
<file path=[Content_Types].xml><?xml version="1.0" encoding="utf-8"?>
<Types xmlns="http://schemas.openxmlformats.org/package/2006/content-types">
  <Override PartName="/ppt/slides/slide29.xml" ContentType="application/vnd.openxmlformats-officedocument.presentationml.slide+xml"/>
  <Override PartName="/ppt/slides/slide47.xml" ContentType="application/vnd.openxmlformats-officedocument.presentationml.slide+xml"/>
  <Override PartName="/ppt/notesSlides/notesSlide2.xml" ContentType="application/vnd.openxmlformats-officedocument.presentationml.notesSlide+xml"/>
  <Override PartName="/ppt/slides/slide4.xml" ContentType="application/vnd.openxmlformats-officedocument.presentationml.slide+xml"/>
  <Override PartName="/ppt/slides/slide18.xml" ContentType="application/vnd.openxmlformats-officedocument.presentationml.slide+xml"/>
  <Override PartName="/ppt/slides/slide36.xml" ContentType="application/vnd.openxmlformats-officedocument.presentationml.slide+xml"/>
  <Override PartName="/ppt/slideLayouts/slideLayout6.xml" ContentType="application/vnd.openxmlformats-officedocument.presentationml.slideLayout+xml"/>
  <Override PartName="/ppt/notesSlides/notesSlide38.xml" ContentType="application/vnd.openxmlformats-officedocument.presentationml.notesSlide+xml"/>
  <Override PartName="/ppt/slides/slide25.xml" ContentType="application/vnd.openxmlformats-officedocument.presentationml.slide+xml"/>
  <Override PartName="/ppt/slides/slide43.xml" ContentType="application/vnd.openxmlformats-officedocument.presentationml.slide+xml"/>
  <Override PartName="/ppt/theme/theme1.xml" ContentType="application/vnd.openxmlformats-officedocument.theme+xml"/>
  <Override PartName="/ppt/slideLayouts/slideLayout2.xml" ContentType="application/vnd.openxmlformats-officedocument.presentationml.slideLayout+xml"/>
  <Override PartName="/ppt/notesSlides/notesSlide27.xml" ContentType="application/vnd.openxmlformats-officedocument.presentationml.notesSlide+xml"/>
  <Default Extension="xml" ContentType="application/xml"/>
  <Override PartName="/ppt/slides/slide14.xml" ContentType="application/vnd.openxmlformats-officedocument.presentationml.slide+xml"/>
  <Override PartName="/ppt/slides/slide32.xml" ContentType="application/vnd.openxmlformats-officedocument.presentationml.slide+xml"/>
  <Override PartName="/ppt/notesMasters/notesMaster1.xml" ContentType="application/vnd.openxmlformats-officedocument.presentationml.notesMaster+xml"/>
  <Override PartName="/ppt/slideLayouts/slideLayout13.xml" ContentType="application/vnd.openxmlformats-officedocument.presentationml.slideLayout+xml"/>
  <Override PartName="/ppt/notesSlides/notesSlide16.xml" ContentType="application/vnd.openxmlformats-officedocument.presentationml.notesSlide+xml"/>
  <Override PartName="/ppt/notesSlides/notesSlide34.xml" ContentType="application/vnd.openxmlformats-officedocument.presentationml.notesSlide+xml"/>
  <Override PartName="/ppt/slides/slide10.xml" ContentType="application/vnd.openxmlformats-officedocument.presentationml.slide+xml"/>
  <Override PartName="/ppt/slides/slide21.xml" ContentType="application/vnd.openxmlformats-officedocument.presentationml.slide+xml"/>
  <Override PartName="/ppt/tableStyles.xml" ContentType="application/vnd.openxmlformats-officedocument.presentationml.tableStyles+xml"/>
  <Override PartName="/ppt/notesSlides/notesSlide23.xml" ContentType="application/vnd.openxmlformats-officedocument.presentationml.notesSlide+xml"/>
  <Override PartName="/ppt/notesSlides/notesSlide41.xml" ContentType="application/vnd.openxmlformats-officedocument.presentationml.notesSlide+xml"/>
  <Override PartName="/ppt/notesSlides/notesSlide9.xml" ContentType="application/vnd.openxmlformats-officedocument.presentationml.notesSlide+xml"/>
  <Override PartName="/ppt/notesSlides/notesSlide12.xml" ContentType="application/vnd.openxmlformats-officedocument.presentationml.notesSlide+xml"/>
  <Override PartName="/ppt/notesSlides/notesSlide21.xml" ContentType="application/vnd.openxmlformats-officedocument.presentationml.notesSlide+xml"/>
  <Override PartName="/ppt/notesSlides/notesSlide30.xml" ContentType="application/vnd.openxmlformats-officedocument.presentationml.notesSlide+xml"/>
  <Override PartName="/ppt/notesSlides/notesSlide7.xml" ContentType="application/vnd.openxmlformats-officedocument.presentationml.notesSlide+xml"/>
  <Override PartName="/ppt/notesSlides/notesSlide10.xml" ContentType="application/vnd.openxmlformats-officedocument.presentationml.notesSlide+xml"/>
  <Override PartName="/ppt/slides/slide7.xml" ContentType="application/vnd.openxmlformats-officedocument.presentationml.slide+xml"/>
  <Override PartName="/ppt/slides/slide9.xml" ContentType="application/vnd.openxmlformats-officedocument.presentationml.slide+xml"/>
  <Override PartName="/ppt/viewProps.xml" ContentType="application/vnd.openxmlformats-officedocument.presentationml.viewProps+xml"/>
  <Override PartName="/ppt/slideLayouts/slideLayout9.xml" ContentType="application/vnd.openxmlformats-officedocument.presentationml.slideLayout+xml"/>
  <Override PartName="/ppt/notesSlides/notesSlide5.xml" ContentType="application/vnd.openxmlformats-officedocument.presentationml.notesSlide+xml"/>
  <Override PartName="/ppt/slides/slide5.xml" ContentType="application/vnd.openxmlformats-officedocument.presentationml.slide+xml"/>
  <Override PartName="/ppt/slides/slide19.xml" ContentType="application/vnd.openxmlformats-officedocument.presentationml.slide+xml"/>
  <Override PartName="/ppt/slides/slide28.xml" ContentType="application/vnd.openxmlformats-officedocument.presentationml.slide+xml"/>
  <Override PartName="/ppt/slides/slide39.xml" ContentType="application/vnd.openxmlformats-officedocument.presentationml.slide+xml"/>
  <Override PartName="/ppt/slideLayouts/slideLayout7.xml" ContentType="application/vnd.openxmlformats-officedocument.presentationml.slideLayout+xml"/>
  <Override PartName="/ppt/notesSlides/notesSlide1.xml" ContentType="application/vnd.openxmlformats-officedocument.presentationml.notesSlide+xml"/>
  <Override PartName="/ppt/notesSlides/notesSlide3.xml" ContentType="application/vnd.openxmlformats-officedocument.presentationml.notesSlide+xml"/>
  <Default Extension="bin" ContentType="application/vnd.openxmlformats-officedocument.oleObject"/>
  <Default Extension="png" ContentType="image/png"/>
  <Override PartName="/ppt/slides/slide3.xml" ContentType="application/vnd.openxmlformats-officedocument.presentationml.slide+xml"/>
  <Override PartName="/ppt/slides/slide17.xml" ContentType="application/vnd.openxmlformats-officedocument.presentationml.slide+xml"/>
  <Override PartName="/ppt/slides/slide26.xml" ContentType="application/vnd.openxmlformats-officedocument.presentationml.slide+xml"/>
  <Override PartName="/ppt/slides/slide37.xml" ContentType="application/vnd.openxmlformats-officedocument.presentationml.slide+xml"/>
  <Override PartName="/ppt/slides/slide46.xml" ContentType="application/vnd.openxmlformats-officedocument.presentationml.slide+xml"/>
  <Override PartName="/ppt/presProps.xml" ContentType="application/vnd.openxmlformats-officedocument.presentationml.presProps+xml"/>
  <Override PartName="/ppt/slideLayouts/slideLayout5.xml" ContentType="application/vnd.openxmlformats-officedocument.presentationml.slideLayout+xml"/>
  <Override PartName="/ppt/theme/theme2.xml" ContentType="application/vnd.openxmlformats-officedocument.theme+xml"/>
  <Override PartName="/ppt/notesSlides/notesSlide19.xml" ContentType="application/vnd.openxmlformats-officedocument.presentationml.notesSlide+xml"/>
  <Override PartName="/ppt/notesSlides/notesSlide39.xml" ContentType="application/vnd.openxmlformats-officedocument.presentationml.notesSlide+xml"/>
  <Override PartName="/ppt/slides/slide1.xml" ContentType="application/vnd.openxmlformats-officedocument.presentationml.slide+xml"/>
  <Override PartName="/ppt/slides/slide15.xml" ContentType="application/vnd.openxmlformats-officedocument.presentationml.slide+xml"/>
  <Override PartName="/ppt/slides/slide24.xml" ContentType="application/vnd.openxmlformats-officedocument.presentationml.slide+xml"/>
  <Override PartName="/ppt/slides/slide33.xml" ContentType="application/vnd.openxmlformats-officedocument.presentationml.slide+xml"/>
  <Override PartName="/ppt/slides/slide35.xml" ContentType="application/vnd.openxmlformats-officedocument.presentationml.slide+xml"/>
  <Override PartName="/ppt/slides/slide44.xml" ContentType="application/vnd.openxmlformats-officedocument.presentationml.slide+xml"/>
  <Override PartName="/ppt/slideLayouts/slideLayout3.xml" ContentType="application/vnd.openxmlformats-officedocument.presentationml.slideLayout+xml"/>
  <Override PartName="/ppt/notesSlides/notesSlide17.xml" ContentType="application/vnd.openxmlformats-officedocument.presentationml.notesSlide+xml"/>
  <Override PartName="/ppt/notesSlides/notesSlide28.xml" ContentType="application/vnd.openxmlformats-officedocument.presentationml.notesSlide+xml"/>
  <Override PartName="/ppt/notesSlides/notesSlide37.xml" ContentType="application/vnd.openxmlformats-officedocument.presentationml.notesSlide+xml"/>
  <Default Extension="jpeg" ContentType="image/jpeg"/>
  <Override PartName="/ppt/presentation.xml" ContentType="application/vnd.openxmlformats-officedocument.presentationml.presentation.main+xml"/>
  <Override PartName="/ppt/slides/slide13.xml" ContentType="application/vnd.openxmlformats-officedocument.presentationml.slide+xml"/>
  <Override PartName="/ppt/slides/slide22.xml" ContentType="application/vnd.openxmlformats-officedocument.presentationml.slide+xml"/>
  <Override PartName="/ppt/slides/slide31.xml" ContentType="application/vnd.openxmlformats-officedocument.presentationml.slide+xml"/>
  <Override PartName="/ppt/slides/slide42.xml" ContentType="application/vnd.openxmlformats-officedocument.presentationml.slide+xml"/>
  <Override PartName="/ppt/slideLayouts/slideLayout1.xml" ContentType="application/vnd.openxmlformats-officedocument.presentationml.slideLayout+xml"/>
  <Override PartName="/ppt/notesSlides/notesSlide15.xml" ContentType="application/vnd.openxmlformats-officedocument.presentationml.notesSlide+xml"/>
  <Override PartName="/ppt/notesSlides/notesSlide24.xml" ContentType="application/vnd.openxmlformats-officedocument.presentationml.notesSlide+xml"/>
  <Override PartName="/ppt/notesSlides/notesSlide26.xml" ContentType="application/vnd.openxmlformats-officedocument.presentationml.notesSlide+xml"/>
  <Override PartName="/ppt/notesSlides/notesSlide35.xml" ContentType="application/vnd.openxmlformats-officedocument.presentationml.notesSlide+xml"/>
  <Override PartName="/docProps/app.xml" ContentType="application/vnd.openxmlformats-officedocument.extended-properties+xml"/>
  <Override PartName="/ppt/slides/slide11.xml" ContentType="application/vnd.openxmlformats-officedocument.presentationml.slide+xml"/>
  <Override PartName="/ppt/slides/slide20.xml" ContentType="application/vnd.openxmlformats-officedocument.presentationml.slide+xml"/>
  <Override PartName="/ppt/slides/slide40.xml" ContentType="application/vnd.openxmlformats-officedocument.presentationml.slide+xml"/>
  <Override PartName="/ppt/slideLayouts/slideLayout12.xml" ContentType="application/vnd.openxmlformats-officedocument.presentationml.slideLayout+xml"/>
  <Override PartName="/ppt/notesSlides/notesSlide13.xml" ContentType="application/vnd.openxmlformats-officedocument.presentationml.notesSlide+xml"/>
  <Override PartName="/ppt/notesSlides/notesSlide22.xml" ContentType="application/vnd.openxmlformats-officedocument.presentationml.notesSlide+xml"/>
  <Override PartName="/ppt/notesSlides/notesSlide33.xml" ContentType="application/vnd.openxmlformats-officedocument.presentationml.notesSlide+xml"/>
  <Override PartName="/ppt/notesSlides/notesSlide42.xml" ContentType="application/vnd.openxmlformats-officedocument.presentationml.notesSlide+xml"/>
  <Override PartName="/ppt/slideLayouts/slideLayout10.xml" ContentType="application/vnd.openxmlformats-officedocument.presentationml.slideLayout+xml"/>
  <Default Extension="vml" ContentType="application/vnd.openxmlformats-officedocument.vmlDrawing"/>
  <Override PartName="/ppt/notesSlides/notesSlide8.xml" ContentType="application/vnd.openxmlformats-officedocument.presentationml.notesSlide+xml"/>
  <Override PartName="/ppt/notesSlides/notesSlide11.xml" ContentType="application/vnd.openxmlformats-officedocument.presentationml.notesSlide+xml"/>
  <Override PartName="/ppt/notesSlides/notesSlide20.xml" ContentType="application/vnd.openxmlformats-officedocument.presentationml.notesSlide+xml"/>
  <Override PartName="/ppt/notesSlides/notesSlide31.xml" ContentType="application/vnd.openxmlformats-officedocument.presentationml.notesSlide+xml"/>
  <Override PartName="/ppt/notesSlides/notesSlide40.xml" ContentType="application/vnd.openxmlformats-officedocument.presentationml.notesSlide+xml"/>
  <Override PartName="/ppt/notesSlides/notesSlide6.xml" ContentType="application/vnd.openxmlformats-officedocument.presentationml.notesSlide+xml"/>
  <Override PartName="/ppt/slides/slide8.xml" ContentType="application/vnd.openxmlformats-officedocument.presentationml.slide+xml"/>
  <Override PartName="/ppt/handoutMasters/handoutMaster1.xml" ContentType="application/vnd.openxmlformats-officedocument.presentationml.handoutMaster+xml"/>
  <Override PartName="/ppt/notesSlides/notesSlide4.xml" ContentType="application/vnd.openxmlformats-officedocument.presentationml.notesSlide+xml"/>
  <Override PartName="/docProps/core.xml" ContentType="application/vnd.openxmlformats-package.core-properties+xml"/>
  <Override PartName="/ppt/slides/slide6.xml" ContentType="application/vnd.openxmlformats-officedocument.presentationml.slide+xml"/>
  <Override PartName="/ppt/slides/slide38.xml" ContentType="application/vnd.openxmlformats-officedocument.presentationml.slide+xml"/>
  <Override PartName="/ppt/slideLayouts/slideLayout8.xml" ContentType="application/vnd.openxmlformats-officedocument.presentationml.slideLayout+xml"/>
  <Override PartName="/ppt/slideMasters/slideMaster1.xml" ContentType="application/vnd.openxmlformats-officedocument.presentationml.slideMaster+xml"/>
  <Override PartName="/ppt/slides/slide27.xml" ContentType="application/vnd.openxmlformats-officedocument.presentationml.slide+xml"/>
  <Override PartName="/ppt/slides/slide45.xml" ContentType="application/vnd.openxmlformats-officedocument.presentationml.slide+xml"/>
  <Override PartName="/ppt/slideLayouts/slideLayout4.xml" ContentType="application/vnd.openxmlformats-officedocument.presentationml.slideLayout+xml"/>
  <Override PartName="/ppt/theme/theme3.xml" ContentType="application/vnd.openxmlformats-officedocument.theme+xml"/>
  <Override PartName="/ppt/notesSlides/notesSlide29.xml" ContentType="application/vnd.openxmlformats-officedocument.presentationml.notesSlide+xml"/>
  <Override PartName="/ppt/slides/slide2.xml" ContentType="application/vnd.openxmlformats-officedocument.presentationml.slide+xml"/>
  <Override PartName="/ppt/slides/slide16.xml" ContentType="application/vnd.openxmlformats-officedocument.presentationml.slide+xml"/>
  <Override PartName="/ppt/slides/slide34.xml" ContentType="application/vnd.openxmlformats-officedocument.presentationml.slide+xml"/>
  <Default Extension="wmf" ContentType="image/x-wmf"/>
  <Override PartName="/ppt/notesSlides/notesSlide18.xml" ContentType="application/vnd.openxmlformats-officedocument.presentationml.notesSlide+xml"/>
  <Override PartName="/ppt/notesSlides/notesSlide36.xml" ContentType="application/vnd.openxmlformats-officedocument.presentationml.notesSlide+xml"/>
  <Default Extension="rels" ContentType="application/vnd.openxmlformats-package.relationships+xml"/>
  <Override PartName="/ppt/slides/slide23.xml" ContentType="application/vnd.openxmlformats-officedocument.presentationml.slide+xml"/>
  <Override PartName="/ppt/slides/slide41.xml" ContentType="application/vnd.openxmlformats-officedocument.presentationml.slide+xml"/>
  <Override PartName="/ppt/notesSlides/notesSlide25.xml" ContentType="application/vnd.openxmlformats-officedocument.presentationml.notesSlide+xml"/>
  <Override PartName="/ppt/notesSlides/notesSlide43.xml" ContentType="application/vnd.openxmlformats-officedocument.presentationml.notesSlide+xml"/>
  <Override PartName="/ppt/slides/slide12.xml" ContentType="application/vnd.openxmlformats-officedocument.presentationml.slide+xml"/>
  <Override PartName="/ppt/slides/slide30.xml" ContentType="application/vnd.openxmlformats-officedocument.presentationml.slide+xml"/>
  <Override PartName="/ppt/slideLayouts/slideLayout11.xml" ContentType="application/vnd.openxmlformats-officedocument.presentationml.slideLayout+xml"/>
  <Override PartName="/ppt/notesSlides/notesSlide14.xml" ContentType="application/vnd.openxmlformats-officedocument.presentationml.notesSlide+xml"/>
  <Override PartName="/ppt/notesSlides/notesSlide32.xml" ContentType="application/vnd.openxmlformats-officedocument.presentationml.notesSlide+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9" r:id="rId1"/>
  </p:sldMasterIdLst>
  <p:notesMasterIdLst>
    <p:notesMasterId r:id="rId49"/>
  </p:notesMasterIdLst>
  <p:handoutMasterIdLst>
    <p:handoutMasterId r:id="rId50"/>
  </p:handoutMasterIdLst>
  <p:sldIdLst>
    <p:sldId id="293" r:id="rId2"/>
    <p:sldId id="322" r:id="rId3"/>
    <p:sldId id="365" r:id="rId4"/>
    <p:sldId id="366" r:id="rId5"/>
    <p:sldId id="367" r:id="rId6"/>
    <p:sldId id="368" r:id="rId7"/>
    <p:sldId id="369" r:id="rId8"/>
    <p:sldId id="370" r:id="rId9"/>
    <p:sldId id="371" r:id="rId10"/>
    <p:sldId id="379" r:id="rId11"/>
    <p:sldId id="323" r:id="rId12"/>
    <p:sldId id="324" r:id="rId13"/>
    <p:sldId id="325" r:id="rId14"/>
    <p:sldId id="326" r:id="rId15"/>
    <p:sldId id="327" r:id="rId16"/>
    <p:sldId id="378" r:id="rId17"/>
    <p:sldId id="328" r:id="rId18"/>
    <p:sldId id="329" r:id="rId19"/>
    <p:sldId id="380" r:id="rId20"/>
    <p:sldId id="330" r:id="rId21"/>
    <p:sldId id="331" r:id="rId22"/>
    <p:sldId id="332" r:id="rId23"/>
    <p:sldId id="333" r:id="rId24"/>
    <p:sldId id="334" r:id="rId25"/>
    <p:sldId id="335" r:id="rId26"/>
    <p:sldId id="336" r:id="rId27"/>
    <p:sldId id="337" r:id="rId28"/>
    <p:sldId id="338" r:id="rId29"/>
    <p:sldId id="339" r:id="rId30"/>
    <p:sldId id="340" r:id="rId31"/>
    <p:sldId id="341" r:id="rId32"/>
    <p:sldId id="342" r:id="rId33"/>
    <p:sldId id="343" r:id="rId34"/>
    <p:sldId id="344" r:id="rId35"/>
    <p:sldId id="345" r:id="rId36"/>
    <p:sldId id="346" r:id="rId37"/>
    <p:sldId id="347" r:id="rId38"/>
    <p:sldId id="348" r:id="rId39"/>
    <p:sldId id="349" r:id="rId40"/>
    <p:sldId id="350" r:id="rId41"/>
    <p:sldId id="351" r:id="rId42"/>
    <p:sldId id="352" r:id="rId43"/>
    <p:sldId id="353" r:id="rId44"/>
    <p:sldId id="354" r:id="rId45"/>
    <p:sldId id="381" r:id="rId46"/>
    <p:sldId id="382" r:id="rId47"/>
    <p:sldId id="356" r:id="rId48"/>
  </p:sldIdLst>
  <p:sldSz cx="9144000" cy="6858000" type="screen4x3"/>
  <p:notesSz cx="6985000" cy="9271000"/>
  <p:defaultTextStyle>
    <a:defPPr>
      <a:defRPr lang="en-US"/>
    </a:defPPr>
    <a:lvl1pPr algn="l" rtl="0" fontAlgn="base">
      <a:spcBef>
        <a:spcPct val="0"/>
      </a:spcBef>
      <a:spcAft>
        <a:spcPct val="0"/>
      </a:spcAft>
      <a:defRPr sz="1600" kern="1200">
        <a:solidFill>
          <a:schemeClr val="tx1"/>
        </a:solidFill>
        <a:latin typeface="Times New Roman" pitchFamily="18" charset="0"/>
        <a:ea typeface="+mn-ea"/>
        <a:cs typeface="+mn-cs"/>
      </a:defRPr>
    </a:lvl1pPr>
    <a:lvl2pPr marL="457200" algn="l" rtl="0" fontAlgn="base">
      <a:spcBef>
        <a:spcPct val="0"/>
      </a:spcBef>
      <a:spcAft>
        <a:spcPct val="0"/>
      </a:spcAft>
      <a:defRPr sz="1600" kern="1200">
        <a:solidFill>
          <a:schemeClr val="tx1"/>
        </a:solidFill>
        <a:latin typeface="Times New Roman" pitchFamily="18" charset="0"/>
        <a:ea typeface="+mn-ea"/>
        <a:cs typeface="+mn-cs"/>
      </a:defRPr>
    </a:lvl2pPr>
    <a:lvl3pPr marL="914400" algn="l" rtl="0" fontAlgn="base">
      <a:spcBef>
        <a:spcPct val="0"/>
      </a:spcBef>
      <a:spcAft>
        <a:spcPct val="0"/>
      </a:spcAft>
      <a:defRPr sz="1600" kern="1200">
        <a:solidFill>
          <a:schemeClr val="tx1"/>
        </a:solidFill>
        <a:latin typeface="Times New Roman" pitchFamily="18" charset="0"/>
        <a:ea typeface="+mn-ea"/>
        <a:cs typeface="+mn-cs"/>
      </a:defRPr>
    </a:lvl3pPr>
    <a:lvl4pPr marL="1371600" algn="l" rtl="0" fontAlgn="base">
      <a:spcBef>
        <a:spcPct val="0"/>
      </a:spcBef>
      <a:spcAft>
        <a:spcPct val="0"/>
      </a:spcAft>
      <a:defRPr sz="1600" kern="1200">
        <a:solidFill>
          <a:schemeClr val="tx1"/>
        </a:solidFill>
        <a:latin typeface="Times New Roman" pitchFamily="18" charset="0"/>
        <a:ea typeface="+mn-ea"/>
        <a:cs typeface="+mn-cs"/>
      </a:defRPr>
    </a:lvl4pPr>
    <a:lvl5pPr marL="1828800" algn="l" rtl="0" fontAlgn="base">
      <a:spcBef>
        <a:spcPct val="0"/>
      </a:spcBef>
      <a:spcAft>
        <a:spcPct val="0"/>
      </a:spcAft>
      <a:defRPr sz="1600" kern="1200">
        <a:solidFill>
          <a:schemeClr val="tx1"/>
        </a:solidFill>
        <a:latin typeface="Times New Roman" pitchFamily="18" charset="0"/>
        <a:ea typeface="+mn-ea"/>
        <a:cs typeface="+mn-cs"/>
      </a:defRPr>
    </a:lvl5pPr>
    <a:lvl6pPr marL="2286000" algn="l" defTabSz="914400" rtl="0" eaLnBrk="1" latinLnBrk="0" hangingPunct="1">
      <a:defRPr sz="1600" kern="1200">
        <a:solidFill>
          <a:schemeClr val="tx1"/>
        </a:solidFill>
        <a:latin typeface="Times New Roman" pitchFamily="18" charset="0"/>
        <a:ea typeface="+mn-ea"/>
        <a:cs typeface="+mn-cs"/>
      </a:defRPr>
    </a:lvl6pPr>
    <a:lvl7pPr marL="2743200" algn="l" defTabSz="914400" rtl="0" eaLnBrk="1" latinLnBrk="0" hangingPunct="1">
      <a:defRPr sz="1600" kern="1200">
        <a:solidFill>
          <a:schemeClr val="tx1"/>
        </a:solidFill>
        <a:latin typeface="Times New Roman" pitchFamily="18" charset="0"/>
        <a:ea typeface="+mn-ea"/>
        <a:cs typeface="+mn-cs"/>
      </a:defRPr>
    </a:lvl7pPr>
    <a:lvl8pPr marL="3200400" algn="l" defTabSz="914400" rtl="0" eaLnBrk="1" latinLnBrk="0" hangingPunct="1">
      <a:defRPr sz="1600" kern="1200">
        <a:solidFill>
          <a:schemeClr val="tx1"/>
        </a:solidFill>
        <a:latin typeface="Times New Roman" pitchFamily="18" charset="0"/>
        <a:ea typeface="+mn-ea"/>
        <a:cs typeface="+mn-cs"/>
      </a:defRPr>
    </a:lvl8pPr>
    <a:lvl9pPr marL="3657600" algn="l" defTabSz="914400" rtl="0" eaLnBrk="1" latinLnBrk="0" hangingPunct="1">
      <a:defRPr sz="1600" kern="1200">
        <a:solidFill>
          <a:schemeClr val="tx1"/>
        </a:solidFill>
        <a:latin typeface="Times New Roman" pitchFamily="18" charset="0"/>
        <a:ea typeface="+mn-ea"/>
        <a:cs typeface="+mn-cs"/>
      </a:defRPr>
    </a:lvl9pPr>
  </p:defaultTextStyle>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A50021"/>
  </p:clrMru>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SorterView">
  <p:normalViewPr>
    <p:restoredLeft sz="15640" autoAdjust="0"/>
    <p:restoredTop sz="70819" autoAdjust="0"/>
  </p:normalViewPr>
  <p:slideViewPr>
    <p:cSldViewPr>
      <p:cViewPr>
        <p:scale>
          <a:sx n="70" d="100"/>
          <a:sy n="70" d="100"/>
        </p:scale>
        <p:origin x="-462" y="-78"/>
      </p:cViewPr>
      <p:guideLst>
        <p:guide orient="horz" pos="2160"/>
        <p:guide pos="2880"/>
      </p:guideLst>
    </p:cSldViewPr>
  </p:slideViewPr>
  <p:outlineViewPr>
    <p:cViewPr>
      <p:scale>
        <a:sx n="33" d="100"/>
        <a:sy n="33" d="100"/>
      </p:scale>
      <p:origin x="0" y="0"/>
    </p:cViewPr>
    <p:sldLst>
      <p:sld r:id="rId1" collapse="1"/>
    </p:sldLst>
  </p:outlineViewPr>
  <p:notesTextViewPr>
    <p:cViewPr>
      <p:scale>
        <a:sx n="100" d="100"/>
        <a:sy n="100" d="100"/>
      </p:scale>
      <p:origin x="0" y="0"/>
    </p:cViewPr>
  </p:notesTextViewPr>
  <p:sorterViewPr>
    <p:cViewPr>
      <p:scale>
        <a:sx n="79" d="100"/>
        <a:sy n="79" d="100"/>
      </p:scale>
      <p:origin x="0" y="7230"/>
    </p:cViewPr>
  </p:sorterViewPr>
  <p:notesViewPr>
    <p:cSldViewPr>
      <p:cViewPr varScale="1">
        <p:scale>
          <a:sx n="54" d="100"/>
          <a:sy n="54" d="100"/>
        </p:scale>
        <p:origin x="-1878" y="-90"/>
      </p:cViewPr>
      <p:guideLst>
        <p:guide orient="horz" pos="2920"/>
        <p:guide pos="2200"/>
      </p:guideLst>
    </p:cSldViewPr>
  </p:notesViewPr>
  <p:gridSpacing cx="78028800" cy="78028800"/>
</p:viewPr>
</file>

<file path=ppt/_rels/presentation.xml.rels><?xml version="1.0" encoding="UTF-8" standalone="yes"?>
<Relationships xmlns="http://schemas.openxmlformats.org/package/2006/relationships"><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slide" Target="slides/slide25.xml"/><Relationship Id="rId39" Type="http://schemas.openxmlformats.org/officeDocument/2006/relationships/slide" Target="slides/slide38.xml"/><Relationship Id="rId3" Type="http://schemas.openxmlformats.org/officeDocument/2006/relationships/slide" Target="slides/slide2.xml"/><Relationship Id="rId21" Type="http://schemas.openxmlformats.org/officeDocument/2006/relationships/slide" Target="slides/slide20.xml"/><Relationship Id="rId34" Type="http://schemas.openxmlformats.org/officeDocument/2006/relationships/slide" Target="slides/slide33.xml"/><Relationship Id="rId42" Type="http://schemas.openxmlformats.org/officeDocument/2006/relationships/slide" Target="slides/slide41.xml"/><Relationship Id="rId47" Type="http://schemas.openxmlformats.org/officeDocument/2006/relationships/slide" Target="slides/slide46.xml"/><Relationship Id="rId50" Type="http://schemas.openxmlformats.org/officeDocument/2006/relationships/handoutMaster" Target="handoutMasters/handoutMaster1.xml"/><Relationship Id="rId7" Type="http://schemas.openxmlformats.org/officeDocument/2006/relationships/slide" Target="slides/slide6.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slide" Target="slides/slide37.xml"/><Relationship Id="rId46" Type="http://schemas.openxmlformats.org/officeDocument/2006/relationships/slide" Target="slides/slide45.xml"/><Relationship Id="rId2" Type="http://schemas.openxmlformats.org/officeDocument/2006/relationships/slide" Target="slides/slide1.xml"/><Relationship Id="rId16" Type="http://schemas.openxmlformats.org/officeDocument/2006/relationships/slide" Target="slides/slide15.xml"/><Relationship Id="rId20" Type="http://schemas.openxmlformats.org/officeDocument/2006/relationships/slide" Target="slides/slide19.xml"/><Relationship Id="rId29" Type="http://schemas.openxmlformats.org/officeDocument/2006/relationships/slide" Target="slides/slide28.xml"/><Relationship Id="rId41" Type="http://schemas.openxmlformats.org/officeDocument/2006/relationships/slide" Target="slides/slide40.xml"/><Relationship Id="rId54" Type="http://schemas.openxmlformats.org/officeDocument/2006/relationships/tableStyles" Target="tableStyles.xml"/><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slide" Target="slides/slide31.xml"/><Relationship Id="rId37" Type="http://schemas.openxmlformats.org/officeDocument/2006/relationships/slide" Target="slides/slide36.xml"/><Relationship Id="rId40" Type="http://schemas.openxmlformats.org/officeDocument/2006/relationships/slide" Target="slides/slide39.xml"/><Relationship Id="rId45" Type="http://schemas.openxmlformats.org/officeDocument/2006/relationships/slide" Target="slides/slide44.xml"/><Relationship Id="rId53" Type="http://schemas.openxmlformats.org/officeDocument/2006/relationships/theme" Target="theme/theme1.xml"/><Relationship Id="rId5" Type="http://schemas.openxmlformats.org/officeDocument/2006/relationships/slide" Target="slides/slide4.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notesMaster" Target="notesMasters/notesMaster1.xml"/><Relationship Id="rId10" Type="http://schemas.openxmlformats.org/officeDocument/2006/relationships/slide" Target="slides/slide9.xml"/><Relationship Id="rId19" Type="http://schemas.openxmlformats.org/officeDocument/2006/relationships/slide" Target="slides/slide18.xml"/><Relationship Id="rId31" Type="http://schemas.openxmlformats.org/officeDocument/2006/relationships/slide" Target="slides/slide30.xml"/><Relationship Id="rId44" Type="http://schemas.openxmlformats.org/officeDocument/2006/relationships/slide" Target="slides/slide43.xml"/><Relationship Id="rId52" Type="http://schemas.openxmlformats.org/officeDocument/2006/relationships/viewProps" Target="viewProps.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slide" Target="slides/slide34.xml"/><Relationship Id="rId43" Type="http://schemas.openxmlformats.org/officeDocument/2006/relationships/slide" Target="slides/slide42.xml"/><Relationship Id="rId48" Type="http://schemas.openxmlformats.org/officeDocument/2006/relationships/slide" Target="slides/slide47.xml"/><Relationship Id="rId8" Type="http://schemas.openxmlformats.org/officeDocument/2006/relationships/slide" Target="slides/slide7.xml"/><Relationship Id="rId51" Type="http://schemas.openxmlformats.org/officeDocument/2006/relationships/presProps" Target="presProps.xml"/></Relationships>
</file>

<file path=ppt/_rels/viewProps.xml.rels><?xml version="1.0" encoding="UTF-8" standalone="yes"?>
<Relationships xmlns="http://schemas.openxmlformats.org/package/2006/relationships"><Relationship Id="rId1" Type="http://schemas.openxmlformats.org/officeDocument/2006/relationships/slide" Target="slides/slide18.xml"/></Relationships>
</file>

<file path=ppt/drawings/_rels/vmlDrawing11.vml.rels><?xml version="1.0" encoding="UTF-8" standalone="yes"?>
<Relationships xmlns="http://schemas.openxmlformats.org/package/2006/relationships"><Relationship Id="rId3" Type="http://schemas.openxmlformats.org/officeDocument/2006/relationships/image" Target="../media/image13.wmf"/><Relationship Id="rId2" Type="http://schemas.openxmlformats.org/officeDocument/2006/relationships/image" Target="../media/image12.wmf"/><Relationship Id="rId1" Type="http://schemas.openxmlformats.org/officeDocument/2006/relationships/image" Target="../media/image11.wmf"/></Relationships>
</file>

<file path=ppt/drawings/_rels/vmlDrawing12.vml.rels><?xml version="1.0" encoding="UTF-8" standalone="yes"?>
<Relationships xmlns="http://schemas.openxmlformats.org/package/2006/relationships"><Relationship Id="rId3" Type="http://schemas.openxmlformats.org/officeDocument/2006/relationships/image" Target="../media/image16.wmf"/><Relationship Id="rId2" Type="http://schemas.openxmlformats.org/officeDocument/2006/relationships/image" Target="../media/image15.wmf"/><Relationship Id="rId1" Type="http://schemas.openxmlformats.org/officeDocument/2006/relationships/image" Target="../media/image14.wmf"/><Relationship Id="rId4" Type="http://schemas.openxmlformats.org/officeDocument/2006/relationships/image" Target="../media/image17.wmf"/></Relationships>
</file>

<file path=ppt/drawings/_rels/vmlDrawing13.vml.rels><?xml version="1.0" encoding="UTF-8" standalone="yes"?>
<Relationships xmlns="http://schemas.openxmlformats.org/package/2006/relationships"><Relationship Id="rId1" Type="http://schemas.openxmlformats.org/officeDocument/2006/relationships/image" Target="../media/image18.wmf"/></Relationships>
</file>

<file path=ppt/drawings/_rels/vmlDrawing14.vml.rels><?xml version="1.0" encoding="UTF-8" standalone="yes"?>
<Relationships xmlns="http://schemas.openxmlformats.org/package/2006/relationships"><Relationship Id="rId2" Type="http://schemas.openxmlformats.org/officeDocument/2006/relationships/image" Target="../media/image20.wmf"/><Relationship Id="rId1" Type="http://schemas.openxmlformats.org/officeDocument/2006/relationships/image" Target="../media/image19.wmf"/></Relationships>
</file>

<file path=ppt/drawings/_rels/vmlDrawing15.vml.rels><?xml version="1.0" encoding="UTF-8" standalone="yes"?>
<Relationships xmlns="http://schemas.openxmlformats.org/package/2006/relationships"><Relationship Id="rId1" Type="http://schemas.openxmlformats.org/officeDocument/2006/relationships/image" Target="../media/image21.wmf"/></Relationships>
</file>

<file path=ppt/drawings/_rels/vmlDrawing16.vml.rels><?xml version="1.0" encoding="UTF-8" standalone="yes"?>
<Relationships xmlns="http://schemas.openxmlformats.org/package/2006/relationships"><Relationship Id="rId3" Type="http://schemas.openxmlformats.org/officeDocument/2006/relationships/image" Target="../media/image24.wmf"/><Relationship Id="rId2" Type="http://schemas.openxmlformats.org/officeDocument/2006/relationships/image" Target="../media/image23.wmf"/><Relationship Id="rId1" Type="http://schemas.openxmlformats.org/officeDocument/2006/relationships/image" Target="../media/image22.wmf"/></Relationships>
</file>

<file path=ppt/drawings/_rels/vmlDrawing17.vml.rels><?xml version="1.0" encoding="UTF-8" standalone="yes"?>
<Relationships xmlns="http://schemas.openxmlformats.org/package/2006/relationships"><Relationship Id="rId3" Type="http://schemas.openxmlformats.org/officeDocument/2006/relationships/image" Target="../media/image25.wmf"/><Relationship Id="rId2" Type="http://schemas.openxmlformats.org/officeDocument/2006/relationships/image" Target="../media/image23.wmf"/><Relationship Id="rId1" Type="http://schemas.openxmlformats.org/officeDocument/2006/relationships/image" Target="../media/image22.wmf"/></Relationships>
</file>

<file path=ppt/drawings/_rels/vmlDrawing18.vml.rels><?xml version="1.0" encoding="UTF-8" standalone="yes"?>
<Relationships xmlns="http://schemas.openxmlformats.org/package/2006/relationships"><Relationship Id="rId3" Type="http://schemas.openxmlformats.org/officeDocument/2006/relationships/image" Target="../media/image23.wmf"/><Relationship Id="rId2" Type="http://schemas.openxmlformats.org/officeDocument/2006/relationships/image" Target="../media/image22.wmf"/><Relationship Id="rId1" Type="http://schemas.openxmlformats.org/officeDocument/2006/relationships/image" Target="../media/image26.wmf"/></Relationships>
</file>

<file path=ppt/drawings/_rels/vmlDrawing19.vml.rels><?xml version="1.0" encoding="UTF-8" standalone="yes"?>
<Relationships xmlns="http://schemas.openxmlformats.org/package/2006/relationships"><Relationship Id="rId2" Type="http://schemas.openxmlformats.org/officeDocument/2006/relationships/image" Target="../media/image23.wmf"/><Relationship Id="rId1" Type="http://schemas.openxmlformats.org/officeDocument/2006/relationships/image" Target="../media/image22.wmf"/></Relationships>
</file>

<file path=ppt/drawings/_rels/vmlDrawing2.vml.rels><?xml version="1.0" encoding="UTF-8" standalone="yes"?>
<Relationships xmlns="http://schemas.openxmlformats.org/package/2006/relationships"><Relationship Id="rId2" Type="http://schemas.openxmlformats.org/officeDocument/2006/relationships/image" Target="../media/image2.wmf"/><Relationship Id="rId1" Type="http://schemas.openxmlformats.org/officeDocument/2006/relationships/image" Target="../media/image1.wmf"/></Relationships>
</file>

<file path=ppt/drawings/_rels/vmlDrawing20.vml.rels><?xml version="1.0" encoding="UTF-8" standalone="yes"?>
<Relationships xmlns="http://schemas.openxmlformats.org/package/2006/relationships"><Relationship Id="rId2" Type="http://schemas.openxmlformats.org/officeDocument/2006/relationships/image" Target="../media/image23.wmf"/><Relationship Id="rId1" Type="http://schemas.openxmlformats.org/officeDocument/2006/relationships/image" Target="../media/image22.wmf"/></Relationships>
</file>

<file path=ppt/drawings/_rels/vmlDrawing21.vml.rels><?xml version="1.0" encoding="UTF-8" standalone="yes"?>
<Relationships xmlns="http://schemas.openxmlformats.org/package/2006/relationships"><Relationship Id="rId2" Type="http://schemas.openxmlformats.org/officeDocument/2006/relationships/image" Target="../media/image23.wmf"/><Relationship Id="rId1" Type="http://schemas.openxmlformats.org/officeDocument/2006/relationships/image" Target="../media/image22.wmf"/></Relationships>
</file>

<file path=ppt/drawings/_rels/vmlDrawing22.vml.rels><?xml version="1.0" encoding="UTF-8" standalone="yes"?>
<Relationships xmlns="http://schemas.openxmlformats.org/package/2006/relationships"><Relationship Id="rId3" Type="http://schemas.openxmlformats.org/officeDocument/2006/relationships/image" Target="../media/image23.wmf"/><Relationship Id="rId2" Type="http://schemas.openxmlformats.org/officeDocument/2006/relationships/image" Target="../media/image22.wmf"/><Relationship Id="rId1" Type="http://schemas.openxmlformats.org/officeDocument/2006/relationships/image" Target="../media/image27.wmf"/></Relationships>
</file>

<file path=ppt/drawings/_rels/vmlDrawing23.vml.rels><?xml version="1.0" encoding="UTF-8" standalone="yes"?>
<Relationships xmlns="http://schemas.openxmlformats.org/package/2006/relationships"><Relationship Id="rId3" Type="http://schemas.openxmlformats.org/officeDocument/2006/relationships/image" Target="../media/image30.wmf"/><Relationship Id="rId2" Type="http://schemas.openxmlformats.org/officeDocument/2006/relationships/image" Target="../media/image29.wmf"/><Relationship Id="rId1" Type="http://schemas.openxmlformats.org/officeDocument/2006/relationships/image" Target="../media/image28.wmf"/><Relationship Id="rId5" Type="http://schemas.openxmlformats.org/officeDocument/2006/relationships/image" Target="../media/image32.wmf"/><Relationship Id="rId4" Type="http://schemas.openxmlformats.org/officeDocument/2006/relationships/image" Target="../media/image31.wmf"/></Relationships>
</file>

<file path=ppt/drawings/_rels/vmlDrawing24.vml.rels><?xml version="1.0" encoding="UTF-8" standalone="yes"?>
<Relationships xmlns="http://schemas.openxmlformats.org/package/2006/relationships"><Relationship Id="rId3" Type="http://schemas.openxmlformats.org/officeDocument/2006/relationships/image" Target="../media/image35.wmf"/><Relationship Id="rId2" Type="http://schemas.openxmlformats.org/officeDocument/2006/relationships/image" Target="../media/image34.wmf"/><Relationship Id="rId1" Type="http://schemas.openxmlformats.org/officeDocument/2006/relationships/image" Target="../media/image33.wmf"/><Relationship Id="rId5" Type="http://schemas.openxmlformats.org/officeDocument/2006/relationships/image" Target="../media/image23.wmf"/><Relationship Id="rId4" Type="http://schemas.openxmlformats.org/officeDocument/2006/relationships/image" Target="../media/image22.wmf"/></Relationships>
</file>

<file path=ppt/drawings/_rels/vmlDrawing25.vml.rels><?xml version="1.0" encoding="UTF-8" standalone="yes"?>
<Relationships xmlns="http://schemas.openxmlformats.org/package/2006/relationships"><Relationship Id="rId2" Type="http://schemas.openxmlformats.org/officeDocument/2006/relationships/image" Target="../media/image23.wmf"/><Relationship Id="rId1" Type="http://schemas.openxmlformats.org/officeDocument/2006/relationships/image" Target="../media/image22.wmf"/></Relationships>
</file>

<file path=ppt/drawings/_rels/vmlDrawing27.vml.rels><?xml version="1.0" encoding="UTF-8" standalone="yes"?>
<Relationships xmlns="http://schemas.openxmlformats.org/package/2006/relationships"><Relationship Id="rId1" Type="http://schemas.openxmlformats.org/officeDocument/2006/relationships/image" Target="../media/image7.wmf"/></Relationships>
</file>

<file path=ppt/drawings/_rels/vmlDrawing28.vml.rels><?xml version="1.0" encoding="UTF-8" standalone="yes"?>
<Relationships xmlns="http://schemas.openxmlformats.org/package/2006/relationships"><Relationship Id="rId1" Type="http://schemas.openxmlformats.org/officeDocument/2006/relationships/image" Target="../media/image36.wmf"/></Relationships>
</file>

<file path=ppt/drawings/_rels/vmlDrawing3.vml.rels><?xml version="1.0" encoding="UTF-8" standalone="yes"?>
<Relationships xmlns="http://schemas.openxmlformats.org/package/2006/relationships"><Relationship Id="rId1" Type="http://schemas.openxmlformats.org/officeDocument/2006/relationships/image" Target="../media/image3.wmf"/></Relationships>
</file>

<file path=ppt/drawings/_rels/vmlDrawing7.vml.rels><?xml version="1.0" encoding="UTF-8" standalone="yes"?>
<Relationships xmlns="http://schemas.openxmlformats.org/package/2006/relationships"><Relationship Id="rId1" Type="http://schemas.openxmlformats.org/officeDocument/2006/relationships/image" Target="../media/image7.wmf"/></Relationships>
</file>

<file path=ppt/drawings/_rels/vmlDrawing8.vml.rels><?xml version="1.0" encoding="UTF-8" standalone="yes"?>
<Relationships xmlns="http://schemas.openxmlformats.org/package/2006/relationships"><Relationship Id="rId1" Type="http://schemas.openxmlformats.org/officeDocument/2006/relationships/image" Target="../media/image7.wmf"/></Relationships>
</file>

<file path=ppt/drawings/_rels/vmlDrawing9.vml.rels><?xml version="1.0" encoding="UTF-8" standalone="yes"?>
<Relationships xmlns="http://schemas.openxmlformats.org/package/2006/relationships"><Relationship Id="rId3" Type="http://schemas.openxmlformats.org/officeDocument/2006/relationships/image" Target="../media/image10.wmf"/><Relationship Id="rId2" Type="http://schemas.openxmlformats.org/officeDocument/2006/relationships/image" Target="../media/image9.wmf"/><Relationship Id="rId1" Type="http://schemas.openxmlformats.org/officeDocument/2006/relationships/image" Target="../media/image8.wmf"/></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3.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38242" name="Rectangle 2"/>
          <p:cNvSpPr>
            <a:spLocks noGrp="1" noChangeArrowheads="1"/>
          </p:cNvSpPr>
          <p:nvPr>
            <p:ph type="hdr" sz="quarter"/>
          </p:nvPr>
        </p:nvSpPr>
        <p:spPr bwMode="auto">
          <a:xfrm>
            <a:off x="0" y="0"/>
            <a:ext cx="3027363" cy="463550"/>
          </a:xfrm>
          <a:prstGeom prst="rect">
            <a:avLst/>
          </a:prstGeom>
          <a:noFill/>
          <a:ln w="9525">
            <a:noFill/>
            <a:miter lim="800000"/>
            <a:headEnd/>
            <a:tailEnd/>
          </a:ln>
          <a:effectLst/>
        </p:spPr>
        <p:txBody>
          <a:bodyPr vert="horz" wrap="square" lIns="92882" tIns="46442" rIns="92882" bIns="46442" numCol="1" anchor="t" anchorCtr="0" compatLnSpc="1">
            <a:prstTxWarp prst="textNoShape">
              <a:avLst/>
            </a:prstTxWarp>
          </a:bodyPr>
          <a:lstStyle>
            <a:lvl1pPr defTabSz="928688">
              <a:defRPr sz="1200"/>
            </a:lvl1pPr>
          </a:lstStyle>
          <a:p>
            <a:pPr>
              <a:defRPr/>
            </a:pPr>
            <a:endParaRPr lang="en-US"/>
          </a:p>
        </p:txBody>
      </p:sp>
      <p:sp>
        <p:nvSpPr>
          <p:cNvPr id="138243" name="Rectangle 3"/>
          <p:cNvSpPr>
            <a:spLocks noGrp="1" noChangeArrowheads="1"/>
          </p:cNvSpPr>
          <p:nvPr>
            <p:ph type="dt" sz="quarter" idx="1"/>
          </p:nvPr>
        </p:nvSpPr>
        <p:spPr bwMode="auto">
          <a:xfrm>
            <a:off x="3957638" y="0"/>
            <a:ext cx="3027362" cy="463550"/>
          </a:xfrm>
          <a:prstGeom prst="rect">
            <a:avLst/>
          </a:prstGeom>
          <a:noFill/>
          <a:ln w="9525">
            <a:noFill/>
            <a:miter lim="800000"/>
            <a:headEnd/>
            <a:tailEnd/>
          </a:ln>
          <a:effectLst/>
        </p:spPr>
        <p:txBody>
          <a:bodyPr vert="horz" wrap="square" lIns="92882" tIns="46442" rIns="92882" bIns="46442" numCol="1" anchor="t" anchorCtr="0" compatLnSpc="1">
            <a:prstTxWarp prst="textNoShape">
              <a:avLst/>
            </a:prstTxWarp>
          </a:bodyPr>
          <a:lstStyle>
            <a:lvl1pPr algn="r" defTabSz="928688">
              <a:defRPr sz="1200"/>
            </a:lvl1pPr>
          </a:lstStyle>
          <a:p>
            <a:pPr>
              <a:defRPr/>
            </a:pPr>
            <a:endParaRPr lang="en-US"/>
          </a:p>
        </p:txBody>
      </p:sp>
      <p:sp>
        <p:nvSpPr>
          <p:cNvPr id="138244" name="Rectangle 4"/>
          <p:cNvSpPr>
            <a:spLocks noGrp="1" noChangeArrowheads="1"/>
          </p:cNvSpPr>
          <p:nvPr>
            <p:ph type="ftr" sz="quarter" idx="2"/>
          </p:nvPr>
        </p:nvSpPr>
        <p:spPr bwMode="auto">
          <a:xfrm>
            <a:off x="0" y="8807450"/>
            <a:ext cx="3027363" cy="463550"/>
          </a:xfrm>
          <a:prstGeom prst="rect">
            <a:avLst/>
          </a:prstGeom>
          <a:noFill/>
          <a:ln w="9525">
            <a:noFill/>
            <a:miter lim="800000"/>
            <a:headEnd/>
            <a:tailEnd/>
          </a:ln>
          <a:effectLst/>
        </p:spPr>
        <p:txBody>
          <a:bodyPr vert="horz" wrap="square" lIns="92882" tIns="46442" rIns="92882" bIns="46442" numCol="1" anchor="b" anchorCtr="0" compatLnSpc="1">
            <a:prstTxWarp prst="textNoShape">
              <a:avLst/>
            </a:prstTxWarp>
          </a:bodyPr>
          <a:lstStyle>
            <a:lvl1pPr defTabSz="928688">
              <a:defRPr sz="1200"/>
            </a:lvl1pPr>
          </a:lstStyle>
          <a:p>
            <a:pPr>
              <a:defRPr/>
            </a:pPr>
            <a:endParaRPr lang="en-US"/>
          </a:p>
        </p:txBody>
      </p:sp>
      <p:sp>
        <p:nvSpPr>
          <p:cNvPr id="138245" name="Rectangle 5"/>
          <p:cNvSpPr>
            <a:spLocks noGrp="1" noChangeArrowheads="1"/>
          </p:cNvSpPr>
          <p:nvPr>
            <p:ph type="sldNum" sz="quarter" idx="3"/>
          </p:nvPr>
        </p:nvSpPr>
        <p:spPr bwMode="auto">
          <a:xfrm>
            <a:off x="3957638" y="8807450"/>
            <a:ext cx="3027362" cy="463550"/>
          </a:xfrm>
          <a:prstGeom prst="rect">
            <a:avLst/>
          </a:prstGeom>
          <a:noFill/>
          <a:ln w="9525">
            <a:noFill/>
            <a:miter lim="800000"/>
            <a:headEnd/>
            <a:tailEnd/>
          </a:ln>
          <a:effectLst/>
        </p:spPr>
        <p:txBody>
          <a:bodyPr vert="horz" wrap="square" lIns="92882" tIns="46442" rIns="92882" bIns="46442" numCol="1" anchor="b" anchorCtr="0" compatLnSpc="1">
            <a:prstTxWarp prst="textNoShape">
              <a:avLst/>
            </a:prstTxWarp>
          </a:bodyPr>
          <a:lstStyle>
            <a:lvl1pPr algn="r" defTabSz="928688">
              <a:defRPr sz="1200"/>
            </a:lvl1pPr>
          </a:lstStyle>
          <a:p>
            <a:pPr>
              <a:defRPr/>
            </a:pPr>
            <a:fld id="{75401200-443F-4430-91EF-3F6A27AC9F1B}" type="slidenum">
              <a:rPr lang="en-US"/>
              <a:pPr>
                <a:defRPr/>
              </a:pPr>
              <a:t>‹#›</a:t>
            </a:fld>
            <a:endParaRPr lang="en-US"/>
          </a:p>
        </p:txBody>
      </p:sp>
    </p:spTree>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49154" name="Rectangle 2"/>
          <p:cNvSpPr>
            <a:spLocks noGrp="1" noChangeArrowheads="1"/>
          </p:cNvSpPr>
          <p:nvPr>
            <p:ph type="hdr" sz="quarter"/>
          </p:nvPr>
        </p:nvSpPr>
        <p:spPr bwMode="auto">
          <a:xfrm>
            <a:off x="0" y="0"/>
            <a:ext cx="3027363" cy="463550"/>
          </a:xfrm>
          <a:prstGeom prst="rect">
            <a:avLst/>
          </a:prstGeom>
          <a:noFill/>
          <a:ln w="9525">
            <a:noFill/>
            <a:miter lim="800000"/>
            <a:headEnd/>
            <a:tailEnd/>
          </a:ln>
          <a:effectLst/>
        </p:spPr>
        <p:txBody>
          <a:bodyPr vert="horz" wrap="square" lIns="92882" tIns="46442" rIns="92882" bIns="46442" numCol="1" anchor="t" anchorCtr="0" compatLnSpc="1">
            <a:prstTxWarp prst="textNoShape">
              <a:avLst/>
            </a:prstTxWarp>
          </a:bodyPr>
          <a:lstStyle>
            <a:lvl1pPr defTabSz="928688">
              <a:defRPr sz="1200"/>
            </a:lvl1pPr>
          </a:lstStyle>
          <a:p>
            <a:pPr>
              <a:defRPr/>
            </a:pPr>
            <a:endParaRPr lang="en-US"/>
          </a:p>
        </p:txBody>
      </p:sp>
      <p:sp>
        <p:nvSpPr>
          <p:cNvPr id="49155" name="Rectangle 3"/>
          <p:cNvSpPr>
            <a:spLocks noGrp="1" noChangeArrowheads="1"/>
          </p:cNvSpPr>
          <p:nvPr>
            <p:ph type="dt" idx="1"/>
          </p:nvPr>
        </p:nvSpPr>
        <p:spPr bwMode="auto">
          <a:xfrm>
            <a:off x="3956050" y="0"/>
            <a:ext cx="3027363" cy="463550"/>
          </a:xfrm>
          <a:prstGeom prst="rect">
            <a:avLst/>
          </a:prstGeom>
          <a:noFill/>
          <a:ln w="9525">
            <a:noFill/>
            <a:miter lim="800000"/>
            <a:headEnd/>
            <a:tailEnd/>
          </a:ln>
          <a:effectLst/>
        </p:spPr>
        <p:txBody>
          <a:bodyPr vert="horz" wrap="square" lIns="92882" tIns="46442" rIns="92882" bIns="46442" numCol="1" anchor="t" anchorCtr="0" compatLnSpc="1">
            <a:prstTxWarp prst="textNoShape">
              <a:avLst/>
            </a:prstTxWarp>
          </a:bodyPr>
          <a:lstStyle>
            <a:lvl1pPr algn="r" defTabSz="928688">
              <a:defRPr sz="1200"/>
            </a:lvl1pPr>
          </a:lstStyle>
          <a:p>
            <a:pPr>
              <a:defRPr/>
            </a:pPr>
            <a:endParaRPr lang="en-US"/>
          </a:p>
        </p:txBody>
      </p:sp>
      <p:sp>
        <p:nvSpPr>
          <p:cNvPr id="45060" name="Rectangle 4"/>
          <p:cNvSpPr>
            <a:spLocks noGrp="1" noRot="1" noChangeAspect="1" noChangeArrowheads="1" noTextEdit="1"/>
          </p:cNvSpPr>
          <p:nvPr>
            <p:ph type="sldImg" idx="2"/>
          </p:nvPr>
        </p:nvSpPr>
        <p:spPr bwMode="auto">
          <a:xfrm>
            <a:off x="1174750" y="695325"/>
            <a:ext cx="4635500" cy="3476625"/>
          </a:xfrm>
          <a:prstGeom prst="rect">
            <a:avLst/>
          </a:prstGeom>
          <a:noFill/>
          <a:ln w="9525">
            <a:solidFill>
              <a:srgbClr val="000000"/>
            </a:solidFill>
            <a:miter lim="800000"/>
            <a:headEnd/>
            <a:tailEnd/>
          </a:ln>
        </p:spPr>
      </p:sp>
      <p:sp>
        <p:nvSpPr>
          <p:cNvPr id="49157" name="Rectangle 5"/>
          <p:cNvSpPr>
            <a:spLocks noGrp="1" noChangeArrowheads="1"/>
          </p:cNvSpPr>
          <p:nvPr>
            <p:ph type="body" sz="quarter" idx="3"/>
          </p:nvPr>
        </p:nvSpPr>
        <p:spPr bwMode="auto">
          <a:xfrm>
            <a:off x="698500" y="4403725"/>
            <a:ext cx="5588000" cy="4171950"/>
          </a:xfrm>
          <a:prstGeom prst="rect">
            <a:avLst/>
          </a:prstGeom>
          <a:noFill/>
          <a:ln w="9525">
            <a:noFill/>
            <a:miter lim="800000"/>
            <a:headEnd/>
            <a:tailEnd/>
          </a:ln>
          <a:effectLst/>
        </p:spPr>
        <p:txBody>
          <a:bodyPr vert="horz" wrap="square" lIns="92882" tIns="46442" rIns="92882" bIns="46442" numCol="1" anchor="t" anchorCtr="0" compatLnSpc="1">
            <a:prstTxWarp prst="textNoShape">
              <a:avLst/>
            </a:prstTxWarp>
          </a:bodyPr>
          <a:lstStyle/>
          <a:p>
            <a:pPr lvl="0"/>
            <a:r>
              <a:rPr lang="en-US" noProof="0" smtClean="0"/>
              <a:t>Click to edit Master text styles</a:t>
            </a:r>
          </a:p>
          <a:p>
            <a:pPr lvl="1"/>
            <a:r>
              <a:rPr lang="en-US" noProof="0" smtClean="0"/>
              <a:t>Second level</a:t>
            </a:r>
          </a:p>
          <a:p>
            <a:pPr lvl="2"/>
            <a:r>
              <a:rPr lang="en-US" noProof="0" smtClean="0"/>
              <a:t>Third level</a:t>
            </a:r>
          </a:p>
          <a:p>
            <a:pPr lvl="3"/>
            <a:r>
              <a:rPr lang="en-US" noProof="0" smtClean="0"/>
              <a:t>Fourth level</a:t>
            </a:r>
          </a:p>
          <a:p>
            <a:pPr lvl="4"/>
            <a:r>
              <a:rPr lang="en-US" noProof="0" smtClean="0"/>
              <a:t>Fifth level</a:t>
            </a:r>
          </a:p>
        </p:txBody>
      </p:sp>
      <p:sp>
        <p:nvSpPr>
          <p:cNvPr id="49158" name="Rectangle 6"/>
          <p:cNvSpPr>
            <a:spLocks noGrp="1" noChangeArrowheads="1"/>
          </p:cNvSpPr>
          <p:nvPr>
            <p:ph type="ftr" sz="quarter" idx="4"/>
          </p:nvPr>
        </p:nvSpPr>
        <p:spPr bwMode="auto">
          <a:xfrm>
            <a:off x="0" y="8805863"/>
            <a:ext cx="3027363" cy="463550"/>
          </a:xfrm>
          <a:prstGeom prst="rect">
            <a:avLst/>
          </a:prstGeom>
          <a:noFill/>
          <a:ln w="9525">
            <a:noFill/>
            <a:miter lim="800000"/>
            <a:headEnd/>
            <a:tailEnd/>
          </a:ln>
          <a:effectLst/>
        </p:spPr>
        <p:txBody>
          <a:bodyPr vert="horz" wrap="square" lIns="92882" tIns="46442" rIns="92882" bIns="46442" numCol="1" anchor="b" anchorCtr="0" compatLnSpc="1">
            <a:prstTxWarp prst="textNoShape">
              <a:avLst/>
            </a:prstTxWarp>
          </a:bodyPr>
          <a:lstStyle>
            <a:lvl1pPr defTabSz="928688">
              <a:defRPr sz="1200"/>
            </a:lvl1pPr>
          </a:lstStyle>
          <a:p>
            <a:pPr>
              <a:defRPr/>
            </a:pPr>
            <a:endParaRPr lang="en-US"/>
          </a:p>
        </p:txBody>
      </p:sp>
      <p:sp>
        <p:nvSpPr>
          <p:cNvPr id="49159" name="Rectangle 7"/>
          <p:cNvSpPr>
            <a:spLocks noGrp="1" noChangeArrowheads="1"/>
          </p:cNvSpPr>
          <p:nvPr>
            <p:ph type="sldNum" sz="quarter" idx="5"/>
          </p:nvPr>
        </p:nvSpPr>
        <p:spPr bwMode="auto">
          <a:xfrm>
            <a:off x="3956050" y="8805863"/>
            <a:ext cx="3027363" cy="463550"/>
          </a:xfrm>
          <a:prstGeom prst="rect">
            <a:avLst/>
          </a:prstGeom>
          <a:noFill/>
          <a:ln w="9525">
            <a:noFill/>
            <a:miter lim="800000"/>
            <a:headEnd/>
            <a:tailEnd/>
          </a:ln>
          <a:effectLst/>
        </p:spPr>
        <p:txBody>
          <a:bodyPr vert="horz" wrap="square" lIns="92882" tIns="46442" rIns="92882" bIns="46442" numCol="1" anchor="b" anchorCtr="0" compatLnSpc="1">
            <a:prstTxWarp prst="textNoShape">
              <a:avLst/>
            </a:prstTxWarp>
          </a:bodyPr>
          <a:lstStyle>
            <a:lvl1pPr algn="r" defTabSz="928688">
              <a:defRPr sz="1200"/>
            </a:lvl1pPr>
          </a:lstStyle>
          <a:p>
            <a:pPr>
              <a:defRPr/>
            </a:pPr>
            <a:fld id="{CED6B25B-116C-45B1-A57A-272BA3C4CAAD}" type="slidenum">
              <a:rPr lang="en-US"/>
              <a:pPr>
                <a:defRPr/>
              </a:pPr>
              <a:t>‹#›</a:t>
            </a:fld>
            <a:endParaRPr lang="en-US"/>
          </a:p>
        </p:txBody>
      </p:sp>
    </p:spTree>
  </p:cSld>
  <p:clrMap bg1="lt1" tx1="dk1" bg2="lt2" tx2="dk2" accent1="accent1" accent2="accent2" accent3="accent3" accent4="accent4" accent5="accent5" accent6="accent6" hlink="hlink" folHlink="folHlink"/>
  <p:notesStyle>
    <a:lvl1pPr algn="l" rtl="0" eaLnBrk="0" fontAlgn="base" hangingPunct="0">
      <a:spcBef>
        <a:spcPct val="30000"/>
      </a:spcBef>
      <a:spcAft>
        <a:spcPct val="0"/>
      </a:spcAft>
      <a:defRPr sz="1200" kern="1200">
        <a:solidFill>
          <a:schemeClr val="tx1"/>
        </a:solidFill>
        <a:latin typeface="Times New Roman" pitchFamily="18" charset="0"/>
        <a:ea typeface="+mn-ea"/>
        <a:cs typeface="+mn-cs"/>
      </a:defRPr>
    </a:lvl1pPr>
    <a:lvl2pPr marL="457200" algn="l" rtl="0" eaLnBrk="0" fontAlgn="base" hangingPunct="0">
      <a:spcBef>
        <a:spcPct val="30000"/>
      </a:spcBef>
      <a:spcAft>
        <a:spcPct val="0"/>
      </a:spcAft>
      <a:defRPr sz="1200" kern="1200">
        <a:solidFill>
          <a:schemeClr val="tx1"/>
        </a:solidFill>
        <a:latin typeface="Times New Roman" pitchFamily="18" charset="0"/>
        <a:ea typeface="+mn-ea"/>
        <a:cs typeface="+mn-cs"/>
      </a:defRPr>
    </a:lvl2pPr>
    <a:lvl3pPr marL="914400" algn="l" rtl="0" eaLnBrk="0" fontAlgn="base" hangingPunct="0">
      <a:spcBef>
        <a:spcPct val="30000"/>
      </a:spcBef>
      <a:spcAft>
        <a:spcPct val="0"/>
      </a:spcAft>
      <a:defRPr sz="1200" kern="1200">
        <a:solidFill>
          <a:schemeClr val="tx1"/>
        </a:solidFill>
        <a:latin typeface="Times New Roman" pitchFamily="18" charset="0"/>
        <a:ea typeface="+mn-ea"/>
        <a:cs typeface="+mn-cs"/>
      </a:defRPr>
    </a:lvl3pPr>
    <a:lvl4pPr marL="1371600" algn="l" rtl="0" eaLnBrk="0" fontAlgn="base" hangingPunct="0">
      <a:spcBef>
        <a:spcPct val="30000"/>
      </a:spcBef>
      <a:spcAft>
        <a:spcPct val="0"/>
      </a:spcAft>
      <a:defRPr sz="1200" kern="1200">
        <a:solidFill>
          <a:schemeClr val="tx1"/>
        </a:solidFill>
        <a:latin typeface="Times New Roman" pitchFamily="18" charset="0"/>
        <a:ea typeface="+mn-ea"/>
        <a:cs typeface="+mn-cs"/>
      </a:defRPr>
    </a:lvl4pPr>
    <a:lvl5pPr marL="1828800" algn="l" rtl="0" eaLnBrk="0" fontAlgn="base" hangingPunct="0">
      <a:spcBef>
        <a:spcPct val="30000"/>
      </a:spcBef>
      <a:spcAft>
        <a:spcPct val="0"/>
      </a:spcAft>
      <a:defRPr sz="1200" kern="1200">
        <a:solidFill>
          <a:schemeClr val="tx1"/>
        </a:solidFill>
        <a:latin typeface="Times New Roman" pitchFamily="18" charset="0"/>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3" Type="http://schemas.openxmlformats.org/officeDocument/2006/relationships/hyperlink" Target="/~heeringa/dialectology" TargetMode="External"/><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3" Type="http://schemas.openxmlformats.org/officeDocument/2006/relationships/hyperlink" Target="http://www.ldc.upenn.edu/Catalog/CatalogEntry.jsp?catalogId=LDC2006T13" TargetMode="External"/><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3" Type="http://schemas.openxmlformats.org/officeDocument/2006/relationships/hyperlink" Target="/~heeringa/dialectology" TargetMode="External"/><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082" name="Rectangle 7"/>
          <p:cNvSpPr>
            <a:spLocks noGrp="1" noChangeArrowheads="1"/>
          </p:cNvSpPr>
          <p:nvPr>
            <p:ph type="sldNum" sz="quarter" idx="5"/>
          </p:nvPr>
        </p:nvSpPr>
        <p:spPr>
          <a:noFill/>
        </p:spPr>
        <p:txBody>
          <a:bodyPr/>
          <a:lstStyle/>
          <a:p>
            <a:fld id="{9DD4AD3F-8A87-48C0-9D75-8D8EA517507F}" type="slidenum">
              <a:rPr lang="en-US" smtClean="0"/>
              <a:pPr/>
              <a:t>1</a:t>
            </a:fld>
            <a:endParaRPr lang="en-US" smtClean="0"/>
          </a:p>
        </p:txBody>
      </p:sp>
      <p:sp>
        <p:nvSpPr>
          <p:cNvPr id="46083" name="Rectangle 2"/>
          <p:cNvSpPr>
            <a:spLocks noGrp="1" noRot="1" noChangeAspect="1" noChangeArrowheads="1" noTextEdit="1"/>
          </p:cNvSpPr>
          <p:nvPr>
            <p:ph type="sldImg"/>
          </p:nvPr>
        </p:nvSpPr>
        <p:spPr>
          <a:ln/>
        </p:spPr>
      </p:sp>
      <p:sp>
        <p:nvSpPr>
          <p:cNvPr id="46084" name="Rectangle 3"/>
          <p:cNvSpPr>
            <a:spLocks noGrp="1" noChangeArrowheads="1"/>
          </p:cNvSpPr>
          <p:nvPr>
            <p:ph type="body" idx="1"/>
          </p:nvPr>
        </p:nvSpPr>
        <p:spPr>
          <a:noFill/>
          <a:ln/>
        </p:spPr>
        <p:txBody>
          <a:bodyPr/>
          <a:lstStyle/>
          <a:p>
            <a:pPr eaLnBrk="1" hangingPunct="1"/>
            <a:endParaRPr lang="en-US" smtClean="0"/>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034" name="Rectangle 7"/>
          <p:cNvSpPr>
            <a:spLocks noGrp="1" noChangeArrowheads="1"/>
          </p:cNvSpPr>
          <p:nvPr>
            <p:ph type="sldNum" sz="quarter" idx="5"/>
          </p:nvPr>
        </p:nvSpPr>
        <p:spPr>
          <a:noFill/>
        </p:spPr>
        <p:txBody>
          <a:bodyPr/>
          <a:lstStyle/>
          <a:p>
            <a:fld id="{818168A0-7578-4C55-8AC7-931BBFA6CF51}" type="slidenum">
              <a:rPr lang="en-US" smtClean="0"/>
              <a:pPr/>
              <a:t>12</a:t>
            </a:fld>
            <a:endParaRPr lang="en-US" smtClean="0"/>
          </a:p>
        </p:txBody>
      </p:sp>
      <p:sp>
        <p:nvSpPr>
          <p:cNvPr id="44035" name="Rectangle 2"/>
          <p:cNvSpPr>
            <a:spLocks noGrp="1" noRot="1" noChangeAspect="1" noChangeArrowheads="1" noTextEdit="1"/>
          </p:cNvSpPr>
          <p:nvPr>
            <p:ph type="sldImg"/>
          </p:nvPr>
        </p:nvSpPr>
        <p:spPr>
          <a:ln/>
        </p:spPr>
      </p:sp>
      <p:sp>
        <p:nvSpPr>
          <p:cNvPr id="44036" name="Rectangle 3"/>
          <p:cNvSpPr>
            <a:spLocks noGrp="1" noChangeArrowheads="1"/>
          </p:cNvSpPr>
          <p:nvPr>
            <p:ph type="body" idx="1"/>
          </p:nvPr>
        </p:nvSpPr>
        <p:spPr>
          <a:noFill/>
          <a:ln/>
        </p:spPr>
        <p:txBody>
          <a:bodyPr/>
          <a:lstStyle/>
          <a:p>
            <a:pPr eaLnBrk="1" hangingPunct="1">
              <a:spcBef>
                <a:spcPts val="500"/>
              </a:spcBef>
              <a:spcAft>
                <a:spcPts val="500"/>
              </a:spcAft>
            </a:pPr>
            <a:r>
              <a:rPr lang="en-US" smtClean="0"/>
              <a:t>Compute </a:t>
            </a:r>
            <a:r>
              <a:rPr lang="en-US" smtClean="0">
                <a:solidFill>
                  <a:schemeClr val="accent2"/>
                </a:solidFill>
              </a:rPr>
              <a:t>string minimum edit distance</a:t>
            </a:r>
            <a:r>
              <a:rPr lang="en-US" smtClean="0"/>
              <a:t> between O and each w</a:t>
            </a:r>
            <a:r>
              <a:rPr lang="en-US" baseline="-25000" smtClean="0"/>
              <a:t>i</a:t>
            </a:r>
            <a:endParaRPr lang="en-US" smtClean="0"/>
          </a:p>
          <a:p>
            <a:pPr eaLnBrk="1" hangingPunct="1">
              <a:spcBef>
                <a:spcPts val="500"/>
              </a:spcBef>
              <a:spcAft>
                <a:spcPts val="500"/>
              </a:spcAft>
            </a:pPr>
            <a:r>
              <a:rPr lang="en-US" smtClean="0"/>
              <a:t>There are lots of applications of Levenshtein distance. It is used in biology to find similar sequences of nucleic acids in DNA or amino acids in proteins. It is used in some spell checkers to guess at which word (from a dictionary) is meant when an unknown word is encountered. Wilbert Heeringa's </a:t>
            </a:r>
            <a:r>
              <a:rPr lang="en-US" u="sng" smtClean="0">
                <a:solidFill>
                  <a:srgbClr val="0000FF"/>
                </a:solidFill>
                <a:hlinkClick r:id="rId3"/>
              </a:rPr>
              <a:t>dialectology project</a:t>
            </a:r>
            <a:r>
              <a:rPr lang="en-US" smtClean="0"/>
              <a:t> uses Levenshtein distance to estimate the proximity of dialect pronunciations. And some translation assistance projects have used the alignment capability of the algorithm in order to discover (the approximate location of) good translation equivalents. This application, using potentially large texts, requires optimizations to run effectively. </a:t>
            </a: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058" name="Rectangle 7"/>
          <p:cNvSpPr>
            <a:spLocks noGrp="1" noChangeArrowheads="1"/>
          </p:cNvSpPr>
          <p:nvPr>
            <p:ph type="sldNum" sz="quarter" idx="5"/>
          </p:nvPr>
        </p:nvSpPr>
        <p:spPr>
          <a:noFill/>
        </p:spPr>
        <p:txBody>
          <a:bodyPr/>
          <a:lstStyle/>
          <a:p>
            <a:fld id="{EB0762D5-86B5-41DE-B4DD-C0C11CC5782B}" type="slidenum">
              <a:rPr lang="en-US" smtClean="0"/>
              <a:pPr/>
              <a:t>13</a:t>
            </a:fld>
            <a:endParaRPr lang="en-US" smtClean="0"/>
          </a:p>
        </p:txBody>
      </p:sp>
      <p:sp>
        <p:nvSpPr>
          <p:cNvPr id="45059" name="Rectangle 2"/>
          <p:cNvSpPr>
            <a:spLocks noGrp="1" noRot="1" noChangeAspect="1" noChangeArrowheads="1" noTextEdit="1"/>
          </p:cNvSpPr>
          <p:nvPr>
            <p:ph type="sldImg"/>
          </p:nvPr>
        </p:nvSpPr>
        <p:spPr>
          <a:ln/>
        </p:spPr>
      </p:sp>
      <p:sp>
        <p:nvSpPr>
          <p:cNvPr id="45060" name="Rectangle 3"/>
          <p:cNvSpPr>
            <a:spLocks noGrp="1" noChangeArrowheads="1"/>
          </p:cNvSpPr>
          <p:nvPr>
            <p:ph type="body" idx="1"/>
          </p:nvPr>
        </p:nvSpPr>
        <p:spPr>
          <a:noFill/>
          <a:ln/>
        </p:spPr>
        <p:txBody>
          <a:bodyPr/>
          <a:lstStyle/>
          <a:p>
            <a:pPr eaLnBrk="1" hangingPunct="1">
              <a:spcBef>
                <a:spcPts val="500"/>
              </a:spcBef>
              <a:spcAft>
                <a:spcPts val="500"/>
              </a:spcAft>
            </a:pPr>
            <a:r>
              <a:rPr lang="en-US" smtClean="0"/>
              <a:t>Book kind of confusing matrix indexes start from bottom left corner</a:t>
            </a: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082" name="Rectangle 7"/>
          <p:cNvSpPr>
            <a:spLocks noGrp="1" noChangeArrowheads="1"/>
          </p:cNvSpPr>
          <p:nvPr>
            <p:ph type="sldNum" sz="quarter" idx="5"/>
          </p:nvPr>
        </p:nvSpPr>
        <p:spPr>
          <a:noFill/>
        </p:spPr>
        <p:txBody>
          <a:bodyPr/>
          <a:lstStyle/>
          <a:p>
            <a:fld id="{013AB06D-4B1B-480D-BBC4-23AED8E109B4}" type="slidenum">
              <a:rPr lang="en-US" smtClean="0"/>
              <a:pPr/>
              <a:t>14</a:t>
            </a:fld>
            <a:endParaRPr lang="en-US" smtClean="0"/>
          </a:p>
        </p:txBody>
      </p:sp>
      <p:sp>
        <p:nvSpPr>
          <p:cNvPr id="46083" name="Rectangle 2"/>
          <p:cNvSpPr>
            <a:spLocks noGrp="1" noRot="1" noChangeAspect="1" noChangeArrowheads="1" noTextEdit="1"/>
          </p:cNvSpPr>
          <p:nvPr>
            <p:ph type="sldImg"/>
          </p:nvPr>
        </p:nvSpPr>
        <p:spPr>
          <a:ln/>
        </p:spPr>
      </p:sp>
      <p:sp>
        <p:nvSpPr>
          <p:cNvPr id="46084" name="Rectangle 3"/>
          <p:cNvSpPr>
            <a:spLocks noGrp="1" noChangeArrowheads="1"/>
          </p:cNvSpPr>
          <p:nvPr>
            <p:ph type="body" idx="1"/>
          </p:nvPr>
        </p:nvSpPr>
        <p:spPr>
          <a:noFill/>
          <a:ln/>
        </p:spPr>
        <p:txBody>
          <a:bodyPr/>
          <a:lstStyle/>
          <a:p>
            <a:pPr eaLnBrk="1" hangingPunct="1">
              <a:spcBef>
                <a:spcPts val="500"/>
              </a:spcBef>
              <a:spcAft>
                <a:spcPts val="500"/>
              </a:spcAft>
            </a:pPr>
            <a:r>
              <a:rPr lang="en-US" smtClean="0"/>
              <a:t>Book kind of confusing matrix indexes start from bottom left corner</a:t>
            </a: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106" name="Rectangle 7"/>
          <p:cNvSpPr>
            <a:spLocks noGrp="1" noChangeArrowheads="1"/>
          </p:cNvSpPr>
          <p:nvPr>
            <p:ph type="sldNum" sz="quarter" idx="5"/>
          </p:nvPr>
        </p:nvSpPr>
        <p:spPr>
          <a:noFill/>
        </p:spPr>
        <p:txBody>
          <a:bodyPr/>
          <a:lstStyle/>
          <a:p>
            <a:fld id="{63E4416E-7BAC-4C1F-8DE7-D7A541827452}" type="slidenum">
              <a:rPr lang="en-US" smtClean="0"/>
              <a:pPr/>
              <a:t>15</a:t>
            </a:fld>
            <a:endParaRPr lang="en-US" smtClean="0"/>
          </a:p>
        </p:txBody>
      </p:sp>
      <p:sp>
        <p:nvSpPr>
          <p:cNvPr id="47107" name="Rectangle 2"/>
          <p:cNvSpPr>
            <a:spLocks noGrp="1" noRot="1" noChangeAspect="1" noChangeArrowheads="1" noTextEdit="1"/>
          </p:cNvSpPr>
          <p:nvPr>
            <p:ph type="sldImg"/>
          </p:nvPr>
        </p:nvSpPr>
        <p:spPr>
          <a:ln/>
        </p:spPr>
      </p:sp>
      <p:sp>
        <p:nvSpPr>
          <p:cNvPr id="47108" name="Rectangle 3"/>
          <p:cNvSpPr>
            <a:spLocks noGrp="1" noChangeArrowheads="1"/>
          </p:cNvSpPr>
          <p:nvPr>
            <p:ph type="body" idx="1"/>
          </p:nvPr>
        </p:nvSpPr>
        <p:spPr>
          <a:noFill/>
          <a:ln/>
        </p:spPr>
        <p:txBody>
          <a:bodyPr/>
          <a:lstStyle/>
          <a:p>
            <a:pPr eaLnBrk="1" hangingPunct="1"/>
            <a:endParaRPr lang="en-US" smtClean="0"/>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730" name="Rectangle 7"/>
          <p:cNvSpPr>
            <a:spLocks noGrp="1" noChangeArrowheads="1"/>
          </p:cNvSpPr>
          <p:nvPr>
            <p:ph type="sldNum" sz="quarter" idx="5"/>
          </p:nvPr>
        </p:nvSpPr>
        <p:spPr>
          <a:noFill/>
        </p:spPr>
        <p:txBody>
          <a:bodyPr/>
          <a:lstStyle/>
          <a:p>
            <a:fld id="{F0E617DC-C4E2-43FE-8820-D753317FAC27}" type="slidenum">
              <a:rPr lang="en-US" smtClean="0"/>
              <a:pPr/>
              <a:t>16</a:t>
            </a:fld>
            <a:endParaRPr lang="en-US" smtClean="0"/>
          </a:p>
        </p:txBody>
      </p:sp>
      <p:sp>
        <p:nvSpPr>
          <p:cNvPr id="73731" name="Rectangle 2"/>
          <p:cNvSpPr>
            <a:spLocks noGrp="1" noRot="1" noChangeAspect="1" noChangeArrowheads="1" noTextEdit="1"/>
          </p:cNvSpPr>
          <p:nvPr>
            <p:ph type="sldImg"/>
          </p:nvPr>
        </p:nvSpPr>
        <p:spPr>
          <a:ln/>
        </p:spPr>
      </p:sp>
      <p:sp>
        <p:nvSpPr>
          <p:cNvPr id="73732" name="Rectangle 3"/>
          <p:cNvSpPr>
            <a:spLocks noGrp="1" noChangeArrowheads="1"/>
          </p:cNvSpPr>
          <p:nvPr>
            <p:ph type="body" idx="1"/>
          </p:nvPr>
        </p:nvSpPr>
        <p:spPr>
          <a:noFill/>
          <a:ln/>
        </p:spPr>
        <p:txBody>
          <a:bodyPr/>
          <a:lstStyle/>
          <a:p>
            <a:pPr eaLnBrk="1" hangingPunct="1"/>
            <a:r>
              <a:rPr lang="en-US" dirty="0" smtClean="0"/>
              <a:t>Any non decreasing path from</a:t>
            </a:r>
            <a:r>
              <a:rPr lang="en-US" baseline="0" dirty="0" smtClean="0"/>
              <a:t> the top left corner to the bottom right corner is an alignment</a:t>
            </a:r>
            <a:endParaRPr lang="en-US" dirty="0" smtClean="0"/>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130" name="Rectangle 7"/>
          <p:cNvSpPr>
            <a:spLocks noGrp="1" noChangeArrowheads="1"/>
          </p:cNvSpPr>
          <p:nvPr>
            <p:ph type="sldNum" sz="quarter" idx="5"/>
          </p:nvPr>
        </p:nvSpPr>
        <p:spPr>
          <a:noFill/>
        </p:spPr>
        <p:txBody>
          <a:bodyPr/>
          <a:lstStyle/>
          <a:p>
            <a:fld id="{B113591C-92FD-4D89-A86C-A7CFE8926B3D}" type="slidenum">
              <a:rPr lang="en-US" smtClean="0"/>
              <a:pPr/>
              <a:t>17</a:t>
            </a:fld>
            <a:endParaRPr lang="en-US" smtClean="0"/>
          </a:p>
        </p:txBody>
      </p:sp>
      <p:sp>
        <p:nvSpPr>
          <p:cNvPr id="48131" name="Rectangle 2"/>
          <p:cNvSpPr>
            <a:spLocks noGrp="1" noRot="1" noChangeAspect="1" noChangeArrowheads="1" noTextEdit="1"/>
          </p:cNvSpPr>
          <p:nvPr>
            <p:ph type="sldImg"/>
          </p:nvPr>
        </p:nvSpPr>
        <p:spPr>
          <a:ln/>
        </p:spPr>
      </p:sp>
      <p:sp>
        <p:nvSpPr>
          <p:cNvPr id="48132" name="Rectangle 3"/>
          <p:cNvSpPr>
            <a:spLocks noGrp="1" noChangeArrowheads="1"/>
          </p:cNvSpPr>
          <p:nvPr>
            <p:ph type="body" idx="1"/>
          </p:nvPr>
        </p:nvSpPr>
        <p:spPr>
          <a:noFill/>
          <a:ln/>
        </p:spPr>
        <p:txBody>
          <a:bodyPr/>
          <a:lstStyle/>
          <a:p>
            <a:pPr eaLnBrk="1" hangingPunct="1"/>
            <a:endParaRPr lang="en-US" smtClean="0"/>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154" name="Rectangle 7"/>
          <p:cNvSpPr>
            <a:spLocks noGrp="1" noChangeArrowheads="1"/>
          </p:cNvSpPr>
          <p:nvPr>
            <p:ph type="sldNum" sz="quarter" idx="5"/>
          </p:nvPr>
        </p:nvSpPr>
        <p:spPr>
          <a:noFill/>
        </p:spPr>
        <p:txBody>
          <a:bodyPr/>
          <a:lstStyle/>
          <a:p>
            <a:fld id="{874062F4-143A-453E-AE65-8C6FB92166D0}" type="slidenum">
              <a:rPr lang="en-US" smtClean="0"/>
              <a:pPr/>
              <a:t>18</a:t>
            </a:fld>
            <a:endParaRPr lang="en-US" smtClean="0"/>
          </a:p>
        </p:txBody>
      </p:sp>
      <p:sp>
        <p:nvSpPr>
          <p:cNvPr id="49155" name="Rectangle 2"/>
          <p:cNvSpPr>
            <a:spLocks noGrp="1" noRot="1" noChangeAspect="1" noChangeArrowheads="1" noTextEdit="1"/>
          </p:cNvSpPr>
          <p:nvPr>
            <p:ph type="sldImg"/>
          </p:nvPr>
        </p:nvSpPr>
        <p:spPr>
          <a:ln/>
        </p:spPr>
      </p:sp>
      <p:sp>
        <p:nvSpPr>
          <p:cNvPr id="49156" name="Rectangle 3"/>
          <p:cNvSpPr>
            <a:spLocks noGrp="1" noChangeArrowheads="1"/>
          </p:cNvSpPr>
          <p:nvPr>
            <p:ph type="body" idx="1"/>
          </p:nvPr>
        </p:nvSpPr>
        <p:spPr>
          <a:noFill/>
          <a:ln/>
        </p:spPr>
        <p:txBody>
          <a:bodyPr/>
          <a:lstStyle/>
          <a:p>
            <a:pPr eaLnBrk="1" hangingPunct="1"/>
            <a:r>
              <a:rPr lang="en-US" smtClean="0"/>
              <a:t>Spelling: Very simple NLP task (requires morphological recognition)</a:t>
            </a:r>
          </a:p>
          <a:p>
            <a:pPr eaLnBrk="1" hangingPunct="1"/>
            <a:r>
              <a:rPr lang="en-US" smtClean="0"/>
              <a:t>Shows Need for probabilistic approaches</a:t>
            </a:r>
          </a:p>
          <a:p>
            <a:pPr eaLnBrk="1" hangingPunct="1"/>
            <a:r>
              <a:rPr lang="en-US" smtClean="0"/>
              <a:t>Move beyond single words</a:t>
            </a:r>
          </a:p>
          <a:p>
            <a:pPr eaLnBrk="1" hangingPunct="1"/>
            <a:r>
              <a:rPr lang="en-US" smtClean="0"/>
              <a:t>Probability of a sentence</a:t>
            </a: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6" name="Rectangle 7"/>
          <p:cNvSpPr>
            <a:spLocks noGrp="1" noChangeArrowheads="1"/>
          </p:cNvSpPr>
          <p:nvPr>
            <p:ph type="sldNum" sz="quarter" idx="5"/>
          </p:nvPr>
        </p:nvSpPr>
        <p:spPr>
          <a:noFill/>
        </p:spPr>
        <p:txBody>
          <a:bodyPr/>
          <a:lstStyle/>
          <a:p>
            <a:fld id="{2138D332-02CB-4BF9-8D32-B02211CE2C9C}" type="slidenum">
              <a:rPr lang="en-US" smtClean="0"/>
              <a:pPr/>
              <a:t>19</a:t>
            </a:fld>
            <a:endParaRPr lang="en-US" smtClean="0"/>
          </a:p>
        </p:txBody>
      </p:sp>
      <p:sp>
        <p:nvSpPr>
          <p:cNvPr id="41987" name="Rectangle 2"/>
          <p:cNvSpPr>
            <a:spLocks noGrp="1" noRot="1" noChangeAspect="1" noChangeArrowheads="1" noTextEdit="1"/>
          </p:cNvSpPr>
          <p:nvPr>
            <p:ph type="sldImg"/>
          </p:nvPr>
        </p:nvSpPr>
        <p:spPr>
          <a:ln/>
        </p:spPr>
      </p:sp>
      <p:sp>
        <p:nvSpPr>
          <p:cNvPr id="41988" name="Rectangle 3"/>
          <p:cNvSpPr>
            <a:spLocks noGrp="1" noChangeArrowheads="1"/>
          </p:cNvSpPr>
          <p:nvPr>
            <p:ph type="body" idx="1"/>
          </p:nvPr>
        </p:nvSpPr>
        <p:spPr>
          <a:noFill/>
          <a:ln/>
        </p:spPr>
        <p:txBody>
          <a:bodyPr/>
          <a:lstStyle/>
          <a:p>
            <a:pPr eaLnBrk="1" hangingPunct="1"/>
            <a:endParaRPr lang="en-CA" smtClean="0"/>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178" name="Rectangle 7"/>
          <p:cNvSpPr>
            <a:spLocks noGrp="1" noChangeArrowheads="1"/>
          </p:cNvSpPr>
          <p:nvPr>
            <p:ph type="sldNum" sz="quarter" idx="5"/>
          </p:nvPr>
        </p:nvSpPr>
        <p:spPr>
          <a:noFill/>
        </p:spPr>
        <p:txBody>
          <a:bodyPr/>
          <a:lstStyle/>
          <a:p>
            <a:fld id="{4B5CFB31-11EF-48C0-A2EA-8137CCD352DD}" type="slidenum">
              <a:rPr lang="en-US" smtClean="0"/>
              <a:pPr/>
              <a:t>20</a:t>
            </a:fld>
            <a:endParaRPr lang="en-US" smtClean="0"/>
          </a:p>
        </p:txBody>
      </p:sp>
      <p:sp>
        <p:nvSpPr>
          <p:cNvPr id="50179" name="Rectangle 2"/>
          <p:cNvSpPr>
            <a:spLocks noGrp="1" noRot="1" noChangeAspect="1" noChangeArrowheads="1" noTextEdit="1"/>
          </p:cNvSpPr>
          <p:nvPr>
            <p:ph type="sldImg"/>
          </p:nvPr>
        </p:nvSpPr>
        <p:spPr>
          <a:ln/>
        </p:spPr>
      </p:sp>
      <p:sp>
        <p:nvSpPr>
          <p:cNvPr id="50180" name="Rectangle 3"/>
          <p:cNvSpPr>
            <a:spLocks noGrp="1" noChangeArrowheads="1"/>
          </p:cNvSpPr>
          <p:nvPr>
            <p:ph type="body" idx="1"/>
          </p:nvPr>
        </p:nvSpPr>
        <p:spPr>
          <a:noFill/>
          <a:ln/>
        </p:spPr>
        <p:txBody>
          <a:bodyPr/>
          <a:lstStyle/>
          <a:p>
            <a:pPr eaLnBrk="1" hangingPunct="1"/>
            <a:r>
              <a:rPr lang="en-US" smtClean="0"/>
              <a:t>Why would you want to assign a probability to a sentence or…</a:t>
            </a:r>
          </a:p>
          <a:p>
            <a:pPr eaLnBrk="1" hangingPunct="1"/>
            <a:r>
              <a:rPr lang="en-US" smtClean="0"/>
              <a:t>Why would you want to predict the next word…</a:t>
            </a:r>
          </a:p>
          <a:p>
            <a:pPr eaLnBrk="1" hangingPunct="1"/>
            <a:endParaRPr lang="en-US" smtClean="0"/>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02" name="Rectangle 7"/>
          <p:cNvSpPr>
            <a:spLocks noGrp="1" noChangeArrowheads="1"/>
          </p:cNvSpPr>
          <p:nvPr>
            <p:ph type="sldNum" sz="quarter" idx="5"/>
          </p:nvPr>
        </p:nvSpPr>
        <p:spPr>
          <a:noFill/>
        </p:spPr>
        <p:txBody>
          <a:bodyPr/>
          <a:lstStyle/>
          <a:p>
            <a:fld id="{04F3A0BF-3B9A-44E1-B39F-5BDF02D139C7}" type="slidenum">
              <a:rPr lang="en-US" smtClean="0"/>
              <a:pPr/>
              <a:t>21</a:t>
            </a:fld>
            <a:endParaRPr lang="en-US" smtClean="0"/>
          </a:p>
        </p:txBody>
      </p:sp>
      <p:sp>
        <p:nvSpPr>
          <p:cNvPr id="51203" name="Rectangle 2"/>
          <p:cNvSpPr>
            <a:spLocks noGrp="1" noRot="1" noChangeAspect="1" noChangeArrowheads="1" noTextEdit="1"/>
          </p:cNvSpPr>
          <p:nvPr>
            <p:ph type="sldImg"/>
          </p:nvPr>
        </p:nvSpPr>
        <p:spPr>
          <a:ln/>
        </p:spPr>
      </p:sp>
      <p:sp>
        <p:nvSpPr>
          <p:cNvPr id="51204" name="Rectangle 3"/>
          <p:cNvSpPr>
            <a:spLocks noGrp="1" noChangeArrowheads="1"/>
          </p:cNvSpPr>
          <p:nvPr>
            <p:ph type="body" idx="1"/>
          </p:nvPr>
        </p:nvSpPr>
        <p:spPr>
          <a:noFill/>
          <a:ln/>
        </p:spPr>
        <p:txBody>
          <a:bodyPr/>
          <a:lstStyle/>
          <a:p>
            <a:pPr eaLnBrk="1" hangingPunct="1"/>
            <a:r>
              <a:rPr lang="en-US" smtClean="0"/>
              <a:t>Most sentences/sequences will not appear or appear only once </a:t>
            </a:r>
            <a:r>
              <a:rPr lang="en-US" smtClean="0">
                <a:sym typeface="Wingdings" pitchFamily="2" charset="2"/>
              </a:rPr>
              <a:t></a:t>
            </a:r>
            <a:endParaRPr lang="en-US" smtClean="0"/>
          </a:p>
          <a:p>
            <a:pPr eaLnBrk="1" hangingPunct="1"/>
            <a:r>
              <a:rPr lang="en-US" smtClean="0"/>
              <a:t>At least your corpus should be &gt;&gt; than your sample space</a:t>
            </a: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6" name="Rectangle 7"/>
          <p:cNvSpPr>
            <a:spLocks noGrp="1" noChangeArrowheads="1"/>
          </p:cNvSpPr>
          <p:nvPr>
            <p:ph type="sldNum" sz="quarter" idx="5"/>
          </p:nvPr>
        </p:nvSpPr>
        <p:spPr>
          <a:noFill/>
        </p:spPr>
        <p:txBody>
          <a:bodyPr/>
          <a:lstStyle/>
          <a:p>
            <a:fld id="{2138D332-02CB-4BF9-8D32-B02211CE2C9C}" type="slidenum">
              <a:rPr lang="en-US" smtClean="0"/>
              <a:pPr/>
              <a:t>2</a:t>
            </a:fld>
            <a:endParaRPr lang="en-US" smtClean="0"/>
          </a:p>
        </p:txBody>
      </p:sp>
      <p:sp>
        <p:nvSpPr>
          <p:cNvPr id="41987" name="Rectangle 2"/>
          <p:cNvSpPr>
            <a:spLocks noGrp="1" noRot="1" noChangeAspect="1" noChangeArrowheads="1" noTextEdit="1"/>
          </p:cNvSpPr>
          <p:nvPr>
            <p:ph type="sldImg"/>
          </p:nvPr>
        </p:nvSpPr>
        <p:spPr>
          <a:ln/>
        </p:spPr>
      </p:sp>
      <p:sp>
        <p:nvSpPr>
          <p:cNvPr id="41988" name="Rectangle 3"/>
          <p:cNvSpPr>
            <a:spLocks noGrp="1" noChangeArrowheads="1"/>
          </p:cNvSpPr>
          <p:nvPr>
            <p:ph type="body" idx="1"/>
          </p:nvPr>
        </p:nvSpPr>
        <p:spPr>
          <a:noFill/>
          <a:ln/>
        </p:spPr>
        <p:txBody>
          <a:bodyPr/>
          <a:lstStyle/>
          <a:p>
            <a:pPr eaLnBrk="1" hangingPunct="1"/>
            <a:endParaRPr lang="en-CA" smtClean="0"/>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226" name="Rectangle 7"/>
          <p:cNvSpPr>
            <a:spLocks noGrp="1" noChangeArrowheads="1"/>
          </p:cNvSpPr>
          <p:nvPr>
            <p:ph type="sldNum" sz="quarter" idx="5"/>
          </p:nvPr>
        </p:nvSpPr>
        <p:spPr>
          <a:noFill/>
        </p:spPr>
        <p:txBody>
          <a:bodyPr/>
          <a:lstStyle/>
          <a:p>
            <a:fld id="{92967200-AED6-4151-B19D-34463AF54AB7}" type="slidenum">
              <a:rPr lang="en-US" smtClean="0"/>
              <a:pPr/>
              <a:t>22</a:t>
            </a:fld>
            <a:endParaRPr lang="en-US" smtClean="0"/>
          </a:p>
        </p:txBody>
      </p:sp>
      <p:sp>
        <p:nvSpPr>
          <p:cNvPr id="52227" name="Rectangle 2"/>
          <p:cNvSpPr>
            <a:spLocks noGrp="1" noRot="1" noChangeAspect="1" noChangeArrowheads="1" noTextEdit="1"/>
          </p:cNvSpPr>
          <p:nvPr>
            <p:ph type="sldImg"/>
          </p:nvPr>
        </p:nvSpPr>
        <p:spPr>
          <a:ln/>
        </p:spPr>
      </p:sp>
      <p:sp>
        <p:nvSpPr>
          <p:cNvPr id="52228" name="Rectangle 3"/>
          <p:cNvSpPr>
            <a:spLocks noGrp="1" noChangeArrowheads="1"/>
          </p:cNvSpPr>
          <p:nvPr>
            <p:ph type="body" idx="1"/>
          </p:nvPr>
        </p:nvSpPr>
        <p:spPr>
          <a:noFill/>
          <a:ln/>
        </p:spPr>
        <p:txBody>
          <a:bodyPr/>
          <a:lstStyle/>
          <a:p>
            <a:pPr eaLnBrk="1" hangingPunct="1"/>
            <a:r>
              <a:rPr lang="en-US" smtClean="0"/>
              <a:t>Most sentences/sequences will not appear or appear only once </a:t>
            </a:r>
            <a:r>
              <a:rPr lang="en-US" smtClean="0">
                <a:sym typeface="Wingdings" pitchFamily="2" charset="2"/>
              </a:rPr>
              <a:t></a:t>
            </a:r>
            <a:endParaRPr lang="en-US" smtClean="0"/>
          </a:p>
          <a:p>
            <a:pPr eaLnBrk="1" hangingPunct="1"/>
            <a:r>
              <a:rPr lang="en-US" smtClean="0"/>
              <a:t>Standard Solution: decompose in a set of probabilities that are easier to estimate</a:t>
            </a:r>
          </a:p>
          <a:p>
            <a:pPr eaLnBrk="1" hangingPunct="1"/>
            <a:r>
              <a:rPr lang="en-US" smtClean="0"/>
              <a:t>So the probability of a sequence is</a:t>
            </a: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250" name="Rectangle 7"/>
          <p:cNvSpPr>
            <a:spLocks noGrp="1" noChangeArrowheads="1"/>
          </p:cNvSpPr>
          <p:nvPr>
            <p:ph type="sldNum" sz="quarter" idx="5"/>
          </p:nvPr>
        </p:nvSpPr>
        <p:spPr>
          <a:noFill/>
        </p:spPr>
        <p:txBody>
          <a:bodyPr/>
          <a:lstStyle/>
          <a:p>
            <a:fld id="{71A1F679-29C8-4FB7-BA61-AB13099EAF51}" type="slidenum">
              <a:rPr lang="en-US" smtClean="0"/>
              <a:pPr/>
              <a:t>23</a:t>
            </a:fld>
            <a:endParaRPr lang="en-US" smtClean="0"/>
          </a:p>
        </p:txBody>
      </p:sp>
      <p:sp>
        <p:nvSpPr>
          <p:cNvPr id="53251" name="Rectangle 2"/>
          <p:cNvSpPr>
            <a:spLocks noGrp="1" noRot="1" noChangeAspect="1" noChangeArrowheads="1" noTextEdit="1"/>
          </p:cNvSpPr>
          <p:nvPr>
            <p:ph type="sldImg"/>
          </p:nvPr>
        </p:nvSpPr>
        <p:spPr>
          <a:ln/>
        </p:spPr>
      </p:sp>
      <p:sp>
        <p:nvSpPr>
          <p:cNvPr id="53252" name="Rectangle 3"/>
          <p:cNvSpPr>
            <a:spLocks noGrp="1" noChangeArrowheads="1"/>
          </p:cNvSpPr>
          <p:nvPr>
            <p:ph type="body" idx="1"/>
          </p:nvPr>
        </p:nvSpPr>
        <p:spPr>
          <a:noFill/>
          <a:ln/>
        </p:spPr>
        <p:txBody>
          <a:bodyPr/>
          <a:lstStyle/>
          <a:p>
            <a:pPr eaLnBrk="1" hangingPunct="1"/>
            <a:endParaRPr lang="en-US" smtClean="0"/>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274" name="Rectangle 7"/>
          <p:cNvSpPr>
            <a:spLocks noGrp="1" noChangeArrowheads="1"/>
          </p:cNvSpPr>
          <p:nvPr>
            <p:ph type="sldNum" sz="quarter" idx="5"/>
          </p:nvPr>
        </p:nvSpPr>
        <p:spPr>
          <a:noFill/>
        </p:spPr>
        <p:txBody>
          <a:bodyPr/>
          <a:lstStyle/>
          <a:p>
            <a:fld id="{E3EF2710-3DA8-4DCA-8914-5825D45E9A36}" type="slidenum">
              <a:rPr lang="en-US" smtClean="0"/>
              <a:pPr/>
              <a:t>24</a:t>
            </a:fld>
            <a:endParaRPr lang="en-US" smtClean="0"/>
          </a:p>
        </p:txBody>
      </p:sp>
      <p:sp>
        <p:nvSpPr>
          <p:cNvPr id="54275" name="Rectangle 2"/>
          <p:cNvSpPr>
            <a:spLocks noGrp="1" noRot="1" noChangeAspect="1" noChangeArrowheads="1" noTextEdit="1"/>
          </p:cNvSpPr>
          <p:nvPr>
            <p:ph type="sldImg"/>
          </p:nvPr>
        </p:nvSpPr>
        <p:spPr>
          <a:ln/>
        </p:spPr>
      </p:sp>
      <p:sp>
        <p:nvSpPr>
          <p:cNvPr id="54276" name="Rectangle 3"/>
          <p:cNvSpPr>
            <a:spLocks noGrp="1" noChangeArrowheads="1"/>
          </p:cNvSpPr>
          <p:nvPr>
            <p:ph type="body" idx="1"/>
          </p:nvPr>
        </p:nvSpPr>
        <p:spPr>
          <a:noFill/>
          <a:ln/>
        </p:spPr>
        <p:txBody>
          <a:bodyPr/>
          <a:lstStyle/>
          <a:p>
            <a:pPr eaLnBrk="1" hangingPunct="1"/>
            <a:r>
              <a:rPr lang="en-US" smtClean="0"/>
              <a:t>That doesn’t help since its unlikely we’ll ever gather the right statistics for the prefixes.</a:t>
            </a:r>
          </a:p>
          <a:p>
            <a:pPr eaLnBrk="1" hangingPunct="1"/>
            <a:r>
              <a:rPr lang="en-US" smtClean="0"/>
              <a:t>Markov Assumption</a:t>
            </a:r>
          </a:p>
          <a:p>
            <a:pPr eaLnBrk="1" hangingPunct="1"/>
            <a:r>
              <a:rPr lang="en-US" smtClean="0"/>
              <a:t>Assume that the entire prefix history isn’t necessary.</a:t>
            </a:r>
          </a:p>
          <a:p>
            <a:pPr eaLnBrk="1" hangingPunct="1"/>
            <a:r>
              <a:rPr lang="en-US" smtClean="0"/>
              <a:t>In other words, an event doesn’t depend on all of its history, just a fixed length near history</a:t>
            </a:r>
          </a:p>
          <a:p>
            <a:pPr eaLnBrk="1" hangingPunct="1"/>
            <a:r>
              <a:rPr lang="en-US" smtClean="0"/>
              <a:t>So for each component in the product replace each with its with the approximation (assuming a prefix of N)</a:t>
            </a: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298" name="Rectangle 7"/>
          <p:cNvSpPr>
            <a:spLocks noGrp="1" noChangeArrowheads="1"/>
          </p:cNvSpPr>
          <p:nvPr>
            <p:ph type="sldNum" sz="quarter" idx="5"/>
          </p:nvPr>
        </p:nvSpPr>
        <p:spPr>
          <a:noFill/>
        </p:spPr>
        <p:txBody>
          <a:bodyPr/>
          <a:lstStyle/>
          <a:p>
            <a:fld id="{5341A4BD-39C2-4D62-8220-BD366060037C}" type="slidenum">
              <a:rPr lang="en-US" smtClean="0"/>
              <a:pPr/>
              <a:t>25</a:t>
            </a:fld>
            <a:endParaRPr lang="en-US" smtClean="0"/>
          </a:p>
        </p:txBody>
      </p:sp>
      <p:sp>
        <p:nvSpPr>
          <p:cNvPr id="55299" name="Rectangle 2"/>
          <p:cNvSpPr>
            <a:spLocks noGrp="1" noRot="1" noChangeAspect="1" noChangeArrowheads="1" noTextEdit="1"/>
          </p:cNvSpPr>
          <p:nvPr>
            <p:ph type="sldImg"/>
          </p:nvPr>
        </p:nvSpPr>
        <p:spPr>
          <a:ln/>
        </p:spPr>
      </p:sp>
      <p:sp>
        <p:nvSpPr>
          <p:cNvPr id="55300" name="Rectangle 3"/>
          <p:cNvSpPr>
            <a:spLocks noGrp="1" noChangeArrowheads="1"/>
          </p:cNvSpPr>
          <p:nvPr>
            <p:ph type="body" idx="1"/>
          </p:nvPr>
        </p:nvSpPr>
        <p:spPr>
          <a:noFill/>
          <a:ln/>
        </p:spPr>
        <p:txBody>
          <a:bodyPr/>
          <a:lstStyle/>
          <a:p>
            <a:pPr eaLnBrk="1" hangingPunct="1"/>
            <a:endParaRPr lang="en-US" smtClean="0"/>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2" name="Rectangle 7"/>
          <p:cNvSpPr>
            <a:spLocks noGrp="1" noChangeArrowheads="1"/>
          </p:cNvSpPr>
          <p:nvPr>
            <p:ph type="sldNum" sz="quarter" idx="5"/>
          </p:nvPr>
        </p:nvSpPr>
        <p:spPr>
          <a:noFill/>
        </p:spPr>
        <p:txBody>
          <a:bodyPr/>
          <a:lstStyle/>
          <a:p>
            <a:fld id="{90B070E9-30BF-4D59-BD8A-AD9BD49D3E4A}" type="slidenum">
              <a:rPr lang="en-US" smtClean="0"/>
              <a:pPr/>
              <a:t>26</a:t>
            </a:fld>
            <a:endParaRPr lang="en-US" smtClean="0"/>
          </a:p>
        </p:txBody>
      </p:sp>
      <p:sp>
        <p:nvSpPr>
          <p:cNvPr id="56323" name="Rectangle 2"/>
          <p:cNvSpPr>
            <a:spLocks noGrp="1" noRot="1" noChangeAspect="1" noChangeArrowheads="1" noTextEdit="1"/>
          </p:cNvSpPr>
          <p:nvPr>
            <p:ph type="sldImg"/>
          </p:nvPr>
        </p:nvSpPr>
        <p:spPr>
          <a:ln/>
        </p:spPr>
      </p:sp>
      <p:sp>
        <p:nvSpPr>
          <p:cNvPr id="56324" name="Rectangle 3"/>
          <p:cNvSpPr>
            <a:spLocks noGrp="1" noChangeArrowheads="1"/>
          </p:cNvSpPr>
          <p:nvPr>
            <p:ph type="body" idx="1"/>
          </p:nvPr>
        </p:nvSpPr>
        <p:spPr>
          <a:noFill/>
          <a:ln/>
        </p:spPr>
        <p:txBody>
          <a:bodyPr/>
          <a:lstStyle/>
          <a:p>
            <a:pPr eaLnBrk="1" hangingPunct="1"/>
            <a:endParaRPr lang="en-US" smtClean="0"/>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6" name="Rectangle 7"/>
          <p:cNvSpPr>
            <a:spLocks noGrp="1" noChangeArrowheads="1"/>
          </p:cNvSpPr>
          <p:nvPr>
            <p:ph type="sldNum" sz="quarter" idx="5"/>
          </p:nvPr>
        </p:nvSpPr>
        <p:spPr>
          <a:noFill/>
        </p:spPr>
        <p:txBody>
          <a:bodyPr/>
          <a:lstStyle/>
          <a:p>
            <a:fld id="{A51B601B-CE6A-4E59-8F48-11EFF3E7D885}" type="slidenum">
              <a:rPr lang="en-US" smtClean="0"/>
              <a:pPr/>
              <a:t>27</a:t>
            </a:fld>
            <a:endParaRPr lang="en-US" smtClean="0"/>
          </a:p>
        </p:txBody>
      </p:sp>
      <p:sp>
        <p:nvSpPr>
          <p:cNvPr id="57347" name="Rectangle 2"/>
          <p:cNvSpPr>
            <a:spLocks noGrp="1" noRot="1" noChangeAspect="1" noChangeArrowheads="1" noTextEdit="1"/>
          </p:cNvSpPr>
          <p:nvPr>
            <p:ph type="sldImg"/>
          </p:nvPr>
        </p:nvSpPr>
        <p:spPr>
          <a:ln/>
        </p:spPr>
      </p:sp>
      <p:sp>
        <p:nvSpPr>
          <p:cNvPr id="57348" name="Rectangle 3"/>
          <p:cNvSpPr>
            <a:spLocks noGrp="1" noChangeArrowheads="1"/>
          </p:cNvSpPr>
          <p:nvPr>
            <p:ph type="body" idx="1"/>
          </p:nvPr>
        </p:nvSpPr>
        <p:spPr>
          <a:noFill/>
          <a:ln/>
        </p:spPr>
        <p:txBody>
          <a:bodyPr/>
          <a:lstStyle/>
          <a:p>
            <a:pPr eaLnBrk="1" hangingPunct="1"/>
            <a:r>
              <a:rPr lang="en-US" smtClean="0"/>
              <a:t>N-pairs in a corpus  is equal to the N-words in the corpus</a:t>
            </a: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370" name="Rectangle 7"/>
          <p:cNvSpPr>
            <a:spLocks noGrp="1" noChangeArrowheads="1"/>
          </p:cNvSpPr>
          <p:nvPr>
            <p:ph type="sldNum" sz="quarter" idx="5"/>
          </p:nvPr>
        </p:nvSpPr>
        <p:spPr>
          <a:noFill/>
        </p:spPr>
        <p:txBody>
          <a:bodyPr/>
          <a:lstStyle/>
          <a:p>
            <a:fld id="{63B5BB5A-977F-438D-BEF0-C6FCEDFBBF61}" type="slidenum">
              <a:rPr lang="en-US" smtClean="0"/>
              <a:pPr/>
              <a:t>28</a:t>
            </a:fld>
            <a:endParaRPr lang="en-US" smtClean="0"/>
          </a:p>
        </p:txBody>
      </p:sp>
      <p:sp>
        <p:nvSpPr>
          <p:cNvPr id="58371" name="Rectangle 2"/>
          <p:cNvSpPr>
            <a:spLocks noGrp="1" noRot="1" noChangeAspect="1" noChangeArrowheads="1" noTextEdit="1"/>
          </p:cNvSpPr>
          <p:nvPr>
            <p:ph type="sldImg"/>
          </p:nvPr>
        </p:nvSpPr>
        <p:spPr>
          <a:ln/>
        </p:spPr>
      </p:sp>
      <p:sp>
        <p:nvSpPr>
          <p:cNvPr id="58372" name="Rectangle 3"/>
          <p:cNvSpPr>
            <a:spLocks noGrp="1" noChangeArrowheads="1"/>
          </p:cNvSpPr>
          <p:nvPr>
            <p:ph type="body" idx="1"/>
          </p:nvPr>
        </p:nvSpPr>
        <p:spPr>
          <a:noFill/>
          <a:ln/>
        </p:spPr>
        <p:txBody>
          <a:bodyPr/>
          <a:lstStyle/>
          <a:p>
            <a:pPr eaLnBrk="1" hangingPunct="1"/>
            <a:r>
              <a:rPr lang="en-US" smtClean="0"/>
              <a:t>N-pairs in a corpus  is equal to the N-words in the corpus</a:t>
            </a:r>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394" name="Rectangle 7"/>
          <p:cNvSpPr>
            <a:spLocks noGrp="1" noChangeArrowheads="1"/>
          </p:cNvSpPr>
          <p:nvPr>
            <p:ph type="sldNum" sz="quarter" idx="5"/>
          </p:nvPr>
        </p:nvSpPr>
        <p:spPr>
          <a:noFill/>
        </p:spPr>
        <p:txBody>
          <a:bodyPr/>
          <a:lstStyle/>
          <a:p>
            <a:fld id="{0E419DC7-E51B-495D-9645-B45235895511}" type="slidenum">
              <a:rPr lang="en-US" smtClean="0"/>
              <a:pPr/>
              <a:t>29</a:t>
            </a:fld>
            <a:endParaRPr lang="en-US" smtClean="0"/>
          </a:p>
        </p:txBody>
      </p:sp>
      <p:sp>
        <p:nvSpPr>
          <p:cNvPr id="59395" name="Rectangle 2"/>
          <p:cNvSpPr>
            <a:spLocks noGrp="1" noRot="1" noChangeAspect="1" noChangeArrowheads="1" noTextEdit="1"/>
          </p:cNvSpPr>
          <p:nvPr>
            <p:ph type="sldImg"/>
          </p:nvPr>
        </p:nvSpPr>
        <p:spPr>
          <a:ln/>
        </p:spPr>
      </p:sp>
      <p:sp>
        <p:nvSpPr>
          <p:cNvPr id="59396" name="Rectangle 3"/>
          <p:cNvSpPr>
            <a:spLocks noGrp="1" noChangeArrowheads="1"/>
          </p:cNvSpPr>
          <p:nvPr>
            <p:ph type="body" idx="1"/>
          </p:nvPr>
        </p:nvSpPr>
        <p:spPr>
          <a:noFill/>
          <a:ln/>
        </p:spPr>
        <p:txBody>
          <a:bodyPr/>
          <a:lstStyle/>
          <a:p>
            <a:pPr eaLnBrk="1" hangingPunct="1"/>
            <a:r>
              <a:rPr lang="en-US" smtClean="0"/>
              <a:t>Berkley Restaurant Project 1994</a:t>
            </a:r>
          </a:p>
          <a:p>
            <a:pPr eaLnBrk="1" hangingPunct="1"/>
            <a:r>
              <a:rPr lang="en-US" smtClean="0"/>
              <a:t>~10000 sentences</a:t>
            </a:r>
          </a:p>
          <a:p>
            <a:pPr eaLnBrk="1" hangingPunct="1"/>
            <a:r>
              <a:rPr lang="en-US" smtClean="0"/>
              <a:t>Notice that majority of values is 0</a:t>
            </a:r>
          </a:p>
          <a:p>
            <a:pPr eaLnBrk="1" hangingPunct="1"/>
            <a:r>
              <a:rPr lang="en-US" smtClean="0"/>
              <a:t>But the full matrix would be even more sparse</a:t>
            </a:r>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8" name="Rectangle 7"/>
          <p:cNvSpPr>
            <a:spLocks noGrp="1" noChangeArrowheads="1"/>
          </p:cNvSpPr>
          <p:nvPr>
            <p:ph type="sldNum" sz="quarter" idx="5"/>
          </p:nvPr>
        </p:nvSpPr>
        <p:spPr>
          <a:noFill/>
        </p:spPr>
        <p:txBody>
          <a:bodyPr/>
          <a:lstStyle/>
          <a:p>
            <a:fld id="{D9E307EA-6758-4931-818A-328F9C6403C5}" type="slidenum">
              <a:rPr lang="en-US" smtClean="0"/>
              <a:pPr/>
              <a:t>30</a:t>
            </a:fld>
            <a:endParaRPr lang="en-US" smtClean="0"/>
          </a:p>
        </p:txBody>
      </p:sp>
      <p:sp>
        <p:nvSpPr>
          <p:cNvPr id="60419" name="Rectangle 2"/>
          <p:cNvSpPr>
            <a:spLocks noGrp="1" noRot="1" noChangeAspect="1" noChangeArrowheads="1" noTextEdit="1"/>
          </p:cNvSpPr>
          <p:nvPr>
            <p:ph type="sldImg"/>
          </p:nvPr>
        </p:nvSpPr>
        <p:spPr>
          <a:ln/>
        </p:spPr>
      </p:sp>
      <p:sp>
        <p:nvSpPr>
          <p:cNvPr id="60420" name="Rectangle 3"/>
          <p:cNvSpPr>
            <a:spLocks noGrp="1" noChangeArrowheads="1"/>
          </p:cNvSpPr>
          <p:nvPr>
            <p:ph type="body" idx="1"/>
          </p:nvPr>
        </p:nvSpPr>
        <p:spPr>
          <a:noFill/>
          <a:ln/>
        </p:spPr>
        <p:txBody>
          <a:bodyPr/>
          <a:lstStyle/>
          <a:p>
            <a:pPr eaLnBrk="1" hangingPunct="1"/>
            <a:endParaRPr lang="en-US" smtClean="0"/>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42" name="Rectangle 7"/>
          <p:cNvSpPr>
            <a:spLocks noGrp="1" noChangeArrowheads="1"/>
          </p:cNvSpPr>
          <p:nvPr>
            <p:ph type="sldNum" sz="quarter" idx="5"/>
          </p:nvPr>
        </p:nvSpPr>
        <p:spPr>
          <a:noFill/>
        </p:spPr>
        <p:txBody>
          <a:bodyPr/>
          <a:lstStyle/>
          <a:p>
            <a:fld id="{CC5D42A0-F1CE-419F-9A43-4BB609E62EB7}" type="slidenum">
              <a:rPr lang="en-US" smtClean="0"/>
              <a:pPr/>
              <a:t>31</a:t>
            </a:fld>
            <a:endParaRPr lang="en-US" smtClean="0"/>
          </a:p>
        </p:txBody>
      </p:sp>
      <p:sp>
        <p:nvSpPr>
          <p:cNvPr id="61443" name="Rectangle 2"/>
          <p:cNvSpPr>
            <a:spLocks noGrp="1" noRot="1" noChangeAspect="1" noChangeArrowheads="1" noTextEdit="1"/>
          </p:cNvSpPr>
          <p:nvPr>
            <p:ph type="sldImg"/>
          </p:nvPr>
        </p:nvSpPr>
        <p:spPr>
          <a:ln/>
        </p:spPr>
      </p:sp>
      <p:sp>
        <p:nvSpPr>
          <p:cNvPr id="61444" name="Rectangle 3"/>
          <p:cNvSpPr>
            <a:spLocks noGrp="1" noChangeArrowheads="1"/>
          </p:cNvSpPr>
          <p:nvPr>
            <p:ph type="body" idx="1"/>
          </p:nvPr>
        </p:nvSpPr>
        <p:spPr>
          <a:noFill/>
          <a:ln/>
        </p:spPr>
        <p:txBody>
          <a:bodyPr/>
          <a:lstStyle/>
          <a:p>
            <a:pPr eaLnBrk="1" hangingPunct="1"/>
            <a:r>
              <a:rPr lang="en-US" smtClean="0"/>
              <a:t>To also train for out of the vocabulary (unknown) words. Substitute in your corpus the first occurrence of every word type with the &lt;UKN&gt; symbol and train to get estimated for that symbol</a:t>
            </a: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490" name="Rectangle 7"/>
          <p:cNvSpPr>
            <a:spLocks noGrp="1" noChangeArrowheads="1"/>
          </p:cNvSpPr>
          <p:nvPr>
            <p:ph type="sldNum" sz="quarter" idx="5"/>
          </p:nvPr>
        </p:nvSpPr>
        <p:spPr>
          <a:noFill/>
        </p:spPr>
        <p:txBody>
          <a:bodyPr/>
          <a:lstStyle/>
          <a:p>
            <a:fld id="{946704AF-93DC-45B7-8847-138AB1EBABDA}" type="slidenum">
              <a:rPr lang="en-US" smtClean="0"/>
              <a:pPr/>
              <a:t>3</a:t>
            </a:fld>
            <a:endParaRPr lang="en-US" smtClean="0"/>
          </a:p>
        </p:txBody>
      </p:sp>
      <p:sp>
        <p:nvSpPr>
          <p:cNvPr id="63491" name="Rectangle 2"/>
          <p:cNvSpPr>
            <a:spLocks noGrp="1" noRot="1" noChangeAspect="1" noChangeArrowheads="1" noTextEdit="1"/>
          </p:cNvSpPr>
          <p:nvPr>
            <p:ph type="sldImg"/>
          </p:nvPr>
        </p:nvSpPr>
        <p:spPr>
          <a:ln/>
        </p:spPr>
      </p:sp>
      <p:sp>
        <p:nvSpPr>
          <p:cNvPr id="63492" name="Rectangle 3"/>
          <p:cNvSpPr>
            <a:spLocks noGrp="1" noChangeArrowheads="1"/>
          </p:cNvSpPr>
          <p:nvPr>
            <p:ph type="body" idx="1"/>
          </p:nvPr>
        </p:nvSpPr>
        <p:spPr>
          <a:noFill/>
          <a:ln/>
        </p:spPr>
        <p:txBody>
          <a:bodyPr/>
          <a:lstStyle/>
          <a:p>
            <a:pPr eaLnBrk="1" hangingPunct="1"/>
            <a:endParaRPr lang="en-US" smtClean="0"/>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466" name="Rectangle 7"/>
          <p:cNvSpPr>
            <a:spLocks noGrp="1" noChangeArrowheads="1"/>
          </p:cNvSpPr>
          <p:nvPr>
            <p:ph type="sldNum" sz="quarter" idx="5"/>
          </p:nvPr>
        </p:nvSpPr>
        <p:spPr>
          <a:noFill/>
        </p:spPr>
        <p:txBody>
          <a:bodyPr/>
          <a:lstStyle/>
          <a:p>
            <a:fld id="{94F28D56-5725-489A-91AC-199B805DE01E}" type="slidenum">
              <a:rPr lang="en-US" smtClean="0"/>
              <a:pPr/>
              <a:t>32</a:t>
            </a:fld>
            <a:endParaRPr lang="en-US" smtClean="0"/>
          </a:p>
        </p:txBody>
      </p:sp>
      <p:sp>
        <p:nvSpPr>
          <p:cNvPr id="62467" name="Rectangle 2"/>
          <p:cNvSpPr>
            <a:spLocks noGrp="1" noRot="1" noChangeAspect="1" noChangeArrowheads="1" noTextEdit="1"/>
          </p:cNvSpPr>
          <p:nvPr>
            <p:ph type="sldImg"/>
          </p:nvPr>
        </p:nvSpPr>
        <p:spPr>
          <a:ln/>
        </p:spPr>
      </p:sp>
      <p:sp>
        <p:nvSpPr>
          <p:cNvPr id="62468" name="Rectangle 3"/>
          <p:cNvSpPr>
            <a:spLocks noGrp="1" noChangeArrowheads="1"/>
          </p:cNvSpPr>
          <p:nvPr>
            <p:ph type="body" idx="1"/>
          </p:nvPr>
        </p:nvSpPr>
        <p:spPr>
          <a:noFill/>
          <a:ln/>
        </p:spPr>
        <p:txBody>
          <a:bodyPr/>
          <a:lstStyle/>
          <a:p>
            <a:pPr eaLnBrk="1" hangingPunct="1"/>
            <a:r>
              <a:rPr lang="en-US" smtClean="0"/>
              <a:t>I want : Because the application is a question answering systems</a:t>
            </a:r>
          </a:p>
          <a:p>
            <a:pPr eaLnBrk="1" hangingPunct="1"/>
            <a:r>
              <a:rPr lang="en-US" smtClean="0"/>
              <a:t>Want to: Want often subcategorize for an infinitive</a:t>
            </a:r>
          </a:p>
          <a:p>
            <a:pPr eaLnBrk="1" hangingPunct="1"/>
            <a:r>
              <a:rPr lang="en-US" smtClean="0"/>
              <a:t>To eat: the systems is about eating out</a:t>
            </a:r>
          </a:p>
          <a:p>
            <a:pPr eaLnBrk="1" hangingPunct="1"/>
            <a:r>
              <a:rPr lang="en-US" smtClean="0"/>
              <a:t>Chinese food: application/cultural</a:t>
            </a:r>
          </a:p>
          <a:p>
            <a:pPr eaLnBrk="1" hangingPunct="1"/>
            <a:r>
              <a:rPr lang="en-US" smtClean="0"/>
              <a:t>Eat lunch: semantics</a:t>
            </a:r>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490" name="Rectangle 7"/>
          <p:cNvSpPr>
            <a:spLocks noGrp="1" noChangeArrowheads="1"/>
          </p:cNvSpPr>
          <p:nvPr>
            <p:ph type="sldNum" sz="quarter" idx="5"/>
          </p:nvPr>
        </p:nvSpPr>
        <p:spPr>
          <a:noFill/>
        </p:spPr>
        <p:txBody>
          <a:bodyPr/>
          <a:lstStyle/>
          <a:p>
            <a:fld id="{D1AA4C30-3E52-4713-BBE1-F07A18A64CA9}" type="slidenum">
              <a:rPr lang="en-US" smtClean="0"/>
              <a:pPr/>
              <a:t>33</a:t>
            </a:fld>
            <a:endParaRPr lang="en-US" smtClean="0"/>
          </a:p>
        </p:txBody>
      </p:sp>
      <p:sp>
        <p:nvSpPr>
          <p:cNvPr id="63491" name="Rectangle 2"/>
          <p:cNvSpPr>
            <a:spLocks noGrp="1" noRot="1" noChangeAspect="1" noChangeArrowheads="1" noTextEdit="1"/>
          </p:cNvSpPr>
          <p:nvPr>
            <p:ph type="sldImg"/>
          </p:nvPr>
        </p:nvSpPr>
        <p:spPr>
          <a:ln/>
        </p:spPr>
      </p:sp>
      <p:sp>
        <p:nvSpPr>
          <p:cNvPr id="63492" name="Rectangle 3"/>
          <p:cNvSpPr>
            <a:spLocks noGrp="1" noChangeArrowheads="1"/>
          </p:cNvSpPr>
          <p:nvPr>
            <p:ph type="body" idx="1"/>
          </p:nvPr>
        </p:nvSpPr>
        <p:spPr>
          <a:noFill/>
          <a:ln/>
        </p:spPr>
        <p:txBody>
          <a:bodyPr/>
          <a:lstStyle/>
          <a:p>
            <a:pPr eaLnBrk="1" hangingPunct="1"/>
            <a:endParaRPr lang="en-US" smtClean="0"/>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514" name="Rectangle 7"/>
          <p:cNvSpPr>
            <a:spLocks noGrp="1" noChangeArrowheads="1"/>
          </p:cNvSpPr>
          <p:nvPr>
            <p:ph type="sldNum" sz="quarter" idx="5"/>
          </p:nvPr>
        </p:nvSpPr>
        <p:spPr>
          <a:noFill/>
        </p:spPr>
        <p:txBody>
          <a:bodyPr/>
          <a:lstStyle/>
          <a:p>
            <a:fld id="{59F62B22-C0B2-4B42-8036-B1DB83C64B60}" type="slidenum">
              <a:rPr lang="en-US" smtClean="0"/>
              <a:pPr/>
              <a:t>34</a:t>
            </a:fld>
            <a:endParaRPr lang="en-US" smtClean="0"/>
          </a:p>
        </p:txBody>
      </p:sp>
      <p:sp>
        <p:nvSpPr>
          <p:cNvPr id="64515" name="Rectangle 2"/>
          <p:cNvSpPr>
            <a:spLocks noGrp="1" noRot="1" noChangeAspect="1" noChangeArrowheads="1" noTextEdit="1"/>
          </p:cNvSpPr>
          <p:nvPr>
            <p:ph type="sldImg"/>
          </p:nvPr>
        </p:nvSpPr>
        <p:spPr>
          <a:ln/>
        </p:spPr>
      </p:sp>
      <p:sp>
        <p:nvSpPr>
          <p:cNvPr id="64516" name="Rectangle 3"/>
          <p:cNvSpPr>
            <a:spLocks noGrp="1" noChangeArrowheads="1"/>
          </p:cNvSpPr>
          <p:nvPr>
            <p:ph type="body" idx="1"/>
          </p:nvPr>
        </p:nvSpPr>
        <p:spPr>
          <a:noFill/>
          <a:ln/>
        </p:spPr>
        <p:txBody>
          <a:bodyPr/>
          <a:lstStyle/>
          <a:p>
            <a:pPr eaLnBrk="1" hangingPunct="1"/>
            <a:r>
              <a:rPr lang="en-US" smtClean="0"/>
              <a:t>You can generate the most likely sentences….</a:t>
            </a:r>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538" name="Rectangle 7"/>
          <p:cNvSpPr>
            <a:spLocks noGrp="1" noChangeArrowheads="1"/>
          </p:cNvSpPr>
          <p:nvPr>
            <p:ph type="sldNum" sz="quarter" idx="5"/>
          </p:nvPr>
        </p:nvSpPr>
        <p:spPr>
          <a:noFill/>
        </p:spPr>
        <p:txBody>
          <a:bodyPr/>
          <a:lstStyle/>
          <a:p>
            <a:fld id="{9E8A2CE1-1D94-41FF-AE4C-0A81EAE5D92A}" type="slidenum">
              <a:rPr lang="en-US" smtClean="0"/>
              <a:pPr/>
              <a:t>35</a:t>
            </a:fld>
            <a:endParaRPr lang="en-US" smtClean="0"/>
          </a:p>
        </p:txBody>
      </p:sp>
      <p:sp>
        <p:nvSpPr>
          <p:cNvPr id="65539" name="Rectangle 2"/>
          <p:cNvSpPr>
            <a:spLocks noGrp="1" noRot="1" noChangeAspect="1" noChangeArrowheads="1" noTextEdit="1"/>
          </p:cNvSpPr>
          <p:nvPr>
            <p:ph type="sldImg"/>
          </p:nvPr>
        </p:nvSpPr>
        <p:spPr>
          <a:ln/>
        </p:spPr>
      </p:sp>
      <p:sp>
        <p:nvSpPr>
          <p:cNvPr id="65540" name="Rectangle 3"/>
          <p:cNvSpPr>
            <a:spLocks noGrp="1" noChangeArrowheads="1"/>
          </p:cNvSpPr>
          <p:nvPr>
            <p:ph type="body" idx="1"/>
          </p:nvPr>
        </p:nvSpPr>
        <p:spPr>
          <a:noFill/>
          <a:ln/>
        </p:spPr>
        <p:txBody>
          <a:bodyPr/>
          <a:lstStyle/>
          <a:p>
            <a:pPr eaLnBrk="1" hangingPunct="1"/>
            <a:r>
              <a:rPr lang="en-US" smtClean="0"/>
              <a:t>0 for unseen</a:t>
            </a:r>
          </a:p>
          <a:p>
            <a:pPr eaLnBrk="1" hangingPunct="1"/>
            <a:r>
              <a:rPr lang="en-US" smtClean="0"/>
              <a:t>This is qualitatively wrong as a prior model because it would never allow n-gram,</a:t>
            </a:r>
          </a:p>
          <a:p>
            <a:pPr eaLnBrk="1" hangingPunct="1"/>
            <a:r>
              <a:rPr lang="en-US" smtClean="0"/>
              <a:t>While clearly some of the unseen ngrams will appear in other texts</a:t>
            </a:r>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562" name="Rectangle 7"/>
          <p:cNvSpPr>
            <a:spLocks noGrp="1" noChangeArrowheads="1"/>
          </p:cNvSpPr>
          <p:nvPr>
            <p:ph type="sldNum" sz="quarter" idx="5"/>
          </p:nvPr>
        </p:nvSpPr>
        <p:spPr>
          <a:noFill/>
        </p:spPr>
        <p:txBody>
          <a:bodyPr/>
          <a:lstStyle/>
          <a:p>
            <a:fld id="{81848381-7116-4E84-A6AC-CC70523801C6}" type="slidenum">
              <a:rPr lang="en-US" smtClean="0"/>
              <a:pPr/>
              <a:t>36</a:t>
            </a:fld>
            <a:endParaRPr lang="en-US" smtClean="0"/>
          </a:p>
        </p:txBody>
      </p:sp>
      <p:sp>
        <p:nvSpPr>
          <p:cNvPr id="66563" name="Rectangle 2"/>
          <p:cNvSpPr>
            <a:spLocks noGrp="1" noRot="1" noChangeAspect="1" noChangeArrowheads="1" noTextEdit="1"/>
          </p:cNvSpPr>
          <p:nvPr>
            <p:ph type="sldImg"/>
          </p:nvPr>
        </p:nvSpPr>
        <p:spPr>
          <a:ln/>
        </p:spPr>
      </p:sp>
      <p:sp>
        <p:nvSpPr>
          <p:cNvPr id="66564" name="Rectangle 3"/>
          <p:cNvSpPr>
            <a:spLocks noGrp="1" noChangeArrowheads="1"/>
          </p:cNvSpPr>
          <p:nvPr>
            <p:ph type="body" idx="1"/>
          </p:nvPr>
        </p:nvSpPr>
        <p:spPr>
          <a:noFill/>
          <a:ln/>
        </p:spPr>
        <p:txBody>
          <a:bodyPr/>
          <a:lstStyle/>
          <a:p>
            <a:pPr eaLnBrk="1" hangingPunct="1"/>
            <a:endParaRPr lang="en-US" smtClean="0"/>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586" name="Rectangle 7"/>
          <p:cNvSpPr>
            <a:spLocks noGrp="1" noChangeArrowheads="1"/>
          </p:cNvSpPr>
          <p:nvPr>
            <p:ph type="sldNum" sz="quarter" idx="5"/>
          </p:nvPr>
        </p:nvSpPr>
        <p:spPr>
          <a:noFill/>
        </p:spPr>
        <p:txBody>
          <a:bodyPr/>
          <a:lstStyle/>
          <a:p>
            <a:fld id="{C05B6293-53F0-4E3E-BE48-7C332B9F5F57}" type="slidenum">
              <a:rPr lang="en-US" smtClean="0"/>
              <a:pPr/>
              <a:t>37</a:t>
            </a:fld>
            <a:endParaRPr lang="en-US" smtClean="0"/>
          </a:p>
        </p:txBody>
      </p:sp>
      <p:sp>
        <p:nvSpPr>
          <p:cNvPr id="67587" name="Rectangle 2"/>
          <p:cNvSpPr>
            <a:spLocks noGrp="1" noRot="1" noChangeAspect="1" noChangeArrowheads="1" noTextEdit="1"/>
          </p:cNvSpPr>
          <p:nvPr>
            <p:ph type="sldImg"/>
          </p:nvPr>
        </p:nvSpPr>
        <p:spPr>
          <a:ln/>
        </p:spPr>
      </p:sp>
      <p:sp>
        <p:nvSpPr>
          <p:cNvPr id="67588" name="Rectangle 3"/>
          <p:cNvSpPr>
            <a:spLocks noGrp="1" noChangeArrowheads="1"/>
          </p:cNvSpPr>
          <p:nvPr>
            <p:ph type="body" idx="1"/>
          </p:nvPr>
        </p:nvSpPr>
        <p:spPr>
          <a:noFill/>
          <a:ln/>
        </p:spPr>
        <p:txBody>
          <a:bodyPr/>
          <a:lstStyle/>
          <a:p>
            <a:pPr eaLnBrk="1" hangingPunct="1">
              <a:lnSpc>
                <a:spcPct val="90000"/>
              </a:lnSpc>
            </a:pPr>
            <a:r>
              <a:rPr lang="en-US" smtClean="0"/>
              <a:t>Let’s assume we’re using N-grams</a:t>
            </a:r>
          </a:p>
          <a:p>
            <a:pPr eaLnBrk="1" hangingPunct="1">
              <a:lnSpc>
                <a:spcPct val="90000"/>
              </a:lnSpc>
            </a:pPr>
            <a:r>
              <a:rPr lang="en-US" smtClean="0"/>
              <a:t>How can we assign a probability to a sequence where one of the component n-grams has a value of zero</a:t>
            </a:r>
          </a:p>
          <a:p>
            <a:pPr eaLnBrk="1" hangingPunct="1">
              <a:lnSpc>
                <a:spcPct val="90000"/>
              </a:lnSpc>
            </a:pPr>
            <a:r>
              <a:rPr lang="en-US" smtClean="0"/>
              <a:t>Assume all the words are known and have been seen</a:t>
            </a:r>
          </a:p>
          <a:p>
            <a:pPr lvl="1" eaLnBrk="1" hangingPunct="1">
              <a:lnSpc>
                <a:spcPct val="90000"/>
              </a:lnSpc>
            </a:pPr>
            <a:r>
              <a:rPr lang="en-US" smtClean="0"/>
              <a:t>Go to a lower order n-gram</a:t>
            </a:r>
          </a:p>
          <a:p>
            <a:pPr lvl="1" eaLnBrk="1" hangingPunct="1">
              <a:lnSpc>
                <a:spcPct val="90000"/>
              </a:lnSpc>
            </a:pPr>
            <a:r>
              <a:rPr lang="en-US" smtClean="0"/>
              <a:t>Back off from bigrams to unigrams</a:t>
            </a:r>
          </a:p>
          <a:p>
            <a:pPr lvl="1" eaLnBrk="1" hangingPunct="1">
              <a:lnSpc>
                <a:spcPct val="90000"/>
              </a:lnSpc>
            </a:pPr>
            <a:r>
              <a:rPr lang="en-US" smtClean="0"/>
              <a:t>Replace the zero with something else</a:t>
            </a:r>
          </a:p>
          <a:p>
            <a:pPr lvl="1" eaLnBrk="1" hangingPunct="1">
              <a:lnSpc>
                <a:spcPct val="90000"/>
              </a:lnSpc>
            </a:pPr>
            <a:r>
              <a:rPr lang="en-US" smtClean="0"/>
              <a:t>SOME USEFUL OBSERVATIONS</a:t>
            </a:r>
          </a:p>
          <a:p>
            <a:pPr eaLnBrk="1" hangingPunct="1">
              <a:lnSpc>
                <a:spcPct val="90000"/>
              </a:lnSpc>
            </a:pPr>
            <a:r>
              <a:rPr lang="en-US" smtClean="0"/>
              <a:t>A small number of events occur with high frequency</a:t>
            </a:r>
          </a:p>
          <a:p>
            <a:pPr lvl="1" eaLnBrk="1" hangingPunct="1">
              <a:lnSpc>
                <a:spcPct val="90000"/>
              </a:lnSpc>
            </a:pPr>
            <a:r>
              <a:rPr lang="en-US" smtClean="0">
                <a:solidFill>
                  <a:schemeClr val="accent2"/>
                </a:solidFill>
              </a:rPr>
              <a:t>You can collect reliable statistics on these events with relatively small samples</a:t>
            </a:r>
          </a:p>
          <a:p>
            <a:pPr eaLnBrk="1" hangingPunct="1">
              <a:lnSpc>
                <a:spcPct val="90000"/>
              </a:lnSpc>
            </a:pPr>
            <a:r>
              <a:rPr lang="en-US" smtClean="0"/>
              <a:t>A large number of events occur with small frequency</a:t>
            </a:r>
          </a:p>
          <a:p>
            <a:pPr lvl="1" eaLnBrk="1" hangingPunct="1">
              <a:lnSpc>
                <a:spcPct val="90000"/>
              </a:lnSpc>
            </a:pPr>
            <a:r>
              <a:rPr lang="en-US" smtClean="0">
                <a:solidFill>
                  <a:schemeClr val="accent2"/>
                </a:solidFill>
              </a:rPr>
              <a:t>You might have to wait a long time to gather statistics on the low frequency events</a:t>
            </a:r>
            <a:endParaRPr lang="en-US" smtClean="0"/>
          </a:p>
          <a:p>
            <a:pPr lvl="1" eaLnBrk="1" hangingPunct="1">
              <a:lnSpc>
                <a:spcPct val="90000"/>
              </a:lnSpc>
            </a:pPr>
            <a:endParaRPr lang="en-US" smtClean="0"/>
          </a:p>
          <a:p>
            <a:pPr eaLnBrk="1" hangingPunct="1">
              <a:lnSpc>
                <a:spcPct val="90000"/>
              </a:lnSpc>
            </a:pPr>
            <a:r>
              <a:rPr lang="en-US" smtClean="0"/>
              <a:t>Some zeroes are really zeroes</a:t>
            </a:r>
          </a:p>
          <a:p>
            <a:pPr lvl="1" eaLnBrk="1" hangingPunct="1">
              <a:lnSpc>
                <a:spcPct val="90000"/>
              </a:lnSpc>
            </a:pPr>
            <a:r>
              <a:rPr lang="en-US" smtClean="0">
                <a:solidFill>
                  <a:srgbClr val="A50021"/>
                </a:solidFill>
              </a:rPr>
              <a:t>Meaning that they represent events that can’t or shouldn’t occur</a:t>
            </a:r>
          </a:p>
          <a:p>
            <a:pPr eaLnBrk="1" hangingPunct="1">
              <a:lnSpc>
                <a:spcPct val="90000"/>
              </a:lnSpc>
            </a:pPr>
            <a:r>
              <a:rPr lang="en-US" smtClean="0"/>
              <a:t>On the other hand, some zeroes aren’t really zeroes</a:t>
            </a:r>
          </a:p>
          <a:p>
            <a:pPr lvl="1" eaLnBrk="1" hangingPunct="1">
              <a:lnSpc>
                <a:spcPct val="90000"/>
              </a:lnSpc>
            </a:pPr>
            <a:r>
              <a:rPr lang="en-US" smtClean="0">
                <a:solidFill>
                  <a:srgbClr val="A50021"/>
                </a:solidFill>
              </a:rPr>
              <a:t>They represent low frequency events that simply didn’t occur in the corpus</a:t>
            </a:r>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8610" name="Rectangle 7"/>
          <p:cNvSpPr>
            <a:spLocks noGrp="1" noChangeArrowheads="1"/>
          </p:cNvSpPr>
          <p:nvPr>
            <p:ph type="sldNum" sz="quarter" idx="5"/>
          </p:nvPr>
        </p:nvSpPr>
        <p:spPr>
          <a:noFill/>
        </p:spPr>
        <p:txBody>
          <a:bodyPr/>
          <a:lstStyle/>
          <a:p>
            <a:fld id="{65AA127B-3AB5-40DD-8413-BE1A5C9983D7}" type="slidenum">
              <a:rPr lang="en-US" smtClean="0"/>
              <a:pPr/>
              <a:t>38</a:t>
            </a:fld>
            <a:endParaRPr lang="en-US" smtClean="0"/>
          </a:p>
        </p:txBody>
      </p:sp>
      <p:sp>
        <p:nvSpPr>
          <p:cNvPr id="68611" name="Rectangle 2"/>
          <p:cNvSpPr>
            <a:spLocks noGrp="1" noRot="1" noChangeAspect="1" noChangeArrowheads="1" noTextEdit="1"/>
          </p:cNvSpPr>
          <p:nvPr>
            <p:ph type="sldImg"/>
          </p:nvPr>
        </p:nvSpPr>
        <p:spPr>
          <a:ln/>
        </p:spPr>
      </p:sp>
      <p:sp>
        <p:nvSpPr>
          <p:cNvPr id="68612" name="Rectangle 3"/>
          <p:cNvSpPr>
            <a:spLocks noGrp="1" noChangeArrowheads="1"/>
          </p:cNvSpPr>
          <p:nvPr>
            <p:ph type="body" idx="1"/>
          </p:nvPr>
        </p:nvSpPr>
        <p:spPr>
          <a:noFill/>
          <a:ln/>
        </p:spPr>
        <p:txBody>
          <a:bodyPr/>
          <a:lstStyle/>
          <a:p>
            <a:pPr eaLnBrk="1" hangingPunct="1"/>
            <a:r>
              <a:rPr lang="en-US" smtClean="0"/>
              <a:t>They’re just events you haven’t seen yet.</a:t>
            </a:r>
          </a:p>
          <a:p>
            <a:pPr eaLnBrk="1" hangingPunct="1"/>
            <a:r>
              <a:rPr lang="en-US" smtClean="0"/>
              <a:t>What would have been the count that would have generated P*?</a:t>
            </a:r>
          </a:p>
          <a:p>
            <a:pPr eaLnBrk="1" hangingPunct="1"/>
            <a:r>
              <a:rPr lang="en-US" smtClean="0"/>
              <a:t>A related way to view smoothing is as discounting (lowering) some non-zero counts in order to</a:t>
            </a:r>
          </a:p>
          <a:p>
            <a:pPr eaLnBrk="1" hangingPunct="1"/>
            <a:r>
              <a:rPr lang="en-US" smtClean="0"/>
              <a:t>get the probability mass that will be assigned to the zero counts.</a:t>
            </a:r>
          </a:p>
          <a:p>
            <a:pPr eaLnBrk="1" hangingPunct="1"/>
            <a:r>
              <a:rPr lang="en-US" smtClean="0"/>
              <a:t>Thus instead of referring to the discounted counts c*  we may describe a smoothing algorithm in</a:t>
            </a:r>
          </a:p>
          <a:p>
            <a:pPr eaLnBrk="1" hangingPunct="1"/>
            <a:r>
              <a:rPr lang="en-US" smtClean="0"/>
              <a:t>Terms of a relative discount dc the ratio of the discounted counts to the original ones</a:t>
            </a:r>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9634" name="Rectangle 7"/>
          <p:cNvSpPr>
            <a:spLocks noGrp="1" noChangeArrowheads="1"/>
          </p:cNvSpPr>
          <p:nvPr>
            <p:ph type="sldNum" sz="quarter" idx="5"/>
          </p:nvPr>
        </p:nvSpPr>
        <p:spPr>
          <a:noFill/>
        </p:spPr>
        <p:txBody>
          <a:bodyPr/>
          <a:lstStyle/>
          <a:p>
            <a:fld id="{7C265D6D-BC4C-46AE-9ACD-F15680B7F419}" type="slidenum">
              <a:rPr lang="en-US" smtClean="0"/>
              <a:pPr/>
              <a:t>39</a:t>
            </a:fld>
            <a:endParaRPr lang="en-US" smtClean="0"/>
          </a:p>
        </p:txBody>
      </p:sp>
      <p:sp>
        <p:nvSpPr>
          <p:cNvPr id="69635" name="Rectangle 2"/>
          <p:cNvSpPr>
            <a:spLocks noGrp="1" noRot="1" noChangeAspect="1" noChangeArrowheads="1" noTextEdit="1"/>
          </p:cNvSpPr>
          <p:nvPr>
            <p:ph type="sldImg"/>
          </p:nvPr>
        </p:nvSpPr>
        <p:spPr>
          <a:ln/>
        </p:spPr>
      </p:sp>
      <p:sp>
        <p:nvSpPr>
          <p:cNvPr id="69636" name="Rectangle 3"/>
          <p:cNvSpPr>
            <a:spLocks noGrp="1" noChangeArrowheads="1"/>
          </p:cNvSpPr>
          <p:nvPr>
            <p:ph type="body" idx="1"/>
          </p:nvPr>
        </p:nvSpPr>
        <p:spPr>
          <a:noFill/>
          <a:ln/>
        </p:spPr>
        <p:txBody>
          <a:bodyPr/>
          <a:lstStyle/>
          <a:p>
            <a:pPr eaLnBrk="1" hangingPunct="1"/>
            <a:r>
              <a:rPr lang="en-US" smtClean="0"/>
              <a:t>Sum up for all the wN and it must add to 1</a:t>
            </a:r>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0658" name="Rectangle 7"/>
          <p:cNvSpPr>
            <a:spLocks noGrp="1" noChangeArrowheads="1"/>
          </p:cNvSpPr>
          <p:nvPr>
            <p:ph type="sldNum" sz="quarter" idx="5"/>
          </p:nvPr>
        </p:nvSpPr>
        <p:spPr>
          <a:noFill/>
        </p:spPr>
        <p:txBody>
          <a:bodyPr/>
          <a:lstStyle/>
          <a:p>
            <a:fld id="{06447FCC-EE22-4187-947A-1B145A77A0ED}" type="slidenum">
              <a:rPr lang="en-US" smtClean="0"/>
              <a:pPr/>
              <a:t>40</a:t>
            </a:fld>
            <a:endParaRPr lang="en-US" smtClean="0"/>
          </a:p>
        </p:txBody>
      </p:sp>
      <p:sp>
        <p:nvSpPr>
          <p:cNvPr id="70659" name="Rectangle 2"/>
          <p:cNvSpPr>
            <a:spLocks noGrp="1" noRot="1" noChangeAspect="1" noChangeArrowheads="1" noTextEdit="1"/>
          </p:cNvSpPr>
          <p:nvPr>
            <p:ph type="sldImg"/>
          </p:nvPr>
        </p:nvSpPr>
        <p:spPr>
          <a:ln/>
        </p:spPr>
      </p:sp>
      <p:sp>
        <p:nvSpPr>
          <p:cNvPr id="70660" name="Rectangle 3"/>
          <p:cNvSpPr>
            <a:spLocks noGrp="1" noChangeArrowheads="1"/>
          </p:cNvSpPr>
          <p:nvPr>
            <p:ph type="body" idx="1"/>
          </p:nvPr>
        </p:nvSpPr>
        <p:spPr>
          <a:noFill/>
          <a:ln/>
        </p:spPr>
        <p:txBody>
          <a:bodyPr/>
          <a:lstStyle/>
          <a:p>
            <a:pPr eaLnBrk="1" hangingPunct="1"/>
            <a:r>
              <a:rPr lang="en-US" smtClean="0"/>
              <a:t>0.18</a:t>
            </a:r>
          </a:p>
          <a:p>
            <a:pPr eaLnBrk="1" hangingPunct="1"/>
            <a:endParaRPr lang="en-US" smtClean="0"/>
          </a:p>
          <a:p>
            <a:pPr eaLnBrk="1" hangingPunct="1"/>
            <a:r>
              <a:rPr lang="en-US" smtClean="0"/>
              <a:t>Factor of 8 for Chinese food</a:t>
            </a:r>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682" name="Rectangle 7"/>
          <p:cNvSpPr>
            <a:spLocks noGrp="1" noChangeArrowheads="1"/>
          </p:cNvSpPr>
          <p:nvPr>
            <p:ph type="sldNum" sz="quarter" idx="5"/>
          </p:nvPr>
        </p:nvSpPr>
        <p:spPr>
          <a:noFill/>
        </p:spPr>
        <p:txBody>
          <a:bodyPr/>
          <a:lstStyle/>
          <a:p>
            <a:fld id="{B378B136-C26D-4A34-B6DC-B636941A043C}" type="slidenum">
              <a:rPr lang="en-US" smtClean="0"/>
              <a:pPr/>
              <a:t>41</a:t>
            </a:fld>
            <a:endParaRPr lang="en-US" smtClean="0"/>
          </a:p>
        </p:txBody>
      </p:sp>
      <p:sp>
        <p:nvSpPr>
          <p:cNvPr id="71683" name="Rectangle 2"/>
          <p:cNvSpPr>
            <a:spLocks noGrp="1" noRot="1" noChangeAspect="1" noChangeArrowheads="1" noTextEdit="1"/>
          </p:cNvSpPr>
          <p:nvPr>
            <p:ph type="sldImg"/>
          </p:nvPr>
        </p:nvSpPr>
        <p:spPr>
          <a:ln/>
        </p:spPr>
      </p:sp>
      <p:sp>
        <p:nvSpPr>
          <p:cNvPr id="71684" name="Rectangle 3"/>
          <p:cNvSpPr>
            <a:spLocks noGrp="1" noChangeArrowheads="1"/>
          </p:cNvSpPr>
          <p:nvPr>
            <p:ph type="body" idx="1"/>
          </p:nvPr>
        </p:nvSpPr>
        <p:spPr>
          <a:noFill/>
          <a:ln/>
        </p:spPr>
        <p:txBody>
          <a:bodyPr/>
          <a:lstStyle/>
          <a:p>
            <a:pPr eaLnBrk="1" hangingPunct="1"/>
            <a:r>
              <a:rPr lang="en-US" smtClean="0"/>
              <a:t>Reduce the problem by adding smaller values 0.5  … 0.2</a:t>
            </a:r>
          </a:p>
          <a:p>
            <a:pPr eaLnBrk="1" hangingPunct="1"/>
            <a:endParaRPr lang="en-US" smtClean="0"/>
          </a:p>
          <a:p>
            <a:pPr eaLnBrk="1" hangingPunct="1"/>
            <a:endParaRPr lang="en-US" smtClean="0"/>
          </a:p>
          <a:p>
            <a:pPr eaLnBrk="1" hangingPunct="1"/>
            <a:endParaRPr lang="en-US" smtClean="0"/>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514" name="Rectangle 7"/>
          <p:cNvSpPr>
            <a:spLocks noGrp="1" noChangeArrowheads="1"/>
          </p:cNvSpPr>
          <p:nvPr>
            <p:ph type="sldNum" sz="quarter" idx="5"/>
          </p:nvPr>
        </p:nvSpPr>
        <p:spPr>
          <a:noFill/>
        </p:spPr>
        <p:txBody>
          <a:bodyPr/>
          <a:lstStyle/>
          <a:p>
            <a:fld id="{CEE23D6F-2F43-4EBC-B9E3-44475066865E}" type="slidenum">
              <a:rPr lang="en-US" smtClean="0"/>
              <a:pPr/>
              <a:t>4</a:t>
            </a:fld>
            <a:endParaRPr lang="en-US" smtClean="0"/>
          </a:p>
        </p:txBody>
      </p:sp>
      <p:sp>
        <p:nvSpPr>
          <p:cNvPr id="64515" name="Rectangle 2"/>
          <p:cNvSpPr>
            <a:spLocks noGrp="1" noRot="1" noChangeAspect="1" noChangeArrowheads="1" noTextEdit="1"/>
          </p:cNvSpPr>
          <p:nvPr>
            <p:ph type="sldImg"/>
          </p:nvPr>
        </p:nvSpPr>
        <p:spPr>
          <a:ln/>
        </p:spPr>
      </p:sp>
      <p:sp>
        <p:nvSpPr>
          <p:cNvPr id="64516" name="Rectangle 3"/>
          <p:cNvSpPr>
            <a:spLocks noGrp="1" noChangeArrowheads="1"/>
          </p:cNvSpPr>
          <p:nvPr>
            <p:ph type="body" idx="1"/>
          </p:nvPr>
        </p:nvSpPr>
        <p:spPr>
          <a:noFill/>
          <a:ln/>
        </p:spPr>
        <p:txBody>
          <a:bodyPr/>
          <a:lstStyle/>
          <a:p>
            <a:pPr eaLnBrk="1" hangingPunct="1">
              <a:spcBef>
                <a:spcPts val="500"/>
              </a:spcBef>
              <a:spcAft>
                <a:spcPts val="500"/>
              </a:spcAft>
            </a:pPr>
            <a:r>
              <a:rPr lang="en-US" smtClean="0"/>
              <a:t>Distance how alike two strings are to each other</a:t>
            </a:r>
          </a:p>
        </p:txBody>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2706" name="Rectangle 7"/>
          <p:cNvSpPr>
            <a:spLocks noGrp="1" noChangeArrowheads="1"/>
          </p:cNvSpPr>
          <p:nvPr>
            <p:ph type="sldNum" sz="quarter" idx="5"/>
          </p:nvPr>
        </p:nvSpPr>
        <p:spPr>
          <a:noFill/>
        </p:spPr>
        <p:txBody>
          <a:bodyPr/>
          <a:lstStyle/>
          <a:p>
            <a:fld id="{705EC9B6-F3A4-4595-BBE4-DBC37D8546BD}" type="slidenum">
              <a:rPr lang="en-US" smtClean="0"/>
              <a:pPr/>
              <a:t>42</a:t>
            </a:fld>
            <a:endParaRPr lang="en-US" smtClean="0"/>
          </a:p>
        </p:txBody>
      </p:sp>
      <p:sp>
        <p:nvSpPr>
          <p:cNvPr id="72707" name="Rectangle 2"/>
          <p:cNvSpPr>
            <a:spLocks noGrp="1" noRot="1" noChangeAspect="1" noChangeArrowheads="1" noTextEdit="1"/>
          </p:cNvSpPr>
          <p:nvPr>
            <p:ph type="sldImg"/>
          </p:nvPr>
        </p:nvSpPr>
        <p:spPr>
          <a:ln/>
        </p:spPr>
      </p:sp>
      <p:sp>
        <p:nvSpPr>
          <p:cNvPr id="72708" name="Rectangle 3"/>
          <p:cNvSpPr>
            <a:spLocks noGrp="1" noChangeArrowheads="1"/>
          </p:cNvSpPr>
          <p:nvPr>
            <p:ph type="body" idx="1"/>
          </p:nvPr>
        </p:nvSpPr>
        <p:spPr>
          <a:noFill/>
          <a:ln/>
        </p:spPr>
        <p:txBody>
          <a:bodyPr/>
          <a:lstStyle/>
          <a:p>
            <a:pPr eaLnBrk="1" hangingPunct="1"/>
            <a:r>
              <a:rPr lang="en-US" smtClean="0"/>
              <a:t>The probability of such an event can be measured in a corpus by just looking at how often it happens.</a:t>
            </a:r>
          </a:p>
          <a:p>
            <a:pPr eaLnBrk="1" hangingPunct="1"/>
            <a:r>
              <a:rPr lang="en-US" smtClean="0"/>
              <a:t>Just take the single word case first.</a:t>
            </a:r>
          </a:p>
          <a:p>
            <a:pPr eaLnBrk="1" hangingPunct="1"/>
            <a:r>
              <a:rPr lang="en-US" smtClean="0"/>
              <a:t>Assume a corpus of N tokens and T types.</a:t>
            </a:r>
          </a:p>
          <a:p>
            <a:pPr eaLnBrk="1" hangingPunct="1"/>
            <a:r>
              <a:rPr lang="en-US" smtClean="0"/>
              <a:t>How many times was an as yet unseen type encountered?</a:t>
            </a:r>
          </a:p>
          <a:p>
            <a:pPr eaLnBrk="1" hangingPunct="1"/>
            <a:endParaRPr lang="en-US" smtClean="0"/>
          </a:p>
        </p:txBody>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730" name="Rectangle 7"/>
          <p:cNvSpPr>
            <a:spLocks noGrp="1" noChangeArrowheads="1"/>
          </p:cNvSpPr>
          <p:nvPr>
            <p:ph type="sldNum" sz="quarter" idx="5"/>
          </p:nvPr>
        </p:nvSpPr>
        <p:spPr>
          <a:noFill/>
        </p:spPr>
        <p:txBody>
          <a:bodyPr/>
          <a:lstStyle/>
          <a:p>
            <a:fld id="{6896D7D6-B800-4331-A43D-E47D670E085D}" type="slidenum">
              <a:rPr lang="en-US" smtClean="0"/>
              <a:pPr/>
              <a:t>43</a:t>
            </a:fld>
            <a:endParaRPr lang="en-US" smtClean="0"/>
          </a:p>
        </p:txBody>
      </p:sp>
      <p:sp>
        <p:nvSpPr>
          <p:cNvPr id="73731" name="Rectangle 2"/>
          <p:cNvSpPr>
            <a:spLocks noGrp="1" noRot="1" noChangeAspect="1" noChangeArrowheads="1" noTextEdit="1"/>
          </p:cNvSpPr>
          <p:nvPr>
            <p:ph type="sldImg"/>
          </p:nvPr>
        </p:nvSpPr>
        <p:spPr>
          <a:ln/>
        </p:spPr>
      </p:sp>
      <p:sp>
        <p:nvSpPr>
          <p:cNvPr id="73732" name="Rectangle 3"/>
          <p:cNvSpPr>
            <a:spLocks noGrp="1" noChangeArrowheads="1"/>
          </p:cNvSpPr>
          <p:nvPr>
            <p:ph type="body" idx="1"/>
          </p:nvPr>
        </p:nvSpPr>
        <p:spPr>
          <a:noFill/>
          <a:ln/>
        </p:spPr>
        <p:txBody>
          <a:bodyPr/>
          <a:lstStyle/>
          <a:p>
            <a:pPr eaLnBrk="1" hangingPunct="1"/>
            <a:r>
              <a:rPr lang="en-US" smtClean="0"/>
              <a:t>Most sentences/sequences will not appear or appear only once </a:t>
            </a:r>
            <a:r>
              <a:rPr lang="en-US" smtClean="0">
                <a:sym typeface="Wingdings" pitchFamily="2" charset="2"/>
              </a:rPr>
              <a:t></a:t>
            </a:r>
            <a:endParaRPr lang="en-US" smtClean="0"/>
          </a:p>
          <a:p>
            <a:pPr eaLnBrk="1" hangingPunct="1"/>
            <a:r>
              <a:rPr lang="en-US" smtClean="0"/>
              <a:t>At least your corpus should be &gt;&gt; than your sample space</a:t>
            </a:r>
          </a:p>
        </p:txBody>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4" name="Rectangle 7"/>
          <p:cNvSpPr>
            <a:spLocks noGrp="1" noChangeArrowheads="1"/>
          </p:cNvSpPr>
          <p:nvPr>
            <p:ph type="sldNum" sz="quarter" idx="5"/>
          </p:nvPr>
        </p:nvSpPr>
        <p:spPr>
          <a:noFill/>
        </p:spPr>
        <p:txBody>
          <a:bodyPr/>
          <a:lstStyle/>
          <a:p>
            <a:fld id="{3AA9015C-4963-4997-9C55-517F11128282}" type="slidenum">
              <a:rPr lang="en-US" smtClean="0"/>
              <a:pPr/>
              <a:t>44</a:t>
            </a:fld>
            <a:endParaRPr lang="en-US" smtClean="0"/>
          </a:p>
        </p:txBody>
      </p:sp>
      <p:sp>
        <p:nvSpPr>
          <p:cNvPr id="74755" name="Rectangle 2"/>
          <p:cNvSpPr>
            <a:spLocks noGrp="1" noRot="1" noChangeAspect="1" noChangeArrowheads="1" noTextEdit="1"/>
          </p:cNvSpPr>
          <p:nvPr>
            <p:ph type="sldImg"/>
          </p:nvPr>
        </p:nvSpPr>
        <p:spPr>
          <a:ln/>
        </p:spPr>
      </p:sp>
      <p:sp>
        <p:nvSpPr>
          <p:cNvPr id="74756" name="Rectangle 3"/>
          <p:cNvSpPr>
            <a:spLocks noGrp="1" noChangeArrowheads="1"/>
          </p:cNvSpPr>
          <p:nvPr>
            <p:ph type="body" idx="1"/>
          </p:nvPr>
        </p:nvSpPr>
        <p:spPr>
          <a:noFill/>
          <a:ln/>
        </p:spPr>
        <p:txBody>
          <a:bodyPr/>
          <a:lstStyle/>
          <a:p>
            <a:r>
              <a:rPr lang="en-US" b="1" dirty="0" smtClean="0"/>
              <a:t>Google language model</a:t>
            </a:r>
          </a:p>
          <a:p>
            <a:r>
              <a:rPr lang="en-US" b="1" dirty="0" smtClean="0"/>
              <a:t>Update (22 Sept. 2006):</a:t>
            </a:r>
            <a:r>
              <a:rPr lang="en-US" dirty="0" smtClean="0"/>
              <a:t> The LDC now has the </a:t>
            </a:r>
            <a:r>
              <a:rPr lang="en-US" dirty="0" smtClean="0">
                <a:hlinkClick r:id="rId3"/>
              </a:rPr>
              <a:t>data available</a:t>
            </a:r>
            <a:r>
              <a:rPr lang="en-US" dirty="0" smtClean="0"/>
              <a:t> in their catalog. The counts are as follows:</a:t>
            </a:r>
            <a:br>
              <a:rPr lang="en-US" dirty="0" smtClean="0"/>
            </a:br>
            <a:r>
              <a:rPr lang="en-US" dirty="0" smtClean="0"/>
              <a:t>File sizes: approx. 24 GB compressed (</a:t>
            </a:r>
            <a:r>
              <a:rPr lang="en-US" dirty="0" err="1" smtClean="0"/>
              <a:t>gzip'ed</a:t>
            </a:r>
            <a:r>
              <a:rPr lang="en-US" dirty="0" smtClean="0"/>
              <a:t>) text files</a:t>
            </a:r>
            <a:br>
              <a:rPr lang="en-US" dirty="0" smtClean="0"/>
            </a:br>
            <a:r>
              <a:rPr lang="en-US" dirty="0" smtClean="0"/>
              <a:t/>
            </a:r>
            <a:br>
              <a:rPr lang="en-US" dirty="0" smtClean="0"/>
            </a:br>
            <a:r>
              <a:rPr lang="en-US" dirty="0" smtClean="0"/>
              <a:t>Number of tokens: 1,024,908,267,229</a:t>
            </a:r>
            <a:br>
              <a:rPr lang="en-US" dirty="0" smtClean="0"/>
            </a:br>
            <a:r>
              <a:rPr lang="en-US" dirty="0" smtClean="0"/>
              <a:t>Number of sentences: 95,119,665,584</a:t>
            </a:r>
            <a:br>
              <a:rPr lang="en-US" dirty="0" smtClean="0"/>
            </a:br>
            <a:r>
              <a:rPr lang="en-US" dirty="0" smtClean="0"/>
              <a:t>Number of unigrams: 13,588,391</a:t>
            </a:r>
            <a:br>
              <a:rPr lang="en-US" dirty="0" smtClean="0"/>
            </a:br>
            <a:r>
              <a:rPr lang="en-US" dirty="0" smtClean="0"/>
              <a:t>Number of bigrams: 314,843,401</a:t>
            </a:r>
            <a:br>
              <a:rPr lang="en-US" dirty="0" smtClean="0"/>
            </a:br>
            <a:r>
              <a:rPr lang="en-US" dirty="0" smtClean="0"/>
              <a:t>Number of trigrams: 977,069,902</a:t>
            </a:r>
            <a:br>
              <a:rPr lang="en-US" dirty="0" smtClean="0"/>
            </a:br>
            <a:r>
              <a:rPr lang="en-US" dirty="0" smtClean="0"/>
              <a:t>Number of </a:t>
            </a:r>
            <a:r>
              <a:rPr lang="en-US" dirty="0" err="1" smtClean="0"/>
              <a:t>fourgrams</a:t>
            </a:r>
            <a:r>
              <a:rPr lang="en-US" dirty="0" smtClean="0"/>
              <a:t>: 1,313,818,354</a:t>
            </a:r>
          </a:p>
        </p:txBody>
      </p:sp>
    </p:spTree>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802" name="Rectangle 7"/>
          <p:cNvSpPr>
            <a:spLocks noGrp="1" noChangeArrowheads="1"/>
          </p:cNvSpPr>
          <p:nvPr>
            <p:ph type="sldNum" sz="quarter" idx="5"/>
          </p:nvPr>
        </p:nvSpPr>
        <p:spPr>
          <a:noFill/>
        </p:spPr>
        <p:txBody>
          <a:bodyPr/>
          <a:lstStyle/>
          <a:p>
            <a:fld id="{CB4A5482-4D0A-49FB-B3F9-2C44D3AA8BDC}" type="slidenum">
              <a:rPr lang="en-US" smtClean="0"/>
              <a:pPr/>
              <a:t>47</a:t>
            </a:fld>
            <a:endParaRPr lang="en-US" smtClean="0"/>
          </a:p>
        </p:txBody>
      </p:sp>
      <p:sp>
        <p:nvSpPr>
          <p:cNvPr id="76803" name="Rectangle 2"/>
          <p:cNvSpPr>
            <a:spLocks noGrp="1" noRot="1" noChangeAspect="1" noChangeArrowheads="1" noTextEdit="1"/>
          </p:cNvSpPr>
          <p:nvPr>
            <p:ph type="sldImg"/>
          </p:nvPr>
        </p:nvSpPr>
        <p:spPr>
          <a:ln/>
        </p:spPr>
      </p:sp>
      <p:sp>
        <p:nvSpPr>
          <p:cNvPr id="76804" name="Rectangle 3"/>
          <p:cNvSpPr>
            <a:spLocks noGrp="1" noChangeArrowheads="1"/>
          </p:cNvSpPr>
          <p:nvPr>
            <p:ph type="body" idx="1"/>
          </p:nvPr>
        </p:nvSpPr>
        <p:spPr>
          <a:noFill/>
          <a:ln/>
        </p:spPr>
        <p:txBody>
          <a:bodyPr/>
          <a:lstStyle/>
          <a:p>
            <a:pPr eaLnBrk="1" hangingPunct="1"/>
            <a:endParaRPr lang="en-US" smtClean="0"/>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538" name="Rectangle 7"/>
          <p:cNvSpPr>
            <a:spLocks noGrp="1" noChangeArrowheads="1"/>
          </p:cNvSpPr>
          <p:nvPr>
            <p:ph type="sldNum" sz="quarter" idx="5"/>
          </p:nvPr>
        </p:nvSpPr>
        <p:spPr>
          <a:noFill/>
        </p:spPr>
        <p:txBody>
          <a:bodyPr/>
          <a:lstStyle/>
          <a:p>
            <a:fld id="{3CF7648E-E1F5-43F5-98C4-B36876F718C3}" type="slidenum">
              <a:rPr lang="en-US" smtClean="0"/>
              <a:pPr/>
              <a:t>5</a:t>
            </a:fld>
            <a:endParaRPr lang="en-US" smtClean="0"/>
          </a:p>
        </p:txBody>
      </p:sp>
      <p:sp>
        <p:nvSpPr>
          <p:cNvPr id="65539" name="Rectangle 2"/>
          <p:cNvSpPr>
            <a:spLocks noGrp="1" noRot="1" noChangeAspect="1" noChangeArrowheads="1" noTextEdit="1"/>
          </p:cNvSpPr>
          <p:nvPr>
            <p:ph type="sldImg"/>
          </p:nvPr>
        </p:nvSpPr>
        <p:spPr>
          <a:ln/>
        </p:spPr>
      </p:sp>
      <p:sp>
        <p:nvSpPr>
          <p:cNvPr id="65540" name="Rectangle 3"/>
          <p:cNvSpPr>
            <a:spLocks noGrp="1" noChangeArrowheads="1"/>
          </p:cNvSpPr>
          <p:nvPr>
            <p:ph type="body" idx="1"/>
          </p:nvPr>
        </p:nvSpPr>
        <p:spPr>
          <a:noFill/>
          <a:ln/>
        </p:spPr>
        <p:txBody>
          <a:bodyPr/>
          <a:lstStyle/>
          <a:p>
            <a:pPr eaLnBrk="1" hangingPunct="1"/>
            <a:r>
              <a:rPr lang="en-US" smtClean="0"/>
              <a:t>Sort and display top-n to the user</a:t>
            </a:r>
          </a:p>
          <a:p>
            <a:pPr eaLnBrk="1" hangingPunct="1"/>
            <a:r>
              <a:rPr lang="en-US" smtClean="0"/>
              <a:t>the prior of the collected words</a:t>
            </a:r>
          </a:p>
          <a:p>
            <a:pPr eaLnBrk="1" hangingPunct="1"/>
            <a:r>
              <a:rPr lang="en-US" smtClean="0"/>
              <a:t>Multiply P(w</a:t>
            </a:r>
            <a:r>
              <a:rPr lang="en-US" baseline="-25000" smtClean="0"/>
              <a:t>i</a:t>
            </a:r>
            <a:r>
              <a:rPr lang="en-US" smtClean="0"/>
              <a:t>) by the probability of the particular error that results in O (estimate of P(O|w</a:t>
            </a:r>
            <a:r>
              <a:rPr lang="en-US" baseline="-25000" smtClean="0"/>
              <a:t>i</a:t>
            </a:r>
            <a:r>
              <a:rPr lang="en-US" smtClean="0"/>
              <a:t>)).</a:t>
            </a: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562" name="Rectangle 7"/>
          <p:cNvSpPr>
            <a:spLocks noGrp="1" noChangeArrowheads="1"/>
          </p:cNvSpPr>
          <p:nvPr>
            <p:ph type="sldNum" sz="quarter" idx="5"/>
          </p:nvPr>
        </p:nvSpPr>
        <p:spPr>
          <a:noFill/>
        </p:spPr>
        <p:txBody>
          <a:bodyPr/>
          <a:lstStyle/>
          <a:p>
            <a:fld id="{804D533C-8D9D-40AC-BC1C-40F58B02E800}" type="slidenum">
              <a:rPr lang="en-US" smtClean="0"/>
              <a:pPr/>
              <a:t>6</a:t>
            </a:fld>
            <a:endParaRPr lang="en-US" smtClean="0"/>
          </a:p>
        </p:txBody>
      </p:sp>
      <p:sp>
        <p:nvSpPr>
          <p:cNvPr id="66563" name="Rectangle 2"/>
          <p:cNvSpPr>
            <a:spLocks noGrp="1" noRot="1" noChangeAspect="1" noChangeArrowheads="1" noTextEdit="1"/>
          </p:cNvSpPr>
          <p:nvPr>
            <p:ph type="sldImg"/>
          </p:nvPr>
        </p:nvSpPr>
        <p:spPr>
          <a:xfrm>
            <a:off x="1139825" y="684213"/>
            <a:ext cx="4635500" cy="3476625"/>
          </a:xfrm>
          <a:ln/>
        </p:spPr>
      </p:sp>
      <p:sp>
        <p:nvSpPr>
          <p:cNvPr id="66564" name="Rectangle 3"/>
          <p:cNvSpPr>
            <a:spLocks noGrp="1" noChangeArrowheads="1"/>
          </p:cNvSpPr>
          <p:nvPr>
            <p:ph type="body" idx="1"/>
          </p:nvPr>
        </p:nvSpPr>
        <p:spPr>
          <a:noFill/>
          <a:ln/>
        </p:spPr>
        <p:txBody>
          <a:bodyPr/>
          <a:lstStyle/>
          <a:p>
            <a:pPr eaLnBrk="1" hangingPunct="1"/>
            <a:r>
              <a:rPr lang="en-US" smtClean="0"/>
              <a:t>Check if it is in the lexicon</a:t>
            </a:r>
          </a:p>
          <a:p>
            <a:pPr eaLnBrk="1" hangingPunct="1"/>
            <a:r>
              <a:rPr lang="en-US" smtClean="0"/>
              <a:t>Find candidates and select the most likely</a:t>
            </a:r>
          </a:p>
          <a:p>
            <a:pPr eaLnBrk="1" hangingPunct="1"/>
            <a:r>
              <a:rPr lang="en-US" smtClean="0"/>
              <a:t>it was funne   -  trust fun</a:t>
            </a:r>
          </a:p>
          <a:p>
            <a:pPr eaLnBrk="1" hangingPunct="1"/>
            <a:endParaRPr lang="en-US" smtClean="0"/>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586" name="Rectangle 7"/>
          <p:cNvSpPr>
            <a:spLocks noGrp="1" noChangeArrowheads="1"/>
          </p:cNvSpPr>
          <p:nvPr>
            <p:ph type="sldNum" sz="quarter" idx="5"/>
          </p:nvPr>
        </p:nvSpPr>
        <p:spPr>
          <a:noFill/>
        </p:spPr>
        <p:txBody>
          <a:bodyPr/>
          <a:lstStyle/>
          <a:p>
            <a:fld id="{72EE4DFF-0CF2-424E-B165-001C2FBC120B}" type="slidenum">
              <a:rPr lang="en-US" smtClean="0"/>
              <a:pPr/>
              <a:t>7</a:t>
            </a:fld>
            <a:endParaRPr lang="en-US" smtClean="0"/>
          </a:p>
        </p:txBody>
      </p:sp>
      <p:sp>
        <p:nvSpPr>
          <p:cNvPr id="67587" name="Rectangle 2"/>
          <p:cNvSpPr>
            <a:spLocks noGrp="1" noRot="1" noChangeAspect="1" noChangeArrowheads="1" noTextEdit="1"/>
          </p:cNvSpPr>
          <p:nvPr>
            <p:ph type="sldImg"/>
          </p:nvPr>
        </p:nvSpPr>
        <p:spPr>
          <a:ln/>
        </p:spPr>
      </p:sp>
      <p:sp>
        <p:nvSpPr>
          <p:cNvPr id="67588" name="Rectangle 3"/>
          <p:cNvSpPr>
            <a:spLocks noGrp="1" noChangeArrowheads="1"/>
          </p:cNvSpPr>
          <p:nvPr>
            <p:ph type="body" idx="1"/>
          </p:nvPr>
        </p:nvSpPr>
        <p:spPr>
          <a:noFill/>
          <a:ln/>
        </p:spPr>
        <p:txBody>
          <a:bodyPr/>
          <a:lstStyle/>
          <a:p>
            <a:pPr eaLnBrk="1" hangingPunct="1"/>
            <a:r>
              <a:rPr lang="en-US" smtClean="0"/>
              <a:t>Mental confusions</a:t>
            </a:r>
          </a:p>
          <a:p>
            <a:pPr lvl="1" eaLnBrk="1" hangingPunct="1"/>
            <a:r>
              <a:rPr lang="en-US" smtClean="0"/>
              <a:t>Their/they’re/there  To/too/two Weather/whether</a:t>
            </a:r>
          </a:p>
          <a:p>
            <a:pPr eaLnBrk="1" hangingPunct="1"/>
            <a:r>
              <a:rPr lang="en-US" smtClean="0"/>
              <a:t>Typos that result in real words Lave for Have</a:t>
            </a:r>
          </a:p>
          <a:p>
            <a:pPr eaLnBrk="1" hangingPunct="1"/>
            <a:r>
              <a:rPr lang="en-US" smtClean="0"/>
              <a:t>Similar process for non-word errors</a:t>
            </a: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6" name="Rectangle 7"/>
          <p:cNvSpPr>
            <a:spLocks noGrp="1" noChangeArrowheads="1"/>
          </p:cNvSpPr>
          <p:nvPr>
            <p:ph type="sldNum" sz="quarter" idx="5"/>
          </p:nvPr>
        </p:nvSpPr>
        <p:spPr>
          <a:noFill/>
        </p:spPr>
        <p:txBody>
          <a:bodyPr/>
          <a:lstStyle/>
          <a:p>
            <a:fld id="{2138D332-02CB-4BF9-8D32-B02211CE2C9C}" type="slidenum">
              <a:rPr lang="en-US" smtClean="0"/>
              <a:pPr/>
              <a:t>10</a:t>
            </a:fld>
            <a:endParaRPr lang="en-US" smtClean="0"/>
          </a:p>
        </p:txBody>
      </p:sp>
      <p:sp>
        <p:nvSpPr>
          <p:cNvPr id="41987" name="Rectangle 2"/>
          <p:cNvSpPr>
            <a:spLocks noGrp="1" noRot="1" noChangeAspect="1" noChangeArrowheads="1" noTextEdit="1"/>
          </p:cNvSpPr>
          <p:nvPr>
            <p:ph type="sldImg"/>
          </p:nvPr>
        </p:nvSpPr>
        <p:spPr>
          <a:ln/>
        </p:spPr>
      </p:sp>
      <p:sp>
        <p:nvSpPr>
          <p:cNvPr id="41988" name="Rectangle 3"/>
          <p:cNvSpPr>
            <a:spLocks noGrp="1" noChangeArrowheads="1"/>
          </p:cNvSpPr>
          <p:nvPr>
            <p:ph type="body" idx="1"/>
          </p:nvPr>
        </p:nvSpPr>
        <p:spPr>
          <a:noFill/>
          <a:ln/>
        </p:spPr>
        <p:txBody>
          <a:bodyPr/>
          <a:lstStyle/>
          <a:p>
            <a:pPr eaLnBrk="1" hangingPunct="1"/>
            <a:endParaRPr lang="en-CA" smtClean="0"/>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010" name="Rectangle 7"/>
          <p:cNvSpPr>
            <a:spLocks noGrp="1" noChangeArrowheads="1"/>
          </p:cNvSpPr>
          <p:nvPr>
            <p:ph type="sldNum" sz="quarter" idx="5"/>
          </p:nvPr>
        </p:nvSpPr>
        <p:spPr>
          <a:noFill/>
        </p:spPr>
        <p:txBody>
          <a:bodyPr/>
          <a:lstStyle/>
          <a:p>
            <a:fld id="{3AFD2C29-2369-4CE1-9EB4-42AECA3E0765}" type="slidenum">
              <a:rPr lang="en-US" smtClean="0"/>
              <a:pPr/>
              <a:t>11</a:t>
            </a:fld>
            <a:endParaRPr lang="en-US" smtClean="0"/>
          </a:p>
        </p:txBody>
      </p:sp>
      <p:sp>
        <p:nvSpPr>
          <p:cNvPr id="43011" name="Rectangle 2"/>
          <p:cNvSpPr>
            <a:spLocks noGrp="1" noRot="1" noChangeAspect="1" noChangeArrowheads="1" noTextEdit="1"/>
          </p:cNvSpPr>
          <p:nvPr>
            <p:ph type="sldImg"/>
          </p:nvPr>
        </p:nvSpPr>
        <p:spPr>
          <a:ln/>
        </p:spPr>
      </p:sp>
      <p:sp>
        <p:nvSpPr>
          <p:cNvPr id="43012" name="Rectangle 3"/>
          <p:cNvSpPr>
            <a:spLocks noGrp="1" noChangeArrowheads="1"/>
          </p:cNvSpPr>
          <p:nvPr>
            <p:ph type="body" idx="1"/>
          </p:nvPr>
        </p:nvSpPr>
        <p:spPr>
          <a:noFill/>
          <a:ln/>
        </p:spPr>
        <p:txBody>
          <a:bodyPr/>
          <a:lstStyle/>
          <a:p>
            <a:pPr eaLnBrk="1" hangingPunct="1">
              <a:spcBef>
                <a:spcPts val="500"/>
              </a:spcBef>
              <a:spcAft>
                <a:spcPts val="500"/>
              </a:spcAft>
            </a:pPr>
            <a:r>
              <a:rPr lang="en-US" smtClean="0"/>
              <a:t>Compute </a:t>
            </a:r>
            <a:r>
              <a:rPr lang="en-US" smtClean="0">
                <a:solidFill>
                  <a:schemeClr val="accent2"/>
                </a:solidFill>
              </a:rPr>
              <a:t>string minimum edit distance</a:t>
            </a:r>
            <a:r>
              <a:rPr lang="en-US" smtClean="0"/>
              <a:t> between O and each w</a:t>
            </a:r>
            <a:r>
              <a:rPr lang="en-US" baseline="-25000" smtClean="0"/>
              <a:t>i</a:t>
            </a:r>
            <a:endParaRPr lang="en-US" smtClean="0"/>
          </a:p>
          <a:p>
            <a:pPr eaLnBrk="1" hangingPunct="1">
              <a:spcBef>
                <a:spcPts val="500"/>
              </a:spcBef>
              <a:spcAft>
                <a:spcPts val="500"/>
              </a:spcAft>
            </a:pPr>
            <a:r>
              <a:rPr lang="en-US" smtClean="0"/>
              <a:t>There are lots of applications of Levenshtein distance. It is used in biology to find similar sequences of nucleic acids in DNA or amino acids in proteins. It is used in some spell checkers to guess at which word (from a dictionary) is meant when an unknown word is encountered. Wilbert Heeringa's </a:t>
            </a:r>
            <a:r>
              <a:rPr lang="en-US" u="sng" smtClean="0">
                <a:solidFill>
                  <a:srgbClr val="0000FF"/>
                </a:solidFill>
                <a:hlinkClick r:id="rId3"/>
              </a:rPr>
              <a:t>dialectology project</a:t>
            </a:r>
            <a:r>
              <a:rPr lang="en-US" smtClean="0"/>
              <a:t> uses Levenshtein distance to estimate the proximity of dialect pronunciations. And some translation assistance projects have used the alignment capability of the algorithm in order to discover (the approximate location of) good translation equivalents. This application, using potentially large texts, requires optimisations to run effectively. </a:t>
            </a: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50178" name="Rectangle 2"/>
          <p:cNvSpPr>
            <a:spLocks noGrp="1" noChangeArrowheads="1"/>
          </p:cNvSpPr>
          <p:nvPr>
            <p:ph type="ctrTitle"/>
          </p:nvPr>
        </p:nvSpPr>
        <p:spPr>
          <a:xfrm>
            <a:off x="685800" y="2130425"/>
            <a:ext cx="7772400" cy="1470025"/>
          </a:xfrm>
        </p:spPr>
        <p:txBody>
          <a:bodyPr/>
          <a:lstStyle>
            <a:lvl1pPr>
              <a:defRPr sz="4400"/>
            </a:lvl1pPr>
          </a:lstStyle>
          <a:p>
            <a:r>
              <a:rPr lang="en-US"/>
              <a:t>Click to edit Master title style</a:t>
            </a:r>
          </a:p>
        </p:txBody>
      </p:sp>
      <p:sp>
        <p:nvSpPr>
          <p:cNvPr id="50179" name="Rectangle 3"/>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xfrm>
            <a:off x="457200" y="6245225"/>
            <a:ext cx="2133600" cy="476250"/>
          </a:xfrm>
        </p:spPr>
        <p:txBody>
          <a:bodyPr/>
          <a:lstStyle>
            <a:lvl1pPr>
              <a:defRPr/>
            </a:lvl1pPr>
          </a:lstStyle>
          <a:p>
            <a:pPr>
              <a:defRPr/>
            </a:pPr>
            <a:fld id="{CB0DA90A-B7A0-404D-8D18-E044AD128440}" type="datetime1">
              <a:rPr lang="en-US" smtClean="0"/>
              <a:pPr>
                <a:defRPr/>
              </a:pPr>
              <a:t>1/21/2013</a:t>
            </a:fld>
            <a:endParaRPr lang="en-US"/>
          </a:p>
        </p:txBody>
      </p:sp>
      <p:sp>
        <p:nvSpPr>
          <p:cNvPr id="5" name="Rectangle 5"/>
          <p:cNvSpPr>
            <a:spLocks noGrp="1" noChangeArrowheads="1"/>
          </p:cNvSpPr>
          <p:nvPr>
            <p:ph type="ftr" sz="quarter" idx="11"/>
          </p:nvPr>
        </p:nvSpPr>
        <p:spPr>
          <a:xfrm>
            <a:off x="3124200" y="6245225"/>
            <a:ext cx="2895600" cy="476250"/>
          </a:xfrm>
        </p:spPr>
        <p:txBody>
          <a:bodyPr/>
          <a:lstStyle>
            <a:lvl1pPr>
              <a:defRPr/>
            </a:lvl1pPr>
          </a:lstStyle>
          <a:p>
            <a:pPr>
              <a:defRPr/>
            </a:pPr>
            <a:r>
              <a:rPr lang="en-US" smtClean="0"/>
              <a:t>CPSC503 Winter 2012</a:t>
            </a:r>
            <a:endParaRPr lang="en-US"/>
          </a:p>
        </p:txBody>
      </p:sp>
      <p:sp>
        <p:nvSpPr>
          <p:cNvPr id="6" name="Rectangle 6"/>
          <p:cNvSpPr>
            <a:spLocks noGrp="1" noChangeArrowheads="1"/>
          </p:cNvSpPr>
          <p:nvPr>
            <p:ph type="sldNum" sz="quarter" idx="12"/>
          </p:nvPr>
        </p:nvSpPr>
        <p:spPr>
          <a:xfrm>
            <a:off x="6553200" y="6245225"/>
            <a:ext cx="2133600" cy="476250"/>
          </a:xfrm>
        </p:spPr>
        <p:txBody>
          <a:bodyPr/>
          <a:lstStyle>
            <a:lvl1pPr>
              <a:defRPr/>
            </a:lvl1pPr>
          </a:lstStyle>
          <a:p>
            <a:pPr>
              <a:defRPr/>
            </a:pPr>
            <a:fld id="{AD7C75FF-9485-492D-A59F-D3C7FF5CEFBF}" type="slidenum">
              <a:rPr lang="en-US"/>
              <a:pPr>
                <a:defRPr/>
              </a:pPr>
              <a:t>‹#›</a:t>
            </a:fld>
            <a:endParaRPr lang="en-US"/>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fld id="{583F834E-2C03-4E57-B09D-DF41D1C5D8A0}" type="datetime1">
              <a:rPr lang="en-US" smtClean="0"/>
              <a:pPr>
                <a:defRPr/>
              </a:pPr>
              <a:t>1/21/2013</a:t>
            </a:fld>
            <a:endParaRPr lang="en-US"/>
          </a:p>
        </p:txBody>
      </p:sp>
      <p:sp>
        <p:nvSpPr>
          <p:cNvPr id="5" name="Rectangle 5"/>
          <p:cNvSpPr>
            <a:spLocks noGrp="1" noChangeArrowheads="1"/>
          </p:cNvSpPr>
          <p:nvPr>
            <p:ph type="ftr" sz="quarter" idx="11"/>
          </p:nvPr>
        </p:nvSpPr>
        <p:spPr>
          <a:ln/>
        </p:spPr>
        <p:txBody>
          <a:bodyPr/>
          <a:lstStyle>
            <a:lvl1pPr>
              <a:defRPr/>
            </a:lvl1pPr>
          </a:lstStyle>
          <a:p>
            <a:pPr>
              <a:defRPr/>
            </a:pPr>
            <a:r>
              <a:rPr lang="en-US" smtClean="0"/>
              <a:t>CPSC503 Winter 2012</a:t>
            </a: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2EEBE316-3001-4011-8BEC-4C87DD5D8648}" type="slidenum">
              <a:rPr lang="en-US"/>
              <a:pPr>
                <a:defRPr/>
              </a:pPr>
              <a:t>‹#›</a:t>
            </a:fld>
            <a:endParaRPr lang="en-US"/>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fld id="{777F2D40-AC3C-4A2B-A5C6-9D3016C0D5CC}" type="datetime1">
              <a:rPr lang="en-US" smtClean="0"/>
              <a:pPr>
                <a:defRPr/>
              </a:pPr>
              <a:t>1/21/2013</a:t>
            </a:fld>
            <a:endParaRPr lang="en-US"/>
          </a:p>
        </p:txBody>
      </p:sp>
      <p:sp>
        <p:nvSpPr>
          <p:cNvPr id="5" name="Rectangle 5"/>
          <p:cNvSpPr>
            <a:spLocks noGrp="1" noChangeArrowheads="1"/>
          </p:cNvSpPr>
          <p:nvPr>
            <p:ph type="ftr" sz="quarter" idx="11"/>
          </p:nvPr>
        </p:nvSpPr>
        <p:spPr>
          <a:ln/>
        </p:spPr>
        <p:txBody>
          <a:bodyPr/>
          <a:lstStyle>
            <a:lvl1pPr>
              <a:defRPr/>
            </a:lvl1pPr>
          </a:lstStyle>
          <a:p>
            <a:pPr>
              <a:defRPr/>
            </a:pPr>
            <a:r>
              <a:rPr lang="en-US" smtClean="0"/>
              <a:t>CPSC503 Winter 2012</a:t>
            </a: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D742F280-E859-42E5-9B8F-3F040E418900}" type="slidenum">
              <a:rPr lang="en-US"/>
              <a:pPr>
                <a:defRPr/>
              </a:pPr>
              <a:t>‹#›</a:t>
            </a:fld>
            <a:endParaRPr lang="en-US"/>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685800" y="1981200"/>
            <a:ext cx="3810000" cy="41148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981200"/>
            <a:ext cx="3810000" cy="41148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4"/>
          <p:cNvSpPr>
            <a:spLocks noGrp="1" noChangeArrowheads="1"/>
          </p:cNvSpPr>
          <p:nvPr>
            <p:ph type="dt" sz="half" idx="10"/>
          </p:nvPr>
        </p:nvSpPr>
        <p:spPr>
          <a:ln/>
        </p:spPr>
        <p:txBody>
          <a:bodyPr/>
          <a:lstStyle>
            <a:lvl1pPr>
              <a:defRPr/>
            </a:lvl1pPr>
          </a:lstStyle>
          <a:p>
            <a:pPr>
              <a:defRPr/>
            </a:pPr>
            <a:fld id="{B74190B0-6B08-41CD-AEC0-DBE584D72FCE}" type="datetime1">
              <a:rPr lang="en-US" smtClean="0"/>
              <a:pPr>
                <a:defRPr/>
              </a:pPr>
              <a:t>1/21/2013</a:t>
            </a:fld>
            <a:endParaRPr lang="en-US"/>
          </a:p>
        </p:txBody>
      </p:sp>
      <p:sp>
        <p:nvSpPr>
          <p:cNvPr id="6" name="Rectangle 5"/>
          <p:cNvSpPr>
            <a:spLocks noGrp="1" noChangeArrowheads="1"/>
          </p:cNvSpPr>
          <p:nvPr>
            <p:ph type="ftr" sz="quarter" idx="11"/>
          </p:nvPr>
        </p:nvSpPr>
        <p:spPr>
          <a:ln/>
        </p:spPr>
        <p:txBody>
          <a:bodyPr/>
          <a:lstStyle>
            <a:lvl1pPr>
              <a:defRPr/>
            </a:lvl1pPr>
          </a:lstStyle>
          <a:p>
            <a:pPr>
              <a:defRPr/>
            </a:pPr>
            <a:r>
              <a:rPr lang="en-US" smtClean="0"/>
              <a:t>CPSC503 Winter 2012</a:t>
            </a: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6DC4D2D1-DAF3-4C49-979A-871AEA650BB7}" type="slidenum">
              <a:rPr lang="en-US"/>
              <a:pPr>
                <a:defRPr/>
              </a:pPr>
              <a:t>‹#›</a:t>
            </a:fld>
            <a:endParaRPr lang="en-US"/>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txAndTwoObj" preserve="1">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685800" y="1981200"/>
            <a:ext cx="3810000" cy="41148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quarter" idx="2"/>
          </p:nvPr>
        </p:nvSpPr>
        <p:spPr>
          <a:xfrm>
            <a:off x="4648200" y="1981200"/>
            <a:ext cx="3810000" cy="19812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Content Placeholder 4"/>
          <p:cNvSpPr>
            <a:spLocks noGrp="1"/>
          </p:cNvSpPr>
          <p:nvPr>
            <p:ph sz="quarter" idx="3"/>
          </p:nvPr>
        </p:nvSpPr>
        <p:spPr>
          <a:xfrm>
            <a:off x="4648200" y="4114800"/>
            <a:ext cx="3810000" cy="19812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6" name="Rectangle 4"/>
          <p:cNvSpPr>
            <a:spLocks noGrp="1" noChangeArrowheads="1"/>
          </p:cNvSpPr>
          <p:nvPr>
            <p:ph type="dt" sz="half" idx="10"/>
          </p:nvPr>
        </p:nvSpPr>
        <p:spPr>
          <a:ln/>
        </p:spPr>
        <p:txBody>
          <a:bodyPr/>
          <a:lstStyle>
            <a:lvl1pPr>
              <a:defRPr/>
            </a:lvl1pPr>
          </a:lstStyle>
          <a:p>
            <a:pPr>
              <a:defRPr/>
            </a:pPr>
            <a:fld id="{D69C157D-8CBF-4786-88F0-F86B9BE6D987}" type="datetime1">
              <a:rPr lang="en-US" smtClean="0"/>
              <a:pPr>
                <a:defRPr/>
              </a:pPr>
              <a:t>1/21/2013</a:t>
            </a:fld>
            <a:endParaRPr lang="en-US"/>
          </a:p>
        </p:txBody>
      </p:sp>
      <p:sp>
        <p:nvSpPr>
          <p:cNvPr id="7" name="Rectangle 5"/>
          <p:cNvSpPr>
            <a:spLocks noGrp="1" noChangeArrowheads="1"/>
          </p:cNvSpPr>
          <p:nvPr>
            <p:ph type="ftr" sz="quarter" idx="11"/>
          </p:nvPr>
        </p:nvSpPr>
        <p:spPr>
          <a:ln/>
        </p:spPr>
        <p:txBody>
          <a:bodyPr/>
          <a:lstStyle>
            <a:lvl1pPr>
              <a:defRPr/>
            </a:lvl1pPr>
          </a:lstStyle>
          <a:p>
            <a:pPr>
              <a:defRPr/>
            </a:pPr>
            <a:r>
              <a:rPr lang="en-US" smtClean="0"/>
              <a:t>CPSC503 Winter 2012</a:t>
            </a:r>
            <a:endParaRPr lang="en-US"/>
          </a:p>
        </p:txBody>
      </p:sp>
      <p:sp>
        <p:nvSpPr>
          <p:cNvPr id="8" name="Rectangle 6"/>
          <p:cNvSpPr>
            <a:spLocks noGrp="1" noChangeArrowheads="1"/>
          </p:cNvSpPr>
          <p:nvPr>
            <p:ph type="sldNum" sz="quarter" idx="12"/>
          </p:nvPr>
        </p:nvSpPr>
        <p:spPr>
          <a:ln/>
        </p:spPr>
        <p:txBody>
          <a:bodyPr/>
          <a:lstStyle>
            <a:lvl1pPr>
              <a:defRPr/>
            </a:lvl1pPr>
          </a:lstStyle>
          <a:p>
            <a:pPr>
              <a:defRPr/>
            </a:pPr>
            <a:fld id="{6555BD31-F6B9-42BA-85C1-1C0FD451AB55}" type="slidenum">
              <a:rPr lang="en-US"/>
              <a:pPr>
                <a:defRPr/>
              </a:pPr>
              <a:t>‹#›</a:t>
            </a:fld>
            <a:endParaRPr lang="en-US"/>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fld id="{EFBCE584-FFF7-486F-B60F-67983B15A66F}" type="datetime1">
              <a:rPr lang="en-US" smtClean="0"/>
              <a:pPr>
                <a:defRPr/>
              </a:pPr>
              <a:t>1/21/2013</a:t>
            </a:fld>
            <a:endParaRPr lang="en-US"/>
          </a:p>
        </p:txBody>
      </p:sp>
      <p:sp>
        <p:nvSpPr>
          <p:cNvPr id="5" name="Rectangle 5"/>
          <p:cNvSpPr>
            <a:spLocks noGrp="1" noChangeArrowheads="1"/>
          </p:cNvSpPr>
          <p:nvPr>
            <p:ph type="ftr" sz="quarter" idx="11"/>
          </p:nvPr>
        </p:nvSpPr>
        <p:spPr>
          <a:ln/>
        </p:spPr>
        <p:txBody>
          <a:bodyPr/>
          <a:lstStyle>
            <a:lvl1pPr>
              <a:defRPr/>
            </a:lvl1pPr>
          </a:lstStyle>
          <a:p>
            <a:pPr>
              <a:defRPr/>
            </a:pPr>
            <a:r>
              <a:rPr lang="en-US" smtClean="0"/>
              <a:t>CPSC503 Winter 2012</a:t>
            </a: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28406783-8437-47FD-B020-18A50A928094}" type="slidenum">
              <a:rPr lang="en-US"/>
              <a:pPr>
                <a:defRPr/>
              </a:pPr>
              <a:t>‹#›</a:t>
            </a:fld>
            <a:endParaRPr lang="en-US"/>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fld id="{1A666285-A4AD-45F7-9659-BBF2FAE705AF}" type="datetime1">
              <a:rPr lang="en-US" smtClean="0"/>
              <a:pPr>
                <a:defRPr/>
              </a:pPr>
              <a:t>1/21/2013</a:t>
            </a:fld>
            <a:endParaRPr lang="en-US"/>
          </a:p>
        </p:txBody>
      </p:sp>
      <p:sp>
        <p:nvSpPr>
          <p:cNvPr id="5" name="Rectangle 5"/>
          <p:cNvSpPr>
            <a:spLocks noGrp="1" noChangeArrowheads="1"/>
          </p:cNvSpPr>
          <p:nvPr>
            <p:ph type="ftr" sz="quarter" idx="11"/>
          </p:nvPr>
        </p:nvSpPr>
        <p:spPr>
          <a:ln/>
        </p:spPr>
        <p:txBody>
          <a:bodyPr/>
          <a:lstStyle>
            <a:lvl1pPr>
              <a:defRPr/>
            </a:lvl1pPr>
          </a:lstStyle>
          <a:p>
            <a:pPr>
              <a:defRPr/>
            </a:pPr>
            <a:r>
              <a:rPr lang="en-US" smtClean="0"/>
              <a:t>CPSC503 Winter 2012</a:t>
            </a: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5BB79939-535B-4C7B-BF42-3E922145BC56}" type="slidenum">
              <a:rPr lang="en-US"/>
              <a:pPr>
                <a:defRPr/>
              </a:pPr>
              <a:t>‹#›</a:t>
            </a:fld>
            <a:endParaRPr lang="en-US"/>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4"/>
          <p:cNvSpPr>
            <a:spLocks noGrp="1" noChangeArrowheads="1"/>
          </p:cNvSpPr>
          <p:nvPr>
            <p:ph type="dt" sz="half" idx="10"/>
          </p:nvPr>
        </p:nvSpPr>
        <p:spPr>
          <a:ln/>
        </p:spPr>
        <p:txBody>
          <a:bodyPr/>
          <a:lstStyle>
            <a:lvl1pPr>
              <a:defRPr/>
            </a:lvl1pPr>
          </a:lstStyle>
          <a:p>
            <a:pPr>
              <a:defRPr/>
            </a:pPr>
            <a:fld id="{471D2BA7-ABA0-4570-9F1E-C03A4C77FD82}" type="datetime1">
              <a:rPr lang="en-US" smtClean="0"/>
              <a:pPr>
                <a:defRPr/>
              </a:pPr>
              <a:t>1/21/2013</a:t>
            </a:fld>
            <a:endParaRPr lang="en-US"/>
          </a:p>
        </p:txBody>
      </p:sp>
      <p:sp>
        <p:nvSpPr>
          <p:cNvPr id="6" name="Rectangle 5"/>
          <p:cNvSpPr>
            <a:spLocks noGrp="1" noChangeArrowheads="1"/>
          </p:cNvSpPr>
          <p:nvPr>
            <p:ph type="ftr" sz="quarter" idx="11"/>
          </p:nvPr>
        </p:nvSpPr>
        <p:spPr>
          <a:ln/>
        </p:spPr>
        <p:txBody>
          <a:bodyPr/>
          <a:lstStyle>
            <a:lvl1pPr>
              <a:defRPr/>
            </a:lvl1pPr>
          </a:lstStyle>
          <a:p>
            <a:pPr>
              <a:defRPr/>
            </a:pPr>
            <a:r>
              <a:rPr lang="en-US" smtClean="0"/>
              <a:t>CPSC503 Winter 2012</a:t>
            </a: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6C1D018D-4670-4F32-B7FC-53F6F52E260B}" type="slidenum">
              <a:rPr lang="en-US"/>
              <a:pPr>
                <a:defRPr/>
              </a:pPr>
              <a:t>‹#›</a:t>
            </a:fld>
            <a:endParaRPr lang="en-US"/>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4"/>
          <p:cNvSpPr>
            <a:spLocks noGrp="1" noChangeArrowheads="1"/>
          </p:cNvSpPr>
          <p:nvPr>
            <p:ph type="dt" sz="half" idx="10"/>
          </p:nvPr>
        </p:nvSpPr>
        <p:spPr>
          <a:ln/>
        </p:spPr>
        <p:txBody>
          <a:bodyPr/>
          <a:lstStyle>
            <a:lvl1pPr>
              <a:defRPr/>
            </a:lvl1pPr>
          </a:lstStyle>
          <a:p>
            <a:pPr>
              <a:defRPr/>
            </a:pPr>
            <a:fld id="{E76615F9-3EB7-4AA0-B765-7B38CB01AEB1}" type="datetime1">
              <a:rPr lang="en-US" smtClean="0"/>
              <a:pPr>
                <a:defRPr/>
              </a:pPr>
              <a:t>1/21/2013</a:t>
            </a:fld>
            <a:endParaRPr lang="en-US"/>
          </a:p>
        </p:txBody>
      </p:sp>
      <p:sp>
        <p:nvSpPr>
          <p:cNvPr id="8" name="Rectangle 5"/>
          <p:cNvSpPr>
            <a:spLocks noGrp="1" noChangeArrowheads="1"/>
          </p:cNvSpPr>
          <p:nvPr>
            <p:ph type="ftr" sz="quarter" idx="11"/>
          </p:nvPr>
        </p:nvSpPr>
        <p:spPr>
          <a:ln/>
        </p:spPr>
        <p:txBody>
          <a:bodyPr/>
          <a:lstStyle>
            <a:lvl1pPr>
              <a:defRPr/>
            </a:lvl1pPr>
          </a:lstStyle>
          <a:p>
            <a:pPr>
              <a:defRPr/>
            </a:pPr>
            <a:r>
              <a:rPr lang="en-US" smtClean="0"/>
              <a:t>CPSC503 Winter 2012</a:t>
            </a: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0C40B6C5-668E-4FB1-B076-8F31CD42D4E9}" type="slidenum">
              <a:rPr lang="en-US"/>
              <a:pPr>
                <a:defRPr/>
              </a:pPr>
              <a:t>‹#›</a:t>
            </a:fld>
            <a:endParaRPr lang="en-US"/>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4"/>
          <p:cNvSpPr>
            <a:spLocks noGrp="1" noChangeArrowheads="1"/>
          </p:cNvSpPr>
          <p:nvPr>
            <p:ph type="dt" sz="half" idx="10"/>
          </p:nvPr>
        </p:nvSpPr>
        <p:spPr>
          <a:ln/>
        </p:spPr>
        <p:txBody>
          <a:bodyPr/>
          <a:lstStyle>
            <a:lvl1pPr>
              <a:defRPr/>
            </a:lvl1pPr>
          </a:lstStyle>
          <a:p>
            <a:pPr>
              <a:defRPr/>
            </a:pPr>
            <a:fld id="{EEA1D226-DCA9-4221-961D-A4ABDB9F2A14}" type="datetime1">
              <a:rPr lang="en-US" smtClean="0"/>
              <a:pPr>
                <a:defRPr/>
              </a:pPr>
              <a:t>1/21/2013</a:t>
            </a:fld>
            <a:endParaRPr lang="en-US"/>
          </a:p>
        </p:txBody>
      </p:sp>
      <p:sp>
        <p:nvSpPr>
          <p:cNvPr id="4" name="Rectangle 5"/>
          <p:cNvSpPr>
            <a:spLocks noGrp="1" noChangeArrowheads="1"/>
          </p:cNvSpPr>
          <p:nvPr>
            <p:ph type="ftr" sz="quarter" idx="11"/>
          </p:nvPr>
        </p:nvSpPr>
        <p:spPr>
          <a:ln/>
        </p:spPr>
        <p:txBody>
          <a:bodyPr/>
          <a:lstStyle>
            <a:lvl1pPr>
              <a:defRPr/>
            </a:lvl1pPr>
          </a:lstStyle>
          <a:p>
            <a:pPr>
              <a:defRPr/>
            </a:pPr>
            <a:r>
              <a:rPr lang="en-US" smtClean="0"/>
              <a:t>CPSC503 Winter 2012</a:t>
            </a: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5F46B2FE-C354-417C-94E9-5B0F99F4735B}" type="slidenum">
              <a:rPr lang="en-US"/>
              <a:pPr>
                <a:defRPr/>
              </a:pPr>
              <a:t>‹#›</a:t>
            </a:fld>
            <a:endParaRPr lang="en-US"/>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fld id="{26923E53-7FB3-4725-AF30-8E3CDB2A5AC7}" type="datetime1">
              <a:rPr lang="en-US" smtClean="0"/>
              <a:pPr>
                <a:defRPr/>
              </a:pPr>
              <a:t>1/21/2013</a:t>
            </a:fld>
            <a:endParaRPr lang="en-US"/>
          </a:p>
        </p:txBody>
      </p:sp>
      <p:sp>
        <p:nvSpPr>
          <p:cNvPr id="3" name="Rectangle 5"/>
          <p:cNvSpPr>
            <a:spLocks noGrp="1" noChangeArrowheads="1"/>
          </p:cNvSpPr>
          <p:nvPr>
            <p:ph type="ftr" sz="quarter" idx="11"/>
          </p:nvPr>
        </p:nvSpPr>
        <p:spPr>
          <a:ln/>
        </p:spPr>
        <p:txBody>
          <a:bodyPr/>
          <a:lstStyle>
            <a:lvl1pPr>
              <a:defRPr/>
            </a:lvl1pPr>
          </a:lstStyle>
          <a:p>
            <a:pPr>
              <a:defRPr/>
            </a:pPr>
            <a:r>
              <a:rPr lang="en-US" smtClean="0"/>
              <a:t>CPSC503 Winter 2012</a:t>
            </a: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27212E36-50B9-4302-8F1E-B47653481AC3}" type="slidenum">
              <a:rPr lang="en-US"/>
              <a:pPr>
                <a:defRPr/>
              </a:pPr>
              <a:t>‹#›</a:t>
            </a:fld>
            <a:endParaRPr lang="en-US"/>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fld id="{A5A3BC4C-F3FB-4ACE-8C0B-40E11A7ED06A}" type="datetime1">
              <a:rPr lang="en-US" smtClean="0"/>
              <a:pPr>
                <a:defRPr/>
              </a:pPr>
              <a:t>1/21/2013</a:t>
            </a:fld>
            <a:endParaRPr lang="en-US"/>
          </a:p>
        </p:txBody>
      </p:sp>
      <p:sp>
        <p:nvSpPr>
          <p:cNvPr id="6" name="Rectangle 5"/>
          <p:cNvSpPr>
            <a:spLocks noGrp="1" noChangeArrowheads="1"/>
          </p:cNvSpPr>
          <p:nvPr>
            <p:ph type="ftr" sz="quarter" idx="11"/>
          </p:nvPr>
        </p:nvSpPr>
        <p:spPr>
          <a:ln/>
        </p:spPr>
        <p:txBody>
          <a:bodyPr/>
          <a:lstStyle>
            <a:lvl1pPr>
              <a:defRPr/>
            </a:lvl1pPr>
          </a:lstStyle>
          <a:p>
            <a:pPr>
              <a:defRPr/>
            </a:pPr>
            <a:r>
              <a:rPr lang="en-US" smtClean="0"/>
              <a:t>CPSC503 Winter 2012</a:t>
            </a: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4C4C380F-5908-4B47-8E20-99CAF1347E41}" type="slidenum">
              <a:rPr lang="en-US"/>
              <a:pPr>
                <a:defRPr/>
              </a:pPr>
              <a:t>‹#›</a:t>
            </a:fld>
            <a:endParaRPr lang="en-US"/>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fld id="{F38C10A7-ECD3-46BD-88D6-83460DB818C5}" type="datetime1">
              <a:rPr lang="en-US" smtClean="0"/>
              <a:pPr>
                <a:defRPr/>
              </a:pPr>
              <a:t>1/21/2013</a:t>
            </a:fld>
            <a:endParaRPr lang="en-US"/>
          </a:p>
        </p:txBody>
      </p:sp>
      <p:sp>
        <p:nvSpPr>
          <p:cNvPr id="6" name="Rectangle 5"/>
          <p:cNvSpPr>
            <a:spLocks noGrp="1" noChangeArrowheads="1"/>
          </p:cNvSpPr>
          <p:nvPr>
            <p:ph type="ftr" sz="quarter" idx="11"/>
          </p:nvPr>
        </p:nvSpPr>
        <p:spPr>
          <a:ln/>
        </p:spPr>
        <p:txBody>
          <a:bodyPr/>
          <a:lstStyle>
            <a:lvl1pPr>
              <a:defRPr/>
            </a:lvl1pPr>
          </a:lstStyle>
          <a:p>
            <a:pPr>
              <a:defRPr/>
            </a:pPr>
            <a:r>
              <a:rPr lang="en-US" smtClean="0"/>
              <a:t>CPSC503 Winter 2012</a:t>
            </a: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BF1E6C05-8564-426B-BC49-4477757DDEFF}" type="slidenum">
              <a:rPr lang="en-US"/>
              <a:pPr>
                <a:defRPr/>
              </a:pPr>
              <a:t>‹#›</a:t>
            </a:fld>
            <a:endParaRPr lang="en-US"/>
          </a:p>
        </p:txBody>
      </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theme" Target="../theme/theme1.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5602" name="Rectangle 2"/>
          <p:cNvSpPr>
            <a:spLocks noGrp="1" noChangeArrowheads="1"/>
          </p:cNvSpPr>
          <p:nvPr>
            <p:ph type="title"/>
          </p:nvPr>
        </p:nvSpPr>
        <p:spPr bwMode="auto">
          <a:xfrm>
            <a:off x="685800" y="609600"/>
            <a:ext cx="77724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smtClean="0"/>
              <a:t>Click to edit Master title style</a:t>
            </a:r>
          </a:p>
        </p:txBody>
      </p:sp>
      <p:sp>
        <p:nvSpPr>
          <p:cNvPr id="25603" name="Rectangle 3"/>
          <p:cNvSpPr>
            <a:spLocks noGrp="1" noChangeArrowheads="1"/>
          </p:cNvSpPr>
          <p:nvPr>
            <p:ph type="body" idx="1"/>
          </p:nvPr>
        </p:nvSpPr>
        <p:spPr bwMode="auto">
          <a:xfrm>
            <a:off x="685800" y="1981200"/>
            <a:ext cx="7772400" cy="4114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p>
        </p:txBody>
      </p:sp>
      <p:sp>
        <p:nvSpPr>
          <p:cNvPr id="307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vl1pPr>
          </a:lstStyle>
          <a:p>
            <a:pPr>
              <a:defRPr/>
            </a:pPr>
            <a:fld id="{BD44C7D3-8023-4BE2-9793-5CFC596F586F}" type="datetime1">
              <a:rPr lang="en-US" smtClean="0"/>
              <a:pPr>
                <a:defRPr/>
              </a:pPr>
              <a:t>1/21/2013</a:t>
            </a:fld>
            <a:endParaRPr lang="en-US"/>
          </a:p>
        </p:txBody>
      </p:sp>
      <p:sp>
        <p:nvSpPr>
          <p:cNvPr id="307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vl1pPr>
          </a:lstStyle>
          <a:p>
            <a:pPr>
              <a:defRPr/>
            </a:pPr>
            <a:r>
              <a:rPr lang="en-US" smtClean="0"/>
              <a:t>CPSC503 Winter 2012</a:t>
            </a:r>
            <a:endParaRPr lang="en-US"/>
          </a:p>
        </p:txBody>
      </p:sp>
      <p:sp>
        <p:nvSpPr>
          <p:cNvPr id="307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vl1pPr>
          </a:lstStyle>
          <a:p>
            <a:pPr>
              <a:defRPr/>
            </a:pPr>
            <a:fld id="{73EE8A90-F4B2-491E-8911-1B9F7EF25468}"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83760" r:id="rId1"/>
    <p:sldLayoutId id="2147483748" r:id="rId2"/>
    <p:sldLayoutId id="2147483749" r:id="rId3"/>
    <p:sldLayoutId id="2147483750" r:id="rId4"/>
    <p:sldLayoutId id="2147483751" r:id="rId5"/>
    <p:sldLayoutId id="2147483752" r:id="rId6"/>
    <p:sldLayoutId id="2147483753" r:id="rId7"/>
    <p:sldLayoutId id="2147483754" r:id="rId8"/>
    <p:sldLayoutId id="2147483755" r:id="rId9"/>
    <p:sldLayoutId id="2147483756" r:id="rId10"/>
    <p:sldLayoutId id="2147483757" r:id="rId11"/>
    <p:sldLayoutId id="2147483758" r:id="rId12"/>
    <p:sldLayoutId id="2147483759" r:id="rId13"/>
  </p:sldLayoutIdLst>
  <p:hf hdr="0"/>
  <p:txStyles>
    <p:titleStyle>
      <a:lvl1pPr algn="ctr" rtl="0" eaLnBrk="0" fontAlgn="base" hangingPunct="0">
        <a:spcBef>
          <a:spcPct val="0"/>
        </a:spcBef>
        <a:spcAft>
          <a:spcPct val="0"/>
        </a:spcAft>
        <a:defRPr sz="4000">
          <a:solidFill>
            <a:schemeClr val="accent2"/>
          </a:solidFill>
          <a:latin typeface="+mj-lt"/>
          <a:ea typeface="+mj-ea"/>
          <a:cs typeface="+mj-cs"/>
        </a:defRPr>
      </a:lvl1pPr>
      <a:lvl2pPr algn="ctr" rtl="0" eaLnBrk="0" fontAlgn="base" hangingPunct="0">
        <a:spcBef>
          <a:spcPct val="0"/>
        </a:spcBef>
        <a:spcAft>
          <a:spcPct val="0"/>
        </a:spcAft>
        <a:defRPr sz="4000">
          <a:solidFill>
            <a:schemeClr val="accent2"/>
          </a:solidFill>
          <a:latin typeface="Comic Sans MS" pitchFamily="66" charset="0"/>
        </a:defRPr>
      </a:lvl2pPr>
      <a:lvl3pPr algn="ctr" rtl="0" eaLnBrk="0" fontAlgn="base" hangingPunct="0">
        <a:spcBef>
          <a:spcPct val="0"/>
        </a:spcBef>
        <a:spcAft>
          <a:spcPct val="0"/>
        </a:spcAft>
        <a:defRPr sz="4000">
          <a:solidFill>
            <a:schemeClr val="accent2"/>
          </a:solidFill>
          <a:latin typeface="Comic Sans MS" pitchFamily="66" charset="0"/>
        </a:defRPr>
      </a:lvl3pPr>
      <a:lvl4pPr algn="ctr" rtl="0" eaLnBrk="0" fontAlgn="base" hangingPunct="0">
        <a:spcBef>
          <a:spcPct val="0"/>
        </a:spcBef>
        <a:spcAft>
          <a:spcPct val="0"/>
        </a:spcAft>
        <a:defRPr sz="4000">
          <a:solidFill>
            <a:schemeClr val="accent2"/>
          </a:solidFill>
          <a:latin typeface="Comic Sans MS" pitchFamily="66" charset="0"/>
        </a:defRPr>
      </a:lvl4pPr>
      <a:lvl5pPr algn="ctr" rtl="0" eaLnBrk="0" fontAlgn="base" hangingPunct="0">
        <a:spcBef>
          <a:spcPct val="0"/>
        </a:spcBef>
        <a:spcAft>
          <a:spcPct val="0"/>
        </a:spcAft>
        <a:defRPr sz="4000">
          <a:solidFill>
            <a:schemeClr val="accent2"/>
          </a:solidFill>
          <a:latin typeface="Comic Sans MS" pitchFamily="66" charset="0"/>
        </a:defRPr>
      </a:lvl5pPr>
      <a:lvl6pPr marL="457200" algn="ctr" rtl="0" fontAlgn="base">
        <a:spcBef>
          <a:spcPct val="0"/>
        </a:spcBef>
        <a:spcAft>
          <a:spcPct val="0"/>
        </a:spcAft>
        <a:defRPr sz="4000">
          <a:solidFill>
            <a:schemeClr val="accent2"/>
          </a:solidFill>
          <a:latin typeface="Comic Sans MS" pitchFamily="66" charset="0"/>
        </a:defRPr>
      </a:lvl6pPr>
      <a:lvl7pPr marL="914400" algn="ctr" rtl="0" fontAlgn="base">
        <a:spcBef>
          <a:spcPct val="0"/>
        </a:spcBef>
        <a:spcAft>
          <a:spcPct val="0"/>
        </a:spcAft>
        <a:defRPr sz="4000">
          <a:solidFill>
            <a:schemeClr val="accent2"/>
          </a:solidFill>
          <a:latin typeface="Comic Sans MS" pitchFamily="66" charset="0"/>
        </a:defRPr>
      </a:lvl7pPr>
      <a:lvl8pPr marL="1371600" algn="ctr" rtl="0" fontAlgn="base">
        <a:spcBef>
          <a:spcPct val="0"/>
        </a:spcBef>
        <a:spcAft>
          <a:spcPct val="0"/>
        </a:spcAft>
        <a:defRPr sz="4000">
          <a:solidFill>
            <a:schemeClr val="accent2"/>
          </a:solidFill>
          <a:latin typeface="Comic Sans MS" pitchFamily="66" charset="0"/>
        </a:defRPr>
      </a:lvl8pPr>
      <a:lvl9pPr marL="1828800" algn="ctr" rtl="0" fontAlgn="base">
        <a:spcBef>
          <a:spcPct val="0"/>
        </a:spcBef>
        <a:spcAft>
          <a:spcPct val="0"/>
        </a:spcAft>
        <a:defRPr sz="4000">
          <a:solidFill>
            <a:schemeClr val="accent2"/>
          </a:solidFill>
          <a:latin typeface="Comic Sans MS" pitchFamily="66" charset="0"/>
        </a:defRPr>
      </a:lvl9pPr>
    </p:titleStyle>
    <p:bodyStyle>
      <a:lvl1pPr marL="342900" indent="-342900" algn="l" rtl="0" eaLnBrk="0" fontAlgn="base" hangingPunct="0">
        <a:spcBef>
          <a:spcPct val="20000"/>
        </a:spcBef>
        <a:spcAft>
          <a:spcPct val="0"/>
        </a:spcAft>
        <a:buChar char="•"/>
        <a:defRPr sz="2800" b="1">
          <a:solidFill>
            <a:schemeClr val="tx1"/>
          </a:solidFill>
          <a:latin typeface="+mn-lt"/>
          <a:ea typeface="+mn-ea"/>
          <a:cs typeface="+mn-cs"/>
        </a:defRPr>
      </a:lvl1pPr>
      <a:lvl2pPr marL="742950" indent="-285750" algn="l" rtl="0" eaLnBrk="0" fontAlgn="base" hangingPunct="0">
        <a:spcBef>
          <a:spcPct val="20000"/>
        </a:spcBef>
        <a:spcAft>
          <a:spcPct val="0"/>
        </a:spcAft>
        <a:buChar char="–"/>
        <a:defRPr sz="2400" b="1">
          <a:solidFill>
            <a:schemeClr val="tx1"/>
          </a:solidFill>
          <a:latin typeface="+mn-lt"/>
        </a:defRPr>
      </a:lvl2pPr>
      <a:lvl3pPr marL="1143000" indent="-228600" algn="l" rtl="0" eaLnBrk="0" fontAlgn="base" hangingPunct="0">
        <a:spcBef>
          <a:spcPct val="20000"/>
        </a:spcBef>
        <a:spcAft>
          <a:spcPct val="0"/>
        </a:spcAft>
        <a:buChar char="•"/>
        <a:defRPr sz="2000" b="1">
          <a:solidFill>
            <a:schemeClr val="tx1"/>
          </a:solidFill>
          <a:latin typeface="+mn-lt"/>
        </a:defRPr>
      </a:lvl3pPr>
      <a:lvl4pPr marL="1600200" indent="-228600" algn="l" rtl="0" eaLnBrk="0" fontAlgn="base" hangingPunct="0">
        <a:spcBef>
          <a:spcPct val="20000"/>
        </a:spcBef>
        <a:spcAft>
          <a:spcPct val="0"/>
        </a:spcAft>
        <a:buChar char="–"/>
        <a:defRPr sz="1600" b="1">
          <a:solidFill>
            <a:schemeClr val="tx1"/>
          </a:solidFill>
          <a:latin typeface="+mn-lt"/>
        </a:defRPr>
      </a:lvl4pPr>
      <a:lvl5pPr marL="2057400" indent="-228600" algn="l" rtl="0" eaLnBrk="0" fontAlgn="base" hangingPunct="0">
        <a:spcBef>
          <a:spcPct val="20000"/>
        </a:spcBef>
        <a:spcAft>
          <a:spcPct val="0"/>
        </a:spcAft>
        <a:buChar char="»"/>
        <a:defRPr sz="1600">
          <a:solidFill>
            <a:schemeClr val="tx1"/>
          </a:solidFill>
          <a:latin typeface="+mn-lt"/>
        </a:defRPr>
      </a:lvl5pPr>
      <a:lvl6pPr marL="2514600" indent="-228600" algn="l" rtl="0" fontAlgn="base">
        <a:spcBef>
          <a:spcPct val="20000"/>
        </a:spcBef>
        <a:spcAft>
          <a:spcPct val="0"/>
        </a:spcAft>
        <a:buChar char="»"/>
        <a:defRPr sz="1600">
          <a:solidFill>
            <a:schemeClr val="tx1"/>
          </a:solidFill>
          <a:latin typeface="+mn-lt"/>
        </a:defRPr>
      </a:lvl6pPr>
      <a:lvl7pPr marL="2971800" indent="-228600" algn="l" rtl="0" fontAlgn="base">
        <a:spcBef>
          <a:spcPct val="20000"/>
        </a:spcBef>
        <a:spcAft>
          <a:spcPct val="0"/>
        </a:spcAft>
        <a:buChar char="»"/>
        <a:defRPr sz="1600">
          <a:solidFill>
            <a:schemeClr val="tx1"/>
          </a:solidFill>
          <a:latin typeface="+mn-lt"/>
        </a:defRPr>
      </a:lvl7pPr>
      <a:lvl8pPr marL="3429000" indent="-228600" algn="l" rtl="0" fontAlgn="base">
        <a:spcBef>
          <a:spcPct val="20000"/>
        </a:spcBef>
        <a:spcAft>
          <a:spcPct val="0"/>
        </a:spcAft>
        <a:buChar char="»"/>
        <a:defRPr sz="1600">
          <a:solidFill>
            <a:schemeClr val="tx1"/>
          </a:solidFill>
          <a:latin typeface="+mn-lt"/>
        </a:defRPr>
      </a:lvl8pPr>
      <a:lvl9pPr marL="3886200" indent="-228600" algn="l" rtl="0" fontAlgn="base">
        <a:spcBef>
          <a:spcPct val="20000"/>
        </a:spcBef>
        <a:spcAft>
          <a:spcPct val="0"/>
        </a:spcAft>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notesSlide" Target="../notesSlides/notesSlide1.xml"/><Relationship Id="rId2" Type="http://schemas.openxmlformats.org/officeDocument/2006/relationships/slideLayout" Target="../slideLayouts/slideLayout1.xml"/><Relationship Id="rId1" Type="http://schemas.openxmlformats.org/officeDocument/2006/relationships/vmlDrawing" Target="../drawings/vmlDrawing1.v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12.xml"/></Relationships>
</file>

<file path=ppt/slides/_rels/slide11.xml.rels><?xml version="1.0" encoding="UTF-8" standalone="yes"?>
<Relationships xmlns="http://schemas.openxmlformats.org/package/2006/relationships"><Relationship Id="rId3" Type="http://schemas.openxmlformats.org/officeDocument/2006/relationships/notesSlide" Target="../notesSlides/notesSlide9.xml"/><Relationship Id="rId2" Type="http://schemas.openxmlformats.org/officeDocument/2006/relationships/slideLayout" Target="../slideLayouts/slideLayout2.xml"/><Relationship Id="rId1" Type="http://schemas.openxmlformats.org/officeDocument/2006/relationships/vmlDrawing" Target="../drawings/vmlDrawing4.v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2.xml"/></Relationships>
</file>

<file path=ppt/slides/_rels/slide13.xml.rels><?xml version="1.0" encoding="UTF-8" standalone="yes"?>
<Relationships xmlns="http://schemas.openxmlformats.org/package/2006/relationships"><Relationship Id="rId3" Type="http://schemas.openxmlformats.org/officeDocument/2006/relationships/notesSlide" Target="../notesSlides/notesSlide11.xml"/><Relationship Id="rId2" Type="http://schemas.openxmlformats.org/officeDocument/2006/relationships/slideLayout" Target="../slideLayouts/slideLayout2.xml"/><Relationship Id="rId1" Type="http://schemas.openxmlformats.org/officeDocument/2006/relationships/vmlDrawing" Target="../drawings/vmlDrawing5.vml"/><Relationship Id="rId4" Type="http://schemas.openxmlformats.org/officeDocument/2006/relationships/image" Target="../media/image4.png"/></Relationships>
</file>

<file path=ppt/slides/_rels/slide14.xml.rels><?xml version="1.0" encoding="UTF-8" standalone="yes"?>
<Relationships xmlns="http://schemas.openxmlformats.org/package/2006/relationships"><Relationship Id="rId3" Type="http://schemas.openxmlformats.org/officeDocument/2006/relationships/notesSlide" Target="../notesSlides/notesSlide12.xml"/><Relationship Id="rId2" Type="http://schemas.openxmlformats.org/officeDocument/2006/relationships/slideLayout" Target="../slideLayouts/slideLayout2.xml"/><Relationship Id="rId1" Type="http://schemas.openxmlformats.org/officeDocument/2006/relationships/vmlDrawing" Target="../drawings/vmlDrawing6.vml"/><Relationship Id="rId4" Type="http://schemas.openxmlformats.org/officeDocument/2006/relationships/image" Target="../media/image4.png"/></Relationships>
</file>

<file path=ppt/slides/_rels/slide15.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13.xml"/><Relationship Id="rId1" Type="http://schemas.openxmlformats.org/officeDocument/2006/relationships/slideLayout" Target="../slideLayouts/slideLayout2.xml"/></Relationships>
</file>

<file path=ppt/slides/_rels/slide16.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14.xml"/><Relationship Id="rId1" Type="http://schemas.openxmlformats.org/officeDocument/2006/relationships/slideLayout" Target="../slideLayouts/slideLayout2.xm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2.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2.xml"/></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12.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12.xml"/></Relationships>
</file>

<file path=ppt/slides/_rels/slide20.xml.rels><?xml version="1.0" encoding="UTF-8" standalone="yes"?>
<Relationships xmlns="http://schemas.openxmlformats.org/package/2006/relationships"><Relationship Id="rId3" Type="http://schemas.openxmlformats.org/officeDocument/2006/relationships/notesSlide" Target="../notesSlides/notesSlide18.xml"/><Relationship Id="rId2" Type="http://schemas.openxmlformats.org/officeDocument/2006/relationships/slideLayout" Target="../slideLayouts/slideLayout2.xml"/><Relationship Id="rId1" Type="http://schemas.openxmlformats.org/officeDocument/2006/relationships/vmlDrawing" Target="../drawings/vmlDrawing7.vml"/><Relationship Id="rId4" Type="http://schemas.openxmlformats.org/officeDocument/2006/relationships/oleObject" Target="../embeddings/oleObject4.bin"/></Relationships>
</file>

<file path=ppt/slides/_rels/slide21.xml.rels><?xml version="1.0" encoding="UTF-8" standalone="yes"?>
<Relationships xmlns="http://schemas.openxmlformats.org/package/2006/relationships"><Relationship Id="rId3" Type="http://schemas.openxmlformats.org/officeDocument/2006/relationships/notesSlide" Target="../notesSlides/notesSlide19.xml"/><Relationship Id="rId2" Type="http://schemas.openxmlformats.org/officeDocument/2006/relationships/slideLayout" Target="../slideLayouts/slideLayout13.xml"/><Relationship Id="rId1" Type="http://schemas.openxmlformats.org/officeDocument/2006/relationships/vmlDrawing" Target="../drawings/vmlDrawing8.vml"/><Relationship Id="rId4" Type="http://schemas.openxmlformats.org/officeDocument/2006/relationships/oleObject" Target="../embeddings/oleObject5.bin"/></Relationships>
</file>

<file path=ppt/slides/_rels/slide22.xml.rels><?xml version="1.0" encoding="UTF-8" standalone="yes"?>
<Relationships xmlns="http://schemas.openxmlformats.org/package/2006/relationships"><Relationship Id="rId3" Type="http://schemas.openxmlformats.org/officeDocument/2006/relationships/notesSlide" Target="../notesSlides/notesSlide20.xml"/><Relationship Id="rId2" Type="http://schemas.openxmlformats.org/officeDocument/2006/relationships/slideLayout" Target="../slideLayouts/slideLayout13.xml"/><Relationship Id="rId1" Type="http://schemas.openxmlformats.org/officeDocument/2006/relationships/vmlDrawing" Target="../drawings/vmlDrawing9.vml"/><Relationship Id="rId6" Type="http://schemas.openxmlformats.org/officeDocument/2006/relationships/oleObject" Target="../embeddings/oleObject8.bin"/><Relationship Id="rId5" Type="http://schemas.openxmlformats.org/officeDocument/2006/relationships/oleObject" Target="../embeddings/oleObject7.bin"/><Relationship Id="rId4" Type="http://schemas.openxmlformats.org/officeDocument/2006/relationships/oleObject" Target="../embeddings/oleObject6.bin"/></Relationships>
</file>

<file path=ppt/slides/_rels/slide23.xml.rels><?xml version="1.0" encoding="UTF-8" standalone="yes"?>
<Relationships xmlns="http://schemas.openxmlformats.org/package/2006/relationships"><Relationship Id="rId3" Type="http://schemas.openxmlformats.org/officeDocument/2006/relationships/notesSlide" Target="../notesSlides/notesSlide21.xml"/><Relationship Id="rId2" Type="http://schemas.openxmlformats.org/officeDocument/2006/relationships/slideLayout" Target="../slideLayouts/slideLayout12.xml"/><Relationship Id="rId1" Type="http://schemas.openxmlformats.org/officeDocument/2006/relationships/vmlDrawing" Target="../drawings/vmlDrawing10.vml"/></Relationships>
</file>

<file path=ppt/slides/_rels/slide24.xml.rels><?xml version="1.0" encoding="UTF-8" standalone="yes"?>
<Relationships xmlns="http://schemas.openxmlformats.org/package/2006/relationships"><Relationship Id="rId3" Type="http://schemas.openxmlformats.org/officeDocument/2006/relationships/notesSlide" Target="../notesSlides/notesSlide22.xml"/><Relationship Id="rId2" Type="http://schemas.openxmlformats.org/officeDocument/2006/relationships/slideLayout" Target="../slideLayouts/slideLayout13.xml"/><Relationship Id="rId1" Type="http://schemas.openxmlformats.org/officeDocument/2006/relationships/vmlDrawing" Target="../drawings/vmlDrawing11.vml"/><Relationship Id="rId6" Type="http://schemas.openxmlformats.org/officeDocument/2006/relationships/oleObject" Target="../embeddings/oleObject11.bin"/><Relationship Id="rId5" Type="http://schemas.openxmlformats.org/officeDocument/2006/relationships/oleObject" Target="../embeddings/oleObject10.bin"/><Relationship Id="rId4" Type="http://schemas.openxmlformats.org/officeDocument/2006/relationships/oleObject" Target="../embeddings/oleObject9.bin"/></Relationships>
</file>

<file path=ppt/slides/_rels/slide25.xml.rels><?xml version="1.0" encoding="UTF-8" standalone="yes"?>
<Relationships xmlns="http://schemas.openxmlformats.org/package/2006/relationships"><Relationship Id="rId3" Type="http://schemas.openxmlformats.org/officeDocument/2006/relationships/notesSlide" Target="../notesSlides/notesSlide23.xml"/><Relationship Id="rId7" Type="http://schemas.openxmlformats.org/officeDocument/2006/relationships/oleObject" Target="../embeddings/oleObject15.bin"/><Relationship Id="rId2" Type="http://schemas.openxmlformats.org/officeDocument/2006/relationships/slideLayout" Target="../slideLayouts/slideLayout4.xml"/><Relationship Id="rId1" Type="http://schemas.openxmlformats.org/officeDocument/2006/relationships/vmlDrawing" Target="../drawings/vmlDrawing12.vml"/><Relationship Id="rId6" Type="http://schemas.openxmlformats.org/officeDocument/2006/relationships/oleObject" Target="../embeddings/oleObject14.bin"/><Relationship Id="rId5" Type="http://schemas.openxmlformats.org/officeDocument/2006/relationships/oleObject" Target="../embeddings/oleObject13.bin"/><Relationship Id="rId4" Type="http://schemas.openxmlformats.org/officeDocument/2006/relationships/oleObject" Target="../embeddings/oleObject12.bin"/></Relationships>
</file>

<file path=ppt/slides/_rels/slide26.xml.rels><?xml version="1.0" encoding="UTF-8" standalone="yes"?>
<Relationships xmlns="http://schemas.openxmlformats.org/package/2006/relationships"><Relationship Id="rId3" Type="http://schemas.openxmlformats.org/officeDocument/2006/relationships/notesSlide" Target="../notesSlides/notesSlide24.xml"/><Relationship Id="rId2" Type="http://schemas.openxmlformats.org/officeDocument/2006/relationships/slideLayout" Target="../slideLayouts/slideLayout2.xml"/><Relationship Id="rId1" Type="http://schemas.openxmlformats.org/officeDocument/2006/relationships/vmlDrawing" Target="../drawings/vmlDrawing13.vml"/><Relationship Id="rId4" Type="http://schemas.openxmlformats.org/officeDocument/2006/relationships/oleObject" Target="../embeddings/oleObject16.bin"/></Relationships>
</file>

<file path=ppt/slides/_rels/slide27.xml.rels><?xml version="1.0" encoding="UTF-8" standalone="yes"?>
<Relationships xmlns="http://schemas.openxmlformats.org/package/2006/relationships"><Relationship Id="rId3" Type="http://schemas.openxmlformats.org/officeDocument/2006/relationships/notesSlide" Target="../notesSlides/notesSlide25.xml"/><Relationship Id="rId2" Type="http://schemas.openxmlformats.org/officeDocument/2006/relationships/slideLayout" Target="../slideLayouts/slideLayout2.xml"/><Relationship Id="rId1" Type="http://schemas.openxmlformats.org/officeDocument/2006/relationships/vmlDrawing" Target="../drawings/vmlDrawing14.vml"/><Relationship Id="rId5" Type="http://schemas.openxmlformats.org/officeDocument/2006/relationships/oleObject" Target="../embeddings/oleObject18.bin"/><Relationship Id="rId4" Type="http://schemas.openxmlformats.org/officeDocument/2006/relationships/oleObject" Target="../embeddings/oleObject17.bin"/></Relationships>
</file>

<file path=ppt/slides/_rels/slide28.xml.rels><?xml version="1.0" encoding="UTF-8" standalone="yes"?>
<Relationships xmlns="http://schemas.openxmlformats.org/package/2006/relationships"><Relationship Id="rId3" Type="http://schemas.openxmlformats.org/officeDocument/2006/relationships/notesSlide" Target="../notesSlides/notesSlide26.xml"/><Relationship Id="rId2" Type="http://schemas.openxmlformats.org/officeDocument/2006/relationships/slideLayout" Target="../slideLayouts/slideLayout2.xml"/><Relationship Id="rId1" Type="http://schemas.openxmlformats.org/officeDocument/2006/relationships/vmlDrawing" Target="../drawings/vmlDrawing15.vml"/><Relationship Id="rId4" Type="http://schemas.openxmlformats.org/officeDocument/2006/relationships/oleObject" Target="../embeddings/oleObject19.bin"/></Relationships>
</file>

<file path=ppt/slides/_rels/slide29.xml.rels><?xml version="1.0" encoding="UTF-8" standalone="yes"?>
<Relationships xmlns="http://schemas.openxmlformats.org/package/2006/relationships"><Relationship Id="rId3" Type="http://schemas.openxmlformats.org/officeDocument/2006/relationships/notesSlide" Target="../notesSlides/notesSlide27.xml"/><Relationship Id="rId2" Type="http://schemas.openxmlformats.org/officeDocument/2006/relationships/slideLayout" Target="../slideLayouts/slideLayout4.xml"/><Relationship Id="rId1" Type="http://schemas.openxmlformats.org/officeDocument/2006/relationships/vmlDrawing" Target="../drawings/vmlDrawing16.vml"/><Relationship Id="rId6" Type="http://schemas.openxmlformats.org/officeDocument/2006/relationships/oleObject" Target="../embeddings/oleObject22.bin"/><Relationship Id="rId5" Type="http://schemas.openxmlformats.org/officeDocument/2006/relationships/oleObject" Target="../embeddings/oleObject21.bin"/><Relationship Id="rId4" Type="http://schemas.openxmlformats.org/officeDocument/2006/relationships/oleObject" Target="../embeddings/oleObject20.bin"/></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2.xml"/></Relationships>
</file>

<file path=ppt/slides/_rels/slide30.xml.rels><?xml version="1.0" encoding="UTF-8" standalone="yes"?>
<Relationships xmlns="http://schemas.openxmlformats.org/package/2006/relationships"><Relationship Id="rId3" Type="http://schemas.openxmlformats.org/officeDocument/2006/relationships/notesSlide" Target="../notesSlides/notesSlide28.xml"/><Relationship Id="rId2" Type="http://schemas.openxmlformats.org/officeDocument/2006/relationships/slideLayout" Target="../slideLayouts/slideLayout4.xml"/><Relationship Id="rId1" Type="http://schemas.openxmlformats.org/officeDocument/2006/relationships/vmlDrawing" Target="../drawings/vmlDrawing17.vml"/><Relationship Id="rId6" Type="http://schemas.openxmlformats.org/officeDocument/2006/relationships/oleObject" Target="../embeddings/oleObject25.bin"/><Relationship Id="rId5" Type="http://schemas.openxmlformats.org/officeDocument/2006/relationships/oleObject" Target="../embeddings/oleObject24.bin"/><Relationship Id="rId4" Type="http://schemas.openxmlformats.org/officeDocument/2006/relationships/oleObject" Target="../embeddings/oleObject23.bin"/></Relationships>
</file>

<file path=ppt/slides/_rels/slide31.xml.rels><?xml version="1.0" encoding="UTF-8" standalone="yes"?>
<Relationships xmlns="http://schemas.openxmlformats.org/package/2006/relationships"><Relationship Id="rId3" Type="http://schemas.openxmlformats.org/officeDocument/2006/relationships/notesSlide" Target="../notesSlides/notesSlide29.xml"/><Relationship Id="rId2" Type="http://schemas.openxmlformats.org/officeDocument/2006/relationships/slideLayout" Target="../slideLayouts/slideLayout2.xml"/><Relationship Id="rId1" Type="http://schemas.openxmlformats.org/officeDocument/2006/relationships/vmlDrawing" Target="../drawings/vmlDrawing18.vml"/><Relationship Id="rId6" Type="http://schemas.openxmlformats.org/officeDocument/2006/relationships/oleObject" Target="../embeddings/oleObject28.bin"/><Relationship Id="rId5" Type="http://schemas.openxmlformats.org/officeDocument/2006/relationships/oleObject" Target="../embeddings/oleObject27.bin"/><Relationship Id="rId4" Type="http://schemas.openxmlformats.org/officeDocument/2006/relationships/oleObject" Target="../embeddings/oleObject26.bin"/></Relationships>
</file>

<file path=ppt/slides/_rels/slide32.xml.rels><?xml version="1.0" encoding="UTF-8" standalone="yes"?>
<Relationships xmlns="http://schemas.openxmlformats.org/package/2006/relationships"><Relationship Id="rId3" Type="http://schemas.openxmlformats.org/officeDocument/2006/relationships/notesSlide" Target="../notesSlides/notesSlide30.xml"/><Relationship Id="rId2" Type="http://schemas.openxmlformats.org/officeDocument/2006/relationships/slideLayout" Target="../slideLayouts/slideLayout2.xml"/><Relationship Id="rId1" Type="http://schemas.openxmlformats.org/officeDocument/2006/relationships/vmlDrawing" Target="../drawings/vmlDrawing19.vml"/><Relationship Id="rId5" Type="http://schemas.openxmlformats.org/officeDocument/2006/relationships/oleObject" Target="../embeddings/oleObject30.bin"/><Relationship Id="rId4" Type="http://schemas.openxmlformats.org/officeDocument/2006/relationships/oleObject" Target="../embeddings/oleObject29.bin"/></Relationships>
</file>

<file path=ppt/slides/_rels/slide33.xml.rels><?xml version="1.0" encoding="UTF-8" standalone="yes"?>
<Relationships xmlns="http://schemas.openxmlformats.org/package/2006/relationships"><Relationship Id="rId3" Type="http://schemas.openxmlformats.org/officeDocument/2006/relationships/notesSlide" Target="../notesSlides/notesSlide31.xml"/><Relationship Id="rId2" Type="http://schemas.openxmlformats.org/officeDocument/2006/relationships/slideLayout" Target="../slideLayouts/slideLayout4.xml"/><Relationship Id="rId1" Type="http://schemas.openxmlformats.org/officeDocument/2006/relationships/vmlDrawing" Target="../drawings/vmlDrawing20.vml"/><Relationship Id="rId5" Type="http://schemas.openxmlformats.org/officeDocument/2006/relationships/oleObject" Target="../embeddings/oleObject32.bin"/><Relationship Id="rId4" Type="http://schemas.openxmlformats.org/officeDocument/2006/relationships/oleObject" Target="../embeddings/oleObject31.bin"/></Relationships>
</file>

<file path=ppt/slides/_rels/slide34.xml.rels><?xml version="1.0" encoding="UTF-8" standalone="yes"?>
<Relationships xmlns="http://schemas.openxmlformats.org/package/2006/relationships"><Relationship Id="rId3" Type="http://schemas.openxmlformats.org/officeDocument/2006/relationships/notesSlide" Target="../notesSlides/notesSlide32.xml"/><Relationship Id="rId2" Type="http://schemas.openxmlformats.org/officeDocument/2006/relationships/slideLayout" Target="../slideLayouts/slideLayout2.xml"/><Relationship Id="rId1" Type="http://schemas.openxmlformats.org/officeDocument/2006/relationships/vmlDrawing" Target="../drawings/vmlDrawing21.vml"/><Relationship Id="rId5" Type="http://schemas.openxmlformats.org/officeDocument/2006/relationships/oleObject" Target="../embeddings/oleObject34.bin"/><Relationship Id="rId4" Type="http://schemas.openxmlformats.org/officeDocument/2006/relationships/oleObject" Target="../embeddings/oleObject33.bin"/></Relationships>
</file>

<file path=ppt/slides/_rels/slide35.xml.rels><?xml version="1.0" encoding="UTF-8" standalone="yes"?>
<Relationships xmlns="http://schemas.openxmlformats.org/package/2006/relationships"><Relationship Id="rId3" Type="http://schemas.openxmlformats.org/officeDocument/2006/relationships/notesSlide" Target="../notesSlides/notesSlide33.xml"/><Relationship Id="rId2" Type="http://schemas.openxmlformats.org/officeDocument/2006/relationships/slideLayout" Target="../slideLayouts/slideLayout12.xml"/><Relationship Id="rId1" Type="http://schemas.openxmlformats.org/officeDocument/2006/relationships/vmlDrawing" Target="../drawings/vmlDrawing22.vml"/><Relationship Id="rId6" Type="http://schemas.openxmlformats.org/officeDocument/2006/relationships/oleObject" Target="../embeddings/oleObject37.bin"/><Relationship Id="rId5" Type="http://schemas.openxmlformats.org/officeDocument/2006/relationships/oleObject" Target="../embeddings/oleObject36.bin"/><Relationship Id="rId4" Type="http://schemas.openxmlformats.org/officeDocument/2006/relationships/oleObject" Target="../embeddings/oleObject35.bin"/></Relationships>
</file>

<file path=ppt/slides/_rels/slide36.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12.xml"/></Relationships>
</file>

<file path=ppt/slides/_rels/slide37.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2.xml"/></Relationships>
</file>

<file path=ppt/slides/_rels/slide38.xml.rels><?xml version="1.0" encoding="UTF-8" standalone="yes"?>
<Relationships xmlns="http://schemas.openxmlformats.org/package/2006/relationships"><Relationship Id="rId8" Type="http://schemas.openxmlformats.org/officeDocument/2006/relationships/oleObject" Target="../embeddings/oleObject42.bin"/><Relationship Id="rId3" Type="http://schemas.openxmlformats.org/officeDocument/2006/relationships/notesSlide" Target="../notesSlides/notesSlide36.xml"/><Relationship Id="rId7" Type="http://schemas.openxmlformats.org/officeDocument/2006/relationships/oleObject" Target="../embeddings/oleObject41.bin"/><Relationship Id="rId2" Type="http://schemas.openxmlformats.org/officeDocument/2006/relationships/slideLayout" Target="../slideLayouts/slideLayout2.xml"/><Relationship Id="rId1" Type="http://schemas.openxmlformats.org/officeDocument/2006/relationships/vmlDrawing" Target="../drawings/vmlDrawing23.vml"/><Relationship Id="rId6" Type="http://schemas.openxmlformats.org/officeDocument/2006/relationships/oleObject" Target="../embeddings/oleObject40.bin"/><Relationship Id="rId5" Type="http://schemas.openxmlformats.org/officeDocument/2006/relationships/oleObject" Target="../embeddings/oleObject39.bin"/><Relationship Id="rId4" Type="http://schemas.openxmlformats.org/officeDocument/2006/relationships/oleObject" Target="../embeddings/oleObject38.bin"/></Relationships>
</file>

<file path=ppt/slides/_rels/slide39.xml.rels><?xml version="1.0" encoding="UTF-8" standalone="yes"?>
<Relationships xmlns="http://schemas.openxmlformats.org/package/2006/relationships"><Relationship Id="rId8" Type="http://schemas.openxmlformats.org/officeDocument/2006/relationships/oleObject" Target="../embeddings/oleObject47.bin"/><Relationship Id="rId3" Type="http://schemas.openxmlformats.org/officeDocument/2006/relationships/notesSlide" Target="../notesSlides/notesSlide37.xml"/><Relationship Id="rId7" Type="http://schemas.openxmlformats.org/officeDocument/2006/relationships/oleObject" Target="../embeddings/oleObject46.bin"/><Relationship Id="rId2" Type="http://schemas.openxmlformats.org/officeDocument/2006/relationships/slideLayout" Target="../slideLayouts/slideLayout4.xml"/><Relationship Id="rId1" Type="http://schemas.openxmlformats.org/officeDocument/2006/relationships/vmlDrawing" Target="../drawings/vmlDrawing24.vml"/><Relationship Id="rId6" Type="http://schemas.openxmlformats.org/officeDocument/2006/relationships/oleObject" Target="../embeddings/oleObject45.bin"/><Relationship Id="rId5" Type="http://schemas.openxmlformats.org/officeDocument/2006/relationships/oleObject" Target="../embeddings/oleObject44.bin"/><Relationship Id="rId4" Type="http://schemas.openxmlformats.org/officeDocument/2006/relationships/oleObject" Target="../embeddings/oleObject43.bin"/></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2.xml"/></Relationships>
</file>

<file path=ppt/slides/_rels/slide40.xml.rels><?xml version="1.0" encoding="UTF-8" standalone="yes"?>
<Relationships xmlns="http://schemas.openxmlformats.org/package/2006/relationships"><Relationship Id="rId3" Type="http://schemas.openxmlformats.org/officeDocument/2006/relationships/notesSlide" Target="../notesSlides/notesSlide38.xml"/><Relationship Id="rId2" Type="http://schemas.openxmlformats.org/officeDocument/2006/relationships/slideLayout" Target="../slideLayouts/slideLayout2.xml"/><Relationship Id="rId1" Type="http://schemas.openxmlformats.org/officeDocument/2006/relationships/vmlDrawing" Target="../drawings/vmlDrawing25.vml"/><Relationship Id="rId5" Type="http://schemas.openxmlformats.org/officeDocument/2006/relationships/oleObject" Target="../embeddings/oleObject49.bin"/><Relationship Id="rId4" Type="http://schemas.openxmlformats.org/officeDocument/2006/relationships/oleObject" Target="../embeddings/oleObject48.bin"/></Relationships>
</file>

<file path=ppt/slides/_rels/slide41.xml.rels><?xml version="1.0" encoding="UTF-8" standalone="yes"?>
<Relationships xmlns="http://schemas.openxmlformats.org/package/2006/relationships"><Relationship Id="rId2" Type="http://schemas.openxmlformats.org/officeDocument/2006/relationships/notesSlide" Target="../notesSlides/notesSlide39.xml"/><Relationship Id="rId1" Type="http://schemas.openxmlformats.org/officeDocument/2006/relationships/slideLayout" Target="../slideLayouts/slideLayout2.xml"/></Relationships>
</file>

<file path=ppt/slides/_rels/slide42.xml.rels><?xml version="1.0" encoding="UTF-8" standalone="yes"?>
<Relationships xmlns="http://schemas.openxmlformats.org/package/2006/relationships"><Relationship Id="rId3" Type="http://schemas.openxmlformats.org/officeDocument/2006/relationships/notesSlide" Target="../notesSlides/notesSlide40.xml"/><Relationship Id="rId2" Type="http://schemas.openxmlformats.org/officeDocument/2006/relationships/slideLayout" Target="../slideLayouts/slideLayout12.xml"/><Relationship Id="rId1" Type="http://schemas.openxmlformats.org/officeDocument/2006/relationships/vmlDrawing" Target="../drawings/vmlDrawing26.vml"/></Relationships>
</file>

<file path=ppt/slides/_rels/slide43.xml.rels><?xml version="1.0" encoding="UTF-8" standalone="yes"?>
<Relationships xmlns="http://schemas.openxmlformats.org/package/2006/relationships"><Relationship Id="rId3" Type="http://schemas.openxmlformats.org/officeDocument/2006/relationships/notesSlide" Target="../notesSlides/notesSlide41.xml"/><Relationship Id="rId2" Type="http://schemas.openxmlformats.org/officeDocument/2006/relationships/slideLayout" Target="../slideLayouts/slideLayout13.xml"/><Relationship Id="rId1" Type="http://schemas.openxmlformats.org/officeDocument/2006/relationships/vmlDrawing" Target="../drawings/vmlDrawing27.vml"/><Relationship Id="rId4" Type="http://schemas.openxmlformats.org/officeDocument/2006/relationships/oleObject" Target="../embeddings/oleObject50.bin"/></Relationships>
</file>

<file path=ppt/slides/_rels/slide44.xml.rels><?xml version="1.0" encoding="UTF-8" standalone="yes"?>
<Relationships xmlns="http://schemas.openxmlformats.org/package/2006/relationships"><Relationship Id="rId3" Type="http://schemas.openxmlformats.org/officeDocument/2006/relationships/notesSlide" Target="../notesSlides/notesSlide42.xml"/><Relationship Id="rId2" Type="http://schemas.openxmlformats.org/officeDocument/2006/relationships/slideLayout" Target="../slideLayouts/slideLayout12.xml"/><Relationship Id="rId1" Type="http://schemas.openxmlformats.org/officeDocument/2006/relationships/vmlDrawing" Target="../drawings/vmlDrawing28.vml"/><Relationship Id="rId4" Type="http://schemas.openxmlformats.org/officeDocument/2006/relationships/oleObject" Target="../embeddings/oleObject51.bin"/></Relationships>
</file>

<file path=ppt/slides/_rels/slide45.xml.rels><?xml version="1.0" encoding="UTF-8" standalone="yes"?>
<Relationships xmlns="http://schemas.openxmlformats.org/package/2006/relationships"><Relationship Id="rId2" Type="http://schemas.openxmlformats.org/officeDocument/2006/relationships/image" Target="../media/image37.png"/><Relationship Id="rId1" Type="http://schemas.openxmlformats.org/officeDocument/2006/relationships/slideLayout" Target="../slideLayouts/slideLayout12.xml"/></Relationships>
</file>

<file path=ppt/slides/_rels/slide46.xml.rels><?xml version="1.0" encoding="UTF-8" standalone="yes"?>
<Relationships xmlns="http://schemas.openxmlformats.org/package/2006/relationships"><Relationship Id="rId2" Type="http://schemas.openxmlformats.org/officeDocument/2006/relationships/image" Target="../media/image38.png"/><Relationship Id="rId1" Type="http://schemas.openxmlformats.org/officeDocument/2006/relationships/slideLayout" Target="../slideLayouts/slideLayout12.xml"/></Relationships>
</file>

<file path=ppt/slides/_rels/slide47.xml.rels><?xml version="1.0" encoding="UTF-8" standalone="yes"?>
<Relationships xmlns="http://schemas.openxmlformats.org/package/2006/relationships"><Relationship Id="rId2" Type="http://schemas.openxmlformats.org/officeDocument/2006/relationships/notesSlide" Target="../notesSlides/notesSlide43.xml"/><Relationship Id="rId1" Type="http://schemas.openxmlformats.org/officeDocument/2006/relationships/slideLayout" Target="../slideLayouts/slideLayout2.xml"/></Relationships>
</file>

<file path=ppt/slides/_rels/slide5.xml.rels><?xml version="1.0" encoding="UTF-8" standalone="yes"?>
<Relationships xmlns="http://schemas.openxmlformats.org/package/2006/relationships"><Relationship Id="rId3" Type="http://schemas.openxmlformats.org/officeDocument/2006/relationships/notesSlide" Target="../notesSlides/notesSlide5.xml"/><Relationship Id="rId2" Type="http://schemas.openxmlformats.org/officeDocument/2006/relationships/slideLayout" Target="../slideLayouts/slideLayout2.xml"/><Relationship Id="rId1" Type="http://schemas.openxmlformats.org/officeDocument/2006/relationships/vmlDrawing" Target="../drawings/vmlDrawing2.vml"/><Relationship Id="rId5" Type="http://schemas.openxmlformats.org/officeDocument/2006/relationships/oleObject" Target="../embeddings/oleObject2.bin"/><Relationship Id="rId4" Type="http://schemas.openxmlformats.org/officeDocument/2006/relationships/oleObject" Target="../embeddings/oleObject1.bin"/></Relationships>
</file>

<file path=ppt/slides/_rels/slide6.xml.rels><?xml version="1.0" encoding="UTF-8" standalone="yes"?>
<Relationships xmlns="http://schemas.openxmlformats.org/package/2006/relationships"><Relationship Id="rId3" Type="http://schemas.openxmlformats.org/officeDocument/2006/relationships/notesSlide" Target="../notesSlides/notesSlide6.xml"/><Relationship Id="rId2" Type="http://schemas.openxmlformats.org/officeDocument/2006/relationships/slideLayout" Target="../slideLayouts/slideLayout12.xml"/><Relationship Id="rId1" Type="http://schemas.openxmlformats.org/officeDocument/2006/relationships/vmlDrawing" Target="../drawings/vmlDrawing3.vml"/><Relationship Id="rId4" Type="http://schemas.openxmlformats.org/officeDocument/2006/relationships/oleObject" Target="../embeddings/oleObject3.bin"/></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2.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7" name="Rectangle 4"/>
          <p:cNvSpPr>
            <a:spLocks noGrp="1" noChangeArrowheads="1"/>
          </p:cNvSpPr>
          <p:nvPr>
            <p:ph type="dt" sz="quarter" idx="10"/>
          </p:nvPr>
        </p:nvSpPr>
        <p:spPr>
          <a:noFill/>
        </p:spPr>
        <p:txBody>
          <a:bodyPr/>
          <a:lstStyle/>
          <a:p>
            <a:fld id="{D471FCEA-E0FF-4C3C-A889-90F4AABE2FCC}" type="datetime1">
              <a:rPr lang="en-US" smtClean="0"/>
              <a:pPr/>
              <a:t>1/21/2013</a:t>
            </a:fld>
            <a:endParaRPr lang="en-US" smtClean="0"/>
          </a:p>
        </p:txBody>
      </p:sp>
      <p:sp>
        <p:nvSpPr>
          <p:cNvPr id="1028" name="Rectangle 5"/>
          <p:cNvSpPr>
            <a:spLocks noGrp="1" noChangeArrowheads="1"/>
          </p:cNvSpPr>
          <p:nvPr>
            <p:ph type="ftr" sz="quarter" idx="11"/>
          </p:nvPr>
        </p:nvSpPr>
        <p:spPr>
          <a:noFill/>
        </p:spPr>
        <p:txBody>
          <a:bodyPr/>
          <a:lstStyle/>
          <a:p>
            <a:r>
              <a:rPr lang="en-US" smtClean="0"/>
              <a:t>CPSC503 Winter 2012</a:t>
            </a:r>
          </a:p>
        </p:txBody>
      </p:sp>
      <p:sp>
        <p:nvSpPr>
          <p:cNvPr id="1029" name="Rectangle 6"/>
          <p:cNvSpPr>
            <a:spLocks noGrp="1" noChangeArrowheads="1"/>
          </p:cNvSpPr>
          <p:nvPr>
            <p:ph type="sldNum" sz="quarter" idx="12"/>
          </p:nvPr>
        </p:nvSpPr>
        <p:spPr>
          <a:noFill/>
        </p:spPr>
        <p:txBody>
          <a:bodyPr/>
          <a:lstStyle/>
          <a:p>
            <a:fld id="{C5F6AADB-8B07-4694-BFC6-98F586D14CB4}" type="slidenum">
              <a:rPr lang="en-US" smtClean="0"/>
              <a:pPr/>
              <a:t>1</a:t>
            </a:fld>
            <a:endParaRPr lang="en-US" smtClean="0"/>
          </a:p>
        </p:txBody>
      </p:sp>
      <p:sp>
        <p:nvSpPr>
          <p:cNvPr id="1030" name="Rectangle 2"/>
          <p:cNvSpPr>
            <a:spLocks noGrp="1" noChangeArrowheads="1"/>
          </p:cNvSpPr>
          <p:nvPr>
            <p:ph type="ctrTitle"/>
          </p:nvPr>
        </p:nvSpPr>
        <p:spPr>
          <a:xfrm>
            <a:off x="533400" y="1295400"/>
            <a:ext cx="7772400" cy="1143000"/>
          </a:xfrm>
        </p:spPr>
        <p:txBody>
          <a:bodyPr/>
          <a:lstStyle/>
          <a:p>
            <a:pPr eaLnBrk="1" hangingPunct="1"/>
            <a:r>
              <a:rPr lang="en-US" smtClean="0"/>
              <a:t>CPSC 503</a:t>
            </a:r>
            <a:br>
              <a:rPr lang="en-US" smtClean="0"/>
            </a:br>
            <a:r>
              <a:rPr lang="en-US" smtClean="0"/>
              <a:t>Computational Linguistics</a:t>
            </a:r>
          </a:p>
        </p:txBody>
      </p:sp>
      <p:sp>
        <p:nvSpPr>
          <p:cNvPr id="1031" name="Rectangle 3"/>
          <p:cNvSpPr>
            <a:spLocks noGrp="1" noChangeArrowheads="1"/>
          </p:cNvSpPr>
          <p:nvPr>
            <p:ph type="subTitle" idx="1"/>
          </p:nvPr>
        </p:nvSpPr>
        <p:spPr>
          <a:xfrm>
            <a:off x="1371600" y="3352800"/>
            <a:ext cx="6400800" cy="1752600"/>
          </a:xfrm>
        </p:spPr>
        <p:txBody>
          <a:bodyPr/>
          <a:lstStyle/>
          <a:p>
            <a:pPr eaLnBrk="1" hangingPunct="1"/>
            <a:r>
              <a:rPr lang="en-US" smtClean="0"/>
              <a:t>Lecture 4</a:t>
            </a:r>
          </a:p>
          <a:p>
            <a:pPr eaLnBrk="1" hangingPunct="1"/>
            <a:r>
              <a:rPr lang="en-US" smtClean="0"/>
              <a:t>Giuseppe Carenini</a:t>
            </a:r>
          </a:p>
        </p:txBody>
      </p:sp>
    </p:spTree>
  </p:cSld>
  <p:clrMapOvr>
    <a:masterClrMapping/>
  </p:clrMapOvr>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698" name="Date Placeholder 4"/>
          <p:cNvSpPr>
            <a:spLocks noGrp="1"/>
          </p:cNvSpPr>
          <p:nvPr>
            <p:ph type="dt" sz="quarter" idx="10"/>
          </p:nvPr>
        </p:nvSpPr>
        <p:spPr>
          <a:noFill/>
        </p:spPr>
        <p:txBody>
          <a:bodyPr/>
          <a:lstStyle/>
          <a:p>
            <a:fld id="{1901624D-90B5-40CF-94E4-880A82EE71A1}" type="datetime1">
              <a:rPr lang="en-US" smtClean="0"/>
              <a:pPr/>
              <a:t>1/21/2013</a:t>
            </a:fld>
            <a:endParaRPr lang="en-US"/>
          </a:p>
        </p:txBody>
      </p:sp>
      <p:sp>
        <p:nvSpPr>
          <p:cNvPr id="29699" name="Footer Placeholder 5"/>
          <p:cNvSpPr>
            <a:spLocks noGrp="1"/>
          </p:cNvSpPr>
          <p:nvPr>
            <p:ph type="ftr" sz="quarter" idx="11"/>
          </p:nvPr>
        </p:nvSpPr>
        <p:spPr>
          <a:noFill/>
        </p:spPr>
        <p:txBody>
          <a:bodyPr/>
          <a:lstStyle/>
          <a:p>
            <a:r>
              <a:rPr lang="en-US" smtClean="0"/>
              <a:t>CPSC503 Winter 2012</a:t>
            </a:r>
            <a:endParaRPr lang="en-US"/>
          </a:p>
        </p:txBody>
      </p:sp>
      <p:sp>
        <p:nvSpPr>
          <p:cNvPr id="29700" name="Slide Number Placeholder 6"/>
          <p:cNvSpPr>
            <a:spLocks noGrp="1"/>
          </p:cNvSpPr>
          <p:nvPr>
            <p:ph type="sldNum" sz="quarter" idx="12"/>
          </p:nvPr>
        </p:nvSpPr>
        <p:spPr>
          <a:noFill/>
        </p:spPr>
        <p:txBody>
          <a:bodyPr/>
          <a:lstStyle/>
          <a:p>
            <a:fld id="{E9D82F76-3C9D-4089-8C84-F76D27EACBED}" type="slidenum">
              <a:rPr lang="en-US" smtClean="0"/>
              <a:pPr/>
              <a:t>10</a:t>
            </a:fld>
            <a:endParaRPr lang="en-US" smtClean="0"/>
          </a:p>
        </p:txBody>
      </p:sp>
      <p:sp>
        <p:nvSpPr>
          <p:cNvPr id="29701" name="Rectangle 2"/>
          <p:cNvSpPr>
            <a:spLocks noGrp="1" noChangeArrowheads="1"/>
          </p:cNvSpPr>
          <p:nvPr>
            <p:ph type="title"/>
          </p:nvPr>
        </p:nvSpPr>
        <p:spPr/>
        <p:txBody>
          <a:bodyPr/>
          <a:lstStyle/>
          <a:p>
            <a:pPr eaLnBrk="1" hangingPunct="1"/>
            <a:r>
              <a:rPr lang="en-US" dirty="0" smtClean="0"/>
              <a:t>Today Jan 17</a:t>
            </a:r>
          </a:p>
        </p:txBody>
      </p:sp>
      <p:sp>
        <p:nvSpPr>
          <p:cNvPr id="29702" name="Rectangle 3"/>
          <p:cNvSpPr>
            <a:spLocks noGrp="1" noChangeArrowheads="1"/>
          </p:cNvSpPr>
          <p:nvPr>
            <p:ph type="body" sz="half" idx="1"/>
          </p:nvPr>
        </p:nvSpPr>
        <p:spPr>
          <a:xfrm>
            <a:off x="685800" y="1981200"/>
            <a:ext cx="7924800" cy="4114800"/>
          </a:xfrm>
        </p:spPr>
        <p:txBody>
          <a:bodyPr/>
          <a:lstStyle/>
          <a:p>
            <a:pPr eaLnBrk="1" hangingPunct="1"/>
            <a:r>
              <a:rPr lang="en-US" sz="3200" dirty="0" smtClean="0">
                <a:solidFill>
                  <a:schemeClr val="tx2"/>
                </a:solidFill>
              </a:rPr>
              <a:t>Finish Spelling</a:t>
            </a:r>
          </a:p>
          <a:p>
            <a:pPr eaLnBrk="1" hangingPunct="1"/>
            <a:r>
              <a:rPr lang="en-US" sz="3200" dirty="0" smtClean="0">
                <a:solidFill>
                  <a:schemeClr val="accent6"/>
                </a:solidFill>
              </a:rPr>
              <a:t>Min Edit Distance</a:t>
            </a:r>
            <a:endParaRPr lang="en-US" sz="3200" i="1" dirty="0" smtClean="0">
              <a:solidFill>
                <a:schemeClr val="accent6"/>
              </a:solidFill>
            </a:endParaRPr>
          </a:p>
          <a:p>
            <a:pPr eaLnBrk="1" hangingPunct="1"/>
            <a:r>
              <a:rPr lang="en-US" sz="3200" i="1" dirty="0" smtClean="0"/>
              <a:t>Language models (n</a:t>
            </a:r>
            <a:r>
              <a:rPr lang="en-US" sz="3200" dirty="0" smtClean="0"/>
              <a:t>-grams)</a:t>
            </a:r>
          </a:p>
        </p:txBody>
      </p:sp>
    </p:spTree>
  </p:cSld>
  <p:clrMapOvr>
    <a:masterClrMapping/>
  </p:clrMapOvr>
  <p:timing>
    <p:tnLst>
      <p:par>
        <p:cTn id="1" dur="indefinite" restart="never" nodeType="tmRoot"/>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8" name="Date Placeholder 3"/>
          <p:cNvSpPr>
            <a:spLocks noGrp="1"/>
          </p:cNvSpPr>
          <p:nvPr>
            <p:ph type="dt" sz="quarter" idx="10"/>
          </p:nvPr>
        </p:nvSpPr>
        <p:spPr>
          <a:noFill/>
        </p:spPr>
        <p:txBody>
          <a:bodyPr/>
          <a:lstStyle/>
          <a:p>
            <a:fld id="{3BCA1B70-3E3E-4788-B9B0-BA2B7EE36BED}" type="datetime1">
              <a:rPr lang="en-US" smtClean="0"/>
              <a:pPr/>
              <a:t>1/21/2013</a:t>
            </a:fld>
            <a:endParaRPr lang="en-US"/>
          </a:p>
        </p:txBody>
      </p:sp>
      <p:sp>
        <p:nvSpPr>
          <p:cNvPr id="1029" name="Footer Placeholder 4"/>
          <p:cNvSpPr>
            <a:spLocks noGrp="1"/>
          </p:cNvSpPr>
          <p:nvPr>
            <p:ph type="ftr" sz="quarter" idx="11"/>
          </p:nvPr>
        </p:nvSpPr>
        <p:spPr>
          <a:noFill/>
        </p:spPr>
        <p:txBody>
          <a:bodyPr/>
          <a:lstStyle/>
          <a:p>
            <a:r>
              <a:rPr lang="en-US" smtClean="0"/>
              <a:t>CPSC503 Winter 2012</a:t>
            </a:r>
            <a:endParaRPr lang="en-US"/>
          </a:p>
        </p:txBody>
      </p:sp>
      <p:sp>
        <p:nvSpPr>
          <p:cNvPr id="1030" name="Slide Number Placeholder 5"/>
          <p:cNvSpPr>
            <a:spLocks noGrp="1"/>
          </p:cNvSpPr>
          <p:nvPr>
            <p:ph type="sldNum" sz="quarter" idx="12"/>
          </p:nvPr>
        </p:nvSpPr>
        <p:spPr>
          <a:noFill/>
        </p:spPr>
        <p:txBody>
          <a:bodyPr/>
          <a:lstStyle/>
          <a:p>
            <a:fld id="{50A81610-CDAF-4456-A6DC-2C170A0DB2CE}" type="slidenum">
              <a:rPr lang="en-US" smtClean="0"/>
              <a:pPr/>
              <a:t>11</a:t>
            </a:fld>
            <a:endParaRPr lang="en-US" smtClean="0"/>
          </a:p>
        </p:txBody>
      </p:sp>
      <p:sp>
        <p:nvSpPr>
          <p:cNvPr id="1031" name="Rectangle 2"/>
          <p:cNvSpPr>
            <a:spLocks noGrp="1" noChangeArrowheads="1"/>
          </p:cNvSpPr>
          <p:nvPr>
            <p:ph type="title"/>
          </p:nvPr>
        </p:nvSpPr>
        <p:spPr>
          <a:xfrm>
            <a:off x="685800" y="228600"/>
            <a:ext cx="7772400" cy="1143000"/>
          </a:xfrm>
        </p:spPr>
        <p:txBody>
          <a:bodyPr/>
          <a:lstStyle/>
          <a:p>
            <a:pPr eaLnBrk="1" hangingPunct="1"/>
            <a:r>
              <a:rPr lang="en-US" smtClean="0"/>
              <a:t>Minimum Edit Distance</a:t>
            </a:r>
          </a:p>
        </p:txBody>
      </p:sp>
      <p:sp>
        <p:nvSpPr>
          <p:cNvPr id="1032" name="Rectangle 3"/>
          <p:cNvSpPr>
            <a:spLocks noGrp="1" noChangeArrowheads="1"/>
          </p:cNvSpPr>
          <p:nvPr>
            <p:ph type="body" idx="1"/>
          </p:nvPr>
        </p:nvSpPr>
        <p:spPr>
          <a:xfrm>
            <a:off x="685800" y="1295400"/>
            <a:ext cx="8001000" cy="2133600"/>
          </a:xfrm>
        </p:spPr>
        <p:txBody>
          <a:bodyPr/>
          <a:lstStyle/>
          <a:p>
            <a:pPr eaLnBrk="1" hangingPunct="1"/>
            <a:r>
              <a:rPr lang="en-US" sz="3200" smtClean="0"/>
              <a:t>Def.</a:t>
            </a:r>
            <a:r>
              <a:rPr lang="en-US" smtClean="0"/>
              <a:t> Minimum number of edit operations (insertion, deletion and substitution) needed to transform one string into another.</a:t>
            </a:r>
          </a:p>
        </p:txBody>
      </p:sp>
      <p:sp>
        <p:nvSpPr>
          <p:cNvPr id="1033" name="Rectangle 4"/>
          <p:cNvSpPr>
            <a:spLocks noChangeArrowheads="1"/>
          </p:cNvSpPr>
          <p:nvPr/>
        </p:nvSpPr>
        <p:spPr bwMode="auto">
          <a:xfrm>
            <a:off x="-228600" y="4953000"/>
            <a:ext cx="7772400" cy="914400"/>
          </a:xfrm>
          <a:prstGeom prst="rect">
            <a:avLst/>
          </a:prstGeom>
          <a:noFill/>
          <a:ln w="9525">
            <a:noFill/>
            <a:miter lim="800000"/>
            <a:headEnd/>
            <a:tailEnd/>
          </a:ln>
        </p:spPr>
        <p:txBody>
          <a:bodyPr/>
          <a:lstStyle/>
          <a:p>
            <a:pPr marL="342900" indent="-342900" algn="ctr">
              <a:spcBef>
                <a:spcPct val="20000"/>
              </a:spcBef>
            </a:pPr>
            <a:endParaRPr lang="en-US" sz="2800" b="1" baseline="-25000">
              <a:latin typeface="Comic Sans MS" pitchFamily="66" charset="0"/>
            </a:endParaRPr>
          </a:p>
        </p:txBody>
      </p:sp>
      <p:sp>
        <p:nvSpPr>
          <p:cNvPr id="1034" name="Rectangle 6"/>
          <p:cNvSpPr>
            <a:spLocks noChangeArrowheads="1"/>
          </p:cNvSpPr>
          <p:nvPr/>
        </p:nvSpPr>
        <p:spPr bwMode="auto">
          <a:xfrm>
            <a:off x="2819400" y="2971800"/>
            <a:ext cx="2209800" cy="3048000"/>
          </a:xfrm>
          <a:prstGeom prst="rect">
            <a:avLst/>
          </a:prstGeom>
          <a:noFill/>
          <a:ln w="9525">
            <a:noFill/>
            <a:miter lim="800000"/>
            <a:headEnd/>
            <a:tailEnd/>
          </a:ln>
        </p:spPr>
        <p:txBody>
          <a:bodyPr/>
          <a:lstStyle/>
          <a:p>
            <a:pPr marL="342900" indent="-342900" algn="ctr">
              <a:lnSpc>
                <a:spcPct val="150000"/>
              </a:lnSpc>
              <a:spcBef>
                <a:spcPct val="20000"/>
              </a:spcBef>
            </a:pPr>
            <a:r>
              <a:rPr lang="en-US" sz="2800">
                <a:solidFill>
                  <a:schemeClr val="accent2"/>
                </a:solidFill>
                <a:latin typeface="Comic Sans MS" pitchFamily="66" charset="0"/>
              </a:rPr>
              <a:t>gumbo</a:t>
            </a:r>
            <a:endParaRPr lang="en-US" sz="2800">
              <a:latin typeface="Comic Sans MS" pitchFamily="66" charset="0"/>
            </a:endParaRPr>
          </a:p>
          <a:p>
            <a:pPr marL="342900" indent="-342900" algn="ctr">
              <a:lnSpc>
                <a:spcPct val="150000"/>
              </a:lnSpc>
              <a:spcBef>
                <a:spcPct val="20000"/>
              </a:spcBef>
            </a:pPr>
            <a:r>
              <a:rPr lang="en-US" sz="2800">
                <a:latin typeface="Comic Sans MS" pitchFamily="66" charset="0"/>
              </a:rPr>
              <a:t> gumb</a:t>
            </a:r>
          </a:p>
          <a:p>
            <a:pPr marL="342900" indent="-342900" algn="ctr">
              <a:lnSpc>
                <a:spcPct val="150000"/>
              </a:lnSpc>
              <a:spcBef>
                <a:spcPct val="20000"/>
              </a:spcBef>
            </a:pPr>
            <a:r>
              <a:rPr lang="en-US" sz="2800">
                <a:latin typeface="Comic Sans MS" pitchFamily="66" charset="0"/>
              </a:rPr>
              <a:t>gum</a:t>
            </a:r>
          </a:p>
          <a:p>
            <a:pPr marL="342900" indent="-342900" algn="ctr">
              <a:lnSpc>
                <a:spcPct val="150000"/>
              </a:lnSpc>
              <a:spcBef>
                <a:spcPct val="20000"/>
              </a:spcBef>
            </a:pPr>
            <a:r>
              <a:rPr lang="en-US" sz="2800">
                <a:solidFill>
                  <a:schemeClr val="accent2"/>
                </a:solidFill>
                <a:latin typeface="Comic Sans MS" pitchFamily="66" charset="0"/>
              </a:rPr>
              <a:t>gam</a:t>
            </a:r>
            <a:endParaRPr lang="en-US" sz="2800">
              <a:latin typeface="Comic Sans MS" pitchFamily="66" charset="0"/>
            </a:endParaRPr>
          </a:p>
          <a:p>
            <a:pPr marL="342900" indent="-342900" algn="ctr">
              <a:spcBef>
                <a:spcPct val="20000"/>
              </a:spcBef>
            </a:pPr>
            <a:endParaRPr lang="en-US" sz="2800" b="1" baseline="-25000">
              <a:latin typeface="Comic Sans MS" pitchFamily="66" charset="0"/>
            </a:endParaRPr>
          </a:p>
        </p:txBody>
      </p:sp>
      <p:sp>
        <p:nvSpPr>
          <p:cNvPr id="1035" name="Rectangle 7"/>
          <p:cNvSpPr>
            <a:spLocks noChangeArrowheads="1"/>
          </p:cNvSpPr>
          <p:nvPr/>
        </p:nvSpPr>
        <p:spPr bwMode="auto">
          <a:xfrm>
            <a:off x="4343400" y="3505200"/>
            <a:ext cx="2209800" cy="533400"/>
          </a:xfrm>
          <a:prstGeom prst="rect">
            <a:avLst/>
          </a:prstGeom>
          <a:noFill/>
          <a:ln w="9525">
            <a:noFill/>
            <a:miter lim="800000"/>
            <a:headEnd/>
            <a:tailEnd/>
          </a:ln>
        </p:spPr>
        <p:txBody>
          <a:bodyPr/>
          <a:lstStyle/>
          <a:p>
            <a:pPr marL="342900" indent="-342900" algn="ctr">
              <a:spcBef>
                <a:spcPct val="20000"/>
              </a:spcBef>
            </a:pPr>
            <a:r>
              <a:rPr lang="en-US" sz="2400" i="1">
                <a:solidFill>
                  <a:schemeClr val="accent2"/>
                </a:solidFill>
                <a:latin typeface="Arial" charset="0"/>
              </a:rPr>
              <a:t>delete o</a:t>
            </a:r>
            <a:endParaRPr lang="en-US" sz="2400">
              <a:latin typeface="Arial" charset="0"/>
            </a:endParaRPr>
          </a:p>
          <a:p>
            <a:pPr marL="342900" indent="-342900" algn="ctr">
              <a:spcBef>
                <a:spcPct val="20000"/>
              </a:spcBef>
            </a:pPr>
            <a:endParaRPr lang="en-US" sz="2400" b="1" baseline="-25000">
              <a:latin typeface="Arial" charset="0"/>
            </a:endParaRPr>
          </a:p>
        </p:txBody>
      </p:sp>
      <p:sp>
        <p:nvSpPr>
          <p:cNvPr id="1036" name="Rectangle 8"/>
          <p:cNvSpPr>
            <a:spLocks noChangeArrowheads="1"/>
          </p:cNvSpPr>
          <p:nvPr/>
        </p:nvSpPr>
        <p:spPr bwMode="auto">
          <a:xfrm>
            <a:off x="4267200" y="4343400"/>
            <a:ext cx="2209800" cy="533400"/>
          </a:xfrm>
          <a:prstGeom prst="rect">
            <a:avLst/>
          </a:prstGeom>
          <a:noFill/>
          <a:ln w="9525">
            <a:noFill/>
            <a:miter lim="800000"/>
            <a:headEnd/>
            <a:tailEnd/>
          </a:ln>
        </p:spPr>
        <p:txBody>
          <a:bodyPr/>
          <a:lstStyle/>
          <a:p>
            <a:pPr marL="342900" indent="-342900" algn="ctr">
              <a:spcBef>
                <a:spcPct val="20000"/>
              </a:spcBef>
            </a:pPr>
            <a:r>
              <a:rPr lang="en-US" sz="2400" i="1">
                <a:solidFill>
                  <a:schemeClr val="accent2"/>
                </a:solidFill>
                <a:latin typeface="Arial" charset="0"/>
              </a:rPr>
              <a:t>delete  b</a:t>
            </a:r>
            <a:endParaRPr lang="en-US" sz="2400">
              <a:latin typeface="Arial" charset="0"/>
            </a:endParaRPr>
          </a:p>
          <a:p>
            <a:pPr marL="342900" indent="-342900" algn="ctr">
              <a:spcBef>
                <a:spcPct val="20000"/>
              </a:spcBef>
            </a:pPr>
            <a:endParaRPr lang="en-US" sz="2400" b="1" baseline="-25000">
              <a:latin typeface="Arial" charset="0"/>
            </a:endParaRPr>
          </a:p>
        </p:txBody>
      </p:sp>
      <p:sp>
        <p:nvSpPr>
          <p:cNvPr id="1037" name="Rectangle 9"/>
          <p:cNvSpPr>
            <a:spLocks noChangeArrowheads="1"/>
          </p:cNvSpPr>
          <p:nvPr/>
        </p:nvSpPr>
        <p:spPr bwMode="auto">
          <a:xfrm>
            <a:off x="4267200" y="5029200"/>
            <a:ext cx="3200400" cy="533400"/>
          </a:xfrm>
          <a:prstGeom prst="rect">
            <a:avLst/>
          </a:prstGeom>
          <a:noFill/>
          <a:ln w="9525">
            <a:noFill/>
            <a:miter lim="800000"/>
            <a:headEnd/>
            <a:tailEnd/>
          </a:ln>
        </p:spPr>
        <p:txBody>
          <a:bodyPr/>
          <a:lstStyle/>
          <a:p>
            <a:pPr marL="342900" indent="-342900" algn="ctr">
              <a:spcBef>
                <a:spcPct val="20000"/>
              </a:spcBef>
            </a:pPr>
            <a:r>
              <a:rPr lang="en-US" sz="2400" i="1">
                <a:solidFill>
                  <a:schemeClr val="accent2"/>
                </a:solidFill>
                <a:latin typeface="Arial" charset="0"/>
              </a:rPr>
              <a:t>substitute u by a</a:t>
            </a:r>
            <a:endParaRPr lang="en-US" sz="2400">
              <a:latin typeface="Arial" charset="0"/>
            </a:endParaRPr>
          </a:p>
          <a:p>
            <a:pPr marL="342900" indent="-342900" algn="ctr">
              <a:spcBef>
                <a:spcPct val="20000"/>
              </a:spcBef>
            </a:pPr>
            <a:endParaRPr lang="en-US" sz="2400" b="1" baseline="-25000">
              <a:latin typeface="Arial" charset="0"/>
            </a:endParaRPr>
          </a:p>
        </p:txBody>
      </p:sp>
      <p:sp>
        <p:nvSpPr>
          <p:cNvPr id="1038" name="Line 13"/>
          <p:cNvSpPr>
            <a:spLocks noChangeShapeType="1"/>
          </p:cNvSpPr>
          <p:nvPr/>
        </p:nvSpPr>
        <p:spPr bwMode="auto">
          <a:xfrm>
            <a:off x="3962400" y="3657600"/>
            <a:ext cx="0" cy="228600"/>
          </a:xfrm>
          <a:prstGeom prst="line">
            <a:avLst/>
          </a:prstGeom>
          <a:noFill/>
          <a:ln w="38100">
            <a:solidFill>
              <a:schemeClr val="tx1"/>
            </a:solidFill>
            <a:round/>
            <a:headEnd/>
            <a:tailEnd type="triangle" w="med" len="med"/>
          </a:ln>
        </p:spPr>
        <p:txBody>
          <a:bodyPr/>
          <a:lstStyle/>
          <a:p>
            <a:endParaRPr lang="en-CA"/>
          </a:p>
        </p:txBody>
      </p:sp>
      <p:sp>
        <p:nvSpPr>
          <p:cNvPr id="1039" name="Line 14"/>
          <p:cNvSpPr>
            <a:spLocks noChangeShapeType="1"/>
          </p:cNvSpPr>
          <p:nvPr/>
        </p:nvSpPr>
        <p:spPr bwMode="auto">
          <a:xfrm>
            <a:off x="3962400" y="4419600"/>
            <a:ext cx="0" cy="228600"/>
          </a:xfrm>
          <a:prstGeom prst="line">
            <a:avLst/>
          </a:prstGeom>
          <a:noFill/>
          <a:ln w="38100">
            <a:solidFill>
              <a:schemeClr val="tx1"/>
            </a:solidFill>
            <a:round/>
            <a:headEnd/>
            <a:tailEnd type="triangle" w="med" len="med"/>
          </a:ln>
        </p:spPr>
        <p:txBody>
          <a:bodyPr/>
          <a:lstStyle/>
          <a:p>
            <a:endParaRPr lang="en-CA"/>
          </a:p>
        </p:txBody>
      </p:sp>
      <p:sp>
        <p:nvSpPr>
          <p:cNvPr id="1040" name="Line 15"/>
          <p:cNvSpPr>
            <a:spLocks noChangeShapeType="1"/>
          </p:cNvSpPr>
          <p:nvPr/>
        </p:nvSpPr>
        <p:spPr bwMode="auto">
          <a:xfrm>
            <a:off x="3962400" y="5181600"/>
            <a:ext cx="0" cy="228600"/>
          </a:xfrm>
          <a:prstGeom prst="line">
            <a:avLst/>
          </a:prstGeom>
          <a:noFill/>
          <a:ln w="38100">
            <a:solidFill>
              <a:schemeClr val="tx1"/>
            </a:solidFill>
            <a:round/>
            <a:headEnd/>
            <a:tailEnd type="triangle" w="med" len="med"/>
          </a:ln>
        </p:spPr>
        <p:txBody>
          <a:bodyPr/>
          <a:lstStyle/>
          <a:p>
            <a:endParaRPr lang="en-CA"/>
          </a:p>
        </p:txBody>
      </p:sp>
    </p:spTree>
  </p:cSld>
  <p:clrMapOvr>
    <a:masterClrMapping/>
  </p:clrMapOvr>
  <p:timing>
    <p:tnLst>
      <p:par>
        <p:cTn id="1" dur="indefinite" restart="never" nodeType="tmRoot"/>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22" name="Date Placeholder 3"/>
          <p:cNvSpPr>
            <a:spLocks noGrp="1"/>
          </p:cNvSpPr>
          <p:nvPr>
            <p:ph type="dt" sz="quarter" idx="10"/>
          </p:nvPr>
        </p:nvSpPr>
        <p:spPr>
          <a:noFill/>
        </p:spPr>
        <p:txBody>
          <a:bodyPr/>
          <a:lstStyle/>
          <a:p>
            <a:fld id="{7935F59B-188E-49AE-85B5-DECF9D71B69F}" type="datetime1">
              <a:rPr lang="en-US" smtClean="0"/>
              <a:pPr/>
              <a:t>1/21/2013</a:t>
            </a:fld>
            <a:endParaRPr lang="en-US"/>
          </a:p>
        </p:txBody>
      </p:sp>
      <p:sp>
        <p:nvSpPr>
          <p:cNvPr id="30723" name="Footer Placeholder 4"/>
          <p:cNvSpPr>
            <a:spLocks noGrp="1"/>
          </p:cNvSpPr>
          <p:nvPr>
            <p:ph type="ftr" sz="quarter" idx="11"/>
          </p:nvPr>
        </p:nvSpPr>
        <p:spPr>
          <a:noFill/>
        </p:spPr>
        <p:txBody>
          <a:bodyPr/>
          <a:lstStyle/>
          <a:p>
            <a:r>
              <a:rPr lang="en-US" smtClean="0"/>
              <a:t>CPSC503 Winter 2012</a:t>
            </a:r>
            <a:endParaRPr lang="en-US"/>
          </a:p>
        </p:txBody>
      </p:sp>
      <p:sp>
        <p:nvSpPr>
          <p:cNvPr id="30724" name="Slide Number Placeholder 5"/>
          <p:cNvSpPr>
            <a:spLocks noGrp="1"/>
          </p:cNvSpPr>
          <p:nvPr>
            <p:ph type="sldNum" sz="quarter" idx="12"/>
          </p:nvPr>
        </p:nvSpPr>
        <p:spPr>
          <a:noFill/>
        </p:spPr>
        <p:txBody>
          <a:bodyPr/>
          <a:lstStyle/>
          <a:p>
            <a:fld id="{F9C3BB18-E6B3-48CE-9310-801ACD772F1A}" type="slidenum">
              <a:rPr lang="en-US" smtClean="0"/>
              <a:pPr/>
              <a:t>12</a:t>
            </a:fld>
            <a:endParaRPr lang="en-US" smtClean="0"/>
          </a:p>
        </p:txBody>
      </p:sp>
      <p:sp>
        <p:nvSpPr>
          <p:cNvPr id="30725" name="Rectangle 2"/>
          <p:cNvSpPr>
            <a:spLocks noGrp="1" noChangeArrowheads="1"/>
          </p:cNvSpPr>
          <p:nvPr>
            <p:ph type="title"/>
          </p:nvPr>
        </p:nvSpPr>
        <p:spPr>
          <a:xfrm>
            <a:off x="304800" y="533400"/>
            <a:ext cx="8839200" cy="1143000"/>
          </a:xfrm>
        </p:spPr>
        <p:txBody>
          <a:bodyPr/>
          <a:lstStyle/>
          <a:p>
            <a:pPr eaLnBrk="1" hangingPunct="1"/>
            <a:r>
              <a:rPr lang="en-US" smtClean="0"/>
              <a:t>Minimum Edit Distance Algorithm</a:t>
            </a:r>
          </a:p>
        </p:txBody>
      </p:sp>
      <p:sp>
        <p:nvSpPr>
          <p:cNvPr id="30726" name="Rectangle 3"/>
          <p:cNvSpPr>
            <a:spLocks noGrp="1" noChangeArrowheads="1"/>
          </p:cNvSpPr>
          <p:nvPr>
            <p:ph type="body" idx="1"/>
          </p:nvPr>
        </p:nvSpPr>
        <p:spPr>
          <a:xfrm>
            <a:off x="228600" y="1676400"/>
            <a:ext cx="8915400" cy="4648200"/>
          </a:xfrm>
        </p:spPr>
        <p:txBody>
          <a:bodyPr/>
          <a:lstStyle/>
          <a:p>
            <a:pPr eaLnBrk="1" hangingPunct="1"/>
            <a:r>
              <a:rPr lang="en-US" sz="3200" smtClean="0"/>
              <a:t>Dynamic programming (very common technique in NLP)</a:t>
            </a:r>
          </a:p>
          <a:p>
            <a:pPr eaLnBrk="1" hangingPunct="1"/>
            <a:r>
              <a:rPr lang="en-US" sz="3200" smtClean="0"/>
              <a:t>High level description:</a:t>
            </a:r>
          </a:p>
          <a:p>
            <a:pPr lvl="1" eaLnBrk="1" hangingPunct="1"/>
            <a:r>
              <a:rPr lang="en-US" sz="2800" b="0" smtClean="0"/>
              <a:t>Fills in a matrix of partial comparisons</a:t>
            </a:r>
          </a:p>
          <a:p>
            <a:pPr lvl="1" eaLnBrk="1" hangingPunct="1"/>
            <a:r>
              <a:rPr lang="en-US" sz="2800" b="0" smtClean="0"/>
              <a:t>Value of a cell computed as “simple” function of surrounding cells</a:t>
            </a:r>
          </a:p>
          <a:p>
            <a:pPr lvl="1" eaLnBrk="1" hangingPunct="1"/>
            <a:r>
              <a:rPr lang="en-US" sz="2800" smtClean="0"/>
              <a:t>Output: </a:t>
            </a:r>
            <a:r>
              <a:rPr lang="en-US" sz="2800" b="0" smtClean="0"/>
              <a:t>not only number of edit operations but also sequence of operations</a:t>
            </a:r>
          </a:p>
          <a:p>
            <a:pPr eaLnBrk="1" hangingPunct="1"/>
            <a:endParaRPr lang="en-US" smtClean="0"/>
          </a:p>
        </p:txBody>
      </p:sp>
      <p:sp>
        <p:nvSpPr>
          <p:cNvPr id="30727" name="Rectangle 4"/>
          <p:cNvSpPr>
            <a:spLocks noChangeArrowheads="1"/>
          </p:cNvSpPr>
          <p:nvPr/>
        </p:nvSpPr>
        <p:spPr bwMode="auto">
          <a:xfrm>
            <a:off x="-228600" y="4953000"/>
            <a:ext cx="7772400" cy="914400"/>
          </a:xfrm>
          <a:prstGeom prst="rect">
            <a:avLst/>
          </a:prstGeom>
          <a:noFill/>
          <a:ln w="9525">
            <a:noFill/>
            <a:miter lim="800000"/>
            <a:headEnd/>
            <a:tailEnd/>
          </a:ln>
        </p:spPr>
        <p:txBody>
          <a:bodyPr/>
          <a:lstStyle/>
          <a:p>
            <a:pPr marL="342900" indent="-342900" algn="ctr">
              <a:spcBef>
                <a:spcPct val="20000"/>
              </a:spcBef>
            </a:pPr>
            <a:endParaRPr lang="en-US" sz="2800" b="1" baseline="-25000">
              <a:latin typeface="Comic Sans MS" pitchFamily="66" charset="0"/>
            </a:endParaRPr>
          </a:p>
        </p:txBody>
      </p:sp>
    </p:spTree>
  </p:cSld>
  <p:clrMapOvr>
    <a:masterClrMapping/>
  </p:clrMapOvr>
  <p:timing>
    <p:tnLst>
      <p:par>
        <p:cTn id="1" dur="indefinite" restart="never" nodeType="tmRoot"/>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88" name="Date Placeholder 3"/>
          <p:cNvSpPr>
            <a:spLocks noGrp="1"/>
          </p:cNvSpPr>
          <p:nvPr>
            <p:ph type="dt" sz="quarter" idx="10"/>
          </p:nvPr>
        </p:nvSpPr>
        <p:spPr>
          <a:noFill/>
        </p:spPr>
        <p:txBody>
          <a:bodyPr/>
          <a:lstStyle/>
          <a:p>
            <a:fld id="{C2D53076-C665-45C1-BEEB-4EAA0649FEB7}" type="datetime1">
              <a:rPr lang="en-US" smtClean="0"/>
              <a:pPr/>
              <a:t>1/21/2013</a:t>
            </a:fld>
            <a:endParaRPr lang="en-US"/>
          </a:p>
        </p:txBody>
      </p:sp>
      <p:sp>
        <p:nvSpPr>
          <p:cNvPr id="2089" name="Footer Placeholder 4"/>
          <p:cNvSpPr>
            <a:spLocks noGrp="1"/>
          </p:cNvSpPr>
          <p:nvPr>
            <p:ph type="ftr" sz="quarter" idx="11"/>
          </p:nvPr>
        </p:nvSpPr>
        <p:spPr>
          <a:noFill/>
        </p:spPr>
        <p:txBody>
          <a:bodyPr/>
          <a:lstStyle/>
          <a:p>
            <a:r>
              <a:rPr lang="en-US" smtClean="0"/>
              <a:t>CPSC503 Winter 2012</a:t>
            </a:r>
            <a:endParaRPr lang="en-US"/>
          </a:p>
        </p:txBody>
      </p:sp>
      <p:sp>
        <p:nvSpPr>
          <p:cNvPr id="2090" name="Slide Number Placeholder 5"/>
          <p:cNvSpPr>
            <a:spLocks noGrp="1"/>
          </p:cNvSpPr>
          <p:nvPr>
            <p:ph type="sldNum" sz="quarter" idx="12"/>
          </p:nvPr>
        </p:nvSpPr>
        <p:spPr>
          <a:noFill/>
        </p:spPr>
        <p:txBody>
          <a:bodyPr/>
          <a:lstStyle/>
          <a:p>
            <a:fld id="{F459823A-088D-428E-85DA-6E484FC1B989}" type="slidenum">
              <a:rPr lang="en-US" smtClean="0"/>
              <a:pPr/>
              <a:t>13</a:t>
            </a:fld>
            <a:endParaRPr lang="en-US" smtClean="0"/>
          </a:p>
        </p:txBody>
      </p:sp>
      <p:grpSp>
        <p:nvGrpSpPr>
          <p:cNvPr id="2" name="Group 64"/>
          <p:cNvGrpSpPr>
            <a:grpSpLocks/>
          </p:cNvGrpSpPr>
          <p:nvPr/>
        </p:nvGrpSpPr>
        <p:grpSpPr bwMode="auto">
          <a:xfrm>
            <a:off x="4038600" y="1282700"/>
            <a:ext cx="4953000" cy="4648200"/>
            <a:chOff x="2832" y="912"/>
            <a:chExt cx="2928" cy="2784"/>
          </a:xfrm>
        </p:grpSpPr>
        <p:sp>
          <p:nvSpPr>
            <p:cNvPr id="2117" name="Rectangle 37"/>
            <p:cNvSpPr>
              <a:spLocks noChangeArrowheads="1"/>
            </p:cNvSpPr>
            <p:nvPr/>
          </p:nvSpPr>
          <p:spPr bwMode="auto">
            <a:xfrm>
              <a:off x="4416" y="912"/>
              <a:ext cx="864" cy="384"/>
            </a:xfrm>
            <a:prstGeom prst="rect">
              <a:avLst/>
            </a:prstGeom>
            <a:noFill/>
            <a:ln w="9525">
              <a:noFill/>
              <a:miter lim="800000"/>
              <a:headEnd/>
              <a:tailEnd/>
            </a:ln>
          </p:spPr>
          <p:txBody>
            <a:bodyPr/>
            <a:lstStyle/>
            <a:p>
              <a:pPr marL="342900" indent="-342900">
                <a:spcBef>
                  <a:spcPct val="20000"/>
                </a:spcBef>
              </a:pPr>
              <a:r>
                <a:rPr lang="en-US" sz="2400" i="1">
                  <a:latin typeface="Comic Sans MS" pitchFamily="66" charset="0"/>
                </a:rPr>
                <a:t>target </a:t>
              </a:r>
            </a:p>
          </p:txBody>
        </p:sp>
        <p:pic>
          <p:nvPicPr>
            <p:cNvPr id="2118" name="Picture 32"/>
            <p:cNvPicPr>
              <a:picLocks noChangeAspect="1" noChangeArrowheads="1"/>
            </p:cNvPicPr>
            <p:nvPr/>
          </p:nvPicPr>
          <p:blipFill>
            <a:blip r:embed="rId4" cstate="print"/>
            <a:srcRect/>
            <a:stretch>
              <a:fillRect/>
            </a:stretch>
          </p:blipFill>
          <p:spPr bwMode="auto">
            <a:xfrm>
              <a:off x="3453" y="1344"/>
              <a:ext cx="2307" cy="2352"/>
            </a:xfrm>
            <a:prstGeom prst="rect">
              <a:avLst/>
            </a:prstGeom>
            <a:noFill/>
            <a:ln w="9525">
              <a:noFill/>
              <a:miter lim="800000"/>
              <a:headEnd/>
              <a:tailEnd/>
            </a:ln>
          </p:spPr>
        </p:pic>
        <p:sp>
          <p:nvSpPr>
            <p:cNvPr id="2119" name="Rectangle 36"/>
            <p:cNvSpPr>
              <a:spLocks noChangeArrowheads="1"/>
            </p:cNvSpPr>
            <p:nvPr/>
          </p:nvSpPr>
          <p:spPr bwMode="auto">
            <a:xfrm>
              <a:off x="2832" y="2256"/>
              <a:ext cx="768" cy="384"/>
            </a:xfrm>
            <a:prstGeom prst="rect">
              <a:avLst/>
            </a:prstGeom>
            <a:noFill/>
            <a:ln w="9525">
              <a:noFill/>
              <a:miter lim="800000"/>
              <a:headEnd/>
              <a:tailEnd/>
            </a:ln>
          </p:spPr>
          <p:txBody>
            <a:bodyPr/>
            <a:lstStyle/>
            <a:p>
              <a:pPr marL="342900" indent="-342900">
                <a:spcBef>
                  <a:spcPct val="20000"/>
                </a:spcBef>
              </a:pPr>
              <a:r>
                <a:rPr lang="en-US" sz="2400" i="1">
                  <a:latin typeface="Comic Sans MS" pitchFamily="66" charset="0"/>
                </a:rPr>
                <a:t>source </a:t>
              </a:r>
            </a:p>
          </p:txBody>
        </p:sp>
        <p:sp>
          <p:nvSpPr>
            <p:cNvPr id="2120" name="Rectangle 39"/>
            <p:cNvSpPr>
              <a:spLocks noChangeArrowheads="1"/>
            </p:cNvSpPr>
            <p:nvPr/>
          </p:nvSpPr>
          <p:spPr bwMode="auto">
            <a:xfrm>
              <a:off x="3552" y="1632"/>
              <a:ext cx="240" cy="240"/>
            </a:xfrm>
            <a:prstGeom prst="rect">
              <a:avLst/>
            </a:prstGeom>
            <a:solidFill>
              <a:schemeClr val="bg1"/>
            </a:solidFill>
            <a:ln w="9525">
              <a:solidFill>
                <a:schemeClr val="accent2"/>
              </a:solidFill>
              <a:miter lim="800000"/>
              <a:headEnd/>
              <a:tailEnd/>
            </a:ln>
          </p:spPr>
          <p:txBody>
            <a:bodyPr/>
            <a:lstStyle/>
            <a:p>
              <a:pPr marL="342900" indent="-342900">
                <a:spcBef>
                  <a:spcPct val="20000"/>
                </a:spcBef>
              </a:pPr>
              <a:r>
                <a:rPr lang="en-US" sz="2400" b="1" i="1">
                  <a:latin typeface="Comic Sans MS" pitchFamily="66" charset="0"/>
                </a:rPr>
                <a:t>i</a:t>
              </a:r>
              <a:endParaRPr lang="en-US" sz="2400" b="1">
                <a:latin typeface="Comic Sans MS" pitchFamily="66" charset="0"/>
              </a:endParaRPr>
            </a:p>
          </p:txBody>
        </p:sp>
        <p:sp>
          <p:nvSpPr>
            <p:cNvPr id="2121" name="Rectangle 40"/>
            <p:cNvSpPr>
              <a:spLocks noChangeArrowheads="1"/>
            </p:cNvSpPr>
            <p:nvPr/>
          </p:nvSpPr>
          <p:spPr bwMode="auto">
            <a:xfrm>
              <a:off x="3792" y="1392"/>
              <a:ext cx="240" cy="240"/>
            </a:xfrm>
            <a:prstGeom prst="rect">
              <a:avLst/>
            </a:prstGeom>
            <a:solidFill>
              <a:schemeClr val="bg1"/>
            </a:solidFill>
            <a:ln w="9525">
              <a:solidFill>
                <a:schemeClr val="accent2"/>
              </a:solidFill>
              <a:miter lim="800000"/>
              <a:headEnd/>
              <a:tailEnd/>
            </a:ln>
          </p:spPr>
          <p:txBody>
            <a:bodyPr/>
            <a:lstStyle/>
            <a:p>
              <a:pPr marL="342900" indent="-342900">
                <a:spcBef>
                  <a:spcPct val="20000"/>
                </a:spcBef>
              </a:pPr>
              <a:r>
                <a:rPr lang="en-US" sz="2400" b="1" i="1">
                  <a:latin typeface="Comic Sans MS" pitchFamily="66" charset="0"/>
                </a:rPr>
                <a:t>j</a:t>
              </a:r>
              <a:endParaRPr lang="en-US" sz="2400" b="1">
                <a:latin typeface="Comic Sans MS" pitchFamily="66" charset="0"/>
              </a:endParaRPr>
            </a:p>
          </p:txBody>
        </p:sp>
      </p:grpSp>
      <p:sp>
        <p:nvSpPr>
          <p:cNvPr id="2092" name="Rectangle 2"/>
          <p:cNvSpPr>
            <a:spLocks noGrp="1" noChangeArrowheads="1"/>
          </p:cNvSpPr>
          <p:nvPr>
            <p:ph type="title"/>
          </p:nvPr>
        </p:nvSpPr>
        <p:spPr>
          <a:xfrm>
            <a:off x="685800" y="304800"/>
            <a:ext cx="7772400" cy="1143000"/>
          </a:xfrm>
        </p:spPr>
        <p:txBody>
          <a:bodyPr/>
          <a:lstStyle/>
          <a:p>
            <a:pPr eaLnBrk="1" hangingPunct="1"/>
            <a:r>
              <a:rPr lang="en-US" smtClean="0"/>
              <a:t>Minimum Edit Distance Algorithm Details</a:t>
            </a:r>
          </a:p>
        </p:txBody>
      </p:sp>
      <p:sp>
        <p:nvSpPr>
          <p:cNvPr id="2093" name="Rectangle 4"/>
          <p:cNvSpPr>
            <a:spLocks noChangeArrowheads="1"/>
          </p:cNvSpPr>
          <p:nvPr/>
        </p:nvSpPr>
        <p:spPr bwMode="auto">
          <a:xfrm>
            <a:off x="-228600" y="4953000"/>
            <a:ext cx="7772400" cy="914400"/>
          </a:xfrm>
          <a:prstGeom prst="rect">
            <a:avLst/>
          </a:prstGeom>
          <a:noFill/>
          <a:ln w="9525">
            <a:noFill/>
            <a:miter lim="800000"/>
            <a:headEnd/>
            <a:tailEnd/>
          </a:ln>
        </p:spPr>
        <p:txBody>
          <a:bodyPr/>
          <a:lstStyle/>
          <a:p>
            <a:pPr marL="342900" indent="-342900" algn="ctr">
              <a:spcBef>
                <a:spcPct val="20000"/>
              </a:spcBef>
            </a:pPr>
            <a:endParaRPr lang="en-US" sz="2800" b="1" baseline="-25000">
              <a:latin typeface="Comic Sans MS" pitchFamily="66" charset="0"/>
            </a:endParaRPr>
          </a:p>
        </p:txBody>
      </p:sp>
      <p:sp>
        <p:nvSpPr>
          <p:cNvPr id="280610" name="Rectangle 34"/>
          <p:cNvSpPr>
            <a:spLocks noChangeArrowheads="1"/>
          </p:cNvSpPr>
          <p:nvPr/>
        </p:nvSpPr>
        <p:spPr bwMode="auto">
          <a:xfrm>
            <a:off x="0" y="2667000"/>
            <a:ext cx="4419600" cy="1524000"/>
          </a:xfrm>
          <a:prstGeom prst="rect">
            <a:avLst/>
          </a:prstGeom>
          <a:noFill/>
          <a:ln w="9525">
            <a:solidFill>
              <a:schemeClr val="accent2"/>
            </a:solidFill>
            <a:miter lim="800000"/>
            <a:headEnd/>
            <a:tailEnd/>
          </a:ln>
        </p:spPr>
        <p:txBody>
          <a:bodyPr/>
          <a:lstStyle/>
          <a:p>
            <a:pPr marL="342900" indent="-342900">
              <a:spcBef>
                <a:spcPct val="20000"/>
              </a:spcBef>
            </a:pPr>
            <a:r>
              <a:rPr lang="en-US" sz="2400" b="1">
                <a:latin typeface="Comic Sans MS" pitchFamily="66" charset="0"/>
              </a:rPr>
              <a:t>ed[i,j] = min distance between first </a:t>
            </a:r>
            <a:r>
              <a:rPr lang="en-US" sz="2400" b="1" i="1">
                <a:latin typeface="Comic Sans MS" pitchFamily="66" charset="0"/>
              </a:rPr>
              <a:t>i </a:t>
            </a:r>
            <a:r>
              <a:rPr lang="en-US" sz="2400" b="1">
                <a:latin typeface="Comic Sans MS" pitchFamily="66" charset="0"/>
              </a:rPr>
              <a:t>chars of the source and first </a:t>
            </a:r>
            <a:r>
              <a:rPr lang="en-US" sz="2400" b="1" i="1">
                <a:latin typeface="Comic Sans MS" pitchFamily="66" charset="0"/>
              </a:rPr>
              <a:t>j </a:t>
            </a:r>
            <a:r>
              <a:rPr lang="en-US" sz="2400" b="1">
                <a:latin typeface="Comic Sans MS" pitchFamily="66" charset="0"/>
              </a:rPr>
              <a:t>chars of the target  </a:t>
            </a:r>
          </a:p>
        </p:txBody>
      </p:sp>
      <p:sp>
        <p:nvSpPr>
          <p:cNvPr id="280614" name="Rectangle 38"/>
          <p:cNvSpPr>
            <a:spLocks noChangeArrowheads="1"/>
          </p:cNvSpPr>
          <p:nvPr/>
        </p:nvSpPr>
        <p:spPr bwMode="auto">
          <a:xfrm>
            <a:off x="152400" y="1371600"/>
            <a:ext cx="2209800" cy="1219200"/>
          </a:xfrm>
          <a:prstGeom prst="rect">
            <a:avLst/>
          </a:prstGeom>
          <a:noFill/>
          <a:ln w="9525">
            <a:solidFill>
              <a:schemeClr val="accent2"/>
            </a:solidFill>
            <a:miter lim="800000"/>
            <a:headEnd/>
            <a:tailEnd/>
          </a:ln>
        </p:spPr>
        <p:txBody>
          <a:bodyPr/>
          <a:lstStyle/>
          <a:p>
            <a:pPr marL="342900" indent="-342900">
              <a:lnSpc>
                <a:spcPct val="70000"/>
              </a:lnSpc>
              <a:spcBef>
                <a:spcPct val="40000"/>
              </a:spcBef>
            </a:pPr>
            <a:r>
              <a:rPr lang="en-US" sz="2400" b="1">
                <a:latin typeface="Comic Sans MS" pitchFamily="66" charset="0"/>
              </a:rPr>
              <a:t>del-cost =1</a:t>
            </a:r>
          </a:p>
          <a:p>
            <a:pPr marL="342900" indent="-342900">
              <a:lnSpc>
                <a:spcPct val="70000"/>
              </a:lnSpc>
              <a:spcBef>
                <a:spcPct val="40000"/>
              </a:spcBef>
            </a:pPr>
            <a:r>
              <a:rPr lang="en-US" sz="2400" b="1">
                <a:latin typeface="Comic Sans MS" pitchFamily="66" charset="0"/>
              </a:rPr>
              <a:t>sub-cost=2</a:t>
            </a:r>
          </a:p>
          <a:p>
            <a:pPr marL="342900" indent="-342900">
              <a:lnSpc>
                <a:spcPct val="70000"/>
              </a:lnSpc>
              <a:spcBef>
                <a:spcPct val="40000"/>
              </a:spcBef>
            </a:pPr>
            <a:r>
              <a:rPr lang="en-US" sz="2400" b="1">
                <a:latin typeface="Comic Sans MS" pitchFamily="66" charset="0"/>
              </a:rPr>
              <a:t>ins-cost=1</a:t>
            </a:r>
            <a:r>
              <a:rPr lang="en-US" sz="2800" b="1">
                <a:latin typeface="Comic Sans MS" pitchFamily="66" charset="0"/>
              </a:rPr>
              <a:t>   </a:t>
            </a:r>
          </a:p>
        </p:txBody>
      </p:sp>
      <p:grpSp>
        <p:nvGrpSpPr>
          <p:cNvPr id="3" name="Group 63"/>
          <p:cNvGrpSpPr>
            <a:grpSpLocks/>
          </p:cNvGrpSpPr>
          <p:nvPr/>
        </p:nvGrpSpPr>
        <p:grpSpPr bwMode="auto">
          <a:xfrm>
            <a:off x="152400" y="4267200"/>
            <a:ext cx="4257675" cy="2286000"/>
            <a:chOff x="144" y="2688"/>
            <a:chExt cx="2682" cy="1440"/>
          </a:xfrm>
        </p:grpSpPr>
        <p:sp>
          <p:nvSpPr>
            <p:cNvPr id="2099" name="Rectangle 41"/>
            <p:cNvSpPr>
              <a:spLocks noChangeArrowheads="1"/>
            </p:cNvSpPr>
            <p:nvPr/>
          </p:nvSpPr>
          <p:spPr bwMode="auto">
            <a:xfrm>
              <a:off x="144" y="2880"/>
              <a:ext cx="768" cy="288"/>
            </a:xfrm>
            <a:prstGeom prst="rect">
              <a:avLst/>
            </a:prstGeom>
            <a:noFill/>
            <a:ln w="9525">
              <a:solidFill>
                <a:schemeClr val="accent2"/>
              </a:solidFill>
              <a:miter lim="800000"/>
              <a:headEnd/>
              <a:tailEnd/>
            </a:ln>
          </p:spPr>
          <p:txBody>
            <a:bodyPr/>
            <a:lstStyle/>
            <a:p>
              <a:pPr marL="342900" indent="-342900">
                <a:spcBef>
                  <a:spcPct val="20000"/>
                </a:spcBef>
              </a:pPr>
              <a:r>
                <a:rPr lang="en-US" sz="2400" b="1">
                  <a:latin typeface="Comic Sans MS" pitchFamily="66" charset="0"/>
                </a:rPr>
                <a:t>update</a:t>
              </a:r>
            </a:p>
          </p:txBody>
        </p:sp>
        <p:grpSp>
          <p:nvGrpSpPr>
            <p:cNvPr id="4" name="Group 45"/>
            <p:cNvGrpSpPr>
              <a:grpSpLocks/>
            </p:cNvGrpSpPr>
            <p:nvPr/>
          </p:nvGrpSpPr>
          <p:grpSpPr bwMode="auto">
            <a:xfrm>
              <a:off x="960" y="2736"/>
              <a:ext cx="1776" cy="1344"/>
              <a:chOff x="1440" y="3264"/>
              <a:chExt cx="864" cy="576"/>
            </a:xfrm>
          </p:grpSpPr>
          <p:sp>
            <p:nvSpPr>
              <p:cNvPr id="2114" name="Rectangle 42"/>
              <p:cNvSpPr>
                <a:spLocks noChangeArrowheads="1"/>
              </p:cNvSpPr>
              <p:nvPr/>
            </p:nvSpPr>
            <p:spPr bwMode="auto">
              <a:xfrm>
                <a:off x="1440" y="3264"/>
                <a:ext cx="864" cy="576"/>
              </a:xfrm>
              <a:prstGeom prst="rect">
                <a:avLst/>
              </a:prstGeom>
              <a:solidFill>
                <a:schemeClr val="bg1"/>
              </a:solidFill>
              <a:ln w="9525">
                <a:solidFill>
                  <a:schemeClr val="tx1"/>
                </a:solidFill>
                <a:miter lim="800000"/>
                <a:headEnd/>
                <a:tailEnd/>
              </a:ln>
            </p:spPr>
            <p:txBody>
              <a:bodyPr wrap="none" anchor="ctr"/>
              <a:lstStyle/>
              <a:p>
                <a:endParaRPr lang="en-US"/>
              </a:p>
            </p:txBody>
          </p:sp>
          <p:sp>
            <p:nvSpPr>
              <p:cNvPr id="2115" name="Line 43"/>
              <p:cNvSpPr>
                <a:spLocks noChangeShapeType="1"/>
              </p:cNvSpPr>
              <p:nvPr/>
            </p:nvSpPr>
            <p:spPr bwMode="auto">
              <a:xfrm>
                <a:off x="1872" y="3264"/>
                <a:ext cx="0" cy="576"/>
              </a:xfrm>
              <a:prstGeom prst="line">
                <a:avLst/>
              </a:prstGeom>
              <a:noFill/>
              <a:ln w="9525">
                <a:solidFill>
                  <a:schemeClr val="tx1"/>
                </a:solidFill>
                <a:round/>
                <a:headEnd/>
                <a:tailEnd/>
              </a:ln>
            </p:spPr>
            <p:txBody>
              <a:bodyPr/>
              <a:lstStyle/>
              <a:p>
                <a:endParaRPr lang="en-CA"/>
              </a:p>
            </p:txBody>
          </p:sp>
          <p:sp>
            <p:nvSpPr>
              <p:cNvPr id="2116" name="Line 44"/>
              <p:cNvSpPr>
                <a:spLocks noChangeShapeType="1"/>
              </p:cNvSpPr>
              <p:nvPr/>
            </p:nvSpPr>
            <p:spPr bwMode="auto">
              <a:xfrm>
                <a:off x="1440" y="3552"/>
                <a:ext cx="864" cy="0"/>
              </a:xfrm>
              <a:prstGeom prst="line">
                <a:avLst/>
              </a:prstGeom>
              <a:noFill/>
              <a:ln w="9525">
                <a:solidFill>
                  <a:schemeClr val="tx1"/>
                </a:solidFill>
                <a:round/>
                <a:headEnd/>
                <a:tailEnd/>
              </a:ln>
            </p:spPr>
            <p:txBody>
              <a:bodyPr/>
              <a:lstStyle/>
              <a:p>
                <a:endParaRPr lang="en-CA"/>
              </a:p>
            </p:txBody>
          </p:sp>
        </p:grpSp>
        <p:sp>
          <p:nvSpPr>
            <p:cNvPr id="2101" name="Line 46"/>
            <p:cNvSpPr>
              <a:spLocks noChangeShapeType="1"/>
            </p:cNvSpPr>
            <p:nvPr/>
          </p:nvSpPr>
          <p:spPr bwMode="auto">
            <a:xfrm>
              <a:off x="1460" y="3225"/>
              <a:ext cx="666" cy="488"/>
            </a:xfrm>
            <a:prstGeom prst="line">
              <a:avLst/>
            </a:prstGeom>
            <a:noFill/>
            <a:ln w="28575">
              <a:solidFill>
                <a:schemeClr val="accent2"/>
              </a:solidFill>
              <a:round/>
              <a:headEnd/>
              <a:tailEnd type="triangle" w="med" len="med"/>
            </a:ln>
          </p:spPr>
          <p:txBody>
            <a:bodyPr/>
            <a:lstStyle/>
            <a:p>
              <a:endParaRPr lang="en-CA"/>
            </a:p>
          </p:txBody>
        </p:sp>
        <p:sp>
          <p:nvSpPr>
            <p:cNvPr id="2102" name="Line 48"/>
            <p:cNvSpPr>
              <a:spLocks noChangeShapeType="1"/>
            </p:cNvSpPr>
            <p:nvPr/>
          </p:nvSpPr>
          <p:spPr bwMode="auto">
            <a:xfrm>
              <a:off x="1515" y="3897"/>
              <a:ext cx="611" cy="0"/>
            </a:xfrm>
            <a:prstGeom prst="line">
              <a:avLst/>
            </a:prstGeom>
            <a:noFill/>
            <a:ln w="28575">
              <a:solidFill>
                <a:schemeClr val="accent2"/>
              </a:solidFill>
              <a:round/>
              <a:headEnd/>
              <a:tailEnd type="triangle" w="med" len="med"/>
            </a:ln>
          </p:spPr>
          <p:txBody>
            <a:bodyPr/>
            <a:lstStyle/>
            <a:p>
              <a:endParaRPr lang="en-CA"/>
            </a:p>
          </p:txBody>
        </p:sp>
        <p:sp>
          <p:nvSpPr>
            <p:cNvPr id="2103" name="Rectangle 49"/>
            <p:cNvSpPr>
              <a:spLocks noChangeArrowheads="1"/>
            </p:cNvSpPr>
            <p:nvPr/>
          </p:nvSpPr>
          <p:spPr bwMode="auto">
            <a:xfrm>
              <a:off x="1152" y="2976"/>
              <a:ext cx="333" cy="367"/>
            </a:xfrm>
            <a:prstGeom prst="rect">
              <a:avLst/>
            </a:prstGeom>
            <a:solidFill>
              <a:schemeClr val="bg1"/>
            </a:solidFill>
            <a:ln w="9525">
              <a:noFill/>
              <a:miter lim="800000"/>
              <a:headEnd/>
              <a:tailEnd/>
            </a:ln>
          </p:spPr>
          <p:txBody>
            <a:bodyPr/>
            <a:lstStyle/>
            <a:p>
              <a:pPr marL="342900" indent="-342900">
                <a:spcBef>
                  <a:spcPct val="20000"/>
                </a:spcBef>
              </a:pPr>
              <a:r>
                <a:rPr lang="en-US" sz="2400" b="1">
                  <a:latin typeface="Comic Sans MS" pitchFamily="66" charset="0"/>
                </a:rPr>
                <a:t>x</a:t>
              </a:r>
            </a:p>
          </p:txBody>
        </p:sp>
        <p:sp>
          <p:nvSpPr>
            <p:cNvPr id="2104" name="Rectangle 50"/>
            <p:cNvSpPr>
              <a:spLocks noChangeArrowheads="1"/>
            </p:cNvSpPr>
            <p:nvPr/>
          </p:nvSpPr>
          <p:spPr bwMode="auto">
            <a:xfrm>
              <a:off x="1071" y="3652"/>
              <a:ext cx="333" cy="367"/>
            </a:xfrm>
            <a:prstGeom prst="rect">
              <a:avLst/>
            </a:prstGeom>
            <a:solidFill>
              <a:schemeClr val="bg1"/>
            </a:solidFill>
            <a:ln w="9525">
              <a:noFill/>
              <a:miter lim="800000"/>
              <a:headEnd/>
              <a:tailEnd/>
            </a:ln>
          </p:spPr>
          <p:txBody>
            <a:bodyPr/>
            <a:lstStyle/>
            <a:p>
              <a:pPr marL="342900" indent="-342900">
                <a:spcBef>
                  <a:spcPct val="20000"/>
                </a:spcBef>
              </a:pPr>
              <a:r>
                <a:rPr lang="en-US" sz="2400" b="1">
                  <a:latin typeface="Comic Sans MS" pitchFamily="66" charset="0"/>
                </a:rPr>
                <a:t>y</a:t>
              </a:r>
            </a:p>
          </p:txBody>
        </p:sp>
        <p:sp>
          <p:nvSpPr>
            <p:cNvPr id="2105" name="Rectangle 51"/>
            <p:cNvSpPr>
              <a:spLocks noChangeArrowheads="1"/>
            </p:cNvSpPr>
            <p:nvPr/>
          </p:nvSpPr>
          <p:spPr bwMode="auto">
            <a:xfrm>
              <a:off x="2070" y="2919"/>
              <a:ext cx="333" cy="367"/>
            </a:xfrm>
            <a:prstGeom prst="rect">
              <a:avLst/>
            </a:prstGeom>
            <a:solidFill>
              <a:schemeClr val="bg1"/>
            </a:solidFill>
            <a:ln w="9525">
              <a:noFill/>
              <a:miter lim="800000"/>
              <a:headEnd/>
              <a:tailEnd/>
            </a:ln>
          </p:spPr>
          <p:txBody>
            <a:bodyPr/>
            <a:lstStyle/>
            <a:p>
              <a:pPr marL="342900" indent="-342900">
                <a:spcBef>
                  <a:spcPct val="20000"/>
                </a:spcBef>
              </a:pPr>
              <a:r>
                <a:rPr lang="en-US" sz="2400" b="1">
                  <a:latin typeface="Comic Sans MS" pitchFamily="66" charset="0"/>
                </a:rPr>
                <a:t>z</a:t>
              </a:r>
            </a:p>
          </p:txBody>
        </p:sp>
        <p:sp>
          <p:nvSpPr>
            <p:cNvPr id="2106" name="Rectangle 52"/>
            <p:cNvSpPr>
              <a:spLocks noChangeArrowheads="1"/>
            </p:cNvSpPr>
            <p:nvPr/>
          </p:nvSpPr>
          <p:spPr bwMode="auto">
            <a:xfrm>
              <a:off x="2208" y="3216"/>
              <a:ext cx="480" cy="384"/>
            </a:xfrm>
            <a:prstGeom prst="rect">
              <a:avLst/>
            </a:prstGeom>
            <a:noFill/>
            <a:ln w="9525">
              <a:noFill/>
              <a:miter lim="800000"/>
              <a:headEnd/>
              <a:tailEnd/>
            </a:ln>
          </p:spPr>
          <p:txBody>
            <a:bodyPr/>
            <a:lstStyle/>
            <a:p>
              <a:pPr marL="342900" indent="-342900">
                <a:spcBef>
                  <a:spcPct val="20000"/>
                </a:spcBef>
              </a:pPr>
              <a:r>
                <a:rPr lang="en-US" sz="2400" i="1">
                  <a:solidFill>
                    <a:schemeClr val="accent2"/>
                  </a:solidFill>
                  <a:latin typeface="Comic Sans MS" pitchFamily="66" charset="0"/>
                </a:rPr>
                <a:t>del </a:t>
              </a:r>
            </a:p>
          </p:txBody>
        </p:sp>
        <p:sp>
          <p:nvSpPr>
            <p:cNvPr id="2107" name="Rectangle 53"/>
            <p:cNvSpPr>
              <a:spLocks noChangeArrowheads="1"/>
            </p:cNvSpPr>
            <p:nvPr/>
          </p:nvSpPr>
          <p:spPr bwMode="auto">
            <a:xfrm>
              <a:off x="1392" y="3840"/>
              <a:ext cx="528" cy="288"/>
            </a:xfrm>
            <a:prstGeom prst="rect">
              <a:avLst/>
            </a:prstGeom>
            <a:noFill/>
            <a:ln w="9525">
              <a:noFill/>
              <a:miter lim="800000"/>
              <a:headEnd/>
              <a:tailEnd/>
            </a:ln>
          </p:spPr>
          <p:txBody>
            <a:bodyPr/>
            <a:lstStyle/>
            <a:p>
              <a:pPr marL="342900" indent="-342900">
                <a:spcBef>
                  <a:spcPct val="20000"/>
                </a:spcBef>
              </a:pPr>
              <a:r>
                <a:rPr lang="en-US" sz="2400" i="1">
                  <a:solidFill>
                    <a:schemeClr val="accent2"/>
                  </a:solidFill>
                  <a:latin typeface="Comic Sans MS" pitchFamily="66" charset="0"/>
                </a:rPr>
                <a:t>ins</a:t>
              </a:r>
            </a:p>
          </p:txBody>
        </p:sp>
        <p:sp>
          <p:nvSpPr>
            <p:cNvPr id="2108" name="Rectangle 54"/>
            <p:cNvSpPr>
              <a:spLocks noChangeArrowheads="1"/>
            </p:cNvSpPr>
            <p:nvPr/>
          </p:nvSpPr>
          <p:spPr bwMode="auto">
            <a:xfrm>
              <a:off x="960" y="3216"/>
              <a:ext cx="1584" cy="384"/>
            </a:xfrm>
            <a:prstGeom prst="rect">
              <a:avLst/>
            </a:prstGeom>
            <a:noFill/>
            <a:ln w="9525">
              <a:noFill/>
              <a:miter lim="800000"/>
              <a:headEnd/>
              <a:tailEnd/>
            </a:ln>
          </p:spPr>
          <p:txBody>
            <a:bodyPr/>
            <a:lstStyle/>
            <a:p>
              <a:pPr marL="342900" indent="-342900">
                <a:spcBef>
                  <a:spcPct val="20000"/>
                </a:spcBef>
              </a:pPr>
              <a:r>
                <a:rPr lang="en-US" sz="2400" i="1">
                  <a:solidFill>
                    <a:schemeClr val="accent2"/>
                  </a:solidFill>
                  <a:latin typeface="Comic Sans MS" pitchFamily="66" charset="0"/>
                </a:rPr>
                <a:t>sub or equal</a:t>
              </a:r>
            </a:p>
          </p:txBody>
        </p:sp>
        <p:sp>
          <p:nvSpPr>
            <p:cNvPr id="2109" name="Line 56"/>
            <p:cNvSpPr>
              <a:spLocks noChangeShapeType="1"/>
            </p:cNvSpPr>
            <p:nvPr/>
          </p:nvSpPr>
          <p:spPr bwMode="auto">
            <a:xfrm>
              <a:off x="2208" y="3216"/>
              <a:ext cx="0" cy="432"/>
            </a:xfrm>
            <a:prstGeom prst="line">
              <a:avLst/>
            </a:prstGeom>
            <a:noFill/>
            <a:ln w="28575">
              <a:solidFill>
                <a:schemeClr val="accent2"/>
              </a:solidFill>
              <a:round/>
              <a:headEnd/>
              <a:tailEnd type="triangle" w="med" len="med"/>
            </a:ln>
          </p:spPr>
          <p:txBody>
            <a:bodyPr/>
            <a:lstStyle/>
            <a:p>
              <a:endParaRPr lang="en-CA"/>
            </a:p>
          </p:txBody>
        </p:sp>
        <p:sp>
          <p:nvSpPr>
            <p:cNvPr id="2110" name="Rectangle 57"/>
            <p:cNvSpPr>
              <a:spLocks noChangeArrowheads="1"/>
            </p:cNvSpPr>
            <p:nvPr/>
          </p:nvSpPr>
          <p:spPr bwMode="auto">
            <a:xfrm>
              <a:off x="2304" y="3600"/>
              <a:ext cx="333" cy="367"/>
            </a:xfrm>
            <a:prstGeom prst="rect">
              <a:avLst/>
            </a:prstGeom>
            <a:solidFill>
              <a:schemeClr val="bg1"/>
            </a:solidFill>
            <a:ln w="9525">
              <a:noFill/>
              <a:miter lim="800000"/>
              <a:headEnd/>
              <a:tailEnd/>
            </a:ln>
          </p:spPr>
          <p:txBody>
            <a:bodyPr/>
            <a:lstStyle/>
            <a:p>
              <a:pPr marL="342900" indent="-342900">
                <a:spcBef>
                  <a:spcPct val="20000"/>
                </a:spcBef>
              </a:pPr>
              <a:r>
                <a:rPr lang="en-US" sz="2400" b="1">
                  <a:latin typeface="Comic Sans MS" pitchFamily="66" charset="0"/>
                </a:rPr>
                <a:t>?</a:t>
              </a:r>
            </a:p>
          </p:txBody>
        </p:sp>
        <p:sp>
          <p:nvSpPr>
            <p:cNvPr id="2111" name="Rectangle 58"/>
            <p:cNvSpPr>
              <a:spLocks noChangeArrowheads="1"/>
            </p:cNvSpPr>
            <p:nvPr/>
          </p:nvSpPr>
          <p:spPr bwMode="auto">
            <a:xfrm>
              <a:off x="2112" y="2688"/>
              <a:ext cx="714" cy="367"/>
            </a:xfrm>
            <a:prstGeom prst="rect">
              <a:avLst/>
            </a:prstGeom>
            <a:noFill/>
            <a:ln w="9525">
              <a:noFill/>
              <a:miter lim="800000"/>
              <a:headEnd/>
              <a:tailEnd/>
            </a:ln>
          </p:spPr>
          <p:txBody>
            <a:bodyPr/>
            <a:lstStyle/>
            <a:p>
              <a:pPr marL="342900" indent="-342900">
                <a:spcBef>
                  <a:spcPct val="20000"/>
                </a:spcBef>
              </a:pPr>
              <a:r>
                <a:rPr lang="en-US" sz="2400" i="1">
                  <a:latin typeface="Comic Sans MS" pitchFamily="66" charset="0"/>
                </a:rPr>
                <a:t>i-1 , j</a:t>
              </a:r>
            </a:p>
          </p:txBody>
        </p:sp>
        <p:sp>
          <p:nvSpPr>
            <p:cNvPr id="2112" name="Rectangle 59"/>
            <p:cNvSpPr>
              <a:spLocks noChangeArrowheads="1"/>
            </p:cNvSpPr>
            <p:nvPr/>
          </p:nvSpPr>
          <p:spPr bwMode="auto">
            <a:xfrm>
              <a:off x="1056" y="2736"/>
              <a:ext cx="714" cy="367"/>
            </a:xfrm>
            <a:prstGeom prst="rect">
              <a:avLst/>
            </a:prstGeom>
            <a:noFill/>
            <a:ln w="9525">
              <a:noFill/>
              <a:miter lim="800000"/>
              <a:headEnd/>
              <a:tailEnd/>
            </a:ln>
          </p:spPr>
          <p:txBody>
            <a:bodyPr/>
            <a:lstStyle/>
            <a:p>
              <a:pPr marL="342900" indent="-342900">
                <a:spcBef>
                  <a:spcPct val="20000"/>
                </a:spcBef>
              </a:pPr>
              <a:r>
                <a:rPr lang="en-US" sz="2400" i="1">
                  <a:latin typeface="Comic Sans MS" pitchFamily="66" charset="0"/>
                </a:rPr>
                <a:t>i-1, j-1</a:t>
              </a:r>
            </a:p>
          </p:txBody>
        </p:sp>
        <p:sp>
          <p:nvSpPr>
            <p:cNvPr id="2113" name="Rectangle 60"/>
            <p:cNvSpPr>
              <a:spLocks noChangeArrowheads="1"/>
            </p:cNvSpPr>
            <p:nvPr/>
          </p:nvSpPr>
          <p:spPr bwMode="auto">
            <a:xfrm>
              <a:off x="1008" y="3408"/>
              <a:ext cx="714" cy="367"/>
            </a:xfrm>
            <a:prstGeom prst="rect">
              <a:avLst/>
            </a:prstGeom>
            <a:noFill/>
            <a:ln w="9525">
              <a:noFill/>
              <a:miter lim="800000"/>
              <a:headEnd/>
              <a:tailEnd/>
            </a:ln>
          </p:spPr>
          <p:txBody>
            <a:bodyPr/>
            <a:lstStyle/>
            <a:p>
              <a:pPr marL="342900" indent="-342900">
                <a:spcBef>
                  <a:spcPct val="20000"/>
                </a:spcBef>
              </a:pPr>
              <a:r>
                <a:rPr lang="en-US" sz="2400" i="1">
                  <a:latin typeface="Comic Sans MS" pitchFamily="66" charset="0"/>
                </a:rPr>
                <a:t>i , j-1</a:t>
              </a:r>
            </a:p>
          </p:txBody>
        </p:sp>
      </p:grpSp>
      <p:sp>
        <p:nvSpPr>
          <p:cNvPr id="280637" name="Rectangle 61"/>
          <p:cNvSpPr>
            <a:spLocks noChangeArrowheads="1"/>
          </p:cNvSpPr>
          <p:nvPr/>
        </p:nvSpPr>
        <p:spPr bwMode="auto">
          <a:xfrm>
            <a:off x="4572000" y="5867400"/>
            <a:ext cx="4572000" cy="582613"/>
          </a:xfrm>
          <a:prstGeom prst="rect">
            <a:avLst/>
          </a:prstGeom>
          <a:solidFill>
            <a:schemeClr val="bg1"/>
          </a:solidFill>
          <a:ln w="9525">
            <a:noFill/>
            <a:miter lim="800000"/>
            <a:headEnd/>
            <a:tailEnd/>
          </a:ln>
        </p:spPr>
        <p:txBody>
          <a:bodyPr/>
          <a:lstStyle/>
          <a:p>
            <a:pPr marL="342900" indent="-342900">
              <a:spcBef>
                <a:spcPct val="20000"/>
              </a:spcBef>
            </a:pPr>
            <a:r>
              <a:rPr lang="en-US" sz="2400" b="1">
                <a:latin typeface="Comic Sans MS" pitchFamily="66" charset="0"/>
              </a:rPr>
              <a:t>MIN(z+1,y+1, x + (2 or 0)) </a:t>
            </a:r>
          </a:p>
        </p:txBody>
      </p:sp>
      <p:sp>
        <p:nvSpPr>
          <p:cNvPr id="2098" name="Rectangle 67"/>
          <p:cNvSpPr>
            <a:spLocks noChangeArrowheads="1"/>
          </p:cNvSpPr>
          <p:nvPr/>
        </p:nvSpPr>
        <p:spPr bwMode="auto">
          <a:xfrm>
            <a:off x="6705600" y="3200400"/>
            <a:ext cx="2192338" cy="2590800"/>
          </a:xfrm>
          <a:prstGeom prst="rect">
            <a:avLst/>
          </a:prstGeom>
          <a:solidFill>
            <a:schemeClr val="bg1"/>
          </a:solidFill>
          <a:ln w="9525">
            <a:solidFill>
              <a:schemeClr val="tx1"/>
            </a:solidFill>
            <a:miter lim="800000"/>
            <a:headEnd/>
            <a:tailEnd/>
          </a:ln>
        </p:spPr>
        <p:txBody>
          <a:bodyPr wrap="none" anchor="ctr"/>
          <a:lstStyle/>
          <a:p>
            <a:endParaRPr lang="en-US"/>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280610"/>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499"/>
                                          </p:stCondLst>
                                        </p:cTn>
                                        <p:tgtEl>
                                          <p:spTgt spid="280614"/>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499"/>
                                          </p:stCondLst>
                                        </p:cTn>
                                        <p:tgtEl>
                                          <p:spTgt spid="3"/>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499"/>
                                          </p:stCondLst>
                                        </p:cTn>
                                        <p:tgtEl>
                                          <p:spTgt spid="28063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0610" grpId="0" animBg="1" autoUpdateAnimBg="0"/>
      <p:bldP spid="280614" grpId="0" animBg="1" autoUpdateAnimBg="0"/>
      <p:bldP spid="280637" grpId="0" animBg="1" autoUpdateAnimBg="0"/>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5" name="Date Placeholder 3"/>
          <p:cNvSpPr>
            <a:spLocks noGrp="1"/>
          </p:cNvSpPr>
          <p:nvPr>
            <p:ph type="dt" sz="quarter" idx="10"/>
          </p:nvPr>
        </p:nvSpPr>
        <p:spPr>
          <a:noFill/>
        </p:spPr>
        <p:txBody>
          <a:bodyPr/>
          <a:lstStyle/>
          <a:p>
            <a:fld id="{0CC557CD-A3EB-4F21-962A-D2364CB2B14E}" type="datetime1">
              <a:rPr lang="en-US" smtClean="0"/>
              <a:pPr/>
              <a:t>1/21/2013</a:t>
            </a:fld>
            <a:endParaRPr lang="en-US"/>
          </a:p>
        </p:txBody>
      </p:sp>
      <p:sp>
        <p:nvSpPr>
          <p:cNvPr id="3076" name="Footer Placeholder 4"/>
          <p:cNvSpPr>
            <a:spLocks noGrp="1"/>
          </p:cNvSpPr>
          <p:nvPr>
            <p:ph type="ftr" sz="quarter" idx="11"/>
          </p:nvPr>
        </p:nvSpPr>
        <p:spPr>
          <a:noFill/>
        </p:spPr>
        <p:txBody>
          <a:bodyPr/>
          <a:lstStyle/>
          <a:p>
            <a:r>
              <a:rPr lang="en-US" smtClean="0"/>
              <a:t>CPSC503 Winter 2012</a:t>
            </a:r>
            <a:endParaRPr lang="en-US"/>
          </a:p>
        </p:txBody>
      </p:sp>
      <p:sp>
        <p:nvSpPr>
          <p:cNvPr id="3077" name="Slide Number Placeholder 5"/>
          <p:cNvSpPr>
            <a:spLocks noGrp="1"/>
          </p:cNvSpPr>
          <p:nvPr>
            <p:ph type="sldNum" sz="quarter" idx="12"/>
          </p:nvPr>
        </p:nvSpPr>
        <p:spPr>
          <a:noFill/>
        </p:spPr>
        <p:txBody>
          <a:bodyPr/>
          <a:lstStyle/>
          <a:p>
            <a:fld id="{F6501F0E-8F5A-4BD3-95CF-B5F178417A69}" type="slidenum">
              <a:rPr lang="en-US" smtClean="0"/>
              <a:pPr/>
              <a:t>14</a:t>
            </a:fld>
            <a:endParaRPr lang="en-US" smtClean="0"/>
          </a:p>
        </p:txBody>
      </p:sp>
      <p:grpSp>
        <p:nvGrpSpPr>
          <p:cNvPr id="2" name="Group 2"/>
          <p:cNvGrpSpPr>
            <a:grpSpLocks/>
          </p:cNvGrpSpPr>
          <p:nvPr/>
        </p:nvGrpSpPr>
        <p:grpSpPr bwMode="auto">
          <a:xfrm>
            <a:off x="4495800" y="1371600"/>
            <a:ext cx="4648200" cy="4419600"/>
            <a:chOff x="2832" y="912"/>
            <a:chExt cx="2928" cy="2784"/>
          </a:xfrm>
        </p:grpSpPr>
        <p:sp>
          <p:nvSpPr>
            <p:cNvPr id="3103" name="Rectangle 3"/>
            <p:cNvSpPr>
              <a:spLocks noChangeArrowheads="1"/>
            </p:cNvSpPr>
            <p:nvPr/>
          </p:nvSpPr>
          <p:spPr bwMode="auto">
            <a:xfrm>
              <a:off x="4416" y="912"/>
              <a:ext cx="864" cy="384"/>
            </a:xfrm>
            <a:prstGeom prst="rect">
              <a:avLst/>
            </a:prstGeom>
            <a:noFill/>
            <a:ln w="9525">
              <a:noFill/>
              <a:miter lim="800000"/>
              <a:headEnd/>
              <a:tailEnd/>
            </a:ln>
          </p:spPr>
          <p:txBody>
            <a:bodyPr/>
            <a:lstStyle/>
            <a:p>
              <a:pPr marL="342900" indent="-342900">
                <a:spcBef>
                  <a:spcPct val="20000"/>
                </a:spcBef>
              </a:pPr>
              <a:r>
                <a:rPr lang="en-US" sz="2400" i="1">
                  <a:latin typeface="Comic Sans MS" pitchFamily="66" charset="0"/>
                </a:rPr>
                <a:t>target </a:t>
              </a:r>
            </a:p>
          </p:txBody>
        </p:sp>
        <p:pic>
          <p:nvPicPr>
            <p:cNvPr id="3104" name="Picture 4"/>
            <p:cNvPicPr>
              <a:picLocks noChangeAspect="1" noChangeArrowheads="1"/>
            </p:cNvPicPr>
            <p:nvPr/>
          </p:nvPicPr>
          <p:blipFill>
            <a:blip r:embed="rId4" cstate="print"/>
            <a:srcRect/>
            <a:stretch>
              <a:fillRect/>
            </a:stretch>
          </p:blipFill>
          <p:spPr bwMode="auto">
            <a:xfrm>
              <a:off x="3453" y="1344"/>
              <a:ext cx="2307" cy="2352"/>
            </a:xfrm>
            <a:prstGeom prst="rect">
              <a:avLst/>
            </a:prstGeom>
            <a:noFill/>
            <a:ln w="9525">
              <a:noFill/>
              <a:miter lim="800000"/>
              <a:headEnd/>
              <a:tailEnd/>
            </a:ln>
          </p:spPr>
        </p:pic>
        <p:sp>
          <p:nvSpPr>
            <p:cNvPr id="3105" name="Rectangle 5"/>
            <p:cNvSpPr>
              <a:spLocks noChangeArrowheads="1"/>
            </p:cNvSpPr>
            <p:nvPr/>
          </p:nvSpPr>
          <p:spPr bwMode="auto">
            <a:xfrm>
              <a:off x="2832" y="2256"/>
              <a:ext cx="768" cy="384"/>
            </a:xfrm>
            <a:prstGeom prst="rect">
              <a:avLst/>
            </a:prstGeom>
            <a:noFill/>
            <a:ln w="9525">
              <a:noFill/>
              <a:miter lim="800000"/>
              <a:headEnd/>
              <a:tailEnd/>
            </a:ln>
          </p:spPr>
          <p:txBody>
            <a:bodyPr/>
            <a:lstStyle/>
            <a:p>
              <a:pPr marL="342900" indent="-342900">
                <a:spcBef>
                  <a:spcPct val="20000"/>
                </a:spcBef>
              </a:pPr>
              <a:r>
                <a:rPr lang="en-US" sz="2400" i="1">
                  <a:latin typeface="Comic Sans MS" pitchFamily="66" charset="0"/>
                </a:rPr>
                <a:t>source </a:t>
              </a:r>
            </a:p>
          </p:txBody>
        </p:sp>
        <p:sp>
          <p:nvSpPr>
            <p:cNvPr id="3106" name="Rectangle 6"/>
            <p:cNvSpPr>
              <a:spLocks noChangeArrowheads="1"/>
            </p:cNvSpPr>
            <p:nvPr/>
          </p:nvSpPr>
          <p:spPr bwMode="auto">
            <a:xfrm>
              <a:off x="3552" y="1632"/>
              <a:ext cx="240" cy="240"/>
            </a:xfrm>
            <a:prstGeom prst="rect">
              <a:avLst/>
            </a:prstGeom>
            <a:solidFill>
              <a:schemeClr val="bg1"/>
            </a:solidFill>
            <a:ln w="9525">
              <a:solidFill>
                <a:schemeClr val="accent2"/>
              </a:solidFill>
              <a:miter lim="800000"/>
              <a:headEnd/>
              <a:tailEnd/>
            </a:ln>
          </p:spPr>
          <p:txBody>
            <a:bodyPr/>
            <a:lstStyle/>
            <a:p>
              <a:pPr marL="342900" indent="-342900">
                <a:spcBef>
                  <a:spcPct val="20000"/>
                </a:spcBef>
              </a:pPr>
              <a:r>
                <a:rPr lang="en-US" sz="2400" b="1" i="1">
                  <a:latin typeface="Comic Sans MS" pitchFamily="66" charset="0"/>
                </a:rPr>
                <a:t>i</a:t>
              </a:r>
              <a:endParaRPr lang="en-US" sz="2400" b="1">
                <a:latin typeface="Comic Sans MS" pitchFamily="66" charset="0"/>
              </a:endParaRPr>
            </a:p>
          </p:txBody>
        </p:sp>
        <p:sp>
          <p:nvSpPr>
            <p:cNvPr id="3107" name="Rectangle 7"/>
            <p:cNvSpPr>
              <a:spLocks noChangeArrowheads="1"/>
            </p:cNvSpPr>
            <p:nvPr/>
          </p:nvSpPr>
          <p:spPr bwMode="auto">
            <a:xfrm>
              <a:off x="3792" y="1392"/>
              <a:ext cx="240" cy="240"/>
            </a:xfrm>
            <a:prstGeom prst="rect">
              <a:avLst/>
            </a:prstGeom>
            <a:solidFill>
              <a:schemeClr val="bg1"/>
            </a:solidFill>
            <a:ln w="9525">
              <a:solidFill>
                <a:schemeClr val="accent2"/>
              </a:solidFill>
              <a:miter lim="800000"/>
              <a:headEnd/>
              <a:tailEnd/>
            </a:ln>
          </p:spPr>
          <p:txBody>
            <a:bodyPr/>
            <a:lstStyle/>
            <a:p>
              <a:pPr marL="342900" indent="-342900">
                <a:spcBef>
                  <a:spcPct val="20000"/>
                </a:spcBef>
              </a:pPr>
              <a:r>
                <a:rPr lang="en-US" sz="2400" b="1" i="1">
                  <a:latin typeface="Comic Sans MS" pitchFamily="66" charset="0"/>
                </a:rPr>
                <a:t>j</a:t>
              </a:r>
              <a:endParaRPr lang="en-US" sz="2400" b="1">
                <a:latin typeface="Comic Sans MS" pitchFamily="66" charset="0"/>
              </a:endParaRPr>
            </a:p>
          </p:txBody>
        </p:sp>
      </p:grpSp>
      <p:sp>
        <p:nvSpPr>
          <p:cNvPr id="3079" name="Rectangle 8"/>
          <p:cNvSpPr>
            <a:spLocks noGrp="1" noChangeArrowheads="1"/>
          </p:cNvSpPr>
          <p:nvPr>
            <p:ph type="title"/>
          </p:nvPr>
        </p:nvSpPr>
        <p:spPr>
          <a:xfrm>
            <a:off x="685800" y="304800"/>
            <a:ext cx="7772400" cy="1143000"/>
          </a:xfrm>
        </p:spPr>
        <p:txBody>
          <a:bodyPr/>
          <a:lstStyle/>
          <a:p>
            <a:pPr eaLnBrk="1" hangingPunct="1"/>
            <a:r>
              <a:rPr lang="en-US" smtClean="0"/>
              <a:t>Minimum Edit Distance Algorithm Details</a:t>
            </a:r>
          </a:p>
        </p:txBody>
      </p:sp>
      <p:sp>
        <p:nvSpPr>
          <p:cNvPr id="3080" name="Rectangle 9"/>
          <p:cNvSpPr>
            <a:spLocks noChangeArrowheads="1"/>
          </p:cNvSpPr>
          <p:nvPr/>
        </p:nvSpPr>
        <p:spPr bwMode="auto">
          <a:xfrm>
            <a:off x="-228600" y="4953000"/>
            <a:ext cx="7772400" cy="914400"/>
          </a:xfrm>
          <a:prstGeom prst="rect">
            <a:avLst/>
          </a:prstGeom>
          <a:noFill/>
          <a:ln w="9525">
            <a:noFill/>
            <a:miter lim="800000"/>
            <a:headEnd/>
            <a:tailEnd/>
          </a:ln>
        </p:spPr>
        <p:txBody>
          <a:bodyPr/>
          <a:lstStyle/>
          <a:p>
            <a:pPr marL="342900" indent="-342900" algn="ctr">
              <a:spcBef>
                <a:spcPct val="20000"/>
              </a:spcBef>
            </a:pPr>
            <a:endParaRPr lang="en-US" sz="2800" b="1" baseline="-25000">
              <a:latin typeface="Comic Sans MS" pitchFamily="66" charset="0"/>
            </a:endParaRPr>
          </a:p>
        </p:txBody>
      </p:sp>
      <p:sp>
        <p:nvSpPr>
          <p:cNvPr id="3081" name="Rectangle 10"/>
          <p:cNvSpPr>
            <a:spLocks noChangeArrowheads="1"/>
          </p:cNvSpPr>
          <p:nvPr/>
        </p:nvSpPr>
        <p:spPr bwMode="auto">
          <a:xfrm>
            <a:off x="0" y="2667000"/>
            <a:ext cx="4419600" cy="1524000"/>
          </a:xfrm>
          <a:prstGeom prst="rect">
            <a:avLst/>
          </a:prstGeom>
          <a:noFill/>
          <a:ln w="9525">
            <a:solidFill>
              <a:schemeClr val="accent2"/>
            </a:solidFill>
            <a:miter lim="800000"/>
            <a:headEnd/>
            <a:tailEnd/>
          </a:ln>
        </p:spPr>
        <p:txBody>
          <a:bodyPr/>
          <a:lstStyle/>
          <a:p>
            <a:pPr marL="342900" indent="-342900">
              <a:spcBef>
                <a:spcPct val="20000"/>
              </a:spcBef>
            </a:pPr>
            <a:r>
              <a:rPr lang="en-US" sz="2400" b="1">
                <a:latin typeface="Comic Sans MS" pitchFamily="66" charset="0"/>
              </a:rPr>
              <a:t>ed[i,j] = min distance between first </a:t>
            </a:r>
            <a:r>
              <a:rPr lang="en-US" sz="2400" b="1" i="1">
                <a:latin typeface="Comic Sans MS" pitchFamily="66" charset="0"/>
              </a:rPr>
              <a:t>i </a:t>
            </a:r>
            <a:r>
              <a:rPr lang="en-US" sz="2400" b="1">
                <a:latin typeface="Comic Sans MS" pitchFamily="66" charset="0"/>
              </a:rPr>
              <a:t>chars of the source and first </a:t>
            </a:r>
            <a:r>
              <a:rPr lang="en-US" sz="2400" b="1" i="1">
                <a:latin typeface="Comic Sans MS" pitchFamily="66" charset="0"/>
              </a:rPr>
              <a:t>j </a:t>
            </a:r>
            <a:r>
              <a:rPr lang="en-US" sz="2400" b="1">
                <a:latin typeface="Comic Sans MS" pitchFamily="66" charset="0"/>
              </a:rPr>
              <a:t>chars of the target  </a:t>
            </a:r>
          </a:p>
        </p:txBody>
      </p:sp>
      <p:sp>
        <p:nvSpPr>
          <p:cNvPr id="3082" name="Rectangle 11"/>
          <p:cNvSpPr>
            <a:spLocks noChangeArrowheads="1"/>
          </p:cNvSpPr>
          <p:nvPr/>
        </p:nvSpPr>
        <p:spPr bwMode="auto">
          <a:xfrm>
            <a:off x="152400" y="1371600"/>
            <a:ext cx="2209800" cy="1219200"/>
          </a:xfrm>
          <a:prstGeom prst="rect">
            <a:avLst/>
          </a:prstGeom>
          <a:noFill/>
          <a:ln w="9525">
            <a:solidFill>
              <a:schemeClr val="accent2"/>
            </a:solidFill>
            <a:miter lim="800000"/>
            <a:headEnd/>
            <a:tailEnd/>
          </a:ln>
        </p:spPr>
        <p:txBody>
          <a:bodyPr/>
          <a:lstStyle/>
          <a:p>
            <a:pPr marL="342900" indent="-342900">
              <a:lnSpc>
                <a:spcPct val="70000"/>
              </a:lnSpc>
              <a:spcBef>
                <a:spcPct val="40000"/>
              </a:spcBef>
            </a:pPr>
            <a:r>
              <a:rPr lang="en-US" sz="2400" b="1">
                <a:latin typeface="Comic Sans MS" pitchFamily="66" charset="0"/>
              </a:rPr>
              <a:t>del-cost =1</a:t>
            </a:r>
          </a:p>
          <a:p>
            <a:pPr marL="342900" indent="-342900">
              <a:lnSpc>
                <a:spcPct val="70000"/>
              </a:lnSpc>
              <a:spcBef>
                <a:spcPct val="40000"/>
              </a:spcBef>
            </a:pPr>
            <a:r>
              <a:rPr lang="en-US" sz="2400" b="1">
                <a:latin typeface="Comic Sans MS" pitchFamily="66" charset="0"/>
              </a:rPr>
              <a:t>sub-cost=2</a:t>
            </a:r>
          </a:p>
          <a:p>
            <a:pPr marL="342900" indent="-342900">
              <a:lnSpc>
                <a:spcPct val="70000"/>
              </a:lnSpc>
              <a:spcBef>
                <a:spcPct val="40000"/>
              </a:spcBef>
            </a:pPr>
            <a:r>
              <a:rPr lang="en-US" sz="2400" b="1">
                <a:latin typeface="Comic Sans MS" pitchFamily="66" charset="0"/>
              </a:rPr>
              <a:t>ins-cost=1</a:t>
            </a:r>
            <a:r>
              <a:rPr lang="en-US" sz="2800" b="1">
                <a:latin typeface="Comic Sans MS" pitchFamily="66" charset="0"/>
              </a:rPr>
              <a:t>   </a:t>
            </a:r>
          </a:p>
        </p:txBody>
      </p:sp>
      <p:grpSp>
        <p:nvGrpSpPr>
          <p:cNvPr id="3" name="Group 12"/>
          <p:cNvGrpSpPr>
            <a:grpSpLocks/>
          </p:cNvGrpSpPr>
          <p:nvPr/>
        </p:nvGrpSpPr>
        <p:grpSpPr bwMode="auto">
          <a:xfrm>
            <a:off x="152400" y="4267200"/>
            <a:ext cx="4257675" cy="2286000"/>
            <a:chOff x="144" y="2688"/>
            <a:chExt cx="2682" cy="1440"/>
          </a:xfrm>
        </p:grpSpPr>
        <p:sp>
          <p:nvSpPr>
            <p:cNvPr id="3085" name="Rectangle 13"/>
            <p:cNvSpPr>
              <a:spLocks noChangeArrowheads="1"/>
            </p:cNvSpPr>
            <p:nvPr/>
          </p:nvSpPr>
          <p:spPr bwMode="auto">
            <a:xfrm>
              <a:off x="144" y="2880"/>
              <a:ext cx="768" cy="288"/>
            </a:xfrm>
            <a:prstGeom prst="rect">
              <a:avLst/>
            </a:prstGeom>
            <a:noFill/>
            <a:ln w="9525">
              <a:solidFill>
                <a:schemeClr val="accent2"/>
              </a:solidFill>
              <a:miter lim="800000"/>
              <a:headEnd/>
              <a:tailEnd/>
            </a:ln>
          </p:spPr>
          <p:txBody>
            <a:bodyPr/>
            <a:lstStyle/>
            <a:p>
              <a:pPr marL="342900" indent="-342900">
                <a:spcBef>
                  <a:spcPct val="20000"/>
                </a:spcBef>
              </a:pPr>
              <a:r>
                <a:rPr lang="en-US" sz="2400" b="1">
                  <a:latin typeface="Comic Sans MS" pitchFamily="66" charset="0"/>
                </a:rPr>
                <a:t>update</a:t>
              </a:r>
            </a:p>
          </p:txBody>
        </p:sp>
        <p:grpSp>
          <p:nvGrpSpPr>
            <p:cNvPr id="4" name="Group 14"/>
            <p:cNvGrpSpPr>
              <a:grpSpLocks/>
            </p:cNvGrpSpPr>
            <p:nvPr/>
          </p:nvGrpSpPr>
          <p:grpSpPr bwMode="auto">
            <a:xfrm>
              <a:off x="960" y="2736"/>
              <a:ext cx="1776" cy="1344"/>
              <a:chOff x="1440" y="3264"/>
              <a:chExt cx="864" cy="576"/>
            </a:xfrm>
          </p:grpSpPr>
          <p:sp>
            <p:nvSpPr>
              <p:cNvPr id="3100" name="Rectangle 15"/>
              <p:cNvSpPr>
                <a:spLocks noChangeArrowheads="1"/>
              </p:cNvSpPr>
              <p:nvPr/>
            </p:nvSpPr>
            <p:spPr bwMode="auto">
              <a:xfrm>
                <a:off x="1440" y="3264"/>
                <a:ext cx="864" cy="576"/>
              </a:xfrm>
              <a:prstGeom prst="rect">
                <a:avLst/>
              </a:prstGeom>
              <a:solidFill>
                <a:schemeClr val="bg1"/>
              </a:solidFill>
              <a:ln w="9525">
                <a:solidFill>
                  <a:schemeClr val="tx1"/>
                </a:solidFill>
                <a:miter lim="800000"/>
                <a:headEnd/>
                <a:tailEnd/>
              </a:ln>
            </p:spPr>
            <p:txBody>
              <a:bodyPr wrap="none" anchor="ctr"/>
              <a:lstStyle/>
              <a:p>
                <a:endParaRPr lang="en-US"/>
              </a:p>
            </p:txBody>
          </p:sp>
          <p:sp>
            <p:nvSpPr>
              <p:cNvPr id="3101" name="Line 16"/>
              <p:cNvSpPr>
                <a:spLocks noChangeShapeType="1"/>
              </p:cNvSpPr>
              <p:nvPr/>
            </p:nvSpPr>
            <p:spPr bwMode="auto">
              <a:xfrm>
                <a:off x="1872" y="3264"/>
                <a:ext cx="0" cy="576"/>
              </a:xfrm>
              <a:prstGeom prst="line">
                <a:avLst/>
              </a:prstGeom>
              <a:noFill/>
              <a:ln w="9525">
                <a:solidFill>
                  <a:schemeClr val="tx1"/>
                </a:solidFill>
                <a:round/>
                <a:headEnd/>
                <a:tailEnd/>
              </a:ln>
            </p:spPr>
            <p:txBody>
              <a:bodyPr/>
              <a:lstStyle/>
              <a:p>
                <a:endParaRPr lang="en-CA"/>
              </a:p>
            </p:txBody>
          </p:sp>
          <p:sp>
            <p:nvSpPr>
              <p:cNvPr id="3102" name="Line 17"/>
              <p:cNvSpPr>
                <a:spLocks noChangeShapeType="1"/>
              </p:cNvSpPr>
              <p:nvPr/>
            </p:nvSpPr>
            <p:spPr bwMode="auto">
              <a:xfrm>
                <a:off x="1440" y="3552"/>
                <a:ext cx="864" cy="0"/>
              </a:xfrm>
              <a:prstGeom prst="line">
                <a:avLst/>
              </a:prstGeom>
              <a:noFill/>
              <a:ln w="9525">
                <a:solidFill>
                  <a:schemeClr val="tx1"/>
                </a:solidFill>
                <a:round/>
                <a:headEnd/>
                <a:tailEnd/>
              </a:ln>
            </p:spPr>
            <p:txBody>
              <a:bodyPr/>
              <a:lstStyle/>
              <a:p>
                <a:endParaRPr lang="en-CA"/>
              </a:p>
            </p:txBody>
          </p:sp>
        </p:grpSp>
        <p:sp>
          <p:nvSpPr>
            <p:cNvPr id="3087" name="Line 18"/>
            <p:cNvSpPr>
              <a:spLocks noChangeShapeType="1"/>
            </p:cNvSpPr>
            <p:nvPr/>
          </p:nvSpPr>
          <p:spPr bwMode="auto">
            <a:xfrm>
              <a:off x="1460" y="3225"/>
              <a:ext cx="666" cy="488"/>
            </a:xfrm>
            <a:prstGeom prst="line">
              <a:avLst/>
            </a:prstGeom>
            <a:noFill/>
            <a:ln w="28575">
              <a:solidFill>
                <a:schemeClr val="accent2"/>
              </a:solidFill>
              <a:round/>
              <a:headEnd/>
              <a:tailEnd type="triangle" w="med" len="med"/>
            </a:ln>
          </p:spPr>
          <p:txBody>
            <a:bodyPr/>
            <a:lstStyle/>
            <a:p>
              <a:endParaRPr lang="en-CA"/>
            </a:p>
          </p:txBody>
        </p:sp>
        <p:sp>
          <p:nvSpPr>
            <p:cNvPr id="3088" name="Line 19"/>
            <p:cNvSpPr>
              <a:spLocks noChangeShapeType="1"/>
            </p:cNvSpPr>
            <p:nvPr/>
          </p:nvSpPr>
          <p:spPr bwMode="auto">
            <a:xfrm>
              <a:off x="1515" y="3897"/>
              <a:ext cx="611" cy="0"/>
            </a:xfrm>
            <a:prstGeom prst="line">
              <a:avLst/>
            </a:prstGeom>
            <a:noFill/>
            <a:ln w="28575">
              <a:solidFill>
                <a:schemeClr val="accent2"/>
              </a:solidFill>
              <a:round/>
              <a:headEnd/>
              <a:tailEnd type="triangle" w="med" len="med"/>
            </a:ln>
          </p:spPr>
          <p:txBody>
            <a:bodyPr/>
            <a:lstStyle/>
            <a:p>
              <a:endParaRPr lang="en-CA"/>
            </a:p>
          </p:txBody>
        </p:sp>
        <p:sp>
          <p:nvSpPr>
            <p:cNvPr id="3089" name="Rectangle 20"/>
            <p:cNvSpPr>
              <a:spLocks noChangeArrowheads="1"/>
            </p:cNvSpPr>
            <p:nvPr/>
          </p:nvSpPr>
          <p:spPr bwMode="auto">
            <a:xfrm>
              <a:off x="1152" y="2976"/>
              <a:ext cx="333" cy="367"/>
            </a:xfrm>
            <a:prstGeom prst="rect">
              <a:avLst/>
            </a:prstGeom>
            <a:solidFill>
              <a:schemeClr val="bg1"/>
            </a:solidFill>
            <a:ln w="9525">
              <a:noFill/>
              <a:miter lim="800000"/>
              <a:headEnd/>
              <a:tailEnd/>
            </a:ln>
          </p:spPr>
          <p:txBody>
            <a:bodyPr/>
            <a:lstStyle/>
            <a:p>
              <a:pPr marL="342900" indent="-342900">
                <a:spcBef>
                  <a:spcPct val="20000"/>
                </a:spcBef>
              </a:pPr>
              <a:r>
                <a:rPr lang="en-US" sz="2400" b="1">
                  <a:latin typeface="Comic Sans MS" pitchFamily="66" charset="0"/>
                </a:rPr>
                <a:t>x</a:t>
              </a:r>
            </a:p>
          </p:txBody>
        </p:sp>
        <p:sp>
          <p:nvSpPr>
            <p:cNvPr id="3090" name="Rectangle 21"/>
            <p:cNvSpPr>
              <a:spLocks noChangeArrowheads="1"/>
            </p:cNvSpPr>
            <p:nvPr/>
          </p:nvSpPr>
          <p:spPr bwMode="auto">
            <a:xfrm>
              <a:off x="1071" y="3652"/>
              <a:ext cx="333" cy="367"/>
            </a:xfrm>
            <a:prstGeom prst="rect">
              <a:avLst/>
            </a:prstGeom>
            <a:solidFill>
              <a:schemeClr val="bg1"/>
            </a:solidFill>
            <a:ln w="9525">
              <a:noFill/>
              <a:miter lim="800000"/>
              <a:headEnd/>
              <a:tailEnd/>
            </a:ln>
          </p:spPr>
          <p:txBody>
            <a:bodyPr/>
            <a:lstStyle/>
            <a:p>
              <a:pPr marL="342900" indent="-342900">
                <a:spcBef>
                  <a:spcPct val="20000"/>
                </a:spcBef>
              </a:pPr>
              <a:r>
                <a:rPr lang="en-US" sz="2400" b="1">
                  <a:latin typeface="Comic Sans MS" pitchFamily="66" charset="0"/>
                </a:rPr>
                <a:t>y</a:t>
              </a:r>
            </a:p>
          </p:txBody>
        </p:sp>
        <p:sp>
          <p:nvSpPr>
            <p:cNvPr id="3091" name="Rectangle 22"/>
            <p:cNvSpPr>
              <a:spLocks noChangeArrowheads="1"/>
            </p:cNvSpPr>
            <p:nvPr/>
          </p:nvSpPr>
          <p:spPr bwMode="auto">
            <a:xfrm>
              <a:off x="2070" y="2919"/>
              <a:ext cx="333" cy="367"/>
            </a:xfrm>
            <a:prstGeom prst="rect">
              <a:avLst/>
            </a:prstGeom>
            <a:solidFill>
              <a:schemeClr val="bg1"/>
            </a:solidFill>
            <a:ln w="9525">
              <a:noFill/>
              <a:miter lim="800000"/>
              <a:headEnd/>
              <a:tailEnd/>
            </a:ln>
          </p:spPr>
          <p:txBody>
            <a:bodyPr/>
            <a:lstStyle/>
            <a:p>
              <a:pPr marL="342900" indent="-342900">
                <a:spcBef>
                  <a:spcPct val="20000"/>
                </a:spcBef>
              </a:pPr>
              <a:r>
                <a:rPr lang="en-US" sz="2400" b="1">
                  <a:latin typeface="Comic Sans MS" pitchFamily="66" charset="0"/>
                </a:rPr>
                <a:t>z</a:t>
              </a:r>
            </a:p>
          </p:txBody>
        </p:sp>
        <p:sp>
          <p:nvSpPr>
            <p:cNvPr id="3092" name="Rectangle 23"/>
            <p:cNvSpPr>
              <a:spLocks noChangeArrowheads="1"/>
            </p:cNvSpPr>
            <p:nvPr/>
          </p:nvSpPr>
          <p:spPr bwMode="auto">
            <a:xfrm>
              <a:off x="2208" y="3216"/>
              <a:ext cx="480" cy="384"/>
            </a:xfrm>
            <a:prstGeom prst="rect">
              <a:avLst/>
            </a:prstGeom>
            <a:noFill/>
            <a:ln w="9525">
              <a:noFill/>
              <a:miter lim="800000"/>
              <a:headEnd/>
              <a:tailEnd/>
            </a:ln>
          </p:spPr>
          <p:txBody>
            <a:bodyPr/>
            <a:lstStyle/>
            <a:p>
              <a:pPr marL="342900" indent="-342900">
                <a:spcBef>
                  <a:spcPct val="20000"/>
                </a:spcBef>
              </a:pPr>
              <a:r>
                <a:rPr lang="en-US" sz="2400" i="1">
                  <a:solidFill>
                    <a:schemeClr val="accent2"/>
                  </a:solidFill>
                  <a:latin typeface="Comic Sans MS" pitchFamily="66" charset="0"/>
                </a:rPr>
                <a:t>del </a:t>
              </a:r>
            </a:p>
          </p:txBody>
        </p:sp>
        <p:sp>
          <p:nvSpPr>
            <p:cNvPr id="3093" name="Rectangle 24"/>
            <p:cNvSpPr>
              <a:spLocks noChangeArrowheads="1"/>
            </p:cNvSpPr>
            <p:nvPr/>
          </p:nvSpPr>
          <p:spPr bwMode="auto">
            <a:xfrm>
              <a:off x="1392" y="3840"/>
              <a:ext cx="528" cy="288"/>
            </a:xfrm>
            <a:prstGeom prst="rect">
              <a:avLst/>
            </a:prstGeom>
            <a:noFill/>
            <a:ln w="9525">
              <a:noFill/>
              <a:miter lim="800000"/>
              <a:headEnd/>
              <a:tailEnd/>
            </a:ln>
          </p:spPr>
          <p:txBody>
            <a:bodyPr/>
            <a:lstStyle/>
            <a:p>
              <a:pPr marL="342900" indent="-342900">
                <a:spcBef>
                  <a:spcPct val="20000"/>
                </a:spcBef>
              </a:pPr>
              <a:r>
                <a:rPr lang="en-US" sz="2400" i="1">
                  <a:solidFill>
                    <a:schemeClr val="accent2"/>
                  </a:solidFill>
                  <a:latin typeface="Comic Sans MS" pitchFamily="66" charset="0"/>
                </a:rPr>
                <a:t>ins</a:t>
              </a:r>
            </a:p>
          </p:txBody>
        </p:sp>
        <p:sp>
          <p:nvSpPr>
            <p:cNvPr id="3094" name="Rectangle 25"/>
            <p:cNvSpPr>
              <a:spLocks noChangeArrowheads="1"/>
            </p:cNvSpPr>
            <p:nvPr/>
          </p:nvSpPr>
          <p:spPr bwMode="auto">
            <a:xfrm>
              <a:off x="960" y="3216"/>
              <a:ext cx="1584" cy="384"/>
            </a:xfrm>
            <a:prstGeom prst="rect">
              <a:avLst/>
            </a:prstGeom>
            <a:noFill/>
            <a:ln w="9525">
              <a:noFill/>
              <a:miter lim="800000"/>
              <a:headEnd/>
              <a:tailEnd/>
            </a:ln>
          </p:spPr>
          <p:txBody>
            <a:bodyPr/>
            <a:lstStyle/>
            <a:p>
              <a:pPr marL="342900" indent="-342900">
                <a:spcBef>
                  <a:spcPct val="20000"/>
                </a:spcBef>
              </a:pPr>
              <a:r>
                <a:rPr lang="en-US" sz="2400" i="1">
                  <a:solidFill>
                    <a:schemeClr val="accent2"/>
                  </a:solidFill>
                  <a:latin typeface="Comic Sans MS" pitchFamily="66" charset="0"/>
                </a:rPr>
                <a:t>sub or equal</a:t>
              </a:r>
            </a:p>
          </p:txBody>
        </p:sp>
        <p:sp>
          <p:nvSpPr>
            <p:cNvPr id="3095" name="Line 26"/>
            <p:cNvSpPr>
              <a:spLocks noChangeShapeType="1"/>
            </p:cNvSpPr>
            <p:nvPr/>
          </p:nvSpPr>
          <p:spPr bwMode="auto">
            <a:xfrm>
              <a:off x="2208" y="3216"/>
              <a:ext cx="0" cy="432"/>
            </a:xfrm>
            <a:prstGeom prst="line">
              <a:avLst/>
            </a:prstGeom>
            <a:noFill/>
            <a:ln w="28575">
              <a:solidFill>
                <a:schemeClr val="accent2"/>
              </a:solidFill>
              <a:round/>
              <a:headEnd/>
              <a:tailEnd type="triangle" w="med" len="med"/>
            </a:ln>
          </p:spPr>
          <p:txBody>
            <a:bodyPr/>
            <a:lstStyle/>
            <a:p>
              <a:endParaRPr lang="en-CA"/>
            </a:p>
          </p:txBody>
        </p:sp>
        <p:sp>
          <p:nvSpPr>
            <p:cNvPr id="3096" name="Rectangle 27"/>
            <p:cNvSpPr>
              <a:spLocks noChangeArrowheads="1"/>
            </p:cNvSpPr>
            <p:nvPr/>
          </p:nvSpPr>
          <p:spPr bwMode="auto">
            <a:xfrm>
              <a:off x="2304" y="3600"/>
              <a:ext cx="333" cy="367"/>
            </a:xfrm>
            <a:prstGeom prst="rect">
              <a:avLst/>
            </a:prstGeom>
            <a:solidFill>
              <a:schemeClr val="bg1"/>
            </a:solidFill>
            <a:ln w="9525">
              <a:noFill/>
              <a:miter lim="800000"/>
              <a:headEnd/>
              <a:tailEnd/>
            </a:ln>
          </p:spPr>
          <p:txBody>
            <a:bodyPr/>
            <a:lstStyle/>
            <a:p>
              <a:pPr marL="342900" indent="-342900">
                <a:spcBef>
                  <a:spcPct val="20000"/>
                </a:spcBef>
              </a:pPr>
              <a:r>
                <a:rPr lang="en-US" sz="2400" b="1">
                  <a:latin typeface="Comic Sans MS" pitchFamily="66" charset="0"/>
                </a:rPr>
                <a:t>?</a:t>
              </a:r>
            </a:p>
          </p:txBody>
        </p:sp>
        <p:sp>
          <p:nvSpPr>
            <p:cNvPr id="3097" name="Rectangle 28"/>
            <p:cNvSpPr>
              <a:spLocks noChangeArrowheads="1"/>
            </p:cNvSpPr>
            <p:nvPr/>
          </p:nvSpPr>
          <p:spPr bwMode="auto">
            <a:xfrm>
              <a:off x="2112" y="2688"/>
              <a:ext cx="714" cy="367"/>
            </a:xfrm>
            <a:prstGeom prst="rect">
              <a:avLst/>
            </a:prstGeom>
            <a:noFill/>
            <a:ln w="9525">
              <a:noFill/>
              <a:miter lim="800000"/>
              <a:headEnd/>
              <a:tailEnd/>
            </a:ln>
          </p:spPr>
          <p:txBody>
            <a:bodyPr/>
            <a:lstStyle/>
            <a:p>
              <a:pPr marL="342900" indent="-342900">
                <a:spcBef>
                  <a:spcPct val="20000"/>
                </a:spcBef>
              </a:pPr>
              <a:r>
                <a:rPr lang="en-US" sz="2400" i="1">
                  <a:latin typeface="Comic Sans MS" pitchFamily="66" charset="0"/>
                </a:rPr>
                <a:t>i-1 , j</a:t>
              </a:r>
            </a:p>
          </p:txBody>
        </p:sp>
        <p:sp>
          <p:nvSpPr>
            <p:cNvPr id="3098" name="Rectangle 29"/>
            <p:cNvSpPr>
              <a:spLocks noChangeArrowheads="1"/>
            </p:cNvSpPr>
            <p:nvPr/>
          </p:nvSpPr>
          <p:spPr bwMode="auto">
            <a:xfrm>
              <a:off x="1056" y="2736"/>
              <a:ext cx="714" cy="367"/>
            </a:xfrm>
            <a:prstGeom prst="rect">
              <a:avLst/>
            </a:prstGeom>
            <a:noFill/>
            <a:ln w="9525">
              <a:noFill/>
              <a:miter lim="800000"/>
              <a:headEnd/>
              <a:tailEnd/>
            </a:ln>
          </p:spPr>
          <p:txBody>
            <a:bodyPr/>
            <a:lstStyle/>
            <a:p>
              <a:pPr marL="342900" indent="-342900">
                <a:spcBef>
                  <a:spcPct val="20000"/>
                </a:spcBef>
              </a:pPr>
              <a:r>
                <a:rPr lang="en-US" sz="2400" i="1">
                  <a:latin typeface="Comic Sans MS" pitchFamily="66" charset="0"/>
                </a:rPr>
                <a:t>i-1, j-1</a:t>
              </a:r>
            </a:p>
          </p:txBody>
        </p:sp>
        <p:sp>
          <p:nvSpPr>
            <p:cNvPr id="3099" name="Rectangle 30"/>
            <p:cNvSpPr>
              <a:spLocks noChangeArrowheads="1"/>
            </p:cNvSpPr>
            <p:nvPr/>
          </p:nvSpPr>
          <p:spPr bwMode="auto">
            <a:xfrm>
              <a:off x="1008" y="3408"/>
              <a:ext cx="714" cy="367"/>
            </a:xfrm>
            <a:prstGeom prst="rect">
              <a:avLst/>
            </a:prstGeom>
            <a:noFill/>
            <a:ln w="9525">
              <a:noFill/>
              <a:miter lim="800000"/>
              <a:headEnd/>
              <a:tailEnd/>
            </a:ln>
          </p:spPr>
          <p:txBody>
            <a:bodyPr/>
            <a:lstStyle/>
            <a:p>
              <a:pPr marL="342900" indent="-342900">
                <a:spcBef>
                  <a:spcPct val="20000"/>
                </a:spcBef>
              </a:pPr>
              <a:r>
                <a:rPr lang="en-US" sz="2400" i="1">
                  <a:latin typeface="Comic Sans MS" pitchFamily="66" charset="0"/>
                </a:rPr>
                <a:t>i , j-1</a:t>
              </a:r>
            </a:p>
          </p:txBody>
        </p:sp>
      </p:grpSp>
      <p:sp>
        <p:nvSpPr>
          <p:cNvPr id="3084" name="Rectangle 31"/>
          <p:cNvSpPr>
            <a:spLocks noChangeArrowheads="1"/>
          </p:cNvSpPr>
          <p:nvPr/>
        </p:nvSpPr>
        <p:spPr bwMode="auto">
          <a:xfrm>
            <a:off x="4572000" y="5867400"/>
            <a:ext cx="4572000" cy="582613"/>
          </a:xfrm>
          <a:prstGeom prst="rect">
            <a:avLst/>
          </a:prstGeom>
          <a:solidFill>
            <a:schemeClr val="bg1"/>
          </a:solidFill>
          <a:ln w="9525">
            <a:noFill/>
            <a:miter lim="800000"/>
            <a:headEnd/>
            <a:tailEnd/>
          </a:ln>
        </p:spPr>
        <p:txBody>
          <a:bodyPr/>
          <a:lstStyle/>
          <a:p>
            <a:pPr marL="342900" indent="-342900">
              <a:spcBef>
                <a:spcPct val="20000"/>
              </a:spcBef>
            </a:pPr>
            <a:r>
              <a:rPr lang="en-US" sz="2400" b="1">
                <a:latin typeface="Comic Sans MS" pitchFamily="66" charset="0"/>
              </a:rPr>
              <a:t>MIN(z+1,y+1, x + (2 or 0)) </a:t>
            </a:r>
          </a:p>
        </p:txBody>
      </p:sp>
    </p:spTree>
  </p:cSld>
  <p:clrMapOvr>
    <a:masterClrMapping/>
  </p:clrMapOvr>
  <p:timing>
    <p:tnLst>
      <p:par>
        <p:cTn id="1" dur="indefinite" restart="never" nodeType="tmRoot"/>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746" name="Date Placeholder 3"/>
          <p:cNvSpPr>
            <a:spLocks noGrp="1"/>
          </p:cNvSpPr>
          <p:nvPr>
            <p:ph type="dt" sz="quarter" idx="10"/>
          </p:nvPr>
        </p:nvSpPr>
        <p:spPr>
          <a:noFill/>
        </p:spPr>
        <p:txBody>
          <a:bodyPr/>
          <a:lstStyle/>
          <a:p>
            <a:fld id="{61FB13FE-6628-4E2D-A659-8464DD32FA5F}" type="datetime1">
              <a:rPr lang="en-US" smtClean="0"/>
              <a:pPr/>
              <a:t>1/21/2013</a:t>
            </a:fld>
            <a:endParaRPr lang="en-US"/>
          </a:p>
        </p:txBody>
      </p:sp>
      <p:sp>
        <p:nvSpPr>
          <p:cNvPr id="31747" name="Footer Placeholder 4"/>
          <p:cNvSpPr>
            <a:spLocks noGrp="1"/>
          </p:cNvSpPr>
          <p:nvPr>
            <p:ph type="ftr" sz="quarter" idx="11"/>
          </p:nvPr>
        </p:nvSpPr>
        <p:spPr>
          <a:noFill/>
        </p:spPr>
        <p:txBody>
          <a:bodyPr/>
          <a:lstStyle/>
          <a:p>
            <a:r>
              <a:rPr lang="en-US" smtClean="0"/>
              <a:t>CPSC503 Winter 2012</a:t>
            </a:r>
            <a:endParaRPr lang="en-US"/>
          </a:p>
        </p:txBody>
      </p:sp>
      <p:sp>
        <p:nvSpPr>
          <p:cNvPr id="31748" name="Slide Number Placeholder 5"/>
          <p:cNvSpPr>
            <a:spLocks noGrp="1"/>
          </p:cNvSpPr>
          <p:nvPr>
            <p:ph type="sldNum" sz="quarter" idx="12"/>
          </p:nvPr>
        </p:nvSpPr>
        <p:spPr>
          <a:noFill/>
        </p:spPr>
        <p:txBody>
          <a:bodyPr/>
          <a:lstStyle/>
          <a:p>
            <a:fld id="{AED11C9F-4511-4514-A9CC-1959387E09E4}" type="slidenum">
              <a:rPr lang="en-US" smtClean="0"/>
              <a:pPr/>
              <a:t>15</a:t>
            </a:fld>
            <a:endParaRPr lang="en-US" smtClean="0"/>
          </a:p>
        </p:txBody>
      </p:sp>
      <p:sp>
        <p:nvSpPr>
          <p:cNvPr id="31749" name="Rectangle 2"/>
          <p:cNvSpPr>
            <a:spLocks noGrp="1" noChangeArrowheads="1"/>
          </p:cNvSpPr>
          <p:nvPr>
            <p:ph type="title"/>
          </p:nvPr>
        </p:nvSpPr>
        <p:spPr/>
        <p:txBody>
          <a:bodyPr/>
          <a:lstStyle/>
          <a:p>
            <a:pPr eaLnBrk="1" hangingPunct="1"/>
            <a:r>
              <a:rPr lang="en-US" smtClean="0"/>
              <a:t>Min edit distance and alignment</a:t>
            </a:r>
          </a:p>
        </p:txBody>
      </p:sp>
      <p:sp>
        <p:nvSpPr>
          <p:cNvPr id="31750" name="Text Box 5"/>
          <p:cNvSpPr txBox="1">
            <a:spLocks noChangeArrowheads="1"/>
          </p:cNvSpPr>
          <p:nvPr/>
        </p:nvSpPr>
        <p:spPr bwMode="auto">
          <a:xfrm>
            <a:off x="2590800" y="2971800"/>
            <a:ext cx="3825875" cy="641350"/>
          </a:xfrm>
          <a:prstGeom prst="rect">
            <a:avLst/>
          </a:prstGeom>
          <a:noFill/>
          <a:ln w="9525">
            <a:noFill/>
            <a:miter lim="800000"/>
            <a:headEnd/>
            <a:tailEnd/>
          </a:ln>
        </p:spPr>
        <p:txBody>
          <a:bodyPr>
            <a:spAutoFit/>
          </a:bodyPr>
          <a:lstStyle/>
          <a:p>
            <a:r>
              <a:rPr lang="en-US" sz="3600"/>
              <a:t>See demo</a:t>
            </a:r>
          </a:p>
        </p:txBody>
      </p:sp>
      <p:pic>
        <p:nvPicPr>
          <p:cNvPr id="31751" name="Picture 7"/>
          <p:cNvPicPr>
            <a:picLocks noChangeAspect="1" noChangeArrowheads="1"/>
          </p:cNvPicPr>
          <p:nvPr/>
        </p:nvPicPr>
        <p:blipFill>
          <a:blip r:embed="rId3" cstate="print"/>
          <a:srcRect/>
          <a:stretch>
            <a:fillRect/>
          </a:stretch>
        </p:blipFill>
        <p:spPr bwMode="auto">
          <a:xfrm>
            <a:off x="762000" y="1905000"/>
            <a:ext cx="7577138" cy="3848100"/>
          </a:xfrm>
          <a:prstGeom prst="rect">
            <a:avLst/>
          </a:prstGeom>
          <a:noFill/>
          <a:ln w="9525">
            <a:noFill/>
            <a:miter lim="800000"/>
            <a:headEnd/>
            <a:tailEnd/>
          </a:ln>
        </p:spPr>
      </p:pic>
    </p:spTree>
  </p:cSld>
  <p:clrMapOvr>
    <a:masterClrMapping/>
  </p:clrMapOvr>
  <p:timing>
    <p:tnLst>
      <p:par>
        <p:cTn id="1" dur="indefinite" restart="never" nodeType="tmRoot"/>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914" name="Date Placeholder 3"/>
          <p:cNvSpPr>
            <a:spLocks noGrp="1"/>
          </p:cNvSpPr>
          <p:nvPr>
            <p:ph type="dt" sz="quarter" idx="10"/>
          </p:nvPr>
        </p:nvSpPr>
        <p:spPr>
          <a:noFill/>
        </p:spPr>
        <p:txBody>
          <a:bodyPr/>
          <a:lstStyle/>
          <a:p>
            <a:fld id="{03187B3C-674E-491A-8023-843EEF60BC45}" type="datetime1">
              <a:rPr lang="en-US" smtClean="0"/>
              <a:pPr/>
              <a:t>1/21/2013</a:t>
            </a:fld>
            <a:endParaRPr lang="en-US" smtClean="0"/>
          </a:p>
        </p:txBody>
      </p:sp>
      <p:sp>
        <p:nvSpPr>
          <p:cNvPr id="38915" name="Footer Placeholder 4"/>
          <p:cNvSpPr>
            <a:spLocks noGrp="1"/>
          </p:cNvSpPr>
          <p:nvPr>
            <p:ph type="ftr" sz="quarter" idx="11"/>
          </p:nvPr>
        </p:nvSpPr>
        <p:spPr>
          <a:noFill/>
        </p:spPr>
        <p:txBody>
          <a:bodyPr/>
          <a:lstStyle/>
          <a:p>
            <a:r>
              <a:rPr lang="en-US" smtClean="0"/>
              <a:t>CPSC503 Winter 2012</a:t>
            </a:r>
          </a:p>
        </p:txBody>
      </p:sp>
      <p:sp>
        <p:nvSpPr>
          <p:cNvPr id="38916" name="Slide Number Placeholder 5"/>
          <p:cNvSpPr>
            <a:spLocks noGrp="1"/>
          </p:cNvSpPr>
          <p:nvPr>
            <p:ph type="sldNum" sz="quarter" idx="12"/>
          </p:nvPr>
        </p:nvSpPr>
        <p:spPr>
          <a:noFill/>
        </p:spPr>
        <p:txBody>
          <a:bodyPr/>
          <a:lstStyle/>
          <a:p>
            <a:fld id="{DD829F5F-E16D-4306-A619-1F0C41D29D18}" type="slidenum">
              <a:rPr lang="en-US" smtClean="0"/>
              <a:pPr/>
              <a:t>16</a:t>
            </a:fld>
            <a:endParaRPr lang="en-US" smtClean="0"/>
          </a:p>
        </p:txBody>
      </p:sp>
      <p:sp>
        <p:nvSpPr>
          <p:cNvPr id="38917" name="Rectangle 2"/>
          <p:cNvSpPr>
            <a:spLocks noGrp="1" noChangeArrowheads="1"/>
          </p:cNvSpPr>
          <p:nvPr>
            <p:ph type="title"/>
          </p:nvPr>
        </p:nvSpPr>
        <p:spPr>
          <a:xfrm>
            <a:off x="685800" y="0"/>
            <a:ext cx="7772400" cy="1143000"/>
          </a:xfrm>
        </p:spPr>
        <p:txBody>
          <a:bodyPr/>
          <a:lstStyle/>
          <a:p>
            <a:pPr eaLnBrk="1" hangingPunct="1"/>
            <a:r>
              <a:rPr lang="en-US" dirty="0" smtClean="0"/>
              <a:t>Min edit distance and alignment</a:t>
            </a:r>
          </a:p>
        </p:txBody>
      </p:sp>
      <p:sp>
        <p:nvSpPr>
          <p:cNvPr id="38918" name="Text Box 5"/>
          <p:cNvSpPr txBox="1">
            <a:spLocks noChangeArrowheads="1"/>
          </p:cNvSpPr>
          <p:nvPr/>
        </p:nvSpPr>
        <p:spPr bwMode="auto">
          <a:xfrm>
            <a:off x="1" y="1219200"/>
            <a:ext cx="2819400" cy="1754326"/>
          </a:xfrm>
          <a:prstGeom prst="rect">
            <a:avLst/>
          </a:prstGeom>
          <a:noFill/>
          <a:ln w="9525">
            <a:noFill/>
            <a:miter lim="800000"/>
            <a:headEnd/>
            <a:tailEnd/>
          </a:ln>
        </p:spPr>
        <p:txBody>
          <a:bodyPr wrap="square">
            <a:spAutoFit/>
          </a:bodyPr>
          <a:lstStyle/>
          <a:p>
            <a:r>
              <a:rPr lang="en-US" sz="3600" dirty="0"/>
              <a:t>See </a:t>
            </a:r>
            <a:r>
              <a:rPr lang="en-US" sz="3600" dirty="0" smtClean="0"/>
              <a:t>demo</a:t>
            </a:r>
          </a:p>
          <a:p>
            <a:r>
              <a:rPr lang="en-US" sz="3600" dirty="0" smtClean="0"/>
              <a:t>On course </a:t>
            </a:r>
          </a:p>
          <a:p>
            <a:r>
              <a:rPr lang="en-US" sz="3600" dirty="0" smtClean="0"/>
              <a:t>webpage</a:t>
            </a:r>
            <a:endParaRPr lang="en-US" sz="3600" dirty="0"/>
          </a:p>
        </p:txBody>
      </p:sp>
      <p:pic>
        <p:nvPicPr>
          <p:cNvPr id="9" name="Picture 2"/>
          <p:cNvPicPr>
            <a:picLocks noChangeAspect="1" noChangeArrowheads="1"/>
          </p:cNvPicPr>
          <p:nvPr/>
        </p:nvPicPr>
        <p:blipFill>
          <a:blip r:embed="rId3" cstate="print"/>
          <a:srcRect l="35829" t="8294" r="35778"/>
          <a:stretch>
            <a:fillRect/>
          </a:stretch>
        </p:blipFill>
        <p:spPr bwMode="auto">
          <a:xfrm>
            <a:off x="2819400" y="888204"/>
            <a:ext cx="4506061" cy="5969796"/>
          </a:xfrm>
          <a:prstGeom prst="rect">
            <a:avLst/>
          </a:prstGeom>
          <a:noFill/>
          <a:ln w="9525">
            <a:noFill/>
            <a:miter lim="800000"/>
            <a:headEnd/>
            <a:tailEnd/>
          </a:ln>
        </p:spPr>
      </p:pic>
    </p:spTree>
  </p:cSld>
  <p:clrMapOvr>
    <a:masterClrMapping/>
  </p:clrMapOvr>
  <p:timing>
    <p:tnLst>
      <p:par>
        <p:cTn id="1" dur="indefinite" restart="never" nodeType="tmRoot"/>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770" name="Date Placeholder 3"/>
          <p:cNvSpPr>
            <a:spLocks noGrp="1"/>
          </p:cNvSpPr>
          <p:nvPr>
            <p:ph type="dt" sz="quarter" idx="10"/>
          </p:nvPr>
        </p:nvSpPr>
        <p:spPr>
          <a:noFill/>
        </p:spPr>
        <p:txBody>
          <a:bodyPr/>
          <a:lstStyle/>
          <a:p>
            <a:fld id="{C142F26D-EA8A-420B-8B06-4E9E81E1A040}" type="datetime1">
              <a:rPr lang="en-US" smtClean="0"/>
              <a:pPr/>
              <a:t>1/21/2013</a:t>
            </a:fld>
            <a:endParaRPr lang="en-US"/>
          </a:p>
        </p:txBody>
      </p:sp>
      <p:sp>
        <p:nvSpPr>
          <p:cNvPr id="32771" name="Footer Placeholder 4"/>
          <p:cNvSpPr>
            <a:spLocks noGrp="1"/>
          </p:cNvSpPr>
          <p:nvPr>
            <p:ph type="ftr" sz="quarter" idx="11"/>
          </p:nvPr>
        </p:nvSpPr>
        <p:spPr>
          <a:noFill/>
        </p:spPr>
        <p:txBody>
          <a:bodyPr/>
          <a:lstStyle/>
          <a:p>
            <a:r>
              <a:rPr lang="en-US" smtClean="0"/>
              <a:t>CPSC503 Winter 2012</a:t>
            </a:r>
            <a:endParaRPr lang="en-US"/>
          </a:p>
        </p:txBody>
      </p:sp>
      <p:sp>
        <p:nvSpPr>
          <p:cNvPr id="32772" name="Slide Number Placeholder 5"/>
          <p:cNvSpPr>
            <a:spLocks noGrp="1"/>
          </p:cNvSpPr>
          <p:nvPr>
            <p:ph type="sldNum" sz="quarter" idx="12"/>
          </p:nvPr>
        </p:nvSpPr>
        <p:spPr>
          <a:noFill/>
        </p:spPr>
        <p:txBody>
          <a:bodyPr/>
          <a:lstStyle/>
          <a:p>
            <a:fld id="{F0CD5828-4447-4CA9-9B36-95AD747E326A}" type="slidenum">
              <a:rPr lang="en-US" smtClean="0"/>
              <a:pPr/>
              <a:t>17</a:t>
            </a:fld>
            <a:endParaRPr lang="en-US" smtClean="0"/>
          </a:p>
        </p:txBody>
      </p:sp>
      <p:sp>
        <p:nvSpPr>
          <p:cNvPr id="32773" name="Rectangle 2"/>
          <p:cNvSpPr>
            <a:spLocks noGrp="1" noChangeArrowheads="1"/>
          </p:cNvSpPr>
          <p:nvPr>
            <p:ph type="title"/>
          </p:nvPr>
        </p:nvSpPr>
        <p:spPr>
          <a:solidFill>
            <a:schemeClr val="hlink"/>
          </a:solidFill>
        </p:spPr>
        <p:txBody>
          <a:bodyPr/>
          <a:lstStyle/>
          <a:p>
            <a:pPr eaLnBrk="1" hangingPunct="1"/>
            <a:r>
              <a:rPr lang="en-US" smtClean="0"/>
              <a:t>Key Transition</a:t>
            </a:r>
          </a:p>
        </p:txBody>
      </p:sp>
      <p:sp>
        <p:nvSpPr>
          <p:cNvPr id="32774" name="Rectangle 3"/>
          <p:cNvSpPr>
            <a:spLocks noGrp="1" noChangeArrowheads="1"/>
          </p:cNvSpPr>
          <p:nvPr>
            <p:ph type="body" idx="1"/>
          </p:nvPr>
        </p:nvSpPr>
        <p:spPr/>
        <p:txBody>
          <a:bodyPr/>
          <a:lstStyle/>
          <a:p>
            <a:pPr eaLnBrk="1" hangingPunct="1"/>
            <a:r>
              <a:rPr lang="en-US" smtClean="0"/>
              <a:t>Up to this point we’ve mostly been discussing </a:t>
            </a:r>
            <a:r>
              <a:rPr lang="en-US" smtClean="0">
                <a:solidFill>
                  <a:schemeClr val="accent2"/>
                </a:solidFill>
              </a:rPr>
              <a:t>words in isolation</a:t>
            </a:r>
          </a:p>
          <a:p>
            <a:pPr eaLnBrk="1" hangingPunct="1"/>
            <a:r>
              <a:rPr lang="en-US" smtClean="0"/>
              <a:t>Now we’re switching to </a:t>
            </a:r>
            <a:r>
              <a:rPr lang="en-US" smtClean="0">
                <a:solidFill>
                  <a:schemeClr val="accent2"/>
                </a:solidFill>
              </a:rPr>
              <a:t>sequences of words</a:t>
            </a:r>
          </a:p>
          <a:p>
            <a:pPr eaLnBrk="1" hangingPunct="1"/>
            <a:r>
              <a:rPr lang="en-US" smtClean="0"/>
              <a:t>And we’re going to worry about assigning </a:t>
            </a:r>
            <a:r>
              <a:rPr lang="en-US" smtClean="0">
                <a:solidFill>
                  <a:schemeClr val="accent2"/>
                </a:solidFill>
              </a:rPr>
              <a:t>probabilities to sequences of words</a:t>
            </a:r>
          </a:p>
          <a:p>
            <a:pPr eaLnBrk="1" hangingPunct="1">
              <a:buFontTx/>
              <a:buNone/>
            </a:pPr>
            <a:endParaRPr lang="en-US" smtClean="0"/>
          </a:p>
        </p:txBody>
      </p:sp>
    </p:spTree>
  </p:cSld>
  <p:clrMapOvr>
    <a:masterClrMapping/>
  </p:clrMapOvr>
  <p:timing>
    <p:tnLst>
      <p:par>
        <p:cTn id="1" dur="indefinite" restart="never" nodeType="tmRoot"/>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794" name="Date Placeholder 3"/>
          <p:cNvSpPr>
            <a:spLocks noGrp="1"/>
          </p:cNvSpPr>
          <p:nvPr>
            <p:ph type="dt" sz="quarter" idx="10"/>
          </p:nvPr>
        </p:nvSpPr>
        <p:spPr>
          <a:noFill/>
        </p:spPr>
        <p:txBody>
          <a:bodyPr/>
          <a:lstStyle/>
          <a:p>
            <a:fld id="{1220654A-8343-4D88-9887-2955469EEED4}" type="datetime1">
              <a:rPr lang="en-US" smtClean="0"/>
              <a:pPr/>
              <a:t>1/21/2013</a:t>
            </a:fld>
            <a:endParaRPr lang="en-US"/>
          </a:p>
        </p:txBody>
      </p:sp>
      <p:sp>
        <p:nvSpPr>
          <p:cNvPr id="33795" name="Footer Placeholder 4"/>
          <p:cNvSpPr>
            <a:spLocks noGrp="1"/>
          </p:cNvSpPr>
          <p:nvPr>
            <p:ph type="ftr" sz="quarter" idx="11"/>
          </p:nvPr>
        </p:nvSpPr>
        <p:spPr>
          <a:noFill/>
        </p:spPr>
        <p:txBody>
          <a:bodyPr/>
          <a:lstStyle/>
          <a:p>
            <a:r>
              <a:rPr lang="en-US" smtClean="0"/>
              <a:t>CPSC503 Winter 2012</a:t>
            </a:r>
            <a:endParaRPr lang="en-US"/>
          </a:p>
        </p:txBody>
      </p:sp>
      <p:sp>
        <p:nvSpPr>
          <p:cNvPr id="33796" name="Slide Number Placeholder 5"/>
          <p:cNvSpPr>
            <a:spLocks noGrp="1"/>
          </p:cNvSpPr>
          <p:nvPr>
            <p:ph type="sldNum" sz="quarter" idx="12"/>
          </p:nvPr>
        </p:nvSpPr>
        <p:spPr>
          <a:noFill/>
        </p:spPr>
        <p:txBody>
          <a:bodyPr/>
          <a:lstStyle/>
          <a:p>
            <a:fld id="{2B7AA0A6-BB99-4DBD-BBE4-12F2FE0970CF}" type="slidenum">
              <a:rPr lang="en-US" smtClean="0"/>
              <a:pPr/>
              <a:t>18</a:t>
            </a:fld>
            <a:endParaRPr lang="en-US" smtClean="0"/>
          </a:p>
        </p:txBody>
      </p:sp>
      <p:sp>
        <p:nvSpPr>
          <p:cNvPr id="33797" name="Rectangle 2"/>
          <p:cNvSpPr>
            <a:spLocks noGrp="1" noChangeArrowheads="1"/>
          </p:cNvSpPr>
          <p:nvPr>
            <p:ph type="title"/>
          </p:nvPr>
        </p:nvSpPr>
        <p:spPr>
          <a:xfrm>
            <a:off x="914400" y="228600"/>
            <a:ext cx="7467600" cy="1143000"/>
          </a:xfrm>
        </p:spPr>
        <p:txBody>
          <a:bodyPr/>
          <a:lstStyle/>
          <a:p>
            <a:pPr eaLnBrk="1" hangingPunct="1"/>
            <a:r>
              <a:rPr lang="en-US" smtClean="0"/>
              <a:t>Knowledge-Formalisms Map</a:t>
            </a:r>
            <a:br>
              <a:rPr lang="en-US" smtClean="0"/>
            </a:br>
            <a:r>
              <a:rPr lang="en-US" sz="2800" smtClean="0"/>
              <a:t>(including probabilistic formalisms)</a:t>
            </a:r>
          </a:p>
        </p:txBody>
      </p:sp>
      <p:sp>
        <p:nvSpPr>
          <p:cNvPr id="33798" name="Rectangle 3"/>
          <p:cNvSpPr>
            <a:spLocks noGrp="1" noChangeArrowheads="1"/>
          </p:cNvSpPr>
          <p:nvPr>
            <p:ph type="body" idx="1"/>
          </p:nvPr>
        </p:nvSpPr>
        <p:spPr>
          <a:xfrm>
            <a:off x="4510088" y="4554538"/>
            <a:ext cx="3276600" cy="914400"/>
          </a:xfrm>
          <a:solidFill>
            <a:srgbClr val="CCFFFF"/>
          </a:solidFill>
        </p:spPr>
        <p:txBody>
          <a:bodyPr/>
          <a:lstStyle/>
          <a:p>
            <a:pPr eaLnBrk="1" hangingPunct="1">
              <a:buFontTx/>
              <a:buNone/>
            </a:pPr>
            <a:r>
              <a:rPr lang="en-US" sz="2000" smtClean="0"/>
              <a:t>Logical formalisms </a:t>
            </a:r>
          </a:p>
          <a:p>
            <a:pPr eaLnBrk="1" hangingPunct="1">
              <a:buFontTx/>
              <a:buNone/>
            </a:pPr>
            <a:r>
              <a:rPr lang="en-US" sz="2000" smtClean="0"/>
              <a:t>(First-Order Logics)</a:t>
            </a:r>
          </a:p>
          <a:p>
            <a:pPr eaLnBrk="1" hangingPunct="1">
              <a:buFontTx/>
              <a:buNone/>
            </a:pPr>
            <a:endParaRPr lang="en-US" sz="2400" smtClean="0"/>
          </a:p>
        </p:txBody>
      </p:sp>
      <p:sp>
        <p:nvSpPr>
          <p:cNvPr id="33799" name="Rectangle 4"/>
          <p:cNvSpPr>
            <a:spLocks noChangeArrowheads="1"/>
          </p:cNvSpPr>
          <p:nvPr/>
        </p:nvSpPr>
        <p:spPr bwMode="auto">
          <a:xfrm>
            <a:off x="3956050" y="3406775"/>
            <a:ext cx="5181600" cy="965200"/>
          </a:xfrm>
          <a:prstGeom prst="rect">
            <a:avLst/>
          </a:prstGeom>
          <a:solidFill>
            <a:srgbClr val="CCFFFF"/>
          </a:solidFill>
          <a:ln w="9525">
            <a:noFill/>
            <a:miter lim="800000"/>
            <a:headEnd/>
            <a:tailEnd/>
          </a:ln>
        </p:spPr>
        <p:txBody>
          <a:bodyPr/>
          <a:lstStyle/>
          <a:p>
            <a:pPr marL="342900" indent="-342900">
              <a:spcBef>
                <a:spcPct val="20000"/>
              </a:spcBef>
            </a:pPr>
            <a:r>
              <a:rPr lang="en-US" sz="2000" b="1">
                <a:latin typeface="Comic Sans MS" pitchFamily="66" charset="0"/>
              </a:rPr>
              <a:t>Rule systems </a:t>
            </a:r>
            <a:r>
              <a:rPr lang="en-US" sz="2000" b="1" i="1">
                <a:solidFill>
                  <a:schemeClr val="accent2"/>
                </a:solidFill>
                <a:latin typeface="Comic Sans MS" pitchFamily="66" charset="0"/>
              </a:rPr>
              <a:t>(and prob. versions)</a:t>
            </a:r>
          </a:p>
          <a:p>
            <a:pPr marL="342900" indent="-342900">
              <a:spcBef>
                <a:spcPct val="20000"/>
              </a:spcBef>
            </a:pPr>
            <a:r>
              <a:rPr lang="en-US" sz="2000" b="1">
                <a:latin typeface="Comic Sans MS" pitchFamily="66" charset="0"/>
              </a:rPr>
              <a:t>(e.g., </a:t>
            </a:r>
            <a:r>
              <a:rPr lang="en-US" sz="2000" b="1">
                <a:solidFill>
                  <a:schemeClr val="accent2"/>
                </a:solidFill>
                <a:latin typeface="Comic Sans MS" pitchFamily="66" charset="0"/>
              </a:rPr>
              <a:t>(Prob.)</a:t>
            </a:r>
            <a:r>
              <a:rPr lang="en-US" sz="2000" b="1">
                <a:latin typeface="Comic Sans MS" pitchFamily="66" charset="0"/>
              </a:rPr>
              <a:t> Context-Free Grammars)</a:t>
            </a:r>
          </a:p>
          <a:p>
            <a:pPr marL="342900" indent="-342900">
              <a:spcBef>
                <a:spcPct val="20000"/>
              </a:spcBef>
            </a:pPr>
            <a:endParaRPr lang="en-US" sz="2000" b="1">
              <a:latin typeface="Comic Sans MS" pitchFamily="66" charset="0"/>
            </a:endParaRPr>
          </a:p>
        </p:txBody>
      </p:sp>
      <p:sp>
        <p:nvSpPr>
          <p:cNvPr id="33800" name="Rectangle 5"/>
          <p:cNvSpPr>
            <a:spLocks noChangeArrowheads="1"/>
          </p:cNvSpPr>
          <p:nvPr/>
        </p:nvSpPr>
        <p:spPr bwMode="auto">
          <a:xfrm>
            <a:off x="4114800" y="1752600"/>
            <a:ext cx="4876800" cy="1371600"/>
          </a:xfrm>
          <a:prstGeom prst="rect">
            <a:avLst/>
          </a:prstGeom>
          <a:solidFill>
            <a:srgbClr val="CCFFFF"/>
          </a:solidFill>
          <a:ln w="9525">
            <a:noFill/>
            <a:miter lim="800000"/>
            <a:headEnd/>
            <a:tailEnd/>
          </a:ln>
        </p:spPr>
        <p:txBody>
          <a:bodyPr/>
          <a:lstStyle/>
          <a:p>
            <a:pPr marL="342900" indent="-342900">
              <a:spcBef>
                <a:spcPct val="20000"/>
              </a:spcBef>
            </a:pPr>
            <a:r>
              <a:rPr lang="en-US" sz="2000" b="1">
                <a:latin typeface="Comic Sans MS" pitchFamily="66" charset="0"/>
              </a:rPr>
              <a:t>State Machines </a:t>
            </a:r>
            <a:r>
              <a:rPr lang="en-US" sz="2000" b="1" i="1">
                <a:solidFill>
                  <a:schemeClr val="accent2"/>
                </a:solidFill>
                <a:latin typeface="Comic Sans MS" pitchFamily="66" charset="0"/>
              </a:rPr>
              <a:t>(and prob. versions)</a:t>
            </a:r>
            <a:endParaRPr lang="en-US" sz="2000" b="1">
              <a:solidFill>
                <a:schemeClr val="accent2"/>
              </a:solidFill>
              <a:latin typeface="Comic Sans MS" pitchFamily="66" charset="0"/>
            </a:endParaRPr>
          </a:p>
          <a:p>
            <a:pPr marL="342900" indent="-342900">
              <a:spcBef>
                <a:spcPct val="20000"/>
              </a:spcBef>
            </a:pPr>
            <a:r>
              <a:rPr lang="en-US" sz="2000" b="1">
                <a:latin typeface="Comic Sans MS" pitchFamily="66" charset="0"/>
              </a:rPr>
              <a:t>(Finite State Automata,Finite State Transducers, </a:t>
            </a:r>
            <a:r>
              <a:rPr lang="en-US" sz="2000" b="1" i="1">
                <a:solidFill>
                  <a:schemeClr val="accent2"/>
                </a:solidFill>
                <a:latin typeface="Comic Sans MS" pitchFamily="66" charset="0"/>
              </a:rPr>
              <a:t>Markov Models</a:t>
            </a:r>
            <a:r>
              <a:rPr lang="en-US" sz="2000" b="1">
                <a:latin typeface="Comic Sans MS" pitchFamily="66" charset="0"/>
              </a:rPr>
              <a:t>)</a:t>
            </a:r>
          </a:p>
        </p:txBody>
      </p:sp>
      <p:sp>
        <p:nvSpPr>
          <p:cNvPr id="33801" name="Line 6"/>
          <p:cNvSpPr>
            <a:spLocks noChangeShapeType="1"/>
          </p:cNvSpPr>
          <p:nvPr/>
        </p:nvSpPr>
        <p:spPr bwMode="auto">
          <a:xfrm flipH="1" flipV="1">
            <a:off x="2514600" y="2209800"/>
            <a:ext cx="1752600" cy="0"/>
          </a:xfrm>
          <a:prstGeom prst="line">
            <a:avLst/>
          </a:prstGeom>
          <a:noFill/>
          <a:ln w="38100">
            <a:solidFill>
              <a:schemeClr val="tx1"/>
            </a:solidFill>
            <a:round/>
            <a:headEnd/>
            <a:tailEnd type="triangle" w="med" len="med"/>
          </a:ln>
        </p:spPr>
        <p:txBody>
          <a:bodyPr/>
          <a:lstStyle/>
          <a:p>
            <a:endParaRPr lang="en-CA"/>
          </a:p>
        </p:txBody>
      </p:sp>
      <p:sp>
        <p:nvSpPr>
          <p:cNvPr id="33802" name="Rectangle 7"/>
          <p:cNvSpPr>
            <a:spLocks noChangeArrowheads="1"/>
          </p:cNvSpPr>
          <p:nvPr/>
        </p:nvSpPr>
        <p:spPr bwMode="auto">
          <a:xfrm>
            <a:off x="533400" y="1905000"/>
            <a:ext cx="1981200" cy="533400"/>
          </a:xfrm>
          <a:prstGeom prst="rect">
            <a:avLst/>
          </a:prstGeom>
          <a:solidFill>
            <a:srgbClr val="CCFFFF"/>
          </a:solidFill>
          <a:ln w="9525">
            <a:noFill/>
            <a:miter lim="800000"/>
            <a:headEnd/>
            <a:tailEnd/>
          </a:ln>
        </p:spPr>
        <p:txBody>
          <a:bodyPr/>
          <a:lstStyle/>
          <a:p>
            <a:pPr marL="342900" indent="-342900">
              <a:spcBef>
                <a:spcPct val="20000"/>
              </a:spcBef>
            </a:pPr>
            <a:r>
              <a:rPr lang="en-US" sz="2000" b="1">
                <a:latin typeface="Comic Sans MS" pitchFamily="66" charset="0"/>
              </a:rPr>
              <a:t>Morphology</a:t>
            </a:r>
          </a:p>
        </p:txBody>
      </p:sp>
      <p:sp>
        <p:nvSpPr>
          <p:cNvPr id="33803" name="Rectangle 8"/>
          <p:cNvSpPr>
            <a:spLocks noChangeArrowheads="1"/>
          </p:cNvSpPr>
          <p:nvPr/>
        </p:nvSpPr>
        <p:spPr bwMode="auto">
          <a:xfrm>
            <a:off x="685800" y="2819400"/>
            <a:ext cx="1371600" cy="533400"/>
          </a:xfrm>
          <a:prstGeom prst="rect">
            <a:avLst/>
          </a:prstGeom>
          <a:solidFill>
            <a:srgbClr val="CCFFFF"/>
          </a:solidFill>
          <a:ln w="9525">
            <a:noFill/>
            <a:miter lim="800000"/>
            <a:headEnd/>
            <a:tailEnd/>
          </a:ln>
        </p:spPr>
        <p:txBody>
          <a:bodyPr/>
          <a:lstStyle/>
          <a:p>
            <a:pPr marL="342900" indent="-342900">
              <a:spcBef>
                <a:spcPct val="20000"/>
              </a:spcBef>
            </a:pPr>
            <a:r>
              <a:rPr lang="en-US" sz="2000" b="1">
                <a:latin typeface="Comic Sans MS" pitchFamily="66" charset="0"/>
              </a:rPr>
              <a:t>Syntax</a:t>
            </a:r>
          </a:p>
        </p:txBody>
      </p:sp>
      <p:sp>
        <p:nvSpPr>
          <p:cNvPr id="33804" name="Rectangle 9"/>
          <p:cNvSpPr>
            <a:spLocks noChangeArrowheads="1"/>
          </p:cNvSpPr>
          <p:nvPr/>
        </p:nvSpPr>
        <p:spPr bwMode="auto">
          <a:xfrm>
            <a:off x="533400" y="4572000"/>
            <a:ext cx="2209800" cy="1295400"/>
          </a:xfrm>
          <a:prstGeom prst="rect">
            <a:avLst/>
          </a:prstGeom>
          <a:solidFill>
            <a:srgbClr val="CCFFFF"/>
          </a:solidFill>
          <a:ln w="9525">
            <a:noFill/>
            <a:miter lim="800000"/>
            <a:headEnd/>
            <a:tailEnd/>
          </a:ln>
        </p:spPr>
        <p:txBody>
          <a:bodyPr/>
          <a:lstStyle/>
          <a:p>
            <a:pPr marL="342900" indent="-342900">
              <a:spcBef>
                <a:spcPct val="20000"/>
              </a:spcBef>
            </a:pPr>
            <a:r>
              <a:rPr lang="en-US" sz="2000" b="1">
                <a:latin typeface="Comic Sans MS" pitchFamily="66" charset="0"/>
              </a:rPr>
              <a:t>Pragmatics</a:t>
            </a:r>
          </a:p>
          <a:p>
            <a:pPr marL="342900" indent="-342900">
              <a:spcBef>
                <a:spcPct val="20000"/>
              </a:spcBef>
            </a:pPr>
            <a:r>
              <a:rPr lang="en-US" sz="2000" b="1">
                <a:latin typeface="Comic Sans MS" pitchFamily="66" charset="0"/>
              </a:rPr>
              <a:t>Discourse and Dialogue</a:t>
            </a:r>
          </a:p>
        </p:txBody>
      </p:sp>
      <p:sp>
        <p:nvSpPr>
          <p:cNvPr id="33805" name="Rectangle 10"/>
          <p:cNvSpPr>
            <a:spLocks noChangeArrowheads="1"/>
          </p:cNvSpPr>
          <p:nvPr/>
        </p:nvSpPr>
        <p:spPr bwMode="auto">
          <a:xfrm>
            <a:off x="533400" y="3657600"/>
            <a:ext cx="1676400" cy="533400"/>
          </a:xfrm>
          <a:prstGeom prst="rect">
            <a:avLst/>
          </a:prstGeom>
          <a:solidFill>
            <a:srgbClr val="CCFFFF"/>
          </a:solidFill>
          <a:ln w="9525">
            <a:noFill/>
            <a:miter lim="800000"/>
            <a:headEnd/>
            <a:tailEnd/>
          </a:ln>
        </p:spPr>
        <p:txBody>
          <a:bodyPr/>
          <a:lstStyle/>
          <a:p>
            <a:pPr marL="342900" indent="-342900">
              <a:spcBef>
                <a:spcPct val="20000"/>
              </a:spcBef>
            </a:pPr>
            <a:r>
              <a:rPr lang="en-US" sz="2000" b="1">
                <a:latin typeface="Comic Sans MS" pitchFamily="66" charset="0"/>
              </a:rPr>
              <a:t>Semantics</a:t>
            </a:r>
          </a:p>
        </p:txBody>
      </p:sp>
      <p:sp>
        <p:nvSpPr>
          <p:cNvPr id="33806" name="Line 11"/>
          <p:cNvSpPr>
            <a:spLocks noChangeShapeType="1"/>
          </p:cNvSpPr>
          <p:nvPr/>
        </p:nvSpPr>
        <p:spPr bwMode="auto">
          <a:xfrm flipH="1" flipV="1">
            <a:off x="1981200" y="3048000"/>
            <a:ext cx="1981200" cy="762000"/>
          </a:xfrm>
          <a:prstGeom prst="line">
            <a:avLst/>
          </a:prstGeom>
          <a:noFill/>
          <a:ln w="38100">
            <a:solidFill>
              <a:schemeClr val="tx1"/>
            </a:solidFill>
            <a:round/>
            <a:headEnd/>
            <a:tailEnd type="triangle" w="med" len="med"/>
          </a:ln>
        </p:spPr>
        <p:txBody>
          <a:bodyPr/>
          <a:lstStyle/>
          <a:p>
            <a:endParaRPr lang="en-CA"/>
          </a:p>
        </p:txBody>
      </p:sp>
      <p:sp>
        <p:nvSpPr>
          <p:cNvPr id="33807" name="Line 12"/>
          <p:cNvSpPr>
            <a:spLocks noChangeShapeType="1"/>
          </p:cNvSpPr>
          <p:nvPr/>
        </p:nvSpPr>
        <p:spPr bwMode="auto">
          <a:xfrm flipH="1" flipV="1">
            <a:off x="2209800" y="4038600"/>
            <a:ext cx="2286000" cy="838200"/>
          </a:xfrm>
          <a:prstGeom prst="line">
            <a:avLst/>
          </a:prstGeom>
          <a:noFill/>
          <a:ln w="38100">
            <a:solidFill>
              <a:schemeClr val="tx1"/>
            </a:solidFill>
            <a:round/>
            <a:headEnd/>
            <a:tailEnd type="triangle" w="med" len="med"/>
          </a:ln>
        </p:spPr>
        <p:txBody>
          <a:bodyPr/>
          <a:lstStyle/>
          <a:p>
            <a:endParaRPr lang="en-CA"/>
          </a:p>
        </p:txBody>
      </p:sp>
      <p:sp>
        <p:nvSpPr>
          <p:cNvPr id="33808" name="Line 13"/>
          <p:cNvSpPr>
            <a:spLocks noChangeShapeType="1"/>
          </p:cNvSpPr>
          <p:nvPr/>
        </p:nvSpPr>
        <p:spPr bwMode="auto">
          <a:xfrm flipH="1">
            <a:off x="2743200" y="4876800"/>
            <a:ext cx="1752600" cy="457200"/>
          </a:xfrm>
          <a:prstGeom prst="line">
            <a:avLst/>
          </a:prstGeom>
          <a:noFill/>
          <a:ln w="38100">
            <a:solidFill>
              <a:schemeClr val="tx1"/>
            </a:solidFill>
            <a:round/>
            <a:headEnd/>
            <a:tailEnd type="triangle" w="med" len="med"/>
          </a:ln>
        </p:spPr>
        <p:txBody>
          <a:bodyPr/>
          <a:lstStyle/>
          <a:p>
            <a:endParaRPr lang="en-CA"/>
          </a:p>
        </p:txBody>
      </p:sp>
      <p:sp>
        <p:nvSpPr>
          <p:cNvPr id="33809" name="Line 14"/>
          <p:cNvSpPr>
            <a:spLocks noChangeShapeType="1"/>
          </p:cNvSpPr>
          <p:nvPr/>
        </p:nvSpPr>
        <p:spPr bwMode="auto">
          <a:xfrm flipH="1">
            <a:off x="2209800" y="2286000"/>
            <a:ext cx="2057400" cy="1600200"/>
          </a:xfrm>
          <a:prstGeom prst="line">
            <a:avLst/>
          </a:prstGeom>
          <a:noFill/>
          <a:ln w="9525">
            <a:solidFill>
              <a:schemeClr val="tx1"/>
            </a:solidFill>
            <a:round/>
            <a:headEnd/>
            <a:tailEnd type="triangle" w="med" len="med"/>
          </a:ln>
        </p:spPr>
        <p:txBody>
          <a:bodyPr/>
          <a:lstStyle/>
          <a:p>
            <a:endParaRPr lang="en-CA"/>
          </a:p>
        </p:txBody>
      </p:sp>
      <p:sp>
        <p:nvSpPr>
          <p:cNvPr id="33810" name="Line 15"/>
          <p:cNvSpPr>
            <a:spLocks noChangeShapeType="1"/>
          </p:cNvSpPr>
          <p:nvPr/>
        </p:nvSpPr>
        <p:spPr bwMode="auto">
          <a:xfrm flipH="1">
            <a:off x="2743200" y="2286000"/>
            <a:ext cx="1524000" cy="2667000"/>
          </a:xfrm>
          <a:prstGeom prst="line">
            <a:avLst/>
          </a:prstGeom>
          <a:noFill/>
          <a:ln w="9525">
            <a:solidFill>
              <a:schemeClr val="accent2"/>
            </a:solidFill>
            <a:round/>
            <a:headEnd/>
            <a:tailEnd type="triangle" w="med" len="med"/>
          </a:ln>
        </p:spPr>
        <p:txBody>
          <a:bodyPr/>
          <a:lstStyle/>
          <a:p>
            <a:endParaRPr lang="en-CA"/>
          </a:p>
        </p:txBody>
      </p:sp>
      <p:sp>
        <p:nvSpPr>
          <p:cNvPr id="33811" name="Line 16"/>
          <p:cNvSpPr>
            <a:spLocks noChangeShapeType="1"/>
          </p:cNvSpPr>
          <p:nvPr/>
        </p:nvSpPr>
        <p:spPr bwMode="auto">
          <a:xfrm flipH="1">
            <a:off x="2209800" y="3962400"/>
            <a:ext cx="1752600" cy="0"/>
          </a:xfrm>
          <a:prstGeom prst="line">
            <a:avLst/>
          </a:prstGeom>
          <a:noFill/>
          <a:ln w="9525">
            <a:solidFill>
              <a:schemeClr val="tx1"/>
            </a:solidFill>
            <a:round/>
            <a:headEnd/>
            <a:tailEnd type="triangle" w="med" len="med"/>
          </a:ln>
        </p:spPr>
        <p:txBody>
          <a:bodyPr/>
          <a:lstStyle/>
          <a:p>
            <a:endParaRPr lang="en-CA"/>
          </a:p>
        </p:txBody>
      </p:sp>
      <p:sp>
        <p:nvSpPr>
          <p:cNvPr id="33812" name="Line 17"/>
          <p:cNvSpPr>
            <a:spLocks noChangeShapeType="1"/>
          </p:cNvSpPr>
          <p:nvPr/>
        </p:nvSpPr>
        <p:spPr bwMode="auto">
          <a:xfrm flipH="1">
            <a:off x="2667000" y="4038600"/>
            <a:ext cx="1295400" cy="1143000"/>
          </a:xfrm>
          <a:prstGeom prst="line">
            <a:avLst/>
          </a:prstGeom>
          <a:noFill/>
          <a:ln w="9525">
            <a:solidFill>
              <a:schemeClr val="tx1"/>
            </a:solidFill>
            <a:round/>
            <a:headEnd/>
            <a:tailEnd type="triangle" w="med" len="med"/>
          </a:ln>
        </p:spPr>
        <p:txBody>
          <a:bodyPr/>
          <a:lstStyle/>
          <a:p>
            <a:endParaRPr lang="en-CA"/>
          </a:p>
        </p:txBody>
      </p:sp>
      <p:sp>
        <p:nvSpPr>
          <p:cNvPr id="33813" name="Rectangle 18"/>
          <p:cNvSpPr>
            <a:spLocks noChangeArrowheads="1"/>
          </p:cNvSpPr>
          <p:nvPr/>
        </p:nvSpPr>
        <p:spPr bwMode="auto">
          <a:xfrm>
            <a:off x="4862513" y="5694363"/>
            <a:ext cx="1981200" cy="457200"/>
          </a:xfrm>
          <a:prstGeom prst="rect">
            <a:avLst/>
          </a:prstGeom>
          <a:solidFill>
            <a:srgbClr val="CCFFFF"/>
          </a:solidFill>
          <a:ln w="9525">
            <a:noFill/>
            <a:miter lim="800000"/>
            <a:headEnd/>
            <a:tailEnd/>
          </a:ln>
        </p:spPr>
        <p:txBody>
          <a:bodyPr/>
          <a:lstStyle/>
          <a:p>
            <a:pPr marL="342900" indent="-342900">
              <a:spcBef>
                <a:spcPct val="20000"/>
              </a:spcBef>
            </a:pPr>
            <a:r>
              <a:rPr lang="en-US" sz="2000" b="1">
                <a:latin typeface="Comic Sans MS" pitchFamily="66" charset="0"/>
              </a:rPr>
              <a:t>AI planners </a:t>
            </a:r>
          </a:p>
        </p:txBody>
      </p:sp>
      <p:sp>
        <p:nvSpPr>
          <p:cNvPr id="33814" name="Line 19"/>
          <p:cNvSpPr>
            <a:spLocks noChangeShapeType="1"/>
          </p:cNvSpPr>
          <p:nvPr/>
        </p:nvSpPr>
        <p:spPr bwMode="auto">
          <a:xfrm flipH="1" flipV="1">
            <a:off x="2743200" y="5486400"/>
            <a:ext cx="2133600" cy="304800"/>
          </a:xfrm>
          <a:prstGeom prst="line">
            <a:avLst/>
          </a:prstGeom>
          <a:noFill/>
          <a:ln w="38100">
            <a:solidFill>
              <a:schemeClr val="tx1"/>
            </a:solidFill>
            <a:round/>
            <a:headEnd/>
            <a:tailEnd type="triangle" w="med" len="med"/>
          </a:ln>
        </p:spPr>
        <p:txBody>
          <a:bodyPr/>
          <a:lstStyle/>
          <a:p>
            <a:endParaRPr lang="en-CA"/>
          </a:p>
        </p:txBody>
      </p:sp>
      <p:sp>
        <p:nvSpPr>
          <p:cNvPr id="33815" name="Line 20"/>
          <p:cNvSpPr>
            <a:spLocks noChangeShapeType="1"/>
          </p:cNvSpPr>
          <p:nvPr/>
        </p:nvSpPr>
        <p:spPr bwMode="auto">
          <a:xfrm flipH="1">
            <a:off x="2057400" y="2286000"/>
            <a:ext cx="2209800" cy="685800"/>
          </a:xfrm>
          <a:prstGeom prst="line">
            <a:avLst/>
          </a:prstGeom>
          <a:noFill/>
          <a:ln w="9525">
            <a:solidFill>
              <a:schemeClr val="accent2"/>
            </a:solidFill>
            <a:round/>
            <a:headEnd/>
            <a:tailEnd type="triangle" w="med" len="med"/>
          </a:ln>
        </p:spPr>
        <p:txBody>
          <a:bodyPr/>
          <a:lstStyle/>
          <a:p>
            <a:endParaRPr lang="en-CA"/>
          </a:p>
        </p:txBody>
      </p:sp>
    </p:spTree>
  </p:cSld>
  <p:clrMapOvr>
    <a:masterClrMapping/>
  </p:clrMapOvr>
  <p:timing>
    <p:tnLst>
      <p:par>
        <p:cTn id="1" dur="indefinite" restart="never" nodeType="tmRoot"/>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698" name="Date Placeholder 4"/>
          <p:cNvSpPr>
            <a:spLocks noGrp="1"/>
          </p:cNvSpPr>
          <p:nvPr>
            <p:ph type="dt" sz="quarter" idx="10"/>
          </p:nvPr>
        </p:nvSpPr>
        <p:spPr>
          <a:noFill/>
        </p:spPr>
        <p:txBody>
          <a:bodyPr/>
          <a:lstStyle/>
          <a:p>
            <a:fld id="{1901624D-90B5-40CF-94E4-880A82EE71A1}" type="datetime1">
              <a:rPr lang="en-US" smtClean="0"/>
              <a:pPr/>
              <a:t>1/21/2013</a:t>
            </a:fld>
            <a:endParaRPr lang="en-US"/>
          </a:p>
        </p:txBody>
      </p:sp>
      <p:sp>
        <p:nvSpPr>
          <p:cNvPr id="29699" name="Footer Placeholder 5"/>
          <p:cNvSpPr>
            <a:spLocks noGrp="1"/>
          </p:cNvSpPr>
          <p:nvPr>
            <p:ph type="ftr" sz="quarter" idx="11"/>
          </p:nvPr>
        </p:nvSpPr>
        <p:spPr>
          <a:noFill/>
        </p:spPr>
        <p:txBody>
          <a:bodyPr/>
          <a:lstStyle/>
          <a:p>
            <a:r>
              <a:rPr lang="en-US" smtClean="0"/>
              <a:t>CPSC503 Winter 2012</a:t>
            </a:r>
            <a:endParaRPr lang="en-US"/>
          </a:p>
        </p:txBody>
      </p:sp>
      <p:sp>
        <p:nvSpPr>
          <p:cNvPr id="29700" name="Slide Number Placeholder 6"/>
          <p:cNvSpPr>
            <a:spLocks noGrp="1"/>
          </p:cNvSpPr>
          <p:nvPr>
            <p:ph type="sldNum" sz="quarter" idx="12"/>
          </p:nvPr>
        </p:nvSpPr>
        <p:spPr>
          <a:noFill/>
        </p:spPr>
        <p:txBody>
          <a:bodyPr/>
          <a:lstStyle/>
          <a:p>
            <a:fld id="{E9D82F76-3C9D-4089-8C84-F76D27EACBED}" type="slidenum">
              <a:rPr lang="en-US" smtClean="0"/>
              <a:pPr/>
              <a:t>19</a:t>
            </a:fld>
            <a:endParaRPr lang="en-US" smtClean="0"/>
          </a:p>
        </p:txBody>
      </p:sp>
      <p:sp>
        <p:nvSpPr>
          <p:cNvPr id="29701" name="Rectangle 2"/>
          <p:cNvSpPr>
            <a:spLocks noGrp="1" noChangeArrowheads="1"/>
          </p:cNvSpPr>
          <p:nvPr>
            <p:ph type="title"/>
          </p:nvPr>
        </p:nvSpPr>
        <p:spPr/>
        <p:txBody>
          <a:bodyPr/>
          <a:lstStyle/>
          <a:p>
            <a:pPr eaLnBrk="1" hangingPunct="1"/>
            <a:r>
              <a:rPr lang="en-US" dirty="0" smtClean="0"/>
              <a:t>Today Jan 17</a:t>
            </a:r>
          </a:p>
        </p:txBody>
      </p:sp>
      <p:sp>
        <p:nvSpPr>
          <p:cNvPr id="29702" name="Rectangle 3"/>
          <p:cNvSpPr>
            <a:spLocks noGrp="1" noChangeArrowheads="1"/>
          </p:cNvSpPr>
          <p:nvPr>
            <p:ph type="body" sz="half" idx="1"/>
          </p:nvPr>
        </p:nvSpPr>
        <p:spPr>
          <a:xfrm>
            <a:off x="685800" y="1981200"/>
            <a:ext cx="7924800" cy="4114800"/>
          </a:xfrm>
        </p:spPr>
        <p:txBody>
          <a:bodyPr/>
          <a:lstStyle/>
          <a:p>
            <a:pPr eaLnBrk="1" hangingPunct="1"/>
            <a:r>
              <a:rPr lang="en-US" sz="3200" dirty="0" smtClean="0">
                <a:solidFill>
                  <a:schemeClr val="tx2"/>
                </a:solidFill>
              </a:rPr>
              <a:t>Finish Spelling</a:t>
            </a:r>
          </a:p>
          <a:p>
            <a:pPr eaLnBrk="1" hangingPunct="1"/>
            <a:r>
              <a:rPr lang="en-US" sz="3200" dirty="0" smtClean="0">
                <a:solidFill>
                  <a:schemeClr val="accent4"/>
                </a:solidFill>
              </a:rPr>
              <a:t>Min Edit Distance</a:t>
            </a:r>
            <a:endParaRPr lang="en-US" sz="3200" i="1" dirty="0" smtClean="0">
              <a:solidFill>
                <a:schemeClr val="accent4"/>
              </a:solidFill>
            </a:endParaRPr>
          </a:p>
          <a:p>
            <a:pPr eaLnBrk="1" hangingPunct="1"/>
            <a:r>
              <a:rPr lang="en-US" sz="3200" i="1" dirty="0" smtClean="0">
                <a:solidFill>
                  <a:schemeClr val="accent6"/>
                </a:solidFill>
              </a:rPr>
              <a:t>Language models (n</a:t>
            </a:r>
            <a:r>
              <a:rPr lang="en-US" sz="3200" dirty="0" smtClean="0">
                <a:solidFill>
                  <a:schemeClr val="accent6"/>
                </a:solidFill>
              </a:rPr>
              <a:t>-grams)</a:t>
            </a:r>
          </a:p>
        </p:txBody>
      </p:sp>
    </p:spTree>
  </p:cSld>
  <p:clrMapOvr>
    <a:masterClrMapping/>
  </p:clrMapOvr>
  <p:timing>
    <p:tnLst>
      <p:par>
        <p:cTn id="1" dur="indefinite" restart="never" nodeType="tmRoot"/>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698" name="Date Placeholder 4"/>
          <p:cNvSpPr>
            <a:spLocks noGrp="1"/>
          </p:cNvSpPr>
          <p:nvPr>
            <p:ph type="dt" sz="quarter" idx="10"/>
          </p:nvPr>
        </p:nvSpPr>
        <p:spPr>
          <a:noFill/>
        </p:spPr>
        <p:txBody>
          <a:bodyPr/>
          <a:lstStyle/>
          <a:p>
            <a:fld id="{1901624D-90B5-40CF-94E4-880A82EE71A1}" type="datetime1">
              <a:rPr lang="en-US" smtClean="0"/>
              <a:pPr/>
              <a:t>1/21/2013</a:t>
            </a:fld>
            <a:endParaRPr lang="en-US"/>
          </a:p>
        </p:txBody>
      </p:sp>
      <p:sp>
        <p:nvSpPr>
          <p:cNvPr id="29699" name="Footer Placeholder 5"/>
          <p:cNvSpPr>
            <a:spLocks noGrp="1"/>
          </p:cNvSpPr>
          <p:nvPr>
            <p:ph type="ftr" sz="quarter" idx="11"/>
          </p:nvPr>
        </p:nvSpPr>
        <p:spPr>
          <a:noFill/>
        </p:spPr>
        <p:txBody>
          <a:bodyPr/>
          <a:lstStyle/>
          <a:p>
            <a:r>
              <a:rPr lang="en-US" smtClean="0"/>
              <a:t>CPSC503 Winter 2012</a:t>
            </a:r>
            <a:endParaRPr lang="en-US"/>
          </a:p>
        </p:txBody>
      </p:sp>
      <p:sp>
        <p:nvSpPr>
          <p:cNvPr id="29700" name="Slide Number Placeholder 6"/>
          <p:cNvSpPr>
            <a:spLocks noGrp="1"/>
          </p:cNvSpPr>
          <p:nvPr>
            <p:ph type="sldNum" sz="quarter" idx="12"/>
          </p:nvPr>
        </p:nvSpPr>
        <p:spPr>
          <a:noFill/>
        </p:spPr>
        <p:txBody>
          <a:bodyPr/>
          <a:lstStyle/>
          <a:p>
            <a:fld id="{E9D82F76-3C9D-4089-8C84-F76D27EACBED}" type="slidenum">
              <a:rPr lang="en-US" smtClean="0"/>
              <a:pPr/>
              <a:t>2</a:t>
            </a:fld>
            <a:endParaRPr lang="en-US" smtClean="0"/>
          </a:p>
        </p:txBody>
      </p:sp>
      <p:sp>
        <p:nvSpPr>
          <p:cNvPr id="29701" name="Rectangle 2"/>
          <p:cNvSpPr>
            <a:spLocks noGrp="1" noChangeArrowheads="1"/>
          </p:cNvSpPr>
          <p:nvPr>
            <p:ph type="title"/>
          </p:nvPr>
        </p:nvSpPr>
        <p:spPr/>
        <p:txBody>
          <a:bodyPr/>
          <a:lstStyle/>
          <a:p>
            <a:pPr eaLnBrk="1" hangingPunct="1"/>
            <a:r>
              <a:rPr lang="en-US" dirty="0" smtClean="0"/>
              <a:t>Today Jan 17</a:t>
            </a:r>
          </a:p>
        </p:txBody>
      </p:sp>
      <p:sp>
        <p:nvSpPr>
          <p:cNvPr id="29702" name="Rectangle 3"/>
          <p:cNvSpPr>
            <a:spLocks noGrp="1" noChangeArrowheads="1"/>
          </p:cNvSpPr>
          <p:nvPr>
            <p:ph type="body" sz="half" idx="1"/>
          </p:nvPr>
        </p:nvSpPr>
        <p:spPr>
          <a:xfrm>
            <a:off x="685800" y="1981200"/>
            <a:ext cx="7924800" cy="4114800"/>
          </a:xfrm>
        </p:spPr>
        <p:txBody>
          <a:bodyPr/>
          <a:lstStyle/>
          <a:p>
            <a:pPr eaLnBrk="1" hangingPunct="1"/>
            <a:r>
              <a:rPr lang="en-US" sz="3200" dirty="0" smtClean="0">
                <a:solidFill>
                  <a:schemeClr val="accent2"/>
                </a:solidFill>
              </a:rPr>
              <a:t>Finish Spelling</a:t>
            </a:r>
          </a:p>
          <a:p>
            <a:pPr eaLnBrk="1" hangingPunct="1"/>
            <a:r>
              <a:rPr lang="en-US" sz="3200" dirty="0" smtClean="0">
                <a:solidFill>
                  <a:schemeClr val="tx2"/>
                </a:solidFill>
              </a:rPr>
              <a:t>Min Edit Distance</a:t>
            </a:r>
            <a:endParaRPr lang="en-US" sz="3200" i="1" dirty="0" smtClean="0">
              <a:solidFill>
                <a:schemeClr val="tx2"/>
              </a:solidFill>
            </a:endParaRPr>
          </a:p>
          <a:p>
            <a:pPr eaLnBrk="1" hangingPunct="1"/>
            <a:r>
              <a:rPr lang="en-US" sz="3200" i="1" dirty="0" smtClean="0"/>
              <a:t>Language models (n</a:t>
            </a:r>
            <a:r>
              <a:rPr lang="en-US" sz="3200" dirty="0" smtClean="0"/>
              <a:t>-grams)</a:t>
            </a:r>
          </a:p>
        </p:txBody>
      </p:sp>
    </p:spTree>
  </p:cSld>
  <p:clrMapOvr>
    <a:masterClrMapping/>
  </p:clrMapOvr>
  <p:timing>
    <p:tnLst>
      <p:par>
        <p:cTn id="1" dur="indefinite" restart="never" nodeType="tmRoot"/>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00" name="Date Placeholder 3"/>
          <p:cNvSpPr>
            <a:spLocks noGrp="1"/>
          </p:cNvSpPr>
          <p:nvPr>
            <p:ph type="dt" sz="quarter" idx="10"/>
          </p:nvPr>
        </p:nvSpPr>
        <p:spPr>
          <a:noFill/>
        </p:spPr>
        <p:txBody>
          <a:bodyPr/>
          <a:lstStyle/>
          <a:p>
            <a:fld id="{0552B0DE-86B3-48C3-B954-D90F99ABFE35}" type="datetime1">
              <a:rPr lang="en-US" smtClean="0"/>
              <a:pPr/>
              <a:t>1/21/2013</a:t>
            </a:fld>
            <a:endParaRPr lang="en-US"/>
          </a:p>
        </p:txBody>
      </p:sp>
      <p:sp>
        <p:nvSpPr>
          <p:cNvPr id="4101" name="Footer Placeholder 4"/>
          <p:cNvSpPr>
            <a:spLocks noGrp="1"/>
          </p:cNvSpPr>
          <p:nvPr>
            <p:ph type="ftr" sz="quarter" idx="11"/>
          </p:nvPr>
        </p:nvSpPr>
        <p:spPr>
          <a:noFill/>
        </p:spPr>
        <p:txBody>
          <a:bodyPr/>
          <a:lstStyle/>
          <a:p>
            <a:r>
              <a:rPr lang="en-US" smtClean="0"/>
              <a:t>CPSC503 Winter 2012</a:t>
            </a:r>
            <a:endParaRPr lang="en-US"/>
          </a:p>
        </p:txBody>
      </p:sp>
      <p:sp>
        <p:nvSpPr>
          <p:cNvPr id="4102" name="Slide Number Placeholder 5"/>
          <p:cNvSpPr>
            <a:spLocks noGrp="1"/>
          </p:cNvSpPr>
          <p:nvPr>
            <p:ph type="sldNum" sz="quarter" idx="12"/>
          </p:nvPr>
        </p:nvSpPr>
        <p:spPr>
          <a:noFill/>
        </p:spPr>
        <p:txBody>
          <a:bodyPr/>
          <a:lstStyle/>
          <a:p>
            <a:fld id="{1ABBA617-CF57-4339-BCED-8A7D94C1ACF9}" type="slidenum">
              <a:rPr lang="en-US" smtClean="0"/>
              <a:pPr/>
              <a:t>20</a:t>
            </a:fld>
            <a:endParaRPr lang="en-US" smtClean="0"/>
          </a:p>
        </p:txBody>
      </p:sp>
      <p:sp>
        <p:nvSpPr>
          <p:cNvPr id="4103" name="Rectangle 2"/>
          <p:cNvSpPr>
            <a:spLocks noGrp="1" noChangeArrowheads="1"/>
          </p:cNvSpPr>
          <p:nvPr>
            <p:ph type="title"/>
          </p:nvPr>
        </p:nvSpPr>
        <p:spPr>
          <a:xfrm>
            <a:off x="685800" y="0"/>
            <a:ext cx="7772400" cy="1143000"/>
          </a:xfrm>
        </p:spPr>
        <p:txBody>
          <a:bodyPr/>
          <a:lstStyle/>
          <a:p>
            <a:pPr eaLnBrk="1" hangingPunct="1"/>
            <a:r>
              <a:rPr lang="en-US" smtClean="0"/>
              <a:t>Only Spelling?</a:t>
            </a:r>
          </a:p>
        </p:txBody>
      </p:sp>
      <p:sp>
        <p:nvSpPr>
          <p:cNvPr id="4104" name="Rectangle 3"/>
          <p:cNvSpPr>
            <a:spLocks noGrp="1" noChangeArrowheads="1"/>
          </p:cNvSpPr>
          <p:nvPr>
            <p:ph type="body" idx="1"/>
          </p:nvPr>
        </p:nvSpPr>
        <p:spPr>
          <a:xfrm>
            <a:off x="152400" y="990600"/>
            <a:ext cx="8991600" cy="4572000"/>
          </a:xfrm>
        </p:spPr>
        <p:txBody>
          <a:bodyPr/>
          <a:lstStyle/>
          <a:p>
            <a:pPr marL="457200" indent="-457200" eaLnBrk="1" hangingPunct="1">
              <a:buFontTx/>
              <a:buAutoNum type="alphaUcPeriod"/>
            </a:pPr>
            <a:r>
              <a:rPr lang="en-US" sz="3200" smtClean="0"/>
              <a:t>Assign a probability to a sentence</a:t>
            </a:r>
          </a:p>
          <a:p>
            <a:pPr marL="838200" lvl="1" indent="-381000" eaLnBrk="1" hangingPunct="1">
              <a:buFontTx/>
              <a:buChar char="•"/>
            </a:pPr>
            <a:r>
              <a:rPr lang="en-US" sz="2800" smtClean="0"/>
              <a:t>Part-of-speech tagging</a:t>
            </a:r>
          </a:p>
          <a:p>
            <a:pPr marL="838200" lvl="1" indent="-381000" eaLnBrk="1" hangingPunct="1">
              <a:buFontTx/>
              <a:buChar char="•"/>
            </a:pPr>
            <a:r>
              <a:rPr lang="en-US" sz="2800" smtClean="0"/>
              <a:t>Word-sense disambiguation</a:t>
            </a:r>
          </a:p>
          <a:p>
            <a:pPr marL="838200" lvl="1" indent="-381000" eaLnBrk="1" hangingPunct="1">
              <a:buFontTx/>
              <a:buChar char="•"/>
            </a:pPr>
            <a:r>
              <a:rPr lang="en-US" sz="2800" smtClean="0"/>
              <a:t>Probabilistic Parsing</a:t>
            </a:r>
          </a:p>
          <a:p>
            <a:pPr marL="457200" indent="-457200" eaLnBrk="1" hangingPunct="1">
              <a:buFontTx/>
              <a:buAutoNum type="alphaUcPeriod"/>
            </a:pPr>
            <a:r>
              <a:rPr lang="en-US" sz="3200" smtClean="0"/>
              <a:t>Predict the next word</a:t>
            </a:r>
          </a:p>
          <a:p>
            <a:pPr marL="838200" lvl="1" indent="-381000" eaLnBrk="1" hangingPunct="1">
              <a:buFontTx/>
              <a:buChar char="•"/>
            </a:pPr>
            <a:r>
              <a:rPr lang="en-US" sz="2800" smtClean="0"/>
              <a:t>Speech recognition</a:t>
            </a:r>
          </a:p>
          <a:p>
            <a:pPr marL="838200" lvl="1" indent="-381000" eaLnBrk="1" hangingPunct="1">
              <a:buFontTx/>
              <a:buChar char="•"/>
            </a:pPr>
            <a:r>
              <a:rPr lang="en-US" sz="2800" smtClean="0"/>
              <a:t>Hand-writing recognition</a:t>
            </a:r>
          </a:p>
          <a:p>
            <a:pPr marL="838200" lvl="1" indent="-381000" eaLnBrk="1" hangingPunct="1">
              <a:buFontTx/>
              <a:buChar char="•"/>
            </a:pPr>
            <a:r>
              <a:rPr lang="en-US" sz="2800" smtClean="0"/>
              <a:t>Augmentative communication for the disabled</a:t>
            </a:r>
          </a:p>
          <a:p>
            <a:pPr marL="457200" indent="-457200" eaLnBrk="1" hangingPunct="1"/>
            <a:endParaRPr lang="en-US" sz="2400" smtClean="0"/>
          </a:p>
        </p:txBody>
      </p:sp>
      <p:sp>
        <p:nvSpPr>
          <p:cNvPr id="4105" name="Rectangle 4"/>
          <p:cNvSpPr>
            <a:spLocks noChangeArrowheads="1"/>
          </p:cNvSpPr>
          <p:nvPr/>
        </p:nvSpPr>
        <p:spPr bwMode="auto">
          <a:xfrm>
            <a:off x="6096000" y="2590800"/>
            <a:ext cx="1828800" cy="609600"/>
          </a:xfrm>
          <a:prstGeom prst="rect">
            <a:avLst/>
          </a:prstGeom>
          <a:noFill/>
          <a:ln w="9525">
            <a:noFill/>
            <a:miter lim="800000"/>
            <a:headEnd/>
            <a:tailEnd/>
          </a:ln>
        </p:spPr>
        <p:txBody>
          <a:bodyPr/>
          <a:lstStyle/>
          <a:p>
            <a:pPr marL="342900" indent="-342900">
              <a:spcBef>
                <a:spcPct val="20000"/>
              </a:spcBef>
            </a:pPr>
            <a:r>
              <a:rPr lang="en-US" sz="4000" b="1">
                <a:solidFill>
                  <a:schemeClr val="accent2"/>
                </a:solidFill>
                <a:latin typeface="Comic Sans MS" pitchFamily="66" charset="0"/>
              </a:rPr>
              <a:t>A</a:t>
            </a:r>
            <a:r>
              <a:rPr lang="en-US" sz="4000" b="1">
                <a:solidFill>
                  <a:schemeClr val="accent2"/>
                </a:solidFill>
                <a:latin typeface="Comic Sans MS" pitchFamily="66" charset="0"/>
                <a:sym typeface="Symbol" pitchFamily="18" charset="2"/>
              </a:rPr>
              <a:t></a:t>
            </a:r>
            <a:r>
              <a:rPr lang="en-US" sz="4000" b="1">
                <a:solidFill>
                  <a:schemeClr val="accent2"/>
                </a:solidFill>
                <a:latin typeface="Comic Sans MS" pitchFamily="66" charset="0"/>
              </a:rPr>
              <a:t>B</a:t>
            </a:r>
          </a:p>
        </p:txBody>
      </p:sp>
      <p:grpSp>
        <p:nvGrpSpPr>
          <p:cNvPr id="2" name="Group 9"/>
          <p:cNvGrpSpPr>
            <a:grpSpLocks/>
          </p:cNvGrpSpPr>
          <p:nvPr/>
        </p:nvGrpSpPr>
        <p:grpSpPr bwMode="auto">
          <a:xfrm>
            <a:off x="1600200" y="5334000"/>
            <a:ext cx="7543800" cy="885825"/>
            <a:chOff x="1600200" y="5334000"/>
            <a:chExt cx="7543800" cy="885825"/>
          </a:xfrm>
        </p:grpSpPr>
        <p:graphicFrame>
          <p:nvGraphicFramePr>
            <p:cNvPr id="4098" name="Object 5"/>
            <p:cNvGraphicFramePr>
              <a:graphicFrameLocks noChangeAspect="1"/>
            </p:cNvGraphicFramePr>
            <p:nvPr/>
          </p:nvGraphicFramePr>
          <p:xfrm>
            <a:off x="1600200" y="5486400"/>
            <a:ext cx="2882900" cy="733425"/>
          </p:xfrm>
          <a:graphic>
            <a:graphicData uri="http://schemas.openxmlformats.org/presentationml/2006/ole">
              <p:oleObj spid="_x0000_s129027" name="Equation" r:id="rId4" imgW="799920" imgH="203040" progId="Equation.3">
                <p:embed/>
              </p:oleObj>
            </a:graphicData>
          </a:graphic>
        </p:graphicFrame>
        <p:sp>
          <p:nvSpPr>
            <p:cNvPr id="4107" name="Rectangle 6"/>
            <p:cNvSpPr>
              <a:spLocks noChangeArrowheads="1"/>
            </p:cNvSpPr>
            <p:nvPr/>
          </p:nvSpPr>
          <p:spPr bwMode="auto">
            <a:xfrm>
              <a:off x="5181600" y="5334000"/>
              <a:ext cx="3962400" cy="685800"/>
            </a:xfrm>
            <a:prstGeom prst="rect">
              <a:avLst/>
            </a:prstGeom>
            <a:noFill/>
            <a:ln w="9525">
              <a:noFill/>
              <a:miter lim="800000"/>
              <a:headEnd/>
              <a:tailEnd/>
            </a:ln>
          </p:spPr>
          <p:txBody>
            <a:bodyPr/>
            <a:lstStyle/>
            <a:p>
              <a:pPr marL="342900" indent="-342900">
                <a:spcBef>
                  <a:spcPct val="20000"/>
                </a:spcBef>
              </a:pPr>
              <a:r>
                <a:rPr lang="en-US" sz="3200">
                  <a:solidFill>
                    <a:schemeClr val="accent2"/>
                  </a:solidFill>
                  <a:latin typeface="Comic Sans MS" pitchFamily="66" charset="0"/>
                </a:rPr>
                <a:t>Impossible to estimate </a:t>
              </a:r>
              <a:r>
                <a:rPr lang="en-US" sz="3200">
                  <a:solidFill>
                    <a:schemeClr val="accent2"/>
                  </a:solidFill>
                  <a:latin typeface="Comic Sans MS" pitchFamily="66" charset="0"/>
                  <a:sym typeface="Wingdings" pitchFamily="2" charset="2"/>
                </a:rPr>
                <a:t></a:t>
              </a:r>
              <a:endParaRPr lang="en-US" sz="3200">
                <a:solidFill>
                  <a:schemeClr val="accent2"/>
                </a:solidFill>
                <a:latin typeface="Comic Sans MS" pitchFamily="66" charset="0"/>
              </a:endParaRPr>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8" name="Date Placeholder 5"/>
          <p:cNvSpPr>
            <a:spLocks noGrp="1"/>
          </p:cNvSpPr>
          <p:nvPr>
            <p:ph type="dt" sz="quarter" idx="10"/>
          </p:nvPr>
        </p:nvSpPr>
        <p:spPr>
          <a:noFill/>
        </p:spPr>
        <p:txBody>
          <a:bodyPr/>
          <a:lstStyle/>
          <a:p>
            <a:fld id="{481CDB7F-FD91-4695-8F4D-ACA3A7F60FD8}" type="datetime1">
              <a:rPr lang="en-US" smtClean="0"/>
              <a:pPr/>
              <a:t>1/21/2013</a:t>
            </a:fld>
            <a:endParaRPr lang="en-US"/>
          </a:p>
        </p:txBody>
      </p:sp>
      <p:sp>
        <p:nvSpPr>
          <p:cNvPr id="5129" name="Footer Placeholder 6"/>
          <p:cNvSpPr>
            <a:spLocks noGrp="1"/>
          </p:cNvSpPr>
          <p:nvPr>
            <p:ph type="ftr" sz="quarter" idx="11"/>
          </p:nvPr>
        </p:nvSpPr>
        <p:spPr>
          <a:noFill/>
        </p:spPr>
        <p:txBody>
          <a:bodyPr/>
          <a:lstStyle/>
          <a:p>
            <a:r>
              <a:rPr lang="en-US" smtClean="0"/>
              <a:t>CPSC503 Winter 2012</a:t>
            </a:r>
            <a:endParaRPr lang="en-US"/>
          </a:p>
        </p:txBody>
      </p:sp>
      <p:sp>
        <p:nvSpPr>
          <p:cNvPr id="5130" name="Slide Number Placeholder 7"/>
          <p:cNvSpPr>
            <a:spLocks noGrp="1"/>
          </p:cNvSpPr>
          <p:nvPr>
            <p:ph type="sldNum" sz="quarter" idx="12"/>
          </p:nvPr>
        </p:nvSpPr>
        <p:spPr>
          <a:noFill/>
        </p:spPr>
        <p:txBody>
          <a:bodyPr/>
          <a:lstStyle/>
          <a:p>
            <a:fld id="{BA60DB12-19D1-4EFE-A3AA-C9A637BE7C31}" type="slidenum">
              <a:rPr lang="en-US" smtClean="0"/>
              <a:pPr/>
              <a:t>21</a:t>
            </a:fld>
            <a:endParaRPr lang="en-US" smtClean="0"/>
          </a:p>
        </p:txBody>
      </p:sp>
      <p:sp>
        <p:nvSpPr>
          <p:cNvPr id="20486" name="Rectangle 2"/>
          <p:cNvSpPr>
            <a:spLocks noGrp="1" noChangeArrowheads="1"/>
          </p:cNvSpPr>
          <p:nvPr>
            <p:ph type="title"/>
          </p:nvPr>
        </p:nvSpPr>
        <p:spPr>
          <a:xfrm>
            <a:off x="2895600" y="914400"/>
            <a:ext cx="5943600" cy="685800"/>
          </a:xfrm>
        </p:spPr>
        <p:txBody>
          <a:bodyPr/>
          <a:lstStyle/>
          <a:p>
            <a:pPr eaLnBrk="1" hangingPunct="1">
              <a:defRPr/>
            </a:pPr>
            <a:r>
              <a:rPr lang="en-US" sz="3200" dirty="0" smtClean="0">
                <a:solidFill>
                  <a:schemeClr val="accent6"/>
                </a:solidFill>
              </a:rPr>
              <a:t>Impossible to estimate!</a:t>
            </a:r>
          </a:p>
        </p:txBody>
      </p:sp>
      <p:sp>
        <p:nvSpPr>
          <p:cNvPr id="5132" name="Rectangle 3"/>
          <p:cNvSpPr>
            <a:spLocks noGrp="1" noChangeArrowheads="1"/>
          </p:cNvSpPr>
          <p:nvPr>
            <p:ph type="body" sz="half" idx="1"/>
          </p:nvPr>
        </p:nvSpPr>
        <p:spPr>
          <a:xfrm>
            <a:off x="381000" y="1600200"/>
            <a:ext cx="8305800" cy="1371600"/>
          </a:xfrm>
          <a:noFill/>
        </p:spPr>
        <p:txBody>
          <a:bodyPr/>
          <a:lstStyle/>
          <a:p>
            <a:pPr eaLnBrk="1" hangingPunct="1">
              <a:lnSpc>
                <a:spcPct val="90000"/>
              </a:lnSpc>
              <a:buFontTx/>
              <a:buNone/>
            </a:pPr>
            <a:r>
              <a:rPr lang="en-US" smtClean="0"/>
              <a:t>Assuming 10</a:t>
            </a:r>
            <a:r>
              <a:rPr lang="en-US" baseline="30000" smtClean="0"/>
              <a:t>5</a:t>
            </a:r>
            <a:r>
              <a:rPr lang="en-US" smtClean="0"/>
              <a:t> word types and average sentence contains 10 words -&gt; sample space?</a:t>
            </a:r>
          </a:p>
          <a:p>
            <a:pPr eaLnBrk="1" hangingPunct="1">
              <a:lnSpc>
                <a:spcPct val="90000"/>
              </a:lnSpc>
              <a:buFontTx/>
              <a:buNone/>
            </a:pPr>
            <a:endParaRPr lang="en-US" sz="2400" smtClean="0"/>
          </a:p>
          <a:p>
            <a:r>
              <a:rPr lang="en-US" sz="2400" smtClean="0"/>
              <a:t>Google language model Update (22 Sept. 2006): was based on corpus</a:t>
            </a:r>
            <a:br>
              <a:rPr lang="en-US" sz="2400" smtClean="0"/>
            </a:br>
            <a:r>
              <a:rPr lang="en-US" sz="2400" smtClean="0"/>
              <a:t>Number of sentences: 95,119,665,584</a:t>
            </a:r>
            <a:br>
              <a:rPr lang="en-US" sz="2400" smtClean="0"/>
            </a:br>
            <a:endParaRPr lang="en-US" sz="2400" smtClean="0"/>
          </a:p>
          <a:p>
            <a:pPr eaLnBrk="1" hangingPunct="1">
              <a:lnSpc>
                <a:spcPct val="90000"/>
              </a:lnSpc>
              <a:buFontTx/>
              <a:buNone/>
            </a:pPr>
            <a:endParaRPr lang="en-US" sz="2400" smtClean="0"/>
          </a:p>
        </p:txBody>
      </p:sp>
      <p:graphicFrame>
        <p:nvGraphicFramePr>
          <p:cNvPr id="5122" name="Object 4"/>
          <p:cNvGraphicFramePr>
            <a:graphicFrameLocks noChangeAspect="1"/>
          </p:cNvGraphicFramePr>
          <p:nvPr>
            <p:ph sz="quarter" idx="3"/>
          </p:nvPr>
        </p:nvGraphicFramePr>
        <p:xfrm>
          <a:off x="381000" y="914400"/>
          <a:ext cx="2438400" cy="619125"/>
        </p:xfrm>
        <a:graphic>
          <a:graphicData uri="http://schemas.openxmlformats.org/presentationml/2006/ole">
            <p:oleObj spid="_x0000_s130050" name="Equation" r:id="rId4" imgW="799920" imgH="203040" progId="Equation.3">
              <p:embed/>
            </p:oleObj>
          </a:graphicData>
        </a:graphic>
      </p:graphicFrame>
      <p:sp>
        <p:nvSpPr>
          <p:cNvPr id="12" name="Rectangle 3"/>
          <p:cNvSpPr txBox="1">
            <a:spLocks noChangeArrowheads="1"/>
          </p:cNvSpPr>
          <p:nvPr/>
        </p:nvSpPr>
        <p:spPr bwMode="auto">
          <a:xfrm>
            <a:off x="457200" y="4572000"/>
            <a:ext cx="8305800" cy="1371600"/>
          </a:xfrm>
          <a:prstGeom prst="rect">
            <a:avLst/>
          </a:prstGeom>
          <a:noFill/>
          <a:ln w="9525">
            <a:noFill/>
            <a:miter lim="800000"/>
            <a:headEnd/>
            <a:tailEnd/>
          </a:ln>
        </p:spPr>
        <p:txBody>
          <a:bodyPr/>
          <a:lstStyle/>
          <a:p>
            <a:pPr marL="342900" indent="-342900">
              <a:lnSpc>
                <a:spcPct val="90000"/>
              </a:lnSpc>
              <a:spcBef>
                <a:spcPct val="20000"/>
              </a:spcBef>
              <a:defRPr/>
            </a:pPr>
            <a:r>
              <a:rPr lang="en-US" sz="2800" b="1" kern="0" dirty="0">
                <a:latin typeface="+mn-lt"/>
              </a:rPr>
              <a:t>Most sentences will not appear or appear only once </a:t>
            </a:r>
            <a:r>
              <a:rPr lang="en-US" sz="2800" b="1" kern="0" dirty="0">
                <a:latin typeface="+mn-lt"/>
                <a:sym typeface="Wingdings" pitchFamily="2" charset="2"/>
              </a:rPr>
              <a:t></a:t>
            </a:r>
          </a:p>
          <a:p>
            <a:pPr marL="342900" indent="-342900">
              <a:lnSpc>
                <a:spcPct val="90000"/>
              </a:lnSpc>
              <a:spcBef>
                <a:spcPct val="20000"/>
              </a:spcBef>
              <a:defRPr/>
            </a:pPr>
            <a:r>
              <a:rPr lang="en-US" sz="2800" b="1" kern="0" dirty="0">
                <a:solidFill>
                  <a:schemeClr val="accent6"/>
                </a:solidFill>
                <a:latin typeface="+mn-lt"/>
                <a:sym typeface="Wingdings" pitchFamily="2" charset="2"/>
              </a:rPr>
              <a:t>Key point in Stat. NLP</a:t>
            </a:r>
            <a:r>
              <a:rPr lang="en-US" sz="2800" b="1" kern="0" dirty="0">
                <a:latin typeface="+mn-lt"/>
                <a:sym typeface="Wingdings" pitchFamily="2" charset="2"/>
              </a:rPr>
              <a:t>: your corpus should be </a:t>
            </a:r>
            <a:r>
              <a:rPr lang="en-US" sz="2800" b="1" kern="0" dirty="0">
                <a:solidFill>
                  <a:schemeClr val="accent6"/>
                </a:solidFill>
                <a:latin typeface="+mn-lt"/>
                <a:sym typeface="Wingdings" pitchFamily="2" charset="2"/>
              </a:rPr>
              <a:t>&gt;&gt;</a:t>
            </a:r>
            <a:r>
              <a:rPr lang="en-US" sz="2800" b="1" kern="0" dirty="0">
                <a:latin typeface="+mn-lt"/>
                <a:sym typeface="Wingdings" pitchFamily="2" charset="2"/>
              </a:rPr>
              <a:t> than your sample space!</a:t>
            </a:r>
            <a:endParaRPr lang="en-US" sz="2400" b="1" kern="0" dirty="0">
              <a:latin typeface="+mn-lt"/>
            </a:endParaRPr>
          </a:p>
          <a:p>
            <a:pPr marL="342900" indent="-342900">
              <a:lnSpc>
                <a:spcPct val="90000"/>
              </a:lnSpc>
              <a:spcBef>
                <a:spcPct val="20000"/>
              </a:spcBef>
              <a:defRPr/>
            </a:pPr>
            <a:endParaRPr lang="en-US" sz="2400" b="1" kern="0" dirty="0">
              <a:latin typeface="+mn-lt"/>
            </a:endParaRPr>
          </a:p>
        </p:txBody>
      </p:sp>
    </p:spTree>
  </p:cSld>
  <p:clrMapOvr>
    <a:masterClrMapping/>
  </p:clrMapOvr>
  <p:timing>
    <p:tnLst>
      <p:par>
        <p:cTn id="1" dur="indefinite" restart="never" nodeType="tmRoot"/>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50" name="Date Placeholder 5"/>
          <p:cNvSpPr>
            <a:spLocks noGrp="1"/>
          </p:cNvSpPr>
          <p:nvPr>
            <p:ph type="dt" sz="quarter" idx="10"/>
          </p:nvPr>
        </p:nvSpPr>
        <p:spPr>
          <a:noFill/>
        </p:spPr>
        <p:txBody>
          <a:bodyPr/>
          <a:lstStyle/>
          <a:p>
            <a:fld id="{1EAEDD52-B623-4EC8-9D8D-D247F3489C23}" type="datetime1">
              <a:rPr lang="en-US" smtClean="0"/>
              <a:pPr/>
              <a:t>1/21/2013</a:t>
            </a:fld>
            <a:endParaRPr lang="en-US"/>
          </a:p>
        </p:txBody>
      </p:sp>
      <p:sp>
        <p:nvSpPr>
          <p:cNvPr id="6151" name="Footer Placeholder 6"/>
          <p:cNvSpPr>
            <a:spLocks noGrp="1"/>
          </p:cNvSpPr>
          <p:nvPr>
            <p:ph type="ftr" sz="quarter" idx="11"/>
          </p:nvPr>
        </p:nvSpPr>
        <p:spPr>
          <a:noFill/>
        </p:spPr>
        <p:txBody>
          <a:bodyPr/>
          <a:lstStyle/>
          <a:p>
            <a:r>
              <a:rPr lang="en-US" smtClean="0"/>
              <a:t>CPSC503 Winter 2012</a:t>
            </a:r>
            <a:endParaRPr lang="en-US"/>
          </a:p>
        </p:txBody>
      </p:sp>
      <p:sp>
        <p:nvSpPr>
          <p:cNvPr id="6152" name="Slide Number Placeholder 7"/>
          <p:cNvSpPr>
            <a:spLocks noGrp="1"/>
          </p:cNvSpPr>
          <p:nvPr>
            <p:ph type="sldNum" sz="quarter" idx="12"/>
          </p:nvPr>
        </p:nvSpPr>
        <p:spPr>
          <a:noFill/>
        </p:spPr>
        <p:txBody>
          <a:bodyPr/>
          <a:lstStyle/>
          <a:p>
            <a:fld id="{2A0DE0F0-4B63-454A-92C5-2B82A4ADEBE3}" type="slidenum">
              <a:rPr lang="en-US" smtClean="0"/>
              <a:pPr/>
              <a:t>22</a:t>
            </a:fld>
            <a:endParaRPr lang="en-US" smtClean="0"/>
          </a:p>
        </p:txBody>
      </p:sp>
      <p:sp>
        <p:nvSpPr>
          <p:cNvPr id="6153" name="Rectangle 2"/>
          <p:cNvSpPr>
            <a:spLocks noGrp="1" noChangeArrowheads="1"/>
          </p:cNvSpPr>
          <p:nvPr>
            <p:ph type="title"/>
          </p:nvPr>
        </p:nvSpPr>
        <p:spPr>
          <a:xfrm>
            <a:off x="381000" y="0"/>
            <a:ext cx="8763000" cy="1143000"/>
          </a:xfrm>
        </p:spPr>
        <p:txBody>
          <a:bodyPr/>
          <a:lstStyle/>
          <a:p>
            <a:pPr eaLnBrk="1" hangingPunct="1"/>
            <a:r>
              <a:rPr lang="en-US" smtClean="0"/>
              <a:t>Decompose: apply chain rule</a:t>
            </a:r>
          </a:p>
        </p:txBody>
      </p:sp>
      <p:grpSp>
        <p:nvGrpSpPr>
          <p:cNvPr id="2" name="Group 3"/>
          <p:cNvGrpSpPr>
            <a:grpSpLocks/>
          </p:cNvGrpSpPr>
          <p:nvPr/>
        </p:nvGrpSpPr>
        <p:grpSpPr bwMode="auto">
          <a:xfrm>
            <a:off x="381000" y="1676400"/>
            <a:ext cx="7816850" cy="1203325"/>
            <a:chOff x="240" y="1056"/>
            <a:chExt cx="4924" cy="758"/>
          </a:xfrm>
        </p:grpSpPr>
        <p:sp>
          <p:nvSpPr>
            <p:cNvPr id="6156" name="Rectangle 4"/>
            <p:cNvSpPr>
              <a:spLocks noChangeArrowheads="1"/>
            </p:cNvSpPr>
            <p:nvPr/>
          </p:nvSpPr>
          <p:spPr bwMode="auto">
            <a:xfrm>
              <a:off x="240" y="1248"/>
              <a:ext cx="1392" cy="336"/>
            </a:xfrm>
            <a:prstGeom prst="rect">
              <a:avLst/>
            </a:prstGeom>
            <a:noFill/>
            <a:ln w="9525">
              <a:noFill/>
              <a:miter lim="800000"/>
              <a:headEnd/>
              <a:tailEnd/>
            </a:ln>
          </p:spPr>
          <p:txBody>
            <a:bodyPr/>
            <a:lstStyle/>
            <a:p>
              <a:pPr marL="342900" indent="-342900">
                <a:spcBef>
                  <a:spcPct val="20000"/>
                </a:spcBef>
              </a:pPr>
              <a:r>
                <a:rPr lang="en-US" sz="2800" b="1">
                  <a:latin typeface="Comic Sans MS" pitchFamily="66" charset="0"/>
                </a:rPr>
                <a:t>Chain Rule:</a:t>
              </a:r>
            </a:p>
            <a:p>
              <a:pPr marL="342900" indent="-342900">
                <a:spcBef>
                  <a:spcPct val="20000"/>
                </a:spcBef>
                <a:buFontTx/>
                <a:buChar char="•"/>
              </a:pPr>
              <a:endParaRPr lang="en-US" sz="3200" b="1" baseline="-25000">
                <a:latin typeface="Comic Sans MS" pitchFamily="66" charset="0"/>
              </a:endParaRPr>
            </a:p>
          </p:txBody>
        </p:sp>
        <p:graphicFrame>
          <p:nvGraphicFramePr>
            <p:cNvPr id="6148" name="Object 5"/>
            <p:cNvGraphicFramePr>
              <a:graphicFrameLocks noChangeAspect="1"/>
            </p:cNvGraphicFramePr>
            <p:nvPr/>
          </p:nvGraphicFramePr>
          <p:xfrm>
            <a:off x="1632" y="1056"/>
            <a:ext cx="3532" cy="758"/>
          </p:xfrm>
          <a:graphic>
            <a:graphicData uri="http://schemas.openxmlformats.org/presentationml/2006/ole">
              <p:oleObj spid="_x0000_s131077" name="Equation" r:id="rId4" imgW="1803240" imgH="457200" progId="Equation.3">
                <p:embed/>
              </p:oleObj>
            </a:graphicData>
          </a:graphic>
        </p:graphicFrame>
      </p:grpSp>
      <p:graphicFrame>
        <p:nvGraphicFramePr>
          <p:cNvPr id="6146" name="Object 6"/>
          <p:cNvGraphicFramePr>
            <a:graphicFrameLocks noChangeAspect="1"/>
          </p:cNvGraphicFramePr>
          <p:nvPr/>
        </p:nvGraphicFramePr>
        <p:xfrm>
          <a:off x="4648200" y="3352800"/>
          <a:ext cx="636588" cy="720725"/>
        </p:xfrm>
        <a:graphic>
          <a:graphicData uri="http://schemas.openxmlformats.org/presentationml/2006/ole">
            <p:oleObj spid="_x0000_s131074" name="Equation" r:id="rId5" imgW="190440" imgH="215640" progId="Equation.3">
              <p:embed/>
            </p:oleObj>
          </a:graphicData>
        </a:graphic>
      </p:graphicFrame>
      <p:graphicFrame>
        <p:nvGraphicFramePr>
          <p:cNvPr id="6147" name="Object 7"/>
          <p:cNvGraphicFramePr>
            <a:graphicFrameLocks noChangeAspect="1"/>
          </p:cNvGraphicFramePr>
          <p:nvPr>
            <p:ph sz="half" idx="2"/>
          </p:nvPr>
        </p:nvGraphicFramePr>
        <p:xfrm>
          <a:off x="228600" y="4267200"/>
          <a:ext cx="8915400" cy="1581150"/>
        </p:xfrm>
        <a:graphic>
          <a:graphicData uri="http://schemas.openxmlformats.org/presentationml/2006/ole">
            <p:oleObj spid="_x0000_s131075" name="Equation" r:id="rId6" imgW="3149280" imgH="558720" progId="Equation.3">
              <p:embed/>
            </p:oleObj>
          </a:graphicData>
        </a:graphic>
      </p:graphicFrame>
      <p:sp>
        <p:nvSpPr>
          <p:cNvPr id="6155" name="Rectangle 8"/>
          <p:cNvSpPr>
            <a:spLocks noGrp="1" noChangeArrowheads="1"/>
          </p:cNvSpPr>
          <p:nvPr>
            <p:ph type="body" sz="half" idx="1"/>
          </p:nvPr>
        </p:nvSpPr>
        <p:spPr>
          <a:xfrm>
            <a:off x="457200" y="3048000"/>
            <a:ext cx="5105400" cy="1295400"/>
          </a:xfrm>
          <a:noFill/>
        </p:spPr>
        <p:txBody>
          <a:bodyPr/>
          <a:lstStyle/>
          <a:p>
            <a:pPr eaLnBrk="1" hangingPunct="1">
              <a:buFontTx/>
              <a:buNone/>
            </a:pPr>
            <a:r>
              <a:rPr lang="en-US" smtClean="0"/>
              <a:t>Applied to a word sequence from position 1 to n:</a:t>
            </a:r>
            <a:r>
              <a:rPr lang="en-US" sz="2400" smtClean="0"/>
              <a:t> </a:t>
            </a:r>
          </a:p>
          <a:p>
            <a:pPr eaLnBrk="1" hangingPunct="1">
              <a:buFontTx/>
              <a:buNone/>
            </a:pPr>
            <a:endParaRPr lang="en-US" sz="2400" smtClean="0"/>
          </a:p>
        </p:txBody>
      </p:sp>
    </p:spTree>
  </p:cSld>
  <p:clrMapOvr>
    <a:masterClrMapping/>
  </p:clrMapOvr>
  <p:timing>
    <p:tnLst>
      <p:par>
        <p:cTn id="1" dur="indefinite" restart="never" nodeType="tmRoot"/>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3" name="Date Placeholder 4"/>
          <p:cNvSpPr>
            <a:spLocks noGrp="1"/>
          </p:cNvSpPr>
          <p:nvPr>
            <p:ph type="dt" sz="quarter" idx="10"/>
          </p:nvPr>
        </p:nvSpPr>
        <p:spPr>
          <a:noFill/>
        </p:spPr>
        <p:txBody>
          <a:bodyPr/>
          <a:lstStyle/>
          <a:p>
            <a:fld id="{3B77B8E7-4C08-4AF0-8BA2-7167EE5F6996}" type="datetime1">
              <a:rPr lang="en-US" smtClean="0"/>
              <a:pPr/>
              <a:t>1/21/2013</a:t>
            </a:fld>
            <a:endParaRPr lang="en-US"/>
          </a:p>
        </p:txBody>
      </p:sp>
      <p:sp>
        <p:nvSpPr>
          <p:cNvPr id="7174" name="Footer Placeholder 5"/>
          <p:cNvSpPr>
            <a:spLocks noGrp="1"/>
          </p:cNvSpPr>
          <p:nvPr>
            <p:ph type="ftr" sz="quarter" idx="11"/>
          </p:nvPr>
        </p:nvSpPr>
        <p:spPr>
          <a:noFill/>
        </p:spPr>
        <p:txBody>
          <a:bodyPr/>
          <a:lstStyle/>
          <a:p>
            <a:r>
              <a:rPr lang="en-US" smtClean="0"/>
              <a:t>CPSC503 Winter 2012</a:t>
            </a:r>
            <a:endParaRPr lang="en-US"/>
          </a:p>
        </p:txBody>
      </p:sp>
      <p:sp>
        <p:nvSpPr>
          <p:cNvPr id="7175" name="Slide Number Placeholder 6"/>
          <p:cNvSpPr>
            <a:spLocks noGrp="1"/>
          </p:cNvSpPr>
          <p:nvPr>
            <p:ph type="sldNum" sz="quarter" idx="12"/>
          </p:nvPr>
        </p:nvSpPr>
        <p:spPr>
          <a:noFill/>
        </p:spPr>
        <p:txBody>
          <a:bodyPr/>
          <a:lstStyle/>
          <a:p>
            <a:fld id="{231A5264-F285-4508-944D-A273CBF92D00}" type="slidenum">
              <a:rPr lang="en-US" smtClean="0"/>
              <a:pPr/>
              <a:t>23</a:t>
            </a:fld>
            <a:endParaRPr lang="en-US" smtClean="0"/>
          </a:p>
        </p:txBody>
      </p:sp>
      <p:sp>
        <p:nvSpPr>
          <p:cNvPr id="7176" name="Rectangle 2"/>
          <p:cNvSpPr>
            <a:spLocks noGrp="1" noChangeArrowheads="1"/>
          </p:cNvSpPr>
          <p:nvPr>
            <p:ph type="title"/>
          </p:nvPr>
        </p:nvSpPr>
        <p:spPr>
          <a:xfrm>
            <a:off x="685800" y="228600"/>
            <a:ext cx="7772400" cy="1143000"/>
          </a:xfrm>
        </p:spPr>
        <p:txBody>
          <a:bodyPr/>
          <a:lstStyle/>
          <a:p>
            <a:pPr eaLnBrk="1" hangingPunct="1"/>
            <a:r>
              <a:rPr lang="en-US" smtClean="0"/>
              <a:t>Example</a:t>
            </a:r>
          </a:p>
        </p:txBody>
      </p:sp>
      <p:sp>
        <p:nvSpPr>
          <p:cNvPr id="7177" name="Rectangle 3"/>
          <p:cNvSpPr>
            <a:spLocks noGrp="1" noChangeArrowheads="1"/>
          </p:cNvSpPr>
          <p:nvPr>
            <p:ph type="body" sz="half" idx="1"/>
          </p:nvPr>
        </p:nvSpPr>
        <p:spPr>
          <a:xfrm>
            <a:off x="0" y="1219200"/>
            <a:ext cx="9144000" cy="4114800"/>
          </a:xfrm>
        </p:spPr>
        <p:txBody>
          <a:bodyPr/>
          <a:lstStyle/>
          <a:p>
            <a:pPr eaLnBrk="1" hangingPunct="1"/>
            <a:r>
              <a:rPr lang="en-US" smtClean="0"/>
              <a:t>Sequence    </a:t>
            </a:r>
            <a:r>
              <a:rPr lang="en-US" i="1" smtClean="0"/>
              <a:t>“The big red dog barks”</a:t>
            </a:r>
          </a:p>
          <a:p>
            <a:pPr eaLnBrk="1" hangingPunct="1"/>
            <a:r>
              <a:rPr lang="en-US" b="0" smtClean="0"/>
              <a:t>P(The big red dog barks)=</a:t>
            </a:r>
          </a:p>
          <a:p>
            <a:pPr eaLnBrk="1" hangingPunct="1">
              <a:buFontTx/>
              <a:buNone/>
            </a:pPr>
            <a:r>
              <a:rPr lang="en-US" sz="2400" b="0" smtClean="0">
                <a:solidFill>
                  <a:srgbClr val="A50021"/>
                </a:solidFill>
              </a:rPr>
              <a:t>    </a:t>
            </a:r>
            <a:r>
              <a:rPr lang="en-US" b="0" smtClean="0"/>
              <a:t>P(The) x</a:t>
            </a:r>
          </a:p>
          <a:p>
            <a:pPr eaLnBrk="1" hangingPunct="1">
              <a:buFontTx/>
              <a:buNone/>
            </a:pPr>
            <a:r>
              <a:rPr lang="en-US" b="0" smtClean="0"/>
              <a:t>	    P(big|the) x</a:t>
            </a:r>
          </a:p>
          <a:p>
            <a:pPr eaLnBrk="1" hangingPunct="1">
              <a:buFontTx/>
              <a:buNone/>
            </a:pPr>
            <a:r>
              <a:rPr lang="en-US" b="0" smtClean="0"/>
              <a:t>		   P(red|the big) x</a:t>
            </a:r>
          </a:p>
          <a:p>
            <a:pPr eaLnBrk="1" hangingPunct="1">
              <a:buFontTx/>
              <a:buNone/>
            </a:pPr>
            <a:r>
              <a:rPr lang="en-US" b="0" smtClean="0"/>
              <a:t>			P(dog|the big red) x</a:t>
            </a:r>
          </a:p>
          <a:p>
            <a:pPr eaLnBrk="1" hangingPunct="1">
              <a:buFontTx/>
              <a:buNone/>
            </a:pPr>
            <a:r>
              <a:rPr lang="en-US" b="0" smtClean="0"/>
              <a:t>				 P(barks|the big red dog)</a:t>
            </a:r>
          </a:p>
          <a:p>
            <a:pPr eaLnBrk="1" hangingPunct="1"/>
            <a:endParaRPr lang="en-US" b="0" smtClean="0"/>
          </a:p>
        </p:txBody>
      </p:sp>
      <p:sp>
        <p:nvSpPr>
          <p:cNvPr id="476164" name="Rectangle 4"/>
          <p:cNvSpPr>
            <a:spLocks noChangeArrowheads="1"/>
          </p:cNvSpPr>
          <p:nvPr/>
        </p:nvSpPr>
        <p:spPr bwMode="auto">
          <a:xfrm>
            <a:off x="0" y="5029200"/>
            <a:ext cx="9296400" cy="990600"/>
          </a:xfrm>
          <a:prstGeom prst="rect">
            <a:avLst/>
          </a:prstGeom>
          <a:noFill/>
          <a:ln w="9525">
            <a:noFill/>
            <a:miter lim="800000"/>
            <a:headEnd/>
            <a:tailEnd/>
          </a:ln>
        </p:spPr>
        <p:txBody>
          <a:bodyPr/>
          <a:lstStyle/>
          <a:p>
            <a:pPr marL="342900" indent="-342900">
              <a:lnSpc>
                <a:spcPct val="90000"/>
              </a:lnSpc>
              <a:spcBef>
                <a:spcPct val="20000"/>
              </a:spcBef>
            </a:pPr>
            <a:r>
              <a:rPr lang="en-US" sz="2800" b="1">
                <a:latin typeface="Comic Sans MS" pitchFamily="66" charset="0"/>
              </a:rPr>
              <a:t>Note - </a:t>
            </a:r>
            <a:r>
              <a:rPr lang="en-US" sz="2800">
                <a:latin typeface="Comic Sans MS" pitchFamily="66" charset="0"/>
              </a:rPr>
              <a:t>P(The) is better expressed as:</a:t>
            </a:r>
          </a:p>
          <a:p>
            <a:pPr marL="342900" indent="-342900">
              <a:lnSpc>
                <a:spcPct val="90000"/>
              </a:lnSpc>
              <a:spcBef>
                <a:spcPct val="20000"/>
              </a:spcBef>
            </a:pPr>
            <a:r>
              <a:rPr lang="en-US" sz="2800">
                <a:latin typeface="Comic Sans MS" pitchFamily="66" charset="0"/>
              </a:rPr>
              <a:t> P(The|&lt;Beginning of sentence&gt;) written as P(The|&lt;S&gt;)</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7616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6164" grpId="0"/>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202" name="Date Placeholder 5"/>
          <p:cNvSpPr>
            <a:spLocks noGrp="1"/>
          </p:cNvSpPr>
          <p:nvPr>
            <p:ph type="dt" sz="quarter" idx="10"/>
          </p:nvPr>
        </p:nvSpPr>
        <p:spPr>
          <a:noFill/>
        </p:spPr>
        <p:txBody>
          <a:bodyPr/>
          <a:lstStyle/>
          <a:p>
            <a:fld id="{47E96440-3549-46DE-976D-6D5CF7DE7C39}" type="datetime1">
              <a:rPr lang="en-US" smtClean="0"/>
              <a:pPr/>
              <a:t>1/21/2013</a:t>
            </a:fld>
            <a:endParaRPr lang="en-US"/>
          </a:p>
        </p:txBody>
      </p:sp>
      <p:sp>
        <p:nvSpPr>
          <p:cNvPr id="8203" name="Footer Placeholder 6"/>
          <p:cNvSpPr>
            <a:spLocks noGrp="1"/>
          </p:cNvSpPr>
          <p:nvPr>
            <p:ph type="ftr" sz="quarter" idx="11"/>
          </p:nvPr>
        </p:nvSpPr>
        <p:spPr>
          <a:noFill/>
        </p:spPr>
        <p:txBody>
          <a:bodyPr/>
          <a:lstStyle/>
          <a:p>
            <a:r>
              <a:rPr lang="en-US" smtClean="0"/>
              <a:t>CPSC503 Winter 2012</a:t>
            </a:r>
            <a:endParaRPr lang="en-US"/>
          </a:p>
        </p:txBody>
      </p:sp>
      <p:sp>
        <p:nvSpPr>
          <p:cNvPr id="8204" name="Slide Number Placeholder 7"/>
          <p:cNvSpPr>
            <a:spLocks noGrp="1"/>
          </p:cNvSpPr>
          <p:nvPr>
            <p:ph type="sldNum" sz="quarter" idx="12"/>
          </p:nvPr>
        </p:nvSpPr>
        <p:spPr>
          <a:noFill/>
        </p:spPr>
        <p:txBody>
          <a:bodyPr/>
          <a:lstStyle/>
          <a:p>
            <a:fld id="{3505C9B8-28D4-4A0E-99A5-768E3EAF4752}" type="slidenum">
              <a:rPr lang="en-US" smtClean="0"/>
              <a:pPr/>
              <a:t>24</a:t>
            </a:fld>
            <a:endParaRPr lang="en-US" smtClean="0"/>
          </a:p>
        </p:txBody>
      </p:sp>
      <p:sp>
        <p:nvSpPr>
          <p:cNvPr id="8205" name="Rectangle 2"/>
          <p:cNvSpPr>
            <a:spLocks noGrp="1" noChangeArrowheads="1"/>
          </p:cNvSpPr>
          <p:nvPr>
            <p:ph type="title"/>
          </p:nvPr>
        </p:nvSpPr>
        <p:spPr>
          <a:xfrm>
            <a:off x="685800" y="304800"/>
            <a:ext cx="7772400" cy="1143000"/>
          </a:xfrm>
        </p:spPr>
        <p:txBody>
          <a:bodyPr/>
          <a:lstStyle/>
          <a:p>
            <a:pPr eaLnBrk="1" hangingPunct="1"/>
            <a:r>
              <a:rPr lang="en-US" smtClean="0"/>
              <a:t>Not a satisfying solution </a:t>
            </a:r>
            <a:r>
              <a:rPr lang="en-US" smtClean="0">
                <a:sym typeface="Wingdings" pitchFamily="2" charset="2"/>
              </a:rPr>
              <a:t></a:t>
            </a:r>
            <a:endParaRPr lang="en-US" smtClean="0"/>
          </a:p>
        </p:txBody>
      </p:sp>
      <p:sp>
        <p:nvSpPr>
          <p:cNvPr id="8206" name="Rectangle 3"/>
          <p:cNvSpPr>
            <a:spLocks noGrp="1" noChangeArrowheads="1"/>
          </p:cNvSpPr>
          <p:nvPr>
            <p:ph type="body" sz="half" idx="1"/>
          </p:nvPr>
        </p:nvSpPr>
        <p:spPr>
          <a:xfrm>
            <a:off x="228600" y="1447800"/>
            <a:ext cx="7315200" cy="4114800"/>
          </a:xfrm>
        </p:spPr>
        <p:txBody>
          <a:bodyPr/>
          <a:lstStyle/>
          <a:p>
            <a:pPr eaLnBrk="1" hangingPunct="1">
              <a:buFontTx/>
              <a:buNone/>
            </a:pPr>
            <a:r>
              <a:rPr lang="en-US" smtClean="0"/>
              <a:t>Even for small n (e.g., 6) we would need a far too large corpus to estimate:</a:t>
            </a:r>
          </a:p>
        </p:txBody>
      </p:sp>
      <p:graphicFrame>
        <p:nvGraphicFramePr>
          <p:cNvPr id="8194" name="Object 4"/>
          <p:cNvGraphicFramePr>
            <a:graphicFrameLocks noChangeAspect="1"/>
          </p:cNvGraphicFramePr>
          <p:nvPr>
            <p:ph sz="quarter" idx="2"/>
          </p:nvPr>
        </p:nvGraphicFramePr>
        <p:xfrm>
          <a:off x="6858000" y="1828800"/>
          <a:ext cx="2038350" cy="477838"/>
        </p:xfrm>
        <a:graphic>
          <a:graphicData uri="http://schemas.openxmlformats.org/presentationml/2006/ole">
            <p:oleObj spid="_x0000_s133122" name="Equation" r:id="rId4" imgW="1028520" imgH="241200" progId="Equation.3">
              <p:embed/>
            </p:oleObj>
          </a:graphicData>
        </a:graphic>
      </p:graphicFrame>
      <p:graphicFrame>
        <p:nvGraphicFramePr>
          <p:cNvPr id="4099" name="Object 6"/>
          <p:cNvGraphicFramePr>
            <a:graphicFrameLocks noChangeAspect="1"/>
          </p:cNvGraphicFramePr>
          <p:nvPr>
            <p:ph sz="quarter" idx="3"/>
          </p:nvPr>
        </p:nvGraphicFramePr>
        <p:xfrm>
          <a:off x="1447800" y="5410200"/>
          <a:ext cx="4800600" cy="671513"/>
        </p:xfrm>
        <a:graphic>
          <a:graphicData uri="http://schemas.openxmlformats.org/presentationml/2006/ole">
            <p:oleObj spid="_x0000_s133123" name="Equation" r:id="rId5" imgW="1726920" imgH="241200" progId="Equation.3">
              <p:embed/>
            </p:oleObj>
          </a:graphicData>
        </a:graphic>
      </p:graphicFrame>
      <p:grpSp>
        <p:nvGrpSpPr>
          <p:cNvPr id="2" name="Group 13"/>
          <p:cNvGrpSpPr>
            <a:grpSpLocks/>
          </p:cNvGrpSpPr>
          <p:nvPr/>
        </p:nvGrpSpPr>
        <p:grpSpPr bwMode="auto">
          <a:xfrm>
            <a:off x="381000" y="2667000"/>
            <a:ext cx="8534400" cy="2692400"/>
            <a:chOff x="381000" y="2667000"/>
            <a:chExt cx="8534400" cy="2692400"/>
          </a:xfrm>
        </p:grpSpPr>
        <p:sp>
          <p:nvSpPr>
            <p:cNvPr id="8208" name="Rectangle 5"/>
            <p:cNvSpPr>
              <a:spLocks noChangeArrowheads="1"/>
            </p:cNvSpPr>
            <p:nvPr/>
          </p:nvSpPr>
          <p:spPr bwMode="auto">
            <a:xfrm>
              <a:off x="381000" y="2667000"/>
              <a:ext cx="8001000" cy="990600"/>
            </a:xfrm>
            <a:prstGeom prst="rect">
              <a:avLst/>
            </a:prstGeom>
            <a:noFill/>
            <a:ln w="9525">
              <a:noFill/>
              <a:miter lim="800000"/>
              <a:headEnd/>
              <a:tailEnd/>
            </a:ln>
          </p:spPr>
          <p:txBody>
            <a:bodyPr/>
            <a:lstStyle/>
            <a:p>
              <a:pPr marL="342900" indent="-342900">
                <a:spcBef>
                  <a:spcPct val="20000"/>
                </a:spcBef>
              </a:pPr>
              <a:r>
                <a:rPr lang="en-US" sz="2800" b="1">
                  <a:solidFill>
                    <a:schemeClr val="accent2"/>
                  </a:solidFill>
                  <a:latin typeface="Comic Sans MS" pitchFamily="66" charset="0"/>
                </a:rPr>
                <a:t>Markov Assumption:</a:t>
              </a:r>
              <a:r>
                <a:rPr lang="en-US" sz="2800" b="1">
                  <a:latin typeface="Comic Sans MS" pitchFamily="66" charset="0"/>
                </a:rPr>
                <a:t> the entire prefix history isn’t necessary.</a:t>
              </a:r>
            </a:p>
          </p:txBody>
        </p:sp>
        <p:graphicFrame>
          <p:nvGraphicFramePr>
            <p:cNvPr id="8196" name="Object 7"/>
            <p:cNvGraphicFramePr>
              <a:graphicFrameLocks noChangeAspect="1"/>
            </p:cNvGraphicFramePr>
            <p:nvPr/>
          </p:nvGraphicFramePr>
          <p:xfrm>
            <a:off x="1447800" y="3581400"/>
            <a:ext cx="5791200" cy="1778000"/>
          </p:xfrm>
          <a:graphic>
            <a:graphicData uri="http://schemas.openxmlformats.org/presentationml/2006/ole">
              <p:oleObj spid="_x0000_s133129" name="Equation" r:id="rId6" imgW="2400120" imgH="736560" progId="Equation.3">
                <p:embed/>
              </p:oleObj>
            </a:graphicData>
          </a:graphic>
        </p:graphicFrame>
        <p:sp>
          <p:nvSpPr>
            <p:cNvPr id="8209" name="Rectangle 8"/>
            <p:cNvSpPr>
              <a:spLocks noChangeArrowheads="1"/>
            </p:cNvSpPr>
            <p:nvPr/>
          </p:nvSpPr>
          <p:spPr bwMode="auto">
            <a:xfrm>
              <a:off x="6629400" y="3581400"/>
              <a:ext cx="1828800" cy="533400"/>
            </a:xfrm>
            <a:prstGeom prst="rect">
              <a:avLst/>
            </a:prstGeom>
            <a:noFill/>
            <a:ln w="9525">
              <a:noFill/>
              <a:miter lim="800000"/>
              <a:headEnd/>
              <a:tailEnd/>
            </a:ln>
          </p:spPr>
          <p:txBody>
            <a:bodyPr/>
            <a:lstStyle/>
            <a:p>
              <a:pPr marL="342900" indent="-342900">
                <a:spcBef>
                  <a:spcPct val="20000"/>
                </a:spcBef>
              </a:pPr>
              <a:r>
                <a:rPr lang="en-US" sz="2800" i="1">
                  <a:solidFill>
                    <a:schemeClr val="accent2"/>
                  </a:solidFill>
                  <a:latin typeface="Comic Sans MS" pitchFamily="66" charset="0"/>
                </a:rPr>
                <a:t>unigram</a:t>
              </a:r>
              <a:endParaRPr lang="en-US" sz="2800" i="1">
                <a:latin typeface="Comic Sans MS" pitchFamily="66" charset="0"/>
              </a:endParaRPr>
            </a:p>
          </p:txBody>
        </p:sp>
        <p:sp>
          <p:nvSpPr>
            <p:cNvPr id="8210" name="Rectangle 9"/>
            <p:cNvSpPr>
              <a:spLocks noChangeArrowheads="1"/>
            </p:cNvSpPr>
            <p:nvPr/>
          </p:nvSpPr>
          <p:spPr bwMode="auto">
            <a:xfrm>
              <a:off x="6705600" y="4191000"/>
              <a:ext cx="1828800" cy="533400"/>
            </a:xfrm>
            <a:prstGeom prst="rect">
              <a:avLst/>
            </a:prstGeom>
            <a:noFill/>
            <a:ln w="9525">
              <a:noFill/>
              <a:miter lim="800000"/>
              <a:headEnd/>
              <a:tailEnd/>
            </a:ln>
          </p:spPr>
          <p:txBody>
            <a:bodyPr/>
            <a:lstStyle/>
            <a:p>
              <a:pPr marL="342900" indent="-342900">
                <a:spcBef>
                  <a:spcPct val="20000"/>
                </a:spcBef>
              </a:pPr>
              <a:r>
                <a:rPr lang="en-US" sz="2800" i="1">
                  <a:solidFill>
                    <a:schemeClr val="accent2"/>
                  </a:solidFill>
                  <a:latin typeface="Comic Sans MS" pitchFamily="66" charset="0"/>
                </a:rPr>
                <a:t>bigram</a:t>
              </a:r>
              <a:endParaRPr lang="en-US" sz="2800" i="1">
                <a:latin typeface="Comic Sans MS" pitchFamily="66" charset="0"/>
              </a:endParaRPr>
            </a:p>
          </p:txBody>
        </p:sp>
        <p:sp>
          <p:nvSpPr>
            <p:cNvPr id="8211" name="Rectangle 10"/>
            <p:cNvSpPr>
              <a:spLocks noChangeArrowheads="1"/>
            </p:cNvSpPr>
            <p:nvPr/>
          </p:nvSpPr>
          <p:spPr bwMode="auto">
            <a:xfrm>
              <a:off x="7315200" y="4800600"/>
              <a:ext cx="1600200" cy="533400"/>
            </a:xfrm>
            <a:prstGeom prst="rect">
              <a:avLst/>
            </a:prstGeom>
            <a:noFill/>
            <a:ln w="9525">
              <a:noFill/>
              <a:miter lim="800000"/>
              <a:headEnd/>
              <a:tailEnd/>
            </a:ln>
          </p:spPr>
          <p:txBody>
            <a:bodyPr/>
            <a:lstStyle/>
            <a:p>
              <a:pPr marL="342900" indent="-342900">
                <a:spcBef>
                  <a:spcPct val="20000"/>
                </a:spcBef>
              </a:pPr>
              <a:r>
                <a:rPr lang="en-US" sz="2800" i="1">
                  <a:solidFill>
                    <a:schemeClr val="accent2"/>
                  </a:solidFill>
                  <a:latin typeface="Comic Sans MS" pitchFamily="66" charset="0"/>
                </a:rPr>
                <a:t>trigram</a:t>
              </a:r>
              <a:endParaRPr lang="en-US" sz="2800" i="1">
                <a:latin typeface="Comic Sans MS" pitchFamily="66" charset="0"/>
              </a:endParaRPr>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409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22" name="Date Placeholder 4"/>
          <p:cNvSpPr>
            <a:spLocks noGrp="1"/>
          </p:cNvSpPr>
          <p:nvPr>
            <p:ph type="dt" sz="quarter" idx="10"/>
          </p:nvPr>
        </p:nvSpPr>
        <p:spPr>
          <a:noFill/>
        </p:spPr>
        <p:txBody>
          <a:bodyPr/>
          <a:lstStyle/>
          <a:p>
            <a:fld id="{4C5DFFA4-78C2-4A75-B829-166776D5E6B8}" type="datetime1">
              <a:rPr lang="en-US" smtClean="0"/>
              <a:pPr/>
              <a:t>1/21/2013</a:t>
            </a:fld>
            <a:endParaRPr lang="en-US"/>
          </a:p>
        </p:txBody>
      </p:sp>
      <p:sp>
        <p:nvSpPr>
          <p:cNvPr id="9223" name="Footer Placeholder 5"/>
          <p:cNvSpPr>
            <a:spLocks noGrp="1"/>
          </p:cNvSpPr>
          <p:nvPr>
            <p:ph type="ftr" sz="quarter" idx="11"/>
          </p:nvPr>
        </p:nvSpPr>
        <p:spPr>
          <a:noFill/>
        </p:spPr>
        <p:txBody>
          <a:bodyPr/>
          <a:lstStyle/>
          <a:p>
            <a:r>
              <a:rPr lang="en-US" smtClean="0"/>
              <a:t>CPSC503 Winter 2012</a:t>
            </a:r>
            <a:endParaRPr lang="en-US"/>
          </a:p>
        </p:txBody>
      </p:sp>
      <p:sp>
        <p:nvSpPr>
          <p:cNvPr id="9224" name="Slide Number Placeholder 6"/>
          <p:cNvSpPr>
            <a:spLocks noGrp="1"/>
          </p:cNvSpPr>
          <p:nvPr>
            <p:ph type="sldNum" sz="quarter" idx="12"/>
          </p:nvPr>
        </p:nvSpPr>
        <p:spPr>
          <a:noFill/>
        </p:spPr>
        <p:txBody>
          <a:bodyPr/>
          <a:lstStyle/>
          <a:p>
            <a:fld id="{122949A4-E26C-4D9B-A237-0FFB91467F12}" type="slidenum">
              <a:rPr lang="en-US" smtClean="0"/>
              <a:pPr/>
              <a:t>25</a:t>
            </a:fld>
            <a:endParaRPr lang="en-US" smtClean="0"/>
          </a:p>
        </p:txBody>
      </p:sp>
      <p:sp>
        <p:nvSpPr>
          <p:cNvPr id="9225" name="Rectangle 2"/>
          <p:cNvSpPr>
            <a:spLocks noGrp="1" noChangeArrowheads="1"/>
          </p:cNvSpPr>
          <p:nvPr>
            <p:ph type="title"/>
          </p:nvPr>
        </p:nvSpPr>
        <p:spPr>
          <a:xfrm>
            <a:off x="685800" y="609600"/>
            <a:ext cx="7772400" cy="609600"/>
          </a:xfrm>
        </p:spPr>
        <p:txBody>
          <a:bodyPr/>
          <a:lstStyle/>
          <a:p>
            <a:pPr eaLnBrk="1" hangingPunct="1"/>
            <a:r>
              <a:rPr lang="en-US" sz="3600" smtClean="0"/>
              <a:t>Prob of a sentence: N-Grams</a:t>
            </a:r>
            <a:br>
              <a:rPr lang="en-US" sz="3600" smtClean="0"/>
            </a:br>
            <a:endParaRPr lang="en-US" sz="3600" smtClean="0">
              <a:solidFill>
                <a:srgbClr val="A50021"/>
              </a:solidFill>
            </a:endParaRPr>
          </a:p>
        </p:txBody>
      </p:sp>
      <p:graphicFrame>
        <p:nvGraphicFramePr>
          <p:cNvPr id="9218" name="Object 3"/>
          <p:cNvGraphicFramePr>
            <a:graphicFrameLocks noChangeAspect="1"/>
          </p:cNvGraphicFramePr>
          <p:nvPr>
            <p:ph sz="half" idx="2"/>
          </p:nvPr>
        </p:nvGraphicFramePr>
        <p:xfrm>
          <a:off x="304800" y="1219200"/>
          <a:ext cx="6629400" cy="712788"/>
        </p:xfrm>
        <a:graphic>
          <a:graphicData uri="http://schemas.openxmlformats.org/presentationml/2006/ole">
            <p:oleObj spid="_x0000_s134146" name="Equation" r:id="rId4" imgW="2831760" imgH="304560" progId="Equation.3">
              <p:embed/>
            </p:oleObj>
          </a:graphicData>
        </a:graphic>
      </p:graphicFrame>
      <p:graphicFrame>
        <p:nvGraphicFramePr>
          <p:cNvPr id="9219" name="Object 4"/>
          <p:cNvGraphicFramePr>
            <a:graphicFrameLocks noChangeAspect="1"/>
          </p:cNvGraphicFramePr>
          <p:nvPr/>
        </p:nvGraphicFramePr>
        <p:xfrm>
          <a:off x="228600" y="2667000"/>
          <a:ext cx="5826125" cy="712788"/>
        </p:xfrm>
        <a:graphic>
          <a:graphicData uri="http://schemas.openxmlformats.org/presentationml/2006/ole">
            <p:oleObj spid="_x0000_s134147" name="Equation" r:id="rId5" imgW="2489040" imgH="304560" progId="Equation.3">
              <p:embed/>
            </p:oleObj>
          </a:graphicData>
        </a:graphic>
      </p:graphicFrame>
      <p:graphicFrame>
        <p:nvGraphicFramePr>
          <p:cNvPr id="9220" name="Object 5"/>
          <p:cNvGraphicFramePr>
            <a:graphicFrameLocks noChangeAspect="1"/>
          </p:cNvGraphicFramePr>
          <p:nvPr/>
        </p:nvGraphicFramePr>
        <p:xfrm>
          <a:off x="228600" y="3581400"/>
          <a:ext cx="6688138" cy="712788"/>
        </p:xfrm>
        <a:graphic>
          <a:graphicData uri="http://schemas.openxmlformats.org/presentationml/2006/ole">
            <p:oleObj spid="_x0000_s134148" name="Equation" r:id="rId6" imgW="2857320" imgH="304560" progId="Equation.3">
              <p:embed/>
            </p:oleObj>
          </a:graphicData>
        </a:graphic>
      </p:graphicFrame>
      <p:sp>
        <p:nvSpPr>
          <p:cNvPr id="9226" name="Rectangle 6"/>
          <p:cNvSpPr>
            <a:spLocks noChangeArrowheads="1"/>
          </p:cNvSpPr>
          <p:nvPr/>
        </p:nvSpPr>
        <p:spPr bwMode="auto">
          <a:xfrm>
            <a:off x="6248400" y="2743200"/>
            <a:ext cx="1828800" cy="533400"/>
          </a:xfrm>
          <a:prstGeom prst="rect">
            <a:avLst/>
          </a:prstGeom>
          <a:noFill/>
          <a:ln w="9525">
            <a:noFill/>
            <a:miter lim="800000"/>
            <a:headEnd/>
            <a:tailEnd/>
          </a:ln>
        </p:spPr>
        <p:txBody>
          <a:bodyPr/>
          <a:lstStyle/>
          <a:p>
            <a:pPr marL="342900" indent="-342900">
              <a:spcBef>
                <a:spcPct val="20000"/>
              </a:spcBef>
            </a:pPr>
            <a:r>
              <a:rPr lang="en-US" sz="2800" i="1">
                <a:solidFill>
                  <a:schemeClr val="accent2"/>
                </a:solidFill>
                <a:latin typeface="Comic Sans MS" pitchFamily="66" charset="0"/>
              </a:rPr>
              <a:t>unigram</a:t>
            </a:r>
            <a:endParaRPr lang="en-US" sz="2800" i="1">
              <a:latin typeface="Comic Sans MS" pitchFamily="66" charset="0"/>
            </a:endParaRPr>
          </a:p>
        </p:txBody>
      </p:sp>
      <p:sp>
        <p:nvSpPr>
          <p:cNvPr id="9227" name="Rectangle 7"/>
          <p:cNvSpPr>
            <a:spLocks noChangeArrowheads="1"/>
          </p:cNvSpPr>
          <p:nvPr/>
        </p:nvSpPr>
        <p:spPr bwMode="auto">
          <a:xfrm>
            <a:off x="6934200" y="3733800"/>
            <a:ext cx="1828800" cy="533400"/>
          </a:xfrm>
          <a:prstGeom prst="rect">
            <a:avLst/>
          </a:prstGeom>
          <a:noFill/>
          <a:ln w="9525">
            <a:noFill/>
            <a:miter lim="800000"/>
            <a:headEnd/>
            <a:tailEnd/>
          </a:ln>
        </p:spPr>
        <p:txBody>
          <a:bodyPr/>
          <a:lstStyle/>
          <a:p>
            <a:pPr marL="342900" indent="-342900">
              <a:spcBef>
                <a:spcPct val="20000"/>
              </a:spcBef>
            </a:pPr>
            <a:r>
              <a:rPr lang="en-US" sz="2800" i="1">
                <a:solidFill>
                  <a:schemeClr val="accent2"/>
                </a:solidFill>
                <a:latin typeface="Comic Sans MS" pitchFamily="66" charset="0"/>
              </a:rPr>
              <a:t>bigram</a:t>
            </a:r>
            <a:endParaRPr lang="en-US" sz="2800" i="1">
              <a:latin typeface="Comic Sans MS" pitchFamily="66" charset="0"/>
            </a:endParaRPr>
          </a:p>
        </p:txBody>
      </p:sp>
      <p:sp>
        <p:nvSpPr>
          <p:cNvPr id="9228" name="Rectangle 8"/>
          <p:cNvSpPr>
            <a:spLocks noChangeArrowheads="1"/>
          </p:cNvSpPr>
          <p:nvPr/>
        </p:nvSpPr>
        <p:spPr bwMode="auto">
          <a:xfrm>
            <a:off x="7543800" y="4572000"/>
            <a:ext cx="1600200" cy="533400"/>
          </a:xfrm>
          <a:prstGeom prst="rect">
            <a:avLst/>
          </a:prstGeom>
          <a:noFill/>
          <a:ln w="9525">
            <a:noFill/>
            <a:miter lim="800000"/>
            <a:headEnd/>
            <a:tailEnd/>
          </a:ln>
        </p:spPr>
        <p:txBody>
          <a:bodyPr/>
          <a:lstStyle/>
          <a:p>
            <a:pPr marL="342900" indent="-342900">
              <a:spcBef>
                <a:spcPct val="20000"/>
              </a:spcBef>
            </a:pPr>
            <a:r>
              <a:rPr lang="en-US" sz="2800" i="1">
                <a:solidFill>
                  <a:schemeClr val="accent2"/>
                </a:solidFill>
                <a:latin typeface="Comic Sans MS" pitchFamily="66" charset="0"/>
              </a:rPr>
              <a:t>trigram</a:t>
            </a:r>
            <a:endParaRPr lang="en-US" sz="2800" i="1">
              <a:latin typeface="Comic Sans MS" pitchFamily="66" charset="0"/>
            </a:endParaRPr>
          </a:p>
        </p:txBody>
      </p:sp>
      <p:graphicFrame>
        <p:nvGraphicFramePr>
          <p:cNvPr id="9221" name="Object 9"/>
          <p:cNvGraphicFramePr>
            <a:graphicFrameLocks noChangeAspect="1"/>
          </p:cNvGraphicFramePr>
          <p:nvPr/>
        </p:nvGraphicFramePr>
        <p:xfrm>
          <a:off x="228600" y="4419600"/>
          <a:ext cx="7519988" cy="712788"/>
        </p:xfrm>
        <a:graphic>
          <a:graphicData uri="http://schemas.openxmlformats.org/presentationml/2006/ole">
            <p:oleObj spid="_x0000_s134149" name="Equation" r:id="rId7" imgW="3213000" imgH="304560" progId="Equation.3">
              <p:embed/>
            </p:oleObj>
          </a:graphicData>
        </a:graphic>
      </p:graphicFrame>
      <p:sp>
        <p:nvSpPr>
          <p:cNvPr id="9229" name="Rectangle 10"/>
          <p:cNvSpPr>
            <a:spLocks noChangeArrowheads="1"/>
          </p:cNvSpPr>
          <p:nvPr/>
        </p:nvSpPr>
        <p:spPr bwMode="auto">
          <a:xfrm>
            <a:off x="152400" y="2667000"/>
            <a:ext cx="8839200" cy="2743200"/>
          </a:xfrm>
          <a:prstGeom prst="rect">
            <a:avLst/>
          </a:prstGeom>
          <a:noFill/>
          <a:ln w="38100">
            <a:solidFill>
              <a:schemeClr val="accent2"/>
            </a:solidFill>
            <a:miter lim="800000"/>
            <a:headEnd/>
            <a:tailEnd/>
          </a:ln>
        </p:spPr>
        <p:txBody>
          <a:bodyPr wrap="none" anchor="ctr"/>
          <a:lstStyle/>
          <a:p>
            <a:endParaRPr lang="en-US"/>
          </a:p>
        </p:txBody>
      </p:sp>
      <p:sp>
        <p:nvSpPr>
          <p:cNvPr id="9230" name="Line 11"/>
          <p:cNvSpPr>
            <a:spLocks noChangeShapeType="1"/>
          </p:cNvSpPr>
          <p:nvPr/>
        </p:nvSpPr>
        <p:spPr bwMode="auto">
          <a:xfrm>
            <a:off x="4038600" y="1828800"/>
            <a:ext cx="0" cy="838200"/>
          </a:xfrm>
          <a:prstGeom prst="line">
            <a:avLst/>
          </a:prstGeom>
          <a:noFill/>
          <a:ln w="57150">
            <a:solidFill>
              <a:schemeClr val="accent2"/>
            </a:solidFill>
            <a:round/>
            <a:headEnd/>
            <a:tailEnd type="triangle" w="med" len="med"/>
          </a:ln>
        </p:spPr>
        <p:txBody>
          <a:bodyPr/>
          <a:lstStyle/>
          <a:p>
            <a:endParaRPr lang="en-CA"/>
          </a:p>
        </p:txBody>
      </p:sp>
      <p:sp>
        <p:nvSpPr>
          <p:cNvPr id="9231" name="Rectangle 6"/>
          <p:cNvSpPr>
            <a:spLocks noChangeArrowheads="1"/>
          </p:cNvSpPr>
          <p:nvPr/>
        </p:nvSpPr>
        <p:spPr bwMode="auto">
          <a:xfrm>
            <a:off x="4724400" y="914400"/>
            <a:ext cx="2819400" cy="533400"/>
          </a:xfrm>
          <a:prstGeom prst="rect">
            <a:avLst/>
          </a:prstGeom>
          <a:noFill/>
          <a:ln w="9525">
            <a:noFill/>
            <a:miter lim="800000"/>
            <a:headEnd/>
            <a:tailEnd/>
          </a:ln>
        </p:spPr>
        <p:txBody>
          <a:bodyPr/>
          <a:lstStyle/>
          <a:p>
            <a:pPr marL="342900" indent="-342900">
              <a:spcBef>
                <a:spcPct val="20000"/>
              </a:spcBef>
            </a:pPr>
            <a:r>
              <a:rPr lang="en-US" sz="2800" i="1">
                <a:solidFill>
                  <a:schemeClr val="accent2"/>
                </a:solidFill>
                <a:latin typeface="Comic Sans MS" pitchFamily="66" charset="0"/>
              </a:rPr>
              <a:t>Chain-rule</a:t>
            </a:r>
            <a:endParaRPr lang="en-US" sz="2800" i="1">
              <a:latin typeface="Comic Sans MS" pitchFamily="66" charset="0"/>
            </a:endParaRPr>
          </a:p>
        </p:txBody>
      </p:sp>
      <p:sp>
        <p:nvSpPr>
          <p:cNvPr id="9232" name="Rectangle 6"/>
          <p:cNvSpPr>
            <a:spLocks noChangeArrowheads="1"/>
          </p:cNvSpPr>
          <p:nvPr/>
        </p:nvSpPr>
        <p:spPr bwMode="auto">
          <a:xfrm>
            <a:off x="4343400" y="2057400"/>
            <a:ext cx="3124200" cy="533400"/>
          </a:xfrm>
          <a:prstGeom prst="rect">
            <a:avLst/>
          </a:prstGeom>
          <a:noFill/>
          <a:ln w="9525">
            <a:noFill/>
            <a:miter lim="800000"/>
            <a:headEnd/>
            <a:tailEnd/>
          </a:ln>
        </p:spPr>
        <p:txBody>
          <a:bodyPr/>
          <a:lstStyle/>
          <a:p>
            <a:pPr marL="342900" indent="-342900">
              <a:spcBef>
                <a:spcPct val="20000"/>
              </a:spcBef>
            </a:pPr>
            <a:r>
              <a:rPr lang="en-US" sz="2800" i="1">
                <a:solidFill>
                  <a:schemeClr val="accent2"/>
                </a:solidFill>
                <a:latin typeface="Comic Sans MS" pitchFamily="66" charset="0"/>
              </a:rPr>
              <a:t>simplifications</a:t>
            </a:r>
            <a:endParaRPr lang="en-US" sz="2800" i="1">
              <a:latin typeface="Comic Sans MS" pitchFamily="66" charset="0"/>
            </a:endParaRPr>
          </a:p>
        </p:txBody>
      </p:sp>
    </p:spTree>
  </p:cSld>
  <p:clrMapOvr>
    <a:masterClrMapping/>
  </p:clrMapOvr>
  <p:timing>
    <p:tnLst>
      <p:par>
        <p:cTn id="1" dur="indefinite" restart="never" nodeType="tmRoot"/>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7" name="Date Placeholder 3"/>
          <p:cNvSpPr>
            <a:spLocks noGrp="1"/>
          </p:cNvSpPr>
          <p:nvPr>
            <p:ph type="dt" sz="quarter" idx="10"/>
          </p:nvPr>
        </p:nvSpPr>
        <p:spPr>
          <a:noFill/>
        </p:spPr>
        <p:txBody>
          <a:bodyPr/>
          <a:lstStyle/>
          <a:p>
            <a:fld id="{B512AC70-699C-41B9-A8FB-313AE8170463}" type="datetime1">
              <a:rPr lang="en-US" smtClean="0"/>
              <a:pPr/>
              <a:t>1/21/2013</a:t>
            </a:fld>
            <a:endParaRPr lang="en-US"/>
          </a:p>
        </p:txBody>
      </p:sp>
      <p:sp>
        <p:nvSpPr>
          <p:cNvPr id="10248" name="Footer Placeholder 4"/>
          <p:cNvSpPr>
            <a:spLocks noGrp="1"/>
          </p:cNvSpPr>
          <p:nvPr>
            <p:ph type="ftr" sz="quarter" idx="11"/>
          </p:nvPr>
        </p:nvSpPr>
        <p:spPr>
          <a:noFill/>
        </p:spPr>
        <p:txBody>
          <a:bodyPr/>
          <a:lstStyle/>
          <a:p>
            <a:r>
              <a:rPr lang="en-US" smtClean="0"/>
              <a:t>CPSC503 Winter 2012</a:t>
            </a:r>
            <a:endParaRPr lang="en-US"/>
          </a:p>
        </p:txBody>
      </p:sp>
      <p:sp>
        <p:nvSpPr>
          <p:cNvPr id="10249" name="Slide Number Placeholder 5"/>
          <p:cNvSpPr>
            <a:spLocks noGrp="1"/>
          </p:cNvSpPr>
          <p:nvPr>
            <p:ph type="sldNum" sz="quarter" idx="12"/>
          </p:nvPr>
        </p:nvSpPr>
        <p:spPr>
          <a:noFill/>
        </p:spPr>
        <p:txBody>
          <a:bodyPr/>
          <a:lstStyle/>
          <a:p>
            <a:fld id="{45837745-4D5F-463D-88B7-332CBFBAAC34}" type="slidenum">
              <a:rPr lang="en-US" smtClean="0"/>
              <a:pPr/>
              <a:t>26</a:t>
            </a:fld>
            <a:endParaRPr lang="en-US" smtClean="0"/>
          </a:p>
        </p:txBody>
      </p:sp>
      <p:sp>
        <p:nvSpPr>
          <p:cNvPr id="10250" name="Rectangle 2"/>
          <p:cNvSpPr>
            <a:spLocks noGrp="1" noChangeArrowheads="1"/>
          </p:cNvSpPr>
          <p:nvPr>
            <p:ph type="title"/>
          </p:nvPr>
        </p:nvSpPr>
        <p:spPr>
          <a:xfrm>
            <a:off x="609600" y="381000"/>
            <a:ext cx="7772400" cy="1143000"/>
          </a:xfrm>
        </p:spPr>
        <p:txBody>
          <a:bodyPr/>
          <a:lstStyle/>
          <a:p>
            <a:pPr eaLnBrk="1" hangingPunct="1"/>
            <a:r>
              <a:rPr lang="en-US" sz="3600" smtClean="0"/>
              <a:t>Bigram</a:t>
            </a:r>
            <a:br>
              <a:rPr lang="en-US" sz="3600" smtClean="0"/>
            </a:br>
            <a:r>
              <a:rPr lang="en-US" sz="3600" smtClean="0"/>
              <a:t>&lt;s&gt;The big red dog barks</a:t>
            </a:r>
          </a:p>
        </p:txBody>
      </p:sp>
      <p:sp>
        <p:nvSpPr>
          <p:cNvPr id="10251" name="Rectangle 3"/>
          <p:cNvSpPr>
            <a:spLocks noChangeArrowheads="1"/>
          </p:cNvSpPr>
          <p:nvPr/>
        </p:nvSpPr>
        <p:spPr bwMode="auto">
          <a:xfrm>
            <a:off x="762000" y="2667000"/>
            <a:ext cx="7620000" cy="3429000"/>
          </a:xfrm>
          <a:prstGeom prst="rect">
            <a:avLst/>
          </a:prstGeom>
          <a:noFill/>
          <a:ln w="9525">
            <a:noFill/>
            <a:miter lim="800000"/>
            <a:headEnd/>
            <a:tailEnd/>
          </a:ln>
        </p:spPr>
        <p:txBody>
          <a:bodyPr/>
          <a:lstStyle/>
          <a:p>
            <a:pPr marL="342900" indent="-342900">
              <a:spcBef>
                <a:spcPct val="20000"/>
              </a:spcBef>
            </a:pPr>
            <a:r>
              <a:rPr lang="en-US" sz="2800">
                <a:latin typeface="Comic Sans MS" pitchFamily="66" charset="0"/>
              </a:rPr>
              <a:t>P(The big red dog barks)=</a:t>
            </a:r>
          </a:p>
          <a:p>
            <a:pPr marL="342900" indent="-342900">
              <a:spcBef>
                <a:spcPct val="20000"/>
              </a:spcBef>
            </a:pPr>
            <a:r>
              <a:rPr lang="en-US" sz="2400">
                <a:solidFill>
                  <a:srgbClr val="A50021"/>
                </a:solidFill>
                <a:latin typeface="Comic Sans MS" pitchFamily="66" charset="0"/>
              </a:rPr>
              <a:t> </a:t>
            </a:r>
            <a:r>
              <a:rPr lang="en-US" sz="2800">
                <a:latin typeface="Comic Sans MS" pitchFamily="66" charset="0"/>
              </a:rPr>
              <a:t>P(The|&lt;S&gt;) x</a:t>
            </a:r>
          </a:p>
          <a:p>
            <a:pPr marL="342900" indent="-342900">
              <a:spcBef>
                <a:spcPct val="20000"/>
              </a:spcBef>
            </a:pPr>
            <a:r>
              <a:rPr lang="en-US" sz="2800">
                <a:latin typeface="Comic Sans MS" pitchFamily="66" charset="0"/>
              </a:rPr>
              <a:t>	</a:t>
            </a:r>
          </a:p>
        </p:txBody>
      </p:sp>
      <p:graphicFrame>
        <p:nvGraphicFramePr>
          <p:cNvPr id="10242" name="Object 4"/>
          <p:cNvGraphicFramePr>
            <a:graphicFrameLocks noChangeAspect="1"/>
          </p:cNvGraphicFramePr>
          <p:nvPr/>
        </p:nvGraphicFramePr>
        <p:xfrm>
          <a:off x="457200" y="1676400"/>
          <a:ext cx="7580313" cy="712788"/>
        </p:xfrm>
        <a:graphic>
          <a:graphicData uri="http://schemas.openxmlformats.org/presentationml/2006/ole">
            <p:oleObj spid="_x0000_s135170" name="Equation" r:id="rId4" imgW="3238200" imgH="304560" progId="Equation.3">
              <p:embed/>
            </p:oleObj>
          </a:graphicData>
        </a:graphic>
      </p:graphicFrame>
      <p:sp>
        <p:nvSpPr>
          <p:cNvPr id="10252" name="Rectangle 5"/>
          <p:cNvSpPr>
            <a:spLocks noChangeArrowheads="1"/>
          </p:cNvSpPr>
          <p:nvPr/>
        </p:nvSpPr>
        <p:spPr bwMode="auto">
          <a:xfrm>
            <a:off x="5943600" y="4953000"/>
            <a:ext cx="2819400" cy="1143000"/>
          </a:xfrm>
          <a:prstGeom prst="rect">
            <a:avLst/>
          </a:prstGeom>
          <a:noFill/>
          <a:ln w="9525">
            <a:noFill/>
            <a:miter lim="800000"/>
            <a:headEnd/>
            <a:tailEnd/>
          </a:ln>
        </p:spPr>
        <p:txBody>
          <a:bodyPr anchor="ctr"/>
          <a:lstStyle/>
          <a:p>
            <a:pPr algn="ctr"/>
            <a:r>
              <a:rPr lang="en-US" sz="3600">
                <a:solidFill>
                  <a:schemeClr val="accent2"/>
                </a:solidFill>
                <a:latin typeface="Comic Sans MS" pitchFamily="66" charset="0"/>
              </a:rPr>
              <a:t>Trigram?</a:t>
            </a:r>
          </a:p>
        </p:txBody>
      </p:sp>
    </p:spTree>
  </p:cSld>
  <p:clrMapOvr>
    <a:masterClrMapping/>
  </p:clrMapOvr>
  <p:timing>
    <p:tnLst>
      <p:par>
        <p:cTn id="1" dur="indefinite" restart="never" nodeType="tmRoot"/>
      </p:par>
    </p:tn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77" name="Date Placeholder 3"/>
          <p:cNvSpPr>
            <a:spLocks noGrp="1"/>
          </p:cNvSpPr>
          <p:nvPr>
            <p:ph type="dt" sz="quarter" idx="10"/>
          </p:nvPr>
        </p:nvSpPr>
        <p:spPr>
          <a:noFill/>
        </p:spPr>
        <p:txBody>
          <a:bodyPr/>
          <a:lstStyle/>
          <a:p>
            <a:fld id="{2567FCA6-7819-4E30-8C72-DF7766E15457}" type="datetime1">
              <a:rPr lang="en-US" smtClean="0"/>
              <a:pPr/>
              <a:t>1/21/2013</a:t>
            </a:fld>
            <a:endParaRPr lang="en-US"/>
          </a:p>
        </p:txBody>
      </p:sp>
      <p:sp>
        <p:nvSpPr>
          <p:cNvPr id="11278" name="Footer Placeholder 4"/>
          <p:cNvSpPr>
            <a:spLocks noGrp="1"/>
          </p:cNvSpPr>
          <p:nvPr>
            <p:ph type="ftr" sz="quarter" idx="11"/>
          </p:nvPr>
        </p:nvSpPr>
        <p:spPr>
          <a:noFill/>
        </p:spPr>
        <p:txBody>
          <a:bodyPr/>
          <a:lstStyle/>
          <a:p>
            <a:r>
              <a:rPr lang="en-US" smtClean="0"/>
              <a:t>CPSC503 Winter 2012</a:t>
            </a:r>
            <a:endParaRPr lang="en-US"/>
          </a:p>
        </p:txBody>
      </p:sp>
      <p:sp>
        <p:nvSpPr>
          <p:cNvPr id="11279" name="Slide Number Placeholder 5"/>
          <p:cNvSpPr>
            <a:spLocks noGrp="1"/>
          </p:cNvSpPr>
          <p:nvPr>
            <p:ph type="sldNum" sz="quarter" idx="12"/>
          </p:nvPr>
        </p:nvSpPr>
        <p:spPr>
          <a:noFill/>
        </p:spPr>
        <p:txBody>
          <a:bodyPr/>
          <a:lstStyle/>
          <a:p>
            <a:fld id="{7C90D1A1-79A9-4834-8F7F-89AD51E98BA6}" type="slidenum">
              <a:rPr lang="en-US" smtClean="0"/>
              <a:pPr/>
              <a:t>27</a:t>
            </a:fld>
            <a:endParaRPr lang="en-US" smtClean="0"/>
          </a:p>
        </p:txBody>
      </p:sp>
      <p:sp>
        <p:nvSpPr>
          <p:cNvPr id="11280" name="Rectangle 2"/>
          <p:cNvSpPr>
            <a:spLocks noGrp="1" noChangeArrowheads="1"/>
          </p:cNvSpPr>
          <p:nvPr>
            <p:ph type="title"/>
          </p:nvPr>
        </p:nvSpPr>
        <p:spPr>
          <a:xfrm>
            <a:off x="685800" y="0"/>
            <a:ext cx="7772400" cy="1143000"/>
          </a:xfrm>
        </p:spPr>
        <p:txBody>
          <a:bodyPr/>
          <a:lstStyle/>
          <a:p>
            <a:pPr eaLnBrk="1" hangingPunct="1"/>
            <a:r>
              <a:rPr lang="en-US" sz="3600" smtClean="0"/>
              <a:t>Estimates for N-Grams</a:t>
            </a:r>
            <a:endParaRPr lang="en-US" sz="3600" smtClean="0">
              <a:solidFill>
                <a:srgbClr val="A50021"/>
              </a:solidFill>
            </a:endParaRPr>
          </a:p>
        </p:txBody>
      </p:sp>
      <p:graphicFrame>
        <p:nvGraphicFramePr>
          <p:cNvPr id="11266" name="Object 3"/>
          <p:cNvGraphicFramePr>
            <a:graphicFrameLocks noChangeAspect="1"/>
          </p:cNvGraphicFramePr>
          <p:nvPr>
            <p:ph idx="1"/>
          </p:nvPr>
        </p:nvGraphicFramePr>
        <p:xfrm>
          <a:off x="457200" y="1374775"/>
          <a:ext cx="8305800" cy="1954213"/>
        </p:xfrm>
        <a:graphic>
          <a:graphicData uri="http://schemas.openxmlformats.org/presentationml/2006/ole">
            <p:oleObj spid="_x0000_s136194" name="Equation" r:id="rId4" imgW="3454200" imgH="812520" progId="Equation.3">
              <p:embed/>
            </p:oleObj>
          </a:graphicData>
        </a:graphic>
      </p:graphicFrame>
      <p:sp>
        <p:nvSpPr>
          <p:cNvPr id="11281" name="Rectangle 4"/>
          <p:cNvSpPr>
            <a:spLocks noChangeArrowheads="1"/>
          </p:cNvSpPr>
          <p:nvPr/>
        </p:nvSpPr>
        <p:spPr bwMode="auto">
          <a:xfrm>
            <a:off x="7086600" y="1066800"/>
            <a:ext cx="1828800" cy="533400"/>
          </a:xfrm>
          <a:prstGeom prst="rect">
            <a:avLst/>
          </a:prstGeom>
          <a:noFill/>
          <a:ln w="9525">
            <a:noFill/>
            <a:miter lim="800000"/>
            <a:headEnd/>
            <a:tailEnd/>
          </a:ln>
        </p:spPr>
        <p:txBody>
          <a:bodyPr/>
          <a:lstStyle/>
          <a:p>
            <a:pPr marL="342900" indent="-342900">
              <a:spcBef>
                <a:spcPct val="20000"/>
              </a:spcBef>
            </a:pPr>
            <a:r>
              <a:rPr lang="en-US" sz="2800" i="1">
                <a:solidFill>
                  <a:schemeClr val="accent2"/>
                </a:solidFill>
                <a:latin typeface="Comic Sans MS" pitchFamily="66" charset="0"/>
              </a:rPr>
              <a:t>bigram</a:t>
            </a:r>
            <a:endParaRPr lang="en-US" sz="2800" i="1">
              <a:latin typeface="Comic Sans MS" pitchFamily="66" charset="0"/>
            </a:endParaRPr>
          </a:p>
        </p:txBody>
      </p:sp>
      <p:sp>
        <p:nvSpPr>
          <p:cNvPr id="11282" name="Rectangle 5"/>
          <p:cNvSpPr>
            <a:spLocks noChangeArrowheads="1"/>
          </p:cNvSpPr>
          <p:nvPr/>
        </p:nvSpPr>
        <p:spPr bwMode="auto">
          <a:xfrm>
            <a:off x="6324600" y="3962400"/>
            <a:ext cx="2286000" cy="762000"/>
          </a:xfrm>
          <a:prstGeom prst="rect">
            <a:avLst/>
          </a:prstGeom>
          <a:noFill/>
          <a:ln w="9525">
            <a:noFill/>
            <a:miter lim="800000"/>
            <a:headEnd/>
            <a:tailEnd/>
          </a:ln>
        </p:spPr>
        <p:txBody>
          <a:bodyPr/>
          <a:lstStyle/>
          <a:p>
            <a:pPr marL="342900" indent="-342900">
              <a:spcBef>
                <a:spcPct val="20000"/>
              </a:spcBef>
            </a:pPr>
            <a:r>
              <a:rPr lang="en-US" sz="2800" i="1">
                <a:solidFill>
                  <a:schemeClr val="accent2"/>
                </a:solidFill>
                <a:latin typeface="Comic Sans MS" pitchFamily="66" charset="0"/>
              </a:rPr>
              <a:t>..in general</a:t>
            </a:r>
            <a:endParaRPr lang="en-US" sz="2800" i="1">
              <a:latin typeface="Comic Sans MS" pitchFamily="66" charset="0"/>
            </a:endParaRPr>
          </a:p>
        </p:txBody>
      </p:sp>
      <p:graphicFrame>
        <p:nvGraphicFramePr>
          <p:cNvPr id="11267" name="Object 6"/>
          <p:cNvGraphicFramePr>
            <a:graphicFrameLocks noChangeAspect="1"/>
          </p:cNvGraphicFramePr>
          <p:nvPr/>
        </p:nvGraphicFramePr>
        <p:xfrm>
          <a:off x="1600200" y="3733800"/>
          <a:ext cx="4419600" cy="1127125"/>
        </p:xfrm>
        <a:graphic>
          <a:graphicData uri="http://schemas.openxmlformats.org/presentationml/2006/ole">
            <p:oleObj spid="_x0000_s136195" name="Equation" r:id="rId5" imgW="1790640" imgH="457200" progId="Equation.3">
              <p:embed/>
            </p:oleObj>
          </a:graphicData>
        </a:graphic>
      </p:graphicFrame>
      <p:sp>
        <p:nvSpPr>
          <p:cNvPr id="11283" name="Rectangle 7"/>
          <p:cNvSpPr>
            <a:spLocks noChangeArrowheads="1"/>
          </p:cNvSpPr>
          <p:nvPr/>
        </p:nvSpPr>
        <p:spPr bwMode="auto">
          <a:xfrm>
            <a:off x="6858000" y="1905000"/>
            <a:ext cx="1905000" cy="1143000"/>
          </a:xfrm>
          <a:prstGeom prst="rect">
            <a:avLst/>
          </a:prstGeom>
          <a:noFill/>
          <a:ln w="9525">
            <a:solidFill>
              <a:schemeClr val="accent2"/>
            </a:solidFill>
            <a:miter lim="800000"/>
            <a:headEnd/>
            <a:tailEnd/>
          </a:ln>
        </p:spPr>
        <p:txBody>
          <a:bodyPr wrap="none" anchor="ctr"/>
          <a:lstStyle/>
          <a:p>
            <a:endParaRPr lang="en-US"/>
          </a:p>
        </p:txBody>
      </p:sp>
      <p:sp>
        <p:nvSpPr>
          <p:cNvPr id="11284" name="Rectangle 8"/>
          <p:cNvSpPr>
            <a:spLocks noChangeArrowheads="1"/>
          </p:cNvSpPr>
          <p:nvPr/>
        </p:nvSpPr>
        <p:spPr bwMode="auto">
          <a:xfrm>
            <a:off x="1524000" y="3810000"/>
            <a:ext cx="4800600" cy="1143000"/>
          </a:xfrm>
          <a:prstGeom prst="rect">
            <a:avLst/>
          </a:prstGeom>
          <a:noFill/>
          <a:ln w="9525">
            <a:solidFill>
              <a:schemeClr val="accent2"/>
            </a:solidFill>
            <a:miter lim="800000"/>
            <a:headEnd/>
            <a:tailEnd/>
          </a:ln>
        </p:spPr>
        <p:txBody>
          <a:bodyPr wrap="none" anchor="ctr"/>
          <a:lstStyle/>
          <a:p>
            <a:endParaRPr lang="en-US"/>
          </a:p>
        </p:txBody>
      </p:sp>
    </p:spTree>
  </p:cSld>
  <p:clrMapOvr>
    <a:masterClrMapping/>
  </p:clrMapOvr>
  <p:timing>
    <p:tnLst>
      <p:par>
        <p:cTn id="1" dur="indefinite" restart="never" nodeType="tmRoot"/>
      </p:par>
    </p:tn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305" name="Date Placeholder 3"/>
          <p:cNvSpPr>
            <a:spLocks noGrp="1"/>
          </p:cNvSpPr>
          <p:nvPr>
            <p:ph type="dt" sz="quarter" idx="10"/>
          </p:nvPr>
        </p:nvSpPr>
        <p:spPr>
          <a:noFill/>
        </p:spPr>
        <p:txBody>
          <a:bodyPr/>
          <a:lstStyle/>
          <a:p>
            <a:fld id="{0490DAC4-D850-4D38-AE96-D23D3908A582}" type="datetime1">
              <a:rPr lang="en-US" smtClean="0"/>
              <a:pPr/>
              <a:t>1/21/2013</a:t>
            </a:fld>
            <a:endParaRPr lang="en-US"/>
          </a:p>
        </p:txBody>
      </p:sp>
      <p:sp>
        <p:nvSpPr>
          <p:cNvPr id="12306" name="Footer Placeholder 4"/>
          <p:cNvSpPr>
            <a:spLocks noGrp="1"/>
          </p:cNvSpPr>
          <p:nvPr>
            <p:ph type="ftr" sz="quarter" idx="11"/>
          </p:nvPr>
        </p:nvSpPr>
        <p:spPr>
          <a:noFill/>
        </p:spPr>
        <p:txBody>
          <a:bodyPr/>
          <a:lstStyle/>
          <a:p>
            <a:r>
              <a:rPr lang="en-US" smtClean="0"/>
              <a:t>CPSC503 Winter 2012</a:t>
            </a:r>
            <a:endParaRPr lang="en-US"/>
          </a:p>
        </p:txBody>
      </p:sp>
      <p:sp>
        <p:nvSpPr>
          <p:cNvPr id="12307" name="Slide Number Placeholder 5"/>
          <p:cNvSpPr>
            <a:spLocks noGrp="1"/>
          </p:cNvSpPr>
          <p:nvPr>
            <p:ph type="sldNum" sz="quarter" idx="12"/>
          </p:nvPr>
        </p:nvSpPr>
        <p:spPr>
          <a:noFill/>
        </p:spPr>
        <p:txBody>
          <a:bodyPr/>
          <a:lstStyle/>
          <a:p>
            <a:fld id="{98CF96EF-721B-4C2F-AC68-61D6FD428F51}" type="slidenum">
              <a:rPr lang="en-US" smtClean="0"/>
              <a:pPr/>
              <a:t>28</a:t>
            </a:fld>
            <a:endParaRPr lang="en-US" smtClean="0"/>
          </a:p>
        </p:txBody>
      </p:sp>
      <p:sp>
        <p:nvSpPr>
          <p:cNvPr id="12308" name="Rectangle 2"/>
          <p:cNvSpPr>
            <a:spLocks noGrp="1" noChangeArrowheads="1"/>
          </p:cNvSpPr>
          <p:nvPr>
            <p:ph type="title"/>
          </p:nvPr>
        </p:nvSpPr>
        <p:spPr>
          <a:xfrm>
            <a:off x="685800" y="-228600"/>
            <a:ext cx="7772400" cy="1143000"/>
          </a:xfrm>
        </p:spPr>
        <p:txBody>
          <a:bodyPr/>
          <a:lstStyle/>
          <a:p>
            <a:pPr eaLnBrk="1" hangingPunct="1"/>
            <a:r>
              <a:rPr lang="en-US" sz="3600" smtClean="0"/>
              <a:t>Estimates for Bigrams</a:t>
            </a:r>
            <a:endParaRPr lang="en-US" sz="3600" smtClean="0">
              <a:solidFill>
                <a:srgbClr val="A50021"/>
              </a:solidFill>
            </a:endParaRPr>
          </a:p>
        </p:txBody>
      </p:sp>
      <p:graphicFrame>
        <p:nvGraphicFramePr>
          <p:cNvPr id="12290" name="Object 5"/>
          <p:cNvGraphicFramePr>
            <a:graphicFrameLocks noChangeAspect="1"/>
          </p:cNvGraphicFramePr>
          <p:nvPr/>
        </p:nvGraphicFramePr>
        <p:xfrm>
          <a:off x="174625" y="2133600"/>
          <a:ext cx="7956550" cy="1844675"/>
        </p:xfrm>
        <a:graphic>
          <a:graphicData uri="http://schemas.openxmlformats.org/presentationml/2006/ole">
            <p:oleObj spid="_x0000_s137218" name="Equation" r:id="rId4" imgW="3504960" imgH="812520" progId="Equation.3">
              <p:embed/>
            </p:oleObj>
          </a:graphicData>
        </a:graphic>
      </p:graphicFrame>
      <p:sp>
        <p:nvSpPr>
          <p:cNvPr id="12309" name="Rectangle 6"/>
          <p:cNvSpPr>
            <a:spLocks noChangeArrowheads="1"/>
          </p:cNvSpPr>
          <p:nvPr/>
        </p:nvSpPr>
        <p:spPr bwMode="auto">
          <a:xfrm>
            <a:off x="0" y="457200"/>
            <a:ext cx="9601200" cy="1066800"/>
          </a:xfrm>
          <a:prstGeom prst="rect">
            <a:avLst/>
          </a:prstGeom>
          <a:noFill/>
          <a:ln w="9525">
            <a:noFill/>
            <a:miter lim="800000"/>
            <a:headEnd/>
            <a:tailEnd/>
          </a:ln>
        </p:spPr>
        <p:txBody>
          <a:bodyPr/>
          <a:lstStyle/>
          <a:p>
            <a:pPr marL="342900" indent="-342900">
              <a:spcBef>
                <a:spcPct val="30000"/>
              </a:spcBef>
            </a:pPr>
            <a:r>
              <a:rPr lang="en-US" sz="2800">
                <a:latin typeface="Comic Sans MS" pitchFamily="66" charset="0"/>
              </a:rPr>
              <a:t>Silly Corpus :</a:t>
            </a:r>
          </a:p>
          <a:p>
            <a:pPr marL="342900" indent="-342900">
              <a:spcBef>
                <a:spcPct val="30000"/>
              </a:spcBef>
            </a:pPr>
            <a:r>
              <a:rPr lang="en-US" sz="2800">
                <a:latin typeface="Comic Sans MS" pitchFamily="66" charset="0"/>
              </a:rPr>
              <a:t>“&lt;S&gt;</a:t>
            </a:r>
            <a:r>
              <a:rPr lang="en-US" sz="2800" b="1" i="1">
                <a:latin typeface="Comic Sans MS" pitchFamily="66" charset="0"/>
              </a:rPr>
              <a:t>The big red dog barks against the big pink dog”</a:t>
            </a:r>
          </a:p>
          <a:p>
            <a:pPr marL="342900" indent="-342900">
              <a:lnSpc>
                <a:spcPct val="90000"/>
              </a:lnSpc>
              <a:spcBef>
                <a:spcPct val="20000"/>
              </a:spcBef>
            </a:pPr>
            <a:r>
              <a:rPr lang="en-US" sz="2400">
                <a:solidFill>
                  <a:srgbClr val="A50021"/>
                </a:solidFill>
                <a:latin typeface="Comic Sans MS" pitchFamily="66" charset="0"/>
              </a:rPr>
              <a:t>    </a:t>
            </a:r>
            <a:endParaRPr lang="en-US" sz="2800">
              <a:latin typeface="Comic Sans MS" pitchFamily="66" charset="0"/>
            </a:endParaRPr>
          </a:p>
        </p:txBody>
      </p:sp>
      <p:sp>
        <p:nvSpPr>
          <p:cNvPr id="12310" name="Rectangle 7"/>
          <p:cNvSpPr>
            <a:spLocks noChangeArrowheads="1"/>
          </p:cNvSpPr>
          <p:nvPr/>
        </p:nvSpPr>
        <p:spPr bwMode="auto">
          <a:xfrm>
            <a:off x="1143000" y="4572000"/>
            <a:ext cx="7391400" cy="609600"/>
          </a:xfrm>
          <a:prstGeom prst="rect">
            <a:avLst/>
          </a:prstGeom>
          <a:noFill/>
          <a:ln w="9525">
            <a:noFill/>
            <a:miter lim="800000"/>
            <a:headEnd/>
            <a:tailEnd/>
          </a:ln>
        </p:spPr>
        <p:txBody>
          <a:bodyPr/>
          <a:lstStyle/>
          <a:p>
            <a:pPr marL="342900" indent="-342900">
              <a:spcBef>
                <a:spcPct val="30000"/>
              </a:spcBef>
            </a:pPr>
            <a:r>
              <a:rPr lang="en-US" sz="2800">
                <a:latin typeface="Comic Sans MS" pitchFamily="66" charset="0"/>
              </a:rPr>
              <a:t>Word types  vs. Word tokens</a:t>
            </a:r>
          </a:p>
        </p:txBody>
      </p:sp>
    </p:spTree>
  </p:cSld>
  <p:clrMapOvr>
    <a:masterClrMapping/>
  </p:clrMapOvr>
  <p:timing>
    <p:tnLst>
      <p:par>
        <p:cTn id="1" dur="indefinite" restart="never" nodeType="tmRoot"/>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24" name="Date Placeholder 4"/>
          <p:cNvSpPr>
            <a:spLocks noGrp="1"/>
          </p:cNvSpPr>
          <p:nvPr>
            <p:ph type="dt" sz="quarter" idx="10"/>
          </p:nvPr>
        </p:nvSpPr>
        <p:spPr>
          <a:noFill/>
        </p:spPr>
        <p:txBody>
          <a:bodyPr/>
          <a:lstStyle/>
          <a:p>
            <a:fld id="{8942B5CA-0A3E-48E2-A864-3A69E3557A2E}" type="datetime1">
              <a:rPr lang="en-US" smtClean="0"/>
              <a:pPr/>
              <a:t>1/21/2013</a:t>
            </a:fld>
            <a:endParaRPr lang="en-US"/>
          </a:p>
        </p:txBody>
      </p:sp>
      <p:sp>
        <p:nvSpPr>
          <p:cNvPr id="13325" name="Footer Placeholder 5"/>
          <p:cNvSpPr>
            <a:spLocks noGrp="1"/>
          </p:cNvSpPr>
          <p:nvPr>
            <p:ph type="ftr" sz="quarter" idx="11"/>
          </p:nvPr>
        </p:nvSpPr>
        <p:spPr>
          <a:noFill/>
        </p:spPr>
        <p:txBody>
          <a:bodyPr/>
          <a:lstStyle/>
          <a:p>
            <a:r>
              <a:rPr lang="en-US" smtClean="0"/>
              <a:t>CPSC503 Winter 2012</a:t>
            </a:r>
            <a:endParaRPr lang="en-US"/>
          </a:p>
        </p:txBody>
      </p:sp>
      <p:sp>
        <p:nvSpPr>
          <p:cNvPr id="13326" name="Slide Number Placeholder 6"/>
          <p:cNvSpPr>
            <a:spLocks noGrp="1"/>
          </p:cNvSpPr>
          <p:nvPr>
            <p:ph type="sldNum" sz="quarter" idx="12"/>
          </p:nvPr>
        </p:nvSpPr>
        <p:spPr>
          <a:noFill/>
        </p:spPr>
        <p:txBody>
          <a:bodyPr/>
          <a:lstStyle/>
          <a:p>
            <a:fld id="{FDA4D18C-9980-4C2F-9C24-56AD1427B3B7}" type="slidenum">
              <a:rPr lang="en-US" smtClean="0"/>
              <a:pPr/>
              <a:t>29</a:t>
            </a:fld>
            <a:endParaRPr lang="en-US" smtClean="0"/>
          </a:p>
        </p:txBody>
      </p:sp>
      <p:sp>
        <p:nvSpPr>
          <p:cNvPr id="13327" name="Rectangle 2"/>
          <p:cNvSpPr>
            <a:spLocks noGrp="1" noChangeArrowheads="1"/>
          </p:cNvSpPr>
          <p:nvPr>
            <p:ph type="title"/>
          </p:nvPr>
        </p:nvSpPr>
        <p:spPr>
          <a:xfrm>
            <a:off x="0" y="152400"/>
            <a:ext cx="8915400" cy="1143000"/>
          </a:xfrm>
        </p:spPr>
        <p:txBody>
          <a:bodyPr/>
          <a:lstStyle/>
          <a:p>
            <a:pPr eaLnBrk="1" hangingPunct="1"/>
            <a:r>
              <a:rPr lang="en-US" sz="3600" smtClean="0"/>
              <a:t>Berkeley ____________Project (1994) </a:t>
            </a:r>
            <a:br>
              <a:rPr lang="en-US" sz="3600" smtClean="0"/>
            </a:br>
            <a:r>
              <a:rPr lang="en-US" sz="3600" smtClean="0"/>
              <a:t>Table: Counts</a:t>
            </a:r>
          </a:p>
        </p:txBody>
      </p:sp>
      <p:graphicFrame>
        <p:nvGraphicFramePr>
          <p:cNvPr id="13314" name="Object 208"/>
          <p:cNvGraphicFramePr>
            <a:graphicFrameLocks noChangeAspect="1"/>
          </p:cNvGraphicFramePr>
          <p:nvPr>
            <p:ph sz="half" idx="1"/>
          </p:nvPr>
        </p:nvGraphicFramePr>
        <p:xfrm>
          <a:off x="1371600" y="1143000"/>
          <a:ext cx="533400" cy="366713"/>
        </p:xfrm>
        <a:graphic>
          <a:graphicData uri="http://schemas.openxmlformats.org/presentationml/2006/ole">
            <p:oleObj spid="_x0000_s138242" name="Equation" r:id="rId4" imgW="203040" imgH="139680" progId="Equation.3">
              <p:embed/>
            </p:oleObj>
          </a:graphicData>
        </a:graphic>
      </p:graphicFrame>
      <p:grpSp>
        <p:nvGrpSpPr>
          <p:cNvPr id="2" name="Group 3"/>
          <p:cNvGrpSpPr>
            <a:grpSpLocks noChangeAspect="1"/>
          </p:cNvGrpSpPr>
          <p:nvPr/>
        </p:nvGrpSpPr>
        <p:grpSpPr bwMode="auto">
          <a:xfrm>
            <a:off x="762000" y="1600200"/>
            <a:ext cx="8064500" cy="2727325"/>
            <a:chOff x="1544" y="2092"/>
            <a:chExt cx="2672" cy="904"/>
          </a:xfrm>
        </p:grpSpPr>
        <p:sp>
          <p:nvSpPr>
            <p:cNvPr id="13333" name="AutoShape 4"/>
            <p:cNvSpPr>
              <a:spLocks noChangeAspect="1" noChangeArrowheads="1" noTextEdit="1"/>
            </p:cNvSpPr>
            <p:nvPr/>
          </p:nvSpPr>
          <p:spPr bwMode="auto">
            <a:xfrm>
              <a:off x="1544" y="2092"/>
              <a:ext cx="2672" cy="904"/>
            </a:xfrm>
            <a:prstGeom prst="rect">
              <a:avLst/>
            </a:prstGeom>
            <a:noFill/>
            <a:ln w="9525">
              <a:noFill/>
              <a:miter lim="800000"/>
              <a:headEnd/>
              <a:tailEnd/>
            </a:ln>
          </p:spPr>
          <p:txBody>
            <a:bodyPr/>
            <a:lstStyle/>
            <a:p>
              <a:endParaRPr lang="en-CA"/>
            </a:p>
          </p:txBody>
        </p:sp>
        <p:grpSp>
          <p:nvGrpSpPr>
            <p:cNvPr id="3" name="Group 5"/>
            <p:cNvGrpSpPr>
              <a:grpSpLocks/>
            </p:cNvGrpSpPr>
            <p:nvPr/>
          </p:nvGrpSpPr>
          <p:grpSpPr bwMode="auto">
            <a:xfrm>
              <a:off x="1544" y="2092"/>
              <a:ext cx="2672" cy="904"/>
              <a:chOff x="1544" y="2092"/>
              <a:chExt cx="2672" cy="904"/>
            </a:xfrm>
          </p:grpSpPr>
          <p:sp>
            <p:nvSpPr>
              <p:cNvPr id="13337" name="Rectangle 6"/>
              <p:cNvSpPr>
                <a:spLocks noChangeArrowheads="1"/>
              </p:cNvSpPr>
              <p:nvPr/>
            </p:nvSpPr>
            <p:spPr bwMode="auto">
              <a:xfrm>
                <a:off x="1544" y="2092"/>
                <a:ext cx="2672" cy="904"/>
              </a:xfrm>
              <a:prstGeom prst="rect">
                <a:avLst/>
              </a:prstGeom>
              <a:noFill/>
              <a:ln w="0">
                <a:solidFill>
                  <a:srgbClr val="000000"/>
                </a:solidFill>
                <a:miter lim="800000"/>
                <a:headEnd/>
                <a:tailEnd/>
              </a:ln>
            </p:spPr>
            <p:txBody>
              <a:bodyPr/>
              <a:lstStyle/>
              <a:p>
                <a:endParaRPr lang="en-US"/>
              </a:p>
            </p:txBody>
          </p:sp>
          <p:sp>
            <p:nvSpPr>
              <p:cNvPr id="13338" name="Rectangle 7"/>
              <p:cNvSpPr>
                <a:spLocks noChangeArrowheads="1"/>
              </p:cNvSpPr>
              <p:nvPr/>
            </p:nvSpPr>
            <p:spPr bwMode="auto">
              <a:xfrm>
                <a:off x="1552" y="2096"/>
                <a:ext cx="2650" cy="4"/>
              </a:xfrm>
              <a:prstGeom prst="rect">
                <a:avLst/>
              </a:prstGeom>
              <a:solidFill>
                <a:srgbClr val="000000"/>
              </a:solidFill>
              <a:ln w="0">
                <a:solidFill>
                  <a:srgbClr val="000000"/>
                </a:solidFill>
                <a:miter lim="800000"/>
                <a:headEnd/>
                <a:tailEnd/>
              </a:ln>
            </p:spPr>
            <p:txBody>
              <a:bodyPr/>
              <a:lstStyle/>
              <a:p>
                <a:endParaRPr lang="en-US"/>
              </a:p>
            </p:txBody>
          </p:sp>
          <p:sp>
            <p:nvSpPr>
              <p:cNvPr id="13339" name="Rectangle 8"/>
              <p:cNvSpPr>
                <a:spLocks noChangeArrowheads="1"/>
              </p:cNvSpPr>
              <p:nvPr/>
            </p:nvSpPr>
            <p:spPr bwMode="auto">
              <a:xfrm>
                <a:off x="1552" y="2104"/>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340" name="Rectangle 9"/>
              <p:cNvSpPr>
                <a:spLocks noChangeArrowheads="1"/>
              </p:cNvSpPr>
              <p:nvPr/>
            </p:nvSpPr>
            <p:spPr bwMode="auto">
              <a:xfrm>
                <a:off x="1888" y="2104"/>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341" name="Rectangle 10"/>
              <p:cNvSpPr>
                <a:spLocks noChangeArrowheads="1"/>
              </p:cNvSpPr>
              <p:nvPr/>
            </p:nvSpPr>
            <p:spPr bwMode="auto">
              <a:xfrm>
                <a:off x="1904" y="2104"/>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342" name="Freeform 11"/>
              <p:cNvSpPr>
                <a:spLocks/>
              </p:cNvSpPr>
              <p:nvPr/>
            </p:nvSpPr>
            <p:spPr bwMode="auto">
              <a:xfrm>
                <a:off x="2044" y="2118"/>
                <a:ext cx="26" cy="60"/>
              </a:xfrm>
              <a:custGeom>
                <a:avLst/>
                <a:gdLst>
                  <a:gd name="T0" fmla="*/ 26 w 26"/>
                  <a:gd name="T1" fmla="*/ 58 h 60"/>
                  <a:gd name="T2" fmla="*/ 26 w 26"/>
                  <a:gd name="T3" fmla="*/ 60 h 60"/>
                  <a:gd name="T4" fmla="*/ 0 w 26"/>
                  <a:gd name="T5" fmla="*/ 60 h 60"/>
                  <a:gd name="T6" fmla="*/ 0 w 26"/>
                  <a:gd name="T7" fmla="*/ 58 h 60"/>
                  <a:gd name="T8" fmla="*/ 2 w 26"/>
                  <a:gd name="T9" fmla="*/ 58 h 60"/>
                  <a:gd name="T10" fmla="*/ 6 w 26"/>
                  <a:gd name="T11" fmla="*/ 58 h 60"/>
                  <a:gd name="T12" fmla="*/ 8 w 26"/>
                  <a:gd name="T13" fmla="*/ 56 h 60"/>
                  <a:gd name="T14" fmla="*/ 8 w 26"/>
                  <a:gd name="T15" fmla="*/ 54 h 60"/>
                  <a:gd name="T16" fmla="*/ 8 w 26"/>
                  <a:gd name="T17" fmla="*/ 50 h 60"/>
                  <a:gd name="T18" fmla="*/ 8 w 26"/>
                  <a:gd name="T19" fmla="*/ 10 h 60"/>
                  <a:gd name="T20" fmla="*/ 8 w 26"/>
                  <a:gd name="T21" fmla="*/ 6 h 60"/>
                  <a:gd name="T22" fmla="*/ 8 w 26"/>
                  <a:gd name="T23" fmla="*/ 4 h 60"/>
                  <a:gd name="T24" fmla="*/ 8 w 26"/>
                  <a:gd name="T25" fmla="*/ 4 h 60"/>
                  <a:gd name="T26" fmla="*/ 6 w 26"/>
                  <a:gd name="T27" fmla="*/ 2 h 60"/>
                  <a:gd name="T28" fmla="*/ 4 w 26"/>
                  <a:gd name="T29" fmla="*/ 2 h 60"/>
                  <a:gd name="T30" fmla="*/ 2 w 26"/>
                  <a:gd name="T31" fmla="*/ 2 h 60"/>
                  <a:gd name="T32" fmla="*/ 0 w 26"/>
                  <a:gd name="T33" fmla="*/ 2 h 60"/>
                  <a:gd name="T34" fmla="*/ 0 w 26"/>
                  <a:gd name="T35" fmla="*/ 0 h 60"/>
                  <a:gd name="T36" fmla="*/ 26 w 26"/>
                  <a:gd name="T37" fmla="*/ 0 h 60"/>
                  <a:gd name="T38" fmla="*/ 26 w 26"/>
                  <a:gd name="T39" fmla="*/ 2 h 60"/>
                  <a:gd name="T40" fmla="*/ 24 w 26"/>
                  <a:gd name="T41" fmla="*/ 2 h 60"/>
                  <a:gd name="T42" fmla="*/ 20 w 26"/>
                  <a:gd name="T43" fmla="*/ 2 h 60"/>
                  <a:gd name="T44" fmla="*/ 18 w 26"/>
                  <a:gd name="T45" fmla="*/ 4 h 60"/>
                  <a:gd name="T46" fmla="*/ 18 w 26"/>
                  <a:gd name="T47" fmla="*/ 6 h 60"/>
                  <a:gd name="T48" fmla="*/ 18 w 26"/>
                  <a:gd name="T49" fmla="*/ 10 h 60"/>
                  <a:gd name="T50" fmla="*/ 18 w 26"/>
                  <a:gd name="T51" fmla="*/ 50 h 60"/>
                  <a:gd name="T52" fmla="*/ 18 w 26"/>
                  <a:gd name="T53" fmla="*/ 52 h 60"/>
                  <a:gd name="T54" fmla="*/ 18 w 26"/>
                  <a:gd name="T55" fmla="*/ 56 h 60"/>
                  <a:gd name="T56" fmla="*/ 18 w 26"/>
                  <a:gd name="T57" fmla="*/ 56 h 60"/>
                  <a:gd name="T58" fmla="*/ 20 w 26"/>
                  <a:gd name="T59" fmla="*/ 58 h 60"/>
                  <a:gd name="T60" fmla="*/ 22 w 26"/>
                  <a:gd name="T61" fmla="*/ 58 h 60"/>
                  <a:gd name="T62" fmla="*/ 24 w 26"/>
                  <a:gd name="T63" fmla="*/ 58 h 60"/>
                  <a:gd name="T64" fmla="*/ 26 w 26"/>
                  <a:gd name="T65" fmla="*/ 58 h 6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6"/>
                  <a:gd name="T100" fmla="*/ 0 h 60"/>
                  <a:gd name="T101" fmla="*/ 26 w 26"/>
                  <a:gd name="T102" fmla="*/ 60 h 6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6" h="60">
                    <a:moveTo>
                      <a:pt x="26" y="58"/>
                    </a:moveTo>
                    <a:lnTo>
                      <a:pt x="26" y="60"/>
                    </a:lnTo>
                    <a:lnTo>
                      <a:pt x="0" y="60"/>
                    </a:lnTo>
                    <a:lnTo>
                      <a:pt x="0" y="58"/>
                    </a:lnTo>
                    <a:lnTo>
                      <a:pt x="2" y="58"/>
                    </a:lnTo>
                    <a:lnTo>
                      <a:pt x="6" y="58"/>
                    </a:lnTo>
                    <a:lnTo>
                      <a:pt x="8" y="56"/>
                    </a:lnTo>
                    <a:lnTo>
                      <a:pt x="8" y="54"/>
                    </a:lnTo>
                    <a:lnTo>
                      <a:pt x="8" y="50"/>
                    </a:lnTo>
                    <a:lnTo>
                      <a:pt x="8" y="10"/>
                    </a:lnTo>
                    <a:lnTo>
                      <a:pt x="8" y="6"/>
                    </a:lnTo>
                    <a:lnTo>
                      <a:pt x="8" y="4"/>
                    </a:lnTo>
                    <a:lnTo>
                      <a:pt x="6" y="2"/>
                    </a:lnTo>
                    <a:lnTo>
                      <a:pt x="4" y="2"/>
                    </a:lnTo>
                    <a:lnTo>
                      <a:pt x="2" y="2"/>
                    </a:lnTo>
                    <a:lnTo>
                      <a:pt x="0" y="2"/>
                    </a:lnTo>
                    <a:lnTo>
                      <a:pt x="0" y="0"/>
                    </a:lnTo>
                    <a:lnTo>
                      <a:pt x="26" y="0"/>
                    </a:lnTo>
                    <a:lnTo>
                      <a:pt x="26" y="2"/>
                    </a:lnTo>
                    <a:lnTo>
                      <a:pt x="24" y="2"/>
                    </a:lnTo>
                    <a:lnTo>
                      <a:pt x="20" y="2"/>
                    </a:lnTo>
                    <a:lnTo>
                      <a:pt x="18" y="4"/>
                    </a:lnTo>
                    <a:lnTo>
                      <a:pt x="18" y="6"/>
                    </a:lnTo>
                    <a:lnTo>
                      <a:pt x="18" y="10"/>
                    </a:lnTo>
                    <a:lnTo>
                      <a:pt x="18" y="50"/>
                    </a:lnTo>
                    <a:lnTo>
                      <a:pt x="18" y="52"/>
                    </a:lnTo>
                    <a:lnTo>
                      <a:pt x="18" y="56"/>
                    </a:lnTo>
                    <a:lnTo>
                      <a:pt x="20" y="58"/>
                    </a:lnTo>
                    <a:lnTo>
                      <a:pt x="22" y="58"/>
                    </a:lnTo>
                    <a:lnTo>
                      <a:pt x="24" y="58"/>
                    </a:lnTo>
                    <a:lnTo>
                      <a:pt x="26" y="58"/>
                    </a:lnTo>
                    <a:close/>
                  </a:path>
                </a:pathLst>
              </a:custGeom>
              <a:solidFill>
                <a:srgbClr val="000000"/>
              </a:solidFill>
              <a:ln w="0">
                <a:solidFill>
                  <a:srgbClr val="000000"/>
                </a:solidFill>
                <a:round/>
                <a:headEnd/>
                <a:tailEnd/>
              </a:ln>
            </p:spPr>
            <p:txBody>
              <a:bodyPr/>
              <a:lstStyle/>
              <a:p>
                <a:endParaRPr lang="en-CA"/>
              </a:p>
            </p:txBody>
          </p:sp>
          <p:sp>
            <p:nvSpPr>
              <p:cNvPr id="13343" name="Rectangle 12"/>
              <p:cNvSpPr>
                <a:spLocks noChangeArrowheads="1"/>
              </p:cNvSpPr>
              <p:nvPr/>
            </p:nvSpPr>
            <p:spPr bwMode="auto">
              <a:xfrm>
                <a:off x="2152" y="2104"/>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344" name="Freeform 13"/>
              <p:cNvSpPr>
                <a:spLocks/>
              </p:cNvSpPr>
              <p:nvPr/>
            </p:nvSpPr>
            <p:spPr bwMode="auto">
              <a:xfrm>
                <a:off x="2294" y="2138"/>
                <a:ext cx="62" cy="40"/>
              </a:xfrm>
              <a:custGeom>
                <a:avLst/>
                <a:gdLst>
                  <a:gd name="T0" fmla="*/ 0 w 62"/>
                  <a:gd name="T1" fmla="*/ 0 h 40"/>
                  <a:gd name="T2" fmla="*/ 16 w 62"/>
                  <a:gd name="T3" fmla="*/ 0 h 40"/>
                  <a:gd name="T4" fmla="*/ 16 w 62"/>
                  <a:gd name="T5" fmla="*/ 0 h 40"/>
                  <a:gd name="T6" fmla="*/ 14 w 62"/>
                  <a:gd name="T7" fmla="*/ 2 h 40"/>
                  <a:gd name="T8" fmla="*/ 12 w 62"/>
                  <a:gd name="T9" fmla="*/ 2 h 40"/>
                  <a:gd name="T10" fmla="*/ 12 w 62"/>
                  <a:gd name="T11" fmla="*/ 2 h 40"/>
                  <a:gd name="T12" fmla="*/ 12 w 62"/>
                  <a:gd name="T13" fmla="*/ 4 h 40"/>
                  <a:gd name="T14" fmla="*/ 12 w 62"/>
                  <a:gd name="T15" fmla="*/ 6 h 40"/>
                  <a:gd name="T16" fmla="*/ 14 w 62"/>
                  <a:gd name="T17" fmla="*/ 8 h 40"/>
                  <a:gd name="T18" fmla="*/ 22 w 62"/>
                  <a:gd name="T19" fmla="*/ 30 h 40"/>
                  <a:gd name="T20" fmla="*/ 30 w 62"/>
                  <a:gd name="T21" fmla="*/ 10 h 40"/>
                  <a:gd name="T22" fmla="*/ 28 w 62"/>
                  <a:gd name="T23" fmla="*/ 6 h 40"/>
                  <a:gd name="T24" fmla="*/ 26 w 62"/>
                  <a:gd name="T25" fmla="*/ 4 h 40"/>
                  <a:gd name="T26" fmla="*/ 26 w 62"/>
                  <a:gd name="T27" fmla="*/ 2 h 40"/>
                  <a:gd name="T28" fmla="*/ 24 w 62"/>
                  <a:gd name="T29" fmla="*/ 2 h 40"/>
                  <a:gd name="T30" fmla="*/ 22 w 62"/>
                  <a:gd name="T31" fmla="*/ 0 h 40"/>
                  <a:gd name="T32" fmla="*/ 22 w 62"/>
                  <a:gd name="T33" fmla="*/ 0 h 40"/>
                  <a:gd name="T34" fmla="*/ 40 w 62"/>
                  <a:gd name="T35" fmla="*/ 0 h 40"/>
                  <a:gd name="T36" fmla="*/ 40 w 62"/>
                  <a:gd name="T37" fmla="*/ 0 h 40"/>
                  <a:gd name="T38" fmla="*/ 38 w 62"/>
                  <a:gd name="T39" fmla="*/ 2 h 40"/>
                  <a:gd name="T40" fmla="*/ 36 w 62"/>
                  <a:gd name="T41" fmla="*/ 2 h 40"/>
                  <a:gd name="T42" fmla="*/ 36 w 62"/>
                  <a:gd name="T43" fmla="*/ 4 h 40"/>
                  <a:gd name="T44" fmla="*/ 36 w 62"/>
                  <a:gd name="T45" fmla="*/ 4 h 40"/>
                  <a:gd name="T46" fmla="*/ 36 w 62"/>
                  <a:gd name="T47" fmla="*/ 6 h 40"/>
                  <a:gd name="T48" fmla="*/ 36 w 62"/>
                  <a:gd name="T49" fmla="*/ 6 h 40"/>
                  <a:gd name="T50" fmla="*/ 46 w 62"/>
                  <a:gd name="T51" fmla="*/ 28 h 40"/>
                  <a:gd name="T52" fmla="*/ 54 w 62"/>
                  <a:gd name="T53" fmla="*/ 8 h 40"/>
                  <a:gd name="T54" fmla="*/ 56 w 62"/>
                  <a:gd name="T55" fmla="*/ 4 h 40"/>
                  <a:gd name="T56" fmla="*/ 56 w 62"/>
                  <a:gd name="T57" fmla="*/ 4 h 40"/>
                  <a:gd name="T58" fmla="*/ 56 w 62"/>
                  <a:gd name="T59" fmla="*/ 2 h 40"/>
                  <a:gd name="T60" fmla="*/ 54 w 62"/>
                  <a:gd name="T61" fmla="*/ 2 h 40"/>
                  <a:gd name="T62" fmla="*/ 52 w 62"/>
                  <a:gd name="T63" fmla="*/ 2 h 40"/>
                  <a:gd name="T64" fmla="*/ 50 w 62"/>
                  <a:gd name="T65" fmla="*/ 0 h 40"/>
                  <a:gd name="T66" fmla="*/ 50 w 62"/>
                  <a:gd name="T67" fmla="*/ 0 h 40"/>
                  <a:gd name="T68" fmla="*/ 62 w 62"/>
                  <a:gd name="T69" fmla="*/ 0 h 40"/>
                  <a:gd name="T70" fmla="*/ 62 w 62"/>
                  <a:gd name="T71" fmla="*/ 0 h 40"/>
                  <a:gd name="T72" fmla="*/ 60 w 62"/>
                  <a:gd name="T73" fmla="*/ 2 h 40"/>
                  <a:gd name="T74" fmla="*/ 56 w 62"/>
                  <a:gd name="T75" fmla="*/ 6 h 40"/>
                  <a:gd name="T76" fmla="*/ 44 w 62"/>
                  <a:gd name="T77" fmla="*/ 40 h 40"/>
                  <a:gd name="T78" fmla="*/ 42 w 62"/>
                  <a:gd name="T79" fmla="*/ 40 h 40"/>
                  <a:gd name="T80" fmla="*/ 32 w 62"/>
                  <a:gd name="T81" fmla="*/ 14 h 40"/>
                  <a:gd name="T82" fmla="*/ 20 w 62"/>
                  <a:gd name="T83" fmla="*/ 40 h 40"/>
                  <a:gd name="T84" fmla="*/ 18 w 62"/>
                  <a:gd name="T85" fmla="*/ 40 h 40"/>
                  <a:gd name="T86" fmla="*/ 6 w 62"/>
                  <a:gd name="T87" fmla="*/ 8 h 40"/>
                  <a:gd name="T88" fmla="*/ 4 w 62"/>
                  <a:gd name="T89" fmla="*/ 4 h 40"/>
                  <a:gd name="T90" fmla="*/ 2 w 62"/>
                  <a:gd name="T91" fmla="*/ 2 h 40"/>
                  <a:gd name="T92" fmla="*/ 2 w 62"/>
                  <a:gd name="T93" fmla="*/ 2 h 40"/>
                  <a:gd name="T94" fmla="*/ 0 w 62"/>
                  <a:gd name="T95" fmla="*/ 0 h 40"/>
                  <a:gd name="T96" fmla="*/ 0 w 62"/>
                  <a:gd name="T97" fmla="*/ 0 h 4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62"/>
                  <a:gd name="T148" fmla="*/ 0 h 40"/>
                  <a:gd name="T149" fmla="*/ 62 w 62"/>
                  <a:gd name="T150" fmla="*/ 40 h 4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62" h="40">
                    <a:moveTo>
                      <a:pt x="0" y="0"/>
                    </a:moveTo>
                    <a:lnTo>
                      <a:pt x="16" y="0"/>
                    </a:lnTo>
                    <a:lnTo>
                      <a:pt x="14" y="2"/>
                    </a:lnTo>
                    <a:lnTo>
                      <a:pt x="12" y="2"/>
                    </a:lnTo>
                    <a:lnTo>
                      <a:pt x="12" y="4"/>
                    </a:lnTo>
                    <a:lnTo>
                      <a:pt x="12" y="6"/>
                    </a:lnTo>
                    <a:lnTo>
                      <a:pt x="14" y="8"/>
                    </a:lnTo>
                    <a:lnTo>
                      <a:pt x="22" y="30"/>
                    </a:lnTo>
                    <a:lnTo>
                      <a:pt x="30" y="10"/>
                    </a:lnTo>
                    <a:lnTo>
                      <a:pt x="28" y="6"/>
                    </a:lnTo>
                    <a:lnTo>
                      <a:pt x="26" y="4"/>
                    </a:lnTo>
                    <a:lnTo>
                      <a:pt x="26" y="2"/>
                    </a:lnTo>
                    <a:lnTo>
                      <a:pt x="24" y="2"/>
                    </a:lnTo>
                    <a:lnTo>
                      <a:pt x="22" y="0"/>
                    </a:lnTo>
                    <a:lnTo>
                      <a:pt x="40" y="0"/>
                    </a:lnTo>
                    <a:lnTo>
                      <a:pt x="38" y="2"/>
                    </a:lnTo>
                    <a:lnTo>
                      <a:pt x="36" y="2"/>
                    </a:lnTo>
                    <a:lnTo>
                      <a:pt x="36" y="4"/>
                    </a:lnTo>
                    <a:lnTo>
                      <a:pt x="36" y="6"/>
                    </a:lnTo>
                    <a:lnTo>
                      <a:pt x="46" y="28"/>
                    </a:lnTo>
                    <a:lnTo>
                      <a:pt x="54" y="8"/>
                    </a:lnTo>
                    <a:lnTo>
                      <a:pt x="56" y="4"/>
                    </a:lnTo>
                    <a:lnTo>
                      <a:pt x="56" y="2"/>
                    </a:lnTo>
                    <a:lnTo>
                      <a:pt x="54" y="2"/>
                    </a:lnTo>
                    <a:lnTo>
                      <a:pt x="52" y="2"/>
                    </a:lnTo>
                    <a:lnTo>
                      <a:pt x="50" y="0"/>
                    </a:lnTo>
                    <a:lnTo>
                      <a:pt x="62" y="0"/>
                    </a:lnTo>
                    <a:lnTo>
                      <a:pt x="60" y="2"/>
                    </a:lnTo>
                    <a:lnTo>
                      <a:pt x="56" y="6"/>
                    </a:lnTo>
                    <a:lnTo>
                      <a:pt x="44" y="40"/>
                    </a:lnTo>
                    <a:lnTo>
                      <a:pt x="42" y="40"/>
                    </a:lnTo>
                    <a:lnTo>
                      <a:pt x="32" y="14"/>
                    </a:lnTo>
                    <a:lnTo>
                      <a:pt x="20" y="40"/>
                    </a:lnTo>
                    <a:lnTo>
                      <a:pt x="18" y="40"/>
                    </a:lnTo>
                    <a:lnTo>
                      <a:pt x="6" y="8"/>
                    </a:lnTo>
                    <a:lnTo>
                      <a:pt x="4" y="4"/>
                    </a:lnTo>
                    <a:lnTo>
                      <a:pt x="2" y="2"/>
                    </a:lnTo>
                    <a:lnTo>
                      <a:pt x="0" y="0"/>
                    </a:lnTo>
                    <a:close/>
                  </a:path>
                </a:pathLst>
              </a:custGeom>
              <a:solidFill>
                <a:srgbClr val="000000"/>
              </a:solidFill>
              <a:ln w="0">
                <a:solidFill>
                  <a:srgbClr val="000000"/>
                </a:solidFill>
                <a:round/>
                <a:headEnd/>
                <a:tailEnd/>
              </a:ln>
            </p:spPr>
            <p:txBody>
              <a:bodyPr/>
              <a:lstStyle/>
              <a:p>
                <a:endParaRPr lang="en-CA"/>
              </a:p>
            </p:txBody>
          </p:sp>
          <p:sp>
            <p:nvSpPr>
              <p:cNvPr id="13345" name="Freeform 14"/>
              <p:cNvSpPr>
                <a:spLocks noEditPoints="1"/>
              </p:cNvSpPr>
              <p:nvPr/>
            </p:nvSpPr>
            <p:spPr bwMode="auto">
              <a:xfrm>
                <a:off x="2358" y="2136"/>
                <a:ext cx="36" cy="42"/>
              </a:xfrm>
              <a:custGeom>
                <a:avLst/>
                <a:gdLst>
                  <a:gd name="T0" fmla="*/ 18 w 36"/>
                  <a:gd name="T1" fmla="*/ 38 h 42"/>
                  <a:gd name="T2" fmla="*/ 14 w 36"/>
                  <a:gd name="T3" fmla="*/ 40 h 42"/>
                  <a:gd name="T4" fmla="*/ 10 w 36"/>
                  <a:gd name="T5" fmla="*/ 42 h 42"/>
                  <a:gd name="T6" fmla="*/ 2 w 36"/>
                  <a:gd name="T7" fmla="*/ 40 h 42"/>
                  <a:gd name="T8" fmla="*/ 0 w 36"/>
                  <a:gd name="T9" fmla="*/ 32 h 42"/>
                  <a:gd name="T10" fmla="*/ 0 w 36"/>
                  <a:gd name="T11" fmla="*/ 28 h 42"/>
                  <a:gd name="T12" fmla="*/ 8 w 36"/>
                  <a:gd name="T13" fmla="*/ 22 h 42"/>
                  <a:gd name="T14" fmla="*/ 22 w 36"/>
                  <a:gd name="T15" fmla="*/ 16 h 42"/>
                  <a:gd name="T16" fmla="*/ 22 w 36"/>
                  <a:gd name="T17" fmla="*/ 10 h 42"/>
                  <a:gd name="T18" fmla="*/ 18 w 36"/>
                  <a:gd name="T19" fmla="*/ 4 h 42"/>
                  <a:gd name="T20" fmla="*/ 12 w 36"/>
                  <a:gd name="T21" fmla="*/ 4 h 42"/>
                  <a:gd name="T22" fmla="*/ 10 w 36"/>
                  <a:gd name="T23" fmla="*/ 6 h 42"/>
                  <a:gd name="T24" fmla="*/ 8 w 36"/>
                  <a:gd name="T25" fmla="*/ 12 h 42"/>
                  <a:gd name="T26" fmla="*/ 8 w 36"/>
                  <a:gd name="T27" fmla="*/ 14 h 42"/>
                  <a:gd name="T28" fmla="*/ 6 w 36"/>
                  <a:gd name="T29" fmla="*/ 16 h 42"/>
                  <a:gd name="T30" fmla="*/ 2 w 36"/>
                  <a:gd name="T31" fmla="*/ 14 h 42"/>
                  <a:gd name="T32" fmla="*/ 2 w 36"/>
                  <a:gd name="T33" fmla="*/ 12 h 42"/>
                  <a:gd name="T34" fmla="*/ 6 w 36"/>
                  <a:gd name="T35" fmla="*/ 4 h 42"/>
                  <a:gd name="T36" fmla="*/ 16 w 36"/>
                  <a:gd name="T37" fmla="*/ 0 h 42"/>
                  <a:gd name="T38" fmla="*/ 24 w 36"/>
                  <a:gd name="T39" fmla="*/ 2 h 42"/>
                  <a:gd name="T40" fmla="*/ 28 w 36"/>
                  <a:gd name="T41" fmla="*/ 6 h 42"/>
                  <a:gd name="T42" fmla="*/ 28 w 36"/>
                  <a:gd name="T43" fmla="*/ 14 h 42"/>
                  <a:gd name="T44" fmla="*/ 28 w 36"/>
                  <a:gd name="T45" fmla="*/ 32 h 42"/>
                  <a:gd name="T46" fmla="*/ 30 w 36"/>
                  <a:gd name="T47" fmla="*/ 36 h 42"/>
                  <a:gd name="T48" fmla="*/ 30 w 36"/>
                  <a:gd name="T49" fmla="*/ 36 h 42"/>
                  <a:gd name="T50" fmla="*/ 32 w 36"/>
                  <a:gd name="T51" fmla="*/ 36 h 42"/>
                  <a:gd name="T52" fmla="*/ 34 w 36"/>
                  <a:gd name="T53" fmla="*/ 36 h 42"/>
                  <a:gd name="T54" fmla="*/ 36 w 36"/>
                  <a:gd name="T55" fmla="*/ 36 h 42"/>
                  <a:gd name="T56" fmla="*/ 26 w 36"/>
                  <a:gd name="T57" fmla="*/ 42 h 42"/>
                  <a:gd name="T58" fmla="*/ 22 w 36"/>
                  <a:gd name="T59" fmla="*/ 40 h 42"/>
                  <a:gd name="T60" fmla="*/ 22 w 36"/>
                  <a:gd name="T61" fmla="*/ 36 h 42"/>
                  <a:gd name="T62" fmla="*/ 22 w 36"/>
                  <a:gd name="T63" fmla="*/ 18 h 42"/>
                  <a:gd name="T64" fmla="*/ 14 w 36"/>
                  <a:gd name="T65" fmla="*/ 22 h 42"/>
                  <a:gd name="T66" fmla="*/ 8 w 36"/>
                  <a:gd name="T67" fmla="*/ 26 h 42"/>
                  <a:gd name="T68" fmla="*/ 6 w 36"/>
                  <a:gd name="T69" fmla="*/ 30 h 42"/>
                  <a:gd name="T70" fmla="*/ 8 w 36"/>
                  <a:gd name="T71" fmla="*/ 34 h 42"/>
                  <a:gd name="T72" fmla="*/ 14 w 36"/>
                  <a:gd name="T73" fmla="*/ 36 h 42"/>
                  <a:gd name="T74" fmla="*/ 22 w 36"/>
                  <a:gd name="T75" fmla="*/ 32 h 4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6"/>
                  <a:gd name="T115" fmla="*/ 0 h 42"/>
                  <a:gd name="T116" fmla="*/ 36 w 36"/>
                  <a:gd name="T117" fmla="*/ 42 h 4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6" h="42">
                    <a:moveTo>
                      <a:pt x="22" y="36"/>
                    </a:moveTo>
                    <a:lnTo>
                      <a:pt x="18" y="38"/>
                    </a:lnTo>
                    <a:lnTo>
                      <a:pt x="16" y="40"/>
                    </a:lnTo>
                    <a:lnTo>
                      <a:pt x="14" y="40"/>
                    </a:lnTo>
                    <a:lnTo>
                      <a:pt x="12" y="42"/>
                    </a:lnTo>
                    <a:lnTo>
                      <a:pt x="10" y="42"/>
                    </a:lnTo>
                    <a:lnTo>
                      <a:pt x="6" y="42"/>
                    </a:lnTo>
                    <a:lnTo>
                      <a:pt x="2" y="40"/>
                    </a:lnTo>
                    <a:lnTo>
                      <a:pt x="0" y="36"/>
                    </a:lnTo>
                    <a:lnTo>
                      <a:pt x="0" y="32"/>
                    </a:lnTo>
                    <a:lnTo>
                      <a:pt x="0" y="30"/>
                    </a:lnTo>
                    <a:lnTo>
                      <a:pt x="0" y="28"/>
                    </a:lnTo>
                    <a:lnTo>
                      <a:pt x="4" y="24"/>
                    </a:lnTo>
                    <a:lnTo>
                      <a:pt x="8" y="22"/>
                    </a:lnTo>
                    <a:lnTo>
                      <a:pt x="12" y="18"/>
                    </a:lnTo>
                    <a:lnTo>
                      <a:pt x="22" y="16"/>
                    </a:lnTo>
                    <a:lnTo>
                      <a:pt x="22" y="14"/>
                    </a:lnTo>
                    <a:lnTo>
                      <a:pt x="22" y="10"/>
                    </a:lnTo>
                    <a:lnTo>
                      <a:pt x="20" y="6"/>
                    </a:lnTo>
                    <a:lnTo>
                      <a:pt x="18" y="4"/>
                    </a:lnTo>
                    <a:lnTo>
                      <a:pt x="14" y="4"/>
                    </a:lnTo>
                    <a:lnTo>
                      <a:pt x="12" y="4"/>
                    </a:lnTo>
                    <a:lnTo>
                      <a:pt x="10" y="6"/>
                    </a:lnTo>
                    <a:lnTo>
                      <a:pt x="8" y="8"/>
                    </a:lnTo>
                    <a:lnTo>
                      <a:pt x="8" y="12"/>
                    </a:lnTo>
                    <a:lnTo>
                      <a:pt x="8" y="14"/>
                    </a:lnTo>
                    <a:lnTo>
                      <a:pt x="6" y="16"/>
                    </a:lnTo>
                    <a:lnTo>
                      <a:pt x="4" y="16"/>
                    </a:lnTo>
                    <a:lnTo>
                      <a:pt x="2" y="14"/>
                    </a:lnTo>
                    <a:lnTo>
                      <a:pt x="2" y="12"/>
                    </a:lnTo>
                    <a:lnTo>
                      <a:pt x="2" y="8"/>
                    </a:lnTo>
                    <a:lnTo>
                      <a:pt x="6" y="4"/>
                    </a:lnTo>
                    <a:lnTo>
                      <a:pt x="10" y="2"/>
                    </a:lnTo>
                    <a:lnTo>
                      <a:pt x="16" y="0"/>
                    </a:lnTo>
                    <a:lnTo>
                      <a:pt x="20" y="2"/>
                    </a:lnTo>
                    <a:lnTo>
                      <a:pt x="24" y="2"/>
                    </a:lnTo>
                    <a:lnTo>
                      <a:pt x="26" y="4"/>
                    </a:lnTo>
                    <a:lnTo>
                      <a:pt x="28" y="6"/>
                    </a:lnTo>
                    <a:lnTo>
                      <a:pt x="28" y="10"/>
                    </a:lnTo>
                    <a:lnTo>
                      <a:pt x="28" y="14"/>
                    </a:lnTo>
                    <a:lnTo>
                      <a:pt x="28" y="28"/>
                    </a:lnTo>
                    <a:lnTo>
                      <a:pt x="28" y="32"/>
                    </a:lnTo>
                    <a:lnTo>
                      <a:pt x="30" y="34"/>
                    </a:lnTo>
                    <a:lnTo>
                      <a:pt x="30" y="36"/>
                    </a:lnTo>
                    <a:lnTo>
                      <a:pt x="32" y="36"/>
                    </a:lnTo>
                    <a:lnTo>
                      <a:pt x="34" y="36"/>
                    </a:lnTo>
                    <a:lnTo>
                      <a:pt x="36" y="34"/>
                    </a:lnTo>
                    <a:lnTo>
                      <a:pt x="36" y="36"/>
                    </a:lnTo>
                    <a:lnTo>
                      <a:pt x="30" y="40"/>
                    </a:lnTo>
                    <a:lnTo>
                      <a:pt x="26" y="42"/>
                    </a:lnTo>
                    <a:lnTo>
                      <a:pt x="24" y="42"/>
                    </a:lnTo>
                    <a:lnTo>
                      <a:pt x="22" y="40"/>
                    </a:lnTo>
                    <a:lnTo>
                      <a:pt x="22" y="38"/>
                    </a:lnTo>
                    <a:lnTo>
                      <a:pt x="22" y="36"/>
                    </a:lnTo>
                    <a:close/>
                    <a:moveTo>
                      <a:pt x="22" y="32"/>
                    </a:moveTo>
                    <a:lnTo>
                      <a:pt x="22" y="18"/>
                    </a:lnTo>
                    <a:lnTo>
                      <a:pt x="16" y="20"/>
                    </a:lnTo>
                    <a:lnTo>
                      <a:pt x="14" y="22"/>
                    </a:lnTo>
                    <a:lnTo>
                      <a:pt x="10" y="24"/>
                    </a:lnTo>
                    <a:lnTo>
                      <a:pt x="8" y="26"/>
                    </a:lnTo>
                    <a:lnTo>
                      <a:pt x="8" y="28"/>
                    </a:lnTo>
                    <a:lnTo>
                      <a:pt x="6" y="30"/>
                    </a:lnTo>
                    <a:lnTo>
                      <a:pt x="8" y="32"/>
                    </a:lnTo>
                    <a:lnTo>
                      <a:pt x="8" y="34"/>
                    </a:lnTo>
                    <a:lnTo>
                      <a:pt x="10" y="36"/>
                    </a:lnTo>
                    <a:lnTo>
                      <a:pt x="14" y="36"/>
                    </a:lnTo>
                    <a:lnTo>
                      <a:pt x="16" y="36"/>
                    </a:lnTo>
                    <a:lnTo>
                      <a:pt x="22" y="32"/>
                    </a:lnTo>
                    <a:close/>
                  </a:path>
                </a:pathLst>
              </a:custGeom>
              <a:solidFill>
                <a:srgbClr val="000000"/>
              </a:solidFill>
              <a:ln w="0">
                <a:solidFill>
                  <a:srgbClr val="000000"/>
                </a:solidFill>
                <a:round/>
                <a:headEnd/>
                <a:tailEnd/>
              </a:ln>
            </p:spPr>
            <p:txBody>
              <a:bodyPr/>
              <a:lstStyle/>
              <a:p>
                <a:endParaRPr lang="en-CA"/>
              </a:p>
            </p:txBody>
          </p:sp>
          <p:sp>
            <p:nvSpPr>
              <p:cNvPr id="13346" name="Freeform 15"/>
              <p:cNvSpPr>
                <a:spLocks/>
              </p:cNvSpPr>
              <p:nvPr/>
            </p:nvSpPr>
            <p:spPr bwMode="auto">
              <a:xfrm>
                <a:off x="2396" y="2136"/>
                <a:ext cx="42" cy="42"/>
              </a:xfrm>
              <a:custGeom>
                <a:avLst/>
                <a:gdLst>
                  <a:gd name="T0" fmla="*/ 12 w 42"/>
                  <a:gd name="T1" fmla="*/ 10 h 42"/>
                  <a:gd name="T2" fmla="*/ 16 w 42"/>
                  <a:gd name="T3" fmla="*/ 4 h 42"/>
                  <a:gd name="T4" fmla="*/ 20 w 42"/>
                  <a:gd name="T5" fmla="*/ 2 h 42"/>
                  <a:gd name="T6" fmla="*/ 26 w 42"/>
                  <a:gd name="T7" fmla="*/ 0 h 42"/>
                  <a:gd name="T8" fmla="*/ 28 w 42"/>
                  <a:gd name="T9" fmla="*/ 2 h 42"/>
                  <a:gd name="T10" fmla="*/ 30 w 42"/>
                  <a:gd name="T11" fmla="*/ 2 h 42"/>
                  <a:gd name="T12" fmla="*/ 32 w 42"/>
                  <a:gd name="T13" fmla="*/ 4 h 42"/>
                  <a:gd name="T14" fmla="*/ 34 w 42"/>
                  <a:gd name="T15" fmla="*/ 8 h 42"/>
                  <a:gd name="T16" fmla="*/ 36 w 42"/>
                  <a:gd name="T17" fmla="*/ 10 h 42"/>
                  <a:gd name="T18" fmla="*/ 36 w 42"/>
                  <a:gd name="T19" fmla="*/ 16 h 42"/>
                  <a:gd name="T20" fmla="*/ 36 w 42"/>
                  <a:gd name="T21" fmla="*/ 32 h 42"/>
                  <a:gd name="T22" fmla="*/ 36 w 42"/>
                  <a:gd name="T23" fmla="*/ 36 h 42"/>
                  <a:gd name="T24" fmla="*/ 36 w 42"/>
                  <a:gd name="T25" fmla="*/ 38 h 42"/>
                  <a:gd name="T26" fmla="*/ 36 w 42"/>
                  <a:gd name="T27" fmla="*/ 38 h 42"/>
                  <a:gd name="T28" fmla="*/ 38 w 42"/>
                  <a:gd name="T29" fmla="*/ 40 h 42"/>
                  <a:gd name="T30" fmla="*/ 38 w 42"/>
                  <a:gd name="T31" fmla="*/ 40 h 42"/>
                  <a:gd name="T32" fmla="*/ 42 w 42"/>
                  <a:gd name="T33" fmla="*/ 40 h 42"/>
                  <a:gd name="T34" fmla="*/ 42 w 42"/>
                  <a:gd name="T35" fmla="*/ 42 h 42"/>
                  <a:gd name="T36" fmla="*/ 22 w 42"/>
                  <a:gd name="T37" fmla="*/ 42 h 42"/>
                  <a:gd name="T38" fmla="*/ 22 w 42"/>
                  <a:gd name="T39" fmla="*/ 40 h 42"/>
                  <a:gd name="T40" fmla="*/ 24 w 42"/>
                  <a:gd name="T41" fmla="*/ 40 h 42"/>
                  <a:gd name="T42" fmla="*/ 26 w 42"/>
                  <a:gd name="T43" fmla="*/ 40 h 42"/>
                  <a:gd name="T44" fmla="*/ 26 w 42"/>
                  <a:gd name="T45" fmla="*/ 40 h 42"/>
                  <a:gd name="T46" fmla="*/ 28 w 42"/>
                  <a:gd name="T47" fmla="*/ 38 h 42"/>
                  <a:gd name="T48" fmla="*/ 28 w 42"/>
                  <a:gd name="T49" fmla="*/ 36 h 42"/>
                  <a:gd name="T50" fmla="*/ 28 w 42"/>
                  <a:gd name="T51" fmla="*/ 36 h 42"/>
                  <a:gd name="T52" fmla="*/ 28 w 42"/>
                  <a:gd name="T53" fmla="*/ 32 h 42"/>
                  <a:gd name="T54" fmla="*/ 28 w 42"/>
                  <a:gd name="T55" fmla="*/ 16 h 42"/>
                  <a:gd name="T56" fmla="*/ 28 w 42"/>
                  <a:gd name="T57" fmla="*/ 12 h 42"/>
                  <a:gd name="T58" fmla="*/ 26 w 42"/>
                  <a:gd name="T59" fmla="*/ 8 h 42"/>
                  <a:gd name="T60" fmla="*/ 24 w 42"/>
                  <a:gd name="T61" fmla="*/ 8 h 42"/>
                  <a:gd name="T62" fmla="*/ 22 w 42"/>
                  <a:gd name="T63" fmla="*/ 6 h 42"/>
                  <a:gd name="T64" fmla="*/ 16 w 42"/>
                  <a:gd name="T65" fmla="*/ 8 h 42"/>
                  <a:gd name="T66" fmla="*/ 12 w 42"/>
                  <a:gd name="T67" fmla="*/ 12 h 42"/>
                  <a:gd name="T68" fmla="*/ 12 w 42"/>
                  <a:gd name="T69" fmla="*/ 32 h 42"/>
                  <a:gd name="T70" fmla="*/ 12 w 42"/>
                  <a:gd name="T71" fmla="*/ 36 h 42"/>
                  <a:gd name="T72" fmla="*/ 12 w 42"/>
                  <a:gd name="T73" fmla="*/ 38 h 42"/>
                  <a:gd name="T74" fmla="*/ 12 w 42"/>
                  <a:gd name="T75" fmla="*/ 38 h 42"/>
                  <a:gd name="T76" fmla="*/ 14 w 42"/>
                  <a:gd name="T77" fmla="*/ 40 h 42"/>
                  <a:gd name="T78" fmla="*/ 16 w 42"/>
                  <a:gd name="T79" fmla="*/ 40 h 42"/>
                  <a:gd name="T80" fmla="*/ 18 w 42"/>
                  <a:gd name="T81" fmla="*/ 40 h 42"/>
                  <a:gd name="T82" fmla="*/ 18 w 42"/>
                  <a:gd name="T83" fmla="*/ 42 h 42"/>
                  <a:gd name="T84" fmla="*/ 0 w 42"/>
                  <a:gd name="T85" fmla="*/ 42 h 42"/>
                  <a:gd name="T86" fmla="*/ 0 w 42"/>
                  <a:gd name="T87" fmla="*/ 40 h 42"/>
                  <a:gd name="T88" fmla="*/ 0 w 42"/>
                  <a:gd name="T89" fmla="*/ 40 h 42"/>
                  <a:gd name="T90" fmla="*/ 2 w 42"/>
                  <a:gd name="T91" fmla="*/ 40 h 42"/>
                  <a:gd name="T92" fmla="*/ 4 w 42"/>
                  <a:gd name="T93" fmla="*/ 38 h 42"/>
                  <a:gd name="T94" fmla="*/ 4 w 42"/>
                  <a:gd name="T95" fmla="*/ 36 h 42"/>
                  <a:gd name="T96" fmla="*/ 4 w 42"/>
                  <a:gd name="T97" fmla="*/ 32 h 42"/>
                  <a:gd name="T98" fmla="*/ 4 w 42"/>
                  <a:gd name="T99" fmla="*/ 18 h 42"/>
                  <a:gd name="T100" fmla="*/ 4 w 42"/>
                  <a:gd name="T101" fmla="*/ 12 h 42"/>
                  <a:gd name="T102" fmla="*/ 4 w 42"/>
                  <a:gd name="T103" fmla="*/ 8 h 42"/>
                  <a:gd name="T104" fmla="*/ 4 w 42"/>
                  <a:gd name="T105" fmla="*/ 8 h 42"/>
                  <a:gd name="T106" fmla="*/ 4 w 42"/>
                  <a:gd name="T107" fmla="*/ 6 h 42"/>
                  <a:gd name="T108" fmla="*/ 2 w 42"/>
                  <a:gd name="T109" fmla="*/ 6 h 42"/>
                  <a:gd name="T110" fmla="*/ 2 w 42"/>
                  <a:gd name="T111" fmla="*/ 6 h 42"/>
                  <a:gd name="T112" fmla="*/ 0 w 42"/>
                  <a:gd name="T113" fmla="*/ 6 h 42"/>
                  <a:gd name="T114" fmla="*/ 0 w 42"/>
                  <a:gd name="T115" fmla="*/ 6 h 42"/>
                  <a:gd name="T116" fmla="*/ 0 w 42"/>
                  <a:gd name="T117" fmla="*/ 6 h 42"/>
                  <a:gd name="T118" fmla="*/ 10 w 42"/>
                  <a:gd name="T119" fmla="*/ 0 h 42"/>
                  <a:gd name="T120" fmla="*/ 12 w 42"/>
                  <a:gd name="T121" fmla="*/ 0 h 42"/>
                  <a:gd name="T122" fmla="*/ 12 w 42"/>
                  <a:gd name="T123" fmla="*/ 10 h 4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2"/>
                  <a:gd name="T187" fmla="*/ 0 h 42"/>
                  <a:gd name="T188" fmla="*/ 42 w 42"/>
                  <a:gd name="T189" fmla="*/ 42 h 4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2" h="42">
                    <a:moveTo>
                      <a:pt x="12" y="10"/>
                    </a:moveTo>
                    <a:lnTo>
                      <a:pt x="16" y="4"/>
                    </a:lnTo>
                    <a:lnTo>
                      <a:pt x="20" y="2"/>
                    </a:lnTo>
                    <a:lnTo>
                      <a:pt x="26" y="0"/>
                    </a:lnTo>
                    <a:lnTo>
                      <a:pt x="28" y="2"/>
                    </a:lnTo>
                    <a:lnTo>
                      <a:pt x="30" y="2"/>
                    </a:lnTo>
                    <a:lnTo>
                      <a:pt x="32" y="4"/>
                    </a:lnTo>
                    <a:lnTo>
                      <a:pt x="34" y="8"/>
                    </a:lnTo>
                    <a:lnTo>
                      <a:pt x="36" y="10"/>
                    </a:lnTo>
                    <a:lnTo>
                      <a:pt x="36" y="16"/>
                    </a:lnTo>
                    <a:lnTo>
                      <a:pt x="36" y="32"/>
                    </a:lnTo>
                    <a:lnTo>
                      <a:pt x="36" y="36"/>
                    </a:lnTo>
                    <a:lnTo>
                      <a:pt x="36" y="38"/>
                    </a:lnTo>
                    <a:lnTo>
                      <a:pt x="38" y="40"/>
                    </a:lnTo>
                    <a:lnTo>
                      <a:pt x="42" y="40"/>
                    </a:lnTo>
                    <a:lnTo>
                      <a:pt x="42" y="42"/>
                    </a:lnTo>
                    <a:lnTo>
                      <a:pt x="22" y="42"/>
                    </a:lnTo>
                    <a:lnTo>
                      <a:pt x="22" y="40"/>
                    </a:lnTo>
                    <a:lnTo>
                      <a:pt x="24" y="40"/>
                    </a:lnTo>
                    <a:lnTo>
                      <a:pt x="26" y="40"/>
                    </a:lnTo>
                    <a:lnTo>
                      <a:pt x="28" y="38"/>
                    </a:lnTo>
                    <a:lnTo>
                      <a:pt x="28" y="36"/>
                    </a:lnTo>
                    <a:lnTo>
                      <a:pt x="28" y="32"/>
                    </a:lnTo>
                    <a:lnTo>
                      <a:pt x="28" y="16"/>
                    </a:lnTo>
                    <a:lnTo>
                      <a:pt x="28" y="12"/>
                    </a:lnTo>
                    <a:lnTo>
                      <a:pt x="26" y="8"/>
                    </a:lnTo>
                    <a:lnTo>
                      <a:pt x="24" y="8"/>
                    </a:lnTo>
                    <a:lnTo>
                      <a:pt x="22" y="6"/>
                    </a:lnTo>
                    <a:lnTo>
                      <a:pt x="16" y="8"/>
                    </a:lnTo>
                    <a:lnTo>
                      <a:pt x="12" y="12"/>
                    </a:lnTo>
                    <a:lnTo>
                      <a:pt x="12" y="32"/>
                    </a:lnTo>
                    <a:lnTo>
                      <a:pt x="12" y="36"/>
                    </a:lnTo>
                    <a:lnTo>
                      <a:pt x="12" y="38"/>
                    </a:lnTo>
                    <a:lnTo>
                      <a:pt x="14" y="40"/>
                    </a:lnTo>
                    <a:lnTo>
                      <a:pt x="16" y="40"/>
                    </a:lnTo>
                    <a:lnTo>
                      <a:pt x="18" y="40"/>
                    </a:lnTo>
                    <a:lnTo>
                      <a:pt x="18" y="42"/>
                    </a:lnTo>
                    <a:lnTo>
                      <a:pt x="0" y="42"/>
                    </a:lnTo>
                    <a:lnTo>
                      <a:pt x="0" y="40"/>
                    </a:lnTo>
                    <a:lnTo>
                      <a:pt x="2" y="40"/>
                    </a:lnTo>
                    <a:lnTo>
                      <a:pt x="4" y="38"/>
                    </a:lnTo>
                    <a:lnTo>
                      <a:pt x="4" y="36"/>
                    </a:lnTo>
                    <a:lnTo>
                      <a:pt x="4" y="32"/>
                    </a:lnTo>
                    <a:lnTo>
                      <a:pt x="4" y="18"/>
                    </a:lnTo>
                    <a:lnTo>
                      <a:pt x="4" y="12"/>
                    </a:lnTo>
                    <a:lnTo>
                      <a:pt x="4" y="8"/>
                    </a:lnTo>
                    <a:lnTo>
                      <a:pt x="4" y="6"/>
                    </a:lnTo>
                    <a:lnTo>
                      <a:pt x="2" y="6"/>
                    </a:lnTo>
                    <a:lnTo>
                      <a:pt x="0" y="6"/>
                    </a:lnTo>
                    <a:lnTo>
                      <a:pt x="10" y="0"/>
                    </a:lnTo>
                    <a:lnTo>
                      <a:pt x="12" y="0"/>
                    </a:lnTo>
                    <a:lnTo>
                      <a:pt x="12" y="10"/>
                    </a:lnTo>
                    <a:close/>
                  </a:path>
                </a:pathLst>
              </a:custGeom>
              <a:solidFill>
                <a:srgbClr val="000000"/>
              </a:solidFill>
              <a:ln w="0">
                <a:solidFill>
                  <a:srgbClr val="000000"/>
                </a:solidFill>
                <a:round/>
                <a:headEnd/>
                <a:tailEnd/>
              </a:ln>
            </p:spPr>
            <p:txBody>
              <a:bodyPr/>
              <a:lstStyle/>
              <a:p>
                <a:endParaRPr lang="en-CA"/>
              </a:p>
            </p:txBody>
          </p:sp>
          <p:sp>
            <p:nvSpPr>
              <p:cNvPr id="13347" name="Freeform 16"/>
              <p:cNvSpPr>
                <a:spLocks/>
              </p:cNvSpPr>
              <p:nvPr/>
            </p:nvSpPr>
            <p:spPr bwMode="auto">
              <a:xfrm>
                <a:off x="2438" y="2126"/>
                <a:ext cx="24" cy="52"/>
              </a:xfrm>
              <a:custGeom>
                <a:avLst/>
                <a:gdLst>
                  <a:gd name="T0" fmla="*/ 14 w 24"/>
                  <a:gd name="T1" fmla="*/ 0 h 52"/>
                  <a:gd name="T2" fmla="*/ 14 w 24"/>
                  <a:gd name="T3" fmla="*/ 12 h 52"/>
                  <a:gd name="T4" fmla="*/ 22 w 24"/>
                  <a:gd name="T5" fmla="*/ 12 h 52"/>
                  <a:gd name="T6" fmla="*/ 22 w 24"/>
                  <a:gd name="T7" fmla="*/ 14 h 52"/>
                  <a:gd name="T8" fmla="*/ 14 w 24"/>
                  <a:gd name="T9" fmla="*/ 14 h 52"/>
                  <a:gd name="T10" fmla="*/ 14 w 24"/>
                  <a:gd name="T11" fmla="*/ 40 h 52"/>
                  <a:gd name="T12" fmla="*/ 14 w 24"/>
                  <a:gd name="T13" fmla="*/ 44 h 52"/>
                  <a:gd name="T14" fmla="*/ 14 w 24"/>
                  <a:gd name="T15" fmla="*/ 46 h 52"/>
                  <a:gd name="T16" fmla="*/ 16 w 24"/>
                  <a:gd name="T17" fmla="*/ 46 h 52"/>
                  <a:gd name="T18" fmla="*/ 18 w 24"/>
                  <a:gd name="T19" fmla="*/ 46 h 52"/>
                  <a:gd name="T20" fmla="*/ 20 w 24"/>
                  <a:gd name="T21" fmla="*/ 46 h 52"/>
                  <a:gd name="T22" fmla="*/ 20 w 24"/>
                  <a:gd name="T23" fmla="*/ 46 h 52"/>
                  <a:gd name="T24" fmla="*/ 22 w 24"/>
                  <a:gd name="T25" fmla="*/ 46 h 52"/>
                  <a:gd name="T26" fmla="*/ 22 w 24"/>
                  <a:gd name="T27" fmla="*/ 44 h 52"/>
                  <a:gd name="T28" fmla="*/ 24 w 24"/>
                  <a:gd name="T29" fmla="*/ 44 h 52"/>
                  <a:gd name="T30" fmla="*/ 22 w 24"/>
                  <a:gd name="T31" fmla="*/ 48 h 52"/>
                  <a:gd name="T32" fmla="*/ 20 w 24"/>
                  <a:gd name="T33" fmla="*/ 50 h 52"/>
                  <a:gd name="T34" fmla="*/ 18 w 24"/>
                  <a:gd name="T35" fmla="*/ 52 h 52"/>
                  <a:gd name="T36" fmla="*/ 14 w 24"/>
                  <a:gd name="T37" fmla="*/ 52 h 52"/>
                  <a:gd name="T38" fmla="*/ 12 w 24"/>
                  <a:gd name="T39" fmla="*/ 52 h 52"/>
                  <a:gd name="T40" fmla="*/ 10 w 24"/>
                  <a:gd name="T41" fmla="*/ 50 h 52"/>
                  <a:gd name="T42" fmla="*/ 8 w 24"/>
                  <a:gd name="T43" fmla="*/ 50 h 52"/>
                  <a:gd name="T44" fmla="*/ 8 w 24"/>
                  <a:gd name="T45" fmla="*/ 48 h 52"/>
                  <a:gd name="T46" fmla="*/ 6 w 24"/>
                  <a:gd name="T47" fmla="*/ 46 h 52"/>
                  <a:gd name="T48" fmla="*/ 6 w 24"/>
                  <a:gd name="T49" fmla="*/ 42 h 52"/>
                  <a:gd name="T50" fmla="*/ 6 w 24"/>
                  <a:gd name="T51" fmla="*/ 14 h 52"/>
                  <a:gd name="T52" fmla="*/ 0 w 24"/>
                  <a:gd name="T53" fmla="*/ 14 h 52"/>
                  <a:gd name="T54" fmla="*/ 0 w 24"/>
                  <a:gd name="T55" fmla="*/ 14 h 52"/>
                  <a:gd name="T56" fmla="*/ 2 w 24"/>
                  <a:gd name="T57" fmla="*/ 12 h 52"/>
                  <a:gd name="T58" fmla="*/ 4 w 24"/>
                  <a:gd name="T59" fmla="*/ 10 h 52"/>
                  <a:gd name="T60" fmla="*/ 8 w 24"/>
                  <a:gd name="T61" fmla="*/ 8 h 52"/>
                  <a:gd name="T62" fmla="*/ 10 w 24"/>
                  <a:gd name="T63" fmla="*/ 6 h 52"/>
                  <a:gd name="T64" fmla="*/ 12 w 24"/>
                  <a:gd name="T65" fmla="*/ 2 h 52"/>
                  <a:gd name="T66" fmla="*/ 12 w 24"/>
                  <a:gd name="T67" fmla="*/ 0 h 52"/>
                  <a:gd name="T68" fmla="*/ 14 w 24"/>
                  <a:gd name="T69" fmla="*/ 0 h 5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4"/>
                  <a:gd name="T106" fmla="*/ 0 h 52"/>
                  <a:gd name="T107" fmla="*/ 24 w 24"/>
                  <a:gd name="T108" fmla="*/ 52 h 5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4" h="52">
                    <a:moveTo>
                      <a:pt x="14" y="0"/>
                    </a:moveTo>
                    <a:lnTo>
                      <a:pt x="14" y="12"/>
                    </a:lnTo>
                    <a:lnTo>
                      <a:pt x="22" y="12"/>
                    </a:lnTo>
                    <a:lnTo>
                      <a:pt x="22" y="14"/>
                    </a:lnTo>
                    <a:lnTo>
                      <a:pt x="14" y="14"/>
                    </a:lnTo>
                    <a:lnTo>
                      <a:pt x="14" y="40"/>
                    </a:lnTo>
                    <a:lnTo>
                      <a:pt x="14" y="44"/>
                    </a:lnTo>
                    <a:lnTo>
                      <a:pt x="14" y="46"/>
                    </a:lnTo>
                    <a:lnTo>
                      <a:pt x="16" y="46"/>
                    </a:lnTo>
                    <a:lnTo>
                      <a:pt x="18" y="46"/>
                    </a:lnTo>
                    <a:lnTo>
                      <a:pt x="20" y="46"/>
                    </a:lnTo>
                    <a:lnTo>
                      <a:pt x="22" y="46"/>
                    </a:lnTo>
                    <a:lnTo>
                      <a:pt x="22" y="44"/>
                    </a:lnTo>
                    <a:lnTo>
                      <a:pt x="24" y="44"/>
                    </a:lnTo>
                    <a:lnTo>
                      <a:pt x="22" y="48"/>
                    </a:lnTo>
                    <a:lnTo>
                      <a:pt x="20" y="50"/>
                    </a:lnTo>
                    <a:lnTo>
                      <a:pt x="18" y="52"/>
                    </a:lnTo>
                    <a:lnTo>
                      <a:pt x="14" y="52"/>
                    </a:lnTo>
                    <a:lnTo>
                      <a:pt x="12" y="52"/>
                    </a:lnTo>
                    <a:lnTo>
                      <a:pt x="10" y="50"/>
                    </a:lnTo>
                    <a:lnTo>
                      <a:pt x="8" y="50"/>
                    </a:lnTo>
                    <a:lnTo>
                      <a:pt x="8" y="48"/>
                    </a:lnTo>
                    <a:lnTo>
                      <a:pt x="6" y="46"/>
                    </a:lnTo>
                    <a:lnTo>
                      <a:pt x="6" y="42"/>
                    </a:lnTo>
                    <a:lnTo>
                      <a:pt x="6" y="14"/>
                    </a:lnTo>
                    <a:lnTo>
                      <a:pt x="0" y="14"/>
                    </a:lnTo>
                    <a:lnTo>
                      <a:pt x="2" y="12"/>
                    </a:lnTo>
                    <a:lnTo>
                      <a:pt x="4" y="10"/>
                    </a:lnTo>
                    <a:lnTo>
                      <a:pt x="8" y="8"/>
                    </a:lnTo>
                    <a:lnTo>
                      <a:pt x="10" y="6"/>
                    </a:lnTo>
                    <a:lnTo>
                      <a:pt x="12" y="2"/>
                    </a:lnTo>
                    <a:lnTo>
                      <a:pt x="12" y="0"/>
                    </a:lnTo>
                    <a:lnTo>
                      <a:pt x="14" y="0"/>
                    </a:lnTo>
                    <a:close/>
                  </a:path>
                </a:pathLst>
              </a:custGeom>
              <a:solidFill>
                <a:srgbClr val="000000"/>
              </a:solidFill>
              <a:ln w="0">
                <a:solidFill>
                  <a:srgbClr val="000000"/>
                </a:solidFill>
                <a:round/>
                <a:headEnd/>
                <a:tailEnd/>
              </a:ln>
            </p:spPr>
            <p:txBody>
              <a:bodyPr/>
              <a:lstStyle/>
              <a:p>
                <a:endParaRPr lang="en-CA"/>
              </a:p>
            </p:txBody>
          </p:sp>
          <p:sp>
            <p:nvSpPr>
              <p:cNvPr id="13348" name="Rectangle 17"/>
              <p:cNvSpPr>
                <a:spLocks noChangeArrowheads="1"/>
              </p:cNvSpPr>
              <p:nvPr/>
            </p:nvSpPr>
            <p:spPr bwMode="auto">
              <a:xfrm>
                <a:off x="2496" y="2104"/>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349" name="Freeform 18"/>
              <p:cNvSpPr>
                <a:spLocks/>
              </p:cNvSpPr>
              <p:nvPr/>
            </p:nvSpPr>
            <p:spPr bwMode="auto">
              <a:xfrm>
                <a:off x="2632" y="2126"/>
                <a:ext cx="24" cy="52"/>
              </a:xfrm>
              <a:custGeom>
                <a:avLst/>
                <a:gdLst>
                  <a:gd name="T0" fmla="*/ 14 w 24"/>
                  <a:gd name="T1" fmla="*/ 0 h 52"/>
                  <a:gd name="T2" fmla="*/ 14 w 24"/>
                  <a:gd name="T3" fmla="*/ 12 h 52"/>
                  <a:gd name="T4" fmla="*/ 22 w 24"/>
                  <a:gd name="T5" fmla="*/ 12 h 52"/>
                  <a:gd name="T6" fmla="*/ 22 w 24"/>
                  <a:gd name="T7" fmla="*/ 14 h 52"/>
                  <a:gd name="T8" fmla="*/ 14 w 24"/>
                  <a:gd name="T9" fmla="*/ 14 h 52"/>
                  <a:gd name="T10" fmla="*/ 14 w 24"/>
                  <a:gd name="T11" fmla="*/ 40 h 52"/>
                  <a:gd name="T12" fmla="*/ 14 w 24"/>
                  <a:gd name="T13" fmla="*/ 44 h 52"/>
                  <a:gd name="T14" fmla="*/ 14 w 24"/>
                  <a:gd name="T15" fmla="*/ 46 h 52"/>
                  <a:gd name="T16" fmla="*/ 16 w 24"/>
                  <a:gd name="T17" fmla="*/ 46 h 52"/>
                  <a:gd name="T18" fmla="*/ 18 w 24"/>
                  <a:gd name="T19" fmla="*/ 46 h 52"/>
                  <a:gd name="T20" fmla="*/ 18 w 24"/>
                  <a:gd name="T21" fmla="*/ 46 h 52"/>
                  <a:gd name="T22" fmla="*/ 20 w 24"/>
                  <a:gd name="T23" fmla="*/ 46 h 52"/>
                  <a:gd name="T24" fmla="*/ 22 w 24"/>
                  <a:gd name="T25" fmla="*/ 46 h 52"/>
                  <a:gd name="T26" fmla="*/ 22 w 24"/>
                  <a:gd name="T27" fmla="*/ 44 h 52"/>
                  <a:gd name="T28" fmla="*/ 24 w 24"/>
                  <a:gd name="T29" fmla="*/ 44 h 52"/>
                  <a:gd name="T30" fmla="*/ 22 w 24"/>
                  <a:gd name="T31" fmla="*/ 48 h 52"/>
                  <a:gd name="T32" fmla="*/ 20 w 24"/>
                  <a:gd name="T33" fmla="*/ 50 h 52"/>
                  <a:gd name="T34" fmla="*/ 16 w 24"/>
                  <a:gd name="T35" fmla="*/ 52 h 52"/>
                  <a:gd name="T36" fmla="*/ 14 w 24"/>
                  <a:gd name="T37" fmla="*/ 52 h 52"/>
                  <a:gd name="T38" fmla="*/ 12 w 24"/>
                  <a:gd name="T39" fmla="*/ 52 h 52"/>
                  <a:gd name="T40" fmla="*/ 10 w 24"/>
                  <a:gd name="T41" fmla="*/ 50 h 52"/>
                  <a:gd name="T42" fmla="*/ 8 w 24"/>
                  <a:gd name="T43" fmla="*/ 50 h 52"/>
                  <a:gd name="T44" fmla="*/ 6 w 24"/>
                  <a:gd name="T45" fmla="*/ 48 h 52"/>
                  <a:gd name="T46" fmla="*/ 6 w 24"/>
                  <a:gd name="T47" fmla="*/ 46 h 52"/>
                  <a:gd name="T48" fmla="*/ 6 w 24"/>
                  <a:gd name="T49" fmla="*/ 42 h 52"/>
                  <a:gd name="T50" fmla="*/ 6 w 24"/>
                  <a:gd name="T51" fmla="*/ 14 h 52"/>
                  <a:gd name="T52" fmla="*/ 0 w 24"/>
                  <a:gd name="T53" fmla="*/ 14 h 52"/>
                  <a:gd name="T54" fmla="*/ 0 w 24"/>
                  <a:gd name="T55" fmla="*/ 14 h 52"/>
                  <a:gd name="T56" fmla="*/ 2 w 24"/>
                  <a:gd name="T57" fmla="*/ 12 h 52"/>
                  <a:gd name="T58" fmla="*/ 4 w 24"/>
                  <a:gd name="T59" fmla="*/ 10 h 52"/>
                  <a:gd name="T60" fmla="*/ 8 w 24"/>
                  <a:gd name="T61" fmla="*/ 8 h 52"/>
                  <a:gd name="T62" fmla="*/ 10 w 24"/>
                  <a:gd name="T63" fmla="*/ 6 h 52"/>
                  <a:gd name="T64" fmla="*/ 10 w 24"/>
                  <a:gd name="T65" fmla="*/ 2 h 52"/>
                  <a:gd name="T66" fmla="*/ 12 w 24"/>
                  <a:gd name="T67" fmla="*/ 0 h 52"/>
                  <a:gd name="T68" fmla="*/ 14 w 24"/>
                  <a:gd name="T69" fmla="*/ 0 h 5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4"/>
                  <a:gd name="T106" fmla="*/ 0 h 52"/>
                  <a:gd name="T107" fmla="*/ 24 w 24"/>
                  <a:gd name="T108" fmla="*/ 52 h 5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4" h="52">
                    <a:moveTo>
                      <a:pt x="14" y="0"/>
                    </a:moveTo>
                    <a:lnTo>
                      <a:pt x="14" y="12"/>
                    </a:lnTo>
                    <a:lnTo>
                      <a:pt x="22" y="12"/>
                    </a:lnTo>
                    <a:lnTo>
                      <a:pt x="22" y="14"/>
                    </a:lnTo>
                    <a:lnTo>
                      <a:pt x="14" y="14"/>
                    </a:lnTo>
                    <a:lnTo>
                      <a:pt x="14" y="40"/>
                    </a:lnTo>
                    <a:lnTo>
                      <a:pt x="14" y="44"/>
                    </a:lnTo>
                    <a:lnTo>
                      <a:pt x="14" y="46"/>
                    </a:lnTo>
                    <a:lnTo>
                      <a:pt x="16" y="46"/>
                    </a:lnTo>
                    <a:lnTo>
                      <a:pt x="18" y="46"/>
                    </a:lnTo>
                    <a:lnTo>
                      <a:pt x="20" y="46"/>
                    </a:lnTo>
                    <a:lnTo>
                      <a:pt x="22" y="46"/>
                    </a:lnTo>
                    <a:lnTo>
                      <a:pt x="22" y="44"/>
                    </a:lnTo>
                    <a:lnTo>
                      <a:pt x="24" y="44"/>
                    </a:lnTo>
                    <a:lnTo>
                      <a:pt x="22" y="48"/>
                    </a:lnTo>
                    <a:lnTo>
                      <a:pt x="20" y="50"/>
                    </a:lnTo>
                    <a:lnTo>
                      <a:pt x="16" y="52"/>
                    </a:lnTo>
                    <a:lnTo>
                      <a:pt x="14" y="52"/>
                    </a:lnTo>
                    <a:lnTo>
                      <a:pt x="12" y="52"/>
                    </a:lnTo>
                    <a:lnTo>
                      <a:pt x="10" y="50"/>
                    </a:lnTo>
                    <a:lnTo>
                      <a:pt x="8" y="50"/>
                    </a:lnTo>
                    <a:lnTo>
                      <a:pt x="6" y="48"/>
                    </a:lnTo>
                    <a:lnTo>
                      <a:pt x="6" y="46"/>
                    </a:lnTo>
                    <a:lnTo>
                      <a:pt x="6" y="42"/>
                    </a:lnTo>
                    <a:lnTo>
                      <a:pt x="6" y="14"/>
                    </a:lnTo>
                    <a:lnTo>
                      <a:pt x="0" y="14"/>
                    </a:lnTo>
                    <a:lnTo>
                      <a:pt x="2" y="12"/>
                    </a:lnTo>
                    <a:lnTo>
                      <a:pt x="4" y="10"/>
                    </a:lnTo>
                    <a:lnTo>
                      <a:pt x="8" y="8"/>
                    </a:lnTo>
                    <a:lnTo>
                      <a:pt x="10" y="6"/>
                    </a:lnTo>
                    <a:lnTo>
                      <a:pt x="10" y="2"/>
                    </a:lnTo>
                    <a:lnTo>
                      <a:pt x="12" y="0"/>
                    </a:lnTo>
                    <a:lnTo>
                      <a:pt x="14" y="0"/>
                    </a:lnTo>
                    <a:close/>
                  </a:path>
                </a:pathLst>
              </a:custGeom>
              <a:solidFill>
                <a:srgbClr val="000000"/>
              </a:solidFill>
              <a:ln w="0">
                <a:solidFill>
                  <a:srgbClr val="000000"/>
                </a:solidFill>
                <a:round/>
                <a:headEnd/>
                <a:tailEnd/>
              </a:ln>
            </p:spPr>
            <p:txBody>
              <a:bodyPr/>
              <a:lstStyle/>
              <a:p>
                <a:endParaRPr lang="en-CA"/>
              </a:p>
            </p:txBody>
          </p:sp>
          <p:sp>
            <p:nvSpPr>
              <p:cNvPr id="13350" name="Freeform 19"/>
              <p:cNvSpPr>
                <a:spLocks noEditPoints="1"/>
              </p:cNvSpPr>
              <p:nvPr/>
            </p:nvSpPr>
            <p:spPr bwMode="auto">
              <a:xfrm>
                <a:off x="2658" y="2136"/>
                <a:ext cx="38" cy="42"/>
              </a:xfrm>
              <a:custGeom>
                <a:avLst/>
                <a:gdLst>
                  <a:gd name="T0" fmla="*/ 20 w 38"/>
                  <a:gd name="T1" fmla="*/ 0 h 42"/>
                  <a:gd name="T2" fmla="*/ 26 w 38"/>
                  <a:gd name="T3" fmla="*/ 2 h 42"/>
                  <a:gd name="T4" fmla="*/ 30 w 38"/>
                  <a:gd name="T5" fmla="*/ 4 h 42"/>
                  <a:gd name="T6" fmla="*/ 34 w 38"/>
                  <a:gd name="T7" fmla="*/ 8 h 42"/>
                  <a:gd name="T8" fmla="*/ 38 w 38"/>
                  <a:gd name="T9" fmla="*/ 14 h 42"/>
                  <a:gd name="T10" fmla="*/ 38 w 38"/>
                  <a:gd name="T11" fmla="*/ 20 h 42"/>
                  <a:gd name="T12" fmla="*/ 38 w 38"/>
                  <a:gd name="T13" fmla="*/ 26 h 42"/>
                  <a:gd name="T14" fmla="*/ 36 w 38"/>
                  <a:gd name="T15" fmla="*/ 32 h 42"/>
                  <a:gd name="T16" fmla="*/ 32 w 38"/>
                  <a:gd name="T17" fmla="*/ 36 h 42"/>
                  <a:gd name="T18" fmla="*/ 28 w 38"/>
                  <a:gd name="T19" fmla="*/ 40 h 42"/>
                  <a:gd name="T20" fmla="*/ 24 w 38"/>
                  <a:gd name="T21" fmla="*/ 42 h 42"/>
                  <a:gd name="T22" fmla="*/ 20 w 38"/>
                  <a:gd name="T23" fmla="*/ 42 h 42"/>
                  <a:gd name="T24" fmla="*/ 14 w 38"/>
                  <a:gd name="T25" fmla="*/ 42 h 42"/>
                  <a:gd name="T26" fmla="*/ 10 w 38"/>
                  <a:gd name="T27" fmla="*/ 38 h 42"/>
                  <a:gd name="T28" fmla="*/ 6 w 38"/>
                  <a:gd name="T29" fmla="*/ 36 h 42"/>
                  <a:gd name="T30" fmla="*/ 2 w 38"/>
                  <a:gd name="T31" fmla="*/ 28 h 42"/>
                  <a:gd name="T32" fmla="*/ 0 w 38"/>
                  <a:gd name="T33" fmla="*/ 22 h 42"/>
                  <a:gd name="T34" fmla="*/ 2 w 38"/>
                  <a:gd name="T35" fmla="*/ 16 h 42"/>
                  <a:gd name="T36" fmla="*/ 4 w 38"/>
                  <a:gd name="T37" fmla="*/ 12 h 42"/>
                  <a:gd name="T38" fmla="*/ 6 w 38"/>
                  <a:gd name="T39" fmla="*/ 6 h 42"/>
                  <a:gd name="T40" fmla="*/ 10 w 38"/>
                  <a:gd name="T41" fmla="*/ 4 h 42"/>
                  <a:gd name="T42" fmla="*/ 14 w 38"/>
                  <a:gd name="T43" fmla="*/ 2 h 42"/>
                  <a:gd name="T44" fmla="*/ 20 w 38"/>
                  <a:gd name="T45" fmla="*/ 0 h 42"/>
                  <a:gd name="T46" fmla="*/ 18 w 38"/>
                  <a:gd name="T47" fmla="*/ 4 h 42"/>
                  <a:gd name="T48" fmla="*/ 16 w 38"/>
                  <a:gd name="T49" fmla="*/ 4 h 42"/>
                  <a:gd name="T50" fmla="*/ 14 w 38"/>
                  <a:gd name="T51" fmla="*/ 6 h 42"/>
                  <a:gd name="T52" fmla="*/ 12 w 38"/>
                  <a:gd name="T53" fmla="*/ 6 h 42"/>
                  <a:gd name="T54" fmla="*/ 10 w 38"/>
                  <a:gd name="T55" fmla="*/ 10 h 42"/>
                  <a:gd name="T56" fmla="*/ 8 w 38"/>
                  <a:gd name="T57" fmla="*/ 14 h 42"/>
                  <a:gd name="T58" fmla="*/ 8 w 38"/>
                  <a:gd name="T59" fmla="*/ 18 h 42"/>
                  <a:gd name="T60" fmla="*/ 10 w 38"/>
                  <a:gd name="T61" fmla="*/ 26 h 42"/>
                  <a:gd name="T62" fmla="*/ 12 w 38"/>
                  <a:gd name="T63" fmla="*/ 34 h 42"/>
                  <a:gd name="T64" fmla="*/ 14 w 38"/>
                  <a:gd name="T65" fmla="*/ 36 h 42"/>
                  <a:gd name="T66" fmla="*/ 18 w 38"/>
                  <a:gd name="T67" fmla="*/ 38 h 42"/>
                  <a:gd name="T68" fmla="*/ 22 w 38"/>
                  <a:gd name="T69" fmla="*/ 40 h 42"/>
                  <a:gd name="T70" fmla="*/ 26 w 38"/>
                  <a:gd name="T71" fmla="*/ 38 h 42"/>
                  <a:gd name="T72" fmla="*/ 28 w 38"/>
                  <a:gd name="T73" fmla="*/ 36 h 42"/>
                  <a:gd name="T74" fmla="*/ 30 w 38"/>
                  <a:gd name="T75" fmla="*/ 32 h 42"/>
                  <a:gd name="T76" fmla="*/ 32 w 38"/>
                  <a:gd name="T77" fmla="*/ 24 h 42"/>
                  <a:gd name="T78" fmla="*/ 30 w 38"/>
                  <a:gd name="T79" fmla="*/ 18 h 42"/>
                  <a:gd name="T80" fmla="*/ 28 w 38"/>
                  <a:gd name="T81" fmla="*/ 12 h 42"/>
                  <a:gd name="T82" fmla="*/ 26 w 38"/>
                  <a:gd name="T83" fmla="*/ 8 h 42"/>
                  <a:gd name="T84" fmla="*/ 22 w 38"/>
                  <a:gd name="T85" fmla="*/ 4 h 42"/>
                  <a:gd name="T86" fmla="*/ 18 w 38"/>
                  <a:gd name="T87" fmla="*/ 4 h 4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8"/>
                  <a:gd name="T133" fmla="*/ 0 h 42"/>
                  <a:gd name="T134" fmla="*/ 38 w 38"/>
                  <a:gd name="T135" fmla="*/ 42 h 4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8" h="42">
                    <a:moveTo>
                      <a:pt x="20" y="0"/>
                    </a:moveTo>
                    <a:lnTo>
                      <a:pt x="26" y="2"/>
                    </a:lnTo>
                    <a:lnTo>
                      <a:pt x="30" y="4"/>
                    </a:lnTo>
                    <a:lnTo>
                      <a:pt x="34" y="8"/>
                    </a:lnTo>
                    <a:lnTo>
                      <a:pt x="38" y="14"/>
                    </a:lnTo>
                    <a:lnTo>
                      <a:pt x="38" y="20"/>
                    </a:lnTo>
                    <a:lnTo>
                      <a:pt x="38" y="26"/>
                    </a:lnTo>
                    <a:lnTo>
                      <a:pt x="36" y="32"/>
                    </a:lnTo>
                    <a:lnTo>
                      <a:pt x="32" y="36"/>
                    </a:lnTo>
                    <a:lnTo>
                      <a:pt x="28" y="40"/>
                    </a:lnTo>
                    <a:lnTo>
                      <a:pt x="24" y="42"/>
                    </a:lnTo>
                    <a:lnTo>
                      <a:pt x="20" y="42"/>
                    </a:lnTo>
                    <a:lnTo>
                      <a:pt x="14" y="42"/>
                    </a:lnTo>
                    <a:lnTo>
                      <a:pt x="10" y="38"/>
                    </a:lnTo>
                    <a:lnTo>
                      <a:pt x="6" y="36"/>
                    </a:lnTo>
                    <a:lnTo>
                      <a:pt x="2" y="28"/>
                    </a:lnTo>
                    <a:lnTo>
                      <a:pt x="0" y="22"/>
                    </a:lnTo>
                    <a:lnTo>
                      <a:pt x="2" y="16"/>
                    </a:lnTo>
                    <a:lnTo>
                      <a:pt x="4" y="12"/>
                    </a:lnTo>
                    <a:lnTo>
                      <a:pt x="6" y="6"/>
                    </a:lnTo>
                    <a:lnTo>
                      <a:pt x="10" y="4"/>
                    </a:lnTo>
                    <a:lnTo>
                      <a:pt x="14" y="2"/>
                    </a:lnTo>
                    <a:lnTo>
                      <a:pt x="20" y="0"/>
                    </a:lnTo>
                    <a:close/>
                    <a:moveTo>
                      <a:pt x="18" y="4"/>
                    </a:moveTo>
                    <a:lnTo>
                      <a:pt x="16" y="4"/>
                    </a:lnTo>
                    <a:lnTo>
                      <a:pt x="14" y="6"/>
                    </a:lnTo>
                    <a:lnTo>
                      <a:pt x="12" y="6"/>
                    </a:lnTo>
                    <a:lnTo>
                      <a:pt x="10" y="10"/>
                    </a:lnTo>
                    <a:lnTo>
                      <a:pt x="8" y="14"/>
                    </a:lnTo>
                    <a:lnTo>
                      <a:pt x="8" y="18"/>
                    </a:lnTo>
                    <a:lnTo>
                      <a:pt x="10" y="26"/>
                    </a:lnTo>
                    <a:lnTo>
                      <a:pt x="12" y="34"/>
                    </a:lnTo>
                    <a:lnTo>
                      <a:pt x="14" y="36"/>
                    </a:lnTo>
                    <a:lnTo>
                      <a:pt x="18" y="38"/>
                    </a:lnTo>
                    <a:lnTo>
                      <a:pt x="22" y="40"/>
                    </a:lnTo>
                    <a:lnTo>
                      <a:pt x="26" y="38"/>
                    </a:lnTo>
                    <a:lnTo>
                      <a:pt x="28" y="36"/>
                    </a:lnTo>
                    <a:lnTo>
                      <a:pt x="30" y="32"/>
                    </a:lnTo>
                    <a:lnTo>
                      <a:pt x="32" y="24"/>
                    </a:lnTo>
                    <a:lnTo>
                      <a:pt x="30" y="18"/>
                    </a:lnTo>
                    <a:lnTo>
                      <a:pt x="28" y="12"/>
                    </a:lnTo>
                    <a:lnTo>
                      <a:pt x="26" y="8"/>
                    </a:lnTo>
                    <a:lnTo>
                      <a:pt x="22" y="4"/>
                    </a:lnTo>
                    <a:lnTo>
                      <a:pt x="18" y="4"/>
                    </a:lnTo>
                    <a:close/>
                  </a:path>
                </a:pathLst>
              </a:custGeom>
              <a:solidFill>
                <a:srgbClr val="000000"/>
              </a:solidFill>
              <a:ln w="0">
                <a:solidFill>
                  <a:srgbClr val="000000"/>
                </a:solidFill>
                <a:round/>
                <a:headEnd/>
                <a:tailEnd/>
              </a:ln>
            </p:spPr>
            <p:txBody>
              <a:bodyPr/>
              <a:lstStyle/>
              <a:p>
                <a:endParaRPr lang="en-CA"/>
              </a:p>
            </p:txBody>
          </p:sp>
          <p:sp>
            <p:nvSpPr>
              <p:cNvPr id="13351" name="Rectangle 20"/>
              <p:cNvSpPr>
                <a:spLocks noChangeArrowheads="1"/>
              </p:cNvSpPr>
              <p:nvPr/>
            </p:nvSpPr>
            <p:spPr bwMode="auto">
              <a:xfrm>
                <a:off x="2784" y="2104"/>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352" name="Freeform 21"/>
              <p:cNvSpPr>
                <a:spLocks noEditPoints="1"/>
              </p:cNvSpPr>
              <p:nvPr/>
            </p:nvSpPr>
            <p:spPr bwMode="auto">
              <a:xfrm>
                <a:off x="2930" y="2136"/>
                <a:ext cx="32" cy="42"/>
              </a:xfrm>
              <a:custGeom>
                <a:avLst/>
                <a:gdLst>
                  <a:gd name="T0" fmla="*/ 6 w 32"/>
                  <a:gd name="T1" fmla="*/ 16 h 42"/>
                  <a:gd name="T2" fmla="*/ 6 w 32"/>
                  <a:gd name="T3" fmla="*/ 24 h 42"/>
                  <a:gd name="T4" fmla="*/ 10 w 32"/>
                  <a:gd name="T5" fmla="*/ 30 h 42"/>
                  <a:gd name="T6" fmla="*/ 14 w 32"/>
                  <a:gd name="T7" fmla="*/ 34 h 42"/>
                  <a:gd name="T8" fmla="*/ 20 w 32"/>
                  <a:gd name="T9" fmla="*/ 34 h 42"/>
                  <a:gd name="T10" fmla="*/ 24 w 32"/>
                  <a:gd name="T11" fmla="*/ 34 h 42"/>
                  <a:gd name="T12" fmla="*/ 26 w 32"/>
                  <a:gd name="T13" fmla="*/ 32 h 42"/>
                  <a:gd name="T14" fmla="*/ 30 w 32"/>
                  <a:gd name="T15" fmla="*/ 30 h 42"/>
                  <a:gd name="T16" fmla="*/ 32 w 32"/>
                  <a:gd name="T17" fmla="*/ 26 h 42"/>
                  <a:gd name="T18" fmla="*/ 32 w 32"/>
                  <a:gd name="T19" fmla="*/ 26 h 42"/>
                  <a:gd name="T20" fmla="*/ 30 w 32"/>
                  <a:gd name="T21" fmla="*/ 32 h 42"/>
                  <a:gd name="T22" fmla="*/ 26 w 32"/>
                  <a:gd name="T23" fmla="*/ 38 h 42"/>
                  <a:gd name="T24" fmla="*/ 22 w 32"/>
                  <a:gd name="T25" fmla="*/ 40 h 42"/>
                  <a:gd name="T26" fmla="*/ 16 w 32"/>
                  <a:gd name="T27" fmla="*/ 42 h 42"/>
                  <a:gd name="T28" fmla="*/ 10 w 32"/>
                  <a:gd name="T29" fmla="*/ 40 h 42"/>
                  <a:gd name="T30" fmla="*/ 4 w 32"/>
                  <a:gd name="T31" fmla="*/ 36 h 42"/>
                  <a:gd name="T32" fmla="*/ 2 w 32"/>
                  <a:gd name="T33" fmla="*/ 32 h 42"/>
                  <a:gd name="T34" fmla="*/ 0 w 32"/>
                  <a:gd name="T35" fmla="*/ 28 h 42"/>
                  <a:gd name="T36" fmla="*/ 0 w 32"/>
                  <a:gd name="T37" fmla="*/ 22 h 42"/>
                  <a:gd name="T38" fmla="*/ 0 w 32"/>
                  <a:gd name="T39" fmla="*/ 16 h 42"/>
                  <a:gd name="T40" fmla="*/ 2 w 32"/>
                  <a:gd name="T41" fmla="*/ 10 h 42"/>
                  <a:gd name="T42" fmla="*/ 4 w 32"/>
                  <a:gd name="T43" fmla="*/ 6 h 42"/>
                  <a:gd name="T44" fmla="*/ 8 w 32"/>
                  <a:gd name="T45" fmla="*/ 4 h 42"/>
                  <a:gd name="T46" fmla="*/ 12 w 32"/>
                  <a:gd name="T47" fmla="*/ 2 h 42"/>
                  <a:gd name="T48" fmla="*/ 18 w 32"/>
                  <a:gd name="T49" fmla="*/ 0 h 42"/>
                  <a:gd name="T50" fmla="*/ 24 w 32"/>
                  <a:gd name="T51" fmla="*/ 2 h 42"/>
                  <a:gd name="T52" fmla="*/ 28 w 32"/>
                  <a:gd name="T53" fmla="*/ 6 h 42"/>
                  <a:gd name="T54" fmla="*/ 32 w 32"/>
                  <a:gd name="T55" fmla="*/ 10 h 42"/>
                  <a:gd name="T56" fmla="*/ 32 w 32"/>
                  <a:gd name="T57" fmla="*/ 16 h 42"/>
                  <a:gd name="T58" fmla="*/ 6 w 32"/>
                  <a:gd name="T59" fmla="*/ 16 h 42"/>
                  <a:gd name="T60" fmla="*/ 6 w 32"/>
                  <a:gd name="T61" fmla="*/ 14 h 42"/>
                  <a:gd name="T62" fmla="*/ 24 w 32"/>
                  <a:gd name="T63" fmla="*/ 14 h 42"/>
                  <a:gd name="T64" fmla="*/ 22 w 32"/>
                  <a:gd name="T65" fmla="*/ 10 h 42"/>
                  <a:gd name="T66" fmla="*/ 22 w 32"/>
                  <a:gd name="T67" fmla="*/ 8 h 42"/>
                  <a:gd name="T68" fmla="*/ 20 w 32"/>
                  <a:gd name="T69" fmla="*/ 6 h 42"/>
                  <a:gd name="T70" fmla="*/ 20 w 32"/>
                  <a:gd name="T71" fmla="*/ 6 h 42"/>
                  <a:gd name="T72" fmla="*/ 18 w 32"/>
                  <a:gd name="T73" fmla="*/ 4 h 42"/>
                  <a:gd name="T74" fmla="*/ 14 w 32"/>
                  <a:gd name="T75" fmla="*/ 4 h 42"/>
                  <a:gd name="T76" fmla="*/ 12 w 32"/>
                  <a:gd name="T77" fmla="*/ 4 h 42"/>
                  <a:gd name="T78" fmla="*/ 8 w 32"/>
                  <a:gd name="T79" fmla="*/ 6 h 42"/>
                  <a:gd name="T80" fmla="*/ 6 w 32"/>
                  <a:gd name="T81" fmla="*/ 10 h 42"/>
                  <a:gd name="T82" fmla="*/ 6 w 32"/>
                  <a:gd name="T83" fmla="*/ 14 h 4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2"/>
                  <a:gd name="T127" fmla="*/ 0 h 42"/>
                  <a:gd name="T128" fmla="*/ 32 w 32"/>
                  <a:gd name="T129" fmla="*/ 42 h 4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2" h="42">
                    <a:moveTo>
                      <a:pt x="6" y="16"/>
                    </a:moveTo>
                    <a:lnTo>
                      <a:pt x="6" y="24"/>
                    </a:lnTo>
                    <a:lnTo>
                      <a:pt x="10" y="30"/>
                    </a:lnTo>
                    <a:lnTo>
                      <a:pt x="14" y="34"/>
                    </a:lnTo>
                    <a:lnTo>
                      <a:pt x="20" y="34"/>
                    </a:lnTo>
                    <a:lnTo>
                      <a:pt x="24" y="34"/>
                    </a:lnTo>
                    <a:lnTo>
                      <a:pt x="26" y="32"/>
                    </a:lnTo>
                    <a:lnTo>
                      <a:pt x="30" y="30"/>
                    </a:lnTo>
                    <a:lnTo>
                      <a:pt x="32" y="26"/>
                    </a:lnTo>
                    <a:lnTo>
                      <a:pt x="30" y="32"/>
                    </a:lnTo>
                    <a:lnTo>
                      <a:pt x="26" y="38"/>
                    </a:lnTo>
                    <a:lnTo>
                      <a:pt x="22" y="40"/>
                    </a:lnTo>
                    <a:lnTo>
                      <a:pt x="16" y="42"/>
                    </a:lnTo>
                    <a:lnTo>
                      <a:pt x="10" y="40"/>
                    </a:lnTo>
                    <a:lnTo>
                      <a:pt x="4" y="36"/>
                    </a:lnTo>
                    <a:lnTo>
                      <a:pt x="2" y="32"/>
                    </a:lnTo>
                    <a:lnTo>
                      <a:pt x="0" y="28"/>
                    </a:lnTo>
                    <a:lnTo>
                      <a:pt x="0" y="22"/>
                    </a:lnTo>
                    <a:lnTo>
                      <a:pt x="0" y="16"/>
                    </a:lnTo>
                    <a:lnTo>
                      <a:pt x="2" y="10"/>
                    </a:lnTo>
                    <a:lnTo>
                      <a:pt x="4" y="6"/>
                    </a:lnTo>
                    <a:lnTo>
                      <a:pt x="8" y="4"/>
                    </a:lnTo>
                    <a:lnTo>
                      <a:pt x="12" y="2"/>
                    </a:lnTo>
                    <a:lnTo>
                      <a:pt x="18" y="0"/>
                    </a:lnTo>
                    <a:lnTo>
                      <a:pt x="24" y="2"/>
                    </a:lnTo>
                    <a:lnTo>
                      <a:pt x="28" y="6"/>
                    </a:lnTo>
                    <a:lnTo>
                      <a:pt x="32" y="10"/>
                    </a:lnTo>
                    <a:lnTo>
                      <a:pt x="32" y="16"/>
                    </a:lnTo>
                    <a:lnTo>
                      <a:pt x="6" y="16"/>
                    </a:lnTo>
                    <a:close/>
                    <a:moveTo>
                      <a:pt x="6" y="14"/>
                    </a:moveTo>
                    <a:lnTo>
                      <a:pt x="24" y="14"/>
                    </a:lnTo>
                    <a:lnTo>
                      <a:pt x="22" y="10"/>
                    </a:lnTo>
                    <a:lnTo>
                      <a:pt x="22" y="8"/>
                    </a:lnTo>
                    <a:lnTo>
                      <a:pt x="20" y="6"/>
                    </a:lnTo>
                    <a:lnTo>
                      <a:pt x="18" y="4"/>
                    </a:lnTo>
                    <a:lnTo>
                      <a:pt x="14" y="4"/>
                    </a:lnTo>
                    <a:lnTo>
                      <a:pt x="12" y="4"/>
                    </a:lnTo>
                    <a:lnTo>
                      <a:pt x="8" y="6"/>
                    </a:lnTo>
                    <a:lnTo>
                      <a:pt x="6" y="10"/>
                    </a:lnTo>
                    <a:lnTo>
                      <a:pt x="6" y="14"/>
                    </a:lnTo>
                    <a:close/>
                  </a:path>
                </a:pathLst>
              </a:custGeom>
              <a:solidFill>
                <a:srgbClr val="000000"/>
              </a:solidFill>
              <a:ln w="0">
                <a:solidFill>
                  <a:srgbClr val="000000"/>
                </a:solidFill>
                <a:round/>
                <a:headEnd/>
                <a:tailEnd/>
              </a:ln>
            </p:spPr>
            <p:txBody>
              <a:bodyPr/>
              <a:lstStyle/>
              <a:p>
                <a:endParaRPr lang="en-CA"/>
              </a:p>
            </p:txBody>
          </p:sp>
          <p:sp>
            <p:nvSpPr>
              <p:cNvPr id="13353" name="Freeform 22"/>
              <p:cNvSpPr>
                <a:spLocks noEditPoints="1"/>
              </p:cNvSpPr>
              <p:nvPr/>
            </p:nvSpPr>
            <p:spPr bwMode="auto">
              <a:xfrm>
                <a:off x="2968" y="2136"/>
                <a:ext cx="36" cy="42"/>
              </a:xfrm>
              <a:custGeom>
                <a:avLst/>
                <a:gdLst>
                  <a:gd name="T0" fmla="*/ 18 w 36"/>
                  <a:gd name="T1" fmla="*/ 38 h 42"/>
                  <a:gd name="T2" fmla="*/ 14 w 36"/>
                  <a:gd name="T3" fmla="*/ 40 h 42"/>
                  <a:gd name="T4" fmla="*/ 10 w 36"/>
                  <a:gd name="T5" fmla="*/ 42 h 42"/>
                  <a:gd name="T6" fmla="*/ 4 w 36"/>
                  <a:gd name="T7" fmla="*/ 40 h 42"/>
                  <a:gd name="T8" fmla="*/ 0 w 36"/>
                  <a:gd name="T9" fmla="*/ 32 h 42"/>
                  <a:gd name="T10" fmla="*/ 2 w 36"/>
                  <a:gd name="T11" fmla="*/ 28 h 42"/>
                  <a:gd name="T12" fmla="*/ 8 w 36"/>
                  <a:gd name="T13" fmla="*/ 22 h 42"/>
                  <a:gd name="T14" fmla="*/ 22 w 36"/>
                  <a:gd name="T15" fmla="*/ 16 h 42"/>
                  <a:gd name="T16" fmla="*/ 22 w 36"/>
                  <a:gd name="T17" fmla="*/ 10 h 42"/>
                  <a:gd name="T18" fmla="*/ 18 w 36"/>
                  <a:gd name="T19" fmla="*/ 4 h 42"/>
                  <a:gd name="T20" fmla="*/ 12 w 36"/>
                  <a:gd name="T21" fmla="*/ 4 h 42"/>
                  <a:gd name="T22" fmla="*/ 10 w 36"/>
                  <a:gd name="T23" fmla="*/ 6 h 42"/>
                  <a:gd name="T24" fmla="*/ 10 w 36"/>
                  <a:gd name="T25" fmla="*/ 12 h 42"/>
                  <a:gd name="T26" fmla="*/ 8 w 36"/>
                  <a:gd name="T27" fmla="*/ 14 h 42"/>
                  <a:gd name="T28" fmla="*/ 6 w 36"/>
                  <a:gd name="T29" fmla="*/ 16 h 42"/>
                  <a:gd name="T30" fmla="*/ 4 w 36"/>
                  <a:gd name="T31" fmla="*/ 14 h 42"/>
                  <a:gd name="T32" fmla="*/ 2 w 36"/>
                  <a:gd name="T33" fmla="*/ 12 h 42"/>
                  <a:gd name="T34" fmla="*/ 6 w 36"/>
                  <a:gd name="T35" fmla="*/ 4 h 42"/>
                  <a:gd name="T36" fmla="*/ 16 w 36"/>
                  <a:gd name="T37" fmla="*/ 0 h 42"/>
                  <a:gd name="T38" fmla="*/ 26 w 36"/>
                  <a:gd name="T39" fmla="*/ 2 h 42"/>
                  <a:gd name="T40" fmla="*/ 28 w 36"/>
                  <a:gd name="T41" fmla="*/ 6 h 42"/>
                  <a:gd name="T42" fmla="*/ 30 w 36"/>
                  <a:gd name="T43" fmla="*/ 14 h 42"/>
                  <a:gd name="T44" fmla="*/ 30 w 36"/>
                  <a:gd name="T45" fmla="*/ 32 h 42"/>
                  <a:gd name="T46" fmla="*/ 30 w 36"/>
                  <a:gd name="T47" fmla="*/ 36 h 42"/>
                  <a:gd name="T48" fmla="*/ 32 w 36"/>
                  <a:gd name="T49" fmla="*/ 36 h 42"/>
                  <a:gd name="T50" fmla="*/ 32 w 36"/>
                  <a:gd name="T51" fmla="*/ 36 h 42"/>
                  <a:gd name="T52" fmla="*/ 34 w 36"/>
                  <a:gd name="T53" fmla="*/ 36 h 42"/>
                  <a:gd name="T54" fmla="*/ 36 w 36"/>
                  <a:gd name="T55" fmla="*/ 36 h 42"/>
                  <a:gd name="T56" fmla="*/ 28 w 36"/>
                  <a:gd name="T57" fmla="*/ 42 h 42"/>
                  <a:gd name="T58" fmla="*/ 24 w 36"/>
                  <a:gd name="T59" fmla="*/ 40 h 42"/>
                  <a:gd name="T60" fmla="*/ 22 w 36"/>
                  <a:gd name="T61" fmla="*/ 36 h 42"/>
                  <a:gd name="T62" fmla="*/ 22 w 36"/>
                  <a:gd name="T63" fmla="*/ 18 h 42"/>
                  <a:gd name="T64" fmla="*/ 14 w 36"/>
                  <a:gd name="T65" fmla="*/ 22 h 42"/>
                  <a:gd name="T66" fmla="*/ 10 w 36"/>
                  <a:gd name="T67" fmla="*/ 26 h 42"/>
                  <a:gd name="T68" fmla="*/ 8 w 36"/>
                  <a:gd name="T69" fmla="*/ 30 h 42"/>
                  <a:gd name="T70" fmla="*/ 10 w 36"/>
                  <a:gd name="T71" fmla="*/ 34 h 42"/>
                  <a:gd name="T72" fmla="*/ 14 w 36"/>
                  <a:gd name="T73" fmla="*/ 36 h 42"/>
                  <a:gd name="T74" fmla="*/ 22 w 36"/>
                  <a:gd name="T75" fmla="*/ 32 h 4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6"/>
                  <a:gd name="T115" fmla="*/ 0 h 42"/>
                  <a:gd name="T116" fmla="*/ 36 w 36"/>
                  <a:gd name="T117" fmla="*/ 42 h 4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6" h="42">
                    <a:moveTo>
                      <a:pt x="22" y="36"/>
                    </a:moveTo>
                    <a:lnTo>
                      <a:pt x="18" y="38"/>
                    </a:lnTo>
                    <a:lnTo>
                      <a:pt x="16" y="40"/>
                    </a:lnTo>
                    <a:lnTo>
                      <a:pt x="14" y="40"/>
                    </a:lnTo>
                    <a:lnTo>
                      <a:pt x="12" y="42"/>
                    </a:lnTo>
                    <a:lnTo>
                      <a:pt x="10" y="42"/>
                    </a:lnTo>
                    <a:lnTo>
                      <a:pt x="6" y="42"/>
                    </a:lnTo>
                    <a:lnTo>
                      <a:pt x="4" y="40"/>
                    </a:lnTo>
                    <a:lnTo>
                      <a:pt x="2" y="36"/>
                    </a:lnTo>
                    <a:lnTo>
                      <a:pt x="0" y="32"/>
                    </a:lnTo>
                    <a:lnTo>
                      <a:pt x="0" y="30"/>
                    </a:lnTo>
                    <a:lnTo>
                      <a:pt x="2" y="28"/>
                    </a:lnTo>
                    <a:lnTo>
                      <a:pt x="4" y="24"/>
                    </a:lnTo>
                    <a:lnTo>
                      <a:pt x="8" y="22"/>
                    </a:lnTo>
                    <a:lnTo>
                      <a:pt x="14" y="18"/>
                    </a:lnTo>
                    <a:lnTo>
                      <a:pt x="22" y="16"/>
                    </a:lnTo>
                    <a:lnTo>
                      <a:pt x="22" y="14"/>
                    </a:lnTo>
                    <a:lnTo>
                      <a:pt x="22" y="10"/>
                    </a:lnTo>
                    <a:lnTo>
                      <a:pt x="20" y="6"/>
                    </a:lnTo>
                    <a:lnTo>
                      <a:pt x="18" y="4"/>
                    </a:lnTo>
                    <a:lnTo>
                      <a:pt x="16" y="4"/>
                    </a:lnTo>
                    <a:lnTo>
                      <a:pt x="12" y="4"/>
                    </a:lnTo>
                    <a:lnTo>
                      <a:pt x="12" y="6"/>
                    </a:lnTo>
                    <a:lnTo>
                      <a:pt x="10" y="6"/>
                    </a:lnTo>
                    <a:lnTo>
                      <a:pt x="10" y="8"/>
                    </a:lnTo>
                    <a:lnTo>
                      <a:pt x="10" y="12"/>
                    </a:lnTo>
                    <a:lnTo>
                      <a:pt x="10" y="14"/>
                    </a:lnTo>
                    <a:lnTo>
                      <a:pt x="8" y="14"/>
                    </a:lnTo>
                    <a:lnTo>
                      <a:pt x="8" y="16"/>
                    </a:lnTo>
                    <a:lnTo>
                      <a:pt x="6" y="16"/>
                    </a:lnTo>
                    <a:lnTo>
                      <a:pt x="4" y="16"/>
                    </a:lnTo>
                    <a:lnTo>
                      <a:pt x="4" y="14"/>
                    </a:lnTo>
                    <a:lnTo>
                      <a:pt x="2" y="14"/>
                    </a:lnTo>
                    <a:lnTo>
                      <a:pt x="2" y="12"/>
                    </a:lnTo>
                    <a:lnTo>
                      <a:pt x="4" y="8"/>
                    </a:lnTo>
                    <a:lnTo>
                      <a:pt x="6" y="4"/>
                    </a:lnTo>
                    <a:lnTo>
                      <a:pt x="10" y="2"/>
                    </a:lnTo>
                    <a:lnTo>
                      <a:pt x="16" y="0"/>
                    </a:lnTo>
                    <a:lnTo>
                      <a:pt x="22" y="2"/>
                    </a:lnTo>
                    <a:lnTo>
                      <a:pt x="26" y="2"/>
                    </a:lnTo>
                    <a:lnTo>
                      <a:pt x="28" y="4"/>
                    </a:lnTo>
                    <a:lnTo>
                      <a:pt x="28" y="6"/>
                    </a:lnTo>
                    <a:lnTo>
                      <a:pt x="30" y="10"/>
                    </a:lnTo>
                    <a:lnTo>
                      <a:pt x="30" y="14"/>
                    </a:lnTo>
                    <a:lnTo>
                      <a:pt x="30" y="28"/>
                    </a:lnTo>
                    <a:lnTo>
                      <a:pt x="30" y="32"/>
                    </a:lnTo>
                    <a:lnTo>
                      <a:pt x="30" y="34"/>
                    </a:lnTo>
                    <a:lnTo>
                      <a:pt x="30" y="36"/>
                    </a:lnTo>
                    <a:lnTo>
                      <a:pt x="32" y="36"/>
                    </a:lnTo>
                    <a:lnTo>
                      <a:pt x="34" y="36"/>
                    </a:lnTo>
                    <a:lnTo>
                      <a:pt x="36" y="34"/>
                    </a:lnTo>
                    <a:lnTo>
                      <a:pt x="36" y="36"/>
                    </a:lnTo>
                    <a:lnTo>
                      <a:pt x="32" y="40"/>
                    </a:lnTo>
                    <a:lnTo>
                      <a:pt x="28" y="42"/>
                    </a:lnTo>
                    <a:lnTo>
                      <a:pt x="26" y="42"/>
                    </a:lnTo>
                    <a:lnTo>
                      <a:pt x="24" y="40"/>
                    </a:lnTo>
                    <a:lnTo>
                      <a:pt x="22" y="38"/>
                    </a:lnTo>
                    <a:lnTo>
                      <a:pt x="22" y="36"/>
                    </a:lnTo>
                    <a:close/>
                    <a:moveTo>
                      <a:pt x="22" y="32"/>
                    </a:moveTo>
                    <a:lnTo>
                      <a:pt x="22" y="18"/>
                    </a:lnTo>
                    <a:lnTo>
                      <a:pt x="18" y="20"/>
                    </a:lnTo>
                    <a:lnTo>
                      <a:pt x="14" y="22"/>
                    </a:lnTo>
                    <a:lnTo>
                      <a:pt x="12" y="24"/>
                    </a:lnTo>
                    <a:lnTo>
                      <a:pt x="10" y="26"/>
                    </a:lnTo>
                    <a:lnTo>
                      <a:pt x="8" y="28"/>
                    </a:lnTo>
                    <a:lnTo>
                      <a:pt x="8" y="30"/>
                    </a:lnTo>
                    <a:lnTo>
                      <a:pt x="8" y="32"/>
                    </a:lnTo>
                    <a:lnTo>
                      <a:pt x="10" y="34"/>
                    </a:lnTo>
                    <a:lnTo>
                      <a:pt x="12" y="36"/>
                    </a:lnTo>
                    <a:lnTo>
                      <a:pt x="14" y="36"/>
                    </a:lnTo>
                    <a:lnTo>
                      <a:pt x="18" y="36"/>
                    </a:lnTo>
                    <a:lnTo>
                      <a:pt x="22" y="32"/>
                    </a:lnTo>
                    <a:close/>
                  </a:path>
                </a:pathLst>
              </a:custGeom>
              <a:solidFill>
                <a:srgbClr val="000000"/>
              </a:solidFill>
              <a:ln w="0">
                <a:solidFill>
                  <a:srgbClr val="000000"/>
                </a:solidFill>
                <a:round/>
                <a:headEnd/>
                <a:tailEnd/>
              </a:ln>
            </p:spPr>
            <p:txBody>
              <a:bodyPr/>
              <a:lstStyle/>
              <a:p>
                <a:endParaRPr lang="en-CA"/>
              </a:p>
            </p:txBody>
          </p:sp>
          <p:sp>
            <p:nvSpPr>
              <p:cNvPr id="13354" name="Freeform 23"/>
              <p:cNvSpPr>
                <a:spLocks/>
              </p:cNvSpPr>
              <p:nvPr/>
            </p:nvSpPr>
            <p:spPr bwMode="auto">
              <a:xfrm>
                <a:off x="3006" y="2126"/>
                <a:ext cx="24" cy="52"/>
              </a:xfrm>
              <a:custGeom>
                <a:avLst/>
                <a:gdLst>
                  <a:gd name="T0" fmla="*/ 12 w 24"/>
                  <a:gd name="T1" fmla="*/ 0 h 52"/>
                  <a:gd name="T2" fmla="*/ 12 w 24"/>
                  <a:gd name="T3" fmla="*/ 12 h 52"/>
                  <a:gd name="T4" fmla="*/ 22 w 24"/>
                  <a:gd name="T5" fmla="*/ 12 h 52"/>
                  <a:gd name="T6" fmla="*/ 22 w 24"/>
                  <a:gd name="T7" fmla="*/ 14 h 52"/>
                  <a:gd name="T8" fmla="*/ 12 w 24"/>
                  <a:gd name="T9" fmla="*/ 14 h 52"/>
                  <a:gd name="T10" fmla="*/ 12 w 24"/>
                  <a:gd name="T11" fmla="*/ 40 h 52"/>
                  <a:gd name="T12" fmla="*/ 14 w 24"/>
                  <a:gd name="T13" fmla="*/ 44 h 52"/>
                  <a:gd name="T14" fmla="*/ 14 w 24"/>
                  <a:gd name="T15" fmla="*/ 46 h 52"/>
                  <a:gd name="T16" fmla="*/ 16 w 24"/>
                  <a:gd name="T17" fmla="*/ 46 h 52"/>
                  <a:gd name="T18" fmla="*/ 16 w 24"/>
                  <a:gd name="T19" fmla="*/ 46 h 52"/>
                  <a:gd name="T20" fmla="*/ 18 w 24"/>
                  <a:gd name="T21" fmla="*/ 46 h 52"/>
                  <a:gd name="T22" fmla="*/ 20 w 24"/>
                  <a:gd name="T23" fmla="*/ 46 h 52"/>
                  <a:gd name="T24" fmla="*/ 20 w 24"/>
                  <a:gd name="T25" fmla="*/ 46 h 52"/>
                  <a:gd name="T26" fmla="*/ 22 w 24"/>
                  <a:gd name="T27" fmla="*/ 44 h 52"/>
                  <a:gd name="T28" fmla="*/ 24 w 24"/>
                  <a:gd name="T29" fmla="*/ 44 h 52"/>
                  <a:gd name="T30" fmla="*/ 22 w 24"/>
                  <a:gd name="T31" fmla="*/ 48 h 52"/>
                  <a:gd name="T32" fmla="*/ 20 w 24"/>
                  <a:gd name="T33" fmla="*/ 50 h 52"/>
                  <a:gd name="T34" fmla="*/ 16 w 24"/>
                  <a:gd name="T35" fmla="*/ 52 h 52"/>
                  <a:gd name="T36" fmla="*/ 14 w 24"/>
                  <a:gd name="T37" fmla="*/ 52 h 52"/>
                  <a:gd name="T38" fmla="*/ 12 w 24"/>
                  <a:gd name="T39" fmla="*/ 52 h 52"/>
                  <a:gd name="T40" fmla="*/ 10 w 24"/>
                  <a:gd name="T41" fmla="*/ 50 h 52"/>
                  <a:gd name="T42" fmla="*/ 8 w 24"/>
                  <a:gd name="T43" fmla="*/ 50 h 52"/>
                  <a:gd name="T44" fmla="*/ 6 w 24"/>
                  <a:gd name="T45" fmla="*/ 48 h 52"/>
                  <a:gd name="T46" fmla="*/ 6 w 24"/>
                  <a:gd name="T47" fmla="*/ 46 h 52"/>
                  <a:gd name="T48" fmla="*/ 6 w 24"/>
                  <a:gd name="T49" fmla="*/ 42 h 52"/>
                  <a:gd name="T50" fmla="*/ 6 w 24"/>
                  <a:gd name="T51" fmla="*/ 14 h 52"/>
                  <a:gd name="T52" fmla="*/ 0 w 24"/>
                  <a:gd name="T53" fmla="*/ 14 h 52"/>
                  <a:gd name="T54" fmla="*/ 0 w 24"/>
                  <a:gd name="T55" fmla="*/ 14 h 52"/>
                  <a:gd name="T56" fmla="*/ 2 w 24"/>
                  <a:gd name="T57" fmla="*/ 12 h 52"/>
                  <a:gd name="T58" fmla="*/ 4 w 24"/>
                  <a:gd name="T59" fmla="*/ 10 h 52"/>
                  <a:gd name="T60" fmla="*/ 6 w 24"/>
                  <a:gd name="T61" fmla="*/ 8 h 52"/>
                  <a:gd name="T62" fmla="*/ 8 w 24"/>
                  <a:gd name="T63" fmla="*/ 6 h 52"/>
                  <a:gd name="T64" fmla="*/ 10 w 24"/>
                  <a:gd name="T65" fmla="*/ 2 h 52"/>
                  <a:gd name="T66" fmla="*/ 12 w 24"/>
                  <a:gd name="T67" fmla="*/ 0 h 52"/>
                  <a:gd name="T68" fmla="*/ 12 w 24"/>
                  <a:gd name="T69" fmla="*/ 0 h 5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4"/>
                  <a:gd name="T106" fmla="*/ 0 h 52"/>
                  <a:gd name="T107" fmla="*/ 24 w 24"/>
                  <a:gd name="T108" fmla="*/ 52 h 5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4" h="52">
                    <a:moveTo>
                      <a:pt x="12" y="0"/>
                    </a:moveTo>
                    <a:lnTo>
                      <a:pt x="12" y="12"/>
                    </a:lnTo>
                    <a:lnTo>
                      <a:pt x="22" y="12"/>
                    </a:lnTo>
                    <a:lnTo>
                      <a:pt x="22" y="14"/>
                    </a:lnTo>
                    <a:lnTo>
                      <a:pt x="12" y="14"/>
                    </a:lnTo>
                    <a:lnTo>
                      <a:pt x="12" y="40"/>
                    </a:lnTo>
                    <a:lnTo>
                      <a:pt x="14" y="44"/>
                    </a:lnTo>
                    <a:lnTo>
                      <a:pt x="14" y="46"/>
                    </a:lnTo>
                    <a:lnTo>
                      <a:pt x="16" y="46"/>
                    </a:lnTo>
                    <a:lnTo>
                      <a:pt x="18" y="46"/>
                    </a:lnTo>
                    <a:lnTo>
                      <a:pt x="20" y="46"/>
                    </a:lnTo>
                    <a:lnTo>
                      <a:pt x="22" y="44"/>
                    </a:lnTo>
                    <a:lnTo>
                      <a:pt x="24" y="44"/>
                    </a:lnTo>
                    <a:lnTo>
                      <a:pt x="22" y="48"/>
                    </a:lnTo>
                    <a:lnTo>
                      <a:pt x="20" y="50"/>
                    </a:lnTo>
                    <a:lnTo>
                      <a:pt x="16" y="52"/>
                    </a:lnTo>
                    <a:lnTo>
                      <a:pt x="14" y="52"/>
                    </a:lnTo>
                    <a:lnTo>
                      <a:pt x="12" y="52"/>
                    </a:lnTo>
                    <a:lnTo>
                      <a:pt x="10" y="50"/>
                    </a:lnTo>
                    <a:lnTo>
                      <a:pt x="8" y="50"/>
                    </a:lnTo>
                    <a:lnTo>
                      <a:pt x="6" y="48"/>
                    </a:lnTo>
                    <a:lnTo>
                      <a:pt x="6" y="46"/>
                    </a:lnTo>
                    <a:lnTo>
                      <a:pt x="6" y="42"/>
                    </a:lnTo>
                    <a:lnTo>
                      <a:pt x="6" y="14"/>
                    </a:lnTo>
                    <a:lnTo>
                      <a:pt x="0" y="14"/>
                    </a:lnTo>
                    <a:lnTo>
                      <a:pt x="2" y="12"/>
                    </a:lnTo>
                    <a:lnTo>
                      <a:pt x="4" y="10"/>
                    </a:lnTo>
                    <a:lnTo>
                      <a:pt x="6" y="8"/>
                    </a:lnTo>
                    <a:lnTo>
                      <a:pt x="8" y="6"/>
                    </a:lnTo>
                    <a:lnTo>
                      <a:pt x="10" y="2"/>
                    </a:lnTo>
                    <a:lnTo>
                      <a:pt x="12" y="0"/>
                    </a:lnTo>
                    <a:close/>
                  </a:path>
                </a:pathLst>
              </a:custGeom>
              <a:solidFill>
                <a:srgbClr val="000000"/>
              </a:solidFill>
              <a:ln w="0">
                <a:solidFill>
                  <a:srgbClr val="000000"/>
                </a:solidFill>
                <a:round/>
                <a:headEnd/>
                <a:tailEnd/>
              </a:ln>
            </p:spPr>
            <p:txBody>
              <a:bodyPr/>
              <a:lstStyle/>
              <a:p>
                <a:endParaRPr lang="en-CA"/>
              </a:p>
            </p:txBody>
          </p:sp>
          <p:sp>
            <p:nvSpPr>
              <p:cNvPr id="13355" name="Rectangle 24"/>
              <p:cNvSpPr>
                <a:spLocks noChangeArrowheads="1"/>
              </p:cNvSpPr>
              <p:nvPr/>
            </p:nvSpPr>
            <p:spPr bwMode="auto">
              <a:xfrm>
                <a:off x="3080" y="2104"/>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356" name="Freeform 25"/>
              <p:cNvSpPr>
                <a:spLocks/>
              </p:cNvSpPr>
              <p:nvPr/>
            </p:nvSpPr>
            <p:spPr bwMode="auto">
              <a:xfrm>
                <a:off x="3226" y="2118"/>
                <a:ext cx="52" cy="60"/>
              </a:xfrm>
              <a:custGeom>
                <a:avLst/>
                <a:gdLst>
                  <a:gd name="T0" fmla="*/ 48 w 52"/>
                  <a:gd name="T1" fmla="*/ 0 h 60"/>
                  <a:gd name="T2" fmla="*/ 50 w 52"/>
                  <a:gd name="T3" fmla="*/ 20 h 60"/>
                  <a:gd name="T4" fmla="*/ 48 w 52"/>
                  <a:gd name="T5" fmla="*/ 20 h 60"/>
                  <a:gd name="T6" fmla="*/ 46 w 52"/>
                  <a:gd name="T7" fmla="*/ 12 h 60"/>
                  <a:gd name="T8" fmla="*/ 42 w 52"/>
                  <a:gd name="T9" fmla="*/ 6 h 60"/>
                  <a:gd name="T10" fmla="*/ 36 w 52"/>
                  <a:gd name="T11" fmla="*/ 4 h 60"/>
                  <a:gd name="T12" fmla="*/ 30 w 52"/>
                  <a:gd name="T13" fmla="*/ 2 h 60"/>
                  <a:gd name="T14" fmla="*/ 24 w 52"/>
                  <a:gd name="T15" fmla="*/ 4 h 60"/>
                  <a:gd name="T16" fmla="*/ 20 w 52"/>
                  <a:gd name="T17" fmla="*/ 6 h 60"/>
                  <a:gd name="T18" fmla="*/ 16 w 52"/>
                  <a:gd name="T19" fmla="*/ 10 h 60"/>
                  <a:gd name="T20" fmla="*/ 12 w 52"/>
                  <a:gd name="T21" fmla="*/ 14 h 60"/>
                  <a:gd name="T22" fmla="*/ 10 w 52"/>
                  <a:gd name="T23" fmla="*/ 22 h 60"/>
                  <a:gd name="T24" fmla="*/ 10 w 52"/>
                  <a:gd name="T25" fmla="*/ 30 h 60"/>
                  <a:gd name="T26" fmla="*/ 10 w 52"/>
                  <a:gd name="T27" fmla="*/ 38 h 60"/>
                  <a:gd name="T28" fmla="*/ 12 w 52"/>
                  <a:gd name="T29" fmla="*/ 44 h 60"/>
                  <a:gd name="T30" fmla="*/ 16 w 52"/>
                  <a:gd name="T31" fmla="*/ 50 h 60"/>
                  <a:gd name="T32" fmla="*/ 20 w 52"/>
                  <a:gd name="T33" fmla="*/ 54 h 60"/>
                  <a:gd name="T34" fmla="*/ 26 w 52"/>
                  <a:gd name="T35" fmla="*/ 56 h 60"/>
                  <a:gd name="T36" fmla="*/ 32 w 52"/>
                  <a:gd name="T37" fmla="*/ 56 h 60"/>
                  <a:gd name="T38" fmla="*/ 36 w 52"/>
                  <a:gd name="T39" fmla="*/ 56 h 60"/>
                  <a:gd name="T40" fmla="*/ 40 w 52"/>
                  <a:gd name="T41" fmla="*/ 54 h 60"/>
                  <a:gd name="T42" fmla="*/ 46 w 52"/>
                  <a:gd name="T43" fmla="*/ 50 h 60"/>
                  <a:gd name="T44" fmla="*/ 50 w 52"/>
                  <a:gd name="T45" fmla="*/ 44 h 60"/>
                  <a:gd name="T46" fmla="*/ 52 w 52"/>
                  <a:gd name="T47" fmla="*/ 46 h 60"/>
                  <a:gd name="T48" fmla="*/ 46 w 52"/>
                  <a:gd name="T49" fmla="*/ 52 h 60"/>
                  <a:gd name="T50" fmla="*/ 42 w 52"/>
                  <a:gd name="T51" fmla="*/ 56 h 60"/>
                  <a:gd name="T52" fmla="*/ 36 w 52"/>
                  <a:gd name="T53" fmla="*/ 60 h 60"/>
                  <a:gd name="T54" fmla="*/ 28 w 52"/>
                  <a:gd name="T55" fmla="*/ 60 h 60"/>
                  <a:gd name="T56" fmla="*/ 20 w 52"/>
                  <a:gd name="T57" fmla="*/ 58 h 60"/>
                  <a:gd name="T58" fmla="*/ 12 w 52"/>
                  <a:gd name="T59" fmla="*/ 56 h 60"/>
                  <a:gd name="T60" fmla="*/ 6 w 52"/>
                  <a:gd name="T61" fmla="*/ 50 h 60"/>
                  <a:gd name="T62" fmla="*/ 2 w 52"/>
                  <a:gd name="T63" fmla="*/ 44 h 60"/>
                  <a:gd name="T64" fmla="*/ 0 w 52"/>
                  <a:gd name="T65" fmla="*/ 38 h 60"/>
                  <a:gd name="T66" fmla="*/ 0 w 52"/>
                  <a:gd name="T67" fmla="*/ 30 h 60"/>
                  <a:gd name="T68" fmla="*/ 2 w 52"/>
                  <a:gd name="T69" fmla="*/ 22 h 60"/>
                  <a:gd name="T70" fmla="*/ 4 w 52"/>
                  <a:gd name="T71" fmla="*/ 14 h 60"/>
                  <a:gd name="T72" fmla="*/ 8 w 52"/>
                  <a:gd name="T73" fmla="*/ 8 h 60"/>
                  <a:gd name="T74" fmla="*/ 14 w 52"/>
                  <a:gd name="T75" fmla="*/ 4 h 60"/>
                  <a:gd name="T76" fmla="*/ 22 w 52"/>
                  <a:gd name="T77" fmla="*/ 0 h 60"/>
                  <a:gd name="T78" fmla="*/ 30 w 52"/>
                  <a:gd name="T79" fmla="*/ 0 h 60"/>
                  <a:gd name="T80" fmla="*/ 36 w 52"/>
                  <a:gd name="T81" fmla="*/ 0 h 60"/>
                  <a:gd name="T82" fmla="*/ 42 w 52"/>
                  <a:gd name="T83" fmla="*/ 2 h 60"/>
                  <a:gd name="T84" fmla="*/ 44 w 52"/>
                  <a:gd name="T85" fmla="*/ 4 h 60"/>
                  <a:gd name="T86" fmla="*/ 44 w 52"/>
                  <a:gd name="T87" fmla="*/ 4 h 60"/>
                  <a:gd name="T88" fmla="*/ 46 w 52"/>
                  <a:gd name="T89" fmla="*/ 4 h 60"/>
                  <a:gd name="T90" fmla="*/ 46 w 52"/>
                  <a:gd name="T91" fmla="*/ 2 h 60"/>
                  <a:gd name="T92" fmla="*/ 48 w 52"/>
                  <a:gd name="T93" fmla="*/ 2 h 60"/>
                  <a:gd name="T94" fmla="*/ 48 w 52"/>
                  <a:gd name="T95" fmla="*/ 0 h 60"/>
                  <a:gd name="T96" fmla="*/ 48 w 52"/>
                  <a:gd name="T97" fmla="*/ 0 h 6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2"/>
                  <a:gd name="T148" fmla="*/ 0 h 60"/>
                  <a:gd name="T149" fmla="*/ 52 w 52"/>
                  <a:gd name="T150" fmla="*/ 60 h 6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2" h="60">
                    <a:moveTo>
                      <a:pt x="48" y="0"/>
                    </a:moveTo>
                    <a:lnTo>
                      <a:pt x="50" y="20"/>
                    </a:lnTo>
                    <a:lnTo>
                      <a:pt x="48" y="20"/>
                    </a:lnTo>
                    <a:lnTo>
                      <a:pt x="46" y="12"/>
                    </a:lnTo>
                    <a:lnTo>
                      <a:pt x="42" y="6"/>
                    </a:lnTo>
                    <a:lnTo>
                      <a:pt x="36" y="4"/>
                    </a:lnTo>
                    <a:lnTo>
                      <a:pt x="30" y="2"/>
                    </a:lnTo>
                    <a:lnTo>
                      <a:pt x="24" y="4"/>
                    </a:lnTo>
                    <a:lnTo>
                      <a:pt x="20" y="6"/>
                    </a:lnTo>
                    <a:lnTo>
                      <a:pt x="16" y="10"/>
                    </a:lnTo>
                    <a:lnTo>
                      <a:pt x="12" y="14"/>
                    </a:lnTo>
                    <a:lnTo>
                      <a:pt x="10" y="22"/>
                    </a:lnTo>
                    <a:lnTo>
                      <a:pt x="10" y="30"/>
                    </a:lnTo>
                    <a:lnTo>
                      <a:pt x="10" y="38"/>
                    </a:lnTo>
                    <a:lnTo>
                      <a:pt x="12" y="44"/>
                    </a:lnTo>
                    <a:lnTo>
                      <a:pt x="16" y="50"/>
                    </a:lnTo>
                    <a:lnTo>
                      <a:pt x="20" y="54"/>
                    </a:lnTo>
                    <a:lnTo>
                      <a:pt x="26" y="56"/>
                    </a:lnTo>
                    <a:lnTo>
                      <a:pt x="32" y="56"/>
                    </a:lnTo>
                    <a:lnTo>
                      <a:pt x="36" y="56"/>
                    </a:lnTo>
                    <a:lnTo>
                      <a:pt x="40" y="54"/>
                    </a:lnTo>
                    <a:lnTo>
                      <a:pt x="46" y="50"/>
                    </a:lnTo>
                    <a:lnTo>
                      <a:pt x="50" y="44"/>
                    </a:lnTo>
                    <a:lnTo>
                      <a:pt x="52" y="46"/>
                    </a:lnTo>
                    <a:lnTo>
                      <a:pt x="46" y="52"/>
                    </a:lnTo>
                    <a:lnTo>
                      <a:pt x="42" y="56"/>
                    </a:lnTo>
                    <a:lnTo>
                      <a:pt x="36" y="60"/>
                    </a:lnTo>
                    <a:lnTo>
                      <a:pt x="28" y="60"/>
                    </a:lnTo>
                    <a:lnTo>
                      <a:pt x="20" y="58"/>
                    </a:lnTo>
                    <a:lnTo>
                      <a:pt x="12" y="56"/>
                    </a:lnTo>
                    <a:lnTo>
                      <a:pt x="6" y="50"/>
                    </a:lnTo>
                    <a:lnTo>
                      <a:pt x="2" y="44"/>
                    </a:lnTo>
                    <a:lnTo>
                      <a:pt x="0" y="38"/>
                    </a:lnTo>
                    <a:lnTo>
                      <a:pt x="0" y="30"/>
                    </a:lnTo>
                    <a:lnTo>
                      <a:pt x="2" y="22"/>
                    </a:lnTo>
                    <a:lnTo>
                      <a:pt x="4" y="14"/>
                    </a:lnTo>
                    <a:lnTo>
                      <a:pt x="8" y="8"/>
                    </a:lnTo>
                    <a:lnTo>
                      <a:pt x="14" y="4"/>
                    </a:lnTo>
                    <a:lnTo>
                      <a:pt x="22" y="0"/>
                    </a:lnTo>
                    <a:lnTo>
                      <a:pt x="30" y="0"/>
                    </a:lnTo>
                    <a:lnTo>
                      <a:pt x="36" y="0"/>
                    </a:lnTo>
                    <a:lnTo>
                      <a:pt x="42" y="2"/>
                    </a:lnTo>
                    <a:lnTo>
                      <a:pt x="44" y="4"/>
                    </a:lnTo>
                    <a:lnTo>
                      <a:pt x="46" y="4"/>
                    </a:lnTo>
                    <a:lnTo>
                      <a:pt x="46" y="2"/>
                    </a:lnTo>
                    <a:lnTo>
                      <a:pt x="48" y="2"/>
                    </a:lnTo>
                    <a:lnTo>
                      <a:pt x="48" y="0"/>
                    </a:lnTo>
                    <a:close/>
                  </a:path>
                </a:pathLst>
              </a:custGeom>
              <a:solidFill>
                <a:srgbClr val="000000"/>
              </a:solidFill>
              <a:ln w="0">
                <a:solidFill>
                  <a:srgbClr val="000000"/>
                </a:solidFill>
                <a:round/>
                <a:headEnd/>
                <a:tailEnd/>
              </a:ln>
            </p:spPr>
            <p:txBody>
              <a:bodyPr/>
              <a:lstStyle/>
              <a:p>
                <a:endParaRPr lang="en-CA"/>
              </a:p>
            </p:txBody>
          </p:sp>
          <p:sp>
            <p:nvSpPr>
              <p:cNvPr id="13357" name="Freeform 26"/>
              <p:cNvSpPr>
                <a:spLocks/>
              </p:cNvSpPr>
              <p:nvPr/>
            </p:nvSpPr>
            <p:spPr bwMode="auto">
              <a:xfrm>
                <a:off x="3282" y="2116"/>
                <a:ext cx="42" cy="62"/>
              </a:xfrm>
              <a:custGeom>
                <a:avLst/>
                <a:gdLst>
                  <a:gd name="T0" fmla="*/ 12 w 42"/>
                  <a:gd name="T1" fmla="*/ 30 h 62"/>
                  <a:gd name="T2" fmla="*/ 20 w 42"/>
                  <a:gd name="T3" fmla="*/ 22 h 62"/>
                  <a:gd name="T4" fmla="*/ 26 w 42"/>
                  <a:gd name="T5" fmla="*/ 20 h 62"/>
                  <a:gd name="T6" fmla="*/ 32 w 42"/>
                  <a:gd name="T7" fmla="*/ 22 h 62"/>
                  <a:gd name="T8" fmla="*/ 36 w 42"/>
                  <a:gd name="T9" fmla="*/ 28 h 62"/>
                  <a:gd name="T10" fmla="*/ 36 w 42"/>
                  <a:gd name="T11" fmla="*/ 38 h 62"/>
                  <a:gd name="T12" fmla="*/ 36 w 42"/>
                  <a:gd name="T13" fmla="*/ 56 h 62"/>
                  <a:gd name="T14" fmla="*/ 38 w 42"/>
                  <a:gd name="T15" fmla="*/ 58 h 62"/>
                  <a:gd name="T16" fmla="*/ 40 w 42"/>
                  <a:gd name="T17" fmla="*/ 60 h 62"/>
                  <a:gd name="T18" fmla="*/ 42 w 42"/>
                  <a:gd name="T19" fmla="*/ 62 h 62"/>
                  <a:gd name="T20" fmla="*/ 24 w 42"/>
                  <a:gd name="T21" fmla="*/ 60 h 62"/>
                  <a:gd name="T22" fmla="*/ 26 w 42"/>
                  <a:gd name="T23" fmla="*/ 60 h 62"/>
                  <a:gd name="T24" fmla="*/ 28 w 42"/>
                  <a:gd name="T25" fmla="*/ 58 h 62"/>
                  <a:gd name="T26" fmla="*/ 30 w 42"/>
                  <a:gd name="T27" fmla="*/ 54 h 62"/>
                  <a:gd name="T28" fmla="*/ 30 w 42"/>
                  <a:gd name="T29" fmla="*/ 38 h 62"/>
                  <a:gd name="T30" fmla="*/ 28 w 42"/>
                  <a:gd name="T31" fmla="*/ 30 h 62"/>
                  <a:gd name="T32" fmla="*/ 26 w 42"/>
                  <a:gd name="T33" fmla="*/ 28 h 62"/>
                  <a:gd name="T34" fmla="*/ 22 w 42"/>
                  <a:gd name="T35" fmla="*/ 26 h 62"/>
                  <a:gd name="T36" fmla="*/ 18 w 42"/>
                  <a:gd name="T37" fmla="*/ 28 h 62"/>
                  <a:gd name="T38" fmla="*/ 12 w 42"/>
                  <a:gd name="T39" fmla="*/ 32 h 62"/>
                  <a:gd name="T40" fmla="*/ 12 w 42"/>
                  <a:gd name="T41" fmla="*/ 56 h 62"/>
                  <a:gd name="T42" fmla="*/ 14 w 42"/>
                  <a:gd name="T43" fmla="*/ 58 h 62"/>
                  <a:gd name="T44" fmla="*/ 16 w 42"/>
                  <a:gd name="T45" fmla="*/ 60 h 62"/>
                  <a:gd name="T46" fmla="*/ 18 w 42"/>
                  <a:gd name="T47" fmla="*/ 62 h 62"/>
                  <a:gd name="T48" fmla="*/ 0 w 42"/>
                  <a:gd name="T49" fmla="*/ 60 h 62"/>
                  <a:gd name="T50" fmla="*/ 4 w 42"/>
                  <a:gd name="T51" fmla="*/ 60 h 62"/>
                  <a:gd name="T52" fmla="*/ 4 w 42"/>
                  <a:gd name="T53" fmla="*/ 58 h 62"/>
                  <a:gd name="T54" fmla="*/ 6 w 42"/>
                  <a:gd name="T55" fmla="*/ 52 h 62"/>
                  <a:gd name="T56" fmla="*/ 6 w 42"/>
                  <a:gd name="T57" fmla="*/ 10 h 62"/>
                  <a:gd name="T58" fmla="*/ 4 w 42"/>
                  <a:gd name="T59" fmla="*/ 6 h 62"/>
                  <a:gd name="T60" fmla="*/ 4 w 42"/>
                  <a:gd name="T61" fmla="*/ 4 h 62"/>
                  <a:gd name="T62" fmla="*/ 2 w 42"/>
                  <a:gd name="T63" fmla="*/ 4 h 62"/>
                  <a:gd name="T64" fmla="*/ 0 w 42"/>
                  <a:gd name="T65" fmla="*/ 4 h 62"/>
                  <a:gd name="T66" fmla="*/ 12 w 42"/>
                  <a:gd name="T67" fmla="*/ 0 h 6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2"/>
                  <a:gd name="T103" fmla="*/ 0 h 62"/>
                  <a:gd name="T104" fmla="*/ 42 w 42"/>
                  <a:gd name="T105" fmla="*/ 62 h 6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2" h="62">
                    <a:moveTo>
                      <a:pt x="12" y="0"/>
                    </a:moveTo>
                    <a:lnTo>
                      <a:pt x="12" y="30"/>
                    </a:lnTo>
                    <a:lnTo>
                      <a:pt x="18" y="24"/>
                    </a:lnTo>
                    <a:lnTo>
                      <a:pt x="20" y="22"/>
                    </a:lnTo>
                    <a:lnTo>
                      <a:pt x="24" y="22"/>
                    </a:lnTo>
                    <a:lnTo>
                      <a:pt x="26" y="20"/>
                    </a:lnTo>
                    <a:lnTo>
                      <a:pt x="30" y="22"/>
                    </a:lnTo>
                    <a:lnTo>
                      <a:pt x="32" y="22"/>
                    </a:lnTo>
                    <a:lnTo>
                      <a:pt x="34" y="26"/>
                    </a:lnTo>
                    <a:lnTo>
                      <a:pt x="36" y="28"/>
                    </a:lnTo>
                    <a:lnTo>
                      <a:pt x="36" y="32"/>
                    </a:lnTo>
                    <a:lnTo>
                      <a:pt x="36" y="38"/>
                    </a:lnTo>
                    <a:lnTo>
                      <a:pt x="36" y="52"/>
                    </a:lnTo>
                    <a:lnTo>
                      <a:pt x="36" y="56"/>
                    </a:lnTo>
                    <a:lnTo>
                      <a:pt x="38" y="58"/>
                    </a:lnTo>
                    <a:lnTo>
                      <a:pt x="38" y="60"/>
                    </a:lnTo>
                    <a:lnTo>
                      <a:pt x="40" y="60"/>
                    </a:lnTo>
                    <a:lnTo>
                      <a:pt x="42" y="60"/>
                    </a:lnTo>
                    <a:lnTo>
                      <a:pt x="42" y="62"/>
                    </a:lnTo>
                    <a:lnTo>
                      <a:pt x="24" y="62"/>
                    </a:lnTo>
                    <a:lnTo>
                      <a:pt x="24" y="60"/>
                    </a:lnTo>
                    <a:lnTo>
                      <a:pt x="26" y="60"/>
                    </a:lnTo>
                    <a:lnTo>
                      <a:pt x="28" y="60"/>
                    </a:lnTo>
                    <a:lnTo>
                      <a:pt x="28" y="58"/>
                    </a:lnTo>
                    <a:lnTo>
                      <a:pt x="30" y="56"/>
                    </a:lnTo>
                    <a:lnTo>
                      <a:pt x="30" y="54"/>
                    </a:lnTo>
                    <a:lnTo>
                      <a:pt x="30" y="52"/>
                    </a:lnTo>
                    <a:lnTo>
                      <a:pt x="30" y="38"/>
                    </a:lnTo>
                    <a:lnTo>
                      <a:pt x="28" y="34"/>
                    </a:lnTo>
                    <a:lnTo>
                      <a:pt x="28" y="30"/>
                    </a:lnTo>
                    <a:lnTo>
                      <a:pt x="28" y="28"/>
                    </a:lnTo>
                    <a:lnTo>
                      <a:pt x="26" y="28"/>
                    </a:lnTo>
                    <a:lnTo>
                      <a:pt x="24" y="26"/>
                    </a:lnTo>
                    <a:lnTo>
                      <a:pt x="22" y="26"/>
                    </a:lnTo>
                    <a:lnTo>
                      <a:pt x="20" y="26"/>
                    </a:lnTo>
                    <a:lnTo>
                      <a:pt x="18" y="28"/>
                    </a:lnTo>
                    <a:lnTo>
                      <a:pt x="16" y="30"/>
                    </a:lnTo>
                    <a:lnTo>
                      <a:pt x="12" y="32"/>
                    </a:lnTo>
                    <a:lnTo>
                      <a:pt x="12" y="52"/>
                    </a:lnTo>
                    <a:lnTo>
                      <a:pt x="12" y="56"/>
                    </a:lnTo>
                    <a:lnTo>
                      <a:pt x="14" y="58"/>
                    </a:lnTo>
                    <a:lnTo>
                      <a:pt x="14" y="60"/>
                    </a:lnTo>
                    <a:lnTo>
                      <a:pt x="16" y="60"/>
                    </a:lnTo>
                    <a:lnTo>
                      <a:pt x="18" y="60"/>
                    </a:lnTo>
                    <a:lnTo>
                      <a:pt x="18" y="62"/>
                    </a:lnTo>
                    <a:lnTo>
                      <a:pt x="0" y="62"/>
                    </a:lnTo>
                    <a:lnTo>
                      <a:pt x="0" y="60"/>
                    </a:lnTo>
                    <a:lnTo>
                      <a:pt x="2" y="60"/>
                    </a:lnTo>
                    <a:lnTo>
                      <a:pt x="4" y="60"/>
                    </a:lnTo>
                    <a:lnTo>
                      <a:pt x="4" y="58"/>
                    </a:lnTo>
                    <a:lnTo>
                      <a:pt x="6" y="56"/>
                    </a:lnTo>
                    <a:lnTo>
                      <a:pt x="6" y="52"/>
                    </a:lnTo>
                    <a:lnTo>
                      <a:pt x="6" y="16"/>
                    </a:lnTo>
                    <a:lnTo>
                      <a:pt x="6" y="10"/>
                    </a:lnTo>
                    <a:lnTo>
                      <a:pt x="6" y="8"/>
                    </a:lnTo>
                    <a:lnTo>
                      <a:pt x="4" y="6"/>
                    </a:lnTo>
                    <a:lnTo>
                      <a:pt x="4" y="4"/>
                    </a:lnTo>
                    <a:lnTo>
                      <a:pt x="2" y="4"/>
                    </a:lnTo>
                    <a:lnTo>
                      <a:pt x="0" y="6"/>
                    </a:lnTo>
                    <a:lnTo>
                      <a:pt x="0" y="4"/>
                    </a:lnTo>
                    <a:lnTo>
                      <a:pt x="10" y="0"/>
                    </a:lnTo>
                    <a:lnTo>
                      <a:pt x="12" y="0"/>
                    </a:lnTo>
                    <a:close/>
                  </a:path>
                </a:pathLst>
              </a:custGeom>
              <a:solidFill>
                <a:srgbClr val="000000"/>
              </a:solidFill>
              <a:ln w="0">
                <a:solidFill>
                  <a:srgbClr val="000000"/>
                </a:solidFill>
                <a:round/>
                <a:headEnd/>
                <a:tailEnd/>
              </a:ln>
            </p:spPr>
            <p:txBody>
              <a:bodyPr/>
              <a:lstStyle/>
              <a:p>
                <a:endParaRPr lang="en-CA"/>
              </a:p>
            </p:txBody>
          </p:sp>
          <p:sp>
            <p:nvSpPr>
              <p:cNvPr id="13358" name="Freeform 27"/>
              <p:cNvSpPr>
                <a:spLocks noEditPoints="1"/>
              </p:cNvSpPr>
              <p:nvPr/>
            </p:nvSpPr>
            <p:spPr bwMode="auto">
              <a:xfrm>
                <a:off x="3328" y="2116"/>
                <a:ext cx="18" cy="62"/>
              </a:xfrm>
              <a:custGeom>
                <a:avLst/>
                <a:gdLst>
                  <a:gd name="T0" fmla="*/ 10 w 18"/>
                  <a:gd name="T1" fmla="*/ 0 h 62"/>
                  <a:gd name="T2" fmla="*/ 12 w 18"/>
                  <a:gd name="T3" fmla="*/ 0 h 62"/>
                  <a:gd name="T4" fmla="*/ 12 w 18"/>
                  <a:gd name="T5" fmla="*/ 2 h 62"/>
                  <a:gd name="T6" fmla="*/ 14 w 18"/>
                  <a:gd name="T7" fmla="*/ 4 h 62"/>
                  <a:gd name="T8" fmla="*/ 14 w 18"/>
                  <a:gd name="T9" fmla="*/ 4 h 62"/>
                  <a:gd name="T10" fmla="*/ 14 w 18"/>
                  <a:gd name="T11" fmla="*/ 6 h 62"/>
                  <a:gd name="T12" fmla="*/ 12 w 18"/>
                  <a:gd name="T13" fmla="*/ 8 h 62"/>
                  <a:gd name="T14" fmla="*/ 12 w 18"/>
                  <a:gd name="T15" fmla="*/ 10 h 62"/>
                  <a:gd name="T16" fmla="*/ 10 w 18"/>
                  <a:gd name="T17" fmla="*/ 10 h 62"/>
                  <a:gd name="T18" fmla="*/ 8 w 18"/>
                  <a:gd name="T19" fmla="*/ 10 h 62"/>
                  <a:gd name="T20" fmla="*/ 6 w 18"/>
                  <a:gd name="T21" fmla="*/ 8 h 62"/>
                  <a:gd name="T22" fmla="*/ 4 w 18"/>
                  <a:gd name="T23" fmla="*/ 6 h 62"/>
                  <a:gd name="T24" fmla="*/ 4 w 18"/>
                  <a:gd name="T25" fmla="*/ 4 h 62"/>
                  <a:gd name="T26" fmla="*/ 4 w 18"/>
                  <a:gd name="T27" fmla="*/ 4 h 62"/>
                  <a:gd name="T28" fmla="*/ 6 w 18"/>
                  <a:gd name="T29" fmla="*/ 2 h 62"/>
                  <a:gd name="T30" fmla="*/ 8 w 18"/>
                  <a:gd name="T31" fmla="*/ 0 h 62"/>
                  <a:gd name="T32" fmla="*/ 10 w 18"/>
                  <a:gd name="T33" fmla="*/ 0 h 62"/>
                  <a:gd name="T34" fmla="*/ 14 w 18"/>
                  <a:gd name="T35" fmla="*/ 20 h 62"/>
                  <a:gd name="T36" fmla="*/ 14 w 18"/>
                  <a:gd name="T37" fmla="*/ 52 h 62"/>
                  <a:gd name="T38" fmla="*/ 14 w 18"/>
                  <a:gd name="T39" fmla="*/ 56 h 62"/>
                  <a:gd name="T40" fmla="*/ 14 w 18"/>
                  <a:gd name="T41" fmla="*/ 58 h 62"/>
                  <a:gd name="T42" fmla="*/ 14 w 18"/>
                  <a:gd name="T43" fmla="*/ 58 h 62"/>
                  <a:gd name="T44" fmla="*/ 16 w 18"/>
                  <a:gd name="T45" fmla="*/ 60 h 62"/>
                  <a:gd name="T46" fmla="*/ 16 w 18"/>
                  <a:gd name="T47" fmla="*/ 60 h 62"/>
                  <a:gd name="T48" fmla="*/ 18 w 18"/>
                  <a:gd name="T49" fmla="*/ 60 h 62"/>
                  <a:gd name="T50" fmla="*/ 18 w 18"/>
                  <a:gd name="T51" fmla="*/ 62 h 62"/>
                  <a:gd name="T52" fmla="*/ 0 w 18"/>
                  <a:gd name="T53" fmla="*/ 62 h 62"/>
                  <a:gd name="T54" fmla="*/ 0 w 18"/>
                  <a:gd name="T55" fmla="*/ 60 h 62"/>
                  <a:gd name="T56" fmla="*/ 2 w 18"/>
                  <a:gd name="T57" fmla="*/ 60 h 62"/>
                  <a:gd name="T58" fmla="*/ 4 w 18"/>
                  <a:gd name="T59" fmla="*/ 60 h 62"/>
                  <a:gd name="T60" fmla="*/ 4 w 18"/>
                  <a:gd name="T61" fmla="*/ 58 h 62"/>
                  <a:gd name="T62" fmla="*/ 6 w 18"/>
                  <a:gd name="T63" fmla="*/ 58 h 62"/>
                  <a:gd name="T64" fmla="*/ 6 w 18"/>
                  <a:gd name="T65" fmla="*/ 56 h 62"/>
                  <a:gd name="T66" fmla="*/ 6 w 18"/>
                  <a:gd name="T67" fmla="*/ 52 h 62"/>
                  <a:gd name="T68" fmla="*/ 6 w 18"/>
                  <a:gd name="T69" fmla="*/ 38 h 62"/>
                  <a:gd name="T70" fmla="*/ 6 w 18"/>
                  <a:gd name="T71" fmla="*/ 32 h 62"/>
                  <a:gd name="T72" fmla="*/ 6 w 18"/>
                  <a:gd name="T73" fmla="*/ 28 h 62"/>
                  <a:gd name="T74" fmla="*/ 6 w 18"/>
                  <a:gd name="T75" fmla="*/ 28 h 62"/>
                  <a:gd name="T76" fmla="*/ 4 w 18"/>
                  <a:gd name="T77" fmla="*/ 26 h 62"/>
                  <a:gd name="T78" fmla="*/ 4 w 18"/>
                  <a:gd name="T79" fmla="*/ 26 h 62"/>
                  <a:gd name="T80" fmla="*/ 4 w 18"/>
                  <a:gd name="T81" fmla="*/ 26 h 62"/>
                  <a:gd name="T82" fmla="*/ 2 w 18"/>
                  <a:gd name="T83" fmla="*/ 26 h 62"/>
                  <a:gd name="T84" fmla="*/ 0 w 18"/>
                  <a:gd name="T85" fmla="*/ 26 h 62"/>
                  <a:gd name="T86" fmla="*/ 0 w 18"/>
                  <a:gd name="T87" fmla="*/ 26 h 62"/>
                  <a:gd name="T88" fmla="*/ 12 w 18"/>
                  <a:gd name="T89" fmla="*/ 20 h 62"/>
                  <a:gd name="T90" fmla="*/ 14 w 18"/>
                  <a:gd name="T91" fmla="*/ 20 h 62"/>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8"/>
                  <a:gd name="T139" fmla="*/ 0 h 62"/>
                  <a:gd name="T140" fmla="*/ 18 w 18"/>
                  <a:gd name="T141" fmla="*/ 62 h 62"/>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8" h="62">
                    <a:moveTo>
                      <a:pt x="10" y="0"/>
                    </a:moveTo>
                    <a:lnTo>
                      <a:pt x="12" y="0"/>
                    </a:lnTo>
                    <a:lnTo>
                      <a:pt x="12" y="2"/>
                    </a:lnTo>
                    <a:lnTo>
                      <a:pt x="14" y="4"/>
                    </a:lnTo>
                    <a:lnTo>
                      <a:pt x="14" y="6"/>
                    </a:lnTo>
                    <a:lnTo>
                      <a:pt x="12" y="8"/>
                    </a:lnTo>
                    <a:lnTo>
                      <a:pt x="12" y="10"/>
                    </a:lnTo>
                    <a:lnTo>
                      <a:pt x="10" y="10"/>
                    </a:lnTo>
                    <a:lnTo>
                      <a:pt x="8" y="10"/>
                    </a:lnTo>
                    <a:lnTo>
                      <a:pt x="6" y="8"/>
                    </a:lnTo>
                    <a:lnTo>
                      <a:pt x="4" y="6"/>
                    </a:lnTo>
                    <a:lnTo>
                      <a:pt x="4" y="4"/>
                    </a:lnTo>
                    <a:lnTo>
                      <a:pt x="6" y="2"/>
                    </a:lnTo>
                    <a:lnTo>
                      <a:pt x="8" y="0"/>
                    </a:lnTo>
                    <a:lnTo>
                      <a:pt x="10" y="0"/>
                    </a:lnTo>
                    <a:close/>
                    <a:moveTo>
                      <a:pt x="14" y="20"/>
                    </a:moveTo>
                    <a:lnTo>
                      <a:pt x="14" y="52"/>
                    </a:lnTo>
                    <a:lnTo>
                      <a:pt x="14" y="56"/>
                    </a:lnTo>
                    <a:lnTo>
                      <a:pt x="14" y="58"/>
                    </a:lnTo>
                    <a:lnTo>
                      <a:pt x="16" y="60"/>
                    </a:lnTo>
                    <a:lnTo>
                      <a:pt x="18" y="60"/>
                    </a:lnTo>
                    <a:lnTo>
                      <a:pt x="18" y="62"/>
                    </a:lnTo>
                    <a:lnTo>
                      <a:pt x="0" y="62"/>
                    </a:lnTo>
                    <a:lnTo>
                      <a:pt x="0" y="60"/>
                    </a:lnTo>
                    <a:lnTo>
                      <a:pt x="2" y="60"/>
                    </a:lnTo>
                    <a:lnTo>
                      <a:pt x="4" y="60"/>
                    </a:lnTo>
                    <a:lnTo>
                      <a:pt x="4" y="58"/>
                    </a:lnTo>
                    <a:lnTo>
                      <a:pt x="6" y="58"/>
                    </a:lnTo>
                    <a:lnTo>
                      <a:pt x="6" y="56"/>
                    </a:lnTo>
                    <a:lnTo>
                      <a:pt x="6" y="52"/>
                    </a:lnTo>
                    <a:lnTo>
                      <a:pt x="6" y="38"/>
                    </a:lnTo>
                    <a:lnTo>
                      <a:pt x="6" y="32"/>
                    </a:lnTo>
                    <a:lnTo>
                      <a:pt x="6" y="28"/>
                    </a:lnTo>
                    <a:lnTo>
                      <a:pt x="4" y="26"/>
                    </a:lnTo>
                    <a:lnTo>
                      <a:pt x="2" y="26"/>
                    </a:lnTo>
                    <a:lnTo>
                      <a:pt x="0" y="26"/>
                    </a:lnTo>
                    <a:lnTo>
                      <a:pt x="12" y="20"/>
                    </a:lnTo>
                    <a:lnTo>
                      <a:pt x="14" y="20"/>
                    </a:lnTo>
                    <a:close/>
                  </a:path>
                </a:pathLst>
              </a:custGeom>
              <a:solidFill>
                <a:srgbClr val="000000"/>
              </a:solidFill>
              <a:ln w="0">
                <a:solidFill>
                  <a:srgbClr val="000000"/>
                </a:solidFill>
                <a:round/>
                <a:headEnd/>
                <a:tailEnd/>
              </a:ln>
            </p:spPr>
            <p:txBody>
              <a:bodyPr/>
              <a:lstStyle/>
              <a:p>
                <a:endParaRPr lang="en-CA"/>
              </a:p>
            </p:txBody>
          </p:sp>
          <p:sp>
            <p:nvSpPr>
              <p:cNvPr id="13359" name="Freeform 28"/>
              <p:cNvSpPr>
                <a:spLocks/>
              </p:cNvSpPr>
              <p:nvPr/>
            </p:nvSpPr>
            <p:spPr bwMode="auto">
              <a:xfrm>
                <a:off x="3350" y="2136"/>
                <a:ext cx="42" cy="42"/>
              </a:xfrm>
              <a:custGeom>
                <a:avLst/>
                <a:gdLst>
                  <a:gd name="T0" fmla="*/ 14 w 42"/>
                  <a:gd name="T1" fmla="*/ 10 h 42"/>
                  <a:gd name="T2" fmla="*/ 18 w 42"/>
                  <a:gd name="T3" fmla="*/ 4 h 42"/>
                  <a:gd name="T4" fmla="*/ 22 w 42"/>
                  <a:gd name="T5" fmla="*/ 2 h 42"/>
                  <a:gd name="T6" fmla="*/ 26 w 42"/>
                  <a:gd name="T7" fmla="*/ 0 h 42"/>
                  <a:gd name="T8" fmla="*/ 30 w 42"/>
                  <a:gd name="T9" fmla="*/ 2 h 42"/>
                  <a:gd name="T10" fmla="*/ 32 w 42"/>
                  <a:gd name="T11" fmla="*/ 2 h 42"/>
                  <a:gd name="T12" fmla="*/ 34 w 42"/>
                  <a:gd name="T13" fmla="*/ 4 h 42"/>
                  <a:gd name="T14" fmla="*/ 36 w 42"/>
                  <a:gd name="T15" fmla="*/ 8 h 42"/>
                  <a:gd name="T16" fmla="*/ 36 w 42"/>
                  <a:gd name="T17" fmla="*/ 10 h 42"/>
                  <a:gd name="T18" fmla="*/ 36 w 42"/>
                  <a:gd name="T19" fmla="*/ 16 h 42"/>
                  <a:gd name="T20" fmla="*/ 36 w 42"/>
                  <a:gd name="T21" fmla="*/ 32 h 42"/>
                  <a:gd name="T22" fmla="*/ 38 w 42"/>
                  <a:gd name="T23" fmla="*/ 36 h 42"/>
                  <a:gd name="T24" fmla="*/ 38 w 42"/>
                  <a:gd name="T25" fmla="*/ 38 h 42"/>
                  <a:gd name="T26" fmla="*/ 38 w 42"/>
                  <a:gd name="T27" fmla="*/ 38 h 42"/>
                  <a:gd name="T28" fmla="*/ 38 w 42"/>
                  <a:gd name="T29" fmla="*/ 40 h 42"/>
                  <a:gd name="T30" fmla="*/ 40 w 42"/>
                  <a:gd name="T31" fmla="*/ 40 h 42"/>
                  <a:gd name="T32" fmla="*/ 42 w 42"/>
                  <a:gd name="T33" fmla="*/ 40 h 42"/>
                  <a:gd name="T34" fmla="*/ 42 w 42"/>
                  <a:gd name="T35" fmla="*/ 42 h 42"/>
                  <a:gd name="T36" fmla="*/ 24 w 42"/>
                  <a:gd name="T37" fmla="*/ 42 h 42"/>
                  <a:gd name="T38" fmla="*/ 24 w 42"/>
                  <a:gd name="T39" fmla="*/ 40 h 42"/>
                  <a:gd name="T40" fmla="*/ 24 w 42"/>
                  <a:gd name="T41" fmla="*/ 40 h 42"/>
                  <a:gd name="T42" fmla="*/ 26 w 42"/>
                  <a:gd name="T43" fmla="*/ 40 h 42"/>
                  <a:gd name="T44" fmla="*/ 28 w 42"/>
                  <a:gd name="T45" fmla="*/ 40 h 42"/>
                  <a:gd name="T46" fmla="*/ 28 w 42"/>
                  <a:gd name="T47" fmla="*/ 38 h 42"/>
                  <a:gd name="T48" fmla="*/ 30 w 42"/>
                  <a:gd name="T49" fmla="*/ 36 h 42"/>
                  <a:gd name="T50" fmla="*/ 30 w 42"/>
                  <a:gd name="T51" fmla="*/ 36 h 42"/>
                  <a:gd name="T52" fmla="*/ 30 w 42"/>
                  <a:gd name="T53" fmla="*/ 32 h 42"/>
                  <a:gd name="T54" fmla="*/ 30 w 42"/>
                  <a:gd name="T55" fmla="*/ 16 h 42"/>
                  <a:gd name="T56" fmla="*/ 30 w 42"/>
                  <a:gd name="T57" fmla="*/ 12 h 42"/>
                  <a:gd name="T58" fmla="*/ 28 w 42"/>
                  <a:gd name="T59" fmla="*/ 8 h 42"/>
                  <a:gd name="T60" fmla="*/ 26 w 42"/>
                  <a:gd name="T61" fmla="*/ 8 h 42"/>
                  <a:gd name="T62" fmla="*/ 24 w 42"/>
                  <a:gd name="T63" fmla="*/ 6 h 42"/>
                  <a:gd name="T64" fmla="*/ 18 w 42"/>
                  <a:gd name="T65" fmla="*/ 8 h 42"/>
                  <a:gd name="T66" fmla="*/ 14 w 42"/>
                  <a:gd name="T67" fmla="*/ 12 h 42"/>
                  <a:gd name="T68" fmla="*/ 14 w 42"/>
                  <a:gd name="T69" fmla="*/ 32 h 42"/>
                  <a:gd name="T70" fmla="*/ 14 w 42"/>
                  <a:gd name="T71" fmla="*/ 36 h 42"/>
                  <a:gd name="T72" fmla="*/ 14 w 42"/>
                  <a:gd name="T73" fmla="*/ 38 h 42"/>
                  <a:gd name="T74" fmla="*/ 14 w 42"/>
                  <a:gd name="T75" fmla="*/ 38 h 42"/>
                  <a:gd name="T76" fmla="*/ 14 w 42"/>
                  <a:gd name="T77" fmla="*/ 40 h 42"/>
                  <a:gd name="T78" fmla="*/ 16 w 42"/>
                  <a:gd name="T79" fmla="*/ 40 h 42"/>
                  <a:gd name="T80" fmla="*/ 18 w 42"/>
                  <a:gd name="T81" fmla="*/ 40 h 42"/>
                  <a:gd name="T82" fmla="*/ 18 w 42"/>
                  <a:gd name="T83" fmla="*/ 42 h 42"/>
                  <a:gd name="T84" fmla="*/ 0 w 42"/>
                  <a:gd name="T85" fmla="*/ 42 h 42"/>
                  <a:gd name="T86" fmla="*/ 0 w 42"/>
                  <a:gd name="T87" fmla="*/ 40 h 42"/>
                  <a:gd name="T88" fmla="*/ 2 w 42"/>
                  <a:gd name="T89" fmla="*/ 40 h 42"/>
                  <a:gd name="T90" fmla="*/ 4 w 42"/>
                  <a:gd name="T91" fmla="*/ 40 h 42"/>
                  <a:gd name="T92" fmla="*/ 4 w 42"/>
                  <a:gd name="T93" fmla="*/ 38 h 42"/>
                  <a:gd name="T94" fmla="*/ 6 w 42"/>
                  <a:gd name="T95" fmla="*/ 36 h 42"/>
                  <a:gd name="T96" fmla="*/ 6 w 42"/>
                  <a:gd name="T97" fmla="*/ 32 h 42"/>
                  <a:gd name="T98" fmla="*/ 6 w 42"/>
                  <a:gd name="T99" fmla="*/ 18 h 42"/>
                  <a:gd name="T100" fmla="*/ 6 w 42"/>
                  <a:gd name="T101" fmla="*/ 12 h 42"/>
                  <a:gd name="T102" fmla="*/ 6 w 42"/>
                  <a:gd name="T103" fmla="*/ 8 h 42"/>
                  <a:gd name="T104" fmla="*/ 6 w 42"/>
                  <a:gd name="T105" fmla="*/ 8 h 42"/>
                  <a:gd name="T106" fmla="*/ 4 w 42"/>
                  <a:gd name="T107" fmla="*/ 6 h 42"/>
                  <a:gd name="T108" fmla="*/ 4 w 42"/>
                  <a:gd name="T109" fmla="*/ 6 h 42"/>
                  <a:gd name="T110" fmla="*/ 4 w 42"/>
                  <a:gd name="T111" fmla="*/ 6 h 42"/>
                  <a:gd name="T112" fmla="*/ 2 w 42"/>
                  <a:gd name="T113" fmla="*/ 6 h 42"/>
                  <a:gd name="T114" fmla="*/ 0 w 42"/>
                  <a:gd name="T115" fmla="*/ 6 h 42"/>
                  <a:gd name="T116" fmla="*/ 0 w 42"/>
                  <a:gd name="T117" fmla="*/ 6 h 42"/>
                  <a:gd name="T118" fmla="*/ 12 w 42"/>
                  <a:gd name="T119" fmla="*/ 0 h 42"/>
                  <a:gd name="T120" fmla="*/ 14 w 42"/>
                  <a:gd name="T121" fmla="*/ 0 h 42"/>
                  <a:gd name="T122" fmla="*/ 14 w 42"/>
                  <a:gd name="T123" fmla="*/ 10 h 4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2"/>
                  <a:gd name="T187" fmla="*/ 0 h 42"/>
                  <a:gd name="T188" fmla="*/ 42 w 42"/>
                  <a:gd name="T189" fmla="*/ 42 h 4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2" h="42">
                    <a:moveTo>
                      <a:pt x="14" y="10"/>
                    </a:moveTo>
                    <a:lnTo>
                      <a:pt x="18" y="4"/>
                    </a:lnTo>
                    <a:lnTo>
                      <a:pt x="22" y="2"/>
                    </a:lnTo>
                    <a:lnTo>
                      <a:pt x="26" y="0"/>
                    </a:lnTo>
                    <a:lnTo>
                      <a:pt x="30" y="2"/>
                    </a:lnTo>
                    <a:lnTo>
                      <a:pt x="32" y="2"/>
                    </a:lnTo>
                    <a:lnTo>
                      <a:pt x="34" y="4"/>
                    </a:lnTo>
                    <a:lnTo>
                      <a:pt x="36" y="8"/>
                    </a:lnTo>
                    <a:lnTo>
                      <a:pt x="36" y="10"/>
                    </a:lnTo>
                    <a:lnTo>
                      <a:pt x="36" y="16"/>
                    </a:lnTo>
                    <a:lnTo>
                      <a:pt x="36" y="32"/>
                    </a:lnTo>
                    <a:lnTo>
                      <a:pt x="38" y="36"/>
                    </a:lnTo>
                    <a:lnTo>
                      <a:pt x="38" y="38"/>
                    </a:lnTo>
                    <a:lnTo>
                      <a:pt x="38" y="40"/>
                    </a:lnTo>
                    <a:lnTo>
                      <a:pt x="40" y="40"/>
                    </a:lnTo>
                    <a:lnTo>
                      <a:pt x="42" y="40"/>
                    </a:lnTo>
                    <a:lnTo>
                      <a:pt x="42" y="42"/>
                    </a:lnTo>
                    <a:lnTo>
                      <a:pt x="24" y="42"/>
                    </a:lnTo>
                    <a:lnTo>
                      <a:pt x="24" y="40"/>
                    </a:lnTo>
                    <a:lnTo>
                      <a:pt x="26" y="40"/>
                    </a:lnTo>
                    <a:lnTo>
                      <a:pt x="28" y="40"/>
                    </a:lnTo>
                    <a:lnTo>
                      <a:pt x="28" y="38"/>
                    </a:lnTo>
                    <a:lnTo>
                      <a:pt x="30" y="36"/>
                    </a:lnTo>
                    <a:lnTo>
                      <a:pt x="30" y="32"/>
                    </a:lnTo>
                    <a:lnTo>
                      <a:pt x="30" y="16"/>
                    </a:lnTo>
                    <a:lnTo>
                      <a:pt x="30" y="12"/>
                    </a:lnTo>
                    <a:lnTo>
                      <a:pt x="28" y="8"/>
                    </a:lnTo>
                    <a:lnTo>
                      <a:pt x="26" y="8"/>
                    </a:lnTo>
                    <a:lnTo>
                      <a:pt x="24" y="6"/>
                    </a:lnTo>
                    <a:lnTo>
                      <a:pt x="18" y="8"/>
                    </a:lnTo>
                    <a:lnTo>
                      <a:pt x="14" y="12"/>
                    </a:lnTo>
                    <a:lnTo>
                      <a:pt x="14" y="32"/>
                    </a:lnTo>
                    <a:lnTo>
                      <a:pt x="14" y="36"/>
                    </a:lnTo>
                    <a:lnTo>
                      <a:pt x="14" y="38"/>
                    </a:lnTo>
                    <a:lnTo>
                      <a:pt x="14" y="40"/>
                    </a:lnTo>
                    <a:lnTo>
                      <a:pt x="16" y="40"/>
                    </a:lnTo>
                    <a:lnTo>
                      <a:pt x="18" y="40"/>
                    </a:lnTo>
                    <a:lnTo>
                      <a:pt x="18" y="42"/>
                    </a:lnTo>
                    <a:lnTo>
                      <a:pt x="0" y="42"/>
                    </a:lnTo>
                    <a:lnTo>
                      <a:pt x="0" y="40"/>
                    </a:lnTo>
                    <a:lnTo>
                      <a:pt x="2" y="40"/>
                    </a:lnTo>
                    <a:lnTo>
                      <a:pt x="4" y="40"/>
                    </a:lnTo>
                    <a:lnTo>
                      <a:pt x="4" y="38"/>
                    </a:lnTo>
                    <a:lnTo>
                      <a:pt x="6" y="36"/>
                    </a:lnTo>
                    <a:lnTo>
                      <a:pt x="6" y="32"/>
                    </a:lnTo>
                    <a:lnTo>
                      <a:pt x="6" y="18"/>
                    </a:lnTo>
                    <a:lnTo>
                      <a:pt x="6" y="12"/>
                    </a:lnTo>
                    <a:lnTo>
                      <a:pt x="6" y="8"/>
                    </a:lnTo>
                    <a:lnTo>
                      <a:pt x="4" y="6"/>
                    </a:lnTo>
                    <a:lnTo>
                      <a:pt x="2" y="6"/>
                    </a:lnTo>
                    <a:lnTo>
                      <a:pt x="0" y="6"/>
                    </a:lnTo>
                    <a:lnTo>
                      <a:pt x="12" y="0"/>
                    </a:lnTo>
                    <a:lnTo>
                      <a:pt x="14" y="0"/>
                    </a:lnTo>
                    <a:lnTo>
                      <a:pt x="14" y="10"/>
                    </a:lnTo>
                    <a:close/>
                  </a:path>
                </a:pathLst>
              </a:custGeom>
              <a:solidFill>
                <a:srgbClr val="000000"/>
              </a:solidFill>
              <a:ln w="0">
                <a:solidFill>
                  <a:srgbClr val="000000"/>
                </a:solidFill>
                <a:round/>
                <a:headEnd/>
                <a:tailEnd/>
              </a:ln>
            </p:spPr>
            <p:txBody>
              <a:bodyPr/>
              <a:lstStyle/>
              <a:p>
                <a:endParaRPr lang="en-CA"/>
              </a:p>
            </p:txBody>
          </p:sp>
          <p:sp>
            <p:nvSpPr>
              <p:cNvPr id="13360" name="Freeform 29"/>
              <p:cNvSpPr>
                <a:spLocks noEditPoints="1"/>
              </p:cNvSpPr>
              <p:nvPr/>
            </p:nvSpPr>
            <p:spPr bwMode="auto">
              <a:xfrm>
                <a:off x="3396" y="2136"/>
                <a:ext cx="32" cy="42"/>
              </a:xfrm>
              <a:custGeom>
                <a:avLst/>
                <a:gdLst>
                  <a:gd name="T0" fmla="*/ 6 w 32"/>
                  <a:gd name="T1" fmla="*/ 16 h 42"/>
                  <a:gd name="T2" fmla="*/ 8 w 32"/>
                  <a:gd name="T3" fmla="*/ 24 h 42"/>
                  <a:gd name="T4" fmla="*/ 10 w 32"/>
                  <a:gd name="T5" fmla="*/ 30 h 42"/>
                  <a:gd name="T6" fmla="*/ 16 w 32"/>
                  <a:gd name="T7" fmla="*/ 34 h 42"/>
                  <a:gd name="T8" fmla="*/ 20 w 32"/>
                  <a:gd name="T9" fmla="*/ 34 h 42"/>
                  <a:gd name="T10" fmla="*/ 24 w 32"/>
                  <a:gd name="T11" fmla="*/ 34 h 42"/>
                  <a:gd name="T12" fmla="*/ 28 w 32"/>
                  <a:gd name="T13" fmla="*/ 32 h 42"/>
                  <a:gd name="T14" fmla="*/ 30 w 32"/>
                  <a:gd name="T15" fmla="*/ 30 h 42"/>
                  <a:gd name="T16" fmla="*/ 32 w 32"/>
                  <a:gd name="T17" fmla="*/ 26 h 42"/>
                  <a:gd name="T18" fmla="*/ 32 w 32"/>
                  <a:gd name="T19" fmla="*/ 26 h 42"/>
                  <a:gd name="T20" fmla="*/ 32 w 32"/>
                  <a:gd name="T21" fmla="*/ 32 h 42"/>
                  <a:gd name="T22" fmla="*/ 28 w 32"/>
                  <a:gd name="T23" fmla="*/ 38 h 42"/>
                  <a:gd name="T24" fmla="*/ 22 w 32"/>
                  <a:gd name="T25" fmla="*/ 40 h 42"/>
                  <a:gd name="T26" fmla="*/ 16 w 32"/>
                  <a:gd name="T27" fmla="*/ 42 h 42"/>
                  <a:gd name="T28" fmla="*/ 10 w 32"/>
                  <a:gd name="T29" fmla="*/ 40 h 42"/>
                  <a:gd name="T30" fmla="*/ 4 w 32"/>
                  <a:gd name="T31" fmla="*/ 36 h 42"/>
                  <a:gd name="T32" fmla="*/ 2 w 32"/>
                  <a:gd name="T33" fmla="*/ 32 h 42"/>
                  <a:gd name="T34" fmla="*/ 0 w 32"/>
                  <a:gd name="T35" fmla="*/ 28 h 42"/>
                  <a:gd name="T36" fmla="*/ 0 w 32"/>
                  <a:gd name="T37" fmla="*/ 22 h 42"/>
                  <a:gd name="T38" fmla="*/ 0 w 32"/>
                  <a:gd name="T39" fmla="*/ 16 h 42"/>
                  <a:gd name="T40" fmla="*/ 2 w 32"/>
                  <a:gd name="T41" fmla="*/ 10 h 42"/>
                  <a:gd name="T42" fmla="*/ 6 w 32"/>
                  <a:gd name="T43" fmla="*/ 6 h 42"/>
                  <a:gd name="T44" fmla="*/ 8 w 32"/>
                  <a:gd name="T45" fmla="*/ 4 h 42"/>
                  <a:gd name="T46" fmla="*/ 14 w 32"/>
                  <a:gd name="T47" fmla="*/ 2 h 42"/>
                  <a:gd name="T48" fmla="*/ 18 w 32"/>
                  <a:gd name="T49" fmla="*/ 0 h 42"/>
                  <a:gd name="T50" fmla="*/ 24 w 32"/>
                  <a:gd name="T51" fmla="*/ 2 h 42"/>
                  <a:gd name="T52" fmla="*/ 28 w 32"/>
                  <a:gd name="T53" fmla="*/ 6 h 42"/>
                  <a:gd name="T54" fmla="*/ 32 w 32"/>
                  <a:gd name="T55" fmla="*/ 10 h 42"/>
                  <a:gd name="T56" fmla="*/ 32 w 32"/>
                  <a:gd name="T57" fmla="*/ 16 h 42"/>
                  <a:gd name="T58" fmla="*/ 6 w 32"/>
                  <a:gd name="T59" fmla="*/ 16 h 42"/>
                  <a:gd name="T60" fmla="*/ 6 w 32"/>
                  <a:gd name="T61" fmla="*/ 14 h 42"/>
                  <a:gd name="T62" fmla="*/ 24 w 32"/>
                  <a:gd name="T63" fmla="*/ 14 h 42"/>
                  <a:gd name="T64" fmla="*/ 24 w 32"/>
                  <a:gd name="T65" fmla="*/ 10 h 42"/>
                  <a:gd name="T66" fmla="*/ 22 w 32"/>
                  <a:gd name="T67" fmla="*/ 8 h 42"/>
                  <a:gd name="T68" fmla="*/ 22 w 32"/>
                  <a:gd name="T69" fmla="*/ 6 h 42"/>
                  <a:gd name="T70" fmla="*/ 20 w 32"/>
                  <a:gd name="T71" fmla="*/ 6 h 42"/>
                  <a:gd name="T72" fmla="*/ 18 w 32"/>
                  <a:gd name="T73" fmla="*/ 4 h 42"/>
                  <a:gd name="T74" fmla="*/ 16 w 32"/>
                  <a:gd name="T75" fmla="*/ 4 h 42"/>
                  <a:gd name="T76" fmla="*/ 12 w 32"/>
                  <a:gd name="T77" fmla="*/ 4 h 42"/>
                  <a:gd name="T78" fmla="*/ 10 w 32"/>
                  <a:gd name="T79" fmla="*/ 6 h 42"/>
                  <a:gd name="T80" fmla="*/ 8 w 32"/>
                  <a:gd name="T81" fmla="*/ 10 h 42"/>
                  <a:gd name="T82" fmla="*/ 6 w 32"/>
                  <a:gd name="T83" fmla="*/ 14 h 4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2"/>
                  <a:gd name="T127" fmla="*/ 0 h 42"/>
                  <a:gd name="T128" fmla="*/ 32 w 32"/>
                  <a:gd name="T129" fmla="*/ 42 h 4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2" h="42">
                    <a:moveTo>
                      <a:pt x="6" y="16"/>
                    </a:moveTo>
                    <a:lnTo>
                      <a:pt x="8" y="24"/>
                    </a:lnTo>
                    <a:lnTo>
                      <a:pt x="10" y="30"/>
                    </a:lnTo>
                    <a:lnTo>
                      <a:pt x="16" y="34"/>
                    </a:lnTo>
                    <a:lnTo>
                      <a:pt x="20" y="34"/>
                    </a:lnTo>
                    <a:lnTo>
                      <a:pt x="24" y="34"/>
                    </a:lnTo>
                    <a:lnTo>
                      <a:pt x="28" y="32"/>
                    </a:lnTo>
                    <a:lnTo>
                      <a:pt x="30" y="30"/>
                    </a:lnTo>
                    <a:lnTo>
                      <a:pt x="32" y="26"/>
                    </a:lnTo>
                    <a:lnTo>
                      <a:pt x="32" y="32"/>
                    </a:lnTo>
                    <a:lnTo>
                      <a:pt x="28" y="38"/>
                    </a:lnTo>
                    <a:lnTo>
                      <a:pt x="22" y="40"/>
                    </a:lnTo>
                    <a:lnTo>
                      <a:pt x="16" y="42"/>
                    </a:lnTo>
                    <a:lnTo>
                      <a:pt x="10" y="40"/>
                    </a:lnTo>
                    <a:lnTo>
                      <a:pt x="4" y="36"/>
                    </a:lnTo>
                    <a:lnTo>
                      <a:pt x="2" y="32"/>
                    </a:lnTo>
                    <a:lnTo>
                      <a:pt x="0" y="28"/>
                    </a:lnTo>
                    <a:lnTo>
                      <a:pt x="0" y="22"/>
                    </a:lnTo>
                    <a:lnTo>
                      <a:pt x="0" y="16"/>
                    </a:lnTo>
                    <a:lnTo>
                      <a:pt x="2" y="10"/>
                    </a:lnTo>
                    <a:lnTo>
                      <a:pt x="6" y="6"/>
                    </a:lnTo>
                    <a:lnTo>
                      <a:pt x="8" y="4"/>
                    </a:lnTo>
                    <a:lnTo>
                      <a:pt x="14" y="2"/>
                    </a:lnTo>
                    <a:lnTo>
                      <a:pt x="18" y="0"/>
                    </a:lnTo>
                    <a:lnTo>
                      <a:pt x="24" y="2"/>
                    </a:lnTo>
                    <a:lnTo>
                      <a:pt x="28" y="6"/>
                    </a:lnTo>
                    <a:lnTo>
                      <a:pt x="32" y="10"/>
                    </a:lnTo>
                    <a:lnTo>
                      <a:pt x="32" y="16"/>
                    </a:lnTo>
                    <a:lnTo>
                      <a:pt x="6" y="16"/>
                    </a:lnTo>
                    <a:close/>
                    <a:moveTo>
                      <a:pt x="6" y="14"/>
                    </a:moveTo>
                    <a:lnTo>
                      <a:pt x="24" y="14"/>
                    </a:lnTo>
                    <a:lnTo>
                      <a:pt x="24" y="10"/>
                    </a:lnTo>
                    <a:lnTo>
                      <a:pt x="22" y="8"/>
                    </a:lnTo>
                    <a:lnTo>
                      <a:pt x="22" y="6"/>
                    </a:lnTo>
                    <a:lnTo>
                      <a:pt x="20" y="6"/>
                    </a:lnTo>
                    <a:lnTo>
                      <a:pt x="18" y="4"/>
                    </a:lnTo>
                    <a:lnTo>
                      <a:pt x="16" y="4"/>
                    </a:lnTo>
                    <a:lnTo>
                      <a:pt x="12" y="4"/>
                    </a:lnTo>
                    <a:lnTo>
                      <a:pt x="10" y="6"/>
                    </a:lnTo>
                    <a:lnTo>
                      <a:pt x="8" y="10"/>
                    </a:lnTo>
                    <a:lnTo>
                      <a:pt x="6" y="14"/>
                    </a:lnTo>
                    <a:close/>
                  </a:path>
                </a:pathLst>
              </a:custGeom>
              <a:solidFill>
                <a:srgbClr val="000000"/>
              </a:solidFill>
              <a:ln w="0">
                <a:solidFill>
                  <a:srgbClr val="000000"/>
                </a:solidFill>
                <a:round/>
                <a:headEnd/>
                <a:tailEnd/>
              </a:ln>
            </p:spPr>
            <p:txBody>
              <a:bodyPr/>
              <a:lstStyle/>
              <a:p>
                <a:endParaRPr lang="en-CA"/>
              </a:p>
            </p:txBody>
          </p:sp>
          <p:sp>
            <p:nvSpPr>
              <p:cNvPr id="13361" name="Freeform 30"/>
              <p:cNvSpPr>
                <a:spLocks/>
              </p:cNvSpPr>
              <p:nvPr/>
            </p:nvSpPr>
            <p:spPr bwMode="auto">
              <a:xfrm>
                <a:off x="3438" y="2136"/>
                <a:ext cx="26" cy="42"/>
              </a:xfrm>
              <a:custGeom>
                <a:avLst/>
                <a:gdLst>
                  <a:gd name="T0" fmla="*/ 22 w 26"/>
                  <a:gd name="T1" fmla="*/ 0 h 42"/>
                  <a:gd name="T2" fmla="*/ 22 w 26"/>
                  <a:gd name="T3" fmla="*/ 14 h 42"/>
                  <a:gd name="T4" fmla="*/ 22 w 26"/>
                  <a:gd name="T5" fmla="*/ 14 h 42"/>
                  <a:gd name="T6" fmla="*/ 20 w 26"/>
                  <a:gd name="T7" fmla="*/ 10 h 42"/>
                  <a:gd name="T8" fmla="*/ 18 w 26"/>
                  <a:gd name="T9" fmla="*/ 6 h 42"/>
                  <a:gd name="T10" fmla="*/ 14 w 26"/>
                  <a:gd name="T11" fmla="*/ 4 h 42"/>
                  <a:gd name="T12" fmla="*/ 12 w 26"/>
                  <a:gd name="T13" fmla="*/ 4 h 42"/>
                  <a:gd name="T14" fmla="*/ 8 w 26"/>
                  <a:gd name="T15" fmla="*/ 4 h 42"/>
                  <a:gd name="T16" fmla="*/ 6 w 26"/>
                  <a:gd name="T17" fmla="*/ 6 h 42"/>
                  <a:gd name="T18" fmla="*/ 6 w 26"/>
                  <a:gd name="T19" fmla="*/ 6 h 42"/>
                  <a:gd name="T20" fmla="*/ 4 w 26"/>
                  <a:gd name="T21" fmla="*/ 8 h 42"/>
                  <a:gd name="T22" fmla="*/ 4 w 26"/>
                  <a:gd name="T23" fmla="*/ 10 h 42"/>
                  <a:gd name="T24" fmla="*/ 6 w 26"/>
                  <a:gd name="T25" fmla="*/ 12 h 42"/>
                  <a:gd name="T26" fmla="*/ 8 w 26"/>
                  <a:gd name="T27" fmla="*/ 14 h 42"/>
                  <a:gd name="T28" fmla="*/ 10 w 26"/>
                  <a:gd name="T29" fmla="*/ 16 h 42"/>
                  <a:gd name="T30" fmla="*/ 16 w 26"/>
                  <a:gd name="T31" fmla="*/ 20 h 42"/>
                  <a:gd name="T32" fmla="*/ 22 w 26"/>
                  <a:gd name="T33" fmla="*/ 22 h 42"/>
                  <a:gd name="T34" fmla="*/ 24 w 26"/>
                  <a:gd name="T35" fmla="*/ 26 h 42"/>
                  <a:gd name="T36" fmla="*/ 26 w 26"/>
                  <a:gd name="T37" fmla="*/ 30 h 42"/>
                  <a:gd name="T38" fmla="*/ 24 w 26"/>
                  <a:gd name="T39" fmla="*/ 36 h 42"/>
                  <a:gd name="T40" fmla="*/ 22 w 26"/>
                  <a:gd name="T41" fmla="*/ 38 h 42"/>
                  <a:gd name="T42" fmla="*/ 18 w 26"/>
                  <a:gd name="T43" fmla="*/ 42 h 42"/>
                  <a:gd name="T44" fmla="*/ 12 w 26"/>
                  <a:gd name="T45" fmla="*/ 42 h 42"/>
                  <a:gd name="T46" fmla="*/ 8 w 26"/>
                  <a:gd name="T47" fmla="*/ 42 h 42"/>
                  <a:gd name="T48" fmla="*/ 4 w 26"/>
                  <a:gd name="T49" fmla="*/ 40 h 42"/>
                  <a:gd name="T50" fmla="*/ 2 w 26"/>
                  <a:gd name="T51" fmla="*/ 40 h 42"/>
                  <a:gd name="T52" fmla="*/ 2 w 26"/>
                  <a:gd name="T53" fmla="*/ 40 h 42"/>
                  <a:gd name="T54" fmla="*/ 0 w 26"/>
                  <a:gd name="T55" fmla="*/ 40 h 42"/>
                  <a:gd name="T56" fmla="*/ 0 w 26"/>
                  <a:gd name="T57" fmla="*/ 42 h 42"/>
                  <a:gd name="T58" fmla="*/ 0 w 26"/>
                  <a:gd name="T59" fmla="*/ 42 h 42"/>
                  <a:gd name="T60" fmla="*/ 0 w 26"/>
                  <a:gd name="T61" fmla="*/ 28 h 42"/>
                  <a:gd name="T62" fmla="*/ 0 w 26"/>
                  <a:gd name="T63" fmla="*/ 28 h 42"/>
                  <a:gd name="T64" fmla="*/ 2 w 26"/>
                  <a:gd name="T65" fmla="*/ 34 h 42"/>
                  <a:gd name="T66" fmla="*/ 4 w 26"/>
                  <a:gd name="T67" fmla="*/ 36 h 42"/>
                  <a:gd name="T68" fmla="*/ 8 w 26"/>
                  <a:gd name="T69" fmla="*/ 38 h 42"/>
                  <a:gd name="T70" fmla="*/ 12 w 26"/>
                  <a:gd name="T71" fmla="*/ 40 h 42"/>
                  <a:gd name="T72" fmla="*/ 16 w 26"/>
                  <a:gd name="T73" fmla="*/ 38 h 42"/>
                  <a:gd name="T74" fmla="*/ 18 w 26"/>
                  <a:gd name="T75" fmla="*/ 38 h 42"/>
                  <a:gd name="T76" fmla="*/ 18 w 26"/>
                  <a:gd name="T77" fmla="*/ 36 h 42"/>
                  <a:gd name="T78" fmla="*/ 20 w 26"/>
                  <a:gd name="T79" fmla="*/ 34 h 42"/>
                  <a:gd name="T80" fmla="*/ 18 w 26"/>
                  <a:gd name="T81" fmla="*/ 30 h 42"/>
                  <a:gd name="T82" fmla="*/ 18 w 26"/>
                  <a:gd name="T83" fmla="*/ 28 h 42"/>
                  <a:gd name="T84" fmla="*/ 14 w 26"/>
                  <a:gd name="T85" fmla="*/ 26 h 42"/>
                  <a:gd name="T86" fmla="*/ 10 w 26"/>
                  <a:gd name="T87" fmla="*/ 24 h 42"/>
                  <a:gd name="T88" fmla="*/ 4 w 26"/>
                  <a:gd name="T89" fmla="*/ 20 h 42"/>
                  <a:gd name="T90" fmla="*/ 2 w 26"/>
                  <a:gd name="T91" fmla="*/ 18 h 42"/>
                  <a:gd name="T92" fmla="*/ 0 w 26"/>
                  <a:gd name="T93" fmla="*/ 16 h 42"/>
                  <a:gd name="T94" fmla="*/ 0 w 26"/>
                  <a:gd name="T95" fmla="*/ 12 h 42"/>
                  <a:gd name="T96" fmla="*/ 0 w 26"/>
                  <a:gd name="T97" fmla="*/ 8 h 42"/>
                  <a:gd name="T98" fmla="*/ 2 w 26"/>
                  <a:gd name="T99" fmla="*/ 4 h 42"/>
                  <a:gd name="T100" fmla="*/ 6 w 26"/>
                  <a:gd name="T101" fmla="*/ 2 h 42"/>
                  <a:gd name="T102" fmla="*/ 12 w 26"/>
                  <a:gd name="T103" fmla="*/ 0 h 42"/>
                  <a:gd name="T104" fmla="*/ 14 w 26"/>
                  <a:gd name="T105" fmla="*/ 2 h 42"/>
                  <a:gd name="T106" fmla="*/ 16 w 26"/>
                  <a:gd name="T107" fmla="*/ 2 h 42"/>
                  <a:gd name="T108" fmla="*/ 18 w 26"/>
                  <a:gd name="T109" fmla="*/ 2 h 42"/>
                  <a:gd name="T110" fmla="*/ 20 w 26"/>
                  <a:gd name="T111" fmla="*/ 2 h 42"/>
                  <a:gd name="T112" fmla="*/ 20 w 26"/>
                  <a:gd name="T113" fmla="*/ 2 h 42"/>
                  <a:gd name="T114" fmla="*/ 20 w 26"/>
                  <a:gd name="T115" fmla="*/ 2 h 42"/>
                  <a:gd name="T116" fmla="*/ 22 w 26"/>
                  <a:gd name="T117" fmla="*/ 2 h 42"/>
                  <a:gd name="T118" fmla="*/ 22 w 26"/>
                  <a:gd name="T119" fmla="*/ 0 h 42"/>
                  <a:gd name="T120" fmla="*/ 22 w 26"/>
                  <a:gd name="T121" fmla="*/ 0 h 4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6"/>
                  <a:gd name="T184" fmla="*/ 0 h 42"/>
                  <a:gd name="T185" fmla="*/ 26 w 26"/>
                  <a:gd name="T186" fmla="*/ 42 h 42"/>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6" h="42">
                    <a:moveTo>
                      <a:pt x="22" y="0"/>
                    </a:moveTo>
                    <a:lnTo>
                      <a:pt x="22" y="14"/>
                    </a:lnTo>
                    <a:lnTo>
                      <a:pt x="20" y="10"/>
                    </a:lnTo>
                    <a:lnTo>
                      <a:pt x="18" y="6"/>
                    </a:lnTo>
                    <a:lnTo>
                      <a:pt x="14" y="4"/>
                    </a:lnTo>
                    <a:lnTo>
                      <a:pt x="12" y="4"/>
                    </a:lnTo>
                    <a:lnTo>
                      <a:pt x="8" y="4"/>
                    </a:lnTo>
                    <a:lnTo>
                      <a:pt x="6" y="6"/>
                    </a:lnTo>
                    <a:lnTo>
                      <a:pt x="4" y="8"/>
                    </a:lnTo>
                    <a:lnTo>
                      <a:pt x="4" y="10"/>
                    </a:lnTo>
                    <a:lnTo>
                      <a:pt x="6" y="12"/>
                    </a:lnTo>
                    <a:lnTo>
                      <a:pt x="8" y="14"/>
                    </a:lnTo>
                    <a:lnTo>
                      <a:pt x="10" y="16"/>
                    </a:lnTo>
                    <a:lnTo>
                      <a:pt x="16" y="20"/>
                    </a:lnTo>
                    <a:lnTo>
                      <a:pt x="22" y="22"/>
                    </a:lnTo>
                    <a:lnTo>
                      <a:pt x="24" y="26"/>
                    </a:lnTo>
                    <a:lnTo>
                      <a:pt x="26" y="30"/>
                    </a:lnTo>
                    <a:lnTo>
                      <a:pt x="24" y="36"/>
                    </a:lnTo>
                    <a:lnTo>
                      <a:pt x="22" y="38"/>
                    </a:lnTo>
                    <a:lnTo>
                      <a:pt x="18" y="42"/>
                    </a:lnTo>
                    <a:lnTo>
                      <a:pt x="12" y="42"/>
                    </a:lnTo>
                    <a:lnTo>
                      <a:pt x="8" y="42"/>
                    </a:lnTo>
                    <a:lnTo>
                      <a:pt x="4" y="40"/>
                    </a:lnTo>
                    <a:lnTo>
                      <a:pt x="2" y="40"/>
                    </a:lnTo>
                    <a:lnTo>
                      <a:pt x="0" y="40"/>
                    </a:lnTo>
                    <a:lnTo>
                      <a:pt x="0" y="42"/>
                    </a:lnTo>
                    <a:lnTo>
                      <a:pt x="0" y="28"/>
                    </a:lnTo>
                    <a:lnTo>
                      <a:pt x="2" y="34"/>
                    </a:lnTo>
                    <a:lnTo>
                      <a:pt x="4" y="36"/>
                    </a:lnTo>
                    <a:lnTo>
                      <a:pt x="8" y="38"/>
                    </a:lnTo>
                    <a:lnTo>
                      <a:pt x="12" y="40"/>
                    </a:lnTo>
                    <a:lnTo>
                      <a:pt x="16" y="38"/>
                    </a:lnTo>
                    <a:lnTo>
                      <a:pt x="18" y="38"/>
                    </a:lnTo>
                    <a:lnTo>
                      <a:pt x="18" y="36"/>
                    </a:lnTo>
                    <a:lnTo>
                      <a:pt x="20" y="34"/>
                    </a:lnTo>
                    <a:lnTo>
                      <a:pt x="18" y="30"/>
                    </a:lnTo>
                    <a:lnTo>
                      <a:pt x="18" y="28"/>
                    </a:lnTo>
                    <a:lnTo>
                      <a:pt x="14" y="26"/>
                    </a:lnTo>
                    <a:lnTo>
                      <a:pt x="10" y="24"/>
                    </a:lnTo>
                    <a:lnTo>
                      <a:pt x="4" y="20"/>
                    </a:lnTo>
                    <a:lnTo>
                      <a:pt x="2" y="18"/>
                    </a:lnTo>
                    <a:lnTo>
                      <a:pt x="0" y="16"/>
                    </a:lnTo>
                    <a:lnTo>
                      <a:pt x="0" y="12"/>
                    </a:lnTo>
                    <a:lnTo>
                      <a:pt x="0" y="8"/>
                    </a:lnTo>
                    <a:lnTo>
                      <a:pt x="2" y="4"/>
                    </a:lnTo>
                    <a:lnTo>
                      <a:pt x="6" y="2"/>
                    </a:lnTo>
                    <a:lnTo>
                      <a:pt x="12" y="0"/>
                    </a:lnTo>
                    <a:lnTo>
                      <a:pt x="14" y="2"/>
                    </a:lnTo>
                    <a:lnTo>
                      <a:pt x="16" y="2"/>
                    </a:lnTo>
                    <a:lnTo>
                      <a:pt x="18" y="2"/>
                    </a:lnTo>
                    <a:lnTo>
                      <a:pt x="20" y="2"/>
                    </a:lnTo>
                    <a:lnTo>
                      <a:pt x="22" y="2"/>
                    </a:lnTo>
                    <a:lnTo>
                      <a:pt x="22" y="0"/>
                    </a:lnTo>
                    <a:close/>
                  </a:path>
                </a:pathLst>
              </a:custGeom>
              <a:solidFill>
                <a:srgbClr val="000000"/>
              </a:solidFill>
              <a:ln w="0">
                <a:solidFill>
                  <a:srgbClr val="000000"/>
                </a:solidFill>
                <a:round/>
                <a:headEnd/>
                <a:tailEnd/>
              </a:ln>
            </p:spPr>
            <p:txBody>
              <a:bodyPr/>
              <a:lstStyle/>
              <a:p>
                <a:endParaRPr lang="en-CA"/>
              </a:p>
            </p:txBody>
          </p:sp>
          <p:sp>
            <p:nvSpPr>
              <p:cNvPr id="13362" name="Freeform 31"/>
              <p:cNvSpPr>
                <a:spLocks noEditPoints="1"/>
              </p:cNvSpPr>
              <p:nvPr/>
            </p:nvSpPr>
            <p:spPr bwMode="auto">
              <a:xfrm>
                <a:off x="3470" y="2136"/>
                <a:ext cx="32" cy="42"/>
              </a:xfrm>
              <a:custGeom>
                <a:avLst/>
                <a:gdLst>
                  <a:gd name="T0" fmla="*/ 6 w 32"/>
                  <a:gd name="T1" fmla="*/ 16 h 42"/>
                  <a:gd name="T2" fmla="*/ 6 w 32"/>
                  <a:gd name="T3" fmla="*/ 24 h 42"/>
                  <a:gd name="T4" fmla="*/ 10 w 32"/>
                  <a:gd name="T5" fmla="*/ 30 h 42"/>
                  <a:gd name="T6" fmla="*/ 14 w 32"/>
                  <a:gd name="T7" fmla="*/ 34 h 42"/>
                  <a:gd name="T8" fmla="*/ 20 w 32"/>
                  <a:gd name="T9" fmla="*/ 34 h 42"/>
                  <a:gd name="T10" fmla="*/ 24 w 32"/>
                  <a:gd name="T11" fmla="*/ 34 h 42"/>
                  <a:gd name="T12" fmla="*/ 26 w 32"/>
                  <a:gd name="T13" fmla="*/ 32 h 42"/>
                  <a:gd name="T14" fmla="*/ 28 w 32"/>
                  <a:gd name="T15" fmla="*/ 30 h 42"/>
                  <a:gd name="T16" fmla="*/ 30 w 32"/>
                  <a:gd name="T17" fmla="*/ 26 h 42"/>
                  <a:gd name="T18" fmla="*/ 32 w 32"/>
                  <a:gd name="T19" fmla="*/ 26 h 42"/>
                  <a:gd name="T20" fmla="*/ 30 w 32"/>
                  <a:gd name="T21" fmla="*/ 32 h 42"/>
                  <a:gd name="T22" fmla="*/ 26 w 32"/>
                  <a:gd name="T23" fmla="*/ 38 h 42"/>
                  <a:gd name="T24" fmla="*/ 22 w 32"/>
                  <a:gd name="T25" fmla="*/ 40 h 42"/>
                  <a:gd name="T26" fmla="*/ 16 w 32"/>
                  <a:gd name="T27" fmla="*/ 42 h 42"/>
                  <a:gd name="T28" fmla="*/ 10 w 32"/>
                  <a:gd name="T29" fmla="*/ 40 h 42"/>
                  <a:gd name="T30" fmla="*/ 4 w 32"/>
                  <a:gd name="T31" fmla="*/ 36 h 42"/>
                  <a:gd name="T32" fmla="*/ 2 w 32"/>
                  <a:gd name="T33" fmla="*/ 32 h 42"/>
                  <a:gd name="T34" fmla="*/ 0 w 32"/>
                  <a:gd name="T35" fmla="*/ 28 h 42"/>
                  <a:gd name="T36" fmla="*/ 0 w 32"/>
                  <a:gd name="T37" fmla="*/ 22 h 42"/>
                  <a:gd name="T38" fmla="*/ 0 w 32"/>
                  <a:gd name="T39" fmla="*/ 16 h 42"/>
                  <a:gd name="T40" fmla="*/ 2 w 32"/>
                  <a:gd name="T41" fmla="*/ 10 h 42"/>
                  <a:gd name="T42" fmla="*/ 4 w 32"/>
                  <a:gd name="T43" fmla="*/ 6 h 42"/>
                  <a:gd name="T44" fmla="*/ 8 w 32"/>
                  <a:gd name="T45" fmla="*/ 4 h 42"/>
                  <a:gd name="T46" fmla="*/ 12 w 32"/>
                  <a:gd name="T47" fmla="*/ 2 h 42"/>
                  <a:gd name="T48" fmla="*/ 16 w 32"/>
                  <a:gd name="T49" fmla="*/ 0 h 42"/>
                  <a:gd name="T50" fmla="*/ 22 w 32"/>
                  <a:gd name="T51" fmla="*/ 2 h 42"/>
                  <a:gd name="T52" fmla="*/ 28 w 32"/>
                  <a:gd name="T53" fmla="*/ 6 h 42"/>
                  <a:gd name="T54" fmla="*/ 30 w 32"/>
                  <a:gd name="T55" fmla="*/ 10 h 42"/>
                  <a:gd name="T56" fmla="*/ 32 w 32"/>
                  <a:gd name="T57" fmla="*/ 16 h 42"/>
                  <a:gd name="T58" fmla="*/ 6 w 32"/>
                  <a:gd name="T59" fmla="*/ 16 h 42"/>
                  <a:gd name="T60" fmla="*/ 6 w 32"/>
                  <a:gd name="T61" fmla="*/ 14 h 42"/>
                  <a:gd name="T62" fmla="*/ 22 w 32"/>
                  <a:gd name="T63" fmla="*/ 14 h 42"/>
                  <a:gd name="T64" fmla="*/ 22 w 32"/>
                  <a:gd name="T65" fmla="*/ 10 h 42"/>
                  <a:gd name="T66" fmla="*/ 22 w 32"/>
                  <a:gd name="T67" fmla="*/ 8 h 42"/>
                  <a:gd name="T68" fmla="*/ 20 w 32"/>
                  <a:gd name="T69" fmla="*/ 6 h 42"/>
                  <a:gd name="T70" fmla="*/ 18 w 32"/>
                  <a:gd name="T71" fmla="*/ 6 h 42"/>
                  <a:gd name="T72" fmla="*/ 16 w 32"/>
                  <a:gd name="T73" fmla="*/ 4 h 42"/>
                  <a:gd name="T74" fmla="*/ 14 w 32"/>
                  <a:gd name="T75" fmla="*/ 4 h 42"/>
                  <a:gd name="T76" fmla="*/ 12 w 32"/>
                  <a:gd name="T77" fmla="*/ 4 h 42"/>
                  <a:gd name="T78" fmla="*/ 8 w 32"/>
                  <a:gd name="T79" fmla="*/ 6 h 42"/>
                  <a:gd name="T80" fmla="*/ 6 w 32"/>
                  <a:gd name="T81" fmla="*/ 10 h 42"/>
                  <a:gd name="T82" fmla="*/ 6 w 32"/>
                  <a:gd name="T83" fmla="*/ 14 h 4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2"/>
                  <a:gd name="T127" fmla="*/ 0 h 42"/>
                  <a:gd name="T128" fmla="*/ 32 w 32"/>
                  <a:gd name="T129" fmla="*/ 42 h 4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2" h="42">
                    <a:moveTo>
                      <a:pt x="6" y="16"/>
                    </a:moveTo>
                    <a:lnTo>
                      <a:pt x="6" y="24"/>
                    </a:lnTo>
                    <a:lnTo>
                      <a:pt x="10" y="30"/>
                    </a:lnTo>
                    <a:lnTo>
                      <a:pt x="14" y="34"/>
                    </a:lnTo>
                    <a:lnTo>
                      <a:pt x="20" y="34"/>
                    </a:lnTo>
                    <a:lnTo>
                      <a:pt x="24" y="34"/>
                    </a:lnTo>
                    <a:lnTo>
                      <a:pt x="26" y="32"/>
                    </a:lnTo>
                    <a:lnTo>
                      <a:pt x="28" y="30"/>
                    </a:lnTo>
                    <a:lnTo>
                      <a:pt x="30" y="26"/>
                    </a:lnTo>
                    <a:lnTo>
                      <a:pt x="32" y="26"/>
                    </a:lnTo>
                    <a:lnTo>
                      <a:pt x="30" y="32"/>
                    </a:lnTo>
                    <a:lnTo>
                      <a:pt x="26" y="38"/>
                    </a:lnTo>
                    <a:lnTo>
                      <a:pt x="22" y="40"/>
                    </a:lnTo>
                    <a:lnTo>
                      <a:pt x="16" y="42"/>
                    </a:lnTo>
                    <a:lnTo>
                      <a:pt x="10" y="40"/>
                    </a:lnTo>
                    <a:lnTo>
                      <a:pt x="4" y="36"/>
                    </a:lnTo>
                    <a:lnTo>
                      <a:pt x="2" y="32"/>
                    </a:lnTo>
                    <a:lnTo>
                      <a:pt x="0" y="28"/>
                    </a:lnTo>
                    <a:lnTo>
                      <a:pt x="0" y="22"/>
                    </a:lnTo>
                    <a:lnTo>
                      <a:pt x="0" y="16"/>
                    </a:lnTo>
                    <a:lnTo>
                      <a:pt x="2" y="10"/>
                    </a:lnTo>
                    <a:lnTo>
                      <a:pt x="4" y="6"/>
                    </a:lnTo>
                    <a:lnTo>
                      <a:pt x="8" y="4"/>
                    </a:lnTo>
                    <a:lnTo>
                      <a:pt x="12" y="2"/>
                    </a:lnTo>
                    <a:lnTo>
                      <a:pt x="16" y="0"/>
                    </a:lnTo>
                    <a:lnTo>
                      <a:pt x="22" y="2"/>
                    </a:lnTo>
                    <a:lnTo>
                      <a:pt x="28" y="6"/>
                    </a:lnTo>
                    <a:lnTo>
                      <a:pt x="30" y="10"/>
                    </a:lnTo>
                    <a:lnTo>
                      <a:pt x="32" y="16"/>
                    </a:lnTo>
                    <a:lnTo>
                      <a:pt x="6" y="16"/>
                    </a:lnTo>
                    <a:close/>
                    <a:moveTo>
                      <a:pt x="6" y="14"/>
                    </a:moveTo>
                    <a:lnTo>
                      <a:pt x="22" y="14"/>
                    </a:lnTo>
                    <a:lnTo>
                      <a:pt x="22" y="10"/>
                    </a:lnTo>
                    <a:lnTo>
                      <a:pt x="22" y="8"/>
                    </a:lnTo>
                    <a:lnTo>
                      <a:pt x="20" y="6"/>
                    </a:lnTo>
                    <a:lnTo>
                      <a:pt x="18" y="6"/>
                    </a:lnTo>
                    <a:lnTo>
                      <a:pt x="16" y="4"/>
                    </a:lnTo>
                    <a:lnTo>
                      <a:pt x="14" y="4"/>
                    </a:lnTo>
                    <a:lnTo>
                      <a:pt x="12" y="4"/>
                    </a:lnTo>
                    <a:lnTo>
                      <a:pt x="8" y="6"/>
                    </a:lnTo>
                    <a:lnTo>
                      <a:pt x="6" y="10"/>
                    </a:lnTo>
                    <a:lnTo>
                      <a:pt x="6" y="14"/>
                    </a:lnTo>
                    <a:close/>
                  </a:path>
                </a:pathLst>
              </a:custGeom>
              <a:solidFill>
                <a:srgbClr val="000000"/>
              </a:solidFill>
              <a:ln w="0">
                <a:solidFill>
                  <a:srgbClr val="000000"/>
                </a:solidFill>
                <a:round/>
                <a:headEnd/>
                <a:tailEnd/>
              </a:ln>
            </p:spPr>
            <p:txBody>
              <a:bodyPr/>
              <a:lstStyle/>
              <a:p>
                <a:endParaRPr lang="en-CA"/>
              </a:p>
            </p:txBody>
          </p:sp>
          <p:sp>
            <p:nvSpPr>
              <p:cNvPr id="13363" name="Rectangle 32"/>
              <p:cNvSpPr>
                <a:spLocks noChangeArrowheads="1"/>
              </p:cNvSpPr>
              <p:nvPr/>
            </p:nvSpPr>
            <p:spPr bwMode="auto">
              <a:xfrm>
                <a:off x="3528" y="2104"/>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364" name="Freeform 33"/>
              <p:cNvSpPr>
                <a:spLocks/>
              </p:cNvSpPr>
              <p:nvPr/>
            </p:nvSpPr>
            <p:spPr bwMode="auto">
              <a:xfrm>
                <a:off x="3672" y="2116"/>
                <a:ext cx="36" cy="62"/>
              </a:xfrm>
              <a:custGeom>
                <a:avLst/>
                <a:gdLst>
                  <a:gd name="T0" fmla="*/ 16 w 36"/>
                  <a:gd name="T1" fmla="*/ 24 h 62"/>
                  <a:gd name="T2" fmla="*/ 16 w 36"/>
                  <a:gd name="T3" fmla="*/ 52 h 62"/>
                  <a:gd name="T4" fmla="*/ 16 w 36"/>
                  <a:gd name="T5" fmla="*/ 56 h 62"/>
                  <a:gd name="T6" fmla="*/ 16 w 36"/>
                  <a:gd name="T7" fmla="*/ 58 h 62"/>
                  <a:gd name="T8" fmla="*/ 18 w 36"/>
                  <a:gd name="T9" fmla="*/ 60 h 62"/>
                  <a:gd name="T10" fmla="*/ 20 w 36"/>
                  <a:gd name="T11" fmla="*/ 60 h 62"/>
                  <a:gd name="T12" fmla="*/ 24 w 36"/>
                  <a:gd name="T13" fmla="*/ 60 h 62"/>
                  <a:gd name="T14" fmla="*/ 24 w 36"/>
                  <a:gd name="T15" fmla="*/ 62 h 62"/>
                  <a:gd name="T16" fmla="*/ 0 w 36"/>
                  <a:gd name="T17" fmla="*/ 62 h 62"/>
                  <a:gd name="T18" fmla="*/ 0 w 36"/>
                  <a:gd name="T19" fmla="*/ 60 h 62"/>
                  <a:gd name="T20" fmla="*/ 2 w 36"/>
                  <a:gd name="T21" fmla="*/ 60 h 62"/>
                  <a:gd name="T22" fmla="*/ 4 w 36"/>
                  <a:gd name="T23" fmla="*/ 60 h 62"/>
                  <a:gd name="T24" fmla="*/ 6 w 36"/>
                  <a:gd name="T25" fmla="*/ 60 h 62"/>
                  <a:gd name="T26" fmla="*/ 6 w 36"/>
                  <a:gd name="T27" fmla="*/ 58 h 62"/>
                  <a:gd name="T28" fmla="*/ 8 w 36"/>
                  <a:gd name="T29" fmla="*/ 56 h 62"/>
                  <a:gd name="T30" fmla="*/ 8 w 36"/>
                  <a:gd name="T31" fmla="*/ 54 h 62"/>
                  <a:gd name="T32" fmla="*/ 8 w 36"/>
                  <a:gd name="T33" fmla="*/ 52 h 62"/>
                  <a:gd name="T34" fmla="*/ 8 w 36"/>
                  <a:gd name="T35" fmla="*/ 24 h 62"/>
                  <a:gd name="T36" fmla="*/ 0 w 36"/>
                  <a:gd name="T37" fmla="*/ 24 h 62"/>
                  <a:gd name="T38" fmla="*/ 0 w 36"/>
                  <a:gd name="T39" fmla="*/ 22 h 62"/>
                  <a:gd name="T40" fmla="*/ 8 w 36"/>
                  <a:gd name="T41" fmla="*/ 22 h 62"/>
                  <a:gd name="T42" fmla="*/ 8 w 36"/>
                  <a:gd name="T43" fmla="*/ 20 h 62"/>
                  <a:gd name="T44" fmla="*/ 8 w 36"/>
                  <a:gd name="T45" fmla="*/ 14 h 62"/>
                  <a:gd name="T46" fmla="*/ 10 w 36"/>
                  <a:gd name="T47" fmla="*/ 10 h 62"/>
                  <a:gd name="T48" fmla="*/ 12 w 36"/>
                  <a:gd name="T49" fmla="*/ 6 h 62"/>
                  <a:gd name="T50" fmla="*/ 16 w 36"/>
                  <a:gd name="T51" fmla="*/ 2 h 62"/>
                  <a:gd name="T52" fmla="*/ 20 w 36"/>
                  <a:gd name="T53" fmla="*/ 0 h 62"/>
                  <a:gd name="T54" fmla="*/ 24 w 36"/>
                  <a:gd name="T55" fmla="*/ 0 h 62"/>
                  <a:gd name="T56" fmla="*/ 28 w 36"/>
                  <a:gd name="T57" fmla="*/ 0 h 62"/>
                  <a:gd name="T58" fmla="*/ 32 w 36"/>
                  <a:gd name="T59" fmla="*/ 2 h 62"/>
                  <a:gd name="T60" fmla="*/ 34 w 36"/>
                  <a:gd name="T61" fmla="*/ 6 h 62"/>
                  <a:gd name="T62" fmla="*/ 36 w 36"/>
                  <a:gd name="T63" fmla="*/ 8 h 62"/>
                  <a:gd name="T64" fmla="*/ 34 w 36"/>
                  <a:gd name="T65" fmla="*/ 8 h 62"/>
                  <a:gd name="T66" fmla="*/ 34 w 36"/>
                  <a:gd name="T67" fmla="*/ 10 h 62"/>
                  <a:gd name="T68" fmla="*/ 32 w 36"/>
                  <a:gd name="T69" fmla="*/ 10 h 62"/>
                  <a:gd name="T70" fmla="*/ 32 w 36"/>
                  <a:gd name="T71" fmla="*/ 10 h 62"/>
                  <a:gd name="T72" fmla="*/ 30 w 36"/>
                  <a:gd name="T73" fmla="*/ 10 h 62"/>
                  <a:gd name="T74" fmla="*/ 30 w 36"/>
                  <a:gd name="T75" fmla="*/ 10 h 62"/>
                  <a:gd name="T76" fmla="*/ 28 w 36"/>
                  <a:gd name="T77" fmla="*/ 8 h 62"/>
                  <a:gd name="T78" fmla="*/ 26 w 36"/>
                  <a:gd name="T79" fmla="*/ 6 h 62"/>
                  <a:gd name="T80" fmla="*/ 26 w 36"/>
                  <a:gd name="T81" fmla="*/ 4 h 62"/>
                  <a:gd name="T82" fmla="*/ 24 w 36"/>
                  <a:gd name="T83" fmla="*/ 4 h 62"/>
                  <a:gd name="T84" fmla="*/ 22 w 36"/>
                  <a:gd name="T85" fmla="*/ 2 h 62"/>
                  <a:gd name="T86" fmla="*/ 20 w 36"/>
                  <a:gd name="T87" fmla="*/ 2 h 62"/>
                  <a:gd name="T88" fmla="*/ 20 w 36"/>
                  <a:gd name="T89" fmla="*/ 2 h 62"/>
                  <a:gd name="T90" fmla="*/ 18 w 36"/>
                  <a:gd name="T91" fmla="*/ 4 h 62"/>
                  <a:gd name="T92" fmla="*/ 16 w 36"/>
                  <a:gd name="T93" fmla="*/ 6 h 62"/>
                  <a:gd name="T94" fmla="*/ 16 w 36"/>
                  <a:gd name="T95" fmla="*/ 8 h 62"/>
                  <a:gd name="T96" fmla="*/ 16 w 36"/>
                  <a:gd name="T97" fmla="*/ 12 h 62"/>
                  <a:gd name="T98" fmla="*/ 16 w 36"/>
                  <a:gd name="T99" fmla="*/ 18 h 62"/>
                  <a:gd name="T100" fmla="*/ 16 w 36"/>
                  <a:gd name="T101" fmla="*/ 22 h 62"/>
                  <a:gd name="T102" fmla="*/ 26 w 36"/>
                  <a:gd name="T103" fmla="*/ 22 h 62"/>
                  <a:gd name="T104" fmla="*/ 26 w 36"/>
                  <a:gd name="T105" fmla="*/ 24 h 62"/>
                  <a:gd name="T106" fmla="*/ 16 w 36"/>
                  <a:gd name="T107" fmla="*/ 24 h 62"/>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36"/>
                  <a:gd name="T163" fmla="*/ 0 h 62"/>
                  <a:gd name="T164" fmla="*/ 36 w 36"/>
                  <a:gd name="T165" fmla="*/ 62 h 62"/>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36" h="62">
                    <a:moveTo>
                      <a:pt x="16" y="24"/>
                    </a:moveTo>
                    <a:lnTo>
                      <a:pt x="16" y="52"/>
                    </a:lnTo>
                    <a:lnTo>
                      <a:pt x="16" y="56"/>
                    </a:lnTo>
                    <a:lnTo>
                      <a:pt x="16" y="58"/>
                    </a:lnTo>
                    <a:lnTo>
                      <a:pt x="18" y="60"/>
                    </a:lnTo>
                    <a:lnTo>
                      <a:pt x="20" y="60"/>
                    </a:lnTo>
                    <a:lnTo>
                      <a:pt x="24" y="60"/>
                    </a:lnTo>
                    <a:lnTo>
                      <a:pt x="24" y="62"/>
                    </a:lnTo>
                    <a:lnTo>
                      <a:pt x="0" y="62"/>
                    </a:lnTo>
                    <a:lnTo>
                      <a:pt x="0" y="60"/>
                    </a:lnTo>
                    <a:lnTo>
                      <a:pt x="2" y="60"/>
                    </a:lnTo>
                    <a:lnTo>
                      <a:pt x="4" y="60"/>
                    </a:lnTo>
                    <a:lnTo>
                      <a:pt x="6" y="60"/>
                    </a:lnTo>
                    <a:lnTo>
                      <a:pt x="6" y="58"/>
                    </a:lnTo>
                    <a:lnTo>
                      <a:pt x="8" y="56"/>
                    </a:lnTo>
                    <a:lnTo>
                      <a:pt x="8" y="54"/>
                    </a:lnTo>
                    <a:lnTo>
                      <a:pt x="8" y="52"/>
                    </a:lnTo>
                    <a:lnTo>
                      <a:pt x="8" y="24"/>
                    </a:lnTo>
                    <a:lnTo>
                      <a:pt x="0" y="24"/>
                    </a:lnTo>
                    <a:lnTo>
                      <a:pt x="0" y="22"/>
                    </a:lnTo>
                    <a:lnTo>
                      <a:pt x="8" y="22"/>
                    </a:lnTo>
                    <a:lnTo>
                      <a:pt x="8" y="20"/>
                    </a:lnTo>
                    <a:lnTo>
                      <a:pt x="8" y="14"/>
                    </a:lnTo>
                    <a:lnTo>
                      <a:pt x="10" y="10"/>
                    </a:lnTo>
                    <a:lnTo>
                      <a:pt x="12" y="6"/>
                    </a:lnTo>
                    <a:lnTo>
                      <a:pt x="16" y="2"/>
                    </a:lnTo>
                    <a:lnTo>
                      <a:pt x="20" y="0"/>
                    </a:lnTo>
                    <a:lnTo>
                      <a:pt x="24" y="0"/>
                    </a:lnTo>
                    <a:lnTo>
                      <a:pt x="28" y="0"/>
                    </a:lnTo>
                    <a:lnTo>
                      <a:pt x="32" y="2"/>
                    </a:lnTo>
                    <a:lnTo>
                      <a:pt x="34" y="6"/>
                    </a:lnTo>
                    <a:lnTo>
                      <a:pt x="36" y="8"/>
                    </a:lnTo>
                    <a:lnTo>
                      <a:pt x="34" y="8"/>
                    </a:lnTo>
                    <a:lnTo>
                      <a:pt x="34" y="10"/>
                    </a:lnTo>
                    <a:lnTo>
                      <a:pt x="32" y="10"/>
                    </a:lnTo>
                    <a:lnTo>
                      <a:pt x="30" y="10"/>
                    </a:lnTo>
                    <a:lnTo>
                      <a:pt x="28" y="8"/>
                    </a:lnTo>
                    <a:lnTo>
                      <a:pt x="26" y="6"/>
                    </a:lnTo>
                    <a:lnTo>
                      <a:pt x="26" y="4"/>
                    </a:lnTo>
                    <a:lnTo>
                      <a:pt x="24" y="4"/>
                    </a:lnTo>
                    <a:lnTo>
                      <a:pt x="22" y="2"/>
                    </a:lnTo>
                    <a:lnTo>
                      <a:pt x="20" y="2"/>
                    </a:lnTo>
                    <a:lnTo>
                      <a:pt x="18" y="4"/>
                    </a:lnTo>
                    <a:lnTo>
                      <a:pt x="16" y="6"/>
                    </a:lnTo>
                    <a:lnTo>
                      <a:pt x="16" y="8"/>
                    </a:lnTo>
                    <a:lnTo>
                      <a:pt x="16" y="12"/>
                    </a:lnTo>
                    <a:lnTo>
                      <a:pt x="16" y="18"/>
                    </a:lnTo>
                    <a:lnTo>
                      <a:pt x="16" y="22"/>
                    </a:lnTo>
                    <a:lnTo>
                      <a:pt x="26" y="22"/>
                    </a:lnTo>
                    <a:lnTo>
                      <a:pt x="26" y="24"/>
                    </a:lnTo>
                    <a:lnTo>
                      <a:pt x="16" y="24"/>
                    </a:lnTo>
                    <a:close/>
                  </a:path>
                </a:pathLst>
              </a:custGeom>
              <a:solidFill>
                <a:srgbClr val="000000"/>
              </a:solidFill>
              <a:ln w="0">
                <a:solidFill>
                  <a:srgbClr val="000000"/>
                </a:solidFill>
                <a:round/>
                <a:headEnd/>
                <a:tailEnd/>
              </a:ln>
            </p:spPr>
            <p:txBody>
              <a:bodyPr/>
              <a:lstStyle/>
              <a:p>
                <a:endParaRPr lang="en-CA"/>
              </a:p>
            </p:txBody>
          </p:sp>
          <p:sp>
            <p:nvSpPr>
              <p:cNvPr id="13365" name="Freeform 34"/>
              <p:cNvSpPr>
                <a:spLocks noEditPoints="1"/>
              </p:cNvSpPr>
              <p:nvPr/>
            </p:nvSpPr>
            <p:spPr bwMode="auto">
              <a:xfrm>
                <a:off x="3700" y="2136"/>
                <a:ext cx="38" cy="42"/>
              </a:xfrm>
              <a:custGeom>
                <a:avLst/>
                <a:gdLst>
                  <a:gd name="T0" fmla="*/ 20 w 38"/>
                  <a:gd name="T1" fmla="*/ 0 h 42"/>
                  <a:gd name="T2" fmla="*/ 24 w 38"/>
                  <a:gd name="T3" fmla="*/ 2 h 42"/>
                  <a:gd name="T4" fmla="*/ 30 w 38"/>
                  <a:gd name="T5" fmla="*/ 4 h 42"/>
                  <a:gd name="T6" fmla="*/ 34 w 38"/>
                  <a:gd name="T7" fmla="*/ 8 h 42"/>
                  <a:gd name="T8" fmla="*/ 36 w 38"/>
                  <a:gd name="T9" fmla="*/ 14 h 42"/>
                  <a:gd name="T10" fmla="*/ 38 w 38"/>
                  <a:gd name="T11" fmla="*/ 20 h 42"/>
                  <a:gd name="T12" fmla="*/ 38 w 38"/>
                  <a:gd name="T13" fmla="*/ 26 h 42"/>
                  <a:gd name="T14" fmla="*/ 36 w 38"/>
                  <a:gd name="T15" fmla="*/ 32 h 42"/>
                  <a:gd name="T16" fmla="*/ 32 w 38"/>
                  <a:gd name="T17" fmla="*/ 36 h 42"/>
                  <a:gd name="T18" fmla="*/ 28 w 38"/>
                  <a:gd name="T19" fmla="*/ 40 h 42"/>
                  <a:gd name="T20" fmla="*/ 24 w 38"/>
                  <a:gd name="T21" fmla="*/ 42 h 42"/>
                  <a:gd name="T22" fmla="*/ 18 w 38"/>
                  <a:gd name="T23" fmla="*/ 42 h 42"/>
                  <a:gd name="T24" fmla="*/ 14 w 38"/>
                  <a:gd name="T25" fmla="*/ 42 h 42"/>
                  <a:gd name="T26" fmla="*/ 8 w 38"/>
                  <a:gd name="T27" fmla="*/ 38 h 42"/>
                  <a:gd name="T28" fmla="*/ 6 w 38"/>
                  <a:gd name="T29" fmla="*/ 36 h 42"/>
                  <a:gd name="T30" fmla="*/ 2 w 38"/>
                  <a:gd name="T31" fmla="*/ 28 h 42"/>
                  <a:gd name="T32" fmla="*/ 0 w 38"/>
                  <a:gd name="T33" fmla="*/ 22 h 42"/>
                  <a:gd name="T34" fmla="*/ 2 w 38"/>
                  <a:gd name="T35" fmla="*/ 16 h 42"/>
                  <a:gd name="T36" fmla="*/ 4 w 38"/>
                  <a:gd name="T37" fmla="*/ 12 h 42"/>
                  <a:gd name="T38" fmla="*/ 6 w 38"/>
                  <a:gd name="T39" fmla="*/ 6 h 42"/>
                  <a:gd name="T40" fmla="*/ 10 w 38"/>
                  <a:gd name="T41" fmla="*/ 4 h 42"/>
                  <a:gd name="T42" fmla="*/ 14 w 38"/>
                  <a:gd name="T43" fmla="*/ 2 h 42"/>
                  <a:gd name="T44" fmla="*/ 20 w 38"/>
                  <a:gd name="T45" fmla="*/ 0 h 42"/>
                  <a:gd name="T46" fmla="*/ 18 w 38"/>
                  <a:gd name="T47" fmla="*/ 4 h 42"/>
                  <a:gd name="T48" fmla="*/ 16 w 38"/>
                  <a:gd name="T49" fmla="*/ 4 h 42"/>
                  <a:gd name="T50" fmla="*/ 14 w 38"/>
                  <a:gd name="T51" fmla="*/ 6 h 42"/>
                  <a:gd name="T52" fmla="*/ 12 w 38"/>
                  <a:gd name="T53" fmla="*/ 6 h 42"/>
                  <a:gd name="T54" fmla="*/ 10 w 38"/>
                  <a:gd name="T55" fmla="*/ 10 h 42"/>
                  <a:gd name="T56" fmla="*/ 8 w 38"/>
                  <a:gd name="T57" fmla="*/ 14 h 42"/>
                  <a:gd name="T58" fmla="*/ 8 w 38"/>
                  <a:gd name="T59" fmla="*/ 18 h 42"/>
                  <a:gd name="T60" fmla="*/ 8 w 38"/>
                  <a:gd name="T61" fmla="*/ 26 h 42"/>
                  <a:gd name="T62" fmla="*/ 12 w 38"/>
                  <a:gd name="T63" fmla="*/ 34 h 42"/>
                  <a:gd name="T64" fmla="*/ 14 w 38"/>
                  <a:gd name="T65" fmla="*/ 36 h 42"/>
                  <a:gd name="T66" fmla="*/ 18 w 38"/>
                  <a:gd name="T67" fmla="*/ 38 h 42"/>
                  <a:gd name="T68" fmla="*/ 20 w 38"/>
                  <a:gd name="T69" fmla="*/ 40 h 42"/>
                  <a:gd name="T70" fmla="*/ 24 w 38"/>
                  <a:gd name="T71" fmla="*/ 38 h 42"/>
                  <a:gd name="T72" fmla="*/ 28 w 38"/>
                  <a:gd name="T73" fmla="*/ 36 h 42"/>
                  <a:gd name="T74" fmla="*/ 30 w 38"/>
                  <a:gd name="T75" fmla="*/ 32 h 42"/>
                  <a:gd name="T76" fmla="*/ 30 w 38"/>
                  <a:gd name="T77" fmla="*/ 24 h 42"/>
                  <a:gd name="T78" fmla="*/ 30 w 38"/>
                  <a:gd name="T79" fmla="*/ 18 h 42"/>
                  <a:gd name="T80" fmla="*/ 28 w 38"/>
                  <a:gd name="T81" fmla="*/ 12 h 42"/>
                  <a:gd name="T82" fmla="*/ 26 w 38"/>
                  <a:gd name="T83" fmla="*/ 8 h 42"/>
                  <a:gd name="T84" fmla="*/ 22 w 38"/>
                  <a:gd name="T85" fmla="*/ 4 h 42"/>
                  <a:gd name="T86" fmla="*/ 18 w 38"/>
                  <a:gd name="T87" fmla="*/ 4 h 4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8"/>
                  <a:gd name="T133" fmla="*/ 0 h 42"/>
                  <a:gd name="T134" fmla="*/ 38 w 38"/>
                  <a:gd name="T135" fmla="*/ 42 h 4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8" h="42">
                    <a:moveTo>
                      <a:pt x="20" y="0"/>
                    </a:moveTo>
                    <a:lnTo>
                      <a:pt x="24" y="2"/>
                    </a:lnTo>
                    <a:lnTo>
                      <a:pt x="30" y="4"/>
                    </a:lnTo>
                    <a:lnTo>
                      <a:pt x="34" y="8"/>
                    </a:lnTo>
                    <a:lnTo>
                      <a:pt x="36" y="14"/>
                    </a:lnTo>
                    <a:lnTo>
                      <a:pt x="38" y="20"/>
                    </a:lnTo>
                    <a:lnTo>
                      <a:pt x="38" y="26"/>
                    </a:lnTo>
                    <a:lnTo>
                      <a:pt x="36" y="32"/>
                    </a:lnTo>
                    <a:lnTo>
                      <a:pt x="32" y="36"/>
                    </a:lnTo>
                    <a:lnTo>
                      <a:pt x="28" y="40"/>
                    </a:lnTo>
                    <a:lnTo>
                      <a:pt x="24" y="42"/>
                    </a:lnTo>
                    <a:lnTo>
                      <a:pt x="18" y="42"/>
                    </a:lnTo>
                    <a:lnTo>
                      <a:pt x="14" y="42"/>
                    </a:lnTo>
                    <a:lnTo>
                      <a:pt x="8" y="38"/>
                    </a:lnTo>
                    <a:lnTo>
                      <a:pt x="6" y="36"/>
                    </a:lnTo>
                    <a:lnTo>
                      <a:pt x="2" y="28"/>
                    </a:lnTo>
                    <a:lnTo>
                      <a:pt x="0" y="22"/>
                    </a:lnTo>
                    <a:lnTo>
                      <a:pt x="2" y="16"/>
                    </a:lnTo>
                    <a:lnTo>
                      <a:pt x="4" y="12"/>
                    </a:lnTo>
                    <a:lnTo>
                      <a:pt x="6" y="6"/>
                    </a:lnTo>
                    <a:lnTo>
                      <a:pt x="10" y="4"/>
                    </a:lnTo>
                    <a:lnTo>
                      <a:pt x="14" y="2"/>
                    </a:lnTo>
                    <a:lnTo>
                      <a:pt x="20" y="0"/>
                    </a:lnTo>
                    <a:close/>
                    <a:moveTo>
                      <a:pt x="18" y="4"/>
                    </a:moveTo>
                    <a:lnTo>
                      <a:pt x="16" y="4"/>
                    </a:lnTo>
                    <a:lnTo>
                      <a:pt x="14" y="6"/>
                    </a:lnTo>
                    <a:lnTo>
                      <a:pt x="12" y="6"/>
                    </a:lnTo>
                    <a:lnTo>
                      <a:pt x="10" y="10"/>
                    </a:lnTo>
                    <a:lnTo>
                      <a:pt x="8" y="14"/>
                    </a:lnTo>
                    <a:lnTo>
                      <a:pt x="8" y="18"/>
                    </a:lnTo>
                    <a:lnTo>
                      <a:pt x="8" y="26"/>
                    </a:lnTo>
                    <a:lnTo>
                      <a:pt x="12" y="34"/>
                    </a:lnTo>
                    <a:lnTo>
                      <a:pt x="14" y="36"/>
                    </a:lnTo>
                    <a:lnTo>
                      <a:pt x="18" y="38"/>
                    </a:lnTo>
                    <a:lnTo>
                      <a:pt x="20" y="40"/>
                    </a:lnTo>
                    <a:lnTo>
                      <a:pt x="24" y="38"/>
                    </a:lnTo>
                    <a:lnTo>
                      <a:pt x="28" y="36"/>
                    </a:lnTo>
                    <a:lnTo>
                      <a:pt x="30" y="32"/>
                    </a:lnTo>
                    <a:lnTo>
                      <a:pt x="30" y="24"/>
                    </a:lnTo>
                    <a:lnTo>
                      <a:pt x="30" y="18"/>
                    </a:lnTo>
                    <a:lnTo>
                      <a:pt x="28" y="12"/>
                    </a:lnTo>
                    <a:lnTo>
                      <a:pt x="26" y="8"/>
                    </a:lnTo>
                    <a:lnTo>
                      <a:pt x="22" y="4"/>
                    </a:lnTo>
                    <a:lnTo>
                      <a:pt x="18" y="4"/>
                    </a:lnTo>
                    <a:close/>
                  </a:path>
                </a:pathLst>
              </a:custGeom>
              <a:solidFill>
                <a:srgbClr val="000000"/>
              </a:solidFill>
              <a:ln w="0">
                <a:solidFill>
                  <a:srgbClr val="000000"/>
                </a:solidFill>
                <a:round/>
                <a:headEnd/>
                <a:tailEnd/>
              </a:ln>
            </p:spPr>
            <p:txBody>
              <a:bodyPr/>
              <a:lstStyle/>
              <a:p>
                <a:endParaRPr lang="en-CA"/>
              </a:p>
            </p:txBody>
          </p:sp>
          <p:sp>
            <p:nvSpPr>
              <p:cNvPr id="13366" name="Freeform 35"/>
              <p:cNvSpPr>
                <a:spLocks noEditPoints="1"/>
              </p:cNvSpPr>
              <p:nvPr/>
            </p:nvSpPr>
            <p:spPr bwMode="auto">
              <a:xfrm>
                <a:off x="3744" y="2136"/>
                <a:ext cx="38" cy="42"/>
              </a:xfrm>
              <a:custGeom>
                <a:avLst/>
                <a:gdLst>
                  <a:gd name="T0" fmla="*/ 20 w 38"/>
                  <a:gd name="T1" fmla="*/ 0 h 42"/>
                  <a:gd name="T2" fmla="*/ 24 w 38"/>
                  <a:gd name="T3" fmla="*/ 2 h 42"/>
                  <a:gd name="T4" fmla="*/ 30 w 38"/>
                  <a:gd name="T5" fmla="*/ 4 h 42"/>
                  <a:gd name="T6" fmla="*/ 34 w 38"/>
                  <a:gd name="T7" fmla="*/ 8 h 42"/>
                  <a:gd name="T8" fmla="*/ 36 w 38"/>
                  <a:gd name="T9" fmla="*/ 14 h 42"/>
                  <a:gd name="T10" fmla="*/ 38 w 38"/>
                  <a:gd name="T11" fmla="*/ 20 h 42"/>
                  <a:gd name="T12" fmla="*/ 38 w 38"/>
                  <a:gd name="T13" fmla="*/ 26 h 42"/>
                  <a:gd name="T14" fmla="*/ 36 w 38"/>
                  <a:gd name="T15" fmla="*/ 32 h 42"/>
                  <a:gd name="T16" fmla="*/ 32 w 38"/>
                  <a:gd name="T17" fmla="*/ 36 h 42"/>
                  <a:gd name="T18" fmla="*/ 28 w 38"/>
                  <a:gd name="T19" fmla="*/ 40 h 42"/>
                  <a:gd name="T20" fmla="*/ 24 w 38"/>
                  <a:gd name="T21" fmla="*/ 42 h 42"/>
                  <a:gd name="T22" fmla="*/ 18 w 38"/>
                  <a:gd name="T23" fmla="*/ 42 h 42"/>
                  <a:gd name="T24" fmla="*/ 14 w 38"/>
                  <a:gd name="T25" fmla="*/ 42 h 42"/>
                  <a:gd name="T26" fmla="*/ 8 w 38"/>
                  <a:gd name="T27" fmla="*/ 38 h 42"/>
                  <a:gd name="T28" fmla="*/ 4 w 38"/>
                  <a:gd name="T29" fmla="*/ 36 h 42"/>
                  <a:gd name="T30" fmla="*/ 2 w 38"/>
                  <a:gd name="T31" fmla="*/ 28 h 42"/>
                  <a:gd name="T32" fmla="*/ 0 w 38"/>
                  <a:gd name="T33" fmla="*/ 22 h 42"/>
                  <a:gd name="T34" fmla="*/ 2 w 38"/>
                  <a:gd name="T35" fmla="*/ 16 h 42"/>
                  <a:gd name="T36" fmla="*/ 4 w 38"/>
                  <a:gd name="T37" fmla="*/ 12 h 42"/>
                  <a:gd name="T38" fmla="*/ 6 w 38"/>
                  <a:gd name="T39" fmla="*/ 6 h 42"/>
                  <a:gd name="T40" fmla="*/ 10 w 38"/>
                  <a:gd name="T41" fmla="*/ 4 h 42"/>
                  <a:gd name="T42" fmla="*/ 14 w 38"/>
                  <a:gd name="T43" fmla="*/ 2 h 42"/>
                  <a:gd name="T44" fmla="*/ 20 w 38"/>
                  <a:gd name="T45" fmla="*/ 0 h 42"/>
                  <a:gd name="T46" fmla="*/ 18 w 38"/>
                  <a:gd name="T47" fmla="*/ 4 h 42"/>
                  <a:gd name="T48" fmla="*/ 16 w 38"/>
                  <a:gd name="T49" fmla="*/ 4 h 42"/>
                  <a:gd name="T50" fmla="*/ 14 w 38"/>
                  <a:gd name="T51" fmla="*/ 6 h 42"/>
                  <a:gd name="T52" fmla="*/ 10 w 38"/>
                  <a:gd name="T53" fmla="*/ 6 h 42"/>
                  <a:gd name="T54" fmla="*/ 10 w 38"/>
                  <a:gd name="T55" fmla="*/ 10 h 42"/>
                  <a:gd name="T56" fmla="*/ 8 w 38"/>
                  <a:gd name="T57" fmla="*/ 14 h 42"/>
                  <a:gd name="T58" fmla="*/ 8 w 38"/>
                  <a:gd name="T59" fmla="*/ 18 h 42"/>
                  <a:gd name="T60" fmla="*/ 8 w 38"/>
                  <a:gd name="T61" fmla="*/ 26 h 42"/>
                  <a:gd name="T62" fmla="*/ 12 w 38"/>
                  <a:gd name="T63" fmla="*/ 34 h 42"/>
                  <a:gd name="T64" fmla="*/ 14 w 38"/>
                  <a:gd name="T65" fmla="*/ 36 h 42"/>
                  <a:gd name="T66" fmla="*/ 18 w 38"/>
                  <a:gd name="T67" fmla="*/ 38 h 42"/>
                  <a:gd name="T68" fmla="*/ 20 w 38"/>
                  <a:gd name="T69" fmla="*/ 40 h 42"/>
                  <a:gd name="T70" fmla="*/ 24 w 38"/>
                  <a:gd name="T71" fmla="*/ 38 h 42"/>
                  <a:gd name="T72" fmla="*/ 28 w 38"/>
                  <a:gd name="T73" fmla="*/ 36 h 42"/>
                  <a:gd name="T74" fmla="*/ 30 w 38"/>
                  <a:gd name="T75" fmla="*/ 32 h 42"/>
                  <a:gd name="T76" fmla="*/ 30 w 38"/>
                  <a:gd name="T77" fmla="*/ 24 h 42"/>
                  <a:gd name="T78" fmla="*/ 30 w 38"/>
                  <a:gd name="T79" fmla="*/ 18 h 42"/>
                  <a:gd name="T80" fmla="*/ 28 w 38"/>
                  <a:gd name="T81" fmla="*/ 12 h 42"/>
                  <a:gd name="T82" fmla="*/ 26 w 38"/>
                  <a:gd name="T83" fmla="*/ 8 h 42"/>
                  <a:gd name="T84" fmla="*/ 22 w 38"/>
                  <a:gd name="T85" fmla="*/ 4 h 42"/>
                  <a:gd name="T86" fmla="*/ 18 w 38"/>
                  <a:gd name="T87" fmla="*/ 4 h 4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8"/>
                  <a:gd name="T133" fmla="*/ 0 h 42"/>
                  <a:gd name="T134" fmla="*/ 38 w 38"/>
                  <a:gd name="T135" fmla="*/ 42 h 4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8" h="42">
                    <a:moveTo>
                      <a:pt x="20" y="0"/>
                    </a:moveTo>
                    <a:lnTo>
                      <a:pt x="24" y="2"/>
                    </a:lnTo>
                    <a:lnTo>
                      <a:pt x="30" y="4"/>
                    </a:lnTo>
                    <a:lnTo>
                      <a:pt x="34" y="8"/>
                    </a:lnTo>
                    <a:lnTo>
                      <a:pt x="36" y="14"/>
                    </a:lnTo>
                    <a:lnTo>
                      <a:pt x="38" y="20"/>
                    </a:lnTo>
                    <a:lnTo>
                      <a:pt x="38" y="26"/>
                    </a:lnTo>
                    <a:lnTo>
                      <a:pt x="36" y="32"/>
                    </a:lnTo>
                    <a:lnTo>
                      <a:pt x="32" y="36"/>
                    </a:lnTo>
                    <a:lnTo>
                      <a:pt x="28" y="40"/>
                    </a:lnTo>
                    <a:lnTo>
                      <a:pt x="24" y="42"/>
                    </a:lnTo>
                    <a:lnTo>
                      <a:pt x="18" y="42"/>
                    </a:lnTo>
                    <a:lnTo>
                      <a:pt x="14" y="42"/>
                    </a:lnTo>
                    <a:lnTo>
                      <a:pt x="8" y="38"/>
                    </a:lnTo>
                    <a:lnTo>
                      <a:pt x="4" y="36"/>
                    </a:lnTo>
                    <a:lnTo>
                      <a:pt x="2" y="28"/>
                    </a:lnTo>
                    <a:lnTo>
                      <a:pt x="0" y="22"/>
                    </a:lnTo>
                    <a:lnTo>
                      <a:pt x="2" y="16"/>
                    </a:lnTo>
                    <a:lnTo>
                      <a:pt x="4" y="12"/>
                    </a:lnTo>
                    <a:lnTo>
                      <a:pt x="6" y="6"/>
                    </a:lnTo>
                    <a:lnTo>
                      <a:pt x="10" y="4"/>
                    </a:lnTo>
                    <a:lnTo>
                      <a:pt x="14" y="2"/>
                    </a:lnTo>
                    <a:lnTo>
                      <a:pt x="20" y="0"/>
                    </a:lnTo>
                    <a:close/>
                    <a:moveTo>
                      <a:pt x="18" y="4"/>
                    </a:moveTo>
                    <a:lnTo>
                      <a:pt x="16" y="4"/>
                    </a:lnTo>
                    <a:lnTo>
                      <a:pt x="14" y="6"/>
                    </a:lnTo>
                    <a:lnTo>
                      <a:pt x="10" y="6"/>
                    </a:lnTo>
                    <a:lnTo>
                      <a:pt x="10" y="10"/>
                    </a:lnTo>
                    <a:lnTo>
                      <a:pt x="8" y="14"/>
                    </a:lnTo>
                    <a:lnTo>
                      <a:pt x="8" y="18"/>
                    </a:lnTo>
                    <a:lnTo>
                      <a:pt x="8" y="26"/>
                    </a:lnTo>
                    <a:lnTo>
                      <a:pt x="12" y="34"/>
                    </a:lnTo>
                    <a:lnTo>
                      <a:pt x="14" y="36"/>
                    </a:lnTo>
                    <a:lnTo>
                      <a:pt x="18" y="38"/>
                    </a:lnTo>
                    <a:lnTo>
                      <a:pt x="20" y="40"/>
                    </a:lnTo>
                    <a:lnTo>
                      <a:pt x="24" y="38"/>
                    </a:lnTo>
                    <a:lnTo>
                      <a:pt x="28" y="36"/>
                    </a:lnTo>
                    <a:lnTo>
                      <a:pt x="30" y="32"/>
                    </a:lnTo>
                    <a:lnTo>
                      <a:pt x="30" y="24"/>
                    </a:lnTo>
                    <a:lnTo>
                      <a:pt x="30" y="18"/>
                    </a:lnTo>
                    <a:lnTo>
                      <a:pt x="28" y="12"/>
                    </a:lnTo>
                    <a:lnTo>
                      <a:pt x="26" y="8"/>
                    </a:lnTo>
                    <a:lnTo>
                      <a:pt x="22" y="4"/>
                    </a:lnTo>
                    <a:lnTo>
                      <a:pt x="18" y="4"/>
                    </a:lnTo>
                    <a:close/>
                  </a:path>
                </a:pathLst>
              </a:custGeom>
              <a:solidFill>
                <a:srgbClr val="000000"/>
              </a:solidFill>
              <a:ln w="0">
                <a:solidFill>
                  <a:srgbClr val="000000"/>
                </a:solidFill>
                <a:round/>
                <a:headEnd/>
                <a:tailEnd/>
              </a:ln>
            </p:spPr>
            <p:txBody>
              <a:bodyPr/>
              <a:lstStyle/>
              <a:p>
                <a:endParaRPr lang="en-CA"/>
              </a:p>
            </p:txBody>
          </p:sp>
          <p:sp>
            <p:nvSpPr>
              <p:cNvPr id="13367" name="Freeform 36"/>
              <p:cNvSpPr>
                <a:spLocks noEditPoints="1"/>
              </p:cNvSpPr>
              <p:nvPr/>
            </p:nvSpPr>
            <p:spPr bwMode="auto">
              <a:xfrm>
                <a:off x="3788" y="2116"/>
                <a:ext cx="40" cy="62"/>
              </a:xfrm>
              <a:custGeom>
                <a:avLst/>
                <a:gdLst>
                  <a:gd name="T0" fmla="*/ 28 w 40"/>
                  <a:gd name="T1" fmla="*/ 56 h 62"/>
                  <a:gd name="T2" fmla="*/ 24 w 40"/>
                  <a:gd name="T3" fmla="*/ 58 h 62"/>
                  <a:gd name="T4" fmla="*/ 22 w 40"/>
                  <a:gd name="T5" fmla="*/ 60 h 62"/>
                  <a:gd name="T6" fmla="*/ 20 w 40"/>
                  <a:gd name="T7" fmla="*/ 62 h 62"/>
                  <a:gd name="T8" fmla="*/ 16 w 40"/>
                  <a:gd name="T9" fmla="*/ 62 h 62"/>
                  <a:gd name="T10" fmla="*/ 10 w 40"/>
                  <a:gd name="T11" fmla="*/ 60 h 62"/>
                  <a:gd name="T12" fmla="*/ 6 w 40"/>
                  <a:gd name="T13" fmla="*/ 56 h 62"/>
                  <a:gd name="T14" fmla="*/ 2 w 40"/>
                  <a:gd name="T15" fmla="*/ 50 h 62"/>
                  <a:gd name="T16" fmla="*/ 0 w 40"/>
                  <a:gd name="T17" fmla="*/ 44 h 62"/>
                  <a:gd name="T18" fmla="*/ 2 w 40"/>
                  <a:gd name="T19" fmla="*/ 36 h 62"/>
                  <a:gd name="T20" fmla="*/ 6 w 40"/>
                  <a:gd name="T21" fmla="*/ 28 h 62"/>
                  <a:gd name="T22" fmla="*/ 10 w 40"/>
                  <a:gd name="T23" fmla="*/ 24 h 62"/>
                  <a:gd name="T24" fmla="*/ 14 w 40"/>
                  <a:gd name="T25" fmla="*/ 22 h 62"/>
                  <a:gd name="T26" fmla="*/ 20 w 40"/>
                  <a:gd name="T27" fmla="*/ 20 h 62"/>
                  <a:gd name="T28" fmla="*/ 24 w 40"/>
                  <a:gd name="T29" fmla="*/ 22 h 62"/>
                  <a:gd name="T30" fmla="*/ 28 w 40"/>
                  <a:gd name="T31" fmla="*/ 24 h 62"/>
                  <a:gd name="T32" fmla="*/ 28 w 40"/>
                  <a:gd name="T33" fmla="*/ 16 h 62"/>
                  <a:gd name="T34" fmla="*/ 28 w 40"/>
                  <a:gd name="T35" fmla="*/ 10 h 62"/>
                  <a:gd name="T36" fmla="*/ 28 w 40"/>
                  <a:gd name="T37" fmla="*/ 8 h 62"/>
                  <a:gd name="T38" fmla="*/ 28 w 40"/>
                  <a:gd name="T39" fmla="*/ 6 h 62"/>
                  <a:gd name="T40" fmla="*/ 26 w 40"/>
                  <a:gd name="T41" fmla="*/ 6 h 62"/>
                  <a:gd name="T42" fmla="*/ 26 w 40"/>
                  <a:gd name="T43" fmla="*/ 4 h 62"/>
                  <a:gd name="T44" fmla="*/ 26 w 40"/>
                  <a:gd name="T45" fmla="*/ 4 h 62"/>
                  <a:gd name="T46" fmla="*/ 24 w 40"/>
                  <a:gd name="T47" fmla="*/ 4 h 62"/>
                  <a:gd name="T48" fmla="*/ 22 w 40"/>
                  <a:gd name="T49" fmla="*/ 6 h 62"/>
                  <a:gd name="T50" fmla="*/ 22 w 40"/>
                  <a:gd name="T51" fmla="*/ 4 h 62"/>
                  <a:gd name="T52" fmla="*/ 34 w 40"/>
                  <a:gd name="T53" fmla="*/ 0 h 62"/>
                  <a:gd name="T54" fmla="*/ 34 w 40"/>
                  <a:gd name="T55" fmla="*/ 0 h 62"/>
                  <a:gd name="T56" fmla="*/ 34 w 40"/>
                  <a:gd name="T57" fmla="*/ 46 h 62"/>
                  <a:gd name="T58" fmla="*/ 36 w 40"/>
                  <a:gd name="T59" fmla="*/ 52 h 62"/>
                  <a:gd name="T60" fmla="*/ 36 w 40"/>
                  <a:gd name="T61" fmla="*/ 54 h 62"/>
                  <a:gd name="T62" fmla="*/ 36 w 40"/>
                  <a:gd name="T63" fmla="*/ 56 h 62"/>
                  <a:gd name="T64" fmla="*/ 36 w 40"/>
                  <a:gd name="T65" fmla="*/ 56 h 62"/>
                  <a:gd name="T66" fmla="*/ 36 w 40"/>
                  <a:gd name="T67" fmla="*/ 58 h 62"/>
                  <a:gd name="T68" fmla="*/ 38 w 40"/>
                  <a:gd name="T69" fmla="*/ 58 h 62"/>
                  <a:gd name="T70" fmla="*/ 38 w 40"/>
                  <a:gd name="T71" fmla="*/ 58 h 62"/>
                  <a:gd name="T72" fmla="*/ 40 w 40"/>
                  <a:gd name="T73" fmla="*/ 56 h 62"/>
                  <a:gd name="T74" fmla="*/ 40 w 40"/>
                  <a:gd name="T75" fmla="*/ 58 h 62"/>
                  <a:gd name="T76" fmla="*/ 30 w 40"/>
                  <a:gd name="T77" fmla="*/ 62 h 62"/>
                  <a:gd name="T78" fmla="*/ 28 w 40"/>
                  <a:gd name="T79" fmla="*/ 62 h 62"/>
                  <a:gd name="T80" fmla="*/ 28 w 40"/>
                  <a:gd name="T81" fmla="*/ 56 h 62"/>
                  <a:gd name="T82" fmla="*/ 28 w 40"/>
                  <a:gd name="T83" fmla="*/ 52 h 62"/>
                  <a:gd name="T84" fmla="*/ 28 w 40"/>
                  <a:gd name="T85" fmla="*/ 34 h 62"/>
                  <a:gd name="T86" fmla="*/ 28 w 40"/>
                  <a:gd name="T87" fmla="*/ 30 h 62"/>
                  <a:gd name="T88" fmla="*/ 26 w 40"/>
                  <a:gd name="T89" fmla="*/ 28 h 62"/>
                  <a:gd name="T90" fmla="*/ 24 w 40"/>
                  <a:gd name="T91" fmla="*/ 26 h 62"/>
                  <a:gd name="T92" fmla="*/ 22 w 40"/>
                  <a:gd name="T93" fmla="*/ 24 h 62"/>
                  <a:gd name="T94" fmla="*/ 20 w 40"/>
                  <a:gd name="T95" fmla="*/ 24 h 62"/>
                  <a:gd name="T96" fmla="*/ 18 w 40"/>
                  <a:gd name="T97" fmla="*/ 24 h 62"/>
                  <a:gd name="T98" fmla="*/ 14 w 40"/>
                  <a:gd name="T99" fmla="*/ 24 h 62"/>
                  <a:gd name="T100" fmla="*/ 12 w 40"/>
                  <a:gd name="T101" fmla="*/ 26 h 62"/>
                  <a:gd name="T102" fmla="*/ 8 w 40"/>
                  <a:gd name="T103" fmla="*/ 32 h 62"/>
                  <a:gd name="T104" fmla="*/ 8 w 40"/>
                  <a:gd name="T105" fmla="*/ 40 h 62"/>
                  <a:gd name="T106" fmla="*/ 8 w 40"/>
                  <a:gd name="T107" fmla="*/ 46 h 62"/>
                  <a:gd name="T108" fmla="*/ 12 w 40"/>
                  <a:gd name="T109" fmla="*/ 52 h 62"/>
                  <a:gd name="T110" fmla="*/ 16 w 40"/>
                  <a:gd name="T111" fmla="*/ 56 h 62"/>
                  <a:gd name="T112" fmla="*/ 20 w 40"/>
                  <a:gd name="T113" fmla="*/ 56 h 62"/>
                  <a:gd name="T114" fmla="*/ 24 w 40"/>
                  <a:gd name="T115" fmla="*/ 56 h 62"/>
                  <a:gd name="T116" fmla="*/ 28 w 40"/>
                  <a:gd name="T117" fmla="*/ 52 h 6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40"/>
                  <a:gd name="T178" fmla="*/ 0 h 62"/>
                  <a:gd name="T179" fmla="*/ 40 w 40"/>
                  <a:gd name="T180" fmla="*/ 62 h 62"/>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40" h="62">
                    <a:moveTo>
                      <a:pt x="28" y="56"/>
                    </a:moveTo>
                    <a:lnTo>
                      <a:pt x="24" y="58"/>
                    </a:lnTo>
                    <a:lnTo>
                      <a:pt x="22" y="60"/>
                    </a:lnTo>
                    <a:lnTo>
                      <a:pt x="20" y="62"/>
                    </a:lnTo>
                    <a:lnTo>
                      <a:pt x="16" y="62"/>
                    </a:lnTo>
                    <a:lnTo>
                      <a:pt x="10" y="60"/>
                    </a:lnTo>
                    <a:lnTo>
                      <a:pt x="6" y="56"/>
                    </a:lnTo>
                    <a:lnTo>
                      <a:pt x="2" y="50"/>
                    </a:lnTo>
                    <a:lnTo>
                      <a:pt x="0" y="44"/>
                    </a:lnTo>
                    <a:lnTo>
                      <a:pt x="2" y="36"/>
                    </a:lnTo>
                    <a:lnTo>
                      <a:pt x="6" y="28"/>
                    </a:lnTo>
                    <a:lnTo>
                      <a:pt x="10" y="24"/>
                    </a:lnTo>
                    <a:lnTo>
                      <a:pt x="14" y="22"/>
                    </a:lnTo>
                    <a:lnTo>
                      <a:pt x="20" y="20"/>
                    </a:lnTo>
                    <a:lnTo>
                      <a:pt x="24" y="22"/>
                    </a:lnTo>
                    <a:lnTo>
                      <a:pt x="28" y="24"/>
                    </a:lnTo>
                    <a:lnTo>
                      <a:pt x="28" y="16"/>
                    </a:lnTo>
                    <a:lnTo>
                      <a:pt x="28" y="10"/>
                    </a:lnTo>
                    <a:lnTo>
                      <a:pt x="28" y="8"/>
                    </a:lnTo>
                    <a:lnTo>
                      <a:pt x="28" y="6"/>
                    </a:lnTo>
                    <a:lnTo>
                      <a:pt x="26" y="6"/>
                    </a:lnTo>
                    <a:lnTo>
                      <a:pt x="26" y="4"/>
                    </a:lnTo>
                    <a:lnTo>
                      <a:pt x="24" y="4"/>
                    </a:lnTo>
                    <a:lnTo>
                      <a:pt x="22" y="6"/>
                    </a:lnTo>
                    <a:lnTo>
                      <a:pt x="22" y="4"/>
                    </a:lnTo>
                    <a:lnTo>
                      <a:pt x="34" y="0"/>
                    </a:lnTo>
                    <a:lnTo>
                      <a:pt x="34" y="46"/>
                    </a:lnTo>
                    <a:lnTo>
                      <a:pt x="36" y="52"/>
                    </a:lnTo>
                    <a:lnTo>
                      <a:pt x="36" y="54"/>
                    </a:lnTo>
                    <a:lnTo>
                      <a:pt x="36" y="56"/>
                    </a:lnTo>
                    <a:lnTo>
                      <a:pt x="36" y="58"/>
                    </a:lnTo>
                    <a:lnTo>
                      <a:pt x="38" y="58"/>
                    </a:lnTo>
                    <a:lnTo>
                      <a:pt x="40" y="56"/>
                    </a:lnTo>
                    <a:lnTo>
                      <a:pt x="40" y="58"/>
                    </a:lnTo>
                    <a:lnTo>
                      <a:pt x="30" y="62"/>
                    </a:lnTo>
                    <a:lnTo>
                      <a:pt x="28" y="62"/>
                    </a:lnTo>
                    <a:lnTo>
                      <a:pt x="28" y="56"/>
                    </a:lnTo>
                    <a:close/>
                    <a:moveTo>
                      <a:pt x="28" y="52"/>
                    </a:moveTo>
                    <a:lnTo>
                      <a:pt x="28" y="34"/>
                    </a:lnTo>
                    <a:lnTo>
                      <a:pt x="28" y="30"/>
                    </a:lnTo>
                    <a:lnTo>
                      <a:pt x="26" y="28"/>
                    </a:lnTo>
                    <a:lnTo>
                      <a:pt x="24" y="26"/>
                    </a:lnTo>
                    <a:lnTo>
                      <a:pt x="22" y="24"/>
                    </a:lnTo>
                    <a:lnTo>
                      <a:pt x="20" y="24"/>
                    </a:lnTo>
                    <a:lnTo>
                      <a:pt x="18" y="24"/>
                    </a:lnTo>
                    <a:lnTo>
                      <a:pt x="14" y="24"/>
                    </a:lnTo>
                    <a:lnTo>
                      <a:pt x="12" y="26"/>
                    </a:lnTo>
                    <a:lnTo>
                      <a:pt x="8" y="32"/>
                    </a:lnTo>
                    <a:lnTo>
                      <a:pt x="8" y="40"/>
                    </a:lnTo>
                    <a:lnTo>
                      <a:pt x="8" y="46"/>
                    </a:lnTo>
                    <a:lnTo>
                      <a:pt x="12" y="52"/>
                    </a:lnTo>
                    <a:lnTo>
                      <a:pt x="16" y="56"/>
                    </a:lnTo>
                    <a:lnTo>
                      <a:pt x="20" y="56"/>
                    </a:lnTo>
                    <a:lnTo>
                      <a:pt x="24" y="56"/>
                    </a:lnTo>
                    <a:lnTo>
                      <a:pt x="28" y="52"/>
                    </a:lnTo>
                    <a:close/>
                  </a:path>
                </a:pathLst>
              </a:custGeom>
              <a:solidFill>
                <a:srgbClr val="000000"/>
              </a:solidFill>
              <a:ln w="0">
                <a:solidFill>
                  <a:srgbClr val="000000"/>
                </a:solidFill>
                <a:round/>
                <a:headEnd/>
                <a:tailEnd/>
              </a:ln>
            </p:spPr>
            <p:txBody>
              <a:bodyPr/>
              <a:lstStyle/>
              <a:p>
                <a:endParaRPr lang="en-CA"/>
              </a:p>
            </p:txBody>
          </p:sp>
          <p:sp>
            <p:nvSpPr>
              <p:cNvPr id="13368" name="Rectangle 37"/>
              <p:cNvSpPr>
                <a:spLocks noChangeArrowheads="1"/>
              </p:cNvSpPr>
              <p:nvPr/>
            </p:nvSpPr>
            <p:spPr bwMode="auto">
              <a:xfrm>
                <a:off x="3848" y="2104"/>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369" name="Freeform 38"/>
              <p:cNvSpPr>
                <a:spLocks/>
              </p:cNvSpPr>
              <p:nvPr/>
            </p:nvSpPr>
            <p:spPr bwMode="auto">
              <a:xfrm>
                <a:off x="3998" y="2116"/>
                <a:ext cx="18" cy="62"/>
              </a:xfrm>
              <a:custGeom>
                <a:avLst/>
                <a:gdLst>
                  <a:gd name="T0" fmla="*/ 12 w 18"/>
                  <a:gd name="T1" fmla="*/ 0 h 62"/>
                  <a:gd name="T2" fmla="*/ 12 w 18"/>
                  <a:gd name="T3" fmla="*/ 52 h 62"/>
                  <a:gd name="T4" fmla="*/ 12 w 18"/>
                  <a:gd name="T5" fmla="*/ 56 h 62"/>
                  <a:gd name="T6" fmla="*/ 12 w 18"/>
                  <a:gd name="T7" fmla="*/ 58 h 62"/>
                  <a:gd name="T8" fmla="*/ 12 w 18"/>
                  <a:gd name="T9" fmla="*/ 58 h 62"/>
                  <a:gd name="T10" fmla="*/ 14 w 18"/>
                  <a:gd name="T11" fmla="*/ 60 h 62"/>
                  <a:gd name="T12" fmla="*/ 16 w 18"/>
                  <a:gd name="T13" fmla="*/ 60 h 62"/>
                  <a:gd name="T14" fmla="*/ 18 w 18"/>
                  <a:gd name="T15" fmla="*/ 60 h 62"/>
                  <a:gd name="T16" fmla="*/ 18 w 18"/>
                  <a:gd name="T17" fmla="*/ 62 h 62"/>
                  <a:gd name="T18" fmla="*/ 0 w 18"/>
                  <a:gd name="T19" fmla="*/ 62 h 62"/>
                  <a:gd name="T20" fmla="*/ 0 w 18"/>
                  <a:gd name="T21" fmla="*/ 60 h 62"/>
                  <a:gd name="T22" fmla="*/ 2 w 18"/>
                  <a:gd name="T23" fmla="*/ 60 h 62"/>
                  <a:gd name="T24" fmla="*/ 2 w 18"/>
                  <a:gd name="T25" fmla="*/ 60 h 62"/>
                  <a:gd name="T26" fmla="*/ 4 w 18"/>
                  <a:gd name="T27" fmla="*/ 58 h 62"/>
                  <a:gd name="T28" fmla="*/ 4 w 18"/>
                  <a:gd name="T29" fmla="*/ 58 h 62"/>
                  <a:gd name="T30" fmla="*/ 4 w 18"/>
                  <a:gd name="T31" fmla="*/ 56 h 62"/>
                  <a:gd name="T32" fmla="*/ 4 w 18"/>
                  <a:gd name="T33" fmla="*/ 52 h 62"/>
                  <a:gd name="T34" fmla="*/ 4 w 18"/>
                  <a:gd name="T35" fmla="*/ 16 h 62"/>
                  <a:gd name="T36" fmla="*/ 4 w 18"/>
                  <a:gd name="T37" fmla="*/ 10 h 62"/>
                  <a:gd name="T38" fmla="*/ 4 w 18"/>
                  <a:gd name="T39" fmla="*/ 8 h 62"/>
                  <a:gd name="T40" fmla="*/ 4 w 18"/>
                  <a:gd name="T41" fmla="*/ 6 h 62"/>
                  <a:gd name="T42" fmla="*/ 4 w 18"/>
                  <a:gd name="T43" fmla="*/ 6 h 62"/>
                  <a:gd name="T44" fmla="*/ 2 w 18"/>
                  <a:gd name="T45" fmla="*/ 4 h 62"/>
                  <a:gd name="T46" fmla="*/ 2 w 18"/>
                  <a:gd name="T47" fmla="*/ 4 h 62"/>
                  <a:gd name="T48" fmla="*/ 2 w 18"/>
                  <a:gd name="T49" fmla="*/ 4 h 62"/>
                  <a:gd name="T50" fmla="*/ 0 w 18"/>
                  <a:gd name="T51" fmla="*/ 6 h 62"/>
                  <a:gd name="T52" fmla="*/ 0 w 18"/>
                  <a:gd name="T53" fmla="*/ 4 h 62"/>
                  <a:gd name="T54" fmla="*/ 10 w 18"/>
                  <a:gd name="T55" fmla="*/ 0 h 62"/>
                  <a:gd name="T56" fmla="*/ 12 w 18"/>
                  <a:gd name="T57" fmla="*/ 0 h 6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8"/>
                  <a:gd name="T88" fmla="*/ 0 h 62"/>
                  <a:gd name="T89" fmla="*/ 18 w 18"/>
                  <a:gd name="T90" fmla="*/ 62 h 6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8" h="62">
                    <a:moveTo>
                      <a:pt x="12" y="0"/>
                    </a:moveTo>
                    <a:lnTo>
                      <a:pt x="12" y="52"/>
                    </a:lnTo>
                    <a:lnTo>
                      <a:pt x="12" y="56"/>
                    </a:lnTo>
                    <a:lnTo>
                      <a:pt x="12" y="58"/>
                    </a:lnTo>
                    <a:lnTo>
                      <a:pt x="14" y="60"/>
                    </a:lnTo>
                    <a:lnTo>
                      <a:pt x="16" y="60"/>
                    </a:lnTo>
                    <a:lnTo>
                      <a:pt x="18" y="60"/>
                    </a:lnTo>
                    <a:lnTo>
                      <a:pt x="18" y="62"/>
                    </a:lnTo>
                    <a:lnTo>
                      <a:pt x="0" y="62"/>
                    </a:lnTo>
                    <a:lnTo>
                      <a:pt x="0" y="60"/>
                    </a:lnTo>
                    <a:lnTo>
                      <a:pt x="2" y="60"/>
                    </a:lnTo>
                    <a:lnTo>
                      <a:pt x="4" y="58"/>
                    </a:lnTo>
                    <a:lnTo>
                      <a:pt x="4" y="56"/>
                    </a:lnTo>
                    <a:lnTo>
                      <a:pt x="4" y="52"/>
                    </a:lnTo>
                    <a:lnTo>
                      <a:pt x="4" y="16"/>
                    </a:lnTo>
                    <a:lnTo>
                      <a:pt x="4" y="10"/>
                    </a:lnTo>
                    <a:lnTo>
                      <a:pt x="4" y="8"/>
                    </a:lnTo>
                    <a:lnTo>
                      <a:pt x="4" y="6"/>
                    </a:lnTo>
                    <a:lnTo>
                      <a:pt x="2" y="4"/>
                    </a:lnTo>
                    <a:lnTo>
                      <a:pt x="0" y="6"/>
                    </a:lnTo>
                    <a:lnTo>
                      <a:pt x="0" y="4"/>
                    </a:lnTo>
                    <a:lnTo>
                      <a:pt x="10" y="0"/>
                    </a:lnTo>
                    <a:lnTo>
                      <a:pt x="12" y="0"/>
                    </a:lnTo>
                    <a:close/>
                  </a:path>
                </a:pathLst>
              </a:custGeom>
              <a:solidFill>
                <a:srgbClr val="000000"/>
              </a:solidFill>
              <a:ln w="0">
                <a:solidFill>
                  <a:srgbClr val="000000"/>
                </a:solidFill>
                <a:round/>
                <a:headEnd/>
                <a:tailEnd/>
              </a:ln>
            </p:spPr>
            <p:txBody>
              <a:bodyPr/>
              <a:lstStyle/>
              <a:p>
                <a:endParaRPr lang="en-CA"/>
              </a:p>
            </p:txBody>
          </p:sp>
          <p:sp>
            <p:nvSpPr>
              <p:cNvPr id="13370" name="Freeform 39"/>
              <p:cNvSpPr>
                <a:spLocks/>
              </p:cNvSpPr>
              <p:nvPr/>
            </p:nvSpPr>
            <p:spPr bwMode="auto">
              <a:xfrm>
                <a:off x="4020" y="2138"/>
                <a:ext cx="42" cy="40"/>
              </a:xfrm>
              <a:custGeom>
                <a:avLst/>
                <a:gdLst>
                  <a:gd name="T0" fmla="*/ 36 w 42"/>
                  <a:gd name="T1" fmla="*/ 0 h 40"/>
                  <a:gd name="T2" fmla="*/ 36 w 42"/>
                  <a:gd name="T3" fmla="*/ 24 h 40"/>
                  <a:gd name="T4" fmla="*/ 36 w 42"/>
                  <a:gd name="T5" fmla="*/ 30 h 40"/>
                  <a:gd name="T6" fmla="*/ 36 w 42"/>
                  <a:gd name="T7" fmla="*/ 32 h 40"/>
                  <a:gd name="T8" fmla="*/ 36 w 42"/>
                  <a:gd name="T9" fmla="*/ 34 h 40"/>
                  <a:gd name="T10" fmla="*/ 36 w 42"/>
                  <a:gd name="T11" fmla="*/ 34 h 40"/>
                  <a:gd name="T12" fmla="*/ 38 w 42"/>
                  <a:gd name="T13" fmla="*/ 36 h 40"/>
                  <a:gd name="T14" fmla="*/ 38 w 42"/>
                  <a:gd name="T15" fmla="*/ 36 h 40"/>
                  <a:gd name="T16" fmla="*/ 40 w 42"/>
                  <a:gd name="T17" fmla="*/ 36 h 40"/>
                  <a:gd name="T18" fmla="*/ 40 w 42"/>
                  <a:gd name="T19" fmla="*/ 34 h 40"/>
                  <a:gd name="T20" fmla="*/ 42 w 42"/>
                  <a:gd name="T21" fmla="*/ 36 h 40"/>
                  <a:gd name="T22" fmla="*/ 30 w 42"/>
                  <a:gd name="T23" fmla="*/ 40 h 40"/>
                  <a:gd name="T24" fmla="*/ 28 w 42"/>
                  <a:gd name="T25" fmla="*/ 40 h 40"/>
                  <a:gd name="T26" fmla="*/ 28 w 42"/>
                  <a:gd name="T27" fmla="*/ 32 h 40"/>
                  <a:gd name="T28" fmla="*/ 24 w 42"/>
                  <a:gd name="T29" fmla="*/ 36 h 40"/>
                  <a:gd name="T30" fmla="*/ 20 w 42"/>
                  <a:gd name="T31" fmla="*/ 38 h 40"/>
                  <a:gd name="T32" fmla="*/ 18 w 42"/>
                  <a:gd name="T33" fmla="*/ 40 h 40"/>
                  <a:gd name="T34" fmla="*/ 14 w 42"/>
                  <a:gd name="T35" fmla="*/ 40 h 40"/>
                  <a:gd name="T36" fmla="*/ 12 w 42"/>
                  <a:gd name="T37" fmla="*/ 40 h 40"/>
                  <a:gd name="T38" fmla="*/ 8 w 42"/>
                  <a:gd name="T39" fmla="*/ 38 h 40"/>
                  <a:gd name="T40" fmla="*/ 6 w 42"/>
                  <a:gd name="T41" fmla="*/ 36 h 40"/>
                  <a:gd name="T42" fmla="*/ 6 w 42"/>
                  <a:gd name="T43" fmla="*/ 34 h 40"/>
                  <a:gd name="T44" fmla="*/ 4 w 42"/>
                  <a:gd name="T45" fmla="*/ 30 h 40"/>
                  <a:gd name="T46" fmla="*/ 4 w 42"/>
                  <a:gd name="T47" fmla="*/ 24 h 40"/>
                  <a:gd name="T48" fmla="*/ 4 w 42"/>
                  <a:gd name="T49" fmla="*/ 8 h 40"/>
                  <a:gd name="T50" fmla="*/ 4 w 42"/>
                  <a:gd name="T51" fmla="*/ 4 h 40"/>
                  <a:gd name="T52" fmla="*/ 4 w 42"/>
                  <a:gd name="T53" fmla="*/ 4 h 40"/>
                  <a:gd name="T54" fmla="*/ 4 w 42"/>
                  <a:gd name="T55" fmla="*/ 2 h 40"/>
                  <a:gd name="T56" fmla="*/ 2 w 42"/>
                  <a:gd name="T57" fmla="*/ 2 h 40"/>
                  <a:gd name="T58" fmla="*/ 2 w 42"/>
                  <a:gd name="T59" fmla="*/ 0 h 40"/>
                  <a:gd name="T60" fmla="*/ 0 w 42"/>
                  <a:gd name="T61" fmla="*/ 0 h 40"/>
                  <a:gd name="T62" fmla="*/ 0 w 42"/>
                  <a:gd name="T63" fmla="*/ 0 h 40"/>
                  <a:gd name="T64" fmla="*/ 12 w 42"/>
                  <a:gd name="T65" fmla="*/ 0 h 40"/>
                  <a:gd name="T66" fmla="*/ 12 w 42"/>
                  <a:gd name="T67" fmla="*/ 26 h 40"/>
                  <a:gd name="T68" fmla="*/ 12 w 42"/>
                  <a:gd name="T69" fmla="*/ 30 h 40"/>
                  <a:gd name="T70" fmla="*/ 14 w 42"/>
                  <a:gd name="T71" fmla="*/ 32 h 40"/>
                  <a:gd name="T72" fmla="*/ 16 w 42"/>
                  <a:gd name="T73" fmla="*/ 34 h 40"/>
                  <a:gd name="T74" fmla="*/ 18 w 42"/>
                  <a:gd name="T75" fmla="*/ 34 h 40"/>
                  <a:gd name="T76" fmla="*/ 20 w 42"/>
                  <a:gd name="T77" fmla="*/ 34 h 40"/>
                  <a:gd name="T78" fmla="*/ 22 w 42"/>
                  <a:gd name="T79" fmla="*/ 34 h 40"/>
                  <a:gd name="T80" fmla="*/ 26 w 42"/>
                  <a:gd name="T81" fmla="*/ 32 h 40"/>
                  <a:gd name="T82" fmla="*/ 28 w 42"/>
                  <a:gd name="T83" fmla="*/ 30 h 40"/>
                  <a:gd name="T84" fmla="*/ 28 w 42"/>
                  <a:gd name="T85" fmla="*/ 8 h 40"/>
                  <a:gd name="T86" fmla="*/ 28 w 42"/>
                  <a:gd name="T87" fmla="*/ 4 h 40"/>
                  <a:gd name="T88" fmla="*/ 28 w 42"/>
                  <a:gd name="T89" fmla="*/ 2 h 40"/>
                  <a:gd name="T90" fmla="*/ 26 w 42"/>
                  <a:gd name="T91" fmla="*/ 2 h 40"/>
                  <a:gd name="T92" fmla="*/ 22 w 42"/>
                  <a:gd name="T93" fmla="*/ 0 h 40"/>
                  <a:gd name="T94" fmla="*/ 22 w 42"/>
                  <a:gd name="T95" fmla="*/ 0 h 40"/>
                  <a:gd name="T96" fmla="*/ 36 w 42"/>
                  <a:gd name="T97" fmla="*/ 0 h 4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42"/>
                  <a:gd name="T148" fmla="*/ 0 h 40"/>
                  <a:gd name="T149" fmla="*/ 42 w 42"/>
                  <a:gd name="T150" fmla="*/ 40 h 4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42" h="40">
                    <a:moveTo>
                      <a:pt x="36" y="0"/>
                    </a:moveTo>
                    <a:lnTo>
                      <a:pt x="36" y="24"/>
                    </a:lnTo>
                    <a:lnTo>
                      <a:pt x="36" y="30"/>
                    </a:lnTo>
                    <a:lnTo>
                      <a:pt x="36" y="32"/>
                    </a:lnTo>
                    <a:lnTo>
                      <a:pt x="36" y="34"/>
                    </a:lnTo>
                    <a:lnTo>
                      <a:pt x="38" y="36"/>
                    </a:lnTo>
                    <a:lnTo>
                      <a:pt x="40" y="36"/>
                    </a:lnTo>
                    <a:lnTo>
                      <a:pt x="40" y="34"/>
                    </a:lnTo>
                    <a:lnTo>
                      <a:pt x="42" y="36"/>
                    </a:lnTo>
                    <a:lnTo>
                      <a:pt x="30" y="40"/>
                    </a:lnTo>
                    <a:lnTo>
                      <a:pt x="28" y="40"/>
                    </a:lnTo>
                    <a:lnTo>
                      <a:pt x="28" y="32"/>
                    </a:lnTo>
                    <a:lnTo>
                      <a:pt x="24" y="36"/>
                    </a:lnTo>
                    <a:lnTo>
                      <a:pt x="20" y="38"/>
                    </a:lnTo>
                    <a:lnTo>
                      <a:pt x="18" y="40"/>
                    </a:lnTo>
                    <a:lnTo>
                      <a:pt x="14" y="40"/>
                    </a:lnTo>
                    <a:lnTo>
                      <a:pt x="12" y="40"/>
                    </a:lnTo>
                    <a:lnTo>
                      <a:pt x="8" y="38"/>
                    </a:lnTo>
                    <a:lnTo>
                      <a:pt x="6" y="36"/>
                    </a:lnTo>
                    <a:lnTo>
                      <a:pt x="6" y="34"/>
                    </a:lnTo>
                    <a:lnTo>
                      <a:pt x="4" y="30"/>
                    </a:lnTo>
                    <a:lnTo>
                      <a:pt x="4" y="24"/>
                    </a:lnTo>
                    <a:lnTo>
                      <a:pt x="4" y="8"/>
                    </a:lnTo>
                    <a:lnTo>
                      <a:pt x="4" y="4"/>
                    </a:lnTo>
                    <a:lnTo>
                      <a:pt x="4" y="2"/>
                    </a:lnTo>
                    <a:lnTo>
                      <a:pt x="2" y="2"/>
                    </a:lnTo>
                    <a:lnTo>
                      <a:pt x="2" y="0"/>
                    </a:lnTo>
                    <a:lnTo>
                      <a:pt x="0" y="0"/>
                    </a:lnTo>
                    <a:lnTo>
                      <a:pt x="12" y="0"/>
                    </a:lnTo>
                    <a:lnTo>
                      <a:pt x="12" y="26"/>
                    </a:lnTo>
                    <a:lnTo>
                      <a:pt x="12" y="30"/>
                    </a:lnTo>
                    <a:lnTo>
                      <a:pt x="14" y="32"/>
                    </a:lnTo>
                    <a:lnTo>
                      <a:pt x="16" y="34"/>
                    </a:lnTo>
                    <a:lnTo>
                      <a:pt x="18" y="34"/>
                    </a:lnTo>
                    <a:lnTo>
                      <a:pt x="20" y="34"/>
                    </a:lnTo>
                    <a:lnTo>
                      <a:pt x="22" y="34"/>
                    </a:lnTo>
                    <a:lnTo>
                      <a:pt x="26" y="32"/>
                    </a:lnTo>
                    <a:lnTo>
                      <a:pt x="28" y="30"/>
                    </a:lnTo>
                    <a:lnTo>
                      <a:pt x="28" y="8"/>
                    </a:lnTo>
                    <a:lnTo>
                      <a:pt x="28" y="4"/>
                    </a:lnTo>
                    <a:lnTo>
                      <a:pt x="28" y="2"/>
                    </a:lnTo>
                    <a:lnTo>
                      <a:pt x="26" y="2"/>
                    </a:lnTo>
                    <a:lnTo>
                      <a:pt x="22" y="0"/>
                    </a:lnTo>
                    <a:lnTo>
                      <a:pt x="36" y="0"/>
                    </a:lnTo>
                    <a:close/>
                  </a:path>
                </a:pathLst>
              </a:custGeom>
              <a:solidFill>
                <a:srgbClr val="000000"/>
              </a:solidFill>
              <a:ln w="0">
                <a:solidFill>
                  <a:srgbClr val="000000"/>
                </a:solidFill>
                <a:round/>
                <a:headEnd/>
                <a:tailEnd/>
              </a:ln>
            </p:spPr>
            <p:txBody>
              <a:bodyPr/>
              <a:lstStyle/>
              <a:p>
                <a:endParaRPr lang="en-CA"/>
              </a:p>
            </p:txBody>
          </p:sp>
          <p:sp>
            <p:nvSpPr>
              <p:cNvPr id="13371" name="Freeform 40"/>
              <p:cNvSpPr>
                <a:spLocks/>
              </p:cNvSpPr>
              <p:nvPr/>
            </p:nvSpPr>
            <p:spPr bwMode="auto">
              <a:xfrm>
                <a:off x="4062" y="2136"/>
                <a:ext cx="42" cy="42"/>
              </a:xfrm>
              <a:custGeom>
                <a:avLst/>
                <a:gdLst>
                  <a:gd name="T0" fmla="*/ 14 w 42"/>
                  <a:gd name="T1" fmla="*/ 10 h 42"/>
                  <a:gd name="T2" fmla="*/ 18 w 42"/>
                  <a:gd name="T3" fmla="*/ 4 h 42"/>
                  <a:gd name="T4" fmla="*/ 22 w 42"/>
                  <a:gd name="T5" fmla="*/ 2 h 42"/>
                  <a:gd name="T6" fmla="*/ 28 w 42"/>
                  <a:gd name="T7" fmla="*/ 0 h 42"/>
                  <a:gd name="T8" fmla="*/ 30 w 42"/>
                  <a:gd name="T9" fmla="*/ 2 h 42"/>
                  <a:gd name="T10" fmla="*/ 32 w 42"/>
                  <a:gd name="T11" fmla="*/ 2 h 42"/>
                  <a:gd name="T12" fmla="*/ 34 w 42"/>
                  <a:gd name="T13" fmla="*/ 4 h 42"/>
                  <a:gd name="T14" fmla="*/ 36 w 42"/>
                  <a:gd name="T15" fmla="*/ 8 h 42"/>
                  <a:gd name="T16" fmla="*/ 38 w 42"/>
                  <a:gd name="T17" fmla="*/ 10 h 42"/>
                  <a:gd name="T18" fmla="*/ 38 w 42"/>
                  <a:gd name="T19" fmla="*/ 16 h 42"/>
                  <a:gd name="T20" fmla="*/ 38 w 42"/>
                  <a:gd name="T21" fmla="*/ 32 h 42"/>
                  <a:gd name="T22" fmla="*/ 38 w 42"/>
                  <a:gd name="T23" fmla="*/ 36 h 42"/>
                  <a:gd name="T24" fmla="*/ 38 w 42"/>
                  <a:gd name="T25" fmla="*/ 38 h 42"/>
                  <a:gd name="T26" fmla="*/ 38 w 42"/>
                  <a:gd name="T27" fmla="*/ 38 h 42"/>
                  <a:gd name="T28" fmla="*/ 40 w 42"/>
                  <a:gd name="T29" fmla="*/ 40 h 42"/>
                  <a:gd name="T30" fmla="*/ 40 w 42"/>
                  <a:gd name="T31" fmla="*/ 40 h 42"/>
                  <a:gd name="T32" fmla="*/ 42 w 42"/>
                  <a:gd name="T33" fmla="*/ 40 h 42"/>
                  <a:gd name="T34" fmla="*/ 42 w 42"/>
                  <a:gd name="T35" fmla="*/ 42 h 42"/>
                  <a:gd name="T36" fmla="*/ 24 w 42"/>
                  <a:gd name="T37" fmla="*/ 42 h 42"/>
                  <a:gd name="T38" fmla="*/ 24 w 42"/>
                  <a:gd name="T39" fmla="*/ 40 h 42"/>
                  <a:gd name="T40" fmla="*/ 26 w 42"/>
                  <a:gd name="T41" fmla="*/ 40 h 42"/>
                  <a:gd name="T42" fmla="*/ 28 w 42"/>
                  <a:gd name="T43" fmla="*/ 40 h 42"/>
                  <a:gd name="T44" fmla="*/ 28 w 42"/>
                  <a:gd name="T45" fmla="*/ 40 h 42"/>
                  <a:gd name="T46" fmla="*/ 30 w 42"/>
                  <a:gd name="T47" fmla="*/ 38 h 42"/>
                  <a:gd name="T48" fmla="*/ 30 w 42"/>
                  <a:gd name="T49" fmla="*/ 36 h 42"/>
                  <a:gd name="T50" fmla="*/ 30 w 42"/>
                  <a:gd name="T51" fmla="*/ 36 h 42"/>
                  <a:gd name="T52" fmla="*/ 30 w 42"/>
                  <a:gd name="T53" fmla="*/ 32 h 42"/>
                  <a:gd name="T54" fmla="*/ 30 w 42"/>
                  <a:gd name="T55" fmla="*/ 16 h 42"/>
                  <a:gd name="T56" fmla="*/ 30 w 42"/>
                  <a:gd name="T57" fmla="*/ 12 h 42"/>
                  <a:gd name="T58" fmla="*/ 28 w 42"/>
                  <a:gd name="T59" fmla="*/ 8 h 42"/>
                  <a:gd name="T60" fmla="*/ 26 w 42"/>
                  <a:gd name="T61" fmla="*/ 8 h 42"/>
                  <a:gd name="T62" fmla="*/ 24 w 42"/>
                  <a:gd name="T63" fmla="*/ 6 h 42"/>
                  <a:gd name="T64" fmla="*/ 18 w 42"/>
                  <a:gd name="T65" fmla="*/ 8 h 42"/>
                  <a:gd name="T66" fmla="*/ 14 w 42"/>
                  <a:gd name="T67" fmla="*/ 12 h 42"/>
                  <a:gd name="T68" fmla="*/ 14 w 42"/>
                  <a:gd name="T69" fmla="*/ 32 h 42"/>
                  <a:gd name="T70" fmla="*/ 14 w 42"/>
                  <a:gd name="T71" fmla="*/ 36 h 42"/>
                  <a:gd name="T72" fmla="*/ 14 w 42"/>
                  <a:gd name="T73" fmla="*/ 38 h 42"/>
                  <a:gd name="T74" fmla="*/ 14 w 42"/>
                  <a:gd name="T75" fmla="*/ 38 h 42"/>
                  <a:gd name="T76" fmla="*/ 16 w 42"/>
                  <a:gd name="T77" fmla="*/ 40 h 42"/>
                  <a:gd name="T78" fmla="*/ 16 w 42"/>
                  <a:gd name="T79" fmla="*/ 40 h 42"/>
                  <a:gd name="T80" fmla="*/ 20 w 42"/>
                  <a:gd name="T81" fmla="*/ 40 h 42"/>
                  <a:gd name="T82" fmla="*/ 20 w 42"/>
                  <a:gd name="T83" fmla="*/ 42 h 42"/>
                  <a:gd name="T84" fmla="*/ 0 w 42"/>
                  <a:gd name="T85" fmla="*/ 42 h 42"/>
                  <a:gd name="T86" fmla="*/ 0 w 42"/>
                  <a:gd name="T87" fmla="*/ 40 h 42"/>
                  <a:gd name="T88" fmla="*/ 2 w 42"/>
                  <a:gd name="T89" fmla="*/ 40 h 42"/>
                  <a:gd name="T90" fmla="*/ 4 w 42"/>
                  <a:gd name="T91" fmla="*/ 40 h 42"/>
                  <a:gd name="T92" fmla="*/ 6 w 42"/>
                  <a:gd name="T93" fmla="*/ 38 h 42"/>
                  <a:gd name="T94" fmla="*/ 6 w 42"/>
                  <a:gd name="T95" fmla="*/ 36 h 42"/>
                  <a:gd name="T96" fmla="*/ 6 w 42"/>
                  <a:gd name="T97" fmla="*/ 32 h 42"/>
                  <a:gd name="T98" fmla="*/ 6 w 42"/>
                  <a:gd name="T99" fmla="*/ 18 h 42"/>
                  <a:gd name="T100" fmla="*/ 6 w 42"/>
                  <a:gd name="T101" fmla="*/ 12 h 42"/>
                  <a:gd name="T102" fmla="*/ 6 w 42"/>
                  <a:gd name="T103" fmla="*/ 8 h 42"/>
                  <a:gd name="T104" fmla="*/ 6 w 42"/>
                  <a:gd name="T105" fmla="*/ 8 h 42"/>
                  <a:gd name="T106" fmla="*/ 6 w 42"/>
                  <a:gd name="T107" fmla="*/ 6 h 42"/>
                  <a:gd name="T108" fmla="*/ 4 w 42"/>
                  <a:gd name="T109" fmla="*/ 6 h 42"/>
                  <a:gd name="T110" fmla="*/ 4 w 42"/>
                  <a:gd name="T111" fmla="*/ 6 h 42"/>
                  <a:gd name="T112" fmla="*/ 2 w 42"/>
                  <a:gd name="T113" fmla="*/ 6 h 42"/>
                  <a:gd name="T114" fmla="*/ 2 w 42"/>
                  <a:gd name="T115" fmla="*/ 6 h 42"/>
                  <a:gd name="T116" fmla="*/ 0 w 42"/>
                  <a:gd name="T117" fmla="*/ 6 h 42"/>
                  <a:gd name="T118" fmla="*/ 12 w 42"/>
                  <a:gd name="T119" fmla="*/ 0 h 42"/>
                  <a:gd name="T120" fmla="*/ 14 w 42"/>
                  <a:gd name="T121" fmla="*/ 0 h 42"/>
                  <a:gd name="T122" fmla="*/ 14 w 42"/>
                  <a:gd name="T123" fmla="*/ 10 h 4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2"/>
                  <a:gd name="T187" fmla="*/ 0 h 42"/>
                  <a:gd name="T188" fmla="*/ 42 w 42"/>
                  <a:gd name="T189" fmla="*/ 42 h 4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2" h="42">
                    <a:moveTo>
                      <a:pt x="14" y="10"/>
                    </a:moveTo>
                    <a:lnTo>
                      <a:pt x="18" y="4"/>
                    </a:lnTo>
                    <a:lnTo>
                      <a:pt x="22" y="2"/>
                    </a:lnTo>
                    <a:lnTo>
                      <a:pt x="28" y="0"/>
                    </a:lnTo>
                    <a:lnTo>
                      <a:pt x="30" y="2"/>
                    </a:lnTo>
                    <a:lnTo>
                      <a:pt x="32" y="2"/>
                    </a:lnTo>
                    <a:lnTo>
                      <a:pt x="34" y="4"/>
                    </a:lnTo>
                    <a:lnTo>
                      <a:pt x="36" y="8"/>
                    </a:lnTo>
                    <a:lnTo>
                      <a:pt x="38" y="10"/>
                    </a:lnTo>
                    <a:lnTo>
                      <a:pt x="38" y="16"/>
                    </a:lnTo>
                    <a:lnTo>
                      <a:pt x="38" y="32"/>
                    </a:lnTo>
                    <a:lnTo>
                      <a:pt x="38" y="36"/>
                    </a:lnTo>
                    <a:lnTo>
                      <a:pt x="38" y="38"/>
                    </a:lnTo>
                    <a:lnTo>
                      <a:pt x="40" y="40"/>
                    </a:lnTo>
                    <a:lnTo>
                      <a:pt x="42" y="40"/>
                    </a:lnTo>
                    <a:lnTo>
                      <a:pt x="42" y="42"/>
                    </a:lnTo>
                    <a:lnTo>
                      <a:pt x="24" y="42"/>
                    </a:lnTo>
                    <a:lnTo>
                      <a:pt x="24" y="40"/>
                    </a:lnTo>
                    <a:lnTo>
                      <a:pt x="26" y="40"/>
                    </a:lnTo>
                    <a:lnTo>
                      <a:pt x="28" y="40"/>
                    </a:lnTo>
                    <a:lnTo>
                      <a:pt x="30" y="38"/>
                    </a:lnTo>
                    <a:lnTo>
                      <a:pt x="30" y="36"/>
                    </a:lnTo>
                    <a:lnTo>
                      <a:pt x="30" y="32"/>
                    </a:lnTo>
                    <a:lnTo>
                      <a:pt x="30" y="16"/>
                    </a:lnTo>
                    <a:lnTo>
                      <a:pt x="30" y="12"/>
                    </a:lnTo>
                    <a:lnTo>
                      <a:pt x="28" y="8"/>
                    </a:lnTo>
                    <a:lnTo>
                      <a:pt x="26" y="8"/>
                    </a:lnTo>
                    <a:lnTo>
                      <a:pt x="24" y="6"/>
                    </a:lnTo>
                    <a:lnTo>
                      <a:pt x="18" y="8"/>
                    </a:lnTo>
                    <a:lnTo>
                      <a:pt x="14" y="12"/>
                    </a:lnTo>
                    <a:lnTo>
                      <a:pt x="14" y="32"/>
                    </a:lnTo>
                    <a:lnTo>
                      <a:pt x="14" y="36"/>
                    </a:lnTo>
                    <a:lnTo>
                      <a:pt x="14" y="38"/>
                    </a:lnTo>
                    <a:lnTo>
                      <a:pt x="16" y="40"/>
                    </a:lnTo>
                    <a:lnTo>
                      <a:pt x="20" y="40"/>
                    </a:lnTo>
                    <a:lnTo>
                      <a:pt x="20" y="42"/>
                    </a:lnTo>
                    <a:lnTo>
                      <a:pt x="0" y="42"/>
                    </a:lnTo>
                    <a:lnTo>
                      <a:pt x="0" y="40"/>
                    </a:lnTo>
                    <a:lnTo>
                      <a:pt x="2" y="40"/>
                    </a:lnTo>
                    <a:lnTo>
                      <a:pt x="4" y="40"/>
                    </a:lnTo>
                    <a:lnTo>
                      <a:pt x="6" y="38"/>
                    </a:lnTo>
                    <a:lnTo>
                      <a:pt x="6" y="36"/>
                    </a:lnTo>
                    <a:lnTo>
                      <a:pt x="6" y="32"/>
                    </a:lnTo>
                    <a:lnTo>
                      <a:pt x="6" y="18"/>
                    </a:lnTo>
                    <a:lnTo>
                      <a:pt x="6" y="12"/>
                    </a:lnTo>
                    <a:lnTo>
                      <a:pt x="6" y="8"/>
                    </a:lnTo>
                    <a:lnTo>
                      <a:pt x="6" y="6"/>
                    </a:lnTo>
                    <a:lnTo>
                      <a:pt x="4" y="6"/>
                    </a:lnTo>
                    <a:lnTo>
                      <a:pt x="2" y="6"/>
                    </a:lnTo>
                    <a:lnTo>
                      <a:pt x="0" y="6"/>
                    </a:lnTo>
                    <a:lnTo>
                      <a:pt x="12" y="0"/>
                    </a:lnTo>
                    <a:lnTo>
                      <a:pt x="14" y="0"/>
                    </a:lnTo>
                    <a:lnTo>
                      <a:pt x="14" y="10"/>
                    </a:lnTo>
                    <a:close/>
                  </a:path>
                </a:pathLst>
              </a:custGeom>
              <a:solidFill>
                <a:srgbClr val="000000"/>
              </a:solidFill>
              <a:ln w="0">
                <a:solidFill>
                  <a:srgbClr val="000000"/>
                </a:solidFill>
                <a:round/>
                <a:headEnd/>
                <a:tailEnd/>
              </a:ln>
            </p:spPr>
            <p:txBody>
              <a:bodyPr/>
              <a:lstStyle/>
              <a:p>
                <a:endParaRPr lang="en-CA"/>
              </a:p>
            </p:txBody>
          </p:sp>
          <p:sp>
            <p:nvSpPr>
              <p:cNvPr id="13372" name="Freeform 41"/>
              <p:cNvSpPr>
                <a:spLocks/>
              </p:cNvSpPr>
              <p:nvPr/>
            </p:nvSpPr>
            <p:spPr bwMode="auto">
              <a:xfrm>
                <a:off x="4108" y="2136"/>
                <a:ext cx="34" cy="42"/>
              </a:xfrm>
              <a:custGeom>
                <a:avLst/>
                <a:gdLst>
                  <a:gd name="T0" fmla="*/ 34 w 34"/>
                  <a:gd name="T1" fmla="*/ 26 h 42"/>
                  <a:gd name="T2" fmla="*/ 32 w 34"/>
                  <a:gd name="T3" fmla="*/ 32 h 42"/>
                  <a:gd name="T4" fmla="*/ 28 w 34"/>
                  <a:gd name="T5" fmla="*/ 38 h 42"/>
                  <a:gd name="T6" fmla="*/ 22 w 34"/>
                  <a:gd name="T7" fmla="*/ 42 h 42"/>
                  <a:gd name="T8" fmla="*/ 18 w 34"/>
                  <a:gd name="T9" fmla="*/ 42 h 42"/>
                  <a:gd name="T10" fmla="*/ 10 w 34"/>
                  <a:gd name="T11" fmla="*/ 40 h 42"/>
                  <a:gd name="T12" fmla="*/ 6 w 34"/>
                  <a:gd name="T13" fmla="*/ 36 h 42"/>
                  <a:gd name="T14" fmla="*/ 2 w 34"/>
                  <a:gd name="T15" fmla="*/ 32 h 42"/>
                  <a:gd name="T16" fmla="*/ 2 w 34"/>
                  <a:gd name="T17" fmla="*/ 28 h 42"/>
                  <a:gd name="T18" fmla="*/ 0 w 34"/>
                  <a:gd name="T19" fmla="*/ 22 h 42"/>
                  <a:gd name="T20" fmla="*/ 2 w 34"/>
                  <a:gd name="T21" fmla="*/ 16 h 42"/>
                  <a:gd name="T22" fmla="*/ 2 w 34"/>
                  <a:gd name="T23" fmla="*/ 10 h 42"/>
                  <a:gd name="T24" fmla="*/ 6 w 34"/>
                  <a:gd name="T25" fmla="*/ 6 h 42"/>
                  <a:gd name="T26" fmla="*/ 12 w 34"/>
                  <a:gd name="T27" fmla="*/ 2 h 42"/>
                  <a:gd name="T28" fmla="*/ 18 w 34"/>
                  <a:gd name="T29" fmla="*/ 0 h 42"/>
                  <a:gd name="T30" fmla="*/ 24 w 34"/>
                  <a:gd name="T31" fmla="*/ 2 h 42"/>
                  <a:gd name="T32" fmla="*/ 28 w 34"/>
                  <a:gd name="T33" fmla="*/ 4 h 42"/>
                  <a:gd name="T34" fmla="*/ 30 w 34"/>
                  <a:gd name="T35" fmla="*/ 8 h 42"/>
                  <a:gd name="T36" fmla="*/ 32 w 34"/>
                  <a:gd name="T37" fmla="*/ 10 h 42"/>
                  <a:gd name="T38" fmla="*/ 32 w 34"/>
                  <a:gd name="T39" fmla="*/ 12 h 42"/>
                  <a:gd name="T40" fmla="*/ 30 w 34"/>
                  <a:gd name="T41" fmla="*/ 12 h 42"/>
                  <a:gd name="T42" fmla="*/ 30 w 34"/>
                  <a:gd name="T43" fmla="*/ 14 h 42"/>
                  <a:gd name="T44" fmla="*/ 28 w 34"/>
                  <a:gd name="T45" fmla="*/ 14 h 42"/>
                  <a:gd name="T46" fmla="*/ 26 w 34"/>
                  <a:gd name="T47" fmla="*/ 14 h 42"/>
                  <a:gd name="T48" fmla="*/ 24 w 34"/>
                  <a:gd name="T49" fmla="*/ 12 h 42"/>
                  <a:gd name="T50" fmla="*/ 24 w 34"/>
                  <a:gd name="T51" fmla="*/ 10 h 42"/>
                  <a:gd name="T52" fmla="*/ 24 w 34"/>
                  <a:gd name="T53" fmla="*/ 8 h 42"/>
                  <a:gd name="T54" fmla="*/ 22 w 34"/>
                  <a:gd name="T55" fmla="*/ 6 h 42"/>
                  <a:gd name="T56" fmla="*/ 22 w 34"/>
                  <a:gd name="T57" fmla="*/ 4 h 42"/>
                  <a:gd name="T58" fmla="*/ 20 w 34"/>
                  <a:gd name="T59" fmla="*/ 4 h 42"/>
                  <a:gd name="T60" fmla="*/ 18 w 34"/>
                  <a:gd name="T61" fmla="*/ 4 h 42"/>
                  <a:gd name="T62" fmla="*/ 14 w 34"/>
                  <a:gd name="T63" fmla="*/ 4 h 42"/>
                  <a:gd name="T64" fmla="*/ 12 w 34"/>
                  <a:gd name="T65" fmla="*/ 6 h 42"/>
                  <a:gd name="T66" fmla="*/ 8 w 34"/>
                  <a:gd name="T67" fmla="*/ 12 h 42"/>
                  <a:gd name="T68" fmla="*/ 8 w 34"/>
                  <a:gd name="T69" fmla="*/ 18 h 42"/>
                  <a:gd name="T70" fmla="*/ 8 w 34"/>
                  <a:gd name="T71" fmla="*/ 24 h 42"/>
                  <a:gd name="T72" fmla="*/ 12 w 34"/>
                  <a:gd name="T73" fmla="*/ 30 h 42"/>
                  <a:gd name="T74" fmla="*/ 16 w 34"/>
                  <a:gd name="T75" fmla="*/ 34 h 42"/>
                  <a:gd name="T76" fmla="*/ 20 w 34"/>
                  <a:gd name="T77" fmla="*/ 34 h 42"/>
                  <a:gd name="T78" fmla="*/ 24 w 34"/>
                  <a:gd name="T79" fmla="*/ 34 h 42"/>
                  <a:gd name="T80" fmla="*/ 28 w 34"/>
                  <a:gd name="T81" fmla="*/ 32 h 42"/>
                  <a:gd name="T82" fmla="*/ 30 w 34"/>
                  <a:gd name="T83" fmla="*/ 30 h 42"/>
                  <a:gd name="T84" fmla="*/ 32 w 34"/>
                  <a:gd name="T85" fmla="*/ 24 h 42"/>
                  <a:gd name="T86" fmla="*/ 34 w 34"/>
                  <a:gd name="T87" fmla="*/ 26 h 4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4"/>
                  <a:gd name="T133" fmla="*/ 0 h 42"/>
                  <a:gd name="T134" fmla="*/ 34 w 34"/>
                  <a:gd name="T135" fmla="*/ 42 h 4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4" h="42">
                    <a:moveTo>
                      <a:pt x="34" y="26"/>
                    </a:moveTo>
                    <a:lnTo>
                      <a:pt x="32" y="32"/>
                    </a:lnTo>
                    <a:lnTo>
                      <a:pt x="28" y="38"/>
                    </a:lnTo>
                    <a:lnTo>
                      <a:pt x="22" y="42"/>
                    </a:lnTo>
                    <a:lnTo>
                      <a:pt x="18" y="42"/>
                    </a:lnTo>
                    <a:lnTo>
                      <a:pt x="10" y="40"/>
                    </a:lnTo>
                    <a:lnTo>
                      <a:pt x="6" y="36"/>
                    </a:lnTo>
                    <a:lnTo>
                      <a:pt x="2" y="32"/>
                    </a:lnTo>
                    <a:lnTo>
                      <a:pt x="2" y="28"/>
                    </a:lnTo>
                    <a:lnTo>
                      <a:pt x="0" y="22"/>
                    </a:lnTo>
                    <a:lnTo>
                      <a:pt x="2" y="16"/>
                    </a:lnTo>
                    <a:lnTo>
                      <a:pt x="2" y="10"/>
                    </a:lnTo>
                    <a:lnTo>
                      <a:pt x="6" y="6"/>
                    </a:lnTo>
                    <a:lnTo>
                      <a:pt x="12" y="2"/>
                    </a:lnTo>
                    <a:lnTo>
                      <a:pt x="18" y="0"/>
                    </a:lnTo>
                    <a:lnTo>
                      <a:pt x="24" y="2"/>
                    </a:lnTo>
                    <a:lnTo>
                      <a:pt x="28" y="4"/>
                    </a:lnTo>
                    <a:lnTo>
                      <a:pt x="30" y="8"/>
                    </a:lnTo>
                    <a:lnTo>
                      <a:pt x="32" y="10"/>
                    </a:lnTo>
                    <a:lnTo>
                      <a:pt x="32" y="12"/>
                    </a:lnTo>
                    <a:lnTo>
                      <a:pt x="30" y="12"/>
                    </a:lnTo>
                    <a:lnTo>
                      <a:pt x="30" y="14"/>
                    </a:lnTo>
                    <a:lnTo>
                      <a:pt x="28" y="14"/>
                    </a:lnTo>
                    <a:lnTo>
                      <a:pt x="26" y="14"/>
                    </a:lnTo>
                    <a:lnTo>
                      <a:pt x="24" y="12"/>
                    </a:lnTo>
                    <a:lnTo>
                      <a:pt x="24" y="10"/>
                    </a:lnTo>
                    <a:lnTo>
                      <a:pt x="24" y="8"/>
                    </a:lnTo>
                    <a:lnTo>
                      <a:pt x="22" y="6"/>
                    </a:lnTo>
                    <a:lnTo>
                      <a:pt x="22" y="4"/>
                    </a:lnTo>
                    <a:lnTo>
                      <a:pt x="20" y="4"/>
                    </a:lnTo>
                    <a:lnTo>
                      <a:pt x="18" y="4"/>
                    </a:lnTo>
                    <a:lnTo>
                      <a:pt x="14" y="4"/>
                    </a:lnTo>
                    <a:lnTo>
                      <a:pt x="12" y="6"/>
                    </a:lnTo>
                    <a:lnTo>
                      <a:pt x="8" y="12"/>
                    </a:lnTo>
                    <a:lnTo>
                      <a:pt x="8" y="18"/>
                    </a:lnTo>
                    <a:lnTo>
                      <a:pt x="8" y="24"/>
                    </a:lnTo>
                    <a:lnTo>
                      <a:pt x="12" y="30"/>
                    </a:lnTo>
                    <a:lnTo>
                      <a:pt x="16" y="34"/>
                    </a:lnTo>
                    <a:lnTo>
                      <a:pt x="20" y="34"/>
                    </a:lnTo>
                    <a:lnTo>
                      <a:pt x="24" y="34"/>
                    </a:lnTo>
                    <a:lnTo>
                      <a:pt x="28" y="32"/>
                    </a:lnTo>
                    <a:lnTo>
                      <a:pt x="30" y="30"/>
                    </a:lnTo>
                    <a:lnTo>
                      <a:pt x="32" y="24"/>
                    </a:lnTo>
                    <a:lnTo>
                      <a:pt x="34" y="26"/>
                    </a:lnTo>
                    <a:close/>
                  </a:path>
                </a:pathLst>
              </a:custGeom>
              <a:solidFill>
                <a:srgbClr val="000000"/>
              </a:solidFill>
              <a:ln w="0">
                <a:solidFill>
                  <a:srgbClr val="000000"/>
                </a:solidFill>
                <a:round/>
                <a:headEnd/>
                <a:tailEnd/>
              </a:ln>
            </p:spPr>
            <p:txBody>
              <a:bodyPr/>
              <a:lstStyle/>
              <a:p>
                <a:endParaRPr lang="en-CA"/>
              </a:p>
            </p:txBody>
          </p:sp>
          <p:sp>
            <p:nvSpPr>
              <p:cNvPr id="13373" name="Freeform 42"/>
              <p:cNvSpPr>
                <a:spLocks/>
              </p:cNvSpPr>
              <p:nvPr/>
            </p:nvSpPr>
            <p:spPr bwMode="auto">
              <a:xfrm>
                <a:off x="4146" y="2116"/>
                <a:ext cx="42" cy="62"/>
              </a:xfrm>
              <a:custGeom>
                <a:avLst/>
                <a:gdLst>
                  <a:gd name="T0" fmla="*/ 12 w 42"/>
                  <a:gd name="T1" fmla="*/ 30 h 62"/>
                  <a:gd name="T2" fmla="*/ 20 w 42"/>
                  <a:gd name="T3" fmla="*/ 22 h 62"/>
                  <a:gd name="T4" fmla="*/ 26 w 42"/>
                  <a:gd name="T5" fmla="*/ 20 h 62"/>
                  <a:gd name="T6" fmla="*/ 32 w 42"/>
                  <a:gd name="T7" fmla="*/ 22 h 62"/>
                  <a:gd name="T8" fmla="*/ 36 w 42"/>
                  <a:gd name="T9" fmla="*/ 28 h 62"/>
                  <a:gd name="T10" fmla="*/ 36 w 42"/>
                  <a:gd name="T11" fmla="*/ 38 h 62"/>
                  <a:gd name="T12" fmla="*/ 36 w 42"/>
                  <a:gd name="T13" fmla="*/ 56 h 62"/>
                  <a:gd name="T14" fmla="*/ 38 w 42"/>
                  <a:gd name="T15" fmla="*/ 58 h 62"/>
                  <a:gd name="T16" fmla="*/ 40 w 42"/>
                  <a:gd name="T17" fmla="*/ 60 h 62"/>
                  <a:gd name="T18" fmla="*/ 42 w 42"/>
                  <a:gd name="T19" fmla="*/ 62 h 62"/>
                  <a:gd name="T20" fmla="*/ 24 w 42"/>
                  <a:gd name="T21" fmla="*/ 60 h 62"/>
                  <a:gd name="T22" fmla="*/ 26 w 42"/>
                  <a:gd name="T23" fmla="*/ 60 h 62"/>
                  <a:gd name="T24" fmla="*/ 28 w 42"/>
                  <a:gd name="T25" fmla="*/ 58 h 62"/>
                  <a:gd name="T26" fmla="*/ 30 w 42"/>
                  <a:gd name="T27" fmla="*/ 54 h 62"/>
                  <a:gd name="T28" fmla="*/ 30 w 42"/>
                  <a:gd name="T29" fmla="*/ 38 h 62"/>
                  <a:gd name="T30" fmla="*/ 28 w 42"/>
                  <a:gd name="T31" fmla="*/ 30 h 62"/>
                  <a:gd name="T32" fmla="*/ 26 w 42"/>
                  <a:gd name="T33" fmla="*/ 28 h 62"/>
                  <a:gd name="T34" fmla="*/ 22 w 42"/>
                  <a:gd name="T35" fmla="*/ 26 h 62"/>
                  <a:gd name="T36" fmla="*/ 18 w 42"/>
                  <a:gd name="T37" fmla="*/ 28 h 62"/>
                  <a:gd name="T38" fmla="*/ 12 w 42"/>
                  <a:gd name="T39" fmla="*/ 32 h 62"/>
                  <a:gd name="T40" fmla="*/ 12 w 42"/>
                  <a:gd name="T41" fmla="*/ 56 h 62"/>
                  <a:gd name="T42" fmla="*/ 14 w 42"/>
                  <a:gd name="T43" fmla="*/ 58 h 62"/>
                  <a:gd name="T44" fmla="*/ 16 w 42"/>
                  <a:gd name="T45" fmla="*/ 60 h 62"/>
                  <a:gd name="T46" fmla="*/ 18 w 42"/>
                  <a:gd name="T47" fmla="*/ 62 h 62"/>
                  <a:gd name="T48" fmla="*/ 0 w 42"/>
                  <a:gd name="T49" fmla="*/ 60 h 62"/>
                  <a:gd name="T50" fmla="*/ 4 w 42"/>
                  <a:gd name="T51" fmla="*/ 60 h 62"/>
                  <a:gd name="T52" fmla="*/ 4 w 42"/>
                  <a:gd name="T53" fmla="*/ 58 h 62"/>
                  <a:gd name="T54" fmla="*/ 6 w 42"/>
                  <a:gd name="T55" fmla="*/ 52 h 62"/>
                  <a:gd name="T56" fmla="*/ 6 w 42"/>
                  <a:gd name="T57" fmla="*/ 10 h 62"/>
                  <a:gd name="T58" fmla="*/ 4 w 42"/>
                  <a:gd name="T59" fmla="*/ 6 h 62"/>
                  <a:gd name="T60" fmla="*/ 4 w 42"/>
                  <a:gd name="T61" fmla="*/ 4 h 62"/>
                  <a:gd name="T62" fmla="*/ 2 w 42"/>
                  <a:gd name="T63" fmla="*/ 4 h 62"/>
                  <a:gd name="T64" fmla="*/ 0 w 42"/>
                  <a:gd name="T65" fmla="*/ 4 h 62"/>
                  <a:gd name="T66" fmla="*/ 12 w 42"/>
                  <a:gd name="T67" fmla="*/ 0 h 6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2"/>
                  <a:gd name="T103" fmla="*/ 0 h 62"/>
                  <a:gd name="T104" fmla="*/ 42 w 42"/>
                  <a:gd name="T105" fmla="*/ 62 h 6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2" h="62">
                    <a:moveTo>
                      <a:pt x="12" y="0"/>
                    </a:moveTo>
                    <a:lnTo>
                      <a:pt x="12" y="30"/>
                    </a:lnTo>
                    <a:lnTo>
                      <a:pt x="18" y="24"/>
                    </a:lnTo>
                    <a:lnTo>
                      <a:pt x="20" y="22"/>
                    </a:lnTo>
                    <a:lnTo>
                      <a:pt x="24" y="22"/>
                    </a:lnTo>
                    <a:lnTo>
                      <a:pt x="26" y="20"/>
                    </a:lnTo>
                    <a:lnTo>
                      <a:pt x="30" y="22"/>
                    </a:lnTo>
                    <a:lnTo>
                      <a:pt x="32" y="22"/>
                    </a:lnTo>
                    <a:lnTo>
                      <a:pt x="34" y="26"/>
                    </a:lnTo>
                    <a:lnTo>
                      <a:pt x="36" y="28"/>
                    </a:lnTo>
                    <a:lnTo>
                      <a:pt x="36" y="32"/>
                    </a:lnTo>
                    <a:lnTo>
                      <a:pt x="36" y="38"/>
                    </a:lnTo>
                    <a:lnTo>
                      <a:pt x="36" y="52"/>
                    </a:lnTo>
                    <a:lnTo>
                      <a:pt x="36" y="56"/>
                    </a:lnTo>
                    <a:lnTo>
                      <a:pt x="36" y="58"/>
                    </a:lnTo>
                    <a:lnTo>
                      <a:pt x="38" y="58"/>
                    </a:lnTo>
                    <a:lnTo>
                      <a:pt x="38" y="60"/>
                    </a:lnTo>
                    <a:lnTo>
                      <a:pt x="40" y="60"/>
                    </a:lnTo>
                    <a:lnTo>
                      <a:pt x="42" y="60"/>
                    </a:lnTo>
                    <a:lnTo>
                      <a:pt x="42" y="62"/>
                    </a:lnTo>
                    <a:lnTo>
                      <a:pt x="24" y="62"/>
                    </a:lnTo>
                    <a:lnTo>
                      <a:pt x="24" y="60"/>
                    </a:lnTo>
                    <a:lnTo>
                      <a:pt x="26" y="60"/>
                    </a:lnTo>
                    <a:lnTo>
                      <a:pt x="28" y="60"/>
                    </a:lnTo>
                    <a:lnTo>
                      <a:pt x="28" y="58"/>
                    </a:lnTo>
                    <a:lnTo>
                      <a:pt x="28" y="56"/>
                    </a:lnTo>
                    <a:lnTo>
                      <a:pt x="30" y="54"/>
                    </a:lnTo>
                    <a:lnTo>
                      <a:pt x="30" y="52"/>
                    </a:lnTo>
                    <a:lnTo>
                      <a:pt x="30" y="38"/>
                    </a:lnTo>
                    <a:lnTo>
                      <a:pt x="28" y="34"/>
                    </a:lnTo>
                    <a:lnTo>
                      <a:pt x="28" y="30"/>
                    </a:lnTo>
                    <a:lnTo>
                      <a:pt x="28" y="28"/>
                    </a:lnTo>
                    <a:lnTo>
                      <a:pt x="26" y="28"/>
                    </a:lnTo>
                    <a:lnTo>
                      <a:pt x="24" y="26"/>
                    </a:lnTo>
                    <a:lnTo>
                      <a:pt x="22" y="26"/>
                    </a:lnTo>
                    <a:lnTo>
                      <a:pt x="20" y="26"/>
                    </a:lnTo>
                    <a:lnTo>
                      <a:pt x="18" y="28"/>
                    </a:lnTo>
                    <a:lnTo>
                      <a:pt x="16" y="30"/>
                    </a:lnTo>
                    <a:lnTo>
                      <a:pt x="12" y="32"/>
                    </a:lnTo>
                    <a:lnTo>
                      <a:pt x="12" y="52"/>
                    </a:lnTo>
                    <a:lnTo>
                      <a:pt x="12" y="56"/>
                    </a:lnTo>
                    <a:lnTo>
                      <a:pt x="14" y="58"/>
                    </a:lnTo>
                    <a:lnTo>
                      <a:pt x="14" y="60"/>
                    </a:lnTo>
                    <a:lnTo>
                      <a:pt x="16" y="60"/>
                    </a:lnTo>
                    <a:lnTo>
                      <a:pt x="18" y="60"/>
                    </a:lnTo>
                    <a:lnTo>
                      <a:pt x="18" y="62"/>
                    </a:lnTo>
                    <a:lnTo>
                      <a:pt x="0" y="62"/>
                    </a:lnTo>
                    <a:lnTo>
                      <a:pt x="0" y="60"/>
                    </a:lnTo>
                    <a:lnTo>
                      <a:pt x="2" y="60"/>
                    </a:lnTo>
                    <a:lnTo>
                      <a:pt x="4" y="60"/>
                    </a:lnTo>
                    <a:lnTo>
                      <a:pt x="4" y="58"/>
                    </a:lnTo>
                    <a:lnTo>
                      <a:pt x="6" y="56"/>
                    </a:lnTo>
                    <a:lnTo>
                      <a:pt x="6" y="52"/>
                    </a:lnTo>
                    <a:lnTo>
                      <a:pt x="6" y="16"/>
                    </a:lnTo>
                    <a:lnTo>
                      <a:pt x="6" y="10"/>
                    </a:lnTo>
                    <a:lnTo>
                      <a:pt x="6" y="8"/>
                    </a:lnTo>
                    <a:lnTo>
                      <a:pt x="4" y="6"/>
                    </a:lnTo>
                    <a:lnTo>
                      <a:pt x="4" y="4"/>
                    </a:lnTo>
                    <a:lnTo>
                      <a:pt x="2" y="4"/>
                    </a:lnTo>
                    <a:lnTo>
                      <a:pt x="0" y="6"/>
                    </a:lnTo>
                    <a:lnTo>
                      <a:pt x="0" y="4"/>
                    </a:lnTo>
                    <a:lnTo>
                      <a:pt x="10" y="0"/>
                    </a:lnTo>
                    <a:lnTo>
                      <a:pt x="12" y="0"/>
                    </a:lnTo>
                    <a:close/>
                  </a:path>
                </a:pathLst>
              </a:custGeom>
              <a:solidFill>
                <a:srgbClr val="000000"/>
              </a:solidFill>
              <a:ln w="0">
                <a:solidFill>
                  <a:srgbClr val="000000"/>
                </a:solidFill>
                <a:round/>
                <a:headEnd/>
                <a:tailEnd/>
              </a:ln>
            </p:spPr>
            <p:txBody>
              <a:bodyPr/>
              <a:lstStyle/>
              <a:p>
                <a:endParaRPr lang="en-CA"/>
              </a:p>
            </p:txBody>
          </p:sp>
          <p:sp>
            <p:nvSpPr>
              <p:cNvPr id="13374" name="Rectangle 43"/>
              <p:cNvSpPr>
                <a:spLocks noChangeArrowheads="1"/>
              </p:cNvSpPr>
              <p:nvPr/>
            </p:nvSpPr>
            <p:spPr bwMode="auto">
              <a:xfrm>
                <a:off x="4200" y="2104"/>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375" name="Rectangle 44"/>
              <p:cNvSpPr>
                <a:spLocks noChangeArrowheads="1"/>
              </p:cNvSpPr>
              <p:nvPr/>
            </p:nvSpPr>
            <p:spPr bwMode="auto">
              <a:xfrm>
                <a:off x="1552" y="2208"/>
                <a:ext cx="2650" cy="4"/>
              </a:xfrm>
              <a:prstGeom prst="rect">
                <a:avLst/>
              </a:prstGeom>
              <a:solidFill>
                <a:srgbClr val="000000"/>
              </a:solidFill>
              <a:ln w="0">
                <a:solidFill>
                  <a:srgbClr val="000000"/>
                </a:solidFill>
                <a:miter lim="800000"/>
                <a:headEnd/>
                <a:tailEnd/>
              </a:ln>
            </p:spPr>
            <p:txBody>
              <a:bodyPr/>
              <a:lstStyle/>
              <a:p>
                <a:endParaRPr lang="en-US"/>
              </a:p>
            </p:txBody>
          </p:sp>
          <p:sp>
            <p:nvSpPr>
              <p:cNvPr id="13376" name="Rectangle 45"/>
              <p:cNvSpPr>
                <a:spLocks noChangeArrowheads="1"/>
              </p:cNvSpPr>
              <p:nvPr/>
            </p:nvSpPr>
            <p:spPr bwMode="auto">
              <a:xfrm>
                <a:off x="1552" y="2224"/>
                <a:ext cx="2650" cy="4"/>
              </a:xfrm>
              <a:prstGeom prst="rect">
                <a:avLst/>
              </a:prstGeom>
              <a:solidFill>
                <a:srgbClr val="000000"/>
              </a:solidFill>
              <a:ln w="0">
                <a:solidFill>
                  <a:srgbClr val="000000"/>
                </a:solidFill>
                <a:miter lim="800000"/>
                <a:headEnd/>
                <a:tailEnd/>
              </a:ln>
            </p:spPr>
            <p:txBody>
              <a:bodyPr/>
              <a:lstStyle/>
              <a:p>
                <a:endParaRPr lang="en-US"/>
              </a:p>
            </p:txBody>
          </p:sp>
          <p:sp>
            <p:nvSpPr>
              <p:cNvPr id="13377" name="Rectangle 46"/>
              <p:cNvSpPr>
                <a:spLocks noChangeArrowheads="1"/>
              </p:cNvSpPr>
              <p:nvPr/>
            </p:nvSpPr>
            <p:spPr bwMode="auto">
              <a:xfrm>
                <a:off x="1552" y="2232"/>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378" name="Freeform 47"/>
              <p:cNvSpPr>
                <a:spLocks/>
              </p:cNvSpPr>
              <p:nvPr/>
            </p:nvSpPr>
            <p:spPr bwMode="auto">
              <a:xfrm>
                <a:off x="1584" y="2246"/>
                <a:ext cx="26" cy="58"/>
              </a:xfrm>
              <a:custGeom>
                <a:avLst/>
                <a:gdLst>
                  <a:gd name="T0" fmla="*/ 26 w 26"/>
                  <a:gd name="T1" fmla="*/ 58 h 58"/>
                  <a:gd name="T2" fmla="*/ 26 w 26"/>
                  <a:gd name="T3" fmla="*/ 58 h 58"/>
                  <a:gd name="T4" fmla="*/ 0 w 26"/>
                  <a:gd name="T5" fmla="*/ 58 h 58"/>
                  <a:gd name="T6" fmla="*/ 0 w 26"/>
                  <a:gd name="T7" fmla="*/ 58 h 58"/>
                  <a:gd name="T8" fmla="*/ 2 w 26"/>
                  <a:gd name="T9" fmla="*/ 58 h 58"/>
                  <a:gd name="T10" fmla="*/ 6 w 26"/>
                  <a:gd name="T11" fmla="*/ 58 h 58"/>
                  <a:gd name="T12" fmla="*/ 8 w 26"/>
                  <a:gd name="T13" fmla="*/ 56 h 58"/>
                  <a:gd name="T14" fmla="*/ 8 w 26"/>
                  <a:gd name="T15" fmla="*/ 54 h 58"/>
                  <a:gd name="T16" fmla="*/ 10 w 26"/>
                  <a:gd name="T17" fmla="*/ 48 h 58"/>
                  <a:gd name="T18" fmla="*/ 10 w 26"/>
                  <a:gd name="T19" fmla="*/ 10 h 58"/>
                  <a:gd name="T20" fmla="*/ 8 w 26"/>
                  <a:gd name="T21" fmla="*/ 6 h 58"/>
                  <a:gd name="T22" fmla="*/ 8 w 26"/>
                  <a:gd name="T23" fmla="*/ 4 h 58"/>
                  <a:gd name="T24" fmla="*/ 8 w 26"/>
                  <a:gd name="T25" fmla="*/ 4 h 58"/>
                  <a:gd name="T26" fmla="*/ 6 w 26"/>
                  <a:gd name="T27" fmla="*/ 2 h 58"/>
                  <a:gd name="T28" fmla="*/ 4 w 26"/>
                  <a:gd name="T29" fmla="*/ 2 h 58"/>
                  <a:gd name="T30" fmla="*/ 2 w 26"/>
                  <a:gd name="T31" fmla="*/ 2 h 58"/>
                  <a:gd name="T32" fmla="*/ 0 w 26"/>
                  <a:gd name="T33" fmla="*/ 2 h 58"/>
                  <a:gd name="T34" fmla="*/ 0 w 26"/>
                  <a:gd name="T35" fmla="*/ 0 h 58"/>
                  <a:gd name="T36" fmla="*/ 26 w 26"/>
                  <a:gd name="T37" fmla="*/ 0 h 58"/>
                  <a:gd name="T38" fmla="*/ 26 w 26"/>
                  <a:gd name="T39" fmla="*/ 2 h 58"/>
                  <a:gd name="T40" fmla="*/ 24 w 26"/>
                  <a:gd name="T41" fmla="*/ 2 h 58"/>
                  <a:gd name="T42" fmla="*/ 20 w 26"/>
                  <a:gd name="T43" fmla="*/ 2 h 58"/>
                  <a:gd name="T44" fmla="*/ 18 w 26"/>
                  <a:gd name="T45" fmla="*/ 4 h 58"/>
                  <a:gd name="T46" fmla="*/ 18 w 26"/>
                  <a:gd name="T47" fmla="*/ 6 h 58"/>
                  <a:gd name="T48" fmla="*/ 18 w 26"/>
                  <a:gd name="T49" fmla="*/ 10 h 58"/>
                  <a:gd name="T50" fmla="*/ 18 w 26"/>
                  <a:gd name="T51" fmla="*/ 48 h 58"/>
                  <a:gd name="T52" fmla="*/ 18 w 26"/>
                  <a:gd name="T53" fmla="*/ 52 h 58"/>
                  <a:gd name="T54" fmla="*/ 18 w 26"/>
                  <a:gd name="T55" fmla="*/ 54 h 58"/>
                  <a:gd name="T56" fmla="*/ 18 w 26"/>
                  <a:gd name="T57" fmla="*/ 56 h 58"/>
                  <a:gd name="T58" fmla="*/ 20 w 26"/>
                  <a:gd name="T59" fmla="*/ 56 h 58"/>
                  <a:gd name="T60" fmla="*/ 22 w 26"/>
                  <a:gd name="T61" fmla="*/ 58 h 58"/>
                  <a:gd name="T62" fmla="*/ 24 w 26"/>
                  <a:gd name="T63" fmla="*/ 58 h 58"/>
                  <a:gd name="T64" fmla="*/ 26 w 26"/>
                  <a:gd name="T65" fmla="*/ 58 h 5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6"/>
                  <a:gd name="T100" fmla="*/ 0 h 58"/>
                  <a:gd name="T101" fmla="*/ 26 w 26"/>
                  <a:gd name="T102" fmla="*/ 58 h 5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6" h="58">
                    <a:moveTo>
                      <a:pt x="26" y="58"/>
                    </a:moveTo>
                    <a:lnTo>
                      <a:pt x="26" y="58"/>
                    </a:lnTo>
                    <a:lnTo>
                      <a:pt x="0" y="58"/>
                    </a:lnTo>
                    <a:lnTo>
                      <a:pt x="2" y="58"/>
                    </a:lnTo>
                    <a:lnTo>
                      <a:pt x="6" y="58"/>
                    </a:lnTo>
                    <a:lnTo>
                      <a:pt x="8" y="56"/>
                    </a:lnTo>
                    <a:lnTo>
                      <a:pt x="8" y="54"/>
                    </a:lnTo>
                    <a:lnTo>
                      <a:pt x="10" y="48"/>
                    </a:lnTo>
                    <a:lnTo>
                      <a:pt x="10" y="10"/>
                    </a:lnTo>
                    <a:lnTo>
                      <a:pt x="8" y="6"/>
                    </a:lnTo>
                    <a:lnTo>
                      <a:pt x="8" y="4"/>
                    </a:lnTo>
                    <a:lnTo>
                      <a:pt x="6" y="2"/>
                    </a:lnTo>
                    <a:lnTo>
                      <a:pt x="4" y="2"/>
                    </a:lnTo>
                    <a:lnTo>
                      <a:pt x="2" y="2"/>
                    </a:lnTo>
                    <a:lnTo>
                      <a:pt x="0" y="2"/>
                    </a:lnTo>
                    <a:lnTo>
                      <a:pt x="0" y="0"/>
                    </a:lnTo>
                    <a:lnTo>
                      <a:pt x="26" y="0"/>
                    </a:lnTo>
                    <a:lnTo>
                      <a:pt x="26" y="2"/>
                    </a:lnTo>
                    <a:lnTo>
                      <a:pt x="24" y="2"/>
                    </a:lnTo>
                    <a:lnTo>
                      <a:pt x="20" y="2"/>
                    </a:lnTo>
                    <a:lnTo>
                      <a:pt x="18" y="4"/>
                    </a:lnTo>
                    <a:lnTo>
                      <a:pt x="18" y="6"/>
                    </a:lnTo>
                    <a:lnTo>
                      <a:pt x="18" y="10"/>
                    </a:lnTo>
                    <a:lnTo>
                      <a:pt x="18" y="48"/>
                    </a:lnTo>
                    <a:lnTo>
                      <a:pt x="18" y="52"/>
                    </a:lnTo>
                    <a:lnTo>
                      <a:pt x="18" y="54"/>
                    </a:lnTo>
                    <a:lnTo>
                      <a:pt x="18" y="56"/>
                    </a:lnTo>
                    <a:lnTo>
                      <a:pt x="20" y="56"/>
                    </a:lnTo>
                    <a:lnTo>
                      <a:pt x="22" y="58"/>
                    </a:lnTo>
                    <a:lnTo>
                      <a:pt x="24" y="58"/>
                    </a:lnTo>
                    <a:lnTo>
                      <a:pt x="26" y="58"/>
                    </a:lnTo>
                    <a:close/>
                  </a:path>
                </a:pathLst>
              </a:custGeom>
              <a:solidFill>
                <a:srgbClr val="000000"/>
              </a:solidFill>
              <a:ln w="0">
                <a:solidFill>
                  <a:srgbClr val="000000"/>
                </a:solidFill>
                <a:round/>
                <a:headEnd/>
                <a:tailEnd/>
              </a:ln>
            </p:spPr>
            <p:txBody>
              <a:bodyPr/>
              <a:lstStyle/>
              <a:p>
                <a:endParaRPr lang="en-CA"/>
              </a:p>
            </p:txBody>
          </p:sp>
          <p:sp>
            <p:nvSpPr>
              <p:cNvPr id="13379" name="Rectangle 48"/>
              <p:cNvSpPr>
                <a:spLocks noChangeArrowheads="1"/>
              </p:cNvSpPr>
              <p:nvPr/>
            </p:nvSpPr>
            <p:spPr bwMode="auto">
              <a:xfrm>
                <a:off x="1888" y="2232"/>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380" name="Rectangle 49"/>
              <p:cNvSpPr>
                <a:spLocks noChangeArrowheads="1"/>
              </p:cNvSpPr>
              <p:nvPr/>
            </p:nvSpPr>
            <p:spPr bwMode="auto">
              <a:xfrm>
                <a:off x="1904" y="2232"/>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381" name="Freeform 50"/>
              <p:cNvSpPr>
                <a:spLocks noEditPoints="1"/>
              </p:cNvSpPr>
              <p:nvPr/>
            </p:nvSpPr>
            <p:spPr bwMode="auto">
              <a:xfrm>
                <a:off x="2048" y="2246"/>
                <a:ext cx="34" cy="60"/>
              </a:xfrm>
              <a:custGeom>
                <a:avLst/>
                <a:gdLst>
                  <a:gd name="T0" fmla="*/ 6 w 34"/>
                  <a:gd name="T1" fmla="*/ 24 h 60"/>
                  <a:gd name="T2" fmla="*/ 2 w 34"/>
                  <a:gd name="T3" fmla="*/ 16 h 60"/>
                  <a:gd name="T4" fmla="*/ 2 w 34"/>
                  <a:gd name="T5" fmla="*/ 8 h 60"/>
                  <a:gd name="T6" fmla="*/ 10 w 34"/>
                  <a:gd name="T7" fmla="*/ 0 h 60"/>
                  <a:gd name="T8" fmla="*/ 24 w 34"/>
                  <a:gd name="T9" fmla="*/ 0 h 60"/>
                  <a:gd name="T10" fmla="*/ 32 w 34"/>
                  <a:gd name="T11" fmla="*/ 8 h 60"/>
                  <a:gd name="T12" fmla="*/ 32 w 34"/>
                  <a:gd name="T13" fmla="*/ 16 h 60"/>
                  <a:gd name="T14" fmla="*/ 26 w 34"/>
                  <a:gd name="T15" fmla="*/ 22 h 60"/>
                  <a:gd name="T16" fmla="*/ 26 w 34"/>
                  <a:gd name="T17" fmla="*/ 32 h 60"/>
                  <a:gd name="T18" fmla="*/ 32 w 34"/>
                  <a:gd name="T19" fmla="*/ 40 h 60"/>
                  <a:gd name="T20" fmla="*/ 32 w 34"/>
                  <a:gd name="T21" fmla="*/ 50 h 60"/>
                  <a:gd name="T22" fmla="*/ 24 w 34"/>
                  <a:gd name="T23" fmla="*/ 58 h 60"/>
                  <a:gd name="T24" fmla="*/ 12 w 34"/>
                  <a:gd name="T25" fmla="*/ 60 h 60"/>
                  <a:gd name="T26" fmla="*/ 4 w 34"/>
                  <a:gd name="T27" fmla="*/ 54 h 60"/>
                  <a:gd name="T28" fmla="*/ 0 w 34"/>
                  <a:gd name="T29" fmla="*/ 46 h 60"/>
                  <a:gd name="T30" fmla="*/ 2 w 34"/>
                  <a:gd name="T31" fmla="*/ 38 h 60"/>
                  <a:gd name="T32" fmla="*/ 12 w 34"/>
                  <a:gd name="T33" fmla="*/ 30 h 60"/>
                  <a:gd name="T34" fmla="*/ 22 w 34"/>
                  <a:gd name="T35" fmla="*/ 20 h 60"/>
                  <a:gd name="T36" fmla="*/ 24 w 34"/>
                  <a:gd name="T37" fmla="*/ 14 h 60"/>
                  <a:gd name="T38" fmla="*/ 24 w 34"/>
                  <a:gd name="T39" fmla="*/ 8 h 60"/>
                  <a:gd name="T40" fmla="*/ 20 w 34"/>
                  <a:gd name="T41" fmla="*/ 2 h 60"/>
                  <a:gd name="T42" fmla="*/ 14 w 34"/>
                  <a:gd name="T43" fmla="*/ 2 h 60"/>
                  <a:gd name="T44" fmla="*/ 10 w 34"/>
                  <a:gd name="T45" fmla="*/ 8 h 60"/>
                  <a:gd name="T46" fmla="*/ 10 w 34"/>
                  <a:gd name="T47" fmla="*/ 12 h 60"/>
                  <a:gd name="T48" fmla="*/ 12 w 34"/>
                  <a:gd name="T49" fmla="*/ 18 h 60"/>
                  <a:gd name="T50" fmla="*/ 18 w 34"/>
                  <a:gd name="T51" fmla="*/ 26 h 60"/>
                  <a:gd name="T52" fmla="*/ 12 w 34"/>
                  <a:gd name="T53" fmla="*/ 34 h 60"/>
                  <a:gd name="T54" fmla="*/ 8 w 34"/>
                  <a:gd name="T55" fmla="*/ 42 h 60"/>
                  <a:gd name="T56" fmla="*/ 8 w 34"/>
                  <a:gd name="T57" fmla="*/ 50 h 60"/>
                  <a:gd name="T58" fmla="*/ 14 w 34"/>
                  <a:gd name="T59" fmla="*/ 56 h 60"/>
                  <a:gd name="T60" fmla="*/ 20 w 34"/>
                  <a:gd name="T61" fmla="*/ 56 h 60"/>
                  <a:gd name="T62" fmla="*/ 24 w 34"/>
                  <a:gd name="T63" fmla="*/ 52 h 60"/>
                  <a:gd name="T64" fmla="*/ 26 w 34"/>
                  <a:gd name="T65" fmla="*/ 46 h 60"/>
                  <a:gd name="T66" fmla="*/ 22 w 34"/>
                  <a:gd name="T67" fmla="*/ 40 h 60"/>
                  <a:gd name="T68" fmla="*/ 14 w 34"/>
                  <a:gd name="T69" fmla="*/ 32 h 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4"/>
                  <a:gd name="T106" fmla="*/ 0 h 60"/>
                  <a:gd name="T107" fmla="*/ 34 w 34"/>
                  <a:gd name="T108" fmla="*/ 60 h 6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4" h="60">
                    <a:moveTo>
                      <a:pt x="12" y="30"/>
                    </a:moveTo>
                    <a:lnTo>
                      <a:pt x="6" y="24"/>
                    </a:lnTo>
                    <a:lnTo>
                      <a:pt x="2" y="20"/>
                    </a:lnTo>
                    <a:lnTo>
                      <a:pt x="2" y="16"/>
                    </a:lnTo>
                    <a:lnTo>
                      <a:pt x="0" y="14"/>
                    </a:lnTo>
                    <a:lnTo>
                      <a:pt x="2" y="8"/>
                    </a:lnTo>
                    <a:lnTo>
                      <a:pt x="6" y="4"/>
                    </a:lnTo>
                    <a:lnTo>
                      <a:pt x="10" y="0"/>
                    </a:lnTo>
                    <a:lnTo>
                      <a:pt x="16" y="0"/>
                    </a:lnTo>
                    <a:lnTo>
                      <a:pt x="24" y="0"/>
                    </a:lnTo>
                    <a:lnTo>
                      <a:pt x="28" y="4"/>
                    </a:lnTo>
                    <a:lnTo>
                      <a:pt x="32" y="8"/>
                    </a:lnTo>
                    <a:lnTo>
                      <a:pt x="32" y="12"/>
                    </a:lnTo>
                    <a:lnTo>
                      <a:pt x="32" y="16"/>
                    </a:lnTo>
                    <a:lnTo>
                      <a:pt x="30" y="18"/>
                    </a:lnTo>
                    <a:lnTo>
                      <a:pt x="26" y="22"/>
                    </a:lnTo>
                    <a:lnTo>
                      <a:pt x="20" y="26"/>
                    </a:lnTo>
                    <a:lnTo>
                      <a:pt x="26" y="32"/>
                    </a:lnTo>
                    <a:lnTo>
                      <a:pt x="30" y="36"/>
                    </a:lnTo>
                    <a:lnTo>
                      <a:pt x="32" y="40"/>
                    </a:lnTo>
                    <a:lnTo>
                      <a:pt x="34" y="44"/>
                    </a:lnTo>
                    <a:lnTo>
                      <a:pt x="32" y="50"/>
                    </a:lnTo>
                    <a:lnTo>
                      <a:pt x="28" y="56"/>
                    </a:lnTo>
                    <a:lnTo>
                      <a:pt x="24" y="58"/>
                    </a:lnTo>
                    <a:lnTo>
                      <a:pt x="16" y="60"/>
                    </a:lnTo>
                    <a:lnTo>
                      <a:pt x="12" y="60"/>
                    </a:lnTo>
                    <a:lnTo>
                      <a:pt x="8" y="58"/>
                    </a:lnTo>
                    <a:lnTo>
                      <a:pt x="4" y="54"/>
                    </a:lnTo>
                    <a:lnTo>
                      <a:pt x="0" y="50"/>
                    </a:lnTo>
                    <a:lnTo>
                      <a:pt x="0" y="46"/>
                    </a:lnTo>
                    <a:lnTo>
                      <a:pt x="0" y="42"/>
                    </a:lnTo>
                    <a:lnTo>
                      <a:pt x="2" y="38"/>
                    </a:lnTo>
                    <a:lnTo>
                      <a:pt x="6" y="34"/>
                    </a:lnTo>
                    <a:lnTo>
                      <a:pt x="12" y="30"/>
                    </a:lnTo>
                    <a:close/>
                    <a:moveTo>
                      <a:pt x="18" y="26"/>
                    </a:moveTo>
                    <a:lnTo>
                      <a:pt x="22" y="20"/>
                    </a:lnTo>
                    <a:lnTo>
                      <a:pt x="24" y="18"/>
                    </a:lnTo>
                    <a:lnTo>
                      <a:pt x="24" y="14"/>
                    </a:lnTo>
                    <a:lnTo>
                      <a:pt x="24" y="12"/>
                    </a:lnTo>
                    <a:lnTo>
                      <a:pt x="24" y="8"/>
                    </a:lnTo>
                    <a:lnTo>
                      <a:pt x="22" y="4"/>
                    </a:lnTo>
                    <a:lnTo>
                      <a:pt x="20" y="2"/>
                    </a:lnTo>
                    <a:lnTo>
                      <a:pt x="16" y="2"/>
                    </a:lnTo>
                    <a:lnTo>
                      <a:pt x="14" y="2"/>
                    </a:lnTo>
                    <a:lnTo>
                      <a:pt x="12" y="4"/>
                    </a:lnTo>
                    <a:lnTo>
                      <a:pt x="10" y="8"/>
                    </a:lnTo>
                    <a:lnTo>
                      <a:pt x="8" y="10"/>
                    </a:lnTo>
                    <a:lnTo>
                      <a:pt x="10" y="12"/>
                    </a:lnTo>
                    <a:lnTo>
                      <a:pt x="10" y="16"/>
                    </a:lnTo>
                    <a:lnTo>
                      <a:pt x="12" y="18"/>
                    </a:lnTo>
                    <a:lnTo>
                      <a:pt x="12" y="20"/>
                    </a:lnTo>
                    <a:lnTo>
                      <a:pt x="18" y="26"/>
                    </a:lnTo>
                    <a:close/>
                    <a:moveTo>
                      <a:pt x="14" y="32"/>
                    </a:moveTo>
                    <a:lnTo>
                      <a:pt x="12" y="34"/>
                    </a:lnTo>
                    <a:lnTo>
                      <a:pt x="10" y="38"/>
                    </a:lnTo>
                    <a:lnTo>
                      <a:pt x="8" y="42"/>
                    </a:lnTo>
                    <a:lnTo>
                      <a:pt x="8" y="46"/>
                    </a:lnTo>
                    <a:lnTo>
                      <a:pt x="8" y="50"/>
                    </a:lnTo>
                    <a:lnTo>
                      <a:pt x="10" y="54"/>
                    </a:lnTo>
                    <a:lnTo>
                      <a:pt x="14" y="56"/>
                    </a:lnTo>
                    <a:lnTo>
                      <a:pt x="16" y="56"/>
                    </a:lnTo>
                    <a:lnTo>
                      <a:pt x="20" y="56"/>
                    </a:lnTo>
                    <a:lnTo>
                      <a:pt x="24" y="54"/>
                    </a:lnTo>
                    <a:lnTo>
                      <a:pt x="24" y="52"/>
                    </a:lnTo>
                    <a:lnTo>
                      <a:pt x="26" y="48"/>
                    </a:lnTo>
                    <a:lnTo>
                      <a:pt x="26" y="46"/>
                    </a:lnTo>
                    <a:lnTo>
                      <a:pt x="24" y="42"/>
                    </a:lnTo>
                    <a:lnTo>
                      <a:pt x="22" y="40"/>
                    </a:lnTo>
                    <a:lnTo>
                      <a:pt x="18" y="36"/>
                    </a:lnTo>
                    <a:lnTo>
                      <a:pt x="14" y="32"/>
                    </a:lnTo>
                    <a:close/>
                  </a:path>
                </a:pathLst>
              </a:custGeom>
              <a:solidFill>
                <a:srgbClr val="000000"/>
              </a:solidFill>
              <a:ln w="0">
                <a:solidFill>
                  <a:srgbClr val="000000"/>
                </a:solidFill>
                <a:round/>
                <a:headEnd/>
                <a:tailEnd/>
              </a:ln>
            </p:spPr>
            <p:txBody>
              <a:bodyPr/>
              <a:lstStyle/>
              <a:p>
                <a:endParaRPr lang="en-CA"/>
              </a:p>
            </p:txBody>
          </p:sp>
          <p:sp>
            <p:nvSpPr>
              <p:cNvPr id="13382" name="Rectangle 51"/>
              <p:cNvSpPr>
                <a:spLocks noChangeArrowheads="1"/>
              </p:cNvSpPr>
              <p:nvPr/>
            </p:nvSpPr>
            <p:spPr bwMode="auto">
              <a:xfrm>
                <a:off x="2152" y="2232"/>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383" name="Freeform 52"/>
              <p:cNvSpPr>
                <a:spLocks/>
              </p:cNvSpPr>
              <p:nvPr/>
            </p:nvSpPr>
            <p:spPr bwMode="auto">
              <a:xfrm>
                <a:off x="2304" y="2246"/>
                <a:ext cx="22" cy="58"/>
              </a:xfrm>
              <a:custGeom>
                <a:avLst/>
                <a:gdLst>
                  <a:gd name="T0" fmla="*/ 0 w 22"/>
                  <a:gd name="T1" fmla="*/ 6 h 58"/>
                  <a:gd name="T2" fmla="*/ 14 w 22"/>
                  <a:gd name="T3" fmla="*/ 0 h 58"/>
                  <a:gd name="T4" fmla="*/ 16 w 22"/>
                  <a:gd name="T5" fmla="*/ 0 h 58"/>
                  <a:gd name="T6" fmla="*/ 16 w 22"/>
                  <a:gd name="T7" fmla="*/ 48 h 58"/>
                  <a:gd name="T8" fmla="*/ 16 w 22"/>
                  <a:gd name="T9" fmla="*/ 52 h 58"/>
                  <a:gd name="T10" fmla="*/ 16 w 22"/>
                  <a:gd name="T11" fmla="*/ 56 h 58"/>
                  <a:gd name="T12" fmla="*/ 16 w 22"/>
                  <a:gd name="T13" fmla="*/ 56 h 58"/>
                  <a:gd name="T14" fmla="*/ 18 w 22"/>
                  <a:gd name="T15" fmla="*/ 58 h 58"/>
                  <a:gd name="T16" fmla="*/ 20 w 22"/>
                  <a:gd name="T17" fmla="*/ 58 h 58"/>
                  <a:gd name="T18" fmla="*/ 22 w 22"/>
                  <a:gd name="T19" fmla="*/ 58 h 58"/>
                  <a:gd name="T20" fmla="*/ 22 w 22"/>
                  <a:gd name="T21" fmla="*/ 58 h 58"/>
                  <a:gd name="T22" fmla="*/ 0 w 22"/>
                  <a:gd name="T23" fmla="*/ 58 h 58"/>
                  <a:gd name="T24" fmla="*/ 0 w 22"/>
                  <a:gd name="T25" fmla="*/ 58 h 58"/>
                  <a:gd name="T26" fmla="*/ 4 w 22"/>
                  <a:gd name="T27" fmla="*/ 58 h 58"/>
                  <a:gd name="T28" fmla="*/ 6 w 22"/>
                  <a:gd name="T29" fmla="*/ 58 h 58"/>
                  <a:gd name="T30" fmla="*/ 6 w 22"/>
                  <a:gd name="T31" fmla="*/ 56 h 58"/>
                  <a:gd name="T32" fmla="*/ 8 w 22"/>
                  <a:gd name="T33" fmla="*/ 56 h 58"/>
                  <a:gd name="T34" fmla="*/ 8 w 22"/>
                  <a:gd name="T35" fmla="*/ 54 h 58"/>
                  <a:gd name="T36" fmla="*/ 8 w 22"/>
                  <a:gd name="T37" fmla="*/ 48 h 58"/>
                  <a:gd name="T38" fmla="*/ 8 w 22"/>
                  <a:gd name="T39" fmla="*/ 16 h 58"/>
                  <a:gd name="T40" fmla="*/ 8 w 22"/>
                  <a:gd name="T41" fmla="*/ 10 h 58"/>
                  <a:gd name="T42" fmla="*/ 8 w 22"/>
                  <a:gd name="T43" fmla="*/ 8 h 58"/>
                  <a:gd name="T44" fmla="*/ 6 w 22"/>
                  <a:gd name="T45" fmla="*/ 6 h 58"/>
                  <a:gd name="T46" fmla="*/ 6 w 22"/>
                  <a:gd name="T47" fmla="*/ 6 h 58"/>
                  <a:gd name="T48" fmla="*/ 6 w 22"/>
                  <a:gd name="T49" fmla="*/ 6 h 58"/>
                  <a:gd name="T50" fmla="*/ 4 w 22"/>
                  <a:gd name="T51" fmla="*/ 6 h 58"/>
                  <a:gd name="T52" fmla="*/ 2 w 22"/>
                  <a:gd name="T53" fmla="*/ 6 h 58"/>
                  <a:gd name="T54" fmla="*/ 0 w 22"/>
                  <a:gd name="T55" fmla="*/ 6 h 58"/>
                  <a:gd name="T56" fmla="*/ 0 w 22"/>
                  <a:gd name="T57" fmla="*/ 6 h 5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2"/>
                  <a:gd name="T88" fmla="*/ 0 h 58"/>
                  <a:gd name="T89" fmla="*/ 22 w 22"/>
                  <a:gd name="T90" fmla="*/ 58 h 58"/>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2" h="58">
                    <a:moveTo>
                      <a:pt x="0" y="6"/>
                    </a:moveTo>
                    <a:lnTo>
                      <a:pt x="14" y="0"/>
                    </a:lnTo>
                    <a:lnTo>
                      <a:pt x="16" y="0"/>
                    </a:lnTo>
                    <a:lnTo>
                      <a:pt x="16" y="48"/>
                    </a:lnTo>
                    <a:lnTo>
                      <a:pt x="16" y="52"/>
                    </a:lnTo>
                    <a:lnTo>
                      <a:pt x="16" y="56"/>
                    </a:lnTo>
                    <a:lnTo>
                      <a:pt x="18" y="58"/>
                    </a:lnTo>
                    <a:lnTo>
                      <a:pt x="20" y="58"/>
                    </a:lnTo>
                    <a:lnTo>
                      <a:pt x="22" y="58"/>
                    </a:lnTo>
                    <a:lnTo>
                      <a:pt x="0" y="58"/>
                    </a:lnTo>
                    <a:lnTo>
                      <a:pt x="4" y="58"/>
                    </a:lnTo>
                    <a:lnTo>
                      <a:pt x="6" y="58"/>
                    </a:lnTo>
                    <a:lnTo>
                      <a:pt x="6" y="56"/>
                    </a:lnTo>
                    <a:lnTo>
                      <a:pt x="8" y="56"/>
                    </a:lnTo>
                    <a:lnTo>
                      <a:pt x="8" y="54"/>
                    </a:lnTo>
                    <a:lnTo>
                      <a:pt x="8" y="48"/>
                    </a:lnTo>
                    <a:lnTo>
                      <a:pt x="8" y="16"/>
                    </a:lnTo>
                    <a:lnTo>
                      <a:pt x="8" y="10"/>
                    </a:lnTo>
                    <a:lnTo>
                      <a:pt x="8" y="8"/>
                    </a:lnTo>
                    <a:lnTo>
                      <a:pt x="6" y="6"/>
                    </a:lnTo>
                    <a:lnTo>
                      <a:pt x="4" y="6"/>
                    </a:lnTo>
                    <a:lnTo>
                      <a:pt x="2" y="6"/>
                    </a:lnTo>
                    <a:lnTo>
                      <a:pt x="0" y="6"/>
                    </a:lnTo>
                    <a:close/>
                  </a:path>
                </a:pathLst>
              </a:custGeom>
              <a:solidFill>
                <a:srgbClr val="000000"/>
              </a:solidFill>
              <a:ln w="0">
                <a:solidFill>
                  <a:srgbClr val="000000"/>
                </a:solidFill>
                <a:round/>
                <a:headEnd/>
                <a:tailEnd/>
              </a:ln>
            </p:spPr>
            <p:txBody>
              <a:bodyPr/>
              <a:lstStyle/>
              <a:p>
                <a:endParaRPr lang="en-CA"/>
              </a:p>
            </p:txBody>
          </p:sp>
          <p:sp>
            <p:nvSpPr>
              <p:cNvPr id="13384" name="Freeform 53"/>
              <p:cNvSpPr>
                <a:spLocks noEditPoints="1"/>
              </p:cNvSpPr>
              <p:nvPr/>
            </p:nvSpPr>
            <p:spPr bwMode="auto">
              <a:xfrm>
                <a:off x="2340" y="2246"/>
                <a:ext cx="38" cy="60"/>
              </a:xfrm>
              <a:custGeom>
                <a:avLst/>
                <a:gdLst>
                  <a:gd name="T0" fmla="*/ 0 w 38"/>
                  <a:gd name="T1" fmla="*/ 30 h 60"/>
                  <a:gd name="T2" fmla="*/ 2 w 38"/>
                  <a:gd name="T3" fmla="*/ 20 h 60"/>
                  <a:gd name="T4" fmla="*/ 4 w 38"/>
                  <a:gd name="T5" fmla="*/ 12 h 60"/>
                  <a:gd name="T6" fmla="*/ 8 w 38"/>
                  <a:gd name="T7" fmla="*/ 6 h 60"/>
                  <a:gd name="T8" fmla="*/ 12 w 38"/>
                  <a:gd name="T9" fmla="*/ 2 h 60"/>
                  <a:gd name="T10" fmla="*/ 16 w 38"/>
                  <a:gd name="T11" fmla="*/ 0 h 60"/>
                  <a:gd name="T12" fmla="*/ 20 w 38"/>
                  <a:gd name="T13" fmla="*/ 0 h 60"/>
                  <a:gd name="T14" fmla="*/ 24 w 38"/>
                  <a:gd name="T15" fmla="*/ 0 h 60"/>
                  <a:gd name="T16" fmla="*/ 28 w 38"/>
                  <a:gd name="T17" fmla="*/ 2 h 60"/>
                  <a:gd name="T18" fmla="*/ 32 w 38"/>
                  <a:gd name="T19" fmla="*/ 6 h 60"/>
                  <a:gd name="T20" fmla="*/ 34 w 38"/>
                  <a:gd name="T21" fmla="*/ 12 h 60"/>
                  <a:gd name="T22" fmla="*/ 36 w 38"/>
                  <a:gd name="T23" fmla="*/ 20 h 60"/>
                  <a:gd name="T24" fmla="*/ 38 w 38"/>
                  <a:gd name="T25" fmla="*/ 30 h 60"/>
                  <a:gd name="T26" fmla="*/ 36 w 38"/>
                  <a:gd name="T27" fmla="*/ 38 h 60"/>
                  <a:gd name="T28" fmla="*/ 34 w 38"/>
                  <a:gd name="T29" fmla="*/ 46 h 60"/>
                  <a:gd name="T30" fmla="*/ 32 w 38"/>
                  <a:gd name="T31" fmla="*/ 52 h 60"/>
                  <a:gd name="T32" fmla="*/ 28 w 38"/>
                  <a:gd name="T33" fmla="*/ 56 h 60"/>
                  <a:gd name="T34" fmla="*/ 24 w 38"/>
                  <a:gd name="T35" fmla="*/ 58 h 60"/>
                  <a:gd name="T36" fmla="*/ 18 w 38"/>
                  <a:gd name="T37" fmla="*/ 60 h 60"/>
                  <a:gd name="T38" fmla="*/ 14 w 38"/>
                  <a:gd name="T39" fmla="*/ 58 h 60"/>
                  <a:gd name="T40" fmla="*/ 10 w 38"/>
                  <a:gd name="T41" fmla="*/ 56 h 60"/>
                  <a:gd name="T42" fmla="*/ 6 w 38"/>
                  <a:gd name="T43" fmla="*/ 50 h 60"/>
                  <a:gd name="T44" fmla="*/ 2 w 38"/>
                  <a:gd name="T45" fmla="*/ 40 h 60"/>
                  <a:gd name="T46" fmla="*/ 0 w 38"/>
                  <a:gd name="T47" fmla="*/ 30 h 60"/>
                  <a:gd name="T48" fmla="*/ 10 w 38"/>
                  <a:gd name="T49" fmla="*/ 32 h 60"/>
                  <a:gd name="T50" fmla="*/ 10 w 38"/>
                  <a:gd name="T51" fmla="*/ 42 h 60"/>
                  <a:gd name="T52" fmla="*/ 12 w 38"/>
                  <a:gd name="T53" fmla="*/ 50 h 60"/>
                  <a:gd name="T54" fmla="*/ 14 w 38"/>
                  <a:gd name="T55" fmla="*/ 54 h 60"/>
                  <a:gd name="T56" fmla="*/ 16 w 38"/>
                  <a:gd name="T57" fmla="*/ 56 h 60"/>
                  <a:gd name="T58" fmla="*/ 20 w 38"/>
                  <a:gd name="T59" fmla="*/ 56 h 60"/>
                  <a:gd name="T60" fmla="*/ 22 w 38"/>
                  <a:gd name="T61" fmla="*/ 56 h 60"/>
                  <a:gd name="T62" fmla="*/ 24 w 38"/>
                  <a:gd name="T63" fmla="*/ 54 h 60"/>
                  <a:gd name="T64" fmla="*/ 26 w 38"/>
                  <a:gd name="T65" fmla="*/ 52 h 60"/>
                  <a:gd name="T66" fmla="*/ 28 w 38"/>
                  <a:gd name="T67" fmla="*/ 48 h 60"/>
                  <a:gd name="T68" fmla="*/ 28 w 38"/>
                  <a:gd name="T69" fmla="*/ 40 h 60"/>
                  <a:gd name="T70" fmla="*/ 30 w 38"/>
                  <a:gd name="T71" fmla="*/ 28 h 60"/>
                  <a:gd name="T72" fmla="*/ 28 w 38"/>
                  <a:gd name="T73" fmla="*/ 18 h 60"/>
                  <a:gd name="T74" fmla="*/ 28 w 38"/>
                  <a:gd name="T75" fmla="*/ 10 h 60"/>
                  <a:gd name="T76" fmla="*/ 26 w 38"/>
                  <a:gd name="T77" fmla="*/ 6 h 60"/>
                  <a:gd name="T78" fmla="*/ 24 w 38"/>
                  <a:gd name="T79" fmla="*/ 4 h 60"/>
                  <a:gd name="T80" fmla="*/ 22 w 38"/>
                  <a:gd name="T81" fmla="*/ 2 h 60"/>
                  <a:gd name="T82" fmla="*/ 20 w 38"/>
                  <a:gd name="T83" fmla="*/ 2 h 60"/>
                  <a:gd name="T84" fmla="*/ 16 w 38"/>
                  <a:gd name="T85" fmla="*/ 2 h 60"/>
                  <a:gd name="T86" fmla="*/ 14 w 38"/>
                  <a:gd name="T87" fmla="*/ 4 h 60"/>
                  <a:gd name="T88" fmla="*/ 12 w 38"/>
                  <a:gd name="T89" fmla="*/ 10 h 60"/>
                  <a:gd name="T90" fmla="*/ 10 w 38"/>
                  <a:gd name="T91" fmla="*/ 16 h 60"/>
                  <a:gd name="T92" fmla="*/ 10 w 38"/>
                  <a:gd name="T93" fmla="*/ 24 h 60"/>
                  <a:gd name="T94" fmla="*/ 10 w 38"/>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8"/>
                  <a:gd name="T145" fmla="*/ 0 h 60"/>
                  <a:gd name="T146" fmla="*/ 38 w 38"/>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8" h="60">
                    <a:moveTo>
                      <a:pt x="0" y="30"/>
                    </a:moveTo>
                    <a:lnTo>
                      <a:pt x="2" y="20"/>
                    </a:lnTo>
                    <a:lnTo>
                      <a:pt x="4" y="12"/>
                    </a:lnTo>
                    <a:lnTo>
                      <a:pt x="8" y="6"/>
                    </a:lnTo>
                    <a:lnTo>
                      <a:pt x="12" y="2"/>
                    </a:lnTo>
                    <a:lnTo>
                      <a:pt x="16" y="0"/>
                    </a:lnTo>
                    <a:lnTo>
                      <a:pt x="20" y="0"/>
                    </a:lnTo>
                    <a:lnTo>
                      <a:pt x="24" y="0"/>
                    </a:lnTo>
                    <a:lnTo>
                      <a:pt x="28" y="2"/>
                    </a:lnTo>
                    <a:lnTo>
                      <a:pt x="32" y="6"/>
                    </a:lnTo>
                    <a:lnTo>
                      <a:pt x="34" y="12"/>
                    </a:lnTo>
                    <a:lnTo>
                      <a:pt x="36" y="20"/>
                    </a:lnTo>
                    <a:lnTo>
                      <a:pt x="38" y="30"/>
                    </a:lnTo>
                    <a:lnTo>
                      <a:pt x="36" y="38"/>
                    </a:lnTo>
                    <a:lnTo>
                      <a:pt x="34" y="46"/>
                    </a:lnTo>
                    <a:lnTo>
                      <a:pt x="32" y="52"/>
                    </a:lnTo>
                    <a:lnTo>
                      <a:pt x="28" y="56"/>
                    </a:lnTo>
                    <a:lnTo>
                      <a:pt x="24" y="58"/>
                    </a:lnTo>
                    <a:lnTo>
                      <a:pt x="18" y="60"/>
                    </a:lnTo>
                    <a:lnTo>
                      <a:pt x="14" y="58"/>
                    </a:lnTo>
                    <a:lnTo>
                      <a:pt x="10" y="56"/>
                    </a:lnTo>
                    <a:lnTo>
                      <a:pt x="6" y="50"/>
                    </a:lnTo>
                    <a:lnTo>
                      <a:pt x="2" y="40"/>
                    </a:lnTo>
                    <a:lnTo>
                      <a:pt x="0" y="30"/>
                    </a:lnTo>
                    <a:close/>
                    <a:moveTo>
                      <a:pt x="10" y="32"/>
                    </a:moveTo>
                    <a:lnTo>
                      <a:pt x="10" y="42"/>
                    </a:lnTo>
                    <a:lnTo>
                      <a:pt x="12" y="50"/>
                    </a:lnTo>
                    <a:lnTo>
                      <a:pt x="14" y="54"/>
                    </a:lnTo>
                    <a:lnTo>
                      <a:pt x="16" y="56"/>
                    </a:lnTo>
                    <a:lnTo>
                      <a:pt x="20" y="56"/>
                    </a:lnTo>
                    <a:lnTo>
                      <a:pt x="22" y="56"/>
                    </a:lnTo>
                    <a:lnTo>
                      <a:pt x="24" y="54"/>
                    </a:lnTo>
                    <a:lnTo>
                      <a:pt x="26" y="52"/>
                    </a:lnTo>
                    <a:lnTo>
                      <a:pt x="28" y="48"/>
                    </a:lnTo>
                    <a:lnTo>
                      <a:pt x="28" y="40"/>
                    </a:lnTo>
                    <a:lnTo>
                      <a:pt x="30" y="28"/>
                    </a:lnTo>
                    <a:lnTo>
                      <a:pt x="28" y="18"/>
                    </a:lnTo>
                    <a:lnTo>
                      <a:pt x="28" y="10"/>
                    </a:lnTo>
                    <a:lnTo>
                      <a:pt x="26" y="6"/>
                    </a:lnTo>
                    <a:lnTo>
                      <a:pt x="24" y="4"/>
                    </a:lnTo>
                    <a:lnTo>
                      <a:pt x="22" y="2"/>
                    </a:lnTo>
                    <a:lnTo>
                      <a:pt x="20" y="2"/>
                    </a:lnTo>
                    <a:lnTo>
                      <a:pt x="16" y="2"/>
                    </a:lnTo>
                    <a:lnTo>
                      <a:pt x="14" y="4"/>
                    </a:lnTo>
                    <a:lnTo>
                      <a:pt x="12" y="10"/>
                    </a:lnTo>
                    <a:lnTo>
                      <a:pt x="10" y="16"/>
                    </a:lnTo>
                    <a:lnTo>
                      <a:pt x="10" y="24"/>
                    </a:lnTo>
                    <a:lnTo>
                      <a:pt x="10" y="32"/>
                    </a:lnTo>
                    <a:close/>
                  </a:path>
                </a:pathLst>
              </a:custGeom>
              <a:solidFill>
                <a:srgbClr val="000000"/>
              </a:solidFill>
              <a:ln w="0">
                <a:solidFill>
                  <a:srgbClr val="000000"/>
                </a:solidFill>
                <a:round/>
                <a:headEnd/>
                <a:tailEnd/>
              </a:ln>
            </p:spPr>
            <p:txBody>
              <a:bodyPr/>
              <a:lstStyle/>
              <a:p>
                <a:endParaRPr lang="en-CA"/>
              </a:p>
            </p:txBody>
          </p:sp>
          <p:sp>
            <p:nvSpPr>
              <p:cNvPr id="13385" name="Freeform 54"/>
              <p:cNvSpPr>
                <a:spLocks noEditPoints="1"/>
              </p:cNvSpPr>
              <p:nvPr/>
            </p:nvSpPr>
            <p:spPr bwMode="auto">
              <a:xfrm>
                <a:off x="2386" y="2246"/>
                <a:ext cx="34" cy="60"/>
              </a:xfrm>
              <a:custGeom>
                <a:avLst/>
                <a:gdLst>
                  <a:gd name="T0" fmla="*/ 6 w 34"/>
                  <a:gd name="T1" fmla="*/ 24 h 60"/>
                  <a:gd name="T2" fmla="*/ 2 w 34"/>
                  <a:gd name="T3" fmla="*/ 16 h 60"/>
                  <a:gd name="T4" fmla="*/ 2 w 34"/>
                  <a:gd name="T5" fmla="*/ 8 h 60"/>
                  <a:gd name="T6" fmla="*/ 12 w 34"/>
                  <a:gd name="T7" fmla="*/ 0 h 60"/>
                  <a:gd name="T8" fmla="*/ 24 w 34"/>
                  <a:gd name="T9" fmla="*/ 0 h 60"/>
                  <a:gd name="T10" fmla="*/ 32 w 34"/>
                  <a:gd name="T11" fmla="*/ 8 h 60"/>
                  <a:gd name="T12" fmla="*/ 32 w 34"/>
                  <a:gd name="T13" fmla="*/ 16 h 60"/>
                  <a:gd name="T14" fmla="*/ 28 w 34"/>
                  <a:gd name="T15" fmla="*/ 22 h 60"/>
                  <a:gd name="T16" fmla="*/ 28 w 34"/>
                  <a:gd name="T17" fmla="*/ 32 h 60"/>
                  <a:gd name="T18" fmla="*/ 34 w 34"/>
                  <a:gd name="T19" fmla="*/ 40 h 60"/>
                  <a:gd name="T20" fmla="*/ 34 w 34"/>
                  <a:gd name="T21" fmla="*/ 50 h 60"/>
                  <a:gd name="T22" fmla="*/ 24 w 34"/>
                  <a:gd name="T23" fmla="*/ 58 h 60"/>
                  <a:gd name="T24" fmla="*/ 12 w 34"/>
                  <a:gd name="T25" fmla="*/ 60 h 60"/>
                  <a:gd name="T26" fmla="*/ 4 w 34"/>
                  <a:gd name="T27" fmla="*/ 54 h 60"/>
                  <a:gd name="T28" fmla="*/ 0 w 34"/>
                  <a:gd name="T29" fmla="*/ 46 h 60"/>
                  <a:gd name="T30" fmla="*/ 4 w 34"/>
                  <a:gd name="T31" fmla="*/ 38 h 60"/>
                  <a:gd name="T32" fmla="*/ 12 w 34"/>
                  <a:gd name="T33" fmla="*/ 30 h 60"/>
                  <a:gd name="T34" fmla="*/ 22 w 34"/>
                  <a:gd name="T35" fmla="*/ 20 h 60"/>
                  <a:gd name="T36" fmla="*/ 24 w 34"/>
                  <a:gd name="T37" fmla="*/ 14 h 60"/>
                  <a:gd name="T38" fmla="*/ 24 w 34"/>
                  <a:gd name="T39" fmla="*/ 8 h 60"/>
                  <a:gd name="T40" fmla="*/ 20 w 34"/>
                  <a:gd name="T41" fmla="*/ 2 h 60"/>
                  <a:gd name="T42" fmla="*/ 14 w 34"/>
                  <a:gd name="T43" fmla="*/ 2 h 60"/>
                  <a:gd name="T44" fmla="*/ 10 w 34"/>
                  <a:gd name="T45" fmla="*/ 8 h 60"/>
                  <a:gd name="T46" fmla="*/ 10 w 34"/>
                  <a:gd name="T47" fmla="*/ 12 h 60"/>
                  <a:gd name="T48" fmla="*/ 12 w 34"/>
                  <a:gd name="T49" fmla="*/ 18 h 60"/>
                  <a:gd name="T50" fmla="*/ 18 w 34"/>
                  <a:gd name="T51" fmla="*/ 26 h 60"/>
                  <a:gd name="T52" fmla="*/ 12 w 34"/>
                  <a:gd name="T53" fmla="*/ 34 h 60"/>
                  <a:gd name="T54" fmla="*/ 10 w 34"/>
                  <a:gd name="T55" fmla="*/ 42 h 60"/>
                  <a:gd name="T56" fmla="*/ 10 w 34"/>
                  <a:gd name="T57" fmla="*/ 50 h 60"/>
                  <a:gd name="T58" fmla="*/ 14 w 34"/>
                  <a:gd name="T59" fmla="*/ 56 h 60"/>
                  <a:gd name="T60" fmla="*/ 22 w 34"/>
                  <a:gd name="T61" fmla="*/ 56 h 60"/>
                  <a:gd name="T62" fmla="*/ 26 w 34"/>
                  <a:gd name="T63" fmla="*/ 52 h 60"/>
                  <a:gd name="T64" fmla="*/ 26 w 34"/>
                  <a:gd name="T65" fmla="*/ 46 h 60"/>
                  <a:gd name="T66" fmla="*/ 22 w 34"/>
                  <a:gd name="T67" fmla="*/ 40 h 60"/>
                  <a:gd name="T68" fmla="*/ 14 w 34"/>
                  <a:gd name="T69" fmla="*/ 32 h 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4"/>
                  <a:gd name="T106" fmla="*/ 0 h 60"/>
                  <a:gd name="T107" fmla="*/ 34 w 34"/>
                  <a:gd name="T108" fmla="*/ 60 h 6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4" h="60">
                    <a:moveTo>
                      <a:pt x="12" y="30"/>
                    </a:moveTo>
                    <a:lnTo>
                      <a:pt x="6" y="24"/>
                    </a:lnTo>
                    <a:lnTo>
                      <a:pt x="4" y="20"/>
                    </a:lnTo>
                    <a:lnTo>
                      <a:pt x="2" y="16"/>
                    </a:lnTo>
                    <a:lnTo>
                      <a:pt x="2" y="14"/>
                    </a:lnTo>
                    <a:lnTo>
                      <a:pt x="2" y="8"/>
                    </a:lnTo>
                    <a:lnTo>
                      <a:pt x="6" y="4"/>
                    </a:lnTo>
                    <a:lnTo>
                      <a:pt x="12" y="0"/>
                    </a:lnTo>
                    <a:lnTo>
                      <a:pt x="18" y="0"/>
                    </a:lnTo>
                    <a:lnTo>
                      <a:pt x="24" y="0"/>
                    </a:lnTo>
                    <a:lnTo>
                      <a:pt x="30" y="4"/>
                    </a:lnTo>
                    <a:lnTo>
                      <a:pt x="32" y="8"/>
                    </a:lnTo>
                    <a:lnTo>
                      <a:pt x="34" y="12"/>
                    </a:lnTo>
                    <a:lnTo>
                      <a:pt x="32" y="16"/>
                    </a:lnTo>
                    <a:lnTo>
                      <a:pt x="32" y="18"/>
                    </a:lnTo>
                    <a:lnTo>
                      <a:pt x="28" y="22"/>
                    </a:lnTo>
                    <a:lnTo>
                      <a:pt x="22" y="26"/>
                    </a:lnTo>
                    <a:lnTo>
                      <a:pt x="28" y="32"/>
                    </a:lnTo>
                    <a:lnTo>
                      <a:pt x="32" y="36"/>
                    </a:lnTo>
                    <a:lnTo>
                      <a:pt x="34" y="40"/>
                    </a:lnTo>
                    <a:lnTo>
                      <a:pt x="34" y="44"/>
                    </a:lnTo>
                    <a:lnTo>
                      <a:pt x="34" y="50"/>
                    </a:lnTo>
                    <a:lnTo>
                      <a:pt x="30" y="56"/>
                    </a:lnTo>
                    <a:lnTo>
                      <a:pt x="24" y="58"/>
                    </a:lnTo>
                    <a:lnTo>
                      <a:pt x="18" y="60"/>
                    </a:lnTo>
                    <a:lnTo>
                      <a:pt x="12" y="60"/>
                    </a:lnTo>
                    <a:lnTo>
                      <a:pt x="8" y="58"/>
                    </a:lnTo>
                    <a:lnTo>
                      <a:pt x="4" y="54"/>
                    </a:lnTo>
                    <a:lnTo>
                      <a:pt x="2" y="50"/>
                    </a:lnTo>
                    <a:lnTo>
                      <a:pt x="0" y="46"/>
                    </a:lnTo>
                    <a:lnTo>
                      <a:pt x="2" y="42"/>
                    </a:lnTo>
                    <a:lnTo>
                      <a:pt x="4" y="38"/>
                    </a:lnTo>
                    <a:lnTo>
                      <a:pt x="6" y="34"/>
                    </a:lnTo>
                    <a:lnTo>
                      <a:pt x="12" y="30"/>
                    </a:lnTo>
                    <a:close/>
                    <a:moveTo>
                      <a:pt x="18" y="26"/>
                    </a:moveTo>
                    <a:lnTo>
                      <a:pt x="22" y="20"/>
                    </a:lnTo>
                    <a:lnTo>
                      <a:pt x="24" y="18"/>
                    </a:lnTo>
                    <a:lnTo>
                      <a:pt x="24" y="14"/>
                    </a:lnTo>
                    <a:lnTo>
                      <a:pt x="26" y="12"/>
                    </a:lnTo>
                    <a:lnTo>
                      <a:pt x="24" y="8"/>
                    </a:lnTo>
                    <a:lnTo>
                      <a:pt x="24" y="4"/>
                    </a:lnTo>
                    <a:lnTo>
                      <a:pt x="20" y="2"/>
                    </a:lnTo>
                    <a:lnTo>
                      <a:pt x="18" y="2"/>
                    </a:lnTo>
                    <a:lnTo>
                      <a:pt x="14" y="2"/>
                    </a:lnTo>
                    <a:lnTo>
                      <a:pt x="12" y="4"/>
                    </a:lnTo>
                    <a:lnTo>
                      <a:pt x="10" y="8"/>
                    </a:lnTo>
                    <a:lnTo>
                      <a:pt x="10" y="10"/>
                    </a:lnTo>
                    <a:lnTo>
                      <a:pt x="10" y="12"/>
                    </a:lnTo>
                    <a:lnTo>
                      <a:pt x="10" y="16"/>
                    </a:lnTo>
                    <a:lnTo>
                      <a:pt x="12" y="18"/>
                    </a:lnTo>
                    <a:lnTo>
                      <a:pt x="14" y="20"/>
                    </a:lnTo>
                    <a:lnTo>
                      <a:pt x="18" y="26"/>
                    </a:lnTo>
                    <a:close/>
                    <a:moveTo>
                      <a:pt x="14" y="32"/>
                    </a:moveTo>
                    <a:lnTo>
                      <a:pt x="12" y="34"/>
                    </a:lnTo>
                    <a:lnTo>
                      <a:pt x="10" y="38"/>
                    </a:lnTo>
                    <a:lnTo>
                      <a:pt x="10" y="42"/>
                    </a:lnTo>
                    <a:lnTo>
                      <a:pt x="8" y="46"/>
                    </a:lnTo>
                    <a:lnTo>
                      <a:pt x="10" y="50"/>
                    </a:lnTo>
                    <a:lnTo>
                      <a:pt x="12" y="54"/>
                    </a:lnTo>
                    <a:lnTo>
                      <a:pt x="14" y="56"/>
                    </a:lnTo>
                    <a:lnTo>
                      <a:pt x="18" y="56"/>
                    </a:lnTo>
                    <a:lnTo>
                      <a:pt x="22" y="56"/>
                    </a:lnTo>
                    <a:lnTo>
                      <a:pt x="24" y="54"/>
                    </a:lnTo>
                    <a:lnTo>
                      <a:pt x="26" y="52"/>
                    </a:lnTo>
                    <a:lnTo>
                      <a:pt x="26" y="48"/>
                    </a:lnTo>
                    <a:lnTo>
                      <a:pt x="26" y="46"/>
                    </a:lnTo>
                    <a:lnTo>
                      <a:pt x="24" y="42"/>
                    </a:lnTo>
                    <a:lnTo>
                      <a:pt x="22" y="40"/>
                    </a:lnTo>
                    <a:lnTo>
                      <a:pt x="18" y="36"/>
                    </a:lnTo>
                    <a:lnTo>
                      <a:pt x="14" y="32"/>
                    </a:lnTo>
                    <a:close/>
                  </a:path>
                </a:pathLst>
              </a:custGeom>
              <a:solidFill>
                <a:srgbClr val="000000"/>
              </a:solidFill>
              <a:ln w="0">
                <a:solidFill>
                  <a:srgbClr val="000000"/>
                </a:solidFill>
                <a:round/>
                <a:headEnd/>
                <a:tailEnd/>
              </a:ln>
            </p:spPr>
            <p:txBody>
              <a:bodyPr/>
              <a:lstStyle/>
              <a:p>
                <a:endParaRPr lang="en-CA"/>
              </a:p>
            </p:txBody>
          </p:sp>
          <p:sp>
            <p:nvSpPr>
              <p:cNvPr id="13386" name="Freeform 55"/>
              <p:cNvSpPr>
                <a:spLocks/>
              </p:cNvSpPr>
              <p:nvPr/>
            </p:nvSpPr>
            <p:spPr bwMode="auto">
              <a:xfrm>
                <a:off x="2428" y="2246"/>
                <a:ext cx="38" cy="60"/>
              </a:xfrm>
              <a:custGeom>
                <a:avLst/>
                <a:gdLst>
                  <a:gd name="T0" fmla="*/ 6 w 38"/>
                  <a:gd name="T1" fmla="*/ 0 h 60"/>
                  <a:gd name="T2" fmla="*/ 38 w 38"/>
                  <a:gd name="T3" fmla="*/ 0 h 60"/>
                  <a:gd name="T4" fmla="*/ 38 w 38"/>
                  <a:gd name="T5" fmla="*/ 2 h 60"/>
                  <a:gd name="T6" fmla="*/ 18 w 38"/>
                  <a:gd name="T7" fmla="*/ 60 h 60"/>
                  <a:gd name="T8" fmla="*/ 12 w 38"/>
                  <a:gd name="T9" fmla="*/ 60 h 60"/>
                  <a:gd name="T10" fmla="*/ 30 w 38"/>
                  <a:gd name="T11" fmla="*/ 8 h 60"/>
                  <a:gd name="T12" fmla="*/ 14 w 38"/>
                  <a:gd name="T13" fmla="*/ 8 h 60"/>
                  <a:gd name="T14" fmla="*/ 10 w 38"/>
                  <a:gd name="T15" fmla="*/ 8 h 60"/>
                  <a:gd name="T16" fmla="*/ 8 w 38"/>
                  <a:gd name="T17" fmla="*/ 8 h 60"/>
                  <a:gd name="T18" fmla="*/ 4 w 38"/>
                  <a:gd name="T19" fmla="*/ 12 h 60"/>
                  <a:gd name="T20" fmla="*/ 2 w 38"/>
                  <a:gd name="T21" fmla="*/ 14 h 60"/>
                  <a:gd name="T22" fmla="*/ 0 w 38"/>
                  <a:gd name="T23" fmla="*/ 14 h 60"/>
                  <a:gd name="T24" fmla="*/ 6 w 38"/>
                  <a:gd name="T25" fmla="*/ 0 h 6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8"/>
                  <a:gd name="T40" fmla="*/ 0 h 60"/>
                  <a:gd name="T41" fmla="*/ 38 w 38"/>
                  <a:gd name="T42" fmla="*/ 60 h 6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8" h="60">
                    <a:moveTo>
                      <a:pt x="6" y="0"/>
                    </a:moveTo>
                    <a:lnTo>
                      <a:pt x="38" y="0"/>
                    </a:lnTo>
                    <a:lnTo>
                      <a:pt x="38" y="2"/>
                    </a:lnTo>
                    <a:lnTo>
                      <a:pt x="18" y="60"/>
                    </a:lnTo>
                    <a:lnTo>
                      <a:pt x="12" y="60"/>
                    </a:lnTo>
                    <a:lnTo>
                      <a:pt x="30" y="8"/>
                    </a:lnTo>
                    <a:lnTo>
                      <a:pt x="14" y="8"/>
                    </a:lnTo>
                    <a:lnTo>
                      <a:pt x="10" y="8"/>
                    </a:lnTo>
                    <a:lnTo>
                      <a:pt x="8" y="8"/>
                    </a:lnTo>
                    <a:lnTo>
                      <a:pt x="4" y="12"/>
                    </a:lnTo>
                    <a:lnTo>
                      <a:pt x="2" y="14"/>
                    </a:lnTo>
                    <a:lnTo>
                      <a:pt x="0" y="14"/>
                    </a:lnTo>
                    <a:lnTo>
                      <a:pt x="6" y="0"/>
                    </a:lnTo>
                    <a:close/>
                  </a:path>
                </a:pathLst>
              </a:custGeom>
              <a:solidFill>
                <a:srgbClr val="000000"/>
              </a:solidFill>
              <a:ln w="0">
                <a:solidFill>
                  <a:srgbClr val="000000"/>
                </a:solidFill>
                <a:round/>
                <a:headEnd/>
                <a:tailEnd/>
              </a:ln>
            </p:spPr>
            <p:txBody>
              <a:bodyPr/>
              <a:lstStyle/>
              <a:p>
                <a:endParaRPr lang="en-CA"/>
              </a:p>
            </p:txBody>
          </p:sp>
          <p:sp>
            <p:nvSpPr>
              <p:cNvPr id="13387" name="Rectangle 56"/>
              <p:cNvSpPr>
                <a:spLocks noChangeArrowheads="1"/>
              </p:cNvSpPr>
              <p:nvPr/>
            </p:nvSpPr>
            <p:spPr bwMode="auto">
              <a:xfrm>
                <a:off x="2496" y="2232"/>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388" name="Freeform 57"/>
              <p:cNvSpPr>
                <a:spLocks noEditPoints="1"/>
              </p:cNvSpPr>
              <p:nvPr/>
            </p:nvSpPr>
            <p:spPr bwMode="auto">
              <a:xfrm>
                <a:off x="2636" y="2246"/>
                <a:ext cx="38" cy="60"/>
              </a:xfrm>
              <a:custGeom>
                <a:avLst/>
                <a:gdLst>
                  <a:gd name="T0" fmla="*/ 0 w 38"/>
                  <a:gd name="T1" fmla="*/ 30 h 60"/>
                  <a:gd name="T2" fmla="*/ 2 w 38"/>
                  <a:gd name="T3" fmla="*/ 20 h 60"/>
                  <a:gd name="T4" fmla="*/ 4 w 38"/>
                  <a:gd name="T5" fmla="*/ 12 h 60"/>
                  <a:gd name="T6" fmla="*/ 6 w 38"/>
                  <a:gd name="T7" fmla="*/ 6 h 60"/>
                  <a:gd name="T8" fmla="*/ 12 w 38"/>
                  <a:gd name="T9" fmla="*/ 2 h 60"/>
                  <a:gd name="T10" fmla="*/ 14 w 38"/>
                  <a:gd name="T11" fmla="*/ 0 h 60"/>
                  <a:gd name="T12" fmla="*/ 18 w 38"/>
                  <a:gd name="T13" fmla="*/ 0 h 60"/>
                  <a:gd name="T14" fmla="*/ 24 w 38"/>
                  <a:gd name="T15" fmla="*/ 0 h 60"/>
                  <a:gd name="T16" fmla="*/ 28 w 38"/>
                  <a:gd name="T17" fmla="*/ 2 h 60"/>
                  <a:gd name="T18" fmla="*/ 30 w 38"/>
                  <a:gd name="T19" fmla="*/ 6 h 60"/>
                  <a:gd name="T20" fmla="*/ 34 w 38"/>
                  <a:gd name="T21" fmla="*/ 12 h 60"/>
                  <a:gd name="T22" fmla="*/ 36 w 38"/>
                  <a:gd name="T23" fmla="*/ 20 h 60"/>
                  <a:gd name="T24" fmla="*/ 38 w 38"/>
                  <a:gd name="T25" fmla="*/ 30 h 60"/>
                  <a:gd name="T26" fmla="*/ 36 w 38"/>
                  <a:gd name="T27" fmla="*/ 38 h 60"/>
                  <a:gd name="T28" fmla="*/ 34 w 38"/>
                  <a:gd name="T29" fmla="*/ 46 h 60"/>
                  <a:gd name="T30" fmla="*/ 30 w 38"/>
                  <a:gd name="T31" fmla="*/ 52 h 60"/>
                  <a:gd name="T32" fmla="*/ 26 w 38"/>
                  <a:gd name="T33" fmla="*/ 56 h 60"/>
                  <a:gd name="T34" fmla="*/ 22 w 38"/>
                  <a:gd name="T35" fmla="*/ 58 h 60"/>
                  <a:gd name="T36" fmla="*/ 18 w 38"/>
                  <a:gd name="T37" fmla="*/ 60 h 60"/>
                  <a:gd name="T38" fmla="*/ 14 w 38"/>
                  <a:gd name="T39" fmla="*/ 58 h 60"/>
                  <a:gd name="T40" fmla="*/ 8 w 38"/>
                  <a:gd name="T41" fmla="*/ 56 h 60"/>
                  <a:gd name="T42" fmla="*/ 6 w 38"/>
                  <a:gd name="T43" fmla="*/ 50 h 60"/>
                  <a:gd name="T44" fmla="*/ 2 w 38"/>
                  <a:gd name="T45" fmla="*/ 40 h 60"/>
                  <a:gd name="T46" fmla="*/ 0 w 38"/>
                  <a:gd name="T47" fmla="*/ 30 h 60"/>
                  <a:gd name="T48" fmla="*/ 8 w 38"/>
                  <a:gd name="T49" fmla="*/ 32 h 60"/>
                  <a:gd name="T50" fmla="*/ 10 w 38"/>
                  <a:gd name="T51" fmla="*/ 42 h 60"/>
                  <a:gd name="T52" fmla="*/ 12 w 38"/>
                  <a:gd name="T53" fmla="*/ 50 h 60"/>
                  <a:gd name="T54" fmla="*/ 14 w 38"/>
                  <a:gd name="T55" fmla="*/ 54 h 60"/>
                  <a:gd name="T56" fmla="*/ 16 w 38"/>
                  <a:gd name="T57" fmla="*/ 56 h 60"/>
                  <a:gd name="T58" fmla="*/ 18 w 38"/>
                  <a:gd name="T59" fmla="*/ 56 h 60"/>
                  <a:gd name="T60" fmla="*/ 20 w 38"/>
                  <a:gd name="T61" fmla="*/ 56 h 60"/>
                  <a:gd name="T62" fmla="*/ 24 w 38"/>
                  <a:gd name="T63" fmla="*/ 54 h 60"/>
                  <a:gd name="T64" fmla="*/ 26 w 38"/>
                  <a:gd name="T65" fmla="*/ 52 h 60"/>
                  <a:gd name="T66" fmla="*/ 26 w 38"/>
                  <a:gd name="T67" fmla="*/ 48 h 60"/>
                  <a:gd name="T68" fmla="*/ 28 w 38"/>
                  <a:gd name="T69" fmla="*/ 40 h 60"/>
                  <a:gd name="T70" fmla="*/ 28 w 38"/>
                  <a:gd name="T71" fmla="*/ 28 h 60"/>
                  <a:gd name="T72" fmla="*/ 28 w 38"/>
                  <a:gd name="T73" fmla="*/ 18 h 60"/>
                  <a:gd name="T74" fmla="*/ 26 w 38"/>
                  <a:gd name="T75" fmla="*/ 10 h 60"/>
                  <a:gd name="T76" fmla="*/ 26 w 38"/>
                  <a:gd name="T77" fmla="*/ 6 h 60"/>
                  <a:gd name="T78" fmla="*/ 22 w 38"/>
                  <a:gd name="T79" fmla="*/ 4 h 60"/>
                  <a:gd name="T80" fmla="*/ 22 w 38"/>
                  <a:gd name="T81" fmla="*/ 2 h 60"/>
                  <a:gd name="T82" fmla="*/ 18 w 38"/>
                  <a:gd name="T83" fmla="*/ 2 h 60"/>
                  <a:gd name="T84" fmla="*/ 16 w 38"/>
                  <a:gd name="T85" fmla="*/ 2 h 60"/>
                  <a:gd name="T86" fmla="*/ 14 w 38"/>
                  <a:gd name="T87" fmla="*/ 4 h 60"/>
                  <a:gd name="T88" fmla="*/ 12 w 38"/>
                  <a:gd name="T89" fmla="*/ 10 h 60"/>
                  <a:gd name="T90" fmla="*/ 10 w 38"/>
                  <a:gd name="T91" fmla="*/ 16 h 60"/>
                  <a:gd name="T92" fmla="*/ 10 w 38"/>
                  <a:gd name="T93" fmla="*/ 24 h 60"/>
                  <a:gd name="T94" fmla="*/ 8 w 38"/>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8"/>
                  <a:gd name="T145" fmla="*/ 0 h 60"/>
                  <a:gd name="T146" fmla="*/ 38 w 38"/>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8" h="60">
                    <a:moveTo>
                      <a:pt x="0" y="30"/>
                    </a:moveTo>
                    <a:lnTo>
                      <a:pt x="2" y="20"/>
                    </a:lnTo>
                    <a:lnTo>
                      <a:pt x="4" y="12"/>
                    </a:lnTo>
                    <a:lnTo>
                      <a:pt x="6" y="6"/>
                    </a:lnTo>
                    <a:lnTo>
                      <a:pt x="12" y="2"/>
                    </a:lnTo>
                    <a:lnTo>
                      <a:pt x="14" y="0"/>
                    </a:lnTo>
                    <a:lnTo>
                      <a:pt x="18" y="0"/>
                    </a:lnTo>
                    <a:lnTo>
                      <a:pt x="24" y="0"/>
                    </a:lnTo>
                    <a:lnTo>
                      <a:pt x="28" y="2"/>
                    </a:lnTo>
                    <a:lnTo>
                      <a:pt x="30" y="6"/>
                    </a:lnTo>
                    <a:lnTo>
                      <a:pt x="34" y="12"/>
                    </a:lnTo>
                    <a:lnTo>
                      <a:pt x="36" y="20"/>
                    </a:lnTo>
                    <a:lnTo>
                      <a:pt x="38" y="30"/>
                    </a:lnTo>
                    <a:lnTo>
                      <a:pt x="36" y="38"/>
                    </a:lnTo>
                    <a:lnTo>
                      <a:pt x="34" y="46"/>
                    </a:lnTo>
                    <a:lnTo>
                      <a:pt x="30" y="52"/>
                    </a:lnTo>
                    <a:lnTo>
                      <a:pt x="26" y="56"/>
                    </a:lnTo>
                    <a:lnTo>
                      <a:pt x="22" y="58"/>
                    </a:lnTo>
                    <a:lnTo>
                      <a:pt x="18" y="60"/>
                    </a:lnTo>
                    <a:lnTo>
                      <a:pt x="14" y="58"/>
                    </a:lnTo>
                    <a:lnTo>
                      <a:pt x="8" y="56"/>
                    </a:lnTo>
                    <a:lnTo>
                      <a:pt x="6" y="50"/>
                    </a:lnTo>
                    <a:lnTo>
                      <a:pt x="2" y="40"/>
                    </a:lnTo>
                    <a:lnTo>
                      <a:pt x="0" y="30"/>
                    </a:lnTo>
                    <a:close/>
                    <a:moveTo>
                      <a:pt x="8" y="32"/>
                    </a:moveTo>
                    <a:lnTo>
                      <a:pt x="10" y="42"/>
                    </a:lnTo>
                    <a:lnTo>
                      <a:pt x="12" y="50"/>
                    </a:lnTo>
                    <a:lnTo>
                      <a:pt x="14" y="54"/>
                    </a:lnTo>
                    <a:lnTo>
                      <a:pt x="16" y="56"/>
                    </a:lnTo>
                    <a:lnTo>
                      <a:pt x="18" y="56"/>
                    </a:lnTo>
                    <a:lnTo>
                      <a:pt x="20" y="56"/>
                    </a:lnTo>
                    <a:lnTo>
                      <a:pt x="24" y="54"/>
                    </a:lnTo>
                    <a:lnTo>
                      <a:pt x="26" y="52"/>
                    </a:lnTo>
                    <a:lnTo>
                      <a:pt x="26" y="48"/>
                    </a:lnTo>
                    <a:lnTo>
                      <a:pt x="28" y="40"/>
                    </a:lnTo>
                    <a:lnTo>
                      <a:pt x="28" y="28"/>
                    </a:lnTo>
                    <a:lnTo>
                      <a:pt x="28" y="18"/>
                    </a:lnTo>
                    <a:lnTo>
                      <a:pt x="26" y="10"/>
                    </a:lnTo>
                    <a:lnTo>
                      <a:pt x="26" y="6"/>
                    </a:lnTo>
                    <a:lnTo>
                      <a:pt x="22" y="4"/>
                    </a:lnTo>
                    <a:lnTo>
                      <a:pt x="22" y="2"/>
                    </a:lnTo>
                    <a:lnTo>
                      <a:pt x="18" y="2"/>
                    </a:lnTo>
                    <a:lnTo>
                      <a:pt x="16" y="2"/>
                    </a:lnTo>
                    <a:lnTo>
                      <a:pt x="14" y="4"/>
                    </a:lnTo>
                    <a:lnTo>
                      <a:pt x="12" y="10"/>
                    </a:lnTo>
                    <a:lnTo>
                      <a:pt x="10" y="16"/>
                    </a:lnTo>
                    <a:lnTo>
                      <a:pt x="10" y="24"/>
                    </a:lnTo>
                    <a:lnTo>
                      <a:pt x="8" y="32"/>
                    </a:lnTo>
                    <a:close/>
                  </a:path>
                </a:pathLst>
              </a:custGeom>
              <a:solidFill>
                <a:srgbClr val="000000"/>
              </a:solidFill>
              <a:ln w="0">
                <a:solidFill>
                  <a:srgbClr val="000000"/>
                </a:solidFill>
                <a:round/>
                <a:headEnd/>
                <a:tailEnd/>
              </a:ln>
            </p:spPr>
            <p:txBody>
              <a:bodyPr/>
              <a:lstStyle/>
              <a:p>
                <a:endParaRPr lang="en-CA"/>
              </a:p>
            </p:txBody>
          </p:sp>
          <p:sp>
            <p:nvSpPr>
              <p:cNvPr id="13389" name="Rectangle 58"/>
              <p:cNvSpPr>
                <a:spLocks noChangeArrowheads="1"/>
              </p:cNvSpPr>
              <p:nvPr/>
            </p:nvSpPr>
            <p:spPr bwMode="auto">
              <a:xfrm>
                <a:off x="2784" y="2232"/>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390" name="Freeform 59"/>
              <p:cNvSpPr>
                <a:spLocks/>
              </p:cNvSpPr>
              <p:nvPr/>
            </p:nvSpPr>
            <p:spPr bwMode="auto">
              <a:xfrm>
                <a:off x="2938" y="2246"/>
                <a:ext cx="22" cy="58"/>
              </a:xfrm>
              <a:custGeom>
                <a:avLst/>
                <a:gdLst>
                  <a:gd name="T0" fmla="*/ 0 w 22"/>
                  <a:gd name="T1" fmla="*/ 6 h 58"/>
                  <a:gd name="T2" fmla="*/ 14 w 22"/>
                  <a:gd name="T3" fmla="*/ 0 h 58"/>
                  <a:gd name="T4" fmla="*/ 14 w 22"/>
                  <a:gd name="T5" fmla="*/ 0 h 58"/>
                  <a:gd name="T6" fmla="*/ 14 w 22"/>
                  <a:gd name="T7" fmla="*/ 48 h 58"/>
                  <a:gd name="T8" fmla="*/ 14 w 22"/>
                  <a:gd name="T9" fmla="*/ 52 h 58"/>
                  <a:gd name="T10" fmla="*/ 16 w 22"/>
                  <a:gd name="T11" fmla="*/ 56 h 58"/>
                  <a:gd name="T12" fmla="*/ 16 w 22"/>
                  <a:gd name="T13" fmla="*/ 56 h 58"/>
                  <a:gd name="T14" fmla="*/ 16 w 22"/>
                  <a:gd name="T15" fmla="*/ 58 h 58"/>
                  <a:gd name="T16" fmla="*/ 18 w 22"/>
                  <a:gd name="T17" fmla="*/ 58 h 58"/>
                  <a:gd name="T18" fmla="*/ 22 w 22"/>
                  <a:gd name="T19" fmla="*/ 58 h 58"/>
                  <a:gd name="T20" fmla="*/ 22 w 22"/>
                  <a:gd name="T21" fmla="*/ 58 h 58"/>
                  <a:gd name="T22" fmla="*/ 0 w 22"/>
                  <a:gd name="T23" fmla="*/ 58 h 58"/>
                  <a:gd name="T24" fmla="*/ 0 w 22"/>
                  <a:gd name="T25" fmla="*/ 58 h 58"/>
                  <a:gd name="T26" fmla="*/ 4 w 22"/>
                  <a:gd name="T27" fmla="*/ 58 h 58"/>
                  <a:gd name="T28" fmla="*/ 6 w 22"/>
                  <a:gd name="T29" fmla="*/ 58 h 58"/>
                  <a:gd name="T30" fmla="*/ 6 w 22"/>
                  <a:gd name="T31" fmla="*/ 56 h 58"/>
                  <a:gd name="T32" fmla="*/ 8 w 22"/>
                  <a:gd name="T33" fmla="*/ 56 h 58"/>
                  <a:gd name="T34" fmla="*/ 8 w 22"/>
                  <a:gd name="T35" fmla="*/ 54 h 58"/>
                  <a:gd name="T36" fmla="*/ 8 w 22"/>
                  <a:gd name="T37" fmla="*/ 48 h 58"/>
                  <a:gd name="T38" fmla="*/ 8 w 22"/>
                  <a:gd name="T39" fmla="*/ 16 h 58"/>
                  <a:gd name="T40" fmla="*/ 8 w 22"/>
                  <a:gd name="T41" fmla="*/ 10 h 58"/>
                  <a:gd name="T42" fmla="*/ 8 w 22"/>
                  <a:gd name="T43" fmla="*/ 8 h 58"/>
                  <a:gd name="T44" fmla="*/ 6 w 22"/>
                  <a:gd name="T45" fmla="*/ 6 h 58"/>
                  <a:gd name="T46" fmla="*/ 6 w 22"/>
                  <a:gd name="T47" fmla="*/ 6 h 58"/>
                  <a:gd name="T48" fmla="*/ 6 w 22"/>
                  <a:gd name="T49" fmla="*/ 6 h 58"/>
                  <a:gd name="T50" fmla="*/ 4 w 22"/>
                  <a:gd name="T51" fmla="*/ 6 h 58"/>
                  <a:gd name="T52" fmla="*/ 2 w 22"/>
                  <a:gd name="T53" fmla="*/ 6 h 58"/>
                  <a:gd name="T54" fmla="*/ 0 w 22"/>
                  <a:gd name="T55" fmla="*/ 6 h 58"/>
                  <a:gd name="T56" fmla="*/ 0 w 22"/>
                  <a:gd name="T57" fmla="*/ 6 h 5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2"/>
                  <a:gd name="T88" fmla="*/ 0 h 58"/>
                  <a:gd name="T89" fmla="*/ 22 w 22"/>
                  <a:gd name="T90" fmla="*/ 58 h 58"/>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2" h="58">
                    <a:moveTo>
                      <a:pt x="0" y="6"/>
                    </a:moveTo>
                    <a:lnTo>
                      <a:pt x="14" y="0"/>
                    </a:lnTo>
                    <a:lnTo>
                      <a:pt x="14" y="48"/>
                    </a:lnTo>
                    <a:lnTo>
                      <a:pt x="14" y="52"/>
                    </a:lnTo>
                    <a:lnTo>
                      <a:pt x="16" y="56"/>
                    </a:lnTo>
                    <a:lnTo>
                      <a:pt x="16" y="58"/>
                    </a:lnTo>
                    <a:lnTo>
                      <a:pt x="18" y="58"/>
                    </a:lnTo>
                    <a:lnTo>
                      <a:pt x="22" y="58"/>
                    </a:lnTo>
                    <a:lnTo>
                      <a:pt x="0" y="58"/>
                    </a:lnTo>
                    <a:lnTo>
                      <a:pt x="4" y="58"/>
                    </a:lnTo>
                    <a:lnTo>
                      <a:pt x="6" y="58"/>
                    </a:lnTo>
                    <a:lnTo>
                      <a:pt x="6" y="56"/>
                    </a:lnTo>
                    <a:lnTo>
                      <a:pt x="8" y="56"/>
                    </a:lnTo>
                    <a:lnTo>
                      <a:pt x="8" y="54"/>
                    </a:lnTo>
                    <a:lnTo>
                      <a:pt x="8" y="48"/>
                    </a:lnTo>
                    <a:lnTo>
                      <a:pt x="8" y="16"/>
                    </a:lnTo>
                    <a:lnTo>
                      <a:pt x="8" y="10"/>
                    </a:lnTo>
                    <a:lnTo>
                      <a:pt x="8" y="8"/>
                    </a:lnTo>
                    <a:lnTo>
                      <a:pt x="6" y="6"/>
                    </a:lnTo>
                    <a:lnTo>
                      <a:pt x="4" y="6"/>
                    </a:lnTo>
                    <a:lnTo>
                      <a:pt x="2" y="6"/>
                    </a:lnTo>
                    <a:lnTo>
                      <a:pt x="0" y="6"/>
                    </a:lnTo>
                    <a:close/>
                  </a:path>
                </a:pathLst>
              </a:custGeom>
              <a:solidFill>
                <a:srgbClr val="000000"/>
              </a:solidFill>
              <a:ln w="0">
                <a:solidFill>
                  <a:srgbClr val="000000"/>
                </a:solidFill>
                <a:round/>
                <a:headEnd/>
                <a:tailEnd/>
              </a:ln>
            </p:spPr>
            <p:txBody>
              <a:bodyPr/>
              <a:lstStyle/>
              <a:p>
                <a:endParaRPr lang="en-CA"/>
              </a:p>
            </p:txBody>
          </p:sp>
          <p:sp>
            <p:nvSpPr>
              <p:cNvPr id="13391" name="Freeform 60"/>
              <p:cNvSpPr>
                <a:spLocks/>
              </p:cNvSpPr>
              <p:nvPr/>
            </p:nvSpPr>
            <p:spPr bwMode="auto">
              <a:xfrm>
                <a:off x="2974" y="2246"/>
                <a:ext cx="34" cy="60"/>
              </a:xfrm>
              <a:custGeom>
                <a:avLst/>
                <a:gdLst>
                  <a:gd name="T0" fmla="*/ 4 w 34"/>
                  <a:gd name="T1" fmla="*/ 6 h 60"/>
                  <a:gd name="T2" fmla="*/ 12 w 34"/>
                  <a:gd name="T3" fmla="*/ 0 h 60"/>
                  <a:gd name="T4" fmla="*/ 24 w 34"/>
                  <a:gd name="T5" fmla="*/ 0 h 60"/>
                  <a:gd name="T6" fmla="*/ 30 w 34"/>
                  <a:gd name="T7" fmla="*/ 8 h 60"/>
                  <a:gd name="T8" fmla="*/ 30 w 34"/>
                  <a:gd name="T9" fmla="*/ 16 h 60"/>
                  <a:gd name="T10" fmla="*/ 22 w 34"/>
                  <a:gd name="T11" fmla="*/ 24 h 60"/>
                  <a:gd name="T12" fmla="*/ 30 w 34"/>
                  <a:gd name="T13" fmla="*/ 30 h 60"/>
                  <a:gd name="T14" fmla="*/ 34 w 34"/>
                  <a:gd name="T15" fmla="*/ 40 h 60"/>
                  <a:gd name="T16" fmla="*/ 28 w 34"/>
                  <a:gd name="T17" fmla="*/ 52 h 60"/>
                  <a:gd name="T18" fmla="*/ 18 w 34"/>
                  <a:gd name="T19" fmla="*/ 58 h 60"/>
                  <a:gd name="T20" fmla="*/ 6 w 34"/>
                  <a:gd name="T21" fmla="*/ 60 h 60"/>
                  <a:gd name="T22" fmla="*/ 2 w 34"/>
                  <a:gd name="T23" fmla="*/ 56 h 60"/>
                  <a:gd name="T24" fmla="*/ 0 w 34"/>
                  <a:gd name="T25" fmla="*/ 54 h 60"/>
                  <a:gd name="T26" fmla="*/ 2 w 34"/>
                  <a:gd name="T27" fmla="*/ 52 h 60"/>
                  <a:gd name="T28" fmla="*/ 6 w 34"/>
                  <a:gd name="T29" fmla="*/ 52 h 60"/>
                  <a:gd name="T30" fmla="*/ 8 w 34"/>
                  <a:gd name="T31" fmla="*/ 54 h 60"/>
                  <a:gd name="T32" fmla="*/ 12 w 34"/>
                  <a:gd name="T33" fmla="*/ 56 h 60"/>
                  <a:gd name="T34" fmla="*/ 14 w 34"/>
                  <a:gd name="T35" fmla="*/ 56 h 60"/>
                  <a:gd name="T36" fmla="*/ 20 w 34"/>
                  <a:gd name="T37" fmla="*/ 56 h 60"/>
                  <a:gd name="T38" fmla="*/ 26 w 34"/>
                  <a:gd name="T39" fmla="*/ 48 h 60"/>
                  <a:gd name="T40" fmla="*/ 26 w 34"/>
                  <a:gd name="T41" fmla="*/ 42 h 60"/>
                  <a:gd name="T42" fmla="*/ 24 w 34"/>
                  <a:gd name="T43" fmla="*/ 36 h 60"/>
                  <a:gd name="T44" fmla="*/ 22 w 34"/>
                  <a:gd name="T45" fmla="*/ 32 h 60"/>
                  <a:gd name="T46" fmla="*/ 16 w 34"/>
                  <a:gd name="T47" fmla="*/ 30 h 60"/>
                  <a:gd name="T48" fmla="*/ 10 w 34"/>
                  <a:gd name="T49" fmla="*/ 30 h 60"/>
                  <a:gd name="T50" fmla="*/ 14 w 34"/>
                  <a:gd name="T51" fmla="*/ 28 h 60"/>
                  <a:gd name="T52" fmla="*/ 20 w 34"/>
                  <a:gd name="T53" fmla="*/ 24 h 60"/>
                  <a:gd name="T54" fmla="*/ 24 w 34"/>
                  <a:gd name="T55" fmla="*/ 18 h 60"/>
                  <a:gd name="T56" fmla="*/ 24 w 34"/>
                  <a:gd name="T57" fmla="*/ 10 h 60"/>
                  <a:gd name="T58" fmla="*/ 18 w 34"/>
                  <a:gd name="T59" fmla="*/ 6 h 60"/>
                  <a:gd name="T60" fmla="*/ 10 w 34"/>
                  <a:gd name="T61" fmla="*/ 6 h 60"/>
                  <a:gd name="T62" fmla="*/ 4 w 34"/>
                  <a:gd name="T63" fmla="*/ 12 h 6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4"/>
                  <a:gd name="T97" fmla="*/ 0 h 60"/>
                  <a:gd name="T98" fmla="*/ 34 w 34"/>
                  <a:gd name="T99" fmla="*/ 60 h 6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4" h="60">
                    <a:moveTo>
                      <a:pt x="2" y="12"/>
                    </a:moveTo>
                    <a:lnTo>
                      <a:pt x="4" y="6"/>
                    </a:lnTo>
                    <a:lnTo>
                      <a:pt x="8" y="2"/>
                    </a:lnTo>
                    <a:lnTo>
                      <a:pt x="12" y="0"/>
                    </a:lnTo>
                    <a:lnTo>
                      <a:pt x="18" y="0"/>
                    </a:lnTo>
                    <a:lnTo>
                      <a:pt x="24" y="0"/>
                    </a:lnTo>
                    <a:lnTo>
                      <a:pt x="28" y="4"/>
                    </a:lnTo>
                    <a:lnTo>
                      <a:pt x="30" y="8"/>
                    </a:lnTo>
                    <a:lnTo>
                      <a:pt x="30" y="12"/>
                    </a:lnTo>
                    <a:lnTo>
                      <a:pt x="30" y="16"/>
                    </a:lnTo>
                    <a:lnTo>
                      <a:pt x="28" y="20"/>
                    </a:lnTo>
                    <a:lnTo>
                      <a:pt x="22" y="24"/>
                    </a:lnTo>
                    <a:lnTo>
                      <a:pt x="28" y="26"/>
                    </a:lnTo>
                    <a:lnTo>
                      <a:pt x="30" y="30"/>
                    </a:lnTo>
                    <a:lnTo>
                      <a:pt x="32" y="34"/>
                    </a:lnTo>
                    <a:lnTo>
                      <a:pt x="34" y="40"/>
                    </a:lnTo>
                    <a:lnTo>
                      <a:pt x="32" y="46"/>
                    </a:lnTo>
                    <a:lnTo>
                      <a:pt x="28" y="52"/>
                    </a:lnTo>
                    <a:lnTo>
                      <a:pt x="24" y="56"/>
                    </a:lnTo>
                    <a:lnTo>
                      <a:pt x="18" y="58"/>
                    </a:lnTo>
                    <a:lnTo>
                      <a:pt x="10" y="60"/>
                    </a:lnTo>
                    <a:lnTo>
                      <a:pt x="6" y="60"/>
                    </a:lnTo>
                    <a:lnTo>
                      <a:pt x="2" y="58"/>
                    </a:lnTo>
                    <a:lnTo>
                      <a:pt x="2" y="56"/>
                    </a:lnTo>
                    <a:lnTo>
                      <a:pt x="0" y="56"/>
                    </a:lnTo>
                    <a:lnTo>
                      <a:pt x="0" y="54"/>
                    </a:lnTo>
                    <a:lnTo>
                      <a:pt x="2" y="54"/>
                    </a:lnTo>
                    <a:lnTo>
                      <a:pt x="2" y="52"/>
                    </a:lnTo>
                    <a:lnTo>
                      <a:pt x="4" y="52"/>
                    </a:lnTo>
                    <a:lnTo>
                      <a:pt x="6" y="52"/>
                    </a:lnTo>
                    <a:lnTo>
                      <a:pt x="8" y="54"/>
                    </a:lnTo>
                    <a:lnTo>
                      <a:pt x="10" y="54"/>
                    </a:lnTo>
                    <a:lnTo>
                      <a:pt x="12" y="56"/>
                    </a:lnTo>
                    <a:lnTo>
                      <a:pt x="14" y="56"/>
                    </a:lnTo>
                    <a:lnTo>
                      <a:pt x="16" y="56"/>
                    </a:lnTo>
                    <a:lnTo>
                      <a:pt x="20" y="56"/>
                    </a:lnTo>
                    <a:lnTo>
                      <a:pt x="24" y="52"/>
                    </a:lnTo>
                    <a:lnTo>
                      <a:pt x="26" y="48"/>
                    </a:lnTo>
                    <a:lnTo>
                      <a:pt x="28" y="44"/>
                    </a:lnTo>
                    <a:lnTo>
                      <a:pt x="26" y="42"/>
                    </a:lnTo>
                    <a:lnTo>
                      <a:pt x="26" y="38"/>
                    </a:lnTo>
                    <a:lnTo>
                      <a:pt x="24" y="36"/>
                    </a:lnTo>
                    <a:lnTo>
                      <a:pt x="24" y="34"/>
                    </a:lnTo>
                    <a:lnTo>
                      <a:pt x="22" y="32"/>
                    </a:lnTo>
                    <a:lnTo>
                      <a:pt x="18" y="32"/>
                    </a:lnTo>
                    <a:lnTo>
                      <a:pt x="16" y="30"/>
                    </a:lnTo>
                    <a:lnTo>
                      <a:pt x="12" y="30"/>
                    </a:lnTo>
                    <a:lnTo>
                      <a:pt x="10" y="30"/>
                    </a:lnTo>
                    <a:lnTo>
                      <a:pt x="10" y="28"/>
                    </a:lnTo>
                    <a:lnTo>
                      <a:pt x="14" y="28"/>
                    </a:lnTo>
                    <a:lnTo>
                      <a:pt x="18" y="26"/>
                    </a:lnTo>
                    <a:lnTo>
                      <a:pt x="20" y="24"/>
                    </a:lnTo>
                    <a:lnTo>
                      <a:pt x="22" y="22"/>
                    </a:lnTo>
                    <a:lnTo>
                      <a:pt x="24" y="18"/>
                    </a:lnTo>
                    <a:lnTo>
                      <a:pt x="24" y="14"/>
                    </a:lnTo>
                    <a:lnTo>
                      <a:pt x="24" y="10"/>
                    </a:lnTo>
                    <a:lnTo>
                      <a:pt x="22" y="8"/>
                    </a:lnTo>
                    <a:lnTo>
                      <a:pt x="18" y="6"/>
                    </a:lnTo>
                    <a:lnTo>
                      <a:pt x="14" y="4"/>
                    </a:lnTo>
                    <a:lnTo>
                      <a:pt x="10" y="6"/>
                    </a:lnTo>
                    <a:lnTo>
                      <a:pt x="6" y="8"/>
                    </a:lnTo>
                    <a:lnTo>
                      <a:pt x="4" y="12"/>
                    </a:lnTo>
                    <a:lnTo>
                      <a:pt x="2" y="12"/>
                    </a:lnTo>
                    <a:close/>
                  </a:path>
                </a:pathLst>
              </a:custGeom>
              <a:solidFill>
                <a:srgbClr val="000000"/>
              </a:solidFill>
              <a:ln w="0">
                <a:solidFill>
                  <a:srgbClr val="000000"/>
                </a:solidFill>
                <a:round/>
                <a:headEnd/>
                <a:tailEnd/>
              </a:ln>
            </p:spPr>
            <p:txBody>
              <a:bodyPr/>
              <a:lstStyle/>
              <a:p>
                <a:endParaRPr lang="en-CA"/>
              </a:p>
            </p:txBody>
          </p:sp>
          <p:sp>
            <p:nvSpPr>
              <p:cNvPr id="13392" name="Rectangle 61"/>
              <p:cNvSpPr>
                <a:spLocks noChangeArrowheads="1"/>
              </p:cNvSpPr>
              <p:nvPr/>
            </p:nvSpPr>
            <p:spPr bwMode="auto">
              <a:xfrm>
                <a:off x="3080" y="2232"/>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393" name="Freeform 62"/>
              <p:cNvSpPr>
                <a:spLocks noEditPoints="1"/>
              </p:cNvSpPr>
              <p:nvPr/>
            </p:nvSpPr>
            <p:spPr bwMode="auto">
              <a:xfrm>
                <a:off x="3226" y="2246"/>
                <a:ext cx="36" cy="60"/>
              </a:xfrm>
              <a:custGeom>
                <a:avLst/>
                <a:gdLst>
                  <a:gd name="T0" fmla="*/ 0 w 36"/>
                  <a:gd name="T1" fmla="*/ 30 h 60"/>
                  <a:gd name="T2" fmla="*/ 0 w 36"/>
                  <a:gd name="T3" fmla="*/ 20 h 60"/>
                  <a:gd name="T4" fmla="*/ 2 w 36"/>
                  <a:gd name="T5" fmla="*/ 12 h 60"/>
                  <a:gd name="T6" fmla="*/ 6 w 36"/>
                  <a:gd name="T7" fmla="*/ 6 h 60"/>
                  <a:gd name="T8" fmla="*/ 10 w 36"/>
                  <a:gd name="T9" fmla="*/ 2 h 60"/>
                  <a:gd name="T10" fmla="*/ 14 w 36"/>
                  <a:gd name="T11" fmla="*/ 0 h 60"/>
                  <a:gd name="T12" fmla="*/ 18 w 36"/>
                  <a:gd name="T13" fmla="*/ 0 h 60"/>
                  <a:gd name="T14" fmla="*/ 22 w 36"/>
                  <a:gd name="T15" fmla="*/ 0 h 60"/>
                  <a:gd name="T16" fmla="*/ 26 w 36"/>
                  <a:gd name="T17" fmla="*/ 2 h 60"/>
                  <a:gd name="T18" fmla="*/ 30 w 36"/>
                  <a:gd name="T19" fmla="*/ 6 h 60"/>
                  <a:gd name="T20" fmla="*/ 34 w 36"/>
                  <a:gd name="T21" fmla="*/ 12 h 60"/>
                  <a:gd name="T22" fmla="*/ 36 w 36"/>
                  <a:gd name="T23" fmla="*/ 20 h 60"/>
                  <a:gd name="T24" fmla="*/ 36 w 36"/>
                  <a:gd name="T25" fmla="*/ 30 h 60"/>
                  <a:gd name="T26" fmla="*/ 36 w 36"/>
                  <a:gd name="T27" fmla="*/ 38 h 60"/>
                  <a:gd name="T28" fmla="*/ 34 w 36"/>
                  <a:gd name="T29" fmla="*/ 46 h 60"/>
                  <a:gd name="T30" fmla="*/ 30 w 36"/>
                  <a:gd name="T31" fmla="*/ 52 h 60"/>
                  <a:gd name="T32" fmla="*/ 26 w 36"/>
                  <a:gd name="T33" fmla="*/ 56 h 60"/>
                  <a:gd name="T34" fmla="*/ 22 w 36"/>
                  <a:gd name="T35" fmla="*/ 58 h 60"/>
                  <a:gd name="T36" fmla="*/ 18 w 36"/>
                  <a:gd name="T37" fmla="*/ 60 h 60"/>
                  <a:gd name="T38" fmla="*/ 12 w 36"/>
                  <a:gd name="T39" fmla="*/ 58 h 60"/>
                  <a:gd name="T40" fmla="*/ 8 w 36"/>
                  <a:gd name="T41" fmla="*/ 56 h 60"/>
                  <a:gd name="T42" fmla="*/ 4 w 36"/>
                  <a:gd name="T43" fmla="*/ 50 h 60"/>
                  <a:gd name="T44" fmla="*/ 0 w 36"/>
                  <a:gd name="T45" fmla="*/ 40 h 60"/>
                  <a:gd name="T46" fmla="*/ 0 w 36"/>
                  <a:gd name="T47" fmla="*/ 30 h 60"/>
                  <a:gd name="T48" fmla="*/ 8 w 36"/>
                  <a:gd name="T49" fmla="*/ 32 h 60"/>
                  <a:gd name="T50" fmla="*/ 8 w 36"/>
                  <a:gd name="T51" fmla="*/ 42 h 60"/>
                  <a:gd name="T52" fmla="*/ 10 w 36"/>
                  <a:gd name="T53" fmla="*/ 50 h 60"/>
                  <a:gd name="T54" fmla="*/ 12 w 36"/>
                  <a:gd name="T55" fmla="*/ 54 h 60"/>
                  <a:gd name="T56" fmla="*/ 16 w 36"/>
                  <a:gd name="T57" fmla="*/ 56 h 60"/>
                  <a:gd name="T58" fmla="*/ 18 w 36"/>
                  <a:gd name="T59" fmla="*/ 56 h 60"/>
                  <a:gd name="T60" fmla="*/ 20 w 36"/>
                  <a:gd name="T61" fmla="*/ 56 h 60"/>
                  <a:gd name="T62" fmla="*/ 22 w 36"/>
                  <a:gd name="T63" fmla="*/ 54 h 60"/>
                  <a:gd name="T64" fmla="*/ 24 w 36"/>
                  <a:gd name="T65" fmla="*/ 52 h 60"/>
                  <a:gd name="T66" fmla="*/ 26 w 36"/>
                  <a:gd name="T67" fmla="*/ 48 h 60"/>
                  <a:gd name="T68" fmla="*/ 28 w 36"/>
                  <a:gd name="T69" fmla="*/ 40 h 60"/>
                  <a:gd name="T70" fmla="*/ 28 w 36"/>
                  <a:gd name="T71" fmla="*/ 28 h 60"/>
                  <a:gd name="T72" fmla="*/ 28 w 36"/>
                  <a:gd name="T73" fmla="*/ 18 h 60"/>
                  <a:gd name="T74" fmla="*/ 26 w 36"/>
                  <a:gd name="T75" fmla="*/ 10 h 60"/>
                  <a:gd name="T76" fmla="*/ 24 w 36"/>
                  <a:gd name="T77" fmla="*/ 6 h 60"/>
                  <a:gd name="T78" fmla="*/ 22 w 36"/>
                  <a:gd name="T79" fmla="*/ 4 h 60"/>
                  <a:gd name="T80" fmla="*/ 20 w 36"/>
                  <a:gd name="T81" fmla="*/ 2 h 60"/>
                  <a:gd name="T82" fmla="*/ 18 w 36"/>
                  <a:gd name="T83" fmla="*/ 2 h 60"/>
                  <a:gd name="T84" fmla="*/ 16 w 36"/>
                  <a:gd name="T85" fmla="*/ 2 h 60"/>
                  <a:gd name="T86" fmla="*/ 14 w 36"/>
                  <a:gd name="T87" fmla="*/ 4 h 60"/>
                  <a:gd name="T88" fmla="*/ 10 w 36"/>
                  <a:gd name="T89" fmla="*/ 10 h 60"/>
                  <a:gd name="T90" fmla="*/ 10 w 36"/>
                  <a:gd name="T91" fmla="*/ 16 h 60"/>
                  <a:gd name="T92" fmla="*/ 8 w 36"/>
                  <a:gd name="T93" fmla="*/ 24 h 60"/>
                  <a:gd name="T94" fmla="*/ 8 w 36"/>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0" y="20"/>
                    </a:lnTo>
                    <a:lnTo>
                      <a:pt x="2" y="12"/>
                    </a:lnTo>
                    <a:lnTo>
                      <a:pt x="6" y="6"/>
                    </a:lnTo>
                    <a:lnTo>
                      <a:pt x="10" y="2"/>
                    </a:lnTo>
                    <a:lnTo>
                      <a:pt x="14" y="0"/>
                    </a:lnTo>
                    <a:lnTo>
                      <a:pt x="18" y="0"/>
                    </a:lnTo>
                    <a:lnTo>
                      <a:pt x="22" y="0"/>
                    </a:lnTo>
                    <a:lnTo>
                      <a:pt x="26" y="2"/>
                    </a:lnTo>
                    <a:lnTo>
                      <a:pt x="30" y="6"/>
                    </a:lnTo>
                    <a:lnTo>
                      <a:pt x="34" y="12"/>
                    </a:lnTo>
                    <a:lnTo>
                      <a:pt x="36" y="20"/>
                    </a:lnTo>
                    <a:lnTo>
                      <a:pt x="36" y="30"/>
                    </a:lnTo>
                    <a:lnTo>
                      <a:pt x="36" y="38"/>
                    </a:lnTo>
                    <a:lnTo>
                      <a:pt x="34" y="46"/>
                    </a:lnTo>
                    <a:lnTo>
                      <a:pt x="30" y="52"/>
                    </a:lnTo>
                    <a:lnTo>
                      <a:pt x="26" y="56"/>
                    </a:lnTo>
                    <a:lnTo>
                      <a:pt x="22" y="58"/>
                    </a:lnTo>
                    <a:lnTo>
                      <a:pt x="18" y="60"/>
                    </a:lnTo>
                    <a:lnTo>
                      <a:pt x="12" y="58"/>
                    </a:lnTo>
                    <a:lnTo>
                      <a:pt x="8" y="56"/>
                    </a:lnTo>
                    <a:lnTo>
                      <a:pt x="4" y="50"/>
                    </a:lnTo>
                    <a:lnTo>
                      <a:pt x="0" y="40"/>
                    </a:lnTo>
                    <a:lnTo>
                      <a:pt x="0" y="30"/>
                    </a:lnTo>
                    <a:close/>
                    <a:moveTo>
                      <a:pt x="8" y="32"/>
                    </a:moveTo>
                    <a:lnTo>
                      <a:pt x="8" y="42"/>
                    </a:lnTo>
                    <a:lnTo>
                      <a:pt x="10" y="50"/>
                    </a:lnTo>
                    <a:lnTo>
                      <a:pt x="12" y="54"/>
                    </a:lnTo>
                    <a:lnTo>
                      <a:pt x="16" y="56"/>
                    </a:lnTo>
                    <a:lnTo>
                      <a:pt x="18" y="56"/>
                    </a:lnTo>
                    <a:lnTo>
                      <a:pt x="20" y="56"/>
                    </a:lnTo>
                    <a:lnTo>
                      <a:pt x="22" y="54"/>
                    </a:lnTo>
                    <a:lnTo>
                      <a:pt x="24" y="52"/>
                    </a:lnTo>
                    <a:lnTo>
                      <a:pt x="26" y="48"/>
                    </a:lnTo>
                    <a:lnTo>
                      <a:pt x="28" y="40"/>
                    </a:lnTo>
                    <a:lnTo>
                      <a:pt x="28" y="28"/>
                    </a:lnTo>
                    <a:lnTo>
                      <a:pt x="28" y="18"/>
                    </a:lnTo>
                    <a:lnTo>
                      <a:pt x="26" y="10"/>
                    </a:lnTo>
                    <a:lnTo>
                      <a:pt x="24" y="6"/>
                    </a:lnTo>
                    <a:lnTo>
                      <a:pt x="22" y="4"/>
                    </a:lnTo>
                    <a:lnTo>
                      <a:pt x="20" y="2"/>
                    </a:lnTo>
                    <a:lnTo>
                      <a:pt x="18" y="2"/>
                    </a:lnTo>
                    <a:lnTo>
                      <a:pt x="16" y="2"/>
                    </a:lnTo>
                    <a:lnTo>
                      <a:pt x="14" y="4"/>
                    </a:lnTo>
                    <a:lnTo>
                      <a:pt x="10" y="10"/>
                    </a:lnTo>
                    <a:lnTo>
                      <a:pt x="10" y="16"/>
                    </a:lnTo>
                    <a:lnTo>
                      <a:pt x="8" y="24"/>
                    </a:lnTo>
                    <a:lnTo>
                      <a:pt x="8" y="32"/>
                    </a:lnTo>
                    <a:close/>
                  </a:path>
                </a:pathLst>
              </a:custGeom>
              <a:solidFill>
                <a:srgbClr val="000000"/>
              </a:solidFill>
              <a:ln w="0">
                <a:solidFill>
                  <a:srgbClr val="000000"/>
                </a:solidFill>
                <a:round/>
                <a:headEnd/>
                <a:tailEnd/>
              </a:ln>
            </p:spPr>
            <p:txBody>
              <a:bodyPr/>
              <a:lstStyle/>
              <a:p>
                <a:endParaRPr lang="en-CA"/>
              </a:p>
            </p:txBody>
          </p:sp>
          <p:sp>
            <p:nvSpPr>
              <p:cNvPr id="13394" name="Rectangle 63"/>
              <p:cNvSpPr>
                <a:spLocks noChangeArrowheads="1"/>
              </p:cNvSpPr>
              <p:nvPr/>
            </p:nvSpPr>
            <p:spPr bwMode="auto">
              <a:xfrm>
                <a:off x="3528" y="2232"/>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395" name="Freeform 64"/>
              <p:cNvSpPr>
                <a:spLocks noEditPoints="1"/>
              </p:cNvSpPr>
              <p:nvPr/>
            </p:nvSpPr>
            <p:spPr bwMode="auto">
              <a:xfrm>
                <a:off x="3670" y="2246"/>
                <a:ext cx="36" cy="60"/>
              </a:xfrm>
              <a:custGeom>
                <a:avLst/>
                <a:gdLst>
                  <a:gd name="T0" fmla="*/ 0 w 36"/>
                  <a:gd name="T1" fmla="*/ 30 h 60"/>
                  <a:gd name="T2" fmla="*/ 0 w 36"/>
                  <a:gd name="T3" fmla="*/ 20 h 60"/>
                  <a:gd name="T4" fmla="*/ 2 w 36"/>
                  <a:gd name="T5" fmla="*/ 12 h 60"/>
                  <a:gd name="T6" fmla="*/ 6 w 36"/>
                  <a:gd name="T7" fmla="*/ 6 h 60"/>
                  <a:gd name="T8" fmla="*/ 10 w 36"/>
                  <a:gd name="T9" fmla="*/ 2 h 60"/>
                  <a:gd name="T10" fmla="*/ 14 w 36"/>
                  <a:gd name="T11" fmla="*/ 0 h 60"/>
                  <a:gd name="T12" fmla="*/ 18 w 36"/>
                  <a:gd name="T13" fmla="*/ 0 h 60"/>
                  <a:gd name="T14" fmla="*/ 22 w 36"/>
                  <a:gd name="T15" fmla="*/ 0 h 60"/>
                  <a:gd name="T16" fmla="*/ 26 w 36"/>
                  <a:gd name="T17" fmla="*/ 2 h 60"/>
                  <a:gd name="T18" fmla="*/ 30 w 36"/>
                  <a:gd name="T19" fmla="*/ 6 h 60"/>
                  <a:gd name="T20" fmla="*/ 34 w 36"/>
                  <a:gd name="T21" fmla="*/ 12 h 60"/>
                  <a:gd name="T22" fmla="*/ 36 w 36"/>
                  <a:gd name="T23" fmla="*/ 20 h 60"/>
                  <a:gd name="T24" fmla="*/ 36 w 36"/>
                  <a:gd name="T25" fmla="*/ 30 h 60"/>
                  <a:gd name="T26" fmla="*/ 36 w 36"/>
                  <a:gd name="T27" fmla="*/ 38 h 60"/>
                  <a:gd name="T28" fmla="*/ 34 w 36"/>
                  <a:gd name="T29" fmla="*/ 46 h 60"/>
                  <a:gd name="T30" fmla="*/ 30 w 36"/>
                  <a:gd name="T31" fmla="*/ 52 h 60"/>
                  <a:gd name="T32" fmla="*/ 26 w 36"/>
                  <a:gd name="T33" fmla="*/ 56 h 60"/>
                  <a:gd name="T34" fmla="*/ 22 w 36"/>
                  <a:gd name="T35" fmla="*/ 58 h 60"/>
                  <a:gd name="T36" fmla="*/ 18 w 36"/>
                  <a:gd name="T37" fmla="*/ 60 h 60"/>
                  <a:gd name="T38" fmla="*/ 12 w 36"/>
                  <a:gd name="T39" fmla="*/ 58 h 60"/>
                  <a:gd name="T40" fmla="*/ 8 w 36"/>
                  <a:gd name="T41" fmla="*/ 56 h 60"/>
                  <a:gd name="T42" fmla="*/ 4 w 36"/>
                  <a:gd name="T43" fmla="*/ 50 h 60"/>
                  <a:gd name="T44" fmla="*/ 2 w 36"/>
                  <a:gd name="T45" fmla="*/ 40 h 60"/>
                  <a:gd name="T46" fmla="*/ 0 w 36"/>
                  <a:gd name="T47" fmla="*/ 30 h 60"/>
                  <a:gd name="T48" fmla="*/ 8 w 36"/>
                  <a:gd name="T49" fmla="*/ 32 h 60"/>
                  <a:gd name="T50" fmla="*/ 8 w 36"/>
                  <a:gd name="T51" fmla="*/ 42 h 60"/>
                  <a:gd name="T52" fmla="*/ 12 w 36"/>
                  <a:gd name="T53" fmla="*/ 50 h 60"/>
                  <a:gd name="T54" fmla="*/ 12 w 36"/>
                  <a:gd name="T55" fmla="*/ 54 h 60"/>
                  <a:gd name="T56" fmla="*/ 16 w 36"/>
                  <a:gd name="T57" fmla="*/ 56 h 60"/>
                  <a:gd name="T58" fmla="*/ 18 w 36"/>
                  <a:gd name="T59" fmla="*/ 56 h 60"/>
                  <a:gd name="T60" fmla="*/ 20 w 36"/>
                  <a:gd name="T61" fmla="*/ 56 h 60"/>
                  <a:gd name="T62" fmla="*/ 22 w 36"/>
                  <a:gd name="T63" fmla="*/ 54 h 60"/>
                  <a:gd name="T64" fmla="*/ 24 w 36"/>
                  <a:gd name="T65" fmla="*/ 52 h 60"/>
                  <a:gd name="T66" fmla="*/ 26 w 36"/>
                  <a:gd name="T67" fmla="*/ 48 h 60"/>
                  <a:gd name="T68" fmla="*/ 28 w 36"/>
                  <a:gd name="T69" fmla="*/ 40 h 60"/>
                  <a:gd name="T70" fmla="*/ 28 w 36"/>
                  <a:gd name="T71" fmla="*/ 28 h 60"/>
                  <a:gd name="T72" fmla="*/ 28 w 36"/>
                  <a:gd name="T73" fmla="*/ 18 h 60"/>
                  <a:gd name="T74" fmla="*/ 26 w 36"/>
                  <a:gd name="T75" fmla="*/ 10 h 60"/>
                  <a:gd name="T76" fmla="*/ 24 w 36"/>
                  <a:gd name="T77" fmla="*/ 6 h 60"/>
                  <a:gd name="T78" fmla="*/ 22 w 36"/>
                  <a:gd name="T79" fmla="*/ 4 h 60"/>
                  <a:gd name="T80" fmla="*/ 20 w 36"/>
                  <a:gd name="T81" fmla="*/ 2 h 60"/>
                  <a:gd name="T82" fmla="*/ 18 w 36"/>
                  <a:gd name="T83" fmla="*/ 2 h 60"/>
                  <a:gd name="T84" fmla="*/ 16 w 36"/>
                  <a:gd name="T85" fmla="*/ 2 h 60"/>
                  <a:gd name="T86" fmla="*/ 14 w 36"/>
                  <a:gd name="T87" fmla="*/ 4 h 60"/>
                  <a:gd name="T88" fmla="*/ 10 w 36"/>
                  <a:gd name="T89" fmla="*/ 10 h 60"/>
                  <a:gd name="T90" fmla="*/ 10 w 36"/>
                  <a:gd name="T91" fmla="*/ 16 h 60"/>
                  <a:gd name="T92" fmla="*/ 8 w 36"/>
                  <a:gd name="T93" fmla="*/ 24 h 60"/>
                  <a:gd name="T94" fmla="*/ 8 w 36"/>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0" y="20"/>
                    </a:lnTo>
                    <a:lnTo>
                      <a:pt x="2" y="12"/>
                    </a:lnTo>
                    <a:lnTo>
                      <a:pt x="6" y="6"/>
                    </a:lnTo>
                    <a:lnTo>
                      <a:pt x="10" y="2"/>
                    </a:lnTo>
                    <a:lnTo>
                      <a:pt x="14" y="0"/>
                    </a:lnTo>
                    <a:lnTo>
                      <a:pt x="18" y="0"/>
                    </a:lnTo>
                    <a:lnTo>
                      <a:pt x="22" y="0"/>
                    </a:lnTo>
                    <a:lnTo>
                      <a:pt x="26" y="2"/>
                    </a:lnTo>
                    <a:lnTo>
                      <a:pt x="30" y="6"/>
                    </a:lnTo>
                    <a:lnTo>
                      <a:pt x="34" y="12"/>
                    </a:lnTo>
                    <a:lnTo>
                      <a:pt x="36" y="20"/>
                    </a:lnTo>
                    <a:lnTo>
                      <a:pt x="36" y="30"/>
                    </a:lnTo>
                    <a:lnTo>
                      <a:pt x="36" y="38"/>
                    </a:lnTo>
                    <a:lnTo>
                      <a:pt x="34" y="46"/>
                    </a:lnTo>
                    <a:lnTo>
                      <a:pt x="30" y="52"/>
                    </a:lnTo>
                    <a:lnTo>
                      <a:pt x="26" y="56"/>
                    </a:lnTo>
                    <a:lnTo>
                      <a:pt x="22" y="58"/>
                    </a:lnTo>
                    <a:lnTo>
                      <a:pt x="18" y="60"/>
                    </a:lnTo>
                    <a:lnTo>
                      <a:pt x="12" y="58"/>
                    </a:lnTo>
                    <a:lnTo>
                      <a:pt x="8" y="56"/>
                    </a:lnTo>
                    <a:lnTo>
                      <a:pt x="4" y="50"/>
                    </a:lnTo>
                    <a:lnTo>
                      <a:pt x="2" y="40"/>
                    </a:lnTo>
                    <a:lnTo>
                      <a:pt x="0" y="30"/>
                    </a:lnTo>
                    <a:close/>
                    <a:moveTo>
                      <a:pt x="8" y="32"/>
                    </a:moveTo>
                    <a:lnTo>
                      <a:pt x="8" y="42"/>
                    </a:lnTo>
                    <a:lnTo>
                      <a:pt x="12" y="50"/>
                    </a:lnTo>
                    <a:lnTo>
                      <a:pt x="12" y="54"/>
                    </a:lnTo>
                    <a:lnTo>
                      <a:pt x="16" y="56"/>
                    </a:lnTo>
                    <a:lnTo>
                      <a:pt x="18" y="56"/>
                    </a:lnTo>
                    <a:lnTo>
                      <a:pt x="20" y="56"/>
                    </a:lnTo>
                    <a:lnTo>
                      <a:pt x="22" y="54"/>
                    </a:lnTo>
                    <a:lnTo>
                      <a:pt x="24" y="52"/>
                    </a:lnTo>
                    <a:lnTo>
                      <a:pt x="26" y="48"/>
                    </a:lnTo>
                    <a:lnTo>
                      <a:pt x="28" y="40"/>
                    </a:lnTo>
                    <a:lnTo>
                      <a:pt x="28" y="28"/>
                    </a:lnTo>
                    <a:lnTo>
                      <a:pt x="28" y="18"/>
                    </a:lnTo>
                    <a:lnTo>
                      <a:pt x="26" y="10"/>
                    </a:lnTo>
                    <a:lnTo>
                      <a:pt x="24" y="6"/>
                    </a:lnTo>
                    <a:lnTo>
                      <a:pt x="22" y="4"/>
                    </a:lnTo>
                    <a:lnTo>
                      <a:pt x="20" y="2"/>
                    </a:lnTo>
                    <a:lnTo>
                      <a:pt x="18" y="2"/>
                    </a:lnTo>
                    <a:lnTo>
                      <a:pt x="16" y="2"/>
                    </a:lnTo>
                    <a:lnTo>
                      <a:pt x="14" y="4"/>
                    </a:lnTo>
                    <a:lnTo>
                      <a:pt x="10" y="10"/>
                    </a:lnTo>
                    <a:lnTo>
                      <a:pt x="10" y="16"/>
                    </a:lnTo>
                    <a:lnTo>
                      <a:pt x="8" y="24"/>
                    </a:lnTo>
                    <a:lnTo>
                      <a:pt x="8" y="32"/>
                    </a:lnTo>
                    <a:close/>
                  </a:path>
                </a:pathLst>
              </a:custGeom>
              <a:solidFill>
                <a:srgbClr val="000000"/>
              </a:solidFill>
              <a:ln w="0">
                <a:solidFill>
                  <a:srgbClr val="000000"/>
                </a:solidFill>
                <a:round/>
                <a:headEnd/>
                <a:tailEnd/>
              </a:ln>
            </p:spPr>
            <p:txBody>
              <a:bodyPr/>
              <a:lstStyle/>
              <a:p>
                <a:endParaRPr lang="en-CA"/>
              </a:p>
            </p:txBody>
          </p:sp>
          <p:sp>
            <p:nvSpPr>
              <p:cNvPr id="13396" name="Rectangle 65"/>
              <p:cNvSpPr>
                <a:spLocks noChangeArrowheads="1"/>
              </p:cNvSpPr>
              <p:nvPr/>
            </p:nvSpPr>
            <p:spPr bwMode="auto">
              <a:xfrm>
                <a:off x="3848" y="2232"/>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397" name="Freeform 66"/>
              <p:cNvSpPr>
                <a:spLocks noEditPoints="1"/>
              </p:cNvSpPr>
              <p:nvPr/>
            </p:nvSpPr>
            <p:spPr bwMode="auto">
              <a:xfrm>
                <a:off x="3994" y="2246"/>
                <a:ext cx="36" cy="60"/>
              </a:xfrm>
              <a:custGeom>
                <a:avLst/>
                <a:gdLst>
                  <a:gd name="T0" fmla="*/ 0 w 36"/>
                  <a:gd name="T1" fmla="*/ 30 h 60"/>
                  <a:gd name="T2" fmla="*/ 0 w 36"/>
                  <a:gd name="T3" fmla="*/ 20 h 60"/>
                  <a:gd name="T4" fmla="*/ 2 w 36"/>
                  <a:gd name="T5" fmla="*/ 12 h 60"/>
                  <a:gd name="T6" fmla="*/ 6 w 36"/>
                  <a:gd name="T7" fmla="*/ 6 h 60"/>
                  <a:gd name="T8" fmla="*/ 10 w 36"/>
                  <a:gd name="T9" fmla="*/ 2 h 60"/>
                  <a:gd name="T10" fmla="*/ 14 w 36"/>
                  <a:gd name="T11" fmla="*/ 0 h 60"/>
                  <a:gd name="T12" fmla="*/ 18 w 36"/>
                  <a:gd name="T13" fmla="*/ 0 h 60"/>
                  <a:gd name="T14" fmla="*/ 22 w 36"/>
                  <a:gd name="T15" fmla="*/ 0 h 60"/>
                  <a:gd name="T16" fmla="*/ 26 w 36"/>
                  <a:gd name="T17" fmla="*/ 2 h 60"/>
                  <a:gd name="T18" fmla="*/ 30 w 36"/>
                  <a:gd name="T19" fmla="*/ 6 h 60"/>
                  <a:gd name="T20" fmla="*/ 32 w 36"/>
                  <a:gd name="T21" fmla="*/ 12 h 60"/>
                  <a:gd name="T22" fmla="*/ 34 w 36"/>
                  <a:gd name="T23" fmla="*/ 20 h 60"/>
                  <a:gd name="T24" fmla="*/ 36 w 36"/>
                  <a:gd name="T25" fmla="*/ 30 h 60"/>
                  <a:gd name="T26" fmla="*/ 34 w 36"/>
                  <a:gd name="T27" fmla="*/ 38 h 60"/>
                  <a:gd name="T28" fmla="*/ 32 w 36"/>
                  <a:gd name="T29" fmla="*/ 46 h 60"/>
                  <a:gd name="T30" fmla="*/ 30 w 36"/>
                  <a:gd name="T31" fmla="*/ 52 h 60"/>
                  <a:gd name="T32" fmla="*/ 26 w 36"/>
                  <a:gd name="T33" fmla="*/ 56 h 60"/>
                  <a:gd name="T34" fmla="*/ 22 w 36"/>
                  <a:gd name="T35" fmla="*/ 58 h 60"/>
                  <a:gd name="T36" fmla="*/ 18 w 36"/>
                  <a:gd name="T37" fmla="*/ 60 h 60"/>
                  <a:gd name="T38" fmla="*/ 12 w 36"/>
                  <a:gd name="T39" fmla="*/ 58 h 60"/>
                  <a:gd name="T40" fmla="*/ 8 w 36"/>
                  <a:gd name="T41" fmla="*/ 56 h 60"/>
                  <a:gd name="T42" fmla="*/ 4 w 36"/>
                  <a:gd name="T43" fmla="*/ 50 h 60"/>
                  <a:gd name="T44" fmla="*/ 0 w 36"/>
                  <a:gd name="T45" fmla="*/ 40 h 60"/>
                  <a:gd name="T46" fmla="*/ 0 w 36"/>
                  <a:gd name="T47" fmla="*/ 30 h 60"/>
                  <a:gd name="T48" fmla="*/ 8 w 36"/>
                  <a:gd name="T49" fmla="*/ 32 h 60"/>
                  <a:gd name="T50" fmla="*/ 8 w 36"/>
                  <a:gd name="T51" fmla="*/ 42 h 60"/>
                  <a:gd name="T52" fmla="*/ 10 w 36"/>
                  <a:gd name="T53" fmla="*/ 50 h 60"/>
                  <a:gd name="T54" fmla="*/ 12 w 36"/>
                  <a:gd name="T55" fmla="*/ 54 h 60"/>
                  <a:gd name="T56" fmla="*/ 14 w 36"/>
                  <a:gd name="T57" fmla="*/ 56 h 60"/>
                  <a:gd name="T58" fmla="*/ 18 w 36"/>
                  <a:gd name="T59" fmla="*/ 56 h 60"/>
                  <a:gd name="T60" fmla="*/ 20 w 36"/>
                  <a:gd name="T61" fmla="*/ 56 h 60"/>
                  <a:gd name="T62" fmla="*/ 22 w 36"/>
                  <a:gd name="T63" fmla="*/ 54 h 60"/>
                  <a:gd name="T64" fmla="*/ 24 w 36"/>
                  <a:gd name="T65" fmla="*/ 52 h 60"/>
                  <a:gd name="T66" fmla="*/ 26 w 36"/>
                  <a:gd name="T67" fmla="*/ 48 h 60"/>
                  <a:gd name="T68" fmla="*/ 26 w 36"/>
                  <a:gd name="T69" fmla="*/ 40 h 60"/>
                  <a:gd name="T70" fmla="*/ 28 w 36"/>
                  <a:gd name="T71" fmla="*/ 28 h 60"/>
                  <a:gd name="T72" fmla="*/ 26 w 36"/>
                  <a:gd name="T73" fmla="*/ 18 h 60"/>
                  <a:gd name="T74" fmla="*/ 26 w 36"/>
                  <a:gd name="T75" fmla="*/ 10 h 60"/>
                  <a:gd name="T76" fmla="*/ 24 w 36"/>
                  <a:gd name="T77" fmla="*/ 6 h 60"/>
                  <a:gd name="T78" fmla="*/ 22 w 36"/>
                  <a:gd name="T79" fmla="*/ 4 h 60"/>
                  <a:gd name="T80" fmla="*/ 20 w 36"/>
                  <a:gd name="T81" fmla="*/ 2 h 60"/>
                  <a:gd name="T82" fmla="*/ 18 w 36"/>
                  <a:gd name="T83" fmla="*/ 2 h 60"/>
                  <a:gd name="T84" fmla="*/ 14 w 36"/>
                  <a:gd name="T85" fmla="*/ 2 h 60"/>
                  <a:gd name="T86" fmla="*/ 12 w 36"/>
                  <a:gd name="T87" fmla="*/ 4 h 60"/>
                  <a:gd name="T88" fmla="*/ 10 w 36"/>
                  <a:gd name="T89" fmla="*/ 10 h 60"/>
                  <a:gd name="T90" fmla="*/ 8 w 36"/>
                  <a:gd name="T91" fmla="*/ 16 h 60"/>
                  <a:gd name="T92" fmla="*/ 8 w 36"/>
                  <a:gd name="T93" fmla="*/ 24 h 60"/>
                  <a:gd name="T94" fmla="*/ 8 w 36"/>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0" y="20"/>
                    </a:lnTo>
                    <a:lnTo>
                      <a:pt x="2" y="12"/>
                    </a:lnTo>
                    <a:lnTo>
                      <a:pt x="6" y="6"/>
                    </a:lnTo>
                    <a:lnTo>
                      <a:pt x="10" y="2"/>
                    </a:lnTo>
                    <a:lnTo>
                      <a:pt x="14" y="0"/>
                    </a:lnTo>
                    <a:lnTo>
                      <a:pt x="18" y="0"/>
                    </a:lnTo>
                    <a:lnTo>
                      <a:pt x="22" y="0"/>
                    </a:lnTo>
                    <a:lnTo>
                      <a:pt x="26" y="2"/>
                    </a:lnTo>
                    <a:lnTo>
                      <a:pt x="30" y="6"/>
                    </a:lnTo>
                    <a:lnTo>
                      <a:pt x="32" y="12"/>
                    </a:lnTo>
                    <a:lnTo>
                      <a:pt x="34" y="20"/>
                    </a:lnTo>
                    <a:lnTo>
                      <a:pt x="36" y="30"/>
                    </a:lnTo>
                    <a:lnTo>
                      <a:pt x="34" y="38"/>
                    </a:lnTo>
                    <a:lnTo>
                      <a:pt x="32" y="46"/>
                    </a:lnTo>
                    <a:lnTo>
                      <a:pt x="30" y="52"/>
                    </a:lnTo>
                    <a:lnTo>
                      <a:pt x="26" y="56"/>
                    </a:lnTo>
                    <a:lnTo>
                      <a:pt x="22" y="58"/>
                    </a:lnTo>
                    <a:lnTo>
                      <a:pt x="18" y="60"/>
                    </a:lnTo>
                    <a:lnTo>
                      <a:pt x="12" y="58"/>
                    </a:lnTo>
                    <a:lnTo>
                      <a:pt x="8" y="56"/>
                    </a:lnTo>
                    <a:lnTo>
                      <a:pt x="4" y="50"/>
                    </a:lnTo>
                    <a:lnTo>
                      <a:pt x="0" y="40"/>
                    </a:lnTo>
                    <a:lnTo>
                      <a:pt x="0" y="30"/>
                    </a:lnTo>
                    <a:close/>
                    <a:moveTo>
                      <a:pt x="8" y="32"/>
                    </a:moveTo>
                    <a:lnTo>
                      <a:pt x="8" y="42"/>
                    </a:lnTo>
                    <a:lnTo>
                      <a:pt x="10" y="50"/>
                    </a:lnTo>
                    <a:lnTo>
                      <a:pt x="12" y="54"/>
                    </a:lnTo>
                    <a:lnTo>
                      <a:pt x="14" y="56"/>
                    </a:lnTo>
                    <a:lnTo>
                      <a:pt x="18" y="56"/>
                    </a:lnTo>
                    <a:lnTo>
                      <a:pt x="20" y="56"/>
                    </a:lnTo>
                    <a:lnTo>
                      <a:pt x="22" y="54"/>
                    </a:lnTo>
                    <a:lnTo>
                      <a:pt x="24" y="52"/>
                    </a:lnTo>
                    <a:lnTo>
                      <a:pt x="26" y="48"/>
                    </a:lnTo>
                    <a:lnTo>
                      <a:pt x="26" y="40"/>
                    </a:lnTo>
                    <a:lnTo>
                      <a:pt x="28" y="28"/>
                    </a:lnTo>
                    <a:lnTo>
                      <a:pt x="26" y="18"/>
                    </a:lnTo>
                    <a:lnTo>
                      <a:pt x="26" y="10"/>
                    </a:lnTo>
                    <a:lnTo>
                      <a:pt x="24" y="6"/>
                    </a:lnTo>
                    <a:lnTo>
                      <a:pt x="22" y="4"/>
                    </a:lnTo>
                    <a:lnTo>
                      <a:pt x="20" y="2"/>
                    </a:lnTo>
                    <a:lnTo>
                      <a:pt x="18" y="2"/>
                    </a:lnTo>
                    <a:lnTo>
                      <a:pt x="14" y="2"/>
                    </a:lnTo>
                    <a:lnTo>
                      <a:pt x="12" y="4"/>
                    </a:lnTo>
                    <a:lnTo>
                      <a:pt x="10" y="10"/>
                    </a:lnTo>
                    <a:lnTo>
                      <a:pt x="8" y="16"/>
                    </a:lnTo>
                    <a:lnTo>
                      <a:pt x="8" y="24"/>
                    </a:lnTo>
                    <a:lnTo>
                      <a:pt x="8" y="32"/>
                    </a:lnTo>
                    <a:close/>
                  </a:path>
                </a:pathLst>
              </a:custGeom>
              <a:solidFill>
                <a:srgbClr val="000000"/>
              </a:solidFill>
              <a:ln w="0">
                <a:solidFill>
                  <a:srgbClr val="000000"/>
                </a:solidFill>
                <a:round/>
                <a:headEnd/>
                <a:tailEnd/>
              </a:ln>
            </p:spPr>
            <p:txBody>
              <a:bodyPr/>
              <a:lstStyle/>
              <a:p>
                <a:endParaRPr lang="en-CA"/>
              </a:p>
            </p:txBody>
          </p:sp>
          <p:sp>
            <p:nvSpPr>
              <p:cNvPr id="13398" name="Rectangle 67"/>
              <p:cNvSpPr>
                <a:spLocks noChangeArrowheads="1"/>
              </p:cNvSpPr>
              <p:nvPr/>
            </p:nvSpPr>
            <p:spPr bwMode="auto">
              <a:xfrm>
                <a:off x="4200" y="2232"/>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399" name="Rectangle 68"/>
              <p:cNvSpPr>
                <a:spLocks noChangeArrowheads="1"/>
              </p:cNvSpPr>
              <p:nvPr/>
            </p:nvSpPr>
            <p:spPr bwMode="auto">
              <a:xfrm>
                <a:off x="1552" y="2336"/>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400" name="Freeform 69"/>
              <p:cNvSpPr>
                <a:spLocks/>
              </p:cNvSpPr>
              <p:nvPr/>
            </p:nvSpPr>
            <p:spPr bwMode="auto">
              <a:xfrm>
                <a:off x="1584" y="2374"/>
                <a:ext cx="62" cy="40"/>
              </a:xfrm>
              <a:custGeom>
                <a:avLst/>
                <a:gdLst>
                  <a:gd name="T0" fmla="*/ 0 w 62"/>
                  <a:gd name="T1" fmla="*/ 0 h 40"/>
                  <a:gd name="T2" fmla="*/ 16 w 62"/>
                  <a:gd name="T3" fmla="*/ 0 h 40"/>
                  <a:gd name="T4" fmla="*/ 16 w 62"/>
                  <a:gd name="T5" fmla="*/ 0 h 40"/>
                  <a:gd name="T6" fmla="*/ 14 w 62"/>
                  <a:gd name="T7" fmla="*/ 2 h 40"/>
                  <a:gd name="T8" fmla="*/ 14 w 62"/>
                  <a:gd name="T9" fmla="*/ 2 h 40"/>
                  <a:gd name="T10" fmla="*/ 12 w 62"/>
                  <a:gd name="T11" fmla="*/ 2 h 40"/>
                  <a:gd name="T12" fmla="*/ 12 w 62"/>
                  <a:gd name="T13" fmla="*/ 4 h 40"/>
                  <a:gd name="T14" fmla="*/ 12 w 62"/>
                  <a:gd name="T15" fmla="*/ 6 h 40"/>
                  <a:gd name="T16" fmla="*/ 14 w 62"/>
                  <a:gd name="T17" fmla="*/ 8 h 40"/>
                  <a:gd name="T18" fmla="*/ 22 w 62"/>
                  <a:gd name="T19" fmla="*/ 30 h 40"/>
                  <a:gd name="T20" fmla="*/ 30 w 62"/>
                  <a:gd name="T21" fmla="*/ 10 h 40"/>
                  <a:gd name="T22" fmla="*/ 28 w 62"/>
                  <a:gd name="T23" fmla="*/ 6 h 40"/>
                  <a:gd name="T24" fmla="*/ 28 w 62"/>
                  <a:gd name="T25" fmla="*/ 4 h 40"/>
                  <a:gd name="T26" fmla="*/ 26 w 62"/>
                  <a:gd name="T27" fmla="*/ 2 h 40"/>
                  <a:gd name="T28" fmla="*/ 24 w 62"/>
                  <a:gd name="T29" fmla="*/ 2 h 40"/>
                  <a:gd name="T30" fmla="*/ 22 w 62"/>
                  <a:gd name="T31" fmla="*/ 0 h 40"/>
                  <a:gd name="T32" fmla="*/ 22 w 62"/>
                  <a:gd name="T33" fmla="*/ 0 h 40"/>
                  <a:gd name="T34" fmla="*/ 40 w 62"/>
                  <a:gd name="T35" fmla="*/ 0 h 40"/>
                  <a:gd name="T36" fmla="*/ 40 w 62"/>
                  <a:gd name="T37" fmla="*/ 0 h 40"/>
                  <a:gd name="T38" fmla="*/ 38 w 62"/>
                  <a:gd name="T39" fmla="*/ 2 h 40"/>
                  <a:gd name="T40" fmla="*/ 36 w 62"/>
                  <a:gd name="T41" fmla="*/ 2 h 40"/>
                  <a:gd name="T42" fmla="*/ 36 w 62"/>
                  <a:gd name="T43" fmla="*/ 4 h 40"/>
                  <a:gd name="T44" fmla="*/ 36 w 62"/>
                  <a:gd name="T45" fmla="*/ 4 h 40"/>
                  <a:gd name="T46" fmla="*/ 36 w 62"/>
                  <a:gd name="T47" fmla="*/ 6 h 40"/>
                  <a:gd name="T48" fmla="*/ 36 w 62"/>
                  <a:gd name="T49" fmla="*/ 6 h 40"/>
                  <a:gd name="T50" fmla="*/ 46 w 62"/>
                  <a:gd name="T51" fmla="*/ 30 h 40"/>
                  <a:gd name="T52" fmla="*/ 54 w 62"/>
                  <a:gd name="T53" fmla="*/ 8 h 40"/>
                  <a:gd name="T54" fmla="*/ 56 w 62"/>
                  <a:gd name="T55" fmla="*/ 6 h 40"/>
                  <a:gd name="T56" fmla="*/ 56 w 62"/>
                  <a:gd name="T57" fmla="*/ 4 h 40"/>
                  <a:gd name="T58" fmla="*/ 56 w 62"/>
                  <a:gd name="T59" fmla="*/ 2 h 40"/>
                  <a:gd name="T60" fmla="*/ 54 w 62"/>
                  <a:gd name="T61" fmla="*/ 2 h 40"/>
                  <a:gd name="T62" fmla="*/ 54 w 62"/>
                  <a:gd name="T63" fmla="*/ 2 h 40"/>
                  <a:gd name="T64" fmla="*/ 50 w 62"/>
                  <a:gd name="T65" fmla="*/ 0 h 40"/>
                  <a:gd name="T66" fmla="*/ 50 w 62"/>
                  <a:gd name="T67" fmla="*/ 0 h 40"/>
                  <a:gd name="T68" fmla="*/ 62 w 62"/>
                  <a:gd name="T69" fmla="*/ 0 h 40"/>
                  <a:gd name="T70" fmla="*/ 62 w 62"/>
                  <a:gd name="T71" fmla="*/ 0 h 40"/>
                  <a:gd name="T72" fmla="*/ 60 w 62"/>
                  <a:gd name="T73" fmla="*/ 2 h 40"/>
                  <a:gd name="T74" fmla="*/ 56 w 62"/>
                  <a:gd name="T75" fmla="*/ 6 h 40"/>
                  <a:gd name="T76" fmla="*/ 44 w 62"/>
                  <a:gd name="T77" fmla="*/ 40 h 40"/>
                  <a:gd name="T78" fmla="*/ 42 w 62"/>
                  <a:gd name="T79" fmla="*/ 40 h 40"/>
                  <a:gd name="T80" fmla="*/ 32 w 62"/>
                  <a:gd name="T81" fmla="*/ 14 h 40"/>
                  <a:gd name="T82" fmla="*/ 20 w 62"/>
                  <a:gd name="T83" fmla="*/ 40 h 40"/>
                  <a:gd name="T84" fmla="*/ 18 w 62"/>
                  <a:gd name="T85" fmla="*/ 40 h 40"/>
                  <a:gd name="T86" fmla="*/ 6 w 62"/>
                  <a:gd name="T87" fmla="*/ 8 h 40"/>
                  <a:gd name="T88" fmla="*/ 4 w 62"/>
                  <a:gd name="T89" fmla="*/ 4 h 40"/>
                  <a:gd name="T90" fmla="*/ 2 w 62"/>
                  <a:gd name="T91" fmla="*/ 2 h 40"/>
                  <a:gd name="T92" fmla="*/ 2 w 62"/>
                  <a:gd name="T93" fmla="*/ 2 h 40"/>
                  <a:gd name="T94" fmla="*/ 0 w 62"/>
                  <a:gd name="T95" fmla="*/ 0 h 40"/>
                  <a:gd name="T96" fmla="*/ 0 w 62"/>
                  <a:gd name="T97" fmla="*/ 0 h 4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62"/>
                  <a:gd name="T148" fmla="*/ 0 h 40"/>
                  <a:gd name="T149" fmla="*/ 62 w 62"/>
                  <a:gd name="T150" fmla="*/ 40 h 4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62" h="40">
                    <a:moveTo>
                      <a:pt x="0" y="0"/>
                    </a:moveTo>
                    <a:lnTo>
                      <a:pt x="16" y="0"/>
                    </a:lnTo>
                    <a:lnTo>
                      <a:pt x="14" y="2"/>
                    </a:lnTo>
                    <a:lnTo>
                      <a:pt x="12" y="2"/>
                    </a:lnTo>
                    <a:lnTo>
                      <a:pt x="12" y="4"/>
                    </a:lnTo>
                    <a:lnTo>
                      <a:pt x="12" y="6"/>
                    </a:lnTo>
                    <a:lnTo>
                      <a:pt x="14" y="8"/>
                    </a:lnTo>
                    <a:lnTo>
                      <a:pt x="22" y="30"/>
                    </a:lnTo>
                    <a:lnTo>
                      <a:pt x="30" y="10"/>
                    </a:lnTo>
                    <a:lnTo>
                      <a:pt x="28" y="6"/>
                    </a:lnTo>
                    <a:lnTo>
                      <a:pt x="28" y="4"/>
                    </a:lnTo>
                    <a:lnTo>
                      <a:pt x="26" y="2"/>
                    </a:lnTo>
                    <a:lnTo>
                      <a:pt x="24" y="2"/>
                    </a:lnTo>
                    <a:lnTo>
                      <a:pt x="22" y="0"/>
                    </a:lnTo>
                    <a:lnTo>
                      <a:pt x="40" y="0"/>
                    </a:lnTo>
                    <a:lnTo>
                      <a:pt x="38" y="2"/>
                    </a:lnTo>
                    <a:lnTo>
                      <a:pt x="36" y="2"/>
                    </a:lnTo>
                    <a:lnTo>
                      <a:pt x="36" y="4"/>
                    </a:lnTo>
                    <a:lnTo>
                      <a:pt x="36" y="6"/>
                    </a:lnTo>
                    <a:lnTo>
                      <a:pt x="46" y="30"/>
                    </a:lnTo>
                    <a:lnTo>
                      <a:pt x="54" y="8"/>
                    </a:lnTo>
                    <a:lnTo>
                      <a:pt x="56" y="6"/>
                    </a:lnTo>
                    <a:lnTo>
                      <a:pt x="56" y="4"/>
                    </a:lnTo>
                    <a:lnTo>
                      <a:pt x="56" y="2"/>
                    </a:lnTo>
                    <a:lnTo>
                      <a:pt x="54" y="2"/>
                    </a:lnTo>
                    <a:lnTo>
                      <a:pt x="50" y="0"/>
                    </a:lnTo>
                    <a:lnTo>
                      <a:pt x="62" y="0"/>
                    </a:lnTo>
                    <a:lnTo>
                      <a:pt x="60" y="2"/>
                    </a:lnTo>
                    <a:lnTo>
                      <a:pt x="56" y="6"/>
                    </a:lnTo>
                    <a:lnTo>
                      <a:pt x="44" y="40"/>
                    </a:lnTo>
                    <a:lnTo>
                      <a:pt x="42" y="40"/>
                    </a:lnTo>
                    <a:lnTo>
                      <a:pt x="32" y="14"/>
                    </a:lnTo>
                    <a:lnTo>
                      <a:pt x="20" y="40"/>
                    </a:lnTo>
                    <a:lnTo>
                      <a:pt x="18" y="40"/>
                    </a:lnTo>
                    <a:lnTo>
                      <a:pt x="6" y="8"/>
                    </a:lnTo>
                    <a:lnTo>
                      <a:pt x="4" y="4"/>
                    </a:lnTo>
                    <a:lnTo>
                      <a:pt x="2" y="2"/>
                    </a:lnTo>
                    <a:lnTo>
                      <a:pt x="0" y="0"/>
                    </a:lnTo>
                    <a:close/>
                  </a:path>
                </a:pathLst>
              </a:custGeom>
              <a:solidFill>
                <a:srgbClr val="000000"/>
              </a:solidFill>
              <a:ln w="0">
                <a:solidFill>
                  <a:srgbClr val="000000"/>
                </a:solidFill>
                <a:round/>
                <a:headEnd/>
                <a:tailEnd/>
              </a:ln>
            </p:spPr>
            <p:txBody>
              <a:bodyPr/>
              <a:lstStyle/>
              <a:p>
                <a:endParaRPr lang="en-CA"/>
              </a:p>
            </p:txBody>
          </p:sp>
          <p:sp>
            <p:nvSpPr>
              <p:cNvPr id="13401" name="Freeform 70"/>
              <p:cNvSpPr>
                <a:spLocks noEditPoints="1"/>
              </p:cNvSpPr>
              <p:nvPr/>
            </p:nvSpPr>
            <p:spPr bwMode="auto">
              <a:xfrm>
                <a:off x="1648" y="2374"/>
                <a:ext cx="36" cy="40"/>
              </a:xfrm>
              <a:custGeom>
                <a:avLst/>
                <a:gdLst>
                  <a:gd name="T0" fmla="*/ 18 w 36"/>
                  <a:gd name="T1" fmla="*/ 36 h 40"/>
                  <a:gd name="T2" fmla="*/ 14 w 36"/>
                  <a:gd name="T3" fmla="*/ 40 h 40"/>
                  <a:gd name="T4" fmla="*/ 10 w 36"/>
                  <a:gd name="T5" fmla="*/ 40 h 40"/>
                  <a:gd name="T6" fmla="*/ 2 w 36"/>
                  <a:gd name="T7" fmla="*/ 38 h 40"/>
                  <a:gd name="T8" fmla="*/ 0 w 36"/>
                  <a:gd name="T9" fmla="*/ 30 h 40"/>
                  <a:gd name="T10" fmla="*/ 2 w 36"/>
                  <a:gd name="T11" fmla="*/ 26 h 40"/>
                  <a:gd name="T12" fmla="*/ 8 w 36"/>
                  <a:gd name="T13" fmla="*/ 20 h 40"/>
                  <a:gd name="T14" fmla="*/ 22 w 36"/>
                  <a:gd name="T15" fmla="*/ 14 h 40"/>
                  <a:gd name="T16" fmla="*/ 22 w 36"/>
                  <a:gd name="T17" fmla="*/ 8 h 40"/>
                  <a:gd name="T18" fmla="*/ 18 w 36"/>
                  <a:gd name="T19" fmla="*/ 2 h 40"/>
                  <a:gd name="T20" fmla="*/ 12 w 36"/>
                  <a:gd name="T21" fmla="*/ 2 h 40"/>
                  <a:gd name="T22" fmla="*/ 10 w 36"/>
                  <a:gd name="T23" fmla="*/ 6 h 40"/>
                  <a:gd name="T24" fmla="*/ 8 w 36"/>
                  <a:gd name="T25" fmla="*/ 10 h 40"/>
                  <a:gd name="T26" fmla="*/ 8 w 36"/>
                  <a:gd name="T27" fmla="*/ 12 h 40"/>
                  <a:gd name="T28" fmla="*/ 6 w 36"/>
                  <a:gd name="T29" fmla="*/ 14 h 40"/>
                  <a:gd name="T30" fmla="*/ 2 w 36"/>
                  <a:gd name="T31" fmla="*/ 12 h 40"/>
                  <a:gd name="T32" fmla="*/ 2 w 36"/>
                  <a:gd name="T33" fmla="*/ 10 h 40"/>
                  <a:gd name="T34" fmla="*/ 6 w 36"/>
                  <a:gd name="T35" fmla="*/ 2 h 40"/>
                  <a:gd name="T36" fmla="*/ 16 w 36"/>
                  <a:gd name="T37" fmla="*/ 0 h 40"/>
                  <a:gd name="T38" fmla="*/ 24 w 36"/>
                  <a:gd name="T39" fmla="*/ 0 h 40"/>
                  <a:gd name="T40" fmla="*/ 28 w 36"/>
                  <a:gd name="T41" fmla="*/ 6 h 40"/>
                  <a:gd name="T42" fmla="*/ 28 w 36"/>
                  <a:gd name="T43" fmla="*/ 12 h 40"/>
                  <a:gd name="T44" fmla="*/ 30 w 36"/>
                  <a:gd name="T45" fmla="*/ 30 h 40"/>
                  <a:gd name="T46" fmla="*/ 30 w 36"/>
                  <a:gd name="T47" fmla="*/ 34 h 40"/>
                  <a:gd name="T48" fmla="*/ 30 w 36"/>
                  <a:gd name="T49" fmla="*/ 34 h 40"/>
                  <a:gd name="T50" fmla="*/ 32 w 36"/>
                  <a:gd name="T51" fmla="*/ 34 h 40"/>
                  <a:gd name="T52" fmla="*/ 34 w 36"/>
                  <a:gd name="T53" fmla="*/ 34 h 40"/>
                  <a:gd name="T54" fmla="*/ 36 w 36"/>
                  <a:gd name="T55" fmla="*/ 34 h 40"/>
                  <a:gd name="T56" fmla="*/ 26 w 36"/>
                  <a:gd name="T57" fmla="*/ 40 h 40"/>
                  <a:gd name="T58" fmla="*/ 22 w 36"/>
                  <a:gd name="T59" fmla="*/ 38 h 40"/>
                  <a:gd name="T60" fmla="*/ 22 w 36"/>
                  <a:gd name="T61" fmla="*/ 34 h 40"/>
                  <a:gd name="T62" fmla="*/ 22 w 36"/>
                  <a:gd name="T63" fmla="*/ 16 h 40"/>
                  <a:gd name="T64" fmla="*/ 14 w 36"/>
                  <a:gd name="T65" fmla="*/ 20 h 40"/>
                  <a:gd name="T66" fmla="*/ 8 w 36"/>
                  <a:gd name="T67" fmla="*/ 24 h 40"/>
                  <a:gd name="T68" fmla="*/ 8 w 36"/>
                  <a:gd name="T69" fmla="*/ 28 h 40"/>
                  <a:gd name="T70" fmla="*/ 8 w 36"/>
                  <a:gd name="T71" fmla="*/ 32 h 40"/>
                  <a:gd name="T72" fmla="*/ 14 w 36"/>
                  <a:gd name="T73" fmla="*/ 34 h 40"/>
                  <a:gd name="T74" fmla="*/ 22 w 36"/>
                  <a:gd name="T75" fmla="*/ 30 h 4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6"/>
                  <a:gd name="T115" fmla="*/ 0 h 40"/>
                  <a:gd name="T116" fmla="*/ 36 w 36"/>
                  <a:gd name="T117" fmla="*/ 40 h 40"/>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6" h="40">
                    <a:moveTo>
                      <a:pt x="22" y="34"/>
                    </a:moveTo>
                    <a:lnTo>
                      <a:pt x="18" y="36"/>
                    </a:lnTo>
                    <a:lnTo>
                      <a:pt x="16" y="38"/>
                    </a:lnTo>
                    <a:lnTo>
                      <a:pt x="14" y="40"/>
                    </a:lnTo>
                    <a:lnTo>
                      <a:pt x="12" y="40"/>
                    </a:lnTo>
                    <a:lnTo>
                      <a:pt x="10" y="40"/>
                    </a:lnTo>
                    <a:lnTo>
                      <a:pt x="6" y="40"/>
                    </a:lnTo>
                    <a:lnTo>
                      <a:pt x="2" y="38"/>
                    </a:lnTo>
                    <a:lnTo>
                      <a:pt x="0" y="34"/>
                    </a:lnTo>
                    <a:lnTo>
                      <a:pt x="0" y="30"/>
                    </a:lnTo>
                    <a:lnTo>
                      <a:pt x="0" y="28"/>
                    </a:lnTo>
                    <a:lnTo>
                      <a:pt x="2" y="26"/>
                    </a:lnTo>
                    <a:lnTo>
                      <a:pt x="4" y="22"/>
                    </a:lnTo>
                    <a:lnTo>
                      <a:pt x="8" y="20"/>
                    </a:lnTo>
                    <a:lnTo>
                      <a:pt x="12" y="18"/>
                    </a:lnTo>
                    <a:lnTo>
                      <a:pt x="22" y="14"/>
                    </a:lnTo>
                    <a:lnTo>
                      <a:pt x="22" y="12"/>
                    </a:lnTo>
                    <a:lnTo>
                      <a:pt x="22" y="8"/>
                    </a:lnTo>
                    <a:lnTo>
                      <a:pt x="20" y="4"/>
                    </a:lnTo>
                    <a:lnTo>
                      <a:pt x="18" y="2"/>
                    </a:lnTo>
                    <a:lnTo>
                      <a:pt x="14" y="2"/>
                    </a:lnTo>
                    <a:lnTo>
                      <a:pt x="12" y="2"/>
                    </a:lnTo>
                    <a:lnTo>
                      <a:pt x="10" y="4"/>
                    </a:lnTo>
                    <a:lnTo>
                      <a:pt x="10" y="6"/>
                    </a:lnTo>
                    <a:lnTo>
                      <a:pt x="8" y="6"/>
                    </a:lnTo>
                    <a:lnTo>
                      <a:pt x="8" y="10"/>
                    </a:lnTo>
                    <a:lnTo>
                      <a:pt x="8" y="12"/>
                    </a:lnTo>
                    <a:lnTo>
                      <a:pt x="6" y="14"/>
                    </a:lnTo>
                    <a:lnTo>
                      <a:pt x="4" y="14"/>
                    </a:lnTo>
                    <a:lnTo>
                      <a:pt x="2" y="12"/>
                    </a:lnTo>
                    <a:lnTo>
                      <a:pt x="2" y="10"/>
                    </a:lnTo>
                    <a:lnTo>
                      <a:pt x="2" y="6"/>
                    </a:lnTo>
                    <a:lnTo>
                      <a:pt x="6" y="2"/>
                    </a:lnTo>
                    <a:lnTo>
                      <a:pt x="10" y="0"/>
                    </a:lnTo>
                    <a:lnTo>
                      <a:pt x="16" y="0"/>
                    </a:lnTo>
                    <a:lnTo>
                      <a:pt x="20" y="0"/>
                    </a:lnTo>
                    <a:lnTo>
                      <a:pt x="24" y="0"/>
                    </a:lnTo>
                    <a:lnTo>
                      <a:pt x="26" y="2"/>
                    </a:lnTo>
                    <a:lnTo>
                      <a:pt x="28" y="6"/>
                    </a:lnTo>
                    <a:lnTo>
                      <a:pt x="28" y="8"/>
                    </a:lnTo>
                    <a:lnTo>
                      <a:pt x="28" y="12"/>
                    </a:lnTo>
                    <a:lnTo>
                      <a:pt x="28" y="26"/>
                    </a:lnTo>
                    <a:lnTo>
                      <a:pt x="30" y="30"/>
                    </a:lnTo>
                    <a:lnTo>
                      <a:pt x="30" y="32"/>
                    </a:lnTo>
                    <a:lnTo>
                      <a:pt x="30" y="34"/>
                    </a:lnTo>
                    <a:lnTo>
                      <a:pt x="32" y="34"/>
                    </a:lnTo>
                    <a:lnTo>
                      <a:pt x="34" y="34"/>
                    </a:lnTo>
                    <a:lnTo>
                      <a:pt x="36" y="32"/>
                    </a:lnTo>
                    <a:lnTo>
                      <a:pt x="36" y="34"/>
                    </a:lnTo>
                    <a:lnTo>
                      <a:pt x="30" y="38"/>
                    </a:lnTo>
                    <a:lnTo>
                      <a:pt x="26" y="40"/>
                    </a:lnTo>
                    <a:lnTo>
                      <a:pt x="24" y="40"/>
                    </a:lnTo>
                    <a:lnTo>
                      <a:pt x="22" y="38"/>
                    </a:lnTo>
                    <a:lnTo>
                      <a:pt x="22" y="36"/>
                    </a:lnTo>
                    <a:lnTo>
                      <a:pt x="22" y="34"/>
                    </a:lnTo>
                    <a:close/>
                    <a:moveTo>
                      <a:pt x="22" y="30"/>
                    </a:moveTo>
                    <a:lnTo>
                      <a:pt x="22" y="16"/>
                    </a:lnTo>
                    <a:lnTo>
                      <a:pt x="16" y="18"/>
                    </a:lnTo>
                    <a:lnTo>
                      <a:pt x="14" y="20"/>
                    </a:lnTo>
                    <a:lnTo>
                      <a:pt x="10" y="22"/>
                    </a:lnTo>
                    <a:lnTo>
                      <a:pt x="8" y="24"/>
                    </a:lnTo>
                    <a:lnTo>
                      <a:pt x="8" y="26"/>
                    </a:lnTo>
                    <a:lnTo>
                      <a:pt x="8" y="28"/>
                    </a:lnTo>
                    <a:lnTo>
                      <a:pt x="8" y="30"/>
                    </a:lnTo>
                    <a:lnTo>
                      <a:pt x="8" y="32"/>
                    </a:lnTo>
                    <a:lnTo>
                      <a:pt x="10" y="34"/>
                    </a:lnTo>
                    <a:lnTo>
                      <a:pt x="14" y="34"/>
                    </a:lnTo>
                    <a:lnTo>
                      <a:pt x="16" y="34"/>
                    </a:lnTo>
                    <a:lnTo>
                      <a:pt x="22" y="30"/>
                    </a:lnTo>
                    <a:close/>
                  </a:path>
                </a:pathLst>
              </a:custGeom>
              <a:solidFill>
                <a:srgbClr val="000000"/>
              </a:solidFill>
              <a:ln w="0">
                <a:solidFill>
                  <a:srgbClr val="000000"/>
                </a:solidFill>
                <a:round/>
                <a:headEnd/>
                <a:tailEnd/>
              </a:ln>
            </p:spPr>
            <p:txBody>
              <a:bodyPr/>
              <a:lstStyle/>
              <a:p>
                <a:endParaRPr lang="en-CA"/>
              </a:p>
            </p:txBody>
          </p:sp>
          <p:sp>
            <p:nvSpPr>
              <p:cNvPr id="13402" name="Freeform 71"/>
              <p:cNvSpPr>
                <a:spLocks/>
              </p:cNvSpPr>
              <p:nvPr/>
            </p:nvSpPr>
            <p:spPr bwMode="auto">
              <a:xfrm>
                <a:off x="1686" y="2374"/>
                <a:ext cx="42" cy="40"/>
              </a:xfrm>
              <a:custGeom>
                <a:avLst/>
                <a:gdLst>
                  <a:gd name="T0" fmla="*/ 12 w 42"/>
                  <a:gd name="T1" fmla="*/ 8 h 40"/>
                  <a:gd name="T2" fmla="*/ 16 w 42"/>
                  <a:gd name="T3" fmla="*/ 2 h 40"/>
                  <a:gd name="T4" fmla="*/ 22 w 42"/>
                  <a:gd name="T5" fmla="*/ 0 h 40"/>
                  <a:gd name="T6" fmla="*/ 26 w 42"/>
                  <a:gd name="T7" fmla="*/ 0 h 40"/>
                  <a:gd name="T8" fmla="*/ 28 w 42"/>
                  <a:gd name="T9" fmla="*/ 0 h 40"/>
                  <a:gd name="T10" fmla="*/ 30 w 42"/>
                  <a:gd name="T11" fmla="*/ 0 h 40"/>
                  <a:gd name="T12" fmla="*/ 34 w 42"/>
                  <a:gd name="T13" fmla="*/ 2 h 40"/>
                  <a:gd name="T14" fmla="*/ 34 w 42"/>
                  <a:gd name="T15" fmla="*/ 6 h 40"/>
                  <a:gd name="T16" fmla="*/ 36 w 42"/>
                  <a:gd name="T17" fmla="*/ 10 h 40"/>
                  <a:gd name="T18" fmla="*/ 36 w 42"/>
                  <a:gd name="T19" fmla="*/ 14 h 40"/>
                  <a:gd name="T20" fmla="*/ 36 w 42"/>
                  <a:gd name="T21" fmla="*/ 30 h 40"/>
                  <a:gd name="T22" fmla="*/ 36 w 42"/>
                  <a:gd name="T23" fmla="*/ 34 h 40"/>
                  <a:gd name="T24" fmla="*/ 36 w 42"/>
                  <a:gd name="T25" fmla="*/ 36 h 40"/>
                  <a:gd name="T26" fmla="*/ 36 w 42"/>
                  <a:gd name="T27" fmla="*/ 36 h 40"/>
                  <a:gd name="T28" fmla="*/ 38 w 42"/>
                  <a:gd name="T29" fmla="*/ 38 h 40"/>
                  <a:gd name="T30" fmla="*/ 38 w 42"/>
                  <a:gd name="T31" fmla="*/ 38 h 40"/>
                  <a:gd name="T32" fmla="*/ 42 w 42"/>
                  <a:gd name="T33" fmla="*/ 38 h 40"/>
                  <a:gd name="T34" fmla="*/ 42 w 42"/>
                  <a:gd name="T35" fmla="*/ 40 h 40"/>
                  <a:gd name="T36" fmla="*/ 22 w 42"/>
                  <a:gd name="T37" fmla="*/ 40 h 40"/>
                  <a:gd name="T38" fmla="*/ 22 w 42"/>
                  <a:gd name="T39" fmla="*/ 38 h 40"/>
                  <a:gd name="T40" fmla="*/ 24 w 42"/>
                  <a:gd name="T41" fmla="*/ 38 h 40"/>
                  <a:gd name="T42" fmla="*/ 26 w 42"/>
                  <a:gd name="T43" fmla="*/ 38 h 40"/>
                  <a:gd name="T44" fmla="*/ 26 w 42"/>
                  <a:gd name="T45" fmla="*/ 38 h 40"/>
                  <a:gd name="T46" fmla="*/ 28 w 42"/>
                  <a:gd name="T47" fmla="*/ 36 h 40"/>
                  <a:gd name="T48" fmla="*/ 28 w 42"/>
                  <a:gd name="T49" fmla="*/ 34 h 40"/>
                  <a:gd name="T50" fmla="*/ 28 w 42"/>
                  <a:gd name="T51" fmla="*/ 34 h 40"/>
                  <a:gd name="T52" fmla="*/ 28 w 42"/>
                  <a:gd name="T53" fmla="*/ 30 h 40"/>
                  <a:gd name="T54" fmla="*/ 28 w 42"/>
                  <a:gd name="T55" fmla="*/ 14 h 40"/>
                  <a:gd name="T56" fmla="*/ 28 w 42"/>
                  <a:gd name="T57" fmla="*/ 10 h 40"/>
                  <a:gd name="T58" fmla="*/ 26 w 42"/>
                  <a:gd name="T59" fmla="*/ 6 h 40"/>
                  <a:gd name="T60" fmla="*/ 26 w 42"/>
                  <a:gd name="T61" fmla="*/ 6 h 40"/>
                  <a:gd name="T62" fmla="*/ 22 w 42"/>
                  <a:gd name="T63" fmla="*/ 4 h 40"/>
                  <a:gd name="T64" fmla="*/ 18 w 42"/>
                  <a:gd name="T65" fmla="*/ 6 h 40"/>
                  <a:gd name="T66" fmla="*/ 12 w 42"/>
                  <a:gd name="T67" fmla="*/ 10 h 40"/>
                  <a:gd name="T68" fmla="*/ 12 w 42"/>
                  <a:gd name="T69" fmla="*/ 30 h 40"/>
                  <a:gd name="T70" fmla="*/ 12 w 42"/>
                  <a:gd name="T71" fmla="*/ 34 h 40"/>
                  <a:gd name="T72" fmla="*/ 12 w 42"/>
                  <a:gd name="T73" fmla="*/ 36 h 40"/>
                  <a:gd name="T74" fmla="*/ 12 w 42"/>
                  <a:gd name="T75" fmla="*/ 36 h 40"/>
                  <a:gd name="T76" fmla="*/ 14 w 42"/>
                  <a:gd name="T77" fmla="*/ 38 h 40"/>
                  <a:gd name="T78" fmla="*/ 16 w 42"/>
                  <a:gd name="T79" fmla="*/ 38 h 40"/>
                  <a:gd name="T80" fmla="*/ 18 w 42"/>
                  <a:gd name="T81" fmla="*/ 38 h 40"/>
                  <a:gd name="T82" fmla="*/ 18 w 42"/>
                  <a:gd name="T83" fmla="*/ 40 h 40"/>
                  <a:gd name="T84" fmla="*/ 0 w 42"/>
                  <a:gd name="T85" fmla="*/ 40 h 40"/>
                  <a:gd name="T86" fmla="*/ 0 w 42"/>
                  <a:gd name="T87" fmla="*/ 38 h 40"/>
                  <a:gd name="T88" fmla="*/ 0 w 42"/>
                  <a:gd name="T89" fmla="*/ 38 h 40"/>
                  <a:gd name="T90" fmla="*/ 2 w 42"/>
                  <a:gd name="T91" fmla="*/ 38 h 40"/>
                  <a:gd name="T92" fmla="*/ 4 w 42"/>
                  <a:gd name="T93" fmla="*/ 36 h 40"/>
                  <a:gd name="T94" fmla="*/ 4 w 42"/>
                  <a:gd name="T95" fmla="*/ 34 h 40"/>
                  <a:gd name="T96" fmla="*/ 4 w 42"/>
                  <a:gd name="T97" fmla="*/ 30 h 40"/>
                  <a:gd name="T98" fmla="*/ 4 w 42"/>
                  <a:gd name="T99" fmla="*/ 16 h 40"/>
                  <a:gd name="T100" fmla="*/ 4 w 42"/>
                  <a:gd name="T101" fmla="*/ 10 h 40"/>
                  <a:gd name="T102" fmla="*/ 4 w 42"/>
                  <a:gd name="T103" fmla="*/ 6 h 40"/>
                  <a:gd name="T104" fmla="*/ 4 w 42"/>
                  <a:gd name="T105" fmla="*/ 6 h 40"/>
                  <a:gd name="T106" fmla="*/ 4 w 42"/>
                  <a:gd name="T107" fmla="*/ 4 h 40"/>
                  <a:gd name="T108" fmla="*/ 2 w 42"/>
                  <a:gd name="T109" fmla="*/ 4 h 40"/>
                  <a:gd name="T110" fmla="*/ 2 w 42"/>
                  <a:gd name="T111" fmla="*/ 4 h 40"/>
                  <a:gd name="T112" fmla="*/ 2 w 42"/>
                  <a:gd name="T113" fmla="*/ 4 h 40"/>
                  <a:gd name="T114" fmla="*/ 0 w 42"/>
                  <a:gd name="T115" fmla="*/ 4 h 40"/>
                  <a:gd name="T116" fmla="*/ 0 w 42"/>
                  <a:gd name="T117" fmla="*/ 4 h 40"/>
                  <a:gd name="T118" fmla="*/ 10 w 42"/>
                  <a:gd name="T119" fmla="*/ 0 h 40"/>
                  <a:gd name="T120" fmla="*/ 12 w 42"/>
                  <a:gd name="T121" fmla="*/ 0 h 40"/>
                  <a:gd name="T122" fmla="*/ 12 w 42"/>
                  <a:gd name="T123" fmla="*/ 8 h 4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2"/>
                  <a:gd name="T187" fmla="*/ 0 h 40"/>
                  <a:gd name="T188" fmla="*/ 42 w 42"/>
                  <a:gd name="T189" fmla="*/ 40 h 40"/>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2" h="40">
                    <a:moveTo>
                      <a:pt x="12" y="8"/>
                    </a:moveTo>
                    <a:lnTo>
                      <a:pt x="16" y="2"/>
                    </a:lnTo>
                    <a:lnTo>
                      <a:pt x="22" y="0"/>
                    </a:lnTo>
                    <a:lnTo>
                      <a:pt x="26" y="0"/>
                    </a:lnTo>
                    <a:lnTo>
                      <a:pt x="28" y="0"/>
                    </a:lnTo>
                    <a:lnTo>
                      <a:pt x="30" y="0"/>
                    </a:lnTo>
                    <a:lnTo>
                      <a:pt x="34" y="2"/>
                    </a:lnTo>
                    <a:lnTo>
                      <a:pt x="34" y="6"/>
                    </a:lnTo>
                    <a:lnTo>
                      <a:pt x="36" y="10"/>
                    </a:lnTo>
                    <a:lnTo>
                      <a:pt x="36" y="14"/>
                    </a:lnTo>
                    <a:lnTo>
                      <a:pt x="36" y="30"/>
                    </a:lnTo>
                    <a:lnTo>
                      <a:pt x="36" y="34"/>
                    </a:lnTo>
                    <a:lnTo>
                      <a:pt x="36" y="36"/>
                    </a:lnTo>
                    <a:lnTo>
                      <a:pt x="38" y="38"/>
                    </a:lnTo>
                    <a:lnTo>
                      <a:pt x="42" y="38"/>
                    </a:lnTo>
                    <a:lnTo>
                      <a:pt x="42" y="40"/>
                    </a:lnTo>
                    <a:lnTo>
                      <a:pt x="22" y="40"/>
                    </a:lnTo>
                    <a:lnTo>
                      <a:pt x="22" y="38"/>
                    </a:lnTo>
                    <a:lnTo>
                      <a:pt x="24" y="38"/>
                    </a:lnTo>
                    <a:lnTo>
                      <a:pt x="26" y="38"/>
                    </a:lnTo>
                    <a:lnTo>
                      <a:pt x="28" y="36"/>
                    </a:lnTo>
                    <a:lnTo>
                      <a:pt x="28" y="34"/>
                    </a:lnTo>
                    <a:lnTo>
                      <a:pt x="28" y="30"/>
                    </a:lnTo>
                    <a:lnTo>
                      <a:pt x="28" y="14"/>
                    </a:lnTo>
                    <a:lnTo>
                      <a:pt x="28" y="10"/>
                    </a:lnTo>
                    <a:lnTo>
                      <a:pt x="26" y="6"/>
                    </a:lnTo>
                    <a:lnTo>
                      <a:pt x="22" y="4"/>
                    </a:lnTo>
                    <a:lnTo>
                      <a:pt x="18" y="6"/>
                    </a:lnTo>
                    <a:lnTo>
                      <a:pt x="12" y="10"/>
                    </a:lnTo>
                    <a:lnTo>
                      <a:pt x="12" y="30"/>
                    </a:lnTo>
                    <a:lnTo>
                      <a:pt x="12" y="34"/>
                    </a:lnTo>
                    <a:lnTo>
                      <a:pt x="12" y="36"/>
                    </a:lnTo>
                    <a:lnTo>
                      <a:pt x="14" y="38"/>
                    </a:lnTo>
                    <a:lnTo>
                      <a:pt x="16" y="38"/>
                    </a:lnTo>
                    <a:lnTo>
                      <a:pt x="18" y="38"/>
                    </a:lnTo>
                    <a:lnTo>
                      <a:pt x="18" y="40"/>
                    </a:lnTo>
                    <a:lnTo>
                      <a:pt x="0" y="40"/>
                    </a:lnTo>
                    <a:lnTo>
                      <a:pt x="0" y="38"/>
                    </a:lnTo>
                    <a:lnTo>
                      <a:pt x="2" y="38"/>
                    </a:lnTo>
                    <a:lnTo>
                      <a:pt x="4" y="36"/>
                    </a:lnTo>
                    <a:lnTo>
                      <a:pt x="4" y="34"/>
                    </a:lnTo>
                    <a:lnTo>
                      <a:pt x="4" y="30"/>
                    </a:lnTo>
                    <a:lnTo>
                      <a:pt x="4" y="16"/>
                    </a:lnTo>
                    <a:lnTo>
                      <a:pt x="4" y="10"/>
                    </a:lnTo>
                    <a:lnTo>
                      <a:pt x="4" y="6"/>
                    </a:lnTo>
                    <a:lnTo>
                      <a:pt x="4" y="4"/>
                    </a:lnTo>
                    <a:lnTo>
                      <a:pt x="2" y="4"/>
                    </a:lnTo>
                    <a:lnTo>
                      <a:pt x="0" y="4"/>
                    </a:lnTo>
                    <a:lnTo>
                      <a:pt x="10" y="0"/>
                    </a:lnTo>
                    <a:lnTo>
                      <a:pt x="12" y="0"/>
                    </a:lnTo>
                    <a:lnTo>
                      <a:pt x="12" y="8"/>
                    </a:lnTo>
                    <a:close/>
                  </a:path>
                </a:pathLst>
              </a:custGeom>
              <a:solidFill>
                <a:srgbClr val="000000"/>
              </a:solidFill>
              <a:ln w="0">
                <a:solidFill>
                  <a:srgbClr val="000000"/>
                </a:solidFill>
                <a:round/>
                <a:headEnd/>
                <a:tailEnd/>
              </a:ln>
            </p:spPr>
            <p:txBody>
              <a:bodyPr/>
              <a:lstStyle/>
              <a:p>
                <a:endParaRPr lang="en-CA"/>
              </a:p>
            </p:txBody>
          </p:sp>
          <p:sp>
            <p:nvSpPr>
              <p:cNvPr id="13403" name="Freeform 72"/>
              <p:cNvSpPr>
                <a:spLocks/>
              </p:cNvSpPr>
              <p:nvPr/>
            </p:nvSpPr>
            <p:spPr bwMode="auto">
              <a:xfrm>
                <a:off x="1728" y="2362"/>
                <a:ext cx="24" cy="52"/>
              </a:xfrm>
              <a:custGeom>
                <a:avLst/>
                <a:gdLst>
                  <a:gd name="T0" fmla="*/ 14 w 24"/>
                  <a:gd name="T1" fmla="*/ 0 h 52"/>
                  <a:gd name="T2" fmla="*/ 14 w 24"/>
                  <a:gd name="T3" fmla="*/ 12 h 52"/>
                  <a:gd name="T4" fmla="*/ 22 w 24"/>
                  <a:gd name="T5" fmla="*/ 12 h 52"/>
                  <a:gd name="T6" fmla="*/ 22 w 24"/>
                  <a:gd name="T7" fmla="*/ 14 h 52"/>
                  <a:gd name="T8" fmla="*/ 14 w 24"/>
                  <a:gd name="T9" fmla="*/ 14 h 52"/>
                  <a:gd name="T10" fmla="*/ 14 w 24"/>
                  <a:gd name="T11" fmla="*/ 40 h 52"/>
                  <a:gd name="T12" fmla="*/ 14 w 24"/>
                  <a:gd name="T13" fmla="*/ 44 h 52"/>
                  <a:gd name="T14" fmla="*/ 14 w 24"/>
                  <a:gd name="T15" fmla="*/ 46 h 52"/>
                  <a:gd name="T16" fmla="*/ 16 w 24"/>
                  <a:gd name="T17" fmla="*/ 46 h 52"/>
                  <a:gd name="T18" fmla="*/ 18 w 24"/>
                  <a:gd name="T19" fmla="*/ 46 h 52"/>
                  <a:gd name="T20" fmla="*/ 20 w 24"/>
                  <a:gd name="T21" fmla="*/ 46 h 52"/>
                  <a:gd name="T22" fmla="*/ 20 w 24"/>
                  <a:gd name="T23" fmla="*/ 46 h 52"/>
                  <a:gd name="T24" fmla="*/ 22 w 24"/>
                  <a:gd name="T25" fmla="*/ 46 h 52"/>
                  <a:gd name="T26" fmla="*/ 22 w 24"/>
                  <a:gd name="T27" fmla="*/ 44 h 52"/>
                  <a:gd name="T28" fmla="*/ 24 w 24"/>
                  <a:gd name="T29" fmla="*/ 44 h 52"/>
                  <a:gd name="T30" fmla="*/ 22 w 24"/>
                  <a:gd name="T31" fmla="*/ 48 h 52"/>
                  <a:gd name="T32" fmla="*/ 20 w 24"/>
                  <a:gd name="T33" fmla="*/ 50 h 52"/>
                  <a:gd name="T34" fmla="*/ 18 w 24"/>
                  <a:gd name="T35" fmla="*/ 52 h 52"/>
                  <a:gd name="T36" fmla="*/ 14 w 24"/>
                  <a:gd name="T37" fmla="*/ 52 h 52"/>
                  <a:gd name="T38" fmla="*/ 12 w 24"/>
                  <a:gd name="T39" fmla="*/ 52 h 52"/>
                  <a:gd name="T40" fmla="*/ 10 w 24"/>
                  <a:gd name="T41" fmla="*/ 52 h 52"/>
                  <a:gd name="T42" fmla="*/ 8 w 24"/>
                  <a:gd name="T43" fmla="*/ 50 h 52"/>
                  <a:gd name="T44" fmla="*/ 8 w 24"/>
                  <a:gd name="T45" fmla="*/ 48 h 52"/>
                  <a:gd name="T46" fmla="*/ 6 w 24"/>
                  <a:gd name="T47" fmla="*/ 46 h 52"/>
                  <a:gd name="T48" fmla="*/ 6 w 24"/>
                  <a:gd name="T49" fmla="*/ 42 h 52"/>
                  <a:gd name="T50" fmla="*/ 6 w 24"/>
                  <a:gd name="T51" fmla="*/ 14 h 52"/>
                  <a:gd name="T52" fmla="*/ 0 w 24"/>
                  <a:gd name="T53" fmla="*/ 14 h 52"/>
                  <a:gd name="T54" fmla="*/ 0 w 24"/>
                  <a:gd name="T55" fmla="*/ 14 h 52"/>
                  <a:gd name="T56" fmla="*/ 2 w 24"/>
                  <a:gd name="T57" fmla="*/ 12 h 52"/>
                  <a:gd name="T58" fmla="*/ 6 w 24"/>
                  <a:gd name="T59" fmla="*/ 10 h 52"/>
                  <a:gd name="T60" fmla="*/ 8 w 24"/>
                  <a:gd name="T61" fmla="*/ 8 h 52"/>
                  <a:gd name="T62" fmla="*/ 10 w 24"/>
                  <a:gd name="T63" fmla="*/ 6 h 52"/>
                  <a:gd name="T64" fmla="*/ 12 w 24"/>
                  <a:gd name="T65" fmla="*/ 2 h 52"/>
                  <a:gd name="T66" fmla="*/ 12 w 24"/>
                  <a:gd name="T67" fmla="*/ 0 h 52"/>
                  <a:gd name="T68" fmla="*/ 14 w 24"/>
                  <a:gd name="T69" fmla="*/ 0 h 5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4"/>
                  <a:gd name="T106" fmla="*/ 0 h 52"/>
                  <a:gd name="T107" fmla="*/ 24 w 24"/>
                  <a:gd name="T108" fmla="*/ 52 h 5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4" h="52">
                    <a:moveTo>
                      <a:pt x="14" y="0"/>
                    </a:moveTo>
                    <a:lnTo>
                      <a:pt x="14" y="12"/>
                    </a:lnTo>
                    <a:lnTo>
                      <a:pt x="22" y="12"/>
                    </a:lnTo>
                    <a:lnTo>
                      <a:pt x="22" y="14"/>
                    </a:lnTo>
                    <a:lnTo>
                      <a:pt x="14" y="14"/>
                    </a:lnTo>
                    <a:lnTo>
                      <a:pt x="14" y="40"/>
                    </a:lnTo>
                    <a:lnTo>
                      <a:pt x="14" y="44"/>
                    </a:lnTo>
                    <a:lnTo>
                      <a:pt x="14" y="46"/>
                    </a:lnTo>
                    <a:lnTo>
                      <a:pt x="16" y="46"/>
                    </a:lnTo>
                    <a:lnTo>
                      <a:pt x="18" y="46"/>
                    </a:lnTo>
                    <a:lnTo>
                      <a:pt x="20" y="46"/>
                    </a:lnTo>
                    <a:lnTo>
                      <a:pt x="22" y="46"/>
                    </a:lnTo>
                    <a:lnTo>
                      <a:pt x="22" y="44"/>
                    </a:lnTo>
                    <a:lnTo>
                      <a:pt x="24" y="44"/>
                    </a:lnTo>
                    <a:lnTo>
                      <a:pt x="22" y="48"/>
                    </a:lnTo>
                    <a:lnTo>
                      <a:pt x="20" y="50"/>
                    </a:lnTo>
                    <a:lnTo>
                      <a:pt x="18" y="52"/>
                    </a:lnTo>
                    <a:lnTo>
                      <a:pt x="14" y="52"/>
                    </a:lnTo>
                    <a:lnTo>
                      <a:pt x="12" y="52"/>
                    </a:lnTo>
                    <a:lnTo>
                      <a:pt x="10" y="52"/>
                    </a:lnTo>
                    <a:lnTo>
                      <a:pt x="8" y="50"/>
                    </a:lnTo>
                    <a:lnTo>
                      <a:pt x="8" y="48"/>
                    </a:lnTo>
                    <a:lnTo>
                      <a:pt x="6" y="46"/>
                    </a:lnTo>
                    <a:lnTo>
                      <a:pt x="6" y="42"/>
                    </a:lnTo>
                    <a:lnTo>
                      <a:pt x="6" y="14"/>
                    </a:lnTo>
                    <a:lnTo>
                      <a:pt x="0" y="14"/>
                    </a:lnTo>
                    <a:lnTo>
                      <a:pt x="2" y="12"/>
                    </a:lnTo>
                    <a:lnTo>
                      <a:pt x="6" y="10"/>
                    </a:lnTo>
                    <a:lnTo>
                      <a:pt x="8" y="8"/>
                    </a:lnTo>
                    <a:lnTo>
                      <a:pt x="10" y="6"/>
                    </a:lnTo>
                    <a:lnTo>
                      <a:pt x="12" y="2"/>
                    </a:lnTo>
                    <a:lnTo>
                      <a:pt x="12" y="0"/>
                    </a:lnTo>
                    <a:lnTo>
                      <a:pt x="14" y="0"/>
                    </a:lnTo>
                    <a:close/>
                  </a:path>
                </a:pathLst>
              </a:custGeom>
              <a:solidFill>
                <a:srgbClr val="000000"/>
              </a:solidFill>
              <a:ln w="0">
                <a:solidFill>
                  <a:srgbClr val="000000"/>
                </a:solidFill>
                <a:round/>
                <a:headEnd/>
                <a:tailEnd/>
              </a:ln>
            </p:spPr>
            <p:txBody>
              <a:bodyPr/>
              <a:lstStyle/>
              <a:p>
                <a:endParaRPr lang="en-CA"/>
              </a:p>
            </p:txBody>
          </p:sp>
          <p:sp>
            <p:nvSpPr>
              <p:cNvPr id="13404" name="Rectangle 73"/>
              <p:cNvSpPr>
                <a:spLocks noChangeArrowheads="1"/>
              </p:cNvSpPr>
              <p:nvPr/>
            </p:nvSpPr>
            <p:spPr bwMode="auto">
              <a:xfrm>
                <a:off x="1888" y="2336"/>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405" name="Rectangle 74"/>
              <p:cNvSpPr>
                <a:spLocks noChangeArrowheads="1"/>
              </p:cNvSpPr>
              <p:nvPr/>
            </p:nvSpPr>
            <p:spPr bwMode="auto">
              <a:xfrm>
                <a:off x="1904" y="2336"/>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406" name="Freeform 75"/>
              <p:cNvSpPr>
                <a:spLocks/>
              </p:cNvSpPr>
              <p:nvPr/>
            </p:nvSpPr>
            <p:spPr bwMode="auto">
              <a:xfrm>
                <a:off x="2048" y="2354"/>
                <a:ext cx="34" cy="60"/>
              </a:xfrm>
              <a:custGeom>
                <a:avLst/>
                <a:gdLst>
                  <a:gd name="T0" fmla="*/ 4 w 34"/>
                  <a:gd name="T1" fmla="*/ 6 h 60"/>
                  <a:gd name="T2" fmla="*/ 12 w 34"/>
                  <a:gd name="T3" fmla="*/ 0 h 60"/>
                  <a:gd name="T4" fmla="*/ 22 w 34"/>
                  <a:gd name="T5" fmla="*/ 2 h 60"/>
                  <a:gd name="T6" fmla="*/ 30 w 34"/>
                  <a:gd name="T7" fmla="*/ 8 h 60"/>
                  <a:gd name="T8" fmla="*/ 30 w 34"/>
                  <a:gd name="T9" fmla="*/ 16 h 60"/>
                  <a:gd name="T10" fmla="*/ 22 w 34"/>
                  <a:gd name="T11" fmla="*/ 24 h 60"/>
                  <a:gd name="T12" fmla="*/ 30 w 34"/>
                  <a:gd name="T13" fmla="*/ 30 h 60"/>
                  <a:gd name="T14" fmla="*/ 34 w 34"/>
                  <a:gd name="T15" fmla="*/ 40 h 60"/>
                  <a:gd name="T16" fmla="*/ 28 w 34"/>
                  <a:gd name="T17" fmla="*/ 54 h 60"/>
                  <a:gd name="T18" fmla="*/ 18 w 34"/>
                  <a:gd name="T19" fmla="*/ 60 h 60"/>
                  <a:gd name="T20" fmla="*/ 6 w 34"/>
                  <a:gd name="T21" fmla="*/ 60 h 60"/>
                  <a:gd name="T22" fmla="*/ 0 w 34"/>
                  <a:gd name="T23" fmla="*/ 58 h 60"/>
                  <a:gd name="T24" fmla="*/ 0 w 34"/>
                  <a:gd name="T25" fmla="*/ 54 h 60"/>
                  <a:gd name="T26" fmla="*/ 2 w 34"/>
                  <a:gd name="T27" fmla="*/ 54 h 60"/>
                  <a:gd name="T28" fmla="*/ 4 w 34"/>
                  <a:gd name="T29" fmla="*/ 52 h 60"/>
                  <a:gd name="T30" fmla="*/ 6 w 34"/>
                  <a:gd name="T31" fmla="*/ 54 h 60"/>
                  <a:gd name="T32" fmla="*/ 12 w 34"/>
                  <a:gd name="T33" fmla="*/ 56 h 60"/>
                  <a:gd name="T34" fmla="*/ 14 w 34"/>
                  <a:gd name="T35" fmla="*/ 56 h 60"/>
                  <a:gd name="T36" fmla="*/ 20 w 34"/>
                  <a:gd name="T37" fmla="*/ 56 h 60"/>
                  <a:gd name="T38" fmla="*/ 26 w 34"/>
                  <a:gd name="T39" fmla="*/ 50 h 60"/>
                  <a:gd name="T40" fmla="*/ 26 w 34"/>
                  <a:gd name="T41" fmla="*/ 42 h 60"/>
                  <a:gd name="T42" fmla="*/ 24 w 34"/>
                  <a:gd name="T43" fmla="*/ 36 h 60"/>
                  <a:gd name="T44" fmla="*/ 20 w 34"/>
                  <a:gd name="T45" fmla="*/ 32 h 60"/>
                  <a:gd name="T46" fmla="*/ 14 w 34"/>
                  <a:gd name="T47" fmla="*/ 30 h 60"/>
                  <a:gd name="T48" fmla="*/ 10 w 34"/>
                  <a:gd name="T49" fmla="*/ 30 h 60"/>
                  <a:gd name="T50" fmla="*/ 14 w 34"/>
                  <a:gd name="T51" fmla="*/ 28 h 60"/>
                  <a:gd name="T52" fmla="*/ 20 w 34"/>
                  <a:gd name="T53" fmla="*/ 24 h 60"/>
                  <a:gd name="T54" fmla="*/ 24 w 34"/>
                  <a:gd name="T55" fmla="*/ 18 h 60"/>
                  <a:gd name="T56" fmla="*/ 24 w 34"/>
                  <a:gd name="T57" fmla="*/ 12 h 60"/>
                  <a:gd name="T58" fmla="*/ 18 w 34"/>
                  <a:gd name="T59" fmla="*/ 6 h 60"/>
                  <a:gd name="T60" fmla="*/ 10 w 34"/>
                  <a:gd name="T61" fmla="*/ 6 h 60"/>
                  <a:gd name="T62" fmla="*/ 2 w 34"/>
                  <a:gd name="T63" fmla="*/ 12 h 6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4"/>
                  <a:gd name="T97" fmla="*/ 0 h 60"/>
                  <a:gd name="T98" fmla="*/ 34 w 34"/>
                  <a:gd name="T99" fmla="*/ 60 h 6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4" h="60">
                    <a:moveTo>
                      <a:pt x="2" y="12"/>
                    </a:moveTo>
                    <a:lnTo>
                      <a:pt x="4" y="6"/>
                    </a:lnTo>
                    <a:lnTo>
                      <a:pt x="8" y="4"/>
                    </a:lnTo>
                    <a:lnTo>
                      <a:pt x="12" y="0"/>
                    </a:lnTo>
                    <a:lnTo>
                      <a:pt x="16" y="0"/>
                    </a:lnTo>
                    <a:lnTo>
                      <a:pt x="22" y="2"/>
                    </a:lnTo>
                    <a:lnTo>
                      <a:pt x="28" y="4"/>
                    </a:lnTo>
                    <a:lnTo>
                      <a:pt x="30" y="8"/>
                    </a:lnTo>
                    <a:lnTo>
                      <a:pt x="30" y="12"/>
                    </a:lnTo>
                    <a:lnTo>
                      <a:pt x="30" y="16"/>
                    </a:lnTo>
                    <a:lnTo>
                      <a:pt x="26" y="20"/>
                    </a:lnTo>
                    <a:lnTo>
                      <a:pt x="22" y="24"/>
                    </a:lnTo>
                    <a:lnTo>
                      <a:pt x="26" y="28"/>
                    </a:lnTo>
                    <a:lnTo>
                      <a:pt x="30" y="30"/>
                    </a:lnTo>
                    <a:lnTo>
                      <a:pt x="32" y="36"/>
                    </a:lnTo>
                    <a:lnTo>
                      <a:pt x="34" y="40"/>
                    </a:lnTo>
                    <a:lnTo>
                      <a:pt x="32" y="46"/>
                    </a:lnTo>
                    <a:lnTo>
                      <a:pt x="28" y="54"/>
                    </a:lnTo>
                    <a:lnTo>
                      <a:pt x="24" y="56"/>
                    </a:lnTo>
                    <a:lnTo>
                      <a:pt x="18" y="60"/>
                    </a:lnTo>
                    <a:lnTo>
                      <a:pt x="10" y="60"/>
                    </a:lnTo>
                    <a:lnTo>
                      <a:pt x="6" y="60"/>
                    </a:lnTo>
                    <a:lnTo>
                      <a:pt x="2" y="58"/>
                    </a:lnTo>
                    <a:lnTo>
                      <a:pt x="0" y="58"/>
                    </a:lnTo>
                    <a:lnTo>
                      <a:pt x="0" y="56"/>
                    </a:lnTo>
                    <a:lnTo>
                      <a:pt x="0" y="54"/>
                    </a:lnTo>
                    <a:lnTo>
                      <a:pt x="2" y="54"/>
                    </a:lnTo>
                    <a:lnTo>
                      <a:pt x="4" y="52"/>
                    </a:lnTo>
                    <a:lnTo>
                      <a:pt x="6" y="54"/>
                    </a:lnTo>
                    <a:lnTo>
                      <a:pt x="10" y="54"/>
                    </a:lnTo>
                    <a:lnTo>
                      <a:pt x="12" y="56"/>
                    </a:lnTo>
                    <a:lnTo>
                      <a:pt x="14" y="56"/>
                    </a:lnTo>
                    <a:lnTo>
                      <a:pt x="16" y="56"/>
                    </a:lnTo>
                    <a:lnTo>
                      <a:pt x="20" y="56"/>
                    </a:lnTo>
                    <a:lnTo>
                      <a:pt x="24" y="54"/>
                    </a:lnTo>
                    <a:lnTo>
                      <a:pt x="26" y="50"/>
                    </a:lnTo>
                    <a:lnTo>
                      <a:pt x="26" y="46"/>
                    </a:lnTo>
                    <a:lnTo>
                      <a:pt x="26" y="42"/>
                    </a:lnTo>
                    <a:lnTo>
                      <a:pt x="26" y="38"/>
                    </a:lnTo>
                    <a:lnTo>
                      <a:pt x="24" y="36"/>
                    </a:lnTo>
                    <a:lnTo>
                      <a:pt x="22" y="34"/>
                    </a:lnTo>
                    <a:lnTo>
                      <a:pt x="20" y="32"/>
                    </a:lnTo>
                    <a:lnTo>
                      <a:pt x="18" y="32"/>
                    </a:lnTo>
                    <a:lnTo>
                      <a:pt x="14" y="30"/>
                    </a:lnTo>
                    <a:lnTo>
                      <a:pt x="12" y="30"/>
                    </a:lnTo>
                    <a:lnTo>
                      <a:pt x="10" y="30"/>
                    </a:lnTo>
                    <a:lnTo>
                      <a:pt x="14" y="28"/>
                    </a:lnTo>
                    <a:lnTo>
                      <a:pt x="18" y="26"/>
                    </a:lnTo>
                    <a:lnTo>
                      <a:pt x="20" y="24"/>
                    </a:lnTo>
                    <a:lnTo>
                      <a:pt x="22" y="22"/>
                    </a:lnTo>
                    <a:lnTo>
                      <a:pt x="24" y="18"/>
                    </a:lnTo>
                    <a:lnTo>
                      <a:pt x="24" y="16"/>
                    </a:lnTo>
                    <a:lnTo>
                      <a:pt x="24" y="12"/>
                    </a:lnTo>
                    <a:lnTo>
                      <a:pt x="22" y="8"/>
                    </a:lnTo>
                    <a:lnTo>
                      <a:pt x="18" y="6"/>
                    </a:lnTo>
                    <a:lnTo>
                      <a:pt x="14" y="6"/>
                    </a:lnTo>
                    <a:lnTo>
                      <a:pt x="10" y="6"/>
                    </a:lnTo>
                    <a:lnTo>
                      <a:pt x="6" y="8"/>
                    </a:lnTo>
                    <a:lnTo>
                      <a:pt x="2" y="12"/>
                    </a:lnTo>
                    <a:close/>
                  </a:path>
                </a:pathLst>
              </a:custGeom>
              <a:solidFill>
                <a:srgbClr val="000000"/>
              </a:solidFill>
              <a:ln w="0">
                <a:solidFill>
                  <a:srgbClr val="000000"/>
                </a:solidFill>
                <a:round/>
                <a:headEnd/>
                <a:tailEnd/>
              </a:ln>
            </p:spPr>
            <p:txBody>
              <a:bodyPr/>
              <a:lstStyle/>
              <a:p>
                <a:endParaRPr lang="en-CA"/>
              </a:p>
            </p:txBody>
          </p:sp>
          <p:sp>
            <p:nvSpPr>
              <p:cNvPr id="13407" name="Rectangle 76"/>
              <p:cNvSpPr>
                <a:spLocks noChangeArrowheads="1"/>
              </p:cNvSpPr>
              <p:nvPr/>
            </p:nvSpPr>
            <p:spPr bwMode="auto">
              <a:xfrm>
                <a:off x="2152" y="2336"/>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408" name="Freeform 77"/>
              <p:cNvSpPr>
                <a:spLocks noEditPoints="1"/>
              </p:cNvSpPr>
              <p:nvPr/>
            </p:nvSpPr>
            <p:spPr bwMode="auto">
              <a:xfrm>
                <a:off x="2300" y="2354"/>
                <a:ext cx="36" cy="60"/>
              </a:xfrm>
              <a:custGeom>
                <a:avLst/>
                <a:gdLst>
                  <a:gd name="T0" fmla="*/ 0 w 36"/>
                  <a:gd name="T1" fmla="*/ 30 h 60"/>
                  <a:gd name="T2" fmla="*/ 0 w 36"/>
                  <a:gd name="T3" fmla="*/ 22 h 60"/>
                  <a:gd name="T4" fmla="*/ 2 w 36"/>
                  <a:gd name="T5" fmla="*/ 14 h 60"/>
                  <a:gd name="T6" fmla="*/ 6 w 36"/>
                  <a:gd name="T7" fmla="*/ 8 h 60"/>
                  <a:gd name="T8" fmla="*/ 10 w 36"/>
                  <a:gd name="T9" fmla="*/ 2 h 60"/>
                  <a:gd name="T10" fmla="*/ 14 w 36"/>
                  <a:gd name="T11" fmla="*/ 0 h 60"/>
                  <a:gd name="T12" fmla="*/ 18 w 36"/>
                  <a:gd name="T13" fmla="*/ 0 h 60"/>
                  <a:gd name="T14" fmla="*/ 22 w 36"/>
                  <a:gd name="T15" fmla="*/ 0 h 60"/>
                  <a:gd name="T16" fmla="*/ 26 w 36"/>
                  <a:gd name="T17" fmla="*/ 2 h 60"/>
                  <a:gd name="T18" fmla="*/ 30 w 36"/>
                  <a:gd name="T19" fmla="*/ 6 h 60"/>
                  <a:gd name="T20" fmla="*/ 34 w 36"/>
                  <a:gd name="T21" fmla="*/ 14 h 60"/>
                  <a:gd name="T22" fmla="*/ 36 w 36"/>
                  <a:gd name="T23" fmla="*/ 20 h 60"/>
                  <a:gd name="T24" fmla="*/ 36 w 36"/>
                  <a:gd name="T25" fmla="*/ 30 h 60"/>
                  <a:gd name="T26" fmla="*/ 36 w 36"/>
                  <a:gd name="T27" fmla="*/ 38 h 60"/>
                  <a:gd name="T28" fmla="*/ 34 w 36"/>
                  <a:gd name="T29" fmla="*/ 46 h 60"/>
                  <a:gd name="T30" fmla="*/ 30 w 36"/>
                  <a:gd name="T31" fmla="*/ 52 h 60"/>
                  <a:gd name="T32" fmla="*/ 26 w 36"/>
                  <a:gd name="T33" fmla="*/ 58 h 60"/>
                  <a:gd name="T34" fmla="*/ 22 w 36"/>
                  <a:gd name="T35" fmla="*/ 60 h 60"/>
                  <a:gd name="T36" fmla="*/ 18 w 36"/>
                  <a:gd name="T37" fmla="*/ 60 h 60"/>
                  <a:gd name="T38" fmla="*/ 12 w 36"/>
                  <a:gd name="T39" fmla="*/ 60 h 60"/>
                  <a:gd name="T40" fmla="*/ 8 w 36"/>
                  <a:gd name="T41" fmla="*/ 56 h 60"/>
                  <a:gd name="T42" fmla="*/ 4 w 36"/>
                  <a:gd name="T43" fmla="*/ 50 h 60"/>
                  <a:gd name="T44" fmla="*/ 0 w 36"/>
                  <a:gd name="T45" fmla="*/ 42 h 60"/>
                  <a:gd name="T46" fmla="*/ 0 w 36"/>
                  <a:gd name="T47" fmla="*/ 30 h 60"/>
                  <a:gd name="T48" fmla="*/ 8 w 36"/>
                  <a:gd name="T49" fmla="*/ 32 h 60"/>
                  <a:gd name="T50" fmla="*/ 8 w 36"/>
                  <a:gd name="T51" fmla="*/ 42 h 60"/>
                  <a:gd name="T52" fmla="*/ 10 w 36"/>
                  <a:gd name="T53" fmla="*/ 52 h 60"/>
                  <a:gd name="T54" fmla="*/ 12 w 36"/>
                  <a:gd name="T55" fmla="*/ 54 h 60"/>
                  <a:gd name="T56" fmla="*/ 14 w 36"/>
                  <a:gd name="T57" fmla="*/ 56 h 60"/>
                  <a:gd name="T58" fmla="*/ 18 w 36"/>
                  <a:gd name="T59" fmla="*/ 58 h 60"/>
                  <a:gd name="T60" fmla="*/ 20 w 36"/>
                  <a:gd name="T61" fmla="*/ 56 h 60"/>
                  <a:gd name="T62" fmla="*/ 22 w 36"/>
                  <a:gd name="T63" fmla="*/ 56 h 60"/>
                  <a:gd name="T64" fmla="*/ 24 w 36"/>
                  <a:gd name="T65" fmla="*/ 52 h 60"/>
                  <a:gd name="T66" fmla="*/ 26 w 36"/>
                  <a:gd name="T67" fmla="*/ 48 h 60"/>
                  <a:gd name="T68" fmla="*/ 28 w 36"/>
                  <a:gd name="T69" fmla="*/ 40 h 60"/>
                  <a:gd name="T70" fmla="*/ 28 w 36"/>
                  <a:gd name="T71" fmla="*/ 28 h 60"/>
                  <a:gd name="T72" fmla="*/ 28 w 36"/>
                  <a:gd name="T73" fmla="*/ 18 h 60"/>
                  <a:gd name="T74" fmla="*/ 26 w 36"/>
                  <a:gd name="T75" fmla="*/ 12 h 60"/>
                  <a:gd name="T76" fmla="*/ 24 w 36"/>
                  <a:gd name="T77" fmla="*/ 6 h 60"/>
                  <a:gd name="T78" fmla="*/ 22 w 36"/>
                  <a:gd name="T79" fmla="*/ 4 h 60"/>
                  <a:gd name="T80" fmla="*/ 20 w 36"/>
                  <a:gd name="T81" fmla="*/ 4 h 60"/>
                  <a:gd name="T82" fmla="*/ 18 w 36"/>
                  <a:gd name="T83" fmla="*/ 2 h 60"/>
                  <a:gd name="T84" fmla="*/ 16 w 36"/>
                  <a:gd name="T85" fmla="*/ 4 h 60"/>
                  <a:gd name="T86" fmla="*/ 12 w 36"/>
                  <a:gd name="T87" fmla="*/ 6 h 60"/>
                  <a:gd name="T88" fmla="*/ 10 w 36"/>
                  <a:gd name="T89" fmla="*/ 10 h 60"/>
                  <a:gd name="T90" fmla="*/ 8 w 36"/>
                  <a:gd name="T91" fmla="*/ 16 h 60"/>
                  <a:gd name="T92" fmla="*/ 8 w 36"/>
                  <a:gd name="T93" fmla="*/ 24 h 60"/>
                  <a:gd name="T94" fmla="*/ 8 w 36"/>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0" y="22"/>
                    </a:lnTo>
                    <a:lnTo>
                      <a:pt x="2" y="14"/>
                    </a:lnTo>
                    <a:lnTo>
                      <a:pt x="6" y="8"/>
                    </a:lnTo>
                    <a:lnTo>
                      <a:pt x="10" y="2"/>
                    </a:lnTo>
                    <a:lnTo>
                      <a:pt x="14" y="0"/>
                    </a:lnTo>
                    <a:lnTo>
                      <a:pt x="18" y="0"/>
                    </a:lnTo>
                    <a:lnTo>
                      <a:pt x="22" y="0"/>
                    </a:lnTo>
                    <a:lnTo>
                      <a:pt x="26" y="2"/>
                    </a:lnTo>
                    <a:lnTo>
                      <a:pt x="30" y="6"/>
                    </a:lnTo>
                    <a:lnTo>
                      <a:pt x="34" y="14"/>
                    </a:lnTo>
                    <a:lnTo>
                      <a:pt x="36" y="20"/>
                    </a:lnTo>
                    <a:lnTo>
                      <a:pt x="36" y="30"/>
                    </a:lnTo>
                    <a:lnTo>
                      <a:pt x="36" y="38"/>
                    </a:lnTo>
                    <a:lnTo>
                      <a:pt x="34" y="46"/>
                    </a:lnTo>
                    <a:lnTo>
                      <a:pt x="30" y="52"/>
                    </a:lnTo>
                    <a:lnTo>
                      <a:pt x="26" y="58"/>
                    </a:lnTo>
                    <a:lnTo>
                      <a:pt x="22" y="60"/>
                    </a:lnTo>
                    <a:lnTo>
                      <a:pt x="18" y="60"/>
                    </a:lnTo>
                    <a:lnTo>
                      <a:pt x="12" y="60"/>
                    </a:lnTo>
                    <a:lnTo>
                      <a:pt x="8" y="56"/>
                    </a:lnTo>
                    <a:lnTo>
                      <a:pt x="4" y="50"/>
                    </a:lnTo>
                    <a:lnTo>
                      <a:pt x="0" y="42"/>
                    </a:lnTo>
                    <a:lnTo>
                      <a:pt x="0" y="30"/>
                    </a:lnTo>
                    <a:close/>
                    <a:moveTo>
                      <a:pt x="8" y="32"/>
                    </a:moveTo>
                    <a:lnTo>
                      <a:pt x="8" y="42"/>
                    </a:lnTo>
                    <a:lnTo>
                      <a:pt x="10" y="52"/>
                    </a:lnTo>
                    <a:lnTo>
                      <a:pt x="12" y="54"/>
                    </a:lnTo>
                    <a:lnTo>
                      <a:pt x="14" y="56"/>
                    </a:lnTo>
                    <a:lnTo>
                      <a:pt x="18" y="58"/>
                    </a:lnTo>
                    <a:lnTo>
                      <a:pt x="20" y="56"/>
                    </a:lnTo>
                    <a:lnTo>
                      <a:pt x="22" y="56"/>
                    </a:lnTo>
                    <a:lnTo>
                      <a:pt x="24" y="52"/>
                    </a:lnTo>
                    <a:lnTo>
                      <a:pt x="26" y="48"/>
                    </a:lnTo>
                    <a:lnTo>
                      <a:pt x="28" y="40"/>
                    </a:lnTo>
                    <a:lnTo>
                      <a:pt x="28" y="28"/>
                    </a:lnTo>
                    <a:lnTo>
                      <a:pt x="28" y="18"/>
                    </a:lnTo>
                    <a:lnTo>
                      <a:pt x="26" y="12"/>
                    </a:lnTo>
                    <a:lnTo>
                      <a:pt x="24" y="6"/>
                    </a:lnTo>
                    <a:lnTo>
                      <a:pt x="22" y="4"/>
                    </a:lnTo>
                    <a:lnTo>
                      <a:pt x="20" y="4"/>
                    </a:lnTo>
                    <a:lnTo>
                      <a:pt x="18" y="2"/>
                    </a:lnTo>
                    <a:lnTo>
                      <a:pt x="16" y="4"/>
                    </a:lnTo>
                    <a:lnTo>
                      <a:pt x="12" y="6"/>
                    </a:lnTo>
                    <a:lnTo>
                      <a:pt x="10" y="10"/>
                    </a:lnTo>
                    <a:lnTo>
                      <a:pt x="8" y="16"/>
                    </a:lnTo>
                    <a:lnTo>
                      <a:pt x="8" y="24"/>
                    </a:lnTo>
                    <a:lnTo>
                      <a:pt x="8" y="32"/>
                    </a:lnTo>
                    <a:close/>
                  </a:path>
                </a:pathLst>
              </a:custGeom>
              <a:solidFill>
                <a:srgbClr val="000000"/>
              </a:solidFill>
              <a:ln w="0">
                <a:solidFill>
                  <a:srgbClr val="000000"/>
                </a:solidFill>
                <a:round/>
                <a:headEnd/>
                <a:tailEnd/>
              </a:ln>
            </p:spPr>
            <p:txBody>
              <a:bodyPr/>
              <a:lstStyle/>
              <a:p>
                <a:endParaRPr lang="en-CA"/>
              </a:p>
            </p:txBody>
          </p:sp>
          <p:sp>
            <p:nvSpPr>
              <p:cNvPr id="13409" name="Rectangle 78"/>
              <p:cNvSpPr>
                <a:spLocks noChangeArrowheads="1"/>
              </p:cNvSpPr>
              <p:nvPr/>
            </p:nvSpPr>
            <p:spPr bwMode="auto">
              <a:xfrm>
                <a:off x="2496" y="2336"/>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410" name="Freeform 79"/>
              <p:cNvSpPr>
                <a:spLocks/>
              </p:cNvSpPr>
              <p:nvPr/>
            </p:nvSpPr>
            <p:spPr bwMode="auto">
              <a:xfrm>
                <a:off x="2636" y="2354"/>
                <a:ext cx="38" cy="60"/>
              </a:xfrm>
              <a:custGeom>
                <a:avLst/>
                <a:gdLst>
                  <a:gd name="T0" fmla="*/ 6 w 38"/>
                  <a:gd name="T1" fmla="*/ 0 h 60"/>
                  <a:gd name="T2" fmla="*/ 38 w 38"/>
                  <a:gd name="T3" fmla="*/ 0 h 60"/>
                  <a:gd name="T4" fmla="*/ 38 w 38"/>
                  <a:gd name="T5" fmla="*/ 4 h 60"/>
                  <a:gd name="T6" fmla="*/ 18 w 38"/>
                  <a:gd name="T7" fmla="*/ 60 h 60"/>
                  <a:gd name="T8" fmla="*/ 12 w 38"/>
                  <a:gd name="T9" fmla="*/ 60 h 60"/>
                  <a:gd name="T10" fmla="*/ 30 w 38"/>
                  <a:gd name="T11" fmla="*/ 8 h 60"/>
                  <a:gd name="T12" fmla="*/ 14 w 38"/>
                  <a:gd name="T13" fmla="*/ 8 h 60"/>
                  <a:gd name="T14" fmla="*/ 10 w 38"/>
                  <a:gd name="T15" fmla="*/ 8 h 60"/>
                  <a:gd name="T16" fmla="*/ 8 w 38"/>
                  <a:gd name="T17" fmla="*/ 10 h 60"/>
                  <a:gd name="T18" fmla="*/ 4 w 38"/>
                  <a:gd name="T19" fmla="*/ 12 h 60"/>
                  <a:gd name="T20" fmla="*/ 2 w 38"/>
                  <a:gd name="T21" fmla="*/ 16 h 60"/>
                  <a:gd name="T22" fmla="*/ 0 w 38"/>
                  <a:gd name="T23" fmla="*/ 14 h 60"/>
                  <a:gd name="T24" fmla="*/ 6 w 38"/>
                  <a:gd name="T25" fmla="*/ 0 h 6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8"/>
                  <a:gd name="T40" fmla="*/ 0 h 60"/>
                  <a:gd name="T41" fmla="*/ 38 w 38"/>
                  <a:gd name="T42" fmla="*/ 60 h 6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8" h="60">
                    <a:moveTo>
                      <a:pt x="6" y="0"/>
                    </a:moveTo>
                    <a:lnTo>
                      <a:pt x="38" y="0"/>
                    </a:lnTo>
                    <a:lnTo>
                      <a:pt x="38" y="4"/>
                    </a:lnTo>
                    <a:lnTo>
                      <a:pt x="18" y="60"/>
                    </a:lnTo>
                    <a:lnTo>
                      <a:pt x="12" y="60"/>
                    </a:lnTo>
                    <a:lnTo>
                      <a:pt x="30" y="8"/>
                    </a:lnTo>
                    <a:lnTo>
                      <a:pt x="14" y="8"/>
                    </a:lnTo>
                    <a:lnTo>
                      <a:pt x="10" y="8"/>
                    </a:lnTo>
                    <a:lnTo>
                      <a:pt x="8" y="10"/>
                    </a:lnTo>
                    <a:lnTo>
                      <a:pt x="4" y="12"/>
                    </a:lnTo>
                    <a:lnTo>
                      <a:pt x="2" y="16"/>
                    </a:lnTo>
                    <a:lnTo>
                      <a:pt x="0" y="14"/>
                    </a:lnTo>
                    <a:lnTo>
                      <a:pt x="6" y="0"/>
                    </a:lnTo>
                    <a:close/>
                  </a:path>
                </a:pathLst>
              </a:custGeom>
              <a:solidFill>
                <a:srgbClr val="000000"/>
              </a:solidFill>
              <a:ln w="0">
                <a:solidFill>
                  <a:srgbClr val="000000"/>
                </a:solidFill>
                <a:round/>
                <a:headEnd/>
                <a:tailEnd/>
              </a:ln>
            </p:spPr>
            <p:txBody>
              <a:bodyPr/>
              <a:lstStyle/>
              <a:p>
                <a:endParaRPr lang="en-CA"/>
              </a:p>
            </p:txBody>
          </p:sp>
          <p:sp>
            <p:nvSpPr>
              <p:cNvPr id="13411" name="Freeform 80"/>
              <p:cNvSpPr>
                <a:spLocks noEditPoints="1"/>
              </p:cNvSpPr>
              <p:nvPr/>
            </p:nvSpPr>
            <p:spPr bwMode="auto">
              <a:xfrm>
                <a:off x="2682" y="2354"/>
                <a:ext cx="34" cy="60"/>
              </a:xfrm>
              <a:custGeom>
                <a:avLst/>
                <a:gdLst>
                  <a:gd name="T0" fmla="*/ 6 w 34"/>
                  <a:gd name="T1" fmla="*/ 24 h 60"/>
                  <a:gd name="T2" fmla="*/ 2 w 34"/>
                  <a:gd name="T3" fmla="*/ 18 h 60"/>
                  <a:gd name="T4" fmla="*/ 2 w 34"/>
                  <a:gd name="T5" fmla="*/ 8 h 60"/>
                  <a:gd name="T6" fmla="*/ 12 w 34"/>
                  <a:gd name="T7" fmla="*/ 0 h 60"/>
                  <a:gd name="T8" fmla="*/ 24 w 34"/>
                  <a:gd name="T9" fmla="*/ 0 h 60"/>
                  <a:gd name="T10" fmla="*/ 32 w 34"/>
                  <a:gd name="T11" fmla="*/ 8 h 60"/>
                  <a:gd name="T12" fmla="*/ 32 w 34"/>
                  <a:gd name="T13" fmla="*/ 16 h 60"/>
                  <a:gd name="T14" fmla="*/ 28 w 34"/>
                  <a:gd name="T15" fmla="*/ 22 h 60"/>
                  <a:gd name="T16" fmla="*/ 28 w 34"/>
                  <a:gd name="T17" fmla="*/ 32 h 60"/>
                  <a:gd name="T18" fmla="*/ 34 w 34"/>
                  <a:gd name="T19" fmla="*/ 40 h 60"/>
                  <a:gd name="T20" fmla="*/ 34 w 34"/>
                  <a:gd name="T21" fmla="*/ 52 h 60"/>
                  <a:gd name="T22" fmla="*/ 24 w 34"/>
                  <a:gd name="T23" fmla="*/ 60 h 60"/>
                  <a:gd name="T24" fmla="*/ 12 w 34"/>
                  <a:gd name="T25" fmla="*/ 60 h 60"/>
                  <a:gd name="T26" fmla="*/ 4 w 34"/>
                  <a:gd name="T27" fmla="*/ 56 h 60"/>
                  <a:gd name="T28" fmla="*/ 0 w 34"/>
                  <a:gd name="T29" fmla="*/ 46 h 60"/>
                  <a:gd name="T30" fmla="*/ 4 w 34"/>
                  <a:gd name="T31" fmla="*/ 38 h 60"/>
                  <a:gd name="T32" fmla="*/ 12 w 34"/>
                  <a:gd name="T33" fmla="*/ 30 h 60"/>
                  <a:gd name="T34" fmla="*/ 22 w 34"/>
                  <a:gd name="T35" fmla="*/ 22 h 60"/>
                  <a:gd name="T36" fmla="*/ 24 w 34"/>
                  <a:gd name="T37" fmla="*/ 16 h 60"/>
                  <a:gd name="T38" fmla="*/ 24 w 34"/>
                  <a:gd name="T39" fmla="*/ 8 h 60"/>
                  <a:gd name="T40" fmla="*/ 20 w 34"/>
                  <a:gd name="T41" fmla="*/ 4 h 60"/>
                  <a:gd name="T42" fmla="*/ 14 w 34"/>
                  <a:gd name="T43" fmla="*/ 4 h 60"/>
                  <a:gd name="T44" fmla="*/ 10 w 34"/>
                  <a:gd name="T45" fmla="*/ 8 h 60"/>
                  <a:gd name="T46" fmla="*/ 10 w 34"/>
                  <a:gd name="T47" fmla="*/ 14 h 60"/>
                  <a:gd name="T48" fmla="*/ 12 w 34"/>
                  <a:gd name="T49" fmla="*/ 18 h 60"/>
                  <a:gd name="T50" fmla="*/ 18 w 34"/>
                  <a:gd name="T51" fmla="*/ 26 h 60"/>
                  <a:gd name="T52" fmla="*/ 12 w 34"/>
                  <a:gd name="T53" fmla="*/ 34 h 60"/>
                  <a:gd name="T54" fmla="*/ 10 w 34"/>
                  <a:gd name="T55" fmla="*/ 42 h 60"/>
                  <a:gd name="T56" fmla="*/ 10 w 34"/>
                  <a:gd name="T57" fmla="*/ 50 h 60"/>
                  <a:gd name="T58" fmla="*/ 14 w 34"/>
                  <a:gd name="T59" fmla="*/ 56 h 60"/>
                  <a:gd name="T60" fmla="*/ 22 w 34"/>
                  <a:gd name="T61" fmla="*/ 56 h 60"/>
                  <a:gd name="T62" fmla="*/ 26 w 34"/>
                  <a:gd name="T63" fmla="*/ 52 h 60"/>
                  <a:gd name="T64" fmla="*/ 26 w 34"/>
                  <a:gd name="T65" fmla="*/ 46 h 60"/>
                  <a:gd name="T66" fmla="*/ 22 w 34"/>
                  <a:gd name="T67" fmla="*/ 40 h 60"/>
                  <a:gd name="T68" fmla="*/ 14 w 34"/>
                  <a:gd name="T69" fmla="*/ 32 h 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4"/>
                  <a:gd name="T106" fmla="*/ 0 h 60"/>
                  <a:gd name="T107" fmla="*/ 34 w 34"/>
                  <a:gd name="T108" fmla="*/ 60 h 6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4" h="60">
                    <a:moveTo>
                      <a:pt x="12" y="30"/>
                    </a:moveTo>
                    <a:lnTo>
                      <a:pt x="6" y="24"/>
                    </a:lnTo>
                    <a:lnTo>
                      <a:pt x="4" y="20"/>
                    </a:lnTo>
                    <a:lnTo>
                      <a:pt x="2" y="18"/>
                    </a:lnTo>
                    <a:lnTo>
                      <a:pt x="2" y="14"/>
                    </a:lnTo>
                    <a:lnTo>
                      <a:pt x="2" y="8"/>
                    </a:lnTo>
                    <a:lnTo>
                      <a:pt x="6" y="4"/>
                    </a:lnTo>
                    <a:lnTo>
                      <a:pt x="12" y="0"/>
                    </a:lnTo>
                    <a:lnTo>
                      <a:pt x="18" y="0"/>
                    </a:lnTo>
                    <a:lnTo>
                      <a:pt x="24" y="0"/>
                    </a:lnTo>
                    <a:lnTo>
                      <a:pt x="30" y="4"/>
                    </a:lnTo>
                    <a:lnTo>
                      <a:pt x="32" y="8"/>
                    </a:lnTo>
                    <a:lnTo>
                      <a:pt x="34" y="12"/>
                    </a:lnTo>
                    <a:lnTo>
                      <a:pt x="32" y="16"/>
                    </a:lnTo>
                    <a:lnTo>
                      <a:pt x="30" y="20"/>
                    </a:lnTo>
                    <a:lnTo>
                      <a:pt x="28" y="22"/>
                    </a:lnTo>
                    <a:lnTo>
                      <a:pt x="20" y="28"/>
                    </a:lnTo>
                    <a:lnTo>
                      <a:pt x="28" y="32"/>
                    </a:lnTo>
                    <a:lnTo>
                      <a:pt x="32" y="36"/>
                    </a:lnTo>
                    <a:lnTo>
                      <a:pt x="34" y="40"/>
                    </a:lnTo>
                    <a:lnTo>
                      <a:pt x="34" y="46"/>
                    </a:lnTo>
                    <a:lnTo>
                      <a:pt x="34" y="52"/>
                    </a:lnTo>
                    <a:lnTo>
                      <a:pt x="30" y="56"/>
                    </a:lnTo>
                    <a:lnTo>
                      <a:pt x="24" y="60"/>
                    </a:lnTo>
                    <a:lnTo>
                      <a:pt x="18" y="60"/>
                    </a:lnTo>
                    <a:lnTo>
                      <a:pt x="12" y="60"/>
                    </a:lnTo>
                    <a:lnTo>
                      <a:pt x="8" y="58"/>
                    </a:lnTo>
                    <a:lnTo>
                      <a:pt x="4" y="56"/>
                    </a:lnTo>
                    <a:lnTo>
                      <a:pt x="2" y="50"/>
                    </a:lnTo>
                    <a:lnTo>
                      <a:pt x="0" y="46"/>
                    </a:lnTo>
                    <a:lnTo>
                      <a:pt x="2" y="42"/>
                    </a:lnTo>
                    <a:lnTo>
                      <a:pt x="4" y="38"/>
                    </a:lnTo>
                    <a:lnTo>
                      <a:pt x="6" y="34"/>
                    </a:lnTo>
                    <a:lnTo>
                      <a:pt x="12" y="30"/>
                    </a:lnTo>
                    <a:close/>
                    <a:moveTo>
                      <a:pt x="18" y="26"/>
                    </a:moveTo>
                    <a:lnTo>
                      <a:pt x="22" y="22"/>
                    </a:lnTo>
                    <a:lnTo>
                      <a:pt x="24" y="18"/>
                    </a:lnTo>
                    <a:lnTo>
                      <a:pt x="24" y="16"/>
                    </a:lnTo>
                    <a:lnTo>
                      <a:pt x="26" y="12"/>
                    </a:lnTo>
                    <a:lnTo>
                      <a:pt x="24" y="8"/>
                    </a:lnTo>
                    <a:lnTo>
                      <a:pt x="24" y="6"/>
                    </a:lnTo>
                    <a:lnTo>
                      <a:pt x="20" y="4"/>
                    </a:lnTo>
                    <a:lnTo>
                      <a:pt x="18" y="2"/>
                    </a:lnTo>
                    <a:lnTo>
                      <a:pt x="14" y="4"/>
                    </a:lnTo>
                    <a:lnTo>
                      <a:pt x="12" y="6"/>
                    </a:lnTo>
                    <a:lnTo>
                      <a:pt x="10" y="8"/>
                    </a:lnTo>
                    <a:lnTo>
                      <a:pt x="10" y="12"/>
                    </a:lnTo>
                    <a:lnTo>
                      <a:pt x="10" y="14"/>
                    </a:lnTo>
                    <a:lnTo>
                      <a:pt x="10" y="16"/>
                    </a:lnTo>
                    <a:lnTo>
                      <a:pt x="12" y="18"/>
                    </a:lnTo>
                    <a:lnTo>
                      <a:pt x="14" y="20"/>
                    </a:lnTo>
                    <a:lnTo>
                      <a:pt x="18" y="26"/>
                    </a:lnTo>
                    <a:close/>
                    <a:moveTo>
                      <a:pt x="14" y="32"/>
                    </a:moveTo>
                    <a:lnTo>
                      <a:pt x="12" y="34"/>
                    </a:lnTo>
                    <a:lnTo>
                      <a:pt x="10" y="38"/>
                    </a:lnTo>
                    <a:lnTo>
                      <a:pt x="10" y="42"/>
                    </a:lnTo>
                    <a:lnTo>
                      <a:pt x="8" y="46"/>
                    </a:lnTo>
                    <a:lnTo>
                      <a:pt x="10" y="50"/>
                    </a:lnTo>
                    <a:lnTo>
                      <a:pt x="12" y="54"/>
                    </a:lnTo>
                    <a:lnTo>
                      <a:pt x="14" y="56"/>
                    </a:lnTo>
                    <a:lnTo>
                      <a:pt x="18" y="58"/>
                    </a:lnTo>
                    <a:lnTo>
                      <a:pt x="22" y="56"/>
                    </a:lnTo>
                    <a:lnTo>
                      <a:pt x="24" y="54"/>
                    </a:lnTo>
                    <a:lnTo>
                      <a:pt x="26" y="52"/>
                    </a:lnTo>
                    <a:lnTo>
                      <a:pt x="26" y="48"/>
                    </a:lnTo>
                    <a:lnTo>
                      <a:pt x="26" y="46"/>
                    </a:lnTo>
                    <a:lnTo>
                      <a:pt x="24" y="44"/>
                    </a:lnTo>
                    <a:lnTo>
                      <a:pt x="22" y="40"/>
                    </a:lnTo>
                    <a:lnTo>
                      <a:pt x="18" y="36"/>
                    </a:lnTo>
                    <a:lnTo>
                      <a:pt x="14" y="32"/>
                    </a:lnTo>
                    <a:close/>
                  </a:path>
                </a:pathLst>
              </a:custGeom>
              <a:solidFill>
                <a:srgbClr val="000000"/>
              </a:solidFill>
              <a:ln w="0">
                <a:solidFill>
                  <a:srgbClr val="000000"/>
                </a:solidFill>
                <a:round/>
                <a:headEnd/>
                <a:tailEnd/>
              </a:ln>
            </p:spPr>
            <p:txBody>
              <a:bodyPr/>
              <a:lstStyle/>
              <a:p>
                <a:endParaRPr lang="en-CA"/>
              </a:p>
            </p:txBody>
          </p:sp>
          <p:sp>
            <p:nvSpPr>
              <p:cNvPr id="13412" name="Freeform 81"/>
              <p:cNvSpPr>
                <a:spLocks noEditPoints="1"/>
              </p:cNvSpPr>
              <p:nvPr/>
            </p:nvSpPr>
            <p:spPr bwMode="auto">
              <a:xfrm>
                <a:off x="2724" y="2354"/>
                <a:ext cx="38" cy="60"/>
              </a:xfrm>
              <a:custGeom>
                <a:avLst/>
                <a:gdLst>
                  <a:gd name="T0" fmla="*/ 36 w 38"/>
                  <a:gd name="T1" fmla="*/ 0 h 60"/>
                  <a:gd name="T2" fmla="*/ 36 w 38"/>
                  <a:gd name="T3" fmla="*/ 2 h 60"/>
                  <a:gd name="T4" fmla="*/ 30 w 38"/>
                  <a:gd name="T5" fmla="*/ 2 h 60"/>
                  <a:gd name="T6" fmla="*/ 26 w 38"/>
                  <a:gd name="T7" fmla="*/ 4 h 60"/>
                  <a:gd name="T8" fmla="*/ 24 w 38"/>
                  <a:gd name="T9" fmla="*/ 6 h 60"/>
                  <a:gd name="T10" fmla="*/ 20 w 38"/>
                  <a:gd name="T11" fmla="*/ 10 h 60"/>
                  <a:gd name="T12" fmla="*/ 16 w 38"/>
                  <a:gd name="T13" fmla="*/ 12 h 60"/>
                  <a:gd name="T14" fmla="*/ 14 w 38"/>
                  <a:gd name="T15" fmla="*/ 16 h 60"/>
                  <a:gd name="T16" fmla="*/ 12 w 38"/>
                  <a:gd name="T17" fmla="*/ 22 h 60"/>
                  <a:gd name="T18" fmla="*/ 10 w 38"/>
                  <a:gd name="T19" fmla="*/ 26 h 60"/>
                  <a:gd name="T20" fmla="*/ 16 w 38"/>
                  <a:gd name="T21" fmla="*/ 24 h 60"/>
                  <a:gd name="T22" fmla="*/ 22 w 38"/>
                  <a:gd name="T23" fmla="*/ 22 h 60"/>
                  <a:gd name="T24" fmla="*/ 28 w 38"/>
                  <a:gd name="T25" fmla="*/ 24 h 60"/>
                  <a:gd name="T26" fmla="*/ 32 w 38"/>
                  <a:gd name="T27" fmla="*/ 28 h 60"/>
                  <a:gd name="T28" fmla="*/ 36 w 38"/>
                  <a:gd name="T29" fmla="*/ 32 h 60"/>
                  <a:gd name="T30" fmla="*/ 38 w 38"/>
                  <a:gd name="T31" fmla="*/ 40 h 60"/>
                  <a:gd name="T32" fmla="*/ 36 w 38"/>
                  <a:gd name="T33" fmla="*/ 46 h 60"/>
                  <a:gd name="T34" fmla="*/ 32 w 38"/>
                  <a:gd name="T35" fmla="*/ 52 h 60"/>
                  <a:gd name="T36" fmla="*/ 28 w 38"/>
                  <a:gd name="T37" fmla="*/ 56 h 60"/>
                  <a:gd name="T38" fmla="*/ 24 w 38"/>
                  <a:gd name="T39" fmla="*/ 60 h 60"/>
                  <a:gd name="T40" fmla="*/ 18 w 38"/>
                  <a:gd name="T41" fmla="*/ 60 h 60"/>
                  <a:gd name="T42" fmla="*/ 14 w 38"/>
                  <a:gd name="T43" fmla="*/ 60 h 60"/>
                  <a:gd name="T44" fmla="*/ 8 w 38"/>
                  <a:gd name="T45" fmla="*/ 56 h 60"/>
                  <a:gd name="T46" fmla="*/ 4 w 38"/>
                  <a:gd name="T47" fmla="*/ 50 h 60"/>
                  <a:gd name="T48" fmla="*/ 2 w 38"/>
                  <a:gd name="T49" fmla="*/ 44 h 60"/>
                  <a:gd name="T50" fmla="*/ 0 w 38"/>
                  <a:gd name="T51" fmla="*/ 36 h 60"/>
                  <a:gd name="T52" fmla="*/ 2 w 38"/>
                  <a:gd name="T53" fmla="*/ 28 h 60"/>
                  <a:gd name="T54" fmla="*/ 4 w 38"/>
                  <a:gd name="T55" fmla="*/ 22 h 60"/>
                  <a:gd name="T56" fmla="*/ 8 w 38"/>
                  <a:gd name="T57" fmla="*/ 14 h 60"/>
                  <a:gd name="T58" fmla="*/ 12 w 38"/>
                  <a:gd name="T59" fmla="*/ 10 h 60"/>
                  <a:gd name="T60" fmla="*/ 18 w 38"/>
                  <a:gd name="T61" fmla="*/ 4 h 60"/>
                  <a:gd name="T62" fmla="*/ 24 w 38"/>
                  <a:gd name="T63" fmla="*/ 2 h 60"/>
                  <a:gd name="T64" fmla="*/ 28 w 38"/>
                  <a:gd name="T65" fmla="*/ 0 h 60"/>
                  <a:gd name="T66" fmla="*/ 34 w 38"/>
                  <a:gd name="T67" fmla="*/ 0 h 60"/>
                  <a:gd name="T68" fmla="*/ 36 w 38"/>
                  <a:gd name="T69" fmla="*/ 0 h 60"/>
                  <a:gd name="T70" fmla="*/ 10 w 38"/>
                  <a:gd name="T71" fmla="*/ 30 h 60"/>
                  <a:gd name="T72" fmla="*/ 8 w 38"/>
                  <a:gd name="T73" fmla="*/ 36 h 60"/>
                  <a:gd name="T74" fmla="*/ 8 w 38"/>
                  <a:gd name="T75" fmla="*/ 40 h 60"/>
                  <a:gd name="T76" fmla="*/ 10 w 38"/>
                  <a:gd name="T77" fmla="*/ 44 h 60"/>
                  <a:gd name="T78" fmla="*/ 10 w 38"/>
                  <a:gd name="T79" fmla="*/ 48 h 60"/>
                  <a:gd name="T80" fmla="*/ 12 w 38"/>
                  <a:gd name="T81" fmla="*/ 52 h 60"/>
                  <a:gd name="T82" fmla="*/ 14 w 38"/>
                  <a:gd name="T83" fmla="*/ 56 h 60"/>
                  <a:gd name="T84" fmla="*/ 16 w 38"/>
                  <a:gd name="T85" fmla="*/ 56 h 60"/>
                  <a:gd name="T86" fmla="*/ 20 w 38"/>
                  <a:gd name="T87" fmla="*/ 58 h 60"/>
                  <a:gd name="T88" fmla="*/ 24 w 38"/>
                  <a:gd name="T89" fmla="*/ 56 h 60"/>
                  <a:gd name="T90" fmla="*/ 26 w 38"/>
                  <a:gd name="T91" fmla="*/ 54 h 60"/>
                  <a:gd name="T92" fmla="*/ 28 w 38"/>
                  <a:gd name="T93" fmla="*/ 50 h 60"/>
                  <a:gd name="T94" fmla="*/ 28 w 38"/>
                  <a:gd name="T95" fmla="*/ 44 h 60"/>
                  <a:gd name="T96" fmla="*/ 28 w 38"/>
                  <a:gd name="T97" fmla="*/ 38 h 60"/>
                  <a:gd name="T98" fmla="*/ 26 w 38"/>
                  <a:gd name="T99" fmla="*/ 32 h 60"/>
                  <a:gd name="T100" fmla="*/ 22 w 38"/>
                  <a:gd name="T101" fmla="*/ 28 h 60"/>
                  <a:gd name="T102" fmla="*/ 18 w 38"/>
                  <a:gd name="T103" fmla="*/ 26 h 60"/>
                  <a:gd name="T104" fmla="*/ 16 w 38"/>
                  <a:gd name="T105" fmla="*/ 26 h 60"/>
                  <a:gd name="T106" fmla="*/ 14 w 38"/>
                  <a:gd name="T107" fmla="*/ 28 h 60"/>
                  <a:gd name="T108" fmla="*/ 12 w 38"/>
                  <a:gd name="T109" fmla="*/ 28 h 60"/>
                  <a:gd name="T110" fmla="*/ 10 w 38"/>
                  <a:gd name="T111" fmla="*/ 30 h 6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8"/>
                  <a:gd name="T169" fmla="*/ 0 h 60"/>
                  <a:gd name="T170" fmla="*/ 38 w 38"/>
                  <a:gd name="T171" fmla="*/ 60 h 6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8" h="60">
                    <a:moveTo>
                      <a:pt x="36" y="0"/>
                    </a:moveTo>
                    <a:lnTo>
                      <a:pt x="36" y="2"/>
                    </a:lnTo>
                    <a:lnTo>
                      <a:pt x="30" y="2"/>
                    </a:lnTo>
                    <a:lnTo>
                      <a:pt x="26" y="4"/>
                    </a:lnTo>
                    <a:lnTo>
                      <a:pt x="24" y="6"/>
                    </a:lnTo>
                    <a:lnTo>
                      <a:pt x="20" y="10"/>
                    </a:lnTo>
                    <a:lnTo>
                      <a:pt x="16" y="12"/>
                    </a:lnTo>
                    <a:lnTo>
                      <a:pt x="14" y="16"/>
                    </a:lnTo>
                    <a:lnTo>
                      <a:pt x="12" y="22"/>
                    </a:lnTo>
                    <a:lnTo>
                      <a:pt x="10" y="26"/>
                    </a:lnTo>
                    <a:lnTo>
                      <a:pt x="16" y="24"/>
                    </a:lnTo>
                    <a:lnTo>
                      <a:pt x="22" y="22"/>
                    </a:lnTo>
                    <a:lnTo>
                      <a:pt x="28" y="24"/>
                    </a:lnTo>
                    <a:lnTo>
                      <a:pt x="32" y="28"/>
                    </a:lnTo>
                    <a:lnTo>
                      <a:pt x="36" y="32"/>
                    </a:lnTo>
                    <a:lnTo>
                      <a:pt x="38" y="40"/>
                    </a:lnTo>
                    <a:lnTo>
                      <a:pt x="36" y="46"/>
                    </a:lnTo>
                    <a:lnTo>
                      <a:pt x="32" y="52"/>
                    </a:lnTo>
                    <a:lnTo>
                      <a:pt x="28" y="56"/>
                    </a:lnTo>
                    <a:lnTo>
                      <a:pt x="24" y="60"/>
                    </a:lnTo>
                    <a:lnTo>
                      <a:pt x="18" y="60"/>
                    </a:lnTo>
                    <a:lnTo>
                      <a:pt x="14" y="60"/>
                    </a:lnTo>
                    <a:lnTo>
                      <a:pt x="8" y="56"/>
                    </a:lnTo>
                    <a:lnTo>
                      <a:pt x="4" y="50"/>
                    </a:lnTo>
                    <a:lnTo>
                      <a:pt x="2" y="44"/>
                    </a:lnTo>
                    <a:lnTo>
                      <a:pt x="0" y="36"/>
                    </a:lnTo>
                    <a:lnTo>
                      <a:pt x="2" y="28"/>
                    </a:lnTo>
                    <a:lnTo>
                      <a:pt x="4" y="22"/>
                    </a:lnTo>
                    <a:lnTo>
                      <a:pt x="8" y="14"/>
                    </a:lnTo>
                    <a:lnTo>
                      <a:pt x="12" y="10"/>
                    </a:lnTo>
                    <a:lnTo>
                      <a:pt x="18" y="4"/>
                    </a:lnTo>
                    <a:lnTo>
                      <a:pt x="24" y="2"/>
                    </a:lnTo>
                    <a:lnTo>
                      <a:pt x="28" y="0"/>
                    </a:lnTo>
                    <a:lnTo>
                      <a:pt x="34" y="0"/>
                    </a:lnTo>
                    <a:lnTo>
                      <a:pt x="36" y="0"/>
                    </a:lnTo>
                    <a:close/>
                    <a:moveTo>
                      <a:pt x="10" y="30"/>
                    </a:moveTo>
                    <a:lnTo>
                      <a:pt x="8" y="36"/>
                    </a:lnTo>
                    <a:lnTo>
                      <a:pt x="8" y="40"/>
                    </a:lnTo>
                    <a:lnTo>
                      <a:pt x="10" y="44"/>
                    </a:lnTo>
                    <a:lnTo>
                      <a:pt x="10" y="48"/>
                    </a:lnTo>
                    <a:lnTo>
                      <a:pt x="12" y="52"/>
                    </a:lnTo>
                    <a:lnTo>
                      <a:pt x="14" y="56"/>
                    </a:lnTo>
                    <a:lnTo>
                      <a:pt x="16" y="56"/>
                    </a:lnTo>
                    <a:lnTo>
                      <a:pt x="20" y="58"/>
                    </a:lnTo>
                    <a:lnTo>
                      <a:pt x="24" y="56"/>
                    </a:lnTo>
                    <a:lnTo>
                      <a:pt x="26" y="54"/>
                    </a:lnTo>
                    <a:lnTo>
                      <a:pt x="28" y="50"/>
                    </a:lnTo>
                    <a:lnTo>
                      <a:pt x="28" y="44"/>
                    </a:lnTo>
                    <a:lnTo>
                      <a:pt x="28" y="38"/>
                    </a:lnTo>
                    <a:lnTo>
                      <a:pt x="26" y="32"/>
                    </a:lnTo>
                    <a:lnTo>
                      <a:pt x="22" y="28"/>
                    </a:lnTo>
                    <a:lnTo>
                      <a:pt x="18" y="26"/>
                    </a:lnTo>
                    <a:lnTo>
                      <a:pt x="16" y="26"/>
                    </a:lnTo>
                    <a:lnTo>
                      <a:pt x="14" y="28"/>
                    </a:lnTo>
                    <a:lnTo>
                      <a:pt x="12" y="28"/>
                    </a:lnTo>
                    <a:lnTo>
                      <a:pt x="10" y="30"/>
                    </a:lnTo>
                    <a:close/>
                  </a:path>
                </a:pathLst>
              </a:custGeom>
              <a:solidFill>
                <a:srgbClr val="000000"/>
              </a:solidFill>
              <a:ln w="0">
                <a:solidFill>
                  <a:srgbClr val="000000"/>
                </a:solidFill>
                <a:round/>
                <a:headEnd/>
                <a:tailEnd/>
              </a:ln>
            </p:spPr>
            <p:txBody>
              <a:bodyPr/>
              <a:lstStyle/>
              <a:p>
                <a:endParaRPr lang="en-CA"/>
              </a:p>
            </p:txBody>
          </p:sp>
          <p:sp>
            <p:nvSpPr>
              <p:cNvPr id="13413" name="Rectangle 82"/>
              <p:cNvSpPr>
                <a:spLocks noChangeArrowheads="1"/>
              </p:cNvSpPr>
              <p:nvPr/>
            </p:nvSpPr>
            <p:spPr bwMode="auto">
              <a:xfrm>
                <a:off x="2784" y="2336"/>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414" name="Freeform 83"/>
              <p:cNvSpPr>
                <a:spLocks noEditPoints="1"/>
              </p:cNvSpPr>
              <p:nvPr/>
            </p:nvSpPr>
            <p:spPr bwMode="auto">
              <a:xfrm>
                <a:off x="2932" y="2354"/>
                <a:ext cx="36" cy="60"/>
              </a:xfrm>
              <a:custGeom>
                <a:avLst/>
                <a:gdLst>
                  <a:gd name="T0" fmla="*/ 0 w 36"/>
                  <a:gd name="T1" fmla="*/ 30 h 60"/>
                  <a:gd name="T2" fmla="*/ 2 w 36"/>
                  <a:gd name="T3" fmla="*/ 22 h 60"/>
                  <a:gd name="T4" fmla="*/ 4 w 36"/>
                  <a:gd name="T5" fmla="*/ 14 h 60"/>
                  <a:gd name="T6" fmla="*/ 6 w 36"/>
                  <a:gd name="T7" fmla="*/ 8 h 60"/>
                  <a:gd name="T8" fmla="*/ 12 w 36"/>
                  <a:gd name="T9" fmla="*/ 2 h 60"/>
                  <a:gd name="T10" fmla="*/ 14 w 36"/>
                  <a:gd name="T11" fmla="*/ 0 h 60"/>
                  <a:gd name="T12" fmla="*/ 18 w 36"/>
                  <a:gd name="T13" fmla="*/ 0 h 60"/>
                  <a:gd name="T14" fmla="*/ 24 w 36"/>
                  <a:gd name="T15" fmla="*/ 0 h 60"/>
                  <a:gd name="T16" fmla="*/ 26 w 36"/>
                  <a:gd name="T17" fmla="*/ 2 h 60"/>
                  <a:gd name="T18" fmla="*/ 30 w 36"/>
                  <a:gd name="T19" fmla="*/ 6 h 60"/>
                  <a:gd name="T20" fmla="*/ 34 w 36"/>
                  <a:gd name="T21" fmla="*/ 14 h 60"/>
                  <a:gd name="T22" fmla="*/ 36 w 36"/>
                  <a:gd name="T23" fmla="*/ 20 h 60"/>
                  <a:gd name="T24" fmla="*/ 36 w 36"/>
                  <a:gd name="T25" fmla="*/ 30 h 60"/>
                  <a:gd name="T26" fmla="*/ 36 w 36"/>
                  <a:gd name="T27" fmla="*/ 38 h 60"/>
                  <a:gd name="T28" fmla="*/ 34 w 36"/>
                  <a:gd name="T29" fmla="*/ 46 h 60"/>
                  <a:gd name="T30" fmla="*/ 30 w 36"/>
                  <a:gd name="T31" fmla="*/ 52 h 60"/>
                  <a:gd name="T32" fmla="*/ 26 w 36"/>
                  <a:gd name="T33" fmla="*/ 58 h 60"/>
                  <a:gd name="T34" fmla="*/ 22 w 36"/>
                  <a:gd name="T35" fmla="*/ 60 h 60"/>
                  <a:gd name="T36" fmla="*/ 18 w 36"/>
                  <a:gd name="T37" fmla="*/ 60 h 60"/>
                  <a:gd name="T38" fmla="*/ 14 w 36"/>
                  <a:gd name="T39" fmla="*/ 60 h 60"/>
                  <a:gd name="T40" fmla="*/ 8 w 36"/>
                  <a:gd name="T41" fmla="*/ 56 h 60"/>
                  <a:gd name="T42" fmla="*/ 6 w 36"/>
                  <a:gd name="T43" fmla="*/ 50 h 60"/>
                  <a:gd name="T44" fmla="*/ 2 w 36"/>
                  <a:gd name="T45" fmla="*/ 42 h 60"/>
                  <a:gd name="T46" fmla="*/ 0 w 36"/>
                  <a:gd name="T47" fmla="*/ 30 h 60"/>
                  <a:gd name="T48" fmla="*/ 8 w 36"/>
                  <a:gd name="T49" fmla="*/ 32 h 60"/>
                  <a:gd name="T50" fmla="*/ 10 w 36"/>
                  <a:gd name="T51" fmla="*/ 42 h 60"/>
                  <a:gd name="T52" fmla="*/ 12 w 36"/>
                  <a:gd name="T53" fmla="*/ 52 h 60"/>
                  <a:gd name="T54" fmla="*/ 14 w 36"/>
                  <a:gd name="T55" fmla="*/ 54 h 60"/>
                  <a:gd name="T56" fmla="*/ 16 w 36"/>
                  <a:gd name="T57" fmla="*/ 56 h 60"/>
                  <a:gd name="T58" fmla="*/ 18 w 36"/>
                  <a:gd name="T59" fmla="*/ 58 h 60"/>
                  <a:gd name="T60" fmla="*/ 20 w 36"/>
                  <a:gd name="T61" fmla="*/ 56 h 60"/>
                  <a:gd name="T62" fmla="*/ 24 w 36"/>
                  <a:gd name="T63" fmla="*/ 56 h 60"/>
                  <a:gd name="T64" fmla="*/ 26 w 36"/>
                  <a:gd name="T65" fmla="*/ 52 h 60"/>
                  <a:gd name="T66" fmla="*/ 26 w 36"/>
                  <a:gd name="T67" fmla="*/ 48 h 60"/>
                  <a:gd name="T68" fmla="*/ 28 w 36"/>
                  <a:gd name="T69" fmla="*/ 40 h 60"/>
                  <a:gd name="T70" fmla="*/ 28 w 36"/>
                  <a:gd name="T71" fmla="*/ 28 h 60"/>
                  <a:gd name="T72" fmla="*/ 28 w 36"/>
                  <a:gd name="T73" fmla="*/ 18 h 60"/>
                  <a:gd name="T74" fmla="*/ 26 w 36"/>
                  <a:gd name="T75" fmla="*/ 12 h 60"/>
                  <a:gd name="T76" fmla="*/ 26 w 36"/>
                  <a:gd name="T77" fmla="*/ 6 h 60"/>
                  <a:gd name="T78" fmla="*/ 22 w 36"/>
                  <a:gd name="T79" fmla="*/ 4 h 60"/>
                  <a:gd name="T80" fmla="*/ 22 w 36"/>
                  <a:gd name="T81" fmla="*/ 4 h 60"/>
                  <a:gd name="T82" fmla="*/ 18 w 36"/>
                  <a:gd name="T83" fmla="*/ 2 h 60"/>
                  <a:gd name="T84" fmla="*/ 16 w 36"/>
                  <a:gd name="T85" fmla="*/ 4 h 60"/>
                  <a:gd name="T86" fmla="*/ 14 w 36"/>
                  <a:gd name="T87" fmla="*/ 6 h 60"/>
                  <a:gd name="T88" fmla="*/ 12 w 36"/>
                  <a:gd name="T89" fmla="*/ 10 h 60"/>
                  <a:gd name="T90" fmla="*/ 10 w 36"/>
                  <a:gd name="T91" fmla="*/ 16 h 60"/>
                  <a:gd name="T92" fmla="*/ 8 w 36"/>
                  <a:gd name="T93" fmla="*/ 24 h 60"/>
                  <a:gd name="T94" fmla="*/ 8 w 36"/>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2" y="22"/>
                    </a:lnTo>
                    <a:lnTo>
                      <a:pt x="4" y="14"/>
                    </a:lnTo>
                    <a:lnTo>
                      <a:pt x="6" y="8"/>
                    </a:lnTo>
                    <a:lnTo>
                      <a:pt x="12" y="2"/>
                    </a:lnTo>
                    <a:lnTo>
                      <a:pt x="14" y="0"/>
                    </a:lnTo>
                    <a:lnTo>
                      <a:pt x="18" y="0"/>
                    </a:lnTo>
                    <a:lnTo>
                      <a:pt x="24" y="0"/>
                    </a:lnTo>
                    <a:lnTo>
                      <a:pt x="26" y="2"/>
                    </a:lnTo>
                    <a:lnTo>
                      <a:pt x="30" y="6"/>
                    </a:lnTo>
                    <a:lnTo>
                      <a:pt x="34" y="14"/>
                    </a:lnTo>
                    <a:lnTo>
                      <a:pt x="36" y="20"/>
                    </a:lnTo>
                    <a:lnTo>
                      <a:pt x="36" y="30"/>
                    </a:lnTo>
                    <a:lnTo>
                      <a:pt x="36" y="38"/>
                    </a:lnTo>
                    <a:lnTo>
                      <a:pt x="34" y="46"/>
                    </a:lnTo>
                    <a:lnTo>
                      <a:pt x="30" y="52"/>
                    </a:lnTo>
                    <a:lnTo>
                      <a:pt x="26" y="58"/>
                    </a:lnTo>
                    <a:lnTo>
                      <a:pt x="22" y="60"/>
                    </a:lnTo>
                    <a:lnTo>
                      <a:pt x="18" y="60"/>
                    </a:lnTo>
                    <a:lnTo>
                      <a:pt x="14" y="60"/>
                    </a:lnTo>
                    <a:lnTo>
                      <a:pt x="8" y="56"/>
                    </a:lnTo>
                    <a:lnTo>
                      <a:pt x="6" y="50"/>
                    </a:lnTo>
                    <a:lnTo>
                      <a:pt x="2" y="42"/>
                    </a:lnTo>
                    <a:lnTo>
                      <a:pt x="0" y="30"/>
                    </a:lnTo>
                    <a:close/>
                    <a:moveTo>
                      <a:pt x="8" y="32"/>
                    </a:moveTo>
                    <a:lnTo>
                      <a:pt x="10" y="42"/>
                    </a:lnTo>
                    <a:lnTo>
                      <a:pt x="12" y="52"/>
                    </a:lnTo>
                    <a:lnTo>
                      <a:pt x="14" y="54"/>
                    </a:lnTo>
                    <a:lnTo>
                      <a:pt x="16" y="56"/>
                    </a:lnTo>
                    <a:lnTo>
                      <a:pt x="18" y="58"/>
                    </a:lnTo>
                    <a:lnTo>
                      <a:pt x="20" y="56"/>
                    </a:lnTo>
                    <a:lnTo>
                      <a:pt x="24" y="56"/>
                    </a:lnTo>
                    <a:lnTo>
                      <a:pt x="26" y="52"/>
                    </a:lnTo>
                    <a:lnTo>
                      <a:pt x="26" y="48"/>
                    </a:lnTo>
                    <a:lnTo>
                      <a:pt x="28" y="40"/>
                    </a:lnTo>
                    <a:lnTo>
                      <a:pt x="28" y="28"/>
                    </a:lnTo>
                    <a:lnTo>
                      <a:pt x="28" y="18"/>
                    </a:lnTo>
                    <a:lnTo>
                      <a:pt x="26" y="12"/>
                    </a:lnTo>
                    <a:lnTo>
                      <a:pt x="26" y="6"/>
                    </a:lnTo>
                    <a:lnTo>
                      <a:pt x="22" y="4"/>
                    </a:lnTo>
                    <a:lnTo>
                      <a:pt x="18" y="2"/>
                    </a:lnTo>
                    <a:lnTo>
                      <a:pt x="16" y="4"/>
                    </a:lnTo>
                    <a:lnTo>
                      <a:pt x="14" y="6"/>
                    </a:lnTo>
                    <a:lnTo>
                      <a:pt x="12" y="10"/>
                    </a:lnTo>
                    <a:lnTo>
                      <a:pt x="10" y="16"/>
                    </a:lnTo>
                    <a:lnTo>
                      <a:pt x="8" y="24"/>
                    </a:lnTo>
                    <a:lnTo>
                      <a:pt x="8" y="32"/>
                    </a:lnTo>
                    <a:close/>
                  </a:path>
                </a:pathLst>
              </a:custGeom>
              <a:solidFill>
                <a:srgbClr val="000000"/>
              </a:solidFill>
              <a:ln w="0">
                <a:solidFill>
                  <a:srgbClr val="000000"/>
                </a:solidFill>
                <a:round/>
                <a:headEnd/>
                <a:tailEnd/>
              </a:ln>
            </p:spPr>
            <p:txBody>
              <a:bodyPr/>
              <a:lstStyle/>
              <a:p>
                <a:endParaRPr lang="en-CA"/>
              </a:p>
            </p:txBody>
          </p:sp>
          <p:sp>
            <p:nvSpPr>
              <p:cNvPr id="13415" name="Rectangle 84"/>
              <p:cNvSpPr>
                <a:spLocks noChangeArrowheads="1"/>
              </p:cNvSpPr>
              <p:nvPr/>
            </p:nvSpPr>
            <p:spPr bwMode="auto">
              <a:xfrm>
                <a:off x="3080" y="2336"/>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416" name="Freeform 85"/>
              <p:cNvSpPr>
                <a:spLocks noEditPoints="1"/>
              </p:cNvSpPr>
              <p:nvPr/>
            </p:nvSpPr>
            <p:spPr bwMode="auto">
              <a:xfrm>
                <a:off x="3226" y="2354"/>
                <a:ext cx="38" cy="60"/>
              </a:xfrm>
              <a:custGeom>
                <a:avLst/>
                <a:gdLst>
                  <a:gd name="T0" fmla="*/ 36 w 38"/>
                  <a:gd name="T1" fmla="*/ 0 h 60"/>
                  <a:gd name="T2" fmla="*/ 36 w 38"/>
                  <a:gd name="T3" fmla="*/ 2 h 60"/>
                  <a:gd name="T4" fmla="*/ 32 w 38"/>
                  <a:gd name="T5" fmla="*/ 2 h 60"/>
                  <a:gd name="T6" fmla="*/ 28 w 38"/>
                  <a:gd name="T7" fmla="*/ 4 h 60"/>
                  <a:gd name="T8" fmla="*/ 24 w 38"/>
                  <a:gd name="T9" fmla="*/ 6 h 60"/>
                  <a:gd name="T10" fmla="*/ 20 w 38"/>
                  <a:gd name="T11" fmla="*/ 10 h 60"/>
                  <a:gd name="T12" fmla="*/ 18 w 38"/>
                  <a:gd name="T13" fmla="*/ 12 h 60"/>
                  <a:gd name="T14" fmla="*/ 14 w 38"/>
                  <a:gd name="T15" fmla="*/ 16 h 60"/>
                  <a:gd name="T16" fmla="*/ 12 w 38"/>
                  <a:gd name="T17" fmla="*/ 22 h 60"/>
                  <a:gd name="T18" fmla="*/ 10 w 38"/>
                  <a:gd name="T19" fmla="*/ 26 h 60"/>
                  <a:gd name="T20" fmla="*/ 16 w 38"/>
                  <a:gd name="T21" fmla="*/ 24 h 60"/>
                  <a:gd name="T22" fmla="*/ 22 w 38"/>
                  <a:gd name="T23" fmla="*/ 22 h 60"/>
                  <a:gd name="T24" fmla="*/ 28 w 38"/>
                  <a:gd name="T25" fmla="*/ 24 h 60"/>
                  <a:gd name="T26" fmla="*/ 34 w 38"/>
                  <a:gd name="T27" fmla="*/ 28 h 60"/>
                  <a:gd name="T28" fmla="*/ 36 w 38"/>
                  <a:gd name="T29" fmla="*/ 32 h 60"/>
                  <a:gd name="T30" fmla="*/ 38 w 38"/>
                  <a:gd name="T31" fmla="*/ 40 h 60"/>
                  <a:gd name="T32" fmla="*/ 36 w 38"/>
                  <a:gd name="T33" fmla="*/ 46 h 60"/>
                  <a:gd name="T34" fmla="*/ 32 w 38"/>
                  <a:gd name="T35" fmla="*/ 52 h 60"/>
                  <a:gd name="T36" fmla="*/ 30 w 38"/>
                  <a:gd name="T37" fmla="*/ 56 h 60"/>
                  <a:gd name="T38" fmla="*/ 24 w 38"/>
                  <a:gd name="T39" fmla="*/ 60 h 60"/>
                  <a:gd name="T40" fmla="*/ 18 w 38"/>
                  <a:gd name="T41" fmla="*/ 60 h 60"/>
                  <a:gd name="T42" fmla="*/ 14 w 38"/>
                  <a:gd name="T43" fmla="*/ 60 h 60"/>
                  <a:gd name="T44" fmla="*/ 8 w 38"/>
                  <a:gd name="T45" fmla="*/ 56 h 60"/>
                  <a:gd name="T46" fmla="*/ 4 w 38"/>
                  <a:gd name="T47" fmla="*/ 50 h 60"/>
                  <a:gd name="T48" fmla="*/ 2 w 38"/>
                  <a:gd name="T49" fmla="*/ 44 h 60"/>
                  <a:gd name="T50" fmla="*/ 0 w 38"/>
                  <a:gd name="T51" fmla="*/ 36 h 60"/>
                  <a:gd name="T52" fmla="*/ 2 w 38"/>
                  <a:gd name="T53" fmla="*/ 28 h 60"/>
                  <a:gd name="T54" fmla="*/ 4 w 38"/>
                  <a:gd name="T55" fmla="*/ 22 h 60"/>
                  <a:gd name="T56" fmla="*/ 8 w 38"/>
                  <a:gd name="T57" fmla="*/ 14 h 60"/>
                  <a:gd name="T58" fmla="*/ 12 w 38"/>
                  <a:gd name="T59" fmla="*/ 10 h 60"/>
                  <a:gd name="T60" fmla="*/ 18 w 38"/>
                  <a:gd name="T61" fmla="*/ 4 h 60"/>
                  <a:gd name="T62" fmla="*/ 24 w 38"/>
                  <a:gd name="T63" fmla="*/ 2 h 60"/>
                  <a:gd name="T64" fmla="*/ 30 w 38"/>
                  <a:gd name="T65" fmla="*/ 0 h 60"/>
                  <a:gd name="T66" fmla="*/ 34 w 38"/>
                  <a:gd name="T67" fmla="*/ 0 h 60"/>
                  <a:gd name="T68" fmla="*/ 36 w 38"/>
                  <a:gd name="T69" fmla="*/ 0 h 60"/>
                  <a:gd name="T70" fmla="*/ 10 w 38"/>
                  <a:gd name="T71" fmla="*/ 30 h 60"/>
                  <a:gd name="T72" fmla="*/ 10 w 38"/>
                  <a:gd name="T73" fmla="*/ 36 h 60"/>
                  <a:gd name="T74" fmla="*/ 10 w 38"/>
                  <a:gd name="T75" fmla="*/ 40 h 60"/>
                  <a:gd name="T76" fmla="*/ 10 w 38"/>
                  <a:gd name="T77" fmla="*/ 44 h 60"/>
                  <a:gd name="T78" fmla="*/ 10 w 38"/>
                  <a:gd name="T79" fmla="*/ 48 h 60"/>
                  <a:gd name="T80" fmla="*/ 12 w 38"/>
                  <a:gd name="T81" fmla="*/ 52 h 60"/>
                  <a:gd name="T82" fmla="*/ 14 w 38"/>
                  <a:gd name="T83" fmla="*/ 56 h 60"/>
                  <a:gd name="T84" fmla="*/ 18 w 38"/>
                  <a:gd name="T85" fmla="*/ 56 h 60"/>
                  <a:gd name="T86" fmla="*/ 20 w 38"/>
                  <a:gd name="T87" fmla="*/ 58 h 60"/>
                  <a:gd name="T88" fmla="*/ 24 w 38"/>
                  <a:gd name="T89" fmla="*/ 56 h 60"/>
                  <a:gd name="T90" fmla="*/ 26 w 38"/>
                  <a:gd name="T91" fmla="*/ 54 h 60"/>
                  <a:gd name="T92" fmla="*/ 28 w 38"/>
                  <a:gd name="T93" fmla="*/ 50 h 60"/>
                  <a:gd name="T94" fmla="*/ 30 w 38"/>
                  <a:gd name="T95" fmla="*/ 44 h 60"/>
                  <a:gd name="T96" fmla="*/ 28 w 38"/>
                  <a:gd name="T97" fmla="*/ 38 h 60"/>
                  <a:gd name="T98" fmla="*/ 26 w 38"/>
                  <a:gd name="T99" fmla="*/ 32 h 60"/>
                  <a:gd name="T100" fmla="*/ 24 w 38"/>
                  <a:gd name="T101" fmla="*/ 28 h 60"/>
                  <a:gd name="T102" fmla="*/ 18 w 38"/>
                  <a:gd name="T103" fmla="*/ 26 h 60"/>
                  <a:gd name="T104" fmla="*/ 16 w 38"/>
                  <a:gd name="T105" fmla="*/ 26 h 60"/>
                  <a:gd name="T106" fmla="*/ 16 w 38"/>
                  <a:gd name="T107" fmla="*/ 28 h 60"/>
                  <a:gd name="T108" fmla="*/ 14 w 38"/>
                  <a:gd name="T109" fmla="*/ 28 h 60"/>
                  <a:gd name="T110" fmla="*/ 10 w 38"/>
                  <a:gd name="T111" fmla="*/ 30 h 6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8"/>
                  <a:gd name="T169" fmla="*/ 0 h 60"/>
                  <a:gd name="T170" fmla="*/ 38 w 38"/>
                  <a:gd name="T171" fmla="*/ 60 h 6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8" h="60">
                    <a:moveTo>
                      <a:pt x="36" y="0"/>
                    </a:moveTo>
                    <a:lnTo>
                      <a:pt x="36" y="2"/>
                    </a:lnTo>
                    <a:lnTo>
                      <a:pt x="32" y="2"/>
                    </a:lnTo>
                    <a:lnTo>
                      <a:pt x="28" y="4"/>
                    </a:lnTo>
                    <a:lnTo>
                      <a:pt x="24" y="6"/>
                    </a:lnTo>
                    <a:lnTo>
                      <a:pt x="20" y="10"/>
                    </a:lnTo>
                    <a:lnTo>
                      <a:pt x="18" y="12"/>
                    </a:lnTo>
                    <a:lnTo>
                      <a:pt x="14" y="16"/>
                    </a:lnTo>
                    <a:lnTo>
                      <a:pt x="12" y="22"/>
                    </a:lnTo>
                    <a:lnTo>
                      <a:pt x="10" y="26"/>
                    </a:lnTo>
                    <a:lnTo>
                      <a:pt x="16" y="24"/>
                    </a:lnTo>
                    <a:lnTo>
                      <a:pt x="22" y="22"/>
                    </a:lnTo>
                    <a:lnTo>
                      <a:pt x="28" y="24"/>
                    </a:lnTo>
                    <a:lnTo>
                      <a:pt x="34" y="28"/>
                    </a:lnTo>
                    <a:lnTo>
                      <a:pt x="36" y="32"/>
                    </a:lnTo>
                    <a:lnTo>
                      <a:pt x="38" y="40"/>
                    </a:lnTo>
                    <a:lnTo>
                      <a:pt x="36" y="46"/>
                    </a:lnTo>
                    <a:lnTo>
                      <a:pt x="32" y="52"/>
                    </a:lnTo>
                    <a:lnTo>
                      <a:pt x="30" y="56"/>
                    </a:lnTo>
                    <a:lnTo>
                      <a:pt x="24" y="60"/>
                    </a:lnTo>
                    <a:lnTo>
                      <a:pt x="18" y="60"/>
                    </a:lnTo>
                    <a:lnTo>
                      <a:pt x="14" y="60"/>
                    </a:lnTo>
                    <a:lnTo>
                      <a:pt x="8" y="56"/>
                    </a:lnTo>
                    <a:lnTo>
                      <a:pt x="4" y="50"/>
                    </a:lnTo>
                    <a:lnTo>
                      <a:pt x="2" y="44"/>
                    </a:lnTo>
                    <a:lnTo>
                      <a:pt x="0" y="36"/>
                    </a:lnTo>
                    <a:lnTo>
                      <a:pt x="2" y="28"/>
                    </a:lnTo>
                    <a:lnTo>
                      <a:pt x="4" y="22"/>
                    </a:lnTo>
                    <a:lnTo>
                      <a:pt x="8" y="14"/>
                    </a:lnTo>
                    <a:lnTo>
                      <a:pt x="12" y="10"/>
                    </a:lnTo>
                    <a:lnTo>
                      <a:pt x="18" y="4"/>
                    </a:lnTo>
                    <a:lnTo>
                      <a:pt x="24" y="2"/>
                    </a:lnTo>
                    <a:lnTo>
                      <a:pt x="30" y="0"/>
                    </a:lnTo>
                    <a:lnTo>
                      <a:pt x="34" y="0"/>
                    </a:lnTo>
                    <a:lnTo>
                      <a:pt x="36" y="0"/>
                    </a:lnTo>
                    <a:close/>
                    <a:moveTo>
                      <a:pt x="10" y="30"/>
                    </a:moveTo>
                    <a:lnTo>
                      <a:pt x="10" y="36"/>
                    </a:lnTo>
                    <a:lnTo>
                      <a:pt x="10" y="40"/>
                    </a:lnTo>
                    <a:lnTo>
                      <a:pt x="10" y="44"/>
                    </a:lnTo>
                    <a:lnTo>
                      <a:pt x="10" y="48"/>
                    </a:lnTo>
                    <a:lnTo>
                      <a:pt x="12" y="52"/>
                    </a:lnTo>
                    <a:lnTo>
                      <a:pt x="14" y="56"/>
                    </a:lnTo>
                    <a:lnTo>
                      <a:pt x="18" y="56"/>
                    </a:lnTo>
                    <a:lnTo>
                      <a:pt x="20" y="58"/>
                    </a:lnTo>
                    <a:lnTo>
                      <a:pt x="24" y="56"/>
                    </a:lnTo>
                    <a:lnTo>
                      <a:pt x="26" y="54"/>
                    </a:lnTo>
                    <a:lnTo>
                      <a:pt x="28" y="50"/>
                    </a:lnTo>
                    <a:lnTo>
                      <a:pt x="30" y="44"/>
                    </a:lnTo>
                    <a:lnTo>
                      <a:pt x="28" y="38"/>
                    </a:lnTo>
                    <a:lnTo>
                      <a:pt x="26" y="32"/>
                    </a:lnTo>
                    <a:lnTo>
                      <a:pt x="24" y="28"/>
                    </a:lnTo>
                    <a:lnTo>
                      <a:pt x="18" y="26"/>
                    </a:lnTo>
                    <a:lnTo>
                      <a:pt x="16" y="26"/>
                    </a:lnTo>
                    <a:lnTo>
                      <a:pt x="16" y="28"/>
                    </a:lnTo>
                    <a:lnTo>
                      <a:pt x="14" y="28"/>
                    </a:lnTo>
                    <a:lnTo>
                      <a:pt x="10" y="30"/>
                    </a:lnTo>
                    <a:close/>
                  </a:path>
                </a:pathLst>
              </a:custGeom>
              <a:solidFill>
                <a:srgbClr val="000000"/>
              </a:solidFill>
              <a:ln w="0">
                <a:solidFill>
                  <a:srgbClr val="000000"/>
                </a:solidFill>
                <a:round/>
                <a:headEnd/>
                <a:tailEnd/>
              </a:ln>
            </p:spPr>
            <p:txBody>
              <a:bodyPr/>
              <a:lstStyle/>
              <a:p>
                <a:endParaRPr lang="en-CA"/>
              </a:p>
            </p:txBody>
          </p:sp>
          <p:sp>
            <p:nvSpPr>
              <p:cNvPr id="13417" name="Rectangle 86"/>
              <p:cNvSpPr>
                <a:spLocks noChangeArrowheads="1"/>
              </p:cNvSpPr>
              <p:nvPr/>
            </p:nvSpPr>
            <p:spPr bwMode="auto">
              <a:xfrm>
                <a:off x="3528" y="2336"/>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418" name="Freeform 87"/>
              <p:cNvSpPr>
                <a:spLocks noEditPoints="1"/>
              </p:cNvSpPr>
              <p:nvPr/>
            </p:nvSpPr>
            <p:spPr bwMode="auto">
              <a:xfrm>
                <a:off x="3672" y="2354"/>
                <a:ext cx="34" cy="60"/>
              </a:xfrm>
              <a:custGeom>
                <a:avLst/>
                <a:gdLst>
                  <a:gd name="T0" fmla="*/ 6 w 34"/>
                  <a:gd name="T1" fmla="*/ 24 h 60"/>
                  <a:gd name="T2" fmla="*/ 2 w 34"/>
                  <a:gd name="T3" fmla="*/ 18 h 60"/>
                  <a:gd name="T4" fmla="*/ 2 w 34"/>
                  <a:gd name="T5" fmla="*/ 8 h 60"/>
                  <a:gd name="T6" fmla="*/ 12 w 34"/>
                  <a:gd name="T7" fmla="*/ 0 h 60"/>
                  <a:gd name="T8" fmla="*/ 24 w 34"/>
                  <a:gd name="T9" fmla="*/ 0 h 60"/>
                  <a:gd name="T10" fmla="*/ 32 w 34"/>
                  <a:gd name="T11" fmla="*/ 8 h 60"/>
                  <a:gd name="T12" fmla="*/ 34 w 34"/>
                  <a:gd name="T13" fmla="*/ 16 h 60"/>
                  <a:gd name="T14" fmla="*/ 28 w 34"/>
                  <a:gd name="T15" fmla="*/ 22 h 60"/>
                  <a:gd name="T16" fmla="*/ 28 w 34"/>
                  <a:gd name="T17" fmla="*/ 32 h 60"/>
                  <a:gd name="T18" fmla="*/ 34 w 34"/>
                  <a:gd name="T19" fmla="*/ 40 h 60"/>
                  <a:gd name="T20" fmla="*/ 34 w 34"/>
                  <a:gd name="T21" fmla="*/ 52 h 60"/>
                  <a:gd name="T22" fmla="*/ 24 w 34"/>
                  <a:gd name="T23" fmla="*/ 60 h 60"/>
                  <a:gd name="T24" fmla="*/ 12 w 34"/>
                  <a:gd name="T25" fmla="*/ 60 h 60"/>
                  <a:gd name="T26" fmla="*/ 4 w 34"/>
                  <a:gd name="T27" fmla="*/ 56 h 60"/>
                  <a:gd name="T28" fmla="*/ 0 w 34"/>
                  <a:gd name="T29" fmla="*/ 46 h 60"/>
                  <a:gd name="T30" fmla="*/ 4 w 34"/>
                  <a:gd name="T31" fmla="*/ 38 h 60"/>
                  <a:gd name="T32" fmla="*/ 12 w 34"/>
                  <a:gd name="T33" fmla="*/ 30 h 60"/>
                  <a:gd name="T34" fmla="*/ 22 w 34"/>
                  <a:gd name="T35" fmla="*/ 22 h 60"/>
                  <a:gd name="T36" fmla="*/ 26 w 34"/>
                  <a:gd name="T37" fmla="*/ 16 h 60"/>
                  <a:gd name="T38" fmla="*/ 24 w 34"/>
                  <a:gd name="T39" fmla="*/ 8 h 60"/>
                  <a:gd name="T40" fmla="*/ 20 w 34"/>
                  <a:gd name="T41" fmla="*/ 4 h 60"/>
                  <a:gd name="T42" fmla="*/ 14 w 34"/>
                  <a:gd name="T43" fmla="*/ 4 h 60"/>
                  <a:gd name="T44" fmla="*/ 10 w 34"/>
                  <a:gd name="T45" fmla="*/ 8 h 60"/>
                  <a:gd name="T46" fmla="*/ 10 w 34"/>
                  <a:gd name="T47" fmla="*/ 14 h 60"/>
                  <a:gd name="T48" fmla="*/ 12 w 34"/>
                  <a:gd name="T49" fmla="*/ 18 h 60"/>
                  <a:gd name="T50" fmla="*/ 20 w 34"/>
                  <a:gd name="T51" fmla="*/ 26 h 60"/>
                  <a:gd name="T52" fmla="*/ 12 w 34"/>
                  <a:gd name="T53" fmla="*/ 34 h 60"/>
                  <a:gd name="T54" fmla="*/ 10 w 34"/>
                  <a:gd name="T55" fmla="*/ 42 h 60"/>
                  <a:gd name="T56" fmla="*/ 10 w 34"/>
                  <a:gd name="T57" fmla="*/ 50 h 60"/>
                  <a:gd name="T58" fmla="*/ 14 w 34"/>
                  <a:gd name="T59" fmla="*/ 56 h 60"/>
                  <a:gd name="T60" fmla="*/ 22 w 34"/>
                  <a:gd name="T61" fmla="*/ 56 h 60"/>
                  <a:gd name="T62" fmla="*/ 26 w 34"/>
                  <a:gd name="T63" fmla="*/ 52 h 60"/>
                  <a:gd name="T64" fmla="*/ 26 w 34"/>
                  <a:gd name="T65" fmla="*/ 46 h 60"/>
                  <a:gd name="T66" fmla="*/ 22 w 34"/>
                  <a:gd name="T67" fmla="*/ 40 h 60"/>
                  <a:gd name="T68" fmla="*/ 14 w 34"/>
                  <a:gd name="T69" fmla="*/ 32 h 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4"/>
                  <a:gd name="T106" fmla="*/ 0 h 60"/>
                  <a:gd name="T107" fmla="*/ 34 w 34"/>
                  <a:gd name="T108" fmla="*/ 60 h 6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4" h="60">
                    <a:moveTo>
                      <a:pt x="12" y="30"/>
                    </a:moveTo>
                    <a:lnTo>
                      <a:pt x="6" y="24"/>
                    </a:lnTo>
                    <a:lnTo>
                      <a:pt x="4" y="20"/>
                    </a:lnTo>
                    <a:lnTo>
                      <a:pt x="2" y="18"/>
                    </a:lnTo>
                    <a:lnTo>
                      <a:pt x="2" y="14"/>
                    </a:lnTo>
                    <a:lnTo>
                      <a:pt x="2" y="8"/>
                    </a:lnTo>
                    <a:lnTo>
                      <a:pt x="6" y="4"/>
                    </a:lnTo>
                    <a:lnTo>
                      <a:pt x="12" y="0"/>
                    </a:lnTo>
                    <a:lnTo>
                      <a:pt x="18" y="0"/>
                    </a:lnTo>
                    <a:lnTo>
                      <a:pt x="24" y="0"/>
                    </a:lnTo>
                    <a:lnTo>
                      <a:pt x="30" y="4"/>
                    </a:lnTo>
                    <a:lnTo>
                      <a:pt x="32" y="8"/>
                    </a:lnTo>
                    <a:lnTo>
                      <a:pt x="34" y="12"/>
                    </a:lnTo>
                    <a:lnTo>
                      <a:pt x="34" y="16"/>
                    </a:lnTo>
                    <a:lnTo>
                      <a:pt x="32" y="20"/>
                    </a:lnTo>
                    <a:lnTo>
                      <a:pt x="28" y="22"/>
                    </a:lnTo>
                    <a:lnTo>
                      <a:pt x="22" y="28"/>
                    </a:lnTo>
                    <a:lnTo>
                      <a:pt x="28" y="32"/>
                    </a:lnTo>
                    <a:lnTo>
                      <a:pt x="32" y="36"/>
                    </a:lnTo>
                    <a:lnTo>
                      <a:pt x="34" y="40"/>
                    </a:lnTo>
                    <a:lnTo>
                      <a:pt x="34" y="46"/>
                    </a:lnTo>
                    <a:lnTo>
                      <a:pt x="34" y="52"/>
                    </a:lnTo>
                    <a:lnTo>
                      <a:pt x="30" y="56"/>
                    </a:lnTo>
                    <a:lnTo>
                      <a:pt x="24" y="60"/>
                    </a:lnTo>
                    <a:lnTo>
                      <a:pt x="18" y="60"/>
                    </a:lnTo>
                    <a:lnTo>
                      <a:pt x="12" y="60"/>
                    </a:lnTo>
                    <a:lnTo>
                      <a:pt x="8" y="58"/>
                    </a:lnTo>
                    <a:lnTo>
                      <a:pt x="4" y="56"/>
                    </a:lnTo>
                    <a:lnTo>
                      <a:pt x="2" y="50"/>
                    </a:lnTo>
                    <a:lnTo>
                      <a:pt x="0" y="46"/>
                    </a:lnTo>
                    <a:lnTo>
                      <a:pt x="2" y="42"/>
                    </a:lnTo>
                    <a:lnTo>
                      <a:pt x="4" y="38"/>
                    </a:lnTo>
                    <a:lnTo>
                      <a:pt x="6" y="34"/>
                    </a:lnTo>
                    <a:lnTo>
                      <a:pt x="12" y="30"/>
                    </a:lnTo>
                    <a:close/>
                    <a:moveTo>
                      <a:pt x="20" y="26"/>
                    </a:moveTo>
                    <a:lnTo>
                      <a:pt x="22" y="22"/>
                    </a:lnTo>
                    <a:lnTo>
                      <a:pt x="24" y="18"/>
                    </a:lnTo>
                    <a:lnTo>
                      <a:pt x="26" y="16"/>
                    </a:lnTo>
                    <a:lnTo>
                      <a:pt x="26" y="12"/>
                    </a:lnTo>
                    <a:lnTo>
                      <a:pt x="24" y="8"/>
                    </a:lnTo>
                    <a:lnTo>
                      <a:pt x="24" y="6"/>
                    </a:lnTo>
                    <a:lnTo>
                      <a:pt x="20" y="4"/>
                    </a:lnTo>
                    <a:lnTo>
                      <a:pt x="18" y="2"/>
                    </a:lnTo>
                    <a:lnTo>
                      <a:pt x="14" y="4"/>
                    </a:lnTo>
                    <a:lnTo>
                      <a:pt x="12" y="6"/>
                    </a:lnTo>
                    <a:lnTo>
                      <a:pt x="10" y="8"/>
                    </a:lnTo>
                    <a:lnTo>
                      <a:pt x="10" y="12"/>
                    </a:lnTo>
                    <a:lnTo>
                      <a:pt x="10" y="14"/>
                    </a:lnTo>
                    <a:lnTo>
                      <a:pt x="10" y="16"/>
                    </a:lnTo>
                    <a:lnTo>
                      <a:pt x="12" y="18"/>
                    </a:lnTo>
                    <a:lnTo>
                      <a:pt x="14" y="20"/>
                    </a:lnTo>
                    <a:lnTo>
                      <a:pt x="20" y="26"/>
                    </a:lnTo>
                    <a:close/>
                    <a:moveTo>
                      <a:pt x="14" y="32"/>
                    </a:moveTo>
                    <a:lnTo>
                      <a:pt x="12" y="34"/>
                    </a:lnTo>
                    <a:lnTo>
                      <a:pt x="10" y="38"/>
                    </a:lnTo>
                    <a:lnTo>
                      <a:pt x="10" y="42"/>
                    </a:lnTo>
                    <a:lnTo>
                      <a:pt x="10" y="46"/>
                    </a:lnTo>
                    <a:lnTo>
                      <a:pt x="10" y="50"/>
                    </a:lnTo>
                    <a:lnTo>
                      <a:pt x="12" y="54"/>
                    </a:lnTo>
                    <a:lnTo>
                      <a:pt x="14" y="56"/>
                    </a:lnTo>
                    <a:lnTo>
                      <a:pt x="18" y="58"/>
                    </a:lnTo>
                    <a:lnTo>
                      <a:pt x="22" y="56"/>
                    </a:lnTo>
                    <a:lnTo>
                      <a:pt x="24" y="54"/>
                    </a:lnTo>
                    <a:lnTo>
                      <a:pt x="26" y="52"/>
                    </a:lnTo>
                    <a:lnTo>
                      <a:pt x="26" y="48"/>
                    </a:lnTo>
                    <a:lnTo>
                      <a:pt x="26" y="46"/>
                    </a:lnTo>
                    <a:lnTo>
                      <a:pt x="24" y="44"/>
                    </a:lnTo>
                    <a:lnTo>
                      <a:pt x="22" y="40"/>
                    </a:lnTo>
                    <a:lnTo>
                      <a:pt x="20" y="36"/>
                    </a:lnTo>
                    <a:lnTo>
                      <a:pt x="14" y="32"/>
                    </a:lnTo>
                    <a:close/>
                  </a:path>
                </a:pathLst>
              </a:custGeom>
              <a:solidFill>
                <a:srgbClr val="000000"/>
              </a:solidFill>
              <a:ln w="0">
                <a:solidFill>
                  <a:srgbClr val="000000"/>
                </a:solidFill>
                <a:round/>
                <a:headEnd/>
                <a:tailEnd/>
              </a:ln>
            </p:spPr>
            <p:txBody>
              <a:bodyPr/>
              <a:lstStyle/>
              <a:p>
                <a:endParaRPr lang="en-CA"/>
              </a:p>
            </p:txBody>
          </p:sp>
          <p:sp>
            <p:nvSpPr>
              <p:cNvPr id="13419" name="Rectangle 88"/>
              <p:cNvSpPr>
                <a:spLocks noChangeArrowheads="1"/>
              </p:cNvSpPr>
              <p:nvPr/>
            </p:nvSpPr>
            <p:spPr bwMode="auto">
              <a:xfrm>
                <a:off x="3848" y="2336"/>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420" name="Freeform 89"/>
              <p:cNvSpPr>
                <a:spLocks noEditPoints="1"/>
              </p:cNvSpPr>
              <p:nvPr/>
            </p:nvSpPr>
            <p:spPr bwMode="auto">
              <a:xfrm>
                <a:off x="3994" y="2354"/>
                <a:ext cx="36" cy="60"/>
              </a:xfrm>
              <a:custGeom>
                <a:avLst/>
                <a:gdLst>
                  <a:gd name="T0" fmla="*/ 36 w 36"/>
                  <a:gd name="T1" fmla="*/ 0 h 60"/>
                  <a:gd name="T2" fmla="*/ 36 w 36"/>
                  <a:gd name="T3" fmla="*/ 2 h 60"/>
                  <a:gd name="T4" fmla="*/ 30 w 36"/>
                  <a:gd name="T5" fmla="*/ 2 h 60"/>
                  <a:gd name="T6" fmla="*/ 26 w 36"/>
                  <a:gd name="T7" fmla="*/ 4 h 60"/>
                  <a:gd name="T8" fmla="*/ 22 w 36"/>
                  <a:gd name="T9" fmla="*/ 6 h 60"/>
                  <a:gd name="T10" fmla="*/ 20 w 36"/>
                  <a:gd name="T11" fmla="*/ 10 h 60"/>
                  <a:gd name="T12" fmla="*/ 16 w 36"/>
                  <a:gd name="T13" fmla="*/ 12 h 60"/>
                  <a:gd name="T14" fmla="*/ 14 w 36"/>
                  <a:gd name="T15" fmla="*/ 16 h 60"/>
                  <a:gd name="T16" fmla="*/ 12 w 36"/>
                  <a:gd name="T17" fmla="*/ 22 h 60"/>
                  <a:gd name="T18" fmla="*/ 10 w 36"/>
                  <a:gd name="T19" fmla="*/ 26 h 60"/>
                  <a:gd name="T20" fmla="*/ 16 w 36"/>
                  <a:gd name="T21" fmla="*/ 24 h 60"/>
                  <a:gd name="T22" fmla="*/ 22 w 36"/>
                  <a:gd name="T23" fmla="*/ 22 h 60"/>
                  <a:gd name="T24" fmla="*/ 28 w 36"/>
                  <a:gd name="T25" fmla="*/ 24 h 60"/>
                  <a:gd name="T26" fmla="*/ 32 w 36"/>
                  <a:gd name="T27" fmla="*/ 28 h 60"/>
                  <a:gd name="T28" fmla="*/ 36 w 36"/>
                  <a:gd name="T29" fmla="*/ 32 h 60"/>
                  <a:gd name="T30" fmla="*/ 36 w 36"/>
                  <a:gd name="T31" fmla="*/ 40 h 60"/>
                  <a:gd name="T32" fmla="*/ 36 w 36"/>
                  <a:gd name="T33" fmla="*/ 46 h 60"/>
                  <a:gd name="T34" fmla="*/ 32 w 36"/>
                  <a:gd name="T35" fmla="*/ 52 h 60"/>
                  <a:gd name="T36" fmla="*/ 28 w 36"/>
                  <a:gd name="T37" fmla="*/ 56 h 60"/>
                  <a:gd name="T38" fmla="*/ 24 w 36"/>
                  <a:gd name="T39" fmla="*/ 60 h 60"/>
                  <a:gd name="T40" fmla="*/ 18 w 36"/>
                  <a:gd name="T41" fmla="*/ 60 h 60"/>
                  <a:gd name="T42" fmla="*/ 12 w 36"/>
                  <a:gd name="T43" fmla="*/ 60 h 60"/>
                  <a:gd name="T44" fmla="*/ 8 w 36"/>
                  <a:gd name="T45" fmla="*/ 56 h 60"/>
                  <a:gd name="T46" fmla="*/ 4 w 36"/>
                  <a:gd name="T47" fmla="*/ 50 h 60"/>
                  <a:gd name="T48" fmla="*/ 2 w 36"/>
                  <a:gd name="T49" fmla="*/ 44 h 60"/>
                  <a:gd name="T50" fmla="*/ 0 w 36"/>
                  <a:gd name="T51" fmla="*/ 36 h 60"/>
                  <a:gd name="T52" fmla="*/ 0 w 36"/>
                  <a:gd name="T53" fmla="*/ 28 h 60"/>
                  <a:gd name="T54" fmla="*/ 4 w 36"/>
                  <a:gd name="T55" fmla="*/ 22 h 60"/>
                  <a:gd name="T56" fmla="*/ 8 w 36"/>
                  <a:gd name="T57" fmla="*/ 14 h 60"/>
                  <a:gd name="T58" fmla="*/ 12 w 36"/>
                  <a:gd name="T59" fmla="*/ 10 h 60"/>
                  <a:gd name="T60" fmla="*/ 18 w 36"/>
                  <a:gd name="T61" fmla="*/ 4 h 60"/>
                  <a:gd name="T62" fmla="*/ 24 w 36"/>
                  <a:gd name="T63" fmla="*/ 2 h 60"/>
                  <a:gd name="T64" fmla="*/ 28 w 36"/>
                  <a:gd name="T65" fmla="*/ 0 h 60"/>
                  <a:gd name="T66" fmla="*/ 34 w 36"/>
                  <a:gd name="T67" fmla="*/ 0 h 60"/>
                  <a:gd name="T68" fmla="*/ 36 w 36"/>
                  <a:gd name="T69" fmla="*/ 0 h 60"/>
                  <a:gd name="T70" fmla="*/ 10 w 36"/>
                  <a:gd name="T71" fmla="*/ 30 h 60"/>
                  <a:gd name="T72" fmla="*/ 8 w 36"/>
                  <a:gd name="T73" fmla="*/ 36 h 60"/>
                  <a:gd name="T74" fmla="*/ 8 w 36"/>
                  <a:gd name="T75" fmla="*/ 40 h 60"/>
                  <a:gd name="T76" fmla="*/ 8 w 36"/>
                  <a:gd name="T77" fmla="*/ 44 h 60"/>
                  <a:gd name="T78" fmla="*/ 10 w 36"/>
                  <a:gd name="T79" fmla="*/ 48 h 60"/>
                  <a:gd name="T80" fmla="*/ 12 w 36"/>
                  <a:gd name="T81" fmla="*/ 52 h 60"/>
                  <a:gd name="T82" fmla="*/ 14 w 36"/>
                  <a:gd name="T83" fmla="*/ 56 h 60"/>
                  <a:gd name="T84" fmla="*/ 16 w 36"/>
                  <a:gd name="T85" fmla="*/ 56 h 60"/>
                  <a:gd name="T86" fmla="*/ 20 w 36"/>
                  <a:gd name="T87" fmla="*/ 58 h 60"/>
                  <a:gd name="T88" fmla="*/ 22 w 36"/>
                  <a:gd name="T89" fmla="*/ 56 h 60"/>
                  <a:gd name="T90" fmla="*/ 26 w 36"/>
                  <a:gd name="T91" fmla="*/ 54 h 60"/>
                  <a:gd name="T92" fmla="*/ 28 w 36"/>
                  <a:gd name="T93" fmla="*/ 50 h 60"/>
                  <a:gd name="T94" fmla="*/ 28 w 36"/>
                  <a:gd name="T95" fmla="*/ 44 h 60"/>
                  <a:gd name="T96" fmla="*/ 28 w 36"/>
                  <a:gd name="T97" fmla="*/ 38 h 60"/>
                  <a:gd name="T98" fmla="*/ 26 w 36"/>
                  <a:gd name="T99" fmla="*/ 32 h 60"/>
                  <a:gd name="T100" fmla="*/ 22 w 36"/>
                  <a:gd name="T101" fmla="*/ 28 h 60"/>
                  <a:gd name="T102" fmla="*/ 18 w 36"/>
                  <a:gd name="T103" fmla="*/ 26 h 60"/>
                  <a:gd name="T104" fmla="*/ 16 w 36"/>
                  <a:gd name="T105" fmla="*/ 26 h 60"/>
                  <a:gd name="T106" fmla="*/ 14 w 36"/>
                  <a:gd name="T107" fmla="*/ 28 h 60"/>
                  <a:gd name="T108" fmla="*/ 12 w 36"/>
                  <a:gd name="T109" fmla="*/ 28 h 60"/>
                  <a:gd name="T110" fmla="*/ 10 w 36"/>
                  <a:gd name="T111" fmla="*/ 30 h 6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6"/>
                  <a:gd name="T169" fmla="*/ 0 h 60"/>
                  <a:gd name="T170" fmla="*/ 36 w 36"/>
                  <a:gd name="T171" fmla="*/ 60 h 6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6" h="60">
                    <a:moveTo>
                      <a:pt x="36" y="0"/>
                    </a:moveTo>
                    <a:lnTo>
                      <a:pt x="36" y="2"/>
                    </a:lnTo>
                    <a:lnTo>
                      <a:pt x="30" y="2"/>
                    </a:lnTo>
                    <a:lnTo>
                      <a:pt x="26" y="4"/>
                    </a:lnTo>
                    <a:lnTo>
                      <a:pt x="22" y="6"/>
                    </a:lnTo>
                    <a:lnTo>
                      <a:pt x="20" y="10"/>
                    </a:lnTo>
                    <a:lnTo>
                      <a:pt x="16" y="12"/>
                    </a:lnTo>
                    <a:lnTo>
                      <a:pt x="14" y="16"/>
                    </a:lnTo>
                    <a:lnTo>
                      <a:pt x="12" y="22"/>
                    </a:lnTo>
                    <a:lnTo>
                      <a:pt x="10" y="26"/>
                    </a:lnTo>
                    <a:lnTo>
                      <a:pt x="16" y="24"/>
                    </a:lnTo>
                    <a:lnTo>
                      <a:pt x="22" y="22"/>
                    </a:lnTo>
                    <a:lnTo>
                      <a:pt x="28" y="24"/>
                    </a:lnTo>
                    <a:lnTo>
                      <a:pt x="32" y="28"/>
                    </a:lnTo>
                    <a:lnTo>
                      <a:pt x="36" y="32"/>
                    </a:lnTo>
                    <a:lnTo>
                      <a:pt x="36" y="40"/>
                    </a:lnTo>
                    <a:lnTo>
                      <a:pt x="36" y="46"/>
                    </a:lnTo>
                    <a:lnTo>
                      <a:pt x="32" y="52"/>
                    </a:lnTo>
                    <a:lnTo>
                      <a:pt x="28" y="56"/>
                    </a:lnTo>
                    <a:lnTo>
                      <a:pt x="24" y="60"/>
                    </a:lnTo>
                    <a:lnTo>
                      <a:pt x="18" y="60"/>
                    </a:lnTo>
                    <a:lnTo>
                      <a:pt x="12" y="60"/>
                    </a:lnTo>
                    <a:lnTo>
                      <a:pt x="8" y="56"/>
                    </a:lnTo>
                    <a:lnTo>
                      <a:pt x="4" y="50"/>
                    </a:lnTo>
                    <a:lnTo>
                      <a:pt x="2" y="44"/>
                    </a:lnTo>
                    <a:lnTo>
                      <a:pt x="0" y="36"/>
                    </a:lnTo>
                    <a:lnTo>
                      <a:pt x="0" y="28"/>
                    </a:lnTo>
                    <a:lnTo>
                      <a:pt x="4" y="22"/>
                    </a:lnTo>
                    <a:lnTo>
                      <a:pt x="8" y="14"/>
                    </a:lnTo>
                    <a:lnTo>
                      <a:pt x="12" y="10"/>
                    </a:lnTo>
                    <a:lnTo>
                      <a:pt x="18" y="4"/>
                    </a:lnTo>
                    <a:lnTo>
                      <a:pt x="24" y="2"/>
                    </a:lnTo>
                    <a:lnTo>
                      <a:pt x="28" y="0"/>
                    </a:lnTo>
                    <a:lnTo>
                      <a:pt x="34" y="0"/>
                    </a:lnTo>
                    <a:lnTo>
                      <a:pt x="36" y="0"/>
                    </a:lnTo>
                    <a:close/>
                    <a:moveTo>
                      <a:pt x="10" y="30"/>
                    </a:moveTo>
                    <a:lnTo>
                      <a:pt x="8" y="36"/>
                    </a:lnTo>
                    <a:lnTo>
                      <a:pt x="8" y="40"/>
                    </a:lnTo>
                    <a:lnTo>
                      <a:pt x="8" y="44"/>
                    </a:lnTo>
                    <a:lnTo>
                      <a:pt x="10" y="48"/>
                    </a:lnTo>
                    <a:lnTo>
                      <a:pt x="12" y="52"/>
                    </a:lnTo>
                    <a:lnTo>
                      <a:pt x="14" y="56"/>
                    </a:lnTo>
                    <a:lnTo>
                      <a:pt x="16" y="56"/>
                    </a:lnTo>
                    <a:lnTo>
                      <a:pt x="20" y="58"/>
                    </a:lnTo>
                    <a:lnTo>
                      <a:pt x="22" y="56"/>
                    </a:lnTo>
                    <a:lnTo>
                      <a:pt x="26" y="54"/>
                    </a:lnTo>
                    <a:lnTo>
                      <a:pt x="28" y="50"/>
                    </a:lnTo>
                    <a:lnTo>
                      <a:pt x="28" y="44"/>
                    </a:lnTo>
                    <a:lnTo>
                      <a:pt x="28" y="38"/>
                    </a:lnTo>
                    <a:lnTo>
                      <a:pt x="26" y="32"/>
                    </a:lnTo>
                    <a:lnTo>
                      <a:pt x="22" y="28"/>
                    </a:lnTo>
                    <a:lnTo>
                      <a:pt x="18" y="26"/>
                    </a:lnTo>
                    <a:lnTo>
                      <a:pt x="16" y="26"/>
                    </a:lnTo>
                    <a:lnTo>
                      <a:pt x="14" y="28"/>
                    </a:lnTo>
                    <a:lnTo>
                      <a:pt x="12" y="28"/>
                    </a:lnTo>
                    <a:lnTo>
                      <a:pt x="10" y="30"/>
                    </a:lnTo>
                    <a:close/>
                  </a:path>
                </a:pathLst>
              </a:custGeom>
              <a:solidFill>
                <a:srgbClr val="000000"/>
              </a:solidFill>
              <a:ln w="0">
                <a:solidFill>
                  <a:srgbClr val="000000"/>
                </a:solidFill>
                <a:round/>
                <a:headEnd/>
                <a:tailEnd/>
              </a:ln>
            </p:spPr>
            <p:txBody>
              <a:bodyPr/>
              <a:lstStyle/>
              <a:p>
                <a:endParaRPr lang="en-CA"/>
              </a:p>
            </p:txBody>
          </p:sp>
          <p:sp>
            <p:nvSpPr>
              <p:cNvPr id="13421" name="Rectangle 90"/>
              <p:cNvSpPr>
                <a:spLocks noChangeArrowheads="1"/>
              </p:cNvSpPr>
              <p:nvPr/>
            </p:nvSpPr>
            <p:spPr bwMode="auto">
              <a:xfrm>
                <a:off x="4200" y="2336"/>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422" name="Rectangle 91"/>
              <p:cNvSpPr>
                <a:spLocks noChangeArrowheads="1"/>
              </p:cNvSpPr>
              <p:nvPr/>
            </p:nvSpPr>
            <p:spPr bwMode="auto">
              <a:xfrm>
                <a:off x="1552" y="2448"/>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423" name="Freeform 92"/>
              <p:cNvSpPr>
                <a:spLocks/>
              </p:cNvSpPr>
              <p:nvPr/>
            </p:nvSpPr>
            <p:spPr bwMode="auto">
              <a:xfrm>
                <a:off x="1584" y="2470"/>
                <a:ext cx="24" cy="52"/>
              </a:xfrm>
              <a:custGeom>
                <a:avLst/>
                <a:gdLst>
                  <a:gd name="T0" fmla="*/ 12 w 24"/>
                  <a:gd name="T1" fmla="*/ 0 h 52"/>
                  <a:gd name="T2" fmla="*/ 12 w 24"/>
                  <a:gd name="T3" fmla="*/ 12 h 52"/>
                  <a:gd name="T4" fmla="*/ 22 w 24"/>
                  <a:gd name="T5" fmla="*/ 12 h 52"/>
                  <a:gd name="T6" fmla="*/ 22 w 24"/>
                  <a:gd name="T7" fmla="*/ 16 h 52"/>
                  <a:gd name="T8" fmla="*/ 12 w 24"/>
                  <a:gd name="T9" fmla="*/ 16 h 52"/>
                  <a:gd name="T10" fmla="*/ 12 w 24"/>
                  <a:gd name="T11" fmla="*/ 40 h 52"/>
                  <a:gd name="T12" fmla="*/ 14 w 24"/>
                  <a:gd name="T13" fmla="*/ 44 h 52"/>
                  <a:gd name="T14" fmla="*/ 14 w 24"/>
                  <a:gd name="T15" fmla="*/ 46 h 52"/>
                  <a:gd name="T16" fmla="*/ 16 w 24"/>
                  <a:gd name="T17" fmla="*/ 46 h 52"/>
                  <a:gd name="T18" fmla="*/ 16 w 24"/>
                  <a:gd name="T19" fmla="*/ 48 h 52"/>
                  <a:gd name="T20" fmla="*/ 18 w 24"/>
                  <a:gd name="T21" fmla="*/ 48 h 52"/>
                  <a:gd name="T22" fmla="*/ 20 w 24"/>
                  <a:gd name="T23" fmla="*/ 46 h 52"/>
                  <a:gd name="T24" fmla="*/ 20 w 24"/>
                  <a:gd name="T25" fmla="*/ 46 h 52"/>
                  <a:gd name="T26" fmla="*/ 22 w 24"/>
                  <a:gd name="T27" fmla="*/ 44 h 52"/>
                  <a:gd name="T28" fmla="*/ 24 w 24"/>
                  <a:gd name="T29" fmla="*/ 44 h 52"/>
                  <a:gd name="T30" fmla="*/ 22 w 24"/>
                  <a:gd name="T31" fmla="*/ 48 h 52"/>
                  <a:gd name="T32" fmla="*/ 20 w 24"/>
                  <a:gd name="T33" fmla="*/ 50 h 52"/>
                  <a:gd name="T34" fmla="*/ 16 w 24"/>
                  <a:gd name="T35" fmla="*/ 52 h 52"/>
                  <a:gd name="T36" fmla="*/ 14 w 24"/>
                  <a:gd name="T37" fmla="*/ 52 h 52"/>
                  <a:gd name="T38" fmla="*/ 12 w 24"/>
                  <a:gd name="T39" fmla="*/ 52 h 52"/>
                  <a:gd name="T40" fmla="*/ 10 w 24"/>
                  <a:gd name="T41" fmla="*/ 52 h 52"/>
                  <a:gd name="T42" fmla="*/ 8 w 24"/>
                  <a:gd name="T43" fmla="*/ 50 h 52"/>
                  <a:gd name="T44" fmla="*/ 6 w 24"/>
                  <a:gd name="T45" fmla="*/ 48 h 52"/>
                  <a:gd name="T46" fmla="*/ 6 w 24"/>
                  <a:gd name="T47" fmla="*/ 46 h 52"/>
                  <a:gd name="T48" fmla="*/ 6 w 24"/>
                  <a:gd name="T49" fmla="*/ 42 h 52"/>
                  <a:gd name="T50" fmla="*/ 6 w 24"/>
                  <a:gd name="T51" fmla="*/ 16 h 52"/>
                  <a:gd name="T52" fmla="*/ 0 w 24"/>
                  <a:gd name="T53" fmla="*/ 16 h 52"/>
                  <a:gd name="T54" fmla="*/ 0 w 24"/>
                  <a:gd name="T55" fmla="*/ 14 h 52"/>
                  <a:gd name="T56" fmla="*/ 2 w 24"/>
                  <a:gd name="T57" fmla="*/ 12 h 52"/>
                  <a:gd name="T58" fmla="*/ 4 w 24"/>
                  <a:gd name="T59" fmla="*/ 10 h 52"/>
                  <a:gd name="T60" fmla="*/ 6 w 24"/>
                  <a:gd name="T61" fmla="*/ 8 h 52"/>
                  <a:gd name="T62" fmla="*/ 8 w 24"/>
                  <a:gd name="T63" fmla="*/ 6 h 52"/>
                  <a:gd name="T64" fmla="*/ 10 w 24"/>
                  <a:gd name="T65" fmla="*/ 4 h 52"/>
                  <a:gd name="T66" fmla="*/ 12 w 24"/>
                  <a:gd name="T67" fmla="*/ 0 h 52"/>
                  <a:gd name="T68" fmla="*/ 12 w 24"/>
                  <a:gd name="T69" fmla="*/ 0 h 5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4"/>
                  <a:gd name="T106" fmla="*/ 0 h 52"/>
                  <a:gd name="T107" fmla="*/ 24 w 24"/>
                  <a:gd name="T108" fmla="*/ 52 h 5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4" h="52">
                    <a:moveTo>
                      <a:pt x="12" y="0"/>
                    </a:moveTo>
                    <a:lnTo>
                      <a:pt x="12" y="12"/>
                    </a:lnTo>
                    <a:lnTo>
                      <a:pt x="22" y="12"/>
                    </a:lnTo>
                    <a:lnTo>
                      <a:pt x="22" y="16"/>
                    </a:lnTo>
                    <a:lnTo>
                      <a:pt x="12" y="16"/>
                    </a:lnTo>
                    <a:lnTo>
                      <a:pt x="12" y="40"/>
                    </a:lnTo>
                    <a:lnTo>
                      <a:pt x="14" y="44"/>
                    </a:lnTo>
                    <a:lnTo>
                      <a:pt x="14" y="46"/>
                    </a:lnTo>
                    <a:lnTo>
                      <a:pt x="16" y="46"/>
                    </a:lnTo>
                    <a:lnTo>
                      <a:pt x="16" y="48"/>
                    </a:lnTo>
                    <a:lnTo>
                      <a:pt x="18" y="48"/>
                    </a:lnTo>
                    <a:lnTo>
                      <a:pt x="20" y="46"/>
                    </a:lnTo>
                    <a:lnTo>
                      <a:pt x="22" y="44"/>
                    </a:lnTo>
                    <a:lnTo>
                      <a:pt x="24" y="44"/>
                    </a:lnTo>
                    <a:lnTo>
                      <a:pt x="22" y="48"/>
                    </a:lnTo>
                    <a:lnTo>
                      <a:pt x="20" y="50"/>
                    </a:lnTo>
                    <a:lnTo>
                      <a:pt x="16" y="52"/>
                    </a:lnTo>
                    <a:lnTo>
                      <a:pt x="14" y="52"/>
                    </a:lnTo>
                    <a:lnTo>
                      <a:pt x="12" y="52"/>
                    </a:lnTo>
                    <a:lnTo>
                      <a:pt x="10" y="52"/>
                    </a:lnTo>
                    <a:lnTo>
                      <a:pt x="8" y="50"/>
                    </a:lnTo>
                    <a:lnTo>
                      <a:pt x="6" y="48"/>
                    </a:lnTo>
                    <a:lnTo>
                      <a:pt x="6" y="46"/>
                    </a:lnTo>
                    <a:lnTo>
                      <a:pt x="6" y="42"/>
                    </a:lnTo>
                    <a:lnTo>
                      <a:pt x="6" y="16"/>
                    </a:lnTo>
                    <a:lnTo>
                      <a:pt x="0" y="16"/>
                    </a:lnTo>
                    <a:lnTo>
                      <a:pt x="0" y="14"/>
                    </a:lnTo>
                    <a:lnTo>
                      <a:pt x="2" y="12"/>
                    </a:lnTo>
                    <a:lnTo>
                      <a:pt x="4" y="10"/>
                    </a:lnTo>
                    <a:lnTo>
                      <a:pt x="6" y="8"/>
                    </a:lnTo>
                    <a:lnTo>
                      <a:pt x="8" y="6"/>
                    </a:lnTo>
                    <a:lnTo>
                      <a:pt x="10" y="4"/>
                    </a:lnTo>
                    <a:lnTo>
                      <a:pt x="12" y="0"/>
                    </a:lnTo>
                    <a:close/>
                  </a:path>
                </a:pathLst>
              </a:custGeom>
              <a:solidFill>
                <a:srgbClr val="000000"/>
              </a:solidFill>
              <a:ln w="0">
                <a:solidFill>
                  <a:srgbClr val="000000"/>
                </a:solidFill>
                <a:round/>
                <a:headEnd/>
                <a:tailEnd/>
              </a:ln>
            </p:spPr>
            <p:txBody>
              <a:bodyPr/>
              <a:lstStyle/>
              <a:p>
                <a:endParaRPr lang="en-CA"/>
              </a:p>
            </p:txBody>
          </p:sp>
          <p:sp>
            <p:nvSpPr>
              <p:cNvPr id="13424" name="Freeform 93"/>
              <p:cNvSpPr>
                <a:spLocks noEditPoints="1"/>
              </p:cNvSpPr>
              <p:nvPr/>
            </p:nvSpPr>
            <p:spPr bwMode="auto">
              <a:xfrm>
                <a:off x="1610" y="2482"/>
                <a:ext cx="38" cy="40"/>
              </a:xfrm>
              <a:custGeom>
                <a:avLst/>
                <a:gdLst>
                  <a:gd name="T0" fmla="*/ 20 w 38"/>
                  <a:gd name="T1" fmla="*/ 0 h 40"/>
                  <a:gd name="T2" fmla="*/ 24 w 38"/>
                  <a:gd name="T3" fmla="*/ 0 h 40"/>
                  <a:gd name="T4" fmla="*/ 30 w 38"/>
                  <a:gd name="T5" fmla="*/ 2 h 40"/>
                  <a:gd name="T6" fmla="*/ 34 w 38"/>
                  <a:gd name="T7" fmla="*/ 6 h 40"/>
                  <a:gd name="T8" fmla="*/ 36 w 38"/>
                  <a:gd name="T9" fmla="*/ 12 h 40"/>
                  <a:gd name="T10" fmla="*/ 38 w 38"/>
                  <a:gd name="T11" fmla="*/ 20 h 40"/>
                  <a:gd name="T12" fmla="*/ 38 w 38"/>
                  <a:gd name="T13" fmla="*/ 24 h 40"/>
                  <a:gd name="T14" fmla="*/ 36 w 38"/>
                  <a:gd name="T15" fmla="*/ 30 h 40"/>
                  <a:gd name="T16" fmla="*/ 32 w 38"/>
                  <a:gd name="T17" fmla="*/ 34 h 40"/>
                  <a:gd name="T18" fmla="*/ 28 w 38"/>
                  <a:gd name="T19" fmla="*/ 38 h 40"/>
                  <a:gd name="T20" fmla="*/ 24 w 38"/>
                  <a:gd name="T21" fmla="*/ 40 h 40"/>
                  <a:gd name="T22" fmla="*/ 18 w 38"/>
                  <a:gd name="T23" fmla="*/ 40 h 40"/>
                  <a:gd name="T24" fmla="*/ 14 w 38"/>
                  <a:gd name="T25" fmla="*/ 40 h 40"/>
                  <a:gd name="T26" fmla="*/ 8 w 38"/>
                  <a:gd name="T27" fmla="*/ 38 h 40"/>
                  <a:gd name="T28" fmla="*/ 4 w 38"/>
                  <a:gd name="T29" fmla="*/ 34 h 40"/>
                  <a:gd name="T30" fmla="*/ 2 w 38"/>
                  <a:gd name="T31" fmla="*/ 28 h 40"/>
                  <a:gd name="T32" fmla="*/ 0 w 38"/>
                  <a:gd name="T33" fmla="*/ 20 h 40"/>
                  <a:gd name="T34" fmla="*/ 2 w 38"/>
                  <a:gd name="T35" fmla="*/ 16 h 40"/>
                  <a:gd name="T36" fmla="*/ 4 w 38"/>
                  <a:gd name="T37" fmla="*/ 10 h 40"/>
                  <a:gd name="T38" fmla="*/ 6 w 38"/>
                  <a:gd name="T39" fmla="*/ 6 h 40"/>
                  <a:gd name="T40" fmla="*/ 10 w 38"/>
                  <a:gd name="T41" fmla="*/ 2 h 40"/>
                  <a:gd name="T42" fmla="*/ 14 w 38"/>
                  <a:gd name="T43" fmla="*/ 0 h 40"/>
                  <a:gd name="T44" fmla="*/ 20 w 38"/>
                  <a:gd name="T45" fmla="*/ 0 h 40"/>
                  <a:gd name="T46" fmla="*/ 18 w 38"/>
                  <a:gd name="T47" fmla="*/ 2 h 40"/>
                  <a:gd name="T48" fmla="*/ 16 w 38"/>
                  <a:gd name="T49" fmla="*/ 2 h 40"/>
                  <a:gd name="T50" fmla="*/ 14 w 38"/>
                  <a:gd name="T51" fmla="*/ 4 h 40"/>
                  <a:gd name="T52" fmla="*/ 10 w 38"/>
                  <a:gd name="T53" fmla="*/ 6 h 40"/>
                  <a:gd name="T54" fmla="*/ 10 w 38"/>
                  <a:gd name="T55" fmla="*/ 8 h 40"/>
                  <a:gd name="T56" fmla="*/ 8 w 38"/>
                  <a:gd name="T57" fmla="*/ 12 h 40"/>
                  <a:gd name="T58" fmla="*/ 8 w 38"/>
                  <a:gd name="T59" fmla="*/ 18 h 40"/>
                  <a:gd name="T60" fmla="*/ 8 w 38"/>
                  <a:gd name="T61" fmla="*/ 24 h 40"/>
                  <a:gd name="T62" fmla="*/ 12 w 38"/>
                  <a:gd name="T63" fmla="*/ 32 h 40"/>
                  <a:gd name="T64" fmla="*/ 14 w 38"/>
                  <a:gd name="T65" fmla="*/ 36 h 40"/>
                  <a:gd name="T66" fmla="*/ 16 w 38"/>
                  <a:gd name="T67" fmla="*/ 38 h 40"/>
                  <a:gd name="T68" fmla="*/ 20 w 38"/>
                  <a:gd name="T69" fmla="*/ 38 h 40"/>
                  <a:gd name="T70" fmla="*/ 24 w 38"/>
                  <a:gd name="T71" fmla="*/ 38 h 40"/>
                  <a:gd name="T72" fmla="*/ 28 w 38"/>
                  <a:gd name="T73" fmla="*/ 34 h 40"/>
                  <a:gd name="T74" fmla="*/ 30 w 38"/>
                  <a:gd name="T75" fmla="*/ 30 h 40"/>
                  <a:gd name="T76" fmla="*/ 30 w 38"/>
                  <a:gd name="T77" fmla="*/ 22 h 40"/>
                  <a:gd name="T78" fmla="*/ 30 w 38"/>
                  <a:gd name="T79" fmla="*/ 16 h 40"/>
                  <a:gd name="T80" fmla="*/ 28 w 38"/>
                  <a:gd name="T81" fmla="*/ 10 h 40"/>
                  <a:gd name="T82" fmla="*/ 26 w 38"/>
                  <a:gd name="T83" fmla="*/ 6 h 40"/>
                  <a:gd name="T84" fmla="*/ 22 w 38"/>
                  <a:gd name="T85" fmla="*/ 4 h 40"/>
                  <a:gd name="T86" fmla="*/ 18 w 38"/>
                  <a:gd name="T87" fmla="*/ 2 h 4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8"/>
                  <a:gd name="T133" fmla="*/ 0 h 40"/>
                  <a:gd name="T134" fmla="*/ 38 w 38"/>
                  <a:gd name="T135" fmla="*/ 40 h 4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8" h="40">
                    <a:moveTo>
                      <a:pt x="20" y="0"/>
                    </a:moveTo>
                    <a:lnTo>
                      <a:pt x="24" y="0"/>
                    </a:lnTo>
                    <a:lnTo>
                      <a:pt x="30" y="2"/>
                    </a:lnTo>
                    <a:lnTo>
                      <a:pt x="34" y="6"/>
                    </a:lnTo>
                    <a:lnTo>
                      <a:pt x="36" y="12"/>
                    </a:lnTo>
                    <a:lnTo>
                      <a:pt x="38" y="20"/>
                    </a:lnTo>
                    <a:lnTo>
                      <a:pt x="38" y="24"/>
                    </a:lnTo>
                    <a:lnTo>
                      <a:pt x="36" y="30"/>
                    </a:lnTo>
                    <a:lnTo>
                      <a:pt x="32" y="34"/>
                    </a:lnTo>
                    <a:lnTo>
                      <a:pt x="28" y="38"/>
                    </a:lnTo>
                    <a:lnTo>
                      <a:pt x="24" y="40"/>
                    </a:lnTo>
                    <a:lnTo>
                      <a:pt x="18" y="40"/>
                    </a:lnTo>
                    <a:lnTo>
                      <a:pt x="14" y="40"/>
                    </a:lnTo>
                    <a:lnTo>
                      <a:pt x="8" y="38"/>
                    </a:lnTo>
                    <a:lnTo>
                      <a:pt x="4" y="34"/>
                    </a:lnTo>
                    <a:lnTo>
                      <a:pt x="2" y="28"/>
                    </a:lnTo>
                    <a:lnTo>
                      <a:pt x="0" y="20"/>
                    </a:lnTo>
                    <a:lnTo>
                      <a:pt x="2" y="16"/>
                    </a:lnTo>
                    <a:lnTo>
                      <a:pt x="4" y="10"/>
                    </a:lnTo>
                    <a:lnTo>
                      <a:pt x="6" y="6"/>
                    </a:lnTo>
                    <a:lnTo>
                      <a:pt x="10" y="2"/>
                    </a:lnTo>
                    <a:lnTo>
                      <a:pt x="14" y="0"/>
                    </a:lnTo>
                    <a:lnTo>
                      <a:pt x="20" y="0"/>
                    </a:lnTo>
                    <a:close/>
                    <a:moveTo>
                      <a:pt x="18" y="2"/>
                    </a:moveTo>
                    <a:lnTo>
                      <a:pt x="16" y="2"/>
                    </a:lnTo>
                    <a:lnTo>
                      <a:pt x="14" y="4"/>
                    </a:lnTo>
                    <a:lnTo>
                      <a:pt x="10" y="6"/>
                    </a:lnTo>
                    <a:lnTo>
                      <a:pt x="10" y="8"/>
                    </a:lnTo>
                    <a:lnTo>
                      <a:pt x="8" y="12"/>
                    </a:lnTo>
                    <a:lnTo>
                      <a:pt x="8" y="18"/>
                    </a:lnTo>
                    <a:lnTo>
                      <a:pt x="8" y="24"/>
                    </a:lnTo>
                    <a:lnTo>
                      <a:pt x="12" y="32"/>
                    </a:lnTo>
                    <a:lnTo>
                      <a:pt x="14" y="36"/>
                    </a:lnTo>
                    <a:lnTo>
                      <a:pt x="16" y="38"/>
                    </a:lnTo>
                    <a:lnTo>
                      <a:pt x="20" y="38"/>
                    </a:lnTo>
                    <a:lnTo>
                      <a:pt x="24" y="38"/>
                    </a:lnTo>
                    <a:lnTo>
                      <a:pt x="28" y="34"/>
                    </a:lnTo>
                    <a:lnTo>
                      <a:pt x="30" y="30"/>
                    </a:lnTo>
                    <a:lnTo>
                      <a:pt x="30" y="22"/>
                    </a:lnTo>
                    <a:lnTo>
                      <a:pt x="30" y="16"/>
                    </a:lnTo>
                    <a:lnTo>
                      <a:pt x="28" y="10"/>
                    </a:lnTo>
                    <a:lnTo>
                      <a:pt x="26" y="6"/>
                    </a:lnTo>
                    <a:lnTo>
                      <a:pt x="22" y="4"/>
                    </a:lnTo>
                    <a:lnTo>
                      <a:pt x="18" y="2"/>
                    </a:lnTo>
                    <a:close/>
                  </a:path>
                </a:pathLst>
              </a:custGeom>
              <a:solidFill>
                <a:srgbClr val="000000"/>
              </a:solidFill>
              <a:ln w="0">
                <a:solidFill>
                  <a:srgbClr val="000000"/>
                </a:solidFill>
                <a:round/>
                <a:headEnd/>
                <a:tailEnd/>
              </a:ln>
            </p:spPr>
            <p:txBody>
              <a:bodyPr/>
              <a:lstStyle/>
              <a:p>
                <a:endParaRPr lang="en-CA"/>
              </a:p>
            </p:txBody>
          </p:sp>
          <p:sp>
            <p:nvSpPr>
              <p:cNvPr id="13425" name="Rectangle 94"/>
              <p:cNvSpPr>
                <a:spLocks noChangeArrowheads="1"/>
              </p:cNvSpPr>
              <p:nvPr/>
            </p:nvSpPr>
            <p:spPr bwMode="auto">
              <a:xfrm>
                <a:off x="1888" y="2448"/>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426" name="Rectangle 95"/>
              <p:cNvSpPr>
                <a:spLocks noChangeArrowheads="1"/>
              </p:cNvSpPr>
              <p:nvPr/>
            </p:nvSpPr>
            <p:spPr bwMode="auto">
              <a:xfrm>
                <a:off x="1904" y="2448"/>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427" name="Freeform 96"/>
              <p:cNvSpPr>
                <a:spLocks/>
              </p:cNvSpPr>
              <p:nvPr/>
            </p:nvSpPr>
            <p:spPr bwMode="auto">
              <a:xfrm>
                <a:off x="2048" y="2462"/>
                <a:ext cx="32" cy="60"/>
              </a:xfrm>
              <a:custGeom>
                <a:avLst/>
                <a:gdLst>
                  <a:gd name="T0" fmla="*/ 4 w 32"/>
                  <a:gd name="T1" fmla="*/ 8 h 60"/>
                  <a:gd name="T2" fmla="*/ 12 w 32"/>
                  <a:gd name="T3" fmla="*/ 2 h 60"/>
                  <a:gd name="T4" fmla="*/ 22 w 32"/>
                  <a:gd name="T5" fmla="*/ 2 h 60"/>
                  <a:gd name="T6" fmla="*/ 30 w 32"/>
                  <a:gd name="T7" fmla="*/ 8 h 60"/>
                  <a:gd name="T8" fmla="*/ 28 w 32"/>
                  <a:gd name="T9" fmla="*/ 16 h 60"/>
                  <a:gd name="T10" fmla="*/ 22 w 32"/>
                  <a:gd name="T11" fmla="*/ 26 h 60"/>
                  <a:gd name="T12" fmla="*/ 30 w 32"/>
                  <a:gd name="T13" fmla="*/ 32 h 60"/>
                  <a:gd name="T14" fmla="*/ 32 w 32"/>
                  <a:gd name="T15" fmla="*/ 40 h 60"/>
                  <a:gd name="T16" fmla="*/ 28 w 32"/>
                  <a:gd name="T17" fmla="*/ 54 h 60"/>
                  <a:gd name="T18" fmla="*/ 18 w 32"/>
                  <a:gd name="T19" fmla="*/ 60 h 60"/>
                  <a:gd name="T20" fmla="*/ 4 w 32"/>
                  <a:gd name="T21" fmla="*/ 60 h 60"/>
                  <a:gd name="T22" fmla="*/ 0 w 32"/>
                  <a:gd name="T23" fmla="*/ 58 h 60"/>
                  <a:gd name="T24" fmla="*/ 0 w 32"/>
                  <a:gd name="T25" fmla="*/ 56 h 60"/>
                  <a:gd name="T26" fmla="*/ 2 w 32"/>
                  <a:gd name="T27" fmla="*/ 54 h 60"/>
                  <a:gd name="T28" fmla="*/ 4 w 32"/>
                  <a:gd name="T29" fmla="*/ 54 h 60"/>
                  <a:gd name="T30" fmla="*/ 6 w 32"/>
                  <a:gd name="T31" fmla="*/ 54 h 60"/>
                  <a:gd name="T32" fmla="*/ 10 w 32"/>
                  <a:gd name="T33" fmla="*/ 56 h 60"/>
                  <a:gd name="T34" fmla="*/ 14 w 32"/>
                  <a:gd name="T35" fmla="*/ 56 h 60"/>
                  <a:gd name="T36" fmla="*/ 20 w 32"/>
                  <a:gd name="T37" fmla="*/ 56 h 60"/>
                  <a:gd name="T38" fmla="*/ 26 w 32"/>
                  <a:gd name="T39" fmla="*/ 50 h 60"/>
                  <a:gd name="T40" fmla="*/ 26 w 32"/>
                  <a:gd name="T41" fmla="*/ 42 h 60"/>
                  <a:gd name="T42" fmla="*/ 24 w 32"/>
                  <a:gd name="T43" fmla="*/ 36 h 60"/>
                  <a:gd name="T44" fmla="*/ 20 w 32"/>
                  <a:gd name="T45" fmla="*/ 34 h 60"/>
                  <a:gd name="T46" fmla="*/ 14 w 32"/>
                  <a:gd name="T47" fmla="*/ 30 h 60"/>
                  <a:gd name="T48" fmla="*/ 10 w 32"/>
                  <a:gd name="T49" fmla="*/ 30 h 60"/>
                  <a:gd name="T50" fmla="*/ 14 w 32"/>
                  <a:gd name="T51" fmla="*/ 28 h 60"/>
                  <a:gd name="T52" fmla="*/ 20 w 32"/>
                  <a:gd name="T53" fmla="*/ 24 h 60"/>
                  <a:gd name="T54" fmla="*/ 24 w 32"/>
                  <a:gd name="T55" fmla="*/ 20 h 60"/>
                  <a:gd name="T56" fmla="*/ 22 w 32"/>
                  <a:gd name="T57" fmla="*/ 12 h 60"/>
                  <a:gd name="T58" fmla="*/ 18 w 32"/>
                  <a:gd name="T59" fmla="*/ 6 h 60"/>
                  <a:gd name="T60" fmla="*/ 10 w 32"/>
                  <a:gd name="T61" fmla="*/ 6 h 60"/>
                  <a:gd name="T62" fmla="*/ 2 w 32"/>
                  <a:gd name="T63" fmla="*/ 12 h 6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2"/>
                  <a:gd name="T97" fmla="*/ 0 h 60"/>
                  <a:gd name="T98" fmla="*/ 32 w 32"/>
                  <a:gd name="T99" fmla="*/ 60 h 6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2" h="60">
                    <a:moveTo>
                      <a:pt x="0" y="12"/>
                    </a:moveTo>
                    <a:lnTo>
                      <a:pt x="4" y="8"/>
                    </a:lnTo>
                    <a:lnTo>
                      <a:pt x="6" y="4"/>
                    </a:lnTo>
                    <a:lnTo>
                      <a:pt x="12" y="2"/>
                    </a:lnTo>
                    <a:lnTo>
                      <a:pt x="16" y="0"/>
                    </a:lnTo>
                    <a:lnTo>
                      <a:pt x="22" y="2"/>
                    </a:lnTo>
                    <a:lnTo>
                      <a:pt x="28" y="4"/>
                    </a:lnTo>
                    <a:lnTo>
                      <a:pt x="30" y="8"/>
                    </a:lnTo>
                    <a:lnTo>
                      <a:pt x="30" y="12"/>
                    </a:lnTo>
                    <a:lnTo>
                      <a:pt x="28" y="16"/>
                    </a:lnTo>
                    <a:lnTo>
                      <a:pt x="26" y="20"/>
                    </a:lnTo>
                    <a:lnTo>
                      <a:pt x="22" y="26"/>
                    </a:lnTo>
                    <a:lnTo>
                      <a:pt x="26" y="28"/>
                    </a:lnTo>
                    <a:lnTo>
                      <a:pt x="30" y="32"/>
                    </a:lnTo>
                    <a:lnTo>
                      <a:pt x="32" y="36"/>
                    </a:lnTo>
                    <a:lnTo>
                      <a:pt x="32" y="40"/>
                    </a:lnTo>
                    <a:lnTo>
                      <a:pt x="32" y="48"/>
                    </a:lnTo>
                    <a:lnTo>
                      <a:pt x="28" y="54"/>
                    </a:lnTo>
                    <a:lnTo>
                      <a:pt x="24" y="58"/>
                    </a:lnTo>
                    <a:lnTo>
                      <a:pt x="18" y="60"/>
                    </a:lnTo>
                    <a:lnTo>
                      <a:pt x="10" y="60"/>
                    </a:lnTo>
                    <a:lnTo>
                      <a:pt x="4" y="60"/>
                    </a:lnTo>
                    <a:lnTo>
                      <a:pt x="2" y="60"/>
                    </a:lnTo>
                    <a:lnTo>
                      <a:pt x="0" y="58"/>
                    </a:lnTo>
                    <a:lnTo>
                      <a:pt x="0" y="56"/>
                    </a:lnTo>
                    <a:lnTo>
                      <a:pt x="0" y="54"/>
                    </a:lnTo>
                    <a:lnTo>
                      <a:pt x="2" y="54"/>
                    </a:lnTo>
                    <a:lnTo>
                      <a:pt x="4" y="54"/>
                    </a:lnTo>
                    <a:lnTo>
                      <a:pt x="6" y="54"/>
                    </a:lnTo>
                    <a:lnTo>
                      <a:pt x="8" y="56"/>
                    </a:lnTo>
                    <a:lnTo>
                      <a:pt x="10" y="56"/>
                    </a:lnTo>
                    <a:lnTo>
                      <a:pt x="12" y="56"/>
                    </a:lnTo>
                    <a:lnTo>
                      <a:pt x="14" y="56"/>
                    </a:lnTo>
                    <a:lnTo>
                      <a:pt x="16" y="58"/>
                    </a:lnTo>
                    <a:lnTo>
                      <a:pt x="20" y="56"/>
                    </a:lnTo>
                    <a:lnTo>
                      <a:pt x="24" y="54"/>
                    </a:lnTo>
                    <a:lnTo>
                      <a:pt x="26" y="50"/>
                    </a:lnTo>
                    <a:lnTo>
                      <a:pt x="26" y="46"/>
                    </a:lnTo>
                    <a:lnTo>
                      <a:pt x="26" y="42"/>
                    </a:lnTo>
                    <a:lnTo>
                      <a:pt x="24" y="38"/>
                    </a:lnTo>
                    <a:lnTo>
                      <a:pt x="24" y="36"/>
                    </a:lnTo>
                    <a:lnTo>
                      <a:pt x="22" y="36"/>
                    </a:lnTo>
                    <a:lnTo>
                      <a:pt x="20" y="34"/>
                    </a:lnTo>
                    <a:lnTo>
                      <a:pt x="18" y="32"/>
                    </a:lnTo>
                    <a:lnTo>
                      <a:pt x="14" y="30"/>
                    </a:lnTo>
                    <a:lnTo>
                      <a:pt x="12" y="30"/>
                    </a:lnTo>
                    <a:lnTo>
                      <a:pt x="10" y="30"/>
                    </a:lnTo>
                    <a:lnTo>
                      <a:pt x="14" y="28"/>
                    </a:lnTo>
                    <a:lnTo>
                      <a:pt x="16" y="28"/>
                    </a:lnTo>
                    <a:lnTo>
                      <a:pt x="20" y="24"/>
                    </a:lnTo>
                    <a:lnTo>
                      <a:pt x="22" y="22"/>
                    </a:lnTo>
                    <a:lnTo>
                      <a:pt x="24" y="20"/>
                    </a:lnTo>
                    <a:lnTo>
                      <a:pt x="24" y="16"/>
                    </a:lnTo>
                    <a:lnTo>
                      <a:pt x="22" y="12"/>
                    </a:lnTo>
                    <a:lnTo>
                      <a:pt x="20" y="8"/>
                    </a:lnTo>
                    <a:lnTo>
                      <a:pt x="18" y="6"/>
                    </a:lnTo>
                    <a:lnTo>
                      <a:pt x="14" y="6"/>
                    </a:lnTo>
                    <a:lnTo>
                      <a:pt x="10" y="6"/>
                    </a:lnTo>
                    <a:lnTo>
                      <a:pt x="6" y="10"/>
                    </a:lnTo>
                    <a:lnTo>
                      <a:pt x="2" y="12"/>
                    </a:lnTo>
                    <a:lnTo>
                      <a:pt x="0" y="12"/>
                    </a:lnTo>
                    <a:close/>
                  </a:path>
                </a:pathLst>
              </a:custGeom>
              <a:solidFill>
                <a:srgbClr val="000000"/>
              </a:solidFill>
              <a:ln w="0">
                <a:solidFill>
                  <a:srgbClr val="000000"/>
                </a:solidFill>
                <a:round/>
                <a:headEnd/>
                <a:tailEnd/>
              </a:ln>
            </p:spPr>
            <p:txBody>
              <a:bodyPr/>
              <a:lstStyle/>
              <a:p>
                <a:endParaRPr lang="en-CA"/>
              </a:p>
            </p:txBody>
          </p:sp>
          <p:sp>
            <p:nvSpPr>
              <p:cNvPr id="13428" name="Rectangle 97"/>
              <p:cNvSpPr>
                <a:spLocks noChangeArrowheads="1"/>
              </p:cNvSpPr>
              <p:nvPr/>
            </p:nvSpPr>
            <p:spPr bwMode="auto">
              <a:xfrm>
                <a:off x="2152" y="2448"/>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429" name="Freeform 98"/>
              <p:cNvSpPr>
                <a:spLocks noEditPoints="1"/>
              </p:cNvSpPr>
              <p:nvPr/>
            </p:nvSpPr>
            <p:spPr bwMode="auto">
              <a:xfrm>
                <a:off x="2298" y="2462"/>
                <a:ext cx="38" cy="60"/>
              </a:xfrm>
              <a:custGeom>
                <a:avLst/>
                <a:gdLst>
                  <a:gd name="T0" fmla="*/ 0 w 38"/>
                  <a:gd name="T1" fmla="*/ 30 h 60"/>
                  <a:gd name="T2" fmla="*/ 2 w 38"/>
                  <a:gd name="T3" fmla="*/ 22 h 60"/>
                  <a:gd name="T4" fmla="*/ 4 w 38"/>
                  <a:gd name="T5" fmla="*/ 14 h 60"/>
                  <a:gd name="T6" fmla="*/ 8 w 38"/>
                  <a:gd name="T7" fmla="*/ 8 h 60"/>
                  <a:gd name="T8" fmla="*/ 12 w 38"/>
                  <a:gd name="T9" fmla="*/ 4 h 60"/>
                  <a:gd name="T10" fmla="*/ 16 w 38"/>
                  <a:gd name="T11" fmla="*/ 2 h 60"/>
                  <a:gd name="T12" fmla="*/ 20 w 38"/>
                  <a:gd name="T13" fmla="*/ 0 h 60"/>
                  <a:gd name="T14" fmla="*/ 24 w 38"/>
                  <a:gd name="T15" fmla="*/ 2 h 60"/>
                  <a:gd name="T16" fmla="*/ 28 w 38"/>
                  <a:gd name="T17" fmla="*/ 4 h 60"/>
                  <a:gd name="T18" fmla="*/ 30 w 38"/>
                  <a:gd name="T19" fmla="*/ 8 h 60"/>
                  <a:gd name="T20" fmla="*/ 34 w 38"/>
                  <a:gd name="T21" fmla="*/ 14 h 60"/>
                  <a:gd name="T22" fmla="*/ 36 w 38"/>
                  <a:gd name="T23" fmla="*/ 22 h 60"/>
                  <a:gd name="T24" fmla="*/ 38 w 38"/>
                  <a:gd name="T25" fmla="*/ 30 h 60"/>
                  <a:gd name="T26" fmla="*/ 36 w 38"/>
                  <a:gd name="T27" fmla="*/ 40 h 60"/>
                  <a:gd name="T28" fmla="*/ 34 w 38"/>
                  <a:gd name="T29" fmla="*/ 48 h 60"/>
                  <a:gd name="T30" fmla="*/ 32 w 38"/>
                  <a:gd name="T31" fmla="*/ 54 h 60"/>
                  <a:gd name="T32" fmla="*/ 28 w 38"/>
                  <a:gd name="T33" fmla="*/ 58 h 60"/>
                  <a:gd name="T34" fmla="*/ 24 w 38"/>
                  <a:gd name="T35" fmla="*/ 60 h 60"/>
                  <a:gd name="T36" fmla="*/ 18 w 38"/>
                  <a:gd name="T37" fmla="*/ 60 h 60"/>
                  <a:gd name="T38" fmla="*/ 14 w 38"/>
                  <a:gd name="T39" fmla="*/ 60 h 60"/>
                  <a:gd name="T40" fmla="*/ 10 w 38"/>
                  <a:gd name="T41" fmla="*/ 56 h 60"/>
                  <a:gd name="T42" fmla="*/ 6 w 38"/>
                  <a:gd name="T43" fmla="*/ 50 h 60"/>
                  <a:gd name="T44" fmla="*/ 2 w 38"/>
                  <a:gd name="T45" fmla="*/ 42 h 60"/>
                  <a:gd name="T46" fmla="*/ 0 w 38"/>
                  <a:gd name="T47" fmla="*/ 30 h 60"/>
                  <a:gd name="T48" fmla="*/ 10 w 38"/>
                  <a:gd name="T49" fmla="*/ 32 h 60"/>
                  <a:gd name="T50" fmla="*/ 10 w 38"/>
                  <a:gd name="T51" fmla="*/ 42 h 60"/>
                  <a:gd name="T52" fmla="*/ 12 w 38"/>
                  <a:gd name="T53" fmla="*/ 52 h 60"/>
                  <a:gd name="T54" fmla="*/ 14 w 38"/>
                  <a:gd name="T55" fmla="*/ 56 h 60"/>
                  <a:gd name="T56" fmla="*/ 16 w 38"/>
                  <a:gd name="T57" fmla="*/ 58 h 60"/>
                  <a:gd name="T58" fmla="*/ 20 w 38"/>
                  <a:gd name="T59" fmla="*/ 58 h 60"/>
                  <a:gd name="T60" fmla="*/ 22 w 38"/>
                  <a:gd name="T61" fmla="*/ 58 h 60"/>
                  <a:gd name="T62" fmla="*/ 24 w 38"/>
                  <a:gd name="T63" fmla="*/ 56 h 60"/>
                  <a:gd name="T64" fmla="*/ 26 w 38"/>
                  <a:gd name="T65" fmla="*/ 54 h 60"/>
                  <a:gd name="T66" fmla="*/ 28 w 38"/>
                  <a:gd name="T67" fmla="*/ 48 h 60"/>
                  <a:gd name="T68" fmla="*/ 28 w 38"/>
                  <a:gd name="T69" fmla="*/ 40 h 60"/>
                  <a:gd name="T70" fmla="*/ 30 w 38"/>
                  <a:gd name="T71" fmla="*/ 28 h 60"/>
                  <a:gd name="T72" fmla="*/ 28 w 38"/>
                  <a:gd name="T73" fmla="*/ 20 h 60"/>
                  <a:gd name="T74" fmla="*/ 28 w 38"/>
                  <a:gd name="T75" fmla="*/ 12 h 60"/>
                  <a:gd name="T76" fmla="*/ 26 w 38"/>
                  <a:gd name="T77" fmla="*/ 8 h 60"/>
                  <a:gd name="T78" fmla="*/ 24 w 38"/>
                  <a:gd name="T79" fmla="*/ 4 h 60"/>
                  <a:gd name="T80" fmla="*/ 22 w 38"/>
                  <a:gd name="T81" fmla="*/ 4 h 60"/>
                  <a:gd name="T82" fmla="*/ 20 w 38"/>
                  <a:gd name="T83" fmla="*/ 4 h 60"/>
                  <a:gd name="T84" fmla="*/ 16 w 38"/>
                  <a:gd name="T85" fmla="*/ 4 h 60"/>
                  <a:gd name="T86" fmla="*/ 14 w 38"/>
                  <a:gd name="T87" fmla="*/ 6 h 60"/>
                  <a:gd name="T88" fmla="*/ 12 w 38"/>
                  <a:gd name="T89" fmla="*/ 10 h 60"/>
                  <a:gd name="T90" fmla="*/ 10 w 38"/>
                  <a:gd name="T91" fmla="*/ 16 h 60"/>
                  <a:gd name="T92" fmla="*/ 10 w 38"/>
                  <a:gd name="T93" fmla="*/ 24 h 60"/>
                  <a:gd name="T94" fmla="*/ 10 w 38"/>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8"/>
                  <a:gd name="T145" fmla="*/ 0 h 60"/>
                  <a:gd name="T146" fmla="*/ 38 w 38"/>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8" h="60">
                    <a:moveTo>
                      <a:pt x="0" y="30"/>
                    </a:moveTo>
                    <a:lnTo>
                      <a:pt x="2" y="22"/>
                    </a:lnTo>
                    <a:lnTo>
                      <a:pt x="4" y="14"/>
                    </a:lnTo>
                    <a:lnTo>
                      <a:pt x="8" y="8"/>
                    </a:lnTo>
                    <a:lnTo>
                      <a:pt x="12" y="4"/>
                    </a:lnTo>
                    <a:lnTo>
                      <a:pt x="16" y="2"/>
                    </a:lnTo>
                    <a:lnTo>
                      <a:pt x="20" y="0"/>
                    </a:lnTo>
                    <a:lnTo>
                      <a:pt x="24" y="2"/>
                    </a:lnTo>
                    <a:lnTo>
                      <a:pt x="28" y="4"/>
                    </a:lnTo>
                    <a:lnTo>
                      <a:pt x="30" y="8"/>
                    </a:lnTo>
                    <a:lnTo>
                      <a:pt x="34" y="14"/>
                    </a:lnTo>
                    <a:lnTo>
                      <a:pt x="36" y="22"/>
                    </a:lnTo>
                    <a:lnTo>
                      <a:pt x="38" y="30"/>
                    </a:lnTo>
                    <a:lnTo>
                      <a:pt x="36" y="40"/>
                    </a:lnTo>
                    <a:lnTo>
                      <a:pt x="34" y="48"/>
                    </a:lnTo>
                    <a:lnTo>
                      <a:pt x="32" y="54"/>
                    </a:lnTo>
                    <a:lnTo>
                      <a:pt x="28" y="58"/>
                    </a:lnTo>
                    <a:lnTo>
                      <a:pt x="24" y="60"/>
                    </a:lnTo>
                    <a:lnTo>
                      <a:pt x="18" y="60"/>
                    </a:lnTo>
                    <a:lnTo>
                      <a:pt x="14" y="60"/>
                    </a:lnTo>
                    <a:lnTo>
                      <a:pt x="10" y="56"/>
                    </a:lnTo>
                    <a:lnTo>
                      <a:pt x="6" y="50"/>
                    </a:lnTo>
                    <a:lnTo>
                      <a:pt x="2" y="42"/>
                    </a:lnTo>
                    <a:lnTo>
                      <a:pt x="0" y="30"/>
                    </a:lnTo>
                    <a:close/>
                    <a:moveTo>
                      <a:pt x="10" y="32"/>
                    </a:moveTo>
                    <a:lnTo>
                      <a:pt x="10" y="42"/>
                    </a:lnTo>
                    <a:lnTo>
                      <a:pt x="12" y="52"/>
                    </a:lnTo>
                    <a:lnTo>
                      <a:pt x="14" y="56"/>
                    </a:lnTo>
                    <a:lnTo>
                      <a:pt x="16" y="58"/>
                    </a:lnTo>
                    <a:lnTo>
                      <a:pt x="20" y="58"/>
                    </a:lnTo>
                    <a:lnTo>
                      <a:pt x="22" y="58"/>
                    </a:lnTo>
                    <a:lnTo>
                      <a:pt x="24" y="56"/>
                    </a:lnTo>
                    <a:lnTo>
                      <a:pt x="26" y="54"/>
                    </a:lnTo>
                    <a:lnTo>
                      <a:pt x="28" y="48"/>
                    </a:lnTo>
                    <a:lnTo>
                      <a:pt x="28" y="40"/>
                    </a:lnTo>
                    <a:lnTo>
                      <a:pt x="30" y="28"/>
                    </a:lnTo>
                    <a:lnTo>
                      <a:pt x="28" y="20"/>
                    </a:lnTo>
                    <a:lnTo>
                      <a:pt x="28" y="12"/>
                    </a:lnTo>
                    <a:lnTo>
                      <a:pt x="26" y="8"/>
                    </a:lnTo>
                    <a:lnTo>
                      <a:pt x="24" y="4"/>
                    </a:lnTo>
                    <a:lnTo>
                      <a:pt x="22" y="4"/>
                    </a:lnTo>
                    <a:lnTo>
                      <a:pt x="20" y="4"/>
                    </a:lnTo>
                    <a:lnTo>
                      <a:pt x="16" y="4"/>
                    </a:lnTo>
                    <a:lnTo>
                      <a:pt x="14" y="6"/>
                    </a:lnTo>
                    <a:lnTo>
                      <a:pt x="12" y="10"/>
                    </a:lnTo>
                    <a:lnTo>
                      <a:pt x="10" y="16"/>
                    </a:lnTo>
                    <a:lnTo>
                      <a:pt x="10" y="24"/>
                    </a:lnTo>
                    <a:lnTo>
                      <a:pt x="10" y="32"/>
                    </a:lnTo>
                    <a:close/>
                  </a:path>
                </a:pathLst>
              </a:custGeom>
              <a:solidFill>
                <a:srgbClr val="000000"/>
              </a:solidFill>
              <a:ln w="0">
                <a:solidFill>
                  <a:srgbClr val="000000"/>
                </a:solidFill>
                <a:round/>
                <a:headEnd/>
                <a:tailEnd/>
              </a:ln>
            </p:spPr>
            <p:txBody>
              <a:bodyPr/>
              <a:lstStyle/>
              <a:p>
                <a:endParaRPr lang="en-CA"/>
              </a:p>
            </p:txBody>
          </p:sp>
          <p:sp>
            <p:nvSpPr>
              <p:cNvPr id="13430" name="Rectangle 99"/>
              <p:cNvSpPr>
                <a:spLocks noChangeArrowheads="1"/>
              </p:cNvSpPr>
              <p:nvPr/>
            </p:nvSpPr>
            <p:spPr bwMode="auto">
              <a:xfrm>
                <a:off x="2496" y="2448"/>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431" name="Freeform 100"/>
              <p:cNvSpPr>
                <a:spLocks/>
              </p:cNvSpPr>
              <p:nvPr/>
            </p:nvSpPr>
            <p:spPr bwMode="auto">
              <a:xfrm>
                <a:off x="2642" y="2462"/>
                <a:ext cx="24" cy="60"/>
              </a:xfrm>
              <a:custGeom>
                <a:avLst/>
                <a:gdLst>
                  <a:gd name="T0" fmla="*/ 0 w 24"/>
                  <a:gd name="T1" fmla="*/ 6 h 60"/>
                  <a:gd name="T2" fmla="*/ 14 w 24"/>
                  <a:gd name="T3" fmla="*/ 0 h 60"/>
                  <a:gd name="T4" fmla="*/ 16 w 24"/>
                  <a:gd name="T5" fmla="*/ 0 h 60"/>
                  <a:gd name="T6" fmla="*/ 16 w 24"/>
                  <a:gd name="T7" fmla="*/ 50 h 60"/>
                  <a:gd name="T8" fmla="*/ 16 w 24"/>
                  <a:gd name="T9" fmla="*/ 54 h 60"/>
                  <a:gd name="T10" fmla="*/ 16 w 24"/>
                  <a:gd name="T11" fmla="*/ 56 h 60"/>
                  <a:gd name="T12" fmla="*/ 18 w 24"/>
                  <a:gd name="T13" fmla="*/ 58 h 60"/>
                  <a:gd name="T14" fmla="*/ 18 w 24"/>
                  <a:gd name="T15" fmla="*/ 58 h 60"/>
                  <a:gd name="T16" fmla="*/ 20 w 24"/>
                  <a:gd name="T17" fmla="*/ 58 h 60"/>
                  <a:gd name="T18" fmla="*/ 24 w 24"/>
                  <a:gd name="T19" fmla="*/ 58 h 60"/>
                  <a:gd name="T20" fmla="*/ 24 w 24"/>
                  <a:gd name="T21" fmla="*/ 60 h 60"/>
                  <a:gd name="T22" fmla="*/ 2 w 24"/>
                  <a:gd name="T23" fmla="*/ 60 h 60"/>
                  <a:gd name="T24" fmla="*/ 2 w 24"/>
                  <a:gd name="T25" fmla="*/ 58 h 60"/>
                  <a:gd name="T26" fmla="*/ 6 w 24"/>
                  <a:gd name="T27" fmla="*/ 58 h 60"/>
                  <a:gd name="T28" fmla="*/ 6 w 24"/>
                  <a:gd name="T29" fmla="*/ 58 h 60"/>
                  <a:gd name="T30" fmla="*/ 8 w 24"/>
                  <a:gd name="T31" fmla="*/ 58 h 60"/>
                  <a:gd name="T32" fmla="*/ 8 w 24"/>
                  <a:gd name="T33" fmla="*/ 56 h 60"/>
                  <a:gd name="T34" fmla="*/ 8 w 24"/>
                  <a:gd name="T35" fmla="*/ 54 h 60"/>
                  <a:gd name="T36" fmla="*/ 10 w 24"/>
                  <a:gd name="T37" fmla="*/ 50 h 60"/>
                  <a:gd name="T38" fmla="*/ 10 w 24"/>
                  <a:gd name="T39" fmla="*/ 16 h 60"/>
                  <a:gd name="T40" fmla="*/ 8 w 24"/>
                  <a:gd name="T41" fmla="*/ 12 h 60"/>
                  <a:gd name="T42" fmla="*/ 8 w 24"/>
                  <a:gd name="T43" fmla="*/ 10 h 60"/>
                  <a:gd name="T44" fmla="*/ 8 w 24"/>
                  <a:gd name="T45" fmla="*/ 8 h 60"/>
                  <a:gd name="T46" fmla="*/ 8 w 24"/>
                  <a:gd name="T47" fmla="*/ 8 h 60"/>
                  <a:gd name="T48" fmla="*/ 6 w 24"/>
                  <a:gd name="T49" fmla="*/ 6 h 60"/>
                  <a:gd name="T50" fmla="*/ 6 w 24"/>
                  <a:gd name="T51" fmla="*/ 6 h 60"/>
                  <a:gd name="T52" fmla="*/ 4 w 24"/>
                  <a:gd name="T53" fmla="*/ 6 h 60"/>
                  <a:gd name="T54" fmla="*/ 2 w 24"/>
                  <a:gd name="T55" fmla="*/ 8 h 60"/>
                  <a:gd name="T56" fmla="*/ 0 w 24"/>
                  <a:gd name="T57" fmla="*/ 6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4"/>
                  <a:gd name="T88" fmla="*/ 0 h 60"/>
                  <a:gd name="T89" fmla="*/ 24 w 24"/>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4" h="60">
                    <a:moveTo>
                      <a:pt x="0" y="6"/>
                    </a:moveTo>
                    <a:lnTo>
                      <a:pt x="14" y="0"/>
                    </a:lnTo>
                    <a:lnTo>
                      <a:pt x="16" y="0"/>
                    </a:lnTo>
                    <a:lnTo>
                      <a:pt x="16" y="50"/>
                    </a:lnTo>
                    <a:lnTo>
                      <a:pt x="16" y="54"/>
                    </a:lnTo>
                    <a:lnTo>
                      <a:pt x="16" y="56"/>
                    </a:lnTo>
                    <a:lnTo>
                      <a:pt x="18" y="58"/>
                    </a:lnTo>
                    <a:lnTo>
                      <a:pt x="20" y="58"/>
                    </a:lnTo>
                    <a:lnTo>
                      <a:pt x="24" y="58"/>
                    </a:lnTo>
                    <a:lnTo>
                      <a:pt x="24" y="60"/>
                    </a:lnTo>
                    <a:lnTo>
                      <a:pt x="2" y="60"/>
                    </a:lnTo>
                    <a:lnTo>
                      <a:pt x="2" y="58"/>
                    </a:lnTo>
                    <a:lnTo>
                      <a:pt x="6" y="58"/>
                    </a:lnTo>
                    <a:lnTo>
                      <a:pt x="8" y="58"/>
                    </a:lnTo>
                    <a:lnTo>
                      <a:pt x="8" y="56"/>
                    </a:lnTo>
                    <a:lnTo>
                      <a:pt x="8" y="54"/>
                    </a:lnTo>
                    <a:lnTo>
                      <a:pt x="10" y="50"/>
                    </a:lnTo>
                    <a:lnTo>
                      <a:pt x="10" y="16"/>
                    </a:lnTo>
                    <a:lnTo>
                      <a:pt x="8" y="12"/>
                    </a:lnTo>
                    <a:lnTo>
                      <a:pt x="8" y="10"/>
                    </a:lnTo>
                    <a:lnTo>
                      <a:pt x="8" y="8"/>
                    </a:lnTo>
                    <a:lnTo>
                      <a:pt x="6" y="6"/>
                    </a:lnTo>
                    <a:lnTo>
                      <a:pt x="4" y="6"/>
                    </a:lnTo>
                    <a:lnTo>
                      <a:pt x="2" y="8"/>
                    </a:lnTo>
                    <a:lnTo>
                      <a:pt x="0" y="6"/>
                    </a:lnTo>
                    <a:close/>
                  </a:path>
                </a:pathLst>
              </a:custGeom>
              <a:solidFill>
                <a:srgbClr val="000000"/>
              </a:solidFill>
              <a:ln w="0">
                <a:solidFill>
                  <a:srgbClr val="000000"/>
                </a:solidFill>
                <a:round/>
                <a:headEnd/>
                <a:tailEnd/>
              </a:ln>
            </p:spPr>
            <p:txBody>
              <a:bodyPr/>
              <a:lstStyle/>
              <a:p>
                <a:endParaRPr lang="en-CA"/>
              </a:p>
            </p:txBody>
          </p:sp>
          <p:sp>
            <p:nvSpPr>
              <p:cNvPr id="13432" name="Freeform 101"/>
              <p:cNvSpPr>
                <a:spLocks noEditPoints="1"/>
              </p:cNvSpPr>
              <p:nvPr/>
            </p:nvSpPr>
            <p:spPr bwMode="auto">
              <a:xfrm>
                <a:off x="2680" y="2462"/>
                <a:ext cx="36" cy="60"/>
              </a:xfrm>
              <a:custGeom>
                <a:avLst/>
                <a:gdLst>
                  <a:gd name="T0" fmla="*/ 0 w 36"/>
                  <a:gd name="T1" fmla="*/ 30 h 60"/>
                  <a:gd name="T2" fmla="*/ 2 w 36"/>
                  <a:gd name="T3" fmla="*/ 22 h 60"/>
                  <a:gd name="T4" fmla="*/ 4 w 36"/>
                  <a:gd name="T5" fmla="*/ 14 h 60"/>
                  <a:gd name="T6" fmla="*/ 6 w 36"/>
                  <a:gd name="T7" fmla="*/ 8 h 60"/>
                  <a:gd name="T8" fmla="*/ 10 w 36"/>
                  <a:gd name="T9" fmla="*/ 4 h 60"/>
                  <a:gd name="T10" fmla="*/ 14 w 36"/>
                  <a:gd name="T11" fmla="*/ 2 h 60"/>
                  <a:gd name="T12" fmla="*/ 18 w 36"/>
                  <a:gd name="T13" fmla="*/ 0 h 60"/>
                  <a:gd name="T14" fmla="*/ 22 w 36"/>
                  <a:gd name="T15" fmla="*/ 2 h 60"/>
                  <a:gd name="T16" fmla="*/ 26 w 36"/>
                  <a:gd name="T17" fmla="*/ 4 h 60"/>
                  <a:gd name="T18" fmla="*/ 30 w 36"/>
                  <a:gd name="T19" fmla="*/ 8 h 60"/>
                  <a:gd name="T20" fmla="*/ 34 w 36"/>
                  <a:gd name="T21" fmla="*/ 14 h 60"/>
                  <a:gd name="T22" fmla="*/ 36 w 36"/>
                  <a:gd name="T23" fmla="*/ 22 h 60"/>
                  <a:gd name="T24" fmla="*/ 36 w 36"/>
                  <a:gd name="T25" fmla="*/ 30 h 60"/>
                  <a:gd name="T26" fmla="*/ 36 w 36"/>
                  <a:gd name="T27" fmla="*/ 40 h 60"/>
                  <a:gd name="T28" fmla="*/ 34 w 36"/>
                  <a:gd name="T29" fmla="*/ 48 h 60"/>
                  <a:gd name="T30" fmla="*/ 30 w 36"/>
                  <a:gd name="T31" fmla="*/ 54 h 60"/>
                  <a:gd name="T32" fmla="*/ 26 w 36"/>
                  <a:gd name="T33" fmla="*/ 58 h 60"/>
                  <a:gd name="T34" fmla="*/ 22 w 36"/>
                  <a:gd name="T35" fmla="*/ 60 h 60"/>
                  <a:gd name="T36" fmla="*/ 18 w 36"/>
                  <a:gd name="T37" fmla="*/ 60 h 60"/>
                  <a:gd name="T38" fmla="*/ 14 w 36"/>
                  <a:gd name="T39" fmla="*/ 60 h 60"/>
                  <a:gd name="T40" fmla="*/ 8 w 36"/>
                  <a:gd name="T41" fmla="*/ 56 h 60"/>
                  <a:gd name="T42" fmla="*/ 4 w 36"/>
                  <a:gd name="T43" fmla="*/ 50 h 60"/>
                  <a:gd name="T44" fmla="*/ 2 w 36"/>
                  <a:gd name="T45" fmla="*/ 42 h 60"/>
                  <a:gd name="T46" fmla="*/ 0 w 36"/>
                  <a:gd name="T47" fmla="*/ 30 h 60"/>
                  <a:gd name="T48" fmla="*/ 8 w 36"/>
                  <a:gd name="T49" fmla="*/ 32 h 60"/>
                  <a:gd name="T50" fmla="*/ 10 w 36"/>
                  <a:gd name="T51" fmla="*/ 42 h 60"/>
                  <a:gd name="T52" fmla="*/ 12 w 36"/>
                  <a:gd name="T53" fmla="*/ 52 h 60"/>
                  <a:gd name="T54" fmla="*/ 14 w 36"/>
                  <a:gd name="T55" fmla="*/ 56 h 60"/>
                  <a:gd name="T56" fmla="*/ 16 w 36"/>
                  <a:gd name="T57" fmla="*/ 58 h 60"/>
                  <a:gd name="T58" fmla="*/ 18 w 36"/>
                  <a:gd name="T59" fmla="*/ 58 h 60"/>
                  <a:gd name="T60" fmla="*/ 20 w 36"/>
                  <a:gd name="T61" fmla="*/ 58 h 60"/>
                  <a:gd name="T62" fmla="*/ 24 w 36"/>
                  <a:gd name="T63" fmla="*/ 56 h 60"/>
                  <a:gd name="T64" fmla="*/ 26 w 36"/>
                  <a:gd name="T65" fmla="*/ 54 h 60"/>
                  <a:gd name="T66" fmla="*/ 26 w 36"/>
                  <a:gd name="T67" fmla="*/ 48 h 60"/>
                  <a:gd name="T68" fmla="*/ 28 w 36"/>
                  <a:gd name="T69" fmla="*/ 40 h 60"/>
                  <a:gd name="T70" fmla="*/ 28 w 36"/>
                  <a:gd name="T71" fmla="*/ 28 h 60"/>
                  <a:gd name="T72" fmla="*/ 28 w 36"/>
                  <a:gd name="T73" fmla="*/ 20 h 60"/>
                  <a:gd name="T74" fmla="*/ 26 w 36"/>
                  <a:gd name="T75" fmla="*/ 12 h 60"/>
                  <a:gd name="T76" fmla="*/ 24 w 36"/>
                  <a:gd name="T77" fmla="*/ 8 h 60"/>
                  <a:gd name="T78" fmla="*/ 22 w 36"/>
                  <a:gd name="T79" fmla="*/ 4 h 60"/>
                  <a:gd name="T80" fmla="*/ 20 w 36"/>
                  <a:gd name="T81" fmla="*/ 4 h 60"/>
                  <a:gd name="T82" fmla="*/ 18 w 36"/>
                  <a:gd name="T83" fmla="*/ 4 h 60"/>
                  <a:gd name="T84" fmla="*/ 16 w 36"/>
                  <a:gd name="T85" fmla="*/ 4 h 60"/>
                  <a:gd name="T86" fmla="*/ 14 w 36"/>
                  <a:gd name="T87" fmla="*/ 6 h 60"/>
                  <a:gd name="T88" fmla="*/ 12 w 36"/>
                  <a:gd name="T89" fmla="*/ 10 h 60"/>
                  <a:gd name="T90" fmla="*/ 10 w 36"/>
                  <a:gd name="T91" fmla="*/ 16 h 60"/>
                  <a:gd name="T92" fmla="*/ 8 w 36"/>
                  <a:gd name="T93" fmla="*/ 24 h 60"/>
                  <a:gd name="T94" fmla="*/ 8 w 36"/>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2" y="22"/>
                    </a:lnTo>
                    <a:lnTo>
                      <a:pt x="4" y="14"/>
                    </a:lnTo>
                    <a:lnTo>
                      <a:pt x="6" y="8"/>
                    </a:lnTo>
                    <a:lnTo>
                      <a:pt x="10" y="4"/>
                    </a:lnTo>
                    <a:lnTo>
                      <a:pt x="14" y="2"/>
                    </a:lnTo>
                    <a:lnTo>
                      <a:pt x="18" y="0"/>
                    </a:lnTo>
                    <a:lnTo>
                      <a:pt x="22" y="2"/>
                    </a:lnTo>
                    <a:lnTo>
                      <a:pt x="26" y="4"/>
                    </a:lnTo>
                    <a:lnTo>
                      <a:pt x="30" y="8"/>
                    </a:lnTo>
                    <a:lnTo>
                      <a:pt x="34" y="14"/>
                    </a:lnTo>
                    <a:lnTo>
                      <a:pt x="36" y="22"/>
                    </a:lnTo>
                    <a:lnTo>
                      <a:pt x="36" y="30"/>
                    </a:lnTo>
                    <a:lnTo>
                      <a:pt x="36" y="40"/>
                    </a:lnTo>
                    <a:lnTo>
                      <a:pt x="34" y="48"/>
                    </a:lnTo>
                    <a:lnTo>
                      <a:pt x="30" y="54"/>
                    </a:lnTo>
                    <a:lnTo>
                      <a:pt x="26" y="58"/>
                    </a:lnTo>
                    <a:lnTo>
                      <a:pt x="22" y="60"/>
                    </a:lnTo>
                    <a:lnTo>
                      <a:pt x="18" y="60"/>
                    </a:lnTo>
                    <a:lnTo>
                      <a:pt x="14" y="60"/>
                    </a:lnTo>
                    <a:lnTo>
                      <a:pt x="8" y="56"/>
                    </a:lnTo>
                    <a:lnTo>
                      <a:pt x="4" y="50"/>
                    </a:lnTo>
                    <a:lnTo>
                      <a:pt x="2" y="42"/>
                    </a:lnTo>
                    <a:lnTo>
                      <a:pt x="0" y="30"/>
                    </a:lnTo>
                    <a:close/>
                    <a:moveTo>
                      <a:pt x="8" y="32"/>
                    </a:moveTo>
                    <a:lnTo>
                      <a:pt x="10" y="42"/>
                    </a:lnTo>
                    <a:lnTo>
                      <a:pt x="12" y="52"/>
                    </a:lnTo>
                    <a:lnTo>
                      <a:pt x="14" y="56"/>
                    </a:lnTo>
                    <a:lnTo>
                      <a:pt x="16" y="58"/>
                    </a:lnTo>
                    <a:lnTo>
                      <a:pt x="18" y="58"/>
                    </a:lnTo>
                    <a:lnTo>
                      <a:pt x="20" y="58"/>
                    </a:lnTo>
                    <a:lnTo>
                      <a:pt x="24" y="56"/>
                    </a:lnTo>
                    <a:lnTo>
                      <a:pt x="26" y="54"/>
                    </a:lnTo>
                    <a:lnTo>
                      <a:pt x="26" y="48"/>
                    </a:lnTo>
                    <a:lnTo>
                      <a:pt x="28" y="40"/>
                    </a:lnTo>
                    <a:lnTo>
                      <a:pt x="28" y="28"/>
                    </a:lnTo>
                    <a:lnTo>
                      <a:pt x="28" y="20"/>
                    </a:lnTo>
                    <a:lnTo>
                      <a:pt x="26" y="12"/>
                    </a:lnTo>
                    <a:lnTo>
                      <a:pt x="24" y="8"/>
                    </a:lnTo>
                    <a:lnTo>
                      <a:pt x="22" y="4"/>
                    </a:lnTo>
                    <a:lnTo>
                      <a:pt x="20" y="4"/>
                    </a:lnTo>
                    <a:lnTo>
                      <a:pt x="18" y="4"/>
                    </a:lnTo>
                    <a:lnTo>
                      <a:pt x="16" y="4"/>
                    </a:lnTo>
                    <a:lnTo>
                      <a:pt x="14" y="6"/>
                    </a:lnTo>
                    <a:lnTo>
                      <a:pt x="12" y="10"/>
                    </a:lnTo>
                    <a:lnTo>
                      <a:pt x="10" y="16"/>
                    </a:lnTo>
                    <a:lnTo>
                      <a:pt x="8" y="24"/>
                    </a:lnTo>
                    <a:lnTo>
                      <a:pt x="8" y="32"/>
                    </a:lnTo>
                    <a:close/>
                  </a:path>
                </a:pathLst>
              </a:custGeom>
              <a:solidFill>
                <a:srgbClr val="000000"/>
              </a:solidFill>
              <a:ln w="0">
                <a:solidFill>
                  <a:srgbClr val="000000"/>
                </a:solidFill>
                <a:round/>
                <a:headEnd/>
                <a:tailEnd/>
              </a:ln>
            </p:spPr>
            <p:txBody>
              <a:bodyPr/>
              <a:lstStyle/>
              <a:p>
                <a:endParaRPr lang="en-CA"/>
              </a:p>
            </p:txBody>
          </p:sp>
          <p:sp>
            <p:nvSpPr>
              <p:cNvPr id="13433" name="Rectangle 102"/>
              <p:cNvSpPr>
                <a:spLocks noChangeArrowheads="1"/>
              </p:cNvSpPr>
              <p:nvPr/>
            </p:nvSpPr>
            <p:spPr bwMode="auto">
              <a:xfrm>
                <a:off x="2784" y="2448"/>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434" name="Freeform 103"/>
              <p:cNvSpPr>
                <a:spLocks noEditPoints="1"/>
              </p:cNvSpPr>
              <p:nvPr/>
            </p:nvSpPr>
            <p:spPr bwMode="auto">
              <a:xfrm>
                <a:off x="2934" y="2462"/>
                <a:ext cx="34" cy="60"/>
              </a:xfrm>
              <a:custGeom>
                <a:avLst/>
                <a:gdLst>
                  <a:gd name="T0" fmla="*/ 6 w 34"/>
                  <a:gd name="T1" fmla="*/ 26 h 60"/>
                  <a:gd name="T2" fmla="*/ 0 w 34"/>
                  <a:gd name="T3" fmla="*/ 18 h 60"/>
                  <a:gd name="T4" fmla="*/ 2 w 34"/>
                  <a:gd name="T5" fmla="*/ 10 h 60"/>
                  <a:gd name="T6" fmla="*/ 10 w 34"/>
                  <a:gd name="T7" fmla="*/ 2 h 60"/>
                  <a:gd name="T8" fmla="*/ 22 w 34"/>
                  <a:gd name="T9" fmla="*/ 2 h 60"/>
                  <a:gd name="T10" fmla="*/ 32 w 34"/>
                  <a:gd name="T11" fmla="*/ 8 h 60"/>
                  <a:gd name="T12" fmla="*/ 32 w 34"/>
                  <a:gd name="T13" fmla="*/ 16 h 60"/>
                  <a:gd name="T14" fmla="*/ 26 w 34"/>
                  <a:gd name="T15" fmla="*/ 24 h 60"/>
                  <a:gd name="T16" fmla="*/ 26 w 34"/>
                  <a:gd name="T17" fmla="*/ 32 h 60"/>
                  <a:gd name="T18" fmla="*/ 32 w 34"/>
                  <a:gd name="T19" fmla="*/ 42 h 60"/>
                  <a:gd name="T20" fmla="*/ 32 w 34"/>
                  <a:gd name="T21" fmla="*/ 52 h 60"/>
                  <a:gd name="T22" fmla="*/ 22 w 34"/>
                  <a:gd name="T23" fmla="*/ 60 h 60"/>
                  <a:gd name="T24" fmla="*/ 10 w 34"/>
                  <a:gd name="T25" fmla="*/ 60 h 60"/>
                  <a:gd name="T26" fmla="*/ 2 w 34"/>
                  <a:gd name="T27" fmla="*/ 56 h 60"/>
                  <a:gd name="T28" fmla="*/ 0 w 34"/>
                  <a:gd name="T29" fmla="*/ 46 h 60"/>
                  <a:gd name="T30" fmla="*/ 2 w 34"/>
                  <a:gd name="T31" fmla="*/ 38 h 60"/>
                  <a:gd name="T32" fmla="*/ 10 w 34"/>
                  <a:gd name="T33" fmla="*/ 30 h 60"/>
                  <a:gd name="T34" fmla="*/ 20 w 34"/>
                  <a:gd name="T35" fmla="*/ 22 h 60"/>
                  <a:gd name="T36" fmla="*/ 24 w 34"/>
                  <a:gd name="T37" fmla="*/ 16 h 60"/>
                  <a:gd name="T38" fmla="*/ 24 w 34"/>
                  <a:gd name="T39" fmla="*/ 8 h 60"/>
                  <a:gd name="T40" fmla="*/ 20 w 34"/>
                  <a:gd name="T41" fmla="*/ 4 h 60"/>
                  <a:gd name="T42" fmla="*/ 14 w 34"/>
                  <a:gd name="T43" fmla="*/ 4 h 60"/>
                  <a:gd name="T44" fmla="*/ 8 w 34"/>
                  <a:gd name="T45" fmla="*/ 8 h 60"/>
                  <a:gd name="T46" fmla="*/ 8 w 34"/>
                  <a:gd name="T47" fmla="*/ 14 h 60"/>
                  <a:gd name="T48" fmla="*/ 10 w 34"/>
                  <a:gd name="T49" fmla="*/ 18 h 60"/>
                  <a:gd name="T50" fmla="*/ 18 w 34"/>
                  <a:gd name="T51" fmla="*/ 26 h 60"/>
                  <a:gd name="T52" fmla="*/ 10 w 34"/>
                  <a:gd name="T53" fmla="*/ 36 h 60"/>
                  <a:gd name="T54" fmla="*/ 8 w 34"/>
                  <a:gd name="T55" fmla="*/ 42 h 60"/>
                  <a:gd name="T56" fmla="*/ 8 w 34"/>
                  <a:gd name="T57" fmla="*/ 50 h 60"/>
                  <a:gd name="T58" fmla="*/ 12 w 34"/>
                  <a:gd name="T59" fmla="*/ 58 h 60"/>
                  <a:gd name="T60" fmla="*/ 20 w 34"/>
                  <a:gd name="T61" fmla="*/ 58 h 60"/>
                  <a:gd name="T62" fmla="*/ 24 w 34"/>
                  <a:gd name="T63" fmla="*/ 52 h 60"/>
                  <a:gd name="T64" fmla="*/ 24 w 34"/>
                  <a:gd name="T65" fmla="*/ 46 h 60"/>
                  <a:gd name="T66" fmla="*/ 22 w 34"/>
                  <a:gd name="T67" fmla="*/ 40 h 60"/>
                  <a:gd name="T68" fmla="*/ 12 w 34"/>
                  <a:gd name="T69" fmla="*/ 32 h 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4"/>
                  <a:gd name="T106" fmla="*/ 0 h 60"/>
                  <a:gd name="T107" fmla="*/ 34 w 34"/>
                  <a:gd name="T108" fmla="*/ 60 h 6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4" h="60">
                    <a:moveTo>
                      <a:pt x="10" y="30"/>
                    </a:moveTo>
                    <a:lnTo>
                      <a:pt x="6" y="26"/>
                    </a:lnTo>
                    <a:lnTo>
                      <a:pt x="2" y="22"/>
                    </a:lnTo>
                    <a:lnTo>
                      <a:pt x="0" y="18"/>
                    </a:lnTo>
                    <a:lnTo>
                      <a:pt x="0" y="14"/>
                    </a:lnTo>
                    <a:lnTo>
                      <a:pt x="2" y="10"/>
                    </a:lnTo>
                    <a:lnTo>
                      <a:pt x="4" y="4"/>
                    </a:lnTo>
                    <a:lnTo>
                      <a:pt x="10" y="2"/>
                    </a:lnTo>
                    <a:lnTo>
                      <a:pt x="16" y="0"/>
                    </a:lnTo>
                    <a:lnTo>
                      <a:pt x="22" y="2"/>
                    </a:lnTo>
                    <a:lnTo>
                      <a:pt x="28" y="4"/>
                    </a:lnTo>
                    <a:lnTo>
                      <a:pt x="32" y="8"/>
                    </a:lnTo>
                    <a:lnTo>
                      <a:pt x="32" y="12"/>
                    </a:lnTo>
                    <a:lnTo>
                      <a:pt x="32" y="16"/>
                    </a:lnTo>
                    <a:lnTo>
                      <a:pt x="30" y="20"/>
                    </a:lnTo>
                    <a:lnTo>
                      <a:pt x="26" y="24"/>
                    </a:lnTo>
                    <a:lnTo>
                      <a:pt x="20" y="28"/>
                    </a:lnTo>
                    <a:lnTo>
                      <a:pt x="26" y="32"/>
                    </a:lnTo>
                    <a:lnTo>
                      <a:pt x="30" y="36"/>
                    </a:lnTo>
                    <a:lnTo>
                      <a:pt x="32" y="42"/>
                    </a:lnTo>
                    <a:lnTo>
                      <a:pt x="34" y="46"/>
                    </a:lnTo>
                    <a:lnTo>
                      <a:pt x="32" y="52"/>
                    </a:lnTo>
                    <a:lnTo>
                      <a:pt x="28" y="56"/>
                    </a:lnTo>
                    <a:lnTo>
                      <a:pt x="22" y="60"/>
                    </a:lnTo>
                    <a:lnTo>
                      <a:pt x="16" y="60"/>
                    </a:lnTo>
                    <a:lnTo>
                      <a:pt x="10" y="60"/>
                    </a:lnTo>
                    <a:lnTo>
                      <a:pt x="6" y="58"/>
                    </a:lnTo>
                    <a:lnTo>
                      <a:pt x="2" y="56"/>
                    </a:lnTo>
                    <a:lnTo>
                      <a:pt x="0" y="52"/>
                    </a:lnTo>
                    <a:lnTo>
                      <a:pt x="0" y="46"/>
                    </a:lnTo>
                    <a:lnTo>
                      <a:pt x="0" y="42"/>
                    </a:lnTo>
                    <a:lnTo>
                      <a:pt x="2" y="38"/>
                    </a:lnTo>
                    <a:lnTo>
                      <a:pt x="6" y="34"/>
                    </a:lnTo>
                    <a:lnTo>
                      <a:pt x="10" y="30"/>
                    </a:lnTo>
                    <a:close/>
                    <a:moveTo>
                      <a:pt x="18" y="26"/>
                    </a:moveTo>
                    <a:lnTo>
                      <a:pt x="20" y="22"/>
                    </a:lnTo>
                    <a:lnTo>
                      <a:pt x="22" y="18"/>
                    </a:lnTo>
                    <a:lnTo>
                      <a:pt x="24" y="16"/>
                    </a:lnTo>
                    <a:lnTo>
                      <a:pt x="24" y="12"/>
                    </a:lnTo>
                    <a:lnTo>
                      <a:pt x="24" y="8"/>
                    </a:lnTo>
                    <a:lnTo>
                      <a:pt x="22" y="6"/>
                    </a:lnTo>
                    <a:lnTo>
                      <a:pt x="20" y="4"/>
                    </a:lnTo>
                    <a:lnTo>
                      <a:pt x="16" y="4"/>
                    </a:lnTo>
                    <a:lnTo>
                      <a:pt x="14" y="4"/>
                    </a:lnTo>
                    <a:lnTo>
                      <a:pt x="10" y="6"/>
                    </a:lnTo>
                    <a:lnTo>
                      <a:pt x="8" y="8"/>
                    </a:lnTo>
                    <a:lnTo>
                      <a:pt x="8" y="12"/>
                    </a:lnTo>
                    <a:lnTo>
                      <a:pt x="8" y="14"/>
                    </a:lnTo>
                    <a:lnTo>
                      <a:pt x="10" y="16"/>
                    </a:lnTo>
                    <a:lnTo>
                      <a:pt x="10" y="18"/>
                    </a:lnTo>
                    <a:lnTo>
                      <a:pt x="12" y="20"/>
                    </a:lnTo>
                    <a:lnTo>
                      <a:pt x="18" y="26"/>
                    </a:lnTo>
                    <a:close/>
                    <a:moveTo>
                      <a:pt x="12" y="32"/>
                    </a:moveTo>
                    <a:lnTo>
                      <a:pt x="10" y="36"/>
                    </a:lnTo>
                    <a:lnTo>
                      <a:pt x="8" y="38"/>
                    </a:lnTo>
                    <a:lnTo>
                      <a:pt x="8" y="42"/>
                    </a:lnTo>
                    <a:lnTo>
                      <a:pt x="8" y="46"/>
                    </a:lnTo>
                    <a:lnTo>
                      <a:pt x="8" y="50"/>
                    </a:lnTo>
                    <a:lnTo>
                      <a:pt x="10" y="54"/>
                    </a:lnTo>
                    <a:lnTo>
                      <a:pt x="12" y="58"/>
                    </a:lnTo>
                    <a:lnTo>
                      <a:pt x="16" y="58"/>
                    </a:lnTo>
                    <a:lnTo>
                      <a:pt x="20" y="58"/>
                    </a:lnTo>
                    <a:lnTo>
                      <a:pt x="22" y="56"/>
                    </a:lnTo>
                    <a:lnTo>
                      <a:pt x="24" y="52"/>
                    </a:lnTo>
                    <a:lnTo>
                      <a:pt x="24" y="50"/>
                    </a:lnTo>
                    <a:lnTo>
                      <a:pt x="24" y="46"/>
                    </a:lnTo>
                    <a:lnTo>
                      <a:pt x="24" y="44"/>
                    </a:lnTo>
                    <a:lnTo>
                      <a:pt x="22" y="40"/>
                    </a:lnTo>
                    <a:lnTo>
                      <a:pt x="18" y="36"/>
                    </a:lnTo>
                    <a:lnTo>
                      <a:pt x="12" y="32"/>
                    </a:lnTo>
                    <a:close/>
                  </a:path>
                </a:pathLst>
              </a:custGeom>
              <a:solidFill>
                <a:srgbClr val="000000"/>
              </a:solidFill>
              <a:ln w="0">
                <a:solidFill>
                  <a:srgbClr val="000000"/>
                </a:solidFill>
                <a:round/>
                <a:headEnd/>
                <a:tailEnd/>
              </a:ln>
            </p:spPr>
            <p:txBody>
              <a:bodyPr/>
              <a:lstStyle/>
              <a:p>
                <a:endParaRPr lang="en-CA"/>
              </a:p>
            </p:txBody>
          </p:sp>
          <p:sp>
            <p:nvSpPr>
              <p:cNvPr id="13435" name="Freeform 104"/>
              <p:cNvSpPr>
                <a:spLocks noEditPoints="1"/>
              </p:cNvSpPr>
              <p:nvPr/>
            </p:nvSpPr>
            <p:spPr bwMode="auto">
              <a:xfrm>
                <a:off x="2976" y="2462"/>
                <a:ext cx="36" cy="60"/>
              </a:xfrm>
              <a:custGeom>
                <a:avLst/>
                <a:gdLst>
                  <a:gd name="T0" fmla="*/ 34 w 36"/>
                  <a:gd name="T1" fmla="*/ 0 h 60"/>
                  <a:gd name="T2" fmla="*/ 34 w 36"/>
                  <a:gd name="T3" fmla="*/ 2 h 60"/>
                  <a:gd name="T4" fmla="*/ 30 w 36"/>
                  <a:gd name="T5" fmla="*/ 4 h 60"/>
                  <a:gd name="T6" fmla="*/ 26 w 36"/>
                  <a:gd name="T7" fmla="*/ 4 h 60"/>
                  <a:gd name="T8" fmla="*/ 22 w 36"/>
                  <a:gd name="T9" fmla="*/ 6 h 60"/>
                  <a:gd name="T10" fmla="*/ 18 w 36"/>
                  <a:gd name="T11" fmla="*/ 10 h 60"/>
                  <a:gd name="T12" fmla="*/ 16 w 36"/>
                  <a:gd name="T13" fmla="*/ 14 h 60"/>
                  <a:gd name="T14" fmla="*/ 12 w 36"/>
                  <a:gd name="T15" fmla="*/ 18 h 60"/>
                  <a:gd name="T16" fmla="*/ 10 w 36"/>
                  <a:gd name="T17" fmla="*/ 22 h 60"/>
                  <a:gd name="T18" fmla="*/ 10 w 36"/>
                  <a:gd name="T19" fmla="*/ 28 h 60"/>
                  <a:gd name="T20" fmla="*/ 16 w 36"/>
                  <a:gd name="T21" fmla="*/ 24 h 60"/>
                  <a:gd name="T22" fmla="*/ 22 w 36"/>
                  <a:gd name="T23" fmla="*/ 24 h 60"/>
                  <a:gd name="T24" fmla="*/ 26 w 36"/>
                  <a:gd name="T25" fmla="*/ 24 h 60"/>
                  <a:gd name="T26" fmla="*/ 32 w 36"/>
                  <a:gd name="T27" fmla="*/ 28 h 60"/>
                  <a:gd name="T28" fmla="*/ 34 w 36"/>
                  <a:gd name="T29" fmla="*/ 34 h 60"/>
                  <a:gd name="T30" fmla="*/ 36 w 36"/>
                  <a:gd name="T31" fmla="*/ 40 h 60"/>
                  <a:gd name="T32" fmla="*/ 34 w 36"/>
                  <a:gd name="T33" fmla="*/ 48 h 60"/>
                  <a:gd name="T34" fmla="*/ 32 w 36"/>
                  <a:gd name="T35" fmla="*/ 54 h 60"/>
                  <a:gd name="T36" fmla="*/ 28 w 36"/>
                  <a:gd name="T37" fmla="*/ 58 h 60"/>
                  <a:gd name="T38" fmla="*/ 22 w 36"/>
                  <a:gd name="T39" fmla="*/ 60 h 60"/>
                  <a:gd name="T40" fmla="*/ 18 w 36"/>
                  <a:gd name="T41" fmla="*/ 60 h 60"/>
                  <a:gd name="T42" fmla="*/ 12 w 36"/>
                  <a:gd name="T43" fmla="*/ 60 h 60"/>
                  <a:gd name="T44" fmla="*/ 8 w 36"/>
                  <a:gd name="T45" fmla="*/ 56 h 60"/>
                  <a:gd name="T46" fmla="*/ 2 w 36"/>
                  <a:gd name="T47" fmla="*/ 52 h 60"/>
                  <a:gd name="T48" fmla="*/ 0 w 36"/>
                  <a:gd name="T49" fmla="*/ 44 h 60"/>
                  <a:gd name="T50" fmla="*/ 0 w 36"/>
                  <a:gd name="T51" fmla="*/ 36 h 60"/>
                  <a:gd name="T52" fmla="*/ 0 w 36"/>
                  <a:gd name="T53" fmla="*/ 30 h 60"/>
                  <a:gd name="T54" fmla="*/ 2 w 36"/>
                  <a:gd name="T55" fmla="*/ 22 h 60"/>
                  <a:gd name="T56" fmla="*/ 6 w 36"/>
                  <a:gd name="T57" fmla="*/ 16 h 60"/>
                  <a:gd name="T58" fmla="*/ 12 w 36"/>
                  <a:gd name="T59" fmla="*/ 10 h 60"/>
                  <a:gd name="T60" fmla="*/ 18 w 36"/>
                  <a:gd name="T61" fmla="*/ 6 h 60"/>
                  <a:gd name="T62" fmla="*/ 22 w 36"/>
                  <a:gd name="T63" fmla="*/ 2 h 60"/>
                  <a:gd name="T64" fmla="*/ 28 w 36"/>
                  <a:gd name="T65" fmla="*/ 0 h 60"/>
                  <a:gd name="T66" fmla="*/ 32 w 36"/>
                  <a:gd name="T67" fmla="*/ 0 h 60"/>
                  <a:gd name="T68" fmla="*/ 34 w 36"/>
                  <a:gd name="T69" fmla="*/ 0 h 60"/>
                  <a:gd name="T70" fmla="*/ 8 w 36"/>
                  <a:gd name="T71" fmla="*/ 30 h 60"/>
                  <a:gd name="T72" fmla="*/ 8 w 36"/>
                  <a:gd name="T73" fmla="*/ 36 h 60"/>
                  <a:gd name="T74" fmla="*/ 8 w 36"/>
                  <a:gd name="T75" fmla="*/ 40 h 60"/>
                  <a:gd name="T76" fmla="*/ 8 w 36"/>
                  <a:gd name="T77" fmla="*/ 44 h 60"/>
                  <a:gd name="T78" fmla="*/ 8 w 36"/>
                  <a:gd name="T79" fmla="*/ 48 h 60"/>
                  <a:gd name="T80" fmla="*/ 10 w 36"/>
                  <a:gd name="T81" fmla="*/ 52 h 60"/>
                  <a:gd name="T82" fmla="*/ 14 w 36"/>
                  <a:gd name="T83" fmla="*/ 56 h 60"/>
                  <a:gd name="T84" fmla="*/ 16 w 36"/>
                  <a:gd name="T85" fmla="*/ 58 h 60"/>
                  <a:gd name="T86" fmla="*/ 18 w 36"/>
                  <a:gd name="T87" fmla="*/ 58 h 60"/>
                  <a:gd name="T88" fmla="*/ 22 w 36"/>
                  <a:gd name="T89" fmla="*/ 58 h 60"/>
                  <a:gd name="T90" fmla="*/ 24 w 36"/>
                  <a:gd name="T91" fmla="*/ 54 h 60"/>
                  <a:gd name="T92" fmla="*/ 26 w 36"/>
                  <a:gd name="T93" fmla="*/ 50 h 60"/>
                  <a:gd name="T94" fmla="*/ 28 w 36"/>
                  <a:gd name="T95" fmla="*/ 44 h 60"/>
                  <a:gd name="T96" fmla="*/ 26 w 36"/>
                  <a:gd name="T97" fmla="*/ 38 h 60"/>
                  <a:gd name="T98" fmla="*/ 24 w 36"/>
                  <a:gd name="T99" fmla="*/ 32 h 60"/>
                  <a:gd name="T100" fmla="*/ 22 w 36"/>
                  <a:gd name="T101" fmla="*/ 28 h 60"/>
                  <a:gd name="T102" fmla="*/ 16 w 36"/>
                  <a:gd name="T103" fmla="*/ 26 h 60"/>
                  <a:gd name="T104" fmla="*/ 16 w 36"/>
                  <a:gd name="T105" fmla="*/ 28 h 60"/>
                  <a:gd name="T106" fmla="*/ 14 w 36"/>
                  <a:gd name="T107" fmla="*/ 28 h 60"/>
                  <a:gd name="T108" fmla="*/ 12 w 36"/>
                  <a:gd name="T109" fmla="*/ 28 h 60"/>
                  <a:gd name="T110" fmla="*/ 8 w 36"/>
                  <a:gd name="T111" fmla="*/ 30 h 6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6"/>
                  <a:gd name="T169" fmla="*/ 0 h 60"/>
                  <a:gd name="T170" fmla="*/ 36 w 36"/>
                  <a:gd name="T171" fmla="*/ 60 h 6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6" h="60">
                    <a:moveTo>
                      <a:pt x="34" y="0"/>
                    </a:moveTo>
                    <a:lnTo>
                      <a:pt x="34" y="2"/>
                    </a:lnTo>
                    <a:lnTo>
                      <a:pt x="30" y="4"/>
                    </a:lnTo>
                    <a:lnTo>
                      <a:pt x="26" y="4"/>
                    </a:lnTo>
                    <a:lnTo>
                      <a:pt x="22" y="6"/>
                    </a:lnTo>
                    <a:lnTo>
                      <a:pt x="18" y="10"/>
                    </a:lnTo>
                    <a:lnTo>
                      <a:pt x="16" y="14"/>
                    </a:lnTo>
                    <a:lnTo>
                      <a:pt x="12" y="18"/>
                    </a:lnTo>
                    <a:lnTo>
                      <a:pt x="10" y="22"/>
                    </a:lnTo>
                    <a:lnTo>
                      <a:pt x="10" y="28"/>
                    </a:lnTo>
                    <a:lnTo>
                      <a:pt x="16" y="24"/>
                    </a:lnTo>
                    <a:lnTo>
                      <a:pt x="22" y="24"/>
                    </a:lnTo>
                    <a:lnTo>
                      <a:pt x="26" y="24"/>
                    </a:lnTo>
                    <a:lnTo>
                      <a:pt x="32" y="28"/>
                    </a:lnTo>
                    <a:lnTo>
                      <a:pt x="34" y="34"/>
                    </a:lnTo>
                    <a:lnTo>
                      <a:pt x="36" y="40"/>
                    </a:lnTo>
                    <a:lnTo>
                      <a:pt x="34" y="48"/>
                    </a:lnTo>
                    <a:lnTo>
                      <a:pt x="32" y="54"/>
                    </a:lnTo>
                    <a:lnTo>
                      <a:pt x="28" y="58"/>
                    </a:lnTo>
                    <a:lnTo>
                      <a:pt x="22" y="60"/>
                    </a:lnTo>
                    <a:lnTo>
                      <a:pt x="18" y="60"/>
                    </a:lnTo>
                    <a:lnTo>
                      <a:pt x="12" y="60"/>
                    </a:lnTo>
                    <a:lnTo>
                      <a:pt x="8" y="56"/>
                    </a:lnTo>
                    <a:lnTo>
                      <a:pt x="2" y="52"/>
                    </a:lnTo>
                    <a:lnTo>
                      <a:pt x="0" y="44"/>
                    </a:lnTo>
                    <a:lnTo>
                      <a:pt x="0" y="36"/>
                    </a:lnTo>
                    <a:lnTo>
                      <a:pt x="0" y="30"/>
                    </a:lnTo>
                    <a:lnTo>
                      <a:pt x="2" y="22"/>
                    </a:lnTo>
                    <a:lnTo>
                      <a:pt x="6" y="16"/>
                    </a:lnTo>
                    <a:lnTo>
                      <a:pt x="12" y="10"/>
                    </a:lnTo>
                    <a:lnTo>
                      <a:pt x="18" y="6"/>
                    </a:lnTo>
                    <a:lnTo>
                      <a:pt x="22" y="2"/>
                    </a:lnTo>
                    <a:lnTo>
                      <a:pt x="28" y="0"/>
                    </a:lnTo>
                    <a:lnTo>
                      <a:pt x="32" y="0"/>
                    </a:lnTo>
                    <a:lnTo>
                      <a:pt x="34" y="0"/>
                    </a:lnTo>
                    <a:close/>
                    <a:moveTo>
                      <a:pt x="8" y="30"/>
                    </a:moveTo>
                    <a:lnTo>
                      <a:pt x="8" y="36"/>
                    </a:lnTo>
                    <a:lnTo>
                      <a:pt x="8" y="40"/>
                    </a:lnTo>
                    <a:lnTo>
                      <a:pt x="8" y="44"/>
                    </a:lnTo>
                    <a:lnTo>
                      <a:pt x="8" y="48"/>
                    </a:lnTo>
                    <a:lnTo>
                      <a:pt x="10" y="52"/>
                    </a:lnTo>
                    <a:lnTo>
                      <a:pt x="14" y="56"/>
                    </a:lnTo>
                    <a:lnTo>
                      <a:pt x="16" y="58"/>
                    </a:lnTo>
                    <a:lnTo>
                      <a:pt x="18" y="58"/>
                    </a:lnTo>
                    <a:lnTo>
                      <a:pt x="22" y="58"/>
                    </a:lnTo>
                    <a:lnTo>
                      <a:pt x="24" y="54"/>
                    </a:lnTo>
                    <a:lnTo>
                      <a:pt x="26" y="50"/>
                    </a:lnTo>
                    <a:lnTo>
                      <a:pt x="28" y="44"/>
                    </a:lnTo>
                    <a:lnTo>
                      <a:pt x="26" y="38"/>
                    </a:lnTo>
                    <a:lnTo>
                      <a:pt x="24" y="32"/>
                    </a:lnTo>
                    <a:lnTo>
                      <a:pt x="22" y="28"/>
                    </a:lnTo>
                    <a:lnTo>
                      <a:pt x="16" y="26"/>
                    </a:lnTo>
                    <a:lnTo>
                      <a:pt x="16" y="28"/>
                    </a:lnTo>
                    <a:lnTo>
                      <a:pt x="14" y="28"/>
                    </a:lnTo>
                    <a:lnTo>
                      <a:pt x="12" y="28"/>
                    </a:lnTo>
                    <a:lnTo>
                      <a:pt x="8" y="30"/>
                    </a:lnTo>
                    <a:close/>
                  </a:path>
                </a:pathLst>
              </a:custGeom>
              <a:solidFill>
                <a:srgbClr val="000000"/>
              </a:solidFill>
              <a:ln w="0">
                <a:solidFill>
                  <a:srgbClr val="000000"/>
                </a:solidFill>
                <a:round/>
                <a:headEnd/>
                <a:tailEnd/>
              </a:ln>
            </p:spPr>
            <p:txBody>
              <a:bodyPr/>
              <a:lstStyle/>
              <a:p>
                <a:endParaRPr lang="en-CA"/>
              </a:p>
            </p:txBody>
          </p:sp>
          <p:sp>
            <p:nvSpPr>
              <p:cNvPr id="13436" name="Freeform 105"/>
              <p:cNvSpPr>
                <a:spLocks noEditPoints="1"/>
              </p:cNvSpPr>
              <p:nvPr/>
            </p:nvSpPr>
            <p:spPr bwMode="auto">
              <a:xfrm>
                <a:off x="3020" y="2462"/>
                <a:ext cx="36" cy="60"/>
              </a:xfrm>
              <a:custGeom>
                <a:avLst/>
                <a:gdLst>
                  <a:gd name="T0" fmla="*/ 0 w 36"/>
                  <a:gd name="T1" fmla="*/ 30 h 60"/>
                  <a:gd name="T2" fmla="*/ 0 w 36"/>
                  <a:gd name="T3" fmla="*/ 22 h 60"/>
                  <a:gd name="T4" fmla="*/ 2 w 36"/>
                  <a:gd name="T5" fmla="*/ 14 h 60"/>
                  <a:gd name="T6" fmla="*/ 6 w 36"/>
                  <a:gd name="T7" fmla="*/ 8 h 60"/>
                  <a:gd name="T8" fmla="*/ 10 w 36"/>
                  <a:gd name="T9" fmla="*/ 4 h 60"/>
                  <a:gd name="T10" fmla="*/ 14 w 36"/>
                  <a:gd name="T11" fmla="*/ 2 h 60"/>
                  <a:gd name="T12" fmla="*/ 18 w 36"/>
                  <a:gd name="T13" fmla="*/ 0 h 60"/>
                  <a:gd name="T14" fmla="*/ 22 w 36"/>
                  <a:gd name="T15" fmla="*/ 2 h 60"/>
                  <a:gd name="T16" fmla="*/ 26 w 36"/>
                  <a:gd name="T17" fmla="*/ 4 h 60"/>
                  <a:gd name="T18" fmla="*/ 30 w 36"/>
                  <a:gd name="T19" fmla="*/ 8 h 60"/>
                  <a:gd name="T20" fmla="*/ 32 w 36"/>
                  <a:gd name="T21" fmla="*/ 14 h 60"/>
                  <a:gd name="T22" fmla="*/ 34 w 36"/>
                  <a:gd name="T23" fmla="*/ 22 h 60"/>
                  <a:gd name="T24" fmla="*/ 36 w 36"/>
                  <a:gd name="T25" fmla="*/ 30 h 60"/>
                  <a:gd name="T26" fmla="*/ 34 w 36"/>
                  <a:gd name="T27" fmla="*/ 40 h 60"/>
                  <a:gd name="T28" fmla="*/ 32 w 36"/>
                  <a:gd name="T29" fmla="*/ 48 h 60"/>
                  <a:gd name="T30" fmla="*/ 30 w 36"/>
                  <a:gd name="T31" fmla="*/ 54 h 60"/>
                  <a:gd name="T32" fmla="*/ 26 w 36"/>
                  <a:gd name="T33" fmla="*/ 58 h 60"/>
                  <a:gd name="T34" fmla="*/ 22 w 36"/>
                  <a:gd name="T35" fmla="*/ 60 h 60"/>
                  <a:gd name="T36" fmla="*/ 18 w 36"/>
                  <a:gd name="T37" fmla="*/ 60 h 60"/>
                  <a:gd name="T38" fmla="*/ 12 w 36"/>
                  <a:gd name="T39" fmla="*/ 60 h 60"/>
                  <a:gd name="T40" fmla="*/ 8 w 36"/>
                  <a:gd name="T41" fmla="*/ 56 h 60"/>
                  <a:gd name="T42" fmla="*/ 4 w 36"/>
                  <a:gd name="T43" fmla="*/ 50 h 60"/>
                  <a:gd name="T44" fmla="*/ 0 w 36"/>
                  <a:gd name="T45" fmla="*/ 42 h 60"/>
                  <a:gd name="T46" fmla="*/ 0 w 36"/>
                  <a:gd name="T47" fmla="*/ 30 h 60"/>
                  <a:gd name="T48" fmla="*/ 8 w 36"/>
                  <a:gd name="T49" fmla="*/ 32 h 60"/>
                  <a:gd name="T50" fmla="*/ 8 w 36"/>
                  <a:gd name="T51" fmla="*/ 42 h 60"/>
                  <a:gd name="T52" fmla="*/ 10 w 36"/>
                  <a:gd name="T53" fmla="*/ 52 h 60"/>
                  <a:gd name="T54" fmla="*/ 12 w 36"/>
                  <a:gd name="T55" fmla="*/ 56 h 60"/>
                  <a:gd name="T56" fmla="*/ 14 w 36"/>
                  <a:gd name="T57" fmla="*/ 58 h 60"/>
                  <a:gd name="T58" fmla="*/ 18 w 36"/>
                  <a:gd name="T59" fmla="*/ 58 h 60"/>
                  <a:gd name="T60" fmla="*/ 20 w 36"/>
                  <a:gd name="T61" fmla="*/ 58 h 60"/>
                  <a:gd name="T62" fmla="*/ 22 w 36"/>
                  <a:gd name="T63" fmla="*/ 56 h 60"/>
                  <a:gd name="T64" fmla="*/ 24 w 36"/>
                  <a:gd name="T65" fmla="*/ 54 h 60"/>
                  <a:gd name="T66" fmla="*/ 26 w 36"/>
                  <a:gd name="T67" fmla="*/ 48 h 60"/>
                  <a:gd name="T68" fmla="*/ 26 w 36"/>
                  <a:gd name="T69" fmla="*/ 40 h 60"/>
                  <a:gd name="T70" fmla="*/ 28 w 36"/>
                  <a:gd name="T71" fmla="*/ 28 h 60"/>
                  <a:gd name="T72" fmla="*/ 26 w 36"/>
                  <a:gd name="T73" fmla="*/ 20 h 60"/>
                  <a:gd name="T74" fmla="*/ 26 w 36"/>
                  <a:gd name="T75" fmla="*/ 12 h 60"/>
                  <a:gd name="T76" fmla="*/ 24 w 36"/>
                  <a:gd name="T77" fmla="*/ 8 h 60"/>
                  <a:gd name="T78" fmla="*/ 22 w 36"/>
                  <a:gd name="T79" fmla="*/ 4 h 60"/>
                  <a:gd name="T80" fmla="*/ 20 w 36"/>
                  <a:gd name="T81" fmla="*/ 4 h 60"/>
                  <a:gd name="T82" fmla="*/ 18 w 36"/>
                  <a:gd name="T83" fmla="*/ 4 h 60"/>
                  <a:gd name="T84" fmla="*/ 14 w 36"/>
                  <a:gd name="T85" fmla="*/ 4 h 60"/>
                  <a:gd name="T86" fmla="*/ 12 w 36"/>
                  <a:gd name="T87" fmla="*/ 6 h 60"/>
                  <a:gd name="T88" fmla="*/ 10 w 36"/>
                  <a:gd name="T89" fmla="*/ 10 h 60"/>
                  <a:gd name="T90" fmla="*/ 8 w 36"/>
                  <a:gd name="T91" fmla="*/ 16 h 60"/>
                  <a:gd name="T92" fmla="*/ 8 w 36"/>
                  <a:gd name="T93" fmla="*/ 24 h 60"/>
                  <a:gd name="T94" fmla="*/ 8 w 36"/>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0" y="22"/>
                    </a:lnTo>
                    <a:lnTo>
                      <a:pt x="2" y="14"/>
                    </a:lnTo>
                    <a:lnTo>
                      <a:pt x="6" y="8"/>
                    </a:lnTo>
                    <a:lnTo>
                      <a:pt x="10" y="4"/>
                    </a:lnTo>
                    <a:lnTo>
                      <a:pt x="14" y="2"/>
                    </a:lnTo>
                    <a:lnTo>
                      <a:pt x="18" y="0"/>
                    </a:lnTo>
                    <a:lnTo>
                      <a:pt x="22" y="2"/>
                    </a:lnTo>
                    <a:lnTo>
                      <a:pt x="26" y="4"/>
                    </a:lnTo>
                    <a:lnTo>
                      <a:pt x="30" y="8"/>
                    </a:lnTo>
                    <a:lnTo>
                      <a:pt x="32" y="14"/>
                    </a:lnTo>
                    <a:lnTo>
                      <a:pt x="34" y="22"/>
                    </a:lnTo>
                    <a:lnTo>
                      <a:pt x="36" y="30"/>
                    </a:lnTo>
                    <a:lnTo>
                      <a:pt x="34" y="40"/>
                    </a:lnTo>
                    <a:lnTo>
                      <a:pt x="32" y="48"/>
                    </a:lnTo>
                    <a:lnTo>
                      <a:pt x="30" y="54"/>
                    </a:lnTo>
                    <a:lnTo>
                      <a:pt x="26" y="58"/>
                    </a:lnTo>
                    <a:lnTo>
                      <a:pt x="22" y="60"/>
                    </a:lnTo>
                    <a:lnTo>
                      <a:pt x="18" y="60"/>
                    </a:lnTo>
                    <a:lnTo>
                      <a:pt x="12" y="60"/>
                    </a:lnTo>
                    <a:lnTo>
                      <a:pt x="8" y="56"/>
                    </a:lnTo>
                    <a:lnTo>
                      <a:pt x="4" y="50"/>
                    </a:lnTo>
                    <a:lnTo>
                      <a:pt x="0" y="42"/>
                    </a:lnTo>
                    <a:lnTo>
                      <a:pt x="0" y="30"/>
                    </a:lnTo>
                    <a:close/>
                    <a:moveTo>
                      <a:pt x="8" y="32"/>
                    </a:moveTo>
                    <a:lnTo>
                      <a:pt x="8" y="42"/>
                    </a:lnTo>
                    <a:lnTo>
                      <a:pt x="10" y="52"/>
                    </a:lnTo>
                    <a:lnTo>
                      <a:pt x="12" y="56"/>
                    </a:lnTo>
                    <a:lnTo>
                      <a:pt x="14" y="58"/>
                    </a:lnTo>
                    <a:lnTo>
                      <a:pt x="18" y="58"/>
                    </a:lnTo>
                    <a:lnTo>
                      <a:pt x="20" y="58"/>
                    </a:lnTo>
                    <a:lnTo>
                      <a:pt x="22" y="56"/>
                    </a:lnTo>
                    <a:lnTo>
                      <a:pt x="24" y="54"/>
                    </a:lnTo>
                    <a:lnTo>
                      <a:pt x="26" y="48"/>
                    </a:lnTo>
                    <a:lnTo>
                      <a:pt x="26" y="40"/>
                    </a:lnTo>
                    <a:lnTo>
                      <a:pt x="28" y="28"/>
                    </a:lnTo>
                    <a:lnTo>
                      <a:pt x="26" y="20"/>
                    </a:lnTo>
                    <a:lnTo>
                      <a:pt x="26" y="12"/>
                    </a:lnTo>
                    <a:lnTo>
                      <a:pt x="24" y="8"/>
                    </a:lnTo>
                    <a:lnTo>
                      <a:pt x="22" y="4"/>
                    </a:lnTo>
                    <a:lnTo>
                      <a:pt x="20" y="4"/>
                    </a:lnTo>
                    <a:lnTo>
                      <a:pt x="18" y="4"/>
                    </a:lnTo>
                    <a:lnTo>
                      <a:pt x="14" y="4"/>
                    </a:lnTo>
                    <a:lnTo>
                      <a:pt x="12" y="6"/>
                    </a:lnTo>
                    <a:lnTo>
                      <a:pt x="10" y="10"/>
                    </a:lnTo>
                    <a:lnTo>
                      <a:pt x="8" y="16"/>
                    </a:lnTo>
                    <a:lnTo>
                      <a:pt x="8" y="24"/>
                    </a:lnTo>
                    <a:lnTo>
                      <a:pt x="8" y="32"/>
                    </a:lnTo>
                    <a:close/>
                  </a:path>
                </a:pathLst>
              </a:custGeom>
              <a:solidFill>
                <a:srgbClr val="000000"/>
              </a:solidFill>
              <a:ln w="0">
                <a:solidFill>
                  <a:srgbClr val="000000"/>
                </a:solidFill>
                <a:round/>
                <a:headEnd/>
                <a:tailEnd/>
              </a:ln>
            </p:spPr>
            <p:txBody>
              <a:bodyPr/>
              <a:lstStyle/>
              <a:p>
                <a:endParaRPr lang="en-CA"/>
              </a:p>
            </p:txBody>
          </p:sp>
          <p:sp>
            <p:nvSpPr>
              <p:cNvPr id="13437" name="Rectangle 106"/>
              <p:cNvSpPr>
                <a:spLocks noChangeArrowheads="1"/>
              </p:cNvSpPr>
              <p:nvPr/>
            </p:nvSpPr>
            <p:spPr bwMode="auto">
              <a:xfrm>
                <a:off x="3080" y="2448"/>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438" name="Freeform 107"/>
              <p:cNvSpPr>
                <a:spLocks/>
              </p:cNvSpPr>
              <p:nvPr/>
            </p:nvSpPr>
            <p:spPr bwMode="auto">
              <a:xfrm>
                <a:off x="3228" y="2462"/>
                <a:ext cx="32" cy="60"/>
              </a:xfrm>
              <a:custGeom>
                <a:avLst/>
                <a:gdLst>
                  <a:gd name="T0" fmla="*/ 2 w 32"/>
                  <a:gd name="T1" fmla="*/ 8 h 60"/>
                  <a:gd name="T2" fmla="*/ 10 w 32"/>
                  <a:gd name="T3" fmla="*/ 2 h 60"/>
                  <a:gd name="T4" fmla="*/ 22 w 32"/>
                  <a:gd name="T5" fmla="*/ 2 h 60"/>
                  <a:gd name="T6" fmla="*/ 28 w 32"/>
                  <a:gd name="T7" fmla="*/ 8 h 60"/>
                  <a:gd name="T8" fmla="*/ 28 w 32"/>
                  <a:gd name="T9" fmla="*/ 16 h 60"/>
                  <a:gd name="T10" fmla="*/ 20 w 32"/>
                  <a:gd name="T11" fmla="*/ 26 h 60"/>
                  <a:gd name="T12" fmla="*/ 30 w 32"/>
                  <a:gd name="T13" fmla="*/ 32 h 60"/>
                  <a:gd name="T14" fmla="*/ 32 w 32"/>
                  <a:gd name="T15" fmla="*/ 40 h 60"/>
                  <a:gd name="T16" fmla="*/ 28 w 32"/>
                  <a:gd name="T17" fmla="*/ 54 h 60"/>
                  <a:gd name="T18" fmla="*/ 16 w 32"/>
                  <a:gd name="T19" fmla="*/ 60 h 60"/>
                  <a:gd name="T20" fmla="*/ 4 w 32"/>
                  <a:gd name="T21" fmla="*/ 60 h 60"/>
                  <a:gd name="T22" fmla="*/ 0 w 32"/>
                  <a:gd name="T23" fmla="*/ 58 h 60"/>
                  <a:gd name="T24" fmla="*/ 0 w 32"/>
                  <a:gd name="T25" fmla="*/ 56 h 60"/>
                  <a:gd name="T26" fmla="*/ 2 w 32"/>
                  <a:gd name="T27" fmla="*/ 54 h 60"/>
                  <a:gd name="T28" fmla="*/ 4 w 32"/>
                  <a:gd name="T29" fmla="*/ 54 h 60"/>
                  <a:gd name="T30" fmla="*/ 6 w 32"/>
                  <a:gd name="T31" fmla="*/ 54 h 60"/>
                  <a:gd name="T32" fmla="*/ 10 w 32"/>
                  <a:gd name="T33" fmla="*/ 56 h 60"/>
                  <a:gd name="T34" fmla="*/ 12 w 32"/>
                  <a:gd name="T35" fmla="*/ 56 h 60"/>
                  <a:gd name="T36" fmla="*/ 18 w 32"/>
                  <a:gd name="T37" fmla="*/ 56 h 60"/>
                  <a:gd name="T38" fmla="*/ 24 w 32"/>
                  <a:gd name="T39" fmla="*/ 50 h 60"/>
                  <a:gd name="T40" fmla="*/ 26 w 32"/>
                  <a:gd name="T41" fmla="*/ 42 h 60"/>
                  <a:gd name="T42" fmla="*/ 22 w 32"/>
                  <a:gd name="T43" fmla="*/ 36 h 60"/>
                  <a:gd name="T44" fmla="*/ 20 w 32"/>
                  <a:gd name="T45" fmla="*/ 34 h 60"/>
                  <a:gd name="T46" fmla="*/ 14 w 32"/>
                  <a:gd name="T47" fmla="*/ 30 h 60"/>
                  <a:gd name="T48" fmla="*/ 8 w 32"/>
                  <a:gd name="T49" fmla="*/ 30 h 60"/>
                  <a:gd name="T50" fmla="*/ 12 w 32"/>
                  <a:gd name="T51" fmla="*/ 28 h 60"/>
                  <a:gd name="T52" fmla="*/ 20 w 32"/>
                  <a:gd name="T53" fmla="*/ 24 h 60"/>
                  <a:gd name="T54" fmla="*/ 22 w 32"/>
                  <a:gd name="T55" fmla="*/ 20 h 60"/>
                  <a:gd name="T56" fmla="*/ 22 w 32"/>
                  <a:gd name="T57" fmla="*/ 12 h 60"/>
                  <a:gd name="T58" fmla="*/ 16 w 32"/>
                  <a:gd name="T59" fmla="*/ 6 h 60"/>
                  <a:gd name="T60" fmla="*/ 8 w 32"/>
                  <a:gd name="T61" fmla="*/ 6 h 60"/>
                  <a:gd name="T62" fmla="*/ 2 w 32"/>
                  <a:gd name="T63" fmla="*/ 12 h 6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2"/>
                  <a:gd name="T97" fmla="*/ 0 h 60"/>
                  <a:gd name="T98" fmla="*/ 32 w 32"/>
                  <a:gd name="T99" fmla="*/ 60 h 6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2" h="60">
                    <a:moveTo>
                      <a:pt x="0" y="12"/>
                    </a:moveTo>
                    <a:lnTo>
                      <a:pt x="2" y="8"/>
                    </a:lnTo>
                    <a:lnTo>
                      <a:pt x="6" y="4"/>
                    </a:lnTo>
                    <a:lnTo>
                      <a:pt x="10" y="2"/>
                    </a:lnTo>
                    <a:lnTo>
                      <a:pt x="16" y="0"/>
                    </a:lnTo>
                    <a:lnTo>
                      <a:pt x="22" y="2"/>
                    </a:lnTo>
                    <a:lnTo>
                      <a:pt x="26" y="4"/>
                    </a:lnTo>
                    <a:lnTo>
                      <a:pt x="28" y="8"/>
                    </a:lnTo>
                    <a:lnTo>
                      <a:pt x="30" y="12"/>
                    </a:lnTo>
                    <a:lnTo>
                      <a:pt x="28" y="16"/>
                    </a:lnTo>
                    <a:lnTo>
                      <a:pt x="26" y="20"/>
                    </a:lnTo>
                    <a:lnTo>
                      <a:pt x="20" y="26"/>
                    </a:lnTo>
                    <a:lnTo>
                      <a:pt x="26" y="28"/>
                    </a:lnTo>
                    <a:lnTo>
                      <a:pt x="30" y="32"/>
                    </a:lnTo>
                    <a:lnTo>
                      <a:pt x="32" y="36"/>
                    </a:lnTo>
                    <a:lnTo>
                      <a:pt x="32" y="40"/>
                    </a:lnTo>
                    <a:lnTo>
                      <a:pt x="30" y="48"/>
                    </a:lnTo>
                    <a:lnTo>
                      <a:pt x="28" y="54"/>
                    </a:lnTo>
                    <a:lnTo>
                      <a:pt x="22" y="58"/>
                    </a:lnTo>
                    <a:lnTo>
                      <a:pt x="16" y="60"/>
                    </a:lnTo>
                    <a:lnTo>
                      <a:pt x="10" y="60"/>
                    </a:lnTo>
                    <a:lnTo>
                      <a:pt x="4" y="60"/>
                    </a:lnTo>
                    <a:lnTo>
                      <a:pt x="2" y="60"/>
                    </a:lnTo>
                    <a:lnTo>
                      <a:pt x="0" y="58"/>
                    </a:lnTo>
                    <a:lnTo>
                      <a:pt x="0" y="56"/>
                    </a:lnTo>
                    <a:lnTo>
                      <a:pt x="0" y="54"/>
                    </a:lnTo>
                    <a:lnTo>
                      <a:pt x="2" y="54"/>
                    </a:lnTo>
                    <a:lnTo>
                      <a:pt x="4" y="54"/>
                    </a:lnTo>
                    <a:lnTo>
                      <a:pt x="6" y="54"/>
                    </a:lnTo>
                    <a:lnTo>
                      <a:pt x="8" y="56"/>
                    </a:lnTo>
                    <a:lnTo>
                      <a:pt x="10" y="56"/>
                    </a:lnTo>
                    <a:lnTo>
                      <a:pt x="12" y="56"/>
                    </a:lnTo>
                    <a:lnTo>
                      <a:pt x="14" y="58"/>
                    </a:lnTo>
                    <a:lnTo>
                      <a:pt x="18" y="56"/>
                    </a:lnTo>
                    <a:lnTo>
                      <a:pt x="22" y="54"/>
                    </a:lnTo>
                    <a:lnTo>
                      <a:pt x="24" y="50"/>
                    </a:lnTo>
                    <a:lnTo>
                      <a:pt x="26" y="46"/>
                    </a:lnTo>
                    <a:lnTo>
                      <a:pt x="26" y="42"/>
                    </a:lnTo>
                    <a:lnTo>
                      <a:pt x="24" y="38"/>
                    </a:lnTo>
                    <a:lnTo>
                      <a:pt x="22" y="36"/>
                    </a:lnTo>
                    <a:lnTo>
                      <a:pt x="20" y="34"/>
                    </a:lnTo>
                    <a:lnTo>
                      <a:pt x="16" y="32"/>
                    </a:lnTo>
                    <a:lnTo>
                      <a:pt x="14" y="30"/>
                    </a:lnTo>
                    <a:lnTo>
                      <a:pt x="10" y="30"/>
                    </a:lnTo>
                    <a:lnTo>
                      <a:pt x="8" y="30"/>
                    </a:lnTo>
                    <a:lnTo>
                      <a:pt x="12" y="28"/>
                    </a:lnTo>
                    <a:lnTo>
                      <a:pt x="16" y="28"/>
                    </a:lnTo>
                    <a:lnTo>
                      <a:pt x="20" y="24"/>
                    </a:lnTo>
                    <a:lnTo>
                      <a:pt x="22" y="22"/>
                    </a:lnTo>
                    <a:lnTo>
                      <a:pt x="22" y="20"/>
                    </a:lnTo>
                    <a:lnTo>
                      <a:pt x="22" y="16"/>
                    </a:lnTo>
                    <a:lnTo>
                      <a:pt x="22" y="12"/>
                    </a:lnTo>
                    <a:lnTo>
                      <a:pt x="20" y="8"/>
                    </a:lnTo>
                    <a:lnTo>
                      <a:pt x="16" y="6"/>
                    </a:lnTo>
                    <a:lnTo>
                      <a:pt x="12" y="6"/>
                    </a:lnTo>
                    <a:lnTo>
                      <a:pt x="8" y="6"/>
                    </a:lnTo>
                    <a:lnTo>
                      <a:pt x="4" y="10"/>
                    </a:lnTo>
                    <a:lnTo>
                      <a:pt x="2" y="12"/>
                    </a:lnTo>
                    <a:lnTo>
                      <a:pt x="0" y="12"/>
                    </a:lnTo>
                    <a:close/>
                  </a:path>
                </a:pathLst>
              </a:custGeom>
              <a:solidFill>
                <a:srgbClr val="000000"/>
              </a:solidFill>
              <a:ln w="0">
                <a:solidFill>
                  <a:srgbClr val="000000"/>
                </a:solidFill>
                <a:round/>
                <a:headEnd/>
                <a:tailEnd/>
              </a:ln>
            </p:spPr>
            <p:txBody>
              <a:bodyPr/>
              <a:lstStyle/>
              <a:p>
                <a:endParaRPr lang="en-CA"/>
              </a:p>
            </p:txBody>
          </p:sp>
          <p:sp>
            <p:nvSpPr>
              <p:cNvPr id="13439" name="Rectangle 108"/>
              <p:cNvSpPr>
                <a:spLocks noChangeArrowheads="1"/>
              </p:cNvSpPr>
              <p:nvPr/>
            </p:nvSpPr>
            <p:spPr bwMode="auto">
              <a:xfrm>
                <a:off x="3528" y="2448"/>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440" name="Freeform 109"/>
              <p:cNvSpPr>
                <a:spLocks noEditPoints="1"/>
              </p:cNvSpPr>
              <p:nvPr/>
            </p:nvSpPr>
            <p:spPr bwMode="auto">
              <a:xfrm>
                <a:off x="3672" y="2462"/>
                <a:ext cx="36" cy="60"/>
              </a:xfrm>
              <a:custGeom>
                <a:avLst/>
                <a:gdLst>
                  <a:gd name="T0" fmla="*/ 0 w 36"/>
                  <a:gd name="T1" fmla="*/ 30 h 60"/>
                  <a:gd name="T2" fmla="*/ 0 w 36"/>
                  <a:gd name="T3" fmla="*/ 22 h 60"/>
                  <a:gd name="T4" fmla="*/ 2 w 36"/>
                  <a:gd name="T5" fmla="*/ 14 h 60"/>
                  <a:gd name="T6" fmla="*/ 6 w 36"/>
                  <a:gd name="T7" fmla="*/ 8 h 60"/>
                  <a:gd name="T8" fmla="*/ 10 w 36"/>
                  <a:gd name="T9" fmla="*/ 4 h 60"/>
                  <a:gd name="T10" fmla="*/ 14 w 36"/>
                  <a:gd name="T11" fmla="*/ 2 h 60"/>
                  <a:gd name="T12" fmla="*/ 18 w 36"/>
                  <a:gd name="T13" fmla="*/ 0 h 60"/>
                  <a:gd name="T14" fmla="*/ 22 w 36"/>
                  <a:gd name="T15" fmla="*/ 2 h 60"/>
                  <a:gd name="T16" fmla="*/ 26 w 36"/>
                  <a:gd name="T17" fmla="*/ 4 h 60"/>
                  <a:gd name="T18" fmla="*/ 30 w 36"/>
                  <a:gd name="T19" fmla="*/ 8 h 60"/>
                  <a:gd name="T20" fmla="*/ 32 w 36"/>
                  <a:gd name="T21" fmla="*/ 14 h 60"/>
                  <a:gd name="T22" fmla="*/ 34 w 36"/>
                  <a:gd name="T23" fmla="*/ 22 h 60"/>
                  <a:gd name="T24" fmla="*/ 36 w 36"/>
                  <a:gd name="T25" fmla="*/ 30 h 60"/>
                  <a:gd name="T26" fmla="*/ 34 w 36"/>
                  <a:gd name="T27" fmla="*/ 40 h 60"/>
                  <a:gd name="T28" fmla="*/ 32 w 36"/>
                  <a:gd name="T29" fmla="*/ 48 h 60"/>
                  <a:gd name="T30" fmla="*/ 30 w 36"/>
                  <a:gd name="T31" fmla="*/ 54 h 60"/>
                  <a:gd name="T32" fmla="*/ 26 w 36"/>
                  <a:gd name="T33" fmla="*/ 58 h 60"/>
                  <a:gd name="T34" fmla="*/ 22 w 36"/>
                  <a:gd name="T35" fmla="*/ 60 h 60"/>
                  <a:gd name="T36" fmla="*/ 18 w 36"/>
                  <a:gd name="T37" fmla="*/ 60 h 60"/>
                  <a:gd name="T38" fmla="*/ 12 w 36"/>
                  <a:gd name="T39" fmla="*/ 60 h 60"/>
                  <a:gd name="T40" fmla="*/ 8 w 36"/>
                  <a:gd name="T41" fmla="*/ 56 h 60"/>
                  <a:gd name="T42" fmla="*/ 4 w 36"/>
                  <a:gd name="T43" fmla="*/ 50 h 60"/>
                  <a:gd name="T44" fmla="*/ 0 w 36"/>
                  <a:gd name="T45" fmla="*/ 42 h 60"/>
                  <a:gd name="T46" fmla="*/ 0 w 36"/>
                  <a:gd name="T47" fmla="*/ 30 h 60"/>
                  <a:gd name="T48" fmla="*/ 8 w 36"/>
                  <a:gd name="T49" fmla="*/ 32 h 60"/>
                  <a:gd name="T50" fmla="*/ 8 w 36"/>
                  <a:gd name="T51" fmla="*/ 42 h 60"/>
                  <a:gd name="T52" fmla="*/ 10 w 36"/>
                  <a:gd name="T53" fmla="*/ 52 h 60"/>
                  <a:gd name="T54" fmla="*/ 12 w 36"/>
                  <a:gd name="T55" fmla="*/ 56 h 60"/>
                  <a:gd name="T56" fmla="*/ 14 w 36"/>
                  <a:gd name="T57" fmla="*/ 58 h 60"/>
                  <a:gd name="T58" fmla="*/ 18 w 36"/>
                  <a:gd name="T59" fmla="*/ 58 h 60"/>
                  <a:gd name="T60" fmla="*/ 20 w 36"/>
                  <a:gd name="T61" fmla="*/ 58 h 60"/>
                  <a:gd name="T62" fmla="*/ 22 w 36"/>
                  <a:gd name="T63" fmla="*/ 56 h 60"/>
                  <a:gd name="T64" fmla="*/ 24 w 36"/>
                  <a:gd name="T65" fmla="*/ 54 h 60"/>
                  <a:gd name="T66" fmla="*/ 26 w 36"/>
                  <a:gd name="T67" fmla="*/ 48 h 60"/>
                  <a:gd name="T68" fmla="*/ 26 w 36"/>
                  <a:gd name="T69" fmla="*/ 40 h 60"/>
                  <a:gd name="T70" fmla="*/ 28 w 36"/>
                  <a:gd name="T71" fmla="*/ 28 h 60"/>
                  <a:gd name="T72" fmla="*/ 26 w 36"/>
                  <a:gd name="T73" fmla="*/ 20 h 60"/>
                  <a:gd name="T74" fmla="*/ 26 w 36"/>
                  <a:gd name="T75" fmla="*/ 12 h 60"/>
                  <a:gd name="T76" fmla="*/ 24 w 36"/>
                  <a:gd name="T77" fmla="*/ 8 h 60"/>
                  <a:gd name="T78" fmla="*/ 22 w 36"/>
                  <a:gd name="T79" fmla="*/ 4 h 60"/>
                  <a:gd name="T80" fmla="*/ 20 w 36"/>
                  <a:gd name="T81" fmla="*/ 4 h 60"/>
                  <a:gd name="T82" fmla="*/ 18 w 36"/>
                  <a:gd name="T83" fmla="*/ 4 h 60"/>
                  <a:gd name="T84" fmla="*/ 14 w 36"/>
                  <a:gd name="T85" fmla="*/ 4 h 60"/>
                  <a:gd name="T86" fmla="*/ 12 w 36"/>
                  <a:gd name="T87" fmla="*/ 6 h 60"/>
                  <a:gd name="T88" fmla="*/ 10 w 36"/>
                  <a:gd name="T89" fmla="*/ 10 h 60"/>
                  <a:gd name="T90" fmla="*/ 8 w 36"/>
                  <a:gd name="T91" fmla="*/ 16 h 60"/>
                  <a:gd name="T92" fmla="*/ 8 w 36"/>
                  <a:gd name="T93" fmla="*/ 24 h 60"/>
                  <a:gd name="T94" fmla="*/ 8 w 36"/>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0" y="22"/>
                    </a:lnTo>
                    <a:lnTo>
                      <a:pt x="2" y="14"/>
                    </a:lnTo>
                    <a:lnTo>
                      <a:pt x="6" y="8"/>
                    </a:lnTo>
                    <a:lnTo>
                      <a:pt x="10" y="4"/>
                    </a:lnTo>
                    <a:lnTo>
                      <a:pt x="14" y="2"/>
                    </a:lnTo>
                    <a:lnTo>
                      <a:pt x="18" y="0"/>
                    </a:lnTo>
                    <a:lnTo>
                      <a:pt x="22" y="2"/>
                    </a:lnTo>
                    <a:lnTo>
                      <a:pt x="26" y="4"/>
                    </a:lnTo>
                    <a:lnTo>
                      <a:pt x="30" y="8"/>
                    </a:lnTo>
                    <a:lnTo>
                      <a:pt x="32" y="14"/>
                    </a:lnTo>
                    <a:lnTo>
                      <a:pt x="34" y="22"/>
                    </a:lnTo>
                    <a:lnTo>
                      <a:pt x="36" y="30"/>
                    </a:lnTo>
                    <a:lnTo>
                      <a:pt x="34" y="40"/>
                    </a:lnTo>
                    <a:lnTo>
                      <a:pt x="32" y="48"/>
                    </a:lnTo>
                    <a:lnTo>
                      <a:pt x="30" y="54"/>
                    </a:lnTo>
                    <a:lnTo>
                      <a:pt x="26" y="58"/>
                    </a:lnTo>
                    <a:lnTo>
                      <a:pt x="22" y="60"/>
                    </a:lnTo>
                    <a:lnTo>
                      <a:pt x="18" y="60"/>
                    </a:lnTo>
                    <a:lnTo>
                      <a:pt x="12" y="60"/>
                    </a:lnTo>
                    <a:lnTo>
                      <a:pt x="8" y="56"/>
                    </a:lnTo>
                    <a:lnTo>
                      <a:pt x="4" y="50"/>
                    </a:lnTo>
                    <a:lnTo>
                      <a:pt x="0" y="42"/>
                    </a:lnTo>
                    <a:lnTo>
                      <a:pt x="0" y="30"/>
                    </a:lnTo>
                    <a:close/>
                    <a:moveTo>
                      <a:pt x="8" y="32"/>
                    </a:moveTo>
                    <a:lnTo>
                      <a:pt x="8" y="42"/>
                    </a:lnTo>
                    <a:lnTo>
                      <a:pt x="10" y="52"/>
                    </a:lnTo>
                    <a:lnTo>
                      <a:pt x="12" y="56"/>
                    </a:lnTo>
                    <a:lnTo>
                      <a:pt x="14" y="58"/>
                    </a:lnTo>
                    <a:lnTo>
                      <a:pt x="18" y="58"/>
                    </a:lnTo>
                    <a:lnTo>
                      <a:pt x="20" y="58"/>
                    </a:lnTo>
                    <a:lnTo>
                      <a:pt x="22" y="56"/>
                    </a:lnTo>
                    <a:lnTo>
                      <a:pt x="24" y="54"/>
                    </a:lnTo>
                    <a:lnTo>
                      <a:pt x="26" y="48"/>
                    </a:lnTo>
                    <a:lnTo>
                      <a:pt x="26" y="40"/>
                    </a:lnTo>
                    <a:lnTo>
                      <a:pt x="28" y="28"/>
                    </a:lnTo>
                    <a:lnTo>
                      <a:pt x="26" y="20"/>
                    </a:lnTo>
                    <a:lnTo>
                      <a:pt x="26" y="12"/>
                    </a:lnTo>
                    <a:lnTo>
                      <a:pt x="24" y="8"/>
                    </a:lnTo>
                    <a:lnTo>
                      <a:pt x="22" y="4"/>
                    </a:lnTo>
                    <a:lnTo>
                      <a:pt x="20" y="4"/>
                    </a:lnTo>
                    <a:lnTo>
                      <a:pt x="18" y="4"/>
                    </a:lnTo>
                    <a:lnTo>
                      <a:pt x="14" y="4"/>
                    </a:lnTo>
                    <a:lnTo>
                      <a:pt x="12" y="6"/>
                    </a:lnTo>
                    <a:lnTo>
                      <a:pt x="10" y="10"/>
                    </a:lnTo>
                    <a:lnTo>
                      <a:pt x="8" y="16"/>
                    </a:lnTo>
                    <a:lnTo>
                      <a:pt x="8" y="24"/>
                    </a:lnTo>
                    <a:lnTo>
                      <a:pt x="8" y="32"/>
                    </a:lnTo>
                    <a:close/>
                  </a:path>
                </a:pathLst>
              </a:custGeom>
              <a:solidFill>
                <a:srgbClr val="000000"/>
              </a:solidFill>
              <a:ln w="0">
                <a:solidFill>
                  <a:srgbClr val="000000"/>
                </a:solidFill>
                <a:round/>
                <a:headEnd/>
                <a:tailEnd/>
              </a:ln>
            </p:spPr>
            <p:txBody>
              <a:bodyPr/>
              <a:lstStyle/>
              <a:p>
                <a:endParaRPr lang="en-CA"/>
              </a:p>
            </p:txBody>
          </p:sp>
          <p:sp>
            <p:nvSpPr>
              <p:cNvPr id="13441" name="Rectangle 110"/>
              <p:cNvSpPr>
                <a:spLocks noChangeArrowheads="1"/>
              </p:cNvSpPr>
              <p:nvPr/>
            </p:nvSpPr>
            <p:spPr bwMode="auto">
              <a:xfrm>
                <a:off x="3848" y="2448"/>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442" name="Freeform 111"/>
              <p:cNvSpPr>
                <a:spLocks/>
              </p:cNvSpPr>
              <p:nvPr/>
            </p:nvSpPr>
            <p:spPr bwMode="auto">
              <a:xfrm>
                <a:off x="4000" y="2462"/>
                <a:ext cx="24" cy="60"/>
              </a:xfrm>
              <a:custGeom>
                <a:avLst/>
                <a:gdLst>
                  <a:gd name="T0" fmla="*/ 0 w 24"/>
                  <a:gd name="T1" fmla="*/ 6 h 60"/>
                  <a:gd name="T2" fmla="*/ 14 w 24"/>
                  <a:gd name="T3" fmla="*/ 0 h 60"/>
                  <a:gd name="T4" fmla="*/ 16 w 24"/>
                  <a:gd name="T5" fmla="*/ 0 h 60"/>
                  <a:gd name="T6" fmla="*/ 16 w 24"/>
                  <a:gd name="T7" fmla="*/ 50 h 60"/>
                  <a:gd name="T8" fmla="*/ 16 w 24"/>
                  <a:gd name="T9" fmla="*/ 54 h 60"/>
                  <a:gd name="T10" fmla="*/ 16 w 24"/>
                  <a:gd name="T11" fmla="*/ 56 h 60"/>
                  <a:gd name="T12" fmla="*/ 18 w 24"/>
                  <a:gd name="T13" fmla="*/ 58 h 60"/>
                  <a:gd name="T14" fmla="*/ 18 w 24"/>
                  <a:gd name="T15" fmla="*/ 58 h 60"/>
                  <a:gd name="T16" fmla="*/ 20 w 24"/>
                  <a:gd name="T17" fmla="*/ 58 h 60"/>
                  <a:gd name="T18" fmla="*/ 24 w 24"/>
                  <a:gd name="T19" fmla="*/ 58 h 60"/>
                  <a:gd name="T20" fmla="*/ 24 w 24"/>
                  <a:gd name="T21" fmla="*/ 60 h 60"/>
                  <a:gd name="T22" fmla="*/ 2 w 24"/>
                  <a:gd name="T23" fmla="*/ 60 h 60"/>
                  <a:gd name="T24" fmla="*/ 2 w 24"/>
                  <a:gd name="T25" fmla="*/ 58 h 60"/>
                  <a:gd name="T26" fmla="*/ 4 w 24"/>
                  <a:gd name="T27" fmla="*/ 58 h 60"/>
                  <a:gd name="T28" fmla="*/ 6 w 24"/>
                  <a:gd name="T29" fmla="*/ 58 h 60"/>
                  <a:gd name="T30" fmla="*/ 8 w 24"/>
                  <a:gd name="T31" fmla="*/ 58 h 60"/>
                  <a:gd name="T32" fmla="*/ 8 w 24"/>
                  <a:gd name="T33" fmla="*/ 56 h 60"/>
                  <a:gd name="T34" fmla="*/ 8 w 24"/>
                  <a:gd name="T35" fmla="*/ 54 h 60"/>
                  <a:gd name="T36" fmla="*/ 8 w 24"/>
                  <a:gd name="T37" fmla="*/ 50 h 60"/>
                  <a:gd name="T38" fmla="*/ 8 w 24"/>
                  <a:gd name="T39" fmla="*/ 16 h 60"/>
                  <a:gd name="T40" fmla="*/ 8 w 24"/>
                  <a:gd name="T41" fmla="*/ 12 h 60"/>
                  <a:gd name="T42" fmla="*/ 8 w 24"/>
                  <a:gd name="T43" fmla="*/ 10 h 60"/>
                  <a:gd name="T44" fmla="*/ 8 w 24"/>
                  <a:gd name="T45" fmla="*/ 8 h 60"/>
                  <a:gd name="T46" fmla="*/ 8 w 24"/>
                  <a:gd name="T47" fmla="*/ 8 h 60"/>
                  <a:gd name="T48" fmla="*/ 6 w 24"/>
                  <a:gd name="T49" fmla="*/ 6 h 60"/>
                  <a:gd name="T50" fmla="*/ 6 w 24"/>
                  <a:gd name="T51" fmla="*/ 6 h 60"/>
                  <a:gd name="T52" fmla="*/ 4 w 24"/>
                  <a:gd name="T53" fmla="*/ 6 h 60"/>
                  <a:gd name="T54" fmla="*/ 2 w 24"/>
                  <a:gd name="T55" fmla="*/ 8 h 60"/>
                  <a:gd name="T56" fmla="*/ 0 w 24"/>
                  <a:gd name="T57" fmla="*/ 6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4"/>
                  <a:gd name="T88" fmla="*/ 0 h 60"/>
                  <a:gd name="T89" fmla="*/ 24 w 24"/>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4" h="60">
                    <a:moveTo>
                      <a:pt x="0" y="6"/>
                    </a:moveTo>
                    <a:lnTo>
                      <a:pt x="14" y="0"/>
                    </a:lnTo>
                    <a:lnTo>
                      <a:pt x="16" y="0"/>
                    </a:lnTo>
                    <a:lnTo>
                      <a:pt x="16" y="50"/>
                    </a:lnTo>
                    <a:lnTo>
                      <a:pt x="16" y="54"/>
                    </a:lnTo>
                    <a:lnTo>
                      <a:pt x="16" y="56"/>
                    </a:lnTo>
                    <a:lnTo>
                      <a:pt x="18" y="58"/>
                    </a:lnTo>
                    <a:lnTo>
                      <a:pt x="20" y="58"/>
                    </a:lnTo>
                    <a:lnTo>
                      <a:pt x="24" y="58"/>
                    </a:lnTo>
                    <a:lnTo>
                      <a:pt x="24" y="60"/>
                    </a:lnTo>
                    <a:lnTo>
                      <a:pt x="2" y="60"/>
                    </a:lnTo>
                    <a:lnTo>
                      <a:pt x="2" y="58"/>
                    </a:lnTo>
                    <a:lnTo>
                      <a:pt x="4" y="58"/>
                    </a:lnTo>
                    <a:lnTo>
                      <a:pt x="6" y="58"/>
                    </a:lnTo>
                    <a:lnTo>
                      <a:pt x="8" y="58"/>
                    </a:lnTo>
                    <a:lnTo>
                      <a:pt x="8" y="56"/>
                    </a:lnTo>
                    <a:lnTo>
                      <a:pt x="8" y="54"/>
                    </a:lnTo>
                    <a:lnTo>
                      <a:pt x="8" y="50"/>
                    </a:lnTo>
                    <a:lnTo>
                      <a:pt x="8" y="16"/>
                    </a:lnTo>
                    <a:lnTo>
                      <a:pt x="8" y="12"/>
                    </a:lnTo>
                    <a:lnTo>
                      <a:pt x="8" y="10"/>
                    </a:lnTo>
                    <a:lnTo>
                      <a:pt x="8" y="8"/>
                    </a:lnTo>
                    <a:lnTo>
                      <a:pt x="6" y="6"/>
                    </a:lnTo>
                    <a:lnTo>
                      <a:pt x="4" y="6"/>
                    </a:lnTo>
                    <a:lnTo>
                      <a:pt x="2" y="8"/>
                    </a:lnTo>
                    <a:lnTo>
                      <a:pt x="0" y="6"/>
                    </a:lnTo>
                    <a:close/>
                  </a:path>
                </a:pathLst>
              </a:custGeom>
              <a:solidFill>
                <a:srgbClr val="000000"/>
              </a:solidFill>
              <a:ln w="0">
                <a:solidFill>
                  <a:srgbClr val="000000"/>
                </a:solidFill>
                <a:round/>
                <a:headEnd/>
                <a:tailEnd/>
              </a:ln>
            </p:spPr>
            <p:txBody>
              <a:bodyPr/>
              <a:lstStyle/>
              <a:p>
                <a:endParaRPr lang="en-CA"/>
              </a:p>
            </p:txBody>
          </p:sp>
          <p:sp>
            <p:nvSpPr>
              <p:cNvPr id="13443" name="Freeform 112"/>
              <p:cNvSpPr>
                <a:spLocks/>
              </p:cNvSpPr>
              <p:nvPr/>
            </p:nvSpPr>
            <p:spPr bwMode="auto">
              <a:xfrm>
                <a:off x="4036" y="2462"/>
                <a:ext cx="38" cy="60"/>
              </a:xfrm>
              <a:custGeom>
                <a:avLst/>
                <a:gdLst>
                  <a:gd name="T0" fmla="*/ 38 w 38"/>
                  <a:gd name="T1" fmla="*/ 48 h 60"/>
                  <a:gd name="T2" fmla="*/ 34 w 38"/>
                  <a:gd name="T3" fmla="*/ 60 h 60"/>
                  <a:gd name="T4" fmla="*/ 0 w 38"/>
                  <a:gd name="T5" fmla="*/ 60 h 60"/>
                  <a:gd name="T6" fmla="*/ 0 w 38"/>
                  <a:gd name="T7" fmla="*/ 58 h 60"/>
                  <a:gd name="T8" fmla="*/ 10 w 38"/>
                  <a:gd name="T9" fmla="*/ 50 h 60"/>
                  <a:gd name="T10" fmla="*/ 16 w 38"/>
                  <a:gd name="T11" fmla="*/ 42 h 60"/>
                  <a:gd name="T12" fmla="*/ 22 w 38"/>
                  <a:gd name="T13" fmla="*/ 36 h 60"/>
                  <a:gd name="T14" fmla="*/ 26 w 38"/>
                  <a:gd name="T15" fmla="*/ 28 h 60"/>
                  <a:gd name="T16" fmla="*/ 28 w 38"/>
                  <a:gd name="T17" fmla="*/ 20 h 60"/>
                  <a:gd name="T18" fmla="*/ 26 w 38"/>
                  <a:gd name="T19" fmla="*/ 14 h 60"/>
                  <a:gd name="T20" fmla="*/ 24 w 38"/>
                  <a:gd name="T21" fmla="*/ 10 h 60"/>
                  <a:gd name="T22" fmla="*/ 20 w 38"/>
                  <a:gd name="T23" fmla="*/ 8 h 60"/>
                  <a:gd name="T24" fmla="*/ 16 w 38"/>
                  <a:gd name="T25" fmla="*/ 6 h 60"/>
                  <a:gd name="T26" fmla="*/ 12 w 38"/>
                  <a:gd name="T27" fmla="*/ 8 h 60"/>
                  <a:gd name="T28" fmla="*/ 8 w 38"/>
                  <a:gd name="T29" fmla="*/ 10 h 60"/>
                  <a:gd name="T30" fmla="*/ 4 w 38"/>
                  <a:gd name="T31" fmla="*/ 12 h 60"/>
                  <a:gd name="T32" fmla="*/ 2 w 38"/>
                  <a:gd name="T33" fmla="*/ 16 h 60"/>
                  <a:gd name="T34" fmla="*/ 2 w 38"/>
                  <a:gd name="T35" fmla="*/ 16 h 60"/>
                  <a:gd name="T36" fmla="*/ 4 w 38"/>
                  <a:gd name="T37" fmla="*/ 10 h 60"/>
                  <a:gd name="T38" fmla="*/ 6 w 38"/>
                  <a:gd name="T39" fmla="*/ 4 h 60"/>
                  <a:gd name="T40" fmla="*/ 12 w 38"/>
                  <a:gd name="T41" fmla="*/ 2 h 60"/>
                  <a:gd name="T42" fmla="*/ 18 w 38"/>
                  <a:gd name="T43" fmla="*/ 0 h 60"/>
                  <a:gd name="T44" fmla="*/ 24 w 38"/>
                  <a:gd name="T45" fmla="*/ 2 h 60"/>
                  <a:gd name="T46" fmla="*/ 30 w 38"/>
                  <a:gd name="T47" fmla="*/ 6 h 60"/>
                  <a:gd name="T48" fmla="*/ 34 w 38"/>
                  <a:gd name="T49" fmla="*/ 10 h 60"/>
                  <a:gd name="T50" fmla="*/ 34 w 38"/>
                  <a:gd name="T51" fmla="*/ 16 h 60"/>
                  <a:gd name="T52" fmla="*/ 34 w 38"/>
                  <a:gd name="T53" fmla="*/ 20 h 60"/>
                  <a:gd name="T54" fmla="*/ 32 w 38"/>
                  <a:gd name="T55" fmla="*/ 24 h 60"/>
                  <a:gd name="T56" fmla="*/ 28 w 38"/>
                  <a:gd name="T57" fmla="*/ 32 h 60"/>
                  <a:gd name="T58" fmla="*/ 22 w 38"/>
                  <a:gd name="T59" fmla="*/ 40 h 60"/>
                  <a:gd name="T60" fmla="*/ 16 w 38"/>
                  <a:gd name="T61" fmla="*/ 46 h 60"/>
                  <a:gd name="T62" fmla="*/ 12 w 38"/>
                  <a:gd name="T63" fmla="*/ 50 h 60"/>
                  <a:gd name="T64" fmla="*/ 8 w 38"/>
                  <a:gd name="T65" fmla="*/ 54 h 60"/>
                  <a:gd name="T66" fmla="*/ 24 w 38"/>
                  <a:gd name="T67" fmla="*/ 54 h 60"/>
                  <a:gd name="T68" fmla="*/ 28 w 38"/>
                  <a:gd name="T69" fmla="*/ 54 h 60"/>
                  <a:gd name="T70" fmla="*/ 30 w 38"/>
                  <a:gd name="T71" fmla="*/ 54 h 60"/>
                  <a:gd name="T72" fmla="*/ 32 w 38"/>
                  <a:gd name="T73" fmla="*/ 52 h 60"/>
                  <a:gd name="T74" fmla="*/ 34 w 38"/>
                  <a:gd name="T75" fmla="*/ 52 h 60"/>
                  <a:gd name="T76" fmla="*/ 36 w 38"/>
                  <a:gd name="T77" fmla="*/ 50 h 60"/>
                  <a:gd name="T78" fmla="*/ 36 w 38"/>
                  <a:gd name="T79" fmla="*/ 48 h 60"/>
                  <a:gd name="T80" fmla="*/ 38 w 38"/>
                  <a:gd name="T81" fmla="*/ 48 h 6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8"/>
                  <a:gd name="T124" fmla="*/ 0 h 60"/>
                  <a:gd name="T125" fmla="*/ 38 w 38"/>
                  <a:gd name="T126" fmla="*/ 60 h 6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8" h="60">
                    <a:moveTo>
                      <a:pt x="38" y="48"/>
                    </a:moveTo>
                    <a:lnTo>
                      <a:pt x="34" y="60"/>
                    </a:lnTo>
                    <a:lnTo>
                      <a:pt x="0" y="60"/>
                    </a:lnTo>
                    <a:lnTo>
                      <a:pt x="0" y="58"/>
                    </a:lnTo>
                    <a:lnTo>
                      <a:pt x="10" y="50"/>
                    </a:lnTo>
                    <a:lnTo>
                      <a:pt x="16" y="42"/>
                    </a:lnTo>
                    <a:lnTo>
                      <a:pt x="22" y="36"/>
                    </a:lnTo>
                    <a:lnTo>
                      <a:pt x="26" y="28"/>
                    </a:lnTo>
                    <a:lnTo>
                      <a:pt x="28" y="20"/>
                    </a:lnTo>
                    <a:lnTo>
                      <a:pt x="26" y="14"/>
                    </a:lnTo>
                    <a:lnTo>
                      <a:pt x="24" y="10"/>
                    </a:lnTo>
                    <a:lnTo>
                      <a:pt x="20" y="8"/>
                    </a:lnTo>
                    <a:lnTo>
                      <a:pt x="16" y="6"/>
                    </a:lnTo>
                    <a:lnTo>
                      <a:pt x="12" y="8"/>
                    </a:lnTo>
                    <a:lnTo>
                      <a:pt x="8" y="10"/>
                    </a:lnTo>
                    <a:lnTo>
                      <a:pt x="4" y="12"/>
                    </a:lnTo>
                    <a:lnTo>
                      <a:pt x="2" y="16"/>
                    </a:lnTo>
                    <a:lnTo>
                      <a:pt x="4" y="10"/>
                    </a:lnTo>
                    <a:lnTo>
                      <a:pt x="6" y="4"/>
                    </a:lnTo>
                    <a:lnTo>
                      <a:pt x="12" y="2"/>
                    </a:lnTo>
                    <a:lnTo>
                      <a:pt x="18" y="0"/>
                    </a:lnTo>
                    <a:lnTo>
                      <a:pt x="24" y="2"/>
                    </a:lnTo>
                    <a:lnTo>
                      <a:pt x="30" y="6"/>
                    </a:lnTo>
                    <a:lnTo>
                      <a:pt x="34" y="10"/>
                    </a:lnTo>
                    <a:lnTo>
                      <a:pt x="34" y="16"/>
                    </a:lnTo>
                    <a:lnTo>
                      <a:pt x="34" y="20"/>
                    </a:lnTo>
                    <a:lnTo>
                      <a:pt x="32" y="24"/>
                    </a:lnTo>
                    <a:lnTo>
                      <a:pt x="28" y="32"/>
                    </a:lnTo>
                    <a:lnTo>
                      <a:pt x="22" y="40"/>
                    </a:lnTo>
                    <a:lnTo>
                      <a:pt x="16" y="46"/>
                    </a:lnTo>
                    <a:lnTo>
                      <a:pt x="12" y="50"/>
                    </a:lnTo>
                    <a:lnTo>
                      <a:pt x="8" y="54"/>
                    </a:lnTo>
                    <a:lnTo>
                      <a:pt x="24" y="54"/>
                    </a:lnTo>
                    <a:lnTo>
                      <a:pt x="28" y="54"/>
                    </a:lnTo>
                    <a:lnTo>
                      <a:pt x="30" y="54"/>
                    </a:lnTo>
                    <a:lnTo>
                      <a:pt x="32" y="52"/>
                    </a:lnTo>
                    <a:lnTo>
                      <a:pt x="34" y="52"/>
                    </a:lnTo>
                    <a:lnTo>
                      <a:pt x="36" y="50"/>
                    </a:lnTo>
                    <a:lnTo>
                      <a:pt x="36" y="48"/>
                    </a:lnTo>
                    <a:lnTo>
                      <a:pt x="38" y="48"/>
                    </a:lnTo>
                    <a:close/>
                  </a:path>
                </a:pathLst>
              </a:custGeom>
              <a:solidFill>
                <a:srgbClr val="000000"/>
              </a:solidFill>
              <a:ln w="0">
                <a:solidFill>
                  <a:srgbClr val="000000"/>
                </a:solidFill>
                <a:round/>
                <a:headEnd/>
                <a:tailEnd/>
              </a:ln>
            </p:spPr>
            <p:txBody>
              <a:bodyPr/>
              <a:lstStyle/>
              <a:p>
                <a:endParaRPr lang="en-CA"/>
              </a:p>
            </p:txBody>
          </p:sp>
          <p:sp>
            <p:nvSpPr>
              <p:cNvPr id="13444" name="Rectangle 113"/>
              <p:cNvSpPr>
                <a:spLocks noChangeArrowheads="1"/>
              </p:cNvSpPr>
              <p:nvPr/>
            </p:nvSpPr>
            <p:spPr bwMode="auto">
              <a:xfrm>
                <a:off x="4200" y="2448"/>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445" name="Rectangle 114"/>
              <p:cNvSpPr>
                <a:spLocks noChangeArrowheads="1"/>
              </p:cNvSpPr>
              <p:nvPr/>
            </p:nvSpPr>
            <p:spPr bwMode="auto">
              <a:xfrm>
                <a:off x="1552" y="2552"/>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446" name="Freeform 115"/>
              <p:cNvSpPr>
                <a:spLocks noEditPoints="1"/>
              </p:cNvSpPr>
              <p:nvPr/>
            </p:nvSpPr>
            <p:spPr bwMode="auto">
              <a:xfrm>
                <a:off x="1586" y="2590"/>
                <a:ext cx="32" cy="42"/>
              </a:xfrm>
              <a:custGeom>
                <a:avLst/>
                <a:gdLst>
                  <a:gd name="T0" fmla="*/ 6 w 32"/>
                  <a:gd name="T1" fmla="*/ 16 h 42"/>
                  <a:gd name="T2" fmla="*/ 8 w 32"/>
                  <a:gd name="T3" fmla="*/ 24 h 42"/>
                  <a:gd name="T4" fmla="*/ 10 w 32"/>
                  <a:gd name="T5" fmla="*/ 28 h 42"/>
                  <a:gd name="T6" fmla="*/ 14 w 32"/>
                  <a:gd name="T7" fmla="*/ 32 h 42"/>
                  <a:gd name="T8" fmla="*/ 20 w 32"/>
                  <a:gd name="T9" fmla="*/ 34 h 42"/>
                  <a:gd name="T10" fmla="*/ 24 w 32"/>
                  <a:gd name="T11" fmla="*/ 34 h 42"/>
                  <a:gd name="T12" fmla="*/ 26 w 32"/>
                  <a:gd name="T13" fmla="*/ 32 h 42"/>
                  <a:gd name="T14" fmla="*/ 30 w 32"/>
                  <a:gd name="T15" fmla="*/ 30 h 42"/>
                  <a:gd name="T16" fmla="*/ 32 w 32"/>
                  <a:gd name="T17" fmla="*/ 24 h 42"/>
                  <a:gd name="T18" fmla="*/ 32 w 32"/>
                  <a:gd name="T19" fmla="*/ 26 h 42"/>
                  <a:gd name="T20" fmla="*/ 30 w 32"/>
                  <a:gd name="T21" fmla="*/ 32 h 42"/>
                  <a:gd name="T22" fmla="*/ 28 w 32"/>
                  <a:gd name="T23" fmla="*/ 36 h 42"/>
                  <a:gd name="T24" fmla="*/ 22 w 32"/>
                  <a:gd name="T25" fmla="*/ 40 h 42"/>
                  <a:gd name="T26" fmla="*/ 16 w 32"/>
                  <a:gd name="T27" fmla="*/ 42 h 42"/>
                  <a:gd name="T28" fmla="*/ 10 w 32"/>
                  <a:gd name="T29" fmla="*/ 40 h 42"/>
                  <a:gd name="T30" fmla="*/ 4 w 32"/>
                  <a:gd name="T31" fmla="*/ 36 h 42"/>
                  <a:gd name="T32" fmla="*/ 2 w 32"/>
                  <a:gd name="T33" fmla="*/ 32 h 42"/>
                  <a:gd name="T34" fmla="*/ 0 w 32"/>
                  <a:gd name="T35" fmla="*/ 26 h 42"/>
                  <a:gd name="T36" fmla="*/ 0 w 32"/>
                  <a:gd name="T37" fmla="*/ 22 h 42"/>
                  <a:gd name="T38" fmla="*/ 0 w 32"/>
                  <a:gd name="T39" fmla="*/ 14 h 42"/>
                  <a:gd name="T40" fmla="*/ 2 w 32"/>
                  <a:gd name="T41" fmla="*/ 10 h 42"/>
                  <a:gd name="T42" fmla="*/ 4 w 32"/>
                  <a:gd name="T43" fmla="*/ 6 h 42"/>
                  <a:gd name="T44" fmla="*/ 8 w 32"/>
                  <a:gd name="T45" fmla="*/ 2 h 42"/>
                  <a:gd name="T46" fmla="*/ 12 w 32"/>
                  <a:gd name="T47" fmla="*/ 0 h 42"/>
                  <a:gd name="T48" fmla="*/ 18 w 32"/>
                  <a:gd name="T49" fmla="*/ 0 h 42"/>
                  <a:gd name="T50" fmla="*/ 24 w 32"/>
                  <a:gd name="T51" fmla="*/ 2 h 42"/>
                  <a:gd name="T52" fmla="*/ 28 w 32"/>
                  <a:gd name="T53" fmla="*/ 4 h 42"/>
                  <a:gd name="T54" fmla="*/ 32 w 32"/>
                  <a:gd name="T55" fmla="*/ 10 h 42"/>
                  <a:gd name="T56" fmla="*/ 32 w 32"/>
                  <a:gd name="T57" fmla="*/ 16 h 42"/>
                  <a:gd name="T58" fmla="*/ 6 w 32"/>
                  <a:gd name="T59" fmla="*/ 16 h 42"/>
                  <a:gd name="T60" fmla="*/ 6 w 32"/>
                  <a:gd name="T61" fmla="*/ 12 h 42"/>
                  <a:gd name="T62" fmla="*/ 24 w 32"/>
                  <a:gd name="T63" fmla="*/ 12 h 42"/>
                  <a:gd name="T64" fmla="*/ 24 w 32"/>
                  <a:gd name="T65" fmla="*/ 10 h 42"/>
                  <a:gd name="T66" fmla="*/ 22 w 32"/>
                  <a:gd name="T67" fmla="*/ 8 h 42"/>
                  <a:gd name="T68" fmla="*/ 22 w 32"/>
                  <a:gd name="T69" fmla="*/ 6 h 42"/>
                  <a:gd name="T70" fmla="*/ 20 w 32"/>
                  <a:gd name="T71" fmla="*/ 4 h 42"/>
                  <a:gd name="T72" fmla="*/ 18 w 32"/>
                  <a:gd name="T73" fmla="*/ 4 h 42"/>
                  <a:gd name="T74" fmla="*/ 16 w 32"/>
                  <a:gd name="T75" fmla="*/ 2 h 42"/>
                  <a:gd name="T76" fmla="*/ 12 w 32"/>
                  <a:gd name="T77" fmla="*/ 4 h 42"/>
                  <a:gd name="T78" fmla="*/ 10 w 32"/>
                  <a:gd name="T79" fmla="*/ 6 h 42"/>
                  <a:gd name="T80" fmla="*/ 8 w 32"/>
                  <a:gd name="T81" fmla="*/ 8 h 42"/>
                  <a:gd name="T82" fmla="*/ 6 w 32"/>
                  <a:gd name="T83" fmla="*/ 12 h 4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2"/>
                  <a:gd name="T127" fmla="*/ 0 h 42"/>
                  <a:gd name="T128" fmla="*/ 32 w 32"/>
                  <a:gd name="T129" fmla="*/ 42 h 4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2" h="42">
                    <a:moveTo>
                      <a:pt x="6" y="16"/>
                    </a:moveTo>
                    <a:lnTo>
                      <a:pt x="8" y="24"/>
                    </a:lnTo>
                    <a:lnTo>
                      <a:pt x="10" y="28"/>
                    </a:lnTo>
                    <a:lnTo>
                      <a:pt x="14" y="32"/>
                    </a:lnTo>
                    <a:lnTo>
                      <a:pt x="20" y="34"/>
                    </a:lnTo>
                    <a:lnTo>
                      <a:pt x="24" y="34"/>
                    </a:lnTo>
                    <a:lnTo>
                      <a:pt x="26" y="32"/>
                    </a:lnTo>
                    <a:lnTo>
                      <a:pt x="30" y="30"/>
                    </a:lnTo>
                    <a:lnTo>
                      <a:pt x="32" y="24"/>
                    </a:lnTo>
                    <a:lnTo>
                      <a:pt x="32" y="26"/>
                    </a:lnTo>
                    <a:lnTo>
                      <a:pt x="30" y="32"/>
                    </a:lnTo>
                    <a:lnTo>
                      <a:pt x="28" y="36"/>
                    </a:lnTo>
                    <a:lnTo>
                      <a:pt x="22" y="40"/>
                    </a:lnTo>
                    <a:lnTo>
                      <a:pt x="16" y="42"/>
                    </a:lnTo>
                    <a:lnTo>
                      <a:pt x="10" y="40"/>
                    </a:lnTo>
                    <a:lnTo>
                      <a:pt x="4" y="36"/>
                    </a:lnTo>
                    <a:lnTo>
                      <a:pt x="2" y="32"/>
                    </a:lnTo>
                    <a:lnTo>
                      <a:pt x="0" y="26"/>
                    </a:lnTo>
                    <a:lnTo>
                      <a:pt x="0" y="22"/>
                    </a:lnTo>
                    <a:lnTo>
                      <a:pt x="0" y="14"/>
                    </a:lnTo>
                    <a:lnTo>
                      <a:pt x="2" y="10"/>
                    </a:lnTo>
                    <a:lnTo>
                      <a:pt x="4" y="6"/>
                    </a:lnTo>
                    <a:lnTo>
                      <a:pt x="8" y="2"/>
                    </a:lnTo>
                    <a:lnTo>
                      <a:pt x="12" y="0"/>
                    </a:lnTo>
                    <a:lnTo>
                      <a:pt x="18" y="0"/>
                    </a:lnTo>
                    <a:lnTo>
                      <a:pt x="24" y="2"/>
                    </a:lnTo>
                    <a:lnTo>
                      <a:pt x="28" y="4"/>
                    </a:lnTo>
                    <a:lnTo>
                      <a:pt x="32" y="10"/>
                    </a:lnTo>
                    <a:lnTo>
                      <a:pt x="32" y="16"/>
                    </a:lnTo>
                    <a:lnTo>
                      <a:pt x="6" y="16"/>
                    </a:lnTo>
                    <a:close/>
                    <a:moveTo>
                      <a:pt x="6" y="12"/>
                    </a:moveTo>
                    <a:lnTo>
                      <a:pt x="24" y="12"/>
                    </a:lnTo>
                    <a:lnTo>
                      <a:pt x="24" y="10"/>
                    </a:lnTo>
                    <a:lnTo>
                      <a:pt x="22" y="8"/>
                    </a:lnTo>
                    <a:lnTo>
                      <a:pt x="22" y="6"/>
                    </a:lnTo>
                    <a:lnTo>
                      <a:pt x="20" y="4"/>
                    </a:lnTo>
                    <a:lnTo>
                      <a:pt x="18" y="4"/>
                    </a:lnTo>
                    <a:lnTo>
                      <a:pt x="16" y="2"/>
                    </a:lnTo>
                    <a:lnTo>
                      <a:pt x="12" y="4"/>
                    </a:lnTo>
                    <a:lnTo>
                      <a:pt x="10" y="6"/>
                    </a:lnTo>
                    <a:lnTo>
                      <a:pt x="8" y="8"/>
                    </a:lnTo>
                    <a:lnTo>
                      <a:pt x="6" y="12"/>
                    </a:lnTo>
                    <a:close/>
                  </a:path>
                </a:pathLst>
              </a:custGeom>
              <a:solidFill>
                <a:srgbClr val="000000"/>
              </a:solidFill>
              <a:ln w="0">
                <a:solidFill>
                  <a:srgbClr val="000000"/>
                </a:solidFill>
                <a:round/>
                <a:headEnd/>
                <a:tailEnd/>
              </a:ln>
            </p:spPr>
            <p:txBody>
              <a:bodyPr/>
              <a:lstStyle/>
              <a:p>
                <a:endParaRPr lang="en-CA"/>
              </a:p>
            </p:txBody>
          </p:sp>
          <p:sp>
            <p:nvSpPr>
              <p:cNvPr id="13447" name="Freeform 116"/>
              <p:cNvSpPr>
                <a:spLocks noEditPoints="1"/>
              </p:cNvSpPr>
              <p:nvPr/>
            </p:nvSpPr>
            <p:spPr bwMode="auto">
              <a:xfrm>
                <a:off x="1626" y="2590"/>
                <a:ext cx="34" cy="42"/>
              </a:xfrm>
              <a:custGeom>
                <a:avLst/>
                <a:gdLst>
                  <a:gd name="T0" fmla="*/ 18 w 34"/>
                  <a:gd name="T1" fmla="*/ 38 h 42"/>
                  <a:gd name="T2" fmla="*/ 14 w 34"/>
                  <a:gd name="T3" fmla="*/ 40 h 42"/>
                  <a:gd name="T4" fmla="*/ 8 w 34"/>
                  <a:gd name="T5" fmla="*/ 42 h 42"/>
                  <a:gd name="T6" fmla="*/ 2 w 34"/>
                  <a:gd name="T7" fmla="*/ 38 h 42"/>
                  <a:gd name="T8" fmla="*/ 0 w 34"/>
                  <a:gd name="T9" fmla="*/ 32 h 42"/>
                  <a:gd name="T10" fmla="*/ 0 w 34"/>
                  <a:gd name="T11" fmla="*/ 26 h 42"/>
                  <a:gd name="T12" fmla="*/ 6 w 34"/>
                  <a:gd name="T13" fmla="*/ 20 h 42"/>
                  <a:gd name="T14" fmla="*/ 20 w 34"/>
                  <a:gd name="T15" fmla="*/ 14 h 42"/>
                  <a:gd name="T16" fmla="*/ 20 w 34"/>
                  <a:gd name="T17" fmla="*/ 8 h 42"/>
                  <a:gd name="T18" fmla="*/ 16 w 34"/>
                  <a:gd name="T19" fmla="*/ 4 h 42"/>
                  <a:gd name="T20" fmla="*/ 12 w 34"/>
                  <a:gd name="T21" fmla="*/ 4 h 42"/>
                  <a:gd name="T22" fmla="*/ 8 w 34"/>
                  <a:gd name="T23" fmla="*/ 6 h 42"/>
                  <a:gd name="T24" fmla="*/ 8 w 34"/>
                  <a:gd name="T25" fmla="*/ 10 h 42"/>
                  <a:gd name="T26" fmla="*/ 8 w 34"/>
                  <a:gd name="T27" fmla="*/ 14 h 42"/>
                  <a:gd name="T28" fmla="*/ 4 w 34"/>
                  <a:gd name="T29" fmla="*/ 14 h 42"/>
                  <a:gd name="T30" fmla="*/ 2 w 34"/>
                  <a:gd name="T31" fmla="*/ 14 h 42"/>
                  <a:gd name="T32" fmla="*/ 0 w 34"/>
                  <a:gd name="T33" fmla="*/ 10 h 42"/>
                  <a:gd name="T34" fmla="*/ 4 w 34"/>
                  <a:gd name="T35" fmla="*/ 4 h 42"/>
                  <a:gd name="T36" fmla="*/ 16 w 34"/>
                  <a:gd name="T37" fmla="*/ 0 h 42"/>
                  <a:gd name="T38" fmla="*/ 24 w 34"/>
                  <a:gd name="T39" fmla="*/ 2 h 42"/>
                  <a:gd name="T40" fmla="*/ 28 w 34"/>
                  <a:gd name="T41" fmla="*/ 6 h 42"/>
                  <a:gd name="T42" fmla="*/ 28 w 34"/>
                  <a:gd name="T43" fmla="*/ 14 h 42"/>
                  <a:gd name="T44" fmla="*/ 28 w 34"/>
                  <a:gd name="T45" fmla="*/ 32 h 42"/>
                  <a:gd name="T46" fmla="*/ 28 w 34"/>
                  <a:gd name="T47" fmla="*/ 34 h 42"/>
                  <a:gd name="T48" fmla="*/ 30 w 34"/>
                  <a:gd name="T49" fmla="*/ 36 h 42"/>
                  <a:gd name="T50" fmla="*/ 30 w 34"/>
                  <a:gd name="T51" fmla="*/ 36 h 42"/>
                  <a:gd name="T52" fmla="*/ 32 w 34"/>
                  <a:gd name="T53" fmla="*/ 34 h 42"/>
                  <a:gd name="T54" fmla="*/ 34 w 34"/>
                  <a:gd name="T55" fmla="*/ 34 h 42"/>
                  <a:gd name="T56" fmla="*/ 26 w 34"/>
                  <a:gd name="T57" fmla="*/ 42 h 42"/>
                  <a:gd name="T58" fmla="*/ 22 w 34"/>
                  <a:gd name="T59" fmla="*/ 40 h 42"/>
                  <a:gd name="T60" fmla="*/ 20 w 34"/>
                  <a:gd name="T61" fmla="*/ 34 h 42"/>
                  <a:gd name="T62" fmla="*/ 20 w 34"/>
                  <a:gd name="T63" fmla="*/ 18 h 42"/>
                  <a:gd name="T64" fmla="*/ 12 w 34"/>
                  <a:gd name="T65" fmla="*/ 20 h 42"/>
                  <a:gd name="T66" fmla="*/ 8 w 34"/>
                  <a:gd name="T67" fmla="*/ 24 h 42"/>
                  <a:gd name="T68" fmla="*/ 6 w 34"/>
                  <a:gd name="T69" fmla="*/ 28 h 42"/>
                  <a:gd name="T70" fmla="*/ 8 w 34"/>
                  <a:gd name="T71" fmla="*/ 34 h 42"/>
                  <a:gd name="T72" fmla="*/ 12 w 34"/>
                  <a:gd name="T73" fmla="*/ 36 h 42"/>
                  <a:gd name="T74" fmla="*/ 20 w 34"/>
                  <a:gd name="T75" fmla="*/ 32 h 4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4"/>
                  <a:gd name="T115" fmla="*/ 0 h 42"/>
                  <a:gd name="T116" fmla="*/ 34 w 34"/>
                  <a:gd name="T117" fmla="*/ 42 h 4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4" h="42">
                    <a:moveTo>
                      <a:pt x="20" y="34"/>
                    </a:moveTo>
                    <a:lnTo>
                      <a:pt x="18" y="38"/>
                    </a:lnTo>
                    <a:lnTo>
                      <a:pt x="14" y="40"/>
                    </a:lnTo>
                    <a:lnTo>
                      <a:pt x="10" y="40"/>
                    </a:lnTo>
                    <a:lnTo>
                      <a:pt x="8" y="42"/>
                    </a:lnTo>
                    <a:lnTo>
                      <a:pt x="4" y="40"/>
                    </a:lnTo>
                    <a:lnTo>
                      <a:pt x="2" y="38"/>
                    </a:lnTo>
                    <a:lnTo>
                      <a:pt x="0" y="36"/>
                    </a:lnTo>
                    <a:lnTo>
                      <a:pt x="0" y="32"/>
                    </a:lnTo>
                    <a:lnTo>
                      <a:pt x="0" y="28"/>
                    </a:lnTo>
                    <a:lnTo>
                      <a:pt x="0" y="26"/>
                    </a:lnTo>
                    <a:lnTo>
                      <a:pt x="2" y="24"/>
                    </a:lnTo>
                    <a:lnTo>
                      <a:pt x="6" y="20"/>
                    </a:lnTo>
                    <a:lnTo>
                      <a:pt x="12" y="18"/>
                    </a:lnTo>
                    <a:lnTo>
                      <a:pt x="20" y="14"/>
                    </a:lnTo>
                    <a:lnTo>
                      <a:pt x="20" y="8"/>
                    </a:lnTo>
                    <a:lnTo>
                      <a:pt x="20" y="6"/>
                    </a:lnTo>
                    <a:lnTo>
                      <a:pt x="16" y="4"/>
                    </a:lnTo>
                    <a:lnTo>
                      <a:pt x="14" y="2"/>
                    </a:lnTo>
                    <a:lnTo>
                      <a:pt x="12" y="4"/>
                    </a:lnTo>
                    <a:lnTo>
                      <a:pt x="10" y="4"/>
                    </a:lnTo>
                    <a:lnTo>
                      <a:pt x="8" y="6"/>
                    </a:lnTo>
                    <a:lnTo>
                      <a:pt x="8" y="8"/>
                    </a:lnTo>
                    <a:lnTo>
                      <a:pt x="8" y="10"/>
                    </a:lnTo>
                    <a:lnTo>
                      <a:pt x="8" y="12"/>
                    </a:lnTo>
                    <a:lnTo>
                      <a:pt x="8" y="14"/>
                    </a:lnTo>
                    <a:lnTo>
                      <a:pt x="6" y="14"/>
                    </a:lnTo>
                    <a:lnTo>
                      <a:pt x="4" y="14"/>
                    </a:lnTo>
                    <a:lnTo>
                      <a:pt x="2" y="14"/>
                    </a:lnTo>
                    <a:lnTo>
                      <a:pt x="2" y="12"/>
                    </a:lnTo>
                    <a:lnTo>
                      <a:pt x="0" y="10"/>
                    </a:lnTo>
                    <a:lnTo>
                      <a:pt x="2" y="6"/>
                    </a:lnTo>
                    <a:lnTo>
                      <a:pt x="4" y="4"/>
                    </a:lnTo>
                    <a:lnTo>
                      <a:pt x="10" y="0"/>
                    </a:lnTo>
                    <a:lnTo>
                      <a:pt x="16" y="0"/>
                    </a:lnTo>
                    <a:lnTo>
                      <a:pt x="20" y="0"/>
                    </a:lnTo>
                    <a:lnTo>
                      <a:pt x="24" y="2"/>
                    </a:lnTo>
                    <a:lnTo>
                      <a:pt x="26" y="4"/>
                    </a:lnTo>
                    <a:lnTo>
                      <a:pt x="28" y="6"/>
                    </a:lnTo>
                    <a:lnTo>
                      <a:pt x="28" y="8"/>
                    </a:lnTo>
                    <a:lnTo>
                      <a:pt x="28" y="14"/>
                    </a:lnTo>
                    <a:lnTo>
                      <a:pt x="28" y="26"/>
                    </a:lnTo>
                    <a:lnTo>
                      <a:pt x="28" y="32"/>
                    </a:lnTo>
                    <a:lnTo>
                      <a:pt x="28" y="34"/>
                    </a:lnTo>
                    <a:lnTo>
                      <a:pt x="30" y="36"/>
                    </a:lnTo>
                    <a:lnTo>
                      <a:pt x="32" y="36"/>
                    </a:lnTo>
                    <a:lnTo>
                      <a:pt x="32" y="34"/>
                    </a:lnTo>
                    <a:lnTo>
                      <a:pt x="34" y="32"/>
                    </a:lnTo>
                    <a:lnTo>
                      <a:pt x="34" y="34"/>
                    </a:lnTo>
                    <a:lnTo>
                      <a:pt x="30" y="40"/>
                    </a:lnTo>
                    <a:lnTo>
                      <a:pt x="26" y="42"/>
                    </a:lnTo>
                    <a:lnTo>
                      <a:pt x="24" y="40"/>
                    </a:lnTo>
                    <a:lnTo>
                      <a:pt x="22" y="40"/>
                    </a:lnTo>
                    <a:lnTo>
                      <a:pt x="22" y="38"/>
                    </a:lnTo>
                    <a:lnTo>
                      <a:pt x="20" y="34"/>
                    </a:lnTo>
                    <a:close/>
                    <a:moveTo>
                      <a:pt x="20" y="32"/>
                    </a:moveTo>
                    <a:lnTo>
                      <a:pt x="20" y="18"/>
                    </a:lnTo>
                    <a:lnTo>
                      <a:pt x="16" y="20"/>
                    </a:lnTo>
                    <a:lnTo>
                      <a:pt x="12" y="20"/>
                    </a:lnTo>
                    <a:lnTo>
                      <a:pt x="10" y="22"/>
                    </a:lnTo>
                    <a:lnTo>
                      <a:pt x="8" y="24"/>
                    </a:lnTo>
                    <a:lnTo>
                      <a:pt x="6" y="26"/>
                    </a:lnTo>
                    <a:lnTo>
                      <a:pt x="6" y="28"/>
                    </a:lnTo>
                    <a:lnTo>
                      <a:pt x="6" y="32"/>
                    </a:lnTo>
                    <a:lnTo>
                      <a:pt x="8" y="34"/>
                    </a:lnTo>
                    <a:lnTo>
                      <a:pt x="10" y="36"/>
                    </a:lnTo>
                    <a:lnTo>
                      <a:pt x="12" y="36"/>
                    </a:lnTo>
                    <a:lnTo>
                      <a:pt x="16" y="34"/>
                    </a:lnTo>
                    <a:lnTo>
                      <a:pt x="20" y="32"/>
                    </a:lnTo>
                    <a:close/>
                  </a:path>
                </a:pathLst>
              </a:custGeom>
              <a:solidFill>
                <a:srgbClr val="000000"/>
              </a:solidFill>
              <a:ln w="0">
                <a:solidFill>
                  <a:srgbClr val="000000"/>
                </a:solidFill>
                <a:round/>
                <a:headEnd/>
                <a:tailEnd/>
              </a:ln>
            </p:spPr>
            <p:txBody>
              <a:bodyPr/>
              <a:lstStyle/>
              <a:p>
                <a:endParaRPr lang="en-CA"/>
              </a:p>
            </p:txBody>
          </p:sp>
          <p:sp>
            <p:nvSpPr>
              <p:cNvPr id="13448" name="Freeform 117"/>
              <p:cNvSpPr>
                <a:spLocks/>
              </p:cNvSpPr>
              <p:nvPr/>
            </p:nvSpPr>
            <p:spPr bwMode="auto">
              <a:xfrm>
                <a:off x="1662" y="2578"/>
                <a:ext cx="24" cy="54"/>
              </a:xfrm>
              <a:custGeom>
                <a:avLst/>
                <a:gdLst>
                  <a:gd name="T0" fmla="*/ 14 w 24"/>
                  <a:gd name="T1" fmla="*/ 0 h 54"/>
                  <a:gd name="T2" fmla="*/ 14 w 24"/>
                  <a:gd name="T3" fmla="*/ 14 h 54"/>
                  <a:gd name="T4" fmla="*/ 22 w 24"/>
                  <a:gd name="T5" fmla="*/ 14 h 54"/>
                  <a:gd name="T6" fmla="*/ 22 w 24"/>
                  <a:gd name="T7" fmla="*/ 16 h 54"/>
                  <a:gd name="T8" fmla="*/ 14 w 24"/>
                  <a:gd name="T9" fmla="*/ 16 h 54"/>
                  <a:gd name="T10" fmla="*/ 14 w 24"/>
                  <a:gd name="T11" fmla="*/ 42 h 54"/>
                  <a:gd name="T12" fmla="*/ 14 w 24"/>
                  <a:gd name="T13" fmla="*/ 44 h 54"/>
                  <a:gd name="T14" fmla="*/ 14 w 24"/>
                  <a:gd name="T15" fmla="*/ 46 h 54"/>
                  <a:gd name="T16" fmla="*/ 16 w 24"/>
                  <a:gd name="T17" fmla="*/ 48 h 54"/>
                  <a:gd name="T18" fmla="*/ 18 w 24"/>
                  <a:gd name="T19" fmla="*/ 48 h 54"/>
                  <a:gd name="T20" fmla="*/ 18 w 24"/>
                  <a:gd name="T21" fmla="*/ 48 h 54"/>
                  <a:gd name="T22" fmla="*/ 20 w 24"/>
                  <a:gd name="T23" fmla="*/ 46 h 54"/>
                  <a:gd name="T24" fmla="*/ 22 w 24"/>
                  <a:gd name="T25" fmla="*/ 46 h 54"/>
                  <a:gd name="T26" fmla="*/ 22 w 24"/>
                  <a:gd name="T27" fmla="*/ 44 h 54"/>
                  <a:gd name="T28" fmla="*/ 24 w 24"/>
                  <a:gd name="T29" fmla="*/ 44 h 54"/>
                  <a:gd name="T30" fmla="*/ 22 w 24"/>
                  <a:gd name="T31" fmla="*/ 48 h 54"/>
                  <a:gd name="T32" fmla="*/ 20 w 24"/>
                  <a:gd name="T33" fmla="*/ 52 h 54"/>
                  <a:gd name="T34" fmla="*/ 16 w 24"/>
                  <a:gd name="T35" fmla="*/ 52 h 54"/>
                  <a:gd name="T36" fmla="*/ 14 w 24"/>
                  <a:gd name="T37" fmla="*/ 54 h 54"/>
                  <a:gd name="T38" fmla="*/ 12 w 24"/>
                  <a:gd name="T39" fmla="*/ 52 h 54"/>
                  <a:gd name="T40" fmla="*/ 10 w 24"/>
                  <a:gd name="T41" fmla="*/ 52 h 54"/>
                  <a:gd name="T42" fmla="*/ 8 w 24"/>
                  <a:gd name="T43" fmla="*/ 50 h 54"/>
                  <a:gd name="T44" fmla="*/ 6 w 24"/>
                  <a:gd name="T45" fmla="*/ 48 h 54"/>
                  <a:gd name="T46" fmla="*/ 6 w 24"/>
                  <a:gd name="T47" fmla="*/ 46 h 54"/>
                  <a:gd name="T48" fmla="*/ 6 w 24"/>
                  <a:gd name="T49" fmla="*/ 42 h 54"/>
                  <a:gd name="T50" fmla="*/ 6 w 24"/>
                  <a:gd name="T51" fmla="*/ 16 h 54"/>
                  <a:gd name="T52" fmla="*/ 0 w 24"/>
                  <a:gd name="T53" fmla="*/ 16 h 54"/>
                  <a:gd name="T54" fmla="*/ 0 w 24"/>
                  <a:gd name="T55" fmla="*/ 14 h 54"/>
                  <a:gd name="T56" fmla="*/ 2 w 24"/>
                  <a:gd name="T57" fmla="*/ 14 h 54"/>
                  <a:gd name="T58" fmla="*/ 4 w 24"/>
                  <a:gd name="T59" fmla="*/ 12 h 54"/>
                  <a:gd name="T60" fmla="*/ 6 w 24"/>
                  <a:gd name="T61" fmla="*/ 8 h 54"/>
                  <a:gd name="T62" fmla="*/ 10 w 24"/>
                  <a:gd name="T63" fmla="*/ 6 h 54"/>
                  <a:gd name="T64" fmla="*/ 10 w 24"/>
                  <a:gd name="T65" fmla="*/ 4 h 54"/>
                  <a:gd name="T66" fmla="*/ 12 w 24"/>
                  <a:gd name="T67" fmla="*/ 0 h 54"/>
                  <a:gd name="T68" fmla="*/ 14 w 24"/>
                  <a:gd name="T69" fmla="*/ 0 h 5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4"/>
                  <a:gd name="T106" fmla="*/ 0 h 54"/>
                  <a:gd name="T107" fmla="*/ 24 w 24"/>
                  <a:gd name="T108" fmla="*/ 54 h 5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4" h="54">
                    <a:moveTo>
                      <a:pt x="14" y="0"/>
                    </a:moveTo>
                    <a:lnTo>
                      <a:pt x="14" y="14"/>
                    </a:lnTo>
                    <a:lnTo>
                      <a:pt x="22" y="14"/>
                    </a:lnTo>
                    <a:lnTo>
                      <a:pt x="22" y="16"/>
                    </a:lnTo>
                    <a:lnTo>
                      <a:pt x="14" y="16"/>
                    </a:lnTo>
                    <a:lnTo>
                      <a:pt x="14" y="42"/>
                    </a:lnTo>
                    <a:lnTo>
                      <a:pt x="14" y="44"/>
                    </a:lnTo>
                    <a:lnTo>
                      <a:pt x="14" y="46"/>
                    </a:lnTo>
                    <a:lnTo>
                      <a:pt x="16" y="48"/>
                    </a:lnTo>
                    <a:lnTo>
                      <a:pt x="18" y="48"/>
                    </a:lnTo>
                    <a:lnTo>
                      <a:pt x="20" y="46"/>
                    </a:lnTo>
                    <a:lnTo>
                      <a:pt x="22" y="46"/>
                    </a:lnTo>
                    <a:lnTo>
                      <a:pt x="22" y="44"/>
                    </a:lnTo>
                    <a:lnTo>
                      <a:pt x="24" y="44"/>
                    </a:lnTo>
                    <a:lnTo>
                      <a:pt x="22" y="48"/>
                    </a:lnTo>
                    <a:lnTo>
                      <a:pt x="20" y="52"/>
                    </a:lnTo>
                    <a:lnTo>
                      <a:pt x="16" y="52"/>
                    </a:lnTo>
                    <a:lnTo>
                      <a:pt x="14" y="54"/>
                    </a:lnTo>
                    <a:lnTo>
                      <a:pt x="12" y="52"/>
                    </a:lnTo>
                    <a:lnTo>
                      <a:pt x="10" y="52"/>
                    </a:lnTo>
                    <a:lnTo>
                      <a:pt x="8" y="50"/>
                    </a:lnTo>
                    <a:lnTo>
                      <a:pt x="6" y="48"/>
                    </a:lnTo>
                    <a:lnTo>
                      <a:pt x="6" y="46"/>
                    </a:lnTo>
                    <a:lnTo>
                      <a:pt x="6" y="42"/>
                    </a:lnTo>
                    <a:lnTo>
                      <a:pt x="6" y="16"/>
                    </a:lnTo>
                    <a:lnTo>
                      <a:pt x="0" y="16"/>
                    </a:lnTo>
                    <a:lnTo>
                      <a:pt x="0" y="14"/>
                    </a:lnTo>
                    <a:lnTo>
                      <a:pt x="2" y="14"/>
                    </a:lnTo>
                    <a:lnTo>
                      <a:pt x="4" y="12"/>
                    </a:lnTo>
                    <a:lnTo>
                      <a:pt x="6" y="8"/>
                    </a:lnTo>
                    <a:lnTo>
                      <a:pt x="10" y="6"/>
                    </a:lnTo>
                    <a:lnTo>
                      <a:pt x="10" y="4"/>
                    </a:lnTo>
                    <a:lnTo>
                      <a:pt x="12" y="0"/>
                    </a:lnTo>
                    <a:lnTo>
                      <a:pt x="14" y="0"/>
                    </a:lnTo>
                    <a:close/>
                  </a:path>
                </a:pathLst>
              </a:custGeom>
              <a:solidFill>
                <a:srgbClr val="000000"/>
              </a:solidFill>
              <a:ln w="0">
                <a:solidFill>
                  <a:srgbClr val="000000"/>
                </a:solidFill>
                <a:round/>
                <a:headEnd/>
                <a:tailEnd/>
              </a:ln>
            </p:spPr>
            <p:txBody>
              <a:bodyPr/>
              <a:lstStyle/>
              <a:p>
                <a:endParaRPr lang="en-CA"/>
              </a:p>
            </p:txBody>
          </p:sp>
          <p:sp>
            <p:nvSpPr>
              <p:cNvPr id="13449" name="Rectangle 118"/>
              <p:cNvSpPr>
                <a:spLocks noChangeArrowheads="1"/>
              </p:cNvSpPr>
              <p:nvPr/>
            </p:nvSpPr>
            <p:spPr bwMode="auto">
              <a:xfrm>
                <a:off x="1888" y="2552"/>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450" name="Rectangle 119"/>
              <p:cNvSpPr>
                <a:spLocks noChangeArrowheads="1"/>
              </p:cNvSpPr>
              <p:nvPr/>
            </p:nvSpPr>
            <p:spPr bwMode="auto">
              <a:xfrm>
                <a:off x="1904" y="2552"/>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451" name="Freeform 120"/>
              <p:cNvSpPr>
                <a:spLocks noEditPoints="1"/>
              </p:cNvSpPr>
              <p:nvPr/>
            </p:nvSpPr>
            <p:spPr bwMode="auto">
              <a:xfrm>
                <a:off x="2048" y="2570"/>
                <a:ext cx="38" cy="62"/>
              </a:xfrm>
              <a:custGeom>
                <a:avLst/>
                <a:gdLst>
                  <a:gd name="T0" fmla="*/ 0 w 38"/>
                  <a:gd name="T1" fmla="*/ 32 h 62"/>
                  <a:gd name="T2" fmla="*/ 2 w 38"/>
                  <a:gd name="T3" fmla="*/ 22 h 62"/>
                  <a:gd name="T4" fmla="*/ 4 w 38"/>
                  <a:gd name="T5" fmla="*/ 14 h 62"/>
                  <a:gd name="T6" fmla="*/ 8 w 38"/>
                  <a:gd name="T7" fmla="*/ 8 h 62"/>
                  <a:gd name="T8" fmla="*/ 12 w 38"/>
                  <a:gd name="T9" fmla="*/ 4 h 62"/>
                  <a:gd name="T10" fmla="*/ 16 w 38"/>
                  <a:gd name="T11" fmla="*/ 2 h 62"/>
                  <a:gd name="T12" fmla="*/ 20 w 38"/>
                  <a:gd name="T13" fmla="*/ 0 h 62"/>
                  <a:gd name="T14" fmla="*/ 24 w 38"/>
                  <a:gd name="T15" fmla="*/ 2 h 62"/>
                  <a:gd name="T16" fmla="*/ 28 w 38"/>
                  <a:gd name="T17" fmla="*/ 4 h 62"/>
                  <a:gd name="T18" fmla="*/ 30 w 38"/>
                  <a:gd name="T19" fmla="*/ 8 h 62"/>
                  <a:gd name="T20" fmla="*/ 34 w 38"/>
                  <a:gd name="T21" fmla="*/ 14 h 62"/>
                  <a:gd name="T22" fmla="*/ 36 w 38"/>
                  <a:gd name="T23" fmla="*/ 22 h 62"/>
                  <a:gd name="T24" fmla="*/ 38 w 38"/>
                  <a:gd name="T25" fmla="*/ 30 h 62"/>
                  <a:gd name="T26" fmla="*/ 36 w 38"/>
                  <a:gd name="T27" fmla="*/ 40 h 62"/>
                  <a:gd name="T28" fmla="*/ 34 w 38"/>
                  <a:gd name="T29" fmla="*/ 48 h 62"/>
                  <a:gd name="T30" fmla="*/ 32 w 38"/>
                  <a:gd name="T31" fmla="*/ 54 h 62"/>
                  <a:gd name="T32" fmla="*/ 28 w 38"/>
                  <a:gd name="T33" fmla="*/ 58 h 62"/>
                  <a:gd name="T34" fmla="*/ 22 w 38"/>
                  <a:gd name="T35" fmla="*/ 60 h 62"/>
                  <a:gd name="T36" fmla="*/ 18 w 38"/>
                  <a:gd name="T37" fmla="*/ 62 h 62"/>
                  <a:gd name="T38" fmla="*/ 14 w 38"/>
                  <a:gd name="T39" fmla="*/ 60 h 62"/>
                  <a:gd name="T40" fmla="*/ 10 w 38"/>
                  <a:gd name="T41" fmla="*/ 56 h 62"/>
                  <a:gd name="T42" fmla="*/ 6 w 38"/>
                  <a:gd name="T43" fmla="*/ 52 h 62"/>
                  <a:gd name="T44" fmla="*/ 2 w 38"/>
                  <a:gd name="T45" fmla="*/ 42 h 62"/>
                  <a:gd name="T46" fmla="*/ 0 w 38"/>
                  <a:gd name="T47" fmla="*/ 32 h 62"/>
                  <a:gd name="T48" fmla="*/ 10 w 38"/>
                  <a:gd name="T49" fmla="*/ 32 h 62"/>
                  <a:gd name="T50" fmla="*/ 10 w 38"/>
                  <a:gd name="T51" fmla="*/ 44 h 62"/>
                  <a:gd name="T52" fmla="*/ 12 w 38"/>
                  <a:gd name="T53" fmla="*/ 52 h 62"/>
                  <a:gd name="T54" fmla="*/ 14 w 38"/>
                  <a:gd name="T55" fmla="*/ 56 h 62"/>
                  <a:gd name="T56" fmla="*/ 16 w 38"/>
                  <a:gd name="T57" fmla="*/ 58 h 62"/>
                  <a:gd name="T58" fmla="*/ 18 w 38"/>
                  <a:gd name="T59" fmla="*/ 58 h 62"/>
                  <a:gd name="T60" fmla="*/ 22 w 38"/>
                  <a:gd name="T61" fmla="*/ 58 h 62"/>
                  <a:gd name="T62" fmla="*/ 24 w 38"/>
                  <a:gd name="T63" fmla="*/ 56 h 62"/>
                  <a:gd name="T64" fmla="*/ 26 w 38"/>
                  <a:gd name="T65" fmla="*/ 54 h 62"/>
                  <a:gd name="T66" fmla="*/ 28 w 38"/>
                  <a:gd name="T67" fmla="*/ 50 h 62"/>
                  <a:gd name="T68" fmla="*/ 28 w 38"/>
                  <a:gd name="T69" fmla="*/ 40 h 62"/>
                  <a:gd name="T70" fmla="*/ 30 w 38"/>
                  <a:gd name="T71" fmla="*/ 28 h 62"/>
                  <a:gd name="T72" fmla="*/ 28 w 38"/>
                  <a:gd name="T73" fmla="*/ 20 h 62"/>
                  <a:gd name="T74" fmla="*/ 28 w 38"/>
                  <a:gd name="T75" fmla="*/ 12 h 62"/>
                  <a:gd name="T76" fmla="*/ 26 w 38"/>
                  <a:gd name="T77" fmla="*/ 8 h 62"/>
                  <a:gd name="T78" fmla="*/ 24 w 38"/>
                  <a:gd name="T79" fmla="*/ 6 h 62"/>
                  <a:gd name="T80" fmla="*/ 22 w 38"/>
                  <a:gd name="T81" fmla="*/ 4 h 62"/>
                  <a:gd name="T82" fmla="*/ 20 w 38"/>
                  <a:gd name="T83" fmla="*/ 4 h 62"/>
                  <a:gd name="T84" fmla="*/ 16 w 38"/>
                  <a:gd name="T85" fmla="*/ 4 h 62"/>
                  <a:gd name="T86" fmla="*/ 14 w 38"/>
                  <a:gd name="T87" fmla="*/ 6 h 62"/>
                  <a:gd name="T88" fmla="*/ 12 w 38"/>
                  <a:gd name="T89" fmla="*/ 10 h 62"/>
                  <a:gd name="T90" fmla="*/ 10 w 38"/>
                  <a:gd name="T91" fmla="*/ 18 h 62"/>
                  <a:gd name="T92" fmla="*/ 10 w 38"/>
                  <a:gd name="T93" fmla="*/ 26 h 62"/>
                  <a:gd name="T94" fmla="*/ 10 w 38"/>
                  <a:gd name="T95" fmla="*/ 32 h 6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8"/>
                  <a:gd name="T145" fmla="*/ 0 h 62"/>
                  <a:gd name="T146" fmla="*/ 38 w 38"/>
                  <a:gd name="T147" fmla="*/ 62 h 6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8" h="62">
                    <a:moveTo>
                      <a:pt x="0" y="32"/>
                    </a:moveTo>
                    <a:lnTo>
                      <a:pt x="2" y="22"/>
                    </a:lnTo>
                    <a:lnTo>
                      <a:pt x="4" y="14"/>
                    </a:lnTo>
                    <a:lnTo>
                      <a:pt x="8" y="8"/>
                    </a:lnTo>
                    <a:lnTo>
                      <a:pt x="12" y="4"/>
                    </a:lnTo>
                    <a:lnTo>
                      <a:pt x="16" y="2"/>
                    </a:lnTo>
                    <a:lnTo>
                      <a:pt x="20" y="0"/>
                    </a:lnTo>
                    <a:lnTo>
                      <a:pt x="24" y="2"/>
                    </a:lnTo>
                    <a:lnTo>
                      <a:pt x="28" y="4"/>
                    </a:lnTo>
                    <a:lnTo>
                      <a:pt x="30" y="8"/>
                    </a:lnTo>
                    <a:lnTo>
                      <a:pt x="34" y="14"/>
                    </a:lnTo>
                    <a:lnTo>
                      <a:pt x="36" y="22"/>
                    </a:lnTo>
                    <a:lnTo>
                      <a:pt x="38" y="30"/>
                    </a:lnTo>
                    <a:lnTo>
                      <a:pt x="36" y="40"/>
                    </a:lnTo>
                    <a:lnTo>
                      <a:pt x="34" y="48"/>
                    </a:lnTo>
                    <a:lnTo>
                      <a:pt x="32" y="54"/>
                    </a:lnTo>
                    <a:lnTo>
                      <a:pt x="28" y="58"/>
                    </a:lnTo>
                    <a:lnTo>
                      <a:pt x="22" y="60"/>
                    </a:lnTo>
                    <a:lnTo>
                      <a:pt x="18" y="62"/>
                    </a:lnTo>
                    <a:lnTo>
                      <a:pt x="14" y="60"/>
                    </a:lnTo>
                    <a:lnTo>
                      <a:pt x="10" y="56"/>
                    </a:lnTo>
                    <a:lnTo>
                      <a:pt x="6" y="52"/>
                    </a:lnTo>
                    <a:lnTo>
                      <a:pt x="2" y="42"/>
                    </a:lnTo>
                    <a:lnTo>
                      <a:pt x="0" y="32"/>
                    </a:lnTo>
                    <a:close/>
                    <a:moveTo>
                      <a:pt x="10" y="32"/>
                    </a:moveTo>
                    <a:lnTo>
                      <a:pt x="10" y="44"/>
                    </a:lnTo>
                    <a:lnTo>
                      <a:pt x="12" y="52"/>
                    </a:lnTo>
                    <a:lnTo>
                      <a:pt x="14" y="56"/>
                    </a:lnTo>
                    <a:lnTo>
                      <a:pt x="16" y="58"/>
                    </a:lnTo>
                    <a:lnTo>
                      <a:pt x="18" y="58"/>
                    </a:lnTo>
                    <a:lnTo>
                      <a:pt x="22" y="58"/>
                    </a:lnTo>
                    <a:lnTo>
                      <a:pt x="24" y="56"/>
                    </a:lnTo>
                    <a:lnTo>
                      <a:pt x="26" y="54"/>
                    </a:lnTo>
                    <a:lnTo>
                      <a:pt x="28" y="50"/>
                    </a:lnTo>
                    <a:lnTo>
                      <a:pt x="28" y="40"/>
                    </a:lnTo>
                    <a:lnTo>
                      <a:pt x="30" y="28"/>
                    </a:lnTo>
                    <a:lnTo>
                      <a:pt x="28" y="20"/>
                    </a:lnTo>
                    <a:lnTo>
                      <a:pt x="28" y="12"/>
                    </a:lnTo>
                    <a:lnTo>
                      <a:pt x="26" y="8"/>
                    </a:lnTo>
                    <a:lnTo>
                      <a:pt x="24" y="6"/>
                    </a:lnTo>
                    <a:lnTo>
                      <a:pt x="22" y="4"/>
                    </a:lnTo>
                    <a:lnTo>
                      <a:pt x="20" y="4"/>
                    </a:lnTo>
                    <a:lnTo>
                      <a:pt x="16" y="4"/>
                    </a:lnTo>
                    <a:lnTo>
                      <a:pt x="14" y="6"/>
                    </a:lnTo>
                    <a:lnTo>
                      <a:pt x="12" y="10"/>
                    </a:lnTo>
                    <a:lnTo>
                      <a:pt x="10" y="18"/>
                    </a:lnTo>
                    <a:lnTo>
                      <a:pt x="10" y="26"/>
                    </a:lnTo>
                    <a:lnTo>
                      <a:pt x="10" y="32"/>
                    </a:lnTo>
                    <a:close/>
                  </a:path>
                </a:pathLst>
              </a:custGeom>
              <a:solidFill>
                <a:srgbClr val="000000"/>
              </a:solidFill>
              <a:ln w="0">
                <a:solidFill>
                  <a:srgbClr val="000000"/>
                </a:solidFill>
                <a:round/>
                <a:headEnd/>
                <a:tailEnd/>
              </a:ln>
            </p:spPr>
            <p:txBody>
              <a:bodyPr/>
              <a:lstStyle/>
              <a:p>
                <a:endParaRPr lang="en-CA"/>
              </a:p>
            </p:txBody>
          </p:sp>
          <p:sp>
            <p:nvSpPr>
              <p:cNvPr id="13452" name="Rectangle 121"/>
              <p:cNvSpPr>
                <a:spLocks noChangeArrowheads="1"/>
              </p:cNvSpPr>
              <p:nvPr/>
            </p:nvSpPr>
            <p:spPr bwMode="auto">
              <a:xfrm>
                <a:off x="2152" y="2552"/>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453" name="Freeform 122"/>
              <p:cNvSpPr>
                <a:spLocks noEditPoints="1"/>
              </p:cNvSpPr>
              <p:nvPr/>
            </p:nvSpPr>
            <p:spPr bwMode="auto">
              <a:xfrm>
                <a:off x="2300" y="2570"/>
                <a:ext cx="36" cy="62"/>
              </a:xfrm>
              <a:custGeom>
                <a:avLst/>
                <a:gdLst>
                  <a:gd name="T0" fmla="*/ 0 w 36"/>
                  <a:gd name="T1" fmla="*/ 32 h 62"/>
                  <a:gd name="T2" fmla="*/ 0 w 36"/>
                  <a:gd name="T3" fmla="*/ 22 h 62"/>
                  <a:gd name="T4" fmla="*/ 2 w 36"/>
                  <a:gd name="T5" fmla="*/ 14 h 62"/>
                  <a:gd name="T6" fmla="*/ 6 w 36"/>
                  <a:gd name="T7" fmla="*/ 8 h 62"/>
                  <a:gd name="T8" fmla="*/ 10 w 36"/>
                  <a:gd name="T9" fmla="*/ 4 h 62"/>
                  <a:gd name="T10" fmla="*/ 14 w 36"/>
                  <a:gd name="T11" fmla="*/ 2 h 62"/>
                  <a:gd name="T12" fmla="*/ 18 w 36"/>
                  <a:gd name="T13" fmla="*/ 0 h 62"/>
                  <a:gd name="T14" fmla="*/ 22 w 36"/>
                  <a:gd name="T15" fmla="*/ 2 h 62"/>
                  <a:gd name="T16" fmla="*/ 26 w 36"/>
                  <a:gd name="T17" fmla="*/ 4 h 62"/>
                  <a:gd name="T18" fmla="*/ 30 w 36"/>
                  <a:gd name="T19" fmla="*/ 8 h 62"/>
                  <a:gd name="T20" fmla="*/ 34 w 36"/>
                  <a:gd name="T21" fmla="*/ 14 h 62"/>
                  <a:gd name="T22" fmla="*/ 36 w 36"/>
                  <a:gd name="T23" fmla="*/ 22 h 62"/>
                  <a:gd name="T24" fmla="*/ 36 w 36"/>
                  <a:gd name="T25" fmla="*/ 30 h 62"/>
                  <a:gd name="T26" fmla="*/ 36 w 36"/>
                  <a:gd name="T27" fmla="*/ 40 h 62"/>
                  <a:gd name="T28" fmla="*/ 34 w 36"/>
                  <a:gd name="T29" fmla="*/ 48 h 62"/>
                  <a:gd name="T30" fmla="*/ 30 w 36"/>
                  <a:gd name="T31" fmla="*/ 54 h 62"/>
                  <a:gd name="T32" fmla="*/ 26 w 36"/>
                  <a:gd name="T33" fmla="*/ 58 h 62"/>
                  <a:gd name="T34" fmla="*/ 22 w 36"/>
                  <a:gd name="T35" fmla="*/ 60 h 62"/>
                  <a:gd name="T36" fmla="*/ 18 w 36"/>
                  <a:gd name="T37" fmla="*/ 62 h 62"/>
                  <a:gd name="T38" fmla="*/ 12 w 36"/>
                  <a:gd name="T39" fmla="*/ 60 h 62"/>
                  <a:gd name="T40" fmla="*/ 8 w 36"/>
                  <a:gd name="T41" fmla="*/ 56 h 62"/>
                  <a:gd name="T42" fmla="*/ 4 w 36"/>
                  <a:gd name="T43" fmla="*/ 52 h 62"/>
                  <a:gd name="T44" fmla="*/ 2 w 36"/>
                  <a:gd name="T45" fmla="*/ 42 h 62"/>
                  <a:gd name="T46" fmla="*/ 0 w 36"/>
                  <a:gd name="T47" fmla="*/ 32 h 62"/>
                  <a:gd name="T48" fmla="*/ 8 w 36"/>
                  <a:gd name="T49" fmla="*/ 32 h 62"/>
                  <a:gd name="T50" fmla="*/ 8 w 36"/>
                  <a:gd name="T51" fmla="*/ 44 h 62"/>
                  <a:gd name="T52" fmla="*/ 12 w 36"/>
                  <a:gd name="T53" fmla="*/ 52 h 62"/>
                  <a:gd name="T54" fmla="*/ 12 w 36"/>
                  <a:gd name="T55" fmla="*/ 56 h 62"/>
                  <a:gd name="T56" fmla="*/ 16 w 36"/>
                  <a:gd name="T57" fmla="*/ 58 h 62"/>
                  <a:gd name="T58" fmla="*/ 18 w 36"/>
                  <a:gd name="T59" fmla="*/ 58 h 62"/>
                  <a:gd name="T60" fmla="*/ 20 w 36"/>
                  <a:gd name="T61" fmla="*/ 58 h 62"/>
                  <a:gd name="T62" fmla="*/ 22 w 36"/>
                  <a:gd name="T63" fmla="*/ 56 h 62"/>
                  <a:gd name="T64" fmla="*/ 24 w 36"/>
                  <a:gd name="T65" fmla="*/ 54 h 62"/>
                  <a:gd name="T66" fmla="*/ 26 w 36"/>
                  <a:gd name="T67" fmla="*/ 50 h 62"/>
                  <a:gd name="T68" fmla="*/ 28 w 36"/>
                  <a:gd name="T69" fmla="*/ 40 h 62"/>
                  <a:gd name="T70" fmla="*/ 28 w 36"/>
                  <a:gd name="T71" fmla="*/ 28 h 62"/>
                  <a:gd name="T72" fmla="*/ 28 w 36"/>
                  <a:gd name="T73" fmla="*/ 20 h 62"/>
                  <a:gd name="T74" fmla="*/ 26 w 36"/>
                  <a:gd name="T75" fmla="*/ 12 h 62"/>
                  <a:gd name="T76" fmla="*/ 24 w 36"/>
                  <a:gd name="T77" fmla="*/ 8 h 62"/>
                  <a:gd name="T78" fmla="*/ 22 w 36"/>
                  <a:gd name="T79" fmla="*/ 6 h 62"/>
                  <a:gd name="T80" fmla="*/ 20 w 36"/>
                  <a:gd name="T81" fmla="*/ 4 h 62"/>
                  <a:gd name="T82" fmla="*/ 18 w 36"/>
                  <a:gd name="T83" fmla="*/ 4 h 62"/>
                  <a:gd name="T84" fmla="*/ 16 w 36"/>
                  <a:gd name="T85" fmla="*/ 4 h 62"/>
                  <a:gd name="T86" fmla="*/ 14 w 36"/>
                  <a:gd name="T87" fmla="*/ 6 h 62"/>
                  <a:gd name="T88" fmla="*/ 10 w 36"/>
                  <a:gd name="T89" fmla="*/ 10 h 62"/>
                  <a:gd name="T90" fmla="*/ 10 w 36"/>
                  <a:gd name="T91" fmla="*/ 18 h 62"/>
                  <a:gd name="T92" fmla="*/ 8 w 36"/>
                  <a:gd name="T93" fmla="*/ 26 h 62"/>
                  <a:gd name="T94" fmla="*/ 8 w 36"/>
                  <a:gd name="T95" fmla="*/ 32 h 6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2"/>
                  <a:gd name="T146" fmla="*/ 36 w 36"/>
                  <a:gd name="T147" fmla="*/ 62 h 6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2">
                    <a:moveTo>
                      <a:pt x="0" y="32"/>
                    </a:moveTo>
                    <a:lnTo>
                      <a:pt x="0" y="22"/>
                    </a:lnTo>
                    <a:lnTo>
                      <a:pt x="2" y="14"/>
                    </a:lnTo>
                    <a:lnTo>
                      <a:pt x="6" y="8"/>
                    </a:lnTo>
                    <a:lnTo>
                      <a:pt x="10" y="4"/>
                    </a:lnTo>
                    <a:lnTo>
                      <a:pt x="14" y="2"/>
                    </a:lnTo>
                    <a:lnTo>
                      <a:pt x="18" y="0"/>
                    </a:lnTo>
                    <a:lnTo>
                      <a:pt x="22" y="2"/>
                    </a:lnTo>
                    <a:lnTo>
                      <a:pt x="26" y="4"/>
                    </a:lnTo>
                    <a:lnTo>
                      <a:pt x="30" y="8"/>
                    </a:lnTo>
                    <a:lnTo>
                      <a:pt x="34" y="14"/>
                    </a:lnTo>
                    <a:lnTo>
                      <a:pt x="36" y="22"/>
                    </a:lnTo>
                    <a:lnTo>
                      <a:pt x="36" y="30"/>
                    </a:lnTo>
                    <a:lnTo>
                      <a:pt x="36" y="40"/>
                    </a:lnTo>
                    <a:lnTo>
                      <a:pt x="34" y="48"/>
                    </a:lnTo>
                    <a:lnTo>
                      <a:pt x="30" y="54"/>
                    </a:lnTo>
                    <a:lnTo>
                      <a:pt x="26" y="58"/>
                    </a:lnTo>
                    <a:lnTo>
                      <a:pt x="22" y="60"/>
                    </a:lnTo>
                    <a:lnTo>
                      <a:pt x="18" y="62"/>
                    </a:lnTo>
                    <a:lnTo>
                      <a:pt x="12" y="60"/>
                    </a:lnTo>
                    <a:lnTo>
                      <a:pt x="8" y="56"/>
                    </a:lnTo>
                    <a:lnTo>
                      <a:pt x="4" y="52"/>
                    </a:lnTo>
                    <a:lnTo>
                      <a:pt x="2" y="42"/>
                    </a:lnTo>
                    <a:lnTo>
                      <a:pt x="0" y="32"/>
                    </a:lnTo>
                    <a:close/>
                    <a:moveTo>
                      <a:pt x="8" y="32"/>
                    </a:moveTo>
                    <a:lnTo>
                      <a:pt x="8" y="44"/>
                    </a:lnTo>
                    <a:lnTo>
                      <a:pt x="12" y="52"/>
                    </a:lnTo>
                    <a:lnTo>
                      <a:pt x="12" y="56"/>
                    </a:lnTo>
                    <a:lnTo>
                      <a:pt x="16" y="58"/>
                    </a:lnTo>
                    <a:lnTo>
                      <a:pt x="18" y="58"/>
                    </a:lnTo>
                    <a:lnTo>
                      <a:pt x="20" y="58"/>
                    </a:lnTo>
                    <a:lnTo>
                      <a:pt x="22" y="56"/>
                    </a:lnTo>
                    <a:lnTo>
                      <a:pt x="24" y="54"/>
                    </a:lnTo>
                    <a:lnTo>
                      <a:pt x="26" y="50"/>
                    </a:lnTo>
                    <a:lnTo>
                      <a:pt x="28" y="40"/>
                    </a:lnTo>
                    <a:lnTo>
                      <a:pt x="28" y="28"/>
                    </a:lnTo>
                    <a:lnTo>
                      <a:pt x="28" y="20"/>
                    </a:lnTo>
                    <a:lnTo>
                      <a:pt x="26" y="12"/>
                    </a:lnTo>
                    <a:lnTo>
                      <a:pt x="24" y="8"/>
                    </a:lnTo>
                    <a:lnTo>
                      <a:pt x="22" y="6"/>
                    </a:lnTo>
                    <a:lnTo>
                      <a:pt x="20" y="4"/>
                    </a:lnTo>
                    <a:lnTo>
                      <a:pt x="18" y="4"/>
                    </a:lnTo>
                    <a:lnTo>
                      <a:pt x="16" y="4"/>
                    </a:lnTo>
                    <a:lnTo>
                      <a:pt x="14" y="6"/>
                    </a:lnTo>
                    <a:lnTo>
                      <a:pt x="10" y="10"/>
                    </a:lnTo>
                    <a:lnTo>
                      <a:pt x="10" y="18"/>
                    </a:lnTo>
                    <a:lnTo>
                      <a:pt x="8" y="26"/>
                    </a:lnTo>
                    <a:lnTo>
                      <a:pt x="8" y="32"/>
                    </a:lnTo>
                    <a:close/>
                  </a:path>
                </a:pathLst>
              </a:custGeom>
              <a:solidFill>
                <a:srgbClr val="000000"/>
              </a:solidFill>
              <a:ln w="0">
                <a:solidFill>
                  <a:srgbClr val="000000"/>
                </a:solidFill>
                <a:round/>
                <a:headEnd/>
                <a:tailEnd/>
              </a:ln>
            </p:spPr>
            <p:txBody>
              <a:bodyPr/>
              <a:lstStyle/>
              <a:p>
                <a:endParaRPr lang="en-CA"/>
              </a:p>
            </p:txBody>
          </p:sp>
          <p:sp>
            <p:nvSpPr>
              <p:cNvPr id="13454" name="Rectangle 123"/>
              <p:cNvSpPr>
                <a:spLocks noChangeArrowheads="1"/>
              </p:cNvSpPr>
              <p:nvPr/>
            </p:nvSpPr>
            <p:spPr bwMode="auto">
              <a:xfrm>
                <a:off x="2496" y="2552"/>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455" name="Freeform 124"/>
              <p:cNvSpPr>
                <a:spLocks/>
              </p:cNvSpPr>
              <p:nvPr/>
            </p:nvSpPr>
            <p:spPr bwMode="auto">
              <a:xfrm>
                <a:off x="2636" y="2570"/>
                <a:ext cx="38" cy="60"/>
              </a:xfrm>
              <a:custGeom>
                <a:avLst/>
                <a:gdLst>
                  <a:gd name="T0" fmla="*/ 38 w 38"/>
                  <a:gd name="T1" fmla="*/ 50 h 60"/>
                  <a:gd name="T2" fmla="*/ 34 w 38"/>
                  <a:gd name="T3" fmla="*/ 60 h 60"/>
                  <a:gd name="T4" fmla="*/ 0 w 38"/>
                  <a:gd name="T5" fmla="*/ 60 h 60"/>
                  <a:gd name="T6" fmla="*/ 0 w 38"/>
                  <a:gd name="T7" fmla="*/ 58 h 60"/>
                  <a:gd name="T8" fmla="*/ 8 w 38"/>
                  <a:gd name="T9" fmla="*/ 50 h 60"/>
                  <a:gd name="T10" fmla="*/ 16 w 38"/>
                  <a:gd name="T11" fmla="*/ 42 h 60"/>
                  <a:gd name="T12" fmla="*/ 20 w 38"/>
                  <a:gd name="T13" fmla="*/ 36 h 60"/>
                  <a:gd name="T14" fmla="*/ 26 w 38"/>
                  <a:gd name="T15" fmla="*/ 28 h 60"/>
                  <a:gd name="T16" fmla="*/ 28 w 38"/>
                  <a:gd name="T17" fmla="*/ 20 h 60"/>
                  <a:gd name="T18" fmla="*/ 26 w 38"/>
                  <a:gd name="T19" fmla="*/ 16 h 60"/>
                  <a:gd name="T20" fmla="*/ 24 w 38"/>
                  <a:gd name="T21" fmla="*/ 10 h 60"/>
                  <a:gd name="T22" fmla="*/ 20 w 38"/>
                  <a:gd name="T23" fmla="*/ 8 h 60"/>
                  <a:gd name="T24" fmla="*/ 16 w 38"/>
                  <a:gd name="T25" fmla="*/ 8 h 60"/>
                  <a:gd name="T26" fmla="*/ 12 w 38"/>
                  <a:gd name="T27" fmla="*/ 8 h 60"/>
                  <a:gd name="T28" fmla="*/ 8 w 38"/>
                  <a:gd name="T29" fmla="*/ 10 h 60"/>
                  <a:gd name="T30" fmla="*/ 4 w 38"/>
                  <a:gd name="T31" fmla="*/ 14 h 60"/>
                  <a:gd name="T32" fmla="*/ 2 w 38"/>
                  <a:gd name="T33" fmla="*/ 18 h 60"/>
                  <a:gd name="T34" fmla="*/ 0 w 38"/>
                  <a:gd name="T35" fmla="*/ 18 h 60"/>
                  <a:gd name="T36" fmla="*/ 2 w 38"/>
                  <a:gd name="T37" fmla="*/ 10 h 60"/>
                  <a:gd name="T38" fmla="*/ 6 w 38"/>
                  <a:gd name="T39" fmla="*/ 6 h 60"/>
                  <a:gd name="T40" fmla="*/ 12 w 38"/>
                  <a:gd name="T41" fmla="*/ 2 h 60"/>
                  <a:gd name="T42" fmla="*/ 18 w 38"/>
                  <a:gd name="T43" fmla="*/ 0 h 60"/>
                  <a:gd name="T44" fmla="*/ 24 w 38"/>
                  <a:gd name="T45" fmla="*/ 2 h 60"/>
                  <a:gd name="T46" fmla="*/ 30 w 38"/>
                  <a:gd name="T47" fmla="*/ 6 h 60"/>
                  <a:gd name="T48" fmla="*/ 34 w 38"/>
                  <a:gd name="T49" fmla="*/ 10 h 60"/>
                  <a:gd name="T50" fmla="*/ 34 w 38"/>
                  <a:gd name="T51" fmla="*/ 16 h 60"/>
                  <a:gd name="T52" fmla="*/ 34 w 38"/>
                  <a:gd name="T53" fmla="*/ 20 h 60"/>
                  <a:gd name="T54" fmla="*/ 32 w 38"/>
                  <a:gd name="T55" fmla="*/ 26 h 60"/>
                  <a:gd name="T56" fmla="*/ 28 w 38"/>
                  <a:gd name="T57" fmla="*/ 32 h 60"/>
                  <a:gd name="T58" fmla="*/ 22 w 38"/>
                  <a:gd name="T59" fmla="*/ 40 h 60"/>
                  <a:gd name="T60" fmla="*/ 16 w 38"/>
                  <a:gd name="T61" fmla="*/ 46 h 60"/>
                  <a:gd name="T62" fmla="*/ 12 w 38"/>
                  <a:gd name="T63" fmla="*/ 52 h 60"/>
                  <a:gd name="T64" fmla="*/ 8 w 38"/>
                  <a:gd name="T65" fmla="*/ 54 h 60"/>
                  <a:gd name="T66" fmla="*/ 24 w 38"/>
                  <a:gd name="T67" fmla="*/ 54 h 60"/>
                  <a:gd name="T68" fmla="*/ 28 w 38"/>
                  <a:gd name="T69" fmla="*/ 54 h 60"/>
                  <a:gd name="T70" fmla="*/ 30 w 38"/>
                  <a:gd name="T71" fmla="*/ 54 h 60"/>
                  <a:gd name="T72" fmla="*/ 32 w 38"/>
                  <a:gd name="T73" fmla="*/ 52 h 60"/>
                  <a:gd name="T74" fmla="*/ 34 w 38"/>
                  <a:gd name="T75" fmla="*/ 52 h 60"/>
                  <a:gd name="T76" fmla="*/ 36 w 38"/>
                  <a:gd name="T77" fmla="*/ 50 h 60"/>
                  <a:gd name="T78" fmla="*/ 36 w 38"/>
                  <a:gd name="T79" fmla="*/ 50 h 60"/>
                  <a:gd name="T80" fmla="*/ 38 w 38"/>
                  <a:gd name="T81" fmla="*/ 50 h 6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8"/>
                  <a:gd name="T124" fmla="*/ 0 h 60"/>
                  <a:gd name="T125" fmla="*/ 38 w 38"/>
                  <a:gd name="T126" fmla="*/ 60 h 6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8" h="60">
                    <a:moveTo>
                      <a:pt x="38" y="50"/>
                    </a:moveTo>
                    <a:lnTo>
                      <a:pt x="34" y="60"/>
                    </a:lnTo>
                    <a:lnTo>
                      <a:pt x="0" y="60"/>
                    </a:lnTo>
                    <a:lnTo>
                      <a:pt x="0" y="58"/>
                    </a:lnTo>
                    <a:lnTo>
                      <a:pt x="8" y="50"/>
                    </a:lnTo>
                    <a:lnTo>
                      <a:pt x="16" y="42"/>
                    </a:lnTo>
                    <a:lnTo>
                      <a:pt x="20" y="36"/>
                    </a:lnTo>
                    <a:lnTo>
                      <a:pt x="26" y="28"/>
                    </a:lnTo>
                    <a:lnTo>
                      <a:pt x="28" y="20"/>
                    </a:lnTo>
                    <a:lnTo>
                      <a:pt x="26" y="16"/>
                    </a:lnTo>
                    <a:lnTo>
                      <a:pt x="24" y="10"/>
                    </a:lnTo>
                    <a:lnTo>
                      <a:pt x="20" y="8"/>
                    </a:lnTo>
                    <a:lnTo>
                      <a:pt x="16" y="8"/>
                    </a:lnTo>
                    <a:lnTo>
                      <a:pt x="12" y="8"/>
                    </a:lnTo>
                    <a:lnTo>
                      <a:pt x="8" y="10"/>
                    </a:lnTo>
                    <a:lnTo>
                      <a:pt x="4" y="14"/>
                    </a:lnTo>
                    <a:lnTo>
                      <a:pt x="2" y="18"/>
                    </a:lnTo>
                    <a:lnTo>
                      <a:pt x="0" y="18"/>
                    </a:lnTo>
                    <a:lnTo>
                      <a:pt x="2" y="10"/>
                    </a:lnTo>
                    <a:lnTo>
                      <a:pt x="6" y="6"/>
                    </a:lnTo>
                    <a:lnTo>
                      <a:pt x="12" y="2"/>
                    </a:lnTo>
                    <a:lnTo>
                      <a:pt x="18" y="0"/>
                    </a:lnTo>
                    <a:lnTo>
                      <a:pt x="24" y="2"/>
                    </a:lnTo>
                    <a:lnTo>
                      <a:pt x="30" y="6"/>
                    </a:lnTo>
                    <a:lnTo>
                      <a:pt x="34" y="10"/>
                    </a:lnTo>
                    <a:lnTo>
                      <a:pt x="34" y="16"/>
                    </a:lnTo>
                    <a:lnTo>
                      <a:pt x="34" y="20"/>
                    </a:lnTo>
                    <a:lnTo>
                      <a:pt x="32" y="26"/>
                    </a:lnTo>
                    <a:lnTo>
                      <a:pt x="28" y="32"/>
                    </a:lnTo>
                    <a:lnTo>
                      <a:pt x="22" y="40"/>
                    </a:lnTo>
                    <a:lnTo>
                      <a:pt x="16" y="46"/>
                    </a:lnTo>
                    <a:lnTo>
                      <a:pt x="12" y="52"/>
                    </a:lnTo>
                    <a:lnTo>
                      <a:pt x="8" y="54"/>
                    </a:lnTo>
                    <a:lnTo>
                      <a:pt x="24" y="54"/>
                    </a:lnTo>
                    <a:lnTo>
                      <a:pt x="28" y="54"/>
                    </a:lnTo>
                    <a:lnTo>
                      <a:pt x="30" y="54"/>
                    </a:lnTo>
                    <a:lnTo>
                      <a:pt x="32" y="52"/>
                    </a:lnTo>
                    <a:lnTo>
                      <a:pt x="34" y="52"/>
                    </a:lnTo>
                    <a:lnTo>
                      <a:pt x="36" y="50"/>
                    </a:lnTo>
                    <a:lnTo>
                      <a:pt x="38" y="50"/>
                    </a:lnTo>
                    <a:close/>
                  </a:path>
                </a:pathLst>
              </a:custGeom>
              <a:solidFill>
                <a:srgbClr val="000000"/>
              </a:solidFill>
              <a:ln w="0">
                <a:solidFill>
                  <a:srgbClr val="000000"/>
                </a:solidFill>
                <a:round/>
                <a:headEnd/>
                <a:tailEnd/>
              </a:ln>
            </p:spPr>
            <p:txBody>
              <a:bodyPr/>
              <a:lstStyle/>
              <a:p>
                <a:endParaRPr lang="en-CA"/>
              </a:p>
            </p:txBody>
          </p:sp>
          <p:sp>
            <p:nvSpPr>
              <p:cNvPr id="13456" name="Rectangle 125"/>
              <p:cNvSpPr>
                <a:spLocks noChangeArrowheads="1"/>
              </p:cNvSpPr>
              <p:nvPr/>
            </p:nvSpPr>
            <p:spPr bwMode="auto">
              <a:xfrm>
                <a:off x="2784" y="2552"/>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457" name="Freeform 126"/>
              <p:cNvSpPr>
                <a:spLocks noEditPoints="1"/>
              </p:cNvSpPr>
              <p:nvPr/>
            </p:nvSpPr>
            <p:spPr bwMode="auto">
              <a:xfrm>
                <a:off x="2932" y="2570"/>
                <a:ext cx="36" cy="62"/>
              </a:xfrm>
              <a:custGeom>
                <a:avLst/>
                <a:gdLst>
                  <a:gd name="T0" fmla="*/ 0 w 36"/>
                  <a:gd name="T1" fmla="*/ 32 h 62"/>
                  <a:gd name="T2" fmla="*/ 0 w 36"/>
                  <a:gd name="T3" fmla="*/ 22 h 62"/>
                  <a:gd name="T4" fmla="*/ 2 w 36"/>
                  <a:gd name="T5" fmla="*/ 14 h 62"/>
                  <a:gd name="T6" fmla="*/ 6 w 36"/>
                  <a:gd name="T7" fmla="*/ 8 h 62"/>
                  <a:gd name="T8" fmla="*/ 10 w 36"/>
                  <a:gd name="T9" fmla="*/ 4 h 62"/>
                  <a:gd name="T10" fmla="*/ 14 w 36"/>
                  <a:gd name="T11" fmla="*/ 2 h 62"/>
                  <a:gd name="T12" fmla="*/ 18 w 36"/>
                  <a:gd name="T13" fmla="*/ 0 h 62"/>
                  <a:gd name="T14" fmla="*/ 22 w 36"/>
                  <a:gd name="T15" fmla="*/ 2 h 62"/>
                  <a:gd name="T16" fmla="*/ 26 w 36"/>
                  <a:gd name="T17" fmla="*/ 4 h 62"/>
                  <a:gd name="T18" fmla="*/ 30 w 36"/>
                  <a:gd name="T19" fmla="*/ 8 h 62"/>
                  <a:gd name="T20" fmla="*/ 34 w 36"/>
                  <a:gd name="T21" fmla="*/ 14 h 62"/>
                  <a:gd name="T22" fmla="*/ 36 w 36"/>
                  <a:gd name="T23" fmla="*/ 22 h 62"/>
                  <a:gd name="T24" fmla="*/ 36 w 36"/>
                  <a:gd name="T25" fmla="*/ 30 h 62"/>
                  <a:gd name="T26" fmla="*/ 36 w 36"/>
                  <a:gd name="T27" fmla="*/ 40 h 62"/>
                  <a:gd name="T28" fmla="*/ 34 w 36"/>
                  <a:gd name="T29" fmla="*/ 48 h 62"/>
                  <a:gd name="T30" fmla="*/ 30 w 36"/>
                  <a:gd name="T31" fmla="*/ 54 h 62"/>
                  <a:gd name="T32" fmla="*/ 26 w 36"/>
                  <a:gd name="T33" fmla="*/ 58 h 62"/>
                  <a:gd name="T34" fmla="*/ 22 w 36"/>
                  <a:gd name="T35" fmla="*/ 60 h 62"/>
                  <a:gd name="T36" fmla="*/ 18 w 36"/>
                  <a:gd name="T37" fmla="*/ 62 h 62"/>
                  <a:gd name="T38" fmla="*/ 12 w 36"/>
                  <a:gd name="T39" fmla="*/ 60 h 62"/>
                  <a:gd name="T40" fmla="*/ 8 w 36"/>
                  <a:gd name="T41" fmla="*/ 56 h 62"/>
                  <a:gd name="T42" fmla="*/ 4 w 36"/>
                  <a:gd name="T43" fmla="*/ 52 h 62"/>
                  <a:gd name="T44" fmla="*/ 2 w 36"/>
                  <a:gd name="T45" fmla="*/ 42 h 62"/>
                  <a:gd name="T46" fmla="*/ 0 w 36"/>
                  <a:gd name="T47" fmla="*/ 32 h 62"/>
                  <a:gd name="T48" fmla="*/ 8 w 36"/>
                  <a:gd name="T49" fmla="*/ 32 h 62"/>
                  <a:gd name="T50" fmla="*/ 8 w 36"/>
                  <a:gd name="T51" fmla="*/ 44 h 62"/>
                  <a:gd name="T52" fmla="*/ 10 w 36"/>
                  <a:gd name="T53" fmla="*/ 52 h 62"/>
                  <a:gd name="T54" fmla="*/ 12 w 36"/>
                  <a:gd name="T55" fmla="*/ 56 h 62"/>
                  <a:gd name="T56" fmla="*/ 16 w 36"/>
                  <a:gd name="T57" fmla="*/ 58 h 62"/>
                  <a:gd name="T58" fmla="*/ 18 w 36"/>
                  <a:gd name="T59" fmla="*/ 58 h 62"/>
                  <a:gd name="T60" fmla="*/ 20 w 36"/>
                  <a:gd name="T61" fmla="*/ 58 h 62"/>
                  <a:gd name="T62" fmla="*/ 22 w 36"/>
                  <a:gd name="T63" fmla="*/ 56 h 62"/>
                  <a:gd name="T64" fmla="*/ 24 w 36"/>
                  <a:gd name="T65" fmla="*/ 54 h 62"/>
                  <a:gd name="T66" fmla="*/ 26 w 36"/>
                  <a:gd name="T67" fmla="*/ 50 h 62"/>
                  <a:gd name="T68" fmla="*/ 28 w 36"/>
                  <a:gd name="T69" fmla="*/ 40 h 62"/>
                  <a:gd name="T70" fmla="*/ 28 w 36"/>
                  <a:gd name="T71" fmla="*/ 28 h 62"/>
                  <a:gd name="T72" fmla="*/ 28 w 36"/>
                  <a:gd name="T73" fmla="*/ 20 h 62"/>
                  <a:gd name="T74" fmla="*/ 26 w 36"/>
                  <a:gd name="T75" fmla="*/ 12 h 62"/>
                  <a:gd name="T76" fmla="*/ 24 w 36"/>
                  <a:gd name="T77" fmla="*/ 8 h 62"/>
                  <a:gd name="T78" fmla="*/ 22 w 36"/>
                  <a:gd name="T79" fmla="*/ 6 h 62"/>
                  <a:gd name="T80" fmla="*/ 20 w 36"/>
                  <a:gd name="T81" fmla="*/ 4 h 62"/>
                  <a:gd name="T82" fmla="*/ 18 w 36"/>
                  <a:gd name="T83" fmla="*/ 4 h 62"/>
                  <a:gd name="T84" fmla="*/ 16 w 36"/>
                  <a:gd name="T85" fmla="*/ 4 h 62"/>
                  <a:gd name="T86" fmla="*/ 14 w 36"/>
                  <a:gd name="T87" fmla="*/ 6 h 62"/>
                  <a:gd name="T88" fmla="*/ 10 w 36"/>
                  <a:gd name="T89" fmla="*/ 10 h 62"/>
                  <a:gd name="T90" fmla="*/ 10 w 36"/>
                  <a:gd name="T91" fmla="*/ 18 h 62"/>
                  <a:gd name="T92" fmla="*/ 8 w 36"/>
                  <a:gd name="T93" fmla="*/ 26 h 62"/>
                  <a:gd name="T94" fmla="*/ 8 w 36"/>
                  <a:gd name="T95" fmla="*/ 32 h 6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2"/>
                  <a:gd name="T146" fmla="*/ 36 w 36"/>
                  <a:gd name="T147" fmla="*/ 62 h 6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2">
                    <a:moveTo>
                      <a:pt x="0" y="32"/>
                    </a:moveTo>
                    <a:lnTo>
                      <a:pt x="0" y="22"/>
                    </a:lnTo>
                    <a:lnTo>
                      <a:pt x="2" y="14"/>
                    </a:lnTo>
                    <a:lnTo>
                      <a:pt x="6" y="8"/>
                    </a:lnTo>
                    <a:lnTo>
                      <a:pt x="10" y="4"/>
                    </a:lnTo>
                    <a:lnTo>
                      <a:pt x="14" y="2"/>
                    </a:lnTo>
                    <a:lnTo>
                      <a:pt x="18" y="0"/>
                    </a:lnTo>
                    <a:lnTo>
                      <a:pt x="22" y="2"/>
                    </a:lnTo>
                    <a:lnTo>
                      <a:pt x="26" y="4"/>
                    </a:lnTo>
                    <a:lnTo>
                      <a:pt x="30" y="8"/>
                    </a:lnTo>
                    <a:lnTo>
                      <a:pt x="34" y="14"/>
                    </a:lnTo>
                    <a:lnTo>
                      <a:pt x="36" y="22"/>
                    </a:lnTo>
                    <a:lnTo>
                      <a:pt x="36" y="30"/>
                    </a:lnTo>
                    <a:lnTo>
                      <a:pt x="36" y="40"/>
                    </a:lnTo>
                    <a:lnTo>
                      <a:pt x="34" y="48"/>
                    </a:lnTo>
                    <a:lnTo>
                      <a:pt x="30" y="54"/>
                    </a:lnTo>
                    <a:lnTo>
                      <a:pt x="26" y="58"/>
                    </a:lnTo>
                    <a:lnTo>
                      <a:pt x="22" y="60"/>
                    </a:lnTo>
                    <a:lnTo>
                      <a:pt x="18" y="62"/>
                    </a:lnTo>
                    <a:lnTo>
                      <a:pt x="12" y="60"/>
                    </a:lnTo>
                    <a:lnTo>
                      <a:pt x="8" y="56"/>
                    </a:lnTo>
                    <a:lnTo>
                      <a:pt x="4" y="52"/>
                    </a:lnTo>
                    <a:lnTo>
                      <a:pt x="2" y="42"/>
                    </a:lnTo>
                    <a:lnTo>
                      <a:pt x="0" y="32"/>
                    </a:lnTo>
                    <a:close/>
                    <a:moveTo>
                      <a:pt x="8" y="32"/>
                    </a:moveTo>
                    <a:lnTo>
                      <a:pt x="8" y="44"/>
                    </a:lnTo>
                    <a:lnTo>
                      <a:pt x="10" y="52"/>
                    </a:lnTo>
                    <a:lnTo>
                      <a:pt x="12" y="56"/>
                    </a:lnTo>
                    <a:lnTo>
                      <a:pt x="16" y="58"/>
                    </a:lnTo>
                    <a:lnTo>
                      <a:pt x="18" y="58"/>
                    </a:lnTo>
                    <a:lnTo>
                      <a:pt x="20" y="58"/>
                    </a:lnTo>
                    <a:lnTo>
                      <a:pt x="22" y="56"/>
                    </a:lnTo>
                    <a:lnTo>
                      <a:pt x="24" y="54"/>
                    </a:lnTo>
                    <a:lnTo>
                      <a:pt x="26" y="50"/>
                    </a:lnTo>
                    <a:lnTo>
                      <a:pt x="28" y="40"/>
                    </a:lnTo>
                    <a:lnTo>
                      <a:pt x="28" y="28"/>
                    </a:lnTo>
                    <a:lnTo>
                      <a:pt x="28" y="20"/>
                    </a:lnTo>
                    <a:lnTo>
                      <a:pt x="26" y="12"/>
                    </a:lnTo>
                    <a:lnTo>
                      <a:pt x="24" y="8"/>
                    </a:lnTo>
                    <a:lnTo>
                      <a:pt x="22" y="6"/>
                    </a:lnTo>
                    <a:lnTo>
                      <a:pt x="20" y="4"/>
                    </a:lnTo>
                    <a:lnTo>
                      <a:pt x="18" y="4"/>
                    </a:lnTo>
                    <a:lnTo>
                      <a:pt x="16" y="4"/>
                    </a:lnTo>
                    <a:lnTo>
                      <a:pt x="14" y="6"/>
                    </a:lnTo>
                    <a:lnTo>
                      <a:pt x="10" y="10"/>
                    </a:lnTo>
                    <a:lnTo>
                      <a:pt x="10" y="18"/>
                    </a:lnTo>
                    <a:lnTo>
                      <a:pt x="8" y="26"/>
                    </a:lnTo>
                    <a:lnTo>
                      <a:pt x="8" y="32"/>
                    </a:lnTo>
                    <a:close/>
                  </a:path>
                </a:pathLst>
              </a:custGeom>
              <a:solidFill>
                <a:srgbClr val="000000"/>
              </a:solidFill>
              <a:ln w="0">
                <a:solidFill>
                  <a:srgbClr val="000000"/>
                </a:solidFill>
                <a:round/>
                <a:headEnd/>
                <a:tailEnd/>
              </a:ln>
            </p:spPr>
            <p:txBody>
              <a:bodyPr/>
              <a:lstStyle/>
              <a:p>
                <a:endParaRPr lang="en-CA"/>
              </a:p>
            </p:txBody>
          </p:sp>
          <p:sp>
            <p:nvSpPr>
              <p:cNvPr id="13458" name="Rectangle 127"/>
              <p:cNvSpPr>
                <a:spLocks noChangeArrowheads="1"/>
              </p:cNvSpPr>
              <p:nvPr/>
            </p:nvSpPr>
            <p:spPr bwMode="auto">
              <a:xfrm>
                <a:off x="3080" y="2552"/>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459" name="Freeform 128"/>
              <p:cNvSpPr>
                <a:spLocks/>
              </p:cNvSpPr>
              <p:nvPr/>
            </p:nvSpPr>
            <p:spPr bwMode="auto">
              <a:xfrm>
                <a:off x="3232" y="2570"/>
                <a:ext cx="24" cy="60"/>
              </a:xfrm>
              <a:custGeom>
                <a:avLst/>
                <a:gdLst>
                  <a:gd name="T0" fmla="*/ 0 w 24"/>
                  <a:gd name="T1" fmla="*/ 8 h 60"/>
                  <a:gd name="T2" fmla="*/ 14 w 24"/>
                  <a:gd name="T3" fmla="*/ 0 h 60"/>
                  <a:gd name="T4" fmla="*/ 16 w 24"/>
                  <a:gd name="T5" fmla="*/ 0 h 60"/>
                  <a:gd name="T6" fmla="*/ 16 w 24"/>
                  <a:gd name="T7" fmla="*/ 50 h 60"/>
                  <a:gd name="T8" fmla="*/ 16 w 24"/>
                  <a:gd name="T9" fmla="*/ 54 h 60"/>
                  <a:gd name="T10" fmla="*/ 16 w 24"/>
                  <a:gd name="T11" fmla="*/ 56 h 60"/>
                  <a:gd name="T12" fmla="*/ 18 w 24"/>
                  <a:gd name="T13" fmla="*/ 58 h 60"/>
                  <a:gd name="T14" fmla="*/ 18 w 24"/>
                  <a:gd name="T15" fmla="*/ 58 h 60"/>
                  <a:gd name="T16" fmla="*/ 20 w 24"/>
                  <a:gd name="T17" fmla="*/ 60 h 60"/>
                  <a:gd name="T18" fmla="*/ 24 w 24"/>
                  <a:gd name="T19" fmla="*/ 60 h 60"/>
                  <a:gd name="T20" fmla="*/ 24 w 24"/>
                  <a:gd name="T21" fmla="*/ 60 h 60"/>
                  <a:gd name="T22" fmla="*/ 2 w 24"/>
                  <a:gd name="T23" fmla="*/ 60 h 60"/>
                  <a:gd name="T24" fmla="*/ 2 w 24"/>
                  <a:gd name="T25" fmla="*/ 60 h 60"/>
                  <a:gd name="T26" fmla="*/ 4 w 24"/>
                  <a:gd name="T27" fmla="*/ 60 h 60"/>
                  <a:gd name="T28" fmla="*/ 6 w 24"/>
                  <a:gd name="T29" fmla="*/ 58 h 60"/>
                  <a:gd name="T30" fmla="*/ 8 w 24"/>
                  <a:gd name="T31" fmla="*/ 58 h 60"/>
                  <a:gd name="T32" fmla="*/ 8 w 24"/>
                  <a:gd name="T33" fmla="*/ 56 h 60"/>
                  <a:gd name="T34" fmla="*/ 8 w 24"/>
                  <a:gd name="T35" fmla="*/ 54 h 60"/>
                  <a:gd name="T36" fmla="*/ 8 w 24"/>
                  <a:gd name="T37" fmla="*/ 50 h 60"/>
                  <a:gd name="T38" fmla="*/ 8 w 24"/>
                  <a:gd name="T39" fmla="*/ 18 h 60"/>
                  <a:gd name="T40" fmla="*/ 8 w 24"/>
                  <a:gd name="T41" fmla="*/ 12 h 60"/>
                  <a:gd name="T42" fmla="*/ 8 w 24"/>
                  <a:gd name="T43" fmla="*/ 10 h 60"/>
                  <a:gd name="T44" fmla="*/ 8 w 24"/>
                  <a:gd name="T45" fmla="*/ 8 h 60"/>
                  <a:gd name="T46" fmla="*/ 8 w 24"/>
                  <a:gd name="T47" fmla="*/ 8 h 60"/>
                  <a:gd name="T48" fmla="*/ 6 w 24"/>
                  <a:gd name="T49" fmla="*/ 8 h 60"/>
                  <a:gd name="T50" fmla="*/ 6 w 24"/>
                  <a:gd name="T51" fmla="*/ 6 h 60"/>
                  <a:gd name="T52" fmla="*/ 4 w 24"/>
                  <a:gd name="T53" fmla="*/ 8 h 60"/>
                  <a:gd name="T54" fmla="*/ 2 w 24"/>
                  <a:gd name="T55" fmla="*/ 8 h 60"/>
                  <a:gd name="T56" fmla="*/ 0 w 24"/>
                  <a:gd name="T57" fmla="*/ 8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4"/>
                  <a:gd name="T88" fmla="*/ 0 h 60"/>
                  <a:gd name="T89" fmla="*/ 24 w 24"/>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4" h="60">
                    <a:moveTo>
                      <a:pt x="0" y="8"/>
                    </a:moveTo>
                    <a:lnTo>
                      <a:pt x="14" y="0"/>
                    </a:lnTo>
                    <a:lnTo>
                      <a:pt x="16" y="0"/>
                    </a:lnTo>
                    <a:lnTo>
                      <a:pt x="16" y="50"/>
                    </a:lnTo>
                    <a:lnTo>
                      <a:pt x="16" y="54"/>
                    </a:lnTo>
                    <a:lnTo>
                      <a:pt x="16" y="56"/>
                    </a:lnTo>
                    <a:lnTo>
                      <a:pt x="18" y="58"/>
                    </a:lnTo>
                    <a:lnTo>
                      <a:pt x="20" y="60"/>
                    </a:lnTo>
                    <a:lnTo>
                      <a:pt x="24" y="60"/>
                    </a:lnTo>
                    <a:lnTo>
                      <a:pt x="2" y="60"/>
                    </a:lnTo>
                    <a:lnTo>
                      <a:pt x="4" y="60"/>
                    </a:lnTo>
                    <a:lnTo>
                      <a:pt x="6" y="58"/>
                    </a:lnTo>
                    <a:lnTo>
                      <a:pt x="8" y="58"/>
                    </a:lnTo>
                    <a:lnTo>
                      <a:pt x="8" y="56"/>
                    </a:lnTo>
                    <a:lnTo>
                      <a:pt x="8" y="54"/>
                    </a:lnTo>
                    <a:lnTo>
                      <a:pt x="8" y="50"/>
                    </a:lnTo>
                    <a:lnTo>
                      <a:pt x="8" y="18"/>
                    </a:lnTo>
                    <a:lnTo>
                      <a:pt x="8" y="12"/>
                    </a:lnTo>
                    <a:lnTo>
                      <a:pt x="8" y="10"/>
                    </a:lnTo>
                    <a:lnTo>
                      <a:pt x="8" y="8"/>
                    </a:lnTo>
                    <a:lnTo>
                      <a:pt x="6" y="8"/>
                    </a:lnTo>
                    <a:lnTo>
                      <a:pt x="6" y="6"/>
                    </a:lnTo>
                    <a:lnTo>
                      <a:pt x="4" y="8"/>
                    </a:lnTo>
                    <a:lnTo>
                      <a:pt x="2" y="8"/>
                    </a:lnTo>
                    <a:lnTo>
                      <a:pt x="0" y="8"/>
                    </a:lnTo>
                    <a:close/>
                  </a:path>
                </a:pathLst>
              </a:custGeom>
              <a:solidFill>
                <a:srgbClr val="000000"/>
              </a:solidFill>
              <a:ln w="0">
                <a:solidFill>
                  <a:srgbClr val="000000"/>
                </a:solidFill>
                <a:round/>
                <a:headEnd/>
                <a:tailEnd/>
              </a:ln>
            </p:spPr>
            <p:txBody>
              <a:bodyPr/>
              <a:lstStyle/>
              <a:p>
                <a:endParaRPr lang="en-CA"/>
              </a:p>
            </p:txBody>
          </p:sp>
          <p:sp>
            <p:nvSpPr>
              <p:cNvPr id="13460" name="Freeform 129"/>
              <p:cNvSpPr>
                <a:spLocks noEditPoints="1"/>
              </p:cNvSpPr>
              <p:nvPr/>
            </p:nvSpPr>
            <p:spPr bwMode="auto">
              <a:xfrm>
                <a:off x="3270" y="2570"/>
                <a:ext cx="36" cy="62"/>
              </a:xfrm>
              <a:custGeom>
                <a:avLst/>
                <a:gdLst>
                  <a:gd name="T0" fmla="*/ 0 w 36"/>
                  <a:gd name="T1" fmla="*/ 62 h 62"/>
                  <a:gd name="T2" fmla="*/ 0 w 36"/>
                  <a:gd name="T3" fmla="*/ 60 h 62"/>
                  <a:gd name="T4" fmla="*/ 6 w 36"/>
                  <a:gd name="T5" fmla="*/ 60 h 62"/>
                  <a:gd name="T6" fmla="*/ 12 w 36"/>
                  <a:gd name="T7" fmla="*/ 58 h 62"/>
                  <a:gd name="T8" fmla="*/ 16 w 36"/>
                  <a:gd name="T9" fmla="*/ 54 h 62"/>
                  <a:gd name="T10" fmla="*/ 20 w 36"/>
                  <a:gd name="T11" fmla="*/ 48 h 62"/>
                  <a:gd name="T12" fmla="*/ 24 w 36"/>
                  <a:gd name="T13" fmla="*/ 42 h 62"/>
                  <a:gd name="T14" fmla="*/ 26 w 36"/>
                  <a:gd name="T15" fmla="*/ 34 h 62"/>
                  <a:gd name="T16" fmla="*/ 20 w 36"/>
                  <a:gd name="T17" fmla="*/ 38 h 62"/>
                  <a:gd name="T18" fmla="*/ 14 w 36"/>
                  <a:gd name="T19" fmla="*/ 38 h 62"/>
                  <a:gd name="T20" fmla="*/ 10 w 36"/>
                  <a:gd name="T21" fmla="*/ 38 h 62"/>
                  <a:gd name="T22" fmla="*/ 4 w 36"/>
                  <a:gd name="T23" fmla="*/ 34 h 62"/>
                  <a:gd name="T24" fmla="*/ 2 w 36"/>
                  <a:gd name="T25" fmla="*/ 28 h 62"/>
                  <a:gd name="T26" fmla="*/ 0 w 36"/>
                  <a:gd name="T27" fmla="*/ 22 h 62"/>
                  <a:gd name="T28" fmla="*/ 2 w 36"/>
                  <a:gd name="T29" fmla="*/ 14 h 62"/>
                  <a:gd name="T30" fmla="*/ 4 w 36"/>
                  <a:gd name="T31" fmla="*/ 8 h 62"/>
                  <a:gd name="T32" fmla="*/ 8 w 36"/>
                  <a:gd name="T33" fmla="*/ 4 h 62"/>
                  <a:gd name="T34" fmla="*/ 12 w 36"/>
                  <a:gd name="T35" fmla="*/ 2 h 62"/>
                  <a:gd name="T36" fmla="*/ 18 w 36"/>
                  <a:gd name="T37" fmla="*/ 0 h 62"/>
                  <a:gd name="T38" fmla="*/ 24 w 36"/>
                  <a:gd name="T39" fmla="*/ 2 h 62"/>
                  <a:gd name="T40" fmla="*/ 30 w 36"/>
                  <a:gd name="T41" fmla="*/ 6 h 62"/>
                  <a:gd name="T42" fmla="*/ 34 w 36"/>
                  <a:gd name="T43" fmla="*/ 12 h 62"/>
                  <a:gd name="T44" fmla="*/ 36 w 36"/>
                  <a:gd name="T45" fmla="*/ 18 h 62"/>
                  <a:gd name="T46" fmla="*/ 36 w 36"/>
                  <a:gd name="T47" fmla="*/ 24 h 62"/>
                  <a:gd name="T48" fmla="*/ 36 w 36"/>
                  <a:gd name="T49" fmla="*/ 34 h 62"/>
                  <a:gd name="T50" fmla="*/ 32 w 36"/>
                  <a:gd name="T51" fmla="*/ 42 h 62"/>
                  <a:gd name="T52" fmla="*/ 26 w 36"/>
                  <a:gd name="T53" fmla="*/ 50 h 62"/>
                  <a:gd name="T54" fmla="*/ 18 w 36"/>
                  <a:gd name="T55" fmla="*/ 56 h 62"/>
                  <a:gd name="T56" fmla="*/ 12 w 36"/>
                  <a:gd name="T57" fmla="*/ 60 h 62"/>
                  <a:gd name="T58" fmla="*/ 4 w 36"/>
                  <a:gd name="T59" fmla="*/ 62 h 62"/>
                  <a:gd name="T60" fmla="*/ 0 w 36"/>
                  <a:gd name="T61" fmla="*/ 62 h 62"/>
                  <a:gd name="T62" fmla="*/ 28 w 36"/>
                  <a:gd name="T63" fmla="*/ 32 h 62"/>
                  <a:gd name="T64" fmla="*/ 28 w 36"/>
                  <a:gd name="T65" fmla="*/ 26 h 62"/>
                  <a:gd name="T66" fmla="*/ 28 w 36"/>
                  <a:gd name="T67" fmla="*/ 22 h 62"/>
                  <a:gd name="T68" fmla="*/ 28 w 36"/>
                  <a:gd name="T69" fmla="*/ 18 h 62"/>
                  <a:gd name="T70" fmla="*/ 28 w 36"/>
                  <a:gd name="T71" fmla="*/ 14 h 62"/>
                  <a:gd name="T72" fmla="*/ 26 w 36"/>
                  <a:gd name="T73" fmla="*/ 10 h 62"/>
                  <a:gd name="T74" fmla="*/ 24 w 36"/>
                  <a:gd name="T75" fmla="*/ 6 h 62"/>
                  <a:gd name="T76" fmla="*/ 20 w 36"/>
                  <a:gd name="T77" fmla="*/ 4 h 62"/>
                  <a:gd name="T78" fmla="*/ 18 w 36"/>
                  <a:gd name="T79" fmla="*/ 4 h 62"/>
                  <a:gd name="T80" fmla="*/ 14 w 36"/>
                  <a:gd name="T81" fmla="*/ 4 h 62"/>
                  <a:gd name="T82" fmla="*/ 12 w 36"/>
                  <a:gd name="T83" fmla="*/ 8 h 62"/>
                  <a:gd name="T84" fmla="*/ 8 w 36"/>
                  <a:gd name="T85" fmla="*/ 12 h 62"/>
                  <a:gd name="T86" fmla="*/ 8 w 36"/>
                  <a:gd name="T87" fmla="*/ 18 h 62"/>
                  <a:gd name="T88" fmla="*/ 10 w 36"/>
                  <a:gd name="T89" fmla="*/ 26 h 62"/>
                  <a:gd name="T90" fmla="*/ 12 w 36"/>
                  <a:gd name="T91" fmla="*/ 32 h 62"/>
                  <a:gd name="T92" fmla="*/ 14 w 36"/>
                  <a:gd name="T93" fmla="*/ 34 h 62"/>
                  <a:gd name="T94" fmla="*/ 18 w 36"/>
                  <a:gd name="T95" fmla="*/ 34 h 62"/>
                  <a:gd name="T96" fmla="*/ 20 w 36"/>
                  <a:gd name="T97" fmla="*/ 34 h 62"/>
                  <a:gd name="T98" fmla="*/ 22 w 36"/>
                  <a:gd name="T99" fmla="*/ 34 h 62"/>
                  <a:gd name="T100" fmla="*/ 26 w 36"/>
                  <a:gd name="T101" fmla="*/ 32 h 62"/>
                  <a:gd name="T102" fmla="*/ 28 w 36"/>
                  <a:gd name="T103" fmla="*/ 32 h 6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36"/>
                  <a:gd name="T157" fmla="*/ 0 h 62"/>
                  <a:gd name="T158" fmla="*/ 36 w 36"/>
                  <a:gd name="T159" fmla="*/ 62 h 62"/>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36" h="62">
                    <a:moveTo>
                      <a:pt x="0" y="62"/>
                    </a:moveTo>
                    <a:lnTo>
                      <a:pt x="0" y="60"/>
                    </a:lnTo>
                    <a:lnTo>
                      <a:pt x="6" y="60"/>
                    </a:lnTo>
                    <a:lnTo>
                      <a:pt x="12" y="58"/>
                    </a:lnTo>
                    <a:lnTo>
                      <a:pt x="16" y="54"/>
                    </a:lnTo>
                    <a:lnTo>
                      <a:pt x="20" y="48"/>
                    </a:lnTo>
                    <a:lnTo>
                      <a:pt x="24" y="42"/>
                    </a:lnTo>
                    <a:lnTo>
                      <a:pt x="26" y="34"/>
                    </a:lnTo>
                    <a:lnTo>
                      <a:pt x="20" y="38"/>
                    </a:lnTo>
                    <a:lnTo>
                      <a:pt x="14" y="38"/>
                    </a:lnTo>
                    <a:lnTo>
                      <a:pt x="10" y="38"/>
                    </a:lnTo>
                    <a:lnTo>
                      <a:pt x="4" y="34"/>
                    </a:lnTo>
                    <a:lnTo>
                      <a:pt x="2" y="28"/>
                    </a:lnTo>
                    <a:lnTo>
                      <a:pt x="0" y="22"/>
                    </a:lnTo>
                    <a:lnTo>
                      <a:pt x="2" y="14"/>
                    </a:lnTo>
                    <a:lnTo>
                      <a:pt x="4" y="8"/>
                    </a:lnTo>
                    <a:lnTo>
                      <a:pt x="8" y="4"/>
                    </a:lnTo>
                    <a:lnTo>
                      <a:pt x="12" y="2"/>
                    </a:lnTo>
                    <a:lnTo>
                      <a:pt x="18" y="0"/>
                    </a:lnTo>
                    <a:lnTo>
                      <a:pt x="24" y="2"/>
                    </a:lnTo>
                    <a:lnTo>
                      <a:pt x="30" y="6"/>
                    </a:lnTo>
                    <a:lnTo>
                      <a:pt x="34" y="12"/>
                    </a:lnTo>
                    <a:lnTo>
                      <a:pt x="36" y="18"/>
                    </a:lnTo>
                    <a:lnTo>
                      <a:pt x="36" y="24"/>
                    </a:lnTo>
                    <a:lnTo>
                      <a:pt x="36" y="34"/>
                    </a:lnTo>
                    <a:lnTo>
                      <a:pt x="32" y="42"/>
                    </a:lnTo>
                    <a:lnTo>
                      <a:pt x="26" y="50"/>
                    </a:lnTo>
                    <a:lnTo>
                      <a:pt x="18" y="56"/>
                    </a:lnTo>
                    <a:lnTo>
                      <a:pt x="12" y="60"/>
                    </a:lnTo>
                    <a:lnTo>
                      <a:pt x="4" y="62"/>
                    </a:lnTo>
                    <a:lnTo>
                      <a:pt x="0" y="62"/>
                    </a:lnTo>
                    <a:close/>
                    <a:moveTo>
                      <a:pt x="28" y="32"/>
                    </a:moveTo>
                    <a:lnTo>
                      <a:pt x="28" y="26"/>
                    </a:lnTo>
                    <a:lnTo>
                      <a:pt x="28" y="22"/>
                    </a:lnTo>
                    <a:lnTo>
                      <a:pt x="28" y="18"/>
                    </a:lnTo>
                    <a:lnTo>
                      <a:pt x="28" y="14"/>
                    </a:lnTo>
                    <a:lnTo>
                      <a:pt x="26" y="10"/>
                    </a:lnTo>
                    <a:lnTo>
                      <a:pt x="24" y="6"/>
                    </a:lnTo>
                    <a:lnTo>
                      <a:pt x="20" y="4"/>
                    </a:lnTo>
                    <a:lnTo>
                      <a:pt x="18" y="4"/>
                    </a:lnTo>
                    <a:lnTo>
                      <a:pt x="14" y="4"/>
                    </a:lnTo>
                    <a:lnTo>
                      <a:pt x="12" y="8"/>
                    </a:lnTo>
                    <a:lnTo>
                      <a:pt x="8" y="12"/>
                    </a:lnTo>
                    <a:lnTo>
                      <a:pt x="8" y="18"/>
                    </a:lnTo>
                    <a:lnTo>
                      <a:pt x="10" y="26"/>
                    </a:lnTo>
                    <a:lnTo>
                      <a:pt x="12" y="32"/>
                    </a:lnTo>
                    <a:lnTo>
                      <a:pt x="14" y="34"/>
                    </a:lnTo>
                    <a:lnTo>
                      <a:pt x="18" y="34"/>
                    </a:lnTo>
                    <a:lnTo>
                      <a:pt x="20" y="34"/>
                    </a:lnTo>
                    <a:lnTo>
                      <a:pt x="22" y="34"/>
                    </a:lnTo>
                    <a:lnTo>
                      <a:pt x="26" y="32"/>
                    </a:lnTo>
                    <a:lnTo>
                      <a:pt x="28" y="32"/>
                    </a:lnTo>
                    <a:close/>
                  </a:path>
                </a:pathLst>
              </a:custGeom>
              <a:solidFill>
                <a:srgbClr val="000000"/>
              </a:solidFill>
              <a:ln w="0">
                <a:solidFill>
                  <a:srgbClr val="000000"/>
                </a:solidFill>
                <a:round/>
                <a:headEnd/>
                <a:tailEnd/>
              </a:ln>
            </p:spPr>
            <p:txBody>
              <a:bodyPr/>
              <a:lstStyle/>
              <a:p>
                <a:endParaRPr lang="en-CA"/>
              </a:p>
            </p:txBody>
          </p:sp>
          <p:sp>
            <p:nvSpPr>
              <p:cNvPr id="13461" name="Rectangle 130"/>
              <p:cNvSpPr>
                <a:spLocks noChangeArrowheads="1"/>
              </p:cNvSpPr>
              <p:nvPr/>
            </p:nvSpPr>
            <p:spPr bwMode="auto">
              <a:xfrm>
                <a:off x="3528" y="2552"/>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462" name="Freeform 131"/>
              <p:cNvSpPr>
                <a:spLocks/>
              </p:cNvSpPr>
              <p:nvPr/>
            </p:nvSpPr>
            <p:spPr bwMode="auto">
              <a:xfrm>
                <a:off x="3670" y="2570"/>
                <a:ext cx="38" cy="60"/>
              </a:xfrm>
              <a:custGeom>
                <a:avLst/>
                <a:gdLst>
                  <a:gd name="T0" fmla="*/ 38 w 38"/>
                  <a:gd name="T1" fmla="*/ 50 h 60"/>
                  <a:gd name="T2" fmla="*/ 34 w 38"/>
                  <a:gd name="T3" fmla="*/ 60 h 60"/>
                  <a:gd name="T4" fmla="*/ 0 w 38"/>
                  <a:gd name="T5" fmla="*/ 60 h 60"/>
                  <a:gd name="T6" fmla="*/ 0 w 38"/>
                  <a:gd name="T7" fmla="*/ 58 h 60"/>
                  <a:gd name="T8" fmla="*/ 8 w 38"/>
                  <a:gd name="T9" fmla="*/ 50 h 60"/>
                  <a:gd name="T10" fmla="*/ 16 w 38"/>
                  <a:gd name="T11" fmla="*/ 42 h 60"/>
                  <a:gd name="T12" fmla="*/ 20 w 38"/>
                  <a:gd name="T13" fmla="*/ 36 h 60"/>
                  <a:gd name="T14" fmla="*/ 26 w 38"/>
                  <a:gd name="T15" fmla="*/ 28 h 60"/>
                  <a:gd name="T16" fmla="*/ 26 w 38"/>
                  <a:gd name="T17" fmla="*/ 20 h 60"/>
                  <a:gd name="T18" fmla="*/ 26 w 38"/>
                  <a:gd name="T19" fmla="*/ 16 h 60"/>
                  <a:gd name="T20" fmla="*/ 24 w 38"/>
                  <a:gd name="T21" fmla="*/ 10 h 60"/>
                  <a:gd name="T22" fmla="*/ 20 w 38"/>
                  <a:gd name="T23" fmla="*/ 8 h 60"/>
                  <a:gd name="T24" fmla="*/ 14 w 38"/>
                  <a:gd name="T25" fmla="*/ 8 h 60"/>
                  <a:gd name="T26" fmla="*/ 10 w 38"/>
                  <a:gd name="T27" fmla="*/ 8 h 60"/>
                  <a:gd name="T28" fmla="*/ 6 w 38"/>
                  <a:gd name="T29" fmla="*/ 10 h 60"/>
                  <a:gd name="T30" fmla="*/ 4 w 38"/>
                  <a:gd name="T31" fmla="*/ 14 h 60"/>
                  <a:gd name="T32" fmla="*/ 2 w 38"/>
                  <a:gd name="T33" fmla="*/ 18 h 60"/>
                  <a:gd name="T34" fmla="*/ 0 w 38"/>
                  <a:gd name="T35" fmla="*/ 18 h 60"/>
                  <a:gd name="T36" fmla="*/ 2 w 38"/>
                  <a:gd name="T37" fmla="*/ 10 h 60"/>
                  <a:gd name="T38" fmla="*/ 6 w 38"/>
                  <a:gd name="T39" fmla="*/ 6 h 60"/>
                  <a:gd name="T40" fmla="*/ 10 w 38"/>
                  <a:gd name="T41" fmla="*/ 2 h 60"/>
                  <a:gd name="T42" fmla="*/ 18 w 38"/>
                  <a:gd name="T43" fmla="*/ 0 h 60"/>
                  <a:gd name="T44" fmla="*/ 24 w 38"/>
                  <a:gd name="T45" fmla="*/ 2 h 60"/>
                  <a:gd name="T46" fmla="*/ 30 w 38"/>
                  <a:gd name="T47" fmla="*/ 6 h 60"/>
                  <a:gd name="T48" fmla="*/ 32 w 38"/>
                  <a:gd name="T49" fmla="*/ 10 h 60"/>
                  <a:gd name="T50" fmla="*/ 34 w 38"/>
                  <a:gd name="T51" fmla="*/ 16 h 60"/>
                  <a:gd name="T52" fmla="*/ 34 w 38"/>
                  <a:gd name="T53" fmla="*/ 20 h 60"/>
                  <a:gd name="T54" fmla="*/ 32 w 38"/>
                  <a:gd name="T55" fmla="*/ 26 h 60"/>
                  <a:gd name="T56" fmla="*/ 28 w 38"/>
                  <a:gd name="T57" fmla="*/ 32 h 60"/>
                  <a:gd name="T58" fmla="*/ 22 w 38"/>
                  <a:gd name="T59" fmla="*/ 40 h 60"/>
                  <a:gd name="T60" fmla="*/ 16 w 38"/>
                  <a:gd name="T61" fmla="*/ 46 h 60"/>
                  <a:gd name="T62" fmla="*/ 10 w 38"/>
                  <a:gd name="T63" fmla="*/ 52 h 60"/>
                  <a:gd name="T64" fmla="*/ 8 w 38"/>
                  <a:gd name="T65" fmla="*/ 54 h 60"/>
                  <a:gd name="T66" fmla="*/ 22 w 38"/>
                  <a:gd name="T67" fmla="*/ 54 h 60"/>
                  <a:gd name="T68" fmla="*/ 26 w 38"/>
                  <a:gd name="T69" fmla="*/ 54 h 60"/>
                  <a:gd name="T70" fmla="*/ 30 w 38"/>
                  <a:gd name="T71" fmla="*/ 54 h 60"/>
                  <a:gd name="T72" fmla="*/ 32 w 38"/>
                  <a:gd name="T73" fmla="*/ 52 h 60"/>
                  <a:gd name="T74" fmla="*/ 34 w 38"/>
                  <a:gd name="T75" fmla="*/ 52 h 60"/>
                  <a:gd name="T76" fmla="*/ 34 w 38"/>
                  <a:gd name="T77" fmla="*/ 50 h 60"/>
                  <a:gd name="T78" fmla="*/ 36 w 38"/>
                  <a:gd name="T79" fmla="*/ 50 h 60"/>
                  <a:gd name="T80" fmla="*/ 38 w 38"/>
                  <a:gd name="T81" fmla="*/ 50 h 6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8"/>
                  <a:gd name="T124" fmla="*/ 0 h 60"/>
                  <a:gd name="T125" fmla="*/ 38 w 38"/>
                  <a:gd name="T126" fmla="*/ 60 h 6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8" h="60">
                    <a:moveTo>
                      <a:pt x="38" y="50"/>
                    </a:moveTo>
                    <a:lnTo>
                      <a:pt x="34" y="60"/>
                    </a:lnTo>
                    <a:lnTo>
                      <a:pt x="0" y="60"/>
                    </a:lnTo>
                    <a:lnTo>
                      <a:pt x="0" y="58"/>
                    </a:lnTo>
                    <a:lnTo>
                      <a:pt x="8" y="50"/>
                    </a:lnTo>
                    <a:lnTo>
                      <a:pt x="16" y="42"/>
                    </a:lnTo>
                    <a:lnTo>
                      <a:pt x="20" y="36"/>
                    </a:lnTo>
                    <a:lnTo>
                      <a:pt x="26" y="28"/>
                    </a:lnTo>
                    <a:lnTo>
                      <a:pt x="26" y="20"/>
                    </a:lnTo>
                    <a:lnTo>
                      <a:pt x="26" y="16"/>
                    </a:lnTo>
                    <a:lnTo>
                      <a:pt x="24" y="10"/>
                    </a:lnTo>
                    <a:lnTo>
                      <a:pt x="20" y="8"/>
                    </a:lnTo>
                    <a:lnTo>
                      <a:pt x="14" y="8"/>
                    </a:lnTo>
                    <a:lnTo>
                      <a:pt x="10" y="8"/>
                    </a:lnTo>
                    <a:lnTo>
                      <a:pt x="6" y="10"/>
                    </a:lnTo>
                    <a:lnTo>
                      <a:pt x="4" y="14"/>
                    </a:lnTo>
                    <a:lnTo>
                      <a:pt x="2" y="18"/>
                    </a:lnTo>
                    <a:lnTo>
                      <a:pt x="0" y="18"/>
                    </a:lnTo>
                    <a:lnTo>
                      <a:pt x="2" y="10"/>
                    </a:lnTo>
                    <a:lnTo>
                      <a:pt x="6" y="6"/>
                    </a:lnTo>
                    <a:lnTo>
                      <a:pt x="10" y="2"/>
                    </a:lnTo>
                    <a:lnTo>
                      <a:pt x="18" y="0"/>
                    </a:lnTo>
                    <a:lnTo>
                      <a:pt x="24" y="2"/>
                    </a:lnTo>
                    <a:lnTo>
                      <a:pt x="30" y="6"/>
                    </a:lnTo>
                    <a:lnTo>
                      <a:pt x="32" y="10"/>
                    </a:lnTo>
                    <a:lnTo>
                      <a:pt x="34" y="16"/>
                    </a:lnTo>
                    <a:lnTo>
                      <a:pt x="34" y="20"/>
                    </a:lnTo>
                    <a:lnTo>
                      <a:pt x="32" y="26"/>
                    </a:lnTo>
                    <a:lnTo>
                      <a:pt x="28" y="32"/>
                    </a:lnTo>
                    <a:lnTo>
                      <a:pt x="22" y="40"/>
                    </a:lnTo>
                    <a:lnTo>
                      <a:pt x="16" y="46"/>
                    </a:lnTo>
                    <a:lnTo>
                      <a:pt x="10" y="52"/>
                    </a:lnTo>
                    <a:lnTo>
                      <a:pt x="8" y="54"/>
                    </a:lnTo>
                    <a:lnTo>
                      <a:pt x="22" y="54"/>
                    </a:lnTo>
                    <a:lnTo>
                      <a:pt x="26" y="54"/>
                    </a:lnTo>
                    <a:lnTo>
                      <a:pt x="30" y="54"/>
                    </a:lnTo>
                    <a:lnTo>
                      <a:pt x="32" y="52"/>
                    </a:lnTo>
                    <a:lnTo>
                      <a:pt x="34" y="52"/>
                    </a:lnTo>
                    <a:lnTo>
                      <a:pt x="34" y="50"/>
                    </a:lnTo>
                    <a:lnTo>
                      <a:pt x="36" y="50"/>
                    </a:lnTo>
                    <a:lnTo>
                      <a:pt x="38" y="50"/>
                    </a:lnTo>
                    <a:close/>
                  </a:path>
                </a:pathLst>
              </a:custGeom>
              <a:solidFill>
                <a:srgbClr val="000000"/>
              </a:solidFill>
              <a:ln w="0">
                <a:solidFill>
                  <a:srgbClr val="000000"/>
                </a:solidFill>
                <a:round/>
                <a:headEnd/>
                <a:tailEnd/>
              </a:ln>
            </p:spPr>
            <p:txBody>
              <a:bodyPr/>
              <a:lstStyle/>
              <a:p>
                <a:endParaRPr lang="en-CA"/>
              </a:p>
            </p:txBody>
          </p:sp>
          <p:sp>
            <p:nvSpPr>
              <p:cNvPr id="13463" name="Rectangle 132"/>
              <p:cNvSpPr>
                <a:spLocks noChangeArrowheads="1"/>
              </p:cNvSpPr>
              <p:nvPr/>
            </p:nvSpPr>
            <p:spPr bwMode="auto">
              <a:xfrm>
                <a:off x="3848" y="2552"/>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464" name="Freeform 133"/>
              <p:cNvSpPr>
                <a:spLocks/>
              </p:cNvSpPr>
              <p:nvPr/>
            </p:nvSpPr>
            <p:spPr bwMode="auto">
              <a:xfrm>
                <a:off x="3996" y="2572"/>
                <a:ext cx="32" cy="60"/>
              </a:xfrm>
              <a:custGeom>
                <a:avLst/>
                <a:gdLst>
                  <a:gd name="T0" fmla="*/ 32 w 32"/>
                  <a:gd name="T1" fmla="*/ 0 h 60"/>
                  <a:gd name="T2" fmla="*/ 28 w 32"/>
                  <a:gd name="T3" fmla="*/ 8 h 60"/>
                  <a:gd name="T4" fmla="*/ 12 w 32"/>
                  <a:gd name="T5" fmla="*/ 8 h 60"/>
                  <a:gd name="T6" fmla="*/ 8 w 32"/>
                  <a:gd name="T7" fmla="*/ 16 h 60"/>
                  <a:gd name="T8" fmla="*/ 14 w 32"/>
                  <a:gd name="T9" fmla="*/ 16 h 60"/>
                  <a:gd name="T10" fmla="*/ 20 w 32"/>
                  <a:gd name="T11" fmla="*/ 20 h 60"/>
                  <a:gd name="T12" fmla="*/ 26 w 32"/>
                  <a:gd name="T13" fmla="*/ 24 h 60"/>
                  <a:gd name="T14" fmla="*/ 30 w 32"/>
                  <a:gd name="T15" fmla="*/ 30 h 60"/>
                  <a:gd name="T16" fmla="*/ 32 w 32"/>
                  <a:gd name="T17" fmla="*/ 38 h 60"/>
                  <a:gd name="T18" fmla="*/ 30 w 32"/>
                  <a:gd name="T19" fmla="*/ 42 h 60"/>
                  <a:gd name="T20" fmla="*/ 30 w 32"/>
                  <a:gd name="T21" fmla="*/ 46 h 60"/>
                  <a:gd name="T22" fmla="*/ 28 w 32"/>
                  <a:gd name="T23" fmla="*/ 50 h 60"/>
                  <a:gd name="T24" fmla="*/ 24 w 32"/>
                  <a:gd name="T25" fmla="*/ 52 h 60"/>
                  <a:gd name="T26" fmla="*/ 22 w 32"/>
                  <a:gd name="T27" fmla="*/ 54 h 60"/>
                  <a:gd name="T28" fmla="*/ 18 w 32"/>
                  <a:gd name="T29" fmla="*/ 56 h 60"/>
                  <a:gd name="T30" fmla="*/ 14 w 32"/>
                  <a:gd name="T31" fmla="*/ 58 h 60"/>
                  <a:gd name="T32" fmla="*/ 8 w 32"/>
                  <a:gd name="T33" fmla="*/ 60 h 60"/>
                  <a:gd name="T34" fmla="*/ 4 w 32"/>
                  <a:gd name="T35" fmla="*/ 58 h 60"/>
                  <a:gd name="T36" fmla="*/ 2 w 32"/>
                  <a:gd name="T37" fmla="*/ 58 h 60"/>
                  <a:gd name="T38" fmla="*/ 0 w 32"/>
                  <a:gd name="T39" fmla="*/ 56 h 60"/>
                  <a:gd name="T40" fmla="*/ 0 w 32"/>
                  <a:gd name="T41" fmla="*/ 54 h 60"/>
                  <a:gd name="T42" fmla="*/ 0 w 32"/>
                  <a:gd name="T43" fmla="*/ 52 h 60"/>
                  <a:gd name="T44" fmla="*/ 0 w 32"/>
                  <a:gd name="T45" fmla="*/ 52 h 60"/>
                  <a:gd name="T46" fmla="*/ 2 w 32"/>
                  <a:gd name="T47" fmla="*/ 50 h 60"/>
                  <a:gd name="T48" fmla="*/ 2 w 32"/>
                  <a:gd name="T49" fmla="*/ 50 h 60"/>
                  <a:gd name="T50" fmla="*/ 4 w 32"/>
                  <a:gd name="T51" fmla="*/ 50 h 60"/>
                  <a:gd name="T52" fmla="*/ 4 w 32"/>
                  <a:gd name="T53" fmla="*/ 50 h 60"/>
                  <a:gd name="T54" fmla="*/ 6 w 32"/>
                  <a:gd name="T55" fmla="*/ 52 h 60"/>
                  <a:gd name="T56" fmla="*/ 8 w 32"/>
                  <a:gd name="T57" fmla="*/ 52 h 60"/>
                  <a:gd name="T58" fmla="*/ 10 w 32"/>
                  <a:gd name="T59" fmla="*/ 54 h 60"/>
                  <a:gd name="T60" fmla="*/ 14 w 32"/>
                  <a:gd name="T61" fmla="*/ 54 h 60"/>
                  <a:gd name="T62" fmla="*/ 18 w 32"/>
                  <a:gd name="T63" fmla="*/ 54 h 60"/>
                  <a:gd name="T64" fmla="*/ 22 w 32"/>
                  <a:gd name="T65" fmla="*/ 50 h 60"/>
                  <a:gd name="T66" fmla="*/ 24 w 32"/>
                  <a:gd name="T67" fmla="*/ 46 h 60"/>
                  <a:gd name="T68" fmla="*/ 26 w 32"/>
                  <a:gd name="T69" fmla="*/ 42 h 60"/>
                  <a:gd name="T70" fmla="*/ 24 w 32"/>
                  <a:gd name="T71" fmla="*/ 36 h 60"/>
                  <a:gd name="T72" fmla="*/ 22 w 32"/>
                  <a:gd name="T73" fmla="*/ 32 h 60"/>
                  <a:gd name="T74" fmla="*/ 18 w 32"/>
                  <a:gd name="T75" fmla="*/ 28 h 60"/>
                  <a:gd name="T76" fmla="*/ 14 w 32"/>
                  <a:gd name="T77" fmla="*/ 24 h 60"/>
                  <a:gd name="T78" fmla="*/ 8 w 32"/>
                  <a:gd name="T79" fmla="*/ 24 h 60"/>
                  <a:gd name="T80" fmla="*/ 0 w 32"/>
                  <a:gd name="T81" fmla="*/ 22 h 60"/>
                  <a:gd name="T82" fmla="*/ 12 w 32"/>
                  <a:gd name="T83" fmla="*/ 0 h 60"/>
                  <a:gd name="T84" fmla="*/ 32 w 32"/>
                  <a:gd name="T85" fmla="*/ 0 h 6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2"/>
                  <a:gd name="T130" fmla="*/ 0 h 60"/>
                  <a:gd name="T131" fmla="*/ 32 w 32"/>
                  <a:gd name="T132" fmla="*/ 60 h 60"/>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2" h="60">
                    <a:moveTo>
                      <a:pt x="32" y="0"/>
                    </a:moveTo>
                    <a:lnTo>
                      <a:pt x="28" y="8"/>
                    </a:lnTo>
                    <a:lnTo>
                      <a:pt x="12" y="8"/>
                    </a:lnTo>
                    <a:lnTo>
                      <a:pt x="8" y="16"/>
                    </a:lnTo>
                    <a:lnTo>
                      <a:pt x="14" y="16"/>
                    </a:lnTo>
                    <a:lnTo>
                      <a:pt x="20" y="20"/>
                    </a:lnTo>
                    <a:lnTo>
                      <a:pt x="26" y="24"/>
                    </a:lnTo>
                    <a:lnTo>
                      <a:pt x="30" y="30"/>
                    </a:lnTo>
                    <a:lnTo>
                      <a:pt x="32" y="38"/>
                    </a:lnTo>
                    <a:lnTo>
                      <a:pt x="30" y="42"/>
                    </a:lnTo>
                    <a:lnTo>
                      <a:pt x="30" y="46"/>
                    </a:lnTo>
                    <a:lnTo>
                      <a:pt x="28" y="50"/>
                    </a:lnTo>
                    <a:lnTo>
                      <a:pt x="24" y="52"/>
                    </a:lnTo>
                    <a:lnTo>
                      <a:pt x="22" y="54"/>
                    </a:lnTo>
                    <a:lnTo>
                      <a:pt x="18" y="56"/>
                    </a:lnTo>
                    <a:lnTo>
                      <a:pt x="14" y="58"/>
                    </a:lnTo>
                    <a:lnTo>
                      <a:pt x="8" y="60"/>
                    </a:lnTo>
                    <a:lnTo>
                      <a:pt x="4" y="58"/>
                    </a:lnTo>
                    <a:lnTo>
                      <a:pt x="2" y="58"/>
                    </a:lnTo>
                    <a:lnTo>
                      <a:pt x="0" y="56"/>
                    </a:lnTo>
                    <a:lnTo>
                      <a:pt x="0" y="54"/>
                    </a:lnTo>
                    <a:lnTo>
                      <a:pt x="0" y="52"/>
                    </a:lnTo>
                    <a:lnTo>
                      <a:pt x="2" y="50"/>
                    </a:lnTo>
                    <a:lnTo>
                      <a:pt x="4" y="50"/>
                    </a:lnTo>
                    <a:lnTo>
                      <a:pt x="6" y="52"/>
                    </a:lnTo>
                    <a:lnTo>
                      <a:pt x="8" y="52"/>
                    </a:lnTo>
                    <a:lnTo>
                      <a:pt x="10" y="54"/>
                    </a:lnTo>
                    <a:lnTo>
                      <a:pt x="14" y="54"/>
                    </a:lnTo>
                    <a:lnTo>
                      <a:pt x="18" y="54"/>
                    </a:lnTo>
                    <a:lnTo>
                      <a:pt x="22" y="50"/>
                    </a:lnTo>
                    <a:lnTo>
                      <a:pt x="24" y="46"/>
                    </a:lnTo>
                    <a:lnTo>
                      <a:pt x="26" y="42"/>
                    </a:lnTo>
                    <a:lnTo>
                      <a:pt x="24" y="36"/>
                    </a:lnTo>
                    <a:lnTo>
                      <a:pt x="22" y="32"/>
                    </a:lnTo>
                    <a:lnTo>
                      <a:pt x="18" y="28"/>
                    </a:lnTo>
                    <a:lnTo>
                      <a:pt x="14" y="24"/>
                    </a:lnTo>
                    <a:lnTo>
                      <a:pt x="8" y="24"/>
                    </a:lnTo>
                    <a:lnTo>
                      <a:pt x="0" y="22"/>
                    </a:lnTo>
                    <a:lnTo>
                      <a:pt x="12" y="0"/>
                    </a:lnTo>
                    <a:lnTo>
                      <a:pt x="32" y="0"/>
                    </a:lnTo>
                    <a:close/>
                  </a:path>
                </a:pathLst>
              </a:custGeom>
              <a:solidFill>
                <a:srgbClr val="000000"/>
              </a:solidFill>
              <a:ln w="0">
                <a:solidFill>
                  <a:srgbClr val="000000"/>
                </a:solidFill>
                <a:round/>
                <a:headEnd/>
                <a:tailEnd/>
              </a:ln>
            </p:spPr>
            <p:txBody>
              <a:bodyPr/>
              <a:lstStyle/>
              <a:p>
                <a:endParaRPr lang="en-CA"/>
              </a:p>
            </p:txBody>
          </p:sp>
          <p:sp>
            <p:nvSpPr>
              <p:cNvPr id="13465" name="Freeform 134"/>
              <p:cNvSpPr>
                <a:spLocks/>
              </p:cNvSpPr>
              <p:nvPr/>
            </p:nvSpPr>
            <p:spPr bwMode="auto">
              <a:xfrm>
                <a:off x="4036" y="2570"/>
                <a:ext cx="38" cy="60"/>
              </a:xfrm>
              <a:custGeom>
                <a:avLst/>
                <a:gdLst>
                  <a:gd name="T0" fmla="*/ 38 w 38"/>
                  <a:gd name="T1" fmla="*/ 50 h 60"/>
                  <a:gd name="T2" fmla="*/ 34 w 38"/>
                  <a:gd name="T3" fmla="*/ 60 h 60"/>
                  <a:gd name="T4" fmla="*/ 0 w 38"/>
                  <a:gd name="T5" fmla="*/ 60 h 60"/>
                  <a:gd name="T6" fmla="*/ 0 w 38"/>
                  <a:gd name="T7" fmla="*/ 58 h 60"/>
                  <a:gd name="T8" fmla="*/ 10 w 38"/>
                  <a:gd name="T9" fmla="*/ 50 h 60"/>
                  <a:gd name="T10" fmla="*/ 16 w 38"/>
                  <a:gd name="T11" fmla="*/ 42 h 60"/>
                  <a:gd name="T12" fmla="*/ 22 w 38"/>
                  <a:gd name="T13" fmla="*/ 36 h 60"/>
                  <a:gd name="T14" fmla="*/ 26 w 38"/>
                  <a:gd name="T15" fmla="*/ 28 h 60"/>
                  <a:gd name="T16" fmla="*/ 28 w 38"/>
                  <a:gd name="T17" fmla="*/ 20 h 60"/>
                  <a:gd name="T18" fmla="*/ 26 w 38"/>
                  <a:gd name="T19" fmla="*/ 16 h 60"/>
                  <a:gd name="T20" fmla="*/ 24 w 38"/>
                  <a:gd name="T21" fmla="*/ 10 h 60"/>
                  <a:gd name="T22" fmla="*/ 20 w 38"/>
                  <a:gd name="T23" fmla="*/ 8 h 60"/>
                  <a:gd name="T24" fmla="*/ 16 w 38"/>
                  <a:gd name="T25" fmla="*/ 8 h 60"/>
                  <a:gd name="T26" fmla="*/ 12 w 38"/>
                  <a:gd name="T27" fmla="*/ 8 h 60"/>
                  <a:gd name="T28" fmla="*/ 8 w 38"/>
                  <a:gd name="T29" fmla="*/ 10 h 60"/>
                  <a:gd name="T30" fmla="*/ 4 w 38"/>
                  <a:gd name="T31" fmla="*/ 14 h 60"/>
                  <a:gd name="T32" fmla="*/ 2 w 38"/>
                  <a:gd name="T33" fmla="*/ 18 h 60"/>
                  <a:gd name="T34" fmla="*/ 2 w 38"/>
                  <a:gd name="T35" fmla="*/ 18 h 60"/>
                  <a:gd name="T36" fmla="*/ 4 w 38"/>
                  <a:gd name="T37" fmla="*/ 10 h 60"/>
                  <a:gd name="T38" fmla="*/ 6 w 38"/>
                  <a:gd name="T39" fmla="*/ 6 h 60"/>
                  <a:gd name="T40" fmla="*/ 12 w 38"/>
                  <a:gd name="T41" fmla="*/ 2 h 60"/>
                  <a:gd name="T42" fmla="*/ 18 w 38"/>
                  <a:gd name="T43" fmla="*/ 0 h 60"/>
                  <a:gd name="T44" fmla="*/ 24 w 38"/>
                  <a:gd name="T45" fmla="*/ 2 h 60"/>
                  <a:gd name="T46" fmla="*/ 30 w 38"/>
                  <a:gd name="T47" fmla="*/ 6 h 60"/>
                  <a:gd name="T48" fmla="*/ 34 w 38"/>
                  <a:gd name="T49" fmla="*/ 10 h 60"/>
                  <a:gd name="T50" fmla="*/ 34 w 38"/>
                  <a:gd name="T51" fmla="*/ 16 h 60"/>
                  <a:gd name="T52" fmla="*/ 34 w 38"/>
                  <a:gd name="T53" fmla="*/ 20 h 60"/>
                  <a:gd name="T54" fmla="*/ 32 w 38"/>
                  <a:gd name="T55" fmla="*/ 26 h 60"/>
                  <a:gd name="T56" fmla="*/ 28 w 38"/>
                  <a:gd name="T57" fmla="*/ 32 h 60"/>
                  <a:gd name="T58" fmla="*/ 22 w 38"/>
                  <a:gd name="T59" fmla="*/ 40 h 60"/>
                  <a:gd name="T60" fmla="*/ 16 w 38"/>
                  <a:gd name="T61" fmla="*/ 46 h 60"/>
                  <a:gd name="T62" fmla="*/ 12 w 38"/>
                  <a:gd name="T63" fmla="*/ 52 h 60"/>
                  <a:gd name="T64" fmla="*/ 8 w 38"/>
                  <a:gd name="T65" fmla="*/ 54 h 60"/>
                  <a:gd name="T66" fmla="*/ 24 w 38"/>
                  <a:gd name="T67" fmla="*/ 54 h 60"/>
                  <a:gd name="T68" fmla="*/ 28 w 38"/>
                  <a:gd name="T69" fmla="*/ 54 h 60"/>
                  <a:gd name="T70" fmla="*/ 30 w 38"/>
                  <a:gd name="T71" fmla="*/ 54 h 60"/>
                  <a:gd name="T72" fmla="*/ 32 w 38"/>
                  <a:gd name="T73" fmla="*/ 52 h 60"/>
                  <a:gd name="T74" fmla="*/ 34 w 38"/>
                  <a:gd name="T75" fmla="*/ 52 h 60"/>
                  <a:gd name="T76" fmla="*/ 36 w 38"/>
                  <a:gd name="T77" fmla="*/ 50 h 60"/>
                  <a:gd name="T78" fmla="*/ 36 w 38"/>
                  <a:gd name="T79" fmla="*/ 50 h 60"/>
                  <a:gd name="T80" fmla="*/ 38 w 38"/>
                  <a:gd name="T81" fmla="*/ 50 h 6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8"/>
                  <a:gd name="T124" fmla="*/ 0 h 60"/>
                  <a:gd name="T125" fmla="*/ 38 w 38"/>
                  <a:gd name="T126" fmla="*/ 60 h 6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8" h="60">
                    <a:moveTo>
                      <a:pt x="38" y="50"/>
                    </a:moveTo>
                    <a:lnTo>
                      <a:pt x="34" y="60"/>
                    </a:lnTo>
                    <a:lnTo>
                      <a:pt x="0" y="60"/>
                    </a:lnTo>
                    <a:lnTo>
                      <a:pt x="0" y="58"/>
                    </a:lnTo>
                    <a:lnTo>
                      <a:pt x="10" y="50"/>
                    </a:lnTo>
                    <a:lnTo>
                      <a:pt x="16" y="42"/>
                    </a:lnTo>
                    <a:lnTo>
                      <a:pt x="22" y="36"/>
                    </a:lnTo>
                    <a:lnTo>
                      <a:pt x="26" y="28"/>
                    </a:lnTo>
                    <a:lnTo>
                      <a:pt x="28" y="20"/>
                    </a:lnTo>
                    <a:lnTo>
                      <a:pt x="26" y="16"/>
                    </a:lnTo>
                    <a:lnTo>
                      <a:pt x="24" y="10"/>
                    </a:lnTo>
                    <a:lnTo>
                      <a:pt x="20" y="8"/>
                    </a:lnTo>
                    <a:lnTo>
                      <a:pt x="16" y="8"/>
                    </a:lnTo>
                    <a:lnTo>
                      <a:pt x="12" y="8"/>
                    </a:lnTo>
                    <a:lnTo>
                      <a:pt x="8" y="10"/>
                    </a:lnTo>
                    <a:lnTo>
                      <a:pt x="4" y="14"/>
                    </a:lnTo>
                    <a:lnTo>
                      <a:pt x="2" y="18"/>
                    </a:lnTo>
                    <a:lnTo>
                      <a:pt x="4" y="10"/>
                    </a:lnTo>
                    <a:lnTo>
                      <a:pt x="6" y="6"/>
                    </a:lnTo>
                    <a:lnTo>
                      <a:pt x="12" y="2"/>
                    </a:lnTo>
                    <a:lnTo>
                      <a:pt x="18" y="0"/>
                    </a:lnTo>
                    <a:lnTo>
                      <a:pt x="24" y="2"/>
                    </a:lnTo>
                    <a:lnTo>
                      <a:pt x="30" y="6"/>
                    </a:lnTo>
                    <a:lnTo>
                      <a:pt x="34" y="10"/>
                    </a:lnTo>
                    <a:lnTo>
                      <a:pt x="34" y="16"/>
                    </a:lnTo>
                    <a:lnTo>
                      <a:pt x="34" y="20"/>
                    </a:lnTo>
                    <a:lnTo>
                      <a:pt x="32" y="26"/>
                    </a:lnTo>
                    <a:lnTo>
                      <a:pt x="28" y="32"/>
                    </a:lnTo>
                    <a:lnTo>
                      <a:pt x="22" y="40"/>
                    </a:lnTo>
                    <a:lnTo>
                      <a:pt x="16" y="46"/>
                    </a:lnTo>
                    <a:lnTo>
                      <a:pt x="12" y="52"/>
                    </a:lnTo>
                    <a:lnTo>
                      <a:pt x="8" y="54"/>
                    </a:lnTo>
                    <a:lnTo>
                      <a:pt x="24" y="54"/>
                    </a:lnTo>
                    <a:lnTo>
                      <a:pt x="28" y="54"/>
                    </a:lnTo>
                    <a:lnTo>
                      <a:pt x="30" y="54"/>
                    </a:lnTo>
                    <a:lnTo>
                      <a:pt x="32" y="52"/>
                    </a:lnTo>
                    <a:lnTo>
                      <a:pt x="34" y="52"/>
                    </a:lnTo>
                    <a:lnTo>
                      <a:pt x="36" y="50"/>
                    </a:lnTo>
                    <a:lnTo>
                      <a:pt x="38" y="50"/>
                    </a:lnTo>
                    <a:close/>
                  </a:path>
                </a:pathLst>
              </a:custGeom>
              <a:solidFill>
                <a:srgbClr val="000000"/>
              </a:solidFill>
              <a:ln w="0">
                <a:solidFill>
                  <a:srgbClr val="000000"/>
                </a:solidFill>
                <a:round/>
                <a:headEnd/>
                <a:tailEnd/>
              </a:ln>
            </p:spPr>
            <p:txBody>
              <a:bodyPr/>
              <a:lstStyle/>
              <a:p>
                <a:endParaRPr lang="en-CA"/>
              </a:p>
            </p:txBody>
          </p:sp>
          <p:sp>
            <p:nvSpPr>
              <p:cNvPr id="13466" name="Rectangle 135"/>
              <p:cNvSpPr>
                <a:spLocks noChangeArrowheads="1"/>
              </p:cNvSpPr>
              <p:nvPr/>
            </p:nvSpPr>
            <p:spPr bwMode="auto">
              <a:xfrm>
                <a:off x="4200" y="2552"/>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467" name="Rectangle 136"/>
              <p:cNvSpPr>
                <a:spLocks noChangeArrowheads="1"/>
              </p:cNvSpPr>
              <p:nvPr/>
            </p:nvSpPr>
            <p:spPr bwMode="auto">
              <a:xfrm>
                <a:off x="1552" y="2664"/>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468" name="Freeform 137"/>
              <p:cNvSpPr>
                <a:spLocks/>
              </p:cNvSpPr>
              <p:nvPr/>
            </p:nvSpPr>
            <p:spPr bwMode="auto">
              <a:xfrm>
                <a:off x="1586" y="2678"/>
                <a:ext cx="52" cy="60"/>
              </a:xfrm>
              <a:custGeom>
                <a:avLst/>
                <a:gdLst>
                  <a:gd name="T0" fmla="*/ 50 w 52"/>
                  <a:gd name="T1" fmla="*/ 0 h 60"/>
                  <a:gd name="T2" fmla="*/ 50 w 52"/>
                  <a:gd name="T3" fmla="*/ 20 h 60"/>
                  <a:gd name="T4" fmla="*/ 50 w 52"/>
                  <a:gd name="T5" fmla="*/ 20 h 60"/>
                  <a:gd name="T6" fmla="*/ 46 w 52"/>
                  <a:gd name="T7" fmla="*/ 12 h 60"/>
                  <a:gd name="T8" fmla="*/ 42 w 52"/>
                  <a:gd name="T9" fmla="*/ 8 h 60"/>
                  <a:gd name="T10" fmla="*/ 36 w 52"/>
                  <a:gd name="T11" fmla="*/ 4 h 60"/>
                  <a:gd name="T12" fmla="*/ 30 w 52"/>
                  <a:gd name="T13" fmla="*/ 4 h 60"/>
                  <a:gd name="T14" fmla="*/ 26 w 52"/>
                  <a:gd name="T15" fmla="*/ 4 h 60"/>
                  <a:gd name="T16" fmla="*/ 20 w 52"/>
                  <a:gd name="T17" fmla="*/ 6 h 60"/>
                  <a:gd name="T18" fmla="*/ 16 w 52"/>
                  <a:gd name="T19" fmla="*/ 10 h 60"/>
                  <a:gd name="T20" fmla="*/ 14 w 52"/>
                  <a:gd name="T21" fmla="*/ 16 h 60"/>
                  <a:gd name="T22" fmla="*/ 12 w 52"/>
                  <a:gd name="T23" fmla="*/ 22 h 60"/>
                  <a:gd name="T24" fmla="*/ 10 w 52"/>
                  <a:gd name="T25" fmla="*/ 32 h 60"/>
                  <a:gd name="T26" fmla="*/ 12 w 52"/>
                  <a:gd name="T27" fmla="*/ 38 h 60"/>
                  <a:gd name="T28" fmla="*/ 14 w 52"/>
                  <a:gd name="T29" fmla="*/ 46 h 60"/>
                  <a:gd name="T30" fmla="*/ 16 w 52"/>
                  <a:gd name="T31" fmla="*/ 50 h 60"/>
                  <a:gd name="T32" fmla="*/ 20 w 52"/>
                  <a:gd name="T33" fmla="*/ 54 h 60"/>
                  <a:gd name="T34" fmla="*/ 26 w 52"/>
                  <a:gd name="T35" fmla="*/ 56 h 60"/>
                  <a:gd name="T36" fmla="*/ 32 w 52"/>
                  <a:gd name="T37" fmla="*/ 58 h 60"/>
                  <a:gd name="T38" fmla="*/ 36 w 52"/>
                  <a:gd name="T39" fmla="*/ 56 h 60"/>
                  <a:gd name="T40" fmla="*/ 42 w 52"/>
                  <a:gd name="T41" fmla="*/ 54 h 60"/>
                  <a:gd name="T42" fmla="*/ 46 w 52"/>
                  <a:gd name="T43" fmla="*/ 52 h 60"/>
                  <a:gd name="T44" fmla="*/ 50 w 52"/>
                  <a:gd name="T45" fmla="*/ 46 h 60"/>
                  <a:gd name="T46" fmla="*/ 52 w 52"/>
                  <a:gd name="T47" fmla="*/ 46 h 60"/>
                  <a:gd name="T48" fmla="*/ 48 w 52"/>
                  <a:gd name="T49" fmla="*/ 52 h 60"/>
                  <a:gd name="T50" fmla="*/ 42 w 52"/>
                  <a:gd name="T51" fmla="*/ 58 h 60"/>
                  <a:gd name="T52" fmla="*/ 36 w 52"/>
                  <a:gd name="T53" fmla="*/ 60 h 60"/>
                  <a:gd name="T54" fmla="*/ 28 w 52"/>
                  <a:gd name="T55" fmla="*/ 60 h 60"/>
                  <a:gd name="T56" fmla="*/ 20 w 52"/>
                  <a:gd name="T57" fmla="*/ 60 h 60"/>
                  <a:gd name="T58" fmla="*/ 12 w 52"/>
                  <a:gd name="T59" fmla="*/ 56 h 60"/>
                  <a:gd name="T60" fmla="*/ 6 w 52"/>
                  <a:gd name="T61" fmla="*/ 50 h 60"/>
                  <a:gd name="T62" fmla="*/ 4 w 52"/>
                  <a:gd name="T63" fmla="*/ 44 h 60"/>
                  <a:gd name="T64" fmla="*/ 2 w 52"/>
                  <a:gd name="T65" fmla="*/ 38 h 60"/>
                  <a:gd name="T66" fmla="*/ 0 w 52"/>
                  <a:gd name="T67" fmla="*/ 32 h 60"/>
                  <a:gd name="T68" fmla="*/ 2 w 52"/>
                  <a:gd name="T69" fmla="*/ 24 h 60"/>
                  <a:gd name="T70" fmla="*/ 4 w 52"/>
                  <a:gd name="T71" fmla="*/ 16 h 60"/>
                  <a:gd name="T72" fmla="*/ 10 w 52"/>
                  <a:gd name="T73" fmla="*/ 10 h 60"/>
                  <a:gd name="T74" fmla="*/ 16 w 52"/>
                  <a:gd name="T75" fmla="*/ 4 h 60"/>
                  <a:gd name="T76" fmla="*/ 22 w 52"/>
                  <a:gd name="T77" fmla="*/ 2 h 60"/>
                  <a:gd name="T78" fmla="*/ 30 w 52"/>
                  <a:gd name="T79" fmla="*/ 0 h 60"/>
                  <a:gd name="T80" fmla="*/ 36 w 52"/>
                  <a:gd name="T81" fmla="*/ 2 h 60"/>
                  <a:gd name="T82" fmla="*/ 42 w 52"/>
                  <a:gd name="T83" fmla="*/ 4 h 60"/>
                  <a:gd name="T84" fmla="*/ 44 w 52"/>
                  <a:gd name="T85" fmla="*/ 4 h 60"/>
                  <a:gd name="T86" fmla="*/ 44 w 52"/>
                  <a:gd name="T87" fmla="*/ 4 h 60"/>
                  <a:gd name="T88" fmla="*/ 46 w 52"/>
                  <a:gd name="T89" fmla="*/ 4 h 60"/>
                  <a:gd name="T90" fmla="*/ 46 w 52"/>
                  <a:gd name="T91" fmla="*/ 4 h 60"/>
                  <a:gd name="T92" fmla="*/ 48 w 52"/>
                  <a:gd name="T93" fmla="*/ 2 h 60"/>
                  <a:gd name="T94" fmla="*/ 48 w 52"/>
                  <a:gd name="T95" fmla="*/ 0 h 60"/>
                  <a:gd name="T96" fmla="*/ 50 w 52"/>
                  <a:gd name="T97" fmla="*/ 0 h 6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2"/>
                  <a:gd name="T148" fmla="*/ 0 h 60"/>
                  <a:gd name="T149" fmla="*/ 52 w 52"/>
                  <a:gd name="T150" fmla="*/ 60 h 6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2" h="60">
                    <a:moveTo>
                      <a:pt x="50" y="0"/>
                    </a:moveTo>
                    <a:lnTo>
                      <a:pt x="50" y="20"/>
                    </a:lnTo>
                    <a:lnTo>
                      <a:pt x="46" y="12"/>
                    </a:lnTo>
                    <a:lnTo>
                      <a:pt x="42" y="8"/>
                    </a:lnTo>
                    <a:lnTo>
                      <a:pt x="36" y="4"/>
                    </a:lnTo>
                    <a:lnTo>
                      <a:pt x="30" y="4"/>
                    </a:lnTo>
                    <a:lnTo>
                      <a:pt x="26" y="4"/>
                    </a:lnTo>
                    <a:lnTo>
                      <a:pt x="20" y="6"/>
                    </a:lnTo>
                    <a:lnTo>
                      <a:pt x="16" y="10"/>
                    </a:lnTo>
                    <a:lnTo>
                      <a:pt x="14" y="16"/>
                    </a:lnTo>
                    <a:lnTo>
                      <a:pt x="12" y="22"/>
                    </a:lnTo>
                    <a:lnTo>
                      <a:pt x="10" y="32"/>
                    </a:lnTo>
                    <a:lnTo>
                      <a:pt x="12" y="38"/>
                    </a:lnTo>
                    <a:lnTo>
                      <a:pt x="14" y="46"/>
                    </a:lnTo>
                    <a:lnTo>
                      <a:pt x="16" y="50"/>
                    </a:lnTo>
                    <a:lnTo>
                      <a:pt x="20" y="54"/>
                    </a:lnTo>
                    <a:lnTo>
                      <a:pt x="26" y="56"/>
                    </a:lnTo>
                    <a:lnTo>
                      <a:pt x="32" y="58"/>
                    </a:lnTo>
                    <a:lnTo>
                      <a:pt x="36" y="56"/>
                    </a:lnTo>
                    <a:lnTo>
                      <a:pt x="42" y="54"/>
                    </a:lnTo>
                    <a:lnTo>
                      <a:pt x="46" y="52"/>
                    </a:lnTo>
                    <a:lnTo>
                      <a:pt x="50" y="46"/>
                    </a:lnTo>
                    <a:lnTo>
                      <a:pt x="52" y="46"/>
                    </a:lnTo>
                    <a:lnTo>
                      <a:pt x="48" y="52"/>
                    </a:lnTo>
                    <a:lnTo>
                      <a:pt x="42" y="58"/>
                    </a:lnTo>
                    <a:lnTo>
                      <a:pt x="36" y="60"/>
                    </a:lnTo>
                    <a:lnTo>
                      <a:pt x="28" y="60"/>
                    </a:lnTo>
                    <a:lnTo>
                      <a:pt x="20" y="60"/>
                    </a:lnTo>
                    <a:lnTo>
                      <a:pt x="12" y="56"/>
                    </a:lnTo>
                    <a:lnTo>
                      <a:pt x="6" y="50"/>
                    </a:lnTo>
                    <a:lnTo>
                      <a:pt x="4" y="44"/>
                    </a:lnTo>
                    <a:lnTo>
                      <a:pt x="2" y="38"/>
                    </a:lnTo>
                    <a:lnTo>
                      <a:pt x="0" y="32"/>
                    </a:lnTo>
                    <a:lnTo>
                      <a:pt x="2" y="24"/>
                    </a:lnTo>
                    <a:lnTo>
                      <a:pt x="4" y="16"/>
                    </a:lnTo>
                    <a:lnTo>
                      <a:pt x="10" y="10"/>
                    </a:lnTo>
                    <a:lnTo>
                      <a:pt x="16" y="4"/>
                    </a:lnTo>
                    <a:lnTo>
                      <a:pt x="22" y="2"/>
                    </a:lnTo>
                    <a:lnTo>
                      <a:pt x="30" y="0"/>
                    </a:lnTo>
                    <a:lnTo>
                      <a:pt x="36" y="2"/>
                    </a:lnTo>
                    <a:lnTo>
                      <a:pt x="42" y="4"/>
                    </a:lnTo>
                    <a:lnTo>
                      <a:pt x="44" y="4"/>
                    </a:lnTo>
                    <a:lnTo>
                      <a:pt x="46" y="4"/>
                    </a:lnTo>
                    <a:lnTo>
                      <a:pt x="48" y="2"/>
                    </a:lnTo>
                    <a:lnTo>
                      <a:pt x="48" y="0"/>
                    </a:lnTo>
                    <a:lnTo>
                      <a:pt x="50" y="0"/>
                    </a:lnTo>
                    <a:close/>
                  </a:path>
                </a:pathLst>
              </a:custGeom>
              <a:solidFill>
                <a:srgbClr val="000000"/>
              </a:solidFill>
              <a:ln w="0">
                <a:solidFill>
                  <a:srgbClr val="000000"/>
                </a:solidFill>
                <a:round/>
                <a:headEnd/>
                <a:tailEnd/>
              </a:ln>
            </p:spPr>
            <p:txBody>
              <a:bodyPr/>
              <a:lstStyle/>
              <a:p>
                <a:endParaRPr lang="en-CA"/>
              </a:p>
            </p:txBody>
          </p:sp>
          <p:sp>
            <p:nvSpPr>
              <p:cNvPr id="13469" name="Freeform 138"/>
              <p:cNvSpPr>
                <a:spLocks/>
              </p:cNvSpPr>
              <p:nvPr/>
            </p:nvSpPr>
            <p:spPr bwMode="auto">
              <a:xfrm>
                <a:off x="1642" y="2676"/>
                <a:ext cx="42" cy="62"/>
              </a:xfrm>
              <a:custGeom>
                <a:avLst/>
                <a:gdLst>
                  <a:gd name="T0" fmla="*/ 14 w 42"/>
                  <a:gd name="T1" fmla="*/ 30 h 62"/>
                  <a:gd name="T2" fmla="*/ 20 w 42"/>
                  <a:gd name="T3" fmla="*/ 24 h 62"/>
                  <a:gd name="T4" fmla="*/ 26 w 42"/>
                  <a:gd name="T5" fmla="*/ 22 h 62"/>
                  <a:gd name="T6" fmla="*/ 32 w 42"/>
                  <a:gd name="T7" fmla="*/ 24 h 62"/>
                  <a:gd name="T8" fmla="*/ 36 w 42"/>
                  <a:gd name="T9" fmla="*/ 30 h 62"/>
                  <a:gd name="T10" fmla="*/ 36 w 42"/>
                  <a:gd name="T11" fmla="*/ 38 h 62"/>
                  <a:gd name="T12" fmla="*/ 36 w 42"/>
                  <a:gd name="T13" fmla="*/ 56 h 62"/>
                  <a:gd name="T14" fmla="*/ 38 w 42"/>
                  <a:gd name="T15" fmla="*/ 60 h 62"/>
                  <a:gd name="T16" fmla="*/ 40 w 42"/>
                  <a:gd name="T17" fmla="*/ 60 h 62"/>
                  <a:gd name="T18" fmla="*/ 42 w 42"/>
                  <a:gd name="T19" fmla="*/ 62 h 62"/>
                  <a:gd name="T20" fmla="*/ 24 w 42"/>
                  <a:gd name="T21" fmla="*/ 60 h 62"/>
                  <a:gd name="T22" fmla="*/ 26 w 42"/>
                  <a:gd name="T23" fmla="*/ 60 h 62"/>
                  <a:gd name="T24" fmla="*/ 28 w 42"/>
                  <a:gd name="T25" fmla="*/ 58 h 62"/>
                  <a:gd name="T26" fmla="*/ 30 w 42"/>
                  <a:gd name="T27" fmla="*/ 56 h 62"/>
                  <a:gd name="T28" fmla="*/ 30 w 42"/>
                  <a:gd name="T29" fmla="*/ 40 h 62"/>
                  <a:gd name="T30" fmla="*/ 28 w 42"/>
                  <a:gd name="T31" fmla="*/ 30 h 62"/>
                  <a:gd name="T32" fmla="*/ 26 w 42"/>
                  <a:gd name="T33" fmla="*/ 28 h 62"/>
                  <a:gd name="T34" fmla="*/ 24 w 42"/>
                  <a:gd name="T35" fmla="*/ 28 h 62"/>
                  <a:gd name="T36" fmla="*/ 18 w 42"/>
                  <a:gd name="T37" fmla="*/ 28 h 62"/>
                  <a:gd name="T38" fmla="*/ 14 w 42"/>
                  <a:gd name="T39" fmla="*/ 32 h 62"/>
                  <a:gd name="T40" fmla="*/ 14 w 42"/>
                  <a:gd name="T41" fmla="*/ 56 h 62"/>
                  <a:gd name="T42" fmla="*/ 14 w 42"/>
                  <a:gd name="T43" fmla="*/ 60 h 62"/>
                  <a:gd name="T44" fmla="*/ 16 w 42"/>
                  <a:gd name="T45" fmla="*/ 60 h 62"/>
                  <a:gd name="T46" fmla="*/ 18 w 42"/>
                  <a:gd name="T47" fmla="*/ 62 h 62"/>
                  <a:gd name="T48" fmla="*/ 0 w 42"/>
                  <a:gd name="T49" fmla="*/ 60 h 62"/>
                  <a:gd name="T50" fmla="*/ 4 w 42"/>
                  <a:gd name="T51" fmla="*/ 60 h 62"/>
                  <a:gd name="T52" fmla="*/ 6 w 42"/>
                  <a:gd name="T53" fmla="*/ 58 h 62"/>
                  <a:gd name="T54" fmla="*/ 6 w 42"/>
                  <a:gd name="T55" fmla="*/ 52 h 62"/>
                  <a:gd name="T56" fmla="*/ 6 w 42"/>
                  <a:gd name="T57" fmla="*/ 12 h 62"/>
                  <a:gd name="T58" fmla="*/ 6 w 42"/>
                  <a:gd name="T59" fmla="*/ 6 h 62"/>
                  <a:gd name="T60" fmla="*/ 4 w 42"/>
                  <a:gd name="T61" fmla="*/ 6 h 62"/>
                  <a:gd name="T62" fmla="*/ 2 w 42"/>
                  <a:gd name="T63" fmla="*/ 6 h 62"/>
                  <a:gd name="T64" fmla="*/ 0 w 42"/>
                  <a:gd name="T65" fmla="*/ 6 h 62"/>
                  <a:gd name="T66" fmla="*/ 14 w 42"/>
                  <a:gd name="T67" fmla="*/ 0 h 6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2"/>
                  <a:gd name="T103" fmla="*/ 0 h 62"/>
                  <a:gd name="T104" fmla="*/ 42 w 42"/>
                  <a:gd name="T105" fmla="*/ 62 h 6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2" h="62">
                    <a:moveTo>
                      <a:pt x="14" y="0"/>
                    </a:moveTo>
                    <a:lnTo>
                      <a:pt x="14" y="30"/>
                    </a:lnTo>
                    <a:lnTo>
                      <a:pt x="18" y="26"/>
                    </a:lnTo>
                    <a:lnTo>
                      <a:pt x="20" y="24"/>
                    </a:lnTo>
                    <a:lnTo>
                      <a:pt x="24" y="22"/>
                    </a:lnTo>
                    <a:lnTo>
                      <a:pt x="26" y="22"/>
                    </a:lnTo>
                    <a:lnTo>
                      <a:pt x="30" y="22"/>
                    </a:lnTo>
                    <a:lnTo>
                      <a:pt x="32" y="24"/>
                    </a:lnTo>
                    <a:lnTo>
                      <a:pt x="34" y="26"/>
                    </a:lnTo>
                    <a:lnTo>
                      <a:pt x="36" y="30"/>
                    </a:lnTo>
                    <a:lnTo>
                      <a:pt x="36" y="32"/>
                    </a:lnTo>
                    <a:lnTo>
                      <a:pt x="36" y="38"/>
                    </a:lnTo>
                    <a:lnTo>
                      <a:pt x="36" y="52"/>
                    </a:lnTo>
                    <a:lnTo>
                      <a:pt x="36" y="56"/>
                    </a:lnTo>
                    <a:lnTo>
                      <a:pt x="38" y="58"/>
                    </a:lnTo>
                    <a:lnTo>
                      <a:pt x="38" y="60"/>
                    </a:lnTo>
                    <a:lnTo>
                      <a:pt x="40" y="60"/>
                    </a:lnTo>
                    <a:lnTo>
                      <a:pt x="42" y="60"/>
                    </a:lnTo>
                    <a:lnTo>
                      <a:pt x="42" y="62"/>
                    </a:lnTo>
                    <a:lnTo>
                      <a:pt x="24" y="62"/>
                    </a:lnTo>
                    <a:lnTo>
                      <a:pt x="24" y="60"/>
                    </a:lnTo>
                    <a:lnTo>
                      <a:pt x="26" y="60"/>
                    </a:lnTo>
                    <a:lnTo>
                      <a:pt x="28" y="60"/>
                    </a:lnTo>
                    <a:lnTo>
                      <a:pt x="28" y="58"/>
                    </a:lnTo>
                    <a:lnTo>
                      <a:pt x="30" y="58"/>
                    </a:lnTo>
                    <a:lnTo>
                      <a:pt x="30" y="56"/>
                    </a:lnTo>
                    <a:lnTo>
                      <a:pt x="30" y="52"/>
                    </a:lnTo>
                    <a:lnTo>
                      <a:pt x="30" y="40"/>
                    </a:lnTo>
                    <a:lnTo>
                      <a:pt x="30" y="34"/>
                    </a:lnTo>
                    <a:lnTo>
                      <a:pt x="28" y="30"/>
                    </a:lnTo>
                    <a:lnTo>
                      <a:pt x="26" y="28"/>
                    </a:lnTo>
                    <a:lnTo>
                      <a:pt x="24" y="28"/>
                    </a:lnTo>
                    <a:lnTo>
                      <a:pt x="20" y="28"/>
                    </a:lnTo>
                    <a:lnTo>
                      <a:pt x="18" y="28"/>
                    </a:lnTo>
                    <a:lnTo>
                      <a:pt x="16" y="30"/>
                    </a:lnTo>
                    <a:lnTo>
                      <a:pt x="14" y="32"/>
                    </a:lnTo>
                    <a:lnTo>
                      <a:pt x="14" y="52"/>
                    </a:lnTo>
                    <a:lnTo>
                      <a:pt x="14" y="56"/>
                    </a:lnTo>
                    <a:lnTo>
                      <a:pt x="14" y="58"/>
                    </a:lnTo>
                    <a:lnTo>
                      <a:pt x="14" y="60"/>
                    </a:lnTo>
                    <a:lnTo>
                      <a:pt x="16" y="60"/>
                    </a:lnTo>
                    <a:lnTo>
                      <a:pt x="18" y="60"/>
                    </a:lnTo>
                    <a:lnTo>
                      <a:pt x="18" y="62"/>
                    </a:lnTo>
                    <a:lnTo>
                      <a:pt x="0" y="62"/>
                    </a:lnTo>
                    <a:lnTo>
                      <a:pt x="0" y="60"/>
                    </a:lnTo>
                    <a:lnTo>
                      <a:pt x="2" y="60"/>
                    </a:lnTo>
                    <a:lnTo>
                      <a:pt x="4" y="60"/>
                    </a:lnTo>
                    <a:lnTo>
                      <a:pt x="6" y="58"/>
                    </a:lnTo>
                    <a:lnTo>
                      <a:pt x="6" y="56"/>
                    </a:lnTo>
                    <a:lnTo>
                      <a:pt x="6" y="52"/>
                    </a:lnTo>
                    <a:lnTo>
                      <a:pt x="6" y="18"/>
                    </a:lnTo>
                    <a:lnTo>
                      <a:pt x="6" y="12"/>
                    </a:lnTo>
                    <a:lnTo>
                      <a:pt x="6" y="8"/>
                    </a:lnTo>
                    <a:lnTo>
                      <a:pt x="6" y="6"/>
                    </a:lnTo>
                    <a:lnTo>
                      <a:pt x="4" y="6"/>
                    </a:lnTo>
                    <a:lnTo>
                      <a:pt x="2" y="6"/>
                    </a:lnTo>
                    <a:lnTo>
                      <a:pt x="0" y="6"/>
                    </a:lnTo>
                    <a:lnTo>
                      <a:pt x="12" y="0"/>
                    </a:lnTo>
                    <a:lnTo>
                      <a:pt x="14" y="0"/>
                    </a:lnTo>
                    <a:close/>
                  </a:path>
                </a:pathLst>
              </a:custGeom>
              <a:solidFill>
                <a:srgbClr val="000000"/>
              </a:solidFill>
              <a:ln w="0">
                <a:solidFill>
                  <a:srgbClr val="000000"/>
                </a:solidFill>
                <a:round/>
                <a:headEnd/>
                <a:tailEnd/>
              </a:ln>
            </p:spPr>
            <p:txBody>
              <a:bodyPr/>
              <a:lstStyle/>
              <a:p>
                <a:endParaRPr lang="en-CA"/>
              </a:p>
            </p:txBody>
          </p:sp>
          <p:sp>
            <p:nvSpPr>
              <p:cNvPr id="13470" name="Freeform 139"/>
              <p:cNvSpPr>
                <a:spLocks noEditPoints="1"/>
              </p:cNvSpPr>
              <p:nvPr/>
            </p:nvSpPr>
            <p:spPr bwMode="auto">
              <a:xfrm>
                <a:off x="1688" y="2676"/>
                <a:ext cx="20" cy="62"/>
              </a:xfrm>
              <a:custGeom>
                <a:avLst/>
                <a:gdLst>
                  <a:gd name="T0" fmla="*/ 10 w 20"/>
                  <a:gd name="T1" fmla="*/ 0 h 62"/>
                  <a:gd name="T2" fmla="*/ 12 w 20"/>
                  <a:gd name="T3" fmla="*/ 0 h 62"/>
                  <a:gd name="T4" fmla="*/ 14 w 20"/>
                  <a:gd name="T5" fmla="*/ 2 h 62"/>
                  <a:gd name="T6" fmla="*/ 14 w 20"/>
                  <a:gd name="T7" fmla="*/ 4 h 62"/>
                  <a:gd name="T8" fmla="*/ 14 w 20"/>
                  <a:gd name="T9" fmla="*/ 6 h 62"/>
                  <a:gd name="T10" fmla="*/ 14 w 20"/>
                  <a:gd name="T11" fmla="*/ 8 h 62"/>
                  <a:gd name="T12" fmla="*/ 14 w 20"/>
                  <a:gd name="T13" fmla="*/ 10 h 62"/>
                  <a:gd name="T14" fmla="*/ 12 w 20"/>
                  <a:gd name="T15" fmla="*/ 10 h 62"/>
                  <a:gd name="T16" fmla="*/ 10 w 20"/>
                  <a:gd name="T17" fmla="*/ 10 h 62"/>
                  <a:gd name="T18" fmla="*/ 8 w 20"/>
                  <a:gd name="T19" fmla="*/ 10 h 62"/>
                  <a:gd name="T20" fmla="*/ 6 w 20"/>
                  <a:gd name="T21" fmla="*/ 10 h 62"/>
                  <a:gd name="T22" fmla="*/ 4 w 20"/>
                  <a:gd name="T23" fmla="*/ 8 h 62"/>
                  <a:gd name="T24" fmla="*/ 4 w 20"/>
                  <a:gd name="T25" fmla="*/ 6 h 62"/>
                  <a:gd name="T26" fmla="*/ 4 w 20"/>
                  <a:gd name="T27" fmla="*/ 4 h 62"/>
                  <a:gd name="T28" fmla="*/ 6 w 20"/>
                  <a:gd name="T29" fmla="*/ 2 h 62"/>
                  <a:gd name="T30" fmla="*/ 8 w 20"/>
                  <a:gd name="T31" fmla="*/ 0 h 62"/>
                  <a:gd name="T32" fmla="*/ 10 w 20"/>
                  <a:gd name="T33" fmla="*/ 0 h 62"/>
                  <a:gd name="T34" fmla="*/ 14 w 20"/>
                  <a:gd name="T35" fmla="*/ 22 h 62"/>
                  <a:gd name="T36" fmla="*/ 14 w 20"/>
                  <a:gd name="T37" fmla="*/ 52 h 62"/>
                  <a:gd name="T38" fmla="*/ 14 w 20"/>
                  <a:gd name="T39" fmla="*/ 56 h 62"/>
                  <a:gd name="T40" fmla="*/ 14 w 20"/>
                  <a:gd name="T41" fmla="*/ 58 h 62"/>
                  <a:gd name="T42" fmla="*/ 14 w 20"/>
                  <a:gd name="T43" fmla="*/ 60 h 62"/>
                  <a:gd name="T44" fmla="*/ 16 w 20"/>
                  <a:gd name="T45" fmla="*/ 60 h 62"/>
                  <a:gd name="T46" fmla="*/ 16 w 20"/>
                  <a:gd name="T47" fmla="*/ 60 h 62"/>
                  <a:gd name="T48" fmla="*/ 20 w 20"/>
                  <a:gd name="T49" fmla="*/ 60 h 62"/>
                  <a:gd name="T50" fmla="*/ 20 w 20"/>
                  <a:gd name="T51" fmla="*/ 62 h 62"/>
                  <a:gd name="T52" fmla="*/ 0 w 20"/>
                  <a:gd name="T53" fmla="*/ 62 h 62"/>
                  <a:gd name="T54" fmla="*/ 0 w 20"/>
                  <a:gd name="T55" fmla="*/ 60 h 62"/>
                  <a:gd name="T56" fmla="*/ 4 w 20"/>
                  <a:gd name="T57" fmla="*/ 60 h 62"/>
                  <a:gd name="T58" fmla="*/ 4 w 20"/>
                  <a:gd name="T59" fmla="*/ 60 h 62"/>
                  <a:gd name="T60" fmla="*/ 6 w 20"/>
                  <a:gd name="T61" fmla="*/ 60 h 62"/>
                  <a:gd name="T62" fmla="*/ 6 w 20"/>
                  <a:gd name="T63" fmla="*/ 58 h 62"/>
                  <a:gd name="T64" fmla="*/ 6 w 20"/>
                  <a:gd name="T65" fmla="*/ 56 h 62"/>
                  <a:gd name="T66" fmla="*/ 6 w 20"/>
                  <a:gd name="T67" fmla="*/ 52 h 62"/>
                  <a:gd name="T68" fmla="*/ 6 w 20"/>
                  <a:gd name="T69" fmla="*/ 38 h 62"/>
                  <a:gd name="T70" fmla="*/ 6 w 20"/>
                  <a:gd name="T71" fmla="*/ 32 h 62"/>
                  <a:gd name="T72" fmla="*/ 6 w 20"/>
                  <a:gd name="T73" fmla="*/ 30 h 62"/>
                  <a:gd name="T74" fmla="*/ 6 w 20"/>
                  <a:gd name="T75" fmla="*/ 28 h 62"/>
                  <a:gd name="T76" fmla="*/ 6 w 20"/>
                  <a:gd name="T77" fmla="*/ 26 h 62"/>
                  <a:gd name="T78" fmla="*/ 4 w 20"/>
                  <a:gd name="T79" fmla="*/ 26 h 62"/>
                  <a:gd name="T80" fmla="*/ 4 w 20"/>
                  <a:gd name="T81" fmla="*/ 26 h 62"/>
                  <a:gd name="T82" fmla="*/ 2 w 20"/>
                  <a:gd name="T83" fmla="*/ 26 h 62"/>
                  <a:gd name="T84" fmla="*/ 2 w 20"/>
                  <a:gd name="T85" fmla="*/ 28 h 62"/>
                  <a:gd name="T86" fmla="*/ 0 w 20"/>
                  <a:gd name="T87" fmla="*/ 26 h 62"/>
                  <a:gd name="T88" fmla="*/ 12 w 20"/>
                  <a:gd name="T89" fmla="*/ 22 h 62"/>
                  <a:gd name="T90" fmla="*/ 14 w 20"/>
                  <a:gd name="T91" fmla="*/ 22 h 62"/>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0"/>
                  <a:gd name="T139" fmla="*/ 0 h 62"/>
                  <a:gd name="T140" fmla="*/ 20 w 20"/>
                  <a:gd name="T141" fmla="*/ 62 h 62"/>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0" h="62">
                    <a:moveTo>
                      <a:pt x="10" y="0"/>
                    </a:moveTo>
                    <a:lnTo>
                      <a:pt x="12" y="0"/>
                    </a:lnTo>
                    <a:lnTo>
                      <a:pt x="14" y="2"/>
                    </a:lnTo>
                    <a:lnTo>
                      <a:pt x="14" y="4"/>
                    </a:lnTo>
                    <a:lnTo>
                      <a:pt x="14" y="6"/>
                    </a:lnTo>
                    <a:lnTo>
                      <a:pt x="14" y="8"/>
                    </a:lnTo>
                    <a:lnTo>
                      <a:pt x="14" y="10"/>
                    </a:lnTo>
                    <a:lnTo>
                      <a:pt x="12" y="10"/>
                    </a:lnTo>
                    <a:lnTo>
                      <a:pt x="10" y="10"/>
                    </a:lnTo>
                    <a:lnTo>
                      <a:pt x="8" y="10"/>
                    </a:lnTo>
                    <a:lnTo>
                      <a:pt x="6" y="10"/>
                    </a:lnTo>
                    <a:lnTo>
                      <a:pt x="4" y="8"/>
                    </a:lnTo>
                    <a:lnTo>
                      <a:pt x="4" y="6"/>
                    </a:lnTo>
                    <a:lnTo>
                      <a:pt x="4" y="4"/>
                    </a:lnTo>
                    <a:lnTo>
                      <a:pt x="6" y="2"/>
                    </a:lnTo>
                    <a:lnTo>
                      <a:pt x="8" y="0"/>
                    </a:lnTo>
                    <a:lnTo>
                      <a:pt x="10" y="0"/>
                    </a:lnTo>
                    <a:close/>
                    <a:moveTo>
                      <a:pt x="14" y="22"/>
                    </a:moveTo>
                    <a:lnTo>
                      <a:pt x="14" y="52"/>
                    </a:lnTo>
                    <a:lnTo>
                      <a:pt x="14" y="56"/>
                    </a:lnTo>
                    <a:lnTo>
                      <a:pt x="14" y="58"/>
                    </a:lnTo>
                    <a:lnTo>
                      <a:pt x="14" y="60"/>
                    </a:lnTo>
                    <a:lnTo>
                      <a:pt x="16" y="60"/>
                    </a:lnTo>
                    <a:lnTo>
                      <a:pt x="20" y="60"/>
                    </a:lnTo>
                    <a:lnTo>
                      <a:pt x="20" y="62"/>
                    </a:lnTo>
                    <a:lnTo>
                      <a:pt x="0" y="62"/>
                    </a:lnTo>
                    <a:lnTo>
                      <a:pt x="0" y="60"/>
                    </a:lnTo>
                    <a:lnTo>
                      <a:pt x="4" y="60"/>
                    </a:lnTo>
                    <a:lnTo>
                      <a:pt x="6" y="60"/>
                    </a:lnTo>
                    <a:lnTo>
                      <a:pt x="6" y="58"/>
                    </a:lnTo>
                    <a:lnTo>
                      <a:pt x="6" y="56"/>
                    </a:lnTo>
                    <a:lnTo>
                      <a:pt x="6" y="52"/>
                    </a:lnTo>
                    <a:lnTo>
                      <a:pt x="6" y="38"/>
                    </a:lnTo>
                    <a:lnTo>
                      <a:pt x="6" y="32"/>
                    </a:lnTo>
                    <a:lnTo>
                      <a:pt x="6" y="30"/>
                    </a:lnTo>
                    <a:lnTo>
                      <a:pt x="6" y="28"/>
                    </a:lnTo>
                    <a:lnTo>
                      <a:pt x="6" y="26"/>
                    </a:lnTo>
                    <a:lnTo>
                      <a:pt x="4" y="26"/>
                    </a:lnTo>
                    <a:lnTo>
                      <a:pt x="2" y="26"/>
                    </a:lnTo>
                    <a:lnTo>
                      <a:pt x="2" y="28"/>
                    </a:lnTo>
                    <a:lnTo>
                      <a:pt x="0" y="26"/>
                    </a:lnTo>
                    <a:lnTo>
                      <a:pt x="12" y="22"/>
                    </a:lnTo>
                    <a:lnTo>
                      <a:pt x="14" y="22"/>
                    </a:lnTo>
                    <a:close/>
                  </a:path>
                </a:pathLst>
              </a:custGeom>
              <a:solidFill>
                <a:srgbClr val="000000"/>
              </a:solidFill>
              <a:ln w="0">
                <a:solidFill>
                  <a:srgbClr val="000000"/>
                </a:solidFill>
                <a:round/>
                <a:headEnd/>
                <a:tailEnd/>
              </a:ln>
            </p:spPr>
            <p:txBody>
              <a:bodyPr/>
              <a:lstStyle/>
              <a:p>
                <a:endParaRPr lang="en-CA"/>
              </a:p>
            </p:txBody>
          </p:sp>
          <p:sp>
            <p:nvSpPr>
              <p:cNvPr id="13471" name="Freeform 140"/>
              <p:cNvSpPr>
                <a:spLocks/>
              </p:cNvSpPr>
              <p:nvPr/>
            </p:nvSpPr>
            <p:spPr bwMode="auto">
              <a:xfrm>
                <a:off x="1710" y="2698"/>
                <a:ext cx="42" cy="40"/>
              </a:xfrm>
              <a:custGeom>
                <a:avLst/>
                <a:gdLst>
                  <a:gd name="T0" fmla="*/ 14 w 42"/>
                  <a:gd name="T1" fmla="*/ 8 h 40"/>
                  <a:gd name="T2" fmla="*/ 18 w 42"/>
                  <a:gd name="T3" fmla="*/ 4 h 40"/>
                  <a:gd name="T4" fmla="*/ 22 w 42"/>
                  <a:gd name="T5" fmla="*/ 0 h 40"/>
                  <a:gd name="T6" fmla="*/ 26 w 42"/>
                  <a:gd name="T7" fmla="*/ 0 h 40"/>
                  <a:gd name="T8" fmla="*/ 30 w 42"/>
                  <a:gd name="T9" fmla="*/ 0 h 40"/>
                  <a:gd name="T10" fmla="*/ 32 w 42"/>
                  <a:gd name="T11" fmla="*/ 2 h 40"/>
                  <a:gd name="T12" fmla="*/ 34 w 42"/>
                  <a:gd name="T13" fmla="*/ 4 h 40"/>
                  <a:gd name="T14" fmla="*/ 36 w 42"/>
                  <a:gd name="T15" fmla="*/ 6 h 40"/>
                  <a:gd name="T16" fmla="*/ 38 w 42"/>
                  <a:gd name="T17" fmla="*/ 10 h 40"/>
                  <a:gd name="T18" fmla="*/ 38 w 42"/>
                  <a:gd name="T19" fmla="*/ 14 h 40"/>
                  <a:gd name="T20" fmla="*/ 38 w 42"/>
                  <a:gd name="T21" fmla="*/ 30 h 40"/>
                  <a:gd name="T22" fmla="*/ 38 w 42"/>
                  <a:gd name="T23" fmla="*/ 34 h 40"/>
                  <a:gd name="T24" fmla="*/ 38 w 42"/>
                  <a:gd name="T25" fmla="*/ 36 h 40"/>
                  <a:gd name="T26" fmla="*/ 38 w 42"/>
                  <a:gd name="T27" fmla="*/ 38 h 40"/>
                  <a:gd name="T28" fmla="*/ 40 w 42"/>
                  <a:gd name="T29" fmla="*/ 38 h 40"/>
                  <a:gd name="T30" fmla="*/ 40 w 42"/>
                  <a:gd name="T31" fmla="*/ 38 h 40"/>
                  <a:gd name="T32" fmla="*/ 42 w 42"/>
                  <a:gd name="T33" fmla="*/ 38 h 40"/>
                  <a:gd name="T34" fmla="*/ 42 w 42"/>
                  <a:gd name="T35" fmla="*/ 40 h 40"/>
                  <a:gd name="T36" fmla="*/ 24 w 42"/>
                  <a:gd name="T37" fmla="*/ 40 h 40"/>
                  <a:gd name="T38" fmla="*/ 24 w 42"/>
                  <a:gd name="T39" fmla="*/ 38 h 40"/>
                  <a:gd name="T40" fmla="*/ 26 w 42"/>
                  <a:gd name="T41" fmla="*/ 38 h 40"/>
                  <a:gd name="T42" fmla="*/ 28 w 42"/>
                  <a:gd name="T43" fmla="*/ 38 h 40"/>
                  <a:gd name="T44" fmla="*/ 28 w 42"/>
                  <a:gd name="T45" fmla="*/ 38 h 40"/>
                  <a:gd name="T46" fmla="*/ 30 w 42"/>
                  <a:gd name="T47" fmla="*/ 36 h 40"/>
                  <a:gd name="T48" fmla="*/ 30 w 42"/>
                  <a:gd name="T49" fmla="*/ 36 h 40"/>
                  <a:gd name="T50" fmla="*/ 30 w 42"/>
                  <a:gd name="T51" fmla="*/ 34 h 40"/>
                  <a:gd name="T52" fmla="*/ 30 w 42"/>
                  <a:gd name="T53" fmla="*/ 30 h 40"/>
                  <a:gd name="T54" fmla="*/ 30 w 42"/>
                  <a:gd name="T55" fmla="*/ 16 h 40"/>
                  <a:gd name="T56" fmla="*/ 30 w 42"/>
                  <a:gd name="T57" fmla="*/ 10 h 40"/>
                  <a:gd name="T58" fmla="*/ 28 w 42"/>
                  <a:gd name="T59" fmla="*/ 8 h 40"/>
                  <a:gd name="T60" fmla="*/ 26 w 42"/>
                  <a:gd name="T61" fmla="*/ 6 h 40"/>
                  <a:gd name="T62" fmla="*/ 24 w 42"/>
                  <a:gd name="T63" fmla="*/ 6 h 40"/>
                  <a:gd name="T64" fmla="*/ 18 w 42"/>
                  <a:gd name="T65" fmla="*/ 6 h 40"/>
                  <a:gd name="T66" fmla="*/ 14 w 42"/>
                  <a:gd name="T67" fmla="*/ 10 h 40"/>
                  <a:gd name="T68" fmla="*/ 14 w 42"/>
                  <a:gd name="T69" fmla="*/ 30 h 40"/>
                  <a:gd name="T70" fmla="*/ 14 w 42"/>
                  <a:gd name="T71" fmla="*/ 34 h 40"/>
                  <a:gd name="T72" fmla="*/ 14 w 42"/>
                  <a:gd name="T73" fmla="*/ 36 h 40"/>
                  <a:gd name="T74" fmla="*/ 14 w 42"/>
                  <a:gd name="T75" fmla="*/ 38 h 40"/>
                  <a:gd name="T76" fmla="*/ 16 w 42"/>
                  <a:gd name="T77" fmla="*/ 38 h 40"/>
                  <a:gd name="T78" fmla="*/ 16 w 42"/>
                  <a:gd name="T79" fmla="*/ 38 h 40"/>
                  <a:gd name="T80" fmla="*/ 20 w 42"/>
                  <a:gd name="T81" fmla="*/ 38 h 40"/>
                  <a:gd name="T82" fmla="*/ 20 w 42"/>
                  <a:gd name="T83" fmla="*/ 40 h 40"/>
                  <a:gd name="T84" fmla="*/ 0 w 42"/>
                  <a:gd name="T85" fmla="*/ 40 h 40"/>
                  <a:gd name="T86" fmla="*/ 0 w 42"/>
                  <a:gd name="T87" fmla="*/ 38 h 40"/>
                  <a:gd name="T88" fmla="*/ 2 w 42"/>
                  <a:gd name="T89" fmla="*/ 38 h 40"/>
                  <a:gd name="T90" fmla="*/ 4 w 42"/>
                  <a:gd name="T91" fmla="*/ 38 h 40"/>
                  <a:gd name="T92" fmla="*/ 6 w 42"/>
                  <a:gd name="T93" fmla="*/ 38 h 40"/>
                  <a:gd name="T94" fmla="*/ 6 w 42"/>
                  <a:gd name="T95" fmla="*/ 34 h 40"/>
                  <a:gd name="T96" fmla="*/ 6 w 42"/>
                  <a:gd name="T97" fmla="*/ 30 h 40"/>
                  <a:gd name="T98" fmla="*/ 6 w 42"/>
                  <a:gd name="T99" fmla="*/ 16 h 40"/>
                  <a:gd name="T100" fmla="*/ 6 w 42"/>
                  <a:gd name="T101" fmla="*/ 10 h 40"/>
                  <a:gd name="T102" fmla="*/ 6 w 42"/>
                  <a:gd name="T103" fmla="*/ 8 h 40"/>
                  <a:gd name="T104" fmla="*/ 6 w 42"/>
                  <a:gd name="T105" fmla="*/ 6 h 40"/>
                  <a:gd name="T106" fmla="*/ 6 w 42"/>
                  <a:gd name="T107" fmla="*/ 6 h 40"/>
                  <a:gd name="T108" fmla="*/ 4 w 42"/>
                  <a:gd name="T109" fmla="*/ 4 h 40"/>
                  <a:gd name="T110" fmla="*/ 4 w 42"/>
                  <a:gd name="T111" fmla="*/ 4 h 40"/>
                  <a:gd name="T112" fmla="*/ 2 w 42"/>
                  <a:gd name="T113" fmla="*/ 4 h 40"/>
                  <a:gd name="T114" fmla="*/ 2 w 42"/>
                  <a:gd name="T115" fmla="*/ 6 h 40"/>
                  <a:gd name="T116" fmla="*/ 0 w 42"/>
                  <a:gd name="T117" fmla="*/ 4 h 40"/>
                  <a:gd name="T118" fmla="*/ 12 w 42"/>
                  <a:gd name="T119" fmla="*/ 0 h 40"/>
                  <a:gd name="T120" fmla="*/ 14 w 42"/>
                  <a:gd name="T121" fmla="*/ 0 h 40"/>
                  <a:gd name="T122" fmla="*/ 14 w 42"/>
                  <a:gd name="T123" fmla="*/ 8 h 4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2"/>
                  <a:gd name="T187" fmla="*/ 0 h 40"/>
                  <a:gd name="T188" fmla="*/ 42 w 42"/>
                  <a:gd name="T189" fmla="*/ 40 h 40"/>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2" h="40">
                    <a:moveTo>
                      <a:pt x="14" y="8"/>
                    </a:moveTo>
                    <a:lnTo>
                      <a:pt x="18" y="4"/>
                    </a:lnTo>
                    <a:lnTo>
                      <a:pt x="22" y="0"/>
                    </a:lnTo>
                    <a:lnTo>
                      <a:pt x="26" y="0"/>
                    </a:lnTo>
                    <a:lnTo>
                      <a:pt x="30" y="0"/>
                    </a:lnTo>
                    <a:lnTo>
                      <a:pt x="32" y="2"/>
                    </a:lnTo>
                    <a:lnTo>
                      <a:pt x="34" y="4"/>
                    </a:lnTo>
                    <a:lnTo>
                      <a:pt x="36" y="6"/>
                    </a:lnTo>
                    <a:lnTo>
                      <a:pt x="38" y="10"/>
                    </a:lnTo>
                    <a:lnTo>
                      <a:pt x="38" y="14"/>
                    </a:lnTo>
                    <a:lnTo>
                      <a:pt x="38" y="30"/>
                    </a:lnTo>
                    <a:lnTo>
                      <a:pt x="38" y="34"/>
                    </a:lnTo>
                    <a:lnTo>
                      <a:pt x="38" y="36"/>
                    </a:lnTo>
                    <a:lnTo>
                      <a:pt x="38" y="38"/>
                    </a:lnTo>
                    <a:lnTo>
                      <a:pt x="40" y="38"/>
                    </a:lnTo>
                    <a:lnTo>
                      <a:pt x="42" y="38"/>
                    </a:lnTo>
                    <a:lnTo>
                      <a:pt x="42" y="40"/>
                    </a:lnTo>
                    <a:lnTo>
                      <a:pt x="24" y="40"/>
                    </a:lnTo>
                    <a:lnTo>
                      <a:pt x="24" y="38"/>
                    </a:lnTo>
                    <a:lnTo>
                      <a:pt x="26" y="38"/>
                    </a:lnTo>
                    <a:lnTo>
                      <a:pt x="28" y="38"/>
                    </a:lnTo>
                    <a:lnTo>
                      <a:pt x="30" y="36"/>
                    </a:lnTo>
                    <a:lnTo>
                      <a:pt x="30" y="34"/>
                    </a:lnTo>
                    <a:lnTo>
                      <a:pt x="30" y="30"/>
                    </a:lnTo>
                    <a:lnTo>
                      <a:pt x="30" y="16"/>
                    </a:lnTo>
                    <a:lnTo>
                      <a:pt x="30" y="10"/>
                    </a:lnTo>
                    <a:lnTo>
                      <a:pt x="28" y="8"/>
                    </a:lnTo>
                    <a:lnTo>
                      <a:pt x="26" y="6"/>
                    </a:lnTo>
                    <a:lnTo>
                      <a:pt x="24" y="6"/>
                    </a:lnTo>
                    <a:lnTo>
                      <a:pt x="18" y="6"/>
                    </a:lnTo>
                    <a:lnTo>
                      <a:pt x="14" y="10"/>
                    </a:lnTo>
                    <a:lnTo>
                      <a:pt x="14" y="30"/>
                    </a:lnTo>
                    <a:lnTo>
                      <a:pt x="14" y="34"/>
                    </a:lnTo>
                    <a:lnTo>
                      <a:pt x="14" y="36"/>
                    </a:lnTo>
                    <a:lnTo>
                      <a:pt x="14" y="38"/>
                    </a:lnTo>
                    <a:lnTo>
                      <a:pt x="16" y="38"/>
                    </a:lnTo>
                    <a:lnTo>
                      <a:pt x="20" y="38"/>
                    </a:lnTo>
                    <a:lnTo>
                      <a:pt x="20" y="40"/>
                    </a:lnTo>
                    <a:lnTo>
                      <a:pt x="0" y="40"/>
                    </a:lnTo>
                    <a:lnTo>
                      <a:pt x="0" y="38"/>
                    </a:lnTo>
                    <a:lnTo>
                      <a:pt x="2" y="38"/>
                    </a:lnTo>
                    <a:lnTo>
                      <a:pt x="4" y="38"/>
                    </a:lnTo>
                    <a:lnTo>
                      <a:pt x="6" y="38"/>
                    </a:lnTo>
                    <a:lnTo>
                      <a:pt x="6" y="34"/>
                    </a:lnTo>
                    <a:lnTo>
                      <a:pt x="6" y="30"/>
                    </a:lnTo>
                    <a:lnTo>
                      <a:pt x="6" y="16"/>
                    </a:lnTo>
                    <a:lnTo>
                      <a:pt x="6" y="10"/>
                    </a:lnTo>
                    <a:lnTo>
                      <a:pt x="6" y="8"/>
                    </a:lnTo>
                    <a:lnTo>
                      <a:pt x="6" y="6"/>
                    </a:lnTo>
                    <a:lnTo>
                      <a:pt x="4" y="4"/>
                    </a:lnTo>
                    <a:lnTo>
                      <a:pt x="2" y="4"/>
                    </a:lnTo>
                    <a:lnTo>
                      <a:pt x="2" y="6"/>
                    </a:lnTo>
                    <a:lnTo>
                      <a:pt x="0" y="4"/>
                    </a:lnTo>
                    <a:lnTo>
                      <a:pt x="12" y="0"/>
                    </a:lnTo>
                    <a:lnTo>
                      <a:pt x="14" y="0"/>
                    </a:lnTo>
                    <a:lnTo>
                      <a:pt x="14" y="8"/>
                    </a:lnTo>
                    <a:close/>
                  </a:path>
                </a:pathLst>
              </a:custGeom>
              <a:solidFill>
                <a:srgbClr val="000000"/>
              </a:solidFill>
              <a:ln w="0">
                <a:solidFill>
                  <a:srgbClr val="000000"/>
                </a:solidFill>
                <a:round/>
                <a:headEnd/>
                <a:tailEnd/>
              </a:ln>
            </p:spPr>
            <p:txBody>
              <a:bodyPr/>
              <a:lstStyle/>
              <a:p>
                <a:endParaRPr lang="en-CA"/>
              </a:p>
            </p:txBody>
          </p:sp>
          <p:sp>
            <p:nvSpPr>
              <p:cNvPr id="13472" name="Freeform 141"/>
              <p:cNvSpPr>
                <a:spLocks noEditPoints="1"/>
              </p:cNvSpPr>
              <p:nvPr/>
            </p:nvSpPr>
            <p:spPr bwMode="auto">
              <a:xfrm>
                <a:off x="1756" y="2698"/>
                <a:ext cx="34" cy="40"/>
              </a:xfrm>
              <a:custGeom>
                <a:avLst/>
                <a:gdLst>
                  <a:gd name="T0" fmla="*/ 6 w 34"/>
                  <a:gd name="T1" fmla="*/ 16 h 40"/>
                  <a:gd name="T2" fmla="*/ 8 w 34"/>
                  <a:gd name="T3" fmla="*/ 22 h 40"/>
                  <a:gd name="T4" fmla="*/ 12 w 34"/>
                  <a:gd name="T5" fmla="*/ 28 h 40"/>
                  <a:gd name="T6" fmla="*/ 16 w 34"/>
                  <a:gd name="T7" fmla="*/ 32 h 40"/>
                  <a:gd name="T8" fmla="*/ 20 w 34"/>
                  <a:gd name="T9" fmla="*/ 34 h 40"/>
                  <a:gd name="T10" fmla="*/ 24 w 34"/>
                  <a:gd name="T11" fmla="*/ 32 h 40"/>
                  <a:gd name="T12" fmla="*/ 28 w 34"/>
                  <a:gd name="T13" fmla="*/ 32 h 40"/>
                  <a:gd name="T14" fmla="*/ 30 w 34"/>
                  <a:gd name="T15" fmla="*/ 28 h 40"/>
                  <a:gd name="T16" fmla="*/ 32 w 34"/>
                  <a:gd name="T17" fmla="*/ 24 h 40"/>
                  <a:gd name="T18" fmla="*/ 34 w 34"/>
                  <a:gd name="T19" fmla="*/ 26 h 40"/>
                  <a:gd name="T20" fmla="*/ 32 w 34"/>
                  <a:gd name="T21" fmla="*/ 30 h 40"/>
                  <a:gd name="T22" fmla="*/ 28 w 34"/>
                  <a:gd name="T23" fmla="*/ 36 h 40"/>
                  <a:gd name="T24" fmla="*/ 24 w 34"/>
                  <a:gd name="T25" fmla="*/ 40 h 40"/>
                  <a:gd name="T26" fmla="*/ 18 w 34"/>
                  <a:gd name="T27" fmla="*/ 40 h 40"/>
                  <a:gd name="T28" fmla="*/ 10 w 34"/>
                  <a:gd name="T29" fmla="*/ 40 h 40"/>
                  <a:gd name="T30" fmla="*/ 6 w 34"/>
                  <a:gd name="T31" fmla="*/ 36 h 40"/>
                  <a:gd name="T32" fmla="*/ 2 w 34"/>
                  <a:gd name="T33" fmla="*/ 32 h 40"/>
                  <a:gd name="T34" fmla="*/ 0 w 34"/>
                  <a:gd name="T35" fmla="*/ 26 h 40"/>
                  <a:gd name="T36" fmla="*/ 0 w 34"/>
                  <a:gd name="T37" fmla="*/ 20 h 40"/>
                  <a:gd name="T38" fmla="*/ 0 w 34"/>
                  <a:gd name="T39" fmla="*/ 14 h 40"/>
                  <a:gd name="T40" fmla="*/ 2 w 34"/>
                  <a:gd name="T41" fmla="*/ 10 h 40"/>
                  <a:gd name="T42" fmla="*/ 6 w 34"/>
                  <a:gd name="T43" fmla="*/ 6 h 40"/>
                  <a:gd name="T44" fmla="*/ 10 w 34"/>
                  <a:gd name="T45" fmla="*/ 2 h 40"/>
                  <a:gd name="T46" fmla="*/ 14 w 34"/>
                  <a:gd name="T47" fmla="*/ 0 h 40"/>
                  <a:gd name="T48" fmla="*/ 18 w 34"/>
                  <a:gd name="T49" fmla="*/ 0 h 40"/>
                  <a:gd name="T50" fmla="*/ 24 w 34"/>
                  <a:gd name="T51" fmla="*/ 0 h 40"/>
                  <a:gd name="T52" fmla="*/ 30 w 34"/>
                  <a:gd name="T53" fmla="*/ 4 h 40"/>
                  <a:gd name="T54" fmla="*/ 32 w 34"/>
                  <a:gd name="T55" fmla="*/ 8 h 40"/>
                  <a:gd name="T56" fmla="*/ 34 w 34"/>
                  <a:gd name="T57" fmla="*/ 16 h 40"/>
                  <a:gd name="T58" fmla="*/ 6 w 34"/>
                  <a:gd name="T59" fmla="*/ 16 h 40"/>
                  <a:gd name="T60" fmla="*/ 6 w 34"/>
                  <a:gd name="T61" fmla="*/ 12 h 40"/>
                  <a:gd name="T62" fmla="*/ 24 w 34"/>
                  <a:gd name="T63" fmla="*/ 12 h 40"/>
                  <a:gd name="T64" fmla="*/ 24 w 34"/>
                  <a:gd name="T65" fmla="*/ 10 h 40"/>
                  <a:gd name="T66" fmla="*/ 24 w 34"/>
                  <a:gd name="T67" fmla="*/ 8 h 40"/>
                  <a:gd name="T68" fmla="*/ 22 w 34"/>
                  <a:gd name="T69" fmla="*/ 6 h 40"/>
                  <a:gd name="T70" fmla="*/ 20 w 34"/>
                  <a:gd name="T71" fmla="*/ 4 h 40"/>
                  <a:gd name="T72" fmla="*/ 18 w 34"/>
                  <a:gd name="T73" fmla="*/ 2 h 40"/>
                  <a:gd name="T74" fmla="*/ 16 w 34"/>
                  <a:gd name="T75" fmla="*/ 2 h 40"/>
                  <a:gd name="T76" fmla="*/ 12 w 34"/>
                  <a:gd name="T77" fmla="*/ 4 h 40"/>
                  <a:gd name="T78" fmla="*/ 10 w 34"/>
                  <a:gd name="T79" fmla="*/ 4 h 40"/>
                  <a:gd name="T80" fmla="*/ 8 w 34"/>
                  <a:gd name="T81" fmla="*/ 8 h 40"/>
                  <a:gd name="T82" fmla="*/ 6 w 34"/>
                  <a:gd name="T83" fmla="*/ 12 h 4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4"/>
                  <a:gd name="T127" fmla="*/ 0 h 40"/>
                  <a:gd name="T128" fmla="*/ 34 w 34"/>
                  <a:gd name="T129" fmla="*/ 40 h 4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4" h="40">
                    <a:moveTo>
                      <a:pt x="6" y="16"/>
                    </a:moveTo>
                    <a:lnTo>
                      <a:pt x="8" y="22"/>
                    </a:lnTo>
                    <a:lnTo>
                      <a:pt x="12" y="28"/>
                    </a:lnTo>
                    <a:lnTo>
                      <a:pt x="16" y="32"/>
                    </a:lnTo>
                    <a:lnTo>
                      <a:pt x="20" y="34"/>
                    </a:lnTo>
                    <a:lnTo>
                      <a:pt x="24" y="32"/>
                    </a:lnTo>
                    <a:lnTo>
                      <a:pt x="28" y="32"/>
                    </a:lnTo>
                    <a:lnTo>
                      <a:pt x="30" y="28"/>
                    </a:lnTo>
                    <a:lnTo>
                      <a:pt x="32" y="24"/>
                    </a:lnTo>
                    <a:lnTo>
                      <a:pt x="34" y="26"/>
                    </a:lnTo>
                    <a:lnTo>
                      <a:pt x="32" y="30"/>
                    </a:lnTo>
                    <a:lnTo>
                      <a:pt x="28" y="36"/>
                    </a:lnTo>
                    <a:lnTo>
                      <a:pt x="24" y="40"/>
                    </a:lnTo>
                    <a:lnTo>
                      <a:pt x="18" y="40"/>
                    </a:lnTo>
                    <a:lnTo>
                      <a:pt x="10" y="40"/>
                    </a:lnTo>
                    <a:lnTo>
                      <a:pt x="6" y="36"/>
                    </a:lnTo>
                    <a:lnTo>
                      <a:pt x="2" y="32"/>
                    </a:lnTo>
                    <a:lnTo>
                      <a:pt x="0" y="26"/>
                    </a:lnTo>
                    <a:lnTo>
                      <a:pt x="0" y="20"/>
                    </a:lnTo>
                    <a:lnTo>
                      <a:pt x="0" y="14"/>
                    </a:lnTo>
                    <a:lnTo>
                      <a:pt x="2" y="10"/>
                    </a:lnTo>
                    <a:lnTo>
                      <a:pt x="6" y="6"/>
                    </a:lnTo>
                    <a:lnTo>
                      <a:pt x="10" y="2"/>
                    </a:lnTo>
                    <a:lnTo>
                      <a:pt x="14" y="0"/>
                    </a:lnTo>
                    <a:lnTo>
                      <a:pt x="18" y="0"/>
                    </a:lnTo>
                    <a:lnTo>
                      <a:pt x="24" y="0"/>
                    </a:lnTo>
                    <a:lnTo>
                      <a:pt x="30" y="4"/>
                    </a:lnTo>
                    <a:lnTo>
                      <a:pt x="32" y="8"/>
                    </a:lnTo>
                    <a:lnTo>
                      <a:pt x="34" y="16"/>
                    </a:lnTo>
                    <a:lnTo>
                      <a:pt x="6" y="16"/>
                    </a:lnTo>
                    <a:close/>
                    <a:moveTo>
                      <a:pt x="6" y="12"/>
                    </a:moveTo>
                    <a:lnTo>
                      <a:pt x="24" y="12"/>
                    </a:lnTo>
                    <a:lnTo>
                      <a:pt x="24" y="10"/>
                    </a:lnTo>
                    <a:lnTo>
                      <a:pt x="24" y="8"/>
                    </a:lnTo>
                    <a:lnTo>
                      <a:pt x="22" y="6"/>
                    </a:lnTo>
                    <a:lnTo>
                      <a:pt x="20" y="4"/>
                    </a:lnTo>
                    <a:lnTo>
                      <a:pt x="18" y="2"/>
                    </a:lnTo>
                    <a:lnTo>
                      <a:pt x="16" y="2"/>
                    </a:lnTo>
                    <a:lnTo>
                      <a:pt x="12" y="4"/>
                    </a:lnTo>
                    <a:lnTo>
                      <a:pt x="10" y="4"/>
                    </a:lnTo>
                    <a:lnTo>
                      <a:pt x="8" y="8"/>
                    </a:lnTo>
                    <a:lnTo>
                      <a:pt x="6" y="12"/>
                    </a:lnTo>
                    <a:close/>
                  </a:path>
                </a:pathLst>
              </a:custGeom>
              <a:solidFill>
                <a:srgbClr val="000000"/>
              </a:solidFill>
              <a:ln w="0">
                <a:solidFill>
                  <a:srgbClr val="000000"/>
                </a:solidFill>
                <a:round/>
                <a:headEnd/>
                <a:tailEnd/>
              </a:ln>
            </p:spPr>
            <p:txBody>
              <a:bodyPr/>
              <a:lstStyle/>
              <a:p>
                <a:endParaRPr lang="en-CA"/>
              </a:p>
            </p:txBody>
          </p:sp>
          <p:sp>
            <p:nvSpPr>
              <p:cNvPr id="13473" name="Freeform 142"/>
              <p:cNvSpPr>
                <a:spLocks/>
              </p:cNvSpPr>
              <p:nvPr/>
            </p:nvSpPr>
            <p:spPr bwMode="auto">
              <a:xfrm>
                <a:off x="1798" y="2698"/>
                <a:ext cx="26" cy="40"/>
              </a:xfrm>
              <a:custGeom>
                <a:avLst/>
                <a:gdLst>
                  <a:gd name="T0" fmla="*/ 24 w 26"/>
                  <a:gd name="T1" fmla="*/ 0 h 40"/>
                  <a:gd name="T2" fmla="*/ 24 w 26"/>
                  <a:gd name="T3" fmla="*/ 14 h 40"/>
                  <a:gd name="T4" fmla="*/ 22 w 26"/>
                  <a:gd name="T5" fmla="*/ 14 h 40"/>
                  <a:gd name="T6" fmla="*/ 20 w 26"/>
                  <a:gd name="T7" fmla="*/ 8 h 40"/>
                  <a:gd name="T8" fmla="*/ 18 w 26"/>
                  <a:gd name="T9" fmla="*/ 4 h 40"/>
                  <a:gd name="T10" fmla="*/ 16 w 26"/>
                  <a:gd name="T11" fmla="*/ 2 h 40"/>
                  <a:gd name="T12" fmla="*/ 12 w 26"/>
                  <a:gd name="T13" fmla="*/ 2 h 40"/>
                  <a:gd name="T14" fmla="*/ 8 w 26"/>
                  <a:gd name="T15" fmla="*/ 2 h 40"/>
                  <a:gd name="T16" fmla="*/ 6 w 26"/>
                  <a:gd name="T17" fmla="*/ 4 h 40"/>
                  <a:gd name="T18" fmla="*/ 6 w 26"/>
                  <a:gd name="T19" fmla="*/ 6 h 40"/>
                  <a:gd name="T20" fmla="*/ 4 w 26"/>
                  <a:gd name="T21" fmla="*/ 8 h 40"/>
                  <a:gd name="T22" fmla="*/ 6 w 26"/>
                  <a:gd name="T23" fmla="*/ 10 h 40"/>
                  <a:gd name="T24" fmla="*/ 6 w 26"/>
                  <a:gd name="T25" fmla="*/ 12 h 40"/>
                  <a:gd name="T26" fmla="*/ 8 w 26"/>
                  <a:gd name="T27" fmla="*/ 14 h 40"/>
                  <a:gd name="T28" fmla="*/ 12 w 26"/>
                  <a:gd name="T29" fmla="*/ 14 h 40"/>
                  <a:gd name="T30" fmla="*/ 18 w 26"/>
                  <a:gd name="T31" fmla="*/ 18 h 40"/>
                  <a:gd name="T32" fmla="*/ 22 w 26"/>
                  <a:gd name="T33" fmla="*/ 20 h 40"/>
                  <a:gd name="T34" fmla="*/ 24 w 26"/>
                  <a:gd name="T35" fmla="*/ 24 h 40"/>
                  <a:gd name="T36" fmla="*/ 26 w 26"/>
                  <a:gd name="T37" fmla="*/ 28 h 40"/>
                  <a:gd name="T38" fmla="*/ 24 w 26"/>
                  <a:gd name="T39" fmla="*/ 34 h 40"/>
                  <a:gd name="T40" fmla="*/ 22 w 26"/>
                  <a:gd name="T41" fmla="*/ 38 h 40"/>
                  <a:gd name="T42" fmla="*/ 18 w 26"/>
                  <a:gd name="T43" fmla="*/ 40 h 40"/>
                  <a:gd name="T44" fmla="*/ 12 w 26"/>
                  <a:gd name="T45" fmla="*/ 40 h 40"/>
                  <a:gd name="T46" fmla="*/ 8 w 26"/>
                  <a:gd name="T47" fmla="*/ 40 h 40"/>
                  <a:gd name="T48" fmla="*/ 4 w 26"/>
                  <a:gd name="T49" fmla="*/ 40 h 40"/>
                  <a:gd name="T50" fmla="*/ 2 w 26"/>
                  <a:gd name="T51" fmla="*/ 38 h 40"/>
                  <a:gd name="T52" fmla="*/ 2 w 26"/>
                  <a:gd name="T53" fmla="*/ 38 h 40"/>
                  <a:gd name="T54" fmla="*/ 2 w 26"/>
                  <a:gd name="T55" fmla="*/ 40 h 40"/>
                  <a:gd name="T56" fmla="*/ 0 w 26"/>
                  <a:gd name="T57" fmla="*/ 40 h 40"/>
                  <a:gd name="T58" fmla="*/ 0 w 26"/>
                  <a:gd name="T59" fmla="*/ 40 h 40"/>
                  <a:gd name="T60" fmla="*/ 0 w 26"/>
                  <a:gd name="T61" fmla="*/ 26 h 40"/>
                  <a:gd name="T62" fmla="*/ 0 w 26"/>
                  <a:gd name="T63" fmla="*/ 26 h 40"/>
                  <a:gd name="T64" fmla="*/ 2 w 26"/>
                  <a:gd name="T65" fmla="*/ 32 h 40"/>
                  <a:gd name="T66" fmla="*/ 6 w 26"/>
                  <a:gd name="T67" fmla="*/ 36 h 40"/>
                  <a:gd name="T68" fmla="*/ 8 w 26"/>
                  <a:gd name="T69" fmla="*/ 38 h 40"/>
                  <a:gd name="T70" fmla="*/ 12 w 26"/>
                  <a:gd name="T71" fmla="*/ 38 h 40"/>
                  <a:gd name="T72" fmla="*/ 16 w 26"/>
                  <a:gd name="T73" fmla="*/ 38 h 40"/>
                  <a:gd name="T74" fmla="*/ 18 w 26"/>
                  <a:gd name="T75" fmla="*/ 36 h 40"/>
                  <a:gd name="T76" fmla="*/ 20 w 26"/>
                  <a:gd name="T77" fmla="*/ 34 h 40"/>
                  <a:gd name="T78" fmla="*/ 20 w 26"/>
                  <a:gd name="T79" fmla="*/ 32 h 40"/>
                  <a:gd name="T80" fmla="*/ 20 w 26"/>
                  <a:gd name="T81" fmla="*/ 30 h 40"/>
                  <a:gd name="T82" fmla="*/ 18 w 26"/>
                  <a:gd name="T83" fmla="*/ 28 h 40"/>
                  <a:gd name="T84" fmla="*/ 14 w 26"/>
                  <a:gd name="T85" fmla="*/ 24 h 40"/>
                  <a:gd name="T86" fmla="*/ 10 w 26"/>
                  <a:gd name="T87" fmla="*/ 22 h 40"/>
                  <a:gd name="T88" fmla="*/ 4 w 26"/>
                  <a:gd name="T89" fmla="*/ 20 h 40"/>
                  <a:gd name="T90" fmla="*/ 2 w 26"/>
                  <a:gd name="T91" fmla="*/ 16 h 40"/>
                  <a:gd name="T92" fmla="*/ 0 w 26"/>
                  <a:gd name="T93" fmla="*/ 14 h 40"/>
                  <a:gd name="T94" fmla="*/ 0 w 26"/>
                  <a:gd name="T95" fmla="*/ 10 h 40"/>
                  <a:gd name="T96" fmla="*/ 0 w 26"/>
                  <a:gd name="T97" fmla="*/ 6 h 40"/>
                  <a:gd name="T98" fmla="*/ 2 w 26"/>
                  <a:gd name="T99" fmla="*/ 2 h 40"/>
                  <a:gd name="T100" fmla="*/ 6 w 26"/>
                  <a:gd name="T101" fmla="*/ 0 h 40"/>
                  <a:gd name="T102" fmla="*/ 12 w 26"/>
                  <a:gd name="T103" fmla="*/ 0 h 40"/>
                  <a:gd name="T104" fmla="*/ 14 w 26"/>
                  <a:gd name="T105" fmla="*/ 0 h 40"/>
                  <a:gd name="T106" fmla="*/ 18 w 26"/>
                  <a:gd name="T107" fmla="*/ 0 h 40"/>
                  <a:gd name="T108" fmla="*/ 20 w 26"/>
                  <a:gd name="T109" fmla="*/ 2 h 40"/>
                  <a:gd name="T110" fmla="*/ 20 w 26"/>
                  <a:gd name="T111" fmla="*/ 2 h 40"/>
                  <a:gd name="T112" fmla="*/ 20 w 26"/>
                  <a:gd name="T113" fmla="*/ 2 h 40"/>
                  <a:gd name="T114" fmla="*/ 22 w 26"/>
                  <a:gd name="T115" fmla="*/ 2 h 40"/>
                  <a:gd name="T116" fmla="*/ 22 w 26"/>
                  <a:gd name="T117" fmla="*/ 0 h 40"/>
                  <a:gd name="T118" fmla="*/ 22 w 26"/>
                  <a:gd name="T119" fmla="*/ 0 h 40"/>
                  <a:gd name="T120" fmla="*/ 24 w 26"/>
                  <a:gd name="T121" fmla="*/ 0 h 4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6"/>
                  <a:gd name="T184" fmla="*/ 0 h 40"/>
                  <a:gd name="T185" fmla="*/ 26 w 26"/>
                  <a:gd name="T186" fmla="*/ 40 h 40"/>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6" h="40">
                    <a:moveTo>
                      <a:pt x="24" y="0"/>
                    </a:moveTo>
                    <a:lnTo>
                      <a:pt x="24" y="14"/>
                    </a:lnTo>
                    <a:lnTo>
                      <a:pt x="22" y="14"/>
                    </a:lnTo>
                    <a:lnTo>
                      <a:pt x="20" y="8"/>
                    </a:lnTo>
                    <a:lnTo>
                      <a:pt x="18" y="4"/>
                    </a:lnTo>
                    <a:lnTo>
                      <a:pt x="16" y="2"/>
                    </a:lnTo>
                    <a:lnTo>
                      <a:pt x="12" y="2"/>
                    </a:lnTo>
                    <a:lnTo>
                      <a:pt x="8" y="2"/>
                    </a:lnTo>
                    <a:lnTo>
                      <a:pt x="6" y="4"/>
                    </a:lnTo>
                    <a:lnTo>
                      <a:pt x="6" y="6"/>
                    </a:lnTo>
                    <a:lnTo>
                      <a:pt x="4" y="8"/>
                    </a:lnTo>
                    <a:lnTo>
                      <a:pt x="6" y="10"/>
                    </a:lnTo>
                    <a:lnTo>
                      <a:pt x="6" y="12"/>
                    </a:lnTo>
                    <a:lnTo>
                      <a:pt x="8" y="14"/>
                    </a:lnTo>
                    <a:lnTo>
                      <a:pt x="12" y="14"/>
                    </a:lnTo>
                    <a:lnTo>
                      <a:pt x="18" y="18"/>
                    </a:lnTo>
                    <a:lnTo>
                      <a:pt x="22" y="20"/>
                    </a:lnTo>
                    <a:lnTo>
                      <a:pt x="24" y="24"/>
                    </a:lnTo>
                    <a:lnTo>
                      <a:pt x="26" y="28"/>
                    </a:lnTo>
                    <a:lnTo>
                      <a:pt x="24" y="34"/>
                    </a:lnTo>
                    <a:lnTo>
                      <a:pt x="22" y="38"/>
                    </a:lnTo>
                    <a:lnTo>
                      <a:pt x="18" y="40"/>
                    </a:lnTo>
                    <a:lnTo>
                      <a:pt x="12" y="40"/>
                    </a:lnTo>
                    <a:lnTo>
                      <a:pt x="8" y="40"/>
                    </a:lnTo>
                    <a:lnTo>
                      <a:pt x="4" y="40"/>
                    </a:lnTo>
                    <a:lnTo>
                      <a:pt x="2" y="38"/>
                    </a:lnTo>
                    <a:lnTo>
                      <a:pt x="2" y="40"/>
                    </a:lnTo>
                    <a:lnTo>
                      <a:pt x="0" y="40"/>
                    </a:lnTo>
                    <a:lnTo>
                      <a:pt x="0" y="26"/>
                    </a:lnTo>
                    <a:lnTo>
                      <a:pt x="2" y="32"/>
                    </a:lnTo>
                    <a:lnTo>
                      <a:pt x="6" y="36"/>
                    </a:lnTo>
                    <a:lnTo>
                      <a:pt x="8" y="38"/>
                    </a:lnTo>
                    <a:lnTo>
                      <a:pt x="12" y="38"/>
                    </a:lnTo>
                    <a:lnTo>
                      <a:pt x="16" y="38"/>
                    </a:lnTo>
                    <a:lnTo>
                      <a:pt x="18" y="36"/>
                    </a:lnTo>
                    <a:lnTo>
                      <a:pt x="20" y="34"/>
                    </a:lnTo>
                    <a:lnTo>
                      <a:pt x="20" y="32"/>
                    </a:lnTo>
                    <a:lnTo>
                      <a:pt x="20" y="30"/>
                    </a:lnTo>
                    <a:lnTo>
                      <a:pt x="18" y="28"/>
                    </a:lnTo>
                    <a:lnTo>
                      <a:pt x="14" y="24"/>
                    </a:lnTo>
                    <a:lnTo>
                      <a:pt x="10" y="22"/>
                    </a:lnTo>
                    <a:lnTo>
                      <a:pt x="4" y="20"/>
                    </a:lnTo>
                    <a:lnTo>
                      <a:pt x="2" y="16"/>
                    </a:lnTo>
                    <a:lnTo>
                      <a:pt x="0" y="14"/>
                    </a:lnTo>
                    <a:lnTo>
                      <a:pt x="0" y="10"/>
                    </a:lnTo>
                    <a:lnTo>
                      <a:pt x="0" y="6"/>
                    </a:lnTo>
                    <a:lnTo>
                      <a:pt x="2" y="2"/>
                    </a:lnTo>
                    <a:lnTo>
                      <a:pt x="6" y="0"/>
                    </a:lnTo>
                    <a:lnTo>
                      <a:pt x="12" y="0"/>
                    </a:lnTo>
                    <a:lnTo>
                      <a:pt x="14" y="0"/>
                    </a:lnTo>
                    <a:lnTo>
                      <a:pt x="18" y="0"/>
                    </a:lnTo>
                    <a:lnTo>
                      <a:pt x="20" y="2"/>
                    </a:lnTo>
                    <a:lnTo>
                      <a:pt x="22" y="2"/>
                    </a:lnTo>
                    <a:lnTo>
                      <a:pt x="22" y="0"/>
                    </a:lnTo>
                    <a:lnTo>
                      <a:pt x="24" y="0"/>
                    </a:lnTo>
                    <a:close/>
                  </a:path>
                </a:pathLst>
              </a:custGeom>
              <a:solidFill>
                <a:srgbClr val="000000"/>
              </a:solidFill>
              <a:ln w="0">
                <a:solidFill>
                  <a:srgbClr val="000000"/>
                </a:solidFill>
                <a:round/>
                <a:headEnd/>
                <a:tailEnd/>
              </a:ln>
            </p:spPr>
            <p:txBody>
              <a:bodyPr/>
              <a:lstStyle/>
              <a:p>
                <a:endParaRPr lang="en-CA"/>
              </a:p>
            </p:txBody>
          </p:sp>
          <p:sp>
            <p:nvSpPr>
              <p:cNvPr id="13474" name="Freeform 143"/>
              <p:cNvSpPr>
                <a:spLocks noEditPoints="1"/>
              </p:cNvSpPr>
              <p:nvPr/>
            </p:nvSpPr>
            <p:spPr bwMode="auto">
              <a:xfrm>
                <a:off x="1830" y="2698"/>
                <a:ext cx="32" cy="40"/>
              </a:xfrm>
              <a:custGeom>
                <a:avLst/>
                <a:gdLst>
                  <a:gd name="T0" fmla="*/ 6 w 32"/>
                  <a:gd name="T1" fmla="*/ 16 h 40"/>
                  <a:gd name="T2" fmla="*/ 6 w 32"/>
                  <a:gd name="T3" fmla="*/ 22 h 40"/>
                  <a:gd name="T4" fmla="*/ 10 w 32"/>
                  <a:gd name="T5" fmla="*/ 28 h 40"/>
                  <a:gd name="T6" fmla="*/ 14 w 32"/>
                  <a:gd name="T7" fmla="*/ 32 h 40"/>
                  <a:gd name="T8" fmla="*/ 20 w 32"/>
                  <a:gd name="T9" fmla="*/ 34 h 40"/>
                  <a:gd name="T10" fmla="*/ 24 w 32"/>
                  <a:gd name="T11" fmla="*/ 32 h 40"/>
                  <a:gd name="T12" fmla="*/ 26 w 32"/>
                  <a:gd name="T13" fmla="*/ 32 h 40"/>
                  <a:gd name="T14" fmla="*/ 30 w 32"/>
                  <a:gd name="T15" fmla="*/ 28 h 40"/>
                  <a:gd name="T16" fmla="*/ 32 w 32"/>
                  <a:gd name="T17" fmla="*/ 24 h 40"/>
                  <a:gd name="T18" fmla="*/ 32 w 32"/>
                  <a:gd name="T19" fmla="*/ 26 h 40"/>
                  <a:gd name="T20" fmla="*/ 30 w 32"/>
                  <a:gd name="T21" fmla="*/ 30 h 40"/>
                  <a:gd name="T22" fmla="*/ 28 w 32"/>
                  <a:gd name="T23" fmla="*/ 36 h 40"/>
                  <a:gd name="T24" fmla="*/ 22 w 32"/>
                  <a:gd name="T25" fmla="*/ 40 h 40"/>
                  <a:gd name="T26" fmla="*/ 16 w 32"/>
                  <a:gd name="T27" fmla="*/ 40 h 40"/>
                  <a:gd name="T28" fmla="*/ 10 w 32"/>
                  <a:gd name="T29" fmla="*/ 40 h 40"/>
                  <a:gd name="T30" fmla="*/ 4 w 32"/>
                  <a:gd name="T31" fmla="*/ 36 h 40"/>
                  <a:gd name="T32" fmla="*/ 2 w 32"/>
                  <a:gd name="T33" fmla="*/ 32 h 40"/>
                  <a:gd name="T34" fmla="*/ 0 w 32"/>
                  <a:gd name="T35" fmla="*/ 26 h 40"/>
                  <a:gd name="T36" fmla="*/ 0 w 32"/>
                  <a:gd name="T37" fmla="*/ 20 h 40"/>
                  <a:gd name="T38" fmla="*/ 0 w 32"/>
                  <a:gd name="T39" fmla="*/ 14 h 40"/>
                  <a:gd name="T40" fmla="*/ 2 w 32"/>
                  <a:gd name="T41" fmla="*/ 10 h 40"/>
                  <a:gd name="T42" fmla="*/ 4 w 32"/>
                  <a:gd name="T43" fmla="*/ 6 h 40"/>
                  <a:gd name="T44" fmla="*/ 8 w 32"/>
                  <a:gd name="T45" fmla="*/ 2 h 40"/>
                  <a:gd name="T46" fmla="*/ 12 w 32"/>
                  <a:gd name="T47" fmla="*/ 0 h 40"/>
                  <a:gd name="T48" fmla="*/ 18 w 32"/>
                  <a:gd name="T49" fmla="*/ 0 h 40"/>
                  <a:gd name="T50" fmla="*/ 24 w 32"/>
                  <a:gd name="T51" fmla="*/ 0 h 40"/>
                  <a:gd name="T52" fmla="*/ 28 w 32"/>
                  <a:gd name="T53" fmla="*/ 4 h 40"/>
                  <a:gd name="T54" fmla="*/ 32 w 32"/>
                  <a:gd name="T55" fmla="*/ 8 h 40"/>
                  <a:gd name="T56" fmla="*/ 32 w 32"/>
                  <a:gd name="T57" fmla="*/ 16 h 40"/>
                  <a:gd name="T58" fmla="*/ 6 w 32"/>
                  <a:gd name="T59" fmla="*/ 16 h 40"/>
                  <a:gd name="T60" fmla="*/ 6 w 32"/>
                  <a:gd name="T61" fmla="*/ 12 h 40"/>
                  <a:gd name="T62" fmla="*/ 24 w 32"/>
                  <a:gd name="T63" fmla="*/ 12 h 40"/>
                  <a:gd name="T64" fmla="*/ 22 w 32"/>
                  <a:gd name="T65" fmla="*/ 10 h 40"/>
                  <a:gd name="T66" fmla="*/ 22 w 32"/>
                  <a:gd name="T67" fmla="*/ 8 h 40"/>
                  <a:gd name="T68" fmla="*/ 22 w 32"/>
                  <a:gd name="T69" fmla="*/ 6 h 40"/>
                  <a:gd name="T70" fmla="*/ 20 w 32"/>
                  <a:gd name="T71" fmla="*/ 4 h 40"/>
                  <a:gd name="T72" fmla="*/ 18 w 32"/>
                  <a:gd name="T73" fmla="*/ 2 h 40"/>
                  <a:gd name="T74" fmla="*/ 14 w 32"/>
                  <a:gd name="T75" fmla="*/ 2 h 40"/>
                  <a:gd name="T76" fmla="*/ 12 w 32"/>
                  <a:gd name="T77" fmla="*/ 4 h 40"/>
                  <a:gd name="T78" fmla="*/ 8 w 32"/>
                  <a:gd name="T79" fmla="*/ 4 h 40"/>
                  <a:gd name="T80" fmla="*/ 6 w 32"/>
                  <a:gd name="T81" fmla="*/ 8 h 40"/>
                  <a:gd name="T82" fmla="*/ 6 w 32"/>
                  <a:gd name="T83" fmla="*/ 12 h 4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2"/>
                  <a:gd name="T127" fmla="*/ 0 h 40"/>
                  <a:gd name="T128" fmla="*/ 32 w 32"/>
                  <a:gd name="T129" fmla="*/ 40 h 4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2" h="40">
                    <a:moveTo>
                      <a:pt x="6" y="16"/>
                    </a:moveTo>
                    <a:lnTo>
                      <a:pt x="6" y="22"/>
                    </a:lnTo>
                    <a:lnTo>
                      <a:pt x="10" y="28"/>
                    </a:lnTo>
                    <a:lnTo>
                      <a:pt x="14" y="32"/>
                    </a:lnTo>
                    <a:lnTo>
                      <a:pt x="20" y="34"/>
                    </a:lnTo>
                    <a:lnTo>
                      <a:pt x="24" y="32"/>
                    </a:lnTo>
                    <a:lnTo>
                      <a:pt x="26" y="32"/>
                    </a:lnTo>
                    <a:lnTo>
                      <a:pt x="30" y="28"/>
                    </a:lnTo>
                    <a:lnTo>
                      <a:pt x="32" y="24"/>
                    </a:lnTo>
                    <a:lnTo>
                      <a:pt x="32" y="26"/>
                    </a:lnTo>
                    <a:lnTo>
                      <a:pt x="30" y="30"/>
                    </a:lnTo>
                    <a:lnTo>
                      <a:pt x="28" y="36"/>
                    </a:lnTo>
                    <a:lnTo>
                      <a:pt x="22" y="40"/>
                    </a:lnTo>
                    <a:lnTo>
                      <a:pt x="16" y="40"/>
                    </a:lnTo>
                    <a:lnTo>
                      <a:pt x="10" y="40"/>
                    </a:lnTo>
                    <a:lnTo>
                      <a:pt x="4" y="36"/>
                    </a:lnTo>
                    <a:lnTo>
                      <a:pt x="2" y="32"/>
                    </a:lnTo>
                    <a:lnTo>
                      <a:pt x="0" y="26"/>
                    </a:lnTo>
                    <a:lnTo>
                      <a:pt x="0" y="20"/>
                    </a:lnTo>
                    <a:lnTo>
                      <a:pt x="0" y="14"/>
                    </a:lnTo>
                    <a:lnTo>
                      <a:pt x="2" y="10"/>
                    </a:lnTo>
                    <a:lnTo>
                      <a:pt x="4" y="6"/>
                    </a:lnTo>
                    <a:lnTo>
                      <a:pt x="8" y="2"/>
                    </a:lnTo>
                    <a:lnTo>
                      <a:pt x="12" y="0"/>
                    </a:lnTo>
                    <a:lnTo>
                      <a:pt x="18" y="0"/>
                    </a:lnTo>
                    <a:lnTo>
                      <a:pt x="24" y="0"/>
                    </a:lnTo>
                    <a:lnTo>
                      <a:pt x="28" y="4"/>
                    </a:lnTo>
                    <a:lnTo>
                      <a:pt x="32" y="8"/>
                    </a:lnTo>
                    <a:lnTo>
                      <a:pt x="32" y="16"/>
                    </a:lnTo>
                    <a:lnTo>
                      <a:pt x="6" y="16"/>
                    </a:lnTo>
                    <a:close/>
                    <a:moveTo>
                      <a:pt x="6" y="12"/>
                    </a:moveTo>
                    <a:lnTo>
                      <a:pt x="24" y="12"/>
                    </a:lnTo>
                    <a:lnTo>
                      <a:pt x="22" y="10"/>
                    </a:lnTo>
                    <a:lnTo>
                      <a:pt x="22" y="8"/>
                    </a:lnTo>
                    <a:lnTo>
                      <a:pt x="22" y="6"/>
                    </a:lnTo>
                    <a:lnTo>
                      <a:pt x="20" y="4"/>
                    </a:lnTo>
                    <a:lnTo>
                      <a:pt x="18" y="2"/>
                    </a:lnTo>
                    <a:lnTo>
                      <a:pt x="14" y="2"/>
                    </a:lnTo>
                    <a:lnTo>
                      <a:pt x="12" y="4"/>
                    </a:lnTo>
                    <a:lnTo>
                      <a:pt x="8" y="4"/>
                    </a:lnTo>
                    <a:lnTo>
                      <a:pt x="6" y="8"/>
                    </a:lnTo>
                    <a:lnTo>
                      <a:pt x="6" y="12"/>
                    </a:lnTo>
                    <a:close/>
                  </a:path>
                </a:pathLst>
              </a:custGeom>
              <a:solidFill>
                <a:srgbClr val="000000"/>
              </a:solidFill>
              <a:ln w="0">
                <a:solidFill>
                  <a:srgbClr val="000000"/>
                </a:solidFill>
                <a:round/>
                <a:headEnd/>
                <a:tailEnd/>
              </a:ln>
            </p:spPr>
            <p:txBody>
              <a:bodyPr/>
              <a:lstStyle/>
              <a:p>
                <a:endParaRPr lang="en-CA"/>
              </a:p>
            </p:txBody>
          </p:sp>
          <p:sp>
            <p:nvSpPr>
              <p:cNvPr id="13475" name="Rectangle 144"/>
              <p:cNvSpPr>
                <a:spLocks noChangeArrowheads="1"/>
              </p:cNvSpPr>
              <p:nvPr/>
            </p:nvSpPr>
            <p:spPr bwMode="auto">
              <a:xfrm>
                <a:off x="1888" y="2664"/>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476" name="Rectangle 145"/>
              <p:cNvSpPr>
                <a:spLocks noChangeArrowheads="1"/>
              </p:cNvSpPr>
              <p:nvPr/>
            </p:nvSpPr>
            <p:spPr bwMode="auto">
              <a:xfrm>
                <a:off x="1904" y="2664"/>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477" name="Freeform 146"/>
              <p:cNvSpPr>
                <a:spLocks/>
              </p:cNvSpPr>
              <p:nvPr/>
            </p:nvSpPr>
            <p:spPr bwMode="auto">
              <a:xfrm>
                <a:off x="2048" y="2678"/>
                <a:ext cx="38" cy="60"/>
              </a:xfrm>
              <a:custGeom>
                <a:avLst/>
                <a:gdLst>
                  <a:gd name="T0" fmla="*/ 38 w 38"/>
                  <a:gd name="T1" fmla="*/ 48 h 60"/>
                  <a:gd name="T2" fmla="*/ 34 w 38"/>
                  <a:gd name="T3" fmla="*/ 60 h 60"/>
                  <a:gd name="T4" fmla="*/ 0 w 38"/>
                  <a:gd name="T5" fmla="*/ 60 h 60"/>
                  <a:gd name="T6" fmla="*/ 0 w 38"/>
                  <a:gd name="T7" fmla="*/ 58 h 60"/>
                  <a:gd name="T8" fmla="*/ 10 w 38"/>
                  <a:gd name="T9" fmla="*/ 50 h 60"/>
                  <a:gd name="T10" fmla="*/ 16 w 38"/>
                  <a:gd name="T11" fmla="*/ 42 h 60"/>
                  <a:gd name="T12" fmla="*/ 22 w 38"/>
                  <a:gd name="T13" fmla="*/ 36 h 60"/>
                  <a:gd name="T14" fmla="*/ 26 w 38"/>
                  <a:gd name="T15" fmla="*/ 28 h 60"/>
                  <a:gd name="T16" fmla="*/ 28 w 38"/>
                  <a:gd name="T17" fmla="*/ 20 h 60"/>
                  <a:gd name="T18" fmla="*/ 26 w 38"/>
                  <a:gd name="T19" fmla="*/ 14 h 60"/>
                  <a:gd name="T20" fmla="*/ 24 w 38"/>
                  <a:gd name="T21" fmla="*/ 10 h 60"/>
                  <a:gd name="T22" fmla="*/ 20 w 38"/>
                  <a:gd name="T23" fmla="*/ 8 h 60"/>
                  <a:gd name="T24" fmla="*/ 16 w 38"/>
                  <a:gd name="T25" fmla="*/ 6 h 60"/>
                  <a:gd name="T26" fmla="*/ 12 w 38"/>
                  <a:gd name="T27" fmla="*/ 8 h 60"/>
                  <a:gd name="T28" fmla="*/ 8 w 38"/>
                  <a:gd name="T29" fmla="*/ 10 h 60"/>
                  <a:gd name="T30" fmla="*/ 4 w 38"/>
                  <a:gd name="T31" fmla="*/ 12 h 60"/>
                  <a:gd name="T32" fmla="*/ 2 w 38"/>
                  <a:gd name="T33" fmla="*/ 16 h 60"/>
                  <a:gd name="T34" fmla="*/ 2 w 38"/>
                  <a:gd name="T35" fmla="*/ 16 h 60"/>
                  <a:gd name="T36" fmla="*/ 4 w 38"/>
                  <a:gd name="T37" fmla="*/ 10 h 60"/>
                  <a:gd name="T38" fmla="*/ 6 w 38"/>
                  <a:gd name="T39" fmla="*/ 4 h 60"/>
                  <a:gd name="T40" fmla="*/ 12 w 38"/>
                  <a:gd name="T41" fmla="*/ 2 h 60"/>
                  <a:gd name="T42" fmla="*/ 18 w 38"/>
                  <a:gd name="T43" fmla="*/ 0 h 60"/>
                  <a:gd name="T44" fmla="*/ 24 w 38"/>
                  <a:gd name="T45" fmla="*/ 2 h 60"/>
                  <a:gd name="T46" fmla="*/ 30 w 38"/>
                  <a:gd name="T47" fmla="*/ 6 h 60"/>
                  <a:gd name="T48" fmla="*/ 34 w 38"/>
                  <a:gd name="T49" fmla="*/ 10 h 60"/>
                  <a:gd name="T50" fmla="*/ 34 w 38"/>
                  <a:gd name="T51" fmla="*/ 16 h 60"/>
                  <a:gd name="T52" fmla="*/ 34 w 38"/>
                  <a:gd name="T53" fmla="*/ 20 h 60"/>
                  <a:gd name="T54" fmla="*/ 32 w 38"/>
                  <a:gd name="T55" fmla="*/ 24 h 60"/>
                  <a:gd name="T56" fmla="*/ 28 w 38"/>
                  <a:gd name="T57" fmla="*/ 32 h 60"/>
                  <a:gd name="T58" fmla="*/ 22 w 38"/>
                  <a:gd name="T59" fmla="*/ 40 h 60"/>
                  <a:gd name="T60" fmla="*/ 16 w 38"/>
                  <a:gd name="T61" fmla="*/ 46 h 60"/>
                  <a:gd name="T62" fmla="*/ 12 w 38"/>
                  <a:gd name="T63" fmla="*/ 50 h 60"/>
                  <a:gd name="T64" fmla="*/ 8 w 38"/>
                  <a:gd name="T65" fmla="*/ 54 h 60"/>
                  <a:gd name="T66" fmla="*/ 24 w 38"/>
                  <a:gd name="T67" fmla="*/ 54 h 60"/>
                  <a:gd name="T68" fmla="*/ 28 w 38"/>
                  <a:gd name="T69" fmla="*/ 54 h 60"/>
                  <a:gd name="T70" fmla="*/ 30 w 38"/>
                  <a:gd name="T71" fmla="*/ 54 h 60"/>
                  <a:gd name="T72" fmla="*/ 32 w 38"/>
                  <a:gd name="T73" fmla="*/ 52 h 60"/>
                  <a:gd name="T74" fmla="*/ 34 w 38"/>
                  <a:gd name="T75" fmla="*/ 52 h 60"/>
                  <a:gd name="T76" fmla="*/ 36 w 38"/>
                  <a:gd name="T77" fmla="*/ 50 h 60"/>
                  <a:gd name="T78" fmla="*/ 36 w 38"/>
                  <a:gd name="T79" fmla="*/ 48 h 60"/>
                  <a:gd name="T80" fmla="*/ 38 w 38"/>
                  <a:gd name="T81" fmla="*/ 48 h 6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8"/>
                  <a:gd name="T124" fmla="*/ 0 h 60"/>
                  <a:gd name="T125" fmla="*/ 38 w 38"/>
                  <a:gd name="T126" fmla="*/ 60 h 6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8" h="60">
                    <a:moveTo>
                      <a:pt x="38" y="48"/>
                    </a:moveTo>
                    <a:lnTo>
                      <a:pt x="34" y="60"/>
                    </a:lnTo>
                    <a:lnTo>
                      <a:pt x="0" y="60"/>
                    </a:lnTo>
                    <a:lnTo>
                      <a:pt x="0" y="58"/>
                    </a:lnTo>
                    <a:lnTo>
                      <a:pt x="10" y="50"/>
                    </a:lnTo>
                    <a:lnTo>
                      <a:pt x="16" y="42"/>
                    </a:lnTo>
                    <a:lnTo>
                      <a:pt x="22" y="36"/>
                    </a:lnTo>
                    <a:lnTo>
                      <a:pt x="26" y="28"/>
                    </a:lnTo>
                    <a:lnTo>
                      <a:pt x="28" y="20"/>
                    </a:lnTo>
                    <a:lnTo>
                      <a:pt x="26" y="14"/>
                    </a:lnTo>
                    <a:lnTo>
                      <a:pt x="24" y="10"/>
                    </a:lnTo>
                    <a:lnTo>
                      <a:pt x="20" y="8"/>
                    </a:lnTo>
                    <a:lnTo>
                      <a:pt x="16" y="6"/>
                    </a:lnTo>
                    <a:lnTo>
                      <a:pt x="12" y="8"/>
                    </a:lnTo>
                    <a:lnTo>
                      <a:pt x="8" y="10"/>
                    </a:lnTo>
                    <a:lnTo>
                      <a:pt x="4" y="12"/>
                    </a:lnTo>
                    <a:lnTo>
                      <a:pt x="2" y="16"/>
                    </a:lnTo>
                    <a:lnTo>
                      <a:pt x="4" y="10"/>
                    </a:lnTo>
                    <a:lnTo>
                      <a:pt x="6" y="4"/>
                    </a:lnTo>
                    <a:lnTo>
                      <a:pt x="12" y="2"/>
                    </a:lnTo>
                    <a:lnTo>
                      <a:pt x="18" y="0"/>
                    </a:lnTo>
                    <a:lnTo>
                      <a:pt x="24" y="2"/>
                    </a:lnTo>
                    <a:lnTo>
                      <a:pt x="30" y="6"/>
                    </a:lnTo>
                    <a:lnTo>
                      <a:pt x="34" y="10"/>
                    </a:lnTo>
                    <a:lnTo>
                      <a:pt x="34" y="16"/>
                    </a:lnTo>
                    <a:lnTo>
                      <a:pt x="34" y="20"/>
                    </a:lnTo>
                    <a:lnTo>
                      <a:pt x="32" y="24"/>
                    </a:lnTo>
                    <a:lnTo>
                      <a:pt x="28" y="32"/>
                    </a:lnTo>
                    <a:lnTo>
                      <a:pt x="22" y="40"/>
                    </a:lnTo>
                    <a:lnTo>
                      <a:pt x="16" y="46"/>
                    </a:lnTo>
                    <a:lnTo>
                      <a:pt x="12" y="50"/>
                    </a:lnTo>
                    <a:lnTo>
                      <a:pt x="8" y="54"/>
                    </a:lnTo>
                    <a:lnTo>
                      <a:pt x="24" y="54"/>
                    </a:lnTo>
                    <a:lnTo>
                      <a:pt x="28" y="54"/>
                    </a:lnTo>
                    <a:lnTo>
                      <a:pt x="30" y="54"/>
                    </a:lnTo>
                    <a:lnTo>
                      <a:pt x="32" y="52"/>
                    </a:lnTo>
                    <a:lnTo>
                      <a:pt x="34" y="52"/>
                    </a:lnTo>
                    <a:lnTo>
                      <a:pt x="36" y="50"/>
                    </a:lnTo>
                    <a:lnTo>
                      <a:pt x="36" y="48"/>
                    </a:lnTo>
                    <a:lnTo>
                      <a:pt x="38" y="48"/>
                    </a:lnTo>
                    <a:close/>
                  </a:path>
                </a:pathLst>
              </a:custGeom>
              <a:solidFill>
                <a:srgbClr val="000000"/>
              </a:solidFill>
              <a:ln w="0">
                <a:solidFill>
                  <a:srgbClr val="000000"/>
                </a:solidFill>
                <a:round/>
                <a:headEnd/>
                <a:tailEnd/>
              </a:ln>
            </p:spPr>
            <p:txBody>
              <a:bodyPr/>
              <a:lstStyle/>
              <a:p>
                <a:endParaRPr lang="en-CA"/>
              </a:p>
            </p:txBody>
          </p:sp>
          <p:sp>
            <p:nvSpPr>
              <p:cNvPr id="13478" name="Rectangle 147"/>
              <p:cNvSpPr>
                <a:spLocks noChangeArrowheads="1"/>
              </p:cNvSpPr>
              <p:nvPr/>
            </p:nvSpPr>
            <p:spPr bwMode="auto">
              <a:xfrm>
                <a:off x="2152" y="2664"/>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479" name="Freeform 148"/>
              <p:cNvSpPr>
                <a:spLocks noEditPoints="1"/>
              </p:cNvSpPr>
              <p:nvPr/>
            </p:nvSpPr>
            <p:spPr bwMode="auto">
              <a:xfrm>
                <a:off x="2302" y="2678"/>
                <a:ext cx="36" cy="60"/>
              </a:xfrm>
              <a:custGeom>
                <a:avLst/>
                <a:gdLst>
                  <a:gd name="T0" fmla="*/ 0 w 36"/>
                  <a:gd name="T1" fmla="*/ 30 h 60"/>
                  <a:gd name="T2" fmla="*/ 0 w 36"/>
                  <a:gd name="T3" fmla="*/ 22 h 60"/>
                  <a:gd name="T4" fmla="*/ 2 w 36"/>
                  <a:gd name="T5" fmla="*/ 14 h 60"/>
                  <a:gd name="T6" fmla="*/ 6 w 36"/>
                  <a:gd name="T7" fmla="*/ 8 h 60"/>
                  <a:gd name="T8" fmla="*/ 10 w 36"/>
                  <a:gd name="T9" fmla="*/ 4 h 60"/>
                  <a:gd name="T10" fmla="*/ 14 w 36"/>
                  <a:gd name="T11" fmla="*/ 2 h 60"/>
                  <a:gd name="T12" fmla="*/ 18 w 36"/>
                  <a:gd name="T13" fmla="*/ 0 h 60"/>
                  <a:gd name="T14" fmla="*/ 22 w 36"/>
                  <a:gd name="T15" fmla="*/ 2 h 60"/>
                  <a:gd name="T16" fmla="*/ 26 w 36"/>
                  <a:gd name="T17" fmla="*/ 4 h 60"/>
                  <a:gd name="T18" fmla="*/ 30 w 36"/>
                  <a:gd name="T19" fmla="*/ 8 h 60"/>
                  <a:gd name="T20" fmla="*/ 32 w 36"/>
                  <a:gd name="T21" fmla="*/ 14 h 60"/>
                  <a:gd name="T22" fmla="*/ 34 w 36"/>
                  <a:gd name="T23" fmla="*/ 22 h 60"/>
                  <a:gd name="T24" fmla="*/ 36 w 36"/>
                  <a:gd name="T25" fmla="*/ 30 h 60"/>
                  <a:gd name="T26" fmla="*/ 34 w 36"/>
                  <a:gd name="T27" fmla="*/ 40 h 60"/>
                  <a:gd name="T28" fmla="*/ 32 w 36"/>
                  <a:gd name="T29" fmla="*/ 48 h 60"/>
                  <a:gd name="T30" fmla="*/ 30 w 36"/>
                  <a:gd name="T31" fmla="*/ 54 h 60"/>
                  <a:gd name="T32" fmla="*/ 26 w 36"/>
                  <a:gd name="T33" fmla="*/ 58 h 60"/>
                  <a:gd name="T34" fmla="*/ 22 w 36"/>
                  <a:gd name="T35" fmla="*/ 60 h 60"/>
                  <a:gd name="T36" fmla="*/ 18 w 36"/>
                  <a:gd name="T37" fmla="*/ 60 h 60"/>
                  <a:gd name="T38" fmla="*/ 12 w 36"/>
                  <a:gd name="T39" fmla="*/ 60 h 60"/>
                  <a:gd name="T40" fmla="*/ 8 w 36"/>
                  <a:gd name="T41" fmla="*/ 56 h 60"/>
                  <a:gd name="T42" fmla="*/ 4 w 36"/>
                  <a:gd name="T43" fmla="*/ 50 h 60"/>
                  <a:gd name="T44" fmla="*/ 0 w 36"/>
                  <a:gd name="T45" fmla="*/ 42 h 60"/>
                  <a:gd name="T46" fmla="*/ 0 w 36"/>
                  <a:gd name="T47" fmla="*/ 30 h 60"/>
                  <a:gd name="T48" fmla="*/ 8 w 36"/>
                  <a:gd name="T49" fmla="*/ 32 h 60"/>
                  <a:gd name="T50" fmla="*/ 8 w 36"/>
                  <a:gd name="T51" fmla="*/ 42 h 60"/>
                  <a:gd name="T52" fmla="*/ 10 w 36"/>
                  <a:gd name="T53" fmla="*/ 52 h 60"/>
                  <a:gd name="T54" fmla="*/ 12 w 36"/>
                  <a:gd name="T55" fmla="*/ 56 h 60"/>
                  <a:gd name="T56" fmla="*/ 14 w 36"/>
                  <a:gd name="T57" fmla="*/ 58 h 60"/>
                  <a:gd name="T58" fmla="*/ 18 w 36"/>
                  <a:gd name="T59" fmla="*/ 58 h 60"/>
                  <a:gd name="T60" fmla="*/ 20 w 36"/>
                  <a:gd name="T61" fmla="*/ 58 h 60"/>
                  <a:gd name="T62" fmla="*/ 22 w 36"/>
                  <a:gd name="T63" fmla="*/ 56 h 60"/>
                  <a:gd name="T64" fmla="*/ 24 w 36"/>
                  <a:gd name="T65" fmla="*/ 54 h 60"/>
                  <a:gd name="T66" fmla="*/ 26 w 36"/>
                  <a:gd name="T67" fmla="*/ 48 h 60"/>
                  <a:gd name="T68" fmla="*/ 28 w 36"/>
                  <a:gd name="T69" fmla="*/ 40 h 60"/>
                  <a:gd name="T70" fmla="*/ 28 w 36"/>
                  <a:gd name="T71" fmla="*/ 28 h 60"/>
                  <a:gd name="T72" fmla="*/ 26 w 36"/>
                  <a:gd name="T73" fmla="*/ 20 h 60"/>
                  <a:gd name="T74" fmla="*/ 26 w 36"/>
                  <a:gd name="T75" fmla="*/ 12 h 60"/>
                  <a:gd name="T76" fmla="*/ 24 w 36"/>
                  <a:gd name="T77" fmla="*/ 8 h 60"/>
                  <a:gd name="T78" fmla="*/ 22 w 36"/>
                  <a:gd name="T79" fmla="*/ 4 h 60"/>
                  <a:gd name="T80" fmla="*/ 20 w 36"/>
                  <a:gd name="T81" fmla="*/ 4 h 60"/>
                  <a:gd name="T82" fmla="*/ 18 w 36"/>
                  <a:gd name="T83" fmla="*/ 4 h 60"/>
                  <a:gd name="T84" fmla="*/ 14 w 36"/>
                  <a:gd name="T85" fmla="*/ 4 h 60"/>
                  <a:gd name="T86" fmla="*/ 12 w 36"/>
                  <a:gd name="T87" fmla="*/ 6 h 60"/>
                  <a:gd name="T88" fmla="*/ 10 w 36"/>
                  <a:gd name="T89" fmla="*/ 10 h 60"/>
                  <a:gd name="T90" fmla="*/ 8 w 36"/>
                  <a:gd name="T91" fmla="*/ 16 h 60"/>
                  <a:gd name="T92" fmla="*/ 8 w 36"/>
                  <a:gd name="T93" fmla="*/ 24 h 60"/>
                  <a:gd name="T94" fmla="*/ 8 w 36"/>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0" y="22"/>
                    </a:lnTo>
                    <a:lnTo>
                      <a:pt x="2" y="14"/>
                    </a:lnTo>
                    <a:lnTo>
                      <a:pt x="6" y="8"/>
                    </a:lnTo>
                    <a:lnTo>
                      <a:pt x="10" y="4"/>
                    </a:lnTo>
                    <a:lnTo>
                      <a:pt x="14" y="2"/>
                    </a:lnTo>
                    <a:lnTo>
                      <a:pt x="18" y="0"/>
                    </a:lnTo>
                    <a:lnTo>
                      <a:pt x="22" y="2"/>
                    </a:lnTo>
                    <a:lnTo>
                      <a:pt x="26" y="4"/>
                    </a:lnTo>
                    <a:lnTo>
                      <a:pt x="30" y="8"/>
                    </a:lnTo>
                    <a:lnTo>
                      <a:pt x="32" y="14"/>
                    </a:lnTo>
                    <a:lnTo>
                      <a:pt x="34" y="22"/>
                    </a:lnTo>
                    <a:lnTo>
                      <a:pt x="36" y="30"/>
                    </a:lnTo>
                    <a:lnTo>
                      <a:pt x="34" y="40"/>
                    </a:lnTo>
                    <a:lnTo>
                      <a:pt x="32" y="48"/>
                    </a:lnTo>
                    <a:lnTo>
                      <a:pt x="30" y="54"/>
                    </a:lnTo>
                    <a:lnTo>
                      <a:pt x="26" y="58"/>
                    </a:lnTo>
                    <a:lnTo>
                      <a:pt x="22" y="60"/>
                    </a:lnTo>
                    <a:lnTo>
                      <a:pt x="18" y="60"/>
                    </a:lnTo>
                    <a:lnTo>
                      <a:pt x="12" y="60"/>
                    </a:lnTo>
                    <a:lnTo>
                      <a:pt x="8" y="56"/>
                    </a:lnTo>
                    <a:lnTo>
                      <a:pt x="4" y="50"/>
                    </a:lnTo>
                    <a:lnTo>
                      <a:pt x="0" y="42"/>
                    </a:lnTo>
                    <a:lnTo>
                      <a:pt x="0" y="30"/>
                    </a:lnTo>
                    <a:close/>
                    <a:moveTo>
                      <a:pt x="8" y="32"/>
                    </a:moveTo>
                    <a:lnTo>
                      <a:pt x="8" y="42"/>
                    </a:lnTo>
                    <a:lnTo>
                      <a:pt x="10" y="52"/>
                    </a:lnTo>
                    <a:lnTo>
                      <a:pt x="12" y="56"/>
                    </a:lnTo>
                    <a:lnTo>
                      <a:pt x="14" y="58"/>
                    </a:lnTo>
                    <a:lnTo>
                      <a:pt x="18" y="58"/>
                    </a:lnTo>
                    <a:lnTo>
                      <a:pt x="20" y="58"/>
                    </a:lnTo>
                    <a:lnTo>
                      <a:pt x="22" y="56"/>
                    </a:lnTo>
                    <a:lnTo>
                      <a:pt x="24" y="54"/>
                    </a:lnTo>
                    <a:lnTo>
                      <a:pt x="26" y="48"/>
                    </a:lnTo>
                    <a:lnTo>
                      <a:pt x="28" y="40"/>
                    </a:lnTo>
                    <a:lnTo>
                      <a:pt x="28" y="28"/>
                    </a:lnTo>
                    <a:lnTo>
                      <a:pt x="26" y="20"/>
                    </a:lnTo>
                    <a:lnTo>
                      <a:pt x="26" y="12"/>
                    </a:lnTo>
                    <a:lnTo>
                      <a:pt x="24" y="8"/>
                    </a:lnTo>
                    <a:lnTo>
                      <a:pt x="22" y="4"/>
                    </a:lnTo>
                    <a:lnTo>
                      <a:pt x="20" y="4"/>
                    </a:lnTo>
                    <a:lnTo>
                      <a:pt x="18" y="4"/>
                    </a:lnTo>
                    <a:lnTo>
                      <a:pt x="14" y="4"/>
                    </a:lnTo>
                    <a:lnTo>
                      <a:pt x="12" y="6"/>
                    </a:lnTo>
                    <a:lnTo>
                      <a:pt x="10" y="10"/>
                    </a:lnTo>
                    <a:lnTo>
                      <a:pt x="8" y="16"/>
                    </a:lnTo>
                    <a:lnTo>
                      <a:pt x="8" y="24"/>
                    </a:lnTo>
                    <a:lnTo>
                      <a:pt x="8" y="32"/>
                    </a:lnTo>
                    <a:close/>
                  </a:path>
                </a:pathLst>
              </a:custGeom>
              <a:solidFill>
                <a:srgbClr val="000000"/>
              </a:solidFill>
              <a:ln w="0">
                <a:solidFill>
                  <a:srgbClr val="000000"/>
                </a:solidFill>
                <a:round/>
                <a:headEnd/>
                <a:tailEnd/>
              </a:ln>
            </p:spPr>
            <p:txBody>
              <a:bodyPr/>
              <a:lstStyle/>
              <a:p>
                <a:endParaRPr lang="en-CA"/>
              </a:p>
            </p:txBody>
          </p:sp>
          <p:sp>
            <p:nvSpPr>
              <p:cNvPr id="13480" name="Rectangle 149"/>
              <p:cNvSpPr>
                <a:spLocks noChangeArrowheads="1"/>
              </p:cNvSpPr>
              <p:nvPr/>
            </p:nvSpPr>
            <p:spPr bwMode="auto">
              <a:xfrm>
                <a:off x="2496" y="2664"/>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481" name="Freeform 150"/>
              <p:cNvSpPr>
                <a:spLocks noEditPoints="1"/>
              </p:cNvSpPr>
              <p:nvPr/>
            </p:nvSpPr>
            <p:spPr bwMode="auto">
              <a:xfrm>
                <a:off x="2638" y="2678"/>
                <a:ext cx="38" cy="60"/>
              </a:xfrm>
              <a:custGeom>
                <a:avLst/>
                <a:gdLst>
                  <a:gd name="T0" fmla="*/ 0 w 38"/>
                  <a:gd name="T1" fmla="*/ 30 h 60"/>
                  <a:gd name="T2" fmla="*/ 2 w 38"/>
                  <a:gd name="T3" fmla="*/ 22 h 60"/>
                  <a:gd name="T4" fmla="*/ 4 w 38"/>
                  <a:gd name="T5" fmla="*/ 14 h 60"/>
                  <a:gd name="T6" fmla="*/ 8 w 38"/>
                  <a:gd name="T7" fmla="*/ 8 h 60"/>
                  <a:gd name="T8" fmla="*/ 12 w 38"/>
                  <a:gd name="T9" fmla="*/ 4 h 60"/>
                  <a:gd name="T10" fmla="*/ 16 w 38"/>
                  <a:gd name="T11" fmla="*/ 2 h 60"/>
                  <a:gd name="T12" fmla="*/ 20 w 38"/>
                  <a:gd name="T13" fmla="*/ 0 h 60"/>
                  <a:gd name="T14" fmla="*/ 24 w 38"/>
                  <a:gd name="T15" fmla="*/ 2 h 60"/>
                  <a:gd name="T16" fmla="*/ 28 w 38"/>
                  <a:gd name="T17" fmla="*/ 4 h 60"/>
                  <a:gd name="T18" fmla="*/ 30 w 38"/>
                  <a:gd name="T19" fmla="*/ 8 h 60"/>
                  <a:gd name="T20" fmla="*/ 34 w 38"/>
                  <a:gd name="T21" fmla="*/ 14 h 60"/>
                  <a:gd name="T22" fmla="*/ 36 w 38"/>
                  <a:gd name="T23" fmla="*/ 22 h 60"/>
                  <a:gd name="T24" fmla="*/ 38 w 38"/>
                  <a:gd name="T25" fmla="*/ 30 h 60"/>
                  <a:gd name="T26" fmla="*/ 36 w 38"/>
                  <a:gd name="T27" fmla="*/ 40 h 60"/>
                  <a:gd name="T28" fmla="*/ 34 w 38"/>
                  <a:gd name="T29" fmla="*/ 48 h 60"/>
                  <a:gd name="T30" fmla="*/ 32 w 38"/>
                  <a:gd name="T31" fmla="*/ 54 h 60"/>
                  <a:gd name="T32" fmla="*/ 28 w 38"/>
                  <a:gd name="T33" fmla="*/ 58 h 60"/>
                  <a:gd name="T34" fmla="*/ 22 w 38"/>
                  <a:gd name="T35" fmla="*/ 60 h 60"/>
                  <a:gd name="T36" fmla="*/ 18 w 38"/>
                  <a:gd name="T37" fmla="*/ 60 h 60"/>
                  <a:gd name="T38" fmla="*/ 14 w 38"/>
                  <a:gd name="T39" fmla="*/ 60 h 60"/>
                  <a:gd name="T40" fmla="*/ 10 w 38"/>
                  <a:gd name="T41" fmla="*/ 56 h 60"/>
                  <a:gd name="T42" fmla="*/ 6 w 38"/>
                  <a:gd name="T43" fmla="*/ 50 h 60"/>
                  <a:gd name="T44" fmla="*/ 2 w 38"/>
                  <a:gd name="T45" fmla="*/ 42 h 60"/>
                  <a:gd name="T46" fmla="*/ 0 w 38"/>
                  <a:gd name="T47" fmla="*/ 30 h 60"/>
                  <a:gd name="T48" fmla="*/ 8 w 38"/>
                  <a:gd name="T49" fmla="*/ 32 h 60"/>
                  <a:gd name="T50" fmla="*/ 10 w 38"/>
                  <a:gd name="T51" fmla="*/ 42 h 60"/>
                  <a:gd name="T52" fmla="*/ 12 w 38"/>
                  <a:gd name="T53" fmla="*/ 52 h 60"/>
                  <a:gd name="T54" fmla="*/ 14 w 38"/>
                  <a:gd name="T55" fmla="*/ 56 h 60"/>
                  <a:gd name="T56" fmla="*/ 16 w 38"/>
                  <a:gd name="T57" fmla="*/ 58 h 60"/>
                  <a:gd name="T58" fmla="*/ 18 w 38"/>
                  <a:gd name="T59" fmla="*/ 58 h 60"/>
                  <a:gd name="T60" fmla="*/ 22 w 38"/>
                  <a:gd name="T61" fmla="*/ 58 h 60"/>
                  <a:gd name="T62" fmla="*/ 24 w 38"/>
                  <a:gd name="T63" fmla="*/ 56 h 60"/>
                  <a:gd name="T64" fmla="*/ 26 w 38"/>
                  <a:gd name="T65" fmla="*/ 54 h 60"/>
                  <a:gd name="T66" fmla="*/ 28 w 38"/>
                  <a:gd name="T67" fmla="*/ 48 h 60"/>
                  <a:gd name="T68" fmla="*/ 28 w 38"/>
                  <a:gd name="T69" fmla="*/ 40 h 60"/>
                  <a:gd name="T70" fmla="*/ 30 w 38"/>
                  <a:gd name="T71" fmla="*/ 28 h 60"/>
                  <a:gd name="T72" fmla="*/ 28 w 38"/>
                  <a:gd name="T73" fmla="*/ 20 h 60"/>
                  <a:gd name="T74" fmla="*/ 28 w 38"/>
                  <a:gd name="T75" fmla="*/ 12 h 60"/>
                  <a:gd name="T76" fmla="*/ 26 w 38"/>
                  <a:gd name="T77" fmla="*/ 8 h 60"/>
                  <a:gd name="T78" fmla="*/ 24 w 38"/>
                  <a:gd name="T79" fmla="*/ 4 h 60"/>
                  <a:gd name="T80" fmla="*/ 22 w 38"/>
                  <a:gd name="T81" fmla="*/ 4 h 60"/>
                  <a:gd name="T82" fmla="*/ 20 w 38"/>
                  <a:gd name="T83" fmla="*/ 4 h 60"/>
                  <a:gd name="T84" fmla="*/ 16 w 38"/>
                  <a:gd name="T85" fmla="*/ 4 h 60"/>
                  <a:gd name="T86" fmla="*/ 14 w 38"/>
                  <a:gd name="T87" fmla="*/ 6 h 60"/>
                  <a:gd name="T88" fmla="*/ 12 w 38"/>
                  <a:gd name="T89" fmla="*/ 10 h 60"/>
                  <a:gd name="T90" fmla="*/ 10 w 38"/>
                  <a:gd name="T91" fmla="*/ 16 h 60"/>
                  <a:gd name="T92" fmla="*/ 10 w 38"/>
                  <a:gd name="T93" fmla="*/ 24 h 60"/>
                  <a:gd name="T94" fmla="*/ 8 w 38"/>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8"/>
                  <a:gd name="T145" fmla="*/ 0 h 60"/>
                  <a:gd name="T146" fmla="*/ 38 w 38"/>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8" h="60">
                    <a:moveTo>
                      <a:pt x="0" y="30"/>
                    </a:moveTo>
                    <a:lnTo>
                      <a:pt x="2" y="22"/>
                    </a:lnTo>
                    <a:lnTo>
                      <a:pt x="4" y="14"/>
                    </a:lnTo>
                    <a:lnTo>
                      <a:pt x="8" y="8"/>
                    </a:lnTo>
                    <a:lnTo>
                      <a:pt x="12" y="4"/>
                    </a:lnTo>
                    <a:lnTo>
                      <a:pt x="16" y="2"/>
                    </a:lnTo>
                    <a:lnTo>
                      <a:pt x="20" y="0"/>
                    </a:lnTo>
                    <a:lnTo>
                      <a:pt x="24" y="2"/>
                    </a:lnTo>
                    <a:lnTo>
                      <a:pt x="28" y="4"/>
                    </a:lnTo>
                    <a:lnTo>
                      <a:pt x="30" y="8"/>
                    </a:lnTo>
                    <a:lnTo>
                      <a:pt x="34" y="14"/>
                    </a:lnTo>
                    <a:lnTo>
                      <a:pt x="36" y="22"/>
                    </a:lnTo>
                    <a:lnTo>
                      <a:pt x="38" y="30"/>
                    </a:lnTo>
                    <a:lnTo>
                      <a:pt x="36" y="40"/>
                    </a:lnTo>
                    <a:lnTo>
                      <a:pt x="34" y="48"/>
                    </a:lnTo>
                    <a:lnTo>
                      <a:pt x="32" y="54"/>
                    </a:lnTo>
                    <a:lnTo>
                      <a:pt x="28" y="58"/>
                    </a:lnTo>
                    <a:lnTo>
                      <a:pt x="22" y="60"/>
                    </a:lnTo>
                    <a:lnTo>
                      <a:pt x="18" y="60"/>
                    </a:lnTo>
                    <a:lnTo>
                      <a:pt x="14" y="60"/>
                    </a:lnTo>
                    <a:lnTo>
                      <a:pt x="10" y="56"/>
                    </a:lnTo>
                    <a:lnTo>
                      <a:pt x="6" y="50"/>
                    </a:lnTo>
                    <a:lnTo>
                      <a:pt x="2" y="42"/>
                    </a:lnTo>
                    <a:lnTo>
                      <a:pt x="0" y="30"/>
                    </a:lnTo>
                    <a:close/>
                    <a:moveTo>
                      <a:pt x="8" y="32"/>
                    </a:moveTo>
                    <a:lnTo>
                      <a:pt x="10" y="42"/>
                    </a:lnTo>
                    <a:lnTo>
                      <a:pt x="12" y="52"/>
                    </a:lnTo>
                    <a:lnTo>
                      <a:pt x="14" y="56"/>
                    </a:lnTo>
                    <a:lnTo>
                      <a:pt x="16" y="58"/>
                    </a:lnTo>
                    <a:lnTo>
                      <a:pt x="18" y="58"/>
                    </a:lnTo>
                    <a:lnTo>
                      <a:pt x="22" y="58"/>
                    </a:lnTo>
                    <a:lnTo>
                      <a:pt x="24" y="56"/>
                    </a:lnTo>
                    <a:lnTo>
                      <a:pt x="26" y="54"/>
                    </a:lnTo>
                    <a:lnTo>
                      <a:pt x="28" y="48"/>
                    </a:lnTo>
                    <a:lnTo>
                      <a:pt x="28" y="40"/>
                    </a:lnTo>
                    <a:lnTo>
                      <a:pt x="30" y="28"/>
                    </a:lnTo>
                    <a:lnTo>
                      <a:pt x="28" y="20"/>
                    </a:lnTo>
                    <a:lnTo>
                      <a:pt x="28" y="12"/>
                    </a:lnTo>
                    <a:lnTo>
                      <a:pt x="26" y="8"/>
                    </a:lnTo>
                    <a:lnTo>
                      <a:pt x="24" y="4"/>
                    </a:lnTo>
                    <a:lnTo>
                      <a:pt x="22" y="4"/>
                    </a:lnTo>
                    <a:lnTo>
                      <a:pt x="20" y="4"/>
                    </a:lnTo>
                    <a:lnTo>
                      <a:pt x="16" y="4"/>
                    </a:lnTo>
                    <a:lnTo>
                      <a:pt x="14" y="6"/>
                    </a:lnTo>
                    <a:lnTo>
                      <a:pt x="12" y="10"/>
                    </a:lnTo>
                    <a:lnTo>
                      <a:pt x="10" y="16"/>
                    </a:lnTo>
                    <a:lnTo>
                      <a:pt x="10" y="24"/>
                    </a:lnTo>
                    <a:lnTo>
                      <a:pt x="8" y="32"/>
                    </a:lnTo>
                    <a:close/>
                  </a:path>
                </a:pathLst>
              </a:custGeom>
              <a:solidFill>
                <a:srgbClr val="000000"/>
              </a:solidFill>
              <a:ln w="0">
                <a:solidFill>
                  <a:srgbClr val="000000"/>
                </a:solidFill>
                <a:round/>
                <a:headEnd/>
                <a:tailEnd/>
              </a:ln>
            </p:spPr>
            <p:txBody>
              <a:bodyPr/>
              <a:lstStyle/>
              <a:p>
                <a:endParaRPr lang="en-CA"/>
              </a:p>
            </p:txBody>
          </p:sp>
          <p:sp>
            <p:nvSpPr>
              <p:cNvPr id="13482" name="Rectangle 151"/>
              <p:cNvSpPr>
                <a:spLocks noChangeArrowheads="1"/>
              </p:cNvSpPr>
              <p:nvPr/>
            </p:nvSpPr>
            <p:spPr bwMode="auto">
              <a:xfrm>
                <a:off x="2784" y="2664"/>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483" name="Freeform 152"/>
              <p:cNvSpPr>
                <a:spLocks noEditPoints="1"/>
              </p:cNvSpPr>
              <p:nvPr/>
            </p:nvSpPr>
            <p:spPr bwMode="auto">
              <a:xfrm>
                <a:off x="2934" y="2678"/>
                <a:ext cx="36" cy="60"/>
              </a:xfrm>
              <a:custGeom>
                <a:avLst/>
                <a:gdLst>
                  <a:gd name="T0" fmla="*/ 0 w 36"/>
                  <a:gd name="T1" fmla="*/ 30 h 60"/>
                  <a:gd name="T2" fmla="*/ 0 w 36"/>
                  <a:gd name="T3" fmla="*/ 22 h 60"/>
                  <a:gd name="T4" fmla="*/ 2 w 36"/>
                  <a:gd name="T5" fmla="*/ 14 h 60"/>
                  <a:gd name="T6" fmla="*/ 6 w 36"/>
                  <a:gd name="T7" fmla="*/ 8 h 60"/>
                  <a:gd name="T8" fmla="*/ 10 w 36"/>
                  <a:gd name="T9" fmla="*/ 4 h 60"/>
                  <a:gd name="T10" fmla="*/ 14 w 36"/>
                  <a:gd name="T11" fmla="*/ 2 h 60"/>
                  <a:gd name="T12" fmla="*/ 18 w 36"/>
                  <a:gd name="T13" fmla="*/ 0 h 60"/>
                  <a:gd name="T14" fmla="*/ 22 w 36"/>
                  <a:gd name="T15" fmla="*/ 2 h 60"/>
                  <a:gd name="T16" fmla="*/ 26 w 36"/>
                  <a:gd name="T17" fmla="*/ 4 h 60"/>
                  <a:gd name="T18" fmla="*/ 30 w 36"/>
                  <a:gd name="T19" fmla="*/ 8 h 60"/>
                  <a:gd name="T20" fmla="*/ 32 w 36"/>
                  <a:gd name="T21" fmla="*/ 14 h 60"/>
                  <a:gd name="T22" fmla="*/ 34 w 36"/>
                  <a:gd name="T23" fmla="*/ 22 h 60"/>
                  <a:gd name="T24" fmla="*/ 36 w 36"/>
                  <a:gd name="T25" fmla="*/ 30 h 60"/>
                  <a:gd name="T26" fmla="*/ 34 w 36"/>
                  <a:gd name="T27" fmla="*/ 40 h 60"/>
                  <a:gd name="T28" fmla="*/ 32 w 36"/>
                  <a:gd name="T29" fmla="*/ 48 h 60"/>
                  <a:gd name="T30" fmla="*/ 30 w 36"/>
                  <a:gd name="T31" fmla="*/ 54 h 60"/>
                  <a:gd name="T32" fmla="*/ 26 w 36"/>
                  <a:gd name="T33" fmla="*/ 58 h 60"/>
                  <a:gd name="T34" fmla="*/ 22 w 36"/>
                  <a:gd name="T35" fmla="*/ 60 h 60"/>
                  <a:gd name="T36" fmla="*/ 18 w 36"/>
                  <a:gd name="T37" fmla="*/ 60 h 60"/>
                  <a:gd name="T38" fmla="*/ 12 w 36"/>
                  <a:gd name="T39" fmla="*/ 60 h 60"/>
                  <a:gd name="T40" fmla="*/ 8 w 36"/>
                  <a:gd name="T41" fmla="*/ 56 h 60"/>
                  <a:gd name="T42" fmla="*/ 4 w 36"/>
                  <a:gd name="T43" fmla="*/ 50 h 60"/>
                  <a:gd name="T44" fmla="*/ 0 w 36"/>
                  <a:gd name="T45" fmla="*/ 42 h 60"/>
                  <a:gd name="T46" fmla="*/ 0 w 36"/>
                  <a:gd name="T47" fmla="*/ 30 h 60"/>
                  <a:gd name="T48" fmla="*/ 8 w 36"/>
                  <a:gd name="T49" fmla="*/ 32 h 60"/>
                  <a:gd name="T50" fmla="*/ 8 w 36"/>
                  <a:gd name="T51" fmla="*/ 42 h 60"/>
                  <a:gd name="T52" fmla="*/ 10 w 36"/>
                  <a:gd name="T53" fmla="*/ 52 h 60"/>
                  <a:gd name="T54" fmla="*/ 12 w 36"/>
                  <a:gd name="T55" fmla="*/ 56 h 60"/>
                  <a:gd name="T56" fmla="*/ 14 w 36"/>
                  <a:gd name="T57" fmla="*/ 58 h 60"/>
                  <a:gd name="T58" fmla="*/ 18 w 36"/>
                  <a:gd name="T59" fmla="*/ 58 h 60"/>
                  <a:gd name="T60" fmla="*/ 20 w 36"/>
                  <a:gd name="T61" fmla="*/ 58 h 60"/>
                  <a:gd name="T62" fmla="*/ 22 w 36"/>
                  <a:gd name="T63" fmla="*/ 56 h 60"/>
                  <a:gd name="T64" fmla="*/ 24 w 36"/>
                  <a:gd name="T65" fmla="*/ 54 h 60"/>
                  <a:gd name="T66" fmla="*/ 26 w 36"/>
                  <a:gd name="T67" fmla="*/ 48 h 60"/>
                  <a:gd name="T68" fmla="*/ 26 w 36"/>
                  <a:gd name="T69" fmla="*/ 40 h 60"/>
                  <a:gd name="T70" fmla="*/ 28 w 36"/>
                  <a:gd name="T71" fmla="*/ 28 h 60"/>
                  <a:gd name="T72" fmla="*/ 26 w 36"/>
                  <a:gd name="T73" fmla="*/ 20 h 60"/>
                  <a:gd name="T74" fmla="*/ 26 w 36"/>
                  <a:gd name="T75" fmla="*/ 12 h 60"/>
                  <a:gd name="T76" fmla="*/ 24 w 36"/>
                  <a:gd name="T77" fmla="*/ 8 h 60"/>
                  <a:gd name="T78" fmla="*/ 22 w 36"/>
                  <a:gd name="T79" fmla="*/ 4 h 60"/>
                  <a:gd name="T80" fmla="*/ 20 w 36"/>
                  <a:gd name="T81" fmla="*/ 4 h 60"/>
                  <a:gd name="T82" fmla="*/ 18 w 36"/>
                  <a:gd name="T83" fmla="*/ 4 h 60"/>
                  <a:gd name="T84" fmla="*/ 14 w 36"/>
                  <a:gd name="T85" fmla="*/ 4 h 60"/>
                  <a:gd name="T86" fmla="*/ 12 w 36"/>
                  <a:gd name="T87" fmla="*/ 6 h 60"/>
                  <a:gd name="T88" fmla="*/ 10 w 36"/>
                  <a:gd name="T89" fmla="*/ 10 h 60"/>
                  <a:gd name="T90" fmla="*/ 8 w 36"/>
                  <a:gd name="T91" fmla="*/ 16 h 60"/>
                  <a:gd name="T92" fmla="*/ 8 w 36"/>
                  <a:gd name="T93" fmla="*/ 24 h 60"/>
                  <a:gd name="T94" fmla="*/ 8 w 36"/>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0" y="22"/>
                    </a:lnTo>
                    <a:lnTo>
                      <a:pt x="2" y="14"/>
                    </a:lnTo>
                    <a:lnTo>
                      <a:pt x="6" y="8"/>
                    </a:lnTo>
                    <a:lnTo>
                      <a:pt x="10" y="4"/>
                    </a:lnTo>
                    <a:lnTo>
                      <a:pt x="14" y="2"/>
                    </a:lnTo>
                    <a:lnTo>
                      <a:pt x="18" y="0"/>
                    </a:lnTo>
                    <a:lnTo>
                      <a:pt x="22" y="2"/>
                    </a:lnTo>
                    <a:lnTo>
                      <a:pt x="26" y="4"/>
                    </a:lnTo>
                    <a:lnTo>
                      <a:pt x="30" y="8"/>
                    </a:lnTo>
                    <a:lnTo>
                      <a:pt x="32" y="14"/>
                    </a:lnTo>
                    <a:lnTo>
                      <a:pt x="34" y="22"/>
                    </a:lnTo>
                    <a:lnTo>
                      <a:pt x="36" y="30"/>
                    </a:lnTo>
                    <a:lnTo>
                      <a:pt x="34" y="40"/>
                    </a:lnTo>
                    <a:lnTo>
                      <a:pt x="32" y="48"/>
                    </a:lnTo>
                    <a:lnTo>
                      <a:pt x="30" y="54"/>
                    </a:lnTo>
                    <a:lnTo>
                      <a:pt x="26" y="58"/>
                    </a:lnTo>
                    <a:lnTo>
                      <a:pt x="22" y="60"/>
                    </a:lnTo>
                    <a:lnTo>
                      <a:pt x="18" y="60"/>
                    </a:lnTo>
                    <a:lnTo>
                      <a:pt x="12" y="60"/>
                    </a:lnTo>
                    <a:lnTo>
                      <a:pt x="8" y="56"/>
                    </a:lnTo>
                    <a:lnTo>
                      <a:pt x="4" y="50"/>
                    </a:lnTo>
                    <a:lnTo>
                      <a:pt x="0" y="42"/>
                    </a:lnTo>
                    <a:lnTo>
                      <a:pt x="0" y="30"/>
                    </a:lnTo>
                    <a:close/>
                    <a:moveTo>
                      <a:pt x="8" y="32"/>
                    </a:moveTo>
                    <a:lnTo>
                      <a:pt x="8" y="42"/>
                    </a:lnTo>
                    <a:lnTo>
                      <a:pt x="10" y="52"/>
                    </a:lnTo>
                    <a:lnTo>
                      <a:pt x="12" y="56"/>
                    </a:lnTo>
                    <a:lnTo>
                      <a:pt x="14" y="58"/>
                    </a:lnTo>
                    <a:lnTo>
                      <a:pt x="18" y="58"/>
                    </a:lnTo>
                    <a:lnTo>
                      <a:pt x="20" y="58"/>
                    </a:lnTo>
                    <a:lnTo>
                      <a:pt x="22" y="56"/>
                    </a:lnTo>
                    <a:lnTo>
                      <a:pt x="24" y="54"/>
                    </a:lnTo>
                    <a:lnTo>
                      <a:pt x="26" y="48"/>
                    </a:lnTo>
                    <a:lnTo>
                      <a:pt x="26" y="40"/>
                    </a:lnTo>
                    <a:lnTo>
                      <a:pt x="28" y="28"/>
                    </a:lnTo>
                    <a:lnTo>
                      <a:pt x="26" y="20"/>
                    </a:lnTo>
                    <a:lnTo>
                      <a:pt x="26" y="12"/>
                    </a:lnTo>
                    <a:lnTo>
                      <a:pt x="24" y="8"/>
                    </a:lnTo>
                    <a:lnTo>
                      <a:pt x="22" y="4"/>
                    </a:lnTo>
                    <a:lnTo>
                      <a:pt x="20" y="4"/>
                    </a:lnTo>
                    <a:lnTo>
                      <a:pt x="18" y="4"/>
                    </a:lnTo>
                    <a:lnTo>
                      <a:pt x="14" y="4"/>
                    </a:lnTo>
                    <a:lnTo>
                      <a:pt x="12" y="6"/>
                    </a:lnTo>
                    <a:lnTo>
                      <a:pt x="10" y="10"/>
                    </a:lnTo>
                    <a:lnTo>
                      <a:pt x="8" y="16"/>
                    </a:lnTo>
                    <a:lnTo>
                      <a:pt x="8" y="24"/>
                    </a:lnTo>
                    <a:lnTo>
                      <a:pt x="8" y="32"/>
                    </a:lnTo>
                    <a:close/>
                  </a:path>
                </a:pathLst>
              </a:custGeom>
              <a:solidFill>
                <a:srgbClr val="000000"/>
              </a:solidFill>
              <a:ln w="0">
                <a:solidFill>
                  <a:srgbClr val="000000"/>
                </a:solidFill>
                <a:round/>
                <a:headEnd/>
                <a:tailEnd/>
              </a:ln>
            </p:spPr>
            <p:txBody>
              <a:bodyPr/>
              <a:lstStyle/>
              <a:p>
                <a:endParaRPr lang="en-CA"/>
              </a:p>
            </p:txBody>
          </p:sp>
          <p:sp>
            <p:nvSpPr>
              <p:cNvPr id="13484" name="Rectangle 153"/>
              <p:cNvSpPr>
                <a:spLocks noChangeArrowheads="1"/>
              </p:cNvSpPr>
              <p:nvPr/>
            </p:nvSpPr>
            <p:spPr bwMode="auto">
              <a:xfrm>
                <a:off x="3080" y="2664"/>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485" name="Freeform 154"/>
              <p:cNvSpPr>
                <a:spLocks noEditPoints="1"/>
              </p:cNvSpPr>
              <p:nvPr/>
            </p:nvSpPr>
            <p:spPr bwMode="auto">
              <a:xfrm>
                <a:off x="3228" y="2678"/>
                <a:ext cx="36" cy="60"/>
              </a:xfrm>
              <a:custGeom>
                <a:avLst/>
                <a:gdLst>
                  <a:gd name="T0" fmla="*/ 0 w 36"/>
                  <a:gd name="T1" fmla="*/ 30 h 60"/>
                  <a:gd name="T2" fmla="*/ 0 w 36"/>
                  <a:gd name="T3" fmla="*/ 22 h 60"/>
                  <a:gd name="T4" fmla="*/ 2 w 36"/>
                  <a:gd name="T5" fmla="*/ 14 h 60"/>
                  <a:gd name="T6" fmla="*/ 6 w 36"/>
                  <a:gd name="T7" fmla="*/ 8 h 60"/>
                  <a:gd name="T8" fmla="*/ 10 w 36"/>
                  <a:gd name="T9" fmla="*/ 4 h 60"/>
                  <a:gd name="T10" fmla="*/ 14 w 36"/>
                  <a:gd name="T11" fmla="*/ 2 h 60"/>
                  <a:gd name="T12" fmla="*/ 18 w 36"/>
                  <a:gd name="T13" fmla="*/ 0 h 60"/>
                  <a:gd name="T14" fmla="*/ 22 w 36"/>
                  <a:gd name="T15" fmla="*/ 2 h 60"/>
                  <a:gd name="T16" fmla="*/ 26 w 36"/>
                  <a:gd name="T17" fmla="*/ 4 h 60"/>
                  <a:gd name="T18" fmla="*/ 30 w 36"/>
                  <a:gd name="T19" fmla="*/ 8 h 60"/>
                  <a:gd name="T20" fmla="*/ 34 w 36"/>
                  <a:gd name="T21" fmla="*/ 14 h 60"/>
                  <a:gd name="T22" fmla="*/ 36 w 36"/>
                  <a:gd name="T23" fmla="*/ 22 h 60"/>
                  <a:gd name="T24" fmla="*/ 36 w 36"/>
                  <a:gd name="T25" fmla="*/ 30 h 60"/>
                  <a:gd name="T26" fmla="*/ 36 w 36"/>
                  <a:gd name="T27" fmla="*/ 40 h 60"/>
                  <a:gd name="T28" fmla="*/ 34 w 36"/>
                  <a:gd name="T29" fmla="*/ 48 h 60"/>
                  <a:gd name="T30" fmla="*/ 30 w 36"/>
                  <a:gd name="T31" fmla="*/ 54 h 60"/>
                  <a:gd name="T32" fmla="*/ 26 w 36"/>
                  <a:gd name="T33" fmla="*/ 58 h 60"/>
                  <a:gd name="T34" fmla="*/ 22 w 36"/>
                  <a:gd name="T35" fmla="*/ 60 h 60"/>
                  <a:gd name="T36" fmla="*/ 18 w 36"/>
                  <a:gd name="T37" fmla="*/ 60 h 60"/>
                  <a:gd name="T38" fmla="*/ 12 w 36"/>
                  <a:gd name="T39" fmla="*/ 60 h 60"/>
                  <a:gd name="T40" fmla="*/ 8 w 36"/>
                  <a:gd name="T41" fmla="*/ 56 h 60"/>
                  <a:gd name="T42" fmla="*/ 4 w 36"/>
                  <a:gd name="T43" fmla="*/ 50 h 60"/>
                  <a:gd name="T44" fmla="*/ 0 w 36"/>
                  <a:gd name="T45" fmla="*/ 42 h 60"/>
                  <a:gd name="T46" fmla="*/ 0 w 36"/>
                  <a:gd name="T47" fmla="*/ 30 h 60"/>
                  <a:gd name="T48" fmla="*/ 8 w 36"/>
                  <a:gd name="T49" fmla="*/ 32 h 60"/>
                  <a:gd name="T50" fmla="*/ 8 w 36"/>
                  <a:gd name="T51" fmla="*/ 42 h 60"/>
                  <a:gd name="T52" fmla="*/ 10 w 36"/>
                  <a:gd name="T53" fmla="*/ 52 h 60"/>
                  <a:gd name="T54" fmla="*/ 12 w 36"/>
                  <a:gd name="T55" fmla="*/ 56 h 60"/>
                  <a:gd name="T56" fmla="*/ 14 w 36"/>
                  <a:gd name="T57" fmla="*/ 58 h 60"/>
                  <a:gd name="T58" fmla="*/ 18 w 36"/>
                  <a:gd name="T59" fmla="*/ 58 h 60"/>
                  <a:gd name="T60" fmla="*/ 20 w 36"/>
                  <a:gd name="T61" fmla="*/ 58 h 60"/>
                  <a:gd name="T62" fmla="*/ 22 w 36"/>
                  <a:gd name="T63" fmla="*/ 56 h 60"/>
                  <a:gd name="T64" fmla="*/ 24 w 36"/>
                  <a:gd name="T65" fmla="*/ 54 h 60"/>
                  <a:gd name="T66" fmla="*/ 26 w 36"/>
                  <a:gd name="T67" fmla="*/ 48 h 60"/>
                  <a:gd name="T68" fmla="*/ 28 w 36"/>
                  <a:gd name="T69" fmla="*/ 40 h 60"/>
                  <a:gd name="T70" fmla="*/ 28 w 36"/>
                  <a:gd name="T71" fmla="*/ 28 h 60"/>
                  <a:gd name="T72" fmla="*/ 28 w 36"/>
                  <a:gd name="T73" fmla="*/ 20 h 60"/>
                  <a:gd name="T74" fmla="*/ 26 w 36"/>
                  <a:gd name="T75" fmla="*/ 12 h 60"/>
                  <a:gd name="T76" fmla="*/ 24 w 36"/>
                  <a:gd name="T77" fmla="*/ 8 h 60"/>
                  <a:gd name="T78" fmla="*/ 22 w 36"/>
                  <a:gd name="T79" fmla="*/ 4 h 60"/>
                  <a:gd name="T80" fmla="*/ 20 w 36"/>
                  <a:gd name="T81" fmla="*/ 4 h 60"/>
                  <a:gd name="T82" fmla="*/ 18 w 36"/>
                  <a:gd name="T83" fmla="*/ 4 h 60"/>
                  <a:gd name="T84" fmla="*/ 16 w 36"/>
                  <a:gd name="T85" fmla="*/ 4 h 60"/>
                  <a:gd name="T86" fmla="*/ 12 w 36"/>
                  <a:gd name="T87" fmla="*/ 6 h 60"/>
                  <a:gd name="T88" fmla="*/ 10 w 36"/>
                  <a:gd name="T89" fmla="*/ 10 h 60"/>
                  <a:gd name="T90" fmla="*/ 8 w 36"/>
                  <a:gd name="T91" fmla="*/ 16 h 60"/>
                  <a:gd name="T92" fmla="*/ 8 w 36"/>
                  <a:gd name="T93" fmla="*/ 24 h 60"/>
                  <a:gd name="T94" fmla="*/ 8 w 36"/>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0" y="22"/>
                    </a:lnTo>
                    <a:lnTo>
                      <a:pt x="2" y="14"/>
                    </a:lnTo>
                    <a:lnTo>
                      <a:pt x="6" y="8"/>
                    </a:lnTo>
                    <a:lnTo>
                      <a:pt x="10" y="4"/>
                    </a:lnTo>
                    <a:lnTo>
                      <a:pt x="14" y="2"/>
                    </a:lnTo>
                    <a:lnTo>
                      <a:pt x="18" y="0"/>
                    </a:lnTo>
                    <a:lnTo>
                      <a:pt x="22" y="2"/>
                    </a:lnTo>
                    <a:lnTo>
                      <a:pt x="26" y="4"/>
                    </a:lnTo>
                    <a:lnTo>
                      <a:pt x="30" y="8"/>
                    </a:lnTo>
                    <a:lnTo>
                      <a:pt x="34" y="14"/>
                    </a:lnTo>
                    <a:lnTo>
                      <a:pt x="36" y="22"/>
                    </a:lnTo>
                    <a:lnTo>
                      <a:pt x="36" y="30"/>
                    </a:lnTo>
                    <a:lnTo>
                      <a:pt x="36" y="40"/>
                    </a:lnTo>
                    <a:lnTo>
                      <a:pt x="34" y="48"/>
                    </a:lnTo>
                    <a:lnTo>
                      <a:pt x="30" y="54"/>
                    </a:lnTo>
                    <a:lnTo>
                      <a:pt x="26" y="58"/>
                    </a:lnTo>
                    <a:lnTo>
                      <a:pt x="22" y="60"/>
                    </a:lnTo>
                    <a:lnTo>
                      <a:pt x="18" y="60"/>
                    </a:lnTo>
                    <a:lnTo>
                      <a:pt x="12" y="60"/>
                    </a:lnTo>
                    <a:lnTo>
                      <a:pt x="8" y="56"/>
                    </a:lnTo>
                    <a:lnTo>
                      <a:pt x="4" y="50"/>
                    </a:lnTo>
                    <a:lnTo>
                      <a:pt x="0" y="42"/>
                    </a:lnTo>
                    <a:lnTo>
                      <a:pt x="0" y="30"/>
                    </a:lnTo>
                    <a:close/>
                    <a:moveTo>
                      <a:pt x="8" y="32"/>
                    </a:moveTo>
                    <a:lnTo>
                      <a:pt x="8" y="42"/>
                    </a:lnTo>
                    <a:lnTo>
                      <a:pt x="10" y="52"/>
                    </a:lnTo>
                    <a:lnTo>
                      <a:pt x="12" y="56"/>
                    </a:lnTo>
                    <a:lnTo>
                      <a:pt x="14" y="58"/>
                    </a:lnTo>
                    <a:lnTo>
                      <a:pt x="18" y="58"/>
                    </a:lnTo>
                    <a:lnTo>
                      <a:pt x="20" y="58"/>
                    </a:lnTo>
                    <a:lnTo>
                      <a:pt x="22" y="56"/>
                    </a:lnTo>
                    <a:lnTo>
                      <a:pt x="24" y="54"/>
                    </a:lnTo>
                    <a:lnTo>
                      <a:pt x="26" y="48"/>
                    </a:lnTo>
                    <a:lnTo>
                      <a:pt x="28" y="40"/>
                    </a:lnTo>
                    <a:lnTo>
                      <a:pt x="28" y="28"/>
                    </a:lnTo>
                    <a:lnTo>
                      <a:pt x="28" y="20"/>
                    </a:lnTo>
                    <a:lnTo>
                      <a:pt x="26" y="12"/>
                    </a:lnTo>
                    <a:lnTo>
                      <a:pt x="24" y="8"/>
                    </a:lnTo>
                    <a:lnTo>
                      <a:pt x="22" y="4"/>
                    </a:lnTo>
                    <a:lnTo>
                      <a:pt x="20" y="4"/>
                    </a:lnTo>
                    <a:lnTo>
                      <a:pt x="18" y="4"/>
                    </a:lnTo>
                    <a:lnTo>
                      <a:pt x="16" y="4"/>
                    </a:lnTo>
                    <a:lnTo>
                      <a:pt x="12" y="6"/>
                    </a:lnTo>
                    <a:lnTo>
                      <a:pt x="10" y="10"/>
                    </a:lnTo>
                    <a:lnTo>
                      <a:pt x="8" y="16"/>
                    </a:lnTo>
                    <a:lnTo>
                      <a:pt x="8" y="24"/>
                    </a:lnTo>
                    <a:lnTo>
                      <a:pt x="8" y="32"/>
                    </a:lnTo>
                    <a:close/>
                  </a:path>
                </a:pathLst>
              </a:custGeom>
              <a:solidFill>
                <a:srgbClr val="000000"/>
              </a:solidFill>
              <a:ln w="0">
                <a:solidFill>
                  <a:srgbClr val="000000"/>
                </a:solidFill>
                <a:round/>
                <a:headEnd/>
                <a:tailEnd/>
              </a:ln>
            </p:spPr>
            <p:txBody>
              <a:bodyPr/>
              <a:lstStyle/>
              <a:p>
                <a:endParaRPr lang="en-CA"/>
              </a:p>
            </p:txBody>
          </p:sp>
          <p:sp>
            <p:nvSpPr>
              <p:cNvPr id="13486" name="Rectangle 155"/>
              <p:cNvSpPr>
                <a:spLocks noChangeArrowheads="1"/>
              </p:cNvSpPr>
              <p:nvPr/>
            </p:nvSpPr>
            <p:spPr bwMode="auto">
              <a:xfrm>
                <a:off x="3528" y="2664"/>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487" name="Freeform 156"/>
              <p:cNvSpPr>
                <a:spLocks/>
              </p:cNvSpPr>
              <p:nvPr/>
            </p:nvSpPr>
            <p:spPr bwMode="auto">
              <a:xfrm>
                <a:off x="3678" y="2678"/>
                <a:ext cx="22" cy="60"/>
              </a:xfrm>
              <a:custGeom>
                <a:avLst/>
                <a:gdLst>
                  <a:gd name="T0" fmla="*/ 0 w 22"/>
                  <a:gd name="T1" fmla="*/ 6 h 60"/>
                  <a:gd name="T2" fmla="*/ 14 w 22"/>
                  <a:gd name="T3" fmla="*/ 0 h 60"/>
                  <a:gd name="T4" fmla="*/ 16 w 22"/>
                  <a:gd name="T5" fmla="*/ 0 h 60"/>
                  <a:gd name="T6" fmla="*/ 16 w 22"/>
                  <a:gd name="T7" fmla="*/ 50 h 60"/>
                  <a:gd name="T8" fmla="*/ 16 w 22"/>
                  <a:gd name="T9" fmla="*/ 54 h 60"/>
                  <a:gd name="T10" fmla="*/ 16 w 22"/>
                  <a:gd name="T11" fmla="*/ 56 h 60"/>
                  <a:gd name="T12" fmla="*/ 16 w 22"/>
                  <a:gd name="T13" fmla="*/ 58 h 60"/>
                  <a:gd name="T14" fmla="*/ 18 w 22"/>
                  <a:gd name="T15" fmla="*/ 58 h 60"/>
                  <a:gd name="T16" fmla="*/ 20 w 22"/>
                  <a:gd name="T17" fmla="*/ 58 h 60"/>
                  <a:gd name="T18" fmla="*/ 22 w 22"/>
                  <a:gd name="T19" fmla="*/ 58 h 60"/>
                  <a:gd name="T20" fmla="*/ 22 w 22"/>
                  <a:gd name="T21" fmla="*/ 60 h 60"/>
                  <a:gd name="T22" fmla="*/ 0 w 22"/>
                  <a:gd name="T23" fmla="*/ 60 h 60"/>
                  <a:gd name="T24" fmla="*/ 0 w 22"/>
                  <a:gd name="T25" fmla="*/ 58 h 60"/>
                  <a:gd name="T26" fmla="*/ 4 w 22"/>
                  <a:gd name="T27" fmla="*/ 58 h 60"/>
                  <a:gd name="T28" fmla="*/ 6 w 22"/>
                  <a:gd name="T29" fmla="*/ 58 h 60"/>
                  <a:gd name="T30" fmla="*/ 8 w 22"/>
                  <a:gd name="T31" fmla="*/ 58 h 60"/>
                  <a:gd name="T32" fmla="*/ 8 w 22"/>
                  <a:gd name="T33" fmla="*/ 56 h 60"/>
                  <a:gd name="T34" fmla="*/ 8 w 22"/>
                  <a:gd name="T35" fmla="*/ 54 h 60"/>
                  <a:gd name="T36" fmla="*/ 8 w 22"/>
                  <a:gd name="T37" fmla="*/ 50 h 60"/>
                  <a:gd name="T38" fmla="*/ 8 w 22"/>
                  <a:gd name="T39" fmla="*/ 16 h 60"/>
                  <a:gd name="T40" fmla="*/ 8 w 22"/>
                  <a:gd name="T41" fmla="*/ 12 h 60"/>
                  <a:gd name="T42" fmla="*/ 8 w 22"/>
                  <a:gd name="T43" fmla="*/ 10 h 60"/>
                  <a:gd name="T44" fmla="*/ 8 w 22"/>
                  <a:gd name="T45" fmla="*/ 8 h 60"/>
                  <a:gd name="T46" fmla="*/ 6 w 22"/>
                  <a:gd name="T47" fmla="*/ 8 h 60"/>
                  <a:gd name="T48" fmla="*/ 6 w 22"/>
                  <a:gd name="T49" fmla="*/ 6 h 60"/>
                  <a:gd name="T50" fmla="*/ 4 w 22"/>
                  <a:gd name="T51" fmla="*/ 6 h 60"/>
                  <a:gd name="T52" fmla="*/ 4 w 22"/>
                  <a:gd name="T53" fmla="*/ 6 h 60"/>
                  <a:gd name="T54" fmla="*/ 0 w 22"/>
                  <a:gd name="T55" fmla="*/ 8 h 60"/>
                  <a:gd name="T56" fmla="*/ 0 w 22"/>
                  <a:gd name="T57" fmla="*/ 6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2"/>
                  <a:gd name="T88" fmla="*/ 0 h 60"/>
                  <a:gd name="T89" fmla="*/ 22 w 22"/>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2" h="60">
                    <a:moveTo>
                      <a:pt x="0" y="6"/>
                    </a:moveTo>
                    <a:lnTo>
                      <a:pt x="14" y="0"/>
                    </a:lnTo>
                    <a:lnTo>
                      <a:pt x="16" y="0"/>
                    </a:lnTo>
                    <a:lnTo>
                      <a:pt x="16" y="50"/>
                    </a:lnTo>
                    <a:lnTo>
                      <a:pt x="16" y="54"/>
                    </a:lnTo>
                    <a:lnTo>
                      <a:pt x="16" y="56"/>
                    </a:lnTo>
                    <a:lnTo>
                      <a:pt x="16" y="58"/>
                    </a:lnTo>
                    <a:lnTo>
                      <a:pt x="18" y="58"/>
                    </a:lnTo>
                    <a:lnTo>
                      <a:pt x="20" y="58"/>
                    </a:lnTo>
                    <a:lnTo>
                      <a:pt x="22" y="58"/>
                    </a:lnTo>
                    <a:lnTo>
                      <a:pt x="22" y="60"/>
                    </a:lnTo>
                    <a:lnTo>
                      <a:pt x="0" y="60"/>
                    </a:lnTo>
                    <a:lnTo>
                      <a:pt x="0" y="58"/>
                    </a:lnTo>
                    <a:lnTo>
                      <a:pt x="4" y="58"/>
                    </a:lnTo>
                    <a:lnTo>
                      <a:pt x="6" y="58"/>
                    </a:lnTo>
                    <a:lnTo>
                      <a:pt x="8" y="58"/>
                    </a:lnTo>
                    <a:lnTo>
                      <a:pt x="8" y="56"/>
                    </a:lnTo>
                    <a:lnTo>
                      <a:pt x="8" y="54"/>
                    </a:lnTo>
                    <a:lnTo>
                      <a:pt x="8" y="50"/>
                    </a:lnTo>
                    <a:lnTo>
                      <a:pt x="8" y="16"/>
                    </a:lnTo>
                    <a:lnTo>
                      <a:pt x="8" y="12"/>
                    </a:lnTo>
                    <a:lnTo>
                      <a:pt x="8" y="10"/>
                    </a:lnTo>
                    <a:lnTo>
                      <a:pt x="8" y="8"/>
                    </a:lnTo>
                    <a:lnTo>
                      <a:pt x="6" y="8"/>
                    </a:lnTo>
                    <a:lnTo>
                      <a:pt x="6" y="6"/>
                    </a:lnTo>
                    <a:lnTo>
                      <a:pt x="4" y="6"/>
                    </a:lnTo>
                    <a:lnTo>
                      <a:pt x="0" y="8"/>
                    </a:lnTo>
                    <a:lnTo>
                      <a:pt x="0" y="6"/>
                    </a:lnTo>
                    <a:close/>
                  </a:path>
                </a:pathLst>
              </a:custGeom>
              <a:solidFill>
                <a:srgbClr val="000000"/>
              </a:solidFill>
              <a:ln w="0">
                <a:solidFill>
                  <a:srgbClr val="000000"/>
                </a:solidFill>
                <a:round/>
                <a:headEnd/>
                <a:tailEnd/>
              </a:ln>
            </p:spPr>
            <p:txBody>
              <a:bodyPr/>
              <a:lstStyle/>
              <a:p>
                <a:endParaRPr lang="en-CA"/>
              </a:p>
            </p:txBody>
          </p:sp>
          <p:sp>
            <p:nvSpPr>
              <p:cNvPr id="13488" name="Freeform 157"/>
              <p:cNvSpPr>
                <a:spLocks/>
              </p:cNvSpPr>
              <p:nvPr/>
            </p:nvSpPr>
            <p:spPr bwMode="auto">
              <a:xfrm>
                <a:off x="3714" y="2678"/>
                <a:ext cx="38" cy="60"/>
              </a:xfrm>
              <a:custGeom>
                <a:avLst/>
                <a:gdLst>
                  <a:gd name="T0" fmla="*/ 38 w 38"/>
                  <a:gd name="T1" fmla="*/ 48 h 60"/>
                  <a:gd name="T2" fmla="*/ 34 w 38"/>
                  <a:gd name="T3" fmla="*/ 60 h 60"/>
                  <a:gd name="T4" fmla="*/ 0 w 38"/>
                  <a:gd name="T5" fmla="*/ 60 h 60"/>
                  <a:gd name="T6" fmla="*/ 0 w 38"/>
                  <a:gd name="T7" fmla="*/ 58 h 60"/>
                  <a:gd name="T8" fmla="*/ 8 w 38"/>
                  <a:gd name="T9" fmla="*/ 50 h 60"/>
                  <a:gd name="T10" fmla="*/ 16 w 38"/>
                  <a:gd name="T11" fmla="*/ 42 h 60"/>
                  <a:gd name="T12" fmla="*/ 20 w 38"/>
                  <a:gd name="T13" fmla="*/ 36 h 60"/>
                  <a:gd name="T14" fmla="*/ 26 w 38"/>
                  <a:gd name="T15" fmla="*/ 28 h 60"/>
                  <a:gd name="T16" fmla="*/ 26 w 38"/>
                  <a:gd name="T17" fmla="*/ 20 h 60"/>
                  <a:gd name="T18" fmla="*/ 26 w 38"/>
                  <a:gd name="T19" fmla="*/ 14 h 60"/>
                  <a:gd name="T20" fmla="*/ 24 w 38"/>
                  <a:gd name="T21" fmla="*/ 10 h 60"/>
                  <a:gd name="T22" fmla="*/ 20 w 38"/>
                  <a:gd name="T23" fmla="*/ 8 h 60"/>
                  <a:gd name="T24" fmla="*/ 16 w 38"/>
                  <a:gd name="T25" fmla="*/ 6 h 60"/>
                  <a:gd name="T26" fmla="*/ 12 w 38"/>
                  <a:gd name="T27" fmla="*/ 8 h 60"/>
                  <a:gd name="T28" fmla="*/ 8 w 38"/>
                  <a:gd name="T29" fmla="*/ 10 h 60"/>
                  <a:gd name="T30" fmla="*/ 4 w 38"/>
                  <a:gd name="T31" fmla="*/ 12 h 60"/>
                  <a:gd name="T32" fmla="*/ 2 w 38"/>
                  <a:gd name="T33" fmla="*/ 16 h 60"/>
                  <a:gd name="T34" fmla="*/ 0 w 38"/>
                  <a:gd name="T35" fmla="*/ 16 h 60"/>
                  <a:gd name="T36" fmla="*/ 2 w 38"/>
                  <a:gd name="T37" fmla="*/ 10 h 60"/>
                  <a:gd name="T38" fmla="*/ 6 w 38"/>
                  <a:gd name="T39" fmla="*/ 4 h 60"/>
                  <a:gd name="T40" fmla="*/ 12 w 38"/>
                  <a:gd name="T41" fmla="*/ 2 h 60"/>
                  <a:gd name="T42" fmla="*/ 18 w 38"/>
                  <a:gd name="T43" fmla="*/ 0 h 60"/>
                  <a:gd name="T44" fmla="*/ 24 w 38"/>
                  <a:gd name="T45" fmla="*/ 2 h 60"/>
                  <a:gd name="T46" fmla="*/ 30 w 38"/>
                  <a:gd name="T47" fmla="*/ 6 h 60"/>
                  <a:gd name="T48" fmla="*/ 34 w 38"/>
                  <a:gd name="T49" fmla="*/ 10 h 60"/>
                  <a:gd name="T50" fmla="*/ 34 w 38"/>
                  <a:gd name="T51" fmla="*/ 16 h 60"/>
                  <a:gd name="T52" fmla="*/ 34 w 38"/>
                  <a:gd name="T53" fmla="*/ 20 h 60"/>
                  <a:gd name="T54" fmla="*/ 32 w 38"/>
                  <a:gd name="T55" fmla="*/ 24 h 60"/>
                  <a:gd name="T56" fmla="*/ 28 w 38"/>
                  <a:gd name="T57" fmla="*/ 32 h 60"/>
                  <a:gd name="T58" fmla="*/ 22 w 38"/>
                  <a:gd name="T59" fmla="*/ 40 h 60"/>
                  <a:gd name="T60" fmla="*/ 16 w 38"/>
                  <a:gd name="T61" fmla="*/ 46 h 60"/>
                  <a:gd name="T62" fmla="*/ 10 w 38"/>
                  <a:gd name="T63" fmla="*/ 50 h 60"/>
                  <a:gd name="T64" fmla="*/ 8 w 38"/>
                  <a:gd name="T65" fmla="*/ 54 h 60"/>
                  <a:gd name="T66" fmla="*/ 24 w 38"/>
                  <a:gd name="T67" fmla="*/ 54 h 60"/>
                  <a:gd name="T68" fmla="*/ 28 w 38"/>
                  <a:gd name="T69" fmla="*/ 54 h 60"/>
                  <a:gd name="T70" fmla="*/ 30 w 38"/>
                  <a:gd name="T71" fmla="*/ 54 h 60"/>
                  <a:gd name="T72" fmla="*/ 32 w 38"/>
                  <a:gd name="T73" fmla="*/ 52 h 60"/>
                  <a:gd name="T74" fmla="*/ 34 w 38"/>
                  <a:gd name="T75" fmla="*/ 52 h 60"/>
                  <a:gd name="T76" fmla="*/ 34 w 38"/>
                  <a:gd name="T77" fmla="*/ 50 h 60"/>
                  <a:gd name="T78" fmla="*/ 36 w 38"/>
                  <a:gd name="T79" fmla="*/ 48 h 60"/>
                  <a:gd name="T80" fmla="*/ 38 w 38"/>
                  <a:gd name="T81" fmla="*/ 48 h 6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8"/>
                  <a:gd name="T124" fmla="*/ 0 h 60"/>
                  <a:gd name="T125" fmla="*/ 38 w 38"/>
                  <a:gd name="T126" fmla="*/ 60 h 6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8" h="60">
                    <a:moveTo>
                      <a:pt x="38" y="48"/>
                    </a:moveTo>
                    <a:lnTo>
                      <a:pt x="34" y="60"/>
                    </a:lnTo>
                    <a:lnTo>
                      <a:pt x="0" y="60"/>
                    </a:lnTo>
                    <a:lnTo>
                      <a:pt x="0" y="58"/>
                    </a:lnTo>
                    <a:lnTo>
                      <a:pt x="8" y="50"/>
                    </a:lnTo>
                    <a:lnTo>
                      <a:pt x="16" y="42"/>
                    </a:lnTo>
                    <a:lnTo>
                      <a:pt x="20" y="36"/>
                    </a:lnTo>
                    <a:lnTo>
                      <a:pt x="26" y="28"/>
                    </a:lnTo>
                    <a:lnTo>
                      <a:pt x="26" y="20"/>
                    </a:lnTo>
                    <a:lnTo>
                      <a:pt x="26" y="14"/>
                    </a:lnTo>
                    <a:lnTo>
                      <a:pt x="24" y="10"/>
                    </a:lnTo>
                    <a:lnTo>
                      <a:pt x="20" y="8"/>
                    </a:lnTo>
                    <a:lnTo>
                      <a:pt x="16" y="6"/>
                    </a:lnTo>
                    <a:lnTo>
                      <a:pt x="12" y="8"/>
                    </a:lnTo>
                    <a:lnTo>
                      <a:pt x="8" y="10"/>
                    </a:lnTo>
                    <a:lnTo>
                      <a:pt x="4" y="12"/>
                    </a:lnTo>
                    <a:lnTo>
                      <a:pt x="2" y="16"/>
                    </a:lnTo>
                    <a:lnTo>
                      <a:pt x="0" y="16"/>
                    </a:lnTo>
                    <a:lnTo>
                      <a:pt x="2" y="10"/>
                    </a:lnTo>
                    <a:lnTo>
                      <a:pt x="6" y="4"/>
                    </a:lnTo>
                    <a:lnTo>
                      <a:pt x="12" y="2"/>
                    </a:lnTo>
                    <a:lnTo>
                      <a:pt x="18" y="0"/>
                    </a:lnTo>
                    <a:lnTo>
                      <a:pt x="24" y="2"/>
                    </a:lnTo>
                    <a:lnTo>
                      <a:pt x="30" y="6"/>
                    </a:lnTo>
                    <a:lnTo>
                      <a:pt x="34" y="10"/>
                    </a:lnTo>
                    <a:lnTo>
                      <a:pt x="34" y="16"/>
                    </a:lnTo>
                    <a:lnTo>
                      <a:pt x="34" y="20"/>
                    </a:lnTo>
                    <a:lnTo>
                      <a:pt x="32" y="24"/>
                    </a:lnTo>
                    <a:lnTo>
                      <a:pt x="28" y="32"/>
                    </a:lnTo>
                    <a:lnTo>
                      <a:pt x="22" y="40"/>
                    </a:lnTo>
                    <a:lnTo>
                      <a:pt x="16" y="46"/>
                    </a:lnTo>
                    <a:lnTo>
                      <a:pt x="10" y="50"/>
                    </a:lnTo>
                    <a:lnTo>
                      <a:pt x="8" y="54"/>
                    </a:lnTo>
                    <a:lnTo>
                      <a:pt x="24" y="54"/>
                    </a:lnTo>
                    <a:lnTo>
                      <a:pt x="28" y="54"/>
                    </a:lnTo>
                    <a:lnTo>
                      <a:pt x="30" y="54"/>
                    </a:lnTo>
                    <a:lnTo>
                      <a:pt x="32" y="52"/>
                    </a:lnTo>
                    <a:lnTo>
                      <a:pt x="34" y="52"/>
                    </a:lnTo>
                    <a:lnTo>
                      <a:pt x="34" y="50"/>
                    </a:lnTo>
                    <a:lnTo>
                      <a:pt x="36" y="48"/>
                    </a:lnTo>
                    <a:lnTo>
                      <a:pt x="38" y="48"/>
                    </a:lnTo>
                    <a:close/>
                  </a:path>
                </a:pathLst>
              </a:custGeom>
              <a:solidFill>
                <a:srgbClr val="000000"/>
              </a:solidFill>
              <a:ln w="0">
                <a:solidFill>
                  <a:srgbClr val="000000"/>
                </a:solidFill>
                <a:round/>
                <a:headEnd/>
                <a:tailEnd/>
              </a:ln>
            </p:spPr>
            <p:txBody>
              <a:bodyPr/>
              <a:lstStyle/>
              <a:p>
                <a:endParaRPr lang="en-CA"/>
              </a:p>
            </p:txBody>
          </p:sp>
          <p:sp>
            <p:nvSpPr>
              <p:cNvPr id="13489" name="Freeform 158"/>
              <p:cNvSpPr>
                <a:spLocks noEditPoints="1"/>
              </p:cNvSpPr>
              <p:nvPr/>
            </p:nvSpPr>
            <p:spPr bwMode="auto">
              <a:xfrm>
                <a:off x="3760" y="2678"/>
                <a:ext cx="36" cy="60"/>
              </a:xfrm>
              <a:custGeom>
                <a:avLst/>
                <a:gdLst>
                  <a:gd name="T0" fmla="*/ 0 w 36"/>
                  <a:gd name="T1" fmla="*/ 30 h 60"/>
                  <a:gd name="T2" fmla="*/ 0 w 36"/>
                  <a:gd name="T3" fmla="*/ 22 h 60"/>
                  <a:gd name="T4" fmla="*/ 2 w 36"/>
                  <a:gd name="T5" fmla="*/ 14 h 60"/>
                  <a:gd name="T6" fmla="*/ 6 w 36"/>
                  <a:gd name="T7" fmla="*/ 8 h 60"/>
                  <a:gd name="T8" fmla="*/ 10 w 36"/>
                  <a:gd name="T9" fmla="*/ 4 h 60"/>
                  <a:gd name="T10" fmla="*/ 14 w 36"/>
                  <a:gd name="T11" fmla="*/ 2 h 60"/>
                  <a:gd name="T12" fmla="*/ 18 w 36"/>
                  <a:gd name="T13" fmla="*/ 0 h 60"/>
                  <a:gd name="T14" fmla="*/ 22 w 36"/>
                  <a:gd name="T15" fmla="*/ 2 h 60"/>
                  <a:gd name="T16" fmla="*/ 26 w 36"/>
                  <a:gd name="T17" fmla="*/ 4 h 60"/>
                  <a:gd name="T18" fmla="*/ 30 w 36"/>
                  <a:gd name="T19" fmla="*/ 8 h 60"/>
                  <a:gd name="T20" fmla="*/ 32 w 36"/>
                  <a:gd name="T21" fmla="*/ 14 h 60"/>
                  <a:gd name="T22" fmla="*/ 34 w 36"/>
                  <a:gd name="T23" fmla="*/ 22 h 60"/>
                  <a:gd name="T24" fmla="*/ 36 w 36"/>
                  <a:gd name="T25" fmla="*/ 30 h 60"/>
                  <a:gd name="T26" fmla="*/ 34 w 36"/>
                  <a:gd name="T27" fmla="*/ 40 h 60"/>
                  <a:gd name="T28" fmla="*/ 32 w 36"/>
                  <a:gd name="T29" fmla="*/ 48 h 60"/>
                  <a:gd name="T30" fmla="*/ 30 w 36"/>
                  <a:gd name="T31" fmla="*/ 54 h 60"/>
                  <a:gd name="T32" fmla="*/ 26 w 36"/>
                  <a:gd name="T33" fmla="*/ 58 h 60"/>
                  <a:gd name="T34" fmla="*/ 22 w 36"/>
                  <a:gd name="T35" fmla="*/ 60 h 60"/>
                  <a:gd name="T36" fmla="*/ 18 w 36"/>
                  <a:gd name="T37" fmla="*/ 60 h 60"/>
                  <a:gd name="T38" fmla="*/ 12 w 36"/>
                  <a:gd name="T39" fmla="*/ 60 h 60"/>
                  <a:gd name="T40" fmla="*/ 8 w 36"/>
                  <a:gd name="T41" fmla="*/ 56 h 60"/>
                  <a:gd name="T42" fmla="*/ 4 w 36"/>
                  <a:gd name="T43" fmla="*/ 50 h 60"/>
                  <a:gd name="T44" fmla="*/ 0 w 36"/>
                  <a:gd name="T45" fmla="*/ 42 h 60"/>
                  <a:gd name="T46" fmla="*/ 0 w 36"/>
                  <a:gd name="T47" fmla="*/ 30 h 60"/>
                  <a:gd name="T48" fmla="*/ 8 w 36"/>
                  <a:gd name="T49" fmla="*/ 32 h 60"/>
                  <a:gd name="T50" fmla="*/ 8 w 36"/>
                  <a:gd name="T51" fmla="*/ 42 h 60"/>
                  <a:gd name="T52" fmla="*/ 10 w 36"/>
                  <a:gd name="T53" fmla="*/ 52 h 60"/>
                  <a:gd name="T54" fmla="*/ 12 w 36"/>
                  <a:gd name="T55" fmla="*/ 56 h 60"/>
                  <a:gd name="T56" fmla="*/ 14 w 36"/>
                  <a:gd name="T57" fmla="*/ 58 h 60"/>
                  <a:gd name="T58" fmla="*/ 18 w 36"/>
                  <a:gd name="T59" fmla="*/ 58 h 60"/>
                  <a:gd name="T60" fmla="*/ 20 w 36"/>
                  <a:gd name="T61" fmla="*/ 58 h 60"/>
                  <a:gd name="T62" fmla="*/ 22 w 36"/>
                  <a:gd name="T63" fmla="*/ 56 h 60"/>
                  <a:gd name="T64" fmla="*/ 24 w 36"/>
                  <a:gd name="T65" fmla="*/ 54 h 60"/>
                  <a:gd name="T66" fmla="*/ 26 w 36"/>
                  <a:gd name="T67" fmla="*/ 48 h 60"/>
                  <a:gd name="T68" fmla="*/ 28 w 36"/>
                  <a:gd name="T69" fmla="*/ 40 h 60"/>
                  <a:gd name="T70" fmla="*/ 28 w 36"/>
                  <a:gd name="T71" fmla="*/ 28 h 60"/>
                  <a:gd name="T72" fmla="*/ 26 w 36"/>
                  <a:gd name="T73" fmla="*/ 20 h 60"/>
                  <a:gd name="T74" fmla="*/ 26 w 36"/>
                  <a:gd name="T75" fmla="*/ 12 h 60"/>
                  <a:gd name="T76" fmla="*/ 24 w 36"/>
                  <a:gd name="T77" fmla="*/ 8 h 60"/>
                  <a:gd name="T78" fmla="*/ 22 w 36"/>
                  <a:gd name="T79" fmla="*/ 4 h 60"/>
                  <a:gd name="T80" fmla="*/ 20 w 36"/>
                  <a:gd name="T81" fmla="*/ 4 h 60"/>
                  <a:gd name="T82" fmla="*/ 18 w 36"/>
                  <a:gd name="T83" fmla="*/ 4 h 60"/>
                  <a:gd name="T84" fmla="*/ 14 w 36"/>
                  <a:gd name="T85" fmla="*/ 4 h 60"/>
                  <a:gd name="T86" fmla="*/ 12 w 36"/>
                  <a:gd name="T87" fmla="*/ 6 h 60"/>
                  <a:gd name="T88" fmla="*/ 10 w 36"/>
                  <a:gd name="T89" fmla="*/ 10 h 60"/>
                  <a:gd name="T90" fmla="*/ 8 w 36"/>
                  <a:gd name="T91" fmla="*/ 16 h 60"/>
                  <a:gd name="T92" fmla="*/ 8 w 36"/>
                  <a:gd name="T93" fmla="*/ 24 h 60"/>
                  <a:gd name="T94" fmla="*/ 8 w 36"/>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0" y="22"/>
                    </a:lnTo>
                    <a:lnTo>
                      <a:pt x="2" y="14"/>
                    </a:lnTo>
                    <a:lnTo>
                      <a:pt x="6" y="8"/>
                    </a:lnTo>
                    <a:lnTo>
                      <a:pt x="10" y="4"/>
                    </a:lnTo>
                    <a:lnTo>
                      <a:pt x="14" y="2"/>
                    </a:lnTo>
                    <a:lnTo>
                      <a:pt x="18" y="0"/>
                    </a:lnTo>
                    <a:lnTo>
                      <a:pt x="22" y="2"/>
                    </a:lnTo>
                    <a:lnTo>
                      <a:pt x="26" y="4"/>
                    </a:lnTo>
                    <a:lnTo>
                      <a:pt x="30" y="8"/>
                    </a:lnTo>
                    <a:lnTo>
                      <a:pt x="32" y="14"/>
                    </a:lnTo>
                    <a:lnTo>
                      <a:pt x="34" y="22"/>
                    </a:lnTo>
                    <a:lnTo>
                      <a:pt x="36" y="30"/>
                    </a:lnTo>
                    <a:lnTo>
                      <a:pt x="34" y="40"/>
                    </a:lnTo>
                    <a:lnTo>
                      <a:pt x="32" y="48"/>
                    </a:lnTo>
                    <a:lnTo>
                      <a:pt x="30" y="54"/>
                    </a:lnTo>
                    <a:lnTo>
                      <a:pt x="26" y="58"/>
                    </a:lnTo>
                    <a:lnTo>
                      <a:pt x="22" y="60"/>
                    </a:lnTo>
                    <a:lnTo>
                      <a:pt x="18" y="60"/>
                    </a:lnTo>
                    <a:lnTo>
                      <a:pt x="12" y="60"/>
                    </a:lnTo>
                    <a:lnTo>
                      <a:pt x="8" y="56"/>
                    </a:lnTo>
                    <a:lnTo>
                      <a:pt x="4" y="50"/>
                    </a:lnTo>
                    <a:lnTo>
                      <a:pt x="0" y="42"/>
                    </a:lnTo>
                    <a:lnTo>
                      <a:pt x="0" y="30"/>
                    </a:lnTo>
                    <a:close/>
                    <a:moveTo>
                      <a:pt x="8" y="32"/>
                    </a:moveTo>
                    <a:lnTo>
                      <a:pt x="8" y="42"/>
                    </a:lnTo>
                    <a:lnTo>
                      <a:pt x="10" y="52"/>
                    </a:lnTo>
                    <a:lnTo>
                      <a:pt x="12" y="56"/>
                    </a:lnTo>
                    <a:lnTo>
                      <a:pt x="14" y="58"/>
                    </a:lnTo>
                    <a:lnTo>
                      <a:pt x="18" y="58"/>
                    </a:lnTo>
                    <a:lnTo>
                      <a:pt x="20" y="58"/>
                    </a:lnTo>
                    <a:lnTo>
                      <a:pt x="22" y="56"/>
                    </a:lnTo>
                    <a:lnTo>
                      <a:pt x="24" y="54"/>
                    </a:lnTo>
                    <a:lnTo>
                      <a:pt x="26" y="48"/>
                    </a:lnTo>
                    <a:lnTo>
                      <a:pt x="28" y="40"/>
                    </a:lnTo>
                    <a:lnTo>
                      <a:pt x="28" y="28"/>
                    </a:lnTo>
                    <a:lnTo>
                      <a:pt x="26" y="20"/>
                    </a:lnTo>
                    <a:lnTo>
                      <a:pt x="26" y="12"/>
                    </a:lnTo>
                    <a:lnTo>
                      <a:pt x="24" y="8"/>
                    </a:lnTo>
                    <a:lnTo>
                      <a:pt x="22" y="4"/>
                    </a:lnTo>
                    <a:lnTo>
                      <a:pt x="20" y="4"/>
                    </a:lnTo>
                    <a:lnTo>
                      <a:pt x="18" y="4"/>
                    </a:lnTo>
                    <a:lnTo>
                      <a:pt x="14" y="4"/>
                    </a:lnTo>
                    <a:lnTo>
                      <a:pt x="12" y="6"/>
                    </a:lnTo>
                    <a:lnTo>
                      <a:pt x="10" y="10"/>
                    </a:lnTo>
                    <a:lnTo>
                      <a:pt x="8" y="16"/>
                    </a:lnTo>
                    <a:lnTo>
                      <a:pt x="8" y="24"/>
                    </a:lnTo>
                    <a:lnTo>
                      <a:pt x="8" y="32"/>
                    </a:lnTo>
                    <a:close/>
                  </a:path>
                </a:pathLst>
              </a:custGeom>
              <a:solidFill>
                <a:srgbClr val="000000"/>
              </a:solidFill>
              <a:ln w="0">
                <a:solidFill>
                  <a:srgbClr val="000000"/>
                </a:solidFill>
                <a:round/>
                <a:headEnd/>
                <a:tailEnd/>
              </a:ln>
            </p:spPr>
            <p:txBody>
              <a:bodyPr/>
              <a:lstStyle/>
              <a:p>
                <a:endParaRPr lang="en-CA"/>
              </a:p>
            </p:txBody>
          </p:sp>
          <p:sp>
            <p:nvSpPr>
              <p:cNvPr id="13490" name="Rectangle 159"/>
              <p:cNvSpPr>
                <a:spLocks noChangeArrowheads="1"/>
              </p:cNvSpPr>
              <p:nvPr/>
            </p:nvSpPr>
            <p:spPr bwMode="auto">
              <a:xfrm>
                <a:off x="3848" y="2664"/>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491" name="Freeform 160"/>
              <p:cNvSpPr>
                <a:spLocks/>
              </p:cNvSpPr>
              <p:nvPr/>
            </p:nvSpPr>
            <p:spPr bwMode="auto">
              <a:xfrm>
                <a:off x="4002" y="2678"/>
                <a:ext cx="24" cy="60"/>
              </a:xfrm>
              <a:custGeom>
                <a:avLst/>
                <a:gdLst>
                  <a:gd name="T0" fmla="*/ 0 w 24"/>
                  <a:gd name="T1" fmla="*/ 6 h 60"/>
                  <a:gd name="T2" fmla="*/ 14 w 24"/>
                  <a:gd name="T3" fmla="*/ 0 h 60"/>
                  <a:gd name="T4" fmla="*/ 16 w 24"/>
                  <a:gd name="T5" fmla="*/ 0 h 60"/>
                  <a:gd name="T6" fmla="*/ 16 w 24"/>
                  <a:gd name="T7" fmla="*/ 50 h 60"/>
                  <a:gd name="T8" fmla="*/ 16 w 24"/>
                  <a:gd name="T9" fmla="*/ 54 h 60"/>
                  <a:gd name="T10" fmla="*/ 16 w 24"/>
                  <a:gd name="T11" fmla="*/ 56 h 60"/>
                  <a:gd name="T12" fmla="*/ 16 w 24"/>
                  <a:gd name="T13" fmla="*/ 58 h 60"/>
                  <a:gd name="T14" fmla="*/ 18 w 24"/>
                  <a:gd name="T15" fmla="*/ 58 h 60"/>
                  <a:gd name="T16" fmla="*/ 20 w 24"/>
                  <a:gd name="T17" fmla="*/ 58 h 60"/>
                  <a:gd name="T18" fmla="*/ 24 w 24"/>
                  <a:gd name="T19" fmla="*/ 58 h 60"/>
                  <a:gd name="T20" fmla="*/ 24 w 24"/>
                  <a:gd name="T21" fmla="*/ 60 h 60"/>
                  <a:gd name="T22" fmla="*/ 2 w 24"/>
                  <a:gd name="T23" fmla="*/ 60 h 60"/>
                  <a:gd name="T24" fmla="*/ 2 w 24"/>
                  <a:gd name="T25" fmla="*/ 58 h 60"/>
                  <a:gd name="T26" fmla="*/ 4 w 24"/>
                  <a:gd name="T27" fmla="*/ 58 h 60"/>
                  <a:gd name="T28" fmla="*/ 6 w 24"/>
                  <a:gd name="T29" fmla="*/ 58 h 60"/>
                  <a:gd name="T30" fmla="*/ 8 w 24"/>
                  <a:gd name="T31" fmla="*/ 58 h 60"/>
                  <a:gd name="T32" fmla="*/ 8 w 24"/>
                  <a:gd name="T33" fmla="*/ 56 h 60"/>
                  <a:gd name="T34" fmla="*/ 8 w 24"/>
                  <a:gd name="T35" fmla="*/ 54 h 60"/>
                  <a:gd name="T36" fmla="*/ 8 w 24"/>
                  <a:gd name="T37" fmla="*/ 50 h 60"/>
                  <a:gd name="T38" fmla="*/ 8 w 24"/>
                  <a:gd name="T39" fmla="*/ 16 h 60"/>
                  <a:gd name="T40" fmla="*/ 8 w 24"/>
                  <a:gd name="T41" fmla="*/ 12 h 60"/>
                  <a:gd name="T42" fmla="*/ 8 w 24"/>
                  <a:gd name="T43" fmla="*/ 10 h 60"/>
                  <a:gd name="T44" fmla="*/ 8 w 24"/>
                  <a:gd name="T45" fmla="*/ 8 h 60"/>
                  <a:gd name="T46" fmla="*/ 8 w 24"/>
                  <a:gd name="T47" fmla="*/ 8 h 60"/>
                  <a:gd name="T48" fmla="*/ 6 w 24"/>
                  <a:gd name="T49" fmla="*/ 6 h 60"/>
                  <a:gd name="T50" fmla="*/ 6 w 24"/>
                  <a:gd name="T51" fmla="*/ 6 h 60"/>
                  <a:gd name="T52" fmla="*/ 4 w 24"/>
                  <a:gd name="T53" fmla="*/ 6 h 60"/>
                  <a:gd name="T54" fmla="*/ 0 w 24"/>
                  <a:gd name="T55" fmla="*/ 8 h 60"/>
                  <a:gd name="T56" fmla="*/ 0 w 24"/>
                  <a:gd name="T57" fmla="*/ 6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4"/>
                  <a:gd name="T88" fmla="*/ 0 h 60"/>
                  <a:gd name="T89" fmla="*/ 24 w 24"/>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4" h="60">
                    <a:moveTo>
                      <a:pt x="0" y="6"/>
                    </a:moveTo>
                    <a:lnTo>
                      <a:pt x="14" y="0"/>
                    </a:lnTo>
                    <a:lnTo>
                      <a:pt x="16" y="0"/>
                    </a:lnTo>
                    <a:lnTo>
                      <a:pt x="16" y="50"/>
                    </a:lnTo>
                    <a:lnTo>
                      <a:pt x="16" y="54"/>
                    </a:lnTo>
                    <a:lnTo>
                      <a:pt x="16" y="56"/>
                    </a:lnTo>
                    <a:lnTo>
                      <a:pt x="16" y="58"/>
                    </a:lnTo>
                    <a:lnTo>
                      <a:pt x="18" y="58"/>
                    </a:lnTo>
                    <a:lnTo>
                      <a:pt x="20" y="58"/>
                    </a:lnTo>
                    <a:lnTo>
                      <a:pt x="24" y="58"/>
                    </a:lnTo>
                    <a:lnTo>
                      <a:pt x="24" y="60"/>
                    </a:lnTo>
                    <a:lnTo>
                      <a:pt x="2" y="60"/>
                    </a:lnTo>
                    <a:lnTo>
                      <a:pt x="2" y="58"/>
                    </a:lnTo>
                    <a:lnTo>
                      <a:pt x="4" y="58"/>
                    </a:lnTo>
                    <a:lnTo>
                      <a:pt x="6" y="58"/>
                    </a:lnTo>
                    <a:lnTo>
                      <a:pt x="8" y="58"/>
                    </a:lnTo>
                    <a:lnTo>
                      <a:pt x="8" y="56"/>
                    </a:lnTo>
                    <a:lnTo>
                      <a:pt x="8" y="54"/>
                    </a:lnTo>
                    <a:lnTo>
                      <a:pt x="8" y="50"/>
                    </a:lnTo>
                    <a:lnTo>
                      <a:pt x="8" y="16"/>
                    </a:lnTo>
                    <a:lnTo>
                      <a:pt x="8" y="12"/>
                    </a:lnTo>
                    <a:lnTo>
                      <a:pt x="8" y="10"/>
                    </a:lnTo>
                    <a:lnTo>
                      <a:pt x="8" y="8"/>
                    </a:lnTo>
                    <a:lnTo>
                      <a:pt x="6" y="6"/>
                    </a:lnTo>
                    <a:lnTo>
                      <a:pt x="4" y="6"/>
                    </a:lnTo>
                    <a:lnTo>
                      <a:pt x="0" y="8"/>
                    </a:lnTo>
                    <a:lnTo>
                      <a:pt x="0" y="6"/>
                    </a:lnTo>
                    <a:close/>
                  </a:path>
                </a:pathLst>
              </a:custGeom>
              <a:solidFill>
                <a:srgbClr val="000000"/>
              </a:solidFill>
              <a:ln w="0">
                <a:solidFill>
                  <a:srgbClr val="000000"/>
                </a:solidFill>
                <a:round/>
                <a:headEnd/>
                <a:tailEnd/>
              </a:ln>
            </p:spPr>
            <p:txBody>
              <a:bodyPr/>
              <a:lstStyle/>
              <a:p>
                <a:endParaRPr lang="en-CA"/>
              </a:p>
            </p:txBody>
          </p:sp>
          <p:sp>
            <p:nvSpPr>
              <p:cNvPr id="13492" name="Rectangle 161"/>
              <p:cNvSpPr>
                <a:spLocks noChangeArrowheads="1"/>
              </p:cNvSpPr>
              <p:nvPr/>
            </p:nvSpPr>
            <p:spPr bwMode="auto">
              <a:xfrm>
                <a:off x="4200" y="2664"/>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493" name="Rectangle 162"/>
              <p:cNvSpPr>
                <a:spLocks noChangeArrowheads="1"/>
              </p:cNvSpPr>
              <p:nvPr/>
            </p:nvSpPr>
            <p:spPr bwMode="auto">
              <a:xfrm>
                <a:off x="1552" y="2768"/>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494" name="Freeform 163"/>
              <p:cNvSpPr>
                <a:spLocks/>
              </p:cNvSpPr>
              <p:nvPr/>
            </p:nvSpPr>
            <p:spPr bwMode="auto">
              <a:xfrm>
                <a:off x="1586" y="2786"/>
                <a:ext cx="34" cy="60"/>
              </a:xfrm>
              <a:custGeom>
                <a:avLst/>
                <a:gdLst>
                  <a:gd name="T0" fmla="*/ 14 w 34"/>
                  <a:gd name="T1" fmla="*/ 24 h 60"/>
                  <a:gd name="T2" fmla="*/ 14 w 34"/>
                  <a:gd name="T3" fmla="*/ 50 h 60"/>
                  <a:gd name="T4" fmla="*/ 14 w 34"/>
                  <a:gd name="T5" fmla="*/ 54 h 60"/>
                  <a:gd name="T6" fmla="*/ 16 w 34"/>
                  <a:gd name="T7" fmla="*/ 58 h 60"/>
                  <a:gd name="T8" fmla="*/ 18 w 34"/>
                  <a:gd name="T9" fmla="*/ 58 h 60"/>
                  <a:gd name="T10" fmla="*/ 20 w 34"/>
                  <a:gd name="T11" fmla="*/ 60 h 60"/>
                  <a:gd name="T12" fmla="*/ 24 w 34"/>
                  <a:gd name="T13" fmla="*/ 60 h 60"/>
                  <a:gd name="T14" fmla="*/ 24 w 34"/>
                  <a:gd name="T15" fmla="*/ 60 h 60"/>
                  <a:gd name="T16" fmla="*/ 0 w 34"/>
                  <a:gd name="T17" fmla="*/ 60 h 60"/>
                  <a:gd name="T18" fmla="*/ 0 w 34"/>
                  <a:gd name="T19" fmla="*/ 60 h 60"/>
                  <a:gd name="T20" fmla="*/ 2 w 34"/>
                  <a:gd name="T21" fmla="*/ 60 h 60"/>
                  <a:gd name="T22" fmla="*/ 4 w 34"/>
                  <a:gd name="T23" fmla="*/ 60 h 60"/>
                  <a:gd name="T24" fmla="*/ 4 w 34"/>
                  <a:gd name="T25" fmla="*/ 58 h 60"/>
                  <a:gd name="T26" fmla="*/ 6 w 34"/>
                  <a:gd name="T27" fmla="*/ 58 h 60"/>
                  <a:gd name="T28" fmla="*/ 6 w 34"/>
                  <a:gd name="T29" fmla="*/ 56 h 60"/>
                  <a:gd name="T30" fmla="*/ 6 w 34"/>
                  <a:gd name="T31" fmla="*/ 54 h 60"/>
                  <a:gd name="T32" fmla="*/ 8 w 34"/>
                  <a:gd name="T33" fmla="*/ 50 h 60"/>
                  <a:gd name="T34" fmla="*/ 8 w 34"/>
                  <a:gd name="T35" fmla="*/ 24 h 60"/>
                  <a:gd name="T36" fmla="*/ 0 w 34"/>
                  <a:gd name="T37" fmla="*/ 24 h 60"/>
                  <a:gd name="T38" fmla="*/ 0 w 34"/>
                  <a:gd name="T39" fmla="*/ 22 h 60"/>
                  <a:gd name="T40" fmla="*/ 8 w 34"/>
                  <a:gd name="T41" fmla="*/ 22 h 60"/>
                  <a:gd name="T42" fmla="*/ 8 w 34"/>
                  <a:gd name="T43" fmla="*/ 18 h 60"/>
                  <a:gd name="T44" fmla="*/ 8 w 34"/>
                  <a:gd name="T45" fmla="*/ 12 h 60"/>
                  <a:gd name="T46" fmla="*/ 8 w 34"/>
                  <a:gd name="T47" fmla="*/ 8 h 60"/>
                  <a:gd name="T48" fmla="*/ 12 w 34"/>
                  <a:gd name="T49" fmla="*/ 4 h 60"/>
                  <a:gd name="T50" fmla="*/ 14 w 34"/>
                  <a:gd name="T51" fmla="*/ 2 h 60"/>
                  <a:gd name="T52" fmla="*/ 18 w 34"/>
                  <a:gd name="T53" fmla="*/ 0 h 60"/>
                  <a:gd name="T54" fmla="*/ 24 w 34"/>
                  <a:gd name="T55" fmla="*/ 0 h 60"/>
                  <a:gd name="T56" fmla="*/ 28 w 34"/>
                  <a:gd name="T57" fmla="*/ 0 h 60"/>
                  <a:gd name="T58" fmla="*/ 32 w 34"/>
                  <a:gd name="T59" fmla="*/ 2 h 60"/>
                  <a:gd name="T60" fmla="*/ 34 w 34"/>
                  <a:gd name="T61" fmla="*/ 4 h 60"/>
                  <a:gd name="T62" fmla="*/ 34 w 34"/>
                  <a:gd name="T63" fmla="*/ 6 h 60"/>
                  <a:gd name="T64" fmla="*/ 34 w 34"/>
                  <a:gd name="T65" fmla="*/ 8 h 60"/>
                  <a:gd name="T66" fmla="*/ 34 w 34"/>
                  <a:gd name="T67" fmla="*/ 8 h 60"/>
                  <a:gd name="T68" fmla="*/ 32 w 34"/>
                  <a:gd name="T69" fmla="*/ 10 h 60"/>
                  <a:gd name="T70" fmla="*/ 30 w 34"/>
                  <a:gd name="T71" fmla="*/ 10 h 60"/>
                  <a:gd name="T72" fmla="*/ 30 w 34"/>
                  <a:gd name="T73" fmla="*/ 10 h 60"/>
                  <a:gd name="T74" fmla="*/ 28 w 34"/>
                  <a:gd name="T75" fmla="*/ 10 h 60"/>
                  <a:gd name="T76" fmla="*/ 28 w 34"/>
                  <a:gd name="T77" fmla="*/ 8 h 60"/>
                  <a:gd name="T78" fmla="*/ 26 w 34"/>
                  <a:gd name="T79" fmla="*/ 6 h 60"/>
                  <a:gd name="T80" fmla="*/ 24 w 34"/>
                  <a:gd name="T81" fmla="*/ 4 h 60"/>
                  <a:gd name="T82" fmla="*/ 24 w 34"/>
                  <a:gd name="T83" fmla="*/ 2 h 60"/>
                  <a:gd name="T84" fmla="*/ 22 w 34"/>
                  <a:gd name="T85" fmla="*/ 2 h 60"/>
                  <a:gd name="T86" fmla="*/ 20 w 34"/>
                  <a:gd name="T87" fmla="*/ 2 h 60"/>
                  <a:gd name="T88" fmla="*/ 18 w 34"/>
                  <a:gd name="T89" fmla="*/ 2 h 60"/>
                  <a:gd name="T90" fmla="*/ 16 w 34"/>
                  <a:gd name="T91" fmla="*/ 2 h 60"/>
                  <a:gd name="T92" fmla="*/ 16 w 34"/>
                  <a:gd name="T93" fmla="*/ 4 h 60"/>
                  <a:gd name="T94" fmla="*/ 14 w 34"/>
                  <a:gd name="T95" fmla="*/ 6 h 60"/>
                  <a:gd name="T96" fmla="*/ 14 w 34"/>
                  <a:gd name="T97" fmla="*/ 10 h 60"/>
                  <a:gd name="T98" fmla="*/ 14 w 34"/>
                  <a:gd name="T99" fmla="*/ 18 h 60"/>
                  <a:gd name="T100" fmla="*/ 14 w 34"/>
                  <a:gd name="T101" fmla="*/ 22 h 60"/>
                  <a:gd name="T102" fmla="*/ 24 w 34"/>
                  <a:gd name="T103" fmla="*/ 22 h 60"/>
                  <a:gd name="T104" fmla="*/ 24 w 34"/>
                  <a:gd name="T105" fmla="*/ 24 h 60"/>
                  <a:gd name="T106" fmla="*/ 14 w 34"/>
                  <a:gd name="T107" fmla="*/ 24 h 6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34"/>
                  <a:gd name="T163" fmla="*/ 0 h 60"/>
                  <a:gd name="T164" fmla="*/ 34 w 34"/>
                  <a:gd name="T165" fmla="*/ 60 h 60"/>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34" h="60">
                    <a:moveTo>
                      <a:pt x="14" y="24"/>
                    </a:moveTo>
                    <a:lnTo>
                      <a:pt x="14" y="50"/>
                    </a:lnTo>
                    <a:lnTo>
                      <a:pt x="14" y="54"/>
                    </a:lnTo>
                    <a:lnTo>
                      <a:pt x="16" y="58"/>
                    </a:lnTo>
                    <a:lnTo>
                      <a:pt x="18" y="58"/>
                    </a:lnTo>
                    <a:lnTo>
                      <a:pt x="20" y="60"/>
                    </a:lnTo>
                    <a:lnTo>
                      <a:pt x="24" y="60"/>
                    </a:lnTo>
                    <a:lnTo>
                      <a:pt x="0" y="60"/>
                    </a:lnTo>
                    <a:lnTo>
                      <a:pt x="2" y="60"/>
                    </a:lnTo>
                    <a:lnTo>
                      <a:pt x="4" y="60"/>
                    </a:lnTo>
                    <a:lnTo>
                      <a:pt x="4" y="58"/>
                    </a:lnTo>
                    <a:lnTo>
                      <a:pt x="6" y="58"/>
                    </a:lnTo>
                    <a:lnTo>
                      <a:pt x="6" y="56"/>
                    </a:lnTo>
                    <a:lnTo>
                      <a:pt x="6" y="54"/>
                    </a:lnTo>
                    <a:lnTo>
                      <a:pt x="8" y="50"/>
                    </a:lnTo>
                    <a:lnTo>
                      <a:pt x="8" y="24"/>
                    </a:lnTo>
                    <a:lnTo>
                      <a:pt x="0" y="24"/>
                    </a:lnTo>
                    <a:lnTo>
                      <a:pt x="0" y="22"/>
                    </a:lnTo>
                    <a:lnTo>
                      <a:pt x="8" y="22"/>
                    </a:lnTo>
                    <a:lnTo>
                      <a:pt x="8" y="18"/>
                    </a:lnTo>
                    <a:lnTo>
                      <a:pt x="8" y="12"/>
                    </a:lnTo>
                    <a:lnTo>
                      <a:pt x="8" y="8"/>
                    </a:lnTo>
                    <a:lnTo>
                      <a:pt x="12" y="4"/>
                    </a:lnTo>
                    <a:lnTo>
                      <a:pt x="14" y="2"/>
                    </a:lnTo>
                    <a:lnTo>
                      <a:pt x="18" y="0"/>
                    </a:lnTo>
                    <a:lnTo>
                      <a:pt x="24" y="0"/>
                    </a:lnTo>
                    <a:lnTo>
                      <a:pt x="28" y="0"/>
                    </a:lnTo>
                    <a:lnTo>
                      <a:pt x="32" y="2"/>
                    </a:lnTo>
                    <a:lnTo>
                      <a:pt x="34" y="4"/>
                    </a:lnTo>
                    <a:lnTo>
                      <a:pt x="34" y="6"/>
                    </a:lnTo>
                    <a:lnTo>
                      <a:pt x="34" y="8"/>
                    </a:lnTo>
                    <a:lnTo>
                      <a:pt x="32" y="10"/>
                    </a:lnTo>
                    <a:lnTo>
                      <a:pt x="30" y="10"/>
                    </a:lnTo>
                    <a:lnTo>
                      <a:pt x="28" y="10"/>
                    </a:lnTo>
                    <a:lnTo>
                      <a:pt x="28" y="8"/>
                    </a:lnTo>
                    <a:lnTo>
                      <a:pt x="26" y="6"/>
                    </a:lnTo>
                    <a:lnTo>
                      <a:pt x="24" y="4"/>
                    </a:lnTo>
                    <a:lnTo>
                      <a:pt x="24" y="2"/>
                    </a:lnTo>
                    <a:lnTo>
                      <a:pt x="22" y="2"/>
                    </a:lnTo>
                    <a:lnTo>
                      <a:pt x="20" y="2"/>
                    </a:lnTo>
                    <a:lnTo>
                      <a:pt x="18" y="2"/>
                    </a:lnTo>
                    <a:lnTo>
                      <a:pt x="16" y="2"/>
                    </a:lnTo>
                    <a:lnTo>
                      <a:pt x="16" y="4"/>
                    </a:lnTo>
                    <a:lnTo>
                      <a:pt x="14" y="6"/>
                    </a:lnTo>
                    <a:lnTo>
                      <a:pt x="14" y="10"/>
                    </a:lnTo>
                    <a:lnTo>
                      <a:pt x="14" y="18"/>
                    </a:lnTo>
                    <a:lnTo>
                      <a:pt x="14" y="22"/>
                    </a:lnTo>
                    <a:lnTo>
                      <a:pt x="24" y="22"/>
                    </a:lnTo>
                    <a:lnTo>
                      <a:pt x="24" y="24"/>
                    </a:lnTo>
                    <a:lnTo>
                      <a:pt x="14" y="24"/>
                    </a:lnTo>
                    <a:close/>
                  </a:path>
                </a:pathLst>
              </a:custGeom>
              <a:solidFill>
                <a:srgbClr val="000000"/>
              </a:solidFill>
              <a:ln w="0">
                <a:solidFill>
                  <a:srgbClr val="000000"/>
                </a:solidFill>
                <a:round/>
                <a:headEnd/>
                <a:tailEnd/>
              </a:ln>
            </p:spPr>
            <p:txBody>
              <a:bodyPr/>
              <a:lstStyle/>
              <a:p>
                <a:endParaRPr lang="en-CA"/>
              </a:p>
            </p:txBody>
          </p:sp>
          <p:sp>
            <p:nvSpPr>
              <p:cNvPr id="13495" name="Freeform 164"/>
              <p:cNvSpPr>
                <a:spLocks noEditPoints="1"/>
              </p:cNvSpPr>
              <p:nvPr/>
            </p:nvSpPr>
            <p:spPr bwMode="auto">
              <a:xfrm>
                <a:off x="1614" y="2806"/>
                <a:ext cx="38" cy="42"/>
              </a:xfrm>
              <a:custGeom>
                <a:avLst/>
                <a:gdLst>
                  <a:gd name="T0" fmla="*/ 18 w 38"/>
                  <a:gd name="T1" fmla="*/ 0 h 42"/>
                  <a:gd name="T2" fmla="*/ 24 w 38"/>
                  <a:gd name="T3" fmla="*/ 0 h 42"/>
                  <a:gd name="T4" fmla="*/ 30 w 38"/>
                  <a:gd name="T5" fmla="*/ 4 h 42"/>
                  <a:gd name="T6" fmla="*/ 32 w 38"/>
                  <a:gd name="T7" fmla="*/ 6 h 42"/>
                  <a:gd name="T8" fmla="*/ 36 w 38"/>
                  <a:gd name="T9" fmla="*/ 12 h 42"/>
                  <a:gd name="T10" fmla="*/ 38 w 38"/>
                  <a:gd name="T11" fmla="*/ 20 h 42"/>
                  <a:gd name="T12" fmla="*/ 36 w 38"/>
                  <a:gd name="T13" fmla="*/ 26 h 42"/>
                  <a:gd name="T14" fmla="*/ 34 w 38"/>
                  <a:gd name="T15" fmla="*/ 30 h 42"/>
                  <a:gd name="T16" fmla="*/ 32 w 38"/>
                  <a:gd name="T17" fmla="*/ 36 h 42"/>
                  <a:gd name="T18" fmla="*/ 28 w 38"/>
                  <a:gd name="T19" fmla="*/ 38 h 42"/>
                  <a:gd name="T20" fmla="*/ 24 w 38"/>
                  <a:gd name="T21" fmla="*/ 40 h 42"/>
                  <a:gd name="T22" fmla="*/ 18 w 38"/>
                  <a:gd name="T23" fmla="*/ 42 h 42"/>
                  <a:gd name="T24" fmla="*/ 12 w 38"/>
                  <a:gd name="T25" fmla="*/ 40 h 42"/>
                  <a:gd name="T26" fmla="*/ 8 w 38"/>
                  <a:gd name="T27" fmla="*/ 38 h 42"/>
                  <a:gd name="T28" fmla="*/ 4 w 38"/>
                  <a:gd name="T29" fmla="*/ 34 h 42"/>
                  <a:gd name="T30" fmla="*/ 2 w 38"/>
                  <a:gd name="T31" fmla="*/ 28 h 42"/>
                  <a:gd name="T32" fmla="*/ 0 w 38"/>
                  <a:gd name="T33" fmla="*/ 20 h 42"/>
                  <a:gd name="T34" fmla="*/ 0 w 38"/>
                  <a:gd name="T35" fmla="*/ 16 h 42"/>
                  <a:gd name="T36" fmla="*/ 2 w 38"/>
                  <a:gd name="T37" fmla="*/ 10 h 42"/>
                  <a:gd name="T38" fmla="*/ 6 w 38"/>
                  <a:gd name="T39" fmla="*/ 6 h 42"/>
                  <a:gd name="T40" fmla="*/ 10 w 38"/>
                  <a:gd name="T41" fmla="*/ 2 h 42"/>
                  <a:gd name="T42" fmla="*/ 14 w 38"/>
                  <a:gd name="T43" fmla="*/ 0 h 42"/>
                  <a:gd name="T44" fmla="*/ 18 w 38"/>
                  <a:gd name="T45" fmla="*/ 0 h 42"/>
                  <a:gd name="T46" fmla="*/ 18 w 38"/>
                  <a:gd name="T47" fmla="*/ 2 h 42"/>
                  <a:gd name="T48" fmla="*/ 16 w 38"/>
                  <a:gd name="T49" fmla="*/ 4 h 42"/>
                  <a:gd name="T50" fmla="*/ 12 w 38"/>
                  <a:gd name="T51" fmla="*/ 4 h 42"/>
                  <a:gd name="T52" fmla="*/ 10 w 38"/>
                  <a:gd name="T53" fmla="*/ 6 h 42"/>
                  <a:gd name="T54" fmla="*/ 8 w 38"/>
                  <a:gd name="T55" fmla="*/ 8 h 42"/>
                  <a:gd name="T56" fmla="*/ 8 w 38"/>
                  <a:gd name="T57" fmla="*/ 12 h 42"/>
                  <a:gd name="T58" fmla="*/ 8 w 38"/>
                  <a:gd name="T59" fmla="*/ 18 h 42"/>
                  <a:gd name="T60" fmla="*/ 8 w 38"/>
                  <a:gd name="T61" fmla="*/ 26 h 42"/>
                  <a:gd name="T62" fmla="*/ 10 w 38"/>
                  <a:gd name="T63" fmla="*/ 32 h 42"/>
                  <a:gd name="T64" fmla="*/ 14 w 38"/>
                  <a:gd name="T65" fmla="*/ 36 h 42"/>
                  <a:gd name="T66" fmla="*/ 16 w 38"/>
                  <a:gd name="T67" fmla="*/ 38 h 42"/>
                  <a:gd name="T68" fmla="*/ 20 w 38"/>
                  <a:gd name="T69" fmla="*/ 38 h 42"/>
                  <a:gd name="T70" fmla="*/ 24 w 38"/>
                  <a:gd name="T71" fmla="*/ 38 h 42"/>
                  <a:gd name="T72" fmla="*/ 28 w 38"/>
                  <a:gd name="T73" fmla="*/ 36 h 42"/>
                  <a:gd name="T74" fmla="*/ 30 w 38"/>
                  <a:gd name="T75" fmla="*/ 30 h 42"/>
                  <a:gd name="T76" fmla="*/ 30 w 38"/>
                  <a:gd name="T77" fmla="*/ 24 h 42"/>
                  <a:gd name="T78" fmla="*/ 30 w 38"/>
                  <a:gd name="T79" fmla="*/ 16 h 42"/>
                  <a:gd name="T80" fmla="*/ 28 w 38"/>
                  <a:gd name="T81" fmla="*/ 12 h 42"/>
                  <a:gd name="T82" fmla="*/ 26 w 38"/>
                  <a:gd name="T83" fmla="*/ 6 h 42"/>
                  <a:gd name="T84" fmla="*/ 22 w 38"/>
                  <a:gd name="T85" fmla="*/ 4 h 42"/>
                  <a:gd name="T86" fmla="*/ 18 w 38"/>
                  <a:gd name="T87" fmla="*/ 2 h 4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8"/>
                  <a:gd name="T133" fmla="*/ 0 h 42"/>
                  <a:gd name="T134" fmla="*/ 38 w 38"/>
                  <a:gd name="T135" fmla="*/ 42 h 4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8" h="42">
                    <a:moveTo>
                      <a:pt x="18" y="0"/>
                    </a:moveTo>
                    <a:lnTo>
                      <a:pt x="24" y="0"/>
                    </a:lnTo>
                    <a:lnTo>
                      <a:pt x="30" y="4"/>
                    </a:lnTo>
                    <a:lnTo>
                      <a:pt x="32" y="6"/>
                    </a:lnTo>
                    <a:lnTo>
                      <a:pt x="36" y="12"/>
                    </a:lnTo>
                    <a:lnTo>
                      <a:pt x="38" y="20"/>
                    </a:lnTo>
                    <a:lnTo>
                      <a:pt x="36" y="26"/>
                    </a:lnTo>
                    <a:lnTo>
                      <a:pt x="34" y="30"/>
                    </a:lnTo>
                    <a:lnTo>
                      <a:pt x="32" y="36"/>
                    </a:lnTo>
                    <a:lnTo>
                      <a:pt x="28" y="38"/>
                    </a:lnTo>
                    <a:lnTo>
                      <a:pt x="24" y="40"/>
                    </a:lnTo>
                    <a:lnTo>
                      <a:pt x="18" y="42"/>
                    </a:lnTo>
                    <a:lnTo>
                      <a:pt x="12" y="40"/>
                    </a:lnTo>
                    <a:lnTo>
                      <a:pt x="8" y="38"/>
                    </a:lnTo>
                    <a:lnTo>
                      <a:pt x="4" y="34"/>
                    </a:lnTo>
                    <a:lnTo>
                      <a:pt x="2" y="28"/>
                    </a:lnTo>
                    <a:lnTo>
                      <a:pt x="0" y="20"/>
                    </a:lnTo>
                    <a:lnTo>
                      <a:pt x="0" y="16"/>
                    </a:lnTo>
                    <a:lnTo>
                      <a:pt x="2" y="10"/>
                    </a:lnTo>
                    <a:lnTo>
                      <a:pt x="6" y="6"/>
                    </a:lnTo>
                    <a:lnTo>
                      <a:pt x="10" y="2"/>
                    </a:lnTo>
                    <a:lnTo>
                      <a:pt x="14" y="0"/>
                    </a:lnTo>
                    <a:lnTo>
                      <a:pt x="18" y="0"/>
                    </a:lnTo>
                    <a:close/>
                    <a:moveTo>
                      <a:pt x="18" y="2"/>
                    </a:moveTo>
                    <a:lnTo>
                      <a:pt x="16" y="4"/>
                    </a:lnTo>
                    <a:lnTo>
                      <a:pt x="12" y="4"/>
                    </a:lnTo>
                    <a:lnTo>
                      <a:pt x="10" y="6"/>
                    </a:lnTo>
                    <a:lnTo>
                      <a:pt x="8" y="8"/>
                    </a:lnTo>
                    <a:lnTo>
                      <a:pt x="8" y="12"/>
                    </a:lnTo>
                    <a:lnTo>
                      <a:pt x="8" y="18"/>
                    </a:lnTo>
                    <a:lnTo>
                      <a:pt x="8" y="26"/>
                    </a:lnTo>
                    <a:lnTo>
                      <a:pt x="10" y="32"/>
                    </a:lnTo>
                    <a:lnTo>
                      <a:pt x="14" y="36"/>
                    </a:lnTo>
                    <a:lnTo>
                      <a:pt x="16" y="38"/>
                    </a:lnTo>
                    <a:lnTo>
                      <a:pt x="20" y="38"/>
                    </a:lnTo>
                    <a:lnTo>
                      <a:pt x="24" y="38"/>
                    </a:lnTo>
                    <a:lnTo>
                      <a:pt x="28" y="36"/>
                    </a:lnTo>
                    <a:lnTo>
                      <a:pt x="30" y="30"/>
                    </a:lnTo>
                    <a:lnTo>
                      <a:pt x="30" y="24"/>
                    </a:lnTo>
                    <a:lnTo>
                      <a:pt x="30" y="16"/>
                    </a:lnTo>
                    <a:lnTo>
                      <a:pt x="28" y="12"/>
                    </a:lnTo>
                    <a:lnTo>
                      <a:pt x="26" y="6"/>
                    </a:lnTo>
                    <a:lnTo>
                      <a:pt x="22" y="4"/>
                    </a:lnTo>
                    <a:lnTo>
                      <a:pt x="18" y="2"/>
                    </a:lnTo>
                    <a:close/>
                  </a:path>
                </a:pathLst>
              </a:custGeom>
              <a:solidFill>
                <a:srgbClr val="000000"/>
              </a:solidFill>
              <a:ln w="0">
                <a:solidFill>
                  <a:srgbClr val="000000"/>
                </a:solidFill>
                <a:round/>
                <a:headEnd/>
                <a:tailEnd/>
              </a:ln>
            </p:spPr>
            <p:txBody>
              <a:bodyPr/>
              <a:lstStyle/>
              <a:p>
                <a:endParaRPr lang="en-CA"/>
              </a:p>
            </p:txBody>
          </p:sp>
          <p:sp>
            <p:nvSpPr>
              <p:cNvPr id="13496" name="Freeform 165"/>
              <p:cNvSpPr>
                <a:spLocks noEditPoints="1"/>
              </p:cNvSpPr>
              <p:nvPr/>
            </p:nvSpPr>
            <p:spPr bwMode="auto">
              <a:xfrm>
                <a:off x="1658" y="2806"/>
                <a:ext cx="38" cy="42"/>
              </a:xfrm>
              <a:custGeom>
                <a:avLst/>
                <a:gdLst>
                  <a:gd name="T0" fmla="*/ 18 w 38"/>
                  <a:gd name="T1" fmla="*/ 0 h 42"/>
                  <a:gd name="T2" fmla="*/ 24 w 38"/>
                  <a:gd name="T3" fmla="*/ 0 h 42"/>
                  <a:gd name="T4" fmla="*/ 28 w 38"/>
                  <a:gd name="T5" fmla="*/ 4 h 42"/>
                  <a:gd name="T6" fmla="*/ 32 w 38"/>
                  <a:gd name="T7" fmla="*/ 6 h 42"/>
                  <a:gd name="T8" fmla="*/ 36 w 38"/>
                  <a:gd name="T9" fmla="*/ 12 h 42"/>
                  <a:gd name="T10" fmla="*/ 38 w 38"/>
                  <a:gd name="T11" fmla="*/ 20 h 42"/>
                  <a:gd name="T12" fmla="*/ 36 w 38"/>
                  <a:gd name="T13" fmla="*/ 26 h 42"/>
                  <a:gd name="T14" fmla="*/ 34 w 38"/>
                  <a:gd name="T15" fmla="*/ 30 h 42"/>
                  <a:gd name="T16" fmla="*/ 32 w 38"/>
                  <a:gd name="T17" fmla="*/ 36 h 42"/>
                  <a:gd name="T18" fmla="*/ 28 w 38"/>
                  <a:gd name="T19" fmla="*/ 38 h 42"/>
                  <a:gd name="T20" fmla="*/ 24 w 38"/>
                  <a:gd name="T21" fmla="*/ 40 h 42"/>
                  <a:gd name="T22" fmla="*/ 18 w 38"/>
                  <a:gd name="T23" fmla="*/ 42 h 42"/>
                  <a:gd name="T24" fmla="*/ 12 w 38"/>
                  <a:gd name="T25" fmla="*/ 40 h 42"/>
                  <a:gd name="T26" fmla="*/ 8 w 38"/>
                  <a:gd name="T27" fmla="*/ 38 h 42"/>
                  <a:gd name="T28" fmla="*/ 4 w 38"/>
                  <a:gd name="T29" fmla="*/ 34 h 42"/>
                  <a:gd name="T30" fmla="*/ 0 w 38"/>
                  <a:gd name="T31" fmla="*/ 28 h 42"/>
                  <a:gd name="T32" fmla="*/ 0 w 38"/>
                  <a:gd name="T33" fmla="*/ 20 h 42"/>
                  <a:gd name="T34" fmla="*/ 0 w 38"/>
                  <a:gd name="T35" fmla="*/ 16 h 42"/>
                  <a:gd name="T36" fmla="*/ 2 w 38"/>
                  <a:gd name="T37" fmla="*/ 10 h 42"/>
                  <a:gd name="T38" fmla="*/ 6 w 38"/>
                  <a:gd name="T39" fmla="*/ 6 h 42"/>
                  <a:gd name="T40" fmla="*/ 10 w 38"/>
                  <a:gd name="T41" fmla="*/ 2 h 42"/>
                  <a:gd name="T42" fmla="*/ 14 w 38"/>
                  <a:gd name="T43" fmla="*/ 0 h 42"/>
                  <a:gd name="T44" fmla="*/ 18 w 38"/>
                  <a:gd name="T45" fmla="*/ 0 h 42"/>
                  <a:gd name="T46" fmla="*/ 18 w 38"/>
                  <a:gd name="T47" fmla="*/ 2 h 42"/>
                  <a:gd name="T48" fmla="*/ 14 w 38"/>
                  <a:gd name="T49" fmla="*/ 4 h 42"/>
                  <a:gd name="T50" fmla="*/ 12 w 38"/>
                  <a:gd name="T51" fmla="*/ 4 h 42"/>
                  <a:gd name="T52" fmla="*/ 10 w 38"/>
                  <a:gd name="T53" fmla="*/ 6 h 42"/>
                  <a:gd name="T54" fmla="*/ 8 w 38"/>
                  <a:gd name="T55" fmla="*/ 8 h 42"/>
                  <a:gd name="T56" fmla="*/ 8 w 38"/>
                  <a:gd name="T57" fmla="*/ 12 h 42"/>
                  <a:gd name="T58" fmla="*/ 8 w 38"/>
                  <a:gd name="T59" fmla="*/ 18 h 42"/>
                  <a:gd name="T60" fmla="*/ 8 w 38"/>
                  <a:gd name="T61" fmla="*/ 26 h 42"/>
                  <a:gd name="T62" fmla="*/ 10 w 38"/>
                  <a:gd name="T63" fmla="*/ 32 h 42"/>
                  <a:gd name="T64" fmla="*/ 14 w 38"/>
                  <a:gd name="T65" fmla="*/ 36 h 42"/>
                  <a:gd name="T66" fmla="*/ 16 w 38"/>
                  <a:gd name="T67" fmla="*/ 38 h 42"/>
                  <a:gd name="T68" fmla="*/ 20 w 38"/>
                  <a:gd name="T69" fmla="*/ 38 h 42"/>
                  <a:gd name="T70" fmla="*/ 24 w 38"/>
                  <a:gd name="T71" fmla="*/ 38 h 42"/>
                  <a:gd name="T72" fmla="*/ 28 w 38"/>
                  <a:gd name="T73" fmla="*/ 36 h 42"/>
                  <a:gd name="T74" fmla="*/ 30 w 38"/>
                  <a:gd name="T75" fmla="*/ 30 h 42"/>
                  <a:gd name="T76" fmla="*/ 30 w 38"/>
                  <a:gd name="T77" fmla="*/ 24 h 42"/>
                  <a:gd name="T78" fmla="*/ 30 w 38"/>
                  <a:gd name="T79" fmla="*/ 16 h 42"/>
                  <a:gd name="T80" fmla="*/ 28 w 38"/>
                  <a:gd name="T81" fmla="*/ 12 h 42"/>
                  <a:gd name="T82" fmla="*/ 26 w 38"/>
                  <a:gd name="T83" fmla="*/ 6 h 42"/>
                  <a:gd name="T84" fmla="*/ 22 w 38"/>
                  <a:gd name="T85" fmla="*/ 4 h 42"/>
                  <a:gd name="T86" fmla="*/ 18 w 38"/>
                  <a:gd name="T87" fmla="*/ 2 h 4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8"/>
                  <a:gd name="T133" fmla="*/ 0 h 42"/>
                  <a:gd name="T134" fmla="*/ 38 w 38"/>
                  <a:gd name="T135" fmla="*/ 42 h 4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8" h="42">
                    <a:moveTo>
                      <a:pt x="18" y="0"/>
                    </a:moveTo>
                    <a:lnTo>
                      <a:pt x="24" y="0"/>
                    </a:lnTo>
                    <a:lnTo>
                      <a:pt x="28" y="4"/>
                    </a:lnTo>
                    <a:lnTo>
                      <a:pt x="32" y="6"/>
                    </a:lnTo>
                    <a:lnTo>
                      <a:pt x="36" y="12"/>
                    </a:lnTo>
                    <a:lnTo>
                      <a:pt x="38" y="20"/>
                    </a:lnTo>
                    <a:lnTo>
                      <a:pt x="36" y="26"/>
                    </a:lnTo>
                    <a:lnTo>
                      <a:pt x="34" y="30"/>
                    </a:lnTo>
                    <a:lnTo>
                      <a:pt x="32" y="36"/>
                    </a:lnTo>
                    <a:lnTo>
                      <a:pt x="28" y="38"/>
                    </a:lnTo>
                    <a:lnTo>
                      <a:pt x="24" y="40"/>
                    </a:lnTo>
                    <a:lnTo>
                      <a:pt x="18" y="42"/>
                    </a:lnTo>
                    <a:lnTo>
                      <a:pt x="12" y="40"/>
                    </a:lnTo>
                    <a:lnTo>
                      <a:pt x="8" y="38"/>
                    </a:lnTo>
                    <a:lnTo>
                      <a:pt x="4" y="34"/>
                    </a:lnTo>
                    <a:lnTo>
                      <a:pt x="0" y="28"/>
                    </a:lnTo>
                    <a:lnTo>
                      <a:pt x="0" y="20"/>
                    </a:lnTo>
                    <a:lnTo>
                      <a:pt x="0" y="16"/>
                    </a:lnTo>
                    <a:lnTo>
                      <a:pt x="2" y="10"/>
                    </a:lnTo>
                    <a:lnTo>
                      <a:pt x="6" y="6"/>
                    </a:lnTo>
                    <a:lnTo>
                      <a:pt x="10" y="2"/>
                    </a:lnTo>
                    <a:lnTo>
                      <a:pt x="14" y="0"/>
                    </a:lnTo>
                    <a:lnTo>
                      <a:pt x="18" y="0"/>
                    </a:lnTo>
                    <a:close/>
                    <a:moveTo>
                      <a:pt x="18" y="2"/>
                    </a:moveTo>
                    <a:lnTo>
                      <a:pt x="14" y="4"/>
                    </a:lnTo>
                    <a:lnTo>
                      <a:pt x="12" y="4"/>
                    </a:lnTo>
                    <a:lnTo>
                      <a:pt x="10" y="6"/>
                    </a:lnTo>
                    <a:lnTo>
                      <a:pt x="8" y="8"/>
                    </a:lnTo>
                    <a:lnTo>
                      <a:pt x="8" y="12"/>
                    </a:lnTo>
                    <a:lnTo>
                      <a:pt x="8" y="18"/>
                    </a:lnTo>
                    <a:lnTo>
                      <a:pt x="8" y="26"/>
                    </a:lnTo>
                    <a:lnTo>
                      <a:pt x="10" y="32"/>
                    </a:lnTo>
                    <a:lnTo>
                      <a:pt x="14" y="36"/>
                    </a:lnTo>
                    <a:lnTo>
                      <a:pt x="16" y="38"/>
                    </a:lnTo>
                    <a:lnTo>
                      <a:pt x="20" y="38"/>
                    </a:lnTo>
                    <a:lnTo>
                      <a:pt x="24" y="38"/>
                    </a:lnTo>
                    <a:lnTo>
                      <a:pt x="28" y="36"/>
                    </a:lnTo>
                    <a:lnTo>
                      <a:pt x="30" y="30"/>
                    </a:lnTo>
                    <a:lnTo>
                      <a:pt x="30" y="24"/>
                    </a:lnTo>
                    <a:lnTo>
                      <a:pt x="30" y="16"/>
                    </a:lnTo>
                    <a:lnTo>
                      <a:pt x="28" y="12"/>
                    </a:lnTo>
                    <a:lnTo>
                      <a:pt x="26" y="6"/>
                    </a:lnTo>
                    <a:lnTo>
                      <a:pt x="22" y="4"/>
                    </a:lnTo>
                    <a:lnTo>
                      <a:pt x="18" y="2"/>
                    </a:lnTo>
                    <a:close/>
                  </a:path>
                </a:pathLst>
              </a:custGeom>
              <a:solidFill>
                <a:srgbClr val="000000"/>
              </a:solidFill>
              <a:ln w="0">
                <a:solidFill>
                  <a:srgbClr val="000000"/>
                </a:solidFill>
                <a:round/>
                <a:headEnd/>
                <a:tailEnd/>
              </a:ln>
            </p:spPr>
            <p:txBody>
              <a:bodyPr/>
              <a:lstStyle/>
              <a:p>
                <a:endParaRPr lang="en-CA"/>
              </a:p>
            </p:txBody>
          </p:sp>
          <p:sp>
            <p:nvSpPr>
              <p:cNvPr id="13497" name="Freeform 166"/>
              <p:cNvSpPr>
                <a:spLocks noEditPoints="1"/>
              </p:cNvSpPr>
              <p:nvPr/>
            </p:nvSpPr>
            <p:spPr bwMode="auto">
              <a:xfrm>
                <a:off x="1702" y="2786"/>
                <a:ext cx="40" cy="62"/>
              </a:xfrm>
              <a:custGeom>
                <a:avLst/>
                <a:gdLst>
                  <a:gd name="T0" fmla="*/ 28 w 40"/>
                  <a:gd name="T1" fmla="*/ 54 h 62"/>
                  <a:gd name="T2" fmla="*/ 24 w 40"/>
                  <a:gd name="T3" fmla="*/ 58 h 62"/>
                  <a:gd name="T4" fmla="*/ 22 w 40"/>
                  <a:gd name="T5" fmla="*/ 60 h 62"/>
                  <a:gd name="T6" fmla="*/ 18 w 40"/>
                  <a:gd name="T7" fmla="*/ 60 h 62"/>
                  <a:gd name="T8" fmla="*/ 16 w 40"/>
                  <a:gd name="T9" fmla="*/ 62 h 62"/>
                  <a:gd name="T10" fmla="*/ 10 w 40"/>
                  <a:gd name="T11" fmla="*/ 60 h 62"/>
                  <a:gd name="T12" fmla="*/ 4 w 40"/>
                  <a:gd name="T13" fmla="*/ 56 h 62"/>
                  <a:gd name="T14" fmla="*/ 0 w 40"/>
                  <a:gd name="T15" fmla="*/ 50 h 62"/>
                  <a:gd name="T16" fmla="*/ 0 w 40"/>
                  <a:gd name="T17" fmla="*/ 42 h 62"/>
                  <a:gd name="T18" fmla="*/ 0 w 40"/>
                  <a:gd name="T19" fmla="*/ 34 h 62"/>
                  <a:gd name="T20" fmla="*/ 4 w 40"/>
                  <a:gd name="T21" fmla="*/ 26 h 62"/>
                  <a:gd name="T22" fmla="*/ 8 w 40"/>
                  <a:gd name="T23" fmla="*/ 24 h 62"/>
                  <a:gd name="T24" fmla="*/ 14 w 40"/>
                  <a:gd name="T25" fmla="*/ 20 h 62"/>
                  <a:gd name="T26" fmla="*/ 18 w 40"/>
                  <a:gd name="T27" fmla="*/ 20 h 62"/>
                  <a:gd name="T28" fmla="*/ 24 w 40"/>
                  <a:gd name="T29" fmla="*/ 22 h 62"/>
                  <a:gd name="T30" fmla="*/ 28 w 40"/>
                  <a:gd name="T31" fmla="*/ 24 h 62"/>
                  <a:gd name="T32" fmla="*/ 28 w 40"/>
                  <a:gd name="T33" fmla="*/ 16 h 62"/>
                  <a:gd name="T34" fmla="*/ 26 w 40"/>
                  <a:gd name="T35" fmla="*/ 10 h 62"/>
                  <a:gd name="T36" fmla="*/ 26 w 40"/>
                  <a:gd name="T37" fmla="*/ 6 h 62"/>
                  <a:gd name="T38" fmla="*/ 26 w 40"/>
                  <a:gd name="T39" fmla="*/ 6 h 62"/>
                  <a:gd name="T40" fmla="*/ 26 w 40"/>
                  <a:gd name="T41" fmla="*/ 4 h 62"/>
                  <a:gd name="T42" fmla="*/ 26 w 40"/>
                  <a:gd name="T43" fmla="*/ 4 h 62"/>
                  <a:gd name="T44" fmla="*/ 24 w 40"/>
                  <a:gd name="T45" fmla="*/ 4 h 62"/>
                  <a:gd name="T46" fmla="*/ 24 w 40"/>
                  <a:gd name="T47" fmla="*/ 4 h 62"/>
                  <a:gd name="T48" fmla="*/ 22 w 40"/>
                  <a:gd name="T49" fmla="*/ 4 h 62"/>
                  <a:gd name="T50" fmla="*/ 22 w 40"/>
                  <a:gd name="T51" fmla="*/ 4 h 62"/>
                  <a:gd name="T52" fmla="*/ 32 w 40"/>
                  <a:gd name="T53" fmla="*/ 0 h 62"/>
                  <a:gd name="T54" fmla="*/ 34 w 40"/>
                  <a:gd name="T55" fmla="*/ 0 h 62"/>
                  <a:gd name="T56" fmla="*/ 34 w 40"/>
                  <a:gd name="T57" fmla="*/ 44 h 62"/>
                  <a:gd name="T58" fmla="*/ 34 w 40"/>
                  <a:gd name="T59" fmla="*/ 50 h 62"/>
                  <a:gd name="T60" fmla="*/ 34 w 40"/>
                  <a:gd name="T61" fmla="*/ 54 h 62"/>
                  <a:gd name="T62" fmla="*/ 34 w 40"/>
                  <a:gd name="T63" fmla="*/ 54 h 62"/>
                  <a:gd name="T64" fmla="*/ 36 w 40"/>
                  <a:gd name="T65" fmla="*/ 56 h 62"/>
                  <a:gd name="T66" fmla="*/ 36 w 40"/>
                  <a:gd name="T67" fmla="*/ 56 h 62"/>
                  <a:gd name="T68" fmla="*/ 36 w 40"/>
                  <a:gd name="T69" fmla="*/ 56 h 62"/>
                  <a:gd name="T70" fmla="*/ 38 w 40"/>
                  <a:gd name="T71" fmla="*/ 56 h 62"/>
                  <a:gd name="T72" fmla="*/ 40 w 40"/>
                  <a:gd name="T73" fmla="*/ 56 h 62"/>
                  <a:gd name="T74" fmla="*/ 40 w 40"/>
                  <a:gd name="T75" fmla="*/ 56 h 62"/>
                  <a:gd name="T76" fmla="*/ 28 w 40"/>
                  <a:gd name="T77" fmla="*/ 62 h 62"/>
                  <a:gd name="T78" fmla="*/ 28 w 40"/>
                  <a:gd name="T79" fmla="*/ 62 h 62"/>
                  <a:gd name="T80" fmla="*/ 28 w 40"/>
                  <a:gd name="T81" fmla="*/ 54 h 62"/>
                  <a:gd name="T82" fmla="*/ 28 w 40"/>
                  <a:gd name="T83" fmla="*/ 52 h 62"/>
                  <a:gd name="T84" fmla="*/ 28 w 40"/>
                  <a:gd name="T85" fmla="*/ 34 h 62"/>
                  <a:gd name="T86" fmla="*/ 26 w 40"/>
                  <a:gd name="T87" fmla="*/ 30 h 62"/>
                  <a:gd name="T88" fmla="*/ 26 w 40"/>
                  <a:gd name="T89" fmla="*/ 28 h 62"/>
                  <a:gd name="T90" fmla="*/ 24 w 40"/>
                  <a:gd name="T91" fmla="*/ 26 h 62"/>
                  <a:gd name="T92" fmla="*/ 22 w 40"/>
                  <a:gd name="T93" fmla="*/ 24 h 62"/>
                  <a:gd name="T94" fmla="*/ 20 w 40"/>
                  <a:gd name="T95" fmla="*/ 24 h 62"/>
                  <a:gd name="T96" fmla="*/ 18 w 40"/>
                  <a:gd name="T97" fmla="*/ 22 h 62"/>
                  <a:gd name="T98" fmla="*/ 14 w 40"/>
                  <a:gd name="T99" fmla="*/ 24 h 62"/>
                  <a:gd name="T100" fmla="*/ 10 w 40"/>
                  <a:gd name="T101" fmla="*/ 26 h 62"/>
                  <a:gd name="T102" fmla="*/ 8 w 40"/>
                  <a:gd name="T103" fmla="*/ 32 h 62"/>
                  <a:gd name="T104" fmla="*/ 6 w 40"/>
                  <a:gd name="T105" fmla="*/ 38 h 62"/>
                  <a:gd name="T106" fmla="*/ 8 w 40"/>
                  <a:gd name="T107" fmla="*/ 46 h 62"/>
                  <a:gd name="T108" fmla="*/ 10 w 40"/>
                  <a:gd name="T109" fmla="*/ 52 h 62"/>
                  <a:gd name="T110" fmla="*/ 14 w 40"/>
                  <a:gd name="T111" fmla="*/ 54 h 62"/>
                  <a:gd name="T112" fmla="*/ 20 w 40"/>
                  <a:gd name="T113" fmla="*/ 56 h 62"/>
                  <a:gd name="T114" fmla="*/ 24 w 40"/>
                  <a:gd name="T115" fmla="*/ 54 h 62"/>
                  <a:gd name="T116" fmla="*/ 28 w 40"/>
                  <a:gd name="T117" fmla="*/ 52 h 6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40"/>
                  <a:gd name="T178" fmla="*/ 0 h 62"/>
                  <a:gd name="T179" fmla="*/ 40 w 40"/>
                  <a:gd name="T180" fmla="*/ 62 h 62"/>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40" h="62">
                    <a:moveTo>
                      <a:pt x="28" y="54"/>
                    </a:moveTo>
                    <a:lnTo>
                      <a:pt x="24" y="58"/>
                    </a:lnTo>
                    <a:lnTo>
                      <a:pt x="22" y="60"/>
                    </a:lnTo>
                    <a:lnTo>
                      <a:pt x="18" y="60"/>
                    </a:lnTo>
                    <a:lnTo>
                      <a:pt x="16" y="62"/>
                    </a:lnTo>
                    <a:lnTo>
                      <a:pt x="10" y="60"/>
                    </a:lnTo>
                    <a:lnTo>
                      <a:pt x="4" y="56"/>
                    </a:lnTo>
                    <a:lnTo>
                      <a:pt x="0" y="50"/>
                    </a:lnTo>
                    <a:lnTo>
                      <a:pt x="0" y="42"/>
                    </a:lnTo>
                    <a:lnTo>
                      <a:pt x="0" y="34"/>
                    </a:lnTo>
                    <a:lnTo>
                      <a:pt x="4" y="26"/>
                    </a:lnTo>
                    <a:lnTo>
                      <a:pt x="8" y="24"/>
                    </a:lnTo>
                    <a:lnTo>
                      <a:pt x="14" y="20"/>
                    </a:lnTo>
                    <a:lnTo>
                      <a:pt x="18" y="20"/>
                    </a:lnTo>
                    <a:lnTo>
                      <a:pt x="24" y="22"/>
                    </a:lnTo>
                    <a:lnTo>
                      <a:pt x="28" y="24"/>
                    </a:lnTo>
                    <a:lnTo>
                      <a:pt x="28" y="16"/>
                    </a:lnTo>
                    <a:lnTo>
                      <a:pt x="26" y="10"/>
                    </a:lnTo>
                    <a:lnTo>
                      <a:pt x="26" y="6"/>
                    </a:lnTo>
                    <a:lnTo>
                      <a:pt x="26" y="4"/>
                    </a:lnTo>
                    <a:lnTo>
                      <a:pt x="24" y="4"/>
                    </a:lnTo>
                    <a:lnTo>
                      <a:pt x="22" y="4"/>
                    </a:lnTo>
                    <a:lnTo>
                      <a:pt x="32" y="0"/>
                    </a:lnTo>
                    <a:lnTo>
                      <a:pt x="34" y="0"/>
                    </a:lnTo>
                    <a:lnTo>
                      <a:pt x="34" y="44"/>
                    </a:lnTo>
                    <a:lnTo>
                      <a:pt x="34" y="50"/>
                    </a:lnTo>
                    <a:lnTo>
                      <a:pt x="34" y="54"/>
                    </a:lnTo>
                    <a:lnTo>
                      <a:pt x="36" y="56"/>
                    </a:lnTo>
                    <a:lnTo>
                      <a:pt x="38" y="56"/>
                    </a:lnTo>
                    <a:lnTo>
                      <a:pt x="40" y="56"/>
                    </a:lnTo>
                    <a:lnTo>
                      <a:pt x="28" y="62"/>
                    </a:lnTo>
                    <a:lnTo>
                      <a:pt x="28" y="54"/>
                    </a:lnTo>
                    <a:close/>
                    <a:moveTo>
                      <a:pt x="28" y="52"/>
                    </a:moveTo>
                    <a:lnTo>
                      <a:pt x="28" y="34"/>
                    </a:lnTo>
                    <a:lnTo>
                      <a:pt x="26" y="30"/>
                    </a:lnTo>
                    <a:lnTo>
                      <a:pt x="26" y="28"/>
                    </a:lnTo>
                    <a:lnTo>
                      <a:pt x="24" y="26"/>
                    </a:lnTo>
                    <a:lnTo>
                      <a:pt x="22" y="24"/>
                    </a:lnTo>
                    <a:lnTo>
                      <a:pt x="20" y="24"/>
                    </a:lnTo>
                    <a:lnTo>
                      <a:pt x="18" y="22"/>
                    </a:lnTo>
                    <a:lnTo>
                      <a:pt x="14" y="24"/>
                    </a:lnTo>
                    <a:lnTo>
                      <a:pt x="10" y="26"/>
                    </a:lnTo>
                    <a:lnTo>
                      <a:pt x="8" y="32"/>
                    </a:lnTo>
                    <a:lnTo>
                      <a:pt x="6" y="38"/>
                    </a:lnTo>
                    <a:lnTo>
                      <a:pt x="8" y="46"/>
                    </a:lnTo>
                    <a:lnTo>
                      <a:pt x="10" y="52"/>
                    </a:lnTo>
                    <a:lnTo>
                      <a:pt x="14" y="54"/>
                    </a:lnTo>
                    <a:lnTo>
                      <a:pt x="20" y="56"/>
                    </a:lnTo>
                    <a:lnTo>
                      <a:pt x="24" y="54"/>
                    </a:lnTo>
                    <a:lnTo>
                      <a:pt x="28" y="52"/>
                    </a:lnTo>
                    <a:close/>
                  </a:path>
                </a:pathLst>
              </a:custGeom>
              <a:solidFill>
                <a:srgbClr val="000000"/>
              </a:solidFill>
              <a:ln w="0">
                <a:solidFill>
                  <a:srgbClr val="000000"/>
                </a:solidFill>
                <a:round/>
                <a:headEnd/>
                <a:tailEnd/>
              </a:ln>
            </p:spPr>
            <p:txBody>
              <a:bodyPr/>
              <a:lstStyle/>
              <a:p>
                <a:endParaRPr lang="en-CA"/>
              </a:p>
            </p:txBody>
          </p:sp>
          <p:sp>
            <p:nvSpPr>
              <p:cNvPr id="13498" name="Rectangle 167"/>
              <p:cNvSpPr>
                <a:spLocks noChangeArrowheads="1"/>
              </p:cNvSpPr>
              <p:nvPr/>
            </p:nvSpPr>
            <p:spPr bwMode="auto">
              <a:xfrm>
                <a:off x="1888" y="2768"/>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499" name="Rectangle 168"/>
              <p:cNvSpPr>
                <a:spLocks noChangeArrowheads="1"/>
              </p:cNvSpPr>
              <p:nvPr/>
            </p:nvSpPr>
            <p:spPr bwMode="auto">
              <a:xfrm>
                <a:off x="1904" y="2768"/>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500" name="Freeform 169"/>
              <p:cNvSpPr>
                <a:spLocks/>
              </p:cNvSpPr>
              <p:nvPr/>
            </p:nvSpPr>
            <p:spPr bwMode="auto">
              <a:xfrm>
                <a:off x="2054" y="2786"/>
                <a:ext cx="24" cy="60"/>
              </a:xfrm>
              <a:custGeom>
                <a:avLst/>
                <a:gdLst>
                  <a:gd name="T0" fmla="*/ 0 w 24"/>
                  <a:gd name="T1" fmla="*/ 8 h 60"/>
                  <a:gd name="T2" fmla="*/ 14 w 24"/>
                  <a:gd name="T3" fmla="*/ 0 h 60"/>
                  <a:gd name="T4" fmla="*/ 16 w 24"/>
                  <a:gd name="T5" fmla="*/ 0 h 60"/>
                  <a:gd name="T6" fmla="*/ 16 w 24"/>
                  <a:gd name="T7" fmla="*/ 50 h 60"/>
                  <a:gd name="T8" fmla="*/ 16 w 24"/>
                  <a:gd name="T9" fmla="*/ 54 h 60"/>
                  <a:gd name="T10" fmla="*/ 16 w 24"/>
                  <a:gd name="T11" fmla="*/ 56 h 60"/>
                  <a:gd name="T12" fmla="*/ 16 w 24"/>
                  <a:gd name="T13" fmla="*/ 58 h 60"/>
                  <a:gd name="T14" fmla="*/ 18 w 24"/>
                  <a:gd name="T15" fmla="*/ 58 h 60"/>
                  <a:gd name="T16" fmla="*/ 20 w 24"/>
                  <a:gd name="T17" fmla="*/ 60 h 60"/>
                  <a:gd name="T18" fmla="*/ 24 w 24"/>
                  <a:gd name="T19" fmla="*/ 60 h 60"/>
                  <a:gd name="T20" fmla="*/ 24 w 24"/>
                  <a:gd name="T21" fmla="*/ 60 h 60"/>
                  <a:gd name="T22" fmla="*/ 2 w 24"/>
                  <a:gd name="T23" fmla="*/ 60 h 60"/>
                  <a:gd name="T24" fmla="*/ 2 w 24"/>
                  <a:gd name="T25" fmla="*/ 60 h 60"/>
                  <a:gd name="T26" fmla="*/ 4 w 24"/>
                  <a:gd name="T27" fmla="*/ 60 h 60"/>
                  <a:gd name="T28" fmla="*/ 6 w 24"/>
                  <a:gd name="T29" fmla="*/ 58 h 60"/>
                  <a:gd name="T30" fmla="*/ 8 w 24"/>
                  <a:gd name="T31" fmla="*/ 58 h 60"/>
                  <a:gd name="T32" fmla="*/ 8 w 24"/>
                  <a:gd name="T33" fmla="*/ 56 h 60"/>
                  <a:gd name="T34" fmla="*/ 8 w 24"/>
                  <a:gd name="T35" fmla="*/ 54 h 60"/>
                  <a:gd name="T36" fmla="*/ 8 w 24"/>
                  <a:gd name="T37" fmla="*/ 50 h 60"/>
                  <a:gd name="T38" fmla="*/ 8 w 24"/>
                  <a:gd name="T39" fmla="*/ 18 h 60"/>
                  <a:gd name="T40" fmla="*/ 8 w 24"/>
                  <a:gd name="T41" fmla="*/ 12 h 60"/>
                  <a:gd name="T42" fmla="*/ 8 w 24"/>
                  <a:gd name="T43" fmla="*/ 10 h 60"/>
                  <a:gd name="T44" fmla="*/ 8 w 24"/>
                  <a:gd name="T45" fmla="*/ 8 h 60"/>
                  <a:gd name="T46" fmla="*/ 6 w 24"/>
                  <a:gd name="T47" fmla="*/ 8 h 60"/>
                  <a:gd name="T48" fmla="*/ 6 w 24"/>
                  <a:gd name="T49" fmla="*/ 8 h 60"/>
                  <a:gd name="T50" fmla="*/ 6 w 24"/>
                  <a:gd name="T51" fmla="*/ 6 h 60"/>
                  <a:gd name="T52" fmla="*/ 4 w 24"/>
                  <a:gd name="T53" fmla="*/ 8 h 60"/>
                  <a:gd name="T54" fmla="*/ 0 w 24"/>
                  <a:gd name="T55" fmla="*/ 8 h 60"/>
                  <a:gd name="T56" fmla="*/ 0 w 24"/>
                  <a:gd name="T57" fmla="*/ 8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4"/>
                  <a:gd name="T88" fmla="*/ 0 h 60"/>
                  <a:gd name="T89" fmla="*/ 24 w 24"/>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4" h="60">
                    <a:moveTo>
                      <a:pt x="0" y="8"/>
                    </a:moveTo>
                    <a:lnTo>
                      <a:pt x="14" y="0"/>
                    </a:lnTo>
                    <a:lnTo>
                      <a:pt x="16" y="0"/>
                    </a:lnTo>
                    <a:lnTo>
                      <a:pt x="16" y="50"/>
                    </a:lnTo>
                    <a:lnTo>
                      <a:pt x="16" y="54"/>
                    </a:lnTo>
                    <a:lnTo>
                      <a:pt x="16" y="56"/>
                    </a:lnTo>
                    <a:lnTo>
                      <a:pt x="16" y="58"/>
                    </a:lnTo>
                    <a:lnTo>
                      <a:pt x="18" y="58"/>
                    </a:lnTo>
                    <a:lnTo>
                      <a:pt x="20" y="60"/>
                    </a:lnTo>
                    <a:lnTo>
                      <a:pt x="24" y="60"/>
                    </a:lnTo>
                    <a:lnTo>
                      <a:pt x="2" y="60"/>
                    </a:lnTo>
                    <a:lnTo>
                      <a:pt x="4" y="60"/>
                    </a:lnTo>
                    <a:lnTo>
                      <a:pt x="6" y="58"/>
                    </a:lnTo>
                    <a:lnTo>
                      <a:pt x="8" y="58"/>
                    </a:lnTo>
                    <a:lnTo>
                      <a:pt x="8" y="56"/>
                    </a:lnTo>
                    <a:lnTo>
                      <a:pt x="8" y="54"/>
                    </a:lnTo>
                    <a:lnTo>
                      <a:pt x="8" y="50"/>
                    </a:lnTo>
                    <a:lnTo>
                      <a:pt x="8" y="18"/>
                    </a:lnTo>
                    <a:lnTo>
                      <a:pt x="8" y="12"/>
                    </a:lnTo>
                    <a:lnTo>
                      <a:pt x="8" y="10"/>
                    </a:lnTo>
                    <a:lnTo>
                      <a:pt x="8" y="8"/>
                    </a:lnTo>
                    <a:lnTo>
                      <a:pt x="6" y="8"/>
                    </a:lnTo>
                    <a:lnTo>
                      <a:pt x="6" y="6"/>
                    </a:lnTo>
                    <a:lnTo>
                      <a:pt x="4" y="8"/>
                    </a:lnTo>
                    <a:lnTo>
                      <a:pt x="0" y="8"/>
                    </a:lnTo>
                    <a:close/>
                  </a:path>
                </a:pathLst>
              </a:custGeom>
              <a:solidFill>
                <a:srgbClr val="000000"/>
              </a:solidFill>
              <a:ln w="0">
                <a:solidFill>
                  <a:srgbClr val="000000"/>
                </a:solidFill>
                <a:round/>
                <a:headEnd/>
                <a:tailEnd/>
              </a:ln>
            </p:spPr>
            <p:txBody>
              <a:bodyPr/>
              <a:lstStyle/>
              <a:p>
                <a:endParaRPr lang="en-CA"/>
              </a:p>
            </p:txBody>
          </p:sp>
          <p:sp>
            <p:nvSpPr>
              <p:cNvPr id="13501" name="Freeform 170"/>
              <p:cNvSpPr>
                <a:spLocks noEditPoints="1"/>
              </p:cNvSpPr>
              <p:nvPr/>
            </p:nvSpPr>
            <p:spPr bwMode="auto">
              <a:xfrm>
                <a:off x="2092" y="2786"/>
                <a:ext cx="36" cy="62"/>
              </a:xfrm>
              <a:custGeom>
                <a:avLst/>
                <a:gdLst>
                  <a:gd name="T0" fmla="*/ 0 w 36"/>
                  <a:gd name="T1" fmla="*/ 62 h 62"/>
                  <a:gd name="T2" fmla="*/ 0 w 36"/>
                  <a:gd name="T3" fmla="*/ 60 h 62"/>
                  <a:gd name="T4" fmla="*/ 6 w 36"/>
                  <a:gd name="T5" fmla="*/ 60 h 62"/>
                  <a:gd name="T6" fmla="*/ 10 w 36"/>
                  <a:gd name="T7" fmla="*/ 58 h 62"/>
                  <a:gd name="T8" fmla="*/ 16 w 36"/>
                  <a:gd name="T9" fmla="*/ 54 h 62"/>
                  <a:gd name="T10" fmla="*/ 20 w 36"/>
                  <a:gd name="T11" fmla="*/ 48 h 62"/>
                  <a:gd name="T12" fmla="*/ 24 w 36"/>
                  <a:gd name="T13" fmla="*/ 42 h 62"/>
                  <a:gd name="T14" fmla="*/ 26 w 36"/>
                  <a:gd name="T15" fmla="*/ 34 h 62"/>
                  <a:gd name="T16" fmla="*/ 20 w 36"/>
                  <a:gd name="T17" fmla="*/ 38 h 62"/>
                  <a:gd name="T18" fmla="*/ 14 w 36"/>
                  <a:gd name="T19" fmla="*/ 38 h 62"/>
                  <a:gd name="T20" fmla="*/ 8 w 36"/>
                  <a:gd name="T21" fmla="*/ 38 h 62"/>
                  <a:gd name="T22" fmla="*/ 4 w 36"/>
                  <a:gd name="T23" fmla="*/ 34 h 62"/>
                  <a:gd name="T24" fmla="*/ 0 w 36"/>
                  <a:gd name="T25" fmla="*/ 28 h 62"/>
                  <a:gd name="T26" fmla="*/ 0 w 36"/>
                  <a:gd name="T27" fmla="*/ 22 h 62"/>
                  <a:gd name="T28" fmla="*/ 0 w 36"/>
                  <a:gd name="T29" fmla="*/ 14 h 62"/>
                  <a:gd name="T30" fmla="*/ 4 w 36"/>
                  <a:gd name="T31" fmla="*/ 8 h 62"/>
                  <a:gd name="T32" fmla="*/ 8 w 36"/>
                  <a:gd name="T33" fmla="*/ 4 h 62"/>
                  <a:gd name="T34" fmla="*/ 12 w 36"/>
                  <a:gd name="T35" fmla="*/ 2 h 62"/>
                  <a:gd name="T36" fmla="*/ 18 w 36"/>
                  <a:gd name="T37" fmla="*/ 0 h 62"/>
                  <a:gd name="T38" fmla="*/ 24 w 36"/>
                  <a:gd name="T39" fmla="*/ 2 h 62"/>
                  <a:gd name="T40" fmla="*/ 30 w 36"/>
                  <a:gd name="T41" fmla="*/ 6 h 62"/>
                  <a:gd name="T42" fmla="*/ 34 w 36"/>
                  <a:gd name="T43" fmla="*/ 12 h 62"/>
                  <a:gd name="T44" fmla="*/ 36 w 36"/>
                  <a:gd name="T45" fmla="*/ 18 h 62"/>
                  <a:gd name="T46" fmla="*/ 36 w 36"/>
                  <a:gd name="T47" fmla="*/ 24 h 62"/>
                  <a:gd name="T48" fmla="*/ 34 w 36"/>
                  <a:gd name="T49" fmla="*/ 34 h 62"/>
                  <a:gd name="T50" fmla="*/ 32 w 36"/>
                  <a:gd name="T51" fmla="*/ 42 h 62"/>
                  <a:gd name="T52" fmla="*/ 26 w 36"/>
                  <a:gd name="T53" fmla="*/ 50 h 62"/>
                  <a:gd name="T54" fmla="*/ 18 w 36"/>
                  <a:gd name="T55" fmla="*/ 56 h 62"/>
                  <a:gd name="T56" fmla="*/ 10 w 36"/>
                  <a:gd name="T57" fmla="*/ 60 h 62"/>
                  <a:gd name="T58" fmla="*/ 2 w 36"/>
                  <a:gd name="T59" fmla="*/ 62 h 62"/>
                  <a:gd name="T60" fmla="*/ 0 w 36"/>
                  <a:gd name="T61" fmla="*/ 62 h 62"/>
                  <a:gd name="T62" fmla="*/ 26 w 36"/>
                  <a:gd name="T63" fmla="*/ 32 h 62"/>
                  <a:gd name="T64" fmla="*/ 28 w 36"/>
                  <a:gd name="T65" fmla="*/ 26 h 62"/>
                  <a:gd name="T66" fmla="*/ 28 w 36"/>
                  <a:gd name="T67" fmla="*/ 22 h 62"/>
                  <a:gd name="T68" fmla="*/ 28 w 36"/>
                  <a:gd name="T69" fmla="*/ 18 h 62"/>
                  <a:gd name="T70" fmla="*/ 26 w 36"/>
                  <a:gd name="T71" fmla="*/ 14 h 62"/>
                  <a:gd name="T72" fmla="*/ 24 w 36"/>
                  <a:gd name="T73" fmla="*/ 10 h 62"/>
                  <a:gd name="T74" fmla="*/ 22 w 36"/>
                  <a:gd name="T75" fmla="*/ 6 h 62"/>
                  <a:gd name="T76" fmla="*/ 20 w 36"/>
                  <a:gd name="T77" fmla="*/ 4 h 62"/>
                  <a:gd name="T78" fmla="*/ 18 w 36"/>
                  <a:gd name="T79" fmla="*/ 4 h 62"/>
                  <a:gd name="T80" fmla="*/ 14 w 36"/>
                  <a:gd name="T81" fmla="*/ 4 h 62"/>
                  <a:gd name="T82" fmla="*/ 10 w 36"/>
                  <a:gd name="T83" fmla="*/ 8 h 62"/>
                  <a:gd name="T84" fmla="*/ 8 w 36"/>
                  <a:gd name="T85" fmla="*/ 12 h 62"/>
                  <a:gd name="T86" fmla="*/ 8 w 36"/>
                  <a:gd name="T87" fmla="*/ 18 h 62"/>
                  <a:gd name="T88" fmla="*/ 8 w 36"/>
                  <a:gd name="T89" fmla="*/ 26 h 62"/>
                  <a:gd name="T90" fmla="*/ 12 w 36"/>
                  <a:gd name="T91" fmla="*/ 32 h 62"/>
                  <a:gd name="T92" fmla="*/ 14 w 36"/>
                  <a:gd name="T93" fmla="*/ 34 h 62"/>
                  <a:gd name="T94" fmla="*/ 18 w 36"/>
                  <a:gd name="T95" fmla="*/ 34 h 62"/>
                  <a:gd name="T96" fmla="*/ 20 w 36"/>
                  <a:gd name="T97" fmla="*/ 34 h 62"/>
                  <a:gd name="T98" fmla="*/ 22 w 36"/>
                  <a:gd name="T99" fmla="*/ 34 h 62"/>
                  <a:gd name="T100" fmla="*/ 24 w 36"/>
                  <a:gd name="T101" fmla="*/ 32 h 62"/>
                  <a:gd name="T102" fmla="*/ 26 w 36"/>
                  <a:gd name="T103" fmla="*/ 32 h 6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36"/>
                  <a:gd name="T157" fmla="*/ 0 h 62"/>
                  <a:gd name="T158" fmla="*/ 36 w 36"/>
                  <a:gd name="T159" fmla="*/ 62 h 62"/>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36" h="62">
                    <a:moveTo>
                      <a:pt x="0" y="62"/>
                    </a:moveTo>
                    <a:lnTo>
                      <a:pt x="0" y="60"/>
                    </a:lnTo>
                    <a:lnTo>
                      <a:pt x="6" y="60"/>
                    </a:lnTo>
                    <a:lnTo>
                      <a:pt x="10" y="58"/>
                    </a:lnTo>
                    <a:lnTo>
                      <a:pt x="16" y="54"/>
                    </a:lnTo>
                    <a:lnTo>
                      <a:pt x="20" y="48"/>
                    </a:lnTo>
                    <a:lnTo>
                      <a:pt x="24" y="42"/>
                    </a:lnTo>
                    <a:lnTo>
                      <a:pt x="26" y="34"/>
                    </a:lnTo>
                    <a:lnTo>
                      <a:pt x="20" y="38"/>
                    </a:lnTo>
                    <a:lnTo>
                      <a:pt x="14" y="38"/>
                    </a:lnTo>
                    <a:lnTo>
                      <a:pt x="8" y="38"/>
                    </a:lnTo>
                    <a:lnTo>
                      <a:pt x="4" y="34"/>
                    </a:lnTo>
                    <a:lnTo>
                      <a:pt x="0" y="28"/>
                    </a:lnTo>
                    <a:lnTo>
                      <a:pt x="0" y="22"/>
                    </a:lnTo>
                    <a:lnTo>
                      <a:pt x="0" y="14"/>
                    </a:lnTo>
                    <a:lnTo>
                      <a:pt x="4" y="8"/>
                    </a:lnTo>
                    <a:lnTo>
                      <a:pt x="8" y="4"/>
                    </a:lnTo>
                    <a:lnTo>
                      <a:pt x="12" y="2"/>
                    </a:lnTo>
                    <a:lnTo>
                      <a:pt x="18" y="0"/>
                    </a:lnTo>
                    <a:lnTo>
                      <a:pt x="24" y="2"/>
                    </a:lnTo>
                    <a:lnTo>
                      <a:pt x="30" y="6"/>
                    </a:lnTo>
                    <a:lnTo>
                      <a:pt x="34" y="12"/>
                    </a:lnTo>
                    <a:lnTo>
                      <a:pt x="36" y="18"/>
                    </a:lnTo>
                    <a:lnTo>
                      <a:pt x="36" y="24"/>
                    </a:lnTo>
                    <a:lnTo>
                      <a:pt x="34" y="34"/>
                    </a:lnTo>
                    <a:lnTo>
                      <a:pt x="32" y="42"/>
                    </a:lnTo>
                    <a:lnTo>
                      <a:pt x="26" y="50"/>
                    </a:lnTo>
                    <a:lnTo>
                      <a:pt x="18" y="56"/>
                    </a:lnTo>
                    <a:lnTo>
                      <a:pt x="10" y="60"/>
                    </a:lnTo>
                    <a:lnTo>
                      <a:pt x="2" y="62"/>
                    </a:lnTo>
                    <a:lnTo>
                      <a:pt x="0" y="62"/>
                    </a:lnTo>
                    <a:close/>
                    <a:moveTo>
                      <a:pt x="26" y="32"/>
                    </a:moveTo>
                    <a:lnTo>
                      <a:pt x="28" y="26"/>
                    </a:lnTo>
                    <a:lnTo>
                      <a:pt x="28" y="22"/>
                    </a:lnTo>
                    <a:lnTo>
                      <a:pt x="28" y="18"/>
                    </a:lnTo>
                    <a:lnTo>
                      <a:pt x="26" y="14"/>
                    </a:lnTo>
                    <a:lnTo>
                      <a:pt x="24" y="10"/>
                    </a:lnTo>
                    <a:lnTo>
                      <a:pt x="22" y="6"/>
                    </a:lnTo>
                    <a:lnTo>
                      <a:pt x="20" y="4"/>
                    </a:lnTo>
                    <a:lnTo>
                      <a:pt x="18" y="4"/>
                    </a:lnTo>
                    <a:lnTo>
                      <a:pt x="14" y="4"/>
                    </a:lnTo>
                    <a:lnTo>
                      <a:pt x="10" y="8"/>
                    </a:lnTo>
                    <a:lnTo>
                      <a:pt x="8" y="12"/>
                    </a:lnTo>
                    <a:lnTo>
                      <a:pt x="8" y="18"/>
                    </a:lnTo>
                    <a:lnTo>
                      <a:pt x="8" y="26"/>
                    </a:lnTo>
                    <a:lnTo>
                      <a:pt x="12" y="32"/>
                    </a:lnTo>
                    <a:lnTo>
                      <a:pt x="14" y="34"/>
                    </a:lnTo>
                    <a:lnTo>
                      <a:pt x="18" y="34"/>
                    </a:lnTo>
                    <a:lnTo>
                      <a:pt x="20" y="34"/>
                    </a:lnTo>
                    <a:lnTo>
                      <a:pt x="22" y="34"/>
                    </a:lnTo>
                    <a:lnTo>
                      <a:pt x="24" y="32"/>
                    </a:lnTo>
                    <a:lnTo>
                      <a:pt x="26" y="32"/>
                    </a:lnTo>
                    <a:close/>
                  </a:path>
                </a:pathLst>
              </a:custGeom>
              <a:solidFill>
                <a:srgbClr val="000000"/>
              </a:solidFill>
              <a:ln w="0">
                <a:solidFill>
                  <a:srgbClr val="000000"/>
                </a:solidFill>
                <a:round/>
                <a:headEnd/>
                <a:tailEnd/>
              </a:ln>
            </p:spPr>
            <p:txBody>
              <a:bodyPr/>
              <a:lstStyle/>
              <a:p>
                <a:endParaRPr lang="en-CA"/>
              </a:p>
            </p:txBody>
          </p:sp>
          <p:sp>
            <p:nvSpPr>
              <p:cNvPr id="13502" name="Rectangle 171"/>
              <p:cNvSpPr>
                <a:spLocks noChangeArrowheads="1"/>
              </p:cNvSpPr>
              <p:nvPr/>
            </p:nvSpPr>
            <p:spPr bwMode="auto">
              <a:xfrm>
                <a:off x="2152" y="2768"/>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503" name="Freeform 172"/>
              <p:cNvSpPr>
                <a:spLocks noEditPoints="1"/>
              </p:cNvSpPr>
              <p:nvPr/>
            </p:nvSpPr>
            <p:spPr bwMode="auto">
              <a:xfrm>
                <a:off x="2300" y="2786"/>
                <a:ext cx="36" cy="62"/>
              </a:xfrm>
              <a:custGeom>
                <a:avLst/>
                <a:gdLst>
                  <a:gd name="T0" fmla="*/ 0 w 36"/>
                  <a:gd name="T1" fmla="*/ 32 h 62"/>
                  <a:gd name="T2" fmla="*/ 0 w 36"/>
                  <a:gd name="T3" fmla="*/ 22 h 62"/>
                  <a:gd name="T4" fmla="*/ 2 w 36"/>
                  <a:gd name="T5" fmla="*/ 14 h 62"/>
                  <a:gd name="T6" fmla="*/ 6 w 36"/>
                  <a:gd name="T7" fmla="*/ 8 h 62"/>
                  <a:gd name="T8" fmla="*/ 10 w 36"/>
                  <a:gd name="T9" fmla="*/ 4 h 62"/>
                  <a:gd name="T10" fmla="*/ 14 w 36"/>
                  <a:gd name="T11" fmla="*/ 2 h 62"/>
                  <a:gd name="T12" fmla="*/ 18 w 36"/>
                  <a:gd name="T13" fmla="*/ 0 h 62"/>
                  <a:gd name="T14" fmla="*/ 22 w 36"/>
                  <a:gd name="T15" fmla="*/ 2 h 62"/>
                  <a:gd name="T16" fmla="*/ 26 w 36"/>
                  <a:gd name="T17" fmla="*/ 4 h 62"/>
                  <a:gd name="T18" fmla="*/ 30 w 36"/>
                  <a:gd name="T19" fmla="*/ 8 h 62"/>
                  <a:gd name="T20" fmla="*/ 34 w 36"/>
                  <a:gd name="T21" fmla="*/ 14 h 62"/>
                  <a:gd name="T22" fmla="*/ 36 w 36"/>
                  <a:gd name="T23" fmla="*/ 22 h 62"/>
                  <a:gd name="T24" fmla="*/ 36 w 36"/>
                  <a:gd name="T25" fmla="*/ 30 h 62"/>
                  <a:gd name="T26" fmla="*/ 36 w 36"/>
                  <a:gd name="T27" fmla="*/ 40 h 62"/>
                  <a:gd name="T28" fmla="*/ 34 w 36"/>
                  <a:gd name="T29" fmla="*/ 48 h 62"/>
                  <a:gd name="T30" fmla="*/ 30 w 36"/>
                  <a:gd name="T31" fmla="*/ 54 h 62"/>
                  <a:gd name="T32" fmla="*/ 26 w 36"/>
                  <a:gd name="T33" fmla="*/ 58 h 62"/>
                  <a:gd name="T34" fmla="*/ 22 w 36"/>
                  <a:gd name="T35" fmla="*/ 60 h 62"/>
                  <a:gd name="T36" fmla="*/ 18 w 36"/>
                  <a:gd name="T37" fmla="*/ 62 h 62"/>
                  <a:gd name="T38" fmla="*/ 12 w 36"/>
                  <a:gd name="T39" fmla="*/ 60 h 62"/>
                  <a:gd name="T40" fmla="*/ 8 w 36"/>
                  <a:gd name="T41" fmla="*/ 56 h 62"/>
                  <a:gd name="T42" fmla="*/ 4 w 36"/>
                  <a:gd name="T43" fmla="*/ 52 h 62"/>
                  <a:gd name="T44" fmla="*/ 0 w 36"/>
                  <a:gd name="T45" fmla="*/ 42 h 62"/>
                  <a:gd name="T46" fmla="*/ 0 w 36"/>
                  <a:gd name="T47" fmla="*/ 32 h 62"/>
                  <a:gd name="T48" fmla="*/ 8 w 36"/>
                  <a:gd name="T49" fmla="*/ 32 h 62"/>
                  <a:gd name="T50" fmla="*/ 8 w 36"/>
                  <a:gd name="T51" fmla="*/ 44 h 62"/>
                  <a:gd name="T52" fmla="*/ 10 w 36"/>
                  <a:gd name="T53" fmla="*/ 52 h 62"/>
                  <a:gd name="T54" fmla="*/ 12 w 36"/>
                  <a:gd name="T55" fmla="*/ 56 h 62"/>
                  <a:gd name="T56" fmla="*/ 14 w 36"/>
                  <a:gd name="T57" fmla="*/ 58 h 62"/>
                  <a:gd name="T58" fmla="*/ 18 w 36"/>
                  <a:gd name="T59" fmla="*/ 58 h 62"/>
                  <a:gd name="T60" fmla="*/ 20 w 36"/>
                  <a:gd name="T61" fmla="*/ 58 h 62"/>
                  <a:gd name="T62" fmla="*/ 22 w 36"/>
                  <a:gd name="T63" fmla="*/ 56 h 62"/>
                  <a:gd name="T64" fmla="*/ 24 w 36"/>
                  <a:gd name="T65" fmla="*/ 54 h 62"/>
                  <a:gd name="T66" fmla="*/ 26 w 36"/>
                  <a:gd name="T67" fmla="*/ 50 h 62"/>
                  <a:gd name="T68" fmla="*/ 28 w 36"/>
                  <a:gd name="T69" fmla="*/ 40 h 62"/>
                  <a:gd name="T70" fmla="*/ 28 w 36"/>
                  <a:gd name="T71" fmla="*/ 28 h 62"/>
                  <a:gd name="T72" fmla="*/ 28 w 36"/>
                  <a:gd name="T73" fmla="*/ 20 h 62"/>
                  <a:gd name="T74" fmla="*/ 26 w 36"/>
                  <a:gd name="T75" fmla="*/ 12 h 62"/>
                  <a:gd name="T76" fmla="*/ 24 w 36"/>
                  <a:gd name="T77" fmla="*/ 8 h 62"/>
                  <a:gd name="T78" fmla="*/ 22 w 36"/>
                  <a:gd name="T79" fmla="*/ 6 h 62"/>
                  <a:gd name="T80" fmla="*/ 20 w 36"/>
                  <a:gd name="T81" fmla="*/ 4 h 62"/>
                  <a:gd name="T82" fmla="*/ 18 w 36"/>
                  <a:gd name="T83" fmla="*/ 4 h 62"/>
                  <a:gd name="T84" fmla="*/ 16 w 36"/>
                  <a:gd name="T85" fmla="*/ 4 h 62"/>
                  <a:gd name="T86" fmla="*/ 12 w 36"/>
                  <a:gd name="T87" fmla="*/ 6 h 62"/>
                  <a:gd name="T88" fmla="*/ 10 w 36"/>
                  <a:gd name="T89" fmla="*/ 10 h 62"/>
                  <a:gd name="T90" fmla="*/ 8 w 36"/>
                  <a:gd name="T91" fmla="*/ 18 h 62"/>
                  <a:gd name="T92" fmla="*/ 8 w 36"/>
                  <a:gd name="T93" fmla="*/ 26 h 62"/>
                  <a:gd name="T94" fmla="*/ 8 w 36"/>
                  <a:gd name="T95" fmla="*/ 32 h 6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2"/>
                  <a:gd name="T146" fmla="*/ 36 w 36"/>
                  <a:gd name="T147" fmla="*/ 62 h 6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2">
                    <a:moveTo>
                      <a:pt x="0" y="32"/>
                    </a:moveTo>
                    <a:lnTo>
                      <a:pt x="0" y="22"/>
                    </a:lnTo>
                    <a:lnTo>
                      <a:pt x="2" y="14"/>
                    </a:lnTo>
                    <a:lnTo>
                      <a:pt x="6" y="8"/>
                    </a:lnTo>
                    <a:lnTo>
                      <a:pt x="10" y="4"/>
                    </a:lnTo>
                    <a:lnTo>
                      <a:pt x="14" y="2"/>
                    </a:lnTo>
                    <a:lnTo>
                      <a:pt x="18" y="0"/>
                    </a:lnTo>
                    <a:lnTo>
                      <a:pt x="22" y="2"/>
                    </a:lnTo>
                    <a:lnTo>
                      <a:pt x="26" y="4"/>
                    </a:lnTo>
                    <a:lnTo>
                      <a:pt x="30" y="8"/>
                    </a:lnTo>
                    <a:lnTo>
                      <a:pt x="34" y="14"/>
                    </a:lnTo>
                    <a:lnTo>
                      <a:pt x="36" y="22"/>
                    </a:lnTo>
                    <a:lnTo>
                      <a:pt x="36" y="30"/>
                    </a:lnTo>
                    <a:lnTo>
                      <a:pt x="36" y="40"/>
                    </a:lnTo>
                    <a:lnTo>
                      <a:pt x="34" y="48"/>
                    </a:lnTo>
                    <a:lnTo>
                      <a:pt x="30" y="54"/>
                    </a:lnTo>
                    <a:lnTo>
                      <a:pt x="26" y="58"/>
                    </a:lnTo>
                    <a:lnTo>
                      <a:pt x="22" y="60"/>
                    </a:lnTo>
                    <a:lnTo>
                      <a:pt x="18" y="62"/>
                    </a:lnTo>
                    <a:lnTo>
                      <a:pt x="12" y="60"/>
                    </a:lnTo>
                    <a:lnTo>
                      <a:pt x="8" y="56"/>
                    </a:lnTo>
                    <a:lnTo>
                      <a:pt x="4" y="52"/>
                    </a:lnTo>
                    <a:lnTo>
                      <a:pt x="0" y="42"/>
                    </a:lnTo>
                    <a:lnTo>
                      <a:pt x="0" y="32"/>
                    </a:lnTo>
                    <a:close/>
                    <a:moveTo>
                      <a:pt x="8" y="32"/>
                    </a:moveTo>
                    <a:lnTo>
                      <a:pt x="8" y="44"/>
                    </a:lnTo>
                    <a:lnTo>
                      <a:pt x="10" y="52"/>
                    </a:lnTo>
                    <a:lnTo>
                      <a:pt x="12" y="56"/>
                    </a:lnTo>
                    <a:lnTo>
                      <a:pt x="14" y="58"/>
                    </a:lnTo>
                    <a:lnTo>
                      <a:pt x="18" y="58"/>
                    </a:lnTo>
                    <a:lnTo>
                      <a:pt x="20" y="58"/>
                    </a:lnTo>
                    <a:lnTo>
                      <a:pt x="22" y="56"/>
                    </a:lnTo>
                    <a:lnTo>
                      <a:pt x="24" y="54"/>
                    </a:lnTo>
                    <a:lnTo>
                      <a:pt x="26" y="50"/>
                    </a:lnTo>
                    <a:lnTo>
                      <a:pt x="28" y="40"/>
                    </a:lnTo>
                    <a:lnTo>
                      <a:pt x="28" y="28"/>
                    </a:lnTo>
                    <a:lnTo>
                      <a:pt x="28" y="20"/>
                    </a:lnTo>
                    <a:lnTo>
                      <a:pt x="26" y="12"/>
                    </a:lnTo>
                    <a:lnTo>
                      <a:pt x="24" y="8"/>
                    </a:lnTo>
                    <a:lnTo>
                      <a:pt x="22" y="6"/>
                    </a:lnTo>
                    <a:lnTo>
                      <a:pt x="20" y="4"/>
                    </a:lnTo>
                    <a:lnTo>
                      <a:pt x="18" y="4"/>
                    </a:lnTo>
                    <a:lnTo>
                      <a:pt x="16" y="4"/>
                    </a:lnTo>
                    <a:lnTo>
                      <a:pt x="12" y="6"/>
                    </a:lnTo>
                    <a:lnTo>
                      <a:pt x="10" y="10"/>
                    </a:lnTo>
                    <a:lnTo>
                      <a:pt x="8" y="18"/>
                    </a:lnTo>
                    <a:lnTo>
                      <a:pt x="8" y="26"/>
                    </a:lnTo>
                    <a:lnTo>
                      <a:pt x="8" y="32"/>
                    </a:lnTo>
                    <a:close/>
                  </a:path>
                </a:pathLst>
              </a:custGeom>
              <a:solidFill>
                <a:srgbClr val="000000"/>
              </a:solidFill>
              <a:ln w="0">
                <a:solidFill>
                  <a:srgbClr val="000000"/>
                </a:solidFill>
                <a:round/>
                <a:headEnd/>
                <a:tailEnd/>
              </a:ln>
            </p:spPr>
            <p:txBody>
              <a:bodyPr/>
              <a:lstStyle/>
              <a:p>
                <a:endParaRPr lang="en-CA"/>
              </a:p>
            </p:txBody>
          </p:sp>
          <p:sp>
            <p:nvSpPr>
              <p:cNvPr id="13504" name="Rectangle 173"/>
              <p:cNvSpPr>
                <a:spLocks noChangeArrowheads="1"/>
              </p:cNvSpPr>
              <p:nvPr/>
            </p:nvSpPr>
            <p:spPr bwMode="auto">
              <a:xfrm>
                <a:off x="2496" y="2768"/>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505" name="Freeform 174"/>
              <p:cNvSpPr>
                <a:spLocks/>
              </p:cNvSpPr>
              <p:nvPr/>
            </p:nvSpPr>
            <p:spPr bwMode="auto">
              <a:xfrm>
                <a:off x="2644" y="2786"/>
                <a:ext cx="22" cy="60"/>
              </a:xfrm>
              <a:custGeom>
                <a:avLst/>
                <a:gdLst>
                  <a:gd name="T0" fmla="*/ 0 w 22"/>
                  <a:gd name="T1" fmla="*/ 8 h 60"/>
                  <a:gd name="T2" fmla="*/ 14 w 22"/>
                  <a:gd name="T3" fmla="*/ 0 h 60"/>
                  <a:gd name="T4" fmla="*/ 16 w 22"/>
                  <a:gd name="T5" fmla="*/ 0 h 60"/>
                  <a:gd name="T6" fmla="*/ 16 w 22"/>
                  <a:gd name="T7" fmla="*/ 50 h 60"/>
                  <a:gd name="T8" fmla="*/ 16 w 22"/>
                  <a:gd name="T9" fmla="*/ 54 h 60"/>
                  <a:gd name="T10" fmla="*/ 16 w 22"/>
                  <a:gd name="T11" fmla="*/ 56 h 60"/>
                  <a:gd name="T12" fmla="*/ 16 w 22"/>
                  <a:gd name="T13" fmla="*/ 58 h 60"/>
                  <a:gd name="T14" fmla="*/ 18 w 22"/>
                  <a:gd name="T15" fmla="*/ 58 h 60"/>
                  <a:gd name="T16" fmla="*/ 20 w 22"/>
                  <a:gd name="T17" fmla="*/ 60 h 60"/>
                  <a:gd name="T18" fmla="*/ 22 w 22"/>
                  <a:gd name="T19" fmla="*/ 60 h 60"/>
                  <a:gd name="T20" fmla="*/ 22 w 22"/>
                  <a:gd name="T21" fmla="*/ 60 h 60"/>
                  <a:gd name="T22" fmla="*/ 0 w 22"/>
                  <a:gd name="T23" fmla="*/ 60 h 60"/>
                  <a:gd name="T24" fmla="*/ 0 w 22"/>
                  <a:gd name="T25" fmla="*/ 60 h 60"/>
                  <a:gd name="T26" fmla="*/ 4 w 22"/>
                  <a:gd name="T27" fmla="*/ 60 h 60"/>
                  <a:gd name="T28" fmla="*/ 6 w 22"/>
                  <a:gd name="T29" fmla="*/ 58 h 60"/>
                  <a:gd name="T30" fmla="*/ 6 w 22"/>
                  <a:gd name="T31" fmla="*/ 58 h 60"/>
                  <a:gd name="T32" fmla="*/ 8 w 22"/>
                  <a:gd name="T33" fmla="*/ 56 h 60"/>
                  <a:gd name="T34" fmla="*/ 8 w 22"/>
                  <a:gd name="T35" fmla="*/ 54 h 60"/>
                  <a:gd name="T36" fmla="*/ 8 w 22"/>
                  <a:gd name="T37" fmla="*/ 50 h 60"/>
                  <a:gd name="T38" fmla="*/ 8 w 22"/>
                  <a:gd name="T39" fmla="*/ 18 h 60"/>
                  <a:gd name="T40" fmla="*/ 8 w 22"/>
                  <a:gd name="T41" fmla="*/ 12 h 60"/>
                  <a:gd name="T42" fmla="*/ 8 w 22"/>
                  <a:gd name="T43" fmla="*/ 10 h 60"/>
                  <a:gd name="T44" fmla="*/ 6 w 22"/>
                  <a:gd name="T45" fmla="*/ 8 h 60"/>
                  <a:gd name="T46" fmla="*/ 6 w 22"/>
                  <a:gd name="T47" fmla="*/ 8 h 60"/>
                  <a:gd name="T48" fmla="*/ 6 w 22"/>
                  <a:gd name="T49" fmla="*/ 8 h 60"/>
                  <a:gd name="T50" fmla="*/ 4 w 22"/>
                  <a:gd name="T51" fmla="*/ 6 h 60"/>
                  <a:gd name="T52" fmla="*/ 2 w 22"/>
                  <a:gd name="T53" fmla="*/ 8 h 60"/>
                  <a:gd name="T54" fmla="*/ 0 w 22"/>
                  <a:gd name="T55" fmla="*/ 8 h 60"/>
                  <a:gd name="T56" fmla="*/ 0 w 22"/>
                  <a:gd name="T57" fmla="*/ 8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2"/>
                  <a:gd name="T88" fmla="*/ 0 h 60"/>
                  <a:gd name="T89" fmla="*/ 22 w 22"/>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2" h="60">
                    <a:moveTo>
                      <a:pt x="0" y="8"/>
                    </a:moveTo>
                    <a:lnTo>
                      <a:pt x="14" y="0"/>
                    </a:lnTo>
                    <a:lnTo>
                      <a:pt x="16" y="0"/>
                    </a:lnTo>
                    <a:lnTo>
                      <a:pt x="16" y="50"/>
                    </a:lnTo>
                    <a:lnTo>
                      <a:pt x="16" y="54"/>
                    </a:lnTo>
                    <a:lnTo>
                      <a:pt x="16" y="56"/>
                    </a:lnTo>
                    <a:lnTo>
                      <a:pt x="16" y="58"/>
                    </a:lnTo>
                    <a:lnTo>
                      <a:pt x="18" y="58"/>
                    </a:lnTo>
                    <a:lnTo>
                      <a:pt x="20" y="60"/>
                    </a:lnTo>
                    <a:lnTo>
                      <a:pt x="22" y="60"/>
                    </a:lnTo>
                    <a:lnTo>
                      <a:pt x="0" y="60"/>
                    </a:lnTo>
                    <a:lnTo>
                      <a:pt x="4" y="60"/>
                    </a:lnTo>
                    <a:lnTo>
                      <a:pt x="6" y="58"/>
                    </a:lnTo>
                    <a:lnTo>
                      <a:pt x="8" y="56"/>
                    </a:lnTo>
                    <a:lnTo>
                      <a:pt x="8" y="54"/>
                    </a:lnTo>
                    <a:lnTo>
                      <a:pt x="8" y="50"/>
                    </a:lnTo>
                    <a:lnTo>
                      <a:pt x="8" y="18"/>
                    </a:lnTo>
                    <a:lnTo>
                      <a:pt x="8" y="12"/>
                    </a:lnTo>
                    <a:lnTo>
                      <a:pt x="8" y="10"/>
                    </a:lnTo>
                    <a:lnTo>
                      <a:pt x="6" y="8"/>
                    </a:lnTo>
                    <a:lnTo>
                      <a:pt x="4" y="6"/>
                    </a:lnTo>
                    <a:lnTo>
                      <a:pt x="2" y="8"/>
                    </a:lnTo>
                    <a:lnTo>
                      <a:pt x="0" y="8"/>
                    </a:lnTo>
                    <a:close/>
                  </a:path>
                </a:pathLst>
              </a:custGeom>
              <a:solidFill>
                <a:srgbClr val="000000"/>
              </a:solidFill>
              <a:ln w="0">
                <a:solidFill>
                  <a:srgbClr val="000000"/>
                </a:solidFill>
                <a:round/>
                <a:headEnd/>
                <a:tailEnd/>
              </a:ln>
            </p:spPr>
            <p:txBody>
              <a:bodyPr/>
              <a:lstStyle/>
              <a:p>
                <a:endParaRPr lang="en-CA"/>
              </a:p>
            </p:txBody>
          </p:sp>
          <p:sp>
            <p:nvSpPr>
              <p:cNvPr id="13506" name="Freeform 175"/>
              <p:cNvSpPr>
                <a:spLocks/>
              </p:cNvSpPr>
              <p:nvPr/>
            </p:nvSpPr>
            <p:spPr bwMode="auto">
              <a:xfrm>
                <a:off x="2680" y="2788"/>
                <a:ext cx="38" cy="60"/>
              </a:xfrm>
              <a:custGeom>
                <a:avLst/>
                <a:gdLst>
                  <a:gd name="T0" fmla="*/ 6 w 38"/>
                  <a:gd name="T1" fmla="*/ 0 h 60"/>
                  <a:gd name="T2" fmla="*/ 38 w 38"/>
                  <a:gd name="T3" fmla="*/ 0 h 60"/>
                  <a:gd name="T4" fmla="*/ 38 w 38"/>
                  <a:gd name="T5" fmla="*/ 2 h 60"/>
                  <a:gd name="T6" fmla="*/ 18 w 38"/>
                  <a:gd name="T7" fmla="*/ 60 h 60"/>
                  <a:gd name="T8" fmla="*/ 12 w 38"/>
                  <a:gd name="T9" fmla="*/ 60 h 60"/>
                  <a:gd name="T10" fmla="*/ 30 w 38"/>
                  <a:gd name="T11" fmla="*/ 8 h 60"/>
                  <a:gd name="T12" fmla="*/ 14 w 38"/>
                  <a:gd name="T13" fmla="*/ 8 h 60"/>
                  <a:gd name="T14" fmla="*/ 10 w 38"/>
                  <a:gd name="T15" fmla="*/ 8 h 60"/>
                  <a:gd name="T16" fmla="*/ 8 w 38"/>
                  <a:gd name="T17" fmla="*/ 8 h 60"/>
                  <a:gd name="T18" fmla="*/ 4 w 38"/>
                  <a:gd name="T19" fmla="*/ 10 h 60"/>
                  <a:gd name="T20" fmla="*/ 2 w 38"/>
                  <a:gd name="T21" fmla="*/ 14 h 60"/>
                  <a:gd name="T22" fmla="*/ 0 w 38"/>
                  <a:gd name="T23" fmla="*/ 14 h 60"/>
                  <a:gd name="T24" fmla="*/ 6 w 38"/>
                  <a:gd name="T25" fmla="*/ 0 h 6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8"/>
                  <a:gd name="T40" fmla="*/ 0 h 60"/>
                  <a:gd name="T41" fmla="*/ 38 w 38"/>
                  <a:gd name="T42" fmla="*/ 60 h 6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8" h="60">
                    <a:moveTo>
                      <a:pt x="6" y="0"/>
                    </a:moveTo>
                    <a:lnTo>
                      <a:pt x="38" y="0"/>
                    </a:lnTo>
                    <a:lnTo>
                      <a:pt x="38" y="2"/>
                    </a:lnTo>
                    <a:lnTo>
                      <a:pt x="18" y="60"/>
                    </a:lnTo>
                    <a:lnTo>
                      <a:pt x="12" y="60"/>
                    </a:lnTo>
                    <a:lnTo>
                      <a:pt x="30" y="8"/>
                    </a:lnTo>
                    <a:lnTo>
                      <a:pt x="14" y="8"/>
                    </a:lnTo>
                    <a:lnTo>
                      <a:pt x="10" y="8"/>
                    </a:lnTo>
                    <a:lnTo>
                      <a:pt x="8" y="8"/>
                    </a:lnTo>
                    <a:lnTo>
                      <a:pt x="4" y="10"/>
                    </a:lnTo>
                    <a:lnTo>
                      <a:pt x="2" y="14"/>
                    </a:lnTo>
                    <a:lnTo>
                      <a:pt x="0" y="14"/>
                    </a:lnTo>
                    <a:lnTo>
                      <a:pt x="6" y="0"/>
                    </a:lnTo>
                    <a:close/>
                  </a:path>
                </a:pathLst>
              </a:custGeom>
              <a:solidFill>
                <a:srgbClr val="000000"/>
              </a:solidFill>
              <a:ln w="0">
                <a:solidFill>
                  <a:srgbClr val="000000"/>
                </a:solidFill>
                <a:round/>
                <a:headEnd/>
                <a:tailEnd/>
              </a:ln>
            </p:spPr>
            <p:txBody>
              <a:bodyPr/>
              <a:lstStyle/>
              <a:p>
                <a:endParaRPr lang="en-CA"/>
              </a:p>
            </p:txBody>
          </p:sp>
          <p:sp>
            <p:nvSpPr>
              <p:cNvPr id="13507" name="Rectangle 176"/>
              <p:cNvSpPr>
                <a:spLocks noChangeArrowheads="1"/>
              </p:cNvSpPr>
              <p:nvPr/>
            </p:nvSpPr>
            <p:spPr bwMode="auto">
              <a:xfrm>
                <a:off x="2784" y="2768"/>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508" name="Freeform 177"/>
              <p:cNvSpPr>
                <a:spLocks noEditPoints="1"/>
              </p:cNvSpPr>
              <p:nvPr/>
            </p:nvSpPr>
            <p:spPr bwMode="auto">
              <a:xfrm>
                <a:off x="2932" y="2786"/>
                <a:ext cx="36" cy="62"/>
              </a:xfrm>
              <a:custGeom>
                <a:avLst/>
                <a:gdLst>
                  <a:gd name="T0" fmla="*/ 0 w 36"/>
                  <a:gd name="T1" fmla="*/ 32 h 62"/>
                  <a:gd name="T2" fmla="*/ 0 w 36"/>
                  <a:gd name="T3" fmla="*/ 22 h 62"/>
                  <a:gd name="T4" fmla="*/ 4 w 36"/>
                  <a:gd name="T5" fmla="*/ 14 h 62"/>
                  <a:gd name="T6" fmla="*/ 6 w 36"/>
                  <a:gd name="T7" fmla="*/ 8 h 62"/>
                  <a:gd name="T8" fmla="*/ 10 w 36"/>
                  <a:gd name="T9" fmla="*/ 4 h 62"/>
                  <a:gd name="T10" fmla="*/ 14 w 36"/>
                  <a:gd name="T11" fmla="*/ 2 h 62"/>
                  <a:gd name="T12" fmla="*/ 18 w 36"/>
                  <a:gd name="T13" fmla="*/ 0 h 62"/>
                  <a:gd name="T14" fmla="*/ 22 w 36"/>
                  <a:gd name="T15" fmla="*/ 2 h 62"/>
                  <a:gd name="T16" fmla="*/ 26 w 36"/>
                  <a:gd name="T17" fmla="*/ 4 h 62"/>
                  <a:gd name="T18" fmla="*/ 30 w 36"/>
                  <a:gd name="T19" fmla="*/ 8 h 62"/>
                  <a:gd name="T20" fmla="*/ 34 w 36"/>
                  <a:gd name="T21" fmla="*/ 14 h 62"/>
                  <a:gd name="T22" fmla="*/ 36 w 36"/>
                  <a:gd name="T23" fmla="*/ 22 h 62"/>
                  <a:gd name="T24" fmla="*/ 36 w 36"/>
                  <a:gd name="T25" fmla="*/ 30 h 62"/>
                  <a:gd name="T26" fmla="*/ 36 w 36"/>
                  <a:gd name="T27" fmla="*/ 40 h 62"/>
                  <a:gd name="T28" fmla="*/ 34 w 36"/>
                  <a:gd name="T29" fmla="*/ 48 h 62"/>
                  <a:gd name="T30" fmla="*/ 30 w 36"/>
                  <a:gd name="T31" fmla="*/ 54 h 62"/>
                  <a:gd name="T32" fmla="*/ 26 w 36"/>
                  <a:gd name="T33" fmla="*/ 58 h 62"/>
                  <a:gd name="T34" fmla="*/ 22 w 36"/>
                  <a:gd name="T35" fmla="*/ 60 h 62"/>
                  <a:gd name="T36" fmla="*/ 18 w 36"/>
                  <a:gd name="T37" fmla="*/ 62 h 62"/>
                  <a:gd name="T38" fmla="*/ 12 w 36"/>
                  <a:gd name="T39" fmla="*/ 60 h 62"/>
                  <a:gd name="T40" fmla="*/ 8 w 36"/>
                  <a:gd name="T41" fmla="*/ 56 h 62"/>
                  <a:gd name="T42" fmla="*/ 4 w 36"/>
                  <a:gd name="T43" fmla="*/ 52 h 62"/>
                  <a:gd name="T44" fmla="*/ 2 w 36"/>
                  <a:gd name="T45" fmla="*/ 42 h 62"/>
                  <a:gd name="T46" fmla="*/ 0 w 36"/>
                  <a:gd name="T47" fmla="*/ 32 h 62"/>
                  <a:gd name="T48" fmla="*/ 8 w 36"/>
                  <a:gd name="T49" fmla="*/ 32 h 62"/>
                  <a:gd name="T50" fmla="*/ 10 w 36"/>
                  <a:gd name="T51" fmla="*/ 44 h 62"/>
                  <a:gd name="T52" fmla="*/ 12 w 36"/>
                  <a:gd name="T53" fmla="*/ 52 h 62"/>
                  <a:gd name="T54" fmla="*/ 12 w 36"/>
                  <a:gd name="T55" fmla="*/ 56 h 62"/>
                  <a:gd name="T56" fmla="*/ 16 w 36"/>
                  <a:gd name="T57" fmla="*/ 58 h 62"/>
                  <a:gd name="T58" fmla="*/ 18 w 36"/>
                  <a:gd name="T59" fmla="*/ 58 h 62"/>
                  <a:gd name="T60" fmla="*/ 20 w 36"/>
                  <a:gd name="T61" fmla="*/ 58 h 62"/>
                  <a:gd name="T62" fmla="*/ 22 w 36"/>
                  <a:gd name="T63" fmla="*/ 56 h 62"/>
                  <a:gd name="T64" fmla="*/ 24 w 36"/>
                  <a:gd name="T65" fmla="*/ 54 h 62"/>
                  <a:gd name="T66" fmla="*/ 26 w 36"/>
                  <a:gd name="T67" fmla="*/ 50 h 62"/>
                  <a:gd name="T68" fmla="*/ 28 w 36"/>
                  <a:gd name="T69" fmla="*/ 40 h 62"/>
                  <a:gd name="T70" fmla="*/ 28 w 36"/>
                  <a:gd name="T71" fmla="*/ 28 h 62"/>
                  <a:gd name="T72" fmla="*/ 28 w 36"/>
                  <a:gd name="T73" fmla="*/ 20 h 62"/>
                  <a:gd name="T74" fmla="*/ 26 w 36"/>
                  <a:gd name="T75" fmla="*/ 12 h 62"/>
                  <a:gd name="T76" fmla="*/ 24 w 36"/>
                  <a:gd name="T77" fmla="*/ 8 h 62"/>
                  <a:gd name="T78" fmla="*/ 22 w 36"/>
                  <a:gd name="T79" fmla="*/ 6 h 62"/>
                  <a:gd name="T80" fmla="*/ 20 w 36"/>
                  <a:gd name="T81" fmla="*/ 4 h 62"/>
                  <a:gd name="T82" fmla="*/ 18 w 36"/>
                  <a:gd name="T83" fmla="*/ 4 h 62"/>
                  <a:gd name="T84" fmla="*/ 16 w 36"/>
                  <a:gd name="T85" fmla="*/ 4 h 62"/>
                  <a:gd name="T86" fmla="*/ 14 w 36"/>
                  <a:gd name="T87" fmla="*/ 6 h 62"/>
                  <a:gd name="T88" fmla="*/ 10 w 36"/>
                  <a:gd name="T89" fmla="*/ 10 h 62"/>
                  <a:gd name="T90" fmla="*/ 10 w 36"/>
                  <a:gd name="T91" fmla="*/ 18 h 62"/>
                  <a:gd name="T92" fmla="*/ 8 w 36"/>
                  <a:gd name="T93" fmla="*/ 26 h 62"/>
                  <a:gd name="T94" fmla="*/ 8 w 36"/>
                  <a:gd name="T95" fmla="*/ 32 h 6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2"/>
                  <a:gd name="T146" fmla="*/ 36 w 36"/>
                  <a:gd name="T147" fmla="*/ 62 h 6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2">
                    <a:moveTo>
                      <a:pt x="0" y="32"/>
                    </a:moveTo>
                    <a:lnTo>
                      <a:pt x="0" y="22"/>
                    </a:lnTo>
                    <a:lnTo>
                      <a:pt x="4" y="14"/>
                    </a:lnTo>
                    <a:lnTo>
                      <a:pt x="6" y="8"/>
                    </a:lnTo>
                    <a:lnTo>
                      <a:pt x="10" y="4"/>
                    </a:lnTo>
                    <a:lnTo>
                      <a:pt x="14" y="2"/>
                    </a:lnTo>
                    <a:lnTo>
                      <a:pt x="18" y="0"/>
                    </a:lnTo>
                    <a:lnTo>
                      <a:pt x="22" y="2"/>
                    </a:lnTo>
                    <a:lnTo>
                      <a:pt x="26" y="4"/>
                    </a:lnTo>
                    <a:lnTo>
                      <a:pt x="30" y="8"/>
                    </a:lnTo>
                    <a:lnTo>
                      <a:pt x="34" y="14"/>
                    </a:lnTo>
                    <a:lnTo>
                      <a:pt x="36" y="22"/>
                    </a:lnTo>
                    <a:lnTo>
                      <a:pt x="36" y="30"/>
                    </a:lnTo>
                    <a:lnTo>
                      <a:pt x="36" y="40"/>
                    </a:lnTo>
                    <a:lnTo>
                      <a:pt x="34" y="48"/>
                    </a:lnTo>
                    <a:lnTo>
                      <a:pt x="30" y="54"/>
                    </a:lnTo>
                    <a:lnTo>
                      <a:pt x="26" y="58"/>
                    </a:lnTo>
                    <a:lnTo>
                      <a:pt x="22" y="60"/>
                    </a:lnTo>
                    <a:lnTo>
                      <a:pt x="18" y="62"/>
                    </a:lnTo>
                    <a:lnTo>
                      <a:pt x="12" y="60"/>
                    </a:lnTo>
                    <a:lnTo>
                      <a:pt x="8" y="56"/>
                    </a:lnTo>
                    <a:lnTo>
                      <a:pt x="4" y="52"/>
                    </a:lnTo>
                    <a:lnTo>
                      <a:pt x="2" y="42"/>
                    </a:lnTo>
                    <a:lnTo>
                      <a:pt x="0" y="32"/>
                    </a:lnTo>
                    <a:close/>
                    <a:moveTo>
                      <a:pt x="8" y="32"/>
                    </a:moveTo>
                    <a:lnTo>
                      <a:pt x="10" y="44"/>
                    </a:lnTo>
                    <a:lnTo>
                      <a:pt x="12" y="52"/>
                    </a:lnTo>
                    <a:lnTo>
                      <a:pt x="12" y="56"/>
                    </a:lnTo>
                    <a:lnTo>
                      <a:pt x="16" y="58"/>
                    </a:lnTo>
                    <a:lnTo>
                      <a:pt x="18" y="58"/>
                    </a:lnTo>
                    <a:lnTo>
                      <a:pt x="20" y="58"/>
                    </a:lnTo>
                    <a:lnTo>
                      <a:pt x="22" y="56"/>
                    </a:lnTo>
                    <a:lnTo>
                      <a:pt x="24" y="54"/>
                    </a:lnTo>
                    <a:lnTo>
                      <a:pt x="26" y="50"/>
                    </a:lnTo>
                    <a:lnTo>
                      <a:pt x="28" y="40"/>
                    </a:lnTo>
                    <a:lnTo>
                      <a:pt x="28" y="28"/>
                    </a:lnTo>
                    <a:lnTo>
                      <a:pt x="28" y="20"/>
                    </a:lnTo>
                    <a:lnTo>
                      <a:pt x="26" y="12"/>
                    </a:lnTo>
                    <a:lnTo>
                      <a:pt x="24" y="8"/>
                    </a:lnTo>
                    <a:lnTo>
                      <a:pt x="22" y="6"/>
                    </a:lnTo>
                    <a:lnTo>
                      <a:pt x="20" y="4"/>
                    </a:lnTo>
                    <a:lnTo>
                      <a:pt x="18" y="4"/>
                    </a:lnTo>
                    <a:lnTo>
                      <a:pt x="16" y="4"/>
                    </a:lnTo>
                    <a:lnTo>
                      <a:pt x="14" y="6"/>
                    </a:lnTo>
                    <a:lnTo>
                      <a:pt x="10" y="10"/>
                    </a:lnTo>
                    <a:lnTo>
                      <a:pt x="10" y="18"/>
                    </a:lnTo>
                    <a:lnTo>
                      <a:pt x="8" y="26"/>
                    </a:lnTo>
                    <a:lnTo>
                      <a:pt x="8" y="32"/>
                    </a:lnTo>
                    <a:close/>
                  </a:path>
                </a:pathLst>
              </a:custGeom>
              <a:solidFill>
                <a:srgbClr val="000000"/>
              </a:solidFill>
              <a:ln w="0">
                <a:solidFill>
                  <a:srgbClr val="000000"/>
                </a:solidFill>
                <a:round/>
                <a:headEnd/>
                <a:tailEnd/>
              </a:ln>
            </p:spPr>
            <p:txBody>
              <a:bodyPr/>
              <a:lstStyle/>
              <a:p>
                <a:endParaRPr lang="en-CA"/>
              </a:p>
            </p:txBody>
          </p:sp>
          <p:sp>
            <p:nvSpPr>
              <p:cNvPr id="13509" name="Rectangle 178"/>
              <p:cNvSpPr>
                <a:spLocks noChangeArrowheads="1"/>
              </p:cNvSpPr>
              <p:nvPr/>
            </p:nvSpPr>
            <p:spPr bwMode="auto">
              <a:xfrm>
                <a:off x="3080" y="2768"/>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510" name="Freeform 179"/>
              <p:cNvSpPr>
                <a:spLocks noEditPoints="1"/>
              </p:cNvSpPr>
              <p:nvPr/>
            </p:nvSpPr>
            <p:spPr bwMode="auto">
              <a:xfrm>
                <a:off x="3226" y="2786"/>
                <a:ext cx="36" cy="62"/>
              </a:xfrm>
              <a:custGeom>
                <a:avLst/>
                <a:gdLst>
                  <a:gd name="T0" fmla="*/ 0 w 36"/>
                  <a:gd name="T1" fmla="*/ 32 h 62"/>
                  <a:gd name="T2" fmla="*/ 2 w 36"/>
                  <a:gd name="T3" fmla="*/ 22 h 62"/>
                  <a:gd name="T4" fmla="*/ 4 w 36"/>
                  <a:gd name="T5" fmla="*/ 14 h 62"/>
                  <a:gd name="T6" fmla="*/ 6 w 36"/>
                  <a:gd name="T7" fmla="*/ 8 h 62"/>
                  <a:gd name="T8" fmla="*/ 12 w 36"/>
                  <a:gd name="T9" fmla="*/ 4 h 62"/>
                  <a:gd name="T10" fmla="*/ 14 w 36"/>
                  <a:gd name="T11" fmla="*/ 2 h 62"/>
                  <a:gd name="T12" fmla="*/ 18 w 36"/>
                  <a:gd name="T13" fmla="*/ 0 h 62"/>
                  <a:gd name="T14" fmla="*/ 24 w 36"/>
                  <a:gd name="T15" fmla="*/ 2 h 62"/>
                  <a:gd name="T16" fmla="*/ 26 w 36"/>
                  <a:gd name="T17" fmla="*/ 4 h 62"/>
                  <a:gd name="T18" fmla="*/ 30 w 36"/>
                  <a:gd name="T19" fmla="*/ 8 h 62"/>
                  <a:gd name="T20" fmla="*/ 34 w 36"/>
                  <a:gd name="T21" fmla="*/ 14 h 62"/>
                  <a:gd name="T22" fmla="*/ 36 w 36"/>
                  <a:gd name="T23" fmla="*/ 22 h 62"/>
                  <a:gd name="T24" fmla="*/ 36 w 36"/>
                  <a:gd name="T25" fmla="*/ 30 h 62"/>
                  <a:gd name="T26" fmla="*/ 36 w 36"/>
                  <a:gd name="T27" fmla="*/ 40 h 62"/>
                  <a:gd name="T28" fmla="*/ 34 w 36"/>
                  <a:gd name="T29" fmla="*/ 48 h 62"/>
                  <a:gd name="T30" fmla="*/ 30 w 36"/>
                  <a:gd name="T31" fmla="*/ 54 h 62"/>
                  <a:gd name="T32" fmla="*/ 26 w 36"/>
                  <a:gd name="T33" fmla="*/ 58 h 62"/>
                  <a:gd name="T34" fmla="*/ 22 w 36"/>
                  <a:gd name="T35" fmla="*/ 60 h 62"/>
                  <a:gd name="T36" fmla="*/ 18 w 36"/>
                  <a:gd name="T37" fmla="*/ 62 h 62"/>
                  <a:gd name="T38" fmla="*/ 14 w 36"/>
                  <a:gd name="T39" fmla="*/ 60 h 62"/>
                  <a:gd name="T40" fmla="*/ 8 w 36"/>
                  <a:gd name="T41" fmla="*/ 56 h 62"/>
                  <a:gd name="T42" fmla="*/ 4 w 36"/>
                  <a:gd name="T43" fmla="*/ 52 h 62"/>
                  <a:gd name="T44" fmla="*/ 2 w 36"/>
                  <a:gd name="T45" fmla="*/ 42 h 62"/>
                  <a:gd name="T46" fmla="*/ 0 w 36"/>
                  <a:gd name="T47" fmla="*/ 32 h 62"/>
                  <a:gd name="T48" fmla="*/ 8 w 36"/>
                  <a:gd name="T49" fmla="*/ 32 h 62"/>
                  <a:gd name="T50" fmla="*/ 10 w 36"/>
                  <a:gd name="T51" fmla="*/ 44 h 62"/>
                  <a:gd name="T52" fmla="*/ 12 w 36"/>
                  <a:gd name="T53" fmla="*/ 52 h 62"/>
                  <a:gd name="T54" fmla="*/ 14 w 36"/>
                  <a:gd name="T55" fmla="*/ 56 h 62"/>
                  <a:gd name="T56" fmla="*/ 16 w 36"/>
                  <a:gd name="T57" fmla="*/ 58 h 62"/>
                  <a:gd name="T58" fmla="*/ 18 w 36"/>
                  <a:gd name="T59" fmla="*/ 58 h 62"/>
                  <a:gd name="T60" fmla="*/ 20 w 36"/>
                  <a:gd name="T61" fmla="*/ 58 h 62"/>
                  <a:gd name="T62" fmla="*/ 24 w 36"/>
                  <a:gd name="T63" fmla="*/ 56 h 62"/>
                  <a:gd name="T64" fmla="*/ 26 w 36"/>
                  <a:gd name="T65" fmla="*/ 54 h 62"/>
                  <a:gd name="T66" fmla="*/ 26 w 36"/>
                  <a:gd name="T67" fmla="*/ 50 h 62"/>
                  <a:gd name="T68" fmla="*/ 28 w 36"/>
                  <a:gd name="T69" fmla="*/ 40 h 62"/>
                  <a:gd name="T70" fmla="*/ 28 w 36"/>
                  <a:gd name="T71" fmla="*/ 28 h 62"/>
                  <a:gd name="T72" fmla="*/ 28 w 36"/>
                  <a:gd name="T73" fmla="*/ 20 h 62"/>
                  <a:gd name="T74" fmla="*/ 26 w 36"/>
                  <a:gd name="T75" fmla="*/ 12 h 62"/>
                  <a:gd name="T76" fmla="*/ 26 w 36"/>
                  <a:gd name="T77" fmla="*/ 8 h 62"/>
                  <a:gd name="T78" fmla="*/ 22 w 36"/>
                  <a:gd name="T79" fmla="*/ 6 h 62"/>
                  <a:gd name="T80" fmla="*/ 22 w 36"/>
                  <a:gd name="T81" fmla="*/ 4 h 62"/>
                  <a:gd name="T82" fmla="*/ 18 w 36"/>
                  <a:gd name="T83" fmla="*/ 4 h 62"/>
                  <a:gd name="T84" fmla="*/ 16 w 36"/>
                  <a:gd name="T85" fmla="*/ 4 h 62"/>
                  <a:gd name="T86" fmla="*/ 14 w 36"/>
                  <a:gd name="T87" fmla="*/ 6 h 62"/>
                  <a:gd name="T88" fmla="*/ 12 w 36"/>
                  <a:gd name="T89" fmla="*/ 10 h 62"/>
                  <a:gd name="T90" fmla="*/ 10 w 36"/>
                  <a:gd name="T91" fmla="*/ 18 h 62"/>
                  <a:gd name="T92" fmla="*/ 8 w 36"/>
                  <a:gd name="T93" fmla="*/ 26 h 62"/>
                  <a:gd name="T94" fmla="*/ 8 w 36"/>
                  <a:gd name="T95" fmla="*/ 32 h 6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2"/>
                  <a:gd name="T146" fmla="*/ 36 w 36"/>
                  <a:gd name="T147" fmla="*/ 62 h 6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2">
                    <a:moveTo>
                      <a:pt x="0" y="32"/>
                    </a:moveTo>
                    <a:lnTo>
                      <a:pt x="2" y="22"/>
                    </a:lnTo>
                    <a:lnTo>
                      <a:pt x="4" y="14"/>
                    </a:lnTo>
                    <a:lnTo>
                      <a:pt x="6" y="8"/>
                    </a:lnTo>
                    <a:lnTo>
                      <a:pt x="12" y="4"/>
                    </a:lnTo>
                    <a:lnTo>
                      <a:pt x="14" y="2"/>
                    </a:lnTo>
                    <a:lnTo>
                      <a:pt x="18" y="0"/>
                    </a:lnTo>
                    <a:lnTo>
                      <a:pt x="24" y="2"/>
                    </a:lnTo>
                    <a:lnTo>
                      <a:pt x="26" y="4"/>
                    </a:lnTo>
                    <a:lnTo>
                      <a:pt x="30" y="8"/>
                    </a:lnTo>
                    <a:lnTo>
                      <a:pt x="34" y="14"/>
                    </a:lnTo>
                    <a:lnTo>
                      <a:pt x="36" y="22"/>
                    </a:lnTo>
                    <a:lnTo>
                      <a:pt x="36" y="30"/>
                    </a:lnTo>
                    <a:lnTo>
                      <a:pt x="36" y="40"/>
                    </a:lnTo>
                    <a:lnTo>
                      <a:pt x="34" y="48"/>
                    </a:lnTo>
                    <a:lnTo>
                      <a:pt x="30" y="54"/>
                    </a:lnTo>
                    <a:lnTo>
                      <a:pt x="26" y="58"/>
                    </a:lnTo>
                    <a:lnTo>
                      <a:pt x="22" y="60"/>
                    </a:lnTo>
                    <a:lnTo>
                      <a:pt x="18" y="62"/>
                    </a:lnTo>
                    <a:lnTo>
                      <a:pt x="14" y="60"/>
                    </a:lnTo>
                    <a:lnTo>
                      <a:pt x="8" y="56"/>
                    </a:lnTo>
                    <a:lnTo>
                      <a:pt x="4" y="52"/>
                    </a:lnTo>
                    <a:lnTo>
                      <a:pt x="2" y="42"/>
                    </a:lnTo>
                    <a:lnTo>
                      <a:pt x="0" y="32"/>
                    </a:lnTo>
                    <a:close/>
                    <a:moveTo>
                      <a:pt x="8" y="32"/>
                    </a:moveTo>
                    <a:lnTo>
                      <a:pt x="10" y="44"/>
                    </a:lnTo>
                    <a:lnTo>
                      <a:pt x="12" y="52"/>
                    </a:lnTo>
                    <a:lnTo>
                      <a:pt x="14" y="56"/>
                    </a:lnTo>
                    <a:lnTo>
                      <a:pt x="16" y="58"/>
                    </a:lnTo>
                    <a:lnTo>
                      <a:pt x="18" y="58"/>
                    </a:lnTo>
                    <a:lnTo>
                      <a:pt x="20" y="58"/>
                    </a:lnTo>
                    <a:lnTo>
                      <a:pt x="24" y="56"/>
                    </a:lnTo>
                    <a:lnTo>
                      <a:pt x="26" y="54"/>
                    </a:lnTo>
                    <a:lnTo>
                      <a:pt x="26" y="50"/>
                    </a:lnTo>
                    <a:lnTo>
                      <a:pt x="28" y="40"/>
                    </a:lnTo>
                    <a:lnTo>
                      <a:pt x="28" y="28"/>
                    </a:lnTo>
                    <a:lnTo>
                      <a:pt x="28" y="20"/>
                    </a:lnTo>
                    <a:lnTo>
                      <a:pt x="26" y="12"/>
                    </a:lnTo>
                    <a:lnTo>
                      <a:pt x="26" y="8"/>
                    </a:lnTo>
                    <a:lnTo>
                      <a:pt x="22" y="6"/>
                    </a:lnTo>
                    <a:lnTo>
                      <a:pt x="22" y="4"/>
                    </a:lnTo>
                    <a:lnTo>
                      <a:pt x="18" y="4"/>
                    </a:lnTo>
                    <a:lnTo>
                      <a:pt x="16" y="4"/>
                    </a:lnTo>
                    <a:lnTo>
                      <a:pt x="14" y="6"/>
                    </a:lnTo>
                    <a:lnTo>
                      <a:pt x="12" y="10"/>
                    </a:lnTo>
                    <a:lnTo>
                      <a:pt x="10" y="18"/>
                    </a:lnTo>
                    <a:lnTo>
                      <a:pt x="8" y="26"/>
                    </a:lnTo>
                    <a:lnTo>
                      <a:pt x="8" y="32"/>
                    </a:lnTo>
                    <a:close/>
                  </a:path>
                </a:pathLst>
              </a:custGeom>
              <a:solidFill>
                <a:srgbClr val="000000"/>
              </a:solidFill>
              <a:ln w="0">
                <a:solidFill>
                  <a:srgbClr val="000000"/>
                </a:solidFill>
                <a:round/>
                <a:headEnd/>
                <a:tailEnd/>
              </a:ln>
            </p:spPr>
            <p:txBody>
              <a:bodyPr/>
              <a:lstStyle/>
              <a:p>
                <a:endParaRPr lang="en-CA"/>
              </a:p>
            </p:txBody>
          </p:sp>
          <p:sp>
            <p:nvSpPr>
              <p:cNvPr id="13511" name="Rectangle 180"/>
              <p:cNvSpPr>
                <a:spLocks noChangeArrowheads="1"/>
              </p:cNvSpPr>
              <p:nvPr/>
            </p:nvSpPr>
            <p:spPr bwMode="auto">
              <a:xfrm>
                <a:off x="3528" y="2768"/>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512" name="Freeform 181"/>
              <p:cNvSpPr>
                <a:spLocks noEditPoints="1"/>
              </p:cNvSpPr>
              <p:nvPr/>
            </p:nvSpPr>
            <p:spPr bwMode="auto">
              <a:xfrm>
                <a:off x="3670" y="2786"/>
                <a:ext cx="38" cy="62"/>
              </a:xfrm>
              <a:custGeom>
                <a:avLst/>
                <a:gdLst>
                  <a:gd name="T0" fmla="*/ 0 w 38"/>
                  <a:gd name="T1" fmla="*/ 32 h 62"/>
                  <a:gd name="T2" fmla="*/ 2 w 38"/>
                  <a:gd name="T3" fmla="*/ 22 h 62"/>
                  <a:gd name="T4" fmla="*/ 4 w 38"/>
                  <a:gd name="T5" fmla="*/ 14 h 62"/>
                  <a:gd name="T6" fmla="*/ 6 w 38"/>
                  <a:gd name="T7" fmla="*/ 8 h 62"/>
                  <a:gd name="T8" fmla="*/ 12 w 38"/>
                  <a:gd name="T9" fmla="*/ 4 h 62"/>
                  <a:gd name="T10" fmla="*/ 16 w 38"/>
                  <a:gd name="T11" fmla="*/ 2 h 62"/>
                  <a:gd name="T12" fmla="*/ 18 w 38"/>
                  <a:gd name="T13" fmla="*/ 0 h 62"/>
                  <a:gd name="T14" fmla="*/ 24 w 38"/>
                  <a:gd name="T15" fmla="*/ 2 h 62"/>
                  <a:gd name="T16" fmla="*/ 28 w 38"/>
                  <a:gd name="T17" fmla="*/ 4 h 62"/>
                  <a:gd name="T18" fmla="*/ 30 w 38"/>
                  <a:gd name="T19" fmla="*/ 8 h 62"/>
                  <a:gd name="T20" fmla="*/ 34 w 38"/>
                  <a:gd name="T21" fmla="*/ 14 h 62"/>
                  <a:gd name="T22" fmla="*/ 36 w 38"/>
                  <a:gd name="T23" fmla="*/ 22 h 62"/>
                  <a:gd name="T24" fmla="*/ 38 w 38"/>
                  <a:gd name="T25" fmla="*/ 30 h 62"/>
                  <a:gd name="T26" fmla="*/ 36 w 38"/>
                  <a:gd name="T27" fmla="*/ 40 h 62"/>
                  <a:gd name="T28" fmla="*/ 34 w 38"/>
                  <a:gd name="T29" fmla="*/ 48 h 62"/>
                  <a:gd name="T30" fmla="*/ 32 w 38"/>
                  <a:gd name="T31" fmla="*/ 54 h 62"/>
                  <a:gd name="T32" fmla="*/ 28 w 38"/>
                  <a:gd name="T33" fmla="*/ 58 h 62"/>
                  <a:gd name="T34" fmla="*/ 22 w 38"/>
                  <a:gd name="T35" fmla="*/ 60 h 62"/>
                  <a:gd name="T36" fmla="*/ 18 w 38"/>
                  <a:gd name="T37" fmla="*/ 62 h 62"/>
                  <a:gd name="T38" fmla="*/ 14 w 38"/>
                  <a:gd name="T39" fmla="*/ 60 h 62"/>
                  <a:gd name="T40" fmla="*/ 8 w 38"/>
                  <a:gd name="T41" fmla="*/ 56 h 62"/>
                  <a:gd name="T42" fmla="*/ 6 w 38"/>
                  <a:gd name="T43" fmla="*/ 52 h 62"/>
                  <a:gd name="T44" fmla="*/ 2 w 38"/>
                  <a:gd name="T45" fmla="*/ 42 h 62"/>
                  <a:gd name="T46" fmla="*/ 0 w 38"/>
                  <a:gd name="T47" fmla="*/ 32 h 62"/>
                  <a:gd name="T48" fmla="*/ 8 w 38"/>
                  <a:gd name="T49" fmla="*/ 32 h 62"/>
                  <a:gd name="T50" fmla="*/ 10 w 38"/>
                  <a:gd name="T51" fmla="*/ 44 h 62"/>
                  <a:gd name="T52" fmla="*/ 12 w 38"/>
                  <a:gd name="T53" fmla="*/ 52 h 62"/>
                  <a:gd name="T54" fmla="*/ 14 w 38"/>
                  <a:gd name="T55" fmla="*/ 56 h 62"/>
                  <a:gd name="T56" fmla="*/ 16 w 38"/>
                  <a:gd name="T57" fmla="*/ 58 h 62"/>
                  <a:gd name="T58" fmla="*/ 18 w 38"/>
                  <a:gd name="T59" fmla="*/ 58 h 62"/>
                  <a:gd name="T60" fmla="*/ 20 w 38"/>
                  <a:gd name="T61" fmla="*/ 58 h 62"/>
                  <a:gd name="T62" fmla="*/ 24 w 38"/>
                  <a:gd name="T63" fmla="*/ 56 h 62"/>
                  <a:gd name="T64" fmla="*/ 26 w 38"/>
                  <a:gd name="T65" fmla="*/ 54 h 62"/>
                  <a:gd name="T66" fmla="*/ 26 w 38"/>
                  <a:gd name="T67" fmla="*/ 50 h 62"/>
                  <a:gd name="T68" fmla="*/ 28 w 38"/>
                  <a:gd name="T69" fmla="*/ 40 h 62"/>
                  <a:gd name="T70" fmla="*/ 28 w 38"/>
                  <a:gd name="T71" fmla="*/ 28 h 62"/>
                  <a:gd name="T72" fmla="*/ 28 w 38"/>
                  <a:gd name="T73" fmla="*/ 20 h 62"/>
                  <a:gd name="T74" fmla="*/ 26 w 38"/>
                  <a:gd name="T75" fmla="*/ 12 h 62"/>
                  <a:gd name="T76" fmla="*/ 26 w 38"/>
                  <a:gd name="T77" fmla="*/ 8 h 62"/>
                  <a:gd name="T78" fmla="*/ 24 w 38"/>
                  <a:gd name="T79" fmla="*/ 6 h 62"/>
                  <a:gd name="T80" fmla="*/ 22 w 38"/>
                  <a:gd name="T81" fmla="*/ 4 h 62"/>
                  <a:gd name="T82" fmla="*/ 18 w 38"/>
                  <a:gd name="T83" fmla="*/ 4 h 62"/>
                  <a:gd name="T84" fmla="*/ 16 w 38"/>
                  <a:gd name="T85" fmla="*/ 4 h 62"/>
                  <a:gd name="T86" fmla="*/ 14 w 38"/>
                  <a:gd name="T87" fmla="*/ 6 h 62"/>
                  <a:gd name="T88" fmla="*/ 12 w 38"/>
                  <a:gd name="T89" fmla="*/ 10 h 62"/>
                  <a:gd name="T90" fmla="*/ 10 w 38"/>
                  <a:gd name="T91" fmla="*/ 18 h 62"/>
                  <a:gd name="T92" fmla="*/ 10 w 38"/>
                  <a:gd name="T93" fmla="*/ 26 h 62"/>
                  <a:gd name="T94" fmla="*/ 8 w 38"/>
                  <a:gd name="T95" fmla="*/ 32 h 6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8"/>
                  <a:gd name="T145" fmla="*/ 0 h 62"/>
                  <a:gd name="T146" fmla="*/ 38 w 38"/>
                  <a:gd name="T147" fmla="*/ 62 h 6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8" h="62">
                    <a:moveTo>
                      <a:pt x="0" y="32"/>
                    </a:moveTo>
                    <a:lnTo>
                      <a:pt x="2" y="22"/>
                    </a:lnTo>
                    <a:lnTo>
                      <a:pt x="4" y="14"/>
                    </a:lnTo>
                    <a:lnTo>
                      <a:pt x="6" y="8"/>
                    </a:lnTo>
                    <a:lnTo>
                      <a:pt x="12" y="4"/>
                    </a:lnTo>
                    <a:lnTo>
                      <a:pt x="16" y="2"/>
                    </a:lnTo>
                    <a:lnTo>
                      <a:pt x="18" y="0"/>
                    </a:lnTo>
                    <a:lnTo>
                      <a:pt x="24" y="2"/>
                    </a:lnTo>
                    <a:lnTo>
                      <a:pt x="28" y="4"/>
                    </a:lnTo>
                    <a:lnTo>
                      <a:pt x="30" y="8"/>
                    </a:lnTo>
                    <a:lnTo>
                      <a:pt x="34" y="14"/>
                    </a:lnTo>
                    <a:lnTo>
                      <a:pt x="36" y="22"/>
                    </a:lnTo>
                    <a:lnTo>
                      <a:pt x="38" y="30"/>
                    </a:lnTo>
                    <a:lnTo>
                      <a:pt x="36" y="40"/>
                    </a:lnTo>
                    <a:lnTo>
                      <a:pt x="34" y="48"/>
                    </a:lnTo>
                    <a:lnTo>
                      <a:pt x="32" y="54"/>
                    </a:lnTo>
                    <a:lnTo>
                      <a:pt x="28" y="58"/>
                    </a:lnTo>
                    <a:lnTo>
                      <a:pt x="22" y="60"/>
                    </a:lnTo>
                    <a:lnTo>
                      <a:pt x="18" y="62"/>
                    </a:lnTo>
                    <a:lnTo>
                      <a:pt x="14" y="60"/>
                    </a:lnTo>
                    <a:lnTo>
                      <a:pt x="8" y="56"/>
                    </a:lnTo>
                    <a:lnTo>
                      <a:pt x="6" y="52"/>
                    </a:lnTo>
                    <a:lnTo>
                      <a:pt x="2" y="42"/>
                    </a:lnTo>
                    <a:lnTo>
                      <a:pt x="0" y="32"/>
                    </a:lnTo>
                    <a:close/>
                    <a:moveTo>
                      <a:pt x="8" y="32"/>
                    </a:moveTo>
                    <a:lnTo>
                      <a:pt x="10" y="44"/>
                    </a:lnTo>
                    <a:lnTo>
                      <a:pt x="12" y="52"/>
                    </a:lnTo>
                    <a:lnTo>
                      <a:pt x="14" y="56"/>
                    </a:lnTo>
                    <a:lnTo>
                      <a:pt x="16" y="58"/>
                    </a:lnTo>
                    <a:lnTo>
                      <a:pt x="18" y="58"/>
                    </a:lnTo>
                    <a:lnTo>
                      <a:pt x="20" y="58"/>
                    </a:lnTo>
                    <a:lnTo>
                      <a:pt x="24" y="56"/>
                    </a:lnTo>
                    <a:lnTo>
                      <a:pt x="26" y="54"/>
                    </a:lnTo>
                    <a:lnTo>
                      <a:pt x="26" y="50"/>
                    </a:lnTo>
                    <a:lnTo>
                      <a:pt x="28" y="40"/>
                    </a:lnTo>
                    <a:lnTo>
                      <a:pt x="28" y="28"/>
                    </a:lnTo>
                    <a:lnTo>
                      <a:pt x="28" y="20"/>
                    </a:lnTo>
                    <a:lnTo>
                      <a:pt x="26" y="12"/>
                    </a:lnTo>
                    <a:lnTo>
                      <a:pt x="26" y="8"/>
                    </a:lnTo>
                    <a:lnTo>
                      <a:pt x="24" y="6"/>
                    </a:lnTo>
                    <a:lnTo>
                      <a:pt x="22" y="4"/>
                    </a:lnTo>
                    <a:lnTo>
                      <a:pt x="18" y="4"/>
                    </a:lnTo>
                    <a:lnTo>
                      <a:pt x="16" y="4"/>
                    </a:lnTo>
                    <a:lnTo>
                      <a:pt x="14" y="6"/>
                    </a:lnTo>
                    <a:lnTo>
                      <a:pt x="12" y="10"/>
                    </a:lnTo>
                    <a:lnTo>
                      <a:pt x="10" y="18"/>
                    </a:lnTo>
                    <a:lnTo>
                      <a:pt x="10" y="26"/>
                    </a:lnTo>
                    <a:lnTo>
                      <a:pt x="8" y="32"/>
                    </a:lnTo>
                    <a:close/>
                  </a:path>
                </a:pathLst>
              </a:custGeom>
              <a:solidFill>
                <a:srgbClr val="000000"/>
              </a:solidFill>
              <a:ln w="0">
                <a:solidFill>
                  <a:srgbClr val="000000"/>
                </a:solidFill>
                <a:round/>
                <a:headEnd/>
                <a:tailEnd/>
              </a:ln>
            </p:spPr>
            <p:txBody>
              <a:bodyPr/>
              <a:lstStyle/>
              <a:p>
                <a:endParaRPr lang="en-CA"/>
              </a:p>
            </p:txBody>
          </p:sp>
          <p:sp>
            <p:nvSpPr>
              <p:cNvPr id="13513" name="Rectangle 182"/>
              <p:cNvSpPr>
                <a:spLocks noChangeArrowheads="1"/>
              </p:cNvSpPr>
              <p:nvPr/>
            </p:nvSpPr>
            <p:spPr bwMode="auto">
              <a:xfrm>
                <a:off x="3848" y="2768"/>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514" name="Freeform 183"/>
              <p:cNvSpPr>
                <a:spLocks noEditPoints="1"/>
              </p:cNvSpPr>
              <p:nvPr/>
            </p:nvSpPr>
            <p:spPr bwMode="auto">
              <a:xfrm>
                <a:off x="3994" y="2786"/>
                <a:ext cx="36" cy="62"/>
              </a:xfrm>
              <a:custGeom>
                <a:avLst/>
                <a:gdLst>
                  <a:gd name="T0" fmla="*/ 0 w 36"/>
                  <a:gd name="T1" fmla="*/ 32 h 62"/>
                  <a:gd name="T2" fmla="*/ 0 w 36"/>
                  <a:gd name="T3" fmla="*/ 22 h 62"/>
                  <a:gd name="T4" fmla="*/ 2 w 36"/>
                  <a:gd name="T5" fmla="*/ 14 h 62"/>
                  <a:gd name="T6" fmla="*/ 6 w 36"/>
                  <a:gd name="T7" fmla="*/ 8 h 62"/>
                  <a:gd name="T8" fmla="*/ 10 w 36"/>
                  <a:gd name="T9" fmla="*/ 4 h 62"/>
                  <a:gd name="T10" fmla="*/ 14 w 36"/>
                  <a:gd name="T11" fmla="*/ 2 h 62"/>
                  <a:gd name="T12" fmla="*/ 18 w 36"/>
                  <a:gd name="T13" fmla="*/ 0 h 62"/>
                  <a:gd name="T14" fmla="*/ 22 w 36"/>
                  <a:gd name="T15" fmla="*/ 2 h 62"/>
                  <a:gd name="T16" fmla="*/ 26 w 36"/>
                  <a:gd name="T17" fmla="*/ 4 h 62"/>
                  <a:gd name="T18" fmla="*/ 30 w 36"/>
                  <a:gd name="T19" fmla="*/ 8 h 62"/>
                  <a:gd name="T20" fmla="*/ 34 w 36"/>
                  <a:gd name="T21" fmla="*/ 14 h 62"/>
                  <a:gd name="T22" fmla="*/ 36 w 36"/>
                  <a:gd name="T23" fmla="*/ 22 h 62"/>
                  <a:gd name="T24" fmla="*/ 36 w 36"/>
                  <a:gd name="T25" fmla="*/ 30 h 62"/>
                  <a:gd name="T26" fmla="*/ 36 w 36"/>
                  <a:gd name="T27" fmla="*/ 40 h 62"/>
                  <a:gd name="T28" fmla="*/ 34 w 36"/>
                  <a:gd name="T29" fmla="*/ 48 h 62"/>
                  <a:gd name="T30" fmla="*/ 30 w 36"/>
                  <a:gd name="T31" fmla="*/ 54 h 62"/>
                  <a:gd name="T32" fmla="*/ 26 w 36"/>
                  <a:gd name="T33" fmla="*/ 58 h 62"/>
                  <a:gd name="T34" fmla="*/ 22 w 36"/>
                  <a:gd name="T35" fmla="*/ 60 h 62"/>
                  <a:gd name="T36" fmla="*/ 18 w 36"/>
                  <a:gd name="T37" fmla="*/ 62 h 62"/>
                  <a:gd name="T38" fmla="*/ 12 w 36"/>
                  <a:gd name="T39" fmla="*/ 60 h 62"/>
                  <a:gd name="T40" fmla="*/ 8 w 36"/>
                  <a:gd name="T41" fmla="*/ 56 h 62"/>
                  <a:gd name="T42" fmla="*/ 4 w 36"/>
                  <a:gd name="T43" fmla="*/ 52 h 62"/>
                  <a:gd name="T44" fmla="*/ 0 w 36"/>
                  <a:gd name="T45" fmla="*/ 42 h 62"/>
                  <a:gd name="T46" fmla="*/ 0 w 36"/>
                  <a:gd name="T47" fmla="*/ 32 h 62"/>
                  <a:gd name="T48" fmla="*/ 8 w 36"/>
                  <a:gd name="T49" fmla="*/ 32 h 62"/>
                  <a:gd name="T50" fmla="*/ 8 w 36"/>
                  <a:gd name="T51" fmla="*/ 44 h 62"/>
                  <a:gd name="T52" fmla="*/ 10 w 36"/>
                  <a:gd name="T53" fmla="*/ 52 h 62"/>
                  <a:gd name="T54" fmla="*/ 12 w 36"/>
                  <a:gd name="T55" fmla="*/ 56 h 62"/>
                  <a:gd name="T56" fmla="*/ 14 w 36"/>
                  <a:gd name="T57" fmla="*/ 58 h 62"/>
                  <a:gd name="T58" fmla="*/ 18 w 36"/>
                  <a:gd name="T59" fmla="*/ 58 h 62"/>
                  <a:gd name="T60" fmla="*/ 20 w 36"/>
                  <a:gd name="T61" fmla="*/ 58 h 62"/>
                  <a:gd name="T62" fmla="*/ 22 w 36"/>
                  <a:gd name="T63" fmla="*/ 56 h 62"/>
                  <a:gd name="T64" fmla="*/ 24 w 36"/>
                  <a:gd name="T65" fmla="*/ 54 h 62"/>
                  <a:gd name="T66" fmla="*/ 26 w 36"/>
                  <a:gd name="T67" fmla="*/ 50 h 62"/>
                  <a:gd name="T68" fmla="*/ 28 w 36"/>
                  <a:gd name="T69" fmla="*/ 40 h 62"/>
                  <a:gd name="T70" fmla="*/ 28 w 36"/>
                  <a:gd name="T71" fmla="*/ 28 h 62"/>
                  <a:gd name="T72" fmla="*/ 28 w 36"/>
                  <a:gd name="T73" fmla="*/ 20 h 62"/>
                  <a:gd name="T74" fmla="*/ 26 w 36"/>
                  <a:gd name="T75" fmla="*/ 12 h 62"/>
                  <a:gd name="T76" fmla="*/ 24 w 36"/>
                  <a:gd name="T77" fmla="*/ 8 h 62"/>
                  <a:gd name="T78" fmla="*/ 22 w 36"/>
                  <a:gd name="T79" fmla="*/ 6 h 62"/>
                  <a:gd name="T80" fmla="*/ 20 w 36"/>
                  <a:gd name="T81" fmla="*/ 4 h 62"/>
                  <a:gd name="T82" fmla="*/ 18 w 36"/>
                  <a:gd name="T83" fmla="*/ 4 h 62"/>
                  <a:gd name="T84" fmla="*/ 16 w 36"/>
                  <a:gd name="T85" fmla="*/ 4 h 62"/>
                  <a:gd name="T86" fmla="*/ 14 w 36"/>
                  <a:gd name="T87" fmla="*/ 6 h 62"/>
                  <a:gd name="T88" fmla="*/ 10 w 36"/>
                  <a:gd name="T89" fmla="*/ 10 h 62"/>
                  <a:gd name="T90" fmla="*/ 10 w 36"/>
                  <a:gd name="T91" fmla="*/ 18 h 62"/>
                  <a:gd name="T92" fmla="*/ 8 w 36"/>
                  <a:gd name="T93" fmla="*/ 26 h 62"/>
                  <a:gd name="T94" fmla="*/ 8 w 36"/>
                  <a:gd name="T95" fmla="*/ 32 h 6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2"/>
                  <a:gd name="T146" fmla="*/ 36 w 36"/>
                  <a:gd name="T147" fmla="*/ 62 h 6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2">
                    <a:moveTo>
                      <a:pt x="0" y="32"/>
                    </a:moveTo>
                    <a:lnTo>
                      <a:pt x="0" y="22"/>
                    </a:lnTo>
                    <a:lnTo>
                      <a:pt x="2" y="14"/>
                    </a:lnTo>
                    <a:lnTo>
                      <a:pt x="6" y="8"/>
                    </a:lnTo>
                    <a:lnTo>
                      <a:pt x="10" y="4"/>
                    </a:lnTo>
                    <a:lnTo>
                      <a:pt x="14" y="2"/>
                    </a:lnTo>
                    <a:lnTo>
                      <a:pt x="18" y="0"/>
                    </a:lnTo>
                    <a:lnTo>
                      <a:pt x="22" y="2"/>
                    </a:lnTo>
                    <a:lnTo>
                      <a:pt x="26" y="4"/>
                    </a:lnTo>
                    <a:lnTo>
                      <a:pt x="30" y="8"/>
                    </a:lnTo>
                    <a:lnTo>
                      <a:pt x="34" y="14"/>
                    </a:lnTo>
                    <a:lnTo>
                      <a:pt x="36" y="22"/>
                    </a:lnTo>
                    <a:lnTo>
                      <a:pt x="36" y="30"/>
                    </a:lnTo>
                    <a:lnTo>
                      <a:pt x="36" y="40"/>
                    </a:lnTo>
                    <a:lnTo>
                      <a:pt x="34" y="48"/>
                    </a:lnTo>
                    <a:lnTo>
                      <a:pt x="30" y="54"/>
                    </a:lnTo>
                    <a:lnTo>
                      <a:pt x="26" y="58"/>
                    </a:lnTo>
                    <a:lnTo>
                      <a:pt x="22" y="60"/>
                    </a:lnTo>
                    <a:lnTo>
                      <a:pt x="18" y="62"/>
                    </a:lnTo>
                    <a:lnTo>
                      <a:pt x="12" y="60"/>
                    </a:lnTo>
                    <a:lnTo>
                      <a:pt x="8" y="56"/>
                    </a:lnTo>
                    <a:lnTo>
                      <a:pt x="4" y="52"/>
                    </a:lnTo>
                    <a:lnTo>
                      <a:pt x="0" y="42"/>
                    </a:lnTo>
                    <a:lnTo>
                      <a:pt x="0" y="32"/>
                    </a:lnTo>
                    <a:close/>
                    <a:moveTo>
                      <a:pt x="8" y="32"/>
                    </a:moveTo>
                    <a:lnTo>
                      <a:pt x="8" y="44"/>
                    </a:lnTo>
                    <a:lnTo>
                      <a:pt x="10" y="52"/>
                    </a:lnTo>
                    <a:lnTo>
                      <a:pt x="12" y="56"/>
                    </a:lnTo>
                    <a:lnTo>
                      <a:pt x="14" y="58"/>
                    </a:lnTo>
                    <a:lnTo>
                      <a:pt x="18" y="58"/>
                    </a:lnTo>
                    <a:lnTo>
                      <a:pt x="20" y="58"/>
                    </a:lnTo>
                    <a:lnTo>
                      <a:pt x="22" y="56"/>
                    </a:lnTo>
                    <a:lnTo>
                      <a:pt x="24" y="54"/>
                    </a:lnTo>
                    <a:lnTo>
                      <a:pt x="26" y="50"/>
                    </a:lnTo>
                    <a:lnTo>
                      <a:pt x="28" y="40"/>
                    </a:lnTo>
                    <a:lnTo>
                      <a:pt x="28" y="28"/>
                    </a:lnTo>
                    <a:lnTo>
                      <a:pt x="28" y="20"/>
                    </a:lnTo>
                    <a:lnTo>
                      <a:pt x="26" y="12"/>
                    </a:lnTo>
                    <a:lnTo>
                      <a:pt x="24" y="8"/>
                    </a:lnTo>
                    <a:lnTo>
                      <a:pt x="22" y="6"/>
                    </a:lnTo>
                    <a:lnTo>
                      <a:pt x="20" y="4"/>
                    </a:lnTo>
                    <a:lnTo>
                      <a:pt x="18" y="4"/>
                    </a:lnTo>
                    <a:lnTo>
                      <a:pt x="16" y="4"/>
                    </a:lnTo>
                    <a:lnTo>
                      <a:pt x="14" y="6"/>
                    </a:lnTo>
                    <a:lnTo>
                      <a:pt x="10" y="10"/>
                    </a:lnTo>
                    <a:lnTo>
                      <a:pt x="10" y="18"/>
                    </a:lnTo>
                    <a:lnTo>
                      <a:pt x="8" y="26"/>
                    </a:lnTo>
                    <a:lnTo>
                      <a:pt x="8" y="32"/>
                    </a:lnTo>
                    <a:close/>
                  </a:path>
                </a:pathLst>
              </a:custGeom>
              <a:solidFill>
                <a:srgbClr val="000000"/>
              </a:solidFill>
              <a:ln w="0">
                <a:solidFill>
                  <a:srgbClr val="000000"/>
                </a:solidFill>
                <a:round/>
                <a:headEnd/>
                <a:tailEnd/>
              </a:ln>
            </p:spPr>
            <p:txBody>
              <a:bodyPr/>
              <a:lstStyle/>
              <a:p>
                <a:endParaRPr lang="en-CA"/>
              </a:p>
            </p:txBody>
          </p:sp>
          <p:sp>
            <p:nvSpPr>
              <p:cNvPr id="13515" name="Rectangle 184"/>
              <p:cNvSpPr>
                <a:spLocks noChangeArrowheads="1"/>
              </p:cNvSpPr>
              <p:nvPr/>
            </p:nvSpPr>
            <p:spPr bwMode="auto">
              <a:xfrm>
                <a:off x="4200" y="2768"/>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516" name="Rectangle 185"/>
              <p:cNvSpPr>
                <a:spLocks noChangeArrowheads="1"/>
              </p:cNvSpPr>
              <p:nvPr/>
            </p:nvSpPr>
            <p:spPr bwMode="auto">
              <a:xfrm>
                <a:off x="1552" y="2880"/>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517" name="Freeform 186"/>
              <p:cNvSpPr>
                <a:spLocks/>
              </p:cNvSpPr>
              <p:nvPr/>
            </p:nvSpPr>
            <p:spPr bwMode="auto">
              <a:xfrm>
                <a:off x="1586" y="2894"/>
                <a:ext cx="18" cy="60"/>
              </a:xfrm>
              <a:custGeom>
                <a:avLst/>
                <a:gdLst>
                  <a:gd name="T0" fmla="*/ 14 w 18"/>
                  <a:gd name="T1" fmla="*/ 0 h 60"/>
                  <a:gd name="T2" fmla="*/ 14 w 18"/>
                  <a:gd name="T3" fmla="*/ 52 h 60"/>
                  <a:gd name="T4" fmla="*/ 14 w 18"/>
                  <a:gd name="T5" fmla="*/ 56 h 60"/>
                  <a:gd name="T6" fmla="*/ 14 w 18"/>
                  <a:gd name="T7" fmla="*/ 58 h 60"/>
                  <a:gd name="T8" fmla="*/ 14 w 18"/>
                  <a:gd name="T9" fmla="*/ 58 h 60"/>
                  <a:gd name="T10" fmla="*/ 16 w 18"/>
                  <a:gd name="T11" fmla="*/ 60 h 60"/>
                  <a:gd name="T12" fmla="*/ 16 w 18"/>
                  <a:gd name="T13" fmla="*/ 60 h 60"/>
                  <a:gd name="T14" fmla="*/ 18 w 18"/>
                  <a:gd name="T15" fmla="*/ 60 h 60"/>
                  <a:gd name="T16" fmla="*/ 18 w 18"/>
                  <a:gd name="T17" fmla="*/ 60 h 60"/>
                  <a:gd name="T18" fmla="*/ 0 w 18"/>
                  <a:gd name="T19" fmla="*/ 60 h 60"/>
                  <a:gd name="T20" fmla="*/ 0 w 18"/>
                  <a:gd name="T21" fmla="*/ 60 h 60"/>
                  <a:gd name="T22" fmla="*/ 2 w 18"/>
                  <a:gd name="T23" fmla="*/ 60 h 60"/>
                  <a:gd name="T24" fmla="*/ 4 w 18"/>
                  <a:gd name="T25" fmla="*/ 60 h 60"/>
                  <a:gd name="T26" fmla="*/ 6 w 18"/>
                  <a:gd name="T27" fmla="*/ 58 h 60"/>
                  <a:gd name="T28" fmla="*/ 6 w 18"/>
                  <a:gd name="T29" fmla="*/ 58 h 60"/>
                  <a:gd name="T30" fmla="*/ 6 w 18"/>
                  <a:gd name="T31" fmla="*/ 56 h 60"/>
                  <a:gd name="T32" fmla="*/ 6 w 18"/>
                  <a:gd name="T33" fmla="*/ 52 h 60"/>
                  <a:gd name="T34" fmla="*/ 6 w 18"/>
                  <a:gd name="T35" fmla="*/ 16 h 60"/>
                  <a:gd name="T36" fmla="*/ 6 w 18"/>
                  <a:gd name="T37" fmla="*/ 10 h 60"/>
                  <a:gd name="T38" fmla="*/ 6 w 18"/>
                  <a:gd name="T39" fmla="*/ 8 h 60"/>
                  <a:gd name="T40" fmla="*/ 6 w 18"/>
                  <a:gd name="T41" fmla="*/ 6 h 60"/>
                  <a:gd name="T42" fmla="*/ 6 w 18"/>
                  <a:gd name="T43" fmla="*/ 4 h 60"/>
                  <a:gd name="T44" fmla="*/ 4 w 18"/>
                  <a:gd name="T45" fmla="*/ 4 h 60"/>
                  <a:gd name="T46" fmla="*/ 4 w 18"/>
                  <a:gd name="T47" fmla="*/ 4 h 60"/>
                  <a:gd name="T48" fmla="*/ 2 w 18"/>
                  <a:gd name="T49" fmla="*/ 4 h 60"/>
                  <a:gd name="T50" fmla="*/ 2 w 18"/>
                  <a:gd name="T51" fmla="*/ 6 h 60"/>
                  <a:gd name="T52" fmla="*/ 0 w 18"/>
                  <a:gd name="T53" fmla="*/ 4 h 60"/>
                  <a:gd name="T54" fmla="*/ 12 w 18"/>
                  <a:gd name="T55" fmla="*/ 0 h 60"/>
                  <a:gd name="T56" fmla="*/ 14 w 18"/>
                  <a:gd name="T57" fmla="*/ 0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8"/>
                  <a:gd name="T88" fmla="*/ 0 h 60"/>
                  <a:gd name="T89" fmla="*/ 18 w 18"/>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8" h="60">
                    <a:moveTo>
                      <a:pt x="14" y="0"/>
                    </a:moveTo>
                    <a:lnTo>
                      <a:pt x="14" y="52"/>
                    </a:lnTo>
                    <a:lnTo>
                      <a:pt x="14" y="56"/>
                    </a:lnTo>
                    <a:lnTo>
                      <a:pt x="14" y="58"/>
                    </a:lnTo>
                    <a:lnTo>
                      <a:pt x="16" y="60"/>
                    </a:lnTo>
                    <a:lnTo>
                      <a:pt x="18" y="60"/>
                    </a:lnTo>
                    <a:lnTo>
                      <a:pt x="0" y="60"/>
                    </a:lnTo>
                    <a:lnTo>
                      <a:pt x="2" y="60"/>
                    </a:lnTo>
                    <a:lnTo>
                      <a:pt x="4" y="60"/>
                    </a:lnTo>
                    <a:lnTo>
                      <a:pt x="6" y="58"/>
                    </a:lnTo>
                    <a:lnTo>
                      <a:pt x="6" y="56"/>
                    </a:lnTo>
                    <a:lnTo>
                      <a:pt x="6" y="52"/>
                    </a:lnTo>
                    <a:lnTo>
                      <a:pt x="6" y="16"/>
                    </a:lnTo>
                    <a:lnTo>
                      <a:pt x="6" y="10"/>
                    </a:lnTo>
                    <a:lnTo>
                      <a:pt x="6" y="8"/>
                    </a:lnTo>
                    <a:lnTo>
                      <a:pt x="6" y="6"/>
                    </a:lnTo>
                    <a:lnTo>
                      <a:pt x="6" y="4"/>
                    </a:lnTo>
                    <a:lnTo>
                      <a:pt x="4" y="4"/>
                    </a:lnTo>
                    <a:lnTo>
                      <a:pt x="2" y="4"/>
                    </a:lnTo>
                    <a:lnTo>
                      <a:pt x="2" y="6"/>
                    </a:lnTo>
                    <a:lnTo>
                      <a:pt x="0" y="4"/>
                    </a:lnTo>
                    <a:lnTo>
                      <a:pt x="12" y="0"/>
                    </a:lnTo>
                    <a:lnTo>
                      <a:pt x="14" y="0"/>
                    </a:lnTo>
                    <a:close/>
                  </a:path>
                </a:pathLst>
              </a:custGeom>
              <a:solidFill>
                <a:srgbClr val="000000"/>
              </a:solidFill>
              <a:ln w="0">
                <a:solidFill>
                  <a:srgbClr val="000000"/>
                </a:solidFill>
                <a:round/>
                <a:headEnd/>
                <a:tailEnd/>
              </a:ln>
            </p:spPr>
            <p:txBody>
              <a:bodyPr/>
              <a:lstStyle/>
              <a:p>
                <a:endParaRPr lang="en-CA"/>
              </a:p>
            </p:txBody>
          </p:sp>
          <p:sp>
            <p:nvSpPr>
              <p:cNvPr id="13518" name="Freeform 187"/>
              <p:cNvSpPr>
                <a:spLocks/>
              </p:cNvSpPr>
              <p:nvPr/>
            </p:nvSpPr>
            <p:spPr bwMode="auto">
              <a:xfrm>
                <a:off x="1608" y="2916"/>
                <a:ext cx="42" cy="40"/>
              </a:xfrm>
              <a:custGeom>
                <a:avLst/>
                <a:gdLst>
                  <a:gd name="T0" fmla="*/ 38 w 42"/>
                  <a:gd name="T1" fmla="*/ 0 h 40"/>
                  <a:gd name="T2" fmla="*/ 38 w 42"/>
                  <a:gd name="T3" fmla="*/ 24 h 40"/>
                  <a:gd name="T4" fmla="*/ 38 w 42"/>
                  <a:gd name="T5" fmla="*/ 30 h 40"/>
                  <a:gd name="T6" fmla="*/ 38 w 42"/>
                  <a:gd name="T7" fmla="*/ 32 h 40"/>
                  <a:gd name="T8" fmla="*/ 38 w 42"/>
                  <a:gd name="T9" fmla="*/ 34 h 40"/>
                  <a:gd name="T10" fmla="*/ 38 w 42"/>
                  <a:gd name="T11" fmla="*/ 34 h 40"/>
                  <a:gd name="T12" fmla="*/ 38 w 42"/>
                  <a:gd name="T13" fmla="*/ 34 h 40"/>
                  <a:gd name="T14" fmla="*/ 40 w 42"/>
                  <a:gd name="T15" fmla="*/ 34 h 40"/>
                  <a:gd name="T16" fmla="*/ 40 w 42"/>
                  <a:gd name="T17" fmla="*/ 34 h 40"/>
                  <a:gd name="T18" fmla="*/ 42 w 42"/>
                  <a:gd name="T19" fmla="*/ 34 h 40"/>
                  <a:gd name="T20" fmla="*/ 42 w 42"/>
                  <a:gd name="T21" fmla="*/ 36 h 40"/>
                  <a:gd name="T22" fmla="*/ 32 w 42"/>
                  <a:gd name="T23" fmla="*/ 40 h 40"/>
                  <a:gd name="T24" fmla="*/ 30 w 42"/>
                  <a:gd name="T25" fmla="*/ 40 h 40"/>
                  <a:gd name="T26" fmla="*/ 30 w 42"/>
                  <a:gd name="T27" fmla="*/ 32 h 40"/>
                  <a:gd name="T28" fmla="*/ 26 w 42"/>
                  <a:gd name="T29" fmla="*/ 36 h 40"/>
                  <a:gd name="T30" fmla="*/ 22 w 42"/>
                  <a:gd name="T31" fmla="*/ 38 h 40"/>
                  <a:gd name="T32" fmla="*/ 20 w 42"/>
                  <a:gd name="T33" fmla="*/ 40 h 40"/>
                  <a:gd name="T34" fmla="*/ 16 w 42"/>
                  <a:gd name="T35" fmla="*/ 40 h 40"/>
                  <a:gd name="T36" fmla="*/ 14 w 42"/>
                  <a:gd name="T37" fmla="*/ 40 h 40"/>
                  <a:gd name="T38" fmla="*/ 10 w 42"/>
                  <a:gd name="T39" fmla="*/ 38 h 40"/>
                  <a:gd name="T40" fmla="*/ 8 w 42"/>
                  <a:gd name="T41" fmla="*/ 36 h 40"/>
                  <a:gd name="T42" fmla="*/ 8 w 42"/>
                  <a:gd name="T43" fmla="*/ 32 h 40"/>
                  <a:gd name="T44" fmla="*/ 6 w 42"/>
                  <a:gd name="T45" fmla="*/ 30 h 40"/>
                  <a:gd name="T46" fmla="*/ 6 w 42"/>
                  <a:gd name="T47" fmla="*/ 24 h 40"/>
                  <a:gd name="T48" fmla="*/ 6 w 42"/>
                  <a:gd name="T49" fmla="*/ 6 h 40"/>
                  <a:gd name="T50" fmla="*/ 6 w 42"/>
                  <a:gd name="T51" fmla="*/ 4 h 40"/>
                  <a:gd name="T52" fmla="*/ 6 w 42"/>
                  <a:gd name="T53" fmla="*/ 2 h 40"/>
                  <a:gd name="T54" fmla="*/ 4 w 42"/>
                  <a:gd name="T55" fmla="*/ 2 h 40"/>
                  <a:gd name="T56" fmla="*/ 4 w 42"/>
                  <a:gd name="T57" fmla="*/ 0 h 40"/>
                  <a:gd name="T58" fmla="*/ 2 w 42"/>
                  <a:gd name="T59" fmla="*/ 0 h 40"/>
                  <a:gd name="T60" fmla="*/ 0 w 42"/>
                  <a:gd name="T61" fmla="*/ 0 h 40"/>
                  <a:gd name="T62" fmla="*/ 0 w 42"/>
                  <a:gd name="T63" fmla="*/ 0 h 40"/>
                  <a:gd name="T64" fmla="*/ 14 w 42"/>
                  <a:gd name="T65" fmla="*/ 0 h 40"/>
                  <a:gd name="T66" fmla="*/ 14 w 42"/>
                  <a:gd name="T67" fmla="*/ 26 h 40"/>
                  <a:gd name="T68" fmla="*/ 14 w 42"/>
                  <a:gd name="T69" fmla="*/ 30 h 40"/>
                  <a:gd name="T70" fmla="*/ 16 w 42"/>
                  <a:gd name="T71" fmla="*/ 32 h 40"/>
                  <a:gd name="T72" fmla="*/ 18 w 42"/>
                  <a:gd name="T73" fmla="*/ 34 h 40"/>
                  <a:gd name="T74" fmla="*/ 20 w 42"/>
                  <a:gd name="T75" fmla="*/ 34 h 40"/>
                  <a:gd name="T76" fmla="*/ 22 w 42"/>
                  <a:gd name="T77" fmla="*/ 34 h 40"/>
                  <a:gd name="T78" fmla="*/ 24 w 42"/>
                  <a:gd name="T79" fmla="*/ 34 h 40"/>
                  <a:gd name="T80" fmla="*/ 26 w 42"/>
                  <a:gd name="T81" fmla="*/ 32 h 40"/>
                  <a:gd name="T82" fmla="*/ 30 w 42"/>
                  <a:gd name="T83" fmla="*/ 28 h 40"/>
                  <a:gd name="T84" fmla="*/ 30 w 42"/>
                  <a:gd name="T85" fmla="*/ 6 h 40"/>
                  <a:gd name="T86" fmla="*/ 30 w 42"/>
                  <a:gd name="T87" fmla="*/ 4 h 40"/>
                  <a:gd name="T88" fmla="*/ 28 w 42"/>
                  <a:gd name="T89" fmla="*/ 2 h 40"/>
                  <a:gd name="T90" fmla="*/ 28 w 42"/>
                  <a:gd name="T91" fmla="*/ 0 h 40"/>
                  <a:gd name="T92" fmla="*/ 24 w 42"/>
                  <a:gd name="T93" fmla="*/ 0 h 40"/>
                  <a:gd name="T94" fmla="*/ 24 w 42"/>
                  <a:gd name="T95" fmla="*/ 0 h 40"/>
                  <a:gd name="T96" fmla="*/ 38 w 42"/>
                  <a:gd name="T97" fmla="*/ 0 h 4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42"/>
                  <a:gd name="T148" fmla="*/ 0 h 40"/>
                  <a:gd name="T149" fmla="*/ 42 w 42"/>
                  <a:gd name="T150" fmla="*/ 40 h 4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42" h="40">
                    <a:moveTo>
                      <a:pt x="38" y="0"/>
                    </a:moveTo>
                    <a:lnTo>
                      <a:pt x="38" y="24"/>
                    </a:lnTo>
                    <a:lnTo>
                      <a:pt x="38" y="30"/>
                    </a:lnTo>
                    <a:lnTo>
                      <a:pt x="38" y="32"/>
                    </a:lnTo>
                    <a:lnTo>
                      <a:pt x="38" y="34"/>
                    </a:lnTo>
                    <a:lnTo>
                      <a:pt x="40" y="34"/>
                    </a:lnTo>
                    <a:lnTo>
                      <a:pt x="42" y="34"/>
                    </a:lnTo>
                    <a:lnTo>
                      <a:pt x="42" y="36"/>
                    </a:lnTo>
                    <a:lnTo>
                      <a:pt x="32" y="40"/>
                    </a:lnTo>
                    <a:lnTo>
                      <a:pt x="30" y="40"/>
                    </a:lnTo>
                    <a:lnTo>
                      <a:pt x="30" y="32"/>
                    </a:lnTo>
                    <a:lnTo>
                      <a:pt x="26" y="36"/>
                    </a:lnTo>
                    <a:lnTo>
                      <a:pt x="22" y="38"/>
                    </a:lnTo>
                    <a:lnTo>
                      <a:pt x="20" y="40"/>
                    </a:lnTo>
                    <a:lnTo>
                      <a:pt x="16" y="40"/>
                    </a:lnTo>
                    <a:lnTo>
                      <a:pt x="14" y="40"/>
                    </a:lnTo>
                    <a:lnTo>
                      <a:pt x="10" y="38"/>
                    </a:lnTo>
                    <a:lnTo>
                      <a:pt x="8" y="36"/>
                    </a:lnTo>
                    <a:lnTo>
                      <a:pt x="8" y="32"/>
                    </a:lnTo>
                    <a:lnTo>
                      <a:pt x="6" y="30"/>
                    </a:lnTo>
                    <a:lnTo>
                      <a:pt x="6" y="24"/>
                    </a:lnTo>
                    <a:lnTo>
                      <a:pt x="6" y="6"/>
                    </a:lnTo>
                    <a:lnTo>
                      <a:pt x="6" y="4"/>
                    </a:lnTo>
                    <a:lnTo>
                      <a:pt x="6" y="2"/>
                    </a:lnTo>
                    <a:lnTo>
                      <a:pt x="4" y="2"/>
                    </a:lnTo>
                    <a:lnTo>
                      <a:pt x="4" y="0"/>
                    </a:lnTo>
                    <a:lnTo>
                      <a:pt x="2" y="0"/>
                    </a:lnTo>
                    <a:lnTo>
                      <a:pt x="0" y="0"/>
                    </a:lnTo>
                    <a:lnTo>
                      <a:pt x="14" y="0"/>
                    </a:lnTo>
                    <a:lnTo>
                      <a:pt x="14" y="26"/>
                    </a:lnTo>
                    <a:lnTo>
                      <a:pt x="14" y="30"/>
                    </a:lnTo>
                    <a:lnTo>
                      <a:pt x="16" y="32"/>
                    </a:lnTo>
                    <a:lnTo>
                      <a:pt x="18" y="34"/>
                    </a:lnTo>
                    <a:lnTo>
                      <a:pt x="20" y="34"/>
                    </a:lnTo>
                    <a:lnTo>
                      <a:pt x="22" y="34"/>
                    </a:lnTo>
                    <a:lnTo>
                      <a:pt x="24" y="34"/>
                    </a:lnTo>
                    <a:lnTo>
                      <a:pt x="26" y="32"/>
                    </a:lnTo>
                    <a:lnTo>
                      <a:pt x="30" y="28"/>
                    </a:lnTo>
                    <a:lnTo>
                      <a:pt x="30" y="6"/>
                    </a:lnTo>
                    <a:lnTo>
                      <a:pt x="30" y="4"/>
                    </a:lnTo>
                    <a:lnTo>
                      <a:pt x="28" y="2"/>
                    </a:lnTo>
                    <a:lnTo>
                      <a:pt x="28" y="0"/>
                    </a:lnTo>
                    <a:lnTo>
                      <a:pt x="24" y="0"/>
                    </a:lnTo>
                    <a:lnTo>
                      <a:pt x="38" y="0"/>
                    </a:lnTo>
                    <a:close/>
                  </a:path>
                </a:pathLst>
              </a:custGeom>
              <a:solidFill>
                <a:srgbClr val="000000"/>
              </a:solidFill>
              <a:ln w="0">
                <a:solidFill>
                  <a:srgbClr val="000000"/>
                </a:solidFill>
                <a:round/>
                <a:headEnd/>
                <a:tailEnd/>
              </a:ln>
            </p:spPr>
            <p:txBody>
              <a:bodyPr/>
              <a:lstStyle/>
              <a:p>
                <a:endParaRPr lang="en-CA"/>
              </a:p>
            </p:txBody>
          </p:sp>
          <p:sp>
            <p:nvSpPr>
              <p:cNvPr id="13519" name="Freeform 188"/>
              <p:cNvSpPr>
                <a:spLocks/>
              </p:cNvSpPr>
              <p:nvPr/>
            </p:nvSpPr>
            <p:spPr bwMode="auto">
              <a:xfrm>
                <a:off x="1652" y="2914"/>
                <a:ext cx="42" cy="40"/>
              </a:xfrm>
              <a:custGeom>
                <a:avLst/>
                <a:gdLst>
                  <a:gd name="T0" fmla="*/ 14 w 42"/>
                  <a:gd name="T1" fmla="*/ 10 h 40"/>
                  <a:gd name="T2" fmla="*/ 18 w 42"/>
                  <a:gd name="T3" fmla="*/ 4 h 40"/>
                  <a:gd name="T4" fmla="*/ 22 w 42"/>
                  <a:gd name="T5" fmla="*/ 2 h 40"/>
                  <a:gd name="T6" fmla="*/ 26 w 42"/>
                  <a:gd name="T7" fmla="*/ 0 h 40"/>
                  <a:gd name="T8" fmla="*/ 30 w 42"/>
                  <a:gd name="T9" fmla="*/ 0 h 40"/>
                  <a:gd name="T10" fmla="*/ 32 w 42"/>
                  <a:gd name="T11" fmla="*/ 2 h 40"/>
                  <a:gd name="T12" fmla="*/ 34 w 42"/>
                  <a:gd name="T13" fmla="*/ 4 h 40"/>
                  <a:gd name="T14" fmla="*/ 36 w 42"/>
                  <a:gd name="T15" fmla="*/ 8 h 40"/>
                  <a:gd name="T16" fmla="*/ 36 w 42"/>
                  <a:gd name="T17" fmla="*/ 10 h 40"/>
                  <a:gd name="T18" fmla="*/ 36 w 42"/>
                  <a:gd name="T19" fmla="*/ 16 h 40"/>
                  <a:gd name="T20" fmla="*/ 36 w 42"/>
                  <a:gd name="T21" fmla="*/ 32 h 40"/>
                  <a:gd name="T22" fmla="*/ 38 w 42"/>
                  <a:gd name="T23" fmla="*/ 36 h 40"/>
                  <a:gd name="T24" fmla="*/ 38 w 42"/>
                  <a:gd name="T25" fmla="*/ 38 h 40"/>
                  <a:gd name="T26" fmla="*/ 38 w 42"/>
                  <a:gd name="T27" fmla="*/ 38 h 40"/>
                  <a:gd name="T28" fmla="*/ 38 w 42"/>
                  <a:gd name="T29" fmla="*/ 40 h 40"/>
                  <a:gd name="T30" fmla="*/ 40 w 42"/>
                  <a:gd name="T31" fmla="*/ 40 h 40"/>
                  <a:gd name="T32" fmla="*/ 42 w 42"/>
                  <a:gd name="T33" fmla="*/ 40 h 40"/>
                  <a:gd name="T34" fmla="*/ 42 w 42"/>
                  <a:gd name="T35" fmla="*/ 40 h 40"/>
                  <a:gd name="T36" fmla="*/ 24 w 42"/>
                  <a:gd name="T37" fmla="*/ 40 h 40"/>
                  <a:gd name="T38" fmla="*/ 24 w 42"/>
                  <a:gd name="T39" fmla="*/ 40 h 40"/>
                  <a:gd name="T40" fmla="*/ 24 w 42"/>
                  <a:gd name="T41" fmla="*/ 40 h 40"/>
                  <a:gd name="T42" fmla="*/ 26 w 42"/>
                  <a:gd name="T43" fmla="*/ 40 h 40"/>
                  <a:gd name="T44" fmla="*/ 28 w 42"/>
                  <a:gd name="T45" fmla="*/ 38 h 40"/>
                  <a:gd name="T46" fmla="*/ 28 w 42"/>
                  <a:gd name="T47" fmla="*/ 38 h 40"/>
                  <a:gd name="T48" fmla="*/ 30 w 42"/>
                  <a:gd name="T49" fmla="*/ 36 h 40"/>
                  <a:gd name="T50" fmla="*/ 30 w 42"/>
                  <a:gd name="T51" fmla="*/ 34 h 40"/>
                  <a:gd name="T52" fmla="*/ 30 w 42"/>
                  <a:gd name="T53" fmla="*/ 32 h 40"/>
                  <a:gd name="T54" fmla="*/ 30 w 42"/>
                  <a:gd name="T55" fmla="*/ 16 h 40"/>
                  <a:gd name="T56" fmla="*/ 30 w 42"/>
                  <a:gd name="T57" fmla="*/ 12 h 40"/>
                  <a:gd name="T58" fmla="*/ 28 w 42"/>
                  <a:gd name="T59" fmla="*/ 8 h 40"/>
                  <a:gd name="T60" fmla="*/ 26 w 42"/>
                  <a:gd name="T61" fmla="*/ 6 h 40"/>
                  <a:gd name="T62" fmla="*/ 24 w 42"/>
                  <a:gd name="T63" fmla="*/ 6 h 40"/>
                  <a:gd name="T64" fmla="*/ 18 w 42"/>
                  <a:gd name="T65" fmla="*/ 8 h 40"/>
                  <a:gd name="T66" fmla="*/ 14 w 42"/>
                  <a:gd name="T67" fmla="*/ 12 h 40"/>
                  <a:gd name="T68" fmla="*/ 14 w 42"/>
                  <a:gd name="T69" fmla="*/ 32 h 40"/>
                  <a:gd name="T70" fmla="*/ 14 w 42"/>
                  <a:gd name="T71" fmla="*/ 36 h 40"/>
                  <a:gd name="T72" fmla="*/ 14 w 42"/>
                  <a:gd name="T73" fmla="*/ 38 h 40"/>
                  <a:gd name="T74" fmla="*/ 14 w 42"/>
                  <a:gd name="T75" fmla="*/ 38 h 40"/>
                  <a:gd name="T76" fmla="*/ 14 w 42"/>
                  <a:gd name="T77" fmla="*/ 40 h 40"/>
                  <a:gd name="T78" fmla="*/ 16 w 42"/>
                  <a:gd name="T79" fmla="*/ 40 h 40"/>
                  <a:gd name="T80" fmla="*/ 18 w 42"/>
                  <a:gd name="T81" fmla="*/ 40 h 40"/>
                  <a:gd name="T82" fmla="*/ 18 w 42"/>
                  <a:gd name="T83" fmla="*/ 40 h 40"/>
                  <a:gd name="T84" fmla="*/ 0 w 42"/>
                  <a:gd name="T85" fmla="*/ 40 h 40"/>
                  <a:gd name="T86" fmla="*/ 0 w 42"/>
                  <a:gd name="T87" fmla="*/ 40 h 40"/>
                  <a:gd name="T88" fmla="*/ 2 w 42"/>
                  <a:gd name="T89" fmla="*/ 40 h 40"/>
                  <a:gd name="T90" fmla="*/ 4 w 42"/>
                  <a:gd name="T91" fmla="*/ 40 h 40"/>
                  <a:gd name="T92" fmla="*/ 4 w 42"/>
                  <a:gd name="T93" fmla="*/ 38 h 40"/>
                  <a:gd name="T94" fmla="*/ 6 w 42"/>
                  <a:gd name="T95" fmla="*/ 36 h 40"/>
                  <a:gd name="T96" fmla="*/ 6 w 42"/>
                  <a:gd name="T97" fmla="*/ 32 h 40"/>
                  <a:gd name="T98" fmla="*/ 6 w 42"/>
                  <a:gd name="T99" fmla="*/ 16 h 40"/>
                  <a:gd name="T100" fmla="*/ 6 w 42"/>
                  <a:gd name="T101" fmla="*/ 12 h 40"/>
                  <a:gd name="T102" fmla="*/ 6 w 42"/>
                  <a:gd name="T103" fmla="*/ 8 h 40"/>
                  <a:gd name="T104" fmla="*/ 6 w 42"/>
                  <a:gd name="T105" fmla="*/ 6 h 40"/>
                  <a:gd name="T106" fmla="*/ 4 w 42"/>
                  <a:gd name="T107" fmla="*/ 6 h 40"/>
                  <a:gd name="T108" fmla="*/ 4 w 42"/>
                  <a:gd name="T109" fmla="*/ 6 h 40"/>
                  <a:gd name="T110" fmla="*/ 4 w 42"/>
                  <a:gd name="T111" fmla="*/ 6 h 40"/>
                  <a:gd name="T112" fmla="*/ 2 w 42"/>
                  <a:gd name="T113" fmla="*/ 6 h 40"/>
                  <a:gd name="T114" fmla="*/ 0 w 42"/>
                  <a:gd name="T115" fmla="*/ 6 h 40"/>
                  <a:gd name="T116" fmla="*/ 0 w 42"/>
                  <a:gd name="T117" fmla="*/ 6 h 40"/>
                  <a:gd name="T118" fmla="*/ 12 w 42"/>
                  <a:gd name="T119" fmla="*/ 0 h 40"/>
                  <a:gd name="T120" fmla="*/ 14 w 42"/>
                  <a:gd name="T121" fmla="*/ 0 h 40"/>
                  <a:gd name="T122" fmla="*/ 14 w 42"/>
                  <a:gd name="T123" fmla="*/ 10 h 4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2"/>
                  <a:gd name="T187" fmla="*/ 0 h 40"/>
                  <a:gd name="T188" fmla="*/ 42 w 42"/>
                  <a:gd name="T189" fmla="*/ 40 h 40"/>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2" h="40">
                    <a:moveTo>
                      <a:pt x="14" y="10"/>
                    </a:moveTo>
                    <a:lnTo>
                      <a:pt x="18" y="4"/>
                    </a:lnTo>
                    <a:lnTo>
                      <a:pt x="22" y="2"/>
                    </a:lnTo>
                    <a:lnTo>
                      <a:pt x="26" y="0"/>
                    </a:lnTo>
                    <a:lnTo>
                      <a:pt x="30" y="0"/>
                    </a:lnTo>
                    <a:lnTo>
                      <a:pt x="32" y="2"/>
                    </a:lnTo>
                    <a:lnTo>
                      <a:pt x="34" y="4"/>
                    </a:lnTo>
                    <a:lnTo>
                      <a:pt x="36" y="8"/>
                    </a:lnTo>
                    <a:lnTo>
                      <a:pt x="36" y="10"/>
                    </a:lnTo>
                    <a:lnTo>
                      <a:pt x="36" y="16"/>
                    </a:lnTo>
                    <a:lnTo>
                      <a:pt x="36" y="32"/>
                    </a:lnTo>
                    <a:lnTo>
                      <a:pt x="38" y="36"/>
                    </a:lnTo>
                    <a:lnTo>
                      <a:pt x="38" y="38"/>
                    </a:lnTo>
                    <a:lnTo>
                      <a:pt x="38" y="40"/>
                    </a:lnTo>
                    <a:lnTo>
                      <a:pt x="40" y="40"/>
                    </a:lnTo>
                    <a:lnTo>
                      <a:pt x="42" y="40"/>
                    </a:lnTo>
                    <a:lnTo>
                      <a:pt x="24" y="40"/>
                    </a:lnTo>
                    <a:lnTo>
                      <a:pt x="26" y="40"/>
                    </a:lnTo>
                    <a:lnTo>
                      <a:pt x="28" y="38"/>
                    </a:lnTo>
                    <a:lnTo>
                      <a:pt x="30" y="36"/>
                    </a:lnTo>
                    <a:lnTo>
                      <a:pt x="30" y="34"/>
                    </a:lnTo>
                    <a:lnTo>
                      <a:pt x="30" y="32"/>
                    </a:lnTo>
                    <a:lnTo>
                      <a:pt x="30" y="16"/>
                    </a:lnTo>
                    <a:lnTo>
                      <a:pt x="30" y="12"/>
                    </a:lnTo>
                    <a:lnTo>
                      <a:pt x="28" y="8"/>
                    </a:lnTo>
                    <a:lnTo>
                      <a:pt x="26" y="6"/>
                    </a:lnTo>
                    <a:lnTo>
                      <a:pt x="24" y="6"/>
                    </a:lnTo>
                    <a:lnTo>
                      <a:pt x="18" y="8"/>
                    </a:lnTo>
                    <a:lnTo>
                      <a:pt x="14" y="12"/>
                    </a:lnTo>
                    <a:lnTo>
                      <a:pt x="14" y="32"/>
                    </a:lnTo>
                    <a:lnTo>
                      <a:pt x="14" y="36"/>
                    </a:lnTo>
                    <a:lnTo>
                      <a:pt x="14" y="38"/>
                    </a:lnTo>
                    <a:lnTo>
                      <a:pt x="14" y="40"/>
                    </a:lnTo>
                    <a:lnTo>
                      <a:pt x="16" y="40"/>
                    </a:lnTo>
                    <a:lnTo>
                      <a:pt x="18" y="40"/>
                    </a:lnTo>
                    <a:lnTo>
                      <a:pt x="0" y="40"/>
                    </a:lnTo>
                    <a:lnTo>
                      <a:pt x="2" y="40"/>
                    </a:lnTo>
                    <a:lnTo>
                      <a:pt x="4" y="40"/>
                    </a:lnTo>
                    <a:lnTo>
                      <a:pt x="4" y="38"/>
                    </a:lnTo>
                    <a:lnTo>
                      <a:pt x="6" y="36"/>
                    </a:lnTo>
                    <a:lnTo>
                      <a:pt x="6" y="32"/>
                    </a:lnTo>
                    <a:lnTo>
                      <a:pt x="6" y="16"/>
                    </a:lnTo>
                    <a:lnTo>
                      <a:pt x="6" y="12"/>
                    </a:lnTo>
                    <a:lnTo>
                      <a:pt x="6" y="8"/>
                    </a:lnTo>
                    <a:lnTo>
                      <a:pt x="6" y="6"/>
                    </a:lnTo>
                    <a:lnTo>
                      <a:pt x="4" y="6"/>
                    </a:lnTo>
                    <a:lnTo>
                      <a:pt x="2" y="6"/>
                    </a:lnTo>
                    <a:lnTo>
                      <a:pt x="0" y="6"/>
                    </a:lnTo>
                    <a:lnTo>
                      <a:pt x="12" y="0"/>
                    </a:lnTo>
                    <a:lnTo>
                      <a:pt x="14" y="0"/>
                    </a:lnTo>
                    <a:lnTo>
                      <a:pt x="14" y="10"/>
                    </a:lnTo>
                    <a:close/>
                  </a:path>
                </a:pathLst>
              </a:custGeom>
              <a:solidFill>
                <a:srgbClr val="000000"/>
              </a:solidFill>
              <a:ln w="0">
                <a:solidFill>
                  <a:srgbClr val="000000"/>
                </a:solidFill>
                <a:round/>
                <a:headEnd/>
                <a:tailEnd/>
              </a:ln>
            </p:spPr>
            <p:txBody>
              <a:bodyPr/>
              <a:lstStyle/>
              <a:p>
                <a:endParaRPr lang="en-CA"/>
              </a:p>
            </p:txBody>
          </p:sp>
          <p:sp>
            <p:nvSpPr>
              <p:cNvPr id="13520" name="Freeform 189"/>
              <p:cNvSpPr>
                <a:spLocks/>
              </p:cNvSpPr>
              <p:nvPr/>
            </p:nvSpPr>
            <p:spPr bwMode="auto">
              <a:xfrm>
                <a:off x="1698" y="2914"/>
                <a:ext cx="32" cy="42"/>
              </a:xfrm>
              <a:custGeom>
                <a:avLst/>
                <a:gdLst>
                  <a:gd name="T0" fmla="*/ 32 w 32"/>
                  <a:gd name="T1" fmla="*/ 24 h 42"/>
                  <a:gd name="T2" fmla="*/ 30 w 32"/>
                  <a:gd name="T3" fmla="*/ 32 h 42"/>
                  <a:gd name="T4" fmla="*/ 26 w 32"/>
                  <a:gd name="T5" fmla="*/ 38 h 42"/>
                  <a:gd name="T6" fmla="*/ 22 w 32"/>
                  <a:gd name="T7" fmla="*/ 40 h 42"/>
                  <a:gd name="T8" fmla="*/ 16 w 32"/>
                  <a:gd name="T9" fmla="*/ 42 h 42"/>
                  <a:gd name="T10" fmla="*/ 10 w 32"/>
                  <a:gd name="T11" fmla="*/ 40 h 42"/>
                  <a:gd name="T12" fmla="*/ 4 w 32"/>
                  <a:gd name="T13" fmla="*/ 36 h 42"/>
                  <a:gd name="T14" fmla="*/ 2 w 32"/>
                  <a:gd name="T15" fmla="*/ 32 h 42"/>
                  <a:gd name="T16" fmla="*/ 0 w 32"/>
                  <a:gd name="T17" fmla="*/ 26 h 42"/>
                  <a:gd name="T18" fmla="*/ 0 w 32"/>
                  <a:gd name="T19" fmla="*/ 22 h 42"/>
                  <a:gd name="T20" fmla="*/ 0 w 32"/>
                  <a:gd name="T21" fmla="*/ 16 h 42"/>
                  <a:gd name="T22" fmla="*/ 2 w 32"/>
                  <a:gd name="T23" fmla="*/ 10 h 42"/>
                  <a:gd name="T24" fmla="*/ 6 w 32"/>
                  <a:gd name="T25" fmla="*/ 6 h 42"/>
                  <a:gd name="T26" fmla="*/ 12 w 32"/>
                  <a:gd name="T27" fmla="*/ 2 h 42"/>
                  <a:gd name="T28" fmla="*/ 18 w 32"/>
                  <a:gd name="T29" fmla="*/ 0 h 42"/>
                  <a:gd name="T30" fmla="*/ 24 w 32"/>
                  <a:gd name="T31" fmla="*/ 2 h 42"/>
                  <a:gd name="T32" fmla="*/ 28 w 32"/>
                  <a:gd name="T33" fmla="*/ 4 h 42"/>
                  <a:gd name="T34" fmla="*/ 30 w 32"/>
                  <a:gd name="T35" fmla="*/ 6 h 42"/>
                  <a:gd name="T36" fmla="*/ 32 w 32"/>
                  <a:gd name="T37" fmla="*/ 10 h 42"/>
                  <a:gd name="T38" fmla="*/ 30 w 32"/>
                  <a:gd name="T39" fmla="*/ 12 h 42"/>
                  <a:gd name="T40" fmla="*/ 30 w 32"/>
                  <a:gd name="T41" fmla="*/ 12 h 42"/>
                  <a:gd name="T42" fmla="*/ 28 w 32"/>
                  <a:gd name="T43" fmla="*/ 14 h 42"/>
                  <a:gd name="T44" fmla="*/ 28 w 32"/>
                  <a:gd name="T45" fmla="*/ 14 h 42"/>
                  <a:gd name="T46" fmla="*/ 26 w 32"/>
                  <a:gd name="T47" fmla="*/ 12 h 42"/>
                  <a:gd name="T48" fmla="*/ 24 w 32"/>
                  <a:gd name="T49" fmla="*/ 12 h 42"/>
                  <a:gd name="T50" fmla="*/ 24 w 32"/>
                  <a:gd name="T51" fmla="*/ 10 h 42"/>
                  <a:gd name="T52" fmla="*/ 22 w 32"/>
                  <a:gd name="T53" fmla="*/ 8 h 42"/>
                  <a:gd name="T54" fmla="*/ 22 w 32"/>
                  <a:gd name="T55" fmla="*/ 6 h 42"/>
                  <a:gd name="T56" fmla="*/ 22 w 32"/>
                  <a:gd name="T57" fmla="*/ 4 h 42"/>
                  <a:gd name="T58" fmla="*/ 20 w 32"/>
                  <a:gd name="T59" fmla="*/ 4 h 42"/>
                  <a:gd name="T60" fmla="*/ 18 w 32"/>
                  <a:gd name="T61" fmla="*/ 4 h 42"/>
                  <a:gd name="T62" fmla="*/ 14 w 32"/>
                  <a:gd name="T63" fmla="*/ 4 h 42"/>
                  <a:gd name="T64" fmla="*/ 10 w 32"/>
                  <a:gd name="T65" fmla="*/ 6 h 42"/>
                  <a:gd name="T66" fmla="*/ 8 w 32"/>
                  <a:gd name="T67" fmla="*/ 12 h 42"/>
                  <a:gd name="T68" fmla="*/ 8 w 32"/>
                  <a:gd name="T69" fmla="*/ 18 h 42"/>
                  <a:gd name="T70" fmla="*/ 8 w 32"/>
                  <a:gd name="T71" fmla="*/ 24 h 42"/>
                  <a:gd name="T72" fmla="*/ 10 w 32"/>
                  <a:gd name="T73" fmla="*/ 30 h 42"/>
                  <a:gd name="T74" fmla="*/ 14 w 32"/>
                  <a:gd name="T75" fmla="*/ 34 h 42"/>
                  <a:gd name="T76" fmla="*/ 20 w 32"/>
                  <a:gd name="T77" fmla="*/ 34 h 42"/>
                  <a:gd name="T78" fmla="*/ 24 w 32"/>
                  <a:gd name="T79" fmla="*/ 34 h 42"/>
                  <a:gd name="T80" fmla="*/ 28 w 32"/>
                  <a:gd name="T81" fmla="*/ 32 h 42"/>
                  <a:gd name="T82" fmla="*/ 30 w 32"/>
                  <a:gd name="T83" fmla="*/ 30 h 42"/>
                  <a:gd name="T84" fmla="*/ 32 w 32"/>
                  <a:gd name="T85" fmla="*/ 24 h 42"/>
                  <a:gd name="T86" fmla="*/ 32 w 32"/>
                  <a:gd name="T87" fmla="*/ 24 h 4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2"/>
                  <a:gd name="T133" fmla="*/ 0 h 42"/>
                  <a:gd name="T134" fmla="*/ 32 w 32"/>
                  <a:gd name="T135" fmla="*/ 42 h 4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2" h="42">
                    <a:moveTo>
                      <a:pt x="32" y="24"/>
                    </a:moveTo>
                    <a:lnTo>
                      <a:pt x="30" y="32"/>
                    </a:lnTo>
                    <a:lnTo>
                      <a:pt x="26" y="38"/>
                    </a:lnTo>
                    <a:lnTo>
                      <a:pt x="22" y="40"/>
                    </a:lnTo>
                    <a:lnTo>
                      <a:pt x="16" y="42"/>
                    </a:lnTo>
                    <a:lnTo>
                      <a:pt x="10" y="40"/>
                    </a:lnTo>
                    <a:lnTo>
                      <a:pt x="4" y="36"/>
                    </a:lnTo>
                    <a:lnTo>
                      <a:pt x="2" y="32"/>
                    </a:lnTo>
                    <a:lnTo>
                      <a:pt x="0" y="26"/>
                    </a:lnTo>
                    <a:lnTo>
                      <a:pt x="0" y="22"/>
                    </a:lnTo>
                    <a:lnTo>
                      <a:pt x="0" y="16"/>
                    </a:lnTo>
                    <a:lnTo>
                      <a:pt x="2" y="10"/>
                    </a:lnTo>
                    <a:lnTo>
                      <a:pt x="6" y="6"/>
                    </a:lnTo>
                    <a:lnTo>
                      <a:pt x="12" y="2"/>
                    </a:lnTo>
                    <a:lnTo>
                      <a:pt x="18" y="0"/>
                    </a:lnTo>
                    <a:lnTo>
                      <a:pt x="24" y="2"/>
                    </a:lnTo>
                    <a:lnTo>
                      <a:pt x="28" y="4"/>
                    </a:lnTo>
                    <a:lnTo>
                      <a:pt x="30" y="6"/>
                    </a:lnTo>
                    <a:lnTo>
                      <a:pt x="32" y="10"/>
                    </a:lnTo>
                    <a:lnTo>
                      <a:pt x="30" y="12"/>
                    </a:lnTo>
                    <a:lnTo>
                      <a:pt x="28" y="14"/>
                    </a:lnTo>
                    <a:lnTo>
                      <a:pt x="26" y="12"/>
                    </a:lnTo>
                    <a:lnTo>
                      <a:pt x="24" y="12"/>
                    </a:lnTo>
                    <a:lnTo>
                      <a:pt x="24" y="10"/>
                    </a:lnTo>
                    <a:lnTo>
                      <a:pt x="22" y="8"/>
                    </a:lnTo>
                    <a:lnTo>
                      <a:pt x="22" y="6"/>
                    </a:lnTo>
                    <a:lnTo>
                      <a:pt x="22" y="4"/>
                    </a:lnTo>
                    <a:lnTo>
                      <a:pt x="20" y="4"/>
                    </a:lnTo>
                    <a:lnTo>
                      <a:pt x="18" y="4"/>
                    </a:lnTo>
                    <a:lnTo>
                      <a:pt x="14" y="4"/>
                    </a:lnTo>
                    <a:lnTo>
                      <a:pt x="10" y="6"/>
                    </a:lnTo>
                    <a:lnTo>
                      <a:pt x="8" y="12"/>
                    </a:lnTo>
                    <a:lnTo>
                      <a:pt x="8" y="18"/>
                    </a:lnTo>
                    <a:lnTo>
                      <a:pt x="8" y="24"/>
                    </a:lnTo>
                    <a:lnTo>
                      <a:pt x="10" y="30"/>
                    </a:lnTo>
                    <a:lnTo>
                      <a:pt x="14" y="34"/>
                    </a:lnTo>
                    <a:lnTo>
                      <a:pt x="20" y="34"/>
                    </a:lnTo>
                    <a:lnTo>
                      <a:pt x="24" y="34"/>
                    </a:lnTo>
                    <a:lnTo>
                      <a:pt x="28" y="32"/>
                    </a:lnTo>
                    <a:lnTo>
                      <a:pt x="30" y="30"/>
                    </a:lnTo>
                    <a:lnTo>
                      <a:pt x="32" y="24"/>
                    </a:lnTo>
                    <a:close/>
                  </a:path>
                </a:pathLst>
              </a:custGeom>
              <a:solidFill>
                <a:srgbClr val="000000"/>
              </a:solidFill>
              <a:ln w="0">
                <a:solidFill>
                  <a:srgbClr val="000000"/>
                </a:solidFill>
                <a:round/>
                <a:headEnd/>
                <a:tailEnd/>
              </a:ln>
            </p:spPr>
            <p:txBody>
              <a:bodyPr/>
              <a:lstStyle/>
              <a:p>
                <a:endParaRPr lang="en-CA"/>
              </a:p>
            </p:txBody>
          </p:sp>
          <p:sp>
            <p:nvSpPr>
              <p:cNvPr id="13521" name="Freeform 190"/>
              <p:cNvSpPr>
                <a:spLocks/>
              </p:cNvSpPr>
              <p:nvPr/>
            </p:nvSpPr>
            <p:spPr bwMode="auto">
              <a:xfrm>
                <a:off x="1736" y="2894"/>
                <a:ext cx="42" cy="60"/>
              </a:xfrm>
              <a:custGeom>
                <a:avLst/>
                <a:gdLst>
                  <a:gd name="T0" fmla="*/ 12 w 42"/>
                  <a:gd name="T1" fmla="*/ 28 h 60"/>
                  <a:gd name="T2" fmla="*/ 20 w 42"/>
                  <a:gd name="T3" fmla="*/ 22 h 60"/>
                  <a:gd name="T4" fmla="*/ 26 w 42"/>
                  <a:gd name="T5" fmla="*/ 20 h 60"/>
                  <a:gd name="T6" fmla="*/ 32 w 42"/>
                  <a:gd name="T7" fmla="*/ 22 h 60"/>
                  <a:gd name="T8" fmla="*/ 36 w 42"/>
                  <a:gd name="T9" fmla="*/ 28 h 60"/>
                  <a:gd name="T10" fmla="*/ 36 w 42"/>
                  <a:gd name="T11" fmla="*/ 38 h 60"/>
                  <a:gd name="T12" fmla="*/ 36 w 42"/>
                  <a:gd name="T13" fmla="*/ 56 h 60"/>
                  <a:gd name="T14" fmla="*/ 38 w 42"/>
                  <a:gd name="T15" fmla="*/ 58 h 60"/>
                  <a:gd name="T16" fmla="*/ 40 w 42"/>
                  <a:gd name="T17" fmla="*/ 60 h 60"/>
                  <a:gd name="T18" fmla="*/ 42 w 42"/>
                  <a:gd name="T19" fmla="*/ 60 h 60"/>
                  <a:gd name="T20" fmla="*/ 24 w 42"/>
                  <a:gd name="T21" fmla="*/ 60 h 60"/>
                  <a:gd name="T22" fmla="*/ 26 w 42"/>
                  <a:gd name="T23" fmla="*/ 60 h 60"/>
                  <a:gd name="T24" fmla="*/ 28 w 42"/>
                  <a:gd name="T25" fmla="*/ 58 h 60"/>
                  <a:gd name="T26" fmla="*/ 28 w 42"/>
                  <a:gd name="T27" fmla="*/ 54 h 60"/>
                  <a:gd name="T28" fmla="*/ 28 w 42"/>
                  <a:gd name="T29" fmla="*/ 38 h 60"/>
                  <a:gd name="T30" fmla="*/ 28 w 42"/>
                  <a:gd name="T31" fmla="*/ 30 h 60"/>
                  <a:gd name="T32" fmla="*/ 26 w 42"/>
                  <a:gd name="T33" fmla="*/ 28 h 60"/>
                  <a:gd name="T34" fmla="*/ 22 w 42"/>
                  <a:gd name="T35" fmla="*/ 26 h 60"/>
                  <a:gd name="T36" fmla="*/ 18 w 42"/>
                  <a:gd name="T37" fmla="*/ 28 h 60"/>
                  <a:gd name="T38" fmla="*/ 12 w 42"/>
                  <a:gd name="T39" fmla="*/ 32 h 60"/>
                  <a:gd name="T40" fmla="*/ 12 w 42"/>
                  <a:gd name="T41" fmla="*/ 56 h 60"/>
                  <a:gd name="T42" fmla="*/ 14 w 42"/>
                  <a:gd name="T43" fmla="*/ 58 h 60"/>
                  <a:gd name="T44" fmla="*/ 16 w 42"/>
                  <a:gd name="T45" fmla="*/ 60 h 60"/>
                  <a:gd name="T46" fmla="*/ 18 w 42"/>
                  <a:gd name="T47" fmla="*/ 60 h 60"/>
                  <a:gd name="T48" fmla="*/ 0 w 42"/>
                  <a:gd name="T49" fmla="*/ 60 h 60"/>
                  <a:gd name="T50" fmla="*/ 4 w 42"/>
                  <a:gd name="T51" fmla="*/ 58 h 60"/>
                  <a:gd name="T52" fmla="*/ 4 w 42"/>
                  <a:gd name="T53" fmla="*/ 58 h 60"/>
                  <a:gd name="T54" fmla="*/ 4 w 42"/>
                  <a:gd name="T55" fmla="*/ 52 h 60"/>
                  <a:gd name="T56" fmla="*/ 4 w 42"/>
                  <a:gd name="T57" fmla="*/ 10 h 60"/>
                  <a:gd name="T58" fmla="*/ 4 w 42"/>
                  <a:gd name="T59" fmla="*/ 6 h 60"/>
                  <a:gd name="T60" fmla="*/ 4 w 42"/>
                  <a:gd name="T61" fmla="*/ 4 h 60"/>
                  <a:gd name="T62" fmla="*/ 2 w 42"/>
                  <a:gd name="T63" fmla="*/ 4 h 60"/>
                  <a:gd name="T64" fmla="*/ 0 w 42"/>
                  <a:gd name="T65" fmla="*/ 4 h 60"/>
                  <a:gd name="T66" fmla="*/ 12 w 42"/>
                  <a:gd name="T67" fmla="*/ 0 h 6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2"/>
                  <a:gd name="T103" fmla="*/ 0 h 60"/>
                  <a:gd name="T104" fmla="*/ 42 w 42"/>
                  <a:gd name="T105" fmla="*/ 60 h 6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2" h="60">
                    <a:moveTo>
                      <a:pt x="12" y="0"/>
                    </a:moveTo>
                    <a:lnTo>
                      <a:pt x="12" y="28"/>
                    </a:lnTo>
                    <a:lnTo>
                      <a:pt x="16" y="24"/>
                    </a:lnTo>
                    <a:lnTo>
                      <a:pt x="20" y="22"/>
                    </a:lnTo>
                    <a:lnTo>
                      <a:pt x="22" y="20"/>
                    </a:lnTo>
                    <a:lnTo>
                      <a:pt x="26" y="20"/>
                    </a:lnTo>
                    <a:lnTo>
                      <a:pt x="28" y="22"/>
                    </a:lnTo>
                    <a:lnTo>
                      <a:pt x="32" y="22"/>
                    </a:lnTo>
                    <a:lnTo>
                      <a:pt x="34" y="24"/>
                    </a:lnTo>
                    <a:lnTo>
                      <a:pt x="36" y="28"/>
                    </a:lnTo>
                    <a:lnTo>
                      <a:pt x="36" y="32"/>
                    </a:lnTo>
                    <a:lnTo>
                      <a:pt x="36" y="38"/>
                    </a:lnTo>
                    <a:lnTo>
                      <a:pt x="36" y="52"/>
                    </a:lnTo>
                    <a:lnTo>
                      <a:pt x="36" y="56"/>
                    </a:lnTo>
                    <a:lnTo>
                      <a:pt x="36" y="58"/>
                    </a:lnTo>
                    <a:lnTo>
                      <a:pt x="38" y="58"/>
                    </a:lnTo>
                    <a:lnTo>
                      <a:pt x="38" y="60"/>
                    </a:lnTo>
                    <a:lnTo>
                      <a:pt x="40" y="60"/>
                    </a:lnTo>
                    <a:lnTo>
                      <a:pt x="42" y="60"/>
                    </a:lnTo>
                    <a:lnTo>
                      <a:pt x="24" y="60"/>
                    </a:lnTo>
                    <a:lnTo>
                      <a:pt x="26" y="60"/>
                    </a:lnTo>
                    <a:lnTo>
                      <a:pt x="28" y="58"/>
                    </a:lnTo>
                    <a:lnTo>
                      <a:pt x="28" y="56"/>
                    </a:lnTo>
                    <a:lnTo>
                      <a:pt x="28" y="54"/>
                    </a:lnTo>
                    <a:lnTo>
                      <a:pt x="28" y="52"/>
                    </a:lnTo>
                    <a:lnTo>
                      <a:pt x="28" y="38"/>
                    </a:lnTo>
                    <a:lnTo>
                      <a:pt x="28" y="32"/>
                    </a:lnTo>
                    <a:lnTo>
                      <a:pt x="28" y="30"/>
                    </a:lnTo>
                    <a:lnTo>
                      <a:pt x="28" y="28"/>
                    </a:lnTo>
                    <a:lnTo>
                      <a:pt x="26" y="28"/>
                    </a:lnTo>
                    <a:lnTo>
                      <a:pt x="24" y="26"/>
                    </a:lnTo>
                    <a:lnTo>
                      <a:pt x="22" y="26"/>
                    </a:lnTo>
                    <a:lnTo>
                      <a:pt x="20" y="26"/>
                    </a:lnTo>
                    <a:lnTo>
                      <a:pt x="18" y="28"/>
                    </a:lnTo>
                    <a:lnTo>
                      <a:pt x="16" y="28"/>
                    </a:lnTo>
                    <a:lnTo>
                      <a:pt x="12" y="32"/>
                    </a:lnTo>
                    <a:lnTo>
                      <a:pt x="12" y="52"/>
                    </a:lnTo>
                    <a:lnTo>
                      <a:pt x="12" y="56"/>
                    </a:lnTo>
                    <a:lnTo>
                      <a:pt x="12" y="58"/>
                    </a:lnTo>
                    <a:lnTo>
                      <a:pt x="14" y="58"/>
                    </a:lnTo>
                    <a:lnTo>
                      <a:pt x="14" y="60"/>
                    </a:lnTo>
                    <a:lnTo>
                      <a:pt x="16" y="60"/>
                    </a:lnTo>
                    <a:lnTo>
                      <a:pt x="18" y="60"/>
                    </a:lnTo>
                    <a:lnTo>
                      <a:pt x="0" y="60"/>
                    </a:lnTo>
                    <a:lnTo>
                      <a:pt x="2" y="60"/>
                    </a:lnTo>
                    <a:lnTo>
                      <a:pt x="4" y="58"/>
                    </a:lnTo>
                    <a:lnTo>
                      <a:pt x="4" y="56"/>
                    </a:lnTo>
                    <a:lnTo>
                      <a:pt x="4" y="52"/>
                    </a:lnTo>
                    <a:lnTo>
                      <a:pt x="4" y="16"/>
                    </a:lnTo>
                    <a:lnTo>
                      <a:pt x="4" y="10"/>
                    </a:lnTo>
                    <a:lnTo>
                      <a:pt x="4" y="8"/>
                    </a:lnTo>
                    <a:lnTo>
                      <a:pt x="4" y="6"/>
                    </a:lnTo>
                    <a:lnTo>
                      <a:pt x="4" y="4"/>
                    </a:lnTo>
                    <a:lnTo>
                      <a:pt x="2" y="4"/>
                    </a:lnTo>
                    <a:lnTo>
                      <a:pt x="0" y="6"/>
                    </a:lnTo>
                    <a:lnTo>
                      <a:pt x="0" y="4"/>
                    </a:lnTo>
                    <a:lnTo>
                      <a:pt x="10" y="0"/>
                    </a:lnTo>
                    <a:lnTo>
                      <a:pt x="12" y="0"/>
                    </a:lnTo>
                    <a:close/>
                  </a:path>
                </a:pathLst>
              </a:custGeom>
              <a:solidFill>
                <a:srgbClr val="000000"/>
              </a:solidFill>
              <a:ln w="0">
                <a:solidFill>
                  <a:srgbClr val="000000"/>
                </a:solidFill>
                <a:round/>
                <a:headEnd/>
                <a:tailEnd/>
              </a:ln>
            </p:spPr>
            <p:txBody>
              <a:bodyPr/>
              <a:lstStyle/>
              <a:p>
                <a:endParaRPr lang="en-CA"/>
              </a:p>
            </p:txBody>
          </p:sp>
          <p:sp>
            <p:nvSpPr>
              <p:cNvPr id="13522" name="Rectangle 191"/>
              <p:cNvSpPr>
                <a:spLocks noChangeArrowheads="1"/>
              </p:cNvSpPr>
              <p:nvPr/>
            </p:nvSpPr>
            <p:spPr bwMode="auto">
              <a:xfrm>
                <a:off x="1888" y="2880"/>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523" name="Rectangle 192"/>
              <p:cNvSpPr>
                <a:spLocks noChangeArrowheads="1"/>
              </p:cNvSpPr>
              <p:nvPr/>
            </p:nvSpPr>
            <p:spPr bwMode="auto">
              <a:xfrm>
                <a:off x="1904" y="2880"/>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524" name="Freeform 193"/>
              <p:cNvSpPr>
                <a:spLocks noEditPoints="1"/>
              </p:cNvSpPr>
              <p:nvPr/>
            </p:nvSpPr>
            <p:spPr bwMode="auto">
              <a:xfrm>
                <a:off x="2048" y="2896"/>
                <a:ext cx="38" cy="58"/>
              </a:xfrm>
              <a:custGeom>
                <a:avLst/>
                <a:gdLst>
                  <a:gd name="T0" fmla="*/ 38 w 38"/>
                  <a:gd name="T1" fmla="*/ 38 h 58"/>
                  <a:gd name="T2" fmla="*/ 38 w 38"/>
                  <a:gd name="T3" fmla="*/ 44 h 58"/>
                  <a:gd name="T4" fmla="*/ 30 w 38"/>
                  <a:gd name="T5" fmla="*/ 44 h 58"/>
                  <a:gd name="T6" fmla="*/ 30 w 38"/>
                  <a:gd name="T7" fmla="*/ 58 h 58"/>
                  <a:gd name="T8" fmla="*/ 22 w 38"/>
                  <a:gd name="T9" fmla="*/ 58 h 58"/>
                  <a:gd name="T10" fmla="*/ 22 w 38"/>
                  <a:gd name="T11" fmla="*/ 44 h 58"/>
                  <a:gd name="T12" fmla="*/ 0 w 38"/>
                  <a:gd name="T13" fmla="*/ 44 h 58"/>
                  <a:gd name="T14" fmla="*/ 0 w 38"/>
                  <a:gd name="T15" fmla="*/ 38 h 58"/>
                  <a:gd name="T16" fmla="*/ 26 w 38"/>
                  <a:gd name="T17" fmla="*/ 0 h 58"/>
                  <a:gd name="T18" fmla="*/ 30 w 38"/>
                  <a:gd name="T19" fmla="*/ 0 h 58"/>
                  <a:gd name="T20" fmla="*/ 30 w 38"/>
                  <a:gd name="T21" fmla="*/ 38 h 58"/>
                  <a:gd name="T22" fmla="*/ 38 w 38"/>
                  <a:gd name="T23" fmla="*/ 38 h 58"/>
                  <a:gd name="T24" fmla="*/ 22 w 38"/>
                  <a:gd name="T25" fmla="*/ 38 h 58"/>
                  <a:gd name="T26" fmla="*/ 22 w 38"/>
                  <a:gd name="T27" fmla="*/ 8 h 58"/>
                  <a:gd name="T28" fmla="*/ 4 w 38"/>
                  <a:gd name="T29" fmla="*/ 38 h 58"/>
                  <a:gd name="T30" fmla="*/ 22 w 38"/>
                  <a:gd name="T31" fmla="*/ 38 h 5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38"/>
                  <a:gd name="T49" fmla="*/ 0 h 58"/>
                  <a:gd name="T50" fmla="*/ 38 w 38"/>
                  <a:gd name="T51" fmla="*/ 58 h 58"/>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38" h="58">
                    <a:moveTo>
                      <a:pt x="38" y="38"/>
                    </a:moveTo>
                    <a:lnTo>
                      <a:pt x="38" y="44"/>
                    </a:lnTo>
                    <a:lnTo>
                      <a:pt x="30" y="44"/>
                    </a:lnTo>
                    <a:lnTo>
                      <a:pt x="30" y="58"/>
                    </a:lnTo>
                    <a:lnTo>
                      <a:pt x="22" y="58"/>
                    </a:lnTo>
                    <a:lnTo>
                      <a:pt x="22" y="44"/>
                    </a:lnTo>
                    <a:lnTo>
                      <a:pt x="0" y="44"/>
                    </a:lnTo>
                    <a:lnTo>
                      <a:pt x="0" y="38"/>
                    </a:lnTo>
                    <a:lnTo>
                      <a:pt x="26" y="0"/>
                    </a:lnTo>
                    <a:lnTo>
                      <a:pt x="30" y="0"/>
                    </a:lnTo>
                    <a:lnTo>
                      <a:pt x="30" y="38"/>
                    </a:lnTo>
                    <a:lnTo>
                      <a:pt x="38" y="38"/>
                    </a:lnTo>
                    <a:close/>
                    <a:moveTo>
                      <a:pt x="22" y="38"/>
                    </a:moveTo>
                    <a:lnTo>
                      <a:pt x="22" y="8"/>
                    </a:lnTo>
                    <a:lnTo>
                      <a:pt x="4" y="38"/>
                    </a:lnTo>
                    <a:lnTo>
                      <a:pt x="22" y="38"/>
                    </a:lnTo>
                    <a:close/>
                  </a:path>
                </a:pathLst>
              </a:custGeom>
              <a:solidFill>
                <a:srgbClr val="000000"/>
              </a:solidFill>
              <a:ln w="0">
                <a:solidFill>
                  <a:srgbClr val="000000"/>
                </a:solidFill>
                <a:round/>
                <a:headEnd/>
                <a:tailEnd/>
              </a:ln>
            </p:spPr>
            <p:txBody>
              <a:bodyPr/>
              <a:lstStyle/>
              <a:p>
                <a:endParaRPr lang="en-CA"/>
              </a:p>
            </p:txBody>
          </p:sp>
          <p:sp>
            <p:nvSpPr>
              <p:cNvPr id="13525" name="Rectangle 194"/>
              <p:cNvSpPr>
                <a:spLocks noChangeArrowheads="1"/>
              </p:cNvSpPr>
              <p:nvPr/>
            </p:nvSpPr>
            <p:spPr bwMode="auto">
              <a:xfrm>
                <a:off x="2152" y="2880"/>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526" name="Freeform 195"/>
              <p:cNvSpPr>
                <a:spLocks noEditPoints="1"/>
              </p:cNvSpPr>
              <p:nvPr/>
            </p:nvSpPr>
            <p:spPr bwMode="auto">
              <a:xfrm>
                <a:off x="2300" y="2896"/>
                <a:ext cx="38" cy="60"/>
              </a:xfrm>
              <a:custGeom>
                <a:avLst/>
                <a:gdLst>
                  <a:gd name="T0" fmla="*/ 0 w 38"/>
                  <a:gd name="T1" fmla="*/ 30 h 60"/>
                  <a:gd name="T2" fmla="*/ 2 w 38"/>
                  <a:gd name="T3" fmla="*/ 20 h 60"/>
                  <a:gd name="T4" fmla="*/ 4 w 38"/>
                  <a:gd name="T5" fmla="*/ 12 h 60"/>
                  <a:gd name="T6" fmla="*/ 8 w 38"/>
                  <a:gd name="T7" fmla="*/ 6 h 60"/>
                  <a:gd name="T8" fmla="*/ 12 w 38"/>
                  <a:gd name="T9" fmla="*/ 2 h 60"/>
                  <a:gd name="T10" fmla="*/ 16 w 38"/>
                  <a:gd name="T11" fmla="*/ 0 h 60"/>
                  <a:gd name="T12" fmla="*/ 20 w 38"/>
                  <a:gd name="T13" fmla="*/ 0 h 60"/>
                  <a:gd name="T14" fmla="*/ 24 w 38"/>
                  <a:gd name="T15" fmla="*/ 0 h 60"/>
                  <a:gd name="T16" fmla="*/ 28 w 38"/>
                  <a:gd name="T17" fmla="*/ 2 h 60"/>
                  <a:gd name="T18" fmla="*/ 32 w 38"/>
                  <a:gd name="T19" fmla="*/ 6 h 60"/>
                  <a:gd name="T20" fmla="*/ 34 w 38"/>
                  <a:gd name="T21" fmla="*/ 12 h 60"/>
                  <a:gd name="T22" fmla="*/ 36 w 38"/>
                  <a:gd name="T23" fmla="*/ 20 h 60"/>
                  <a:gd name="T24" fmla="*/ 38 w 38"/>
                  <a:gd name="T25" fmla="*/ 30 h 60"/>
                  <a:gd name="T26" fmla="*/ 36 w 38"/>
                  <a:gd name="T27" fmla="*/ 38 h 60"/>
                  <a:gd name="T28" fmla="*/ 34 w 38"/>
                  <a:gd name="T29" fmla="*/ 46 h 60"/>
                  <a:gd name="T30" fmla="*/ 32 w 38"/>
                  <a:gd name="T31" fmla="*/ 52 h 60"/>
                  <a:gd name="T32" fmla="*/ 28 w 38"/>
                  <a:gd name="T33" fmla="*/ 56 h 60"/>
                  <a:gd name="T34" fmla="*/ 24 w 38"/>
                  <a:gd name="T35" fmla="*/ 58 h 60"/>
                  <a:gd name="T36" fmla="*/ 18 w 38"/>
                  <a:gd name="T37" fmla="*/ 60 h 60"/>
                  <a:gd name="T38" fmla="*/ 14 w 38"/>
                  <a:gd name="T39" fmla="*/ 58 h 60"/>
                  <a:gd name="T40" fmla="*/ 10 w 38"/>
                  <a:gd name="T41" fmla="*/ 56 h 60"/>
                  <a:gd name="T42" fmla="*/ 6 w 38"/>
                  <a:gd name="T43" fmla="*/ 50 h 60"/>
                  <a:gd name="T44" fmla="*/ 2 w 38"/>
                  <a:gd name="T45" fmla="*/ 40 h 60"/>
                  <a:gd name="T46" fmla="*/ 0 w 38"/>
                  <a:gd name="T47" fmla="*/ 30 h 60"/>
                  <a:gd name="T48" fmla="*/ 10 w 38"/>
                  <a:gd name="T49" fmla="*/ 30 h 60"/>
                  <a:gd name="T50" fmla="*/ 10 w 38"/>
                  <a:gd name="T51" fmla="*/ 42 h 60"/>
                  <a:gd name="T52" fmla="*/ 12 w 38"/>
                  <a:gd name="T53" fmla="*/ 50 h 60"/>
                  <a:gd name="T54" fmla="*/ 14 w 38"/>
                  <a:gd name="T55" fmla="*/ 54 h 60"/>
                  <a:gd name="T56" fmla="*/ 16 w 38"/>
                  <a:gd name="T57" fmla="*/ 56 h 60"/>
                  <a:gd name="T58" fmla="*/ 20 w 38"/>
                  <a:gd name="T59" fmla="*/ 56 h 60"/>
                  <a:gd name="T60" fmla="*/ 22 w 38"/>
                  <a:gd name="T61" fmla="*/ 56 h 60"/>
                  <a:gd name="T62" fmla="*/ 24 w 38"/>
                  <a:gd name="T63" fmla="*/ 54 h 60"/>
                  <a:gd name="T64" fmla="*/ 26 w 38"/>
                  <a:gd name="T65" fmla="*/ 52 h 60"/>
                  <a:gd name="T66" fmla="*/ 28 w 38"/>
                  <a:gd name="T67" fmla="*/ 48 h 60"/>
                  <a:gd name="T68" fmla="*/ 28 w 38"/>
                  <a:gd name="T69" fmla="*/ 38 h 60"/>
                  <a:gd name="T70" fmla="*/ 30 w 38"/>
                  <a:gd name="T71" fmla="*/ 28 h 60"/>
                  <a:gd name="T72" fmla="*/ 28 w 38"/>
                  <a:gd name="T73" fmla="*/ 18 h 60"/>
                  <a:gd name="T74" fmla="*/ 28 w 38"/>
                  <a:gd name="T75" fmla="*/ 10 h 60"/>
                  <a:gd name="T76" fmla="*/ 26 w 38"/>
                  <a:gd name="T77" fmla="*/ 6 h 60"/>
                  <a:gd name="T78" fmla="*/ 24 w 38"/>
                  <a:gd name="T79" fmla="*/ 4 h 60"/>
                  <a:gd name="T80" fmla="*/ 22 w 38"/>
                  <a:gd name="T81" fmla="*/ 2 h 60"/>
                  <a:gd name="T82" fmla="*/ 20 w 38"/>
                  <a:gd name="T83" fmla="*/ 2 h 60"/>
                  <a:gd name="T84" fmla="*/ 16 w 38"/>
                  <a:gd name="T85" fmla="*/ 2 h 60"/>
                  <a:gd name="T86" fmla="*/ 14 w 38"/>
                  <a:gd name="T87" fmla="*/ 4 h 60"/>
                  <a:gd name="T88" fmla="*/ 12 w 38"/>
                  <a:gd name="T89" fmla="*/ 10 h 60"/>
                  <a:gd name="T90" fmla="*/ 10 w 38"/>
                  <a:gd name="T91" fmla="*/ 16 h 60"/>
                  <a:gd name="T92" fmla="*/ 10 w 38"/>
                  <a:gd name="T93" fmla="*/ 24 h 60"/>
                  <a:gd name="T94" fmla="*/ 10 w 38"/>
                  <a:gd name="T95" fmla="*/ 30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8"/>
                  <a:gd name="T145" fmla="*/ 0 h 60"/>
                  <a:gd name="T146" fmla="*/ 38 w 38"/>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8" h="60">
                    <a:moveTo>
                      <a:pt x="0" y="30"/>
                    </a:moveTo>
                    <a:lnTo>
                      <a:pt x="2" y="20"/>
                    </a:lnTo>
                    <a:lnTo>
                      <a:pt x="4" y="12"/>
                    </a:lnTo>
                    <a:lnTo>
                      <a:pt x="8" y="6"/>
                    </a:lnTo>
                    <a:lnTo>
                      <a:pt x="12" y="2"/>
                    </a:lnTo>
                    <a:lnTo>
                      <a:pt x="16" y="0"/>
                    </a:lnTo>
                    <a:lnTo>
                      <a:pt x="20" y="0"/>
                    </a:lnTo>
                    <a:lnTo>
                      <a:pt x="24" y="0"/>
                    </a:lnTo>
                    <a:lnTo>
                      <a:pt x="28" y="2"/>
                    </a:lnTo>
                    <a:lnTo>
                      <a:pt x="32" y="6"/>
                    </a:lnTo>
                    <a:lnTo>
                      <a:pt x="34" y="12"/>
                    </a:lnTo>
                    <a:lnTo>
                      <a:pt x="36" y="20"/>
                    </a:lnTo>
                    <a:lnTo>
                      <a:pt x="38" y="30"/>
                    </a:lnTo>
                    <a:lnTo>
                      <a:pt x="36" y="38"/>
                    </a:lnTo>
                    <a:lnTo>
                      <a:pt x="34" y="46"/>
                    </a:lnTo>
                    <a:lnTo>
                      <a:pt x="32" y="52"/>
                    </a:lnTo>
                    <a:lnTo>
                      <a:pt x="28" y="56"/>
                    </a:lnTo>
                    <a:lnTo>
                      <a:pt x="24" y="58"/>
                    </a:lnTo>
                    <a:lnTo>
                      <a:pt x="18" y="60"/>
                    </a:lnTo>
                    <a:lnTo>
                      <a:pt x="14" y="58"/>
                    </a:lnTo>
                    <a:lnTo>
                      <a:pt x="10" y="56"/>
                    </a:lnTo>
                    <a:lnTo>
                      <a:pt x="6" y="50"/>
                    </a:lnTo>
                    <a:lnTo>
                      <a:pt x="2" y="40"/>
                    </a:lnTo>
                    <a:lnTo>
                      <a:pt x="0" y="30"/>
                    </a:lnTo>
                    <a:close/>
                    <a:moveTo>
                      <a:pt x="10" y="30"/>
                    </a:moveTo>
                    <a:lnTo>
                      <a:pt x="10" y="42"/>
                    </a:lnTo>
                    <a:lnTo>
                      <a:pt x="12" y="50"/>
                    </a:lnTo>
                    <a:lnTo>
                      <a:pt x="14" y="54"/>
                    </a:lnTo>
                    <a:lnTo>
                      <a:pt x="16" y="56"/>
                    </a:lnTo>
                    <a:lnTo>
                      <a:pt x="20" y="56"/>
                    </a:lnTo>
                    <a:lnTo>
                      <a:pt x="22" y="56"/>
                    </a:lnTo>
                    <a:lnTo>
                      <a:pt x="24" y="54"/>
                    </a:lnTo>
                    <a:lnTo>
                      <a:pt x="26" y="52"/>
                    </a:lnTo>
                    <a:lnTo>
                      <a:pt x="28" y="48"/>
                    </a:lnTo>
                    <a:lnTo>
                      <a:pt x="28" y="38"/>
                    </a:lnTo>
                    <a:lnTo>
                      <a:pt x="30" y="28"/>
                    </a:lnTo>
                    <a:lnTo>
                      <a:pt x="28" y="18"/>
                    </a:lnTo>
                    <a:lnTo>
                      <a:pt x="28" y="10"/>
                    </a:lnTo>
                    <a:lnTo>
                      <a:pt x="26" y="6"/>
                    </a:lnTo>
                    <a:lnTo>
                      <a:pt x="24" y="4"/>
                    </a:lnTo>
                    <a:lnTo>
                      <a:pt x="22" y="2"/>
                    </a:lnTo>
                    <a:lnTo>
                      <a:pt x="20" y="2"/>
                    </a:lnTo>
                    <a:lnTo>
                      <a:pt x="16" y="2"/>
                    </a:lnTo>
                    <a:lnTo>
                      <a:pt x="14" y="4"/>
                    </a:lnTo>
                    <a:lnTo>
                      <a:pt x="12" y="10"/>
                    </a:lnTo>
                    <a:lnTo>
                      <a:pt x="10" y="16"/>
                    </a:lnTo>
                    <a:lnTo>
                      <a:pt x="10" y="24"/>
                    </a:lnTo>
                    <a:lnTo>
                      <a:pt x="10" y="30"/>
                    </a:lnTo>
                    <a:close/>
                  </a:path>
                </a:pathLst>
              </a:custGeom>
              <a:solidFill>
                <a:srgbClr val="000000"/>
              </a:solidFill>
              <a:ln w="0">
                <a:solidFill>
                  <a:srgbClr val="000000"/>
                </a:solidFill>
                <a:round/>
                <a:headEnd/>
                <a:tailEnd/>
              </a:ln>
            </p:spPr>
            <p:txBody>
              <a:bodyPr/>
              <a:lstStyle/>
              <a:p>
                <a:endParaRPr lang="en-CA"/>
              </a:p>
            </p:txBody>
          </p:sp>
          <p:sp>
            <p:nvSpPr>
              <p:cNvPr id="13527" name="Rectangle 196"/>
              <p:cNvSpPr>
                <a:spLocks noChangeArrowheads="1"/>
              </p:cNvSpPr>
              <p:nvPr/>
            </p:nvSpPr>
            <p:spPr bwMode="auto">
              <a:xfrm>
                <a:off x="2496" y="2880"/>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528" name="Freeform 197"/>
              <p:cNvSpPr>
                <a:spLocks noEditPoints="1"/>
              </p:cNvSpPr>
              <p:nvPr/>
            </p:nvSpPr>
            <p:spPr bwMode="auto">
              <a:xfrm>
                <a:off x="2638" y="2896"/>
                <a:ext cx="38" cy="60"/>
              </a:xfrm>
              <a:custGeom>
                <a:avLst/>
                <a:gdLst>
                  <a:gd name="T0" fmla="*/ 0 w 38"/>
                  <a:gd name="T1" fmla="*/ 30 h 60"/>
                  <a:gd name="T2" fmla="*/ 2 w 38"/>
                  <a:gd name="T3" fmla="*/ 20 h 60"/>
                  <a:gd name="T4" fmla="*/ 4 w 38"/>
                  <a:gd name="T5" fmla="*/ 12 h 60"/>
                  <a:gd name="T6" fmla="*/ 6 w 38"/>
                  <a:gd name="T7" fmla="*/ 6 h 60"/>
                  <a:gd name="T8" fmla="*/ 12 w 38"/>
                  <a:gd name="T9" fmla="*/ 2 h 60"/>
                  <a:gd name="T10" fmla="*/ 14 w 38"/>
                  <a:gd name="T11" fmla="*/ 0 h 60"/>
                  <a:gd name="T12" fmla="*/ 18 w 38"/>
                  <a:gd name="T13" fmla="*/ 0 h 60"/>
                  <a:gd name="T14" fmla="*/ 24 w 38"/>
                  <a:gd name="T15" fmla="*/ 0 h 60"/>
                  <a:gd name="T16" fmla="*/ 26 w 38"/>
                  <a:gd name="T17" fmla="*/ 2 h 60"/>
                  <a:gd name="T18" fmla="*/ 30 w 38"/>
                  <a:gd name="T19" fmla="*/ 6 h 60"/>
                  <a:gd name="T20" fmla="*/ 34 w 38"/>
                  <a:gd name="T21" fmla="*/ 12 h 60"/>
                  <a:gd name="T22" fmla="*/ 36 w 38"/>
                  <a:gd name="T23" fmla="*/ 20 h 60"/>
                  <a:gd name="T24" fmla="*/ 38 w 38"/>
                  <a:gd name="T25" fmla="*/ 30 h 60"/>
                  <a:gd name="T26" fmla="*/ 36 w 38"/>
                  <a:gd name="T27" fmla="*/ 38 h 60"/>
                  <a:gd name="T28" fmla="*/ 34 w 38"/>
                  <a:gd name="T29" fmla="*/ 46 h 60"/>
                  <a:gd name="T30" fmla="*/ 30 w 38"/>
                  <a:gd name="T31" fmla="*/ 52 h 60"/>
                  <a:gd name="T32" fmla="*/ 26 w 38"/>
                  <a:gd name="T33" fmla="*/ 56 h 60"/>
                  <a:gd name="T34" fmla="*/ 22 w 38"/>
                  <a:gd name="T35" fmla="*/ 58 h 60"/>
                  <a:gd name="T36" fmla="*/ 18 w 38"/>
                  <a:gd name="T37" fmla="*/ 60 h 60"/>
                  <a:gd name="T38" fmla="*/ 14 w 38"/>
                  <a:gd name="T39" fmla="*/ 58 h 60"/>
                  <a:gd name="T40" fmla="*/ 8 w 38"/>
                  <a:gd name="T41" fmla="*/ 56 h 60"/>
                  <a:gd name="T42" fmla="*/ 6 w 38"/>
                  <a:gd name="T43" fmla="*/ 50 h 60"/>
                  <a:gd name="T44" fmla="*/ 2 w 38"/>
                  <a:gd name="T45" fmla="*/ 40 h 60"/>
                  <a:gd name="T46" fmla="*/ 0 w 38"/>
                  <a:gd name="T47" fmla="*/ 30 h 60"/>
                  <a:gd name="T48" fmla="*/ 8 w 38"/>
                  <a:gd name="T49" fmla="*/ 30 h 60"/>
                  <a:gd name="T50" fmla="*/ 10 w 38"/>
                  <a:gd name="T51" fmla="*/ 42 h 60"/>
                  <a:gd name="T52" fmla="*/ 12 w 38"/>
                  <a:gd name="T53" fmla="*/ 50 h 60"/>
                  <a:gd name="T54" fmla="*/ 14 w 38"/>
                  <a:gd name="T55" fmla="*/ 54 h 60"/>
                  <a:gd name="T56" fmla="*/ 16 w 38"/>
                  <a:gd name="T57" fmla="*/ 56 h 60"/>
                  <a:gd name="T58" fmla="*/ 18 w 38"/>
                  <a:gd name="T59" fmla="*/ 56 h 60"/>
                  <a:gd name="T60" fmla="*/ 20 w 38"/>
                  <a:gd name="T61" fmla="*/ 56 h 60"/>
                  <a:gd name="T62" fmla="*/ 24 w 38"/>
                  <a:gd name="T63" fmla="*/ 54 h 60"/>
                  <a:gd name="T64" fmla="*/ 26 w 38"/>
                  <a:gd name="T65" fmla="*/ 52 h 60"/>
                  <a:gd name="T66" fmla="*/ 26 w 38"/>
                  <a:gd name="T67" fmla="*/ 48 h 60"/>
                  <a:gd name="T68" fmla="*/ 28 w 38"/>
                  <a:gd name="T69" fmla="*/ 38 h 60"/>
                  <a:gd name="T70" fmla="*/ 28 w 38"/>
                  <a:gd name="T71" fmla="*/ 28 h 60"/>
                  <a:gd name="T72" fmla="*/ 28 w 38"/>
                  <a:gd name="T73" fmla="*/ 18 h 60"/>
                  <a:gd name="T74" fmla="*/ 26 w 38"/>
                  <a:gd name="T75" fmla="*/ 10 h 60"/>
                  <a:gd name="T76" fmla="*/ 26 w 38"/>
                  <a:gd name="T77" fmla="*/ 6 h 60"/>
                  <a:gd name="T78" fmla="*/ 22 w 38"/>
                  <a:gd name="T79" fmla="*/ 4 h 60"/>
                  <a:gd name="T80" fmla="*/ 22 w 38"/>
                  <a:gd name="T81" fmla="*/ 2 h 60"/>
                  <a:gd name="T82" fmla="*/ 18 w 38"/>
                  <a:gd name="T83" fmla="*/ 2 h 60"/>
                  <a:gd name="T84" fmla="*/ 16 w 38"/>
                  <a:gd name="T85" fmla="*/ 2 h 60"/>
                  <a:gd name="T86" fmla="*/ 14 w 38"/>
                  <a:gd name="T87" fmla="*/ 4 h 60"/>
                  <a:gd name="T88" fmla="*/ 12 w 38"/>
                  <a:gd name="T89" fmla="*/ 10 h 60"/>
                  <a:gd name="T90" fmla="*/ 10 w 38"/>
                  <a:gd name="T91" fmla="*/ 16 h 60"/>
                  <a:gd name="T92" fmla="*/ 10 w 38"/>
                  <a:gd name="T93" fmla="*/ 24 h 60"/>
                  <a:gd name="T94" fmla="*/ 8 w 38"/>
                  <a:gd name="T95" fmla="*/ 30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8"/>
                  <a:gd name="T145" fmla="*/ 0 h 60"/>
                  <a:gd name="T146" fmla="*/ 38 w 38"/>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8" h="60">
                    <a:moveTo>
                      <a:pt x="0" y="30"/>
                    </a:moveTo>
                    <a:lnTo>
                      <a:pt x="2" y="20"/>
                    </a:lnTo>
                    <a:lnTo>
                      <a:pt x="4" y="12"/>
                    </a:lnTo>
                    <a:lnTo>
                      <a:pt x="6" y="6"/>
                    </a:lnTo>
                    <a:lnTo>
                      <a:pt x="12" y="2"/>
                    </a:lnTo>
                    <a:lnTo>
                      <a:pt x="14" y="0"/>
                    </a:lnTo>
                    <a:lnTo>
                      <a:pt x="18" y="0"/>
                    </a:lnTo>
                    <a:lnTo>
                      <a:pt x="24" y="0"/>
                    </a:lnTo>
                    <a:lnTo>
                      <a:pt x="26" y="2"/>
                    </a:lnTo>
                    <a:lnTo>
                      <a:pt x="30" y="6"/>
                    </a:lnTo>
                    <a:lnTo>
                      <a:pt x="34" y="12"/>
                    </a:lnTo>
                    <a:lnTo>
                      <a:pt x="36" y="20"/>
                    </a:lnTo>
                    <a:lnTo>
                      <a:pt x="38" y="30"/>
                    </a:lnTo>
                    <a:lnTo>
                      <a:pt x="36" y="38"/>
                    </a:lnTo>
                    <a:lnTo>
                      <a:pt x="34" y="46"/>
                    </a:lnTo>
                    <a:lnTo>
                      <a:pt x="30" y="52"/>
                    </a:lnTo>
                    <a:lnTo>
                      <a:pt x="26" y="56"/>
                    </a:lnTo>
                    <a:lnTo>
                      <a:pt x="22" y="58"/>
                    </a:lnTo>
                    <a:lnTo>
                      <a:pt x="18" y="60"/>
                    </a:lnTo>
                    <a:lnTo>
                      <a:pt x="14" y="58"/>
                    </a:lnTo>
                    <a:lnTo>
                      <a:pt x="8" y="56"/>
                    </a:lnTo>
                    <a:lnTo>
                      <a:pt x="6" y="50"/>
                    </a:lnTo>
                    <a:lnTo>
                      <a:pt x="2" y="40"/>
                    </a:lnTo>
                    <a:lnTo>
                      <a:pt x="0" y="30"/>
                    </a:lnTo>
                    <a:close/>
                    <a:moveTo>
                      <a:pt x="8" y="30"/>
                    </a:moveTo>
                    <a:lnTo>
                      <a:pt x="10" y="42"/>
                    </a:lnTo>
                    <a:lnTo>
                      <a:pt x="12" y="50"/>
                    </a:lnTo>
                    <a:lnTo>
                      <a:pt x="14" y="54"/>
                    </a:lnTo>
                    <a:lnTo>
                      <a:pt x="16" y="56"/>
                    </a:lnTo>
                    <a:lnTo>
                      <a:pt x="18" y="56"/>
                    </a:lnTo>
                    <a:lnTo>
                      <a:pt x="20" y="56"/>
                    </a:lnTo>
                    <a:lnTo>
                      <a:pt x="24" y="54"/>
                    </a:lnTo>
                    <a:lnTo>
                      <a:pt x="26" y="52"/>
                    </a:lnTo>
                    <a:lnTo>
                      <a:pt x="26" y="48"/>
                    </a:lnTo>
                    <a:lnTo>
                      <a:pt x="28" y="38"/>
                    </a:lnTo>
                    <a:lnTo>
                      <a:pt x="28" y="28"/>
                    </a:lnTo>
                    <a:lnTo>
                      <a:pt x="28" y="18"/>
                    </a:lnTo>
                    <a:lnTo>
                      <a:pt x="26" y="10"/>
                    </a:lnTo>
                    <a:lnTo>
                      <a:pt x="26" y="6"/>
                    </a:lnTo>
                    <a:lnTo>
                      <a:pt x="22" y="4"/>
                    </a:lnTo>
                    <a:lnTo>
                      <a:pt x="22" y="2"/>
                    </a:lnTo>
                    <a:lnTo>
                      <a:pt x="18" y="2"/>
                    </a:lnTo>
                    <a:lnTo>
                      <a:pt x="16" y="2"/>
                    </a:lnTo>
                    <a:lnTo>
                      <a:pt x="14" y="4"/>
                    </a:lnTo>
                    <a:lnTo>
                      <a:pt x="12" y="10"/>
                    </a:lnTo>
                    <a:lnTo>
                      <a:pt x="10" y="16"/>
                    </a:lnTo>
                    <a:lnTo>
                      <a:pt x="10" y="24"/>
                    </a:lnTo>
                    <a:lnTo>
                      <a:pt x="8" y="30"/>
                    </a:lnTo>
                    <a:close/>
                  </a:path>
                </a:pathLst>
              </a:custGeom>
              <a:solidFill>
                <a:srgbClr val="000000"/>
              </a:solidFill>
              <a:ln w="0">
                <a:solidFill>
                  <a:srgbClr val="000000"/>
                </a:solidFill>
                <a:round/>
                <a:headEnd/>
                <a:tailEnd/>
              </a:ln>
            </p:spPr>
            <p:txBody>
              <a:bodyPr/>
              <a:lstStyle/>
              <a:p>
                <a:endParaRPr lang="en-CA"/>
              </a:p>
            </p:txBody>
          </p:sp>
          <p:sp>
            <p:nvSpPr>
              <p:cNvPr id="13529" name="Rectangle 198"/>
              <p:cNvSpPr>
                <a:spLocks noChangeArrowheads="1"/>
              </p:cNvSpPr>
              <p:nvPr/>
            </p:nvSpPr>
            <p:spPr bwMode="auto">
              <a:xfrm>
                <a:off x="2784" y="2880"/>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530" name="Freeform 199"/>
              <p:cNvSpPr>
                <a:spLocks noEditPoints="1"/>
              </p:cNvSpPr>
              <p:nvPr/>
            </p:nvSpPr>
            <p:spPr bwMode="auto">
              <a:xfrm>
                <a:off x="2932" y="2896"/>
                <a:ext cx="38" cy="60"/>
              </a:xfrm>
              <a:custGeom>
                <a:avLst/>
                <a:gdLst>
                  <a:gd name="T0" fmla="*/ 0 w 38"/>
                  <a:gd name="T1" fmla="*/ 30 h 60"/>
                  <a:gd name="T2" fmla="*/ 2 w 38"/>
                  <a:gd name="T3" fmla="*/ 20 h 60"/>
                  <a:gd name="T4" fmla="*/ 4 w 38"/>
                  <a:gd name="T5" fmla="*/ 12 h 60"/>
                  <a:gd name="T6" fmla="*/ 8 w 38"/>
                  <a:gd name="T7" fmla="*/ 6 h 60"/>
                  <a:gd name="T8" fmla="*/ 12 w 38"/>
                  <a:gd name="T9" fmla="*/ 2 h 60"/>
                  <a:gd name="T10" fmla="*/ 16 w 38"/>
                  <a:gd name="T11" fmla="*/ 0 h 60"/>
                  <a:gd name="T12" fmla="*/ 20 w 38"/>
                  <a:gd name="T13" fmla="*/ 0 h 60"/>
                  <a:gd name="T14" fmla="*/ 24 w 38"/>
                  <a:gd name="T15" fmla="*/ 0 h 60"/>
                  <a:gd name="T16" fmla="*/ 28 w 38"/>
                  <a:gd name="T17" fmla="*/ 2 h 60"/>
                  <a:gd name="T18" fmla="*/ 30 w 38"/>
                  <a:gd name="T19" fmla="*/ 6 h 60"/>
                  <a:gd name="T20" fmla="*/ 34 w 38"/>
                  <a:gd name="T21" fmla="*/ 12 h 60"/>
                  <a:gd name="T22" fmla="*/ 36 w 38"/>
                  <a:gd name="T23" fmla="*/ 20 h 60"/>
                  <a:gd name="T24" fmla="*/ 38 w 38"/>
                  <a:gd name="T25" fmla="*/ 30 h 60"/>
                  <a:gd name="T26" fmla="*/ 36 w 38"/>
                  <a:gd name="T27" fmla="*/ 38 h 60"/>
                  <a:gd name="T28" fmla="*/ 34 w 38"/>
                  <a:gd name="T29" fmla="*/ 46 h 60"/>
                  <a:gd name="T30" fmla="*/ 32 w 38"/>
                  <a:gd name="T31" fmla="*/ 52 h 60"/>
                  <a:gd name="T32" fmla="*/ 28 w 38"/>
                  <a:gd name="T33" fmla="*/ 56 h 60"/>
                  <a:gd name="T34" fmla="*/ 24 w 38"/>
                  <a:gd name="T35" fmla="*/ 58 h 60"/>
                  <a:gd name="T36" fmla="*/ 18 w 38"/>
                  <a:gd name="T37" fmla="*/ 60 h 60"/>
                  <a:gd name="T38" fmla="*/ 14 w 38"/>
                  <a:gd name="T39" fmla="*/ 58 h 60"/>
                  <a:gd name="T40" fmla="*/ 10 w 38"/>
                  <a:gd name="T41" fmla="*/ 56 h 60"/>
                  <a:gd name="T42" fmla="*/ 6 w 38"/>
                  <a:gd name="T43" fmla="*/ 50 h 60"/>
                  <a:gd name="T44" fmla="*/ 2 w 38"/>
                  <a:gd name="T45" fmla="*/ 40 h 60"/>
                  <a:gd name="T46" fmla="*/ 0 w 38"/>
                  <a:gd name="T47" fmla="*/ 30 h 60"/>
                  <a:gd name="T48" fmla="*/ 10 w 38"/>
                  <a:gd name="T49" fmla="*/ 30 h 60"/>
                  <a:gd name="T50" fmla="*/ 10 w 38"/>
                  <a:gd name="T51" fmla="*/ 42 h 60"/>
                  <a:gd name="T52" fmla="*/ 12 w 38"/>
                  <a:gd name="T53" fmla="*/ 50 h 60"/>
                  <a:gd name="T54" fmla="*/ 14 w 38"/>
                  <a:gd name="T55" fmla="*/ 54 h 60"/>
                  <a:gd name="T56" fmla="*/ 16 w 38"/>
                  <a:gd name="T57" fmla="*/ 56 h 60"/>
                  <a:gd name="T58" fmla="*/ 18 w 38"/>
                  <a:gd name="T59" fmla="*/ 56 h 60"/>
                  <a:gd name="T60" fmla="*/ 22 w 38"/>
                  <a:gd name="T61" fmla="*/ 56 h 60"/>
                  <a:gd name="T62" fmla="*/ 24 w 38"/>
                  <a:gd name="T63" fmla="*/ 54 h 60"/>
                  <a:gd name="T64" fmla="*/ 26 w 38"/>
                  <a:gd name="T65" fmla="*/ 52 h 60"/>
                  <a:gd name="T66" fmla="*/ 28 w 38"/>
                  <a:gd name="T67" fmla="*/ 48 h 60"/>
                  <a:gd name="T68" fmla="*/ 28 w 38"/>
                  <a:gd name="T69" fmla="*/ 38 h 60"/>
                  <a:gd name="T70" fmla="*/ 30 w 38"/>
                  <a:gd name="T71" fmla="*/ 28 h 60"/>
                  <a:gd name="T72" fmla="*/ 28 w 38"/>
                  <a:gd name="T73" fmla="*/ 18 h 60"/>
                  <a:gd name="T74" fmla="*/ 28 w 38"/>
                  <a:gd name="T75" fmla="*/ 10 h 60"/>
                  <a:gd name="T76" fmla="*/ 26 w 38"/>
                  <a:gd name="T77" fmla="*/ 6 h 60"/>
                  <a:gd name="T78" fmla="*/ 24 w 38"/>
                  <a:gd name="T79" fmla="*/ 4 h 60"/>
                  <a:gd name="T80" fmla="*/ 22 w 38"/>
                  <a:gd name="T81" fmla="*/ 2 h 60"/>
                  <a:gd name="T82" fmla="*/ 20 w 38"/>
                  <a:gd name="T83" fmla="*/ 2 h 60"/>
                  <a:gd name="T84" fmla="*/ 16 w 38"/>
                  <a:gd name="T85" fmla="*/ 2 h 60"/>
                  <a:gd name="T86" fmla="*/ 14 w 38"/>
                  <a:gd name="T87" fmla="*/ 4 h 60"/>
                  <a:gd name="T88" fmla="*/ 12 w 38"/>
                  <a:gd name="T89" fmla="*/ 10 h 60"/>
                  <a:gd name="T90" fmla="*/ 10 w 38"/>
                  <a:gd name="T91" fmla="*/ 16 h 60"/>
                  <a:gd name="T92" fmla="*/ 10 w 38"/>
                  <a:gd name="T93" fmla="*/ 24 h 60"/>
                  <a:gd name="T94" fmla="*/ 10 w 38"/>
                  <a:gd name="T95" fmla="*/ 30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8"/>
                  <a:gd name="T145" fmla="*/ 0 h 60"/>
                  <a:gd name="T146" fmla="*/ 38 w 38"/>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8" h="60">
                    <a:moveTo>
                      <a:pt x="0" y="30"/>
                    </a:moveTo>
                    <a:lnTo>
                      <a:pt x="2" y="20"/>
                    </a:lnTo>
                    <a:lnTo>
                      <a:pt x="4" y="12"/>
                    </a:lnTo>
                    <a:lnTo>
                      <a:pt x="8" y="6"/>
                    </a:lnTo>
                    <a:lnTo>
                      <a:pt x="12" y="2"/>
                    </a:lnTo>
                    <a:lnTo>
                      <a:pt x="16" y="0"/>
                    </a:lnTo>
                    <a:lnTo>
                      <a:pt x="20" y="0"/>
                    </a:lnTo>
                    <a:lnTo>
                      <a:pt x="24" y="0"/>
                    </a:lnTo>
                    <a:lnTo>
                      <a:pt x="28" y="2"/>
                    </a:lnTo>
                    <a:lnTo>
                      <a:pt x="30" y="6"/>
                    </a:lnTo>
                    <a:lnTo>
                      <a:pt x="34" y="12"/>
                    </a:lnTo>
                    <a:lnTo>
                      <a:pt x="36" y="20"/>
                    </a:lnTo>
                    <a:lnTo>
                      <a:pt x="38" y="30"/>
                    </a:lnTo>
                    <a:lnTo>
                      <a:pt x="36" y="38"/>
                    </a:lnTo>
                    <a:lnTo>
                      <a:pt x="34" y="46"/>
                    </a:lnTo>
                    <a:lnTo>
                      <a:pt x="32" y="52"/>
                    </a:lnTo>
                    <a:lnTo>
                      <a:pt x="28" y="56"/>
                    </a:lnTo>
                    <a:lnTo>
                      <a:pt x="24" y="58"/>
                    </a:lnTo>
                    <a:lnTo>
                      <a:pt x="18" y="60"/>
                    </a:lnTo>
                    <a:lnTo>
                      <a:pt x="14" y="58"/>
                    </a:lnTo>
                    <a:lnTo>
                      <a:pt x="10" y="56"/>
                    </a:lnTo>
                    <a:lnTo>
                      <a:pt x="6" y="50"/>
                    </a:lnTo>
                    <a:lnTo>
                      <a:pt x="2" y="40"/>
                    </a:lnTo>
                    <a:lnTo>
                      <a:pt x="0" y="30"/>
                    </a:lnTo>
                    <a:close/>
                    <a:moveTo>
                      <a:pt x="10" y="30"/>
                    </a:moveTo>
                    <a:lnTo>
                      <a:pt x="10" y="42"/>
                    </a:lnTo>
                    <a:lnTo>
                      <a:pt x="12" y="50"/>
                    </a:lnTo>
                    <a:lnTo>
                      <a:pt x="14" y="54"/>
                    </a:lnTo>
                    <a:lnTo>
                      <a:pt x="16" y="56"/>
                    </a:lnTo>
                    <a:lnTo>
                      <a:pt x="18" y="56"/>
                    </a:lnTo>
                    <a:lnTo>
                      <a:pt x="22" y="56"/>
                    </a:lnTo>
                    <a:lnTo>
                      <a:pt x="24" y="54"/>
                    </a:lnTo>
                    <a:lnTo>
                      <a:pt x="26" y="52"/>
                    </a:lnTo>
                    <a:lnTo>
                      <a:pt x="28" y="48"/>
                    </a:lnTo>
                    <a:lnTo>
                      <a:pt x="28" y="38"/>
                    </a:lnTo>
                    <a:lnTo>
                      <a:pt x="30" y="28"/>
                    </a:lnTo>
                    <a:lnTo>
                      <a:pt x="28" y="18"/>
                    </a:lnTo>
                    <a:lnTo>
                      <a:pt x="28" y="10"/>
                    </a:lnTo>
                    <a:lnTo>
                      <a:pt x="26" y="6"/>
                    </a:lnTo>
                    <a:lnTo>
                      <a:pt x="24" y="4"/>
                    </a:lnTo>
                    <a:lnTo>
                      <a:pt x="22" y="2"/>
                    </a:lnTo>
                    <a:lnTo>
                      <a:pt x="20" y="2"/>
                    </a:lnTo>
                    <a:lnTo>
                      <a:pt x="16" y="2"/>
                    </a:lnTo>
                    <a:lnTo>
                      <a:pt x="14" y="4"/>
                    </a:lnTo>
                    <a:lnTo>
                      <a:pt x="12" y="10"/>
                    </a:lnTo>
                    <a:lnTo>
                      <a:pt x="10" y="16"/>
                    </a:lnTo>
                    <a:lnTo>
                      <a:pt x="10" y="24"/>
                    </a:lnTo>
                    <a:lnTo>
                      <a:pt x="10" y="30"/>
                    </a:lnTo>
                    <a:close/>
                  </a:path>
                </a:pathLst>
              </a:custGeom>
              <a:solidFill>
                <a:srgbClr val="000000"/>
              </a:solidFill>
              <a:ln w="0">
                <a:solidFill>
                  <a:srgbClr val="000000"/>
                </a:solidFill>
                <a:round/>
                <a:headEnd/>
                <a:tailEnd/>
              </a:ln>
            </p:spPr>
            <p:txBody>
              <a:bodyPr/>
              <a:lstStyle/>
              <a:p>
                <a:endParaRPr lang="en-CA"/>
              </a:p>
            </p:txBody>
          </p:sp>
          <p:sp>
            <p:nvSpPr>
              <p:cNvPr id="13531" name="Rectangle 200"/>
              <p:cNvSpPr>
                <a:spLocks noChangeArrowheads="1"/>
              </p:cNvSpPr>
              <p:nvPr/>
            </p:nvSpPr>
            <p:spPr bwMode="auto">
              <a:xfrm>
                <a:off x="3080" y="2880"/>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532" name="Freeform 201"/>
              <p:cNvSpPr>
                <a:spLocks noEditPoints="1"/>
              </p:cNvSpPr>
              <p:nvPr/>
            </p:nvSpPr>
            <p:spPr bwMode="auto">
              <a:xfrm>
                <a:off x="3228" y="2896"/>
                <a:ext cx="36" cy="60"/>
              </a:xfrm>
              <a:custGeom>
                <a:avLst/>
                <a:gdLst>
                  <a:gd name="T0" fmla="*/ 0 w 36"/>
                  <a:gd name="T1" fmla="*/ 30 h 60"/>
                  <a:gd name="T2" fmla="*/ 0 w 36"/>
                  <a:gd name="T3" fmla="*/ 20 h 60"/>
                  <a:gd name="T4" fmla="*/ 2 w 36"/>
                  <a:gd name="T5" fmla="*/ 12 h 60"/>
                  <a:gd name="T6" fmla="*/ 6 w 36"/>
                  <a:gd name="T7" fmla="*/ 6 h 60"/>
                  <a:gd name="T8" fmla="*/ 10 w 36"/>
                  <a:gd name="T9" fmla="*/ 2 h 60"/>
                  <a:gd name="T10" fmla="*/ 14 w 36"/>
                  <a:gd name="T11" fmla="*/ 0 h 60"/>
                  <a:gd name="T12" fmla="*/ 18 w 36"/>
                  <a:gd name="T13" fmla="*/ 0 h 60"/>
                  <a:gd name="T14" fmla="*/ 22 w 36"/>
                  <a:gd name="T15" fmla="*/ 0 h 60"/>
                  <a:gd name="T16" fmla="*/ 26 w 36"/>
                  <a:gd name="T17" fmla="*/ 2 h 60"/>
                  <a:gd name="T18" fmla="*/ 30 w 36"/>
                  <a:gd name="T19" fmla="*/ 6 h 60"/>
                  <a:gd name="T20" fmla="*/ 32 w 36"/>
                  <a:gd name="T21" fmla="*/ 12 h 60"/>
                  <a:gd name="T22" fmla="*/ 36 w 36"/>
                  <a:gd name="T23" fmla="*/ 20 h 60"/>
                  <a:gd name="T24" fmla="*/ 36 w 36"/>
                  <a:gd name="T25" fmla="*/ 30 h 60"/>
                  <a:gd name="T26" fmla="*/ 36 w 36"/>
                  <a:gd name="T27" fmla="*/ 38 h 60"/>
                  <a:gd name="T28" fmla="*/ 32 w 36"/>
                  <a:gd name="T29" fmla="*/ 46 h 60"/>
                  <a:gd name="T30" fmla="*/ 30 w 36"/>
                  <a:gd name="T31" fmla="*/ 52 h 60"/>
                  <a:gd name="T32" fmla="*/ 26 w 36"/>
                  <a:gd name="T33" fmla="*/ 56 h 60"/>
                  <a:gd name="T34" fmla="*/ 22 w 36"/>
                  <a:gd name="T35" fmla="*/ 58 h 60"/>
                  <a:gd name="T36" fmla="*/ 18 w 36"/>
                  <a:gd name="T37" fmla="*/ 60 h 60"/>
                  <a:gd name="T38" fmla="*/ 12 w 36"/>
                  <a:gd name="T39" fmla="*/ 58 h 60"/>
                  <a:gd name="T40" fmla="*/ 8 w 36"/>
                  <a:gd name="T41" fmla="*/ 56 h 60"/>
                  <a:gd name="T42" fmla="*/ 4 w 36"/>
                  <a:gd name="T43" fmla="*/ 50 h 60"/>
                  <a:gd name="T44" fmla="*/ 0 w 36"/>
                  <a:gd name="T45" fmla="*/ 40 h 60"/>
                  <a:gd name="T46" fmla="*/ 0 w 36"/>
                  <a:gd name="T47" fmla="*/ 30 h 60"/>
                  <a:gd name="T48" fmla="*/ 8 w 36"/>
                  <a:gd name="T49" fmla="*/ 30 h 60"/>
                  <a:gd name="T50" fmla="*/ 8 w 36"/>
                  <a:gd name="T51" fmla="*/ 42 h 60"/>
                  <a:gd name="T52" fmla="*/ 10 w 36"/>
                  <a:gd name="T53" fmla="*/ 50 h 60"/>
                  <a:gd name="T54" fmla="*/ 12 w 36"/>
                  <a:gd name="T55" fmla="*/ 54 h 60"/>
                  <a:gd name="T56" fmla="*/ 14 w 36"/>
                  <a:gd name="T57" fmla="*/ 56 h 60"/>
                  <a:gd name="T58" fmla="*/ 18 w 36"/>
                  <a:gd name="T59" fmla="*/ 56 h 60"/>
                  <a:gd name="T60" fmla="*/ 20 w 36"/>
                  <a:gd name="T61" fmla="*/ 56 h 60"/>
                  <a:gd name="T62" fmla="*/ 22 w 36"/>
                  <a:gd name="T63" fmla="*/ 54 h 60"/>
                  <a:gd name="T64" fmla="*/ 24 w 36"/>
                  <a:gd name="T65" fmla="*/ 52 h 60"/>
                  <a:gd name="T66" fmla="*/ 26 w 36"/>
                  <a:gd name="T67" fmla="*/ 48 h 60"/>
                  <a:gd name="T68" fmla="*/ 28 w 36"/>
                  <a:gd name="T69" fmla="*/ 38 h 60"/>
                  <a:gd name="T70" fmla="*/ 28 w 36"/>
                  <a:gd name="T71" fmla="*/ 28 h 60"/>
                  <a:gd name="T72" fmla="*/ 28 w 36"/>
                  <a:gd name="T73" fmla="*/ 18 h 60"/>
                  <a:gd name="T74" fmla="*/ 26 w 36"/>
                  <a:gd name="T75" fmla="*/ 10 h 60"/>
                  <a:gd name="T76" fmla="*/ 24 w 36"/>
                  <a:gd name="T77" fmla="*/ 6 h 60"/>
                  <a:gd name="T78" fmla="*/ 22 w 36"/>
                  <a:gd name="T79" fmla="*/ 4 h 60"/>
                  <a:gd name="T80" fmla="*/ 20 w 36"/>
                  <a:gd name="T81" fmla="*/ 2 h 60"/>
                  <a:gd name="T82" fmla="*/ 18 w 36"/>
                  <a:gd name="T83" fmla="*/ 2 h 60"/>
                  <a:gd name="T84" fmla="*/ 14 w 36"/>
                  <a:gd name="T85" fmla="*/ 2 h 60"/>
                  <a:gd name="T86" fmla="*/ 12 w 36"/>
                  <a:gd name="T87" fmla="*/ 4 h 60"/>
                  <a:gd name="T88" fmla="*/ 10 w 36"/>
                  <a:gd name="T89" fmla="*/ 10 h 60"/>
                  <a:gd name="T90" fmla="*/ 8 w 36"/>
                  <a:gd name="T91" fmla="*/ 16 h 60"/>
                  <a:gd name="T92" fmla="*/ 8 w 36"/>
                  <a:gd name="T93" fmla="*/ 24 h 60"/>
                  <a:gd name="T94" fmla="*/ 8 w 36"/>
                  <a:gd name="T95" fmla="*/ 30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0" y="20"/>
                    </a:lnTo>
                    <a:lnTo>
                      <a:pt x="2" y="12"/>
                    </a:lnTo>
                    <a:lnTo>
                      <a:pt x="6" y="6"/>
                    </a:lnTo>
                    <a:lnTo>
                      <a:pt x="10" y="2"/>
                    </a:lnTo>
                    <a:lnTo>
                      <a:pt x="14" y="0"/>
                    </a:lnTo>
                    <a:lnTo>
                      <a:pt x="18" y="0"/>
                    </a:lnTo>
                    <a:lnTo>
                      <a:pt x="22" y="0"/>
                    </a:lnTo>
                    <a:lnTo>
                      <a:pt x="26" y="2"/>
                    </a:lnTo>
                    <a:lnTo>
                      <a:pt x="30" y="6"/>
                    </a:lnTo>
                    <a:lnTo>
                      <a:pt x="32" y="12"/>
                    </a:lnTo>
                    <a:lnTo>
                      <a:pt x="36" y="20"/>
                    </a:lnTo>
                    <a:lnTo>
                      <a:pt x="36" y="30"/>
                    </a:lnTo>
                    <a:lnTo>
                      <a:pt x="36" y="38"/>
                    </a:lnTo>
                    <a:lnTo>
                      <a:pt x="32" y="46"/>
                    </a:lnTo>
                    <a:lnTo>
                      <a:pt x="30" y="52"/>
                    </a:lnTo>
                    <a:lnTo>
                      <a:pt x="26" y="56"/>
                    </a:lnTo>
                    <a:lnTo>
                      <a:pt x="22" y="58"/>
                    </a:lnTo>
                    <a:lnTo>
                      <a:pt x="18" y="60"/>
                    </a:lnTo>
                    <a:lnTo>
                      <a:pt x="12" y="58"/>
                    </a:lnTo>
                    <a:lnTo>
                      <a:pt x="8" y="56"/>
                    </a:lnTo>
                    <a:lnTo>
                      <a:pt x="4" y="50"/>
                    </a:lnTo>
                    <a:lnTo>
                      <a:pt x="0" y="40"/>
                    </a:lnTo>
                    <a:lnTo>
                      <a:pt x="0" y="30"/>
                    </a:lnTo>
                    <a:close/>
                    <a:moveTo>
                      <a:pt x="8" y="30"/>
                    </a:moveTo>
                    <a:lnTo>
                      <a:pt x="8" y="42"/>
                    </a:lnTo>
                    <a:lnTo>
                      <a:pt x="10" y="50"/>
                    </a:lnTo>
                    <a:lnTo>
                      <a:pt x="12" y="54"/>
                    </a:lnTo>
                    <a:lnTo>
                      <a:pt x="14" y="56"/>
                    </a:lnTo>
                    <a:lnTo>
                      <a:pt x="18" y="56"/>
                    </a:lnTo>
                    <a:lnTo>
                      <a:pt x="20" y="56"/>
                    </a:lnTo>
                    <a:lnTo>
                      <a:pt x="22" y="54"/>
                    </a:lnTo>
                    <a:lnTo>
                      <a:pt x="24" y="52"/>
                    </a:lnTo>
                    <a:lnTo>
                      <a:pt x="26" y="48"/>
                    </a:lnTo>
                    <a:lnTo>
                      <a:pt x="28" y="38"/>
                    </a:lnTo>
                    <a:lnTo>
                      <a:pt x="28" y="28"/>
                    </a:lnTo>
                    <a:lnTo>
                      <a:pt x="28" y="18"/>
                    </a:lnTo>
                    <a:lnTo>
                      <a:pt x="26" y="10"/>
                    </a:lnTo>
                    <a:lnTo>
                      <a:pt x="24" y="6"/>
                    </a:lnTo>
                    <a:lnTo>
                      <a:pt x="22" y="4"/>
                    </a:lnTo>
                    <a:lnTo>
                      <a:pt x="20" y="2"/>
                    </a:lnTo>
                    <a:lnTo>
                      <a:pt x="18" y="2"/>
                    </a:lnTo>
                    <a:lnTo>
                      <a:pt x="14" y="2"/>
                    </a:lnTo>
                    <a:lnTo>
                      <a:pt x="12" y="4"/>
                    </a:lnTo>
                    <a:lnTo>
                      <a:pt x="10" y="10"/>
                    </a:lnTo>
                    <a:lnTo>
                      <a:pt x="8" y="16"/>
                    </a:lnTo>
                    <a:lnTo>
                      <a:pt x="8" y="24"/>
                    </a:lnTo>
                    <a:lnTo>
                      <a:pt x="8" y="30"/>
                    </a:lnTo>
                    <a:close/>
                  </a:path>
                </a:pathLst>
              </a:custGeom>
              <a:solidFill>
                <a:srgbClr val="000000"/>
              </a:solidFill>
              <a:ln w="0">
                <a:solidFill>
                  <a:srgbClr val="000000"/>
                </a:solidFill>
                <a:round/>
                <a:headEnd/>
                <a:tailEnd/>
              </a:ln>
            </p:spPr>
            <p:txBody>
              <a:bodyPr/>
              <a:lstStyle/>
              <a:p>
                <a:endParaRPr lang="en-CA"/>
              </a:p>
            </p:txBody>
          </p:sp>
          <p:sp>
            <p:nvSpPr>
              <p:cNvPr id="13533" name="Rectangle 202"/>
              <p:cNvSpPr>
                <a:spLocks noChangeArrowheads="1"/>
              </p:cNvSpPr>
              <p:nvPr/>
            </p:nvSpPr>
            <p:spPr bwMode="auto">
              <a:xfrm>
                <a:off x="3528" y="2880"/>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534" name="Freeform 203"/>
              <p:cNvSpPr>
                <a:spLocks/>
              </p:cNvSpPr>
              <p:nvPr/>
            </p:nvSpPr>
            <p:spPr bwMode="auto">
              <a:xfrm>
                <a:off x="3678" y="2896"/>
                <a:ext cx="22" cy="58"/>
              </a:xfrm>
              <a:custGeom>
                <a:avLst/>
                <a:gdLst>
                  <a:gd name="T0" fmla="*/ 0 w 22"/>
                  <a:gd name="T1" fmla="*/ 6 h 58"/>
                  <a:gd name="T2" fmla="*/ 14 w 22"/>
                  <a:gd name="T3" fmla="*/ 0 h 58"/>
                  <a:gd name="T4" fmla="*/ 16 w 22"/>
                  <a:gd name="T5" fmla="*/ 0 h 58"/>
                  <a:gd name="T6" fmla="*/ 16 w 22"/>
                  <a:gd name="T7" fmla="*/ 48 h 58"/>
                  <a:gd name="T8" fmla="*/ 16 w 22"/>
                  <a:gd name="T9" fmla="*/ 52 h 58"/>
                  <a:gd name="T10" fmla="*/ 16 w 22"/>
                  <a:gd name="T11" fmla="*/ 56 h 58"/>
                  <a:gd name="T12" fmla="*/ 16 w 22"/>
                  <a:gd name="T13" fmla="*/ 56 h 58"/>
                  <a:gd name="T14" fmla="*/ 18 w 22"/>
                  <a:gd name="T15" fmla="*/ 58 h 58"/>
                  <a:gd name="T16" fmla="*/ 20 w 22"/>
                  <a:gd name="T17" fmla="*/ 58 h 58"/>
                  <a:gd name="T18" fmla="*/ 22 w 22"/>
                  <a:gd name="T19" fmla="*/ 58 h 58"/>
                  <a:gd name="T20" fmla="*/ 22 w 22"/>
                  <a:gd name="T21" fmla="*/ 58 h 58"/>
                  <a:gd name="T22" fmla="*/ 0 w 22"/>
                  <a:gd name="T23" fmla="*/ 58 h 58"/>
                  <a:gd name="T24" fmla="*/ 0 w 22"/>
                  <a:gd name="T25" fmla="*/ 58 h 58"/>
                  <a:gd name="T26" fmla="*/ 4 w 22"/>
                  <a:gd name="T27" fmla="*/ 58 h 58"/>
                  <a:gd name="T28" fmla="*/ 6 w 22"/>
                  <a:gd name="T29" fmla="*/ 58 h 58"/>
                  <a:gd name="T30" fmla="*/ 6 w 22"/>
                  <a:gd name="T31" fmla="*/ 56 h 58"/>
                  <a:gd name="T32" fmla="*/ 8 w 22"/>
                  <a:gd name="T33" fmla="*/ 56 h 58"/>
                  <a:gd name="T34" fmla="*/ 8 w 22"/>
                  <a:gd name="T35" fmla="*/ 54 h 58"/>
                  <a:gd name="T36" fmla="*/ 8 w 22"/>
                  <a:gd name="T37" fmla="*/ 48 h 58"/>
                  <a:gd name="T38" fmla="*/ 8 w 22"/>
                  <a:gd name="T39" fmla="*/ 16 h 58"/>
                  <a:gd name="T40" fmla="*/ 8 w 22"/>
                  <a:gd name="T41" fmla="*/ 10 h 58"/>
                  <a:gd name="T42" fmla="*/ 8 w 22"/>
                  <a:gd name="T43" fmla="*/ 8 h 58"/>
                  <a:gd name="T44" fmla="*/ 8 w 22"/>
                  <a:gd name="T45" fmla="*/ 6 h 58"/>
                  <a:gd name="T46" fmla="*/ 6 w 22"/>
                  <a:gd name="T47" fmla="*/ 6 h 58"/>
                  <a:gd name="T48" fmla="*/ 6 w 22"/>
                  <a:gd name="T49" fmla="*/ 6 h 58"/>
                  <a:gd name="T50" fmla="*/ 4 w 22"/>
                  <a:gd name="T51" fmla="*/ 6 h 58"/>
                  <a:gd name="T52" fmla="*/ 2 w 22"/>
                  <a:gd name="T53" fmla="*/ 6 h 58"/>
                  <a:gd name="T54" fmla="*/ 0 w 22"/>
                  <a:gd name="T55" fmla="*/ 6 h 58"/>
                  <a:gd name="T56" fmla="*/ 0 w 22"/>
                  <a:gd name="T57" fmla="*/ 6 h 5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2"/>
                  <a:gd name="T88" fmla="*/ 0 h 58"/>
                  <a:gd name="T89" fmla="*/ 22 w 22"/>
                  <a:gd name="T90" fmla="*/ 58 h 58"/>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2" h="58">
                    <a:moveTo>
                      <a:pt x="0" y="6"/>
                    </a:moveTo>
                    <a:lnTo>
                      <a:pt x="14" y="0"/>
                    </a:lnTo>
                    <a:lnTo>
                      <a:pt x="16" y="0"/>
                    </a:lnTo>
                    <a:lnTo>
                      <a:pt x="16" y="48"/>
                    </a:lnTo>
                    <a:lnTo>
                      <a:pt x="16" y="52"/>
                    </a:lnTo>
                    <a:lnTo>
                      <a:pt x="16" y="56"/>
                    </a:lnTo>
                    <a:lnTo>
                      <a:pt x="18" y="58"/>
                    </a:lnTo>
                    <a:lnTo>
                      <a:pt x="20" y="58"/>
                    </a:lnTo>
                    <a:lnTo>
                      <a:pt x="22" y="58"/>
                    </a:lnTo>
                    <a:lnTo>
                      <a:pt x="0" y="58"/>
                    </a:lnTo>
                    <a:lnTo>
                      <a:pt x="4" y="58"/>
                    </a:lnTo>
                    <a:lnTo>
                      <a:pt x="6" y="58"/>
                    </a:lnTo>
                    <a:lnTo>
                      <a:pt x="6" y="56"/>
                    </a:lnTo>
                    <a:lnTo>
                      <a:pt x="8" y="56"/>
                    </a:lnTo>
                    <a:lnTo>
                      <a:pt x="8" y="54"/>
                    </a:lnTo>
                    <a:lnTo>
                      <a:pt x="8" y="48"/>
                    </a:lnTo>
                    <a:lnTo>
                      <a:pt x="8" y="16"/>
                    </a:lnTo>
                    <a:lnTo>
                      <a:pt x="8" y="10"/>
                    </a:lnTo>
                    <a:lnTo>
                      <a:pt x="8" y="8"/>
                    </a:lnTo>
                    <a:lnTo>
                      <a:pt x="8" y="6"/>
                    </a:lnTo>
                    <a:lnTo>
                      <a:pt x="6" y="6"/>
                    </a:lnTo>
                    <a:lnTo>
                      <a:pt x="4" y="6"/>
                    </a:lnTo>
                    <a:lnTo>
                      <a:pt x="2" y="6"/>
                    </a:lnTo>
                    <a:lnTo>
                      <a:pt x="0" y="6"/>
                    </a:lnTo>
                    <a:close/>
                  </a:path>
                </a:pathLst>
              </a:custGeom>
              <a:solidFill>
                <a:srgbClr val="000000"/>
              </a:solidFill>
              <a:ln w="0">
                <a:solidFill>
                  <a:srgbClr val="000000"/>
                </a:solidFill>
                <a:round/>
                <a:headEnd/>
                <a:tailEnd/>
              </a:ln>
            </p:spPr>
            <p:txBody>
              <a:bodyPr/>
              <a:lstStyle/>
              <a:p>
                <a:endParaRPr lang="en-CA"/>
              </a:p>
            </p:txBody>
          </p:sp>
          <p:sp>
            <p:nvSpPr>
              <p:cNvPr id="13535" name="Rectangle 204"/>
              <p:cNvSpPr>
                <a:spLocks noChangeArrowheads="1"/>
              </p:cNvSpPr>
              <p:nvPr/>
            </p:nvSpPr>
            <p:spPr bwMode="auto">
              <a:xfrm>
                <a:off x="3848" y="2880"/>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536" name="Freeform 205"/>
              <p:cNvSpPr>
                <a:spLocks noEditPoints="1"/>
              </p:cNvSpPr>
              <p:nvPr/>
            </p:nvSpPr>
            <p:spPr bwMode="auto">
              <a:xfrm>
                <a:off x="3994" y="2896"/>
                <a:ext cx="38" cy="60"/>
              </a:xfrm>
              <a:custGeom>
                <a:avLst/>
                <a:gdLst>
                  <a:gd name="T0" fmla="*/ 0 w 38"/>
                  <a:gd name="T1" fmla="*/ 30 h 60"/>
                  <a:gd name="T2" fmla="*/ 2 w 38"/>
                  <a:gd name="T3" fmla="*/ 20 h 60"/>
                  <a:gd name="T4" fmla="*/ 4 w 38"/>
                  <a:gd name="T5" fmla="*/ 12 h 60"/>
                  <a:gd name="T6" fmla="*/ 6 w 38"/>
                  <a:gd name="T7" fmla="*/ 6 h 60"/>
                  <a:gd name="T8" fmla="*/ 12 w 38"/>
                  <a:gd name="T9" fmla="*/ 2 h 60"/>
                  <a:gd name="T10" fmla="*/ 14 w 38"/>
                  <a:gd name="T11" fmla="*/ 0 h 60"/>
                  <a:gd name="T12" fmla="*/ 18 w 38"/>
                  <a:gd name="T13" fmla="*/ 0 h 60"/>
                  <a:gd name="T14" fmla="*/ 24 w 38"/>
                  <a:gd name="T15" fmla="*/ 0 h 60"/>
                  <a:gd name="T16" fmla="*/ 26 w 38"/>
                  <a:gd name="T17" fmla="*/ 2 h 60"/>
                  <a:gd name="T18" fmla="*/ 30 w 38"/>
                  <a:gd name="T19" fmla="*/ 6 h 60"/>
                  <a:gd name="T20" fmla="*/ 34 w 38"/>
                  <a:gd name="T21" fmla="*/ 12 h 60"/>
                  <a:gd name="T22" fmla="*/ 36 w 38"/>
                  <a:gd name="T23" fmla="*/ 20 h 60"/>
                  <a:gd name="T24" fmla="*/ 38 w 38"/>
                  <a:gd name="T25" fmla="*/ 30 h 60"/>
                  <a:gd name="T26" fmla="*/ 36 w 38"/>
                  <a:gd name="T27" fmla="*/ 38 h 60"/>
                  <a:gd name="T28" fmla="*/ 34 w 38"/>
                  <a:gd name="T29" fmla="*/ 46 h 60"/>
                  <a:gd name="T30" fmla="*/ 30 w 38"/>
                  <a:gd name="T31" fmla="*/ 52 h 60"/>
                  <a:gd name="T32" fmla="*/ 26 w 38"/>
                  <a:gd name="T33" fmla="*/ 56 h 60"/>
                  <a:gd name="T34" fmla="*/ 22 w 38"/>
                  <a:gd name="T35" fmla="*/ 58 h 60"/>
                  <a:gd name="T36" fmla="*/ 18 w 38"/>
                  <a:gd name="T37" fmla="*/ 60 h 60"/>
                  <a:gd name="T38" fmla="*/ 14 w 38"/>
                  <a:gd name="T39" fmla="*/ 58 h 60"/>
                  <a:gd name="T40" fmla="*/ 8 w 38"/>
                  <a:gd name="T41" fmla="*/ 56 h 60"/>
                  <a:gd name="T42" fmla="*/ 6 w 38"/>
                  <a:gd name="T43" fmla="*/ 50 h 60"/>
                  <a:gd name="T44" fmla="*/ 2 w 38"/>
                  <a:gd name="T45" fmla="*/ 40 h 60"/>
                  <a:gd name="T46" fmla="*/ 0 w 38"/>
                  <a:gd name="T47" fmla="*/ 30 h 60"/>
                  <a:gd name="T48" fmla="*/ 8 w 38"/>
                  <a:gd name="T49" fmla="*/ 30 h 60"/>
                  <a:gd name="T50" fmla="*/ 10 w 38"/>
                  <a:gd name="T51" fmla="*/ 42 h 60"/>
                  <a:gd name="T52" fmla="*/ 12 w 38"/>
                  <a:gd name="T53" fmla="*/ 50 h 60"/>
                  <a:gd name="T54" fmla="*/ 14 w 38"/>
                  <a:gd name="T55" fmla="*/ 54 h 60"/>
                  <a:gd name="T56" fmla="*/ 16 w 38"/>
                  <a:gd name="T57" fmla="*/ 56 h 60"/>
                  <a:gd name="T58" fmla="*/ 18 w 38"/>
                  <a:gd name="T59" fmla="*/ 56 h 60"/>
                  <a:gd name="T60" fmla="*/ 20 w 38"/>
                  <a:gd name="T61" fmla="*/ 56 h 60"/>
                  <a:gd name="T62" fmla="*/ 24 w 38"/>
                  <a:gd name="T63" fmla="*/ 54 h 60"/>
                  <a:gd name="T64" fmla="*/ 26 w 38"/>
                  <a:gd name="T65" fmla="*/ 52 h 60"/>
                  <a:gd name="T66" fmla="*/ 26 w 38"/>
                  <a:gd name="T67" fmla="*/ 48 h 60"/>
                  <a:gd name="T68" fmla="*/ 28 w 38"/>
                  <a:gd name="T69" fmla="*/ 38 h 60"/>
                  <a:gd name="T70" fmla="*/ 28 w 38"/>
                  <a:gd name="T71" fmla="*/ 28 h 60"/>
                  <a:gd name="T72" fmla="*/ 28 w 38"/>
                  <a:gd name="T73" fmla="*/ 18 h 60"/>
                  <a:gd name="T74" fmla="*/ 26 w 38"/>
                  <a:gd name="T75" fmla="*/ 10 h 60"/>
                  <a:gd name="T76" fmla="*/ 26 w 38"/>
                  <a:gd name="T77" fmla="*/ 6 h 60"/>
                  <a:gd name="T78" fmla="*/ 22 w 38"/>
                  <a:gd name="T79" fmla="*/ 4 h 60"/>
                  <a:gd name="T80" fmla="*/ 22 w 38"/>
                  <a:gd name="T81" fmla="*/ 2 h 60"/>
                  <a:gd name="T82" fmla="*/ 18 w 38"/>
                  <a:gd name="T83" fmla="*/ 2 h 60"/>
                  <a:gd name="T84" fmla="*/ 16 w 38"/>
                  <a:gd name="T85" fmla="*/ 2 h 60"/>
                  <a:gd name="T86" fmla="*/ 14 w 38"/>
                  <a:gd name="T87" fmla="*/ 4 h 60"/>
                  <a:gd name="T88" fmla="*/ 12 w 38"/>
                  <a:gd name="T89" fmla="*/ 10 h 60"/>
                  <a:gd name="T90" fmla="*/ 10 w 38"/>
                  <a:gd name="T91" fmla="*/ 16 h 60"/>
                  <a:gd name="T92" fmla="*/ 10 w 38"/>
                  <a:gd name="T93" fmla="*/ 24 h 60"/>
                  <a:gd name="T94" fmla="*/ 8 w 38"/>
                  <a:gd name="T95" fmla="*/ 30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8"/>
                  <a:gd name="T145" fmla="*/ 0 h 60"/>
                  <a:gd name="T146" fmla="*/ 38 w 38"/>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8" h="60">
                    <a:moveTo>
                      <a:pt x="0" y="30"/>
                    </a:moveTo>
                    <a:lnTo>
                      <a:pt x="2" y="20"/>
                    </a:lnTo>
                    <a:lnTo>
                      <a:pt x="4" y="12"/>
                    </a:lnTo>
                    <a:lnTo>
                      <a:pt x="6" y="6"/>
                    </a:lnTo>
                    <a:lnTo>
                      <a:pt x="12" y="2"/>
                    </a:lnTo>
                    <a:lnTo>
                      <a:pt x="14" y="0"/>
                    </a:lnTo>
                    <a:lnTo>
                      <a:pt x="18" y="0"/>
                    </a:lnTo>
                    <a:lnTo>
                      <a:pt x="24" y="0"/>
                    </a:lnTo>
                    <a:lnTo>
                      <a:pt x="26" y="2"/>
                    </a:lnTo>
                    <a:lnTo>
                      <a:pt x="30" y="6"/>
                    </a:lnTo>
                    <a:lnTo>
                      <a:pt x="34" y="12"/>
                    </a:lnTo>
                    <a:lnTo>
                      <a:pt x="36" y="20"/>
                    </a:lnTo>
                    <a:lnTo>
                      <a:pt x="38" y="30"/>
                    </a:lnTo>
                    <a:lnTo>
                      <a:pt x="36" y="38"/>
                    </a:lnTo>
                    <a:lnTo>
                      <a:pt x="34" y="46"/>
                    </a:lnTo>
                    <a:lnTo>
                      <a:pt x="30" y="52"/>
                    </a:lnTo>
                    <a:lnTo>
                      <a:pt x="26" y="56"/>
                    </a:lnTo>
                    <a:lnTo>
                      <a:pt x="22" y="58"/>
                    </a:lnTo>
                    <a:lnTo>
                      <a:pt x="18" y="60"/>
                    </a:lnTo>
                    <a:lnTo>
                      <a:pt x="14" y="58"/>
                    </a:lnTo>
                    <a:lnTo>
                      <a:pt x="8" y="56"/>
                    </a:lnTo>
                    <a:lnTo>
                      <a:pt x="6" y="50"/>
                    </a:lnTo>
                    <a:lnTo>
                      <a:pt x="2" y="40"/>
                    </a:lnTo>
                    <a:lnTo>
                      <a:pt x="0" y="30"/>
                    </a:lnTo>
                    <a:close/>
                    <a:moveTo>
                      <a:pt x="8" y="30"/>
                    </a:moveTo>
                    <a:lnTo>
                      <a:pt x="10" y="42"/>
                    </a:lnTo>
                    <a:lnTo>
                      <a:pt x="12" y="50"/>
                    </a:lnTo>
                    <a:lnTo>
                      <a:pt x="14" y="54"/>
                    </a:lnTo>
                    <a:lnTo>
                      <a:pt x="16" y="56"/>
                    </a:lnTo>
                    <a:lnTo>
                      <a:pt x="18" y="56"/>
                    </a:lnTo>
                    <a:lnTo>
                      <a:pt x="20" y="56"/>
                    </a:lnTo>
                    <a:lnTo>
                      <a:pt x="24" y="54"/>
                    </a:lnTo>
                    <a:lnTo>
                      <a:pt x="26" y="52"/>
                    </a:lnTo>
                    <a:lnTo>
                      <a:pt x="26" y="48"/>
                    </a:lnTo>
                    <a:lnTo>
                      <a:pt x="28" y="38"/>
                    </a:lnTo>
                    <a:lnTo>
                      <a:pt x="28" y="28"/>
                    </a:lnTo>
                    <a:lnTo>
                      <a:pt x="28" y="18"/>
                    </a:lnTo>
                    <a:lnTo>
                      <a:pt x="26" y="10"/>
                    </a:lnTo>
                    <a:lnTo>
                      <a:pt x="26" y="6"/>
                    </a:lnTo>
                    <a:lnTo>
                      <a:pt x="22" y="4"/>
                    </a:lnTo>
                    <a:lnTo>
                      <a:pt x="22" y="2"/>
                    </a:lnTo>
                    <a:lnTo>
                      <a:pt x="18" y="2"/>
                    </a:lnTo>
                    <a:lnTo>
                      <a:pt x="16" y="2"/>
                    </a:lnTo>
                    <a:lnTo>
                      <a:pt x="14" y="4"/>
                    </a:lnTo>
                    <a:lnTo>
                      <a:pt x="12" y="10"/>
                    </a:lnTo>
                    <a:lnTo>
                      <a:pt x="10" y="16"/>
                    </a:lnTo>
                    <a:lnTo>
                      <a:pt x="10" y="24"/>
                    </a:lnTo>
                    <a:lnTo>
                      <a:pt x="8" y="30"/>
                    </a:lnTo>
                    <a:close/>
                  </a:path>
                </a:pathLst>
              </a:custGeom>
              <a:solidFill>
                <a:srgbClr val="000000"/>
              </a:solidFill>
              <a:ln w="0">
                <a:solidFill>
                  <a:srgbClr val="000000"/>
                </a:solidFill>
                <a:round/>
                <a:headEnd/>
                <a:tailEnd/>
              </a:ln>
            </p:spPr>
            <p:txBody>
              <a:bodyPr/>
              <a:lstStyle/>
              <a:p>
                <a:endParaRPr lang="en-CA"/>
              </a:p>
            </p:txBody>
          </p:sp>
        </p:grpSp>
        <p:sp>
          <p:nvSpPr>
            <p:cNvPr id="13335" name="Rectangle 206"/>
            <p:cNvSpPr>
              <a:spLocks noChangeArrowheads="1"/>
            </p:cNvSpPr>
            <p:nvPr/>
          </p:nvSpPr>
          <p:spPr bwMode="auto">
            <a:xfrm>
              <a:off x="4200" y="2880"/>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336" name="Rectangle 207"/>
            <p:cNvSpPr>
              <a:spLocks noChangeArrowheads="1"/>
            </p:cNvSpPr>
            <p:nvPr/>
          </p:nvSpPr>
          <p:spPr bwMode="auto">
            <a:xfrm>
              <a:off x="1552" y="2984"/>
              <a:ext cx="2650" cy="4"/>
            </a:xfrm>
            <a:prstGeom prst="rect">
              <a:avLst/>
            </a:prstGeom>
            <a:solidFill>
              <a:srgbClr val="000000"/>
            </a:solidFill>
            <a:ln w="0">
              <a:solidFill>
                <a:srgbClr val="000000"/>
              </a:solidFill>
              <a:miter lim="800000"/>
              <a:headEnd/>
              <a:tailEnd/>
            </a:ln>
          </p:spPr>
          <p:txBody>
            <a:bodyPr/>
            <a:lstStyle/>
            <a:p>
              <a:endParaRPr lang="en-US"/>
            </a:p>
          </p:txBody>
        </p:sp>
      </p:grpSp>
      <p:graphicFrame>
        <p:nvGraphicFramePr>
          <p:cNvPr id="13315" name="Object 210"/>
          <p:cNvGraphicFramePr>
            <a:graphicFrameLocks noChangeAspect="1"/>
          </p:cNvGraphicFramePr>
          <p:nvPr/>
        </p:nvGraphicFramePr>
        <p:xfrm>
          <a:off x="0" y="2057400"/>
          <a:ext cx="842963" cy="357188"/>
        </p:xfrm>
        <a:graphic>
          <a:graphicData uri="http://schemas.openxmlformats.org/presentationml/2006/ole">
            <p:oleObj spid="_x0000_s138243" name="Equation" r:id="rId5" imgW="330120" imgH="139680" progId="Equation.3">
              <p:embed/>
            </p:oleObj>
          </a:graphicData>
        </a:graphic>
      </p:graphicFrame>
      <p:graphicFrame>
        <p:nvGraphicFramePr>
          <p:cNvPr id="13316" name="Object 211"/>
          <p:cNvGraphicFramePr>
            <a:graphicFrameLocks noChangeAspect="1"/>
          </p:cNvGraphicFramePr>
          <p:nvPr>
            <p:ph sz="half" idx="2"/>
          </p:nvPr>
        </p:nvGraphicFramePr>
        <p:xfrm>
          <a:off x="4267200" y="5105400"/>
          <a:ext cx="4648200" cy="1208088"/>
        </p:xfrm>
        <a:graphic>
          <a:graphicData uri="http://schemas.openxmlformats.org/presentationml/2006/ole">
            <p:oleObj spid="_x0000_s138244" name="Equation" r:id="rId6" imgW="1612800" imgH="419040" progId="Equation.3">
              <p:embed/>
            </p:oleObj>
          </a:graphicData>
        </a:graphic>
      </p:graphicFrame>
      <p:sp>
        <p:nvSpPr>
          <p:cNvPr id="13329" name="Rectangle 213"/>
          <p:cNvSpPr>
            <a:spLocks noChangeArrowheads="1"/>
          </p:cNvSpPr>
          <p:nvPr/>
        </p:nvSpPr>
        <p:spPr bwMode="auto">
          <a:xfrm>
            <a:off x="228600" y="4648200"/>
            <a:ext cx="8458200" cy="685800"/>
          </a:xfrm>
          <a:prstGeom prst="rect">
            <a:avLst/>
          </a:prstGeom>
          <a:noFill/>
          <a:ln w="9525">
            <a:noFill/>
            <a:miter lim="800000"/>
            <a:headEnd/>
            <a:tailEnd/>
          </a:ln>
        </p:spPr>
        <p:txBody>
          <a:bodyPr/>
          <a:lstStyle/>
          <a:p>
            <a:pPr marL="342900" indent="-342900">
              <a:spcBef>
                <a:spcPct val="20000"/>
              </a:spcBef>
            </a:pPr>
            <a:r>
              <a:rPr lang="en-US" sz="2800" b="1">
                <a:latin typeface="Comic Sans MS" pitchFamily="66" charset="0"/>
              </a:rPr>
              <a:t>Corpus: ~10,000 sentences, 1616 word types</a:t>
            </a:r>
            <a:endParaRPr lang="en-US" sz="2800">
              <a:latin typeface="Comic Sans MS" pitchFamily="66" charset="0"/>
            </a:endParaRPr>
          </a:p>
        </p:txBody>
      </p:sp>
      <p:sp>
        <p:nvSpPr>
          <p:cNvPr id="13330" name="Line 214"/>
          <p:cNvSpPr>
            <a:spLocks noChangeShapeType="1"/>
          </p:cNvSpPr>
          <p:nvPr/>
        </p:nvSpPr>
        <p:spPr bwMode="auto">
          <a:xfrm>
            <a:off x="8534400" y="1600200"/>
            <a:ext cx="609600" cy="0"/>
          </a:xfrm>
          <a:prstGeom prst="line">
            <a:avLst/>
          </a:prstGeom>
          <a:noFill/>
          <a:ln w="9525">
            <a:solidFill>
              <a:schemeClr val="tx1"/>
            </a:solidFill>
            <a:prstDash val="dash"/>
            <a:round/>
            <a:headEnd/>
            <a:tailEnd/>
          </a:ln>
        </p:spPr>
        <p:txBody>
          <a:bodyPr/>
          <a:lstStyle/>
          <a:p>
            <a:endParaRPr lang="en-CA"/>
          </a:p>
        </p:txBody>
      </p:sp>
      <p:sp>
        <p:nvSpPr>
          <p:cNvPr id="13331" name="Line 216"/>
          <p:cNvSpPr>
            <a:spLocks noChangeShapeType="1"/>
          </p:cNvSpPr>
          <p:nvPr/>
        </p:nvSpPr>
        <p:spPr bwMode="auto">
          <a:xfrm>
            <a:off x="762000" y="4267200"/>
            <a:ext cx="0" cy="533400"/>
          </a:xfrm>
          <a:prstGeom prst="line">
            <a:avLst/>
          </a:prstGeom>
          <a:noFill/>
          <a:ln w="9525">
            <a:solidFill>
              <a:schemeClr val="tx1"/>
            </a:solidFill>
            <a:prstDash val="dash"/>
            <a:round/>
            <a:headEnd/>
            <a:tailEnd/>
          </a:ln>
        </p:spPr>
        <p:txBody>
          <a:bodyPr/>
          <a:lstStyle/>
          <a:p>
            <a:endParaRPr lang="en-CA"/>
          </a:p>
        </p:txBody>
      </p:sp>
      <p:sp>
        <p:nvSpPr>
          <p:cNvPr id="13332" name="Rectangle 5"/>
          <p:cNvSpPr>
            <a:spLocks noChangeArrowheads="1"/>
          </p:cNvSpPr>
          <p:nvPr/>
        </p:nvSpPr>
        <p:spPr bwMode="auto">
          <a:xfrm>
            <a:off x="228600" y="5181600"/>
            <a:ext cx="3733800" cy="762000"/>
          </a:xfrm>
          <a:prstGeom prst="rect">
            <a:avLst/>
          </a:prstGeom>
          <a:noFill/>
          <a:ln w="9525">
            <a:noFill/>
            <a:miter lim="800000"/>
            <a:headEnd/>
            <a:tailEnd/>
          </a:ln>
        </p:spPr>
        <p:txBody>
          <a:bodyPr/>
          <a:lstStyle/>
          <a:p>
            <a:pPr marL="342900" indent="-342900">
              <a:spcBef>
                <a:spcPct val="20000"/>
              </a:spcBef>
            </a:pPr>
            <a:r>
              <a:rPr lang="en-US" sz="2800" i="1">
                <a:solidFill>
                  <a:schemeClr val="accent2"/>
                </a:solidFill>
                <a:latin typeface="Comic Sans MS" pitchFamily="66" charset="0"/>
              </a:rPr>
              <a:t>What domain?</a:t>
            </a:r>
          </a:p>
          <a:p>
            <a:pPr marL="342900" indent="-342900">
              <a:spcBef>
                <a:spcPct val="20000"/>
              </a:spcBef>
            </a:pPr>
            <a:r>
              <a:rPr lang="en-US" sz="2800" i="1">
                <a:solidFill>
                  <a:schemeClr val="accent2"/>
                </a:solidFill>
                <a:latin typeface="Comic Sans MS" pitchFamily="66" charset="0"/>
              </a:rPr>
              <a:t>Dialog? Reviews?</a:t>
            </a:r>
            <a:endParaRPr lang="en-US" sz="2800" i="1">
              <a:latin typeface="Comic Sans MS" pitchFamily="66" charset="0"/>
            </a:endParaRPr>
          </a:p>
        </p:txBody>
      </p:sp>
    </p:spTree>
  </p:cSld>
  <p:clrMapOvr>
    <a:masterClrMapping/>
  </p:clrMapOvr>
  <p:timing>
    <p:tnLst>
      <p:par>
        <p:cT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22" name="Date Placeholder 3"/>
          <p:cNvSpPr>
            <a:spLocks noGrp="1"/>
          </p:cNvSpPr>
          <p:nvPr>
            <p:ph type="dt" sz="quarter" idx="10"/>
          </p:nvPr>
        </p:nvSpPr>
        <p:spPr>
          <a:noFill/>
        </p:spPr>
        <p:txBody>
          <a:bodyPr/>
          <a:lstStyle/>
          <a:p>
            <a:fld id="{ADF81A8D-6FEB-446D-B435-4E510959B775}" type="datetime1">
              <a:rPr lang="en-US" smtClean="0"/>
              <a:pPr/>
              <a:t>1/21/2013</a:t>
            </a:fld>
            <a:endParaRPr lang="en-US" smtClean="0"/>
          </a:p>
        </p:txBody>
      </p:sp>
      <p:sp>
        <p:nvSpPr>
          <p:cNvPr id="30723" name="Footer Placeholder 4"/>
          <p:cNvSpPr>
            <a:spLocks noGrp="1"/>
          </p:cNvSpPr>
          <p:nvPr>
            <p:ph type="ftr" sz="quarter" idx="11"/>
          </p:nvPr>
        </p:nvSpPr>
        <p:spPr>
          <a:noFill/>
        </p:spPr>
        <p:txBody>
          <a:bodyPr/>
          <a:lstStyle/>
          <a:p>
            <a:r>
              <a:rPr lang="en-US" dirty="0" smtClean="0"/>
              <a:t>CPSC503 Winter 2012</a:t>
            </a:r>
          </a:p>
        </p:txBody>
      </p:sp>
      <p:sp>
        <p:nvSpPr>
          <p:cNvPr id="30724" name="Slide Number Placeholder 5"/>
          <p:cNvSpPr>
            <a:spLocks noGrp="1"/>
          </p:cNvSpPr>
          <p:nvPr>
            <p:ph type="sldNum" sz="quarter" idx="12"/>
          </p:nvPr>
        </p:nvSpPr>
        <p:spPr>
          <a:noFill/>
        </p:spPr>
        <p:txBody>
          <a:bodyPr/>
          <a:lstStyle/>
          <a:p>
            <a:fld id="{F86DEAF4-33C7-4AFB-A7FE-26C4646C6C61}" type="slidenum">
              <a:rPr lang="en-US" smtClean="0"/>
              <a:pPr/>
              <a:t>3</a:t>
            </a:fld>
            <a:endParaRPr lang="en-US" smtClean="0"/>
          </a:p>
        </p:txBody>
      </p:sp>
      <p:sp>
        <p:nvSpPr>
          <p:cNvPr id="30725" name="Rectangle 2"/>
          <p:cNvSpPr>
            <a:spLocks noGrp="1" noChangeArrowheads="1"/>
          </p:cNvSpPr>
          <p:nvPr>
            <p:ph type="title"/>
          </p:nvPr>
        </p:nvSpPr>
        <p:spPr>
          <a:xfrm>
            <a:off x="304800" y="2057400"/>
            <a:ext cx="7772400" cy="1143000"/>
          </a:xfrm>
        </p:spPr>
        <p:txBody>
          <a:bodyPr/>
          <a:lstStyle/>
          <a:p>
            <a:pPr eaLnBrk="1" hangingPunct="1"/>
            <a:r>
              <a:rPr lang="en-US" sz="3600" dirty="0" smtClean="0"/>
              <a:t>Corpora: issues to remember</a:t>
            </a:r>
          </a:p>
        </p:txBody>
      </p:sp>
      <p:sp>
        <p:nvSpPr>
          <p:cNvPr id="30726" name="Rectangle 3"/>
          <p:cNvSpPr>
            <a:spLocks noGrp="1" noChangeArrowheads="1"/>
          </p:cNvSpPr>
          <p:nvPr>
            <p:ph type="body" idx="1"/>
          </p:nvPr>
        </p:nvSpPr>
        <p:spPr>
          <a:xfrm>
            <a:off x="609600" y="2971800"/>
            <a:ext cx="7772400" cy="4114800"/>
          </a:xfrm>
        </p:spPr>
        <p:txBody>
          <a:bodyPr/>
          <a:lstStyle/>
          <a:p>
            <a:pPr eaLnBrk="1" hangingPunct="1"/>
            <a:r>
              <a:rPr lang="en-US" dirty="0" smtClean="0">
                <a:solidFill>
                  <a:schemeClr val="accent2"/>
                </a:solidFill>
              </a:rPr>
              <a:t>Zero counts</a:t>
            </a:r>
            <a:r>
              <a:rPr lang="en-US" dirty="0" smtClean="0"/>
              <a:t> in the corpus: Just because an event didn’t happen in the corpus doesn’t mean it won’t happen</a:t>
            </a:r>
          </a:p>
          <a:p>
            <a:pPr lvl="1" eaLnBrk="1" hangingPunct="1">
              <a:buFontTx/>
              <a:buNone/>
            </a:pPr>
            <a:r>
              <a:rPr lang="en-US" sz="2800" b="0" dirty="0" smtClean="0"/>
              <a:t>e.g., </a:t>
            </a:r>
            <a:r>
              <a:rPr lang="en-US" sz="2800" b="0" i="1" dirty="0" smtClean="0">
                <a:solidFill>
                  <a:schemeClr val="accent2"/>
                </a:solidFill>
              </a:rPr>
              <a:t>cress</a:t>
            </a:r>
            <a:r>
              <a:rPr lang="en-US" sz="2800" b="0" dirty="0" smtClean="0"/>
              <a:t> has not really zero probability</a:t>
            </a:r>
            <a:r>
              <a:rPr lang="en-US" dirty="0" smtClean="0"/>
              <a:t> </a:t>
            </a:r>
          </a:p>
        </p:txBody>
      </p:sp>
      <p:sp>
        <p:nvSpPr>
          <p:cNvPr id="30727" name="Rectangle 4"/>
          <p:cNvSpPr>
            <a:spLocks noChangeArrowheads="1"/>
          </p:cNvSpPr>
          <p:nvPr/>
        </p:nvSpPr>
        <p:spPr bwMode="auto">
          <a:xfrm>
            <a:off x="914400" y="4876800"/>
            <a:ext cx="7391400" cy="1384995"/>
          </a:xfrm>
          <a:prstGeom prst="rect">
            <a:avLst/>
          </a:prstGeom>
          <a:noFill/>
          <a:ln w="9525">
            <a:noFill/>
            <a:miter lim="800000"/>
            <a:headEnd/>
            <a:tailEnd/>
          </a:ln>
        </p:spPr>
        <p:txBody>
          <a:bodyPr>
            <a:spAutoFit/>
          </a:bodyPr>
          <a:lstStyle/>
          <a:p>
            <a:pPr>
              <a:spcBef>
                <a:spcPct val="50000"/>
              </a:spcBef>
              <a:buFontTx/>
              <a:buChar char="•"/>
            </a:pPr>
            <a:r>
              <a:rPr lang="en-US" sz="2800" b="1" dirty="0">
                <a:latin typeface="Comic Sans MS" pitchFamily="66" charset="0"/>
              </a:rPr>
              <a:t> Getting a corpus that matches the actual use. </a:t>
            </a:r>
            <a:r>
              <a:rPr lang="en-US" sz="2800" b="1" dirty="0" smtClean="0">
                <a:latin typeface="Comic Sans MS" pitchFamily="66" charset="0"/>
              </a:rPr>
              <a:t> </a:t>
            </a:r>
            <a:r>
              <a:rPr lang="en-US" sz="2800" dirty="0" smtClean="0">
                <a:latin typeface="Comic Sans MS" pitchFamily="66" charset="0"/>
              </a:rPr>
              <a:t>e.g</a:t>
            </a:r>
            <a:r>
              <a:rPr lang="en-US" sz="2800" dirty="0">
                <a:latin typeface="Comic Sans MS" pitchFamily="66" charset="0"/>
              </a:rPr>
              <a:t>., Kids don’t misspell the same way that adults do</a:t>
            </a:r>
            <a:endParaRPr lang="en-US" sz="2400" b="1" dirty="0">
              <a:latin typeface="Comic Sans MS" pitchFamily="66" charset="0"/>
            </a:endParaRPr>
          </a:p>
        </p:txBody>
      </p:sp>
      <p:sp>
        <p:nvSpPr>
          <p:cNvPr id="8" name="Rectangle 4"/>
          <p:cNvSpPr>
            <a:spLocks noChangeArrowheads="1"/>
          </p:cNvSpPr>
          <p:nvPr/>
        </p:nvSpPr>
        <p:spPr bwMode="auto">
          <a:xfrm>
            <a:off x="381000" y="304800"/>
            <a:ext cx="8534400" cy="1877437"/>
          </a:xfrm>
          <a:prstGeom prst="rect">
            <a:avLst/>
          </a:prstGeom>
          <a:noFill/>
          <a:ln w="9525">
            <a:noFill/>
            <a:miter lim="800000"/>
            <a:headEnd/>
            <a:tailEnd/>
          </a:ln>
        </p:spPr>
        <p:txBody>
          <a:bodyPr wrap="square">
            <a:spAutoFit/>
          </a:bodyPr>
          <a:lstStyle/>
          <a:p>
            <a:pPr>
              <a:spcBef>
                <a:spcPts val="0"/>
              </a:spcBef>
            </a:pPr>
            <a:r>
              <a:rPr lang="en-US" sz="2800" b="1" dirty="0">
                <a:latin typeface="Comic Sans MS" pitchFamily="66" charset="0"/>
              </a:rPr>
              <a:t> </a:t>
            </a:r>
            <a:r>
              <a:rPr lang="en-US" sz="3200" b="1" dirty="0" smtClean="0">
                <a:solidFill>
                  <a:schemeClr val="accent6"/>
                </a:solidFill>
                <a:latin typeface="Comic Sans MS" pitchFamily="66" charset="0"/>
              </a:rPr>
              <a:t>Spelling Corpora</a:t>
            </a:r>
            <a:endParaRPr lang="en-US" sz="2800" b="1" dirty="0" smtClean="0">
              <a:solidFill>
                <a:schemeClr val="accent6"/>
              </a:solidFill>
              <a:latin typeface="Comic Sans MS" pitchFamily="66" charset="0"/>
            </a:endParaRPr>
          </a:p>
          <a:p>
            <a:pPr lvl="1">
              <a:spcBef>
                <a:spcPts val="0"/>
              </a:spcBef>
              <a:buFontTx/>
              <a:buChar char="•"/>
            </a:pPr>
            <a:r>
              <a:rPr lang="en-US" sz="2800" b="1" dirty="0" smtClean="0">
                <a:latin typeface="Comic Sans MS" pitchFamily="66" charset="0"/>
              </a:rPr>
              <a:t>Wikipedia’s list of common misspellings</a:t>
            </a:r>
          </a:p>
          <a:p>
            <a:pPr lvl="1">
              <a:spcBef>
                <a:spcPts val="0"/>
              </a:spcBef>
              <a:buFontTx/>
              <a:buChar char="•"/>
            </a:pPr>
            <a:r>
              <a:rPr lang="en-US" sz="2800" b="1" dirty="0" err="1" smtClean="0">
                <a:latin typeface="Comic Sans MS" pitchFamily="66" charset="0"/>
              </a:rPr>
              <a:t>Aspell</a:t>
            </a:r>
            <a:r>
              <a:rPr lang="en-US" sz="2800" b="1" dirty="0" smtClean="0">
                <a:latin typeface="Comic Sans MS" pitchFamily="66" charset="0"/>
              </a:rPr>
              <a:t> filtered version of above</a:t>
            </a:r>
          </a:p>
          <a:p>
            <a:pPr lvl="1">
              <a:spcBef>
                <a:spcPts val="0"/>
              </a:spcBef>
              <a:buFontTx/>
              <a:buChar char="•"/>
            </a:pPr>
            <a:r>
              <a:rPr lang="en-US" sz="2800" b="1" dirty="0" err="1" smtClean="0">
                <a:latin typeface="Comic Sans MS" pitchFamily="66" charset="0"/>
              </a:rPr>
              <a:t>Birbeck</a:t>
            </a:r>
            <a:r>
              <a:rPr lang="en-US" sz="2800" b="1" dirty="0" smtClean="0">
                <a:latin typeface="Comic Sans MS" pitchFamily="66" charset="0"/>
              </a:rPr>
              <a:t> corpus</a:t>
            </a:r>
            <a:endParaRPr lang="en-US" sz="2400" b="1" dirty="0">
              <a:latin typeface="Comic Sans MS" pitchFamily="66" charset="0"/>
            </a:endParaRPr>
          </a:p>
        </p:txBody>
      </p:sp>
    </p:spTree>
  </p:cSld>
  <p:clrMapOvr>
    <a:masterClrMapping/>
  </p:clrMapOvr>
  <p:timing>
    <p:tnLst>
      <p:par>
        <p:cTn id="1" dur="indefinite" restart="never" nodeType="tmRoot"/>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43" name="Date Placeholder 4"/>
          <p:cNvSpPr>
            <a:spLocks noGrp="1"/>
          </p:cNvSpPr>
          <p:nvPr>
            <p:ph type="dt" sz="quarter" idx="10"/>
          </p:nvPr>
        </p:nvSpPr>
        <p:spPr>
          <a:noFill/>
        </p:spPr>
        <p:txBody>
          <a:bodyPr/>
          <a:lstStyle/>
          <a:p>
            <a:fld id="{981083DC-6063-460D-AABB-176CA20B700A}" type="datetime1">
              <a:rPr lang="en-US" smtClean="0"/>
              <a:pPr/>
              <a:t>1/21/2013</a:t>
            </a:fld>
            <a:endParaRPr lang="en-US"/>
          </a:p>
        </p:txBody>
      </p:sp>
      <p:sp>
        <p:nvSpPr>
          <p:cNvPr id="14344" name="Footer Placeholder 5"/>
          <p:cNvSpPr>
            <a:spLocks noGrp="1"/>
          </p:cNvSpPr>
          <p:nvPr>
            <p:ph type="ftr" sz="quarter" idx="11"/>
          </p:nvPr>
        </p:nvSpPr>
        <p:spPr>
          <a:noFill/>
        </p:spPr>
        <p:txBody>
          <a:bodyPr/>
          <a:lstStyle/>
          <a:p>
            <a:r>
              <a:rPr lang="en-US" smtClean="0"/>
              <a:t>CPSC503 Winter 2012</a:t>
            </a:r>
            <a:endParaRPr lang="en-US"/>
          </a:p>
        </p:txBody>
      </p:sp>
      <p:sp>
        <p:nvSpPr>
          <p:cNvPr id="14345" name="Slide Number Placeholder 6"/>
          <p:cNvSpPr>
            <a:spLocks noGrp="1"/>
          </p:cNvSpPr>
          <p:nvPr>
            <p:ph type="sldNum" sz="quarter" idx="12"/>
          </p:nvPr>
        </p:nvSpPr>
        <p:spPr>
          <a:noFill/>
        </p:spPr>
        <p:txBody>
          <a:bodyPr/>
          <a:lstStyle/>
          <a:p>
            <a:fld id="{623662DD-A9C4-42F2-81D9-D39CA212FE6D}" type="slidenum">
              <a:rPr lang="en-US" smtClean="0"/>
              <a:pPr/>
              <a:t>30</a:t>
            </a:fld>
            <a:endParaRPr lang="en-US" smtClean="0"/>
          </a:p>
        </p:txBody>
      </p:sp>
      <p:sp>
        <p:nvSpPr>
          <p:cNvPr id="14346" name="Rectangle 2"/>
          <p:cNvSpPr>
            <a:spLocks noGrp="1" noChangeArrowheads="1"/>
          </p:cNvSpPr>
          <p:nvPr>
            <p:ph type="title"/>
          </p:nvPr>
        </p:nvSpPr>
        <p:spPr>
          <a:xfrm>
            <a:off x="457200" y="609600"/>
            <a:ext cx="5638800" cy="1143000"/>
          </a:xfrm>
        </p:spPr>
        <p:txBody>
          <a:bodyPr/>
          <a:lstStyle/>
          <a:p>
            <a:pPr eaLnBrk="1" hangingPunct="1"/>
            <a:r>
              <a:rPr lang="en-US" smtClean="0"/>
              <a:t>BERP Table:</a:t>
            </a:r>
          </a:p>
        </p:txBody>
      </p:sp>
      <p:graphicFrame>
        <p:nvGraphicFramePr>
          <p:cNvPr id="14338" name="Object 278"/>
          <p:cNvGraphicFramePr>
            <a:graphicFrameLocks noChangeAspect="1"/>
          </p:cNvGraphicFramePr>
          <p:nvPr>
            <p:ph sz="half" idx="1"/>
          </p:nvPr>
        </p:nvGraphicFramePr>
        <p:xfrm>
          <a:off x="1371600" y="1828800"/>
          <a:ext cx="482600" cy="331788"/>
        </p:xfrm>
        <a:graphic>
          <a:graphicData uri="http://schemas.openxmlformats.org/presentationml/2006/ole">
            <p:oleObj spid="_x0000_s139266" name="Equation" r:id="rId4" imgW="203040" imgH="139680" progId="Equation.3">
              <p:embed/>
            </p:oleObj>
          </a:graphicData>
        </a:graphic>
      </p:graphicFrame>
      <p:grpSp>
        <p:nvGrpSpPr>
          <p:cNvPr id="2" name="Group 3"/>
          <p:cNvGrpSpPr>
            <a:grpSpLocks noChangeAspect="1"/>
          </p:cNvGrpSpPr>
          <p:nvPr/>
        </p:nvGrpSpPr>
        <p:grpSpPr bwMode="auto">
          <a:xfrm>
            <a:off x="838200" y="2209800"/>
            <a:ext cx="8137525" cy="2752725"/>
            <a:chOff x="173" y="1238"/>
            <a:chExt cx="5126" cy="1734"/>
          </a:xfrm>
        </p:grpSpPr>
        <p:sp>
          <p:nvSpPr>
            <p:cNvPr id="14350" name="AutoShape 4"/>
            <p:cNvSpPr>
              <a:spLocks noChangeAspect="1" noChangeArrowheads="1" noTextEdit="1"/>
            </p:cNvSpPr>
            <p:nvPr/>
          </p:nvSpPr>
          <p:spPr bwMode="auto">
            <a:xfrm>
              <a:off x="173" y="1238"/>
              <a:ext cx="5126" cy="1734"/>
            </a:xfrm>
            <a:prstGeom prst="rect">
              <a:avLst/>
            </a:prstGeom>
            <a:noFill/>
            <a:ln w="9525">
              <a:noFill/>
              <a:miter lim="800000"/>
              <a:headEnd/>
              <a:tailEnd/>
            </a:ln>
          </p:spPr>
          <p:txBody>
            <a:bodyPr/>
            <a:lstStyle/>
            <a:p>
              <a:endParaRPr lang="en-CA"/>
            </a:p>
          </p:txBody>
        </p:sp>
        <p:grpSp>
          <p:nvGrpSpPr>
            <p:cNvPr id="3" name="Group 5"/>
            <p:cNvGrpSpPr>
              <a:grpSpLocks/>
            </p:cNvGrpSpPr>
            <p:nvPr/>
          </p:nvGrpSpPr>
          <p:grpSpPr bwMode="auto">
            <a:xfrm>
              <a:off x="173" y="1238"/>
              <a:ext cx="5126" cy="1734"/>
              <a:chOff x="173" y="1238"/>
              <a:chExt cx="5126" cy="1734"/>
            </a:xfrm>
          </p:grpSpPr>
          <p:sp>
            <p:nvSpPr>
              <p:cNvPr id="14424" name="Rectangle 6"/>
              <p:cNvSpPr>
                <a:spLocks noChangeArrowheads="1"/>
              </p:cNvSpPr>
              <p:nvPr/>
            </p:nvSpPr>
            <p:spPr bwMode="auto">
              <a:xfrm>
                <a:off x="173" y="1238"/>
                <a:ext cx="5126" cy="1734"/>
              </a:xfrm>
              <a:prstGeom prst="rect">
                <a:avLst/>
              </a:prstGeom>
              <a:noFill/>
              <a:ln w="0">
                <a:solidFill>
                  <a:srgbClr val="000000"/>
                </a:solidFill>
                <a:miter lim="800000"/>
                <a:headEnd/>
                <a:tailEnd/>
              </a:ln>
            </p:spPr>
            <p:txBody>
              <a:bodyPr/>
              <a:lstStyle/>
              <a:p>
                <a:endParaRPr lang="en-US"/>
              </a:p>
            </p:txBody>
          </p:sp>
          <p:sp>
            <p:nvSpPr>
              <p:cNvPr id="14425" name="Rectangle 7"/>
              <p:cNvSpPr>
                <a:spLocks noChangeArrowheads="1"/>
              </p:cNvSpPr>
              <p:nvPr/>
            </p:nvSpPr>
            <p:spPr bwMode="auto">
              <a:xfrm>
                <a:off x="188" y="1246"/>
                <a:ext cx="5084" cy="7"/>
              </a:xfrm>
              <a:prstGeom prst="rect">
                <a:avLst/>
              </a:prstGeom>
              <a:solidFill>
                <a:srgbClr val="000000"/>
              </a:solidFill>
              <a:ln w="0">
                <a:solidFill>
                  <a:srgbClr val="000000"/>
                </a:solidFill>
                <a:miter lim="800000"/>
                <a:headEnd/>
                <a:tailEnd/>
              </a:ln>
            </p:spPr>
            <p:txBody>
              <a:bodyPr/>
              <a:lstStyle/>
              <a:p>
                <a:endParaRPr lang="en-US"/>
              </a:p>
            </p:txBody>
          </p:sp>
          <p:sp>
            <p:nvSpPr>
              <p:cNvPr id="14426" name="Rectangle 8"/>
              <p:cNvSpPr>
                <a:spLocks noChangeArrowheads="1"/>
              </p:cNvSpPr>
              <p:nvPr/>
            </p:nvSpPr>
            <p:spPr bwMode="auto">
              <a:xfrm>
                <a:off x="188" y="126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4427" name="Rectangle 9"/>
              <p:cNvSpPr>
                <a:spLocks noChangeArrowheads="1"/>
              </p:cNvSpPr>
              <p:nvPr/>
            </p:nvSpPr>
            <p:spPr bwMode="auto">
              <a:xfrm>
                <a:off x="833" y="126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4428" name="Rectangle 10"/>
              <p:cNvSpPr>
                <a:spLocks noChangeArrowheads="1"/>
              </p:cNvSpPr>
              <p:nvPr/>
            </p:nvSpPr>
            <p:spPr bwMode="auto">
              <a:xfrm>
                <a:off x="864" y="1261"/>
                <a:ext cx="7" cy="207"/>
              </a:xfrm>
              <a:prstGeom prst="rect">
                <a:avLst/>
              </a:prstGeom>
              <a:solidFill>
                <a:srgbClr val="000000"/>
              </a:solidFill>
              <a:ln w="0">
                <a:solidFill>
                  <a:srgbClr val="000000"/>
                </a:solidFill>
                <a:miter lim="800000"/>
                <a:headEnd/>
                <a:tailEnd/>
              </a:ln>
            </p:spPr>
            <p:txBody>
              <a:bodyPr/>
              <a:lstStyle/>
              <a:p>
                <a:endParaRPr lang="en-US"/>
              </a:p>
            </p:txBody>
          </p:sp>
          <p:sp>
            <p:nvSpPr>
              <p:cNvPr id="14429" name="Freeform 11"/>
              <p:cNvSpPr>
                <a:spLocks/>
              </p:cNvSpPr>
              <p:nvPr/>
            </p:nvSpPr>
            <p:spPr bwMode="auto">
              <a:xfrm>
                <a:off x="1048" y="1288"/>
                <a:ext cx="46" cy="115"/>
              </a:xfrm>
              <a:custGeom>
                <a:avLst/>
                <a:gdLst>
                  <a:gd name="T0" fmla="*/ 46 w 46"/>
                  <a:gd name="T1" fmla="*/ 111 h 115"/>
                  <a:gd name="T2" fmla="*/ 46 w 46"/>
                  <a:gd name="T3" fmla="*/ 115 h 115"/>
                  <a:gd name="T4" fmla="*/ 0 w 46"/>
                  <a:gd name="T5" fmla="*/ 115 h 115"/>
                  <a:gd name="T6" fmla="*/ 0 w 46"/>
                  <a:gd name="T7" fmla="*/ 111 h 115"/>
                  <a:gd name="T8" fmla="*/ 4 w 46"/>
                  <a:gd name="T9" fmla="*/ 111 h 115"/>
                  <a:gd name="T10" fmla="*/ 7 w 46"/>
                  <a:gd name="T11" fmla="*/ 111 h 115"/>
                  <a:gd name="T12" fmla="*/ 11 w 46"/>
                  <a:gd name="T13" fmla="*/ 107 h 115"/>
                  <a:gd name="T14" fmla="*/ 15 w 46"/>
                  <a:gd name="T15" fmla="*/ 103 h 115"/>
                  <a:gd name="T16" fmla="*/ 15 w 46"/>
                  <a:gd name="T17" fmla="*/ 96 h 115"/>
                  <a:gd name="T18" fmla="*/ 15 w 46"/>
                  <a:gd name="T19" fmla="*/ 19 h 115"/>
                  <a:gd name="T20" fmla="*/ 15 w 46"/>
                  <a:gd name="T21" fmla="*/ 11 h 115"/>
                  <a:gd name="T22" fmla="*/ 15 w 46"/>
                  <a:gd name="T23" fmla="*/ 8 h 115"/>
                  <a:gd name="T24" fmla="*/ 11 w 46"/>
                  <a:gd name="T25" fmla="*/ 8 h 115"/>
                  <a:gd name="T26" fmla="*/ 11 w 46"/>
                  <a:gd name="T27" fmla="*/ 4 h 115"/>
                  <a:gd name="T28" fmla="*/ 7 w 46"/>
                  <a:gd name="T29" fmla="*/ 4 h 115"/>
                  <a:gd name="T30" fmla="*/ 4 w 46"/>
                  <a:gd name="T31" fmla="*/ 4 h 115"/>
                  <a:gd name="T32" fmla="*/ 0 w 46"/>
                  <a:gd name="T33" fmla="*/ 4 h 115"/>
                  <a:gd name="T34" fmla="*/ 0 w 46"/>
                  <a:gd name="T35" fmla="*/ 0 h 115"/>
                  <a:gd name="T36" fmla="*/ 46 w 46"/>
                  <a:gd name="T37" fmla="*/ 0 h 115"/>
                  <a:gd name="T38" fmla="*/ 46 w 46"/>
                  <a:gd name="T39" fmla="*/ 4 h 115"/>
                  <a:gd name="T40" fmla="*/ 42 w 46"/>
                  <a:gd name="T41" fmla="*/ 4 h 115"/>
                  <a:gd name="T42" fmla="*/ 38 w 46"/>
                  <a:gd name="T43" fmla="*/ 4 h 115"/>
                  <a:gd name="T44" fmla="*/ 34 w 46"/>
                  <a:gd name="T45" fmla="*/ 8 h 115"/>
                  <a:gd name="T46" fmla="*/ 30 w 46"/>
                  <a:gd name="T47" fmla="*/ 11 h 115"/>
                  <a:gd name="T48" fmla="*/ 30 w 46"/>
                  <a:gd name="T49" fmla="*/ 19 h 115"/>
                  <a:gd name="T50" fmla="*/ 30 w 46"/>
                  <a:gd name="T51" fmla="*/ 96 h 115"/>
                  <a:gd name="T52" fmla="*/ 30 w 46"/>
                  <a:gd name="T53" fmla="*/ 100 h 115"/>
                  <a:gd name="T54" fmla="*/ 30 w 46"/>
                  <a:gd name="T55" fmla="*/ 107 h 115"/>
                  <a:gd name="T56" fmla="*/ 34 w 46"/>
                  <a:gd name="T57" fmla="*/ 107 h 115"/>
                  <a:gd name="T58" fmla="*/ 34 w 46"/>
                  <a:gd name="T59" fmla="*/ 111 h 115"/>
                  <a:gd name="T60" fmla="*/ 38 w 46"/>
                  <a:gd name="T61" fmla="*/ 111 h 115"/>
                  <a:gd name="T62" fmla="*/ 42 w 46"/>
                  <a:gd name="T63" fmla="*/ 111 h 115"/>
                  <a:gd name="T64" fmla="*/ 46 w 46"/>
                  <a:gd name="T65" fmla="*/ 111 h 11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6"/>
                  <a:gd name="T100" fmla="*/ 0 h 115"/>
                  <a:gd name="T101" fmla="*/ 46 w 46"/>
                  <a:gd name="T102" fmla="*/ 115 h 11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6" h="115">
                    <a:moveTo>
                      <a:pt x="46" y="111"/>
                    </a:moveTo>
                    <a:lnTo>
                      <a:pt x="46" y="115"/>
                    </a:lnTo>
                    <a:lnTo>
                      <a:pt x="0" y="115"/>
                    </a:lnTo>
                    <a:lnTo>
                      <a:pt x="0" y="111"/>
                    </a:lnTo>
                    <a:lnTo>
                      <a:pt x="4" y="111"/>
                    </a:lnTo>
                    <a:lnTo>
                      <a:pt x="7" y="111"/>
                    </a:lnTo>
                    <a:lnTo>
                      <a:pt x="11" y="107"/>
                    </a:lnTo>
                    <a:lnTo>
                      <a:pt x="15" y="103"/>
                    </a:lnTo>
                    <a:lnTo>
                      <a:pt x="15" y="96"/>
                    </a:lnTo>
                    <a:lnTo>
                      <a:pt x="15" y="19"/>
                    </a:lnTo>
                    <a:lnTo>
                      <a:pt x="15" y="11"/>
                    </a:lnTo>
                    <a:lnTo>
                      <a:pt x="15" y="8"/>
                    </a:lnTo>
                    <a:lnTo>
                      <a:pt x="11" y="8"/>
                    </a:lnTo>
                    <a:lnTo>
                      <a:pt x="11" y="4"/>
                    </a:lnTo>
                    <a:lnTo>
                      <a:pt x="7" y="4"/>
                    </a:lnTo>
                    <a:lnTo>
                      <a:pt x="4" y="4"/>
                    </a:lnTo>
                    <a:lnTo>
                      <a:pt x="0" y="4"/>
                    </a:lnTo>
                    <a:lnTo>
                      <a:pt x="0" y="0"/>
                    </a:lnTo>
                    <a:lnTo>
                      <a:pt x="46" y="0"/>
                    </a:lnTo>
                    <a:lnTo>
                      <a:pt x="46" y="4"/>
                    </a:lnTo>
                    <a:lnTo>
                      <a:pt x="42" y="4"/>
                    </a:lnTo>
                    <a:lnTo>
                      <a:pt x="38" y="4"/>
                    </a:lnTo>
                    <a:lnTo>
                      <a:pt x="34" y="8"/>
                    </a:lnTo>
                    <a:lnTo>
                      <a:pt x="30" y="11"/>
                    </a:lnTo>
                    <a:lnTo>
                      <a:pt x="30" y="19"/>
                    </a:lnTo>
                    <a:lnTo>
                      <a:pt x="30" y="96"/>
                    </a:lnTo>
                    <a:lnTo>
                      <a:pt x="30" y="100"/>
                    </a:lnTo>
                    <a:lnTo>
                      <a:pt x="30" y="107"/>
                    </a:lnTo>
                    <a:lnTo>
                      <a:pt x="34" y="107"/>
                    </a:lnTo>
                    <a:lnTo>
                      <a:pt x="34" y="111"/>
                    </a:lnTo>
                    <a:lnTo>
                      <a:pt x="38" y="111"/>
                    </a:lnTo>
                    <a:lnTo>
                      <a:pt x="42" y="111"/>
                    </a:lnTo>
                    <a:lnTo>
                      <a:pt x="46" y="111"/>
                    </a:lnTo>
                    <a:close/>
                  </a:path>
                </a:pathLst>
              </a:custGeom>
              <a:solidFill>
                <a:srgbClr val="000000"/>
              </a:solidFill>
              <a:ln w="0">
                <a:solidFill>
                  <a:srgbClr val="000000"/>
                </a:solidFill>
                <a:round/>
                <a:headEnd/>
                <a:tailEnd/>
              </a:ln>
            </p:spPr>
            <p:txBody>
              <a:bodyPr/>
              <a:lstStyle/>
              <a:p>
                <a:endParaRPr lang="en-CA"/>
              </a:p>
            </p:txBody>
          </p:sp>
          <p:sp>
            <p:nvSpPr>
              <p:cNvPr id="14430" name="Rectangle 12"/>
              <p:cNvSpPr>
                <a:spLocks noChangeArrowheads="1"/>
              </p:cNvSpPr>
              <p:nvPr/>
            </p:nvSpPr>
            <p:spPr bwMode="auto">
              <a:xfrm>
                <a:off x="1554" y="126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4431" name="Freeform 13"/>
              <p:cNvSpPr>
                <a:spLocks/>
              </p:cNvSpPr>
              <p:nvPr/>
            </p:nvSpPr>
            <p:spPr bwMode="auto">
              <a:xfrm>
                <a:off x="1731" y="1326"/>
                <a:ext cx="119" cy="77"/>
              </a:xfrm>
              <a:custGeom>
                <a:avLst/>
                <a:gdLst>
                  <a:gd name="T0" fmla="*/ 0 w 119"/>
                  <a:gd name="T1" fmla="*/ 0 h 77"/>
                  <a:gd name="T2" fmla="*/ 30 w 119"/>
                  <a:gd name="T3" fmla="*/ 0 h 77"/>
                  <a:gd name="T4" fmla="*/ 30 w 119"/>
                  <a:gd name="T5" fmla="*/ 0 h 77"/>
                  <a:gd name="T6" fmla="*/ 27 w 119"/>
                  <a:gd name="T7" fmla="*/ 4 h 77"/>
                  <a:gd name="T8" fmla="*/ 27 w 119"/>
                  <a:gd name="T9" fmla="*/ 4 h 77"/>
                  <a:gd name="T10" fmla="*/ 23 w 119"/>
                  <a:gd name="T11" fmla="*/ 4 h 77"/>
                  <a:gd name="T12" fmla="*/ 23 w 119"/>
                  <a:gd name="T13" fmla="*/ 8 h 77"/>
                  <a:gd name="T14" fmla="*/ 23 w 119"/>
                  <a:gd name="T15" fmla="*/ 12 h 77"/>
                  <a:gd name="T16" fmla="*/ 27 w 119"/>
                  <a:gd name="T17" fmla="*/ 16 h 77"/>
                  <a:gd name="T18" fmla="*/ 42 w 119"/>
                  <a:gd name="T19" fmla="*/ 58 h 77"/>
                  <a:gd name="T20" fmla="*/ 57 w 119"/>
                  <a:gd name="T21" fmla="*/ 19 h 77"/>
                  <a:gd name="T22" fmla="*/ 53 w 119"/>
                  <a:gd name="T23" fmla="*/ 12 h 77"/>
                  <a:gd name="T24" fmla="*/ 53 w 119"/>
                  <a:gd name="T25" fmla="*/ 8 h 77"/>
                  <a:gd name="T26" fmla="*/ 50 w 119"/>
                  <a:gd name="T27" fmla="*/ 4 h 77"/>
                  <a:gd name="T28" fmla="*/ 46 w 119"/>
                  <a:gd name="T29" fmla="*/ 4 h 77"/>
                  <a:gd name="T30" fmla="*/ 42 w 119"/>
                  <a:gd name="T31" fmla="*/ 0 h 77"/>
                  <a:gd name="T32" fmla="*/ 42 w 119"/>
                  <a:gd name="T33" fmla="*/ 0 h 77"/>
                  <a:gd name="T34" fmla="*/ 76 w 119"/>
                  <a:gd name="T35" fmla="*/ 0 h 77"/>
                  <a:gd name="T36" fmla="*/ 76 w 119"/>
                  <a:gd name="T37" fmla="*/ 0 h 77"/>
                  <a:gd name="T38" fmla="*/ 73 w 119"/>
                  <a:gd name="T39" fmla="*/ 4 h 77"/>
                  <a:gd name="T40" fmla="*/ 69 w 119"/>
                  <a:gd name="T41" fmla="*/ 4 h 77"/>
                  <a:gd name="T42" fmla="*/ 69 w 119"/>
                  <a:gd name="T43" fmla="*/ 8 h 77"/>
                  <a:gd name="T44" fmla="*/ 69 w 119"/>
                  <a:gd name="T45" fmla="*/ 8 h 77"/>
                  <a:gd name="T46" fmla="*/ 69 w 119"/>
                  <a:gd name="T47" fmla="*/ 12 h 77"/>
                  <a:gd name="T48" fmla="*/ 69 w 119"/>
                  <a:gd name="T49" fmla="*/ 12 h 77"/>
                  <a:gd name="T50" fmla="*/ 88 w 119"/>
                  <a:gd name="T51" fmla="*/ 54 h 77"/>
                  <a:gd name="T52" fmla="*/ 103 w 119"/>
                  <a:gd name="T53" fmla="*/ 16 h 77"/>
                  <a:gd name="T54" fmla="*/ 107 w 119"/>
                  <a:gd name="T55" fmla="*/ 8 h 77"/>
                  <a:gd name="T56" fmla="*/ 107 w 119"/>
                  <a:gd name="T57" fmla="*/ 8 h 77"/>
                  <a:gd name="T58" fmla="*/ 107 w 119"/>
                  <a:gd name="T59" fmla="*/ 4 h 77"/>
                  <a:gd name="T60" fmla="*/ 103 w 119"/>
                  <a:gd name="T61" fmla="*/ 4 h 77"/>
                  <a:gd name="T62" fmla="*/ 103 w 119"/>
                  <a:gd name="T63" fmla="*/ 4 h 77"/>
                  <a:gd name="T64" fmla="*/ 96 w 119"/>
                  <a:gd name="T65" fmla="*/ 0 h 77"/>
                  <a:gd name="T66" fmla="*/ 96 w 119"/>
                  <a:gd name="T67" fmla="*/ 0 h 77"/>
                  <a:gd name="T68" fmla="*/ 119 w 119"/>
                  <a:gd name="T69" fmla="*/ 0 h 77"/>
                  <a:gd name="T70" fmla="*/ 119 w 119"/>
                  <a:gd name="T71" fmla="*/ 0 h 77"/>
                  <a:gd name="T72" fmla="*/ 115 w 119"/>
                  <a:gd name="T73" fmla="*/ 4 h 77"/>
                  <a:gd name="T74" fmla="*/ 111 w 119"/>
                  <a:gd name="T75" fmla="*/ 12 h 77"/>
                  <a:gd name="T76" fmla="*/ 88 w 119"/>
                  <a:gd name="T77" fmla="*/ 77 h 77"/>
                  <a:gd name="T78" fmla="*/ 84 w 119"/>
                  <a:gd name="T79" fmla="*/ 77 h 77"/>
                  <a:gd name="T80" fmla="*/ 61 w 119"/>
                  <a:gd name="T81" fmla="*/ 27 h 77"/>
                  <a:gd name="T82" fmla="*/ 38 w 119"/>
                  <a:gd name="T83" fmla="*/ 77 h 77"/>
                  <a:gd name="T84" fmla="*/ 34 w 119"/>
                  <a:gd name="T85" fmla="*/ 77 h 77"/>
                  <a:gd name="T86" fmla="*/ 11 w 119"/>
                  <a:gd name="T87" fmla="*/ 16 h 77"/>
                  <a:gd name="T88" fmla="*/ 7 w 119"/>
                  <a:gd name="T89" fmla="*/ 8 h 77"/>
                  <a:gd name="T90" fmla="*/ 7 w 119"/>
                  <a:gd name="T91" fmla="*/ 4 h 77"/>
                  <a:gd name="T92" fmla="*/ 4 w 119"/>
                  <a:gd name="T93" fmla="*/ 4 h 77"/>
                  <a:gd name="T94" fmla="*/ 0 w 119"/>
                  <a:gd name="T95" fmla="*/ 0 h 77"/>
                  <a:gd name="T96" fmla="*/ 0 w 119"/>
                  <a:gd name="T97" fmla="*/ 0 h 7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19"/>
                  <a:gd name="T148" fmla="*/ 0 h 77"/>
                  <a:gd name="T149" fmla="*/ 119 w 119"/>
                  <a:gd name="T150" fmla="*/ 77 h 7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19" h="77">
                    <a:moveTo>
                      <a:pt x="0" y="0"/>
                    </a:moveTo>
                    <a:lnTo>
                      <a:pt x="30" y="0"/>
                    </a:lnTo>
                    <a:lnTo>
                      <a:pt x="27" y="4"/>
                    </a:lnTo>
                    <a:lnTo>
                      <a:pt x="23" y="4"/>
                    </a:lnTo>
                    <a:lnTo>
                      <a:pt x="23" y="8"/>
                    </a:lnTo>
                    <a:lnTo>
                      <a:pt x="23" y="12"/>
                    </a:lnTo>
                    <a:lnTo>
                      <a:pt x="27" y="16"/>
                    </a:lnTo>
                    <a:lnTo>
                      <a:pt x="42" y="58"/>
                    </a:lnTo>
                    <a:lnTo>
                      <a:pt x="57" y="19"/>
                    </a:lnTo>
                    <a:lnTo>
                      <a:pt x="53" y="12"/>
                    </a:lnTo>
                    <a:lnTo>
                      <a:pt x="53" y="8"/>
                    </a:lnTo>
                    <a:lnTo>
                      <a:pt x="50" y="4"/>
                    </a:lnTo>
                    <a:lnTo>
                      <a:pt x="46" y="4"/>
                    </a:lnTo>
                    <a:lnTo>
                      <a:pt x="42" y="0"/>
                    </a:lnTo>
                    <a:lnTo>
                      <a:pt x="76" y="0"/>
                    </a:lnTo>
                    <a:lnTo>
                      <a:pt x="73" y="4"/>
                    </a:lnTo>
                    <a:lnTo>
                      <a:pt x="69" y="4"/>
                    </a:lnTo>
                    <a:lnTo>
                      <a:pt x="69" y="8"/>
                    </a:lnTo>
                    <a:lnTo>
                      <a:pt x="69" y="12"/>
                    </a:lnTo>
                    <a:lnTo>
                      <a:pt x="88" y="54"/>
                    </a:lnTo>
                    <a:lnTo>
                      <a:pt x="103" y="16"/>
                    </a:lnTo>
                    <a:lnTo>
                      <a:pt x="107" y="8"/>
                    </a:lnTo>
                    <a:lnTo>
                      <a:pt x="107" y="4"/>
                    </a:lnTo>
                    <a:lnTo>
                      <a:pt x="103" y="4"/>
                    </a:lnTo>
                    <a:lnTo>
                      <a:pt x="96" y="0"/>
                    </a:lnTo>
                    <a:lnTo>
                      <a:pt x="119" y="0"/>
                    </a:lnTo>
                    <a:lnTo>
                      <a:pt x="115" y="4"/>
                    </a:lnTo>
                    <a:lnTo>
                      <a:pt x="111" y="12"/>
                    </a:lnTo>
                    <a:lnTo>
                      <a:pt x="88" y="77"/>
                    </a:lnTo>
                    <a:lnTo>
                      <a:pt x="84" y="77"/>
                    </a:lnTo>
                    <a:lnTo>
                      <a:pt x="61" y="27"/>
                    </a:lnTo>
                    <a:lnTo>
                      <a:pt x="38" y="77"/>
                    </a:lnTo>
                    <a:lnTo>
                      <a:pt x="34" y="77"/>
                    </a:lnTo>
                    <a:lnTo>
                      <a:pt x="11" y="16"/>
                    </a:lnTo>
                    <a:lnTo>
                      <a:pt x="7" y="8"/>
                    </a:lnTo>
                    <a:lnTo>
                      <a:pt x="7" y="4"/>
                    </a:lnTo>
                    <a:lnTo>
                      <a:pt x="4" y="4"/>
                    </a:lnTo>
                    <a:lnTo>
                      <a:pt x="0" y="0"/>
                    </a:lnTo>
                    <a:close/>
                  </a:path>
                </a:pathLst>
              </a:custGeom>
              <a:solidFill>
                <a:srgbClr val="000000"/>
              </a:solidFill>
              <a:ln w="0">
                <a:solidFill>
                  <a:srgbClr val="000000"/>
                </a:solidFill>
                <a:round/>
                <a:headEnd/>
                <a:tailEnd/>
              </a:ln>
            </p:spPr>
            <p:txBody>
              <a:bodyPr/>
              <a:lstStyle/>
              <a:p>
                <a:endParaRPr lang="en-CA"/>
              </a:p>
            </p:txBody>
          </p:sp>
          <p:sp>
            <p:nvSpPr>
              <p:cNvPr id="14432" name="Freeform 14"/>
              <p:cNvSpPr>
                <a:spLocks noEditPoints="1"/>
              </p:cNvSpPr>
              <p:nvPr/>
            </p:nvSpPr>
            <p:spPr bwMode="auto">
              <a:xfrm>
                <a:off x="1854" y="1322"/>
                <a:ext cx="69" cy="81"/>
              </a:xfrm>
              <a:custGeom>
                <a:avLst/>
                <a:gdLst>
                  <a:gd name="T0" fmla="*/ 34 w 69"/>
                  <a:gd name="T1" fmla="*/ 73 h 81"/>
                  <a:gd name="T2" fmla="*/ 26 w 69"/>
                  <a:gd name="T3" fmla="*/ 77 h 81"/>
                  <a:gd name="T4" fmla="*/ 19 w 69"/>
                  <a:gd name="T5" fmla="*/ 81 h 81"/>
                  <a:gd name="T6" fmla="*/ 3 w 69"/>
                  <a:gd name="T7" fmla="*/ 77 h 81"/>
                  <a:gd name="T8" fmla="*/ 0 w 69"/>
                  <a:gd name="T9" fmla="*/ 62 h 81"/>
                  <a:gd name="T10" fmla="*/ 3 w 69"/>
                  <a:gd name="T11" fmla="*/ 54 h 81"/>
                  <a:gd name="T12" fmla="*/ 15 w 69"/>
                  <a:gd name="T13" fmla="*/ 43 h 81"/>
                  <a:gd name="T14" fmla="*/ 42 w 69"/>
                  <a:gd name="T15" fmla="*/ 31 h 81"/>
                  <a:gd name="T16" fmla="*/ 42 w 69"/>
                  <a:gd name="T17" fmla="*/ 20 h 81"/>
                  <a:gd name="T18" fmla="*/ 34 w 69"/>
                  <a:gd name="T19" fmla="*/ 8 h 81"/>
                  <a:gd name="T20" fmla="*/ 23 w 69"/>
                  <a:gd name="T21" fmla="*/ 8 h 81"/>
                  <a:gd name="T22" fmla="*/ 19 w 69"/>
                  <a:gd name="T23" fmla="*/ 12 h 81"/>
                  <a:gd name="T24" fmla="*/ 19 w 69"/>
                  <a:gd name="T25" fmla="*/ 23 h 81"/>
                  <a:gd name="T26" fmla="*/ 15 w 69"/>
                  <a:gd name="T27" fmla="*/ 27 h 81"/>
                  <a:gd name="T28" fmla="*/ 11 w 69"/>
                  <a:gd name="T29" fmla="*/ 31 h 81"/>
                  <a:gd name="T30" fmla="*/ 3 w 69"/>
                  <a:gd name="T31" fmla="*/ 27 h 81"/>
                  <a:gd name="T32" fmla="*/ 3 w 69"/>
                  <a:gd name="T33" fmla="*/ 23 h 81"/>
                  <a:gd name="T34" fmla="*/ 11 w 69"/>
                  <a:gd name="T35" fmla="*/ 8 h 81"/>
                  <a:gd name="T36" fmla="*/ 30 w 69"/>
                  <a:gd name="T37" fmla="*/ 0 h 81"/>
                  <a:gd name="T38" fmla="*/ 46 w 69"/>
                  <a:gd name="T39" fmla="*/ 4 h 81"/>
                  <a:gd name="T40" fmla="*/ 53 w 69"/>
                  <a:gd name="T41" fmla="*/ 12 h 81"/>
                  <a:gd name="T42" fmla="*/ 57 w 69"/>
                  <a:gd name="T43" fmla="*/ 27 h 81"/>
                  <a:gd name="T44" fmla="*/ 57 w 69"/>
                  <a:gd name="T45" fmla="*/ 62 h 81"/>
                  <a:gd name="T46" fmla="*/ 57 w 69"/>
                  <a:gd name="T47" fmla="*/ 69 h 81"/>
                  <a:gd name="T48" fmla="*/ 57 w 69"/>
                  <a:gd name="T49" fmla="*/ 69 h 81"/>
                  <a:gd name="T50" fmla="*/ 61 w 69"/>
                  <a:gd name="T51" fmla="*/ 69 h 81"/>
                  <a:gd name="T52" fmla="*/ 65 w 69"/>
                  <a:gd name="T53" fmla="*/ 69 h 81"/>
                  <a:gd name="T54" fmla="*/ 69 w 69"/>
                  <a:gd name="T55" fmla="*/ 69 h 81"/>
                  <a:gd name="T56" fmla="*/ 49 w 69"/>
                  <a:gd name="T57" fmla="*/ 81 h 81"/>
                  <a:gd name="T58" fmla="*/ 46 w 69"/>
                  <a:gd name="T59" fmla="*/ 77 h 81"/>
                  <a:gd name="T60" fmla="*/ 42 w 69"/>
                  <a:gd name="T61" fmla="*/ 69 h 81"/>
                  <a:gd name="T62" fmla="*/ 42 w 69"/>
                  <a:gd name="T63" fmla="*/ 35 h 81"/>
                  <a:gd name="T64" fmla="*/ 26 w 69"/>
                  <a:gd name="T65" fmla="*/ 43 h 81"/>
                  <a:gd name="T66" fmla="*/ 15 w 69"/>
                  <a:gd name="T67" fmla="*/ 50 h 81"/>
                  <a:gd name="T68" fmla="*/ 15 w 69"/>
                  <a:gd name="T69" fmla="*/ 58 h 81"/>
                  <a:gd name="T70" fmla="*/ 19 w 69"/>
                  <a:gd name="T71" fmla="*/ 66 h 81"/>
                  <a:gd name="T72" fmla="*/ 26 w 69"/>
                  <a:gd name="T73" fmla="*/ 69 h 81"/>
                  <a:gd name="T74" fmla="*/ 42 w 69"/>
                  <a:gd name="T75" fmla="*/ 62 h 8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9"/>
                  <a:gd name="T115" fmla="*/ 0 h 81"/>
                  <a:gd name="T116" fmla="*/ 69 w 69"/>
                  <a:gd name="T117" fmla="*/ 81 h 81"/>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9" h="81">
                    <a:moveTo>
                      <a:pt x="42" y="69"/>
                    </a:moveTo>
                    <a:lnTo>
                      <a:pt x="34" y="73"/>
                    </a:lnTo>
                    <a:lnTo>
                      <a:pt x="30" y="77"/>
                    </a:lnTo>
                    <a:lnTo>
                      <a:pt x="26" y="77"/>
                    </a:lnTo>
                    <a:lnTo>
                      <a:pt x="23" y="81"/>
                    </a:lnTo>
                    <a:lnTo>
                      <a:pt x="19" y="81"/>
                    </a:lnTo>
                    <a:lnTo>
                      <a:pt x="11" y="81"/>
                    </a:lnTo>
                    <a:lnTo>
                      <a:pt x="3" y="77"/>
                    </a:lnTo>
                    <a:lnTo>
                      <a:pt x="0" y="69"/>
                    </a:lnTo>
                    <a:lnTo>
                      <a:pt x="0" y="62"/>
                    </a:lnTo>
                    <a:lnTo>
                      <a:pt x="0" y="58"/>
                    </a:lnTo>
                    <a:lnTo>
                      <a:pt x="3" y="54"/>
                    </a:lnTo>
                    <a:lnTo>
                      <a:pt x="7" y="46"/>
                    </a:lnTo>
                    <a:lnTo>
                      <a:pt x="15" y="43"/>
                    </a:lnTo>
                    <a:lnTo>
                      <a:pt x="26" y="35"/>
                    </a:lnTo>
                    <a:lnTo>
                      <a:pt x="42" y="31"/>
                    </a:lnTo>
                    <a:lnTo>
                      <a:pt x="42" y="27"/>
                    </a:lnTo>
                    <a:lnTo>
                      <a:pt x="42" y="20"/>
                    </a:lnTo>
                    <a:lnTo>
                      <a:pt x="38" y="12"/>
                    </a:lnTo>
                    <a:lnTo>
                      <a:pt x="34" y="8"/>
                    </a:lnTo>
                    <a:lnTo>
                      <a:pt x="26" y="8"/>
                    </a:lnTo>
                    <a:lnTo>
                      <a:pt x="23" y="8"/>
                    </a:lnTo>
                    <a:lnTo>
                      <a:pt x="19" y="12"/>
                    </a:lnTo>
                    <a:lnTo>
                      <a:pt x="19" y="16"/>
                    </a:lnTo>
                    <a:lnTo>
                      <a:pt x="19" y="23"/>
                    </a:lnTo>
                    <a:lnTo>
                      <a:pt x="15" y="27"/>
                    </a:lnTo>
                    <a:lnTo>
                      <a:pt x="15" y="31"/>
                    </a:lnTo>
                    <a:lnTo>
                      <a:pt x="11" y="31"/>
                    </a:lnTo>
                    <a:lnTo>
                      <a:pt x="7" y="31"/>
                    </a:lnTo>
                    <a:lnTo>
                      <a:pt x="3" y="27"/>
                    </a:lnTo>
                    <a:lnTo>
                      <a:pt x="3" y="23"/>
                    </a:lnTo>
                    <a:lnTo>
                      <a:pt x="3" y="16"/>
                    </a:lnTo>
                    <a:lnTo>
                      <a:pt x="11" y="8"/>
                    </a:lnTo>
                    <a:lnTo>
                      <a:pt x="19" y="4"/>
                    </a:lnTo>
                    <a:lnTo>
                      <a:pt x="30" y="0"/>
                    </a:lnTo>
                    <a:lnTo>
                      <a:pt x="38" y="4"/>
                    </a:lnTo>
                    <a:lnTo>
                      <a:pt x="46" y="4"/>
                    </a:lnTo>
                    <a:lnTo>
                      <a:pt x="49" y="8"/>
                    </a:lnTo>
                    <a:lnTo>
                      <a:pt x="53" y="12"/>
                    </a:lnTo>
                    <a:lnTo>
                      <a:pt x="57" y="20"/>
                    </a:lnTo>
                    <a:lnTo>
                      <a:pt x="57" y="27"/>
                    </a:lnTo>
                    <a:lnTo>
                      <a:pt x="57" y="54"/>
                    </a:lnTo>
                    <a:lnTo>
                      <a:pt x="57" y="62"/>
                    </a:lnTo>
                    <a:lnTo>
                      <a:pt x="57" y="66"/>
                    </a:lnTo>
                    <a:lnTo>
                      <a:pt x="57" y="69"/>
                    </a:lnTo>
                    <a:lnTo>
                      <a:pt x="61" y="69"/>
                    </a:lnTo>
                    <a:lnTo>
                      <a:pt x="65" y="69"/>
                    </a:lnTo>
                    <a:lnTo>
                      <a:pt x="69" y="66"/>
                    </a:lnTo>
                    <a:lnTo>
                      <a:pt x="69" y="69"/>
                    </a:lnTo>
                    <a:lnTo>
                      <a:pt x="61" y="77"/>
                    </a:lnTo>
                    <a:lnTo>
                      <a:pt x="49" y="81"/>
                    </a:lnTo>
                    <a:lnTo>
                      <a:pt x="46" y="81"/>
                    </a:lnTo>
                    <a:lnTo>
                      <a:pt x="46" y="77"/>
                    </a:lnTo>
                    <a:lnTo>
                      <a:pt x="42" y="73"/>
                    </a:lnTo>
                    <a:lnTo>
                      <a:pt x="42" y="69"/>
                    </a:lnTo>
                    <a:close/>
                    <a:moveTo>
                      <a:pt x="42" y="62"/>
                    </a:moveTo>
                    <a:lnTo>
                      <a:pt x="42" y="35"/>
                    </a:lnTo>
                    <a:lnTo>
                      <a:pt x="30" y="39"/>
                    </a:lnTo>
                    <a:lnTo>
                      <a:pt x="26" y="43"/>
                    </a:lnTo>
                    <a:lnTo>
                      <a:pt x="19" y="46"/>
                    </a:lnTo>
                    <a:lnTo>
                      <a:pt x="15" y="50"/>
                    </a:lnTo>
                    <a:lnTo>
                      <a:pt x="15" y="54"/>
                    </a:lnTo>
                    <a:lnTo>
                      <a:pt x="15" y="58"/>
                    </a:lnTo>
                    <a:lnTo>
                      <a:pt x="15" y="62"/>
                    </a:lnTo>
                    <a:lnTo>
                      <a:pt x="19" y="66"/>
                    </a:lnTo>
                    <a:lnTo>
                      <a:pt x="23" y="69"/>
                    </a:lnTo>
                    <a:lnTo>
                      <a:pt x="26" y="69"/>
                    </a:lnTo>
                    <a:lnTo>
                      <a:pt x="34" y="69"/>
                    </a:lnTo>
                    <a:lnTo>
                      <a:pt x="42" y="62"/>
                    </a:lnTo>
                    <a:close/>
                  </a:path>
                </a:pathLst>
              </a:custGeom>
              <a:solidFill>
                <a:srgbClr val="000000"/>
              </a:solidFill>
              <a:ln w="0">
                <a:solidFill>
                  <a:srgbClr val="000000"/>
                </a:solidFill>
                <a:round/>
                <a:headEnd/>
                <a:tailEnd/>
              </a:ln>
            </p:spPr>
            <p:txBody>
              <a:bodyPr/>
              <a:lstStyle/>
              <a:p>
                <a:endParaRPr lang="en-CA"/>
              </a:p>
            </p:txBody>
          </p:sp>
          <p:sp>
            <p:nvSpPr>
              <p:cNvPr id="14433" name="Freeform 15"/>
              <p:cNvSpPr>
                <a:spLocks/>
              </p:cNvSpPr>
              <p:nvPr/>
            </p:nvSpPr>
            <p:spPr bwMode="auto">
              <a:xfrm>
                <a:off x="1926" y="1322"/>
                <a:ext cx="81" cy="81"/>
              </a:xfrm>
              <a:custGeom>
                <a:avLst/>
                <a:gdLst>
                  <a:gd name="T0" fmla="*/ 23 w 81"/>
                  <a:gd name="T1" fmla="*/ 20 h 81"/>
                  <a:gd name="T2" fmla="*/ 31 w 81"/>
                  <a:gd name="T3" fmla="*/ 8 h 81"/>
                  <a:gd name="T4" fmla="*/ 43 w 81"/>
                  <a:gd name="T5" fmla="*/ 4 h 81"/>
                  <a:gd name="T6" fmla="*/ 50 w 81"/>
                  <a:gd name="T7" fmla="*/ 0 h 81"/>
                  <a:gd name="T8" fmla="*/ 54 w 81"/>
                  <a:gd name="T9" fmla="*/ 4 h 81"/>
                  <a:gd name="T10" fmla="*/ 62 w 81"/>
                  <a:gd name="T11" fmla="*/ 4 h 81"/>
                  <a:gd name="T12" fmla="*/ 66 w 81"/>
                  <a:gd name="T13" fmla="*/ 8 h 81"/>
                  <a:gd name="T14" fmla="*/ 69 w 81"/>
                  <a:gd name="T15" fmla="*/ 16 h 81"/>
                  <a:gd name="T16" fmla="*/ 69 w 81"/>
                  <a:gd name="T17" fmla="*/ 20 h 81"/>
                  <a:gd name="T18" fmla="*/ 69 w 81"/>
                  <a:gd name="T19" fmla="*/ 31 h 81"/>
                  <a:gd name="T20" fmla="*/ 69 w 81"/>
                  <a:gd name="T21" fmla="*/ 62 h 81"/>
                  <a:gd name="T22" fmla="*/ 69 w 81"/>
                  <a:gd name="T23" fmla="*/ 69 h 81"/>
                  <a:gd name="T24" fmla="*/ 69 w 81"/>
                  <a:gd name="T25" fmla="*/ 73 h 81"/>
                  <a:gd name="T26" fmla="*/ 73 w 81"/>
                  <a:gd name="T27" fmla="*/ 73 h 81"/>
                  <a:gd name="T28" fmla="*/ 73 w 81"/>
                  <a:gd name="T29" fmla="*/ 77 h 81"/>
                  <a:gd name="T30" fmla="*/ 77 w 81"/>
                  <a:gd name="T31" fmla="*/ 77 h 81"/>
                  <a:gd name="T32" fmla="*/ 81 w 81"/>
                  <a:gd name="T33" fmla="*/ 77 h 81"/>
                  <a:gd name="T34" fmla="*/ 81 w 81"/>
                  <a:gd name="T35" fmla="*/ 81 h 81"/>
                  <a:gd name="T36" fmla="*/ 46 w 81"/>
                  <a:gd name="T37" fmla="*/ 81 h 81"/>
                  <a:gd name="T38" fmla="*/ 46 w 81"/>
                  <a:gd name="T39" fmla="*/ 77 h 81"/>
                  <a:gd name="T40" fmla="*/ 46 w 81"/>
                  <a:gd name="T41" fmla="*/ 77 h 81"/>
                  <a:gd name="T42" fmla="*/ 50 w 81"/>
                  <a:gd name="T43" fmla="*/ 77 h 81"/>
                  <a:gd name="T44" fmla="*/ 54 w 81"/>
                  <a:gd name="T45" fmla="*/ 77 h 81"/>
                  <a:gd name="T46" fmla="*/ 54 w 81"/>
                  <a:gd name="T47" fmla="*/ 73 h 81"/>
                  <a:gd name="T48" fmla="*/ 54 w 81"/>
                  <a:gd name="T49" fmla="*/ 69 h 81"/>
                  <a:gd name="T50" fmla="*/ 54 w 81"/>
                  <a:gd name="T51" fmla="*/ 69 h 81"/>
                  <a:gd name="T52" fmla="*/ 54 w 81"/>
                  <a:gd name="T53" fmla="*/ 62 h 81"/>
                  <a:gd name="T54" fmla="*/ 54 w 81"/>
                  <a:gd name="T55" fmla="*/ 31 h 81"/>
                  <a:gd name="T56" fmla="*/ 54 w 81"/>
                  <a:gd name="T57" fmla="*/ 23 h 81"/>
                  <a:gd name="T58" fmla="*/ 54 w 81"/>
                  <a:gd name="T59" fmla="*/ 16 h 81"/>
                  <a:gd name="T60" fmla="*/ 50 w 81"/>
                  <a:gd name="T61" fmla="*/ 16 h 81"/>
                  <a:gd name="T62" fmla="*/ 43 w 81"/>
                  <a:gd name="T63" fmla="*/ 12 h 81"/>
                  <a:gd name="T64" fmla="*/ 35 w 81"/>
                  <a:gd name="T65" fmla="*/ 16 h 81"/>
                  <a:gd name="T66" fmla="*/ 23 w 81"/>
                  <a:gd name="T67" fmla="*/ 23 h 81"/>
                  <a:gd name="T68" fmla="*/ 23 w 81"/>
                  <a:gd name="T69" fmla="*/ 62 h 81"/>
                  <a:gd name="T70" fmla="*/ 23 w 81"/>
                  <a:gd name="T71" fmla="*/ 69 h 81"/>
                  <a:gd name="T72" fmla="*/ 23 w 81"/>
                  <a:gd name="T73" fmla="*/ 73 h 81"/>
                  <a:gd name="T74" fmla="*/ 27 w 81"/>
                  <a:gd name="T75" fmla="*/ 73 h 81"/>
                  <a:gd name="T76" fmla="*/ 27 w 81"/>
                  <a:gd name="T77" fmla="*/ 77 h 81"/>
                  <a:gd name="T78" fmla="*/ 31 w 81"/>
                  <a:gd name="T79" fmla="*/ 77 h 81"/>
                  <a:gd name="T80" fmla="*/ 35 w 81"/>
                  <a:gd name="T81" fmla="*/ 77 h 81"/>
                  <a:gd name="T82" fmla="*/ 35 w 81"/>
                  <a:gd name="T83" fmla="*/ 81 h 81"/>
                  <a:gd name="T84" fmla="*/ 0 w 81"/>
                  <a:gd name="T85" fmla="*/ 81 h 81"/>
                  <a:gd name="T86" fmla="*/ 0 w 81"/>
                  <a:gd name="T87" fmla="*/ 77 h 81"/>
                  <a:gd name="T88" fmla="*/ 0 w 81"/>
                  <a:gd name="T89" fmla="*/ 77 h 81"/>
                  <a:gd name="T90" fmla="*/ 4 w 81"/>
                  <a:gd name="T91" fmla="*/ 77 h 81"/>
                  <a:gd name="T92" fmla="*/ 8 w 81"/>
                  <a:gd name="T93" fmla="*/ 73 h 81"/>
                  <a:gd name="T94" fmla="*/ 8 w 81"/>
                  <a:gd name="T95" fmla="*/ 69 h 81"/>
                  <a:gd name="T96" fmla="*/ 8 w 81"/>
                  <a:gd name="T97" fmla="*/ 62 h 81"/>
                  <a:gd name="T98" fmla="*/ 8 w 81"/>
                  <a:gd name="T99" fmla="*/ 35 h 81"/>
                  <a:gd name="T100" fmla="*/ 8 w 81"/>
                  <a:gd name="T101" fmla="*/ 23 h 81"/>
                  <a:gd name="T102" fmla="*/ 8 w 81"/>
                  <a:gd name="T103" fmla="*/ 16 h 81"/>
                  <a:gd name="T104" fmla="*/ 8 w 81"/>
                  <a:gd name="T105" fmla="*/ 16 h 81"/>
                  <a:gd name="T106" fmla="*/ 8 w 81"/>
                  <a:gd name="T107" fmla="*/ 12 h 81"/>
                  <a:gd name="T108" fmla="*/ 8 w 81"/>
                  <a:gd name="T109" fmla="*/ 12 h 81"/>
                  <a:gd name="T110" fmla="*/ 4 w 81"/>
                  <a:gd name="T111" fmla="*/ 12 h 81"/>
                  <a:gd name="T112" fmla="*/ 4 w 81"/>
                  <a:gd name="T113" fmla="*/ 12 h 81"/>
                  <a:gd name="T114" fmla="*/ 0 w 81"/>
                  <a:gd name="T115" fmla="*/ 12 h 81"/>
                  <a:gd name="T116" fmla="*/ 0 w 81"/>
                  <a:gd name="T117" fmla="*/ 12 h 81"/>
                  <a:gd name="T118" fmla="*/ 20 w 81"/>
                  <a:gd name="T119" fmla="*/ 0 h 81"/>
                  <a:gd name="T120" fmla="*/ 23 w 81"/>
                  <a:gd name="T121" fmla="*/ 0 h 81"/>
                  <a:gd name="T122" fmla="*/ 23 w 81"/>
                  <a:gd name="T123" fmla="*/ 20 h 8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1"/>
                  <a:gd name="T187" fmla="*/ 0 h 81"/>
                  <a:gd name="T188" fmla="*/ 81 w 81"/>
                  <a:gd name="T189" fmla="*/ 81 h 8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1" h="81">
                    <a:moveTo>
                      <a:pt x="23" y="20"/>
                    </a:moveTo>
                    <a:lnTo>
                      <a:pt x="31" y="8"/>
                    </a:lnTo>
                    <a:lnTo>
                      <a:pt x="43" y="4"/>
                    </a:lnTo>
                    <a:lnTo>
                      <a:pt x="50" y="0"/>
                    </a:lnTo>
                    <a:lnTo>
                      <a:pt x="54" y="4"/>
                    </a:lnTo>
                    <a:lnTo>
                      <a:pt x="62" y="4"/>
                    </a:lnTo>
                    <a:lnTo>
                      <a:pt x="66" y="8"/>
                    </a:lnTo>
                    <a:lnTo>
                      <a:pt x="69" y="16"/>
                    </a:lnTo>
                    <a:lnTo>
                      <a:pt x="69" y="20"/>
                    </a:lnTo>
                    <a:lnTo>
                      <a:pt x="69" y="31"/>
                    </a:lnTo>
                    <a:lnTo>
                      <a:pt x="69" y="62"/>
                    </a:lnTo>
                    <a:lnTo>
                      <a:pt x="69" y="69"/>
                    </a:lnTo>
                    <a:lnTo>
                      <a:pt x="69" y="73"/>
                    </a:lnTo>
                    <a:lnTo>
                      <a:pt x="73" y="73"/>
                    </a:lnTo>
                    <a:lnTo>
                      <a:pt x="73" y="77"/>
                    </a:lnTo>
                    <a:lnTo>
                      <a:pt x="77" y="77"/>
                    </a:lnTo>
                    <a:lnTo>
                      <a:pt x="81" y="77"/>
                    </a:lnTo>
                    <a:lnTo>
                      <a:pt x="81" y="81"/>
                    </a:lnTo>
                    <a:lnTo>
                      <a:pt x="46" y="81"/>
                    </a:lnTo>
                    <a:lnTo>
                      <a:pt x="46" y="77"/>
                    </a:lnTo>
                    <a:lnTo>
                      <a:pt x="50" y="77"/>
                    </a:lnTo>
                    <a:lnTo>
                      <a:pt x="54" y="77"/>
                    </a:lnTo>
                    <a:lnTo>
                      <a:pt x="54" y="73"/>
                    </a:lnTo>
                    <a:lnTo>
                      <a:pt x="54" y="69"/>
                    </a:lnTo>
                    <a:lnTo>
                      <a:pt x="54" y="62"/>
                    </a:lnTo>
                    <a:lnTo>
                      <a:pt x="54" y="31"/>
                    </a:lnTo>
                    <a:lnTo>
                      <a:pt x="54" y="23"/>
                    </a:lnTo>
                    <a:lnTo>
                      <a:pt x="54" y="16"/>
                    </a:lnTo>
                    <a:lnTo>
                      <a:pt x="50" y="16"/>
                    </a:lnTo>
                    <a:lnTo>
                      <a:pt x="43" y="12"/>
                    </a:lnTo>
                    <a:lnTo>
                      <a:pt x="35" y="16"/>
                    </a:lnTo>
                    <a:lnTo>
                      <a:pt x="23" y="23"/>
                    </a:lnTo>
                    <a:lnTo>
                      <a:pt x="23" y="62"/>
                    </a:lnTo>
                    <a:lnTo>
                      <a:pt x="23" y="69"/>
                    </a:lnTo>
                    <a:lnTo>
                      <a:pt x="23" y="73"/>
                    </a:lnTo>
                    <a:lnTo>
                      <a:pt x="27" y="73"/>
                    </a:lnTo>
                    <a:lnTo>
                      <a:pt x="27" y="77"/>
                    </a:lnTo>
                    <a:lnTo>
                      <a:pt x="31" y="77"/>
                    </a:lnTo>
                    <a:lnTo>
                      <a:pt x="35" y="77"/>
                    </a:lnTo>
                    <a:lnTo>
                      <a:pt x="35" y="81"/>
                    </a:lnTo>
                    <a:lnTo>
                      <a:pt x="0" y="81"/>
                    </a:lnTo>
                    <a:lnTo>
                      <a:pt x="0" y="77"/>
                    </a:lnTo>
                    <a:lnTo>
                      <a:pt x="4" y="77"/>
                    </a:lnTo>
                    <a:lnTo>
                      <a:pt x="8" y="73"/>
                    </a:lnTo>
                    <a:lnTo>
                      <a:pt x="8" y="69"/>
                    </a:lnTo>
                    <a:lnTo>
                      <a:pt x="8" y="62"/>
                    </a:lnTo>
                    <a:lnTo>
                      <a:pt x="8" y="35"/>
                    </a:lnTo>
                    <a:lnTo>
                      <a:pt x="8" y="23"/>
                    </a:lnTo>
                    <a:lnTo>
                      <a:pt x="8" y="16"/>
                    </a:lnTo>
                    <a:lnTo>
                      <a:pt x="8" y="12"/>
                    </a:lnTo>
                    <a:lnTo>
                      <a:pt x="4" y="12"/>
                    </a:lnTo>
                    <a:lnTo>
                      <a:pt x="0" y="12"/>
                    </a:lnTo>
                    <a:lnTo>
                      <a:pt x="20" y="0"/>
                    </a:lnTo>
                    <a:lnTo>
                      <a:pt x="23" y="0"/>
                    </a:lnTo>
                    <a:lnTo>
                      <a:pt x="23" y="20"/>
                    </a:lnTo>
                    <a:close/>
                  </a:path>
                </a:pathLst>
              </a:custGeom>
              <a:solidFill>
                <a:srgbClr val="000000"/>
              </a:solidFill>
              <a:ln w="0">
                <a:solidFill>
                  <a:srgbClr val="000000"/>
                </a:solidFill>
                <a:round/>
                <a:headEnd/>
                <a:tailEnd/>
              </a:ln>
            </p:spPr>
            <p:txBody>
              <a:bodyPr/>
              <a:lstStyle/>
              <a:p>
                <a:endParaRPr lang="en-CA"/>
              </a:p>
            </p:txBody>
          </p:sp>
          <p:sp>
            <p:nvSpPr>
              <p:cNvPr id="14434" name="Freeform 16"/>
              <p:cNvSpPr>
                <a:spLocks/>
              </p:cNvSpPr>
              <p:nvPr/>
            </p:nvSpPr>
            <p:spPr bwMode="auto">
              <a:xfrm>
                <a:off x="2007" y="1303"/>
                <a:ext cx="50" cy="100"/>
              </a:xfrm>
              <a:custGeom>
                <a:avLst/>
                <a:gdLst>
                  <a:gd name="T0" fmla="*/ 27 w 50"/>
                  <a:gd name="T1" fmla="*/ 0 h 100"/>
                  <a:gd name="T2" fmla="*/ 27 w 50"/>
                  <a:gd name="T3" fmla="*/ 23 h 100"/>
                  <a:gd name="T4" fmla="*/ 46 w 50"/>
                  <a:gd name="T5" fmla="*/ 23 h 100"/>
                  <a:gd name="T6" fmla="*/ 46 w 50"/>
                  <a:gd name="T7" fmla="*/ 27 h 100"/>
                  <a:gd name="T8" fmla="*/ 27 w 50"/>
                  <a:gd name="T9" fmla="*/ 27 h 100"/>
                  <a:gd name="T10" fmla="*/ 27 w 50"/>
                  <a:gd name="T11" fmla="*/ 77 h 100"/>
                  <a:gd name="T12" fmla="*/ 27 w 50"/>
                  <a:gd name="T13" fmla="*/ 85 h 100"/>
                  <a:gd name="T14" fmla="*/ 31 w 50"/>
                  <a:gd name="T15" fmla="*/ 88 h 100"/>
                  <a:gd name="T16" fmla="*/ 31 w 50"/>
                  <a:gd name="T17" fmla="*/ 88 h 100"/>
                  <a:gd name="T18" fmla="*/ 35 w 50"/>
                  <a:gd name="T19" fmla="*/ 88 h 100"/>
                  <a:gd name="T20" fmla="*/ 38 w 50"/>
                  <a:gd name="T21" fmla="*/ 88 h 100"/>
                  <a:gd name="T22" fmla="*/ 42 w 50"/>
                  <a:gd name="T23" fmla="*/ 88 h 100"/>
                  <a:gd name="T24" fmla="*/ 42 w 50"/>
                  <a:gd name="T25" fmla="*/ 88 h 100"/>
                  <a:gd name="T26" fmla="*/ 46 w 50"/>
                  <a:gd name="T27" fmla="*/ 85 h 100"/>
                  <a:gd name="T28" fmla="*/ 50 w 50"/>
                  <a:gd name="T29" fmla="*/ 85 h 100"/>
                  <a:gd name="T30" fmla="*/ 46 w 50"/>
                  <a:gd name="T31" fmla="*/ 92 h 100"/>
                  <a:gd name="T32" fmla="*/ 38 w 50"/>
                  <a:gd name="T33" fmla="*/ 96 h 100"/>
                  <a:gd name="T34" fmla="*/ 35 w 50"/>
                  <a:gd name="T35" fmla="*/ 100 h 100"/>
                  <a:gd name="T36" fmla="*/ 27 w 50"/>
                  <a:gd name="T37" fmla="*/ 100 h 100"/>
                  <a:gd name="T38" fmla="*/ 23 w 50"/>
                  <a:gd name="T39" fmla="*/ 100 h 100"/>
                  <a:gd name="T40" fmla="*/ 19 w 50"/>
                  <a:gd name="T41" fmla="*/ 96 h 100"/>
                  <a:gd name="T42" fmla="*/ 15 w 50"/>
                  <a:gd name="T43" fmla="*/ 96 h 100"/>
                  <a:gd name="T44" fmla="*/ 15 w 50"/>
                  <a:gd name="T45" fmla="*/ 92 h 100"/>
                  <a:gd name="T46" fmla="*/ 12 w 50"/>
                  <a:gd name="T47" fmla="*/ 88 h 100"/>
                  <a:gd name="T48" fmla="*/ 12 w 50"/>
                  <a:gd name="T49" fmla="*/ 81 h 100"/>
                  <a:gd name="T50" fmla="*/ 12 w 50"/>
                  <a:gd name="T51" fmla="*/ 27 h 100"/>
                  <a:gd name="T52" fmla="*/ 0 w 50"/>
                  <a:gd name="T53" fmla="*/ 27 h 100"/>
                  <a:gd name="T54" fmla="*/ 0 w 50"/>
                  <a:gd name="T55" fmla="*/ 27 h 100"/>
                  <a:gd name="T56" fmla="*/ 4 w 50"/>
                  <a:gd name="T57" fmla="*/ 23 h 100"/>
                  <a:gd name="T58" fmla="*/ 12 w 50"/>
                  <a:gd name="T59" fmla="*/ 19 h 100"/>
                  <a:gd name="T60" fmla="*/ 15 w 50"/>
                  <a:gd name="T61" fmla="*/ 16 h 100"/>
                  <a:gd name="T62" fmla="*/ 19 w 50"/>
                  <a:gd name="T63" fmla="*/ 12 h 100"/>
                  <a:gd name="T64" fmla="*/ 23 w 50"/>
                  <a:gd name="T65" fmla="*/ 4 h 100"/>
                  <a:gd name="T66" fmla="*/ 27 w 50"/>
                  <a:gd name="T67" fmla="*/ 0 h 100"/>
                  <a:gd name="T68" fmla="*/ 27 w 50"/>
                  <a:gd name="T69" fmla="*/ 0 h 10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50"/>
                  <a:gd name="T106" fmla="*/ 0 h 100"/>
                  <a:gd name="T107" fmla="*/ 50 w 50"/>
                  <a:gd name="T108" fmla="*/ 100 h 10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50" h="100">
                    <a:moveTo>
                      <a:pt x="27" y="0"/>
                    </a:moveTo>
                    <a:lnTo>
                      <a:pt x="27" y="23"/>
                    </a:lnTo>
                    <a:lnTo>
                      <a:pt x="46" y="23"/>
                    </a:lnTo>
                    <a:lnTo>
                      <a:pt x="46" y="27"/>
                    </a:lnTo>
                    <a:lnTo>
                      <a:pt x="27" y="27"/>
                    </a:lnTo>
                    <a:lnTo>
                      <a:pt x="27" y="77"/>
                    </a:lnTo>
                    <a:lnTo>
                      <a:pt x="27" y="85"/>
                    </a:lnTo>
                    <a:lnTo>
                      <a:pt x="31" y="88"/>
                    </a:lnTo>
                    <a:lnTo>
                      <a:pt x="35" y="88"/>
                    </a:lnTo>
                    <a:lnTo>
                      <a:pt x="38" y="88"/>
                    </a:lnTo>
                    <a:lnTo>
                      <a:pt x="42" y="88"/>
                    </a:lnTo>
                    <a:lnTo>
                      <a:pt x="46" y="85"/>
                    </a:lnTo>
                    <a:lnTo>
                      <a:pt x="50" y="85"/>
                    </a:lnTo>
                    <a:lnTo>
                      <a:pt x="46" y="92"/>
                    </a:lnTo>
                    <a:lnTo>
                      <a:pt x="38" y="96"/>
                    </a:lnTo>
                    <a:lnTo>
                      <a:pt x="35" y="100"/>
                    </a:lnTo>
                    <a:lnTo>
                      <a:pt x="27" y="100"/>
                    </a:lnTo>
                    <a:lnTo>
                      <a:pt x="23" y="100"/>
                    </a:lnTo>
                    <a:lnTo>
                      <a:pt x="19" y="96"/>
                    </a:lnTo>
                    <a:lnTo>
                      <a:pt x="15" y="96"/>
                    </a:lnTo>
                    <a:lnTo>
                      <a:pt x="15" y="92"/>
                    </a:lnTo>
                    <a:lnTo>
                      <a:pt x="12" y="88"/>
                    </a:lnTo>
                    <a:lnTo>
                      <a:pt x="12" y="81"/>
                    </a:lnTo>
                    <a:lnTo>
                      <a:pt x="12" y="27"/>
                    </a:lnTo>
                    <a:lnTo>
                      <a:pt x="0" y="27"/>
                    </a:lnTo>
                    <a:lnTo>
                      <a:pt x="4" y="23"/>
                    </a:lnTo>
                    <a:lnTo>
                      <a:pt x="12" y="19"/>
                    </a:lnTo>
                    <a:lnTo>
                      <a:pt x="15" y="16"/>
                    </a:lnTo>
                    <a:lnTo>
                      <a:pt x="19" y="12"/>
                    </a:lnTo>
                    <a:lnTo>
                      <a:pt x="23" y="4"/>
                    </a:lnTo>
                    <a:lnTo>
                      <a:pt x="27" y="0"/>
                    </a:lnTo>
                    <a:close/>
                  </a:path>
                </a:pathLst>
              </a:custGeom>
              <a:solidFill>
                <a:srgbClr val="000000"/>
              </a:solidFill>
              <a:ln w="0">
                <a:solidFill>
                  <a:srgbClr val="000000"/>
                </a:solidFill>
                <a:round/>
                <a:headEnd/>
                <a:tailEnd/>
              </a:ln>
            </p:spPr>
            <p:txBody>
              <a:bodyPr/>
              <a:lstStyle/>
              <a:p>
                <a:endParaRPr lang="en-CA"/>
              </a:p>
            </p:txBody>
          </p:sp>
          <p:sp>
            <p:nvSpPr>
              <p:cNvPr id="14435" name="Rectangle 17"/>
              <p:cNvSpPr>
                <a:spLocks noChangeArrowheads="1"/>
              </p:cNvSpPr>
              <p:nvPr/>
            </p:nvSpPr>
            <p:spPr bwMode="auto">
              <a:xfrm>
                <a:off x="2107" y="1261"/>
                <a:ext cx="7" cy="207"/>
              </a:xfrm>
              <a:prstGeom prst="rect">
                <a:avLst/>
              </a:prstGeom>
              <a:solidFill>
                <a:srgbClr val="000000"/>
              </a:solidFill>
              <a:ln w="0">
                <a:solidFill>
                  <a:srgbClr val="000000"/>
                </a:solidFill>
                <a:miter lim="800000"/>
                <a:headEnd/>
                <a:tailEnd/>
              </a:ln>
            </p:spPr>
            <p:txBody>
              <a:bodyPr/>
              <a:lstStyle/>
              <a:p>
                <a:endParaRPr lang="en-US"/>
              </a:p>
            </p:txBody>
          </p:sp>
          <p:sp>
            <p:nvSpPr>
              <p:cNvPr id="14436" name="Freeform 18"/>
              <p:cNvSpPr>
                <a:spLocks/>
              </p:cNvSpPr>
              <p:nvPr/>
            </p:nvSpPr>
            <p:spPr bwMode="auto">
              <a:xfrm>
                <a:off x="2283" y="1303"/>
                <a:ext cx="46" cy="100"/>
              </a:xfrm>
              <a:custGeom>
                <a:avLst/>
                <a:gdLst>
                  <a:gd name="T0" fmla="*/ 23 w 46"/>
                  <a:gd name="T1" fmla="*/ 0 h 100"/>
                  <a:gd name="T2" fmla="*/ 23 w 46"/>
                  <a:gd name="T3" fmla="*/ 23 h 100"/>
                  <a:gd name="T4" fmla="*/ 42 w 46"/>
                  <a:gd name="T5" fmla="*/ 23 h 100"/>
                  <a:gd name="T6" fmla="*/ 42 w 46"/>
                  <a:gd name="T7" fmla="*/ 27 h 100"/>
                  <a:gd name="T8" fmla="*/ 23 w 46"/>
                  <a:gd name="T9" fmla="*/ 27 h 100"/>
                  <a:gd name="T10" fmla="*/ 23 w 46"/>
                  <a:gd name="T11" fmla="*/ 77 h 100"/>
                  <a:gd name="T12" fmla="*/ 27 w 46"/>
                  <a:gd name="T13" fmla="*/ 85 h 100"/>
                  <a:gd name="T14" fmla="*/ 27 w 46"/>
                  <a:gd name="T15" fmla="*/ 88 h 100"/>
                  <a:gd name="T16" fmla="*/ 31 w 46"/>
                  <a:gd name="T17" fmla="*/ 88 h 100"/>
                  <a:gd name="T18" fmla="*/ 31 w 46"/>
                  <a:gd name="T19" fmla="*/ 88 h 100"/>
                  <a:gd name="T20" fmla="*/ 35 w 46"/>
                  <a:gd name="T21" fmla="*/ 88 h 100"/>
                  <a:gd name="T22" fmla="*/ 39 w 46"/>
                  <a:gd name="T23" fmla="*/ 88 h 100"/>
                  <a:gd name="T24" fmla="*/ 39 w 46"/>
                  <a:gd name="T25" fmla="*/ 88 h 100"/>
                  <a:gd name="T26" fmla="*/ 42 w 46"/>
                  <a:gd name="T27" fmla="*/ 85 h 100"/>
                  <a:gd name="T28" fmla="*/ 46 w 46"/>
                  <a:gd name="T29" fmla="*/ 85 h 100"/>
                  <a:gd name="T30" fmla="*/ 42 w 46"/>
                  <a:gd name="T31" fmla="*/ 92 h 100"/>
                  <a:gd name="T32" fmla="*/ 39 w 46"/>
                  <a:gd name="T33" fmla="*/ 96 h 100"/>
                  <a:gd name="T34" fmla="*/ 31 w 46"/>
                  <a:gd name="T35" fmla="*/ 100 h 100"/>
                  <a:gd name="T36" fmla="*/ 27 w 46"/>
                  <a:gd name="T37" fmla="*/ 100 h 100"/>
                  <a:gd name="T38" fmla="*/ 23 w 46"/>
                  <a:gd name="T39" fmla="*/ 100 h 100"/>
                  <a:gd name="T40" fmla="*/ 19 w 46"/>
                  <a:gd name="T41" fmla="*/ 96 h 100"/>
                  <a:gd name="T42" fmla="*/ 16 w 46"/>
                  <a:gd name="T43" fmla="*/ 96 h 100"/>
                  <a:gd name="T44" fmla="*/ 12 w 46"/>
                  <a:gd name="T45" fmla="*/ 92 h 100"/>
                  <a:gd name="T46" fmla="*/ 12 w 46"/>
                  <a:gd name="T47" fmla="*/ 88 h 100"/>
                  <a:gd name="T48" fmla="*/ 12 w 46"/>
                  <a:gd name="T49" fmla="*/ 81 h 100"/>
                  <a:gd name="T50" fmla="*/ 12 w 46"/>
                  <a:gd name="T51" fmla="*/ 27 h 100"/>
                  <a:gd name="T52" fmla="*/ 0 w 46"/>
                  <a:gd name="T53" fmla="*/ 27 h 100"/>
                  <a:gd name="T54" fmla="*/ 0 w 46"/>
                  <a:gd name="T55" fmla="*/ 27 h 100"/>
                  <a:gd name="T56" fmla="*/ 4 w 46"/>
                  <a:gd name="T57" fmla="*/ 23 h 100"/>
                  <a:gd name="T58" fmla="*/ 8 w 46"/>
                  <a:gd name="T59" fmla="*/ 19 h 100"/>
                  <a:gd name="T60" fmla="*/ 12 w 46"/>
                  <a:gd name="T61" fmla="*/ 16 h 100"/>
                  <a:gd name="T62" fmla="*/ 16 w 46"/>
                  <a:gd name="T63" fmla="*/ 12 h 100"/>
                  <a:gd name="T64" fmla="*/ 19 w 46"/>
                  <a:gd name="T65" fmla="*/ 4 h 100"/>
                  <a:gd name="T66" fmla="*/ 23 w 46"/>
                  <a:gd name="T67" fmla="*/ 0 h 100"/>
                  <a:gd name="T68" fmla="*/ 23 w 46"/>
                  <a:gd name="T69" fmla="*/ 0 h 10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6"/>
                  <a:gd name="T106" fmla="*/ 0 h 100"/>
                  <a:gd name="T107" fmla="*/ 46 w 46"/>
                  <a:gd name="T108" fmla="*/ 100 h 10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6" h="100">
                    <a:moveTo>
                      <a:pt x="23" y="0"/>
                    </a:moveTo>
                    <a:lnTo>
                      <a:pt x="23" y="23"/>
                    </a:lnTo>
                    <a:lnTo>
                      <a:pt x="42" y="23"/>
                    </a:lnTo>
                    <a:lnTo>
                      <a:pt x="42" y="27"/>
                    </a:lnTo>
                    <a:lnTo>
                      <a:pt x="23" y="27"/>
                    </a:lnTo>
                    <a:lnTo>
                      <a:pt x="23" y="77"/>
                    </a:lnTo>
                    <a:lnTo>
                      <a:pt x="27" y="85"/>
                    </a:lnTo>
                    <a:lnTo>
                      <a:pt x="27" y="88"/>
                    </a:lnTo>
                    <a:lnTo>
                      <a:pt x="31" y="88"/>
                    </a:lnTo>
                    <a:lnTo>
                      <a:pt x="35" y="88"/>
                    </a:lnTo>
                    <a:lnTo>
                      <a:pt x="39" y="88"/>
                    </a:lnTo>
                    <a:lnTo>
                      <a:pt x="42" y="85"/>
                    </a:lnTo>
                    <a:lnTo>
                      <a:pt x="46" y="85"/>
                    </a:lnTo>
                    <a:lnTo>
                      <a:pt x="42" y="92"/>
                    </a:lnTo>
                    <a:lnTo>
                      <a:pt x="39" y="96"/>
                    </a:lnTo>
                    <a:lnTo>
                      <a:pt x="31" y="100"/>
                    </a:lnTo>
                    <a:lnTo>
                      <a:pt x="27" y="100"/>
                    </a:lnTo>
                    <a:lnTo>
                      <a:pt x="23" y="100"/>
                    </a:lnTo>
                    <a:lnTo>
                      <a:pt x="19" y="96"/>
                    </a:lnTo>
                    <a:lnTo>
                      <a:pt x="16" y="96"/>
                    </a:lnTo>
                    <a:lnTo>
                      <a:pt x="12" y="92"/>
                    </a:lnTo>
                    <a:lnTo>
                      <a:pt x="12" y="88"/>
                    </a:lnTo>
                    <a:lnTo>
                      <a:pt x="12" y="81"/>
                    </a:lnTo>
                    <a:lnTo>
                      <a:pt x="12" y="27"/>
                    </a:lnTo>
                    <a:lnTo>
                      <a:pt x="0" y="27"/>
                    </a:lnTo>
                    <a:lnTo>
                      <a:pt x="4" y="23"/>
                    </a:lnTo>
                    <a:lnTo>
                      <a:pt x="8" y="19"/>
                    </a:lnTo>
                    <a:lnTo>
                      <a:pt x="12" y="16"/>
                    </a:lnTo>
                    <a:lnTo>
                      <a:pt x="16" y="12"/>
                    </a:lnTo>
                    <a:lnTo>
                      <a:pt x="19" y="4"/>
                    </a:lnTo>
                    <a:lnTo>
                      <a:pt x="23" y="0"/>
                    </a:lnTo>
                    <a:close/>
                  </a:path>
                </a:pathLst>
              </a:custGeom>
              <a:solidFill>
                <a:srgbClr val="000000"/>
              </a:solidFill>
              <a:ln w="0">
                <a:solidFill>
                  <a:srgbClr val="000000"/>
                </a:solidFill>
                <a:round/>
                <a:headEnd/>
                <a:tailEnd/>
              </a:ln>
            </p:spPr>
            <p:txBody>
              <a:bodyPr/>
              <a:lstStyle/>
              <a:p>
                <a:endParaRPr lang="en-CA"/>
              </a:p>
            </p:txBody>
          </p:sp>
          <p:sp>
            <p:nvSpPr>
              <p:cNvPr id="14437" name="Freeform 19"/>
              <p:cNvSpPr>
                <a:spLocks noEditPoints="1"/>
              </p:cNvSpPr>
              <p:nvPr/>
            </p:nvSpPr>
            <p:spPr bwMode="auto">
              <a:xfrm>
                <a:off x="2333" y="1322"/>
                <a:ext cx="73" cy="81"/>
              </a:xfrm>
              <a:custGeom>
                <a:avLst/>
                <a:gdLst>
                  <a:gd name="T0" fmla="*/ 39 w 73"/>
                  <a:gd name="T1" fmla="*/ 0 h 81"/>
                  <a:gd name="T2" fmla="*/ 46 w 73"/>
                  <a:gd name="T3" fmla="*/ 4 h 81"/>
                  <a:gd name="T4" fmla="*/ 58 w 73"/>
                  <a:gd name="T5" fmla="*/ 8 h 81"/>
                  <a:gd name="T6" fmla="*/ 65 w 73"/>
                  <a:gd name="T7" fmla="*/ 16 h 81"/>
                  <a:gd name="T8" fmla="*/ 69 w 73"/>
                  <a:gd name="T9" fmla="*/ 27 h 81"/>
                  <a:gd name="T10" fmla="*/ 73 w 73"/>
                  <a:gd name="T11" fmla="*/ 39 h 81"/>
                  <a:gd name="T12" fmla="*/ 73 w 73"/>
                  <a:gd name="T13" fmla="*/ 50 h 81"/>
                  <a:gd name="T14" fmla="*/ 69 w 73"/>
                  <a:gd name="T15" fmla="*/ 62 h 81"/>
                  <a:gd name="T16" fmla="*/ 62 w 73"/>
                  <a:gd name="T17" fmla="*/ 69 h 81"/>
                  <a:gd name="T18" fmla="*/ 54 w 73"/>
                  <a:gd name="T19" fmla="*/ 77 h 81"/>
                  <a:gd name="T20" fmla="*/ 46 w 73"/>
                  <a:gd name="T21" fmla="*/ 81 h 81"/>
                  <a:gd name="T22" fmla="*/ 35 w 73"/>
                  <a:gd name="T23" fmla="*/ 81 h 81"/>
                  <a:gd name="T24" fmla="*/ 27 w 73"/>
                  <a:gd name="T25" fmla="*/ 81 h 81"/>
                  <a:gd name="T26" fmla="*/ 15 w 73"/>
                  <a:gd name="T27" fmla="*/ 73 h 81"/>
                  <a:gd name="T28" fmla="*/ 8 w 73"/>
                  <a:gd name="T29" fmla="*/ 69 h 81"/>
                  <a:gd name="T30" fmla="*/ 4 w 73"/>
                  <a:gd name="T31" fmla="*/ 54 h 81"/>
                  <a:gd name="T32" fmla="*/ 0 w 73"/>
                  <a:gd name="T33" fmla="*/ 43 h 81"/>
                  <a:gd name="T34" fmla="*/ 4 w 73"/>
                  <a:gd name="T35" fmla="*/ 31 h 81"/>
                  <a:gd name="T36" fmla="*/ 8 w 73"/>
                  <a:gd name="T37" fmla="*/ 23 h 81"/>
                  <a:gd name="T38" fmla="*/ 12 w 73"/>
                  <a:gd name="T39" fmla="*/ 12 h 81"/>
                  <a:gd name="T40" fmla="*/ 19 w 73"/>
                  <a:gd name="T41" fmla="*/ 8 h 81"/>
                  <a:gd name="T42" fmla="*/ 27 w 73"/>
                  <a:gd name="T43" fmla="*/ 4 h 81"/>
                  <a:gd name="T44" fmla="*/ 39 w 73"/>
                  <a:gd name="T45" fmla="*/ 0 h 81"/>
                  <a:gd name="T46" fmla="*/ 35 w 73"/>
                  <a:gd name="T47" fmla="*/ 8 h 81"/>
                  <a:gd name="T48" fmla="*/ 31 w 73"/>
                  <a:gd name="T49" fmla="*/ 8 h 81"/>
                  <a:gd name="T50" fmla="*/ 27 w 73"/>
                  <a:gd name="T51" fmla="*/ 12 h 81"/>
                  <a:gd name="T52" fmla="*/ 19 w 73"/>
                  <a:gd name="T53" fmla="*/ 12 h 81"/>
                  <a:gd name="T54" fmla="*/ 19 w 73"/>
                  <a:gd name="T55" fmla="*/ 20 h 81"/>
                  <a:gd name="T56" fmla="*/ 15 w 73"/>
                  <a:gd name="T57" fmla="*/ 27 h 81"/>
                  <a:gd name="T58" fmla="*/ 15 w 73"/>
                  <a:gd name="T59" fmla="*/ 35 h 81"/>
                  <a:gd name="T60" fmla="*/ 15 w 73"/>
                  <a:gd name="T61" fmla="*/ 50 h 81"/>
                  <a:gd name="T62" fmla="*/ 23 w 73"/>
                  <a:gd name="T63" fmla="*/ 66 h 81"/>
                  <a:gd name="T64" fmla="*/ 27 w 73"/>
                  <a:gd name="T65" fmla="*/ 69 h 81"/>
                  <a:gd name="T66" fmla="*/ 35 w 73"/>
                  <a:gd name="T67" fmla="*/ 73 h 81"/>
                  <a:gd name="T68" fmla="*/ 39 w 73"/>
                  <a:gd name="T69" fmla="*/ 77 h 81"/>
                  <a:gd name="T70" fmla="*/ 46 w 73"/>
                  <a:gd name="T71" fmla="*/ 73 h 81"/>
                  <a:gd name="T72" fmla="*/ 54 w 73"/>
                  <a:gd name="T73" fmla="*/ 69 h 81"/>
                  <a:gd name="T74" fmla="*/ 58 w 73"/>
                  <a:gd name="T75" fmla="*/ 62 h 81"/>
                  <a:gd name="T76" fmla="*/ 58 w 73"/>
                  <a:gd name="T77" fmla="*/ 46 h 81"/>
                  <a:gd name="T78" fmla="*/ 58 w 73"/>
                  <a:gd name="T79" fmla="*/ 35 h 81"/>
                  <a:gd name="T80" fmla="*/ 54 w 73"/>
                  <a:gd name="T81" fmla="*/ 23 h 81"/>
                  <a:gd name="T82" fmla="*/ 50 w 73"/>
                  <a:gd name="T83" fmla="*/ 16 h 81"/>
                  <a:gd name="T84" fmla="*/ 42 w 73"/>
                  <a:gd name="T85" fmla="*/ 8 h 81"/>
                  <a:gd name="T86" fmla="*/ 35 w 73"/>
                  <a:gd name="T87" fmla="*/ 8 h 8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3"/>
                  <a:gd name="T133" fmla="*/ 0 h 81"/>
                  <a:gd name="T134" fmla="*/ 73 w 73"/>
                  <a:gd name="T135" fmla="*/ 81 h 8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3" h="81">
                    <a:moveTo>
                      <a:pt x="39" y="0"/>
                    </a:moveTo>
                    <a:lnTo>
                      <a:pt x="46" y="4"/>
                    </a:lnTo>
                    <a:lnTo>
                      <a:pt x="58" y="8"/>
                    </a:lnTo>
                    <a:lnTo>
                      <a:pt x="65" y="16"/>
                    </a:lnTo>
                    <a:lnTo>
                      <a:pt x="69" y="27"/>
                    </a:lnTo>
                    <a:lnTo>
                      <a:pt x="73" y="39"/>
                    </a:lnTo>
                    <a:lnTo>
                      <a:pt x="73" y="50"/>
                    </a:lnTo>
                    <a:lnTo>
                      <a:pt x="69" y="62"/>
                    </a:lnTo>
                    <a:lnTo>
                      <a:pt x="62" y="69"/>
                    </a:lnTo>
                    <a:lnTo>
                      <a:pt x="54" y="77"/>
                    </a:lnTo>
                    <a:lnTo>
                      <a:pt x="46" y="81"/>
                    </a:lnTo>
                    <a:lnTo>
                      <a:pt x="35" y="81"/>
                    </a:lnTo>
                    <a:lnTo>
                      <a:pt x="27" y="81"/>
                    </a:lnTo>
                    <a:lnTo>
                      <a:pt x="15" y="73"/>
                    </a:lnTo>
                    <a:lnTo>
                      <a:pt x="8" y="69"/>
                    </a:lnTo>
                    <a:lnTo>
                      <a:pt x="4" y="54"/>
                    </a:lnTo>
                    <a:lnTo>
                      <a:pt x="0" y="43"/>
                    </a:lnTo>
                    <a:lnTo>
                      <a:pt x="4" y="31"/>
                    </a:lnTo>
                    <a:lnTo>
                      <a:pt x="8" y="23"/>
                    </a:lnTo>
                    <a:lnTo>
                      <a:pt x="12" y="12"/>
                    </a:lnTo>
                    <a:lnTo>
                      <a:pt x="19" y="8"/>
                    </a:lnTo>
                    <a:lnTo>
                      <a:pt x="27" y="4"/>
                    </a:lnTo>
                    <a:lnTo>
                      <a:pt x="39" y="0"/>
                    </a:lnTo>
                    <a:close/>
                    <a:moveTo>
                      <a:pt x="35" y="8"/>
                    </a:moveTo>
                    <a:lnTo>
                      <a:pt x="31" y="8"/>
                    </a:lnTo>
                    <a:lnTo>
                      <a:pt x="27" y="12"/>
                    </a:lnTo>
                    <a:lnTo>
                      <a:pt x="19" y="12"/>
                    </a:lnTo>
                    <a:lnTo>
                      <a:pt x="19" y="20"/>
                    </a:lnTo>
                    <a:lnTo>
                      <a:pt x="15" y="27"/>
                    </a:lnTo>
                    <a:lnTo>
                      <a:pt x="15" y="35"/>
                    </a:lnTo>
                    <a:lnTo>
                      <a:pt x="15" y="50"/>
                    </a:lnTo>
                    <a:lnTo>
                      <a:pt x="23" y="66"/>
                    </a:lnTo>
                    <a:lnTo>
                      <a:pt x="27" y="69"/>
                    </a:lnTo>
                    <a:lnTo>
                      <a:pt x="35" y="73"/>
                    </a:lnTo>
                    <a:lnTo>
                      <a:pt x="39" y="77"/>
                    </a:lnTo>
                    <a:lnTo>
                      <a:pt x="46" y="73"/>
                    </a:lnTo>
                    <a:lnTo>
                      <a:pt x="54" y="69"/>
                    </a:lnTo>
                    <a:lnTo>
                      <a:pt x="58" y="62"/>
                    </a:lnTo>
                    <a:lnTo>
                      <a:pt x="58" y="46"/>
                    </a:lnTo>
                    <a:lnTo>
                      <a:pt x="58" y="35"/>
                    </a:lnTo>
                    <a:lnTo>
                      <a:pt x="54" y="23"/>
                    </a:lnTo>
                    <a:lnTo>
                      <a:pt x="50" y="16"/>
                    </a:lnTo>
                    <a:lnTo>
                      <a:pt x="42" y="8"/>
                    </a:lnTo>
                    <a:lnTo>
                      <a:pt x="35" y="8"/>
                    </a:lnTo>
                    <a:close/>
                  </a:path>
                </a:pathLst>
              </a:custGeom>
              <a:solidFill>
                <a:srgbClr val="000000"/>
              </a:solidFill>
              <a:ln w="0">
                <a:solidFill>
                  <a:srgbClr val="000000"/>
                </a:solidFill>
                <a:round/>
                <a:headEnd/>
                <a:tailEnd/>
              </a:ln>
            </p:spPr>
            <p:txBody>
              <a:bodyPr/>
              <a:lstStyle/>
              <a:p>
                <a:endParaRPr lang="en-CA"/>
              </a:p>
            </p:txBody>
          </p:sp>
          <p:sp>
            <p:nvSpPr>
              <p:cNvPr id="14438" name="Rectangle 20"/>
              <p:cNvSpPr>
                <a:spLocks noChangeArrowheads="1"/>
              </p:cNvSpPr>
              <p:nvPr/>
            </p:nvSpPr>
            <p:spPr bwMode="auto">
              <a:xfrm>
                <a:off x="2705" y="126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4439" name="Freeform 21"/>
              <p:cNvSpPr>
                <a:spLocks noEditPoints="1"/>
              </p:cNvSpPr>
              <p:nvPr/>
            </p:nvSpPr>
            <p:spPr bwMode="auto">
              <a:xfrm>
                <a:off x="2889" y="1322"/>
                <a:ext cx="66" cy="81"/>
              </a:xfrm>
              <a:custGeom>
                <a:avLst/>
                <a:gdLst>
                  <a:gd name="T0" fmla="*/ 16 w 66"/>
                  <a:gd name="T1" fmla="*/ 31 h 81"/>
                  <a:gd name="T2" fmla="*/ 16 w 66"/>
                  <a:gd name="T3" fmla="*/ 46 h 81"/>
                  <a:gd name="T4" fmla="*/ 23 w 66"/>
                  <a:gd name="T5" fmla="*/ 58 h 81"/>
                  <a:gd name="T6" fmla="*/ 31 w 66"/>
                  <a:gd name="T7" fmla="*/ 66 h 81"/>
                  <a:gd name="T8" fmla="*/ 43 w 66"/>
                  <a:gd name="T9" fmla="*/ 66 h 81"/>
                  <a:gd name="T10" fmla="*/ 50 w 66"/>
                  <a:gd name="T11" fmla="*/ 66 h 81"/>
                  <a:gd name="T12" fmla="*/ 54 w 66"/>
                  <a:gd name="T13" fmla="*/ 62 h 81"/>
                  <a:gd name="T14" fmla="*/ 58 w 66"/>
                  <a:gd name="T15" fmla="*/ 58 h 81"/>
                  <a:gd name="T16" fmla="*/ 62 w 66"/>
                  <a:gd name="T17" fmla="*/ 50 h 81"/>
                  <a:gd name="T18" fmla="*/ 66 w 66"/>
                  <a:gd name="T19" fmla="*/ 50 h 81"/>
                  <a:gd name="T20" fmla="*/ 62 w 66"/>
                  <a:gd name="T21" fmla="*/ 62 h 81"/>
                  <a:gd name="T22" fmla="*/ 54 w 66"/>
                  <a:gd name="T23" fmla="*/ 73 h 81"/>
                  <a:gd name="T24" fmla="*/ 47 w 66"/>
                  <a:gd name="T25" fmla="*/ 77 h 81"/>
                  <a:gd name="T26" fmla="*/ 35 w 66"/>
                  <a:gd name="T27" fmla="*/ 81 h 81"/>
                  <a:gd name="T28" fmla="*/ 23 w 66"/>
                  <a:gd name="T29" fmla="*/ 77 h 81"/>
                  <a:gd name="T30" fmla="*/ 12 w 66"/>
                  <a:gd name="T31" fmla="*/ 69 h 81"/>
                  <a:gd name="T32" fmla="*/ 8 w 66"/>
                  <a:gd name="T33" fmla="*/ 62 h 81"/>
                  <a:gd name="T34" fmla="*/ 4 w 66"/>
                  <a:gd name="T35" fmla="*/ 54 h 81"/>
                  <a:gd name="T36" fmla="*/ 0 w 66"/>
                  <a:gd name="T37" fmla="*/ 43 h 81"/>
                  <a:gd name="T38" fmla="*/ 4 w 66"/>
                  <a:gd name="T39" fmla="*/ 31 h 81"/>
                  <a:gd name="T40" fmla="*/ 8 w 66"/>
                  <a:gd name="T41" fmla="*/ 20 h 81"/>
                  <a:gd name="T42" fmla="*/ 12 w 66"/>
                  <a:gd name="T43" fmla="*/ 12 h 81"/>
                  <a:gd name="T44" fmla="*/ 20 w 66"/>
                  <a:gd name="T45" fmla="*/ 8 h 81"/>
                  <a:gd name="T46" fmla="*/ 27 w 66"/>
                  <a:gd name="T47" fmla="*/ 4 h 81"/>
                  <a:gd name="T48" fmla="*/ 35 w 66"/>
                  <a:gd name="T49" fmla="*/ 0 h 81"/>
                  <a:gd name="T50" fmla="*/ 47 w 66"/>
                  <a:gd name="T51" fmla="*/ 4 h 81"/>
                  <a:gd name="T52" fmla="*/ 58 w 66"/>
                  <a:gd name="T53" fmla="*/ 12 h 81"/>
                  <a:gd name="T54" fmla="*/ 62 w 66"/>
                  <a:gd name="T55" fmla="*/ 20 h 81"/>
                  <a:gd name="T56" fmla="*/ 66 w 66"/>
                  <a:gd name="T57" fmla="*/ 31 h 81"/>
                  <a:gd name="T58" fmla="*/ 16 w 66"/>
                  <a:gd name="T59" fmla="*/ 31 h 81"/>
                  <a:gd name="T60" fmla="*/ 16 w 66"/>
                  <a:gd name="T61" fmla="*/ 27 h 81"/>
                  <a:gd name="T62" fmla="*/ 47 w 66"/>
                  <a:gd name="T63" fmla="*/ 27 h 81"/>
                  <a:gd name="T64" fmla="*/ 47 w 66"/>
                  <a:gd name="T65" fmla="*/ 20 h 81"/>
                  <a:gd name="T66" fmla="*/ 47 w 66"/>
                  <a:gd name="T67" fmla="*/ 16 h 81"/>
                  <a:gd name="T68" fmla="*/ 43 w 66"/>
                  <a:gd name="T69" fmla="*/ 12 h 81"/>
                  <a:gd name="T70" fmla="*/ 39 w 66"/>
                  <a:gd name="T71" fmla="*/ 12 h 81"/>
                  <a:gd name="T72" fmla="*/ 35 w 66"/>
                  <a:gd name="T73" fmla="*/ 8 h 81"/>
                  <a:gd name="T74" fmla="*/ 31 w 66"/>
                  <a:gd name="T75" fmla="*/ 8 h 81"/>
                  <a:gd name="T76" fmla="*/ 27 w 66"/>
                  <a:gd name="T77" fmla="*/ 8 h 81"/>
                  <a:gd name="T78" fmla="*/ 20 w 66"/>
                  <a:gd name="T79" fmla="*/ 12 h 81"/>
                  <a:gd name="T80" fmla="*/ 16 w 66"/>
                  <a:gd name="T81" fmla="*/ 20 h 81"/>
                  <a:gd name="T82" fmla="*/ 16 w 66"/>
                  <a:gd name="T83" fmla="*/ 27 h 8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6"/>
                  <a:gd name="T127" fmla="*/ 0 h 81"/>
                  <a:gd name="T128" fmla="*/ 66 w 66"/>
                  <a:gd name="T129" fmla="*/ 81 h 8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6" h="81">
                    <a:moveTo>
                      <a:pt x="16" y="31"/>
                    </a:moveTo>
                    <a:lnTo>
                      <a:pt x="16" y="46"/>
                    </a:lnTo>
                    <a:lnTo>
                      <a:pt x="23" y="58"/>
                    </a:lnTo>
                    <a:lnTo>
                      <a:pt x="31" y="66"/>
                    </a:lnTo>
                    <a:lnTo>
                      <a:pt x="43" y="66"/>
                    </a:lnTo>
                    <a:lnTo>
                      <a:pt x="50" y="66"/>
                    </a:lnTo>
                    <a:lnTo>
                      <a:pt x="54" y="62"/>
                    </a:lnTo>
                    <a:lnTo>
                      <a:pt x="58" y="58"/>
                    </a:lnTo>
                    <a:lnTo>
                      <a:pt x="62" y="50"/>
                    </a:lnTo>
                    <a:lnTo>
                      <a:pt x="66" y="50"/>
                    </a:lnTo>
                    <a:lnTo>
                      <a:pt x="62" y="62"/>
                    </a:lnTo>
                    <a:lnTo>
                      <a:pt x="54" y="73"/>
                    </a:lnTo>
                    <a:lnTo>
                      <a:pt x="47" y="77"/>
                    </a:lnTo>
                    <a:lnTo>
                      <a:pt x="35" y="81"/>
                    </a:lnTo>
                    <a:lnTo>
                      <a:pt x="23" y="77"/>
                    </a:lnTo>
                    <a:lnTo>
                      <a:pt x="12" y="69"/>
                    </a:lnTo>
                    <a:lnTo>
                      <a:pt x="8" y="62"/>
                    </a:lnTo>
                    <a:lnTo>
                      <a:pt x="4" y="54"/>
                    </a:lnTo>
                    <a:lnTo>
                      <a:pt x="0" y="43"/>
                    </a:lnTo>
                    <a:lnTo>
                      <a:pt x="4" y="31"/>
                    </a:lnTo>
                    <a:lnTo>
                      <a:pt x="8" y="20"/>
                    </a:lnTo>
                    <a:lnTo>
                      <a:pt x="12" y="12"/>
                    </a:lnTo>
                    <a:lnTo>
                      <a:pt x="20" y="8"/>
                    </a:lnTo>
                    <a:lnTo>
                      <a:pt x="27" y="4"/>
                    </a:lnTo>
                    <a:lnTo>
                      <a:pt x="35" y="0"/>
                    </a:lnTo>
                    <a:lnTo>
                      <a:pt x="47" y="4"/>
                    </a:lnTo>
                    <a:lnTo>
                      <a:pt x="58" y="12"/>
                    </a:lnTo>
                    <a:lnTo>
                      <a:pt x="62" y="20"/>
                    </a:lnTo>
                    <a:lnTo>
                      <a:pt x="66" y="31"/>
                    </a:lnTo>
                    <a:lnTo>
                      <a:pt x="16" y="31"/>
                    </a:lnTo>
                    <a:close/>
                    <a:moveTo>
                      <a:pt x="16" y="27"/>
                    </a:moveTo>
                    <a:lnTo>
                      <a:pt x="47" y="27"/>
                    </a:lnTo>
                    <a:lnTo>
                      <a:pt x="47" y="20"/>
                    </a:lnTo>
                    <a:lnTo>
                      <a:pt x="47" y="16"/>
                    </a:lnTo>
                    <a:lnTo>
                      <a:pt x="43" y="12"/>
                    </a:lnTo>
                    <a:lnTo>
                      <a:pt x="39" y="12"/>
                    </a:lnTo>
                    <a:lnTo>
                      <a:pt x="35" y="8"/>
                    </a:lnTo>
                    <a:lnTo>
                      <a:pt x="31" y="8"/>
                    </a:lnTo>
                    <a:lnTo>
                      <a:pt x="27" y="8"/>
                    </a:lnTo>
                    <a:lnTo>
                      <a:pt x="20" y="12"/>
                    </a:lnTo>
                    <a:lnTo>
                      <a:pt x="16" y="20"/>
                    </a:lnTo>
                    <a:lnTo>
                      <a:pt x="16" y="27"/>
                    </a:lnTo>
                    <a:close/>
                  </a:path>
                </a:pathLst>
              </a:custGeom>
              <a:solidFill>
                <a:srgbClr val="000000"/>
              </a:solidFill>
              <a:ln w="0">
                <a:solidFill>
                  <a:srgbClr val="000000"/>
                </a:solidFill>
                <a:round/>
                <a:headEnd/>
                <a:tailEnd/>
              </a:ln>
            </p:spPr>
            <p:txBody>
              <a:bodyPr/>
              <a:lstStyle/>
              <a:p>
                <a:endParaRPr lang="en-CA"/>
              </a:p>
            </p:txBody>
          </p:sp>
          <p:sp>
            <p:nvSpPr>
              <p:cNvPr id="14440" name="Freeform 22"/>
              <p:cNvSpPr>
                <a:spLocks noEditPoints="1"/>
              </p:cNvSpPr>
              <p:nvPr/>
            </p:nvSpPr>
            <p:spPr bwMode="auto">
              <a:xfrm>
                <a:off x="2966" y="1322"/>
                <a:ext cx="69" cy="81"/>
              </a:xfrm>
              <a:custGeom>
                <a:avLst/>
                <a:gdLst>
                  <a:gd name="T0" fmla="*/ 35 w 69"/>
                  <a:gd name="T1" fmla="*/ 73 h 81"/>
                  <a:gd name="T2" fmla="*/ 27 w 69"/>
                  <a:gd name="T3" fmla="*/ 77 h 81"/>
                  <a:gd name="T4" fmla="*/ 19 w 69"/>
                  <a:gd name="T5" fmla="*/ 81 h 81"/>
                  <a:gd name="T6" fmla="*/ 4 w 69"/>
                  <a:gd name="T7" fmla="*/ 77 h 81"/>
                  <a:gd name="T8" fmla="*/ 0 w 69"/>
                  <a:gd name="T9" fmla="*/ 62 h 81"/>
                  <a:gd name="T10" fmla="*/ 4 w 69"/>
                  <a:gd name="T11" fmla="*/ 54 h 81"/>
                  <a:gd name="T12" fmla="*/ 16 w 69"/>
                  <a:gd name="T13" fmla="*/ 43 h 81"/>
                  <a:gd name="T14" fmla="*/ 42 w 69"/>
                  <a:gd name="T15" fmla="*/ 31 h 81"/>
                  <a:gd name="T16" fmla="*/ 42 w 69"/>
                  <a:gd name="T17" fmla="*/ 20 h 81"/>
                  <a:gd name="T18" fmla="*/ 35 w 69"/>
                  <a:gd name="T19" fmla="*/ 8 h 81"/>
                  <a:gd name="T20" fmla="*/ 23 w 69"/>
                  <a:gd name="T21" fmla="*/ 8 h 81"/>
                  <a:gd name="T22" fmla="*/ 19 w 69"/>
                  <a:gd name="T23" fmla="*/ 12 h 81"/>
                  <a:gd name="T24" fmla="*/ 19 w 69"/>
                  <a:gd name="T25" fmla="*/ 23 h 81"/>
                  <a:gd name="T26" fmla="*/ 16 w 69"/>
                  <a:gd name="T27" fmla="*/ 27 h 81"/>
                  <a:gd name="T28" fmla="*/ 12 w 69"/>
                  <a:gd name="T29" fmla="*/ 31 h 81"/>
                  <a:gd name="T30" fmla="*/ 8 w 69"/>
                  <a:gd name="T31" fmla="*/ 27 h 81"/>
                  <a:gd name="T32" fmla="*/ 4 w 69"/>
                  <a:gd name="T33" fmla="*/ 23 h 81"/>
                  <a:gd name="T34" fmla="*/ 12 w 69"/>
                  <a:gd name="T35" fmla="*/ 8 h 81"/>
                  <a:gd name="T36" fmla="*/ 31 w 69"/>
                  <a:gd name="T37" fmla="*/ 0 h 81"/>
                  <a:gd name="T38" fmla="*/ 46 w 69"/>
                  <a:gd name="T39" fmla="*/ 4 h 81"/>
                  <a:gd name="T40" fmla="*/ 54 w 69"/>
                  <a:gd name="T41" fmla="*/ 12 h 81"/>
                  <a:gd name="T42" fmla="*/ 58 w 69"/>
                  <a:gd name="T43" fmla="*/ 27 h 81"/>
                  <a:gd name="T44" fmla="*/ 58 w 69"/>
                  <a:gd name="T45" fmla="*/ 62 h 81"/>
                  <a:gd name="T46" fmla="*/ 58 w 69"/>
                  <a:gd name="T47" fmla="*/ 69 h 81"/>
                  <a:gd name="T48" fmla="*/ 58 w 69"/>
                  <a:gd name="T49" fmla="*/ 69 h 81"/>
                  <a:gd name="T50" fmla="*/ 62 w 69"/>
                  <a:gd name="T51" fmla="*/ 69 h 81"/>
                  <a:gd name="T52" fmla="*/ 65 w 69"/>
                  <a:gd name="T53" fmla="*/ 69 h 81"/>
                  <a:gd name="T54" fmla="*/ 69 w 69"/>
                  <a:gd name="T55" fmla="*/ 69 h 81"/>
                  <a:gd name="T56" fmla="*/ 50 w 69"/>
                  <a:gd name="T57" fmla="*/ 81 h 81"/>
                  <a:gd name="T58" fmla="*/ 46 w 69"/>
                  <a:gd name="T59" fmla="*/ 77 h 81"/>
                  <a:gd name="T60" fmla="*/ 42 w 69"/>
                  <a:gd name="T61" fmla="*/ 69 h 81"/>
                  <a:gd name="T62" fmla="*/ 42 w 69"/>
                  <a:gd name="T63" fmla="*/ 35 h 81"/>
                  <a:gd name="T64" fmla="*/ 27 w 69"/>
                  <a:gd name="T65" fmla="*/ 43 h 81"/>
                  <a:gd name="T66" fmla="*/ 16 w 69"/>
                  <a:gd name="T67" fmla="*/ 50 h 81"/>
                  <a:gd name="T68" fmla="*/ 16 w 69"/>
                  <a:gd name="T69" fmla="*/ 58 h 81"/>
                  <a:gd name="T70" fmla="*/ 19 w 69"/>
                  <a:gd name="T71" fmla="*/ 66 h 81"/>
                  <a:gd name="T72" fmla="*/ 27 w 69"/>
                  <a:gd name="T73" fmla="*/ 69 h 81"/>
                  <a:gd name="T74" fmla="*/ 42 w 69"/>
                  <a:gd name="T75" fmla="*/ 62 h 8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9"/>
                  <a:gd name="T115" fmla="*/ 0 h 81"/>
                  <a:gd name="T116" fmla="*/ 69 w 69"/>
                  <a:gd name="T117" fmla="*/ 81 h 81"/>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9" h="81">
                    <a:moveTo>
                      <a:pt x="42" y="69"/>
                    </a:moveTo>
                    <a:lnTo>
                      <a:pt x="35" y="73"/>
                    </a:lnTo>
                    <a:lnTo>
                      <a:pt x="31" y="77"/>
                    </a:lnTo>
                    <a:lnTo>
                      <a:pt x="27" y="77"/>
                    </a:lnTo>
                    <a:lnTo>
                      <a:pt x="23" y="81"/>
                    </a:lnTo>
                    <a:lnTo>
                      <a:pt x="19" y="81"/>
                    </a:lnTo>
                    <a:lnTo>
                      <a:pt x="12" y="81"/>
                    </a:lnTo>
                    <a:lnTo>
                      <a:pt x="4" y="77"/>
                    </a:lnTo>
                    <a:lnTo>
                      <a:pt x="0" y="69"/>
                    </a:lnTo>
                    <a:lnTo>
                      <a:pt x="0" y="62"/>
                    </a:lnTo>
                    <a:lnTo>
                      <a:pt x="0" y="58"/>
                    </a:lnTo>
                    <a:lnTo>
                      <a:pt x="4" y="54"/>
                    </a:lnTo>
                    <a:lnTo>
                      <a:pt x="8" y="46"/>
                    </a:lnTo>
                    <a:lnTo>
                      <a:pt x="16" y="43"/>
                    </a:lnTo>
                    <a:lnTo>
                      <a:pt x="27" y="35"/>
                    </a:lnTo>
                    <a:lnTo>
                      <a:pt x="42" y="31"/>
                    </a:lnTo>
                    <a:lnTo>
                      <a:pt x="42" y="27"/>
                    </a:lnTo>
                    <a:lnTo>
                      <a:pt x="42" y="20"/>
                    </a:lnTo>
                    <a:lnTo>
                      <a:pt x="39" y="12"/>
                    </a:lnTo>
                    <a:lnTo>
                      <a:pt x="35" y="8"/>
                    </a:lnTo>
                    <a:lnTo>
                      <a:pt x="31" y="8"/>
                    </a:lnTo>
                    <a:lnTo>
                      <a:pt x="23" y="8"/>
                    </a:lnTo>
                    <a:lnTo>
                      <a:pt x="19" y="12"/>
                    </a:lnTo>
                    <a:lnTo>
                      <a:pt x="19" y="16"/>
                    </a:lnTo>
                    <a:lnTo>
                      <a:pt x="19" y="23"/>
                    </a:lnTo>
                    <a:lnTo>
                      <a:pt x="19" y="27"/>
                    </a:lnTo>
                    <a:lnTo>
                      <a:pt x="16" y="27"/>
                    </a:lnTo>
                    <a:lnTo>
                      <a:pt x="16" y="31"/>
                    </a:lnTo>
                    <a:lnTo>
                      <a:pt x="12" y="31"/>
                    </a:lnTo>
                    <a:lnTo>
                      <a:pt x="8" y="31"/>
                    </a:lnTo>
                    <a:lnTo>
                      <a:pt x="8" y="27"/>
                    </a:lnTo>
                    <a:lnTo>
                      <a:pt x="4" y="27"/>
                    </a:lnTo>
                    <a:lnTo>
                      <a:pt x="4" y="23"/>
                    </a:lnTo>
                    <a:lnTo>
                      <a:pt x="4" y="16"/>
                    </a:lnTo>
                    <a:lnTo>
                      <a:pt x="12" y="8"/>
                    </a:lnTo>
                    <a:lnTo>
                      <a:pt x="19" y="4"/>
                    </a:lnTo>
                    <a:lnTo>
                      <a:pt x="31" y="0"/>
                    </a:lnTo>
                    <a:lnTo>
                      <a:pt x="42" y="4"/>
                    </a:lnTo>
                    <a:lnTo>
                      <a:pt x="46" y="4"/>
                    </a:lnTo>
                    <a:lnTo>
                      <a:pt x="54" y="8"/>
                    </a:lnTo>
                    <a:lnTo>
                      <a:pt x="54" y="12"/>
                    </a:lnTo>
                    <a:lnTo>
                      <a:pt x="58" y="20"/>
                    </a:lnTo>
                    <a:lnTo>
                      <a:pt x="58" y="27"/>
                    </a:lnTo>
                    <a:lnTo>
                      <a:pt x="58" y="54"/>
                    </a:lnTo>
                    <a:lnTo>
                      <a:pt x="58" y="62"/>
                    </a:lnTo>
                    <a:lnTo>
                      <a:pt x="58" y="66"/>
                    </a:lnTo>
                    <a:lnTo>
                      <a:pt x="58" y="69"/>
                    </a:lnTo>
                    <a:lnTo>
                      <a:pt x="62" y="69"/>
                    </a:lnTo>
                    <a:lnTo>
                      <a:pt x="65" y="69"/>
                    </a:lnTo>
                    <a:lnTo>
                      <a:pt x="69" y="66"/>
                    </a:lnTo>
                    <a:lnTo>
                      <a:pt x="69" y="69"/>
                    </a:lnTo>
                    <a:lnTo>
                      <a:pt x="62" y="77"/>
                    </a:lnTo>
                    <a:lnTo>
                      <a:pt x="50" y="81"/>
                    </a:lnTo>
                    <a:lnTo>
                      <a:pt x="46" y="81"/>
                    </a:lnTo>
                    <a:lnTo>
                      <a:pt x="46" y="77"/>
                    </a:lnTo>
                    <a:lnTo>
                      <a:pt x="42" y="73"/>
                    </a:lnTo>
                    <a:lnTo>
                      <a:pt x="42" y="69"/>
                    </a:lnTo>
                    <a:close/>
                    <a:moveTo>
                      <a:pt x="42" y="62"/>
                    </a:moveTo>
                    <a:lnTo>
                      <a:pt x="42" y="35"/>
                    </a:lnTo>
                    <a:lnTo>
                      <a:pt x="31" y="39"/>
                    </a:lnTo>
                    <a:lnTo>
                      <a:pt x="27" y="43"/>
                    </a:lnTo>
                    <a:lnTo>
                      <a:pt x="19" y="46"/>
                    </a:lnTo>
                    <a:lnTo>
                      <a:pt x="16" y="50"/>
                    </a:lnTo>
                    <a:lnTo>
                      <a:pt x="16" y="54"/>
                    </a:lnTo>
                    <a:lnTo>
                      <a:pt x="16" y="58"/>
                    </a:lnTo>
                    <a:lnTo>
                      <a:pt x="16" y="62"/>
                    </a:lnTo>
                    <a:lnTo>
                      <a:pt x="19" y="66"/>
                    </a:lnTo>
                    <a:lnTo>
                      <a:pt x="23" y="69"/>
                    </a:lnTo>
                    <a:lnTo>
                      <a:pt x="27" y="69"/>
                    </a:lnTo>
                    <a:lnTo>
                      <a:pt x="35" y="69"/>
                    </a:lnTo>
                    <a:lnTo>
                      <a:pt x="42" y="62"/>
                    </a:lnTo>
                    <a:close/>
                  </a:path>
                </a:pathLst>
              </a:custGeom>
              <a:solidFill>
                <a:srgbClr val="000000"/>
              </a:solidFill>
              <a:ln w="0">
                <a:solidFill>
                  <a:srgbClr val="000000"/>
                </a:solidFill>
                <a:round/>
                <a:headEnd/>
                <a:tailEnd/>
              </a:ln>
            </p:spPr>
            <p:txBody>
              <a:bodyPr/>
              <a:lstStyle/>
              <a:p>
                <a:endParaRPr lang="en-CA"/>
              </a:p>
            </p:txBody>
          </p:sp>
          <p:sp>
            <p:nvSpPr>
              <p:cNvPr id="14441" name="Freeform 23"/>
              <p:cNvSpPr>
                <a:spLocks/>
              </p:cNvSpPr>
              <p:nvPr/>
            </p:nvSpPr>
            <p:spPr bwMode="auto">
              <a:xfrm>
                <a:off x="3035" y="1303"/>
                <a:ext cx="50" cy="100"/>
              </a:xfrm>
              <a:custGeom>
                <a:avLst/>
                <a:gdLst>
                  <a:gd name="T0" fmla="*/ 27 w 50"/>
                  <a:gd name="T1" fmla="*/ 0 h 100"/>
                  <a:gd name="T2" fmla="*/ 27 w 50"/>
                  <a:gd name="T3" fmla="*/ 23 h 100"/>
                  <a:gd name="T4" fmla="*/ 46 w 50"/>
                  <a:gd name="T5" fmla="*/ 23 h 100"/>
                  <a:gd name="T6" fmla="*/ 46 w 50"/>
                  <a:gd name="T7" fmla="*/ 27 h 100"/>
                  <a:gd name="T8" fmla="*/ 27 w 50"/>
                  <a:gd name="T9" fmla="*/ 27 h 100"/>
                  <a:gd name="T10" fmla="*/ 27 w 50"/>
                  <a:gd name="T11" fmla="*/ 77 h 100"/>
                  <a:gd name="T12" fmla="*/ 27 w 50"/>
                  <a:gd name="T13" fmla="*/ 85 h 100"/>
                  <a:gd name="T14" fmla="*/ 31 w 50"/>
                  <a:gd name="T15" fmla="*/ 88 h 100"/>
                  <a:gd name="T16" fmla="*/ 31 w 50"/>
                  <a:gd name="T17" fmla="*/ 88 h 100"/>
                  <a:gd name="T18" fmla="*/ 35 w 50"/>
                  <a:gd name="T19" fmla="*/ 88 h 100"/>
                  <a:gd name="T20" fmla="*/ 39 w 50"/>
                  <a:gd name="T21" fmla="*/ 88 h 100"/>
                  <a:gd name="T22" fmla="*/ 42 w 50"/>
                  <a:gd name="T23" fmla="*/ 88 h 100"/>
                  <a:gd name="T24" fmla="*/ 42 w 50"/>
                  <a:gd name="T25" fmla="*/ 88 h 100"/>
                  <a:gd name="T26" fmla="*/ 46 w 50"/>
                  <a:gd name="T27" fmla="*/ 85 h 100"/>
                  <a:gd name="T28" fmla="*/ 50 w 50"/>
                  <a:gd name="T29" fmla="*/ 85 h 100"/>
                  <a:gd name="T30" fmla="*/ 46 w 50"/>
                  <a:gd name="T31" fmla="*/ 92 h 100"/>
                  <a:gd name="T32" fmla="*/ 39 w 50"/>
                  <a:gd name="T33" fmla="*/ 96 h 100"/>
                  <a:gd name="T34" fmla="*/ 35 w 50"/>
                  <a:gd name="T35" fmla="*/ 100 h 100"/>
                  <a:gd name="T36" fmla="*/ 31 w 50"/>
                  <a:gd name="T37" fmla="*/ 100 h 100"/>
                  <a:gd name="T38" fmla="*/ 23 w 50"/>
                  <a:gd name="T39" fmla="*/ 100 h 100"/>
                  <a:gd name="T40" fmla="*/ 19 w 50"/>
                  <a:gd name="T41" fmla="*/ 96 h 100"/>
                  <a:gd name="T42" fmla="*/ 19 w 50"/>
                  <a:gd name="T43" fmla="*/ 96 h 100"/>
                  <a:gd name="T44" fmla="*/ 16 w 50"/>
                  <a:gd name="T45" fmla="*/ 92 h 100"/>
                  <a:gd name="T46" fmla="*/ 16 w 50"/>
                  <a:gd name="T47" fmla="*/ 88 h 100"/>
                  <a:gd name="T48" fmla="*/ 16 w 50"/>
                  <a:gd name="T49" fmla="*/ 81 h 100"/>
                  <a:gd name="T50" fmla="*/ 16 w 50"/>
                  <a:gd name="T51" fmla="*/ 27 h 100"/>
                  <a:gd name="T52" fmla="*/ 0 w 50"/>
                  <a:gd name="T53" fmla="*/ 27 h 100"/>
                  <a:gd name="T54" fmla="*/ 0 w 50"/>
                  <a:gd name="T55" fmla="*/ 27 h 100"/>
                  <a:gd name="T56" fmla="*/ 8 w 50"/>
                  <a:gd name="T57" fmla="*/ 23 h 100"/>
                  <a:gd name="T58" fmla="*/ 12 w 50"/>
                  <a:gd name="T59" fmla="*/ 19 h 100"/>
                  <a:gd name="T60" fmla="*/ 16 w 50"/>
                  <a:gd name="T61" fmla="*/ 16 h 100"/>
                  <a:gd name="T62" fmla="*/ 19 w 50"/>
                  <a:gd name="T63" fmla="*/ 12 h 100"/>
                  <a:gd name="T64" fmla="*/ 23 w 50"/>
                  <a:gd name="T65" fmla="*/ 4 h 100"/>
                  <a:gd name="T66" fmla="*/ 27 w 50"/>
                  <a:gd name="T67" fmla="*/ 0 h 100"/>
                  <a:gd name="T68" fmla="*/ 27 w 50"/>
                  <a:gd name="T69" fmla="*/ 0 h 10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50"/>
                  <a:gd name="T106" fmla="*/ 0 h 100"/>
                  <a:gd name="T107" fmla="*/ 50 w 50"/>
                  <a:gd name="T108" fmla="*/ 100 h 10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50" h="100">
                    <a:moveTo>
                      <a:pt x="27" y="0"/>
                    </a:moveTo>
                    <a:lnTo>
                      <a:pt x="27" y="23"/>
                    </a:lnTo>
                    <a:lnTo>
                      <a:pt x="46" y="23"/>
                    </a:lnTo>
                    <a:lnTo>
                      <a:pt x="46" y="27"/>
                    </a:lnTo>
                    <a:lnTo>
                      <a:pt x="27" y="27"/>
                    </a:lnTo>
                    <a:lnTo>
                      <a:pt x="27" y="77"/>
                    </a:lnTo>
                    <a:lnTo>
                      <a:pt x="27" y="85"/>
                    </a:lnTo>
                    <a:lnTo>
                      <a:pt x="31" y="88"/>
                    </a:lnTo>
                    <a:lnTo>
                      <a:pt x="35" y="88"/>
                    </a:lnTo>
                    <a:lnTo>
                      <a:pt x="39" y="88"/>
                    </a:lnTo>
                    <a:lnTo>
                      <a:pt x="42" y="88"/>
                    </a:lnTo>
                    <a:lnTo>
                      <a:pt x="46" y="85"/>
                    </a:lnTo>
                    <a:lnTo>
                      <a:pt x="50" y="85"/>
                    </a:lnTo>
                    <a:lnTo>
                      <a:pt x="46" y="92"/>
                    </a:lnTo>
                    <a:lnTo>
                      <a:pt x="39" y="96"/>
                    </a:lnTo>
                    <a:lnTo>
                      <a:pt x="35" y="100"/>
                    </a:lnTo>
                    <a:lnTo>
                      <a:pt x="31" y="100"/>
                    </a:lnTo>
                    <a:lnTo>
                      <a:pt x="23" y="100"/>
                    </a:lnTo>
                    <a:lnTo>
                      <a:pt x="19" y="96"/>
                    </a:lnTo>
                    <a:lnTo>
                      <a:pt x="16" y="92"/>
                    </a:lnTo>
                    <a:lnTo>
                      <a:pt x="16" y="88"/>
                    </a:lnTo>
                    <a:lnTo>
                      <a:pt x="16" y="81"/>
                    </a:lnTo>
                    <a:lnTo>
                      <a:pt x="16" y="27"/>
                    </a:lnTo>
                    <a:lnTo>
                      <a:pt x="0" y="27"/>
                    </a:lnTo>
                    <a:lnTo>
                      <a:pt x="8" y="23"/>
                    </a:lnTo>
                    <a:lnTo>
                      <a:pt x="12" y="19"/>
                    </a:lnTo>
                    <a:lnTo>
                      <a:pt x="16" y="16"/>
                    </a:lnTo>
                    <a:lnTo>
                      <a:pt x="19" y="12"/>
                    </a:lnTo>
                    <a:lnTo>
                      <a:pt x="23" y="4"/>
                    </a:lnTo>
                    <a:lnTo>
                      <a:pt x="27" y="0"/>
                    </a:lnTo>
                    <a:close/>
                  </a:path>
                </a:pathLst>
              </a:custGeom>
              <a:solidFill>
                <a:srgbClr val="000000"/>
              </a:solidFill>
              <a:ln w="0">
                <a:solidFill>
                  <a:srgbClr val="000000"/>
                </a:solidFill>
                <a:round/>
                <a:headEnd/>
                <a:tailEnd/>
              </a:ln>
            </p:spPr>
            <p:txBody>
              <a:bodyPr/>
              <a:lstStyle/>
              <a:p>
                <a:endParaRPr lang="en-CA"/>
              </a:p>
            </p:txBody>
          </p:sp>
          <p:sp>
            <p:nvSpPr>
              <p:cNvPr id="14442" name="Rectangle 24"/>
              <p:cNvSpPr>
                <a:spLocks noChangeArrowheads="1"/>
              </p:cNvSpPr>
              <p:nvPr/>
            </p:nvSpPr>
            <p:spPr bwMode="auto">
              <a:xfrm>
                <a:off x="3304" y="126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4443" name="Freeform 25"/>
              <p:cNvSpPr>
                <a:spLocks/>
              </p:cNvSpPr>
              <p:nvPr/>
            </p:nvSpPr>
            <p:spPr bwMode="auto">
              <a:xfrm>
                <a:off x="3500" y="1288"/>
                <a:ext cx="99" cy="115"/>
              </a:xfrm>
              <a:custGeom>
                <a:avLst/>
                <a:gdLst>
                  <a:gd name="T0" fmla="*/ 92 w 99"/>
                  <a:gd name="T1" fmla="*/ 0 h 115"/>
                  <a:gd name="T2" fmla="*/ 95 w 99"/>
                  <a:gd name="T3" fmla="*/ 38 h 115"/>
                  <a:gd name="T4" fmla="*/ 92 w 99"/>
                  <a:gd name="T5" fmla="*/ 38 h 115"/>
                  <a:gd name="T6" fmla="*/ 88 w 99"/>
                  <a:gd name="T7" fmla="*/ 23 h 115"/>
                  <a:gd name="T8" fmla="*/ 80 w 99"/>
                  <a:gd name="T9" fmla="*/ 11 h 115"/>
                  <a:gd name="T10" fmla="*/ 69 w 99"/>
                  <a:gd name="T11" fmla="*/ 8 h 115"/>
                  <a:gd name="T12" fmla="*/ 57 w 99"/>
                  <a:gd name="T13" fmla="*/ 4 h 115"/>
                  <a:gd name="T14" fmla="*/ 46 w 99"/>
                  <a:gd name="T15" fmla="*/ 8 h 115"/>
                  <a:gd name="T16" fmla="*/ 38 w 99"/>
                  <a:gd name="T17" fmla="*/ 11 h 115"/>
                  <a:gd name="T18" fmla="*/ 30 w 99"/>
                  <a:gd name="T19" fmla="*/ 19 h 115"/>
                  <a:gd name="T20" fmla="*/ 23 w 99"/>
                  <a:gd name="T21" fmla="*/ 27 h 115"/>
                  <a:gd name="T22" fmla="*/ 19 w 99"/>
                  <a:gd name="T23" fmla="*/ 42 h 115"/>
                  <a:gd name="T24" fmla="*/ 19 w 99"/>
                  <a:gd name="T25" fmla="*/ 57 h 115"/>
                  <a:gd name="T26" fmla="*/ 19 w 99"/>
                  <a:gd name="T27" fmla="*/ 73 h 115"/>
                  <a:gd name="T28" fmla="*/ 23 w 99"/>
                  <a:gd name="T29" fmla="*/ 84 h 115"/>
                  <a:gd name="T30" fmla="*/ 30 w 99"/>
                  <a:gd name="T31" fmla="*/ 96 h 115"/>
                  <a:gd name="T32" fmla="*/ 38 w 99"/>
                  <a:gd name="T33" fmla="*/ 103 h 115"/>
                  <a:gd name="T34" fmla="*/ 49 w 99"/>
                  <a:gd name="T35" fmla="*/ 107 h 115"/>
                  <a:gd name="T36" fmla="*/ 61 w 99"/>
                  <a:gd name="T37" fmla="*/ 107 h 115"/>
                  <a:gd name="T38" fmla="*/ 69 w 99"/>
                  <a:gd name="T39" fmla="*/ 107 h 115"/>
                  <a:gd name="T40" fmla="*/ 76 w 99"/>
                  <a:gd name="T41" fmla="*/ 103 h 115"/>
                  <a:gd name="T42" fmla="*/ 88 w 99"/>
                  <a:gd name="T43" fmla="*/ 96 h 115"/>
                  <a:gd name="T44" fmla="*/ 95 w 99"/>
                  <a:gd name="T45" fmla="*/ 84 h 115"/>
                  <a:gd name="T46" fmla="*/ 99 w 99"/>
                  <a:gd name="T47" fmla="*/ 88 h 115"/>
                  <a:gd name="T48" fmla="*/ 88 w 99"/>
                  <a:gd name="T49" fmla="*/ 100 h 115"/>
                  <a:gd name="T50" fmla="*/ 80 w 99"/>
                  <a:gd name="T51" fmla="*/ 107 h 115"/>
                  <a:gd name="T52" fmla="*/ 69 w 99"/>
                  <a:gd name="T53" fmla="*/ 115 h 115"/>
                  <a:gd name="T54" fmla="*/ 53 w 99"/>
                  <a:gd name="T55" fmla="*/ 115 h 115"/>
                  <a:gd name="T56" fmla="*/ 38 w 99"/>
                  <a:gd name="T57" fmla="*/ 111 h 115"/>
                  <a:gd name="T58" fmla="*/ 23 w 99"/>
                  <a:gd name="T59" fmla="*/ 107 h 115"/>
                  <a:gd name="T60" fmla="*/ 11 w 99"/>
                  <a:gd name="T61" fmla="*/ 96 h 115"/>
                  <a:gd name="T62" fmla="*/ 3 w 99"/>
                  <a:gd name="T63" fmla="*/ 84 h 115"/>
                  <a:gd name="T64" fmla="*/ 0 w 99"/>
                  <a:gd name="T65" fmla="*/ 73 h 115"/>
                  <a:gd name="T66" fmla="*/ 0 w 99"/>
                  <a:gd name="T67" fmla="*/ 57 h 115"/>
                  <a:gd name="T68" fmla="*/ 3 w 99"/>
                  <a:gd name="T69" fmla="*/ 42 h 115"/>
                  <a:gd name="T70" fmla="*/ 7 w 99"/>
                  <a:gd name="T71" fmla="*/ 27 h 115"/>
                  <a:gd name="T72" fmla="*/ 15 w 99"/>
                  <a:gd name="T73" fmla="*/ 15 h 115"/>
                  <a:gd name="T74" fmla="*/ 26 w 99"/>
                  <a:gd name="T75" fmla="*/ 8 h 115"/>
                  <a:gd name="T76" fmla="*/ 42 w 99"/>
                  <a:gd name="T77" fmla="*/ 0 h 115"/>
                  <a:gd name="T78" fmla="*/ 57 w 99"/>
                  <a:gd name="T79" fmla="*/ 0 h 115"/>
                  <a:gd name="T80" fmla="*/ 69 w 99"/>
                  <a:gd name="T81" fmla="*/ 0 h 115"/>
                  <a:gd name="T82" fmla="*/ 80 w 99"/>
                  <a:gd name="T83" fmla="*/ 4 h 115"/>
                  <a:gd name="T84" fmla="*/ 84 w 99"/>
                  <a:gd name="T85" fmla="*/ 8 h 115"/>
                  <a:gd name="T86" fmla="*/ 84 w 99"/>
                  <a:gd name="T87" fmla="*/ 8 h 115"/>
                  <a:gd name="T88" fmla="*/ 88 w 99"/>
                  <a:gd name="T89" fmla="*/ 8 h 115"/>
                  <a:gd name="T90" fmla="*/ 88 w 99"/>
                  <a:gd name="T91" fmla="*/ 4 h 115"/>
                  <a:gd name="T92" fmla="*/ 88 w 99"/>
                  <a:gd name="T93" fmla="*/ 4 h 115"/>
                  <a:gd name="T94" fmla="*/ 92 w 99"/>
                  <a:gd name="T95" fmla="*/ 0 h 115"/>
                  <a:gd name="T96" fmla="*/ 92 w 99"/>
                  <a:gd name="T97" fmla="*/ 0 h 11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99"/>
                  <a:gd name="T148" fmla="*/ 0 h 115"/>
                  <a:gd name="T149" fmla="*/ 99 w 99"/>
                  <a:gd name="T150" fmla="*/ 115 h 11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99" h="115">
                    <a:moveTo>
                      <a:pt x="92" y="0"/>
                    </a:moveTo>
                    <a:lnTo>
                      <a:pt x="95" y="38"/>
                    </a:lnTo>
                    <a:lnTo>
                      <a:pt x="92" y="38"/>
                    </a:lnTo>
                    <a:lnTo>
                      <a:pt x="88" y="23"/>
                    </a:lnTo>
                    <a:lnTo>
                      <a:pt x="80" y="11"/>
                    </a:lnTo>
                    <a:lnTo>
                      <a:pt x="69" y="8"/>
                    </a:lnTo>
                    <a:lnTo>
                      <a:pt x="57" y="4"/>
                    </a:lnTo>
                    <a:lnTo>
                      <a:pt x="46" y="8"/>
                    </a:lnTo>
                    <a:lnTo>
                      <a:pt x="38" y="11"/>
                    </a:lnTo>
                    <a:lnTo>
                      <a:pt x="30" y="19"/>
                    </a:lnTo>
                    <a:lnTo>
                      <a:pt x="23" y="27"/>
                    </a:lnTo>
                    <a:lnTo>
                      <a:pt x="19" y="42"/>
                    </a:lnTo>
                    <a:lnTo>
                      <a:pt x="19" y="57"/>
                    </a:lnTo>
                    <a:lnTo>
                      <a:pt x="19" y="73"/>
                    </a:lnTo>
                    <a:lnTo>
                      <a:pt x="23" y="84"/>
                    </a:lnTo>
                    <a:lnTo>
                      <a:pt x="30" y="96"/>
                    </a:lnTo>
                    <a:lnTo>
                      <a:pt x="38" y="103"/>
                    </a:lnTo>
                    <a:lnTo>
                      <a:pt x="49" y="107"/>
                    </a:lnTo>
                    <a:lnTo>
                      <a:pt x="61" y="107"/>
                    </a:lnTo>
                    <a:lnTo>
                      <a:pt x="69" y="107"/>
                    </a:lnTo>
                    <a:lnTo>
                      <a:pt x="76" y="103"/>
                    </a:lnTo>
                    <a:lnTo>
                      <a:pt x="88" y="96"/>
                    </a:lnTo>
                    <a:lnTo>
                      <a:pt x="95" y="84"/>
                    </a:lnTo>
                    <a:lnTo>
                      <a:pt x="99" y="88"/>
                    </a:lnTo>
                    <a:lnTo>
                      <a:pt x="88" y="100"/>
                    </a:lnTo>
                    <a:lnTo>
                      <a:pt x="80" y="107"/>
                    </a:lnTo>
                    <a:lnTo>
                      <a:pt x="69" y="115"/>
                    </a:lnTo>
                    <a:lnTo>
                      <a:pt x="53" y="115"/>
                    </a:lnTo>
                    <a:lnTo>
                      <a:pt x="38" y="111"/>
                    </a:lnTo>
                    <a:lnTo>
                      <a:pt x="23" y="107"/>
                    </a:lnTo>
                    <a:lnTo>
                      <a:pt x="11" y="96"/>
                    </a:lnTo>
                    <a:lnTo>
                      <a:pt x="3" y="84"/>
                    </a:lnTo>
                    <a:lnTo>
                      <a:pt x="0" y="73"/>
                    </a:lnTo>
                    <a:lnTo>
                      <a:pt x="0" y="57"/>
                    </a:lnTo>
                    <a:lnTo>
                      <a:pt x="3" y="42"/>
                    </a:lnTo>
                    <a:lnTo>
                      <a:pt x="7" y="27"/>
                    </a:lnTo>
                    <a:lnTo>
                      <a:pt x="15" y="15"/>
                    </a:lnTo>
                    <a:lnTo>
                      <a:pt x="26" y="8"/>
                    </a:lnTo>
                    <a:lnTo>
                      <a:pt x="42" y="0"/>
                    </a:lnTo>
                    <a:lnTo>
                      <a:pt x="57" y="0"/>
                    </a:lnTo>
                    <a:lnTo>
                      <a:pt x="69" y="0"/>
                    </a:lnTo>
                    <a:lnTo>
                      <a:pt x="80" y="4"/>
                    </a:lnTo>
                    <a:lnTo>
                      <a:pt x="84" y="8"/>
                    </a:lnTo>
                    <a:lnTo>
                      <a:pt x="88" y="8"/>
                    </a:lnTo>
                    <a:lnTo>
                      <a:pt x="88" y="4"/>
                    </a:lnTo>
                    <a:lnTo>
                      <a:pt x="92" y="0"/>
                    </a:lnTo>
                    <a:close/>
                  </a:path>
                </a:pathLst>
              </a:custGeom>
              <a:solidFill>
                <a:srgbClr val="000000"/>
              </a:solidFill>
              <a:ln w="0">
                <a:solidFill>
                  <a:srgbClr val="000000"/>
                </a:solidFill>
                <a:round/>
                <a:headEnd/>
                <a:tailEnd/>
              </a:ln>
            </p:spPr>
            <p:txBody>
              <a:bodyPr/>
              <a:lstStyle/>
              <a:p>
                <a:endParaRPr lang="en-CA"/>
              </a:p>
            </p:txBody>
          </p:sp>
          <p:sp>
            <p:nvSpPr>
              <p:cNvPr id="14444" name="Freeform 26"/>
              <p:cNvSpPr>
                <a:spLocks/>
              </p:cNvSpPr>
              <p:nvPr/>
            </p:nvSpPr>
            <p:spPr bwMode="auto">
              <a:xfrm>
                <a:off x="3607" y="1284"/>
                <a:ext cx="81" cy="119"/>
              </a:xfrm>
              <a:custGeom>
                <a:avLst/>
                <a:gdLst>
                  <a:gd name="T0" fmla="*/ 23 w 81"/>
                  <a:gd name="T1" fmla="*/ 58 h 119"/>
                  <a:gd name="T2" fmla="*/ 38 w 81"/>
                  <a:gd name="T3" fmla="*/ 42 h 119"/>
                  <a:gd name="T4" fmla="*/ 50 w 81"/>
                  <a:gd name="T5" fmla="*/ 38 h 119"/>
                  <a:gd name="T6" fmla="*/ 61 w 81"/>
                  <a:gd name="T7" fmla="*/ 42 h 119"/>
                  <a:gd name="T8" fmla="*/ 69 w 81"/>
                  <a:gd name="T9" fmla="*/ 54 h 119"/>
                  <a:gd name="T10" fmla="*/ 69 w 81"/>
                  <a:gd name="T11" fmla="*/ 73 h 119"/>
                  <a:gd name="T12" fmla="*/ 69 w 81"/>
                  <a:gd name="T13" fmla="*/ 107 h 119"/>
                  <a:gd name="T14" fmla="*/ 73 w 81"/>
                  <a:gd name="T15" fmla="*/ 111 h 119"/>
                  <a:gd name="T16" fmla="*/ 77 w 81"/>
                  <a:gd name="T17" fmla="*/ 115 h 119"/>
                  <a:gd name="T18" fmla="*/ 81 w 81"/>
                  <a:gd name="T19" fmla="*/ 119 h 119"/>
                  <a:gd name="T20" fmla="*/ 46 w 81"/>
                  <a:gd name="T21" fmla="*/ 115 h 119"/>
                  <a:gd name="T22" fmla="*/ 50 w 81"/>
                  <a:gd name="T23" fmla="*/ 115 h 119"/>
                  <a:gd name="T24" fmla="*/ 54 w 81"/>
                  <a:gd name="T25" fmla="*/ 111 h 119"/>
                  <a:gd name="T26" fmla="*/ 54 w 81"/>
                  <a:gd name="T27" fmla="*/ 104 h 119"/>
                  <a:gd name="T28" fmla="*/ 54 w 81"/>
                  <a:gd name="T29" fmla="*/ 73 h 119"/>
                  <a:gd name="T30" fmla="*/ 54 w 81"/>
                  <a:gd name="T31" fmla="*/ 58 h 119"/>
                  <a:gd name="T32" fmla="*/ 50 w 81"/>
                  <a:gd name="T33" fmla="*/ 54 h 119"/>
                  <a:gd name="T34" fmla="*/ 42 w 81"/>
                  <a:gd name="T35" fmla="*/ 50 h 119"/>
                  <a:gd name="T36" fmla="*/ 34 w 81"/>
                  <a:gd name="T37" fmla="*/ 54 h 119"/>
                  <a:gd name="T38" fmla="*/ 23 w 81"/>
                  <a:gd name="T39" fmla="*/ 61 h 119"/>
                  <a:gd name="T40" fmla="*/ 23 w 81"/>
                  <a:gd name="T41" fmla="*/ 107 h 119"/>
                  <a:gd name="T42" fmla="*/ 27 w 81"/>
                  <a:gd name="T43" fmla="*/ 111 h 119"/>
                  <a:gd name="T44" fmla="*/ 31 w 81"/>
                  <a:gd name="T45" fmla="*/ 115 h 119"/>
                  <a:gd name="T46" fmla="*/ 34 w 81"/>
                  <a:gd name="T47" fmla="*/ 119 h 119"/>
                  <a:gd name="T48" fmla="*/ 0 w 81"/>
                  <a:gd name="T49" fmla="*/ 115 h 119"/>
                  <a:gd name="T50" fmla="*/ 8 w 81"/>
                  <a:gd name="T51" fmla="*/ 115 h 119"/>
                  <a:gd name="T52" fmla="*/ 8 w 81"/>
                  <a:gd name="T53" fmla="*/ 111 h 119"/>
                  <a:gd name="T54" fmla="*/ 11 w 81"/>
                  <a:gd name="T55" fmla="*/ 100 h 119"/>
                  <a:gd name="T56" fmla="*/ 11 w 81"/>
                  <a:gd name="T57" fmla="*/ 19 h 119"/>
                  <a:gd name="T58" fmla="*/ 8 w 81"/>
                  <a:gd name="T59" fmla="*/ 12 h 119"/>
                  <a:gd name="T60" fmla="*/ 8 w 81"/>
                  <a:gd name="T61" fmla="*/ 8 h 119"/>
                  <a:gd name="T62" fmla="*/ 4 w 81"/>
                  <a:gd name="T63" fmla="*/ 8 h 119"/>
                  <a:gd name="T64" fmla="*/ 0 w 81"/>
                  <a:gd name="T65" fmla="*/ 8 h 119"/>
                  <a:gd name="T66" fmla="*/ 23 w 81"/>
                  <a:gd name="T67" fmla="*/ 0 h 11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81"/>
                  <a:gd name="T103" fmla="*/ 0 h 119"/>
                  <a:gd name="T104" fmla="*/ 81 w 81"/>
                  <a:gd name="T105" fmla="*/ 119 h 11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81" h="119">
                    <a:moveTo>
                      <a:pt x="23" y="0"/>
                    </a:moveTo>
                    <a:lnTo>
                      <a:pt x="23" y="58"/>
                    </a:lnTo>
                    <a:lnTo>
                      <a:pt x="31" y="46"/>
                    </a:lnTo>
                    <a:lnTo>
                      <a:pt x="38" y="42"/>
                    </a:lnTo>
                    <a:lnTo>
                      <a:pt x="46" y="42"/>
                    </a:lnTo>
                    <a:lnTo>
                      <a:pt x="50" y="38"/>
                    </a:lnTo>
                    <a:lnTo>
                      <a:pt x="58" y="42"/>
                    </a:lnTo>
                    <a:lnTo>
                      <a:pt x="61" y="42"/>
                    </a:lnTo>
                    <a:lnTo>
                      <a:pt x="65" y="50"/>
                    </a:lnTo>
                    <a:lnTo>
                      <a:pt x="69" y="54"/>
                    </a:lnTo>
                    <a:lnTo>
                      <a:pt x="69" y="61"/>
                    </a:lnTo>
                    <a:lnTo>
                      <a:pt x="69" y="73"/>
                    </a:lnTo>
                    <a:lnTo>
                      <a:pt x="69" y="100"/>
                    </a:lnTo>
                    <a:lnTo>
                      <a:pt x="69" y="107"/>
                    </a:lnTo>
                    <a:lnTo>
                      <a:pt x="69" y="111"/>
                    </a:lnTo>
                    <a:lnTo>
                      <a:pt x="73" y="111"/>
                    </a:lnTo>
                    <a:lnTo>
                      <a:pt x="73" y="115"/>
                    </a:lnTo>
                    <a:lnTo>
                      <a:pt x="77" y="115"/>
                    </a:lnTo>
                    <a:lnTo>
                      <a:pt x="81" y="115"/>
                    </a:lnTo>
                    <a:lnTo>
                      <a:pt x="81" y="119"/>
                    </a:lnTo>
                    <a:lnTo>
                      <a:pt x="46" y="119"/>
                    </a:lnTo>
                    <a:lnTo>
                      <a:pt x="46" y="115"/>
                    </a:lnTo>
                    <a:lnTo>
                      <a:pt x="50" y="115"/>
                    </a:lnTo>
                    <a:lnTo>
                      <a:pt x="54" y="115"/>
                    </a:lnTo>
                    <a:lnTo>
                      <a:pt x="54" y="111"/>
                    </a:lnTo>
                    <a:lnTo>
                      <a:pt x="54" y="107"/>
                    </a:lnTo>
                    <a:lnTo>
                      <a:pt x="54" y="104"/>
                    </a:lnTo>
                    <a:lnTo>
                      <a:pt x="54" y="100"/>
                    </a:lnTo>
                    <a:lnTo>
                      <a:pt x="54" y="73"/>
                    </a:lnTo>
                    <a:lnTo>
                      <a:pt x="54" y="65"/>
                    </a:lnTo>
                    <a:lnTo>
                      <a:pt x="54" y="58"/>
                    </a:lnTo>
                    <a:lnTo>
                      <a:pt x="54" y="54"/>
                    </a:lnTo>
                    <a:lnTo>
                      <a:pt x="50" y="54"/>
                    </a:lnTo>
                    <a:lnTo>
                      <a:pt x="46" y="50"/>
                    </a:lnTo>
                    <a:lnTo>
                      <a:pt x="42" y="50"/>
                    </a:lnTo>
                    <a:lnTo>
                      <a:pt x="38" y="50"/>
                    </a:lnTo>
                    <a:lnTo>
                      <a:pt x="34" y="54"/>
                    </a:lnTo>
                    <a:lnTo>
                      <a:pt x="31" y="58"/>
                    </a:lnTo>
                    <a:lnTo>
                      <a:pt x="23" y="61"/>
                    </a:lnTo>
                    <a:lnTo>
                      <a:pt x="23" y="100"/>
                    </a:lnTo>
                    <a:lnTo>
                      <a:pt x="23" y="107"/>
                    </a:lnTo>
                    <a:lnTo>
                      <a:pt x="23" y="111"/>
                    </a:lnTo>
                    <a:lnTo>
                      <a:pt x="27" y="111"/>
                    </a:lnTo>
                    <a:lnTo>
                      <a:pt x="27" y="115"/>
                    </a:lnTo>
                    <a:lnTo>
                      <a:pt x="31" y="115"/>
                    </a:lnTo>
                    <a:lnTo>
                      <a:pt x="34" y="115"/>
                    </a:lnTo>
                    <a:lnTo>
                      <a:pt x="34" y="119"/>
                    </a:lnTo>
                    <a:lnTo>
                      <a:pt x="0" y="119"/>
                    </a:lnTo>
                    <a:lnTo>
                      <a:pt x="0" y="115"/>
                    </a:lnTo>
                    <a:lnTo>
                      <a:pt x="4" y="115"/>
                    </a:lnTo>
                    <a:lnTo>
                      <a:pt x="8" y="115"/>
                    </a:lnTo>
                    <a:lnTo>
                      <a:pt x="8" y="111"/>
                    </a:lnTo>
                    <a:lnTo>
                      <a:pt x="11" y="107"/>
                    </a:lnTo>
                    <a:lnTo>
                      <a:pt x="11" y="100"/>
                    </a:lnTo>
                    <a:lnTo>
                      <a:pt x="11" y="31"/>
                    </a:lnTo>
                    <a:lnTo>
                      <a:pt x="11" y="19"/>
                    </a:lnTo>
                    <a:lnTo>
                      <a:pt x="8" y="15"/>
                    </a:lnTo>
                    <a:lnTo>
                      <a:pt x="8" y="12"/>
                    </a:lnTo>
                    <a:lnTo>
                      <a:pt x="8" y="8"/>
                    </a:lnTo>
                    <a:lnTo>
                      <a:pt x="4" y="8"/>
                    </a:lnTo>
                    <a:lnTo>
                      <a:pt x="0" y="12"/>
                    </a:lnTo>
                    <a:lnTo>
                      <a:pt x="0" y="8"/>
                    </a:lnTo>
                    <a:lnTo>
                      <a:pt x="19" y="0"/>
                    </a:lnTo>
                    <a:lnTo>
                      <a:pt x="23" y="0"/>
                    </a:lnTo>
                    <a:close/>
                  </a:path>
                </a:pathLst>
              </a:custGeom>
              <a:solidFill>
                <a:srgbClr val="000000"/>
              </a:solidFill>
              <a:ln w="0">
                <a:solidFill>
                  <a:srgbClr val="000000"/>
                </a:solidFill>
                <a:round/>
                <a:headEnd/>
                <a:tailEnd/>
              </a:ln>
            </p:spPr>
            <p:txBody>
              <a:bodyPr/>
              <a:lstStyle/>
              <a:p>
                <a:endParaRPr lang="en-CA"/>
              </a:p>
            </p:txBody>
          </p:sp>
          <p:sp>
            <p:nvSpPr>
              <p:cNvPr id="14445" name="Freeform 27"/>
              <p:cNvSpPr>
                <a:spLocks noEditPoints="1"/>
              </p:cNvSpPr>
              <p:nvPr/>
            </p:nvSpPr>
            <p:spPr bwMode="auto">
              <a:xfrm>
                <a:off x="3695" y="1284"/>
                <a:ext cx="35" cy="119"/>
              </a:xfrm>
              <a:custGeom>
                <a:avLst/>
                <a:gdLst>
                  <a:gd name="T0" fmla="*/ 19 w 35"/>
                  <a:gd name="T1" fmla="*/ 0 h 119"/>
                  <a:gd name="T2" fmla="*/ 19 w 35"/>
                  <a:gd name="T3" fmla="*/ 0 h 119"/>
                  <a:gd name="T4" fmla="*/ 23 w 35"/>
                  <a:gd name="T5" fmla="*/ 4 h 119"/>
                  <a:gd name="T6" fmla="*/ 27 w 35"/>
                  <a:gd name="T7" fmla="*/ 8 h 119"/>
                  <a:gd name="T8" fmla="*/ 27 w 35"/>
                  <a:gd name="T9" fmla="*/ 8 h 119"/>
                  <a:gd name="T10" fmla="*/ 27 w 35"/>
                  <a:gd name="T11" fmla="*/ 12 h 119"/>
                  <a:gd name="T12" fmla="*/ 23 w 35"/>
                  <a:gd name="T13" fmla="*/ 15 h 119"/>
                  <a:gd name="T14" fmla="*/ 19 w 35"/>
                  <a:gd name="T15" fmla="*/ 19 h 119"/>
                  <a:gd name="T16" fmla="*/ 19 w 35"/>
                  <a:gd name="T17" fmla="*/ 19 h 119"/>
                  <a:gd name="T18" fmla="*/ 16 w 35"/>
                  <a:gd name="T19" fmla="*/ 19 h 119"/>
                  <a:gd name="T20" fmla="*/ 12 w 35"/>
                  <a:gd name="T21" fmla="*/ 15 h 119"/>
                  <a:gd name="T22" fmla="*/ 8 w 35"/>
                  <a:gd name="T23" fmla="*/ 12 h 119"/>
                  <a:gd name="T24" fmla="*/ 8 w 35"/>
                  <a:gd name="T25" fmla="*/ 8 h 119"/>
                  <a:gd name="T26" fmla="*/ 8 w 35"/>
                  <a:gd name="T27" fmla="*/ 8 h 119"/>
                  <a:gd name="T28" fmla="*/ 12 w 35"/>
                  <a:gd name="T29" fmla="*/ 4 h 119"/>
                  <a:gd name="T30" fmla="*/ 16 w 35"/>
                  <a:gd name="T31" fmla="*/ 0 h 119"/>
                  <a:gd name="T32" fmla="*/ 19 w 35"/>
                  <a:gd name="T33" fmla="*/ 0 h 119"/>
                  <a:gd name="T34" fmla="*/ 27 w 35"/>
                  <a:gd name="T35" fmla="*/ 38 h 119"/>
                  <a:gd name="T36" fmla="*/ 27 w 35"/>
                  <a:gd name="T37" fmla="*/ 100 h 119"/>
                  <a:gd name="T38" fmla="*/ 27 w 35"/>
                  <a:gd name="T39" fmla="*/ 107 h 119"/>
                  <a:gd name="T40" fmla="*/ 27 w 35"/>
                  <a:gd name="T41" fmla="*/ 111 h 119"/>
                  <a:gd name="T42" fmla="*/ 27 w 35"/>
                  <a:gd name="T43" fmla="*/ 111 h 119"/>
                  <a:gd name="T44" fmla="*/ 31 w 35"/>
                  <a:gd name="T45" fmla="*/ 115 h 119"/>
                  <a:gd name="T46" fmla="*/ 31 w 35"/>
                  <a:gd name="T47" fmla="*/ 115 h 119"/>
                  <a:gd name="T48" fmla="*/ 35 w 35"/>
                  <a:gd name="T49" fmla="*/ 115 h 119"/>
                  <a:gd name="T50" fmla="*/ 35 w 35"/>
                  <a:gd name="T51" fmla="*/ 119 h 119"/>
                  <a:gd name="T52" fmla="*/ 0 w 35"/>
                  <a:gd name="T53" fmla="*/ 119 h 119"/>
                  <a:gd name="T54" fmla="*/ 0 w 35"/>
                  <a:gd name="T55" fmla="*/ 115 h 119"/>
                  <a:gd name="T56" fmla="*/ 4 w 35"/>
                  <a:gd name="T57" fmla="*/ 115 h 119"/>
                  <a:gd name="T58" fmla="*/ 8 w 35"/>
                  <a:gd name="T59" fmla="*/ 115 h 119"/>
                  <a:gd name="T60" fmla="*/ 8 w 35"/>
                  <a:gd name="T61" fmla="*/ 111 h 119"/>
                  <a:gd name="T62" fmla="*/ 12 w 35"/>
                  <a:gd name="T63" fmla="*/ 111 h 119"/>
                  <a:gd name="T64" fmla="*/ 12 w 35"/>
                  <a:gd name="T65" fmla="*/ 107 h 119"/>
                  <a:gd name="T66" fmla="*/ 12 w 35"/>
                  <a:gd name="T67" fmla="*/ 100 h 119"/>
                  <a:gd name="T68" fmla="*/ 12 w 35"/>
                  <a:gd name="T69" fmla="*/ 73 h 119"/>
                  <a:gd name="T70" fmla="*/ 12 w 35"/>
                  <a:gd name="T71" fmla="*/ 61 h 119"/>
                  <a:gd name="T72" fmla="*/ 12 w 35"/>
                  <a:gd name="T73" fmla="*/ 54 h 119"/>
                  <a:gd name="T74" fmla="*/ 12 w 35"/>
                  <a:gd name="T75" fmla="*/ 54 h 119"/>
                  <a:gd name="T76" fmla="*/ 8 w 35"/>
                  <a:gd name="T77" fmla="*/ 50 h 119"/>
                  <a:gd name="T78" fmla="*/ 8 w 35"/>
                  <a:gd name="T79" fmla="*/ 50 h 119"/>
                  <a:gd name="T80" fmla="*/ 8 w 35"/>
                  <a:gd name="T81" fmla="*/ 50 h 119"/>
                  <a:gd name="T82" fmla="*/ 4 w 35"/>
                  <a:gd name="T83" fmla="*/ 50 h 119"/>
                  <a:gd name="T84" fmla="*/ 0 w 35"/>
                  <a:gd name="T85" fmla="*/ 50 h 119"/>
                  <a:gd name="T86" fmla="*/ 0 w 35"/>
                  <a:gd name="T87" fmla="*/ 50 h 119"/>
                  <a:gd name="T88" fmla="*/ 23 w 35"/>
                  <a:gd name="T89" fmla="*/ 38 h 119"/>
                  <a:gd name="T90" fmla="*/ 27 w 35"/>
                  <a:gd name="T91" fmla="*/ 38 h 119"/>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35"/>
                  <a:gd name="T139" fmla="*/ 0 h 119"/>
                  <a:gd name="T140" fmla="*/ 35 w 35"/>
                  <a:gd name="T141" fmla="*/ 119 h 119"/>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35" h="119">
                    <a:moveTo>
                      <a:pt x="19" y="0"/>
                    </a:moveTo>
                    <a:lnTo>
                      <a:pt x="19" y="0"/>
                    </a:lnTo>
                    <a:lnTo>
                      <a:pt x="23" y="4"/>
                    </a:lnTo>
                    <a:lnTo>
                      <a:pt x="27" y="8"/>
                    </a:lnTo>
                    <a:lnTo>
                      <a:pt x="27" y="12"/>
                    </a:lnTo>
                    <a:lnTo>
                      <a:pt x="23" y="15"/>
                    </a:lnTo>
                    <a:lnTo>
                      <a:pt x="19" y="19"/>
                    </a:lnTo>
                    <a:lnTo>
                      <a:pt x="16" y="19"/>
                    </a:lnTo>
                    <a:lnTo>
                      <a:pt x="12" y="15"/>
                    </a:lnTo>
                    <a:lnTo>
                      <a:pt x="8" y="12"/>
                    </a:lnTo>
                    <a:lnTo>
                      <a:pt x="8" y="8"/>
                    </a:lnTo>
                    <a:lnTo>
                      <a:pt x="12" y="4"/>
                    </a:lnTo>
                    <a:lnTo>
                      <a:pt x="16" y="0"/>
                    </a:lnTo>
                    <a:lnTo>
                      <a:pt x="19" y="0"/>
                    </a:lnTo>
                    <a:close/>
                    <a:moveTo>
                      <a:pt x="27" y="38"/>
                    </a:moveTo>
                    <a:lnTo>
                      <a:pt x="27" y="100"/>
                    </a:lnTo>
                    <a:lnTo>
                      <a:pt x="27" y="107"/>
                    </a:lnTo>
                    <a:lnTo>
                      <a:pt x="27" y="111"/>
                    </a:lnTo>
                    <a:lnTo>
                      <a:pt x="31" y="115"/>
                    </a:lnTo>
                    <a:lnTo>
                      <a:pt x="35" y="115"/>
                    </a:lnTo>
                    <a:lnTo>
                      <a:pt x="35" y="119"/>
                    </a:lnTo>
                    <a:lnTo>
                      <a:pt x="0" y="119"/>
                    </a:lnTo>
                    <a:lnTo>
                      <a:pt x="0" y="115"/>
                    </a:lnTo>
                    <a:lnTo>
                      <a:pt x="4" y="115"/>
                    </a:lnTo>
                    <a:lnTo>
                      <a:pt x="8" y="115"/>
                    </a:lnTo>
                    <a:lnTo>
                      <a:pt x="8" y="111"/>
                    </a:lnTo>
                    <a:lnTo>
                      <a:pt x="12" y="111"/>
                    </a:lnTo>
                    <a:lnTo>
                      <a:pt x="12" y="107"/>
                    </a:lnTo>
                    <a:lnTo>
                      <a:pt x="12" y="100"/>
                    </a:lnTo>
                    <a:lnTo>
                      <a:pt x="12" y="73"/>
                    </a:lnTo>
                    <a:lnTo>
                      <a:pt x="12" y="61"/>
                    </a:lnTo>
                    <a:lnTo>
                      <a:pt x="12" y="54"/>
                    </a:lnTo>
                    <a:lnTo>
                      <a:pt x="8" y="50"/>
                    </a:lnTo>
                    <a:lnTo>
                      <a:pt x="4" y="50"/>
                    </a:lnTo>
                    <a:lnTo>
                      <a:pt x="0" y="50"/>
                    </a:lnTo>
                    <a:lnTo>
                      <a:pt x="23" y="38"/>
                    </a:lnTo>
                    <a:lnTo>
                      <a:pt x="27" y="38"/>
                    </a:lnTo>
                    <a:close/>
                  </a:path>
                </a:pathLst>
              </a:custGeom>
              <a:solidFill>
                <a:srgbClr val="000000"/>
              </a:solidFill>
              <a:ln w="0">
                <a:solidFill>
                  <a:srgbClr val="000000"/>
                </a:solidFill>
                <a:round/>
                <a:headEnd/>
                <a:tailEnd/>
              </a:ln>
            </p:spPr>
            <p:txBody>
              <a:bodyPr/>
              <a:lstStyle/>
              <a:p>
                <a:endParaRPr lang="en-CA"/>
              </a:p>
            </p:txBody>
          </p:sp>
          <p:sp>
            <p:nvSpPr>
              <p:cNvPr id="14446" name="Freeform 28"/>
              <p:cNvSpPr>
                <a:spLocks/>
              </p:cNvSpPr>
              <p:nvPr/>
            </p:nvSpPr>
            <p:spPr bwMode="auto">
              <a:xfrm>
                <a:off x="3737" y="1322"/>
                <a:ext cx="81" cy="81"/>
              </a:xfrm>
              <a:custGeom>
                <a:avLst/>
                <a:gdLst>
                  <a:gd name="T0" fmla="*/ 27 w 81"/>
                  <a:gd name="T1" fmla="*/ 20 h 81"/>
                  <a:gd name="T2" fmla="*/ 35 w 81"/>
                  <a:gd name="T3" fmla="*/ 8 h 81"/>
                  <a:gd name="T4" fmla="*/ 43 w 81"/>
                  <a:gd name="T5" fmla="*/ 4 h 81"/>
                  <a:gd name="T6" fmla="*/ 50 w 81"/>
                  <a:gd name="T7" fmla="*/ 0 h 81"/>
                  <a:gd name="T8" fmla="*/ 58 w 81"/>
                  <a:gd name="T9" fmla="*/ 4 h 81"/>
                  <a:gd name="T10" fmla="*/ 62 w 81"/>
                  <a:gd name="T11" fmla="*/ 4 h 81"/>
                  <a:gd name="T12" fmla="*/ 66 w 81"/>
                  <a:gd name="T13" fmla="*/ 8 h 81"/>
                  <a:gd name="T14" fmla="*/ 69 w 81"/>
                  <a:gd name="T15" fmla="*/ 16 h 81"/>
                  <a:gd name="T16" fmla="*/ 69 w 81"/>
                  <a:gd name="T17" fmla="*/ 20 h 81"/>
                  <a:gd name="T18" fmla="*/ 69 w 81"/>
                  <a:gd name="T19" fmla="*/ 31 h 81"/>
                  <a:gd name="T20" fmla="*/ 69 w 81"/>
                  <a:gd name="T21" fmla="*/ 62 h 81"/>
                  <a:gd name="T22" fmla="*/ 69 w 81"/>
                  <a:gd name="T23" fmla="*/ 69 h 81"/>
                  <a:gd name="T24" fmla="*/ 73 w 81"/>
                  <a:gd name="T25" fmla="*/ 73 h 81"/>
                  <a:gd name="T26" fmla="*/ 73 w 81"/>
                  <a:gd name="T27" fmla="*/ 73 h 81"/>
                  <a:gd name="T28" fmla="*/ 73 w 81"/>
                  <a:gd name="T29" fmla="*/ 77 h 81"/>
                  <a:gd name="T30" fmla="*/ 77 w 81"/>
                  <a:gd name="T31" fmla="*/ 77 h 81"/>
                  <a:gd name="T32" fmla="*/ 81 w 81"/>
                  <a:gd name="T33" fmla="*/ 77 h 81"/>
                  <a:gd name="T34" fmla="*/ 81 w 81"/>
                  <a:gd name="T35" fmla="*/ 81 h 81"/>
                  <a:gd name="T36" fmla="*/ 46 w 81"/>
                  <a:gd name="T37" fmla="*/ 81 h 81"/>
                  <a:gd name="T38" fmla="*/ 46 w 81"/>
                  <a:gd name="T39" fmla="*/ 77 h 81"/>
                  <a:gd name="T40" fmla="*/ 46 w 81"/>
                  <a:gd name="T41" fmla="*/ 77 h 81"/>
                  <a:gd name="T42" fmla="*/ 50 w 81"/>
                  <a:gd name="T43" fmla="*/ 77 h 81"/>
                  <a:gd name="T44" fmla="*/ 54 w 81"/>
                  <a:gd name="T45" fmla="*/ 77 h 81"/>
                  <a:gd name="T46" fmla="*/ 54 w 81"/>
                  <a:gd name="T47" fmla="*/ 73 h 81"/>
                  <a:gd name="T48" fmla="*/ 58 w 81"/>
                  <a:gd name="T49" fmla="*/ 69 h 81"/>
                  <a:gd name="T50" fmla="*/ 58 w 81"/>
                  <a:gd name="T51" fmla="*/ 69 h 81"/>
                  <a:gd name="T52" fmla="*/ 58 w 81"/>
                  <a:gd name="T53" fmla="*/ 62 h 81"/>
                  <a:gd name="T54" fmla="*/ 58 w 81"/>
                  <a:gd name="T55" fmla="*/ 31 h 81"/>
                  <a:gd name="T56" fmla="*/ 58 w 81"/>
                  <a:gd name="T57" fmla="*/ 23 h 81"/>
                  <a:gd name="T58" fmla="*/ 54 w 81"/>
                  <a:gd name="T59" fmla="*/ 16 h 81"/>
                  <a:gd name="T60" fmla="*/ 50 w 81"/>
                  <a:gd name="T61" fmla="*/ 16 h 81"/>
                  <a:gd name="T62" fmla="*/ 46 w 81"/>
                  <a:gd name="T63" fmla="*/ 12 h 81"/>
                  <a:gd name="T64" fmla="*/ 35 w 81"/>
                  <a:gd name="T65" fmla="*/ 16 h 81"/>
                  <a:gd name="T66" fmla="*/ 27 w 81"/>
                  <a:gd name="T67" fmla="*/ 23 h 81"/>
                  <a:gd name="T68" fmla="*/ 27 w 81"/>
                  <a:gd name="T69" fmla="*/ 62 h 81"/>
                  <a:gd name="T70" fmla="*/ 27 w 81"/>
                  <a:gd name="T71" fmla="*/ 69 h 81"/>
                  <a:gd name="T72" fmla="*/ 27 w 81"/>
                  <a:gd name="T73" fmla="*/ 73 h 81"/>
                  <a:gd name="T74" fmla="*/ 27 w 81"/>
                  <a:gd name="T75" fmla="*/ 73 h 81"/>
                  <a:gd name="T76" fmla="*/ 27 w 81"/>
                  <a:gd name="T77" fmla="*/ 77 h 81"/>
                  <a:gd name="T78" fmla="*/ 31 w 81"/>
                  <a:gd name="T79" fmla="*/ 77 h 81"/>
                  <a:gd name="T80" fmla="*/ 35 w 81"/>
                  <a:gd name="T81" fmla="*/ 77 h 81"/>
                  <a:gd name="T82" fmla="*/ 35 w 81"/>
                  <a:gd name="T83" fmla="*/ 81 h 81"/>
                  <a:gd name="T84" fmla="*/ 0 w 81"/>
                  <a:gd name="T85" fmla="*/ 81 h 81"/>
                  <a:gd name="T86" fmla="*/ 0 w 81"/>
                  <a:gd name="T87" fmla="*/ 77 h 81"/>
                  <a:gd name="T88" fmla="*/ 4 w 81"/>
                  <a:gd name="T89" fmla="*/ 77 h 81"/>
                  <a:gd name="T90" fmla="*/ 8 w 81"/>
                  <a:gd name="T91" fmla="*/ 77 h 81"/>
                  <a:gd name="T92" fmla="*/ 8 w 81"/>
                  <a:gd name="T93" fmla="*/ 73 h 81"/>
                  <a:gd name="T94" fmla="*/ 12 w 81"/>
                  <a:gd name="T95" fmla="*/ 69 h 81"/>
                  <a:gd name="T96" fmla="*/ 12 w 81"/>
                  <a:gd name="T97" fmla="*/ 62 h 81"/>
                  <a:gd name="T98" fmla="*/ 12 w 81"/>
                  <a:gd name="T99" fmla="*/ 35 h 81"/>
                  <a:gd name="T100" fmla="*/ 12 w 81"/>
                  <a:gd name="T101" fmla="*/ 23 h 81"/>
                  <a:gd name="T102" fmla="*/ 12 w 81"/>
                  <a:gd name="T103" fmla="*/ 16 h 81"/>
                  <a:gd name="T104" fmla="*/ 12 w 81"/>
                  <a:gd name="T105" fmla="*/ 16 h 81"/>
                  <a:gd name="T106" fmla="*/ 8 w 81"/>
                  <a:gd name="T107" fmla="*/ 12 h 81"/>
                  <a:gd name="T108" fmla="*/ 8 w 81"/>
                  <a:gd name="T109" fmla="*/ 12 h 81"/>
                  <a:gd name="T110" fmla="*/ 8 w 81"/>
                  <a:gd name="T111" fmla="*/ 12 h 81"/>
                  <a:gd name="T112" fmla="*/ 4 w 81"/>
                  <a:gd name="T113" fmla="*/ 12 h 81"/>
                  <a:gd name="T114" fmla="*/ 0 w 81"/>
                  <a:gd name="T115" fmla="*/ 12 h 81"/>
                  <a:gd name="T116" fmla="*/ 0 w 81"/>
                  <a:gd name="T117" fmla="*/ 12 h 81"/>
                  <a:gd name="T118" fmla="*/ 23 w 81"/>
                  <a:gd name="T119" fmla="*/ 0 h 81"/>
                  <a:gd name="T120" fmla="*/ 27 w 81"/>
                  <a:gd name="T121" fmla="*/ 0 h 81"/>
                  <a:gd name="T122" fmla="*/ 27 w 81"/>
                  <a:gd name="T123" fmla="*/ 20 h 8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1"/>
                  <a:gd name="T187" fmla="*/ 0 h 81"/>
                  <a:gd name="T188" fmla="*/ 81 w 81"/>
                  <a:gd name="T189" fmla="*/ 81 h 8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1" h="81">
                    <a:moveTo>
                      <a:pt x="27" y="20"/>
                    </a:moveTo>
                    <a:lnTo>
                      <a:pt x="35" y="8"/>
                    </a:lnTo>
                    <a:lnTo>
                      <a:pt x="43" y="4"/>
                    </a:lnTo>
                    <a:lnTo>
                      <a:pt x="50" y="0"/>
                    </a:lnTo>
                    <a:lnTo>
                      <a:pt x="58" y="4"/>
                    </a:lnTo>
                    <a:lnTo>
                      <a:pt x="62" y="4"/>
                    </a:lnTo>
                    <a:lnTo>
                      <a:pt x="66" y="8"/>
                    </a:lnTo>
                    <a:lnTo>
                      <a:pt x="69" y="16"/>
                    </a:lnTo>
                    <a:lnTo>
                      <a:pt x="69" y="20"/>
                    </a:lnTo>
                    <a:lnTo>
                      <a:pt x="69" y="31"/>
                    </a:lnTo>
                    <a:lnTo>
                      <a:pt x="69" y="62"/>
                    </a:lnTo>
                    <a:lnTo>
                      <a:pt x="69" y="69"/>
                    </a:lnTo>
                    <a:lnTo>
                      <a:pt x="73" y="73"/>
                    </a:lnTo>
                    <a:lnTo>
                      <a:pt x="73" y="77"/>
                    </a:lnTo>
                    <a:lnTo>
                      <a:pt x="77" y="77"/>
                    </a:lnTo>
                    <a:lnTo>
                      <a:pt x="81" y="77"/>
                    </a:lnTo>
                    <a:lnTo>
                      <a:pt x="81" y="81"/>
                    </a:lnTo>
                    <a:lnTo>
                      <a:pt x="46" y="81"/>
                    </a:lnTo>
                    <a:lnTo>
                      <a:pt x="46" y="77"/>
                    </a:lnTo>
                    <a:lnTo>
                      <a:pt x="50" y="77"/>
                    </a:lnTo>
                    <a:lnTo>
                      <a:pt x="54" y="77"/>
                    </a:lnTo>
                    <a:lnTo>
                      <a:pt x="54" y="73"/>
                    </a:lnTo>
                    <a:lnTo>
                      <a:pt x="58" y="69"/>
                    </a:lnTo>
                    <a:lnTo>
                      <a:pt x="58" y="62"/>
                    </a:lnTo>
                    <a:lnTo>
                      <a:pt x="58" y="31"/>
                    </a:lnTo>
                    <a:lnTo>
                      <a:pt x="58" y="23"/>
                    </a:lnTo>
                    <a:lnTo>
                      <a:pt x="54" y="16"/>
                    </a:lnTo>
                    <a:lnTo>
                      <a:pt x="50" y="16"/>
                    </a:lnTo>
                    <a:lnTo>
                      <a:pt x="46" y="12"/>
                    </a:lnTo>
                    <a:lnTo>
                      <a:pt x="35" y="16"/>
                    </a:lnTo>
                    <a:lnTo>
                      <a:pt x="27" y="23"/>
                    </a:lnTo>
                    <a:lnTo>
                      <a:pt x="27" y="62"/>
                    </a:lnTo>
                    <a:lnTo>
                      <a:pt x="27" y="69"/>
                    </a:lnTo>
                    <a:lnTo>
                      <a:pt x="27" y="73"/>
                    </a:lnTo>
                    <a:lnTo>
                      <a:pt x="27" y="77"/>
                    </a:lnTo>
                    <a:lnTo>
                      <a:pt x="31" y="77"/>
                    </a:lnTo>
                    <a:lnTo>
                      <a:pt x="35" y="77"/>
                    </a:lnTo>
                    <a:lnTo>
                      <a:pt x="35" y="81"/>
                    </a:lnTo>
                    <a:lnTo>
                      <a:pt x="0" y="81"/>
                    </a:lnTo>
                    <a:lnTo>
                      <a:pt x="0" y="77"/>
                    </a:lnTo>
                    <a:lnTo>
                      <a:pt x="4" y="77"/>
                    </a:lnTo>
                    <a:lnTo>
                      <a:pt x="8" y="77"/>
                    </a:lnTo>
                    <a:lnTo>
                      <a:pt x="8" y="73"/>
                    </a:lnTo>
                    <a:lnTo>
                      <a:pt x="12" y="69"/>
                    </a:lnTo>
                    <a:lnTo>
                      <a:pt x="12" y="62"/>
                    </a:lnTo>
                    <a:lnTo>
                      <a:pt x="12" y="35"/>
                    </a:lnTo>
                    <a:lnTo>
                      <a:pt x="12" y="23"/>
                    </a:lnTo>
                    <a:lnTo>
                      <a:pt x="12" y="16"/>
                    </a:lnTo>
                    <a:lnTo>
                      <a:pt x="8" y="12"/>
                    </a:lnTo>
                    <a:lnTo>
                      <a:pt x="4" y="12"/>
                    </a:lnTo>
                    <a:lnTo>
                      <a:pt x="0" y="12"/>
                    </a:lnTo>
                    <a:lnTo>
                      <a:pt x="23" y="0"/>
                    </a:lnTo>
                    <a:lnTo>
                      <a:pt x="27" y="0"/>
                    </a:lnTo>
                    <a:lnTo>
                      <a:pt x="27" y="20"/>
                    </a:lnTo>
                    <a:close/>
                  </a:path>
                </a:pathLst>
              </a:custGeom>
              <a:solidFill>
                <a:srgbClr val="000000"/>
              </a:solidFill>
              <a:ln w="0">
                <a:solidFill>
                  <a:srgbClr val="000000"/>
                </a:solidFill>
                <a:round/>
                <a:headEnd/>
                <a:tailEnd/>
              </a:ln>
            </p:spPr>
            <p:txBody>
              <a:bodyPr/>
              <a:lstStyle/>
              <a:p>
                <a:endParaRPr lang="en-CA"/>
              </a:p>
            </p:txBody>
          </p:sp>
          <p:sp>
            <p:nvSpPr>
              <p:cNvPr id="14447" name="Freeform 29"/>
              <p:cNvSpPr>
                <a:spLocks noEditPoints="1"/>
              </p:cNvSpPr>
              <p:nvPr/>
            </p:nvSpPr>
            <p:spPr bwMode="auto">
              <a:xfrm>
                <a:off x="3826" y="1322"/>
                <a:ext cx="61" cy="81"/>
              </a:xfrm>
              <a:custGeom>
                <a:avLst/>
                <a:gdLst>
                  <a:gd name="T0" fmla="*/ 11 w 61"/>
                  <a:gd name="T1" fmla="*/ 31 h 81"/>
                  <a:gd name="T2" fmla="*/ 15 w 61"/>
                  <a:gd name="T3" fmla="*/ 46 h 81"/>
                  <a:gd name="T4" fmla="*/ 19 w 61"/>
                  <a:gd name="T5" fmla="*/ 58 h 81"/>
                  <a:gd name="T6" fmla="*/ 30 w 61"/>
                  <a:gd name="T7" fmla="*/ 66 h 81"/>
                  <a:gd name="T8" fmla="*/ 38 w 61"/>
                  <a:gd name="T9" fmla="*/ 66 h 81"/>
                  <a:gd name="T10" fmla="*/ 46 w 61"/>
                  <a:gd name="T11" fmla="*/ 66 h 81"/>
                  <a:gd name="T12" fmla="*/ 53 w 61"/>
                  <a:gd name="T13" fmla="*/ 62 h 81"/>
                  <a:gd name="T14" fmla="*/ 57 w 61"/>
                  <a:gd name="T15" fmla="*/ 58 h 81"/>
                  <a:gd name="T16" fmla="*/ 61 w 61"/>
                  <a:gd name="T17" fmla="*/ 50 h 81"/>
                  <a:gd name="T18" fmla="*/ 61 w 61"/>
                  <a:gd name="T19" fmla="*/ 50 h 81"/>
                  <a:gd name="T20" fmla="*/ 57 w 61"/>
                  <a:gd name="T21" fmla="*/ 62 h 81"/>
                  <a:gd name="T22" fmla="*/ 53 w 61"/>
                  <a:gd name="T23" fmla="*/ 73 h 81"/>
                  <a:gd name="T24" fmla="*/ 42 w 61"/>
                  <a:gd name="T25" fmla="*/ 77 h 81"/>
                  <a:gd name="T26" fmla="*/ 30 w 61"/>
                  <a:gd name="T27" fmla="*/ 81 h 81"/>
                  <a:gd name="T28" fmla="*/ 19 w 61"/>
                  <a:gd name="T29" fmla="*/ 77 h 81"/>
                  <a:gd name="T30" fmla="*/ 7 w 61"/>
                  <a:gd name="T31" fmla="*/ 69 h 81"/>
                  <a:gd name="T32" fmla="*/ 3 w 61"/>
                  <a:gd name="T33" fmla="*/ 62 h 81"/>
                  <a:gd name="T34" fmla="*/ 0 w 61"/>
                  <a:gd name="T35" fmla="*/ 54 h 81"/>
                  <a:gd name="T36" fmla="*/ 0 w 61"/>
                  <a:gd name="T37" fmla="*/ 43 h 81"/>
                  <a:gd name="T38" fmla="*/ 0 w 61"/>
                  <a:gd name="T39" fmla="*/ 31 h 81"/>
                  <a:gd name="T40" fmla="*/ 3 w 61"/>
                  <a:gd name="T41" fmla="*/ 20 h 81"/>
                  <a:gd name="T42" fmla="*/ 7 w 61"/>
                  <a:gd name="T43" fmla="*/ 12 h 81"/>
                  <a:gd name="T44" fmla="*/ 15 w 61"/>
                  <a:gd name="T45" fmla="*/ 8 h 81"/>
                  <a:gd name="T46" fmla="*/ 23 w 61"/>
                  <a:gd name="T47" fmla="*/ 4 h 81"/>
                  <a:gd name="T48" fmla="*/ 34 w 61"/>
                  <a:gd name="T49" fmla="*/ 0 h 81"/>
                  <a:gd name="T50" fmla="*/ 46 w 61"/>
                  <a:gd name="T51" fmla="*/ 4 h 81"/>
                  <a:gd name="T52" fmla="*/ 53 w 61"/>
                  <a:gd name="T53" fmla="*/ 12 h 81"/>
                  <a:gd name="T54" fmla="*/ 61 w 61"/>
                  <a:gd name="T55" fmla="*/ 20 h 81"/>
                  <a:gd name="T56" fmla="*/ 61 w 61"/>
                  <a:gd name="T57" fmla="*/ 31 h 81"/>
                  <a:gd name="T58" fmla="*/ 11 w 61"/>
                  <a:gd name="T59" fmla="*/ 31 h 81"/>
                  <a:gd name="T60" fmla="*/ 11 w 61"/>
                  <a:gd name="T61" fmla="*/ 27 h 81"/>
                  <a:gd name="T62" fmla="*/ 46 w 61"/>
                  <a:gd name="T63" fmla="*/ 27 h 81"/>
                  <a:gd name="T64" fmla="*/ 46 w 61"/>
                  <a:gd name="T65" fmla="*/ 20 h 81"/>
                  <a:gd name="T66" fmla="*/ 42 w 61"/>
                  <a:gd name="T67" fmla="*/ 16 h 81"/>
                  <a:gd name="T68" fmla="*/ 42 w 61"/>
                  <a:gd name="T69" fmla="*/ 12 h 81"/>
                  <a:gd name="T70" fmla="*/ 38 w 61"/>
                  <a:gd name="T71" fmla="*/ 12 h 81"/>
                  <a:gd name="T72" fmla="*/ 34 w 61"/>
                  <a:gd name="T73" fmla="*/ 8 h 81"/>
                  <a:gd name="T74" fmla="*/ 30 w 61"/>
                  <a:gd name="T75" fmla="*/ 8 h 81"/>
                  <a:gd name="T76" fmla="*/ 23 w 61"/>
                  <a:gd name="T77" fmla="*/ 8 h 81"/>
                  <a:gd name="T78" fmla="*/ 19 w 61"/>
                  <a:gd name="T79" fmla="*/ 12 h 81"/>
                  <a:gd name="T80" fmla="*/ 15 w 61"/>
                  <a:gd name="T81" fmla="*/ 20 h 81"/>
                  <a:gd name="T82" fmla="*/ 11 w 61"/>
                  <a:gd name="T83" fmla="*/ 27 h 8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1"/>
                  <a:gd name="T127" fmla="*/ 0 h 81"/>
                  <a:gd name="T128" fmla="*/ 61 w 61"/>
                  <a:gd name="T129" fmla="*/ 81 h 8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1" h="81">
                    <a:moveTo>
                      <a:pt x="11" y="31"/>
                    </a:moveTo>
                    <a:lnTo>
                      <a:pt x="15" y="46"/>
                    </a:lnTo>
                    <a:lnTo>
                      <a:pt x="19" y="58"/>
                    </a:lnTo>
                    <a:lnTo>
                      <a:pt x="30" y="66"/>
                    </a:lnTo>
                    <a:lnTo>
                      <a:pt x="38" y="66"/>
                    </a:lnTo>
                    <a:lnTo>
                      <a:pt x="46" y="66"/>
                    </a:lnTo>
                    <a:lnTo>
                      <a:pt x="53" y="62"/>
                    </a:lnTo>
                    <a:lnTo>
                      <a:pt x="57" y="58"/>
                    </a:lnTo>
                    <a:lnTo>
                      <a:pt x="61" y="50"/>
                    </a:lnTo>
                    <a:lnTo>
                      <a:pt x="57" y="62"/>
                    </a:lnTo>
                    <a:lnTo>
                      <a:pt x="53" y="73"/>
                    </a:lnTo>
                    <a:lnTo>
                      <a:pt x="42" y="77"/>
                    </a:lnTo>
                    <a:lnTo>
                      <a:pt x="30" y="81"/>
                    </a:lnTo>
                    <a:lnTo>
                      <a:pt x="19" y="77"/>
                    </a:lnTo>
                    <a:lnTo>
                      <a:pt x="7" y="69"/>
                    </a:lnTo>
                    <a:lnTo>
                      <a:pt x="3" y="62"/>
                    </a:lnTo>
                    <a:lnTo>
                      <a:pt x="0" y="54"/>
                    </a:lnTo>
                    <a:lnTo>
                      <a:pt x="0" y="43"/>
                    </a:lnTo>
                    <a:lnTo>
                      <a:pt x="0" y="31"/>
                    </a:lnTo>
                    <a:lnTo>
                      <a:pt x="3" y="20"/>
                    </a:lnTo>
                    <a:lnTo>
                      <a:pt x="7" y="12"/>
                    </a:lnTo>
                    <a:lnTo>
                      <a:pt x="15" y="8"/>
                    </a:lnTo>
                    <a:lnTo>
                      <a:pt x="23" y="4"/>
                    </a:lnTo>
                    <a:lnTo>
                      <a:pt x="34" y="0"/>
                    </a:lnTo>
                    <a:lnTo>
                      <a:pt x="46" y="4"/>
                    </a:lnTo>
                    <a:lnTo>
                      <a:pt x="53" y="12"/>
                    </a:lnTo>
                    <a:lnTo>
                      <a:pt x="61" y="20"/>
                    </a:lnTo>
                    <a:lnTo>
                      <a:pt x="61" y="31"/>
                    </a:lnTo>
                    <a:lnTo>
                      <a:pt x="11" y="31"/>
                    </a:lnTo>
                    <a:close/>
                    <a:moveTo>
                      <a:pt x="11" y="27"/>
                    </a:moveTo>
                    <a:lnTo>
                      <a:pt x="46" y="27"/>
                    </a:lnTo>
                    <a:lnTo>
                      <a:pt x="46" y="20"/>
                    </a:lnTo>
                    <a:lnTo>
                      <a:pt x="42" y="16"/>
                    </a:lnTo>
                    <a:lnTo>
                      <a:pt x="42" y="12"/>
                    </a:lnTo>
                    <a:lnTo>
                      <a:pt x="38" y="12"/>
                    </a:lnTo>
                    <a:lnTo>
                      <a:pt x="34" y="8"/>
                    </a:lnTo>
                    <a:lnTo>
                      <a:pt x="30" y="8"/>
                    </a:lnTo>
                    <a:lnTo>
                      <a:pt x="23" y="8"/>
                    </a:lnTo>
                    <a:lnTo>
                      <a:pt x="19" y="12"/>
                    </a:lnTo>
                    <a:lnTo>
                      <a:pt x="15" y="20"/>
                    </a:lnTo>
                    <a:lnTo>
                      <a:pt x="11" y="27"/>
                    </a:lnTo>
                    <a:close/>
                  </a:path>
                </a:pathLst>
              </a:custGeom>
              <a:solidFill>
                <a:srgbClr val="000000"/>
              </a:solidFill>
              <a:ln w="0">
                <a:solidFill>
                  <a:srgbClr val="000000"/>
                </a:solidFill>
                <a:round/>
                <a:headEnd/>
                <a:tailEnd/>
              </a:ln>
            </p:spPr>
            <p:txBody>
              <a:bodyPr/>
              <a:lstStyle/>
              <a:p>
                <a:endParaRPr lang="en-CA"/>
              </a:p>
            </p:txBody>
          </p:sp>
          <p:sp>
            <p:nvSpPr>
              <p:cNvPr id="14448" name="Freeform 30"/>
              <p:cNvSpPr>
                <a:spLocks/>
              </p:cNvSpPr>
              <p:nvPr/>
            </p:nvSpPr>
            <p:spPr bwMode="auto">
              <a:xfrm>
                <a:off x="3902" y="1322"/>
                <a:ext cx="54" cy="81"/>
              </a:xfrm>
              <a:custGeom>
                <a:avLst/>
                <a:gdLst>
                  <a:gd name="T0" fmla="*/ 46 w 54"/>
                  <a:gd name="T1" fmla="*/ 0 h 81"/>
                  <a:gd name="T2" fmla="*/ 46 w 54"/>
                  <a:gd name="T3" fmla="*/ 27 h 81"/>
                  <a:gd name="T4" fmla="*/ 46 w 54"/>
                  <a:gd name="T5" fmla="*/ 27 h 81"/>
                  <a:gd name="T6" fmla="*/ 43 w 54"/>
                  <a:gd name="T7" fmla="*/ 20 h 81"/>
                  <a:gd name="T8" fmla="*/ 39 w 54"/>
                  <a:gd name="T9" fmla="*/ 12 h 81"/>
                  <a:gd name="T10" fmla="*/ 31 w 54"/>
                  <a:gd name="T11" fmla="*/ 8 h 81"/>
                  <a:gd name="T12" fmla="*/ 27 w 54"/>
                  <a:gd name="T13" fmla="*/ 8 h 81"/>
                  <a:gd name="T14" fmla="*/ 20 w 54"/>
                  <a:gd name="T15" fmla="*/ 8 h 81"/>
                  <a:gd name="T16" fmla="*/ 16 w 54"/>
                  <a:gd name="T17" fmla="*/ 12 h 81"/>
                  <a:gd name="T18" fmla="*/ 12 w 54"/>
                  <a:gd name="T19" fmla="*/ 12 h 81"/>
                  <a:gd name="T20" fmla="*/ 12 w 54"/>
                  <a:gd name="T21" fmla="*/ 16 h 81"/>
                  <a:gd name="T22" fmla="*/ 12 w 54"/>
                  <a:gd name="T23" fmla="*/ 20 h 81"/>
                  <a:gd name="T24" fmla="*/ 16 w 54"/>
                  <a:gd name="T25" fmla="*/ 23 h 81"/>
                  <a:gd name="T26" fmla="*/ 20 w 54"/>
                  <a:gd name="T27" fmla="*/ 27 h 81"/>
                  <a:gd name="T28" fmla="*/ 23 w 54"/>
                  <a:gd name="T29" fmla="*/ 31 h 81"/>
                  <a:gd name="T30" fmla="*/ 35 w 54"/>
                  <a:gd name="T31" fmla="*/ 39 h 81"/>
                  <a:gd name="T32" fmla="*/ 46 w 54"/>
                  <a:gd name="T33" fmla="*/ 43 h 81"/>
                  <a:gd name="T34" fmla="*/ 50 w 54"/>
                  <a:gd name="T35" fmla="*/ 50 h 81"/>
                  <a:gd name="T36" fmla="*/ 54 w 54"/>
                  <a:gd name="T37" fmla="*/ 58 h 81"/>
                  <a:gd name="T38" fmla="*/ 50 w 54"/>
                  <a:gd name="T39" fmla="*/ 69 h 81"/>
                  <a:gd name="T40" fmla="*/ 46 w 54"/>
                  <a:gd name="T41" fmla="*/ 73 h 81"/>
                  <a:gd name="T42" fmla="*/ 35 w 54"/>
                  <a:gd name="T43" fmla="*/ 81 h 81"/>
                  <a:gd name="T44" fmla="*/ 27 w 54"/>
                  <a:gd name="T45" fmla="*/ 81 h 81"/>
                  <a:gd name="T46" fmla="*/ 20 w 54"/>
                  <a:gd name="T47" fmla="*/ 81 h 81"/>
                  <a:gd name="T48" fmla="*/ 12 w 54"/>
                  <a:gd name="T49" fmla="*/ 77 h 81"/>
                  <a:gd name="T50" fmla="*/ 8 w 54"/>
                  <a:gd name="T51" fmla="*/ 77 h 81"/>
                  <a:gd name="T52" fmla="*/ 8 w 54"/>
                  <a:gd name="T53" fmla="*/ 77 h 81"/>
                  <a:gd name="T54" fmla="*/ 4 w 54"/>
                  <a:gd name="T55" fmla="*/ 77 h 81"/>
                  <a:gd name="T56" fmla="*/ 4 w 54"/>
                  <a:gd name="T57" fmla="*/ 81 h 81"/>
                  <a:gd name="T58" fmla="*/ 0 w 54"/>
                  <a:gd name="T59" fmla="*/ 81 h 81"/>
                  <a:gd name="T60" fmla="*/ 0 w 54"/>
                  <a:gd name="T61" fmla="*/ 54 h 81"/>
                  <a:gd name="T62" fmla="*/ 4 w 54"/>
                  <a:gd name="T63" fmla="*/ 54 h 81"/>
                  <a:gd name="T64" fmla="*/ 8 w 54"/>
                  <a:gd name="T65" fmla="*/ 66 h 81"/>
                  <a:gd name="T66" fmla="*/ 12 w 54"/>
                  <a:gd name="T67" fmla="*/ 69 h 81"/>
                  <a:gd name="T68" fmla="*/ 20 w 54"/>
                  <a:gd name="T69" fmla="*/ 73 h 81"/>
                  <a:gd name="T70" fmla="*/ 27 w 54"/>
                  <a:gd name="T71" fmla="*/ 77 h 81"/>
                  <a:gd name="T72" fmla="*/ 31 w 54"/>
                  <a:gd name="T73" fmla="*/ 73 h 81"/>
                  <a:gd name="T74" fmla="*/ 39 w 54"/>
                  <a:gd name="T75" fmla="*/ 73 h 81"/>
                  <a:gd name="T76" fmla="*/ 39 w 54"/>
                  <a:gd name="T77" fmla="*/ 69 h 81"/>
                  <a:gd name="T78" fmla="*/ 39 w 54"/>
                  <a:gd name="T79" fmla="*/ 66 h 81"/>
                  <a:gd name="T80" fmla="*/ 39 w 54"/>
                  <a:gd name="T81" fmla="*/ 58 h 81"/>
                  <a:gd name="T82" fmla="*/ 39 w 54"/>
                  <a:gd name="T83" fmla="*/ 54 h 81"/>
                  <a:gd name="T84" fmla="*/ 31 w 54"/>
                  <a:gd name="T85" fmla="*/ 50 h 81"/>
                  <a:gd name="T86" fmla="*/ 20 w 54"/>
                  <a:gd name="T87" fmla="*/ 46 h 81"/>
                  <a:gd name="T88" fmla="*/ 12 w 54"/>
                  <a:gd name="T89" fmla="*/ 39 h 81"/>
                  <a:gd name="T90" fmla="*/ 4 w 54"/>
                  <a:gd name="T91" fmla="*/ 35 h 81"/>
                  <a:gd name="T92" fmla="*/ 4 w 54"/>
                  <a:gd name="T93" fmla="*/ 31 h 81"/>
                  <a:gd name="T94" fmla="*/ 0 w 54"/>
                  <a:gd name="T95" fmla="*/ 23 h 81"/>
                  <a:gd name="T96" fmla="*/ 4 w 54"/>
                  <a:gd name="T97" fmla="*/ 16 h 81"/>
                  <a:gd name="T98" fmla="*/ 8 w 54"/>
                  <a:gd name="T99" fmla="*/ 8 h 81"/>
                  <a:gd name="T100" fmla="*/ 16 w 54"/>
                  <a:gd name="T101" fmla="*/ 4 h 81"/>
                  <a:gd name="T102" fmla="*/ 27 w 54"/>
                  <a:gd name="T103" fmla="*/ 0 h 81"/>
                  <a:gd name="T104" fmla="*/ 31 w 54"/>
                  <a:gd name="T105" fmla="*/ 4 h 81"/>
                  <a:gd name="T106" fmla="*/ 35 w 54"/>
                  <a:gd name="T107" fmla="*/ 4 h 81"/>
                  <a:gd name="T108" fmla="*/ 39 w 54"/>
                  <a:gd name="T109" fmla="*/ 4 h 81"/>
                  <a:gd name="T110" fmla="*/ 43 w 54"/>
                  <a:gd name="T111" fmla="*/ 4 h 81"/>
                  <a:gd name="T112" fmla="*/ 43 w 54"/>
                  <a:gd name="T113" fmla="*/ 4 h 81"/>
                  <a:gd name="T114" fmla="*/ 43 w 54"/>
                  <a:gd name="T115" fmla="*/ 4 h 81"/>
                  <a:gd name="T116" fmla="*/ 46 w 54"/>
                  <a:gd name="T117" fmla="*/ 4 h 81"/>
                  <a:gd name="T118" fmla="*/ 46 w 54"/>
                  <a:gd name="T119" fmla="*/ 0 h 81"/>
                  <a:gd name="T120" fmla="*/ 46 w 54"/>
                  <a:gd name="T121" fmla="*/ 0 h 8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4"/>
                  <a:gd name="T184" fmla="*/ 0 h 81"/>
                  <a:gd name="T185" fmla="*/ 54 w 54"/>
                  <a:gd name="T186" fmla="*/ 81 h 81"/>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4" h="81">
                    <a:moveTo>
                      <a:pt x="46" y="0"/>
                    </a:moveTo>
                    <a:lnTo>
                      <a:pt x="46" y="27"/>
                    </a:lnTo>
                    <a:lnTo>
                      <a:pt x="43" y="20"/>
                    </a:lnTo>
                    <a:lnTo>
                      <a:pt x="39" y="12"/>
                    </a:lnTo>
                    <a:lnTo>
                      <a:pt x="31" y="8"/>
                    </a:lnTo>
                    <a:lnTo>
                      <a:pt x="27" y="8"/>
                    </a:lnTo>
                    <a:lnTo>
                      <a:pt x="20" y="8"/>
                    </a:lnTo>
                    <a:lnTo>
                      <a:pt x="16" y="12"/>
                    </a:lnTo>
                    <a:lnTo>
                      <a:pt x="12" y="12"/>
                    </a:lnTo>
                    <a:lnTo>
                      <a:pt x="12" y="16"/>
                    </a:lnTo>
                    <a:lnTo>
                      <a:pt x="12" y="20"/>
                    </a:lnTo>
                    <a:lnTo>
                      <a:pt x="16" y="23"/>
                    </a:lnTo>
                    <a:lnTo>
                      <a:pt x="20" y="27"/>
                    </a:lnTo>
                    <a:lnTo>
                      <a:pt x="23" y="31"/>
                    </a:lnTo>
                    <a:lnTo>
                      <a:pt x="35" y="39"/>
                    </a:lnTo>
                    <a:lnTo>
                      <a:pt x="46" y="43"/>
                    </a:lnTo>
                    <a:lnTo>
                      <a:pt x="50" y="50"/>
                    </a:lnTo>
                    <a:lnTo>
                      <a:pt x="54" y="58"/>
                    </a:lnTo>
                    <a:lnTo>
                      <a:pt x="50" y="69"/>
                    </a:lnTo>
                    <a:lnTo>
                      <a:pt x="46" y="73"/>
                    </a:lnTo>
                    <a:lnTo>
                      <a:pt x="35" y="81"/>
                    </a:lnTo>
                    <a:lnTo>
                      <a:pt x="27" y="81"/>
                    </a:lnTo>
                    <a:lnTo>
                      <a:pt x="20" y="81"/>
                    </a:lnTo>
                    <a:lnTo>
                      <a:pt x="12" y="77"/>
                    </a:lnTo>
                    <a:lnTo>
                      <a:pt x="8" y="77"/>
                    </a:lnTo>
                    <a:lnTo>
                      <a:pt x="4" y="77"/>
                    </a:lnTo>
                    <a:lnTo>
                      <a:pt x="4" y="81"/>
                    </a:lnTo>
                    <a:lnTo>
                      <a:pt x="0" y="81"/>
                    </a:lnTo>
                    <a:lnTo>
                      <a:pt x="0" y="54"/>
                    </a:lnTo>
                    <a:lnTo>
                      <a:pt x="4" y="54"/>
                    </a:lnTo>
                    <a:lnTo>
                      <a:pt x="8" y="66"/>
                    </a:lnTo>
                    <a:lnTo>
                      <a:pt x="12" y="69"/>
                    </a:lnTo>
                    <a:lnTo>
                      <a:pt x="20" y="73"/>
                    </a:lnTo>
                    <a:lnTo>
                      <a:pt x="27" y="77"/>
                    </a:lnTo>
                    <a:lnTo>
                      <a:pt x="31" y="73"/>
                    </a:lnTo>
                    <a:lnTo>
                      <a:pt x="39" y="73"/>
                    </a:lnTo>
                    <a:lnTo>
                      <a:pt x="39" y="69"/>
                    </a:lnTo>
                    <a:lnTo>
                      <a:pt x="39" y="66"/>
                    </a:lnTo>
                    <a:lnTo>
                      <a:pt x="39" y="58"/>
                    </a:lnTo>
                    <a:lnTo>
                      <a:pt x="39" y="54"/>
                    </a:lnTo>
                    <a:lnTo>
                      <a:pt x="31" y="50"/>
                    </a:lnTo>
                    <a:lnTo>
                      <a:pt x="20" y="46"/>
                    </a:lnTo>
                    <a:lnTo>
                      <a:pt x="12" y="39"/>
                    </a:lnTo>
                    <a:lnTo>
                      <a:pt x="4" y="35"/>
                    </a:lnTo>
                    <a:lnTo>
                      <a:pt x="4" y="31"/>
                    </a:lnTo>
                    <a:lnTo>
                      <a:pt x="0" y="23"/>
                    </a:lnTo>
                    <a:lnTo>
                      <a:pt x="4" y="16"/>
                    </a:lnTo>
                    <a:lnTo>
                      <a:pt x="8" y="8"/>
                    </a:lnTo>
                    <a:lnTo>
                      <a:pt x="16" y="4"/>
                    </a:lnTo>
                    <a:lnTo>
                      <a:pt x="27" y="0"/>
                    </a:lnTo>
                    <a:lnTo>
                      <a:pt x="31" y="4"/>
                    </a:lnTo>
                    <a:lnTo>
                      <a:pt x="35" y="4"/>
                    </a:lnTo>
                    <a:lnTo>
                      <a:pt x="39" y="4"/>
                    </a:lnTo>
                    <a:lnTo>
                      <a:pt x="43" y="4"/>
                    </a:lnTo>
                    <a:lnTo>
                      <a:pt x="46" y="4"/>
                    </a:lnTo>
                    <a:lnTo>
                      <a:pt x="46" y="0"/>
                    </a:lnTo>
                    <a:close/>
                  </a:path>
                </a:pathLst>
              </a:custGeom>
              <a:solidFill>
                <a:srgbClr val="000000"/>
              </a:solidFill>
              <a:ln w="0">
                <a:solidFill>
                  <a:srgbClr val="000000"/>
                </a:solidFill>
                <a:round/>
                <a:headEnd/>
                <a:tailEnd/>
              </a:ln>
            </p:spPr>
            <p:txBody>
              <a:bodyPr/>
              <a:lstStyle/>
              <a:p>
                <a:endParaRPr lang="en-CA"/>
              </a:p>
            </p:txBody>
          </p:sp>
          <p:sp>
            <p:nvSpPr>
              <p:cNvPr id="14449" name="Freeform 31"/>
              <p:cNvSpPr>
                <a:spLocks noEditPoints="1"/>
              </p:cNvSpPr>
              <p:nvPr/>
            </p:nvSpPr>
            <p:spPr bwMode="auto">
              <a:xfrm>
                <a:off x="3964" y="1322"/>
                <a:ext cx="65" cy="81"/>
              </a:xfrm>
              <a:custGeom>
                <a:avLst/>
                <a:gdLst>
                  <a:gd name="T0" fmla="*/ 15 w 65"/>
                  <a:gd name="T1" fmla="*/ 31 h 81"/>
                  <a:gd name="T2" fmla="*/ 15 w 65"/>
                  <a:gd name="T3" fmla="*/ 46 h 81"/>
                  <a:gd name="T4" fmla="*/ 23 w 65"/>
                  <a:gd name="T5" fmla="*/ 58 h 81"/>
                  <a:gd name="T6" fmla="*/ 30 w 65"/>
                  <a:gd name="T7" fmla="*/ 66 h 81"/>
                  <a:gd name="T8" fmla="*/ 42 w 65"/>
                  <a:gd name="T9" fmla="*/ 66 h 81"/>
                  <a:gd name="T10" fmla="*/ 46 w 65"/>
                  <a:gd name="T11" fmla="*/ 66 h 81"/>
                  <a:gd name="T12" fmla="*/ 54 w 65"/>
                  <a:gd name="T13" fmla="*/ 62 h 81"/>
                  <a:gd name="T14" fmla="*/ 57 w 65"/>
                  <a:gd name="T15" fmla="*/ 58 h 81"/>
                  <a:gd name="T16" fmla="*/ 61 w 65"/>
                  <a:gd name="T17" fmla="*/ 50 h 81"/>
                  <a:gd name="T18" fmla="*/ 65 w 65"/>
                  <a:gd name="T19" fmla="*/ 50 h 81"/>
                  <a:gd name="T20" fmla="*/ 61 w 65"/>
                  <a:gd name="T21" fmla="*/ 62 h 81"/>
                  <a:gd name="T22" fmla="*/ 54 w 65"/>
                  <a:gd name="T23" fmla="*/ 73 h 81"/>
                  <a:gd name="T24" fmla="*/ 46 w 65"/>
                  <a:gd name="T25" fmla="*/ 77 h 81"/>
                  <a:gd name="T26" fmla="*/ 34 w 65"/>
                  <a:gd name="T27" fmla="*/ 81 h 81"/>
                  <a:gd name="T28" fmla="*/ 23 w 65"/>
                  <a:gd name="T29" fmla="*/ 77 h 81"/>
                  <a:gd name="T30" fmla="*/ 11 w 65"/>
                  <a:gd name="T31" fmla="*/ 69 h 81"/>
                  <a:gd name="T32" fmla="*/ 7 w 65"/>
                  <a:gd name="T33" fmla="*/ 62 h 81"/>
                  <a:gd name="T34" fmla="*/ 4 w 65"/>
                  <a:gd name="T35" fmla="*/ 54 h 81"/>
                  <a:gd name="T36" fmla="*/ 0 w 65"/>
                  <a:gd name="T37" fmla="*/ 43 h 81"/>
                  <a:gd name="T38" fmla="*/ 4 w 65"/>
                  <a:gd name="T39" fmla="*/ 31 h 81"/>
                  <a:gd name="T40" fmla="*/ 7 w 65"/>
                  <a:gd name="T41" fmla="*/ 20 h 81"/>
                  <a:gd name="T42" fmla="*/ 11 w 65"/>
                  <a:gd name="T43" fmla="*/ 12 h 81"/>
                  <a:gd name="T44" fmla="*/ 19 w 65"/>
                  <a:gd name="T45" fmla="*/ 8 h 81"/>
                  <a:gd name="T46" fmla="*/ 27 w 65"/>
                  <a:gd name="T47" fmla="*/ 4 h 81"/>
                  <a:gd name="T48" fmla="*/ 34 w 65"/>
                  <a:gd name="T49" fmla="*/ 0 h 81"/>
                  <a:gd name="T50" fmla="*/ 46 w 65"/>
                  <a:gd name="T51" fmla="*/ 4 h 81"/>
                  <a:gd name="T52" fmla="*/ 57 w 65"/>
                  <a:gd name="T53" fmla="*/ 12 h 81"/>
                  <a:gd name="T54" fmla="*/ 61 w 65"/>
                  <a:gd name="T55" fmla="*/ 20 h 81"/>
                  <a:gd name="T56" fmla="*/ 65 w 65"/>
                  <a:gd name="T57" fmla="*/ 31 h 81"/>
                  <a:gd name="T58" fmla="*/ 15 w 65"/>
                  <a:gd name="T59" fmla="*/ 31 h 81"/>
                  <a:gd name="T60" fmla="*/ 15 w 65"/>
                  <a:gd name="T61" fmla="*/ 27 h 81"/>
                  <a:gd name="T62" fmla="*/ 46 w 65"/>
                  <a:gd name="T63" fmla="*/ 27 h 81"/>
                  <a:gd name="T64" fmla="*/ 46 w 65"/>
                  <a:gd name="T65" fmla="*/ 20 h 81"/>
                  <a:gd name="T66" fmla="*/ 46 w 65"/>
                  <a:gd name="T67" fmla="*/ 16 h 81"/>
                  <a:gd name="T68" fmla="*/ 42 w 65"/>
                  <a:gd name="T69" fmla="*/ 12 h 81"/>
                  <a:gd name="T70" fmla="*/ 38 w 65"/>
                  <a:gd name="T71" fmla="*/ 12 h 81"/>
                  <a:gd name="T72" fmla="*/ 34 w 65"/>
                  <a:gd name="T73" fmla="*/ 8 h 81"/>
                  <a:gd name="T74" fmla="*/ 30 w 65"/>
                  <a:gd name="T75" fmla="*/ 8 h 81"/>
                  <a:gd name="T76" fmla="*/ 27 w 65"/>
                  <a:gd name="T77" fmla="*/ 8 h 81"/>
                  <a:gd name="T78" fmla="*/ 19 w 65"/>
                  <a:gd name="T79" fmla="*/ 12 h 81"/>
                  <a:gd name="T80" fmla="*/ 15 w 65"/>
                  <a:gd name="T81" fmla="*/ 20 h 81"/>
                  <a:gd name="T82" fmla="*/ 15 w 65"/>
                  <a:gd name="T83" fmla="*/ 27 h 8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5"/>
                  <a:gd name="T127" fmla="*/ 0 h 81"/>
                  <a:gd name="T128" fmla="*/ 65 w 65"/>
                  <a:gd name="T129" fmla="*/ 81 h 8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5" h="81">
                    <a:moveTo>
                      <a:pt x="15" y="31"/>
                    </a:moveTo>
                    <a:lnTo>
                      <a:pt x="15" y="46"/>
                    </a:lnTo>
                    <a:lnTo>
                      <a:pt x="23" y="58"/>
                    </a:lnTo>
                    <a:lnTo>
                      <a:pt x="30" y="66"/>
                    </a:lnTo>
                    <a:lnTo>
                      <a:pt x="42" y="66"/>
                    </a:lnTo>
                    <a:lnTo>
                      <a:pt x="46" y="66"/>
                    </a:lnTo>
                    <a:lnTo>
                      <a:pt x="54" y="62"/>
                    </a:lnTo>
                    <a:lnTo>
                      <a:pt x="57" y="58"/>
                    </a:lnTo>
                    <a:lnTo>
                      <a:pt x="61" y="50"/>
                    </a:lnTo>
                    <a:lnTo>
                      <a:pt x="65" y="50"/>
                    </a:lnTo>
                    <a:lnTo>
                      <a:pt x="61" y="62"/>
                    </a:lnTo>
                    <a:lnTo>
                      <a:pt x="54" y="73"/>
                    </a:lnTo>
                    <a:lnTo>
                      <a:pt x="46" y="77"/>
                    </a:lnTo>
                    <a:lnTo>
                      <a:pt x="34" y="81"/>
                    </a:lnTo>
                    <a:lnTo>
                      <a:pt x="23" y="77"/>
                    </a:lnTo>
                    <a:lnTo>
                      <a:pt x="11" y="69"/>
                    </a:lnTo>
                    <a:lnTo>
                      <a:pt x="7" y="62"/>
                    </a:lnTo>
                    <a:lnTo>
                      <a:pt x="4" y="54"/>
                    </a:lnTo>
                    <a:lnTo>
                      <a:pt x="0" y="43"/>
                    </a:lnTo>
                    <a:lnTo>
                      <a:pt x="4" y="31"/>
                    </a:lnTo>
                    <a:lnTo>
                      <a:pt x="7" y="20"/>
                    </a:lnTo>
                    <a:lnTo>
                      <a:pt x="11" y="12"/>
                    </a:lnTo>
                    <a:lnTo>
                      <a:pt x="19" y="8"/>
                    </a:lnTo>
                    <a:lnTo>
                      <a:pt x="27" y="4"/>
                    </a:lnTo>
                    <a:lnTo>
                      <a:pt x="34" y="0"/>
                    </a:lnTo>
                    <a:lnTo>
                      <a:pt x="46" y="4"/>
                    </a:lnTo>
                    <a:lnTo>
                      <a:pt x="57" y="12"/>
                    </a:lnTo>
                    <a:lnTo>
                      <a:pt x="61" y="20"/>
                    </a:lnTo>
                    <a:lnTo>
                      <a:pt x="65" y="31"/>
                    </a:lnTo>
                    <a:lnTo>
                      <a:pt x="15" y="31"/>
                    </a:lnTo>
                    <a:close/>
                    <a:moveTo>
                      <a:pt x="15" y="27"/>
                    </a:moveTo>
                    <a:lnTo>
                      <a:pt x="46" y="27"/>
                    </a:lnTo>
                    <a:lnTo>
                      <a:pt x="46" y="20"/>
                    </a:lnTo>
                    <a:lnTo>
                      <a:pt x="46" y="16"/>
                    </a:lnTo>
                    <a:lnTo>
                      <a:pt x="42" y="12"/>
                    </a:lnTo>
                    <a:lnTo>
                      <a:pt x="38" y="12"/>
                    </a:lnTo>
                    <a:lnTo>
                      <a:pt x="34" y="8"/>
                    </a:lnTo>
                    <a:lnTo>
                      <a:pt x="30" y="8"/>
                    </a:lnTo>
                    <a:lnTo>
                      <a:pt x="27" y="8"/>
                    </a:lnTo>
                    <a:lnTo>
                      <a:pt x="19" y="12"/>
                    </a:lnTo>
                    <a:lnTo>
                      <a:pt x="15" y="20"/>
                    </a:lnTo>
                    <a:lnTo>
                      <a:pt x="15" y="27"/>
                    </a:lnTo>
                    <a:close/>
                  </a:path>
                </a:pathLst>
              </a:custGeom>
              <a:solidFill>
                <a:srgbClr val="000000"/>
              </a:solidFill>
              <a:ln w="0">
                <a:solidFill>
                  <a:srgbClr val="000000"/>
                </a:solidFill>
                <a:round/>
                <a:headEnd/>
                <a:tailEnd/>
              </a:ln>
            </p:spPr>
            <p:txBody>
              <a:bodyPr/>
              <a:lstStyle/>
              <a:p>
                <a:endParaRPr lang="en-CA"/>
              </a:p>
            </p:txBody>
          </p:sp>
          <p:sp>
            <p:nvSpPr>
              <p:cNvPr id="14450" name="Rectangle 32"/>
              <p:cNvSpPr>
                <a:spLocks noChangeArrowheads="1"/>
              </p:cNvSpPr>
              <p:nvPr/>
            </p:nvSpPr>
            <p:spPr bwMode="auto">
              <a:xfrm>
                <a:off x="4071" y="126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4451" name="Freeform 33"/>
              <p:cNvSpPr>
                <a:spLocks/>
              </p:cNvSpPr>
              <p:nvPr/>
            </p:nvSpPr>
            <p:spPr bwMode="auto">
              <a:xfrm>
                <a:off x="4271" y="1284"/>
                <a:ext cx="65" cy="119"/>
              </a:xfrm>
              <a:custGeom>
                <a:avLst/>
                <a:gdLst>
                  <a:gd name="T0" fmla="*/ 27 w 65"/>
                  <a:gd name="T1" fmla="*/ 46 h 119"/>
                  <a:gd name="T2" fmla="*/ 27 w 65"/>
                  <a:gd name="T3" fmla="*/ 100 h 119"/>
                  <a:gd name="T4" fmla="*/ 27 w 65"/>
                  <a:gd name="T5" fmla="*/ 107 h 119"/>
                  <a:gd name="T6" fmla="*/ 27 w 65"/>
                  <a:gd name="T7" fmla="*/ 111 h 119"/>
                  <a:gd name="T8" fmla="*/ 30 w 65"/>
                  <a:gd name="T9" fmla="*/ 115 h 119"/>
                  <a:gd name="T10" fmla="*/ 38 w 65"/>
                  <a:gd name="T11" fmla="*/ 115 h 119"/>
                  <a:gd name="T12" fmla="*/ 42 w 65"/>
                  <a:gd name="T13" fmla="*/ 115 h 119"/>
                  <a:gd name="T14" fmla="*/ 42 w 65"/>
                  <a:gd name="T15" fmla="*/ 119 h 119"/>
                  <a:gd name="T16" fmla="*/ 0 w 65"/>
                  <a:gd name="T17" fmla="*/ 119 h 119"/>
                  <a:gd name="T18" fmla="*/ 0 w 65"/>
                  <a:gd name="T19" fmla="*/ 115 h 119"/>
                  <a:gd name="T20" fmla="*/ 0 w 65"/>
                  <a:gd name="T21" fmla="*/ 115 h 119"/>
                  <a:gd name="T22" fmla="*/ 4 w 65"/>
                  <a:gd name="T23" fmla="*/ 115 h 119"/>
                  <a:gd name="T24" fmla="*/ 7 w 65"/>
                  <a:gd name="T25" fmla="*/ 115 h 119"/>
                  <a:gd name="T26" fmla="*/ 11 w 65"/>
                  <a:gd name="T27" fmla="*/ 111 h 119"/>
                  <a:gd name="T28" fmla="*/ 11 w 65"/>
                  <a:gd name="T29" fmla="*/ 107 h 119"/>
                  <a:gd name="T30" fmla="*/ 11 w 65"/>
                  <a:gd name="T31" fmla="*/ 104 h 119"/>
                  <a:gd name="T32" fmla="*/ 11 w 65"/>
                  <a:gd name="T33" fmla="*/ 100 h 119"/>
                  <a:gd name="T34" fmla="*/ 11 w 65"/>
                  <a:gd name="T35" fmla="*/ 46 h 119"/>
                  <a:gd name="T36" fmla="*/ 0 w 65"/>
                  <a:gd name="T37" fmla="*/ 46 h 119"/>
                  <a:gd name="T38" fmla="*/ 0 w 65"/>
                  <a:gd name="T39" fmla="*/ 42 h 119"/>
                  <a:gd name="T40" fmla="*/ 11 w 65"/>
                  <a:gd name="T41" fmla="*/ 42 h 119"/>
                  <a:gd name="T42" fmla="*/ 11 w 65"/>
                  <a:gd name="T43" fmla="*/ 38 h 119"/>
                  <a:gd name="T44" fmla="*/ 11 w 65"/>
                  <a:gd name="T45" fmla="*/ 27 h 119"/>
                  <a:gd name="T46" fmla="*/ 15 w 65"/>
                  <a:gd name="T47" fmla="*/ 19 h 119"/>
                  <a:gd name="T48" fmla="*/ 19 w 65"/>
                  <a:gd name="T49" fmla="*/ 12 h 119"/>
                  <a:gd name="T50" fmla="*/ 27 w 65"/>
                  <a:gd name="T51" fmla="*/ 4 h 119"/>
                  <a:gd name="T52" fmla="*/ 34 w 65"/>
                  <a:gd name="T53" fmla="*/ 0 h 119"/>
                  <a:gd name="T54" fmla="*/ 42 w 65"/>
                  <a:gd name="T55" fmla="*/ 0 h 119"/>
                  <a:gd name="T56" fmla="*/ 53 w 65"/>
                  <a:gd name="T57" fmla="*/ 0 h 119"/>
                  <a:gd name="T58" fmla="*/ 61 w 65"/>
                  <a:gd name="T59" fmla="*/ 4 h 119"/>
                  <a:gd name="T60" fmla="*/ 65 w 65"/>
                  <a:gd name="T61" fmla="*/ 12 h 119"/>
                  <a:gd name="T62" fmla="*/ 65 w 65"/>
                  <a:gd name="T63" fmla="*/ 15 h 119"/>
                  <a:gd name="T64" fmla="*/ 65 w 65"/>
                  <a:gd name="T65" fmla="*/ 15 h 119"/>
                  <a:gd name="T66" fmla="*/ 61 w 65"/>
                  <a:gd name="T67" fmla="*/ 19 h 119"/>
                  <a:gd name="T68" fmla="*/ 61 w 65"/>
                  <a:gd name="T69" fmla="*/ 19 h 119"/>
                  <a:gd name="T70" fmla="*/ 57 w 65"/>
                  <a:gd name="T71" fmla="*/ 19 h 119"/>
                  <a:gd name="T72" fmla="*/ 57 w 65"/>
                  <a:gd name="T73" fmla="*/ 19 h 119"/>
                  <a:gd name="T74" fmla="*/ 53 w 65"/>
                  <a:gd name="T75" fmla="*/ 19 h 119"/>
                  <a:gd name="T76" fmla="*/ 50 w 65"/>
                  <a:gd name="T77" fmla="*/ 15 h 119"/>
                  <a:gd name="T78" fmla="*/ 50 w 65"/>
                  <a:gd name="T79" fmla="*/ 12 h 119"/>
                  <a:gd name="T80" fmla="*/ 46 w 65"/>
                  <a:gd name="T81" fmla="*/ 8 h 119"/>
                  <a:gd name="T82" fmla="*/ 42 w 65"/>
                  <a:gd name="T83" fmla="*/ 8 h 119"/>
                  <a:gd name="T84" fmla="*/ 42 w 65"/>
                  <a:gd name="T85" fmla="*/ 4 h 119"/>
                  <a:gd name="T86" fmla="*/ 38 w 65"/>
                  <a:gd name="T87" fmla="*/ 4 h 119"/>
                  <a:gd name="T88" fmla="*/ 34 w 65"/>
                  <a:gd name="T89" fmla="*/ 4 h 119"/>
                  <a:gd name="T90" fmla="*/ 30 w 65"/>
                  <a:gd name="T91" fmla="*/ 8 h 119"/>
                  <a:gd name="T92" fmla="*/ 30 w 65"/>
                  <a:gd name="T93" fmla="*/ 12 h 119"/>
                  <a:gd name="T94" fmla="*/ 27 w 65"/>
                  <a:gd name="T95" fmla="*/ 15 h 119"/>
                  <a:gd name="T96" fmla="*/ 27 w 65"/>
                  <a:gd name="T97" fmla="*/ 23 h 119"/>
                  <a:gd name="T98" fmla="*/ 27 w 65"/>
                  <a:gd name="T99" fmla="*/ 35 h 119"/>
                  <a:gd name="T100" fmla="*/ 27 w 65"/>
                  <a:gd name="T101" fmla="*/ 42 h 119"/>
                  <a:gd name="T102" fmla="*/ 46 w 65"/>
                  <a:gd name="T103" fmla="*/ 42 h 119"/>
                  <a:gd name="T104" fmla="*/ 46 w 65"/>
                  <a:gd name="T105" fmla="*/ 46 h 119"/>
                  <a:gd name="T106" fmla="*/ 27 w 65"/>
                  <a:gd name="T107" fmla="*/ 46 h 119"/>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5"/>
                  <a:gd name="T163" fmla="*/ 0 h 119"/>
                  <a:gd name="T164" fmla="*/ 65 w 65"/>
                  <a:gd name="T165" fmla="*/ 119 h 119"/>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5" h="119">
                    <a:moveTo>
                      <a:pt x="27" y="46"/>
                    </a:moveTo>
                    <a:lnTo>
                      <a:pt x="27" y="100"/>
                    </a:lnTo>
                    <a:lnTo>
                      <a:pt x="27" y="107"/>
                    </a:lnTo>
                    <a:lnTo>
                      <a:pt x="27" y="111"/>
                    </a:lnTo>
                    <a:lnTo>
                      <a:pt x="30" y="115"/>
                    </a:lnTo>
                    <a:lnTo>
                      <a:pt x="38" y="115"/>
                    </a:lnTo>
                    <a:lnTo>
                      <a:pt x="42" y="115"/>
                    </a:lnTo>
                    <a:lnTo>
                      <a:pt x="42" y="119"/>
                    </a:lnTo>
                    <a:lnTo>
                      <a:pt x="0" y="119"/>
                    </a:lnTo>
                    <a:lnTo>
                      <a:pt x="0" y="115"/>
                    </a:lnTo>
                    <a:lnTo>
                      <a:pt x="4" y="115"/>
                    </a:lnTo>
                    <a:lnTo>
                      <a:pt x="7" y="115"/>
                    </a:lnTo>
                    <a:lnTo>
                      <a:pt x="11" y="111"/>
                    </a:lnTo>
                    <a:lnTo>
                      <a:pt x="11" y="107"/>
                    </a:lnTo>
                    <a:lnTo>
                      <a:pt x="11" y="104"/>
                    </a:lnTo>
                    <a:lnTo>
                      <a:pt x="11" y="100"/>
                    </a:lnTo>
                    <a:lnTo>
                      <a:pt x="11" y="46"/>
                    </a:lnTo>
                    <a:lnTo>
                      <a:pt x="0" y="46"/>
                    </a:lnTo>
                    <a:lnTo>
                      <a:pt x="0" y="42"/>
                    </a:lnTo>
                    <a:lnTo>
                      <a:pt x="11" y="42"/>
                    </a:lnTo>
                    <a:lnTo>
                      <a:pt x="11" y="38"/>
                    </a:lnTo>
                    <a:lnTo>
                      <a:pt x="11" y="27"/>
                    </a:lnTo>
                    <a:lnTo>
                      <a:pt x="15" y="19"/>
                    </a:lnTo>
                    <a:lnTo>
                      <a:pt x="19" y="12"/>
                    </a:lnTo>
                    <a:lnTo>
                      <a:pt x="27" y="4"/>
                    </a:lnTo>
                    <a:lnTo>
                      <a:pt x="34" y="0"/>
                    </a:lnTo>
                    <a:lnTo>
                      <a:pt x="42" y="0"/>
                    </a:lnTo>
                    <a:lnTo>
                      <a:pt x="53" y="0"/>
                    </a:lnTo>
                    <a:lnTo>
                      <a:pt x="61" y="4"/>
                    </a:lnTo>
                    <a:lnTo>
                      <a:pt x="65" y="12"/>
                    </a:lnTo>
                    <a:lnTo>
                      <a:pt x="65" y="15"/>
                    </a:lnTo>
                    <a:lnTo>
                      <a:pt x="61" y="19"/>
                    </a:lnTo>
                    <a:lnTo>
                      <a:pt x="57" y="19"/>
                    </a:lnTo>
                    <a:lnTo>
                      <a:pt x="53" y="19"/>
                    </a:lnTo>
                    <a:lnTo>
                      <a:pt x="50" y="15"/>
                    </a:lnTo>
                    <a:lnTo>
                      <a:pt x="50" y="12"/>
                    </a:lnTo>
                    <a:lnTo>
                      <a:pt x="46" y="8"/>
                    </a:lnTo>
                    <a:lnTo>
                      <a:pt x="42" y="8"/>
                    </a:lnTo>
                    <a:lnTo>
                      <a:pt x="42" y="4"/>
                    </a:lnTo>
                    <a:lnTo>
                      <a:pt x="38" y="4"/>
                    </a:lnTo>
                    <a:lnTo>
                      <a:pt x="34" y="4"/>
                    </a:lnTo>
                    <a:lnTo>
                      <a:pt x="30" y="8"/>
                    </a:lnTo>
                    <a:lnTo>
                      <a:pt x="30" y="12"/>
                    </a:lnTo>
                    <a:lnTo>
                      <a:pt x="27" y="15"/>
                    </a:lnTo>
                    <a:lnTo>
                      <a:pt x="27" y="23"/>
                    </a:lnTo>
                    <a:lnTo>
                      <a:pt x="27" y="35"/>
                    </a:lnTo>
                    <a:lnTo>
                      <a:pt x="27" y="42"/>
                    </a:lnTo>
                    <a:lnTo>
                      <a:pt x="46" y="42"/>
                    </a:lnTo>
                    <a:lnTo>
                      <a:pt x="46" y="46"/>
                    </a:lnTo>
                    <a:lnTo>
                      <a:pt x="27" y="46"/>
                    </a:lnTo>
                    <a:close/>
                  </a:path>
                </a:pathLst>
              </a:custGeom>
              <a:solidFill>
                <a:srgbClr val="000000"/>
              </a:solidFill>
              <a:ln w="0">
                <a:solidFill>
                  <a:srgbClr val="000000"/>
                </a:solidFill>
                <a:round/>
                <a:headEnd/>
                <a:tailEnd/>
              </a:ln>
            </p:spPr>
            <p:txBody>
              <a:bodyPr/>
              <a:lstStyle/>
              <a:p>
                <a:endParaRPr lang="en-CA"/>
              </a:p>
            </p:txBody>
          </p:sp>
          <p:sp>
            <p:nvSpPr>
              <p:cNvPr id="14452" name="Freeform 34"/>
              <p:cNvSpPr>
                <a:spLocks noEditPoints="1"/>
              </p:cNvSpPr>
              <p:nvPr/>
            </p:nvSpPr>
            <p:spPr bwMode="auto">
              <a:xfrm>
                <a:off x="4324" y="1322"/>
                <a:ext cx="70" cy="81"/>
              </a:xfrm>
              <a:custGeom>
                <a:avLst/>
                <a:gdLst>
                  <a:gd name="T0" fmla="*/ 35 w 70"/>
                  <a:gd name="T1" fmla="*/ 0 h 81"/>
                  <a:gd name="T2" fmla="*/ 46 w 70"/>
                  <a:gd name="T3" fmla="*/ 4 h 81"/>
                  <a:gd name="T4" fmla="*/ 54 w 70"/>
                  <a:gd name="T5" fmla="*/ 8 h 81"/>
                  <a:gd name="T6" fmla="*/ 62 w 70"/>
                  <a:gd name="T7" fmla="*/ 16 h 81"/>
                  <a:gd name="T8" fmla="*/ 70 w 70"/>
                  <a:gd name="T9" fmla="*/ 27 h 81"/>
                  <a:gd name="T10" fmla="*/ 70 w 70"/>
                  <a:gd name="T11" fmla="*/ 39 h 81"/>
                  <a:gd name="T12" fmla="*/ 70 w 70"/>
                  <a:gd name="T13" fmla="*/ 50 h 81"/>
                  <a:gd name="T14" fmla="*/ 66 w 70"/>
                  <a:gd name="T15" fmla="*/ 62 h 81"/>
                  <a:gd name="T16" fmla="*/ 62 w 70"/>
                  <a:gd name="T17" fmla="*/ 69 h 81"/>
                  <a:gd name="T18" fmla="*/ 54 w 70"/>
                  <a:gd name="T19" fmla="*/ 77 h 81"/>
                  <a:gd name="T20" fmla="*/ 43 w 70"/>
                  <a:gd name="T21" fmla="*/ 81 h 81"/>
                  <a:gd name="T22" fmla="*/ 35 w 70"/>
                  <a:gd name="T23" fmla="*/ 81 h 81"/>
                  <a:gd name="T24" fmla="*/ 23 w 70"/>
                  <a:gd name="T25" fmla="*/ 81 h 81"/>
                  <a:gd name="T26" fmla="*/ 16 w 70"/>
                  <a:gd name="T27" fmla="*/ 73 h 81"/>
                  <a:gd name="T28" fmla="*/ 8 w 70"/>
                  <a:gd name="T29" fmla="*/ 69 h 81"/>
                  <a:gd name="T30" fmla="*/ 0 w 70"/>
                  <a:gd name="T31" fmla="*/ 54 h 81"/>
                  <a:gd name="T32" fmla="*/ 0 w 70"/>
                  <a:gd name="T33" fmla="*/ 43 h 81"/>
                  <a:gd name="T34" fmla="*/ 0 w 70"/>
                  <a:gd name="T35" fmla="*/ 31 h 81"/>
                  <a:gd name="T36" fmla="*/ 4 w 70"/>
                  <a:gd name="T37" fmla="*/ 23 h 81"/>
                  <a:gd name="T38" fmla="*/ 12 w 70"/>
                  <a:gd name="T39" fmla="*/ 12 h 81"/>
                  <a:gd name="T40" fmla="*/ 20 w 70"/>
                  <a:gd name="T41" fmla="*/ 8 h 81"/>
                  <a:gd name="T42" fmla="*/ 27 w 70"/>
                  <a:gd name="T43" fmla="*/ 4 h 81"/>
                  <a:gd name="T44" fmla="*/ 35 w 70"/>
                  <a:gd name="T45" fmla="*/ 0 h 81"/>
                  <a:gd name="T46" fmla="*/ 31 w 70"/>
                  <a:gd name="T47" fmla="*/ 8 h 81"/>
                  <a:gd name="T48" fmla="*/ 27 w 70"/>
                  <a:gd name="T49" fmla="*/ 8 h 81"/>
                  <a:gd name="T50" fmla="*/ 23 w 70"/>
                  <a:gd name="T51" fmla="*/ 12 h 81"/>
                  <a:gd name="T52" fmla="*/ 20 w 70"/>
                  <a:gd name="T53" fmla="*/ 12 h 81"/>
                  <a:gd name="T54" fmla="*/ 16 w 70"/>
                  <a:gd name="T55" fmla="*/ 20 h 81"/>
                  <a:gd name="T56" fmla="*/ 16 w 70"/>
                  <a:gd name="T57" fmla="*/ 27 h 81"/>
                  <a:gd name="T58" fmla="*/ 12 w 70"/>
                  <a:gd name="T59" fmla="*/ 35 h 81"/>
                  <a:gd name="T60" fmla="*/ 16 w 70"/>
                  <a:gd name="T61" fmla="*/ 50 h 81"/>
                  <a:gd name="T62" fmla="*/ 20 w 70"/>
                  <a:gd name="T63" fmla="*/ 66 h 81"/>
                  <a:gd name="T64" fmla="*/ 23 w 70"/>
                  <a:gd name="T65" fmla="*/ 69 h 81"/>
                  <a:gd name="T66" fmla="*/ 31 w 70"/>
                  <a:gd name="T67" fmla="*/ 73 h 81"/>
                  <a:gd name="T68" fmla="*/ 39 w 70"/>
                  <a:gd name="T69" fmla="*/ 77 h 81"/>
                  <a:gd name="T70" fmla="*/ 46 w 70"/>
                  <a:gd name="T71" fmla="*/ 73 h 81"/>
                  <a:gd name="T72" fmla="*/ 50 w 70"/>
                  <a:gd name="T73" fmla="*/ 69 h 81"/>
                  <a:gd name="T74" fmla="*/ 54 w 70"/>
                  <a:gd name="T75" fmla="*/ 62 h 81"/>
                  <a:gd name="T76" fmla="*/ 58 w 70"/>
                  <a:gd name="T77" fmla="*/ 46 h 81"/>
                  <a:gd name="T78" fmla="*/ 58 w 70"/>
                  <a:gd name="T79" fmla="*/ 35 h 81"/>
                  <a:gd name="T80" fmla="*/ 54 w 70"/>
                  <a:gd name="T81" fmla="*/ 23 h 81"/>
                  <a:gd name="T82" fmla="*/ 46 w 70"/>
                  <a:gd name="T83" fmla="*/ 16 h 81"/>
                  <a:gd name="T84" fmla="*/ 43 w 70"/>
                  <a:gd name="T85" fmla="*/ 8 h 81"/>
                  <a:gd name="T86" fmla="*/ 31 w 70"/>
                  <a:gd name="T87" fmla="*/ 8 h 8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0"/>
                  <a:gd name="T133" fmla="*/ 0 h 81"/>
                  <a:gd name="T134" fmla="*/ 70 w 70"/>
                  <a:gd name="T135" fmla="*/ 81 h 8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0" h="81">
                    <a:moveTo>
                      <a:pt x="35" y="0"/>
                    </a:moveTo>
                    <a:lnTo>
                      <a:pt x="46" y="4"/>
                    </a:lnTo>
                    <a:lnTo>
                      <a:pt x="54" y="8"/>
                    </a:lnTo>
                    <a:lnTo>
                      <a:pt x="62" y="16"/>
                    </a:lnTo>
                    <a:lnTo>
                      <a:pt x="70" y="27"/>
                    </a:lnTo>
                    <a:lnTo>
                      <a:pt x="70" y="39"/>
                    </a:lnTo>
                    <a:lnTo>
                      <a:pt x="70" y="50"/>
                    </a:lnTo>
                    <a:lnTo>
                      <a:pt x="66" y="62"/>
                    </a:lnTo>
                    <a:lnTo>
                      <a:pt x="62" y="69"/>
                    </a:lnTo>
                    <a:lnTo>
                      <a:pt x="54" y="77"/>
                    </a:lnTo>
                    <a:lnTo>
                      <a:pt x="43" y="81"/>
                    </a:lnTo>
                    <a:lnTo>
                      <a:pt x="35" y="81"/>
                    </a:lnTo>
                    <a:lnTo>
                      <a:pt x="23" y="81"/>
                    </a:lnTo>
                    <a:lnTo>
                      <a:pt x="16" y="73"/>
                    </a:lnTo>
                    <a:lnTo>
                      <a:pt x="8" y="69"/>
                    </a:lnTo>
                    <a:lnTo>
                      <a:pt x="0" y="54"/>
                    </a:lnTo>
                    <a:lnTo>
                      <a:pt x="0" y="43"/>
                    </a:lnTo>
                    <a:lnTo>
                      <a:pt x="0" y="31"/>
                    </a:lnTo>
                    <a:lnTo>
                      <a:pt x="4" y="23"/>
                    </a:lnTo>
                    <a:lnTo>
                      <a:pt x="12" y="12"/>
                    </a:lnTo>
                    <a:lnTo>
                      <a:pt x="20" y="8"/>
                    </a:lnTo>
                    <a:lnTo>
                      <a:pt x="27" y="4"/>
                    </a:lnTo>
                    <a:lnTo>
                      <a:pt x="35" y="0"/>
                    </a:lnTo>
                    <a:close/>
                    <a:moveTo>
                      <a:pt x="31" y="8"/>
                    </a:moveTo>
                    <a:lnTo>
                      <a:pt x="27" y="8"/>
                    </a:lnTo>
                    <a:lnTo>
                      <a:pt x="23" y="12"/>
                    </a:lnTo>
                    <a:lnTo>
                      <a:pt x="20" y="12"/>
                    </a:lnTo>
                    <a:lnTo>
                      <a:pt x="16" y="20"/>
                    </a:lnTo>
                    <a:lnTo>
                      <a:pt x="16" y="27"/>
                    </a:lnTo>
                    <a:lnTo>
                      <a:pt x="12" y="35"/>
                    </a:lnTo>
                    <a:lnTo>
                      <a:pt x="16" y="50"/>
                    </a:lnTo>
                    <a:lnTo>
                      <a:pt x="20" y="66"/>
                    </a:lnTo>
                    <a:lnTo>
                      <a:pt x="23" y="69"/>
                    </a:lnTo>
                    <a:lnTo>
                      <a:pt x="31" y="73"/>
                    </a:lnTo>
                    <a:lnTo>
                      <a:pt x="39" y="77"/>
                    </a:lnTo>
                    <a:lnTo>
                      <a:pt x="46" y="73"/>
                    </a:lnTo>
                    <a:lnTo>
                      <a:pt x="50" y="69"/>
                    </a:lnTo>
                    <a:lnTo>
                      <a:pt x="54" y="62"/>
                    </a:lnTo>
                    <a:lnTo>
                      <a:pt x="58" y="46"/>
                    </a:lnTo>
                    <a:lnTo>
                      <a:pt x="58" y="35"/>
                    </a:lnTo>
                    <a:lnTo>
                      <a:pt x="54" y="23"/>
                    </a:lnTo>
                    <a:lnTo>
                      <a:pt x="46" y="16"/>
                    </a:lnTo>
                    <a:lnTo>
                      <a:pt x="43" y="8"/>
                    </a:lnTo>
                    <a:lnTo>
                      <a:pt x="31" y="8"/>
                    </a:lnTo>
                    <a:close/>
                  </a:path>
                </a:pathLst>
              </a:custGeom>
              <a:solidFill>
                <a:srgbClr val="000000"/>
              </a:solidFill>
              <a:ln w="0">
                <a:solidFill>
                  <a:srgbClr val="000000"/>
                </a:solidFill>
                <a:round/>
                <a:headEnd/>
                <a:tailEnd/>
              </a:ln>
            </p:spPr>
            <p:txBody>
              <a:bodyPr/>
              <a:lstStyle/>
              <a:p>
                <a:endParaRPr lang="en-CA"/>
              </a:p>
            </p:txBody>
          </p:sp>
          <p:sp>
            <p:nvSpPr>
              <p:cNvPr id="14453" name="Freeform 35"/>
              <p:cNvSpPr>
                <a:spLocks noEditPoints="1"/>
              </p:cNvSpPr>
              <p:nvPr/>
            </p:nvSpPr>
            <p:spPr bwMode="auto">
              <a:xfrm>
                <a:off x="4409" y="1322"/>
                <a:ext cx="69" cy="81"/>
              </a:xfrm>
              <a:custGeom>
                <a:avLst/>
                <a:gdLst>
                  <a:gd name="T0" fmla="*/ 34 w 69"/>
                  <a:gd name="T1" fmla="*/ 0 h 81"/>
                  <a:gd name="T2" fmla="*/ 46 w 69"/>
                  <a:gd name="T3" fmla="*/ 4 h 81"/>
                  <a:gd name="T4" fmla="*/ 54 w 69"/>
                  <a:gd name="T5" fmla="*/ 8 h 81"/>
                  <a:gd name="T6" fmla="*/ 61 w 69"/>
                  <a:gd name="T7" fmla="*/ 16 h 81"/>
                  <a:gd name="T8" fmla="*/ 69 w 69"/>
                  <a:gd name="T9" fmla="*/ 27 h 81"/>
                  <a:gd name="T10" fmla="*/ 69 w 69"/>
                  <a:gd name="T11" fmla="*/ 39 h 81"/>
                  <a:gd name="T12" fmla="*/ 69 w 69"/>
                  <a:gd name="T13" fmla="*/ 50 h 81"/>
                  <a:gd name="T14" fmla="*/ 65 w 69"/>
                  <a:gd name="T15" fmla="*/ 62 h 81"/>
                  <a:gd name="T16" fmla="*/ 61 w 69"/>
                  <a:gd name="T17" fmla="*/ 69 h 81"/>
                  <a:gd name="T18" fmla="*/ 54 w 69"/>
                  <a:gd name="T19" fmla="*/ 77 h 81"/>
                  <a:gd name="T20" fmla="*/ 42 w 69"/>
                  <a:gd name="T21" fmla="*/ 81 h 81"/>
                  <a:gd name="T22" fmla="*/ 34 w 69"/>
                  <a:gd name="T23" fmla="*/ 81 h 81"/>
                  <a:gd name="T24" fmla="*/ 23 w 69"/>
                  <a:gd name="T25" fmla="*/ 81 h 81"/>
                  <a:gd name="T26" fmla="*/ 15 w 69"/>
                  <a:gd name="T27" fmla="*/ 73 h 81"/>
                  <a:gd name="T28" fmla="*/ 8 w 69"/>
                  <a:gd name="T29" fmla="*/ 69 h 81"/>
                  <a:gd name="T30" fmla="*/ 0 w 69"/>
                  <a:gd name="T31" fmla="*/ 54 h 81"/>
                  <a:gd name="T32" fmla="*/ 0 w 69"/>
                  <a:gd name="T33" fmla="*/ 43 h 81"/>
                  <a:gd name="T34" fmla="*/ 0 w 69"/>
                  <a:gd name="T35" fmla="*/ 31 h 81"/>
                  <a:gd name="T36" fmla="*/ 4 w 69"/>
                  <a:gd name="T37" fmla="*/ 23 h 81"/>
                  <a:gd name="T38" fmla="*/ 8 w 69"/>
                  <a:gd name="T39" fmla="*/ 12 h 81"/>
                  <a:gd name="T40" fmla="*/ 15 w 69"/>
                  <a:gd name="T41" fmla="*/ 8 h 81"/>
                  <a:gd name="T42" fmla="*/ 27 w 69"/>
                  <a:gd name="T43" fmla="*/ 4 h 81"/>
                  <a:gd name="T44" fmla="*/ 34 w 69"/>
                  <a:gd name="T45" fmla="*/ 0 h 81"/>
                  <a:gd name="T46" fmla="*/ 31 w 69"/>
                  <a:gd name="T47" fmla="*/ 8 h 81"/>
                  <a:gd name="T48" fmla="*/ 27 w 69"/>
                  <a:gd name="T49" fmla="*/ 8 h 81"/>
                  <a:gd name="T50" fmla="*/ 23 w 69"/>
                  <a:gd name="T51" fmla="*/ 12 h 81"/>
                  <a:gd name="T52" fmla="*/ 19 w 69"/>
                  <a:gd name="T53" fmla="*/ 12 h 81"/>
                  <a:gd name="T54" fmla="*/ 15 w 69"/>
                  <a:gd name="T55" fmla="*/ 20 h 81"/>
                  <a:gd name="T56" fmla="*/ 11 w 69"/>
                  <a:gd name="T57" fmla="*/ 27 h 81"/>
                  <a:gd name="T58" fmla="*/ 11 w 69"/>
                  <a:gd name="T59" fmla="*/ 35 h 81"/>
                  <a:gd name="T60" fmla="*/ 15 w 69"/>
                  <a:gd name="T61" fmla="*/ 50 h 81"/>
                  <a:gd name="T62" fmla="*/ 19 w 69"/>
                  <a:gd name="T63" fmla="*/ 66 h 81"/>
                  <a:gd name="T64" fmla="*/ 23 w 69"/>
                  <a:gd name="T65" fmla="*/ 69 h 81"/>
                  <a:gd name="T66" fmla="*/ 31 w 69"/>
                  <a:gd name="T67" fmla="*/ 73 h 81"/>
                  <a:gd name="T68" fmla="*/ 38 w 69"/>
                  <a:gd name="T69" fmla="*/ 77 h 81"/>
                  <a:gd name="T70" fmla="*/ 46 w 69"/>
                  <a:gd name="T71" fmla="*/ 73 h 81"/>
                  <a:gd name="T72" fmla="*/ 50 w 69"/>
                  <a:gd name="T73" fmla="*/ 69 h 81"/>
                  <a:gd name="T74" fmla="*/ 54 w 69"/>
                  <a:gd name="T75" fmla="*/ 62 h 81"/>
                  <a:gd name="T76" fmla="*/ 57 w 69"/>
                  <a:gd name="T77" fmla="*/ 46 h 81"/>
                  <a:gd name="T78" fmla="*/ 54 w 69"/>
                  <a:gd name="T79" fmla="*/ 35 h 81"/>
                  <a:gd name="T80" fmla="*/ 54 w 69"/>
                  <a:gd name="T81" fmla="*/ 23 h 81"/>
                  <a:gd name="T82" fmla="*/ 46 w 69"/>
                  <a:gd name="T83" fmla="*/ 16 h 81"/>
                  <a:gd name="T84" fmla="*/ 42 w 69"/>
                  <a:gd name="T85" fmla="*/ 8 h 81"/>
                  <a:gd name="T86" fmla="*/ 31 w 69"/>
                  <a:gd name="T87" fmla="*/ 8 h 8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9"/>
                  <a:gd name="T133" fmla="*/ 0 h 81"/>
                  <a:gd name="T134" fmla="*/ 69 w 69"/>
                  <a:gd name="T135" fmla="*/ 81 h 8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9" h="81">
                    <a:moveTo>
                      <a:pt x="34" y="0"/>
                    </a:moveTo>
                    <a:lnTo>
                      <a:pt x="46" y="4"/>
                    </a:lnTo>
                    <a:lnTo>
                      <a:pt x="54" y="8"/>
                    </a:lnTo>
                    <a:lnTo>
                      <a:pt x="61" y="16"/>
                    </a:lnTo>
                    <a:lnTo>
                      <a:pt x="69" y="27"/>
                    </a:lnTo>
                    <a:lnTo>
                      <a:pt x="69" y="39"/>
                    </a:lnTo>
                    <a:lnTo>
                      <a:pt x="69" y="50"/>
                    </a:lnTo>
                    <a:lnTo>
                      <a:pt x="65" y="62"/>
                    </a:lnTo>
                    <a:lnTo>
                      <a:pt x="61" y="69"/>
                    </a:lnTo>
                    <a:lnTo>
                      <a:pt x="54" y="77"/>
                    </a:lnTo>
                    <a:lnTo>
                      <a:pt x="42" y="81"/>
                    </a:lnTo>
                    <a:lnTo>
                      <a:pt x="34" y="81"/>
                    </a:lnTo>
                    <a:lnTo>
                      <a:pt x="23" y="81"/>
                    </a:lnTo>
                    <a:lnTo>
                      <a:pt x="15" y="73"/>
                    </a:lnTo>
                    <a:lnTo>
                      <a:pt x="8" y="69"/>
                    </a:lnTo>
                    <a:lnTo>
                      <a:pt x="0" y="54"/>
                    </a:lnTo>
                    <a:lnTo>
                      <a:pt x="0" y="43"/>
                    </a:lnTo>
                    <a:lnTo>
                      <a:pt x="0" y="31"/>
                    </a:lnTo>
                    <a:lnTo>
                      <a:pt x="4" y="23"/>
                    </a:lnTo>
                    <a:lnTo>
                      <a:pt x="8" y="12"/>
                    </a:lnTo>
                    <a:lnTo>
                      <a:pt x="15" y="8"/>
                    </a:lnTo>
                    <a:lnTo>
                      <a:pt x="27" y="4"/>
                    </a:lnTo>
                    <a:lnTo>
                      <a:pt x="34" y="0"/>
                    </a:lnTo>
                    <a:close/>
                    <a:moveTo>
                      <a:pt x="31" y="8"/>
                    </a:moveTo>
                    <a:lnTo>
                      <a:pt x="27" y="8"/>
                    </a:lnTo>
                    <a:lnTo>
                      <a:pt x="23" y="12"/>
                    </a:lnTo>
                    <a:lnTo>
                      <a:pt x="19" y="12"/>
                    </a:lnTo>
                    <a:lnTo>
                      <a:pt x="15" y="20"/>
                    </a:lnTo>
                    <a:lnTo>
                      <a:pt x="11" y="27"/>
                    </a:lnTo>
                    <a:lnTo>
                      <a:pt x="11" y="35"/>
                    </a:lnTo>
                    <a:lnTo>
                      <a:pt x="15" y="50"/>
                    </a:lnTo>
                    <a:lnTo>
                      <a:pt x="19" y="66"/>
                    </a:lnTo>
                    <a:lnTo>
                      <a:pt x="23" y="69"/>
                    </a:lnTo>
                    <a:lnTo>
                      <a:pt x="31" y="73"/>
                    </a:lnTo>
                    <a:lnTo>
                      <a:pt x="38" y="77"/>
                    </a:lnTo>
                    <a:lnTo>
                      <a:pt x="46" y="73"/>
                    </a:lnTo>
                    <a:lnTo>
                      <a:pt x="50" y="69"/>
                    </a:lnTo>
                    <a:lnTo>
                      <a:pt x="54" y="62"/>
                    </a:lnTo>
                    <a:lnTo>
                      <a:pt x="57" y="46"/>
                    </a:lnTo>
                    <a:lnTo>
                      <a:pt x="54" y="35"/>
                    </a:lnTo>
                    <a:lnTo>
                      <a:pt x="54" y="23"/>
                    </a:lnTo>
                    <a:lnTo>
                      <a:pt x="46" y="16"/>
                    </a:lnTo>
                    <a:lnTo>
                      <a:pt x="42" y="8"/>
                    </a:lnTo>
                    <a:lnTo>
                      <a:pt x="31" y="8"/>
                    </a:lnTo>
                    <a:close/>
                  </a:path>
                </a:pathLst>
              </a:custGeom>
              <a:solidFill>
                <a:srgbClr val="000000"/>
              </a:solidFill>
              <a:ln w="0">
                <a:solidFill>
                  <a:srgbClr val="000000"/>
                </a:solidFill>
                <a:round/>
                <a:headEnd/>
                <a:tailEnd/>
              </a:ln>
            </p:spPr>
            <p:txBody>
              <a:bodyPr/>
              <a:lstStyle/>
              <a:p>
                <a:endParaRPr lang="en-CA"/>
              </a:p>
            </p:txBody>
          </p:sp>
          <p:sp>
            <p:nvSpPr>
              <p:cNvPr id="14454" name="Freeform 36"/>
              <p:cNvSpPr>
                <a:spLocks noEditPoints="1"/>
              </p:cNvSpPr>
              <p:nvPr/>
            </p:nvSpPr>
            <p:spPr bwMode="auto">
              <a:xfrm>
                <a:off x="4493" y="1284"/>
                <a:ext cx="77" cy="119"/>
              </a:xfrm>
              <a:custGeom>
                <a:avLst/>
                <a:gdLst>
                  <a:gd name="T0" fmla="*/ 50 w 77"/>
                  <a:gd name="T1" fmla="*/ 107 h 119"/>
                  <a:gd name="T2" fmla="*/ 46 w 77"/>
                  <a:gd name="T3" fmla="*/ 111 h 119"/>
                  <a:gd name="T4" fmla="*/ 39 w 77"/>
                  <a:gd name="T5" fmla="*/ 115 h 119"/>
                  <a:gd name="T6" fmla="*/ 35 w 77"/>
                  <a:gd name="T7" fmla="*/ 119 h 119"/>
                  <a:gd name="T8" fmla="*/ 27 w 77"/>
                  <a:gd name="T9" fmla="*/ 119 h 119"/>
                  <a:gd name="T10" fmla="*/ 16 w 77"/>
                  <a:gd name="T11" fmla="*/ 115 h 119"/>
                  <a:gd name="T12" fmla="*/ 8 w 77"/>
                  <a:gd name="T13" fmla="*/ 107 h 119"/>
                  <a:gd name="T14" fmla="*/ 0 w 77"/>
                  <a:gd name="T15" fmla="*/ 96 h 119"/>
                  <a:gd name="T16" fmla="*/ 0 w 77"/>
                  <a:gd name="T17" fmla="*/ 84 h 119"/>
                  <a:gd name="T18" fmla="*/ 0 w 77"/>
                  <a:gd name="T19" fmla="*/ 69 h 119"/>
                  <a:gd name="T20" fmla="*/ 8 w 77"/>
                  <a:gd name="T21" fmla="*/ 54 h 119"/>
                  <a:gd name="T22" fmla="*/ 16 w 77"/>
                  <a:gd name="T23" fmla="*/ 46 h 119"/>
                  <a:gd name="T24" fmla="*/ 23 w 77"/>
                  <a:gd name="T25" fmla="*/ 42 h 119"/>
                  <a:gd name="T26" fmla="*/ 35 w 77"/>
                  <a:gd name="T27" fmla="*/ 38 h 119"/>
                  <a:gd name="T28" fmla="*/ 42 w 77"/>
                  <a:gd name="T29" fmla="*/ 42 h 119"/>
                  <a:gd name="T30" fmla="*/ 50 w 77"/>
                  <a:gd name="T31" fmla="*/ 46 h 119"/>
                  <a:gd name="T32" fmla="*/ 50 w 77"/>
                  <a:gd name="T33" fmla="*/ 31 h 119"/>
                  <a:gd name="T34" fmla="*/ 50 w 77"/>
                  <a:gd name="T35" fmla="*/ 19 h 119"/>
                  <a:gd name="T36" fmla="*/ 50 w 77"/>
                  <a:gd name="T37" fmla="*/ 15 h 119"/>
                  <a:gd name="T38" fmla="*/ 50 w 77"/>
                  <a:gd name="T39" fmla="*/ 12 h 119"/>
                  <a:gd name="T40" fmla="*/ 50 w 77"/>
                  <a:gd name="T41" fmla="*/ 12 h 119"/>
                  <a:gd name="T42" fmla="*/ 46 w 77"/>
                  <a:gd name="T43" fmla="*/ 8 h 119"/>
                  <a:gd name="T44" fmla="*/ 46 w 77"/>
                  <a:gd name="T45" fmla="*/ 8 h 119"/>
                  <a:gd name="T46" fmla="*/ 42 w 77"/>
                  <a:gd name="T47" fmla="*/ 8 h 119"/>
                  <a:gd name="T48" fmla="*/ 42 w 77"/>
                  <a:gd name="T49" fmla="*/ 12 h 119"/>
                  <a:gd name="T50" fmla="*/ 39 w 77"/>
                  <a:gd name="T51" fmla="*/ 8 h 119"/>
                  <a:gd name="T52" fmla="*/ 62 w 77"/>
                  <a:gd name="T53" fmla="*/ 0 h 119"/>
                  <a:gd name="T54" fmla="*/ 65 w 77"/>
                  <a:gd name="T55" fmla="*/ 0 h 119"/>
                  <a:gd name="T56" fmla="*/ 65 w 77"/>
                  <a:gd name="T57" fmla="*/ 88 h 119"/>
                  <a:gd name="T58" fmla="*/ 65 w 77"/>
                  <a:gd name="T59" fmla="*/ 100 h 119"/>
                  <a:gd name="T60" fmla="*/ 65 w 77"/>
                  <a:gd name="T61" fmla="*/ 104 h 119"/>
                  <a:gd name="T62" fmla="*/ 65 w 77"/>
                  <a:gd name="T63" fmla="*/ 107 h 119"/>
                  <a:gd name="T64" fmla="*/ 65 w 77"/>
                  <a:gd name="T65" fmla="*/ 107 h 119"/>
                  <a:gd name="T66" fmla="*/ 69 w 77"/>
                  <a:gd name="T67" fmla="*/ 111 h 119"/>
                  <a:gd name="T68" fmla="*/ 69 w 77"/>
                  <a:gd name="T69" fmla="*/ 111 h 119"/>
                  <a:gd name="T70" fmla="*/ 73 w 77"/>
                  <a:gd name="T71" fmla="*/ 111 h 119"/>
                  <a:gd name="T72" fmla="*/ 73 w 77"/>
                  <a:gd name="T73" fmla="*/ 107 h 119"/>
                  <a:gd name="T74" fmla="*/ 77 w 77"/>
                  <a:gd name="T75" fmla="*/ 111 h 119"/>
                  <a:gd name="T76" fmla="*/ 54 w 77"/>
                  <a:gd name="T77" fmla="*/ 119 h 119"/>
                  <a:gd name="T78" fmla="*/ 50 w 77"/>
                  <a:gd name="T79" fmla="*/ 119 h 119"/>
                  <a:gd name="T80" fmla="*/ 50 w 77"/>
                  <a:gd name="T81" fmla="*/ 107 h 119"/>
                  <a:gd name="T82" fmla="*/ 50 w 77"/>
                  <a:gd name="T83" fmla="*/ 100 h 119"/>
                  <a:gd name="T84" fmla="*/ 50 w 77"/>
                  <a:gd name="T85" fmla="*/ 65 h 119"/>
                  <a:gd name="T86" fmla="*/ 50 w 77"/>
                  <a:gd name="T87" fmla="*/ 58 h 119"/>
                  <a:gd name="T88" fmla="*/ 46 w 77"/>
                  <a:gd name="T89" fmla="*/ 54 h 119"/>
                  <a:gd name="T90" fmla="*/ 46 w 77"/>
                  <a:gd name="T91" fmla="*/ 50 h 119"/>
                  <a:gd name="T92" fmla="*/ 42 w 77"/>
                  <a:gd name="T93" fmla="*/ 46 h 119"/>
                  <a:gd name="T94" fmla="*/ 39 w 77"/>
                  <a:gd name="T95" fmla="*/ 46 h 119"/>
                  <a:gd name="T96" fmla="*/ 35 w 77"/>
                  <a:gd name="T97" fmla="*/ 46 h 119"/>
                  <a:gd name="T98" fmla="*/ 27 w 77"/>
                  <a:gd name="T99" fmla="*/ 46 h 119"/>
                  <a:gd name="T100" fmla="*/ 19 w 77"/>
                  <a:gd name="T101" fmla="*/ 50 h 119"/>
                  <a:gd name="T102" fmla="*/ 16 w 77"/>
                  <a:gd name="T103" fmla="*/ 61 h 119"/>
                  <a:gd name="T104" fmla="*/ 12 w 77"/>
                  <a:gd name="T105" fmla="*/ 77 h 119"/>
                  <a:gd name="T106" fmla="*/ 16 w 77"/>
                  <a:gd name="T107" fmla="*/ 88 h 119"/>
                  <a:gd name="T108" fmla="*/ 19 w 77"/>
                  <a:gd name="T109" fmla="*/ 100 h 119"/>
                  <a:gd name="T110" fmla="*/ 27 w 77"/>
                  <a:gd name="T111" fmla="*/ 107 h 119"/>
                  <a:gd name="T112" fmla="*/ 35 w 77"/>
                  <a:gd name="T113" fmla="*/ 107 h 119"/>
                  <a:gd name="T114" fmla="*/ 42 w 77"/>
                  <a:gd name="T115" fmla="*/ 107 h 119"/>
                  <a:gd name="T116" fmla="*/ 50 w 77"/>
                  <a:gd name="T117" fmla="*/ 100 h 11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77"/>
                  <a:gd name="T178" fmla="*/ 0 h 119"/>
                  <a:gd name="T179" fmla="*/ 77 w 77"/>
                  <a:gd name="T180" fmla="*/ 119 h 11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77" h="119">
                    <a:moveTo>
                      <a:pt x="50" y="107"/>
                    </a:moveTo>
                    <a:lnTo>
                      <a:pt x="46" y="111"/>
                    </a:lnTo>
                    <a:lnTo>
                      <a:pt x="39" y="115"/>
                    </a:lnTo>
                    <a:lnTo>
                      <a:pt x="35" y="119"/>
                    </a:lnTo>
                    <a:lnTo>
                      <a:pt x="27" y="119"/>
                    </a:lnTo>
                    <a:lnTo>
                      <a:pt x="16" y="115"/>
                    </a:lnTo>
                    <a:lnTo>
                      <a:pt x="8" y="107"/>
                    </a:lnTo>
                    <a:lnTo>
                      <a:pt x="0" y="96"/>
                    </a:lnTo>
                    <a:lnTo>
                      <a:pt x="0" y="84"/>
                    </a:lnTo>
                    <a:lnTo>
                      <a:pt x="0" y="69"/>
                    </a:lnTo>
                    <a:lnTo>
                      <a:pt x="8" y="54"/>
                    </a:lnTo>
                    <a:lnTo>
                      <a:pt x="16" y="46"/>
                    </a:lnTo>
                    <a:lnTo>
                      <a:pt x="23" y="42"/>
                    </a:lnTo>
                    <a:lnTo>
                      <a:pt x="35" y="38"/>
                    </a:lnTo>
                    <a:lnTo>
                      <a:pt x="42" y="42"/>
                    </a:lnTo>
                    <a:lnTo>
                      <a:pt x="50" y="46"/>
                    </a:lnTo>
                    <a:lnTo>
                      <a:pt x="50" y="31"/>
                    </a:lnTo>
                    <a:lnTo>
                      <a:pt x="50" y="19"/>
                    </a:lnTo>
                    <a:lnTo>
                      <a:pt x="50" y="15"/>
                    </a:lnTo>
                    <a:lnTo>
                      <a:pt x="50" y="12"/>
                    </a:lnTo>
                    <a:lnTo>
                      <a:pt x="46" y="8"/>
                    </a:lnTo>
                    <a:lnTo>
                      <a:pt x="42" y="8"/>
                    </a:lnTo>
                    <a:lnTo>
                      <a:pt x="42" y="12"/>
                    </a:lnTo>
                    <a:lnTo>
                      <a:pt x="39" y="8"/>
                    </a:lnTo>
                    <a:lnTo>
                      <a:pt x="62" y="0"/>
                    </a:lnTo>
                    <a:lnTo>
                      <a:pt x="65" y="0"/>
                    </a:lnTo>
                    <a:lnTo>
                      <a:pt x="65" y="88"/>
                    </a:lnTo>
                    <a:lnTo>
                      <a:pt x="65" y="100"/>
                    </a:lnTo>
                    <a:lnTo>
                      <a:pt x="65" y="104"/>
                    </a:lnTo>
                    <a:lnTo>
                      <a:pt x="65" y="107"/>
                    </a:lnTo>
                    <a:lnTo>
                      <a:pt x="69" y="111"/>
                    </a:lnTo>
                    <a:lnTo>
                      <a:pt x="73" y="111"/>
                    </a:lnTo>
                    <a:lnTo>
                      <a:pt x="73" y="107"/>
                    </a:lnTo>
                    <a:lnTo>
                      <a:pt x="77" y="111"/>
                    </a:lnTo>
                    <a:lnTo>
                      <a:pt x="54" y="119"/>
                    </a:lnTo>
                    <a:lnTo>
                      <a:pt x="50" y="119"/>
                    </a:lnTo>
                    <a:lnTo>
                      <a:pt x="50" y="107"/>
                    </a:lnTo>
                    <a:close/>
                    <a:moveTo>
                      <a:pt x="50" y="100"/>
                    </a:moveTo>
                    <a:lnTo>
                      <a:pt x="50" y="65"/>
                    </a:lnTo>
                    <a:lnTo>
                      <a:pt x="50" y="58"/>
                    </a:lnTo>
                    <a:lnTo>
                      <a:pt x="46" y="54"/>
                    </a:lnTo>
                    <a:lnTo>
                      <a:pt x="46" y="50"/>
                    </a:lnTo>
                    <a:lnTo>
                      <a:pt x="42" y="46"/>
                    </a:lnTo>
                    <a:lnTo>
                      <a:pt x="39" y="46"/>
                    </a:lnTo>
                    <a:lnTo>
                      <a:pt x="35" y="46"/>
                    </a:lnTo>
                    <a:lnTo>
                      <a:pt x="27" y="46"/>
                    </a:lnTo>
                    <a:lnTo>
                      <a:pt x="19" y="50"/>
                    </a:lnTo>
                    <a:lnTo>
                      <a:pt x="16" y="61"/>
                    </a:lnTo>
                    <a:lnTo>
                      <a:pt x="12" y="77"/>
                    </a:lnTo>
                    <a:lnTo>
                      <a:pt x="16" y="88"/>
                    </a:lnTo>
                    <a:lnTo>
                      <a:pt x="19" y="100"/>
                    </a:lnTo>
                    <a:lnTo>
                      <a:pt x="27" y="107"/>
                    </a:lnTo>
                    <a:lnTo>
                      <a:pt x="35" y="107"/>
                    </a:lnTo>
                    <a:lnTo>
                      <a:pt x="42" y="107"/>
                    </a:lnTo>
                    <a:lnTo>
                      <a:pt x="50" y="100"/>
                    </a:lnTo>
                    <a:close/>
                  </a:path>
                </a:pathLst>
              </a:custGeom>
              <a:solidFill>
                <a:srgbClr val="000000"/>
              </a:solidFill>
              <a:ln w="0">
                <a:solidFill>
                  <a:srgbClr val="000000"/>
                </a:solidFill>
                <a:round/>
                <a:headEnd/>
                <a:tailEnd/>
              </a:ln>
            </p:spPr>
            <p:txBody>
              <a:bodyPr/>
              <a:lstStyle/>
              <a:p>
                <a:endParaRPr lang="en-CA"/>
              </a:p>
            </p:txBody>
          </p:sp>
          <p:sp>
            <p:nvSpPr>
              <p:cNvPr id="14455" name="Rectangle 37"/>
              <p:cNvSpPr>
                <a:spLocks noChangeArrowheads="1"/>
              </p:cNvSpPr>
              <p:nvPr/>
            </p:nvSpPr>
            <p:spPr bwMode="auto">
              <a:xfrm>
                <a:off x="4670" y="1261"/>
                <a:ext cx="7" cy="207"/>
              </a:xfrm>
              <a:prstGeom prst="rect">
                <a:avLst/>
              </a:prstGeom>
              <a:solidFill>
                <a:srgbClr val="000000"/>
              </a:solidFill>
              <a:ln w="0">
                <a:solidFill>
                  <a:srgbClr val="000000"/>
                </a:solidFill>
                <a:miter lim="800000"/>
                <a:headEnd/>
                <a:tailEnd/>
              </a:ln>
            </p:spPr>
            <p:txBody>
              <a:bodyPr/>
              <a:lstStyle/>
              <a:p>
                <a:endParaRPr lang="en-US"/>
              </a:p>
            </p:txBody>
          </p:sp>
          <p:sp>
            <p:nvSpPr>
              <p:cNvPr id="14456" name="Freeform 38"/>
              <p:cNvSpPr>
                <a:spLocks/>
              </p:cNvSpPr>
              <p:nvPr/>
            </p:nvSpPr>
            <p:spPr bwMode="auto">
              <a:xfrm>
                <a:off x="4877" y="1284"/>
                <a:ext cx="34" cy="119"/>
              </a:xfrm>
              <a:custGeom>
                <a:avLst/>
                <a:gdLst>
                  <a:gd name="T0" fmla="*/ 23 w 34"/>
                  <a:gd name="T1" fmla="*/ 0 h 119"/>
                  <a:gd name="T2" fmla="*/ 23 w 34"/>
                  <a:gd name="T3" fmla="*/ 100 h 119"/>
                  <a:gd name="T4" fmla="*/ 23 w 34"/>
                  <a:gd name="T5" fmla="*/ 107 h 119"/>
                  <a:gd name="T6" fmla="*/ 23 w 34"/>
                  <a:gd name="T7" fmla="*/ 111 h 119"/>
                  <a:gd name="T8" fmla="*/ 27 w 34"/>
                  <a:gd name="T9" fmla="*/ 111 h 119"/>
                  <a:gd name="T10" fmla="*/ 27 w 34"/>
                  <a:gd name="T11" fmla="*/ 115 h 119"/>
                  <a:gd name="T12" fmla="*/ 31 w 34"/>
                  <a:gd name="T13" fmla="*/ 115 h 119"/>
                  <a:gd name="T14" fmla="*/ 34 w 34"/>
                  <a:gd name="T15" fmla="*/ 115 h 119"/>
                  <a:gd name="T16" fmla="*/ 34 w 34"/>
                  <a:gd name="T17" fmla="*/ 119 h 119"/>
                  <a:gd name="T18" fmla="*/ 0 w 34"/>
                  <a:gd name="T19" fmla="*/ 119 h 119"/>
                  <a:gd name="T20" fmla="*/ 0 w 34"/>
                  <a:gd name="T21" fmla="*/ 115 h 119"/>
                  <a:gd name="T22" fmla="*/ 4 w 34"/>
                  <a:gd name="T23" fmla="*/ 115 h 119"/>
                  <a:gd name="T24" fmla="*/ 4 w 34"/>
                  <a:gd name="T25" fmla="*/ 115 h 119"/>
                  <a:gd name="T26" fmla="*/ 8 w 34"/>
                  <a:gd name="T27" fmla="*/ 111 h 119"/>
                  <a:gd name="T28" fmla="*/ 8 w 34"/>
                  <a:gd name="T29" fmla="*/ 111 h 119"/>
                  <a:gd name="T30" fmla="*/ 8 w 34"/>
                  <a:gd name="T31" fmla="*/ 107 h 119"/>
                  <a:gd name="T32" fmla="*/ 8 w 34"/>
                  <a:gd name="T33" fmla="*/ 100 h 119"/>
                  <a:gd name="T34" fmla="*/ 8 w 34"/>
                  <a:gd name="T35" fmla="*/ 31 h 119"/>
                  <a:gd name="T36" fmla="*/ 8 w 34"/>
                  <a:gd name="T37" fmla="*/ 19 h 119"/>
                  <a:gd name="T38" fmla="*/ 8 w 34"/>
                  <a:gd name="T39" fmla="*/ 15 h 119"/>
                  <a:gd name="T40" fmla="*/ 8 w 34"/>
                  <a:gd name="T41" fmla="*/ 12 h 119"/>
                  <a:gd name="T42" fmla="*/ 8 w 34"/>
                  <a:gd name="T43" fmla="*/ 12 h 119"/>
                  <a:gd name="T44" fmla="*/ 8 w 34"/>
                  <a:gd name="T45" fmla="*/ 8 h 119"/>
                  <a:gd name="T46" fmla="*/ 4 w 34"/>
                  <a:gd name="T47" fmla="*/ 8 h 119"/>
                  <a:gd name="T48" fmla="*/ 4 w 34"/>
                  <a:gd name="T49" fmla="*/ 8 h 119"/>
                  <a:gd name="T50" fmla="*/ 0 w 34"/>
                  <a:gd name="T51" fmla="*/ 12 h 119"/>
                  <a:gd name="T52" fmla="*/ 0 w 34"/>
                  <a:gd name="T53" fmla="*/ 8 h 119"/>
                  <a:gd name="T54" fmla="*/ 19 w 34"/>
                  <a:gd name="T55" fmla="*/ 0 h 119"/>
                  <a:gd name="T56" fmla="*/ 23 w 34"/>
                  <a:gd name="T57" fmla="*/ 0 h 11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4"/>
                  <a:gd name="T88" fmla="*/ 0 h 119"/>
                  <a:gd name="T89" fmla="*/ 34 w 34"/>
                  <a:gd name="T90" fmla="*/ 119 h 11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4" h="119">
                    <a:moveTo>
                      <a:pt x="23" y="0"/>
                    </a:moveTo>
                    <a:lnTo>
                      <a:pt x="23" y="100"/>
                    </a:lnTo>
                    <a:lnTo>
                      <a:pt x="23" y="107"/>
                    </a:lnTo>
                    <a:lnTo>
                      <a:pt x="23" y="111"/>
                    </a:lnTo>
                    <a:lnTo>
                      <a:pt x="27" y="111"/>
                    </a:lnTo>
                    <a:lnTo>
                      <a:pt x="27" y="115"/>
                    </a:lnTo>
                    <a:lnTo>
                      <a:pt x="31" y="115"/>
                    </a:lnTo>
                    <a:lnTo>
                      <a:pt x="34" y="115"/>
                    </a:lnTo>
                    <a:lnTo>
                      <a:pt x="34" y="119"/>
                    </a:lnTo>
                    <a:lnTo>
                      <a:pt x="0" y="119"/>
                    </a:lnTo>
                    <a:lnTo>
                      <a:pt x="0" y="115"/>
                    </a:lnTo>
                    <a:lnTo>
                      <a:pt x="4" y="115"/>
                    </a:lnTo>
                    <a:lnTo>
                      <a:pt x="8" y="111"/>
                    </a:lnTo>
                    <a:lnTo>
                      <a:pt x="8" y="107"/>
                    </a:lnTo>
                    <a:lnTo>
                      <a:pt x="8" y="100"/>
                    </a:lnTo>
                    <a:lnTo>
                      <a:pt x="8" y="31"/>
                    </a:lnTo>
                    <a:lnTo>
                      <a:pt x="8" y="19"/>
                    </a:lnTo>
                    <a:lnTo>
                      <a:pt x="8" y="15"/>
                    </a:lnTo>
                    <a:lnTo>
                      <a:pt x="8" y="12"/>
                    </a:lnTo>
                    <a:lnTo>
                      <a:pt x="8" y="8"/>
                    </a:lnTo>
                    <a:lnTo>
                      <a:pt x="4" y="8"/>
                    </a:lnTo>
                    <a:lnTo>
                      <a:pt x="0" y="12"/>
                    </a:lnTo>
                    <a:lnTo>
                      <a:pt x="0" y="8"/>
                    </a:lnTo>
                    <a:lnTo>
                      <a:pt x="19" y="0"/>
                    </a:lnTo>
                    <a:lnTo>
                      <a:pt x="23" y="0"/>
                    </a:lnTo>
                    <a:close/>
                  </a:path>
                </a:pathLst>
              </a:custGeom>
              <a:solidFill>
                <a:srgbClr val="000000"/>
              </a:solidFill>
              <a:ln w="0">
                <a:solidFill>
                  <a:srgbClr val="000000"/>
                </a:solidFill>
                <a:round/>
                <a:headEnd/>
                <a:tailEnd/>
              </a:ln>
            </p:spPr>
            <p:txBody>
              <a:bodyPr/>
              <a:lstStyle/>
              <a:p>
                <a:endParaRPr lang="en-CA"/>
              </a:p>
            </p:txBody>
          </p:sp>
          <p:sp>
            <p:nvSpPr>
              <p:cNvPr id="14457" name="Freeform 39"/>
              <p:cNvSpPr>
                <a:spLocks/>
              </p:cNvSpPr>
              <p:nvPr/>
            </p:nvSpPr>
            <p:spPr bwMode="auto">
              <a:xfrm>
                <a:off x="4919" y="1326"/>
                <a:ext cx="81" cy="77"/>
              </a:xfrm>
              <a:custGeom>
                <a:avLst/>
                <a:gdLst>
                  <a:gd name="T0" fmla="*/ 69 w 81"/>
                  <a:gd name="T1" fmla="*/ 0 h 77"/>
                  <a:gd name="T2" fmla="*/ 69 w 81"/>
                  <a:gd name="T3" fmla="*/ 46 h 77"/>
                  <a:gd name="T4" fmla="*/ 69 w 81"/>
                  <a:gd name="T5" fmla="*/ 58 h 77"/>
                  <a:gd name="T6" fmla="*/ 69 w 81"/>
                  <a:gd name="T7" fmla="*/ 62 h 77"/>
                  <a:gd name="T8" fmla="*/ 69 w 81"/>
                  <a:gd name="T9" fmla="*/ 65 h 77"/>
                  <a:gd name="T10" fmla="*/ 69 w 81"/>
                  <a:gd name="T11" fmla="*/ 65 h 77"/>
                  <a:gd name="T12" fmla="*/ 73 w 81"/>
                  <a:gd name="T13" fmla="*/ 69 h 77"/>
                  <a:gd name="T14" fmla="*/ 73 w 81"/>
                  <a:gd name="T15" fmla="*/ 69 h 77"/>
                  <a:gd name="T16" fmla="*/ 77 w 81"/>
                  <a:gd name="T17" fmla="*/ 69 h 77"/>
                  <a:gd name="T18" fmla="*/ 77 w 81"/>
                  <a:gd name="T19" fmla="*/ 65 h 77"/>
                  <a:gd name="T20" fmla="*/ 81 w 81"/>
                  <a:gd name="T21" fmla="*/ 69 h 77"/>
                  <a:gd name="T22" fmla="*/ 58 w 81"/>
                  <a:gd name="T23" fmla="*/ 77 h 77"/>
                  <a:gd name="T24" fmla="*/ 54 w 81"/>
                  <a:gd name="T25" fmla="*/ 77 h 77"/>
                  <a:gd name="T26" fmla="*/ 54 w 81"/>
                  <a:gd name="T27" fmla="*/ 62 h 77"/>
                  <a:gd name="T28" fmla="*/ 46 w 81"/>
                  <a:gd name="T29" fmla="*/ 69 h 77"/>
                  <a:gd name="T30" fmla="*/ 39 w 81"/>
                  <a:gd name="T31" fmla="*/ 73 h 77"/>
                  <a:gd name="T32" fmla="*/ 35 w 81"/>
                  <a:gd name="T33" fmla="*/ 77 h 77"/>
                  <a:gd name="T34" fmla="*/ 27 w 81"/>
                  <a:gd name="T35" fmla="*/ 77 h 77"/>
                  <a:gd name="T36" fmla="*/ 23 w 81"/>
                  <a:gd name="T37" fmla="*/ 77 h 77"/>
                  <a:gd name="T38" fmla="*/ 16 w 81"/>
                  <a:gd name="T39" fmla="*/ 73 h 77"/>
                  <a:gd name="T40" fmla="*/ 12 w 81"/>
                  <a:gd name="T41" fmla="*/ 69 h 77"/>
                  <a:gd name="T42" fmla="*/ 12 w 81"/>
                  <a:gd name="T43" fmla="*/ 65 h 77"/>
                  <a:gd name="T44" fmla="*/ 8 w 81"/>
                  <a:gd name="T45" fmla="*/ 58 h 77"/>
                  <a:gd name="T46" fmla="*/ 8 w 81"/>
                  <a:gd name="T47" fmla="*/ 46 h 77"/>
                  <a:gd name="T48" fmla="*/ 8 w 81"/>
                  <a:gd name="T49" fmla="*/ 16 h 77"/>
                  <a:gd name="T50" fmla="*/ 8 w 81"/>
                  <a:gd name="T51" fmla="*/ 8 h 77"/>
                  <a:gd name="T52" fmla="*/ 8 w 81"/>
                  <a:gd name="T53" fmla="*/ 8 h 77"/>
                  <a:gd name="T54" fmla="*/ 8 w 81"/>
                  <a:gd name="T55" fmla="*/ 4 h 77"/>
                  <a:gd name="T56" fmla="*/ 4 w 81"/>
                  <a:gd name="T57" fmla="*/ 4 h 77"/>
                  <a:gd name="T58" fmla="*/ 4 w 81"/>
                  <a:gd name="T59" fmla="*/ 0 h 77"/>
                  <a:gd name="T60" fmla="*/ 0 w 81"/>
                  <a:gd name="T61" fmla="*/ 0 h 77"/>
                  <a:gd name="T62" fmla="*/ 0 w 81"/>
                  <a:gd name="T63" fmla="*/ 0 h 77"/>
                  <a:gd name="T64" fmla="*/ 23 w 81"/>
                  <a:gd name="T65" fmla="*/ 0 h 77"/>
                  <a:gd name="T66" fmla="*/ 23 w 81"/>
                  <a:gd name="T67" fmla="*/ 50 h 77"/>
                  <a:gd name="T68" fmla="*/ 23 w 81"/>
                  <a:gd name="T69" fmla="*/ 58 h 77"/>
                  <a:gd name="T70" fmla="*/ 27 w 81"/>
                  <a:gd name="T71" fmla="*/ 62 h 77"/>
                  <a:gd name="T72" fmla="*/ 31 w 81"/>
                  <a:gd name="T73" fmla="*/ 65 h 77"/>
                  <a:gd name="T74" fmla="*/ 35 w 81"/>
                  <a:gd name="T75" fmla="*/ 65 h 77"/>
                  <a:gd name="T76" fmla="*/ 39 w 81"/>
                  <a:gd name="T77" fmla="*/ 65 h 77"/>
                  <a:gd name="T78" fmla="*/ 42 w 81"/>
                  <a:gd name="T79" fmla="*/ 65 h 77"/>
                  <a:gd name="T80" fmla="*/ 50 w 81"/>
                  <a:gd name="T81" fmla="*/ 62 h 77"/>
                  <a:gd name="T82" fmla="*/ 54 w 81"/>
                  <a:gd name="T83" fmla="*/ 58 h 77"/>
                  <a:gd name="T84" fmla="*/ 54 w 81"/>
                  <a:gd name="T85" fmla="*/ 16 h 77"/>
                  <a:gd name="T86" fmla="*/ 54 w 81"/>
                  <a:gd name="T87" fmla="*/ 8 h 77"/>
                  <a:gd name="T88" fmla="*/ 54 w 81"/>
                  <a:gd name="T89" fmla="*/ 4 h 77"/>
                  <a:gd name="T90" fmla="*/ 50 w 81"/>
                  <a:gd name="T91" fmla="*/ 4 h 77"/>
                  <a:gd name="T92" fmla="*/ 42 w 81"/>
                  <a:gd name="T93" fmla="*/ 0 h 77"/>
                  <a:gd name="T94" fmla="*/ 42 w 81"/>
                  <a:gd name="T95" fmla="*/ 0 h 77"/>
                  <a:gd name="T96" fmla="*/ 69 w 81"/>
                  <a:gd name="T97" fmla="*/ 0 h 7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81"/>
                  <a:gd name="T148" fmla="*/ 0 h 77"/>
                  <a:gd name="T149" fmla="*/ 81 w 81"/>
                  <a:gd name="T150" fmla="*/ 77 h 7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81" h="77">
                    <a:moveTo>
                      <a:pt x="69" y="0"/>
                    </a:moveTo>
                    <a:lnTo>
                      <a:pt x="69" y="46"/>
                    </a:lnTo>
                    <a:lnTo>
                      <a:pt x="69" y="58"/>
                    </a:lnTo>
                    <a:lnTo>
                      <a:pt x="69" y="62"/>
                    </a:lnTo>
                    <a:lnTo>
                      <a:pt x="69" y="65"/>
                    </a:lnTo>
                    <a:lnTo>
                      <a:pt x="73" y="69"/>
                    </a:lnTo>
                    <a:lnTo>
                      <a:pt x="77" y="69"/>
                    </a:lnTo>
                    <a:lnTo>
                      <a:pt x="77" y="65"/>
                    </a:lnTo>
                    <a:lnTo>
                      <a:pt x="81" y="69"/>
                    </a:lnTo>
                    <a:lnTo>
                      <a:pt x="58" y="77"/>
                    </a:lnTo>
                    <a:lnTo>
                      <a:pt x="54" y="77"/>
                    </a:lnTo>
                    <a:lnTo>
                      <a:pt x="54" y="62"/>
                    </a:lnTo>
                    <a:lnTo>
                      <a:pt x="46" y="69"/>
                    </a:lnTo>
                    <a:lnTo>
                      <a:pt x="39" y="73"/>
                    </a:lnTo>
                    <a:lnTo>
                      <a:pt x="35" y="77"/>
                    </a:lnTo>
                    <a:lnTo>
                      <a:pt x="27" y="77"/>
                    </a:lnTo>
                    <a:lnTo>
                      <a:pt x="23" y="77"/>
                    </a:lnTo>
                    <a:lnTo>
                      <a:pt x="16" y="73"/>
                    </a:lnTo>
                    <a:lnTo>
                      <a:pt x="12" y="69"/>
                    </a:lnTo>
                    <a:lnTo>
                      <a:pt x="12" y="65"/>
                    </a:lnTo>
                    <a:lnTo>
                      <a:pt x="8" y="58"/>
                    </a:lnTo>
                    <a:lnTo>
                      <a:pt x="8" y="46"/>
                    </a:lnTo>
                    <a:lnTo>
                      <a:pt x="8" y="16"/>
                    </a:lnTo>
                    <a:lnTo>
                      <a:pt x="8" y="8"/>
                    </a:lnTo>
                    <a:lnTo>
                      <a:pt x="8" y="4"/>
                    </a:lnTo>
                    <a:lnTo>
                      <a:pt x="4" y="4"/>
                    </a:lnTo>
                    <a:lnTo>
                      <a:pt x="4" y="0"/>
                    </a:lnTo>
                    <a:lnTo>
                      <a:pt x="0" y="0"/>
                    </a:lnTo>
                    <a:lnTo>
                      <a:pt x="23" y="0"/>
                    </a:lnTo>
                    <a:lnTo>
                      <a:pt x="23" y="50"/>
                    </a:lnTo>
                    <a:lnTo>
                      <a:pt x="23" y="58"/>
                    </a:lnTo>
                    <a:lnTo>
                      <a:pt x="27" y="62"/>
                    </a:lnTo>
                    <a:lnTo>
                      <a:pt x="31" y="65"/>
                    </a:lnTo>
                    <a:lnTo>
                      <a:pt x="35" y="65"/>
                    </a:lnTo>
                    <a:lnTo>
                      <a:pt x="39" y="65"/>
                    </a:lnTo>
                    <a:lnTo>
                      <a:pt x="42" y="65"/>
                    </a:lnTo>
                    <a:lnTo>
                      <a:pt x="50" y="62"/>
                    </a:lnTo>
                    <a:lnTo>
                      <a:pt x="54" y="58"/>
                    </a:lnTo>
                    <a:lnTo>
                      <a:pt x="54" y="16"/>
                    </a:lnTo>
                    <a:lnTo>
                      <a:pt x="54" y="8"/>
                    </a:lnTo>
                    <a:lnTo>
                      <a:pt x="54" y="4"/>
                    </a:lnTo>
                    <a:lnTo>
                      <a:pt x="50" y="4"/>
                    </a:lnTo>
                    <a:lnTo>
                      <a:pt x="42" y="0"/>
                    </a:lnTo>
                    <a:lnTo>
                      <a:pt x="69" y="0"/>
                    </a:lnTo>
                    <a:close/>
                  </a:path>
                </a:pathLst>
              </a:custGeom>
              <a:solidFill>
                <a:srgbClr val="000000"/>
              </a:solidFill>
              <a:ln w="0">
                <a:solidFill>
                  <a:srgbClr val="000000"/>
                </a:solidFill>
                <a:round/>
                <a:headEnd/>
                <a:tailEnd/>
              </a:ln>
            </p:spPr>
            <p:txBody>
              <a:bodyPr/>
              <a:lstStyle/>
              <a:p>
                <a:endParaRPr lang="en-CA"/>
              </a:p>
            </p:txBody>
          </p:sp>
          <p:sp>
            <p:nvSpPr>
              <p:cNvPr id="14458" name="Freeform 40"/>
              <p:cNvSpPr>
                <a:spLocks/>
              </p:cNvSpPr>
              <p:nvPr/>
            </p:nvSpPr>
            <p:spPr bwMode="auto">
              <a:xfrm>
                <a:off x="5000" y="1322"/>
                <a:ext cx="80" cy="81"/>
              </a:xfrm>
              <a:custGeom>
                <a:avLst/>
                <a:gdLst>
                  <a:gd name="T0" fmla="*/ 27 w 80"/>
                  <a:gd name="T1" fmla="*/ 20 h 81"/>
                  <a:gd name="T2" fmla="*/ 34 w 80"/>
                  <a:gd name="T3" fmla="*/ 8 h 81"/>
                  <a:gd name="T4" fmla="*/ 42 w 80"/>
                  <a:gd name="T5" fmla="*/ 4 h 81"/>
                  <a:gd name="T6" fmla="*/ 53 w 80"/>
                  <a:gd name="T7" fmla="*/ 0 h 81"/>
                  <a:gd name="T8" fmla="*/ 57 w 80"/>
                  <a:gd name="T9" fmla="*/ 4 h 81"/>
                  <a:gd name="T10" fmla="*/ 61 w 80"/>
                  <a:gd name="T11" fmla="*/ 4 h 81"/>
                  <a:gd name="T12" fmla="*/ 65 w 80"/>
                  <a:gd name="T13" fmla="*/ 8 h 81"/>
                  <a:gd name="T14" fmla="*/ 69 w 80"/>
                  <a:gd name="T15" fmla="*/ 16 h 81"/>
                  <a:gd name="T16" fmla="*/ 73 w 80"/>
                  <a:gd name="T17" fmla="*/ 20 h 81"/>
                  <a:gd name="T18" fmla="*/ 73 w 80"/>
                  <a:gd name="T19" fmla="*/ 31 h 81"/>
                  <a:gd name="T20" fmla="*/ 73 w 80"/>
                  <a:gd name="T21" fmla="*/ 62 h 81"/>
                  <a:gd name="T22" fmla="*/ 73 w 80"/>
                  <a:gd name="T23" fmla="*/ 69 h 81"/>
                  <a:gd name="T24" fmla="*/ 73 w 80"/>
                  <a:gd name="T25" fmla="*/ 73 h 81"/>
                  <a:gd name="T26" fmla="*/ 73 w 80"/>
                  <a:gd name="T27" fmla="*/ 73 h 81"/>
                  <a:gd name="T28" fmla="*/ 76 w 80"/>
                  <a:gd name="T29" fmla="*/ 77 h 81"/>
                  <a:gd name="T30" fmla="*/ 76 w 80"/>
                  <a:gd name="T31" fmla="*/ 77 h 81"/>
                  <a:gd name="T32" fmla="*/ 80 w 80"/>
                  <a:gd name="T33" fmla="*/ 77 h 81"/>
                  <a:gd name="T34" fmla="*/ 80 w 80"/>
                  <a:gd name="T35" fmla="*/ 81 h 81"/>
                  <a:gd name="T36" fmla="*/ 46 w 80"/>
                  <a:gd name="T37" fmla="*/ 81 h 81"/>
                  <a:gd name="T38" fmla="*/ 46 w 80"/>
                  <a:gd name="T39" fmla="*/ 77 h 81"/>
                  <a:gd name="T40" fmla="*/ 50 w 80"/>
                  <a:gd name="T41" fmla="*/ 77 h 81"/>
                  <a:gd name="T42" fmla="*/ 53 w 80"/>
                  <a:gd name="T43" fmla="*/ 77 h 81"/>
                  <a:gd name="T44" fmla="*/ 53 w 80"/>
                  <a:gd name="T45" fmla="*/ 77 h 81"/>
                  <a:gd name="T46" fmla="*/ 57 w 80"/>
                  <a:gd name="T47" fmla="*/ 73 h 81"/>
                  <a:gd name="T48" fmla="*/ 57 w 80"/>
                  <a:gd name="T49" fmla="*/ 69 h 81"/>
                  <a:gd name="T50" fmla="*/ 57 w 80"/>
                  <a:gd name="T51" fmla="*/ 69 h 81"/>
                  <a:gd name="T52" fmla="*/ 57 w 80"/>
                  <a:gd name="T53" fmla="*/ 62 h 81"/>
                  <a:gd name="T54" fmla="*/ 57 w 80"/>
                  <a:gd name="T55" fmla="*/ 31 h 81"/>
                  <a:gd name="T56" fmla="*/ 57 w 80"/>
                  <a:gd name="T57" fmla="*/ 23 h 81"/>
                  <a:gd name="T58" fmla="*/ 53 w 80"/>
                  <a:gd name="T59" fmla="*/ 16 h 81"/>
                  <a:gd name="T60" fmla="*/ 50 w 80"/>
                  <a:gd name="T61" fmla="*/ 16 h 81"/>
                  <a:gd name="T62" fmla="*/ 46 w 80"/>
                  <a:gd name="T63" fmla="*/ 12 h 81"/>
                  <a:gd name="T64" fmla="*/ 34 w 80"/>
                  <a:gd name="T65" fmla="*/ 16 h 81"/>
                  <a:gd name="T66" fmla="*/ 27 w 80"/>
                  <a:gd name="T67" fmla="*/ 23 h 81"/>
                  <a:gd name="T68" fmla="*/ 27 w 80"/>
                  <a:gd name="T69" fmla="*/ 62 h 81"/>
                  <a:gd name="T70" fmla="*/ 27 w 80"/>
                  <a:gd name="T71" fmla="*/ 69 h 81"/>
                  <a:gd name="T72" fmla="*/ 27 w 80"/>
                  <a:gd name="T73" fmla="*/ 73 h 81"/>
                  <a:gd name="T74" fmla="*/ 27 w 80"/>
                  <a:gd name="T75" fmla="*/ 73 h 81"/>
                  <a:gd name="T76" fmla="*/ 30 w 80"/>
                  <a:gd name="T77" fmla="*/ 77 h 81"/>
                  <a:gd name="T78" fmla="*/ 30 w 80"/>
                  <a:gd name="T79" fmla="*/ 77 h 81"/>
                  <a:gd name="T80" fmla="*/ 38 w 80"/>
                  <a:gd name="T81" fmla="*/ 77 h 81"/>
                  <a:gd name="T82" fmla="*/ 38 w 80"/>
                  <a:gd name="T83" fmla="*/ 81 h 81"/>
                  <a:gd name="T84" fmla="*/ 0 w 80"/>
                  <a:gd name="T85" fmla="*/ 81 h 81"/>
                  <a:gd name="T86" fmla="*/ 0 w 80"/>
                  <a:gd name="T87" fmla="*/ 77 h 81"/>
                  <a:gd name="T88" fmla="*/ 4 w 80"/>
                  <a:gd name="T89" fmla="*/ 77 h 81"/>
                  <a:gd name="T90" fmla="*/ 7 w 80"/>
                  <a:gd name="T91" fmla="*/ 77 h 81"/>
                  <a:gd name="T92" fmla="*/ 11 w 80"/>
                  <a:gd name="T93" fmla="*/ 73 h 81"/>
                  <a:gd name="T94" fmla="*/ 11 w 80"/>
                  <a:gd name="T95" fmla="*/ 69 h 81"/>
                  <a:gd name="T96" fmla="*/ 11 w 80"/>
                  <a:gd name="T97" fmla="*/ 62 h 81"/>
                  <a:gd name="T98" fmla="*/ 11 w 80"/>
                  <a:gd name="T99" fmla="*/ 35 h 81"/>
                  <a:gd name="T100" fmla="*/ 11 w 80"/>
                  <a:gd name="T101" fmla="*/ 23 h 81"/>
                  <a:gd name="T102" fmla="*/ 11 w 80"/>
                  <a:gd name="T103" fmla="*/ 16 h 81"/>
                  <a:gd name="T104" fmla="*/ 11 w 80"/>
                  <a:gd name="T105" fmla="*/ 16 h 81"/>
                  <a:gd name="T106" fmla="*/ 11 w 80"/>
                  <a:gd name="T107" fmla="*/ 12 h 81"/>
                  <a:gd name="T108" fmla="*/ 7 w 80"/>
                  <a:gd name="T109" fmla="*/ 12 h 81"/>
                  <a:gd name="T110" fmla="*/ 7 w 80"/>
                  <a:gd name="T111" fmla="*/ 12 h 81"/>
                  <a:gd name="T112" fmla="*/ 4 w 80"/>
                  <a:gd name="T113" fmla="*/ 12 h 81"/>
                  <a:gd name="T114" fmla="*/ 4 w 80"/>
                  <a:gd name="T115" fmla="*/ 12 h 81"/>
                  <a:gd name="T116" fmla="*/ 0 w 80"/>
                  <a:gd name="T117" fmla="*/ 12 h 81"/>
                  <a:gd name="T118" fmla="*/ 23 w 80"/>
                  <a:gd name="T119" fmla="*/ 0 h 81"/>
                  <a:gd name="T120" fmla="*/ 27 w 80"/>
                  <a:gd name="T121" fmla="*/ 0 h 81"/>
                  <a:gd name="T122" fmla="*/ 27 w 80"/>
                  <a:gd name="T123" fmla="*/ 20 h 8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0"/>
                  <a:gd name="T187" fmla="*/ 0 h 81"/>
                  <a:gd name="T188" fmla="*/ 80 w 80"/>
                  <a:gd name="T189" fmla="*/ 81 h 8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0" h="81">
                    <a:moveTo>
                      <a:pt x="27" y="20"/>
                    </a:moveTo>
                    <a:lnTo>
                      <a:pt x="34" y="8"/>
                    </a:lnTo>
                    <a:lnTo>
                      <a:pt x="42" y="4"/>
                    </a:lnTo>
                    <a:lnTo>
                      <a:pt x="53" y="0"/>
                    </a:lnTo>
                    <a:lnTo>
                      <a:pt x="57" y="4"/>
                    </a:lnTo>
                    <a:lnTo>
                      <a:pt x="61" y="4"/>
                    </a:lnTo>
                    <a:lnTo>
                      <a:pt x="65" y="8"/>
                    </a:lnTo>
                    <a:lnTo>
                      <a:pt x="69" y="16"/>
                    </a:lnTo>
                    <a:lnTo>
                      <a:pt x="73" y="20"/>
                    </a:lnTo>
                    <a:lnTo>
                      <a:pt x="73" y="31"/>
                    </a:lnTo>
                    <a:lnTo>
                      <a:pt x="73" y="62"/>
                    </a:lnTo>
                    <a:lnTo>
                      <a:pt x="73" y="69"/>
                    </a:lnTo>
                    <a:lnTo>
                      <a:pt x="73" y="73"/>
                    </a:lnTo>
                    <a:lnTo>
                      <a:pt x="76" y="77"/>
                    </a:lnTo>
                    <a:lnTo>
                      <a:pt x="80" y="77"/>
                    </a:lnTo>
                    <a:lnTo>
                      <a:pt x="80" y="81"/>
                    </a:lnTo>
                    <a:lnTo>
                      <a:pt x="46" y="81"/>
                    </a:lnTo>
                    <a:lnTo>
                      <a:pt x="46" y="77"/>
                    </a:lnTo>
                    <a:lnTo>
                      <a:pt x="50" y="77"/>
                    </a:lnTo>
                    <a:lnTo>
                      <a:pt x="53" y="77"/>
                    </a:lnTo>
                    <a:lnTo>
                      <a:pt x="57" y="73"/>
                    </a:lnTo>
                    <a:lnTo>
                      <a:pt x="57" y="69"/>
                    </a:lnTo>
                    <a:lnTo>
                      <a:pt x="57" y="62"/>
                    </a:lnTo>
                    <a:lnTo>
                      <a:pt x="57" y="31"/>
                    </a:lnTo>
                    <a:lnTo>
                      <a:pt x="57" y="23"/>
                    </a:lnTo>
                    <a:lnTo>
                      <a:pt x="53" y="16"/>
                    </a:lnTo>
                    <a:lnTo>
                      <a:pt x="50" y="16"/>
                    </a:lnTo>
                    <a:lnTo>
                      <a:pt x="46" y="12"/>
                    </a:lnTo>
                    <a:lnTo>
                      <a:pt x="34" y="16"/>
                    </a:lnTo>
                    <a:lnTo>
                      <a:pt x="27" y="23"/>
                    </a:lnTo>
                    <a:lnTo>
                      <a:pt x="27" y="62"/>
                    </a:lnTo>
                    <a:lnTo>
                      <a:pt x="27" y="69"/>
                    </a:lnTo>
                    <a:lnTo>
                      <a:pt x="27" y="73"/>
                    </a:lnTo>
                    <a:lnTo>
                      <a:pt x="30" y="77"/>
                    </a:lnTo>
                    <a:lnTo>
                      <a:pt x="38" y="77"/>
                    </a:lnTo>
                    <a:lnTo>
                      <a:pt x="38" y="81"/>
                    </a:lnTo>
                    <a:lnTo>
                      <a:pt x="0" y="81"/>
                    </a:lnTo>
                    <a:lnTo>
                      <a:pt x="0" y="77"/>
                    </a:lnTo>
                    <a:lnTo>
                      <a:pt x="4" y="77"/>
                    </a:lnTo>
                    <a:lnTo>
                      <a:pt x="7" y="77"/>
                    </a:lnTo>
                    <a:lnTo>
                      <a:pt x="11" y="73"/>
                    </a:lnTo>
                    <a:lnTo>
                      <a:pt x="11" y="69"/>
                    </a:lnTo>
                    <a:lnTo>
                      <a:pt x="11" y="62"/>
                    </a:lnTo>
                    <a:lnTo>
                      <a:pt x="11" y="35"/>
                    </a:lnTo>
                    <a:lnTo>
                      <a:pt x="11" y="23"/>
                    </a:lnTo>
                    <a:lnTo>
                      <a:pt x="11" y="16"/>
                    </a:lnTo>
                    <a:lnTo>
                      <a:pt x="11" y="12"/>
                    </a:lnTo>
                    <a:lnTo>
                      <a:pt x="7" y="12"/>
                    </a:lnTo>
                    <a:lnTo>
                      <a:pt x="4" y="12"/>
                    </a:lnTo>
                    <a:lnTo>
                      <a:pt x="0" y="12"/>
                    </a:lnTo>
                    <a:lnTo>
                      <a:pt x="23" y="0"/>
                    </a:lnTo>
                    <a:lnTo>
                      <a:pt x="27" y="0"/>
                    </a:lnTo>
                    <a:lnTo>
                      <a:pt x="27" y="20"/>
                    </a:lnTo>
                    <a:close/>
                  </a:path>
                </a:pathLst>
              </a:custGeom>
              <a:solidFill>
                <a:srgbClr val="000000"/>
              </a:solidFill>
              <a:ln w="0">
                <a:solidFill>
                  <a:srgbClr val="000000"/>
                </a:solidFill>
                <a:round/>
                <a:headEnd/>
                <a:tailEnd/>
              </a:ln>
            </p:spPr>
            <p:txBody>
              <a:bodyPr/>
              <a:lstStyle/>
              <a:p>
                <a:endParaRPr lang="en-CA"/>
              </a:p>
            </p:txBody>
          </p:sp>
          <p:sp>
            <p:nvSpPr>
              <p:cNvPr id="14459" name="Freeform 41"/>
              <p:cNvSpPr>
                <a:spLocks/>
              </p:cNvSpPr>
              <p:nvPr/>
            </p:nvSpPr>
            <p:spPr bwMode="auto">
              <a:xfrm>
                <a:off x="5088" y="1322"/>
                <a:ext cx="65" cy="81"/>
              </a:xfrm>
              <a:custGeom>
                <a:avLst/>
                <a:gdLst>
                  <a:gd name="T0" fmla="*/ 65 w 65"/>
                  <a:gd name="T1" fmla="*/ 50 h 81"/>
                  <a:gd name="T2" fmla="*/ 61 w 65"/>
                  <a:gd name="T3" fmla="*/ 62 h 81"/>
                  <a:gd name="T4" fmla="*/ 54 w 65"/>
                  <a:gd name="T5" fmla="*/ 73 h 81"/>
                  <a:gd name="T6" fmla="*/ 42 w 65"/>
                  <a:gd name="T7" fmla="*/ 81 h 81"/>
                  <a:gd name="T8" fmla="*/ 35 w 65"/>
                  <a:gd name="T9" fmla="*/ 81 h 81"/>
                  <a:gd name="T10" fmla="*/ 19 w 65"/>
                  <a:gd name="T11" fmla="*/ 77 h 81"/>
                  <a:gd name="T12" fmla="*/ 11 w 65"/>
                  <a:gd name="T13" fmla="*/ 69 h 81"/>
                  <a:gd name="T14" fmla="*/ 4 w 65"/>
                  <a:gd name="T15" fmla="*/ 62 h 81"/>
                  <a:gd name="T16" fmla="*/ 4 w 65"/>
                  <a:gd name="T17" fmla="*/ 54 h 81"/>
                  <a:gd name="T18" fmla="*/ 0 w 65"/>
                  <a:gd name="T19" fmla="*/ 43 h 81"/>
                  <a:gd name="T20" fmla="*/ 4 w 65"/>
                  <a:gd name="T21" fmla="*/ 31 h 81"/>
                  <a:gd name="T22" fmla="*/ 4 w 65"/>
                  <a:gd name="T23" fmla="*/ 20 h 81"/>
                  <a:gd name="T24" fmla="*/ 11 w 65"/>
                  <a:gd name="T25" fmla="*/ 12 h 81"/>
                  <a:gd name="T26" fmla="*/ 23 w 65"/>
                  <a:gd name="T27" fmla="*/ 4 h 81"/>
                  <a:gd name="T28" fmla="*/ 35 w 65"/>
                  <a:gd name="T29" fmla="*/ 0 h 81"/>
                  <a:gd name="T30" fmla="*/ 46 w 65"/>
                  <a:gd name="T31" fmla="*/ 4 h 81"/>
                  <a:gd name="T32" fmla="*/ 54 w 65"/>
                  <a:gd name="T33" fmla="*/ 8 h 81"/>
                  <a:gd name="T34" fmla="*/ 58 w 65"/>
                  <a:gd name="T35" fmla="*/ 16 h 81"/>
                  <a:gd name="T36" fmla="*/ 61 w 65"/>
                  <a:gd name="T37" fmla="*/ 20 h 81"/>
                  <a:gd name="T38" fmla="*/ 61 w 65"/>
                  <a:gd name="T39" fmla="*/ 23 h 81"/>
                  <a:gd name="T40" fmla="*/ 58 w 65"/>
                  <a:gd name="T41" fmla="*/ 23 h 81"/>
                  <a:gd name="T42" fmla="*/ 58 w 65"/>
                  <a:gd name="T43" fmla="*/ 27 h 81"/>
                  <a:gd name="T44" fmla="*/ 54 w 65"/>
                  <a:gd name="T45" fmla="*/ 27 h 81"/>
                  <a:gd name="T46" fmla="*/ 50 w 65"/>
                  <a:gd name="T47" fmla="*/ 27 h 81"/>
                  <a:gd name="T48" fmla="*/ 46 w 65"/>
                  <a:gd name="T49" fmla="*/ 23 h 81"/>
                  <a:gd name="T50" fmla="*/ 46 w 65"/>
                  <a:gd name="T51" fmla="*/ 20 h 81"/>
                  <a:gd name="T52" fmla="*/ 46 w 65"/>
                  <a:gd name="T53" fmla="*/ 16 h 81"/>
                  <a:gd name="T54" fmla="*/ 42 w 65"/>
                  <a:gd name="T55" fmla="*/ 12 h 81"/>
                  <a:gd name="T56" fmla="*/ 42 w 65"/>
                  <a:gd name="T57" fmla="*/ 8 h 81"/>
                  <a:gd name="T58" fmla="*/ 38 w 65"/>
                  <a:gd name="T59" fmla="*/ 8 h 81"/>
                  <a:gd name="T60" fmla="*/ 35 w 65"/>
                  <a:gd name="T61" fmla="*/ 8 h 81"/>
                  <a:gd name="T62" fmla="*/ 27 w 65"/>
                  <a:gd name="T63" fmla="*/ 8 h 81"/>
                  <a:gd name="T64" fmla="*/ 23 w 65"/>
                  <a:gd name="T65" fmla="*/ 12 h 81"/>
                  <a:gd name="T66" fmla="*/ 15 w 65"/>
                  <a:gd name="T67" fmla="*/ 23 h 81"/>
                  <a:gd name="T68" fmla="*/ 15 w 65"/>
                  <a:gd name="T69" fmla="*/ 35 h 81"/>
                  <a:gd name="T70" fmla="*/ 15 w 65"/>
                  <a:gd name="T71" fmla="*/ 46 h 81"/>
                  <a:gd name="T72" fmla="*/ 23 w 65"/>
                  <a:gd name="T73" fmla="*/ 58 h 81"/>
                  <a:gd name="T74" fmla="*/ 31 w 65"/>
                  <a:gd name="T75" fmla="*/ 66 h 81"/>
                  <a:gd name="T76" fmla="*/ 38 w 65"/>
                  <a:gd name="T77" fmla="*/ 66 h 81"/>
                  <a:gd name="T78" fmla="*/ 46 w 65"/>
                  <a:gd name="T79" fmla="*/ 66 h 81"/>
                  <a:gd name="T80" fmla="*/ 54 w 65"/>
                  <a:gd name="T81" fmla="*/ 62 h 81"/>
                  <a:gd name="T82" fmla="*/ 58 w 65"/>
                  <a:gd name="T83" fmla="*/ 58 h 81"/>
                  <a:gd name="T84" fmla="*/ 61 w 65"/>
                  <a:gd name="T85" fmla="*/ 46 h 81"/>
                  <a:gd name="T86" fmla="*/ 65 w 65"/>
                  <a:gd name="T87" fmla="*/ 50 h 8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5"/>
                  <a:gd name="T133" fmla="*/ 0 h 81"/>
                  <a:gd name="T134" fmla="*/ 65 w 65"/>
                  <a:gd name="T135" fmla="*/ 81 h 8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5" h="81">
                    <a:moveTo>
                      <a:pt x="65" y="50"/>
                    </a:moveTo>
                    <a:lnTo>
                      <a:pt x="61" y="62"/>
                    </a:lnTo>
                    <a:lnTo>
                      <a:pt x="54" y="73"/>
                    </a:lnTo>
                    <a:lnTo>
                      <a:pt x="42" y="81"/>
                    </a:lnTo>
                    <a:lnTo>
                      <a:pt x="35" y="81"/>
                    </a:lnTo>
                    <a:lnTo>
                      <a:pt x="19" y="77"/>
                    </a:lnTo>
                    <a:lnTo>
                      <a:pt x="11" y="69"/>
                    </a:lnTo>
                    <a:lnTo>
                      <a:pt x="4" y="62"/>
                    </a:lnTo>
                    <a:lnTo>
                      <a:pt x="4" y="54"/>
                    </a:lnTo>
                    <a:lnTo>
                      <a:pt x="0" y="43"/>
                    </a:lnTo>
                    <a:lnTo>
                      <a:pt x="4" y="31"/>
                    </a:lnTo>
                    <a:lnTo>
                      <a:pt x="4" y="20"/>
                    </a:lnTo>
                    <a:lnTo>
                      <a:pt x="11" y="12"/>
                    </a:lnTo>
                    <a:lnTo>
                      <a:pt x="23" y="4"/>
                    </a:lnTo>
                    <a:lnTo>
                      <a:pt x="35" y="0"/>
                    </a:lnTo>
                    <a:lnTo>
                      <a:pt x="46" y="4"/>
                    </a:lnTo>
                    <a:lnTo>
                      <a:pt x="54" y="8"/>
                    </a:lnTo>
                    <a:lnTo>
                      <a:pt x="58" y="16"/>
                    </a:lnTo>
                    <a:lnTo>
                      <a:pt x="61" y="20"/>
                    </a:lnTo>
                    <a:lnTo>
                      <a:pt x="61" y="23"/>
                    </a:lnTo>
                    <a:lnTo>
                      <a:pt x="58" y="23"/>
                    </a:lnTo>
                    <a:lnTo>
                      <a:pt x="58" y="27"/>
                    </a:lnTo>
                    <a:lnTo>
                      <a:pt x="54" y="27"/>
                    </a:lnTo>
                    <a:lnTo>
                      <a:pt x="50" y="27"/>
                    </a:lnTo>
                    <a:lnTo>
                      <a:pt x="46" y="23"/>
                    </a:lnTo>
                    <a:lnTo>
                      <a:pt x="46" y="20"/>
                    </a:lnTo>
                    <a:lnTo>
                      <a:pt x="46" y="16"/>
                    </a:lnTo>
                    <a:lnTo>
                      <a:pt x="42" y="12"/>
                    </a:lnTo>
                    <a:lnTo>
                      <a:pt x="42" y="8"/>
                    </a:lnTo>
                    <a:lnTo>
                      <a:pt x="38" y="8"/>
                    </a:lnTo>
                    <a:lnTo>
                      <a:pt x="35" y="8"/>
                    </a:lnTo>
                    <a:lnTo>
                      <a:pt x="27" y="8"/>
                    </a:lnTo>
                    <a:lnTo>
                      <a:pt x="23" y="12"/>
                    </a:lnTo>
                    <a:lnTo>
                      <a:pt x="15" y="23"/>
                    </a:lnTo>
                    <a:lnTo>
                      <a:pt x="15" y="35"/>
                    </a:lnTo>
                    <a:lnTo>
                      <a:pt x="15" y="46"/>
                    </a:lnTo>
                    <a:lnTo>
                      <a:pt x="23" y="58"/>
                    </a:lnTo>
                    <a:lnTo>
                      <a:pt x="31" y="66"/>
                    </a:lnTo>
                    <a:lnTo>
                      <a:pt x="38" y="66"/>
                    </a:lnTo>
                    <a:lnTo>
                      <a:pt x="46" y="66"/>
                    </a:lnTo>
                    <a:lnTo>
                      <a:pt x="54" y="62"/>
                    </a:lnTo>
                    <a:lnTo>
                      <a:pt x="58" y="58"/>
                    </a:lnTo>
                    <a:lnTo>
                      <a:pt x="61" y="46"/>
                    </a:lnTo>
                    <a:lnTo>
                      <a:pt x="65" y="50"/>
                    </a:lnTo>
                    <a:close/>
                  </a:path>
                </a:pathLst>
              </a:custGeom>
              <a:solidFill>
                <a:srgbClr val="000000"/>
              </a:solidFill>
              <a:ln w="0">
                <a:solidFill>
                  <a:srgbClr val="000000"/>
                </a:solidFill>
                <a:round/>
                <a:headEnd/>
                <a:tailEnd/>
              </a:ln>
            </p:spPr>
            <p:txBody>
              <a:bodyPr/>
              <a:lstStyle/>
              <a:p>
                <a:endParaRPr lang="en-CA"/>
              </a:p>
            </p:txBody>
          </p:sp>
          <p:sp>
            <p:nvSpPr>
              <p:cNvPr id="14460" name="Freeform 42"/>
              <p:cNvSpPr>
                <a:spLocks/>
              </p:cNvSpPr>
              <p:nvPr/>
            </p:nvSpPr>
            <p:spPr bwMode="auto">
              <a:xfrm>
                <a:off x="5161" y="1284"/>
                <a:ext cx="80" cy="119"/>
              </a:xfrm>
              <a:custGeom>
                <a:avLst/>
                <a:gdLst>
                  <a:gd name="T0" fmla="*/ 23 w 80"/>
                  <a:gd name="T1" fmla="*/ 58 h 119"/>
                  <a:gd name="T2" fmla="*/ 38 w 80"/>
                  <a:gd name="T3" fmla="*/ 42 h 119"/>
                  <a:gd name="T4" fmla="*/ 50 w 80"/>
                  <a:gd name="T5" fmla="*/ 38 h 119"/>
                  <a:gd name="T6" fmla="*/ 61 w 80"/>
                  <a:gd name="T7" fmla="*/ 42 h 119"/>
                  <a:gd name="T8" fmla="*/ 69 w 80"/>
                  <a:gd name="T9" fmla="*/ 54 h 119"/>
                  <a:gd name="T10" fmla="*/ 69 w 80"/>
                  <a:gd name="T11" fmla="*/ 73 h 119"/>
                  <a:gd name="T12" fmla="*/ 69 w 80"/>
                  <a:gd name="T13" fmla="*/ 107 h 119"/>
                  <a:gd name="T14" fmla="*/ 73 w 80"/>
                  <a:gd name="T15" fmla="*/ 111 h 119"/>
                  <a:gd name="T16" fmla="*/ 77 w 80"/>
                  <a:gd name="T17" fmla="*/ 115 h 119"/>
                  <a:gd name="T18" fmla="*/ 80 w 80"/>
                  <a:gd name="T19" fmla="*/ 119 h 119"/>
                  <a:gd name="T20" fmla="*/ 46 w 80"/>
                  <a:gd name="T21" fmla="*/ 115 h 119"/>
                  <a:gd name="T22" fmla="*/ 50 w 80"/>
                  <a:gd name="T23" fmla="*/ 115 h 119"/>
                  <a:gd name="T24" fmla="*/ 54 w 80"/>
                  <a:gd name="T25" fmla="*/ 111 h 119"/>
                  <a:gd name="T26" fmla="*/ 57 w 80"/>
                  <a:gd name="T27" fmla="*/ 104 h 119"/>
                  <a:gd name="T28" fmla="*/ 57 w 80"/>
                  <a:gd name="T29" fmla="*/ 73 h 119"/>
                  <a:gd name="T30" fmla="*/ 54 w 80"/>
                  <a:gd name="T31" fmla="*/ 58 h 119"/>
                  <a:gd name="T32" fmla="*/ 50 w 80"/>
                  <a:gd name="T33" fmla="*/ 54 h 119"/>
                  <a:gd name="T34" fmla="*/ 42 w 80"/>
                  <a:gd name="T35" fmla="*/ 50 h 119"/>
                  <a:gd name="T36" fmla="*/ 34 w 80"/>
                  <a:gd name="T37" fmla="*/ 54 h 119"/>
                  <a:gd name="T38" fmla="*/ 23 w 80"/>
                  <a:gd name="T39" fmla="*/ 61 h 119"/>
                  <a:gd name="T40" fmla="*/ 23 w 80"/>
                  <a:gd name="T41" fmla="*/ 107 h 119"/>
                  <a:gd name="T42" fmla="*/ 27 w 80"/>
                  <a:gd name="T43" fmla="*/ 111 h 119"/>
                  <a:gd name="T44" fmla="*/ 31 w 80"/>
                  <a:gd name="T45" fmla="*/ 115 h 119"/>
                  <a:gd name="T46" fmla="*/ 34 w 80"/>
                  <a:gd name="T47" fmla="*/ 119 h 119"/>
                  <a:gd name="T48" fmla="*/ 0 w 80"/>
                  <a:gd name="T49" fmla="*/ 115 h 119"/>
                  <a:gd name="T50" fmla="*/ 8 w 80"/>
                  <a:gd name="T51" fmla="*/ 115 h 119"/>
                  <a:gd name="T52" fmla="*/ 8 w 80"/>
                  <a:gd name="T53" fmla="*/ 111 h 119"/>
                  <a:gd name="T54" fmla="*/ 11 w 80"/>
                  <a:gd name="T55" fmla="*/ 100 h 119"/>
                  <a:gd name="T56" fmla="*/ 11 w 80"/>
                  <a:gd name="T57" fmla="*/ 19 h 119"/>
                  <a:gd name="T58" fmla="*/ 8 w 80"/>
                  <a:gd name="T59" fmla="*/ 12 h 119"/>
                  <a:gd name="T60" fmla="*/ 8 w 80"/>
                  <a:gd name="T61" fmla="*/ 8 h 119"/>
                  <a:gd name="T62" fmla="*/ 4 w 80"/>
                  <a:gd name="T63" fmla="*/ 8 h 119"/>
                  <a:gd name="T64" fmla="*/ 0 w 80"/>
                  <a:gd name="T65" fmla="*/ 8 h 119"/>
                  <a:gd name="T66" fmla="*/ 23 w 80"/>
                  <a:gd name="T67" fmla="*/ 0 h 11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80"/>
                  <a:gd name="T103" fmla="*/ 0 h 119"/>
                  <a:gd name="T104" fmla="*/ 80 w 80"/>
                  <a:gd name="T105" fmla="*/ 119 h 11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80" h="119">
                    <a:moveTo>
                      <a:pt x="23" y="0"/>
                    </a:moveTo>
                    <a:lnTo>
                      <a:pt x="23" y="58"/>
                    </a:lnTo>
                    <a:lnTo>
                      <a:pt x="34" y="46"/>
                    </a:lnTo>
                    <a:lnTo>
                      <a:pt x="38" y="42"/>
                    </a:lnTo>
                    <a:lnTo>
                      <a:pt x="46" y="42"/>
                    </a:lnTo>
                    <a:lnTo>
                      <a:pt x="50" y="38"/>
                    </a:lnTo>
                    <a:lnTo>
                      <a:pt x="57" y="42"/>
                    </a:lnTo>
                    <a:lnTo>
                      <a:pt x="61" y="42"/>
                    </a:lnTo>
                    <a:lnTo>
                      <a:pt x="65" y="50"/>
                    </a:lnTo>
                    <a:lnTo>
                      <a:pt x="69" y="54"/>
                    </a:lnTo>
                    <a:lnTo>
                      <a:pt x="69" y="61"/>
                    </a:lnTo>
                    <a:lnTo>
                      <a:pt x="69" y="73"/>
                    </a:lnTo>
                    <a:lnTo>
                      <a:pt x="69" y="100"/>
                    </a:lnTo>
                    <a:lnTo>
                      <a:pt x="69" y="107"/>
                    </a:lnTo>
                    <a:lnTo>
                      <a:pt x="73" y="111"/>
                    </a:lnTo>
                    <a:lnTo>
                      <a:pt x="73" y="115"/>
                    </a:lnTo>
                    <a:lnTo>
                      <a:pt x="77" y="115"/>
                    </a:lnTo>
                    <a:lnTo>
                      <a:pt x="80" y="115"/>
                    </a:lnTo>
                    <a:lnTo>
                      <a:pt x="80" y="119"/>
                    </a:lnTo>
                    <a:lnTo>
                      <a:pt x="46" y="119"/>
                    </a:lnTo>
                    <a:lnTo>
                      <a:pt x="46" y="115"/>
                    </a:lnTo>
                    <a:lnTo>
                      <a:pt x="50" y="115"/>
                    </a:lnTo>
                    <a:lnTo>
                      <a:pt x="54" y="115"/>
                    </a:lnTo>
                    <a:lnTo>
                      <a:pt x="54" y="111"/>
                    </a:lnTo>
                    <a:lnTo>
                      <a:pt x="57" y="107"/>
                    </a:lnTo>
                    <a:lnTo>
                      <a:pt x="57" y="104"/>
                    </a:lnTo>
                    <a:lnTo>
                      <a:pt x="57" y="100"/>
                    </a:lnTo>
                    <a:lnTo>
                      <a:pt x="57" y="73"/>
                    </a:lnTo>
                    <a:lnTo>
                      <a:pt x="57" y="65"/>
                    </a:lnTo>
                    <a:lnTo>
                      <a:pt x="54" y="58"/>
                    </a:lnTo>
                    <a:lnTo>
                      <a:pt x="54" y="54"/>
                    </a:lnTo>
                    <a:lnTo>
                      <a:pt x="50" y="54"/>
                    </a:lnTo>
                    <a:lnTo>
                      <a:pt x="46" y="50"/>
                    </a:lnTo>
                    <a:lnTo>
                      <a:pt x="42" y="50"/>
                    </a:lnTo>
                    <a:lnTo>
                      <a:pt x="38" y="50"/>
                    </a:lnTo>
                    <a:lnTo>
                      <a:pt x="34" y="54"/>
                    </a:lnTo>
                    <a:lnTo>
                      <a:pt x="31" y="58"/>
                    </a:lnTo>
                    <a:lnTo>
                      <a:pt x="23" y="61"/>
                    </a:lnTo>
                    <a:lnTo>
                      <a:pt x="23" y="100"/>
                    </a:lnTo>
                    <a:lnTo>
                      <a:pt x="23" y="107"/>
                    </a:lnTo>
                    <a:lnTo>
                      <a:pt x="27" y="111"/>
                    </a:lnTo>
                    <a:lnTo>
                      <a:pt x="27" y="115"/>
                    </a:lnTo>
                    <a:lnTo>
                      <a:pt x="31" y="115"/>
                    </a:lnTo>
                    <a:lnTo>
                      <a:pt x="34" y="115"/>
                    </a:lnTo>
                    <a:lnTo>
                      <a:pt x="34" y="119"/>
                    </a:lnTo>
                    <a:lnTo>
                      <a:pt x="0" y="119"/>
                    </a:lnTo>
                    <a:lnTo>
                      <a:pt x="0" y="115"/>
                    </a:lnTo>
                    <a:lnTo>
                      <a:pt x="4" y="115"/>
                    </a:lnTo>
                    <a:lnTo>
                      <a:pt x="8" y="115"/>
                    </a:lnTo>
                    <a:lnTo>
                      <a:pt x="8" y="111"/>
                    </a:lnTo>
                    <a:lnTo>
                      <a:pt x="11" y="107"/>
                    </a:lnTo>
                    <a:lnTo>
                      <a:pt x="11" y="100"/>
                    </a:lnTo>
                    <a:lnTo>
                      <a:pt x="11" y="31"/>
                    </a:lnTo>
                    <a:lnTo>
                      <a:pt x="11" y="19"/>
                    </a:lnTo>
                    <a:lnTo>
                      <a:pt x="11" y="15"/>
                    </a:lnTo>
                    <a:lnTo>
                      <a:pt x="8" y="12"/>
                    </a:lnTo>
                    <a:lnTo>
                      <a:pt x="8" y="8"/>
                    </a:lnTo>
                    <a:lnTo>
                      <a:pt x="4" y="8"/>
                    </a:lnTo>
                    <a:lnTo>
                      <a:pt x="0" y="12"/>
                    </a:lnTo>
                    <a:lnTo>
                      <a:pt x="0" y="8"/>
                    </a:lnTo>
                    <a:lnTo>
                      <a:pt x="19" y="0"/>
                    </a:lnTo>
                    <a:lnTo>
                      <a:pt x="23" y="0"/>
                    </a:lnTo>
                    <a:close/>
                  </a:path>
                </a:pathLst>
              </a:custGeom>
              <a:solidFill>
                <a:srgbClr val="000000"/>
              </a:solidFill>
              <a:ln w="0">
                <a:solidFill>
                  <a:srgbClr val="000000"/>
                </a:solidFill>
                <a:round/>
                <a:headEnd/>
                <a:tailEnd/>
              </a:ln>
            </p:spPr>
            <p:txBody>
              <a:bodyPr/>
              <a:lstStyle/>
              <a:p>
                <a:endParaRPr lang="en-CA"/>
              </a:p>
            </p:txBody>
          </p:sp>
          <p:sp>
            <p:nvSpPr>
              <p:cNvPr id="14461" name="Rectangle 43"/>
              <p:cNvSpPr>
                <a:spLocks noChangeArrowheads="1"/>
              </p:cNvSpPr>
              <p:nvPr/>
            </p:nvSpPr>
            <p:spPr bwMode="auto">
              <a:xfrm>
                <a:off x="5268" y="126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4462" name="Rectangle 44"/>
              <p:cNvSpPr>
                <a:spLocks noChangeArrowheads="1"/>
              </p:cNvSpPr>
              <p:nvPr/>
            </p:nvSpPr>
            <p:spPr bwMode="auto">
              <a:xfrm>
                <a:off x="188" y="1461"/>
                <a:ext cx="5084" cy="7"/>
              </a:xfrm>
              <a:prstGeom prst="rect">
                <a:avLst/>
              </a:prstGeom>
              <a:solidFill>
                <a:srgbClr val="000000"/>
              </a:solidFill>
              <a:ln w="0">
                <a:solidFill>
                  <a:srgbClr val="000000"/>
                </a:solidFill>
                <a:miter lim="800000"/>
                <a:headEnd/>
                <a:tailEnd/>
              </a:ln>
            </p:spPr>
            <p:txBody>
              <a:bodyPr/>
              <a:lstStyle/>
              <a:p>
                <a:endParaRPr lang="en-US"/>
              </a:p>
            </p:txBody>
          </p:sp>
          <p:sp>
            <p:nvSpPr>
              <p:cNvPr id="14463" name="Rectangle 45"/>
              <p:cNvSpPr>
                <a:spLocks noChangeArrowheads="1"/>
              </p:cNvSpPr>
              <p:nvPr/>
            </p:nvSpPr>
            <p:spPr bwMode="auto">
              <a:xfrm>
                <a:off x="188" y="1491"/>
                <a:ext cx="5084" cy="8"/>
              </a:xfrm>
              <a:prstGeom prst="rect">
                <a:avLst/>
              </a:prstGeom>
              <a:solidFill>
                <a:srgbClr val="000000"/>
              </a:solidFill>
              <a:ln w="0">
                <a:solidFill>
                  <a:srgbClr val="000000"/>
                </a:solidFill>
                <a:miter lim="800000"/>
                <a:headEnd/>
                <a:tailEnd/>
              </a:ln>
            </p:spPr>
            <p:txBody>
              <a:bodyPr/>
              <a:lstStyle/>
              <a:p>
                <a:endParaRPr lang="en-US"/>
              </a:p>
            </p:txBody>
          </p:sp>
          <p:sp>
            <p:nvSpPr>
              <p:cNvPr id="14464" name="Rectangle 46"/>
              <p:cNvSpPr>
                <a:spLocks noChangeArrowheads="1"/>
              </p:cNvSpPr>
              <p:nvPr/>
            </p:nvSpPr>
            <p:spPr bwMode="auto">
              <a:xfrm>
                <a:off x="188" y="1507"/>
                <a:ext cx="8" cy="207"/>
              </a:xfrm>
              <a:prstGeom prst="rect">
                <a:avLst/>
              </a:prstGeom>
              <a:solidFill>
                <a:srgbClr val="000000"/>
              </a:solidFill>
              <a:ln w="0">
                <a:solidFill>
                  <a:srgbClr val="000000"/>
                </a:solidFill>
                <a:miter lim="800000"/>
                <a:headEnd/>
                <a:tailEnd/>
              </a:ln>
            </p:spPr>
            <p:txBody>
              <a:bodyPr/>
              <a:lstStyle/>
              <a:p>
                <a:endParaRPr lang="en-US"/>
              </a:p>
            </p:txBody>
          </p:sp>
          <p:sp>
            <p:nvSpPr>
              <p:cNvPr id="14465" name="Freeform 47"/>
              <p:cNvSpPr>
                <a:spLocks/>
              </p:cNvSpPr>
              <p:nvPr/>
            </p:nvSpPr>
            <p:spPr bwMode="auto">
              <a:xfrm>
                <a:off x="250" y="1533"/>
                <a:ext cx="50" cy="112"/>
              </a:xfrm>
              <a:custGeom>
                <a:avLst/>
                <a:gdLst>
                  <a:gd name="T0" fmla="*/ 50 w 50"/>
                  <a:gd name="T1" fmla="*/ 112 h 112"/>
                  <a:gd name="T2" fmla="*/ 50 w 50"/>
                  <a:gd name="T3" fmla="*/ 112 h 112"/>
                  <a:gd name="T4" fmla="*/ 0 w 50"/>
                  <a:gd name="T5" fmla="*/ 112 h 112"/>
                  <a:gd name="T6" fmla="*/ 0 w 50"/>
                  <a:gd name="T7" fmla="*/ 112 h 112"/>
                  <a:gd name="T8" fmla="*/ 4 w 50"/>
                  <a:gd name="T9" fmla="*/ 112 h 112"/>
                  <a:gd name="T10" fmla="*/ 11 w 50"/>
                  <a:gd name="T11" fmla="*/ 112 h 112"/>
                  <a:gd name="T12" fmla="*/ 15 w 50"/>
                  <a:gd name="T13" fmla="*/ 108 h 112"/>
                  <a:gd name="T14" fmla="*/ 15 w 50"/>
                  <a:gd name="T15" fmla="*/ 104 h 112"/>
                  <a:gd name="T16" fmla="*/ 19 w 50"/>
                  <a:gd name="T17" fmla="*/ 92 h 112"/>
                  <a:gd name="T18" fmla="*/ 19 w 50"/>
                  <a:gd name="T19" fmla="*/ 20 h 112"/>
                  <a:gd name="T20" fmla="*/ 15 w 50"/>
                  <a:gd name="T21" fmla="*/ 12 h 112"/>
                  <a:gd name="T22" fmla="*/ 15 w 50"/>
                  <a:gd name="T23" fmla="*/ 8 h 112"/>
                  <a:gd name="T24" fmla="*/ 15 w 50"/>
                  <a:gd name="T25" fmla="*/ 8 h 112"/>
                  <a:gd name="T26" fmla="*/ 11 w 50"/>
                  <a:gd name="T27" fmla="*/ 4 h 112"/>
                  <a:gd name="T28" fmla="*/ 7 w 50"/>
                  <a:gd name="T29" fmla="*/ 4 h 112"/>
                  <a:gd name="T30" fmla="*/ 4 w 50"/>
                  <a:gd name="T31" fmla="*/ 4 h 112"/>
                  <a:gd name="T32" fmla="*/ 0 w 50"/>
                  <a:gd name="T33" fmla="*/ 4 h 112"/>
                  <a:gd name="T34" fmla="*/ 0 w 50"/>
                  <a:gd name="T35" fmla="*/ 0 h 112"/>
                  <a:gd name="T36" fmla="*/ 50 w 50"/>
                  <a:gd name="T37" fmla="*/ 0 h 112"/>
                  <a:gd name="T38" fmla="*/ 50 w 50"/>
                  <a:gd name="T39" fmla="*/ 4 h 112"/>
                  <a:gd name="T40" fmla="*/ 46 w 50"/>
                  <a:gd name="T41" fmla="*/ 4 h 112"/>
                  <a:gd name="T42" fmla="*/ 38 w 50"/>
                  <a:gd name="T43" fmla="*/ 4 h 112"/>
                  <a:gd name="T44" fmla="*/ 34 w 50"/>
                  <a:gd name="T45" fmla="*/ 8 h 112"/>
                  <a:gd name="T46" fmla="*/ 34 w 50"/>
                  <a:gd name="T47" fmla="*/ 12 h 112"/>
                  <a:gd name="T48" fmla="*/ 34 w 50"/>
                  <a:gd name="T49" fmla="*/ 20 h 112"/>
                  <a:gd name="T50" fmla="*/ 34 w 50"/>
                  <a:gd name="T51" fmla="*/ 92 h 112"/>
                  <a:gd name="T52" fmla="*/ 34 w 50"/>
                  <a:gd name="T53" fmla="*/ 100 h 112"/>
                  <a:gd name="T54" fmla="*/ 34 w 50"/>
                  <a:gd name="T55" fmla="*/ 104 h 112"/>
                  <a:gd name="T56" fmla="*/ 34 w 50"/>
                  <a:gd name="T57" fmla="*/ 108 h 112"/>
                  <a:gd name="T58" fmla="*/ 38 w 50"/>
                  <a:gd name="T59" fmla="*/ 108 h 112"/>
                  <a:gd name="T60" fmla="*/ 42 w 50"/>
                  <a:gd name="T61" fmla="*/ 112 h 112"/>
                  <a:gd name="T62" fmla="*/ 46 w 50"/>
                  <a:gd name="T63" fmla="*/ 112 h 112"/>
                  <a:gd name="T64" fmla="*/ 50 w 50"/>
                  <a:gd name="T65" fmla="*/ 112 h 11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0"/>
                  <a:gd name="T100" fmla="*/ 0 h 112"/>
                  <a:gd name="T101" fmla="*/ 50 w 50"/>
                  <a:gd name="T102" fmla="*/ 112 h 11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0" h="112">
                    <a:moveTo>
                      <a:pt x="50" y="112"/>
                    </a:moveTo>
                    <a:lnTo>
                      <a:pt x="50" y="112"/>
                    </a:lnTo>
                    <a:lnTo>
                      <a:pt x="0" y="112"/>
                    </a:lnTo>
                    <a:lnTo>
                      <a:pt x="4" y="112"/>
                    </a:lnTo>
                    <a:lnTo>
                      <a:pt x="11" y="112"/>
                    </a:lnTo>
                    <a:lnTo>
                      <a:pt x="15" y="108"/>
                    </a:lnTo>
                    <a:lnTo>
                      <a:pt x="15" y="104"/>
                    </a:lnTo>
                    <a:lnTo>
                      <a:pt x="19" y="92"/>
                    </a:lnTo>
                    <a:lnTo>
                      <a:pt x="19" y="20"/>
                    </a:lnTo>
                    <a:lnTo>
                      <a:pt x="15" y="12"/>
                    </a:lnTo>
                    <a:lnTo>
                      <a:pt x="15" y="8"/>
                    </a:lnTo>
                    <a:lnTo>
                      <a:pt x="11" y="4"/>
                    </a:lnTo>
                    <a:lnTo>
                      <a:pt x="7" y="4"/>
                    </a:lnTo>
                    <a:lnTo>
                      <a:pt x="4" y="4"/>
                    </a:lnTo>
                    <a:lnTo>
                      <a:pt x="0" y="4"/>
                    </a:lnTo>
                    <a:lnTo>
                      <a:pt x="0" y="0"/>
                    </a:lnTo>
                    <a:lnTo>
                      <a:pt x="50" y="0"/>
                    </a:lnTo>
                    <a:lnTo>
                      <a:pt x="50" y="4"/>
                    </a:lnTo>
                    <a:lnTo>
                      <a:pt x="46" y="4"/>
                    </a:lnTo>
                    <a:lnTo>
                      <a:pt x="38" y="4"/>
                    </a:lnTo>
                    <a:lnTo>
                      <a:pt x="34" y="8"/>
                    </a:lnTo>
                    <a:lnTo>
                      <a:pt x="34" y="12"/>
                    </a:lnTo>
                    <a:lnTo>
                      <a:pt x="34" y="20"/>
                    </a:lnTo>
                    <a:lnTo>
                      <a:pt x="34" y="92"/>
                    </a:lnTo>
                    <a:lnTo>
                      <a:pt x="34" y="100"/>
                    </a:lnTo>
                    <a:lnTo>
                      <a:pt x="34" y="104"/>
                    </a:lnTo>
                    <a:lnTo>
                      <a:pt x="34" y="108"/>
                    </a:lnTo>
                    <a:lnTo>
                      <a:pt x="38" y="108"/>
                    </a:lnTo>
                    <a:lnTo>
                      <a:pt x="42" y="112"/>
                    </a:lnTo>
                    <a:lnTo>
                      <a:pt x="46" y="112"/>
                    </a:lnTo>
                    <a:lnTo>
                      <a:pt x="50" y="112"/>
                    </a:lnTo>
                    <a:close/>
                  </a:path>
                </a:pathLst>
              </a:custGeom>
              <a:solidFill>
                <a:srgbClr val="000000"/>
              </a:solidFill>
              <a:ln w="0">
                <a:solidFill>
                  <a:srgbClr val="000000"/>
                </a:solidFill>
                <a:round/>
                <a:headEnd/>
                <a:tailEnd/>
              </a:ln>
            </p:spPr>
            <p:txBody>
              <a:bodyPr/>
              <a:lstStyle/>
              <a:p>
                <a:endParaRPr lang="en-CA"/>
              </a:p>
            </p:txBody>
          </p:sp>
          <p:sp>
            <p:nvSpPr>
              <p:cNvPr id="14466" name="Rectangle 48"/>
              <p:cNvSpPr>
                <a:spLocks noChangeArrowheads="1"/>
              </p:cNvSpPr>
              <p:nvPr/>
            </p:nvSpPr>
            <p:spPr bwMode="auto">
              <a:xfrm>
                <a:off x="833" y="1507"/>
                <a:ext cx="8" cy="207"/>
              </a:xfrm>
              <a:prstGeom prst="rect">
                <a:avLst/>
              </a:prstGeom>
              <a:solidFill>
                <a:srgbClr val="000000"/>
              </a:solidFill>
              <a:ln w="0">
                <a:solidFill>
                  <a:srgbClr val="000000"/>
                </a:solidFill>
                <a:miter lim="800000"/>
                <a:headEnd/>
                <a:tailEnd/>
              </a:ln>
            </p:spPr>
            <p:txBody>
              <a:bodyPr/>
              <a:lstStyle/>
              <a:p>
                <a:endParaRPr lang="en-US"/>
              </a:p>
            </p:txBody>
          </p:sp>
          <p:sp>
            <p:nvSpPr>
              <p:cNvPr id="14467" name="Rectangle 49"/>
              <p:cNvSpPr>
                <a:spLocks noChangeArrowheads="1"/>
              </p:cNvSpPr>
              <p:nvPr/>
            </p:nvSpPr>
            <p:spPr bwMode="auto">
              <a:xfrm>
                <a:off x="864" y="1507"/>
                <a:ext cx="7" cy="207"/>
              </a:xfrm>
              <a:prstGeom prst="rect">
                <a:avLst/>
              </a:prstGeom>
              <a:solidFill>
                <a:srgbClr val="000000"/>
              </a:solidFill>
              <a:ln w="0">
                <a:solidFill>
                  <a:srgbClr val="000000"/>
                </a:solidFill>
                <a:miter lim="800000"/>
                <a:headEnd/>
                <a:tailEnd/>
              </a:ln>
            </p:spPr>
            <p:txBody>
              <a:bodyPr/>
              <a:lstStyle/>
              <a:p>
                <a:endParaRPr lang="en-US"/>
              </a:p>
            </p:txBody>
          </p:sp>
          <p:sp>
            <p:nvSpPr>
              <p:cNvPr id="14468" name="Freeform 50"/>
              <p:cNvSpPr>
                <a:spLocks/>
              </p:cNvSpPr>
              <p:nvPr/>
            </p:nvSpPr>
            <p:spPr bwMode="auto">
              <a:xfrm>
                <a:off x="1055" y="1629"/>
                <a:ext cx="20" cy="19"/>
              </a:xfrm>
              <a:custGeom>
                <a:avLst/>
                <a:gdLst>
                  <a:gd name="T0" fmla="*/ 8 w 20"/>
                  <a:gd name="T1" fmla="*/ 0 h 19"/>
                  <a:gd name="T2" fmla="*/ 12 w 20"/>
                  <a:gd name="T3" fmla="*/ 0 h 19"/>
                  <a:gd name="T4" fmla="*/ 16 w 20"/>
                  <a:gd name="T5" fmla="*/ 4 h 19"/>
                  <a:gd name="T6" fmla="*/ 20 w 20"/>
                  <a:gd name="T7" fmla="*/ 4 h 19"/>
                  <a:gd name="T8" fmla="*/ 20 w 20"/>
                  <a:gd name="T9" fmla="*/ 8 h 19"/>
                  <a:gd name="T10" fmla="*/ 20 w 20"/>
                  <a:gd name="T11" fmla="*/ 12 h 19"/>
                  <a:gd name="T12" fmla="*/ 16 w 20"/>
                  <a:gd name="T13" fmla="*/ 16 h 19"/>
                  <a:gd name="T14" fmla="*/ 12 w 20"/>
                  <a:gd name="T15" fmla="*/ 19 h 19"/>
                  <a:gd name="T16" fmla="*/ 8 w 20"/>
                  <a:gd name="T17" fmla="*/ 19 h 19"/>
                  <a:gd name="T18" fmla="*/ 4 w 20"/>
                  <a:gd name="T19" fmla="*/ 19 h 19"/>
                  <a:gd name="T20" fmla="*/ 4 w 20"/>
                  <a:gd name="T21" fmla="*/ 16 h 19"/>
                  <a:gd name="T22" fmla="*/ 0 w 20"/>
                  <a:gd name="T23" fmla="*/ 12 h 19"/>
                  <a:gd name="T24" fmla="*/ 0 w 20"/>
                  <a:gd name="T25" fmla="*/ 8 h 19"/>
                  <a:gd name="T26" fmla="*/ 0 w 20"/>
                  <a:gd name="T27" fmla="*/ 4 h 19"/>
                  <a:gd name="T28" fmla="*/ 4 w 20"/>
                  <a:gd name="T29" fmla="*/ 4 h 19"/>
                  <a:gd name="T30" fmla="*/ 4 w 20"/>
                  <a:gd name="T31" fmla="*/ 0 h 19"/>
                  <a:gd name="T32" fmla="*/ 8 w 20"/>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0"/>
                  <a:gd name="T52" fmla="*/ 0 h 19"/>
                  <a:gd name="T53" fmla="*/ 20 w 20"/>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0" h="19">
                    <a:moveTo>
                      <a:pt x="8" y="0"/>
                    </a:moveTo>
                    <a:lnTo>
                      <a:pt x="12" y="0"/>
                    </a:lnTo>
                    <a:lnTo>
                      <a:pt x="16" y="4"/>
                    </a:lnTo>
                    <a:lnTo>
                      <a:pt x="20" y="4"/>
                    </a:lnTo>
                    <a:lnTo>
                      <a:pt x="20" y="8"/>
                    </a:lnTo>
                    <a:lnTo>
                      <a:pt x="20" y="12"/>
                    </a:lnTo>
                    <a:lnTo>
                      <a:pt x="16" y="16"/>
                    </a:lnTo>
                    <a:lnTo>
                      <a:pt x="12" y="19"/>
                    </a:lnTo>
                    <a:lnTo>
                      <a:pt x="8" y="19"/>
                    </a:lnTo>
                    <a:lnTo>
                      <a:pt x="4" y="19"/>
                    </a:lnTo>
                    <a:lnTo>
                      <a:pt x="4" y="16"/>
                    </a:lnTo>
                    <a:lnTo>
                      <a:pt x="0" y="12"/>
                    </a:lnTo>
                    <a:lnTo>
                      <a:pt x="0" y="8"/>
                    </a:lnTo>
                    <a:lnTo>
                      <a:pt x="0" y="4"/>
                    </a:lnTo>
                    <a:lnTo>
                      <a:pt x="4" y="4"/>
                    </a:lnTo>
                    <a:lnTo>
                      <a:pt x="4" y="0"/>
                    </a:lnTo>
                    <a:lnTo>
                      <a:pt x="8" y="0"/>
                    </a:lnTo>
                    <a:close/>
                  </a:path>
                </a:pathLst>
              </a:custGeom>
              <a:solidFill>
                <a:srgbClr val="000000"/>
              </a:solidFill>
              <a:ln w="0">
                <a:solidFill>
                  <a:srgbClr val="000000"/>
                </a:solidFill>
                <a:round/>
                <a:headEnd/>
                <a:tailEnd/>
              </a:ln>
            </p:spPr>
            <p:txBody>
              <a:bodyPr/>
              <a:lstStyle/>
              <a:p>
                <a:endParaRPr lang="en-CA"/>
              </a:p>
            </p:txBody>
          </p:sp>
          <p:sp>
            <p:nvSpPr>
              <p:cNvPr id="14469" name="Freeform 51"/>
              <p:cNvSpPr>
                <a:spLocks noEditPoints="1"/>
              </p:cNvSpPr>
              <p:nvPr/>
            </p:nvSpPr>
            <p:spPr bwMode="auto">
              <a:xfrm>
                <a:off x="1090" y="1533"/>
                <a:ext cx="73" cy="115"/>
              </a:xfrm>
              <a:custGeom>
                <a:avLst/>
                <a:gdLst>
                  <a:gd name="T0" fmla="*/ 0 w 73"/>
                  <a:gd name="T1" fmla="*/ 58 h 115"/>
                  <a:gd name="T2" fmla="*/ 4 w 73"/>
                  <a:gd name="T3" fmla="*/ 39 h 115"/>
                  <a:gd name="T4" fmla="*/ 8 w 73"/>
                  <a:gd name="T5" fmla="*/ 23 h 115"/>
                  <a:gd name="T6" fmla="*/ 15 w 73"/>
                  <a:gd name="T7" fmla="*/ 12 h 115"/>
                  <a:gd name="T8" fmla="*/ 23 w 73"/>
                  <a:gd name="T9" fmla="*/ 4 h 115"/>
                  <a:gd name="T10" fmla="*/ 31 w 73"/>
                  <a:gd name="T11" fmla="*/ 0 h 115"/>
                  <a:gd name="T12" fmla="*/ 38 w 73"/>
                  <a:gd name="T13" fmla="*/ 0 h 115"/>
                  <a:gd name="T14" fmla="*/ 46 w 73"/>
                  <a:gd name="T15" fmla="*/ 0 h 115"/>
                  <a:gd name="T16" fmla="*/ 54 w 73"/>
                  <a:gd name="T17" fmla="*/ 4 h 115"/>
                  <a:gd name="T18" fmla="*/ 58 w 73"/>
                  <a:gd name="T19" fmla="*/ 12 h 115"/>
                  <a:gd name="T20" fmla="*/ 65 w 73"/>
                  <a:gd name="T21" fmla="*/ 23 h 115"/>
                  <a:gd name="T22" fmla="*/ 69 w 73"/>
                  <a:gd name="T23" fmla="*/ 39 h 115"/>
                  <a:gd name="T24" fmla="*/ 73 w 73"/>
                  <a:gd name="T25" fmla="*/ 58 h 115"/>
                  <a:gd name="T26" fmla="*/ 69 w 73"/>
                  <a:gd name="T27" fmla="*/ 73 h 115"/>
                  <a:gd name="T28" fmla="*/ 65 w 73"/>
                  <a:gd name="T29" fmla="*/ 89 h 115"/>
                  <a:gd name="T30" fmla="*/ 61 w 73"/>
                  <a:gd name="T31" fmla="*/ 100 h 115"/>
                  <a:gd name="T32" fmla="*/ 54 w 73"/>
                  <a:gd name="T33" fmla="*/ 108 h 115"/>
                  <a:gd name="T34" fmla="*/ 42 w 73"/>
                  <a:gd name="T35" fmla="*/ 112 h 115"/>
                  <a:gd name="T36" fmla="*/ 35 w 73"/>
                  <a:gd name="T37" fmla="*/ 115 h 115"/>
                  <a:gd name="T38" fmla="*/ 27 w 73"/>
                  <a:gd name="T39" fmla="*/ 112 h 115"/>
                  <a:gd name="T40" fmla="*/ 19 w 73"/>
                  <a:gd name="T41" fmla="*/ 108 h 115"/>
                  <a:gd name="T42" fmla="*/ 12 w 73"/>
                  <a:gd name="T43" fmla="*/ 96 h 115"/>
                  <a:gd name="T44" fmla="*/ 4 w 73"/>
                  <a:gd name="T45" fmla="*/ 77 h 115"/>
                  <a:gd name="T46" fmla="*/ 0 w 73"/>
                  <a:gd name="T47" fmla="*/ 58 h 115"/>
                  <a:gd name="T48" fmla="*/ 19 w 73"/>
                  <a:gd name="T49" fmla="*/ 62 h 115"/>
                  <a:gd name="T50" fmla="*/ 19 w 73"/>
                  <a:gd name="T51" fmla="*/ 81 h 115"/>
                  <a:gd name="T52" fmla="*/ 23 w 73"/>
                  <a:gd name="T53" fmla="*/ 96 h 115"/>
                  <a:gd name="T54" fmla="*/ 27 w 73"/>
                  <a:gd name="T55" fmla="*/ 104 h 115"/>
                  <a:gd name="T56" fmla="*/ 31 w 73"/>
                  <a:gd name="T57" fmla="*/ 108 h 115"/>
                  <a:gd name="T58" fmla="*/ 35 w 73"/>
                  <a:gd name="T59" fmla="*/ 108 h 115"/>
                  <a:gd name="T60" fmla="*/ 42 w 73"/>
                  <a:gd name="T61" fmla="*/ 108 h 115"/>
                  <a:gd name="T62" fmla="*/ 46 w 73"/>
                  <a:gd name="T63" fmla="*/ 104 h 115"/>
                  <a:gd name="T64" fmla="*/ 50 w 73"/>
                  <a:gd name="T65" fmla="*/ 100 h 115"/>
                  <a:gd name="T66" fmla="*/ 54 w 73"/>
                  <a:gd name="T67" fmla="*/ 92 h 115"/>
                  <a:gd name="T68" fmla="*/ 54 w 73"/>
                  <a:gd name="T69" fmla="*/ 77 h 115"/>
                  <a:gd name="T70" fmla="*/ 58 w 73"/>
                  <a:gd name="T71" fmla="*/ 54 h 115"/>
                  <a:gd name="T72" fmla="*/ 54 w 73"/>
                  <a:gd name="T73" fmla="*/ 35 h 115"/>
                  <a:gd name="T74" fmla="*/ 54 w 73"/>
                  <a:gd name="T75" fmla="*/ 20 h 115"/>
                  <a:gd name="T76" fmla="*/ 50 w 73"/>
                  <a:gd name="T77" fmla="*/ 12 h 115"/>
                  <a:gd name="T78" fmla="*/ 46 w 73"/>
                  <a:gd name="T79" fmla="*/ 8 h 115"/>
                  <a:gd name="T80" fmla="*/ 42 w 73"/>
                  <a:gd name="T81" fmla="*/ 4 h 115"/>
                  <a:gd name="T82" fmla="*/ 38 w 73"/>
                  <a:gd name="T83" fmla="*/ 4 h 115"/>
                  <a:gd name="T84" fmla="*/ 31 w 73"/>
                  <a:gd name="T85" fmla="*/ 4 h 115"/>
                  <a:gd name="T86" fmla="*/ 27 w 73"/>
                  <a:gd name="T87" fmla="*/ 8 h 115"/>
                  <a:gd name="T88" fmla="*/ 23 w 73"/>
                  <a:gd name="T89" fmla="*/ 20 h 115"/>
                  <a:gd name="T90" fmla="*/ 19 w 73"/>
                  <a:gd name="T91" fmla="*/ 31 h 115"/>
                  <a:gd name="T92" fmla="*/ 19 w 73"/>
                  <a:gd name="T93" fmla="*/ 46 h 115"/>
                  <a:gd name="T94" fmla="*/ 19 w 73"/>
                  <a:gd name="T95" fmla="*/ 62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39"/>
                    </a:lnTo>
                    <a:lnTo>
                      <a:pt x="8" y="23"/>
                    </a:lnTo>
                    <a:lnTo>
                      <a:pt x="15" y="12"/>
                    </a:lnTo>
                    <a:lnTo>
                      <a:pt x="23" y="4"/>
                    </a:lnTo>
                    <a:lnTo>
                      <a:pt x="31" y="0"/>
                    </a:lnTo>
                    <a:lnTo>
                      <a:pt x="38" y="0"/>
                    </a:lnTo>
                    <a:lnTo>
                      <a:pt x="46" y="0"/>
                    </a:lnTo>
                    <a:lnTo>
                      <a:pt x="54" y="4"/>
                    </a:lnTo>
                    <a:lnTo>
                      <a:pt x="58" y="12"/>
                    </a:lnTo>
                    <a:lnTo>
                      <a:pt x="65" y="23"/>
                    </a:lnTo>
                    <a:lnTo>
                      <a:pt x="69" y="39"/>
                    </a:lnTo>
                    <a:lnTo>
                      <a:pt x="73" y="58"/>
                    </a:lnTo>
                    <a:lnTo>
                      <a:pt x="69" y="73"/>
                    </a:lnTo>
                    <a:lnTo>
                      <a:pt x="65" y="89"/>
                    </a:lnTo>
                    <a:lnTo>
                      <a:pt x="61" y="100"/>
                    </a:lnTo>
                    <a:lnTo>
                      <a:pt x="54" y="108"/>
                    </a:lnTo>
                    <a:lnTo>
                      <a:pt x="42" y="112"/>
                    </a:lnTo>
                    <a:lnTo>
                      <a:pt x="35" y="115"/>
                    </a:lnTo>
                    <a:lnTo>
                      <a:pt x="27" y="112"/>
                    </a:lnTo>
                    <a:lnTo>
                      <a:pt x="19" y="108"/>
                    </a:lnTo>
                    <a:lnTo>
                      <a:pt x="12" y="96"/>
                    </a:lnTo>
                    <a:lnTo>
                      <a:pt x="4" y="77"/>
                    </a:lnTo>
                    <a:lnTo>
                      <a:pt x="0" y="58"/>
                    </a:lnTo>
                    <a:close/>
                    <a:moveTo>
                      <a:pt x="19" y="62"/>
                    </a:moveTo>
                    <a:lnTo>
                      <a:pt x="19" y="81"/>
                    </a:lnTo>
                    <a:lnTo>
                      <a:pt x="23" y="96"/>
                    </a:lnTo>
                    <a:lnTo>
                      <a:pt x="27" y="104"/>
                    </a:lnTo>
                    <a:lnTo>
                      <a:pt x="31" y="108"/>
                    </a:lnTo>
                    <a:lnTo>
                      <a:pt x="35" y="108"/>
                    </a:lnTo>
                    <a:lnTo>
                      <a:pt x="42" y="108"/>
                    </a:lnTo>
                    <a:lnTo>
                      <a:pt x="46" y="104"/>
                    </a:lnTo>
                    <a:lnTo>
                      <a:pt x="50" y="100"/>
                    </a:lnTo>
                    <a:lnTo>
                      <a:pt x="54" y="92"/>
                    </a:lnTo>
                    <a:lnTo>
                      <a:pt x="54" y="77"/>
                    </a:lnTo>
                    <a:lnTo>
                      <a:pt x="58" y="54"/>
                    </a:lnTo>
                    <a:lnTo>
                      <a:pt x="54" y="35"/>
                    </a:lnTo>
                    <a:lnTo>
                      <a:pt x="54" y="20"/>
                    </a:lnTo>
                    <a:lnTo>
                      <a:pt x="50" y="12"/>
                    </a:lnTo>
                    <a:lnTo>
                      <a:pt x="46" y="8"/>
                    </a:lnTo>
                    <a:lnTo>
                      <a:pt x="42" y="4"/>
                    </a:lnTo>
                    <a:lnTo>
                      <a:pt x="38" y="4"/>
                    </a:lnTo>
                    <a:lnTo>
                      <a:pt x="31" y="4"/>
                    </a:lnTo>
                    <a:lnTo>
                      <a:pt x="27" y="8"/>
                    </a:lnTo>
                    <a:lnTo>
                      <a:pt x="23" y="20"/>
                    </a:lnTo>
                    <a:lnTo>
                      <a:pt x="19" y="31"/>
                    </a:lnTo>
                    <a:lnTo>
                      <a:pt x="19" y="46"/>
                    </a:lnTo>
                    <a:lnTo>
                      <a:pt x="19" y="62"/>
                    </a:lnTo>
                    <a:close/>
                  </a:path>
                </a:pathLst>
              </a:custGeom>
              <a:solidFill>
                <a:srgbClr val="000000"/>
              </a:solidFill>
              <a:ln w="0">
                <a:solidFill>
                  <a:srgbClr val="000000"/>
                </a:solidFill>
                <a:round/>
                <a:headEnd/>
                <a:tailEnd/>
              </a:ln>
            </p:spPr>
            <p:txBody>
              <a:bodyPr/>
              <a:lstStyle/>
              <a:p>
                <a:endParaRPr lang="en-CA"/>
              </a:p>
            </p:txBody>
          </p:sp>
          <p:sp>
            <p:nvSpPr>
              <p:cNvPr id="14470" name="Freeform 52"/>
              <p:cNvSpPr>
                <a:spLocks noEditPoints="1"/>
              </p:cNvSpPr>
              <p:nvPr/>
            </p:nvSpPr>
            <p:spPr bwMode="auto">
              <a:xfrm>
                <a:off x="1174" y="1533"/>
                <a:ext cx="73" cy="115"/>
              </a:xfrm>
              <a:custGeom>
                <a:avLst/>
                <a:gdLst>
                  <a:gd name="T0" fmla="*/ 0 w 73"/>
                  <a:gd name="T1" fmla="*/ 58 h 115"/>
                  <a:gd name="T2" fmla="*/ 4 w 73"/>
                  <a:gd name="T3" fmla="*/ 39 h 115"/>
                  <a:gd name="T4" fmla="*/ 8 w 73"/>
                  <a:gd name="T5" fmla="*/ 23 h 115"/>
                  <a:gd name="T6" fmla="*/ 12 w 73"/>
                  <a:gd name="T7" fmla="*/ 12 h 115"/>
                  <a:gd name="T8" fmla="*/ 23 w 73"/>
                  <a:gd name="T9" fmla="*/ 4 h 115"/>
                  <a:gd name="T10" fmla="*/ 31 w 73"/>
                  <a:gd name="T11" fmla="*/ 0 h 115"/>
                  <a:gd name="T12" fmla="*/ 35 w 73"/>
                  <a:gd name="T13" fmla="*/ 0 h 115"/>
                  <a:gd name="T14" fmla="*/ 46 w 73"/>
                  <a:gd name="T15" fmla="*/ 0 h 115"/>
                  <a:gd name="T16" fmla="*/ 54 w 73"/>
                  <a:gd name="T17" fmla="*/ 4 h 115"/>
                  <a:gd name="T18" fmla="*/ 58 w 73"/>
                  <a:gd name="T19" fmla="*/ 12 h 115"/>
                  <a:gd name="T20" fmla="*/ 66 w 73"/>
                  <a:gd name="T21" fmla="*/ 23 h 115"/>
                  <a:gd name="T22" fmla="*/ 69 w 73"/>
                  <a:gd name="T23" fmla="*/ 39 h 115"/>
                  <a:gd name="T24" fmla="*/ 73 w 73"/>
                  <a:gd name="T25" fmla="*/ 58 h 115"/>
                  <a:gd name="T26" fmla="*/ 69 w 73"/>
                  <a:gd name="T27" fmla="*/ 73 h 115"/>
                  <a:gd name="T28" fmla="*/ 66 w 73"/>
                  <a:gd name="T29" fmla="*/ 89 h 115"/>
                  <a:gd name="T30" fmla="*/ 62 w 73"/>
                  <a:gd name="T31" fmla="*/ 100 h 115"/>
                  <a:gd name="T32" fmla="*/ 54 w 73"/>
                  <a:gd name="T33" fmla="*/ 108 h 115"/>
                  <a:gd name="T34" fmla="*/ 43 w 73"/>
                  <a:gd name="T35" fmla="*/ 112 h 115"/>
                  <a:gd name="T36" fmla="*/ 35 w 73"/>
                  <a:gd name="T37" fmla="*/ 115 h 115"/>
                  <a:gd name="T38" fmla="*/ 27 w 73"/>
                  <a:gd name="T39" fmla="*/ 112 h 115"/>
                  <a:gd name="T40" fmla="*/ 20 w 73"/>
                  <a:gd name="T41" fmla="*/ 108 h 115"/>
                  <a:gd name="T42" fmla="*/ 12 w 73"/>
                  <a:gd name="T43" fmla="*/ 96 h 115"/>
                  <a:gd name="T44" fmla="*/ 4 w 73"/>
                  <a:gd name="T45" fmla="*/ 77 h 115"/>
                  <a:gd name="T46" fmla="*/ 0 w 73"/>
                  <a:gd name="T47" fmla="*/ 58 h 115"/>
                  <a:gd name="T48" fmla="*/ 16 w 73"/>
                  <a:gd name="T49" fmla="*/ 62 h 115"/>
                  <a:gd name="T50" fmla="*/ 20 w 73"/>
                  <a:gd name="T51" fmla="*/ 81 h 115"/>
                  <a:gd name="T52" fmla="*/ 23 w 73"/>
                  <a:gd name="T53" fmla="*/ 96 h 115"/>
                  <a:gd name="T54" fmla="*/ 27 w 73"/>
                  <a:gd name="T55" fmla="*/ 104 h 115"/>
                  <a:gd name="T56" fmla="*/ 31 w 73"/>
                  <a:gd name="T57" fmla="*/ 108 h 115"/>
                  <a:gd name="T58" fmla="*/ 35 w 73"/>
                  <a:gd name="T59" fmla="*/ 108 h 115"/>
                  <a:gd name="T60" fmla="*/ 39 w 73"/>
                  <a:gd name="T61" fmla="*/ 108 h 115"/>
                  <a:gd name="T62" fmla="*/ 46 w 73"/>
                  <a:gd name="T63" fmla="*/ 104 h 115"/>
                  <a:gd name="T64" fmla="*/ 50 w 73"/>
                  <a:gd name="T65" fmla="*/ 100 h 115"/>
                  <a:gd name="T66" fmla="*/ 50 w 73"/>
                  <a:gd name="T67" fmla="*/ 92 h 115"/>
                  <a:gd name="T68" fmla="*/ 54 w 73"/>
                  <a:gd name="T69" fmla="*/ 77 h 115"/>
                  <a:gd name="T70" fmla="*/ 54 w 73"/>
                  <a:gd name="T71" fmla="*/ 54 h 115"/>
                  <a:gd name="T72" fmla="*/ 54 w 73"/>
                  <a:gd name="T73" fmla="*/ 35 h 115"/>
                  <a:gd name="T74" fmla="*/ 50 w 73"/>
                  <a:gd name="T75" fmla="*/ 20 h 115"/>
                  <a:gd name="T76" fmla="*/ 50 w 73"/>
                  <a:gd name="T77" fmla="*/ 12 h 115"/>
                  <a:gd name="T78" fmla="*/ 46 w 73"/>
                  <a:gd name="T79" fmla="*/ 8 h 115"/>
                  <a:gd name="T80" fmla="*/ 43 w 73"/>
                  <a:gd name="T81" fmla="*/ 4 h 115"/>
                  <a:gd name="T82" fmla="*/ 35 w 73"/>
                  <a:gd name="T83" fmla="*/ 4 h 115"/>
                  <a:gd name="T84" fmla="*/ 31 w 73"/>
                  <a:gd name="T85" fmla="*/ 4 h 115"/>
                  <a:gd name="T86" fmla="*/ 27 w 73"/>
                  <a:gd name="T87" fmla="*/ 8 h 115"/>
                  <a:gd name="T88" fmla="*/ 23 w 73"/>
                  <a:gd name="T89" fmla="*/ 20 h 115"/>
                  <a:gd name="T90" fmla="*/ 20 w 73"/>
                  <a:gd name="T91" fmla="*/ 31 h 115"/>
                  <a:gd name="T92" fmla="*/ 20 w 73"/>
                  <a:gd name="T93" fmla="*/ 46 h 115"/>
                  <a:gd name="T94" fmla="*/ 16 w 73"/>
                  <a:gd name="T95" fmla="*/ 62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39"/>
                    </a:lnTo>
                    <a:lnTo>
                      <a:pt x="8" y="23"/>
                    </a:lnTo>
                    <a:lnTo>
                      <a:pt x="12" y="12"/>
                    </a:lnTo>
                    <a:lnTo>
                      <a:pt x="23" y="4"/>
                    </a:lnTo>
                    <a:lnTo>
                      <a:pt x="31" y="0"/>
                    </a:lnTo>
                    <a:lnTo>
                      <a:pt x="35" y="0"/>
                    </a:lnTo>
                    <a:lnTo>
                      <a:pt x="46" y="0"/>
                    </a:lnTo>
                    <a:lnTo>
                      <a:pt x="54" y="4"/>
                    </a:lnTo>
                    <a:lnTo>
                      <a:pt x="58" y="12"/>
                    </a:lnTo>
                    <a:lnTo>
                      <a:pt x="66" y="23"/>
                    </a:lnTo>
                    <a:lnTo>
                      <a:pt x="69" y="39"/>
                    </a:lnTo>
                    <a:lnTo>
                      <a:pt x="73" y="58"/>
                    </a:lnTo>
                    <a:lnTo>
                      <a:pt x="69" y="73"/>
                    </a:lnTo>
                    <a:lnTo>
                      <a:pt x="66" y="89"/>
                    </a:lnTo>
                    <a:lnTo>
                      <a:pt x="62" y="100"/>
                    </a:lnTo>
                    <a:lnTo>
                      <a:pt x="54" y="108"/>
                    </a:lnTo>
                    <a:lnTo>
                      <a:pt x="43" y="112"/>
                    </a:lnTo>
                    <a:lnTo>
                      <a:pt x="35" y="115"/>
                    </a:lnTo>
                    <a:lnTo>
                      <a:pt x="27" y="112"/>
                    </a:lnTo>
                    <a:lnTo>
                      <a:pt x="20" y="108"/>
                    </a:lnTo>
                    <a:lnTo>
                      <a:pt x="12" y="96"/>
                    </a:lnTo>
                    <a:lnTo>
                      <a:pt x="4" y="77"/>
                    </a:lnTo>
                    <a:lnTo>
                      <a:pt x="0" y="58"/>
                    </a:lnTo>
                    <a:close/>
                    <a:moveTo>
                      <a:pt x="16" y="62"/>
                    </a:moveTo>
                    <a:lnTo>
                      <a:pt x="20" y="81"/>
                    </a:lnTo>
                    <a:lnTo>
                      <a:pt x="23" y="96"/>
                    </a:lnTo>
                    <a:lnTo>
                      <a:pt x="27" y="104"/>
                    </a:lnTo>
                    <a:lnTo>
                      <a:pt x="31" y="108"/>
                    </a:lnTo>
                    <a:lnTo>
                      <a:pt x="35" y="108"/>
                    </a:lnTo>
                    <a:lnTo>
                      <a:pt x="39" y="108"/>
                    </a:lnTo>
                    <a:lnTo>
                      <a:pt x="46" y="104"/>
                    </a:lnTo>
                    <a:lnTo>
                      <a:pt x="50" y="100"/>
                    </a:lnTo>
                    <a:lnTo>
                      <a:pt x="50" y="92"/>
                    </a:lnTo>
                    <a:lnTo>
                      <a:pt x="54" y="77"/>
                    </a:lnTo>
                    <a:lnTo>
                      <a:pt x="54" y="54"/>
                    </a:lnTo>
                    <a:lnTo>
                      <a:pt x="54" y="35"/>
                    </a:lnTo>
                    <a:lnTo>
                      <a:pt x="50" y="20"/>
                    </a:lnTo>
                    <a:lnTo>
                      <a:pt x="50" y="12"/>
                    </a:lnTo>
                    <a:lnTo>
                      <a:pt x="46" y="8"/>
                    </a:lnTo>
                    <a:lnTo>
                      <a:pt x="43" y="4"/>
                    </a:lnTo>
                    <a:lnTo>
                      <a:pt x="35" y="4"/>
                    </a:lnTo>
                    <a:lnTo>
                      <a:pt x="31" y="4"/>
                    </a:lnTo>
                    <a:lnTo>
                      <a:pt x="27" y="8"/>
                    </a:lnTo>
                    <a:lnTo>
                      <a:pt x="23" y="20"/>
                    </a:lnTo>
                    <a:lnTo>
                      <a:pt x="20" y="31"/>
                    </a:lnTo>
                    <a:lnTo>
                      <a:pt x="20" y="46"/>
                    </a:lnTo>
                    <a:lnTo>
                      <a:pt x="16" y="62"/>
                    </a:lnTo>
                    <a:close/>
                  </a:path>
                </a:pathLst>
              </a:custGeom>
              <a:solidFill>
                <a:srgbClr val="000000"/>
              </a:solidFill>
              <a:ln w="0">
                <a:solidFill>
                  <a:srgbClr val="000000"/>
                </a:solidFill>
                <a:round/>
                <a:headEnd/>
                <a:tailEnd/>
              </a:ln>
            </p:spPr>
            <p:txBody>
              <a:bodyPr/>
              <a:lstStyle/>
              <a:p>
                <a:endParaRPr lang="en-CA"/>
              </a:p>
            </p:txBody>
          </p:sp>
          <p:sp>
            <p:nvSpPr>
              <p:cNvPr id="14471" name="Freeform 53"/>
              <p:cNvSpPr>
                <a:spLocks/>
              </p:cNvSpPr>
              <p:nvPr/>
            </p:nvSpPr>
            <p:spPr bwMode="auto">
              <a:xfrm>
                <a:off x="1255" y="1533"/>
                <a:ext cx="73" cy="112"/>
              </a:xfrm>
              <a:custGeom>
                <a:avLst/>
                <a:gdLst>
                  <a:gd name="T0" fmla="*/ 73 w 73"/>
                  <a:gd name="T1" fmla="*/ 92 h 112"/>
                  <a:gd name="T2" fmla="*/ 65 w 73"/>
                  <a:gd name="T3" fmla="*/ 112 h 112"/>
                  <a:gd name="T4" fmla="*/ 0 w 73"/>
                  <a:gd name="T5" fmla="*/ 112 h 112"/>
                  <a:gd name="T6" fmla="*/ 0 w 73"/>
                  <a:gd name="T7" fmla="*/ 112 h 112"/>
                  <a:gd name="T8" fmla="*/ 19 w 73"/>
                  <a:gd name="T9" fmla="*/ 92 h 112"/>
                  <a:gd name="T10" fmla="*/ 31 w 73"/>
                  <a:gd name="T11" fmla="*/ 81 h 112"/>
                  <a:gd name="T12" fmla="*/ 42 w 73"/>
                  <a:gd name="T13" fmla="*/ 66 h 112"/>
                  <a:gd name="T14" fmla="*/ 50 w 73"/>
                  <a:gd name="T15" fmla="*/ 50 h 112"/>
                  <a:gd name="T16" fmla="*/ 54 w 73"/>
                  <a:gd name="T17" fmla="*/ 35 h 112"/>
                  <a:gd name="T18" fmla="*/ 54 w 73"/>
                  <a:gd name="T19" fmla="*/ 27 h 112"/>
                  <a:gd name="T20" fmla="*/ 46 w 73"/>
                  <a:gd name="T21" fmla="*/ 20 h 112"/>
                  <a:gd name="T22" fmla="*/ 38 w 73"/>
                  <a:gd name="T23" fmla="*/ 12 h 112"/>
                  <a:gd name="T24" fmla="*/ 31 w 73"/>
                  <a:gd name="T25" fmla="*/ 12 h 112"/>
                  <a:gd name="T26" fmla="*/ 23 w 73"/>
                  <a:gd name="T27" fmla="*/ 12 h 112"/>
                  <a:gd name="T28" fmla="*/ 15 w 73"/>
                  <a:gd name="T29" fmla="*/ 16 h 112"/>
                  <a:gd name="T30" fmla="*/ 11 w 73"/>
                  <a:gd name="T31" fmla="*/ 23 h 112"/>
                  <a:gd name="T32" fmla="*/ 8 w 73"/>
                  <a:gd name="T33" fmla="*/ 31 h 112"/>
                  <a:gd name="T34" fmla="*/ 4 w 73"/>
                  <a:gd name="T35" fmla="*/ 31 h 112"/>
                  <a:gd name="T36" fmla="*/ 8 w 73"/>
                  <a:gd name="T37" fmla="*/ 16 h 112"/>
                  <a:gd name="T38" fmla="*/ 15 w 73"/>
                  <a:gd name="T39" fmla="*/ 8 h 112"/>
                  <a:gd name="T40" fmla="*/ 23 w 73"/>
                  <a:gd name="T41" fmla="*/ 0 h 112"/>
                  <a:gd name="T42" fmla="*/ 35 w 73"/>
                  <a:gd name="T43" fmla="*/ 0 h 112"/>
                  <a:gd name="T44" fmla="*/ 50 w 73"/>
                  <a:gd name="T45" fmla="*/ 0 h 112"/>
                  <a:gd name="T46" fmla="*/ 58 w 73"/>
                  <a:gd name="T47" fmla="*/ 8 h 112"/>
                  <a:gd name="T48" fmla="*/ 65 w 73"/>
                  <a:gd name="T49" fmla="*/ 20 h 112"/>
                  <a:gd name="T50" fmla="*/ 69 w 73"/>
                  <a:gd name="T51" fmla="*/ 27 h 112"/>
                  <a:gd name="T52" fmla="*/ 65 w 73"/>
                  <a:gd name="T53" fmla="*/ 39 h 112"/>
                  <a:gd name="T54" fmla="*/ 65 w 73"/>
                  <a:gd name="T55" fmla="*/ 46 h 112"/>
                  <a:gd name="T56" fmla="*/ 54 w 73"/>
                  <a:gd name="T57" fmla="*/ 58 h 112"/>
                  <a:gd name="T58" fmla="*/ 42 w 73"/>
                  <a:gd name="T59" fmla="*/ 73 h 112"/>
                  <a:gd name="T60" fmla="*/ 31 w 73"/>
                  <a:gd name="T61" fmla="*/ 85 h 112"/>
                  <a:gd name="T62" fmla="*/ 23 w 73"/>
                  <a:gd name="T63" fmla="*/ 96 h 112"/>
                  <a:gd name="T64" fmla="*/ 15 w 73"/>
                  <a:gd name="T65" fmla="*/ 100 h 112"/>
                  <a:gd name="T66" fmla="*/ 46 w 73"/>
                  <a:gd name="T67" fmla="*/ 100 h 112"/>
                  <a:gd name="T68" fmla="*/ 54 w 73"/>
                  <a:gd name="T69" fmla="*/ 100 h 112"/>
                  <a:gd name="T70" fmla="*/ 58 w 73"/>
                  <a:gd name="T71" fmla="*/ 100 h 112"/>
                  <a:gd name="T72" fmla="*/ 61 w 73"/>
                  <a:gd name="T73" fmla="*/ 100 h 112"/>
                  <a:gd name="T74" fmla="*/ 65 w 73"/>
                  <a:gd name="T75" fmla="*/ 96 h 112"/>
                  <a:gd name="T76" fmla="*/ 69 w 73"/>
                  <a:gd name="T77" fmla="*/ 96 h 112"/>
                  <a:gd name="T78" fmla="*/ 73 w 73"/>
                  <a:gd name="T79" fmla="*/ 92 h 112"/>
                  <a:gd name="T80" fmla="*/ 73 w 73"/>
                  <a:gd name="T81" fmla="*/ 92 h 112"/>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2"/>
                  <a:gd name="T125" fmla="*/ 73 w 73"/>
                  <a:gd name="T126" fmla="*/ 112 h 112"/>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2">
                    <a:moveTo>
                      <a:pt x="73" y="92"/>
                    </a:moveTo>
                    <a:lnTo>
                      <a:pt x="65" y="112"/>
                    </a:lnTo>
                    <a:lnTo>
                      <a:pt x="0" y="112"/>
                    </a:lnTo>
                    <a:lnTo>
                      <a:pt x="19" y="92"/>
                    </a:lnTo>
                    <a:lnTo>
                      <a:pt x="31" y="81"/>
                    </a:lnTo>
                    <a:lnTo>
                      <a:pt x="42" y="66"/>
                    </a:lnTo>
                    <a:lnTo>
                      <a:pt x="50" y="50"/>
                    </a:lnTo>
                    <a:lnTo>
                      <a:pt x="54" y="35"/>
                    </a:lnTo>
                    <a:lnTo>
                      <a:pt x="54" y="27"/>
                    </a:lnTo>
                    <a:lnTo>
                      <a:pt x="46" y="20"/>
                    </a:lnTo>
                    <a:lnTo>
                      <a:pt x="38" y="12"/>
                    </a:lnTo>
                    <a:lnTo>
                      <a:pt x="31" y="12"/>
                    </a:lnTo>
                    <a:lnTo>
                      <a:pt x="23" y="12"/>
                    </a:lnTo>
                    <a:lnTo>
                      <a:pt x="15" y="16"/>
                    </a:lnTo>
                    <a:lnTo>
                      <a:pt x="11" y="23"/>
                    </a:lnTo>
                    <a:lnTo>
                      <a:pt x="8" y="31"/>
                    </a:lnTo>
                    <a:lnTo>
                      <a:pt x="4" y="31"/>
                    </a:lnTo>
                    <a:lnTo>
                      <a:pt x="8" y="16"/>
                    </a:lnTo>
                    <a:lnTo>
                      <a:pt x="15" y="8"/>
                    </a:lnTo>
                    <a:lnTo>
                      <a:pt x="23" y="0"/>
                    </a:lnTo>
                    <a:lnTo>
                      <a:pt x="35" y="0"/>
                    </a:lnTo>
                    <a:lnTo>
                      <a:pt x="50" y="0"/>
                    </a:lnTo>
                    <a:lnTo>
                      <a:pt x="58" y="8"/>
                    </a:lnTo>
                    <a:lnTo>
                      <a:pt x="65" y="20"/>
                    </a:lnTo>
                    <a:lnTo>
                      <a:pt x="69" y="27"/>
                    </a:lnTo>
                    <a:lnTo>
                      <a:pt x="65" y="39"/>
                    </a:lnTo>
                    <a:lnTo>
                      <a:pt x="65" y="46"/>
                    </a:lnTo>
                    <a:lnTo>
                      <a:pt x="54" y="58"/>
                    </a:lnTo>
                    <a:lnTo>
                      <a:pt x="42" y="73"/>
                    </a:lnTo>
                    <a:lnTo>
                      <a:pt x="31" y="85"/>
                    </a:lnTo>
                    <a:lnTo>
                      <a:pt x="23" y="96"/>
                    </a:lnTo>
                    <a:lnTo>
                      <a:pt x="15" y="100"/>
                    </a:lnTo>
                    <a:lnTo>
                      <a:pt x="46" y="100"/>
                    </a:lnTo>
                    <a:lnTo>
                      <a:pt x="54" y="100"/>
                    </a:lnTo>
                    <a:lnTo>
                      <a:pt x="58" y="100"/>
                    </a:lnTo>
                    <a:lnTo>
                      <a:pt x="61" y="100"/>
                    </a:lnTo>
                    <a:lnTo>
                      <a:pt x="65" y="96"/>
                    </a:lnTo>
                    <a:lnTo>
                      <a:pt x="69" y="96"/>
                    </a:lnTo>
                    <a:lnTo>
                      <a:pt x="73" y="92"/>
                    </a:lnTo>
                    <a:close/>
                  </a:path>
                </a:pathLst>
              </a:custGeom>
              <a:solidFill>
                <a:srgbClr val="000000"/>
              </a:solidFill>
              <a:ln w="0">
                <a:solidFill>
                  <a:srgbClr val="000000"/>
                </a:solidFill>
                <a:round/>
                <a:headEnd/>
                <a:tailEnd/>
              </a:ln>
            </p:spPr>
            <p:txBody>
              <a:bodyPr/>
              <a:lstStyle/>
              <a:p>
                <a:endParaRPr lang="en-CA"/>
              </a:p>
            </p:txBody>
          </p:sp>
          <p:sp>
            <p:nvSpPr>
              <p:cNvPr id="14472" name="Freeform 54"/>
              <p:cNvSpPr>
                <a:spLocks/>
              </p:cNvSpPr>
              <p:nvPr/>
            </p:nvSpPr>
            <p:spPr bwMode="auto">
              <a:xfrm>
                <a:off x="1343" y="1533"/>
                <a:ext cx="65" cy="115"/>
              </a:xfrm>
              <a:custGeom>
                <a:avLst/>
                <a:gdLst>
                  <a:gd name="T0" fmla="*/ 8 w 65"/>
                  <a:gd name="T1" fmla="*/ 12 h 115"/>
                  <a:gd name="T2" fmla="*/ 23 w 65"/>
                  <a:gd name="T3" fmla="*/ 0 h 115"/>
                  <a:gd name="T4" fmla="*/ 42 w 65"/>
                  <a:gd name="T5" fmla="*/ 0 h 115"/>
                  <a:gd name="T6" fmla="*/ 58 w 65"/>
                  <a:gd name="T7" fmla="*/ 16 h 115"/>
                  <a:gd name="T8" fmla="*/ 58 w 65"/>
                  <a:gd name="T9" fmla="*/ 31 h 115"/>
                  <a:gd name="T10" fmla="*/ 42 w 65"/>
                  <a:gd name="T11" fmla="*/ 46 h 115"/>
                  <a:gd name="T12" fmla="*/ 58 w 65"/>
                  <a:gd name="T13" fmla="*/ 58 h 115"/>
                  <a:gd name="T14" fmla="*/ 65 w 65"/>
                  <a:gd name="T15" fmla="*/ 77 h 115"/>
                  <a:gd name="T16" fmla="*/ 54 w 65"/>
                  <a:gd name="T17" fmla="*/ 100 h 115"/>
                  <a:gd name="T18" fmla="*/ 35 w 65"/>
                  <a:gd name="T19" fmla="*/ 112 h 115"/>
                  <a:gd name="T20" fmla="*/ 12 w 65"/>
                  <a:gd name="T21" fmla="*/ 115 h 115"/>
                  <a:gd name="T22" fmla="*/ 0 w 65"/>
                  <a:gd name="T23" fmla="*/ 108 h 115"/>
                  <a:gd name="T24" fmla="*/ 0 w 65"/>
                  <a:gd name="T25" fmla="*/ 104 h 115"/>
                  <a:gd name="T26" fmla="*/ 4 w 65"/>
                  <a:gd name="T27" fmla="*/ 100 h 115"/>
                  <a:gd name="T28" fmla="*/ 8 w 65"/>
                  <a:gd name="T29" fmla="*/ 100 h 115"/>
                  <a:gd name="T30" fmla="*/ 12 w 65"/>
                  <a:gd name="T31" fmla="*/ 104 h 115"/>
                  <a:gd name="T32" fmla="*/ 23 w 65"/>
                  <a:gd name="T33" fmla="*/ 108 h 115"/>
                  <a:gd name="T34" fmla="*/ 27 w 65"/>
                  <a:gd name="T35" fmla="*/ 108 h 115"/>
                  <a:gd name="T36" fmla="*/ 39 w 65"/>
                  <a:gd name="T37" fmla="*/ 108 h 115"/>
                  <a:gd name="T38" fmla="*/ 50 w 65"/>
                  <a:gd name="T39" fmla="*/ 92 h 115"/>
                  <a:gd name="T40" fmla="*/ 50 w 65"/>
                  <a:gd name="T41" fmla="*/ 81 h 115"/>
                  <a:gd name="T42" fmla="*/ 46 w 65"/>
                  <a:gd name="T43" fmla="*/ 69 h 115"/>
                  <a:gd name="T44" fmla="*/ 39 w 65"/>
                  <a:gd name="T45" fmla="*/ 62 h 115"/>
                  <a:gd name="T46" fmla="*/ 27 w 65"/>
                  <a:gd name="T47" fmla="*/ 58 h 115"/>
                  <a:gd name="T48" fmla="*/ 19 w 65"/>
                  <a:gd name="T49" fmla="*/ 58 h 115"/>
                  <a:gd name="T50" fmla="*/ 27 w 65"/>
                  <a:gd name="T51" fmla="*/ 54 h 115"/>
                  <a:gd name="T52" fmla="*/ 39 w 65"/>
                  <a:gd name="T53" fmla="*/ 46 h 115"/>
                  <a:gd name="T54" fmla="*/ 46 w 65"/>
                  <a:gd name="T55" fmla="*/ 35 h 115"/>
                  <a:gd name="T56" fmla="*/ 46 w 65"/>
                  <a:gd name="T57" fmla="*/ 20 h 115"/>
                  <a:gd name="T58" fmla="*/ 35 w 65"/>
                  <a:gd name="T59" fmla="*/ 12 h 115"/>
                  <a:gd name="T60" fmla="*/ 19 w 65"/>
                  <a:gd name="T61" fmla="*/ 12 h 115"/>
                  <a:gd name="T62" fmla="*/ 4 w 65"/>
                  <a:gd name="T63" fmla="*/ 23 h 11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5"/>
                  <a:gd name="T97" fmla="*/ 0 h 115"/>
                  <a:gd name="T98" fmla="*/ 65 w 65"/>
                  <a:gd name="T99" fmla="*/ 115 h 11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5" h="115">
                    <a:moveTo>
                      <a:pt x="4" y="23"/>
                    </a:moveTo>
                    <a:lnTo>
                      <a:pt x="8" y="12"/>
                    </a:lnTo>
                    <a:lnTo>
                      <a:pt x="16" y="4"/>
                    </a:lnTo>
                    <a:lnTo>
                      <a:pt x="23" y="0"/>
                    </a:lnTo>
                    <a:lnTo>
                      <a:pt x="31" y="0"/>
                    </a:lnTo>
                    <a:lnTo>
                      <a:pt x="42" y="0"/>
                    </a:lnTo>
                    <a:lnTo>
                      <a:pt x="54" y="8"/>
                    </a:lnTo>
                    <a:lnTo>
                      <a:pt x="58" y="16"/>
                    </a:lnTo>
                    <a:lnTo>
                      <a:pt x="58" y="23"/>
                    </a:lnTo>
                    <a:lnTo>
                      <a:pt x="58" y="31"/>
                    </a:lnTo>
                    <a:lnTo>
                      <a:pt x="50" y="39"/>
                    </a:lnTo>
                    <a:lnTo>
                      <a:pt x="42" y="46"/>
                    </a:lnTo>
                    <a:lnTo>
                      <a:pt x="50" y="50"/>
                    </a:lnTo>
                    <a:lnTo>
                      <a:pt x="58" y="58"/>
                    </a:lnTo>
                    <a:lnTo>
                      <a:pt x="62" y="66"/>
                    </a:lnTo>
                    <a:lnTo>
                      <a:pt x="65" y="77"/>
                    </a:lnTo>
                    <a:lnTo>
                      <a:pt x="62" y="89"/>
                    </a:lnTo>
                    <a:lnTo>
                      <a:pt x="54" y="100"/>
                    </a:lnTo>
                    <a:lnTo>
                      <a:pt x="46" y="108"/>
                    </a:lnTo>
                    <a:lnTo>
                      <a:pt x="35" y="112"/>
                    </a:lnTo>
                    <a:lnTo>
                      <a:pt x="19" y="115"/>
                    </a:lnTo>
                    <a:lnTo>
                      <a:pt x="12" y="115"/>
                    </a:lnTo>
                    <a:lnTo>
                      <a:pt x="4" y="112"/>
                    </a:lnTo>
                    <a:lnTo>
                      <a:pt x="0" y="108"/>
                    </a:lnTo>
                    <a:lnTo>
                      <a:pt x="0" y="104"/>
                    </a:lnTo>
                    <a:lnTo>
                      <a:pt x="4" y="104"/>
                    </a:lnTo>
                    <a:lnTo>
                      <a:pt x="4" y="100"/>
                    </a:lnTo>
                    <a:lnTo>
                      <a:pt x="8" y="100"/>
                    </a:lnTo>
                    <a:lnTo>
                      <a:pt x="12" y="100"/>
                    </a:lnTo>
                    <a:lnTo>
                      <a:pt x="12" y="104"/>
                    </a:lnTo>
                    <a:lnTo>
                      <a:pt x="19" y="104"/>
                    </a:lnTo>
                    <a:lnTo>
                      <a:pt x="23" y="108"/>
                    </a:lnTo>
                    <a:lnTo>
                      <a:pt x="27" y="108"/>
                    </a:lnTo>
                    <a:lnTo>
                      <a:pt x="31" y="108"/>
                    </a:lnTo>
                    <a:lnTo>
                      <a:pt x="39" y="108"/>
                    </a:lnTo>
                    <a:lnTo>
                      <a:pt x="46" y="100"/>
                    </a:lnTo>
                    <a:lnTo>
                      <a:pt x="50" y="92"/>
                    </a:lnTo>
                    <a:lnTo>
                      <a:pt x="50" y="85"/>
                    </a:lnTo>
                    <a:lnTo>
                      <a:pt x="50" y="81"/>
                    </a:lnTo>
                    <a:lnTo>
                      <a:pt x="50" y="73"/>
                    </a:lnTo>
                    <a:lnTo>
                      <a:pt x="46" y="69"/>
                    </a:lnTo>
                    <a:lnTo>
                      <a:pt x="42" y="66"/>
                    </a:lnTo>
                    <a:lnTo>
                      <a:pt x="39" y="62"/>
                    </a:lnTo>
                    <a:lnTo>
                      <a:pt x="35" y="62"/>
                    </a:lnTo>
                    <a:lnTo>
                      <a:pt x="27" y="58"/>
                    </a:lnTo>
                    <a:lnTo>
                      <a:pt x="23" y="58"/>
                    </a:lnTo>
                    <a:lnTo>
                      <a:pt x="19" y="58"/>
                    </a:lnTo>
                    <a:lnTo>
                      <a:pt x="19" y="54"/>
                    </a:lnTo>
                    <a:lnTo>
                      <a:pt x="27" y="54"/>
                    </a:lnTo>
                    <a:lnTo>
                      <a:pt x="35" y="50"/>
                    </a:lnTo>
                    <a:lnTo>
                      <a:pt x="39" y="46"/>
                    </a:lnTo>
                    <a:lnTo>
                      <a:pt x="42" y="43"/>
                    </a:lnTo>
                    <a:lnTo>
                      <a:pt x="46" y="35"/>
                    </a:lnTo>
                    <a:lnTo>
                      <a:pt x="46" y="27"/>
                    </a:lnTo>
                    <a:lnTo>
                      <a:pt x="46" y="20"/>
                    </a:lnTo>
                    <a:lnTo>
                      <a:pt x="42" y="16"/>
                    </a:lnTo>
                    <a:lnTo>
                      <a:pt x="35" y="12"/>
                    </a:lnTo>
                    <a:lnTo>
                      <a:pt x="27" y="8"/>
                    </a:lnTo>
                    <a:lnTo>
                      <a:pt x="19" y="12"/>
                    </a:lnTo>
                    <a:lnTo>
                      <a:pt x="12" y="16"/>
                    </a:lnTo>
                    <a:lnTo>
                      <a:pt x="4" y="23"/>
                    </a:lnTo>
                    <a:close/>
                  </a:path>
                </a:pathLst>
              </a:custGeom>
              <a:solidFill>
                <a:srgbClr val="000000"/>
              </a:solidFill>
              <a:ln w="0">
                <a:solidFill>
                  <a:srgbClr val="000000"/>
                </a:solidFill>
                <a:round/>
                <a:headEnd/>
                <a:tailEnd/>
              </a:ln>
            </p:spPr>
            <p:txBody>
              <a:bodyPr/>
              <a:lstStyle/>
              <a:p>
                <a:endParaRPr lang="en-CA"/>
              </a:p>
            </p:txBody>
          </p:sp>
          <p:sp>
            <p:nvSpPr>
              <p:cNvPr id="14473" name="Rectangle 55"/>
              <p:cNvSpPr>
                <a:spLocks noChangeArrowheads="1"/>
              </p:cNvSpPr>
              <p:nvPr/>
            </p:nvSpPr>
            <p:spPr bwMode="auto">
              <a:xfrm>
                <a:off x="1554" y="1507"/>
                <a:ext cx="8" cy="207"/>
              </a:xfrm>
              <a:prstGeom prst="rect">
                <a:avLst/>
              </a:prstGeom>
              <a:solidFill>
                <a:srgbClr val="000000"/>
              </a:solidFill>
              <a:ln w="0">
                <a:solidFill>
                  <a:srgbClr val="000000"/>
                </a:solidFill>
                <a:miter lim="800000"/>
                <a:headEnd/>
                <a:tailEnd/>
              </a:ln>
            </p:spPr>
            <p:txBody>
              <a:bodyPr/>
              <a:lstStyle/>
              <a:p>
                <a:endParaRPr lang="en-US"/>
              </a:p>
            </p:txBody>
          </p:sp>
          <p:sp>
            <p:nvSpPr>
              <p:cNvPr id="14474" name="Freeform 56"/>
              <p:cNvSpPr>
                <a:spLocks/>
              </p:cNvSpPr>
              <p:nvPr/>
            </p:nvSpPr>
            <p:spPr bwMode="auto">
              <a:xfrm>
                <a:off x="1746" y="1629"/>
                <a:ext cx="19" cy="19"/>
              </a:xfrm>
              <a:custGeom>
                <a:avLst/>
                <a:gdLst>
                  <a:gd name="T0" fmla="*/ 8 w 19"/>
                  <a:gd name="T1" fmla="*/ 0 h 19"/>
                  <a:gd name="T2" fmla="*/ 12 w 19"/>
                  <a:gd name="T3" fmla="*/ 0 h 19"/>
                  <a:gd name="T4" fmla="*/ 15 w 19"/>
                  <a:gd name="T5" fmla="*/ 4 h 19"/>
                  <a:gd name="T6" fmla="*/ 19 w 19"/>
                  <a:gd name="T7" fmla="*/ 4 h 19"/>
                  <a:gd name="T8" fmla="*/ 19 w 19"/>
                  <a:gd name="T9" fmla="*/ 8 h 19"/>
                  <a:gd name="T10" fmla="*/ 19 w 19"/>
                  <a:gd name="T11" fmla="*/ 12 h 19"/>
                  <a:gd name="T12" fmla="*/ 15 w 19"/>
                  <a:gd name="T13" fmla="*/ 16 h 19"/>
                  <a:gd name="T14" fmla="*/ 12 w 19"/>
                  <a:gd name="T15" fmla="*/ 19 h 19"/>
                  <a:gd name="T16" fmla="*/ 8 w 19"/>
                  <a:gd name="T17" fmla="*/ 19 h 19"/>
                  <a:gd name="T18" fmla="*/ 8 w 19"/>
                  <a:gd name="T19" fmla="*/ 19 h 19"/>
                  <a:gd name="T20" fmla="*/ 4 w 19"/>
                  <a:gd name="T21" fmla="*/ 16 h 19"/>
                  <a:gd name="T22" fmla="*/ 0 w 19"/>
                  <a:gd name="T23" fmla="*/ 12 h 19"/>
                  <a:gd name="T24" fmla="*/ 0 w 19"/>
                  <a:gd name="T25" fmla="*/ 8 h 19"/>
                  <a:gd name="T26" fmla="*/ 0 w 19"/>
                  <a:gd name="T27" fmla="*/ 4 h 19"/>
                  <a:gd name="T28" fmla="*/ 4 w 19"/>
                  <a:gd name="T29" fmla="*/ 4 h 19"/>
                  <a:gd name="T30" fmla="*/ 8 w 19"/>
                  <a:gd name="T31" fmla="*/ 0 h 19"/>
                  <a:gd name="T32" fmla="*/ 8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8" y="0"/>
                    </a:moveTo>
                    <a:lnTo>
                      <a:pt x="12" y="0"/>
                    </a:lnTo>
                    <a:lnTo>
                      <a:pt x="15" y="4"/>
                    </a:lnTo>
                    <a:lnTo>
                      <a:pt x="19" y="4"/>
                    </a:lnTo>
                    <a:lnTo>
                      <a:pt x="19" y="8"/>
                    </a:lnTo>
                    <a:lnTo>
                      <a:pt x="19" y="12"/>
                    </a:lnTo>
                    <a:lnTo>
                      <a:pt x="15" y="16"/>
                    </a:lnTo>
                    <a:lnTo>
                      <a:pt x="12" y="19"/>
                    </a:lnTo>
                    <a:lnTo>
                      <a:pt x="8" y="19"/>
                    </a:lnTo>
                    <a:lnTo>
                      <a:pt x="4" y="16"/>
                    </a:lnTo>
                    <a:lnTo>
                      <a:pt x="0" y="12"/>
                    </a:lnTo>
                    <a:lnTo>
                      <a:pt x="0" y="8"/>
                    </a:lnTo>
                    <a:lnTo>
                      <a:pt x="0" y="4"/>
                    </a:lnTo>
                    <a:lnTo>
                      <a:pt x="4" y="4"/>
                    </a:lnTo>
                    <a:lnTo>
                      <a:pt x="8" y="0"/>
                    </a:lnTo>
                    <a:close/>
                  </a:path>
                </a:pathLst>
              </a:custGeom>
              <a:solidFill>
                <a:srgbClr val="000000"/>
              </a:solidFill>
              <a:ln w="0">
                <a:solidFill>
                  <a:srgbClr val="000000"/>
                </a:solidFill>
                <a:round/>
                <a:headEnd/>
                <a:tailEnd/>
              </a:ln>
            </p:spPr>
            <p:txBody>
              <a:bodyPr/>
              <a:lstStyle/>
              <a:p>
                <a:endParaRPr lang="en-CA"/>
              </a:p>
            </p:txBody>
          </p:sp>
          <p:sp>
            <p:nvSpPr>
              <p:cNvPr id="14475" name="Freeform 57"/>
              <p:cNvSpPr>
                <a:spLocks/>
              </p:cNvSpPr>
              <p:nvPr/>
            </p:nvSpPr>
            <p:spPr bwMode="auto">
              <a:xfrm>
                <a:off x="1784" y="1533"/>
                <a:ext cx="62" cy="115"/>
              </a:xfrm>
              <a:custGeom>
                <a:avLst/>
                <a:gdLst>
                  <a:gd name="T0" fmla="*/ 4 w 62"/>
                  <a:gd name="T1" fmla="*/ 12 h 115"/>
                  <a:gd name="T2" fmla="*/ 20 w 62"/>
                  <a:gd name="T3" fmla="*/ 0 h 115"/>
                  <a:gd name="T4" fmla="*/ 43 w 62"/>
                  <a:gd name="T5" fmla="*/ 0 h 115"/>
                  <a:gd name="T6" fmla="*/ 54 w 62"/>
                  <a:gd name="T7" fmla="*/ 16 h 115"/>
                  <a:gd name="T8" fmla="*/ 54 w 62"/>
                  <a:gd name="T9" fmla="*/ 31 h 115"/>
                  <a:gd name="T10" fmla="*/ 39 w 62"/>
                  <a:gd name="T11" fmla="*/ 46 h 115"/>
                  <a:gd name="T12" fmla="*/ 58 w 62"/>
                  <a:gd name="T13" fmla="*/ 58 h 115"/>
                  <a:gd name="T14" fmla="*/ 62 w 62"/>
                  <a:gd name="T15" fmla="*/ 77 h 115"/>
                  <a:gd name="T16" fmla="*/ 54 w 62"/>
                  <a:gd name="T17" fmla="*/ 100 h 115"/>
                  <a:gd name="T18" fmla="*/ 31 w 62"/>
                  <a:gd name="T19" fmla="*/ 112 h 115"/>
                  <a:gd name="T20" fmla="*/ 8 w 62"/>
                  <a:gd name="T21" fmla="*/ 115 h 115"/>
                  <a:gd name="T22" fmla="*/ 0 w 62"/>
                  <a:gd name="T23" fmla="*/ 108 h 115"/>
                  <a:gd name="T24" fmla="*/ 0 w 62"/>
                  <a:gd name="T25" fmla="*/ 104 h 115"/>
                  <a:gd name="T26" fmla="*/ 4 w 62"/>
                  <a:gd name="T27" fmla="*/ 100 h 115"/>
                  <a:gd name="T28" fmla="*/ 8 w 62"/>
                  <a:gd name="T29" fmla="*/ 100 h 115"/>
                  <a:gd name="T30" fmla="*/ 12 w 62"/>
                  <a:gd name="T31" fmla="*/ 104 h 115"/>
                  <a:gd name="T32" fmla="*/ 20 w 62"/>
                  <a:gd name="T33" fmla="*/ 108 h 115"/>
                  <a:gd name="T34" fmla="*/ 27 w 62"/>
                  <a:gd name="T35" fmla="*/ 108 h 115"/>
                  <a:gd name="T36" fmla="*/ 35 w 62"/>
                  <a:gd name="T37" fmla="*/ 108 h 115"/>
                  <a:gd name="T38" fmla="*/ 47 w 62"/>
                  <a:gd name="T39" fmla="*/ 92 h 115"/>
                  <a:gd name="T40" fmla="*/ 50 w 62"/>
                  <a:gd name="T41" fmla="*/ 81 h 115"/>
                  <a:gd name="T42" fmla="*/ 43 w 62"/>
                  <a:gd name="T43" fmla="*/ 69 h 115"/>
                  <a:gd name="T44" fmla="*/ 39 w 62"/>
                  <a:gd name="T45" fmla="*/ 62 h 115"/>
                  <a:gd name="T46" fmla="*/ 27 w 62"/>
                  <a:gd name="T47" fmla="*/ 58 h 115"/>
                  <a:gd name="T48" fmla="*/ 20 w 62"/>
                  <a:gd name="T49" fmla="*/ 58 h 115"/>
                  <a:gd name="T50" fmla="*/ 23 w 62"/>
                  <a:gd name="T51" fmla="*/ 54 h 115"/>
                  <a:gd name="T52" fmla="*/ 39 w 62"/>
                  <a:gd name="T53" fmla="*/ 46 h 115"/>
                  <a:gd name="T54" fmla="*/ 43 w 62"/>
                  <a:gd name="T55" fmla="*/ 35 h 115"/>
                  <a:gd name="T56" fmla="*/ 43 w 62"/>
                  <a:gd name="T57" fmla="*/ 20 h 115"/>
                  <a:gd name="T58" fmla="*/ 31 w 62"/>
                  <a:gd name="T59" fmla="*/ 12 h 115"/>
                  <a:gd name="T60" fmla="*/ 16 w 62"/>
                  <a:gd name="T61" fmla="*/ 12 h 115"/>
                  <a:gd name="T62" fmla="*/ 4 w 62"/>
                  <a:gd name="T63" fmla="*/ 23 h 11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2"/>
                  <a:gd name="T97" fmla="*/ 0 h 115"/>
                  <a:gd name="T98" fmla="*/ 62 w 62"/>
                  <a:gd name="T99" fmla="*/ 115 h 11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2" h="115">
                    <a:moveTo>
                      <a:pt x="0" y="23"/>
                    </a:moveTo>
                    <a:lnTo>
                      <a:pt x="4" y="12"/>
                    </a:lnTo>
                    <a:lnTo>
                      <a:pt x="12" y="4"/>
                    </a:lnTo>
                    <a:lnTo>
                      <a:pt x="20" y="0"/>
                    </a:lnTo>
                    <a:lnTo>
                      <a:pt x="31" y="0"/>
                    </a:lnTo>
                    <a:lnTo>
                      <a:pt x="43" y="0"/>
                    </a:lnTo>
                    <a:lnTo>
                      <a:pt x="50" y="8"/>
                    </a:lnTo>
                    <a:lnTo>
                      <a:pt x="54" y="16"/>
                    </a:lnTo>
                    <a:lnTo>
                      <a:pt x="58" y="23"/>
                    </a:lnTo>
                    <a:lnTo>
                      <a:pt x="54" y="31"/>
                    </a:lnTo>
                    <a:lnTo>
                      <a:pt x="50" y="39"/>
                    </a:lnTo>
                    <a:lnTo>
                      <a:pt x="39" y="46"/>
                    </a:lnTo>
                    <a:lnTo>
                      <a:pt x="50" y="50"/>
                    </a:lnTo>
                    <a:lnTo>
                      <a:pt x="58" y="58"/>
                    </a:lnTo>
                    <a:lnTo>
                      <a:pt x="62" y="66"/>
                    </a:lnTo>
                    <a:lnTo>
                      <a:pt x="62" y="77"/>
                    </a:lnTo>
                    <a:lnTo>
                      <a:pt x="58" y="89"/>
                    </a:lnTo>
                    <a:lnTo>
                      <a:pt x="54" y="100"/>
                    </a:lnTo>
                    <a:lnTo>
                      <a:pt x="43" y="108"/>
                    </a:lnTo>
                    <a:lnTo>
                      <a:pt x="31" y="112"/>
                    </a:lnTo>
                    <a:lnTo>
                      <a:pt x="20" y="115"/>
                    </a:lnTo>
                    <a:lnTo>
                      <a:pt x="8" y="115"/>
                    </a:lnTo>
                    <a:lnTo>
                      <a:pt x="4" y="112"/>
                    </a:lnTo>
                    <a:lnTo>
                      <a:pt x="0" y="108"/>
                    </a:lnTo>
                    <a:lnTo>
                      <a:pt x="0" y="104"/>
                    </a:lnTo>
                    <a:lnTo>
                      <a:pt x="4" y="100"/>
                    </a:lnTo>
                    <a:lnTo>
                      <a:pt x="8" y="100"/>
                    </a:lnTo>
                    <a:lnTo>
                      <a:pt x="12" y="104"/>
                    </a:lnTo>
                    <a:lnTo>
                      <a:pt x="16" y="104"/>
                    </a:lnTo>
                    <a:lnTo>
                      <a:pt x="20" y="108"/>
                    </a:lnTo>
                    <a:lnTo>
                      <a:pt x="23" y="108"/>
                    </a:lnTo>
                    <a:lnTo>
                      <a:pt x="27" y="108"/>
                    </a:lnTo>
                    <a:lnTo>
                      <a:pt x="35" y="108"/>
                    </a:lnTo>
                    <a:lnTo>
                      <a:pt x="43" y="100"/>
                    </a:lnTo>
                    <a:lnTo>
                      <a:pt x="47" y="92"/>
                    </a:lnTo>
                    <a:lnTo>
                      <a:pt x="50" y="85"/>
                    </a:lnTo>
                    <a:lnTo>
                      <a:pt x="50" y="81"/>
                    </a:lnTo>
                    <a:lnTo>
                      <a:pt x="47" y="73"/>
                    </a:lnTo>
                    <a:lnTo>
                      <a:pt x="43" y="69"/>
                    </a:lnTo>
                    <a:lnTo>
                      <a:pt x="43" y="66"/>
                    </a:lnTo>
                    <a:lnTo>
                      <a:pt x="39" y="62"/>
                    </a:lnTo>
                    <a:lnTo>
                      <a:pt x="31" y="62"/>
                    </a:lnTo>
                    <a:lnTo>
                      <a:pt x="27" y="58"/>
                    </a:lnTo>
                    <a:lnTo>
                      <a:pt x="20" y="58"/>
                    </a:lnTo>
                    <a:lnTo>
                      <a:pt x="20" y="54"/>
                    </a:lnTo>
                    <a:lnTo>
                      <a:pt x="23" y="54"/>
                    </a:lnTo>
                    <a:lnTo>
                      <a:pt x="31" y="50"/>
                    </a:lnTo>
                    <a:lnTo>
                      <a:pt x="39" y="46"/>
                    </a:lnTo>
                    <a:lnTo>
                      <a:pt x="43" y="43"/>
                    </a:lnTo>
                    <a:lnTo>
                      <a:pt x="43" y="35"/>
                    </a:lnTo>
                    <a:lnTo>
                      <a:pt x="43" y="27"/>
                    </a:lnTo>
                    <a:lnTo>
                      <a:pt x="43" y="20"/>
                    </a:lnTo>
                    <a:lnTo>
                      <a:pt x="39" y="16"/>
                    </a:lnTo>
                    <a:lnTo>
                      <a:pt x="31" y="12"/>
                    </a:lnTo>
                    <a:lnTo>
                      <a:pt x="23" y="8"/>
                    </a:lnTo>
                    <a:lnTo>
                      <a:pt x="16" y="12"/>
                    </a:lnTo>
                    <a:lnTo>
                      <a:pt x="8" y="16"/>
                    </a:lnTo>
                    <a:lnTo>
                      <a:pt x="4" y="23"/>
                    </a:lnTo>
                    <a:lnTo>
                      <a:pt x="0" y="23"/>
                    </a:lnTo>
                    <a:close/>
                  </a:path>
                </a:pathLst>
              </a:custGeom>
              <a:solidFill>
                <a:srgbClr val="000000"/>
              </a:solidFill>
              <a:ln w="0">
                <a:solidFill>
                  <a:srgbClr val="000000"/>
                </a:solidFill>
                <a:round/>
                <a:headEnd/>
                <a:tailEnd/>
              </a:ln>
            </p:spPr>
            <p:txBody>
              <a:bodyPr/>
              <a:lstStyle/>
              <a:p>
                <a:endParaRPr lang="en-CA"/>
              </a:p>
            </p:txBody>
          </p:sp>
          <p:sp>
            <p:nvSpPr>
              <p:cNvPr id="14476" name="Freeform 58"/>
              <p:cNvSpPr>
                <a:spLocks/>
              </p:cNvSpPr>
              <p:nvPr/>
            </p:nvSpPr>
            <p:spPr bwMode="auto">
              <a:xfrm>
                <a:off x="1865" y="1533"/>
                <a:ext cx="73" cy="112"/>
              </a:xfrm>
              <a:custGeom>
                <a:avLst/>
                <a:gdLst>
                  <a:gd name="T0" fmla="*/ 73 w 73"/>
                  <a:gd name="T1" fmla="*/ 92 h 112"/>
                  <a:gd name="T2" fmla="*/ 65 w 73"/>
                  <a:gd name="T3" fmla="*/ 112 h 112"/>
                  <a:gd name="T4" fmla="*/ 0 w 73"/>
                  <a:gd name="T5" fmla="*/ 112 h 112"/>
                  <a:gd name="T6" fmla="*/ 0 w 73"/>
                  <a:gd name="T7" fmla="*/ 112 h 112"/>
                  <a:gd name="T8" fmla="*/ 15 w 73"/>
                  <a:gd name="T9" fmla="*/ 92 h 112"/>
                  <a:gd name="T10" fmla="*/ 31 w 73"/>
                  <a:gd name="T11" fmla="*/ 81 h 112"/>
                  <a:gd name="T12" fmla="*/ 38 w 73"/>
                  <a:gd name="T13" fmla="*/ 66 h 112"/>
                  <a:gd name="T14" fmla="*/ 46 w 73"/>
                  <a:gd name="T15" fmla="*/ 50 h 112"/>
                  <a:gd name="T16" fmla="*/ 50 w 73"/>
                  <a:gd name="T17" fmla="*/ 35 h 112"/>
                  <a:gd name="T18" fmla="*/ 50 w 73"/>
                  <a:gd name="T19" fmla="*/ 27 h 112"/>
                  <a:gd name="T20" fmla="*/ 42 w 73"/>
                  <a:gd name="T21" fmla="*/ 20 h 112"/>
                  <a:gd name="T22" fmla="*/ 38 w 73"/>
                  <a:gd name="T23" fmla="*/ 12 h 112"/>
                  <a:gd name="T24" fmla="*/ 27 w 73"/>
                  <a:gd name="T25" fmla="*/ 12 h 112"/>
                  <a:gd name="T26" fmla="*/ 19 w 73"/>
                  <a:gd name="T27" fmla="*/ 12 h 112"/>
                  <a:gd name="T28" fmla="*/ 12 w 73"/>
                  <a:gd name="T29" fmla="*/ 16 h 112"/>
                  <a:gd name="T30" fmla="*/ 8 w 73"/>
                  <a:gd name="T31" fmla="*/ 23 h 112"/>
                  <a:gd name="T32" fmla="*/ 4 w 73"/>
                  <a:gd name="T33" fmla="*/ 31 h 112"/>
                  <a:gd name="T34" fmla="*/ 0 w 73"/>
                  <a:gd name="T35" fmla="*/ 31 h 112"/>
                  <a:gd name="T36" fmla="*/ 4 w 73"/>
                  <a:gd name="T37" fmla="*/ 16 h 112"/>
                  <a:gd name="T38" fmla="*/ 12 w 73"/>
                  <a:gd name="T39" fmla="*/ 8 h 112"/>
                  <a:gd name="T40" fmla="*/ 19 w 73"/>
                  <a:gd name="T41" fmla="*/ 0 h 112"/>
                  <a:gd name="T42" fmla="*/ 31 w 73"/>
                  <a:gd name="T43" fmla="*/ 0 h 112"/>
                  <a:gd name="T44" fmla="*/ 46 w 73"/>
                  <a:gd name="T45" fmla="*/ 0 h 112"/>
                  <a:gd name="T46" fmla="*/ 54 w 73"/>
                  <a:gd name="T47" fmla="*/ 8 h 112"/>
                  <a:gd name="T48" fmla="*/ 61 w 73"/>
                  <a:gd name="T49" fmla="*/ 20 h 112"/>
                  <a:gd name="T50" fmla="*/ 65 w 73"/>
                  <a:gd name="T51" fmla="*/ 27 h 112"/>
                  <a:gd name="T52" fmla="*/ 65 w 73"/>
                  <a:gd name="T53" fmla="*/ 39 h 112"/>
                  <a:gd name="T54" fmla="*/ 61 w 73"/>
                  <a:gd name="T55" fmla="*/ 46 h 112"/>
                  <a:gd name="T56" fmla="*/ 54 w 73"/>
                  <a:gd name="T57" fmla="*/ 58 h 112"/>
                  <a:gd name="T58" fmla="*/ 42 w 73"/>
                  <a:gd name="T59" fmla="*/ 73 h 112"/>
                  <a:gd name="T60" fmla="*/ 27 w 73"/>
                  <a:gd name="T61" fmla="*/ 85 h 112"/>
                  <a:gd name="T62" fmla="*/ 19 w 73"/>
                  <a:gd name="T63" fmla="*/ 96 h 112"/>
                  <a:gd name="T64" fmla="*/ 15 w 73"/>
                  <a:gd name="T65" fmla="*/ 100 h 112"/>
                  <a:gd name="T66" fmla="*/ 42 w 73"/>
                  <a:gd name="T67" fmla="*/ 100 h 112"/>
                  <a:gd name="T68" fmla="*/ 50 w 73"/>
                  <a:gd name="T69" fmla="*/ 100 h 112"/>
                  <a:gd name="T70" fmla="*/ 58 w 73"/>
                  <a:gd name="T71" fmla="*/ 100 h 112"/>
                  <a:gd name="T72" fmla="*/ 61 w 73"/>
                  <a:gd name="T73" fmla="*/ 100 h 112"/>
                  <a:gd name="T74" fmla="*/ 61 w 73"/>
                  <a:gd name="T75" fmla="*/ 96 h 112"/>
                  <a:gd name="T76" fmla="*/ 65 w 73"/>
                  <a:gd name="T77" fmla="*/ 96 h 112"/>
                  <a:gd name="T78" fmla="*/ 69 w 73"/>
                  <a:gd name="T79" fmla="*/ 92 h 112"/>
                  <a:gd name="T80" fmla="*/ 73 w 73"/>
                  <a:gd name="T81" fmla="*/ 92 h 112"/>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2"/>
                  <a:gd name="T125" fmla="*/ 73 w 73"/>
                  <a:gd name="T126" fmla="*/ 112 h 112"/>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2">
                    <a:moveTo>
                      <a:pt x="73" y="92"/>
                    </a:moveTo>
                    <a:lnTo>
                      <a:pt x="65" y="112"/>
                    </a:lnTo>
                    <a:lnTo>
                      <a:pt x="0" y="112"/>
                    </a:lnTo>
                    <a:lnTo>
                      <a:pt x="15" y="92"/>
                    </a:lnTo>
                    <a:lnTo>
                      <a:pt x="31" y="81"/>
                    </a:lnTo>
                    <a:lnTo>
                      <a:pt x="38" y="66"/>
                    </a:lnTo>
                    <a:lnTo>
                      <a:pt x="46" y="50"/>
                    </a:lnTo>
                    <a:lnTo>
                      <a:pt x="50" y="35"/>
                    </a:lnTo>
                    <a:lnTo>
                      <a:pt x="50" y="27"/>
                    </a:lnTo>
                    <a:lnTo>
                      <a:pt x="42" y="20"/>
                    </a:lnTo>
                    <a:lnTo>
                      <a:pt x="38" y="12"/>
                    </a:lnTo>
                    <a:lnTo>
                      <a:pt x="27" y="12"/>
                    </a:lnTo>
                    <a:lnTo>
                      <a:pt x="19" y="12"/>
                    </a:lnTo>
                    <a:lnTo>
                      <a:pt x="12" y="16"/>
                    </a:lnTo>
                    <a:lnTo>
                      <a:pt x="8" y="23"/>
                    </a:lnTo>
                    <a:lnTo>
                      <a:pt x="4" y="31"/>
                    </a:lnTo>
                    <a:lnTo>
                      <a:pt x="0" y="31"/>
                    </a:lnTo>
                    <a:lnTo>
                      <a:pt x="4" y="16"/>
                    </a:lnTo>
                    <a:lnTo>
                      <a:pt x="12" y="8"/>
                    </a:lnTo>
                    <a:lnTo>
                      <a:pt x="19" y="0"/>
                    </a:lnTo>
                    <a:lnTo>
                      <a:pt x="31" y="0"/>
                    </a:lnTo>
                    <a:lnTo>
                      <a:pt x="46" y="0"/>
                    </a:lnTo>
                    <a:lnTo>
                      <a:pt x="54" y="8"/>
                    </a:lnTo>
                    <a:lnTo>
                      <a:pt x="61" y="20"/>
                    </a:lnTo>
                    <a:lnTo>
                      <a:pt x="65" y="27"/>
                    </a:lnTo>
                    <a:lnTo>
                      <a:pt x="65" y="39"/>
                    </a:lnTo>
                    <a:lnTo>
                      <a:pt x="61" y="46"/>
                    </a:lnTo>
                    <a:lnTo>
                      <a:pt x="54" y="58"/>
                    </a:lnTo>
                    <a:lnTo>
                      <a:pt x="42" y="73"/>
                    </a:lnTo>
                    <a:lnTo>
                      <a:pt x="27" y="85"/>
                    </a:lnTo>
                    <a:lnTo>
                      <a:pt x="19" y="96"/>
                    </a:lnTo>
                    <a:lnTo>
                      <a:pt x="15" y="100"/>
                    </a:lnTo>
                    <a:lnTo>
                      <a:pt x="42" y="100"/>
                    </a:lnTo>
                    <a:lnTo>
                      <a:pt x="50" y="100"/>
                    </a:lnTo>
                    <a:lnTo>
                      <a:pt x="58" y="100"/>
                    </a:lnTo>
                    <a:lnTo>
                      <a:pt x="61" y="100"/>
                    </a:lnTo>
                    <a:lnTo>
                      <a:pt x="61" y="96"/>
                    </a:lnTo>
                    <a:lnTo>
                      <a:pt x="65" y="96"/>
                    </a:lnTo>
                    <a:lnTo>
                      <a:pt x="69" y="92"/>
                    </a:lnTo>
                    <a:lnTo>
                      <a:pt x="73" y="92"/>
                    </a:lnTo>
                    <a:close/>
                  </a:path>
                </a:pathLst>
              </a:custGeom>
              <a:solidFill>
                <a:srgbClr val="000000"/>
              </a:solidFill>
              <a:ln w="0">
                <a:solidFill>
                  <a:srgbClr val="000000"/>
                </a:solidFill>
                <a:round/>
                <a:headEnd/>
                <a:tailEnd/>
              </a:ln>
            </p:spPr>
            <p:txBody>
              <a:bodyPr/>
              <a:lstStyle/>
              <a:p>
                <a:endParaRPr lang="en-CA"/>
              </a:p>
            </p:txBody>
          </p:sp>
          <p:sp>
            <p:nvSpPr>
              <p:cNvPr id="14477" name="Rectangle 59"/>
              <p:cNvSpPr>
                <a:spLocks noChangeArrowheads="1"/>
              </p:cNvSpPr>
              <p:nvPr/>
            </p:nvSpPr>
            <p:spPr bwMode="auto">
              <a:xfrm>
                <a:off x="2107" y="1507"/>
                <a:ext cx="7" cy="207"/>
              </a:xfrm>
              <a:prstGeom prst="rect">
                <a:avLst/>
              </a:prstGeom>
              <a:solidFill>
                <a:srgbClr val="000000"/>
              </a:solidFill>
              <a:ln w="0">
                <a:solidFill>
                  <a:srgbClr val="000000"/>
                </a:solidFill>
                <a:miter lim="800000"/>
                <a:headEnd/>
                <a:tailEnd/>
              </a:ln>
            </p:spPr>
            <p:txBody>
              <a:bodyPr/>
              <a:lstStyle/>
              <a:p>
                <a:endParaRPr lang="en-US"/>
              </a:p>
            </p:txBody>
          </p:sp>
          <p:sp>
            <p:nvSpPr>
              <p:cNvPr id="14478" name="Freeform 60"/>
              <p:cNvSpPr>
                <a:spLocks noEditPoints="1"/>
              </p:cNvSpPr>
              <p:nvPr/>
            </p:nvSpPr>
            <p:spPr bwMode="auto">
              <a:xfrm>
                <a:off x="2291" y="1533"/>
                <a:ext cx="69" cy="115"/>
              </a:xfrm>
              <a:custGeom>
                <a:avLst/>
                <a:gdLst>
                  <a:gd name="T0" fmla="*/ 0 w 69"/>
                  <a:gd name="T1" fmla="*/ 58 h 115"/>
                  <a:gd name="T2" fmla="*/ 4 w 69"/>
                  <a:gd name="T3" fmla="*/ 39 h 115"/>
                  <a:gd name="T4" fmla="*/ 8 w 69"/>
                  <a:gd name="T5" fmla="*/ 23 h 115"/>
                  <a:gd name="T6" fmla="*/ 11 w 69"/>
                  <a:gd name="T7" fmla="*/ 12 h 115"/>
                  <a:gd name="T8" fmla="*/ 19 w 69"/>
                  <a:gd name="T9" fmla="*/ 4 h 115"/>
                  <a:gd name="T10" fmla="*/ 27 w 69"/>
                  <a:gd name="T11" fmla="*/ 0 h 115"/>
                  <a:gd name="T12" fmla="*/ 34 w 69"/>
                  <a:gd name="T13" fmla="*/ 0 h 115"/>
                  <a:gd name="T14" fmla="*/ 42 w 69"/>
                  <a:gd name="T15" fmla="*/ 0 h 115"/>
                  <a:gd name="T16" fmla="*/ 50 w 69"/>
                  <a:gd name="T17" fmla="*/ 4 h 115"/>
                  <a:gd name="T18" fmla="*/ 57 w 69"/>
                  <a:gd name="T19" fmla="*/ 12 h 115"/>
                  <a:gd name="T20" fmla="*/ 65 w 69"/>
                  <a:gd name="T21" fmla="*/ 23 h 115"/>
                  <a:gd name="T22" fmla="*/ 69 w 69"/>
                  <a:gd name="T23" fmla="*/ 39 h 115"/>
                  <a:gd name="T24" fmla="*/ 69 w 69"/>
                  <a:gd name="T25" fmla="*/ 58 h 115"/>
                  <a:gd name="T26" fmla="*/ 69 w 69"/>
                  <a:gd name="T27" fmla="*/ 73 h 115"/>
                  <a:gd name="T28" fmla="*/ 65 w 69"/>
                  <a:gd name="T29" fmla="*/ 89 h 115"/>
                  <a:gd name="T30" fmla="*/ 57 w 69"/>
                  <a:gd name="T31" fmla="*/ 100 h 115"/>
                  <a:gd name="T32" fmla="*/ 50 w 69"/>
                  <a:gd name="T33" fmla="*/ 108 h 115"/>
                  <a:gd name="T34" fmla="*/ 42 w 69"/>
                  <a:gd name="T35" fmla="*/ 112 h 115"/>
                  <a:gd name="T36" fmla="*/ 34 w 69"/>
                  <a:gd name="T37" fmla="*/ 115 h 115"/>
                  <a:gd name="T38" fmla="*/ 27 w 69"/>
                  <a:gd name="T39" fmla="*/ 112 h 115"/>
                  <a:gd name="T40" fmla="*/ 15 w 69"/>
                  <a:gd name="T41" fmla="*/ 108 h 115"/>
                  <a:gd name="T42" fmla="*/ 8 w 69"/>
                  <a:gd name="T43" fmla="*/ 96 h 115"/>
                  <a:gd name="T44" fmla="*/ 4 w 69"/>
                  <a:gd name="T45" fmla="*/ 77 h 115"/>
                  <a:gd name="T46" fmla="*/ 0 w 69"/>
                  <a:gd name="T47" fmla="*/ 58 h 115"/>
                  <a:gd name="T48" fmla="*/ 15 w 69"/>
                  <a:gd name="T49" fmla="*/ 62 h 115"/>
                  <a:gd name="T50" fmla="*/ 19 w 69"/>
                  <a:gd name="T51" fmla="*/ 81 h 115"/>
                  <a:gd name="T52" fmla="*/ 23 w 69"/>
                  <a:gd name="T53" fmla="*/ 96 h 115"/>
                  <a:gd name="T54" fmla="*/ 27 w 69"/>
                  <a:gd name="T55" fmla="*/ 104 h 115"/>
                  <a:gd name="T56" fmla="*/ 31 w 69"/>
                  <a:gd name="T57" fmla="*/ 108 h 115"/>
                  <a:gd name="T58" fmla="*/ 34 w 69"/>
                  <a:gd name="T59" fmla="*/ 108 h 115"/>
                  <a:gd name="T60" fmla="*/ 38 w 69"/>
                  <a:gd name="T61" fmla="*/ 108 h 115"/>
                  <a:gd name="T62" fmla="*/ 46 w 69"/>
                  <a:gd name="T63" fmla="*/ 104 h 115"/>
                  <a:gd name="T64" fmla="*/ 50 w 69"/>
                  <a:gd name="T65" fmla="*/ 100 h 115"/>
                  <a:gd name="T66" fmla="*/ 50 w 69"/>
                  <a:gd name="T67" fmla="*/ 92 h 115"/>
                  <a:gd name="T68" fmla="*/ 54 w 69"/>
                  <a:gd name="T69" fmla="*/ 77 h 115"/>
                  <a:gd name="T70" fmla="*/ 54 w 69"/>
                  <a:gd name="T71" fmla="*/ 54 h 115"/>
                  <a:gd name="T72" fmla="*/ 54 w 69"/>
                  <a:gd name="T73" fmla="*/ 35 h 115"/>
                  <a:gd name="T74" fmla="*/ 50 w 69"/>
                  <a:gd name="T75" fmla="*/ 20 h 115"/>
                  <a:gd name="T76" fmla="*/ 46 w 69"/>
                  <a:gd name="T77" fmla="*/ 12 h 115"/>
                  <a:gd name="T78" fmla="*/ 42 w 69"/>
                  <a:gd name="T79" fmla="*/ 8 h 115"/>
                  <a:gd name="T80" fmla="*/ 38 w 69"/>
                  <a:gd name="T81" fmla="*/ 4 h 115"/>
                  <a:gd name="T82" fmla="*/ 34 w 69"/>
                  <a:gd name="T83" fmla="*/ 4 h 115"/>
                  <a:gd name="T84" fmla="*/ 31 w 69"/>
                  <a:gd name="T85" fmla="*/ 4 h 115"/>
                  <a:gd name="T86" fmla="*/ 27 w 69"/>
                  <a:gd name="T87" fmla="*/ 8 h 115"/>
                  <a:gd name="T88" fmla="*/ 23 w 69"/>
                  <a:gd name="T89" fmla="*/ 20 h 115"/>
                  <a:gd name="T90" fmla="*/ 19 w 69"/>
                  <a:gd name="T91" fmla="*/ 31 h 115"/>
                  <a:gd name="T92" fmla="*/ 15 w 69"/>
                  <a:gd name="T93" fmla="*/ 46 h 115"/>
                  <a:gd name="T94" fmla="*/ 15 w 69"/>
                  <a:gd name="T95" fmla="*/ 62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4" y="39"/>
                    </a:lnTo>
                    <a:lnTo>
                      <a:pt x="8" y="23"/>
                    </a:lnTo>
                    <a:lnTo>
                      <a:pt x="11" y="12"/>
                    </a:lnTo>
                    <a:lnTo>
                      <a:pt x="19" y="4"/>
                    </a:lnTo>
                    <a:lnTo>
                      <a:pt x="27" y="0"/>
                    </a:lnTo>
                    <a:lnTo>
                      <a:pt x="34" y="0"/>
                    </a:lnTo>
                    <a:lnTo>
                      <a:pt x="42" y="0"/>
                    </a:lnTo>
                    <a:lnTo>
                      <a:pt x="50" y="4"/>
                    </a:lnTo>
                    <a:lnTo>
                      <a:pt x="57" y="12"/>
                    </a:lnTo>
                    <a:lnTo>
                      <a:pt x="65" y="23"/>
                    </a:lnTo>
                    <a:lnTo>
                      <a:pt x="69" y="39"/>
                    </a:lnTo>
                    <a:lnTo>
                      <a:pt x="69" y="58"/>
                    </a:lnTo>
                    <a:lnTo>
                      <a:pt x="69" y="73"/>
                    </a:lnTo>
                    <a:lnTo>
                      <a:pt x="65" y="89"/>
                    </a:lnTo>
                    <a:lnTo>
                      <a:pt x="57" y="100"/>
                    </a:lnTo>
                    <a:lnTo>
                      <a:pt x="50" y="108"/>
                    </a:lnTo>
                    <a:lnTo>
                      <a:pt x="42" y="112"/>
                    </a:lnTo>
                    <a:lnTo>
                      <a:pt x="34" y="115"/>
                    </a:lnTo>
                    <a:lnTo>
                      <a:pt x="27" y="112"/>
                    </a:lnTo>
                    <a:lnTo>
                      <a:pt x="15" y="108"/>
                    </a:lnTo>
                    <a:lnTo>
                      <a:pt x="8" y="96"/>
                    </a:lnTo>
                    <a:lnTo>
                      <a:pt x="4" y="77"/>
                    </a:lnTo>
                    <a:lnTo>
                      <a:pt x="0" y="58"/>
                    </a:lnTo>
                    <a:close/>
                    <a:moveTo>
                      <a:pt x="15" y="62"/>
                    </a:moveTo>
                    <a:lnTo>
                      <a:pt x="19" y="81"/>
                    </a:lnTo>
                    <a:lnTo>
                      <a:pt x="23" y="96"/>
                    </a:lnTo>
                    <a:lnTo>
                      <a:pt x="27" y="104"/>
                    </a:lnTo>
                    <a:lnTo>
                      <a:pt x="31" y="108"/>
                    </a:lnTo>
                    <a:lnTo>
                      <a:pt x="34" y="108"/>
                    </a:lnTo>
                    <a:lnTo>
                      <a:pt x="38" y="108"/>
                    </a:lnTo>
                    <a:lnTo>
                      <a:pt x="46" y="104"/>
                    </a:lnTo>
                    <a:lnTo>
                      <a:pt x="50" y="100"/>
                    </a:lnTo>
                    <a:lnTo>
                      <a:pt x="50" y="92"/>
                    </a:lnTo>
                    <a:lnTo>
                      <a:pt x="54" y="77"/>
                    </a:lnTo>
                    <a:lnTo>
                      <a:pt x="54" y="54"/>
                    </a:lnTo>
                    <a:lnTo>
                      <a:pt x="54" y="35"/>
                    </a:lnTo>
                    <a:lnTo>
                      <a:pt x="50" y="20"/>
                    </a:lnTo>
                    <a:lnTo>
                      <a:pt x="46" y="12"/>
                    </a:lnTo>
                    <a:lnTo>
                      <a:pt x="42" y="8"/>
                    </a:lnTo>
                    <a:lnTo>
                      <a:pt x="38" y="4"/>
                    </a:lnTo>
                    <a:lnTo>
                      <a:pt x="34" y="4"/>
                    </a:lnTo>
                    <a:lnTo>
                      <a:pt x="31" y="4"/>
                    </a:lnTo>
                    <a:lnTo>
                      <a:pt x="27" y="8"/>
                    </a:lnTo>
                    <a:lnTo>
                      <a:pt x="23" y="20"/>
                    </a:lnTo>
                    <a:lnTo>
                      <a:pt x="19" y="31"/>
                    </a:lnTo>
                    <a:lnTo>
                      <a:pt x="15" y="46"/>
                    </a:lnTo>
                    <a:lnTo>
                      <a:pt x="15" y="62"/>
                    </a:lnTo>
                    <a:close/>
                  </a:path>
                </a:pathLst>
              </a:custGeom>
              <a:solidFill>
                <a:srgbClr val="000000"/>
              </a:solidFill>
              <a:ln w="0">
                <a:solidFill>
                  <a:srgbClr val="000000"/>
                </a:solidFill>
                <a:round/>
                <a:headEnd/>
                <a:tailEnd/>
              </a:ln>
            </p:spPr>
            <p:txBody>
              <a:bodyPr/>
              <a:lstStyle/>
              <a:p>
                <a:endParaRPr lang="en-CA"/>
              </a:p>
            </p:txBody>
          </p:sp>
          <p:sp>
            <p:nvSpPr>
              <p:cNvPr id="14479" name="Rectangle 61"/>
              <p:cNvSpPr>
                <a:spLocks noChangeArrowheads="1"/>
              </p:cNvSpPr>
              <p:nvPr/>
            </p:nvSpPr>
            <p:spPr bwMode="auto">
              <a:xfrm>
                <a:off x="2705" y="1507"/>
                <a:ext cx="8" cy="207"/>
              </a:xfrm>
              <a:prstGeom prst="rect">
                <a:avLst/>
              </a:prstGeom>
              <a:solidFill>
                <a:srgbClr val="000000"/>
              </a:solidFill>
              <a:ln w="0">
                <a:solidFill>
                  <a:srgbClr val="000000"/>
                </a:solidFill>
                <a:miter lim="800000"/>
                <a:headEnd/>
                <a:tailEnd/>
              </a:ln>
            </p:spPr>
            <p:txBody>
              <a:bodyPr/>
              <a:lstStyle/>
              <a:p>
                <a:endParaRPr lang="en-US"/>
              </a:p>
            </p:txBody>
          </p:sp>
          <p:sp>
            <p:nvSpPr>
              <p:cNvPr id="14480" name="Freeform 62"/>
              <p:cNvSpPr>
                <a:spLocks/>
              </p:cNvSpPr>
              <p:nvPr/>
            </p:nvSpPr>
            <p:spPr bwMode="auto">
              <a:xfrm>
                <a:off x="2901" y="1629"/>
                <a:ext cx="19" cy="19"/>
              </a:xfrm>
              <a:custGeom>
                <a:avLst/>
                <a:gdLst>
                  <a:gd name="T0" fmla="*/ 8 w 19"/>
                  <a:gd name="T1" fmla="*/ 0 h 19"/>
                  <a:gd name="T2" fmla="*/ 11 w 19"/>
                  <a:gd name="T3" fmla="*/ 0 h 19"/>
                  <a:gd name="T4" fmla="*/ 15 w 19"/>
                  <a:gd name="T5" fmla="*/ 4 h 19"/>
                  <a:gd name="T6" fmla="*/ 19 w 19"/>
                  <a:gd name="T7" fmla="*/ 4 h 19"/>
                  <a:gd name="T8" fmla="*/ 19 w 19"/>
                  <a:gd name="T9" fmla="*/ 8 h 19"/>
                  <a:gd name="T10" fmla="*/ 19 w 19"/>
                  <a:gd name="T11" fmla="*/ 12 h 19"/>
                  <a:gd name="T12" fmla="*/ 15 w 19"/>
                  <a:gd name="T13" fmla="*/ 16 h 19"/>
                  <a:gd name="T14" fmla="*/ 11 w 19"/>
                  <a:gd name="T15" fmla="*/ 19 h 19"/>
                  <a:gd name="T16" fmla="*/ 8 w 19"/>
                  <a:gd name="T17" fmla="*/ 19 h 19"/>
                  <a:gd name="T18" fmla="*/ 4 w 19"/>
                  <a:gd name="T19" fmla="*/ 19 h 19"/>
                  <a:gd name="T20" fmla="*/ 4 w 19"/>
                  <a:gd name="T21" fmla="*/ 16 h 19"/>
                  <a:gd name="T22" fmla="*/ 0 w 19"/>
                  <a:gd name="T23" fmla="*/ 12 h 19"/>
                  <a:gd name="T24" fmla="*/ 0 w 19"/>
                  <a:gd name="T25" fmla="*/ 8 h 19"/>
                  <a:gd name="T26" fmla="*/ 0 w 19"/>
                  <a:gd name="T27" fmla="*/ 4 h 19"/>
                  <a:gd name="T28" fmla="*/ 4 w 19"/>
                  <a:gd name="T29" fmla="*/ 4 h 19"/>
                  <a:gd name="T30" fmla="*/ 4 w 19"/>
                  <a:gd name="T31" fmla="*/ 0 h 19"/>
                  <a:gd name="T32" fmla="*/ 8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8" y="0"/>
                    </a:moveTo>
                    <a:lnTo>
                      <a:pt x="11" y="0"/>
                    </a:lnTo>
                    <a:lnTo>
                      <a:pt x="15" y="4"/>
                    </a:lnTo>
                    <a:lnTo>
                      <a:pt x="19" y="4"/>
                    </a:lnTo>
                    <a:lnTo>
                      <a:pt x="19" y="8"/>
                    </a:lnTo>
                    <a:lnTo>
                      <a:pt x="19" y="12"/>
                    </a:lnTo>
                    <a:lnTo>
                      <a:pt x="15" y="16"/>
                    </a:lnTo>
                    <a:lnTo>
                      <a:pt x="11" y="19"/>
                    </a:lnTo>
                    <a:lnTo>
                      <a:pt x="8" y="19"/>
                    </a:lnTo>
                    <a:lnTo>
                      <a:pt x="4" y="19"/>
                    </a:lnTo>
                    <a:lnTo>
                      <a:pt x="4" y="16"/>
                    </a:lnTo>
                    <a:lnTo>
                      <a:pt x="0" y="12"/>
                    </a:lnTo>
                    <a:lnTo>
                      <a:pt x="0" y="8"/>
                    </a:lnTo>
                    <a:lnTo>
                      <a:pt x="0" y="4"/>
                    </a:lnTo>
                    <a:lnTo>
                      <a:pt x="4" y="4"/>
                    </a:lnTo>
                    <a:lnTo>
                      <a:pt x="4" y="0"/>
                    </a:lnTo>
                    <a:lnTo>
                      <a:pt x="8" y="0"/>
                    </a:lnTo>
                    <a:close/>
                  </a:path>
                </a:pathLst>
              </a:custGeom>
              <a:solidFill>
                <a:srgbClr val="000000"/>
              </a:solidFill>
              <a:ln w="0">
                <a:solidFill>
                  <a:srgbClr val="000000"/>
                </a:solidFill>
                <a:round/>
                <a:headEnd/>
                <a:tailEnd/>
              </a:ln>
            </p:spPr>
            <p:txBody>
              <a:bodyPr/>
              <a:lstStyle/>
              <a:p>
                <a:endParaRPr lang="en-CA"/>
              </a:p>
            </p:txBody>
          </p:sp>
          <p:sp>
            <p:nvSpPr>
              <p:cNvPr id="14481" name="Freeform 63"/>
              <p:cNvSpPr>
                <a:spLocks noEditPoints="1"/>
              </p:cNvSpPr>
              <p:nvPr/>
            </p:nvSpPr>
            <p:spPr bwMode="auto">
              <a:xfrm>
                <a:off x="2936" y="1533"/>
                <a:ext cx="72" cy="115"/>
              </a:xfrm>
              <a:custGeom>
                <a:avLst/>
                <a:gdLst>
                  <a:gd name="T0" fmla="*/ 0 w 72"/>
                  <a:gd name="T1" fmla="*/ 58 h 115"/>
                  <a:gd name="T2" fmla="*/ 3 w 72"/>
                  <a:gd name="T3" fmla="*/ 39 h 115"/>
                  <a:gd name="T4" fmla="*/ 7 w 72"/>
                  <a:gd name="T5" fmla="*/ 23 h 115"/>
                  <a:gd name="T6" fmla="*/ 15 w 72"/>
                  <a:gd name="T7" fmla="*/ 12 h 115"/>
                  <a:gd name="T8" fmla="*/ 23 w 72"/>
                  <a:gd name="T9" fmla="*/ 4 h 115"/>
                  <a:gd name="T10" fmla="*/ 30 w 72"/>
                  <a:gd name="T11" fmla="*/ 0 h 115"/>
                  <a:gd name="T12" fmla="*/ 38 w 72"/>
                  <a:gd name="T13" fmla="*/ 0 h 115"/>
                  <a:gd name="T14" fmla="*/ 46 w 72"/>
                  <a:gd name="T15" fmla="*/ 0 h 115"/>
                  <a:gd name="T16" fmla="*/ 53 w 72"/>
                  <a:gd name="T17" fmla="*/ 4 h 115"/>
                  <a:gd name="T18" fmla="*/ 57 w 72"/>
                  <a:gd name="T19" fmla="*/ 12 h 115"/>
                  <a:gd name="T20" fmla="*/ 65 w 72"/>
                  <a:gd name="T21" fmla="*/ 23 h 115"/>
                  <a:gd name="T22" fmla="*/ 69 w 72"/>
                  <a:gd name="T23" fmla="*/ 39 h 115"/>
                  <a:gd name="T24" fmla="*/ 72 w 72"/>
                  <a:gd name="T25" fmla="*/ 58 h 115"/>
                  <a:gd name="T26" fmla="*/ 69 w 72"/>
                  <a:gd name="T27" fmla="*/ 73 h 115"/>
                  <a:gd name="T28" fmla="*/ 65 w 72"/>
                  <a:gd name="T29" fmla="*/ 89 h 115"/>
                  <a:gd name="T30" fmla="*/ 61 w 72"/>
                  <a:gd name="T31" fmla="*/ 100 h 115"/>
                  <a:gd name="T32" fmla="*/ 53 w 72"/>
                  <a:gd name="T33" fmla="*/ 108 h 115"/>
                  <a:gd name="T34" fmla="*/ 42 w 72"/>
                  <a:gd name="T35" fmla="*/ 112 h 115"/>
                  <a:gd name="T36" fmla="*/ 34 w 72"/>
                  <a:gd name="T37" fmla="*/ 115 h 115"/>
                  <a:gd name="T38" fmla="*/ 26 w 72"/>
                  <a:gd name="T39" fmla="*/ 112 h 115"/>
                  <a:gd name="T40" fmla="*/ 19 w 72"/>
                  <a:gd name="T41" fmla="*/ 108 h 115"/>
                  <a:gd name="T42" fmla="*/ 11 w 72"/>
                  <a:gd name="T43" fmla="*/ 96 h 115"/>
                  <a:gd name="T44" fmla="*/ 3 w 72"/>
                  <a:gd name="T45" fmla="*/ 77 h 115"/>
                  <a:gd name="T46" fmla="*/ 0 w 72"/>
                  <a:gd name="T47" fmla="*/ 58 h 115"/>
                  <a:gd name="T48" fmla="*/ 15 w 72"/>
                  <a:gd name="T49" fmla="*/ 62 h 115"/>
                  <a:gd name="T50" fmla="*/ 19 w 72"/>
                  <a:gd name="T51" fmla="*/ 81 h 115"/>
                  <a:gd name="T52" fmla="*/ 23 w 72"/>
                  <a:gd name="T53" fmla="*/ 96 h 115"/>
                  <a:gd name="T54" fmla="*/ 26 w 72"/>
                  <a:gd name="T55" fmla="*/ 104 h 115"/>
                  <a:gd name="T56" fmla="*/ 30 w 72"/>
                  <a:gd name="T57" fmla="*/ 108 h 115"/>
                  <a:gd name="T58" fmla="*/ 34 w 72"/>
                  <a:gd name="T59" fmla="*/ 108 h 115"/>
                  <a:gd name="T60" fmla="*/ 42 w 72"/>
                  <a:gd name="T61" fmla="*/ 108 h 115"/>
                  <a:gd name="T62" fmla="*/ 46 w 72"/>
                  <a:gd name="T63" fmla="*/ 104 h 115"/>
                  <a:gd name="T64" fmla="*/ 49 w 72"/>
                  <a:gd name="T65" fmla="*/ 100 h 115"/>
                  <a:gd name="T66" fmla="*/ 53 w 72"/>
                  <a:gd name="T67" fmla="*/ 92 h 115"/>
                  <a:gd name="T68" fmla="*/ 53 w 72"/>
                  <a:gd name="T69" fmla="*/ 77 h 115"/>
                  <a:gd name="T70" fmla="*/ 57 w 72"/>
                  <a:gd name="T71" fmla="*/ 54 h 115"/>
                  <a:gd name="T72" fmla="*/ 53 w 72"/>
                  <a:gd name="T73" fmla="*/ 35 h 115"/>
                  <a:gd name="T74" fmla="*/ 53 w 72"/>
                  <a:gd name="T75" fmla="*/ 20 h 115"/>
                  <a:gd name="T76" fmla="*/ 49 w 72"/>
                  <a:gd name="T77" fmla="*/ 12 h 115"/>
                  <a:gd name="T78" fmla="*/ 46 w 72"/>
                  <a:gd name="T79" fmla="*/ 8 h 115"/>
                  <a:gd name="T80" fmla="*/ 42 w 72"/>
                  <a:gd name="T81" fmla="*/ 4 h 115"/>
                  <a:gd name="T82" fmla="*/ 38 w 72"/>
                  <a:gd name="T83" fmla="*/ 4 h 115"/>
                  <a:gd name="T84" fmla="*/ 30 w 72"/>
                  <a:gd name="T85" fmla="*/ 4 h 115"/>
                  <a:gd name="T86" fmla="*/ 26 w 72"/>
                  <a:gd name="T87" fmla="*/ 8 h 115"/>
                  <a:gd name="T88" fmla="*/ 23 w 72"/>
                  <a:gd name="T89" fmla="*/ 20 h 115"/>
                  <a:gd name="T90" fmla="*/ 19 w 72"/>
                  <a:gd name="T91" fmla="*/ 31 h 115"/>
                  <a:gd name="T92" fmla="*/ 19 w 72"/>
                  <a:gd name="T93" fmla="*/ 46 h 115"/>
                  <a:gd name="T94" fmla="*/ 15 w 72"/>
                  <a:gd name="T95" fmla="*/ 62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2"/>
                  <a:gd name="T145" fmla="*/ 0 h 115"/>
                  <a:gd name="T146" fmla="*/ 72 w 72"/>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2" h="115">
                    <a:moveTo>
                      <a:pt x="0" y="58"/>
                    </a:moveTo>
                    <a:lnTo>
                      <a:pt x="3" y="39"/>
                    </a:lnTo>
                    <a:lnTo>
                      <a:pt x="7" y="23"/>
                    </a:lnTo>
                    <a:lnTo>
                      <a:pt x="15" y="12"/>
                    </a:lnTo>
                    <a:lnTo>
                      <a:pt x="23" y="4"/>
                    </a:lnTo>
                    <a:lnTo>
                      <a:pt x="30" y="0"/>
                    </a:lnTo>
                    <a:lnTo>
                      <a:pt x="38" y="0"/>
                    </a:lnTo>
                    <a:lnTo>
                      <a:pt x="46" y="0"/>
                    </a:lnTo>
                    <a:lnTo>
                      <a:pt x="53" y="4"/>
                    </a:lnTo>
                    <a:lnTo>
                      <a:pt x="57" y="12"/>
                    </a:lnTo>
                    <a:lnTo>
                      <a:pt x="65" y="23"/>
                    </a:lnTo>
                    <a:lnTo>
                      <a:pt x="69" y="39"/>
                    </a:lnTo>
                    <a:lnTo>
                      <a:pt x="72" y="58"/>
                    </a:lnTo>
                    <a:lnTo>
                      <a:pt x="69" y="73"/>
                    </a:lnTo>
                    <a:lnTo>
                      <a:pt x="65" y="89"/>
                    </a:lnTo>
                    <a:lnTo>
                      <a:pt x="61" y="100"/>
                    </a:lnTo>
                    <a:lnTo>
                      <a:pt x="53" y="108"/>
                    </a:lnTo>
                    <a:lnTo>
                      <a:pt x="42" y="112"/>
                    </a:lnTo>
                    <a:lnTo>
                      <a:pt x="34" y="115"/>
                    </a:lnTo>
                    <a:lnTo>
                      <a:pt x="26" y="112"/>
                    </a:lnTo>
                    <a:lnTo>
                      <a:pt x="19" y="108"/>
                    </a:lnTo>
                    <a:lnTo>
                      <a:pt x="11" y="96"/>
                    </a:lnTo>
                    <a:lnTo>
                      <a:pt x="3" y="77"/>
                    </a:lnTo>
                    <a:lnTo>
                      <a:pt x="0" y="58"/>
                    </a:lnTo>
                    <a:close/>
                    <a:moveTo>
                      <a:pt x="15" y="62"/>
                    </a:moveTo>
                    <a:lnTo>
                      <a:pt x="19" y="81"/>
                    </a:lnTo>
                    <a:lnTo>
                      <a:pt x="23" y="96"/>
                    </a:lnTo>
                    <a:lnTo>
                      <a:pt x="26" y="104"/>
                    </a:lnTo>
                    <a:lnTo>
                      <a:pt x="30" y="108"/>
                    </a:lnTo>
                    <a:lnTo>
                      <a:pt x="34" y="108"/>
                    </a:lnTo>
                    <a:lnTo>
                      <a:pt x="42" y="108"/>
                    </a:lnTo>
                    <a:lnTo>
                      <a:pt x="46" y="104"/>
                    </a:lnTo>
                    <a:lnTo>
                      <a:pt x="49" y="100"/>
                    </a:lnTo>
                    <a:lnTo>
                      <a:pt x="53" y="92"/>
                    </a:lnTo>
                    <a:lnTo>
                      <a:pt x="53" y="77"/>
                    </a:lnTo>
                    <a:lnTo>
                      <a:pt x="57" y="54"/>
                    </a:lnTo>
                    <a:lnTo>
                      <a:pt x="53" y="35"/>
                    </a:lnTo>
                    <a:lnTo>
                      <a:pt x="53" y="20"/>
                    </a:lnTo>
                    <a:lnTo>
                      <a:pt x="49" y="12"/>
                    </a:lnTo>
                    <a:lnTo>
                      <a:pt x="46" y="8"/>
                    </a:lnTo>
                    <a:lnTo>
                      <a:pt x="42" y="4"/>
                    </a:lnTo>
                    <a:lnTo>
                      <a:pt x="38" y="4"/>
                    </a:lnTo>
                    <a:lnTo>
                      <a:pt x="30" y="4"/>
                    </a:lnTo>
                    <a:lnTo>
                      <a:pt x="26" y="8"/>
                    </a:lnTo>
                    <a:lnTo>
                      <a:pt x="23" y="20"/>
                    </a:lnTo>
                    <a:lnTo>
                      <a:pt x="19" y="31"/>
                    </a:lnTo>
                    <a:lnTo>
                      <a:pt x="19" y="46"/>
                    </a:lnTo>
                    <a:lnTo>
                      <a:pt x="15" y="62"/>
                    </a:lnTo>
                    <a:close/>
                  </a:path>
                </a:pathLst>
              </a:custGeom>
              <a:solidFill>
                <a:srgbClr val="000000"/>
              </a:solidFill>
              <a:ln w="0">
                <a:solidFill>
                  <a:srgbClr val="000000"/>
                </a:solidFill>
                <a:round/>
                <a:headEnd/>
                <a:tailEnd/>
              </a:ln>
            </p:spPr>
            <p:txBody>
              <a:bodyPr/>
              <a:lstStyle/>
              <a:p>
                <a:endParaRPr lang="en-CA"/>
              </a:p>
            </p:txBody>
          </p:sp>
          <p:sp>
            <p:nvSpPr>
              <p:cNvPr id="14482" name="Freeform 64"/>
              <p:cNvSpPr>
                <a:spLocks noEditPoints="1"/>
              </p:cNvSpPr>
              <p:nvPr/>
            </p:nvSpPr>
            <p:spPr bwMode="auto">
              <a:xfrm>
                <a:off x="3020" y="1533"/>
                <a:ext cx="73" cy="115"/>
              </a:xfrm>
              <a:custGeom>
                <a:avLst/>
                <a:gdLst>
                  <a:gd name="T0" fmla="*/ 0 w 73"/>
                  <a:gd name="T1" fmla="*/ 58 h 115"/>
                  <a:gd name="T2" fmla="*/ 4 w 73"/>
                  <a:gd name="T3" fmla="*/ 39 h 115"/>
                  <a:gd name="T4" fmla="*/ 8 w 73"/>
                  <a:gd name="T5" fmla="*/ 23 h 115"/>
                  <a:gd name="T6" fmla="*/ 11 w 73"/>
                  <a:gd name="T7" fmla="*/ 12 h 115"/>
                  <a:gd name="T8" fmla="*/ 23 w 73"/>
                  <a:gd name="T9" fmla="*/ 4 h 115"/>
                  <a:gd name="T10" fmla="*/ 27 w 73"/>
                  <a:gd name="T11" fmla="*/ 0 h 115"/>
                  <a:gd name="T12" fmla="*/ 34 w 73"/>
                  <a:gd name="T13" fmla="*/ 0 h 115"/>
                  <a:gd name="T14" fmla="*/ 46 w 73"/>
                  <a:gd name="T15" fmla="*/ 0 h 115"/>
                  <a:gd name="T16" fmla="*/ 50 w 73"/>
                  <a:gd name="T17" fmla="*/ 4 h 115"/>
                  <a:gd name="T18" fmla="*/ 57 w 73"/>
                  <a:gd name="T19" fmla="*/ 12 h 115"/>
                  <a:gd name="T20" fmla="*/ 65 w 73"/>
                  <a:gd name="T21" fmla="*/ 23 h 115"/>
                  <a:gd name="T22" fmla="*/ 69 w 73"/>
                  <a:gd name="T23" fmla="*/ 39 h 115"/>
                  <a:gd name="T24" fmla="*/ 73 w 73"/>
                  <a:gd name="T25" fmla="*/ 58 h 115"/>
                  <a:gd name="T26" fmla="*/ 69 w 73"/>
                  <a:gd name="T27" fmla="*/ 73 h 115"/>
                  <a:gd name="T28" fmla="*/ 65 w 73"/>
                  <a:gd name="T29" fmla="*/ 89 h 115"/>
                  <a:gd name="T30" fmla="*/ 57 w 73"/>
                  <a:gd name="T31" fmla="*/ 100 h 115"/>
                  <a:gd name="T32" fmla="*/ 50 w 73"/>
                  <a:gd name="T33" fmla="*/ 108 h 115"/>
                  <a:gd name="T34" fmla="*/ 42 w 73"/>
                  <a:gd name="T35" fmla="*/ 112 h 115"/>
                  <a:gd name="T36" fmla="*/ 34 w 73"/>
                  <a:gd name="T37" fmla="*/ 115 h 115"/>
                  <a:gd name="T38" fmla="*/ 27 w 73"/>
                  <a:gd name="T39" fmla="*/ 112 h 115"/>
                  <a:gd name="T40" fmla="*/ 15 w 73"/>
                  <a:gd name="T41" fmla="*/ 108 h 115"/>
                  <a:gd name="T42" fmla="*/ 11 w 73"/>
                  <a:gd name="T43" fmla="*/ 96 h 115"/>
                  <a:gd name="T44" fmla="*/ 4 w 73"/>
                  <a:gd name="T45" fmla="*/ 77 h 115"/>
                  <a:gd name="T46" fmla="*/ 0 w 73"/>
                  <a:gd name="T47" fmla="*/ 58 h 115"/>
                  <a:gd name="T48" fmla="*/ 15 w 73"/>
                  <a:gd name="T49" fmla="*/ 62 h 115"/>
                  <a:gd name="T50" fmla="*/ 19 w 73"/>
                  <a:gd name="T51" fmla="*/ 81 h 115"/>
                  <a:gd name="T52" fmla="*/ 23 w 73"/>
                  <a:gd name="T53" fmla="*/ 96 h 115"/>
                  <a:gd name="T54" fmla="*/ 27 w 73"/>
                  <a:gd name="T55" fmla="*/ 104 h 115"/>
                  <a:gd name="T56" fmla="*/ 31 w 73"/>
                  <a:gd name="T57" fmla="*/ 108 h 115"/>
                  <a:gd name="T58" fmla="*/ 34 w 73"/>
                  <a:gd name="T59" fmla="*/ 108 h 115"/>
                  <a:gd name="T60" fmla="*/ 38 w 73"/>
                  <a:gd name="T61" fmla="*/ 108 h 115"/>
                  <a:gd name="T62" fmla="*/ 46 w 73"/>
                  <a:gd name="T63" fmla="*/ 104 h 115"/>
                  <a:gd name="T64" fmla="*/ 50 w 73"/>
                  <a:gd name="T65" fmla="*/ 100 h 115"/>
                  <a:gd name="T66" fmla="*/ 50 w 73"/>
                  <a:gd name="T67" fmla="*/ 92 h 115"/>
                  <a:gd name="T68" fmla="*/ 54 w 73"/>
                  <a:gd name="T69" fmla="*/ 77 h 115"/>
                  <a:gd name="T70" fmla="*/ 54 w 73"/>
                  <a:gd name="T71" fmla="*/ 54 h 115"/>
                  <a:gd name="T72" fmla="*/ 54 w 73"/>
                  <a:gd name="T73" fmla="*/ 35 h 115"/>
                  <a:gd name="T74" fmla="*/ 50 w 73"/>
                  <a:gd name="T75" fmla="*/ 20 h 115"/>
                  <a:gd name="T76" fmla="*/ 50 w 73"/>
                  <a:gd name="T77" fmla="*/ 12 h 115"/>
                  <a:gd name="T78" fmla="*/ 42 w 73"/>
                  <a:gd name="T79" fmla="*/ 8 h 115"/>
                  <a:gd name="T80" fmla="*/ 42 w 73"/>
                  <a:gd name="T81" fmla="*/ 4 h 115"/>
                  <a:gd name="T82" fmla="*/ 34 w 73"/>
                  <a:gd name="T83" fmla="*/ 4 h 115"/>
                  <a:gd name="T84" fmla="*/ 31 w 73"/>
                  <a:gd name="T85" fmla="*/ 4 h 115"/>
                  <a:gd name="T86" fmla="*/ 27 w 73"/>
                  <a:gd name="T87" fmla="*/ 8 h 115"/>
                  <a:gd name="T88" fmla="*/ 23 w 73"/>
                  <a:gd name="T89" fmla="*/ 20 h 115"/>
                  <a:gd name="T90" fmla="*/ 19 w 73"/>
                  <a:gd name="T91" fmla="*/ 31 h 115"/>
                  <a:gd name="T92" fmla="*/ 15 w 73"/>
                  <a:gd name="T93" fmla="*/ 46 h 115"/>
                  <a:gd name="T94" fmla="*/ 15 w 73"/>
                  <a:gd name="T95" fmla="*/ 62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39"/>
                    </a:lnTo>
                    <a:lnTo>
                      <a:pt x="8" y="23"/>
                    </a:lnTo>
                    <a:lnTo>
                      <a:pt x="11" y="12"/>
                    </a:lnTo>
                    <a:lnTo>
                      <a:pt x="23" y="4"/>
                    </a:lnTo>
                    <a:lnTo>
                      <a:pt x="27" y="0"/>
                    </a:lnTo>
                    <a:lnTo>
                      <a:pt x="34" y="0"/>
                    </a:lnTo>
                    <a:lnTo>
                      <a:pt x="46" y="0"/>
                    </a:lnTo>
                    <a:lnTo>
                      <a:pt x="50" y="4"/>
                    </a:lnTo>
                    <a:lnTo>
                      <a:pt x="57" y="12"/>
                    </a:lnTo>
                    <a:lnTo>
                      <a:pt x="65" y="23"/>
                    </a:lnTo>
                    <a:lnTo>
                      <a:pt x="69" y="39"/>
                    </a:lnTo>
                    <a:lnTo>
                      <a:pt x="73" y="58"/>
                    </a:lnTo>
                    <a:lnTo>
                      <a:pt x="69" y="73"/>
                    </a:lnTo>
                    <a:lnTo>
                      <a:pt x="65" y="89"/>
                    </a:lnTo>
                    <a:lnTo>
                      <a:pt x="57" y="100"/>
                    </a:lnTo>
                    <a:lnTo>
                      <a:pt x="50" y="108"/>
                    </a:lnTo>
                    <a:lnTo>
                      <a:pt x="42" y="112"/>
                    </a:lnTo>
                    <a:lnTo>
                      <a:pt x="34" y="115"/>
                    </a:lnTo>
                    <a:lnTo>
                      <a:pt x="27" y="112"/>
                    </a:lnTo>
                    <a:lnTo>
                      <a:pt x="15" y="108"/>
                    </a:lnTo>
                    <a:lnTo>
                      <a:pt x="11" y="96"/>
                    </a:lnTo>
                    <a:lnTo>
                      <a:pt x="4" y="77"/>
                    </a:lnTo>
                    <a:lnTo>
                      <a:pt x="0" y="58"/>
                    </a:lnTo>
                    <a:close/>
                    <a:moveTo>
                      <a:pt x="15" y="62"/>
                    </a:moveTo>
                    <a:lnTo>
                      <a:pt x="19" y="81"/>
                    </a:lnTo>
                    <a:lnTo>
                      <a:pt x="23" y="96"/>
                    </a:lnTo>
                    <a:lnTo>
                      <a:pt x="27" y="104"/>
                    </a:lnTo>
                    <a:lnTo>
                      <a:pt x="31" y="108"/>
                    </a:lnTo>
                    <a:lnTo>
                      <a:pt x="34" y="108"/>
                    </a:lnTo>
                    <a:lnTo>
                      <a:pt x="38" y="108"/>
                    </a:lnTo>
                    <a:lnTo>
                      <a:pt x="46" y="104"/>
                    </a:lnTo>
                    <a:lnTo>
                      <a:pt x="50" y="100"/>
                    </a:lnTo>
                    <a:lnTo>
                      <a:pt x="50" y="92"/>
                    </a:lnTo>
                    <a:lnTo>
                      <a:pt x="54" y="77"/>
                    </a:lnTo>
                    <a:lnTo>
                      <a:pt x="54" y="54"/>
                    </a:lnTo>
                    <a:lnTo>
                      <a:pt x="54" y="35"/>
                    </a:lnTo>
                    <a:lnTo>
                      <a:pt x="50" y="20"/>
                    </a:lnTo>
                    <a:lnTo>
                      <a:pt x="50" y="12"/>
                    </a:lnTo>
                    <a:lnTo>
                      <a:pt x="42" y="8"/>
                    </a:lnTo>
                    <a:lnTo>
                      <a:pt x="42" y="4"/>
                    </a:lnTo>
                    <a:lnTo>
                      <a:pt x="34" y="4"/>
                    </a:lnTo>
                    <a:lnTo>
                      <a:pt x="31" y="4"/>
                    </a:lnTo>
                    <a:lnTo>
                      <a:pt x="27" y="8"/>
                    </a:lnTo>
                    <a:lnTo>
                      <a:pt x="23" y="20"/>
                    </a:lnTo>
                    <a:lnTo>
                      <a:pt x="19" y="31"/>
                    </a:lnTo>
                    <a:lnTo>
                      <a:pt x="15" y="46"/>
                    </a:lnTo>
                    <a:lnTo>
                      <a:pt x="15" y="62"/>
                    </a:lnTo>
                    <a:close/>
                  </a:path>
                </a:pathLst>
              </a:custGeom>
              <a:solidFill>
                <a:srgbClr val="000000"/>
              </a:solidFill>
              <a:ln w="0">
                <a:solidFill>
                  <a:srgbClr val="000000"/>
                </a:solidFill>
                <a:round/>
                <a:headEnd/>
                <a:tailEnd/>
              </a:ln>
            </p:spPr>
            <p:txBody>
              <a:bodyPr/>
              <a:lstStyle/>
              <a:p>
                <a:endParaRPr lang="en-CA"/>
              </a:p>
            </p:txBody>
          </p:sp>
          <p:sp>
            <p:nvSpPr>
              <p:cNvPr id="14483" name="Freeform 65"/>
              <p:cNvSpPr>
                <a:spLocks/>
              </p:cNvSpPr>
              <p:nvPr/>
            </p:nvSpPr>
            <p:spPr bwMode="auto">
              <a:xfrm>
                <a:off x="3104" y="1533"/>
                <a:ext cx="66" cy="115"/>
              </a:xfrm>
              <a:custGeom>
                <a:avLst/>
                <a:gdLst>
                  <a:gd name="T0" fmla="*/ 8 w 66"/>
                  <a:gd name="T1" fmla="*/ 12 h 115"/>
                  <a:gd name="T2" fmla="*/ 23 w 66"/>
                  <a:gd name="T3" fmla="*/ 0 h 115"/>
                  <a:gd name="T4" fmla="*/ 46 w 66"/>
                  <a:gd name="T5" fmla="*/ 0 h 115"/>
                  <a:gd name="T6" fmla="*/ 58 w 66"/>
                  <a:gd name="T7" fmla="*/ 16 h 115"/>
                  <a:gd name="T8" fmla="*/ 58 w 66"/>
                  <a:gd name="T9" fmla="*/ 31 h 115"/>
                  <a:gd name="T10" fmla="*/ 43 w 66"/>
                  <a:gd name="T11" fmla="*/ 46 h 115"/>
                  <a:gd name="T12" fmla="*/ 58 w 66"/>
                  <a:gd name="T13" fmla="*/ 58 h 115"/>
                  <a:gd name="T14" fmla="*/ 66 w 66"/>
                  <a:gd name="T15" fmla="*/ 77 h 115"/>
                  <a:gd name="T16" fmla="*/ 54 w 66"/>
                  <a:gd name="T17" fmla="*/ 100 h 115"/>
                  <a:gd name="T18" fmla="*/ 35 w 66"/>
                  <a:gd name="T19" fmla="*/ 112 h 115"/>
                  <a:gd name="T20" fmla="*/ 12 w 66"/>
                  <a:gd name="T21" fmla="*/ 115 h 115"/>
                  <a:gd name="T22" fmla="*/ 0 w 66"/>
                  <a:gd name="T23" fmla="*/ 108 h 115"/>
                  <a:gd name="T24" fmla="*/ 0 w 66"/>
                  <a:gd name="T25" fmla="*/ 104 h 115"/>
                  <a:gd name="T26" fmla="*/ 4 w 66"/>
                  <a:gd name="T27" fmla="*/ 100 h 115"/>
                  <a:gd name="T28" fmla="*/ 8 w 66"/>
                  <a:gd name="T29" fmla="*/ 100 h 115"/>
                  <a:gd name="T30" fmla="*/ 16 w 66"/>
                  <a:gd name="T31" fmla="*/ 104 h 115"/>
                  <a:gd name="T32" fmla="*/ 23 w 66"/>
                  <a:gd name="T33" fmla="*/ 108 h 115"/>
                  <a:gd name="T34" fmla="*/ 27 w 66"/>
                  <a:gd name="T35" fmla="*/ 108 h 115"/>
                  <a:gd name="T36" fmla="*/ 39 w 66"/>
                  <a:gd name="T37" fmla="*/ 108 h 115"/>
                  <a:gd name="T38" fmla="*/ 50 w 66"/>
                  <a:gd name="T39" fmla="*/ 92 h 115"/>
                  <a:gd name="T40" fmla="*/ 50 w 66"/>
                  <a:gd name="T41" fmla="*/ 81 h 115"/>
                  <a:gd name="T42" fmla="*/ 46 w 66"/>
                  <a:gd name="T43" fmla="*/ 69 h 115"/>
                  <a:gd name="T44" fmla="*/ 39 w 66"/>
                  <a:gd name="T45" fmla="*/ 62 h 115"/>
                  <a:gd name="T46" fmla="*/ 27 w 66"/>
                  <a:gd name="T47" fmla="*/ 58 h 115"/>
                  <a:gd name="T48" fmla="*/ 20 w 66"/>
                  <a:gd name="T49" fmla="*/ 58 h 115"/>
                  <a:gd name="T50" fmla="*/ 27 w 66"/>
                  <a:gd name="T51" fmla="*/ 54 h 115"/>
                  <a:gd name="T52" fmla="*/ 39 w 66"/>
                  <a:gd name="T53" fmla="*/ 46 h 115"/>
                  <a:gd name="T54" fmla="*/ 46 w 66"/>
                  <a:gd name="T55" fmla="*/ 35 h 115"/>
                  <a:gd name="T56" fmla="*/ 46 w 66"/>
                  <a:gd name="T57" fmla="*/ 20 h 115"/>
                  <a:gd name="T58" fmla="*/ 35 w 66"/>
                  <a:gd name="T59" fmla="*/ 12 h 115"/>
                  <a:gd name="T60" fmla="*/ 20 w 66"/>
                  <a:gd name="T61" fmla="*/ 12 h 115"/>
                  <a:gd name="T62" fmla="*/ 4 w 66"/>
                  <a:gd name="T63" fmla="*/ 23 h 11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6"/>
                  <a:gd name="T97" fmla="*/ 0 h 115"/>
                  <a:gd name="T98" fmla="*/ 66 w 66"/>
                  <a:gd name="T99" fmla="*/ 115 h 11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6" h="115">
                    <a:moveTo>
                      <a:pt x="4" y="23"/>
                    </a:moveTo>
                    <a:lnTo>
                      <a:pt x="8" y="12"/>
                    </a:lnTo>
                    <a:lnTo>
                      <a:pt x="16" y="4"/>
                    </a:lnTo>
                    <a:lnTo>
                      <a:pt x="23" y="0"/>
                    </a:lnTo>
                    <a:lnTo>
                      <a:pt x="31" y="0"/>
                    </a:lnTo>
                    <a:lnTo>
                      <a:pt x="46" y="0"/>
                    </a:lnTo>
                    <a:lnTo>
                      <a:pt x="54" y="8"/>
                    </a:lnTo>
                    <a:lnTo>
                      <a:pt x="58" y="16"/>
                    </a:lnTo>
                    <a:lnTo>
                      <a:pt x="58" y="23"/>
                    </a:lnTo>
                    <a:lnTo>
                      <a:pt x="58" y="31"/>
                    </a:lnTo>
                    <a:lnTo>
                      <a:pt x="50" y="39"/>
                    </a:lnTo>
                    <a:lnTo>
                      <a:pt x="43" y="46"/>
                    </a:lnTo>
                    <a:lnTo>
                      <a:pt x="50" y="50"/>
                    </a:lnTo>
                    <a:lnTo>
                      <a:pt x="58" y="58"/>
                    </a:lnTo>
                    <a:lnTo>
                      <a:pt x="62" y="66"/>
                    </a:lnTo>
                    <a:lnTo>
                      <a:pt x="66" y="77"/>
                    </a:lnTo>
                    <a:lnTo>
                      <a:pt x="62" y="89"/>
                    </a:lnTo>
                    <a:lnTo>
                      <a:pt x="54" y="100"/>
                    </a:lnTo>
                    <a:lnTo>
                      <a:pt x="46" y="108"/>
                    </a:lnTo>
                    <a:lnTo>
                      <a:pt x="35" y="112"/>
                    </a:lnTo>
                    <a:lnTo>
                      <a:pt x="20" y="115"/>
                    </a:lnTo>
                    <a:lnTo>
                      <a:pt x="12" y="115"/>
                    </a:lnTo>
                    <a:lnTo>
                      <a:pt x="4" y="112"/>
                    </a:lnTo>
                    <a:lnTo>
                      <a:pt x="0" y="108"/>
                    </a:lnTo>
                    <a:lnTo>
                      <a:pt x="0" y="104"/>
                    </a:lnTo>
                    <a:lnTo>
                      <a:pt x="4" y="104"/>
                    </a:lnTo>
                    <a:lnTo>
                      <a:pt x="4" y="100"/>
                    </a:lnTo>
                    <a:lnTo>
                      <a:pt x="8" y="100"/>
                    </a:lnTo>
                    <a:lnTo>
                      <a:pt x="12" y="100"/>
                    </a:lnTo>
                    <a:lnTo>
                      <a:pt x="16" y="104"/>
                    </a:lnTo>
                    <a:lnTo>
                      <a:pt x="20" y="104"/>
                    </a:lnTo>
                    <a:lnTo>
                      <a:pt x="23" y="108"/>
                    </a:lnTo>
                    <a:lnTo>
                      <a:pt x="27" y="108"/>
                    </a:lnTo>
                    <a:lnTo>
                      <a:pt x="31" y="108"/>
                    </a:lnTo>
                    <a:lnTo>
                      <a:pt x="39" y="108"/>
                    </a:lnTo>
                    <a:lnTo>
                      <a:pt x="46" y="100"/>
                    </a:lnTo>
                    <a:lnTo>
                      <a:pt x="50" y="92"/>
                    </a:lnTo>
                    <a:lnTo>
                      <a:pt x="50" y="85"/>
                    </a:lnTo>
                    <a:lnTo>
                      <a:pt x="50" y="81"/>
                    </a:lnTo>
                    <a:lnTo>
                      <a:pt x="50" y="73"/>
                    </a:lnTo>
                    <a:lnTo>
                      <a:pt x="46" y="69"/>
                    </a:lnTo>
                    <a:lnTo>
                      <a:pt x="43" y="66"/>
                    </a:lnTo>
                    <a:lnTo>
                      <a:pt x="39" y="62"/>
                    </a:lnTo>
                    <a:lnTo>
                      <a:pt x="35" y="62"/>
                    </a:lnTo>
                    <a:lnTo>
                      <a:pt x="27" y="58"/>
                    </a:lnTo>
                    <a:lnTo>
                      <a:pt x="23" y="58"/>
                    </a:lnTo>
                    <a:lnTo>
                      <a:pt x="20" y="58"/>
                    </a:lnTo>
                    <a:lnTo>
                      <a:pt x="20" y="54"/>
                    </a:lnTo>
                    <a:lnTo>
                      <a:pt x="27" y="54"/>
                    </a:lnTo>
                    <a:lnTo>
                      <a:pt x="35" y="50"/>
                    </a:lnTo>
                    <a:lnTo>
                      <a:pt x="39" y="46"/>
                    </a:lnTo>
                    <a:lnTo>
                      <a:pt x="43" y="43"/>
                    </a:lnTo>
                    <a:lnTo>
                      <a:pt x="46" y="35"/>
                    </a:lnTo>
                    <a:lnTo>
                      <a:pt x="46" y="27"/>
                    </a:lnTo>
                    <a:lnTo>
                      <a:pt x="46" y="20"/>
                    </a:lnTo>
                    <a:lnTo>
                      <a:pt x="43" y="16"/>
                    </a:lnTo>
                    <a:lnTo>
                      <a:pt x="35" y="12"/>
                    </a:lnTo>
                    <a:lnTo>
                      <a:pt x="27" y="8"/>
                    </a:lnTo>
                    <a:lnTo>
                      <a:pt x="20" y="12"/>
                    </a:lnTo>
                    <a:lnTo>
                      <a:pt x="12" y="16"/>
                    </a:lnTo>
                    <a:lnTo>
                      <a:pt x="4" y="23"/>
                    </a:lnTo>
                    <a:close/>
                  </a:path>
                </a:pathLst>
              </a:custGeom>
              <a:solidFill>
                <a:srgbClr val="000000"/>
              </a:solidFill>
              <a:ln w="0">
                <a:solidFill>
                  <a:srgbClr val="000000"/>
                </a:solidFill>
                <a:round/>
                <a:headEnd/>
                <a:tailEnd/>
              </a:ln>
            </p:spPr>
            <p:txBody>
              <a:bodyPr/>
              <a:lstStyle/>
              <a:p>
                <a:endParaRPr lang="en-CA"/>
              </a:p>
            </p:txBody>
          </p:sp>
          <p:sp>
            <p:nvSpPr>
              <p:cNvPr id="14484" name="Freeform 66"/>
              <p:cNvSpPr>
                <a:spLocks noEditPoints="1"/>
              </p:cNvSpPr>
              <p:nvPr/>
            </p:nvSpPr>
            <p:spPr bwMode="auto">
              <a:xfrm>
                <a:off x="3193" y="1533"/>
                <a:ext cx="65" cy="115"/>
              </a:xfrm>
              <a:custGeom>
                <a:avLst/>
                <a:gdLst>
                  <a:gd name="T0" fmla="*/ 11 w 65"/>
                  <a:gd name="T1" fmla="*/ 46 h 115"/>
                  <a:gd name="T2" fmla="*/ 3 w 65"/>
                  <a:gd name="T3" fmla="*/ 31 h 115"/>
                  <a:gd name="T4" fmla="*/ 3 w 65"/>
                  <a:gd name="T5" fmla="*/ 16 h 115"/>
                  <a:gd name="T6" fmla="*/ 19 w 65"/>
                  <a:gd name="T7" fmla="*/ 0 h 115"/>
                  <a:gd name="T8" fmla="*/ 46 w 65"/>
                  <a:gd name="T9" fmla="*/ 0 h 115"/>
                  <a:gd name="T10" fmla="*/ 61 w 65"/>
                  <a:gd name="T11" fmla="*/ 16 h 115"/>
                  <a:gd name="T12" fmla="*/ 61 w 65"/>
                  <a:gd name="T13" fmla="*/ 31 h 115"/>
                  <a:gd name="T14" fmla="*/ 49 w 65"/>
                  <a:gd name="T15" fmla="*/ 43 h 115"/>
                  <a:gd name="T16" fmla="*/ 49 w 65"/>
                  <a:gd name="T17" fmla="*/ 62 h 115"/>
                  <a:gd name="T18" fmla="*/ 61 w 65"/>
                  <a:gd name="T19" fmla="*/ 77 h 115"/>
                  <a:gd name="T20" fmla="*/ 61 w 65"/>
                  <a:gd name="T21" fmla="*/ 96 h 115"/>
                  <a:gd name="T22" fmla="*/ 46 w 65"/>
                  <a:gd name="T23" fmla="*/ 112 h 115"/>
                  <a:gd name="T24" fmla="*/ 23 w 65"/>
                  <a:gd name="T25" fmla="*/ 115 h 115"/>
                  <a:gd name="T26" fmla="*/ 7 w 65"/>
                  <a:gd name="T27" fmla="*/ 104 h 115"/>
                  <a:gd name="T28" fmla="*/ 0 w 65"/>
                  <a:gd name="T29" fmla="*/ 89 h 115"/>
                  <a:gd name="T30" fmla="*/ 3 w 65"/>
                  <a:gd name="T31" fmla="*/ 73 h 115"/>
                  <a:gd name="T32" fmla="*/ 23 w 65"/>
                  <a:gd name="T33" fmla="*/ 58 h 115"/>
                  <a:gd name="T34" fmla="*/ 42 w 65"/>
                  <a:gd name="T35" fmla="*/ 39 h 115"/>
                  <a:gd name="T36" fmla="*/ 46 w 65"/>
                  <a:gd name="T37" fmla="*/ 27 h 115"/>
                  <a:gd name="T38" fmla="*/ 46 w 65"/>
                  <a:gd name="T39" fmla="*/ 16 h 115"/>
                  <a:gd name="T40" fmla="*/ 38 w 65"/>
                  <a:gd name="T41" fmla="*/ 4 h 115"/>
                  <a:gd name="T42" fmla="*/ 26 w 65"/>
                  <a:gd name="T43" fmla="*/ 4 h 115"/>
                  <a:gd name="T44" fmla="*/ 19 w 65"/>
                  <a:gd name="T45" fmla="*/ 16 h 115"/>
                  <a:gd name="T46" fmla="*/ 19 w 65"/>
                  <a:gd name="T47" fmla="*/ 23 h 115"/>
                  <a:gd name="T48" fmla="*/ 23 w 65"/>
                  <a:gd name="T49" fmla="*/ 35 h 115"/>
                  <a:gd name="T50" fmla="*/ 34 w 65"/>
                  <a:gd name="T51" fmla="*/ 50 h 115"/>
                  <a:gd name="T52" fmla="*/ 23 w 65"/>
                  <a:gd name="T53" fmla="*/ 66 h 115"/>
                  <a:gd name="T54" fmla="*/ 15 w 65"/>
                  <a:gd name="T55" fmla="*/ 81 h 115"/>
                  <a:gd name="T56" fmla="*/ 15 w 65"/>
                  <a:gd name="T57" fmla="*/ 96 h 115"/>
                  <a:gd name="T58" fmla="*/ 26 w 65"/>
                  <a:gd name="T59" fmla="*/ 108 h 115"/>
                  <a:gd name="T60" fmla="*/ 38 w 65"/>
                  <a:gd name="T61" fmla="*/ 108 h 115"/>
                  <a:gd name="T62" fmla="*/ 46 w 65"/>
                  <a:gd name="T63" fmla="*/ 100 h 115"/>
                  <a:gd name="T64" fmla="*/ 49 w 65"/>
                  <a:gd name="T65" fmla="*/ 89 h 115"/>
                  <a:gd name="T66" fmla="*/ 42 w 65"/>
                  <a:gd name="T67" fmla="*/ 77 h 115"/>
                  <a:gd name="T68" fmla="*/ 26 w 65"/>
                  <a:gd name="T69" fmla="*/ 62 h 11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65"/>
                  <a:gd name="T106" fmla="*/ 0 h 115"/>
                  <a:gd name="T107" fmla="*/ 65 w 65"/>
                  <a:gd name="T108" fmla="*/ 115 h 11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65" h="115">
                    <a:moveTo>
                      <a:pt x="23" y="58"/>
                    </a:moveTo>
                    <a:lnTo>
                      <a:pt x="11" y="46"/>
                    </a:lnTo>
                    <a:lnTo>
                      <a:pt x="3" y="39"/>
                    </a:lnTo>
                    <a:lnTo>
                      <a:pt x="3" y="31"/>
                    </a:lnTo>
                    <a:lnTo>
                      <a:pt x="0" y="27"/>
                    </a:lnTo>
                    <a:lnTo>
                      <a:pt x="3" y="16"/>
                    </a:lnTo>
                    <a:lnTo>
                      <a:pt x="11" y="8"/>
                    </a:lnTo>
                    <a:lnTo>
                      <a:pt x="19" y="0"/>
                    </a:lnTo>
                    <a:lnTo>
                      <a:pt x="34" y="0"/>
                    </a:lnTo>
                    <a:lnTo>
                      <a:pt x="46" y="0"/>
                    </a:lnTo>
                    <a:lnTo>
                      <a:pt x="53" y="8"/>
                    </a:lnTo>
                    <a:lnTo>
                      <a:pt x="61" y="16"/>
                    </a:lnTo>
                    <a:lnTo>
                      <a:pt x="61" y="23"/>
                    </a:lnTo>
                    <a:lnTo>
                      <a:pt x="61" y="31"/>
                    </a:lnTo>
                    <a:lnTo>
                      <a:pt x="57" y="35"/>
                    </a:lnTo>
                    <a:lnTo>
                      <a:pt x="49" y="43"/>
                    </a:lnTo>
                    <a:lnTo>
                      <a:pt x="38" y="50"/>
                    </a:lnTo>
                    <a:lnTo>
                      <a:pt x="49" y="62"/>
                    </a:lnTo>
                    <a:lnTo>
                      <a:pt x="57" y="69"/>
                    </a:lnTo>
                    <a:lnTo>
                      <a:pt x="61" y="77"/>
                    </a:lnTo>
                    <a:lnTo>
                      <a:pt x="65" y="85"/>
                    </a:lnTo>
                    <a:lnTo>
                      <a:pt x="61" y="96"/>
                    </a:lnTo>
                    <a:lnTo>
                      <a:pt x="57" y="108"/>
                    </a:lnTo>
                    <a:lnTo>
                      <a:pt x="46" y="112"/>
                    </a:lnTo>
                    <a:lnTo>
                      <a:pt x="30" y="115"/>
                    </a:lnTo>
                    <a:lnTo>
                      <a:pt x="23" y="115"/>
                    </a:lnTo>
                    <a:lnTo>
                      <a:pt x="15" y="112"/>
                    </a:lnTo>
                    <a:lnTo>
                      <a:pt x="7" y="104"/>
                    </a:lnTo>
                    <a:lnTo>
                      <a:pt x="0" y="96"/>
                    </a:lnTo>
                    <a:lnTo>
                      <a:pt x="0" y="89"/>
                    </a:lnTo>
                    <a:lnTo>
                      <a:pt x="0" y="81"/>
                    </a:lnTo>
                    <a:lnTo>
                      <a:pt x="3" y="73"/>
                    </a:lnTo>
                    <a:lnTo>
                      <a:pt x="11" y="66"/>
                    </a:lnTo>
                    <a:lnTo>
                      <a:pt x="23" y="58"/>
                    </a:lnTo>
                    <a:close/>
                    <a:moveTo>
                      <a:pt x="34" y="50"/>
                    </a:moveTo>
                    <a:lnTo>
                      <a:pt x="42" y="39"/>
                    </a:lnTo>
                    <a:lnTo>
                      <a:pt x="46" y="35"/>
                    </a:lnTo>
                    <a:lnTo>
                      <a:pt x="46" y="27"/>
                    </a:lnTo>
                    <a:lnTo>
                      <a:pt x="46" y="23"/>
                    </a:lnTo>
                    <a:lnTo>
                      <a:pt x="46" y="16"/>
                    </a:lnTo>
                    <a:lnTo>
                      <a:pt x="42" y="8"/>
                    </a:lnTo>
                    <a:lnTo>
                      <a:pt x="38" y="4"/>
                    </a:lnTo>
                    <a:lnTo>
                      <a:pt x="30" y="4"/>
                    </a:lnTo>
                    <a:lnTo>
                      <a:pt x="26" y="4"/>
                    </a:lnTo>
                    <a:lnTo>
                      <a:pt x="23" y="8"/>
                    </a:lnTo>
                    <a:lnTo>
                      <a:pt x="19" y="16"/>
                    </a:lnTo>
                    <a:lnTo>
                      <a:pt x="19" y="20"/>
                    </a:lnTo>
                    <a:lnTo>
                      <a:pt x="19" y="23"/>
                    </a:lnTo>
                    <a:lnTo>
                      <a:pt x="19" y="31"/>
                    </a:lnTo>
                    <a:lnTo>
                      <a:pt x="23" y="35"/>
                    </a:lnTo>
                    <a:lnTo>
                      <a:pt x="23" y="39"/>
                    </a:lnTo>
                    <a:lnTo>
                      <a:pt x="34" y="50"/>
                    </a:lnTo>
                    <a:close/>
                    <a:moveTo>
                      <a:pt x="26" y="62"/>
                    </a:moveTo>
                    <a:lnTo>
                      <a:pt x="23" y="66"/>
                    </a:lnTo>
                    <a:lnTo>
                      <a:pt x="19" y="73"/>
                    </a:lnTo>
                    <a:lnTo>
                      <a:pt x="15" y="81"/>
                    </a:lnTo>
                    <a:lnTo>
                      <a:pt x="15" y="89"/>
                    </a:lnTo>
                    <a:lnTo>
                      <a:pt x="15" y="96"/>
                    </a:lnTo>
                    <a:lnTo>
                      <a:pt x="19" y="104"/>
                    </a:lnTo>
                    <a:lnTo>
                      <a:pt x="26" y="108"/>
                    </a:lnTo>
                    <a:lnTo>
                      <a:pt x="34" y="108"/>
                    </a:lnTo>
                    <a:lnTo>
                      <a:pt x="38" y="108"/>
                    </a:lnTo>
                    <a:lnTo>
                      <a:pt x="46" y="104"/>
                    </a:lnTo>
                    <a:lnTo>
                      <a:pt x="46" y="100"/>
                    </a:lnTo>
                    <a:lnTo>
                      <a:pt x="49" y="92"/>
                    </a:lnTo>
                    <a:lnTo>
                      <a:pt x="49" y="89"/>
                    </a:lnTo>
                    <a:lnTo>
                      <a:pt x="46" y="81"/>
                    </a:lnTo>
                    <a:lnTo>
                      <a:pt x="42" y="77"/>
                    </a:lnTo>
                    <a:lnTo>
                      <a:pt x="34" y="69"/>
                    </a:lnTo>
                    <a:lnTo>
                      <a:pt x="26" y="62"/>
                    </a:lnTo>
                    <a:close/>
                  </a:path>
                </a:pathLst>
              </a:custGeom>
              <a:solidFill>
                <a:srgbClr val="000000"/>
              </a:solidFill>
              <a:ln w="0">
                <a:solidFill>
                  <a:srgbClr val="000000"/>
                </a:solidFill>
                <a:round/>
                <a:headEnd/>
                <a:tailEnd/>
              </a:ln>
            </p:spPr>
            <p:txBody>
              <a:bodyPr/>
              <a:lstStyle/>
              <a:p>
                <a:endParaRPr lang="en-CA"/>
              </a:p>
            </p:txBody>
          </p:sp>
          <p:sp>
            <p:nvSpPr>
              <p:cNvPr id="14485" name="Rectangle 67"/>
              <p:cNvSpPr>
                <a:spLocks noChangeArrowheads="1"/>
              </p:cNvSpPr>
              <p:nvPr/>
            </p:nvSpPr>
            <p:spPr bwMode="auto">
              <a:xfrm>
                <a:off x="3304" y="1507"/>
                <a:ext cx="8" cy="207"/>
              </a:xfrm>
              <a:prstGeom prst="rect">
                <a:avLst/>
              </a:prstGeom>
              <a:solidFill>
                <a:srgbClr val="000000"/>
              </a:solidFill>
              <a:ln w="0">
                <a:solidFill>
                  <a:srgbClr val="000000"/>
                </a:solidFill>
                <a:miter lim="800000"/>
                <a:headEnd/>
                <a:tailEnd/>
              </a:ln>
            </p:spPr>
            <p:txBody>
              <a:bodyPr/>
              <a:lstStyle/>
              <a:p>
                <a:endParaRPr lang="en-US"/>
              </a:p>
            </p:txBody>
          </p:sp>
          <p:sp>
            <p:nvSpPr>
              <p:cNvPr id="14486" name="Freeform 68"/>
              <p:cNvSpPr>
                <a:spLocks noEditPoints="1"/>
              </p:cNvSpPr>
              <p:nvPr/>
            </p:nvSpPr>
            <p:spPr bwMode="auto">
              <a:xfrm>
                <a:off x="3500" y="1533"/>
                <a:ext cx="72" cy="115"/>
              </a:xfrm>
              <a:custGeom>
                <a:avLst/>
                <a:gdLst>
                  <a:gd name="T0" fmla="*/ 0 w 72"/>
                  <a:gd name="T1" fmla="*/ 58 h 115"/>
                  <a:gd name="T2" fmla="*/ 3 w 72"/>
                  <a:gd name="T3" fmla="*/ 39 h 115"/>
                  <a:gd name="T4" fmla="*/ 7 w 72"/>
                  <a:gd name="T5" fmla="*/ 23 h 115"/>
                  <a:gd name="T6" fmla="*/ 15 w 72"/>
                  <a:gd name="T7" fmla="*/ 12 h 115"/>
                  <a:gd name="T8" fmla="*/ 23 w 72"/>
                  <a:gd name="T9" fmla="*/ 4 h 115"/>
                  <a:gd name="T10" fmla="*/ 30 w 72"/>
                  <a:gd name="T11" fmla="*/ 0 h 115"/>
                  <a:gd name="T12" fmla="*/ 38 w 72"/>
                  <a:gd name="T13" fmla="*/ 0 h 115"/>
                  <a:gd name="T14" fmla="*/ 46 w 72"/>
                  <a:gd name="T15" fmla="*/ 0 h 115"/>
                  <a:gd name="T16" fmla="*/ 53 w 72"/>
                  <a:gd name="T17" fmla="*/ 4 h 115"/>
                  <a:gd name="T18" fmla="*/ 61 w 72"/>
                  <a:gd name="T19" fmla="*/ 12 h 115"/>
                  <a:gd name="T20" fmla="*/ 65 w 72"/>
                  <a:gd name="T21" fmla="*/ 23 h 115"/>
                  <a:gd name="T22" fmla="*/ 69 w 72"/>
                  <a:gd name="T23" fmla="*/ 39 h 115"/>
                  <a:gd name="T24" fmla="*/ 72 w 72"/>
                  <a:gd name="T25" fmla="*/ 58 h 115"/>
                  <a:gd name="T26" fmla="*/ 69 w 72"/>
                  <a:gd name="T27" fmla="*/ 73 h 115"/>
                  <a:gd name="T28" fmla="*/ 65 w 72"/>
                  <a:gd name="T29" fmla="*/ 89 h 115"/>
                  <a:gd name="T30" fmla="*/ 61 w 72"/>
                  <a:gd name="T31" fmla="*/ 100 h 115"/>
                  <a:gd name="T32" fmla="*/ 53 w 72"/>
                  <a:gd name="T33" fmla="*/ 108 h 115"/>
                  <a:gd name="T34" fmla="*/ 46 w 72"/>
                  <a:gd name="T35" fmla="*/ 112 h 115"/>
                  <a:gd name="T36" fmla="*/ 34 w 72"/>
                  <a:gd name="T37" fmla="*/ 115 h 115"/>
                  <a:gd name="T38" fmla="*/ 26 w 72"/>
                  <a:gd name="T39" fmla="*/ 112 h 115"/>
                  <a:gd name="T40" fmla="*/ 19 w 72"/>
                  <a:gd name="T41" fmla="*/ 108 h 115"/>
                  <a:gd name="T42" fmla="*/ 11 w 72"/>
                  <a:gd name="T43" fmla="*/ 96 h 115"/>
                  <a:gd name="T44" fmla="*/ 3 w 72"/>
                  <a:gd name="T45" fmla="*/ 77 h 115"/>
                  <a:gd name="T46" fmla="*/ 0 w 72"/>
                  <a:gd name="T47" fmla="*/ 58 h 115"/>
                  <a:gd name="T48" fmla="*/ 19 w 72"/>
                  <a:gd name="T49" fmla="*/ 62 h 115"/>
                  <a:gd name="T50" fmla="*/ 19 w 72"/>
                  <a:gd name="T51" fmla="*/ 81 h 115"/>
                  <a:gd name="T52" fmla="*/ 23 w 72"/>
                  <a:gd name="T53" fmla="*/ 96 h 115"/>
                  <a:gd name="T54" fmla="*/ 26 w 72"/>
                  <a:gd name="T55" fmla="*/ 104 h 115"/>
                  <a:gd name="T56" fmla="*/ 30 w 72"/>
                  <a:gd name="T57" fmla="*/ 108 h 115"/>
                  <a:gd name="T58" fmla="*/ 38 w 72"/>
                  <a:gd name="T59" fmla="*/ 108 h 115"/>
                  <a:gd name="T60" fmla="*/ 42 w 72"/>
                  <a:gd name="T61" fmla="*/ 108 h 115"/>
                  <a:gd name="T62" fmla="*/ 46 w 72"/>
                  <a:gd name="T63" fmla="*/ 104 h 115"/>
                  <a:gd name="T64" fmla="*/ 49 w 72"/>
                  <a:gd name="T65" fmla="*/ 100 h 115"/>
                  <a:gd name="T66" fmla="*/ 53 w 72"/>
                  <a:gd name="T67" fmla="*/ 92 h 115"/>
                  <a:gd name="T68" fmla="*/ 53 w 72"/>
                  <a:gd name="T69" fmla="*/ 77 h 115"/>
                  <a:gd name="T70" fmla="*/ 57 w 72"/>
                  <a:gd name="T71" fmla="*/ 54 h 115"/>
                  <a:gd name="T72" fmla="*/ 53 w 72"/>
                  <a:gd name="T73" fmla="*/ 35 h 115"/>
                  <a:gd name="T74" fmla="*/ 53 w 72"/>
                  <a:gd name="T75" fmla="*/ 20 h 115"/>
                  <a:gd name="T76" fmla="*/ 49 w 72"/>
                  <a:gd name="T77" fmla="*/ 12 h 115"/>
                  <a:gd name="T78" fmla="*/ 46 w 72"/>
                  <a:gd name="T79" fmla="*/ 8 h 115"/>
                  <a:gd name="T80" fmla="*/ 42 w 72"/>
                  <a:gd name="T81" fmla="*/ 4 h 115"/>
                  <a:gd name="T82" fmla="*/ 38 w 72"/>
                  <a:gd name="T83" fmla="*/ 4 h 115"/>
                  <a:gd name="T84" fmla="*/ 30 w 72"/>
                  <a:gd name="T85" fmla="*/ 4 h 115"/>
                  <a:gd name="T86" fmla="*/ 26 w 72"/>
                  <a:gd name="T87" fmla="*/ 8 h 115"/>
                  <a:gd name="T88" fmla="*/ 23 w 72"/>
                  <a:gd name="T89" fmla="*/ 20 h 115"/>
                  <a:gd name="T90" fmla="*/ 19 w 72"/>
                  <a:gd name="T91" fmla="*/ 31 h 115"/>
                  <a:gd name="T92" fmla="*/ 19 w 72"/>
                  <a:gd name="T93" fmla="*/ 46 h 115"/>
                  <a:gd name="T94" fmla="*/ 19 w 72"/>
                  <a:gd name="T95" fmla="*/ 62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2"/>
                  <a:gd name="T145" fmla="*/ 0 h 115"/>
                  <a:gd name="T146" fmla="*/ 72 w 72"/>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2" h="115">
                    <a:moveTo>
                      <a:pt x="0" y="58"/>
                    </a:moveTo>
                    <a:lnTo>
                      <a:pt x="3" y="39"/>
                    </a:lnTo>
                    <a:lnTo>
                      <a:pt x="7" y="23"/>
                    </a:lnTo>
                    <a:lnTo>
                      <a:pt x="15" y="12"/>
                    </a:lnTo>
                    <a:lnTo>
                      <a:pt x="23" y="4"/>
                    </a:lnTo>
                    <a:lnTo>
                      <a:pt x="30" y="0"/>
                    </a:lnTo>
                    <a:lnTo>
                      <a:pt x="38" y="0"/>
                    </a:lnTo>
                    <a:lnTo>
                      <a:pt x="46" y="0"/>
                    </a:lnTo>
                    <a:lnTo>
                      <a:pt x="53" y="4"/>
                    </a:lnTo>
                    <a:lnTo>
                      <a:pt x="61" y="12"/>
                    </a:lnTo>
                    <a:lnTo>
                      <a:pt x="65" y="23"/>
                    </a:lnTo>
                    <a:lnTo>
                      <a:pt x="69" y="39"/>
                    </a:lnTo>
                    <a:lnTo>
                      <a:pt x="72" y="58"/>
                    </a:lnTo>
                    <a:lnTo>
                      <a:pt x="69" y="73"/>
                    </a:lnTo>
                    <a:lnTo>
                      <a:pt x="65" y="89"/>
                    </a:lnTo>
                    <a:lnTo>
                      <a:pt x="61" y="100"/>
                    </a:lnTo>
                    <a:lnTo>
                      <a:pt x="53" y="108"/>
                    </a:lnTo>
                    <a:lnTo>
                      <a:pt x="46" y="112"/>
                    </a:lnTo>
                    <a:lnTo>
                      <a:pt x="34" y="115"/>
                    </a:lnTo>
                    <a:lnTo>
                      <a:pt x="26" y="112"/>
                    </a:lnTo>
                    <a:lnTo>
                      <a:pt x="19" y="108"/>
                    </a:lnTo>
                    <a:lnTo>
                      <a:pt x="11" y="96"/>
                    </a:lnTo>
                    <a:lnTo>
                      <a:pt x="3" y="77"/>
                    </a:lnTo>
                    <a:lnTo>
                      <a:pt x="0" y="58"/>
                    </a:lnTo>
                    <a:close/>
                    <a:moveTo>
                      <a:pt x="19" y="62"/>
                    </a:moveTo>
                    <a:lnTo>
                      <a:pt x="19" y="81"/>
                    </a:lnTo>
                    <a:lnTo>
                      <a:pt x="23" y="96"/>
                    </a:lnTo>
                    <a:lnTo>
                      <a:pt x="26" y="104"/>
                    </a:lnTo>
                    <a:lnTo>
                      <a:pt x="30" y="108"/>
                    </a:lnTo>
                    <a:lnTo>
                      <a:pt x="38" y="108"/>
                    </a:lnTo>
                    <a:lnTo>
                      <a:pt x="42" y="108"/>
                    </a:lnTo>
                    <a:lnTo>
                      <a:pt x="46" y="104"/>
                    </a:lnTo>
                    <a:lnTo>
                      <a:pt x="49" y="100"/>
                    </a:lnTo>
                    <a:lnTo>
                      <a:pt x="53" y="92"/>
                    </a:lnTo>
                    <a:lnTo>
                      <a:pt x="53" y="77"/>
                    </a:lnTo>
                    <a:lnTo>
                      <a:pt x="57" y="54"/>
                    </a:lnTo>
                    <a:lnTo>
                      <a:pt x="53" y="35"/>
                    </a:lnTo>
                    <a:lnTo>
                      <a:pt x="53" y="20"/>
                    </a:lnTo>
                    <a:lnTo>
                      <a:pt x="49" y="12"/>
                    </a:lnTo>
                    <a:lnTo>
                      <a:pt x="46" y="8"/>
                    </a:lnTo>
                    <a:lnTo>
                      <a:pt x="42" y="4"/>
                    </a:lnTo>
                    <a:lnTo>
                      <a:pt x="38" y="4"/>
                    </a:lnTo>
                    <a:lnTo>
                      <a:pt x="30" y="4"/>
                    </a:lnTo>
                    <a:lnTo>
                      <a:pt x="26" y="8"/>
                    </a:lnTo>
                    <a:lnTo>
                      <a:pt x="23" y="20"/>
                    </a:lnTo>
                    <a:lnTo>
                      <a:pt x="19" y="31"/>
                    </a:lnTo>
                    <a:lnTo>
                      <a:pt x="19" y="46"/>
                    </a:lnTo>
                    <a:lnTo>
                      <a:pt x="19" y="62"/>
                    </a:lnTo>
                    <a:close/>
                  </a:path>
                </a:pathLst>
              </a:custGeom>
              <a:solidFill>
                <a:srgbClr val="000000"/>
              </a:solidFill>
              <a:ln w="0">
                <a:solidFill>
                  <a:srgbClr val="000000"/>
                </a:solidFill>
                <a:round/>
                <a:headEnd/>
                <a:tailEnd/>
              </a:ln>
            </p:spPr>
            <p:txBody>
              <a:bodyPr/>
              <a:lstStyle/>
              <a:p>
                <a:endParaRPr lang="en-CA"/>
              </a:p>
            </p:txBody>
          </p:sp>
          <p:sp>
            <p:nvSpPr>
              <p:cNvPr id="14487" name="Rectangle 69"/>
              <p:cNvSpPr>
                <a:spLocks noChangeArrowheads="1"/>
              </p:cNvSpPr>
              <p:nvPr/>
            </p:nvSpPr>
            <p:spPr bwMode="auto">
              <a:xfrm>
                <a:off x="4071" y="1507"/>
                <a:ext cx="8" cy="207"/>
              </a:xfrm>
              <a:prstGeom prst="rect">
                <a:avLst/>
              </a:prstGeom>
              <a:solidFill>
                <a:srgbClr val="000000"/>
              </a:solidFill>
              <a:ln w="0">
                <a:solidFill>
                  <a:srgbClr val="000000"/>
                </a:solidFill>
                <a:miter lim="800000"/>
                <a:headEnd/>
                <a:tailEnd/>
              </a:ln>
            </p:spPr>
            <p:txBody>
              <a:bodyPr/>
              <a:lstStyle/>
              <a:p>
                <a:endParaRPr lang="en-US"/>
              </a:p>
            </p:txBody>
          </p:sp>
          <p:sp>
            <p:nvSpPr>
              <p:cNvPr id="14488" name="Freeform 70"/>
              <p:cNvSpPr>
                <a:spLocks noEditPoints="1"/>
              </p:cNvSpPr>
              <p:nvPr/>
            </p:nvSpPr>
            <p:spPr bwMode="auto">
              <a:xfrm>
                <a:off x="4267" y="1533"/>
                <a:ext cx="69" cy="115"/>
              </a:xfrm>
              <a:custGeom>
                <a:avLst/>
                <a:gdLst>
                  <a:gd name="T0" fmla="*/ 0 w 69"/>
                  <a:gd name="T1" fmla="*/ 58 h 115"/>
                  <a:gd name="T2" fmla="*/ 0 w 69"/>
                  <a:gd name="T3" fmla="*/ 39 h 115"/>
                  <a:gd name="T4" fmla="*/ 4 w 69"/>
                  <a:gd name="T5" fmla="*/ 23 h 115"/>
                  <a:gd name="T6" fmla="*/ 11 w 69"/>
                  <a:gd name="T7" fmla="*/ 12 h 115"/>
                  <a:gd name="T8" fmla="*/ 19 w 69"/>
                  <a:gd name="T9" fmla="*/ 4 h 115"/>
                  <a:gd name="T10" fmla="*/ 27 w 69"/>
                  <a:gd name="T11" fmla="*/ 0 h 115"/>
                  <a:gd name="T12" fmla="*/ 34 w 69"/>
                  <a:gd name="T13" fmla="*/ 0 h 115"/>
                  <a:gd name="T14" fmla="*/ 42 w 69"/>
                  <a:gd name="T15" fmla="*/ 0 h 115"/>
                  <a:gd name="T16" fmla="*/ 50 w 69"/>
                  <a:gd name="T17" fmla="*/ 4 h 115"/>
                  <a:gd name="T18" fmla="*/ 57 w 69"/>
                  <a:gd name="T19" fmla="*/ 12 h 115"/>
                  <a:gd name="T20" fmla="*/ 65 w 69"/>
                  <a:gd name="T21" fmla="*/ 23 h 115"/>
                  <a:gd name="T22" fmla="*/ 69 w 69"/>
                  <a:gd name="T23" fmla="*/ 39 h 115"/>
                  <a:gd name="T24" fmla="*/ 69 w 69"/>
                  <a:gd name="T25" fmla="*/ 58 h 115"/>
                  <a:gd name="T26" fmla="*/ 69 w 69"/>
                  <a:gd name="T27" fmla="*/ 73 h 115"/>
                  <a:gd name="T28" fmla="*/ 65 w 69"/>
                  <a:gd name="T29" fmla="*/ 89 h 115"/>
                  <a:gd name="T30" fmla="*/ 57 w 69"/>
                  <a:gd name="T31" fmla="*/ 100 h 115"/>
                  <a:gd name="T32" fmla="*/ 50 w 69"/>
                  <a:gd name="T33" fmla="*/ 108 h 115"/>
                  <a:gd name="T34" fmla="*/ 42 w 69"/>
                  <a:gd name="T35" fmla="*/ 112 h 115"/>
                  <a:gd name="T36" fmla="*/ 34 w 69"/>
                  <a:gd name="T37" fmla="*/ 115 h 115"/>
                  <a:gd name="T38" fmla="*/ 23 w 69"/>
                  <a:gd name="T39" fmla="*/ 112 h 115"/>
                  <a:gd name="T40" fmla="*/ 15 w 69"/>
                  <a:gd name="T41" fmla="*/ 108 h 115"/>
                  <a:gd name="T42" fmla="*/ 8 w 69"/>
                  <a:gd name="T43" fmla="*/ 96 h 115"/>
                  <a:gd name="T44" fmla="*/ 4 w 69"/>
                  <a:gd name="T45" fmla="*/ 77 h 115"/>
                  <a:gd name="T46" fmla="*/ 0 w 69"/>
                  <a:gd name="T47" fmla="*/ 58 h 115"/>
                  <a:gd name="T48" fmla="*/ 15 w 69"/>
                  <a:gd name="T49" fmla="*/ 62 h 115"/>
                  <a:gd name="T50" fmla="*/ 15 w 69"/>
                  <a:gd name="T51" fmla="*/ 81 h 115"/>
                  <a:gd name="T52" fmla="*/ 23 w 69"/>
                  <a:gd name="T53" fmla="*/ 96 h 115"/>
                  <a:gd name="T54" fmla="*/ 23 w 69"/>
                  <a:gd name="T55" fmla="*/ 104 h 115"/>
                  <a:gd name="T56" fmla="*/ 31 w 69"/>
                  <a:gd name="T57" fmla="*/ 108 h 115"/>
                  <a:gd name="T58" fmla="*/ 34 w 69"/>
                  <a:gd name="T59" fmla="*/ 108 h 115"/>
                  <a:gd name="T60" fmla="*/ 38 w 69"/>
                  <a:gd name="T61" fmla="*/ 108 h 115"/>
                  <a:gd name="T62" fmla="*/ 42 w 69"/>
                  <a:gd name="T63" fmla="*/ 104 h 115"/>
                  <a:gd name="T64" fmla="*/ 46 w 69"/>
                  <a:gd name="T65" fmla="*/ 100 h 115"/>
                  <a:gd name="T66" fmla="*/ 50 w 69"/>
                  <a:gd name="T67" fmla="*/ 92 h 115"/>
                  <a:gd name="T68" fmla="*/ 54 w 69"/>
                  <a:gd name="T69" fmla="*/ 77 h 115"/>
                  <a:gd name="T70" fmla="*/ 54 w 69"/>
                  <a:gd name="T71" fmla="*/ 54 h 115"/>
                  <a:gd name="T72" fmla="*/ 54 w 69"/>
                  <a:gd name="T73" fmla="*/ 35 h 115"/>
                  <a:gd name="T74" fmla="*/ 50 w 69"/>
                  <a:gd name="T75" fmla="*/ 20 h 115"/>
                  <a:gd name="T76" fmla="*/ 46 w 69"/>
                  <a:gd name="T77" fmla="*/ 12 h 115"/>
                  <a:gd name="T78" fmla="*/ 42 w 69"/>
                  <a:gd name="T79" fmla="*/ 8 h 115"/>
                  <a:gd name="T80" fmla="*/ 38 w 69"/>
                  <a:gd name="T81" fmla="*/ 4 h 115"/>
                  <a:gd name="T82" fmla="*/ 34 w 69"/>
                  <a:gd name="T83" fmla="*/ 4 h 115"/>
                  <a:gd name="T84" fmla="*/ 31 w 69"/>
                  <a:gd name="T85" fmla="*/ 4 h 115"/>
                  <a:gd name="T86" fmla="*/ 27 w 69"/>
                  <a:gd name="T87" fmla="*/ 8 h 115"/>
                  <a:gd name="T88" fmla="*/ 19 w 69"/>
                  <a:gd name="T89" fmla="*/ 20 h 115"/>
                  <a:gd name="T90" fmla="*/ 19 w 69"/>
                  <a:gd name="T91" fmla="*/ 31 h 115"/>
                  <a:gd name="T92" fmla="*/ 15 w 69"/>
                  <a:gd name="T93" fmla="*/ 46 h 115"/>
                  <a:gd name="T94" fmla="*/ 15 w 69"/>
                  <a:gd name="T95" fmla="*/ 62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0" y="39"/>
                    </a:lnTo>
                    <a:lnTo>
                      <a:pt x="4" y="23"/>
                    </a:lnTo>
                    <a:lnTo>
                      <a:pt x="11" y="12"/>
                    </a:lnTo>
                    <a:lnTo>
                      <a:pt x="19" y="4"/>
                    </a:lnTo>
                    <a:lnTo>
                      <a:pt x="27" y="0"/>
                    </a:lnTo>
                    <a:lnTo>
                      <a:pt x="34" y="0"/>
                    </a:lnTo>
                    <a:lnTo>
                      <a:pt x="42" y="0"/>
                    </a:lnTo>
                    <a:lnTo>
                      <a:pt x="50" y="4"/>
                    </a:lnTo>
                    <a:lnTo>
                      <a:pt x="57" y="12"/>
                    </a:lnTo>
                    <a:lnTo>
                      <a:pt x="65" y="23"/>
                    </a:lnTo>
                    <a:lnTo>
                      <a:pt x="69" y="39"/>
                    </a:lnTo>
                    <a:lnTo>
                      <a:pt x="69" y="58"/>
                    </a:lnTo>
                    <a:lnTo>
                      <a:pt x="69" y="73"/>
                    </a:lnTo>
                    <a:lnTo>
                      <a:pt x="65" y="89"/>
                    </a:lnTo>
                    <a:lnTo>
                      <a:pt x="57" y="100"/>
                    </a:lnTo>
                    <a:lnTo>
                      <a:pt x="50" y="108"/>
                    </a:lnTo>
                    <a:lnTo>
                      <a:pt x="42" y="112"/>
                    </a:lnTo>
                    <a:lnTo>
                      <a:pt x="34" y="115"/>
                    </a:lnTo>
                    <a:lnTo>
                      <a:pt x="23" y="112"/>
                    </a:lnTo>
                    <a:lnTo>
                      <a:pt x="15" y="108"/>
                    </a:lnTo>
                    <a:lnTo>
                      <a:pt x="8" y="96"/>
                    </a:lnTo>
                    <a:lnTo>
                      <a:pt x="4" y="77"/>
                    </a:lnTo>
                    <a:lnTo>
                      <a:pt x="0" y="58"/>
                    </a:lnTo>
                    <a:close/>
                    <a:moveTo>
                      <a:pt x="15" y="62"/>
                    </a:moveTo>
                    <a:lnTo>
                      <a:pt x="15" y="81"/>
                    </a:lnTo>
                    <a:lnTo>
                      <a:pt x="23" y="96"/>
                    </a:lnTo>
                    <a:lnTo>
                      <a:pt x="23" y="104"/>
                    </a:lnTo>
                    <a:lnTo>
                      <a:pt x="31" y="108"/>
                    </a:lnTo>
                    <a:lnTo>
                      <a:pt x="34" y="108"/>
                    </a:lnTo>
                    <a:lnTo>
                      <a:pt x="38" y="108"/>
                    </a:lnTo>
                    <a:lnTo>
                      <a:pt x="42" y="104"/>
                    </a:lnTo>
                    <a:lnTo>
                      <a:pt x="46" y="100"/>
                    </a:lnTo>
                    <a:lnTo>
                      <a:pt x="50" y="92"/>
                    </a:lnTo>
                    <a:lnTo>
                      <a:pt x="54" y="77"/>
                    </a:lnTo>
                    <a:lnTo>
                      <a:pt x="54" y="54"/>
                    </a:lnTo>
                    <a:lnTo>
                      <a:pt x="54" y="35"/>
                    </a:lnTo>
                    <a:lnTo>
                      <a:pt x="50" y="20"/>
                    </a:lnTo>
                    <a:lnTo>
                      <a:pt x="46" y="12"/>
                    </a:lnTo>
                    <a:lnTo>
                      <a:pt x="42" y="8"/>
                    </a:lnTo>
                    <a:lnTo>
                      <a:pt x="38" y="4"/>
                    </a:lnTo>
                    <a:lnTo>
                      <a:pt x="34" y="4"/>
                    </a:lnTo>
                    <a:lnTo>
                      <a:pt x="31" y="4"/>
                    </a:lnTo>
                    <a:lnTo>
                      <a:pt x="27" y="8"/>
                    </a:lnTo>
                    <a:lnTo>
                      <a:pt x="19" y="20"/>
                    </a:lnTo>
                    <a:lnTo>
                      <a:pt x="19" y="31"/>
                    </a:lnTo>
                    <a:lnTo>
                      <a:pt x="15" y="46"/>
                    </a:lnTo>
                    <a:lnTo>
                      <a:pt x="15" y="62"/>
                    </a:lnTo>
                    <a:close/>
                  </a:path>
                </a:pathLst>
              </a:custGeom>
              <a:solidFill>
                <a:srgbClr val="000000"/>
              </a:solidFill>
              <a:ln w="0">
                <a:solidFill>
                  <a:srgbClr val="000000"/>
                </a:solidFill>
                <a:round/>
                <a:headEnd/>
                <a:tailEnd/>
              </a:ln>
            </p:spPr>
            <p:txBody>
              <a:bodyPr/>
              <a:lstStyle/>
              <a:p>
                <a:endParaRPr lang="en-CA"/>
              </a:p>
            </p:txBody>
          </p:sp>
          <p:sp>
            <p:nvSpPr>
              <p:cNvPr id="14489" name="Rectangle 71"/>
              <p:cNvSpPr>
                <a:spLocks noChangeArrowheads="1"/>
              </p:cNvSpPr>
              <p:nvPr/>
            </p:nvSpPr>
            <p:spPr bwMode="auto">
              <a:xfrm>
                <a:off x="4670" y="1507"/>
                <a:ext cx="7" cy="207"/>
              </a:xfrm>
              <a:prstGeom prst="rect">
                <a:avLst/>
              </a:prstGeom>
              <a:solidFill>
                <a:srgbClr val="000000"/>
              </a:solidFill>
              <a:ln w="0">
                <a:solidFill>
                  <a:srgbClr val="000000"/>
                </a:solidFill>
                <a:miter lim="800000"/>
                <a:headEnd/>
                <a:tailEnd/>
              </a:ln>
            </p:spPr>
            <p:txBody>
              <a:bodyPr/>
              <a:lstStyle/>
              <a:p>
                <a:endParaRPr lang="en-US"/>
              </a:p>
            </p:txBody>
          </p:sp>
          <p:sp>
            <p:nvSpPr>
              <p:cNvPr id="14490" name="Freeform 72"/>
              <p:cNvSpPr>
                <a:spLocks noEditPoints="1"/>
              </p:cNvSpPr>
              <p:nvPr/>
            </p:nvSpPr>
            <p:spPr bwMode="auto">
              <a:xfrm>
                <a:off x="4869" y="1533"/>
                <a:ext cx="69" cy="115"/>
              </a:xfrm>
              <a:custGeom>
                <a:avLst/>
                <a:gdLst>
                  <a:gd name="T0" fmla="*/ 0 w 69"/>
                  <a:gd name="T1" fmla="*/ 58 h 115"/>
                  <a:gd name="T2" fmla="*/ 4 w 69"/>
                  <a:gd name="T3" fmla="*/ 39 h 115"/>
                  <a:gd name="T4" fmla="*/ 8 w 69"/>
                  <a:gd name="T5" fmla="*/ 23 h 115"/>
                  <a:gd name="T6" fmla="*/ 12 w 69"/>
                  <a:gd name="T7" fmla="*/ 12 h 115"/>
                  <a:gd name="T8" fmla="*/ 23 w 69"/>
                  <a:gd name="T9" fmla="*/ 4 h 115"/>
                  <a:gd name="T10" fmla="*/ 27 w 69"/>
                  <a:gd name="T11" fmla="*/ 0 h 115"/>
                  <a:gd name="T12" fmla="*/ 35 w 69"/>
                  <a:gd name="T13" fmla="*/ 0 h 115"/>
                  <a:gd name="T14" fmla="*/ 46 w 69"/>
                  <a:gd name="T15" fmla="*/ 0 h 115"/>
                  <a:gd name="T16" fmla="*/ 50 w 69"/>
                  <a:gd name="T17" fmla="*/ 4 h 115"/>
                  <a:gd name="T18" fmla="*/ 58 w 69"/>
                  <a:gd name="T19" fmla="*/ 12 h 115"/>
                  <a:gd name="T20" fmla="*/ 66 w 69"/>
                  <a:gd name="T21" fmla="*/ 23 h 115"/>
                  <a:gd name="T22" fmla="*/ 69 w 69"/>
                  <a:gd name="T23" fmla="*/ 39 h 115"/>
                  <a:gd name="T24" fmla="*/ 69 w 69"/>
                  <a:gd name="T25" fmla="*/ 58 h 115"/>
                  <a:gd name="T26" fmla="*/ 69 w 69"/>
                  <a:gd name="T27" fmla="*/ 73 h 115"/>
                  <a:gd name="T28" fmla="*/ 66 w 69"/>
                  <a:gd name="T29" fmla="*/ 89 h 115"/>
                  <a:gd name="T30" fmla="*/ 58 w 69"/>
                  <a:gd name="T31" fmla="*/ 100 h 115"/>
                  <a:gd name="T32" fmla="*/ 50 w 69"/>
                  <a:gd name="T33" fmla="*/ 108 h 115"/>
                  <a:gd name="T34" fmla="*/ 42 w 69"/>
                  <a:gd name="T35" fmla="*/ 112 h 115"/>
                  <a:gd name="T36" fmla="*/ 35 w 69"/>
                  <a:gd name="T37" fmla="*/ 115 h 115"/>
                  <a:gd name="T38" fmla="*/ 27 w 69"/>
                  <a:gd name="T39" fmla="*/ 112 h 115"/>
                  <a:gd name="T40" fmla="*/ 16 w 69"/>
                  <a:gd name="T41" fmla="*/ 108 h 115"/>
                  <a:gd name="T42" fmla="*/ 12 w 69"/>
                  <a:gd name="T43" fmla="*/ 96 h 115"/>
                  <a:gd name="T44" fmla="*/ 4 w 69"/>
                  <a:gd name="T45" fmla="*/ 77 h 115"/>
                  <a:gd name="T46" fmla="*/ 0 w 69"/>
                  <a:gd name="T47" fmla="*/ 58 h 115"/>
                  <a:gd name="T48" fmla="*/ 16 w 69"/>
                  <a:gd name="T49" fmla="*/ 62 h 115"/>
                  <a:gd name="T50" fmla="*/ 19 w 69"/>
                  <a:gd name="T51" fmla="*/ 81 h 115"/>
                  <a:gd name="T52" fmla="*/ 23 w 69"/>
                  <a:gd name="T53" fmla="*/ 96 h 115"/>
                  <a:gd name="T54" fmla="*/ 27 w 69"/>
                  <a:gd name="T55" fmla="*/ 104 h 115"/>
                  <a:gd name="T56" fmla="*/ 31 w 69"/>
                  <a:gd name="T57" fmla="*/ 108 h 115"/>
                  <a:gd name="T58" fmla="*/ 35 w 69"/>
                  <a:gd name="T59" fmla="*/ 108 h 115"/>
                  <a:gd name="T60" fmla="*/ 39 w 69"/>
                  <a:gd name="T61" fmla="*/ 108 h 115"/>
                  <a:gd name="T62" fmla="*/ 46 w 69"/>
                  <a:gd name="T63" fmla="*/ 104 h 115"/>
                  <a:gd name="T64" fmla="*/ 50 w 69"/>
                  <a:gd name="T65" fmla="*/ 100 h 115"/>
                  <a:gd name="T66" fmla="*/ 50 w 69"/>
                  <a:gd name="T67" fmla="*/ 92 h 115"/>
                  <a:gd name="T68" fmla="*/ 54 w 69"/>
                  <a:gd name="T69" fmla="*/ 77 h 115"/>
                  <a:gd name="T70" fmla="*/ 54 w 69"/>
                  <a:gd name="T71" fmla="*/ 54 h 115"/>
                  <a:gd name="T72" fmla="*/ 54 w 69"/>
                  <a:gd name="T73" fmla="*/ 35 h 115"/>
                  <a:gd name="T74" fmla="*/ 50 w 69"/>
                  <a:gd name="T75" fmla="*/ 20 h 115"/>
                  <a:gd name="T76" fmla="*/ 50 w 69"/>
                  <a:gd name="T77" fmla="*/ 12 h 115"/>
                  <a:gd name="T78" fmla="*/ 42 w 69"/>
                  <a:gd name="T79" fmla="*/ 8 h 115"/>
                  <a:gd name="T80" fmla="*/ 42 w 69"/>
                  <a:gd name="T81" fmla="*/ 4 h 115"/>
                  <a:gd name="T82" fmla="*/ 35 w 69"/>
                  <a:gd name="T83" fmla="*/ 4 h 115"/>
                  <a:gd name="T84" fmla="*/ 31 w 69"/>
                  <a:gd name="T85" fmla="*/ 4 h 115"/>
                  <a:gd name="T86" fmla="*/ 27 w 69"/>
                  <a:gd name="T87" fmla="*/ 8 h 115"/>
                  <a:gd name="T88" fmla="*/ 23 w 69"/>
                  <a:gd name="T89" fmla="*/ 20 h 115"/>
                  <a:gd name="T90" fmla="*/ 19 w 69"/>
                  <a:gd name="T91" fmla="*/ 31 h 115"/>
                  <a:gd name="T92" fmla="*/ 16 w 69"/>
                  <a:gd name="T93" fmla="*/ 46 h 115"/>
                  <a:gd name="T94" fmla="*/ 16 w 69"/>
                  <a:gd name="T95" fmla="*/ 62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4" y="39"/>
                    </a:lnTo>
                    <a:lnTo>
                      <a:pt x="8" y="23"/>
                    </a:lnTo>
                    <a:lnTo>
                      <a:pt x="12" y="12"/>
                    </a:lnTo>
                    <a:lnTo>
                      <a:pt x="23" y="4"/>
                    </a:lnTo>
                    <a:lnTo>
                      <a:pt x="27" y="0"/>
                    </a:lnTo>
                    <a:lnTo>
                      <a:pt x="35" y="0"/>
                    </a:lnTo>
                    <a:lnTo>
                      <a:pt x="46" y="0"/>
                    </a:lnTo>
                    <a:lnTo>
                      <a:pt x="50" y="4"/>
                    </a:lnTo>
                    <a:lnTo>
                      <a:pt x="58" y="12"/>
                    </a:lnTo>
                    <a:lnTo>
                      <a:pt x="66" y="23"/>
                    </a:lnTo>
                    <a:lnTo>
                      <a:pt x="69" y="39"/>
                    </a:lnTo>
                    <a:lnTo>
                      <a:pt x="69" y="58"/>
                    </a:lnTo>
                    <a:lnTo>
                      <a:pt x="69" y="73"/>
                    </a:lnTo>
                    <a:lnTo>
                      <a:pt x="66" y="89"/>
                    </a:lnTo>
                    <a:lnTo>
                      <a:pt x="58" y="100"/>
                    </a:lnTo>
                    <a:lnTo>
                      <a:pt x="50" y="108"/>
                    </a:lnTo>
                    <a:lnTo>
                      <a:pt x="42" y="112"/>
                    </a:lnTo>
                    <a:lnTo>
                      <a:pt x="35" y="115"/>
                    </a:lnTo>
                    <a:lnTo>
                      <a:pt x="27" y="112"/>
                    </a:lnTo>
                    <a:lnTo>
                      <a:pt x="16" y="108"/>
                    </a:lnTo>
                    <a:lnTo>
                      <a:pt x="12" y="96"/>
                    </a:lnTo>
                    <a:lnTo>
                      <a:pt x="4" y="77"/>
                    </a:lnTo>
                    <a:lnTo>
                      <a:pt x="0" y="58"/>
                    </a:lnTo>
                    <a:close/>
                    <a:moveTo>
                      <a:pt x="16" y="62"/>
                    </a:moveTo>
                    <a:lnTo>
                      <a:pt x="19" y="81"/>
                    </a:lnTo>
                    <a:lnTo>
                      <a:pt x="23" y="96"/>
                    </a:lnTo>
                    <a:lnTo>
                      <a:pt x="27" y="104"/>
                    </a:lnTo>
                    <a:lnTo>
                      <a:pt x="31" y="108"/>
                    </a:lnTo>
                    <a:lnTo>
                      <a:pt x="35" y="108"/>
                    </a:lnTo>
                    <a:lnTo>
                      <a:pt x="39" y="108"/>
                    </a:lnTo>
                    <a:lnTo>
                      <a:pt x="46" y="104"/>
                    </a:lnTo>
                    <a:lnTo>
                      <a:pt x="50" y="100"/>
                    </a:lnTo>
                    <a:lnTo>
                      <a:pt x="50" y="92"/>
                    </a:lnTo>
                    <a:lnTo>
                      <a:pt x="54" y="77"/>
                    </a:lnTo>
                    <a:lnTo>
                      <a:pt x="54" y="54"/>
                    </a:lnTo>
                    <a:lnTo>
                      <a:pt x="54" y="35"/>
                    </a:lnTo>
                    <a:lnTo>
                      <a:pt x="50" y="20"/>
                    </a:lnTo>
                    <a:lnTo>
                      <a:pt x="50" y="12"/>
                    </a:lnTo>
                    <a:lnTo>
                      <a:pt x="42" y="8"/>
                    </a:lnTo>
                    <a:lnTo>
                      <a:pt x="42" y="4"/>
                    </a:lnTo>
                    <a:lnTo>
                      <a:pt x="35" y="4"/>
                    </a:lnTo>
                    <a:lnTo>
                      <a:pt x="31" y="4"/>
                    </a:lnTo>
                    <a:lnTo>
                      <a:pt x="27" y="8"/>
                    </a:lnTo>
                    <a:lnTo>
                      <a:pt x="23" y="20"/>
                    </a:lnTo>
                    <a:lnTo>
                      <a:pt x="19" y="31"/>
                    </a:lnTo>
                    <a:lnTo>
                      <a:pt x="16" y="46"/>
                    </a:lnTo>
                    <a:lnTo>
                      <a:pt x="16" y="62"/>
                    </a:lnTo>
                    <a:close/>
                  </a:path>
                </a:pathLst>
              </a:custGeom>
              <a:solidFill>
                <a:srgbClr val="000000"/>
              </a:solidFill>
              <a:ln w="0">
                <a:solidFill>
                  <a:srgbClr val="000000"/>
                </a:solidFill>
                <a:round/>
                <a:headEnd/>
                <a:tailEnd/>
              </a:ln>
            </p:spPr>
            <p:txBody>
              <a:bodyPr/>
              <a:lstStyle/>
              <a:p>
                <a:endParaRPr lang="en-CA"/>
              </a:p>
            </p:txBody>
          </p:sp>
          <p:sp>
            <p:nvSpPr>
              <p:cNvPr id="14491" name="Rectangle 73"/>
              <p:cNvSpPr>
                <a:spLocks noChangeArrowheads="1"/>
              </p:cNvSpPr>
              <p:nvPr/>
            </p:nvSpPr>
            <p:spPr bwMode="auto">
              <a:xfrm>
                <a:off x="5268" y="1507"/>
                <a:ext cx="8" cy="207"/>
              </a:xfrm>
              <a:prstGeom prst="rect">
                <a:avLst/>
              </a:prstGeom>
              <a:solidFill>
                <a:srgbClr val="000000"/>
              </a:solidFill>
              <a:ln w="0">
                <a:solidFill>
                  <a:srgbClr val="000000"/>
                </a:solidFill>
                <a:miter lim="800000"/>
                <a:headEnd/>
                <a:tailEnd/>
              </a:ln>
            </p:spPr>
            <p:txBody>
              <a:bodyPr/>
              <a:lstStyle/>
              <a:p>
                <a:endParaRPr lang="en-US"/>
              </a:p>
            </p:txBody>
          </p:sp>
          <p:sp>
            <p:nvSpPr>
              <p:cNvPr id="14492" name="Rectangle 74"/>
              <p:cNvSpPr>
                <a:spLocks noChangeArrowheads="1"/>
              </p:cNvSpPr>
              <p:nvPr/>
            </p:nvSpPr>
            <p:spPr bwMode="auto">
              <a:xfrm>
                <a:off x="188" y="1706"/>
                <a:ext cx="8" cy="207"/>
              </a:xfrm>
              <a:prstGeom prst="rect">
                <a:avLst/>
              </a:prstGeom>
              <a:solidFill>
                <a:srgbClr val="000000"/>
              </a:solidFill>
              <a:ln w="0">
                <a:solidFill>
                  <a:srgbClr val="000000"/>
                </a:solidFill>
                <a:miter lim="800000"/>
                <a:headEnd/>
                <a:tailEnd/>
              </a:ln>
            </p:spPr>
            <p:txBody>
              <a:bodyPr/>
              <a:lstStyle/>
              <a:p>
                <a:endParaRPr lang="en-US"/>
              </a:p>
            </p:txBody>
          </p:sp>
          <p:sp>
            <p:nvSpPr>
              <p:cNvPr id="14493" name="Freeform 75"/>
              <p:cNvSpPr>
                <a:spLocks/>
              </p:cNvSpPr>
              <p:nvPr/>
            </p:nvSpPr>
            <p:spPr bwMode="auto">
              <a:xfrm>
                <a:off x="250" y="1779"/>
                <a:ext cx="119" cy="77"/>
              </a:xfrm>
              <a:custGeom>
                <a:avLst/>
                <a:gdLst>
                  <a:gd name="T0" fmla="*/ 0 w 119"/>
                  <a:gd name="T1" fmla="*/ 0 h 77"/>
                  <a:gd name="T2" fmla="*/ 30 w 119"/>
                  <a:gd name="T3" fmla="*/ 0 h 77"/>
                  <a:gd name="T4" fmla="*/ 30 w 119"/>
                  <a:gd name="T5" fmla="*/ 0 h 77"/>
                  <a:gd name="T6" fmla="*/ 27 w 119"/>
                  <a:gd name="T7" fmla="*/ 4 h 77"/>
                  <a:gd name="T8" fmla="*/ 27 w 119"/>
                  <a:gd name="T9" fmla="*/ 4 h 77"/>
                  <a:gd name="T10" fmla="*/ 23 w 119"/>
                  <a:gd name="T11" fmla="*/ 4 h 77"/>
                  <a:gd name="T12" fmla="*/ 23 w 119"/>
                  <a:gd name="T13" fmla="*/ 8 h 77"/>
                  <a:gd name="T14" fmla="*/ 23 w 119"/>
                  <a:gd name="T15" fmla="*/ 11 h 77"/>
                  <a:gd name="T16" fmla="*/ 27 w 119"/>
                  <a:gd name="T17" fmla="*/ 15 h 77"/>
                  <a:gd name="T18" fmla="*/ 42 w 119"/>
                  <a:gd name="T19" fmla="*/ 57 h 77"/>
                  <a:gd name="T20" fmla="*/ 57 w 119"/>
                  <a:gd name="T21" fmla="*/ 19 h 77"/>
                  <a:gd name="T22" fmla="*/ 53 w 119"/>
                  <a:gd name="T23" fmla="*/ 11 h 77"/>
                  <a:gd name="T24" fmla="*/ 53 w 119"/>
                  <a:gd name="T25" fmla="*/ 8 h 77"/>
                  <a:gd name="T26" fmla="*/ 50 w 119"/>
                  <a:gd name="T27" fmla="*/ 4 h 77"/>
                  <a:gd name="T28" fmla="*/ 46 w 119"/>
                  <a:gd name="T29" fmla="*/ 4 h 77"/>
                  <a:gd name="T30" fmla="*/ 42 w 119"/>
                  <a:gd name="T31" fmla="*/ 0 h 77"/>
                  <a:gd name="T32" fmla="*/ 42 w 119"/>
                  <a:gd name="T33" fmla="*/ 0 h 77"/>
                  <a:gd name="T34" fmla="*/ 76 w 119"/>
                  <a:gd name="T35" fmla="*/ 0 h 77"/>
                  <a:gd name="T36" fmla="*/ 76 w 119"/>
                  <a:gd name="T37" fmla="*/ 0 h 77"/>
                  <a:gd name="T38" fmla="*/ 73 w 119"/>
                  <a:gd name="T39" fmla="*/ 4 h 77"/>
                  <a:gd name="T40" fmla="*/ 69 w 119"/>
                  <a:gd name="T41" fmla="*/ 4 h 77"/>
                  <a:gd name="T42" fmla="*/ 69 w 119"/>
                  <a:gd name="T43" fmla="*/ 8 h 77"/>
                  <a:gd name="T44" fmla="*/ 69 w 119"/>
                  <a:gd name="T45" fmla="*/ 8 h 77"/>
                  <a:gd name="T46" fmla="*/ 69 w 119"/>
                  <a:gd name="T47" fmla="*/ 11 h 77"/>
                  <a:gd name="T48" fmla="*/ 69 w 119"/>
                  <a:gd name="T49" fmla="*/ 11 h 77"/>
                  <a:gd name="T50" fmla="*/ 88 w 119"/>
                  <a:gd name="T51" fmla="*/ 57 h 77"/>
                  <a:gd name="T52" fmla="*/ 103 w 119"/>
                  <a:gd name="T53" fmla="*/ 15 h 77"/>
                  <a:gd name="T54" fmla="*/ 107 w 119"/>
                  <a:gd name="T55" fmla="*/ 11 h 77"/>
                  <a:gd name="T56" fmla="*/ 107 w 119"/>
                  <a:gd name="T57" fmla="*/ 8 h 77"/>
                  <a:gd name="T58" fmla="*/ 107 w 119"/>
                  <a:gd name="T59" fmla="*/ 4 h 77"/>
                  <a:gd name="T60" fmla="*/ 103 w 119"/>
                  <a:gd name="T61" fmla="*/ 4 h 77"/>
                  <a:gd name="T62" fmla="*/ 103 w 119"/>
                  <a:gd name="T63" fmla="*/ 4 h 77"/>
                  <a:gd name="T64" fmla="*/ 96 w 119"/>
                  <a:gd name="T65" fmla="*/ 0 h 77"/>
                  <a:gd name="T66" fmla="*/ 96 w 119"/>
                  <a:gd name="T67" fmla="*/ 0 h 77"/>
                  <a:gd name="T68" fmla="*/ 119 w 119"/>
                  <a:gd name="T69" fmla="*/ 0 h 77"/>
                  <a:gd name="T70" fmla="*/ 119 w 119"/>
                  <a:gd name="T71" fmla="*/ 0 h 77"/>
                  <a:gd name="T72" fmla="*/ 115 w 119"/>
                  <a:gd name="T73" fmla="*/ 4 h 77"/>
                  <a:gd name="T74" fmla="*/ 107 w 119"/>
                  <a:gd name="T75" fmla="*/ 11 h 77"/>
                  <a:gd name="T76" fmla="*/ 84 w 119"/>
                  <a:gd name="T77" fmla="*/ 77 h 77"/>
                  <a:gd name="T78" fmla="*/ 80 w 119"/>
                  <a:gd name="T79" fmla="*/ 77 h 77"/>
                  <a:gd name="T80" fmla="*/ 61 w 119"/>
                  <a:gd name="T81" fmla="*/ 27 h 77"/>
                  <a:gd name="T82" fmla="*/ 38 w 119"/>
                  <a:gd name="T83" fmla="*/ 77 h 77"/>
                  <a:gd name="T84" fmla="*/ 34 w 119"/>
                  <a:gd name="T85" fmla="*/ 77 h 77"/>
                  <a:gd name="T86" fmla="*/ 11 w 119"/>
                  <a:gd name="T87" fmla="*/ 15 h 77"/>
                  <a:gd name="T88" fmla="*/ 7 w 119"/>
                  <a:gd name="T89" fmla="*/ 8 h 77"/>
                  <a:gd name="T90" fmla="*/ 4 w 119"/>
                  <a:gd name="T91" fmla="*/ 4 h 77"/>
                  <a:gd name="T92" fmla="*/ 4 w 119"/>
                  <a:gd name="T93" fmla="*/ 4 h 77"/>
                  <a:gd name="T94" fmla="*/ 0 w 119"/>
                  <a:gd name="T95" fmla="*/ 0 h 77"/>
                  <a:gd name="T96" fmla="*/ 0 w 119"/>
                  <a:gd name="T97" fmla="*/ 0 h 7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19"/>
                  <a:gd name="T148" fmla="*/ 0 h 77"/>
                  <a:gd name="T149" fmla="*/ 119 w 119"/>
                  <a:gd name="T150" fmla="*/ 77 h 7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19" h="77">
                    <a:moveTo>
                      <a:pt x="0" y="0"/>
                    </a:moveTo>
                    <a:lnTo>
                      <a:pt x="30" y="0"/>
                    </a:lnTo>
                    <a:lnTo>
                      <a:pt x="27" y="4"/>
                    </a:lnTo>
                    <a:lnTo>
                      <a:pt x="23" y="4"/>
                    </a:lnTo>
                    <a:lnTo>
                      <a:pt x="23" y="8"/>
                    </a:lnTo>
                    <a:lnTo>
                      <a:pt x="23" y="11"/>
                    </a:lnTo>
                    <a:lnTo>
                      <a:pt x="27" y="15"/>
                    </a:lnTo>
                    <a:lnTo>
                      <a:pt x="42" y="57"/>
                    </a:lnTo>
                    <a:lnTo>
                      <a:pt x="57" y="19"/>
                    </a:lnTo>
                    <a:lnTo>
                      <a:pt x="53" y="11"/>
                    </a:lnTo>
                    <a:lnTo>
                      <a:pt x="53" y="8"/>
                    </a:lnTo>
                    <a:lnTo>
                      <a:pt x="50" y="4"/>
                    </a:lnTo>
                    <a:lnTo>
                      <a:pt x="46" y="4"/>
                    </a:lnTo>
                    <a:lnTo>
                      <a:pt x="42" y="0"/>
                    </a:lnTo>
                    <a:lnTo>
                      <a:pt x="76" y="0"/>
                    </a:lnTo>
                    <a:lnTo>
                      <a:pt x="73" y="4"/>
                    </a:lnTo>
                    <a:lnTo>
                      <a:pt x="69" y="4"/>
                    </a:lnTo>
                    <a:lnTo>
                      <a:pt x="69" y="8"/>
                    </a:lnTo>
                    <a:lnTo>
                      <a:pt x="69" y="11"/>
                    </a:lnTo>
                    <a:lnTo>
                      <a:pt x="88" y="57"/>
                    </a:lnTo>
                    <a:lnTo>
                      <a:pt x="103" y="15"/>
                    </a:lnTo>
                    <a:lnTo>
                      <a:pt x="107" y="11"/>
                    </a:lnTo>
                    <a:lnTo>
                      <a:pt x="107" y="8"/>
                    </a:lnTo>
                    <a:lnTo>
                      <a:pt x="107" y="4"/>
                    </a:lnTo>
                    <a:lnTo>
                      <a:pt x="103" y="4"/>
                    </a:lnTo>
                    <a:lnTo>
                      <a:pt x="96" y="0"/>
                    </a:lnTo>
                    <a:lnTo>
                      <a:pt x="119" y="0"/>
                    </a:lnTo>
                    <a:lnTo>
                      <a:pt x="115" y="4"/>
                    </a:lnTo>
                    <a:lnTo>
                      <a:pt x="107" y="11"/>
                    </a:lnTo>
                    <a:lnTo>
                      <a:pt x="84" y="77"/>
                    </a:lnTo>
                    <a:lnTo>
                      <a:pt x="80" y="77"/>
                    </a:lnTo>
                    <a:lnTo>
                      <a:pt x="61" y="27"/>
                    </a:lnTo>
                    <a:lnTo>
                      <a:pt x="38" y="77"/>
                    </a:lnTo>
                    <a:lnTo>
                      <a:pt x="34" y="77"/>
                    </a:lnTo>
                    <a:lnTo>
                      <a:pt x="11" y="15"/>
                    </a:lnTo>
                    <a:lnTo>
                      <a:pt x="7" y="8"/>
                    </a:lnTo>
                    <a:lnTo>
                      <a:pt x="4" y="4"/>
                    </a:lnTo>
                    <a:lnTo>
                      <a:pt x="0" y="0"/>
                    </a:lnTo>
                    <a:close/>
                  </a:path>
                </a:pathLst>
              </a:custGeom>
              <a:solidFill>
                <a:srgbClr val="000000"/>
              </a:solidFill>
              <a:ln w="0">
                <a:solidFill>
                  <a:srgbClr val="000000"/>
                </a:solidFill>
                <a:round/>
                <a:headEnd/>
                <a:tailEnd/>
              </a:ln>
            </p:spPr>
            <p:txBody>
              <a:bodyPr/>
              <a:lstStyle/>
              <a:p>
                <a:endParaRPr lang="en-CA"/>
              </a:p>
            </p:txBody>
          </p:sp>
          <p:sp>
            <p:nvSpPr>
              <p:cNvPr id="14494" name="Freeform 76"/>
              <p:cNvSpPr>
                <a:spLocks noEditPoints="1"/>
              </p:cNvSpPr>
              <p:nvPr/>
            </p:nvSpPr>
            <p:spPr bwMode="auto">
              <a:xfrm>
                <a:off x="373" y="1779"/>
                <a:ext cx="69" cy="77"/>
              </a:xfrm>
              <a:custGeom>
                <a:avLst/>
                <a:gdLst>
                  <a:gd name="T0" fmla="*/ 34 w 69"/>
                  <a:gd name="T1" fmla="*/ 69 h 77"/>
                  <a:gd name="T2" fmla="*/ 26 w 69"/>
                  <a:gd name="T3" fmla="*/ 77 h 77"/>
                  <a:gd name="T4" fmla="*/ 19 w 69"/>
                  <a:gd name="T5" fmla="*/ 77 h 77"/>
                  <a:gd name="T6" fmla="*/ 3 w 69"/>
                  <a:gd name="T7" fmla="*/ 73 h 77"/>
                  <a:gd name="T8" fmla="*/ 0 w 69"/>
                  <a:gd name="T9" fmla="*/ 57 h 77"/>
                  <a:gd name="T10" fmla="*/ 3 w 69"/>
                  <a:gd name="T11" fmla="*/ 50 h 77"/>
                  <a:gd name="T12" fmla="*/ 15 w 69"/>
                  <a:gd name="T13" fmla="*/ 38 h 77"/>
                  <a:gd name="T14" fmla="*/ 42 w 69"/>
                  <a:gd name="T15" fmla="*/ 27 h 77"/>
                  <a:gd name="T16" fmla="*/ 42 w 69"/>
                  <a:gd name="T17" fmla="*/ 15 h 77"/>
                  <a:gd name="T18" fmla="*/ 34 w 69"/>
                  <a:gd name="T19" fmla="*/ 4 h 77"/>
                  <a:gd name="T20" fmla="*/ 23 w 69"/>
                  <a:gd name="T21" fmla="*/ 4 h 77"/>
                  <a:gd name="T22" fmla="*/ 19 w 69"/>
                  <a:gd name="T23" fmla="*/ 11 h 77"/>
                  <a:gd name="T24" fmla="*/ 15 w 69"/>
                  <a:gd name="T25" fmla="*/ 19 h 77"/>
                  <a:gd name="T26" fmla="*/ 15 w 69"/>
                  <a:gd name="T27" fmla="*/ 23 h 77"/>
                  <a:gd name="T28" fmla="*/ 11 w 69"/>
                  <a:gd name="T29" fmla="*/ 27 h 77"/>
                  <a:gd name="T30" fmla="*/ 3 w 69"/>
                  <a:gd name="T31" fmla="*/ 23 h 77"/>
                  <a:gd name="T32" fmla="*/ 3 w 69"/>
                  <a:gd name="T33" fmla="*/ 19 h 77"/>
                  <a:gd name="T34" fmla="*/ 11 w 69"/>
                  <a:gd name="T35" fmla="*/ 4 h 77"/>
                  <a:gd name="T36" fmla="*/ 30 w 69"/>
                  <a:gd name="T37" fmla="*/ 0 h 77"/>
                  <a:gd name="T38" fmla="*/ 46 w 69"/>
                  <a:gd name="T39" fmla="*/ 0 h 77"/>
                  <a:gd name="T40" fmla="*/ 53 w 69"/>
                  <a:gd name="T41" fmla="*/ 11 h 77"/>
                  <a:gd name="T42" fmla="*/ 53 w 69"/>
                  <a:gd name="T43" fmla="*/ 23 h 77"/>
                  <a:gd name="T44" fmla="*/ 57 w 69"/>
                  <a:gd name="T45" fmla="*/ 57 h 77"/>
                  <a:gd name="T46" fmla="*/ 57 w 69"/>
                  <a:gd name="T47" fmla="*/ 65 h 77"/>
                  <a:gd name="T48" fmla="*/ 57 w 69"/>
                  <a:gd name="T49" fmla="*/ 65 h 77"/>
                  <a:gd name="T50" fmla="*/ 61 w 69"/>
                  <a:gd name="T51" fmla="*/ 65 h 77"/>
                  <a:gd name="T52" fmla="*/ 65 w 69"/>
                  <a:gd name="T53" fmla="*/ 65 h 77"/>
                  <a:gd name="T54" fmla="*/ 69 w 69"/>
                  <a:gd name="T55" fmla="*/ 65 h 77"/>
                  <a:gd name="T56" fmla="*/ 49 w 69"/>
                  <a:gd name="T57" fmla="*/ 77 h 77"/>
                  <a:gd name="T58" fmla="*/ 42 w 69"/>
                  <a:gd name="T59" fmla="*/ 73 h 77"/>
                  <a:gd name="T60" fmla="*/ 42 w 69"/>
                  <a:gd name="T61" fmla="*/ 65 h 77"/>
                  <a:gd name="T62" fmla="*/ 42 w 69"/>
                  <a:gd name="T63" fmla="*/ 31 h 77"/>
                  <a:gd name="T64" fmla="*/ 26 w 69"/>
                  <a:gd name="T65" fmla="*/ 38 h 77"/>
                  <a:gd name="T66" fmla="*/ 15 w 69"/>
                  <a:gd name="T67" fmla="*/ 46 h 77"/>
                  <a:gd name="T68" fmla="*/ 15 w 69"/>
                  <a:gd name="T69" fmla="*/ 54 h 77"/>
                  <a:gd name="T70" fmla="*/ 15 w 69"/>
                  <a:gd name="T71" fmla="*/ 61 h 77"/>
                  <a:gd name="T72" fmla="*/ 26 w 69"/>
                  <a:gd name="T73" fmla="*/ 65 h 77"/>
                  <a:gd name="T74" fmla="*/ 42 w 69"/>
                  <a:gd name="T75" fmla="*/ 57 h 77"/>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9"/>
                  <a:gd name="T115" fmla="*/ 0 h 77"/>
                  <a:gd name="T116" fmla="*/ 69 w 69"/>
                  <a:gd name="T117" fmla="*/ 77 h 77"/>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9" h="77">
                    <a:moveTo>
                      <a:pt x="42" y="65"/>
                    </a:moveTo>
                    <a:lnTo>
                      <a:pt x="34" y="69"/>
                    </a:lnTo>
                    <a:lnTo>
                      <a:pt x="30" y="73"/>
                    </a:lnTo>
                    <a:lnTo>
                      <a:pt x="26" y="77"/>
                    </a:lnTo>
                    <a:lnTo>
                      <a:pt x="23" y="77"/>
                    </a:lnTo>
                    <a:lnTo>
                      <a:pt x="19" y="77"/>
                    </a:lnTo>
                    <a:lnTo>
                      <a:pt x="11" y="77"/>
                    </a:lnTo>
                    <a:lnTo>
                      <a:pt x="3" y="73"/>
                    </a:lnTo>
                    <a:lnTo>
                      <a:pt x="0" y="65"/>
                    </a:lnTo>
                    <a:lnTo>
                      <a:pt x="0" y="57"/>
                    </a:lnTo>
                    <a:lnTo>
                      <a:pt x="0" y="54"/>
                    </a:lnTo>
                    <a:lnTo>
                      <a:pt x="3" y="50"/>
                    </a:lnTo>
                    <a:lnTo>
                      <a:pt x="7" y="42"/>
                    </a:lnTo>
                    <a:lnTo>
                      <a:pt x="15" y="38"/>
                    </a:lnTo>
                    <a:lnTo>
                      <a:pt x="23" y="34"/>
                    </a:lnTo>
                    <a:lnTo>
                      <a:pt x="42" y="27"/>
                    </a:lnTo>
                    <a:lnTo>
                      <a:pt x="42" y="23"/>
                    </a:lnTo>
                    <a:lnTo>
                      <a:pt x="42" y="15"/>
                    </a:lnTo>
                    <a:lnTo>
                      <a:pt x="38" y="8"/>
                    </a:lnTo>
                    <a:lnTo>
                      <a:pt x="34" y="4"/>
                    </a:lnTo>
                    <a:lnTo>
                      <a:pt x="26" y="4"/>
                    </a:lnTo>
                    <a:lnTo>
                      <a:pt x="23" y="4"/>
                    </a:lnTo>
                    <a:lnTo>
                      <a:pt x="19" y="8"/>
                    </a:lnTo>
                    <a:lnTo>
                      <a:pt x="19" y="11"/>
                    </a:lnTo>
                    <a:lnTo>
                      <a:pt x="15" y="11"/>
                    </a:lnTo>
                    <a:lnTo>
                      <a:pt x="15" y="19"/>
                    </a:lnTo>
                    <a:lnTo>
                      <a:pt x="15" y="23"/>
                    </a:lnTo>
                    <a:lnTo>
                      <a:pt x="11" y="27"/>
                    </a:lnTo>
                    <a:lnTo>
                      <a:pt x="7" y="27"/>
                    </a:lnTo>
                    <a:lnTo>
                      <a:pt x="3" y="23"/>
                    </a:lnTo>
                    <a:lnTo>
                      <a:pt x="3" y="19"/>
                    </a:lnTo>
                    <a:lnTo>
                      <a:pt x="3" y="11"/>
                    </a:lnTo>
                    <a:lnTo>
                      <a:pt x="11" y="4"/>
                    </a:lnTo>
                    <a:lnTo>
                      <a:pt x="19" y="0"/>
                    </a:lnTo>
                    <a:lnTo>
                      <a:pt x="30" y="0"/>
                    </a:lnTo>
                    <a:lnTo>
                      <a:pt x="38" y="0"/>
                    </a:lnTo>
                    <a:lnTo>
                      <a:pt x="46" y="0"/>
                    </a:lnTo>
                    <a:lnTo>
                      <a:pt x="49" y="4"/>
                    </a:lnTo>
                    <a:lnTo>
                      <a:pt x="53" y="11"/>
                    </a:lnTo>
                    <a:lnTo>
                      <a:pt x="53" y="15"/>
                    </a:lnTo>
                    <a:lnTo>
                      <a:pt x="53" y="23"/>
                    </a:lnTo>
                    <a:lnTo>
                      <a:pt x="53" y="50"/>
                    </a:lnTo>
                    <a:lnTo>
                      <a:pt x="57" y="57"/>
                    </a:lnTo>
                    <a:lnTo>
                      <a:pt x="57" y="61"/>
                    </a:lnTo>
                    <a:lnTo>
                      <a:pt x="57" y="65"/>
                    </a:lnTo>
                    <a:lnTo>
                      <a:pt x="61" y="65"/>
                    </a:lnTo>
                    <a:lnTo>
                      <a:pt x="65" y="65"/>
                    </a:lnTo>
                    <a:lnTo>
                      <a:pt x="69" y="61"/>
                    </a:lnTo>
                    <a:lnTo>
                      <a:pt x="69" y="65"/>
                    </a:lnTo>
                    <a:lnTo>
                      <a:pt x="57" y="73"/>
                    </a:lnTo>
                    <a:lnTo>
                      <a:pt x="49" y="77"/>
                    </a:lnTo>
                    <a:lnTo>
                      <a:pt x="46" y="77"/>
                    </a:lnTo>
                    <a:lnTo>
                      <a:pt x="42" y="73"/>
                    </a:lnTo>
                    <a:lnTo>
                      <a:pt x="42" y="69"/>
                    </a:lnTo>
                    <a:lnTo>
                      <a:pt x="42" y="65"/>
                    </a:lnTo>
                    <a:close/>
                    <a:moveTo>
                      <a:pt x="42" y="57"/>
                    </a:moveTo>
                    <a:lnTo>
                      <a:pt x="42" y="31"/>
                    </a:lnTo>
                    <a:lnTo>
                      <a:pt x="30" y="34"/>
                    </a:lnTo>
                    <a:lnTo>
                      <a:pt x="26" y="38"/>
                    </a:lnTo>
                    <a:lnTo>
                      <a:pt x="19" y="42"/>
                    </a:lnTo>
                    <a:lnTo>
                      <a:pt x="15" y="46"/>
                    </a:lnTo>
                    <a:lnTo>
                      <a:pt x="15" y="50"/>
                    </a:lnTo>
                    <a:lnTo>
                      <a:pt x="15" y="54"/>
                    </a:lnTo>
                    <a:lnTo>
                      <a:pt x="15" y="57"/>
                    </a:lnTo>
                    <a:lnTo>
                      <a:pt x="15" y="61"/>
                    </a:lnTo>
                    <a:lnTo>
                      <a:pt x="19" y="65"/>
                    </a:lnTo>
                    <a:lnTo>
                      <a:pt x="26" y="65"/>
                    </a:lnTo>
                    <a:lnTo>
                      <a:pt x="30" y="65"/>
                    </a:lnTo>
                    <a:lnTo>
                      <a:pt x="42" y="57"/>
                    </a:lnTo>
                    <a:close/>
                  </a:path>
                </a:pathLst>
              </a:custGeom>
              <a:solidFill>
                <a:srgbClr val="000000"/>
              </a:solidFill>
              <a:ln w="0">
                <a:solidFill>
                  <a:srgbClr val="000000"/>
                </a:solidFill>
                <a:round/>
                <a:headEnd/>
                <a:tailEnd/>
              </a:ln>
            </p:spPr>
            <p:txBody>
              <a:bodyPr/>
              <a:lstStyle/>
              <a:p>
                <a:endParaRPr lang="en-CA"/>
              </a:p>
            </p:txBody>
          </p:sp>
          <p:sp>
            <p:nvSpPr>
              <p:cNvPr id="14495" name="Freeform 77"/>
              <p:cNvSpPr>
                <a:spLocks/>
              </p:cNvSpPr>
              <p:nvPr/>
            </p:nvSpPr>
            <p:spPr bwMode="auto">
              <a:xfrm>
                <a:off x="445" y="1779"/>
                <a:ext cx="81" cy="77"/>
              </a:xfrm>
              <a:custGeom>
                <a:avLst/>
                <a:gdLst>
                  <a:gd name="T0" fmla="*/ 23 w 81"/>
                  <a:gd name="T1" fmla="*/ 15 h 77"/>
                  <a:gd name="T2" fmla="*/ 31 w 81"/>
                  <a:gd name="T3" fmla="*/ 4 h 77"/>
                  <a:gd name="T4" fmla="*/ 43 w 81"/>
                  <a:gd name="T5" fmla="*/ 0 h 77"/>
                  <a:gd name="T6" fmla="*/ 50 w 81"/>
                  <a:gd name="T7" fmla="*/ 0 h 77"/>
                  <a:gd name="T8" fmla="*/ 54 w 81"/>
                  <a:gd name="T9" fmla="*/ 0 h 77"/>
                  <a:gd name="T10" fmla="*/ 58 w 81"/>
                  <a:gd name="T11" fmla="*/ 0 h 77"/>
                  <a:gd name="T12" fmla="*/ 66 w 81"/>
                  <a:gd name="T13" fmla="*/ 4 h 77"/>
                  <a:gd name="T14" fmla="*/ 66 w 81"/>
                  <a:gd name="T15" fmla="*/ 11 h 77"/>
                  <a:gd name="T16" fmla="*/ 69 w 81"/>
                  <a:gd name="T17" fmla="*/ 19 h 77"/>
                  <a:gd name="T18" fmla="*/ 69 w 81"/>
                  <a:gd name="T19" fmla="*/ 27 h 77"/>
                  <a:gd name="T20" fmla="*/ 69 w 81"/>
                  <a:gd name="T21" fmla="*/ 57 h 77"/>
                  <a:gd name="T22" fmla="*/ 69 w 81"/>
                  <a:gd name="T23" fmla="*/ 65 h 77"/>
                  <a:gd name="T24" fmla="*/ 69 w 81"/>
                  <a:gd name="T25" fmla="*/ 69 h 77"/>
                  <a:gd name="T26" fmla="*/ 69 w 81"/>
                  <a:gd name="T27" fmla="*/ 69 h 77"/>
                  <a:gd name="T28" fmla="*/ 73 w 81"/>
                  <a:gd name="T29" fmla="*/ 73 h 77"/>
                  <a:gd name="T30" fmla="*/ 73 w 81"/>
                  <a:gd name="T31" fmla="*/ 73 h 77"/>
                  <a:gd name="T32" fmla="*/ 81 w 81"/>
                  <a:gd name="T33" fmla="*/ 73 h 77"/>
                  <a:gd name="T34" fmla="*/ 81 w 81"/>
                  <a:gd name="T35" fmla="*/ 77 h 77"/>
                  <a:gd name="T36" fmla="*/ 43 w 81"/>
                  <a:gd name="T37" fmla="*/ 77 h 77"/>
                  <a:gd name="T38" fmla="*/ 43 w 81"/>
                  <a:gd name="T39" fmla="*/ 73 h 77"/>
                  <a:gd name="T40" fmla="*/ 46 w 81"/>
                  <a:gd name="T41" fmla="*/ 73 h 77"/>
                  <a:gd name="T42" fmla="*/ 50 w 81"/>
                  <a:gd name="T43" fmla="*/ 73 h 77"/>
                  <a:gd name="T44" fmla="*/ 50 w 81"/>
                  <a:gd name="T45" fmla="*/ 73 h 77"/>
                  <a:gd name="T46" fmla="*/ 54 w 81"/>
                  <a:gd name="T47" fmla="*/ 69 h 77"/>
                  <a:gd name="T48" fmla="*/ 54 w 81"/>
                  <a:gd name="T49" fmla="*/ 65 h 77"/>
                  <a:gd name="T50" fmla="*/ 54 w 81"/>
                  <a:gd name="T51" fmla="*/ 65 h 77"/>
                  <a:gd name="T52" fmla="*/ 54 w 81"/>
                  <a:gd name="T53" fmla="*/ 57 h 77"/>
                  <a:gd name="T54" fmla="*/ 54 w 81"/>
                  <a:gd name="T55" fmla="*/ 27 h 77"/>
                  <a:gd name="T56" fmla="*/ 54 w 81"/>
                  <a:gd name="T57" fmla="*/ 19 h 77"/>
                  <a:gd name="T58" fmla="*/ 50 w 81"/>
                  <a:gd name="T59" fmla="*/ 11 h 77"/>
                  <a:gd name="T60" fmla="*/ 50 w 81"/>
                  <a:gd name="T61" fmla="*/ 11 h 77"/>
                  <a:gd name="T62" fmla="*/ 43 w 81"/>
                  <a:gd name="T63" fmla="*/ 8 h 77"/>
                  <a:gd name="T64" fmla="*/ 35 w 81"/>
                  <a:gd name="T65" fmla="*/ 11 h 77"/>
                  <a:gd name="T66" fmla="*/ 23 w 81"/>
                  <a:gd name="T67" fmla="*/ 19 h 77"/>
                  <a:gd name="T68" fmla="*/ 23 w 81"/>
                  <a:gd name="T69" fmla="*/ 57 h 77"/>
                  <a:gd name="T70" fmla="*/ 23 w 81"/>
                  <a:gd name="T71" fmla="*/ 65 h 77"/>
                  <a:gd name="T72" fmla="*/ 23 w 81"/>
                  <a:gd name="T73" fmla="*/ 69 h 77"/>
                  <a:gd name="T74" fmla="*/ 23 w 81"/>
                  <a:gd name="T75" fmla="*/ 69 h 77"/>
                  <a:gd name="T76" fmla="*/ 27 w 81"/>
                  <a:gd name="T77" fmla="*/ 73 h 77"/>
                  <a:gd name="T78" fmla="*/ 31 w 81"/>
                  <a:gd name="T79" fmla="*/ 73 h 77"/>
                  <a:gd name="T80" fmla="*/ 35 w 81"/>
                  <a:gd name="T81" fmla="*/ 73 h 77"/>
                  <a:gd name="T82" fmla="*/ 35 w 81"/>
                  <a:gd name="T83" fmla="*/ 77 h 77"/>
                  <a:gd name="T84" fmla="*/ 0 w 81"/>
                  <a:gd name="T85" fmla="*/ 77 h 77"/>
                  <a:gd name="T86" fmla="*/ 0 w 81"/>
                  <a:gd name="T87" fmla="*/ 73 h 77"/>
                  <a:gd name="T88" fmla="*/ 0 w 81"/>
                  <a:gd name="T89" fmla="*/ 73 h 77"/>
                  <a:gd name="T90" fmla="*/ 4 w 81"/>
                  <a:gd name="T91" fmla="*/ 73 h 77"/>
                  <a:gd name="T92" fmla="*/ 8 w 81"/>
                  <a:gd name="T93" fmla="*/ 69 h 77"/>
                  <a:gd name="T94" fmla="*/ 8 w 81"/>
                  <a:gd name="T95" fmla="*/ 65 h 77"/>
                  <a:gd name="T96" fmla="*/ 8 w 81"/>
                  <a:gd name="T97" fmla="*/ 57 h 77"/>
                  <a:gd name="T98" fmla="*/ 8 w 81"/>
                  <a:gd name="T99" fmla="*/ 31 h 77"/>
                  <a:gd name="T100" fmla="*/ 8 w 81"/>
                  <a:gd name="T101" fmla="*/ 19 h 77"/>
                  <a:gd name="T102" fmla="*/ 8 w 81"/>
                  <a:gd name="T103" fmla="*/ 11 h 77"/>
                  <a:gd name="T104" fmla="*/ 8 w 81"/>
                  <a:gd name="T105" fmla="*/ 11 h 77"/>
                  <a:gd name="T106" fmla="*/ 8 w 81"/>
                  <a:gd name="T107" fmla="*/ 8 h 77"/>
                  <a:gd name="T108" fmla="*/ 4 w 81"/>
                  <a:gd name="T109" fmla="*/ 8 h 77"/>
                  <a:gd name="T110" fmla="*/ 4 w 81"/>
                  <a:gd name="T111" fmla="*/ 8 h 77"/>
                  <a:gd name="T112" fmla="*/ 4 w 81"/>
                  <a:gd name="T113" fmla="*/ 8 h 77"/>
                  <a:gd name="T114" fmla="*/ 0 w 81"/>
                  <a:gd name="T115" fmla="*/ 8 h 77"/>
                  <a:gd name="T116" fmla="*/ 0 w 81"/>
                  <a:gd name="T117" fmla="*/ 8 h 77"/>
                  <a:gd name="T118" fmla="*/ 20 w 81"/>
                  <a:gd name="T119" fmla="*/ 0 h 77"/>
                  <a:gd name="T120" fmla="*/ 23 w 81"/>
                  <a:gd name="T121" fmla="*/ 0 h 77"/>
                  <a:gd name="T122" fmla="*/ 23 w 81"/>
                  <a:gd name="T123" fmla="*/ 15 h 7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1"/>
                  <a:gd name="T187" fmla="*/ 0 h 77"/>
                  <a:gd name="T188" fmla="*/ 81 w 81"/>
                  <a:gd name="T189" fmla="*/ 77 h 77"/>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1" h="77">
                    <a:moveTo>
                      <a:pt x="23" y="15"/>
                    </a:moveTo>
                    <a:lnTo>
                      <a:pt x="31" y="4"/>
                    </a:lnTo>
                    <a:lnTo>
                      <a:pt x="43" y="0"/>
                    </a:lnTo>
                    <a:lnTo>
                      <a:pt x="50" y="0"/>
                    </a:lnTo>
                    <a:lnTo>
                      <a:pt x="54" y="0"/>
                    </a:lnTo>
                    <a:lnTo>
                      <a:pt x="58" y="0"/>
                    </a:lnTo>
                    <a:lnTo>
                      <a:pt x="66" y="4"/>
                    </a:lnTo>
                    <a:lnTo>
                      <a:pt x="66" y="11"/>
                    </a:lnTo>
                    <a:lnTo>
                      <a:pt x="69" y="19"/>
                    </a:lnTo>
                    <a:lnTo>
                      <a:pt x="69" y="27"/>
                    </a:lnTo>
                    <a:lnTo>
                      <a:pt x="69" y="57"/>
                    </a:lnTo>
                    <a:lnTo>
                      <a:pt x="69" y="65"/>
                    </a:lnTo>
                    <a:lnTo>
                      <a:pt x="69" y="69"/>
                    </a:lnTo>
                    <a:lnTo>
                      <a:pt x="73" y="73"/>
                    </a:lnTo>
                    <a:lnTo>
                      <a:pt x="81" y="73"/>
                    </a:lnTo>
                    <a:lnTo>
                      <a:pt x="81" y="77"/>
                    </a:lnTo>
                    <a:lnTo>
                      <a:pt x="43" y="77"/>
                    </a:lnTo>
                    <a:lnTo>
                      <a:pt x="43" y="73"/>
                    </a:lnTo>
                    <a:lnTo>
                      <a:pt x="46" y="73"/>
                    </a:lnTo>
                    <a:lnTo>
                      <a:pt x="50" y="73"/>
                    </a:lnTo>
                    <a:lnTo>
                      <a:pt x="54" y="69"/>
                    </a:lnTo>
                    <a:lnTo>
                      <a:pt x="54" y="65"/>
                    </a:lnTo>
                    <a:lnTo>
                      <a:pt x="54" y="57"/>
                    </a:lnTo>
                    <a:lnTo>
                      <a:pt x="54" y="27"/>
                    </a:lnTo>
                    <a:lnTo>
                      <a:pt x="54" y="19"/>
                    </a:lnTo>
                    <a:lnTo>
                      <a:pt x="50" y="11"/>
                    </a:lnTo>
                    <a:lnTo>
                      <a:pt x="43" y="8"/>
                    </a:lnTo>
                    <a:lnTo>
                      <a:pt x="35" y="11"/>
                    </a:lnTo>
                    <a:lnTo>
                      <a:pt x="23" y="19"/>
                    </a:lnTo>
                    <a:lnTo>
                      <a:pt x="23" y="57"/>
                    </a:lnTo>
                    <a:lnTo>
                      <a:pt x="23" y="65"/>
                    </a:lnTo>
                    <a:lnTo>
                      <a:pt x="23" y="69"/>
                    </a:lnTo>
                    <a:lnTo>
                      <a:pt x="27" y="73"/>
                    </a:lnTo>
                    <a:lnTo>
                      <a:pt x="31" y="73"/>
                    </a:lnTo>
                    <a:lnTo>
                      <a:pt x="35" y="73"/>
                    </a:lnTo>
                    <a:lnTo>
                      <a:pt x="35" y="77"/>
                    </a:lnTo>
                    <a:lnTo>
                      <a:pt x="0" y="77"/>
                    </a:lnTo>
                    <a:lnTo>
                      <a:pt x="0" y="73"/>
                    </a:lnTo>
                    <a:lnTo>
                      <a:pt x="4" y="73"/>
                    </a:lnTo>
                    <a:lnTo>
                      <a:pt x="8" y="69"/>
                    </a:lnTo>
                    <a:lnTo>
                      <a:pt x="8" y="65"/>
                    </a:lnTo>
                    <a:lnTo>
                      <a:pt x="8" y="57"/>
                    </a:lnTo>
                    <a:lnTo>
                      <a:pt x="8" y="31"/>
                    </a:lnTo>
                    <a:lnTo>
                      <a:pt x="8" y="19"/>
                    </a:lnTo>
                    <a:lnTo>
                      <a:pt x="8" y="11"/>
                    </a:lnTo>
                    <a:lnTo>
                      <a:pt x="8" y="8"/>
                    </a:lnTo>
                    <a:lnTo>
                      <a:pt x="4" y="8"/>
                    </a:lnTo>
                    <a:lnTo>
                      <a:pt x="0" y="8"/>
                    </a:lnTo>
                    <a:lnTo>
                      <a:pt x="20" y="0"/>
                    </a:lnTo>
                    <a:lnTo>
                      <a:pt x="23" y="0"/>
                    </a:lnTo>
                    <a:lnTo>
                      <a:pt x="23" y="15"/>
                    </a:lnTo>
                    <a:close/>
                  </a:path>
                </a:pathLst>
              </a:custGeom>
              <a:solidFill>
                <a:srgbClr val="000000"/>
              </a:solidFill>
              <a:ln w="0">
                <a:solidFill>
                  <a:srgbClr val="000000"/>
                </a:solidFill>
                <a:round/>
                <a:headEnd/>
                <a:tailEnd/>
              </a:ln>
            </p:spPr>
            <p:txBody>
              <a:bodyPr/>
              <a:lstStyle/>
              <a:p>
                <a:endParaRPr lang="en-CA"/>
              </a:p>
            </p:txBody>
          </p:sp>
          <p:sp>
            <p:nvSpPr>
              <p:cNvPr id="14496" name="Freeform 78"/>
              <p:cNvSpPr>
                <a:spLocks/>
              </p:cNvSpPr>
              <p:nvPr/>
            </p:nvSpPr>
            <p:spPr bwMode="auto">
              <a:xfrm>
                <a:off x="526" y="1756"/>
                <a:ext cx="46" cy="100"/>
              </a:xfrm>
              <a:custGeom>
                <a:avLst/>
                <a:gdLst>
                  <a:gd name="T0" fmla="*/ 27 w 46"/>
                  <a:gd name="T1" fmla="*/ 0 h 100"/>
                  <a:gd name="T2" fmla="*/ 27 w 46"/>
                  <a:gd name="T3" fmla="*/ 23 h 100"/>
                  <a:gd name="T4" fmla="*/ 42 w 46"/>
                  <a:gd name="T5" fmla="*/ 23 h 100"/>
                  <a:gd name="T6" fmla="*/ 42 w 46"/>
                  <a:gd name="T7" fmla="*/ 27 h 100"/>
                  <a:gd name="T8" fmla="*/ 27 w 46"/>
                  <a:gd name="T9" fmla="*/ 27 h 100"/>
                  <a:gd name="T10" fmla="*/ 27 w 46"/>
                  <a:gd name="T11" fmla="*/ 77 h 100"/>
                  <a:gd name="T12" fmla="*/ 27 w 46"/>
                  <a:gd name="T13" fmla="*/ 84 h 100"/>
                  <a:gd name="T14" fmla="*/ 27 w 46"/>
                  <a:gd name="T15" fmla="*/ 88 h 100"/>
                  <a:gd name="T16" fmla="*/ 31 w 46"/>
                  <a:gd name="T17" fmla="*/ 88 h 100"/>
                  <a:gd name="T18" fmla="*/ 35 w 46"/>
                  <a:gd name="T19" fmla="*/ 88 h 100"/>
                  <a:gd name="T20" fmla="*/ 38 w 46"/>
                  <a:gd name="T21" fmla="*/ 88 h 100"/>
                  <a:gd name="T22" fmla="*/ 38 w 46"/>
                  <a:gd name="T23" fmla="*/ 88 h 100"/>
                  <a:gd name="T24" fmla="*/ 42 w 46"/>
                  <a:gd name="T25" fmla="*/ 88 h 100"/>
                  <a:gd name="T26" fmla="*/ 42 w 46"/>
                  <a:gd name="T27" fmla="*/ 84 h 100"/>
                  <a:gd name="T28" fmla="*/ 46 w 46"/>
                  <a:gd name="T29" fmla="*/ 84 h 100"/>
                  <a:gd name="T30" fmla="*/ 42 w 46"/>
                  <a:gd name="T31" fmla="*/ 92 h 100"/>
                  <a:gd name="T32" fmla="*/ 38 w 46"/>
                  <a:gd name="T33" fmla="*/ 96 h 100"/>
                  <a:gd name="T34" fmla="*/ 35 w 46"/>
                  <a:gd name="T35" fmla="*/ 100 h 100"/>
                  <a:gd name="T36" fmla="*/ 27 w 46"/>
                  <a:gd name="T37" fmla="*/ 100 h 100"/>
                  <a:gd name="T38" fmla="*/ 23 w 46"/>
                  <a:gd name="T39" fmla="*/ 100 h 100"/>
                  <a:gd name="T40" fmla="*/ 19 w 46"/>
                  <a:gd name="T41" fmla="*/ 100 h 100"/>
                  <a:gd name="T42" fmla="*/ 15 w 46"/>
                  <a:gd name="T43" fmla="*/ 96 h 100"/>
                  <a:gd name="T44" fmla="*/ 15 w 46"/>
                  <a:gd name="T45" fmla="*/ 92 h 100"/>
                  <a:gd name="T46" fmla="*/ 11 w 46"/>
                  <a:gd name="T47" fmla="*/ 88 h 100"/>
                  <a:gd name="T48" fmla="*/ 11 w 46"/>
                  <a:gd name="T49" fmla="*/ 80 h 100"/>
                  <a:gd name="T50" fmla="*/ 11 w 46"/>
                  <a:gd name="T51" fmla="*/ 27 h 100"/>
                  <a:gd name="T52" fmla="*/ 0 w 46"/>
                  <a:gd name="T53" fmla="*/ 27 h 100"/>
                  <a:gd name="T54" fmla="*/ 0 w 46"/>
                  <a:gd name="T55" fmla="*/ 27 h 100"/>
                  <a:gd name="T56" fmla="*/ 4 w 46"/>
                  <a:gd name="T57" fmla="*/ 23 h 100"/>
                  <a:gd name="T58" fmla="*/ 11 w 46"/>
                  <a:gd name="T59" fmla="*/ 19 h 100"/>
                  <a:gd name="T60" fmla="*/ 15 w 46"/>
                  <a:gd name="T61" fmla="*/ 15 h 100"/>
                  <a:gd name="T62" fmla="*/ 19 w 46"/>
                  <a:gd name="T63" fmla="*/ 11 h 100"/>
                  <a:gd name="T64" fmla="*/ 23 w 46"/>
                  <a:gd name="T65" fmla="*/ 4 h 100"/>
                  <a:gd name="T66" fmla="*/ 23 w 46"/>
                  <a:gd name="T67" fmla="*/ 0 h 100"/>
                  <a:gd name="T68" fmla="*/ 27 w 46"/>
                  <a:gd name="T69" fmla="*/ 0 h 10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6"/>
                  <a:gd name="T106" fmla="*/ 0 h 100"/>
                  <a:gd name="T107" fmla="*/ 46 w 46"/>
                  <a:gd name="T108" fmla="*/ 100 h 10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6" h="100">
                    <a:moveTo>
                      <a:pt x="27" y="0"/>
                    </a:moveTo>
                    <a:lnTo>
                      <a:pt x="27" y="23"/>
                    </a:lnTo>
                    <a:lnTo>
                      <a:pt x="42" y="23"/>
                    </a:lnTo>
                    <a:lnTo>
                      <a:pt x="42" y="27"/>
                    </a:lnTo>
                    <a:lnTo>
                      <a:pt x="27" y="27"/>
                    </a:lnTo>
                    <a:lnTo>
                      <a:pt x="27" y="77"/>
                    </a:lnTo>
                    <a:lnTo>
                      <a:pt x="27" y="84"/>
                    </a:lnTo>
                    <a:lnTo>
                      <a:pt x="27" y="88"/>
                    </a:lnTo>
                    <a:lnTo>
                      <a:pt x="31" y="88"/>
                    </a:lnTo>
                    <a:lnTo>
                      <a:pt x="35" y="88"/>
                    </a:lnTo>
                    <a:lnTo>
                      <a:pt x="38" y="88"/>
                    </a:lnTo>
                    <a:lnTo>
                      <a:pt x="42" y="88"/>
                    </a:lnTo>
                    <a:lnTo>
                      <a:pt x="42" y="84"/>
                    </a:lnTo>
                    <a:lnTo>
                      <a:pt x="46" y="84"/>
                    </a:lnTo>
                    <a:lnTo>
                      <a:pt x="42" y="92"/>
                    </a:lnTo>
                    <a:lnTo>
                      <a:pt x="38" y="96"/>
                    </a:lnTo>
                    <a:lnTo>
                      <a:pt x="35" y="100"/>
                    </a:lnTo>
                    <a:lnTo>
                      <a:pt x="27" y="100"/>
                    </a:lnTo>
                    <a:lnTo>
                      <a:pt x="23" y="100"/>
                    </a:lnTo>
                    <a:lnTo>
                      <a:pt x="19" y="100"/>
                    </a:lnTo>
                    <a:lnTo>
                      <a:pt x="15" y="96"/>
                    </a:lnTo>
                    <a:lnTo>
                      <a:pt x="15" y="92"/>
                    </a:lnTo>
                    <a:lnTo>
                      <a:pt x="11" y="88"/>
                    </a:lnTo>
                    <a:lnTo>
                      <a:pt x="11" y="80"/>
                    </a:lnTo>
                    <a:lnTo>
                      <a:pt x="11" y="27"/>
                    </a:lnTo>
                    <a:lnTo>
                      <a:pt x="0" y="27"/>
                    </a:lnTo>
                    <a:lnTo>
                      <a:pt x="4" y="23"/>
                    </a:lnTo>
                    <a:lnTo>
                      <a:pt x="11" y="19"/>
                    </a:lnTo>
                    <a:lnTo>
                      <a:pt x="15" y="15"/>
                    </a:lnTo>
                    <a:lnTo>
                      <a:pt x="19" y="11"/>
                    </a:lnTo>
                    <a:lnTo>
                      <a:pt x="23" y="4"/>
                    </a:lnTo>
                    <a:lnTo>
                      <a:pt x="23" y="0"/>
                    </a:lnTo>
                    <a:lnTo>
                      <a:pt x="27" y="0"/>
                    </a:lnTo>
                    <a:close/>
                  </a:path>
                </a:pathLst>
              </a:custGeom>
              <a:solidFill>
                <a:srgbClr val="000000"/>
              </a:solidFill>
              <a:ln w="0">
                <a:solidFill>
                  <a:srgbClr val="000000"/>
                </a:solidFill>
                <a:round/>
                <a:headEnd/>
                <a:tailEnd/>
              </a:ln>
            </p:spPr>
            <p:txBody>
              <a:bodyPr/>
              <a:lstStyle/>
              <a:p>
                <a:endParaRPr lang="en-CA"/>
              </a:p>
            </p:txBody>
          </p:sp>
          <p:sp>
            <p:nvSpPr>
              <p:cNvPr id="14497" name="Rectangle 79"/>
              <p:cNvSpPr>
                <a:spLocks noChangeArrowheads="1"/>
              </p:cNvSpPr>
              <p:nvPr/>
            </p:nvSpPr>
            <p:spPr bwMode="auto">
              <a:xfrm>
                <a:off x="833" y="1706"/>
                <a:ext cx="8" cy="207"/>
              </a:xfrm>
              <a:prstGeom prst="rect">
                <a:avLst/>
              </a:prstGeom>
              <a:solidFill>
                <a:srgbClr val="000000"/>
              </a:solidFill>
              <a:ln w="0">
                <a:solidFill>
                  <a:srgbClr val="000000"/>
                </a:solidFill>
                <a:miter lim="800000"/>
                <a:headEnd/>
                <a:tailEnd/>
              </a:ln>
            </p:spPr>
            <p:txBody>
              <a:bodyPr/>
              <a:lstStyle/>
              <a:p>
                <a:endParaRPr lang="en-US"/>
              </a:p>
            </p:txBody>
          </p:sp>
          <p:sp>
            <p:nvSpPr>
              <p:cNvPr id="14498" name="Rectangle 80"/>
              <p:cNvSpPr>
                <a:spLocks noChangeArrowheads="1"/>
              </p:cNvSpPr>
              <p:nvPr/>
            </p:nvSpPr>
            <p:spPr bwMode="auto">
              <a:xfrm>
                <a:off x="864" y="1706"/>
                <a:ext cx="7" cy="207"/>
              </a:xfrm>
              <a:prstGeom prst="rect">
                <a:avLst/>
              </a:prstGeom>
              <a:solidFill>
                <a:srgbClr val="000000"/>
              </a:solidFill>
              <a:ln w="0">
                <a:solidFill>
                  <a:srgbClr val="000000"/>
                </a:solidFill>
                <a:miter lim="800000"/>
                <a:headEnd/>
                <a:tailEnd/>
              </a:ln>
            </p:spPr>
            <p:txBody>
              <a:bodyPr/>
              <a:lstStyle/>
              <a:p>
                <a:endParaRPr lang="en-US"/>
              </a:p>
            </p:txBody>
          </p:sp>
          <p:sp>
            <p:nvSpPr>
              <p:cNvPr id="14499" name="Freeform 81"/>
              <p:cNvSpPr>
                <a:spLocks/>
              </p:cNvSpPr>
              <p:nvPr/>
            </p:nvSpPr>
            <p:spPr bwMode="auto">
              <a:xfrm>
                <a:off x="1059" y="1836"/>
                <a:ext cx="19" cy="20"/>
              </a:xfrm>
              <a:custGeom>
                <a:avLst/>
                <a:gdLst>
                  <a:gd name="T0" fmla="*/ 8 w 19"/>
                  <a:gd name="T1" fmla="*/ 0 h 20"/>
                  <a:gd name="T2" fmla="*/ 12 w 19"/>
                  <a:gd name="T3" fmla="*/ 0 h 20"/>
                  <a:gd name="T4" fmla="*/ 16 w 19"/>
                  <a:gd name="T5" fmla="*/ 4 h 20"/>
                  <a:gd name="T6" fmla="*/ 19 w 19"/>
                  <a:gd name="T7" fmla="*/ 8 h 20"/>
                  <a:gd name="T8" fmla="*/ 19 w 19"/>
                  <a:gd name="T9" fmla="*/ 12 h 20"/>
                  <a:gd name="T10" fmla="*/ 19 w 19"/>
                  <a:gd name="T11" fmla="*/ 16 h 20"/>
                  <a:gd name="T12" fmla="*/ 16 w 19"/>
                  <a:gd name="T13" fmla="*/ 16 h 20"/>
                  <a:gd name="T14" fmla="*/ 12 w 19"/>
                  <a:gd name="T15" fmla="*/ 20 h 20"/>
                  <a:gd name="T16" fmla="*/ 8 w 19"/>
                  <a:gd name="T17" fmla="*/ 20 h 20"/>
                  <a:gd name="T18" fmla="*/ 4 w 19"/>
                  <a:gd name="T19" fmla="*/ 20 h 20"/>
                  <a:gd name="T20" fmla="*/ 4 w 19"/>
                  <a:gd name="T21" fmla="*/ 16 h 20"/>
                  <a:gd name="T22" fmla="*/ 0 w 19"/>
                  <a:gd name="T23" fmla="*/ 16 h 20"/>
                  <a:gd name="T24" fmla="*/ 0 w 19"/>
                  <a:gd name="T25" fmla="*/ 12 h 20"/>
                  <a:gd name="T26" fmla="*/ 0 w 19"/>
                  <a:gd name="T27" fmla="*/ 8 h 20"/>
                  <a:gd name="T28" fmla="*/ 4 w 19"/>
                  <a:gd name="T29" fmla="*/ 4 h 20"/>
                  <a:gd name="T30" fmla="*/ 4 w 19"/>
                  <a:gd name="T31" fmla="*/ 0 h 20"/>
                  <a:gd name="T32" fmla="*/ 8 w 19"/>
                  <a:gd name="T33" fmla="*/ 0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20"/>
                  <a:gd name="T53" fmla="*/ 19 w 19"/>
                  <a:gd name="T54" fmla="*/ 20 h 2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20">
                    <a:moveTo>
                      <a:pt x="8" y="0"/>
                    </a:moveTo>
                    <a:lnTo>
                      <a:pt x="12" y="0"/>
                    </a:lnTo>
                    <a:lnTo>
                      <a:pt x="16" y="4"/>
                    </a:lnTo>
                    <a:lnTo>
                      <a:pt x="19" y="8"/>
                    </a:lnTo>
                    <a:lnTo>
                      <a:pt x="19" y="12"/>
                    </a:lnTo>
                    <a:lnTo>
                      <a:pt x="19" y="16"/>
                    </a:lnTo>
                    <a:lnTo>
                      <a:pt x="16" y="16"/>
                    </a:lnTo>
                    <a:lnTo>
                      <a:pt x="12" y="20"/>
                    </a:lnTo>
                    <a:lnTo>
                      <a:pt x="8" y="20"/>
                    </a:lnTo>
                    <a:lnTo>
                      <a:pt x="4" y="20"/>
                    </a:lnTo>
                    <a:lnTo>
                      <a:pt x="4" y="16"/>
                    </a:lnTo>
                    <a:lnTo>
                      <a:pt x="0" y="16"/>
                    </a:lnTo>
                    <a:lnTo>
                      <a:pt x="0" y="12"/>
                    </a:lnTo>
                    <a:lnTo>
                      <a:pt x="0" y="8"/>
                    </a:lnTo>
                    <a:lnTo>
                      <a:pt x="4" y="4"/>
                    </a:lnTo>
                    <a:lnTo>
                      <a:pt x="4" y="0"/>
                    </a:lnTo>
                    <a:lnTo>
                      <a:pt x="8" y="0"/>
                    </a:lnTo>
                    <a:close/>
                  </a:path>
                </a:pathLst>
              </a:custGeom>
              <a:solidFill>
                <a:srgbClr val="000000"/>
              </a:solidFill>
              <a:ln w="0">
                <a:solidFill>
                  <a:srgbClr val="000000"/>
                </a:solidFill>
                <a:round/>
                <a:headEnd/>
                <a:tailEnd/>
              </a:ln>
            </p:spPr>
            <p:txBody>
              <a:bodyPr/>
              <a:lstStyle/>
              <a:p>
                <a:endParaRPr lang="en-CA"/>
              </a:p>
            </p:txBody>
          </p:sp>
          <p:sp>
            <p:nvSpPr>
              <p:cNvPr id="14500" name="Freeform 82"/>
              <p:cNvSpPr>
                <a:spLocks noEditPoints="1"/>
              </p:cNvSpPr>
              <p:nvPr/>
            </p:nvSpPr>
            <p:spPr bwMode="auto">
              <a:xfrm>
                <a:off x="1094" y="1741"/>
                <a:ext cx="73" cy="115"/>
              </a:xfrm>
              <a:custGeom>
                <a:avLst/>
                <a:gdLst>
                  <a:gd name="T0" fmla="*/ 0 w 73"/>
                  <a:gd name="T1" fmla="*/ 57 h 115"/>
                  <a:gd name="T2" fmla="*/ 4 w 73"/>
                  <a:gd name="T3" fmla="*/ 42 h 115"/>
                  <a:gd name="T4" fmla="*/ 8 w 73"/>
                  <a:gd name="T5" fmla="*/ 26 h 115"/>
                  <a:gd name="T6" fmla="*/ 15 w 73"/>
                  <a:gd name="T7" fmla="*/ 15 h 115"/>
                  <a:gd name="T8" fmla="*/ 23 w 73"/>
                  <a:gd name="T9" fmla="*/ 3 h 115"/>
                  <a:gd name="T10" fmla="*/ 31 w 73"/>
                  <a:gd name="T11" fmla="*/ 0 h 115"/>
                  <a:gd name="T12" fmla="*/ 38 w 73"/>
                  <a:gd name="T13" fmla="*/ 0 h 115"/>
                  <a:gd name="T14" fmla="*/ 46 w 73"/>
                  <a:gd name="T15" fmla="*/ 0 h 115"/>
                  <a:gd name="T16" fmla="*/ 54 w 73"/>
                  <a:gd name="T17" fmla="*/ 3 h 115"/>
                  <a:gd name="T18" fmla="*/ 61 w 73"/>
                  <a:gd name="T19" fmla="*/ 11 h 115"/>
                  <a:gd name="T20" fmla="*/ 65 w 73"/>
                  <a:gd name="T21" fmla="*/ 26 h 115"/>
                  <a:gd name="T22" fmla="*/ 69 w 73"/>
                  <a:gd name="T23" fmla="*/ 38 h 115"/>
                  <a:gd name="T24" fmla="*/ 73 w 73"/>
                  <a:gd name="T25" fmla="*/ 57 h 115"/>
                  <a:gd name="T26" fmla="*/ 69 w 73"/>
                  <a:gd name="T27" fmla="*/ 72 h 115"/>
                  <a:gd name="T28" fmla="*/ 65 w 73"/>
                  <a:gd name="T29" fmla="*/ 88 h 115"/>
                  <a:gd name="T30" fmla="*/ 61 w 73"/>
                  <a:gd name="T31" fmla="*/ 99 h 115"/>
                  <a:gd name="T32" fmla="*/ 54 w 73"/>
                  <a:gd name="T33" fmla="*/ 111 h 115"/>
                  <a:gd name="T34" fmla="*/ 46 w 73"/>
                  <a:gd name="T35" fmla="*/ 115 h 115"/>
                  <a:gd name="T36" fmla="*/ 34 w 73"/>
                  <a:gd name="T37" fmla="*/ 115 h 115"/>
                  <a:gd name="T38" fmla="*/ 27 w 73"/>
                  <a:gd name="T39" fmla="*/ 115 h 115"/>
                  <a:gd name="T40" fmla="*/ 19 w 73"/>
                  <a:gd name="T41" fmla="*/ 107 h 115"/>
                  <a:gd name="T42" fmla="*/ 11 w 73"/>
                  <a:gd name="T43" fmla="*/ 95 h 115"/>
                  <a:gd name="T44" fmla="*/ 4 w 73"/>
                  <a:gd name="T45" fmla="*/ 80 h 115"/>
                  <a:gd name="T46" fmla="*/ 0 w 73"/>
                  <a:gd name="T47" fmla="*/ 57 h 115"/>
                  <a:gd name="T48" fmla="*/ 19 w 73"/>
                  <a:gd name="T49" fmla="*/ 61 h 115"/>
                  <a:gd name="T50" fmla="*/ 19 w 73"/>
                  <a:gd name="T51" fmla="*/ 80 h 115"/>
                  <a:gd name="T52" fmla="*/ 23 w 73"/>
                  <a:gd name="T53" fmla="*/ 99 h 115"/>
                  <a:gd name="T54" fmla="*/ 27 w 73"/>
                  <a:gd name="T55" fmla="*/ 103 h 115"/>
                  <a:gd name="T56" fmla="*/ 31 w 73"/>
                  <a:gd name="T57" fmla="*/ 107 h 115"/>
                  <a:gd name="T58" fmla="*/ 38 w 73"/>
                  <a:gd name="T59" fmla="*/ 111 h 115"/>
                  <a:gd name="T60" fmla="*/ 42 w 73"/>
                  <a:gd name="T61" fmla="*/ 107 h 115"/>
                  <a:gd name="T62" fmla="*/ 46 w 73"/>
                  <a:gd name="T63" fmla="*/ 107 h 115"/>
                  <a:gd name="T64" fmla="*/ 50 w 73"/>
                  <a:gd name="T65" fmla="*/ 99 h 115"/>
                  <a:gd name="T66" fmla="*/ 54 w 73"/>
                  <a:gd name="T67" fmla="*/ 92 h 115"/>
                  <a:gd name="T68" fmla="*/ 54 w 73"/>
                  <a:gd name="T69" fmla="*/ 76 h 115"/>
                  <a:gd name="T70" fmla="*/ 57 w 73"/>
                  <a:gd name="T71" fmla="*/ 53 h 115"/>
                  <a:gd name="T72" fmla="*/ 54 w 73"/>
                  <a:gd name="T73" fmla="*/ 34 h 115"/>
                  <a:gd name="T74" fmla="*/ 54 w 73"/>
                  <a:gd name="T75" fmla="*/ 23 h 115"/>
                  <a:gd name="T76" fmla="*/ 50 w 73"/>
                  <a:gd name="T77" fmla="*/ 11 h 115"/>
                  <a:gd name="T78" fmla="*/ 46 w 73"/>
                  <a:gd name="T79" fmla="*/ 7 h 115"/>
                  <a:gd name="T80" fmla="*/ 42 w 73"/>
                  <a:gd name="T81" fmla="*/ 7 h 115"/>
                  <a:gd name="T82" fmla="*/ 38 w 73"/>
                  <a:gd name="T83" fmla="*/ 3 h 115"/>
                  <a:gd name="T84" fmla="*/ 31 w 73"/>
                  <a:gd name="T85" fmla="*/ 7 h 115"/>
                  <a:gd name="T86" fmla="*/ 27 w 73"/>
                  <a:gd name="T87" fmla="*/ 11 h 115"/>
                  <a:gd name="T88" fmla="*/ 23 w 73"/>
                  <a:gd name="T89" fmla="*/ 19 h 115"/>
                  <a:gd name="T90" fmla="*/ 19 w 73"/>
                  <a:gd name="T91" fmla="*/ 30 h 115"/>
                  <a:gd name="T92" fmla="*/ 19 w 73"/>
                  <a:gd name="T93" fmla="*/ 46 h 115"/>
                  <a:gd name="T94" fmla="*/ 19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7"/>
                    </a:moveTo>
                    <a:lnTo>
                      <a:pt x="4" y="42"/>
                    </a:lnTo>
                    <a:lnTo>
                      <a:pt x="8" y="26"/>
                    </a:lnTo>
                    <a:lnTo>
                      <a:pt x="15" y="15"/>
                    </a:lnTo>
                    <a:lnTo>
                      <a:pt x="23" y="3"/>
                    </a:lnTo>
                    <a:lnTo>
                      <a:pt x="31" y="0"/>
                    </a:lnTo>
                    <a:lnTo>
                      <a:pt x="38" y="0"/>
                    </a:lnTo>
                    <a:lnTo>
                      <a:pt x="46" y="0"/>
                    </a:lnTo>
                    <a:lnTo>
                      <a:pt x="54" y="3"/>
                    </a:lnTo>
                    <a:lnTo>
                      <a:pt x="61" y="11"/>
                    </a:lnTo>
                    <a:lnTo>
                      <a:pt x="65" y="26"/>
                    </a:lnTo>
                    <a:lnTo>
                      <a:pt x="69" y="38"/>
                    </a:lnTo>
                    <a:lnTo>
                      <a:pt x="73" y="57"/>
                    </a:lnTo>
                    <a:lnTo>
                      <a:pt x="69" y="72"/>
                    </a:lnTo>
                    <a:lnTo>
                      <a:pt x="65" y="88"/>
                    </a:lnTo>
                    <a:lnTo>
                      <a:pt x="61" y="99"/>
                    </a:lnTo>
                    <a:lnTo>
                      <a:pt x="54" y="111"/>
                    </a:lnTo>
                    <a:lnTo>
                      <a:pt x="46" y="115"/>
                    </a:lnTo>
                    <a:lnTo>
                      <a:pt x="34" y="115"/>
                    </a:lnTo>
                    <a:lnTo>
                      <a:pt x="27" y="115"/>
                    </a:lnTo>
                    <a:lnTo>
                      <a:pt x="19" y="107"/>
                    </a:lnTo>
                    <a:lnTo>
                      <a:pt x="11" y="95"/>
                    </a:lnTo>
                    <a:lnTo>
                      <a:pt x="4" y="80"/>
                    </a:lnTo>
                    <a:lnTo>
                      <a:pt x="0" y="57"/>
                    </a:lnTo>
                    <a:close/>
                    <a:moveTo>
                      <a:pt x="19" y="61"/>
                    </a:moveTo>
                    <a:lnTo>
                      <a:pt x="19" y="80"/>
                    </a:lnTo>
                    <a:lnTo>
                      <a:pt x="23" y="99"/>
                    </a:lnTo>
                    <a:lnTo>
                      <a:pt x="27" y="103"/>
                    </a:lnTo>
                    <a:lnTo>
                      <a:pt x="31" y="107"/>
                    </a:lnTo>
                    <a:lnTo>
                      <a:pt x="38" y="111"/>
                    </a:lnTo>
                    <a:lnTo>
                      <a:pt x="42" y="107"/>
                    </a:lnTo>
                    <a:lnTo>
                      <a:pt x="46" y="107"/>
                    </a:lnTo>
                    <a:lnTo>
                      <a:pt x="50" y="99"/>
                    </a:lnTo>
                    <a:lnTo>
                      <a:pt x="54" y="92"/>
                    </a:lnTo>
                    <a:lnTo>
                      <a:pt x="54" y="76"/>
                    </a:lnTo>
                    <a:lnTo>
                      <a:pt x="57" y="53"/>
                    </a:lnTo>
                    <a:lnTo>
                      <a:pt x="54" y="34"/>
                    </a:lnTo>
                    <a:lnTo>
                      <a:pt x="54" y="23"/>
                    </a:lnTo>
                    <a:lnTo>
                      <a:pt x="50" y="11"/>
                    </a:lnTo>
                    <a:lnTo>
                      <a:pt x="46" y="7"/>
                    </a:lnTo>
                    <a:lnTo>
                      <a:pt x="42" y="7"/>
                    </a:lnTo>
                    <a:lnTo>
                      <a:pt x="38" y="3"/>
                    </a:lnTo>
                    <a:lnTo>
                      <a:pt x="31" y="7"/>
                    </a:lnTo>
                    <a:lnTo>
                      <a:pt x="27" y="11"/>
                    </a:lnTo>
                    <a:lnTo>
                      <a:pt x="23" y="19"/>
                    </a:lnTo>
                    <a:lnTo>
                      <a:pt x="19" y="30"/>
                    </a:lnTo>
                    <a:lnTo>
                      <a:pt x="19" y="46"/>
                    </a:lnTo>
                    <a:lnTo>
                      <a:pt x="19" y="61"/>
                    </a:lnTo>
                    <a:close/>
                  </a:path>
                </a:pathLst>
              </a:custGeom>
              <a:solidFill>
                <a:srgbClr val="000000"/>
              </a:solidFill>
              <a:ln w="0">
                <a:solidFill>
                  <a:srgbClr val="000000"/>
                </a:solidFill>
                <a:round/>
                <a:headEnd/>
                <a:tailEnd/>
              </a:ln>
            </p:spPr>
            <p:txBody>
              <a:bodyPr/>
              <a:lstStyle/>
              <a:p>
                <a:endParaRPr lang="en-CA"/>
              </a:p>
            </p:txBody>
          </p:sp>
          <p:sp>
            <p:nvSpPr>
              <p:cNvPr id="14501" name="Freeform 83"/>
              <p:cNvSpPr>
                <a:spLocks noEditPoints="1"/>
              </p:cNvSpPr>
              <p:nvPr/>
            </p:nvSpPr>
            <p:spPr bwMode="auto">
              <a:xfrm>
                <a:off x="1178" y="1741"/>
                <a:ext cx="73" cy="115"/>
              </a:xfrm>
              <a:custGeom>
                <a:avLst/>
                <a:gdLst>
                  <a:gd name="T0" fmla="*/ 0 w 73"/>
                  <a:gd name="T1" fmla="*/ 57 h 115"/>
                  <a:gd name="T2" fmla="*/ 4 w 73"/>
                  <a:gd name="T3" fmla="*/ 42 h 115"/>
                  <a:gd name="T4" fmla="*/ 8 w 73"/>
                  <a:gd name="T5" fmla="*/ 26 h 115"/>
                  <a:gd name="T6" fmla="*/ 16 w 73"/>
                  <a:gd name="T7" fmla="*/ 15 h 115"/>
                  <a:gd name="T8" fmla="*/ 23 w 73"/>
                  <a:gd name="T9" fmla="*/ 3 h 115"/>
                  <a:gd name="T10" fmla="*/ 31 w 73"/>
                  <a:gd name="T11" fmla="*/ 0 h 115"/>
                  <a:gd name="T12" fmla="*/ 39 w 73"/>
                  <a:gd name="T13" fmla="*/ 0 h 115"/>
                  <a:gd name="T14" fmla="*/ 46 w 73"/>
                  <a:gd name="T15" fmla="*/ 0 h 115"/>
                  <a:gd name="T16" fmla="*/ 54 w 73"/>
                  <a:gd name="T17" fmla="*/ 3 h 115"/>
                  <a:gd name="T18" fmla="*/ 58 w 73"/>
                  <a:gd name="T19" fmla="*/ 11 h 115"/>
                  <a:gd name="T20" fmla="*/ 65 w 73"/>
                  <a:gd name="T21" fmla="*/ 26 h 115"/>
                  <a:gd name="T22" fmla="*/ 69 w 73"/>
                  <a:gd name="T23" fmla="*/ 38 h 115"/>
                  <a:gd name="T24" fmla="*/ 73 w 73"/>
                  <a:gd name="T25" fmla="*/ 57 h 115"/>
                  <a:gd name="T26" fmla="*/ 69 w 73"/>
                  <a:gd name="T27" fmla="*/ 72 h 115"/>
                  <a:gd name="T28" fmla="*/ 65 w 73"/>
                  <a:gd name="T29" fmla="*/ 88 h 115"/>
                  <a:gd name="T30" fmla="*/ 62 w 73"/>
                  <a:gd name="T31" fmla="*/ 99 h 115"/>
                  <a:gd name="T32" fmla="*/ 54 w 73"/>
                  <a:gd name="T33" fmla="*/ 111 h 115"/>
                  <a:gd name="T34" fmla="*/ 42 w 73"/>
                  <a:gd name="T35" fmla="*/ 115 h 115"/>
                  <a:gd name="T36" fmla="*/ 35 w 73"/>
                  <a:gd name="T37" fmla="*/ 115 h 115"/>
                  <a:gd name="T38" fmla="*/ 27 w 73"/>
                  <a:gd name="T39" fmla="*/ 115 h 115"/>
                  <a:gd name="T40" fmla="*/ 19 w 73"/>
                  <a:gd name="T41" fmla="*/ 107 h 115"/>
                  <a:gd name="T42" fmla="*/ 12 w 73"/>
                  <a:gd name="T43" fmla="*/ 95 h 115"/>
                  <a:gd name="T44" fmla="*/ 4 w 73"/>
                  <a:gd name="T45" fmla="*/ 80 h 115"/>
                  <a:gd name="T46" fmla="*/ 0 w 73"/>
                  <a:gd name="T47" fmla="*/ 57 h 115"/>
                  <a:gd name="T48" fmla="*/ 19 w 73"/>
                  <a:gd name="T49" fmla="*/ 61 h 115"/>
                  <a:gd name="T50" fmla="*/ 19 w 73"/>
                  <a:gd name="T51" fmla="*/ 80 h 115"/>
                  <a:gd name="T52" fmla="*/ 23 w 73"/>
                  <a:gd name="T53" fmla="*/ 99 h 115"/>
                  <a:gd name="T54" fmla="*/ 27 w 73"/>
                  <a:gd name="T55" fmla="*/ 103 h 115"/>
                  <a:gd name="T56" fmla="*/ 31 w 73"/>
                  <a:gd name="T57" fmla="*/ 107 h 115"/>
                  <a:gd name="T58" fmla="*/ 35 w 73"/>
                  <a:gd name="T59" fmla="*/ 111 h 115"/>
                  <a:gd name="T60" fmla="*/ 42 w 73"/>
                  <a:gd name="T61" fmla="*/ 107 h 115"/>
                  <a:gd name="T62" fmla="*/ 46 w 73"/>
                  <a:gd name="T63" fmla="*/ 107 h 115"/>
                  <a:gd name="T64" fmla="*/ 50 w 73"/>
                  <a:gd name="T65" fmla="*/ 99 h 115"/>
                  <a:gd name="T66" fmla="*/ 54 w 73"/>
                  <a:gd name="T67" fmla="*/ 92 h 115"/>
                  <a:gd name="T68" fmla="*/ 54 w 73"/>
                  <a:gd name="T69" fmla="*/ 76 h 115"/>
                  <a:gd name="T70" fmla="*/ 58 w 73"/>
                  <a:gd name="T71" fmla="*/ 53 h 115"/>
                  <a:gd name="T72" fmla="*/ 54 w 73"/>
                  <a:gd name="T73" fmla="*/ 34 h 115"/>
                  <a:gd name="T74" fmla="*/ 54 w 73"/>
                  <a:gd name="T75" fmla="*/ 23 h 115"/>
                  <a:gd name="T76" fmla="*/ 50 w 73"/>
                  <a:gd name="T77" fmla="*/ 11 h 115"/>
                  <a:gd name="T78" fmla="*/ 46 w 73"/>
                  <a:gd name="T79" fmla="*/ 7 h 115"/>
                  <a:gd name="T80" fmla="*/ 42 w 73"/>
                  <a:gd name="T81" fmla="*/ 7 h 115"/>
                  <a:gd name="T82" fmla="*/ 39 w 73"/>
                  <a:gd name="T83" fmla="*/ 3 h 115"/>
                  <a:gd name="T84" fmla="*/ 31 w 73"/>
                  <a:gd name="T85" fmla="*/ 7 h 115"/>
                  <a:gd name="T86" fmla="*/ 27 w 73"/>
                  <a:gd name="T87" fmla="*/ 11 h 115"/>
                  <a:gd name="T88" fmla="*/ 23 w 73"/>
                  <a:gd name="T89" fmla="*/ 19 h 115"/>
                  <a:gd name="T90" fmla="*/ 19 w 73"/>
                  <a:gd name="T91" fmla="*/ 30 h 115"/>
                  <a:gd name="T92" fmla="*/ 19 w 73"/>
                  <a:gd name="T93" fmla="*/ 46 h 115"/>
                  <a:gd name="T94" fmla="*/ 19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7"/>
                    </a:moveTo>
                    <a:lnTo>
                      <a:pt x="4" y="42"/>
                    </a:lnTo>
                    <a:lnTo>
                      <a:pt x="8" y="26"/>
                    </a:lnTo>
                    <a:lnTo>
                      <a:pt x="16" y="15"/>
                    </a:lnTo>
                    <a:lnTo>
                      <a:pt x="23" y="3"/>
                    </a:lnTo>
                    <a:lnTo>
                      <a:pt x="31" y="0"/>
                    </a:lnTo>
                    <a:lnTo>
                      <a:pt x="39" y="0"/>
                    </a:lnTo>
                    <a:lnTo>
                      <a:pt x="46" y="0"/>
                    </a:lnTo>
                    <a:lnTo>
                      <a:pt x="54" y="3"/>
                    </a:lnTo>
                    <a:lnTo>
                      <a:pt x="58" y="11"/>
                    </a:lnTo>
                    <a:lnTo>
                      <a:pt x="65" y="26"/>
                    </a:lnTo>
                    <a:lnTo>
                      <a:pt x="69" y="38"/>
                    </a:lnTo>
                    <a:lnTo>
                      <a:pt x="73" y="57"/>
                    </a:lnTo>
                    <a:lnTo>
                      <a:pt x="69" y="72"/>
                    </a:lnTo>
                    <a:lnTo>
                      <a:pt x="65" y="88"/>
                    </a:lnTo>
                    <a:lnTo>
                      <a:pt x="62" y="99"/>
                    </a:lnTo>
                    <a:lnTo>
                      <a:pt x="54" y="111"/>
                    </a:lnTo>
                    <a:lnTo>
                      <a:pt x="42" y="115"/>
                    </a:lnTo>
                    <a:lnTo>
                      <a:pt x="35" y="115"/>
                    </a:lnTo>
                    <a:lnTo>
                      <a:pt x="27" y="115"/>
                    </a:lnTo>
                    <a:lnTo>
                      <a:pt x="19" y="107"/>
                    </a:lnTo>
                    <a:lnTo>
                      <a:pt x="12" y="95"/>
                    </a:lnTo>
                    <a:lnTo>
                      <a:pt x="4" y="80"/>
                    </a:lnTo>
                    <a:lnTo>
                      <a:pt x="0" y="57"/>
                    </a:lnTo>
                    <a:close/>
                    <a:moveTo>
                      <a:pt x="19" y="61"/>
                    </a:moveTo>
                    <a:lnTo>
                      <a:pt x="19" y="80"/>
                    </a:lnTo>
                    <a:lnTo>
                      <a:pt x="23" y="99"/>
                    </a:lnTo>
                    <a:lnTo>
                      <a:pt x="27" y="103"/>
                    </a:lnTo>
                    <a:lnTo>
                      <a:pt x="31" y="107"/>
                    </a:lnTo>
                    <a:lnTo>
                      <a:pt x="35" y="111"/>
                    </a:lnTo>
                    <a:lnTo>
                      <a:pt x="42" y="107"/>
                    </a:lnTo>
                    <a:lnTo>
                      <a:pt x="46" y="107"/>
                    </a:lnTo>
                    <a:lnTo>
                      <a:pt x="50" y="99"/>
                    </a:lnTo>
                    <a:lnTo>
                      <a:pt x="54" y="92"/>
                    </a:lnTo>
                    <a:lnTo>
                      <a:pt x="54" y="76"/>
                    </a:lnTo>
                    <a:lnTo>
                      <a:pt x="58" y="53"/>
                    </a:lnTo>
                    <a:lnTo>
                      <a:pt x="54" y="34"/>
                    </a:lnTo>
                    <a:lnTo>
                      <a:pt x="54" y="23"/>
                    </a:lnTo>
                    <a:lnTo>
                      <a:pt x="50" y="11"/>
                    </a:lnTo>
                    <a:lnTo>
                      <a:pt x="46" y="7"/>
                    </a:lnTo>
                    <a:lnTo>
                      <a:pt x="42" y="7"/>
                    </a:lnTo>
                    <a:lnTo>
                      <a:pt x="39" y="3"/>
                    </a:lnTo>
                    <a:lnTo>
                      <a:pt x="31" y="7"/>
                    </a:lnTo>
                    <a:lnTo>
                      <a:pt x="27" y="11"/>
                    </a:lnTo>
                    <a:lnTo>
                      <a:pt x="23" y="19"/>
                    </a:lnTo>
                    <a:lnTo>
                      <a:pt x="19" y="30"/>
                    </a:lnTo>
                    <a:lnTo>
                      <a:pt x="19" y="46"/>
                    </a:lnTo>
                    <a:lnTo>
                      <a:pt x="19" y="61"/>
                    </a:lnTo>
                    <a:close/>
                  </a:path>
                </a:pathLst>
              </a:custGeom>
              <a:solidFill>
                <a:srgbClr val="000000"/>
              </a:solidFill>
              <a:ln w="0">
                <a:solidFill>
                  <a:srgbClr val="000000"/>
                </a:solidFill>
                <a:round/>
                <a:headEnd/>
                <a:tailEnd/>
              </a:ln>
            </p:spPr>
            <p:txBody>
              <a:bodyPr/>
              <a:lstStyle/>
              <a:p>
                <a:endParaRPr lang="en-CA"/>
              </a:p>
            </p:txBody>
          </p:sp>
          <p:sp>
            <p:nvSpPr>
              <p:cNvPr id="14502" name="Freeform 84"/>
              <p:cNvSpPr>
                <a:spLocks/>
              </p:cNvSpPr>
              <p:nvPr/>
            </p:nvSpPr>
            <p:spPr bwMode="auto">
              <a:xfrm>
                <a:off x="1259" y="1741"/>
                <a:ext cx="77" cy="115"/>
              </a:xfrm>
              <a:custGeom>
                <a:avLst/>
                <a:gdLst>
                  <a:gd name="T0" fmla="*/ 77 w 77"/>
                  <a:gd name="T1" fmla="*/ 92 h 115"/>
                  <a:gd name="T2" fmla="*/ 69 w 77"/>
                  <a:gd name="T3" fmla="*/ 115 h 115"/>
                  <a:gd name="T4" fmla="*/ 0 w 77"/>
                  <a:gd name="T5" fmla="*/ 115 h 115"/>
                  <a:gd name="T6" fmla="*/ 0 w 77"/>
                  <a:gd name="T7" fmla="*/ 111 h 115"/>
                  <a:gd name="T8" fmla="*/ 19 w 77"/>
                  <a:gd name="T9" fmla="*/ 95 h 115"/>
                  <a:gd name="T10" fmla="*/ 31 w 77"/>
                  <a:gd name="T11" fmla="*/ 80 h 115"/>
                  <a:gd name="T12" fmla="*/ 42 w 77"/>
                  <a:gd name="T13" fmla="*/ 69 h 115"/>
                  <a:gd name="T14" fmla="*/ 50 w 77"/>
                  <a:gd name="T15" fmla="*/ 49 h 115"/>
                  <a:gd name="T16" fmla="*/ 54 w 77"/>
                  <a:gd name="T17" fmla="*/ 38 h 115"/>
                  <a:gd name="T18" fmla="*/ 54 w 77"/>
                  <a:gd name="T19" fmla="*/ 26 h 115"/>
                  <a:gd name="T20" fmla="*/ 46 w 77"/>
                  <a:gd name="T21" fmla="*/ 19 h 115"/>
                  <a:gd name="T22" fmla="*/ 38 w 77"/>
                  <a:gd name="T23" fmla="*/ 15 h 115"/>
                  <a:gd name="T24" fmla="*/ 31 w 77"/>
                  <a:gd name="T25" fmla="*/ 11 h 115"/>
                  <a:gd name="T26" fmla="*/ 23 w 77"/>
                  <a:gd name="T27" fmla="*/ 11 h 115"/>
                  <a:gd name="T28" fmla="*/ 15 w 77"/>
                  <a:gd name="T29" fmla="*/ 15 h 115"/>
                  <a:gd name="T30" fmla="*/ 11 w 77"/>
                  <a:gd name="T31" fmla="*/ 23 h 115"/>
                  <a:gd name="T32" fmla="*/ 7 w 77"/>
                  <a:gd name="T33" fmla="*/ 30 h 115"/>
                  <a:gd name="T34" fmla="*/ 4 w 77"/>
                  <a:gd name="T35" fmla="*/ 30 h 115"/>
                  <a:gd name="T36" fmla="*/ 7 w 77"/>
                  <a:gd name="T37" fmla="*/ 19 h 115"/>
                  <a:gd name="T38" fmla="*/ 15 w 77"/>
                  <a:gd name="T39" fmla="*/ 7 h 115"/>
                  <a:gd name="T40" fmla="*/ 23 w 77"/>
                  <a:gd name="T41" fmla="*/ 3 h 115"/>
                  <a:gd name="T42" fmla="*/ 34 w 77"/>
                  <a:gd name="T43" fmla="*/ 0 h 115"/>
                  <a:gd name="T44" fmla="*/ 50 w 77"/>
                  <a:gd name="T45" fmla="*/ 3 h 115"/>
                  <a:gd name="T46" fmla="*/ 57 w 77"/>
                  <a:gd name="T47" fmla="*/ 7 h 115"/>
                  <a:gd name="T48" fmla="*/ 65 w 77"/>
                  <a:gd name="T49" fmla="*/ 19 h 115"/>
                  <a:gd name="T50" fmla="*/ 69 w 77"/>
                  <a:gd name="T51" fmla="*/ 30 h 115"/>
                  <a:gd name="T52" fmla="*/ 65 w 77"/>
                  <a:gd name="T53" fmla="*/ 38 h 115"/>
                  <a:gd name="T54" fmla="*/ 65 w 77"/>
                  <a:gd name="T55" fmla="*/ 46 h 115"/>
                  <a:gd name="T56" fmla="*/ 57 w 77"/>
                  <a:gd name="T57" fmla="*/ 61 h 115"/>
                  <a:gd name="T58" fmla="*/ 42 w 77"/>
                  <a:gd name="T59" fmla="*/ 72 h 115"/>
                  <a:gd name="T60" fmla="*/ 31 w 77"/>
                  <a:gd name="T61" fmla="*/ 88 h 115"/>
                  <a:gd name="T62" fmla="*/ 23 w 77"/>
                  <a:gd name="T63" fmla="*/ 95 h 115"/>
                  <a:gd name="T64" fmla="*/ 19 w 77"/>
                  <a:gd name="T65" fmla="*/ 99 h 115"/>
                  <a:gd name="T66" fmla="*/ 46 w 77"/>
                  <a:gd name="T67" fmla="*/ 99 h 115"/>
                  <a:gd name="T68" fmla="*/ 54 w 77"/>
                  <a:gd name="T69" fmla="*/ 99 h 115"/>
                  <a:gd name="T70" fmla="*/ 61 w 77"/>
                  <a:gd name="T71" fmla="*/ 99 h 115"/>
                  <a:gd name="T72" fmla="*/ 61 w 77"/>
                  <a:gd name="T73" fmla="*/ 99 h 115"/>
                  <a:gd name="T74" fmla="*/ 65 w 77"/>
                  <a:gd name="T75" fmla="*/ 99 h 115"/>
                  <a:gd name="T76" fmla="*/ 69 w 77"/>
                  <a:gd name="T77" fmla="*/ 95 h 115"/>
                  <a:gd name="T78" fmla="*/ 73 w 77"/>
                  <a:gd name="T79" fmla="*/ 92 h 115"/>
                  <a:gd name="T80" fmla="*/ 77 w 77"/>
                  <a:gd name="T81" fmla="*/ 92 h 11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7"/>
                  <a:gd name="T124" fmla="*/ 0 h 115"/>
                  <a:gd name="T125" fmla="*/ 77 w 77"/>
                  <a:gd name="T126" fmla="*/ 115 h 11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7" h="115">
                    <a:moveTo>
                      <a:pt x="77" y="92"/>
                    </a:moveTo>
                    <a:lnTo>
                      <a:pt x="69" y="115"/>
                    </a:lnTo>
                    <a:lnTo>
                      <a:pt x="0" y="115"/>
                    </a:lnTo>
                    <a:lnTo>
                      <a:pt x="0" y="111"/>
                    </a:lnTo>
                    <a:lnTo>
                      <a:pt x="19" y="95"/>
                    </a:lnTo>
                    <a:lnTo>
                      <a:pt x="31" y="80"/>
                    </a:lnTo>
                    <a:lnTo>
                      <a:pt x="42" y="69"/>
                    </a:lnTo>
                    <a:lnTo>
                      <a:pt x="50" y="49"/>
                    </a:lnTo>
                    <a:lnTo>
                      <a:pt x="54" y="38"/>
                    </a:lnTo>
                    <a:lnTo>
                      <a:pt x="54" y="26"/>
                    </a:lnTo>
                    <a:lnTo>
                      <a:pt x="46" y="19"/>
                    </a:lnTo>
                    <a:lnTo>
                      <a:pt x="38" y="15"/>
                    </a:lnTo>
                    <a:lnTo>
                      <a:pt x="31" y="11"/>
                    </a:lnTo>
                    <a:lnTo>
                      <a:pt x="23" y="11"/>
                    </a:lnTo>
                    <a:lnTo>
                      <a:pt x="15" y="15"/>
                    </a:lnTo>
                    <a:lnTo>
                      <a:pt x="11" y="23"/>
                    </a:lnTo>
                    <a:lnTo>
                      <a:pt x="7" y="30"/>
                    </a:lnTo>
                    <a:lnTo>
                      <a:pt x="4" y="30"/>
                    </a:lnTo>
                    <a:lnTo>
                      <a:pt x="7" y="19"/>
                    </a:lnTo>
                    <a:lnTo>
                      <a:pt x="15" y="7"/>
                    </a:lnTo>
                    <a:lnTo>
                      <a:pt x="23" y="3"/>
                    </a:lnTo>
                    <a:lnTo>
                      <a:pt x="34" y="0"/>
                    </a:lnTo>
                    <a:lnTo>
                      <a:pt x="50" y="3"/>
                    </a:lnTo>
                    <a:lnTo>
                      <a:pt x="57" y="7"/>
                    </a:lnTo>
                    <a:lnTo>
                      <a:pt x="65" y="19"/>
                    </a:lnTo>
                    <a:lnTo>
                      <a:pt x="69" y="30"/>
                    </a:lnTo>
                    <a:lnTo>
                      <a:pt x="65" y="38"/>
                    </a:lnTo>
                    <a:lnTo>
                      <a:pt x="65" y="46"/>
                    </a:lnTo>
                    <a:lnTo>
                      <a:pt x="57" y="61"/>
                    </a:lnTo>
                    <a:lnTo>
                      <a:pt x="42" y="72"/>
                    </a:lnTo>
                    <a:lnTo>
                      <a:pt x="31" y="88"/>
                    </a:lnTo>
                    <a:lnTo>
                      <a:pt x="23" y="95"/>
                    </a:lnTo>
                    <a:lnTo>
                      <a:pt x="19" y="99"/>
                    </a:lnTo>
                    <a:lnTo>
                      <a:pt x="46" y="99"/>
                    </a:lnTo>
                    <a:lnTo>
                      <a:pt x="54" y="99"/>
                    </a:lnTo>
                    <a:lnTo>
                      <a:pt x="61" y="99"/>
                    </a:lnTo>
                    <a:lnTo>
                      <a:pt x="65" y="99"/>
                    </a:lnTo>
                    <a:lnTo>
                      <a:pt x="69" y="95"/>
                    </a:lnTo>
                    <a:lnTo>
                      <a:pt x="73" y="92"/>
                    </a:lnTo>
                    <a:lnTo>
                      <a:pt x="77" y="92"/>
                    </a:lnTo>
                    <a:close/>
                  </a:path>
                </a:pathLst>
              </a:custGeom>
              <a:solidFill>
                <a:srgbClr val="000000"/>
              </a:solidFill>
              <a:ln w="0">
                <a:solidFill>
                  <a:srgbClr val="000000"/>
                </a:solidFill>
                <a:round/>
                <a:headEnd/>
                <a:tailEnd/>
              </a:ln>
            </p:spPr>
            <p:txBody>
              <a:bodyPr/>
              <a:lstStyle/>
              <a:p>
                <a:endParaRPr lang="en-CA"/>
              </a:p>
            </p:txBody>
          </p:sp>
          <p:sp>
            <p:nvSpPr>
              <p:cNvPr id="14503" name="Freeform 85"/>
              <p:cNvSpPr>
                <a:spLocks/>
              </p:cNvSpPr>
              <p:nvPr/>
            </p:nvSpPr>
            <p:spPr bwMode="auto">
              <a:xfrm>
                <a:off x="1351" y="1741"/>
                <a:ext cx="61" cy="115"/>
              </a:xfrm>
              <a:custGeom>
                <a:avLst/>
                <a:gdLst>
                  <a:gd name="T0" fmla="*/ 61 w 61"/>
                  <a:gd name="T1" fmla="*/ 0 h 115"/>
                  <a:gd name="T2" fmla="*/ 54 w 61"/>
                  <a:gd name="T3" fmla="*/ 15 h 115"/>
                  <a:gd name="T4" fmla="*/ 23 w 61"/>
                  <a:gd name="T5" fmla="*/ 15 h 115"/>
                  <a:gd name="T6" fmla="*/ 15 w 61"/>
                  <a:gd name="T7" fmla="*/ 30 h 115"/>
                  <a:gd name="T8" fmla="*/ 27 w 61"/>
                  <a:gd name="T9" fmla="*/ 34 h 115"/>
                  <a:gd name="T10" fmla="*/ 38 w 61"/>
                  <a:gd name="T11" fmla="*/ 38 h 115"/>
                  <a:gd name="T12" fmla="*/ 50 w 61"/>
                  <a:gd name="T13" fmla="*/ 46 h 115"/>
                  <a:gd name="T14" fmla="*/ 57 w 61"/>
                  <a:gd name="T15" fmla="*/ 61 h 115"/>
                  <a:gd name="T16" fmla="*/ 61 w 61"/>
                  <a:gd name="T17" fmla="*/ 72 h 115"/>
                  <a:gd name="T18" fmla="*/ 57 w 61"/>
                  <a:gd name="T19" fmla="*/ 80 h 115"/>
                  <a:gd name="T20" fmla="*/ 57 w 61"/>
                  <a:gd name="T21" fmla="*/ 88 h 115"/>
                  <a:gd name="T22" fmla="*/ 54 w 61"/>
                  <a:gd name="T23" fmla="*/ 95 h 115"/>
                  <a:gd name="T24" fmla="*/ 46 w 61"/>
                  <a:gd name="T25" fmla="*/ 103 h 115"/>
                  <a:gd name="T26" fmla="*/ 42 w 61"/>
                  <a:gd name="T27" fmla="*/ 107 h 115"/>
                  <a:gd name="T28" fmla="*/ 34 w 61"/>
                  <a:gd name="T29" fmla="*/ 111 h 115"/>
                  <a:gd name="T30" fmla="*/ 27 w 61"/>
                  <a:gd name="T31" fmla="*/ 115 h 115"/>
                  <a:gd name="T32" fmla="*/ 15 w 61"/>
                  <a:gd name="T33" fmla="*/ 115 h 115"/>
                  <a:gd name="T34" fmla="*/ 8 w 61"/>
                  <a:gd name="T35" fmla="*/ 115 h 115"/>
                  <a:gd name="T36" fmla="*/ 4 w 61"/>
                  <a:gd name="T37" fmla="*/ 111 h 115"/>
                  <a:gd name="T38" fmla="*/ 0 w 61"/>
                  <a:gd name="T39" fmla="*/ 107 h 115"/>
                  <a:gd name="T40" fmla="*/ 0 w 61"/>
                  <a:gd name="T41" fmla="*/ 103 h 115"/>
                  <a:gd name="T42" fmla="*/ 0 w 61"/>
                  <a:gd name="T43" fmla="*/ 103 h 115"/>
                  <a:gd name="T44" fmla="*/ 0 w 61"/>
                  <a:gd name="T45" fmla="*/ 99 h 115"/>
                  <a:gd name="T46" fmla="*/ 4 w 61"/>
                  <a:gd name="T47" fmla="*/ 99 h 115"/>
                  <a:gd name="T48" fmla="*/ 4 w 61"/>
                  <a:gd name="T49" fmla="*/ 99 h 115"/>
                  <a:gd name="T50" fmla="*/ 8 w 61"/>
                  <a:gd name="T51" fmla="*/ 99 h 115"/>
                  <a:gd name="T52" fmla="*/ 8 w 61"/>
                  <a:gd name="T53" fmla="*/ 99 h 115"/>
                  <a:gd name="T54" fmla="*/ 11 w 61"/>
                  <a:gd name="T55" fmla="*/ 99 h 115"/>
                  <a:gd name="T56" fmla="*/ 15 w 61"/>
                  <a:gd name="T57" fmla="*/ 103 h 115"/>
                  <a:gd name="T58" fmla="*/ 19 w 61"/>
                  <a:gd name="T59" fmla="*/ 107 h 115"/>
                  <a:gd name="T60" fmla="*/ 27 w 61"/>
                  <a:gd name="T61" fmla="*/ 107 h 115"/>
                  <a:gd name="T62" fmla="*/ 34 w 61"/>
                  <a:gd name="T63" fmla="*/ 103 h 115"/>
                  <a:gd name="T64" fmla="*/ 42 w 61"/>
                  <a:gd name="T65" fmla="*/ 99 h 115"/>
                  <a:gd name="T66" fmla="*/ 46 w 61"/>
                  <a:gd name="T67" fmla="*/ 92 h 115"/>
                  <a:gd name="T68" fmla="*/ 50 w 61"/>
                  <a:gd name="T69" fmla="*/ 80 h 115"/>
                  <a:gd name="T70" fmla="*/ 50 w 61"/>
                  <a:gd name="T71" fmla="*/ 72 h 115"/>
                  <a:gd name="T72" fmla="*/ 42 w 61"/>
                  <a:gd name="T73" fmla="*/ 61 h 115"/>
                  <a:gd name="T74" fmla="*/ 34 w 61"/>
                  <a:gd name="T75" fmla="*/ 53 h 115"/>
                  <a:gd name="T76" fmla="*/ 27 w 61"/>
                  <a:gd name="T77" fmla="*/ 49 h 115"/>
                  <a:gd name="T78" fmla="*/ 15 w 61"/>
                  <a:gd name="T79" fmla="*/ 46 h 115"/>
                  <a:gd name="T80" fmla="*/ 0 w 61"/>
                  <a:gd name="T81" fmla="*/ 46 h 115"/>
                  <a:gd name="T82" fmla="*/ 23 w 61"/>
                  <a:gd name="T83" fmla="*/ 0 h 115"/>
                  <a:gd name="T84" fmla="*/ 61 w 61"/>
                  <a:gd name="T85" fmla="*/ 0 h 11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1"/>
                  <a:gd name="T130" fmla="*/ 0 h 115"/>
                  <a:gd name="T131" fmla="*/ 61 w 61"/>
                  <a:gd name="T132" fmla="*/ 115 h 11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1" h="115">
                    <a:moveTo>
                      <a:pt x="61" y="0"/>
                    </a:moveTo>
                    <a:lnTo>
                      <a:pt x="54" y="15"/>
                    </a:lnTo>
                    <a:lnTo>
                      <a:pt x="23" y="15"/>
                    </a:lnTo>
                    <a:lnTo>
                      <a:pt x="15" y="30"/>
                    </a:lnTo>
                    <a:lnTo>
                      <a:pt x="27" y="34"/>
                    </a:lnTo>
                    <a:lnTo>
                      <a:pt x="38" y="38"/>
                    </a:lnTo>
                    <a:lnTo>
                      <a:pt x="50" y="46"/>
                    </a:lnTo>
                    <a:lnTo>
                      <a:pt x="57" y="61"/>
                    </a:lnTo>
                    <a:lnTo>
                      <a:pt x="61" y="72"/>
                    </a:lnTo>
                    <a:lnTo>
                      <a:pt x="57" y="80"/>
                    </a:lnTo>
                    <a:lnTo>
                      <a:pt x="57" y="88"/>
                    </a:lnTo>
                    <a:lnTo>
                      <a:pt x="54" y="95"/>
                    </a:lnTo>
                    <a:lnTo>
                      <a:pt x="46" y="103"/>
                    </a:lnTo>
                    <a:lnTo>
                      <a:pt x="42" y="107"/>
                    </a:lnTo>
                    <a:lnTo>
                      <a:pt x="34" y="111"/>
                    </a:lnTo>
                    <a:lnTo>
                      <a:pt x="27" y="115"/>
                    </a:lnTo>
                    <a:lnTo>
                      <a:pt x="15" y="115"/>
                    </a:lnTo>
                    <a:lnTo>
                      <a:pt x="8" y="115"/>
                    </a:lnTo>
                    <a:lnTo>
                      <a:pt x="4" y="111"/>
                    </a:lnTo>
                    <a:lnTo>
                      <a:pt x="0" y="107"/>
                    </a:lnTo>
                    <a:lnTo>
                      <a:pt x="0" y="103"/>
                    </a:lnTo>
                    <a:lnTo>
                      <a:pt x="0" y="99"/>
                    </a:lnTo>
                    <a:lnTo>
                      <a:pt x="4" y="99"/>
                    </a:lnTo>
                    <a:lnTo>
                      <a:pt x="8" y="99"/>
                    </a:lnTo>
                    <a:lnTo>
                      <a:pt x="11" y="99"/>
                    </a:lnTo>
                    <a:lnTo>
                      <a:pt x="15" y="103"/>
                    </a:lnTo>
                    <a:lnTo>
                      <a:pt x="19" y="107"/>
                    </a:lnTo>
                    <a:lnTo>
                      <a:pt x="27" y="107"/>
                    </a:lnTo>
                    <a:lnTo>
                      <a:pt x="34" y="103"/>
                    </a:lnTo>
                    <a:lnTo>
                      <a:pt x="42" y="99"/>
                    </a:lnTo>
                    <a:lnTo>
                      <a:pt x="46" y="92"/>
                    </a:lnTo>
                    <a:lnTo>
                      <a:pt x="50" y="80"/>
                    </a:lnTo>
                    <a:lnTo>
                      <a:pt x="50" y="72"/>
                    </a:lnTo>
                    <a:lnTo>
                      <a:pt x="42" y="61"/>
                    </a:lnTo>
                    <a:lnTo>
                      <a:pt x="34" y="53"/>
                    </a:lnTo>
                    <a:lnTo>
                      <a:pt x="27" y="49"/>
                    </a:lnTo>
                    <a:lnTo>
                      <a:pt x="15" y="46"/>
                    </a:lnTo>
                    <a:lnTo>
                      <a:pt x="0" y="46"/>
                    </a:lnTo>
                    <a:lnTo>
                      <a:pt x="23" y="0"/>
                    </a:lnTo>
                    <a:lnTo>
                      <a:pt x="61" y="0"/>
                    </a:lnTo>
                    <a:close/>
                  </a:path>
                </a:pathLst>
              </a:custGeom>
              <a:solidFill>
                <a:srgbClr val="000000"/>
              </a:solidFill>
              <a:ln w="0">
                <a:solidFill>
                  <a:srgbClr val="000000"/>
                </a:solidFill>
                <a:round/>
                <a:headEnd/>
                <a:tailEnd/>
              </a:ln>
            </p:spPr>
            <p:txBody>
              <a:bodyPr/>
              <a:lstStyle/>
              <a:p>
                <a:endParaRPr lang="en-CA"/>
              </a:p>
            </p:txBody>
          </p:sp>
          <p:sp>
            <p:nvSpPr>
              <p:cNvPr id="14504" name="Rectangle 86"/>
              <p:cNvSpPr>
                <a:spLocks noChangeArrowheads="1"/>
              </p:cNvSpPr>
              <p:nvPr/>
            </p:nvSpPr>
            <p:spPr bwMode="auto">
              <a:xfrm>
                <a:off x="1554" y="1706"/>
                <a:ext cx="8" cy="207"/>
              </a:xfrm>
              <a:prstGeom prst="rect">
                <a:avLst/>
              </a:prstGeom>
              <a:solidFill>
                <a:srgbClr val="000000"/>
              </a:solidFill>
              <a:ln w="0">
                <a:solidFill>
                  <a:srgbClr val="000000"/>
                </a:solidFill>
                <a:miter lim="800000"/>
                <a:headEnd/>
                <a:tailEnd/>
              </a:ln>
            </p:spPr>
            <p:txBody>
              <a:bodyPr/>
              <a:lstStyle/>
              <a:p>
                <a:endParaRPr lang="en-US"/>
              </a:p>
            </p:txBody>
          </p:sp>
          <p:sp>
            <p:nvSpPr>
              <p:cNvPr id="14505" name="Freeform 87"/>
              <p:cNvSpPr>
                <a:spLocks noEditPoints="1"/>
              </p:cNvSpPr>
              <p:nvPr/>
            </p:nvSpPr>
            <p:spPr bwMode="auto">
              <a:xfrm>
                <a:off x="1746" y="1741"/>
                <a:ext cx="69" cy="115"/>
              </a:xfrm>
              <a:custGeom>
                <a:avLst/>
                <a:gdLst>
                  <a:gd name="T0" fmla="*/ 0 w 69"/>
                  <a:gd name="T1" fmla="*/ 57 h 115"/>
                  <a:gd name="T2" fmla="*/ 0 w 69"/>
                  <a:gd name="T3" fmla="*/ 42 h 115"/>
                  <a:gd name="T4" fmla="*/ 4 w 69"/>
                  <a:gd name="T5" fmla="*/ 26 h 115"/>
                  <a:gd name="T6" fmla="*/ 12 w 69"/>
                  <a:gd name="T7" fmla="*/ 15 h 115"/>
                  <a:gd name="T8" fmla="*/ 19 w 69"/>
                  <a:gd name="T9" fmla="*/ 3 h 115"/>
                  <a:gd name="T10" fmla="*/ 27 w 69"/>
                  <a:gd name="T11" fmla="*/ 0 h 115"/>
                  <a:gd name="T12" fmla="*/ 35 w 69"/>
                  <a:gd name="T13" fmla="*/ 0 h 115"/>
                  <a:gd name="T14" fmla="*/ 42 w 69"/>
                  <a:gd name="T15" fmla="*/ 0 h 115"/>
                  <a:gd name="T16" fmla="*/ 50 w 69"/>
                  <a:gd name="T17" fmla="*/ 3 h 115"/>
                  <a:gd name="T18" fmla="*/ 58 w 69"/>
                  <a:gd name="T19" fmla="*/ 11 h 115"/>
                  <a:gd name="T20" fmla="*/ 65 w 69"/>
                  <a:gd name="T21" fmla="*/ 26 h 115"/>
                  <a:gd name="T22" fmla="*/ 69 w 69"/>
                  <a:gd name="T23" fmla="*/ 38 h 115"/>
                  <a:gd name="T24" fmla="*/ 69 w 69"/>
                  <a:gd name="T25" fmla="*/ 57 h 115"/>
                  <a:gd name="T26" fmla="*/ 69 w 69"/>
                  <a:gd name="T27" fmla="*/ 72 h 115"/>
                  <a:gd name="T28" fmla="*/ 65 w 69"/>
                  <a:gd name="T29" fmla="*/ 88 h 115"/>
                  <a:gd name="T30" fmla="*/ 58 w 69"/>
                  <a:gd name="T31" fmla="*/ 99 h 115"/>
                  <a:gd name="T32" fmla="*/ 50 w 69"/>
                  <a:gd name="T33" fmla="*/ 111 h 115"/>
                  <a:gd name="T34" fmla="*/ 42 w 69"/>
                  <a:gd name="T35" fmla="*/ 115 h 115"/>
                  <a:gd name="T36" fmla="*/ 35 w 69"/>
                  <a:gd name="T37" fmla="*/ 115 h 115"/>
                  <a:gd name="T38" fmla="*/ 23 w 69"/>
                  <a:gd name="T39" fmla="*/ 115 h 115"/>
                  <a:gd name="T40" fmla="*/ 15 w 69"/>
                  <a:gd name="T41" fmla="*/ 107 h 115"/>
                  <a:gd name="T42" fmla="*/ 8 w 69"/>
                  <a:gd name="T43" fmla="*/ 95 h 115"/>
                  <a:gd name="T44" fmla="*/ 0 w 69"/>
                  <a:gd name="T45" fmla="*/ 80 h 115"/>
                  <a:gd name="T46" fmla="*/ 0 w 69"/>
                  <a:gd name="T47" fmla="*/ 57 h 115"/>
                  <a:gd name="T48" fmla="*/ 15 w 69"/>
                  <a:gd name="T49" fmla="*/ 61 h 115"/>
                  <a:gd name="T50" fmla="*/ 15 w 69"/>
                  <a:gd name="T51" fmla="*/ 80 h 115"/>
                  <a:gd name="T52" fmla="*/ 19 w 69"/>
                  <a:gd name="T53" fmla="*/ 99 h 115"/>
                  <a:gd name="T54" fmla="*/ 23 w 69"/>
                  <a:gd name="T55" fmla="*/ 103 h 115"/>
                  <a:gd name="T56" fmla="*/ 27 w 69"/>
                  <a:gd name="T57" fmla="*/ 107 h 115"/>
                  <a:gd name="T58" fmla="*/ 35 w 69"/>
                  <a:gd name="T59" fmla="*/ 111 h 115"/>
                  <a:gd name="T60" fmla="*/ 38 w 69"/>
                  <a:gd name="T61" fmla="*/ 107 h 115"/>
                  <a:gd name="T62" fmla="*/ 42 w 69"/>
                  <a:gd name="T63" fmla="*/ 107 h 115"/>
                  <a:gd name="T64" fmla="*/ 46 w 69"/>
                  <a:gd name="T65" fmla="*/ 99 h 115"/>
                  <a:gd name="T66" fmla="*/ 50 w 69"/>
                  <a:gd name="T67" fmla="*/ 92 h 115"/>
                  <a:gd name="T68" fmla="*/ 54 w 69"/>
                  <a:gd name="T69" fmla="*/ 76 h 115"/>
                  <a:gd name="T70" fmla="*/ 54 w 69"/>
                  <a:gd name="T71" fmla="*/ 53 h 115"/>
                  <a:gd name="T72" fmla="*/ 54 w 69"/>
                  <a:gd name="T73" fmla="*/ 34 h 115"/>
                  <a:gd name="T74" fmla="*/ 50 w 69"/>
                  <a:gd name="T75" fmla="*/ 23 h 115"/>
                  <a:gd name="T76" fmla="*/ 46 w 69"/>
                  <a:gd name="T77" fmla="*/ 11 h 115"/>
                  <a:gd name="T78" fmla="*/ 42 w 69"/>
                  <a:gd name="T79" fmla="*/ 7 h 115"/>
                  <a:gd name="T80" fmla="*/ 38 w 69"/>
                  <a:gd name="T81" fmla="*/ 7 h 115"/>
                  <a:gd name="T82" fmla="*/ 35 w 69"/>
                  <a:gd name="T83" fmla="*/ 3 h 115"/>
                  <a:gd name="T84" fmla="*/ 31 w 69"/>
                  <a:gd name="T85" fmla="*/ 7 h 115"/>
                  <a:gd name="T86" fmla="*/ 23 w 69"/>
                  <a:gd name="T87" fmla="*/ 11 h 115"/>
                  <a:gd name="T88" fmla="*/ 19 w 69"/>
                  <a:gd name="T89" fmla="*/ 19 h 115"/>
                  <a:gd name="T90" fmla="*/ 15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6"/>
                    </a:lnTo>
                    <a:lnTo>
                      <a:pt x="12" y="15"/>
                    </a:lnTo>
                    <a:lnTo>
                      <a:pt x="19" y="3"/>
                    </a:lnTo>
                    <a:lnTo>
                      <a:pt x="27" y="0"/>
                    </a:lnTo>
                    <a:lnTo>
                      <a:pt x="35" y="0"/>
                    </a:lnTo>
                    <a:lnTo>
                      <a:pt x="42" y="0"/>
                    </a:lnTo>
                    <a:lnTo>
                      <a:pt x="50" y="3"/>
                    </a:lnTo>
                    <a:lnTo>
                      <a:pt x="58" y="11"/>
                    </a:lnTo>
                    <a:lnTo>
                      <a:pt x="65" y="26"/>
                    </a:lnTo>
                    <a:lnTo>
                      <a:pt x="69" y="38"/>
                    </a:lnTo>
                    <a:lnTo>
                      <a:pt x="69" y="57"/>
                    </a:lnTo>
                    <a:lnTo>
                      <a:pt x="69" y="72"/>
                    </a:lnTo>
                    <a:lnTo>
                      <a:pt x="65" y="88"/>
                    </a:lnTo>
                    <a:lnTo>
                      <a:pt x="58" y="99"/>
                    </a:lnTo>
                    <a:lnTo>
                      <a:pt x="50" y="111"/>
                    </a:lnTo>
                    <a:lnTo>
                      <a:pt x="42" y="115"/>
                    </a:lnTo>
                    <a:lnTo>
                      <a:pt x="35" y="115"/>
                    </a:lnTo>
                    <a:lnTo>
                      <a:pt x="23" y="115"/>
                    </a:lnTo>
                    <a:lnTo>
                      <a:pt x="15" y="107"/>
                    </a:lnTo>
                    <a:lnTo>
                      <a:pt x="8" y="95"/>
                    </a:lnTo>
                    <a:lnTo>
                      <a:pt x="0" y="80"/>
                    </a:lnTo>
                    <a:lnTo>
                      <a:pt x="0" y="57"/>
                    </a:lnTo>
                    <a:close/>
                    <a:moveTo>
                      <a:pt x="15" y="61"/>
                    </a:moveTo>
                    <a:lnTo>
                      <a:pt x="15" y="80"/>
                    </a:lnTo>
                    <a:lnTo>
                      <a:pt x="19" y="99"/>
                    </a:lnTo>
                    <a:lnTo>
                      <a:pt x="23" y="103"/>
                    </a:lnTo>
                    <a:lnTo>
                      <a:pt x="27" y="107"/>
                    </a:lnTo>
                    <a:lnTo>
                      <a:pt x="35" y="111"/>
                    </a:lnTo>
                    <a:lnTo>
                      <a:pt x="38" y="107"/>
                    </a:lnTo>
                    <a:lnTo>
                      <a:pt x="42" y="107"/>
                    </a:lnTo>
                    <a:lnTo>
                      <a:pt x="46" y="99"/>
                    </a:lnTo>
                    <a:lnTo>
                      <a:pt x="50" y="92"/>
                    </a:lnTo>
                    <a:lnTo>
                      <a:pt x="54" y="76"/>
                    </a:lnTo>
                    <a:lnTo>
                      <a:pt x="54" y="53"/>
                    </a:lnTo>
                    <a:lnTo>
                      <a:pt x="54" y="34"/>
                    </a:lnTo>
                    <a:lnTo>
                      <a:pt x="50" y="23"/>
                    </a:lnTo>
                    <a:lnTo>
                      <a:pt x="46" y="11"/>
                    </a:lnTo>
                    <a:lnTo>
                      <a:pt x="42" y="7"/>
                    </a:lnTo>
                    <a:lnTo>
                      <a:pt x="38" y="7"/>
                    </a:lnTo>
                    <a:lnTo>
                      <a:pt x="35" y="3"/>
                    </a:lnTo>
                    <a:lnTo>
                      <a:pt x="31" y="7"/>
                    </a:lnTo>
                    <a:lnTo>
                      <a:pt x="23" y="11"/>
                    </a:lnTo>
                    <a:lnTo>
                      <a:pt x="19" y="19"/>
                    </a:lnTo>
                    <a:lnTo>
                      <a:pt x="15"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4506" name="Rectangle 88"/>
              <p:cNvSpPr>
                <a:spLocks noChangeArrowheads="1"/>
              </p:cNvSpPr>
              <p:nvPr/>
            </p:nvSpPr>
            <p:spPr bwMode="auto">
              <a:xfrm>
                <a:off x="2107" y="1706"/>
                <a:ext cx="7" cy="207"/>
              </a:xfrm>
              <a:prstGeom prst="rect">
                <a:avLst/>
              </a:prstGeom>
              <a:solidFill>
                <a:srgbClr val="000000"/>
              </a:solidFill>
              <a:ln w="0">
                <a:solidFill>
                  <a:srgbClr val="000000"/>
                </a:solidFill>
                <a:miter lim="800000"/>
                <a:headEnd/>
                <a:tailEnd/>
              </a:ln>
            </p:spPr>
            <p:txBody>
              <a:bodyPr/>
              <a:lstStyle/>
              <a:p>
                <a:endParaRPr lang="en-US"/>
              </a:p>
            </p:txBody>
          </p:sp>
          <p:sp>
            <p:nvSpPr>
              <p:cNvPr id="14507" name="Freeform 89"/>
              <p:cNvSpPr>
                <a:spLocks/>
              </p:cNvSpPr>
              <p:nvPr/>
            </p:nvSpPr>
            <p:spPr bwMode="auto">
              <a:xfrm>
                <a:off x="2299" y="1836"/>
                <a:ext cx="19" cy="20"/>
              </a:xfrm>
              <a:custGeom>
                <a:avLst/>
                <a:gdLst>
                  <a:gd name="T0" fmla="*/ 11 w 19"/>
                  <a:gd name="T1" fmla="*/ 0 h 20"/>
                  <a:gd name="T2" fmla="*/ 15 w 19"/>
                  <a:gd name="T3" fmla="*/ 0 h 20"/>
                  <a:gd name="T4" fmla="*/ 19 w 19"/>
                  <a:gd name="T5" fmla="*/ 4 h 20"/>
                  <a:gd name="T6" fmla="*/ 19 w 19"/>
                  <a:gd name="T7" fmla="*/ 8 h 20"/>
                  <a:gd name="T8" fmla="*/ 19 w 19"/>
                  <a:gd name="T9" fmla="*/ 12 h 20"/>
                  <a:gd name="T10" fmla="*/ 19 w 19"/>
                  <a:gd name="T11" fmla="*/ 16 h 20"/>
                  <a:gd name="T12" fmla="*/ 19 w 19"/>
                  <a:gd name="T13" fmla="*/ 16 h 20"/>
                  <a:gd name="T14" fmla="*/ 15 w 19"/>
                  <a:gd name="T15" fmla="*/ 20 h 20"/>
                  <a:gd name="T16" fmla="*/ 11 w 19"/>
                  <a:gd name="T17" fmla="*/ 20 h 20"/>
                  <a:gd name="T18" fmla="*/ 7 w 19"/>
                  <a:gd name="T19" fmla="*/ 20 h 20"/>
                  <a:gd name="T20" fmla="*/ 3 w 19"/>
                  <a:gd name="T21" fmla="*/ 16 h 20"/>
                  <a:gd name="T22" fmla="*/ 3 w 19"/>
                  <a:gd name="T23" fmla="*/ 16 h 20"/>
                  <a:gd name="T24" fmla="*/ 0 w 19"/>
                  <a:gd name="T25" fmla="*/ 12 h 20"/>
                  <a:gd name="T26" fmla="*/ 3 w 19"/>
                  <a:gd name="T27" fmla="*/ 8 h 20"/>
                  <a:gd name="T28" fmla="*/ 3 w 19"/>
                  <a:gd name="T29" fmla="*/ 4 h 20"/>
                  <a:gd name="T30" fmla="*/ 7 w 19"/>
                  <a:gd name="T31" fmla="*/ 0 h 20"/>
                  <a:gd name="T32" fmla="*/ 11 w 19"/>
                  <a:gd name="T33" fmla="*/ 0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20"/>
                  <a:gd name="T53" fmla="*/ 19 w 19"/>
                  <a:gd name="T54" fmla="*/ 20 h 2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20">
                    <a:moveTo>
                      <a:pt x="11" y="0"/>
                    </a:moveTo>
                    <a:lnTo>
                      <a:pt x="15" y="0"/>
                    </a:lnTo>
                    <a:lnTo>
                      <a:pt x="19" y="4"/>
                    </a:lnTo>
                    <a:lnTo>
                      <a:pt x="19" y="8"/>
                    </a:lnTo>
                    <a:lnTo>
                      <a:pt x="19" y="12"/>
                    </a:lnTo>
                    <a:lnTo>
                      <a:pt x="19" y="16"/>
                    </a:lnTo>
                    <a:lnTo>
                      <a:pt x="15" y="20"/>
                    </a:lnTo>
                    <a:lnTo>
                      <a:pt x="11" y="20"/>
                    </a:lnTo>
                    <a:lnTo>
                      <a:pt x="7" y="20"/>
                    </a:lnTo>
                    <a:lnTo>
                      <a:pt x="3" y="16"/>
                    </a:lnTo>
                    <a:lnTo>
                      <a:pt x="0" y="12"/>
                    </a:lnTo>
                    <a:lnTo>
                      <a:pt x="3" y="8"/>
                    </a:lnTo>
                    <a:lnTo>
                      <a:pt x="3" y="4"/>
                    </a:lnTo>
                    <a:lnTo>
                      <a:pt x="7" y="0"/>
                    </a:lnTo>
                    <a:lnTo>
                      <a:pt x="11" y="0"/>
                    </a:lnTo>
                    <a:close/>
                  </a:path>
                </a:pathLst>
              </a:custGeom>
              <a:solidFill>
                <a:srgbClr val="000000"/>
              </a:solidFill>
              <a:ln w="0">
                <a:solidFill>
                  <a:srgbClr val="000000"/>
                </a:solidFill>
                <a:round/>
                <a:headEnd/>
                <a:tailEnd/>
              </a:ln>
            </p:spPr>
            <p:txBody>
              <a:bodyPr/>
              <a:lstStyle/>
              <a:p>
                <a:endParaRPr lang="en-CA"/>
              </a:p>
            </p:txBody>
          </p:sp>
          <p:sp>
            <p:nvSpPr>
              <p:cNvPr id="14508" name="Freeform 90"/>
              <p:cNvSpPr>
                <a:spLocks noEditPoints="1"/>
              </p:cNvSpPr>
              <p:nvPr/>
            </p:nvSpPr>
            <p:spPr bwMode="auto">
              <a:xfrm>
                <a:off x="2337" y="1741"/>
                <a:ext cx="69" cy="115"/>
              </a:xfrm>
              <a:custGeom>
                <a:avLst/>
                <a:gdLst>
                  <a:gd name="T0" fmla="*/ 69 w 69"/>
                  <a:gd name="T1" fmla="*/ 0 h 115"/>
                  <a:gd name="T2" fmla="*/ 69 w 69"/>
                  <a:gd name="T3" fmla="*/ 3 h 115"/>
                  <a:gd name="T4" fmla="*/ 58 w 69"/>
                  <a:gd name="T5" fmla="*/ 3 h 115"/>
                  <a:gd name="T6" fmla="*/ 50 w 69"/>
                  <a:gd name="T7" fmla="*/ 7 h 115"/>
                  <a:gd name="T8" fmla="*/ 42 w 69"/>
                  <a:gd name="T9" fmla="*/ 11 h 115"/>
                  <a:gd name="T10" fmla="*/ 38 w 69"/>
                  <a:gd name="T11" fmla="*/ 19 h 115"/>
                  <a:gd name="T12" fmla="*/ 31 w 69"/>
                  <a:gd name="T13" fmla="*/ 23 h 115"/>
                  <a:gd name="T14" fmla="*/ 27 w 69"/>
                  <a:gd name="T15" fmla="*/ 30 h 115"/>
                  <a:gd name="T16" fmla="*/ 23 w 69"/>
                  <a:gd name="T17" fmla="*/ 42 h 115"/>
                  <a:gd name="T18" fmla="*/ 19 w 69"/>
                  <a:gd name="T19" fmla="*/ 49 h 115"/>
                  <a:gd name="T20" fmla="*/ 31 w 69"/>
                  <a:gd name="T21" fmla="*/ 46 h 115"/>
                  <a:gd name="T22" fmla="*/ 42 w 69"/>
                  <a:gd name="T23" fmla="*/ 42 h 115"/>
                  <a:gd name="T24" fmla="*/ 54 w 69"/>
                  <a:gd name="T25" fmla="*/ 46 h 115"/>
                  <a:gd name="T26" fmla="*/ 61 w 69"/>
                  <a:gd name="T27" fmla="*/ 53 h 115"/>
                  <a:gd name="T28" fmla="*/ 69 w 69"/>
                  <a:gd name="T29" fmla="*/ 61 h 115"/>
                  <a:gd name="T30" fmla="*/ 69 w 69"/>
                  <a:gd name="T31" fmla="*/ 76 h 115"/>
                  <a:gd name="T32" fmla="*/ 69 w 69"/>
                  <a:gd name="T33" fmla="*/ 88 h 115"/>
                  <a:gd name="T34" fmla="*/ 61 w 69"/>
                  <a:gd name="T35" fmla="*/ 99 h 115"/>
                  <a:gd name="T36" fmla="*/ 54 w 69"/>
                  <a:gd name="T37" fmla="*/ 107 h 115"/>
                  <a:gd name="T38" fmla="*/ 46 w 69"/>
                  <a:gd name="T39" fmla="*/ 115 h 115"/>
                  <a:gd name="T40" fmla="*/ 35 w 69"/>
                  <a:gd name="T41" fmla="*/ 115 h 115"/>
                  <a:gd name="T42" fmla="*/ 23 w 69"/>
                  <a:gd name="T43" fmla="*/ 115 h 115"/>
                  <a:gd name="T44" fmla="*/ 15 w 69"/>
                  <a:gd name="T45" fmla="*/ 107 h 115"/>
                  <a:gd name="T46" fmla="*/ 8 w 69"/>
                  <a:gd name="T47" fmla="*/ 95 h 115"/>
                  <a:gd name="T48" fmla="*/ 0 w 69"/>
                  <a:gd name="T49" fmla="*/ 84 h 115"/>
                  <a:gd name="T50" fmla="*/ 0 w 69"/>
                  <a:gd name="T51" fmla="*/ 69 h 115"/>
                  <a:gd name="T52" fmla="*/ 0 w 69"/>
                  <a:gd name="T53" fmla="*/ 53 h 115"/>
                  <a:gd name="T54" fmla="*/ 8 w 69"/>
                  <a:gd name="T55" fmla="*/ 42 h 115"/>
                  <a:gd name="T56" fmla="*/ 11 w 69"/>
                  <a:gd name="T57" fmla="*/ 26 h 115"/>
                  <a:gd name="T58" fmla="*/ 23 w 69"/>
                  <a:gd name="T59" fmla="*/ 19 h 115"/>
                  <a:gd name="T60" fmla="*/ 35 w 69"/>
                  <a:gd name="T61" fmla="*/ 7 h 115"/>
                  <a:gd name="T62" fmla="*/ 46 w 69"/>
                  <a:gd name="T63" fmla="*/ 3 h 115"/>
                  <a:gd name="T64" fmla="*/ 54 w 69"/>
                  <a:gd name="T65" fmla="*/ 0 h 115"/>
                  <a:gd name="T66" fmla="*/ 65 w 69"/>
                  <a:gd name="T67" fmla="*/ 0 h 115"/>
                  <a:gd name="T68" fmla="*/ 69 w 69"/>
                  <a:gd name="T69" fmla="*/ 0 h 115"/>
                  <a:gd name="T70" fmla="*/ 19 w 69"/>
                  <a:gd name="T71" fmla="*/ 57 h 115"/>
                  <a:gd name="T72" fmla="*/ 15 w 69"/>
                  <a:gd name="T73" fmla="*/ 69 h 115"/>
                  <a:gd name="T74" fmla="*/ 15 w 69"/>
                  <a:gd name="T75" fmla="*/ 76 h 115"/>
                  <a:gd name="T76" fmla="*/ 15 w 69"/>
                  <a:gd name="T77" fmla="*/ 84 h 115"/>
                  <a:gd name="T78" fmla="*/ 19 w 69"/>
                  <a:gd name="T79" fmla="*/ 92 h 115"/>
                  <a:gd name="T80" fmla="*/ 23 w 69"/>
                  <a:gd name="T81" fmla="*/ 99 h 115"/>
                  <a:gd name="T82" fmla="*/ 27 w 69"/>
                  <a:gd name="T83" fmla="*/ 107 h 115"/>
                  <a:gd name="T84" fmla="*/ 31 w 69"/>
                  <a:gd name="T85" fmla="*/ 107 h 115"/>
                  <a:gd name="T86" fmla="*/ 38 w 69"/>
                  <a:gd name="T87" fmla="*/ 111 h 115"/>
                  <a:gd name="T88" fmla="*/ 42 w 69"/>
                  <a:gd name="T89" fmla="*/ 107 h 115"/>
                  <a:gd name="T90" fmla="*/ 50 w 69"/>
                  <a:gd name="T91" fmla="*/ 103 h 115"/>
                  <a:gd name="T92" fmla="*/ 54 w 69"/>
                  <a:gd name="T93" fmla="*/ 95 h 115"/>
                  <a:gd name="T94" fmla="*/ 54 w 69"/>
                  <a:gd name="T95" fmla="*/ 84 h 115"/>
                  <a:gd name="T96" fmla="*/ 54 w 69"/>
                  <a:gd name="T97" fmla="*/ 72 h 115"/>
                  <a:gd name="T98" fmla="*/ 50 w 69"/>
                  <a:gd name="T99" fmla="*/ 61 h 115"/>
                  <a:gd name="T100" fmla="*/ 42 w 69"/>
                  <a:gd name="T101" fmla="*/ 53 h 115"/>
                  <a:gd name="T102" fmla="*/ 35 w 69"/>
                  <a:gd name="T103" fmla="*/ 49 h 115"/>
                  <a:gd name="T104" fmla="*/ 31 w 69"/>
                  <a:gd name="T105" fmla="*/ 49 h 115"/>
                  <a:gd name="T106" fmla="*/ 27 w 69"/>
                  <a:gd name="T107" fmla="*/ 53 h 115"/>
                  <a:gd name="T108" fmla="*/ 23 w 69"/>
                  <a:gd name="T109" fmla="*/ 53 h 115"/>
                  <a:gd name="T110" fmla="*/ 19 w 69"/>
                  <a:gd name="T111" fmla="*/ 57 h 11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69"/>
                  <a:gd name="T169" fmla="*/ 0 h 115"/>
                  <a:gd name="T170" fmla="*/ 69 w 69"/>
                  <a:gd name="T171" fmla="*/ 115 h 11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69" h="115">
                    <a:moveTo>
                      <a:pt x="69" y="0"/>
                    </a:moveTo>
                    <a:lnTo>
                      <a:pt x="69" y="3"/>
                    </a:lnTo>
                    <a:lnTo>
                      <a:pt x="58" y="3"/>
                    </a:lnTo>
                    <a:lnTo>
                      <a:pt x="50" y="7"/>
                    </a:lnTo>
                    <a:lnTo>
                      <a:pt x="42" y="11"/>
                    </a:lnTo>
                    <a:lnTo>
                      <a:pt x="38" y="19"/>
                    </a:lnTo>
                    <a:lnTo>
                      <a:pt x="31" y="23"/>
                    </a:lnTo>
                    <a:lnTo>
                      <a:pt x="27" y="30"/>
                    </a:lnTo>
                    <a:lnTo>
                      <a:pt x="23" y="42"/>
                    </a:lnTo>
                    <a:lnTo>
                      <a:pt x="19" y="49"/>
                    </a:lnTo>
                    <a:lnTo>
                      <a:pt x="31" y="46"/>
                    </a:lnTo>
                    <a:lnTo>
                      <a:pt x="42" y="42"/>
                    </a:lnTo>
                    <a:lnTo>
                      <a:pt x="54" y="46"/>
                    </a:lnTo>
                    <a:lnTo>
                      <a:pt x="61" y="53"/>
                    </a:lnTo>
                    <a:lnTo>
                      <a:pt x="69" y="61"/>
                    </a:lnTo>
                    <a:lnTo>
                      <a:pt x="69" y="76"/>
                    </a:lnTo>
                    <a:lnTo>
                      <a:pt x="69" y="88"/>
                    </a:lnTo>
                    <a:lnTo>
                      <a:pt x="61" y="99"/>
                    </a:lnTo>
                    <a:lnTo>
                      <a:pt x="54" y="107"/>
                    </a:lnTo>
                    <a:lnTo>
                      <a:pt x="46" y="115"/>
                    </a:lnTo>
                    <a:lnTo>
                      <a:pt x="35" y="115"/>
                    </a:lnTo>
                    <a:lnTo>
                      <a:pt x="23" y="115"/>
                    </a:lnTo>
                    <a:lnTo>
                      <a:pt x="15" y="107"/>
                    </a:lnTo>
                    <a:lnTo>
                      <a:pt x="8" y="95"/>
                    </a:lnTo>
                    <a:lnTo>
                      <a:pt x="0" y="84"/>
                    </a:lnTo>
                    <a:lnTo>
                      <a:pt x="0" y="69"/>
                    </a:lnTo>
                    <a:lnTo>
                      <a:pt x="0" y="53"/>
                    </a:lnTo>
                    <a:lnTo>
                      <a:pt x="8" y="42"/>
                    </a:lnTo>
                    <a:lnTo>
                      <a:pt x="11" y="26"/>
                    </a:lnTo>
                    <a:lnTo>
                      <a:pt x="23" y="19"/>
                    </a:lnTo>
                    <a:lnTo>
                      <a:pt x="35" y="7"/>
                    </a:lnTo>
                    <a:lnTo>
                      <a:pt x="46" y="3"/>
                    </a:lnTo>
                    <a:lnTo>
                      <a:pt x="54" y="0"/>
                    </a:lnTo>
                    <a:lnTo>
                      <a:pt x="65" y="0"/>
                    </a:lnTo>
                    <a:lnTo>
                      <a:pt x="69" y="0"/>
                    </a:lnTo>
                    <a:close/>
                    <a:moveTo>
                      <a:pt x="19" y="57"/>
                    </a:moveTo>
                    <a:lnTo>
                      <a:pt x="15" y="69"/>
                    </a:lnTo>
                    <a:lnTo>
                      <a:pt x="15" y="76"/>
                    </a:lnTo>
                    <a:lnTo>
                      <a:pt x="15" y="84"/>
                    </a:lnTo>
                    <a:lnTo>
                      <a:pt x="19" y="92"/>
                    </a:lnTo>
                    <a:lnTo>
                      <a:pt x="23" y="99"/>
                    </a:lnTo>
                    <a:lnTo>
                      <a:pt x="27" y="107"/>
                    </a:lnTo>
                    <a:lnTo>
                      <a:pt x="31" y="107"/>
                    </a:lnTo>
                    <a:lnTo>
                      <a:pt x="38" y="111"/>
                    </a:lnTo>
                    <a:lnTo>
                      <a:pt x="42" y="107"/>
                    </a:lnTo>
                    <a:lnTo>
                      <a:pt x="50" y="103"/>
                    </a:lnTo>
                    <a:lnTo>
                      <a:pt x="54" y="95"/>
                    </a:lnTo>
                    <a:lnTo>
                      <a:pt x="54" y="84"/>
                    </a:lnTo>
                    <a:lnTo>
                      <a:pt x="54" y="72"/>
                    </a:lnTo>
                    <a:lnTo>
                      <a:pt x="50" y="61"/>
                    </a:lnTo>
                    <a:lnTo>
                      <a:pt x="42" y="53"/>
                    </a:lnTo>
                    <a:lnTo>
                      <a:pt x="35" y="49"/>
                    </a:lnTo>
                    <a:lnTo>
                      <a:pt x="31" y="49"/>
                    </a:lnTo>
                    <a:lnTo>
                      <a:pt x="27" y="53"/>
                    </a:lnTo>
                    <a:lnTo>
                      <a:pt x="23" y="53"/>
                    </a:lnTo>
                    <a:lnTo>
                      <a:pt x="19" y="57"/>
                    </a:lnTo>
                    <a:close/>
                  </a:path>
                </a:pathLst>
              </a:custGeom>
              <a:solidFill>
                <a:srgbClr val="000000"/>
              </a:solidFill>
              <a:ln w="0">
                <a:solidFill>
                  <a:srgbClr val="000000"/>
                </a:solidFill>
                <a:round/>
                <a:headEnd/>
                <a:tailEnd/>
              </a:ln>
            </p:spPr>
            <p:txBody>
              <a:bodyPr/>
              <a:lstStyle/>
              <a:p>
                <a:endParaRPr lang="en-CA"/>
              </a:p>
            </p:txBody>
          </p:sp>
          <p:sp>
            <p:nvSpPr>
              <p:cNvPr id="14509" name="Freeform 91"/>
              <p:cNvSpPr>
                <a:spLocks/>
              </p:cNvSpPr>
              <p:nvPr/>
            </p:nvSpPr>
            <p:spPr bwMode="auto">
              <a:xfrm>
                <a:off x="2421" y="1741"/>
                <a:ext cx="66" cy="115"/>
              </a:xfrm>
              <a:custGeom>
                <a:avLst/>
                <a:gdLst>
                  <a:gd name="T0" fmla="*/ 66 w 66"/>
                  <a:gd name="T1" fmla="*/ 0 h 115"/>
                  <a:gd name="T2" fmla="*/ 58 w 66"/>
                  <a:gd name="T3" fmla="*/ 15 h 115"/>
                  <a:gd name="T4" fmla="*/ 23 w 66"/>
                  <a:gd name="T5" fmla="*/ 15 h 115"/>
                  <a:gd name="T6" fmla="*/ 16 w 66"/>
                  <a:gd name="T7" fmla="*/ 30 h 115"/>
                  <a:gd name="T8" fmla="*/ 31 w 66"/>
                  <a:gd name="T9" fmla="*/ 34 h 115"/>
                  <a:gd name="T10" fmla="*/ 43 w 66"/>
                  <a:gd name="T11" fmla="*/ 38 h 115"/>
                  <a:gd name="T12" fmla="*/ 54 w 66"/>
                  <a:gd name="T13" fmla="*/ 46 h 115"/>
                  <a:gd name="T14" fmla="*/ 62 w 66"/>
                  <a:gd name="T15" fmla="*/ 61 h 115"/>
                  <a:gd name="T16" fmla="*/ 62 w 66"/>
                  <a:gd name="T17" fmla="*/ 72 h 115"/>
                  <a:gd name="T18" fmla="*/ 62 w 66"/>
                  <a:gd name="T19" fmla="*/ 80 h 115"/>
                  <a:gd name="T20" fmla="*/ 58 w 66"/>
                  <a:gd name="T21" fmla="*/ 88 h 115"/>
                  <a:gd name="T22" fmla="*/ 54 w 66"/>
                  <a:gd name="T23" fmla="*/ 95 h 115"/>
                  <a:gd name="T24" fmla="*/ 50 w 66"/>
                  <a:gd name="T25" fmla="*/ 103 h 115"/>
                  <a:gd name="T26" fmla="*/ 46 w 66"/>
                  <a:gd name="T27" fmla="*/ 107 h 115"/>
                  <a:gd name="T28" fmla="*/ 39 w 66"/>
                  <a:gd name="T29" fmla="*/ 111 h 115"/>
                  <a:gd name="T30" fmla="*/ 31 w 66"/>
                  <a:gd name="T31" fmla="*/ 115 h 115"/>
                  <a:gd name="T32" fmla="*/ 20 w 66"/>
                  <a:gd name="T33" fmla="*/ 115 h 115"/>
                  <a:gd name="T34" fmla="*/ 12 w 66"/>
                  <a:gd name="T35" fmla="*/ 115 h 115"/>
                  <a:gd name="T36" fmla="*/ 4 w 66"/>
                  <a:gd name="T37" fmla="*/ 111 h 115"/>
                  <a:gd name="T38" fmla="*/ 4 w 66"/>
                  <a:gd name="T39" fmla="*/ 107 h 115"/>
                  <a:gd name="T40" fmla="*/ 0 w 66"/>
                  <a:gd name="T41" fmla="*/ 103 h 115"/>
                  <a:gd name="T42" fmla="*/ 0 w 66"/>
                  <a:gd name="T43" fmla="*/ 103 h 115"/>
                  <a:gd name="T44" fmla="*/ 4 w 66"/>
                  <a:gd name="T45" fmla="*/ 99 h 115"/>
                  <a:gd name="T46" fmla="*/ 4 w 66"/>
                  <a:gd name="T47" fmla="*/ 99 h 115"/>
                  <a:gd name="T48" fmla="*/ 8 w 66"/>
                  <a:gd name="T49" fmla="*/ 99 h 115"/>
                  <a:gd name="T50" fmla="*/ 12 w 66"/>
                  <a:gd name="T51" fmla="*/ 99 h 115"/>
                  <a:gd name="T52" fmla="*/ 12 w 66"/>
                  <a:gd name="T53" fmla="*/ 99 h 115"/>
                  <a:gd name="T54" fmla="*/ 16 w 66"/>
                  <a:gd name="T55" fmla="*/ 99 h 115"/>
                  <a:gd name="T56" fmla="*/ 16 w 66"/>
                  <a:gd name="T57" fmla="*/ 103 h 115"/>
                  <a:gd name="T58" fmla="*/ 23 w 66"/>
                  <a:gd name="T59" fmla="*/ 107 h 115"/>
                  <a:gd name="T60" fmla="*/ 31 w 66"/>
                  <a:gd name="T61" fmla="*/ 107 h 115"/>
                  <a:gd name="T62" fmla="*/ 39 w 66"/>
                  <a:gd name="T63" fmla="*/ 103 h 115"/>
                  <a:gd name="T64" fmla="*/ 46 w 66"/>
                  <a:gd name="T65" fmla="*/ 99 h 115"/>
                  <a:gd name="T66" fmla="*/ 50 w 66"/>
                  <a:gd name="T67" fmla="*/ 92 h 115"/>
                  <a:gd name="T68" fmla="*/ 54 w 66"/>
                  <a:gd name="T69" fmla="*/ 80 h 115"/>
                  <a:gd name="T70" fmla="*/ 50 w 66"/>
                  <a:gd name="T71" fmla="*/ 72 h 115"/>
                  <a:gd name="T72" fmla="*/ 46 w 66"/>
                  <a:gd name="T73" fmla="*/ 61 h 115"/>
                  <a:gd name="T74" fmla="*/ 39 w 66"/>
                  <a:gd name="T75" fmla="*/ 53 h 115"/>
                  <a:gd name="T76" fmla="*/ 27 w 66"/>
                  <a:gd name="T77" fmla="*/ 49 h 115"/>
                  <a:gd name="T78" fmla="*/ 20 w 66"/>
                  <a:gd name="T79" fmla="*/ 46 h 115"/>
                  <a:gd name="T80" fmla="*/ 4 w 66"/>
                  <a:gd name="T81" fmla="*/ 46 h 115"/>
                  <a:gd name="T82" fmla="*/ 27 w 66"/>
                  <a:gd name="T83" fmla="*/ 0 h 115"/>
                  <a:gd name="T84" fmla="*/ 66 w 66"/>
                  <a:gd name="T85" fmla="*/ 0 h 11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6"/>
                  <a:gd name="T130" fmla="*/ 0 h 115"/>
                  <a:gd name="T131" fmla="*/ 66 w 66"/>
                  <a:gd name="T132" fmla="*/ 115 h 11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6" h="115">
                    <a:moveTo>
                      <a:pt x="66" y="0"/>
                    </a:moveTo>
                    <a:lnTo>
                      <a:pt x="58" y="15"/>
                    </a:lnTo>
                    <a:lnTo>
                      <a:pt x="23" y="15"/>
                    </a:lnTo>
                    <a:lnTo>
                      <a:pt x="16" y="30"/>
                    </a:lnTo>
                    <a:lnTo>
                      <a:pt x="31" y="34"/>
                    </a:lnTo>
                    <a:lnTo>
                      <a:pt x="43" y="38"/>
                    </a:lnTo>
                    <a:lnTo>
                      <a:pt x="54" y="46"/>
                    </a:lnTo>
                    <a:lnTo>
                      <a:pt x="62" y="61"/>
                    </a:lnTo>
                    <a:lnTo>
                      <a:pt x="62" y="72"/>
                    </a:lnTo>
                    <a:lnTo>
                      <a:pt x="62" y="80"/>
                    </a:lnTo>
                    <a:lnTo>
                      <a:pt x="58" y="88"/>
                    </a:lnTo>
                    <a:lnTo>
                      <a:pt x="54" y="95"/>
                    </a:lnTo>
                    <a:lnTo>
                      <a:pt x="50" y="103"/>
                    </a:lnTo>
                    <a:lnTo>
                      <a:pt x="46" y="107"/>
                    </a:lnTo>
                    <a:lnTo>
                      <a:pt x="39" y="111"/>
                    </a:lnTo>
                    <a:lnTo>
                      <a:pt x="31" y="115"/>
                    </a:lnTo>
                    <a:lnTo>
                      <a:pt x="20" y="115"/>
                    </a:lnTo>
                    <a:lnTo>
                      <a:pt x="12" y="115"/>
                    </a:lnTo>
                    <a:lnTo>
                      <a:pt x="4" y="111"/>
                    </a:lnTo>
                    <a:lnTo>
                      <a:pt x="4" y="107"/>
                    </a:lnTo>
                    <a:lnTo>
                      <a:pt x="0" y="103"/>
                    </a:lnTo>
                    <a:lnTo>
                      <a:pt x="4" y="99"/>
                    </a:lnTo>
                    <a:lnTo>
                      <a:pt x="8" y="99"/>
                    </a:lnTo>
                    <a:lnTo>
                      <a:pt x="12" y="99"/>
                    </a:lnTo>
                    <a:lnTo>
                      <a:pt x="16" y="99"/>
                    </a:lnTo>
                    <a:lnTo>
                      <a:pt x="16" y="103"/>
                    </a:lnTo>
                    <a:lnTo>
                      <a:pt x="23" y="107"/>
                    </a:lnTo>
                    <a:lnTo>
                      <a:pt x="31" y="107"/>
                    </a:lnTo>
                    <a:lnTo>
                      <a:pt x="39" y="103"/>
                    </a:lnTo>
                    <a:lnTo>
                      <a:pt x="46" y="99"/>
                    </a:lnTo>
                    <a:lnTo>
                      <a:pt x="50" y="92"/>
                    </a:lnTo>
                    <a:lnTo>
                      <a:pt x="54" y="80"/>
                    </a:lnTo>
                    <a:lnTo>
                      <a:pt x="50" y="72"/>
                    </a:lnTo>
                    <a:lnTo>
                      <a:pt x="46" y="61"/>
                    </a:lnTo>
                    <a:lnTo>
                      <a:pt x="39" y="53"/>
                    </a:lnTo>
                    <a:lnTo>
                      <a:pt x="27" y="49"/>
                    </a:lnTo>
                    <a:lnTo>
                      <a:pt x="20" y="46"/>
                    </a:lnTo>
                    <a:lnTo>
                      <a:pt x="4" y="46"/>
                    </a:lnTo>
                    <a:lnTo>
                      <a:pt x="27" y="0"/>
                    </a:lnTo>
                    <a:lnTo>
                      <a:pt x="66" y="0"/>
                    </a:lnTo>
                    <a:close/>
                  </a:path>
                </a:pathLst>
              </a:custGeom>
              <a:solidFill>
                <a:srgbClr val="000000"/>
              </a:solidFill>
              <a:ln w="0">
                <a:solidFill>
                  <a:srgbClr val="000000"/>
                </a:solidFill>
                <a:round/>
                <a:headEnd/>
                <a:tailEnd/>
              </a:ln>
            </p:spPr>
            <p:txBody>
              <a:bodyPr/>
              <a:lstStyle/>
              <a:p>
                <a:endParaRPr lang="en-CA"/>
              </a:p>
            </p:txBody>
          </p:sp>
          <p:sp>
            <p:nvSpPr>
              <p:cNvPr id="14510" name="Rectangle 92"/>
              <p:cNvSpPr>
                <a:spLocks noChangeArrowheads="1"/>
              </p:cNvSpPr>
              <p:nvPr/>
            </p:nvSpPr>
            <p:spPr bwMode="auto">
              <a:xfrm>
                <a:off x="2705" y="1706"/>
                <a:ext cx="8" cy="207"/>
              </a:xfrm>
              <a:prstGeom prst="rect">
                <a:avLst/>
              </a:prstGeom>
              <a:solidFill>
                <a:srgbClr val="000000"/>
              </a:solidFill>
              <a:ln w="0">
                <a:solidFill>
                  <a:srgbClr val="000000"/>
                </a:solidFill>
                <a:miter lim="800000"/>
                <a:headEnd/>
                <a:tailEnd/>
              </a:ln>
            </p:spPr>
            <p:txBody>
              <a:bodyPr/>
              <a:lstStyle/>
              <a:p>
                <a:endParaRPr lang="en-US"/>
              </a:p>
            </p:txBody>
          </p:sp>
          <p:sp>
            <p:nvSpPr>
              <p:cNvPr id="14511" name="Freeform 93"/>
              <p:cNvSpPr>
                <a:spLocks noEditPoints="1"/>
              </p:cNvSpPr>
              <p:nvPr/>
            </p:nvSpPr>
            <p:spPr bwMode="auto">
              <a:xfrm>
                <a:off x="2901" y="1741"/>
                <a:ext cx="69" cy="115"/>
              </a:xfrm>
              <a:custGeom>
                <a:avLst/>
                <a:gdLst>
                  <a:gd name="T0" fmla="*/ 0 w 69"/>
                  <a:gd name="T1" fmla="*/ 57 h 115"/>
                  <a:gd name="T2" fmla="*/ 0 w 69"/>
                  <a:gd name="T3" fmla="*/ 42 h 115"/>
                  <a:gd name="T4" fmla="*/ 4 w 69"/>
                  <a:gd name="T5" fmla="*/ 26 h 115"/>
                  <a:gd name="T6" fmla="*/ 11 w 69"/>
                  <a:gd name="T7" fmla="*/ 15 h 115"/>
                  <a:gd name="T8" fmla="*/ 19 w 69"/>
                  <a:gd name="T9" fmla="*/ 3 h 115"/>
                  <a:gd name="T10" fmla="*/ 27 w 69"/>
                  <a:gd name="T11" fmla="*/ 0 h 115"/>
                  <a:gd name="T12" fmla="*/ 35 w 69"/>
                  <a:gd name="T13" fmla="*/ 0 h 115"/>
                  <a:gd name="T14" fmla="*/ 42 w 69"/>
                  <a:gd name="T15" fmla="*/ 0 h 115"/>
                  <a:gd name="T16" fmla="*/ 50 w 69"/>
                  <a:gd name="T17" fmla="*/ 3 h 115"/>
                  <a:gd name="T18" fmla="*/ 58 w 69"/>
                  <a:gd name="T19" fmla="*/ 11 h 115"/>
                  <a:gd name="T20" fmla="*/ 61 w 69"/>
                  <a:gd name="T21" fmla="*/ 26 h 115"/>
                  <a:gd name="T22" fmla="*/ 65 w 69"/>
                  <a:gd name="T23" fmla="*/ 38 h 115"/>
                  <a:gd name="T24" fmla="*/ 69 w 69"/>
                  <a:gd name="T25" fmla="*/ 57 h 115"/>
                  <a:gd name="T26" fmla="*/ 65 w 69"/>
                  <a:gd name="T27" fmla="*/ 72 h 115"/>
                  <a:gd name="T28" fmla="*/ 61 w 69"/>
                  <a:gd name="T29" fmla="*/ 88 h 115"/>
                  <a:gd name="T30" fmla="*/ 58 w 69"/>
                  <a:gd name="T31" fmla="*/ 99 h 115"/>
                  <a:gd name="T32" fmla="*/ 50 w 69"/>
                  <a:gd name="T33" fmla="*/ 111 h 115"/>
                  <a:gd name="T34" fmla="*/ 42 w 69"/>
                  <a:gd name="T35" fmla="*/ 115 h 115"/>
                  <a:gd name="T36" fmla="*/ 31 w 69"/>
                  <a:gd name="T37" fmla="*/ 115 h 115"/>
                  <a:gd name="T38" fmla="*/ 23 w 69"/>
                  <a:gd name="T39" fmla="*/ 115 h 115"/>
                  <a:gd name="T40" fmla="*/ 15 w 69"/>
                  <a:gd name="T41" fmla="*/ 107 h 115"/>
                  <a:gd name="T42" fmla="*/ 8 w 69"/>
                  <a:gd name="T43" fmla="*/ 95 h 115"/>
                  <a:gd name="T44" fmla="*/ 0 w 69"/>
                  <a:gd name="T45" fmla="*/ 80 h 115"/>
                  <a:gd name="T46" fmla="*/ 0 w 69"/>
                  <a:gd name="T47" fmla="*/ 57 h 115"/>
                  <a:gd name="T48" fmla="*/ 15 w 69"/>
                  <a:gd name="T49" fmla="*/ 61 h 115"/>
                  <a:gd name="T50" fmla="*/ 15 w 69"/>
                  <a:gd name="T51" fmla="*/ 80 h 115"/>
                  <a:gd name="T52" fmla="*/ 19 w 69"/>
                  <a:gd name="T53" fmla="*/ 99 h 115"/>
                  <a:gd name="T54" fmla="*/ 23 w 69"/>
                  <a:gd name="T55" fmla="*/ 103 h 115"/>
                  <a:gd name="T56" fmla="*/ 27 w 69"/>
                  <a:gd name="T57" fmla="*/ 107 h 115"/>
                  <a:gd name="T58" fmla="*/ 35 w 69"/>
                  <a:gd name="T59" fmla="*/ 111 h 115"/>
                  <a:gd name="T60" fmla="*/ 38 w 69"/>
                  <a:gd name="T61" fmla="*/ 107 h 115"/>
                  <a:gd name="T62" fmla="*/ 42 w 69"/>
                  <a:gd name="T63" fmla="*/ 107 h 115"/>
                  <a:gd name="T64" fmla="*/ 46 w 69"/>
                  <a:gd name="T65" fmla="*/ 99 h 115"/>
                  <a:gd name="T66" fmla="*/ 50 w 69"/>
                  <a:gd name="T67" fmla="*/ 92 h 115"/>
                  <a:gd name="T68" fmla="*/ 50 w 69"/>
                  <a:gd name="T69" fmla="*/ 76 h 115"/>
                  <a:gd name="T70" fmla="*/ 54 w 69"/>
                  <a:gd name="T71" fmla="*/ 53 h 115"/>
                  <a:gd name="T72" fmla="*/ 50 w 69"/>
                  <a:gd name="T73" fmla="*/ 34 h 115"/>
                  <a:gd name="T74" fmla="*/ 50 w 69"/>
                  <a:gd name="T75" fmla="*/ 23 h 115"/>
                  <a:gd name="T76" fmla="*/ 46 w 69"/>
                  <a:gd name="T77" fmla="*/ 11 h 115"/>
                  <a:gd name="T78" fmla="*/ 42 w 69"/>
                  <a:gd name="T79" fmla="*/ 7 h 115"/>
                  <a:gd name="T80" fmla="*/ 38 w 69"/>
                  <a:gd name="T81" fmla="*/ 7 h 115"/>
                  <a:gd name="T82" fmla="*/ 35 w 69"/>
                  <a:gd name="T83" fmla="*/ 3 h 115"/>
                  <a:gd name="T84" fmla="*/ 27 w 69"/>
                  <a:gd name="T85" fmla="*/ 7 h 115"/>
                  <a:gd name="T86" fmla="*/ 23 w 69"/>
                  <a:gd name="T87" fmla="*/ 11 h 115"/>
                  <a:gd name="T88" fmla="*/ 19 w 69"/>
                  <a:gd name="T89" fmla="*/ 19 h 115"/>
                  <a:gd name="T90" fmla="*/ 15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6"/>
                    </a:lnTo>
                    <a:lnTo>
                      <a:pt x="11" y="15"/>
                    </a:lnTo>
                    <a:lnTo>
                      <a:pt x="19" y="3"/>
                    </a:lnTo>
                    <a:lnTo>
                      <a:pt x="27" y="0"/>
                    </a:lnTo>
                    <a:lnTo>
                      <a:pt x="35" y="0"/>
                    </a:lnTo>
                    <a:lnTo>
                      <a:pt x="42" y="0"/>
                    </a:lnTo>
                    <a:lnTo>
                      <a:pt x="50" y="3"/>
                    </a:lnTo>
                    <a:lnTo>
                      <a:pt x="58" y="11"/>
                    </a:lnTo>
                    <a:lnTo>
                      <a:pt x="61" y="26"/>
                    </a:lnTo>
                    <a:lnTo>
                      <a:pt x="65" y="38"/>
                    </a:lnTo>
                    <a:lnTo>
                      <a:pt x="69" y="57"/>
                    </a:lnTo>
                    <a:lnTo>
                      <a:pt x="65" y="72"/>
                    </a:lnTo>
                    <a:lnTo>
                      <a:pt x="61" y="88"/>
                    </a:lnTo>
                    <a:lnTo>
                      <a:pt x="58" y="99"/>
                    </a:lnTo>
                    <a:lnTo>
                      <a:pt x="50" y="111"/>
                    </a:lnTo>
                    <a:lnTo>
                      <a:pt x="42" y="115"/>
                    </a:lnTo>
                    <a:lnTo>
                      <a:pt x="31" y="115"/>
                    </a:lnTo>
                    <a:lnTo>
                      <a:pt x="23" y="115"/>
                    </a:lnTo>
                    <a:lnTo>
                      <a:pt x="15" y="107"/>
                    </a:lnTo>
                    <a:lnTo>
                      <a:pt x="8" y="95"/>
                    </a:lnTo>
                    <a:lnTo>
                      <a:pt x="0" y="80"/>
                    </a:lnTo>
                    <a:lnTo>
                      <a:pt x="0" y="57"/>
                    </a:lnTo>
                    <a:close/>
                    <a:moveTo>
                      <a:pt x="15" y="61"/>
                    </a:moveTo>
                    <a:lnTo>
                      <a:pt x="15" y="80"/>
                    </a:lnTo>
                    <a:lnTo>
                      <a:pt x="19" y="99"/>
                    </a:lnTo>
                    <a:lnTo>
                      <a:pt x="23" y="103"/>
                    </a:lnTo>
                    <a:lnTo>
                      <a:pt x="27" y="107"/>
                    </a:lnTo>
                    <a:lnTo>
                      <a:pt x="35" y="111"/>
                    </a:lnTo>
                    <a:lnTo>
                      <a:pt x="38" y="107"/>
                    </a:lnTo>
                    <a:lnTo>
                      <a:pt x="42" y="107"/>
                    </a:lnTo>
                    <a:lnTo>
                      <a:pt x="46" y="99"/>
                    </a:lnTo>
                    <a:lnTo>
                      <a:pt x="50" y="92"/>
                    </a:lnTo>
                    <a:lnTo>
                      <a:pt x="50" y="76"/>
                    </a:lnTo>
                    <a:lnTo>
                      <a:pt x="54" y="53"/>
                    </a:lnTo>
                    <a:lnTo>
                      <a:pt x="50" y="34"/>
                    </a:lnTo>
                    <a:lnTo>
                      <a:pt x="50" y="23"/>
                    </a:lnTo>
                    <a:lnTo>
                      <a:pt x="46" y="11"/>
                    </a:lnTo>
                    <a:lnTo>
                      <a:pt x="42" y="7"/>
                    </a:lnTo>
                    <a:lnTo>
                      <a:pt x="38" y="7"/>
                    </a:lnTo>
                    <a:lnTo>
                      <a:pt x="35" y="3"/>
                    </a:lnTo>
                    <a:lnTo>
                      <a:pt x="27" y="7"/>
                    </a:lnTo>
                    <a:lnTo>
                      <a:pt x="23" y="11"/>
                    </a:lnTo>
                    <a:lnTo>
                      <a:pt x="19" y="19"/>
                    </a:lnTo>
                    <a:lnTo>
                      <a:pt x="15"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4512" name="Rectangle 94"/>
              <p:cNvSpPr>
                <a:spLocks noChangeArrowheads="1"/>
              </p:cNvSpPr>
              <p:nvPr/>
            </p:nvSpPr>
            <p:spPr bwMode="auto">
              <a:xfrm>
                <a:off x="3304" y="1706"/>
                <a:ext cx="8" cy="207"/>
              </a:xfrm>
              <a:prstGeom prst="rect">
                <a:avLst/>
              </a:prstGeom>
              <a:solidFill>
                <a:srgbClr val="000000"/>
              </a:solidFill>
              <a:ln w="0">
                <a:solidFill>
                  <a:srgbClr val="000000"/>
                </a:solidFill>
                <a:miter lim="800000"/>
                <a:headEnd/>
                <a:tailEnd/>
              </a:ln>
            </p:spPr>
            <p:txBody>
              <a:bodyPr/>
              <a:lstStyle/>
              <a:p>
                <a:endParaRPr lang="en-US"/>
              </a:p>
            </p:txBody>
          </p:sp>
          <p:sp>
            <p:nvSpPr>
              <p:cNvPr id="14513" name="Freeform 95"/>
              <p:cNvSpPr>
                <a:spLocks/>
              </p:cNvSpPr>
              <p:nvPr/>
            </p:nvSpPr>
            <p:spPr bwMode="auto">
              <a:xfrm>
                <a:off x="3507" y="1836"/>
                <a:ext cx="19" cy="20"/>
              </a:xfrm>
              <a:custGeom>
                <a:avLst/>
                <a:gdLst>
                  <a:gd name="T0" fmla="*/ 12 w 19"/>
                  <a:gd name="T1" fmla="*/ 0 h 20"/>
                  <a:gd name="T2" fmla="*/ 16 w 19"/>
                  <a:gd name="T3" fmla="*/ 0 h 20"/>
                  <a:gd name="T4" fmla="*/ 16 w 19"/>
                  <a:gd name="T5" fmla="*/ 4 h 20"/>
                  <a:gd name="T6" fmla="*/ 19 w 19"/>
                  <a:gd name="T7" fmla="*/ 8 h 20"/>
                  <a:gd name="T8" fmla="*/ 19 w 19"/>
                  <a:gd name="T9" fmla="*/ 12 h 20"/>
                  <a:gd name="T10" fmla="*/ 19 w 19"/>
                  <a:gd name="T11" fmla="*/ 16 h 20"/>
                  <a:gd name="T12" fmla="*/ 16 w 19"/>
                  <a:gd name="T13" fmla="*/ 16 h 20"/>
                  <a:gd name="T14" fmla="*/ 16 w 19"/>
                  <a:gd name="T15" fmla="*/ 20 h 20"/>
                  <a:gd name="T16" fmla="*/ 12 w 19"/>
                  <a:gd name="T17" fmla="*/ 20 h 20"/>
                  <a:gd name="T18" fmla="*/ 8 w 19"/>
                  <a:gd name="T19" fmla="*/ 20 h 20"/>
                  <a:gd name="T20" fmla="*/ 4 w 19"/>
                  <a:gd name="T21" fmla="*/ 16 h 20"/>
                  <a:gd name="T22" fmla="*/ 0 w 19"/>
                  <a:gd name="T23" fmla="*/ 16 h 20"/>
                  <a:gd name="T24" fmla="*/ 0 w 19"/>
                  <a:gd name="T25" fmla="*/ 12 h 20"/>
                  <a:gd name="T26" fmla="*/ 0 w 19"/>
                  <a:gd name="T27" fmla="*/ 8 h 20"/>
                  <a:gd name="T28" fmla="*/ 4 w 19"/>
                  <a:gd name="T29" fmla="*/ 4 h 20"/>
                  <a:gd name="T30" fmla="*/ 8 w 19"/>
                  <a:gd name="T31" fmla="*/ 0 h 20"/>
                  <a:gd name="T32" fmla="*/ 12 w 19"/>
                  <a:gd name="T33" fmla="*/ 0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20"/>
                  <a:gd name="T53" fmla="*/ 19 w 19"/>
                  <a:gd name="T54" fmla="*/ 20 h 2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20">
                    <a:moveTo>
                      <a:pt x="12" y="0"/>
                    </a:moveTo>
                    <a:lnTo>
                      <a:pt x="16" y="0"/>
                    </a:lnTo>
                    <a:lnTo>
                      <a:pt x="16" y="4"/>
                    </a:lnTo>
                    <a:lnTo>
                      <a:pt x="19" y="8"/>
                    </a:lnTo>
                    <a:lnTo>
                      <a:pt x="19" y="12"/>
                    </a:lnTo>
                    <a:lnTo>
                      <a:pt x="19" y="16"/>
                    </a:lnTo>
                    <a:lnTo>
                      <a:pt x="16" y="16"/>
                    </a:lnTo>
                    <a:lnTo>
                      <a:pt x="16" y="20"/>
                    </a:lnTo>
                    <a:lnTo>
                      <a:pt x="12" y="20"/>
                    </a:lnTo>
                    <a:lnTo>
                      <a:pt x="8" y="20"/>
                    </a:lnTo>
                    <a:lnTo>
                      <a:pt x="4" y="16"/>
                    </a:lnTo>
                    <a:lnTo>
                      <a:pt x="0" y="16"/>
                    </a:lnTo>
                    <a:lnTo>
                      <a:pt x="0" y="12"/>
                    </a:lnTo>
                    <a:lnTo>
                      <a:pt x="0" y="8"/>
                    </a:lnTo>
                    <a:lnTo>
                      <a:pt x="4" y="4"/>
                    </a:lnTo>
                    <a:lnTo>
                      <a:pt x="8" y="0"/>
                    </a:lnTo>
                    <a:lnTo>
                      <a:pt x="12" y="0"/>
                    </a:lnTo>
                    <a:close/>
                  </a:path>
                </a:pathLst>
              </a:custGeom>
              <a:solidFill>
                <a:srgbClr val="000000"/>
              </a:solidFill>
              <a:ln w="0">
                <a:solidFill>
                  <a:srgbClr val="000000"/>
                </a:solidFill>
                <a:round/>
                <a:headEnd/>
                <a:tailEnd/>
              </a:ln>
            </p:spPr>
            <p:txBody>
              <a:bodyPr/>
              <a:lstStyle/>
              <a:p>
                <a:endParaRPr lang="en-CA"/>
              </a:p>
            </p:txBody>
          </p:sp>
          <p:sp>
            <p:nvSpPr>
              <p:cNvPr id="14514" name="Freeform 96"/>
              <p:cNvSpPr>
                <a:spLocks noEditPoints="1"/>
              </p:cNvSpPr>
              <p:nvPr/>
            </p:nvSpPr>
            <p:spPr bwMode="auto">
              <a:xfrm>
                <a:off x="3546" y="1741"/>
                <a:ext cx="69" cy="115"/>
              </a:xfrm>
              <a:custGeom>
                <a:avLst/>
                <a:gdLst>
                  <a:gd name="T0" fmla="*/ 0 w 69"/>
                  <a:gd name="T1" fmla="*/ 57 h 115"/>
                  <a:gd name="T2" fmla="*/ 0 w 69"/>
                  <a:gd name="T3" fmla="*/ 42 h 115"/>
                  <a:gd name="T4" fmla="*/ 3 w 69"/>
                  <a:gd name="T5" fmla="*/ 26 h 115"/>
                  <a:gd name="T6" fmla="*/ 11 w 69"/>
                  <a:gd name="T7" fmla="*/ 15 h 115"/>
                  <a:gd name="T8" fmla="*/ 19 w 69"/>
                  <a:gd name="T9" fmla="*/ 3 h 115"/>
                  <a:gd name="T10" fmla="*/ 26 w 69"/>
                  <a:gd name="T11" fmla="*/ 0 h 115"/>
                  <a:gd name="T12" fmla="*/ 34 w 69"/>
                  <a:gd name="T13" fmla="*/ 0 h 115"/>
                  <a:gd name="T14" fmla="*/ 42 w 69"/>
                  <a:gd name="T15" fmla="*/ 0 h 115"/>
                  <a:gd name="T16" fmla="*/ 49 w 69"/>
                  <a:gd name="T17" fmla="*/ 3 h 115"/>
                  <a:gd name="T18" fmla="*/ 57 w 69"/>
                  <a:gd name="T19" fmla="*/ 11 h 115"/>
                  <a:gd name="T20" fmla="*/ 65 w 69"/>
                  <a:gd name="T21" fmla="*/ 26 h 115"/>
                  <a:gd name="T22" fmla="*/ 69 w 69"/>
                  <a:gd name="T23" fmla="*/ 38 h 115"/>
                  <a:gd name="T24" fmla="*/ 69 w 69"/>
                  <a:gd name="T25" fmla="*/ 57 h 115"/>
                  <a:gd name="T26" fmla="*/ 69 w 69"/>
                  <a:gd name="T27" fmla="*/ 72 h 115"/>
                  <a:gd name="T28" fmla="*/ 65 w 69"/>
                  <a:gd name="T29" fmla="*/ 88 h 115"/>
                  <a:gd name="T30" fmla="*/ 57 w 69"/>
                  <a:gd name="T31" fmla="*/ 99 h 115"/>
                  <a:gd name="T32" fmla="*/ 49 w 69"/>
                  <a:gd name="T33" fmla="*/ 111 h 115"/>
                  <a:gd name="T34" fmla="*/ 42 w 69"/>
                  <a:gd name="T35" fmla="*/ 115 h 115"/>
                  <a:gd name="T36" fmla="*/ 34 w 69"/>
                  <a:gd name="T37" fmla="*/ 115 h 115"/>
                  <a:gd name="T38" fmla="*/ 23 w 69"/>
                  <a:gd name="T39" fmla="*/ 115 h 115"/>
                  <a:gd name="T40" fmla="*/ 15 w 69"/>
                  <a:gd name="T41" fmla="*/ 107 h 115"/>
                  <a:gd name="T42" fmla="*/ 7 w 69"/>
                  <a:gd name="T43" fmla="*/ 95 h 115"/>
                  <a:gd name="T44" fmla="*/ 0 w 69"/>
                  <a:gd name="T45" fmla="*/ 80 h 115"/>
                  <a:gd name="T46" fmla="*/ 0 w 69"/>
                  <a:gd name="T47" fmla="*/ 57 h 115"/>
                  <a:gd name="T48" fmla="*/ 15 w 69"/>
                  <a:gd name="T49" fmla="*/ 61 h 115"/>
                  <a:gd name="T50" fmla="*/ 15 w 69"/>
                  <a:gd name="T51" fmla="*/ 80 h 115"/>
                  <a:gd name="T52" fmla="*/ 19 w 69"/>
                  <a:gd name="T53" fmla="*/ 99 h 115"/>
                  <a:gd name="T54" fmla="*/ 23 w 69"/>
                  <a:gd name="T55" fmla="*/ 103 h 115"/>
                  <a:gd name="T56" fmla="*/ 26 w 69"/>
                  <a:gd name="T57" fmla="*/ 107 h 115"/>
                  <a:gd name="T58" fmla="*/ 34 w 69"/>
                  <a:gd name="T59" fmla="*/ 111 h 115"/>
                  <a:gd name="T60" fmla="*/ 38 w 69"/>
                  <a:gd name="T61" fmla="*/ 107 h 115"/>
                  <a:gd name="T62" fmla="*/ 42 w 69"/>
                  <a:gd name="T63" fmla="*/ 107 h 115"/>
                  <a:gd name="T64" fmla="*/ 46 w 69"/>
                  <a:gd name="T65" fmla="*/ 99 h 115"/>
                  <a:gd name="T66" fmla="*/ 49 w 69"/>
                  <a:gd name="T67" fmla="*/ 92 h 115"/>
                  <a:gd name="T68" fmla="*/ 53 w 69"/>
                  <a:gd name="T69" fmla="*/ 76 h 115"/>
                  <a:gd name="T70" fmla="*/ 53 w 69"/>
                  <a:gd name="T71" fmla="*/ 53 h 115"/>
                  <a:gd name="T72" fmla="*/ 53 w 69"/>
                  <a:gd name="T73" fmla="*/ 34 h 115"/>
                  <a:gd name="T74" fmla="*/ 49 w 69"/>
                  <a:gd name="T75" fmla="*/ 23 h 115"/>
                  <a:gd name="T76" fmla="*/ 46 w 69"/>
                  <a:gd name="T77" fmla="*/ 11 h 115"/>
                  <a:gd name="T78" fmla="*/ 42 w 69"/>
                  <a:gd name="T79" fmla="*/ 7 h 115"/>
                  <a:gd name="T80" fmla="*/ 38 w 69"/>
                  <a:gd name="T81" fmla="*/ 7 h 115"/>
                  <a:gd name="T82" fmla="*/ 34 w 69"/>
                  <a:gd name="T83" fmla="*/ 3 h 115"/>
                  <a:gd name="T84" fmla="*/ 30 w 69"/>
                  <a:gd name="T85" fmla="*/ 7 h 115"/>
                  <a:gd name="T86" fmla="*/ 23 w 69"/>
                  <a:gd name="T87" fmla="*/ 11 h 115"/>
                  <a:gd name="T88" fmla="*/ 19 w 69"/>
                  <a:gd name="T89" fmla="*/ 19 h 115"/>
                  <a:gd name="T90" fmla="*/ 15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3" y="26"/>
                    </a:lnTo>
                    <a:lnTo>
                      <a:pt x="11" y="15"/>
                    </a:lnTo>
                    <a:lnTo>
                      <a:pt x="19" y="3"/>
                    </a:lnTo>
                    <a:lnTo>
                      <a:pt x="26" y="0"/>
                    </a:lnTo>
                    <a:lnTo>
                      <a:pt x="34" y="0"/>
                    </a:lnTo>
                    <a:lnTo>
                      <a:pt x="42" y="0"/>
                    </a:lnTo>
                    <a:lnTo>
                      <a:pt x="49" y="3"/>
                    </a:lnTo>
                    <a:lnTo>
                      <a:pt x="57" y="11"/>
                    </a:lnTo>
                    <a:lnTo>
                      <a:pt x="65" y="26"/>
                    </a:lnTo>
                    <a:lnTo>
                      <a:pt x="69" y="38"/>
                    </a:lnTo>
                    <a:lnTo>
                      <a:pt x="69" y="57"/>
                    </a:lnTo>
                    <a:lnTo>
                      <a:pt x="69" y="72"/>
                    </a:lnTo>
                    <a:lnTo>
                      <a:pt x="65" y="88"/>
                    </a:lnTo>
                    <a:lnTo>
                      <a:pt x="57" y="99"/>
                    </a:lnTo>
                    <a:lnTo>
                      <a:pt x="49" y="111"/>
                    </a:lnTo>
                    <a:lnTo>
                      <a:pt x="42" y="115"/>
                    </a:lnTo>
                    <a:lnTo>
                      <a:pt x="34" y="115"/>
                    </a:lnTo>
                    <a:lnTo>
                      <a:pt x="23" y="115"/>
                    </a:lnTo>
                    <a:lnTo>
                      <a:pt x="15" y="107"/>
                    </a:lnTo>
                    <a:lnTo>
                      <a:pt x="7" y="95"/>
                    </a:lnTo>
                    <a:lnTo>
                      <a:pt x="0" y="80"/>
                    </a:lnTo>
                    <a:lnTo>
                      <a:pt x="0" y="57"/>
                    </a:lnTo>
                    <a:close/>
                    <a:moveTo>
                      <a:pt x="15" y="61"/>
                    </a:moveTo>
                    <a:lnTo>
                      <a:pt x="15" y="80"/>
                    </a:lnTo>
                    <a:lnTo>
                      <a:pt x="19" y="99"/>
                    </a:lnTo>
                    <a:lnTo>
                      <a:pt x="23" y="103"/>
                    </a:lnTo>
                    <a:lnTo>
                      <a:pt x="26" y="107"/>
                    </a:lnTo>
                    <a:lnTo>
                      <a:pt x="34" y="111"/>
                    </a:lnTo>
                    <a:lnTo>
                      <a:pt x="38" y="107"/>
                    </a:lnTo>
                    <a:lnTo>
                      <a:pt x="42" y="107"/>
                    </a:lnTo>
                    <a:lnTo>
                      <a:pt x="46" y="99"/>
                    </a:lnTo>
                    <a:lnTo>
                      <a:pt x="49" y="92"/>
                    </a:lnTo>
                    <a:lnTo>
                      <a:pt x="53" y="76"/>
                    </a:lnTo>
                    <a:lnTo>
                      <a:pt x="53" y="53"/>
                    </a:lnTo>
                    <a:lnTo>
                      <a:pt x="53" y="34"/>
                    </a:lnTo>
                    <a:lnTo>
                      <a:pt x="49" y="23"/>
                    </a:lnTo>
                    <a:lnTo>
                      <a:pt x="46" y="11"/>
                    </a:lnTo>
                    <a:lnTo>
                      <a:pt x="42" y="7"/>
                    </a:lnTo>
                    <a:lnTo>
                      <a:pt x="38" y="7"/>
                    </a:lnTo>
                    <a:lnTo>
                      <a:pt x="34" y="3"/>
                    </a:lnTo>
                    <a:lnTo>
                      <a:pt x="30" y="7"/>
                    </a:lnTo>
                    <a:lnTo>
                      <a:pt x="23" y="11"/>
                    </a:lnTo>
                    <a:lnTo>
                      <a:pt x="19" y="19"/>
                    </a:lnTo>
                    <a:lnTo>
                      <a:pt x="15"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4515" name="Freeform 97"/>
              <p:cNvSpPr>
                <a:spLocks noEditPoints="1"/>
              </p:cNvSpPr>
              <p:nvPr/>
            </p:nvSpPr>
            <p:spPr bwMode="auto">
              <a:xfrm>
                <a:off x="3630" y="1741"/>
                <a:ext cx="69" cy="115"/>
              </a:xfrm>
              <a:custGeom>
                <a:avLst/>
                <a:gdLst>
                  <a:gd name="T0" fmla="*/ 0 w 69"/>
                  <a:gd name="T1" fmla="*/ 57 h 115"/>
                  <a:gd name="T2" fmla="*/ 0 w 69"/>
                  <a:gd name="T3" fmla="*/ 42 h 115"/>
                  <a:gd name="T4" fmla="*/ 4 w 69"/>
                  <a:gd name="T5" fmla="*/ 26 h 115"/>
                  <a:gd name="T6" fmla="*/ 11 w 69"/>
                  <a:gd name="T7" fmla="*/ 15 h 115"/>
                  <a:gd name="T8" fmla="*/ 19 w 69"/>
                  <a:gd name="T9" fmla="*/ 3 h 115"/>
                  <a:gd name="T10" fmla="*/ 27 w 69"/>
                  <a:gd name="T11" fmla="*/ 0 h 115"/>
                  <a:gd name="T12" fmla="*/ 35 w 69"/>
                  <a:gd name="T13" fmla="*/ 0 h 115"/>
                  <a:gd name="T14" fmla="*/ 42 w 69"/>
                  <a:gd name="T15" fmla="*/ 0 h 115"/>
                  <a:gd name="T16" fmla="*/ 50 w 69"/>
                  <a:gd name="T17" fmla="*/ 3 h 115"/>
                  <a:gd name="T18" fmla="*/ 58 w 69"/>
                  <a:gd name="T19" fmla="*/ 11 h 115"/>
                  <a:gd name="T20" fmla="*/ 61 w 69"/>
                  <a:gd name="T21" fmla="*/ 26 h 115"/>
                  <a:gd name="T22" fmla="*/ 69 w 69"/>
                  <a:gd name="T23" fmla="*/ 38 h 115"/>
                  <a:gd name="T24" fmla="*/ 69 w 69"/>
                  <a:gd name="T25" fmla="*/ 57 h 115"/>
                  <a:gd name="T26" fmla="*/ 69 w 69"/>
                  <a:gd name="T27" fmla="*/ 72 h 115"/>
                  <a:gd name="T28" fmla="*/ 61 w 69"/>
                  <a:gd name="T29" fmla="*/ 88 h 115"/>
                  <a:gd name="T30" fmla="*/ 58 w 69"/>
                  <a:gd name="T31" fmla="*/ 99 h 115"/>
                  <a:gd name="T32" fmla="*/ 50 w 69"/>
                  <a:gd name="T33" fmla="*/ 111 h 115"/>
                  <a:gd name="T34" fmla="*/ 42 w 69"/>
                  <a:gd name="T35" fmla="*/ 115 h 115"/>
                  <a:gd name="T36" fmla="*/ 35 w 69"/>
                  <a:gd name="T37" fmla="*/ 115 h 115"/>
                  <a:gd name="T38" fmla="*/ 23 w 69"/>
                  <a:gd name="T39" fmla="*/ 115 h 115"/>
                  <a:gd name="T40" fmla="*/ 15 w 69"/>
                  <a:gd name="T41" fmla="*/ 107 h 115"/>
                  <a:gd name="T42" fmla="*/ 8 w 69"/>
                  <a:gd name="T43" fmla="*/ 95 h 115"/>
                  <a:gd name="T44" fmla="*/ 0 w 69"/>
                  <a:gd name="T45" fmla="*/ 80 h 115"/>
                  <a:gd name="T46" fmla="*/ 0 w 69"/>
                  <a:gd name="T47" fmla="*/ 57 h 115"/>
                  <a:gd name="T48" fmla="*/ 15 w 69"/>
                  <a:gd name="T49" fmla="*/ 61 h 115"/>
                  <a:gd name="T50" fmla="*/ 15 w 69"/>
                  <a:gd name="T51" fmla="*/ 80 h 115"/>
                  <a:gd name="T52" fmla="*/ 19 w 69"/>
                  <a:gd name="T53" fmla="*/ 99 h 115"/>
                  <a:gd name="T54" fmla="*/ 23 w 69"/>
                  <a:gd name="T55" fmla="*/ 103 h 115"/>
                  <a:gd name="T56" fmla="*/ 27 w 69"/>
                  <a:gd name="T57" fmla="*/ 107 h 115"/>
                  <a:gd name="T58" fmla="*/ 35 w 69"/>
                  <a:gd name="T59" fmla="*/ 111 h 115"/>
                  <a:gd name="T60" fmla="*/ 38 w 69"/>
                  <a:gd name="T61" fmla="*/ 107 h 115"/>
                  <a:gd name="T62" fmla="*/ 42 w 69"/>
                  <a:gd name="T63" fmla="*/ 107 h 115"/>
                  <a:gd name="T64" fmla="*/ 46 w 69"/>
                  <a:gd name="T65" fmla="*/ 99 h 115"/>
                  <a:gd name="T66" fmla="*/ 50 w 69"/>
                  <a:gd name="T67" fmla="*/ 92 h 115"/>
                  <a:gd name="T68" fmla="*/ 54 w 69"/>
                  <a:gd name="T69" fmla="*/ 76 h 115"/>
                  <a:gd name="T70" fmla="*/ 54 w 69"/>
                  <a:gd name="T71" fmla="*/ 53 h 115"/>
                  <a:gd name="T72" fmla="*/ 54 w 69"/>
                  <a:gd name="T73" fmla="*/ 34 h 115"/>
                  <a:gd name="T74" fmla="*/ 50 w 69"/>
                  <a:gd name="T75" fmla="*/ 23 h 115"/>
                  <a:gd name="T76" fmla="*/ 46 w 69"/>
                  <a:gd name="T77" fmla="*/ 11 h 115"/>
                  <a:gd name="T78" fmla="*/ 42 w 69"/>
                  <a:gd name="T79" fmla="*/ 7 h 115"/>
                  <a:gd name="T80" fmla="*/ 38 w 69"/>
                  <a:gd name="T81" fmla="*/ 7 h 115"/>
                  <a:gd name="T82" fmla="*/ 35 w 69"/>
                  <a:gd name="T83" fmla="*/ 3 h 115"/>
                  <a:gd name="T84" fmla="*/ 27 w 69"/>
                  <a:gd name="T85" fmla="*/ 7 h 115"/>
                  <a:gd name="T86" fmla="*/ 23 w 69"/>
                  <a:gd name="T87" fmla="*/ 11 h 115"/>
                  <a:gd name="T88" fmla="*/ 19 w 69"/>
                  <a:gd name="T89" fmla="*/ 19 h 115"/>
                  <a:gd name="T90" fmla="*/ 15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6"/>
                    </a:lnTo>
                    <a:lnTo>
                      <a:pt x="11" y="15"/>
                    </a:lnTo>
                    <a:lnTo>
                      <a:pt x="19" y="3"/>
                    </a:lnTo>
                    <a:lnTo>
                      <a:pt x="27" y="0"/>
                    </a:lnTo>
                    <a:lnTo>
                      <a:pt x="35" y="0"/>
                    </a:lnTo>
                    <a:lnTo>
                      <a:pt x="42" y="0"/>
                    </a:lnTo>
                    <a:lnTo>
                      <a:pt x="50" y="3"/>
                    </a:lnTo>
                    <a:lnTo>
                      <a:pt x="58" y="11"/>
                    </a:lnTo>
                    <a:lnTo>
                      <a:pt x="61" y="26"/>
                    </a:lnTo>
                    <a:lnTo>
                      <a:pt x="69" y="38"/>
                    </a:lnTo>
                    <a:lnTo>
                      <a:pt x="69" y="57"/>
                    </a:lnTo>
                    <a:lnTo>
                      <a:pt x="69" y="72"/>
                    </a:lnTo>
                    <a:lnTo>
                      <a:pt x="61" y="88"/>
                    </a:lnTo>
                    <a:lnTo>
                      <a:pt x="58" y="99"/>
                    </a:lnTo>
                    <a:lnTo>
                      <a:pt x="50" y="111"/>
                    </a:lnTo>
                    <a:lnTo>
                      <a:pt x="42" y="115"/>
                    </a:lnTo>
                    <a:lnTo>
                      <a:pt x="35" y="115"/>
                    </a:lnTo>
                    <a:lnTo>
                      <a:pt x="23" y="115"/>
                    </a:lnTo>
                    <a:lnTo>
                      <a:pt x="15" y="107"/>
                    </a:lnTo>
                    <a:lnTo>
                      <a:pt x="8" y="95"/>
                    </a:lnTo>
                    <a:lnTo>
                      <a:pt x="0" y="80"/>
                    </a:lnTo>
                    <a:lnTo>
                      <a:pt x="0" y="57"/>
                    </a:lnTo>
                    <a:close/>
                    <a:moveTo>
                      <a:pt x="15" y="61"/>
                    </a:moveTo>
                    <a:lnTo>
                      <a:pt x="15" y="80"/>
                    </a:lnTo>
                    <a:lnTo>
                      <a:pt x="19" y="99"/>
                    </a:lnTo>
                    <a:lnTo>
                      <a:pt x="23" y="103"/>
                    </a:lnTo>
                    <a:lnTo>
                      <a:pt x="27" y="107"/>
                    </a:lnTo>
                    <a:lnTo>
                      <a:pt x="35" y="111"/>
                    </a:lnTo>
                    <a:lnTo>
                      <a:pt x="38" y="107"/>
                    </a:lnTo>
                    <a:lnTo>
                      <a:pt x="42" y="107"/>
                    </a:lnTo>
                    <a:lnTo>
                      <a:pt x="46" y="99"/>
                    </a:lnTo>
                    <a:lnTo>
                      <a:pt x="50" y="92"/>
                    </a:lnTo>
                    <a:lnTo>
                      <a:pt x="54" y="76"/>
                    </a:lnTo>
                    <a:lnTo>
                      <a:pt x="54" y="53"/>
                    </a:lnTo>
                    <a:lnTo>
                      <a:pt x="54" y="34"/>
                    </a:lnTo>
                    <a:lnTo>
                      <a:pt x="50" y="23"/>
                    </a:lnTo>
                    <a:lnTo>
                      <a:pt x="46" y="11"/>
                    </a:lnTo>
                    <a:lnTo>
                      <a:pt x="42" y="7"/>
                    </a:lnTo>
                    <a:lnTo>
                      <a:pt x="38" y="7"/>
                    </a:lnTo>
                    <a:lnTo>
                      <a:pt x="35" y="3"/>
                    </a:lnTo>
                    <a:lnTo>
                      <a:pt x="27" y="7"/>
                    </a:lnTo>
                    <a:lnTo>
                      <a:pt x="23" y="11"/>
                    </a:lnTo>
                    <a:lnTo>
                      <a:pt x="19" y="19"/>
                    </a:lnTo>
                    <a:lnTo>
                      <a:pt x="15"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4516" name="Freeform 98"/>
              <p:cNvSpPr>
                <a:spLocks noEditPoints="1"/>
              </p:cNvSpPr>
              <p:nvPr/>
            </p:nvSpPr>
            <p:spPr bwMode="auto">
              <a:xfrm>
                <a:off x="3711" y="1741"/>
                <a:ext cx="72" cy="115"/>
              </a:xfrm>
              <a:custGeom>
                <a:avLst/>
                <a:gdLst>
                  <a:gd name="T0" fmla="*/ 72 w 72"/>
                  <a:gd name="T1" fmla="*/ 72 h 115"/>
                  <a:gd name="T2" fmla="*/ 72 w 72"/>
                  <a:gd name="T3" fmla="*/ 84 h 115"/>
                  <a:gd name="T4" fmla="*/ 57 w 72"/>
                  <a:gd name="T5" fmla="*/ 84 h 115"/>
                  <a:gd name="T6" fmla="*/ 57 w 72"/>
                  <a:gd name="T7" fmla="*/ 115 h 115"/>
                  <a:gd name="T8" fmla="*/ 42 w 72"/>
                  <a:gd name="T9" fmla="*/ 115 h 115"/>
                  <a:gd name="T10" fmla="*/ 42 w 72"/>
                  <a:gd name="T11" fmla="*/ 84 h 115"/>
                  <a:gd name="T12" fmla="*/ 0 w 72"/>
                  <a:gd name="T13" fmla="*/ 84 h 115"/>
                  <a:gd name="T14" fmla="*/ 0 w 72"/>
                  <a:gd name="T15" fmla="*/ 72 h 115"/>
                  <a:gd name="T16" fmla="*/ 46 w 72"/>
                  <a:gd name="T17" fmla="*/ 0 h 115"/>
                  <a:gd name="T18" fmla="*/ 57 w 72"/>
                  <a:gd name="T19" fmla="*/ 0 h 115"/>
                  <a:gd name="T20" fmla="*/ 57 w 72"/>
                  <a:gd name="T21" fmla="*/ 72 h 115"/>
                  <a:gd name="T22" fmla="*/ 72 w 72"/>
                  <a:gd name="T23" fmla="*/ 72 h 115"/>
                  <a:gd name="T24" fmla="*/ 42 w 72"/>
                  <a:gd name="T25" fmla="*/ 72 h 115"/>
                  <a:gd name="T26" fmla="*/ 42 w 72"/>
                  <a:gd name="T27" fmla="*/ 15 h 115"/>
                  <a:gd name="T28" fmla="*/ 7 w 72"/>
                  <a:gd name="T29" fmla="*/ 72 h 115"/>
                  <a:gd name="T30" fmla="*/ 42 w 72"/>
                  <a:gd name="T31" fmla="*/ 72 h 11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2"/>
                  <a:gd name="T49" fmla="*/ 0 h 115"/>
                  <a:gd name="T50" fmla="*/ 72 w 72"/>
                  <a:gd name="T51" fmla="*/ 115 h 115"/>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2" h="115">
                    <a:moveTo>
                      <a:pt x="72" y="72"/>
                    </a:moveTo>
                    <a:lnTo>
                      <a:pt x="72" y="84"/>
                    </a:lnTo>
                    <a:lnTo>
                      <a:pt x="57" y="84"/>
                    </a:lnTo>
                    <a:lnTo>
                      <a:pt x="57" y="115"/>
                    </a:lnTo>
                    <a:lnTo>
                      <a:pt x="42" y="115"/>
                    </a:lnTo>
                    <a:lnTo>
                      <a:pt x="42" y="84"/>
                    </a:lnTo>
                    <a:lnTo>
                      <a:pt x="0" y="84"/>
                    </a:lnTo>
                    <a:lnTo>
                      <a:pt x="0" y="72"/>
                    </a:lnTo>
                    <a:lnTo>
                      <a:pt x="46" y="0"/>
                    </a:lnTo>
                    <a:lnTo>
                      <a:pt x="57" y="0"/>
                    </a:lnTo>
                    <a:lnTo>
                      <a:pt x="57" y="72"/>
                    </a:lnTo>
                    <a:lnTo>
                      <a:pt x="72" y="72"/>
                    </a:lnTo>
                    <a:close/>
                    <a:moveTo>
                      <a:pt x="42" y="72"/>
                    </a:moveTo>
                    <a:lnTo>
                      <a:pt x="42" y="15"/>
                    </a:lnTo>
                    <a:lnTo>
                      <a:pt x="7" y="72"/>
                    </a:lnTo>
                    <a:lnTo>
                      <a:pt x="42" y="72"/>
                    </a:lnTo>
                    <a:close/>
                  </a:path>
                </a:pathLst>
              </a:custGeom>
              <a:solidFill>
                <a:srgbClr val="000000"/>
              </a:solidFill>
              <a:ln w="0">
                <a:solidFill>
                  <a:srgbClr val="000000"/>
                </a:solidFill>
                <a:round/>
                <a:headEnd/>
                <a:tailEnd/>
              </a:ln>
            </p:spPr>
            <p:txBody>
              <a:bodyPr/>
              <a:lstStyle/>
              <a:p>
                <a:endParaRPr lang="en-CA"/>
              </a:p>
            </p:txBody>
          </p:sp>
          <p:sp>
            <p:nvSpPr>
              <p:cNvPr id="14517" name="Freeform 99"/>
              <p:cNvSpPr>
                <a:spLocks noEditPoints="1"/>
              </p:cNvSpPr>
              <p:nvPr/>
            </p:nvSpPr>
            <p:spPr bwMode="auto">
              <a:xfrm>
                <a:off x="3795" y="1741"/>
                <a:ext cx="73" cy="115"/>
              </a:xfrm>
              <a:custGeom>
                <a:avLst/>
                <a:gdLst>
                  <a:gd name="T0" fmla="*/ 4 w 73"/>
                  <a:gd name="T1" fmla="*/ 115 h 115"/>
                  <a:gd name="T2" fmla="*/ 4 w 73"/>
                  <a:gd name="T3" fmla="*/ 115 h 115"/>
                  <a:gd name="T4" fmla="*/ 15 w 73"/>
                  <a:gd name="T5" fmla="*/ 111 h 115"/>
                  <a:gd name="T6" fmla="*/ 23 w 73"/>
                  <a:gd name="T7" fmla="*/ 107 h 115"/>
                  <a:gd name="T8" fmla="*/ 31 w 73"/>
                  <a:gd name="T9" fmla="*/ 99 h 115"/>
                  <a:gd name="T10" fmla="*/ 42 w 73"/>
                  <a:gd name="T11" fmla="*/ 92 h 115"/>
                  <a:gd name="T12" fmla="*/ 50 w 73"/>
                  <a:gd name="T13" fmla="*/ 76 h 115"/>
                  <a:gd name="T14" fmla="*/ 54 w 73"/>
                  <a:gd name="T15" fmla="*/ 65 h 115"/>
                  <a:gd name="T16" fmla="*/ 42 w 73"/>
                  <a:gd name="T17" fmla="*/ 69 h 115"/>
                  <a:gd name="T18" fmla="*/ 31 w 73"/>
                  <a:gd name="T19" fmla="*/ 72 h 115"/>
                  <a:gd name="T20" fmla="*/ 19 w 73"/>
                  <a:gd name="T21" fmla="*/ 69 h 115"/>
                  <a:gd name="T22" fmla="*/ 11 w 73"/>
                  <a:gd name="T23" fmla="*/ 61 h 115"/>
                  <a:gd name="T24" fmla="*/ 4 w 73"/>
                  <a:gd name="T25" fmla="*/ 53 h 115"/>
                  <a:gd name="T26" fmla="*/ 0 w 73"/>
                  <a:gd name="T27" fmla="*/ 38 h 115"/>
                  <a:gd name="T28" fmla="*/ 4 w 73"/>
                  <a:gd name="T29" fmla="*/ 26 h 115"/>
                  <a:gd name="T30" fmla="*/ 11 w 73"/>
                  <a:gd name="T31" fmla="*/ 15 h 115"/>
                  <a:gd name="T32" fmla="*/ 19 w 73"/>
                  <a:gd name="T33" fmla="*/ 7 h 115"/>
                  <a:gd name="T34" fmla="*/ 27 w 73"/>
                  <a:gd name="T35" fmla="*/ 0 h 115"/>
                  <a:gd name="T36" fmla="*/ 34 w 73"/>
                  <a:gd name="T37" fmla="*/ 0 h 115"/>
                  <a:gd name="T38" fmla="*/ 50 w 73"/>
                  <a:gd name="T39" fmla="*/ 3 h 115"/>
                  <a:gd name="T40" fmla="*/ 61 w 73"/>
                  <a:gd name="T41" fmla="*/ 11 h 115"/>
                  <a:gd name="T42" fmla="*/ 65 w 73"/>
                  <a:gd name="T43" fmla="*/ 23 h 115"/>
                  <a:gd name="T44" fmla="*/ 69 w 73"/>
                  <a:gd name="T45" fmla="*/ 34 h 115"/>
                  <a:gd name="T46" fmla="*/ 73 w 73"/>
                  <a:gd name="T47" fmla="*/ 46 h 115"/>
                  <a:gd name="T48" fmla="*/ 69 w 73"/>
                  <a:gd name="T49" fmla="*/ 65 h 115"/>
                  <a:gd name="T50" fmla="*/ 61 w 73"/>
                  <a:gd name="T51" fmla="*/ 80 h 115"/>
                  <a:gd name="T52" fmla="*/ 50 w 73"/>
                  <a:gd name="T53" fmla="*/ 95 h 115"/>
                  <a:gd name="T54" fmla="*/ 38 w 73"/>
                  <a:gd name="T55" fmla="*/ 107 h 115"/>
                  <a:gd name="T56" fmla="*/ 23 w 73"/>
                  <a:gd name="T57" fmla="*/ 115 h 115"/>
                  <a:gd name="T58" fmla="*/ 8 w 73"/>
                  <a:gd name="T59" fmla="*/ 115 h 115"/>
                  <a:gd name="T60" fmla="*/ 4 w 73"/>
                  <a:gd name="T61" fmla="*/ 115 h 115"/>
                  <a:gd name="T62" fmla="*/ 54 w 73"/>
                  <a:gd name="T63" fmla="*/ 57 h 115"/>
                  <a:gd name="T64" fmla="*/ 54 w 73"/>
                  <a:gd name="T65" fmla="*/ 49 h 115"/>
                  <a:gd name="T66" fmla="*/ 58 w 73"/>
                  <a:gd name="T67" fmla="*/ 42 h 115"/>
                  <a:gd name="T68" fmla="*/ 54 w 73"/>
                  <a:gd name="T69" fmla="*/ 34 h 115"/>
                  <a:gd name="T70" fmla="*/ 54 w 73"/>
                  <a:gd name="T71" fmla="*/ 23 h 115"/>
                  <a:gd name="T72" fmla="*/ 50 w 73"/>
                  <a:gd name="T73" fmla="*/ 15 h 115"/>
                  <a:gd name="T74" fmla="*/ 46 w 73"/>
                  <a:gd name="T75" fmla="*/ 11 h 115"/>
                  <a:gd name="T76" fmla="*/ 42 w 73"/>
                  <a:gd name="T77" fmla="*/ 7 h 115"/>
                  <a:gd name="T78" fmla="*/ 34 w 73"/>
                  <a:gd name="T79" fmla="*/ 3 h 115"/>
                  <a:gd name="T80" fmla="*/ 27 w 73"/>
                  <a:gd name="T81" fmla="*/ 7 h 115"/>
                  <a:gd name="T82" fmla="*/ 23 w 73"/>
                  <a:gd name="T83" fmla="*/ 11 h 115"/>
                  <a:gd name="T84" fmla="*/ 19 w 73"/>
                  <a:gd name="T85" fmla="*/ 19 h 115"/>
                  <a:gd name="T86" fmla="*/ 19 w 73"/>
                  <a:gd name="T87" fmla="*/ 30 h 115"/>
                  <a:gd name="T88" fmla="*/ 19 w 73"/>
                  <a:gd name="T89" fmla="*/ 46 h 115"/>
                  <a:gd name="T90" fmla="*/ 23 w 73"/>
                  <a:gd name="T91" fmla="*/ 57 h 115"/>
                  <a:gd name="T92" fmla="*/ 31 w 73"/>
                  <a:gd name="T93" fmla="*/ 61 h 115"/>
                  <a:gd name="T94" fmla="*/ 38 w 73"/>
                  <a:gd name="T95" fmla="*/ 65 h 115"/>
                  <a:gd name="T96" fmla="*/ 42 w 73"/>
                  <a:gd name="T97" fmla="*/ 65 h 115"/>
                  <a:gd name="T98" fmla="*/ 46 w 73"/>
                  <a:gd name="T99" fmla="*/ 61 h 115"/>
                  <a:gd name="T100" fmla="*/ 50 w 73"/>
                  <a:gd name="T101" fmla="*/ 61 h 115"/>
                  <a:gd name="T102" fmla="*/ 54 w 73"/>
                  <a:gd name="T103" fmla="*/ 57 h 11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73"/>
                  <a:gd name="T157" fmla="*/ 0 h 115"/>
                  <a:gd name="T158" fmla="*/ 73 w 73"/>
                  <a:gd name="T159" fmla="*/ 115 h 115"/>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73" h="115">
                    <a:moveTo>
                      <a:pt x="4" y="115"/>
                    </a:moveTo>
                    <a:lnTo>
                      <a:pt x="4" y="115"/>
                    </a:lnTo>
                    <a:lnTo>
                      <a:pt x="15" y="111"/>
                    </a:lnTo>
                    <a:lnTo>
                      <a:pt x="23" y="107"/>
                    </a:lnTo>
                    <a:lnTo>
                      <a:pt x="31" y="99"/>
                    </a:lnTo>
                    <a:lnTo>
                      <a:pt x="42" y="92"/>
                    </a:lnTo>
                    <a:lnTo>
                      <a:pt x="50" y="76"/>
                    </a:lnTo>
                    <a:lnTo>
                      <a:pt x="54" y="65"/>
                    </a:lnTo>
                    <a:lnTo>
                      <a:pt x="42" y="69"/>
                    </a:lnTo>
                    <a:lnTo>
                      <a:pt x="31" y="72"/>
                    </a:lnTo>
                    <a:lnTo>
                      <a:pt x="19" y="69"/>
                    </a:lnTo>
                    <a:lnTo>
                      <a:pt x="11" y="61"/>
                    </a:lnTo>
                    <a:lnTo>
                      <a:pt x="4" y="53"/>
                    </a:lnTo>
                    <a:lnTo>
                      <a:pt x="0" y="38"/>
                    </a:lnTo>
                    <a:lnTo>
                      <a:pt x="4" y="26"/>
                    </a:lnTo>
                    <a:lnTo>
                      <a:pt x="11" y="15"/>
                    </a:lnTo>
                    <a:lnTo>
                      <a:pt x="19" y="7"/>
                    </a:lnTo>
                    <a:lnTo>
                      <a:pt x="27" y="0"/>
                    </a:lnTo>
                    <a:lnTo>
                      <a:pt x="34" y="0"/>
                    </a:lnTo>
                    <a:lnTo>
                      <a:pt x="50" y="3"/>
                    </a:lnTo>
                    <a:lnTo>
                      <a:pt x="61" y="11"/>
                    </a:lnTo>
                    <a:lnTo>
                      <a:pt x="65" y="23"/>
                    </a:lnTo>
                    <a:lnTo>
                      <a:pt x="69" y="34"/>
                    </a:lnTo>
                    <a:lnTo>
                      <a:pt x="73" y="46"/>
                    </a:lnTo>
                    <a:lnTo>
                      <a:pt x="69" y="65"/>
                    </a:lnTo>
                    <a:lnTo>
                      <a:pt x="61" y="80"/>
                    </a:lnTo>
                    <a:lnTo>
                      <a:pt x="50" y="95"/>
                    </a:lnTo>
                    <a:lnTo>
                      <a:pt x="38" y="107"/>
                    </a:lnTo>
                    <a:lnTo>
                      <a:pt x="23" y="115"/>
                    </a:lnTo>
                    <a:lnTo>
                      <a:pt x="8" y="115"/>
                    </a:lnTo>
                    <a:lnTo>
                      <a:pt x="4" y="115"/>
                    </a:lnTo>
                    <a:close/>
                    <a:moveTo>
                      <a:pt x="54" y="57"/>
                    </a:moveTo>
                    <a:lnTo>
                      <a:pt x="54" y="49"/>
                    </a:lnTo>
                    <a:lnTo>
                      <a:pt x="58" y="42"/>
                    </a:lnTo>
                    <a:lnTo>
                      <a:pt x="54" y="34"/>
                    </a:lnTo>
                    <a:lnTo>
                      <a:pt x="54" y="23"/>
                    </a:lnTo>
                    <a:lnTo>
                      <a:pt x="50" y="15"/>
                    </a:lnTo>
                    <a:lnTo>
                      <a:pt x="46" y="11"/>
                    </a:lnTo>
                    <a:lnTo>
                      <a:pt x="42" y="7"/>
                    </a:lnTo>
                    <a:lnTo>
                      <a:pt x="34" y="3"/>
                    </a:lnTo>
                    <a:lnTo>
                      <a:pt x="27" y="7"/>
                    </a:lnTo>
                    <a:lnTo>
                      <a:pt x="23" y="11"/>
                    </a:lnTo>
                    <a:lnTo>
                      <a:pt x="19" y="19"/>
                    </a:lnTo>
                    <a:lnTo>
                      <a:pt x="19" y="30"/>
                    </a:lnTo>
                    <a:lnTo>
                      <a:pt x="19" y="46"/>
                    </a:lnTo>
                    <a:lnTo>
                      <a:pt x="23" y="57"/>
                    </a:lnTo>
                    <a:lnTo>
                      <a:pt x="31" y="61"/>
                    </a:lnTo>
                    <a:lnTo>
                      <a:pt x="38" y="65"/>
                    </a:lnTo>
                    <a:lnTo>
                      <a:pt x="42" y="65"/>
                    </a:lnTo>
                    <a:lnTo>
                      <a:pt x="46" y="61"/>
                    </a:lnTo>
                    <a:lnTo>
                      <a:pt x="50" y="61"/>
                    </a:lnTo>
                    <a:lnTo>
                      <a:pt x="54" y="57"/>
                    </a:lnTo>
                    <a:close/>
                  </a:path>
                </a:pathLst>
              </a:custGeom>
              <a:solidFill>
                <a:srgbClr val="000000"/>
              </a:solidFill>
              <a:ln w="0">
                <a:solidFill>
                  <a:srgbClr val="000000"/>
                </a:solidFill>
                <a:round/>
                <a:headEnd/>
                <a:tailEnd/>
              </a:ln>
            </p:spPr>
            <p:txBody>
              <a:bodyPr/>
              <a:lstStyle/>
              <a:p>
                <a:endParaRPr lang="en-CA"/>
              </a:p>
            </p:txBody>
          </p:sp>
          <p:sp>
            <p:nvSpPr>
              <p:cNvPr id="14518" name="Rectangle 100"/>
              <p:cNvSpPr>
                <a:spLocks noChangeArrowheads="1"/>
              </p:cNvSpPr>
              <p:nvPr/>
            </p:nvSpPr>
            <p:spPr bwMode="auto">
              <a:xfrm>
                <a:off x="4071" y="1706"/>
                <a:ext cx="8" cy="207"/>
              </a:xfrm>
              <a:prstGeom prst="rect">
                <a:avLst/>
              </a:prstGeom>
              <a:solidFill>
                <a:srgbClr val="000000"/>
              </a:solidFill>
              <a:ln w="0">
                <a:solidFill>
                  <a:srgbClr val="000000"/>
                </a:solidFill>
                <a:miter lim="800000"/>
                <a:headEnd/>
                <a:tailEnd/>
              </a:ln>
            </p:spPr>
            <p:txBody>
              <a:bodyPr/>
              <a:lstStyle/>
              <a:p>
                <a:endParaRPr lang="en-US"/>
              </a:p>
            </p:txBody>
          </p:sp>
          <p:sp>
            <p:nvSpPr>
              <p:cNvPr id="14519" name="Freeform 101"/>
              <p:cNvSpPr>
                <a:spLocks/>
              </p:cNvSpPr>
              <p:nvPr/>
            </p:nvSpPr>
            <p:spPr bwMode="auto">
              <a:xfrm>
                <a:off x="4275" y="1836"/>
                <a:ext cx="19" cy="20"/>
              </a:xfrm>
              <a:custGeom>
                <a:avLst/>
                <a:gdLst>
                  <a:gd name="T0" fmla="*/ 11 w 19"/>
                  <a:gd name="T1" fmla="*/ 0 h 20"/>
                  <a:gd name="T2" fmla="*/ 15 w 19"/>
                  <a:gd name="T3" fmla="*/ 0 h 20"/>
                  <a:gd name="T4" fmla="*/ 19 w 19"/>
                  <a:gd name="T5" fmla="*/ 4 h 20"/>
                  <a:gd name="T6" fmla="*/ 19 w 19"/>
                  <a:gd name="T7" fmla="*/ 8 h 20"/>
                  <a:gd name="T8" fmla="*/ 19 w 19"/>
                  <a:gd name="T9" fmla="*/ 12 h 20"/>
                  <a:gd name="T10" fmla="*/ 19 w 19"/>
                  <a:gd name="T11" fmla="*/ 16 h 20"/>
                  <a:gd name="T12" fmla="*/ 19 w 19"/>
                  <a:gd name="T13" fmla="*/ 16 h 20"/>
                  <a:gd name="T14" fmla="*/ 15 w 19"/>
                  <a:gd name="T15" fmla="*/ 20 h 20"/>
                  <a:gd name="T16" fmla="*/ 11 w 19"/>
                  <a:gd name="T17" fmla="*/ 20 h 20"/>
                  <a:gd name="T18" fmla="*/ 7 w 19"/>
                  <a:gd name="T19" fmla="*/ 20 h 20"/>
                  <a:gd name="T20" fmla="*/ 3 w 19"/>
                  <a:gd name="T21" fmla="*/ 16 h 20"/>
                  <a:gd name="T22" fmla="*/ 3 w 19"/>
                  <a:gd name="T23" fmla="*/ 16 h 20"/>
                  <a:gd name="T24" fmla="*/ 0 w 19"/>
                  <a:gd name="T25" fmla="*/ 12 h 20"/>
                  <a:gd name="T26" fmla="*/ 3 w 19"/>
                  <a:gd name="T27" fmla="*/ 8 h 20"/>
                  <a:gd name="T28" fmla="*/ 3 w 19"/>
                  <a:gd name="T29" fmla="*/ 4 h 20"/>
                  <a:gd name="T30" fmla="*/ 7 w 19"/>
                  <a:gd name="T31" fmla="*/ 0 h 20"/>
                  <a:gd name="T32" fmla="*/ 11 w 19"/>
                  <a:gd name="T33" fmla="*/ 0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20"/>
                  <a:gd name="T53" fmla="*/ 19 w 19"/>
                  <a:gd name="T54" fmla="*/ 20 h 2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20">
                    <a:moveTo>
                      <a:pt x="11" y="0"/>
                    </a:moveTo>
                    <a:lnTo>
                      <a:pt x="15" y="0"/>
                    </a:lnTo>
                    <a:lnTo>
                      <a:pt x="19" y="4"/>
                    </a:lnTo>
                    <a:lnTo>
                      <a:pt x="19" y="8"/>
                    </a:lnTo>
                    <a:lnTo>
                      <a:pt x="19" y="12"/>
                    </a:lnTo>
                    <a:lnTo>
                      <a:pt x="19" y="16"/>
                    </a:lnTo>
                    <a:lnTo>
                      <a:pt x="15" y="20"/>
                    </a:lnTo>
                    <a:lnTo>
                      <a:pt x="11" y="20"/>
                    </a:lnTo>
                    <a:lnTo>
                      <a:pt x="7" y="20"/>
                    </a:lnTo>
                    <a:lnTo>
                      <a:pt x="3" y="16"/>
                    </a:lnTo>
                    <a:lnTo>
                      <a:pt x="0" y="12"/>
                    </a:lnTo>
                    <a:lnTo>
                      <a:pt x="3" y="8"/>
                    </a:lnTo>
                    <a:lnTo>
                      <a:pt x="3" y="4"/>
                    </a:lnTo>
                    <a:lnTo>
                      <a:pt x="7" y="0"/>
                    </a:lnTo>
                    <a:lnTo>
                      <a:pt x="11" y="0"/>
                    </a:lnTo>
                    <a:close/>
                  </a:path>
                </a:pathLst>
              </a:custGeom>
              <a:solidFill>
                <a:srgbClr val="000000"/>
              </a:solidFill>
              <a:ln w="0">
                <a:solidFill>
                  <a:srgbClr val="000000"/>
                </a:solidFill>
                <a:round/>
                <a:headEnd/>
                <a:tailEnd/>
              </a:ln>
            </p:spPr>
            <p:txBody>
              <a:bodyPr/>
              <a:lstStyle/>
              <a:p>
                <a:endParaRPr lang="en-CA"/>
              </a:p>
            </p:txBody>
          </p:sp>
          <p:sp>
            <p:nvSpPr>
              <p:cNvPr id="14520" name="Freeform 102"/>
              <p:cNvSpPr>
                <a:spLocks noEditPoints="1"/>
              </p:cNvSpPr>
              <p:nvPr/>
            </p:nvSpPr>
            <p:spPr bwMode="auto">
              <a:xfrm>
                <a:off x="4313" y="1741"/>
                <a:ext cx="69" cy="115"/>
              </a:xfrm>
              <a:custGeom>
                <a:avLst/>
                <a:gdLst>
                  <a:gd name="T0" fmla="*/ 0 w 69"/>
                  <a:gd name="T1" fmla="*/ 57 h 115"/>
                  <a:gd name="T2" fmla="*/ 0 w 69"/>
                  <a:gd name="T3" fmla="*/ 42 h 115"/>
                  <a:gd name="T4" fmla="*/ 4 w 69"/>
                  <a:gd name="T5" fmla="*/ 26 h 115"/>
                  <a:gd name="T6" fmla="*/ 11 w 69"/>
                  <a:gd name="T7" fmla="*/ 15 h 115"/>
                  <a:gd name="T8" fmla="*/ 19 w 69"/>
                  <a:gd name="T9" fmla="*/ 3 h 115"/>
                  <a:gd name="T10" fmla="*/ 27 w 69"/>
                  <a:gd name="T11" fmla="*/ 0 h 115"/>
                  <a:gd name="T12" fmla="*/ 34 w 69"/>
                  <a:gd name="T13" fmla="*/ 0 h 115"/>
                  <a:gd name="T14" fmla="*/ 42 w 69"/>
                  <a:gd name="T15" fmla="*/ 0 h 115"/>
                  <a:gd name="T16" fmla="*/ 50 w 69"/>
                  <a:gd name="T17" fmla="*/ 3 h 115"/>
                  <a:gd name="T18" fmla="*/ 57 w 69"/>
                  <a:gd name="T19" fmla="*/ 11 h 115"/>
                  <a:gd name="T20" fmla="*/ 65 w 69"/>
                  <a:gd name="T21" fmla="*/ 26 h 115"/>
                  <a:gd name="T22" fmla="*/ 69 w 69"/>
                  <a:gd name="T23" fmla="*/ 38 h 115"/>
                  <a:gd name="T24" fmla="*/ 69 w 69"/>
                  <a:gd name="T25" fmla="*/ 57 h 115"/>
                  <a:gd name="T26" fmla="*/ 69 w 69"/>
                  <a:gd name="T27" fmla="*/ 72 h 115"/>
                  <a:gd name="T28" fmla="*/ 65 w 69"/>
                  <a:gd name="T29" fmla="*/ 88 h 115"/>
                  <a:gd name="T30" fmla="*/ 57 w 69"/>
                  <a:gd name="T31" fmla="*/ 99 h 115"/>
                  <a:gd name="T32" fmla="*/ 50 w 69"/>
                  <a:gd name="T33" fmla="*/ 111 h 115"/>
                  <a:gd name="T34" fmla="*/ 42 w 69"/>
                  <a:gd name="T35" fmla="*/ 115 h 115"/>
                  <a:gd name="T36" fmla="*/ 34 w 69"/>
                  <a:gd name="T37" fmla="*/ 115 h 115"/>
                  <a:gd name="T38" fmla="*/ 23 w 69"/>
                  <a:gd name="T39" fmla="*/ 115 h 115"/>
                  <a:gd name="T40" fmla="*/ 15 w 69"/>
                  <a:gd name="T41" fmla="*/ 107 h 115"/>
                  <a:gd name="T42" fmla="*/ 8 w 69"/>
                  <a:gd name="T43" fmla="*/ 95 h 115"/>
                  <a:gd name="T44" fmla="*/ 4 w 69"/>
                  <a:gd name="T45" fmla="*/ 80 h 115"/>
                  <a:gd name="T46" fmla="*/ 0 w 69"/>
                  <a:gd name="T47" fmla="*/ 57 h 115"/>
                  <a:gd name="T48" fmla="*/ 15 w 69"/>
                  <a:gd name="T49" fmla="*/ 61 h 115"/>
                  <a:gd name="T50" fmla="*/ 15 w 69"/>
                  <a:gd name="T51" fmla="*/ 80 h 115"/>
                  <a:gd name="T52" fmla="*/ 23 w 69"/>
                  <a:gd name="T53" fmla="*/ 99 h 115"/>
                  <a:gd name="T54" fmla="*/ 23 w 69"/>
                  <a:gd name="T55" fmla="*/ 103 h 115"/>
                  <a:gd name="T56" fmla="*/ 31 w 69"/>
                  <a:gd name="T57" fmla="*/ 107 h 115"/>
                  <a:gd name="T58" fmla="*/ 34 w 69"/>
                  <a:gd name="T59" fmla="*/ 111 h 115"/>
                  <a:gd name="T60" fmla="*/ 38 w 69"/>
                  <a:gd name="T61" fmla="*/ 107 h 115"/>
                  <a:gd name="T62" fmla="*/ 42 w 69"/>
                  <a:gd name="T63" fmla="*/ 107 h 115"/>
                  <a:gd name="T64" fmla="*/ 46 w 69"/>
                  <a:gd name="T65" fmla="*/ 99 h 115"/>
                  <a:gd name="T66" fmla="*/ 50 w 69"/>
                  <a:gd name="T67" fmla="*/ 92 h 115"/>
                  <a:gd name="T68" fmla="*/ 54 w 69"/>
                  <a:gd name="T69" fmla="*/ 76 h 115"/>
                  <a:gd name="T70" fmla="*/ 54 w 69"/>
                  <a:gd name="T71" fmla="*/ 53 h 115"/>
                  <a:gd name="T72" fmla="*/ 54 w 69"/>
                  <a:gd name="T73" fmla="*/ 34 h 115"/>
                  <a:gd name="T74" fmla="*/ 50 w 69"/>
                  <a:gd name="T75" fmla="*/ 23 h 115"/>
                  <a:gd name="T76" fmla="*/ 46 w 69"/>
                  <a:gd name="T77" fmla="*/ 11 h 115"/>
                  <a:gd name="T78" fmla="*/ 42 w 69"/>
                  <a:gd name="T79" fmla="*/ 7 h 115"/>
                  <a:gd name="T80" fmla="*/ 38 w 69"/>
                  <a:gd name="T81" fmla="*/ 7 h 115"/>
                  <a:gd name="T82" fmla="*/ 34 w 69"/>
                  <a:gd name="T83" fmla="*/ 3 h 115"/>
                  <a:gd name="T84" fmla="*/ 31 w 69"/>
                  <a:gd name="T85" fmla="*/ 7 h 115"/>
                  <a:gd name="T86" fmla="*/ 27 w 69"/>
                  <a:gd name="T87" fmla="*/ 11 h 115"/>
                  <a:gd name="T88" fmla="*/ 19 w 69"/>
                  <a:gd name="T89" fmla="*/ 19 h 115"/>
                  <a:gd name="T90" fmla="*/ 19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6"/>
                    </a:lnTo>
                    <a:lnTo>
                      <a:pt x="11" y="15"/>
                    </a:lnTo>
                    <a:lnTo>
                      <a:pt x="19" y="3"/>
                    </a:lnTo>
                    <a:lnTo>
                      <a:pt x="27" y="0"/>
                    </a:lnTo>
                    <a:lnTo>
                      <a:pt x="34" y="0"/>
                    </a:lnTo>
                    <a:lnTo>
                      <a:pt x="42" y="0"/>
                    </a:lnTo>
                    <a:lnTo>
                      <a:pt x="50" y="3"/>
                    </a:lnTo>
                    <a:lnTo>
                      <a:pt x="57" y="11"/>
                    </a:lnTo>
                    <a:lnTo>
                      <a:pt x="65" y="26"/>
                    </a:lnTo>
                    <a:lnTo>
                      <a:pt x="69" y="38"/>
                    </a:lnTo>
                    <a:lnTo>
                      <a:pt x="69" y="57"/>
                    </a:lnTo>
                    <a:lnTo>
                      <a:pt x="69" y="72"/>
                    </a:lnTo>
                    <a:lnTo>
                      <a:pt x="65" y="88"/>
                    </a:lnTo>
                    <a:lnTo>
                      <a:pt x="57" y="99"/>
                    </a:lnTo>
                    <a:lnTo>
                      <a:pt x="50" y="111"/>
                    </a:lnTo>
                    <a:lnTo>
                      <a:pt x="42" y="115"/>
                    </a:lnTo>
                    <a:lnTo>
                      <a:pt x="34" y="115"/>
                    </a:lnTo>
                    <a:lnTo>
                      <a:pt x="23" y="115"/>
                    </a:lnTo>
                    <a:lnTo>
                      <a:pt x="15" y="107"/>
                    </a:lnTo>
                    <a:lnTo>
                      <a:pt x="8" y="95"/>
                    </a:lnTo>
                    <a:lnTo>
                      <a:pt x="4" y="80"/>
                    </a:lnTo>
                    <a:lnTo>
                      <a:pt x="0" y="57"/>
                    </a:lnTo>
                    <a:close/>
                    <a:moveTo>
                      <a:pt x="15" y="61"/>
                    </a:moveTo>
                    <a:lnTo>
                      <a:pt x="15" y="80"/>
                    </a:lnTo>
                    <a:lnTo>
                      <a:pt x="23" y="99"/>
                    </a:lnTo>
                    <a:lnTo>
                      <a:pt x="23" y="103"/>
                    </a:lnTo>
                    <a:lnTo>
                      <a:pt x="31" y="107"/>
                    </a:lnTo>
                    <a:lnTo>
                      <a:pt x="34" y="111"/>
                    </a:lnTo>
                    <a:lnTo>
                      <a:pt x="38" y="107"/>
                    </a:lnTo>
                    <a:lnTo>
                      <a:pt x="42" y="107"/>
                    </a:lnTo>
                    <a:lnTo>
                      <a:pt x="46" y="99"/>
                    </a:lnTo>
                    <a:lnTo>
                      <a:pt x="50" y="92"/>
                    </a:lnTo>
                    <a:lnTo>
                      <a:pt x="54" y="76"/>
                    </a:lnTo>
                    <a:lnTo>
                      <a:pt x="54" y="53"/>
                    </a:lnTo>
                    <a:lnTo>
                      <a:pt x="54" y="34"/>
                    </a:lnTo>
                    <a:lnTo>
                      <a:pt x="50" y="23"/>
                    </a:lnTo>
                    <a:lnTo>
                      <a:pt x="46" y="11"/>
                    </a:lnTo>
                    <a:lnTo>
                      <a:pt x="42" y="7"/>
                    </a:lnTo>
                    <a:lnTo>
                      <a:pt x="38" y="7"/>
                    </a:lnTo>
                    <a:lnTo>
                      <a:pt x="34" y="3"/>
                    </a:lnTo>
                    <a:lnTo>
                      <a:pt x="31" y="7"/>
                    </a:lnTo>
                    <a:lnTo>
                      <a:pt x="27" y="11"/>
                    </a:lnTo>
                    <a:lnTo>
                      <a:pt x="19" y="19"/>
                    </a:lnTo>
                    <a:lnTo>
                      <a:pt x="19"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4521" name="Freeform 103"/>
              <p:cNvSpPr>
                <a:spLocks noEditPoints="1"/>
              </p:cNvSpPr>
              <p:nvPr/>
            </p:nvSpPr>
            <p:spPr bwMode="auto">
              <a:xfrm>
                <a:off x="4397" y="1741"/>
                <a:ext cx="69" cy="115"/>
              </a:xfrm>
              <a:custGeom>
                <a:avLst/>
                <a:gdLst>
                  <a:gd name="T0" fmla="*/ 0 w 69"/>
                  <a:gd name="T1" fmla="*/ 57 h 115"/>
                  <a:gd name="T2" fmla="*/ 0 w 69"/>
                  <a:gd name="T3" fmla="*/ 42 h 115"/>
                  <a:gd name="T4" fmla="*/ 4 w 69"/>
                  <a:gd name="T5" fmla="*/ 26 h 115"/>
                  <a:gd name="T6" fmla="*/ 12 w 69"/>
                  <a:gd name="T7" fmla="*/ 15 h 115"/>
                  <a:gd name="T8" fmla="*/ 20 w 69"/>
                  <a:gd name="T9" fmla="*/ 3 h 115"/>
                  <a:gd name="T10" fmla="*/ 27 w 69"/>
                  <a:gd name="T11" fmla="*/ 0 h 115"/>
                  <a:gd name="T12" fmla="*/ 35 w 69"/>
                  <a:gd name="T13" fmla="*/ 0 h 115"/>
                  <a:gd name="T14" fmla="*/ 43 w 69"/>
                  <a:gd name="T15" fmla="*/ 0 h 115"/>
                  <a:gd name="T16" fmla="*/ 50 w 69"/>
                  <a:gd name="T17" fmla="*/ 3 h 115"/>
                  <a:gd name="T18" fmla="*/ 58 w 69"/>
                  <a:gd name="T19" fmla="*/ 11 h 115"/>
                  <a:gd name="T20" fmla="*/ 66 w 69"/>
                  <a:gd name="T21" fmla="*/ 26 h 115"/>
                  <a:gd name="T22" fmla="*/ 69 w 69"/>
                  <a:gd name="T23" fmla="*/ 38 h 115"/>
                  <a:gd name="T24" fmla="*/ 69 w 69"/>
                  <a:gd name="T25" fmla="*/ 57 h 115"/>
                  <a:gd name="T26" fmla="*/ 69 w 69"/>
                  <a:gd name="T27" fmla="*/ 72 h 115"/>
                  <a:gd name="T28" fmla="*/ 66 w 69"/>
                  <a:gd name="T29" fmla="*/ 88 h 115"/>
                  <a:gd name="T30" fmla="*/ 58 w 69"/>
                  <a:gd name="T31" fmla="*/ 99 h 115"/>
                  <a:gd name="T32" fmla="*/ 50 w 69"/>
                  <a:gd name="T33" fmla="*/ 111 h 115"/>
                  <a:gd name="T34" fmla="*/ 43 w 69"/>
                  <a:gd name="T35" fmla="*/ 115 h 115"/>
                  <a:gd name="T36" fmla="*/ 35 w 69"/>
                  <a:gd name="T37" fmla="*/ 115 h 115"/>
                  <a:gd name="T38" fmla="*/ 23 w 69"/>
                  <a:gd name="T39" fmla="*/ 115 h 115"/>
                  <a:gd name="T40" fmla="*/ 16 w 69"/>
                  <a:gd name="T41" fmla="*/ 107 h 115"/>
                  <a:gd name="T42" fmla="*/ 8 w 69"/>
                  <a:gd name="T43" fmla="*/ 95 h 115"/>
                  <a:gd name="T44" fmla="*/ 0 w 69"/>
                  <a:gd name="T45" fmla="*/ 80 h 115"/>
                  <a:gd name="T46" fmla="*/ 0 w 69"/>
                  <a:gd name="T47" fmla="*/ 57 h 115"/>
                  <a:gd name="T48" fmla="*/ 16 w 69"/>
                  <a:gd name="T49" fmla="*/ 61 h 115"/>
                  <a:gd name="T50" fmla="*/ 16 w 69"/>
                  <a:gd name="T51" fmla="*/ 80 h 115"/>
                  <a:gd name="T52" fmla="*/ 20 w 69"/>
                  <a:gd name="T53" fmla="*/ 99 h 115"/>
                  <a:gd name="T54" fmla="*/ 23 w 69"/>
                  <a:gd name="T55" fmla="*/ 103 h 115"/>
                  <a:gd name="T56" fmla="*/ 31 w 69"/>
                  <a:gd name="T57" fmla="*/ 107 h 115"/>
                  <a:gd name="T58" fmla="*/ 35 w 69"/>
                  <a:gd name="T59" fmla="*/ 111 h 115"/>
                  <a:gd name="T60" fmla="*/ 39 w 69"/>
                  <a:gd name="T61" fmla="*/ 107 h 115"/>
                  <a:gd name="T62" fmla="*/ 43 w 69"/>
                  <a:gd name="T63" fmla="*/ 107 h 115"/>
                  <a:gd name="T64" fmla="*/ 46 w 69"/>
                  <a:gd name="T65" fmla="*/ 99 h 115"/>
                  <a:gd name="T66" fmla="*/ 50 w 69"/>
                  <a:gd name="T67" fmla="*/ 92 h 115"/>
                  <a:gd name="T68" fmla="*/ 54 w 69"/>
                  <a:gd name="T69" fmla="*/ 76 h 115"/>
                  <a:gd name="T70" fmla="*/ 54 w 69"/>
                  <a:gd name="T71" fmla="*/ 53 h 115"/>
                  <a:gd name="T72" fmla="*/ 54 w 69"/>
                  <a:gd name="T73" fmla="*/ 34 h 115"/>
                  <a:gd name="T74" fmla="*/ 50 w 69"/>
                  <a:gd name="T75" fmla="*/ 23 h 115"/>
                  <a:gd name="T76" fmla="*/ 46 w 69"/>
                  <a:gd name="T77" fmla="*/ 11 h 115"/>
                  <a:gd name="T78" fmla="*/ 43 w 69"/>
                  <a:gd name="T79" fmla="*/ 7 h 115"/>
                  <a:gd name="T80" fmla="*/ 39 w 69"/>
                  <a:gd name="T81" fmla="*/ 7 h 115"/>
                  <a:gd name="T82" fmla="*/ 35 w 69"/>
                  <a:gd name="T83" fmla="*/ 3 h 115"/>
                  <a:gd name="T84" fmla="*/ 31 w 69"/>
                  <a:gd name="T85" fmla="*/ 7 h 115"/>
                  <a:gd name="T86" fmla="*/ 27 w 69"/>
                  <a:gd name="T87" fmla="*/ 11 h 115"/>
                  <a:gd name="T88" fmla="*/ 20 w 69"/>
                  <a:gd name="T89" fmla="*/ 19 h 115"/>
                  <a:gd name="T90" fmla="*/ 20 w 69"/>
                  <a:gd name="T91" fmla="*/ 30 h 115"/>
                  <a:gd name="T92" fmla="*/ 16 w 69"/>
                  <a:gd name="T93" fmla="*/ 46 h 115"/>
                  <a:gd name="T94" fmla="*/ 16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6"/>
                    </a:lnTo>
                    <a:lnTo>
                      <a:pt x="12" y="15"/>
                    </a:lnTo>
                    <a:lnTo>
                      <a:pt x="20" y="3"/>
                    </a:lnTo>
                    <a:lnTo>
                      <a:pt x="27" y="0"/>
                    </a:lnTo>
                    <a:lnTo>
                      <a:pt x="35" y="0"/>
                    </a:lnTo>
                    <a:lnTo>
                      <a:pt x="43" y="0"/>
                    </a:lnTo>
                    <a:lnTo>
                      <a:pt x="50" y="3"/>
                    </a:lnTo>
                    <a:lnTo>
                      <a:pt x="58" y="11"/>
                    </a:lnTo>
                    <a:lnTo>
                      <a:pt x="66" y="26"/>
                    </a:lnTo>
                    <a:lnTo>
                      <a:pt x="69" y="38"/>
                    </a:lnTo>
                    <a:lnTo>
                      <a:pt x="69" y="57"/>
                    </a:lnTo>
                    <a:lnTo>
                      <a:pt x="69" y="72"/>
                    </a:lnTo>
                    <a:lnTo>
                      <a:pt x="66" y="88"/>
                    </a:lnTo>
                    <a:lnTo>
                      <a:pt x="58" y="99"/>
                    </a:lnTo>
                    <a:lnTo>
                      <a:pt x="50" y="111"/>
                    </a:lnTo>
                    <a:lnTo>
                      <a:pt x="43" y="115"/>
                    </a:lnTo>
                    <a:lnTo>
                      <a:pt x="35" y="115"/>
                    </a:lnTo>
                    <a:lnTo>
                      <a:pt x="23" y="115"/>
                    </a:lnTo>
                    <a:lnTo>
                      <a:pt x="16" y="107"/>
                    </a:lnTo>
                    <a:lnTo>
                      <a:pt x="8" y="95"/>
                    </a:lnTo>
                    <a:lnTo>
                      <a:pt x="0" y="80"/>
                    </a:lnTo>
                    <a:lnTo>
                      <a:pt x="0" y="57"/>
                    </a:lnTo>
                    <a:close/>
                    <a:moveTo>
                      <a:pt x="16" y="61"/>
                    </a:moveTo>
                    <a:lnTo>
                      <a:pt x="16" y="80"/>
                    </a:lnTo>
                    <a:lnTo>
                      <a:pt x="20" y="99"/>
                    </a:lnTo>
                    <a:lnTo>
                      <a:pt x="23" y="103"/>
                    </a:lnTo>
                    <a:lnTo>
                      <a:pt x="31" y="107"/>
                    </a:lnTo>
                    <a:lnTo>
                      <a:pt x="35" y="111"/>
                    </a:lnTo>
                    <a:lnTo>
                      <a:pt x="39" y="107"/>
                    </a:lnTo>
                    <a:lnTo>
                      <a:pt x="43" y="107"/>
                    </a:lnTo>
                    <a:lnTo>
                      <a:pt x="46" y="99"/>
                    </a:lnTo>
                    <a:lnTo>
                      <a:pt x="50" y="92"/>
                    </a:lnTo>
                    <a:lnTo>
                      <a:pt x="54" y="76"/>
                    </a:lnTo>
                    <a:lnTo>
                      <a:pt x="54" y="53"/>
                    </a:lnTo>
                    <a:lnTo>
                      <a:pt x="54" y="34"/>
                    </a:lnTo>
                    <a:lnTo>
                      <a:pt x="50" y="23"/>
                    </a:lnTo>
                    <a:lnTo>
                      <a:pt x="46" y="11"/>
                    </a:lnTo>
                    <a:lnTo>
                      <a:pt x="43" y="7"/>
                    </a:lnTo>
                    <a:lnTo>
                      <a:pt x="39" y="7"/>
                    </a:lnTo>
                    <a:lnTo>
                      <a:pt x="35" y="3"/>
                    </a:lnTo>
                    <a:lnTo>
                      <a:pt x="31" y="7"/>
                    </a:lnTo>
                    <a:lnTo>
                      <a:pt x="27" y="11"/>
                    </a:lnTo>
                    <a:lnTo>
                      <a:pt x="20" y="19"/>
                    </a:lnTo>
                    <a:lnTo>
                      <a:pt x="20" y="30"/>
                    </a:lnTo>
                    <a:lnTo>
                      <a:pt x="16" y="46"/>
                    </a:lnTo>
                    <a:lnTo>
                      <a:pt x="16" y="61"/>
                    </a:lnTo>
                    <a:close/>
                  </a:path>
                </a:pathLst>
              </a:custGeom>
              <a:solidFill>
                <a:srgbClr val="000000"/>
              </a:solidFill>
              <a:ln w="0">
                <a:solidFill>
                  <a:srgbClr val="000000"/>
                </a:solidFill>
                <a:round/>
                <a:headEnd/>
                <a:tailEnd/>
              </a:ln>
            </p:spPr>
            <p:txBody>
              <a:bodyPr/>
              <a:lstStyle/>
              <a:p>
                <a:endParaRPr lang="en-CA"/>
              </a:p>
            </p:txBody>
          </p:sp>
          <p:sp>
            <p:nvSpPr>
              <p:cNvPr id="14522" name="Freeform 104"/>
              <p:cNvSpPr>
                <a:spLocks noEditPoints="1"/>
              </p:cNvSpPr>
              <p:nvPr/>
            </p:nvSpPr>
            <p:spPr bwMode="auto">
              <a:xfrm>
                <a:off x="4482" y="1741"/>
                <a:ext cx="69" cy="115"/>
              </a:xfrm>
              <a:custGeom>
                <a:avLst/>
                <a:gdLst>
                  <a:gd name="T0" fmla="*/ 69 w 69"/>
                  <a:gd name="T1" fmla="*/ 0 h 115"/>
                  <a:gd name="T2" fmla="*/ 69 w 69"/>
                  <a:gd name="T3" fmla="*/ 3 h 115"/>
                  <a:gd name="T4" fmla="*/ 57 w 69"/>
                  <a:gd name="T5" fmla="*/ 3 h 115"/>
                  <a:gd name="T6" fmla="*/ 50 w 69"/>
                  <a:gd name="T7" fmla="*/ 7 h 115"/>
                  <a:gd name="T8" fmla="*/ 42 w 69"/>
                  <a:gd name="T9" fmla="*/ 11 h 115"/>
                  <a:gd name="T10" fmla="*/ 34 w 69"/>
                  <a:gd name="T11" fmla="*/ 19 h 115"/>
                  <a:gd name="T12" fmla="*/ 30 w 69"/>
                  <a:gd name="T13" fmla="*/ 23 h 115"/>
                  <a:gd name="T14" fmla="*/ 27 w 69"/>
                  <a:gd name="T15" fmla="*/ 30 h 115"/>
                  <a:gd name="T16" fmla="*/ 23 w 69"/>
                  <a:gd name="T17" fmla="*/ 42 h 115"/>
                  <a:gd name="T18" fmla="*/ 19 w 69"/>
                  <a:gd name="T19" fmla="*/ 49 h 115"/>
                  <a:gd name="T20" fmla="*/ 30 w 69"/>
                  <a:gd name="T21" fmla="*/ 46 h 115"/>
                  <a:gd name="T22" fmla="*/ 42 w 69"/>
                  <a:gd name="T23" fmla="*/ 42 h 115"/>
                  <a:gd name="T24" fmla="*/ 53 w 69"/>
                  <a:gd name="T25" fmla="*/ 46 h 115"/>
                  <a:gd name="T26" fmla="*/ 61 w 69"/>
                  <a:gd name="T27" fmla="*/ 53 h 115"/>
                  <a:gd name="T28" fmla="*/ 69 w 69"/>
                  <a:gd name="T29" fmla="*/ 61 h 115"/>
                  <a:gd name="T30" fmla="*/ 69 w 69"/>
                  <a:gd name="T31" fmla="*/ 76 h 115"/>
                  <a:gd name="T32" fmla="*/ 69 w 69"/>
                  <a:gd name="T33" fmla="*/ 88 h 115"/>
                  <a:gd name="T34" fmla="*/ 61 w 69"/>
                  <a:gd name="T35" fmla="*/ 99 h 115"/>
                  <a:gd name="T36" fmla="*/ 53 w 69"/>
                  <a:gd name="T37" fmla="*/ 107 h 115"/>
                  <a:gd name="T38" fmla="*/ 46 w 69"/>
                  <a:gd name="T39" fmla="*/ 115 h 115"/>
                  <a:gd name="T40" fmla="*/ 34 w 69"/>
                  <a:gd name="T41" fmla="*/ 115 h 115"/>
                  <a:gd name="T42" fmla="*/ 23 w 69"/>
                  <a:gd name="T43" fmla="*/ 115 h 115"/>
                  <a:gd name="T44" fmla="*/ 15 w 69"/>
                  <a:gd name="T45" fmla="*/ 107 h 115"/>
                  <a:gd name="T46" fmla="*/ 7 w 69"/>
                  <a:gd name="T47" fmla="*/ 95 h 115"/>
                  <a:gd name="T48" fmla="*/ 0 w 69"/>
                  <a:gd name="T49" fmla="*/ 84 h 115"/>
                  <a:gd name="T50" fmla="*/ 0 w 69"/>
                  <a:gd name="T51" fmla="*/ 69 h 115"/>
                  <a:gd name="T52" fmla="*/ 0 w 69"/>
                  <a:gd name="T53" fmla="*/ 53 h 115"/>
                  <a:gd name="T54" fmla="*/ 4 w 69"/>
                  <a:gd name="T55" fmla="*/ 42 h 115"/>
                  <a:gd name="T56" fmla="*/ 11 w 69"/>
                  <a:gd name="T57" fmla="*/ 26 h 115"/>
                  <a:gd name="T58" fmla="*/ 23 w 69"/>
                  <a:gd name="T59" fmla="*/ 19 h 115"/>
                  <a:gd name="T60" fmla="*/ 34 w 69"/>
                  <a:gd name="T61" fmla="*/ 7 h 115"/>
                  <a:gd name="T62" fmla="*/ 42 w 69"/>
                  <a:gd name="T63" fmla="*/ 3 h 115"/>
                  <a:gd name="T64" fmla="*/ 53 w 69"/>
                  <a:gd name="T65" fmla="*/ 0 h 115"/>
                  <a:gd name="T66" fmla="*/ 61 w 69"/>
                  <a:gd name="T67" fmla="*/ 0 h 115"/>
                  <a:gd name="T68" fmla="*/ 69 w 69"/>
                  <a:gd name="T69" fmla="*/ 0 h 115"/>
                  <a:gd name="T70" fmla="*/ 15 w 69"/>
                  <a:gd name="T71" fmla="*/ 57 h 115"/>
                  <a:gd name="T72" fmla="*/ 15 w 69"/>
                  <a:gd name="T73" fmla="*/ 69 h 115"/>
                  <a:gd name="T74" fmla="*/ 15 w 69"/>
                  <a:gd name="T75" fmla="*/ 76 h 115"/>
                  <a:gd name="T76" fmla="*/ 15 w 69"/>
                  <a:gd name="T77" fmla="*/ 84 h 115"/>
                  <a:gd name="T78" fmla="*/ 19 w 69"/>
                  <a:gd name="T79" fmla="*/ 92 h 115"/>
                  <a:gd name="T80" fmla="*/ 23 w 69"/>
                  <a:gd name="T81" fmla="*/ 99 h 115"/>
                  <a:gd name="T82" fmla="*/ 27 w 69"/>
                  <a:gd name="T83" fmla="*/ 107 h 115"/>
                  <a:gd name="T84" fmla="*/ 30 w 69"/>
                  <a:gd name="T85" fmla="*/ 107 h 115"/>
                  <a:gd name="T86" fmla="*/ 34 w 69"/>
                  <a:gd name="T87" fmla="*/ 111 h 115"/>
                  <a:gd name="T88" fmla="*/ 42 w 69"/>
                  <a:gd name="T89" fmla="*/ 107 h 115"/>
                  <a:gd name="T90" fmla="*/ 50 w 69"/>
                  <a:gd name="T91" fmla="*/ 103 h 115"/>
                  <a:gd name="T92" fmla="*/ 53 w 69"/>
                  <a:gd name="T93" fmla="*/ 95 h 115"/>
                  <a:gd name="T94" fmla="*/ 53 w 69"/>
                  <a:gd name="T95" fmla="*/ 84 h 115"/>
                  <a:gd name="T96" fmla="*/ 53 w 69"/>
                  <a:gd name="T97" fmla="*/ 72 h 115"/>
                  <a:gd name="T98" fmla="*/ 50 w 69"/>
                  <a:gd name="T99" fmla="*/ 61 h 115"/>
                  <a:gd name="T100" fmla="*/ 42 w 69"/>
                  <a:gd name="T101" fmla="*/ 53 h 115"/>
                  <a:gd name="T102" fmla="*/ 34 w 69"/>
                  <a:gd name="T103" fmla="*/ 49 h 115"/>
                  <a:gd name="T104" fmla="*/ 30 w 69"/>
                  <a:gd name="T105" fmla="*/ 49 h 115"/>
                  <a:gd name="T106" fmla="*/ 27 w 69"/>
                  <a:gd name="T107" fmla="*/ 53 h 115"/>
                  <a:gd name="T108" fmla="*/ 23 w 69"/>
                  <a:gd name="T109" fmla="*/ 53 h 115"/>
                  <a:gd name="T110" fmla="*/ 15 w 69"/>
                  <a:gd name="T111" fmla="*/ 57 h 11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69"/>
                  <a:gd name="T169" fmla="*/ 0 h 115"/>
                  <a:gd name="T170" fmla="*/ 69 w 69"/>
                  <a:gd name="T171" fmla="*/ 115 h 11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69" h="115">
                    <a:moveTo>
                      <a:pt x="69" y="0"/>
                    </a:moveTo>
                    <a:lnTo>
                      <a:pt x="69" y="3"/>
                    </a:lnTo>
                    <a:lnTo>
                      <a:pt x="57" y="3"/>
                    </a:lnTo>
                    <a:lnTo>
                      <a:pt x="50" y="7"/>
                    </a:lnTo>
                    <a:lnTo>
                      <a:pt x="42" y="11"/>
                    </a:lnTo>
                    <a:lnTo>
                      <a:pt x="34" y="19"/>
                    </a:lnTo>
                    <a:lnTo>
                      <a:pt x="30" y="23"/>
                    </a:lnTo>
                    <a:lnTo>
                      <a:pt x="27" y="30"/>
                    </a:lnTo>
                    <a:lnTo>
                      <a:pt x="23" y="42"/>
                    </a:lnTo>
                    <a:lnTo>
                      <a:pt x="19" y="49"/>
                    </a:lnTo>
                    <a:lnTo>
                      <a:pt x="30" y="46"/>
                    </a:lnTo>
                    <a:lnTo>
                      <a:pt x="42" y="42"/>
                    </a:lnTo>
                    <a:lnTo>
                      <a:pt x="53" y="46"/>
                    </a:lnTo>
                    <a:lnTo>
                      <a:pt x="61" y="53"/>
                    </a:lnTo>
                    <a:lnTo>
                      <a:pt x="69" y="61"/>
                    </a:lnTo>
                    <a:lnTo>
                      <a:pt x="69" y="76"/>
                    </a:lnTo>
                    <a:lnTo>
                      <a:pt x="69" y="88"/>
                    </a:lnTo>
                    <a:lnTo>
                      <a:pt x="61" y="99"/>
                    </a:lnTo>
                    <a:lnTo>
                      <a:pt x="53" y="107"/>
                    </a:lnTo>
                    <a:lnTo>
                      <a:pt x="46" y="115"/>
                    </a:lnTo>
                    <a:lnTo>
                      <a:pt x="34" y="115"/>
                    </a:lnTo>
                    <a:lnTo>
                      <a:pt x="23" y="115"/>
                    </a:lnTo>
                    <a:lnTo>
                      <a:pt x="15" y="107"/>
                    </a:lnTo>
                    <a:lnTo>
                      <a:pt x="7" y="95"/>
                    </a:lnTo>
                    <a:lnTo>
                      <a:pt x="0" y="84"/>
                    </a:lnTo>
                    <a:lnTo>
                      <a:pt x="0" y="69"/>
                    </a:lnTo>
                    <a:lnTo>
                      <a:pt x="0" y="53"/>
                    </a:lnTo>
                    <a:lnTo>
                      <a:pt x="4" y="42"/>
                    </a:lnTo>
                    <a:lnTo>
                      <a:pt x="11" y="26"/>
                    </a:lnTo>
                    <a:lnTo>
                      <a:pt x="23" y="19"/>
                    </a:lnTo>
                    <a:lnTo>
                      <a:pt x="34" y="7"/>
                    </a:lnTo>
                    <a:lnTo>
                      <a:pt x="42" y="3"/>
                    </a:lnTo>
                    <a:lnTo>
                      <a:pt x="53" y="0"/>
                    </a:lnTo>
                    <a:lnTo>
                      <a:pt x="61" y="0"/>
                    </a:lnTo>
                    <a:lnTo>
                      <a:pt x="69" y="0"/>
                    </a:lnTo>
                    <a:close/>
                    <a:moveTo>
                      <a:pt x="15" y="57"/>
                    </a:moveTo>
                    <a:lnTo>
                      <a:pt x="15" y="69"/>
                    </a:lnTo>
                    <a:lnTo>
                      <a:pt x="15" y="76"/>
                    </a:lnTo>
                    <a:lnTo>
                      <a:pt x="15" y="84"/>
                    </a:lnTo>
                    <a:lnTo>
                      <a:pt x="19" y="92"/>
                    </a:lnTo>
                    <a:lnTo>
                      <a:pt x="23" y="99"/>
                    </a:lnTo>
                    <a:lnTo>
                      <a:pt x="27" y="107"/>
                    </a:lnTo>
                    <a:lnTo>
                      <a:pt x="30" y="107"/>
                    </a:lnTo>
                    <a:lnTo>
                      <a:pt x="34" y="111"/>
                    </a:lnTo>
                    <a:lnTo>
                      <a:pt x="42" y="107"/>
                    </a:lnTo>
                    <a:lnTo>
                      <a:pt x="50" y="103"/>
                    </a:lnTo>
                    <a:lnTo>
                      <a:pt x="53" y="95"/>
                    </a:lnTo>
                    <a:lnTo>
                      <a:pt x="53" y="84"/>
                    </a:lnTo>
                    <a:lnTo>
                      <a:pt x="53" y="72"/>
                    </a:lnTo>
                    <a:lnTo>
                      <a:pt x="50" y="61"/>
                    </a:lnTo>
                    <a:lnTo>
                      <a:pt x="42" y="53"/>
                    </a:lnTo>
                    <a:lnTo>
                      <a:pt x="34" y="49"/>
                    </a:lnTo>
                    <a:lnTo>
                      <a:pt x="30" y="49"/>
                    </a:lnTo>
                    <a:lnTo>
                      <a:pt x="27" y="53"/>
                    </a:lnTo>
                    <a:lnTo>
                      <a:pt x="23" y="53"/>
                    </a:lnTo>
                    <a:lnTo>
                      <a:pt x="15" y="57"/>
                    </a:lnTo>
                    <a:close/>
                  </a:path>
                </a:pathLst>
              </a:custGeom>
              <a:solidFill>
                <a:srgbClr val="000000"/>
              </a:solidFill>
              <a:ln w="0">
                <a:solidFill>
                  <a:srgbClr val="000000"/>
                </a:solidFill>
                <a:round/>
                <a:headEnd/>
                <a:tailEnd/>
              </a:ln>
            </p:spPr>
            <p:txBody>
              <a:bodyPr/>
              <a:lstStyle/>
              <a:p>
                <a:endParaRPr lang="en-CA"/>
              </a:p>
            </p:txBody>
          </p:sp>
          <p:sp>
            <p:nvSpPr>
              <p:cNvPr id="14523" name="Freeform 105"/>
              <p:cNvSpPr>
                <a:spLocks noEditPoints="1"/>
              </p:cNvSpPr>
              <p:nvPr/>
            </p:nvSpPr>
            <p:spPr bwMode="auto">
              <a:xfrm>
                <a:off x="4566" y="1741"/>
                <a:ext cx="69" cy="115"/>
              </a:xfrm>
              <a:custGeom>
                <a:avLst/>
                <a:gdLst>
                  <a:gd name="T0" fmla="*/ 69 w 69"/>
                  <a:gd name="T1" fmla="*/ 0 h 115"/>
                  <a:gd name="T2" fmla="*/ 69 w 69"/>
                  <a:gd name="T3" fmla="*/ 3 h 115"/>
                  <a:gd name="T4" fmla="*/ 58 w 69"/>
                  <a:gd name="T5" fmla="*/ 3 h 115"/>
                  <a:gd name="T6" fmla="*/ 50 w 69"/>
                  <a:gd name="T7" fmla="*/ 7 h 115"/>
                  <a:gd name="T8" fmla="*/ 42 w 69"/>
                  <a:gd name="T9" fmla="*/ 11 h 115"/>
                  <a:gd name="T10" fmla="*/ 35 w 69"/>
                  <a:gd name="T11" fmla="*/ 19 h 115"/>
                  <a:gd name="T12" fmla="*/ 31 w 69"/>
                  <a:gd name="T13" fmla="*/ 23 h 115"/>
                  <a:gd name="T14" fmla="*/ 27 w 69"/>
                  <a:gd name="T15" fmla="*/ 30 h 115"/>
                  <a:gd name="T16" fmla="*/ 19 w 69"/>
                  <a:gd name="T17" fmla="*/ 42 h 115"/>
                  <a:gd name="T18" fmla="*/ 19 w 69"/>
                  <a:gd name="T19" fmla="*/ 49 h 115"/>
                  <a:gd name="T20" fmla="*/ 31 w 69"/>
                  <a:gd name="T21" fmla="*/ 46 h 115"/>
                  <a:gd name="T22" fmla="*/ 42 w 69"/>
                  <a:gd name="T23" fmla="*/ 42 h 115"/>
                  <a:gd name="T24" fmla="*/ 50 w 69"/>
                  <a:gd name="T25" fmla="*/ 46 h 115"/>
                  <a:gd name="T26" fmla="*/ 62 w 69"/>
                  <a:gd name="T27" fmla="*/ 53 h 115"/>
                  <a:gd name="T28" fmla="*/ 65 w 69"/>
                  <a:gd name="T29" fmla="*/ 61 h 115"/>
                  <a:gd name="T30" fmla="*/ 69 w 69"/>
                  <a:gd name="T31" fmla="*/ 76 h 115"/>
                  <a:gd name="T32" fmla="*/ 65 w 69"/>
                  <a:gd name="T33" fmla="*/ 88 h 115"/>
                  <a:gd name="T34" fmla="*/ 62 w 69"/>
                  <a:gd name="T35" fmla="*/ 99 h 115"/>
                  <a:gd name="T36" fmla="*/ 54 w 69"/>
                  <a:gd name="T37" fmla="*/ 107 h 115"/>
                  <a:gd name="T38" fmla="*/ 46 w 69"/>
                  <a:gd name="T39" fmla="*/ 115 h 115"/>
                  <a:gd name="T40" fmla="*/ 35 w 69"/>
                  <a:gd name="T41" fmla="*/ 115 h 115"/>
                  <a:gd name="T42" fmla="*/ 23 w 69"/>
                  <a:gd name="T43" fmla="*/ 115 h 115"/>
                  <a:gd name="T44" fmla="*/ 16 w 69"/>
                  <a:gd name="T45" fmla="*/ 107 h 115"/>
                  <a:gd name="T46" fmla="*/ 8 w 69"/>
                  <a:gd name="T47" fmla="*/ 95 h 115"/>
                  <a:gd name="T48" fmla="*/ 0 w 69"/>
                  <a:gd name="T49" fmla="*/ 84 h 115"/>
                  <a:gd name="T50" fmla="*/ 0 w 69"/>
                  <a:gd name="T51" fmla="*/ 69 h 115"/>
                  <a:gd name="T52" fmla="*/ 0 w 69"/>
                  <a:gd name="T53" fmla="*/ 53 h 115"/>
                  <a:gd name="T54" fmla="*/ 4 w 69"/>
                  <a:gd name="T55" fmla="*/ 42 h 115"/>
                  <a:gd name="T56" fmla="*/ 12 w 69"/>
                  <a:gd name="T57" fmla="*/ 26 h 115"/>
                  <a:gd name="T58" fmla="*/ 23 w 69"/>
                  <a:gd name="T59" fmla="*/ 19 h 115"/>
                  <a:gd name="T60" fmla="*/ 35 w 69"/>
                  <a:gd name="T61" fmla="*/ 7 h 115"/>
                  <a:gd name="T62" fmla="*/ 42 w 69"/>
                  <a:gd name="T63" fmla="*/ 3 h 115"/>
                  <a:gd name="T64" fmla="*/ 54 w 69"/>
                  <a:gd name="T65" fmla="*/ 0 h 115"/>
                  <a:gd name="T66" fmla="*/ 62 w 69"/>
                  <a:gd name="T67" fmla="*/ 0 h 115"/>
                  <a:gd name="T68" fmla="*/ 69 w 69"/>
                  <a:gd name="T69" fmla="*/ 0 h 115"/>
                  <a:gd name="T70" fmla="*/ 16 w 69"/>
                  <a:gd name="T71" fmla="*/ 57 h 115"/>
                  <a:gd name="T72" fmla="*/ 16 w 69"/>
                  <a:gd name="T73" fmla="*/ 69 h 115"/>
                  <a:gd name="T74" fmla="*/ 16 w 69"/>
                  <a:gd name="T75" fmla="*/ 76 h 115"/>
                  <a:gd name="T76" fmla="*/ 16 w 69"/>
                  <a:gd name="T77" fmla="*/ 84 h 115"/>
                  <a:gd name="T78" fmla="*/ 19 w 69"/>
                  <a:gd name="T79" fmla="*/ 92 h 115"/>
                  <a:gd name="T80" fmla="*/ 19 w 69"/>
                  <a:gd name="T81" fmla="*/ 99 h 115"/>
                  <a:gd name="T82" fmla="*/ 27 w 69"/>
                  <a:gd name="T83" fmla="*/ 107 h 115"/>
                  <a:gd name="T84" fmla="*/ 31 w 69"/>
                  <a:gd name="T85" fmla="*/ 107 h 115"/>
                  <a:gd name="T86" fmla="*/ 35 w 69"/>
                  <a:gd name="T87" fmla="*/ 111 h 115"/>
                  <a:gd name="T88" fmla="*/ 42 w 69"/>
                  <a:gd name="T89" fmla="*/ 107 h 115"/>
                  <a:gd name="T90" fmla="*/ 46 w 69"/>
                  <a:gd name="T91" fmla="*/ 103 h 115"/>
                  <a:gd name="T92" fmla="*/ 54 w 69"/>
                  <a:gd name="T93" fmla="*/ 95 h 115"/>
                  <a:gd name="T94" fmla="*/ 54 w 69"/>
                  <a:gd name="T95" fmla="*/ 84 h 115"/>
                  <a:gd name="T96" fmla="*/ 54 w 69"/>
                  <a:gd name="T97" fmla="*/ 72 h 115"/>
                  <a:gd name="T98" fmla="*/ 46 w 69"/>
                  <a:gd name="T99" fmla="*/ 61 h 115"/>
                  <a:gd name="T100" fmla="*/ 42 w 69"/>
                  <a:gd name="T101" fmla="*/ 53 h 115"/>
                  <a:gd name="T102" fmla="*/ 35 w 69"/>
                  <a:gd name="T103" fmla="*/ 49 h 115"/>
                  <a:gd name="T104" fmla="*/ 31 w 69"/>
                  <a:gd name="T105" fmla="*/ 49 h 115"/>
                  <a:gd name="T106" fmla="*/ 27 w 69"/>
                  <a:gd name="T107" fmla="*/ 53 h 115"/>
                  <a:gd name="T108" fmla="*/ 23 w 69"/>
                  <a:gd name="T109" fmla="*/ 53 h 115"/>
                  <a:gd name="T110" fmla="*/ 16 w 69"/>
                  <a:gd name="T111" fmla="*/ 57 h 11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69"/>
                  <a:gd name="T169" fmla="*/ 0 h 115"/>
                  <a:gd name="T170" fmla="*/ 69 w 69"/>
                  <a:gd name="T171" fmla="*/ 115 h 11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69" h="115">
                    <a:moveTo>
                      <a:pt x="69" y="0"/>
                    </a:moveTo>
                    <a:lnTo>
                      <a:pt x="69" y="3"/>
                    </a:lnTo>
                    <a:lnTo>
                      <a:pt x="58" y="3"/>
                    </a:lnTo>
                    <a:lnTo>
                      <a:pt x="50" y="7"/>
                    </a:lnTo>
                    <a:lnTo>
                      <a:pt x="42" y="11"/>
                    </a:lnTo>
                    <a:lnTo>
                      <a:pt x="35" y="19"/>
                    </a:lnTo>
                    <a:lnTo>
                      <a:pt x="31" y="23"/>
                    </a:lnTo>
                    <a:lnTo>
                      <a:pt x="27" y="30"/>
                    </a:lnTo>
                    <a:lnTo>
                      <a:pt x="19" y="42"/>
                    </a:lnTo>
                    <a:lnTo>
                      <a:pt x="19" y="49"/>
                    </a:lnTo>
                    <a:lnTo>
                      <a:pt x="31" y="46"/>
                    </a:lnTo>
                    <a:lnTo>
                      <a:pt x="42" y="42"/>
                    </a:lnTo>
                    <a:lnTo>
                      <a:pt x="50" y="46"/>
                    </a:lnTo>
                    <a:lnTo>
                      <a:pt x="62" y="53"/>
                    </a:lnTo>
                    <a:lnTo>
                      <a:pt x="65" y="61"/>
                    </a:lnTo>
                    <a:lnTo>
                      <a:pt x="69" y="76"/>
                    </a:lnTo>
                    <a:lnTo>
                      <a:pt x="65" y="88"/>
                    </a:lnTo>
                    <a:lnTo>
                      <a:pt x="62" y="99"/>
                    </a:lnTo>
                    <a:lnTo>
                      <a:pt x="54" y="107"/>
                    </a:lnTo>
                    <a:lnTo>
                      <a:pt x="46" y="115"/>
                    </a:lnTo>
                    <a:lnTo>
                      <a:pt x="35" y="115"/>
                    </a:lnTo>
                    <a:lnTo>
                      <a:pt x="23" y="115"/>
                    </a:lnTo>
                    <a:lnTo>
                      <a:pt x="16" y="107"/>
                    </a:lnTo>
                    <a:lnTo>
                      <a:pt x="8" y="95"/>
                    </a:lnTo>
                    <a:lnTo>
                      <a:pt x="0" y="84"/>
                    </a:lnTo>
                    <a:lnTo>
                      <a:pt x="0" y="69"/>
                    </a:lnTo>
                    <a:lnTo>
                      <a:pt x="0" y="53"/>
                    </a:lnTo>
                    <a:lnTo>
                      <a:pt x="4" y="42"/>
                    </a:lnTo>
                    <a:lnTo>
                      <a:pt x="12" y="26"/>
                    </a:lnTo>
                    <a:lnTo>
                      <a:pt x="23" y="19"/>
                    </a:lnTo>
                    <a:lnTo>
                      <a:pt x="35" y="7"/>
                    </a:lnTo>
                    <a:lnTo>
                      <a:pt x="42" y="3"/>
                    </a:lnTo>
                    <a:lnTo>
                      <a:pt x="54" y="0"/>
                    </a:lnTo>
                    <a:lnTo>
                      <a:pt x="62" y="0"/>
                    </a:lnTo>
                    <a:lnTo>
                      <a:pt x="69" y="0"/>
                    </a:lnTo>
                    <a:close/>
                    <a:moveTo>
                      <a:pt x="16" y="57"/>
                    </a:moveTo>
                    <a:lnTo>
                      <a:pt x="16" y="69"/>
                    </a:lnTo>
                    <a:lnTo>
                      <a:pt x="16" y="76"/>
                    </a:lnTo>
                    <a:lnTo>
                      <a:pt x="16" y="84"/>
                    </a:lnTo>
                    <a:lnTo>
                      <a:pt x="19" y="92"/>
                    </a:lnTo>
                    <a:lnTo>
                      <a:pt x="19" y="99"/>
                    </a:lnTo>
                    <a:lnTo>
                      <a:pt x="27" y="107"/>
                    </a:lnTo>
                    <a:lnTo>
                      <a:pt x="31" y="107"/>
                    </a:lnTo>
                    <a:lnTo>
                      <a:pt x="35" y="111"/>
                    </a:lnTo>
                    <a:lnTo>
                      <a:pt x="42" y="107"/>
                    </a:lnTo>
                    <a:lnTo>
                      <a:pt x="46" y="103"/>
                    </a:lnTo>
                    <a:lnTo>
                      <a:pt x="54" y="95"/>
                    </a:lnTo>
                    <a:lnTo>
                      <a:pt x="54" y="84"/>
                    </a:lnTo>
                    <a:lnTo>
                      <a:pt x="54" y="72"/>
                    </a:lnTo>
                    <a:lnTo>
                      <a:pt x="46" y="61"/>
                    </a:lnTo>
                    <a:lnTo>
                      <a:pt x="42" y="53"/>
                    </a:lnTo>
                    <a:lnTo>
                      <a:pt x="35" y="49"/>
                    </a:lnTo>
                    <a:lnTo>
                      <a:pt x="31" y="49"/>
                    </a:lnTo>
                    <a:lnTo>
                      <a:pt x="27" y="53"/>
                    </a:lnTo>
                    <a:lnTo>
                      <a:pt x="23" y="53"/>
                    </a:lnTo>
                    <a:lnTo>
                      <a:pt x="16" y="57"/>
                    </a:lnTo>
                    <a:close/>
                  </a:path>
                </a:pathLst>
              </a:custGeom>
              <a:solidFill>
                <a:srgbClr val="000000"/>
              </a:solidFill>
              <a:ln w="0">
                <a:solidFill>
                  <a:srgbClr val="000000"/>
                </a:solidFill>
                <a:round/>
                <a:headEnd/>
                <a:tailEnd/>
              </a:ln>
            </p:spPr>
            <p:txBody>
              <a:bodyPr/>
              <a:lstStyle/>
              <a:p>
                <a:endParaRPr lang="en-CA"/>
              </a:p>
            </p:txBody>
          </p:sp>
          <p:sp>
            <p:nvSpPr>
              <p:cNvPr id="14524" name="Rectangle 106"/>
              <p:cNvSpPr>
                <a:spLocks noChangeArrowheads="1"/>
              </p:cNvSpPr>
              <p:nvPr/>
            </p:nvSpPr>
            <p:spPr bwMode="auto">
              <a:xfrm>
                <a:off x="4670" y="1706"/>
                <a:ext cx="7" cy="207"/>
              </a:xfrm>
              <a:prstGeom prst="rect">
                <a:avLst/>
              </a:prstGeom>
              <a:solidFill>
                <a:srgbClr val="000000"/>
              </a:solidFill>
              <a:ln w="0">
                <a:solidFill>
                  <a:srgbClr val="000000"/>
                </a:solidFill>
                <a:miter lim="800000"/>
                <a:headEnd/>
                <a:tailEnd/>
              </a:ln>
            </p:spPr>
            <p:txBody>
              <a:bodyPr/>
              <a:lstStyle/>
              <a:p>
                <a:endParaRPr lang="en-US"/>
              </a:p>
            </p:txBody>
          </p:sp>
          <p:sp>
            <p:nvSpPr>
              <p:cNvPr id="14525" name="Freeform 107"/>
              <p:cNvSpPr>
                <a:spLocks/>
              </p:cNvSpPr>
              <p:nvPr/>
            </p:nvSpPr>
            <p:spPr bwMode="auto">
              <a:xfrm>
                <a:off x="4885" y="1836"/>
                <a:ext cx="19" cy="20"/>
              </a:xfrm>
              <a:custGeom>
                <a:avLst/>
                <a:gdLst>
                  <a:gd name="T0" fmla="*/ 7 w 19"/>
                  <a:gd name="T1" fmla="*/ 0 h 20"/>
                  <a:gd name="T2" fmla="*/ 11 w 19"/>
                  <a:gd name="T3" fmla="*/ 0 h 20"/>
                  <a:gd name="T4" fmla="*/ 15 w 19"/>
                  <a:gd name="T5" fmla="*/ 4 h 20"/>
                  <a:gd name="T6" fmla="*/ 15 w 19"/>
                  <a:gd name="T7" fmla="*/ 8 h 20"/>
                  <a:gd name="T8" fmla="*/ 19 w 19"/>
                  <a:gd name="T9" fmla="*/ 12 h 20"/>
                  <a:gd name="T10" fmla="*/ 15 w 19"/>
                  <a:gd name="T11" fmla="*/ 16 h 20"/>
                  <a:gd name="T12" fmla="*/ 15 w 19"/>
                  <a:gd name="T13" fmla="*/ 16 h 20"/>
                  <a:gd name="T14" fmla="*/ 11 w 19"/>
                  <a:gd name="T15" fmla="*/ 20 h 20"/>
                  <a:gd name="T16" fmla="*/ 7 w 19"/>
                  <a:gd name="T17" fmla="*/ 20 h 20"/>
                  <a:gd name="T18" fmla="*/ 3 w 19"/>
                  <a:gd name="T19" fmla="*/ 20 h 20"/>
                  <a:gd name="T20" fmla="*/ 0 w 19"/>
                  <a:gd name="T21" fmla="*/ 16 h 20"/>
                  <a:gd name="T22" fmla="*/ 0 w 19"/>
                  <a:gd name="T23" fmla="*/ 16 h 20"/>
                  <a:gd name="T24" fmla="*/ 0 w 19"/>
                  <a:gd name="T25" fmla="*/ 12 h 20"/>
                  <a:gd name="T26" fmla="*/ 0 w 19"/>
                  <a:gd name="T27" fmla="*/ 8 h 20"/>
                  <a:gd name="T28" fmla="*/ 0 w 19"/>
                  <a:gd name="T29" fmla="*/ 4 h 20"/>
                  <a:gd name="T30" fmla="*/ 3 w 19"/>
                  <a:gd name="T31" fmla="*/ 0 h 20"/>
                  <a:gd name="T32" fmla="*/ 7 w 19"/>
                  <a:gd name="T33" fmla="*/ 0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20"/>
                  <a:gd name="T53" fmla="*/ 19 w 19"/>
                  <a:gd name="T54" fmla="*/ 20 h 2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20">
                    <a:moveTo>
                      <a:pt x="7" y="0"/>
                    </a:moveTo>
                    <a:lnTo>
                      <a:pt x="11" y="0"/>
                    </a:lnTo>
                    <a:lnTo>
                      <a:pt x="15" y="4"/>
                    </a:lnTo>
                    <a:lnTo>
                      <a:pt x="15" y="8"/>
                    </a:lnTo>
                    <a:lnTo>
                      <a:pt x="19" y="12"/>
                    </a:lnTo>
                    <a:lnTo>
                      <a:pt x="15" y="16"/>
                    </a:lnTo>
                    <a:lnTo>
                      <a:pt x="11" y="20"/>
                    </a:lnTo>
                    <a:lnTo>
                      <a:pt x="7" y="20"/>
                    </a:lnTo>
                    <a:lnTo>
                      <a:pt x="3" y="20"/>
                    </a:lnTo>
                    <a:lnTo>
                      <a:pt x="0" y="16"/>
                    </a:lnTo>
                    <a:lnTo>
                      <a:pt x="0" y="12"/>
                    </a:lnTo>
                    <a:lnTo>
                      <a:pt x="0" y="8"/>
                    </a:lnTo>
                    <a:lnTo>
                      <a:pt x="0" y="4"/>
                    </a:lnTo>
                    <a:lnTo>
                      <a:pt x="3" y="0"/>
                    </a:lnTo>
                    <a:lnTo>
                      <a:pt x="7" y="0"/>
                    </a:lnTo>
                    <a:close/>
                  </a:path>
                </a:pathLst>
              </a:custGeom>
              <a:solidFill>
                <a:srgbClr val="000000"/>
              </a:solidFill>
              <a:ln w="0">
                <a:solidFill>
                  <a:srgbClr val="000000"/>
                </a:solidFill>
                <a:round/>
                <a:headEnd/>
                <a:tailEnd/>
              </a:ln>
            </p:spPr>
            <p:txBody>
              <a:bodyPr/>
              <a:lstStyle/>
              <a:p>
                <a:endParaRPr lang="en-CA"/>
              </a:p>
            </p:txBody>
          </p:sp>
          <p:sp>
            <p:nvSpPr>
              <p:cNvPr id="14526" name="Freeform 108"/>
              <p:cNvSpPr>
                <a:spLocks noEditPoints="1"/>
              </p:cNvSpPr>
              <p:nvPr/>
            </p:nvSpPr>
            <p:spPr bwMode="auto">
              <a:xfrm>
                <a:off x="4919" y="1741"/>
                <a:ext cx="69" cy="115"/>
              </a:xfrm>
              <a:custGeom>
                <a:avLst/>
                <a:gdLst>
                  <a:gd name="T0" fmla="*/ 0 w 69"/>
                  <a:gd name="T1" fmla="*/ 57 h 115"/>
                  <a:gd name="T2" fmla="*/ 0 w 69"/>
                  <a:gd name="T3" fmla="*/ 42 h 115"/>
                  <a:gd name="T4" fmla="*/ 8 w 69"/>
                  <a:gd name="T5" fmla="*/ 26 h 115"/>
                  <a:gd name="T6" fmla="*/ 12 w 69"/>
                  <a:gd name="T7" fmla="*/ 15 h 115"/>
                  <a:gd name="T8" fmla="*/ 19 w 69"/>
                  <a:gd name="T9" fmla="*/ 3 h 115"/>
                  <a:gd name="T10" fmla="*/ 27 w 69"/>
                  <a:gd name="T11" fmla="*/ 0 h 115"/>
                  <a:gd name="T12" fmla="*/ 35 w 69"/>
                  <a:gd name="T13" fmla="*/ 0 h 115"/>
                  <a:gd name="T14" fmla="*/ 42 w 69"/>
                  <a:gd name="T15" fmla="*/ 0 h 115"/>
                  <a:gd name="T16" fmla="*/ 50 w 69"/>
                  <a:gd name="T17" fmla="*/ 3 h 115"/>
                  <a:gd name="T18" fmla="*/ 58 w 69"/>
                  <a:gd name="T19" fmla="*/ 11 h 115"/>
                  <a:gd name="T20" fmla="*/ 65 w 69"/>
                  <a:gd name="T21" fmla="*/ 26 h 115"/>
                  <a:gd name="T22" fmla="*/ 69 w 69"/>
                  <a:gd name="T23" fmla="*/ 38 h 115"/>
                  <a:gd name="T24" fmla="*/ 69 w 69"/>
                  <a:gd name="T25" fmla="*/ 57 h 115"/>
                  <a:gd name="T26" fmla="*/ 69 w 69"/>
                  <a:gd name="T27" fmla="*/ 72 h 115"/>
                  <a:gd name="T28" fmla="*/ 65 w 69"/>
                  <a:gd name="T29" fmla="*/ 88 h 115"/>
                  <a:gd name="T30" fmla="*/ 58 w 69"/>
                  <a:gd name="T31" fmla="*/ 99 h 115"/>
                  <a:gd name="T32" fmla="*/ 50 w 69"/>
                  <a:gd name="T33" fmla="*/ 111 h 115"/>
                  <a:gd name="T34" fmla="*/ 42 w 69"/>
                  <a:gd name="T35" fmla="*/ 115 h 115"/>
                  <a:gd name="T36" fmla="*/ 35 w 69"/>
                  <a:gd name="T37" fmla="*/ 115 h 115"/>
                  <a:gd name="T38" fmla="*/ 27 w 69"/>
                  <a:gd name="T39" fmla="*/ 115 h 115"/>
                  <a:gd name="T40" fmla="*/ 16 w 69"/>
                  <a:gd name="T41" fmla="*/ 107 h 115"/>
                  <a:gd name="T42" fmla="*/ 8 w 69"/>
                  <a:gd name="T43" fmla="*/ 95 h 115"/>
                  <a:gd name="T44" fmla="*/ 4 w 69"/>
                  <a:gd name="T45" fmla="*/ 80 h 115"/>
                  <a:gd name="T46" fmla="*/ 0 w 69"/>
                  <a:gd name="T47" fmla="*/ 57 h 115"/>
                  <a:gd name="T48" fmla="*/ 16 w 69"/>
                  <a:gd name="T49" fmla="*/ 61 h 115"/>
                  <a:gd name="T50" fmla="*/ 19 w 69"/>
                  <a:gd name="T51" fmla="*/ 80 h 115"/>
                  <a:gd name="T52" fmla="*/ 23 w 69"/>
                  <a:gd name="T53" fmla="*/ 99 h 115"/>
                  <a:gd name="T54" fmla="*/ 27 w 69"/>
                  <a:gd name="T55" fmla="*/ 103 h 115"/>
                  <a:gd name="T56" fmla="*/ 31 w 69"/>
                  <a:gd name="T57" fmla="*/ 107 h 115"/>
                  <a:gd name="T58" fmla="*/ 35 w 69"/>
                  <a:gd name="T59" fmla="*/ 111 h 115"/>
                  <a:gd name="T60" fmla="*/ 39 w 69"/>
                  <a:gd name="T61" fmla="*/ 107 h 115"/>
                  <a:gd name="T62" fmla="*/ 42 w 69"/>
                  <a:gd name="T63" fmla="*/ 107 h 115"/>
                  <a:gd name="T64" fmla="*/ 50 w 69"/>
                  <a:gd name="T65" fmla="*/ 99 h 115"/>
                  <a:gd name="T66" fmla="*/ 50 w 69"/>
                  <a:gd name="T67" fmla="*/ 92 h 115"/>
                  <a:gd name="T68" fmla="*/ 54 w 69"/>
                  <a:gd name="T69" fmla="*/ 76 h 115"/>
                  <a:gd name="T70" fmla="*/ 54 w 69"/>
                  <a:gd name="T71" fmla="*/ 53 h 115"/>
                  <a:gd name="T72" fmla="*/ 54 w 69"/>
                  <a:gd name="T73" fmla="*/ 34 h 115"/>
                  <a:gd name="T74" fmla="*/ 50 w 69"/>
                  <a:gd name="T75" fmla="*/ 23 h 115"/>
                  <a:gd name="T76" fmla="*/ 46 w 69"/>
                  <a:gd name="T77" fmla="*/ 11 h 115"/>
                  <a:gd name="T78" fmla="*/ 42 w 69"/>
                  <a:gd name="T79" fmla="*/ 7 h 115"/>
                  <a:gd name="T80" fmla="*/ 39 w 69"/>
                  <a:gd name="T81" fmla="*/ 7 h 115"/>
                  <a:gd name="T82" fmla="*/ 35 w 69"/>
                  <a:gd name="T83" fmla="*/ 3 h 115"/>
                  <a:gd name="T84" fmla="*/ 31 w 69"/>
                  <a:gd name="T85" fmla="*/ 7 h 115"/>
                  <a:gd name="T86" fmla="*/ 27 w 69"/>
                  <a:gd name="T87" fmla="*/ 11 h 115"/>
                  <a:gd name="T88" fmla="*/ 23 w 69"/>
                  <a:gd name="T89" fmla="*/ 19 h 115"/>
                  <a:gd name="T90" fmla="*/ 19 w 69"/>
                  <a:gd name="T91" fmla="*/ 30 h 115"/>
                  <a:gd name="T92" fmla="*/ 16 w 69"/>
                  <a:gd name="T93" fmla="*/ 46 h 115"/>
                  <a:gd name="T94" fmla="*/ 16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8" y="26"/>
                    </a:lnTo>
                    <a:lnTo>
                      <a:pt x="12" y="15"/>
                    </a:lnTo>
                    <a:lnTo>
                      <a:pt x="19" y="3"/>
                    </a:lnTo>
                    <a:lnTo>
                      <a:pt x="27" y="0"/>
                    </a:lnTo>
                    <a:lnTo>
                      <a:pt x="35" y="0"/>
                    </a:lnTo>
                    <a:lnTo>
                      <a:pt x="42" y="0"/>
                    </a:lnTo>
                    <a:lnTo>
                      <a:pt x="50" y="3"/>
                    </a:lnTo>
                    <a:lnTo>
                      <a:pt x="58" y="11"/>
                    </a:lnTo>
                    <a:lnTo>
                      <a:pt x="65" y="26"/>
                    </a:lnTo>
                    <a:lnTo>
                      <a:pt x="69" y="38"/>
                    </a:lnTo>
                    <a:lnTo>
                      <a:pt x="69" y="57"/>
                    </a:lnTo>
                    <a:lnTo>
                      <a:pt x="69" y="72"/>
                    </a:lnTo>
                    <a:lnTo>
                      <a:pt x="65" y="88"/>
                    </a:lnTo>
                    <a:lnTo>
                      <a:pt x="58" y="99"/>
                    </a:lnTo>
                    <a:lnTo>
                      <a:pt x="50" y="111"/>
                    </a:lnTo>
                    <a:lnTo>
                      <a:pt x="42" y="115"/>
                    </a:lnTo>
                    <a:lnTo>
                      <a:pt x="35" y="115"/>
                    </a:lnTo>
                    <a:lnTo>
                      <a:pt x="27" y="115"/>
                    </a:lnTo>
                    <a:lnTo>
                      <a:pt x="16" y="107"/>
                    </a:lnTo>
                    <a:lnTo>
                      <a:pt x="8" y="95"/>
                    </a:lnTo>
                    <a:lnTo>
                      <a:pt x="4" y="80"/>
                    </a:lnTo>
                    <a:lnTo>
                      <a:pt x="0" y="57"/>
                    </a:lnTo>
                    <a:close/>
                    <a:moveTo>
                      <a:pt x="16" y="61"/>
                    </a:moveTo>
                    <a:lnTo>
                      <a:pt x="19" y="80"/>
                    </a:lnTo>
                    <a:lnTo>
                      <a:pt x="23" y="99"/>
                    </a:lnTo>
                    <a:lnTo>
                      <a:pt x="27" y="103"/>
                    </a:lnTo>
                    <a:lnTo>
                      <a:pt x="31" y="107"/>
                    </a:lnTo>
                    <a:lnTo>
                      <a:pt x="35" y="111"/>
                    </a:lnTo>
                    <a:lnTo>
                      <a:pt x="39" y="107"/>
                    </a:lnTo>
                    <a:lnTo>
                      <a:pt x="42" y="107"/>
                    </a:lnTo>
                    <a:lnTo>
                      <a:pt x="50" y="99"/>
                    </a:lnTo>
                    <a:lnTo>
                      <a:pt x="50" y="92"/>
                    </a:lnTo>
                    <a:lnTo>
                      <a:pt x="54" y="76"/>
                    </a:lnTo>
                    <a:lnTo>
                      <a:pt x="54" y="53"/>
                    </a:lnTo>
                    <a:lnTo>
                      <a:pt x="54" y="34"/>
                    </a:lnTo>
                    <a:lnTo>
                      <a:pt x="50" y="23"/>
                    </a:lnTo>
                    <a:lnTo>
                      <a:pt x="46" y="11"/>
                    </a:lnTo>
                    <a:lnTo>
                      <a:pt x="42" y="7"/>
                    </a:lnTo>
                    <a:lnTo>
                      <a:pt x="39" y="7"/>
                    </a:lnTo>
                    <a:lnTo>
                      <a:pt x="35" y="3"/>
                    </a:lnTo>
                    <a:lnTo>
                      <a:pt x="31" y="7"/>
                    </a:lnTo>
                    <a:lnTo>
                      <a:pt x="27" y="11"/>
                    </a:lnTo>
                    <a:lnTo>
                      <a:pt x="23" y="19"/>
                    </a:lnTo>
                    <a:lnTo>
                      <a:pt x="19" y="30"/>
                    </a:lnTo>
                    <a:lnTo>
                      <a:pt x="16" y="46"/>
                    </a:lnTo>
                    <a:lnTo>
                      <a:pt x="16" y="61"/>
                    </a:lnTo>
                    <a:close/>
                  </a:path>
                </a:pathLst>
              </a:custGeom>
              <a:solidFill>
                <a:srgbClr val="000000"/>
              </a:solidFill>
              <a:ln w="0">
                <a:solidFill>
                  <a:srgbClr val="000000"/>
                </a:solidFill>
                <a:round/>
                <a:headEnd/>
                <a:tailEnd/>
              </a:ln>
            </p:spPr>
            <p:txBody>
              <a:bodyPr/>
              <a:lstStyle/>
              <a:p>
                <a:endParaRPr lang="en-CA"/>
              </a:p>
            </p:txBody>
          </p:sp>
          <p:sp>
            <p:nvSpPr>
              <p:cNvPr id="14527" name="Freeform 109"/>
              <p:cNvSpPr>
                <a:spLocks noEditPoints="1"/>
              </p:cNvSpPr>
              <p:nvPr/>
            </p:nvSpPr>
            <p:spPr bwMode="auto">
              <a:xfrm>
                <a:off x="5004" y="1741"/>
                <a:ext cx="69" cy="115"/>
              </a:xfrm>
              <a:custGeom>
                <a:avLst/>
                <a:gdLst>
                  <a:gd name="T0" fmla="*/ 0 w 69"/>
                  <a:gd name="T1" fmla="*/ 57 h 115"/>
                  <a:gd name="T2" fmla="*/ 0 w 69"/>
                  <a:gd name="T3" fmla="*/ 42 h 115"/>
                  <a:gd name="T4" fmla="*/ 3 w 69"/>
                  <a:gd name="T5" fmla="*/ 26 h 115"/>
                  <a:gd name="T6" fmla="*/ 11 w 69"/>
                  <a:gd name="T7" fmla="*/ 15 h 115"/>
                  <a:gd name="T8" fmla="*/ 19 w 69"/>
                  <a:gd name="T9" fmla="*/ 3 h 115"/>
                  <a:gd name="T10" fmla="*/ 26 w 69"/>
                  <a:gd name="T11" fmla="*/ 0 h 115"/>
                  <a:gd name="T12" fmla="*/ 34 w 69"/>
                  <a:gd name="T13" fmla="*/ 0 h 115"/>
                  <a:gd name="T14" fmla="*/ 42 w 69"/>
                  <a:gd name="T15" fmla="*/ 0 h 115"/>
                  <a:gd name="T16" fmla="*/ 49 w 69"/>
                  <a:gd name="T17" fmla="*/ 3 h 115"/>
                  <a:gd name="T18" fmla="*/ 57 w 69"/>
                  <a:gd name="T19" fmla="*/ 11 h 115"/>
                  <a:gd name="T20" fmla="*/ 65 w 69"/>
                  <a:gd name="T21" fmla="*/ 26 h 115"/>
                  <a:gd name="T22" fmla="*/ 69 w 69"/>
                  <a:gd name="T23" fmla="*/ 38 h 115"/>
                  <a:gd name="T24" fmla="*/ 69 w 69"/>
                  <a:gd name="T25" fmla="*/ 57 h 115"/>
                  <a:gd name="T26" fmla="*/ 69 w 69"/>
                  <a:gd name="T27" fmla="*/ 72 h 115"/>
                  <a:gd name="T28" fmla="*/ 65 w 69"/>
                  <a:gd name="T29" fmla="*/ 88 h 115"/>
                  <a:gd name="T30" fmla="*/ 57 w 69"/>
                  <a:gd name="T31" fmla="*/ 99 h 115"/>
                  <a:gd name="T32" fmla="*/ 49 w 69"/>
                  <a:gd name="T33" fmla="*/ 111 h 115"/>
                  <a:gd name="T34" fmla="*/ 42 w 69"/>
                  <a:gd name="T35" fmla="*/ 115 h 115"/>
                  <a:gd name="T36" fmla="*/ 34 w 69"/>
                  <a:gd name="T37" fmla="*/ 115 h 115"/>
                  <a:gd name="T38" fmla="*/ 23 w 69"/>
                  <a:gd name="T39" fmla="*/ 115 h 115"/>
                  <a:gd name="T40" fmla="*/ 15 w 69"/>
                  <a:gd name="T41" fmla="*/ 107 h 115"/>
                  <a:gd name="T42" fmla="*/ 7 w 69"/>
                  <a:gd name="T43" fmla="*/ 95 h 115"/>
                  <a:gd name="T44" fmla="*/ 3 w 69"/>
                  <a:gd name="T45" fmla="*/ 80 h 115"/>
                  <a:gd name="T46" fmla="*/ 0 w 69"/>
                  <a:gd name="T47" fmla="*/ 57 h 115"/>
                  <a:gd name="T48" fmla="*/ 15 w 69"/>
                  <a:gd name="T49" fmla="*/ 61 h 115"/>
                  <a:gd name="T50" fmla="*/ 15 w 69"/>
                  <a:gd name="T51" fmla="*/ 80 h 115"/>
                  <a:gd name="T52" fmla="*/ 23 w 69"/>
                  <a:gd name="T53" fmla="*/ 99 h 115"/>
                  <a:gd name="T54" fmla="*/ 23 w 69"/>
                  <a:gd name="T55" fmla="*/ 103 h 115"/>
                  <a:gd name="T56" fmla="*/ 30 w 69"/>
                  <a:gd name="T57" fmla="*/ 107 h 115"/>
                  <a:gd name="T58" fmla="*/ 34 w 69"/>
                  <a:gd name="T59" fmla="*/ 111 h 115"/>
                  <a:gd name="T60" fmla="*/ 38 w 69"/>
                  <a:gd name="T61" fmla="*/ 107 h 115"/>
                  <a:gd name="T62" fmla="*/ 42 w 69"/>
                  <a:gd name="T63" fmla="*/ 107 h 115"/>
                  <a:gd name="T64" fmla="*/ 46 w 69"/>
                  <a:gd name="T65" fmla="*/ 99 h 115"/>
                  <a:gd name="T66" fmla="*/ 49 w 69"/>
                  <a:gd name="T67" fmla="*/ 92 h 115"/>
                  <a:gd name="T68" fmla="*/ 53 w 69"/>
                  <a:gd name="T69" fmla="*/ 76 h 115"/>
                  <a:gd name="T70" fmla="*/ 53 w 69"/>
                  <a:gd name="T71" fmla="*/ 53 h 115"/>
                  <a:gd name="T72" fmla="*/ 53 w 69"/>
                  <a:gd name="T73" fmla="*/ 34 h 115"/>
                  <a:gd name="T74" fmla="*/ 49 w 69"/>
                  <a:gd name="T75" fmla="*/ 23 h 115"/>
                  <a:gd name="T76" fmla="*/ 46 w 69"/>
                  <a:gd name="T77" fmla="*/ 11 h 115"/>
                  <a:gd name="T78" fmla="*/ 42 w 69"/>
                  <a:gd name="T79" fmla="*/ 7 h 115"/>
                  <a:gd name="T80" fmla="*/ 38 w 69"/>
                  <a:gd name="T81" fmla="*/ 7 h 115"/>
                  <a:gd name="T82" fmla="*/ 34 w 69"/>
                  <a:gd name="T83" fmla="*/ 3 h 115"/>
                  <a:gd name="T84" fmla="*/ 30 w 69"/>
                  <a:gd name="T85" fmla="*/ 7 h 115"/>
                  <a:gd name="T86" fmla="*/ 26 w 69"/>
                  <a:gd name="T87" fmla="*/ 11 h 115"/>
                  <a:gd name="T88" fmla="*/ 19 w 69"/>
                  <a:gd name="T89" fmla="*/ 19 h 115"/>
                  <a:gd name="T90" fmla="*/ 19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3" y="26"/>
                    </a:lnTo>
                    <a:lnTo>
                      <a:pt x="11" y="15"/>
                    </a:lnTo>
                    <a:lnTo>
                      <a:pt x="19" y="3"/>
                    </a:lnTo>
                    <a:lnTo>
                      <a:pt x="26" y="0"/>
                    </a:lnTo>
                    <a:lnTo>
                      <a:pt x="34" y="0"/>
                    </a:lnTo>
                    <a:lnTo>
                      <a:pt x="42" y="0"/>
                    </a:lnTo>
                    <a:lnTo>
                      <a:pt x="49" y="3"/>
                    </a:lnTo>
                    <a:lnTo>
                      <a:pt x="57" y="11"/>
                    </a:lnTo>
                    <a:lnTo>
                      <a:pt x="65" y="26"/>
                    </a:lnTo>
                    <a:lnTo>
                      <a:pt x="69" y="38"/>
                    </a:lnTo>
                    <a:lnTo>
                      <a:pt x="69" y="57"/>
                    </a:lnTo>
                    <a:lnTo>
                      <a:pt x="69" y="72"/>
                    </a:lnTo>
                    <a:lnTo>
                      <a:pt x="65" y="88"/>
                    </a:lnTo>
                    <a:lnTo>
                      <a:pt x="57" y="99"/>
                    </a:lnTo>
                    <a:lnTo>
                      <a:pt x="49" y="111"/>
                    </a:lnTo>
                    <a:lnTo>
                      <a:pt x="42" y="115"/>
                    </a:lnTo>
                    <a:lnTo>
                      <a:pt x="34" y="115"/>
                    </a:lnTo>
                    <a:lnTo>
                      <a:pt x="23" y="115"/>
                    </a:lnTo>
                    <a:lnTo>
                      <a:pt x="15" y="107"/>
                    </a:lnTo>
                    <a:lnTo>
                      <a:pt x="7" y="95"/>
                    </a:lnTo>
                    <a:lnTo>
                      <a:pt x="3" y="80"/>
                    </a:lnTo>
                    <a:lnTo>
                      <a:pt x="0" y="57"/>
                    </a:lnTo>
                    <a:close/>
                    <a:moveTo>
                      <a:pt x="15" y="61"/>
                    </a:moveTo>
                    <a:lnTo>
                      <a:pt x="15" y="80"/>
                    </a:lnTo>
                    <a:lnTo>
                      <a:pt x="23" y="99"/>
                    </a:lnTo>
                    <a:lnTo>
                      <a:pt x="23" y="103"/>
                    </a:lnTo>
                    <a:lnTo>
                      <a:pt x="30" y="107"/>
                    </a:lnTo>
                    <a:lnTo>
                      <a:pt x="34" y="111"/>
                    </a:lnTo>
                    <a:lnTo>
                      <a:pt x="38" y="107"/>
                    </a:lnTo>
                    <a:lnTo>
                      <a:pt x="42" y="107"/>
                    </a:lnTo>
                    <a:lnTo>
                      <a:pt x="46" y="99"/>
                    </a:lnTo>
                    <a:lnTo>
                      <a:pt x="49" y="92"/>
                    </a:lnTo>
                    <a:lnTo>
                      <a:pt x="53" y="76"/>
                    </a:lnTo>
                    <a:lnTo>
                      <a:pt x="53" y="53"/>
                    </a:lnTo>
                    <a:lnTo>
                      <a:pt x="53" y="34"/>
                    </a:lnTo>
                    <a:lnTo>
                      <a:pt x="49" y="23"/>
                    </a:lnTo>
                    <a:lnTo>
                      <a:pt x="46" y="11"/>
                    </a:lnTo>
                    <a:lnTo>
                      <a:pt x="42" y="7"/>
                    </a:lnTo>
                    <a:lnTo>
                      <a:pt x="38" y="7"/>
                    </a:lnTo>
                    <a:lnTo>
                      <a:pt x="34" y="3"/>
                    </a:lnTo>
                    <a:lnTo>
                      <a:pt x="30" y="7"/>
                    </a:lnTo>
                    <a:lnTo>
                      <a:pt x="26" y="11"/>
                    </a:lnTo>
                    <a:lnTo>
                      <a:pt x="19" y="19"/>
                    </a:lnTo>
                    <a:lnTo>
                      <a:pt x="19"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4528" name="Freeform 110"/>
              <p:cNvSpPr>
                <a:spLocks noEditPoints="1"/>
              </p:cNvSpPr>
              <p:nvPr/>
            </p:nvSpPr>
            <p:spPr bwMode="auto">
              <a:xfrm>
                <a:off x="5084" y="1741"/>
                <a:ext cx="73" cy="115"/>
              </a:xfrm>
              <a:custGeom>
                <a:avLst/>
                <a:gdLst>
                  <a:gd name="T0" fmla="*/ 73 w 73"/>
                  <a:gd name="T1" fmla="*/ 72 h 115"/>
                  <a:gd name="T2" fmla="*/ 73 w 73"/>
                  <a:gd name="T3" fmla="*/ 84 h 115"/>
                  <a:gd name="T4" fmla="*/ 58 w 73"/>
                  <a:gd name="T5" fmla="*/ 84 h 115"/>
                  <a:gd name="T6" fmla="*/ 58 w 73"/>
                  <a:gd name="T7" fmla="*/ 115 h 115"/>
                  <a:gd name="T8" fmla="*/ 42 w 73"/>
                  <a:gd name="T9" fmla="*/ 115 h 115"/>
                  <a:gd name="T10" fmla="*/ 42 w 73"/>
                  <a:gd name="T11" fmla="*/ 84 h 115"/>
                  <a:gd name="T12" fmla="*/ 0 w 73"/>
                  <a:gd name="T13" fmla="*/ 84 h 115"/>
                  <a:gd name="T14" fmla="*/ 0 w 73"/>
                  <a:gd name="T15" fmla="*/ 72 h 115"/>
                  <a:gd name="T16" fmla="*/ 50 w 73"/>
                  <a:gd name="T17" fmla="*/ 0 h 115"/>
                  <a:gd name="T18" fmla="*/ 58 w 73"/>
                  <a:gd name="T19" fmla="*/ 0 h 115"/>
                  <a:gd name="T20" fmla="*/ 58 w 73"/>
                  <a:gd name="T21" fmla="*/ 72 h 115"/>
                  <a:gd name="T22" fmla="*/ 73 w 73"/>
                  <a:gd name="T23" fmla="*/ 72 h 115"/>
                  <a:gd name="T24" fmla="*/ 42 w 73"/>
                  <a:gd name="T25" fmla="*/ 72 h 115"/>
                  <a:gd name="T26" fmla="*/ 42 w 73"/>
                  <a:gd name="T27" fmla="*/ 15 h 115"/>
                  <a:gd name="T28" fmla="*/ 8 w 73"/>
                  <a:gd name="T29" fmla="*/ 72 h 115"/>
                  <a:gd name="T30" fmla="*/ 42 w 73"/>
                  <a:gd name="T31" fmla="*/ 72 h 11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3"/>
                  <a:gd name="T49" fmla="*/ 0 h 115"/>
                  <a:gd name="T50" fmla="*/ 73 w 73"/>
                  <a:gd name="T51" fmla="*/ 115 h 115"/>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3" h="115">
                    <a:moveTo>
                      <a:pt x="73" y="72"/>
                    </a:moveTo>
                    <a:lnTo>
                      <a:pt x="73" y="84"/>
                    </a:lnTo>
                    <a:lnTo>
                      <a:pt x="58" y="84"/>
                    </a:lnTo>
                    <a:lnTo>
                      <a:pt x="58" y="115"/>
                    </a:lnTo>
                    <a:lnTo>
                      <a:pt x="42" y="115"/>
                    </a:lnTo>
                    <a:lnTo>
                      <a:pt x="42" y="84"/>
                    </a:lnTo>
                    <a:lnTo>
                      <a:pt x="0" y="84"/>
                    </a:lnTo>
                    <a:lnTo>
                      <a:pt x="0" y="72"/>
                    </a:lnTo>
                    <a:lnTo>
                      <a:pt x="50" y="0"/>
                    </a:lnTo>
                    <a:lnTo>
                      <a:pt x="58" y="0"/>
                    </a:lnTo>
                    <a:lnTo>
                      <a:pt x="58" y="72"/>
                    </a:lnTo>
                    <a:lnTo>
                      <a:pt x="73" y="72"/>
                    </a:lnTo>
                    <a:close/>
                    <a:moveTo>
                      <a:pt x="42" y="72"/>
                    </a:moveTo>
                    <a:lnTo>
                      <a:pt x="42" y="15"/>
                    </a:lnTo>
                    <a:lnTo>
                      <a:pt x="8" y="72"/>
                    </a:lnTo>
                    <a:lnTo>
                      <a:pt x="42" y="72"/>
                    </a:lnTo>
                    <a:close/>
                  </a:path>
                </a:pathLst>
              </a:custGeom>
              <a:solidFill>
                <a:srgbClr val="000000"/>
              </a:solidFill>
              <a:ln w="0">
                <a:solidFill>
                  <a:srgbClr val="000000"/>
                </a:solidFill>
                <a:round/>
                <a:headEnd/>
                <a:tailEnd/>
              </a:ln>
            </p:spPr>
            <p:txBody>
              <a:bodyPr/>
              <a:lstStyle/>
              <a:p>
                <a:endParaRPr lang="en-CA"/>
              </a:p>
            </p:txBody>
          </p:sp>
          <p:sp>
            <p:nvSpPr>
              <p:cNvPr id="14529" name="Freeform 111"/>
              <p:cNvSpPr>
                <a:spLocks noEditPoints="1"/>
              </p:cNvSpPr>
              <p:nvPr/>
            </p:nvSpPr>
            <p:spPr bwMode="auto">
              <a:xfrm>
                <a:off x="5172" y="1741"/>
                <a:ext cx="69" cy="115"/>
              </a:xfrm>
              <a:custGeom>
                <a:avLst/>
                <a:gdLst>
                  <a:gd name="T0" fmla="*/ 0 w 69"/>
                  <a:gd name="T1" fmla="*/ 115 h 115"/>
                  <a:gd name="T2" fmla="*/ 0 w 69"/>
                  <a:gd name="T3" fmla="*/ 115 h 115"/>
                  <a:gd name="T4" fmla="*/ 12 w 69"/>
                  <a:gd name="T5" fmla="*/ 111 h 115"/>
                  <a:gd name="T6" fmla="*/ 20 w 69"/>
                  <a:gd name="T7" fmla="*/ 107 h 115"/>
                  <a:gd name="T8" fmla="*/ 31 w 69"/>
                  <a:gd name="T9" fmla="*/ 99 h 115"/>
                  <a:gd name="T10" fmla="*/ 39 w 69"/>
                  <a:gd name="T11" fmla="*/ 92 h 115"/>
                  <a:gd name="T12" fmla="*/ 46 w 69"/>
                  <a:gd name="T13" fmla="*/ 76 h 115"/>
                  <a:gd name="T14" fmla="*/ 50 w 69"/>
                  <a:gd name="T15" fmla="*/ 65 h 115"/>
                  <a:gd name="T16" fmla="*/ 39 w 69"/>
                  <a:gd name="T17" fmla="*/ 69 h 115"/>
                  <a:gd name="T18" fmla="*/ 27 w 69"/>
                  <a:gd name="T19" fmla="*/ 72 h 115"/>
                  <a:gd name="T20" fmla="*/ 16 w 69"/>
                  <a:gd name="T21" fmla="*/ 69 h 115"/>
                  <a:gd name="T22" fmla="*/ 8 w 69"/>
                  <a:gd name="T23" fmla="*/ 61 h 115"/>
                  <a:gd name="T24" fmla="*/ 0 w 69"/>
                  <a:gd name="T25" fmla="*/ 53 h 115"/>
                  <a:gd name="T26" fmla="*/ 0 w 69"/>
                  <a:gd name="T27" fmla="*/ 38 h 115"/>
                  <a:gd name="T28" fmla="*/ 0 w 69"/>
                  <a:gd name="T29" fmla="*/ 26 h 115"/>
                  <a:gd name="T30" fmla="*/ 8 w 69"/>
                  <a:gd name="T31" fmla="*/ 15 h 115"/>
                  <a:gd name="T32" fmla="*/ 16 w 69"/>
                  <a:gd name="T33" fmla="*/ 7 h 115"/>
                  <a:gd name="T34" fmla="*/ 23 w 69"/>
                  <a:gd name="T35" fmla="*/ 0 h 115"/>
                  <a:gd name="T36" fmla="*/ 35 w 69"/>
                  <a:gd name="T37" fmla="*/ 0 h 115"/>
                  <a:gd name="T38" fmla="*/ 46 w 69"/>
                  <a:gd name="T39" fmla="*/ 3 h 115"/>
                  <a:gd name="T40" fmla="*/ 58 w 69"/>
                  <a:gd name="T41" fmla="*/ 11 h 115"/>
                  <a:gd name="T42" fmla="*/ 66 w 69"/>
                  <a:gd name="T43" fmla="*/ 23 h 115"/>
                  <a:gd name="T44" fmla="*/ 69 w 69"/>
                  <a:gd name="T45" fmla="*/ 34 h 115"/>
                  <a:gd name="T46" fmla="*/ 69 w 69"/>
                  <a:gd name="T47" fmla="*/ 46 h 115"/>
                  <a:gd name="T48" fmla="*/ 66 w 69"/>
                  <a:gd name="T49" fmla="*/ 65 h 115"/>
                  <a:gd name="T50" fmla="*/ 62 w 69"/>
                  <a:gd name="T51" fmla="*/ 80 h 115"/>
                  <a:gd name="T52" fmla="*/ 50 w 69"/>
                  <a:gd name="T53" fmla="*/ 95 h 115"/>
                  <a:gd name="T54" fmla="*/ 35 w 69"/>
                  <a:gd name="T55" fmla="*/ 107 h 115"/>
                  <a:gd name="T56" fmla="*/ 20 w 69"/>
                  <a:gd name="T57" fmla="*/ 115 h 115"/>
                  <a:gd name="T58" fmla="*/ 4 w 69"/>
                  <a:gd name="T59" fmla="*/ 115 h 115"/>
                  <a:gd name="T60" fmla="*/ 0 w 69"/>
                  <a:gd name="T61" fmla="*/ 115 h 115"/>
                  <a:gd name="T62" fmla="*/ 50 w 69"/>
                  <a:gd name="T63" fmla="*/ 57 h 115"/>
                  <a:gd name="T64" fmla="*/ 54 w 69"/>
                  <a:gd name="T65" fmla="*/ 49 h 115"/>
                  <a:gd name="T66" fmla="*/ 54 w 69"/>
                  <a:gd name="T67" fmla="*/ 42 h 115"/>
                  <a:gd name="T68" fmla="*/ 54 w 69"/>
                  <a:gd name="T69" fmla="*/ 34 h 115"/>
                  <a:gd name="T70" fmla="*/ 50 w 69"/>
                  <a:gd name="T71" fmla="*/ 23 h 115"/>
                  <a:gd name="T72" fmla="*/ 46 w 69"/>
                  <a:gd name="T73" fmla="*/ 15 h 115"/>
                  <a:gd name="T74" fmla="*/ 43 w 69"/>
                  <a:gd name="T75" fmla="*/ 11 h 115"/>
                  <a:gd name="T76" fmla="*/ 39 w 69"/>
                  <a:gd name="T77" fmla="*/ 7 h 115"/>
                  <a:gd name="T78" fmla="*/ 31 w 69"/>
                  <a:gd name="T79" fmla="*/ 3 h 115"/>
                  <a:gd name="T80" fmla="*/ 27 w 69"/>
                  <a:gd name="T81" fmla="*/ 7 h 115"/>
                  <a:gd name="T82" fmla="*/ 20 w 69"/>
                  <a:gd name="T83" fmla="*/ 11 h 115"/>
                  <a:gd name="T84" fmla="*/ 16 w 69"/>
                  <a:gd name="T85" fmla="*/ 19 h 115"/>
                  <a:gd name="T86" fmla="*/ 16 w 69"/>
                  <a:gd name="T87" fmla="*/ 30 h 115"/>
                  <a:gd name="T88" fmla="*/ 16 w 69"/>
                  <a:gd name="T89" fmla="*/ 46 h 115"/>
                  <a:gd name="T90" fmla="*/ 23 w 69"/>
                  <a:gd name="T91" fmla="*/ 57 h 115"/>
                  <a:gd name="T92" fmla="*/ 27 w 69"/>
                  <a:gd name="T93" fmla="*/ 61 h 115"/>
                  <a:gd name="T94" fmla="*/ 35 w 69"/>
                  <a:gd name="T95" fmla="*/ 65 h 115"/>
                  <a:gd name="T96" fmla="*/ 39 w 69"/>
                  <a:gd name="T97" fmla="*/ 65 h 115"/>
                  <a:gd name="T98" fmla="*/ 43 w 69"/>
                  <a:gd name="T99" fmla="*/ 61 h 115"/>
                  <a:gd name="T100" fmla="*/ 46 w 69"/>
                  <a:gd name="T101" fmla="*/ 61 h 115"/>
                  <a:gd name="T102" fmla="*/ 50 w 69"/>
                  <a:gd name="T103" fmla="*/ 57 h 11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69"/>
                  <a:gd name="T157" fmla="*/ 0 h 115"/>
                  <a:gd name="T158" fmla="*/ 69 w 69"/>
                  <a:gd name="T159" fmla="*/ 115 h 115"/>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69" h="115">
                    <a:moveTo>
                      <a:pt x="0" y="115"/>
                    </a:moveTo>
                    <a:lnTo>
                      <a:pt x="0" y="115"/>
                    </a:lnTo>
                    <a:lnTo>
                      <a:pt x="12" y="111"/>
                    </a:lnTo>
                    <a:lnTo>
                      <a:pt x="20" y="107"/>
                    </a:lnTo>
                    <a:lnTo>
                      <a:pt x="31" y="99"/>
                    </a:lnTo>
                    <a:lnTo>
                      <a:pt x="39" y="92"/>
                    </a:lnTo>
                    <a:lnTo>
                      <a:pt x="46" y="76"/>
                    </a:lnTo>
                    <a:lnTo>
                      <a:pt x="50" y="65"/>
                    </a:lnTo>
                    <a:lnTo>
                      <a:pt x="39" y="69"/>
                    </a:lnTo>
                    <a:lnTo>
                      <a:pt x="27" y="72"/>
                    </a:lnTo>
                    <a:lnTo>
                      <a:pt x="16" y="69"/>
                    </a:lnTo>
                    <a:lnTo>
                      <a:pt x="8" y="61"/>
                    </a:lnTo>
                    <a:lnTo>
                      <a:pt x="0" y="53"/>
                    </a:lnTo>
                    <a:lnTo>
                      <a:pt x="0" y="38"/>
                    </a:lnTo>
                    <a:lnTo>
                      <a:pt x="0" y="26"/>
                    </a:lnTo>
                    <a:lnTo>
                      <a:pt x="8" y="15"/>
                    </a:lnTo>
                    <a:lnTo>
                      <a:pt x="16" y="7"/>
                    </a:lnTo>
                    <a:lnTo>
                      <a:pt x="23" y="0"/>
                    </a:lnTo>
                    <a:lnTo>
                      <a:pt x="35" y="0"/>
                    </a:lnTo>
                    <a:lnTo>
                      <a:pt x="46" y="3"/>
                    </a:lnTo>
                    <a:lnTo>
                      <a:pt x="58" y="11"/>
                    </a:lnTo>
                    <a:lnTo>
                      <a:pt x="66" y="23"/>
                    </a:lnTo>
                    <a:lnTo>
                      <a:pt x="69" y="34"/>
                    </a:lnTo>
                    <a:lnTo>
                      <a:pt x="69" y="46"/>
                    </a:lnTo>
                    <a:lnTo>
                      <a:pt x="66" y="65"/>
                    </a:lnTo>
                    <a:lnTo>
                      <a:pt x="62" y="80"/>
                    </a:lnTo>
                    <a:lnTo>
                      <a:pt x="50" y="95"/>
                    </a:lnTo>
                    <a:lnTo>
                      <a:pt x="35" y="107"/>
                    </a:lnTo>
                    <a:lnTo>
                      <a:pt x="20" y="115"/>
                    </a:lnTo>
                    <a:lnTo>
                      <a:pt x="4" y="115"/>
                    </a:lnTo>
                    <a:lnTo>
                      <a:pt x="0" y="115"/>
                    </a:lnTo>
                    <a:close/>
                    <a:moveTo>
                      <a:pt x="50" y="57"/>
                    </a:moveTo>
                    <a:lnTo>
                      <a:pt x="54" y="49"/>
                    </a:lnTo>
                    <a:lnTo>
                      <a:pt x="54" y="42"/>
                    </a:lnTo>
                    <a:lnTo>
                      <a:pt x="54" y="34"/>
                    </a:lnTo>
                    <a:lnTo>
                      <a:pt x="50" y="23"/>
                    </a:lnTo>
                    <a:lnTo>
                      <a:pt x="46" y="15"/>
                    </a:lnTo>
                    <a:lnTo>
                      <a:pt x="43" y="11"/>
                    </a:lnTo>
                    <a:lnTo>
                      <a:pt x="39" y="7"/>
                    </a:lnTo>
                    <a:lnTo>
                      <a:pt x="31" y="3"/>
                    </a:lnTo>
                    <a:lnTo>
                      <a:pt x="27" y="7"/>
                    </a:lnTo>
                    <a:lnTo>
                      <a:pt x="20" y="11"/>
                    </a:lnTo>
                    <a:lnTo>
                      <a:pt x="16" y="19"/>
                    </a:lnTo>
                    <a:lnTo>
                      <a:pt x="16" y="30"/>
                    </a:lnTo>
                    <a:lnTo>
                      <a:pt x="16" y="46"/>
                    </a:lnTo>
                    <a:lnTo>
                      <a:pt x="23" y="57"/>
                    </a:lnTo>
                    <a:lnTo>
                      <a:pt x="27" y="61"/>
                    </a:lnTo>
                    <a:lnTo>
                      <a:pt x="35" y="65"/>
                    </a:lnTo>
                    <a:lnTo>
                      <a:pt x="39" y="65"/>
                    </a:lnTo>
                    <a:lnTo>
                      <a:pt x="43" y="61"/>
                    </a:lnTo>
                    <a:lnTo>
                      <a:pt x="46" y="61"/>
                    </a:lnTo>
                    <a:lnTo>
                      <a:pt x="50" y="57"/>
                    </a:lnTo>
                    <a:close/>
                  </a:path>
                </a:pathLst>
              </a:custGeom>
              <a:solidFill>
                <a:srgbClr val="000000"/>
              </a:solidFill>
              <a:ln w="0">
                <a:solidFill>
                  <a:srgbClr val="000000"/>
                </a:solidFill>
                <a:round/>
                <a:headEnd/>
                <a:tailEnd/>
              </a:ln>
            </p:spPr>
            <p:txBody>
              <a:bodyPr/>
              <a:lstStyle/>
              <a:p>
                <a:endParaRPr lang="en-CA"/>
              </a:p>
            </p:txBody>
          </p:sp>
          <p:sp>
            <p:nvSpPr>
              <p:cNvPr id="14530" name="Rectangle 112"/>
              <p:cNvSpPr>
                <a:spLocks noChangeArrowheads="1"/>
              </p:cNvSpPr>
              <p:nvPr/>
            </p:nvSpPr>
            <p:spPr bwMode="auto">
              <a:xfrm>
                <a:off x="5268" y="1706"/>
                <a:ext cx="8" cy="207"/>
              </a:xfrm>
              <a:prstGeom prst="rect">
                <a:avLst/>
              </a:prstGeom>
              <a:solidFill>
                <a:srgbClr val="000000"/>
              </a:solidFill>
              <a:ln w="0">
                <a:solidFill>
                  <a:srgbClr val="000000"/>
                </a:solidFill>
                <a:miter lim="800000"/>
                <a:headEnd/>
                <a:tailEnd/>
              </a:ln>
            </p:spPr>
            <p:txBody>
              <a:bodyPr/>
              <a:lstStyle/>
              <a:p>
                <a:endParaRPr lang="en-US"/>
              </a:p>
            </p:txBody>
          </p:sp>
          <p:sp>
            <p:nvSpPr>
              <p:cNvPr id="14531" name="Rectangle 113"/>
              <p:cNvSpPr>
                <a:spLocks noChangeArrowheads="1"/>
              </p:cNvSpPr>
              <p:nvPr/>
            </p:nvSpPr>
            <p:spPr bwMode="auto">
              <a:xfrm>
                <a:off x="188" y="192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4532" name="Freeform 114"/>
              <p:cNvSpPr>
                <a:spLocks/>
              </p:cNvSpPr>
              <p:nvPr/>
            </p:nvSpPr>
            <p:spPr bwMode="auto">
              <a:xfrm>
                <a:off x="250" y="1963"/>
                <a:ext cx="46" cy="100"/>
              </a:xfrm>
              <a:custGeom>
                <a:avLst/>
                <a:gdLst>
                  <a:gd name="T0" fmla="*/ 23 w 46"/>
                  <a:gd name="T1" fmla="*/ 0 h 100"/>
                  <a:gd name="T2" fmla="*/ 23 w 46"/>
                  <a:gd name="T3" fmla="*/ 23 h 100"/>
                  <a:gd name="T4" fmla="*/ 42 w 46"/>
                  <a:gd name="T5" fmla="*/ 23 h 100"/>
                  <a:gd name="T6" fmla="*/ 42 w 46"/>
                  <a:gd name="T7" fmla="*/ 31 h 100"/>
                  <a:gd name="T8" fmla="*/ 23 w 46"/>
                  <a:gd name="T9" fmla="*/ 31 h 100"/>
                  <a:gd name="T10" fmla="*/ 23 w 46"/>
                  <a:gd name="T11" fmla="*/ 77 h 100"/>
                  <a:gd name="T12" fmla="*/ 27 w 46"/>
                  <a:gd name="T13" fmla="*/ 84 h 100"/>
                  <a:gd name="T14" fmla="*/ 27 w 46"/>
                  <a:gd name="T15" fmla="*/ 88 h 100"/>
                  <a:gd name="T16" fmla="*/ 30 w 46"/>
                  <a:gd name="T17" fmla="*/ 88 h 100"/>
                  <a:gd name="T18" fmla="*/ 30 w 46"/>
                  <a:gd name="T19" fmla="*/ 92 h 100"/>
                  <a:gd name="T20" fmla="*/ 34 w 46"/>
                  <a:gd name="T21" fmla="*/ 92 h 100"/>
                  <a:gd name="T22" fmla="*/ 38 w 46"/>
                  <a:gd name="T23" fmla="*/ 88 h 100"/>
                  <a:gd name="T24" fmla="*/ 38 w 46"/>
                  <a:gd name="T25" fmla="*/ 88 h 100"/>
                  <a:gd name="T26" fmla="*/ 42 w 46"/>
                  <a:gd name="T27" fmla="*/ 84 h 100"/>
                  <a:gd name="T28" fmla="*/ 46 w 46"/>
                  <a:gd name="T29" fmla="*/ 84 h 100"/>
                  <a:gd name="T30" fmla="*/ 42 w 46"/>
                  <a:gd name="T31" fmla="*/ 92 h 100"/>
                  <a:gd name="T32" fmla="*/ 38 w 46"/>
                  <a:gd name="T33" fmla="*/ 96 h 100"/>
                  <a:gd name="T34" fmla="*/ 30 w 46"/>
                  <a:gd name="T35" fmla="*/ 100 h 100"/>
                  <a:gd name="T36" fmla="*/ 27 w 46"/>
                  <a:gd name="T37" fmla="*/ 100 h 100"/>
                  <a:gd name="T38" fmla="*/ 23 w 46"/>
                  <a:gd name="T39" fmla="*/ 100 h 100"/>
                  <a:gd name="T40" fmla="*/ 19 w 46"/>
                  <a:gd name="T41" fmla="*/ 100 h 100"/>
                  <a:gd name="T42" fmla="*/ 15 w 46"/>
                  <a:gd name="T43" fmla="*/ 96 h 100"/>
                  <a:gd name="T44" fmla="*/ 11 w 46"/>
                  <a:gd name="T45" fmla="*/ 92 h 100"/>
                  <a:gd name="T46" fmla="*/ 11 w 46"/>
                  <a:gd name="T47" fmla="*/ 88 h 100"/>
                  <a:gd name="T48" fmla="*/ 11 w 46"/>
                  <a:gd name="T49" fmla="*/ 81 h 100"/>
                  <a:gd name="T50" fmla="*/ 11 w 46"/>
                  <a:gd name="T51" fmla="*/ 31 h 100"/>
                  <a:gd name="T52" fmla="*/ 0 w 46"/>
                  <a:gd name="T53" fmla="*/ 31 h 100"/>
                  <a:gd name="T54" fmla="*/ 0 w 46"/>
                  <a:gd name="T55" fmla="*/ 27 h 100"/>
                  <a:gd name="T56" fmla="*/ 4 w 46"/>
                  <a:gd name="T57" fmla="*/ 23 h 100"/>
                  <a:gd name="T58" fmla="*/ 7 w 46"/>
                  <a:gd name="T59" fmla="*/ 19 h 100"/>
                  <a:gd name="T60" fmla="*/ 11 w 46"/>
                  <a:gd name="T61" fmla="*/ 15 h 100"/>
                  <a:gd name="T62" fmla="*/ 15 w 46"/>
                  <a:gd name="T63" fmla="*/ 12 h 100"/>
                  <a:gd name="T64" fmla="*/ 19 w 46"/>
                  <a:gd name="T65" fmla="*/ 8 h 100"/>
                  <a:gd name="T66" fmla="*/ 23 w 46"/>
                  <a:gd name="T67" fmla="*/ 0 h 100"/>
                  <a:gd name="T68" fmla="*/ 23 w 46"/>
                  <a:gd name="T69" fmla="*/ 0 h 10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6"/>
                  <a:gd name="T106" fmla="*/ 0 h 100"/>
                  <a:gd name="T107" fmla="*/ 46 w 46"/>
                  <a:gd name="T108" fmla="*/ 100 h 10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6" h="100">
                    <a:moveTo>
                      <a:pt x="23" y="0"/>
                    </a:moveTo>
                    <a:lnTo>
                      <a:pt x="23" y="23"/>
                    </a:lnTo>
                    <a:lnTo>
                      <a:pt x="42" y="23"/>
                    </a:lnTo>
                    <a:lnTo>
                      <a:pt x="42" y="31"/>
                    </a:lnTo>
                    <a:lnTo>
                      <a:pt x="23" y="31"/>
                    </a:lnTo>
                    <a:lnTo>
                      <a:pt x="23" y="77"/>
                    </a:lnTo>
                    <a:lnTo>
                      <a:pt x="27" y="84"/>
                    </a:lnTo>
                    <a:lnTo>
                      <a:pt x="27" y="88"/>
                    </a:lnTo>
                    <a:lnTo>
                      <a:pt x="30" y="88"/>
                    </a:lnTo>
                    <a:lnTo>
                      <a:pt x="30" y="92"/>
                    </a:lnTo>
                    <a:lnTo>
                      <a:pt x="34" y="92"/>
                    </a:lnTo>
                    <a:lnTo>
                      <a:pt x="38" y="88"/>
                    </a:lnTo>
                    <a:lnTo>
                      <a:pt x="42" y="84"/>
                    </a:lnTo>
                    <a:lnTo>
                      <a:pt x="46" y="84"/>
                    </a:lnTo>
                    <a:lnTo>
                      <a:pt x="42" y="92"/>
                    </a:lnTo>
                    <a:lnTo>
                      <a:pt x="38" y="96"/>
                    </a:lnTo>
                    <a:lnTo>
                      <a:pt x="30" y="100"/>
                    </a:lnTo>
                    <a:lnTo>
                      <a:pt x="27" y="100"/>
                    </a:lnTo>
                    <a:lnTo>
                      <a:pt x="23" y="100"/>
                    </a:lnTo>
                    <a:lnTo>
                      <a:pt x="19" y="100"/>
                    </a:lnTo>
                    <a:lnTo>
                      <a:pt x="15" y="96"/>
                    </a:lnTo>
                    <a:lnTo>
                      <a:pt x="11" y="92"/>
                    </a:lnTo>
                    <a:lnTo>
                      <a:pt x="11" y="88"/>
                    </a:lnTo>
                    <a:lnTo>
                      <a:pt x="11" y="81"/>
                    </a:lnTo>
                    <a:lnTo>
                      <a:pt x="11" y="31"/>
                    </a:lnTo>
                    <a:lnTo>
                      <a:pt x="0" y="31"/>
                    </a:lnTo>
                    <a:lnTo>
                      <a:pt x="0" y="27"/>
                    </a:lnTo>
                    <a:lnTo>
                      <a:pt x="4" y="23"/>
                    </a:lnTo>
                    <a:lnTo>
                      <a:pt x="7" y="19"/>
                    </a:lnTo>
                    <a:lnTo>
                      <a:pt x="11" y="15"/>
                    </a:lnTo>
                    <a:lnTo>
                      <a:pt x="15" y="12"/>
                    </a:lnTo>
                    <a:lnTo>
                      <a:pt x="19" y="8"/>
                    </a:lnTo>
                    <a:lnTo>
                      <a:pt x="23" y="0"/>
                    </a:lnTo>
                    <a:close/>
                  </a:path>
                </a:pathLst>
              </a:custGeom>
              <a:solidFill>
                <a:srgbClr val="000000"/>
              </a:solidFill>
              <a:ln w="0">
                <a:solidFill>
                  <a:srgbClr val="000000"/>
                </a:solidFill>
                <a:round/>
                <a:headEnd/>
                <a:tailEnd/>
              </a:ln>
            </p:spPr>
            <p:txBody>
              <a:bodyPr/>
              <a:lstStyle/>
              <a:p>
                <a:endParaRPr lang="en-CA"/>
              </a:p>
            </p:txBody>
          </p:sp>
          <p:sp>
            <p:nvSpPr>
              <p:cNvPr id="14533" name="Freeform 115"/>
              <p:cNvSpPr>
                <a:spLocks noEditPoints="1"/>
              </p:cNvSpPr>
              <p:nvPr/>
            </p:nvSpPr>
            <p:spPr bwMode="auto">
              <a:xfrm>
                <a:off x="300" y="1986"/>
                <a:ext cx="73" cy="77"/>
              </a:xfrm>
              <a:custGeom>
                <a:avLst/>
                <a:gdLst>
                  <a:gd name="T0" fmla="*/ 38 w 73"/>
                  <a:gd name="T1" fmla="*/ 0 h 77"/>
                  <a:gd name="T2" fmla="*/ 46 w 73"/>
                  <a:gd name="T3" fmla="*/ 0 h 77"/>
                  <a:gd name="T4" fmla="*/ 57 w 73"/>
                  <a:gd name="T5" fmla="*/ 4 h 77"/>
                  <a:gd name="T6" fmla="*/ 65 w 73"/>
                  <a:gd name="T7" fmla="*/ 12 h 77"/>
                  <a:gd name="T8" fmla="*/ 69 w 73"/>
                  <a:gd name="T9" fmla="*/ 23 h 77"/>
                  <a:gd name="T10" fmla="*/ 73 w 73"/>
                  <a:gd name="T11" fmla="*/ 38 h 77"/>
                  <a:gd name="T12" fmla="*/ 73 w 73"/>
                  <a:gd name="T13" fmla="*/ 46 h 77"/>
                  <a:gd name="T14" fmla="*/ 69 w 73"/>
                  <a:gd name="T15" fmla="*/ 58 h 77"/>
                  <a:gd name="T16" fmla="*/ 61 w 73"/>
                  <a:gd name="T17" fmla="*/ 65 h 77"/>
                  <a:gd name="T18" fmla="*/ 53 w 73"/>
                  <a:gd name="T19" fmla="*/ 73 h 77"/>
                  <a:gd name="T20" fmla="*/ 46 w 73"/>
                  <a:gd name="T21" fmla="*/ 77 h 77"/>
                  <a:gd name="T22" fmla="*/ 34 w 73"/>
                  <a:gd name="T23" fmla="*/ 77 h 77"/>
                  <a:gd name="T24" fmla="*/ 26 w 73"/>
                  <a:gd name="T25" fmla="*/ 77 h 77"/>
                  <a:gd name="T26" fmla="*/ 15 w 73"/>
                  <a:gd name="T27" fmla="*/ 73 h 77"/>
                  <a:gd name="T28" fmla="*/ 7 w 73"/>
                  <a:gd name="T29" fmla="*/ 65 h 77"/>
                  <a:gd name="T30" fmla="*/ 3 w 73"/>
                  <a:gd name="T31" fmla="*/ 54 h 77"/>
                  <a:gd name="T32" fmla="*/ 0 w 73"/>
                  <a:gd name="T33" fmla="*/ 38 h 77"/>
                  <a:gd name="T34" fmla="*/ 3 w 73"/>
                  <a:gd name="T35" fmla="*/ 31 h 77"/>
                  <a:gd name="T36" fmla="*/ 7 w 73"/>
                  <a:gd name="T37" fmla="*/ 19 h 77"/>
                  <a:gd name="T38" fmla="*/ 11 w 73"/>
                  <a:gd name="T39" fmla="*/ 12 h 77"/>
                  <a:gd name="T40" fmla="*/ 19 w 73"/>
                  <a:gd name="T41" fmla="*/ 4 h 77"/>
                  <a:gd name="T42" fmla="*/ 26 w 73"/>
                  <a:gd name="T43" fmla="*/ 0 h 77"/>
                  <a:gd name="T44" fmla="*/ 38 w 73"/>
                  <a:gd name="T45" fmla="*/ 0 h 77"/>
                  <a:gd name="T46" fmla="*/ 34 w 73"/>
                  <a:gd name="T47" fmla="*/ 4 h 77"/>
                  <a:gd name="T48" fmla="*/ 30 w 73"/>
                  <a:gd name="T49" fmla="*/ 4 h 77"/>
                  <a:gd name="T50" fmla="*/ 26 w 73"/>
                  <a:gd name="T51" fmla="*/ 8 h 77"/>
                  <a:gd name="T52" fmla="*/ 19 w 73"/>
                  <a:gd name="T53" fmla="*/ 12 h 77"/>
                  <a:gd name="T54" fmla="*/ 19 w 73"/>
                  <a:gd name="T55" fmla="*/ 15 h 77"/>
                  <a:gd name="T56" fmla="*/ 15 w 73"/>
                  <a:gd name="T57" fmla="*/ 23 h 77"/>
                  <a:gd name="T58" fmla="*/ 15 w 73"/>
                  <a:gd name="T59" fmla="*/ 35 h 77"/>
                  <a:gd name="T60" fmla="*/ 15 w 73"/>
                  <a:gd name="T61" fmla="*/ 46 h 77"/>
                  <a:gd name="T62" fmla="*/ 23 w 73"/>
                  <a:gd name="T63" fmla="*/ 61 h 77"/>
                  <a:gd name="T64" fmla="*/ 26 w 73"/>
                  <a:gd name="T65" fmla="*/ 69 h 77"/>
                  <a:gd name="T66" fmla="*/ 30 w 73"/>
                  <a:gd name="T67" fmla="*/ 73 h 77"/>
                  <a:gd name="T68" fmla="*/ 38 w 73"/>
                  <a:gd name="T69" fmla="*/ 73 h 77"/>
                  <a:gd name="T70" fmla="*/ 46 w 73"/>
                  <a:gd name="T71" fmla="*/ 73 h 77"/>
                  <a:gd name="T72" fmla="*/ 53 w 73"/>
                  <a:gd name="T73" fmla="*/ 65 h 77"/>
                  <a:gd name="T74" fmla="*/ 57 w 73"/>
                  <a:gd name="T75" fmla="*/ 58 h 77"/>
                  <a:gd name="T76" fmla="*/ 57 w 73"/>
                  <a:gd name="T77" fmla="*/ 42 h 77"/>
                  <a:gd name="T78" fmla="*/ 57 w 73"/>
                  <a:gd name="T79" fmla="*/ 31 h 77"/>
                  <a:gd name="T80" fmla="*/ 53 w 73"/>
                  <a:gd name="T81" fmla="*/ 19 h 77"/>
                  <a:gd name="T82" fmla="*/ 49 w 73"/>
                  <a:gd name="T83" fmla="*/ 12 h 77"/>
                  <a:gd name="T84" fmla="*/ 42 w 73"/>
                  <a:gd name="T85" fmla="*/ 8 h 77"/>
                  <a:gd name="T86" fmla="*/ 34 w 73"/>
                  <a:gd name="T87" fmla="*/ 4 h 77"/>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3"/>
                  <a:gd name="T133" fmla="*/ 0 h 77"/>
                  <a:gd name="T134" fmla="*/ 73 w 73"/>
                  <a:gd name="T135" fmla="*/ 77 h 77"/>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3" h="77">
                    <a:moveTo>
                      <a:pt x="38" y="0"/>
                    </a:moveTo>
                    <a:lnTo>
                      <a:pt x="46" y="0"/>
                    </a:lnTo>
                    <a:lnTo>
                      <a:pt x="57" y="4"/>
                    </a:lnTo>
                    <a:lnTo>
                      <a:pt x="65" y="12"/>
                    </a:lnTo>
                    <a:lnTo>
                      <a:pt x="69" y="23"/>
                    </a:lnTo>
                    <a:lnTo>
                      <a:pt x="73" y="38"/>
                    </a:lnTo>
                    <a:lnTo>
                      <a:pt x="73" y="46"/>
                    </a:lnTo>
                    <a:lnTo>
                      <a:pt x="69" y="58"/>
                    </a:lnTo>
                    <a:lnTo>
                      <a:pt x="61" y="65"/>
                    </a:lnTo>
                    <a:lnTo>
                      <a:pt x="53" y="73"/>
                    </a:lnTo>
                    <a:lnTo>
                      <a:pt x="46" y="77"/>
                    </a:lnTo>
                    <a:lnTo>
                      <a:pt x="34" y="77"/>
                    </a:lnTo>
                    <a:lnTo>
                      <a:pt x="26" y="77"/>
                    </a:lnTo>
                    <a:lnTo>
                      <a:pt x="15" y="73"/>
                    </a:lnTo>
                    <a:lnTo>
                      <a:pt x="7" y="65"/>
                    </a:lnTo>
                    <a:lnTo>
                      <a:pt x="3" y="54"/>
                    </a:lnTo>
                    <a:lnTo>
                      <a:pt x="0" y="38"/>
                    </a:lnTo>
                    <a:lnTo>
                      <a:pt x="3" y="31"/>
                    </a:lnTo>
                    <a:lnTo>
                      <a:pt x="7" y="19"/>
                    </a:lnTo>
                    <a:lnTo>
                      <a:pt x="11" y="12"/>
                    </a:lnTo>
                    <a:lnTo>
                      <a:pt x="19" y="4"/>
                    </a:lnTo>
                    <a:lnTo>
                      <a:pt x="26" y="0"/>
                    </a:lnTo>
                    <a:lnTo>
                      <a:pt x="38" y="0"/>
                    </a:lnTo>
                    <a:close/>
                    <a:moveTo>
                      <a:pt x="34" y="4"/>
                    </a:moveTo>
                    <a:lnTo>
                      <a:pt x="30" y="4"/>
                    </a:lnTo>
                    <a:lnTo>
                      <a:pt x="26" y="8"/>
                    </a:lnTo>
                    <a:lnTo>
                      <a:pt x="19" y="12"/>
                    </a:lnTo>
                    <a:lnTo>
                      <a:pt x="19" y="15"/>
                    </a:lnTo>
                    <a:lnTo>
                      <a:pt x="15" y="23"/>
                    </a:lnTo>
                    <a:lnTo>
                      <a:pt x="15" y="35"/>
                    </a:lnTo>
                    <a:lnTo>
                      <a:pt x="15" y="46"/>
                    </a:lnTo>
                    <a:lnTo>
                      <a:pt x="23" y="61"/>
                    </a:lnTo>
                    <a:lnTo>
                      <a:pt x="26" y="69"/>
                    </a:lnTo>
                    <a:lnTo>
                      <a:pt x="30" y="73"/>
                    </a:lnTo>
                    <a:lnTo>
                      <a:pt x="38" y="73"/>
                    </a:lnTo>
                    <a:lnTo>
                      <a:pt x="46" y="73"/>
                    </a:lnTo>
                    <a:lnTo>
                      <a:pt x="53" y="65"/>
                    </a:lnTo>
                    <a:lnTo>
                      <a:pt x="57" y="58"/>
                    </a:lnTo>
                    <a:lnTo>
                      <a:pt x="57" y="42"/>
                    </a:lnTo>
                    <a:lnTo>
                      <a:pt x="57" y="31"/>
                    </a:lnTo>
                    <a:lnTo>
                      <a:pt x="53" y="19"/>
                    </a:lnTo>
                    <a:lnTo>
                      <a:pt x="49" y="12"/>
                    </a:lnTo>
                    <a:lnTo>
                      <a:pt x="42" y="8"/>
                    </a:lnTo>
                    <a:lnTo>
                      <a:pt x="34" y="4"/>
                    </a:lnTo>
                    <a:close/>
                  </a:path>
                </a:pathLst>
              </a:custGeom>
              <a:solidFill>
                <a:srgbClr val="000000"/>
              </a:solidFill>
              <a:ln w="0">
                <a:solidFill>
                  <a:srgbClr val="000000"/>
                </a:solidFill>
                <a:round/>
                <a:headEnd/>
                <a:tailEnd/>
              </a:ln>
            </p:spPr>
            <p:txBody>
              <a:bodyPr/>
              <a:lstStyle/>
              <a:p>
                <a:endParaRPr lang="en-CA"/>
              </a:p>
            </p:txBody>
          </p:sp>
          <p:sp>
            <p:nvSpPr>
              <p:cNvPr id="14534" name="Rectangle 116"/>
              <p:cNvSpPr>
                <a:spLocks noChangeArrowheads="1"/>
              </p:cNvSpPr>
              <p:nvPr/>
            </p:nvSpPr>
            <p:spPr bwMode="auto">
              <a:xfrm>
                <a:off x="833" y="192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4535" name="Rectangle 117"/>
              <p:cNvSpPr>
                <a:spLocks noChangeArrowheads="1"/>
              </p:cNvSpPr>
              <p:nvPr/>
            </p:nvSpPr>
            <p:spPr bwMode="auto">
              <a:xfrm>
                <a:off x="864" y="1921"/>
                <a:ext cx="7" cy="207"/>
              </a:xfrm>
              <a:prstGeom prst="rect">
                <a:avLst/>
              </a:prstGeom>
              <a:solidFill>
                <a:srgbClr val="000000"/>
              </a:solidFill>
              <a:ln w="0">
                <a:solidFill>
                  <a:srgbClr val="000000"/>
                </a:solidFill>
                <a:miter lim="800000"/>
                <a:headEnd/>
                <a:tailEnd/>
              </a:ln>
            </p:spPr>
            <p:txBody>
              <a:bodyPr/>
              <a:lstStyle/>
              <a:p>
                <a:endParaRPr lang="en-US"/>
              </a:p>
            </p:txBody>
          </p:sp>
          <p:sp>
            <p:nvSpPr>
              <p:cNvPr id="14536" name="Freeform 118"/>
              <p:cNvSpPr>
                <a:spLocks/>
              </p:cNvSpPr>
              <p:nvPr/>
            </p:nvSpPr>
            <p:spPr bwMode="auto">
              <a:xfrm>
                <a:off x="1059" y="2044"/>
                <a:ext cx="19" cy="19"/>
              </a:xfrm>
              <a:custGeom>
                <a:avLst/>
                <a:gdLst>
                  <a:gd name="T0" fmla="*/ 8 w 19"/>
                  <a:gd name="T1" fmla="*/ 0 h 19"/>
                  <a:gd name="T2" fmla="*/ 12 w 19"/>
                  <a:gd name="T3" fmla="*/ 3 h 19"/>
                  <a:gd name="T4" fmla="*/ 16 w 19"/>
                  <a:gd name="T5" fmla="*/ 3 h 19"/>
                  <a:gd name="T6" fmla="*/ 19 w 19"/>
                  <a:gd name="T7" fmla="*/ 7 h 19"/>
                  <a:gd name="T8" fmla="*/ 19 w 19"/>
                  <a:gd name="T9" fmla="*/ 11 h 19"/>
                  <a:gd name="T10" fmla="*/ 19 w 19"/>
                  <a:gd name="T11" fmla="*/ 15 h 19"/>
                  <a:gd name="T12" fmla="*/ 16 w 19"/>
                  <a:gd name="T13" fmla="*/ 19 h 19"/>
                  <a:gd name="T14" fmla="*/ 12 w 19"/>
                  <a:gd name="T15" fmla="*/ 19 h 19"/>
                  <a:gd name="T16" fmla="*/ 8 w 19"/>
                  <a:gd name="T17" fmla="*/ 19 h 19"/>
                  <a:gd name="T18" fmla="*/ 4 w 19"/>
                  <a:gd name="T19" fmla="*/ 19 h 19"/>
                  <a:gd name="T20" fmla="*/ 0 w 19"/>
                  <a:gd name="T21" fmla="*/ 19 h 19"/>
                  <a:gd name="T22" fmla="*/ 0 w 19"/>
                  <a:gd name="T23" fmla="*/ 15 h 19"/>
                  <a:gd name="T24" fmla="*/ 0 w 19"/>
                  <a:gd name="T25" fmla="*/ 11 h 19"/>
                  <a:gd name="T26" fmla="*/ 0 w 19"/>
                  <a:gd name="T27" fmla="*/ 7 h 19"/>
                  <a:gd name="T28" fmla="*/ 0 w 19"/>
                  <a:gd name="T29" fmla="*/ 3 h 19"/>
                  <a:gd name="T30" fmla="*/ 4 w 19"/>
                  <a:gd name="T31" fmla="*/ 0 h 19"/>
                  <a:gd name="T32" fmla="*/ 8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8" y="0"/>
                    </a:moveTo>
                    <a:lnTo>
                      <a:pt x="12" y="3"/>
                    </a:lnTo>
                    <a:lnTo>
                      <a:pt x="16" y="3"/>
                    </a:lnTo>
                    <a:lnTo>
                      <a:pt x="19" y="7"/>
                    </a:lnTo>
                    <a:lnTo>
                      <a:pt x="19" y="11"/>
                    </a:lnTo>
                    <a:lnTo>
                      <a:pt x="19" y="15"/>
                    </a:lnTo>
                    <a:lnTo>
                      <a:pt x="16" y="19"/>
                    </a:lnTo>
                    <a:lnTo>
                      <a:pt x="12" y="19"/>
                    </a:lnTo>
                    <a:lnTo>
                      <a:pt x="8" y="19"/>
                    </a:lnTo>
                    <a:lnTo>
                      <a:pt x="4" y="19"/>
                    </a:lnTo>
                    <a:lnTo>
                      <a:pt x="0" y="19"/>
                    </a:lnTo>
                    <a:lnTo>
                      <a:pt x="0" y="15"/>
                    </a:lnTo>
                    <a:lnTo>
                      <a:pt x="0" y="11"/>
                    </a:lnTo>
                    <a:lnTo>
                      <a:pt x="0" y="7"/>
                    </a:lnTo>
                    <a:lnTo>
                      <a:pt x="0" y="3"/>
                    </a:lnTo>
                    <a:lnTo>
                      <a:pt x="4" y="0"/>
                    </a:lnTo>
                    <a:lnTo>
                      <a:pt x="8" y="0"/>
                    </a:lnTo>
                    <a:close/>
                  </a:path>
                </a:pathLst>
              </a:custGeom>
              <a:solidFill>
                <a:srgbClr val="000000"/>
              </a:solidFill>
              <a:ln w="0">
                <a:solidFill>
                  <a:srgbClr val="000000"/>
                </a:solidFill>
                <a:round/>
                <a:headEnd/>
                <a:tailEnd/>
              </a:ln>
            </p:spPr>
            <p:txBody>
              <a:bodyPr/>
              <a:lstStyle/>
              <a:p>
                <a:endParaRPr lang="en-CA"/>
              </a:p>
            </p:txBody>
          </p:sp>
          <p:sp>
            <p:nvSpPr>
              <p:cNvPr id="14537" name="Freeform 119"/>
              <p:cNvSpPr>
                <a:spLocks noEditPoints="1"/>
              </p:cNvSpPr>
              <p:nvPr/>
            </p:nvSpPr>
            <p:spPr bwMode="auto">
              <a:xfrm>
                <a:off x="1094" y="1948"/>
                <a:ext cx="73" cy="115"/>
              </a:xfrm>
              <a:custGeom>
                <a:avLst/>
                <a:gdLst>
                  <a:gd name="T0" fmla="*/ 0 w 73"/>
                  <a:gd name="T1" fmla="*/ 57 h 115"/>
                  <a:gd name="T2" fmla="*/ 4 w 73"/>
                  <a:gd name="T3" fmla="*/ 42 h 115"/>
                  <a:gd name="T4" fmla="*/ 8 w 73"/>
                  <a:gd name="T5" fmla="*/ 27 h 115"/>
                  <a:gd name="T6" fmla="*/ 11 w 73"/>
                  <a:gd name="T7" fmla="*/ 15 h 115"/>
                  <a:gd name="T8" fmla="*/ 23 w 73"/>
                  <a:gd name="T9" fmla="*/ 7 h 115"/>
                  <a:gd name="T10" fmla="*/ 31 w 73"/>
                  <a:gd name="T11" fmla="*/ 4 h 115"/>
                  <a:gd name="T12" fmla="*/ 34 w 73"/>
                  <a:gd name="T13" fmla="*/ 0 h 115"/>
                  <a:gd name="T14" fmla="*/ 46 w 73"/>
                  <a:gd name="T15" fmla="*/ 4 h 115"/>
                  <a:gd name="T16" fmla="*/ 54 w 73"/>
                  <a:gd name="T17" fmla="*/ 7 h 115"/>
                  <a:gd name="T18" fmla="*/ 57 w 73"/>
                  <a:gd name="T19" fmla="*/ 15 h 115"/>
                  <a:gd name="T20" fmla="*/ 65 w 73"/>
                  <a:gd name="T21" fmla="*/ 27 h 115"/>
                  <a:gd name="T22" fmla="*/ 69 w 73"/>
                  <a:gd name="T23" fmla="*/ 42 h 115"/>
                  <a:gd name="T24" fmla="*/ 73 w 73"/>
                  <a:gd name="T25" fmla="*/ 57 h 115"/>
                  <a:gd name="T26" fmla="*/ 69 w 73"/>
                  <a:gd name="T27" fmla="*/ 76 h 115"/>
                  <a:gd name="T28" fmla="*/ 65 w 73"/>
                  <a:gd name="T29" fmla="*/ 92 h 115"/>
                  <a:gd name="T30" fmla="*/ 57 w 73"/>
                  <a:gd name="T31" fmla="*/ 103 h 115"/>
                  <a:gd name="T32" fmla="*/ 50 w 73"/>
                  <a:gd name="T33" fmla="*/ 111 h 115"/>
                  <a:gd name="T34" fmla="*/ 42 w 73"/>
                  <a:gd name="T35" fmla="*/ 115 h 115"/>
                  <a:gd name="T36" fmla="*/ 34 w 73"/>
                  <a:gd name="T37" fmla="*/ 115 h 115"/>
                  <a:gd name="T38" fmla="*/ 27 w 73"/>
                  <a:gd name="T39" fmla="*/ 115 h 115"/>
                  <a:gd name="T40" fmla="*/ 15 w 73"/>
                  <a:gd name="T41" fmla="*/ 107 h 115"/>
                  <a:gd name="T42" fmla="*/ 11 w 73"/>
                  <a:gd name="T43" fmla="*/ 96 h 115"/>
                  <a:gd name="T44" fmla="*/ 4 w 73"/>
                  <a:gd name="T45" fmla="*/ 80 h 115"/>
                  <a:gd name="T46" fmla="*/ 0 w 73"/>
                  <a:gd name="T47" fmla="*/ 57 h 115"/>
                  <a:gd name="T48" fmla="*/ 15 w 73"/>
                  <a:gd name="T49" fmla="*/ 61 h 115"/>
                  <a:gd name="T50" fmla="*/ 19 w 73"/>
                  <a:gd name="T51" fmla="*/ 80 h 115"/>
                  <a:gd name="T52" fmla="*/ 23 w 73"/>
                  <a:gd name="T53" fmla="*/ 99 h 115"/>
                  <a:gd name="T54" fmla="*/ 27 w 73"/>
                  <a:gd name="T55" fmla="*/ 107 h 115"/>
                  <a:gd name="T56" fmla="*/ 31 w 73"/>
                  <a:gd name="T57" fmla="*/ 111 h 115"/>
                  <a:gd name="T58" fmla="*/ 34 w 73"/>
                  <a:gd name="T59" fmla="*/ 111 h 115"/>
                  <a:gd name="T60" fmla="*/ 38 w 73"/>
                  <a:gd name="T61" fmla="*/ 111 h 115"/>
                  <a:gd name="T62" fmla="*/ 46 w 73"/>
                  <a:gd name="T63" fmla="*/ 107 h 115"/>
                  <a:gd name="T64" fmla="*/ 50 w 73"/>
                  <a:gd name="T65" fmla="*/ 103 h 115"/>
                  <a:gd name="T66" fmla="*/ 50 w 73"/>
                  <a:gd name="T67" fmla="*/ 92 h 115"/>
                  <a:gd name="T68" fmla="*/ 54 w 73"/>
                  <a:gd name="T69" fmla="*/ 76 h 115"/>
                  <a:gd name="T70" fmla="*/ 54 w 73"/>
                  <a:gd name="T71" fmla="*/ 53 h 115"/>
                  <a:gd name="T72" fmla="*/ 54 w 73"/>
                  <a:gd name="T73" fmla="*/ 38 h 115"/>
                  <a:gd name="T74" fmla="*/ 50 w 73"/>
                  <a:gd name="T75" fmla="*/ 23 h 115"/>
                  <a:gd name="T76" fmla="*/ 50 w 73"/>
                  <a:gd name="T77" fmla="*/ 15 h 115"/>
                  <a:gd name="T78" fmla="*/ 46 w 73"/>
                  <a:gd name="T79" fmla="*/ 7 h 115"/>
                  <a:gd name="T80" fmla="*/ 42 w 73"/>
                  <a:gd name="T81" fmla="*/ 7 h 115"/>
                  <a:gd name="T82" fmla="*/ 34 w 73"/>
                  <a:gd name="T83" fmla="*/ 7 h 115"/>
                  <a:gd name="T84" fmla="*/ 31 w 73"/>
                  <a:gd name="T85" fmla="*/ 7 h 115"/>
                  <a:gd name="T86" fmla="*/ 27 w 73"/>
                  <a:gd name="T87" fmla="*/ 11 h 115"/>
                  <a:gd name="T88" fmla="*/ 23 w 73"/>
                  <a:gd name="T89" fmla="*/ 19 h 115"/>
                  <a:gd name="T90" fmla="*/ 19 w 73"/>
                  <a:gd name="T91" fmla="*/ 30 h 115"/>
                  <a:gd name="T92" fmla="*/ 19 w 73"/>
                  <a:gd name="T93" fmla="*/ 46 h 115"/>
                  <a:gd name="T94" fmla="*/ 15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7"/>
                    </a:moveTo>
                    <a:lnTo>
                      <a:pt x="4" y="42"/>
                    </a:lnTo>
                    <a:lnTo>
                      <a:pt x="8" y="27"/>
                    </a:lnTo>
                    <a:lnTo>
                      <a:pt x="11" y="15"/>
                    </a:lnTo>
                    <a:lnTo>
                      <a:pt x="23" y="7"/>
                    </a:lnTo>
                    <a:lnTo>
                      <a:pt x="31" y="4"/>
                    </a:lnTo>
                    <a:lnTo>
                      <a:pt x="34" y="0"/>
                    </a:lnTo>
                    <a:lnTo>
                      <a:pt x="46" y="4"/>
                    </a:lnTo>
                    <a:lnTo>
                      <a:pt x="54" y="7"/>
                    </a:lnTo>
                    <a:lnTo>
                      <a:pt x="57" y="15"/>
                    </a:lnTo>
                    <a:lnTo>
                      <a:pt x="65" y="27"/>
                    </a:lnTo>
                    <a:lnTo>
                      <a:pt x="69" y="42"/>
                    </a:lnTo>
                    <a:lnTo>
                      <a:pt x="73" y="57"/>
                    </a:lnTo>
                    <a:lnTo>
                      <a:pt x="69" y="76"/>
                    </a:lnTo>
                    <a:lnTo>
                      <a:pt x="65" y="92"/>
                    </a:lnTo>
                    <a:lnTo>
                      <a:pt x="57" y="103"/>
                    </a:lnTo>
                    <a:lnTo>
                      <a:pt x="50" y="111"/>
                    </a:lnTo>
                    <a:lnTo>
                      <a:pt x="42" y="115"/>
                    </a:lnTo>
                    <a:lnTo>
                      <a:pt x="34" y="115"/>
                    </a:lnTo>
                    <a:lnTo>
                      <a:pt x="27" y="115"/>
                    </a:lnTo>
                    <a:lnTo>
                      <a:pt x="15" y="107"/>
                    </a:lnTo>
                    <a:lnTo>
                      <a:pt x="11" y="96"/>
                    </a:lnTo>
                    <a:lnTo>
                      <a:pt x="4" y="80"/>
                    </a:lnTo>
                    <a:lnTo>
                      <a:pt x="0" y="57"/>
                    </a:lnTo>
                    <a:close/>
                    <a:moveTo>
                      <a:pt x="15" y="61"/>
                    </a:moveTo>
                    <a:lnTo>
                      <a:pt x="19" y="80"/>
                    </a:lnTo>
                    <a:lnTo>
                      <a:pt x="23" y="99"/>
                    </a:lnTo>
                    <a:lnTo>
                      <a:pt x="27" y="107"/>
                    </a:lnTo>
                    <a:lnTo>
                      <a:pt x="31" y="111"/>
                    </a:lnTo>
                    <a:lnTo>
                      <a:pt x="34" y="111"/>
                    </a:lnTo>
                    <a:lnTo>
                      <a:pt x="38" y="111"/>
                    </a:lnTo>
                    <a:lnTo>
                      <a:pt x="46" y="107"/>
                    </a:lnTo>
                    <a:lnTo>
                      <a:pt x="50" y="103"/>
                    </a:lnTo>
                    <a:lnTo>
                      <a:pt x="50" y="92"/>
                    </a:lnTo>
                    <a:lnTo>
                      <a:pt x="54" y="76"/>
                    </a:lnTo>
                    <a:lnTo>
                      <a:pt x="54" y="53"/>
                    </a:lnTo>
                    <a:lnTo>
                      <a:pt x="54" y="38"/>
                    </a:lnTo>
                    <a:lnTo>
                      <a:pt x="50" y="23"/>
                    </a:lnTo>
                    <a:lnTo>
                      <a:pt x="50" y="15"/>
                    </a:lnTo>
                    <a:lnTo>
                      <a:pt x="46" y="7"/>
                    </a:lnTo>
                    <a:lnTo>
                      <a:pt x="42" y="7"/>
                    </a:lnTo>
                    <a:lnTo>
                      <a:pt x="34" y="7"/>
                    </a:lnTo>
                    <a:lnTo>
                      <a:pt x="31" y="7"/>
                    </a:lnTo>
                    <a:lnTo>
                      <a:pt x="27" y="11"/>
                    </a:lnTo>
                    <a:lnTo>
                      <a:pt x="23" y="19"/>
                    </a:lnTo>
                    <a:lnTo>
                      <a:pt x="19" y="30"/>
                    </a:lnTo>
                    <a:lnTo>
                      <a:pt x="19" y="46"/>
                    </a:lnTo>
                    <a:lnTo>
                      <a:pt x="15" y="61"/>
                    </a:lnTo>
                    <a:close/>
                  </a:path>
                </a:pathLst>
              </a:custGeom>
              <a:solidFill>
                <a:srgbClr val="000000"/>
              </a:solidFill>
              <a:ln w="0">
                <a:solidFill>
                  <a:srgbClr val="000000"/>
                </a:solidFill>
                <a:round/>
                <a:headEnd/>
                <a:tailEnd/>
              </a:ln>
            </p:spPr>
            <p:txBody>
              <a:bodyPr/>
              <a:lstStyle/>
              <a:p>
                <a:endParaRPr lang="en-CA"/>
              </a:p>
            </p:txBody>
          </p:sp>
          <p:sp>
            <p:nvSpPr>
              <p:cNvPr id="14538" name="Freeform 120"/>
              <p:cNvSpPr>
                <a:spLocks noEditPoints="1"/>
              </p:cNvSpPr>
              <p:nvPr/>
            </p:nvSpPr>
            <p:spPr bwMode="auto">
              <a:xfrm>
                <a:off x="1178" y="1948"/>
                <a:ext cx="69" cy="115"/>
              </a:xfrm>
              <a:custGeom>
                <a:avLst/>
                <a:gdLst>
                  <a:gd name="T0" fmla="*/ 0 w 69"/>
                  <a:gd name="T1" fmla="*/ 57 h 115"/>
                  <a:gd name="T2" fmla="*/ 4 w 69"/>
                  <a:gd name="T3" fmla="*/ 42 h 115"/>
                  <a:gd name="T4" fmla="*/ 8 w 69"/>
                  <a:gd name="T5" fmla="*/ 27 h 115"/>
                  <a:gd name="T6" fmla="*/ 12 w 69"/>
                  <a:gd name="T7" fmla="*/ 15 h 115"/>
                  <a:gd name="T8" fmla="*/ 19 w 69"/>
                  <a:gd name="T9" fmla="*/ 7 h 115"/>
                  <a:gd name="T10" fmla="*/ 27 w 69"/>
                  <a:gd name="T11" fmla="*/ 4 h 115"/>
                  <a:gd name="T12" fmla="*/ 35 w 69"/>
                  <a:gd name="T13" fmla="*/ 0 h 115"/>
                  <a:gd name="T14" fmla="*/ 42 w 69"/>
                  <a:gd name="T15" fmla="*/ 4 h 115"/>
                  <a:gd name="T16" fmla="*/ 50 w 69"/>
                  <a:gd name="T17" fmla="*/ 7 h 115"/>
                  <a:gd name="T18" fmla="*/ 58 w 69"/>
                  <a:gd name="T19" fmla="*/ 15 h 115"/>
                  <a:gd name="T20" fmla="*/ 65 w 69"/>
                  <a:gd name="T21" fmla="*/ 27 h 115"/>
                  <a:gd name="T22" fmla="*/ 69 w 69"/>
                  <a:gd name="T23" fmla="*/ 42 h 115"/>
                  <a:gd name="T24" fmla="*/ 69 w 69"/>
                  <a:gd name="T25" fmla="*/ 57 h 115"/>
                  <a:gd name="T26" fmla="*/ 69 w 69"/>
                  <a:gd name="T27" fmla="*/ 76 h 115"/>
                  <a:gd name="T28" fmla="*/ 65 w 69"/>
                  <a:gd name="T29" fmla="*/ 92 h 115"/>
                  <a:gd name="T30" fmla="*/ 58 w 69"/>
                  <a:gd name="T31" fmla="*/ 103 h 115"/>
                  <a:gd name="T32" fmla="*/ 50 w 69"/>
                  <a:gd name="T33" fmla="*/ 111 h 115"/>
                  <a:gd name="T34" fmla="*/ 42 w 69"/>
                  <a:gd name="T35" fmla="*/ 115 h 115"/>
                  <a:gd name="T36" fmla="*/ 35 w 69"/>
                  <a:gd name="T37" fmla="*/ 115 h 115"/>
                  <a:gd name="T38" fmla="*/ 27 w 69"/>
                  <a:gd name="T39" fmla="*/ 115 h 115"/>
                  <a:gd name="T40" fmla="*/ 16 w 69"/>
                  <a:gd name="T41" fmla="*/ 107 h 115"/>
                  <a:gd name="T42" fmla="*/ 8 w 69"/>
                  <a:gd name="T43" fmla="*/ 96 h 115"/>
                  <a:gd name="T44" fmla="*/ 4 w 69"/>
                  <a:gd name="T45" fmla="*/ 80 h 115"/>
                  <a:gd name="T46" fmla="*/ 0 w 69"/>
                  <a:gd name="T47" fmla="*/ 57 h 115"/>
                  <a:gd name="T48" fmla="*/ 16 w 69"/>
                  <a:gd name="T49" fmla="*/ 61 h 115"/>
                  <a:gd name="T50" fmla="*/ 19 w 69"/>
                  <a:gd name="T51" fmla="*/ 80 h 115"/>
                  <a:gd name="T52" fmla="*/ 23 w 69"/>
                  <a:gd name="T53" fmla="*/ 99 h 115"/>
                  <a:gd name="T54" fmla="*/ 27 w 69"/>
                  <a:gd name="T55" fmla="*/ 107 h 115"/>
                  <a:gd name="T56" fmla="*/ 31 w 69"/>
                  <a:gd name="T57" fmla="*/ 111 h 115"/>
                  <a:gd name="T58" fmla="*/ 35 w 69"/>
                  <a:gd name="T59" fmla="*/ 111 h 115"/>
                  <a:gd name="T60" fmla="*/ 39 w 69"/>
                  <a:gd name="T61" fmla="*/ 111 h 115"/>
                  <a:gd name="T62" fmla="*/ 46 w 69"/>
                  <a:gd name="T63" fmla="*/ 107 h 115"/>
                  <a:gd name="T64" fmla="*/ 50 w 69"/>
                  <a:gd name="T65" fmla="*/ 103 h 115"/>
                  <a:gd name="T66" fmla="*/ 50 w 69"/>
                  <a:gd name="T67" fmla="*/ 92 h 115"/>
                  <a:gd name="T68" fmla="*/ 54 w 69"/>
                  <a:gd name="T69" fmla="*/ 76 h 115"/>
                  <a:gd name="T70" fmla="*/ 54 w 69"/>
                  <a:gd name="T71" fmla="*/ 53 h 115"/>
                  <a:gd name="T72" fmla="*/ 54 w 69"/>
                  <a:gd name="T73" fmla="*/ 38 h 115"/>
                  <a:gd name="T74" fmla="*/ 50 w 69"/>
                  <a:gd name="T75" fmla="*/ 23 h 115"/>
                  <a:gd name="T76" fmla="*/ 46 w 69"/>
                  <a:gd name="T77" fmla="*/ 15 h 115"/>
                  <a:gd name="T78" fmla="*/ 42 w 69"/>
                  <a:gd name="T79" fmla="*/ 7 h 115"/>
                  <a:gd name="T80" fmla="*/ 39 w 69"/>
                  <a:gd name="T81" fmla="*/ 7 h 115"/>
                  <a:gd name="T82" fmla="*/ 35 w 69"/>
                  <a:gd name="T83" fmla="*/ 7 h 115"/>
                  <a:gd name="T84" fmla="*/ 31 w 69"/>
                  <a:gd name="T85" fmla="*/ 7 h 115"/>
                  <a:gd name="T86" fmla="*/ 27 w 69"/>
                  <a:gd name="T87" fmla="*/ 11 h 115"/>
                  <a:gd name="T88" fmla="*/ 23 w 69"/>
                  <a:gd name="T89" fmla="*/ 19 h 115"/>
                  <a:gd name="T90" fmla="*/ 19 w 69"/>
                  <a:gd name="T91" fmla="*/ 30 h 115"/>
                  <a:gd name="T92" fmla="*/ 16 w 69"/>
                  <a:gd name="T93" fmla="*/ 46 h 115"/>
                  <a:gd name="T94" fmla="*/ 16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4" y="42"/>
                    </a:lnTo>
                    <a:lnTo>
                      <a:pt x="8" y="27"/>
                    </a:lnTo>
                    <a:lnTo>
                      <a:pt x="12" y="15"/>
                    </a:lnTo>
                    <a:lnTo>
                      <a:pt x="19" y="7"/>
                    </a:lnTo>
                    <a:lnTo>
                      <a:pt x="27" y="4"/>
                    </a:lnTo>
                    <a:lnTo>
                      <a:pt x="35" y="0"/>
                    </a:lnTo>
                    <a:lnTo>
                      <a:pt x="42" y="4"/>
                    </a:lnTo>
                    <a:lnTo>
                      <a:pt x="50" y="7"/>
                    </a:lnTo>
                    <a:lnTo>
                      <a:pt x="58" y="15"/>
                    </a:lnTo>
                    <a:lnTo>
                      <a:pt x="65" y="27"/>
                    </a:lnTo>
                    <a:lnTo>
                      <a:pt x="69" y="42"/>
                    </a:lnTo>
                    <a:lnTo>
                      <a:pt x="69" y="57"/>
                    </a:lnTo>
                    <a:lnTo>
                      <a:pt x="69" y="76"/>
                    </a:lnTo>
                    <a:lnTo>
                      <a:pt x="65" y="92"/>
                    </a:lnTo>
                    <a:lnTo>
                      <a:pt x="58" y="103"/>
                    </a:lnTo>
                    <a:lnTo>
                      <a:pt x="50" y="111"/>
                    </a:lnTo>
                    <a:lnTo>
                      <a:pt x="42" y="115"/>
                    </a:lnTo>
                    <a:lnTo>
                      <a:pt x="35" y="115"/>
                    </a:lnTo>
                    <a:lnTo>
                      <a:pt x="27" y="115"/>
                    </a:lnTo>
                    <a:lnTo>
                      <a:pt x="16" y="107"/>
                    </a:lnTo>
                    <a:lnTo>
                      <a:pt x="8" y="96"/>
                    </a:lnTo>
                    <a:lnTo>
                      <a:pt x="4" y="80"/>
                    </a:lnTo>
                    <a:lnTo>
                      <a:pt x="0" y="57"/>
                    </a:lnTo>
                    <a:close/>
                    <a:moveTo>
                      <a:pt x="16" y="61"/>
                    </a:moveTo>
                    <a:lnTo>
                      <a:pt x="19" y="80"/>
                    </a:lnTo>
                    <a:lnTo>
                      <a:pt x="23" y="99"/>
                    </a:lnTo>
                    <a:lnTo>
                      <a:pt x="27" y="107"/>
                    </a:lnTo>
                    <a:lnTo>
                      <a:pt x="31" y="111"/>
                    </a:lnTo>
                    <a:lnTo>
                      <a:pt x="35" y="111"/>
                    </a:lnTo>
                    <a:lnTo>
                      <a:pt x="39" y="111"/>
                    </a:lnTo>
                    <a:lnTo>
                      <a:pt x="46" y="107"/>
                    </a:lnTo>
                    <a:lnTo>
                      <a:pt x="50" y="103"/>
                    </a:lnTo>
                    <a:lnTo>
                      <a:pt x="50" y="92"/>
                    </a:lnTo>
                    <a:lnTo>
                      <a:pt x="54" y="76"/>
                    </a:lnTo>
                    <a:lnTo>
                      <a:pt x="54" y="53"/>
                    </a:lnTo>
                    <a:lnTo>
                      <a:pt x="54" y="38"/>
                    </a:lnTo>
                    <a:lnTo>
                      <a:pt x="50" y="23"/>
                    </a:lnTo>
                    <a:lnTo>
                      <a:pt x="46" y="15"/>
                    </a:lnTo>
                    <a:lnTo>
                      <a:pt x="42" y="7"/>
                    </a:lnTo>
                    <a:lnTo>
                      <a:pt x="39" y="7"/>
                    </a:lnTo>
                    <a:lnTo>
                      <a:pt x="35" y="7"/>
                    </a:lnTo>
                    <a:lnTo>
                      <a:pt x="31" y="7"/>
                    </a:lnTo>
                    <a:lnTo>
                      <a:pt x="27" y="11"/>
                    </a:lnTo>
                    <a:lnTo>
                      <a:pt x="23" y="19"/>
                    </a:lnTo>
                    <a:lnTo>
                      <a:pt x="19" y="30"/>
                    </a:lnTo>
                    <a:lnTo>
                      <a:pt x="16" y="46"/>
                    </a:lnTo>
                    <a:lnTo>
                      <a:pt x="16" y="61"/>
                    </a:lnTo>
                    <a:close/>
                  </a:path>
                </a:pathLst>
              </a:custGeom>
              <a:solidFill>
                <a:srgbClr val="000000"/>
              </a:solidFill>
              <a:ln w="0">
                <a:solidFill>
                  <a:srgbClr val="000000"/>
                </a:solidFill>
                <a:round/>
                <a:headEnd/>
                <a:tailEnd/>
              </a:ln>
            </p:spPr>
            <p:txBody>
              <a:bodyPr/>
              <a:lstStyle/>
              <a:p>
                <a:endParaRPr lang="en-CA"/>
              </a:p>
            </p:txBody>
          </p:sp>
          <p:sp>
            <p:nvSpPr>
              <p:cNvPr id="14539" name="Freeform 121"/>
              <p:cNvSpPr>
                <a:spLocks noEditPoints="1"/>
              </p:cNvSpPr>
              <p:nvPr/>
            </p:nvSpPr>
            <p:spPr bwMode="auto">
              <a:xfrm>
                <a:off x="1263" y="1948"/>
                <a:ext cx="69" cy="115"/>
              </a:xfrm>
              <a:custGeom>
                <a:avLst/>
                <a:gdLst>
                  <a:gd name="T0" fmla="*/ 0 w 69"/>
                  <a:gd name="T1" fmla="*/ 57 h 115"/>
                  <a:gd name="T2" fmla="*/ 0 w 69"/>
                  <a:gd name="T3" fmla="*/ 42 h 115"/>
                  <a:gd name="T4" fmla="*/ 7 w 69"/>
                  <a:gd name="T5" fmla="*/ 27 h 115"/>
                  <a:gd name="T6" fmla="*/ 11 w 69"/>
                  <a:gd name="T7" fmla="*/ 15 h 115"/>
                  <a:gd name="T8" fmla="*/ 19 w 69"/>
                  <a:gd name="T9" fmla="*/ 7 h 115"/>
                  <a:gd name="T10" fmla="*/ 27 w 69"/>
                  <a:gd name="T11" fmla="*/ 4 h 115"/>
                  <a:gd name="T12" fmla="*/ 34 w 69"/>
                  <a:gd name="T13" fmla="*/ 0 h 115"/>
                  <a:gd name="T14" fmla="*/ 42 w 69"/>
                  <a:gd name="T15" fmla="*/ 4 h 115"/>
                  <a:gd name="T16" fmla="*/ 50 w 69"/>
                  <a:gd name="T17" fmla="*/ 7 h 115"/>
                  <a:gd name="T18" fmla="*/ 57 w 69"/>
                  <a:gd name="T19" fmla="*/ 15 h 115"/>
                  <a:gd name="T20" fmla="*/ 65 w 69"/>
                  <a:gd name="T21" fmla="*/ 27 h 115"/>
                  <a:gd name="T22" fmla="*/ 69 w 69"/>
                  <a:gd name="T23" fmla="*/ 42 h 115"/>
                  <a:gd name="T24" fmla="*/ 69 w 69"/>
                  <a:gd name="T25" fmla="*/ 57 h 115"/>
                  <a:gd name="T26" fmla="*/ 69 w 69"/>
                  <a:gd name="T27" fmla="*/ 76 h 115"/>
                  <a:gd name="T28" fmla="*/ 65 w 69"/>
                  <a:gd name="T29" fmla="*/ 92 h 115"/>
                  <a:gd name="T30" fmla="*/ 57 w 69"/>
                  <a:gd name="T31" fmla="*/ 103 h 115"/>
                  <a:gd name="T32" fmla="*/ 50 w 69"/>
                  <a:gd name="T33" fmla="*/ 111 h 115"/>
                  <a:gd name="T34" fmla="*/ 42 w 69"/>
                  <a:gd name="T35" fmla="*/ 115 h 115"/>
                  <a:gd name="T36" fmla="*/ 34 w 69"/>
                  <a:gd name="T37" fmla="*/ 115 h 115"/>
                  <a:gd name="T38" fmla="*/ 27 w 69"/>
                  <a:gd name="T39" fmla="*/ 115 h 115"/>
                  <a:gd name="T40" fmla="*/ 15 w 69"/>
                  <a:gd name="T41" fmla="*/ 107 h 115"/>
                  <a:gd name="T42" fmla="*/ 7 w 69"/>
                  <a:gd name="T43" fmla="*/ 96 h 115"/>
                  <a:gd name="T44" fmla="*/ 3 w 69"/>
                  <a:gd name="T45" fmla="*/ 80 h 115"/>
                  <a:gd name="T46" fmla="*/ 0 w 69"/>
                  <a:gd name="T47" fmla="*/ 57 h 115"/>
                  <a:gd name="T48" fmla="*/ 15 w 69"/>
                  <a:gd name="T49" fmla="*/ 61 h 115"/>
                  <a:gd name="T50" fmla="*/ 19 w 69"/>
                  <a:gd name="T51" fmla="*/ 80 h 115"/>
                  <a:gd name="T52" fmla="*/ 23 w 69"/>
                  <a:gd name="T53" fmla="*/ 99 h 115"/>
                  <a:gd name="T54" fmla="*/ 27 w 69"/>
                  <a:gd name="T55" fmla="*/ 107 h 115"/>
                  <a:gd name="T56" fmla="*/ 30 w 69"/>
                  <a:gd name="T57" fmla="*/ 111 h 115"/>
                  <a:gd name="T58" fmla="*/ 34 w 69"/>
                  <a:gd name="T59" fmla="*/ 111 h 115"/>
                  <a:gd name="T60" fmla="*/ 38 w 69"/>
                  <a:gd name="T61" fmla="*/ 111 h 115"/>
                  <a:gd name="T62" fmla="*/ 42 w 69"/>
                  <a:gd name="T63" fmla="*/ 107 h 115"/>
                  <a:gd name="T64" fmla="*/ 46 w 69"/>
                  <a:gd name="T65" fmla="*/ 103 h 115"/>
                  <a:gd name="T66" fmla="*/ 50 w 69"/>
                  <a:gd name="T67" fmla="*/ 92 h 115"/>
                  <a:gd name="T68" fmla="*/ 53 w 69"/>
                  <a:gd name="T69" fmla="*/ 76 h 115"/>
                  <a:gd name="T70" fmla="*/ 53 w 69"/>
                  <a:gd name="T71" fmla="*/ 53 h 115"/>
                  <a:gd name="T72" fmla="*/ 53 w 69"/>
                  <a:gd name="T73" fmla="*/ 38 h 115"/>
                  <a:gd name="T74" fmla="*/ 50 w 69"/>
                  <a:gd name="T75" fmla="*/ 23 h 115"/>
                  <a:gd name="T76" fmla="*/ 46 w 69"/>
                  <a:gd name="T77" fmla="*/ 15 h 115"/>
                  <a:gd name="T78" fmla="*/ 42 w 69"/>
                  <a:gd name="T79" fmla="*/ 7 h 115"/>
                  <a:gd name="T80" fmla="*/ 38 w 69"/>
                  <a:gd name="T81" fmla="*/ 7 h 115"/>
                  <a:gd name="T82" fmla="*/ 34 w 69"/>
                  <a:gd name="T83" fmla="*/ 7 h 115"/>
                  <a:gd name="T84" fmla="*/ 30 w 69"/>
                  <a:gd name="T85" fmla="*/ 7 h 115"/>
                  <a:gd name="T86" fmla="*/ 27 w 69"/>
                  <a:gd name="T87" fmla="*/ 11 h 115"/>
                  <a:gd name="T88" fmla="*/ 19 w 69"/>
                  <a:gd name="T89" fmla="*/ 19 h 115"/>
                  <a:gd name="T90" fmla="*/ 19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7" y="27"/>
                    </a:lnTo>
                    <a:lnTo>
                      <a:pt x="11" y="15"/>
                    </a:lnTo>
                    <a:lnTo>
                      <a:pt x="19" y="7"/>
                    </a:lnTo>
                    <a:lnTo>
                      <a:pt x="27" y="4"/>
                    </a:lnTo>
                    <a:lnTo>
                      <a:pt x="34" y="0"/>
                    </a:lnTo>
                    <a:lnTo>
                      <a:pt x="42" y="4"/>
                    </a:lnTo>
                    <a:lnTo>
                      <a:pt x="50" y="7"/>
                    </a:lnTo>
                    <a:lnTo>
                      <a:pt x="57" y="15"/>
                    </a:lnTo>
                    <a:lnTo>
                      <a:pt x="65" y="27"/>
                    </a:lnTo>
                    <a:lnTo>
                      <a:pt x="69" y="42"/>
                    </a:lnTo>
                    <a:lnTo>
                      <a:pt x="69" y="57"/>
                    </a:lnTo>
                    <a:lnTo>
                      <a:pt x="69" y="76"/>
                    </a:lnTo>
                    <a:lnTo>
                      <a:pt x="65" y="92"/>
                    </a:lnTo>
                    <a:lnTo>
                      <a:pt x="57" y="103"/>
                    </a:lnTo>
                    <a:lnTo>
                      <a:pt x="50" y="111"/>
                    </a:lnTo>
                    <a:lnTo>
                      <a:pt x="42" y="115"/>
                    </a:lnTo>
                    <a:lnTo>
                      <a:pt x="34" y="115"/>
                    </a:lnTo>
                    <a:lnTo>
                      <a:pt x="27" y="115"/>
                    </a:lnTo>
                    <a:lnTo>
                      <a:pt x="15" y="107"/>
                    </a:lnTo>
                    <a:lnTo>
                      <a:pt x="7" y="96"/>
                    </a:lnTo>
                    <a:lnTo>
                      <a:pt x="3" y="80"/>
                    </a:lnTo>
                    <a:lnTo>
                      <a:pt x="0" y="57"/>
                    </a:lnTo>
                    <a:close/>
                    <a:moveTo>
                      <a:pt x="15" y="61"/>
                    </a:moveTo>
                    <a:lnTo>
                      <a:pt x="19" y="80"/>
                    </a:lnTo>
                    <a:lnTo>
                      <a:pt x="23" y="99"/>
                    </a:lnTo>
                    <a:lnTo>
                      <a:pt x="27" y="107"/>
                    </a:lnTo>
                    <a:lnTo>
                      <a:pt x="30" y="111"/>
                    </a:lnTo>
                    <a:lnTo>
                      <a:pt x="34" y="111"/>
                    </a:lnTo>
                    <a:lnTo>
                      <a:pt x="38" y="111"/>
                    </a:lnTo>
                    <a:lnTo>
                      <a:pt x="42" y="107"/>
                    </a:lnTo>
                    <a:lnTo>
                      <a:pt x="46" y="103"/>
                    </a:lnTo>
                    <a:lnTo>
                      <a:pt x="50" y="92"/>
                    </a:lnTo>
                    <a:lnTo>
                      <a:pt x="53" y="76"/>
                    </a:lnTo>
                    <a:lnTo>
                      <a:pt x="53" y="53"/>
                    </a:lnTo>
                    <a:lnTo>
                      <a:pt x="53" y="38"/>
                    </a:lnTo>
                    <a:lnTo>
                      <a:pt x="50" y="23"/>
                    </a:lnTo>
                    <a:lnTo>
                      <a:pt x="46" y="15"/>
                    </a:lnTo>
                    <a:lnTo>
                      <a:pt x="42" y="7"/>
                    </a:lnTo>
                    <a:lnTo>
                      <a:pt x="38" y="7"/>
                    </a:lnTo>
                    <a:lnTo>
                      <a:pt x="34" y="7"/>
                    </a:lnTo>
                    <a:lnTo>
                      <a:pt x="30" y="7"/>
                    </a:lnTo>
                    <a:lnTo>
                      <a:pt x="27" y="11"/>
                    </a:lnTo>
                    <a:lnTo>
                      <a:pt x="19" y="19"/>
                    </a:lnTo>
                    <a:lnTo>
                      <a:pt x="19"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4540" name="Freeform 122"/>
              <p:cNvSpPr>
                <a:spLocks noEditPoints="1"/>
              </p:cNvSpPr>
              <p:nvPr/>
            </p:nvSpPr>
            <p:spPr bwMode="auto">
              <a:xfrm>
                <a:off x="1347" y="1948"/>
                <a:ext cx="69" cy="115"/>
              </a:xfrm>
              <a:custGeom>
                <a:avLst/>
                <a:gdLst>
                  <a:gd name="T0" fmla="*/ 0 w 69"/>
                  <a:gd name="T1" fmla="*/ 115 h 115"/>
                  <a:gd name="T2" fmla="*/ 0 w 69"/>
                  <a:gd name="T3" fmla="*/ 115 h 115"/>
                  <a:gd name="T4" fmla="*/ 12 w 69"/>
                  <a:gd name="T5" fmla="*/ 115 h 115"/>
                  <a:gd name="T6" fmla="*/ 23 w 69"/>
                  <a:gd name="T7" fmla="*/ 111 h 115"/>
                  <a:gd name="T8" fmla="*/ 31 w 69"/>
                  <a:gd name="T9" fmla="*/ 103 h 115"/>
                  <a:gd name="T10" fmla="*/ 38 w 69"/>
                  <a:gd name="T11" fmla="*/ 92 h 115"/>
                  <a:gd name="T12" fmla="*/ 46 w 69"/>
                  <a:gd name="T13" fmla="*/ 76 h 115"/>
                  <a:gd name="T14" fmla="*/ 50 w 69"/>
                  <a:gd name="T15" fmla="*/ 65 h 115"/>
                  <a:gd name="T16" fmla="*/ 38 w 69"/>
                  <a:gd name="T17" fmla="*/ 69 h 115"/>
                  <a:gd name="T18" fmla="*/ 27 w 69"/>
                  <a:gd name="T19" fmla="*/ 73 h 115"/>
                  <a:gd name="T20" fmla="*/ 19 w 69"/>
                  <a:gd name="T21" fmla="*/ 69 h 115"/>
                  <a:gd name="T22" fmla="*/ 8 w 69"/>
                  <a:gd name="T23" fmla="*/ 65 h 115"/>
                  <a:gd name="T24" fmla="*/ 4 w 69"/>
                  <a:gd name="T25" fmla="*/ 53 h 115"/>
                  <a:gd name="T26" fmla="*/ 0 w 69"/>
                  <a:gd name="T27" fmla="*/ 38 h 115"/>
                  <a:gd name="T28" fmla="*/ 4 w 69"/>
                  <a:gd name="T29" fmla="*/ 27 h 115"/>
                  <a:gd name="T30" fmla="*/ 8 w 69"/>
                  <a:gd name="T31" fmla="*/ 15 h 115"/>
                  <a:gd name="T32" fmla="*/ 15 w 69"/>
                  <a:gd name="T33" fmla="*/ 7 h 115"/>
                  <a:gd name="T34" fmla="*/ 23 w 69"/>
                  <a:gd name="T35" fmla="*/ 4 h 115"/>
                  <a:gd name="T36" fmla="*/ 35 w 69"/>
                  <a:gd name="T37" fmla="*/ 0 h 115"/>
                  <a:gd name="T38" fmla="*/ 46 w 69"/>
                  <a:gd name="T39" fmla="*/ 4 h 115"/>
                  <a:gd name="T40" fmla="*/ 58 w 69"/>
                  <a:gd name="T41" fmla="*/ 11 h 115"/>
                  <a:gd name="T42" fmla="*/ 65 w 69"/>
                  <a:gd name="T43" fmla="*/ 23 h 115"/>
                  <a:gd name="T44" fmla="*/ 69 w 69"/>
                  <a:gd name="T45" fmla="*/ 34 h 115"/>
                  <a:gd name="T46" fmla="*/ 69 w 69"/>
                  <a:gd name="T47" fmla="*/ 46 h 115"/>
                  <a:gd name="T48" fmla="*/ 69 w 69"/>
                  <a:gd name="T49" fmla="*/ 65 h 115"/>
                  <a:gd name="T50" fmla="*/ 61 w 69"/>
                  <a:gd name="T51" fmla="*/ 80 h 115"/>
                  <a:gd name="T52" fmla="*/ 50 w 69"/>
                  <a:gd name="T53" fmla="*/ 96 h 115"/>
                  <a:gd name="T54" fmla="*/ 35 w 69"/>
                  <a:gd name="T55" fmla="*/ 107 h 115"/>
                  <a:gd name="T56" fmla="*/ 23 w 69"/>
                  <a:gd name="T57" fmla="*/ 115 h 115"/>
                  <a:gd name="T58" fmla="*/ 8 w 69"/>
                  <a:gd name="T59" fmla="*/ 115 h 115"/>
                  <a:gd name="T60" fmla="*/ 0 w 69"/>
                  <a:gd name="T61" fmla="*/ 115 h 115"/>
                  <a:gd name="T62" fmla="*/ 54 w 69"/>
                  <a:gd name="T63" fmla="*/ 57 h 115"/>
                  <a:gd name="T64" fmla="*/ 54 w 69"/>
                  <a:gd name="T65" fmla="*/ 50 h 115"/>
                  <a:gd name="T66" fmla="*/ 54 w 69"/>
                  <a:gd name="T67" fmla="*/ 42 h 115"/>
                  <a:gd name="T68" fmla="*/ 54 w 69"/>
                  <a:gd name="T69" fmla="*/ 34 h 115"/>
                  <a:gd name="T70" fmla="*/ 50 w 69"/>
                  <a:gd name="T71" fmla="*/ 27 h 115"/>
                  <a:gd name="T72" fmla="*/ 50 w 69"/>
                  <a:gd name="T73" fmla="*/ 15 h 115"/>
                  <a:gd name="T74" fmla="*/ 46 w 69"/>
                  <a:gd name="T75" fmla="*/ 11 h 115"/>
                  <a:gd name="T76" fmla="*/ 38 w 69"/>
                  <a:gd name="T77" fmla="*/ 7 h 115"/>
                  <a:gd name="T78" fmla="*/ 35 w 69"/>
                  <a:gd name="T79" fmla="*/ 7 h 115"/>
                  <a:gd name="T80" fmla="*/ 27 w 69"/>
                  <a:gd name="T81" fmla="*/ 7 h 115"/>
                  <a:gd name="T82" fmla="*/ 19 w 69"/>
                  <a:gd name="T83" fmla="*/ 11 h 115"/>
                  <a:gd name="T84" fmla="*/ 15 w 69"/>
                  <a:gd name="T85" fmla="*/ 19 h 115"/>
                  <a:gd name="T86" fmla="*/ 15 w 69"/>
                  <a:gd name="T87" fmla="*/ 30 h 115"/>
                  <a:gd name="T88" fmla="*/ 19 w 69"/>
                  <a:gd name="T89" fmla="*/ 46 h 115"/>
                  <a:gd name="T90" fmla="*/ 23 w 69"/>
                  <a:gd name="T91" fmla="*/ 57 h 115"/>
                  <a:gd name="T92" fmla="*/ 27 w 69"/>
                  <a:gd name="T93" fmla="*/ 65 h 115"/>
                  <a:gd name="T94" fmla="*/ 35 w 69"/>
                  <a:gd name="T95" fmla="*/ 65 h 115"/>
                  <a:gd name="T96" fmla="*/ 38 w 69"/>
                  <a:gd name="T97" fmla="*/ 65 h 115"/>
                  <a:gd name="T98" fmla="*/ 42 w 69"/>
                  <a:gd name="T99" fmla="*/ 65 h 115"/>
                  <a:gd name="T100" fmla="*/ 50 w 69"/>
                  <a:gd name="T101" fmla="*/ 61 h 115"/>
                  <a:gd name="T102" fmla="*/ 54 w 69"/>
                  <a:gd name="T103" fmla="*/ 57 h 11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69"/>
                  <a:gd name="T157" fmla="*/ 0 h 115"/>
                  <a:gd name="T158" fmla="*/ 69 w 69"/>
                  <a:gd name="T159" fmla="*/ 115 h 115"/>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69" h="115">
                    <a:moveTo>
                      <a:pt x="0" y="115"/>
                    </a:moveTo>
                    <a:lnTo>
                      <a:pt x="0" y="115"/>
                    </a:lnTo>
                    <a:lnTo>
                      <a:pt x="12" y="115"/>
                    </a:lnTo>
                    <a:lnTo>
                      <a:pt x="23" y="111"/>
                    </a:lnTo>
                    <a:lnTo>
                      <a:pt x="31" y="103"/>
                    </a:lnTo>
                    <a:lnTo>
                      <a:pt x="38" y="92"/>
                    </a:lnTo>
                    <a:lnTo>
                      <a:pt x="46" y="76"/>
                    </a:lnTo>
                    <a:lnTo>
                      <a:pt x="50" y="65"/>
                    </a:lnTo>
                    <a:lnTo>
                      <a:pt x="38" y="69"/>
                    </a:lnTo>
                    <a:lnTo>
                      <a:pt x="27" y="73"/>
                    </a:lnTo>
                    <a:lnTo>
                      <a:pt x="19" y="69"/>
                    </a:lnTo>
                    <a:lnTo>
                      <a:pt x="8" y="65"/>
                    </a:lnTo>
                    <a:lnTo>
                      <a:pt x="4" y="53"/>
                    </a:lnTo>
                    <a:lnTo>
                      <a:pt x="0" y="38"/>
                    </a:lnTo>
                    <a:lnTo>
                      <a:pt x="4" y="27"/>
                    </a:lnTo>
                    <a:lnTo>
                      <a:pt x="8" y="15"/>
                    </a:lnTo>
                    <a:lnTo>
                      <a:pt x="15" y="7"/>
                    </a:lnTo>
                    <a:lnTo>
                      <a:pt x="23" y="4"/>
                    </a:lnTo>
                    <a:lnTo>
                      <a:pt x="35" y="0"/>
                    </a:lnTo>
                    <a:lnTo>
                      <a:pt x="46" y="4"/>
                    </a:lnTo>
                    <a:lnTo>
                      <a:pt x="58" y="11"/>
                    </a:lnTo>
                    <a:lnTo>
                      <a:pt x="65" y="23"/>
                    </a:lnTo>
                    <a:lnTo>
                      <a:pt x="69" y="34"/>
                    </a:lnTo>
                    <a:lnTo>
                      <a:pt x="69" y="46"/>
                    </a:lnTo>
                    <a:lnTo>
                      <a:pt x="69" y="65"/>
                    </a:lnTo>
                    <a:lnTo>
                      <a:pt x="61" y="80"/>
                    </a:lnTo>
                    <a:lnTo>
                      <a:pt x="50" y="96"/>
                    </a:lnTo>
                    <a:lnTo>
                      <a:pt x="35" y="107"/>
                    </a:lnTo>
                    <a:lnTo>
                      <a:pt x="23" y="115"/>
                    </a:lnTo>
                    <a:lnTo>
                      <a:pt x="8" y="115"/>
                    </a:lnTo>
                    <a:lnTo>
                      <a:pt x="0" y="115"/>
                    </a:lnTo>
                    <a:close/>
                    <a:moveTo>
                      <a:pt x="54" y="57"/>
                    </a:moveTo>
                    <a:lnTo>
                      <a:pt x="54" y="50"/>
                    </a:lnTo>
                    <a:lnTo>
                      <a:pt x="54" y="42"/>
                    </a:lnTo>
                    <a:lnTo>
                      <a:pt x="54" y="34"/>
                    </a:lnTo>
                    <a:lnTo>
                      <a:pt x="50" y="27"/>
                    </a:lnTo>
                    <a:lnTo>
                      <a:pt x="50" y="15"/>
                    </a:lnTo>
                    <a:lnTo>
                      <a:pt x="46" y="11"/>
                    </a:lnTo>
                    <a:lnTo>
                      <a:pt x="38" y="7"/>
                    </a:lnTo>
                    <a:lnTo>
                      <a:pt x="35" y="7"/>
                    </a:lnTo>
                    <a:lnTo>
                      <a:pt x="27" y="7"/>
                    </a:lnTo>
                    <a:lnTo>
                      <a:pt x="19" y="11"/>
                    </a:lnTo>
                    <a:lnTo>
                      <a:pt x="15" y="19"/>
                    </a:lnTo>
                    <a:lnTo>
                      <a:pt x="15" y="30"/>
                    </a:lnTo>
                    <a:lnTo>
                      <a:pt x="19" y="46"/>
                    </a:lnTo>
                    <a:lnTo>
                      <a:pt x="23" y="57"/>
                    </a:lnTo>
                    <a:lnTo>
                      <a:pt x="27" y="65"/>
                    </a:lnTo>
                    <a:lnTo>
                      <a:pt x="35" y="65"/>
                    </a:lnTo>
                    <a:lnTo>
                      <a:pt x="38" y="65"/>
                    </a:lnTo>
                    <a:lnTo>
                      <a:pt x="42" y="65"/>
                    </a:lnTo>
                    <a:lnTo>
                      <a:pt x="50" y="61"/>
                    </a:lnTo>
                    <a:lnTo>
                      <a:pt x="54" y="57"/>
                    </a:lnTo>
                    <a:close/>
                  </a:path>
                </a:pathLst>
              </a:custGeom>
              <a:solidFill>
                <a:srgbClr val="000000"/>
              </a:solidFill>
              <a:ln w="0">
                <a:solidFill>
                  <a:srgbClr val="000000"/>
                </a:solidFill>
                <a:round/>
                <a:headEnd/>
                <a:tailEnd/>
              </a:ln>
            </p:spPr>
            <p:txBody>
              <a:bodyPr/>
              <a:lstStyle/>
              <a:p>
                <a:endParaRPr lang="en-CA"/>
              </a:p>
            </p:txBody>
          </p:sp>
          <p:sp>
            <p:nvSpPr>
              <p:cNvPr id="14541" name="Freeform 123"/>
              <p:cNvSpPr>
                <a:spLocks/>
              </p:cNvSpPr>
              <p:nvPr/>
            </p:nvSpPr>
            <p:spPr bwMode="auto">
              <a:xfrm>
                <a:off x="1428" y="1948"/>
                <a:ext cx="73" cy="115"/>
              </a:xfrm>
              <a:custGeom>
                <a:avLst/>
                <a:gdLst>
                  <a:gd name="T0" fmla="*/ 73 w 73"/>
                  <a:gd name="T1" fmla="*/ 92 h 115"/>
                  <a:gd name="T2" fmla="*/ 65 w 73"/>
                  <a:gd name="T3" fmla="*/ 115 h 115"/>
                  <a:gd name="T4" fmla="*/ 0 w 73"/>
                  <a:gd name="T5" fmla="*/ 115 h 115"/>
                  <a:gd name="T6" fmla="*/ 0 w 73"/>
                  <a:gd name="T7" fmla="*/ 111 h 115"/>
                  <a:gd name="T8" fmla="*/ 15 w 73"/>
                  <a:gd name="T9" fmla="*/ 96 h 115"/>
                  <a:gd name="T10" fmla="*/ 30 w 73"/>
                  <a:gd name="T11" fmla="*/ 80 h 115"/>
                  <a:gd name="T12" fmla="*/ 42 w 73"/>
                  <a:gd name="T13" fmla="*/ 69 h 115"/>
                  <a:gd name="T14" fmla="*/ 50 w 73"/>
                  <a:gd name="T15" fmla="*/ 53 h 115"/>
                  <a:gd name="T16" fmla="*/ 53 w 73"/>
                  <a:gd name="T17" fmla="*/ 38 h 115"/>
                  <a:gd name="T18" fmla="*/ 50 w 73"/>
                  <a:gd name="T19" fmla="*/ 27 h 115"/>
                  <a:gd name="T20" fmla="*/ 46 w 73"/>
                  <a:gd name="T21" fmla="*/ 19 h 115"/>
                  <a:gd name="T22" fmla="*/ 38 w 73"/>
                  <a:gd name="T23" fmla="*/ 15 h 115"/>
                  <a:gd name="T24" fmla="*/ 30 w 73"/>
                  <a:gd name="T25" fmla="*/ 11 h 115"/>
                  <a:gd name="T26" fmla="*/ 23 w 73"/>
                  <a:gd name="T27" fmla="*/ 15 h 115"/>
                  <a:gd name="T28" fmla="*/ 15 w 73"/>
                  <a:gd name="T29" fmla="*/ 19 h 115"/>
                  <a:gd name="T30" fmla="*/ 7 w 73"/>
                  <a:gd name="T31" fmla="*/ 23 h 115"/>
                  <a:gd name="T32" fmla="*/ 3 w 73"/>
                  <a:gd name="T33" fmla="*/ 30 h 115"/>
                  <a:gd name="T34" fmla="*/ 0 w 73"/>
                  <a:gd name="T35" fmla="*/ 30 h 115"/>
                  <a:gd name="T36" fmla="*/ 3 w 73"/>
                  <a:gd name="T37" fmla="*/ 19 h 115"/>
                  <a:gd name="T38" fmla="*/ 11 w 73"/>
                  <a:gd name="T39" fmla="*/ 7 h 115"/>
                  <a:gd name="T40" fmla="*/ 23 w 73"/>
                  <a:gd name="T41" fmla="*/ 4 h 115"/>
                  <a:gd name="T42" fmla="*/ 34 w 73"/>
                  <a:gd name="T43" fmla="*/ 0 h 115"/>
                  <a:gd name="T44" fmla="*/ 46 w 73"/>
                  <a:gd name="T45" fmla="*/ 4 h 115"/>
                  <a:gd name="T46" fmla="*/ 57 w 73"/>
                  <a:gd name="T47" fmla="*/ 11 h 115"/>
                  <a:gd name="T48" fmla="*/ 65 w 73"/>
                  <a:gd name="T49" fmla="*/ 19 h 115"/>
                  <a:gd name="T50" fmla="*/ 65 w 73"/>
                  <a:gd name="T51" fmla="*/ 30 h 115"/>
                  <a:gd name="T52" fmla="*/ 65 w 73"/>
                  <a:gd name="T53" fmla="*/ 38 h 115"/>
                  <a:gd name="T54" fmla="*/ 61 w 73"/>
                  <a:gd name="T55" fmla="*/ 46 h 115"/>
                  <a:gd name="T56" fmla="*/ 53 w 73"/>
                  <a:gd name="T57" fmla="*/ 61 h 115"/>
                  <a:gd name="T58" fmla="*/ 42 w 73"/>
                  <a:gd name="T59" fmla="*/ 76 h 115"/>
                  <a:gd name="T60" fmla="*/ 30 w 73"/>
                  <a:gd name="T61" fmla="*/ 88 h 115"/>
                  <a:gd name="T62" fmla="*/ 23 w 73"/>
                  <a:gd name="T63" fmla="*/ 96 h 115"/>
                  <a:gd name="T64" fmla="*/ 15 w 73"/>
                  <a:gd name="T65" fmla="*/ 103 h 115"/>
                  <a:gd name="T66" fmla="*/ 46 w 73"/>
                  <a:gd name="T67" fmla="*/ 103 h 115"/>
                  <a:gd name="T68" fmla="*/ 53 w 73"/>
                  <a:gd name="T69" fmla="*/ 103 h 115"/>
                  <a:gd name="T70" fmla="*/ 57 w 73"/>
                  <a:gd name="T71" fmla="*/ 103 h 115"/>
                  <a:gd name="T72" fmla="*/ 61 w 73"/>
                  <a:gd name="T73" fmla="*/ 99 h 115"/>
                  <a:gd name="T74" fmla="*/ 65 w 73"/>
                  <a:gd name="T75" fmla="*/ 99 h 115"/>
                  <a:gd name="T76" fmla="*/ 69 w 73"/>
                  <a:gd name="T77" fmla="*/ 96 h 115"/>
                  <a:gd name="T78" fmla="*/ 69 w 73"/>
                  <a:gd name="T79" fmla="*/ 92 h 115"/>
                  <a:gd name="T80" fmla="*/ 73 w 73"/>
                  <a:gd name="T81" fmla="*/ 92 h 11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5"/>
                  <a:gd name="T125" fmla="*/ 73 w 73"/>
                  <a:gd name="T126" fmla="*/ 115 h 11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5">
                    <a:moveTo>
                      <a:pt x="73" y="92"/>
                    </a:moveTo>
                    <a:lnTo>
                      <a:pt x="65" y="115"/>
                    </a:lnTo>
                    <a:lnTo>
                      <a:pt x="0" y="115"/>
                    </a:lnTo>
                    <a:lnTo>
                      <a:pt x="0" y="111"/>
                    </a:lnTo>
                    <a:lnTo>
                      <a:pt x="15" y="96"/>
                    </a:lnTo>
                    <a:lnTo>
                      <a:pt x="30" y="80"/>
                    </a:lnTo>
                    <a:lnTo>
                      <a:pt x="42" y="69"/>
                    </a:lnTo>
                    <a:lnTo>
                      <a:pt x="50" y="53"/>
                    </a:lnTo>
                    <a:lnTo>
                      <a:pt x="53" y="38"/>
                    </a:lnTo>
                    <a:lnTo>
                      <a:pt x="50" y="27"/>
                    </a:lnTo>
                    <a:lnTo>
                      <a:pt x="46" y="19"/>
                    </a:lnTo>
                    <a:lnTo>
                      <a:pt x="38" y="15"/>
                    </a:lnTo>
                    <a:lnTo>
                      <a:pt x="30" y="11"/>
                    </a:lnTo>
                    <a:lnTo>
                      <a:pt x="23" y="15"/>
                    </a:lnTo>
                    <a:lnTo>
                      <a:pt x="15" y="19"/>
                    </a:lnTo>
                    <a:lnTo>
                      <a:pt x="7" y="23"/>
                    </a:lnTo>
                    <a:lnTo>
                      <a:pt x="3" y="30"/>
                    </a:lnTo>
                    <a:lnTo>
                      <a:pt x="0" y="30"/>
                    </a:lnTo>
                    <a:lnTo>
                      <a:pt x="3" y="19"/>
                    </a:lnTo>
                    <a:lnTo>
                      <a:pt x="11" y="7"/>
                    </a:lnTo>
                    <a:lnTo>
                      <a:pt x="23" y="4"/>
                    </a:lnTo>
                    <a:lnTo>
                      <a:pt x="34" y="0"/>
                    </a:lnTo>
                    <a:lnTo>
                      <a:pt x="46" y="4"/>
                    </a:lnTo>
                    <a:lnTo>
                      <a:pt x="57" y="11"/>
                    </a:lnTo>
                    <a:lnTo>
                      <a:pt x="65" y="19"/>
                    </a:lnTo>
                    <a:lnTo>
                      <a:pt x="65" y="30"/>
                    </a:lnTo>
                    <a:lnTo>
                      <a:pt x="65" y="38"/>
                    </a:lnTo>
                    <a:lnTo>
                      <a:pt x="61" y="46"/>
                    </a:lnTo>
                    <a:lnTo>
                      <a:pt x="53" y="61"/>
                    </a:lnTo>
                    <a:lnTo>
                      <a:pt x="42" y="76"/>
                    </a:lnTo>
                    <a:lnTo>
                      <a:pt x="30" y="88"/>
                    </a:lnTo>
                    <a:lnTo>
                      <a:pt x="23" y="96"/>
                    </a:lnTo>
                    <a:lnTo>
                      <a:pt x="15" y="103"/>
                    </a:lnTo>
                    <a:lnTo>
                      <a:pt x="46" y="103"/>
                    </a:lnTo>
                    <a:lnTo>
                      <a:pt x="53" y="103"/>
                    </a:lnTo>
                    <a:lnTo>
                      <a:pt x="57" y="103"/>
                    </a:lnTo>
                    <a:lnTo>
                      <a:pt x="61" y="99"/>
                    </a:lnTo>
                    <a:lnTo>
                      <a:pt x="65" y="99"/>
                    </a:lnTo>
                    <a:lnTo>
                      <a:pt x="69" y="96"/>
                    </a:lnTo>
                    <a:lnTo>
                      <a:pt x="69" y="92"/>
                    </a:lnTo>
                    <a:lnTo>
                      <a:pt x="73" y="92"/>
                    </a:lnTo>
                    <a:close/>
                  </a:path>
                </a:pathLst>
              </a:custGeom>
              <a:solidFill>
                <a:srgbClr val="000000"/>
              </a:solidFill>
              <a:ln w="0">
                <a:solidFill>
                  <a:srgbClr val="000000"/>
                </a:solidFill>
                <a:round/>
                <a:headEnd/>
                <a:tailEnd/>
              </a:ln>
            </p:spPr>
            <p:txBody>
              <a:bodyPr/>
              <a:lstStyle/>
              <a:p>
                <a:endParaRPr lang="en-CA"/>
              </a:p>
            </p:txBody>
          </p:sp>
          <p:sp>
            <p:nvSpPr>
              <p:cNvPr id="14542" name="Rectangle 124"/>
              <p:cNvSpPr>
                <a:spLocks noChangeArrowheads="1"/>
              </p:cNvSpPr>
              <p:nvPr/>
            </p:nvSpPr>
            <p:spPr bwMode="auto">
              <a:xfrm>
                <a:off x="1554" y="192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4543" name="Freeform 125"/>
              <p:cNvSpPr>
                <a:spLocks noEditPoints="1"/>
              </p:cNvSpPr>
              <p:nvPr/>
            </p:nvSpPr>
            <p:spPr bwMode="auto">
              <a:xfrm>
                <a:off x="1746" y="1948"/>
                <a:ext cx="69" cy="115"/>
              </a:xfrm>
              <a:custGeom>
                <a:avLst/>
                <a:gdLst>
                  <a:gd name="T0" fmla="*/ 0 w 69"/>
                  <a:gd name="T1" fmla="*/ 57 h 115"/>
                  <a:gd name="T2" fmla="*/ 0 w 69"/>
                  <a:gd name="T3" fmla="*/ 42 h 115"/>
                  <a:gd name="T4" fmla="*/ 4 w 69"/>
                  <a:gd name="T5" fmla="*/ 27 h 115"/>
                  <a:gd name="T6" fmla="*/ 12 w 69"/>
                  <a:gd name="T7" fmla="*/ 15 h 115"/>
                  <a:gd name="T8" fmla="*/ 19 w 69"/>
                  <a:gd name="T9" fmla="*/ 7 h 115"/>
                  <a:gd name="T10" fmla="*/ 27 w 69"/>
                  <a:gd name="T11" fmla="*/ 4 h 115"/>
                  <a:gd name="T12" fmla="*/ 35 w 69"/>
                  <a:gd name="T13" fmla="*/ 0 h 115"/>
                  <a:gd name="T14" fmla="*/ 42 w 69"/>
                  <a:gd name="T15" fmla="*/ 4 h 115"/>
                  <a:gd name="T16" fmla="*/ 50 w 69"/>
                  <a:gd name="T17" fmla="*/ 7 h 115"/>
                  <a:gd name="T18" fmla="*/ 58 w 69"/>
                  <a:gd name="T19" fmla="*/ 15 h 115"/>
                  <a:gd name="T20" fmla="*/ 65 w 69"/>
                  <a:gd name="T21" fmla="*/ 27 h 115"/>
                  <a:gd name="T22" fmla="*/ 69 w 69"/>
                  <a:gd name="T23" fmla="*/ 42 h 115"/>
                  <a:gd name="T24" fmla="*/ 69 w 69"/>
                  <a:gd name="T25" fmla="*/ 57 h 115"/>
                  <a:gd name="T26" fmla="*/ 69 w 69"/>
                  <a:gd name="T27" fmla="*/ 76 h 115"/>
                  <a:gd name="T28" fmla="*/ 65 w 69"/>
                  <a:gd name="T29" fmla="*/ 92 h 115"/>
                  <a:gd name="T30" fmla="*/ 58 w 69"/>
                  <a:gd name="T31" fmla="*/ 103 h 115"/>
                  <a:gd name="T32" fmla="*/ 50 w 69"/>
                  <a:gd name="T33" fmla="*/ 111 h 115"/>
                  <a:gd name="T34" fmla="*/ 42 w 69"/>
                  <a:gd name="T35" fmla="*/ 115 h 115"/>
                  <a:gd name="T36" fmla="*/ 35 w 69"/>
                  <a:gd name="T37" fmla="*/ 115 h 115"/>
                  <a:gd name="T38" fmla="*/ 23 w 69"/>
                  <a:gd name="T39" fmla="*/ 115 h 115"/>
                  <a:gd name="T40" fmla="*/ 15 w 69"/>
                  <a:gd name="T41" fmla="*/ 107 h 115"/>
                  <a:gd name="T42" fmla="*/ 8 w 69"/>
                  <a:gd name="T43" fmla="*/ 96 h 115"/>
                  <a:gd name="T44" fmla="*/ 0 w 69"/>
                  <a:gd name="T45" fmla="*/ 80 h 115"/>
                  <a:gd name="T46" fmla="*/ 0 w 69"/>
                  <a:gd name="T47" fmla="*/ 57 h 115"/>
                  <a:gd name="T48" fmla="*/ 15 w 69"/>
                  <a:gd name="T49" fmla="*/ 61 h 115"/>
                  <a:gd name="T50" fmla="*/ 15 w 69"/>
                  <a:gd name="T51" fmla="*/ 80 h 115"/>
                  <a:gd name="T52" fmla="*/ 19 w 69"/>
                  <a:gd name="T53" fmla="*/ 99 h 115"/>
                  <a:gd name="T54" fmla="*/ 23 w 69"/>
                  <a:gd name="T55" fmla="*/ 107 h 115"/>
                  <a:gd name="T56" fmla="*/ 27 w 69"/>
                  <a:gd name="T57" fmla="*/ 111 h 115"/>
                  <a:gd name="T58" fmla="*/ 35 w 69"/>
                  <a:gd name="T59" fmla="*/ 111 h 115"/>
                  <a:gd name="T60" fmla="*/ 38 w 69"/>
                  <a:gd name="T61" fmla="*/ 111 h 115"/>
                  <a:gd name="T62" fmla="*/ 42 w 69"/>
                  <a:gd name="T63" fmla="*/ 107 h 115"/>
                  <a:gd name="T64" fmla="*/ 46 w 69"/>
                  <a:gd name="T65" fmla="*/ 103 h 115"/>
                  <a:gd name="T66" fmla="*/ 50 w 69"/>
                  <a:gd name="T67" fmla="*/ 92 h 115"/>
                  <a:gd name="T68" fmla="*/ 54 w 69"/>
                  <a:gd name="T69" fmla="*/ 76 h 115"/>
                  <a:gd name="T70" fmla="*/ 54 w 69"/>
                  <a:gd name="T71" fmla="*/ 53 h 115"/>
                  <a:gd name="T72" fmla="*/ 54 w 69"/>
                  <a:gd name="T73" fmla="*/ 38 h 115"/>
                  <a:gd name="T74" fmla="*/ 50 w 69"/>
                  <a:gd name="T75" fmla="*/ 23 h 115"/>
                  <a:gd name="T76" fmla="*/ 46 w 69"/>
                  <a:gd name="T77" fmla="*/ 15 h 115"/>
                  <a:gd name="T78" fmla="*/ 42 w 69"/>
                  <a:gd name="T79" fmla="*/ 7 h 115"/>
                  <a:gd name="T80" fmla="*/ 38 w 69"/>
                  <a:gd name="T81" fmla="*/ 7 h 115"/>
                  <a:gd name="T82" fmla="*/ 35 w 69"/>
                  <a:gd name="T83" fmla="*/ 7 h 115"/>
                  <a:gd name="T84" fmla="*/ 31 w 69"/>
                  <a:gd name="T85" fmla="*/ 7 h 115"/>
                  <a:gd name="T86" fmla="*/ 23 w 69"/>
                  <a:gd name="T87" fmla="*/ 11 h 115"/>
                  <a:gd name="T88" fmla="*/ 19 w 69"/>
                  <a:gd name="T89" fmla="*/ 19 h 115"/>
                  <a:gd name="T90" fmla="*/ 15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7"/>
                    </a:lnTo>
                    <a:lnTo>
                      <a:pt x="12" y="15"/>
                    </a:lnTo>
                    <a:lnTo>
                      <a:pt x="19" y="7"/>
                    </a:lnTo>
                    <a:lnTo>
                      <a:pt x="27" y="4"/>
                    </a:lnTo>
                    <a:lnTo>
                      <a:pt x="35" y="0"/>
                    </a:lnTo>
                    <a:lnTo>
                      <a:pt x="42" y="4"/>
                    </a:lnTo>
                    <a:lnTo>
                      <a:pt x="50" y="7"/>
                    </a:lnTo>
                    <a:lnTo>
                      <a:pt x="58" y="15"/>
                    </a:lnTo>
                    <a:lnTo>
                      <a:pt x="65" y="27"/>
                    </a:lnTo>
                    <a:lnTo>
                      <a:pt x="69" y="42"/>
                    </a:lnTo>
                    <a:lnTo>
                      <a:pt x="69" y="57"/>
                    </a:lnTo>
                    <a:lnTo>
                      <a:pt x="69" y="76"/>
                    </a:lnTo>
                    <a:lnTo>
                      <a:pt x="65" y="92"/>
                    </a:lnTo>
                    <a:lnTo>
                      <a:pt x="58" y="103"/>
                    </a:lnTo>
                    <a:lnTo>
                      <a:pt x="50" y="111"/>
                    </a:lnTo>
                    <a:lnTo>
                      <a:pt x="42" y="115"/>
                    </a:lnTo>
                    <a:lnTo>
                      <a:pt x="35" y="115"/>
                    </a:lnTo>
                    <a:lnTo>
                      <a:pt x="23" y="115"/>
                    </a:lnTo>
                    <a:lnTo>
                      <a:pt x="15" y="107"/>
                    </a:lnTo>
                    <a:lnTo>
                      <a:pt x="8" y="96"/>
                    </a:lnTo>
                    <a:lnTo>
                      <a:pt x="0" y="80"/>
                    </a:lnTo>
                    <a:lnTo>
                      <a:pt x="0" y="57"/>
                    </a:lnTo>
                    <a:close/>
                    <a:moveTo>
                      <a:pt x="15" y="61"/>
                    </a:moveTo>
                    <a:lnTo>
                      <a:pt x="15" y="80"/>
                    </a:lnTo>
                    <a:lnTo>
                      <a:pt x="19" y="99"/>
                    </a:lnTo>
                    <a:lnTo>
                      <a:pt x="23" y="107"/>
                    </a:lnTo>
                    <a:lnTo>
                      <a:pt x="27" y="111"/>
                    </a:lnTo>
                    <a:lnTo>
                      <a:pt x="35" y="111"/>
                    </a:lnTo>
                    <a:lnTo>
                      <a:pt x="38" y="111"/>
                    </a:lnTo>
                    <a:lnTo>
                      <a:pt x="42" y="107"/>
                    </a:lnTo>
                    <a:lnTo>
                      <a:pt x="46" y="103"/>
                    </a:lnTo>
                    <a:lnTo>
                      <a:pt x="50" y="92"/>
                    </a:lnTo>
                    <a:lnTo>
                      <a:pt x="54" y="76"/>
                    </a:lnTo>
                    <a:lnTo>
                      <a:pt x="54" y="53"/>
                    </a:lnTo>
                    <a:lnTo>
                      <a:pt x="54" y="38"/>
                    </a:lnTo>
                    <a:lnTo>
                      <a:pt x="50" y="23"/>
                    </a:lnTo>
                    <a:lnTo>
                      <a:pt x="46" y="15"/>
                    </a:lnTo>
                    <a:lnTo>
                      <a:pt x="42" y="7"/>
                    </a:lnTo>
                    <a:lnTo>
                      <a:pt x="38" y="7"/>
                    </a:lnTo>
                    <a:lnTo>
                      <a:pt x="35" y="7"/>
                    </a:lnTo>
                    <a:lnTo>
                      <a:pt x="31" y="7"/>
                    </a:lnTo>
                    <a:lnTo>
                      <a:pt x="23" y="11"/>
                    </a:lnTo>
                    <a:lnTo>
                      <a:pt x="19" y="19"/>
                    </a:lnTo>
                    <a:lnTo>
                      <a:pt x="15"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4544" name="Rectangle 126"/>
              <p:cNvSpPr>
                <a:spLocks noChangeArrowheads="1"/>
              </p:cNvSpPr>
              <p:nvPr/>
            </p:nvSpPr>
            <p:spPr bwMode="auto">
              <a:xfrm>
                <a:off x="2107" y="1921"/>
                <a:ext cx="7" cy="207"/>
              </a:xfrm>
              <a:prstGeom prst="rect">
                <a:avLst/>
              </a:prstGeom>
              <a:solidFill>
                <a:srgbClr val="000000"/>
              </a:solidFill>
              <a:ln w="0">
                <a:solidFill>
                  <a:srgbClr val="000000"/>
                </a:solidFill>
                <a:miter lim="800000"/>
                <a:headEnd/>
                <a:tailEnd/>
              </a:ln>
            </p:spPr>
            <p:txBody>
              <a:bodyPr/>
              <a:lstStyle/>
              <a:p>
                <a:endParaRPr lang="en-US"/>
              </a:p>
            </p:txBody>
          </p:sp>
          <p:sp>
            <p:nvSpPr>
              <p:cNvPr id="14545" name="Freeform 127"/>
              <p:cNvSpPr>
                <a:spLocks/>
              </p:cNvSpPr>
              <p:nvPr/>
            </p:nvSpPr>
            <p:spPr bwMode="auto">
              <a:xfrm>
                <a:off x="2299" y="2044"/>
                <a:ext cx="23" cy="19"/>
              </a:xfrm>
              <a:custGeom>
                <a:avLst/>
                <a:gdLst>
                  <a:gd name="T0" fmla="*/ 11 w 23"/>
                  <a:gd name="T1" fmla="*/ 0 h 19"/>
                  <a:gd name="T2" fmla="*/ 15 w 23"/>
                  <a:gd name="T3" fmla="*/ 3 h 19"/>
                  <a:gd name="T4" fmla="*/ 19 w 23"/>
                  <a:gd name="T5" fmla="*/ 3 h 19"/>
                  <a:gd name="T6" fmla="*/ 19 w 23"/>
                  <a:gd name="T7" fmla="*/ 7 h 19"/>
                  <a:gd name="T8" fmla="*/ 23 w 23"/>
                  <a:gd name="T9" fmla="*/ 11 h 19"/>
                  <a:gd name="T10" fmla="*/ 19 w 23"/>
                  <a:gd name="T11" fmla="*/ 15 h 19"/>
                  <a:gd name="T12" fmla="*/ 19 w 23"/>
                  <a:gd name="T13" fmla="*/ 19 h 19"/>
                  <a:gd name="T14" fmla="*/ 15 w 23"/>
                  <a:gd name="T15" fmla="*/ 19 h 19"/>
                  <a:gd name="T16" fmla="*/ 11 w 23"/>
                  <a:gd name="T17" fmla="*/ 19 h 19"/>
                  <a:gd name="T18" fmla="*/ 7 w 23"/>
                  <a:gd name="T19" fmla="*/ 19 h 19"/>
                  <a:gd name="T20" fmla="*/ 3 w 23"/>
                  <a:gd name="T21" fmla="*/ 19 h 19"/>
                  <a:gd name="T22" fmla="*/ 3 w 23"/>
                  <a:gd name="T23" fmla="*/ 15 h 19"/>
                  <a:gd name="T24" fmla="*/ 0 w 23"/>
                  <a:gd name="T25" fmla="*/ 11 h 19"/>
                  <a:gd name="T26" fmla="*/ 3 w 23"/>
                  <a:gd name="T27" fmla="*/ 7 h 19"/>
                  <a:gd name="T28" fmla="*/ 3 w 23"/>
                  <a:gd name="T29" fmla="*/ 3 h 19"/>
                  <a:gd name="T30" fmla="*/ 7 w 23"/>
                  <a:gd name="T31" fmla="*/ 0 h 19"/>
                  <a:gd name="T32" fmla="*/ 11 w 23"/>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19"/>
                  <a:gd name="T53" fmla="*/ 23 w 23"/>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19">
                    <a:moveTo>
                      <a:pt x="11" y="0"/>
                    </a:moveTo>
                    <a:lnTo>
                      <a:pt x="15" y="3"/>
                    </a:lnTo>
                    <a:lnTo>
                      <a:pt x="19" y="3"/>
                    </a:lnTo>
                    <a:lnTo>
                      <a:pt x="19" y="7"/>
                    </a:lnTo>
                    <a:lnTo>
                      <a:pt x="23" y="11"/>
                    </a:lnTo>
                    <a:lnTo>
                      <a:pt x="19" y="15"/>
                    </a:lnTo>
                    <a:lnTo>
                      <a:pt x="19" y="19"/>
                    </a:lnTo>
                    <a:lnTo>
                      <a:pt x="15" y="19"/>
                    </a:lnTo>
                    <a:lnTo>
                      <a:pt x="11" y="19"/>
                    </a:lnTo>
                    <a:lnTo>
                      <a:pt x="7" y="19"/>
                    </a:lnTo>
                    <a:lnTo>
                      <a:pt x="3" y="19"/>
                    </a:lnTo>
                    <a:lnTo>
                      <a:pt x="3" y="15"/>
                    </a:lnTo>
                    <a:lnTo>
                      <a:pt x="0" y="11"/>
                    </a:lnTo>
                    <a:lnTo>
                      <a:pt x="3" y="7"/>
                    </a:lnTo>
                    <a:lnTo>
                      <a:pt x="3" y="3"/>
                    </a:lnTo>
                    <a:lnTo>
                      <a:pt x="7" y="0"/>
                    </a:lnTo>
                    <a:lnTo>
                      <a:pt x="11" y="0"/>
                    </a:lnTo>
                    <a:close/>
                  </a:path>
                </a:pathLst>
              </a:custGeom>
              <a:solidFill>
                <a:srgbClr val="000000"/>
              </a:solidFill>
              <a:ln w="0">
                <a:solidFill>
                  <a:srgbClr val="000000"/>
                </a:solidFill>
                <a:round/>
                <a:headEnd/>
                <a:tailEnd/>
              </a:ln>
            </p:spPr>
            <p:txBody>
              <a:bodyPr/>
              <a:lstStyle/>
              <a:p>
                <a:endParaRPr lang="en-CA"/>
              </a:p>
            </p:txBody>
          </p:sp>
          <p:sp>
            <p:nvSpPr>
              <p:cNvPr id="14546" name="Freeform 128"/>
              <p:cNvSpPr>
                <a:spLocks noEditPoints="1"/>
              </p:cNvSpPr>
              <p:nvPr/>
            </p:nvSpPr>
            <p:spPr bwMode="auto">
              <a:xfrm>
                <a:off x="2337" y="1948"/>
                <a:ext cx="69" cy="115"/>
              </a:xfrm>
              <a:custGeom>
                <a:avLst/>
                <a:gdLst>
                  <a:gd name="T0" fmla="*/ 0 w 69"/>
                  <a:gd name="T1" fmla="*/ 57 h 115"/>
                  <a:gd name="T2" fmla="*/ 0 w 69"/>
                  <a:gd name="T3" fmla="*/ 42 h 115"/>
                  <a:gd name="T4" fmla="*/ 8 w 69"/>
                  <a:gd name="T5" fmla="*/ 27 h 115"/>
                  <a:gd name="T6" fmla="*/ 11 w 69"/>
                  <a:gd name="T7" fmla="*/ 15 h 115"/>
                  <a:gd name="T8" fmla="*/ 19 w 69"/>
                  <a:gd name="T9" fmla="*/ 7 h 115"/>
                  <a:gd name="T10" fmla="*/ 27 w 69"/>
                  <a:gd name="T11" fmla="*/ 4 h 115"/>
                  <a:gd name="T12" fmla="*/ 35 w 69"/>
                  <a:gd name="T13" fmla="*/ 0 h 115"/>
                  <a:gd name="T14" fmla="*/ 42 w 69"/>
                  <a:gd name="T15" fmla="*/ 4 h 115"/>
                  <a:gd name="T16" fmla="*/ 50 w 69"/>
                  <a:gd name="T17" fmla="*/ 7 h 115"/>
                  <a:gd name="T18" fmla="*/ 58 w 69"/>
                  <a:gd name="T19" fmla="*/ 15 h 115"/>
                  <a:gd name="T20" fmla="*/ 65 w 69"/>
                  <a:gd name="T21" fmla="*/ 27 h 115"/>
                  <a:gd name="T22" fmla="*/ 69 w 69"/>
                  <a:gd name="T23" fmla="*/ 42 h 115"/>
                  <a:gd name="T24" fmla="*/ 69 w 69"/>
                  <a:gd name="T25" fmla="*/ 57 h 115"/>
                  <a:gd name="T26" fmla="*/ 69 w 69"/>
                  <a:gd name="T27" fmla="*/ 76 h 115"/>
                  <a:gd name="T28" fmla="*/ 65 w 69"/>
                  <a:gd name="T29" fmla="*/ 92 h 115"/>
                  <a:gd name="T30" fmla="*/ 58 w 69"/>
                  <a:gd name="T31" fmla="*/ 103 h 115"/>
                  <a:gd name="T32" fmla="*/ 50 w 69"/>
                  <a:gd name="T33" fmla="*/ 111 h 115"/>
                  <a:gd name="T34" fmla="*/ 42 w 69"/>
                  <a:gd name="T35" fmla="*/ 115 h 115"/>
                  <a:gd name="T36" fmla="*/ 35 w 69"/>
                  <a:gd name="T37" fmla="*/ 115 h 115"/>
                  <a:gd name="T38" fmla="*/ 27 w 69"/>
                  <a:gd name="T39" fmla="*/ 115 h 115"/>
                  <a:gd name="T40" fmla="*/ 15 w 69"/>
                  <a:gd name="T41" fmla="*/ 107 h 115"/>
                  <a:gd name="T42" fmla="*/ 8 w 69"/>
                  <a:gd name="T43" fmla="*/ 96 h 115"/>
                  <a:gd name="T44" fmla="*/ 4 w 69"/>
                  <a:gd name="T45" fmla="*/ 80 h 115"/>
                  <a:gd name="T46" fmla="*/ 0 w 69"/>
                  <a:gd name="T47" fmla="*/ 57 h 115"/>
                  <a:gd name="T48" fmla="*/ 15 w 69"/>
                  <a:gd name="T49" fmla="*/ 61 h 115"/>
                  <a:gd name="T50" fmla="*/ 19 w 69"/>
                  <a:gd name="T51" fmla="*/ 80 h 115"/>
                  <a:gd name="T52" fmla="*/ 23 w 69"/>
                  <a:gd name="T53" fmla="*/ 99 h 115"/>
                  <a:gd name="T54" fmla="*/ 27 w 69"/>
                  <a:gd name="T55" fmla="*/ 107 h 115"/>
                  <a:gd name="T56" fmla="*/ 31 w 69"/>
                  <a:gd name="T57" fmla="*/ 111 h 115"/>
                  <a:gd name="T58" fmla="*/ 35 w 69"/>
                  <a:gd name="T59" fmla="*/ 111 h 115"/>
                  <a:gd name="T60" fmla="*/ 38 w 69"/>
                  <a:gd name="T61" fmla="*/ 111 h 115"/>
                  <a:gd name="T62" fmla="*/ 42 w 69"/>
                  <a:gd name="T63" fmla="*/ 107 h 115"/>
                  <a:gd name="T64" fmla="*/ 46 w 69"/>
                  <a:gd name="T65" fmla="*/ 103 h 115"/>
                  <a:gd name="T66" fmla="*/ 50 w 69"/>
                  <a:gd name="T67" fmla="*/ 92 h 115"/>
                  <a:gd name="T68" fmla="*/ 54 w 69"/>
                  <a:gd name="T69" fmla="*/ 76 h 115"/>
                  <a:gd name="T70" fmla="*/ 54 w 69"/>
                  <a:gd name="T71" fmla="*/ 53 h 115"/>
                  <a:gd name="T72" fmla="*/ 54 w 69"/>
                  <a:gd name="T73" fmla="*/ 38 h 115"/>
                  <a:gd name="T74" fmla="*/ 50 w 69"/>
                  <a:gd name="T75" fmla="*/ 23 h 115"/>
                  <a:gd name="T76" fmla="*/ 46 w 69"/>
                  <a:gd name="T77" fmla="*/ 15 h 115"/>
                  <a:gd name="T78" fmla="*/ 42 w 69"/>
                  <a:gd name="T79" fmla="*/ 7 h 115"/>
                  <a:gd name="T80" fmla="*/ 38 w 69"/>
                  <a:gd name="T81" fmla="*/ 7 h 115"/>
                  <a:gd name="T82" fmla="*/ 35 w 69"/>
                  <a:gd name="T83" fmla="*/ 7 h 115"/>
                  <a:gd name="T84" fmla="*/ 31 w 69"/>
                  <a:gd name="T85" fmla="*/ 7 h 115"/>
                  <a:gd name="T86" fmla="*/ 27 w 69"/>
                  <a:gd name="T87" fmla="*/ 11 h 115"/>
                  <a:gd name="T88" fmla="*/ 19 w 69"/>
                  <a:gd name="T89" fmla="*/ 19 h 115"/>
                  <a:gd name="T90" fmla="*/ 19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8" y="27"/>
                    </a:lnTo>
                    <a:lnTo>
                      <a:pt x="11" y="15"/>
                    </a:lnTo>
                    <a:lnTo>
                      <a:pt x="19" y="7"/>
                    </a:lnTo>
                    <a:lnTo>
                      <a:pt x="27" y="4"/>
                    </a:lnTo>
                    <a:lnTo>
                      <a:pt x="35" y="0"/>
                    </a:lnTo>
                    <a:lnTo>
                      <a:pt x="42" y="4"/>
                    </a:lnTo>
                    <a:lnTo>
                      <a:pt x="50" y="7"/>
                    </a:lnTo>
                    <a:lnTo>
                      <a:pt x="58" y="15"/>
                    </a:lnTo>
                    <a:lnTo>
                      <a:pt x="65" y="27"/>
                    </a:lnTo>
                    <a:lnTo>
                      <a:pt x="69" y="42"/>
                    </a:lnTo>
                    <a:lnTo>
                      <a:pt x="69" y="57"/>
                    </a:lnTo>
                    <a:lnTo>
                      <a:pt x="69" y="76"/>
                    </a:lnTo>
                    <a:lnTo>
                      <a:pt x="65" y="92"/>
                    </a:lnTo>
                    <a:lnTo>
                      <a:pt x="58" y="103"/>
                    </a:lnTo>
                    <a:lnTo>
                      <a:pt x="50" y="111"/>
                    </a:lnTo>
                    <a:lnTo>
                      <a:pt x="42" y="115"/>
                    </a:lnTo>
                    <a:lnTo>
                      <a:pt x="35" y="115"/>
                    </a:lnTo>
                    <a:lnTo>
                      <a:pt x="27" y="115"/>
                    </a:lnTo>
                    <a:lnTo>
                      <a:pt x="15" y="107"/>
                    </a:lnTo>
                    <a:lnTo>
                      <a:pt x="8" y="96"/>
                    </a:lnTo>
                    <a:lnTo>
                      <a:pt x="4" y="80"/>
                    </a:lnTo>
                    <a:lnTo>
                      <a:pt x="0" y="57"/>
                    </a:lnTo>
                    <a:close/>
                    <a:moveTo>
                      <a:pt x="15" y="61"/>
                    </a:moveTo>
                    <a:lnTo>
                      <a:pt x="19" y="80"/>
                    </a:lnTo>
                    <a:lnTo>
                      <a:pt x="23" y="99"/>
                    </a:lnTo>
                    <a:lnTo>
                      <a:pt x="27" y="107"/>
                    </a:lnTo>
                    <a:lnTo>
                      <a:pt x="31" y="111"/>
                    </a:lnTo>
                    <a:lnTo>
                      <a:pt x="35" y="111"/>
                    </a:lnTo>
                    <a:lnTo>
                      <a:pt x="38" y="111"/>
                    </a:lnTo>
                    <a:lnTo>
                      <a:pt x="42" y="107"/>
                    </a:lnTo>
                    <a:lnTo>
                      <a:pt x="46" y="103"/>
                    </a:lnTo>
                    <a:lnTo>
                      <a:pt x="50" y="92"/>
                    </a:lnTo>
                    <a:lnTo>
                      <a:pt x="54" y="76"/>
                    </a:lnTo>
                    <a:lnTo>
                      <a:pt x="54" y="53"/>
                    </a:lnTo>
                    <a:lnTo>
                      <a:pt x="54" y="38"/>
                    </a:lnTo>
                    <a:lnTo>
                      <a:pt x="50" y="23"/>
                    </a:lnTo>
                    <a:lnTo>
                      <a:pt x="46" y="15"/>
                    </a:lnTo>
                    <a:lnTo>
                      <a:pt x="42" y="7"/>
                    </a:lnTo>
                    <a:lnTo>
                      <a:pt x="38" y="7"/>
                    </a:lnTo>
                    <a:lnTo>
                      <a:pt x="35" y="7"/>
                    </a:lnTo>
                    <a:lnTo>
                      <a:pt x="31" y="7"/>
                    </a:lnTo>
                    <a:lnTo>
                      <a:pt x="27" y="11"/>
                    </a:lnTo>
                    <a:lnTo>
                      <a:pt x="19" y="19"/>
                    </a:lnTo>
                    <a:lnTo>
                      <a:pt x="19"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4547" name="Freeform 129"/>
              <p:cNvSpPr>
                <a:spLocks noEditPoints="1"/>
              </p:cNvSpPr>
              <p:nvPr/>
            </p:nvSpPr>
            <p:spPr bwMode="auto">
              <a:xfrm>
                <a:off x="2421" y="1948"/>
                <a:ext cx="69" cy="115"/>
              </a:xfrm>
              <a:custGeom>
                <a:avLst/>
                <a:gdLst>
                  <a:gd name="T0" fmla="*/ 0 w 69"/>
                  <a:gd name="T1" fmla="*/ 57 h 115"/>
                  <a:gd name="T2" fmla="*/ 0 w 69"/>
                  <a:gd name="T3" fmla="*/ 42 h 115"/>
                  <a:gd name="T4" fmla="*/ 4 w 69"/>
                  <a:gd name="T5" fmla="*/ 27 h 115"/>
                  <a:gd name="T6" fmla="*/ 12 w 69"/>
                  <a:gd name="T7" fmla="*/ 15 h 115"/>
                  <a:gd name="T8" fmla="*/ 20 w 69"/>
                  <a:gd name="T9" fmla="*/ 7 h 115"/>
                  <a:gd name="T10" fmla="*/ 27 w 69"/>
                  <a:gd name="T11" fmla="*/ 4 h 115"/>
                  <a:gd name="T12" fmla="*/ 35 w 69"/>
                  <a:gd name="T13" fmla="*/ 0 h 115"/>
                  <a:gd name="T14" fmla="*/ 43 w 69"/>
                  <a:gd name="T15" fmla="*/ 4 h 115"/>
                  <a:gd name="T16" fmla="*/ 50 w 69"/>
                  <a:gd name="T17" fmla="*/ 7 h 115"/>
                  <a:gd name="T18" fmla="*/ 58 w 69"/>
                  <a:gd name="T19" fmla="*/ 15 h 115"/>
                  <a:gd name="T20" fmla="*/ 66 w 69"/>
                  <a:gd name="T21" fmla="*/ 27 h 115"/>
                  <a:gd name="T22" fmla="*/ 69 w 69"/>
                  <a:gd name="T23" fmla="*/ 42 h 115"/>
                  <a:gd name="T24" fmla="*/ 69 w 69"/>
                  <a:gd name="T25" fmla="*/ 57 h 115"/>
                  <a:gd name="T26" fmla="*/ 69 w 69"/>
                  <a:gd name="T27" fmla="*/ 76 h 115"/>
                  <a:gd name="T28" fmla="*/ 66 w 69"/>
                  <a:gd name="T29" fmla="*/ 92 h 115"/>
                  <a:gd name="T30" fmla="*/ 58 w 69"/>
                  <a:gd name="T31" fmla="*/ 103 h 115"/>
                  <a:gd name="T32" fmla="*/ 50 w 69"/>
                  <a:gd name="T33" fmla="*/ 111 h 115"/>
                  <a:gd name="T34" fmla="*/ 43 w 69"/>
                  <a:gd name="T35" fmla="*/ 115 h 115"/>
                  <a:gd name="T36" fmla="*/ 35 w 69"/>
                  <a:gd name="T37" fmla="*/ 115 h 115"/>
                  <a:gd name="T38" fmla="*/ 23 w 69"/>
                  <a:gd name="T39" fmla="*/ 115 h 115"/>
                  <a:gd name="T40" fmla="*/ 16 w 69"/>
                  <a:gd name="T41" fmla="*/ 107 h 115"/>
                  <a:gd name="T42" fmla="*/ 8 w 69"/>
                  <a:gd name="T43" fmla="*/ 96 h 115"/>
                  <a:gd name="T44" fmla="*/ 4 w 69"/>
                  <a:gd name="T45" fmla="*/ 80 h 115"/>
                  <a:gd name="T46" fmla="*/ 0 w 69"/>
                  <a:gd name="T47" fmla="*/ 57 h 115"/>
                  <a:gd name="T48" fmla="*/ 16 w 69"/>
                  <a:gd name="T49" fmla="*/ 61 h 115"/>
                  <a:gd name="T50" fmla="*/ 16 w 69"/>
                  <a:gd name="T51" fmla="*/ 80 h 115"/>
                  <a:gd name="T52" fmla="*/ 20 w 69"/>
                  <a:gd name="T53" fmla="*/ 99 h 115"/>
                  <a:gd name="T54" fmla="*/ 23 w 69"/>
                  <a:gd name="T55" fmla="*/ 107 h 115"/>
                  <a:gd name="T56" fmla="*/ 31 w 69"/>
                  <a:gd name="T57" fmla="*/ 111 h 115"/>
                  <a:gd name="T58" fmla="*/ 35 w 69"/>
                  <a:gd name="T59" fmla="*/ 111 h 115"/>
                  <a:gd name="T60" fmla="*/ 39 w 69"/>
                  <a:gd name="T61" fmla="*/ 111 h 115"/>
                  <a:gd name="T62" fmla="*/ 43 w 69"/>
                  <a:gd name="T63" fmla="*/ 107 h 115"/>
                  <a:gd name="T64" fmla="*/ 46 w 69"/>
                  <a:gd name="T65" fmla="*/ 103 h 115"/>
                  <a:gd name="T66" fmla="*/ 50 w 69"/>
                  <a:gd name="T67" fmla="*/ 92 h 115"/>
                  <a:gd name="T68" fmla="*/ 54 w 69"/>
                  <a:gd name="T69" fmla="*/ 76 h 115"/>
                  <a:gd name="T70" fmla="*/ 54 w 69"/>
                  <a:gd name="T71" fmla="*/ 53 h 115"/>
                  <a:gd name="T72" fmla="*/ 54 w 69"/>
                  <a:gd name="T73" fmla="*/ 38 h 115"/>
                  <a:gd name="T74" fmla="*/ 50 w 69"/>
                  <a:gd name="T75" fmla="*/ 23 h 115"/>
                  <a:gd name="T76" fmla="*/ 46 w 69"/>
                  <a:gd name="T77" fmla="*/ 15 h 115"/>
                  <a:gd name="T78" fmla="*/ 43 w 69"/>
                  <a:gd name="T79" fmla="*/ 7 h 115"/>
                  <a:gd name="T80" fmla="*/ 39 w 69"/>
                  <a:gd name="T81" fmla="*/ 7 h 115"/>
                  <a:gd name="T82" fmla="*/ 35 w 69"/>
                  <a:gd name="T83" fmla="*/ 7 h 115"/>
                  <a:gd name="T84" fmla="*/ 31 w 69"/>
                  <a:gd name="T85" fmla="*/ 7 h 115"/>
                  <a:gd name="T86" fmla="*/ 27 w 69"/>
                  <a:gd name="T87" fmla="*/ 11 h 115"/>
                  <a:gd name="T88" fmla="*/ 20 w 69"/>
                  <a:gd name="T89" fmla="*/ 19 h 115"/>
                  <a:gd name="T90" fmla="*/ 20 w 69"/>
                  <a:gd name="T91" fmla="*/ 30 h 115"/>
                  <a:gd name="T92" fmla="*/ 16 w 69"/>
                  <a:gd name="T93" fmla="*/ 46 h 115"/>
                  <a:gd name="T94" fmla="*/ 16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7"/>
                    </a:lnTo>
                    <a:lnTo>
                      <a:pt x="12" y="15"/>
                    </a:lnTo>
                    <a:lnTo>
                      <a:pt x="20" y="7"/>
                    </a:lnTo>
                    <a:lnTo>
                      <a:pt x="27" y="4"/>
                    </a:lnTo>
                    <a:lnTo>
                      <a:pt x="35" y="0"/>
                    </a:lnTo>
                    <a:lnTo>
                      <a:pt x="43" y="4"/>
                    </a:lnTo>
                    <a:lnTo>
                      <a:pt x="50" y="7"/>
                    </a:lnTo>
                    <a:lnTo>
                      <a:pt x="58" y="15"/>
                    </a:lnTo>
                    <a:lnTo>
                      <a:pt x="66" y="27"/>
                    </a:lnTo>
                    <a:lnTo>
                      <a:pt x="69" y="42"/>
                    </a:lnTo>
                    <a:lnTo>
                      <a:pt x="69" y="57"/>
                    </a:lnTo>
                    <a:lnTo>
                      <a:pt x="69" y="76"/>
                    </a:lnTo>
                    <a:lnTo>
                      <a:pt x="66" y="92"/>
                    </a:lnTo>
                    <a:lnTo>
                      <a:pt x="58" y="103"/>
                    </a:lnTo>
                    <a:lnTo>
                      <a:pt x="50" y="111"/>
                    </a:lnTo>
                    <a:lnTo>
                      <a:pt x="43" y="115"/>
                    </a:lnTo>
                    <a:lnTo>
                      <a:pt x="35" y="115"/>
                    </a:lnTo>
                    <a:lnTo>
                      <a:pt x="23" y="115"/>
                    </a:lnTo>
                    <a:lnTo>
                      <a:pt x="16" y="107"/>
                    </a:lnTo>
                    <a:lnTo>
                      <a:pt x="8" y="96"/>
                    </a:lnTo>
                    <a:lnTo>
                      <a:pt x="4" y="80"/>
                    </a:lnTo>
                    <a:lnTo>
                      <a:pt x="0" y="57"/>
                    </a:lnTo>
                    <a:close/>
                    <a:moveTo>
                      <a:pt x="16" y="61"/>
                    </a:moveTo>
                    <a:lnTo>
                      <a:pt x="16" y="80"/>
                    </a:lnTo>
                    <a:lnTo>
                      <a:pt x="20" y="99"/>
                    </a:lnTo>
                    <a:lnTo>
                      <a:pt x="23" y="107"/>
                    </a:lnTo>
                    <a:lnTo>
                      <a:pt x="31" y="111"/>
                    </a:lnTo>
                    <a:lnTo>
                      <a:pt x="35" y="111"/>
                    </a:lnTo>
                    <a:lnTo>
                      <a:pt x="39" y="111"/>
                    </a:lnTo>
                    <a:lnTo>
                      <a:pt x="43" y="107"/>
                    </a:lnTo>
                    <a:lnTo>
                      <a:pt x="46" y="103"/>
                    </a:lnTo>
                    <a:lnTo>
                      <a:pt x="50" y="92"/>
                    </a:lnTo>
                    <a:lnTo>
                      <a:pt x="54" y="76"/>
                    </a:lnTo>
                    <a:lnTo>
                      <a:pt x="54" y="53"/>
                    </a:lnTo>
                    <a:lnTo>
                      <a:pt x="54" y="38"/>
                    </a:lnTo>
                    <a:lnTo>
                      <a:pt x="50" y="23"/>
                    </a:lnTo>
                    <a:lnTo>
                      <a:pt x="46" y="15"/>
                    </a:lnTo>
                    <a:lnTo>
                      <a:pt x="43" y="7"/>
                    </a:lnTo>
                    <a:lnTo>
                      <a:pt x="39" y="7"/>
                    </a:lnTo>
                    <a:lnTo>
                      <a:pt x="35" y="7"/>
                    </a:lnTo>
                    <a:lnTo>
                      <a:pt x="31" y="7"/>
                    </a:lnTo>
                    <a:lnTo>
                      <a:pt x="27" y="11"/>
                    </a:lnTo>
                    <a:lnTo>
                      <a:pt x="20" y="19"/>
                    </a:lnTo>
                    <a:lnTo>
                      <a:pt x="20" y="30"/>
                    </a:lnTo>
                    <a:lnTo>
                      <a:pt x="16" y="46"/>
                    </a:lnTo>
                    <a:lnTo>
                      <a:pt x="16" y="61"/>
                    </a:lnTo>
                    <a:close/>
                  </a:path>
                </a:pathLst>
              </a:custGeom>
              <a:solidFill>
                <a:srgbClr val="000000"/>
              </a:solidFill>
              <a:ln w="0">
                <a:solidFill>
                  <a:srgbClr val="000000"/>
                </a:solidFill>
                <a:round/>
                <a:headEnd/>
                <a:tailEnd/>
              </a:ln>
            </p:spPr>
            <p:txBody>
              <a:bodyPr/>
              <a:lstStyle/>
              <a:p>
                <a:endParaRPr lang="en-CA"/>
              </a:p>
            </p:txBody>
          </p:sp>
          <p:sp>
            <p:nvSpPr>
              <p:cNvPr id="14548" name="Freeform 130"/>
              <p:cNvSpPr>
                <a:spLocks/>
              </p:cNvSpPr>
              <p:nvPr/>
            </p:nvSpPr>
            <p:spPr bwMode="auto">
              <a:xfrm>
                <a:off x="2506" y="1948"/>
                <a:ext cx="61" cy="115"/>
              </a:xfrm>
              <a:custGeom>
                <a:avLst/>
                <a:gdLst>
                  <a:gd name="T0" fmla="*/ 7 w 61"/>
                  <a:gd name="T1" fmla="*/ 15 h 115"/>
                  <a:gd name="T2" fmla="*/ 23 w 61"/>
                  <a:gd name="T3" fmla="*/ 4 h 115"/>
                  <a:gd name="T4" fmla="*/ 42 w 61"/>
                  <a:gd name="T5" fmla="*/ 4 h 115"/>
                  <a:gd name="T6" fmla="*/ 57 w 61"/>
                  <a:gd name="T7" fmla="*/ 15 h 115"/>
                  <a:gd name="T8" fmla="*/ 54 w 61"/>
                  <a:gd name="T9" fmla="*/ 30 h 115"/>
                  <a:gd name="T10" fmla="*/ 42 w 61"/>
                  <a:gd name="T11" fmla="*/ 50 h 115"/>
                  <a:gd name="T12" fmla="*/ 57 w 61"/>
                  <a:gd name="T13" fmla="*/ 61 h 115"/>
                  <a:gd name="T14" fmla="*/ 61 w 61"/>
                  <a:gd name="T15" fmla="*/ 76 h 115"/>
                  <a:gd name="T16" fmla="*/ 54 w 61"/>
                  <a:gd name="T17" fmla="*/ 103 h 115"/>
                  <a:gd name="T18" fmla="*/ 34 w 61"/>
                  <a:gd name="T19" fmla="*/ 115 h 115"/>
                  <a:gd name="T20" fmla="*/ 7 w 61"/>
                  <a:gd name="T21" fmla="*/ 115 h 115"/>
                  <a:gd name="T22" fmla="*/ 0 w 61"/>
                  <a:gd name="T23" fmla="*/ 111 h 115"/>
                  <a:gd name="T24" fmla="*/ 0 w 61"/>
                  <a:gd name="T25" fmla="*/ 107 h 115"/>
                  <a:gd name="T26" fmla="*/ 4 w 61"/>
                  <a:gd name="T27" fmla="*/ 103 h 115"/>
                  <a:gd name="T28" fmla="*/ 7 w 61"/>
                  <a:gd name="T29" fmla="*/ 103 h 115"/>
                  <a:gd name="T30" fmla="*/ 11 w 61"/>
                  <a:gd name="T31" fmla="*/ 103 h 115"/>
                  <a:gd name="T32" fmla="*/ 19 w 61"/>
                  <a:gd name="T33" fmla="*/ 107 h 115"/>
                  <a:gd name="T34" fmla="*/ 27 w 61"/>
                  <a:gd name="T35" fmla="*/ 107 h 115"/>
                  <a:gd name="T36" fmla="*/ 38 w 61"/>
                  <a:gd name="T37" fmla="*/ 107 h 115"/>
                  <a:gd name="T38" fmla="*/ 50 w 61"/>
                  <a:gd name="T39" fmla="*/ 96 h 115"/>
                  <a:gd name="T40" fmla="*/ 50 w 61"/>
                  <a:gd name="T41" fmla="*/ 80 h 115"/>
                  <a:gd name="T42" fmla="*/ 46 w 61"/>
                  <a:gd name="T43" fmla="*/ 69 h 115"/>
                  <a:gd name="T44" fmla="*/ 38 w 61"/>
                  <a:gd name="T45" fmla="*/ 65 h 115"/>
                  <a:gd name="T46" fmla="*/ 27 w 61"/>
                  <a:gd name="T47" fmla="*/ 57 h 115"/>
                  <a:gd name="T48" fmla="*/ 19 w 61"/>
                  <a:gd name="T49" fmla="*/ 57 h 115"/>
                  <a:gd name="T50" fmla="*/ 27 w 61"/>
                  <a:gd name="T51" fmla="*/ 53 h 115"/>
                  <a:gd name="T52" fmla="*/ 38 w 61"/>
                  <a:gd name="T53" fmla="*/ 46 h 115"/>
                  <a:gd name="T54" fmla="*/ 46 w 61"/>
                  <a:gd name="T55" fmla="*/ 38 h 115"/>
                  <a:gd name="T56" fmla="*/ 42 w 61"/>
                  <a:gd name="T57" fmla="*/ 23 h 115"/>
                  <a:gd name="T58" fmla="*/ 34 w 61"/>
                  <a:gd name="T59" fmla="*/ 11 h 115"/>
                  <a:gd name="T60" fmla="*/ 19 w 61"/>
                  <a:gd name="T61" fmla="*/ 11 h 115"/>
                  <a:gd name="T62" fmla="*/ 4 w 61"/>
                  <a:gd name="T63" fmla="*/ 23 h 11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1"/>
                  <a:gd name="T97" fmla="*/ 0 h 115"/>
                  <a:gd name="T98" fmla="*/ 61 w 61"/>
                  <a:gd name="T99" fmla="*/ 115 h 11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1" h="115">
                    <a:moveTo>
                      <a:pt x="0" y="23"/>
                    </a:moveTo>
                    <a:lnTo>
                      <a:pt x="7" y="15"/>
                    </a:lnTo>
                    <a:lnTo>
                      <a:pt x="11" y="7"/>
                    </a:lnTo>
                    <a:lnTo>
                      <a:pt x="23" y="4"/>
                    </a:lnTo>
                    <a:lnTo>
                      <a:pt x="30" y="0"/>
                    </a:lnTo>
                    <a:lnTo>
                      <a:pt x="42" y="4"/>
                    </a:lnTo>
                    <a:lnTo>
                      <a:pt x="54" y="7"/>
                    </a:lnTo>
                    <a:lnTo>
                      <a:pt x="57" y="15"/>
                    </a:lnTo>
                    <a:lnTo>
                      <a:pt x="57" y="23"/>
                    </a:lnTo>
                    <a:lnTo>
                      <a:pt x="54" y="30"/>
                    </a:lnTo>
                    <a:lnTo>
                      <a:pt x="50" y="38"/>
                    </a:lnTo>
                    <a:lnTo>
                      <a:pt x="42" y="50"/>
                    </a:lnTo>
                    <a:lnTo>
                      <a:pt x="50" y="53"/>
                    </a:lnTo>
                    <a:lnTo>
                      <a:pt x="57" y="61"/>
                    </a:lnTo>
                    <a:lnTo>
                      <a:pt x="61" y="69"/>
                    </a:lnTo>
                    <a:lnTo>
                      <a:pt x="61" y="76"/>
                    </a:lnTo>
                    <a:lnTo>
                      <a:pt x="61" y="92"/>
                    </a:lnTo>
                    <a:lnTo>
                      <a:pt x="54" y="103"/>
                    </a:lnTo>
                    <a:lnTo>
                      <a:pt x="46" y="111"/>
                    </a:lnTo>
                    <a:lnTo>
                      <a:pt x="34" y="115"/>
                    </a:lnTo>
                    <a:lnTo>
                      <a:pt x="19" y="115"/>
                    </a:lnTo>
                    <a:lnTo>
                      <a:pt x="7" y="115"/>
                    </a:lnTo>
                    <a:lnTo>
                      <a:pt x="4" y="115"/>
                    </a:lnTo>
                    <a:lnTo>
                      <a:pt x="0" y="111"/>
                    </a:lnTo>
                    <a:lnTo>
                      <a:pt x="0" y="107"/>
                    </a:lnTo>
                    <a:lnTo>
                      <a:pt x="0" y="103"/>
                    </a:lnTo>
                    <a:lnTo>
                      <a:pt x="4" y="103"/>
                    </a:lnTo>
                    <a:lnTo>
                      <a:pt x="7" y="103"/>
                    </a:lnTo>
                    <a:lnTo>
                      <a:pt x="11" y="103"/>
                    </a:lnTo>
                    <a:lnTo>
                      <a:pt x="15" y="107"/>
                    </a:lnTo>
                    <a:lnTo>
                      <a:pt x="19" y="107"/>
                    </a:lnTo>
                    <a:lnTo>
                      <a:pt x="23" y="107"/>
                    </a:lnTo>
                    <a:lnTo>
                      <a:pt x="27" y="107"/>
                    </a:lnTo>
                    <a:lnTo>
                      <a:pt x="30" y="111"/>
                    </a:lnTo>
                    <a:lnTo>
                      <a:pt x="38" y="107"/>
                    </a:lnTo>
                    <a:lnTo>
                      <a:pt x="42" y="103"/>
                    </a:lnTo>
                    <a:lnTo>
                      <a:pt x="50" y="96"/>
                    </a:lnTo>
                    <a:lnTo>
                      <a:pt x="50" y="88"/>
                    </a:lnTo>
                    <a:lnTo>
                      <a:pt x="50" y="80"/>
                    </a:lnTo>
                    <a:lnTo>
                      <a:pt x="46" y="73"/>
                    </a:lnTo>
                    <a:lnTo>
                      <a:pt x="46" y="69"/>
                    </a:lnTo>
                    <a:lnTo>
                      <a:pt x="42" y="69"/>
                    </a:lnTo>
                    <a:lnTo>
                      <a:pt x="38" y="65"/>
                    </a:lnTo>
                    <a:lnTo>
                      <a:pt x="34" y="61"/>
                    </a:lnTo>
                    <a:lnTo>
                      <a:pt x="27" y="57"/>
                    </a:lnTo>
                    <a:lnTo>
                      <a:pt x="23" y="57"/>
                    </a:lnTo>
                    <a:lnTo>
                      <a:pt x="19" y="57"/>
                    </a:lnTo>
                    <a:lnTo>
                      <a:pt x="27" y="53"/>
                    </a:lnTo>
                    <a:lnTo>
                      <a:pt x="30" y="53"/>
                    </a:lnTo>
                    <a:lnTo>
                      <a:pt x="38" y="46"/>
                    </a:lnTo>
                    <a:lnTo>
                      <a:pt x="42" y="42"/>
                    </a:lnTo>
                    <a:lnTo>
                      <a:pt x="46" y="38"/>
                    </a:lnTo>
                    <a:lnTo>
                      <a:pt x="46" y="30"/>
                    </a:lnTo>
                    <a:lnTo>
                      <a:pt x="42" y="23"/>
                    </a:lnTo>
                    <a:lnTo>
                      <a:pt x="38" y="15"/>
                    </a:lnTo>
                    <a:lnTo>
                      <a:pt x="34" y="11"/>
                    </a:lnTo>
                    <a:lnTo>
                      <a:pt x="27" y="11"/>
                    </a:lnTo>
                    <a:lnTo>
                      <a:pt x="19" y="11"/>
                    </a:lnTo>
                    <a:lnTo>
                      <a:pt x="11" y="19"/>
                    </a:lnTo>
                    <a:lnTo>
                      <a:pt x="4" y="23"/>
                    </a:lnTo>
                    <a:lnTo>
                      <a:pt x="0" y="23"/>
                    </a:lnTo>
                    <a:close/>
                  </a:path>
                </a:pathLst>
              </a:custGeom>
              <a:solidFill>
                <a:srgbClr val="000000"/>
              </a:solidFill>
              <a:ln w="0">
                <a:solidFill>
                  <a:srgbClr val="000000"/>
                </a:solidFill>
                <a:round/>
                <a:headEnd/>
                <a:tailEnd/>
              </a:ln>
            </p:spPr>
            <p:txBody>
              <a:bodyPr/>
              <a:lstStyle/>
              <a:p>
                <a:endParaRPr lang="en-CA"/>
              </a:p>
            </p:txBody>
          </p:sp>
          <p:sp>
            <p:nvSpPr>
              <p:cNvPr id="14549" name="Freeform 131"/>
              <p:cNvSpPr>
                <a:spLocks/>
              </p:cNvSpPr>
              <p:nvPr/>
            </p:nvSpPr>
            <p:spPr bwMode="auto">
              <a:xfrm>
                <a:off x="2602" y="1948"/>
                <a:ext cx="42" cy="115"/>
              </a:xfrm>
              <a:custGeom>
                <a:avLst/>
                <a:gdLst>
                  <a:gd name="T0" fmla="*/ 0 w 42"/>
                  <a:gd name="T1" fmla="*/ 11 h 115"/>
                  <a:gd name="T2" fmla="*/ 27 w 42"/>
                  <a:gd name="T3" fmla="*/ 0 h 115"/>
                  <a:gd name="T4" fmla="*/ 30 w 42"/>
                  <a:gd name="T5" fmla="*/ 0 h 115"/>
                  <a:gd name="T6" fmla="*/ 30 w 42"/>
                  <a:gd name="T7" fmla="*/ 96 h 115"/>
                  <a:gd name="T8" fmla="*/ 30 w 42"/>
                  <a:gd name="T9" fmla="*/ 103 h 115"/>
                  <a:gd name="T10" fmla="*/ 30 w 42"/>
                  <a:gd name="T11" fmla="*/ 107 h 115"/>
                  <a:gd name="T12" fmla="*/ 30 w 42"/>
                  <a:gd name="T13" fmla="*/ 111 h 115"/>
                  <a:gd name="T14" fmla="*/ 34 w 42"/>
                  <a:gd name="T15" fmla="*/ 111 h 115"/>
                  <a:gd name="T16" fmla="*/ 38 w 42"/>
                  <a:gd name="T17" fmla="*/ 111 h 115"/>
                  <a:gd name="T18" fmla="*/ 42 w 42"/>
                  <a:gd name="T19" fmla="*/ 111 h 115"/>
                  <a:gd name="T20" fmla="*/ 42 w 42"/>
                  <a:gd name="T21" fmla="*/ 115 h 115"/>
                  <a:gd name="T22" fmla="*/ 0 w 42"/>
                  <a:gd name="T23" fmla="*/ 115 h 115"/>
                  <a:gd name="T24" fmla="*/ 0 w 42"/>
                  <a:gd name="T25" fmla="*/ 111 h 115"/>
                  <a:gd name="T26" fmla="*/ 7 w 42"/>
                  <a:gd name="T27" fmla="*/ 111 h 115"/>
                  <a:gd name="T28" fmla="*/ 11 w 42"/>
                  <a:gd name="T29" fmla="*/ 111 h 115"/>
                  <a:gd name="T30" fmla="*/ 15 w 42"/>
                  <a:gd name="T31" fmla="*/ 111 h 115"/>
                  <a:gd name="T32" fmla="*/ 15 w 42"/>
                  <a:gd name="T33" fmla="*/ 107 h 115"/>
                  <a:gd name="T34" fmla="*/ 15 w 42"/>
                  <a:gd name="T35" fmla="*/ 103 h 115"/>
                  <a:gd name="T36" fmla="*/ 15 w 42"/>
                  <a:gd name="T37" fmla="*/ 96 h 115"/>
                  <a:gd name="T38" fmla="*/ 15 w 42"/>
                  <a:gd name="T39" fmla="*/ 30 h 115"/>
                  <a:gd name="T40" fmla="*/ 15 w 42"/>
                  <a:gd name="T41" fmla="*/ 23 h 115"/>
                  <a:gd name="T42" fmla="*/ 15 w 42"/>
                  <a:gd name="T43" fmla="*/ 19 h 115"/>
                  <a:gd name="T44" fmla="*/ 15 w 42"/>
                  <a:gd name="T45" fmla="*/ 15 h 115"/>
                  <a:gd name="T46" fmla="*/ 11 w 42"/>
                  <a:gd name="T47" fmla="*/ 15 h 115"/>
                  <a:gd name="T48" fmla="*/ 11 w 42"/>
                  <a:gd name="T49" fmla="*/ 11 h 115"/>
                  <a:gd name="T50" fmla="*/ 7 w 42"/>
                  <a:gd name="T51" fmla="*/ 11 h 115"/>
                  <a:gd name="T52" fmla="*/ 4 w 42"/>
                  <a:gd name="T53" fmla="*/ 11 h 115"/>
                  <a:gd name="T54" fmla="*/ 0 w 42"/>
                  <a:gd name="T55" fmla="*/ 15 h 115"/>
                  <a:gd name="T56" fmla="*/ 0 w 42"/>
                  <a:gd name="T57" fmla="*/ 11 h 11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2"/>
                  <a:gd name="T88" fmla="*/ 0 h 115"/>
                  <a:gd name="T89" fmla="*/ 42 w 42"/>
                  <a:gd name="T90" fmla="*/ 115 h 11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2" h="115">
                    <a:moveTo>
                      <a:pt x="0" y="11"/>
                    </a:moveTo>
                    <a:lnTo>
                      <a:pt x="27" y="0"/>
                    </a:lnTo>
                    <a:lnTo>
                      <a:pt x="30" y="0"/>
                    </a:lnTo>
                    <a:lnTo>
                      <a:pt x="30" y="96"/>
                    </a:lnTo>
                    <a:lnTo>
                      <a:pt x="30" y="103"/>
                    </a:lnTo>
                    <a:lnTo>
                      <a:pt x="30" y="107"/>
                    </a:lnTo>
                    <a:lnTo>
                      <a:pt x="30" y="111"/>
                    </a:lnTo>
                    <a:lnTo>
                      <a:pt x="34" y="111"/>
                    </a:lnTo>
                    <a:lnTo>
                      <a:pt x="38" y="111"/>
                    </a:lnTo>
                    <a:lnTo>
                      <a:pt x="42" y="111"/>
                    </a:lnTo>
                    <a:lnTo>
                      <a:pt x="42" y="115"/>
                    </a:lnTo>
                    <a:lnTo>
                      <a:pt x="0" y="115"/>
                    </a:lnTo>
                    <a:lnTo>
                      <a:pt x="0" y="111"/>
                    </a:lnTo>
                    <a:lnTo>
                      <a:pt x="7" y="111"/>
                    </a:lnTo>
                    <a:lnTo>
                      <a:pt x="11" y="111"/>
                    </a:lnTo>
                    <a:lnTo>
                      <a:pt x="15" y="111"/>
                    </a:lnTo>
                    <a:lnTo>
                      <a:pt x="15" y="107"/>
                    </a:lnTo>
                    <a:lnTo>
                      <a:pt x="15" y="103"/>
                    </a:lnTo>
                    <a:lnTo>
                      <a:pt x="15" y="96"/>
                    </a:lnTo>
                    <a:lnTo>
                      <a:pt x="15" y="30"/>
                    </a:lnTo>
                    <a:lnTo>
                      <a:pt x="15" y="23"/>
                    </a:lnTo>
                    <a:lnTo>
                      <a:pt x="15" y="19"/>
                    </a:lnTo>
                    <a:lnTo>
                      <a:pt x="15" y="15"/>
                    </a:lnTo>
                    <a:lnTo>
                      <a:pt x="11" y="15"/>
                    </a:lnTo>
                    <a:lnTo>
                      <a:pt x="11" y="11"/>
                    </a:lnTo>
                    <a:lnTo>
                      <a:pt x="7" y="11"/>
                    </a:lnTo>
                    <a:lnTo>
                      <a:pt x="4" y="11"/>
                    </a:lnTo>
                    <a:lnTo>
                      <a:pt x="0" y="15"/>
                    </a:lnTo>
                    <a:lnTo>
                      <a:pt x="0" y="11"/>
                    </a:lnTo>
                    <a:close/>
                  </a:path>
                </a:pathLst>
              </a:custGeom>
              <a:solidFill>
                <a:srgbClr val="000000"/>
              </a:solidFill>
              <a:ln w="0">
                <a:solidFill>
                  <a:srgbClr val="000000"/>
                </a:solidFill>
                <a:round/>
                <a:headEnd/>
                <a:tailEnd/>
              </a:ln>
            </p:spPr>
            <p:txBody>
              <a:bodyPr/>
              <a:lstStyle/>
              <a:p>
                <a:endParaRPr lang="en-CA"/>
              </a:p>
            </p:txBody>
          </p:sp>
          <p:sp>
            <p:nvSpPr>
              <p:cNvPr id="14550" name="Rectangle 132"/>
              <p:cNvSpPr>
                <a:spLocks noChangeArrowheads="1"/>
              </p:cNvSpPr>
              <p:nvPr/>
            </p:nvSpPr>
            <p:spPr bwMode="auto">
              <a:xfrm>
                <a:off x="2705" y="192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4551" name="Freeform 133"/>
              <p:cNvSpPr>
                <a:spLocks/>
              </p:cNvSpPr>
              <p:nvPr/>
            </p:nvSpPr>
            <p:spPr bwMode="auto">
              <a:xfrm>
                <a:off x="2909" y="2044"/>
                <a:ext cx="19" cy="19"/>
              </a:xfrm>
              <a:custGeom>
                <a:avLst/>
                <a:gdLst>
                  <a:gd name="T0" fmla="*/ 7 w 19"/>
                  <a:gd name="T1" fmla="*/ 0 h 19"/>
                  <a:gd name="T2" fmla="*/ 11 w 19"/>
                  <a:gd name="T3" fmla="*/ 0 h 19"/>
                  <a:gd name="T4" fmla="*/ 15 w 19"/>
                  <a:gd name="T5" fmla="*/ 3 h 19"/>
                  <a:gd name="T6" fmla="*/ 15 w 19"/>
                  <a:gd name="T7" fmla="*/ 7 h 19"/>
                  <a:gd name="T8" fmla="*/ 19 w 19"/>
                  <a:gd name="T9" fmla="*/ 11 h 19"/>
                  <a:gd name="T10" fmla="*/ 15 w 19"/>
                  <a:gd name="T11" fmla="*/ 15 h 19"/>
                  <a:gd name="T12" fmla="*/ 15 w 19"/>
                  <a:gd name="T13" fmla="*/ 19 h 19"/>
                  <a:gd name="T14" fmla="*/ 11 w 19"/>
                  <a:gd name="T15" fmla="*/ 19 h 19"/>
                  <a:gd name="T16" fmla="*/ 7 w 19"/>
                  <a:gd name="T17" fmla="*/ 19 h 19"/>
                  <a:gd name="T18" fmla="*/ 3 w 19"/>
                  <a:gd name="T19" fmla="*/ 19 h 19"/>
                  <a:gd name="T20" fmla="*/ 0 w 19"/>
                  <a:gd name="T21" fmla="*/ 19 h 19"/>
                  <a:gd name="T22" fmla="*/ 0 w 19"/>
                  <a:gd name="T23" fmla="*/ 15 h 19"/>
                  <a:gd name="T24" fmla="*/ 0 w 19"/>
                  <a:gd name="T25" fmla="*/ 11 h 19"/>
                  <a:gd name="T26" fmla="*/ 0 w 19"/>
                  <a:gd name="T27" fmla="*/ 7 h 19"/>
                  <a:gd name="T28" fmla="*/ 0 w 19"/>
                  <a:gd name="T29" fmla="*/ 3 h 19"/>
                  <a:gd name="T30" fmla="*/ 3 w 19"/>
                  <a:gd name="T31" fmla="*/ 0 h 19"/>
                  <a:gd name="T32" fmla="*/ 7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7" y="0"/>
                    </a:moveTo>
                    <a:lnTo>
                      <a:pt x="11" y="0"/>
                    </a:lnTo>
                    <a:lnTo>
                      <a:pt x="15" y="3"/>
                    </a:lnTo>
                    <a:lnTo>
                      <a:pt x="15" y="7"/>
                    </a:lnTo>
                    <a:lnTo>
                      <a:pt x="19" y="11"/>
                    </a:lnTo>
                    <a:lnTo>
                      <a:pt x="15" y="15"/>
                    </a:lnTo>
                    <a:lnTo>
                      <a:pt x="15" y="19"/>
                    </a:lnTo>
                    <a:lnTo>
                      <a:pt x="11" y="19"/>
                    </a:lnTo>
                    <a:lnTo>
                      <a:pt x="7" y="19"/>
                    </a:lnTo>
                    <a:lnTo>
                      <a:pt x="3" y="19"/>
                    </a:lnTo>
                    <a:lnTo>
                      <a:pt x="0" y="19"/>
                    </a:lnTo>
                    <a:lnTo>
                      <a:pt x="0" y="15"/>
                    </a:lnTo>
                    <a:lnTo>
                      <a:pt x="0" y="11"/>
                    </a:lnTo>
                    <a:lnTo>
                      <a:pt x="0" y="7"/>
                    </a:lnTo>
                    <a:lnTo>
                      <a:pt x="0" y="3"/>
                    </a:lnTo>
                    <a:lnTo>
                      <a:pt x="3" y="0"/>
                    </a:lnTo>
                    <a:lnTo>
                      <a:pt x="7" y="0"/>
                    </a:lnTo>
                    <a:close/>
                  </a:path>
                </a:pathLst>
              </a:custGeom>
              <a:solidFill>
                <a:srgbClr val="000000"/>
              </a:solidFill>
              <a:ln w="0">
                <a:solidFill>
                  <a:srgbClr val="000000"/>
                </a:solidFill>
                <a:round/>
                <a:headEnd/>
                <a:tailEnd/>
              </a:ln>
            </p:spPr>
            <p:txBody>
              <a:bodyPr/>
              <a:lstStyle/>
              <a:p>
                <a:endParaRPr lang="en-CA"/>
              </a:p>
            </p:txBody>
          </p:sp>
          <p:sp>
            <p:nvSpPr>
              <p:cNvPr id="14552" name="Freeform 134"/>
              <p:cNvSpPr>
                <a:spLocks/>
              </p:cNvSpPr>
              <p:nvPr/>
            </p:nvSpPr>
            <p:spPr bwMode="auto">
              <a:xfrm>
                <a:off x="2939" y="1948"/>
                <a:ext cx="73" cy="115"/>
              </a:xfrm>
              <a:custGeom>
                <a:avLst/>
                <a:gdLst>
                  <a:gd name="T0" fmla="*/ 73 w 73"/>
                  <a:gd name="T1" fmla="*/ 92 h 115"/>
                  <a:gd name="T2" fmla="*/ 66 w 73"/>
                  <a:gd name="T3" fmla="*/ 115 h 115"/>
                  <a:gd name="T4" fmla="*/ 0 w 73"/>
                  <a:gd name="T5" fmla="*/ 115 h 115"/>
                  <a:gd name="T6" fmla="*/ 0 w 73"/>
                  <a:gd name="T7" fmla="*/ 111 h 115"/>
                  <a:gd name="T8" fmla="*/ 20 w 73"/>
                  <a:gd name="T9" fmla="*/ 96 h 115"/>
                  <a:gd name="T10" fmla="*/ 31 w 73"/>
                  <a:gd name="T11" fmla="*/ 80 h 115"/>
                  <a:gd name="T12" fmla="*/ 43 w 73"/>
                  <a:gd name="T13" fmla="*/ 69 h 115"/>
                  <a:gd name="T14" fmla="*/ 50 w 73"/>
                  <a:gd name="T15" fmla="*/ 53 h 115"/>
                  <a:gd name="T16" fmla="*/ 54 w 73"/>
                  <a:gd name="T17" fmla="*/ 38 h 115"/>
                  <a:gd name="T18" fmla="*/ 50 w 73"/>
                  <a:gd name="T19" fmla="*/ 27 h 115"/>
                  <a:gd name="T20" fmla="*/ 46 w 73"/>
                  <a:gd name="T21" fmla="*/ 19 h 115"/>
                  <a:gd name="T22" fmla="*/ 39 w 73"/>
                  <a:gd name="T23" fmla="*/ 15 h 115"/>
                  <a:gd name="T24" fmla="*/ 31 w 73"/>
                  <a:gd name="T25" fmla="*/ 11 h 115"/>
                  <a:gd name="T26" fmla="*/ 23 w 73"/>
                  <a:gd name="T27" fmla="*/ 15 h 115"/>
                  <a:gd name="T28" fmla="*/ 16 w 73"/>
                  <a:gd name="T29" fmla="*/ 19 h 115"/>
                  <a:gd name="T30" fmla="*/ 12 w 73"/>
                  <a:gd name="T31" fmla="*/ 23 h 115"/>
                  <a:gd name="T32" fmla="*/ 4 w 73"/>
                  <a:gd name="T33" fmla="*/ 30 h 115"/>
                  <a:gd name="T34" fmla="*/ 4 w 73"/>
                  <a:gd name="T35" fmla="*/ 30 h 115"/>
                  <a:gd name="T36" fmla="*/ 8 w 73"/>
                  <a:gd name="T37" fmla="*/ 19 h 115"/>
                  <a:gd name="T38" fmla="*/ 12 w 73"/>
                  <a:gd name="T39" fmla="*/ 7 h 115"/>
                  <a:gd name="T40" fmla="*/ 23 w 73"/>
                  <a:gd name="T41" fmla="*/ 4 h 115"/>
                  <a:gd name="T42" fmla="*/ 35 w 73"/>
                  <a:gd name="T43" fmla="*/ 0 h 115"/>
                  <a:gd name="T44" fmla="*/ 46 w 73"/>
                  <a:gd name="T45" fmla="*/ 4 h 115"/>
                  <a:gd name="T46" fmla="*/ 58 w 73"/>
                  <a:gd name="T47" fmla="*/ 11 h 115"/>
                  <a:gd name="T48" fmla="*/ 66 w 73"/>
                  <a:gd name="T49" fmla="*/ 19 h 115"/>
                  <a:gd name="T50" fmla="*/ 69 w 73"/>
                  <a:gd name="T51" fmla="*/ 30 h 115"/>
                  <a:gd name="T52" fmla="*/ 66 w 73"/>
                  <a:gd name="T53" fmla="*/ 38 h 115"/>
                  <a:gd name="T54" fmla="*/ 66 w 73"/>
                  <a:gd name="T55" fmla="*/ 46 h 115"/>
                  <a:gd name="T56" fmla="*/ 54 w 73"/>
                  <a:gd name="T57" fmla="*/ 61 h 115"/>
                  <a:gd name="T58" fmla="*/ 43 w 73"/>
                  <a:gd name="T59" fmla="*/ 76 h 115"/>
                  <a:gd name="T60" fmla="*/ 31 w 73"/>
                  <a:gd name="T61" fmla="*/ 88 h 115"/>
                  <a:gd name="T62" fmla="*/ 23 w 73"/>
                  <a:gd name="T63" fmla="*/ 96 h 115"/>
                  <a:gd name="T64" fmla="*/ 16 w 73"/>
                  <a:gd name="T65" fmla="*/ 103 h 115"/>
                  <a:gd name="T66" fmla="*/ 46 w 73"/>
                  <a:gd name="T67" fmla="*/ 103 h 115"/>
                  <a:gd name="T68" fmla="*/ 54 w 73"/>
                  <a:gd name="T69" fmla="*/ 103 h 115"/>
                  <a:gd name="T70" fmla="*/ 58 w 73"/>
                  <a:gd name="T71" fmla="*/ 103 h 115"/>
                  <a:gd name="T72" fmla="*/ 62 w 73"/>
                  <a:gd name="T73" fmla="*/ 99 h 115"/>
                  <a:gd name="T74" fmla="*/ 66 w 73"/>
                  <a:gd name="T75" fmla="*/ 99 h 115"/>
                  <a:gd name="T76" fmla="*/ 69 w 73"/>
                  <a:gd name="T77" fmla="*/ 96 h 115"/>
                  <a:gd name="T78" fmla="*/ 69 w 73"/>
                  <a:gd name="T79" fmla="*/ 92 h 115"/>
                  <a:gd name="T80" fmla="*/ 73 w 73"/>
                  <a:gd name="T81" fmla="*/ 92 h 11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5"/>
                  <a:gd name="T125" fmla="*/ 73 w 73"/>
                  <a:gd name="T126" fmla="*/ 115 h 11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5">
                    <a:moveTo>
                      <a:pt x="73" y="92"/>
                    </a:moveTo>
                    <a:lnTo>
                      <a:pt x="66" y="115"/>
                    </a:lnTo>
                    <a:lnTo>
                      <a:pt x="0" y="115"/>
                    </a:lnTo>
                    <a:lnTo>
                      <a:pt x="0" y="111"/>
                    </a:lnTo>
                    <a:lnTo>
                      <a:pt x="20" y="96"/>
                    </a:lnTo>
                    <a:lnTo>
                      <a:pt x="31" y="80"/>
                    </a:lnTo>
                    <a:lnTo>
                      <a:pt x="43" y="69"/>
                    </a:lnTo>
                    <a:lnTo>
                      <a:pt x="50" y="53"/>
                    </a:lnTo>
                    <a:lnTo>
                      <a:pt x="54" y="38"/>
                    </a:lnTo>
                    <a:lnTo>
                      <a:pt x="50" y="27"/>
                    </a:lnTo>
                    <a:lnTo>
                      <a:pt x="46" y="19"/>
                    </a:lnTo>
                    <a:lnTo>
                      <a:pt x="39" y="15"/>
                    </a:lnTo>
                    <a:lnTo>
                      <a:pt x="31" y="11"/>
                    </a:lnTo>
                    <a:lnTo>
                      <a:pt x="23" y="15"/>
                    </a:lnTo>
                    <a:lnTo>
                      <a:pt x="16" y="19"/>
                    </a:lnTo>
                    <a:lnTo>
                      <a:pt x="12" y="23"/>
                    </a:lnTo>
                    <a:lnTo>
                      <a:pt x="4" y="30"/>
                    </a:lnTo>
                    <a:lnTo>
                      <a:pt x="8" y="19"/>
                    </a:lnTo>
                    <a:lnTo>
                      <a:pt x="12" y="7"/>
                    </a:lnTo>
                    <a:lnTo>
                      <a:pt x="23" y="4"/>
                    </a:lnTo>
                    <a:lnTo>
                      <a:pt x="35" y="0"/>
                    </a:lnTo>
                    <a:lnTo>
                      <a:pt x="46" y="4"/>
                    </a:lnTo>
                    <a:lnTo>
                      <a:pt x="58" y="11"/>
                    </a:lnTo>
                    <a:lnTo>
                      <a:pt x="66" y="19"/>
                    </a:lnTo>
                    <a:lnTo>
                      <a:pt x="69" y="30"/>
                    </a:lnTo>
                    <a:lnTo>
                      <a:pt x="66" y="38"/>
                    </a:lnTo>
                    <a:lnTo>
                      <a:pt x="66" y="46"/>
                    </a:lnTo>
                    <a:lnTo>
                      <a:pt x="54" y="61"/>
                    </a:lnTo>
                    <a:lnTo>
                      <a:pt x="43" y="76"/>
                    </a:lnTo>
                    <a:lnTo>
                      <a:pt x="31" y="88"/>
                    </a:lnTo>
                    <a:lnTo>
                      <a:pt x="23" y="96"/>
                    </a:lnTo>
                    <a:lnTo>
                      <a:pt x="16" y="103"/>
                    </a:lnTo>
                    <a:lnTo>
                      <a:pt x="46" y="103"/>
                    </a:lnTo>
                    <a:lnTo>
                      <a:pt x="54" y="103"/>
                    </a:lnTo>
                    <a:lnTo>
                      <a:pt x="58" y="103"/>
                    </a:lnTo>
                    <a:lnTo>
                      <a:pt x="62" y="99"/>
                    </a:lnTo>
                    <a:lnTo>
                      <a:pt x="66" y="99"/>
                    </a:lnTo>
                    <a:lnTo>
                      <a:pt x="69" y="96"/>
                    </a:lnTo>
                    <a:lnTo>
                      <a:pt x="69" y="92"/>
                    </a:lnTo>
                    <a:lnTo>
                      <a:pt x="73" y="92"/>
                    </a:lnTo>
                    <a:close/>
                  </a:path>
                </a:pathLst>
              </a:custGeom>
              <a:solidFill>
                <a:srgbClr val="000000"/>
              </a:solidFill>
              <a:ln w="0">
                <a:solidFill>
                  <a:srgbClr val="000000"/>
                </a:solidFill>
                <a:round/>
                <a:headEnd/>
                <a:tailEnd/>
              </a:ln>
            </p:spPr>
            <p:txBody>
              <a:bodyPr/>
              <a:lstStyle/>
              <a:p>
                <a:endParaRPr lang="en-CA"/>
              </a:p>
            </p:txBody>
          </p:sp>
          <p:sp>
            <p:nvSpPr>
              <p:cNvPr id="14553" name="Freeform 135"/>
              <p:cNvSpPr>
                <a:spLocks noEditPoints="1"/>
              </p:cNvSpPr>
              <p:nvPr/>
            </p:nvSpPr>
            <p:spPr bwMode="auto">
              <a:xfrm>
                <a:off x="3028" y="1948"/>
                <a:ext cx="69" cy="115"/>
              </a:xfrm>
              <a:custGeom>
                <a:avLst/>
                <a:gdLst>
                  <a:gd name="T0" fmla="*/ 69 w 69"/>
                  <a:gd name="T1" fmla="*/ 0 h 115"/>
                  <a:gd name="T2" fmla="*/ 69 w 69"/>
                  <a:gd name="T3" fmla="*/ 4 h 115"/>
                  <a:gd name="T4" fmla="*/ 57 w 69"/>
                  <a:gd name="T5" fmla="*/ 7 h 115"/>
                  <a:gd name="T6" fmla="*/ 49 w 69"/>
                  <a:gd name="T7" fmla="*/ 7 h 115"/>
                  <a:gd name="T8" fmla="*/ 42 w 69"/>
                  <a:gd name="T9" fmla="*/ 11 h 115"/>
                  <a:gd name="T10" fmla="*/ 38 w 69"/>
                  <a:gd name="T11" fmla="*/ 19 h 115"/>
                  <a:gd name="T12" fmla="*/ 30 w 69"/>
                  <a:gd name="T13" fmla="*/ 27 h 115"/>
                  <a:gd name="T14" fmla="*/ 26 w 69"/>
                  <a:gd name="T15" fmla="*/ 34 h 115"/>
                  <a:gd name="T16" fmla="*/ 23 w 69"/>
                  <a:gd name="T17" fmla="*/ 42 h 115"/>
                  <a:gd name="T18" fmla="*/ 19 w 69"/>
                  <a:gd name="T19" fmla="*/ 53 h 115"/>
                  <a:gd name="T20" fmla="*/ 30 w 69"/>
                  <a:gd name="T21" fmla="*/ 46 h 115"/>
                  <a:gd name="T22" fmla="*/ 42 w 69"/>
                  <a:gd name="T23" fmla="*/ 46 h 115"/>
                  <a:gd name="T24" fmla="*/ 53 w 69"/>
                  <a:gd name="T25" fmla="*/ 46 h 115"/>
                  <a:gd name="T26" fmla="*/ 61 w 69"/>
                  <a:gd name="T27" fmla="*/ 53 h 115"/>
                  <a:gd name="T28" fmla="*/ 69 w 69"/>
                  <a:gd name="T29" fmla="*/ 65 h 115"/>
                  <a:gd name="T30" fmla="*/ 69 w 69"/>
                  <a:gd name="T31" fmla="*/ 76 h 115"/>
                  <a:gd name="T32" fmla="*/ 69 w 69"/>
                  <a:gd name="T33" fmla="*/ 92 h 115"/>
                  <a:gd name="T34" fmla="*/ 61 w 69"/>
                  <a:gd name="T35" fmla="*/ 103 h 115"/>
                  <a:gd name="T36" fmla="*/ 53 w 69"/>
                  <a:gd name="T37" fmla="*/ 111 h 115"/>
                  <a:gd name="T38" fmla="*/ 46 w 69"/>
                  <a:gd name="T39" fmla="*/ 115 h 115"/>
                  <a:gd name="T40" fmla="*/ 34 w 69"/>
                  <a:gd name="T41" fmla="*/ 115 h 115"/>
                  <a:gd name="T42" fmla="*/ 23 w 69"/>
                  <a:gd name="T43" fmla="*/ 115 h 115"/>
                  <a:gd name="T44" fmla="*/ 15 w 69"/>
                  <a:gd name="T45" fmla="*/ 107 h 115"/>
                  <a:gd name="T46" fmla="*/ 7 w 69"/>
                  <a:gd name="T47" fmla="*/ 99 h 115"/>
                  <a:gd name="T48" fmla="*/ 0 w 69"/>
                  <a:gd name="T49" fmla="*/ 84 h 115"/>
                  <a:gd name="T50" fmla="*/ 0 w 69"/>
                  <a:gd name="T51" fmla="*/ 69 h 115"/>
                  <a:gd name="T52" fmla="*/ 0 w 69"/>
                  <a:gd name="T53" fmla="*/ 57 h 115"/>
                  <a:gd name="T54" fmla="*/ 7 w 69"/>
                  <a:gd name="T55" fmla="*/ 42 h 115"/>
                  <a:gd name="T56" fmla="*/ 11 w 69"/>
                  <a:gd name="T57" fmla="*/ 30 h 115"/>
                  <a:gd name="T58" fmla="*/ 23 w 69"/>
                  <a:gd name="T59" fmla="*/ 19 h 115"/>
                  <a:gd name="T60" fmla="*/ 34 w 69"/>
                  <a:gd name="T61" fmla="*/ 11 h 115"/>
                  <a:gd name="T62" fmla="*/ 46 w 69"/>
                  <a:gd name="T63" fmla="*/ 4 h 115"/>
                  <a:gd name="T64" fmla="*/ 53 w 69"/>
                  <a:gd name="T65" fmla="*/ 0 h 115"/>
                  <a:gd name="T66" fmla="*/ 65 w 69"/>
                  <a:gd name="T67" fmla="*/ 0 h 115"/>
                  <a:gd name="T68" fmla="*/ 69 w 69"/>
                  <a:gd name="T69" fmla="*/ 0 h 115"/>
                  <a:gd name="T70" fmla="*/ 19 w 69"/>
                  <a:gd name="T71" fmla="*/ 57 h 115"/>
                  <a:gd name="T72" fmla="*/ 15 w 69"/>
                  <a:gd name="T73" fmla="*/ 69 h 115"/>
                  <a:gd name="T74" fmla="*/ 15 w 69"/>
                  <a:gd name="T75" fmla="*/ 76 h 115"/>
                  <a:gd name="T76" fmla="*/ 15 w 69"/>
                  <a:gd name="T77" fmla="*/ 84 h 115"/>
                  <a:gd name="T78" fmla="*/ 19 w 69"/>
                  <a:gd name="T79" fmla="*/ 92 h 115"/>
                  <a:gd name="T80" fmla="*/ 23 w 69"/>
                  <a:gd name="T81" fmla="*/ 99 h 115"/>
                  <a:gd name="T82" fmla="*/ 26 w 69"/>
                  <a:gd name="T83" fmla="*/ 107 h 115"/>
                  <a:gd name="T84" fmla="*/ 30 w 69"/>
                  <a:gd name="T85" fmla="*/ 111 h 115"/>
                  <a:gd name="T86" fmla="*/ 38 w 69"/>
                  <a:gd name="T87" fmla="*/ 111 h 115"/>
                  <a:gd name="T88" fmla="*/ 42 w 69"/>
                  <a:gd name="T89" fmla="*/ 111 h 115"/>
                  <a:gd name="T90" fmla="*/ 49 w 69"/>
                  <a:gd name="T91" fmla="*/ 103 h 115"/>
                  <a:gd name="T92" fmla="*/ 53 w 69"/>
                  <a:gd name="T93" fmla="*/ 96 h 115"/>
                  <a:gd name="T94" fmla="*/ 53 w 69"/>
                  <a:gd name="T95" fmla="*/ 84 h 115"/>
                  <a:gd name="T96" fmla="*/ 53 w 69"/>
                  <a:gd name="T97" fmla="*/ 73 h 115"/>
                  <a:gd name="T98" fmla="*/ 49 w 69"/>
                  <a:gd name="T99" fmla="*/ 61 h 115"/>
                  <a:gd name="T100" fmla="*/ 42 w 69"/>
                  <a:gd name="T101" fmla="*/ 53 h 115"/>
                  <a:gd name="T102" fmla="*/ 34 w 69"/>
                  <a:gd name="T103" fmla="*/ 50 h 115"/>
                  <a:gd name="T104" fmla="*/ 30 w 69"/>
                  <a:gd name="T105" fmla="*/ 53 h 115"/>
                  <a:gd name="T106" fmla="*/ 26 w 69"/>
                  <a:gd name="T107" fmla="*/ 53 h 115"/>
                  <a:gd name="T108" fmla="*/ 23 w 69"/>
                  <a:gd name="T109" fmla="*/ 53 h 115"/>
                  <a:gd name="T110" fmla="*/ 19 w 69"/>
                  <a:gd name="T111" fmla="*/ 57 h 11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69"/>
                  <a:gd name="T169" fmla="*/ 0 h 115"/>
                  <a:gd name="T170" fmla="*/ 69 w 69"/>
                  <a:gd name="T171" fmla="*/ 115 h 11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69" h="115">
                    <a:moveTo>
                      <a:pt x="69" y="0"/>
                    </a:moveTo>
                    <a:lnTo>
                      <a:pt x="69" y="4"/>
                    </a:lnTo>
                    <a:lnTo>
                      <a:pt x="57" y="7"/>
                    </a:lnTo>
                    <a:lnTo>
                      <a:pt x="49" y="7"/>
                    </a:lnTo>
                    <a:lnTo>
                      <a:pt x="42" y="11"/>
                    </a:lnTo>
                    <a:lnTo>
                      <a:pt x="38" y="19"/>
                    </a:lnTo>
                    <a:lnTo>
                      <a:pt x="30" y="27"/>
                    </a:lnTo>
                    <a:lnTo>
                      <a:pt x="26" y="34"/>
                    </a:lnTo>
                    <a:lnTo>
                      <a:pt x="23" y="42"/>
                    </a:lnTo>
                    <a:lnTo>
                      <a:pt x="19" y="53"/>
                    </a:lnTo>
                    <a:lnTo>
                      <a:pt x="30" y="46"/>
                    </a:lnTo>
                    <a:lnTo>
                      <a:pt x="42" y="46"/>
                    </a:lnTo>
                    <a:lnTo>
                      <a:pt x="53" y="46"/>
                    </a:lnTo>
                    <a:lnTo>
                      <a:pt x="61" y="53"/>
                    </a:lnTo>
                    <a:lnTo>
                      <a:pt x="69" y="65"/>
                    </a:lnTo>
                    <a:lnTo>
                      <a:pt x="69" y="76"/>
                    </a:lnTo>
                    <a:lnTo>
                      <a:pt x="69" y="92"/>
                    </a:lnTo>
                    <a:lnTo>
                      <a:pt x="61" y="103"/>
                    </a:lnTo>
                    <a:lnTo>
                      <a:pt x="53" y="111"/>
                    </a:lnTo>
                    <a:lnTo>
                      <a:pt x="46" y="115"/>
                    </a:lnTo>
                    <a:lnTo>
                      <a:pt x="34" y="115"/>
                    </a:lnTo>
                    <a:lnTo>
                      <a:pt x="23" y="115"/>
                    </a:lnTo>
                    <a:lnTo>
                      <a:pt x="15" y="107"/>
                    </a:lnTo>
                    <a:lnTo>
                      <a:pt x="7" y="99"/>
                    </a:lnTo>
                    <a:lnTo>
                      <a:pt x="0" y="84"/>
                    </a:lnTo>
                    <a:lnTo>
                      <a:pt x="0" y="69"/>
                    </a:lnTo>
                    <a:lnTo>
                      <a:pt x="0" y="57"/>
                    </a:lnTo>
                    <a:lnTo>
                      <a:pt x="7" y="42"/>
                    </a:lnTo>
                    <a:lnTo>
                      <a:pt x="11" y="30"/>
                    </a:lnTo>
                    <a:lnTo>
                      <a:pt x="23" y="19"/>
                    </a:lnTo>
                    <a:lnTo>
                      <a:pt x="34" y="11"/>
                    </a:lnTo>
                    <a:lnTo>
                      <a:pt x="46" y="4"/>
                    </a:lnTo>
                    <a:lnTo>
                      <a:pt x="53" y="0"/>
                    </a:lnTo>
                    <a:lnTo>
                      <a:pt x="65" y="0"/>
                    </a:lnTo>
                    <a:lnTo>
                      <a:pt x="69" y="0"/>
                    </a:lnTo>
                    <a:close/>
                    <a:moveTo>
                      <a:pt x="19" y="57"/>
                    </a:moveTo>
                    <a:lnTo>
                      <a:pt x="15" y="69"/>
                    </a:lnTo>
                    <a:lnTo>
                      <a:pt x="15" y="76"/>
                    </a:lnTo>
                    <a:lnTo>
                      <a:pt x="15" y="84"/>
                    </a:lnTo>
                    <a:lnTo>
                      <a:pt x="19" y="92"/>
                    </a:lnTo>
                    <a:lnTo>
                      <a:pt x="23" y="99"/>
                    </a:lnTo>
                    <a:lnTo>
                      <a:pt x="26" y="107"/>
                    </a:lnTo>
                    <a:lnTo>
                      <a:pt x="30" y="111"/>
                    </a:lnTo>
                    <a:lnTo>
                      <a:pt x="38" y="111"/>
                    </a:lnTo>
                    <a:lnTo>
                      <a:pt x="42" y="111"/>
                    </a:lnTo>
                    <a:lnTo>
                      <a:pt x="49" y="103"/>
                    </a:lnTo>
                    <a:lnTo>
                      <a:pt x="53" y="96"/>
                    </a:lnTo>
                    <a:lnTo>
                      <a:pt x="53" y="84"/>
                    </a:lnTo>
                    <a:lnTo>
                      <a:pt x="53" y="73"/>
                    </a:lnTo>
                    <a:lnTo>
                      <a:pt x="49" y="61"/>
                    </a:lnTo>
                    <a:lnTo>
                      <a:pt x="42" y="53"/>
                    </a:lnTo>
                    <a:lnTo>
                      <a:pt x="34" y="50"/>
                    </a:lnTo>
                    <a:lnTo>
                      <a:pt x="30" y="53"/>
                    </a:lnTo>
                    <a:lnTo>
                      <a:pt x="26" y="53"/>
                    </a:lnTo>
                    <a:lnTo>
                      <a:pt x="23" y="53"/>
                    </a:lnTo>
                    <a:lnTo>
                      <a:pt x="19" y="57"/>
                    </a:lnTo>
                    <a:close/>
                  </a:path>
                </a:pathLst>
              </a:custGeom>
              <a:solidFill>
                <a:srgbClr val="000000"/>
              </a:solidFill>
              <a:ln w="0">
                <a:solidFill>
                  <a:srgbClr val="000000"/>
                </a:solidFill>
                <a:round/>
                <a:headEnd/>
                <a:tailEnd/>
              </a:ln>
            </p:spPr>
            <p:txBody>
              <a:bodyPr/>
              <a:lstStyle/>
              <a:p>
                <a:endParaRPr lang="en-CA"/>
              </a:p>
            </p:txBody>
          </p:sp>
          <p:sp>
            <p:nvSpPr>
              <p:cNvPr id="14554" name="Rectangle 136"/>
              <p:cNvSpPr>
                <a:spLocks noChangeArrowheads="1"/>
              </p:cNvSpPr>
              <p:nvPr/>
            </p:nvSpPr>
            <p:spPr bwMode="auto">
              <a:xfrm>
                <a:off x="3304" y="192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4555" name="Freeform 137"/>
              <p:cNvSpPr>
                <a:spLocks/>
              </p:cNvSpPr>
              <p:nvPr/>
            </p:nvSpPr>
            <p:spPr bwMode="auto">
              <a:xfrm>
                <a:off x="3511" y="2044"/>
                <a:ext cx="19" cy="19"/>
              </a:xfrm>
              <a:custGeom>
                <a:avLst/>
                <a:gdLst>
                  <a:gd name="T0" fmla="*/ 12 w 19"/>
                  <a:gd name="T1" fmla="*/ 0 h 19"/>
                  <a:gd name="T2" fmla="*/ 15 w 19"/>
                  <a:gd name="T3" fmla="*/ 0 h 19"/>
                  <a:gd name="T4" fmla="*/ 15 w 19"/>
                  <a:gd name="T5" fmla="*/ 3 h 19"/>
                  <a:gd name="T6" fmla="*/ 19 w 19"/>
                  <a:gd name="T7" fmla="*/ 7 h 19"/>
                  <a:gd name="T8" fmla="*/ 19 w 19"/>
                  <a:gd name="T9" fmla="*/ 11 h 19"/>
                  <a:gd name="T10" fmla="*/ 19 w 19"/>
                  <a:gd name="T11" fmla="*/ 15 h 19"/>
                  <a:gd name="T12" fmla="*/ 15 w 19"/>
                  <a:gd name="T13" fmla="*/ 19 h 19"/>
                  <a:gd name="T14" fmla="*/ 12 w 19"/>
                  <a:gd name="T15" fmla="*/ 19 h 19"/>
                  <a:gd name="T16" fmla="*/ 12 w 19"/>
                  <a:gd name="T17" fmla="*/ 19 h 19"/>
                  <a:gd name="T18" fmla="*/ 8 w 19"/>
                  <a:gd name="T19" fmla="*/ 19 h 19"/>
                  <a:gd name="T20" fmla="*/ 4 w 19"/>
                  <a:gd name="T21" fmla="*/ 19 h 19"/>
                  <a:gd name="T22" fmla="*/ 0 w 19"/>
                  <a:gd name="T23" fmla="*/ 15 h 19"/>
                  <a:gd name="T24" fmla="*/ 0 w 19"/>
                  <a:gd name="T25" fmla="*/ 11 h 19"/>
                  <a:gd name="T26" fmla="*/ 0 w 19"/>
                  <a:gd name="T27" fmla="*/ 7 h 19"/>
                  <a:gd name="T28" fmla="*/ 4 w 19"/>
                  <a:gd name="T29" fmla="*/ 3 h 19"/>
                  <a:gd name="T30" fmla="*/ 8 w 19"/>
                  <a:gd name="T31" fmla="*/ 0 h 19"/>
                  <a:gd name="T32" fmla="*/ 12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12" y="0"/>
                    </a:moveTo>
                    <a:lnTo>
                      <a:pt x="15" y="0"/>
                    </a:lnTo>
                    <a:lnTo>
                      <a:pt x="15" y="3"/>
                    </a:lnTo>
                    <a:lnTo>
                      <a:pt x="19" y="7"/>
                    </a:lnTo>
                    <a:lnTo>
                      <a:pt x="19" y="11"/>
                    </a:lnTo>
                    <a:lnTo>
                      <a:pt x="19" y="15"/>
                    </a:lnTo>
                    <a:lnTo>
                      <a:pt x="15" y="19"/>
                    </a:lnTo>
                    <a:lnTo>
                      <a:pt x="12" y="19"/>
                    </a:lnTo>
                    <a:lnTo>
                      <a:pt x="8" y="19"/>
                    </a:lnTo>
                    <a:lnTo>
                      <a:pt x="4" y="19"/>
                    </a:lnTo>
                    <a:lnTo>
                      <a:pt x="0" y="15"/>
                    </a:lnTo>
                    <a:lnTo>
                      <a:pt x="0" y="11"/>
                    </a:lnTo>
                    <a:lnTo>
                      <a:pt x="0" y="7"/>
                    </a:lnTo>
                    <a:lnTo>
                      <a:pt x="4" y="3"/>
                    </a:lnTo>
                    <a:lnTo>
                      <a:pt x="8" y="0"/>
                    </a:lnTo>
                    <a:lnTo>
                      <a:pt x="12" y="0"/>
                    </a:lnTo>
                    <a:close/>
                  </a:path>
                </a:pathLst>
              </a:custGeom>
              <a:solidFill>
                <a:srgbClr val="000000"/>
              </a:solidFill>
              <a:ln w="0">
                <a:solidFill>
                  <a:srgbClr val="000000"/>
                </a:solidFill>
                <a:round/>
                <a:headEnd/>
                <a:tailEnd/>
              </a:ln>
            </p:spPr>
            <p:txBody>
              <a:bodyPr/>
              <a:lstStyle/>
              <a:p>
                <a:endParaRPr lang="en-CA"/>
              </a:p>
            </p:txBody>
          </p:sp>
          <p:sp>
            <p:nvSpPr>
              <p:cNvPr id="14556" name="Freeform 138"/>
              <p:cNvSpPr>
                <a:spLocks noEditPoints="1"/>
              </p:cNvSpPr>
              <p:nvPr/>
            </p:nvSpPr>
            <p:spPr bwMode="auto">
              <a:xfrm>
                <a:off x="3549" y="1948"/>
                <a:ext cx="69" cy="115"/>
              </a:xfrm>
              <a:custGeom>
                <a:avLst/>
                <a:gdLst>
                  <a:gd name="T0" fmla="*/ 0 w 69"/>
                  <a:gd name="T1" fmla="*/ 57 h 115"/>
                  <a:gd name="T2" fmla="*/ 0 w 69"/>
                  <a:gd name="T3" fmla="*/ 42 h 115"/>
                  <a:gd name="T4" fmla="*/ 4 w 69"/>
                  <a:gd name="T5" fmla="*/ 27 h 115"/>
                  <a:gd name="T6" fmla="*/ 12 w 69"/>
                  <a:gd name="T7" fmla="*/ 15 h 115"/>
                  <a:gd name="T8" fmla="*/ 20 w 69"/>
                  <a:gd name="T9" fmla="*/ 7 h 115"/>
                  <a:gd name="T10" fmla="*/ 27 w 69"/>
                  <a:gd name="T11" fmla="*/ 4 h 115"/>
                  <a:gd name="T12" fmla="*/ 35 w 69"/>
                  <a:gd name="T13" fmla="*/ 0 h 115"/>
                  <a:gd name="T14" fmla="*/ 43 w 69"/>
                  <a:gd name="T15" fmla="*/ 4 h 115"/>
                  <a:gd name="T16" fmla="*/ 50 w 69"/>
                  <a:gd name="T17" fmla="*/ 7 h 115"/>
                  <a:gd name="T18" fmla="*/ 58 w 69"/>
                  <a:gd name="T19" fmla="*/ 15 h 115"/>
                  <a:gd name="T20" fmla="*/ 62 w 69"/>
                  <a:gd name="T21" fmla="*/ 27 h 115"/>
                  <a:gd name="T22" fmla="*/ 66 w 69"/>
                  <a:gd name="T23" fmla="*/ 42 h 115"/>
                  <a:gd name="T24" fmla="*/ 69 w 69"/>
                  <a:gd name="T25" fmla="*/ 57 h 115"/>
                  <a:gd name="T26" fmla="*/ 69 w 69"/>
                  <a:gd name="T27" fmla="*/ 76 h 115"/>
                  <a:gd name="T28" fmla="*/ 62 w 69"/>
                  <a:gd name="T29" fmla="*/ 92 h 115"/>
                  <a:gd name="T30" fmla="*/ 58 w 69"/>
                  <a:gd name="T31" fmla="*/ 103 h 115"/>
                  <a:gd name="T32" fmla="*/ 50 w 69"/>
                  <a:gd name="T33" fmla="*/ 111 h 115"/>
                  <a:gd name="T34" fmla="*/ 43 w 69"/>
                  <a:gd name="T35" fmla="*/ 115 h 115"/>
                  <a:gd name="T36" fmla="*/ 35 w 69"/>
                  <a:gd name="T37" fmla="*/ 115 h 115"/>
                  <a:gd name="T38" fmla="*/ 23 w 69"/>
                  <a:gd name="T39" fmla="*/ 115 h 115"/>
                  <a:gd name="T40" fmla="*/ 16 w 69"/>
                  <a:gd name="T41" fmla="*/ 107 h 115"/>
                  <a:gd name="T42" fmla="*/ 8 w 69"/>
                  <a:gd name="T43" fmla="*/ 96 h 115"/>
                  <a:gd name="T44" fmla="*/ 0 w 69"/>
                  <a:gd name="T45" fmla="*/ 80 h 115"/>
                  <a:gd name="T46" fmla="*/ 0 w 69"/>
                  <a:gd name="T47" fmla="*/ 57 h 115"/>
                  <a:gd name="T48" fmla="*/ 16 w 69"/>
                  <a:gd name="T49" fmla="*/ 61 h 115"/>
                  <a:gd name="T50" fmla="*/ 16 w 69"/>
                  <a:gd name="T51" fmla="*/ 80 h 115"/>
                  <a:gd name="T52" fmla="*/ 20 w 69"/>
                  <a:gd name="T53" fmla="*/ 99 h 115"/>
                  <a:gd name="T54" fmla="*/ 23 w 69"/>
                  <a:gd name="T55" fmla="*/ 107 h 115"/>
                  <a:gd name="T56" fmla="*/ 27 w 69"/>
                  <a:gd name="T57" fmla="*/ 111 h 115"/>
                  <a:gd name="T58" fmla="*/ 35 w 69"/>
                  <a:gd name="T59" fmla="*/ 111 h 115"/>
                  <a:gd name="T60" fmla="*/ 39 w 69"/>
                  <a:gd name="T61" fmla="*/ 111 h 115"/>
                  <a:gd name="T62" fmla="*/ 43 w 69"/>
                  <a:gd name="T63" fmla="*/ 107 h 115"/>
                  <a:gd name="T64" fmla="*/ 46 w 69"/>
                  <a:gd name="T65" fmla="*/ 103 h 115"/>
                  <a:gd name="T66" fmla="*/ 50 w 69"/>
                  <a:gd name="T67" fmla="*/ 92 h 115"/>
                  <a:gd name="T68" fmla="*/ 54 w 69"/>
                  <a:gd name="T69" fmla="*/ 76 h 115"/>
                  <a:gd name="T70" fmla="*/ 54 w 69"/>
                  <a:gd name="T71" fmla="*/ 53 h 115"/>
                  <a:gd name="T72" fmla="*/ 54 w 69"/>
                  <a:gd name="T73" fmla="*/ 38 h 115"/>
                  <a:gd name="T74" fmla="*/ 50 w 69"/>
                  <a:gd name="T75" fmla="*/ 23 h 115"/>
                  <a:gd name="T76" fmla="*/ 46 w 69"/>
                  <a:gd name="T77" fmla="*/ 15 h 115"/>
                  <a:gd name="T78" fmla="*/ 43 w 69"/>
                  <a:gd name="T79" fmla="*/ 7 h 115"/>
                  <a:gd name="T80" fmla="*/ 39 w 69"/>
                  <a:gd name="T81" fmla="*/ 7 h 115"/>
                  <a:gd name="T82" fmla="*/ 35 w 69"/>
                  <a:gd name="T83" fmla="*/ 7 h 115"/>
                  <a:gd name="T84" fmla="*/ 27 w 69"/>
                  <a:gd name="T85" fmla="*/ 7 h 115"/>
                  <a:gd name="T86" fmla="*/ 23 w 69"/>
                  <a:gd name="T87" fmla="*/ 11 h 115"/>
                  <a:gd name="T88" fmla="*/ 20 w 69"/>
                  <a:gd name="T89" fmla="*/ 19 h 115"/>
                  <a:gd name="T90" fmla="*/ 16 w 69"/>
                  <a:gd name="T91" fmla="*/ 30 h 115"/>
                  <a:gd name="T92" fmla="*/ 16 w 69"/>
                  <a:gd name="T93" fmla="*/ 46 h 115"/>
                  <a:gd name="T94" fmla="*/ 16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7"/>
                    </a:lnTo>
                    <a:lnTo>
                      <a:pt x="12" y="15"/>
                    </a:lnTo>
                    <a:lnTo>
                      <a:pt x="20" y="7"/>
                    </a:lnTo>
                    <a:lnTo>
                      <a:pt x="27" y="4"/>
                    </a:lnTo>
                    <a:lnTo>
                      <a:pt x="35" y="0"/>
                    </a:lnTo>
                    <a:lnTo>
                      <a:pt x="43" y="4"/>
                    </a:lnTo>
                    <a:lnTo>
                      <a:pt x="50" y="7"/>
                    </a:lnTo>
                    <a:lnTo>
                      <a:pt x="58" y="15"/>
                    </a:lnTo>
                    <a:lnTo>
                      <a:pt x="62" y="27"/>
                    </a:lnTo>
                    <a:lnTo>
                      <a:pt x="66" y="42"/>
                    </a:lnTo>
                    <a:lnTo>
                      <a:pt x="69" y="57"/>
                    </a:lnTo>
                    <a:lnTo>
                      <a:pt x="69" y="76"/>
                    </a:lnTo>
                    <a:lnTo>
                      <a:pt x="62" y="92"/>
                    </a:lnTo>
                    <a:lnTo>
                      <a:pt x="58" y="103"/>
                    </a:lnTo>
                    <a:lnTo>
                      <a:pt x="50" y="111"/>
                    </a:lnTo>
                    <a:lnTo>
                      <a:pt x="43" y="115"/>
                    </a:lnTo>
                    <a:lnTo>
                      <a:pt x="35" y="115"/>
                    </a:lnTo>
                    <a:lnTo>
                      <a:pt x="23" y="115"/>
                    </a:lnTo>
                    <a:lnTo>
                      <a:pt x="16" y="107"/>
                    </a:lnTo>
                    <a:lnTo>
                      <a:pt x="8" y="96"/>
                    </a:lnTo>
                    <a:lnTo>
                      <a:pt x="0" y="80"/>
                    </a:lnTo>
                    <a:lnTo>
                      <a:pt x="0" y="57"/>
                    </a:lnTo>
                    <a:close/>
                    <a:moveTo>
                      <a:pt x="16" y="61"/>
                    </a:moveTo>
                    <a:lnTo>
                      <a:pt x="16" y="80"/>
                    </a:lnTo>
                    <a:lnTo>
                      <a:pt x="20" y="99"/>
                    </a:lnTo>
                    <a:lnTo>
                      <a:pt x="23" y="107"/>
                    </a:lnTo>
                    <a:lnTo>
                      <a:pt x="27" y="111"/>
                    </a:lnTo>
                    <a:lnTo>
                      <a:pt x="35" y="111"/>
                    </a:lnTo>
                    <a:lnTo>
                      <a:pt x="39" y="111"/>
                    </a:lnTo>
                    <a:lnTo>
                      <a:pt x="43" y="107"/>
                    </a:lnTo>
                    <a:lnTo>
                      <a:pt x="46" y="103"/>
                    </a:lnTo>
                    <a:lnTo>
                      <a:pt x="50" y="92"/>
                    </a:lnTo>
                    <a:lnTo>
                      <a:pt x="54" y="76"/>
                    </a:lnTo>
                    <a:lnTo>
                      <a:pt x="54" y="53"/>
                    </a:lnTo>
                    <a:lnTo>
                      <a:pt x="54" y="38"/>
                    </a:lnTo>
                    <a:lnTo>
                      <a:pt x="50" y="23"/>
                    </a:lnTo>
                    <a:lnTo>
                      <a:pt x="46" y="15"/>
                    </a:lnTo>
                    <a:lnTo>
                      <a:pt x="43" y="7"/>
                    </a:lnTo>
                    <a:lnTo>
                      <a:pt x="39" y="7"/>
                    </a:lnTo>
                    <a:lnTo>
                      <a:pt x="35" y="7"/>
                    </a:lnTo>
                    <a:lnTo>
                      <a:pt x="27" y="7"/>
                    </a:lnTo>
                    <a:lnTo>
                      <a:pt x="23" y="11"/>
                    </a:lnTo>
                    <a:lnTo>
                      <a:pt x="20" y="19"/>
                    </a:lnTo>
                    <a:lnTo>
                      <a:pt x="16" y="30"/>
                    </a:lnTo>
                    <a:lnTo>
                      <a:pt x="16" y="46"/>
                    </a:lnTo>
                    <a:lnTo>
                      <a:pt x="16" y="61"/>
                    </a:lnTo>
                    <a:close/>
                  </a:path>
                </a:pathLst>
              </a:custGeom>
              <a:solidFill>
                <a:srgbClr val="000000"/>
              </a:solidFill>
              <a:ln w="0">
                <a:solidFill>
                  <a:srgbClr val="000000"/>
                </a:solidFill>
                <a:round/>
                <a:headEnd/>
                <a:tailEnd/>
              </a:ln>
            </p:spPr>
            <p:txBody>
              <a:bodyPr/>
              <a:lstStyle/>
              <a:p>
                <a:endParaRPr lang="en-CA"/>
              </a:p>
            </p:txBody>
          </p:sp>
          <p:sp>
            <p:nvSpPr>
              <p:cNvPr id="14557" name="Freeform 139"/>
              <p:cNvSpPr>
                <a:spLocks noEditPoints="1"/>
              </p:cNvSpPr>
              <p:nvPr/>
            </p:nvSpPr>
            <p:spPr bwMode="auto">
              <a:xfrm>
                <a:off x="3634" y="1948"/>
                <a:ext cx="69" cy="115"/>
              </a:xfrm>
              <a:custGeom>
                <a:avLst/>
                <a:gdLst>
                  <a:gd name="T0" fmla="*/ 0 w 69"/>
                  <a:gd name="T1" fmla="*/ 57 h 115"/>
                  <a:gd name="T2" fmla="*/ 0 w 69"/>
                  <a:gd name="T3" fmla="*/ 42 h 115"/>
                  <a:gd name="T4" fmla="*/ 4 w 69"/>
                  <a:gd name="T5" fmla="*/ 27 h 115"/>
                  <a:gd name="T6" fmla="*/ 11 w 69"/>
                  <a:gd name="T7" fmla="*/ 15 h 115"/>
                  <a:gd name="T8" fmla="*/ 19 w 69"/>
                  <a:gd name="T9" fmla="*/ 7 h 115"/>
                  <a:gd name="T10" fmla="*/ 27 w 69"/>
                  <a:gd name="T11" fmla="*/ 4 h 115"/>
                  <a:gd name="T12" fmla="*/ 34 w 69"/>
                  <a:gd name="T13" fmla="*/ 0 h 115"/>
                  <a:gd name="T14" fmla="*/ 42 w 69"/>
                  <a:gd name="T15" fmla="*/ 4 h 115"/>
                  <a:gd name="T16" fmla="*/ 50 w 69"/>
                  <a:gd name="T17" fmla="*/ 7 h 115"/>
                  <a:gd name="T18" fmla="*/ 57 w 69"/>
                  <a:gd name="T19" fmla="*/ 15 h 115"/>
                  <a:gd name="T20" fmla="*/ 61 w 69"/>
                  <a:gd name="T21" fmla="*/ 27 h 115"/>
                  <a:gd name="T22" fmla="*/ 65 w 69"/>
                  <a:gd name="T23" fmla="*/ 42 h 115"/>
                  <a:gd name="T24" fmla="*/ 69 w 69"/>
                  <a:gd name="T25" fmla="*/ 57 h 115"/>
                  <a:gd name="T26" fmla="*/ 65 w 69"/>
                  <a:gd name="T27" fmla="*/ 76 h 115"/>
                  <a:gd name="T28" fmla="*/ 61 w 69"/>
                  <a:gd name="T29" fmla="*/ 92 h 115"/>
                  <a:gd name="T30" fmla="*/ 57 w 69"/>
                  <a:gd name="T31" fmla="*/ 103 h 115"/>
                  <a:gd name="T32" fmla="*/ 50 w 69"/>
                  <a:gd name="T33" fmla="*/ 111 h 115"/>
                  <a:gd name="T34" fmla="*/ 42 w 69"/>
                  <a:gd name="T35" fmla="*/ 115 h 115"/>
                  <a:gd name="T36" fmla="*/ 31 w 69"/>
                  <a:gd name="T37" fmla="*/ 115 h 115"/>
                  <a:gd name="T38" fmla="*/ 23 w 69"/>
                  <a:gd name="T39" fmla="*/ 115 h 115"/>
                  <a:gd name="T40" fmla="*/ 15 w 69"/>
                  <a:gd name="T41" fmla="*/ 107 h 115"/>
                  <a:gd name="T42" fmla="*/ 7 w 69"/>
                  <a:gd name="T43" fmla="*/ 96 h 115"/>
                  <a:gd name="T44" fmla="*/ 0 w 69"/>
                  <a:gd name="T45" fmla="*/ 80 h 115"/>
                  <a:gd name="T46" fmla="*/ 0 w 69"/>
                  <a:gd name="T47" fmla="*/ 57 h 115"/>
                  <a:gd name="T48" fmla="*/ 15 w 69"/>
                  <a:gd name="T49" fmla="*/ 61 h 115"/>
                  <a:gd name="T50" fmla="*/ 15 w 69"/>
                  <a:gd name="T51" fmla="*/ 80 h 115"/>
                  <a:gd name="T52" fmla="*/ 19 w 69"/>
                  <a:gd name="T53" fmla="*/ 99 h 115"/>
                  <a:gd name="T54" fmla="*/ 23 w 69"/>
                  <a:gd name="T55" fmla="*/ 107 h 115"/>
                  <a:gd name="T56" fmla="*/ 27 w 69"/>
                  <a:gd name="T57" fmla="*/ 111 h 115"/>
                  <a:gd name="T58" fmla="*/ 34 w 69"/>
                  <a:gd name="T59" fmla="*/ 111 h 115"/>
                  <a:gd name="T60" fmla="*/ 38 w 69"/>
                  <a:gd name="T61" fmla="*/ 111 h 115"/>
                  <a:gd name="T62" fmla="*/ 42 w 69"/>
                  <a:gd name="T63" fmla="*/ 107 h 115"/>
                  <a:gd name="T64" fmla="*/ 46 w 69"/>
                  <a:gd name="T65" fmla="*/ 103 h 115"/>
                  <a:gd name="T66" fmla="*/ 50 w 69"/>
                  <a:gd name="T67" fmla="*/ 92 h 115"/>
                  <a:gd name="T68" fmla="*/ 50 w 69"/>
                  <a:gd name="T69" fmla="*/ 76 h 115"/>
                  <a:gd name="T70" fmla="*/ 54 w 69"/>
                  <a:gd name="T71" fmla="*/ 53 h 115"/>
                  <a:gd name="T72" fmla="*/ 50 w 69"/>
                  <a:gd name="T73" fmla="*/ 38 h 115"/>
                  <a:gd name="T74" fmla="*/ 50 w 69"/>
                  <a:gd name="T75" fmla="*/ 23 h 115"/>
                  <a:gd name="T76" fmla="*/ 46 w 69"/>
                  <a:gd name="T77" fmla="*/ 15 h 115"/>
                  <a:gd name="T78" fmla="*/ 42 w 69"/>
                  <a:gd name="T79" fmla="*/ 7 h 115"/>
                  <a:gd name="T80" fmla="*/ 38 w 69"/>
                  <a:gd name="T81" fmla="*/ 7 h 115"/>
                  <a:gd name="T82" fmla="*/ 34 w 69"/>
                  <a:gd name="T83" fmla="*/ 7 h 115"/>
                  <a:gd name="T84" fmla="*/ 27 w 69"/>
                  <a:gd name="T85" fmla="*/ 7 h 115"/>
                  <a:gd name="T86" fmla="*/ 23 w 69"/>
                  <a:gd name="T87" fmla="*/ 11 h 115"/>
                  <a:gd name="T88" fmla="*/ 19 w 69"/>
                  <a:gd name="T89" fmla="*/ 19 h 115"/>
                  <a:gd name="T90" fmla="*/ 15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7"/>
                    </a:lnTo>
                    <a:lnTo>
                      <a:pt x="11" y="15"/>
                    </a:lnTo>
                    <a:lnTo>
                      <a:pt x="19" y="7"/>
                    </a:lnTo>
                    <a:lnTo>
                      <a:pt x="27" y="4"/>
                    </a:lnTo>
                    <a:lnTo>
                      <a:pt x="34" y="0"/>
                    </a:lnTo>
                    <a:lnTo>
                      <a:pt x="42" y="4"/>
                    </a:lnTo>
                    <a:lnTo>
                      <a:pt x="50" y="7"/>
                    </a:lnTo>
                    <a:lnTo>
                      <a:pt x="57" y="15"/>
                    </a:lnTo>
                    <a:lnTo>
                      <a:pt x="61" y="27"/>
                    </a:lnTo>
                    <a:lnTo>
                      <a:pt x="65" y="42"/>
                    </a:lnTo>
                    <a:lnTo>
                      <a:pt x="69" y="57"/>
                    </a:lnTo>
                    <a:lnTo>
                      <a:pt x="65" y="76"/>
                    </a:lnTo>
                    <a:lnTo>
                      <a:pt x="61" y="92"/>
                    </a:lnTo>
                    <a:lnTo>
                      <a:pt x="57" y="103"/>
                    </a:lnTo>
                    <a:lnTo>
                      <a:pt x="50" y="111"/>
                    </a:lnTo>
                    <a:lnTo>
                      <a:pt x="42" y="115"/>
                    </a:lnTo>
                    <a:lnTo>
                      <a:pt x="31" y="115"/>
                    </a:lnTo>
                    <a:lnTo>
                      <a:pt x="23" y="115"/>
                    </a:lnTo>
                    <a:lnTo>
                      <a:pt x="15" y="107"/>
                    </a:lnTo>
                    <a:lnTo>
                      <a:pt x="7" y="96"/>
                    </a:lnTo>
                    <a:lnTo>
                      <a:pt x="0" y="80"/>
                    </a:lnTo>
                    <a:lnTo>
                      <a:pt x="0" y="57"/>
                    </a:lnTo>
                    <a:close/>
                    <a:moveTo>
                      <a:pt x="15" y="61"/>
                    </a:moveTo>
                    <a:lnTo>
                      <a:pt x="15" y="80"/>
                    </a:lnTo>
                    <a:lnTo>
                      <a:pt x="19" y="99"/>
                    </a:lnTo>
                    <a:lnTo>
                      <a:pt x="23" y="107"/>
                    </a:lnTo>
                    <a:lnTo>
                      <a:pt x="27" y="111"/>
                    </a:lnTo>
                    <a:lnTo>
                      <a:pt x="34" y="111"/>
                    </a:lnTo>
                    <a:lnTo>
                      <a:pt x="38" y="111"/>
                    </a:lnTo>
                    <a:lnTo>
                      <a:pt x="42" y="107"/>
                    </a:lnTo>
                    <a:lnTo>
                      <a:pt x="46" y="103"/>
                    </a:lnTo>
                    <a:lnTo>
                      <a:pt x="50" y="92"/>
                    </a:lnTo>
                    <a:lnTo>
                      <a:pt x="50" y="76"/>
                    </a:lnTo>
                    <a:lnTo>
                      <a:pt x="54" y="53"/>
                    </a:lnTo>
                    <a:lnTo>
                      <a:pt x="50" y="38"/>
                    </a:lnTo>
                    <a:lnTo>
                      <a:pt x="50" y="23"/>
                    </a:lnTo>
                    <a:lnTo>
                      <a:pt x="46" y="15"/>
                    </a:lnTo>
                    <a:lnTo>
                      <a:pt x="42" y="7"/>
                    </a:lnTo>
                    <a:lnTo>
                      <a:pt x="38" y="7"/>
                    </a:lnTo>
                    <a:lnTo>
                      <a:pt x="34" y="7"/>
                    </a:lnTo>
                    <a:lnTo>
                      <a:pt x="27" y="7"/>
                    </a:lnTo>
                    <a:lnTo>
                      <a:pt x="23" y="11"/>
                    </a:lnTo>
                    <a:lnTo>
                      <a:pt x="19" y="19"/>
                    </a:lnTo>
                    <a:lnTo>
                      <a:pt x="15"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4558" name="Freeform 140"/>
              <p:cNvSpPr>
                <a:spLocks noEditPoints="1"/>
              </p:cNvSpPr>
              <p:nvPr/>
            </p:nvSpPr>
            <p:spPr bwMode="auto">
              <a:xfrm>
                <a:off x="3714" y="1948"/>
                <a:ext cx="73" cy="115"/>
              </a:xfrm>
              <a:custGeom>
                <a:avLst/>
                <a:gdLst>
                  <a:gd name="T0" fmla="*/ 0 w 73"/>
                  <a:gd name="T1" fmla="*/ 57 h 115"/>
                  <a:gd name="T2" fmla="*/ 4 w 73"/>
                  <a:gd name="T3" fmla="*/ 42 h 115"/>
                  <a:gd name="T4" fmla="*/ 8 w 73"/>
                  <a:gd name="T5" fmla="*/ 27 h 115"/>
                  <a:gd name="T6" fmla="*/ 16 w 73"/>
                  <a:gd name="T7" fmla="*/ 15 h 115"/>
                  <a:gd name="T8" fmla="*/ 23 w 73"/>
                  <a:gd name="T9" fmla="*/ 7 h 115"/>
                  <a:gd name="T10" fmla="*/ 31 w 73"/>
                  <a:gd name="T11" fmla="*/ 4 h 115"/>
                  <a:gd name="T12" fmla="*/ 39 w 73"/>
                  <a:gd name="T13" fmla="*/ 0 h 115"/>
                  <a:gd name="T14" fmla="*/ 46 w 73"/>
                  <a:gd name="T15" fmla="*/ 4 h 115"/>
                  <a:gd name="T16" fmla="*/ 54 w 73"/>
                  <a:gd name="T17" fmla="*/ 7 h 115"/>
                  <a:gd name="T18" fmla="*/ 58 w 73"/>
                  <a:gd name="T19" fmla="*/ 15 h 115"/>
                  <a:gd name="T20" fmla="*/ 66 w 73"/>
                  <a:gd name="T21" fmla="*/ 27 h 115"/>
                  <a:gd name="T22" fmla="*/ 69 w 73"/>
                  <a:gd name="T23" fmla="*/ 42 h 115"/>
                  <a:gd name="T24" fmla="*/ 73 w 73"/>
                  <a:gd name="T25" fmla="*/ 57 h 115"/>
                  <a:gd name="T26" fmla="*/ 69 w 73"/>
                  <a:gd name="T27" fmla="*/ 76 h 115"/>
                  <a:gd name="T28" fmla="*/ 66 w 73"/>
                  <a:gd name="T29" fmla="*/ 92 h 115"/>
                  <a:gd name="T30" fmla="*/ 62 w 73"/>
                  <a:gd name="T31" fmla="*/ 103 h 115"/>
                  <a:gd name="T32" fmla="*/ 54 w 73"/>
                  <a:gd name="T33" fmla="*/ 111 h 115"/>
                  <a:gd name="T34" fmla="*/ 43 w 73"/>
                  <a:gd name="T35" fmla="*/ 115 h 115"/>
                  <a:gd name="T36" fmla="*/ 35 w 73"/>
                  <a:gd name="T37" fmla="*/ 115 h 115"/>
                  <a:gd name="T38" fmla="*/ 27 w 73"/>
                  <a:gd name="T39" fmla="*/ 115 h 115"/>
                  <a:gd name="T40" fmla="*/ 20 w 73"/>
                  <a:gd name="T41" fmla="*/ 107 h 115"/>
                  <a:gd name="T42" fmla="*/ 12 w 73"/>
                  <a:gd name="T43" fmla="*/ 96 h 115"/>
                  <a:gd name="T44" fmla="*/ 4 w 73"/>
                  <a:gd name="T45" fmla="*/ 80 h 115"/>
                  <a:gd name="T46" fmla="*/ 0 w 73"/>
                  <a:gd name="T47" fmla="*/ 57 h 115"/>
                  <a:gd name="T48" fmla="*/ 20 w 73"/>
                  <a:gd name="T49" fmla="*/ 61 h 115"/>
                  <a:gd name="T50" fmla="*/ 20 w 73"/>
                  <a:gd name="T51" fmla="*/ 80 h 115"/>
                  <a:gd name="T52" fmla="*/ 23 w 73"/>
                  <a:gd name="T53" fmla="*/ 99 h 115"/>
                  <a:gd name="T54" fmla="*/ 27 w 73"/>
                  <a:gd name="T55" fmla="*/ 107 h 115"/>
                  <a:gd name="T56" fmla="*/ 31 w 73"/>
                  <a:gd name="T57" fmla="*/ 111 h 115"/>
                  <a:gd name="T58" fmla="*/ 35 w 73"/>
                  <a:gd name="T59" fmla="*/ 111 h 115"/>
                  <a:gd name="T60" fmla="*/ 43 w 73"/>
                  <a:gd name="T61" fmla="*/ 111 h 115"/>
                  <a:gd name="T62" fmla="*/ 46 w 73"/>
                  <a:gd name="T63" fmla="*/ 107 h 115"/>
                  <a:gd name="T64" fmla="*/ 50 w 73"/>
                  <a:gd name="T65" fmla="*/ 103 h 115"/>
                  <a:gd name="T66" fmla="*/ 54 w 73"/>
                  <a:gd name="T67" fmla="*/ 92 h 115"/>
                  <a:gd name="T68" fmla="*/ 54 w 73"/>
                  <a:gd name="T69" fmla="*/ 76 h 115"/>
                  <a:gd name="T70" fmla="*/ 58 w 73"/>
                  <a:gd name="T71" fmla="*/ 53 h 115"/>
                  <a:gd name="T72" fmla="*/ 54 w 73"/>
                  <a:gd name="T73" fmla="*/ 38 h 115"/>
                  <a:gd name="T74" fmla="*/ 54 w 73"/>
                  <a:gd name="T75" fmla="*/ 23 h 115"/>
                  <a:gd name="T76" fmla="*/ 50 w 73"/>
                  <a:gd name="T77" fmla="*/ 15 h 115"/>
                  <a:gd name="T78" fmla="*/ 46 w 73"/>
                  <a:gd name="T79" fmla="*/ 7 h 115"/>
                  <a:gd name="T80" fmla="*/ 43 w 73"/>
                  <a:gd name="T81" fmla="*/ 7 h 115"/>
                  <a:gd name="T82" fmla="*/ 39 w 73"/>
                  <a:gd name="T83" fmla="*/ 7 h 115"/>
                  <a:gd name="T84" fmla="*/ 31 w 73"/>
                  <a:gd name="T85" fmla="*/ 7 h 115"/>
                  <a:gd name="T86" fmla="*/ 27 w 73"/>
                  <a:gd name="T87" fmla="*/ 11 h 115"/>
                  <a:gd name="T88" fmla="*/ 23 w 73"/>
                  <a:gd name="T89" fmla="*/ 19 h 115"/>
                  <a:gd name="T90" fmla="*/ 20 w 73"/>
                  <a:gd name="T91" fmla="*/ 30 h 115"/>
                  <a:gd name="T92" fmla="*/ 20 w 73"/>
                  <a:gd name="T93" fmla="*/ 46 h 115"/>
                  <a:gd name="T94" fmla="*/ 20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7"/>
                    </a:moveTo>
                    <a:lnTo>
                      <a:pt x="4" y="42"/>
                    </a:lnTo>
                    <a:lnTo>
                      <a:pt x="8" y="27"/>
                    </a:lnTo>
                    <a:lnTo>
                      <a:pt x="16" y="15"/>
                    </a:lnTo>
                    <a:lnTo>
                      <a:pt x="23" y="7"/>
                    </a:lnTo>
                    <a:lnTo>
                      <a:pt x="31" y="4"/>
                    </a:lnTo>
                    <a:lnTo>
                      <a:pt x="39" y="0"/>
                    </a:lnTo>
                    <a:lnTo>
                      <a:pt x="46" y="4"/>
                    </a:lnTo>
                    <a:lnTo>
                      <a:pt x="54" y="7"/>
                    </a:lnTo>
                    <a:lnTo>
                      <a:pt x="58" y="15"/>
                    </a:lnTo>
                    <a:lnTo>
                      <a:pt x="66" y="27"/>
                    </a:lnTo>
                    <a:lnTo>
                      <a:pt x="69" y="42"/>
                    </a:lnTo>
                    <a:lnTo>
                      <a:pt x="73" y="57"/>
                    </a:lnTo>
                    <a:lnTo>
                      <a:pt x="69" y="76"/>
                    </a:lnTo>
                    <a:lnTo>
                      <a:pt x="66" y="92"/>
                    </a:lnTo>
                    <a:lnTo>
                      <a:pt x="62" y="103"/>
                    </a:lnTo>
                    <a:lnTo>
                      <a:pt x="54" y="111"/>
                    </a:lnTo>
                    <a:lnTo>
                      <a:pt x="43" y="115"/>
                    </a:lnTo>
                    <a:lnTo>
                      <a:pt x="35" y="115"/>
                    </a:lnTo>
                    <a:lnTo>
                      <a:pt x="27" y="115"/>
                    </a:lnTo>
                    <a:lnTo>
                      <a:pt x="20" y="107"/>
                    </a:lnTo>
                    <a:lnTo>
                      <a:pt x="12" y="96"/>
                    </a:lnTo>
                    <a:lnTo>
                      <a:pt x="4" y="80"/>
                    </a:lnTo>
                    <a:lnTo>
                      <a:pt x="0" y="57"/>
                    </a:lnTo>
                    <a:close/>
                    <a:moveTo>
                      <a:pt x="20" y="61"/>
                    </a:moveTo>
                    <a:lnTo>
                      <a:pt x="20" y="80"/>
                    </a:lnTo>
                    <a:lnTo>
                      <a:pt x="23" y="99"/>
                    </a:lnTo>
                    <a:lnTo>
                      <a:pt x="27" y="107"/>
                    </a:lnTo>
                    <a:lnTo>
                      <a:pt x="31" y="111"/>
                    </a:lnTo>
                    <a:lnTo>
                      <a:pt x="35" y="111"/>
                    </a:lnTo>
                    <a:lnTo>
                      <a:pt x="43" y="111"/>
                    </a:lnTo>
                    <a:lnTo>
                      <a:pt x="46" y="107"/>
                    </a:lnTo>
                    <a:lnTo>
                      <a:pt x="50" y="103"/>
                    </a:lnTo>
                    <a:lnTo>
                      <a:pt x="54" y="92"/>
                    </a:lnTo>
                    <a:lnTo>
                      <a:pt x="54" y="76"/>
                    </a:lnTo>
                    <a:lnTo>
                      <a:pt x="58" y="53"/>
                    </a:lnTo>
                    <a:lnTo>
                      <a:pt x="54" y="38"/>
                    </a:lnTo>
                    <a:lnTo>
                      <a:pt x="54" y="23"/>
                    </a:lnTo>
                    <a:lnTo>
                      <a:pt x="50" y="15"/>
                    </a:lnTo>
                    <a:lnTo>
                      <a:pt x="46" y="7"/>
                    </a:lnTo>
                    <a:lnTo>
                      <a:pt x="43" y="7"/>
                    </a:lnTo>
                    <a:lnTo>
                      <a:pt x="39" y="7"/>
                    </a:lnTo>
                    <a:lnTo>
                      <a:pt x="31" y="7"/>
                    </a:lnTo>
                    <a:lnTo>
                      <a:pt x="27" y="11"/>
                    </a:lnTo>
                    <a:lnTo>
                      <a:pt x="23" y="19"/>
                    </a:lnTo>
                    <a:lnTo>
                      <a:pt x="20" y="30"/>
                    </a:lnTo>
                    <a:lnTo>
                      <a:pt x="20" y="46"/>
                    </a:lnTo>
                    <a:lnTo>
                      <a:pt x="20" y="61"/>
                    </a:lnTo>
                    <a:close/>
                  </a:path>
                </a:pathLst>
              </a:custGeom>
              <a:solidFill>
                <a:srgbClr val="000000"/>
              </a:solidFill>
              <a:ln w="0">
                <a:solidFill>
                  <a:srgbClr val="000000"/>
                </a:solidFill>
                <a:round/>
                <a:headEnd/>
                <a:tailEnd/>
              </a:ln>
            </p:spPr>
            <p:txBody>
              <a:bodyPr/>
              <a:lstStyle/>
              <a:p>
                <a:endParaRPr lang="en-CA"/>
              </a:p>
            </p:txBody>
          </p:sp>
          <p:sp>
            <p:nvSpPr>
              <p:cNvPr id="14559" name="Freeform 141"/>
              <p:cNvSpPr>
                <a:spLocks noEditPoints="1"/>
              </p:cNvSpPr>
              <p:nvPr/>
            </p:nvSpPr>
            <p:spPr bwMode="auto">
              <a:xfrm>
                <a:off x="3799" y="1948"/>
                <a:ext cx="73" cy="115"/>
              </a:xfrm>
              <a:custGeom>
                <a:avLst/>
                <a:gdLst>
                  <a:gd name="T0" fmla="*/ 4 w 73"/>
                  <a:gd name="T1" fmla="*/ 115 h 115"/>
                  <a:gd name="T2" fmla="*/ 4 w 73"/>
                  <a:gd name="T3" fmla="*/ 115 h 115"/>
                  <a:gd name="T4" fmla="*/ 11 w 73"/>
                  <a:gd name="T5" fmla="*/ 115 h 115"/>
                  <a:gd name="T6" fmla="*/ 23 w 73"/>
                  <a:gd name="T7" fmla="*/ 111 h 115"/>
                  <a:gd name="T8" fmla="*/ 30 w 73"/>
                  <a:gd name="T9" fmla="*/ 103 h 115"/>
                  <a:gd name="T10" fmla="*/ 42 w 73"/>
                  <a:gd name="T11" fmla="*/ 92 h 115"/>
                  <a:gd name="T12" fmla="*/ 46 w 73"/>
                  <a:gd name="T13" fmla="*/ 76 h 115"/>
                  <a:gd name="T14" fmla="*/ 54 w 73"/>
                  <a:gd name="T15" fmla="*/ 65 h 115"/>
                  <a:gd name="T16" fmla="*/ 42 w 73"/>
                  <a:gd name="T17" fmla="*/ 69 h 115"/>
                  <a:gd name="T18" fmla="*/ 30 w 73"/>
                  <a:gd name="T19" fmla="*/ 73 h 115"/>
                  <a:gd name="T20" fmla="*/ 19 w 73"/>
                  <a:gd name="T21" fmla="*/ 69 h 115"/>
                  <a:gd name="T22" fmla="*/ 7 w 73"/>
                  <a:gd name="T23" fmla="*/ 65 h 115"/>
                  <a:gd name="T24" fmla="*/ 4 w 73"/>
                  <a:gd name="T25" fmla="*/ 53 h 115"/>
                  <a:gd name="T26" fmla="*/ 0 w 73"/>
                  <a:gd name="T27" fmla="*/ 38 h 115"/>
                  <a:gd name="T28" fmla="*/ 4 w 73"/>
                  <a:gd name="T29" fmla="*/ 27 h 115"/>
                  <a:gd name="T30" fmla="*/ 7 w 73"/>
                  <a:gd name="T31" fmla="*/ 15 h 115"/>
                  <a:gd name="T32" fmla="*/ 15 w 73"/>
                  <a:gd name="T33" fmla="*/ 7 h 115"/>
                  <a:gd name="T34" fmla="*/ 27 w 73"/>
                  <a:gd name="T35" fmla="*/ 4 h 115"/>
                  <a:gd name="T36" fmla="*/ 34 w 73"/>
                  <a:gd name="T37" fmla="*/ 0 h 115"/>
                  <a:gd name="T38" fmla="*/ 50 w 73"/>
                  <a:gd name="T39" fmla="*/ 4 h 115"/>
                  <a:gd name="T40" fmla="*/ 57 w 73"/>
                  <a:gd name="T41" fmla="*/ 11 h 115"/>
                  <a:gd name="T42" fmla="*/ 65 w 73"/>
                  <a:gd name="T43" fmla="*/ 23 h 115"/>
                  <a:gd name="T44" fmla="*/ 69 w 73"/>
                  <a:gd name="T45" fmla="*/ 34 h 115"/>
                  <a:gd name="T46" fmla="*/ 73 w 73"/>
                  <a:gd name="T47" fmla="*/ 46 h 115"/>
                  <a:gd name="T48" fmla="*/ 69 w 73"/>
                  <a:gd name="T49" fmla="*/ 65 h 115"/>
                  <a:gd name="T50" fmla="*/ 61 w 73"/>
                  <a:gd name="T51" fmla="*/ 80 h 115"/>
                  <a:gd name="T52" fmla="*/ 50 w 73"/>
                  <a:gd name="T53" fmla="*/ 96 h 115"/>
                  <a:gd name="T54" fmla="*/ 38 w 73"/>
                  <a:gd name="T55" fmla="*/ 107 h 115"/>
                  <a:gd name="T56" fmla="*/ 23 w 73"/>
                  <a:gd name="T57" fmla="*/ 115 h 115"/>
                  <a:gd name="T58" fmla="*/ 7 w 73"/>
                  <a:gd name="T59" fmla="*/ 115 h 115"/>
                  <a:gd name="T60" fmla="*/ 4 w 73"/>
                  <a:gd name="T61" fmla="*/ 115 h 115"/>
                  <a:gd name="T62" fmla="*/ 54 w 73"/>
                  <a:gd name="T63" fmla="*/ 57 h 115"/>
                  <a:gd name="T64" fmla="*/ 54 w 73"/>
                  <a:gd name="T65" fmla="*/ 50 h 115"/>
                  <a:gd name="T66" fmla="*/ 54 w 73"/>
                  <a:gd name="T67" fmla="*/ 42 h 115"/>
                  <a:gd name="T68" fmla="*/ 54 w 73"/>
                  <a:gd name="T69" fmla="*/ 34 h 115"/>
                  <a:gd name="T70" fmla="*/ 54 w 73"/>
                  <a:gd name="T71" fmla="*/ 27 h 115"/>
                  <a:gd name="T72" fmla="*/ 50 w 73"/>
                  <a:gd name="T73" fmla="*/ 15 h 115"/>
                  <a:gd name="T74" fmla="*/ 46 w 73"/>
                  <a:gd name="T75" fmla="*/ 11 h 115"/>
                  <a:gd name="T76" fmla="*/ 42 w 73"/>
                  <a:gd name="T77" fmla="*/ 7 h 115"/>
                  <a:gd name="T78" fmla="*/ 34 w 73"/>
                  <a:gd name="T79" fmla="*/ 7 h 115"/>
                  <a:gd name="T80" fmla="*/ 27 w 73"/>
                  <a:gd name="T81" fmla="*/ 7 h 115"/>
                  <a:gd name="T82" fmla="*/ 23 w 73"/>
                  <a:gd name="T83" fmla="*/ 11 h 115"/>
                  <a:gd name="T84" fmla="*/ 19 w 73"/>
                  <a:gd name="T85" fmla="*/ 19 h 115"/>
                  <a:gd name="T86" fmla="*/ 15 w 73"/>
                  <a:gd name="T87" fmla="*/ 30 h 115"/>
                  <a:gd name="T88" fmla="*/ 19 w 73"/>
                  <a:gd name="T89" fmla="*/ 46 h 115"/>
                  <a:gd name="T90" fmla="*/ 23 w 73"/>
                  <a:gd name="T91" fmla="*/ 57 h 115"/>
                  <a:gd name="T92" fmla="*/ 30 w 73"/>
                  <a:gd name="T93" fmla="*/ 65 h 115"/>
                  <a:gd name="T94" fmla="*/ 34 w 73"/>
                  <a:gd name="T95" fmla="*/ 65 h 115"/>
                  <a:gd name="T96" fmla="*/ 42 w 73"/>
                  <a:gd name="T97" fmla="*/ 65 h 115"/>
                  <a:gd name="T98" fmla="*/ 46 w 73"/>
                  <a:gd name="T99" fmla="*/ 65 h 115"/>
                  <a:gd name="T100" fmla="*/ 50 w 73"/>
                  <a:gd name="T101" fmla="*/ 61 h 115"/>
                  <a:gd name="T102" fmla="*/ 54 w 73"/>
                  <a:gd name="T103" fmla="*/ 57 h 11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73"/>
                  <a:gd name="T157" fmla="*/ 0 h 115"/>
                  <a:gd name="T158" fmla="*/ 73 w 73"/>
                  <a:gd name="T159" fmla="*/ 115 h 115"/>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73" h="115">
                    <a:moveTo>
                      <a:pt x="4" y="115"/>
                    </a:moveTo>
                    <a:lnTo>
                      <a:pt x="4" y="115"/>
                    </a:lnTo>
                    <a:lnTo>
                      <a:pt x="11" y="115"/>
                    </a:lnTo>
                    <a:lnTo>
                      <a:pt x="23" y="111"/>
                    </a:lnTo>
                    <a:lnTo>
                      <a:pt x="30" y="103"/>
                    </a:lnTo>
                    <a:lnTo>
                      <a:pt x="42" y="92"/>
                    </a:lnTo>
                    <a:lnTo>
                      <a:pt x="46" y="76"/>
                    </a:lnTo>
                    <a:lnTo>
                      <a:pt x="54" y="65"/>
                    </a:lnTo>
                    <a:lnTo>
                      <a:pt x="42" y="69"/>
                    </a:lnTo>
                    <a:lnTo>
                      <a:pt x="30" y="73"/>
                    </a:lnTo>
                    <a:lnTo>
                      <a:pt x="19" y="69"/>
                    </a:lnTo>
                    <a:lnTo>
                      <a:pt x="7" y="65"/>
                    </a:lnTo>
                    <a:lnTo>
                      <a:pt x="4" y="53"/>
                    </a:lnTo>
                    <a:lnTo>
                      <a:pt x="0" y="38"/>
                    </a:lnTo>
                    <a:lnTo>
                      <a:pt x="4" y="27"/>
                    </a:lnTo>
                    <a:lnTo>
                      <a:pt x="7" y="15"/>
                    </a:lnTo>
                    <a:lnTo>
                      <a:pt x="15" y="7"/>
                    </a:lnTo>
                    <a:lnTo>
                      <a:pt x="27" y="4"/>
                    </a:lnTo>
                    <a:lnTo>
                      <a:pt x="34" y="0"/>
                    </a:lnTo>
                    <a:lnTo>
                      <a:pt x="50" y="4"/>
                    </a:lnTo>
                    <a:lnTo>
                      <a:pt x="57" y="11"/>
                    </a:lnTo>
                    <a:lnTo>
                      <a:pt x="65" y="23"/>
                    </a:lnTo>
                    <a:lnTo>
                      <a:pt x="69" y="34"/>
                    </a:lnTo>
                    <a:lnTo>
                      <a:pt x="73" y="46"/>
                    </a:lnTo>
                    <a:lnTo>
                      <a:pt x="69" y="65"/>
                    </a:lnTo>
                    <a:lnTo>
                      <a:pt x="61" y="80"/>
                    </a:lnTo>
                    <a:lnTo>
                      <a:pt x="50" y="96"/>
                    </a:lnTo>
                    <a:lnTo>
                      <a:pt x="38" y="107"/>
                    </a:lnTo>
                    <a:lnTo>
                      <a:pt x="23" y="115"/>
                    </a:lnTo>
                    <a:lnTo>
                      <a:pt x="7" y="115"/>
                    </a:lnTo>
                    <a:lnTo>
                      <a:pt x="4" y="115"/>
                    </a:lnTo>
                    <a:close/>
                    <a:moveTo>
                      <a:pt x="54" y="57"/>
                    </a:moveTo>
                    <a:lnTo>
                      <a:pt x="54" y="50"/>
                    </a:lnTo>
                    <a:lnTo>
                      <a:pt x="54" y="42"/>
                    </a:lnTo>
                    <a:lnTo>
                      <a:pt x="54" y="34"/>
                    </a:lnTo>
                    <a:lnTo>
                      <a:pt x="54" y="27"/>
                    </a:lnTo>
                    <a:lnTo>
                      <a:pt x="50" y="15"/>
                    </a:lnTo>
                    <a:lnTo>
                      <a:pt x="46" y="11"/>
                    </a:lnTo>
                    <a:lnTo>
                      <a:pt x="42" y="7"/>
                    </a:lnTo>
                    <a:lnTo>
                      <a:pt x="34" y="7"/>
                    </a:lnTo>
                    <a:lnTo>
                      <a:pt x="27" y="7"/>
                    </a:lnTo>
                    <a:lnTo>
                      <a:pt x="23" y="11"/>
                    </a:lnTo>
                    <a:lnTo>
                      <a:pt x="19" y="19"/>
                    </a:lnTo>
                    <a:lnTo>
                      <a:pt x="15" y="30"/>
                    </a:lnTo>
                    <a:lnTo>
                      <a:pt x="19" y="46"/>
                    </a:lnTo>
                    <a:lnTo>
                      <a:pt x="23" y="57"/>
                    </a:lnTo>
                    <a:lnTo>
                      <a:pt x="30" y="65"/>
                    </a:lnTo>
                    <a:lnTo>
                      <a:pt x="34" y="65"/>
                    </a:lnTo>
                    <a:lnTo>
                      <a:pt x="42" y="65"/>
                    </a:lnTo>
                    <a:lnTo>
                      <a:pt x="46" y="65"/>
                    </a:lnTo>
                    <a:lnTo>
                      <a:pt x="50" y="61"/>
                    </a:lnTo>
                    <a:lnTo>
                      <a:pt x="54" y="57"/>
                    </a:lnTo>
                    <a:close/>
                  </a:path>
                </a:pathLst>
              </a:custGeom>
              <a:solidFill>
                <a:srgbClr val="000000"/>
              </a:solidFill>
              <a:ln w="0">
                <a:solidFill>
                  <a:srgbClr val="000000"/>
                </a:solidFill>
                <a:round/>
                <a:headEnd/>
                <a:tailEnd/>
              </a:ln>
            </p:spPr>
            <p:txBody>
              <a:bodyPr/>
              <a:lstStyle/>
              <a:p>
                <a:endParaRPr lang="en-CA"/>
              </a:p>
            </p:txBody>
          </p:sp>
          <p:sp>
            <p:nvSpPr>
              <p:cNvPr id="14560" name="Freeform 142"/>
              <p:cNvSpPr>
                <a:spLocks/>
              </p:cNvSpPr>
              <p:nvPr/>
            </p:nvSpPr>
            <p:spPr bwMode="auto">
              <a:xfrm>
                <a:off x="3879" y="1948"/>
                <a:ext cx="73" cy="115"/>
              </a:xfrm>
              <a:custGeom>
                <a:avLst/>
                <a:gdLst>
                  <a:gd name="T0" fmla="*/ 73 w 73"/>
                  <a:gd name="T1" fmla="*/ 92 h 115"/>
                  <a:gd name="T2" fmla="*/ 66 w 73"/>
                  <a:gd name="T3" fmla="*/ 115 h 115"/>
                  <a:gd name="T4" fmla="*/ 0 w 73"/>
                  <a:gd name="T5" fmla="*/ 115 h 115"/>
                  <a:gd name="T6" fmla="*/ 0 w 73"/>
                  <a:gd name="T7" fmla="*/ 111 h 115"/>
                  <a:gd name="T8" fmla="*/ 20 w 73"/>
                  <a:gd name="T9" fmla="*/ 96 h 115"/>
                  <a:gd name="T10" fmla="*/ 31 w 73"/>
                  <a:gd name="T11" fmla="*/ 80 h 115"/>
                  <a:gd name="T12" fmla="*/ 43 w 73"/>
                  <a:gd name="T13" fmla="*/ 69 h 115"/>
                  <a:gd name="T14" fmla="*/ 50 w 73"/>
                  <a:gd name="T15" fmla="*/ 53 h 115"/>
                  <a:gd name="T16" fmla="*/ 54 w 73"/>
                  <a:gd name="T17" fmla="*/ 38 h 115"/>
                  <a:gd name="T18" fmla="*/ 54 w 73"/>
                  <a:gd name="T19" fmla="*/ 27 h 115"/>
                  <a:gd name="T20" fmla="*/ 46 w 73"/>
                  <a:gd name="T21" fmla="*/ 19 h 115"/>
                  <a:gd name="T22" fmla="*/ 39 w 73"/>
                  <a:gd name="T23" fmla="*/ 15 h 115"/>
                  <a:gd name="T24" fmla="*/ 31 w 73"/>
                  <a:gd name="T25" fmla="*/ 11 h 115"/>
                  <a:gd name="T26" fmla="*/ 23 w 73"/>
                  <a:gd name="T27" fmla="*/ 15 h 115"/>
                  <a:gd name="T28" fmla="*/ 16 w 73"/>
                  <a:gd name="T29" fmla="*/ 19 h 115"/>
                  <a:gd name="T30" fmla="*/ 12 w 73"/>
                  <a:gd name="T31" fmla="*/ 23 h 115"/>
                  <a:gd name="T32" fmla="*/ 8 w 73"/>
                  <a:gd name="T33" fmla="*/ 30 h 115"/>
                  <a:gd name="T34" fmla="*/ 4 w 73"/>
                  <a:gd name="T35" fmla="*/ 30 h 115"/>
                  <a:gd name="T36" fmla="*/ 8 w 73"/>
                  <a:gd name="T37" fmla="*/ 19 h 115"/>
                  <a:gd name="T38" fmla="*/ 16 w 73"/>
                  <a:gd name="T39" fmla="*/ 7 h 115"/>
                  <a:gd name="T40" fmla="*/ 23 w 73"/>
                  <a:gd name="T41" fmla="*/ 4 h 115"/>
                  <a:gd name="T42" fmla="*/ 35 w 73"/>
                  <a:gd name="T43" fmla="*/ 0 h 115"/>
                  <a:gd name="T44" fmla="*/ 50 w 73"/>
                  <a:gd name="T45" fmla="*/ 4 h 115"/>
                  <a:gd name="T46" fmla="*/ 58 w 73"/>
                  <a:gd name="T47" fmla="*/ 11 h 115"/>
                  <a:gd name="T48" fmla="*/ 66 w 73"/>
                  <a:gd name="T49" fmla="*/ 19 h 115"/>
                  <a:gd name="T50" fmla="*/ 69 w 73"/>
                  <a:gd name="T51" fmla="*/ 30 h 115"/>
                  <a:gd name="T52" fmla="*/ 66 w 73"/>
                  <a:gd name="T53" fmla="*/ 38 h 115"/>
                  <a:gd name="T54" fmla="*/ 66 w 73"/>
                  <a:gd name="T55" fmla="*/ 46 h 115"/>
                  <a:gd name="T56" fmla="*/ 54 w 73"/>
                  <a:gd name="T57" fmla="*/ 61 h 115"/>
                  <a:gd name="T58" fmla="*/ 43 w 73"/>
                  <a:gd name="T59" fmla="*/ 76 h 115"/>
                  <a:gd name="T60" fmla="*/ 31 w 73"/>
                  <a:gd name="T61" fmla="*/ 88 h 115"/>
                  <a:gd name="T62" fmla="*/ 23 w 73"/>
                  <a:gd name="T63" fmla="*/ 96 h 115"/>
                  <a:gd name="T64" fmla="*/ 16 w 73"/>
                  <a:gd name="T65" fmla="*/ 103 h 115"/>
                  <a:gd name="T66" fmla="*/ 46 w 73"/>
                  <a:gd name="T67" fmla="*/ 103 h 115"/>
                  <a:gd name="T68" fmla="*/ 54 w 73"/>
                  <a:gd name="T69" fmla="*/ 103 h 115"/>
                  <a:gd name="T70" fmla="*/ 58 w 73"/>
                  <a:gd name="T71" fmla="*/ 103 h 115"/>
                  <a:gd name="T72" fmla="*/ 62 w 73"/>
                  <a:gd name="T73" fmla="*/ 99 h 115"/>
                  <a:gd name="T74" fmla="*/ 66 w 73"/>
                  <a:gd name="T75" fmla="*/ 99 h 115"/>
                  <a:gd name="T76" fmla="*/ 69 w 73"/>
                  <a:gd name="T77" fmla="*/ 96 h 115"/>
                  <a:gd name="T78" fmla="*/ 73 w 73"/>
                  <a:gd name="T79" fmla="*/ 92 h 115"/>
                  <a:gd name="T80" fmla="*/ 73 w 73"/>
                  <a:gd name="T81" fmla="*/ 92 h 11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5"/>
                  <a:gd name="T125" fmla="*/ 73 w 73"/>
                  <a:gd name="T126" fmla="*/ 115 h 11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5">
                    <a:moveTo>
                      <a:pt x="73" y="92"/>
                    </a:moveTo>
                    <a:lnTo>
                      <a:pt x="66" y="115"/>
                    </a:lnTo>
                    <a:lnTo>
                      <a:pt x="0" y="115"/>
                    </a:lnTo>
                    <a:lnTo>
                      <a:pt x="0" y="111"/>
                    </a:lnTo>
                    <a:lnTo>
                      <a:pt x="20" y="96"/>
                    </a:lnTo>
                    <a:lnTo>
                      <a:pt x="31" y="80"/>
                    </a:lnTo>
                    <a:lnTo>
                      <a:pt x="43" y="69"/>
                    </a:lnTo>
                    <a:lnTo>
                      <a:pt x="50" y="53"/>
                    </a:lnTo>
                    <a:lnTo>
                      <a:pt x="54" y="38"/>
                    </a:lnTo>
                    <a:lnTo>
                      <a:pt x="54" y="27"/>
                    </a:lnTo>
                    <a:lnTo>
                      <a:pt x="46" y="19"/>
                    </a:lnTo>
                    <a:lnTo>
                      <a:pt x="39" y="15"/>
                    </a:lnTo>
                    <a:lnTo>
                      <a:pt x="31" y="11"/>
                    </a:lnTo>
                    <a:lnTo>
                      <a:pt x="23" y="15"/>
                    </a:lnTo>
                    <a:lnTo>
                      <a:pt x="16" y="19"/>
                    </a:lnTo>
                    <a:lnTo>
                      <a:pt x="12" y="23"/>
                    </a:lnTo>
                    <a:lnTo>
                      <a:pt x="8" y="30"/>
                    </a:lnTo>
                    <a:lnTo>
                      <a:pt x="4" y="30"/>
                    </a:lnTo>
                    <a:lnTo>
                      <a:pt x="8" y="19"/>
                    </a:lnTo>
                    <a:lnTo>
                      <a:pt x="16" y="7"/>
                    </a:lnTo>
                    <a:lnTo>
                      <a:pt x="23" y="4"/>
                    </a:lnTo>
                    <a:lnTo>
                      <a:pt x="35" y="0"/>
                    </a:lnTo>
                    <a:lnTo>
                      <a:pt x="50" y="4"/>
                    </a:lnTo>
                    <a:lnTo>
                      <a:pt x="58" y="11"/>
                    </a:lnTo>
                    <a:lnTo>
                      <a:pt x="66" y="19"/>
                    </a:lnTo>
                    <a:lnTo>
                      <a:pt x="69" y="30"/>
                    </a:lnTo>
                    <a:lnTo>
                      <a:pt x="66" y="38"/>
                    </a:lnTo>
                    <a:lnTo>
                      <a:pt x="66" y="46"/>
                    </a:lnTo>
                    <a:lnTo>
                      <a:pt x="54" y="61"/>
                    </a:lnTo>
                    <a:lnTo>
                      <a:pt x="43" y="76"/>
                    </a:lnTo>
                    <a:lnTo>
                      <a:pt x="31" y="88"/>
                    </a:lnTo>
                    <a:lnTo>
                      <a:pt x="23" y="96"/>
                    </a:lnTo>
                    <a:lnTo>
                      <a:pt x="16" y="103"/>
                    </a:lnTo>
                    <a:lnTo>
                      <a:pt x="46" y="103"/>
                    </a:lnTo>
                    <a:lnTo>
                      <a:pt x="54" y="103"/>
                    </a:lnTo>
                    <a:lnTo>
                      <a:pt x="58" y="103"/>
                    </a:lnTo>
                    <a:lnTo>
                      <a:pt x="62" y="99"/>
                    </a:lnTo>
                    <a:lnTo>
                      <a:pt x="66" y="99"/>
                    </a:lnTo>
                    <a:lnTo>
                      <a:pt x="69" y="96"/>
                    </a:lnTo>
                    <a:lnTo>
                      <a:pt x="73" y="92"/>
                    </a:lnTo>
                    <a:close/>
                  </a:path>
                </a:pathLst>
              </a:custGeom>
              <a:solidFill>
                <a:srgbClr val="000000"/>
              </a:solidFill>
              <a:ln w="0">
                <a:solidFill>
                  <a:srgbClr val="000000"/>
                </a:solidFill>
                <a:round/>
                <a:headEnd/>
                <a:tailEnd/>
              </a:ln>
            </p:spPr>
            <p:txBody>
              <a:bodyPr/>
              <a:lstStyle/>
              <a:p>
                <a:endParaRPr lang="en-CA"/>
              </a:p>
            </p:txBody>
          </p:sp>
          <p:sp>
            <p:nvSpPr>
              <p:cNvPr id="14561" name="Rectangle 143"/>
              <p:cNvSpPr>
                <a:spLocks noChangeArrowheads="1"/>
              </p:cNvSpPr>
              <p:nvPr/>
            </p:nvSpPr>
            <p:spPr bwMode="auto">
              <a:xfrm>
                <a:off x="4071" y="192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4562" name="Freeform 144"/>
              <p:cNvSpPr>
                <a:spLocks noEditPoints="1"/>
              </p:cNvSpPr>
              <p:nvPr/>
            </p:nvSpPr>
            <p:spPr bwMode="auto">
              <a:xfrm>
                <a:off x="4275" y="1948"/>
                <a:ext cx="72" cy="115"/>
              </a:xfrm>
              <a:custGeom>
                <a:avLst/>
                <a:gdLst>
                  <a:gd name="T0" fmla="*/ 0 w 72"/>
                  <a:gd name="T1" fmla="*/ 57 h 115"/>
                  <a:gd name="T2" fmla="*/ 3 w 72"/>
                  <a:gd name="T3" fmla="*/ 42 h 115"/>
                  <a:gd name="T4" fmla="*/ 7 w 72"/>
                  <a:gd name="T5" fmla="*/ 27 h 115"/>
                  <a:gd name="T6" fmla="*/ 11 w 72"/>
                  <a:gd name="T7" fmla="*/ 15 h 115"/>
                  <a:gd name="T8" fmla="*/ 23 w 72"/>
                  <a:gd name="T9" fmla="*/ 7 h 115"/>
                  <a:gd name="T10" fmla="*/ 26 w 72"/>
                  <a:gd name="T11" fmla="*/ 4 h 115"/>
                  <a:gd name="T12" fmla="*/ 34 w 72"/>
                  <a:gd name="T13" fmla="*/ 0 h 115"/>
                  <a:gd name="T14" fmla="*/ 46 w 72"/>
                  <a:gd name="T15" fmla="*/ 4 h 115"/>
                  <a:gd name="T16" fmla="*/ 49 w 72"/>
                  <a:gd name="T17" fmla="*/ 7 h 115"/>
                  <a:gd name="T18" fmla="*/ 57 w 72"/>
                  <a:gd name="T19" fmla="*/ 15 h 115"/>
                  <a:gd name="T20" fmla="*/ 65 w 72"/>
                  <a:gd name="T21" fmla="*/ 27 h 115"/>
                  <a:gd name="T22" fmla="*/ 69 w 72"/>
                  <a:gd name="T23" fmla="*/ 42 h 115"/>
                  <a:gd name="T24" fmla="*/ 72 w 72"/>
                  <a:gd name="T25" fmla="*/ 57 h 115"/>
                  <a:gd name="T26" fmla="*/ 69 w 72"/>
                  <a:gd name="T27" fmla="*/ 76 h 115"/>
                  <a:gd name="T28" fmla="*/ 65 w 72"/>
                  <a:gd name="T29" fmla="*/ 92 h 115"/>
                  <a:gd name="T30" fmla="*/ 57 w 72"/>
                  <a:gd name="T31" fmla="*/ 103 h 115"/>
                  <a:gd name="T32" fmla="*/ 49 w 72"/>
                  <a:gd name="T33" fmla="*/ 111 h 115"/>
                  <a:gd name="T34" fmla="*/ 42 w 72"/>
                  <a:gd name="T35" fmla="*/ 115 h 115"/>
                  <a:gd name="T36" fmla="*/ 34 w 72"/>
                  <a:gd name="T37" fmla="*/ 115 h 115"/>
                  <a:gd name="T38" fmla="*/ 26 w 72"/>
                  <a:gd name="T39" fmla="*/ 115 h 115"/>
                  <a:gd name="T40" fmla="*/ 15 w 72"/>
                  <a:gd name="T41" fmla="*/ 107 h 115"/>
                  <a:gd name="T42" fmla="*/ 11 w 72"/>
                  <a:gd name="T43" fmla="*/ 96 h 115"/>
                  <a:gd name="T44" fmla="*/ 3 w 72"/>
                  <a:gd name="T45" fmla="*/ 80 h 115"/>
                  <a:gd name="T46" fmla="*/ 0 w 72"/>
                  <a:gd name="T47" fmla="*/ 57 h 115"/>
                  <a:gd name="T48" fmla="*/ 15 w 72"/>
                  <a:gd name="T49" fmla="*/ 61 h 115"/>
                  <a:gd name="T50" fmla="*/ 19 w 72"/>
                  <a:gd name="T51" fmla="*/ 80 h 115"/>
                  <a:gd name="T52" fmla="*/ 23 w 72"/>
                  <a:gd name="T53" fmla="*/ 99 h 115"/>
                  <a:gd name="T54" fmla="*/ 26 w 72"/>
                  <a:gd name="T55" fmla="*/ 107 h 115"/>
                  <a:gd name="T56" fmla="*/ 30 w 72"/>
                  <a:gd name="T57" fmla="*/ 111 h 115"/>
                  <a:gd name="T58" fmla="*/ 34 w 72"/>
                  <a:gd name="T59" fmla="*/ 111 h 115"/>
                  <a:gd name="T60" fmla="*/ 38 w 72"/>
                  <a:gd name="T61" fmla="*/ 111 h 115"/>
                  <a:gd name="T62" fmla="*/ 46 w 72"/>
                  <a:gd name="T63" fmla="*/ 107 h 115"/>
                  <a:gd name="T64" fmla="*/ 49 w 72"/>
                  <a:gd name="T65" fmla="*/ 103 h 115"/>
                  <a:gd name="T66" fmla="*/ 49 w 72"/>
                  <a:gd name="T67" fmla="*/ 92 h 115"/>
                  <a:gd name="T68" fmla="*/ 53 w 72"/>
                  <a:gd name="T69" fmla="*/ 76 h 115"/>
                  <a:gd name="T70" fmla="*/ 53 w 72"/>
                  <a:gd name="T71" fmla="*/ 53 h 115"/>
                  <a:gd name="T72" fmla="*/ 53 w 72"/>
                  <a:gd name="T73" fmla="*/ 38 h 115"/>
                  <a:gd name="T74" fmla="*/ 49 w 72"/>
                  <a:gd name="T75" fmla="*/ 23 h 115"/>
                  <a:gd name="T76" fmla="*/ 49 w 72"/>
                  <a:gd name="T77" fmla="*/ 15 h 115"/>
                  <a:gd name="T78" fmla="*/ 42 w 72"/>
                  <a:gd name="T79" fmla="*/ 7 h 115"/>
                  <a:gd name="T80" fmla="*/ 42 w 72"/>
                  <a:gd name="T81" fmla="*/ 7 h 115"/>
                  <a:gd name="T82" fmla="*/ 34 w 72"/>
                  <a:gd name="T83" fmla="*/ 7 h 115"/>
                  <a:gd name="T84" fmla="*/ 30 w 72"/>
                  <a:gd name="T85" fmla="*/ 7 h 115"/>
                  <a:gd name="T86" fmla="*/ 26 w 72"/>
                  <a:gd name="T87" fmla="*/ 11 h 115"/>
                  <a:gd name="T88" fmla="*/ 23 w 72"/>
                  <a:gd name="T89" fmla="*/ 19 h 115"/>
                  <a:gd name="T90" fmla="*/ 19 w 72"/>
                  <a:gd name="T91" fmla="*/ 30 h 115"/>
                  <a:gd name="T92" fmla="*/ 19 w 72"/>
                  <a:gd name="T93" fmla="*/ 46 h 115"/>
                  <a:gd name="T94" fmla="*/ 15 w 72"/>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2"/>
                  <a:gd name="T145" fmla="*/ 0 h 115"/>
                  <a:gd name="T146" fmla="*/ 72 w 72"/>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2" h="115">
                    <a:moveTo>
                      <a:pt x="0" y="57"/>
                    </a:moveTo>
                    <a:lnTo>
                      <a:pt x="3" y="42"/>
                    </a:lnTo>
                    <a:lnTo>
                      <a:pt x="7" y="27"/>
                    </a:lnTo>
                    <a:lnTo>
                      <a:pt x="11" y="15"/>
                    </a:lnTo>
                    <a:lnTo>
                      <a:pt x="23" y="7"/>
                    </a:lnTo>
                    <a:lnTo>
                      <a:pt x="26" y="4"/>
                    </a:lnTo>
                    <a:lnTo>
                      <a:pt x="34" y="0"/>
                    </a:lnTo>
                    <a:lnTo>
                      <a:pt x="46" y="4"/>
                    </a:lnTo>
                    <a:lnTo>
                      <a:pt x="49" y="7"/>
                    </a:lnTo>
                    <a:lnTo>
                      <a:pt x="57" y="15"/>
                    </a:lnTo>
                    <a:lnTo>
                      <a:pt x="65" y="27"/>
                    </a:lnTo>
                    <a:lnTo>
                      <a:pt x="69" y="42"/>
                    </a:lnTo>
                    <a:lnTo>
                      <a:pt x="72" y="57"/>
                    </a:lnTo>
                    <a:lnTo>
                      <a:pt x="69" y="76"/>
                    </a:lnTo>
                    <a:lnTo>
                      <a:pt x="65" y="92"/>
                    </a:lnTo>
                    <a:lnTo>
                      <a:pt x="57" y="103"/>
                    </a:lnTo>
                    <a:lnTo>
                      <a:pt x="49" y="111"/>
                    </a:lnTo>
                    <a:lnTo>
                      <a:pt x="42" y="115"/>
                    </a:lnTo>
                    <a:lnTo>
                      <a:pt x="34" y="115"/>
                    </a:lnTo>
                    <a:lnTo>
                      <a:pt x="26" y="115"/>
                    </a:lnTo>
                    <a:lnTo>
                      <a:pt x="15" y="107"/>
                    </a:lnTo>
                    <a:lnTo>
                      <a:pt x="11" y="96"/>
                    </a:lnTo>
                    <a:lnTo>
                      <a:pt x="3" y="80"/>
                    </a:lnTo>
                    <a:lnTo>
                      <a:pt x="0" y="57"/>
                    </a:lnTo>
                    <a:close/>
                    <a:moveTo>
                      <a:pt x="15" y="61"/>
                    </a:moveTo>
                    <a:lnTo>
                      <a:pt x="19" y="80"/>
                    </a:lnTo>
                    <a:lnTo>
                      <a:pt x="23" y="99"/>
                    </a:lnTo>
                    <a:lnTo>
                      <a:pt x="26" y="107"/>
                    </a:lnTo>
                    <a:lnTo>
                      <a:pt x="30" y="111"/>
                    </a:lnTo>
                    <a:lnTo>
                      <a:pt x="34" y="111"/>
                    </a:lnTo>
                    <a:lnTo>
                      <a:pt x="38" y="111"/>
                    </a:lnTo>
                    <a:lnTo>
                      <a:pt x="46" y="107"/>
                    </a:lnTo>
                    <a:lnTo>
                      <a:pt x="49" y="103"/>
                    </a:lnTo>
                    <a:lnTo>
                      <a:pt x="49" y="92"/>
                    </a:lnTo>
                    <a:lnTo>
                      <a:pt x="53" y="76"/>
                    </a:lnTo>
                    <a:lnTo>
                      <a:pt x="53" y="53"/>
                    </a:lnTo>
                    <a:lnTo>
                      <a:pt x="53" y="38"/>
                    </a:lnTo>
                    <a:lnTo>
                      <a:pt x="49" y="23"/>
                    </a:lnTo>
                    <a:lnTo>
                      <a:pt x="49" y="15"/>
                    </a:lnTo>
                    <a:lnTo>
                      <a:pt x="42" y="7"/>
                    </a:lnTo>
                    <a:lnTo>
                      <a:pt x="34" y="7"/>
                    </a:lnTo>
                    <a:lnTo>
                      <a:pt x="30" y="7"/>
                    </a:lnTo>
                    <a:lnTo>
                      <a:pt x="26" y="11"/>
                    </a:lnTo>
                    <a:lnTo>
                      <a:pt x="23" y="19"/>
                    </a:lnTo>
                    <a:lnTo>
                      <a:pt x="19" y="30"/>
                    </a:lnTo>
                    <a:lnTo>
                      <a:pt x="19" y="46"/>
                    </a:lnTo>
                    <a:lnTo>
                      <a:pt x="15" y="61"/>
                    </a:lnTo>
                    <a:close/>
                  </a:path>
                </a:pathLst>
              </a:custGeom>
              <a:solidFill>
                <a:srgbClr val="000000"/>
              </a:solidFill>
              <a:ln w="0">
                <a:solidFill>
                  <a:srgbClr val="000000"/>
                </a:solidFill>
                <a:round/>
                <a:headEnd/>
                <a:tailEnd/>
              </a:ln>
            </p:spPr>
            <p:txBody>
              <a:bodyPr/>
              <a:lstStyle/>
              <a:p>
                <a:endParaRPr lang="en-CA"/>
              </a:p>
            </p:txBody>
          </p:sp>
          <p:sp>
            <p:nvSpPr>
              <p:cNvPr id="14563" name="Rectangle 145"/>
              <p:cNvSpPr>
                <a:spLocks noChangeArrowheads="1"/>
              </p:cNvSpPr>
              <p:nvPr/>
            </p:nvSpPr>
            <p:spPr bwMode="auto">
              <a:xfrm>
                <a:off x="4670" y="1921"/>
                <a:ext cx="7" cy="207"/>
              </a:xfrm>
              <a:prstGeom prst="rect">
                <a:avLst/>
              </a:prstGeom>
              <a:solidFill>
                <a:srgbClr val="000000"/>
              </a:solidFill>
              <a:ln w="0">
                <a:solidFill>
                  <a:srgbClr val="000000"/>
                </a:solidFill>
                <a:miter lim="800000"/>
                <a:headEnd/>
                <a:tailEnd/>
              </a:ln>
            </p:spPr>
            <p:txBody>
              <a:bodyPr/>
              <a:lstStyle/>
              <a:p>
                <a:endParaRPr lang="en-US"/>
              </a:p>
            </p:txBody>
          </p:sp>
          <p:sp>
            <p:nvSpPr>
              <p:cNvPr id="14564" name="Freeform 146"/>
              <p:cNvSpPr>
                <a:spLocks/>
              </p:cNvSpPr>
              <p:nvPr/>
            </p:nvSpPr>
            <p:spPr bwMode="auto">
              <a:xfrm>
                <a:off x="4885" y="2044"/>
                <a:ext cx="19" cy="19"/>
              </a:xfrm>
              <a:custGeom>
                <a:avLst/>
                <a:gdLst>
                  <a:gd name="T0" fmla="*/ 7 w 19"/>
                  <a:gd name="T1" fmla="*/ 0 h 19"/>
                  <a:gd name="T2" fmla="*/ 11 w 19"/>
                  <a:gd name="T3" fmla="*/ 0 h 19"/>
                  <a:gd name="T4" fmla="*/ 15 w 19"/>
                  <a:gd name="T5" fmla="*/ 3 h 19"/>
                  <a:gd name="T6" fmla="*/ 19 w 19"/>
                  <a:gd name="T7" fmla="*/ 7 h 19"/>
                  <a:gd name="T8" fmla="*/ 19 w 19"/>
                  <a:gd name="T9" fmla="*/ 11 h 19"/>
                  <a:gd name="T10" fmla="*/ 19 w 19"/>
                  <a:gd name="T11" fmla="*/ 15 h 19"/>
                  <a:gd name="T12" fmla="*/ 15 w 19"/>
                  <a:gd name="T13" fmla="*/ 19 h 19"/>
                  <a:gd name="T14" fmla="*/ 11 w 19"/>
                  <a:gd name="T15" fmla="*/ 19 h 19"/>
                  <a:gd name="T16" fmla="*/ 7 w 19"/>
                  <a:gd name="T17" fmla="*/ 19 h 19"/>
                  <a:gd name="T18" fmla="*/ 3 w 19"/>
                  <a:gd name="T19" fmla="*/ 19 h 19"/>
                  <a:gd name="T20" fmla="*/ 3 w 19"/>
                  <a:gd name="T21" fmla="*/ 19 h 19"/>
                  <a:gd name="T22" fmla="*/ 0 w 19"/>
                  <a:gd name="T23" fmla="*/ 15 h 19"/>
                  <a:gd name="T24" fmla="*/ 0 w 19"/>
                  <a:gd name="T25" fmla="*/ 11 h 19"/>
                  <a:gd name="T26" fmla="*/ 0 w 19"/>
                  <a:gd name="T27" fmla="*/ 7 h 19"/>
                  <a:gd name="T28" fmla="*/ 3 w 19"/>
                  <a:gd name="T29" fmla="*/ 3 h 19"/>
                  <a:gd name="T30" fmla="*/ 3 w 19"/>
                  <a:gd name="T31" fmla="*/ 0 h 19"/>
                  <a:gd name="T32" fmla="*/ 7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7" y="0"/>
                    </a:moveTo>
                    <a:lnTo>
                      <a:pt x="11" y="0"/>
                    </a:lnTo>
                    <a:lnTo>
                      <a:pt x="15" y="3"/>
                    </a:lnTo>
                    <a:lnTo>
                      <a:pt x="19" y="7"/>
                    </a:lnTo>
                    <a:lnTo>
                      <a:pt x="19" y="11"/>
                    </a:lnTo>
                    <a:lnTo>
                      <a:pt x="19" y="15"/>
                    </a:lnTo>
                    <a:lnTo>
                      <a:pt x="15" y="19"/>
                    </a:lnTo>
                    <a:lnTo>
                      <a:pt x="11" y="19"/>
                    </a:lnTo>
                    <a:lnTo>
                      <a:pt x="7" y="19"/>
                    </a:lnTo>
                    <a:lnTo>
                      <a:pt x="3" y="19"/>
                    </a:lnTo>
                    <a:lnTo>
                      <a:pt x="0" y="15"/>
                    </a:lnTo>
                    <a:lnTo>
                      <a:pt x="0" y="11"/>
                    </a:lnTo>
                    <a:lnTo>
                      <a:pt x="0" y="7"/>
                    </a:lnTo>
                    <a:lnTo>
                      <a:pt x="3" y="3"/>
                    </a:lnTo>
                    <a:lnTo>
                      <a:pt x="3" y="0"/>
                    </a:lnTo>
                    <a:lnTo>
                      <a:pt x="7" y="0"/>
                    </a:lnTo>
                    <a:close/>
                  </a:path>
                </a:pathLst>
              </a:custGeom>
              <a:solidFill>
                <a:srgbClr val="000000"/>
              </a:solidFill>
              <a:ln w="0">
                <a:solidFill>
                  <a:srgbClr val="000000"/>
                </a:solidFill>
                <a:round/>
                <a:headEnd/>
                <a:tailEnd/>
              </a:ln>
            </p:spPr>
            <p:txBody>
              <a:bodyPr/>
              <a:lstStyle/>
              <a:p>
                <a:endParaRPr lang="en-CA"/>
              </a:p>
            </p:txBody>
          </p:sp>
          <p:sp>
            <p:nvSpPr>
              <p:cNvPr id="14565" name="Freeform 147"/>
              <p:cNvSpPr>
                <a:spLocks noEditPoints="1"/>
              </p:cNvSpPr>
              <p:nvPr/>
            </p:nvSpPr>
            <p:spPr bwMode="auto">
              <a:xfrm>
                <a:off x="4919" y="1948"/>
                <a:ext cx="73" cy="115"/>
              </a:xfrm>
              <a:custGeom>
                <a:avLst/>
                <a:gdLst>
                  <a:gd name="T0" fmla="*/ 0 w 73"/>
                  <a:gd name="T1" fmla="*/ 57 h 115"/>
                  <a:gd name="T2" fmla="*/ 4 w 73"/>
                  <a:gd name="T3" fmla="*/ 42 h 115"/>
                  <a:gd name="T4" fmla="*/ 8 w 73"/>
                  <a:gd name="T5" fmla="*/ 27 h 115"/>
                  <a:gd name="T6" fmla="*/ 16 w 73"/>
                  <a:gd name="T7" fmla="*/ 15 h 115"/>
                  <a:gd name="T8" fmla="*/ 23 w 73"/>
                  <a:gd name="T9" fmla="*/ 7 h 115"/>
                  <a:gd name="T10" fmla="*/ 31 w 73"/>
                  <a:gd name="T11" fmla="*/ 4 h 115"/>
                  <a:gd name="T12" fmla="*/ 39 w 73"/>
                  <a:gd name="T13" fmla="*/ 0 h 115"/>
                  <a:gd name="T14" fmla="*/ 46 w 73"/>
                  <a:gd name="T15" fmla="*/ 4 h 115"/>
                  <a:gd name="T16" fmla="*/ 54 w 73"/>
                  <a:gd name="T17" fmla="*/ 7 h 115"/>
                  <a:gd name="T18" fmla="*/ 62 w 73"/>
                  <a:gd name="T19" fmla="*/ 15 h 115"/>
                  <a:gd name="T20" fmla="*/ 65 w 73"/>
                  <a:gd name="T21" fmla="*/ 27 h 115"/>
                  <a:gd name="T22" fmla="*/ 69 w 73"/>
                  <a:gd name="T23" fmla="*/ 42 h 115"/>
                  <a:gd name="T24" fmla="*/ 73 w 73"/>
                  <a:gd name="T25" fmla="*/ 57 h 115"/>
                  <a:gd name="T26" fmla="*/ 69 w 73"/>
                  <a:gd name="T27" fmla="*/ 76 h 115"/>
                  <a:gd name="T28" fmla="*/ 65 w 73"/>
                  <a:gd name="T29" fmla="*/ 92 h 115"/>
                  <a:gd name="T30" fmla="*/ 62 w 73"/>
                  <a:gd name="T31" fmla="*/ 103 h 115"/>
                  <a:gd name="T32" fmla="*/ 54 w 73"/>
                  <a:gd name="T33" fmla="*/ 111 h 115"/>
                  <a:gd name="T34" fmla="*/ 46 w 73"/>
                  <a:gd name="T35" fmla="*/ 115 h 115"/>
                  <a:gd name="T36" fmla="*/ 35 w 73"/>
                  <a:gd name="T37" fmla="*/ 115 h 115"/>
                  <a:gd name="T38" fmla="*/ 27 w 73"/>
                  <a:gd name="T39" fmla="*/ 115 h 115"/>
                  <a:gd name="T40" fmla="*/ 19 w 73"/>
                  <a:gd name="T41" fmla="*/ 107 h 115"/>
                  <a:gd name="T42" fmla="*/ 12 w 73"/>
                  <a:gd name="T43" fmla="*/ 96 h 115"/>
                  <a:gd name="T44" fmla="*/ 4 w 73"/>
                  <a:gd name="T45" fmla="*/ 80 h 115"/>
                  <a:gd name="T46" fmla="*/ 0 w 73"/>
                  <a:gd name="T47" fmla="*/ 57 h 115"/>
                  <a:gd name="T48" fmla="*/ 19 w 73"/>
                  <a:gd name="T49" fmla="*/ 61 h 115"/>
                  <a:gd name="T50" fmla="*/ 19 w 73"/>
                  <a:gd name="T51" fmla="*/ 80 h 115"/>
                  <a:gd name="T52" fmla="*/ 23 w 73"/>
                  <a:gd name="T53" fmla="*/ 99 h 115"/>
                  <a:gd name="T54" fmla="*/ 27 w 73"/>
                  <a:gd name="T55" fmla="*/ 107 h 115"/>
                  <a:gd name="T56" fmla="*/ 31 w 73"/>
                  <a:gd name="T57" fmla="*/ 111 h 115"/>
                  <a:gd name="T58" fmla="*/ 39 w 73"/>
                  <a:gd name="T59" fmla="*/ 111 h 115"/>
                  <a:gd name="T60" fmla="*/ 42 w 73"/>
                  <a:gd name="T61" fmla="*/ 111 h 115"/>
                  <a:gd name="T62" fmla="*/ 46 w 73"/>
                  <a:gd name="T63" fmla="*/ 107 h 115"/>
                  <a:gd name="T64" fmla="*/ 50 w 73"/>
                  <a:gd name="T65" fmla="*/ 103 h 115"/>
                  <a:gd name="T66" fmla="*/ 54 w 73"/>
                  <a:gd name="T67" fmla="*/ 92 h 115"/>
                  <a:gd name="T68" fmla="*/ 54 w 73"/>
                  <a:gd name="T69" fmla="*/ 76 h 115"/>
                  <a:gd name="T70" fmla="*/ 58 w 73"/>
                  <a:gd name="T71" fmla="*/ 53 h 115"/>
                  <a:gd name="T72" fmla="*/ 54 w 73"/>
                  <a:gd name="T73" fmla="*/ 38 h 115"/>
                  <a:gd name="T74" fmla="*/ 54 w 73"/>
                  <a:gd name="T75" fmla="*/ 23 h 115"/>
                  <a:gd name="T76" fmla="*/ 50 w 73"/>
                  <a:gd name="T77" fmla="*/ 15 h 115"/>
                  <a:gd name="T78" fmla="*/ 46 w 73"/>
                  <a:gd name="T79" fmla="*/ 7 h 115"/>
                  <a:gd name="T80" fmla="*/ 42 w 73"/>
                  <a:gd name="T81" fmla="*/ 7 h 115"/>
                  <a:gd name="T82" fmla="*/ 39 w 73"/>
                  <a:gd name="T83" fmla="*/ 7 h 115"/>
                  <a:gd name="T84" fmla="*/ 31 w 73"/>
                  <a:gd name="T85" fmla="*/ 7 h 115"/>
                  <a:gd name="T86" fmla="*/ 27 w 73"/>
                  <a:gd name="T87" fmla="*/ 11 h 115"/>
                  <a:gd name="T88" fmla="*/ 23 w 73"/>
                  <a:gd name="T89" fmla="*/ 19 h 115"/>
                  <a:gd name="T90" fmla="*/ 19 w 73"/>
                  <a:gd name="T91" fmla="*/ 30 h 115"/>
                  <a:gd name="T92" fmla="*/ 19 w 73"/>
                  <a:gd name="T93" fmla="*/ 46 h 115"/>
                  <a:gd name="T94" fmla="*/ 19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7"/>
                    </a:moveTo>
                    <a:lnTo>
                      <a:pt x="4" y="42"/>
                    </a:lnTo>
                    <a:lnTo>
                      <a:pt x="8" y="27"/>
                    </a:lnTo>
                    <a:lnTo>
                      <a:pt x="16" y="15"/>
                    </a:lnTo>
                    <a:lnTo>
                      <a:pt x="23" y="7"/>
                    </a:lnTo>
                    <a:lnTo>
                      <a:pt x="31" y="4"/>
                    </a:lnTo>
                    <a:lnTo>
                      <a:pt x="39" y="0"/>
                    </a:lnTo>
                    <a:lnTo>
                      <a:pt x="46" y="4"/>
                    </a:lnTo>
                    <a:lnTo>
                      <a:pt x="54" y="7"/>
                    </a:lnTo>
                    <a:lnTo>
                      <a:pt x="62" y="15"/>
                    </a:lnTo>
                    <a:lnTo>
                      <a:pt x="65" y="27"/>
                    </a:lnTo>
                    <a:lnTo>
                      <a:pt x="69" y="42"/>
                    </a:lnTo>
                    <a:lnTo>
                      <a:pt x="73" y="57"/>
                    </a:lnTo>
                    <a:lnTo>
                      <a:pt x="69" y="76"/>
                    </a:lnTo>
                    <a:lnTo>
                      <a:pt x="65" y="92"/>
                    </a:lnTo>
                    <a:lnTo>
                      <a:pt x="62" y="103"/>
                    </a:lnTo>
                    <a:lnTo>
                      <a:pt x="54" y="111"/>
                    </a:lnTo>
                    <a:lnTo>
                      <a:pt x="46" y="115"/>
                    </a:lnTo>
                    <a:lnTo>
                      <a:pt x="35" y="115"/>
                    </a:lnTo>
                    <a:lnTo>
                      <a:pt x="27" y="115"/>
                    </a:lnTo>
                    <a:lnTo>
                      <a:pt x="19" y="107"/>
                    </a:lnTo>
                    <a:lnTo>
                      <a:pt x="12" y="96"/>
                    </a:lnTo>
                    <a:lnTo>
                      <a:pt x="4" y="80"/>
                    </a:lnTo>
                    <a:lnTo>
                      <a:pt x="0" y="57"/>
                    </a:lnTo>
                    <a:close/>
                    <a:moveTo>
                      <a:pt x="19" y="61"/>
                    </a:moveTo>
                    <a:lnTo>
                      <a:pt x="19" y="80"/>
                    </a:lnTo>
                    <a:lnTo>
                      <a:pt x="23" y="99"/>
                    </a:lnTo>
                    <a:lnTo>
                      <a:pt x="27" y="107"/>
                    </a:lnTo>
                    <a:lnTo>
                      <a:pt x="31" y="111"/>
                    </a:lnTo>
                    <a:lnTo>
                      <a:pt x="39" y="111"/>
                    </a:lnTo>
                    <a:lnTo>
                      <a:pt x="42" y="111"/>
                    </a:lnTo>
                    <a:lnTo>
                      <a:pt x="46" y="107"/>
                    </a:lnTo>
                    <a:lnTo>
                      <a:pt x="50" y="103"/>
                    </a:lnTo>
                    <a:lnTo>
                      <a:pt x="54" y="92"/>
                    </a:lnTo>
                    <a:lnTo>
                      <a:pt x="54" y="76"/>
                    </a:lnTo>
                    <a:lnTo>
                      <a:pt x="58" y="53"/>
                    </a:lnTo>
                    <a:lnTo>
                      <a:pt x="54" y="38"/>
                    </a:lnTo>
                    <a:lnTo>
                      <a:pt x="54" y="23"/>
                    </a:lnTo>
                    <a:lnTo>
                      <a:pt x="50" y="15"/>
                    </a:lnTo>
                    <a:lnTo>
                      <a:pt x="46" y="7"/>
                    </a:lnTo>
                    <a:lnTo>
                      <a:pt x="42" y="7"/>
                    </a:lnTo>
                    <a:lnTo>
                      <a:pt x="39" y="7"/>
                    </a:lnTo>
                    <a:lnTo>
                      <a:pt x="31" y="7"/>
                    </a:lnTo>
                    <a:lnTo>
                      <a:pt x="27" y="11"/>
                    </a:lnTo>
                    <a:lnTo>
                      <a:pt x="23" y="19"/>
                    </a:lnTo>
                    <a:lnTo>
                      <a:pt x="19" y="30"/>
                    </a:lnTo>
                    <a:lnTo>
                      <a:pt x="19" y="46"/>
                    </a:lnTo>
                    <a:lnTo>
                      <a:pt x="19" y="61"/>
                    </a:lnTo>
                    <a:close/>
                  </a:path>
                </a:pathLst>
              </a:custGeom>
              <a:solidFill>
                <a:srgbClr val="000000"/>
              </a:solidFill>
              <a:ln w="0">
                <a:solidFill>
                  <a:srgbClr val="000000"/>
                </a:solidFill>
                <a:round/>
                <a:headEnd/>
                <a:tailEnd/>
              </a:ln>
            </p:spPr>
            <p:txBody>
              <a:bodyPr/>
              <a:lstStyle/>
              <a:p>
                <a:endParaRPr lang="en-CA"/>
              </a:p>
            </p:txBody>
          </p:sp>
          <p:sp>
            <p:nvSpPr>
              <p:cNvPr id="14566" name="Freeform 148"/>
              <p:cNvSpPr>
                <a:spLocks noEditPoints="1"/>
              </p:cNvSpPr>
              <p:nvPr/>
            </p:nvSpPr>
            <p:spPr bwMode="auto">
              <a:xfrm>
                <a:off x="5004" y="1948"/>
                <a:ext cx="72" cy="115"/>
              </a:xfrm>
              <a:custGeom>
                <a:avLst/>
                <a:gdLst>
                  <a:gd name="T0" fmla="*/ 0 w 72"/>
                  <a:gd name="T1" fmla="*/ 57 h 115"/>
                  <a:gd name="T2" fmla="*/ 3 w 72"/>
                  <a:gd name="T3" fmla="*/ 42 h 115"/>
                  <a:gd name="T4" fmla="*/ 7 w 72"/>
                  <a:gd name="T5" fmla="*/ 27 h 115"/>
                  <a:gd name="T6" fmla="*/ 15 w 72"/>
                  <a:gd name="T7" fmla="*/ 15 h 115"/>
                  <a:gd name="T8" fmla="*/ 23 w 72"/>
                  <a:gd name="T9" fmla="*/ 7 h 115"/>
                  <a:gd name="T10" fmla="*/ 30 w 72"/>
                  <a:gd name="T11" fmla="*/ 4 h 115"/>
                  <a:gd name="T12" fmla="*/ 38 w 72"/>
                  <a:gd name="T13" fmla="*/ 0 h 115"/>
                  <a:gd name="T14" fmla="*/ 46 w 72"/>
                  <a:gd name="T15" fmla="*/ 4 h 115"/>
                  <a:gd name="T16" fmla="*/ 53 w 72"/>
                  <a:gd name="T17" fmla="*/ 7 h 115"/>
                  <a:gd name="T18" fmla="*/ 57 w 72"/>
                  <a:gd name="T19" fmla="*/ 15 h 115"/>
                  <a:gd name="T20" fmla="*/ 65 w 72"/>
                  <a:gd name="T21" fmla="*/ 27 h 115"/>
                  <a:gd name="T22" fmla="*/ 69 w 72"/>
                  <a:gd name="T23" fmla="*/ 42 h 115"/>
                  <a:gd name="T24" fmla="*/ 72 w 72"/>
                  <a:gd name="T25" fmla="*/ 57 h 115"/>
                  <a:gd name="T26" fmla="*/ 69 w 72"/>
                  <a:gd name="T27" fmla="*/ 76 h 115"/>
                  <a:gd name="T28" fmla="*/ 65 w 72"/>
                  <a:gd name="T29" fmla="*/ 92 h 115"/>
                  <a:gd name="T30" fmla="*/ 61 w 72"/>
                  <a:gd name="T31" fmla="*/ 103 h 115"/>
                  <a:gd name="T32" fmla="*/ 53 w 72"/>
                  <a:gd name="T33" fmla="*/ 111 h 115"/>
                  <a:gd name="T34" fmla="*/ 42 w 72"/>
                  <a:gd name="T35" fmla="*/ 115 h 115"/>
                  <a:gd name="T36" fmla="*/ 34 w 72"/>
                  <a:gd name="T37" fmla="*/ 115 h 115"/>
                  <a:gd name="T38" fmla="*/ 26 w 72"/>
                  <a:gd name="T39" fmla="*/ 115 h 115"/>
                  <a:gd name="T40" fmla="*/ 19 w 72"/>
                  <a:gd name="T41" fmla="*/ 107 h 115"/>
                  <a:gd name="T42" fmla="*/ 11 w 72"/>
                  <a:gd name="T43" fmla="*/ 96 h 115"/>
                  <a:gd name="T44" fmla="*/ 3 w 72"/>
                  <a:gd name="T45" fmla="*/ 80 h 115"/>
                  <a:gd name="T46" fmla="*/ 0 w 72"/>
                  <a:gd name="T47" fmla="*/ 57 h 115"/>
                  <a:gd name="T48" fmla="*/ 15 w 72"/>
                  <a:gd name="T49" fmla="*/ 61 h 115"/>
                  <a:gd name="T50" fmla="*/ 19 w 72"/>
                  <a:gd name="T51" fmla="*/ 80 h 115"/>
                  <a:gd name="T52" fmla="*/ 23 w 72"/>
                  <a:gd name="T53" fmla="*/ 99 h 115"/>
                  <a:gd name="T54" fmla="*/ 26 w 72"/>
                  <a:gd name="T55" fmla="*/ 107 h 115"/>
                  <a:gd name="T56" fmla="*/ 30 w 72"/>
                  <a:gd name="T57" fmla="*/ 111 h 115"/>
                  <a:gd name="T58" fmla="*/ 34 w 72"/>
                  <a:gd name="T59" fmla="*/ 111 h 115"/>
                  <a:gd name="T60" fmla="*/ 42 w 72"/>
                  <a:gd name="T61" fmla="*/ 111 h 115"/>
                  <a:gd name="T62" fmla="*/ 46 w 72"/>
                  <a:gd name="T63" fmla="*/ 107 h 115"/>
                  <a:gd name="T64" fmla="*/ 49 w 72"/>
                  <a:gd name="T65" fmla="*/ 103 h 115"/>
                  <a:gd name="T66" fmla="*/ 53 w 72"/>
                  <a:gd name="T67" fmla="*/ 92 h 115"/>
                  <a:gd name="T68" fmla="*/ 53 w 72"/>
                  <a:gd name="T69" fmla="*/ 76 h 115"/>
                  <a:gd name="T70" fmla="*/ 57 w 72"/>
                  <a:gd name="T71" fmla="*/ 53 h 115"/>
                  <a:gd name="T72" fmla="*/ 53 w 72"/>
                  <a:gd name="T73" fmla="*/ 38 h 115"/>
                  <a:gd name="T74" fmla="*/ 53 w 72"/>
                  <a:gd name="T75" fmla="*/ 23 h 115"/>
                  <a:gd name="T76" fmla="*/ 49 w 72"/>
                  <a:gd name="T77" fmla="*/ 15 h 115"/>
                  <a:gd name="T78" fmla="*/ 46 w 72"/>
                  <a:gd name="T79" fmla="*/ 7 h 115"/>
                  <a:gd name="T80" fmla="*/ 42 w 72"/>
                  <a:gd name="T81" fmla="*/ 7 h 115"/>
                  <a:gd name="T82" fmla="*/ 38 w 72"/>
                  <a:gd name="T83" fmla="*/ 7 h 115"/>
                  <a:gd name="T84" fmla="*/ 30 w 72"/>
                  <a:gd name="T85" fmla="*/ 7 h 115"/>
                  <a:gd name="T86" fmla="*/ 26 w 72"/>
                  <a:gd name="T87" fmla="*/ 11 h 115"/>
                  <a:gd name="T88" fmla="*/ 23 w 72"/>
                  <a:gd name="T89" fmla="*/ 19 h 115"/>
                  <a:gd name="T90" fmla="*/ 19 w 72"/>
                  <a:gd name="T91" fmla="*/ 30 h 115"/>
                  <a:gd name="T92" fmla="*/ 19 w 72"/>
                  <a:gd name="T93" fmla="*/ 46 h 115"/>
                  <a:gd name="T94" fmla="*/ 15 w 72"/>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2"/>
                  <a:gd name="T145" fmla="*/ 0 h 115"/>
                  <a:gd name="T146" fmla="*/ 72 w 72"/>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2" h="115">
                    <a:moveTo>
                      <a:pt x="0" y="57"/>
                    </a:moveTo>
                    <a:lnTo>
                      <a:pt x="3" y="42"/>
                    </a:lnTo>
                    <a:lnTo>
                      <a:pt x="7" y="27"/>
                    </a:lnTo>
                    <a:lnTo>
                      <a:pt x="15" y="15"/>
                    </a:lnTo>
                    <a:lnTo>
                      <a:pt x="23" y="7"/>
                    </a:lnTo>
                    <a:lnTo>
                      <a:pt x="30" y="4"/>
                    </a:lnTo>
                    <a:lnTo>
                      <a:pt x="38" y="0"/>
                    </a:lnTo>
                    <a:lnTo>
                      <a:pt x="46" y="4"/>
                    </a:lnTo>
                    <a:lnTo>
                      <a:pt x="53" y="7"/>
                    </a:lnTo>
                    <a:lnTo>
                      <a:pt x="57" y="15"/>
                    </a:lnTo>
                    <a:lnTo>
                      <a:pt x="65" y="27"/>
                    </a:lnTo>
                    <a:lnTo>
                      <a:pt x="69" y="42"/>
                    </a:lnTo>
                    <a:lnTo>
                      <a:pt x="72" y="57"/>
                    </a:lnTo>
                    <a:lnTo>
                      <a:pt x="69" y="76"/>
                    </a:lnTo>
                    <a:lnTo>
                      <a:pt x="65" y="92"/>
                    </a:lnTo>
                    <a:lnTo>
                      <a:pt x="61" y="103"/>
                    </a:lnTo>
                    <a:lnTo>
                      <a:pt x="53" y="111"/>
                    </a:lnTo>
                    <a:lnTo>
                      <a:pt x="42" y="115"/>
                    </a:lnTo>
                    <a:lnTo>
                      <a:pt x="34" y="115"/>
                    </a:lnTo>
                    <a:lnTo>
                      <a:pt x="26" y="115"/>
                    </a:lnTo>
                    <a:lnTo>
                      <a:pt x="19" y="107"/>
                    </a:lnTo>
                    <a:lnTo>
                      <a:pt x="11" y="96"/>
                    </a:lnTo>
                    <a:lnTo>
                      <a:pt x="3" y="80"/>
                    </a:lnTo>
                    <a:lnTo>
                      <a:pt x="0" y="57"/>
                    </a:lnTo>
                    <a:close/>
                    <a:moveTo>
                      <a:pt x="15" y="61"/>
                    </a:moveTo>
                    <a:lnTo>
                      <a:pt x="19" y="80"/>
                    </a:lnTo>
                    <a:lnTo>
                      <a:pt x="23" y="99"/>
                    </a:lnTo>
                    <a:lnTo>
                      <a:pt x="26" y="107"/>
                    </a:lnTo>
                    <a:lnTo>
                      <a:pt x="30" y="111"/>
                    </a:lnTo>
                    <a:lnTo>
                      <a:pt x="34" y="111"/>
                    </a:lnTo>
                    <a:lnTo>
                      <a:pt x="42" y="111"/>
                    </a:lnTo>
                    <a:lnTo>
                      <a:pt x="46" y="107"/>
                    </a:lnTo>
                    <a:lnTo>
                      <a:pt x="49" y="103"/>
                    </a:lnTo>
                    <a:lnTo>
                      <a:pt x="53" y="92"/>
                    </a:lnTo>
                    <a:lnTo>
                      <a:pt x="53" y="76"/>
                    </a:lnTo>
                    <a:lnTo>
                      <a:pt x="57" y="53"/>
                    </a:lnTo>
                    <a:lnTo>
                      <a:pt x="53" y="38"/>
                    </a:lnTo>
                    <a:lnTo>
                      <a:pt x="53" y="23"/>
                    </a:lnTo>
                    <a:lnTo>
                      <a:pt x="49" y="15"/>
                    </a:lnTo>
                    <a:lnTo>
                      <a:pt x="46" y="7"/>
                    </a:lnTo>
                    <a:lnTo>
                      <a:pt x="42" y="7"/>
                    </a:lnTo>
                    <a:lnTo>
                      <a:pt x="38" y="7"/>
                    </a:lnTo>
                    <a:lnTo>
                      <a:pt x="30" y="7"/>
                    </a:lnTo>
                    <a:lnTo>
                      <a:pt x="26" y="11"/>
                    </a:lnTo>
                    <a:lnTo>
                      <a:pt x="23" y="19"/>
                    </a:lnTo>
                    <a:lnTo>
                      <a:pt x="19" y="30"/>
                    </a:lnTo>
                    <a:lnTo>
                      <a:pt x="19" y="46"/>
                    </a:lnTo>
                    <a:lnTo>
                      <a:pt x="15" y="61"/>
                    </a:lnTo>
                    <a:close/>
                  </a:path>
                </a:pathLst>
              </a:custGeom>
              <a:solidFill>
                <a:srgbClr val="000000"/>
              </a:solidFill>
              <a:ln w="0">
                <a:solidFill>
                  <a:srgbClr val="000000"/>
                </a:solidFill>
                <a:round/>
                <a:headEnd/>
                <a:tailEnd/>
              </a:ln>
            </p:spPr>
            <p:txBody>
              <a:bodyPr/>
              <a:lstStyle/>
              <a:p>
                <a:endParaRPr lang="en-CA"/>
              </a:p>
            </p:txBody>
          </p:sp>
          <p:sp>
            <p:nvSpPr>
              <p:cNvPr id="14567" name="Freeform 149"/>
              <p:cNvSpPr>
                <a:spLocks/>
              </p:cNvSpPr>
              <p:nvPr/>
            </p:nvSpPr>
            <p:spPr bwMode="auto">
              <a:xfrm>
                <a:off x="5088" y="1948"/>
                <a:ext cx="65" cy="115"/>
              </a:xfrm>
              <a:custGeom>
                <a:avLst/>
                <a:gdLst>
                  <a:gd name="T0" fmla="*/ 8 w 65"/>
                  <a:gd name="T1" fmla="*/ 15 h 115"/>
                  <a:gd name="T2" fmla="*/ 23 w 65"/>
                  <a:gd name="T3" fmla="*/ 4 h 115"/>
                  <a:gd name="T4" fmla="*/ 46 w 65"/>
                  <a:gd name="T5" fmla="*/ 4 h 115"/>
                  <a:gd name="T6" fmla="*/ 58 w 65"/>
                  <a:gd name="T7" fmla="*/ 15 h 115"/>
                  <a:gd name="T8" fmla="*/ 58 w 65"/>
                  <a:gd name="T9" fmla="*/ 30 h 115"/>
                  <a:gd name="T10" fmla="*/ 42 w 65"/>
                  <a:gd name="T11" fmla="*/ 50 h 115"/>
                  <a:gd name="T12" fmla="*/ 58 w 65"/>
                  <a:gd name="T13" fmla="*/ 61 h 115"/>
                  <a:gd name="T14" fmla="*/ 65 w 65"/>
                  <a:gd name="T15" fmla="*/ 76 h 115"/>
                  <a:gd name="T16" fmla="*/ 54 w 65"/>
                  <a:gd name="T17" fmla="*/ 103 h 115"/>
                  <a:gd name="T18" fmla="*/ 35 w 65"/>
                  <a:gd name="T19" fmla="*/ 115 h 115"/>
                  <a:gd name="T20" fmla="*/ 11 w 65"/>
                  <a:gd name="T21" fmla="*/ 115 h 115"/>
                  <a:gd name="T22" fmla="*/ 4 w 65"/>
                  <a:gd name="T23" fmla="*/ 111 h 115"/>
                  <a:gd name="T24" fmla="*/ 0 w 65"/>
                  <a:gd name="T25" fmla="*/ 107 h 115"/>
                  <a:gd name="T26" fmla="*/ 4 w 65"/>
                  <a:gd name="T27" fmla="*/ 103 h 115"/>
                  <a:gd name="T28" fmla="*/ 11 w 65"/>
                  <a:gd name="T29" fmla="*/ 103 h 115"/>
                  <a:gd name="T30" fmla="*/ 15 w 65"/>
                  <a:gd name="T31" fmla="*/ 103 h 115"/>
                  <a:gd name="T32" fmla="*/ 23 w 65"/>
                  <a:gd name="T33" fmla="*/ 107 h 115"/>
                  <a:gd name="T34" fmla="*/ 27 w 65"/>
                  <a:gd name="T35" fmla="*/ 107 h 115"/>
                  <a:gd name="T36" fmla="*/ 38 w 65"/>
                  <a:gd name="T37" fmla="*/ 107 h 115"/>
                  <a:gd name="T38" fmla="*/ 50 w 65"/>
                  <a:gd name="T39" fmla="*/ 96 h 115"/>
                  <a:gd name="T40" fmla="*/ 50 w 65"/>
                  <a:gd name="T41" fmla="*/ 80 h 115"/>
                  <a:gd name="T42" fmla="*/ 46 w 65"/>
                  <a:gd name="T43" fmla="*/ 69 h 115"/>
                  <a:gd name="T44" fmla="*/ 42 w 65"/>
                  <a:gd name="T45" fmla="*/ 65 h 115"/>
                  <a:gd name="T46" fmla="*/ 31 w 65"/>
                  <a:gd name="T47" fmla="*/ 57 h 115"/>
                  <a:gd name="T48" fmla="*/ 19 w 65"/>
                  <a:gd name="T49" fmla="*/ 57 h 115"/>
                  <a:gd name="T50" fmla="*/ 27 w 65"/>
                  <a:gd name="T51" fmla="*/ 53 h 115"/>
                  <a:gd name="T52" fmla="*/ 38 w 65"/>
                  <a:gd name="T53" fmla="*/ 46 h 115"/>
                  <a:gd name="T54" fmla="*/ 46 w 65"/>
                  <a:gd name="T55" fmla="*/ 38 h 115"/>
                  <a:gd name="T56" fmla="*/ 46 w 65"/>
                  <a:gd name="T57" fmla="*/ 23 h 115"/>
                  <a:gd name="T58" fmla="*/ 35 w 65"/>
                  <a:gd name="T59" fmla="*/ 11 h 115"/>
                  <a:gd name="T60" fmla="*/ 19 w 65"/>
                  <a:gd name="T61" fmla="*/ 11 h 115"/>
                  <a:gd name="T62" fmla="*/ 4 w 65"/>
                  <a:gd name="T63" fmla="*/ 23 h 11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5"/>
                  <a:gd name="T97" fmla="*/ 0 h 115"/>
                  <a:gd name="T98" fmla="*/ 65 w 65"/>
                  <a:gd name="T99" fmla="*/ 115 h 11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5" h="115">
                    <a:moveTo>
                      <a:pt x="4" y="23"/>
                    </a:moveTo>
                    <a:lnTo>
                      <a:pt x="8" y="15"/>
                    </a:lnTo>
                    <a:lnTo>
                      <a:pt x="15" y="7"/>
                    </a:lnTo>
                    <a:lnTo>
                      <a:pt x="23" y="4"/>
                    </a:lnTo>
                    <a:lnTo>
                      <a:pt x="35" y="0"/>
                    </a:lnTo>
                    <a:lnTo>
                      <a:pt x="46" y="4"/>
                    </a:lnTo>
                    <a:lnTo>
                      <a:pt x="54" y="7"/>
                    </a:lnTo>
                    <a:lnTo>
                      <a:pt x="58" y="15"/>
                    </a:lnTo>
                    <a:lnTo>
                      <a:pt x="58" y="23"/>
                    </a:lnTo>
                    <a:lnTo>
                      <a:pt x="58" y="30"/>
                    </a:lnTo>
                    <a:lnTo>
                      <a:pt x="54" y="38"/>
                    </a:lnTo>
                    <a:lnTo>
                      <a:pt x="42" y="50"/>
                    </a:lnTo>
                    <a:lnTo>
                      <a:pt x="54" y="53"/>
                    </a:lnTo>
                    <a:lnTo>
                      <a:pt x="58" y="61"/>
                    </a:lnTo>
                    <a:lnTo>
                      <a:pt x="61" y="69"/>
                    </a:lnTo>
                    <a:lnTo>
                      <a:pt x="65" y="76"/>
                    </a:lnTo>
                    <a:lnTo>
                      <a:pt x="61" y="92"/>
                    </a:lnTo>
                    <a:lnTo>
                      <a:pt x="54" y="103"/>
                    </a:lnTo>
                    <a:lnTo>
                      <a:pt x="46" y="111"/>
                    </a:lnTo>
                    <a:lnTo>
                      <a:pt x="35" y="115"/>
                    </a:lnTo>
                    <a:lnTo>
                      <a:pt x="19" y="115"/>
                    </a:lnTo>
                    <a:lnTo>
                      <a:pt x="11" y="115"/>
                    </a:lnTo>
                    <a:lnTo>
                      <a:pt x="4" y="115"/>
                    </a:lnTo>
                    <a:lnTo>
                      <a:pt x="4" y="111"/>
                    </a:lnTo>
                    <a:lnTo>
                      <a:pt x="0" y="107"/>
                    </a:lnTo>
                    <a:lnTo>
                      <a:pt x="4" y="103"/>
                    </a:lnTo>
                    <a:lnTo>
                      <a:pt x="8" y="103"/>
                    </a:lnTo>
                    <a:lnTo>
                      <a:pt x="11" y="103"/>
                    </a:lnTo>
                    <a:lnTo>
                      <a:pt x="15" y="103"/>
                    </a:lnTo>
                    <a:lnTo>
                      <a:pt x="19" y="107"/>
                    </a:lnTo>
                    <a:lnTo>
                      <a:pt x="23" y="107"/>
                    </a:lnTo>
                    <a:lnTo>
                      <a:pt x="27" y="107"/>
                    </a:lnTo>
                    <a:lnTo>
                      <a:pt x="31" y="111"/>
                    </a:lnTo>
                    <a:lnTo>
                      <a:pt x="38" y="107"/>
                    </a:lnTo>
                    <a:lnTo>
                      <a:pt x="46" y="103"/>
                    </a:lnTo>
                    <a:lnTo>
                      <a:pt x="50" y="96"/>
                    </a:lnTo>
                    <a:lnTo>
                      <a:pt x="54" y="88"/>
                    </a:lnTo>
                    <a:lnTo>
                      <a:pt x="50" y="80"/>
                    </a:lnTo>
                    <a:lnTo>
                      <a:pt x="50" y="73"/>
                    </a:lnTo>
                    <a:lnTo>
                      <a:pt x="46" y="69"/>
                    </a:lnTo>
                    <a:lnTo>
                      <a:pt x="42" y="65"/>
                    </a:lnTo>
                    <a:lnTo>
                      <a:pt x="35" y="61"/>
                    </a:lnTo>
                    <a:lnTo>
                      <a:pt x="31" y="57"/>
                    </a:lnTo>
                    <a:lnTo>
                      <a:pt x="23" y="57"/>
                    </a:lnTo>
                    <a:lnTo>
                      <a:pt x="19" y="57"/>
                    </a:lnTo>
                    <a:lnTo>
                      <a:pt x="27" y="53"/>
                    </a:lnTo>
                    <a:lnTo>
                      <a:pt x="35" y="53"/>
                    </a:lnTo>
                    <a:lnTo>
                      <a:pt x="38" y="46"/>
                    </a:lnTo>
                    <a:lnTo>
                      <a:pt x="42" y="42"/>
                    </a:lnTo>
                    <a:lnTo>
                      <a:pt x="46" y="38"/>
                    </a:lnTo>
                    <a:lnTo>
                      <a:pt x="46" y="30"/>
                    </a:lnTo>
                    <a:lnTo>
                      <a:pt x="46" y="23"/>
                    </a:lnTo>
                    <a:lnTo>
                      <a:pt x="42" y="15"/>
                    </a:lnTo>
                    <a:lnTo>
                      <a:pt x="35" y="11"/>
                    </a:lnTo>
                    <a:lnTo>
                      <a:pt x="27" y="11"/>
                    </a:lnTo>
                    <a:lnTo>
                      <a:pt x="19" y="11"/>
                    </a:lnTo>
                    <a:lnTo>
                      <a:pt x="11" y="19"/>
                    </a:lnTo>
                    <a:lnTo>
                      <a:pt x="4" y="23"/>
                    </a:lnTo>
                    <a:close/>
                  </a:path>
                </a:pathLst>
              </a:custGeom>
              <a:solidFill>
                <a:srgbClr val="000000"/>
              </a:solidFill>
              <a:ln w="0">
                <a:solidFill>
                  <a:srgbClr val="000000"/>
                </a:solidFill>
                <a:round/>
                <a:headEnd/>
                <a:tailEnd/>
              </a:ln>
            </p:spPr>
            <p:txBody>
              <a:bodyPr/>
              <a:lstStyle/>
              <a:p>
                <a:endParaRPr lang="en-CA"/>
              </a:p>
            </p:txBody>
          </p:sp>
          <p:sp>
            <p:nvSpPr>
              <p:cNvPr id="14568" name="Freeform 150"/>
              <p:cNvSpPr>
                <a:spLocks/>
              </p:cNvSpPr>
              <p:nvPr/>
            </p:nvSpPr>
            <p:spPr bwMode="auto">
              <a:xfrm>
                <a:off x="5172" y="1952"/>
                <a:ext cx="73" cy="111"/>
              </a:xfrm>
              <a:custGeom>
                <a:avLst/>
                <a:gdLst>
                  <a:gd name="T0" fmla="*/ 12 w 73"/>
                  <a:gd name="T1" fmla="*/ 0 h 111"/>
                  <a:gd name="T2" fmla="*/ 73 w 73"/>
                  <a:gd name="T3" fmla="*/ 0 h 111"/>
                  <a:gd name="T4" fmla="*/ 73 w 73"/>
                  <a:gd name="T5" fmla="*/ 3 h 111"/>
                  <a:gd name="T6" fmla="*/ 31 w 73"/>
                  <a:gd name="T7" fmla="*/ 111 h 111"/>
                  <a:gd name="T8" fmla="*/ 23 w 73"/>
                  <a:gd name="T9" fmla="*/ 111 h 111"/>
                  <a:gd name="T10" fmla="*/ 58 w 73"/>
                  <a:gd name="T11" fmla="*/ 11 h 111"/>
                  <a:gd name="T12" fmla="*/ 27 w 73"/>
                  <a:gd name="T13" fmla="*/ 11 h 111"/>
                  <a:gd name="T14" fmla="*/ 20 w 73"/>
                  <a:gd name="T15" fmla="*/ 11 h 111"/>
                  <a:gd name="T16" fmla="*/ 16 w 73"/>
                  <a:gd name="T17" fmla="*/ 15 h 111"/>
                  <a:gd name="T18" fmla="*/ 8 w 73"/>
                  <a:gd name="T19" fmla="*/ 19 h 111"/>
                  <a:gd name="T20" fmla="*/ 4 w 73"/>
                  <a:gd name="T21" fmla="*/ 26 h 111"/>
                  <a:gd name="T22" fmla="*/ 0 w 73"/>
                  <a:gd name="T23" fmla="*/ 26 h 111"/>
                  <a:gd name="T24" fmla="*/ 12 w 73"/>
                  <a:gd name="T25" fmla="*/ 0 h 11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73"/>
                  <a:gd name="T40" fmla="*/ 0 h 111"/>
                  <a:gd name="T41" fmla="*/ 73 w 73"/>
                  <a:gd name="T42" fmla="*/ 111 h 11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73" h="111">
                    <a:moveTo>
                      <a:pt x="12" y="0"/>
                    </a:moveTo>
                    <a:lnTo>
                      <a:pt x="73" y="0"/>
                    </a:lnTo>
                    <a:lnTo>
                      <a:pt x="73" y="3"/>
                    </a:lnTo>
                    <a:lnTo>
                      <a:pt x="31" y="111"/>
                    </a:lnTo>
                    <a:lnTo>
                      <a:pt x="23" y="111"/>
                    </a:lnTo>
                    <a:lnTo>
                      <a:pt x="58" y="11"/>
                    </a:lnTo>
                    <a:lnTo>
                      <a:pt x="27" y="11"/>
                    </a:lnTo>
                    <a:lnTo>
                      <a:pt x="20" y="11"/>
                    </a:lnTo>
                    <a:lnTo>
                      <a:pt x="16" y="15"/>
                    </a:lnTo>
                    <a:lnTo>
                      <a:pt x="8" y="19"/>
                    </a:lnTo>
                    <a:lnTo>
                      <a:pt x="4" y="26"/>
                    </a:lnTo>
                    <a:lnTo>
                      <a:pt x="0" y="26"/>
                    </a:lnTo>
                    <a:lnTo>
                      <a:pt x="12" y="0"/>
                    </a:lnTo>
                    <a:close/>
                  </a:path>
                </a:pathLst>
              </a:custGeom>
              <a:solidFill>
                <a:srgbClr val="000000"/>
              </a:solidFill>
              <a:ln w="0">
                <a:solidFill>
                  <a:srgbClr val="000000"/>
                </a:solidFill>
                <a:round/>
                <a:headEnd/>
                <a:tailEnd/>
              </a:ln>
            </p:spPr>
            <p:txBody>
              <a:bodyPr/>
              <a:lstStyle/>
              <a:p>
                <a:endParaRPr lang="en-CA"/>
              </a:p>
            </p:txBody>
          </p:sp>
          <p:sp>
            <p:nvSpPr>
              <p:cNvPr id="14569" name="Rectangle 151"/>
              <p:cNvSpPr>
                <a:spLocks noChangeArrowheads="1"/>
              </p:cNvSpPr>
              <p:nvPr/>
            </p:nvSpPr>
            <p:spPr bwMode="auto">
              <a:xfrm>
                <a:off x="5268" y="192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4570" name="Rectangle 152"/>
              <p:cNvSpPr>
                <a:spLocks noChangeArrowheads="1"/>
              </p:cNvSpPr>
              <p:nvPr/>
            </p:nvSpPr>
            <p:spPr bwMode="auto">
              <a:xfrm>
                <a:off x="188" y="2120"/>
                <a:ext cx="8" cy="208"/>
              </a:xfrm>
              <a:prstGeom prst="rect">
                <a:avLst/>
              </a:prstGeom>
              <a:solidFill>
                <a:srgbClr val="000000"/>
              </a:solidFill>
              <a:ln w="0">
                <a:solidFill>
                  <a:srgbClr val="000000"/>
                </a:solidFill>
                <a:miter lim="800000"/>
                <a:headEnd/>
                <a:tailEnd/>
              </a:ln>
            </p:spPr>
            <p:txBody>
              <a:bodyPr/>
              <a:lstStyle/>
              <a:p>
                <a:endParaRPr lang="en-US"/>
              </a:p>
            </p:txBody>
          </p:sp>
          <p:sp>
            <p:nvSpPr>
              <p:cNvPr id="14571" name="Freeform 153"/>
              <p:cNvSpPr>
                <a:spLocks noEditPoints="1"/>
              </p:cNvSpPr>
              <p:nvPr/>
            </p:nvSpPr>
            <p:spPr bwMode="auto">
              <a:xfrm>
                <a:off x="254" y="2193"/>
                <a:ext cx="61" cy="81"/>
              </a:xfrm>
              <a:custGeom>
                <a:avLst/>
                <a:gdLst>
                  <a:gd name="T0" fmla="*/ 11 w 61"/>
                  <a:gd name="T1" fmla="*/ 31 h 81"/>
                  <a:gd name="T2" fmla="*/ 15 w 61"/>
                  <a:gd name="T3" fmla="*/ 46 h 81"/>
                  <a:gd name="T4" fmla="*/ 19 w 61"/>
                  <a:gd name="T5" fmla="*/ 54 h 81"/>
                  <a:gd name="T6" fmla="*/ 26 w 61"/>
                  <a:gd name="T7" fmla="*/ 62 h 81"/>
                  <a:gd name="T8" fmla="*/ 38 w 61"/>
                  <a:gd name="T9" fmla="*/ 65 h 81"/>
                  <a:gd name="T10" fmla="*/ 46 w 61"/>
                  <a:gd name="T11" fmla="*/ 65 h 81"/>
                  <a:gd name="T12" fmla="*/ 49 w 61"/>
                  <a:gd name="T13" fmla="*/ 62 h 81"/>
                  <a:gd name="T14" fmla="*/ 57 w 61"/>
                  <a:gd name="T15" fmla="*/ 58 h 81"/>
                  <a:gd name="T16" fmla="*/ 61 w 61"/>
                  <a:gd name="T17" fmla="*/ 46 h 81"/>
                  <a:gd name="T18" fmla="*/ 61 w 61"/>
                  <a:gd name="T19" fmla="*/ 50 h 81"/>
                  <a:gd name="T20" fmla="*/ 57 w 61"/>
                  <a:gd name="T21" fmla="*/ 62 h 81"/>
                  <a:gd name="T22" fmla="*/ 53 w 61"/>
                  <a:gd name="T23" fmla="*/ 69 h 81"/>
                  <a:gd name="T24" fmla="*/ 42 w 61"/>
                  <a:gd name="T25" fmla="*/ 77 h 81"/>
                  <a:gd name="T26" fmla="*/ 30 w 61"/>
                  <a:gd name="T27" fmla="*/ 81 h 81"/>
                  <a:gd name="T28" fmla="*/ 19 w 61"/>
                  <a:gd name="T29" fmla="*/ 77 h 81"/>
                  <a:gd name="T30" fmla="*/ 7 w 61"/>
                  <a:gd name="T31" fmla="*/ 69 h 81"/>
                  <a:gd name="T32" fmla="*/ 3 w 61"/>
                  <a:gd name="T33" fmla="*/ 62 h 81"/>
                  <a:gd name="T34" fmla="*/ 0 w 61"/>
                  <a:gd name="T35" fmla="*/ 50 h 81"/>
                  <a:gd name="T36" fmla="*/ 0 w 61"/>
                  <a:gd name="T37" fmla="*/ 42 h 81"/>
                  <a:gd name="T38" fmla="*/ 0 w 61"/>
                  <a:gd name="T39" fmla="*/ 27 h 81"/>
                  <a:gd name="T40" fmla="*/ 3 w 61"/>
                  <a:gd name="T41" fmla="*/ 19 h 81"/>
                  <a:gd name="T42" fmla="*/ 7 w 61"/>
                  <a:gd name="T43" fmla="*/ 12 h 81"/>
                  <a:gd name="T44" fmla="*/ 15 w 61"/>
                  <a:gd name="T45" fmla="*/ 4 h 81"/>
                  <a:gd name="T46" fmla="*/ 23 w 61"/>
                  <a:gd name="T47" fmla="*/ 0 h 81"/>
                  <a:gd name="T48" fmla="*/ 34 w 61"/>
                  <a:gd name="T49" fmla="*/ 0 h 81"/>
                  <a:gd name="T50" fmla="*/ 46 w 61"/>
                  <a:gd name="T51" fmla="*/ 4 h 81"/>
                  <a:gd name="T52" fmla="*/ 53 w 61"/>
                  <a:gd name="T53" fmla="*/ 8 h 81"/>
                  <a:gd name="T54" fmla="*/ 61 w 61"/>
                  <a:gd name="T55" fmla="*/ 19 h 81"/>
                  <a:gd name="T56" fmla="*/ 61 w 61"/>
                  <a:gd name="T57" fmla="*/ 31 h 81"/>
                  <a:gd name="T58" fmla="*/ 11 w 61"/>
                  <a:gd name="T59" fmla="*/ 31 h 81"/>
                  <a:gd name="T60" fmla="*/ 11 w 61"/>
                  <a:gd name="T61" fmla="*/ 23 h 81"/>
                  <a:gd name="T62" fmla="*/ 46 w 61"/>
                  <a:gd name="T63" fmla="*/ 23 h 81"/>
                  <a:gd name="T64" fmla="*/ 46 w 61"/>
                  <a:gd name="T65" fmla="*/ 19 h 81"/>
                  <a:gd name="T66" fmla="*/ 42 w 61"/>
                  <a:gd name="T67" fmla="*/ 16 h 81"/>
                  <a:gd name="T68" fmla="*/ 42 w 61"/>
                  <a:gd name="T69" fmla="*/ 12 h 81"/>
                  <a:gd name="T70" fmla="*/ 38 w 61"/>
                  <a:gd name="T71" fmla="*/ 8 h 81"/>
                  <a:gd name="T72" fmla="*/ 34 w 61"/>
                  <a:gd name="T73" fmla="*/ 8 h 81"/>
                  <a:gd name="T74" fmla="*/ 30 w 61"/>
                  <a:gd name="T75" fmla="*/ 4 h 81"/>
                  <a:gd name="T76" fmla="*/ 23 w 61"/>
                  <a:gd name="T77" fmla="*/ 8 h 81"/>
                  <a:gd name="T78" fmla="*/ 19 w 61"/>
                  <a:gd name="T79" fmla="*/ 12 h 81"/>
                  <a:gd name="T80" fmla="*/ 15 w 61"/>
                  <a:gd name="T81" fmla="*/ 16 h 81"/>
                  <a:gd name="T82" fmla="*/ 11 w 61"/>
                  <a:gd name="T83" fmla="*/ 23 h 8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1"/>
                  <a:gd name="T127" fmla="*/ 0 h 81"/>
                  <a:gd name="T128" fmla="*/ 61 w 61"/>
                  <a:gd name="T129" fmla="*/ 81 h 8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1" h="81">
                    <a:moveTo>
                      <a:pt x="11" y="31"/>
                    </a:moveTo>
                    <a:lnTo>
                      <a:pt x="15" y="46"/>
                    </a:lnTo>
                    <a:lnTo>
                      <a:pt x="19" y="54"/>
                    </a:lnTo>
                    <a:lnTo>
                      <a:pt x="26" y="62"/>
                    </a:lnTo>
                    <a:lnTo>
                      <a:pt x="38" y="65"/>
                    </a:lnTo>
                    <a:lnTo>
                      <a:pt x="46" y="65"/>
                    </a:lnTo>
                    <a:lnTo>
                      <a:pt x="49" y="62"/>
                    </a:lnTo>
                    <a:lnTo>
                      <a:pt x="57" y="58"/>
                    </a:lnTo>
                    <a:lnTo>
                      <a:pt x="61" y="46"/>
                    </a:lnTo>
                    <a:lnTo>
                      <a:pt x="61" y="50"/>
                    </a:lnTo>
                    <a:lnTo>
                      <a:pt x="57" y="62"/>
                    </a:lnTo>
                    <a:lnTo>
                      <a:pt x="53" y="69"/>
                    </a:lnTo>
                    <a:lnTo>
                      <a:pt x="42" y="77"/>
                    </a:lnTo>
                    <a:lnTo>
                      <a:pt x="30" y="81"/>
                    </a:lnTo>
                    <a:lnTo>
                      <a:pt x="19" y="77"/>
                    </a:lnTo>
                    <a:lnTo>
                      <a:pt x="7" y="69"/>
                    </a:lnTo>
                    <a:lnTo>
                      <a:pt x="3" y="62"/>
                    </a:lnTo>
                    <a:lnTo>
                      <a:pt x="0" y="50"/>
                    </a:lnTo>
                    <a:lnTo>
                      <a:pt x="0" y="42"/>
                    </a:lnTo>
                    <a:lnTo>
                      <a:pt x="0" y="27"/>
                    </a:lnTo>
                    <a:lnTo>
                      <a:pt x="3" y="19"/>
                    </a:lnTo>
                    <a:lnTo>
                      <a:pt x="7" y="12"/>
                    </a:lnTo>
                    <a:lnTo>
                      <a:pt x="15" y="4"/>
                    </a:lnTo>
                    <a:lnTo>
                      <a:pt x="23" y="0"/>
                    </a:lnTo>
                    <a:lnTo>
                      <a:pt x="34" y="0"/>
                    </a:lnTo>
                    <a:lnTo>
                      <a:pt x="46" y="4"/>
                    </a:lnTo>
                    <a:lnTo>
                      <a:pt x="53" y="8"/>
                    </a:lnTo>
                    <a:lnTo>
                      <a:pt x="61" y="19"/>
                    </a:lnTo>
                    <a:lnTo>
                      <a:pt x="61" y="31"/>
                    </a:lnTo>
                    <a:lnTo>
                      <a:pt x="11" y="31"/>
                    </a:lnTo>
                    <a:close/>
                    <a:moveTo>
                      <a:pt x="11" y="23"/>
                    </a:moveTo>
                    <a:lnTo>
                      <a:pt x="46" y="23"/>
                    </a:lnTo>
                    <a:lnTo>
                      <a:pt x="46" y="19"/>
                    </a:lnTo>
                    <a:lnTo>
                      <a:pt x="42" y="16"/>
                    </a:lnTo>
                    <a:lnTo>
                      <a:pt x="42" y="12"/>
                    </a:lnTo>
                    <a:lnTo>
                      <a:pt x="38" y="8"/>
                    </a:lnTo>
                    <a:lnTo>
                      <a:pt x="34" y="8"/>
                    </a:lnTo>
                    <a:lnTo>
                      <a:pt x="30" y="4"/>
                    </a:lnTo>
                    <a:lnTo>
                      <a:pt x="23" y="8"/>
                    </a:lnTo>
                    <a:lnTo>
                      <a:pt x="19" y="12"/>
                    </a:lnTo>
                    <a:lnTo>
                      <a:pt x="15" y="16"/>
                    </a:lnTo>
                    <a:lnTo>
                      <a:pt x="11" y="23"/>
                    </a:lnTo>
                    <a:close/>
                  </a:path>
                </a:pathLst>
              </a:custGeom>
              <a:solidFill>
                <a:srgbClr val="000000"/>
              </a:solidFill>
              <a:ln w="0">
                <a:solidFill>
                  <a:srgbClr val="000000"/>
                </a:solidFill>
                <a:round/>
                <a:headEnd/>
                <a:tailEnd/>
              </a:ln>
            </p:spPr>
            <p:txBody>
              <a:bodyPr/>
              <a:lstStyle/>
              <a:p>
                <a:endParaRPr lang="en-CA"/>
              </a:p>
            </p:txBody>
          </p:sp>
          <p:sp>
            <p:nvSpPr>
              <p:cNvPr id="14572" name="Freeform 154"/>
              <p:cNvSpPr>
                <a:spLocks noEditPoints="1"/>
              </p:cNvSpPr>
              <p:nvPr/>
            </p:nvSpPr>
            <p:spPr bwMode="auto">
              <a:xfrm>
                <a:off x="330" y="2193"/>
                <a:ext cx="66" cy="81"/>
              </a:xfrm>
              <a:custGeom>
                <a:avLst/>
                <a:gdLst>
                  <a:gd name="T0" fmla="*/ 35 w 66"/>
                  <a:gd name="T1" fmla="*/ 73 h 81"/>
                  <a:gd name="T2" fmla="*/ 27 w 66"/>
                  <a:gd name="T3" fmla="*/ 77 h 81"/>
                  <a:gd name="T4" fmla="*/ 16 w 66"/>
                  <a:gd name="T5" fmla="*/ 81 h 81"/>
                  <a:gd name="T6" fmla="*/ 4 w 66"/>
                  <a:gd name="T7" fmla="*/ 73 h 81"/>
                  <a:gd name="T8" fmla="*/ 0 w 66"/>
                  <a:gd name="T9" fmla="*/ 62 h 81"/>
                  <a:gd name="T10" fmla="*/ 0 w 66"/>
                  <a:gd name="T11" fmla="*/ 50 h 81"/>
                  <a:gd name="T12" fmla="*/ 12 w 66"/>
                  <a:gd name="T13" fmla="*/ 39 h 81"/>
                  <a:gd name="T14" fmla="*/ 39 w 66"/>
                  <a:gd name="T15" fmla="*/ 27 h 81"/>
                  <a:gd name="T16" fmla="*/ 39 w 66"/>
                  <a:gd name="T17" fmla="*/ 16 h 81"/>
                  <a:gd name="T18" fmla="*/ 31 w 66"/>
                  <a:gd name="T19" fmla="*/ 8 h 81"/>
                  <a:gd name="T20" fmla="*/ 23 w 66"/>
                  <a:gd name="T21" fmla="*/ 8 h 81"/>
                  <a:gd name="T22" fmla="*/ 16 w 66"/>
                  <a:gd name="T23" fmla="*/ 12 h 81"/>
                  <a:gd name="T24" fmla="*/ 16 w 66"/>
                  <a:gd name="T25" fmla="*/ 19 h 81"/>
                  <a:gd name="T26" fmla="*/ 16 w 66"/>
                  <a:gd name="T27" fmla="*/ 27 h 81"/>
                  <a:gd name="T28" fmla="*/ 8 w 66"/>
                  <a:gd name="T29" fmla="*/ 27 h 81"/>
                  <a:gd name="T30" fmla="*/ 4 w 66"/>
                  <a:gd name="T31" fmla="*/ 27 h 81"/>
                  <a:gd name="T32" fmla="*/ 0 w 66"/>
                  <a:gd name="T33" fmla="*/ 19 h 81"/>
                  <a:gd name="T34" fmla="*/ 8 w 66"/>
                  <a:gd name="T35" fmla="*/ 8 h 81"/>
                  <a:gd name="T36" fmla="*/ 31 w 66"/>
                  <a:gd name="T37" fmla="*/ 0 h 81"/>
                  <a:gd name="T38" fmla="*/ 46 w 66"/>
                  <a:gd name="T39" fmla="*/ 4 h 81"/>
                  <a:gd name="T40" fmla="*/ 54 w 66"/>
                  <a:gd name="T41" fmla="*/ 12 h 81"/>
                  <a:gd name="T42" fmla="*/ 54 w 66"/>
                  <a:gd name="T43" fmla="*/ 27 h 81"/>
                  <a:gd name="T44" fmla="*/ 54 w 66"/>
                  <a:gd name="T45" fmla="*/ 62 h 81"/>
                  <a:gd name="T46" fmla="*/ 54 w 66"/>
                  <a:gd name="T47" fmla="*/ 65 h 81"/>
                  <a:gd name="T48" fmla="*/ 58 w 66"/>
                  <a:gd name="T49" fmla="*/ 69 h 81"/>
                  <a:gd name="T50" fmla="*/ 58 w 66"/>
                  <a:gd name="T51" fmla="*/ 69 h 81"/>
                  <a:gd name="T52" fmla="*/ 62 w 66"/>
                  <a:gd name="T53" fmla="*/ 65 h 81"/>
                  <a:gd name="T54" fmla="*/ 66 w 66"/>
                  <a:gd name="T55" fmla="*/ 65 h 81"/>
                  <a:gd name="T56" fmla="*/ 50 w 66"/>
                  <a:gd name="T57" fmla="*/ 81 h 81"/>
                  <a:gd name="T58" fmla="*/ 43 w 66"/>
                  <a:gd name="T59" fmla="*/ 77 h 81"/>
                  <a:gd name="T60" fmla="*/ 39 w 66"/>
                  <a:gd name="T61" fmla="*/ 65 h 81"/>
                  <a:gd name="T62" fmla="*/ 39 w 66"/>
                  <a:gd name="T63" fmla="*/ 35 h 81"/>
                  <a:gd name="T64" fmla="*/ 23 w 66"/>
                  <a:gd name="T65" fmla="*/ 39 h 81"/>
                  <a:gd name="T66" fmla="*/ 16 w 66"/>
                  <a:gd name="T67" fmla="*/ 46 h 81"/>
                  <a:gd name="T68" fmla="*/ 12 w 66"/>
                  <a:gd name="T69" fmla="*/ 54 h 81"/>
                  <a:gd name="T70" fmla="*/ 16 w 66"/>
                  <a:gd name="T71" fmla="*/ 65 h 81"/>
                  <a:gd name="T72" fmla="*/ 23 w 66"/>
                  <a:gd name="T73" fmla="*/ 69 h 81"/>
                  <a:gd name="T74" fmla="*/ 39 w 66"/>
                  <a:gd name="T75" fmla="*/ 62 h 8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6"/>
                  <a:gd name="T115" fmla="*/ 0 h 81"/>
                  <a:gd name="T116" fmla="*/ 66 w 66"/>
                  <a:gd name="T117" fmla="*/ 81 h 81"/>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6" h="81">
                    <a:moveTo>
                      <a:pt x="39" y="65"/>
                    </a:moveTo>
                    <a:lnTo>
                      <a:pt x="35" y="73"/>
                    </a:lnTo>
                    <a:lnTo>
                      <a:pt x="27" y="77"/>
                    </a:lnTo>
                    <a:lnTo>
                      <a:pt x="19" y="77"/>
                    </a:lnTo>
                    <a:lnTo>
                      <a:pt x="16" y="81"/>
                    </a:lnTo>
                    <a:lnTo>
                      <a:pt x="8" y="77"/>
                    </a:lnTo>
                    <a:lnTo>
                      <a:pt x="4" y="73"/>
                    </a:lnTo>
                    <a:lnTo>
                      <a:pt x="0" y="69"/>
                    </a:lnTo>
                    <a:lnTo>
                      <a:pt x="0" y="62"/>
                    </a:lnTo>
                    <a:lnTo>
                      <a:pt x="0" y="54"/>
                    </a:lnTo>
                    <a:lnTo>
                      <a:pt x="0" y="50"/>
                    </a:lnTo>
                    <a:lnTo>
                      <a:pt x="4" y="46"/>
                    </a:lnTo>
                    <a:lnTo>
                      <a:pt x="12" y="39"/>
                    </a:lnTo>
                    <a:lnTo>
                      <a:pt x="23" y="35"/>
                    </a:lnTo>
                    <a:lnTo>
                      <a:pt x="39" y="27"/>
                    </a:lnTo>
                    <a:lnTo>
                      <a:pt x="39" y="16"/>
                    </a:lnTo>
                    <a:lnTo>
                      <a:pt x="39" y="12"/>
                    </a:lnTo>
                    <a:lnTo>
                      <a:pt x="31" y="8"/>
                    </a:lnTo>
                    <a:lnTo>
                      <a:pt x="27" y="4"/>
                    </a:lnTo>
                    <a:lnTo>
                      <a:pt x="23" y="8"/>
                    </a:lnTo>
                    <a:lnTo>
                      <a:pt x="19" y="8"/>
                    </a:lnTo>
                    <a:lnTo>
                      <a:pt x="16" y="12"/>
                    </a:lnTo>
                    <a:lnTo>
                      <a:pt x="16" y="16"/>
                    </a:lnTo>
                    <a:lnTo>
                      <a:pt x="16" y="19"/>
                    </a:lnTo>
                    <a:lnTo>
                      <a:pt x="16" y="23"/>
                    </a:lnTo>
                    <a:lnTo>
                      <a:pt x="16" y="27"/>
                    </a:lnTo>
                    <a:lnTo>
                      <a:pt x="12" y="27"/>
                    </a:lnTo>
                    <a:lnTo>
                      <a:pt x="8" y="27"/>
                    </a:lnTo>
                    <a:lnTo>
                      <a:pt x="4" y="27"/>
                    </a:lnTo>
                    <a:lnTo>
                      <a:pt x="4" y="23"/>
                    </a:lnTo>
                    <a:lnTo>
                      <a:pt x="0" y="19"/>
                    </a:lnTo>
                    <a:lnTo>
                      <a:pt x="4" y="12"/>
                    </a:lnTo>
                    <a:lnTo>
                      <a:pt x="8" y="8"/>
                    </a:lnTo>
                    <a:lnTo>
                      <a:pt x="19" y="0"/>
                    </a:lnTo>
                    <a:lnTo>
                      <a:pt x="31" y="0"/>
                    </a:lnTo>
                    <a:lnTo>
                      <a:pt x="39" y="0"/>
                    </a:lnTo>
                    <a:lnTo>
                      <a:pt x="46" y="4"/>
                    </a:lnTo>
                    <a:lnTo>
                      <a:pt x="50" y="8"/>
                    </a:lnTo>
                    <a:lnTo>
                      <a:pt x="54" y="12"/>
                    </a:lnTo>
                    <a:lnTo>
                      <a:pt x="54" y="16"/>
                    </a:lnTo>
                    <a:lnTo>
                      <a:pt x="54" y="27"/>
                    </a:lnTo>
                    <a:lnTo>
                      <a:pt x="54" y="50"/>
                    </a:lnTo>
                    <a:lnTo>
                      <a:pt x="54" y="62"/>
                    </a:lnTo>
                    <a:lnTo>
                      <a:pt x="54" y="65"/>
                    </a:lnTo>
                    <a:lnTo>
                      <a:pt x="58" y="69"/>
                    </a:lnTo>
                    <a:lnTo>
                      <a:pt x="62" y="69"/>
                    </a:lnTo>
                    <a:lnTo>
                      <a:pt x="62" y="65"/>
                    </a:lnTo>
                    <a:lnTo>
                      <a:pt x="66" y="62"/>
                    </a:lnTo>
                    <a:lnTo>
                      <a:pt x="66" y="65"/>
                    </a:lnTo>
                    <a:lnTo>
                      <a:pt x="58" y="77"/>
                    </a:lnTo>
                    <a:lnTo>
                      <a:pt x="50" y="81"/>
                    </a:lnTo>
                    <a:lnTo>
                      <a:pt x="46" y="77"/>
                    </a:lnTo>
                    <a:lnTo>
                      <a:pt x="43" y="77"/>
                    </a:lnTo>
                    <a:lnTo>
                      <a:pt x="43" y="73"/>
                    </a:lnTo>
                    <a:lnTo>
                      <a:pt x="39" y="65"/>
                    </a:lnTo>
                    <a:close/>
                    <a:moveTo>
                      <a:pt x="39" y="62"/>
                    </a:moveTo>
                    <a:lnTo>
                      <a:pt x="39" y="35"/>
                    </a:lnTo>
                    <a:lnTo>
                      <a:pt x="31" y="39"/>
                    </a:lnTo>
                    <a:lnTo>
                      <a:pt x="23" y="39"/>
                    </a:lnTo>
                    <a:lnTo>
                      <a:pt x="19" y="42"/>
                    </a:lnTo>
                    <a:lnTo>
                      <a:pt x="16" y="46"/>
                    </a:lnTo>
                    <a:lnTo>
                      <a:pt x="12" y="50"/>
                    </a:lnTo>
                    <a:lnTo>
                      <a:pt x="12" y="54"/>
                    </a:lnTo>
                    <a:lnTo>
                      <a:pt x="12" y="62"/>
                    </a:lnTo>
                    <a:lnTo>
                      <a:pt x="16" y="65"/>
                    </a:lnTo>
                    <a:lnTo>
                      <a:pt x="19" y="69"/>
                    </a:lnTo>
                    <a:lnTo>
                      <a:pt x="23" y="69"/>
                    </a:lnTo>
                    <a:lnTo>
                      <a:pt x="31" y="65"/>
                    </a:lnTo>
                    <a:lnTo>
                      <a:pt x="39" y="62"/>
                    </a:lnTo>
                    <a:close/>
                  </a:path>
                </a:pathLst>
              </a:custGeom>
              <a:solidFill>
                <a:srgbClr val="000000"/>
              </a:solidFill>
              <a:ln w="0">
                <a:solidFill>
                  <a:srgbClr val="000000"/>
                </a:solidFill>
                <a:round/>
                <a:headEnd/>
                <a:tailEnd/>
              </a:ln>
            </p:spPr>
            <p:txBody>
              <a:bodyPr/>
              <a:lstStyle/>
              <a:p>
                <a:endParaRPr lang="en-CA"/>
              </a:p>
            </p:txBody>
          </p:sp>
          <p:sp>
            <p:nvSpPr>
              <p:cNvPr id="14573" name="Freeform 155"/>
              <p:cNvSpPr>
                <a:spLocks/>
              </p:cNvSpPr>
              <p:nvPr/>
            </p:nvSpPr>
            <p:spPr bwMode="auto">
              <a:xfrm>
                <a:off x="399" y="2170"/>
                <a:ext cx="46" cy="104"/>
              </a:xfrm>
              <a:custGeom>
                <a:avLst/>
                <a:gdLst>
                  <a:gd name="T0" fmla="*/ 27 w 46"/>
                  <a:gd name="T1" fmla="*/ 0 h 104"/>
                  <a:gd name="T2" fmla="*/ 27 w 46"/>
                  <a:gd name="T3" fmla="*/ 27 h 104"/>
                  <a:gd name="T4" fmla="*/ 43 w 46"/>
                  <a:gd name="T5" fmla="*/ 27 h 104"/>
                  <a:gd name="T6" fmla="*/ 43 w 46"/>
                  <a:gd name="T7" fmla="*/ 31 h 104"/>
                  <a:gd name="T8" fmla="*/ 27 w 46"/>
                  <a:gd name="T9" fmla="*/ 31 h 104"/>
                  <a:gd name="T10" fmla="*/ 27 w 46"/>
                  <a:gd name="T11" fmla="*/ 81 h 104"/>
                  <a:gd name="T12" fmla="*/ 27 w 46"/>
                  <a:gd name="T13" fmla="*/ 85 h 104"/>
                  <a:gd name="T14" fmla="*/ 27 w 46"/>
                  <a:gd name="T15" fmla="*/ 88 h 104"/>
                  <a:gd name="T16" fmla="*/ 31 w 46"/>
                  <a:gd name="T17" fmla="*/ 92 h 104"/>
                  <a:gd name="T18" fmla="*/ 35 w 46"/>
                  <a:gd name="T19" fmla="*/ 92 h 104"/>
                  <a:gd name="T20" fmla="*/ 35 w 46"/>
                  <a:gd name="T21" fmla="*/ 92 h 104"/>
                  <a:gd name="T22" fmla="*/ 39 w 46"/>
                  <a:gd name="T23" fmla="*/ 88 h 104"/>
                  <a:gd name="T24" fmla="*/ 43 w 46"/>
                  <a:gd name="T25" fmla="*/ 88 h 104"/>
                  <a:gd name="T26" fmla="*/ 43 w 46"/>
                  <a:gd name="T27" fmla="*/ 85 h 104"/>
                  <a:gd name="T28" fmla="*/ 46 w 46"/>
                  <a:gd name="T29" fmla="*/ 85 h 104"/>
                  <a:gd name="T30" fmla="*/ 43 w 46"/>
                  <a:gd name="T31" fmla="*/ 92 h 104"/>
                  <a:gd name="T32" fmla="*/ 39 w 46"/>
                  <a:gd name="T33" fmla="*/ 100 h 104"/>
                  <a:gd name="T34" fmla="*/ 31 w 46"/>
                  <a:gd name="T35" fmla="*/ 100 h 104"/>
                  <a:gd name="T36" fmla="*/ 27 w 46"/>
                  <a:gd name="T37" fmla="*/ 104 h 104"/>
                  <a:gd name="T38" fmla="*/ 23 w 46"/>
                  <a:gd name="T39" fmla="*/ 100 h 104"/>
                  <a:gd name="T40" fmla="*/ 20 w 46"/>
                  <a:gd name="T41" fmla="*/ 100 h 104"/>
                  <a:gd name="T42" fmla="*/ 16 w 46"/>
                  <a:gd name="T43" fmla="*/ 96 h 104"/>
                  <a:gd name="T44" fmla="*/ 12 w 46"/>
                  <a:gd name="T45" fmla="*/ 92 h 104"/>
                  <a:gd name="T46" fmla="*/ 12 w 46"/>
                  <a:gd name="T47" fmla="*/ 88 h 104"/>
                  <a:gd name="T48" fmla="*/ 12 w 46"/>
                  <a:gd name="T49" fmla="*/ 81 h 104"/>
                  <a:gd name="T50" fmla="*/ 12 w 46"/>
                  <a:gd name="T51" fmla="*/ 31 h 104"/>
                  <a:gd name="T52" fmla="*/ 0 w 46"/>
                  <a:gd name="T53" fmla="*/ 31 h 104"/>
                  <a:gd name="T54" fmla="*/ 0 w 46"/>
                  <a:gd name="T55" fmla="*/ 27 h 104"/>
                  <a:gd name="T56" fmla="*/ 4 w 46"/>
                  <a:gd name="T57" fmla="*/ 27 h 104"/>
                  <a:gd name="T58" fmla="*/ 8 w 46"/>
                  <a:gd name="T59" fmla="*/ 23 h 104"/>
                  <a:gd name="T60" fmla="*/ 12 w 46"/>
                  <a:gd name="T61" fmla="*/ 16 h 104"/>
                  <a:gd name="T62" fmla="*/ 20 w 46"/>
                  <a:gd name="T63" fmla="*/ 12 h 104"/>
                  <a:gd name="T64" fmla="*/ 20 w 46"/>
                  <a:gd name="T65" fmla="*/ 8 h 104"/>
                  <a:gd name="T66" fmla="*/ 23 w 46"/>
                  <a:gd name="T67" fmla="*/ 0 h 104"/>
                  <a:gd name="T68" fmla="*/ 27 w 46"/>
                  <a:gd name="T69" fmla="*/ 0 h 10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6"/>
                  <a:gd name="T106" fmla="*/ 0 h 104"/>
                  <a:gd name="T107" fmla="*/ 46 w 46"/>
                  <a:gd name="T108" fmla="*/ 104 h 10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6" h="104">
                    <a:moveTo>
                      <a:pt x="27" y="0"/>
                    </a:moveTo>
                    <a:lnTo>
                      <a:pt x="27" y="27"/>
                    </a:lnTo>
                    <a:lnTo>
                      <a:pt x="43" y="27"/>
                    </a:lnTo>
                    <a:lnTo>
                      <a:pt x="43" y="31"/>
                    </a:lnTo>
                    <a:lnTo>
                      <a:pt x="27" y="31"/>
                    </a:lnTo>
                    <a:lnTo>
                      <a:pt x="27" y="81"/>
                    </a:lnTo>
                    <a:lnTo>
                      <a:pt x="27" y="85"/>
                    </a:lnTo>
                    <a:lnTo>
                      <a:pt x="27" y="88"/>
                    </a:lnTo>
                    <a:lnTo>
                      <a:pt x="31" y="92"/>
                    </a:lnTo>
                    <a:lnTo>
                      <a:pt x="35" y="92"/>
                    </a:lnTo>
                    <a:lnTo>
                      <a:pt x="39" y="88"/>
                    </a:lnTo>
                    <a:lnTo>
                      <a:pt x="43" y="88"/>
                    </a:lnTo>
                    <a:lnTo>
                      <a:pt x="43" y="85"/>
                    </a:lnTo>
                    <a:lnTo>
                      <a:pt x="46" y="85"/>
                    </a:lnTo>
                    <a:lnTo>
                      <a:pt x="43" y="92"/>
                    </a:lnTo>
                    <a:lnTo>
                      <a:pt x="39" y="100"/>
                    </a:lnTo>
                    <a:lnTo>
                      <a:pt x="31" y="100"/>
                    </a:lnTo>
                    <a:lnTo>
                      <a:pt x="27" y="104"/>
                    </a:lnTo>
                    <a:lnTo>
                      <a:pt x="23" y="100"/>
                    </a:lnTo>
                    <a:lnTo>
                      <a:pt x="20" y="100"/>
                    </a:lnTo>
                    <a:lnTo>
                      <a:pt x="16" y="96"/>
                    </a:lnTo>
                    <a:lnTo>
                      <a:pt x="12" y="92"/>
                    </a:lnTo>
                    <a:lnTo>
                      <a:pt x="12" y="88"/>
                    </a:lnTo>
                    <a:lnTo>
                      <a:pt x="12" y="81"/>
                    </a:lnTo>
                    <a:lnTo>
                      <a:pt x="12" y="31"/>
                    </a:lnTo>
                    <a:lnTo>
                      <a:pt x="0" y="31"/>
                    </a:lnTo>
                    <a:lnTo>
                      <a:pt x="0" y="27"/>
                    </a:lnTo>
                    <a:lnTo>
                      <a:pt x="4" y="27"/>
                    </a:lnTo>
                    <a:lnTo>
                      <a:pt x="8" y="23"/>
                    </a:lnTo>
                    <a:lnTo>
                      <a:pt x="12" y="16"/>
                    </a:lnTo>
                    <a:lnTo>
                      <a:pt x="20" y="12"/>
                    </a:lnTo>
                    <a:lnTo>
                      <a:pt x="20" y="8"/>
                    </a:lnTo>
                    <a:lnTo>
                      <a:pt x="23" y="0"/>
                    </a:lnTo>
                    <a:lnTo>
                      <a:pt x="27" y="0"/>
                    </a:lnTo>
                    <a:close/>
                  </a:path>
                </a:pathLst>
              </a:custGeom>
              <a:solidFill>
                <a:srgbClr val="000000"/>
              </a:solidFill>
              <a:ln w="0">
                <a:solidFill>
                  <a:srgbClr val="000000"/>
                </a:solidFill>
                <a:round/>
                <a:headEnd/>
                <a:tailEnd/>
              </a:ln>
            </p:spPr>
            <p:txBody>
              <a:bodyPr/>
              <a:lstStyle/>
              <a:p>
                <a:endParaRPr lang="en-CA"/>
              </a:p>
            </p:txBody>
          </p:sp>
          <p:sp>
            <p:nvSpPr>
              <p:cNvPr id="14574" name="Rectangle 156"/>
              <p:cNvSpPr>
                <a:spLocks noChangeArrowheads="1"/>
              </p:cNvSpPr>
              <p:nvPr/>
            </p:nvSpPr>
            <p:spPr bwMode="auto">
              <a:xfrm>
                <a:off x="833" y="2120"/>
                <a:ext cx="8" cy="208"/>
              </a:xfrm>
              <a:prstGeom prst="rect">
                <a:avLst/>
              </a:prstGeom>
              <a:solidFill>
                <a:srgbClr val="000000"/>
              </a:solidFill>
              <a:ln w="0">
                <a:solidFill>
                  <a:srgbClr val="000000"/>
                </a:solidFill>
                <a:miter lim="800000"/>
                <a:headEnd/>
                <a:tailEnd/>
              </a:ln>
            </p:spPr>
            <p:txBody>
              <a:bodyPr/>
              <a:lstStyle/>
              <a:p>
                <a:endParaRPr lang="en-US"/>
              </a:p>
            </p:txBody>
          </p:sp>
          <p:sp>
            <p:nvSpPr>
              <p:cNvPr id="14575" name="Rectangle 157"/>
              <p:cNvSpPr>
                <a:spLocks noChangeArrowheads="1"/>
              </p:cNvSpPr>
              <p:nvPr/>
            </p:nvSpPr>
            <p:spPr bwMode="auto">
              <a:xfrm>
                <a:off x="864" y="2120"/>
                <a:ext cx="7" cy="208"/>
              </a:xfrm>
              <a:prstGeom prst="rect">
                <a:avLst/>
              </a:prstGeom>
              <a:solidFill>
                <a:srgbClr val="000000"/>
              </a:solidFill>
              <a:ln w="0">
                <a:solidFill>
                  <a:srgbClr val="000000"/>
                </a:solidFill>
                <a:miter lim="800000"/>
                <a:headEnd/>
                <a:tailEnd/>
              </a:ln>
            </p:spPr>
            <p:txBody>
              <a:bodyPr/>
              <a:lstStyle/>
              <a:p>
                <a:endParaRPr lang="en-US"/>
              </a:p>
            </p:txBody>
          </p:sp>
          <p:sp>
            <p:nvSpPr>
              <p:cNvPr id="14576" name="Freeform 158"/>
              <p:cNvSpPr>
                <a:spLocks noEditPoints="1"/>
              </p:cNvSpPr>
              <p:nvPr/>
            </p:nvSpPr>
            <p:spPr bwMode="auto">
              <a:xfrm>
                <a:off x="1055" y="2155"/>
                <a:ext cx="70" cy="119"/>
              </a:xfrm>
              <a:custGeom>
                <a:avLst/>
                <a:gdLst>
                  <a:gd name="T0" fmla="*/ 0 w 70"/>
                  <a:gd name="T1" fmla="*/ 61 h 119"/>
                  <a:gd name="T2" fmla="*/ 0 w 70"/>
                  <a:gd name="T3" fmla="*/ 42 h 119"/>
                  <a:gd name="T4" fmla="*/ 4 w 70"/>
                  <a:gd name="T5" fmla="*/ 27 h 119"/>
                  <a:gd name="T6" fmla="*/ 12 w 70"/>
                  <a:gd name="T7" fmla="*/ 15 h 119"/>
                  <a:gd name="T8" fmla="*/ 20 w 70"/>
                  <a:gd name="T9" fmla="*/ 8 h 119"/>
                  <a:gd name="T10" fmla="*/ 27 w 70"/>
                  <a:gd name="T11" fmla="*/ 4 h 119"/>
                  <a:gd name="T12" fmla="*/ 35 w 70"/>
                  <a:gd name="T13" fmla="*/ 0 h 119"/>
                  <a:gd name="T14" fmla="*/ 43 w 70"/>
                  <a:gd name="T15" fmla="*/ 4 h 119"/>
                  <a:gd name="T16" fmla="*/ 50 w 70"/>
                  <a:gd name="T17" fmla="*/ 8 h 119"/>
                  <a:gd name="T18" fmla="*/ 58 w 70"/>
                  <a:gd name="T19" fmla="*/ 15 h 119"/>
                  <a:gd name="T20" fmla="*/ 66 w 70"/>
                  <a:gd name="T21" fmla="*/ 27 h 119"/>
                  <a:gd name="T22" fmla="*/ 70 w 70"/>
                  <a:gd name="T23" fmla="*/ 42 h 119"/>
                  <a:gd name="T24" fmla="*/ 70 w 70"/>
                  <a:gd name="T25" fmla="*/ 57 h 119"/>
                  <a:gd name="T26" fmla="*/ 70 w 70"/>
                  <a:gd name="T27" fmla="*/ 77 h 119"/>
                  <a:gd name="T28" fmla="*/ 66 w 70"/>
                  <a:gd name="T29" fmla="*/ 92 h 119"/>
                  <a:gd name="T30" fmla="*/ 58 w 70"/>
                  <a:gd name="T31" fmla="*/ 103 h 119"/>
                  <a:gd name="T32" fmla="*/ 50 w 70"/>
                  <a:gd name="T33" fmla="*/ 111 h 119"/>
                  <a:gd name="T34" fmla="*/ 43 w 70"/>
                  <a:gd name="T35" fmla="*/ 115 h 119"/>
                  <a:gd name="T36" fmla="*/ 35 w 70"/>
                  <a:gd name="T37" fmla="*/ 119 h 119"/>
                  <a:gd name="T38" fmla="*/ 23 w 70"/>
                  <a:gd name="T39" fmla="*/ 115 h 119"/>
                  <a:gd name="T40" fmla="*/ 16 w 70"/>
                  <a:gd name="T41" fmla="*/ 107 h 119"/>
                  <a:gd name="T42" fmla="*/ 8 w 70"/>
                  <a:gd name="T43" fmla="*/ 100 h 119"/>
                  <a:gd name="T44" fmla="*/ 0 w 70"/>
                  <a:gd name="T45" fmla="*/ 80 h 119"/>
                  <a:gd name="T46" fmla="*/ 0 w 70"/>
                  <a:gd name="T47" fmla="*/ 61 h 119"/>
                  <a:gd name="T48" fmla="*/ 16 w 70"/>
                  <a:gd name="T49" fmla="*/ 61 h 119"/>
                  <a:gd name="T50" fmla="*/ 16 w 70"/>
                  <a:gd name="T51" fmla="*/ 84 h 119"/>
                  <a:gd name="T52" fmla="*/ 20 w 70"/>
                  <a:gd name="T53" fmla="*/ 100 h 119"/>
                  <a:gd name="T54" fmla="*/ 23 w 70"/>
                  <a:gd name="T55" fmla="*/ 107 h 119"/>
                  <a:gd name="T56" fmla="*/ 27 w 70"/>
                  <a:gd name="T57" fmla="*/ 111 h 119"/>
                  <a:gd name="T58" fmla="*/ 35 w 70"/>
                  <a:gd name="T59" fmla="*/ 111 h 119"/>
                  <a:gd name="T60" fmla="*/ 39 w 70"/>
                  <a:gd name="T61" fmla="*/ 111 h 119"/>
                  <a:gd name="T62" fmla="*/ 43 w 70"/>
                  <a:gd name="T63" fmla="*/ 107 h 119"/>
                  <a:gd name="T64" fmla="*/ 47 w 70"/>
                  <a:gd name="T65" fmla="*/ 103 h 119"/>
                  <a:gd name="T66" fmla="*/ 50 w 70"/>
                  <a:gd name="T67" fmla="*/ 96 h 119"/>
                  <a:gd name="T68" fmla="*/ 54 w 70"/>
                  <a:gd name="T69" fmla="*/ 77 h 119"/>
                  <a:gd name="T70" fmla="*/ 54 w 70"/>
                  <a:gd name="T71" fmla="*/ 54 h 119"/>
                  <a:gd name="T72" fmla="*/ 54 w 70"/>
                  <a:gd name="T73" fmla="*/ 38 h 119"/>
                  <a:gd name="T74" fmla="*/ 50 w 70"/>
                  <a:gd name="T75" fmla="*/ 23 h 119"/>
                  <a:gd name="T76" fmla="*/ 47 w 70"/>
                  <a:gd name="T77" fmla="*/ 15 h 119"/>
                  <a:gd name="T78" fmla="*/ 43 w 70"/>
                  <a:gd name="T79" fmla="*/ 11 h 119"/>
                  <a:gd name="T80" fmla="*/ 39 w 70"/>
                  <a:gd name="T81" fmla="*/ 8 h 119"/>
                  <a:gd name="T82" fmla="*/ 35 w 70"/>
                  <a:gd name="T83" fmla="*/ 8 h 119"/>
                  <a:gd name="T84" fmla="*/ 31 w 70"/>
                  <a:gd name="T85" fmla="*/ 8 h 119"/>
                  <a:gd name="T86" fmla="*/ 27 w 70"/>
                  <a:gd name="T87" fmla="*/ 11 h 119"/>
                  <a:gd name="T88" fmla="*/ 20 w 70"/>
                  <a:gd name="T89" fmla="*/ 19 h 119"/>
                  <a:gd name="T90" fmla="*/ 20 w 70"/>
                  <a:gd name="T91" fmla="*/ 34 h 119"/>
                  <a:gd name="T92" fmla="*/ 16 w 70"/>
                  <a:gd name="T93" fmla="*/ 50 h 119"/>
                  <a:gd name="T94" fmla="*/ 16 w 70"/>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0"/>
                  <a:gd name="T145" fmla="*/ 0 h 119"/>
                  <a:gd name="T146" fmla="*/ 70 w 70"/>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0" h="119">
                    <a:moveTo>
                      <a:pt x="0" y="61"/>
                    </a:moveTo>
                    <a:lnTo>
                      <a:pt x="0" y="42"/>
                    </a:lnTo>
                    <a:lnTo>
                      <a:pt x="4" y="27"/>
                    </a:lnTo>
                    <a:lnTo>
                      <a:pt x="12" y="15"/>
                    </a:lnTo>
                    <a:lnTo>
                      <a:pt x="20" y="8"/>
                    </a:lnTo>
                    <a:lnTo>
                      <a:pt x="27" y="4"/>
                    </a:lnTo>
                    <a:lnTo>
                      <a:pt x="35" y="0"/>
                    </a:lnTo>
                    <a:lnTo>
                      <a:pt x="43" y="4"/>
                    </a:lnTo>
                    <a:lnTo>
                      <a:pt x="50" y="8"/>
                    </a:lnTo>
                    <a:lnTo>
                      <a:pt x="58" y="15"/>
                    </a:lnTo>
                    <a:lnTo>
                      <a:pt x="66" y="27"/>
                    </a:lnTo>
                    <a:lnTo>
                      <a:pt x="70" y="42"/>
                    </a:lnTo>
                    <a:lnTo>
                      <a:pt x="70" y="57"/>
                    </a:lnTo>
                    <a:lnTo>
                      <a:pt x="70" y="77"/>
                    </a:lnTo>
                    <a:lnTo>
                      <a:pt x="66" y="92"/>
                    </a:lnTo>
                    <a:lnTo>
                      <a:pt x="58" y="103"/>
                    </a:lnTo>
                    <a:lnTo>
                      <a:pt x="50" y="111"/>
                    </a:lnTo>
                    <a:lnTo>
                      <a:pt x="43" y="115"/>
                    </a:lnTo>
                    <a:lnTo>
                      <a:pt x="35" y="119"/>
                    </a:lnTo>
                    <a:lnTo>
                      <a:pt x="23" y="115"/>
                    </a:lnTo>
                    <a:lnTo>
                      <a:pt x="16" y="107"/>
                    </a:lnTo>
                    <a:lnTo>
                      <a:pt x="8" y="100"/>
                    </a:lnTo>
                    <a:lnTo>
                      <a:pt x="0" y="80"/>
                    </a:lnTo>
                    <a:lnTo>
                      <a:pt x="0" y="61"/>
                    </a:lnTo>
                    <a:close/>
                    <a:moveTo>
                      <a:pt x="16" y="61"/>
                    </a:moveTo>
                    <a:lnTo>
                      <a:pt x="16" y="84"/>
                    </a:lnTo>
                    <a:lnTo>
                      <a:pt x="20" y="100"/>
                    </a:lnTo>
                    <a:lnTo>
                      <a:pt x="23" y="107"/>
                    </a:lnTo>
                    <a:lnTo>
                      <a:pt x="27" y="111"/>
                    </a:lnTo>
                    <a:lnTo>
                      <a:pt x="35" y="111"/>
                    </a:lnTo>
                    <a:lnTo>
                      <a:pt x="39" y="111"/>
                    </a:lnTo>
                    <a:lnTo>
                      <a:pt x="43" y="107"/>
                    </a:lnTo>
                    <a:lnTo>
                      <a:pt x="47" y="103"/>
                    </a:lnTo>
                    <a:lnTo>
                      <a:pt x="50" y="96"/>
                    </a:lnTo>
                    <a:lnTo>
                      <a:pt x="54" y="77"/>
                    </a:lnTo>
                    <a:lnTo>
                      <a:pt x="54" y="54"/>
                    </a:lnTo>
                    <a:lnTo>
                      <a:pt x="54" y="38"/>
                    </a:lnTo>
                    <a:lnTo>
                      <a:pt x="50" y="23"/>
                    </a:lnTo>
                    <a:lnTo>
                      <a:pt x="47" y="15"/>
                    </a:lnTo>
                    <a:lnTo>
                      <a:pt x="43" y="11"/>
                    </a:lnTo>
                    <a:lnTo>
                      <a:pt x="39" y="8"/>
                    </a:lnTo>
                    <a:lnTo>
                      <a:pt x="35" y="8"/>
                    </a:lnTo>
                    <a:lnTo>
                      <a:pt x="31" y="8"/>
                    </a:lnTo>
                    <a:lnTo>
                      <a:pt x="27" y="11"/>
                    </a:lnTo>
                    <a:lnTo>
                      <a:pt x="20" y="19"/>
                    </a:lnTo>
                    <a:lnTo>
                      <a:pt x="20" y="34"/>
                    </a:lnTo>
                    <a:lnTo>
                      <a:pt x="16" y="50"/>
                    </a:lnTo>
                    <a:lnTo>
                      <a:pt x="16" y="61"/>
                    </a:lnTo>
                    <a:close/>
                  </a:path>
                </a:pathLst>
              </a:custGeom>
              <a:solidFill>
                <a:srgbClr val="000000"/>
              </a:solidFill>
              <a:ln w="0">
                <a:solidFill>
                  <a:srgbClr val="000000"/>
                </a:solidFill>
                <a:round/>
                <a:headEnd/>
                <a:tailEnd/>
              </a:ln>
            </p:spPr>
            <p:txBody>
              <a:bodyPr/>
              <a:lstStyle/>
              <a:p>
                <a:endParaRPr lang="en-CA"/>
              </a:p>
            </p:txBody>
          </p:sp>
          <p:sp>
            <p:nvSpPr>
              <p:cNvPr id="14577" name="Rectangle 159"/>
              <p:cNvSpPr>
                <a:spLocks noChangeArrowheads="1"/>
              </p:cNvSpPr>
              <p:nvPr/>
            </p:nvSpPr>
            <p:spPr bwMode="auto">
              <a:xfrm>
                <a:off x="1554" y="2120"/>
                <a:ext cx="8" cy="208"/>
              </a:xfrm>
              <a:prstGeom prst="rect">
                <a:avLst/>
              </a:prstGeom>
              <a:solidFill>
                <a:srgbClr val="000000"/>
              </a:solidFill>
              <a:ln w="0">
                <a:solidFill>
                  <a:srgbClr val="000000"/>
                </a:solidFill>
                <a:miter lim="800000"/>
                <a:headEnd/>
                <a:tailEnd/>
              </a:ln>
            </p:spPr>
            <p:txBody>
              <a:bodyPr/>
              <a:lstStyle/>
              <a:p>
                <a:endParaRPr lang="en-US"/>
              </a:p>
            </p:txBody>
          </p:sp>
          <p:sp>
            <p:nvSpPr>
              <p:cNvPr id="14578" name="Freeform 160"/>
              <p:cNvSpPr>
                <a:spLocks noEditPoints="1"/>
              </p:cNvSpPr>
              <p:nvPr/>
            </p:nvSpPr>
            <p:spPr bwMode="auto">
              <a:xfrm>
                <a:off x="1742" y="2155"/>
                <a:ext cx="69" cy="119"/>
              </a:xfrm>
              <a:custGeom>
                <a:avLst/>
                <a:gdLst>
                  <a:gd name="T0" fmla="*/ 0 w 69"/>
                  <a:gd name="T1" fmla="*/ 61 h 119"/>
                  <a:gd name="T2" fmla="*/ 4 w 69"/>
                  <a:gd name="T3" fmla="*/ 42 h 119"/>
                  <a:gd name="T4" fmla="*/ 8 w 69"/>
                  <a:gd name="T5" fmla="*/ 27 h 119"/>
                  <a:gd name="T6" fmla="*/ 12 w 69"/>
                  <a:gd name="T7" fmla="*/ 15 h 119"/>
                  <a:gd name="T8" fmla="*/ 23 w 69"/>
                  <a:gd name="T9" fmla="*/ 8 h 119"/>
                  <a:gd name="T10" fmla="*/ 27 w 69"/>
                  <a:gd name="T11" fmla="*/ 4 h 119"/>
                  <a:gd name="T12" fmla="*/ 35 w 69"/>
                  <a:gd name="T13" fmla="*/ 0 h 119"/>
                  <a:gd name="T14" fmla="*/ 42 w 69"/>
                  <a:gd name="T15" fmla="*/ 4 h 119"/>
                  <a:gd name="T16" fmla="*/ 50 w 69"/>
                  <a:gd name="T17" fmla="*/ 8 h 119"/>
                  <a:gd name="T18" fmla="*/ 58 w 69"/>
                  <a:gd name="T19" fmla="*/ 15 h 119"/>
                  <a:gd name="T20" fmla="*/ 65 w 69"/>
                  <a:gd name="T21" fmla="*/ 27 h 119"/>
                  <a:gd name="T22" fmla="*/ 69 w 69"/>
                  <a:gd name="T23" fmla="*/ 42 h 119"/>
                  <a:gd name="T24" fmla="*/ 69 w 69"/>
                  <a:gd name="T25" fmla="*/ 57 h 119"/>
                  <a:gd name="T26" fmla="*/ 69 w 69"/>
                  <a:gd name="T27" fmla="*/ 77 h 119"/>
                  <a:gd name="T28" fmla="*/ 65 w 69"/>
                  <a:gd name="T29" fmla="*/ 92 h 119"/>
                  <a:gd name="T30" fmla="*/ 58 w 69"/>
                  <a:gd name="T31" fmla="*/ 103 h 119"/>
                  <a:gd name="T32" fmla="*/ 50 w 69"/>
                  <a:gd name="T33" fmla="*/ 111 h 119"/>
                  <a:gd name="T34" fmla="*/ 42 w 69"/>
                  <a:gd name="T35" fmla="*/ 115 h 119"/>
                  <a:gd name="T36" fmla="*/ 35 w 69"/>
                  <a:gd name="T37" fmla="*/ 119 h 119"/>
                  <a:gd name="T38" fmla="*/ 27 w 69"/>
                  <a:gd name="T39" fmla="*/ 115 h 119"/>
                  <a:gd name="T40" fmla="*/ 16 w 69"/>
                  <a:gd name="T41" fmla="*/ 107 h 119"/>
                  <a:gd name="T42" fmla="*/ 8 w 69"/>
                  <a:gd name="T43" fmla="*/ 100 h 119"/>
                  <a:gd name="T44" fmla="*/ 4 w 69"/>
                  <a:gd name="T45" fmla="*/ 80 h 119"/>
                  <a:gd name="T46" fmla="*/ 0 w 69"/>
                  <a:gd name="T47" fmla="*/ 61 h 119"/>
                  <a:gd name="T48" fmla="*/ 16 w 69"/>
                  <a:gd name="T49" fmla="*/ 61 h 119"/>
                  <a:gd name="T50" fmla="*/ 19 w 69"/>
                  <a:gd name="T51" fmla="*/ 84 h 119"/>
                  <a:gd name="T52" fmla="*/ 23 w 69"/>
                  <a:gd name="T53" fmla="*/ 100 h 119"/>
                  <a:gd name="T54" fmla="*/ 27 w 69"/>
                  <a:gd name="T55" fmla="*/ 107 h 119"/>
                  <a:gd name="T56" fmla="*/ 31 w 69"/>
                  <a:gd name="T57" fmla="*/ 111 h 119"/>
                  <a:gd name="T58" fmla="*/ 35 w 69"/>
                  <a:gd name="T59" fmla="*/ 111 h 119"/>
                  <a:gd name="T60" fmla="*/ 39 w 69"/>
                  <a:gd name="T61" fmla="*/ 111 h 119"/>
                  <a:gd name="T62" fmla="*/ 46 w 69"/>
                  <a:gd name="T63" fmla="*/ 107 h 119"/>
                  <a:gd name="T64" fmla="*/ 50 w 69"/>
                  <a:gd name="T65" fmla="*/ 103 h 119"/>
                  <a:gd name="T66" fmla="*/ 50 w 69"/>
                  <a:gd name="T67" fmla="*/ 96 h 119"/>
                  <a:gd name="T68" fmla="*/ 54 w 69"/>
                  <a:gd name="T69" fmla="*/ 77 h 119"/>
                  <a:gd name="T70" fmla="*/ 54 w 69"/>
                  <a:gd name="T71" fmla="*/ 54 h 119"/>
                  <a:gd name="T72" fmla="*/ 54 w 69"/>
                  <a:gd name="T73" fmla="*/ 38 h 119"/>
                  <a:gd name="T74" fmla="*/ 50 w 69"/>
                  <a:gd name="T75" fmla="*/ 23 h 119"/>
                  <a:gd name="T76" fmla="*/ 46 w 69"/>
                  <a:gd name="T77" fmla="*/ 15 h 119"/>
                  <a:gd name="T78" fmla="*/ 42 w 69"/>
                  <a:gd name="T79" fmla="*/ 11 h 119"/>
                  <a:gd name="T80" fmla="*/ 39 w 69"/>
                  <a:gd name="T81" fmla="*/ 8 h 119"/>
                  <a:gd name="T82" fmla="*/ 35 w 69"/>
                  <a:gd name="T83" fmla="*/ 8 h 119"/>
                  <a:gd name="T84" fmla="*/ 31 w 69"/>
                  <a:gd name="T85" fmla="*/ 8 h 119"/>
                  <a:gd name="T86" fmla="*/ 27 w 69"/>
                  <a:gd name="T87" fmla="*/ 11 h 119"/>
                  <a:gd name="T88" fmla="*/ 23 w 69"/>
                  <a:gd name="T89" fmla="*/ 19 h 119"/>
                  <a:gd name="T90" fmla="*/ 19 w 69"/>
                  <a:gd name="T91" fmla="*/ 34 h 119"/>
                  <a:gd name="T92" fmla="*/ 16 w 69"/>
                  <a:gd name="T93" fmla="*/ 50 h 119"/>
                  <a:gd name="T94" fmla="*/ 16 w 69"/>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1"/>
                    </a:moveTo>
                    <a:lnTo>
                      <a:pt x="4" y="42"/>
                    </a:lnTo>
                    <a:lnTo>
                      <a:pt x="8" y="27"/>
                    </a:lnTo>
                    <a:lnTo>
                      <a:pt x="12" y="15"/>
                    </a:lnTo>
                    <a:lnTo>
                      <a:pt x="23" y="8"/>
                    </a:lnTo>
                    <a:lnTo>
                      <a:pt x="27" y="4"/>
                    </a:lnTo>
                    <a:lnTo>
                      <a:pt x="35" y="0"/>
                    </a:lnTo>
                    <a:lnTo>
                      <a:pt x="42" y="4"/>
                    </a:lnTo>
                    <a:lnTo>
                      <a:pt x="50" y="8"/>
                    </a:lnTo>
                    <a:lnTo>
                      <a:pt x="58" y="15"/>
                    </a:lnTo>
                    <a:lnTo>
                      <a:pt x="65" y="27"/>
                    </a:lnTo>
                    <a:lnTo>
                      <a:pt x="69" y="42"/>
                    </a:lnTo>
                    <a:lnTo>
                      <a:pt x="69" y="57"/>
                    </a:lnTo>
                    <a:lnTo>
                      <a:pt x="69" y="77"/>
                    </a:lnTo>
                    <a:lnTo>
                      <a:pt x="65" y="92"/>
                    </a:lnTo>
                    <a:lnTo>
                      <a:pt x="58" y="103"/>
                    </a:lnTo>
                    <a:lnTo>
                      <a:pt x="50" y="111"/>
                    </a:lnTo>
                    <a:lnTo>
                      <a:pt x="42" y="115"/>
                    </a:lnTo>
                    <a:lnTo>
                      <a:pt x="35" y="119"/>
                    </a:lnTo>
                    <a:lnTo>
                      <a:pt x="27" y="115"/>
                    </a:lnTo>
                    <a:lnTo>
                      <a:pt x="16" y="107"/>
                    </a:lnTo>
                    <a:lnTo>
                      <a:pt x="8" y="100"/>
                    </a:lnTo>
                    <a:lnTo>
                      <a:pt x="4" y="80"/>
                    </a:lnTo>
                    <a:lnTo>
                      <a:pt x="0" y="61"/>
                    </a:lnTo>
                    <a:close/>
                    <a:moveTo>
                      <a:pt x="16" y="61"/>
                    </a:moveTo>
                    <a:lnTo>
                      <a:pt x="19" y="84"/>
                    </a:lnTo>
                    <a:lnTo>
                      <a:pt x="23" y="100"/>
                    </a:lnTo>
                    <a:lnTo>
                      <a:pt x="27" y="107"/>
                    </a:lnTo>
                    <a:lnTo>
                      <a:pt x="31" y="111"/>
                    </a:lnTo>
                    <a:lnTo>
                      <a:pt x="35" y="111"/>
                    </a:lnTo>
                    <a:lnTo>
                      <a:pt x="39" y="111"/>
                    </a:lnTo>
                    <a:lnTo>
                      <a:pt x="46" y="107"/>
                    </a:lnTo>
                    <a:lnTo>
                      <a:pt x="50" y="103"/>
                    </a:lnTo>
                    <a:lnTo>
                      <a:pt x="50" y="96"/>
                    </a:lnTo>
                    <a:lnTo>
                      <a:pt x="54" y="77"/>
                    </a:lnTo>
                    <a:lnTo>
                      <a:pt x="54" y="54"/>
                    </a:lnTo>
                    <a:lnTo>
                      <a:pt x="54" y="38"/>
                    </a:lnTo>
                    <a:lnTo>
                      <a:pt x="50" y="23"/>
                    </a:lnTo>
                    <a:lnTo>
                      <a:pt x="46" y="15"/>
                    </a:lnTo>
                    <a:lnTo>
                      <a:pt x="42" y="11"/>
                    </a:lnTo>
                    <a:lnTo>
                      <a:pt x="39" y="8"/>
                    </a:lnTo>
                    <a:lnTo>
                      <a:pt x="35" y="8"/>
                    </a:lnTo>
                    <a:lnTo>
                      <a:pt x="31" y="8"/>
                    </a:lnTo>
                    <a:lnTo>
                      <a:pt x="27" y="11"/>
                    </a:lnTo>
                    <a:lnTo>
                      <a:pt x="23" y="19"/>
                    </a:lnTo>
                    <a:lnTo>
                      <a:pt x="19" y="34"/>
                    </a:lnTo>
                    <a:lnTo>
                      <a:pt x="16" y="50"/>
                    </a:lnTo>
                    <a:lnTo>
                      <a:pt x="16" y="61"/>
                    </a:lnTo>
                    <a:close/>
                  </a:path>
                </a:pathLst>
              </a:custGeom>
              <a:solidFill>
                <a:srgbClr val="000000"/>
              </a:solidFill>
              <a:ln w="0">
                <a:solidFill>
                  <a:srgbClr val="000000"/>
                </a:solidFill>
                <a:round/>
                <a:headEnd/>
                <a:tailEnd/>
              </a:ln>
            </p:spPr>
            <p:txBody>
              <a:bodyPr/>
              <a:lstStyle/>
              <a:p>
                <a:endParaRPr lang="en-CA"/>
              </a:p>
            </p:txBody>
          </p:sp>
          <p:sp>
            <p:nvSpPr>
              <p:cNvPr id="14579" name="Rectangle 161"/>
              <p:cNvSpPr>
                <a:spLocks noChangeArrowheads="1"/>
              </p:cNvSpPr>
              <p:nvPr/>
            </p:nvSpPr>
            <p:spPr bwMode="auto">
              <a:xfrm>
                <a:off x="2107" y="2120"/>
                <a:ext cx="7" cy="208"/>
              </a:xfrm>
              <a:prstGeom prst="rect">
                <a:avLst/>
              </a:prstGeom>
              <a:solidFill>
                <a:srgbClr val="000000"/>
              </a:solidFill>
              <a:ln w="0">
                <a:solidFill>
                  <a:srgbClr val="000000"/>
                </a:solidFill>
                <a:miter lim="800000"/>
                <a:headEnd/>
                <a:tailEnd/>
              </a:ln>
            </p:spPr>
            <p:txBody>
              <a:bodyPr/>
              <a:lstStyle/>
              <a:p>
                <a:endParaRPr lang="en-US"/>
              </a:p>
            </p:txBody>
          </p:sp>
          <p:sp>
            <p:nvSpPr>
              <p:cNvPr id="14580" name="Freeform 162"/>
              <p:cNvSpPr>
                <a:spLocks/>
              </p:cNvSpPr>
              <p:nvPr/>
            </p:nvSpPr>
            <p:spPr bwMode="auto">
              <a:xfrm>
                <a:off x="2299" y="2255"/>
                <a:ext cx="19" cy="19"/>
              </a:xfrm>
              <a:custGeom>
                <a:avLst/>
                <a:gdLst>
                  <a:gd name="T0" fmla="*/ 7 w 19"/>
                  <a:gd name="T1" fmla="*/ 0 h 19"/>
                  <a:gd name="T2" fmla="*/ 11 w 19"/>
                  <a:gd name="T3" fmla="*/ 0 h 19"/>
                  <a:gd name="T4" fmla="*/ 15 w 19"/>
                  <a:gd name="T5" fmla="*/ 0 h 19"/>
                  <a:gd name="T6" fmla="*/ 19 w 19"/>
                  <a:gd name="T7" fmla="*/ 3 h 19"/>
                  <a:gd name="T8" fmla="*/ 19 w 19"/>
                  <a:gd name="T9" fmla="*/ 7 h 19"/>
                  <a:gd name="T10" fmla="*/ 19 w 19"/>
                  <a:gd name="T11" fmla="*/ 11 h 19"/>
                  <a:gd name="T12" fmla="*/ 15 w 19"/>
                  <a:gd name="T13" fmla="*/ 15 h 19"/>
                  <a:gd name="T14" fmla="*/ 11 w 19"/>
                  <a:gd name="T15" fmla="*/ 15 h 19"/>
                  <a:gd name="T16" fmla="*/ 7 w 19"/>
                  <a:gd name="T17" fmla="*/ 19 h 19"/>
                  <a:gd name="T18" fmla="*/ 3 w 19"/>
                  <a:gd name="T19" fmla="*/ 15 h 19"/>
                  <a:gd name="T20" fmla="*/ 3 w 19"/>
                  <a:gd name="T21" fmla="*/ 15 h 19"/>
                  <a:gd name="T22" fmla="*/ 0 w 19"/>
                  <a:gd name="T23" fmla="*/ 11 h 19"/>
                  <a:gd name="T24" fmla="*/ 0 w 19"/>
                  <a:gd name="T25" fmla="*/ 7 h 19"/>
                  <a:gd name="T26" fmla="*/ 0 w 19"/>
                  <a:gd name="T27" fmla="*/ 3 h 19"/>
                  <a:gd name="T28" fmla="*/ 3 w 19"/>
                  <a:gd name="T29" fmla="*/ 0 h 19"/>
                  <a:gd name="T30" fmla="*/ 3 w 19"/>
                  <a:gd name="T31" fmla="*/ 0 h 19"/>
                  <a:gd name="T32" fmla="*/ 7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7" y="0"/>
                    </a:moveTo>
                    <a:lnTo>
                      <a:pt x="11" y="0"/>
                    </a:lnTo>
                    <a:lnTo>
                      <a:pt x="15" y="0"/>
                    </a:lnTo>
                    <a:lnTo>
                      <a:pt x="19" y="3"/>
                    </a:lnTo>
                    <a:lnTo>
                      <a:pt x="19" y="7"/>
                    </a:lnTo>
                    <a:lnTo>
                      <a:pt x="19" y="11"/>
                    </a:lnTo>
                    <a:lnTo>
                      <a:pt x="15" y="15"/>
                    </a:lnTo>
                    <a:lnTo>
                      <a:pt x="11" y="15"/>
                    </a:lnTo>
                    <a:lnTo>
                      <a:pt x="7" y="19"/>
                    </a:lnTo>
                    <a:lnTo>
                      <a:pt x="3" y="15"/>
                    </a:lnTo>
                    <a:lnTo>
                      <a:pt x="0" y="11"/>
                    </a:lnTo>
                    <a:lnTo>
                      <a:pt x="0" y="7"/>
                    </a:lnTo>
                    <a:lnTo>
                      <a:pt x="0" y="3"/>
                    </a:lnTo>
                    <a:lnTo>
                      <a:pt x="3" y="0"/>
                    </a:lnTo>
                    <a:lnTo>
                      <a:pt x="7" y="0"/>
                    </a:lnTo>
                    <a:close/>
                  </a:path>
                </a:pathLst>
              </a:custGeom>
              <a:solidFill>
                <a:srgbClr val="000000"/>
              </a:solidFill>
              <a:ln w="0">
                <a:solidFill>
                  <a:srgbClr val="000000"/>
                </a:solidFill>
                <a:round/>
                <a:headEnd/>
                <a:tailEnd/>
              </a:ln>
            </p:spPr>
            <p:txBody>
              <a:bodyPr/>
              <a:lstStyle/>
              <a:p>
                <a:endParaRPr lang="en-CA"/>
              </a:p>
            </p:txBody>
          </p:sp>
          <p:sp>
            <p:nvSpPr>
              <p:cNvPr id="14581" name="Freeform 163"/>
              <p:cNvSpPr>
                <a:spLocks noEditPoints="1"/>
              </p:cNvSpPr>
              <p:nvPr/>
            </p:nvSpPr>
            <p:spPr bwMode="auto">
              <a:xfrm>
                <a:off x="2333" y="2155"/>
                <a:ext cx="73" cy="119"/>
              </a:xfrm>
              <a:custGeom>
                <a:avLst/>
                <a:gdLst>
                  <a:gd name="T0" fmla="*/ 0 w 73"/>
                  <a:gd name="T1" fmla="*/ 61 h 119"/>
                  <a:gd name="T2" fmla="*/ 4 w 73"/>
                  <a:gd name="T3" fmla="*/ 42 h 119"/>
                  <a:gd name="T4" fmla="*/ 8 w 73"/>
                  <a:gd name="T5" fmla="*/ 27 h 119"/>
                  <a:gd name="T6" fmla="*/ 15 w 73"/>
                  <a:gd name="T7" fmla="*/ 15 h 119"/>
                  <a:gd name="T8" fmla="*/ 23 w 73"/>
                  <a:gd name="T9" fmla="*/ 8 h 119"/>
                  <a:gd name="T10" fmla="*/ 31 w 73"/>
                  <a:gd name="T11" fmla="*/ 4 h 119"/>
                  <a:gd name="T12" fmla="*/ 39 w 73"/>
                  <a:gd name="T13" fmla="*/ 0 h 119"/>
                  <a:gd name="T14" fmla="*/ 46 w 73"/>
                  <a:gd name="T15" fmla="*/ 4 h 119"/>
                  <a:gd name="T16" fmla="*/ 54 w 73"/>
                  <a:gd name="T17" fmla="*/ 8 h 119"/>
                  <a:gd name="T18" fmla="*/ 62 w 73"/>
                  <a:gd name="T19" fmla="*/ 15 h 119"/>
                  <a:gd name="T20" fmla="*/ 65 w 73"/>
                  <a:gd name="T21" fmla="*/ 27 h 119"/>
                  <a:gd name="T22" fmla="*/ 69 w 73"/>
                  <a:gd name="T23" fmla="*/ 42 h 119"/>
                  <a:gd name="T24" fmla="*/ 73 w 73"/>
                  <a:gd name="T25" fmla="*/ 57 h 119"/>
                  <a:gd name="T26" fmla="*/ 69 w 73"/>
                  <a:gd name="T27" fmla="*/ 77 h 119"/>
                  <a:gd name="T28" fmla="*/ 65 w 73"/>
                  <a:gd name="T29" fmla="*/ 92 h 119"/>
                  <a:gd name="T30" fmla="*/ 62 w 73"/>
                  <a:gd name="T31" fmla="*/ 103 h 119"/>
                  <a:gd name="T32" fmla="*/ 54 w 73"/>
                  <a:gd name="T33" fmla="*/ 111 h 119"/>
                  <a:gd name="T34" fmla="*/ 46 w 73"/>
                  <a:gd name="T35" fmla="*/ 115 h 119"/>
                  <a:gd name="T36" fmla="*/ 35 w 73"/>
                  <a:gd name="T37" fmla="*/ 119 h 119"/>
                  <a:gd name="T38" fmla="*/ 27 w 73"/>
                  <a:gd name="T39" fmla="*/ 115 h 119"/>
                  <a:gd name="T40" fmla="*/ 19 w 73"/>
                  <a:gd name="T41" fmla="*/ 107 h 119"/>
                  <a:gd name="T42" fmla="*/ 12 w 73"/>
                  <a:gd name="T43" fmla="*/ 100 h 119"/>
                  <a:gd name="T44" fmla="*/ 4 w 73"/>
                  <a:gd name="T45" fmla="*/ 80 h 119"/>
                  <a:gd name="T46" fmla="*/ 0 w 73"/>
                  <a:gd name="T47" fmla="*/ 61 h 119"/>
                  <a:gd name="T48" fmla="*/ 19 w 73"/>
                  <a:gd name="T49" fmla="*/ 61 h 119"/>
                  <a:gd name="T50" fmla="*/ 19 w 73"/>
                  <a:gd name="T51" fmla="*/ 84 h 119"/>
                  <a:gd name="T52" fmla="*/ 23 w 73"/>
                  <a:gd name="T53" fmla="*/ 100 h 119"/>
                  <a:gd name="T54" fmla="*/ 27 w 73"/>
                  <a:gd name="T55" fmla="*/ 107 h 119"/>
                  <a:gd name="T56" fmla="*/ 31 w 73"/>
                  <a:gd name="T57" fmla="*/ 111 h 119"/>
                  <a:gd name="T58" fmla="*/ 39 w 73"/>
                  <a:gd name="T59" fmla="*/ 111 h 119"/>
                  <a:gd name="T60" fmla="*/ 42 w 73"/>
                  <a:gd name="T61" fmla="*/ 111 h 119"/>
                  <a:gd name="T62" fmla="*/ 46 w 73"/>
                  <a:gd name="T63" fmla="*/ 107 h 119"/>
                  <a:gd name="T64" fmla="*/ 50 w 73"/>
                  <a:gd name="T65" fmla="*/ 103 h 119"/>
                  <a:gd name="T66" fmla="*/ 54 w 73"/>
                  <a:gd name="T67" fmla="*/ 96 h 119"/>
                  <a:gd name="T68" fmla="*/ 54 w 73"/>
                  <a:gd name="T69" fmla="*/ 77 h 119"/>
                  <a:gd name="T70" fmla="*/ 58 w 73"/>
                  <a:gd name="T71" fmla="*/ 54 h 119"/>
                  <a:gd name="T72" fmla="*/ 54 w 73"/>
                  <a:gd name="T73" fmla="*/ 38 h 119"/>
                  <a:gd name="T74" fmla="*/ 54 w 73"/>
                  <a:gd name="T75" fmla="*/ 23 h 119"/>
                  <a:gd name="T76" fmla="*/ 50 w 73"/>
                  <a:gd name="T77" fmla="*/ 15 h 119"/>
                  <a:gd name="T78" fmla="*/ 46 w 73"/>
                  <a:gd name="T79" fmla="*/ 11 h 119"/>
                  <a:gd name="T80" fmla="*/ 42 w 73"/>
                  <a:gd name="T81" fmla="*/ 8 h 119"/>
                  <a:gd name="T82" fmla="*/ 39 w 73"/>
                  <a:gd name="T83" fmla="*/ 8 h 119"/>
                  <a:gd name="T84" fmla="*/ 31 w 73"/>
                  <a:gd name="T85" fmla="*/ 8 h 119"/>
                  <a:gd name="T86" fmla="*/ 27 w 73"/>
                  <a:gd name="T87" fmla="*/ 11 h 119"/>
                  <a:gd name="T88" fmla="*/ 23 w 73"/>
                  <a:gd name="T89" fmla="*/ 19 h 119"/>
                  <a:gd name="T90" fmla="*/ 19 w 73"/>
                  <a:gd name="T91" fmla="*/ 34 h 119"/>
                  <a:gd name="T92" fmla="*/ 19 w 73"/>
                  <a:gd name="T93" fmla="*/ 50 h 119"/>
                  <a:gd name="T94" fmla="*/ 19 w 73"/>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9"/>
                  <a:gd name="T146" fmla="*/ 73 w 73"/>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9">
                    <a:moveTo>
                      <a:pt x="0" y="61"/>
                    </a:moveTo>
                    <a:lnTo>
                      <a:pt x="4" y="42"/>
                    </a:lnTo>
                    <a:lnTo>
                      <a:pt x="8" y="27"/>
                    </a:lnTo>
                    <a:lnTo>
                      <a:pt x="15" y="15"/>
                    </a:lnTo>
                    <a:lnTo>
                      <a:pt x="23" y="8"/>
                    </a:lnTo>
                    <a:lnTo>
                      <a:pt x="31" y="4"/>
                    </a:lnTo>
                    <a:lnTo>
                      <a:pt x="39" y="0"/>
                    </a:lnTo>
                    <a:lnTo>
                      <a:pt x="46" y="4"/>
                    </a:lnTo>
                    <a:lnTo>
                      <a:pt x="54" y="8"/>
                    </a:lnTo>
                    <a:lnTo>
                      <a:pt x="62" y="15"/>
                    </a:lnTo>
                    <a:lnTo>
                      <a:pt x="65" y="27"/>
                    </a:lnTo>
                    <a:lnTo>
                      <a:pt x="69" y="42"/>
                    </a:lnTo>
                    <a:lnTo>
                      <a:pt x="73" y="57"/>
                    </a:lnTo>
                    <a:lnTo>
                      <a:pt x="69" y="77"/>
                    </a:lnTo>
                    <a:lnTo>
                      <a:pt x="65" y="92"/>
                    </a:lnTo>
                    <a:lnTo>
                      <a:pt x="62" y="103"/>
                    </a:lnTo>
                    <a:lnTo>
                      <a:pt x="54" y="111"/>
                    </a:lnTo>
                    <a:lnTo>
                      <a:pt x="46" y="115"/>
                    </a:lnTo>
                    <a:lnTo>
                      <a:pt x="35" y="119"/>
                    </a:lnTo>
                    <a:lnTo>
                      <a:pt x="27" y="115"/>
                    </a:lnTo>
                    <a:lnTo>
                      <a:pt x="19" y="107"/>
                    </a:lnTo>
                    <a:lnTo>
                      <a:pt x="12" y="100"/>
                    </a:lnTo>
                    <a:lnTo>
                      <a:pt x="4" y="80"/>
                    </a:lnTo>
                    <a:lnTo>
                      <a:pt x="0" y="61"/>
                    </a:lnTo>
                    <a:close/>
                    <a:moveTo>
                      <a:pt x="19" y="61"/>
                    </a:moveTo>
                    <a:lnTo>
                      <a:pt x="19" y="84"/>
                    </a:lnTo>
                    <a:lnTo>
                      <a:pt x="23" y="100"/>
                    </a:lnTo>
                    <a:lnTo>
                      <a:pt x="27" y="107"/>
                    </a:lnTo>
                    <a:lnTo>
                      <a:pt x="31" y="111"/>
                    </a:lnTo>
                    <a:lnTo>
                      <a:pt x="39" y="111"/>
                    </a:lnTo>
                    <a:lnTo>
                      <a:pt x="42" y="111"/>
                    </a:lnTo>
                    <a:lnTo>
                      <a:pt x="46" y="107"/>
                    </a:lnTo>
                    <a:lnTo>
                      <a:pt x="50" y="103"/>
                    </a:lnTo>
                    <a:lnTo>
                      <a:pt x="54" y="96"/>
                    </a:lnTo>
                    <a:lnTo>
                      <a:pt x="54" y="77"/>
                    </a:lnTo>
                    <a:lnTo>
                      <a:pt x="58" y="54"/>
                    </a:lnTo>
                    <a:lnTo>
                      <a:pt x="54" y="38"/>
                    </a:lnTo>
                    <a:lnTo>
                      <a:pt x="54" y="23"/>
                    </a:lnTo>
                    <a:lnTo>
                      <a:pt x="50" y="15"/>
                    </a:lnTo>
                    <a:lnTo>
                      <a:pt x="46" y="11"/>
                    </a:lnTo>
                    <a:lnTo>
                      <a:pt x="42" y="8"/>
                    </a:lnTo>
                    <a:lnTo>
                      <a:pt x="39" y="8"/>
                    </a:lnTo>
                    <a:lnTo>
                      <a:pt x="31" y="8"/>
                    </a:lnTo>
                    <a:lnTo>
                      <a:pt x="27" y="11"/>
                    </a:lnTo>
                    <a:lnTo>
                      <a:pt x="23" y="19"/>
                    </a:lnTo>
                    <a:lnTo>
                      <a:pt x="19" y="34"/>
                    </a:lnTo>
                    <a:lnTo>
                      <a:pt x="19" y="50"/>
                    </a:lnTo>
                    <a:lnTo>
                      <a:pt x="19" y="61"/>
                    </a:lnTo>
                    <a:close/>
                  </a:path>
                </a:pathLst>
              </a:custGeom>
              <a:solidFill>
                <a:srgbClr val="000000"/>
              </a:solidFill>
              <a:ln w="0">
                <a:solidFill>
                  <a:srgbClr val="000000"/>
                </a:solidFill>
                <a:round/>
                <a:headEnd/>
                <a:tailEnd/>
              </a:ln>
            </p:spPr>
            <p:txBody>
              <a:bodyPr/>
              <a:lstStyle/>
              <a:p>
                <a:endParaRPr lang="en-CA"/>
              </a:p>
            </p:txBody>
          </p:sp>
          <p:sp>
            <p:nvSpPr>
              <p:cNvPr id="14582" name="Freeform 164"/>
              <p:cNvSpPr>
                <a:spLocks noEditPoints="1"/>
              </p:cNvSpPr>
              <p:nvPr/>
            </p:nvSpPr>
            <p:spPr bwMode="auto">
              <a:xfrm>
                <a:off x="2418" y="2155"/>
                <a:ext cx="72" cy="119"/>
              </a:xfrm>
              <a:custGeom>
                <a:avLst/>
                <a:gdLst>
                  <a:gd name="T0" fmla="*/ 0 w 72"/>
                  <a:gd name="T1" fmla="*/ 61 h 119"/>
                  <a:gd name="T2" fmla="*/ 3 w 72"/>
                  <a:gd name="T3" fmla="*/ 42 h 119"/>
                  <a:gd name="T4" fmla="*/ 7 w 72"/>
                  <a:gd name="T5" fmla="*/ 27 h 119"/>
                  <a:gd name="T6" fmla="*/ 15 w 72"/>
                  <a:gd name="T7" fmla="*/ 15 h 119"/>
                  <a:gd name="T8" fmla="*/ 23 w 72"/>
                  <a:gd name="T9" fmla="*/ 8 h 119"/>
                  <a:gd name="T10" fmla="*/ 30 w 72"/>
                  <a:gd name="T11" fmla="*/ 4 h 119"/>
                  <a:gd name="T12" fmla="*/ 38 w 72"/>
                  <a:gd name="T13" fmla="*/ 0 h 119"/>
                  <a:gd name="T14" fmla="*/ 46 w 72"/>
                  <a:gd name="T15" fmla="*/ 4 h 119"/>
                  <a:gd name="T16" fmla="*/ 53 w 72"/>
                  <a:gd name="T17" fmla="*/ 8 h 119"/>
                  <a:gd name="T18" fmla="*/ 57 w 72"/>
                  <a:gd name="T19" fmla="*/ 15 h 119"/>
                  <a:gd name="T20" fmla="*/ 65 w 72"/>
                  <a:gd name="T21" fmla="*/ 27 h 119"/>
                  <a:gd name="T22" fmla="*/ 69 w 72"/>
                  <a:gd name="T23" fmla="*/ 42 h 119"/>
                  <a:gd name="T24" fmla="*/ 72 w 72"/>
                  <a:gd name="T25" fmla="*/ 57 h 119"/>
                  <a:gd name="T26" fmla="*/ 69 w 72"/>
                  <a:gd name="T27" fmla="*/ 77 h 119"/>
                  <a:gd name="T28" fmla="*/ 65 w 72"/>
                  <a:gd name="T29" fmla="*/ 92 h 119"/>
                  <a:gd name="T30" fmla="*/ 61 w 72"/>
                  <a:gd name="T31" fmla="*/ 103 h 119"/>
                  <a:gd name="T32" fmla="*/ 53 w 72"/>
                  <a:gd name="T33" fmla="*/ 111 h 119"/>
                  <a:gd name="T34" fmla="*/ 42 w 72"/>
                  <a:gd name="T35" fmla="*/ 115 h 119"/>
                  <a:gd name="T36" fmla="*/ 34 w 72"/>
                  <a:gd name="T37" fmla="*/ 119 h 119"/>
                  <a:gd name="T38" fmla="*/ 26 w 72"/>
                  <a:gd name="T39" fmla="*/ 115 h 119"/>
                  <a:gd name="T40" fmla="*/ 19 w 72"/>
                  <a:gd name="T41" fmla="*/ 107 h 119"/>
                  <a:gd name="T42" fmla="*/ 11 w 72"/>
                  <a:gd name="T43" fmla="*/ 100 h 119"/>
                  <a:gd name="T44" fmla="*/ 3 w 72"/>
                  <a:gd name="T45" fmla="*/ 80 h 119"/>
                  <a:gd name="T46" fmla="*/ 0 w 72"/>
                  <a:gd name="T47" fmla="*/ 61 h 119"/>
                  <a:gd name="T48" fmla="*/ 15 w 72"/>
                  <a:gd name="T49" fmla="*/ 61 h 119"/>
                  <a:gd name="T50" fmla="*/ 19 w 72"/>
                  <a:gd name="T51" fmla="*/ 84 h 119"/>
                  <a:gd name="T52" fmla="*/ 23 w 72"/>
                  <a:gd name="T53" fmla="*/ 100 h 119"/>
                  <a:gd name="T54" fmla="*/ 26 w 72"/>
                  <a:gd name="T55" fmla="*/ 107 h 119"/>
                  <a:gd name="T56" fmla="*/ 30 w 72"/>
                  <a:gd name="T57" fmla="*/ 111 h 119"/>
                  <a:gd name="T58" fmla="*/ 34 w 72"/>
                  <a:gd name="T59" fmla="*/ 111 h 119"/>
                  <a:gd name="T60" fmla="*/ 42 w 72"/>
                  <a:gd name="T61" fmla="*/ 111 h 119"/>
                  <a:gd name="T62" fmla="*/ 46 w 72"/>
                  <a:gd name="T63" fmla="*/ 107 h 119"/>
                  <a:gd name="T64" fmla="*/ 49 w 72"/>
                  <a:gd name="T65" fmla="*/ 103 h 119"/>
                  <a:gd name="T66" fmla="*/ 53 w 72"/>
                  <a:gd name="T67" fmla="*/ 96 h 119"/>
                  <a:gd name="T68" fmla="*/ 53 w 72"/>
                  <a:gd name="T69" fmla="*/ 77 h 119"/>
                  <a:gd name="T70" fmla="*/ 57 w 72"/>
                  <a:gd name="T71" fmla="*/ 54 h 119"/>
                  <a:gd name="T72" fmla="*/ 53 w 72"/>
                  <a:gd name="T73" fmla="*/ 38 h 119"/>
                  <a:gd name="T74" fmla="*/ 53 w 72"/>
                  <a:gd name="T75" fmla="*/ 23 h 119"/>
                  <a:gd name="T76" fmla="*/ 49 w 72"/>
                  <a:gd name="T77" fmla="*/ 15 h 119"/>
                  <a:gd name="T78" fmla="*/ 46 w 72"/>
                  <a:gd name="T79" fmla="*/ 11 h 119"/>
                  <a:gd name="T80" fmla="*/ 42 w 72"/>
                  <a:gd name="T81" fmla="*/ 8 h 119"/>
                  <a:gd name="T82" fmla="*/ 38 w 72"/>
                  <a:gd name="T83" fmla="*/ 8 h 119"/>
                  <a:gd name="T84" fmla="*/ 30 w 72"/>
                  <a:gd name="T85" fmla="*/ 8 h 119"/>
                  <a:gd name="T86" fmla="*/ 26 w 72"/>
                  <a:gd name="T87" fmla="*/ 11 h 119"/>
                  <a:gd name="T88" fmla="*/ 23 w 72"/>
                  <a:gd name="T89" fmla="*/ 19 h 119"/>
                  <a:gd name="T90" fmla="*/ 19 w 72"/>
                  <a:gd name="T91" fmla="*/ 34 h 119"/>
                  <a:gd name="T92" fmla="*/ 19 w 72"/>
                  <a:gd name="T93" fmla="*/ 50 h 119"/>
                  <a:gd name="T94" fmla="*/ 15 w 72"/>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2"/>
                  <a:gd name="T145" fmla="*/ 0 h 119"/>
                  <a:gd name="T146" fmla="*/ 72 w 72"/>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2" h="119">
                    <a:moveTo>
                      <a:pt x="0" y="61"/>
                    </a:moveTo>
                    <a:lnTo>
                      <a:pt x="3" y="42"/>
                    </a:lnTo>
                    <a:lnTo>
                      <a:pt x="7" y="27"/>
                    </a:lnTo>
                    <a:lnTo>
                      <a:pt x="15" y="15"/>
                    </a:lnTo>
                    <a:lnTo>
                      <a:pt x="23" y="8"/>
                    </a:lnTo>
                    <a:lnTo>
                      <a:pt x="30" y="4"/>
                    </a:lnTo>
                    <a:lnTo>
                      <a:pt x="38" y="0"/>
                    </a:lnTo>
                    <a:lnTo>
                      <a:pt x="46" y="4"/>
                    </a:lnTo>
                    <a:lnTo>
                      <a:pt x="53" y="8"/>
                    </a:lnTo>
                    <a:lnTo>
                      <a:pt x="57" y="15"/>
                    </a:lnTo>
                    <a:lnTo>
                      <a:pt x="65" y="27"/>
                    </a:lnTo>
                    <a:lnTo>
                      <a:pt x="69" y="42"/>
                    </a:lnTo>
                    <a:lnTo>
                      <a:pt x="72" y="57"/>
                    </a:lnTo>
                    <a:lnTo>
                      <a:pt x="69" y="77"/>
                    </a:lnTo>
                    <a:lnTo>
                      <a:pt x="65" y="92"/>
                    </a:lnTo>
                    <a:lnTo>
                      <a:pt x="61" y="103"/>
                    </a:lnTo>
                    <a:lnTo>
                      <a:pt x="53" y="111"/>
                    </a:lnTo>
                    <a:lnTo>
                      <a:pt x="42" y="115"/>
                    </a:lnTo>
                    <a:lnTo>
                      <a:pt x="34" y="119"/>
                    </a:lnTo>
                    <a:lnTo>
                      <a:pt x="26" y="115"/>
                    </a:lnTo>
                    <a:lnTo>
                      <a:pt x="19" y="107"/>
                    </a:lnTo>
                    <a:lnTo>
                      <a:pt x="11" y="100"/>
                    </a:lnTo>
                    <a:lnTo>
                      <a:pt x="3" y="80"/>
                    </a:lnTo>
                    <a:lnTo>
                      <a:pt x="0" y="61"/>
                    </a:lnTo>
                    <a:close/>
                    <a:moveTo>
                      <a:pt x="15" y="61"/>
                    </a:moveTo>
                    <a:lnTo>
                      <a:pt x="19" y="84"/>
                    </a:lnTo>
                    <a:lnTo>
                      <a:pt x="23" y="100"/>
                    </a:lnTo>
                    <a:lnTo>
                      <a:pt x="26" y="107"/>
                    </a:lnTo>
                    <a:lnTo>
                      <a:pt x="30" y="111"/>
                    </a:lnTo>
                    <a:lnTo>
                      <a:pt x="34" y="111"/>
                    </a:lnTo>
                    <a:lnTo>
                      <a:pt x="42" y="111"/>
                    </a:lnTo>
                    <a:lnTo>
                      <a:pt x="46" y="107"/>
                    </a:lnTo>
                    <a:lnTo>
                      <a:pt x="49" y="103"/>
                    </a:lnTo>
                    <a:lnTo>
                      <a:pt x="53" y="96"/>
                    </a:lnTo>
                    <a:lnTo>
                      <a:pt x="53" y="77"/>
                    </a:lnTo>
                    <a:lnTo>
                      <a:pt x="57" y="54"/>
                    </a:lnTo>
                    <a:lnTo>
                      <a:pt x="53" y="38"/>
                    </a:lnTo>
                    <a:lnTo>
                      <a:pt x="53" y="23"/>
                    </a:lnTo>
                    <a:lnTo>
                      <a:pt x="49" y="15"/>
                    </a:lnTo>
                    <a:lnTo>
                      <a:pt x="46" y="11"/>
                    </a:lnTo>
                    <a:lnTo>
                      <a:pt x="42" y="8"/>
                    </a:lnTo>
                    <a:lnTo>
                      <a:pt x="38" y="8"/>
                    </a:lnTo>
                    <a:lnTo>
                      <a:pt x="30" y="8"/>
                    </a:lnTo>
                    <a:lnTo>
                      <a:pt x="26" y="11"/>
                    </a:lnTo>
                    <a:lnTo>
                      <a:pt x="23" y="19"/>
                    </a:lnTo>
                    <a:lnTo>
                      <a:pt x="19" y="34"/>
                    </a:lnTo>
                    <a:lnTo>
                      <a:pt x="19" y="50"/>
                    </a:lnTo>
                    <a:lnTo>
                      <a:pt x="15" y="61"/>
                    </a:lnTo>
                    <a:close/>
                  </a:path>
                </a:pathLst>
              </a:custGeom>
              <a:solidFill>
                <a:srgbClr val="000000"/>
              </a:solidFill>
              <a:ln w="0">
                <a:solidFill>
                  <a:srgbClr val="000000"/>
                </a:solidFill>
                <a:round/>
                <a:headEnd/>
                <a:tailEnd/>
              </a:ln>
            </p:spPr>
            <p:txBody>
              <a:bodyPr/>
              <a:lstStyle/>
              <a:p>
                <a:endParaRPr lang="en-CA"/>
              </a:p>
            </p:txBody>
          </p:sp>
          <p:sp>
            <p:nvSpPr>
              <p:cNvPr id="14583" name="Freeform 165"/>
              <p:cNvSpPr>
                <a:spLocks/>
              </p:cNvSpPr>
              <p:nvPr/>
            </p:nvSpPr>
            <p:spPr bwMode="auto">
              <a:xfrm>
                <a:off x="2498" y="2155"/>
                <a:ext cx="77" cy="115"/>
              </a:xfrm>
              <a:custGeom>
                <a:avLst/>
                <a:gdLst>
                  <a:gd name="T0" fmla="*/ 77 w 77"/>
                  <a:gd name="T1" fmla="*/ 96 h 115"/>
                  <a:gd name="T2" fmla="*/ 69 w 77"/>
                  <a:gd name="T3" fmla="*/ 115 h 115"/>
                  <a:gd name="T4" fmla="*/ 0 w 77"/>
                  <a:gd name="T5" fmla="*/ 115 h 115"/>
                  <a:gd name="T6" fmla="*/ 0 w 77"/>
                  <a:gd name="T7" fmla="*/ 111 h 115"/>
                  <a:gd name="T8" fmla="*/ 19 w 77"/>
                  <a:gd name="T9" fmla="*/ 96 h 115"/>
                  <a:gd name="T10" fmla="*/ 31 w 77"/>
                  <a:gd name="T11" fmla="*/ 80 h 115"/>
                  <a:gd name="T12" fmla="*/ 42 w 77"/>
                  <a:gd name="T13" fmla="*/ 69 h 115"/>
                  <a:gd name="T14" fmla="*/ 50 w 77"/>
                  <a:gd name="T15" fmla="*/ 54 h 115"/>
                  <a:gd name="T16" fmla="*/ 54 w 77"/>
                  <a:gd name="T17" fmla="*/ 38 h 115"/>
                  <a:gd name="T18" fmla="*/ 54 w 77"/>
                  <a:gd name="T19" fmla="*/ 31 h 115"/>
                  <a:gd name="T20" fmla="*/ 46 w 77"/>
                  <a:gd name="T21" fmla="*/ 19 h 115"/>
                  <a:gd name="T22" fmla="*/ 38 w 77"/>
                  <a:gd name="T23" fmla="*/ 15 h 115"/>
                  <a:gd name="T24" fmla="*/ 31 w 77"/>
                  <a:gd name="T25" fmla="*/ 15 h 115"/>
                  <a:gd name="T26" fmla="*/ 23 w 77"/>
                  <a:gd name="T27" fmla="*/ 15 h 115"/>
                  <a:gd name="T28" fmla="*/ 15 w 77"/>
                  <a:gd name="T29" fmla="*/ 19 h 115"/>
                  <a:gd name="T30" fmla="*/ 12 w 77"/>
                  <a:gd name="T31" fmla="*/ 27 h 115"/>
                  <a:gd name="T32" fmla="*/ 8 w 77"/>
                  <a:gd name="T33" fmla="*/ 34 h 115"/>
                  <a:gd name="T34" fmla="*/ 4 w 77"/>
                  <a:gd name="T35" fmla="*/ 34 h 115"/>
                  <a:gd name="T36" fmla="*/ 8 w 77"/>
                  <a:gd name="T37" fmla="*/ 19 h 115"/>
                  <a:gd name="T38" fmla="*/ 15 w 77"/>
                  <a:gd name="T39" fmla="*/ 11 h 115"/>
                  <a:gd name="T40" fmla="*/ 23 w 77"/>
                  <a:gd name="T41" fmla="*/ 4 h 115"/>
                  <a:gd name="T42" fmla="*/ 35 w 77"/>
                  <a:gd name="T43" fmla="*/ 0 h 115"/>
                  <a:gd name="T44" fmla="*/ 50 w 77"/>
                  <a:gd name="T45" fmla="*/ 4 h 115"/>
                  <a:gd name="T46" fmla="*/ 58 w 77"/>
                  <a:gd name="T47" fmla="*/ 11 h 115"/>
                  <a:gd name="T48" fmla="*/ 65 w 77"/>
                  <a:gd name="T49" fmla="*/ 19 h 115"/>
                  <a:gd name="T50" fmla="*/ 69 w 77"/>
                  <a:gd name="T51" fmla="*/ 31 h 115"/>
                  <a:gd name="T52" fmla="*/ 65 w 77"/>
                  <a:gd name="T53" fmla="*/ 38 h 115"/>
                  <a:gd name="T54" fmla="*/ 65 w 77"/>
                  <a:gd name="T55" fmla="*/ 50 h 115"/>
                  <a:gd name="T56" fmla="*/ 58 w 77"/>
                  <a:gd name="T57" fmla="*/ 61 h 115"/>
                  <a:gd name="T58" fmla="*/ 42 w 77"/>
                  <a:gd name="T59" fmla="*/ 77 h 115"/>
                  <a:gd name="T60" fmla="*/ 31 w 77"/>
                  <a:gd name="T61" fmla="*/ 88 h 115"/>
                  <a:gd name="T62" fmla="*/ 23 w 77"/>
                  <a:gd name="T63" fmla="*/ 100 h 115"/>
                  <a:gd name="T64" fmla="*/ 19 w 77"/>
                  <a:gd name="T65" fmla="*/ 103 h 115"/>
                  <a:gd name="T66" fmla="*/ 46 w 77"/>
                  <a:gd name="T67" fmla="*/ 103 h 115"/>
                  <a:gd name="T68" fmla="*/ 54 w 77"/>
                  <a:gd name="T69" fmla="*/ 103 h 115"/>
                  <a:gd name="T70" fmla="*/ 62 w 77"/>
                  <a:gd name="T71" fmla="*/ 103 h 115"/>
                  <a:gd name="T72" fmla="*/ 62 w 77"/>
                  <a:gd name="T73" fmla="*/ 100 h 115"/>
                  <a:gd name="T74" fmla="*/ 65 w 77"/>
                  <a:gd name="T75" fmla="*/ 100 h 115"/>
                  <a:gd name="T76" fmla="*/ 69 w 77"/>
                  <a:gd name="T77" fmla="*/ 96 h 115"/>
                  <a:gd name="T78" fmla="*/ 73 w 77"/>
                  <a:gd name="T79" fmla="*/ 96 h 115"/>
                  <a:gd name="T80" fmla="*/ 77 w 77"/>
                  <a:gd name="T81" fmla="*/ 96 h 11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7"/>
                  <a:gd name="T124" fmla="*/ 0 h 115"/>
                  <a:gd name="T125" fmla="*/ 77 w 77"/>
                  <a:gd name="T126" fmla="*/ 115 h 11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7" h="115">
                    <a:moveTo>
                      <a:pt x="77" y="96"/>
                    </a:moveTo>
                    <a:lnTo>
                      <a:pt x="69" y="115"/>
                    </a:lnTo>
                    <a:lnTo>
                      <a:pt x="0" y="115"/>
                    </a:lnTo>
                    <a:lnTo>
                      <a:pt x="0" y="111"/>
                    </a:lnTo>
                    <a:lnTo>
                      <a:pt x="19" y="96"/>
                    </a:lnTo>
                    <a:lnTo>
                      <a:pt x="31" y="80"/>
                    </a:lnTo>
                    <a:lnTo>
                      <a:pt x="42" y="69"/>
                    </a:lnTo>
                    <a:lnTo>
                      <a:pt x="50" y="54"/>
                    </a:lnTo>
                    <a:lnTo>
                      <a:pt x="54" y="38"/>
                    </a:lnTo>
                    <a:lnTo>
                      <a:pt x="54" y="31"/>
                    </a:lnTo>
                    <a:lnTo>
                      <a:pt x="46" y="19"/>
                    </a:lnTo>
                    <a:lnTo>
                      <a:pt x="38" y="15"/>
                    </a:lnTo>
                    <a:lnTo>
                      <a:pt x="31" y="15"/>
                    </a:lnTo>
                    <a:lnTo>
                      <a:pt x="23" y="15"/>
                    </a:lnTo>
                    <a:lnTo>
                      <a:pt x="15" y="19"/>
                    </a:lnTo>
                    <a:lnTo>
                      <a:pt x="12" y="27"/>
                    </a:lnTo>
                    <a:lnTo>
                      <a:pt x="8" y="34"/>
                    </a:lnTo>
                    <a:lnTo>
                      <a:pt x="4" y="34"/>
                    </a:lnTo>
                    <a:lnTo>
                      <a:pt x="8" y="19"/>
                    </a:lnTo>
                    <a:lnTo>
                      <a:pt x="15" y="11"/>
                    </a:lnTo>
                    <a:lnTo>
                      <a:pt x="23" y="4"/>
                    </a:lnTo>
                    <a:lnTo>
                      <a:pt x="35" y="0"/>
                    </a:lnTo>
                    <a:lnTo>
                      <a:pt x="50" y="4"/>
                    </a:lnTo>
                    <a:lnTo>
                      <a:pt x="58" y="11"/>
                    </a:lnTo>
                    <a:lnTo>
                      <a:pt x="65" y="19"/>
                    </a:lnTo>
                    <a:lnTo>
                      <a:pt x="69" y="31"/>
                    </a:lnTo>
                    <a:lnTo>
                      <a:pt x="65" y="38"/>
                    </a:lnTo>
                    <a:lnTo>
                      <a:pt x="65" y="50"/>
                    </a:lnTo>
                    <a:lnTo>
                      <a:pt x="58" y="61"/>
                    </a:lnTo>
                    <a:lnTo>
                      <a:pt x="42" y="77"/>
                    </a:lnTo>
                    <a:lnTo>
                      <a:pt x="31" y="88"/>
                    </a:lnTo>
                    <a:lnTo>
                      <a:pt x="23" y="100"/>
                    </a:lnTo>
                    <a:lnTo>
                      <a:pt x="19" y="103"/>
                    </a:lnTo>
                    <a:lnTo>
                      <a:pt x="46" y="103"/>
                    </a:lnTo>
                    <a:lnTo>
                      <a:pt x="54" y="103"/>
                    </a:lnTo>
                    <a:lnTo>
                      <a:pt x="62" y="103"/>
                    </a:lnTo>
                    <a:lnTo>
                      <a:pt x="62" y="100"/>
                    </a:lnTo>
                    <a:lnTo>
                      <a:pt x="65" y="100"/>
                    </a:lnTo>
                    <a:lnTo>
                      <a:pt x="69" y="96"/>
                    </a:lnTo>
                    <a:lnTo>
                      <a:pt x="73" y="96"/>
                    </a:lnTo>
                    <a:lnTo>
                      <a:pt x="77" y="96"/>
                    </a:lnTo>
                    <a:close/>
                  </a:path>
                </a:pathLst>
              </a:custGeom>
              <a:solidFill>
                <a:srgbClr val="000000"/>
              </a:solidFill>
              <a:ln w="0">
                <a:solidFill>
                  <a:srgbClr val="000000"/>
                </a:solidFill>
                <a:round/>
                <a:headEnd/>
                <a:tailEnd/>
              </a:ln>
            </p:spPr>
            <p:txBody>
              <a:bodyPr/>
              <a:lstStyle/>
              <a:p>
                <a:endParaRPr lang="en-CA"/>
              </a:p>
            </p:txBody>
          </p:sp>
          <p:sp>
            <p:nvSpPr>
              <p:cNvPr id="14584" name="Freeform 166"/>
              <p:cNvSpPr>
                <a:spLocks/>
              </p:cNvSpPr>
              <p:nvPr/>
            </p:nvSpPr>
            <p:spPr bwMode="auto">
              <a:xfrm>
                <a:off x="2598" y="2155"/>
                <a:ext cx="46" cy="115"/>
              </a:xfrm>
              <a:custGeom>
                <a:avLst/>
                <a:gdLst>
                  <a:gd name="T0" fmla="*/ 0 w 46"/>
                  <a:gd name="T1" fmla="*/ 15 h 115"/>
                  <a:gd name="T2" fmla="*/ 27 w 46"/>
                  <a:gd name="T3" fmla="*/ 0 h 115"/>
                  <a:gd name="T4" fmla="*/ 31 w 46"/>
                  <a:gd name="T5" fmla="*/ 0 h 115"/>
                  <a:gd name="T6" fmla="*/ 31 w 46"/>
                  <a:gd name="T7" fmla="*/ 96 h 115"/>
                  <a:gd name="T8" fmla="*/ 31 w 46"/>
                  <a:gd name="T9" fmla="*/ 103 h 115"/>
                  <a:gd name="T10" fmla="*/ 31 w 46"/>
                  <a:gd name="T11" fmla="*/ 107 h 115"/>
                  <a:gd name="T12" fmla="*/ 34 w 46"/>
                  <a:gd name="T13" fmla="*/ 111 h 115"/>
                  <a:gd name="T14" fmla="*/ 34 w 46"/>
                  <a:gd name="T15" fmla="*/ 111 h 115"/>
                  <a:gd name="T16" fmla="*/ 38 w 46"/>
                  <a:gd name="T17" fmla="*/ 115 h 115"/>
                  <a:gd name="T18" fmla="*/ 46 w 46"/>
                  <a:gd name="T19" fmla="*/ 115 h 115"/>
                  <a:gd name="T20" fmla="*/ 46 w 46"/>
                  <a:gd name="T21" fmla="*/ 115 h 115"/>
                  <a:gd name="T22" fmla="*/ 4 w 46"/>
                  <a:gd name="T23" fmla="*/ 115 h 115"/>
                  <a:gd name="T24" fmla="*/ 4 w 46"/>
                  <a:gd name="T25" fmla="*/ 115 h 115"/>
                  <a:gd name="T26" fmla="*/ 8 w 46"/>
                  <a:gd name="T27" fmla="*/ 115 h 115"/>
                  <a:gd name="T28" fmla="*/ 11 w 46"/>
                  <a:gd name="T29" fmla="*/ 111 h 115"/>
                  <a:gd name="T30" fmla="*/ 15 w 46"/>
                  <a:gd name="T31" fmla="*/ 111 h 115"/>
                  <a:gd name="T32" fmla="*/ 15 w 46"/>
                  <a:gd name="T33" fmla="*/ 107 h 115"/>
                  <a:gd name="T34" fmla="*/ 15 w 46"/>
                  <a:gd name="T35" fmla="*/ 103 h 115"/>
                  <a:gd name="T36" fmla="*/ 15 w 46"/>
                  <a:gd name="T37" fmla="*/ 96 h 115"/>
                  <a:gd name="T38" fmla="*/ 15 w 46"/>
                  <a:gd name="T39" fmla="*/ 34 h 115"/>
                  <a:gd name="T40" fmla="*/ 15 w 46"/>
                  <a:gd name="T41" fmla="*/ 23 h 115"/>
                  <a:gd name="T42" fmla="*/ 15 w 46"/>
                  <a:gd name="T43" fmla="*/ 19 h 115"/>
                  <a:gd name="T44" fmla="*/ 15 w 46"/>
                  <a:gd name="T45" fmla="*/ 15 h 115"/>
                  <a:gd name="T46" fmla="*/ 15 w 46"/>
                  <a:gd name="T47" fmla="*/ 15 h 115"/>
                  <a:gd name="T48" fmla="*/ 11 w 46"/>
                  <a:gd name="T49" fmla="*/ 15 h 115"/>
                  <a:gd name="T50" fmla="*/ 11 w 46"/>
                  <a:gd name="T51" fmla="*/ 11 h 115"/>
                  <a:gd name="T52" fmla="*/ 8 w 46"/>
                  <a:gd name="T53" fmla="*/ 15 h 115"/>
                  <a:gd name="T54" fmla="*/ 4 w 46"/>
                  <a:gd name="T55" fmla="*/ 15 h 115"/>
                  <a:gd name="T56" fmla="*/ 0 w 46"/>
                  <a:gd name="T57" fmla="*/ 15 h 11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6"/>
                  <a:gd name="T88" fmla="*/ 0 h 115"/>
                  <a:gd name="T89" fmla="*/ 46 w 46"/>
                  <a:gd name="T90" fmla="*/ 115 h 11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6" h="115">
                    <a:moveTo>
                      <a:pt x="0" y="15"/>
                    </a:moveTo>
                    <a:lnTo>
                      <a:pt x="27" y="0"/>
                    </a:lnTo>
                    <a:lnTo>
                      <a:pt x="31" y="0"/>
                    </a:lnTo>
                    <a:lnTo>
                      <a:pt x="31" y="96"/>
                    </a:lnTo>
                    <a:lnTo>
                      <a:pt x="31" y="103"/>
                    </a:lnTo>
                    <a:lnTo>
                      <a:pt x="31" y="107"/>
                    </a:lnTo>
                    <a:lnTo>
                      <a:pt x="34" y="111"/>
                    </a:lnTo>
                    <a:lnTo>
                      <a:pt x="38" y="115"/>
                    </a:lnTo>
                    <a:lnTo>
                      <a:pt x="46" y="115"/>
                    </a:lnTo>
                    <a:lnTo>
                      <a:pt x="4" y="115"/>
                    </a:lnTo>
                    <a:lnTo>
                      <a:pt x="8" y="115"/>
                    </a:lnTo>
                    <a:lnTo>
                      <a:pt x="11" y="111"/>
                    </a:lnTo>
                    <a:lnTo>
                      <a:pt x="15" y="111"/>
                    </a:lnTo>
                    <a:lnTo>
                      <a:pt x="15" y="107"/>
                    </a:lnTo>
                    <a:lnTo>
                      <a:pt x="15" y="103"/>
                    </a:lnTo>
                    <a:lnTo>
                      <a:pt x="15" y="96"/>
                    </a:lnTo>
                    <a:lnTo>
                      <a:pt x="15" y="34"/>
                    </a:lnTo>
                    <a:lnTo>
                      <a:pt x="15" y="23"/>
                    </a:lnTo>
                    <a:lnTo>
                      <a:pt x="15" y="19"/>
                    </a:lnTo>
                    <a:lnTo>
                      <a:pt x="15" y="15"/>
                    </a:lnTo>
                    <a:lnTo>
                      <a:pt x="11" y="15"/>
                    </a:lnTo>
                    <a:lnTo>
                      <a:pt x="11" y="11"/>
                    </a:lnTo>
                    <a:lnTo>
                      <a:pt x="8" y="15"/>
                    </a:lnTo>
                    <a:lnTo>
                      <a:pt x="4" y="15"/>
                    </a:lnTo>
                    <a:lnTo>
                      <a:pt x="0" y="15"/>
                    </a:lnTo>
                    <a:close/>
                  </a:path>
                </a:pathLst>
              </a:custGeom>
              <a:solidFill>
                <a:srgbClr val="000000"/>
              </a:solidFill>
              <a:ln w="0">
                <a:solidFill>
                  <a:srgbClr val="000000"/>
                </a:solidFill>
                <a:round/>
                <a:headEnd/>
                <a:tailEnd/>
              </a:ln>
            </p:spPr>
            <p:txBody>
              <a:bodyPr/>
              <a:lstStyle/>
              <a:p>
                <a:endParaRPr lang="en-CA"/>
              </a:p>
            </p:txBody>
          </p:sp>
          <p:sp>
            <p:nvSpPr>
              <p:cNvPr id="14585" name="Rectangle 167"/>
              <p:cNvSpPr>
                <a:spLocks noChangeArrowheads="1"/>
              </p:cNvSpPr>
              <p:nvPr/>
            </p:nvSpPr>
            <p:spPr bwMode="auto">
              <a:xfrm>
                <a:off x="2705" y="2120"/>
                <a:ext cx="8" cy="208"/>
              </a:xfrm>
              <a:prstGeom prst="rect">
                <a:avLst/>
              </a:prstGeom>
              <a:solidFill>
                <a:srgbClr val="000000"/>
              </a:solidFill>
              <a:ln w="0">
                <a:solidFill>
                  <a:srgbClr val="000000"/>
                </a:solidFill>
                <a:miter lim="800000"/>
                <a:headEnd/>
                <a:tailEnd/>
              </a:ln>
            </p:spPr>
            <p:txBody>
              <a:bodyPr/>
              <a:lstStyle/>
              <a:p>
                <a:endParaRPr lang="en-US"/>
              </a:p>
            </p:txBody>
          </p:sp>
          <p:sp>
            <p:nvSpPr>
              <p:cNvPr id="14586" name="Freeform 168"/>
              <p:cNvSpPr>
                <a:spLocks noEditPoints="1"/>
              </p:cNvSpPr>
              <p:nvPr/>
            </p:nvSpPr>
            <p:spPr bwMode="auto">
              <a:xfrm>
                <a:off x="2901" y="2155"/>
                <a:ext cx="69" cy="119"/>
              </a:xfrm>
              <a:custGeom>
                <a:avLst/>
                <a:gdLst>
                  <a:gd name="T0" fmla="*/ 0 w 69"/>
                  <a:gd name="T1" fmla="*/ 61 h 119"/>
                  <a:gd name="T2" fmla="*/ 0 w 69"/>
                  <a:gd name="T3" fmla="*/ 42 h 119"/>
                  <a:gd name="T4" fmla="*/ 4 w 69"/>
                  <a:gd name="T5" fmla="*/ 27 h 119"/>
                  <a:gd name="T6" fmla="*/ 11 w 69"/>
                  <a:gd name="T7" fmla="*/ 15 h 119"/>
                  <a:gd name="T8" fmla="*/ 19 w 69"/>
                  <a:gd name="T9" fmla="*/ 8 h 119"/>
                  <a:gd name="T10" fmla="*/ 27 w 69"/>
                  <a:gd name="T11" fmla="*/ 4 h 119"/>
                  <a:gd name="T12" fmla="*/ 35 w 69"/>
                  <a:gd name="T13" fmla="*/ 0 h 119"/>
                  <a:gd name="T14" fmla="*/ 42 w 69"/>
                  <a:gd name="T15" fmla="*/ 4 h 119"/>
                  <a:gd name="T16" fmla="*/ 50 w 69"/>
                  <a:gd name="T17" fmla="*/ 8 h 119"/>
                  <a:gd name="T18" fmla="*/ 58 w 69"/>
                  <a:gd name="T19" fmla="*/ 15 h 119"/>
                  <a:gd name="T20" fmla="*/ 61 w 69"/>
                  <a:gd name="T21" fmla="*/ 27 h 119"/>
                  <a:gd name="T22" fmla="*/ 69 w 69"/>
                  <a:gd name="T23" fmla="*/ 42 h 119"/>
                  <a:gd name="T24" fmla="*/ 69 w 69"/>
                  <a:gd name="T25" fmla="*/ 57 h 119"/>
                  <a:gd name="T26" fmla="*/ 69 w 69"/>
                  <a:gd name="T27" fmla="*/ 77 h 119"/>
                  <a:gd name="T28" fmla="*/ 61 w 69"/>
                  <a:gd name="T29" fmla="*/ 92 h 119"/>
                  <a:gd name="T30" fmla="*/ 58 w 69"/>
                  <a:gd name="T31" fmla="*/ 103 h 119"/>
                  <a:gd name="T32" fmla="*/ 50 w 69"/>
                  <a:gd name="T33" fmla="*/ 111 h 119"/>
                  <a:gd name="T34" fmla="*/ 42 w 69"/>
                  <a:gd name="T35" fmla="*/ 115 h 119"/>
                  <a:gd name="T36" fmla="*/ 35 w 69"/>
                  <a:gd name="T37" fmla="*/ 119 h 119"/>
                  <a:gd name="T38" fmla="*/ 23 w 69"/>
                  <a:gd name="T39" fmla="*/ 115 h 119"/>
                  <a:gd name="T40" fmla="*/ 15 w 69"/>
                  <a:gd name="T41" fmla="*/ 107 h 119"/>
                  <a:gd name="T42" fmla="*/ 8 w 69"/>
                  <a:gd name="T43" fmla="*/ 100 h 119"/>
                  <a:gd name="T44" fmla="*/ 0 w 69"/>
                  <a:gd name="T45" fmla="*/ 80 h 119"/>
                  <a:gd name="T46" fmla="*/ 0 w 69"/>
                  <a:gd name="T47" fmla="*/ 61 h 119"/>
                  <a:gd name="T48" fmla="*/ 15 w 69"/>
                  <a:gd name="T49" fmla="*/ 61 h 119"/>
                  <a:gd name="T50" fmla="*/ 15 w 69"/>
                  <a:gd name="T51" fmla="*/ 84 h 119"/>
                  <a:gd name="T52" fmla="*/ 19 w 69"/>
                  <a:gd name="T53" fmla="*/ 100 h 119"/>
                  <a:gd name="T54" fmla="*/ 23 w 69"/>
                  <a:gd name="T55" fmla="*/ 107 h 119"/>
                  <a:gd name="T56" fmla="*/ 27 w 69"/>
                  <a:gd name="T57" fmla="*/ 111 h 119"/>
                  <a:gd name="T58" fmla="*/ 35 w 69"/>
                  <a:gd name="T59" fmla="*/ 111 h 119"/>
                  <a:gd name="T60" fmla="*/ 38 w 69"/>
                  <a:gd name="T61" fmla="*/ 111 h 119"/>
                  <a:gd name="T62" fmla="*/ 42 w 69"/>
                  <a:gd name="T63" fmla="*/ 107 h 119"/>
                  <a:gd name="T64" fmla="*/ 46 w 69"/>
                  <a:gd name="T65" fmla="*/ 103 h 119"/>
                  <a:gd name="T66" fmla="*/ 50 w 69"/>
                  <a:gd name="T67" fmla="*/ 96 h 119"/>
                  <a:gd name="T68" fmla="*/ 54 w 69"/>
                  <a:gd name="T69" fmla="*/ 77 h 119"/>
                  <a:gd name="T70" fmla="*/ 54 w 69"/>
                  <a:gd name="T71" fmla="*/ 54 h 119"/>
                  <a:gd name="T72" fmla="*/ 54 w 69"/>
                  <a:gd name="T73" fmla="*/ 38 h 119"/>
                  <a:gd name="T74" fmla="*/ 50 w 69"/>
                  <a:gd name="T75" fmla="*/ 23 h 119"/>
                  <a:gd name="T76" fmla="*/ 46 w 69"/>
                  <a:gd name="T77" fmla="*/ 15 h 119"/>
                  <a:gd name="T78" fmla="*/ 42 w 69"/>
                  <a:gd name="T79" fmla="*/ 11 h 119"/>
                  <a:gd name="T80" fmla="*/ 38 w 69"/>
                  <a:gd name="T81" fmla="*/ 8 h 119"/>
                  <a:gd name="T82" fmla="*/ 35 w 69"/>
                  <a:gd name="T83" fmla="*/ 8 h 119"/>
                  <a:gd name="T84" fmla="*/ 27 w 69"/>
                  <a:gd name="T85" fmla="*/ 8 h 119"/>
                  <a:gd name="T86" fmla="*/ 23 w 69"/>
                  <a:gd name="T87" fmla="*/ 11 h 119"/>
                  <a:gd name="T88" fmla="*/ 19 w 69"/>
                  <a:gd name="T89" fmla="*/ 19 h 119"/>
                  <a:gd name="T90" fmla="*/ 15 w 69"/>
                  <a:gd name="T91" fmla="*/ 34 h 119"/>
                  <a:gd name="T92" fmla="*/ 15 w 69"/>
                  <a:gd name="T93" fmla="*/ 50 h 119"/>
                  <a:gd name="T94" fmla="*/ 15 w 69"/>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1"/>
                    </a:moveTo>
                    <a:lnTo>
                      <a:pt x="0" y="42"/>
                    </a:lnTo>
                    <a:lnTo>
                      <a:pt x="4" y="27"/>
                    </a:lnTo>
                    <a:lnTo>
                      <a:pt x="11" y="15"/>
                    </a:lnTo>
                    <a:lnTo>
                      <a:pt x="19" y="8"/>
                    </a:lnTo>
                    <a:lnTo>
                      <a:pt x="27" y="4"/>
                    </a:lnTo>
                    <a:lnTo>
                      <a:pt x="35" y="0"/>
                    </a:lnTo>
                    <a:lnTo>
                      <a:pt x="42" y="4"/>
                    </a:lnTo>
                    <a:lnTo>
                      <a:pt x="50" y="8"/>
                    </a:lnTo>
                    <a:lnTo>
                      <a:pt x="58" y="15"/>
                    </a:lnTo>
                    <a:lnTo>
                      <a:pt x="61" y="27"/>
                    </a:lnTo>
                    <a:lnTo>
                      <a:pt x="69" y="42"/>
                    </a:lnTo>
                    <a:lnTo>
                      <a:pt x="69" y="57"/>
                    </a:lnTo>
                    <a:lnTo>
                      <a:pt x="69" y="77"/>
                    </a:lnTo>
                    <a:lnTo>
                      <a:pt x="61" y="92"/>
                    </a:lnTo>
                    <a:lnTo>
                      <a:pt x="58" y="103"/>
                    </a:lnTo>
                    <a:lnTo>
                      <a:pt x="50" y="111"/>
                    </a:lnTo>
                    <a:lnTo>
                      <a:pt x="42" y="115"/>
                    </a:lnTo>
                    <a:lnTo>
                      <a:pt x="35" y="119"/>
                    </a:lnTo>
                    <a:lnTo>
                      <a:pt x="23" y="115"/>
                    </a:lnTo>
                    <a:lnTo>
                      <a:pt x="15" y="107"/>
                    </a:lnTo>
                    <a:lnTo>
                      <a:pt x="8" y="100"/>
                    </a:lnTo>
                    <a:lnTo>
                      <a:pt x="0" y="80"/>
                    </a:lnTo>
                    <a:lnTo>
                      <a:pt x="0" y="61"/>
                    </a:lnTo>
                    <a:close/>
                    <a:moveTo>
                      <a:pt x="15" y="61"/>
                    </a:moveTo>
                    <a:lnTo>
                      <a:pt x="15" y="84"/>
                    </a:lnTo>
                    <a:lnTo>
                      <a:pt x="19" y="100"/>
                    </a:lnTo>
                    <a:lnTo>
                      <a:pt x="23" y="107"/>
                    </a:lnTo>
                    <a:lnTo>
                      <a:pt x="27" y="111"/>
                    </a:lnTo>
                    <a:lnTo>
                      <a:pt x="35" y="111"/>
                    </a:lnTo>
                    <a:lnTo>
                      <a:pt x="38" y="111"/>
                    </a:lnTo>
                    <a:lnTo>
                      <a:pt x="42" y="107"/>
                    </a:lnTo>
                    <a:lnTo>
                      <a:pt x="46" y="103"/>
                    </a:lnTo>
                    <a:lnTo>
                      <a:pt x="50" y="96"/>
                    </a:lnTo>
                    <a:lnTo>
                      <a:pt x="54" y="77"/>
                    </a:lnTo>
                    <a:lnTo>
                      <a:pt x="54" y="54"/>
                    </a:lnTo>
                    <a:lnTo>
                      <a:pt x="54" y="38"/>
                    </a:lnTo>
                    <a:lnTo>
                      <a:pt x="50" y="23"/>
                    </a:lnTo>
                    <a:lnTo>
                      <a:pt x="46" y="15"/>
                    </a:lnTo>
                    <a:lnTo>
                      <a:pt x="42" y="11"/>
                    </a:lnTo>
                    <a:lnTo>
                      <a:pt x="38" y="8"/>
                    </a:lnTo>
                    <a:lnTo>
                      <a:pt x="35" y="8"/>
                    </a:lnTo>
                    <a:lnTo>
                      <a:pt x="27" y="8"/>
                    </a:lnTo>
                    <a:lnTo>
                      <a:pt x="23" y="11"/>
                    </a:lnTo>
                    <a:lnTo>
                      <a:pt x="19" y="19"/>
                    </a:lnTo>
                    <a:lnTo>
                      <a:pt x="15" y="34"/>
                    </a:lnTo>
                    <a:lnTo>
                      <a:pt x="15" y="50"/>
                    </a:lnTo>
                    <a:lnTo>
                      <a:pt x="15" y="61"/>
                    </a:lnTo>
                    <a:close/>
                  </a:path>
                </a:pathLst>
              </a:custGeom>
              <a:solidFill>
                <a:srgbClr val="000000"/>
              </a:solidFill>
              <a:ln w="0">
                <a:solidFill>
                  <a:srgbClr val="000000"/>
                </a:solidFill>
                <a:round/>
                <a:headEnd/>
                <a:tailEnd/>
              </a:ln>
            </p:spPr>
            <p:txBody>
              <a:bodyPr/>
              <a:lstStyle/>
              <a:p>
                <a:endParaRPr lang="en-CA"/>
              </a:p>
            </p:txBody>
          </p:sp>
          <p:sp>
            <p:nvSpPr>
              <p:cNvPr id="14587" name="Rectangle 169"/>
              <p:cNvSpPr>
                <a:spLocks noChangeArrowheads="1"/>
              </p:cNvSpPr>
              <p:nvPr/>
            </p:nvSpPr>
            <p:spPr bwMode="auto">
              <a:xfrm>
                <a:off x="3304" y="2120"/>
                <a:ext cx="8" cy="208"/>
              </a:xfrm>
              <a:prstGeom prst="rect">
                <a:avLst/>
              </a:prstGeom>
              <a:solidFill>
                <a:srgbClr val="000000"/>
              </a:solidFill>
              <a:ln w="0">
                <a:solidFill>
                  <a:srgbClr val="000000"/>
                </a:solidFill>
                <a:miter lim="800000"/>
                <a:headEnd/>
                <a:tailEnd/>
              </a:ln>
            </p:spPr>
            <p:txBody>
              <a:bodyPr/>
              <a:lstStyle/>
              <a:p>
                <a:endParaRPr lang="en-US"/>
              </a:p>
            </p:txBody>
          </p:sp>
          <p:sp>
            <p:nvSpPr>
              <p:cNvPr id="14588" name="Freeform 170"/>
              <p:cNvSpPr>
                <a:spLocks/>
              </p:cNvSpPr>
              <p:nvPr/>
            </p:nvSpPr>
            <p:spPr bwMode="auto">
              <a:xfrm>
                <a:off x="3507" y="2255"/>
                <a:ext cx="19" cy="19"/>
              </a:xfrm>
              <a:custGeom>
                <a:avLst/>
                <a:gdLst>
                  <a:gd name="T0" fmla="*/ 12 w 19"/>
                  <a:gd name="T1" fmla="*/ 0 h 19"/>
                  <a:gd name="T2" fmla="*/ 16 w 19"/>
                  <a:gd name="T3" fmla="*/ 0 h 19"/>
                  <a:gd name="T4" fmla="*/ 19 w 19"/>
                  <a:gd name="T5" fmla="*/ 0 h 19"/>
                  <a:gd name="T6" fmla="*/ 19 w 19"/>
                  <a:gd name="T7" fmla="*/ 3 h 19"/>
                  <a:gd name="T8" fmla="*/ 19 w 19"/>
                  <a:gd name="T9" fmla="*/ 7 h 19"/>
                  <a:gd name="T10" fmla="*/ 19 w 19"/>
                  <a:gd name="T11" fmla="*/ 11 h 19"/>
                  <a:gd name="T12" fmla="*/ 19 w 19"/>
                  <a:gd name="T13" fmla="*/ 15 h 19"/>
                  <a:gd name="T14" fmla="*/ 16 w 19"/>
                  <a:gd name="T15" fmla="*/ 15 h 19"/>
                  <a:gd name="T16" fmla="*/ 12 w 19"/>
                  <a:gd name="T17" fmla="*/ 19 h 19"/>
                  <a:gd name="T18" fmla="*/ 8 w 19"/>
                  <a:gd name="T19" fmla="*/ 15 h 19"/>
                  <a:gd name="T20" fmla="*/ 4 w 19"/>
                  <a:gd name="T21" fmla="*/ 15 h 19"/>
                  <a:gd name="T22" fmla="*/ 0 w 19"/>
                  <a:gd name="T23" fmla="*/ 11 h 19"/>
                  <a:gd name="T24" fmla="*/ 0 w 19"/>
                  <a:gd name="T25" fmla="*/ 7 h 19"/>
                  <a:gd name="T26" fmla="*/ 0 w 19"/>
                  <a:gd name="T27" fmla="*/ 3 h 19"/>
                  <a:gd name="T28" fmla="*/ 4 w 19"/>
                  <a:gd name="T29" fmla="*/ 0 h 19"/>
                  <a:gd name="T30" fmla="*/ 8 w 19"/>
                  <a:gd name="T31" fmla="*/ 0 h 19"/>
                  <a:gd name="T32" fmla="*/ 12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12" y="0"/>
                    </a:moveTo>
                    <a:lnTo>
                      <a:pt x="16" y="0"/>
                    </a:lnTo>
                    <a:lnTo>
                      <a:pt x="19" y="0"/>
                    </a:lnTo>
                    <a:lnTo>
                      <a:pt x="19" y="3"/>
                    </a:lnTo>
                    <a:lnTo>
                      <a:pt x="19" y="7"/>
                    </a:lnTo>
                    <a:lnTo>
                      <a:pt x="19" y="11"/>
                    </a:lnTo>
                    <a:lnTo>
                      <a:pt x="19" y="15"/>
                    </a:lnTo>
                    <a:lnTo>
                      <a:pt x="16" y="15"/>
                    </a:lnTo>
                    <a:lnTo>
                      <a:pt x="12" y="19"/>
                    </a:lnTo>
                    <a:lnTo>
                      <a:pt x="8" y="15"/>
                    </a:lnTo>
                    <a:lnTo>
                      <a:pt x="4" y="15"/>
                    </a:lnTo>
                    <a:lnTo>
                      <a:pt x="0" y="11"/>
                    </a:lnTo>
                    <a:lnTo>
                      <a:pt x="0" y="7"/>
                    </a:lnTo>
                    <a:lnTo>
                      <a:pt x="0" y="3"/>
                    </a:lnTo>
                    <a:lnTo>
                      <a:pt x="4" y="0"/>
                    </a:lnTo>
                    <a:lnTo>
                      <a:pt x="8" y="0"/>
                    </a:lnTo>
                    <a:lnTo>
                      <a:pt x="12" y="0"/>
                    </a:lnTo>
                    <a:close/>
                  </a:path>
                </a:pathLst>
              </a:custGeom>
              <a:solidFill>
                <a:srgbClr val="000000"/>
              </a:solidFill>
              <a:ln w="0">
                <a:solidFill>
                  <a:srgbClr val="000000"/>
                </a:solidFill>
                <a:round/>
                <a:headEnd/>
                <a:tailEnd/>
              </a:ln>
            </p:spPr>
            <p:txBody>
              <a:bodyPr/>
              <a:lstStyle/>
              <a:p>
                <a:endParaRPr lang="en-CA"/>
              </a:p>
            </p:txBody>
          </p:sp>
          <p:sp>
            <p:nvSpPr>
              <p:cNvPr id="14589" name="Freeform 171"/>
              <p:cNvSpPr>
                <a:spLocks noEditPoints="1"/>
              </p:cNvSpPr>
              <p:nvPr/>
            </p:nvSpPr>
            <p:spPr bwMode="auto">
              <a:xfrm>
                <a:off x="3546" y="2155"/>
                <a:ext cx="69" cy="119"/>
              </a:xfrm>
              <a:custGeom>
                <a:avLst/>
                <a:gdLst>
                  <a:gd name="T0" fmla="*/ 0 w 69"/>
                  <a:gd name="T1" fmla="*/ 61 h 119"/>
                  <a:gd name="T2" fmla="*/ 0 w 69"/>
                  <a:gd name="T3" fmla="*/ 42 h 119"/>
                  <a:gd name="T4" fmla="*/ 3 w 69"/>
                  <a:gd name="T5" fmla="*/ 27 h 119"/>
                  <a:gd name="T6" fmla="*/ 11 w 69"/>
                  <a:gd name="T7" fmla="*/ 15 h 119"/>
                  <a:gd name="T8" fmla="*/ 19 w 69"/>
                  <a:gd name="T9" fmla="*/ 8 h 119"/>
                  <a:gd name="T10" fmla="*/ 26 w 69"/>
                  <a:gd name="T11" fmla="*/ 4 h 119"/>
                  <a:gd name="T12" fmla="*/ 34 w 69"/>
                  <a:gd name="T13" fmla="*/ 0 h 119"/>
                  <a:gd name="T14" fmla="*/ 42 w 69"/>
                  <a:gd name="T15" fmla="*/ 4 h 119"/>
                  <a:gd name="T16" fmla="*/ 49 w 69"/>
                  <a:gd name="T17" fmla="*/ 8 h 119"/>
                  <a:gd name="T18" fmla="*/ 57 w 69"/>
                  <a:gd name="T19" fmla="*/ 15 h 119"/>
                  <a:gd name="T20" fmla="*/ 65 w 69"/>
                  <a:gd name="T21" fmla="*/ 27 h 119"/>
                  <a:gd name="T22" fmla="*/ 69 w 69"/>
                  <a:gd name="T23" fmla="*/ 42 h 119"/>
                  <a:gd name="T24" fmla="*/ 69 w 69"/>
                  <a:gd name="T25" fmla="*/ 57 h 119"/>
                  <a:gd name="T26" fmla="*/ 69 w 69"/>
                  <a:gd name="T27" fmla="*/ 77 h 119"/>
                  <a:gd name="T28" fmla="*/ 65 w 69"/>
                  <a:gd name="T29" fmla="*/ 92 h 119"/>
                  <a:gd name="T30" fmla="*/ 57 w 69"/>
                  <a:gd name="T31" fmla="*/ 103 h 119"/>
                  <a:gd name="T32" fmla="*/ 49 w 69"/>
                  <a:gd name="T33" fmla="*/ 111 h 119"/>
                  <a:gd name="T34" fmla="*/ 42 w 69"/>
                  <a:gd name="T35" fmla="*/ 115 h 119"/>
                  <a:gd name="T36" fmla="*/ 34 w 69"/>
                  <a:gd name="T37" fmla="*/ 119 h 119"/>
                  <a:gd name="T38" fmla="*/ 23 w 69"/>
                  <a:gd name="T39" fmla="*/ 115 h 119"/>
                  <a:gd name="T40" fmla="*/ 15 w 69"/>
                  <a:gd name="T41" fmla="*/ 107 h 119"/>
                  <a:gd name="T42" fmla="*/ 7 w 69"/>
                  <a:gd name="T43" fmla="*/ 100 h 119"/>
                  <a:gd name="T44" fmla="*/ 0 w 69"/>
                  <a:gd name="T45" fmla="*/ 80 h 119"/>
                  <a:gd name="T46" fmla="*/ 0 w 69"/>
                  <a:gd name="T47" fmla="*/ 61 h 119"/>
                  <a:gd name="T48" fmla="*/ 15 w 69"/>
                  <a:gd name="T49" fmla="*/ 61 h 119"/>
                  <a:gd name="T50" fmla="*/ 15 w 69"/>
                  <a:gd name="T51" fmla="*/ 84 h 119"/>
                  <a:gd name="T52" fmla="*/ 19 w 69"/>
                  <a:gd name="T53" fmla="*/ 100 h 119"/>
                  <a:gd name="T54" fmla="*/ 23 w 69"/>
                  <a:gd name="T55" fmla="*/ 107 h 119"/>
                  <a:gd name="T56" fmla="*/ 26 w 69"/>
                  <a:gd name="T57" fmla="*/ 111 h 119"/>
                  <a:gd name="T58" fmla="*/ 34 w 69"/>
                  <a:gd name="T59" fmla="*/ 111 h 119"/>
                  <a:gd name="T60" fmla="*/ 38 w 69"/>
                  <a:gd name="T61" fmla="*/ 111 h 119"/>
                  <a:gd name="T62" fmla="*/ 42 w 69"/>
                  <a:gd name="T63" fmla="*/ 107 h 119"/>
                  <a:gd name="T64" fmla="*/ 46 w 69"/>
                  <a:gd name="T65" fmla="*/ 103 h 119"/>
                  <a:gd name="T66" fmla="*/ 49 w 69"/>
                  <a:gd name="T67" fmla="*/ 96 h 119"/>
                  <a:gd name="T68" fmla="*/ 53 w 69"/>
                  <a:gd name="T69" fmla="*/ 77 h 119"/>
                  <a:gd name="T70" fmla="*/ 53 w 69"/>
                  <a:gd name="T71" fmla="*/ 54 h 119"/>
                  <a:gd name="T72" fmla="*/ 53 w 69"/>
                  <a:gd name="T73" fmla="*/ 38 h 119"/>
                  <a:gd name="T74" fmla="*/ 49 w 69"/>
                  <a:gd name="T75" fmla="*/ 23 h 119"/>
                  <a:gd name="T76" fmla="*/ 46 w 69"/>
                  <a:gd name="T77" fmla="*/ 15 h 119"/>
                  <a:gd name="T78" fmla="*/ 42 w 69"/>
                  <a:gd name="T79" fmla="*/ 11 h 119"/>
                  <a:gd name="T80" fmla="*/ 38 w 69"/>
                  <a:gd name="T81" fmla="*/ 8 h 119"/>
                  <a:gd name="T82" fmla="*/ 34 w 69"/>
                  <a:gd name="T83" fmla="*/ 8 h 119"/>
                  <a:gd name="T84" fmla="*/ 30 w 69"/>
                  <a:gd name="T85" fmla="*/ 8 h 119"/>
                  <a:gd name="T86" fmla="*/ 23 w 69"/>
                  <a:gd name="T87" fmla="*/ 11 h 119"/>
                  <a:gd name="T88" fmla="*/ 19 w 69"/>
                  <a:gd name="T89" fmla="*/ 19 h 119"/>
                  <a:gd name="T90" fmla="*/ 15 w 69"/>
                  <a:gd name="T91" fmla="*/ 34 h 119"/>
                  <a:gd name="T92" fmla="*/ 15 w 69"/>
                  <a:gd name="T93" fmla="*/ 50 h 119"/>
                  <a:gd name="T94" fmla="*/ 15 w 69"/>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1"/>
                    </a:moveTo>
                    <a:lnTo>
                      <a:pt x="0" y="42"/>
                    </a:lnTo>
                    <a:lnTo>
                      <a:pt x="3" y="27"/>
                    </a:lnTo>
                    <a:lnTo>
                      <a:pt x="11" y="15"/>
                    </a:lnTo>
                    <a:lnTo>
                      <a:pt x="19" y="8"/>
                    </a:lnTo>
                    <a:lnTo>
                      <a:pt x="26" y="4"/>
                    </a:lnTo>
                    <a:lnTo>
                      <a:pt x="34" y="0"/>
                    </a:lnTo>
                    <a:lnTo>
                      <a:pt x="42" y="4"/>
                    </a:lnTo>
                    <a:lnTo>
                      <a:pt x="49" y="8"/>
                    </a:lnTo>
                    <a:lnTo>
                      <a:pt x="57" y="15"/>
                    </a:lnTo>
                    <a:lnTo>
                      <a:pt x="65" y="27"/>
                    </a:lnTo>
                    <a:lnTo>
                      <a:pt x="69" y="42"/>
                    </a:lnTo>
                    <a:lnTo>
                      <a:pt x="69" y="57"/>
                    </a:lnTo>
                    <a:lnTo>
                      <a:pt x="69" y="77"/>
                    </a:lnTo>
                    <a:lnTo>
                      <a:pt x="65" y="92"/>
                    </a:lnTo>
                    <a:lnTo>
                      <a:pt x="57" y="103"/>
                    </a:lnTo>
                    <a:lnTo>
                      <a:pt x="49" y="111"/>
                    </a:lnTo>
                    <a:lnTo>
                      <a:pt x="42" y="115"/>
                    </a:lnTo>
                    <a:lnTo>
                      <a:pt x="34" y="119"/>
                    </a:lnTo>
                    <a:lnTo>
                      <a:pt x="23" y="115"/>
                    </a:lnTo>
                    <a:lnTo>
                      <a:pt x="15" y="107"/>
                    </a:lnTo>
                    <a:lnTo>
                      <a:pt x="7" y="100"/>
                    </a:lnTo>
                    <a:lnTo>
                      <a:pt x="0" y="80"/>
                    </a:lnTo>
                    <a:lnTo>
                      <a:pt x="0" y="61"/>
                    </a:lnTo>
                    <a:close/>
                    <a:moveTo>
                      <a:pt x="15" y="61"/>
                    </a:moveTo>
                    <a:lnTo>
                      <a:pt x="15" y="84"/>
                    </a:lnTo>
                    <a:lnTo>
                      <a:pt x="19" y="100"/>
                    </a:lnTo>
                    <a:lnTo>
                      <a:pt x="23" y="107"/>
                    </a:lnTo>
                    <a:lnTo>
                      <a:pt x="26" y="111"/>
                    </a:lnTo>
                    <a:lnTo>
                      <a:pt x="34" y="111"/>
                    </a:lnTo>
                    <a:lnTo>
                      <a:pt x="38" y="111"/>
                    </a:lnTo>
                    <a:lnTo>
                      <a:pt x="42" y="107"/>
                    </a:lnTo>
                    <a:lnTo>
                      <a:pt x="46" y="103"/>
                    </a:lnTo>
                    <a:lnTo>
                      <a:pt x="49" y="96"/>
                    </a:lnTo>
                    <a:lnTo>
                      <a:pt x="53" y="77"/>
                    </a:lnTo>
                    <a:lnTo>
                      <a:pt x="53" y="54"/>
                    </a:lnTo>
                    <a:lnTo>
                      <a:pt x="53" y="38"/>
                    </a:lnTo>
                    <a:lnTo>
                      <a:pt x="49" y="23"/>
                    </a:lnTo>
                    <a:lnTo>
                      <a:pt x="46" y="15"/>
                    </a:lnTo>
                    <a:lnTo>
                      <a:pt x="42" y="11"/>
                    </a:lnTo>
                    <a:lnTo>
                      <a:pt x="38" y="8"/>
                    </a:lnTo>
                    <a:lnTo>
                      <a:pt x="34" y="8"/>
                    </a:lnTo>
                    <a:lnTo>
                      <a:pt x="30" y="8"/>
                    </a:lnTo>
                    <a:lnTo>
                      <a:pt x="23" y="11"/>
                    </a:lnTo>
                    <a:lnTo>
                      <a:pt x="19" y="19"/>
                    </a:lnTo>
                    <a:lnTo>
                      <a:pt x="15" y="34"/>
                    </a:lnTo>
                    <a:lnTo>
                      <a:pt x="15" y="50"/>
                    </a:lnTo>
                    <a:lnTo>
                      <a:pt x="15" y="61"/>
                    </a:lnTo>
                    <a:close/>
                  </a:path>
                </a:pathLst>
              </a:custGeom>
              <a:solidFill>
                <a:srgbClr val="000000"/>
              </a:solidFill>
              <a:ln w="0">
                <a:solidFill>
                  <a:srgbClr val="000000"/>
                </a:solidFill>
                <a:round/>
                <a:headEnd/>
                <a:tailEnd/>
              </a:ln>
            </p:spPr>
            <p:txBody>
              <a:bodyPr/>
              <a:lstStyle/>
              <a:p>
                <a:endParaRPr lang="en-CA"/>
              </a:p>
            </p:txBody>
          </p:sp>
          <p:sp>
            <p:nvSpPr>
              <p:cNvPr id="14590" name="Freeform 172"/>
              <p:cNvSpPr>
                <a:spLocks/>
              </p:cNvSpPr>
              <p:nvPr/>
            </p:nvSpPr>
            <p:spPr bwMode="auto">
              <a:xfrm>
                <a:off x="3626" y="2155"/>
                <a:ext cx="73" cy="115"/>
              </a:xfrm>
              <a:custGeom>
                <a:avLst/>
                <a:gdLst>
                  <a:gd name="T0" fmla="*/ 73 w 73"/>
                  <a:gd name="T1" fmla="*/ 96 h 115"/>
                  <a:gd name="T2" fmla="*/ 65 w 73"/>
                  <a:gd name="T3" fmla="*/ 115 h 115"/>
                  <a:gd name="T4" fmla="*/ 0 w 73"/>
                  <a:gd name="T5" fmla="*/ 115 h 115"/>
                  <a:gd name="T6" fmla="*/ 0 w 73"/>
                  <a:gd name="T7" fmla="*/ 111 h 115"/>
                  <a:gd name="T8" fmla="*/ 15 w 73"/>
                  <a:gd name="T9" fmla="*/ 96 h 115"/>
                  <a:gd name="T10" fmla="*/ 31 w 73"/>
                  <a:gd name="T11" fmla="*/ 80 h 115"/>
                  <a:gd name="T12" fmla="*/ 39 w 73"/>
                  <a:gd name="T13" fmla="*/ 69 h 115"/>
                  <a:gd name="T14" fmla="*/ 50 w 73"/>
                  <a:gd name="T15" fmla="*/ 54 h 115"/>
                  <a:gd name="T16" fmla="*/ 50 w 73"/>
                  <a:gd name="T17" fmla="*/ 38 h 115"/>
                  <a:gd name="T18" fmla="*/ 50 w 73"/>
                  <a:gd name="T19" fmla="*/ 31 h 115"/>
                  <a:gd name="T20" fmla="*/ 46 w 73"/>
                  <a:gd name="T21" fmla="*/ 19 h 115"/>
                  <a:gd name="T22" fmla="*/ 39 w 73"/>
                  <a:gd name="T23" fmla="*/ 15 h 115"/>
                  <a:gd name="T24" fmla="*/ 31 w 73"/>
                  <a:gd name="T25" fmla="*/ 15 h 115"/>
                  <a:gd name="T26" fmla="*/ 23 w 73"/>
                  <a:gd name="T27" fmla="*/ 15 h 115"/>
                  <a:gd name="T28" fmla="*/ 15 w 73"/>
                  <a:gd name="T29" fmla="*/ 19 h 115"/>
                  <a:gd name="T30" fmla="*/ 8 w 73"/>
                  <a:gd name="T31" fmla="*/ 27 h 115"/>
                  <a:gd name="T32" fmla="*/ 4 w 73"/>
                  <a:gd name="T33" fmla="*/ 34 h 115"/>
                  <a:gd name="T34" fmla="*/ 0 w 73"/>
                  <a:gd name="T35" fmla="*/ 34 h 115"/>
                  <a:gd name="T36" fmla="*/ 4 w 73"/>
                  <a:gd name="T37" fmla="*/ 19 h 115"/>
                  <a:gd name="T38" fmla="*/ 12 w 73"/>
                  <a:gd name="T39" fmla="*/ 11 h 115"/>
                  <a:gd name="T40" fmla="*/ 23 w 73"/>
                  <a:gd name="T41" fmla="*/ 4 h 115"/>
                  <a:gd name="T42" fmla="*/ 35 w 73"/>
                  <a:gd name="T43" fmla="*/ 0 h 115"/>
                  <a:gd name="T44" fmla="*/ 46 w 73"/>
                  <a:gd name="T45" fmla="*/ 4 h 115"/>
                  <a:gd name="T46" fmla="*/ 58 w 73"/>
                  <a:gd name="T47" fmla="*/ 11 h 115"/>
                  <a:gd name="T48" fmla="*/ 65 w 73"/>
                  <a:gd name="T49" fmla="*/ 19 h 115"/>
                  <a:gd name="T50" fmla="*/ 65 w 73"/>
                  <a:gd name="T51" fmla="*/ 31 h 115"/>
                  <a:gd name="T52" fmla="*/ 65 w 73"/>
                  <a:gd name="T53" fmla="*/ 38 h 115"/>
                  <a:gd name="T54" fmla="*/ 62 w 73"/>
                  <a:gd name="T55" fmla="*/ 50 h 115"/>
                  <a:gd name="T56" fmla="*/ 54 w 73"/>
                  <a:gd name="T57" fmla="*/ 61 h 115"/>
                  <a:gd name="T58" fmla="*/ 42 w 73"/>
                  <a:gd name="T59" fmla="*/ 77 h 115"/>
                  <a:gd name="T60" fmla="*/ 31 w 73"/>
                  <a:gd name="T61" fmla="*/ 88 h 115"/>
                  <a:gd name="T62" fmla="*/ 19 w 73"/>
                  <a:gd name="T63" fmla="*/ 100 h 115"/>
                  <a:gd name="T64" fmla="*/ 15 w 73"/>
                  <a:gd name="T65" fmla="*/ 103 h 115"/>
                  <a:gd name="T66" fmla="*/ 46 w 73"/>
                  <a:gd name="T67" fmla="*/ 103 h 115"/>
                  <a:gd name="T68" fmla="*/ 54 w 73"/>
                  <a:gd name="T69" fmla="*/ 103 h 115"/>
                  <a:gd name="T70" fmla="*/ 58 w 73"/>
                  <a:gd name="T71" fmla="*/ 103 h 115"/>
                  <a:gd name="T72" fmla="*/ 62 w 73"/>
                  <a:gd name="T73" fmla="*/ 100 h 115"/>
                  <a:gd name="T74" fmla="*/ 65 w 73"/>
                  <a:gd name="T75" fmla="*/ 100 h 115"/>
                  <a:gd name="T76" fmla="*/ 65 w 73"/>
                  <a:gd name="T77" fmla="*/ 96 h 115"/>
                  <a:gd name="T78" fmla="*/ 69 w 73"/>
                  <a:gd name="T79" fmla="*/ 96 h 115"/>
                  <a:gd name="T80" fmla="*/ 73 w 73"/>
                  <a:gd name="T81" fmla="*/ 96 h 11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5"/>
                  <a:gd name="T125" fmla="*/ 73 w 73"/>
                  <a:gd name="T126" fmla="*/ 115 h 11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5">
                    <a:moveTo>
                      <a:pt x="73" y="96"/>
                    </a:moveTo>
                    <a:lnTo>
                      <a:pt x="65" y="115"/>
                    </a:lnTo>
                    <a:lnTo>
                      <a:pt x="0" y="115"/>
                    </a:lnTo>
                    <a:lnTo>
                      <a:pt x="0" y="111"/>
                    </a:lnTo>
                    <a:lnTo>
                      <a:pt x="15" y="96"/>
                    </a:lnTo>
                    <a:lnTo>
                      <a:pt x="31" y="80"/>
                    </a:lnTo>
                    <a:lnTo>
                      <a:pt x="39" y="69"/>
                    </a:lnTo>
                    <a:lnTo>
                      <a:pt x="50" y="54"/>
                    </a:lnTo>
                    <a:lnTo>
                      <a:pt x="50" y="38"/>
                    </a:lnTo>
                    <a:lnTo>
                      <a:pt x="50" y="31"/>
                    </a:lnTo>
                    <a:lnTo>
                      <a:pt x="46" y="19"/>
                    </a:lnTo>
                    <a:lnTo>
                      <a:pt x="39" y="15"/>
                    </a:lnTo>
                    <a:lnTo>
                      <a:pt x="31" y="15"/>
                    </a:lnTo>
                    <a:lnTo>
                      <a:pt x="23" y="15"/>
                    </a:lnTo>
                    <a:lnTo>
                      <a:pt x="15" y="19"/>
                    </a:lnTo>
                    <a:lnTo>
                      <a:pt x="8" y="27"/>
                    </a:lnTo>
                    <a:lnTo>
                      <a:pt x="4" y="34"/>
                    </a:lnTo>
                    <a:lnTo>
                      <a:pt x="0" y="34"/>
                    </a:lnTo>
                    <a:lnTo>
                      <a:pt x="4" y="19"/>
                    </a:lnTo>
                    <a:lnTo>
                      <a:pt x="12" y="11"/>
                    </a:lnTo>
                    <a:lnTo>
                      <a:pt x="23" y="4"/>
                    </a:lnTo>
                    <a:lnTo>
                      <a:pt x="35" y="0"/>
                    </a:lnTo>
                    <a:lnTo>
                      <a:pt x="46" y="4"/>
                    </a:lnTo>
                    <a:lnTo>
                      <a:pt x="58" y="11"/>
                    </a:lnTo>
                    <a:lnTo>
                      <a:pt x="65" y="19"/>
                    </a:lnTo>
                    <a:lnTo>
                      <a:pt x="65" y="31"/>
                    </a:lnTo>
                    <a:lnTo>
                      <a:pt x="65" y="38"/>
                    </a:lnTo>
                    <a:lnTo>
                      <a:pt x="62" y="50"/>
                    </a:lnTo>
                    <a:lnTo>
                      <a:pt x="54" y="61"/>
                    </a:lnTo>
                    <a:lnTo>
                      <a:pt x="42" y="77"/>
                    </a:lnTo>
                    <a:lnTo>
                      <a:pt x="31" y="88"/>
                    </a:lnTo>
                    <a:lnTo>
                      <a:pt x="19" y="100"/>
                    </a:lnTo>
                    <a:lnTo>
                      <a:pt x="15" y="103"/>
                    </a:lnTo>
                    <a:lnTo>
                      <a:pt x="46" y="103"/>
                    </a:lnTo>
                    <a:lnTo>
                      <a:pt x="54" y="103"/>
                    </a:lnTo>
                    <a:lnTo>
                      <a:pt x="58" y="103"/>
                    </a:lnTo>
                    <a:lnTo>
                      <a:pt x="62" y="100"/>
                    </a:lnTo>
                    <a:lnTo>
                      <a:pt x="65" y="100"/>
                    </a:lnTo>
                    <a:lnTo>
                      <a:pt x="65" y="96"/>
                    </a:lnTo>
                    <a:lnTo>
                      <a:pt x="69" y="96"/>
                    </a:lnTo>
                    <a:lnTo>
                      <a:pt x="73" y="96"/>
                    </a:lnTo>
                    <a:close/>
                  </a:path>
                </a:pathLst>
              </a:custGeom>
              <a:solidFill>
                <a:srgbClr val="000000"/>
              </a:solidFill>
              <a:ln w="0">
                <a:solidFill>
                  <a:srgbClr val="000000"/>
                </a:solidFill>
                <a:round/>
                <a:headEnd/>
                <a:tailEnd/>
              </a:ln>
            </p:spPr>
            <p:txBody>
              <a:bodyPr/>
              <a:lstStyle/>
              <a:p>
                <a:endParaRPr lang="en-CA"/>
              </a:p>
            </p:txBody>
          </p:sp>
          <p:sp>
            <p:nvSpPr>
              <p:cNvPr id="14591" name="Freeform 173"/>
              <p:cNvSpPr>
                <a:spLocks noEditPoints="1"/>
              </p:cNvSpPr>
              <p:nvPr/>
            </p:nvSpPr>
            <p:spPr bwMode="auto">
              <a:xfrm>
                <a:off x="3714" y="2155"/>
                <a:ext cx="69" cy="119"/>
              </a:xfrm>
              <a:custGeom>
                <a:avLst/>
                <a:gdLst>
                  <a:gd name="T0" fmla="*/ 0 w 69"/>
                  <a:gd name="T1" fmla="*/ 61 h 119"/>
                  <a:gd name="T2" fmla="*/ 0 w 69"/>
                  <a:gd name="T3" fmla="*/ 42 h 119"/>
                  <a:gd name="T4" fmla="*/ 4 w 69"/>
                  <a:gd name="T5" fmla="*/ 27 h 119"/>
                  <a:gd name="T6" fmla="*/ 12 w 69"/>
                  <a:gd name="T7" fmla="*/ 15 h 119"/>
                  <a:gd name="T8" fmla="*/ 20 w 69"/>
                  <a:gd name="T9" fmla="*/ 8 h 119"/>
                  <a:gd name="T10" fmla="*/ 27 w 69"/>
                  <a:gd name="T11" fmla="*/ 4 h 119"/>
                  <a:gd name="T12" fmla="*/ 35 w 69"/>
                  <a:gd name="T13" fmla="*/ 0 h 119"/>
                  <a:gd name="T14" fmla="*/ 43 w 69"/>
                  <a:gd name="T15" fmla="*/ 4 h 119"/>
                  <a:gd name="T16" fmla="*/ 50 w 69"/>
                  <a:gd name="T17" fmla="*/ 8 h 119"/>
                  <a:gd name="T18" fmla="*/ 58 w 69"/>
                  <a:gd name="T19" fmla="*/ 15 h 119"/>
                  <a:gd name="T20" fmla="*/ 62 w 69"/>
                  <a:gd name="T21" fmla="*/ 27 h 119"/>
                  <a:gd name="T22" fmla="*/ 69 w 69"/>
                  <a:gd name="T23" fmla="*/ 42 h 119"/>
                  <a:gd name="T24" fmla="*/ 69 w 69"/>
                  <a:gd name="T25" fmla="*/ 57 h 119"/>
                  <a:gd name="T26" fmla="*/ 69 w 69"/>
                  <a:gd name="T27" fmla="*/ 77 h 119"/>
                  <a:gd name="T28" fmla="*/ 62 w 69"/>
                  <a:gd name="T29" fmla="*/ 92 h 119"/>
                  <a:gd name="T30" fmla="*/ 58 w 69"/>
                  <a:gd name="T31" fmla="*/ 103 h 119"/>
                  <a:gd name="T32" fmla="*/ 50 w 69"/>
                  <a:gd name="T33" fmla="*/ 111 h 119"/>
                  <a:gd name="T34" fmla="*/ 43 w 69"/>
                  <a:gd name="T35" fmla="*/ 115 h 119"/>
                  <a:gd name="T36" fmla="*/ 35 w 69"/>
                  <a:gd name="T37" fmla="*/ 119 h 119"/>
                  <a:gd name="T38" fmla="*/ 23 w 69"/>
                  <a:gd name="T39" fmla="*/ 115 h 119"/>
                  <a:gd name="T40" fmla="*/ 16 w 69"/>
                  <a:gd name="T41" fmla="*/ 107 h 119"/>
                  <a:gd name="T42" fmla="*/ 8 w 69"/>
                  <a:gd name="T43" fmla="*/ 100 h 119"/>
                  <a:gd name="T44" fmla="*/ 0 w 69"/>
                  <a:gd name="T45" fmla="*/ 80 h 119"/>
                  <a:gd name="T46" fmla="*/ 0 w 69"/>
                  <a:gd name="T47" fmla="*/ 61 h 119"/>
                  <a:gd name="T48" fmla="*/ 16 w 69"/>
                  <a:gd name="T49" fmla="*/ 61 h 119"/>
                  <a:gd name="T50" fmla="*/ 16 w 69"/>
                  <a:gd name="T51" fmla="*/ 84 h 119"/>
                  <a:gd name="T52" fmla="*/ 20 w 69"/>
                  <a:gd name="T53" fmla="*/ 100 h 119"/>
                  <a:gd name="T54" fmla="*/ 23 w 69"/>
                  <a:gd name="T55" fmla="*/ 107 h 119"/>
                  <a:gd name="T56" fmla="*/ 27 w 69"/>
                  <a:gd name="T57" fmla="*/ 111 h 119"/>
                  <a:gd name="T58" fmla="*/ 35 w 69"/>
                  <a:gd name="T59" fmla="*/ 111 h 119"/>
                  <a:gd name="T60" fmla="*/ 39 w 69"/>
                  <a:gd name="T61" fmla="*/ 111 h 119"/>
                  <a:gd name="T62" fmla="*/ 43 w 69"/>
                  <a:gd name="T63" fmla="*/ 107 h 119"/>
                  <a:gd name="T64" fmla="*/ 46 w 69"/>
                  <a:gd name="T65" fmla="*/ 103 h 119"/>
                  <a:gd name="T66" fmla="*/ 50 w 69"/>
                  <a:gd name="T67" fmla="*/ 96 h 119"/>
                  <a:gd name="T68" fmla="*/ 54 w 69"/>
                  <a:gd name="T69" fmla="*/ 77 h 119"/>
                  <a:gd name="T70" fmla="*/ 54 w 69"/>
                  <a:gd name="T71" fmla="*/ 54 h 119"/>
                  <a:gd name="T72" fmla="*/ 54 w 69"/>
                  <a:gd name="T73" fmla="*/ 38 h 119"/>
                  <a:gd name="T74" fmla="*/ 50 w 69"/>
                  <a:gd name="T75" fmla="*/ 23 h 119"/>
                  <a:gd name="T76" fmla="*/ 46 w 69"/>
                  <a:gd name="T77" fmla="*/ 15 h 119"/>
                  <a:gd name="T78" fmla="*/ 43 w 69"/>
                  <a:gd name="T79" fmla="*/ 11 h 119"/>
                  <a:gd name="T80" fmla="*/ 39 w 69"/>
                  <a:gd name="T81" fmla="*/ 8 h 119"/>
                  <a:gd name="T82" fmla="*/ 35 w 69"/>
                  <a:gd name="T83" fmla="*/ 8 h 119"/>
                  <a:gd name="T84" fmla="*/ 27 w 69"/>
                  <a:gd name="T85" fmla="*/ 8 h 119"/>
                  <a:gd name="T86" fmla="*/ 23 w 69"/>
                  <a:gd name="T87" fmla="*/ 11 h 119"/>
                  <a:gd name="T88" fmla="*/ 20 w 69"/>
                  <a:gd name="T89" fmla="*/ 19 h 119"/>
                  <a:gd name="T90" fmla="*/ 16 w 69"/>
                  <a:gd name="T91" fmla="*/ 34 h 119"/>
                  <a:gd name="T92" fmla="*/ 16 w 69"/>
                  <a:gd name="T93" fmla="*/ 50 h 119"/>
                  <a:gd name="T94" fmla="*/ 16 w 69"/>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1"/>
                    </a:moveTo>
                    <a:lnTo>
                      <a:pt x="0" y="42"/>
                    </a:lnTo>
                    <a:lnTo>
                      <a:pt x="4" y="27"/>
                    </a:lnTo>
                    <a:lnTo>
                      <a:pt x="12" y="15"/>
                    </a:lnTo>
                    <a:lnTo>
                      <a:pt x="20" y="8"/>
                    </a:lnTo>
                    <a:lnTo>
                      <a:pt x="27" y="4"/>
                    </a:lnTo>
                    <a:lnTo>
                      <a:pt x="35" y="0"/>
                    </a:lnTo>
                    <a:lnTo>
                      <a:pt x="43" y="4"/>
                    </a:lnTo>
                    <a:lnTo>
                      <a:pt x="50" y="8"/>
                    </a:lnTo>
                    <a:lnTo>
                      <a:pt x="58" y="15"/>
                    </a:lnTo>
                    <a:lnTo>
                      <a:pt x="62" y="27"/>
                    </a:lnTo>
                    <a:lnTo>
                      <a:pt x="69" y="42"/>
                    </a:lnTo>
                    <a:lnTo>
                      <a:pt x="69" y="57"/>
                    </a:lnTo>
                    <a:lnTo>
                      <a:pt x="69" y="77"/>
                    </a:lnTo>
                    <a:lnTo>
                      <a:pt x="62" y="92"/>
                    </a:lnTo>
                    <a:lnTo>
                      <a:pt x="58" y="103"/>
                    </a:lnTo>
                    <a:lnTo>
                      <a:pt x="50" y="111"/>
                    </a:lnTo>
                    <a:lnTo>
                      <a:pt x="43" y="115"/>
                    </a:lnTo>
                    <a:lnTo>
                      <a:pt x="35" y="119"/>
                    </a:lnTo>
                    <a:lnTo>
                      <a:pt x="23" y="115"/>
                    </a:lnTo>
                    <a:lnTo>
                      <a:pt x="16" y="107"/>
                    </a:lnTo>
                    <a:lnTo>
                      <a:pt x="8" y="100"/>
                    </a:lnTo>
                    <a:lnTo>
                      <a:pt x="0" y="80"/>
                    </a:lnTo>
                    <a:lnTo>
                      <a:pt x="0" y="61"/>
                    </a:lnTo>
                    <a:close/>
                    <a:moveTo>
                      <a:pt x="16" y="61"/>
                    </a:moveTo>
                    <a:lnTo>
                      <a:pt x="16" y="84"/>
                    </a:lnTo>
                    <a:lnTo>
                      <a:pt x="20" y="100"/>
                    </a:lnTo>
                    <a:lnTo>
                      <a:pt x="23" y="107"/>
                    </a:lnTo>
                    <a:lnTo>
                      <a:pt x="27" y="111"/>
                    </a:lnTo>
                    <a:lnTo>
                      <a:pt x="35" y="111"/>
                    </a:lnTo>
                    <a:lnTo>
                      <a:pt x="39" y="111"/>
                    </a:lnTo>
                    <a:lnTo>
                      <a:pt x="43" y="107"/>
                    </a:lnTo>
                    <a:lnTo>
                      <a:pt x="46" y="103"/>
                    </a:lnTo>
                    <a:lnTo>
                      <a:pt x="50" y="96"/>
                    </a:lnTo>
                    <a:lnTo>
                      <a:pt x="54" y="77"/>
                    </a:lnTo>
                    <a:lnTo>
                      <a:pt x="54" y="54"/>
                    </a:lnTo>
                    <a:lnTo>
                      <a:pt x="54" y="38"/>
                    </a:lnTo>
                    <a:lnTo>
                      <a:pt x="50" y="23"/>
                    </a:lnTo>
                    <a:lnTo>
                      <a:pt x="46" y="15"/>
                    </a:lnTo>
                    <a:lnTo>
                      <a:pt x="43" y="11"/>
                    </a:lnTo>
                    <a:lnTo>
                      <a:pt x="39" y="8"/>
                    </a:lnTo>
                    <a:lnTo>
                      <a:pt x="35" y="8"/>
                    </a:lnTo>
                    <a:lnTo>
                      <a:pt x="27" y="8"/>
                    </a:lnTo>
                    <a:lnTo>
                      <a:pt x="23" y="11"/>
                    </a:lnTo>
                    <a:lnTo>
                      <a:pt x="20" y="19"/>
                    </a:lnTo>
                    <a:lnTo>
                      <a:pt x="16" y="34"/>
                    </a:lnTo>
                    <a:lnTo>
                      <a:pt x="16" y="50"/>
                    </a:lnTo>
                    <a:lnTo>
                      <a:pt x="16" y="61"/>
                    </a:lnTo>
                    <a:close/>
                  </a:path>
                </a:pathLst>
              </a:custGeom>
              <a:solidFill>
                <a:srgbClr val="000000"/>
              </a:solidFill>
              <a:ln w="0">
                <a:solidFill>
                  <a:srgbClr val="000000"/>
                </a:solidFill>
                <a:round/>
                <a:headEnd/>
                <a:tailEnd/>
              </a:ln>
            </p:spPr>
            <p:txBody>
              <a:bodyPr/>
              <a:lstStyle/>
              <a:p>
                <a:endParaRPr lang="en-CA"/>
              </a:p>
            </p:txBody>
          </p:sp>
          <p:sp>
            <p:nvSpPr>
              <p:cNvPr id="14592" name="Rectangle 174"/>
              <p:cNvSpPr>
                <a:spLocks noChangeArrowheads="1"/>
              </p:cNvSpPr>
              <p:nvPr/>
            </p:nvSpPr>
            <p:spPr bwMode="auto">
              <a:xfrm>
                <a:off x="4071" y="2120"/>
                <a:ext cx="8" cy="208"/>
              </a:xfrm>
              <a:prstGeom prst="rect">
                <a:avLst/>
              </a:prstGeom>
              <a:solidFill>
                <a:srgbClr val="000000"/>
              </a:solidFill>
              <a:ln w="0">
                <a:solidFill>
                  <a:srgbClr val="000000"/>
                </a:solidFill>
                <a:miter lim="800000"/>
                <a:headEnd/>
                <a:tailEnd/>
              </a:ln>
            </p:spPr>
            <p:txBody>
              <a:bodyPr/>
              <a:lstStyle/>
              <a:p>
                <a:endParaRPr lang="en-US"/>
              </a:p>
            </p:txBody>
          </p:sp>
          <p:sp>
            <p:nvSpPr>
              <p:cNvPr id="14593" name="Freeform 175"/>
              <p:cNvSpPr>
                <a:spLocks/>
              </p:cNvSpPr>
              <p:nvPr/>
            </p:nvSpPr>
            <p:spPr bwMode="auto">
              <a:xfrm>
                <a:off x="4275" y="2255"/>
                <a:ext cx="19" cy="19"/>
              </a:xfrm>
              <a:custGeom>
                <a:avLst/>
                <a:gdLst>
                  <a:gd name="T0" fmla="*/ 11 w 19"/>
                  <a:gd name="T1" fmla="*/ 0 h 19"/>
                  <a:gd name="T2" fmla="*/ 15 w 19"/>
                  <a:gd name="T3" fmla="*/ 0 h 19"/>
                  <a:gd name="T4" fmla="*/ 19 w 19"/>
                  <a:gd name="T5" fmla="*/ 0 h 19"/>
                  <a:gd name="T6" fmla="*/ 19 w 19"/>
                  <a:gd name="T7" fmla="*/ 3 h 19"/>
                  <a:gd name="T8" fmla="*/ 19 w 19"/>
                  <a:gd name="T9" fmla="*/ 7 h 19"/>
                  <a:gd name="T10" fmla="*/ 19 w 19"/>
                  <a:gd name="T11" fmla="*/ 11 h 19"/>
                  <a:gd name="T12" fmla="*/ 19 w 19"/>
                  <a:gd name="T13" fmla="*/ 15 h 19"/>
                  <a:gd name="T14" fmla="*/ 15 w 19"/>
                  <a:gd name="T15" fmla="*/ 15 h 19"/>
                  <a:gd name="T16" fmla="*/ 11 w 19"/>
                  <a:gd name="T17" fmla="*/ 19 h 19"/>
                  <a:gd name="T18" fmla="*/ 7 w 19"/>
                  <a:gd name="T19" fmla="*/ 15 h 19"/>
                  <a:gd name="T20" fmla="*/ 3 w 19"/>
                  <a:gd name="T21" fmla="*/ 15 h 19"/>
                  <a:gd name="T22" fmla="*/ 0 w 19"/>
                  <a:gd name="T23" fmla="*/ 11 h 19"/>
                  <a:gd name="T24" fmla="*/ 0 w 19"/>
                  <a:gd name="T25" fmla="*/ 7 h 19"/>
                  <a:gd name="T26" fmla="*/ 0 w 19"/>
                  <a:gd name="T27" fmla="*/ 3 h 19"/>
                  <a:gd name="T28" fmla="*/ 3 w 19"/>
                  <a:gd name="T29" fmla="*/ 0 h 19"/>
                  <a:gd name="T30" fmla="*/ 7 w 19"/>
                  <a:gd name="T31" fmla="*/ 0 h 19"/>
                  <a:gd name="T32" fmla="*/ 11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11" y="0"/>
                    </a:moveTo>
                    <a:lnTo>
                      <a:pt x="15" y="0"/>
                    </a:lnTo>
                    <a:lnTo>
                      <a:pt x="19" y="0"/>
                    </a:lnTo>
                    <a:lnTo>
                      <a:pt x="19" y="3"/>
                    </a:lnTo>
                    <a:lnTo>
                      <a:pt x="19" y="7"/>
                    </a:lnTo>
                    <a:lnTo>
                      <a:pt x="19" y="11"/>
                    </a:lnTo>
                    <a:lnTo>
                      <a:pt x="19" y="15"/>
                    </a:lnTo>
                    <a:lnTo>
                      <a:pt x="15" y="15"/>
                    </a:lnTo>
                    <a:lnTo>
                      <a:pt x="11" y="19"/>
                    </a:lnTo>
                    <a:lnTo>
                      <a:pt x="7" y="15"/>
                    </a:lnTo>
                    <a:lnTo>
                      <a:pt x="3" y="15"/>
                    </a:lnTo>
                    <a:lnTo>
                      <a:pt x="0" y="11"/>
                    </a:lnTo>
                    <a:lnTo>
                      <a:pt x="0" y="7"/>
                    </a:lnTo>
                    <a:lnTo>
                      <a:pt x="0" y="3"/>
                    </a:lnTo>
                    <a:lnTo>
                      <a:pt x="3" y="0"/>
                    </a:lnTo>
                    <a:lnTo>
                      <a:pt x="7" y="0"/>
                    </a:lnTo>
                    <a:lnTo>
                      <a:pt x="11" y="0"/>
                    </a:lnTo>
                    <a:close/>
                  </a:path>
                </a:pathLst>
              </a:custGeom>
              <a:solidFill>
                <a:srgbClr val="000000"/>
              </a:solidFill>
              <a:ln w="0">
                <a:solidFill>
                  <a:srgbClr val="000000"/>
                </a:solidFill>
                <a:round/>
                <a:headEnd/>
                <a:tailEnd/>
              </a:ln>
            </p:spPr>
            <p:txBody>
              <a:bodyPr/>
              <a:lstStyle/>
              <a:p>
                <a:endParaRPr lang="en-CA"/>
              </a:p>
            </p:txBody>
          </p:sp>
          <p:sp>
            <p:nvSpPr>
              <p:cNvPr id="14594" name="Freeform 176"/>
              <p:cNvSpPr>
                <a:spLocks noEditPoints="1"/>
              </p:cNvSpPr>
              <p:nvPr/>
            </p:nvSpPr>
            <p:spPr bwMode="auto">
              <a:xfrm>
                <a:off x="4313" y="2155"/>
                <a:ext cx="69" cy="119"/>
              </a:xfrm>
              <a:custGeom>
                <a:avLst/>
                <a:gdLst>
                  <a:gd name="T0" fmla="*/ 0 w 69"/>
                  <a:gd name="T1" fmla="*/ 61 h 119"/>
                  <a:gd name="T2" fmla="*/ 0 w 69"/>
                  <a:gd name="T3" fmla="*/ 42 h 119"/>
                  <a:gd name="T4" fmla="*/ 4 w 69"/>
                  <a:gd name="T5" fmla="*/ 27 h 119"/>
                  <a:gd name="T6" fmla="*/ 11 w 69"/>
                  <a:gd name="T7" fmla="*/ 15 h 119"/>
                  <a:gd name="T8" fmla="*/ 19 w 69"/>
                  <a:gd name="T9" fmla="*/ 8 h 119"/>
                  <a:gd name="T10" fmla="*/ 27 w 69"/>
                  <a:gd name="T11" fmla="*/ 4 h 119"/>
                  <a:gd name="T12" fmla="*/ 34 w 69"/>
                  <a:gd name="T13" fmla="*/ 0 h 119"/>
                  <a:gd name="T14" fmla="*/ 42 w 69"/>
                  <a:gd name="T15" fmla="*/ 4 h 119"/>
                  <a:gd name="T16" fmla="*/ 50 w 69"/>
                  <a:gd name="T17" fmla="*/ 8 h 119"/>
                  <a:gd name="T18" fmla="*/ 57 w 69"/>
                  <a:gd name="T19" fmla="*/ 15 h 119"/>
                  <a:gd name="T20" fmla="*/ 65 w 69"/>
                  <a:gd name="T21" fmla="*/ 27 h 119"/>
                  <a:gd name="T22" fmla="*/ 69 w 69"/>
                  <a:gd name="T23" fmla="*/ 42 h 119"/>
                  <a:gd name="T24" fmla="*/ 69 w 69"/>
                  <a:gd name="T25" fmla="*/ 57 h 119"/>
                  <a:gd name="T26" fmla="*/ 69 w 69"/>
                  <a:gd name="T27" fmla="*/ 77 h 119"/>
                  <a:gd name="T28" fmla="*/ 65 w 69"/>
                  <a:gd name="T29" fmla="*/ 92 h 119"/>
                  <a:gd name="T30" fmla="*/ 57 w 69"/>
                  <a:gd name="T31" fmla="*/ 103 h 119"/>
                  <a:gd name="T32" fmla="*/ 50 w 69"/>
                  <a:gd name="T33" fmla="*/ 111 h 119"/>
                  <a:gd name="T34" fmla="*/ 42 w 69"/>
                  <a:gd name="T35" fmla="*/ 115 h 119"/>
                  <a:gd name="T36" fmla="*/ 34 w 69"/>
                  <a:gd name="T37" fmla="*/ 119 h 119"/>
                  <a:gd name="T38" fmla="*/ 23 w 69"/>
                  <a:gd name="T39" fmla="*/ 115 h 119"/>
                  <a:gd name="T40" fmla="*/ 15 w 69"/>
                  <a:gd name="T41" fmla="*/ 107 h 119"/>
                  <a:gd name="T42" fmla="*/ 8 w 69"/>
                  <a:gd name="T43" fmla="*/ 100 h 119"/>
                  <a:gd name="T44" fmla="*/ 0 w 69"/>
                  <a:gd name="T45" fmla="*/ 80 h 119"/>
                  <a:gd name="T46" fmla="*/ 0 w 69"/>
                  <a:gd name="T47" fmla="*/ 61 h 119"/>
                  <a:gd name="T48" fmla="*/ 15 w 69"/>
                  <a:gd name="T49" fmla="*/ 61 h 119"/>
                  <a:gd name="T50" fmla="*/ 15 w 69"/>
                  <a:gd name="T51" fmla="*/ 84 h 119"/>
                  <a:gd name="T52" fmla="*/ 19 w 69"/>
                  <a:gd name="T53" fmla="*/ 100 h 119"/>
                  <a:gd name="T54" fmla="*/ 23 w 69"/>
                  <a:gd name="T55" fmla="*/ 107 h 119"/>
                  <a:gd name="T56" fmla="*/ 27 w 69"/>
                  <a:gd name="T57" fmla="*/ 111 h 119"/>
                  <a:gd name="T58" fmla="*/ 34 w 69"/>
                  <a:gd name="T59" fmla="*/ 111 h 119"/>
                  <a:gd name="T60" fmla="*/ 38 w 69"/>
                  <a:gd name="T61" fmla="*/ 111 h 119"/>
                  <a:gd name="T62" fmla="*/ 42 w 69"/>
                  <a:gd name="T63" fmla="*/ 107 h 119"/>
                  <a:gd name="T64" fmla="*/ 46 w 69"/>
                  <a:gd name="T65" fmla="*/ 103 h 119"/>
                  <a:gd name="T66" fmla="*/ 50 w 69"/>
                  <a:gd name="T67" fmla="*/ 96 h 119"/>
                  <a:gd name="T68" fmla="*/ 54 w 69"/>
                  <a:gd name="T69" fmla="*/ 77 h 119"/>
                  <a:gd name="T70" fmla="*/ 54 w 69"/>
                  <a:gd name="T71" fmla="*/ 54 h 119"/>
                  <a:gd name="T72" fmla="*/ 54 w 69"/>
                  <a:gd name="T73" fmla="*/ 38 h 119"/>
                  <a:gd name="T74" fmla="*/ 50 w 69"/>
                  <a:gd name="T75" fmla="*/ 23 h 119"/>
                  <a:gd name="T76" fmla="*/ 46 w 69"/>
                  <a:gd name="T77" fmla="*/ 15 h 119"/>
                  <a:gd name="T78" fmla="*/ 42 w 69"/>
                  <a:gd name="T79" fmla="*/ 11 h 119"/>
                  <a:gd name="T80" fmla="*/ 38 w 69"/>
                  <a:gd name="T81" fmla="*/ 8 h 119"/>
                  <a:gd name="T82" fmla="*/ 34 w 69"/>
                  <a:gd name="T83" fmla="*/ 8 h 119"/>
                  <a:gd name="T84" fmla="*/ 31 w 69"/>
                  <a:gd name="T85" fmla="*/ 8 h 119"/>
                  <a:gd name="T86" fmla="*/ 27 w 69"/>
                  <a:gd name="T87" fmla="*/ 11 h 119"/>
                  <a:gd name="T88" fmla="*/ 19 w 69"/>
                  <a:gd name="T89" fmla="*/ 19 h 119"/>
                  <a:gd name="T90" fmla="*/ 15 w 69"/>
                  <a:gd name="T91" fmla="*/ 34 h 119"/>
                  <a:gd name="T92" fmla="*/ 15 w 69"/>
                  <a:gd name="T93" fmla="*/ 50 h 119"/>
                  <a:gd name="T94" fmla="*/ 15 w 69"/>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1"/>
                    </a:moveTo>
                    <a:lnTo>
                      <a:pt x="0" y="42"/>
                    </a:lnTo>
                    <a:lnTo>
                      <a:pt x="4" y="27"/>
                    </a:lnTo>
                    <a:lnTo>
                      <a:pt x="11" y="15"/>
                    </a:lnTo>
                    <a:lnTo>
                      <a:pt x="19" y="8"/>
                    </a:lnTo>
                    <a:lnTo>
                      <a:pt x="27" y="4"/>
                    </a:lnTo>
                    <a:lnTo>
                      <a:pt x="34" y="0"/>
                    </a:lnTo>
                    <a:lnTo>
                      <a:pt x="42" y="4"/>
                    </a:lnTo>
                    <a:lnTo>
                      <a:pt x="50" y="8"/>
                    </a:lnTo>
                    <a:lnTo>
                      <a:pt x="57" y="15"/>
                    </a:lnTo>
                    <a:lnTo>
                      <a:pt x="65" y="27"/>
                    </a:lnTo>
                    <a:lnTo>
                      <a:pt x="69" y="42"/>
                    </a:lnTo>
                    <a:lnTo>
                      <a:pt x="69" y="57"/>
                    </a:lnTo>
                    <a:lnTo>
                      <a:pt x="69" y="77"/>
                    </a:lnTo>
                    <a:lnTo>
                      <a:pt x="65" y="92"/>
                    </a:lnTo>
                    <a:lnTo>
                      <a:pt x="57" y="103"/>
                    </a:lnTo>
                    <a:lnTo>
                      <a:pt x="50" y="111"/>
                    </a:lnTo>
                    <a:lnTo>
                      <a:pt x="42" y="115"/>
                    </a:lnTo>
                    <a:lnTo>
                      <a:pt x="34" y="119"/>
                    </a:lnTo>
                    <a:lnTo>
                      <a:pt x="23" y="115"/>
                    </a:lnTo>
                    <a:lnTo>
                      <a:pt x="15" y="107"/>
                    </a:lnTo>
                    <a:lnTo>
                      <a:pt x="8" y="100"/>
                    </a:lnTo>
                    <a:lnTo>
                      <a:pt x="0" y="80"/>
                    </a:lnTo>
                    <a:lnTo>
                      <a:pt x="0" y="61"/>
                    </a:lnTo>
                    <a:close/>
                    <a:moveTo>
                      <a:pt x="15" y="61"/>
                    </a:moveTo>
                    <a:lnTo>
                      <a:pt x="15" y="84"/>
                    </a:lnTo>
                    <a:lnTo>
                      <a:pt x="19" y="100"/>
                    </a:lnTo>
                    <a:lnTo>
                      <a:pt x="23" y="107"/>
                    </a:lnTo>
                    <a:lnTo>
                      <a:pt x="27" y="111"/>
                    </a:lnTo>
                    <a:lnTo>
                      <a:pt x="34" y="111"/>
                    </a:lnTo>
                    <a:lnTo>
                      <a:pt x="38" y="111"/>
                    </a:lnTo>
                    <a:lnTo>
                      <a:pt x="42" y="107"/>
                    </a:lnTo>
                    <a:lnTo>
                      <a:pt x="46" y="103"/>
                    </a:lnTo>
                    <a:lnTo>
                      <a:pt x="50" y="96"/>
                    </a:lnTo>
                    <a:lnTo>
                      <a:pt x="54" y="77"/>
                    </a:lnTo>
                    <a:lnTo>
                      <a:pt x="54" y="54"/>
                    </a:lnTo>
                    <a:lnTo>
                      <a:pt x="54" y="38"/>
                    </a:lnTo>
                    <a:lnTo>
                      <a:pt x="50" y="23"/>
                    </a:lnTo>
                    <a:lnTo>
                      <a:pt x="46" y="15"/>
                    </a:lnTo>
                    <a:lnTo>
                      <a:pt x="42" y="11"/>
                    </a:lnTo>
                    <a:lnTo>
                      <a:pt x="38" y="8"/>
                    </a:lnTo>
                    <a:lnTo>
                      <a:pt x="34" y="8"/>
                    </a:lnTo>
                    <a:lnTo>
                      <a:pt x="31" y="8"/>
                    </a:lnTo>
                    <a:lnTo>
                      <a:pt x="27" y="11"/>
                    </a:lnTo>
                    <a:lnTo>
                      <a:pt x="19" y="19"/>
                    </a:lnTo>
                    <a:lnTo>
                      <a:pt x="15" y="34"/>
                    </a:lnTo>
                    <a:lnTo>
                      <a:pt x="15" y="50"/>
                    </a:lnTo>
                    <a:lnTo>
                      <a:pt x="15" y="61"/>
                    </a:lnTo>
                    <a:close/>
                  </a:path>
                </a:pathLst>
              </a:custGeom>
              <a:solidFill>
                <a:srgbClr val="000000"/>
              </a:solidFill>
              <a:ln w="0">
                <a:solidFill>
                  <a:srgbClr val="000000"/>
                </a:solidFill>
                <a:round/>
                <a:headEnd/>
                <a:tailEnd/>
              </a:ln>
            </p:spPr>
            <p:txBody>
              <a:bodyPr/>
              <a:lstStyle/>
              <a:p>
                <a:endParaRPr lang="en-CA"/>
              </a:p>
            </p:txBody>
          </p:sp>
          <p:sp>
            <p:nvSpPr>
              <p:cNvPr id="14595" name="Freeform 177"/>
              <p:cNvSpPr>
                <a:spLocks noEditPoints="1"/>
              </p:cNvSpPr>
              <p:nvPr/>
            </p:nvSpPr>
            <p:spPr bwMode="auto">
              <a:xfrm>
                <a:off x="4397" y="2155"/>
                <a:ext cx="69" cy="119"/>
              </a:xfrm>
              <a:custGeom>
                <a:avLst/>
                <a:gdLst>
                  <a:gd name="T0" fmla="*/ 0 w 69"/>
                  <a:gd name="T1" fmla="*/ 61 h 119"/>
                  <a:gd name="T2" fmla="*/ 0 w 69"/>
                  <a:gd name="T3" fmla="*/ 42 h 119"/>
                  <a:gd name="T4" fmla="*/ 4 w 69"/>
                  <a:gd name="T5" fmla="*/ 27 h 119"/>
                  <a:gd name="T6" fmla="*/ 12 w 69"/>
                  <a:gd name="T7" fmla="*/ 15 h 119"/>
                  <a:gd name="T8" fmla="*/ 20 w 69"/>
                  <a:gd name="T9" fmla="*/ 8 h 119"/>
                  <a:gd name="T10" fmla="*/ 27 w 69"/>
                  <a:gd name="T11" fmla="*/ 4 h 119"/>
                  <a:gd name="T12" fmla="*/ 35 w 69"/>
                  <a:gd name="T13" fmla="*/ 0 h 119"/>
                  <a:gd name="T14" fmla="*/ 43 w 69"/>
                  <a:gd name="T15" fmla="*/ 4 h 119"/>
                  <a:gd name="T16" fmla="*/ 50 w 69"/>
                  <a:gd name="T17" fmla="*/ 8 h 119"/>
                  <a:gd name="T18" fmla="*/ 58 w 69"/>
                  <a:gd name="T19" fmla="*/ 15 h 119"/>
                  <a:gd name="T20" fmla="*/ 66 w 69"/>
                  <a:gd name="T21" fmla="*/ 27 h 119"/>
                  <a:gd name="T22" fmla="*/ 69 w 69"/>
                  <a:gd name="T23" fmla="*/ 42 h 119"/>
                  <a:gd name="T24" fmla="*/ 69 w 69"/>
                  <a:gd name="T25" fmla="*/ 57 h 119"/>
                  <a:gd name="T26" fmla="*/ 69 w 69"/>
                  <a:gd name="T27" fmla="*/ 77 h 119"/>
                  <a:gd name="T28" fmla="*/ 66 w 69"/>
                  <a:gd name="T29" fmla="*/ 92 h 119"/>
                  <a:gd name="T30" fmla="*/ 58 w 69"/>
                  <a:gd name="T31" fmla="*/ 103 h 119"/>
                  <a:gd name="T32" fmla="*/ 50 w 69"/>
                  <a:gd name="T33" fmla="*/ 111 h 119"/>
                  <a:gd name="T34" fmla="*/ 43 w 69"/>
                  <a:gd name="T35" fmla="*/ 115 h 119"/>
                  <a:gd name="T36" fmla="*/ 35 w 69"/>
                  <a:gd name="T37" fmla="*/ 119 h 119"/>
                  <a:gd name="T38" fmla="*/ 23 w 69"/>
                  <a:gd name="T39" fmla="*/ 115 h 119"/>
                  <a:gd name="T40" fmla="*/ 16 w 69"/>
                  <a:gd name="T41" fmla="*/ 107 h 119"/>
                  <a:gd name="T42" fmla="*/ 8 w 69"/>
                  <a:gd name="T43" fmla="*/ 100 h 119"/>
                  <a:gd name="T44" fmla="*/ 0 w 69"/>
                  <a:gd name="T45" fmla="*/ 80 h 119"/>
                  <a:gd name="T46" fmla="*/ 0 w 69"/>
                  <a:gd name="T47" fmla="*/ 61 h 119"/>
                  <a:gd name="T48" fmla="*/ 16 w 69"/>
                  <a:gd name="T49" fmla="*/ 61 h 119"/>
                  <a:gd name="T50" fmla="*/ 16 w 69"/>
                  <a:gd name="T51" fmla="*/ 84 h 119"/>
                  <a:gd name="T52" fmla="*/ 20 w 69"/>
                  <a:gd name="T53" fmla="*/ 100 h 119"/>
                  <a:gd name="T54" fmla="*/ 23 w 69"/>
                  <a:gd name="T55" fmla="*/ 107 h 119"/>
                  <a:gd name="T56" fmla="*/ 27 w 69"/>
                  <a:gd name="T57" fmla="*/ 111 h 119"/>
                  <a:gd name="T58" fmla="*/ 35 w 69"/>
                  <a:gd name="T59" fmla="*/ 111 h 119"/>
                  <a:gd name="T60" fmla="*/ 39 w 69"/>
                  <a:gd name="T61" fmla="*/ 111 h 119"/>
                  <a:gd name="T62" fmla="*/ 43 w 69"/>
                  <a:gd name="T63" fmla="*/ 107 h 119"/>
                  <a:gd name="T64" fmla="*/ 46 w 69"/>
                  <a:gd name="T65" fmla="*/ 103 h 119"/>
                  <a:gd name="T66" fmla="*/ 50 w 69"/>
                  <a:gd name="T67" fmla="*/ 96 h 119"/>
                  <a:gd name="T68" fmla="*/ 54 w 69"/>
                  <a:gd name="T69" fmla="*/ 77 h 119"/>
                  <a:gd name="T70" fmla="*/ 54 w 69"/>
                  <a:gd name="T71" fmla="*/ 54 h 119"/>
                  <a:gd name="T72" fmla="*/ 54 w 69"/>
                  <a:gd name="T73" fmla="*/ 38 h 119"/>
                  <a:gd name="T74" fmla="*/ 50 w 69"/>
                  <a:gd name="T75" fmla="*/ 23 h 119"/>
                  <a:gd name="T76" fmla="*/ 46 w 69"/>
                  <a:gd name="T77" fmla="*/ 15 h 119"/>
                  <a:gd name="T78" fmla="*/ 43 w 69"/>
                  <a:gd name="T79" fmla="*/ 11 h 119"/>
                  <a:gd name="T80" fmla="*/ 39 w 69"/>
                  <a:gd name="T81" fmla="*/ 8 h 119"/>
                  <a:gd name="T82" fmla="*/ 35 w 69"/>
                  <a:gd name="T83" fmla="*/ 8 h 119"/>
                  <a:gd name="T84" fmla="*/ 31 w 69"/>
                  <a:gd name="T85" fmla="*/ 8 h 119"/>
                  <a:gd name="T86" fmla="*/ 23 w 69"/>
                  <a:gd name="T87" fmla="*/ 11 h 119"/>
                  <a:gd name="T88" fmla="*/ 20 w 69"/>
                  <a:gd name="T89" fmla="*/ 19 h 119"/>
                  <a:gd name="T90" fmla="*/ 16 w 69"/>
                  <a:gd name="T91" fmla="*/ 34 h 119"/>
                  <a:gd name="T92" fmla="*/ 16 w 69"/>
                  <a:gd name="T93" fmla="*/ 50 h 119"/>
                  <a:gd name="T94" fmla="*/ 16 w 69"/>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1"/>
                    </a:moveTo>
                    <a:lnTo>
                      <a:pt x="0" y="42"/>
                    </a:lnTo>
                    <a:lnTo>
                      <a:pt x="4" y="27"/>
                    </a:lnTo>
                    <a:lnTo>
                      <a:pt x="12" y="15"/>
                    </a:lnTo>
                    <a:lnTo>
                      <a:pt x="20" y="8"/>
                    </a:lnTo>
                    <a:lnTo>
                      <a:pt x="27" y="4"/>
                    </a:lnTo>
                    <a:lnTo>
                      <a:pt x="35" y="0"/>
                    </a:lnTo>
                    <a:lnTo>
                      <a:pt x="43" y="4"/>
                    </a:lnTo>
                    <a:lnTo>
                      <a:pt x="50" y="8"/>
                    </a:lnTo>
                    <a:lnTo>
                      <a:pt x="58" y="15"/>
                    </a:lnTo>
                    <a:lnTo>
                      <a:pt x="66" y="27"/>
                    </a:lnTo>
                    <a:lnTo>
                      <a:pt x="69" y="42"/>
                    </a:lnTo>
                    <a:lnTo>
                      <a:pt x="69" y="57"/>
                    </a:lnTo>
                    <a:lnTo>
                      <a:pt x="69" y="77"/>
                    </a:lnTo>
                    <a:lnTo>
                      <a:pt x="66" y="92"/>
                    </a:lnTo>
                    <a:lnTo>
                      <a:pt x="58" y="103"/>
                    </a:lnTo>
                    <a:lnTo>
                      <a:pt x="50" y="111"/>
                    </a:lnTo>
                    <a:lnTo>
                      <a:pt x="43" y="115"/>
                    </a:lnTo>
                    <a:lnTo>
                      <a:pt x="35" y="119"/>
                    </a:lnTo>
                    <a:lnTo>
                      <a:pt x="23" y="115"/>
                    </a:lnTo>
                    <a:lnTo>
                      <a:pt x="16" y="107"/>
                    </a:lnTo>
                    <a:lnTo>
                      <a:pt x="8" y="100"/>
                    </a:lnTo>
                    <a:lnTo>
                      <a:pt x="0" y="80"/>
                    </a:lnTo>
                    <a:lnTo>
                      <a:pt x="0" y="61"/>
                    </a:lnTo>
                    <a:close/>
                    <a:moveTo>
                      <a:pt x="16" y="61"/>
                    </a:moveTo>
                    <a:lnTo>
                      <a:pt x="16" y="84"/>
                    </a:lnTo>
                    <a:lnTo>
                      <a:pt x="20" y="100"/>
                    </a:lnTo>
                    <a:lnTo>
                      <a:pt x="23" y="107"/>
                    </a:lnTo>
                    <a:lnTo>
                      <a:pt x="27" y="111"/>
                    </a:lnTo>
                    <a:lnTo>
                      <a:pt x="35" y="111"/>
                    </a:lnTo>
                    <a:lnTo>
                      <a:pt x="39" y="111"/>
                    </a:lnTo>
                    <a:lnTo>
                      <a:pt x="43" y="107"/>
                    </a:lnTo>
                    <a:lnTo>
                      <a:pt x="46" y="103"/>
                    </a:lnTo>
                    <a:lnTo>
                      <a:pt x="50" y="96"/>
                    </a:lnTo>
                    <a:lnTo>
                      <a:pt x="54" y="77"/>
                    </a:lnTo>
                    <a:lnTo>
                      <a:pt x="54" y="54"/>
                    </a:lnTo>
                    <a:lnTo>
                      <a:pt x="54" y="38"/>
                    </a:lnTo>
                    <a:lnTo>
                      <a:pt x="50" y="23"/>
                    </a:lnTo>
                    <a:lnTo>
                      <a:pt x="46" y="15"/>
                    </a:lnTo>
                    <a:lnTo>
                      <a:pt x="43" y="11"/>
                    </a:lnTo>
                    <a:lnTo>
                      <a:pt x="39" y="8"/>
                    </a:lnTo>
                    <a:lnTo>
                      <a:pt x="35" y="8"/>
                    </a:lnTo>
                    <a:lnTo>
                      <a:pt x="31" y="8"/>
                    </a:lnTo>
                    <a:lnTo>
                      <a:pt x="23" y="11"/>
                    </a:lnTo>
                    <a:lnTo>
                      <a:pt x="20" y="19"/>
                    </a:lnTo>
                    <a:lnTo>
                      <a:pt x="16" y="34"/>
                    </a:lnTo>
                    <a:lnTo>
                      <a:pt x="16" y="50"/>
                    </a:lnTo>
                    <a:lnTo>
                      <a:pt x="16" y="61"/>
                    </a:lnTo>
                    <a:close/>
                  </a:path>
                </a:pathLst>
              </a:custGeom>
              <a:solidFill>
                <a:srgbClr val="000000"/>
              </a:solidFill>
              <a:ln w="0">
                <a:solidFill>
                  <a:srgbClr val="000000"/>
                </a:solidFill>
                <a:round/>
                <a:headEnd/>
                <a:tailEnd/>
              </a:ln>
            </p:spPr>
            <p:txBody>
              <a:bodyPr/>
              <a:lstStyle/>
              <a:p>
                <a:endParaRPr lang="en-CA"/>
              </a:p>
            </p:txBody>
          </p:sp>
          <p:sp>
            <p:nvSpPr>
              <p:cNvPr id="14596" name="Freeform 178"/>
              <p:cNvSpPr>
                <a:spLocks/>
              </p:cNvSpPr>
              <p:nvPr/>
            </p:nvSpPr>
            <p:spPr bwMode="auto">
              <a:xfrm>
                <a:off x="4478" y="2155"/>
                <a:ext cx="73" cy="115"/>
              </a:xfrm>
              <a:custGeom>
                <a:avLst/>
                <a:gdLst>
                  <a:gd name="T0" fmla="*/ 73 w 73"/>
                  <a:gd name="T1" fmla="*/ 96 h 115"/>
                  <a:gd name="T2" fmla="*/ 65 w 73"/>
                  <a:gd name="T3" fmla="*/ 115 h 115"/>
                  <a:gd name="T4" fmla="*/ 0 w 73"/>
                  <a:gd name="T5" fmla="*/ 115 h 115"/>
                  <a:gd name="T6" fmla="*/ 0 w 73"/>
                  <a:gd name="T7" fmla="*/ 111 h 115"/>
                  <a:gd name="T8" fmla="*/ 15 w 73"/>
                  <a:gd name="T9" fmla="*/ 96 h 115"/>
                  <a:gd name="T10" fmla="*/ 31 w 73"/>
                  <a:gd name="T11" fmla="*/ 80 h 115"/>
                  <a:gd name="T12" fmla="*/ 38 w 73"/>
                  <a:gd name="T13" fmla="*/ 69 h 115"/>
                  <a:gd name="T14" fmla="*/ 50 w 73"/>
                  <a:gd name="T15" fmla="*/ 54 h 115"/>
                  <a:gd name="T16" fmla="*/ 50 w 73"/>
                  <a:gd name="T17" fmla="*/ 38 h 115"/>
                  <a:gd name="T18" fmla="*/ 50 w 73"/>
                  <a:gd name="T19" fmla="*/ 31 h 115"/>
                  <a:gd name="T20" fmla="*/ 46 w 73"/>
                  <a:gd name="T21" fmla="*/ 19 h 115"/>
                  <a:gd name="T22" fmla="*/ 38 w 73"/>
                  <a:gd name="T23" fmla="*/ 15 h 115"/>
                  <a:gd name="T24" fmla="*/ 31 w 73"/>
                  <a:gd name="T25" fmla="*/ 15 h 115"/>
                  <a:gd name="T26" fmla="*/ 19 w 73"/>
                  <a:gd name="T27" fmla="*/ 15 h 115"/>
                  <a:gd name="T28" fmla="*/ 15 w 73"/>
                  <a:gd name="T29" fmla="*/ 19 h 115"/>
                  <a:gd name="T30" fmla="*/ 8 w 73"/>
                  <a:gd name="T31" fmla="*/ 27 h 115"/>
                  <a:gd name="T32" fmla="*/ 4 w 73"/>
                  <a:gd name="T33" fmla="*/ 34 h 115"/>
                  <a:gd name="T34" fmla="*/ 0 w 73"/>
                  <a:gd name="T35" fmla="*/ 34 h 115"/>
                  <a:gd name="T36" fmla="*/ 4 w 73"/>
                  <a:gd name="T37" fmla="*/ 19 h 115"/>
                  <a:gd name="T38" fmla="*/ 11 w 73"/>
                  <a:gd name="T39" fmla="*/ 11 h 115"/>
                  <a:gd name="T40" fmla="*/ 23 w 73"/>
                  <a:gd name="T41" fmla="*/ 4 h 115"/>
                  <a:gd name="T42" fmla="*/ 34 w 73"/>
                  <a:gd name="T43" fmla="*/ 0 h 115"/>
                  <a:gd name="T44" fmla="*/ 46 w 73"/>
                  <a:gd name="T45" fmla="*/ 4 h 115"/>
                  <a:gd name="T46" fmla="*/ 57 w 73"/>
                  <a:gd name="T47" fmla="*/ 11 h 115"/>
                  <a:gd name="T48" fmla="*/ 61 w 73"/>
                  <a:gd name="T49" fmla="*/ 19 h 115"/>
                  <a:gd name="T50" fmla="*/ 65 w 73"/>
                  <a:gd name="T51" fmla="*/ 31 h 115"/>
                  <a:gd name="T52" fmla="*/ 65 w 73"/>
                  <a:gd name="T53" fmla="*/ 38 h 115"/>
                  <a:gd name="T54" fmla="*/ 61 w 73"/>
                  <a:gd name="T55" fmla="*/ 50 h 115"/>
                  <a:gd name="T56" fmla="*/ 54 w 73"/>
                  <a:gd name="T57" fmla="*/ 61 h 115"/>
                  <a:gd name="T58" fmla="*/ 42 w 73"/>
                  <a:gd name="T59" fmla="*/ 77 h 115"/>
                  <a:gd name="T60" fmla="*/ 31 w 73"/>
                  <a:gd name="T61" fmla="*/ 88 h 115"/>
                  <a:gd name="T62" fmla="*/ 19 w 73"/>
                  <a:gd name="T63" fmla="*/ 100 h 115"/>
                  <a:gd name="T64" fmla="*/ 15 w 73"/>
                  <a:gd name="T65" fmla="*/ 103 h 115"/>
                  <a:gd name="T66" fmla="*/ 46 w 73"/>
                  <a:gd name="T67" fmla="*/ 103 h 115"/>
                  <a:gd name="T68" fmla="*/ 54 w 73"/>
                  <a:gd name="T69" fmla="*/ 103 h 115"/>
                  <a:gd name="T70" fmla="*/ 57 w 73"/>
                  <a:gd name="T71" fmla="*/ 103 h 115"/>
                  <a:gd name="T72" fmla="*/ 61 w 73"/>
                  <a:gd name="T73" fmla="*/ 100 h 115"/>
                  <a:gd name="T74" fmla="*/ 65 w 73"/>
                  <a:gd name="T75" fmla="*/ 100 h 115"/>
                  <a:gd name="T76" fmla="*/ 65 w 73"/>
                  <a:gd name="T77" fmla="*/ 96 h 115"/>
                  <a:gd name="T78" fmla="*/ 69 w 73"/>
                  <a:gd name="T79" fmla="*/ 96 h 115"/>
                  <a:gd name="T80" fmla="*/ 73 w 73"/>
                  <a:gd name="T81" fmla="*/ 96 h 11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5"/>
                  <a:gd name="T125" fmla="*/ 73 w 73"/>
                  <a:gd name="T126" fmla="*/ 115 h 11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5">
                    <a:moveTo>
                      <a:pt x="73" y="96"/>
                    </a:moveTo>
                    <a:lnTo>
                      <a:pt x="65" y="115"/>
                    </a:lnTo>
                    <a:lnTo>
                      <a:pt x="0" y="115"/>
                    </a:lnTo>
                    <a:lnTo>
                      <a:pt x="0" y="111"/>
                    </a:lnTo>
                    <a:lnTo>
                      <a:pt x="15" y="96"/>
                    </a:lnTo>
                    <a:lnTo>
                      <a:pt x="31" y="80"/>
                    </a:lnTo>
                    <a:lnTo>
                      <a:pt x="38" y="69"/>
                    </a:lnTo>
                    <a:lnTo>
                      <a:pt x="50" y="54"/>
                    </a:lnTo>
                    <a:lnTo>
                      <a:pt x="50" y="38"/>
                    </a:lnTo>
                    <a:lnTo>
                      <a:pt x="50" y="31"/>
                    </a:lnTo>
                    <a:lnTo>
                      <a:pt x="46" y="19"/>
                    </a:lnTo>
                    <a:lnTo>
                      <a:pt x="38" y="15"/>
                    </a:lnTo>
                    <a:lnTo>
                      <a:pt x="31" y="15"/>
                    </a:lnTo>
                    <a:lnTo>
                      <a:pt x="19" y="15"/>
                    </a:lnTo>
                    <a:lnTo>
                      <a:pt x="15" y="19"/>
                    </a:lnTo>
                    <a:lnTo>
                      <a:pt x="8" y="27"/>
                    </a:lnTo>
                    <a:lnTo>
                      <a:pt x="4" y="34"/>
                    </a:lnTo>
                    <a:lnTo>
                      <a:pt x="0" y="34"/>
                    </a:lnTo>
                    <a:lnTo>
                      <a:pt x="4" y="19"/>
                    </a:lnTo>
                    <a:lnTo>
                      <a:pt x="11" y="11"/>
                    </a:lnTo>
                    <a:lnTo>
                      <a:pt x="23" y="4"/>
                    </a:lnTo>
                    <a:lnTo>
                      <a:pt x="34" y="0"/>
                    </a:lnTo>
                    <a:lnTo>
                      <a:pt x="46" y="4"/>
                    </a:lnTo>
                    <a:lnTo>
                      <a:pt x="57" y="11"/>
                    </a:lnTo>
                    <a:lnTo>
                      <a:pt x="61" y="19"/>
                    </a:lnTo>
                    <a:lnTo>
                      <a:pt x="65" y="31"/>
                    </a:lnTo>
                    <a:lnTo>
                      <a:pt x="65" y="38"/>
                    </a:lnTo>
                    <a:lnTo>
                      <a:pt x="61" y="50"/>
                    </a:lnTo>
                    <a:lnTo>
                      <a:pt x="54" y="61"/>
                    </a:lnTo>
                    <a:lnTo>
                      <a:pt x="42" y="77"/>
                    </a:lnTo>
                    <a:lnTo>
                      <a:pt x="31" y="88"/>
                    </a:lnTo>
                    <a:lnTo>
                      <a:pt x="19" y="100"/>
                    </a:lnTo>
                    <a:lnTo>
                      <a:pt x="15" y="103"/>
                    </a:lnTo>
                    <a:lnTo>
                      <a:pt x="46" y="103"/>
                    </a:lnTo>
                    <a:lnTo>
                      <a:pt x="54" y="103"/>
                    </a:lnTo>
                    <a:lnTo>
                      <a:pt x="57" y="103"/>
                    </a:lnTo>
                    <a:lnTo>
                      <a:pt x="61" y="100"/>
                    </a:lnTo>
                    <a:lnTo>
                      <a:pt x="65" y="100"/>
                    </a:lnTo>
                    <a:lnTo>
                      <a:pt x="65" y="96"/>
                    </a:lnTo>
                    <a:lnTo>
                      <a:pt x="69" y="96"/>
                    </a:lnTo>
                    <a:lnTo>
                      <a:pt x="73" y="96"/>
                    </a:lnTo>
                    <a:close/>
                  </a:path>
                </a:pathLst>
              </a:custGeom>
              <a:solidFill>
                <a:srgbClr val="000000"/>
              </a:solidFill>
              <a:ln w="0">
                <a:solidFill>
                  <a:srgbClr val="000000"/>
                </a:solidFill>
                <a:round/>
                <a:headEnd/>
                <a:tailEnd/>
              </a:ln>
            </p:spPr>
            <p:txBody>
              <a:bodyPr/>
              <a:lstStyle/>
              <a:p>
                <a:endParaRPr lang="en-CA"/>
              </a:p>
            </p:txBody>
          </p:sp>
          <p:sp>
            <p:nvSpPr>
              <p:cNvPr id="14597" name="Freeform 179"/>
              <p:cNvSpPr>
                <a:spLocks/>
              </p:cNvSpPr>
              <p:nvPr/>
            </p:nvSpPr>
            <p:spPr bwMode="auto">
              <a:xfrm>
                <a:off x="4578" y="2155"/>
                <a:ext cx="42" cy="115"/>
              </a:xfrm>
              <a:custGeom>
                <a:avLst/>
                <a:gdLst>
                  <a:gd name="T0" fmla="*/ 0 w 42"/>
                  <a:gd name="T1" fmla="*/ 15 h 115"/>
                  <a:gd name="T2" fmla="*/ 27 w 42"/>
                  <a:gd name="T3" fmla="*/ 0 h 115"/>
                  <a:gd name="T4" fmla="*/ 27 w 42"/>
                  <a:gd name="T5" fmla="*/ 0 h 115"/>
                  <a:gd name="T6" fmla="*/ 27 w 42"/>
                  <a:gd name="T7" fmla="*/ 96 h 115"/>
                  <a:gd name="T8" fmla="*/ 30 w 42"/>
                  <a:gd name="T9" fmla="*/ 103 h 115"/>
                  <a:gd name="T10" fmla="*/ 30 w 42"/>
                  <a:gd name="T11" fmla="*/ 107 h 115"/>
                  <a:gd name="T12" fmla="*/ 30 w 42"/>
                  <a:gd name="T13" fmla="*/ 111 h 115"/>
                  <a:gd name="T14" fmla="*/ 34 w 42"/>
                  <a:gd name="T15" fmla="*/ 111 h 115"/>
                  <a:gd name="T16" fmla="*/ 38 w 42"/>
                  <a:gd name="T17" fmla="*/ 115 h 115"/>
                  <a:gd name="T18" fmla="*/ 42 w 42"/>
                  <a:gd name="T19" fmla="*/ 115 h 115"/>
                  <a:gd name="T20" fmla="*/ 42 w 42"/>
                  <a:gd name="T21" fmla="*/ 115 h 115"/>
                  <a:gd name="T22" fmla="*/ 0 w 42"/>
                  <a:gd name="T23" fmla="*/ 115 h 115"/>
                  <a:gd name="T24" fmla="*/ 0 w 42"/>
                  <a:gd name="T25" fmla="*/ 115 h 115"/>
                  <a:gd name="T26" fmla="*/ 7 w 42"/>
                  <a:gd name="T27" fmla="*/ 115 h 115"/>
                  <a:gd name="T28" fmla="*/ 11 w 42"/>
                  <a:gd name="T29" fmla="*/ 111 h 115"/>
                  <a:gd name="T30" fmla="*/ 11 w 42"/>
                  <a:gd name="T31" fmla="*/ 111 h 115"/>
                  <a:gd name="T32" fmla="*/ 15 w 42"/>
                  <a:gd name="T33" fmla="*/ 107 h 115"/>
                  <a:gd name="T34" fmla="*/ 15 w 42"/>
                  <a:gd name="T35" fmla="*/ 103 h 115"/>
                  <a:gd name="T36" fmla="*/ 15 w 42"/>
                  <a:gd name="T37" fmla="*/ 96 h 115"/>
                  <a:gd name="T38" fmla="*/ 15 w 42"/>
                  <a:gd name="T39" fmla="*/ 34 h 115"/>
                  <a:gd name="T40" fmla="*/ 15 w 42"/>
                  <a:gd name="T41" fmla="*/ 23 h 115"/>
                  <a:gd name="T42" fmla="*/ 15 w 42"/>
                  <a:gd name="T43" fmla="*/ 19 h 115"/>
                  <a:gd name="T44" fmla="*/ 11 w 42"/>
                  <a:gd name="T45" fmla="*/ 15 h 115"/>
                  <a:gd name="T46" fmla="*/ 11 w 42"/>
                  <a:gd name="T47" fmla="*/ 15 h 115"/>
                  <a:gd name="T48" fmla="*/ 11 w 42"/>
                  <a:gd name="T49" fmla="*/ 15 h 115"/>
                  <a:gd name="T50" fmla="*/ 7 w 42"/>
                  <a:gd name="T51" fmla="*/ 11 h 115"/>
                  <a:gd name="T52" fmla="*/ 4 w 42"/>
                  <a:gd name="T53" fmla="*/ 15 h 115"/>
                  <a:gd name="T54" fmla="*/ 0 w 42"/>
                  <a:gd name="T55" fmla="*/ 15 h 115"/>
                  <a:gd name="T56" fmla="*/ 0 w 42"/>
                  <a:gd name="T57" fmla="*/ 15 h 11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2"/>
                  <a:gd name="T88" fmla="*/ 0 h 115"/>
                  <a:gd name="T89" fmla="*/ 42 w 42"/>
                  <a:gd name="T90" fmla="*/ 115 h 11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2" h="115">
                    <a:moveTo>
                      <a:pt x="0" y="15"/>
                    </a:moveTo>
                    <a:lnTo>
                      <a:pt x="27" y="0"/>
                    </a:lnTo>
                    <a:lnTo>
                      <a:pt x="27" y="96"/>
                    </a:lnTo>
                    <a:lnTo>
                      <a:pt x="30" y="103"/>
                    </a:lnTo>
                    <a:lnTo>
                      <a:pt x="30" y="107"/>
                    </a:lnTo>
                    <a:lnTo>
                      <a:pt x="30" y="111"/>
                    </a:lnTo>
                    <a:lnTo>
                      <a:pt x="34" y="111"/>
                    </a:lnTo>
                    <a:lnTo>
                      <a:pt x="38" y="115"/>
                    </a:lnTo>
                    <a:lnTo>
                      <a:pt x="42" y="115"/>
                    </a:lnTo>
                    <a:lnTo>
                      <a:pt x="0" y="115"/>
                    </a:lnTo>
                    <a:lnTo>
                      <a:pt x="7" y="115"/>
                    </a:lnTo>
                    <a:lnTo>
                      <a:pt x="11" y="111"/>
                    </a:lnTo>
                    <a:lnTo>
                      <a:pt x="15" y="107"/>
                    </a:lnTo>
                    <a:lnTo>
                      <a:pt x="15" y="103"/>
                    </a:lnTo>
                    <a:lnTo>
                      <a:pt x="15" y="96"/>
                    </a:lnTo>
                    <a:lnTo>
                      <a:pt x="15" y="34"/>
                    </a:lnTo>
                    <a:lnTo>
                      <a:pt x="15" y="23"/>
                    </a:lnTo>
                    <a:lnTo>
                      <a:pt x="15" y="19"/>
                    </a:lnTo>
                    <a:lnTo>
                      <a:pt x="11" y="15"/>
                    </a:lnTo>
                    <a:lnTo>
                      <a:pt x="7" y="11"/>
                    </a:lnTo>
                    <a:lnTo>
                      <a:pt x="4" y="15"/>
                    </a:lnTo>
                    <a:lnTo>
                      <a:pt x="0" y="15"/>
                    </a:lnTo>
                    <a:close/>
                  </a:path>
                </a:pathLst>
              </a:custGeom>
              <a:solidFill>
                <a:srgbClr val="000000"/>
              </a:solidFill>
              <a:ln w="0">
                <a:solidFill>
                  <a:srgbClr val="000000"/>
                </a:solidFill>
                <a:round/>
                <a:headEnd/>
                <a:tailEnd/>
              </a:ln>
            </p:spPr>
            <p:txBody>
              <a:bodyPr/>
              <a:lstStyle/>
              <a:p>
                <a:endParaRPr lang="en-CA"/>
              </a:p>
            </p:txBody>
          </p:sp>
          <p:sp>
            <p:nvSpPr>
              <p:cNvPr id="14598" name="Rectangle 180"/>
              <p:cNvSpPr>
                <a:spLocks noChangeArrowheads="1"/>
              </p:cNvSpPr>
              <p:nvPr/>
            </p:nvSpPr>
            <p:spPr bwMode="auto">
              <a:xfrm>
                <a:off x="4670" y="2120"/>
                <a:ext cx="7" cy="208"/>
              </a:xfrm>
              <a:prstGeom prst="rect">
                <a:avLst/>
              </a:prstGeom>
              <a:solidFill>
                <a:srgbClr val="000000"/>
              </a:solidFill>
              <a:ln w="0">
                <a:solidFill>
                  <a:srgbClr val="000000"/>
                </a:solidFill>
                <a:miter lim="800000"/>
                <a:headEnd/>
                <a:tailEnd/>
              </a:ln>
            </p:spPr>
            <p:txBody>
              <a:bodyPr/>
              <a:lstStyle/>
              <a:p>
                <a:endParaRPr lang="en-US"/>
              </a:p>
            </p:txBody>
          </p:sp>
          <p:sp>
            <p:nvSpPr>
              <p:cNvPr id="14599" name="Freeform 181"/>
              <p:cNvSpPr>
                <a:spLocks/>
              </p:cNvSpPr>
              <p:nvPr/>
            </p:nvSpPr>
            <p:spPr bwMode="auto">
              <a:xfrm>
                <a:off x="4881" y="2255"/>
                <a:ext cx="19" cy="19"/>
              </a:xfrm>
              <a:custGeom>
                <a:avLst/>
                <a:gdLst>
                  <a:gd name="T0" fmla="*/ 11 w 19"/>
                  <a:gd name="T1" fmla="*/ 0 h 19"/>
                  <a:gd name="T2" fmla="*/ 15 w 19"/>
                  <a:gd name="T3" fmla="*/ 0 h 19"/>
                  <a:gd name="T4" fmla="*/ 19 w 19"/>
                  <a:gd name="T5" fmla="*/ 0 h 19"/>
                  <a:gd name="T6" fmla="*/ 19 w 19"/>
                  <a:gd name="T7" fmla="*/ 3 h 19"/>
                  <a:gd name="T8" fmla="*/ 19 w 19"/>
                  <a:gd name="T9" fmla="*/ 7 h 19"/>
                  <a:gd name="T10" fmla="*/ 19 w 19"/>
                  <a:gd name="T11" fmla="*/ 11 h 19"/>
                  <a:gd name="T12" fmla="*/ 19 w 19"/>
                  <a:gd name="T13" fmla="*/ 15 h 19"/>
                  <a:gd name="T14" fmla="*/ 15 w 19"/>
                  <a:gd name="T15" fmla="*/ 15 h 19"/>
                  <a:gd name="T16" fmla="*/ 11 w 19"/>
                  <a:gd name="T17" fmla="*/ 19 h 19"/>
                  <a:gd name="T18" fmla="*/ 7 w 19"/>
                  <a:gd name="T19" fmla="*/ 15 h 19"/>
                  <a:gd name="T20" fmla="*/ 4 w 19"/>
                  <a:gd name="T21" fmla="*/ 15 h 19"/>
                  <a:gd name="T22" fmla="*/ 4 w 19"/>
                  <a:gd name="T23" fmla="*/ 11 h 19"/>
                  <a:gd name="T24" fmla="*/ 0 w 19"/>
                  <a:gd name="T25" fmla="*/ 7 h 19"/>
                  <a:gd name="T26" fmla="*/ 4 w 19"/>
                  <a:gd name="T27" fmla="*/ 3 h 19"/>
                  <a:gd name="T28" fmla="*/ 4 w 19"/>
                  <a:gd name="T29" fmla="*/ 0 h 19"/>
                  <a:gd name="T30" fmla="*/ 7 w 19"/>
                  <a:gd name="T31" fmla="*/ 0 h 19"/>
                  <a:gd name="T32" fmla="*/ 11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11" y="0"/>
                    </a:moveTo>
                    <a:lnTo>
                      <a:pt x="15" y="0"/>
                    </a:lnTo>
                    <a:lnTo>
                      <a:pt x="19" y="0"/>
                    </a:lnTo>
                    <a:lnTo>
                      <a:pt x="19" y="3"/>
                    </a:lnTo>
                    <a:lnTo>
                      <a:pt x="19" y="7"/>
                    </a:lnTo>
                    <a:lnTo>
                      <a:pt x="19" y="11"/>
                    </a:lnTo>
                    <a:lnTo>
                      <a:pt x="19" y="15"/>
                    </a:lnTo>
                    <a:lnTo>
                      <a:pt x="15" y="15"/>
                    </a:lnTo>
                    <a:lnTo>
                      <a:pt x="11" y="19"/>
                    </a:lnTo>
                    <a:lnTo>
                      <a:pt x="7" y="15"/>
                    </a:lnTo>
                    <a:lnTo>
                      <a:pt x="4" y="15"/>
                    </a:lnTo>
                    <a:lnTo>
                      <a:pt x="4" y="11"/>
                    </a:lnTo>
                    <a:lnTo>
                      <a:pt x="0" y="7"/>
                    </a:lnTo>
                    <a:lnTo>
                      <a:pt x="4" y="3"/>
                    </a:lnTo>
                    <a:lnTo>
                      <a:pt x="4" y="0"/>
                    </a:lnTo>
                    <a:lnTo>
                      <a:pt x="7" y="0"/>
                    </a:lnTo>
                    <a:lnTo>
                      <a:pt x="11" y="0"/>
                    </a:lnTo>
                    <a:close/>
                  </a:path>
                </a:pathLst>
              </a:custGeom>
              <a:solidFill>
                <a:srgbClr val="000000"/>
              </a:solidFill>
              <a:ln w="0">
                <a:solidFill>
                  <a:srgbClr val="000000"/>
                </a:solidFill>
                <a:round/>
                <a:headEnd/>
                <a:tailEnd/>
              </a:ln>
            </p:spPr>
            <p:txBody>
              <a:bodyPr/>
              <a:lstStyle/>
              <a:p>
                <a:endParaRPr lang="en-CA"/>
              </a:p>
            </p:txBody>
          </p:sp>
          <p:sp>
            <p:nvSpPr>
              <p:cNvPr id="14600" name="Freeform 182"/>
              <p:cNvSpPr>
                <a:spLocks noEditPoints="1"/>
              </p:cNvSpPr>
              <p:nvPr/>
            </p:nvSpPr>
            <p:spPr bwMode="auto">
              <a:xfrm>
                <a:off x="4919" y="2155"/>
                <a:ext cx="69" cy="119"/>
              </a:xfrm>
              <a:custGeom>
                <a:avLst/>
                <a:gdLst>
                  <a:gd name="T0" fmla="*/ 0 w 69"/>
                  <a:gd name="T1" fmla="*/ 61 h 119"/>
                  <a:gd name="T2" fmla="*/ 0 w 69"/>
                  <a:gd name="T3" fmla="*/ 42 h 119"/>
                  <a:gd name="T4" fmla="*/ 4 w 69"/>
                  <a:gd name="T5" fmla="*/ 27 h 119"/>
                  <a:gd name="T6" fmla="*/ 12 w 69"/>
                  <a:gd name="T7" fmla="*/ 15 h 119"/>
                  <a:gd name="T8" fmla="*/ 19 w 69"/>
                  <a:gd name="T9" fmla="*/ 8 h 119"/>
                  <a:gd name="T10" fmla="*/ 27 w 69"/>
                  <a:gd name="T11" fmla="*/ 4 h 119"/>
                  <a:gd name="T12" fmla="*/ 35 w 69"/>
                  <a:gd name="T13" fmla="*/ 0 h 119"/>
                  <a:gd name="T14" fmla="*/ 42 w 69"/>
                  <a:gd name="T15" fmla="*/ 4 h 119"/>
                  <a:gd name="T16" fmla="*/ 50 w 69"/>
                  <a:gd name="T17" fmla="*/ 8 h 119"/>
                  <a:gd name="T18" fmla="*/ 58 w 69"/>
                  <a:gd name="T19" fmla="*/ 15 h 119"/>
                  <a:gd name="T20" fmla="*/ 65 w 69"/>
                  <a:gd name="T21" fmla="*/ 27 h 119"/>
                  <a:gd name="T22" fmla="*/ 69 w 69"/>
                  <a:gd name="T23" fmla="*/ 42 h 119"/>
                  <a:gd name="T24" fmla="*/ 69 w 69"/>
                  <a:gd name="T25" fmla="*/ 57 h 119"/>
                  <a:gd name="T26" fmla="*/ 69 w 69"/>
                  <a:gd name="T27" fmla="*/ 77 h 119"/>
                  <a:gd name="T28" fmla="*/ 65 w 69"/>
                  <a:gd name="T29" fmla="*/ 92 h 119"/>
                  <a:gd name="T30" fmla="*/ 58 w 69"/>
                  <a:gd name="T31" fmla="*/ 103 h 119"/>
                  <a:gd name="T32" fmla="*/ 50 w 69"/>
                  <a:gd name="T33" fmla="*/ 111 h 119"/>
                  <a:gd name="T34" fmla="*/ 42 w 69"/>
                  <a:gd name="T35" fmla="*/ 115 h 119"/>
                  <a:gd name="T36" fmla="*/ 35 w 69"/>
                  <a:gd name="T37" fmla="*/ 119 h 119"/>
                  <a:gd name="T38" fmla="*/ 23 w 69"/>
                  <a:gd name="T39" fmla="*/ 115 h 119"/>
                  <a:gd name="T40" fmla="*/ 16 w 69"/>
                  <a:gd name="T41" fmla="*/ 107 h 119"/>
                  <a:gd name="T42" fmla="*/ 8 w 69"/>
                  <a:gd name="T43" fmla="*/ 100 h 119"/>
                  <a:gd name="T44" fmla="*/ 0 w 69"/>
                  <a:gd name="T45" fmla="*/ 80 h 119"/>
                  <a:gd name="T46" fmla="*/ 0 w 69"/>
                  <a:gd name="T47" fmla="*/ 61 h 119"/>
                  <a:gd name="T48" fmla="*/ 16 w 69"/>
                  <a:gd name="T49" fmla="*/ 61 h 119"/>
                  <a:gd name="T50" fmla="*/ 16 w 69"/>
                  <a:gd name="T51" fmla="*/ 84 h 119"/>
                  <a:gd name="T52" fmla="*/ 19 w 69"/>
                  <a:gd name="T53" fmla="*/ 100 h 119"/>
                  <a:gd name="T54" fmla="*/ 23 w 69"/>
                  <a:gd name="T55" fmla="*/ 107 h 119"/>
                  <a:gd name="T56" fmla="*/ 31 w 69"/>
                  <a:gd name="T57" fmla="*/ 111 h 119"/>
                  <a:gd name="T58" fmla="*/ 35 w 69"/>
                  <a:gd name="T59" fmla="*/ 111 h 119"/>
                  <a:gd name="T60" fmla="*/ 39 w 69"/>
                  <a:gd name="T61" fmla="*/ 111 h 119"/>
                  <a:gd name="T62" fmla="*/ 42 w 69"/>
                  <a:gd name="T63" fmla="*/ 107 h 119"/>
                  <a:gd name="T64" fmla="*/ 46 w 69"/>
                  <a:gd name="T65" fmla="*/ 103 h 119"/>
                  <a:gd name="T66" fmla="*/ 50 w 69"/>
                  <a:gd name="T67" fmla="*/ 96 h 119"/>
                  <a:gd name="T68" fmla="*/ 54 w 69"/>
                  <a:gd name="T69" fmla="*/ 77 h 119"/>
                  <a:gd name="T70" fmla="*/ 54 w 69"/>
                  <a:gd name="T71" fmla="*/ 54 h 119"/>
                  <a:gd name="T72" fmla="*/ 54 w 69"/>
                  <a:gd name="T73" fmla="*/ 38 h 119"/>
                  <a:gd name="T74" fmla="*/ 50 w 69"/>
                  <a:gd name="T75" fmla="*/ 23 h 119"/>
                  <a:gd name="T76" fmla="*/ 46 w 69"/>
                  <a:gd name="T77" fmla="*/ 15 h 119"/>
                  <a:gd name="T78" fmla="*/ 42 w 69"/>
                  <a:gd name="T79" fmla="*/ 11 h 119"/>
                  <a:gd name="T80" fmla="*/ 39 w 69"/>
                  <a:gd name="T81" fmla="*/ 8 h 119"/>
                  <a:gd name="T82" fmla="*/ 35 w 69"/>
                  <a:gd name="T83" fmla="*/ 8 h 119"/>
                  <a:gd name="T84" fmla="*/ 31 w 69"/>
                  <a:gd name="T85" fmla="*/ 8 h 119"/>
                  <a:gd name="T86" fmla="*/ 27 w 69"/>
                  <a:gd name="T87" fmla="*/ 11 h 119"/>
                  <a:gd name="T88" fmla="*/ 19 w 69"/>
                  <a:gd name="T89" fmla="*/ 19 h 119"/>
                  <a:gd name="T90" fmla="*/ 19 w 69"/>
                  <a:gd name="T91" fmla="*/ 34 h 119"/>
                  <a:gd name="T92" fmla="*/ 16 w 69"/>
                  <a:gd name="T93" fmla="*/ 50 h 119"/>
                  <a:gd name="T94" fmla="*/ 16 w 69"/>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1"/>
                    </a:moveTo>
                    <a:lnTo>
                      <a:pt x="0" y="42"/>
                    </a:lnTo>
                    <a:lnTo>
                      <a:pt x="4" y="27"/>
                    </a:lnTo>
                    <a:lnTo>
                      <a:pt x="12" y="15"/>
                    </a:lnTo>
                    <a:lnTo>
                      <a:pt x="19" y="8"/>
                    </a:lnTo>
                    <a:lnTo>
                      <a:pt x="27" y="4"/>
                    </a:lnTo>
                    <a:lnTo>
                      <a:pt x="35" y="0"/>
                    </a:lnTo>
                    <a:lnTo>
                      <a:pt x="42" y="4"/>
                    </a:lnTo>
                    <a:lnTo>
                      <a:pt x="50" y="8"/>
                    </a:lnTo>
                    <a:lnTo>
                      <a:pt x="58" y="15"/>
                    </a:lnTo>
                    <a:lnTo>
                      <a:pt x="65" y="27"/>
                    </a:lnTo>
                    <a:lnTo>
                      <a:pt x="69" y="42"/>
                    </a:lnTo>
                    <a:lnTo>
                      <a:pt x="69" y="57"/>
                    </a:lnTo>
                    <a:lnTo>
                      <a:pt x="69" y="77"/>
                    </a:lnTo>
                    <a:lnTo>
                      <a:pt x="65" y="92"/>
                    </a:lnTo>
                    <a:lnTo>
                      <a:pt x="58" y="103"/>
                    </a:lnTo>
                    <a:lnTo>
                      <a:pt x="50" y="111"/>
                    </a:lnTo>
                    <a:lnTo>
                      <a:pt x="42" y="115"/>
                    </a:lnTo>
                    <a:lnTo>
                      <a:pt x="35" y="119"/>
                    </a:lnTo>
                    <a:lnTo>
                      <a:pt x="23" y="115"/>
                    </a:lnTo>
                    <a:lnTo>
                      <a:pt x="16" y="107"/>
                    </a:lnTo>
                    <a:lnTo>
                      <a:pt x="8" y="100"/>
                    </a:lnTo>
                    <a:lnTo>
                      <a:pt x="0" y="80"/>
                    </a:lnTo>
                    <a:lnTo>
                      <a:pt x="0" y="61"/>
                    </a:lnTo>
                    <a:close/>
                    <a:moveTo>
                      <a:pt x="16" y="61"/>
                    </a:moveTo>
                    <a:lnTo>
                      <a:pt x="16" y="84"/>
                    </a:lnTo>
                    <a:lnTo>
                      <a:pt x="19" y="100"/>
                    </a:lnTo>
                    <a:lnTo>
                      <a:pt x="23" y="107"/>
                    </a:lnTo>
                    <a:lnTo>
                      <a:pt x="31" y="111"/>
                    </a:lnTo>
                    <a:lnTo>
                      <a:pt x="35" y="111"/>
                    </a:lnTo>
                    <a:lnTo>
                      <a:pt x="39" y="111"/>
                    </a:lnTo>
                    <a:lnTo>
                      <a:pt x="42" y="107"/>
                    </a:lnTo>
                    <a:lnTo>
                      <a:pt x="46" y="103"/>
                    </a:lnTo>
                    <a:lnTo>
                      <a:pt x="50" y="96"/>
                    </a:lnTo>
                    <a:lnTo>
                      <a:pt x="54" y="77"/>
                    </a:lnTo>
                    <a:lnTo>
                      <a:pt x="54" y="54"/>
                    </a:lnTo>
                    <a:lnTo>
                      <a:pt x="54" y="38"/>
                    </a:lnTo>
                    <a:lnTo>
                      <a:pt x="50" y="23"/>
                    </a:lnTo>
                    <a:lnTo>
                      <a:pt x="46" y="15"/>
                    </a:lnTo>
                    <a:lnTo>
                      <a:pt x="42" y="11"/>
                    </a:lnTo>
                    <a:lnTo>
                      <a:pt x="39" y="8"/>
                    </a:lnTo>
                    <a:lnTo>
                      <a:pt x="35" y="8"/>
                    </a:lnTo>
                    <a:lnTo>
                      <a:pt x="31" y="8"/>
                    </a:lnTo>
                    <a:lnTo>
                      <a:pt x="27" y="11"/>
                    </a:lnTo>
                    <a:lnTo>
                      <a:pt x="19" y="19"/>
                    </a:lnTo>
                    <a:lnTo>
                      <a:pt x="19" y="34"/>
                    </a:lnTo>
                    <a:lnTo>
                      <a:pt x="16" y="50"/>
                    </a:lnTo>
                    <a:lnTo>
                      <a:pt x="16" y="61"/>
                    </a:lnTo>
                    <a:close/>
                  </a:path>
                </a:pathLst>
              </a:custGeom>
              <a:solidFill>
                <a:srgbClr val="000000"/>
              </a:solidFill>
              <a:ln w="0">
                <a:solidFill>
                  <a:srgbClr val="000000"/>
                </a:solidFill>
                <a:round/>
                <a:headEnd/>
                <a:tailEnd/>
              </a:ln>
            </p:spPr>
            <p:txBody>
              <a:bodyPr/>
              <a:lstStyle/>
              <a:p>
                <a:endParaRPr lang="en-CA"/>
              </a:p>
            </p:txBody>
          </p:sp>
          <p:sp>
            <p:nvSpPr>
              <p:cNvPr id="14601" name="Freeform 183"/>
              <p:cNvSpPr>
                <a:spLocks/>
              </p:cNvSpPr>
              <p:nvPr/>
            </p:nvSpPr>
            <p:spPr bwMode="auto">
              <a:xfrm>
                <a:off x="5004" y="2159"/>
                <a:ext cx="65" cy="115"/>
              </a:xfrm>
              <a:custGeom>
                <a:avLst/>
                <a:gdLst>
                  <a:gd name="T0" fmla="*/ 65 w 65"/>
                  <a:gd name="T1" fmla="*/ 0 h 115"/>
                  <a:gd name="T2" fmla="*/ 57 w 65"/>
                  <a:gd name="T3" fmla="*/ 15 h 115"/>
                  <a:gd name="T4" fmla="*/ 23 w 65"/>
                  <a:gd name="T5" fmla="*/ 15 h 115"/>
                  <a:gd name="T6" fmla="*/ 15 w 65"/>
                  <a:gd name="T7" fmla="*/ 30 h 115"/>
                  <a:gd name="T8" fmla="*/ 30 w 65"/>
                  <a:gd name="T9" fmla="*/ 30 h 115"/>
                  <a:gd name="T10" fmla="*/ 42 w 65"/>
                  <a:gd name="T11" fmla="*/ 38 h 115"/>
                  <a:gd name="T12" fmla="*/ 53 w 65"/>
                  <a:gd name="T13" fmla="*/ 46 h 115"/>
                  <a:gd name="T14" fmla="*/ 61 w 65"/>
                  <a:gd name="T15" fmla="*/ 57 h 115"/>
                  <a:gd name="T16" fmla="*/ 61 w 65"/>
                  <a:gd name="T17" fmla="*/ 73 h 115"/>
                  <a:gd name="T18" fmla="*/ 61 w 65"/>
                  <a:gd name="T19" fmla="*/ 80 h 115"/>
                  <a:gd name="T20" fmla="*/ 57 w 65"/>
                  <a:gd name="T21" fmla="*/ 88 h 115"/>
                  <a:gd name="T22" fmla="*/ 53 w 65"/>
                  <a:gd name="T23" fmla="*/ 96 h 115"/>
                  <a:gd name="T24" fmla="*/ 49 w 65"/>
                  <a:gd name="T25" fmla="*/ 99 h 115"/>
                  <a:gd name="T26" fmla="*/ 46 w 65"/>
                  <a:gd name="T27" fmla="*/ 103 h 115"/>
                  <a:gd name="T28" fmla="*/ 38 w 65"/>
                  <a:gd name="T29" fmla="*/ 107 h 115"/>
                  <a:gd name="T30" fmla="*/ 30 w 65"/>
                  <a:gd name="T31" fmla="*/ 111 h 115"/>
                  <a:gd name="T32" fmla="*/ 19 w 65"/>
                  <a:gd name="T33" fmla="*/ 115 h 115"/>
                  <a:gd name="T34" fmla="*/ 11 w 65"/>
                  <a:gd name="T35" fmla="*/ 111 h 115"/>
                  <a:gd name="T36" fmla="*/ 3 w 65"/>
                  <a:gd name="T37" fmla="*/ 111 h 115"/>
                  <a:gd name="T38" fmla="*/ 3 w 65"/>
                  <a:gd name="T39" fmla="*/ 107 h 115"/>
                  <a:gd name="T40" fmla="*/ 0 w 65"/>
                  <a:gd name="T41" fmla="*/ 103 h 115"/>
                  <a:gd name="T42" fmla="*/ 0 w 65"/>
                  <a:gd name="T43" fmla="*/ 99 h 115"/>
                  <a:gd name="T44" fmla="*/ 3 w 65"/>
                  <a:gd name="T45" fmla="*/ 99 h 115"/>
                  <a:gd name="T46" fmla="*/ 3 w 65"/>
                  <a:gd name="T47" fmla="*/ 96 h 115"/>
                  <a:gd name="T48" fmla="*/ 7 w 65"/>
                  <a:gd name="T49" fmla="*/ 96 h 115"/>
                  <a:gd name="T50" fmla="*/ 7 w 65"/>
                  <a:gd name="T51" fmla="*/ 96 h 115"/>
                  <a:gd name="T52" fmla="*/ 11 w 65"/>
                  <a:gd name="T53" fmla="*/ 96 h 115"/>
                  <a:gd name="T54" fmla="*/ 15 w 65"/>
                  <a:gd name="T55" fmla="*/ 99 h 115"/>
                  <a:gd name="T56" fmla="*/ 15 w 65"/>
                  <a:gd name="T57" fmla="*/ 99 h 115"/>
                  <a:gd name="T58" fmla="*/ 23 w 65"/>
                  <a:gd name="T59" fmla="*/ 103 h 115"/>
                  <a:gd name="T60" fmla="*/ 26 w 65"/>
                  <a:gd name="T61" fmla="*/ 103 h 115"/>
                  <a:gd name="T62" fmla="*/ 38 w 65"/>
                  <a:gd name="T63" fmla="*/ 103 h 115"/>
                  <a:gd name="T64" fmla="*/ 46 w 65"/>
                  <a:gd name="T65" fmla="*/ 96 h 115"/>
                  <a:gd name="T66" fmla="*/ 49 w 65"/>
                  <a:gd name="T67" fmla="*/ 88 h 115"/>
                  <a:gd name="T68" fmla="*/ 53 w 65"/>
                  <a:gd name="T69" fmla="*/ 80 h 115"/>
                  <a:gd name="T70" fmla="*/ 49 w 65"/>
                  <a:gd name="T71" fmla="*/ 69 h 115"/>
                  <a:gd name="T72" fmla="*/ 46 w 65"/>
                  <a:gd name="T73" fmla="*/ 61 h 115"/>
                  <a:gd name="T74" fmla="*/ 38 w 65"/>
                  <a:gd name="T75" fmla="*/ 53 h 115"/>
                  <a:gd name="T76" fmla="*/ 26 w 65"/>
                  <a:gd name="T77" fmla="*/ 46 h 115"/>
                  <a:gd name="T78" fmla="*/ 19 w 65"/>
                  <a:gd name="T79" fmla="*/ 46 h 115"/>
                  <a:gd name="T80" fmla="*/ 3 w 65"/>
                  <a:gd name="T81" fmla="*/ 42 h 115"/>
                  <a:gd name="T82" fmla="*/ 23 w 65"/>
                  <a:gd name="T83" fmla="*/ 0 h 115"/>
                  <a:gd name="T84" fmla="*/ 65 w 65"/>
                  <a:gd name="T85" fmla="*/ 0 h 11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5"/>
                  <a:gd name="T130" fmla="*/ 0 h 115"/>
                  <a:gd name="T131" fmla="*/ 65 w 65"/>
                  <a:gd name="T132" fmla="*/ 115 h 11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5" h="115">
                    <a:moveTo>
                      <a:pt x="65" y="0"/>
                    </a:moveTo>
                    <a:lnTo>
                      <a:pt x="57" y="15"/>
                    </a:lnTo>
                    <a:lnTo>
                      <a:pt x="23" y="15"/>
                    </a:lnTo>
                    <a:lnTo>
                      <a:pt x="15" y="30"/>
                    </a:lnTo>
                    <a:lnTo>
                      <a:pt x="30" y="30"/>
                    </a:lnTo>
                    <a:lnTo>
                      <a:pt x="42" y="38"/>
                    </a:lnTo>
                    <a:lnTo>
                      <a:pt x="53" y="46"/>
                    </a:lnTo>
                    <a:lnTo>
                      <a:pt x="61" y="57"/>
                    </a:lnTo>
                    <a:lnTo>
                      <a:pt x="61" y="73"/>
                    </a:lnTo>
                    <a:lnTo>
                      <a:pt x="61" y="80"/>
                    </a:lnTo>
                    <a:lnTo>
                      <a:pt x="57" y="88"/>
                    </a:lnTo>
                    <a:lnTo>
                      <a:pt x="53" y="96"/>
                    </a:lnTo>
                    <a:lnTo>
                      <a:pt x="49" y="99"/>
                    </a:lnTo>
                    <a:lnTo>
                      <a:pt x="46" y="103"/>
                    </a:lnTo>
                    <a:lnTo>
                      <a:pt x="38" y="107"/>
                    </a:lnTo>
                    <a:lnTo>
                      <a:pt x="30" y="111"/>
                    </a:lnTo>
                    <a:lnTo>
                      <a:pt x="19" y="115"/>
                    </a:lnTo>
                    <a:lnTo>
                      <a:pt x="11" y="111"/>
                    </a:lnTo>
                    <a:lnTo>
                      <a:pt x="3" y="111"/>
                    </a:lnTo>
                    <a:lnTo>
                      <a:pt x="3" y="107"/>
                    </a:lnTo>
                    <a:lnTo>
                      <a:pt x="0" y="103"/>
                    </a:lnTo>
                    <a:lnTo>
                      <a:pt x="0" y="99"/>
                    </a:lnTo>
                    <a:lnTo>
                      <a:pt x="3" y="99"/>
                    </a:lnTo>
                    <a:lnTo>
                      <a:pt x="3" y="96"/>
                    </a:lnTo>
                    <a:lnTo>
                      <a:pt x="7" y="96"/>
                    </a:lnTo>
                    <a:lnTo>
                      <a:pt x="11" y="96"/>
                    </a:lnTo>
                    <a:lnTo>
                      <a:pt x="15" y="99"/>
                    </a:lnTo>
                    <a:lnTo>
                      <a:pt x="23" y="103"/>
                    </a:lnTo>
                    <a:lnTo>
                      <a:pt x="26" y="103"/>
                    </a:lnTo>
                    <a:lnTo>
                      <a:pt x="38" y="103"/>
                    </a:lnTo>
                    <a:lnTo>
                      <a:pt x="46" y="96"/>
                    </a:lnTo>
                    <a:lnTo>
                      <a:pt x="49" y="88"/>
                    </a:lnTo>
                    <a:lnTo>
                      <a:pt x="53" y="80"/>
                    </a:lnTo>
                    <a:lnTo>
                      <a:pt x="49" y="69"/>
                    </a:lnTo>
                    <a:lnTo>
                      <a:pt x="46" y="61"/>
                    </a:lnTo>
                    <a:lnTo>
                      <a:pt x="38" y="53"/>
                    </a:lnTo>
                    <a:lnTo>
                      <a:pt x="26" y="46"/>
                    </a:lnTo>
                    <a:lnTo>
                      <a:pt x="19" y="46"/>
                    </a:lnTo>
                    <a:lnTo>
                      <a:pt x="3" y="42"/>
                    </a:lnTo>
                    <a:lnTo>
                      <a:pt x="23" y="0"/>
                    </a:lnTo>
                    <a:lnTo>
                      <a:pt x="65" y="0"/>
                    </a:lnTo>
                    <a:close/>
                  </a:path>
                </a:pathLst>
              </a:custGeom>
              <a:solidFill>
                <a:srgbClr val="000000"/>
              </a:solidFill>
              <a:ln w="0">
                <a:solidFill>
                  <a:srgbClr val="000000"/>
                </a:solidFill>
                <a:round/>
                <a:headEnd/>
                <a:tailEnd/>
              </a:ln>
            </p:spPr>
            <p:txBody>
              <a:bodyPr/>
              <a:lstStyle/>
              <a:p>
                <a:endParaRPr lang="en-CA"/>
              </a:p>
            </p:txBody>
          </p:sp>
          <p:sp>
            <p:nvSpPr>
              <p:cNvPr id="14602" name="Freeform 184"/>
              <p:cNvSpPr>
                <a:spLocks/>
              </p:cNvSpPr>
              <p:nvPr/>
            </p:nvSpPr>
            <p:spPr bwMode="auto">
              <a:xfrm>
                <a:off x="5088" y="2159"/>
                <a:ext cx="65" cy="115"/>
              </a:xfrm>
              <a:custGeom>
                <a:avLst/>
                <a:gdLst>
                  <a:gd name="T0" fmla="*/ 65 w 65"/>
                  <a:gd name="T1" fmla="*/ 0 h 115"/>
                  <a:gd name="T2" fmla="*/ 58 w 65"/>
                  <a:gd name="T3" fmla="*/ 15 h 115"/>
                  <a:gd name="T4" fmla="*/ 23 w 65"/>
                  <a:gd name="T5" fmla="*/ 15 h 115"/>
                  <a:gd name="T6" fmla="*/ 15 w 65"/>
                  <a:gd name="T7" fmla="*/ 30 h 115"/>
                  <a:gd name="T8" fmla="*/ 31 w 65"/>
                  <a:gd name="T9" fmla="*/ 30 h 115"/>
                  <a:gd name="T10" fmla="*/ 42 w 65"/>
                  <a:gd name="T11" fmla="*/ 38 h 115"/>
                  <a:gd name="T12" fmla="*/ 50 w 65"/>
                  <a:gd name="T13" fmla="*/ 46 h 115"/>
                  <a:gd name="T14" fmla="*/ 58 w 65"/>
                  <a:gd name="T15" fmla="*/ 57 h 115"/>
                  <a:gd name="T16" fmla="*/ 61 w 65"/>
                  <a:gd name="T17" fmla="*/ 73 h 115"/>
                  <a:gd name="T18" fmla="*/ 61 w 65"/>
                  <a:gd name="T19" fmla="*/ 80 h 115"/>
                  <a:gd name="T20" fmla="*/ 58 w 65"/>
                  <a:gd name="T21" fmla="*/ 88 h 115"/>
                  <a:gd name="T22" fmla="*/ 54 w 65"/>
                  <a:gd name="T23" fmla="*/ 96 h 115"/>
                  <a:gd name="T24" fmla="*/ 50 w 65"/>
                  <a:gd name="T25" fmla="*/ 99 h 115"/>
                  <a:gd name="T26" fmla="*/ 46 w 65"/>
                  <a:gd name="T27" fmla="*/ 103 h 115"/>
                  <a:gd name="T28" fmla="*/ 38 w 65"/>
                  <a:gd name="T29" fmla="*/ 107 h 115"/>
                  <a:gd name="T30" fmla="*/ 27 w 65"/>
                  <a:gd name="T31" fmla="*/ 111 h 115"/>
                  <a:gd name="T32" fmla="*/ 19 w 65"/>
                  <a:gd name="T33" fmla="*/ 115 h 115"/>
                  <a:gd name="T34" fmla="*/ 11 w 65"/>
                  <a:gd name="T35" fmla="*/ 111 h 115"/>
                  <a:gd name="T36" fmla="*/ 4 w 65"/>
                  <a:gd name="T37" fmla="*/ 111 h 115"/>
                  <a:gd name="T38" fmla="*/ 0 w 65"/>
                  <a:gd name="T39" fmla="*/ 107 h 115"/>
                  <a:gd name="T40" fmla="*/ 0 w 65"/>
                  <a:gd name="T41" fmla="*/ 103 h 115"/>
                  <a:gd name="T42" fmla="*/ 0 w 65"/>
                  <a:gd name="T43" fmla="*/ 99 h 115"/>
                  <a:gd name="T44" fmla="*/ 4 w 65"/>
                  <a:gd name="T45" fmla="*/ 99 h 115"/>
                  <a:gd name="T46" fmla="*/ 4 w 65"/>
                  <a:gd name="T47" fmla="*/ 96 h 115"/>
                  <a:gd name="T48" fmla="*/ 8 w 65"/>
                  <a:gd name="T49" fmla="*/ 96 h 115"/>
                  <a:gd name="T50" fmla="*/ 8 w 65"/>
                  <a:gd name="T51" fmla="*/ 96 h 115"/>
                  <a:gd name="T52" fmla="*/ 11 w 65"/>
                  <a:gd name="T53" fmla="*/ 96 h 115"/>
                  <a:gd name="T54" fmla="*/ 11 w 65"/>
                  <a:gd name="T55" fmla="*/ 99 h 115"/>
                  <a:gd name="T56" fmla="*/ 15 w 65"/>
                  <a:gd name="T57" fmla="*/ 99 h 115"/>
                  <a:gd name="T58" fmla="*/ 23 w 65"/>
                  <a:gd name="T59" fmla="*/ 103 h 115"/>
                  <a:gd name="T60" fmla="*/ 27 w 65"/>
                  <a:gd name="T61" fmla="*/ 103 h 115"/>
                  <a:gd name="T62" fmla="*/ 38 w 65"/>
                  <a:gd name="T63" fmla="*/ 103 h 115"/>
                  <a:gd name="T64" fmla="*/ 46 w 65"/>
                  <a:gd name="T65" fmla="*/ 96 h 115"/>
                  <a:gd name="T66" fmla="*/ 50 w 65"/>
                  <a:gd name="T67" fmla="*/ 88 h 115"/>
                  <a:gd name="T68" fmla="*/ 50 w 65"/>
                  <a:gd name="T69" fmla="*/ 80 h 115"/>
                  <a:gd name="T70" fmla="*/ 50 w 65"/>
                  <a:gd name="T71" fmla="*/ 69 h 115"/>
                  <a:gd name="T72" fmla="*/ 46 w 65"/>
                  <a:gd name="T73" fmla="*/ 61 h 115"/>
                  <a:gd name="T74" fmla="*/ 38 w 65"/>
                  <a:gd name="T75" fmla="*/ 53 h 115"/>
                  <a:gd name="T76" fmla="*/ 27 w 65"/>
                  <a:gd name="T77" fmla="*/ 46 h 115"/>
                  <a:gd name="T78" fmla="*/ 15 w 65"/>
                  <a:gd name="T79" fmla="*/ 46 h 115"/>
                  <a:gd name="T80" fmla="*/ 4 w 65"/>
                  <a:gd name="T81" fmla="*/ 42 h 115"/>
                  <a:gd name="T82" fmla="*/ 23 w 65"/>
                  <a:gd name="T83" fmla="*/ 0 h 115"/>
                  <a:gd name="T84" fmla="*/ 65 w 65"/>
                  <a:gd name="T85" fmla="*/ 0 h 11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5"/>
                  <a:gd name="T130" fmla="*/ 0 h 115"/>
                  <a:gd name="T131" fmla="*/ 65 w 65"/>
                  <a:gd name="T132" fmla="*/ 115 h 11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5" h="115">
                    <a:moveTo>
                      <a:pt x="65" y="0"/>
                    </a:moveTo>
                    <a:lnTo>
                      <a:pt x="58" y="15"/>
                    </a:lnTo>
                    <a:lnTo>
                      <a:pt x="23" y="15"/>
                    </a:lnTo>
                    <a:lnTo>
                      <a:pt x="15" y="30"/>
                    </a:lnTo>
                    <a:lnTo>
                      <a:pt x="31" y="30"/>
                    </a:lnTo>
                    <a:lnTo>
                      <a:pt x="42" y="38"/>
                    </a:lnTo>
                    <a:lnTo>
                      <a:pt x="50" y="46"/>
                    </a:lnTo>
                    <a:lnTo>
                      <a:pt x="58" y="57"/>
                    </a:lnTo>
                    <a:lnTo>
                      <a:pt x="61" y="73"/>
                    </a:lnTo>
                    <a:lnTo>
                      <a:pt x="61" y="80"/>
                    </a:lnTo>
                    <a:lnTo>
                      <a:pt x="58" y="88"/>
                    </a:lnTo>
                    <a:lnTo>
                      <a:pt x="54" y="96"/>
                    </a:lnTo>
                    <a:lnTo>
                      <a:pt x="50" y="99"/>
                    </a:lnTo>
                    <a:lnTo>
                      <a:pt x="46" y="103"/>
                    </a:lnTo>
                    <a:lnTo>
                      <a:pt x="38" y="107"/>
                    </a:lnTo>
                    <a:lnTo>
                      <a:pt x="27" y="111"/>
                    </a:lnTo>
                    <a:lnTo>
                      <a:pt x="19" y="115"/>
                    </a:lnTo>
                    <a:lnTo>
                      <a:pt x="11" y="111"/>
                    </a:lnTo>
                    <a:lnTo>
                      <a:pt x="4" y="111"/>
                    </a:lnTo>
                    <a:lnTo>
                      <a:pt x="0" y="107"/>
                    </a:lnTo>
                    <a:lnTo>
                      <a:pt x="0" y="103"/>
                    </a:lnTo>
                    <a:lnTo>
                      <a:pt x="0" y="99"/>
                    </a:lnTo>
                    <a:lnTo>
                      <a:pt x="4" y="99"/>
                    </a:lnTo>
                    <a:lnTo>
                      <a:pt x="4" y="96"/>
                    </a:lnTo>
                    <a:lnTo>
                      <a:pt x="8" y="96"/>
                    </a:lnTo>
                    <a:lnTo>
                      <a:pt x="11" y="96"/>
                    </a:lnTo>
                    <a:lnTo>
                      <a:pt x="11" y="99"/>
                    </a:lnTo>
                    <a:lnTo>
                      <a:pt x="15" y="99"/>
                    </a:lnTo>
                    <a:lnTo>
                      <a:pt x="23" y="103"/>
                    </a:lnTo>
                    <a:lnTo>
                      <a:pt x="27" y="103"/>
                    </a:lnTo>
                    <a:lnTo>
                      <a:pt x="38" y="103"/>
                    </a:lnTo>
                    <a:lnTo>
                      <a:pt x="46" y="96"/>
                    </a:lnTo>
                    <a:lnTo>
                      <a:pt x="50" y="88"/>
                    </a:lnTo>
                    <a:lnTo>
                      <a:pt x="50" y="80"/>
                    </a:lnTo>
                    <a:lnTo>
                      <a:pt x="50" y="69"/>
                    </a:lnTo>
                    <a:lnTo>
                      <a:pt x="46" y="61"/>
                    </a:lnTo>
                    <a:lnTo>
                      <a:pt x="38" y="53"/>
                    </a:lnTo>
                    <a:lnTo>
                      <a:pt x="27" y="46"/>
                    </a:lnTo>
                    <a:lnTo>
                      <a:pt x="15" y="46"/>
                    </a:lnTo>
                    <a:lnTo>
                      <a:pt x="4" y="42"/>
                    </a:lnTo>
                    <a:lnTo>
                      <a:pt x="23" y="0"/>
                    </a:lnTo>
                    <a:lnTo>
                      <a:pt x="65" y="0"/>
                    </a:lnTo>
                    <a:close/>
                  </a:path>
                </a:pathLst>
              </a:custGeom>
              <a:solidFill>
                <a:srgbClr val="000000"/>
              </a:solidFill>
              <a:ln w="0">
                <a:solidFill>
                  <a:srgbClr val="000000"/>
                </a:solidFill>
                <a:round/>
                <a:headEnd/>
                <a:tailEnd/>
              </a:ln>
            </p:spPr>
            <p:txBody>
              <a:bodyPr/>
              <a:lstStyle/>
              <a:p>
                <a:endParaRPr lang="en-CA"/>
              </a:p>
            </p:txBody>
          </p:sp>
          <p:sp>
            <p:nvSpPr>
              <p:cNvPr id="14603" name="Rectangle 185"/>
              <p:cNvSpPr>
                <a:spLocks noChangeArrowheads="1"/>
              </p:cNvSpPr>
              <p:nvPr/>
            </p:nvSpPr>
            <p:spPr bwMode="auto">
              <a:xfrm>
                <a:off x="5268" y="2120"/>
                <a:ext cx="8" cy="208"/>
              </a:xfrm>
              <a:prstGeom prst="rect">
                <a:avLst/>
              </a:prstGeom>
              <a:solidFill>
                <a:srgbClr val="000000"/>
              </a:solidFill>
              <a:ln w="0">
                <a:solidFill>
                  <a:srgbClr val="000000"/>
                </a:solidFill>
                <a:miter lim="800000"/>
                <a:headEnd/>
                <a:tailEnd/>
              </a:ln>
            </p:spPr>
            <p:txBody>
              <a:bodyPr/>
              <a:lstStyle/>
              <a:p>
                <a:endParaRPr lang="en-US"/>
              </a:p>
            </p:txBody>
          </p:sp>
          <p:sp>
            <p:nvSpPr>
              <p:cNvPr id="14604" name="Rectangle 186"/>
              <p:cNvSpPr>
                <a:spLocks noChangeArrowheads="1"/>
              </p:cNvSpPr>
              <p:nvPr/>
            </p:nvSpPr>
            <p:spPr bwMode="auto">
              <a:xfrm>
                <a:off x="188" y="23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4605" name="Freeform 187"/>
              <p:cNvSpPr>
                <a:spLocks/>
              </p:cNvSpPr>
              <p:nvPr/>
            </p:nvSpPr>
            <p:spPr bwMode="auto">
              <a:xfrm>
                <a:off x="254" y="2362"/>
                <a:ext cx="99" cy="115"/>
              </a:xfrm>
              <a:custGeom>
                <a:avLst/>
                <a:gdLst>
                  <a:gd name="T0" fmla="*/ 95 w 99"/>
                  <a:gd name="T1" fmla="*/ 0 h 115"/>
                  <a:gd name="T2" fmla="*/ 95 w 99"/>
                  <a:gd name="T3" fmla="*/ 38 h 115"/>
                  <a:gd name="T4" fmla="*/ 95 w 99"/>
                  <a:gd name="T5" fmla="*/ 38 h 115"/>
                  <a:gd name="T6" fmla="*/ 88 w 99"/>
                  <a:gd name="T7" fmla="*/ 23 h 115"/>
                  <a:gd name="T8" fmla="*/ 80 w 99"/>
                  <a:gd name="T9" fmla="*/ 15 h 115"/>
                  <a:gd name="T10" fmla="*/ 69 w 99"/>
                  <a:gd name="T11" fmla="*/ 8 h 115"/>
                  <a:gd name="T12" fmla="*/ 57 w 99"/>
                  <a:gd name="T13" fmla="*/ 8 h 115"/>
                  <a:gd name="T14" fmla="*/ 49 w 99"/>
                  <a:gd name="T15" fmla="*/ 8 h 115"/>
                  <a:gd name="T16" fmla="*/ 38 w 99"/>
                  <a:gd name="T17" fmla="*/ 12 h 115"/>
                  <a:gd name="T18" fmla="*/ 30 w 99"/>
                  <a:gd name="T19" fmla="*/ 19 h 115"/>
                  <a:gd name="T20" fmla="*/ 26 w 99"/>
                  <a:gd name="T21" fmla="*/ 31 h 115"/>
                  <a:gd name="T22" fmla="*/ 23 w 99"/>
                  <a:gd name="T23" fmla="*/ 42 h 115"/>
                  <a:gd name="T24" fmla="*/ 19 w 99"/>
                  <a:gd name="T25" fmla="*/ 61 h 115"/>
                  <a:gd name="T26" fmla="*/ 23 w 99"/>
                  <a:gd name="T27" fmla="*/ 73 h 115"/>
                  <a:gd name="T28" fmla="*/ 26 w 99"/>
                  <a:gd name="T29" fmla="*/ 88 h 115"/>
                  <a:gd name="T30" fmla="*/ 30 w 99"/>
                  <a:gd name="T31" fmla="*/ 96 h 115"/>
                  <a:gd name="T32" fmla="*/ 38 w 99"/>
                  <a:gd name="T33" fmla="*/ 104 h 115"/>
                  <a:gd name="T34" fmla="*/ 49 w 99"/>
                  <a:gd name="T35" fmla="*/ 107 h 115"/>
                  <a:gd name="T36" fmla="*/ 61 w 99"/>
                  <a:gd name="T37" fmla="*/ 111 h 115"/>
                  <a:gd name="T38" fmla="*/ 69 w 99"/>
                  <a:gd name="T39" fmla="*/ 107 h 115"/>
                  <a:gd name="T40" fmla="*/ 80 w 99"/>
                  <a:gd name="T41" fmla="*/ 104 h 115"/>
                  <a:gd name="T42" fmla="*/ 88 w 99"/>
                  <a:gd name="T43" fmla="*/ 100 h 115"/>
                  <a:gd name="T44" fmla="*/ 95 w 99"/>
                  <a:gd name="T45" fmla="*/ 88 h 115"/>
                  <a:gd name="T46" fmla="*/ 99 w 99"/>
                  <a:gd name="T47" fmla="*/ 88 h 115"/>
                  <a:gd name="T48" fmla="*/ 92 w 99"/>
                  <a:gd name="T49" fmla="*/ 100 h 115"/>
                  <a:gd name="T50" fmla="*/ 80 w 99"/>
                  <a:gd name="T51" fmla="*/ 111 h 115"/>
                  <a:gd name="T52" fmla="*/ 69 w 99"/>
                  <a:gd name="T53" fmla="*/ 115 h 115"/>
                  <a:gd name="T54" fmla="*/ 53 w 99"/>
                  <a:gd name="T55" fmla="*/ 115 h 115"/>
                  <a:gd name="T56" fmla="*/ 38 w 99"/>
                  <a:gd name="T57" fmla="*/ 115 h 115"/>
                  <a:gd name="T58" fmla="*/ 23 w 99"/>
                  <a:gd name="T59" fmla="*/ 107 h 115"/>
                  <a:gd name="T60" fmla="*/ 11 w 99"/>
                  <a:gd name="T61" fmla="*/ 96 h 115"/>
                  <a:gd name="T62" fmla="*/ 7 w 99"/>
                  <a:gd name="T63" fmla="*/ 84 h 115"/>
                  <a:gd name="T64" fmla="*/ 3 w 99"/>
                  <a:gd name="T65" fmla="*/ 73 h 115"/>
                  <a:gd name="T66" fmla="*/ 0 w 99"/>
                  <a:gd name="T67" fmla="*/ 61 h 115"/>
                  <a:gd name="T68" fmla="*/ 3 w 99"/>
                  <a:gd name="T69" fmla="*/ 46 h 115"/>
                  <a:gd name="T70" fmla="*/ 7 w 99"/>
                  <a:gd name="T71" fmla="*/ 31 h 115"/>
                  <a:gd name="T72" fmla="*/ 19 w 99"/>
                  <a:gd name="T73" fmla="*/ 19 h 115"/>
                  <a:gd name="T74" fmla="*/ 30 w 99"/>
                  <a:gd name="T75" fmla="*/ 8 h 115"/>
                  <a:gd name="T76" fmla="*/ 42 w 99"/>
                  <a:gd name="T77" fmla="*/ 4 h 115"/>
                  <a:gd name="T78" fmla="*/ 57 w 99"/>
                  <a:gd name="T79" fmla="*/ 0 h 115"/>
                  <a:gd name="T80" fmla="*/ 69 w 99"/>
                  <a:gd name="T81" fmla="*/ 4 h 115"/>
                  <a:gd name="T82" fmla="*/ 80 w 99"/>
                  <a:gd name="T83" fmla="*/ 8 h 115"/>
                  <a:gd name="T84" fmla="*/ 84 w 99"/>
                  <a:gd name="T85" fmla="*/ 8 h 115"/>
                  <a:gd name="T86" fmla="*/ 84 w 99"/>
                  <a:gd name="T87" fmla="*/ 8 h 115"/>
                  <a:gd name="T88" fmla="*/ 88 w 99"/>
                  <a:gd name="T89" fmla="*/ 8 h 115"/>
                  <a:gd name="T90" fmla="*/ 88 w 99"/>
                  <a:gd name="T91" fmla="*/ 8 h 115"/>
                  <a:gd name="T92" fmla="*/ 92 w 99"/>
                  <a:gd name="T93" fmla="*/ 4 h 115"/>
                  <a:gd name="T94" fmla="*/ 92 w 99"/>
                  <a:gd name="T95" fmla="*/ 0 h 115"/>
                  <a:gd name="T96" fmla="*/ 95 w 99"/>
                  <a:gd name="T97" fmla="*/ 0 h 11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99"/>
                  <a:gd name="T148" fmla="*/ 0 h 115"/>
                  <a:gd name="T149" fmla="*/ 99 w 99"/>
                  <a:gd name="T150" fmla="*/ 115 h 11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99" h="115">
                    <a:moveTo>
                      <a:pt x="95" y="0"/>
                    </a:moveTo>
                    <a:lnTo>
                      <a:pt x="95" y="38"/>
                    </a:lnTo>
                    <a:lnTo>
                      <a:pt x="88" y="23"/>
                    </a:lnTo>
                    <a:lnTo>
                      <a:pt x="80" y="15"/>
                    </a:lnTo>
                    <a:lnTo>
                      <a:pt x="69" y="8"/>
                    </a:lnTo>
                    <a:lnTo>
                      <a:pt x="57" y="8"/>
                    </a:lnTo>
                    <a:lnTo>
                      <a:pt x="49" y="8"/>
                    </a:lnTo>
                    <a:lnTo>
                      <a:pt x="38" y="12"/>
                    </a:lnTo>
                    <a:lnTo>
                      <a:pt x="30" y="19"/>
                    </a:lnTo>
                    <a:lnTo>
                      <a:pt x="26" y="31"/>
                    </a:lnTo>
                    <a:lnTo>
                      <a:pt x="23" y="42"/>
                    </a:lnTo>
                    <a:lnTo>
                      <a:pt x="19" y="61"/>
                    </a:lnTo>
                    <a:lnTo>
                      <a:pt x="23" y="73"/>
                    </a:lnTo>
                    <a:lnTo>
                      <a:pt x="26" y="88"/>
                    </a:lnTo>
                    <a:lnTo>
                      <a:pt x="30" y="96"/>
                    </a:lnTo>
                    <a:lnTo>
                      <a:pt x="38" y="104"/>
                    </a:lnTo>
                    <a:lnTo>
                      <a:pt x="49" y="107"/>
                    </a:lnTo>
                    <a:lnTo>
                      <a:pt x="61" y="111"/>
                    </a:lnTo>
                    <a:lnTo>
                      <a:pt x="69" y="107"/>
                    </a:lnTo>
                    <a:lnTo>
                      <a:pt x="80" y="104"/>
                    </a:lnTo>
                    <a:lnTo>
                      <a:pt x="88" y="100"/>
                    </a:lnTo>
                    <a:lnTo>
                      <a:pt x="95" y="88"/>
                    </a:lnTo>
                    <a:lnTo>
                      <a:pt x="99" y="88"/>
                    </a:lnTo>
                    <a:lnTo>
                      <a:pt x="92" y="100"/>
                    </a:lnTo>
                    <a:lnTo>
                      <a:pt x="80" y="111"/>
                    </a:lnTo>
                    <a:lnTo>
                      <a:pt x="69" y="115"/>
                    </a:lnTo>
                    <a:lnTo>
                      <a:pt x="53" y="115"/>
                    </a:lnTo>
                    <a:lnTo>
                      <a:pt x="38" y="115"/>
                    </a:lnTo>
                    <a:lnTo>
                      <a:pt x="23" y="107"/>
                    </a:lnTo>
                    <a:lnTo>
                      <a:pt x="11" y="96"/>
                    </a:lnTo>
                    <a:lnTo>
                      <a:pt x="7" y="84"/>
                    </a:lnTo>
                    <a:lnTo>
                      <a:pt x="3" y="73"/>
                    </a:lnTo>
                    <a:lnTo>
                      <a:pt x="0" y="61"/>
                    </a:lnTo>
                    <a:lnTo>
                      <a:pt x="3" y="46"/>
                    </a:lnTo>
                    <a:lnTo>
                      <a:pt x="7" y="31"/>
                    </a:lnTo>
                    <a:lnTo>
                      <a:pt x="19" y="19"/>
                    </a:lnTo>
                    <a:lnTo>
                      <a:pt x="30" y="8"/>
                    </a:lnTo>
                    <a:lnTo>
                      <a:pt x="42" y="4"/>
                    </a:lnTo>
                    <a:lnTo>
                      <a:pt x="57" y="0"/>
                    </a:lnTo>
                    <a:lnTo>
                      <a:pt x="69" y="4"/>
                    </a:lnTo>
                    <a:lnTo>
                      <a:pt x="80" y="8"/>
                    </a:lnTo>
                    <a:lnTo>
                      <a:pt x="84" y="8"/>
                    </a:lnTo>
                    <a:lnTo>
                      <a:pt x="88" y="8"/>
                    </a:lnTo>
                    <a:lnTo>
                      <a:pt x="92" y="4"/>
                    </a:lnTo>
                    <a:lnTo>
                      <a:pt x="92" y="0"/>
                    </a:lnTo>
                    <a:lnTo>
                      <a:pt x="95" y="0"/>
                    </a:lnTo>
                    <a:close/>
                  </a:path>
                </a:pathLst>
              </a:custGeom>
              <a:solidFill>
                <a:srgbClr val="000000"/>
              </a:solidFill>
              <a:ln w="0">
                <a:solidFill>
                  <a:srgbClr val="000000"/>
                </a:solidFill>
                <a:round/>
                <a:headEnd/>
                <a:tailEnd/>
              </a:ln>
            </p:spPr>
            <p:txBody>
              <a:bodyPr/>
              <a:lstStyle/>
              <a:p>
                <a:endParaRPr lang="en-CA"/>
              </a:p>
            </p:txBody>
          </p:sp>
          <p:sp>
            <p:nvSpPr>
              <p:cNvPr id="14606" name="Freeform 188"/>
              <p:cNvSpPr>
                <a:spLocks/>
              </p:cNvSpPr>
              <p:nvPr/>
            </p:nvSpPr>
            <p:spPr bwMode="auto">
              <a:xfrm>
                <a:off x="361" y="2358"/>
                <a:ext cx="81" cy="119"/>
              </a:xfrm>
              <a:custGeom>
                <a:avLst/>
                <a:gdLst>
                  <a:gd name="T0" fmla="*/ 27 w 81"/>
                  <a:gd name="T1" fmla="*/ 58 h 119"/>
                  <a:gd name="T2" fmla="*/ 38 w 81"/>
                  <a:gd name="T3" fmla="*/ 46 h 119"/>
                  <a:gd name="T4" fmla="*/ 50 w 81"/>
                  <a:gd name="T5" fmla="*/ 42 h 119"/>
                  <a:gd name="T6" fmla="*/ 61 w 81"/>
                  <a:gd name="T7" fmla="*/ 46 h 119"/>
                  <a:gd name="T8" fmla="*/ 69 w 81"/>
                  <a:gd name="T9" fmla="*/ 58 h 119"/>
                  <a:gd name="T10" fmla="*/ 69 w 81"/>
                  <a:gd name="T11" fmla="*/ 73 h 119"/>
                  <a:gd name="T12" fmla="*/ 69 w 81"/>
                  <a:gd name="T13" fmla="*/ 108 h 119"/>
                  <a:gd name="T14" fmla="*/ 73 w 81"/>
                  <a:gd name="T15" fmla="*/ 115 h 119"/>
                  <a:gd name="T16" fmla="*/ 77 w 81"/>
                  <a:gd name="T17" fmla="*/ 115 h 119"/>
                  <a:gd name="T18" fmla="*/ 81 w 81"/>
                  <a:gd name="T19" fmla="*/ 119 h 119"/>
                  <a:gd name="T20" fmla="*/ 46 w 81"/>
                  <a:gd name="T21" fmla="*/ 115 h 119"/>
                  <a:gd name="T22" fmla="*/ 50 w 81"/>
                  <a:gd name="T23" fmla="*/ 115 h 119"/>
                  <a:gd name="T24" fmla="*/ 54 w 81"/>
                  <a:gd name="T25" fmla="*/ 111 h 119"/>
                  <a:gd name="T26" fmla="*/ 58 w 81"/>
                  <a:gd name="T27" fmla="*/ 108 h 119"/>
                  <a:gd name="T28" fmla="*/ 58 w 81"/>
                  <a:gd name="T29" fmla="*/ 77 h 119"/>
                  <a:gd name="T30" fmla="*/ 54 w 81"/>
                  <a:gd name="T31" fmla="*/ 58 h 119"/>
                  <a:gd name="T32" fmla="*/ 50 w 81"/>
                  <a:gd name="T33" fmla="*/ 54 h 119"/>
                  <a:gd name="T34" fmla="*/ 46 w 81"/>
                  <a:gd name="T35" fmla="*/ 54 h 119"/>
                  <a:gd name="T36" fmla="*/ 35 w 81"/>
                  <a:gd name="T37" fmla="*/ 54 h 119"/>
                  <a:gd name="T38" fmla="*/ 27 w 81"/>
                  <a:gd name="T39" fmla="*/ 62 h 119"/>
                  <a:gd name="T40" fmla="*/ 27 w 81"/>
                  <a:gd name="T41" fmla="*/ 108 h 119"/>
                  <a:gd name="T42" fmla="*/ 27 w 81"/>
                  <a:gd name="T43" fmla="*/ 115 h 119"/>
                  <a:gd name="T44" fmla="*/ 31 w 81"/>
                  <a:gd name="T45" fmla="*/ 115 h 119"/>
                  <a:gd name="T46" fmla="*/ 35 w 81"/>
                  <a:gd name="T47" fmla="*/ 119 h 119"/>
                  <a:gd name="T48" fmla="*/ 0 w 81"/>
                  <a:gd name="T49" fmla="*/ 115 h 119"/>
                  <a:gd name="T50" fmla="*/ 8 w 81"/>
                  <a:gd name="T51" fmla="*/ 115 h 119"/>
                  <a:gd name="T52" fmla="*/ 12 w 81"/>
                  <a:gd name="T53" fmla="*/ 111 h 119"/>
                  <a:gd name="T54" fmla="*/ 12 w 81"/>
                  <a:gd name="T55" fmla="*/ 100 h 119"/>
                  <a:gd name="T56" fmla="*/ 12 w 81"/>
                  <a:gd name="T57" fmla="*/ 23 h 119"/>
                  <a:gd name="T58" fmla="*/ 12 w 81"/>
                  <a:gd name="T59" fmla="*/ 12 h 119"/>
                  <a:gd name="T60" fmla="*/ 8 w 81"/>
                  <a:gd name="T61" fmla="*/ 12 h 119"/>
                  <a:gd name="T62" fmla="*/ 4 w 81"/>
                  <a:gd name="T63" fmla="*/ 12 h 119"/>
                  <a:gd name="T64" fmla="*/ 0 w 81"/>
                  <a:gd name="T65" fmla="*/ 12 h 119"/>
                  <a:gd name="T66" fmla="*/ 27 w 81"/>
                  <a:gd name="T67" fmla="*/ 0 h 11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81"/>
                  <a:gd name="T103" fmla="*/ 0 h 119"/>
                  <a:gd name="T104" fmla="*/ 81 w 81"/>
                  <a:gd name="T105" fmla="*/ 119 h 11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81" h="119">
                    <a:moveTo>
                      <a:pt x="27" y="0"/>
                    </a:moveTo>
                    <a:lnTo>
                      <a:pt x="27" y="58"/>
                    </a:lnTo>
                    <a:lnTo>
                      <a:pt x="35" y="50"/>
                    </a:lnTo>
                    <a:lnTo>
                      <a:pt x="38" y="46"/>
                    </a:lnTo>
                    <a:lnTo>
                      <a:pt x="46" y="42"/>
                    </a:lnTo>
                    <a:lnTo>
                      <a:pt x="50" y="42"/>
                    </a:lnTo>
                    <a:lnTo>
                      <a:pt x="58" y="42"/>
                    </a:lnTo>
                    <a:lnTo>
                      <a:pt x="61" y="46"/>
                    </a:lnTo>
                    <a:lnTo>
                      <a:pt x="65" y="50"/>
                    </a:lnTo>
                    <a:lnTo>
                      <a:pt x="69" y="58"/>
                    </a:lnTo>
                    <a:lnTo>
                      <a:pt x="69" y="62"/>
                    </a:lnTo>
                    <a:lnTo>
                      <a:pt x="69" y="73"/>
                    </a:lnTo>
                    <a:lnTo>
                      <a:pt x="69" y="100"/>
                    </a:lnTo>
                    <a:lnTo>
                      <a:pt x="69" y="108"/>
                    </a:lnTo>
                    <a:lnTo>
                      <a:pt x="73" y="111"/>
                    </a:lnTo>
                    <a:lnTo>
                      <a:pt x="73" y="115"/>
                    </a:lnTo>
                    <a:lnTo>
                      <a:pt x="77" y="115"/>
                    </a:lnTo>
                    <a:lnTo>
                      <a:pt x="81" y="115"/>
                    </a:lnTo>
                    <a:lnTo>
                      <a:pt x="81" y="119"/>
                    </a:lnTo>
                    <a:lnTo>
                      <a:pt x="46" y="119"/>
                    </a:lnTo>
                    <a:lnTo>
                      <a:pt x="46" y="115"/>
                    </a:lnTo>
                    <a:lnTo>
                      <a:pt x="50" y="115"/>
                    </a:lnTo>
                    <a:lnTo>
                      <a:pt x="54" y="115"/>
                    </a:lnTo>
                    <a:lnTo>
                      <a:pt x="54" y="111"/>
                    </a:lnTo>
                    <a:lnTo>
                      <a:pt x="58" y="111"/>
                    </a:lnTo>
                    <a:lnTo>
                      <a:pt x="58" y="108"/>
                    </a:lnTo>
                    <a:lnTo>
                      <a:pt x="58" y="100"/>
                    </a:lnTo>
                    <a:lnTo>
                      <a:pt x="58" y="77"/>
                    </a:lnTo>
                    <a:lnTo>
                      <a:pt x="58" y="65"/>
                    </a:lnTo>
                    <a:lnTo>
                      <a:pt x="54" y="58"/>
                    </a:lnTo>
                    <a:lnTo>
                      <a:pt x="50" y="54"/>
                    </a:lnTo>
                    <a:lnTo>
                      <a:pt x="46" y="54"/>
                    </a:lnTo>
                    <a:lnTo>
                      <a:pt x="38" y="54"/>
                    </a:lnTo>
                    <a:lnTo>
                      <a:pt x="35" y="54"/>
                    </a:lnTo>
                    <a:lnTo>
                      <a:pt x="31" y="58"/>
                    </a:lnTo>
                    <a:lnTo>
                      <a:pt x="27" y="62"/>
                    </a:lnTo>
                    <a:lnTo>
                      <a:pt x="27" y="100"/>
                    </a:lnTo>
                    <a:lnTo>
                      <a:pt x="27" y="108"/>
                    </a:lnTo>
                    <a:lnTo>
                      <a:pt x="27" y="111"/>
                    </a:lnTo>
                    <a:lnTo>
                      <a:pt x="27" y="115"/>
                    </a:lnTo>
                    <a:lnTo>
                      <a:pt x="31" y="115"/>
                    </a:lnTo>
                    <a:lnTo>
                      <a:pt x="35" y="115"/>
                    </a:lnTo>
                    <a:lnTo>
                      <a:pt x="35" y="119"/>
                    </a:lnTo>
                    <a:lnTo>
                      <a:pt x="0" y="119"/>
                    </a:lnTo>
                    <a:lnTo>
                      <a:pt x="0" y="115"/>
                    </a:lnTo>
                    <a:lnTo>
                      <a:pt x="4" y="115"/>
                    </a:lnTo>
                    <a:lnTo>
                      <a:pt x="8" y="115"/>
                    </a:lnTo>
                    <a:lnTo>
                      <a:pt x="12" y="111"/>
                    </a:lnTo>
                    <a:lnTo>
                      <a:pt x="12" y="108"/>
                    </a:lnTo>
                    <a:lnTo>
                      <a:pt x="12" y="100"/>
                    </a:lnTo>
                    <a:lnTo>
                      <a:pt x="12" y="35"/>
                    </a:lnTo>
                    <a:lnTo>
                      <a:pt x="12" y="23"/>
                    </a:lnTo>
                    <a:lnTo>
                      <a:pt x="12" y="16"/>
                    </a:lnTo>
                    <a:lnTo>
                      <a:pt x="12" y="12"/>
                    </a:lnTo>
                    <a:lnTo>
                      <a:pt x="8" y="12"/>
                    </a:lnTo>
                    <a:lnTo>
                      <a:pt x="4" y="12"/>
                    </a:lnTo>
                    <a:lnTo>
                      <a:pt x="0" y="12"/>
                    </a:lnTo>
                    <a:lnTo>
                      <a:pt x="23" y="0"/>
                    </a:lnTo>
                    <a:lnTo>
                      <a:pt x="27" y="0"/>
                    </a:lnTo>
                    <a:close/>
                  </a:path>
                </a:pathLst>
              </a:custGeom>
              <a:solidFill>
                <a:srgbClr val="000000"/>
              </a:solidFill>
              <a:ln w="0">
                <a:solidFill>
                  <a:srgbClr val="000000"/>
                </a:solidFill>
                <a:round/>
                <a:headEnd/>
                <a:tailEnd/>
              </a:ln>
            </p:spPr>
            <p:txBody>
              <a:bodyPr/>
              <a:lstStyle/>
              <a:p>
                <a:endParaRPr lang="en-CA"/>
              </a:p>
            </p:txBody>
          </p:sp>
          <p:sp>
            <p:nvSpPr>
              <p:cNvPr id="14607" name="Freeform 189"/>
              <p:cNvSpPr>
                <a:spLocks noEditPoints="1"/>
              </p:cNvSpPr>
              <p:nvPr/>
            </p:nvSpPr>
            <p:spPr bwMode="auto">
              <a:xfrm>
                <a:off x="449" y="2358"/>
                <a:ext cx="39" cy="119"/>
              </a:xfrm>
              <a:custGeom>
                <a:avLst/>
                <a:gdLst>
                  <a:gd name="T0" fmla="*/ 19 w 39"/>
                  <a:gd name="T1" fmla="*/ 0 h 119"/>
                  <a:gd name="T2" fmla="*/ 23 w 39"/>
                  <a:gd name="T3" fmla="*/ 0 h 119"/>
                  <a:gd name="T4" fmla="*/ 27 w 39"/>
                  <a:gd name="T5" fmla="*/ 4 h 119"/>
                  <a:gd name="T6" fmla="*/ 27 w 39"/>
                  <a:gd name="T7" fmla="*/ 8 h 119"/>
                  <a:gd name="T8" fmla="*/ 27 w 39"/>
                  <a:gd name="T9" fmla="*/ 12 h 119"/>
                  <a:gd name="T10" fmla="*/ 27 w 39"/>
                  <a:gd name="T11" fmla="*/ 16 h 119"/>
                  <a:gd name="T12" fmla="*/ 27 w 39"/>
                  <a:gd name="T13" fmla="*/ 19 h 119"/>
                  <a:gd name="T14" fmla="*/ 23 w 39"/>
                  <a:gd name="T15" fmla="*/ 19 h 119"/>
                  <a:gd name="T16" fmla="*/ 19 w 39"/>
                  <a:gd name="T17" fmla="*/ 19 h 119"/>
                  <a:gd name="T18" fmla="*/ 16 w 39"/>
                  <a:gd name="T19" fmla="*/ 19 h 119"/>
                  <a:gd name="T20" fmla="*/ 12 w 39"/>
                  <a:gd name="T21" fmla="*/ 19 h 119"/>
                  <a:gd name="T22" fmla="*/ 8 w 39"/>
                  <a:gd name="T23" fmla="*/ 16 h 119"/>
                  <a:gd name="T24" fmla="*/ 8 w 39"/>
                  <a:gd name="T25" fmla="*/ 12 h 119"/>
                  <a:gd name="T26" fmla="*/ 8 w 39"/>
                  <a:gd name="T27" fmla="*/ 8 h 119"/>
                  <a:gd name="T28" fmla="*/ 12 w 39"/>
                  <a:gd name="T29" fmla="*/ 4 h 119"/>
                  <a:gd name="T30" fmla="*/ 16 w 39"/>
                  <a:gd name="T31" fmla="*/ 0 h 119"/>
                  <a:gd name="T32" fmla="*/ 19 w 39"/>
                  <a:gd name="T33" fmla="*/ 0 h 119"/>
                  <a:gd name="T34" fmla="*/ 27 w 39"/>
                  <a:gd name="T35" fmla="*/ 42 h 119"/>
                  <a:gd name="T36" fmla="*/ 27 w 39"/>
                  <a:gd name="T37" fmla="*/ 100 h 119"/>
                  <a:gd name="T38" fmla="*/ 27 w 39"/>
                  <a:gd name="T39" fmla="*/ 108 h 119"/>
                  <a:gd name="T40" fmla="*/ 27 w 39"/>
                  <a:gd name="T41" fmla="*/ 111 h 119"/>
                  <a:gd name="T42" fmla="*/ 27 w 39"/>
                  <a:gd name="T43" fmla="*/ 115 h 119"/>
                  <a:gd name="T44" fmla="*/ 31 w 39"/>
                  <a:gd name="T45" fmla="*/ 115 h 119"/>
                  <a:gd name="T46" fmla="*/ 31 w 39"/>
                  <a:gd name="T47" fmla="*/ 115 h 119"/>
                  <a:gd name="T48" fmla="*/ 39 w 39"/>
                  <a:gd name="T49" fmla="*/ 115 h 119"/>
                  <a:gd name="T50" fmla="*/ 39 w 39"/>
                  <a:gd name="T51" fmla="*/ 119 h 119"/>
                  <a:gd name="T52" fmla="*/ 0 w 39"/>
                  <a:gd name="T53" fmla="*/ 119 h 119"/>
                  <a:gd name="T54" fmla="*/ 0 w 39"/>
                  <a:gd name="T55" fmla="*/ 115 h 119"/>
                  <a:gd name="T56" fmla="*/ 8 w 39"/>
                  <a:gd name="T57" fmla="*/ 115 h 119"/>
                  <a:gd name="T58" fmla="*/ 8 w 39"/>
                  <a:gd name="T59" fmla="*/ 115 h 119"/>
                  <a:gd name="T60" fmla="*/ 12 w 39"/>
                  <a:gd name="T61" fmla="*/ 115 h 119"/>
                  <a:gd name="T62" fmla="*/ 12 w 39"/>
                  <a:gd name="T63" fmla="*/ 111 h 119"/>
                  <a:gd name="T64" fmla="*/ 12 w 39"/>
                  <a:gd name="T65" fmla="*/ 108 h 119"/>
                  <a:gd name="T66" fmla="*/ 12 w 39"/>
                  <a:gd name="T67" fmla="*/ 100 h 119"/>
                  <a:gd name="T68" fmla="*/ 12 w 39"/>
                  <a:gd name="T69" fmla="*/ 73 h 119"/>
                  <a:gd name="T70" fmla="*/ 12 w 39"/>
                  <a:gd name="T71" fmla="*/ 62 h 119"/>
                  <a:gd name="T72" fmla="*/ 12 w 39"/>
                  <a:gd name="T73" fmla="*/ 58 h 119"/>
                  <a:gd name="T74" fmla="*/ 12 w 39"/>
                  <a:gd name="T75" fmla="*/ 54 h 119"/>
                  <a:gd name="T76" fmla="*/ 12 w 39"/>
                  <a:gd name="T77" fmla="*/ 50 h 119"/>
                  <a:gd name="T78" fmla="*/ 8 w 39"/>
                  <a:gd name="T79" fmla="*/ 50 h 119"/>
                  <a:gd name="T80" fmla="*/ 8 w 39"/>
                  <a:gd name="T81" fmla="*/ 50 h 119"/>
                  <a:gd name="T82" fmla="*/ 4 w 39"/>
                  <a:gd name="T83" fmla="*/ 50 h 119"/>
                  <a:gd name="T84" fmla="*/ 4 w 39"/>
                  <a:gd name="T85" fmla="*/ 54 h 119"/>
                  <a:gd name="T86" fmla="*/ 0 w 39"/>
                  <a:gd name="T87" fmla="*/ 50 h 119"/>
                  <a:gd name="T88" fmla="*/ 23 w 39"/>
                  <a:gd name="T89" fmla="*/ 42 h 119"/>
                  <a:gd name="T90" fmla="*/ 27 w 39"/>
                  <a:gd name="T91" fmla="*/ 42 h 119"/>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39"/>
                  <a:gd name="T139" fmla="*/ 0 h 119"/>
                  <a:gd name="T140" fmla="*/ 39 w 39"/>
                  <a:gd name="T141" fmla="*/ 119 h 119"/>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39" h="119">
                    <a:moveTo>
                      <a:pt x="19" y="0"/>
                    </a:moveTo>
                    <a:lnTo>
                      <a:pt x="23" y="0"/>
                    </a:lnTo>
                    <a:lnTo>
                      <a:pt x="27" y="4"/>
                    </a:lnTo>
                    <a:lnTo>
                      <a:pt x="27" y="8"/>
                    </a:lnTo>
                    <a:lnTo>
                      <a:pt x="27" y="12"/>
                    </a:lnTo>
                    <a:lnTo>
                      <a:pt x="27" y="16"/>
                    </a:lnTo>
                    <a:lnTo>
                      <a:pt x="27" y="19"/>
                    </a:lnTo>
                    <a:lnTo>
                      <a:pt x="23" y="19"/>
                    </a:lnTo>
                    <a:lnTo>
                      <a:pt x="19" y="19"/>
                    </a:lnTo>
                    <a:lnTo>
                      <a:pt x="16" y="19"/>
                    </a:lnTo>
                    <a:lnTo>
                      <a:pt x="12" y="19"/>
                    </a:lnTo>
                    <a:lnTo>
                      <a:pt x="8" y="16"/>
                    </a:lnTo>
                    <a:lnTo>
                      <a:pt x="8" y="12"/>
                    </a:lnTo>
                    <a:lnTo>
                      <a:pt x="8" y="8"/>
                    </a:lnTo>
                    <a:lnTo>
                      <a:pt x="12" y="4"/>
                    </a:lnTo>
                    <a:lnTo>
                      <a:pt x="16" y="0"/>
                    </a:lnTo>
                    <a:lnTo>
                      <a:pt x="19" y="0"/>
                    </a:lnTo>
                    <a:close/>
                    <a:moveTo>
                      <a:pt x="27" y="42"/>
                    </a:moveTo>
                    <a:lnTo>
                      <a:pt x="27" y="100"/>
                    </a:lnTo>
                    <a:lnTo>
                      <a:pt x="27" y="108"/>
                    </a:lnTo>
                    <a:lnTo>
                      <a:pt x="27" y="111"/>
                    </a:lnTo>
                    <a:lnTo>
                      <a:pt x="27" y="115"/>
                    </a:lnTo>
                    <a:lnTo>
                      <a:pt x="31" y="115"/>
                    </a:lnTo>
                    <a:lnTo>
                      <a:pt x="39" y="115"/>
                    </a:lnTo>
                    <a:lnTo>
                      <a:pt x="39" y="119"/>
                    </a:lnTo>
                    <a:lnTo>
                      <a:pt x="0" y="119"/>
                    </a:lnTo>
                    <a:lnTo>
                      <a:pt x="0" y="115"/>
                    </a:lnTo>
                    <a:lnTo>
                      <a:pt x="8" y="115"/>
                    </a:lnTo>
                    <a:lnTo>
                      <a:pt x="12" y="115"/>
                    </a:lnTo>
                    <a:lnTo>
                      <a:pt x="12" y="111"/>
                    </a:lnTo>
                    <a:lnTo>
                      <a:pt x="12" y="108"/>
                    </a:lnTo>
                    <a:lnTo>
                      <a:pt x="12" y="100"/>
                    </a:lnTo>
                    <a:lnTo>
                      <a:pt x="12" y="73"/>
                    </a:lnTo>
                    <a:lnTo>
                      <a:pt x="12" y="62"/>
                    </a:lnTo>
                    <a:lnTo>
                      <a:pt x="12" y="58"/>
                    </a:lnTo>
                    <a:lnTo>
                      <a:pt x="12" y="54"/>
                    </a:lnTo>
                    <a:lnTo>
                      <a:pt x="12" y="50"/>
                    </a:lnTo>
                    <a:lnTo>
                      <a:pt x="8" y="50"/>
                    </a:lnTo>
                    <a:lnTo>
                      <a:pt x="4" y="50"/>
                    </a:lnTo>
                    <a:lnTo>
                      <a:pt x="4" y="54"/>
                    </a:lnTo>
                    <a:lnTo>
                      <a:pt x="0" y="50"/>
                    </a:lnTo>
                    <a:lnTo>
                      <a:pt x="23" y="42"/>
                    </a:lnTo>
                    <a:lnTo>
                      <a:pt x="27" y="42"/>
                    </a:lnTo>
                    <a:close/>
                  </a:path>
                </a:pathLst>
              </a:custGeom>
              <a:solidFill>
                <a:srgbClr val="000000"/>
              </a:solidFill>
              <a:ln w="0">
                <a:solidFill>
                  <a:srgbClr val="000000"/>
                </a:solidFill>
                <a:round/>
                <a:headEnd/>
                <a:tailEnd/>
              </a:ln>
            </p:spPr>
            <p:txBody>
              <a:bodyPr/>
              <a:lstStyle/>
              <a:p>
                <a:endParaRPr lang="en-CA"/>
              </a:p>
            </p:txBody>
          </p:sp>
          <p:sp>
            <p:nvSpPr>
              <p:cNvPr id="14608" name="Freeform 190"/>
              <p:cNvSpPr>
                <a:spLocks/>
              </p:cNvSpPr>
              <p:nvPr/>
            </p:nvSpPr>
            <p:spPr bwMode="auto">
              <a:xfrm>
                <a:off x="491" y="2400"/>
                <a:ext cx="81" cy="77"/>
              </a:xfrm>
              <a:custGeom>
                <a:avLst/>
                <a:gdLst>
                  <a:gd name="T0" fmla="*/ 27 w 81"/>
                  <a:gd name="T1" fmla="*/ 16 h 77"/>
                  <a:gd name="T2" fmla="*/ 35 w 81"/>
                  <a:gd name="T3" fmla="*/ 8 h 77"/>
                  <a:gd name="T4" fmla="*/ 43 w 81"/>
                  <a:gd name="T5" fmla="*/ 0 h 77"/>
                  <a:gd name="T6" fmla="*/ 50 w 81"/>
                  <a:gd name="T7" fmla="*/ 0 h 77"/>
                  <a:gd name="T8" fmla="*/ 58 w 81"/>
                  <a:gd name="T9" fmla="*/ 0 h 77"/>
                  <a:gd name="T10" fmla="*/ 62 w 81"/>
                  <a:gd name="T11" fmla="*/ 4 h 77"/>
                  <a:gd name="T12" fmla="*/ 66 w 81"/>
                  <a:gd name="T13" fmla="*/ 8 h 77"/>
                  <a:gd name="T14" fmla="*/ 70 w 81"/>
                  <a:gd name="T15" fmla="*/ 12 h 77"/>
                  <a:gd name="T16" fmla="*/ 73 w 81"/>
                  <a:gd name="T17" fmla="*/ 20 h 77"/>
                  <a:gd name="T18" fmla="*/ 73 w 81"/>
                  <a:gd name="T19" fmla="*/ 27 h 77"/>
                  <a:gd name="T20" fmla="*/ 73 w 81"/>
                  <a:gd name="T21" fmla="*/ 58 h 77"/>
                  <a:gd name="T22" fmla="*/ 73 w 81"/>
                  <a:gd name="T23" fmla="*/ 66 h 77"/>
                  <a:gd name="T24" fmla="*/ 73 w 81"/>
                  <a:gd name="T25" fmla="*/ 69 h 77"/>
                  <a:gd name="T26" fmla="*/ 73 w 81"/>
                  <a:gd name="T27" fmla="*/ 73 h 77"/>
                  <a:gd name="T28" fmla="*/ 77 w 81"/>
                  <a:gd name="T29" fmla="*/ 73 h 77"/>
                  <a:gd name="T30" fmla="*/ 77 w 81"/>
                  <a:gd name="T31" fmla="*/ 73 h 77"/>
                  <a:gd name="T32" fmla="*/ 81 w 81"/>
                  <a:gd name="T33" fmla="*/ 73 h 77"/>
                  <a:gd name="T34" fmla="*/ 81 w 81"/>
                  <a:gd name="T35" fmla="*/ 77 h 77"/>
                  <a:gd name="T36" fmla="*/ 46 w 81"/>
                  <a:gd name="T37" fmla="*/ 77 h 77"/>
                  <a:gd name="T38" fmla="*/ 46 w 81"/>
                  <a:gd name="T39" fmla="*/ 73 h 77"/>
                  <a:gd name="T40" fmla="*/ 50 w 81"/>
                  <a:gd name="T41" fmla="*/ 73 h 77"/>
                  <a:gd name="T42" fmla="*/ 54 w 81"/>
                  <a:gd name="T43" fmla="*/ 73 h 77"/>
                  <a:gd name="T44" fmla="*/ 54 w 81"/>
                  <a:gd name="T45" fmla="*/ 73 h 77"/>
                  <a:gd name="T46" fmla="*/ 58 w 81"/>
                  <a:gd name="T47" fmla="*/ 69 h 77"/>
                  <a:gd name="T48" fmla="*/ 58 w 81"/>
                  <a:gd name="T49" fmla="*/ 69 h 77"/>
                  <a:gd name="T50" fmla="*/ 58 w 81"/>
                  <a:gd name="T51" fmla="*/ 66 h 77"/>
                  <a:gd name="T52" fmla="*/ 58 w 81"/>
                  <a:gd name="T53" fmla="*/ 58 h 77"/>
                  <a:gd name="T54" fmla="*/ 58 w 81"/>
                  <a:gd name="T55" fmla="*/ 31 h 77"/>
                  <a:gd name="T56" fmla="*/ 58 w 81"/>
                  <a:gd name="T57" fmla="*/ 20 h 77"/>
                  <a:gd name="T58" fmla="*/ 54 w 81"/>
                  <a:gd name="T59" fmla="*/ 16 h 77"/>
                  <a:gd name="T60" fmla="*/ 50 w 81"/>
                  <a:gd name="T61" fmla="*/ 12 h 77"/>
                  <a:gd name="T62" fmla="*/ 46 w 81"/>
                  <a:gd name="T63" fmla="*/ 12 h 77"/>
                  <a:gd name="T64" fmla="*/ 35 w 81"/>
                  <a:gd name="T65" fmla="*/ 12 h 77"/>
                  <a:gd name="T66" fmla="*/ 27 w 81"/>
                  <a:gd name="T67" fmla="*/ 20 h 77"/>
                  <a:gd name="T68" fmla="*/ 27 w 81"/>
                  <a:gd name="T69" fmla="*/ 58 h 77"/>
                  <a:gd name="T70" fmla="*/ 27 w 81"/>
                  <a:gd name="T71" fmla="*/ 66 h 77"/>
                  <a:gd name="T72" fmla="*/ 27 w 81"/>
                  <a:gd name="T73" fmla="*/ 69 h 77"/>
                  <a:gd name="T74" fmla="*/ 27 w 81"/>
                  <a:gd name="T75" fmla="*/ 73 h 77"/>
                  <a:gd name="T76" fmla="*/ 31 w 81"/>
                  <a:gd name="T77" fmla="*/ 73 h 77"/>
                  <a:gd name="T78" fmla="*/ 31 w 81"/>
                  <a:gd name="T79" fmla="*/ 73 h 77"/>
                  <a:gd name="T80" fmla="*/ 39 w 81"/>
                  <a:gd name="T81" fmla="*/ 73 h 77"/>
                  <a:gd name="T82" fmla="*/ 39 w 81"/>
                  <a:gd name="T83" fmla="*/ 77 h 77"/>
                  <a:gd name="T84" fmla="*/ 0 w 81"/>
                  <a:gd name="T85" fmla="*/ 77 h 77"/>
                  <a:gd name="T86" fmla="*/ 0 w 81"/>
                  <a:gd name="T87" fmla="*/ 73 h 77"/>
                  <a:gd name="T88" fmla="*/ 4 w 81"/>
                  <a:gd name="T89" fmla="*/ 73 h 77"/>
                  <a:gd name="T90" fmla="*/ 8 w 81"/>
                  <a:gd name="T91" fmla="*/ 73 h 77"/>
                  <a:gd name="T92" fmla="*/ 12 w 81"/>
                  <a:gd name="T93" fmla="*/ 73 h 77"/>
                  <a:gd name="T94" fmla="*/ 12 w 81"/>
                  <a:gd name="T95" fmla="*/ 66 h 77"/>
                  <a:gd name="T96" fmla="*/ 12 w 81"/>
                  <a:gd name="T97" fmla="*/ 58 h 77"/>
                  <a:gd name="T98" fmla="*/ 12 w 81"/>
                  <a:gd name="T99" fmla="*/ 31 h 77"/>
                  <a:gd name="T100" fmla="*/ 12 w 81"/>
                  <a:gd name="T101" fmla="*/ 20 h 77"/>
                  <a:gd name="T102" fmla="*/ 12 w 81"/>
                  <a:gd name="T103" fmla="*/ 16 h 77"/>
                  <a:gd name="T104" fmla="*/ 12 w 81"/>
                  <a:gd name="T105" fmla="*/ 12 h 77"/>
                  <a:gd name="T106" fmla="*/ 12 w 81"/>
                  <a:gd name="T107" fmla="*/ 12 h 77"/>
                  <a:gd name="T108" fmla="*/ 8 w 81"/>
                  <a:gd name="T109" fmla="*/ 8 h 77"/>
                  <a:gd name="T110" fmla="*/ 8 w 81"/>
                  <a:gd name="T111" fmla="*/ 8 h 77"/>
                  <a:gd name="T112" fmla="*/ 4 w 81"/>
                  <a:gd name="T113" fmla="*/ 8 h 77"/>
                  <a:gd name="T114" fmla="*/ 4 w 81"/>
                  <a:gd name="T115" fmla="*/ 12 h 77"/>
                  <a:gd name="T116" fmla="*/ 0 w 81"/>
                  <a:gd name="T117" fmla="*/ 8 h 77"/>
                  <a:gd name="T118" fmla="*/ 23 w 81"/>
                  <a:gd name="T119" fmla="*/ 0 h 77"/>
                  <a:gd name="T120" fmla="*/ 27 w 81"/>
                  <a:gd name="T121" fmla="*/ 0 h 77"/>
                  <a:gd name="T122" fmla="*/ 27 w 81"/>
                  <a:gd name="T123" fmla="*/ 16 h 7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1"/>
                  <a:gd name="T187" fmla="*/ 0 h 77"/>
                  <a:gd name="T188" fmla="*/ 81 w 81"/>
                  <a:gd name="T189" fmla="*/ 77 h 77"/>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1" h="77">
                    <a:moveTo>
                      <a:pt x="27" y="16"/>
                    </a:moveTo>
                    <a:lnTo>
                      <a:pt x="35" y="8"/>
                    </a:lnTo>
                    <a:lnTo>
                      <a:pt x="43" y="0"/>
                    </a:lnTo>
                    <a:lnTo>
                      <a:pt x="50" y="0"/>
                    </a:lnTo>
                    <a:lnTo>
                      <a:pt x="58" y="0"/>
                    </a:lnTo>
                    <a:lnTo>
                      <a:pt x="62" y="4"/>
                    </a:lnTo>
                    <a:lnTo>
                      <a:pt x="66" y="8"/>
                    </a:lnTo>
                    <a:lnTo>
                      <a:pt x="70" y="12"/>
                    </a:lnTo>
                    <a:lnTo>
                      <a:pt x="73" y="20"/>
                    </a:lnTo>
                    <a:lnTo>
                      <a:pt x="73" y="27"/>
                    </a:lnTo>
                    <a:lnTo>
                      <a:pt x="73" y="58"/>
                    </a:lnTo>
                    <a:lnTo>
                      <a:pt x="73" y="66"/>
                    </a:lnTo>
                    <a:lnTo>
                      <a:pt x="73" y="69"/>
                    </a:lnTo>
                    <a:lnTo>
                      <a:pt x="73" y="73"/>
                    </a:lnTo>
                    <a:lnTo>
                      <a:pt x="77" y="73"/>
                    </a:lnTo>
                    <a:lnTo>
                      <a:pt x="81" y="73"/>
                    </a:lnTo>
                    <a:lnTo>
                      <a:pt x="81" y="77"/>
                    </a:lnTo>
                    <a:lnTo>
                      <a:pt x="46" y="77"/>
                    </a:lnTo>
                    <a:lnTo>
                      <a:pt x="46" y="73"/>
                    </a:lnTo>
                    <a:lnTo>
                      <a:pt x="50" y="73"/>
                    </a:lnTo>
                    <a:lnTo>
                      <a:pt x="54" y="73"/>
                    </a:lnTo>
                    <a:lnTo>
                      <a:pt x="58" y="69"/>
                    </a:lnTo>
                    <a:lnTo>
                      <a:pt x="58" y="66"/>
                    </a:lnTo>
                    <a:lnTo>
                      <a:pt x="58" y="58"/>
                    </a:lnTo>
                    <a:lnTo>
                      <a:pt x="58" y="31"/>
                    </a:lnTo>
                    <a:lnTo>
                      <a:pt x="58" y="20"/>
                    </a:lnTo>
                    <a:lnTo>
                      <a:pt x="54" y="16"/>
                    </a:lnTo>
                    <a:lnTo>
                      <a:pt x="50" y="12"/>
                    </a:lnTo>
                    <a:lnTo>
                      <a:pt x="46" y="12"/>
                    </a:lnTo>
                    <a:lnTo>
                      <a:pt x="35" y="12"/>
                    </a:lnTo>
                    <a:lnTo>
                      <a:pt x="27" y="20"/>
                    </a:lnTo>
                    <a:lnTo>
                      <a:pt x="27" y="58"/>
                    </a:lnTo>
                    <a:lnTo>
                      <a:pt x="27" y="66"/>
                    </a:lnTo>
                    <a:lnTo>
                      <a:pt x="27" y="69"/>
                    </a:lnTo>
                    <a:lnTo>
                      <a:pt x="27" y="73"/>
                    </a:lnTo>
                    <a:lnTo>
                      <a:pt x="31" y="73"/>
                    </a:lnTo>
                    <a:lnTo>
                      <a:pt x="39" y="73"/>
                    </a:lnTo>
                    <a:lnTo>
                      <a:pt x="39" y="77"/>
                    </a:lnTo>
                    <a:lnTo>
                      <a:pt x="0" y="77"/>
                    </a:lnTo>
                    <a:lnTo>
                      <a:pt x="0" y="73"/>
                    </a:lnTo>
                    <a:lnTo>
                      <a:pt x="4" y="73"/>
                    </a:lnTo>
                    <a:lnTo>
                      <a:pt x="8" y="73"/>
                    </a:lnTo>
                    <a:lnTo>
                      <a:pt x="12" y="73"/>
                    </a:lnTo>
                    <a:lnTo>
                      <a:pt x="12" y="66"/>
                    </a:lnTo>
                    <a:lnTo>
                      <a:pt x="12" y="58"/>
                    </a:lnTo>
                    <a:lnTo>
                      <a:pt x="12" y="31"/>
                    </a:lnTo>
                    <a:lnTo>
                      <a:pt x="12" y="20"/>
                    </a:lnTo>
                    <a:lnTo>
                      <a:pt x="12" y="16"/>
                    </a:lnTo>
                    <a:lnTo>
                      <a:pt x="12" y="12"/>
                    </a:lnTo>
                    <a:lnTo>
                      <a:pt x="8" y="8"/>
                    </a:lnTo>
                    <a:lnTo>
                      <a:pt x="4" y="8"/>
                    </a:lnTo>
                    <a:lnTo>
                      <a:pt x="4" y="12"/>
                    </a:lnTo>
                    <a:lnTo>
                      <a:pt x="0" y="8"/>
                    </a:lnTo>
                    <a:lnTo>
                      <a:pt x="23" y="0"/>
                    </a:lnTo>
                    <a:lnTo>
                      <a:pt x="27" y="0"/>
                    </a:lnTo>
                    <a:lnTo>
                      <a:pt x="27" y="16"/>
                    </a:lnTo>
                    <a:close/>
                  </a:path>
                </a:pathLst>
              </a:custGeom>
              <a:solidFill>
                <a:srgbClr val="000000"/>
              </a:solidFill>
              <a:ln w="0">
                <a:solidFill>
                  <a:srgbClr val="000000"/>
                </a:solidFill>
                <a:round/>
                <a:headEnd/>
                <a:tailEnd/>
              </a:ln>
            </p:spPr>
            <p:txBody>
              <a:bodyPr/>
              <a:lstStyle/>
              <a:p>
                <a:endParaRPr lang="en-CA"/>
              </a:p>
            </p:txBody>
          </p:sp>
          <p:sp>
            <p:nvSpPr>
              <p:cNvPr id="14609" name="Freeform 191"/>
              <p:cNvSpPr>
                <a:spLocks noEditPoints="1"/>
              </p:cNvSpPr>
              <p:nvPr/>
            </p:nvSpPr>
            <p:spPr bwMode="auto">
              <a:xfrm>
                <a:off x="580" y="2400"/>
                <a:ext cx="65" cy="77"/>
              </a:xfrm>
              <a:custGeom>
                <a:avLst/>
                <a:gdLst>
                  <a:gd name="T0" fmla="*/ 11 w 65"/>
                  <a:gd name="T1" fmla="*/ 31 h 77"/>
                  <a:gd name="T2" fmla="*/ 15 w 65"/>
                  <a:gd name="T3" fmla="*/ 43 h 77"/>
                  <a:gd name="T4" fmla="*/ 23 w 65"/>
                  <a:gd name="T5" fmla="*/ 54 h 77"/>
                  <a:gd name="T6" fmla="*/ 30 w 65"/>
                  <a:gd name="T7" fmla="*/ 62 h 77"/>
                  <a:gd name="T8" fmla="*/ 38 w 65"/>
                  <a:gd name="T9" fmla="*/ 66 h 77"/>
                  <a:gd name="T10" fmla="*/ 46 w 65"/>
                  <a:gd name="T11" fmla="*/ 62 h 77"/>
                  <a:gd name="T12" fmla="*/ 53 w 65"/>
                  <a:gd name="T13" fmla="*/ 62 h 77"/>
                  <a:gd name="T14" fmla="*/ 57 w 65"/>
                  <a:gd name="T15" fmla="*/ 54 h 77"/>
                  <a:gd name="T16" fmla="*/ 61 w 65"/>
                  <a:gd name="T17" fmla="*/ 46 h 77"/>
                  <a:gd name="T18" fmla="*/ 65 w 65"/>
                  <a:gd name="T19" fmla="*/ 50 h 77"/>
                  <a:gd name="T20" fmla="*/ 61 w 65"/>
                  <a:gd name="T21" fmla="*/ 58 h 77"/>
                  <a:gd name="T22" fmla="*/ 53 w 65"/>
                  <a:gd name="T23" fmla="*/ 69 h 77"/>
                  <a:gd name="T24" fmla="*/ 46 w 65"/>
                  <a:gd name="T25" fmla="*/ 77 h 77"/>
                  <a:gd name="T26" fmla="*/ 34 w 65"/>
                  <a:gd name="T27" fmla="*/ 77 h 77"/>
                  <a:gd name="T28" fmla="*/ 19 w 65"/>
                  <a:gd name="T29" fmla="*/ 77 h 77"/>
                  <a:gd name="T30" fmla="*/ 11 w 65"/>
                  <a:gd name="T31" fmla="*/ 69 h 77"/>
                  <a:gd name="T32" fmla="*/ 4 w 65"/>
                  <a:gd name="T33" fmla="*/ 62 h 77"/>
                  <a:gd name="T34" fmla="*/ 0 w 65"/>
                  <a:gd name="T35" fmla="*/ 50 h 77"/>
                  <a:gd name="T36" fmla="*/ 0 w 65"/>
                  <a:gd name="T37" fmla="*/ 39 h 77"/>
                  <a:gd name="T38" fmla="*/ 0 w 65"/>
                  <a:gd name="T39" fmla="*/ 27 h 77"/>
                  <a:gd name="T40" fmla="*/ 4 w 65"/>
                  <a:gd name="T41" fmla="*/ 20 h 77"/>
                  <a:gd name="T42" fmla="*/ 11 w 65"/>
                  <a:gd name="T43" fmla="*/ 12 h 77"/>
                  <a:gd name="T44" fmla="*/ 19 w 65"/>
                  <a:gd name="T45" fmla="*/ 4 h 77"/>
                  <a:gd name="T46" fmla="*/ 27 w 65"/>
                  <a:gd name="T47" fmla="*/ 0 h 77"/>
                  <a:gd name="T48" fmla="*/ 34 w 65"/>
                  <a:gd name="T49" fmla="*/ 0 h 77"/>
                  <a:gd name="T50" fmla="*/ 46 w 65"/>
                  <a:gd name="T51" fmla="*/ 0 h 77"/>
                  <a:gd name="T52" fmla="*/ 57 w 65"/>
                  <a:gd name="T53" fmla="*/ 8 h 77"/>
                  <a:gd name="T54" fmla="*/ 61 w 65"/>
                  <a:gd name="T55" fmla="*/ 16 h 77"/>
                  <a:gd name="T56" fmla="*/ 65 w 65"/>
                  <a:gd name="T57" fmla="*/ 31 h 77"/>
                  <a:gd name="T58" fmla="*/ 11 w 65"/>
                  <a:gd name="T59" fmla="*/ 31 h 77"/>
                  <a:gd name="T60" fmla="*/ 11 w 65"/>
                  <a:gd name="T61" fmla="*/ 23 h 77"/>
                  <a:gd name="T62" fmla="*/ 46 w 65"/>
                  <a:gd name="T63" fmla="*/ 23 h 77"/>
                  <a:gd name="T64" fmla="*/ 46 w 65"/>
                  <a:gd name="T65" fmla="*/ 20 h 77"/>
                  <a:gd name="T66" fmla="*/ 46 w 65"/>
                  <a:gd name="T67" fmla="*/ 16 h 77"/>
                  <a:gd name="T68" fmla="*/ 42 w 65"/>
                  <a:gd name="T69" fmla="*/ 12 h 77"/>
                  <a:gd name="T70" fmla="*/ 38 w 65"/>
                  <a:gd name="T71" fmla="*/ 8 h 77"/>
                  <a:gd name="T72" fmla="*/ 34 w 65"/>
                  <a:gd name="T73" fmla="*/ 4 h 77"/>
                  <a:gd name="T74" fmla="*/ 30 w 65"/>
                  <a:gd name="T75" fmla="*/ 4 h 77"/>
                  <a:gd name="T76" fmla="*/ 23 w 65"/>
                  <a:gd name="T77" fmla="*/ 8 h 77"/>
                  <a:gd name="T78" fmla="*/ 19 w 65"/>
                  <a:gd name="T79" fmla="*/ 8 h 77"/>
                  <a:gd name="T80" fmla="*/ 15 w 65"/>
                  <a:gd name="T81" fmla="*/ 16 h 77"/>
                  <a:gd name="T82" fmla="*/ 11 w 65"/>
                  <a:gd name="T83" fmla="*/ 23 h 77"/>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5"/>
                  <a:gd name="T127" fmla="*/ 0 h 77"/>
                  <a:gd name="T128" fmla="*/ 65 w 65"/>
                  <a:gd name="T129" fmla="*/ 77 h 77"/>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5" h="77">
                    <a:moveTo>
                      <a:pt x="11" y="31"/>
                    </a:moveTo>
                    <a:lnTo>
                      <a:pt x="15" y="43"/>
                    </a:lnTo>
                    <a:lnTo>
                      <a:pt x="23" y="54"/>
                    </a:lnTo>
                    <a:lnTo>
                      <a:pt x="30" y="62"/>
                    </a:lnTo>
                    <a:lnTo>
                      <a:pt x="38" y="66"/>
                    </a:lnTo>
                    <a:lnTo>
                      <a:pt x="46" y="62"/>
                    </a:lnTo>
                    <a:lnTo>
                      <a:pt x="53" y="62"/>
                    </a:lnTo>
                    <a:lnTo>
                      <a:pt x="57" y="54"/>
                    </a:lnTo>
                    <a:lnTo>
                      <a:pt x="61" y="46"/>
                    </a:lnTo>
                    <a:lnTo>
                      <a:pt x="65" y="50"/>
                    </a:lnTo>
                    <a:lnTo>
                      <a:pt x="61" y="58"/>
                    </a:lnTo>
                    <a:lnTo>
                      <a:pt x="53" y="69"/>
                    </a:lnTo>
                    <a:lnTo>
                      <a:pt x="46" y="77"/>
                    </a:lnTo>
                    <a:lnTo>
                      <a:pt x="34" y="77"/>
                    </a:lnTo>
                    <a:lnTo>
                      <a:pt x="19" y="77"/>
                    </a:lnTo>
                    <a:lnTo>
                      <a:pt x="11" y="69"/>
                    </a:lnTo>
                    <a:lnTo>
                      <a:pt x="4" y="62"/>
                    </a:lnTo>
                    <a:lnTo>
                      <a:pt x="0" y="50"/>
                    </a:lnTo>
                    <a:lnTo>
                      <a:pt x="0" y="39"/>
                    </a:lnTo>
                    <a:lnTo>
                      <a:pt x="0" y="27"/>
                    </a:lnTo>
                    <a:lnTo>
                      <a:pt x="4" y="20"/>
                    </a:lnTo>
                    <a:lnTo>
                      <a:pt x="11" y="12"/>
                    </a:lnTo>
                    <a:lnTo>
                      <a:pt x="19" y="4"/>
                    </a:lnTo>
                    <a:lnTo>
                      <a:pt x="27" y="0"/>
                    </a:lnTo>
                    <a:lnTo>
                      <a:pt x="34" y="0"/>
                    </a:lnTo>
                    <a:lnTo>
                      <a:pt x="46" y="0"/>
                    </a:lnTo>
                    <a:lnTo>
                      <a:pt x="57" y="8"/>
                    </a:lnTo>
                    <a:lnTo>
                      <a:pt x="61" y="16"/>
                    </a:lnTo>
                    <a:lnTo>
                      <a:pt x="65" y="31"/>
                    </a:lnTo>
                    <a:lnTo>
                      <a:pt x="11" y="31"/>
                    </a:lnTo>
                    <a:close/>
                    <a:moveTo>
                      <a:pt x="11" y="23"/>
                    </a:moveTo>
                    <a:lnTo>
                      <a:pt x="46" y="23"/>
                    </a:lnTo>
                    <a:lnTo>
                      <a:pt x="46" y="20"/>
                    </a:lnTo>
                    <a:lnTo>
                      <a:pt x="46" y="16"/>
                    </a:lnTo>
                    <a:lnTo>
                      <a:pt x="42" y="12"/>
                    </a:lnTo>
                    <a:lnTo>
                      <a:pt x="38" y="8"/>
                    </a:lnTo>
                    <a:lnTo>
                      <a:pt x="34" y="4"/>
                    </a:lnTo>
                    <a:lnTo>
                      <a:pt x="30" y="4"/>
                    </a:lnTo>
                    <a:lnTo>
                      <a:pt x="23" y="8"/>
                    </a:lnTo>
                    <a:lnTo>
                      <a:pt x="19" y="8"/>
                    </a:lnTo>
                    <a:lnTo>
                      <a:pt x="15" y="16"/>
                    </a:lnTo>
                    <a:lnTo>
                      <a:pt x="11" y="23"/>
                    </a:lnTo>
                    <a:close/>
                  </a:path>
                </a:pathLst>
              </a:custGeom>
              <a:solidFill>
                <a:srgbClr val="000000"/>
              </a:solidFill>
              <a:ln w="0">
                <a:solidFill>
                  <a:srgbClr val="000000"/>
                </a:solidFill>
                <a:round/>
                <a:headEnd/>
                <a:tailEnd/>
              </a:ln>
            </p:spPr>
            <p:txBody>
              <a:bodyPr/>
              <a:lstStyle/>
              <a:p>
                <a:endParaRPr lang="en-CA"/>
              </a:p>
            </p:txBody>
          </p:sp>
          <p:sp>
            <p:nvSpPr>
              <p:cNvPr id="14610" name="Freeform 192"/>
              <p:cNvSpPr>
                <a:spLocks/>
              </p:cNvSpPr>
              <p:nvPr/>
            </p:nvSpPr>
            <p:spPr bwMode="auto">
              <a:xfrm>
                <a:off x="660" y="2400"/>
                <a:ext cx="50" cy="77"/>
              </a:xfrm>
              <a:custGeom>
                <a:avLst/>
                <a:gdLst>
                  <a:gd name="T0" fmla="*/ 46 w 50"/>
                  <a:gd name="T1" fmla="*/ 0 h 77"/>
                  <a:gd name="T2" fmla="*/ 46 w 50"/>
                  <a:gd name="T3" fmla="*/ 27 h 77"/>
                  <a:gd name="T4" fmla="*/ 42 w 50"/>
                  <a:gd name="T5" fmla="*/ 27 h 77"/>
                  <a:gd name="T6" fmla="*/ 39 w 50"/>
                  <a:gd name="T7" fmla="*/ 16 h 77"/>
                  <a:gd name="T8" fmla="*/ 35 w 50"/>
                  <a:gd name="T9" fmla="*/ 8 h 77"/>
                  <a:gd name="T10" fmla="*/ 31 w 50"/>
                  <a:gd name="T11" fmla="*/ 4 h 77"/>
                  <a:gd name="T12" fmla="*/ 23 w 50"/>
                  <a:gd name="T13" fmla="*/ 4 h 77"/>
                  <a:gd name="T14" fmla="*/ 16 w 50"/>
                  <a:gd name="T15" fmla="*/ 4 h 77"/>
                  <a:gd name="T16" fmla="*/ 12 w 50"/>
                  <a:gd name="T17" fmla="*/ 8 h 77"/>
                  <a:gd name="T18" fmla="*/ 12 w 50"/>
                  <a:gd name="T19" fmla="*/ 12 h 77"/>
                  <a:gd name="T20" fmla="*/ 8 w 50"/>
                  <a:gd name="T21" fmla="*/ 16 h 77"/>
                  <a:gd name="T22" fmla="*/ 12 w 50"/>
                  <a:gd name="T23" fmla="*/ 20 h 77"/>
                  <a:gd name="T24" fmla="*/ 12 w 50"/>
                  <a:gd name="T25" fmla="*/ 23 h 77"/>
                  <a:gd name="T26" fmla="*/ 16 w 50"/>
                  <a:gd name="T27" fmla="*/ 27 h 77"/>
                  <a:gd name="T28" fmla="*/ 23 w 50"/>
                  <a:gd name="T29" fmla="*/ 27 h 77"/>
                  <a:gd name="T30" fmla="*/ 35 w 50"/>
                  <a:gd name="T31" fmla="*/ 35 h 77"/>
                  <a:gd name="T32" fmla="*/ 42 w 50"/>
                  <a:gd name="T33" fmla="*/ 39 h 77"/>
                  <a:gd name="T34" fmla="*/ 46 w 50"/>
                  <a:gd name="T35" fmla="*/ 46 h 77"/>
                  <a:gd name="T36" fmla="*/ 50 w 50"/>
                  <a:gd name="T37" fmla="*/ 54 h 77"/>
                  <a:gd name="T38" fmla="*/ 46 w 50"/>
                  <a:gd name="T39" fmla="*/ 66 h 77"/>
                  <a:gd name="T40" fmla="*/ 42 w 50"/>
                  <a:gd name="T41" fmla="*/ 73 h 77"/>
                  <a:gd name="T42" fmla="*/ 35 w 50"/>
                  <a:gd name="T43" fmla="*/ 77 h 77"/>
                  <a:gd name="T44" fmla="*/ 23 w 50"/>
                  <a:gd name="T45" fmla="*/ 77 h 77"/>
                  <a:gd name="T46" fmla="*/ 16 w 50"/>
                  <a:gd name="T47" fmla="*/ 77 h 77"/>
                  <a:gd name="T48" fmla="*/ 8 w 50"/>
                  <a:gd name="T49" fmla="*/ 77 h 77"/>
                  <a:gd name="T50" fmla="*/ 4 w 50"/>
                  <a:gd name="T51" fmla="*/ 73 h 77"/>
                  <a:gd name="T52" fmla="*/ 4 w 50"/>
                  <a:gd name="T53" fmla="*/ 73 h 77"/>
                  <a:gd name="T54" fmla="*/ 4 w 50"/>
                  <a:gd name="T55" fmla="*/ 77 h 77"/>
                  <a:gd name="T56" fmla="*/ 0 w 50"/>
                  <a:gd name="T57" fmla="*/ 77 h 77"/>
                  <a:gd name="T58" fmla="*/ 0 w 50"/>
                  <a:gd name="T59" fmla="*/ 77 h 77"/>
                  <a:gd name="T60" fmla="*/ 0 w 50"/>
                  <a:gd name="T61" fmla="*/ 50 h 77"/>
                  <a:gd name="T62" fmla="*/ 0 w 50"/>
                  <a:gd name="T63" fmla="*/ 50 h 77"/>
                  <a:gd name="T64" fmla="*/ 4 w 50"/>
                  <a:gd name="T65" fmla="*/ 62 h 77"/>
                  <a:gd name="T66" fmla="*/ 12 w 50"/>
                  <a:gd name="T67" fmla="*/ 69 h 77"/>
                  <a:gd name="T68" fmla="*/ 16 w 50"/>
                  <a:gd name="T69" fmla="*/ 73 h 77"/>
                  <a:gd name="T70" fmla="*/ 23 w 50"/>
                  <a:gd name="T71" fmla="*/ 73 h 77"/>
                  <a:gd name="T72" fmla="*/ 31 w 50"/>
                  <a:gd name="T73" fmla="*/ 73 h 77"/>
                  <a:gd name="T74" fmla="*/ 35 w 50"/>
                  <a:gd name="T75" fmla="*/ 69 h 77"/>
                  <a:gd name="T76" fmla="*/ 39 w 50"/>
                  <a:gd name="T77" fmla="*/ 66 h 77"/>
                  <a:gd name="T78" fmla="*/ 39 w 50"/>
                  <a:gd name="T79" fmla="*/ 62 h 77"/>
                  <a:gd name="T80" fmla="*/ 39 w 50"/>
                  <a:gd name="T81" fmla="*/ 58 h 77"/>
                  <a:gd name="T82" fmla="*/ 35 w 50"/>
                  <a:gd name="T83" fmla="*/ 54 h 77"/>
                  <a:gd name="T84" fmla="*/ 27 w 50"/>
                  <a:gd name="T85" fmla="*/ 46 h 77"/>
                  <a:gd name="T86" fmla="*/ 19 w 50"/>
                  <a:gd name="T87" fmla="*/ 43 h 77"/>
                  <a:gd name="T88" fmla="*/ 8 w 50"/>
                  <a:gd name="T89" fmla="*/ 39 h 77"/>
                  <a:gd name="T90" fmla="*/ 4 w 50"/>
                  <a:gd name="T91" fmla="*/ 31 h 77"/>
                  <a:gd name="T92" fmla="*/ 0 w 50"/>
                  <a:gd name="T93" fmla="*/ 27 h 77"/>
                  <a:gd name="T94" fmla="*/ 0 w 50"/>
                  <a:gd name="T95" fmla="*/ 20 h 77"/>
                  <a:gd name="T96" fmla="*/ 0 w 50"/>
                  <a:gd name="T97" fmla="*/ 12 h 77"/>
                  <a:gd name="T98" fmla="*/ 4 w 50"/>
                  <a:gd name="T99" fmla="*/ 4 h 77"/>
                  <a:gd name="T100" fmla="*/ 12 w 50"/>
                  <a:gd name="T101" fmla="*/ 0 h 77"/>
                  <a:gd name="T102" fmla="*/ 23 w 50"/>
                  <a:gd name="T103" fmla="*/ 0 h 77"/>
                  <a:gd name="T104" fmla="*/ 27 w 50"/>
                  <a:gd name="T105" fmla="*/ 0 h 77"/>
                  <a:gd name="T106" fmla="*/ 35 w 50"/>
                  <a:gd name="T107" fmla="*/ 0 h 77"/>
                  <a:gd name="T108" fmla="*/ 39 w 50"/>
                  <a:gd name="T109" fmla="*/ 4 h 77"/>
                  <a:gd name="T110" fmla="*/ 39 w 50"/>
                  <a:gd name="T111" fmla="*/ 4 h 77"/>
                  <a:gd name="T112" fmla="*/ 39 w 50"/>
                  <a:gd name="T113" fmla="*/ 4 h 77"/>
                  <a:gd name="T114" fmla="*/ 42 w 50"/>
                  <a:gd name="T115" fmla="*/ 4 h 77"/>
                  <a:gd name="T116" fmla="*/ 42 w 50"/>
                  <a:gd name="T117" fmla="*/ 0 h 77"/>
                  <a:gd name="T118" fmla="*/ 42 w 50"/>
                  <a:gd name="T119" fmla="*/ 0 h 77"/>
                  <a:gd name="T120" fmla="*/ 46 w 50"/>
                  <a:gd name="T121" fmla="*/ 0 h 7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0"/>
                  <a:gd name="T184" fmla="*/ 0 h 77"/>
                  <a:gd name="T185" fmla="*/ 50 w 50"/>
                  <a:gd name="T186" fmla="*/ 77 h 7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0" h="77">
                    <a:moveTo>
                      <a:pt x="46" y="0"/>
                    </a:moveTo>
                    <a:lnTo>
                      <a:pt x="46" y="27"/>
                    </a:lnTo>
                    <a:lnTo>
                      <a:pt x="42" y="27"/>
                    </a:lnTo>
                    <a:lnTo>
                      <a:pt x="39" y="16"/>
                    </a:lnTo>
                    <a:lnTo>
                      <a:pt x="35" y="8"/>
                    </a:lnTo>
                    <a:lnTo>
                      <a:pt x="31" y="4"/>
                    </a:lnTo>
                    <a:lnTo>
                      <a:pt x="23" y="4"/>
                    </a:lnTo>
                    <a:lnTo>
                      <a:pt x="16" y="4"/>
                    </a:lnTo>
                    <a:lnTo>
                      <a:pt x="12" y="8"/>
                    </a:lnTo>
                    <a:lnTo>
                      <a:pt x="12" y="12"/>
                    </a:lnTo>
                    <a:lnTo>
                      <a:pt x="8" y="16"/>
                    </a:lnTo>
                    <a:lnTo>
                      <a:pt x="12" y="20"/>
                    </a:lnTo>
                    <a:lnTo>
                      <a:pt x="12" y="23"/>
                    </a:lnTo>
                    <a:lnTo>
                      <a:pt x="16" y="27"/>
                    </a:lnTo>
                    <a:lnTo>
                      <a:pt x="23" y="27"/>
                    </a:lnTo>
                    <a:lnTo>
                      <a:pt x="35" y="35"/>
                    </a:lnTo>
                    <a:lnTo>
                      <a:pt x="42" y="39"/>
                    </a:lnTo>
                    <a:lnTo>
                      <a:pt x="46" y="46"/>
                    </a:lnTo>
                    <a:lnTo>
                      <a:pt x="50" y="54"/>
                    </a:lnTo>
                    <a:lnTo>
                      <a:pt x="46" y="66"/>
                    </a:lnTo>
                    <a:lnTo>
                      <a:pt x="42" y="73"/>
                    </a:lnTo>
                    <a:lnTo>
                      <a:pt x="35" y="77"/>
                    </a:lnTo>
                    <a:lnTo>
                      <a:pt x="23" y="77"/>
                    </a:lnTo>
                    <a:lnTo>
                      <a:pt x="16" y="77"/>
                    </a:lnTo>
                    <a:lnTo>
                      <a:pt x="8" y="77"/>
                    </a:lnTo>
                    <a:lnTo>
                      <a:pt x="4" y="73"/>
                    </a:lnTo>
                    <a:lnTo>
                      <a:pt x="4" y="77"/>
                    </a:lnTo>
                    <a:lnTo>
                      <a:pt x="0" y="77"/>
                    </a:lnTo>
                    <a:lnTo>
                      <a:pt x="0" y="50"/>
                    </a:lnTo>
                    <a:lnTo>
                      <a:pt x="4" y="62"/>
                    </a:lnTo>
                    <a:lnTo>
                      <a:pt x="12" y="69"/>
                    </a:lnTo>
                    <a:lnTo>
                      <a:pt x="16" y="73"/>
                    </a:lnTo>
                    <a:lnTo>
                      <a:pt x="23" y="73"/>
                    </a:lnTo>
                    <a:lnTo>
                      <a:pt x="31" y="73"/>
                    </a:lnTo>
                    <a:lnTo>
                      <a:pt x="35" y="69"/>
                    </a:lnTo>
                    <a:lnTo>
                      <a:pt x="39" y="66"/>
                    </a:lnTo>
                    <a:lnTo>
                      <a:pt x="39" y="62"/>
                    </a:lnTo>
                    <a:lnTo>
                      <a:pt x="39" y="58"/>
                    </a:lnTo>
                    <a:lnTo>
                      <a:pt x="35" y="54"/>
                    </a:lnTo>
                    <a:lnTo>
                      <a:pt x="27" y="46"/>
                    </a:lnTo>
                    <a:lnTo>
                      <a:pt x="19" y="43"/>
                    </a:lnTo>
                    <a:lnTo>
                      <a:pt x="8" y="39"/>
                    </a:lnTo>
                    <a:lnTo>
                      <a:pt x="4" y="31"/>
                    </a:lnTo>
                    <a:lnTo>
                      <a:pt x="0" y="27"/>
                    </a:lnTo>
                    <a:lnTo>
                      <a:pt x="0" y="20"/>
                    </a:lnTo>
                    <a:lnTo>
                      <a:pt x="0" y="12"/>
                    </a:lnTo>
                    <a:lnTo>
                      <a:pt x="4" y="4"/>
                    </a:lnTo>
                    <a:lnTo>
                      <a:pt x="12" y="0"/>
                    </a:lnTo>
                    <a:lnTo>
                      <a:pt x="23" y="0"/>
                    </a:lnTo>
                    <a:lnTo>
                      <a:pt x="27" y="0"/>
                    </a:lnTo>
                    <a:lnTo>
                      <a:pt x="35" y="0"/>
                    </a:lnTo>
                    <a:lnTo>
                      <a:pt x="39" y="4"/>
                    </a:lnTo>
                    <a:lnTo>
                      <a:pt x="42" y="4"/>
                    </a:lnTo>
                    <a:lnTo>
                      <a:pt x="42" y="0"/>
                    </a:lnTo>
                    <a:lnTo>
                      <a:pt x="46" y="0"/>
                    </a:lnTo>
                    <a:close/>
                  </a:path>
                </a:pathLst>
              </a:custGeom>
              <a:solidFill>
                <a:srgbClr val="000000"/>
              </a:solidFill>
              <a:ln w="0">
                <a:solidFill>
                  <a:srgbClr val="000000"/>
                </a:solidFill>
                <a:round/>
                <a:headEnd/>
                <a:tailEnd/>
              </a:ln>
            </p:spPr>
            <p:txBody>
              <a:bodyPr/>
              <a:lstStyle/>
              <a:p>
                <a:endParaRPr lang="en-CA"/>
              </a:p>
            </p:txBody>
          </p:sp>
          <p:sp>
            <p:nvSpPr>
              <p:cNvPr id="14611" name="Freeform 193"/>
              <p:cNvSpPr>
                <a:spLocks noEditPoints="1"/>
              </p:cNvSpPr>
              <p:nvPr/>
            </p:nvSpPr>
            <p:spPr bwMode="auto">
              <a:xfrm>
                <a:off x="722" y="2400"/>
                <a:ext cx="61" cy="77"/>
              </a:xfrm>
              <a:custGeom>
                <a:avLst/>
                <a:gdLst>
                  <a:gd name="T0" fmla="*/ 11 w 61"/>
                  <a:gd name="T1" fmla="*/ 31 h 77"/>
                  <a:gd name="T2" fmla="*/ 11 w 61"/>
                  <a:gd name="T3" fmla="*/ 43 h 77"/>
                  <a:gd name="T4" fmla="*/ 19 w 61"/>
                  <a:gd name="T5" fmla="*/ 54 h 77"/>
                  <a:gd name="T6" fmla="*/ 27 w 61"/>
                  <a:gd name="T7" fmla="*/ 62 h 77"/>
                  <a:gd name="T8" fmla="*/ 38 w 61"/>
                  <a:gd name="T9" fmla="*/ 66 h 77"/>
                  <a:gd name="T10" fmla="*/ 46 w 61"/>
                  <a:gd name="T11" fmla="*/ 62 h 77"/>
                  <a:gd name="T12" fmla="*/ 50 w 61"/>
                  <a:gd name="T13" fmla="*/ 62 h 77"/>
                  <a:gd name="T14" fmla="*/ 57 w 61"/>
                  <a:gd name="T15" fmla="*/ 54 h 77"/>
                  <a:gd name="T16" fmla="*/ 61 w 61"/>
                  <a:gd name="T17" fmla="*/ 46 h 77"/>
                  <a:gd name="T18" fmla="*/ 61 w 61"/>
                  <a:gd name="T19" fmla="*/ 50 h 77"/>
                  <a:gd name="T20" fmla="*/ 57 w 61"/>
                  <a:gd name="T21" fmla="*/ 58 h 77"/>
                  <a:gd name="T22" fmla="*/ 53 w 61"/>
                  <a:gd name="T23" fmla="*/ 69 h 77"/>
                  <a:gd name="T24" fmla="*/ 42 w 61"/>
                  <a:gd name="T25" fmla="*/ 77 h 77"/>
                  <a:gd name="T26" fmla="*/ 30 w 61"/>
                  <a:gd name="T27" fmla="*/ 77 h 77"/>
                  <a:gd name="T28" fmla="*/ 19 w 61"/>
                  <a:gd name="T29" fmla="*/ 77 h 77"/>
                  <a:gd name="T30" fmla="*/ 7 w 61"/>
                  <a:gd name="T31" fmla="*/ 69 h 77"/>
                  <a:gd name="T32" fmla="*/ 4 w 61"/>
                  <a:gd name="T33" fmla="*/ 62 h 77"/>
                  <a:gd name="T34" fmla="*/ 0 w 61"/>
                  <a:gd name="T35" fmla="*/ 50 h 77"/>
                  <a:gd name="T36" fmla="*/ 0 w 61"/>
                  <a:gd name="T37" fmla="*/ 39 h 77"/>
                  <a:gd name="T38" fmla="*/ 0 w 61"/>
                  <a:gd name="T39" fmla="*/ 27 h 77"/>
                  <a:gd name="T40" fmla="*/ 4 w 61"/>
                  <a:gd name="T41" fmla="*/ 20 h 77"/>
                  <a:gd name="T42" fmla="*/ 7 w 61"/>
                  <a:gd name="T43" fmla="*/ 12 h 77"/>
                  <a:gd name="T44" fmla="*/ 15 w 61"/>
                  <a:gd name="T45" fmla="*/ 4 h 77"/>
                  <a:gd name="T46" fmla="*/ 23 w 61"/>
                  <a:gd name="T47" fmla="*/ 0 h 77"/>
                  <a:gd name="T48" fmla="*/ 34 w 61"/>
                  <a:gd name="T49" fmla="*/ 0 h 77"/>
                  <a:gd name="T50" fmla="*/ 46 w 61"/>
                  <a:gd name="T51" fmla="*/ 0 h 77"/>
                  <a:gd name="T52" fmla="*/ 53 w 61"/>
                  <a:gd name="T53" fmla="*/ 8 h 77"/>
                  <a:gd name="T54" fmla="*/ 61 w 61"/>
                  <a:gd name="T55" fmla="*/ 16 h 77"/>
                  <a:gd name="T56" fmla="*/ 61 w 61"/>
                  <a:gd name="T57" fmla="*/ 31 h 77"/>
                  <a:gd name="T58" fmla="*/ 11 w 61"/>
                  <a:gd name="T59" fmla="*/ 31 h 77"/>
                  <a:gd name="T60" fmla="*/ 11 w 61"/>
                  <a:gd name="T61" fmla="*/ 23 h 77"/>
                  <a:gd name="T62" fmla="*/ 46 w 61"/>
                  <a:gd name="T63" fmla="*/ 23 h 77"/>
                  <a:gd name="T64" fmla="*/ 42 w 61"/>
                  <a:gd name="T65" fmla="*/ 20 h 77"/>
                  <a:gd name="T66" fmla="*/ 42 w 61"/>
                  <a:gd name="T67" fmla="*/ 16 h 77"/>
                  <a:gd name="T68" fmla="*/ 42 w 61"/>
                  <a:gd name="T69" fmla="*/ 12 h 77"/>
                  <a:gd name="T70" fmla="*/ 38 w 61"/>
                  <a:gd name="T71" fmla="*/ 8 h 77"/>
                  <a:gd name="T72" fmla="*/ 34 w 61"/>
                  <a:gd name="T73" fmla="*/ 4 h 77"/>
                  <a:gd name="T74" fmla="*/ 27 w 61"/>
                  <a:gd name="T75" fmla="*/ 4 h 77"/>
                  <a:gd name="T76" fmla="*/ 23 w 61"/>
                  <a:gd name="T77" fmla="*/ 8 h 77"/>
                  <a:gd name="T78" fmla="*/ 15 w 61"/>
                  <a:gd name="T79" fmla="*/ 8 h 77"/>
                  <a:gd name="T80" fmla="*/ 11 w 61"/>
                  <a:gd name="T81" fmla="*/ 16 h 77"/>
                  <a:gd name="T82" fmla="*/ 11 w 61"/>
                  <a:gd name="T83" fmla="*/ 23 h 77"/>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1"/>
                  <a:gd name="T127" fmla="*/ 0 h 77"/>
                  <a:gd name="T128" fmla="*/ 61 w 61"/>
                  <a:gd name="T129" fmla="*/ 77 h 77"/>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1" h="77">
                    <a:moveTo>
                      <a:pt x="11" y="31"/>
                    </a:moveTo>
                    <a:lnTo>
                      <a:pt x="11" y="43"/>
                    </a:lnTo>
                    <a:lnTo>
                      <a:pt x="19" y="54"/>
                    </a:lnTo>
                    <a:lnTo>
                      <a:pt x="27" y="62"/>
                    </a:lnTo>
                    <a:lnTo>
                      <a:pt x="38" y="66"/>
                    </a:lnTo>
                    <a:lnTo>
                      <a:pt x="46" y="62"/>
                    </a:lnTo>
                    <a:lnTo>
                      <a:pt x="50" y="62"/>
                    </a:lnTo>
                    <a:lnTo>
                      <a:pt x="57" y="54"/>
                    </a:lnTo>
                    <a:lnTo>
                      <a:pt x="61" y="46"/>
                    </a:lnTo>
                    <a:lnTo>
                      <a:pt x="61" y="50"/>
                    </a:lnTo>
                    <a:lnTo>
                      <a:pt x="57" y="58"/>
                    </a:lnTo>
                    <a:lnTo>
                      <a:pt x="53" y="69"/>
                    </a:lnTo>
                    <a:lnTo>
                      <a:pt x="42" y="77"/>
                    </a:lnTo>
                    <a:lnTo>
                      <a:pt x="30" y="77"/>
                    </a:lnTo>
                    <a:lnTo>
                      <a:pt x="19" y="77"/>
                    </a:lnTo>
                    <a:lnTo>
                      <a:pt x="7" y="69"/>
                    </a:lnTo>
                    <a:lnTo>
                      <a:pt x="4" y="62"/>
                    </a:lnTo>
                    <a:lnTo>
                      <a:pt x="0" y="50"/>
                    </a:lnTo>
                    <a:lnTo>
                      <a:pt x="0" y="39"/>
                    </a:lnTo>
                    <a:lnTo>
                      <a:pt x="0" y="27"/>
                    </a:lnTo>
                    <a:lnTo>
                      <a:pt x="4" y="20"/>
                    </a:lnTo>
                    <a:lnTo>
                      <a:pt x="7" y="12"/>
                    </a:lnTo>
                    <a:lnTo>
                      <a:pt x="15" y="4"/>
                    </a:lnTo>
                    <a:lnTo>
                      <a:pt x="23" y="0"/>
                    </a:lnTo>
                    <a:lnTo>
                      <a:pt x="34" y="0"/>
                    </a:lnTo>
                    <a:lnTo>
                      <a:pt x="46" y="0"/>
                    </a:lnTo>
                    <a:lnTo>
                      <a:pt x="53" y="8"/>
                    </a:lnTo>
                    <a:lnTo>
                      <a:pt x="61" y="16"/>
                    </a:lnTo>
                    <a:lnTo>
                      <a:pt x="61" y="31"/>
                    </a:lnTo>
                    <a:lnTo>
                      <a:pt x="11" y="31"/>
                    </a:lnTo>
                    <a:close/>
                    <a:moveTo>
                      <a:pt x="11" y="23"/>
                    </a:moveTo>
                    <a:lnTo>
                      <a:pt x="46" y="23"/>
                    </a:lnTo>
                    <a:lnTo>
                      <a:pt x="42" y="20"/>
                    </a:lnTo>
                    <a:lnTo>
                      <a:pt x="42" y="16"/>
                    </a:lnTo>
                    <a:lnTo>
                      <a:pt x="42" y="12"/>
                    </a:lnTo>
                    <a:lnTo>
                      <a:pt x="38" y="8"/>
                    </a:lnTo>
                    <a:lnTo>
                      <a:pt x="34" y="4"/>
                    </a:lnTo>
                    <a:lnTo>
                      <a:pt x="27" y="4"/>
                    </a:lnTo>
                    <a:lnTo>
                      <a:pt x="23" y="8"/>
                    </a:lnTo>
                    <a:lnTo>
                      <a:pt x="15" y="8"/>
                    </a:lnTo>
                    <a:lnTo>
                      <a:pt x="11" y="16"/>
                    </a:lnTo>
                    <a:lnTo>
                      <a:pt x="11" y="23"/>
                    </a:lnTo>
                    <a:close/>
                  </a:path>
                </a:pathLst>
              </a:custGeom>
              <a:solidFill>
                <a:srgbClr val="000000"/>
              </a:solidFill>
              <a:ln w="0">
                <a:solidFill>
                  <a:srgbClr val="000000"/>
                </a:solidFill>
                <a:round/>
                <a:headEnd/>
                <a:tailEnd/>
              </a:ln>
            </p:spPr>
            <p:txBody>
              <a:bodyPr/>
              <a:lstStyle/>
              <a:p>
                <a:endParaRPr lang="en-CA"/>
              </a:p>
            </p:txBody>
          </p:sp>
          <p:sp>
            <p:nvSpPr>
              <p:cNvPr id="14612" name="Rectangle 194"/>
              <p:cNvSpPr>
                <a:spLocks noChangeArrowheads="1"/>
              </p:cNvSpPr>
              <p:nvPr/>
            </p:nvSpPr>
            <p:spPr bwMode="auto">
              <a:xfrm>
                <a:off x="833" y="23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4613" name="Rectangle 195"/>
              <p:cNvSpPr>
                <a:spLocks noChangeArrowheads="1"/>
              </p:cNvSpPr>
              <p:nvPr/>
            </p:nvSpPr>
            <p:spPr bwMode="auto">
              <a:xfrm>
                <a:off x="864" y="2335"/>
                <a:ext cx="7" cy="207"/>
              </a:xfrm>
              <a:prstGeom prst="rect">
                <a:avLst/>
              </a:prstGeom>
              <a:solidFill>
                <a:srgbClr val="000000"/>
              </a:solidFill>
              <a:ln w="0">
                <a:solidFill>
                  <a:srgbClr val="000000"/>
                </a:solidFill>
                <a:miter lim="800000"/>
                <a:headEnd/>
                <a:tailEnd/>
              </a:ln>
            </p:spPr>
            <p:txBody>
              <a:bodyPr/>
              <a:lstStyle/>
              <a:p>
                <a:endParaRPr lang="en-US"/>
              </a:p>
            </p:txBody>
          </p:sp>
          <p:sp>
            <p:nvSpPr>
              <p:cNvPr id="14614" name="Freeform 196"/>
              <p:cNvSpPr>
                <a:spLocks/>
              </p:cNvSpPr>
              <p:nvPr/>
            </p:nvSpPr>
            <p:spPr bwMode="auto">
              <a:xfrm>
                <a:off x="1063" y="2458"/>
                <a:ext cx="19" cy="19"/>
              </a:xfrm>
              <a:custGeom>
                <a:avLst/>
                <a:gdLst>
                  <a:gd name="T0" fmla="*/ 8 w 19"/>
                  <a:gd name="T1" fmla="*/ 0 h 19"/>
                  <a:gd name="T2" fmla="*/ 12 w 19"/>
                  <a:gd name="T3" fmla="*/ 4 h 19"/>
                  <a:gd name="T4" fmla="*/ 15 w 19"/>
                  <a:gd name="T5" fmla="*/ 4 h 19"/>
                  <a:gd name="T6" fmla="*/ 19 w 19"/>
                  <a:gd name="T7" fmla="*/ 8 h 19"/>
                  <a:gd name="T8" fmla="*/ 19 w 19"/>
                  <a:gd name="T9" fmla="*/ 11 h 19"/>
                  <a:gd name="T10" fmla="*/ 19 w 19"/>
                  <a:gd name="T11" fmla="*/ 15 h 19"/>
                  <a:gd name="T12" fmla="*/ 15 w 19"/>
                  <a:gd name="T13" fmla="*/ 19 h 19"/>
                  <a:gd name="T14" fmla="*/ 12 w 19"/>
                  <a:gd name="T15" fmla="*/ 19 h 19"/>
                  <a:gd name="T16" fmla="*/ 8 w 19"/>
                  <a:gd name="T17" fmla="*/ 19 h 19"/>
                  <a:gd name="T18" fmla="*/ 4 w 19"/>
                  <a:gd name="T19" fmla="*/ 19 h 19"/>
                  <a:gd name="T20" fmla="*/ 4 w 19"/>
                  <a:gd name="T21" fmla="*/ 19 h 19"/>
                  <a:gd name="T22" fmla="*/ 0 w 19"/>
                  <a:gd name="T23" fmla="*/ 15 h 19"/>
                  <a:gd name="T24" fmla="*/ 0 w 19"/>
                  <a:gd name="T25" fmla="*/ 11 h 19"/>
                  <a:gd name="T26" fmla="*/ 0 w 19"/>
                  <a:gd name="T27" fmla="*/ 8 h 19"/>
                  <a:gd name="T28" fmla="*/ 4 w 19"/>
                  <a:gd name="T29" fmla="*/ 4 h 19"/>
                  <a:gd name="T30" fmla="*/ 4 w 19"/>
                  <a:gd name="T31" fmla="*/ 0 h 19"/>
                  <a:gd name="T32" fmla="*/ 8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8" y="0"/>
                    </a:moveTo>
                    <a:lnTo>
                      <a:pt x="12" y="4"/>
                    </a:lnTo>
                    <a:lnTo>
                      <a:pt x="15" y="4"/>
                    </a:lnTo>
                    <a:lnTo>
                      <a:pt x="19" y="8"/>
                    </a:lnTo>
                    <a:lnTo>
                      <a:pt x="19" y="11"/>
                    </a:lnTo>
                    <a:lnTo>
                      <a:pt x="19" y="15"/>
                    </a:lnTo>
                    <a:lnTo>
                      <a:pt x="15" y="19"/>
                    </a:lnTo>
                    <a:lnTo>
                      <a:pt x="12" y="19"/>
                    </a:lnTo>
                    <a:lnTo>
                      <a:pt x="8" y="19"/>
                    </a:lnTo>
                    <a:lnTo>
                      <a:pt x="4" y="19"/>
                    </a:lnTo>
                    <a:lnTo>
                      <a:pt x="0" y="15"/>
                    </a:lnTo>
                    <a:lnTo>
                      <a:pt x="0" y="11"/>
                    </a:lnTo>
                    <a:lnTo>
                      <a:pt x="0" y="8"/>
                    </a:lnTo>
                    <a:lnTo>
                      <a:pt x="4" y="4"/>
                    </a:lnTo>
                    <a:lnTo>
                      <a:pt x="4" y="0"/>
                    </a:lnTo>
                    <a:lnTo>
                      <a:pt x="8" y="0"/>
                    </a:lnTo>
                    <a:close/>
                  </a:path>
                </a:pathLst>
              </a:custGeom>
              <a:solidFill>
                <a:srgbClr val="000000"/>
              </a:solidFill>
              <a:ln w="0">
                <a:solidFill>
                  <a:srgbClr val="000000"/>
                </a:solidFill>
                <a:round/>
                <a:headEnd/>
                <a:tailEnd/>
              </a:ln>
            </p:spPr>
            <p:txBody>
              <a:bodyPr/>
              <a:lstStyle/>
              <a:p>
                <a:endParaRPr lang="en-CA"/>
              </a:p>
            </p:txBody>
          </p:sp>
          <p:sp>
            <p:nvSpPr>
              <p:cNvPr id="14615" name="Freeform 197"/>
              <p:cNvSpPr>
                <a:spLocks noEditPoints="1"/>
              </p:cNvSpPr>
              <p:nvPr/>
            </p:nvSpPr>
            <p:spPr bwMode="auto">
              <a:xfrm>
                <a:off x="1098" y="2362"/>
                <a:ext cx="73" cy="115"/>
              </a:xfrm>
              <a:custGeom>
                <a:avLst/>
                <a:gdLst>
                  <a:gd name="T0" fmla="*/ 0 w 73"/>
                  <a:gd name="T1" fmla="*/ 58 h 115"/>
                  <a:gd name="T2" fmla="*/ 4 w 73"/>
                  <a:gd name="T3" fmla="*/ 42 h 115"/>
                  <a:gd name="T4" fmla="*/ 7 w 73"/>
                  <a:gd name="T5" fmla="*/ 27 h 115"/>
                  <a:gd name="T6" fmla="*/ 15 w 73"/>
                  <a:gd name="T7" fmla="*/ 15 h 115"/>
                  <a:gd name="T8" fmla="*/ 23 w 73"/>
                  <a:gd name="T9" fmla="*/ 8 h 115"/>
                  <a:gd name="T10" fmla="*/ 30 w 73"/>
                  <a:gd name="T11" fmla="*/ 4 h 115"/>
                  <a:gd name="T12" fmla="*/ 38 w 73"/>
                  <a:gd name="T13" fmla="*/ 0 h 115"/>
                  <a:gd name="T14" fmla="*/ 46 w 73"/>
                  <a:gd name="T15" fmla="*/ 4 h 115"/>
                  <a:gd name="T16" fmla="*/ 53 w 73"/>
                  <a:gd name="T17" fmla="*/ 8 h 115"/>
                  <a:gd name="T18" fmla="*/ 57 w 73"/>
                  <a:gd name="T19" fmla="*/ 15 h 115"/>
                  <a:gd name="T20" fmla="*/ 65 w 73"/>
                  <a:gd name="T21" fmla="*/ 27 h 115"/>
                  <a:gd name="T22" fmla="*/ 69 w 73"/>
                  <a:gd name="T23" fmla="*/ 42 h 115"/>
                  <a:gd name="T24" fmla="*/ 73 w 73"/>
                  <a:gd name="T25" fmla="*/ 58 h 115"/>
                  <a:gd name="T26" fmla="*/ 69 w 73"/>
                  <a:gd name="T27" fmla="*/ 77 h 115"/>
                  <a:gd name="T28" fmla="*/ 65 w 73"/>
                  <a:gd name="T29" fmla="*/ 92 h 115"/>
                  <a:gd name="T30" fmla="*/ 61 w 73"/>
                  <a:gd name="T31" fmla="*/ 104 h 115"/>
                  <a:gd name="T32" fmla="*/ 53 w 73"/>
                  <a:gd name="T33" fmla="*/ 111 h 115"/>
                  <a:gd name="T34" fmla="*/ 42 w 73"/>
                  <a:gd name="T35" fmla="*/ 115 h 115"/>
                  <a:gd name="T36" fmla="*/ 34 w 73"/>
                  <a:gd name="T37" fmla="*/ 115 h 115"/>
                  <a:gd name="T38" fmla="*/ 27 w 73"/>
                  <a:gd name="T39" fmla="*/ 115 h 115"/>
                  <a:gd name="T40" fmla="*/ 19 w 73"/>
                  <a:gd name="T41" fmla="*/ 107 h 115"/>
                  <a:gd name="T42" fmla="*/ 11 w 73"/>
                  <a:gd name="T43" fmla="*/ 96 h 115"/>
                  <a:gd name="T44" fmla="*/ 4 w 73"/>
                  <a:gd name="T45" fmla="*/ 81 h 115"/>
                  <a:gd name="T46" fmla="*/ 0 w 73"/>
                  <a:gd name="T47" fmla="*/ 58 h 115"/>
                  <a:gd name="T48" fmla="*/ 19 w 73"/>
                  <a:gd name="T49" fmla="*/ 61 h 115"/>
                  <a:gd name="T50" fmla="*/ 19 w 73"/>
                  <a:gd name="T51" fmla="*/ 81 h 115"/>
                  <a:gd name="T52" fmla="*/ 23 w 73"/>
                  <a:gd name="T53" fmla="*/ 100 h 115"/>
                  <a:gd name="T54" fmla="*/ 27 w 73"/>
                  <a:gd name="T55" fmla="*/ 107 h 115"/>
                  <a:gd name="T56" fmla="*/ 30 w 73"/>
                  <a:gd name="T57" fmla="*/ 111 h 115"/>
                  <a:gd name="T58" fmla="*/ 34 w 73"/>
                  <a:gd name="T59" fmla="*/ 111 h 115"/>
                  <a:gd name="T60" fmla="*/ 42 w 73"/>
                  <a:gd name="T61" fmla="*/ 111 h 115"/>
                  <a:gd name="T62" fmla="*/ 46 w 73"/>
                  <a:gd name="T63" fmla="*/ 107 h 115"/>
                  <a:gd name="T64" fmla="*/ 50 w 73"/>
                  <a:gd name="T65" fmla="*/ 104 h 115"/>
                  <a:gd name="T66" fmla="*/ 53 w 73"/>
                  <a:gd name="T67" fmla="*/ 92 h 115"/>
                  <a:gd name="T68" fmla="*/ 53 w 73"/>
                  <a:gd name="T69" fmla="*/ 77 h 115"/>
                  <a:gd name="T70" fmla="*/ 57 w 73"/>
                  <a:gd name="T71" fmla="*/ 54 h 115"/>
                  <a:gd name="T72" fmla="*/ 53 w 73"/>
                  <a:gd name="T73" fmla="*/ 38 h 115"/>
                  <a:gd name="T74" fmla="*/ 53 w 73"/>
                  <a:gd name="T75" fmla="*/ 23 h 115"/>
                  <a:gd name="T76" fmla="*/ 50 w 73"/>
                  <a:gd name="T77" fmla="*/ 15 h 115"/>
                  <a:gd name="T78" fmla="*/ 46 w 73"/>
                  <a:gd name="T79" fmla="*/ 8 h 115"/>
                  <a:gd name="T80" fmla="*/ 42 w 73"/>
                  <a:gd name="T81" fmla="*/ 8 h 115"/>
                  <a:gd name="T82" fmla="*/ 38 w 73"/>
                  <a:gd name="T83" fmla="*/ 8 h 115"/>
                  <a:gd name="T84" fmla="*/ 30 w 73"/>
                  <a:gd name="T85" fmla="*/ 8 h 115"/>
                  <a:gd name="T86" fmla="*/ 27 w 73"/>
                  <a:gd name="T87" fmla="*/ 12 h 115"/>
                  <a:gd name="T88" fmla="*/ 23 w 73"/>
                  <a:gd name="T89" fmla="*/ 19 h 115"/>
                  <a:gd name="T90" fmla="*/ 19 w 73"/>
                  <a:gd name="T91" fmla="*/ 31 h 115"/>
                  <a:gd name="T92" fmla="*/ 19 w 73"/>
                  <a:gd name="T93" fmla="*/ 46 h 115"/>
                  <a:gd name="T94" fmla="*/ 19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42"/>
                    </a:lnTo>
                    <a:lnTo>
                      <a:pt x="7" y="27"/>
                    </a:lnTo>
                    <a:lnTo>
                      <a:pt x="15" y="15"/>
                    </a:lnTo>
                    <a:lnTo>
                      <a:pt x="23" y="8"/>
                    </a:lnTo>
                    <a:lnTo>
                      <a:pt x="30" y="4"/>
                    </a:lnTo>
                    <a:lnTo>
                      <a:pt x="38" y="0"/>
                    </a:lnTo>
                    <a:lnTo>
                      <a:pt x="46" y="4"/>
                    </a:lnTo>
                    <a:lnTo>
                      <a:pt x="53" y="8"/>
                    </a:lnTo>
                    <a:lnTo>
                      <a:pt x="57" y="15"/>
                    </a:lnTo>
                    <a:lnTo>
                      <a:pt x="65" y="27"/>
                    </a:lnTo>
                    <a:lnTo>
                      <a:pt x="69" y="42"/>
                    </a:lnTo>
                    <a:lnTo>
                      <a:pt x="73" y="58"/>
                    </a:lnTo>
                    <a:lnTo>
                      <a:pt x="69" y="77"/>
                    </a:lnTo>
                    <a:lnTo>
                      <a:pt x="65" y="92"/>
                    </a:lnTo>
                    <a:lnTo>
                      <a:pt x="61" y="104"/>
                    </a:lnTo>
                    <a:lnTo>
                      <a:pt x="53" y="111"/>
                    </a:lnTo>
                    <a:lnTo>
                      <a:pt x="42" y="115"/>
                    </a:lnTo>
                    <a:lnTo>
                      <a:pt x="34" y="115"/>
                    </a:lnTo>
                    <a:lnTo>
                      <a:pt x="27" y="115"/>
                    </a:lnTo>
                    <a:lnTo>
                      <a:pt x="19" y="107"/>
                    </a:lnTo>
                    <a:lnTo>
                      <a:pt x="11" y="96"/>
                    </a:lnTo>
                    <a:lnTo>
                      <a:pt x="4" y="81"/>
                    </a:lnTo>
                    <a:lnTo>
                      <a:pt x="0" y="58"/>
                    </a:lnTo>
                    <a:close/>
                    <a:moveTo>
                      <a:pt x="19" y="61"/>
                    </a:moveTo>
                    <a:lnTo>
                      <a:pt x="19" y="81"/>
                    </a:lnTo>
                    <a:lnTo>
                      <a:pt x="23" y="100"/>
                    </a:lnTo>
                    <a:lnTo>
                      <a:pt x="27" y="107"/>
                    </a:lnTo>
                    <a:lnTo>
                      <a:pt x="30" y="111"/>
                    </a:lnTo>
                    <a:lnTo>
                      <a:pt x="34" y="111"/>
                    </a:lnTo>
                    <a:lnTo>
                      <a:pt x="42" y="111"/>
                    </a:lnTo>
                    <a:lnTo>
                      <a:pt x="46" y="107"/>
                    </a:lnTo>
                    <a:lnTo>
                      <a:pt x="50" y="104"/>
                    </a:lnTo>
                    <a:lnTo>
                      <a:pt x="53" y="92"/>
                    </a:lnTo>
                    <a:lnTo>
                      <a:pt x="53" y="77"/>
                    </a:lnTo>
                    <a:lnTo>
                      <a:pt x="57" y="54"/>
                    </a:lnTo>
                    <a:lnTo>
                      <a:pt x="53" y="38"/>
                    </a:lnTo>
                    <a:lnTo>
                      <a:pt x="53" y="23"/>
                    </a:lnTo>
                    <a:lnTo>
                      <a:pt x="50" y="15"/>
                    </a:lnTo>
                    <a:lnTo>
                      <a:pt x="46" y="8"/>
                    </a:lnTo>
                    <a:lnTo>
                      <a:pt x="42" y="8"/>
                    </a:lnTo>
                    <a:lnTo>
                      <a:pt x="38" y="8"/>
                    </a:lnTo>
                    <a:lnTo>
                      <a:pt x="30" y="8"/>
                    </a:lnTo>
                    <a:lnTo>
                      <a:pt x="27" y="12"/>
                    </a:lnTo>
                    <a:lnTo>
                      <a:pt x="23" y="19"/>
                    </a:lnTo>
                    <a:lnTo>
                      <a:pt x="19" y="31"/>
                    </a:lnTo>
                    <a:lnTo>
                      <a:pt x="19" y="46"/>
                    </a:lnTo>
                    <a:lnTo>
                      <a:pt x="19" y="61"/>
                    </a:lnTo>
                    <a:close/>
                  </a:path>
                </a:pathLst>
              </a:custGeom>
              <a:solidFill>
                <a:srgbClr val="000000"/>
              </a:solidFill>
              <a:ln w="0">
                <a:solidFill>
                  <a:srgbClr val="000000"/>
                </a:solidFill>
                <a:round/>
                <a:headEnd/>
                <a:tailEnd/>
              </a:ln>
            </p:spPr>
            <p:txBody>
              <a:bodyPr/>
              <a:lstStyle/>
              <a:p>
                <a:endParaRPr lang="en-CA"/>
              </a:p>
            </p:txBody>
          </p:sp>
          <p:sp>
            <p:nvSpPr>
              <p:cNvPr id="14616" name="Freeform 198"/>
              <p:cNvSpPr>
                <a:spLocks noEditPoints="1"/>
              </p:cNvSpPr>
              <p:nvPr/>
            </p:nvSpPr>
            <p:spPr bwMode="auto">
              <a:xfrm>
                <a:off x="1182" y="2362"/>
                <a:ext cx="73" cy="115"/>
              </a:xfrm>
              <a:custGeom>
                <a:avLst/>
                <a:gdLst>
                  <a:gd name="T0" fmla="*/ 0 w 73"/>
                  <a:gd name="T1" fmla="*/ 58 h 115"/>
                  <a:gd name="T2" fmla="*/ 4 w 73"/>
                  <a:gd name="T3" fmla="*/ 42 h 115"/>
                  <a:gd name="T4" fmla="*/ 8 w 73"/>
                  <a:gd name="T5" fmla="*/ 27 h 115"/>
                  <a:gd name="T6" fmla="*/ 12 w 73"/>
                  <a:gd name="T7" fmla="*/ 15 h 115"/>
                  <a:gd name="T8" fmla="*/ 23 w 73"/>
                  <a:gd name="T9" fmla="*/ 8 h 115"/>
                  <a:gd name="T10" fmla="*/ 31 w 73"/>
                  <a:gd name="T11" fmla="*/ 4 h 115"/>
                  <a:gd name="T12" fmla="*/ 38 w 73"/>
                  <a:gd name="T13" fmla="*/ 0 h 115"/>
                  <a:gd name="T14" fmla="*/ 46 w 73"/>
                  <a:gd name="T15" fmla="*/ 4 h 115"/>
                  <a:gd name="T16" fmla="*/ 54 w 73"/>
                  <a:gd name="T17" fmla="*/ 8 h 115"/>
                  <a:gd name="T18" fmla="*/ 58 w 73"/>
                  <a:gd name="T19" fmla="*/ 15 h 115"/>
                  <a:gd name="T20" fmla="*/ 65 w 73"/>
                  <a:gd name="T21" fmla="*/ 27 h 115"/>
                  <a:gd name="T22" fmla="*/ 69 w 73"/>
                  <a:gd name="T23" fmla="*/ 42 h 115"/>
                  <a:gd name="T24" fmla="*/ 73 w 73"/>
                  <a:gd name="T25" fmla="*/ 58 h 115"/>
                  <a:gd name="T26" fmla="*/ 69 w 73"/>
                  <a:gd name="T27" fmla="*/ 77 h 115"/>
                  <a:gd name="T28" fmla="*/ 65 w 73"/>
                  <a:gd name="T29" fmla="*/ 92 h 115"/>
                  <a:gd name="T30" fmla="*/ 61 w 73"/>
                  <a:gd name="T31" fmla="*/ 104 h 115"/>
                  <a:gd name="T32" fmla="*/ 54 w 73"/>
                  <a:gd name="T33" fmla="*/ 111 h 115"/>
                  <a:gd name="T34" fmla="*/ 42 w 73"/>
                  <a:gd name="T35" fmla="*/ 115 h 115"/>
                  <a:gd name="T36" fmla="*/ 35 w 73"/>
                  <a:gd name="T37" fmla="*/ 115 h 115"/>
                  <a:gd name="T38" fmla="*/ 27 w 73"/>
                  <a:gd name="T39" fmla="*/ 115 h 115"/>
                  <a:gd name="T40" fmla="*/ 19 w 73"/>
                  <a:gd name="T41" fmla="*/ 107 h 115"/>
                  <a:gd name="T42" fmla="*/ 12 w 73"/>
                  <a:gd name="T43" fmla="*/ 96 h 115"/>
                  <a:gd name="T44" fmla="*/ 4 w 73"/>
                  <a:gd name="T45" fmla="*/ 81 h 115"/>
                  <a:gd name="T46" fmla="*/ 0 w 73"/>
                  <a:gd name="T47" fmla="*/ 58 h 115"/>
                  <a:gd name="T48" fmla="*/ 15 w 73"/>
                  <a:gd name="T49" fmla="*/ 61 h 115"/>
                  <a:gd name="T50" fmla="*/ 19 w 73"/>
                  <a:gd name="T51" fmla="*/ 81 h 115"/>
                  <a:gd name="T52" fmla="*/ 23 w 73"/>
                  <a:gd name="T53" fmla="*/ 100 h 115"/>
                  <a:gd name="T54" fmla="*/ 27 w 73"/>
                  <a:gd name="T55" fmla="*/ 107 h 115"/>
                  <a:gd name="T56" fmla="*/ 31 w 73"/>
                  <a:gd name="T57" fmla="*/ 111 h 115"/>
                  <a:gd name="T58" fmla="*/ 35 w 73"/>
                  <a:gd name="T59" fmla="*/ 111 h 115"/>
                  <a:gd name="T60" fmla="*/ 42 w 73"/>
                  <a:gd name="T61" fmla="*/ 111 h 115"/>
                  <a:gd name="T62" fmla="*/ 46 w 73"/>
                  <a:gd name="T63" fmla="*/ 107 h 115"/>
                  <a:gd name="T64" fmla="*/ 50 w 73"/>
                  <a:gd name="T65" fmla="*/ 104 h 115"/>
                  <a:gd name="T66" fmla="*/ 54 w 73"/>
                  <a:gd name="T67" fmla="*/ 92 h 115"/>
                  <a:gd name="T68" fmla="*/ 54 w 73"/>
                  <a:gd name="T69" fmla="*/ 77 h 115"/>
                  <a:gd name="T70" fmla="*/ 54 w 73"/>
                  <a:gd name="T71" fmla="*/ 54 h 115"/>
                  <a:gd name="T72" fmla="*/ 54 w 73"/>
                  <a:gd name="T73" fmla="*/ 38 h 115"/>
                  <a:gd name="T74" fmla="*/ 50 w 73"/>
                  <a:gd name="T75" fmla="*/ 23 h 115"/>
                  <a:gd name="T76" fmla="*/ 50 w 73"/>
                  <a:gd name="T77" fmla="*/ 15 h 115"/>
                  <a:gd name="T78" fmla="*/ 46 w 73"/>
                  <a:gd name="T79" fmla="*/ 8 h 115"/>
                  <a:gd name="T80" fmla="*/ 42 w 73"/>
                  <a:gd name="T81" fmla="*/ 8 h 115"/>
                  <a:gd name="T82" fmla="*/ 35 w 73"/>
                  <a:gd name="T83" fmla="*/ 8 h 115"/>
                  <a:gd name="T84" fmla="*/ 31 w 73"/>
                  <a:gd name="T85" fmla="*/ 8 h 115"/>
                  <a:gd name="T86" fmla="*/ 27 w 73"/>
                  <a:gd name="T87" fmla="*/ 12 h 115"/>
                  <a:gd name="T88" fmla="*/ 23 w 73"/>
                  <a:gd name="T89" fmla="*/ 19 h 115"/>
                  <a:gd name="T90" fmla="*/ 19 w 73"/>
                  <a:gd name="T91" fmla="*/ 31 h 115"/>
                  <a:gd name="T92" fmla="*/ 19 w 73"/>
                  <a:gd name="T93" fmla="*/ 46 h 115"/>
                  <a:gd name="T94" fmla="*/ 15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42"/>
                    </a:lnTo>
                    <a:lnTo>
                      <a:pt x="8" y="27"/>
                    </a:lnTo>
                    <a:lnTo>
                      <a:pt x="12" y="15"/>
                    </a:lnTo>
                    <a:lnTo>
                      <a:pt x="23" y="8"/>
                    </a:lnTo>
                    <a:lnTo>
                      <a:pt x="31" y="4"/>
                    </a:lnTo>
                    <a:lnTo>
                      <a:pt x="38" y="0"/>
                    </a:lnTo>
                    <a:lnTo>
                      <a:pt x="46" y="4"/>
                    </a:lnTo>
                    <a:lnTo>
                      <a:pt x="54" y="8"/>
                    </a:lnTo>
                    <a:lnTo>
                      <a:pt x="58" y="15"/>
                    </a:lnTo>
                    <a:lnTo>
                      <a:pt x="65" y="27"/>
                    </a:lnTo>
                    <a:lnTo>
                      <a:pt x="69" y="42"/>
                    </a:lnTo>
                    <a:lnTo>
                      <a:pt x="73" y="58"/>
                    </a:lnTo>
                    <a:lnTo>
                      <a:pt x="69" y="77"/>
                    </a:lnTo>
                    <a:lnTo>
                      <a:pt x="65" y="92"/>
                    </a:lnTo>
                    <a:lnTo>
                      <a:pt x="61" y="104"/>
                    </a:lnTo>
                    <a:lnTo>
                      <a:pt x="54" y="111"/>
                    </a:lnTo>
                    <a:lnTo>
                      <a:pt x="42" y="115"/>
                    </a:lnTo>
                    <a:lnTo>
                      <a:pt x="35" y="115"/>
                    </a:lnTo>
                    <a:lnTo>
                      <a:pt x="27" y="115"/>
                    </a:lnTo>
                    <a:lnTo>
                      <a:pt x="19" y="107"/>
                    </a:lnTo>
                    <a:lnTo>
                      <a:pt x="12" y="96"/>
                    </a:lnTo>
                    <a:lnTo>
                      <a:pt x="4" y="81"/>
                    </a:lnTo>
                    <a:lnTo>
                      <a:pt x="0" y="58"/>
                    </a:lnTo>
                    <a:close/>
                    <a:moveTo>
                      <a:pt x="15" y="61"/>
                    </a:moveTo>
                    <a:lnTo>
                      <a:pt x="19" y="81"/>
                    </a:lnTo>
                    <a:lnTo>
                      <a:pt x="23" y="100"/>
                    </a:lnTo>
                    <a:lnTo>
                      <a:pt x="27" y="107"/>
                    </a:lnTo>
                    <a:lnTo>
                      <a:pt x="31" y="111"/>
                    </a:lnTo>
                    <a:lnTo>
                      <a:pt x="35" y="111"/>
                    </a:lnTo>
                    <a:lnTo>
                      <a:pt x="42" y="111"/>
                    </a:lnTo>
                    <a:lnTo>
                      <a:pt x="46" y="107"/>
                    </a:lnTo>
                    <a:lnTo>
                      <a:pt x="50" y="104"/>
                    </a:lnTo>
                    <a:lnTo>
                      <a:pt x="54" y="92"/>
                    </a:lnTo>
                    <a:lnTo>
                      <a:pt x="54" y="77"/>
                    </a:lnTo>
                    <a:lnTo>
                      <a:pt x="54" y="54"/>
                    </a:lnTo>
                    <a:lnTo>
                      <a:pt x="54" y="38"/>
                    </a:lnTo>
                    <a:lnTo>
                      <a:pt x="50" y="23"/>
                    </a:lnTo>
                    <a:lnTo>
                      <a:pt x="50" y="15"/>
                    </a:lnTo>
                    <a:lnTo>
                      <a:pt x="46" y="8"/>
                    </a:lnTo>
                    <a:lnTo>
                      <a:pt x="42" y="8"/>
                    </a:lnTo>
                    <a:lnTo>
                      <a:pt x="35" y="8"/>
                    </a:lnTo>
                    <a:lnTo>
                      <a:pt x="31" y="8"/>
                    </a:lnTo>
                    <a:lnTo>
                      <a:pt x="27" y="12"/>
                    </a:lnTo>
                    <a:lnTo>
                      <a:pt x="23" y="19"/>
                    </a:lnTo>
                    <a:lnTo>
                      <a:pt x="19" y="31"/>
                    </a:lnTo>
                    <a:lnTo>
                      <a:pt x="19" y="46"/>
                    </a:lnTo>
                    <a:lnTo>
                      <a:pt x="15" y="61"/>
                    </a:lnTo>
                    <a:close/>
                  </a:path>
                </a:pathLst>
              </a:custGeom>
              <a:solidFill>
                <a:srgbClr val="000000"/>
              </a:solidFill>
              <a:ln w="0">
                <a:solidFill>
                  <a:srgbClr val="000000"/>
                </a:solidFill>
                <a:round/>
                <a:headEnd/>
                <a:tailEnd/>
              </a:ln>
            </p:spPr>
            <p:txBody>
              <a:bodyPr/>
              <a:lstStyle/>
              <a:p>
                <a:endParaRPr lang="en-CA"/>
              </a:p>
            </p:txBody>
          </p:sp>
          <p:sp>
            <p:nvSpPr>
              <p:cNvPr id="14617" name="Freeform 199"/>
              <p:cNvSpPr>
                <a:spLocks noEditPoints="1"/>
              </p:cNvSpPr>
              <p:nvPr/>
            </p:nvSpPr>
            <p:spPr bwMode="auto">
              <a:xfrm>
                <a:off x="1266" y="2362"/>
                <a:ext cx="70" cy="115"/>
              </a:xfrm>
              <a:custGeom>
                <a:avLst/>
                <a:gdLst>
                  <a:gd name="T0" fmla="*/ 4 w 70"/>
                  <a:gd name="T1" fmla="*/ 115 h 115"/>
                  <a:gd name="T2" fmla="*/ 4 w 70"/>
                  <a:gd name="T3" fmla="*/ 115 h 115"/>
                  <a:gd name="T4" fmla="*/ 12 w 70"/>
                  <a:gd name="T5" fmla="*/ 115 h 115"/>
                  <a:gd name="T6" fmla="*/ 24 w 70"/>
                  <a:gd name="T7" fmla="*/ 111 h 115"/>
                  <a:gd name="T8" fmla="*/ 31 w 70"/>
                  <a:gd name="T9" fmla="*/ 104 h 115"/>
                  <a:gd name="T10" fmla="*/ 39 w 70"/>
                  <a:gd name="T11" fmla="*/ 92 h 115"/>
                  <a:gd name="T12" fmla="*/ 47 w 70"/>
                  <a:gd name="T13" fmla="*/ 77 h 115"/>
                  <a:gd name="T14" fmla="*/ 54 w 70"/>
                  <a:gd name="T15" fmla="*/ 65 h 115"/>
                  <a:gd name="T16" fmla="*/ 39 w 70"/>
                  <a:gd name="T17" fmla="*/ 69 h 115"/>
                  <a:gd name="T18" fmla="*/ 31 w 70"/>
                  <a:gd name="T19" fmla="*/ 73 h 115"/>
                  <a:gd name="T20" fmla="*/ 20 w 70"/>
                  <a:gd name="T21" fmla="*/ 69 h 115"/>
                  <a:gd name="T22" fmla="*/ 8 w 70"/>
                  <a:gd name="T23" fmla="*/ 65 h 115"/>
                  <a:gd name="T24" fmla="*/ 4 w 70"/>
                  <a:gd name="T25" fmla="*/ 54 h 115"/>
                  <a:gd name="T26" fmla="*/ 0 w 70"/>
                  <a:gd name="T27" fmla="*/ 38 h 115"/>
                  <a:gd name="T28" fmla="*/ 4 w 70"/>
                  <a:gd name="T29" fmla="*/ 27 h 115"/>
                  <a:gd name="T30" fmla="*/ 8 w 70"/>
                  <a:gd name="T31" fmla="*/ 15 h 115"/>
                  <a:gd name="T32" fmla="*/ 16 w 70"/>
                  <a:gd name="T33" fmla="*/ 8 h 115"/>
                  <a:gd name="T34" fmla="*/ 27 w 70"/>
                  <a:gd name="T35" fmla="*/ 4 h 115"/>
                  <a:gd name="T36" fmla="*/ 35 w 70"/>
                  <a:gd name="T37" fmla="*/ 0 h 115"/>
                  <a:gd name="T38" fmla="*/ 50 w 70"/>
                  <a:gd name="T39" fmla="*/ 4 h 115"/>
                  <a:gd name="T40" fmla="*/ 58 w 70"/>
                  <a:gd name="T41" fmla="*/ 12 h 115"/>
                  <a:gd name="T42" fmla="*/ 66 w 70"/>
                  <a:gd name="T43" fmla="*/ 23 h 115"/>
                  <a:gd name="T44" fmla="*/ 70 w 70"/>
                  <a:gd name="T45" fmla="*/ 35 h 115"/>
                  <a:gd name="T46" fmla="*/ 70 w 70"/>
                  <a:gd name="T47" fmla="*/ 46 h 115"/>
                  <a:gd name="T48" fmla="*/ 70 w 70"/>
                  <a:gd name="T49" fmla="*/ 65 h 115"/>
                  <a:gd name="T50" fmla="*/ 62 w 70"/>
                  <a:gd name="T51" fmla="*/ 81 h 115"/>
                  <a:gd name="T52" fmla="*/ 50 w 70"/>
                  <a:gd name="T53" fmla="*/ 96 h 115"/>
                  <a:gd name="T54" fmla="*/ 35 w 70"/>
                  <a:gd name="T55" fmla="*/ 107 h 115"/>
                  <a:gd name="T56" fmla="*/ 24 w 70"/>
                  <a:gd name="T57" fmla="*/ 115 h 115"/>
                  <a:gd name="T58" fmla="*/ 8 w 70"/>
                  <a:gd name="T59" fmla="*/ 115 h 115"/>
                  <a:gd name="T60" fmla="*/ 4 w 70"/>
                  <a:gd name="T61" fmla="*/ 115 h 115"/>
                  <a:gd name="T62" fmla="*/ 54 w 70"/>
                  <a:gd name="T63" fmla="*/ 58 h 115"/>
                  <a:gd name="T64" fmla="*/ 54 w 70"/>
                  <a:gd name="T65" fmla="*/ 50 h 115"/>
                  <a:gd name="T66" fmla="*/ 54 w 70"/>
                  <a:gd name="T67" fmla="*/ 42 h 115"/>
                  <a:gd name="T68" fmla="*/ 54 w 70"/>
                  <a:gd name="T69" fmla="*/ 35 h 115"/>
                  <a:gd name="T70" fmla="*/ 54 w 70"/>
                  <a:gd name="T71" fmla="*/ 27 h 115"/>
                  <a:gd name="T72" fmla="*/ 50 w 70"/>
                  <a:gd name="T73" fmla="*/ 15 h 115"/>
                  <a:gd name="T74" fmla="*/ 47 w 70"/>
                  <a:gd name="T75" fmla="*/ 12 h 115"/>
                  <a:gd name="T76" fmla="*/ 39 w 70"/>
                  <a:gd name="T77" fmla="*/ 8 h 115"/>
                  <a:gd name="T78" fmla="*/ 35 w 70"/>
                  <a:gd name="T79" fmla="*/ 8 h 115"/>
                  <a:gd name="T80" fmla="*/ 27 w 70"/>
                  <a:gd name="T81" fmla="*/ 8 h 115"/>
                  <a:gd name="T82" fmla="*/ 24 w 70"/>
                  <a:gd name="T83" fmla="*/ 12 h 115"/>
                  <a:gd name="T84" fmla="*/ 20 w 70"/>
                  <a:gd name="T85" fmla="*/ 19 h 115"/>
                  <a:gd name="T86" fmla="*/ 16 w 70"/>
                  <a:gd name="T87" fmla="*/ 31 h 115"/>
                  <a:gd name="T88" fmla="*/ 20 w 70"/>
                  <a:gd name="T89" fmla="*/ 46 h 115"/>
                  <a:gd name="T90" fmla="*/ 24 w 70"/>
                  <a:gd name="T91" fmla="*/ 58 h 115"/>
                  <a:gd name="T92" fmla="*/ 31 w 70"/>
                  <a:gd name="T93" fmla="*/ 65 h 115"/>
                  <a:gd name="T94" fmla="*/ 35 w 70"/>
                  <a:gd name="T95" fmla="*/ 65 h 115"/>
                  <a:gd name="T96" fmla="*/ 39 w 70"/>
                  <a:gd name="T97" fmla="*/ 65 h 115"/>
                  <a:gd name="T98" fmla="*/ 47 w 70"/>
                  <a:gd name="T99" fmla="*/ 65 h 115"/>
                  <a:gd name="T100" fmla="*/ 50 w 70"/>
                  <a:gd name="T101" fmla="*/ 61 h 115"/>
                  <a:gd name="T102" fmla="*/ 54 w 70"/>
                  <a:gd name="T103" fmla="*/ 58 h 11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70"/>
                  <a:gd name="T157" fmla="*/ 0 h 115"/>
                  <a:gd name="T158" fmla="*/ 70 w 70"/>
                  <a:gd name="T159" fmla="*/ 115 h 115"/>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70" h="115">
                    <a:moveTo>
                      <a:pt x="4" y="115"/>
                    </a:moveTo>
                    <a:lnTo>
                      <a:pt x="4" y="115"/>
                    </a:lnTo>
                    <a:lnTo>
                      <a:pt x="12" y="115"/>
                    </a:lnTo>
                    <a:lnTo>
                      <a:pt x="24" y="111"/>
                    </a:lnTo>
                    <a:lnTo>
                      <a:pt x="31" y="104"/>
                    </a:lnTo>
                    <a:lnTo>
                      <a:pt x="39" y="92"/>
                    </a:lnTo>
                    <a:lnTo>
                      <a:pt x="47" y="77"/>
                    </a:lnTo>
                    <a:lnTo>
                      <a:pt x="54" y="65"/>
                    </a:lnTo>
                    <a:lnTo>
                      <a:pt x="39" y="69"/>
                    </a:lnTo>
                    <a:lnTo>
                      <a:pt x="31" y="73"/>
                    </a:lnTo>
                    <a:lnTo>
                      <a:pt x="20" y="69"/>
                    </a:lnTo>
                    <a:lnTo>
                      <a:pt x="8" y="65"/>
                    </a:lnTo>
                    <a:lnTo>
                      <a:pt x="4" y="54"/>
                    </a:lnTo>
                    <a:lnTo>
                      <a:pt x="0" y="38"/>
                    </a:lnTo>
                    <a:lnTo>
                      <a:pt x="4" y="27"/>
                    </a:lnTo>
                    <a:lnTo>
                      <a:pt x="8" y="15"/>
                    </a:lnTo>
                    <a:lnTo>
                      <a:pt x="16" y="8"/>
                    </a:lnTo>
                    <a:lnTo>
                      <a:pt x="27" y="4"/>
                    </a:lnTo>
                    <a:lnTo>
                      <a:pt x="35" y="0"/>
                    </a:lnTo>
                    <a:lnTo>
                      <a:pt x="50" y="4"/>
                    </a:lnTo>
                    <a:lnTo>
                      <a:pt x="58" y="12"/>
                    </a:lnTo>
                    <a:lnTo>
                      <a:pt x="66" y="23"/>
                    </a:lnTo>
                    <a:lnTo>
                      <a:pt x="70" y="35"/>
                    </a:lnTo>
                    <a:lnTo>
                      <a:pt x="70" y="46"/>
                    </a:lnTo>
                    <a:lnTo>
                      <a:pt x="70" y="65"/>
                    </a:lnTo>
                    <a:lnTo>
                      <a:pt x="62" y="81"/>
                    </a:lnTo>
                    <a:lnTo>
                      <a:pt x="50" y="96"/>
                    </a:lnTo>
                    <a:lnTo>
                      <a:pt x="35" y="107"/>
                    </a:lnTo>
                    <a:lnTo>
                      <a:pt x="24" y="115"/>
                    </a:lnTo>
                    <a:lnTo>
                      <a:pt x="8" y="115"/>
                    </a:lnTo>
                    <a:lnTo>
                      <a:pt x="4" y="115"/>
                    </a:lnTo>
                    <a:close/>
                    <a:moveTo>
                      <a:pt x="54" y="58"/>
                    </a:moveTo>
                    <a:lnTo>
                      <a:pt x="54" y="50"/>
                    </a:lnTo>
                    <a:lnTo>
                      <a:pt x="54" y="42"/>
                    </a:lnTo>
                    <a:lnTo>
                      <a:pt x="54" y="35"/>
                    </a:lnTo>
                    <a:lnTo>
                      <a:pt x="54" y="27"/>
                    </a:lnTo>
                    <a:lnTo>
                      <a:pt x="50" y="15"/>
                    </a:lnTo>
                    <a:lnTo>
                      <a:pt x="47" y="12"/>
                    </a:lnTo>
                    <a:lnTo>
                      <a:pt x="39" y="8"/>
                    </a:lnTo>
                    <a:lnTo>
                      <a:pt x="35" y="8"/>
                    </a:lnTo>
                    <a:lnTo>
                      <a:pt x="27" y="8"/>
                    </a:lnTo>
                    <a:lnTo>
                      <a:pt x="24" y="12"/>
                    </a:lnTo>
                    <a:lnTo>
                      <a:pt x="20" y="19"/>
                    </a:lnTo>
                    <a:lnTo>
                      <a:pt x="16" y="31"/>
                    </a:lnTo>
                    <a:lnTo>
                      <a:pt x="20" y="46"/>
                    </a:lnTo>
                    <a:lnTo>
                      <a:pt x="24" y="58"/>
                    </a:lnTo>
                    <a:lnTo>
                      <a:pt x="31" y="65"/>
                    </a:lnTo>
                    <a:lnTo>
                      <a:pt x="35" y="65"/>
                    </a:lnTo>
                    <a:lnTo>
                      <a:pt x="39" y="65"/>
                    </a:lnTo>
                    <a:lnTo>
                      <a:pt x="47" y="65"/>
                    </a:lnTo>
                    <a:lnTo>
                      <a:pt x="50" y="61"/>
                    </a:lnTo>
                    <a:lnTo>
                      <a:pt x="54" y="58"/>
                    </a:lnTo>
                    <a:close/>
                  </a:path>
                </a:pathLst>
              </a:custGeom>
              <a:solidFill>
                <a:srgbClr val="000000"/>
              </a:solidFill>
              <a:ln w="0">
                <a:solidFill>
                  <a:srgbClr val="000000"/>
                </a:solidFill>
                <a:round/>
                <a:headEnd/>
                <a:tailEnd/>
              </a:ln>
            </p:spPr>
            <p:txBody>
              <a:bodyPr/>
              <a:lstStyle/>
              <a:p>
                <a:endParaRPr lang="en-CA"/>
              </a:p>
            </p:txBody>
          </p:sp>
          <p:sp>
            <p:nvSpPr>
              <p:cNvPr id="14618" name="Freeform 200"/>
              <p:cNvSpPr>
                <a:spLocks noEditPoints="1"/>
              </p:cNvSpPr>
              <p:nvPr/>
            </p:nvSpPr>
            <p:spPr bwMode="auto">
              <a:xfrm>
                <a:off x="1347" y="2362"/>
                <a:ext cx="73" cy="115"/>
              </a:xfrm>
              <a:custGeom>
                <a:avLst/>
                <a:gdLst>
                  <a:gd name="T0" fmla="*/ 73 w 73"/>
                  <a:gd name="T1" fmla="*/ 73 h 115"/>
                  <a:gd name="T2" fmla="*/ 73 w 73"/>
                  <a:gd name="T3" fmla="*/ 84 h 115"/>
                  <a:gd name="T4" fmla="*/ 58 w 73"/>
                  <a:gd name="T5" fmla="*/ 84 h 115"/>
                  <a:gd name="T6" fmla="*/ 58 w 73"/>
                  <a:gd name="T7" fmla="*/ 115 h 115"/>
                  <a:gd name="T8" fmla="*/ 46 w 73"/>
                  <a:gd name="T9" fmla="*/ 115 h 115"/>
                  <a:gd name="T10" fmla="*/ 46 w 73"/>
                  <a:gd name="T11" fmla="*/ 84 h 115"/>
                  <a:gd name="T12" fmla="*/ 0 w 73"/>
                  <a:gd name="T13" fmla="*/ 84 h 115"/>
                  <a:gd name="T14" fmla="*/ 0 w 73"/>
                  <a:gd name="T15" fmla="*/ 77 h 115"/>
                  <a:gd name="T16" fmla="*/ 50 w 73"/>
                  <a:gd name="T17" fmla="*/ 0 h 115"/>
                  <a:gd name="T18" fmla="*/ 58 w 73"/>
                  <a:gd name="T19" fmla="*/ 0 h 115"/>
                  <a:gd name="T20" fmla="*/ 58 w 73"/>
                  <a:gd name="T21" fmla="*/ 73 h 115"/>
                  <a:gd name="T22" fmla="*/ 73 w 73"/>
                  <a:gd name="T23" fmla="*/ 73 h 115"/>
                  <a:gd name="T24" fmla="*/ 46 w 73"/>
                  <a:gd name="T25" fmla="*/ 73 h 115"/>
                  <a:gd name="T26" fmla="*/ 46 w 73"/>
                  <a:gd name="T27" fmla="*/ 19 h 115"/>
                  <a:gd name="T28" fmla="*/ 8 w 73"/>
                  <a:gd name="T29" fmla="*/ 73 h 115"/>
                  <a:gd name="T30" fmla="*/ 46 w 73"/>
                  <a:gd name="T31" fmla="*/ 73 h 11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3"/>
                  <a:gd name="T49" fmla="*/ 0 h 115"/>
                  <a:gd name="T50" fmla="*/ 73 w 73"/>
                  <a:gd name="T51" fmla="*/ 115 h 115"/>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3" h="115">
                    <a:moveTo>
                      <a:pt x="73" y="73"/>
                    </a:moveTo>
                    <a:lnTo>
                      <a:pt x="73" y="84"/>
                    </a:lnTo>
                    <a:lnTo>
                      <a:pt x="58" y="84"/>
                    </a:lnTo>
                    <a:lnTo>
                      <a:pt x="58" y="115"/>
                    </a:lnTo>
                    <a:lnTo>
                      <a:pt x="46" y="115"/>
                    </a:lnTo>
                    <a:lnTo>
                      <a:pt x="46" y="84"/>
                    </a:lnTo>
                    <a:lnTo>
                      <a:pt x="0" y="84"/>
                    </a:lnTo>
                    <a:lnTo>
                      <a:pt x="0" y="77"/>
                    </a:lnTo>
                    <a:lnTo>
                      <a:pt x="50" y="0"/>
                    </a:lnTo>
                    <a:lnTo>
                      <a:pt x="58" y="0"/>
                    </a:lnTo>
                    <a:lnTo>
                      <a:pt x="58" y="73"/>
                    </a:lnTo>
                    <a:lnTo>
                      <a:pt x="73" y="73"/>
                    </a:lnTo>
                    <a:close/>
                    <a:moveTo>
                      <a:pt x="46" y="73"/>
                    </a:moveTo>
                    <a:lnTo>
                      <a:pt x="46" y="19"/>
                    </a:lnTo>
                    <a:lnTo>
                      <a:pt x="8" y="73"/>
                    </a:lnTo>
                    <a:lnTo>
                      <a:pt x="46" y="73"/>
                    </a:lnTo>
                    <a:close/>
                  </a:path>
                </a:pathLst>
              </a:custGeom>
              <a:solidFill>
                <a:srgbClr val="000000"/>
              </a:solidFill>
              <a:ln w="0">
                <a:solidFill>
                  <a:srgbClr val="000000"/>
                </a:solidFill>
                <a:round/>
                <a:headEnd/>
                <a:tailEnd/>
              </a:ln>
            </p:spPr>
            <p:txBody>
              <a:bodyPr/>
              <a:lstStyle/>
              <a:p>
                <a:endParaRPr lang="en-CA"/>
              </a:p>
            </p:txBody>
          </p:sp>
          <p:sp>
            <p:nvSpPr>
              <p:cNvPr id="14619" name="Rectangle 201"/>
              <p:cNvSpPr>
                <a:spLocks noChangeArrowheads="1"/>
              </p:cNvSpPr>
              <p:nvPr/>
            </p:nvSpPr>
            <p:spPr bwMode="auto">
              <a:xfrm>
                <a:off x="1554" y="23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4620" name="Freeform 202"/>
              <p:cNvSpPr>
                <a:spLocks noEditPoints="1"/>
              </p:cNvSpPr>
              <p:nvPr/>
            </p:nvSpPr>
            <p:spPr bwMode="auto">
              <a:xfrm>
                <a:off x="1750" y="2362"/>
                <a:ext cx="69" cy="115"/>
              </a:xfrm>
              <a:custGeom>
                <a:avLst/>
                <a:gdLst>
                  <a:gd name="T0" fmla="*/ 0 w 69"/>
                  <a:gd name="T1" fmla="*/ 58 h 115"/>
                  <a:gd name="T2" fmla="*/ 0 w 69"/>
                  <a:gd name="T3" fmla="*/ 42 h 115"/>
                  <a:gd name="T4" fmla="*/ 4 w 69"/>
                  <a:gd name="T5" fmla="*/ 27 h 115"/>
                  <a:gd name="T6" fmla="*/ 11 w 69"/>
                  <a:gd name="T7" fmla="*/ 15 h 115"/>
                  <a:gd name="T8" fmla="*/ 19 w 69"/>
                  <a:gd name="T9" fmla="*/ 8 h 115"/>
                  <a:gd name="T10" fmla="*/ 27 w 69"/>
                  <a:gd name="T11" fmla="*/ 4 h 115"/>
                  <a:gd name="T12" fmla="*/ 34 w 69"/>
                  <a:gd name="T13" fmla="*/ 0 h 115"/>
                  <a:gd name="T14" fmla="*/ 42 w 69"/>
                  <a:gd name="T15" fmla="*/ 4 h 115"/>
                  <a:gd name="T16" fmla="*/ 50 w 69"/>
                  <a:gd name="T17" fmla="*/ 8 h 115"/>
                  <a:gd name="T18" fmla="*/ 57 w 69"/>
                  <a:gd name="T19" fmla="*/ 15 h 115"/>
                  <a:gd name="T20" fmla="*/ 61 w 69"/>
                  <a:gd name="T21" fmla="*/ 27 h 115"/>
                  <a:gd name="T22" fmla="*/ 69 w 69"/>
                  <a:gd name="T23" fmla="*/ 42 h 115"/>
                  <a:gd name="T24" fmla="*/ 69 w 69"/>
                  <a:gd name="T25" fmla="*/ 58 h 115"/>
                  <a:gd name="T26" fmla="*/ 69 w 69"/>
                  <a:gd name="T27" fmla="*/ 77 h 115"/>
                  <a:gd name="T28" fmla="*/ 61 w 69"/>
                  <a:gd name="T29" fmla="*/ 92 h 115"/>
                  <a:gd name="T30" fmla="*/ 57 w 69"/>
                  <a:gd name="T31" fmla="*/ 104 h 115"/>
                  <a:gd name="T32" fmla="*/ 50 w 69"/>
                  <a:gd name="T33" fmla="*/ 111 h 115"/>
                  <a:gd name="T34" fmla="*/ 42 w 69"/>
                  <a:gd name="T35" fmla="*/ 115 h 115"/>
                  <a:gd name="T36" fmla="*/ 34 w 69"/>
                  <a:gd name="T37" fmla="*/ 115 h 115"/>
                  <a:gd name="T38" fmla="*/ 23 w 69"/>
                  <a:gd name="T39" fmla="*/ 115 h 115"/>
                  <a:gd name="T40" fmla="*/ 15 w 69"/>
                  <a:gd name="T41" fmla="*/ 107 h 115"/>
                  <a:gd name="T42" fmla="*/ 8 w 69"/>
                  <a:gd name="T43" fmla="*/ 96 h 115"/>
                  <a:gd name="T44" fmla="*/ 0 w 69"/>
                  <a:gd name="T45" fmla="*/ 81 h 115"/>
                  <a:gd name="T46" fmla="*/ 0 w 69"/>
                  <a:gd name="T47" fmla="*/ 58 h 115"/>
                  <a:gd name="T48" fmla="*/ 15 w 69"/>
                  <a:gd name="T49" fmla="*/ 61 h 115"/>
                  <a:gd name="T50" fmla="*/ 15 w 69"/>
                  <a:gd name="T51" fmla="*/ 81 h 115"/>
                  <a:gd name="T52" fmla="*/ 19 w 69"/>
                  <a:gd name="T53" fmla="*/ 100 h 115"/>
                  <a:gd name="T54" fmla="*/ 23 w 69"/>
                  <a:gd name="T55" fmla="*/ 107 h 115"/>
                  <a:gd name="T56" fmla="*/ 27 w 69"/>
                  <a:gd name="T57" fmla="*/ 111 h 115"/>
                  <a:gd name="T58" fmla="*/ 34 w 69"/>
                  <a:gd name="T59" fmla="*/ 111 h 115"/>
                  <a:gd name="T60" fmla="*/ 38 w 69"/>
                  <a:gd name="T61" fmla="*/ 111 h 115"/>
                  <a:gd name="T62" fmla="*/ 42 w 69"/>
                  <a:gd name="T63" fmla="*/ 107 h 115"/>
                  <a:gd name="T64" fmla="*/ 46 w 69"/>
                  <a:gd name="T65" fmla="*/ 104 h 115"/>
                  <a:gd name="T66" fmla="*/ 50 w 69"/>
                  <a:gd name="T67" fmla="*/ 92 h 115"/>
                  <a:gd name="T68" fmla="*/ 54 w 69"/>
                  <a:gd name="T69" fmla="*/ 77 h 115"/>
                  <a:gd name="T70" fmla="*/ 54 w 69"/>
                  <a:gd name="T71" fmla="*/ 54 h 115"/>
                  <a:gd name="T72" fmla="*/ 54 w 69"/>
                  <a:gd name="T73" fmla="*/ 38 h 115"/>
                  <a:gd name="T74" fmla="*/ 50 w 69"/>
                  <a:gd name="T75" fmla="*/ 23 h 115"/>
                  <a:gd name="T76" fmla="*/ 46 w 69"/>
                  <a:gd name="T77" fmla="*/ 15 h 115"/>
                  <a:gd name="T78" fmla="*/ 42 w 69"/>
                  <a:gd name="T79" fmla="*/ 8 h 115"/>
                  <a:gd name="T80" fmla="*/ 38 w 69"/>
                  <a:gd name="T81" fmla="*/ 8 h 115"/>
                  <a:gd name="T82" fmla="*/ 34 w 69"/>
                  <a:gd name="T83" fmla="*/ 8 h 115"/>
                  <a:gd name="T84" fmla="*/ 27 w 69"/>
                  <a:gd name="T85" fmla="*/ 8 h 115"/>
                  <a:gd name="T86" fmla="*/ 23 w 69"/>
                  <a:gd name="T87" fmla="*/ 12 h 115"/>
                  <a:gd name="T88" fmla="*/ 19 w 69"/>
                  <a:gd name="T89" fmla="*/ 19 h 115"/>
                  <a:gd name="T90" fmla="*/ 15 w 69"/>
                  <a:gd name="T91" fmla="*/ 31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0" y="42"/>
                    </a:lnTo>
                    <a:lnTo>
                      <a:pt x="4" y="27"/>
                    </a:lnTo>
                    <a:lnTo>
                      <a:pt x="11" y="15"/>
                    </a:lnTo>
                    <a:lnTo>
                      <a:pt x="19" y="8"/>
                    </a:lnTo>
                    <a:lnTo>
                      <a:pt x="27" y="4"/>
                    </a:lnTo>
                    <a:lnTo>
                      <a:pt x="34" y="0"/>
                    </a:lnTo>
                    <a:lnTo>
                      <a:pt x="42" y="4"/>
                    </a:lnTo>
                    <a:lnTo>
                      <a:pt x="50" y="8"/>
                    </a:lnTo>
                    <a:lnTo>
                      <a:pt x="57" y="15"/>
                    </a:lnTo>
                    <a:lnTo>
                      <a:pt x="61" y="27"/>
                    </a:lnTo>
                    <a:lnTo>
                      <a:pt x="69" y="42"/>
                    </a:lnTo>
                    <a:lnTo>
                      <a:pt x="69" y="58"/>
                    </a:lnTo>
                    <a:lnTo>
                      <a:pt x="69" y="77"/>
                    </a:lnTo>
                    <a:lnTo>
                      <a:pt x="61" y="92"/>
                    </a:lnTo>
                    <a:lnTo>
                      <a:pt x="57" y="104"/>
                    </a:lnTo>
                    <a:lnTo>
                      <a:pt x="50" y="111"/>
                    </a:lnTo>
                    <a:lnTo>
                      <a:pt x="42" y="115"/>
                    </a:lnTo>
                    <a:lnTo>
                      <a:pt x="34" y="115"/>
                    </a:lnTo>
                    <a:lnTo>
                      <a:pt x="23" y="115"/>
                    </a:lnTo>
                    <a:lnTo>
                      <a:pt x="15" y="107"/>
                    </a:lnTo>
                    <a:lnTo>
                      <a:pt x="8" y="96"/>
                    </a:lnTo>
                    <a:lnTo>
                      <a:pt x="0" y="81"/>
                    </a:lnTo>
                    <a:lnTo>
                      <a:pt x="0" y="58"/>
                    </a:lnTo>
                    <a:close/>
                    <a:moveTo>
                      <a:pt x="15" y="61"/>
                    </a:moveTo>
                    <a:lnTo>
                      <a:pt x="15" y="81"/>
                    </a:lnTo>
                    <a:lnTo>
                      <a:pt x="19" y="100"/>
                    </a:lnTo>
                    <a:lnTo>
                      <a:pt x="23" y="107"/>
                    </a:lnTo>
                    <a:lnTo>
                      <a:pt x="27" y="111"/>
                    </a:lnTo>
                    <a:lnTo>
                      <a:pt x="34" y="111"/>
                    </a:lnTo>
                    <a:lnTo>
                      <a:pt x="38" y="111"/>
                    </a:lnTo>
                    <a:lnTo>
                      <a:pt x="42" y="107"/>
                    </a:lnTo>
                    <a:lnTo>
                      <a:pt x="46" y="104"/>
                    </a:lnTo>
                    <a:lnTo>
                      <a:pt x="50" y="92"/>
                    </a:lnTo>
                    <a:lnTo>
                      <a:pt x="54" y="77"/>
                    </a:lnTo>
                    <a:lnTo>
                      <a:pt x="54" y="54"/>
                    </a:lnTo>
                    <a:lnTo>
                      <a:pt x="54" y="38"/>
                    </a:lnTo>
                    <a:lnTo>
                      <a:pt x="50" y="23"/>
                    </a:lnTo>
                    <a:lnTo>
                      <a:pt x="46" y="15"/>
                    </a:lnTo>
                    <a:lnTo>
                      <a:pt x="42" y="8"/>
                    </a:lnTo>
                    <a:lnTo>
                      <a:pt x="38" y="8"/>
                    </a:lnTo>
                    <a:lnTo>
                      <a:pt x="34" y="8"/>
                    </a:lnTo>
                    <a:lnTo>
                      <a:pt x="27" y="8"/>
                    </a:lnTo>
                    <a:lnTo>
                      <a:pt x="23" y="12"/>
                    </a:lnTo>
                    <a:lnTo>
                      <a:pt x="19" y="19"/>
                    </a:lnTo>
                    <a:lnTo>
                      <a:pt x="15" y="31"/>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4621" name="Rectangle 203"/>
              <p:cNvSpPr>
                <a:spLocks noChangeArrowheads="1"/>
              </p:cNvSpPr>
              <p:nvPr/>
            </p:nvSpPr>
            <p:spPr bwMode="auto">
              <a:xfrm>
                <a:off x="2107" y="2335"/>
                <a:ext cx="7" cy="207"/>
              </a:xfrm>
              <a:prstGeom prst="rect">
                <a:avLst/>
              </a:prstGeom>
              <a:solidFill>
                <a:srgbClr val="000000"/>
              </a:solidFill>
              <a:ln w="0">
                <a:solidFill>
                  <a:srgbClr val="000000"/>
                </a:solidFill>
                <a:miter lim="800000"/>
                <a:headEnd/>
                <a:tailEnd/>
              </a:ln>
            </p:spPr>
            <p:txBody>
              <a:bodyPr/>
              <a:lstStyle/>
              <a:p>
                <a:endParaRPr lang="en-US"/>
              </a:p>
            </p:txBody>
          </p:sp>
          <p:sp>
            <p:nvSpPr>
              <p:cNvPr id="14622" name="Freeform 204"/>
              <p:cNvSpPr>
                <a:spLocks noEditPoints="1"/>
              </p:cNvSpPr>
              <p:nvPr/>
            </p:nvSpPr>
            <p:spPr bwMode="auto">
              <a:xfrm>
                <a:off x="2299" y="2362"/>
                <a:ext cx="69" cy="115"/>
              </a:xfrm>
              <a:custGeom>
                <a:avLst/>
                <a:gdLst>
                  <a:gd name="T0" fmla="*/ 0 w 69"/>
                  <a:gd name="T1" fmla="*/ 58 h 115"/>
                  <a:gd name="T2" fmla="*/ 0 w 69"/>
                  <a:gd name="T3" fmla="*/ 42 h 115"/>
                  <a:gd name="T4" fmla="*/ 3 w 69"/>
                  <a:gd name="T5" fmla="*/ 27 h 115"/>
                  <a:gd name="T6" fmla="*/ 11 w 69"/>
                  <a:gd name="T7" fmla="*/ 15 h 115"/>
                  <a:gd name="T8" fmla="*/ 19 w 69"/>
                  <a:gd name="T9" fmla="*/ 8 h 115"/>
                  <a:gd name="T10" fmla="*/ 26 w 69"/>
                  <a:gd name="T11" fmla="*/ 4 h 115"/>
                  <a:gd name="T12" fmla="*/ 34 w 69"/>
                  <a:gd name="T13" fmla="*/ 0 h 115"/>
                  <a:gd name="T14" fmla="*/ 42 w 69"/>
                  <a:gd name="T15" fmla="*/ 4 h 115"/>
                  <a:gd name="T16" fmla="*/ 49 w 69"/>
                  <a:gd name="T17" fmla="*/ 8 h 115"/>
                  <a:gd name="T18" fmla="*/ 57 w 69"/>
                  <a:gd name="T19" fmla="*/ 15 h 115"/>
                  <a:gd name="T20" fmla="*/ 65 w 69"/>
                  <a:gd name="T21" fmla="*/ 27 h 115"/>
                  <a:gd name="T22" fmla="*/ 69 w 69"/>
                  <a:gd name="T23" fmla="*/ 42 h 115"/>
                  <a:gd name="T24" fmla="*/ 69 w 69"/>
                  <a:gd name="T25" fmla="*/ 58 h 115"/>
                  <a:gd name="T26" fmla="*/ 69 w 69"/>
                  <a:gd name="T27" fmla="*/ 77 h 115"/>
                  <a:gd name="T28" fmla="*/ 65 w 69"/>
                  <a:gd name="T29" fmla="*/ 92 h 115"/>
                  <a:gd name="T30" fmla="*/ 57 w 69"/>
                  <a:gd name="T31" fmla="*/ 104 h 115"/>
                  <a:gd name="T32" fmla="*/ 49 w 69"/>
                  <a:gd name="T33" fmla="*/ 111 h 115"/>
                  <a:gd name="T34" fmla="*/ 42 w 69"/>
                  <a:gd name="T35" fmla="*/ 115 h 115"/>
                  <a:gd name="T36" fmla="*/ 34 w 69"/>
                  <a:gd name="T37" fmla="*/ 115 h 115"/>
                  <a:gd name="T38" fmla="*/ 23 w 69"/>
                  <a:gd name="T39" fmla="*/ 115 h 115"/>
                  <a:gd name="T40" fmla="*/ 15 w 69"/>
                  <a:gd name="T41" fmla="*/ 107 h 115"/>
                  <a:gd name="T42" fmla="*/ 7 w 69"/>
                  <a:gd name="T43" fmla="*/ 96 h 115"/>
                  <a:gd name="T44" fmla="*/ 3 w 69"/>
                  <a:gd name="T45" fmla="*/ 81 h 115"/>
                  <a:gd name="T46" fmla="*/ 0 w 69"/>
                  <a:gd name="T47" fmla="*/ 58 h 115"/>
                  <a:gd name="T48" fmla="*/ 15 w 69"/>
                  <a:gd name="T49" fmla="*/ 61 h 115"/>
                  <a:gd name="T50" fmla="*/ 15 w 69"/>
                  <a:gd name="T51" fmla="*/ 81 h 115"/>
                  <a:gd name="T52" fmla="*/ 19 w 69"/>
                  <a:gd name="T53" fmla="*/ 100 h 115"/>
                  <a:gd name="T54" fmla="*/ 23 w 69"/>
                  <a:gd name="T55" fmla="*/ 107 h 115"/>
                  <a:gd name="T56" fmla="*/ 30 w 69"/>
                  <a:gd name="T57" fmla="*/ 111 h 115"/>
                  <a:gd name="T58" fmla="*/ 34 w 69"/>
                  <a:gd name="T59" fmla="*/ 111 h 115"/>
                  <a:gd name="T60" fmla="*/ 38 w 69"/>
                  <a:gd name="T61" fmla="*/ 111 h 115"/>
                  <a:gd name="T62" fmla="*/ 42 w 69"/>
                  <a:gd name="T63" fmla="*/ 107 h 115"/>
                  <a:gd name="T64" fmla="*/ 46 w 69"/>
                  <a:gd name="T65" fmla="*/ 104 h 115"/>
                  <a:gd name="T66" fmla="*/ 49 w 69"/>
                  <a:gd name="T67" fmla="*/ 92 h 115"/>
                  <a:gd name="T68" fmla="*/ 53 w 69"/>
                  <a:gd name="T69" fmla="*/ 77 h 115"/>
                  <a:gd name="T70" fmla="*/ 53 w 69"/>
                  <a:gd name="T71" fmla="*/ 54 h 115"/>
                  <a:gd name="T72" fmla="*/ 53 w 69"/>
                  <a:gd name="T73" fmla="*/ 38 h 115"/>
                  <a:gd name="T74" fmla="*/ 49 w 69"/>
                  <a:gd name="T75" fmla="*/ 23 h 115"/>
                  <a:gd name="T76" fmla="*/ 46 w 69"/>
                  <a:gd name="T77" fmla="*/ 15 h 115"/>
                  <a:gd name="T78" fmla="*/ 42 w 69"/>
                  <a:gd name="T79" fmla="*/ 8 h 115"/>
                  <a:gd name="T80" fmla="*/ 38 w 69"/>
                  <a:gd name="T81" fmla="*/ 8 h 115"/>
                  <a:gd name="T82" fmla="*/ 34 w 69"/>
                  <a:gd name="T83" fmla="*/ 8 h 115"/>
                  <a:gd name="T84" fmla="*/ 30 w 69"/>
                  <a:gd name="T85" fmla="*/ 8 h 115"/>
                  <a:gd name="T86" fmla="*/ 26 w 69"/>
                  <a:gd name="T87" fmla="*/ 12 h 115"/>
                  <a:gd name="T88" fmla="*/ 19 w 69"/>
                  <a:gd name="T89" fmla="*/ 19 h 115"/>
                  <a:gd name="T90" fmla="*/ 19 w 69"/>
                  <a:gd name="T91" fmla="*/ 31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0" y="42"/>
                    </a:lnTo>
                    <a:lnTo>
                      <a:pt x="3" y="27"/>
                    </a:lnTo>
                    <a:lnTo>
                      <a:pt x="11" y="15"/>
                    </a:lnTo>
                    <a:lnTo>
                      <a:pt x="19" y="8"/>
                    </a:lnTo>
                    <a:lnTo>
                      <a:pt x="26" y="4"/>
                    </a:lnTo>
                    <a:lnTo>
                      <a:pt x="34" y="0"/>
                    </a:lnTo>
                    <a:lnTo>
                      <a:pt x="42" y="4"/>
                    </a:lnTo>
                    <a:lnTo>
                      <a:pt x="49" y="8"/>
                    </a:lnTo>
                    <a:lnTo>
                      <a:pt x="57" y="15"/>
                    </a:lnTo>
                    <a:lnTo>
                      <a:pt x="65" y="27"/>
                    </a:lnTo>
                    <a:lnTo>
                      <a:pt x="69" y="42"/>
                    </a:lnTo>
                    <a:lnTo>
                      <a:pt x="69" y="58"/>
                    </a:lnTo>
                    <a:lnTo>
                      <a:pt x="69" y="77"/>
                    </a:lnTo>
                    <a:lnTo>
                      <a:pt x="65" y="92"/>
                    </a:lnTo>
                    <a:lnTo>
                      <a:pt x="57" y="104"/>
                    </a:lnTo>
                    <a:lnTo>
                      <a:pt x="49" y="111"/>
                    </a:lnTo>
                    <a:lnTo>
                      <a:pt x="42" y="115"/>
                    </a:lnTo>
                    <a:lnTo>
                      <a:pt x="34" y="115"/>
                    </a:lnTo>
                    <a:lnTo>
                      <a:pt x="23" y="115"/>
                    </a:lnTo>
                    <a:lnTo>
                      <a:pt x="15" y="107"/>
                    </a:lnTo>
                    <a:lnTo>
                      <a:pt x="7" y="96"/>
                    </a:lnTo>
                    <a:lnTo>
                      <a:pt x="3" y="81"/>
                    </a:lnTo>
                    <a:lnTo>
                      <a:pt x="0" y="58"/>
                    </a:lnTo>
                    <a:close/>
                    <a:moveTo>
                      <a:pt x="15" y="61"/>
                    </a:moveTo>
                    <a:lnTo>
                      <a:pt x="15" y="81"/>
                    </a:lnTo>
                    <a:lnTo>
                      <a:pt x="19" y="100"/>
                    </a:lnTo>
                    <a:lnTo>
                      <a:pt x="23" y="107"/>
                    </a:lnTo>
                    <a:lnTo>
                      <a:pt x="30" y="111"/>
                    </a:lnTo>
                    <a:lnTo>
                      <a:pt x="34" y="111"/>
                    </a:lnTo>
                    <a:lnTo>
                      <a:pt x="38" y="111"/>
                    </a:lnTo>
                    <a:lnTo>
                      <a:pt x="42" y="107"/>
                    </a:lnTo>
                    <a:lnTo>
                      <a:pt x="46" y="104"/>
                    </a:lnTo>
                    <a:lnTo>
                      <a:pt x="49" y="92"/>
                    </a:lnTo>
                    <a:lnTo>
                      <a:pt x="53" y="77"/>
                    </a:lnTo>
                    <a:lnTo>
                      <a:pt x="53" y="54"/>
                    </a:lnTo>
                    <a:lnTo>
                      <a:pt x="53" y="38"/>
                    </a:lnTo>
                    <a:lnTo>
                      <a:pt x="49" y="23"/>
                    </a:lnTo>
                    <a:lnTo>
                      <a:pt x="46" y="15"/>
                    </a:lnTo>
                    <a:lnTo>
                      <a:pt x="42" y="8"/>
                    </a:lnTo>
                    <a:lnTo>
                      <a:pt x="38" y="8"/>
                    </a:lnTo>
                    <a:lnTo>
                      <a:pt x="34" y="8"/>
                    </a:lnTo>
                    <a:lnTo>
                      <a:pt x="30" y="8"/>
                    </a:lnTo>
                    <a:lnTo>
                      <a:pt x="26" y="12"/>
                    </a:lnTo>
                    <a:lnTo>
                      <a:pt x="19" y="19"/>
                    </a:lnTo>
                    <a:lnTo>
                      <a:pt x="19" y="31"/>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4623" name="Rectangle 205"/>
              <p:cNvSpPr>
                <a:spLocks noChangeArrowheads="1"/>
              </p:cNvSpPr>
              <p:nvPr/>
            </p:nvSpPr>
            <p:spPr bwMode="auto">
              <a:xfrm>
                <a:off x="2705" y="2335"/>
                <a:ext cx="8" cy="207"/>
              </a:xfrm>
              <a:prstGeom prst="rect">
                <a:avLst/>
              </a:prstGeom>
              <a:solidFill>
                <a:srgbClr val="000000"/>
              </a:solidFill>
              <a:ln w="0">
                <a:solidFill>
                  <a:srgbClr val="000000"/>
                </a:solidFill>
                <a:miter lim="800000"/>
                <a:headEnd/>
                <a:tailEnd/>
              </a:ln>
            </p:spPr>
            <p:txBody>
              <a:bodyPr/>
              <a:lstStyle/>
              <a:p>
                <a:endParaRPr lang="en-US"/>
              </a:p>
            </p:txBody>
          </p:sp>
        </p:grpSp>
        <p:sp>
          <p:nvSpPr>
            <p:cNvPr id="14352" name="Freeform 206"/>
            <p:cNvSpPr>
              <a:spLocks noEditPoints="1"/>
            </p:cNvSpPr>
            <p:nvPr/>
          </p:nvSpPr>
          <p:spPr bwMode="auto">
            <a:xfrm>
              <a:off x="2901" y="2362"/>
              <a:ext cx="69" cy="115"/>
            </a:xfrm>
            <a:custGeom>
              <a:avLst/>
              <a:gdLst>
                <a:gd name="T0" fmla="*/ 0 w 69"/>
                <a:gd name="T1" fmla="*/ 58 h 115"/>
                <a:gd name="T2" fmla="*/ 4 w 69"/>
                <a:gd name="T3" fmla="*/ 42 h 115"/>
                <a:gd name="T4" fmla="*/ 8 w 69"/>
                <a:gd name="T5" fmla="*/ 27 h 115"/>
                <a:gd name="T6" fmla="*/ 11 w 69"/>
                <a:gd name="T7" fmla="*/ 15 h 115"/>
                <a:gd name="T8" fmla="*/ 23 w 69"/>
                <a:gd name="T9" fmla="*/ 8 h 115"/>
                <a:gd name="T10" fmla="*/ 27 w 69"/>
                <a:gd name="T11" fmla="*/ 4 h 115"/>
                <a:gd name="T12" fmla="*/ 35 w 69"/>
                <a:gd name="T13" fmla="*/ 0 h 115"/>
                <a:gd name="T14" fmla="*/ 46 w 69"/>
                <a:gd name="T15" fmla="*/ 4 h 115"/>
                <a:gd name="T16" fmla="*/ 50 w 69"/>
                <a:gd name="T17" fmla="*/ 8 h 115"/>
                <a:gd name="T18" fmla="*/ 58 w 69"/>
                <a:gd name="T19" fmla="*/ 15 h 115"/>
                <a:gd name="T20" fmla="*/ 65 w 69"/>
                <a:gd name="T21" fmla="*/ 27 h 115"/>
                <a:gd name="T22" fmla="*/ 69 w 69"/>
                <a:gd name="T23" fmla="*/ 42 h 115"/>
                <a:gd name="T24" fmla="*/ 69 w 69"/>
                <a:gd name="T25" fmla="*/ 58 h 115"/>
                <a:gd name="T26" fmla="*/ 69 w 69"/>
                <a:gd name="T27" fmla="*/ 77 h 115"/>
                <a:gd name="T28" fmla="*/ 65 w 69"/>
                <a:gd name="T29" fmla="*/ 92 h 115"/>
                <a:gd name="T30" fmla="*/ 58 w 69"/>
                <a:gd name="T31" fmla="*/ 104 h 115"/>
                <a:gd name="T32" fmla="*/ 50 w 69"/>
                <a:gd name="T33" fmla="*/ 111 h 115"/>
                <a:gd name="T34" fmla="*/ 42 w 69"/>
                <a:gd name="T35" fmla="*/ 115 h 115"/>
                <a:gd name="T36" fmla="*/ 35 w 69"/>
                <a:gd name="T37" fmla="*/ 115 h 115"/>
                <a:gd name="T38" fmla="*/ 27 w 69"/>
                <a:gd name="T39" fmla="*/ 115 h 115"/>
                <a:gd name="T40" fmla="*/ 15 w 69"/>
                <a:gd name="T41" fmla="*/ 107 h 115"/>
                <a:gd name="T42" fmla="*/ 8 w 69"/>
                <a:gd name="T43" fmla="*/ 96 h 115"/>
                <a:gd name="T44" fmla="*/ 4 w 69"/>
                <a:gd name="T45" fmla="*/ 81 h 115"/>
                <a:gd name="T46" fmla="*/ 0 w 69"/>
                <a:gd name="T47" fmla="*/ 58 h 115"/>
                <a:gd name="T48" fmla="*/ 15 w 69"/>
                <a:gd name="T49" fmla="*/ 61 h 115"/>
                <a:gd name="T50" fmla="*/ 19 w 69"/>
                <a:gd name="T51" fmla="*/ 81 h 115"/>
                <a:gd name="T52" fmla="*/ 23 w 69"/>
                <a:gd name="T53" fmla="*/ 100 h 115"/>
                <a:gd name="T54" fmla="*/ 27 w 69"/>
                <a:gd name="T55" fmla="*/ 107 h 115"/>
                <a:gd name="T56" fmla="*/ 31 w 69"/>
                <a:gd name="T57" fmla="*/ 111 h 115"/>
                <a:gd name="T58" fmla="*/ 35 w 69"/>
                <a:gd name="T59" fmla="*/ 111 h 115"/>
                <a:gd name="T60" fmla="*/ 38 w 69"/>
                <a:gd name="T61" fmla="*/ 111 h 115"/>
                <a:gd name="T62" fmla="*/ 46 w 69"/>
                <a:gd name="T63" fmla="*/ 107 h 115"/>
                <a:gd name="T64" fmla="*/ 50 w 69"/>
                <a:gd name="T65" fmla="*/ 104 h 115"/>
                <a:gd name="T66" fmla="*/ 50 w 69"/>
                <a:gd name="T67" fmla="*/ 92 h 115"/>
                <a:gd name="T68" fmla="*/ 54 w 69"/>
                <a:gd name="T69" fmla="*/ 77 h 115"/>
                <a:gd name="T70" fmla="*/ 54 w 69"/>
                <a:gd name="T71" fmla="*/ 54 h 115"/>
                <a:gd name="T72" fmla="*/ 54 w 69"/>
                <a:gd name="T73" fmla="*/ 38 h 115"/>
                <a:gd name="T74" fmla="*/ 50 w 69"/>
                <a:gd name="T75" fmla="*/ 23 h 115"/>
                <a:gd name="T76" fmla="*/ 50 w 69"/>
                <a:gd name="T77" fmla="*/ 15 h 115"/>
                <a:gd name="T78" fmla="*/ 42 w 69"/>
                <a:gd name="T79" fmla="*/ 8 h 115"/>
                <a:gd name="T80" fmla="*/ 42 w 69"/>
                <a:gd name="T81" fmla="*/ 8 h 115"/>
                <a:gd name="T82" fmla="*/ 35 w 69"/>
                <a:gd name="T83" fmla="*/ 8 h 115"/>
                <a:gd name="T84" fmla="*/ 31 w 69"/>
                <a:gd name="T85" fmla="*/ 8 h 115"/>
                <a:gd name="T86" fmla="*/ 27 w 69"/>
                <a:gd name="T87" fmla="*/ 12 h 115"/>
                <a:gd name="T88" fmla="*/ 23 w 69"/>
                <a:gd name="T89" fmla="*/ 19 h 115"/>
                <a:gd name="T90" fmla="*/ 19 w 69"/>
                <a:gd name="T91" fmla="*/ 31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4" y="42"/>
                  </a:lnTo>
                  <a:lnTo>
                    <a:pt x="8" y="27"/>
                  </a:lnTo>
                  <a:lnTo>
                    <a:pt x="11" y="15"/>
                  </a:lnTo>
                  <a:lnTo>
                    <a:pt x="23" y="8"/>
                  </a:lnTo>
                  <a:lnTo>
                    <a:pt x="27" y="4"/>
                  </a:lnTo>
                  <a:lnTo>
                    <a:pt x="35" y="0"/>
                  </a:lnTo>
                  <a:lnTo>
                    <a:pt x="46" y="4"/>
                  </a:lnTo>
                  <a:lnTo>
                    <a:pt x="50" y="8"/>
                  </a:lnTo>
                  <a:lnTo>
                    <a:pt x="58" y="15"/>
                  </a:lnTo>
                  <a:lnTo>
                    <a:pt x="65" y="27"/>
                  </a:lnTo>
                  <a:lnTo>
                    <a:pt x="69" y="42"/>
                  </a:lnTo>
                  <a:lnTo>
                    <a:pt x="69" y="58"/>
                  </a:lnTo>
                  <a:lnTo>
                    <a:pt x="69" y="77"/>
                  </a:lnTo>
                  <a:lnTo>
                    <a:pt x="65" y="92"/>
                  </a:lnTo>
                  <a:lnTo>
                    <a:pt x="58" y="104"/>
                  </a:lnTo>
                  <a:lnTo>
                    <a:pt x="50" y="111"/>
                  </a:lnTo>
                  <a:lnTo>
                    <a:pt x="42" y="115"/>
                  </a:lnTo>
                  <a:lnTo>
                    <a:pt x="35" y="115"/>
                  </a:lnTo>
                  <a:lnTo>
                    <a:pt x="27" y="115"/>
                  </a:lnTo>
                  <a:lnTo>
                    <a:pt x="15" y="107"/>
                  </a:lnTo>
                  <a:lnTo>
                    <a:pt x="8" y="96"/>
                  </a:lnTo>
                  <a:lnTo>
                    <a:pt x="4" y="81"/>
                  </a:lnTo>
                  <a:lnTo>
                    <a:pt x="0" y="58"/>
                  </a:lnTo>
                  <a:close/>
                  <a:moveTo>
                    <a:pt x="15" y="61"/>
                  </a:moveTo>
                  <a:lnTo>
                    <a:pt x="19" y="81"/>
                  </a:lnTo>
                  <a:lnTo>
                    <a:pt x="23" y="100"/>
                  </a:lnTo>
                  <a:lnTo>
                    <a:pt x="27" y="107"/>
                  </a:lnTo>
                  <a:lnTo>
                    <a:pt x="31" y="111"/>
                  </a:lnTo>
                  <a:lnTo>
                    <a:pt x="35" y="111"/>
                  </a:lnTo>
                  <a:lnTo>
                    <a:pt x="38" y="111"/>
                  </a:lnTo>
                  <a:lnTo>
                    <a:pt x="46" y="107"/>
                  </a:lnTo>
                  <a:lnTo>
                    <a:pt x="50" y="104"/>
                  </a:lnTo>
                  <a:lnTo>
                    <a:pt x="50" y="92"/>
                  </a:lnTo>
                  <a:lnTo>
                    <a:pt x="54" y="77"/>
                  </a:lnTo>
                  <a:lnTo>
                    <a:pt x="54" y="54"/>
                  </a:lnTo>
                  <a:lnTo>
                    <a:pt x="54" y="38"/>
                  </a:lnTo>
                  <a:lnTo>
                    <a:pt x="50" y="23"/>
                  </a:lnTo>
                  <a:lnTo>
                    <a:pt x="50" y="15"/>
                  </a:lnTo>
                  <a:lnTo>
                    <a:pt x="42" y="8"/>
                  </a:lnTo>
                  <a:lnTo>
                    <a:pt x="35" y="8"/>
                  </a:lnTo>
                  <a:lnTo>
                    <a:pt x="31" y="8"/>
                  </a:lnTo>
                  <a:lnTo>
                    <a:pt x="27" y="12"/>
                  </a:lnTo>
                  <a:lnTo>
                    <a:pt x="23" y="19"/>
                  </a:lnTo>
                  <a:lnTo>
                    <a:pt x="19" y="31"/>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4353" name="Rectangle 207"/>
            <p:cNvSpPr>
              <a:spLocks noChangeArrowheads="1"/>
            </p:cNvSpPr>
            <p:nvPr/>
          </p:nvSpPr>
          <p:spPr bwMode="auto">
            <a:xfrm>
              <a:off x="3304" y="23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4354" name="Freeform 208"/>
            <p:cNvSpPr>
              <a:spLocks noEditPoints="1"/>
            </p:cNvSpPr>
            <p:nvPr/>
          </p:nvSpPr>
          <p:spPr bwMode="auto">
            <a:xfrm>
              <a:off x="3503" y="2362"/>
              <a:ext cx="73" cy="115"/>
            </a:xfrm>
            <a:custGeom>
              <a:avLst/>
              <a:gdLst>
                <a:gd name="T0" fmla="*/ 0 w 73"/>
                <a:gd name="T1" fmla="*/ 58 h 115"/>
                <a:gd name="T2" fmla="*/ 4 w 73"/>
                <a:gd name="T3" fmla="*/ 42 h 115"/>
                <a:gd name="T4" fmla="*/ 8 w 73"/>
                <a:gd name="T5" fmla="*/ 27 h 115"/>
                <a:gd name="T6" fmla="*/ 16 w 73"/>
                <a:gd name="T7" fmla="*/ 15 h 115"/>
                <a:gd name="T8" fmla="*/ 23 w 73"/>
                <a:gd name="T9" fmla="*/ 8 h 115"/>
                <a:gd name="T10" fmla="*/ 31 w 73"/>
                <a:gd name="T11" fmla="*/ 4 h 115"/>
                <a:gd name="T12" fmla="*/ 39 w 73"/>
                <a:gd name="T13" fmla="*/ 0 h 115"/>
                <a:gd name="T14" fmla="*/ 46 w 73"/>
                <a:gd name="T15" fmla="*/ 4 h 115"/>
                <a:gd name="T16" fmla="*/ 54 w 73"/>
                <a:gd name="T17" fmla="*/ 8 h 115"/>
                <a:gd name="T18" fmla="*/ 62 w 73"/>
                <a:gd name="T19" fmla="*/ 15 h 115"/>
                <a:gd name="T20" fmla="*/ 66 w 73"/>
                <a:gd name="T21" fmla="*/ 27 h 115"/>
                <a:gd name="T22" fmla="*/ 69 w 73"/>
                <a:gd name="T23" fmla="*/ 42 h 115"/>
                <a:gd name="T24" fmla="*/ 73 w 73"/>
                <a:gd name="T25" fmla="*/ 58 h 115"/>
                <a:gd name="T26" fmla="*/ 69 w 73"/>
                <a:gd name="T27" fmla="*/ 77 h 115"/>
                <a:gd name="T28" fmla="*/ 66 w 73"/>
                <a:gd name="T29" fmla="*/ 92 h 115"/>
                <a:gd name="T30" fmla="*/ 62 w 73"/>
                <a:gd name="T31" fmla="*/ 104 h 115"/>
                <a:gd name="T32" fmla="*/ 54 w 73"/>
                <a:gd name="T33" fmla="*/ 111 h 115"/>
                <a:gd name="T34" fmla="*/ 46 w 73"/>
                <a:gd name="T35" fmla="*/ 115 h 115"/>
                <a:gd name="T36" fmla="*/ 35 w 73"/>
                <a:gd name="T37" fmla="*/ 115 h 115"/>
                <a:gd name="T38" fmla="*/ 27 w 73"/>
                <a:gd name="T39" fmla="*/ 115 h 115"/>
                <a:gd name="T40" fmla="*/ 20 w 73"/>
                <a:gd name="T41" fmla="*/ 107 h 115"/>
                <a:gd name="T42" fmla="*/ 12 w 73"/>
                <a:gd name="T43" fmla="*/ 96 h 115"/>
                <a:gd name="T44" fmla="*/ 4 w 73"/>
                <a:gd name="T45" fmla="*/ 81 h 115"/>
                <a:gd name="T46" fmla="*/ 0 w 73"/>
                <a:gd name="T47" fmla="*/ 58 h 115"/>
                <a:gd name="T48" fmla="*/ 20 w 73"/>
                <a:gd name="T49" fmla="*/ 61 h 115"/>
                <a:gd name="T50" fmla="*/ 20 w 73"/>
                <a:gd name="T51" fmla="*/ 81 h 115"/>
                <a:gd name="T52" fmla="*/ 23 w 73"/>
                <a:gd name="T53" fmla="*/ 100 h 115"/>
                <a:gd name="T54" fmla="*/ 27 w 73"/>
                <a:gd name="T55" fmla="*/ 107 h 115"/>
                <a:gd name="T56" fmla="*/ 31 w 73"/>
                <a:gd name="T57" fmla="*/ 111 h 115"/>
                <a:gd name="T58" fmla="*/ 39 w 73"/>
                <a:gd name="T59" fmla="*/ 111 h 115"/>
                <a:gd name="T60" fmla="*/ 43 w 73"/>
                <a:gd name="T61" fmla="*/ 111 h 115"/>
                <a:gd name="T62" fmla="*/ 46 w 73"/>
                <a:gd name="T63" fmla="*/ 107 h 115"/>
                <a:gd name="T64" fmla="*/ 50 w 73"/>
                <a:gd name="T65" fmla="*/ 104 h 115"/>
                <a:gd name="T66" fmla="*/ 54 w 73"/>
                <a:gd name="T67" fmla="*/ 92 h 115"/>
                <a:gd name="T68" fmla="*/ 54 w 73"/>
                <a:gd name="T69" fmla="*/ 77 h 115"/>
                <a:gd name="T70" fmla="*/ 58 w 73"/>
                <a:gd name="T71" fmla="*/ 54 h 115"/>
                <a:gd name="T72" fmla="*/ 54 w 73"/>
                <a:gd name="T73" fmla="*/ 38 h 115"/>
                <a:gd name="T74" fmla="*/ 54 w 73"/>
                <a:gd name="T75" fmla="*/ 23 h 115"/>
                <a:gd name="T76" fmla="*/ 50 w 73"/>
                <a:gd name="T77" fmla="*/ 15 h 115"/>
                <a:gd name="T78" fmla="*/ 46 w 73"/>
                <a:gd name="T79" fmla="*/ 8 h 115"/>
                <a:gd name="T80" fmla="*/ 43 w 73"/>
                <a:gd name="T81" fmla="*/ 8 h 115"/>
                <a:gd name="T82" fmla="*/ 39 w 73"/>
                <a:gd name="T83" fmla="*/ 8 h 115"/>
                <a:gd name="T84" fmla="*/ 31 w 73"/>
                <a:gd name="T85" fmla="*/ 8 h 115"/>
                <a:gd name="T86" fmla="*/ 27 w 73"/>
                <a:gd name="T87" fmla="*/ 12 h 115"/>
                <a:gd name="T88" fmla="*/ 23 w 73"/>
                <a:gd name="T89" fmla="*/ 19 h 115"/>
                <a:gd name="T90" fmla="*/ 20 w 73"/>
                <a:gd name="T91" fmla="*/ 31 h 115"/>
                <a:gd name="T92" fmla="*/ 20 w 73"/>
                <a:gd name="T93" fmla="*/ 46 h 115"/>
                <a:gd name="T94" fmla="*/ 20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42"/>
                  </a:lnTo>
                  <a:lnTo>
                    <a:pt x="8" y="27"/>
                  </a:lnTo>
                  <a:lnTo>
                    <a:pt x="16" y="15"/>
                  </a:lnTo>
                  <a:lnTo>
                    <a:pt x="23" y="8"/>
                  </a:lnTo>
                  <a:lnTo>
                    <a:pt x="31" y="4"/>
                  </a:lnTo>
                  <a:lnTo>
                    <a:pt x="39" y="0"/>
                  </a:lnTo>
                  <a:lnTo>
                    <a:pt x="46" y="4"/>
                  </a:lnTo>
                  <a:lnTo>
                    <a:pt x="54" y="8"/>
                  </a:lnTo>
                  <a:lnTo>
                    <a:pt x="62" y="15"/>
                  </a:lnTo>
                  <a:lnTo>
                    <a:pt x="66" y="27"/>
                  </a:lnTo>
                  <a:lnTo>
                    <a:pt x="69" y="42"/>
                  </a:lnTo>
                  <a:lnTo>
                    <a:pt x="73" y="58"/>
                  </a:lnTo>
                  <a:lnTo>
                    <a:pt x="69" y="77"/>
                  </a:lnTo>
                  <a:lnTo>
                    <a:pt x="66" y="92"/>
                  </a:lnTo>
                  <a:lnTo>
                    <a:pt x="62" y="104"/>
                  </a:lnTo>
                  <a:lnTo>
                    <a:pt x="54" y="111"/>
                  </a:lnTo>
                  <a:lnTo>
                    <a:pt x="46" y="115"/>
                  </a:lnTo>
                  <a:lnTo>
                    <a:pt x="35" y="115"/>
                  </a:lnTo>
                  <a:lnTo>
                    <a:pt x="27" y="115"/>
                  </a:lnTo>
                  <a:lnTo>
                    <a:pt x="20" y="107"/>
                  </a:lnTo>
                  <a:lnTo>
                    <a:pt x="12" y="96"/>
                  </a:lnTo>
                  <a:lnTo>
                    <a:pt x="4" y="81"/>
                  </a:lnTo>
                  <a:lnTo>
                    <a:pt x="0" y="58"/>
                  </a:lnTo>
                  <a:close/>
                  <a:moveTo>
                    <a:pt x="20" y="61"/>
                  </a:moveTo>
                  <a:lnTo>
                    <a:pt x="20" y="81"/>
                  </a:lnTo>
                  <a:lnTo>
                    <a:pt x="23" y="100"/>
                  </a:lnTo>
                  <a:lnTo>
                    <a:pt x="27" y="107"/>
                  </a:lnTo>
                  <a:lnTo>
                    <a:pt x="31" y="111"/>
                  </a:lnTo>
                  <a:lnTo>
                    <a:pt x="39" y="111"/>
                  </a:lnTo>
                  <a:lnTo>
                    <a:pt x="43" y="111"/>
                  </a:lnTo>
                  <a:lnTo>
                    <a:pt x="46" y="107"/>
                  </a:lnTo>
                  <a:lnTo>
                    <a:pt x="50" y="104"/>
                  </a:lnTo>
                  <a:lnTo>
                    <a:pt x="54" y="92"/>
                  </a:lnTo>
                  <a:lnTo>
                    <a:pt x="54" y="77"/>
                  </a:lnTo>
                  <a:lnTo>
                    <a:pt x="58" y="54"/>
                  </a:lnTo>
                  <a:lnTo>
                    <a:pt x="54" y="38"/>
                  </a:lnTo>
                  <a:lnTo>
                    <a:pt x="54" y="23"/>
                  </a:lnTo>
                  <a:lnTo>
                    <a:pt x="50" y="15"/>
                  </a:lnTo>
                  <a:lnTo>
                    <a:pt x="46" y="8"/>
                  </a:lnTo>
                  <a:lnTo>
                    <a:pt x="43" y="8"/>
                  </a:lnTo>
                  <a:lnTo>
                    <a:pt x="39" y="8"/>
                  </a:lnTo>
                  <a:lnTo>
                    <a:pt x="31" y="8"/>
                  </a:lnTo>
                  <a:lnTo>
                    <a:pt x="27" y="12"/>
                  </a:lnTo>
                  <a:lnTo>
                    <a:pt x="23" y="19"/>
                  </a:lnTo>
                  <a:lnTo>
                    <a:pt x="20" y="31"/>
                  </a:lnTo>
                  <a:lnTo>
                    <a:pt x="20" y="46"/>
                  </a:lnTo>
                  <a:lnTo>
                    <a:pt x="20" y="61"/>
                  </a:lnTo>
                  <a:close/>
                </a:path>
              </a:pathLst>
            </a:custGeom>
            <a:solidFill>
              <a:srgbClr val="000000"/>
            </a:solidFill>
            <a:ln w="0">
              <a:solidFill>
                <a:srgbClr val="000000"/>
              </a:solidFill>
              <a:round/>
              <a:headEnd/>
              <a:tailEnd/>
            </a:ln>
          </p:spPr>
          <p:txBody>
            <a:bodyPr/>
            <a:lstStyle/>
            <a:p>
              <a:endParaRPr lang="en-CA"/>
            </a:p>
          </p:txBody>
        </p:sp>
        <p:sp>
          <p:nvSpPr>
            <p:cNvPr id="14355" name="Rectangle 209"/>
            <p:cNvSpPr>
              <a:spLocks noChangeArrowheads="1"/>
            </p:cNvSpPr>
            <p:nvPr/>
          </p:nvSpPr>
          <p:spPr bwMode="auto">
            <a:xfrm>
              <a:off x="4071" y="23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4356" name="Freeform 210"/>
            <p:cNvSpPr>
              <a:spLocks/>
            </p:cNvSpPr>
            <p:nvPr/>
          </p:nvSpPr>
          <p:spPr bwMode="auto">
            <a:xfrm>
              <a:off x="4275" y="2458"/>
              <a:ext cx="19" cy="19"/>
            </a:xfrm>
            <a:custGeom>
              <a:avLst/>
              <a:gdLst>
                <a:gd name="T0" fmla="*/ 11 w 19"/>
                <a:gd name="T1" fmla="*/ 0 h 19"/>
                <a:gd name="T2" fmla="*/ 15 w 19"/>
                <a:gd name="T3" fmla="*/ 0 h 19"/>
                <a:gd name="T4" fmla="*/ 19 w 19"/>
                <a:gd name="T5" fmla="*/ 4 h 19"/>
                <a:gd name="T6" fmla="*/ 19 w 19"/>
                <a:gd name="T7" fmla="*/ 8 h 19"/>
                <a:gd name="T8" fmla="*/ 19 w 19"/>
                <a:gd name="T9" fmla="*/ 11 h 19"/>
                <a:gd name="T10" fmla="*/ 19 w 19"/>
                <a:gd name="T11" fmla="*/ 15 h 19"/>
                <a:gd name="T12" fmla="*/ 19 w 19"/>
                <a:gd name="T13" fmla="*/ 19 h 19"/>
                <a:gd name="T14" fmla="*/ 15 w 19"/>
                <a:gd name="T15" fmla="*/ 19 h 19"/>
                <a:gd name="T16" fmla="*/ 11 w 19"/>
                <a:gd name="T17" fmla="*/ 19 h 19"/>
                <a:gd name="T18" fmla="*/ 7 w 19"/>
                <a:gd name="T19" fmla="*/ 19 h 19"/>
                <a:gd name="T20" fmla="*/ 3 w 19"/>
                <a:gd name="T21" fmla="*/ 19 h 19"/>
                <a:gd name="T22" fmla="*/ 3 w 19"/>
                <a:gd name="T23" fmla="*/ 15 h 19"/>
                <a:gd name="T24" fmla="*/ 0 w 19"/>
                <a:gd name="T25" fmla="*/ 11 h 19"/>
                <a:gd name="T26" fmla="*/ 3 w 19"/>
                <a:gd name="T27" fmla="*/ 8 h 19"/>
                <a:gd name="T28" fmla="*/ 3 w 19"/>
                <a:gd name="T29" fmla="*/ 4 h 19"/>
                <a:gd name="T30" fmla="*/ 7 w 19"/>
                <a:gd name="T31" fmla="*/ 0 h 19"/>
                <a:gd name="T32" fmla="*/ 11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11" y="0"/>
                  </a:moveTo>
                  <a:lnTo>
                    <a:pt x="15" y="0"/>
                  </a:lnTo>
                  <a:lnTo>
                    <a:pt x="19" y="4"/>
                  </a:lnTo>
                  <a:lnTo>
                    <a:pt x="19" y="8"/>
                  </a:lnTo>
                  <a:lnTo>
                    <a:pt x="19" y="11"/>
                  </a:lnTo>
                  <a:lnTo>
                    <a:pt x="19" y="15"/>
                  </a:lnTo>
                  <a:lnTo>
                    <a:pt x="19" y="19"/>
                  </a:lnTo>
                  <a:lnTo>
                    <a:pt x="15" y="19"/>
                  </a:lnTo>
                  <a:lnTo>
                    <a:pt x="11" y="19"/>
                  </a:lnTo>
                  <a:lnTo>
                    <a:pt x="7" y="19"/>
                  </a:lnTo>
                  <a:lnTo>
                    <a:pt x="3" y="19"/>
                  </a:lnTo>
                  <a:lnTo>
                    <a:pt x="3" y="15"/>
                  </a:lnTo>
                  <a:lnTo>
                    <a:pt x="0" y="11"/>
                  </a:lnTo>
                  <a:lnTo>
                    <a:pt x="3" y="8"/>
                  </a:lnTo>
                  <a:lnTo>
                    <a:pt x="3" y="4"/>
                  </a:lnTo>
                  <a:lnTo>
                    <a:pt x="7" y="0"/>
                  </a:lnTo>
                  <a:lnTo>
                    <a:pt x="11" y="0"/>
                  </a:lnTo>
                  <a:close/>
                </a:path>
              </a:pathLst>
            </a:custGeom>
            <a:solidFill>
              <a:srgbClr val="000000"/>
            </a:solidFill>
            <a:ln w="0">
              <a:solidFill>
                <a:srgbClr val="000000"/>
              </a:solidFill>
              <a:round/>
              <a:headEnd/>
              <a:tailEnd/>
            </a:ln>
          </p:spPr>
          <p:txBody>
            <a:bodyPr/>
            <a:lstStyle/>
            <a:p>
              <a:endParaRPr lang="en-CA"/>
            </a:p>
          </p:txBody>
        </p:sp>
        <p:sp>
          <p:nvSpPr>
            <p:cNvPr id="14357" name="Freeform 211"/>
            <p:cNvSpPr>
              <a:spLocks/>
            </p:cNvSpPr>
            <p:nvPr/>
          </p:nvSpPr>
          <p:spPr bwMode="auto">
            <a:xfrm>
              <a:off x="4313" y="2366"/>
              <a:ext cx="65" cy="111"/>
            </a:xfrm>
            <a:custGeom>
              <a:avLst/>
              <a:gdLst>
                <a:gd name="T0" fmla="*/ 65 w 65"/>
                <a:gd name="T1" fmla="*/ 0 h 111"/>
                <a:gd name="T2" fmla="*/ 57 w 65"/>
                <a:gd name="T3" fmla="*/ 11 h 111"/>
                <a:gd name="T4" fmla="*/ 23 w 65"/>
                <a:gd name="T5" fmla="*/ 11 h 111"/>
                <a:gd name="T6" fmla="*/ 15 w 65"/>
                <a:gd name="T7" fmla="*/ 27 h 111"/>
                <a:gd name="T8" fmla="*/ 31 w 65"/>
                <a:gd name="T9" fmla="*/ 31 h 111"/>
                <a:gd name="T10" fmla="*/ 42 w 65"/>
                <a:gd name="T11" fmla="*/ 38 h 111"/>
                <a:gd name="T12" fmla="*/ 54 w 65"/>
                <a:gd name="T13" fmla="*/ 46 h 111"/>
                <a:gd name="T14" fmla="*/ 61 w 65"/>
                <a:gd name="T15" fmla="*/ 57 h 111"/>
                <a:gd name="T16" fmla="*/ 61 w 65"/>
                <a:gd name="T17" fmla="*/ 69 h 111"/>
                <a:gd name="T18" fmla="*/ 61 w 65"/>
                <a:gd name="T19" fmla="*/ 80 h 111"/>
                <a:gd name="T20" fmla="*/ 57 w 65"/>
                <a:gd name="T21" fmla="*/ 88 h 111"/>
                <a:gd name="T22" fmla="*/ 54 w 65"/>
                <a:gd name="T23" fmla="*/ 92 h 111"/>
                <a:gd name="T24" fmla="*/ 50 w 65"/>
                <a:gd name="T25" fmla="*/ 100 h 111"/>
                <a:gd name="T26" fmla="*/ 46 w 65"/>
                <a:gd name="T27" fmla="*/ 103 h 111"/>
                <a:gd name="T28" fmla="*/ 38 w 65"/>
                <a:gd name="T29" fmla="*/ 107 h 111"/>
                <a:gd name="T30" fmla="*/ 31 w 65"/>
                <a:gd name="T31" fmla="*/ 111 h 111"/>
                <a:gd name="T32" fmla="*/ 19 w 65"/>
                <a:gd name="T33" fmla="*/ 111 h 111"/>
                <a:gd name="T34" fmla="*/ 11 w 65"/>
                <a:gd name="T35" fmla="*/ 111 h 111"/>
                <a:gd name="T36" fmla="*/ 8 w 65"/>
                <a:gd name="T37" fmla="*/ 107 h 111"/>
                <a:gd name="T38" fmla="*/ 4 w 65"/>
                <a:gd name="T39" fmla="*/ 107 h 111"/>
                <a:gd name="T40" fmla="*/ 0 w 65"/>
                <a:gd name="T41" fmla="*/ 103 h 111"/>
                <a:gd name="T42" fmla="*/ 4 w 65"/>
                <a:gd name="T43" fmla="*/ 100 h 111"/>
                <a:gd name="T44" fmla="*/ 4 w 65"/>
                <a:gd name="T45" fmla="*/ 96 h 111"/>
                <a:gd name="T46" fmla="*/ 4 w 65"/>
                <a:gd name="T47" fmla="*/ 96 h 111"/>
                <a:gd name="T48" fmla="*/ 8 w 65"/>
                <a:gd name="T49" fmla="*/ 96 h 111"/>
                <a:gd name="T50" fmla="*/ 11 w 65"/>
                <a:gd name="T51" fmla="*/ 96 h 111"/>
                <a:gd name="T52" fmla="*/ 11 w 65"/>
                <a:gd name="T53" fmla="*/ 96 h 111"/>
                <a:gd name="T54" fmla="*/ 15 w 65"/>
                <a:gd name="T55" fmla="*/ 96 h 111"/>
                <a:gd name="T56" fmla="*/ 15 w 65"/>
                <a:gd name="T57" fmla="*/ 100 h 111"/>
                <a:gd name="T58" fmla="*/ 23 w 65"/>
                <a:gd name="T59" fmla="*/ 103 h 111"/>
                <a:gd name="T60" fmla="*/ 31 w 65"/>
                <a:gd name="T61" fmla="*/ 103 h 111"/>
                <a:gd name="T62" fmla="*/ 38 w 65"/>
                <a:gd name="T63" fmla="*/ 103 h 111"/>
                <a:gd name="T64" fmla="*/ 46 w 65"/>
                <a:gd name="T65" fmla="*/ 96 h 111"/>
                <a:gd name="T66" fmla="*/ 50 w 65"/>
                <a:gd name="T67" fmla="*/ 88 h 111"/>
                <a:gd name="T68" fmla="*/ 54 w 65"/>
                <a:gd name="T69" fmla="*/ 80 h 111"/>
                <a:gd name="T70" fmla="*/ 50 w 65"/>
                <a:gd name="T71" fmla="*/ 69 h 111"/>
                <a:gd name="T72" fmla="*/ 46 w 65"/>
                <a:gd name="T73" fmla="*/ 61 h 111"/>
                <a:gd name="T74" fmla="*/ 38 w 65"/>
                <a:gd name="T75" fmla="*/ 54 h 111"/>
                <a:gd name="T76" fmla="*/ 27 w 65"/>
                <a:gd name="T77" fmla="*/ 46 h 111"/>
                <a:gd name="T78" fmla="*/ 19 w 65"/>
                <a:gd name="T79" fmla="*/ 42 h 111"/>
                <a:gd name="T80" fmla="*/ 4 w 65"/>
                <a:gd name="T81" fmla="*/ 42 h 111"/>
                <a:gd name="T82" fmla="*/ 27 w 65"/>
                <a:gd name="T83" fmla="*/ 0 h 111"/>
                <a:gd name="T84" fmla="*/ 65 w 65"/>
                <a:gd name="T85" fmla="*/ 0 h 11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5"/>
                <a:gd name="T130" fmla="*/ 0 h 111"/>
                <a:gd name="T131" fmla="*/ 65 w 65"/>
                <a:gd name="T132" fmla="*/ 111 h 111"/>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5" h="111">
                  <a:moveTo>
                    <a:pt x="65" y="0"/>
                  </a:moveTo>
                  <a:lnTo>
                    <a:pt x="57" y="11"/>
                  </a:lnTo>
                  <a:lnTo>
                    <a:pt x="23" y="11"/>
                  </a:lnTo>
                  <a:lnTo>
                    <a:pt x="15" y="27"/>
                  </a:lnTo>
                  <a:lnTo>
                    <a:pt x="31" y="31"/>
                  </a:lnTo>
                  <a:lnTo>
                    <a:pt x="42" y="38"/>
                  </a:lnTo>
                  <a:lnTo>
                    <a:pt x="54" y="46"/>
                  </a:lnTo>
                  <a:lnTo>
                    <a:pt x="61" y="57"/>
                  </a:lnTo>
                  <a:lnTo>
                    <a:pt x="61" y="69"/>
                  </a:lnTo>
                  <a:lnTo>
                    <a:pt x="61" y="80"/>
                  </a:lnTo>
                  <a:lnTo>
                    <a:pt x="57" y="88"/>
                  </a:lnTo>
                  <a:lnTo>
                    <a:pt x="54" y="92"/>
                  </a:lnTo>
                  <a:lnTo>
                    <a:pt x="50" y="100"/>
                  </a:lnTo>
                  <a:lnTo>
                    <a:pt x="46" y="103"/>
                  </a:lnTo>
                  <a:lnTo>
                    <a:pt x="38" y="107"/>
                  </a:lnTo>
                  <a:lnTo>
                    <a:pt x="31" y="111"/>
                  </a:lnTo>
                  <a:lnTo>
                    <a:pt x="19" y="111"/>
                  </a:lnTo>
                  <a:lnTo>
                    <a:pt x="11" y="111"/>
                  </a:lnTo>
                  <a:lnTo>
                    <a:pt x="8" y="107"/>
                  </a:lnTo>
                  <a:lnTo>
                    <a:pt x="4" y="107"/>
                  </a:lnTo>
                  <a:lnTo>
                    <a:pt x="0" y="103"/>
                  </a:lnTo>
                  <a:lnTo>
                    <a:pt x="4" y="100"/>
                  </a:lnTo>
                  <a:lnTo>
                    <a:pt x="4" y="96"/>
                  </a:lnTo>
                  <a:lnTo>
                    <a:pt x="8" y="96"/>
                  </a:lnTo>
                  <a:lnTo>
                    <a:pt x="11" y="96"/>
                  </a:lnTo>
                  <a:lnTo>
                    <a:pt x="15" y="96"/>
                  </a:lnTo>
                  <a:lnTo>
                    <a:pt x="15" y="100"/>
                  </a:lnTo>
                  <a:lnTo>
                    <a:pt x="23" y="103"/>
                  </a:lnTo>
                  <a:lnTo>
                    <a:pt x="31" y="103"/>
                  </a:lnTo>
                  <a:lnTo>
                    <a:pt x="38" y="103"/>
                  </a:lnTo>
                  <a:lnTo>
                    <a:pt x="46" y="96"/>
                  </a:lnTo>
                  <a:lnTo>
                    <a:pt x="50" y="88"/>
                  </a:lnTo>
                  <a:lnTo>
                    <a:pt x="54" y="80"/>
                  </a:lnTo>
                  <a:lnTo>
                    <a:pt x="50" y="69"/>
                  </a:lnTo>
                  <a:lnTo>
                    <a:pt x="46" y="61"/>
                  </a:lnTo>
                  <a:lnTo>
                    <a:pt x="38" y="54"/>
                  </a:lnTo>
                  <a:lnTo>
                    <a:pt x="27" y="46"/>
                  </a:lnTo>
                  <a:lnTo>
                    <a:pt x="19" y="42"/>
                  </a:lnTo>
                  <a:lnTo>
                    <a:pt x="4" y="42"/>
                  </a:lnTo>
                  <a:lnTo>
                    <a:pt x="27" y="0"/>
                  </a:lnTo>
                  <a:lnTo>
                    <a:pt x="65" y="0"/>
                  </a:lnTo>
                  <a:close/>
                </a:path>
              </a:pathLst>
            </a:custGeom>
            <a:solidFill>
              <a:srgbClr val="000000"/>
            </a:solidFill>
            <a:ln w="0">
              <a:solidFill>
                <a:srgbClr val="000000"/>
              </a:solidFill>
              <a:round/>
              <a:headEnd/>
              <a:tailEnd/>
            </a:ln>
          </p:spPr>
          <p:txBody>
            <a:bodyPr/>
            <a:lstStyle/>
            <a:p>
              <a:endParaRPr lang="en-CA"/>
            </a:p>
          </p:txBody>
        </p:sp>
        <p:sp>
          <p:nvSpPr>
            <p:cNvPr id="14358" name="Freeform 212"/>
            <p:cNvSpPr>
              <a:spLocks noEditPoints="1"/>
            </p:cNvSpPr>
            <p:nvPr/>
          </p:nvSpPr>
          <p:spPr bwMode="auto">
            <a:xfrm>
              <a:off x="4397" y="2362"/>
              <a:ext cx="69" cy="115"/>
            </a:xfrm>
            <a:custGeom>
              <a:avLst/>
              <a:gdLst>
                <a:gd name="T0" fmla="*/ 69 w 69"/>
                <a:gd name="T1" fmla="*/ 0 h 115"/>
                <a:gd name="T2" fmla="*/ 69 w 69"/>
                <a:gd name="T3" fmla="*/ 4 h 115"/>
                <a:gd name="T4" fmla="*/ 58 w 69"/>
                <a:gd name="T5" fmla="*/ 8 h 115"/>
                <a:gd name="T6" fmla="*/ 50 w 69"/>
                <a:gd name="T7" fmla="*/ 8 h 115"/>
                <a:gd name="T8" fmla="*/ 43 w 69"/>
                <a:gd name="T9" fmla="*/ 12 h 115"/>
                <a:gd name="T10" fmla="*/ 35 w 69"/>
                <a:gd name="T11" fmla="*/ 19 h 115"/>
                <a:gd name="T12" fmla="*/ 31 w 69"/>
                <a:gd name="T13" fmla="*/ 27 h 115"/>
                <a:gd name="T14" fmla="*/ 27 w 69"/>
                <a:gd name="T15" fmla="*/ 35 h 115"/>
                <a:gd name="T16" fmla="*/ 23 w 69"/>
                <a:gd name="T17" fmla="*/ 42 h 115"/>
                <a:gd name="T18" fmla="*/ 20 w 69"/>
                <a:gd name="T19" fmla="*/ 54 h 115"/>
                <a:gd name="T20" fmla="*/ 31 w 69"/>
                <a:gd name="T21" fmla="*/ 46 h 115"/>
                <a:gd name="T22" fmla="*/ 43 w 69"/>
                <a:gd name="T23" fmla="*/ 46 h 115"/>
                <a:gd name="T24" fmla="*/ 54 w 69"/>
                <a:gd name="T25" fmla="*/ 46 h 115"/>
                <a:gd name="T26" fmla="*/ 62 w 69"/>
                <a:gd name="T27" fmla="*/ 54 h 115"/>
                <a:gd name="T28" fmla="*/ 69 w 69"/>
                <a:gd name="T29" fmla="*/ 65 h 115"/>
                <a:gd name="T30" fmla="*/ 69 w 69"/>
                <a:gd name="T31" fmla="*/ 77 h 115"/>
                <a:gd name="T32" fmla="*/ 69 w 69"/>
                <a:gd name="T33" fmla="*/ 92 h 115"/>
                <a:gd name="T34" fmla="*/ 62 w 69"/>
                <a:gd name="T35" fmla="*/ 104 h 115"/>
                <a:gd name="T36" fmla="*/ 54 w 69"/>
                <a:gd name="T37" fmla="*/ 111 h 115"/>
                <a:gd name="T38" fmla="*/ 46 w 69"/>
                <a:gd name="T39" fmla="*/ 115 h 115"/>
                <a:gd name="T40" fmla="*/ 35 w 69"/>
                <a:gd name="T41" fmla="*/ 115 h 115"/>
                <a:gd name="T42" fmla="*/ 23 w 69"/>
                <a:gd name="T43" fmla="*/ 115 h 115"/>
                <a:gd name="T44" fmla="*/ 16 w 69"/>
                <a:gd name="T45" fmla="*/ 107 h 115"/>
                <a:gd name="T46" fmla="*/ 8 w 69"/>
                <a:gd name="T47" fmla="*/ 100 h 115"/>
                <a:gd name="T48" fmla="*/ 0 w 69"/>
                <a:gd name="T49" fmla="*/ 84 h 115"/>
                <a:gd name="T50" fmla="*/ 0 w 69"/>
                <a:gd name="T51" fmla="*/ 69 h 115"/>
                <a:gd name="T52" fmla="*/ 0 w 69"/>
                <a:gd name="T53" fmla="*/ 58 h 115"/>
                <a:gd name="T54" fmla="*/ 4 w 69"/>
                <a:gd name="T55" fmla="*/ 42 h 115"/>
                <a:gd name="T56" fmla="*/ 12 w 69"/>
                <a:gd name="T57" fmla="*/ 31 h 115"/>
                <a:gd name="T58" fmla="*/ 23 w 69"/>
                <a:gd name="T59" fmla="*/ 19 h 115"/>
                <a:gd name="T60" fmla="*/ 35 w 69"/>
                <a:gd name="T61" fmla="*/ 12 h 115"/>
                <a:gd name="T62" fmla="*/ 43 w 69"/>
                <a:gd name="T63" fmla="*/ 4 h 115"/>
                <a:gd name="T64" fmla="*/ 54 w 69"/>
                <a:gd name="T65" fmla="*/ 0 h 115"/>
                <a:gd name="T66" fmla="*/ 62 w 69"/>
                <a:gd name="T67" fmla="*/ 0 h 115"/>
                <a:gd name="T68" fmla="*/ 69 w 69"/>
                <a:gd name="T69" fmla="*/ 0 h 115"/>
                <a:gd name="T70" fmla="*/ 16 w 69"/>
                <a:gd name="T71" fmla="*/ 58 h 115"/>
                <a:gd name="T72" fmla="*/ 16 w 69"/>
                <a:gd name="T73" fmla="*/ 69 h 115"/>
                <a:gd name="T74" fmla="*/ 16 w 69"/>
                <a:gd name="T75" fmla="*/ 77 h 115"/>
                <a:gd name="T76" fmla="*/ 16 w 69"/>
                <a:gd name="T77" fmla="*/ 84 h 115"/>
                <a:gd name="T78" fmla="*/ 20 w 69"/>
                <a:gd name="T79" fmla="*/ 92 h 115"/>
                <a:gd name="T80" fmla="*/ 23 w 69"/>
                <a:gd name="T81" fmla="*/ 100 h 115"/>
                <a:gd name="T82" fmla="*/ 27 w 69"/>
                <a:gd name="T83" fmla="*/ 107 h 115"/>
                <a:gd name="T84" fmla="*/ 31 w 69"/>
                <a:gd name="T85" fmla="*/ 111 h 115"/>
                <a:gd name="T86" fmla="*/ 35 w 69"/>
                <a:gd name="T87" fmla="*/ 111 h 115"/>
                <a:gd name="T88" fmla="*/ 43 w 69"/>
                <a:gd name="T89" fmla="*/ 111 h 115"/>
                <a:gd name="T90" fmla="*/ 50 w 69"/>
                <a:gd name="T91" fmla="*/ 104 h 115"/>
                <a:gd name="T92" fmla="*/ 54 w 69"/>
                <a:gd name="T93" fmla="*/ 96 h 115"/>
                <a:gd name="T94" fmla="*/ 54 w 69"/>
                <a:gd name="T95" fmla="*/ 84 h 115"/>
                <a:gd name="T96" fmla="*/ 54 w 69"/>
                <a:gd name="T97" fmla="*/ 73 h 115"/>
                <a:gd name="T98" fmla="*/ 50 w 69"/>
                <a:gd name="T99" fmla="*/ 61 h 115"/>
                <a:gd name="T100" fmla="*/ 43 w 69"/>
                <a:gd name="T101" fmla="*/ 54 h 115"/>
                <a:gd name="T102" fmla="*/ 35 w 69"/>
                <a:gd name="T103" fmla="*/ 50 h 115"/>
                <a:gd name="T104" fmla="*/ 31 w 69"/>
                <a:gd name="T105" fmla="*/ 54 h 115"/>
                <a:gd name="T106" fmla="*/ 27 w 69"/>
                <a:gd name="T107" fmla="*/ 54 h 115"/>
                <a:gd name="T108" fmla="*/ 23 w 69"/>
                <a:gd name="T109" fmla="*/ 54 h 115"/>
                <a:gd name="T110" fmla="*/ 16 w 69"/>
                <a:gd name="T111" fmla="*/ 58 h 11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69"/>
                <a:gd name="T169" fmla="*/ 0 h 115"/>
                <a:gd name="T170" fmla="*/ 69 w 69"/>
                <a:gd name="T171" fmla="*/ 115 h 11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69" h="115">
                  <a:moveTo>
                    <a:pt x="69" y="0"/>
                  </a:moveTo>
                  <a:lnTo>
                    <a:pt x="69" y="4"/>
                  </a:lnTo>
                  <a:lnTo>
                    <a:pt x="58" y="8"/>
                  </a:lnTo>
                  <a:lnTo>
                    <a:pt x="50" y="8"/>
                  </a:lnTo>
                  <a:lnTo>
                    <a:pt x="43" y="12"/>
                  </a:lnTo>
                  <a:lnTo>
                    <a:pt x="35" y="19"/>
                  </a:lnTo>
                  <a:lnTo>
                    <a:pt x="31" y="27"/>
                  </a:lnTo>
                  <a:lnTo>
                    <a:pt x="27" y="35"/>
                  </a:lnTo>
                  <a:lnTo>
                    <a:pt x="23" y="42"/>
                  </a:lnTo>
                  <a:lnTo>
                    <a:pt x="20" y="54"/>
                  </a:lnTo>
                  <a:lnTo>
                    <a:pt x="31" y="46"/>
                  </a:lnTo>
                  <a:lnTo>
                    <a:pt x="43" y="46"/>
                  </a:lnTo>
                  <a:lnTo>
                    <a:pt x="54" y="46"/>
                  </a:lnTo>
                  <a:lnTo>
                    <a:pt x="62" y="54"/>
                  </a:lnTo>
                  <a:lnTo>
                    <a:pt x="69" y="65"/>
                  </a:lnTo>
                  <a:lnTo>
                    <a:pt x="69" y="77"/>
                  </a:lnTo>
                  <a:lnTo>
                    <a:pt x="69" y="92"/>
                  </a:lnTo>
                  <a:lnTo>
                    <a:pt x="62" y="104"/>
                  </a:lnTo>
                  <a:lnTo>
                    <a:pt x="54" y="111"/>
                  </a:lnTo>
                  <a:lnTo>
                    <a:pt x="46" y="115"/>
                  </a:lnTo>
                  <a:lnTo>
                    <a:pt x="35" y="115"/>
                  </a:lnTo>
                  <a:lnTo>
                    <a:pt x="23" y="115"/>
                  </a:lnTo>
                  <a:lnTo>
                    <a:pt x="16" y="107"/>
                  </a:lnTo>
                  <a:lnTo>
                    <a:pt x="8" y="100"/>
                  </a:lnTo>
                  <a:lnTo>
                    <a:pt x="0" y="84"/>
                  </a:lnTo>
                  <a:lnTo>
                    <a:pt x="0" y="69"/>
                  </a:lnTo>
                  <a:lnTo>
                    <a:pt x="0" y="58"/>
                  </a:lnTo>
                  <a:lnTo>
                    <a:pt x="4" y="42"/>
                  </a:lnTo>
                  <a:lnTo>
                    <a:pt x="12" y="31"/>
                  </a:lnTo>
                  <a:lnTo>
                    <a:pt x="23" y="19"/>
                  </a:lnTo>
                  <a:lnTo>
                    <a:pt x="35" y="12"/>
                  </a:lnTo>
                  <a:lnTo>
                    <a:pt x="43" y="4"/>
                  </a:lnTo>
                  <a:lnTo>
                    <a:pt x="54" y="0"/>
                  </a:lnTo>
                  <a:lnTo>
                    <a:pt x="62" y="0"/>
                  </a:lnTo>
                  <a:lnTo>
                    <a:pt x="69" y="0"/>
                  </a:lnTo>
                  <a:close/>
                  <a:moveTo>
                    <a:pt x="16" y="58"/>
                  </a:moveTo>
                  <a:lnTo>
                    <a:pt x="16" y="69"/>
                  </a:lnTo>
                  <a:lnTo>
                    <a:pt x="16" y="77"/>
                  </a:lnTo>
                  <a:lnTo>
                    <a:pt x="16" y="84"/>
                  </a:lnTo>
                  <a:lnTo>
                    <a:pt x="20" y="92"/>
                  </a:lnTo>
                  <a:lnTo>
                    <a:pt x="23" y="100"/>
                  </a:lnTo>
                  <a:lnTo>
                    <a:pt x="27" y="107"/>
                  </a:lnTo>
                  <a:lnTo>
                    <a:pt x="31" y="111"/>
                  </a:lnTo>
                  <a:lnTo>
                    <a:pt x="35" y="111"/>
                  </a:lnTo>
                  <a:lnTo>
                    <a:pt x="43" y="111"/>
                  </a:lnTo>
                  <a:lnTo>
                    <a:pt x="50" y="104"/>
                  </a:lnTo>
                  <a:lnTo>
                    <a:pt x="54" y="96"/>
                  </a:lnTo>
                  <a:lnTo>
                    <a:pt x="54" y="84"/>
                  </a:lnTo>
                  <a:lnTo>
                    <a:pt x="54" y="73"/>
                  </a:lnTo>
                  <a:lnTo>
                    <a:pt x="50" y="61"/>
                  </a:lnTo>
                  <a:lnTo>
                    <a:pt x="43" y="54"/>
                  </a:lnTo>
                  <a:lnTo>
                    <a:pt x="35" y="50"/>
                  </a:lnTo>
                  <a:lnTo>
                    <a:pt x="31" y="54"/>
                  </a:lnTo>
                  <a:lnTo>
                    <a:pt x="27" y="54"/>
                  </a:lnTo>
                  <a:lnTo>
                    <a:pt x="23" y="54"/>
                  </a:lnTo>
                  <a:lnTo>
                    <a:pt x="16" y="58"/>
                  </a:lnTo>
                  <a:close/>
                </a:path>
              </a:pathLst>
            </a:custGeom>
            <a:solidFill>
              <a:srgbClr val="000000"/>
            </a:solidFill>
            <a:ln w="0">
              <a:solidFill>
                <a:srgbClr val="000000"/>
              </a:solidFill>
              <a:round/>
              <a:headEnd/>
              <a:tailEnd/>
            </a:ln>
          </p:spPr>
          <p:txBody>
            <a:bodyPr/>
            <a:lstStyle/>
            <a:p>
              <a:endParaRPr lang="en-CA"/>
            </a:p>
          </p:txBody>
        </p:sp>
        <p:sp>
          <p:nvSpPr>
            <p:cNvPr id="14359" name="Rectangle 213"/>
            <p:cNvSpPr>
              <a:spLocks noChangeArrowheads="1"/>
            </p:cNvSpPr>
            <p:nvPr/>
          </p:nvSpPr>
          <p:spPr bwMode="auto">
            <a:xfrm>
              <a:off x="4670" y="2335"/>
              <a:ext cx="7" cy="207"/>
            </a:xfrm>
            <a:prstGeom prst="rect">
              <a:avLst/>
            </a:prstGeom>
            <a:solidFill>
              <a:srgbClr val="000000"/>
            </a:solidFill>
            <a:ln w="0">
              <a:solidFill>
                <a:srgbClr val="000000"/>
              </a:solidFill>
              <a:miter lim="800000"/>
              <a:headEnd/>
              <a:tailEnd/>
            </a:ln>
          </p:spPr>
          <p:txBody>
            <a:bodyPr/>
            <a:lstStyle/>
            <a:p>
              <a:endParaRPr lang="en-US"/>
            </a:p>
          </p:txBody>
        </p:sp>
        <p:sp>
          <p:nvSpPr>
            <p:cNvPr id="14360" name="Freeform 214"/>
            <p:cNvSpPr>
              <a:spLocks/>
            </p:cNvSpPr>
            <p:nvPr/>
          </p:nvSpPr>
          <p:spPr bwMode="auto">
            <a:xfrm>
              <a:off x="4881" y="2458"/>
              <a:ext cx="19" cy="19"/>
            </a:xfrm>
            <a:custGeom>
              <a:avLst/>
              <a:gdLst>
                <a:gd name="T0" fmla="*/ 7 w 19"/>
                <a:gd name="T1" fmla="*/ 0 h 19"/>
                <a:gd name="T2" fmla="*/ 11 w 19"/>
                <a:gd name="T3" fmla="*/ 0 h 19"/>
                <a:gd name="T4" fmla="*/ 15 w 19"/>
                <a:gd name="T5" fmla="*/ 4 h 19"/>
                <a:gd name="T6" fmla="*/ 19 w 19"/>
                <a:gd name="T7" fmla="*/ 8 h 19"/>
                <a:gd name="T8" fmla="*/ 19 w 19"/>
                <a:gd name="T9" fmla="*/ 11 h 19"/>
                <a:gd name="T10" fmla="*/ 19 w 19"/>
                <a:gd name="T11" fmla="*/ 15 h 19"/>
                <a:gd name="T12" fmla="*/ 15 w 19"/>
                <a:gd name="T13" fmla="*/ 19 h 19"/>
                <a:gd name="T14" fmla="*/ 11 w 19"/>
                <a:gd name="T15" fmla="*/ 19 h 19"/>
                <a:gd name="T16" fmla="*/ 7 w 19"/>
                <a:gd name="T17" fmla="*/ 19 h 19"/>
                <a:gd name="T18" fmla="*/ 4 w 19"/>
                <a:gd name="T19" fmla="*/ 19 h 19"/>
                <a:gd name="T20" fmla="*/ 4 w 19"/>
                <a:gd name="T21" fmla="*/ 19 h 19"/>
                <a:gd name="T22" fmla="*/ 0 w 19"/>
                <a:gd name="T23" fmla="*/ 15 h 19"/>
                <a:gd name="T24" fmla="*/ 0 w 19"/>
                <a:gd name="T25" fmla="*/ 11 h 19"/>
                <a:gd name="T26" fmla="*/ 0 w 19"/>
                <a:gd name="T27" fmla="*/ 8 h 19"/>
                <a:gd name="T28" fmla="*/ 4 w 19"/>
                <a:gd name="T29" fmla="*/ 4 h 19"/>
                <a:gd name="T30" fmla="*/ 4 w 19"/>
                <a:gd name="T31" fmla="*/ 0 h 19"/>
                <a:gd name="T32" fmla="*/ 7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7" y="0"/>
                  </a:moveTo>
                  <a:lnTo>
                    <a:pt x="11" y="0"/>
                  </a:lnTo>
                  <a:lnTo>
                    <a:pt x="15" y="4"/>
                  </a:lnTo>
                  <a:lnTo>
                    <a:pt x="19" y="8"/>
                  </a:lnTo>
                  <a:lnTo>
                    <a:pt x="19" y="11"/>
                  </a:lnTo>
                  <a:lnTo>
                    <a:pt x="19" y="15"/>
                  </a:lnTo>
                  <a:lnTo>
                    <a:pt x="15" y="19"/>
                  </a:lnTo>
                  <a:lnTo>
                    <a:pt x="11" y="19"/>
                  </a:lnTo>
                  <a:lnTo>
                    <a:pt x="7" y="19"/>
                  </a:lnTo>
                  <a:lnTo>
                    <a:pt x="4" y="19"/>
                  </a:lnTo>
                  <a:lnTo>
                    <a:pt x="0" y="15"/>
                  </a:lnTo>
                  <a:lnTo>
                    <a:pt x="0" y="11"/>
                  </a:lnTo>
                  <a:lnTo>
                    <a:pt x="0" y="8"/>
                  </a:lnTo>
                  <a:lnTo>
                    <a:pt x="4" y="4"/>
                  </a:lnTo>
                  <a:lnTo>
                    <a:pt x="4" y="0"/>
                  </a:lnTo>
                  <a:lnTo>
                    <a:pt x="7" y="0"/>
                  </a:lnTo>
                  <a:close/>
                </a:path>
              </a:pathLst>
            </a:custGeom>
            <a:solidFill>
              <a:srgbClr val="000000"/>
            </a:solidFill>
            <a:ln w="0">
              <a:solidFill>
                <a:srgbClr val="000000"/>
              </a:solidFill>
              <a:round/>
              <a:headEnd/>
              <a:tailEnd/>
            </a:ln>
          </p:spPr>
          <p:txBody>
            <a:bodyPr/>
            <a:lstStyle/>
            <a:p>
              <a:endParaRPr lang="en-CA"/>
            </a:p>
          </p:txBody>
        </p:sp>
        <p:sp>
          <p:nvSpPr>
            <p:cNvPr id="14361" name="Freeform 215"/>
            <p:cNvSpPr>
              <a:spLocks noEditPoints="1"/>
            </p:cNvSpPr>
            <p:nvPr/>
          </p:nvSpPr>
          <p:spPr bwMode="auto">
            <a:xfrm>
              <a:off x="4915" y="2362"/>
              <a:ext cx="73" cy="115"/>
            </a:xfrm>
            <a:custGeom>
              <a:avLst/>
              <a:gdLst>
                <a:gd name="T0" fmla="*/ 0 w 73"/>
                <a:gd name="T1" fmla="*/ 58 h 115"/>
                <a:gd name="T2" fmla="*/ 4 w 73"/>
                <a:gd name="T3" fmla="*/ 42 h 115"/>
                <a:gd name="T4" fmla="*/ 8 w 73"/>
                <a:gd name="T5" fmla="*/ 27 h 115"/>
                <a:gd name="T6" fmla="*/ 16 w 73"/>
                <a:gd name="T7" fmla="*/ 15 h 115"/>
                <a:gd name="T8" fmla="*/ 23 w 73"/>
                <a:gd name="T9" fmla="*/ 8 h 115"/>
                <a:gd name="T10" fmla="*/ 31 w 73"/>
                <a:gd name="T11" fmla="*/ 4 h 115"/>
                <a:gd name="T12" fmla="*/ 39 w 73"/>
                <a:gd name="T13" fmla="*/ 0 h 115"/>
                <a:gd name="T14" fmla="*/ 46 w 73"/>
                <a:gd name="T15" fmla="*/ 4 h 115"/>
                <a:gd name="T16" fmla="*/ 54 w 73"/>
                <a:gd name="T17" fmla="*/ 8 h 115"/>
                <a:gd name="T18" fmla="*/ 58 w 73"/>
                <a:gd name="T19" fmla="*/ 15 h 115"/>
                <a:gd name="T20" fmla="*/ 66 w 73"/>
                <a:gd name="T21" fmla="*/ 27 h 115"/>
                <a:gd name="T22" fmla="*/ 69 w 73"/>
                <a:gd name="T23" fmla="*/ 42 h 115"/>
                <a:gd name="T24" fmla="*/ 73 w 73"/>
                <a:gd name="T25" fmla="*/ 58 h 115"/>
                <a:gd name="T26" fmla="*/ 69 w 73"/>
                <a:gd name="T27" fmla="*/ 77 h 115"/>
                <a:gd name="T28" fmla="*/ 66 w 73"/>
                <a:gd name="T29" fmla="*/ 92 h 115"/>
                <a:gd name="T30" fmla="*/ 62 w 73"/>
                <a:gd name="T31" fmla="*/ 104 h 115"/>
                <a:gd name="T32" fmla="*/ 54 w 73"/>
                <a:gd name="T33" fmla="*/ 111 h 115"/>
                <a:gd name="T34" fmla="*/ 43 w 73"/>
                <a:gd name="T35" fmla="*/ 115 h 115"/>
                <a:gd name="T36" fmla="*/ 35 w 73"/>
                <a:gd name="T37" fmla="*/ 115 h 115"/>
                <a:gd name="T38" fmla="*/ 27 w 73"/>
                <a:gd name="T39" fmla="*/ 115 h 115"/>
                <a:gd name="T40" fmla="*/ 20 w 73"/>
                <a:gd name="T41" fmla="*/ 107 h 115"/>
                <a:gd name="T42" fmla="*/ 12 w 73"/>
                <a:gd name="T43" fmla="*/ 96 h 115"/>
                <a:gd name="T44" fmla="*/ 4 w 73"/>
                <a:gd name="T45" fmla="*/ 81 h 115"/>
                <a:gd name="T46" fmla="*/ 0 w 73"/>
                <a:gd name="T47" fmla="*/ 58 h 115"/>
                <a:gd name="T48" fmla="*/ 16 w 73"/>
                <a:gd name="T49" fmla="*/ 61 h 115"/>
                <a:gd name="T50" fmla="*/ 20 w 73"/>
                <a:gd name="T51" fmla="*/ 81 h 115"/>
                <a:gd name="T52" fmla="*/ 23 w 73"/>
                <a:gd name="T53" fmla="*/ 100 h 115"/>
                <a:gd name="T54" fmla="*/ 27 w 73"/>
                <a:gd name="T55" fmla="*/ 107 h 115"/>
                <a:gd name="T56" fmla="*/ 31 w 73"/>
                <a:gd name="T57" fmla="*/ 111 h 115"/>
                <a:gd name="T58" fmla="*/ 35 w 73"/>
                <a:gd name="T59" fmla="*/ 111 h 115"/>
                <a:gd name="T60" fmla="*/ 43 w 73"/>
                <a:gd name="T61" fmla="*/ 111 h 115"/>
                <a:gd name="T62" fmla="*/ 46 w 73"/>
                <a:gd name="T63" fmla="*/ 107 h 115"/>
                <a:gd name="T64" fmla="*/ 50 w 73"/>
                <a:gd name="T65" fmla="*/ 104 h 115"/>
                <a:gd name="T66" fmla="*/ 54 w 73"/>
                <a:gd name="T67" fmla="*/ 92 h 115"/>
                <a:gd name="T68" fmla="*/ 54 w 73"/>
                <a:gd name="T69" fmla="*/ 77 h 115"/>
                <a:gd name="T70" fmla="*/ 58 w 73"/>
                <a:gd name="T71" fmla="*/ 54 h 115"/>
                <a:gd name="T72" fmla="*/ 54 w 73"/>
                <a:gd name="T73" fmla="*/ 38 h 115"/>
                <a:gd name="T74" fmla="*/ 54 w 73"/>
                <a:gd name="T75" fmla="*/ 23 h 115"/>
                <a:gd name="T76" fmla="*/ 50 w 73"/>
                <a:gd name="T77" fmla="*/ 15 h 115"/>
                <a:gd name="T78" fmla="*/ 46 w 73"/>
                <a:gd name="T79" fmla="*/ 8 h 115"/>
                <a:gd name="T80" fmla="*/ 43 w 73"/>
                <a:gd name="T81" fmla="*/ 8 h 115"/>
                <a:gd name="T82" fmla="*/ 39 w 73"/>
                <a:gd name="T83" fmla="*/ 8 h 115"/>
                <a:gd name="T84" fmla="*/ 31 w 73"/>
                <a:gd name="T85" fmla="*/ 8 h 115"/>
                <a:gd name="T86" fmla="*/ 27 w 73"/>
                <a:gd name="T87" fmla="*/ 12 h 115"/>
                <a:gd name="T88" fmla="*/ 23 w 73"/>
                <a:gd name="T89" fmla="*/ 19 h 115"/>
                <a:gd name="T90" fmla="*/ 20 w 73"/>
                <a:gd name="T91" fmla="*/ 31 h 115"/>
                <a:gd name="T92" fmla="*/ 20 w 73"/>
                <a:gd name="T93" fmla="*/ 46 h 115"/>
                <a:gd name="T94" fmla="*/ 16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42"/>
                  </a:lnTo>
                  <a:lnTo>
                    <a:pt x="8" y="27"/>
                  </a:lnTo>
                  <a:lnTo>
                    <a:pt x="16" y="15"/>
                  </a:lnTo>
                  <a:lnTo>
                    <a:pt x="23" y="8"/>
                  </a:lnTo>
                  <a:lnTo>
                    <a:pt x="31" y="4"/>
                  </a:lnTo>
                  <a:lnTo>
                    <a:pt x="39" y="0"/>
                  </a:lnTo>
                  <a:lnTo>
                    <a:pt x="46" y="4"/>
                  </a:lnTo>
                  <a:lnTo>
                    <a:pt x="54" y="8"/>
                  </a:lnTo>
                  <a:lnTo>
                    <a:pt x="58" y="15"/>
                  </a:lnTo>
                  <a:lnTo>
                    <a:pt x="66" y="27"/>
                  </a:lnTo>
                  <a:lnTo>
                    <a:pt x="69" y="42"/>
                  </a:lnTo>
                  <a:lnTo>
                    <a:pt x="73" y="58"/>
                  </a:lnTo>
                  <a:lnTo>
                    <a:pt x="69" y="77"/>
                  </a:lnTo>
                  <a:lnTo>
                    <a:pt x="66" y="92"/>
                  </a:lnTo>
                  <a:lnTo>
                    <a:pt x="62" y="104"/>
                  </a:lnTo>
                  <a:lnTo>
                    <a:pt x="54" y="111"/>
                  </a:lnTo>
                  <a:lnTo>
                    <a:pt x="43" y="115"/>
                  </a:lnTo>
                  <a:lnTo>
                    <a:pt x="35" y="115"/>
                  </a:lnTo>
                  <a:lnTo>
                    <a:pt x="27" y="115"/>
                  </a:lnTo>
                  <a:lnTo>
                    <a:pt x="20" y="107"/>
                  </a:lnTo>
                  <a:lnTo>
                    <a:pt x="12" y="96"/>
                  </a:lnTo>
                  <a:lnTo>
                    <a:pt x="4" y="81"/>
                  </a:lnTo>
                  <a:lnTo>
                    <a:pt x="0" y="58"/>
                  </a:lnTo>
                  <a:close/>
                  <a:moveTo>
                    <a:pt x="16" y="61"/>
                  </a:moveTo>
                  <a:lnTo>
                    <a:pt x="20" y="81"/>
                  </a:lnTo>
                  <a:lnTo>
                    <a:pt x="23" y="100"/>
                  </a:lnTo>
                  <a:lnTo>
                    <a:pt x="27" y="107"/>
                  </a:lnTo>
                  <a:lnTo>
                    <a:pt x="31" y="111"/>
                  </a:lnTo>
                  <a:lnTo>
                    <a:pt x="35" y="111"/>
                  </a:lnTo>
                  <a:lnTo>
                    <a:pt x="43" y="111"/>
                  </a:lnTo>
                  <a:lnTo>
                    <a:pt x="46" y="107"/>
                  </a:lnTo>
                  <a:lnTo>
                    <a:pt x="50" y="104"/>
                  </a:lnTo>
                  <a:lnTo>
                    <a:pt x="54" y="92"/>
                  </a:lnTo>
                  <a:lnTo>
                    <a:pt x="54" y="77"/>
                  </a:lnTo>
                  <a:lnTo>
                    <a:pt x="58" y="54"/>
                  </a:lnTo>
                  <a:lnTo>
                    <a:pt x="54" y="38"/>
                  </a:lnTo>
                  <a:lnTo>
                    <a:pt x="54" y="23"/>
                  </a:lnTo>
                  <a:lnTo>
                    <a:pt x="50" y="15"/>
                  </a:lnTo>
                  <a:lnTo>
                    <a:pt x="46" y="8"/>
                  </a:lnTo>
                  <a:lnTo>
                    <a:pt x="43" y="8"/>
                  </a:lnTo>
                  <a:lnTo>
                    <a:pt x="39" y="8"/>
                  </a:lnTo>
                  <a:lnTo>
                    <a:pt x="31" y="8"/>
                  </a:lnTo>
                  <a:lnTo>
                    <a:pt x="27" y="12"/>
                  </a:lnTo>
                  <a:lnTo>
                    <a:pt x="23" y="19"/>
                  </a:lnTo>
                  <a:lnTo>
                    <a:pt x="20" y="31"/>
                  </a:lnTo>
                  <a:lnTo>
                    <a:pt x="20" y="46"/>
                  </a:lnTo>
                  <a:lnTo>
                    <a:pt x="16" y="61"/>
                  </a:lnTo>
                  <a:close/>
                </a:path>
              </a:pathLst>
            </a:custGeom>
            <a:solidFill>
              <a:srgbClr val="000000"/>
            </a:solidFill>
            <a:ln w="0">
              <a:solidFill>
                <a:srgbClr val="000000"/>
              </a:solidFill>
              <a:round/>
              <a:headEnd/>
              <a:tailEnd/>
            </a:ln>
          </p:spPr>
          <p:txBody>
            <a:bodyPr/>
            <a:lstStyle/>
            <a:p>
              <a:endParaRPr lang="en-CA"/>
            </a:p>
          </p:txBody>
        </p:sp>
        <p:sp>
          <p:nvSpPr>
            <p:cNvPr id="14362" name="Freeform 216"/>
            <p:cNvSpPr>
              <a:spLocks noEditPoints="1"/>
            </p:cNvSpPr>
            <p:nvPr/>
          </p:nvSpPr>
          <p:spPr bwMode="auto">
            <a:xfrm>
              <a:off x="5000" y="2362"/>
              <a:ext cx="73" cy="115"/>
            </a:xfrm>
            <a:custGeom>
              <a:avLst/>
              <a:gdLst>
                <a:gd name="T0" fmla="*/ 0 w 73"/>
                <a:gd name="T1" fmla="*/ 58 h 115"/>
                <a:gd name="T2" fmla="*/ 4 w 73"/>
                <a:gd name="T3" fmla="*/ 42 h 115"/>
                <a:gd name="T4" fmla="*/ 7 w 73"/>
                <a:gd name="T5" fmla="*/ 27 h 115"/>
                <a:gd name="T6" fmla="*/ 11 w 73"/>
                <a:gd name="T7" fmla="*/ 15 h 115"/>
                <a:gd name="T8" fmla="*/ 23 w 73"/>
                <a:gd name="T9" fmla="*/ 8 h 115"/>
                <a:gd name="T10" fmla="*/ 30 w 73"/>
                <a:gd name="T11" fmla="*/ 4 h 115"/>
                <a:gd name="T12" fmla="*/ 34 w 73"/>
                <a:gd name="T13" fmla="*/ 0 h 115"/>
                <a:gd name="T14" fmla="*/ 46 w 73"/>
                <a:gd name="T15" fmla="*/ 4 h 115"/>
                <a:gd name="T16" fmla="*/ 53 w 73"/>
                <a:gd name="T17" fmla="*/ 8 h 115"/>
                <a:gd name="T18" fmla="*/ 57 w 73"/>
                <a:gd name="T19" fmla="*/ 15 h 115"/>
                <a:gd name="T20" fmla="*/ 65 w 73"/>
                <a:gd name="T21" fmla="*/ 27 h 115"/>
                <a:gd name="T22" fmla="*/ 69 w 73"/>
                <a:gd name="T23" fmla="*/ 42 h 115"/>
                <a:gd name="T24" fmla="*/ 73 w 73"/>
                <a:gd name="T25" fmla="*/ 58 h 115"/>
                <a:gd name="T26" fmla="*/ 69 w 73"/>
                <a:gd name="T27" fmla="*/ 77 h 115"/>
                <a:gd name="T28" fmla="*/ 65 w 73"/>
                <a:gd name="T29" fmla="*/ 92 h 115"/>
                <a:gd name="T30" fmla="*/ 61 w 73"/>
                <a:gd name="T31" fmla="*/ 104 h 115"/>
                <a:gd name="T32" fmla="*/ 53 w 73"/>
                <a:gd name="T33" fmla="*/ 111 h 115"/>
                <a:gd name="T34" fmla="*/ 42 w 73"/>
                <a:gd name="T35" fmla="*/ 115 h 115"/>
                <a:gd name="T36" fmla="*/ 34 w 73"/>
                <a:gd name="T37" fmla="*/ 115 h 115"/>
                <a:gd name="T38" fmla="*/ 27 w 73"/>
                <a:gd name="T39" fmla="*/ 115 h 115"/>
                <a:gd name="T40" fmla="*/ 19 w 73"/>
                <a:gd name="T41" fmla="*/ 107 h 115"/>
                <a:gd name="T42" fmla="*/ 11 w 73"/>
                <a:gd name="T43" fmla="*/ 96 h 115"/>
                <a:gd name="T44" fmla="*/ 4 w 73"/>
                <a:gd name="T45" fmla="*/ 81 h 115"/>
                <a:gd name="T46" fmla="*/ 0 w 73"/>
                <a:gd name="T47" fmla="*/ 58 h 115"/>
                <a:gd name="T48" fmla="*/ 15 w 73"/>
                <a:gd name="T49" fmla="*/ 61 h 115"/>
                <a:gd name="T50" fmla="*/ 19 w 73"/>
                <a:gd name="T51" fmla="*/ 81 h 115"/>
                <a:gd name="T52" fmla="*/ 23 w 73"/>
                <a:gd name="T53" fmla="*/ 100 h 115"/>
                <a:gd name="T54" fmla="*/ 27 w 73"/>
                <a:gd name="T55" fmla="*/ 107 h 115"/>
                <a:gd name="T56" fmla="*/ 30 w 73"/>
                <a:gd name="T57" fmla="*/ 111 h 115"/>
                <a:gd name="T58" fmla="*/ 34 w 73"/>
                <a:gd name="T59" fmla="*/ 111 h 115"/>
                <a:gd name="T60" fmla="*/ 38 w 73"/>
                <a:gd name="T61" fmla="*/ 111 h 115"/>
                <a:gd name="T62" fmla="*/ 46 w 73"/>
                <a:gd name="T63" fmla="*/ 107 h 115"/>
                <a:gd name="T64" fmla="*/ 50 w 73"/>
                <a:gd name="T65" fmla="*/ 104 h 115"/>
                <a:gd name="T66" fmla="*/ 50 w 73"/>
                <a:gd name="T67" fmla="*/ 92 h 115"/>
                <a:gd name="T68" fmla="*/ 53 w 73"/>
                <a:gd name="T69" fmla="*/ 77 h 115"/>
                <a:gd name="T70" fmla="*/ 53 w 73"/>
                <a:gd name="T71" fmla="*/ 54 h 115"/>
                <a:gd name="T72" fmla="*/ 53 w 73"/>
                <a:gd name="T73" fmla="*/ 38 h 115"/>
                <a:gd name="T74" fmla="*/ 50 w 73"/>
                <a:gd name="T75" fmla="*/ 23 h 115"/>
                <a:gd name="T76" fmla="*/ 50 w 73"/>
                <a:gd name="T77" fmla="*/ 15 h 115"/>
                <a:gd name="T78" fmla="*/ 46 w 73"/>
                <a:gd name="T79" fmla="*/ 8 h 115"/>
                <a:gd name="T80" fmla="*/ 42 w 73"/>
                <a:gd name="T81" fmla="*/ 8 h 115"/>
                <a:gd name="T82" fmla="*/ 34 w 73"/>
                <a:gd name="T83" fmla="*/ 8 h 115"/>
                <a:gd name="T84" fmla="*/ 30 w 73"/>
                <a:gd name="T85" fmla="*/ 8 h 115"/>
                <a:gd name="T86" fmla="*/ 27 w 73"/>
                <a:gd name="T87" fmla="*/ 12 h 115"/>
                <a:gd name="T88" fmla="*/ 23 w 73"/>
                <a:gd name="T89" fmla="*/ 19 h 115"/>
                <a:gd name="T90" fmla="*/ 19 w 73"/>
                <a:gd name="T91" fmla="*/ 31 h 115"/>
                <a:gd name="T92" fmla="*/ 19 w 73"/>
                <a:gd name="T93" fmla="*/ 46 h 115"/>
                <a:gd name="T94" fmla="*/ 15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42"/>
                  </a:lnTo>
                  <a:lnTo>
                    <a:pt x="7" y="27"/>
                  </a:lnTo>
                  <a:lnTo>
                    <a:pt x="11" y="15"/>
                  </a:lnTo>
                  <a:lnTo>
                    <a:pt x="23" y="8"/>
                  </a:lnTo>
                  <a:lnTo>
                    <a:pt x="30" y="4"/>
                  </a:lnTo>
                  <a:lnTo>
                    <a:pt x="34" y="0"/>
                  </a:lnTo>
                  <a:lnTo>
                    <a:pt x="46" y="4"/>
                  </a:lnTo>
                  <a:lnTo>
                    <a:pt x="53" y="8"/>
                  </a:lnTo>
                  <a:lnTo>
                    <a:pt x="57" y="15"/>
                  </a:lnTo>
                  <a:lnTo>
                    <a:pt x="65" y="27"/>
                  </a:lnTo>
                  <a:lnTo>
                    <a:pt x="69" y="42"/>
                  </a:lnTo>
                  <a:lnTo>
                    <a:pt x="73" y="58"/>
                  </a:lnTo>
                  <a:lnTo>
                    <a:pt x="69" y="77"/>
                  </a:lnTo>
                  <a:lnTo>
                    <a:pt x="65" y="92"/>
                  </a:lnTo>
                  <a:lnTo>
                    <a:pt x="61" y="104"/>
                  </a:lnTo>
                  <a:lnTo>
                    <a:pt x="53" y="111"/>
                  </a:lnTo>
                  <a:lnTo>
                    <a:pt x="42" y="115"/>
                  </a:lnTo>
                  <a:lnTo>
                    <a:pt x="34" y="115"/>
                  </a:lnTo>
                  <a:lnTo>
                    <a:pt x="27" y="115"/>
                  </a:lnTo>
                  <a:lnTo>
                    <a:pt x="19" y="107"/>
                  </a:lnTo>
                  <a:lnTo>
                    <a:pt x="11" y="96"/>
                  </a:lnTo>
                  <a:lnTo>
                    <a:pt x="4" y="81"/>
                  </a:lnTo>
                  <a:lnTo>
                    <a:pt x="0" y="58"/>
                  </a:lnTo>
                  <a:close/>
                  <a:moveTo>
                    <a:pt x="15" y="61"/>
                  </a:moveTo>
                  <a:lnTo>
                    <a:pt x="19" y="81"/>
                  </a:lnTo>
                  <a:lnTo>
                    <a:pt x="23" y="100"/>
                  </a:lnTo>
                  <a:lnTo>
                    <a:pt x="27" y="107"/>
                  </a:lnTo>
                  <a:lnTo>
                    <a:pt x="30" y="111"/>
                  </a:lnTo>
                  <a:lnTo>
                    <a:pt x="34" y="111"/>
                  </a:lnTo>
                  <a:lnTo>
                    <a:pt x="38" y="111"/>
                  </a:lnTo>
                  <a:lnTo>
                    <a:pt x="46" y="107"/>
                  </a:lnTo>
                  <a:lnTo>
                    <a:pt x="50" y="104"/>
                  </a:lnTo>
                  <a:lnTo>
                    <a:pt x="50" y="92"/>
                  </a:lnTo>
                  <a:lnTo>
                    <a:pt x="53" y="77"/>
                  </a:lnTo>
                  <a:lnTo>
                    <a:pt x="53" y="54"/>
                  </a:lnTo>
                  <a:lnTo>
                    <a:pt x="53" y="38"/>
                  </a:lnTo>
                  <a:lnTo>
                    <a:pt x="50" y="23"/>
                  </a:lnTo>
                  <a:lnTo>
                    <a:pt x="50" y="15"/>
                  </a:lnTo>
                  <a:lnTo>
                    <a:pt x="46" y="8"/>
                  </a:lnTo>
                  <a:lnTo>
                    <a:pt x="42" y="8"/>
                  </a:lnTo>
                  <a:lnTo>
                    <a:pt x="34" y="8"/>
                  </a:lnTo>
                  <a:lnTo>
                    <a:pt x="30" y="8"/>
                  </a:lnTo>
                  <a:lnTo>
                    <a:pt x="27" y="12"/>
                  </a:lnTo>
                  <a:lnTo>
                    <a:pt x="23" y="19"/>
                  </a:lnTo>
                  <a:lnTo>
                    <a:pt x="19" y="31"/>
                  </a:lnTo>
                  <a:lnTo>
                    <a:pt x="19" y="46"/>
                  </a:lnTo>
                  <a:lnTo>
                    <a:pt x="15" y="61"/>
                  </a:lnTo>
                  <a:close/>
                </a:path>
              </a:pathLst>
            </a:custGeom>
            <a:solidFill>
              <a:srgbClr val="000000"/>
            </a:solidFill>
            <a:ln w="0">
              <a:solidFill>
                <a:srgbClr val="000000"/>
              </a:solidFill>
              <a:round/>
              <a:headEnd/>
              <a:tailEnd/>
            </a:ln>
          </p:spPr>
          <p:txBody>
            <a:bodyPr/>
            <a:lstStyle/>
            <a:p>
              <a:endParaRPr lang="en-CA"/>
            </a:p>
          </p:txBody>
        </p:sp>
        <p:sp>
          <p:nvSpPr>
            <p:cNvPr id="14363" name="Freeform 217"/>
            <p:cNvSpPr>
              <a:spLocks noEditPoints="1"/>
            </p:cNvSpPr>
            <p:nvPr/>
          </p:nvSpPr>
          <p:spPr bwMode="auto">
            <a:xfrm>
              <a:off x="5080" y="2362"/>
              <a:ext cx="73" cy="115"/>
            </a:xfrm>
            <a:custGeom>
              <a:avLst/>
              <a:gdLst>
                <a:gd name="T0" fmla="*/ 73 w 73"/>
                <a:gd name="T1" fmla="*/ 73 h 115"/>
                <a:gd name="T2" fmla="*/ 73 w 73"/>
                <a:gd name="T3" fmla="*/ 84 h 115"/>
                <a:gd name="T4" fmla="*/ 58 w 73"/>
                <a:gd name="T5" fmla="*/ 84 h 115"/>
                <a:gd name="T6" fmla="*/ 58 w 73"/>
                <a:gd name="T7" fmla="*/ 115 h 115"/>
                <a:gd name="T8" fmla="*/ 46 w 73"/>
                <a:gd name="T9" fmla="*/ 115 h 115"/>
                <a:gd name="T10" fmla="*/ 46 w 73"/>
                <a:gd name="T11" fmla="*/ 84 h 115"/>
                <a:gd name="T12" fmla="*/ 0 w 73"/>
                <a:gd name="T13" fmla="*/ 84 h 115"/>
                <a:gd name="T14" fmla="*/ 0 w 73"/>
                <a:gd name="T15" fmla="*/ 77 h 115"/>
                <a:gd name="T16" fmla="*/ 50 w 73"/>
                <a:gd name="T17" fmla="*/ 0 h 115"/>
                <a:gd name="T18" fmla="*/ 58 w 73"/>
                <a:gd name="T19" fmla="*/ 0 h 115"/>
                <a:gd name="T20" fmla="*/ 58 w 73"/>
                <a:gd name="T21" fmla="*/ 73 h 115"/>
                <a:gd name="T22" fmla="*/ 73 w 73"/>
                <a:gd name="T23" fmla="*/ 73 h 115"/>
                <a:gd name="T24" fmla="*/ 46 w 73"/>
                <a:gd name="T25" fmla="*/ 73 h 115"/>
                <a:gd name="T26" fmla="*/ 46 w 73"/>
                <a:gd name="T27" fmla="*/ 15 h 115"/>
                <a:gd name="T28" fmla="*/ 8 w 73"/>
                <a:gd name="T29" fmla="*/ 73 h 115"/>
                <a:gd name="T30" fmla="*/ 46 w 73"/>
                <a:gd name="T31" fmla="*/ 73 h 11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3"/>
                <a:gd name="T49" fmla="*/ 0 h 115"/>
                <a:gd name="T50" fmla="*/ 73 w 73"/>
                <a:gd name="T51" fmla="*/ 115 h 115"/>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3" h="115">
                  <a:moveTo>
                    <a:pt x="73" y="73"/>
                  </a:moveTo>
                  <a:lnTo>
                    <a:pt x="73" y="84"/>
                  </a:lnTo>
                  <a:lnTo>
                    <a:pt x="58" y="84"/>
                  </a:lnTo>
                  <a:lnTo>
                    <a:pt x="58" y="115"/>
                  </a:lnTo>
                  <a:lnTo>
                    <a:pt x="46" y="115"/>
                  </a:lnTo>
                  <a:lnTo>
                    <a:pt x="46" y="84"/>
                  </a:lnTo>
                  <a:lnTo>
                    <a:pt x="0" y="84"/>
                  </a:lnTo>
                  <a:lnTo>
                    <a:pt x="0" y="77"/>
                  </a:lnTo>
                  <a:lnTo>
                    <a:pt x="50" y="0"/>
                  </a:lnTo>
                  <a:lnTo>
                    <a:pt x="58" y="0"/>
                  </a:lnTo>
                  <a:lnTo>
                    <a:pt x="58" y="73"/>
                  </a:lnTo>
                  <a:lnTo>
                    <a:pt x="73" y="73"/>
                  </a:lnTo>
                  <a:close/>
                  <a:moveTo>
                    <a:pt x="46" y="73"/>
                  </a:moveTo>
                  <a:lnTo>
                    <a:pt x="46" y="15"/>
                  </a:lnTo>
                  <a:lnTo>
                    <a:pt x="8" y="73"/>
                  </a:lnTo>
                  <a:lnTo>
                    <a:pt x="46" y="73"/>
                  </a:lnTo>
                  <a:close/>
                </a:path>
              </a:pathLst>
            </a:custGeom>
            <a:solidFill>
              <a:srgbClr val="000000"/>
            </a:solidFill>
            <a:ln w="0">
              <a:solidFill>
                <a:srgbClr val="000000"/>
              </a:solidFill>
              <a:round/>
              <a:headEnd/>
              <a:tailEnd/>
            </a:ln>
          </p:spPr>
          <p:txBody>
            <a:bodyPr/>
            <a:lstStyle/>
            <a:p>
              <a:endParaRPr lang="en-CA"/>
            </a:p>
          </p:txBody>
        </p:sp>
        <p:sp>
          <p:nvSpPr>
            <p:cNvPr id="14364" name="Freeform 218"/>
            <p:cNvSpPr>
              <a:spLocks/>
            </p:cNvSpPr>
            <p:nvPr/>
          </p:nvSpPr>
          <p:spPr bwMode="auto">
            <a:xfrm>
              <a:off x="5169" y="2366"/>
              <a:ext cx="69" cy="111"/>
            </a:xfrm>
            <a:custGeom>
              <a:avLst/>
              <a:gdLst>
                <a:gd name="T0" fmla="*/ 11 w 69"/>
                <a:gd name="T1" fmla="*/ 0 h 111"/>
                <a:gd name="T2" fmla="*/ 69 w 69"/>
                <a:gd name="T3" fmla="*/ 0 h 111"/>
                <a:gd name="T4" fmla="*/ 69 w 69"/>
                <a:gd name="T5" fmla="*/ 4 h 111"/>
                <a:gd name="T6" fmla="*/ 30 w 69"/>
                <a:gd name="T7" fmla="*/ 111 h 111"/>
                <a:gd name="T8" fmla="*/ 19 w 69"/>
                <a:gd name="T9" fmla="*/ 111 h 111"/>
                <a:gd name="T10" fmla="*/ 57 w 69"/>
                <a:gd name="T11" fmla="*/ 11 h 111"/>
                <a:gd name="T12" fmla="*/ 26 w 69"/>
                <a:gd name="T13" fmla="*/ 11 h 111"/>
                <a:gd name="T14" fmla="*/ 19 w 69"/>
                <a:gd name="T15" fmla="*/ 11 h 111"/>
                <a:gd name="T16" fmla="*/ 15 w 69"/>
                <a:gd name="T17" fmla="*/ 15 h 111"/>
                <a:gd name="T18" fmla="*/ 7 w 69"/>
                <a:gd name="T19" fmla="*/ 19 h 111"/>
                <a:gd name="T20" fmla="*/ 3 w 69"/>
                <a:gd name="T21" fmla="*/ 27 h 111"/>
                <a:gd name="T22" fmla="*/ 0 w 69"/>
                <a:gd name="T23" fmla="*/ 27 h 111"/>
                <a:gd name="T24" fmla="*/ 11 w 69"/>
                <a:gd name="T25" fmla="*/ 0 h 11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69"/>
                <a:gd name="T40" fmla="*/ 0 h 111"/>
                <a:gd name="T41" fmla="*/ 69 w 69"/>
                <a:gd name="T42" fmla="*/ 111 h 11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69" h="111">
                  <a:moveTo>
                    <a:pt x="11" y="0"/>
                  </a:moveTo>
                  <a:lnTo>
                    <a:pt x="69" y="0"/>
                  </a:lnTo>
                  <a:lnTo>
                    <a:pt x="69" y="4"/>
                  </a:lnTo>
                  <a:lnTo>
                    <a:pt x="30" y="111"/>
                  </a:lnTo>
                  <a:lnTo>
                    <a:pt x="19" y="111"/>
                  </a:lnTo>
                  <a:lnTo>
                    <a:pt x="57" y="11"/>
                  </a:lnTo>
                  <a:lnTo>
                    <a:pt x="26" y="11"/>
                  </a:lnTo>
                  <a:lnTo>
                    <a:pt x="19" y="11"/>
                  </a:lnTo>
                  <a:lnTo>
                    <a:pt x="15" y="15"/>
                  </a:lnTo>
                  <a:lnTo>
                    <a:pt x="7" y="19"/>
                  </a:lnTo>
                  <a:lnTo>
                    <a:pt x="3" y="27"/>
                  </a:lnTo>
                  <a:lnTo>
                    <a:pt x="0" y="27"/>
                  </a:lnTo>
                  <a:lnTo>
                    <a:pt x="11" y="0"/>
                  </a:lnTo>
                  <a:close/>
                </a:path>
              </a:pathLst>
            </a:custGeom>
            <a:solidFill>
              <a:srgbClr val="000000"/>
            </a:solidFill>
            <a:ln w="0">
              <a:solidFill>
                <a:srgbClr val="000000"/>
              </a:solidFill>
              <a:round/>
              <a:headEnd/>
              <a:tailEnd/>
            </a:ln>
          </p:spPr>
          <p:txBody>
            <a:bodyPr/>
            <a:lstStyle/>
            <a:p>
              <a:endParaRPr lang="en-CA"/>
            </a:p>
          </p:txBody>
        </p:sp>
        <p:sp>
          <p:nvSpPr>
            <p:cNvPr id="14365" name="Rectangle 219"/>
            <p:cNvSpPr>
              <a:spLocks noChangeArrowheads="1"/>
            </p:cNvSpPr>
            <p:nvPr/>
          </p:nvSpPr>
          <p:spPr bwMode="auto">
            <a:xfrm>
              <a:off x="5268" y="23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4366" name="Rectangle 220"/>
            <p:cNvSpPr>
              <a:spLocks noChangeArrowheads="1"/>
            </p:cNvSpPr>
            <p:nvPr/>
          </p:nvSpPr>
          <p:spPr bwMode="auto">
            <a:xfrm>
              <a:off x="188" y="25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4367" name="Freeform 221"/>
            <p:cNvSpPr>
              <a:spLocks/>
            </p:cNvSpPr>
            <p:nvPr/>
          </p:nvSpPr>
          <p:spPr bwMode="auto">
            <a:xfrm>
              <a:off x="254" y="2569"/>
              <a:ext cx="65" cy="115"/>
            </a:xfrm>
            <a:custGeom>
              <a:avLst/>
              <a:gdLst>
                <a:gd name="T0" fmla="*/ 26 w 65"/>
                <a:gd name="T1" fmla="*/ 46 h 115"/>
                <a:gd name="T2" fmla="*/ 26 w 65"/>
                <a:gd name="T3" fmla="*/ 96 h 115"/>
                <a:gd name="T4" fmla="*/ 26 w 65"/>
                <a:gd name="T5" fmla="*/ 104 h 115"/>
                <a:gd name="T6" fmla="*/ 30 w 65"/>
                <a:gd name="T7" fmla="*/ 111 h 115"/>
                <a:gd name="T8" fmla="*/ 34 w 65"/>
                <a:gd name="T9" fmla="*/ 111 h 115"/>
                <a:gd name="T10" fmla="*/ 38 w 65"/>
                <a:gd name="T11" fmla="*/ 115 h 115"/>
                <a:gd name="T12" fmla="*/ 46 w 65"/>
                <a:gd name="T13" fmla="*/ 115 h 115"/>
                <a:gd name="T14" fmla="*/ 46 w 65"/>
                <a:gd name="T15" fmla="*/ 115 h 115"/>
                <a:gd name="T16" fmla="*/ 0 w 65"/>
                <a:gd name="T17" fmla="*/ 115 h 115"/>
                <a:gd name="T18" fmla="*/ 0 w 65"/>
                <a:gd name="T19" fmla="*/ 115 h 115"/>
                <a:gd name="T20" fmla="*/ 3 w 65"/>
                <a:gd name="T21" fmla="*/ 115 h 115"/>
                <a:gd name="T22" fmla="*/ 7 w 65"/>
                <a:gd name="T23" fmla="*/ 115 h 115"/>
                <a:gd name="T24" fmla="*/ 7 w 65"/>
                <a:gd name="T25" fmla="*/ 111 h 115"/>
                <a:gd name="T26" fmla="*/ 11 w 65"/>
                <a:gd name="T27" fmla="*/ 111 h 115"/>
                <a:gd name="T28" fmla="*/ 11 w 65"/>
                <a:gd name="T29" fmla="*/ 108 h 115"/>
                <a:gd name="T30" fmla="*/ 11 w 65"/>
                <a:gd name="T31" fmla="*/ 104 h 115"/>
                <a:gd name="T32" fmla="*/ 15 w 65"/>
                <a:gd name="T33" fmla="*/ 96 h 115"/>
                <a:gd name="T34" fmla="*/ 15 w 65"/>
                <a:gd name="T35" fmla="*/ 46 h 115"/>
                <a:gd name="T36" fmla="*/ 0 w 65"/>
                <a:gd name="T37" fmla="*/ 46 h 115"/>
                <a:gd name="T38" fmla="*/ 0 w 65"/>
                <a:gd name="T39" fmla="*/ 42 h 115"/>
                <a:gd name="T40" fmla="*/ 15 w 65"/>
                <a:gd name="T41" fmla="*/ 42 h 115"/>
                <a:gd name="T42" fmla="*/ 15 w 65"/>
                <a:gd name="T43" fmla="*/ 35 h 115"/>
                <a:gd name="T44" fmla="*/ 15 w 65"/>
                <a:gd name="T45" fmla="*/ 23 h 115"/>
                <a:gd name="T46" fmla="*/ 15 w 65"/>
                <a:gd name="T47" fmla="*/ 16 h 115"/>
                <a:gd name="T48" fmla="*/ 23 w 65"/>
                <a:gd name="T49" fmla="*/ 8 h 115"/>
                <a:gd name="T50" fmla="*/ 26 w 65"/>
                <a:gd name="T51" fmla="*/ 4 h 115"/>
                <a:gd name="T52" fmla="*/ 34 w 65"/>
                <a:gd name="T53" fmla="*/ 0 h 115"/>
                <a:gd name="T54" fmla="*/ 46 w 65"/>
                <a:gd name="T55" fmla="*/ 0 h 115"/>
                <a:gd name="T56" fmla="*/ 53 w 65"/>
                <a:gd name="T57" fmla="*/ 0 h 115"/>
                <a:gd name="T58" fmla="*/ 61 w 65"/>
                <a:gd name="T59" fmla="*/ 4 h 115"/>
                <a:gd name="T60" fmla="*/ 65 w 65"/>
                <a:gd name="T61" fmla="*/ 8 h 115"/>
                <a:gd name="T62" fmla="*/ 65 w 65"/>
                <a:gd name="T63" fmla="*/ 12 h 115"/>
                <a:gd name="T64" fmla="*/ 65 w 65"/>
                <a:gd name="T65" fmla="*/ 16 h 115"/>
                <a:gd name="T66" fmla="*/ 65 w 65"/>
                <a:gd name="T67" fmla="*/ 16 h 115"/>
                <a:gd name="T68" fmla="*/ 61 w 65"/>
                <a:gd name="T69" fmla="*/ 19 h 115"/>
                <a:gd name="T70" fmla="*/ 57 w 65"/>
                <a:gd name="T71" fmla="*/ 19 h 115"/>
                <a:gd name="T72" fmla="*/ 57 w 65"/>
                <a:gd name="T73" fmla="*/ 19 h 115"/>
                <a:gd name="T74" fmla="*/ 53 w 65"/>
                <a:gd name="T75" fmla="*/ 19 h 115"/>
                <a:gd name="T76" fmla="*/ 53 w 65"/>
                <a:gd name="T77" fmla="*/ 16 h 115"/>
                <a:gd name="T78" fmla="*/ 49 w 65"/>
                <a:gd name="T79" fmla="*/ 12 h 115"/>
                <a:gd name="T80" fmla="*/ 46 w 65"/>
                <a:gd name="T81" fmla="*/ 8 h 115"/>
                <a:gd name="T82" fmla="*/ 46 w 65"/>
                <a:gd name="T83" fmla="*/ 4 h 115"/>
                <a:gd name="T84" fmla="*/ 42 w 65"/>
                <a:gd name="T85" fmla="*/ 4 h 115"/>
                <a:gd name="T86" fmla="*/ 38 w 65"/>
                <a:gd name="T87" fmla="*/ 4 h 115"/>
                <a:gd name="T88" fmla="*/ 34 w 65"/>
                <a:gd name="T89" fmla="*/ 4 h 115"/>
                <a:gd name="T90" fmla="*/ 30 w 65"/>
                <a:gd name="T91" fmla="*/ 4 h 115"/>
                <a:gd name="T92" fmla="*/ 30 w 65"/>
                <a:gd name="T93" fmla="*/ 8 h 115"/>
                <a:gd name="T94" fmla="*/ 26 w 65"/>
                <a:gd name="T95" fmla="*/ 12 h 115"/>
                <a:gd name="T96" fmla="*/ 26 w 65"/>
                <a:gd name="T97" fmla="*/ 19 h 115"/>
                <a:gd name="T98" fmla="*/ 26 w 65"/>
                <a:gd name="T99" fmla="*/ 35 h 115"/>
                <a:gd name="T100" fmla="*/ 26 w 65"/>
                <a:gd name="T101" fmla="*/ 42 h 115"/>
                <a:gd name="T102" fmla="*/ 46 w 65"/>
                <a:gd name="T103" fmla="*/ 42 h 115"/>
                <a:gd name="T104" fmla="*/ 46 w 65"/>
                <a:gd name="T105" fmla="*/ 46 h 115"/>
                <a:gd name="T106" fmla="*/ 26 w 65"/>
                <a:gd name="T107" fmla="*/ 46 h 115"/>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5"/>
                <a:gd name="T163" fmla="*/ 0 h 115"/>
                <a:gd name="T164" fmla="*/ 65 w 65"/>
                <a:gd name="T165" fmla="*/ 115 h 115"/>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5" h="115">
                  <a:moveTo>
                    <a:pt x="26" y="46"/>
                  </a:moveTo>
                  <a:lnTo>
                    <a:pt x="26" y="96"/>
                  </a:lnTo>
                  <a:lnTo>
                    <a:pt x="26" y="104"/>
                  </a:lnTo>
                  <a:lnTo>
                    <a:pt x="30" y="111"/>
                  </a:lnTo>
                  <a:lnTo>
                    <a:pt x="34" y="111"/>
                  </a:lnTo>
                  <a:lnTo>
                    <a:pt x="38" y="115"/>
                  </a:lnTo>
                  <a:lnTo>
                    <a:pt x="46" y="115"/>
                  </a:lnTo>
                  <a:lnTo>
                    <a:pt x="0" y="115"/>
                  </a:lnTo>
                  <a:lnTo>
                    <a:pt x="3" y="115"/>
                  </a:lnTo>
                  <a:lnTo>
                    <a:pt x="7" y="115"/>
                  </a:lnTo>
                  <a:lnTo>
                    <a:pt x="7" y="111"/>
                  </a:lnTo>
                  <a:lnTo>
                    <a:pt x="11" y="111"/>
                  </a:lnTo>
                  <a:lnTo>
                    <a:pt x="11" y="108"/>
                  </a:lnTo>
                  <a:lnTo>
                    <a:pt x="11" y="104"/>
                  </a:lnTo>
                  <a:lnTo>
                    <a:pt x="15" y="96"/>
                  </a:lnTo>
                  <a:lnTo>
                    <a:pt x="15" y="46"/>
                  </a:lnTo>
                  <a:lnTo>
                    <a:pt x="0" y="46"/>
                  </a:lnTo>
                  <a:lnTo>
                    <a:pt x="0" y="42"/>
                  </a:lnTo>
                  <a:lnTo>
                    <a:pt x="15" y="42"/>
                  </a:lnTo>
                  <a:lnTo>
                    <a:pt x="15" y="35"/>
                  </a:lnTo>
                  <a:lnTo>
                    <a:pt x="15" y="23"/>
                  </a:lnTo>
                  <a:lnTo>
                    <a:pt x="15" y="16"/>
                  </a:lnTo>
                  <a:lnTo>
                    <a:pt x="23" y="8"/>
                  </a:lnTo>
                  <a:lnTo>
                    <a:pt x="26" y="4"/>
                  </a:lnTo>
                  <a:lnTo>
                    <a:pt x="34" y="0"/>
                  </a:lnTo>
                  <a:lnTo>
                    <a:pt x="46" y="0"/>
                  </a:lnTo>
                  <a:lnTo>
                    <a:pt x="53" y="0"/>
                  </a:lnTo>
                  <a:lnTo>
                    <a:pt x="61" y="4"/>
                  </a:lnTo>
                  <a:lnTo>
                    <a:pt x="65" y="8"/>
                  </a:lnTo>
                  <a:lnTo>
                    <a:pt x="65" y="12"/>
                  </a:lnTo>
                  <a:lnTo>
                    <a:pt x="65" y="16"/>
                  </a:lnTo>
                  <a:lnTo>
                    <a:pt x="61" y="19"/>
                  </a:lnTo>
                  <a:lnTo>
                    <a:pt x="57" y="19"/>
                  </a:lnTo>
                  <a:lnTo>
                    <a:pt x="53" y="19"/>
                  </a:lnTo>
                  <a:lnTo>
                    <a:pt x="53" y="16"/>
                  </a:lnTo>
                  <a:lnTo>
                    <a:pt x="49" y="12"/>
                  </a:lnTo>
                  <a:lnTo>
                    <a:pt x="46" y="8"/>
                  </a:lnTo>
                  <a:lnTo>
                    <a:pt x="46" y="4"/>
                  </a:lnTo>
                  <a:lnTo>
                    <a:pt x="42" y="4"/>
                  </a:lnTo>
                  <a:lnTo>
                    <a:pt x="38" y="4"/>
                  </a:lnTo>
                  <a:lnTo>
                    <a:pt x="34" y="4"/>
                  </a:lnTo>
                  <a:lnTo>
                    <a:pt x="30" y="4"/>
                  </a:lnTo>
                  <a:lnTo>
                    <a:pt x="30" y="8"/>
                  </a:lnTo>
                  <a:lnTo>
                    <a:pt x="26" y="12"/>
                  </a:lnTo>
                  <a:lnTo>
                    <a:pt x="26" y="19"/>
                  </a:lnTo>
                  <a:lnTo>
                    <a:pt x="26" y="35"/>
                  </a:lnTo>
                  <a:lnTo>
                    <a:pt x="26" y="42"/>
                  </a:lnTo>
                  <a:lnTo>
                    <a:pt x="46" y="42"/>
                  </a:lnTo>
                  <a:lnTo>
                    <a:pt x="46" y="46"/>
                  </a:lnTo>
                  <a:lnTo>
                    <a:pt x="26" y="46"/>
                  </a:lnTo>
                  <a:close/>
                </a:path>
              </a:pathLst>
            </a:custGeom>
            <a:solidFill>
              <a:srgbClr val="000000"/>
            </a:solidFill>
            <a:ln w="0">
              <a:solidFill>
                <a:srgbClr val="000000"/>
              </a:solidFill>
              <a:round/>
              <a:headEnd/>
              <a:tailEnd/>
            </a:ln>
          </p:spPr>
          <p:txBody>
            <a:bodyPr/>
            <a:lstStyle/>
            <a:p>
              <a:endParaRPr lang="en-CA"/>
            </a:p>
          </p:txBody>
        </p:sp>
        <p:sp>
          <p:nvSpPr>
            <p:cNvPr id="14368" name="Freeform 222"/>
            <p:cNvSpPr>
              <a:spLocks noEditPoints="1"/>
            </p:cNvSpPr>
            <p:nvPr/>
          </p:nvSpPr>
          <p:spPr bwMode="auto">
            <a:xfrm>
              <a:off x="307" y="2608"/>
              <a:ext cx="73" cy="80"/>
            </a:xfrm>
            <a:custGeom>
              <a:avLst/>
              <a:gdLst>
                <a:gd name="T0" fmla="*/ 35 w 73"/>
                <a:gd name="T1" fmla="*/ 0 h 80"/>
                <a:gd name="T2" fmla="*/ 46 w 73"/>
                <a:gd name="T3" fmla="*/ 0 h 80"/>
                <a:gd name="T4" fmla="*/ 58 w 73"/>
                <a:gd name="T5" fmla="*/ 7 h 80"/>
                <a:gd name="T6" fmla="*/ 62 w 73"/>
                <a:gd name="T7" fmla="*/ 11 h 80"/>
                <a:gd name="T8" fmla="*/ 69 w 73"/>
                <a:gd name="T9" fmla="*/ 23 h 80"/>
                <a:gd name="T10" fmla="*/ 73 w 73"/>
                <a:gd name="T11" fmla="*/ 38 h 80"/>
                <a:gd name="T12" fmla="*/ 69 w 73"/>
                <a:gd name="T13" fmla="*/ 49 h 80"/>
                <a:gd name="T14" fmla="*/ 66 w 73"/>
                <a:gd name="T15" fmla="*/ 57 h 80"/>
                <a:gd name="T16" fmla="*/ 62 w 73"/>
                <a:gd name="T17" fmla="*/ 69 h 80"/>
                <a:gd name="T18" fmla="*/ 54 w 73"/>
                <a:gd name="T19" fmla="*/ 72 h 80"/>
                <a:gd name="T20" fmla="*/ 46 w 73"/>
                <a:gd name="T21" fmla="*/ 76 h 80"/>
                <a:gd name="T22" fmla="*/ 35 w 73"/>
                <a:gd name="T23" fmla="*/ 80 h 80"/>
                <a:gd name="T24" fmla="*/ 23 w 73"/>
                <a:gd name="T25" fmla="*/ 76 h 80"/>
                <a:gd name="T26" fmla="*/ 16 w 73"/>
                <a:gd name="T27" fmla="*/ 72 h 80"/>
                <a:gd name="T28" fmla="*/ 8 w 73"/>
                <a:gd name="T29" fmla="*/ 65 h 80"/>
                <a:gd name="T30" fmla="*/ 4 w 73"/>
                <a:gd name="T31" fmla="*/ 53 h 80"/>
                <a:gd name="T32" fmla="*/ 0 w 73"/>
                <a:gd name="T33" fmla="*/ 38 h 80"/>
                <a:gd name="T34" fmla="*/ 0 w 73"/>
                <a:gd name="T35" fmla="*/ 30 h 80"/>
                <a:gd name="T36" fmla="*/ 4 w 73"/>
                <a:gd name="T37" fmla="*/ 19 h 80"/>
                <a:gd name="T38" fmla="*/ 12 w 73"/>
                <a:gd name="T39" fmla="*/ 11 h 80"/>
                <a:gd name="T40" fmla="*/ 19 w 73"/>
                <a:gd name="T41" fmla="*/ 3 h 80"/>
                <a:gd name="T42" fmla="*/ 27 w 73"/>
                <a:gd name="T43" fmla="*/ 0 h 80"/>
                <a:gd name="T44" fmla="*/ 35 w 73"/>
                <a:gd name="T45" fmla="*/ 0 h 80"/>
                <a:gd name="T46" fmla="*/ 35 w 73"/>
                <a:gd name="T47" fmla="*/ 3 h 80"/>
                <a:gd name="T48" fmla="*/ 31 w 73"/>
                <a:gd name="T49" fmla="*/ 7 h 80"/>
                <a:gd name="T50" fmla="*/ 23 w 73"/>
                <a:gd name="T51" fmla="*/ 7 h 80"/>
                <a:gd name="T52" fmla="*/ 19 w 73"/>
                <a:gd name="T53" fmla="*/ 11 h 80"/>
                <a:gd name="T54" fmla="*/ 16 w 73"/>
                <a:gd name="T55" fmla="*/ 15 h 80"/>
                <a:gd name="T56" fmla="*/ 16 w 73"/>
                <a:gd name="T57" fmla="*/ 23 h 80"/>
                <a:gd name="T58" fmla="*/ 16 w 73"/>
                <a:gd name="T59" fmla="*/ 34 h 80"/>
                <a:gd name="T60" fmla="*/ 16 w 73"/>
                <a:gd name="T61" fmla="*/ 49 h 80"/>
                <a:gd name="T62" fmla="*/ 19 w 73"/>
                <a:gd name="T63" fmla="*/ 61 h 80"/>
                <a:gd name="T64" fmla="*/ 27 w 73"/>
                <a:gd name="T65" fmla="*/ 69 h 80"/>
                <a:gd name="T66" fmla="*/ 31 w 73"/>
                <a:gd name="T67" fmla="*/ 72 h 80"/>
                <a:gd name="T68" fmla="*/ 39 w 73"/>
                <a:gd name="T69" fmla="*/ 72 h 80"/>
                <a:gd name="T70" fmla="*/ 46 w 73"/>
                <a:gd name="T71" fmla="*/ 72 h 80"/>
                <a:gd name="T72" fmla="*/ 54 w 73"/>
                <a:gd name="T73" fmla="*/ 69 h 80"/>
                <a:gd name="T74" fmla="*/ 58 w 73"/>
                <a:gd name="T75" fmla="*/ 57 h 80"/>
                <a:gd name="T76" fmla="*/ 58 w 73"/>
                <a:gd name="T77" fmla="*/ 46 h 80"/>
                <a:gd name="T78" fmla="*/ 58 w 73"/>
                <a:gd name="T79" fmla="*/ 30 h 80"/>
                <a:gd name="T80" fmla="*/ 54 w 73"/>
                <a:gd name="T81" fmla="*/ 23 h 80"/>
                <a:gd name="T82" fmla="*/ 50 w 73"/>
                <a:gd name="T83" fmla="*/ 11 h 80"/>
                <a:gd name="T84" fmla="*/ 42 w 73"/>
                <a:gd name="T85" fmla="*/ 7 h 80"/>
                <a:gd name="T86" fmla="*/ 35 w 73"/>
                <a:gd name="T87" fmla="*/ 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3"/>
                <a:gd name="T133" fmla="*/ 0 h 80"/>
                <a:gd name="T134" fmla="*/ 73 w 73"/>
                <a:gd name="T135" fmla="*/ 80 h 8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3" h="80">
                  <a:moveTo>
                    <a:pt x="35" y="0"/>
                  </a:moveTo>
                  <a:lnTo>
                    <a:pt x="46" y="0"/>
                  </a:lnTo>
                  <a:lnTo>
                    <a:pt x="58" y="7"/>
                  </a:lnTo>
                  <a:lnTo>
                    <a:pt x="62" y="11"/>
                  </a:lnTo>
                  <a:lnTo>
                    <a:pt x="69" y="23"/>
                  </a:lnTo>
                  <a:lnTo>
                    <a:pt x="73" y="38"/>
                  </a:lnTo>
                  <a:lnTo>
                    <a:pt x="69" y="49"/>
                  </a:lnTo>
                  <a:lnTo>
                    <a:pt x="66" y="57"/>
                  </a:lnTo>
                  <a:lnTo>
                    <a:pt x="62" y="69"/>
                  </a:lnTo>
                  <a:lnTo>
                    <a:pt x="54" y="72"/>
                  </a:lnTo>
                  <a:lnTo>
                    <a:pt x="46" y="76"/>
                  </a:lnTo>
                  <a:lnTo>
                    <a:pt x="35" y="80"/>
                  </a:lnTo>
                  <a:lnTo>
                    <a:pt x="23" y="76"/>
                  </a:lnTo>
                  <a:lnTo>
                    <a:pt x="16" y="72"/>
                  </a:lnTo>
                  <a:lnTo>
                    <a:pt x="8" y="65"/>
                  </a:lnTo>
                  <a:lnTo>
                    <a:pt x="4" y="53"/>
                  </a:lnTo>
                  <a:lnTo>
                    <a:pt x="0" y="38"/>
                  </a:lnTo>
                  <a:lnTo>
                    <a:pt x="0" y="30"/>
                  </a:lnTo>
                  <a:lnTo>
                    <a:pt x="4" y="19"/>
                  </a:lnTo>
                  <a:lnTo>
                    <a:pt x="12" y="11"/>
                  </a:lnTo>
                  <a:lnTo>
                    <a:pt x="19" y="3"/>
                  </a:lnTo>
                  <a:lnTo>
                    <a:pt x="27" y="0"/>
                  </a:lnTo>
                  <a:lnTo>
                    <a:pt x="35" y="0"/>
                  </a:lnTo>
                  <a:close/>
                  <a:moveTo>
                    <a:pt x="35" y="3"/>
                  </a:moveTo>
                  <a:lnTo>
                    <a:pt x="31" y="7"/>
                  </a:lnTo>
                  <a:lnTo>
                    <a:pt x="23" y="7"/>
                  </a:lnTo>
                  <a:lnTo>
                    <a:pt x="19" y="11"/>
                  </a:lnTo>
                  <a:lnTo>
                    <a:pt x="16" y="15"/>
                  </a:lnTo>
                  <a:lnTo>
                    <a:pt x="16" y="23"/>
                  </a:lnTo>
                  <a:lnTo>
                    <a:pt x="16" y="34"/>
                  </a:lnTo>
                  <a:lnTo>
                    <a:pt x="16" y="49"/>
                  </a:lnTo>
                  <a:lnTo>
                    <a:pt x="19" y="61"/>
                  </a:lnTo>
                  <a:lnTo>
                    <a:pt x="27" y="69"/>
                  </a:lnTo>
                  <a:lnTo>
                    <a:pt x="31" y="72"/>
                  </a:lnTo>
                  <a:lnTo>
                    <a:pt x="39" y="72"/>
                  </a:lnTo>
                  <a:lnTo>
                    <a:pt x="46" y="72"/>
                  </a:lnTo>
                  <a:lnTo>
                    <a:pt x="54" y="69"/>
                  </a:lnTo>
                  <a:lnTo>
                    <a:pt x="58" y="57"/>
                  </a:lnTo>
                  <a:lnTo>
                    <a:pt x="58" y="46"/>
                  </a:lnTo>
                  <a:lnTo>
                    <a:pt x="58" y="30"/>
                  </a:lnTo>
                  <a:lnTo>
                    <a:pt x="54" y="23"/>
                  </a:lnTo>
                  <a:lnTo>
                    <a:pt x="50" y="11"/>
                  </a:lnTo>
                  <a:lnTo>
                    <a:pt x="42" y="7"/>
                  </a:lnTo>
                  <a:lnTo>
                    <a:pt x="35" y="3"/>
                  </a:lnTo>
                  <a:close/>
                </a:path>
              </a:pathLst>
            </a:custGeom>
            <a:solidFill>
              <a:srgbClr val="000000"/>
            </a:solidFill>
            <a:ln w="0">
              <a:solidFill>
                <a:srgbClr val="000000"/>
              </a:solidFill>
              <a:round/>
              <a:headEnd/>
              <a:tailEnd/>
            </a:ln>
          </p:spPr>
          <p:txBody>
            <a:bodyPr/>
            <a:lstStyle/>
            <a:p>
              <a:endParaRPr lang="en-CA"/>
            </a:p>
          </p:txBody>
        </p:sp>
        <p:sp>
          <p:nvSpPr>
            <p:cNvPr id="14369" name="Freeform 223"/>
            <p:cNvSpPr>
              <a:spLocks noEditPoints="1"/>
            </p:cNvSpPr>
            <p:nvPr/>
          </p:nvSpPr>
          <p:spPr bwMode="auto">
            <a:xfrm>
              <a:off x="392" y="2608"/>
              <a:ext cx="73" cy="80"/>
            </a:xfrm>
            <a:custGeom>
              <a:avLst/>
              <a:gdLst>
                <a:gd name="T0" fmla="*/ 34 w 73"/>
                <a:gd name="T1" fmla="*/ 0 h 80"/>
                <a:gd name="T2" fmla="*/ 46 w 73"/>
                <a:gd name="T3" fmla="*/ 0 h 80"/>
                <a:gd name="T4" fmla="*/ 53 w 73"/>
                <a:gd name="T5" fmla="*/ 7 h 80"/>
                <a:gd name="T6" fmla="*/ 61 w 73"/>
                <a:gd name="T7" fmla="*/ 11 h 80"/>
                <a:gd name="T8" fmla="*/ 69 w 73"/>
                <a:gd name="T9" fmla="*/ 23 h 80"/>
                <a:gd name="T10" fmla="*/ 73 w 73"/>
                <a:gd name="T11" fmla="*/ 38 h 80"/>
                <a:gd name="T12" fmla="*/ 69 w 73"/>
                <a:gd name="T13" fmla="*/ 49 h 80"/>
                <a:gd name="T14" fmla="*/ 65 w 73"/>
                <a:gd name="T15" fmla="*/ 57 h 80"/>
                <a:gd name="T16" fmla="*/ 61 w 73"/>
                <a:gd name="T17" fmla="*/ 69 h 80"/>
                <a:gd name="T18" fmla="*/ 53 w 73"/>
                <a:gd name="T19" fmla="*/ 72 h 80"/>
                <a:gd name="T20" fmla="*/ 46 w 73"/>
                <a:gd name="T21" fmla="*/ 76 h 80"/>
                <a:gd name="T22" fmla="*/ 34 w 73"/>
                <a:gd name="T23" fmla="*/ 80 h 80"/>
                <a:gd name="T24" fmla="*/ 23 w 73"/>
                <a:gd name="T25" fmla="*/ 76 h 80"/>
                <a:gd name="T26" fmla="*/ 15 w 73"/>
                <a:gd name="T27" fmla="*/ 72 h 80"/>
                <a:gd name="T28" fmla="*/ 7 w 73"/>
                <a:gd name="T29" fmla="*/ 65 h 80"/>
                <a:gd name="T30" fmla="*/ 0 w 73"/>
                <a:gd name="T31" fmla="*/ 53 h 80"/>
                <a:gd name="T32" fmla="*/ 0 w 73"/>
                <a:gd name="T33" fmla="*/ 38 h 80"/>
                <a:gd name="T34" fmla="*/ 0 w 73"/>
                <a:gd name="T35" fmla="*/ 30 h 80"/>
                <a:gd name="T36" fmla="*/ 4 w 73"/>
                <a:gd name="T37" fmla="*/ 19 h 80"/>
                <a:gd name="T38" fmla="*/ 11 w 73"/>
                <a:gd name="T39" fmla="*/ 11 h 80"/>
                <a:gd name="T40" fmla="*/ 19 w 73"/>
                <a:gd name="T41" fmla="*/ 3 h 80"/>
                <a:gd name="T42" fmla="*/ 27 w 73"/>
                <a:gd name="T43" fmla="*/ 0 h 80"/>
                <a:gd name="T44" fmla="*/ 34 w 73"/>
                <a:gd name="T45" fmla="*/ 0 h 80"/>
                <a:gd name="T46" fmla="*/ 34 w 73"/>
                <a:gd name="T47" fmla="*/ 3 h 80"/>
                <a:gd name="T48" fmla="*/ 27 w 73"/>
                <a:gd name="T49" fmla="*/ 7 h 80"/>
                <a:gd name="T50" fmla="*/ 23 w 73"/>
                <a:gd name="T51" fmla="*/ 7 h 80"/>
                <a:gd name="T52" fmla="*/ 19 w 73"/>
                <a:gd name="T53" fmla="*/ 11 h 80"/>
                <a:gd name="T54" fmla="*/ 15 w 73"/>
                <a:gd name="T55" fmla="*/ 15 h 80"/>
                <a:gd name="T56" fmla="*/ 15 w 73"/>
                <a:gd name="T57" fmla="*/ 23 h 80"/>
                <a:gd name="T58" fmla="*/ 15 w 73"/>
                <a:gd name="T59" fmla="*/ 34 h 80"/>
                <a:gd name="T60" fmla="*/ 15 w 73"/>
                <a:gd name="T61" fmla="*/ 49 h 80"/>
                <a:gd name="T62" fmla="*/ 19 w 73"/>
                <a:gd name="T63" fmla="*/ 61 h 80"/>
                <a:gd name="T64" fmla="*/ 27 w 73"/>
                <a:gd name="T65" fmla="*/ 69 h 80"/>
                <a:gd name="T66" fmla="*/ 30 w 73"/>
                <a:gd name="T67" fmla="*/ 72 h 80"/>
                <a:gd name="T68" fmla="*/ 38 w 73"/>
                <a:gd name="T69" fmla="*/ 72 h 80"/>
                <a:gd name="T70" fmla="*/ 46 w 73"/>
                <a:gd name="T71" fmla="*/ 72 h 80"/>
                <a:gd name="T72" fmla="*/ 53 w 73"/>
                <a:gd name="T73" fmla="*/ 69 h 80"/>
                <a:gd name="T74" fmla="*/ 57 w 73"/>
                <a:gd name="T75" fmla="*/ 57 h 80"/>
                <a:gd name="T76" fmla="*/ 57 w 73"/>
                <a:gd name="T77" fmla="*/ 46 h 80"/>
                <a:gd name="T78" fmla="*/ 57 w 73"/>
                <a:gd name="T79" fmla="*/ 30 h 80"/>
                <a:gd name="T80" fmla="*/ 53 w 73"/>
                <a:gd name="T81" fmla="*/ 23 h 80"/>
                <a:gd name="T82" fmla="*/ 50 w 73"/>
                <a:gd name="T83" fmla="*/ 11 h 80"/>
                <a:gd name="T84" fmla="*/ 42 w 73"/>
                <a:gd name="T85" fmla="*/ 7 h 80"/>
                <a:gd name="T86" fmla="*/ 34 w 73"/>
                <a:gd name="T87" fmla="*/ 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3"/>
                <a:gd name="T133" fmla="*/ 0 h 80"/>
                <a:gd name="T134" fmla="*/ 73 w 73"/>
                <a:gd name="T135" fmla="*/ 80 h 8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3" h="80">
                  <a:moveTo>
                    <a:pt x="34" y="0"/>
                  </a:moveTo>
                  <a:lnTo>
                    <a:pt x="46" y="0"/>
                  </a:lnTo>
                  <a:lnTo>
                    <a:pt x="53" y="7"/>
                  </a:lnTo>
                  <a:lnTo>
                    <a:pt x="61" y="11"/>
                  </a:lnTo>
                  <a:lnTo>
                    <a:pt x="69" y="23"/>
                  </a:lnTo>
                  <a:lnTo>
                    <a:pt x="73" y="38"/>
                  </a:lnTo>
                  <a:lnTo>
                    <a:pt x="69" y="49"/>
                  </a:lnTo>
                  <a:lnTo>
                    <a:pt x="65" y="57"/>
                  </a:lnTo>
                  <a:lnTo>
                    <a:pt x="61" y="69"/>
                  </a:lnTo>
                  <a:lnTo>
                    <a:pt x="53" y="72"/>
                  </a:lnTo>
                  <a:lnTo>
                    <a:pt x="46" y="76"/>
                  </a:lnTo>
                  <a:lnTo>
                    <a:pt x="34" y="80"/>
                  </a:lnTo>
                  <a:lnTo>
                    <a:pt x="23" y="76"/>
                  </a:lnTo>
                  <a:lnTo>
                    <a:pt x="15" y="72"/>
                  </a:lnTo>
                  <a:lnTo>
                    <a:pt x="7" y="65"/>
                  </a:lnTo>
                  <a:lnTo>
                    <a:pt x="0" y="53"/>
                  </a:lnTo>
                  <a:lnTo>
                    <a:pt x="0" y="38"/>
                  </a:lnTo>
                  <a:lnTo>
                    <a:pt x="0" y="30"/>
                  </a:lnTo>
                  <a:lnTo>
                    <a:pt x="4" y="19"/>
                  </a:lnTo>
                  <a:lnTo>
                    <a:pt x="11" y="11"/>
                  </a:lnTo>
                  <a:lnTo>
                    <a:pt x="19" y="3"/>
                  </a:lnTo>
                  <a:lnTo>
                    <a:pt x="27" y="0"/>
                  </a:lnTo>
                  <a:lnTo>
                    <a:pt x="34" y="0"/>
                  </a:lnTo>
                  <a:close/>
                  <a:moveTo>
                    <a:pt x="34" y="3"/>
                  </a:moveTo>
                  <a:lnTo>
                    <a:pt x="27" y="7"/>
                  </a:lnTo>
                  <a:lnTo>
                    <a:pt x="23" y="7"/>
                  </a:lnTo>
                  <a:lnTo>
                    <a:pt x="19" y="11"/>
                  </a:lnTo>
                  <a:lnTo>
                    <a:pt x="15" y="15"/>
                  </a:lnTo>
                  <a:lnTo>
                    <a:pt x="15" y="23"/>
                  </a:lnTo>
                  <a:lnTo>
                    <a:pt x="15" y="34"/>
                  </a:lnTo>
                  <a:lnTo>
                    <a:pt x="15" y="49"/>
                  </a:lnTo>
                  <a:lnTo>
                    <a:pt x="19" y="61"/>
                  </a:lnTo>
                  <a:lnTo>
                    <a:pt x="27" y="69"/>
                  </a:lnTo>
                  <a:lnTo>
                    <a:pt x="30" y="72"/>
                  </a:lnTo>
                  <a:lnTo>
                    <a:pt x="38" y="72"/>
                  </a:lnTo>
                  <a:lnTo>
                    <a:pt x="46" y="72"/>
                  </a:lnTo>
                  <a:lnTo>
                    <a:pt x="53" y="69"/>
                  </a:lnTo>
                  <a:lnTo>
                    <a:pt x="57" y="57"/>
                  </a:lnTo>
                  <a:lnTo>
                    <a:pt x="57" y="46"/>
                  </a:lnTo>
                  <a:lnTo>
                    <a:pt x="57" y="30"/>
                  </a:lnTo>
                  <a:lnTo>
                    <a:pt x="53" y="23"/>
                  </a:lnTo>
                  <a:lnTo>
                    <a:pt x="50" y="11"/>
                  </a:lnTo>
                  <a:lnTo>
                    <a:pt x="42" y="7"/>
                  </a:lnTo>
                  <a:lnTo>
                    <a:pt x="34" y="3"/>
                  </a:lnTo>
                  <a:close/>
                </a:path>
              </a:pathLst>
            </a:custGeom>
            <a:solidFill>
              <a:srgbClr val="000000"/>
            </a:solidFill>
            <a:ln w="0">
              <a:solidFill>
                <a:srgbClr val="000000"/>
              </a:solidFill>
              <a:round/>
              <a:headEnd/>
              <a:tailEnd/>
            </a:ln>
          </p:spPr>
          <p:txBody>
            <a:bodyPr/>
            <a:lstStyle/>
            <a:p>
              <a:endParaRPr lang="en-CA"/>
            </a:p>
          </p:txBody>
        </p:sp>
        <p:sp>
          <p:nvSpPr>
            <p:cNvPr id="14370" name="Freeform 224"/>
            <p:cNvSpPr>
              <a:spLocks noEditPoints="1"/>
            </p:cNvSpPr>
            <p:nvPr/>
          </p:nvSpPr>
          <p:spPr bwMode="auto">
            <a:xfrm>
              <a:off x="476" y="2569"/>
              <a:ext cx="77" cy="119"/>
            </a:xfrm>
            <a:custGeom>
              <a:avLst/>
              <a:gdLst>
                <a:gd name="T0" fmla="*/ 54 w 77"/>
                <a:gd name="T1" fmla="*/ 104 h 119"/>
                <a:gd name="T2" fmla="*/ 46 w 77"/>
                <a:gd name="T3" fmla="*/ 111 h 119"/>
                <a:gd name="T4" fmla="*/ 42 w 77"/>
                <a:gd name="T5" fmla="*/ 115 h 119"/>
                <a:gd name="T6" fmla="*/ 35 w 77"/>
                <a:gd name="T7" fmla="*/ 115 h 119"/>
                <a:gd name="T8" fmla="*/ 31 w 77"/>
                <a:gd name="T9" fmla="*/ 119 h 119"/>
                <a:gd name="T10" fmla="*/ 19 w 77"/>
                <a:gd name="T11" fmla="*/ 115 h 119"/>
                <a:gd name="T12" fmla="*/ 8 w 77"/>
                <a:gd name="T13" fmla="*/ 108 h 119"/>
                <a:gd name="T14" fmla="*/ 0 w 77"/>
                <a:gd name="T15" fmla="*/ 96 h 119"/>
                <a:gd name="T16" fmla="*/ 0 w 77"/>
                <a:gd name="T17" fmla="*/ 81 h 119"/>
                <a:gd name="T18" fmla="*/ 0 w 77"/>
                <a:gd name="T19" fmla="*/ 65 h 119"/>
                <a:gd name="T20" fmla="*/ 8 w 77"/>
                <a:gd name="T21" fmla="*/ 50 h 119"/>
                <a:gd name="T22" fmla="*/ 15 w 77"/>
                <a:gd name="T23" fmla="*/ 46 h 119"/>
                <a:gd name="T24" fmla="*/ 27 w 77"/>
                <a:gd name="T25" fmla="*/ 39 h 119"/>
                <a:gd name="T26" fmla="*/ 35 w 77"/>
                <a:gd name="T27" fmla="*/ 39 h 119"/>
                <a:gd name="T28" fmla="*/ 46 w 77"/>
                <a:gd name="T29" fmla="*/ 42 h 119"/>
                <a:gd name="T30" fmla="*/ 54 w 77"/>
                <a:gd name="T31" fmla="*/ 46 h 119"/>
                <a:gd name="T32" fmla="*/ 54 w 77"/>
                <a:gd name="T33" fmla="*/ 31 h 119"/>
                <a:gd name="T34" fmla="*/ 50 w 77"/>
                <a:gd name="T35" fmla="*/ 19 h 119"/>
                <a:gd name="T36" fmla="*/ 50 w 77"/>
                <a:gd name="T37" fmla="*/ 12 h 119"/>
                <a:gd name="T38" fmla="*/ 50 w 77"/>
                <a:gd name="T39" fmla="*/ 12 h 119"/>
                <a:gd name="T40" fmla="*/ 50 w 77"/>
                <a:gd name="T41" fmla="*/ 8 h 119"/>
                <a:gd name="T42" fmla="*/ 50 w 77"/>
                <a:gd name="T43" fmla="*/ 8 h 119"/>
                <a:gd name="T44" fmla="*/ 46 w 77"/>
                <a:gd name="T45" fmla="*/ 8 h 119"/>
                <a:gd name="T46" fmla="*/ 46 w 77"/>
                <a:gd name="T47" fmla="*/ 8 h 119"/>
                <a:gd name="T48" fmla="*/ 42 w 77"/>
                <a:gd name="T49" fmla="*/ 8 h 119"/>
                <a:gd name="T50" fmla="*/ 42 w 77"/>
                <a:gd name="T51" fmla="*/ 8 h 119"/>
                <a:gd name="T52" fmla="*/ 61 w 77"/>
                <a:gd name="T53" fmla="*/ 0 h 119"/>
                <a:gd name="T54" fmla="*/ 65 w 77"/>
                <a:gd name="T55" fmla="*/ 0 h 119"/>
                <a:gd name="T56" fmla="*/ 65 w 77"/>
                <a:gd name="T57" fmla="*/ 85 h 119"/>
                <a:gd name="T58" fmla="*/ 65 w 77"/>
                <a:gd name="T59" fmla="*/ 96 h 119"/>
                <a:gd name="T60" fmla="*/ 65 w 77"/>
                <a:gd name="T61" fmla="*/ 104 h 119"/>
                <a:gd name="T62" fmla="*/ 65 w 77"/>
                <a:gd name="T63" fmla="*/ 104 h 119"/>
                <a:gd name="T64" fmla="*/ 69 w 77"/>
                <a:gd name="T65" fmla="*/ 108 h 119"/>
                <a:gd name="T66" fmla="*/ 69 w 77"/>
                <a:gd name="T67" fmla="*/ 108 h 119"/>
                <a:gd name="T68" fmla="*/ 69 w 77"/>
                <a:gd name="T69" fmla="*/ 108 h 119"/>
                <a:gd name="T70" fmla="*/ 73 w 77"/>
                <a:gd name="T71" fmla="*/ 108 h 119"/>
                <a:gd name="T72" fmla="*/ 77 w 77"/>
                <a:gd name="T73" fmla="*/ 108 h 119"/>
                <a:gd name="T74" fmla="*/ 77 w 77"/>
                <a:gd name="T75" fmla="*/ 108 h 119"/>
                <a:gd name="T76" fmla="*/ 54 w 77"/>
                <a:gd name="T77" fmla="*/ 119 h 119"/>
                <a:gd name="T78" fmla="*/ 54 w 77"/>
                <a:gd name="T79" fmla="*/ 119 h 119"/>
                <a:gd name="T80" fmla="*/ 54 w 77"/>
                <a:gd name="T81" fmla="*/ 104 h 119"/>
                <a:gd name="T82" fmla="*/ 54 w 77"/>
                <a:gd name="T83" fmla="*/ 100 h 119"/>
                <a:gd name="T84" fmla="*/ 54 w 77"/>
                <a:gd name="T85" fmla="*/ 65 h 119"/>
                <a:gd name="T86" fmla="*/ 50 w 77"/>
                <a:gd name="T87" fmla="*/ 58 h 119"/>
                <a:gd name="T88" fmla="*/ 50 w 77"/>
                <a:gd name="T89" fmla="*/ 54 h 119"/>
                <a:gd name="T90" fmla="*/ 46 w 77"/>
                <a:gd name="T91" fmla="*/ 50 h 119"/>
                <a:gd name="T92" fmla="*/ 42 w 77"/>
                <a:gd name="T93" fmla="*/ 46 h 119"/>
                <a:gd name="T94" fmla="*/ 38 w 77"/>
                <a:gd name="T95" fmla="*/ 46 h 119"/>
                <a:gd name="T96" fmla="*/ 35 w 77"/>
                <a:gd name="T97" fmla="*/ 42 h 119"/>
                <a:gd name="T98" fmla="*/ 27 w 77"/>
                <a:gd name="T99" fmla="*/ 46 h 119"/>
                <a:gd name="T100" fmla="*/ 19 w 77"/>
                <a:gd name="T101" fmla="*/ 50 h 119"/>
                <a:gd name="T102" fmla="*/ 15 w 77"/>
                <a:gd name="T103" fmla="*/ 62 h 119"/>
                <a:gd name="T104" fmla="*/ 12 w 77"/>
                <a:gd name="T105" fmla="*/ 73 h 119"/>
                <a:gd name="T106" fmla="*/ 15 w 77"/>
                <a:gd name="T107" fmla="*/ 88 h 119"/>
                <a:gd name="T108" fmla="*/ 19 w 77"/>
                <a:gd name="T109" fmla="*/ 100 h 119"/>
                <a:gd name="T110" fmla="*/ 27 w 77"/>
                <a:gd name="T111" fmla="*/ 104 h 119"/>
                <a:gd name="T112" fmla="*/ 38 w 77"/>
                <a:gd name="T113" fmla="*/ 108 h 119"/>
                <a:gd name="T114" fmla="*/ 46 w 77"/>
                <a:gd name="T115" fmla="*/ 104 h 119"/>
                <a:gd name="T116" fmla="*/ 54 w 77"/>
                <a:gd name="T117" fmla="*/ 100 h 11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77"/>
                <a:gd name="T178" fmla="*/ 0 h 119"/>
                <a:gd name="T179" fmla="*/ 77 w 77"/>
                <a:gd name="T180" fmla="*/ 119 h 11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77" h="119">
                  <a:moveTo>
                    <a:pt x="54" y="104"/>
                  </a:moveTo>
                  <a:lnTo>
                    <a:pt x="46" y="111"/>
                  </a:lnTo>
                  <a:lnTo>
                    <a:pt x="42" y="115"/>
                  </a:lnTo>
                  <a:lnTo>
                    <a:pt x="35" y="115"/>
                  </a:lnTo>
                  <a:lnTo>
                    <a:pt x="31" y="119"/>
                  </a:lnTo>
                  <a:lnTo>
                    <a:pt x="19" y="115"/>
                  </a:lnTo>
                  <a:lnTo>
                    <a:pt x="8" y="108"/>
                  </a:lnTo>
                  <a:lnTo>
                    <a:pt x="0" y="96"/>
                  </a:lnTo>
                  <a:lnTo>
                    <a:pt x="0" y="81"/>
                  </a:lnTo>
                  <a:lnTo>
                    <a:pt x="0" y="65"/>
                  </a:lnTo>
                  <a:lnTo>
                    <a:pt x="8" y="50"/>
                  </a:lnTo>
                  <a:lnTo>
                    <a:pt x="15" y="46"/>
                  </a:lnTo>
                  <a:lnTo>
                    <a:pt x="27" y="39"/>
                  </a:lnTo>
                  <a:lnTo>
                    <a:pt x="35" y="39"/>
                  </a:lnTo>
                  <a:lnTo>
                    <a:pt x="46" y="42"/>
                  </a:lnTo>
                  <a:lnTo>
                    <a:pt x="54" y="46"/>
                  </a:lnTo>
                  <a:lnTo>
                    <a:pt x="54" y="31"/>
                  </a:lnTo>
                  <a:lnTo>
                    <a:pt x="50" y="19"/>
                  </a:lnTo>
                  <a:lnTo>
                    <a:pt x="50" y="12"/>
                  </a:lnTo>
                  <a:lnTo>
                    <a:pt x="50" y="8"/>
                  </a:lnTo>
                  <a:lnTo>
                    <a:pt x="46" y="8"/>
                  </a:lnTo>
                  <a:lnTo>
                    <a:pt x="42" y="8"/>
                  </a:lnTo>
                  <a:lnTo>
                    <a:pt x="61" y="0"/>
                  </a:lnTo>
                  <a:lnTo>
                    <a:pt x="65" y="0"/>
                  </a:lnTo>
                  <a:lnTo>
                    <a:pt x="65" y="85"/>
                  </a:lnTo>
                  <a:lnTo>
                    <a:pt x="65" y="96"/>
                  </a:lnTo>
                  <a:lnTo>
                    <a:pt x="65" y="104"/>
                  </a:lnTo>
                  <a:lnTo>
                    <a:pt x="69" y="108"/>
                  </a:lnTo>
                  <a:lnTo>
                    <a:pt x="73" y="108"/>
                  </a:lnTo>
                  <a:lnTo>
                    <a:pt x="77" y="108"/>
                  </a:lnTo>
                  <a:lnTo>
                    <a:pt x="54" y="119"/>
                  </a:lnTo>
                  <a:lnTo>
                    <a:pt x="54" y="104"/>
                  </a:lnTo>
                  <a:close/>
                  <a:moveTo>
                    <a:pt x="54" y="100"/>
                  </a:moveTo>
                  <a:lnTo>
                    <a:pt x="54" y="65"/>
                  </a:lnTo>
                  <a:lnTo>
                    <a:pt x="50" y="58"/>
                  </a:lnTo>
                  <a:lnTo>
                    <a:pt x="50" y="54"/>
                  </a:lnTo>
                  <a:lnTo>
                    <a:pt x="46" y="50"/>
                  </a:lnTo>
                  <a:lnTo>
                    <a:pt x="42" y="46"/>
                  </a:lnTo>
                  <a:lnTo>
                    <a:pt x="38" y="46"/>
                  </a:lnTo>
                  <a:lnTo>
                    <a:pt x="35" y="42"/>
                  </a:lnTo>
                  <a:lnTo>
                    <a:pt x="27" y="46"/>
                  </a:lnTo>
                  <a:lnTo>
                    <a:pt x="19" y="50"/>
                  </a:lnTo>
                  <a:lnTo>
                    <a:pt x="15" y="62"/>
                  </a:lnTo>
                  <a:lnTo>
                    <a:pt x="12" y="73"/>
                  </a:lnTo>
                  <a:lnTo>
                    <a:pt x="15" y="88"/>
                  </a:lnTo>
                  <a:lnTo>
                    <a:pt x="19" y="100"/>
                  </a:lnTo>
                  <a:lnTo>
                    <a:pt x="27" y="104"/>
                  </a:lnTo>
                  <a:lnTo>
                    <a:pt x="38" y="108"/>
                  </a:lnTo>
                  <a:lnTo>
                    <a:pt x="46" y="104"/>
                  </a:lnTo>
                  <a:lnTo>
                    <a:pt x="54" y="100"/>
                  </a:lnTo>
                  <a:close/>
                </a:path>
              </a:pathLst>
            </a:custGeom>
            <a:solidFill>
              <a:srgbClr val="000000"/>
            </a:solidFill>
            <a:ln w="0">
              <a:solidFill>
                <a:srgbClr val="000000"/>
              </a:solidFill>
              <a:round/>
              <a:headEnd/>
              <a:tailEnd/>
            </a:ln>
          </p:spPr>
          <p:txBody>
            <a:bodyPr/>
            <a:lstStyle/>
            <a:p>
              <a:endParaRPr lang="en-CA"/>
            </a:p>
          </p:txBody>
        </p:sp>
        <p:sp>
          <p:nvSpPr>
            <p:cNvPr id="14371" name="Rectangle 225"/>
            <p:cNvSpPr>
              <a:spLocks noChangeArrowheads="1"/>
            </p:cNvSpPr>
            <p:nvPr/>
          </p:nvSpPr>
          <p:spPr bwMode="auto">
            <a:xfrm>
              <a:off x="833" y="25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4372" name="Rectangle 226"/>
            <p:cNvSpPr>
              <a:spLocks noChangeArrowheads="1"/>
            </p:cNvSpPr>
            <p:nvPr/>
          </p:nvSpPr>
          <p:spPr bwMode="auto">
            <a:xfrm>
              <a:off x="864" y="2535"/>
              <a:ext cx="7" cy="207"/>
            </a:xfrm>
            <a:prstGeom prst="rect">
              <a:avLst/>
            </a:prstGeom>
            <a:solidFill>
              <a:srgbClr val="000000"/>
            </a:solidFill>
            <a:ln w="0">
              <a:solidFill>
                <a:srgbClr val="000000"/>
              </a:solidFill>
              <a:miter lim="800000"/>
              <a:headEnd/>
              <a:tailEnd/>
            </a:ln>
          </p:spPr>
          <p:txBody>
            <a:bodyPr/>
            <a:lstStyle/>
            <a:p>
              <a:endParaRPr lang="en-US"/>
            </a:p>
          </p:txBody>
        </p:sp>
        <p:sp>
          <p:nvSpPr>
            <p:cNvPr id="14373" name="Freeform 227"/>
            <p:cNvSpPr>
              <a:spLocks/>
            </p:cNvSpPr>
            <p:nvPr/>
          </p:nvSpPr>
          <p:spPr bwMode="auto">
            <a:xfrm>
              <a:off x="1059" y="2669"/>
              <a:ext cx="19" cy="19"/>
            </a:xfrm>
            <a:custGeom>
              <a:avLst/>
              <a:gdLst>
                <a:gd name="T0" fmla="*/ 8 w 19"/>
                <a:gd name="T1" fmla="*/ 0 h 19"/>
                <a:gd name="T2" fmla="*/ 12 w 19"/>
                <a:gd name="T3" fmla="*/ 0 h 19"/>
                <a:gd name="T4" fmla="*/ 16 w 19"/>
                <a:gd name="T5" fmla="*/ 0 h 19"/>
                <a:gd name="T6" fmla="*/ 19 w 19"/>
                <a:gd name="T7" fmla="*/ 4 h 19"/>
                <a:gd name="T8" fmla="*/ 19 w 19"/>
                <a:gd name="T9" fmla="*/ 8 h 19"/>
                <a:gd name="T10" fmla="*/ 19 w 19"/>
                <a:gd name="T11" fmla="*/ 11 h 19"/>
                <a:gd name="T12" fmla="*/ 16 w 19"/>
                <a:gd name="T13" fmla="*/ 15 h 19"/>
                <a:gd name="T14" fmla="*/ 12 w 19"/>
                <a:gd name="T15" fmla="*/ 15 h 19"/>
                <a:gd name="T16" fmla="*/ 8 w 19"/>
                <a:gd name="T17" fmla="*/ 19 h 19"/>
                <a:gd name="T18" fmla="*/ 4 w 19"/>
                <a:gd name="T19" fmla="*/ 15 h 19"/>
                <a:gd name="T20" fmla="*/ 0 w 19"/>
                <a:gd name="T21" fmla="*/ 15 h 19"/>
                <a:gd name="T22" fmla="*/ 0 w 19"/>
                <a:gd name="T23" fmla="*/ 11 h 19"/>
                <a:gd name="T24" fmla="*/ 0 w 19"/>
                <a:gd name="T25" fmla="*/ 8 h 19"/>
                <a:gd name="T26" fmla="*/ 0 w 19"/>
                <a:gd name="T27" fmla="*/ 4 h 19"/>
                <a:gd name="T28" fmla="*/ 0 w 19"/>
                <a:gd name="T29" fmla="*/ 0 h 19"/>
                <a:gd name="T30" fmla="*/ 4 w 19"/>
                <a:gd name="T31" fmla="*/ 0 h 19"/>
                <a:gd name="T32" fmla="*/ 8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8" y="0"/>
                  </a:moveTo>
                  <a:lnTo>
                    <a:pt x="12" y="0"/>
                  </a:lnTo>
                  <a:lnTo>
                    <a:pt x="16" y="0"/>
                  </a:lnTo>
                  <a:lnTo>
                    <a:pt x="19" y="4"/>
                  </a:lnTo>
                  <a:lnTo>
                    <a:pt x="19" y="8"/>
                  </a:lnTo>
                  <a:lnTo>
                    <a:pt x="19" y="11"/>
                  </a:lnTo>
                  <a:lnTo>
                    <a:pt x="16" y="15"/>
                  </a:lnTo>
                  <a:lnTo>
                    <a:pt x="12" y="15"/>
                  </a:lnTo>
                  <a:lnTo>
                    <a:pt x="8" y="19"/>
                  </a:lnTo>
                  <a:lnTo>
                    <a:pt x="4" y="15"/>
                  </a:lnTo>
                  <a:lnTo>
                    <a:pt x="0" y="15"/>
                  </a:lnTo>
                  <a:lnTo>
                    <a:pt x="0" y="11"/>
                  </a:lnTo>
                  <a:lnTo>
                    <a:pt x="0" y="8"/>
                  </a:lnTo>
                  <a:lnTo>
                    <a:pt x="0" y="4"/>
                  </a:lnTo>
                  <a:lnTo>
                    <a:pt x="0" y="0"/>
                  </a:lnTo>
                  <a:lnTo>
                    <a:pt x="4" y="0"/>
                  </a:lnTo>
                  <a:lnTo>
                    <a:pt x="8" y="0"/>
                  </a:lnTo>
                  <a:close/>
                </a:path>
              </a:pathLst>
            </a:custGeom>
            <a:solidFill>
              <a:srgbClr val="000000"/>
            </a:solidFill>
            <a:ln w="0">
              <a:solidFill>
                <a:srgbClr val="000000"/>
              </a:solidFill>
              <a:round/>
              <a:headEnd/>
              <a:tailEnd/>
            </a:ln>
          </p:spPr>
          <p:txBody>
            <a:bodyPr/>
            <a:lstStyle/>
            <a:p>
              <a:endParaRPr lang="en-CA"/>
            </a:p>
          </p:txBody>
        </p:sp>
        <p:sp>
          <p:nvSpPr>
            <p:cNvPr id="14374" name="Freeform 228"/>
            <p:cNvSpPr>
              <a:spLocks noEditPoints="1"/>
            </p:cNvSpPr>
            <p:nvPr/>
          </p:nvSpPr>
          <p:spPr bwMode="auto">
            <a:xfrm>
              <a:off x="1094" y="2569"/>
              <a:ext cx="73" cy="119"/>
            </a:xfrm>
            <a:custGeom>
              <a:avLst/>
              <a:gdLst>
                <a:gd name="T0" fmla="*/ 0 w 73"/>
                <a:gd name="T1" fmla="*/ 62 h 119"/>
                <a:gd name="T2" fmla="*/ 4 w 73"/>
                <a:gd name="T3" fmla="*/ 42 h 119"/>
                <a:gd name="T4" fmla="*/ 8 w 73"/>
                <a:gd name="T5" fmla="*/ 27 h 119"/>
                <a:gd name="T6" fmla="*/ 11 w 73"/>
                <a:gd name="T7" fmla="*/ 16 h 119"/>
                <a:gd name="T8" fmla="*/ 23 w 73"/>
                <a:gd name="T9" fmla="*/ 8 h 119"/>
                <a:gd name="T10" fmla="*/ 31 w 73"/>
                <a:gd name="T11" fmla="*/ 4 h 119"/>
                <a:gd name="T12" fmla="*/ 34 w 73"/>
                <a:gd name="T13" fmla="*/ 0 h 119"/>
                <a:gd name="T14" fmla="*/ 46 w 73"/>
                <a:gd name="T15" fmla="*/ 4 h 119"/>
                <a:gd name="T16" fmla="*/ 54 w 73"/>
                <a:gd name="T17" fmla="*/ 8 h 119"/>
                <a:gd name="T18" fmla="*/ 57 w 73"/>
                <a:gd name="T19" fmla="*/ 16 h 119"/>
                <a:gd name="T20" fmla="*/ 65 w 73"/>
                <a:gd name="T21" fmla="*/ 27 h 119"/>
                <a:gd name="T22" fmla="*/ 69 w 73"/>
                <a:gd name="T23" fmla="*/ 42 h 119"/>
                <a:gd name="T24" fmla="*/ 73 w 73"/>
                <a:gd name="T25" fmla="*/ 58 h 119"/>
                <a:gd name="T26" fmla="*/ 69 w 73"/>
                <a:gd name="T27" fmla="*/ 77 h 119"/>
                <a:gd name="T28" fmla="*/ 65 w 73"/>
                <a:gd name="T29" fmla="*/ 92 h 119"/>
                <a:gd name="T30" fmla="*/ 61 w 73"/>
                <a:gd name="T31" fmla="*/ 104 h 119"/>
                <a:gd name="T32" fmla="*/ 54 w 73"/>
                <a:gd name="T33" fmla="*/ 111 h 119"/>
                <a:gd name="T34" fmla="*/ 42 w 73"/>
                <a:gd name="T35" fmla="*/ 115 h 119"/>
                <a:gd name="T36" fmla="*/ 34 w 73"/>
                <a:gd name="T37" fmla="*/ 119 h 119"/>
                <a:gd name="T38" fmla="*/ 27 w 73"/>
                <a:gd name="T39" fmla="*/ 115 h 119"/>
                <a:gd name="T40" fmla="*/ 19 w 73"/>
                <a:gd name="T41" fmla="*/ 108 h 119"/>
                <a:gd name="T42" fmla="*/ 11 w 73"/>
                <a:gd name="T43" fmla="*/ 100 h 119"/>
                <a:gd name="T44" fmla="*/ 4 w 73"/>
                <a:gd name="T45" fmla="*/ 81 h 119"/>
                <a:gd name="T46" fmla="*/ 0 w 73"/>
                <a:gd name="T47" fmla="*/ 62 h 119"/>
                <a:gd name="T48" fmla="*/ 15 w 73"/>
                <a:gd name="T49" fmla="*/ 62 h 119"/>
                <a:gd name="T50" fmla="*/ 19 w 73"/>
                <a:gd name="T51" fmla="*/ 85 h 119"/>
                <a:gd name="T52" fmla="*/ 23 w 73"/>
                <a:gd name="T53" fmla="*/ 100 h 119"/>
                <a:gd name="T54" fmla="*/ 27 w 73"/>
                <a:gd name="T55" fmla="*/ 108 h 119"/>
                <a:gd name="T56" fmla="*/ 31 w 73"/>
                <a:gd name="T57" fmla="*/ 111 h 119"/>
                <a:gd name="T58" fmla="*/ 34 w 73"/>
                <a:gd name="T59" fmla="*/ 111 h 119"/>
                <a:gd name="T60" fmla="*/ 38 w 73"/>
                <a:gd name="T61" fmla="*/ 111 h 119"/>
                <a:gd name="T62" fmla="*/ 46 w 73"/>
                <a:gd name="T63" fmla="*/ 108 h 119"/>
                <a:gd name="T64" fmla="*/ 50 w 73"/>
                <a:gd name="T65" fmla="*/ 104 h 119"/>
                <a:gd name="T66" fmla="*/ 50 w 73"/>
                <a:gd name="T67" fmla="*/ 96 h 119"/>
                <a:gd name="T68" fmla="*/ 54 w 73"/>
                <a:gd name="T69" fmla="*/ 77 h 119"/>
                <a:gd name="T70" fmla="*/ 54 w 73"/>
                <a:gd name="T71" fmla="*/ 54 h 119"/>
                <a:gd name="T72" fmla="*/ 54 w 73"/>
                <a:gd name="T73" fmla="*/ 39 h 119"/>
                <a:gd name="T74" fmla="*/ 50 w 73"/>
                <a:gd name="T75" fmla="*/ 23 h 119"/>
                <a:gd name="T76" fmla="*/ 50 w 73"/>
                <a:gd name="T77" fmla="*/ 16 h 119"/>
                <a:gd name="T78" fmla="*/ 46 w 73"/>
                <a:gd name="T79" fmla="*/ 12 h 119"/>
                <a:gd name="T80" fmla="*/ 42 w 73"/>
                <a:gd name="T81" fmla="*/ 8 h 119"/>
                <a:gd name="T82" fmla="*/ 34 w 73"/>
                <a:gd name="T83" fmla="*/ 8 h 119"/>
                <a:gd name="T84" fmla="*/ 31 w 73"/>
                <a:gd name="T85" fmla="*/ 8 h 119"/>
                <a:gd name="T86" fmla="*/ 27 w 73"/>
                <a:gd name="T87" fmla="*/ 12 h 119"/>
                <a:gd name="T88" fmla="*/ 23 w 73"/>
                <a:gd name="T89" fmla="*/ 19 h 119"/>
                <a:gd name="T90" fmla="*/ 19 w 73"/>
                <a:gd name="T91" fmla="*/ 35 h 119"/>
                <a:gd name="T92" fmla="*/ 19 w 73"/>
                <a:gd name="T93" fmla="*/ 50 h 119"/>
                <a:gd name="T94" fmla="*/ 15 w 73"/>
                <a:gd name="T95" fmla="*/ 62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9"/>
                <a:gd name="T146" fmla="*/ 73 w 73"/>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9">
                  <a:moveTo>
                    <a:pt x="0" y="62"/>
                  </a:moveTo>
                  <a:lnTo>
                    <a:pt x="4" y="42"/>
                  </a:lnTo>
                  <a:lnTo>
                    <a:pt x="8" y="27"/>
                  </a:lnTo>
                  <a:lnTo>
                    <a:pt x="11" y="16"/>
                  </a:lnTo>
                  <a:lnTo>
                    <a:pt x="23" y="8"/>
                  </a:lnTo>
                  <a:lnTo>
                    <a:pt x="31" y="4"/>
                  </a:lnTo>
                  <a:lnTo>
                    <a:pt x="34" y="0"/>
                  </a:lnTo>
                  <a:lnTo>
                    <a:pt x="46" y="4"/>
                  </a:lnTo>
                  <a:lnTo>
                    <a:pt x="54" y="8"/>
                  </a:lnTo>
                  <a:lnTo>
                    <a:pt x="57" y="16"/>
                  </a:lnTo>
                  <a:lnTo>
                    <a:pt x="65" y="27"/>
                  </a:lnTo>
                  <a:lnTo>
                    <a:pt x="69" y="42"/>
                  </a:lnTo>
                  <a:lnTo>
                    <a:pt x="73" y="58"/>
                  </a:lnTo>
                  <a:lnTo>
                    <a:pt x="69" y="77"/>
                  </a:lnTo>
                  <a:lnTo>
                    <a:pt x="65" y="92"/>
                  </a:lnTo>
                  <a:lnTo>
                    <a:pt x="61" y="104"/>
                  </a:lnTo>
                  <a:lnTo>
                    <a:pt x="54" y="111"/>
                  </a:lnTo>
                  <a:lnTo>
                    <a:pt x="42" y="115"/>
                  </a:lnTo>
                  <a:lnTo>
                    <a:pt x="34" y="119"/>
                  </a:lnTo>
                  <a:lnTo>
                    <a:pt x="27" y="115"/>
                  </a:lnTo>
                  <a:lnTo>
                    <a:pt x="19" y="108"/>
                  </a:lnTo>
                  <a:lnTo>
                    <a:pt x="11" y="100"/>
                  </a:lnTo>
                  <a:lnTo>
                    <a:pt x="4" y="81"/>
                  </a:lnTo>
                  <a:lnTo>
                    <a:pt x="0" y="62"/>
                  </a:lnTo>
                  <a:close/>
                  <a:moveTo>
                    <a:pt x="15" y="62"/>
                  </a:moveTo>
                  <a:lnTo>
                    <a:pt x="19" y="85"/>
                  </a:lnTo>
                  <a:lnTo>
                    <a:pt x="23" y="100"/>
                  </a:lnTo>
                  <a:lnTo>
                    <a:pt x="27" y="108"/>
                  </a:lnTo>
                  <a:lnTo>
                    <a:pt x="31" y="111"/>
                  </a:lnTo>
                  <a:lnTo>
                    <a:pt x="34" y="111"/>
                  </a:lnTo>
                  <a:lnTo>
                    <a:pt x="38" y="111"/>
                  </a:lnTo>
                  <a:lnTo>
                    <a:pt x="46" y="108"/>
                  </a:lnTo>
                  <a:lnTo>
                    <a:pt x="50" y="104"/>
                  </a:lnTo>
                  <a:lnTo>
                    <a:pt x="50" y="96"/>
                  </a:lnTo>
                  <a:lnTo>
                    <a:pt x="54" y="77"/>
                  </a:lnTo>
                  <a:lnTo>
                    <a:pt x="54" y="54"/>
                  </a:lnTo>
                  <a:lnTo>
                    <a:pt x="54" y="39"/>
                  </a:lnTo>
                  <a:lnTo>
                    <a:pt x="50" y="23"/>
                  </a:lnTo>
                  <a:lnTo>
                    <a:pt x="50" y="16"/>
                  </a:lnTo>
                  <a:lnTo>
                    <a:pt x="46" y="12"/>
                  </a:lnTo>
                  <a:lnTo>
                    <a:pt x="42" y="8"/>
                  </a:lnTo>
                  <a:lnTo>
                    <a:pt x="34" y="8"/>
                  </a:lnTo>
                  <a:lnTo>
                    <a:pt x="31" y="8"/>
                  </a:lnTo>
                  <a:lnTo>
                    <a:pt x="27" y="12"/>
                  </a:lnTo>
                  <a:lnTo>
                    <a:pt x="23" y="19"/>
                  </a:lnTo>
                  <a:lnTo>
                    <a:pt x="19" y="35"/>
                  </a:lnTo>
                  <a:lnTo>
                    <a:pt x="19" y="50"/>
                  </a:lnTo>
                  <a:lnTo>
                    <a:pt x="15" y="62"/>
                  </a:lnTo>
                  <a:close/>
                </a:path>
              </a:pathLst>
            </a:custGeom>
            <a:solidFill>
              <a:srgbClr val="000000"/>
            </a:solidFill>
            <a:ln w="0">
              <a:solidFill>
                <a:srgbClr val="000000"/>
              </a:solidFill>
              <a:round/>
              <a:headEnd/>
              <a:tailEnd/>
            </a:ln>
          </p:spPr>
          <p:txBody>
            <a:bodyPr/>
            <a:lstStyle/>
            <a:p>
              <a:endParaRPr lang="en-CA"/>
            </a:p>
          </p:txBody>
        </p:sp>
        <p:sp>
          <p:nvSpPr>
            <p:cNvPr id="14375" name="Freeform 229"/>
            <p:cNvSpPr>
              <a:spLocks/>
            </p:cNvSpPr>
            <p:nvPr/>
          </p:nvSpPr>
          <p:spPr bwMode="auto">
            <a:xfrm>
              <a:off x="1190" y="2569"/>
              <a:ext cx="46" cy="115"/>
            </a:xfrm>
            <a:custGeom>
              <a:avLst/>
              <a:gdLst>
                <a:gd name="T0" fmla="*/ 0 w 46"/>
                <a:gd name="T1" fmla="*/ 16 h 115"/>
                <a:gd name="T2" fmla="*/ 27 w 46"/>
                <a:gd name="T3" fmla="*/ 0 h 115"/>
                <a:gd name="T4" fmla="*/ 30 w 46"/>
                <a:gd name="T5" fmla="*/ 0 h 115"/>
                <a:gd name="T6" fmla="*/ 30 w 46"/>
                <a:gd name="T7" fmla="*/ 96 h 115"/>
                <a:gd name="T8" fmla="*/ 30 w 46"/>
                <a:gd name="T9" fmla="*/ 104 h 115"/>
                <a:gd name="T10" fmla="*/ 30 w 46"/>
                <a:gd name="T11" fmla="*/ 108 h 115"/>
                <a:gd name="T12" fmla="*/ 34 w 46"/>
                <a:gd name="T13" fmla="*/ 111 h 115"/>
                <a:gd name="T14" fmla="*/ 34 w 46"/>
                <a:gd name="T15" fmla="*/ 111 h 115"/>
                <a:gd name="T16" fmla="*/ 38 w 46"/>
                <a:gd name="T17" fmla="*/ 115 h 115"/>
                <a:gd name="T18" fmla="*/ 46 w 46"/>
                <a:gd name="T19" fmla="*/ 115 h 115"/>
                <a:gd name="T20" fmla="*/ 46 w 46"/>
                <a:gd name="T21" fmla="*/ 115 h 115"/>
                <a:gd name="T22" fmla="*/ 4 w 46"/>
                <a:gd name="T23" fmla="*/ 115 h 115"/>
                <a:gd name="T24" fmla="*/ 4 w 46"/>
                <a:gd name="T25" fmla="*/ 115 h 115"/>
                <a:gd name="T26" fmla="*/ 11 w 46"/>
                <a:gd name="T27" fmla="*/ 115 h 115"/>
                <a:gd name="T28" fmla="*/ 11 w 46"/>
                <a:gd name="T29" fmla="*/ 111 h 115"/>
                <a:gd name="T30" fmla="*/ 15 w 46"/>
                <a:gd name="T31" fmla="*/ 111 h 115"/>
                <a:gd name="T32" fmla="*/ 15 w 46"/>
                <a:gd name="T33" fmla="*/ 108 h 115"/>
                <a:gd name="T34" fmla="*/ 15 w 46"/>
                <a:gd name="T35" fmla="*/ 104 h 115"/>
                <a:gd name="T36" fmla="*/ 15 w 46"/>
                <a:gd name="T37" fmla="*/ 96 h 115"/>
                <a:gd name="T38" fmla="*/ 15 w 46"/>
                <a:gd name="T39" fmla="*/ 35 h 115"/>
                <a:gd name="T40" fmla="*/ 15 w 46"/>
                <a:gd name="T41" fmla="*/ 23 h 115"/>
                <a:gd name="T42" fmla="*/ 15 w 46"/>
                <a:gd name="T43" fmla="*/ 19 h 115"/>
                <a:gd name="T44" fmla="*/ 15 w 46"/>
                <a:gd name="T45" fmla="*/ 16 h 115"/>
                <a:gd name="T46" fmla="*/ 15 w 46"/>
                <a:gd name="T47" fmla="*/ 16 h 115"/>
                <a:gd name="T48" fmla="*/ 11 w 46"/>
                <a:gd name="T49" fmla="*/ 16 h 115"/>
                <a:gd name="T50" fmla="*/ 11 w 46"/>
                <a:gd name="T51" fmla="*/ 12 h 115"/>
                <a:gd name="T52" fmla="*/ 7 w 46"/>
                <a:gd name="T53" fmla="*/ 16 h 115"/>
                <a:gd name="T54" fmla="*/ 4 w 46"/>
                <a:gd name="T55" fmla="*/ 16 h 115"/>
                <a:gd name="T56" fmla="*/ 0 w 46"/>
                <a:gd name="T57" fmla="*/ 16 h 11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6"/>
                <a:gd name="T88" fmla="*/ 0 h 115"/>
                <a:gd name="T89" fmla="*/ 46 w 46"/>
                <a:gd name="T90" fmla="*/ 115 h 11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6" h="115">
                  <a:moveTo>
                    <a:pt x="0" y="16"/>
                  </a:moveTo>
                  <a:lnTo>
                    <a:pt x="27" y="0"/>
                  </a:lnTo>
                  <a:lnTo>
                    <a:pt x="30" y="0"/>
                  </a:lnTo>
                  <a:lnTo>
                    <a:pt x="30" y="96"/>
                  </a:lnTo>
                  <a:lnTo>
                    <a:pt x="30" y="104"/>
                  </a:lnTo>
                  <a:lnTo>
                    <a:pt x="30" y="108"/>
                  </a:lnTo>
                  <a:lnTo>
                    <a:pt x="34" y="111"/>
                  </a:lnTo>
                  <a:lnTo>
                    <a:pt x="38" y="115"/>
                  </a:lnTo>
                  <a:lnTo>
                    <a:pt x="46" y="115"/>
                  </a:lnTo>
                  <a:lnTo>
                    <a:pt x="4" y="115"/>
                  </a:lnTo>
                  <a:lnTo>
                    <a:pt x="11" y="115"/>
                  </a:lnTo>
                  <a:lnTo>
                    <a:pt x="11" y="111"/>
                  </a:lnTo>
                  <a:lnTo>
                    <a:pt x="15" y="111"/>
                  </a:lnTo>
                  <a:lnTo>
                    <a:pt x="15" y="108"/>
                  </a:lnTo>
                  <a:lnTo>
                    <a:pt x="15" y="104"/>
                  </a:lnTo>
                  <a:lnTo>
                    <a:pt x="15" y="96"/>
                  </a:lnTo>
                  <a:lnTo>
                    <a:pt x="15" y="35"/>
                  </a:lnTo>
                  <a:lnTo>
                    <a:pt x="15" y="23"/>
                  </a:lnTo>
                  <a:lnTo>
                    <a:pt x="15" y="19"/>
                  </a:lnTo>
                  <a:lnTo>
                    <a:pt x="15" y="16"/>
                  </a:lnTo>
                  <a:lnTo>
                    <a:pt x="11" y="16"/>
                  </a:lnTo>
                  <a:lnTo>
                    <a:pt x="11" y="12"/>
                  </a:lnTo>
                  <a:lnTo>
                    <a:pt x="7" y="16"/>
                  </a:lnTo>
                  <a:lnTo>
                    <a:pt x="4" y="16"/>
                  </a:lnTo>
                  <a:lnTo>
                    <a:pt x="0" y="16"/>
                  </a:lnTo>
                  <a:close/>
                </a:path>
              </a:pathLst>
            </a:custGeom>
            <a:solidFill>
              <a:srgbClr val="000000"/>
            </a:solidFill>
            <a:ln w="0">
              <a:solidFill>
                <a:srgbClr val="000000"/>
              </a:solidFill>
              <a:round/>
              <a:headEnd/>
              <a:tailEnd/>
            </a:ln>
          </p:spPr>
          <p:txBody>
            <a:bodyPr/>
            <a:lstStyle/>
            <a:p>
              <a:endParaRPr lang="en-CA"/>
            </a:p>
          </p:txBody>
        </p:sp>
        <p:sp>
          <p:nvSpPr>
            <p:cNvPr id="14376" name="Freeform 230"/>
            <p:cNvSpPr>
              <a:spLocks/>
            </p:cNvSpPr>
            <p:nvPr/>
          </p:nvSpPr>
          <p:spPr bwMode="auto">
            <a:xfrm>
              <a:off x="1263" y="2569"/>
              <a:ext cx="65" cy="119"/>
            </a:xfrm>
            <a:custGeom>
              <a:avLst/>
              <a:gdLst>
                <a:gd name="T0" fmla="*/ 7 w 65"/>
                <a:gd name="T1" fmla="*/ 16 h 119"/>
                <a:gd name="T2" fmla="*/ 23 w 65"/>
                <a:gd name="T3" fmla="*/ 4 h 119"/>
                <a:gd name="T4" fmla="*/ 42 w 65"/>
                <a:gd name="T5" fmla="*/ 4 h 119"/>
                <a:gd name="T6" fmla="*/ 57 w 65"/>
                <a:gd name="T7" fmla="*/ 16 h 119"/>
                <a:gd name="T8" fmla="*/ 57 w 65"/>
                <a:gd name="T9" fmla="*/ 31 h 119"/>
                <a:gd name="T10" fmla="*/ 42 w 65"/>
                <a:gd name="T11" fmla="*/ 50 h 119"/>
                <a:gd name="T12" fmla="*/ 57 w 65"/>
                <a:gd name="T13" fmla="*/ 62 h 119"/>
                <a:gd name="T14" fmla="*/ 65 w 65"/>
                <a:gd name="T15" fmla="*/ 77 h 119"/>
                <a:gd name="T16" fmla="*/ 53 w 65"/>
                <a:gd name="T17" fmla="*/ 104 h 119"/>
                <a:gd name="T18" fmla="*/ 34 w 65"/>
                <a:gd name="T19" fmla="*/ 115 h 119"/>
                <a:gd name="T20" fmla="*/ 11 w 65"/>
                <a:gd name="T21" fmla="*/ 115 h 119"/>
                <a:gd name="T22" fmla="*/ 0 w 65"/>
                <a:gd name="T23" fmla="*/ 111 h 119"/>
                <a:gd name="T24" fmla="*/ 0 w 65"/>
                <a:gd name="T25" fmla="*/ 108 h 119"/>
                <a:gd name="T26" fmla="*/ 3 w 65"/>
                <a:gd name="T27" fmla="*/ 104 h 119"/>
                <a:gd name="T28" fmla="*/ 7 w 65"/>
                <a:gd name="T29" fmla="*/ 104 h 119"/>
                <a:gd name="T30" fmla="*/ 11 w 65"/>
                <a:gd name="T31" fmla="*/ 104 h 119"/>
                <a:gd name="T32" fmla="*/ 23 w 65"/>
                <a:gd name="T33" fmla="*/ 108 h 119"/>
                <a:gd name="T34" fmla="*/ 27 w 65"/>
                <a:gd name="T35" fmla="*/ 111 h 119"/>
                <a:gd name="T36" fmla="*/ 38 w 65"/>
                <a:gd name="T37" fmla="*/ 108 h 119"/>
                <a:gd name="T38" fmla="*/ 50 w 65"/>
                <a:gd name="T39" fmla="*/ 96 h 119"/>
                <a:gd name="T40" fmla="*/ 50 w 65"/>
                <a:gd name="T41" fmla="*/ 81 h 119"/>
                <a:gd name="T42" fmla="*/ 46 w 65"/>
                <a:gd name="T43" fmla="*/ 73 h 119"/>
                <a:gd name="T44" fmla="*/ 38 w 65"/>
                <a:gd name="T45" fmla="*/ 65 h 119"/>
                <a:gd name="T46" fmla="*/ 27 w 65"/>
                <a:gd name="T47" fmla="*/ 62 h 119"/>
                <a:gd name="T48" fmla="*/ 19 w 65"/>
                <a:gd name="T49" fmla="*/ 62 h 119"/>
                <a:gd name="T50" fmla="*/ 27 w 65"/>
                <a:gd name="T51" fmla="*/ 58 h 119"/>
                <a:gd name="T52" fmla="*/ 38 w 65"/>
                <a:gd name="T53" fmla="*/ 50 h 119"/>
                <a:gd name="T54" fmla="*/ 46 w 65"/>
                <a:gd name="T55" fmla="*/ 39 h 119"/>
                <a:gd name="T56" fmla="*/ 46 w 65"/>
                <a:gd name="T57" fmla="*/ 23 h 119"/>
                <a:gd name="T58" fmla="*/ 34 w 65"/>
                <a:gd name="T59" fmla="*/ 16 h 119"/>
                <a:gd name="T60" fmla="*/ 19 w 65"/>
                <a:gd name="T61" fmla="*/ 16 h 119"/>
                <a:gd name="T62" fmla="*/ 3 w 65"/>
                <a:gd name="T63" fmla="*/ 27 h 119"/>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5"/>
                <a:gd name="T97" fmla="*/ 0 h 119"/>
                <a:gd name="T98" fmla="*/ 65 w 65"/>
                <a:gd name="T99" fmla="*/ 119 h 119"/>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5" h="119">
                  <a:moveTo>
                    <a:pt x="3" y="23"/>
                  </a:moveTo>
                  <a:lnTo>
                    <a:pt x="7" y="16"/>
                  </a:lnTo>
                  <a:lnTo>
                    <a:pt x="15" y="8"/>
                  </a:lnTo>
                  <a:lnTo>
                    <a:pt x="23" y="4"/>
                  </a:lnTo>
                  <a:lnTo>
                    <a:pt x="30" y="0"/>
                  </a:lnTo>
                  <a:lnTo>
                    <a:pt x="42" y="4"/>
                  </a:lnTo>
                  <a:lnTo>
                    <a:pt x="53" y="12"/>
                  </a:lnTo>
                  <a:lnTo>
                    <a:pt x="57" y="16"/>
                  </a:lnTo>
                  <a:lnTo>
                    <a:pt x="57" y="23"/>
                  </a:lnTo>
                  <a:lnTo>
                    <a:pt x="57" y="31"/>
                  </a:lnTo>
                  <a:lnTo>
                    <a:pt x="50" y="42"/>
                  </a:lnTo>
                  <a:lnTo>
                    <a:pt x="42" y="50"/>
                  </a:lnTo>
                  <a:lnTo>
                    <a:pt x="50" y="54"/>
                  </a:lnTo>
                  <a:lnTo>
                    <a:pt x="57" y="62"/>
                  </a:lnTo>
                  <a:lnTo>
                    <a:pt x="61" y="69"/>
                  </a:lnTo>
                  <a:lnTo>
                    <a:pt x="65" y="77"/>
                  </a:lnTo>
                  <a:lnTo>
                    <a:pt x="61" y="92"/>
                  </a:lnTo>
                  <a:lnTo>
                    <a:pt x="53" y="104"/>
                  </a:lnTo>
                  <a:lnTo>
                    <a:pt x="46" y="111"/>
                  </a:lnTo>
                  <a:lnTo>
                    <a:pt x="34" y="115"/>
                  </a:lnTo>
                  <a:lnTo>
                    <a:pt x="19" y="119"/>
                  </a:lnTo>
                  <a:lnTo>
                    <a:pt x="11" y="115"/>
                  </a:lnTo>
                  <a:lnTo>
                    <a:pt x="3" y="115"/>
                  </a:lnTo>
                  <a:lnTo>
                    <a:pt x="0" y="111"/>
                  </a:lnTo>
                  <a:lnTo>
                    <a:pt x="0" y="108"/>
                  </a:lnTo>
                  <a:lnTo>
                    <a:pt x="3" y="104"/>
                  </a:lnTo>
                  <a:lnTo>
                    <a:pt x="7" y="104"/>
                  </a:lnTo>
                  <a:lnTo>
                    <a:pt x="11" y="104"/>
                  </a:lnTo>
                  <a:lnTo>
                    <a:pt x="19" y="108"/>
                  </a:lnTo>
                  <a:lnTo>
                    <a:pt x="23" y="108"/>
                  </a:lnTo>
                  <a:lnTo>
                    <a:pt x="23" y="111"/>
                  </a:lnTo>
                  <a:lnTo>
                    <a:pt x="27" y="111"/>
                  </a:lnTo>
                  <a:lnTo>
                    <a:pt x="30" y="111"/>
                  </a:lnTo>
                  <a:lnTo>
                    <a:pt x="38" y="108"/>
                  </a:lnTo>
                  <a:lnTo>
                    <a:pt x="46" y="104"/>
                  </a:lnTo>
                  <a:lnTo>
                    <a:pt x="50" y="96"/>
                  </a:lnTo>
                  <a:lnTo>
                    <a:pt x="50" y="88"/>
                  </a:lnTo>
                  <a:lnTo>
                    <a:pt x="50" y="81"/>
                  </a:lnTo>
                  <a:lnTo>
                    <a:pt x="50" y="77"/>
                  </a:lnTo>
                  <a:lnTo>
                    <a:pt x="46" y="73"/>
                  </a:lnTo>
                  <a:lnTo>
                    <a:pt x="42" y="69"/>
                  </a:lnTo>
                  <a:lnTo>
                    <a:pt x="38" y="65"/>
                  </a:lnTo>
                  <a:lnTo>
                    <a:pt x="34" y="62"/>
                  </a:lnTo>
                  <a:lnTo>
                    <a:pt x="27" y="62"/>
                  </a:lnTo>
                  <a:lnTo>
                    <a:pt x="23" y="62"/>
                  </a:lnTo>
                  <a:lnTo>
                    <a:pt x="19" y="62"/>
                  </a:lnTo>
                  <a:lnTo>
                    <a:pt x="19" y="58"/>
                  </a:lnTo>
                  <a:lnTo>
                    <a:pt x="27" y="58"/>
                  </a:lnTo>
                  <a:lnTo>
                    <a:pt x="34" y="54"/>
                  </a:lnTo>
                  <a:lnTo>
                    <a:pt x="38" y="50"/>
                  </a:lnTo>
                  <a:lnTo>
                    <a:pt x="42" y="42"/>
                  </a:lnTo>
                  <a:lnTo>
                    <a:pt x="46" y="39"/>
                  </a:lnTo>
                  <a:lnTo>
                    <a:pt x="46" y="31"/>
                  </a:lnTo>
                  <a:lnTo>
                    <a:pt x="46" y="23"/>
                  </a:lnTo>
                  <a:lnTo>
                    <a:pt x="42" y="19"/>
                  </a:lnTo>
                  <a:lnTo>
                    <a:pt x="34" y="16"/>
                  </a:lnTo>
                  <a:lnTo>
                    <a:pt x="27" y="12"/>
                  </a:lnTo>
                  <a:lnTo>
                    <a:pt x="19" y="16"/>
                  </a:lnTo>
                  <a:lnTo>
                    <a:pt x="11" y="19"/>
                  </a:lnTo>
                  <a:lnTo>
                    <a:pt x="3" y="27"/>
                  </a:lnTo>
                  <a:lnTo>
                    <a:pt x="3" y="23"/>
                  </a:lnTo>
                  <a:close/>
                </a:path>
              </a:pathLst>
            </a:custGeom>
            <a:solidFill>
              <a:srgbClr val="000000"/>
            </a:solidFill>
            <a:ln w="0">
              <a:solidFill>
                <a:srgbClr val="000000"/>
              </a:solidFill>
              <a:round/>
              <a:headEnd/>
              <a:tailEnd/>
            </a:ln>
          </p:spPr>
          <p:txBody>
            <a:bodyPr/>
            <a:lstStyle/>
            <a:p>
              <a:endParaRPr lang="en-CA"/>
            </a:p>
          </p:txBody>
        </p:sp>
        <p:sp>
          <p:nvSpPr>
            <p:cNvPr id="14377" name="Rectangle 231"/>
            <p:cNvSpPr>
              <a:spLocks noChangeArrowheads="1"/>
            </p:cNvSpPr>
            <p:nvPr/>
          </p:nvSpPr>
          <p:spPr bwMode="auto">
            <a:xfrm>
              <a:off x="1554" y="25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4378" name="Freeform 232"/>
            <p:cNvSpPr>
              <a:spLocks noEditPoints="1"/>
            </p:cNvSpPr>
            <p:nvPr/>
          </p:nvSpPr>
          <p:spPr bwMode="auto">
            <a:xfrm>
              <a:off x="1742" y="2569"/>
              <a:ext cx="69" cy="119"/>
            </a:xfrm>
            <a:custGeom>
              <a:avLst/>
              <a:gdLst>
                <a:gd name="T0" fmla="*/ 0 w 69"/>
                <a:gd name="T1" fmla="*/ 62 h 119"/>
                <a:gd name="T2" fmla="*/ 4 w 69"/>
                <a:gd name="T3" fmla="*/ 42 h 119"/>
                <a:gd name="T4" fmla="*/ 8 w 69"/>
                <a:gd name="T5" fmla="*/ 27 h 119"/>
                <a:gd name="T6" fmla="*/ 12 w 69"/>
                <a:gd name="T7" fmla="*/ 16 h 119"/>
                <a:gd name="T8" fmla="*/ 23 w 69"/>
                <a:gd name="T9" fmla="*/ 8 h 119"/>
                <a:gd name="T10" fmla="*/ 27 w 69"/>
                <a:gd name="T11" fmla="*/ 4 h 119"/>
                <a:gd name="T12" fmla="*/ 35 w 69"/>
                <a:gd name="T13" fmla="*/ 0 h 119"/>
                <a:gd name="T14" fmla="*/ 42 w 69"/>
                <a:gd name="T15" fmla="*/ 4 h 119"/>
                <a:gd name="T16" fmla="*/ 50 w 69"/>
                <a:gd name="T17" fmla="*/ 8 h 119"/>
                <a:gd name="T18" fmla="*/ 58 w 69"/>
                <a:gd name="T19" fmla="*/ 16 h 119"/>
                <a:gd name="T20" fmla="*/ 65 w 69"/>
                <a:gd name="T21" fmla="*/ 27 h 119"/>
                <a:gd name="T22" fmla="*/ 69 w 69"/>
                <a:gd name="T23" fmla="*/ 42 h 119"/>
                <a:gd name="T24" fmla="*/ 69 w 69"/>
                <a:gd name="T25" fmla="*/ 58 h 119"/>
                <a:gd name="T26" fmla="*/ 69 w 69"/>
                <a:gd name="T27" fmla="*/ 77 h 119"/>
                <a:gd name="T28" fmla="*/ 65 w 69"/>
                <a:gd name="T29" fmla="*/ 92 h 119"/>
                <a:gd name="T30" fmla="*/ 58 w 69"/>
                <a:gd name="T31" fmla="*/ 104 h 119"/>
                <a:gd name="T32" fmla="*/ 50 w 69"/>
                <a:gd name="T33" fmla="*/ 111 h 119"/>
                <a:gd name="T34" fmla="*/ 42 w 69"/>
                <a:gd name="T35" fmla="*/ 115 h 119"/>
                <a:gd name="T36" fmla="*/ 35 w 69"/>
                <a:gd name="T37" fmla="*/ 119 h 119"/>
                <a:gd name="T38" fmla="*/ 27 w 69"/>
                <a:gd name="T39" fmla="*/ 115 h 119"/>
                <a:gd name="T40" fmla="*/ 16 w 69"/>
                <a:gd name="T41" fmla="*/ 108 h 119"/>
                <a:gd name="T42" fmla="*/ 8 w 69"/>
                <a:gd name="T43" fmla="*/ 100 h 119"/>
                <a:gd name="T44" fmla="*/ 4 w 69"/>
                <a:gd name="T45" fmla="*/ 81 h 119"/>
                <a:gd name="T46" fmla="*/ 0 w 69"/>
                <a:gd name="T47" fmla="*/ 62 h 119"/>
                <a:gd name="T48" fmla="*/ 16 w 69"/>
                <a:gd name="T49" fmla="*/ 62 h 119"/>
                <a:gd name="T50" fmla="*/ 19 w 69"/>
                <a:gd name="T51" fmla="*/ 85 h 119"/>
                <a:gd name="T52" fmla="*/ 23 w 69"/>
                <a:gd name="T53" fmla="*/ 100 h 119"/>
                <a:gd name="T54" fmla="*/ 27 w 69"/>
                <a:gd name="T55" fmla="*/ 108 h 119"/>
                <a:gd name="T56" fmla="*/ 31 w 69"/>
                <a:gd name="T57" fmla="*/ 111 h 119"/>
                <a:gd name="T58" fmla="*/ 35 w 69"/>
                <a:gd name="T59" fmla="*/ 111 h 119"/>
                <a:gd name="T60" fmla="*/ 39 w 69"/>
                <a:gd name="T61" fmla="*/ 111 h 119"/>
                <a:gd name="T62" fmla="*/ 46 w 69"/>
                <a:gd name="T63" fmla="*/ 108 h 119"/>
                <a:gd name="T64" fmla="*/ 50 w 69"/>
                <a:gd name="T65" fmla="*/ 104 h 119"/>
                <a:gd name="T66" fmla="*/ 50 w 69"/>
                <a:gd name="T67" fmla="*/ 96 h 119"/>
                <a:gd name="T68" fmla="*/ 54 w 69"/>
                <a:gd name="T69" fmla="*/ 77 h 119"/>
                <a:gd name="T70" fmla="*/ 54 w 69"/>
                <a:gd name="T71" fmla="*/ 54 h 119"/>
                <a:gd name="T72" fmla="*/ 54 w 69"/>
                <a:gd name="T73" fmla="*/ 39 h 119"/>
                <a:gd name="T74" fmla="*/ 50 w 69"/>
                <a:gd name="T75" fmla="*/ 23 h 119"/>
                <a:gd name="T76" fmla="*/ 46 w 69"/>
                <a:gd name="T77" fmla="*/ 16 h 119"/>
                <a:gd name="T78" fmla="*/ 42 w 69"/>
                <a:gd name="T79" fmla="*/ 12 h 119"/>
                <a:gd name="T80" fmla="*/ 39 w 69"/>
                <a:gd name="T81" fmla="*/ 8 h 119"/>
                <a:gd name="T82" fmla="*/ 35 w 69"/>
                <a:gd name="T83" fmla="*/ 8 h 119"/>
                <a:gd name="T84" fmla="*/ 31 w 69"/>
                <a:gd name="T85" fmla="*/ 8 h 119"/>
                <a:gd name="T86" fmla="*/ 27 w 69"/>
                <a:gd name="T87" fmla="*/ 12 h 119"/>
                <a:gd name="T88" fmla="*/ 23 w 69"/>
                <a:gd name="T89" fmla="*/ 19 h 119"/>
                <a:gd name="T90" fmla="*/ 19 w 69"/>
                <a:gd name="T91" fmla="*/ 35 h 119"/>
                <a:gd name="T92" fmla="*/ 16 w 69"/>
                <a:gd name="T93" fmla="*/ 50 h 119"/>
                <a:gd name="T94" fmla="*/ 16 w 69"/>
                <a:gd name="T95" fmla="*/ 62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2"/>
                  </a:moveTo>
                  <a:lnTo>
                    <a:pt x="4" y="42"/>
                  </a:lnTo>
                  <a:lnTo>
                    <a:pt x="8" y="27"/>
                  </a:lnTo>
                  <a:lnTo>
                    <a:pt x="12" y="16"/>
                  </a:lnTo>
                  <a:lnTo>
                    <a:pt x="23" y="8"/>
                  </a:lnTo>
                  <a:lnTo>
                    <a:pt x="27" y="4"/>
                  </a:lnTo>
                  <a:lnTo>
                    <a:pt x="35" y="0"/>
                  </a:lnTo>
                  <a:lnTo>
                    <a:pt x="42" y="4"/>
                  </a:lnTo>
                  <a:lnTo>
                    <a:pt x="50" y="8"/>
                  </a:lnTo>
                  <a:lnTo>
                    <a:pt x="58" y="16"/>
                  </a:lnTo>
                  <a:lnTo>
                    <a:pt x="65" y="27"/>
                  </a:lnTo>
                  <a:lnTo>
                    <a:pt x="69" y="42"/>
                  </a:lnTo>
                  <a:lnTo>
                    <a:pt x="69" y="58"/>
                  </a:lnTo>
                  <a:lnTo>
                    <a:pt x="69" y="77"/>
                  </a:lnTo>
                  <a:lnTo>
                    <a:pt x="65" y="92"/>
                  </a:lnTo>
                  <a:lnTo>
                    <a:pt x="58" y="104"/>
                  </a:lnTo>
                  <a:lnTo>
                    <a:pt x="50" y="111"/>
                  </a:lnTo>
                  <a:lnTo>
                    <a:pt x="42" y="115"/>
                  </a:lnTo>
                  <a:lnTo>
                    <a:pt x="35" y="119"/>
                  </a:lnTo>
                  <a:lnTo>
                    <a:pt x="27" y="115"/>
                  </a:lnTo>
                  <a:lnTo>
                    <a:pt x="16" y="108"/>
                  </a:lnTo>
                  <a:lnTo>
                    <a:pt x="8" y="100"/>
                  </a:lnTo>
                  <a:lnTo>
                    <a:pt x="4" y="81"/>
                  </a:lnTo>
                  <a:lnTo>
                    <a:pt x="0" y="62"/>
                  </a:lnTo>
                  <a:close/>
                  <a:moveTo>
                    <a:pt x="16" y="62"/>
                  </a:moveTo>
                  <a:lnTo>
                    <a:pt x="19" y="85"/>
                  </a:lnTo>
                  <a:lnTo>
                    <a:pt x="23" y="100"/>
                  </a:lnTo>
                  <a:lnTo>
                    <a:pt x="27" y="108"/>
                  </a:lnTo>
                  <a:lnTo>
                    <a:pt x="31" y="111"/>
                  </a:lnTo>
                  <a:lnTo>
                    <a:pt x="35" y="111"/>
                  </a:lnTo>
                  <a:lnTo>
                    <a:pt x="39" y="111"/>
                  </a:lnTo>
                  <a:lnTo>
                    <a:pt x="46" y="108"/>
                  </a:lnTo>
                  <a:lnTo>
                    <a:pt x="50" y="104"/>
                  </a:lnTo>
                  <a:lnTo>
                    <a:pt x="50" y="96"/>
                  </a:lnTo>
                  <a:lnTo>
                    <a:pt x="54" y="77"/>
                  </a:lnTo>
                  <a:lnTo>
                    <a:pt x="54" y="54"/>
                  </a:lnTo>
                  <a:lnTo>
                    <a:pt x="54" y="39"/>
                  </a:lnTo>
                  <a:lnTo>
                    <a:pt x="50" y="23"/>
                  </a:lnTo>
                  <a:lnTo>
                    <a:pt x="46" y="16"/>
                  </a:lnTo>
                  <a:lnTo>
                    <a:pt x="42" y="12"/>
                  </a:lnTo>
                  <a:lnTo>
                    <a:pt x="39" y="8"/>
                  </a:lnTo>
                  <a:lnTo>
                    <a:pt x="35" y="8"/>
                  </a:lnTo>
                  <a:lnTo>
                    <a:pt x="31" y="8"/>
                  </a:lnTo>
                  <a:lnTo>
                    <a:pt x="27" y="12"/>
                  </a:lnTo>
                  <a:lnTo>
                    <a:pt x="23" y="19"/>
                  </a:lnTo>
                  <a:lnTo>
                    <a:pt x="19" y="35"/>
                  </a:lnTo>
                  <a:lnTo>
                    <a:pt x="16" y="50"/>
                  </a:lnTo>
                  <a:lnTo>
                    <a:pt x="16" y="62"/>
                  </a:lnTo>
                  <a:close/>
                </a:path>
              </a:pathLst>
            </a:custGeom>
            <a:solidFill>
              <a:srgbClr val="000000"/>
            </a:solidFill>
            <a:ln w="0">
              <a:solidFill>
                <a:srgbClr val="000000"/>
              </a:solidFill>
              <a:round/>
              <a:headEnd/>
              <a:tailEnd/>
            </a:ln>
          </p:spPr>
          <p:txBody>
            <a:bodyPr/>
            <a:lstStyle/>
            <a:p>
              <a:endParaRPr lang="en-CA"/>
            </a:p>
          </p:txBody>
        </p:sp>
        <p:sp>
          <p:nvSpPr>
            <p:cNvPr id="14379" name="Rectangle 233"/>
            <p:cNvSpPr>
              <a:spLocks noChangeArrowheads="1"/>
            </p:cNvSpPr>
            <p:nvPr/>
          </p:nvSpPr>
          <p:spPr bwMode="auto">
            <a:xfrm>
              <a:off x="2107" y="2535"/>
              <a:ext cx="7" cy="207"/>
            </a:xfrm>
            <a:prstGeom prst="rect">
              <a:avLst/>
            </a:prstGeom>
            <a:solidFill>
              <a:srgbClr val="000000"/>
            </a:solidFill>
            <a:ln w="0">
              <a:solidFill>
                <a:srgbClr val="000000"/>
              </a:solidFill>
              <a:miter lim="800000"/>
              <a:headEnd/>
              <a:tailEnd/>
            </a:ln>
          </p:spPr>
          <p:txBody>
            <a:bodyPr/>
            <a:lstStyle/>
            <a:p>
              <a:endParaRPr lang="en-US"/>
            </a:p>
          </p:txBody>
        </p:sp>
        <p:sp>
          <p:nvSpPr>
            <p:cNvPr id="14380" name="Freeform 234"/>
            <p:cNvSpPr>
              <a:spLocks/>
            </p:cNvSpPr>
            <p:nvPr/>
          </p:nvSpPr>
          <p:spPr bwMode="auto">
            <a:xfrm>
              <a:off x="2299" y="2669"/>
              <a:ext cx="19" cy="19"/>
            </a:xfrm>
            <a:custGeom>
              <a:avLst/>
              <a:gdLst>
                <a:gd name="T0" fmla="*/ 7 w 19"/>
                <a:gd name="T1" fmla="*/ 0 h 19"/>
                <a:gd name="T2" fmla="*/ 11 w 19"/>
                <a:gd name="T3" fmla="*/ 0 h 19"/>
                <a:gd name="T4" fmla="*/ 15 w 19"/>
                <a:gd name="T5" fmla="*/ 0 h 19"/>
                <a:gd name="T6" fmla="*/ 19 w 19"/>
                <a:gd name="T7" fmla="*/ 4 h 19"/>
                <a:gd name="T8" fmla="*/ 19 w 19"/>
                <a:gd name="T9" fmla="*/ 8 h 19"/>
                <a:gd name="T10" fmla="*/ 19 w 19"/>
                <a:gd name="T11" fmla="*/ 11 h 19"/>
                <a:gd name="T12" fmla="*/ 15 w 19"/>
                <a:gd name="T13" fmla="*/ 15 h 19"/>
                <a:gd name="T14" fmla="*/ 11 w 19"/>
                <a:gd name="T15" fmla="*/ 15 h 19"/>
                <a:gd name="T16" fmla="*/ 7 w 19"/>
                <a:gd name="T17" fmla="*/ 19 h 19"/>
                <a:gd name="T18" fmla="*/ 3 w 19"/>
                <a:gd name="T19" fmla="*/ 15 h 19"/>
                <a:gd name="T20" fmla="*/ 3 w 19"/>
                <a:gd name="T21" fmla="*/ 15 h 19"/>
                <a:gd name="T22" fmla="*/ 0 w 19"/>
                <a:gd name="T23" fmla="*/ 11 h 19"/>
                <a:gd name="T24" fmla="*/ 0 w 19"/>
                <a:gd name="T25" fmla="*/ 8 h 19"/>
                <a:gd name="T26" fmla="*/ 0 w 19"/>
                <a:gd name="T27" fmla="*/ 4 h 19"/>
                <a:gd name="T28" fmla="*/ 3 w 19"/>
                <a:gd name="T29" fmla="*/ 0 h 19"/>
                <a:gd name="T30" fmla="*/ 3 w 19"/>
                <a:gd name="T31" fmla="*/ 0 h 19"/>
                <a:gd name="T32" fmla="*/ 7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7" y="0"/>
                  </a:moveTo>
                  <a:lnTo>
                    <a:pt x="11" y="0"/>
                  </a:lnTo>
                  <a:lnTo>
                    <a:pt x="15" y="0"/>
                  </a:lnTo>
                  <a:lnTo>
                    <a:pt x="19" y="4"/>
                  </a:lnTo>
                  <a:lnTo>
                    <a:pt x="19" y="8"/>
                  </a:lnTo>
                  <a:lnTo>
                    <a:pt x="19" y="11"/>
                  </a:lnTo>
                  <a:lnTo>
                    <a:pt x="15" y="15"/>
                  </a:lnTo>
                  <a:lnTo>
                    <a:pt x="11" y="15"/>
                  </a:lnTo>
                  <a:lnTo>
                    <a:pt x="7" y="19"/>
                  </a:lnTo>
                  <a:lnTo>
                    <a:pt x="3" y="15"/>
                  </a:lnTo>
                  <a:lnTo>
                    <a:pt x="0" y="11"/>
                  </a:lnTo>
                  <a:lnTo>
                    <a:pt x="0" y="8"/>
                  </a:lnTo>
                  <a:lnTo>
                    <a:pt x="0" y="4"/>
                  </a:lnTo>
                  <a:lnTo>
                    <a:pt x="3" y="0"/>
                  </a:lnTo>
                  <a:lnTo>
                    <a:pt x="7" y="0"/>
                  </a:lnTo>
                  <a:close/>
                </a:path>
              </a:pathLst>
            </a:custGeom>
            <a:solidFill>
              <a:srgbClr val="000000"/>
            </a:solidFill>
            <a:ln w="0">
              <a:solidFill>
                <a:srgbClr val="000000"/>
              </a:solidFill>
              <a:round/>
              <a:headEnd/>
              <a:tailEnd/>
            </a:ln>
          </p:spPr>
          <p:txBody>
            <a:bodyPr/>
            <a:lstStyle/>
            <a:p>
              <a:endParaRPr lang="en-CA"/>
            </a:p>
          </p:txBody>
        </p:sp>
        <p:sp>
          <p:nvSpPr>
            <p:cNvPr id="14381" name="Freeform 235"/>
            <p:cNvSpPr>
              <a:spLocks noEditPoints="1"/>
            </p:cNvSpPr>
            <p:nvPr/>
          </p:nvSpPr>
          <p:spPr bwMode="auto">
            <a:xfrm>
              <a:off x="2333" y="2569"/>
              <a:ext cx="73" cy="119"/>
            </a:xfrm>
            <a:custGeom>
              <a:avLst/>
              <a:gdLst>
                <a:gd name="T0" fmla="*/ 0 w 73"/>
                <a:gd name="T1" fmla="*/ 62 h 119"/>
                <a:gd name="T2" fmla="*/ 4 w 73"/>
                <a:gd name="T3" fmla="*/ 42 h 119"/>
                <a:gd name="T4" fmla="*/ 8 w 73"/>
                <a:gd name="T5" fmla="*/ 27 h 119"/>
                <a:gd name="T6" fmla="*/ 15 w 73"/>
                <a:gd name="T7" fmla="*/ 16 h 119"/>
                <a:gd name="T8" fmla="*/ 23 w 73"/>
                <a:gd name="T9" fmla="*/ 8 h 119"/>
                <a:gd name="T10" fmla="*/ 31 w 73"/>
                <a:gd name="T11" fmla="*/ 4 h 119"/>
                <a:gd name="T12" fmla="*/ 39 w 73"/>
                <a:gd name="T13" fmla="*/ 0 h 119"/>
                <a:gd name="T14" fmla="*/ 46 w 73"/>
                <a:gd name="T15" fmla="*/ 4 h 119"/>
                <a:gd name="T16" fmla="*/ 54 w 73"/>
                <a:gd name="T17" fmla="*/ 8 h 119"/>
                <a:gd name="T18" fmla="*/ 62 w 73"/>
                <a:gd name="T19" fmla="*/ 16 h 119"/>
                <a:gd name="T20" fmla="*/ 65 w 73"/>
                <a:gd name="T21" fmla="*/ 27 h 119"/>
                <a:gd name="T22" fmla="*/ 69 w 73"/>
                <a:gd name="T23" fmla="*/ 42 h 119"/>
                <a:gd name="T24" fmla="*/ 73 w 73"/>
                <a:gd name="T25" fmla="*/ 58 h 119"/>
                <a:gd name="T26" fmla="*/ 69 w 73"/>
                <a:gd name="T27" fmla="*/ 77 h 119"/>
                <a:gd name="T28" fmla="*/ 65 w 73"/>
                <a:gd name="T29" fmla="*/ 92 h 119"/>
                <a:gd name="T30" fmla="*/ 62 w 73"/>
                <a:gd name="T31" fmla="*/ 104 h 119"/>
                <a:gd name="T32" fmla="*/ 54 w 73"/>
                <a:gd name="T33" fmla="*/ 111 h 119"/>
                <a:gd name="T34" fmla="*/ 46 w 73"/>
                <a:gd name="T35" fmla="*/ 115 h 119"/>
                <a:gd name="T36" fmla="*/ 35 w 73"/>
                <a:gd name="T37" fmla="*/ 119 h 119"/>
                <a:gd name="T38" fmla="*/ 27 w 73"/>
                <a:gd name="T39" fmla="*/ 115 h 119"/>
                <a:gd name="T40" fmla="*/ 19 w 73"/>
                <a:gd name="T41" fmla="*/ 108 h 119"/>
                <a:gd name="T42" fmla="*/ 12 w 73"/>
                <a:gd name="T43" fmla="*/ 100 h 119"/>
                <a:gd name="T44" fmla="*/ 4 w 73"/>
                <a:gd name="T45" fmla="*/ 81 h 119"/>
                <a:gd name="T46" fmla="*/ 0 w 73"/>
                <a:gd name="T47" fmla="*/ 62 h 119"/>
                <a:gd name="T48" fmla="*/ 19 w 73"/>
                <a:gd name="T49" fmla="*/ 62 h 119"/>
                <a:gd name="T50" fmla="*/ 19 w 73"/>
                <a:gd name="T51" fmla="*/ 85 h 119"/>
                <a:gd name="T52" fmla="*/ 23 w 73"/>
                <a:gd name="T53" fmla="*/ 100 h 119"/>
                <a:gd name="T54" fmla="*/ 27 w 73"/>
                <a:gd name="T55" fmla="*/ 108 h 119"/>
                <a:gd name="T56" fmla="*/ 31 w 73"/>
                <a:gd name="T57" fmla="*/ 111 h 119"/>
                <a:gd name="T58" fmla="*/ 39 w 73"/>
                <a:gd name="T59" fmla="*/ 111 h 119"/>
                <a:gd name="T60" fmla="*/ 42 w 73"/>
                <a:gd name="T61" fmla="*/ 111 h 119"/>
                <a:gd name="T62" fmla="*/ 46 w 73"/>
                <a:gd name="T63" fmla="*/ 108 h 119"/>
                <a:gd name="T64" fmla="*/ 50 w 73"/>
                <a:gd name="T65" fmla="*/ 104 h 119"/>
                <a:gd name="T66" fmla="*/ 54 w 73"/>
                <a:gd name="T67" fmla="*/ 96 h 119"/>
                <a:gd name="T68" fmla="*/ 54 w 73"/>
                <a:gd name="T69" fmla="*/ 77 h 119"/>
                <a:gd name="T70" fmla="*/ 58 w 73"/>
                <a:gd name="T71" fmla="*/ 54 h 119"/>
                <a:gd name="T72" fmla="*/ 54 w 73"/>
                <a:gd name="T73" fmla="*/ 39 h 119"/>
                <a:gd name="T74" fmla="*/ 54 w 73"/>
                <a:gd name="T75" fmla="*/ 23 h 119"/>
                <a:gd name="T76" fmla="*/ 50 w 73"/>
                <a:gd name="T77" fmla="*/ 16 h 119"/>
                <a:gd name="T78" fmla="*/ 46 w 73"/>
                <a:gd name="T79" fmla="*/ 12 h 119"/>
                <a:gd name="T80" fmla="*/ 42 w 73"/>
                <a:gd name="T81" fmla="*/ 8 h 119"/>
                <a:gd name="T82" fmla="*/ 39 w 73"/>
                <a:gd name="T83" fmla="*/ 8 h 119"/>
                <a:gd name="T84" fmla="*/ 31 w 73"/>
                <a:gd name="T85" fmla="*/ 8 h 119"/>
                <a:gd name="T86" fmla="*/ 27 w 73"/>
                <a:gd name="T87" fmla="*/ 12 h 119"/>
                <a:gd name="T88" fmla="*/ 23 w 73"/>
                <a:gd name="T89" fmla="*/ 19 h 119"/>
                <a:gd name="T90" fmla="*/ 19 w 73"/>
                <a:gd name="T91" fmla="*/ 35 h 119"/>
                <a:gd name="T92" fmla="*/ 19 w 73"/>
                <a:gd name="T93" fmla="*/ 50 h 119"/>
                <a:gd name="T94" fmla="*/ 19 w 73"/>
                <a:gd name="T95" fmla="*/ 62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9"/>
                <a:gd name="T146" fmla="*/ 73 w 73"/>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9">
                  <a:moveTo>
                    <a:pt x="0" y="62"/>
                  </a:moveTo>
                  <a:lnTo>
                    <a:pt x="4" y="42"/>
                  </a:lnTo>
                  <a:lnTo>
                    <a:pt x="8" y="27"/>
                  </a:lnTo>
                  <a:lnTo>
                    <a:pt x="15" y="16"/>
                  </a:lnTo>
                  <a:lnTo>
                    <a:pt x="23" y="8"/>
                  </a:lnTo>
                  <a:lnTo>
                    <a:pt x="31" y="4"/>
                  </a:lnTo>
                  <a:lnTo>
                    <a:pt x="39" y="0"/>
                  </a:lnTo>
                  <a:lnTo>
                    <a:pt x="46" y="4"/>
                  </a:lnTo>
                  <a:lnTo>
                    <a:pt x="54" y="8"/>
                  </a:lnTo>
                  <a:lnTo>
                    <a:pt x="62" y="16"/>
                  </a:lnTo>
                  <a:lnTo>
                    <a:pt x="65" y="27"/>
                  </a:lnTo>
                  <a:lnTo>
                    <a:pt x="69" y="42"/>
                  </a:lnTo>
                  <a:lnTo>
                    <a:pt x="73" y="58"/>
                  </a:lnTo>
                  <a:lnTo>
                    <a:pt x="69" y="77"/>
                  </a:lnTo>
                  <a:lnTo>
                    <a:pt x="65" y="92"/>
                  </a:lnTo>
                  <a:lnTo>
                    <a:pt x="62" y="104"/>
                  </a:lnTo>
                  <a:lnTo>
                    <a:pt x="54" y="111"/>
                  </a:lnTo>
                  <a:lnTo>
                    <a:pt x="46" y="115"/>
                  </a:lnTo>
                  <a:lnTo>
                    <a:pt x="35" y="119"/>
                  </a:lnTo>
                  <a:lnTo>
                    <a:pt x="27" y="115"/>
                  </a:lnTo>
                  <a:lnTo>
                    <a:pt x="19" y="108"/>
                  </a:lnTo>
                  <a:lnTo>
                    <a:pt x="12" y="100"/>
                  </a:lnTo>
                  <a:lnTo>
                    <a:pt x="4" y="81"/>
                  </a:lnTo>
                  <a:lnTo>
                    <a:pt x="0" y="62"/>
                  </a:lnTo>
                  <a:close/>
                  <a:moveTo>
                    <a:pt x="19" y="62"/>
                  </a:moveTo>
                  <a:lnTo>
                    <a:pt x="19" y="85"/>
                  </a:lnTo>
                  <a:lnTo>
                    <a:pt x="23" y="100"/>
                  </a:lnTo>
                  <a:lnTo>
                    <a:pt x="27" y="108"/>
                  </a:lnTo>
                  <a:lnTo>
                    <a:pt x="31" y="111"/>
                  </a:lnTo>
                  <a:lnTo>
                    <a:pt x="39" y="111"/>
                  </a:lnTo>
                  <a:lnTo>
                    <a:pt x="42" y="111"/>
                  </a:lnTo>
                  <a:lnTo>
                    <a:pt x="46" y="108"/>
                  </a:lnTo>
                  <a:lnTo>
                    <a:pt x="50" y="104"/>
                  </a:lnTo>
                  <a:lnTo>
                    <a:pt x="54" y="96"/>
                  </a:lnTo>
                  <a:lnTo>
                    <a:pt x="54" y="77"/>
                  </a:lnTo>
                  <a:lnTo>
                    <a:pt x="58" y="54"/>
                  </a:lnTo>
                  <a:lnTo>
                    <a:pt x="54" y="39"/>
                  </a:lnTo>
                  <a:lnTo>
                    <a:pt x="54" y="23"/>
                  </a:lnTo>
                  <a:lnTo>
                    <a:pt x="50" y="16"/>
                  </a:lnTo>
                  <a:lnTo>
                    <a:pt x="46" y="12"/>
                  </a:lnTo>
                  <a:lnTo>
                    <a:pt x="42" y="8"/>
                  </a:lnTo>
                  <a:lnTo>
                    <a:pt x="39" y="8"/>
                  </a:lnTo>
                  <a:lnTo>
                    <a:pt x="31" y="8"/>
                  </a:lnTo>
                  <a:lnTo>
                    <a:pt x="27" y="12"/>
                  </a:lnTo>
                  <a:lnTo>
                    <a:pt x="23" y="19"/>
                  </a:lnTo>
                  <a:lnTo>
                    <a:pt x="19" y="35"/>
                  </a:lnTo>
                  <a:lnTo>
                    <a:pt x="19" y="50"/>
                  </a:lnTo>
                  <a:lnTo>
                    <a:pt x="19" y="62"/>
                  </a:lnTo>
                  <a:close/>
                </a:path>
              </a:pathLst>
            </a:custGeom>
            <a:solidFill>
              <a:srgbClr val="000000"/>
            </a:solidFill>
            <a:ln w="0">
              <a:solidFill>
                <a:srgbClr val="000000"/>
              </a:solidFill>
              <a:round/>
              <a:headEnd/>
              <a:tailEnd/>
            </a:ln>
          </p:spPr>
          <p:txBody>
            <a:bodyPr/>
            <a:lstStyle/>
            <a:p>
              <a:endParaRPr lang="en-CA"/>
            </a:p>
          </p:txBody>
        </p:sp>
        <p:sp>
          <p:nvSpPr>
            <p:cNvPr id="14382" name="Freeform 236"/>
            <p:cNvSpPr>
              <a:spLocks/>
            </p:cNvSpPr>
            <p:nvPr/>
          </p:nvSpPr>
          <p:spPr bwMode="auto">
            <a:xfrm>
              <a:off x="2433" y="2569"/>
              <a:ext cx="42" cy="115"/>
            </a:xfrm>
            <a:custGeom>
              <a:avLst/>
              <a:gdLst>
                <a:gd name="T0" fmla="*/ 0 w 42"/>
                <a:gd name="T1" fmla="*/ 16 h 115"/>
                <a:gd name="T2" fmla="*/ 27 w 42"/>
                <a:gd name="T3" fmla="*/ 0 h 115"/>
                <a:gd name="T4" fmla="*/ 27 w 42"/>
                <a:gd name="T5" fmla="*/ 0 h 115"/>
                <a:gd name="T6" fmla="*/ 27 w 42"/>
                <a:gd name="T7" fmla="*/ 96 h 115"/>
                <a:gd name="T8" fmla="*/ 27 w 42"/>
                <a:gd name="T9" fmla="*/ 104 h 115"/>
                <a:gd name="T10" fmla="*/ 31 w 42"/>
                <a:gd name="T11" fmla="*/ 108 h 115"/>
                <a:gd name="T12" fmla="*/ 31 w 42"/>
                <a:gd name="T13" fmla="*/ 111 h 115"/>
                <a:gd name="T14" fmla="*/ 31 w 42"/>
                <a:gd name="T15" fmla="*/ 111 h 115"/>
                <a:gd name="T16" fmla="*/ 34 w 42"/>
                <a:gd name="T17" fmla="*/ 115 h 115"/>
                <a:gd name="T18" fmla="*/ 42 w 42"/>
                <a:gd name="T19" fmla="*/ 115 h 115"/>
                <a:gd name="T20" fmla="*/ 42 w 42"/>
                <a:gd name="T21" fmla="*/ 115 h 115"/>
                <a:gd name="T22" fmla="*/ 0 w 42"/>
                <a:gd name="T23" fmla="*/ 115 h 115"/>
                <a:gd name="T24" fmla="*/ 0 w 42"/>
                <a:gd name="T25" fmla="*/ 115 h 115"/>
                <a:gd name="T26" fmla="*/ 8 w 42"/>
                <a:gd name="T27" fmla="*/ 115 h 115"/>
                <a:gd name="T28" fmla="*/ 11 w 42"/>
                <a:gd name="T29" fmla="*/ 111 h 115"/>
                <a:gd name="T30" fmla="*/ 11 w 42"/>
                <a:gd name="T31" fmla="*/ 111 h 115"/>
                <a:gd name="T32" fmla="*/ 11 w 42"/>
                <a:gd name="T33" fmla="*/ 108 h 115"/>
                <a:gd name="T34" fmla="*/ 15 w 42"/>
                <a:gd name="T35" fmla="*/ 104 h 115"/>
                <a:gd name="T36" fmla="*/ 15 w 42"/>
                <a:gd name="T37" fmla="*/ 96 h 115"/>
                <a:gd name="T38" fmla="*/ 15 w 42"/>
                <a:gd name="T39" fmla="*/ 35 h 115"/>
                <a:gd name="T40" fmla="*/ 15 w 42"/>
                <a:gd name="T41" fmla="*/ 23 h 115"/>
                <a:gd name="T42" fmla="*/ 11 w 42"/>
                <a:gd name="T43" fmla="*/ 19 h 115"/>
                <a:gd name="T44" fmla="*/ 11 w 42"/>
                <a:gd name="T45" fmla="*/ 16 h 115"/>
                <a:gd name="T46" fmla="*/ 11 w 42"/>
                <a:gd name="T47" fmla="*/ 16 h 115"/>
                <a:gd name="T48" fmla="*/ 11 w 42"/>
                <a:gd name="T49" fmla="*/ 16 h 115"/>
                <a:gd name="T50" fmla="*/ 8 w 42"/>
                <a:gd name="T51" fmla="*/ 12 h 115"/>
                <a:gd name="T52" fmla="*/ 4 w 42"/>
                <a:gd name="T53" fmla="*/ 16 h 115"/>
                <a:gd name="T54" fmla="*/ 0 w 42"/>
                <a:gd name="T55" fmla="*/ 16 h 115"/>
                <a:gd name="T56" fmla="*/ 0 w 42"/>
                <a:gd name="T57" fmla="*/ 16 h 11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2"/>
                <a:gd name="T88" fmla="*/ 0 h 115"/>
                <a:gd name="T89" fmla="*/ 42 w 42"/>
                <a:gd name="T90" fmla="*/ 115 h 11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2" h="115">
                  <a:moveTo>
                    <a:pt x="0" y="16"/>
                  </a:moveTo>
                  <a:lnTo>
                    <a:pt x="27" y="0"/>
                  </a:lnTo>
                  <a:lnTo>
                    <a:pt x="27" y="96"/>
                  </a:lnTo>
                  <a:lnTo>
                    <a:pt x="27" y="104"/>
                  </a:lnTo>
                  <a:lnTo>
                    <a:pt x="31" y="108"/>
                  </a:lnTo>
                  <a:lnTo>
                    <a:pt x="31" y="111"/>
                  </a:lnTo>
                  <a:lnTo>
                    <a:pt x="34" y="115"/>
                  </a:lnTo>
                  <a:lnTo>
                    <a:pt x="42" y="115"/>
                  </a:lnTo>
                  <a:lnTo>
                    <a:pt x="0" y="115"/>
                  </a:lnTo>
                  <a:lnTo>
                    <a:pt x="8" y="115"/>
                  </a:lnTo>
                  <a:lnTo>
                    <a:pt x="11" y="111"/>
                  </a:lnTo>
                  <a:lnTo>
                    <a:pt x="11" y="108"/>
                  </a:lnTo>
                  <a:lnTo>
                    <a:pt x="15" y="104"/>
                  </a:lnTo>
                  <a:lnTo>
                    <a:pt x="15" y="96"/>
                  </a:lnTo>
                  <a:lnTo>
                    <a:pt x="15" y="35"/>
                  </a:lnTo>
                  <a:lnTo>
                    <a:pt x="15" y="23"/>
                  </a:lnTo>
                  <a:lnTo>
                    <a:pt x="11" y="19"/>
                  </a:lnTo>
                  <a:lnTo>
                    <a:pt x="11" y="16"/>
                  </a:lnTo>
                  <a:lnTo>
                    <a:pt x="8" y="12"/>
                  </a:lnTo>
                  <a:lnTo>
                    <a:pt x="4" y="16"/>
                  </a:lnTo>
                  <a:lnTo>
                    <a:pt x="0" y="16"/>
                  </a:lnTo>
                  <a:close/>
                </a:path>
              </a:pathLst>
            </a:custGeom>
            <a:solidFill>
              <a:srgbClr val="000000"/>
            </a:solidFill>
            <a:ln w="0">
              <a:solidFill>
                <a:srgbClr val="000000"/>
              </a:solidFill>
              <a:round/>
              <a:headEnd/>
              <a:tailEnd/>
            </a:ln>
          </p:spPr>
          <p:txBody>
            <a:bodyPr/>
            <a:lstStyle/>
            <a:p>
              <a:endParaRPr lang="en-CA"/>
            </a:p>
          </p:txBody>
        </p:sp>
        <p:sp>
          <p:nvSpPr>
            <p:cNvPr id="14383" name="Freeform 237"/>
            <p:cNvSpPr>
              <a:spLocks/>
            </p:cNvSpPr>
            <p:nvPr/>
          </p:nvSpPr>
          <p:spPr bwMode="auto">
            <a:xfrm>
              <a:off x="2513" y="2569"/>
              <a:ext cx="47" cy="115"/>
            </a:xfrm>
            <a:custGeom>
              <a:avLst/>
              <a:gdLst>
                <a:gd name="T0" fmla="*/ 0 w 47"/>
                <a:gd name="T1" fmla="*/ 16 h 115"/>
                <a:gd name="T2" fmla="*/ 31 w 47"/>
                <a:gd name="T3" fmla="*/ 0 h 115"/>
                <a:gd name="T4" fmla="*/ 31 w 47"/>
                <a:gd name="T5" fmla="*/ 0 h 115"/>
                <a:gd name="T6" fmla="*/ 31 w 47"/>
                <a:gd name="T7" fmla="*/ 96 h 115"/>
                <a:gd name="T8" fmla="*/ 31 w 47"/>
                <a:gd name="T9" fmla="*/ 104 h 115"/>
                <a:gd name="T10" fmla="*/ 31 w 47"/>
                <a:gd name="T11" fmla="*/ 108 h 115"/>
                <a:gd name="T12" fmla="*/ 35 w 47"/>
                <a:gd name="T13" fmla="*/ 111 h 115"/>
                <a:gd name="T14" fmla="*/ 35 w 47"/>
                <a:gd name="T15" fmla="*/ 111 h 115"/>
                <a:gd name="T16" fmla="*/ 39 w 47"/>
                <a:gd name="T17" fmla="*/ 115 h 115"/>
                <a:gd name="T18" fmla="*/ 47 w 47"/>
                <a:gd name="T19" fmla="*/ 115 h 115"/>
                <a:gd name="T20" fmla="*/ 47 w 47"/>
                <a:gd name="T21" fmla="*/ 115 h 115"/>
                <a:gd name="T22" fmla="*/ 4 w 47"/>
                <a:gd name="T23" fmla="*/ 115 h 115"/>
                <a:gd name="T24" fmla="*/ 4 w 47"/>
                <a:gd name="T25" fmla="*/ 115 h 115"/>
                <a:gd name="T26" fmla="*/ 12 w 47"/>
                <a:gd name="T27" fmla="*/ 115 h 115"/>
                <a:gd name="T28" fmla="*/ 16 w 47"/>
                <a:gd name="T29" fmla="*/ 111 h 115"/>
                <a:gd name="T30" fmla="*/ 16 w 47"/>
                <a:gd name="T31" fmla="*/ 111 h 115"/>
                <a:gd name="T32" fmla="*/ 16 w 47"/>
                <a:gd name="T33" fmla="*/ 108 h 115"/>
                <a:gd name="T34" fmla="*/ 20 w 47"/>
                <a:gd name="T35" fmla="*/ 104 h 115"/>
                <a:gd name="T36" fmla="*/ 20 w 47"/>
                <a:gd name="T37" fmla="*/ 96 h 115"/>
                <a:gd name="T38" fmla="*/ 20 w 47"/>
                <a:gd name="T39" fmla="*/ 35 h 115"/>
                <a:gd name="T40" fmla="*/ 20 w 47"/>
                <a:gd name="T41" fmla="*/ 23 h 115"/>
                <a:gd name="T42" fmla="*/ 16 w 47"/>
                <a:gd name="T43" fmla="*/ 19 h 115"/>
                <a:gd name="T44" fmla="*/ 16 w 47"/>
                <a:gd name="T45" fmla="*/ 16 h 115"/>
                <a:gd name="T46" fmla="*/ 16 w 47"/>
                <a:gd name="T47" fmla="*/ 16 h 115"/>
                <a:gd name="T48" fmla="*/ 12 w 47"/>
                <a:gd name="T49" fmla="*/ 16 h 115"/>
                <a:gd name="T50" fmla="*/ 12 w 47"/>
                <a:gd name="T51" fmla="*/ 12 h 115"/>
                <a:gd name="T52" fmla="*/ 8 w 47"/>
                <a:gd name="T53" fmla="*/ 16 h 115"/>
                <a:gd name="T54" fmla="*/ 4 w 47"/>
                <a:gd name="T55" fmla="*/ 16 h 115"/>
                <a:gd name="T56" fmla="*/ 0 w 47"/>
                <a:gd name="T57" fmla="*/ 16 h 11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7"/>
                <a:gd name="T88" fmla="*/ 0 h 115"/>
                <a:gd name="T89" fmla="*/ 47 w 47"/>
                <a:gd name="T90" fmla="*/ 115 h 11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7" h="115">
                  <a:moveTo>
                    <a:pt x="0" y="16"/>
                  </a:moveTo>
                  <a:lnTo>
                    <a:pt x="31" y="0"/>
                  </a:lnTo>
                  <a:lnTo>
                    <a:pt x="31" y="96"/>
                  </a:lnTo>
                  <a:lnTo>
                    <a:pt x="31" y="104"/>
                  </a:lnTo>
                  <a:lnTo>
                    <a:pt x="31" y="108"/>
                  </a:lnTo>
                  <a:lnTo>
                    <a:pt x="35" y="111"/>
                  </a:lnTo>
                  <a:lnTo>
                    <a:pt x="39" y="115"/>
                  </a:lnTo>
                  <a:lnTo>
                    <a:pt x="47" y="115"/>
                  </a:lnTo>
                  <a:lnTo>
                    <a:pt x="4" y="115"/>
                  </a:lnTo>
                  <a:lnTo>
                    <a:pt x="12" y="115"/>
                  </a:lnTo>
                  <a:lnTo>
                    <a:pt x="16" y="111"/>
                  </a:lnTo>
                  <a:lnTo>
                    <a:pt x="16" y="108"/>
                  </a:lnTo>
                  <a:lnTo>
                    <a:pt x="20" y="104"/>
                  </a:lnTo>
                  <a:lnTo>
                    <a:pt x="20" y="96"/>
                  </a:lnTo>
                  <a:lnTo>
                    <a:pt x="20" y="35"/>
                  </a:lnTo>
                  <a:lnTo>
                    <a:pt x="20" y="23"/>
                  </a:lnTo>
                  <a:lnTo>
                    <a:pt x="16" y="19"/>
                  </a:lnTo>
                  <a:lnTo>
                    <a:pt x="16" y="16"/>
                  </a:lnTo>
                  <a:lnTo>
                    <a:pt x="12" y="16"/>
                  </a:lnTo>
                  <a:lnTo>
                    <a:pt x="12" y="12"/>
                  </a:lnTo>
                  <a:lnTo>
                    <a:pt x="8" y="16"/>
                  </a:lnTo>
                  <a:lnTo>
                    <a:pt x="4" y="16"/>
                  </a:lnTo>
                  <a:lnTo>
                    <a:pt x="0" y="16"/>
                  </a:lnTo>
                  <a:close/>
                </a:path>
              </a:pathLst>
            </a:custGeom>
            <a:solidFill>
              <a:srgbClr val="000000"/>
            </a:solidFill>
            <a:ln w="0">
              <a:solidFill>
                <a:srgbClr val="000000"/>
              </a:solidFill>
              <a:round/>
              <a:headEnd/>
              <a:tailEnd/>
            </a:ln>
          </p:spPr>
          <p:txBody>
            <a:bodyPr/>
            <a:lstStyle/>
            <a:p>
              <a:endParaRPr lang="en-CA"/>
            </a:p>
          </p:txBody>
        </p:sp>
        <p:sp>
          <p:nvSpPr>
            <p:cNvPr id="14384" name="Rectangle 238"/>
            <p:cNvSpPr>
              <a:spLocks noChangeArrowheads="1"/>
            </p:cNvSpPr>
            <p:nvPr/>
          </p:nvSpPr>
          <p:spPr bwMode="auto">
            <a:xfrm>
              <a:off x="2705" y="25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4385" name="Freeform 239"/>
            <p:cNvSpPr>
              <a:spLocks noEditPoints="1"/>
            </p:cNvSpPr>
            <p:nvPr/>
          </p:nvSpPr>
          <p:spPr bwMode="auto">
            <a:xfrm>
              <a:off x="2897" y="2569"/>
              <a:ext cx="73" cy="119"/>
            </a:xfrm>
            <a:custGeom>
              <a:avLst/>
              <a:gdLst>
                <a:gd name="T0" fmla="*/ 0 w 73"/>
                <a:gd name="T1" fmla="*/ 62 h 119"/>
                <a:gd name="T2" fmla="*/ 4 w 73"/>
                <a:gd name="T3" fmla="*/ 42 h 119"/>
                <a:gd name="T4" fmla="*/ 8 w 73"/>
                <a:gd name="T5" fmla="*/ 27 h 119"/>
                <a:gd name="T6" fmla="*/ 12 w 73"/>
                <a:gd name="T7" fmla="*/ 16 h 119"/>
                <a:gd name="T8" fmla="*/ 23 w 73"/>
                <a:gd name="T9" fmla="*/ 8 h 119"/>
                <a:gd name="T10" fmla="*/ 31 w 73"/>
                <a:gd name="T11" fmla="*/ 4 h 119"/>
                <a:gd name="T12" fmla="*/ 39 w 73"/>
                <a:gd name="T13" fmla="*/ 0 h 119"/>
                <a:gd name="T14" fmla="*/ 46 w 73"/>
                <a:gd name="T15" fmla="*/ 4 h 119"/>
                <a:gd name="T16" fmla="*/ 54 w 73"/>
                <a:gd name="T17" fmla="*/ 8 h 119"/>
                <a:gd name="T18" fmla="*/ 58 w 73"/>
                <a:gd name="T19" fmla="*/ 16 h 119"/>
                <a:gd name="T20" fmla="*/ 65 w 73"/>
                <a:gd name="T21" fmla="*/ 27 h 119"/>
                <a:gd name="T22" fmla="*/ 69 w 73"/>
                <a:gd name="T23" fmla="*/ 42 h 119"/>
                <a:gd name="T24" fmla="*/ 73 w 73"/>
                <a:gd name="T25" fmla="*/ 58 h 119"/>
                <a:gd name="T26" fmla="*/ 69 w 73"/>
                <a:gd name="T27" fmla="*/ 77 h 119"/>
                <a:gd name="T28" fmla="*/ 65 w 73"/>
                <a:gd name="T29" fmla="*/ 92 h 119"/>
                <a:gd name="T30" fmla="*/ 62 w 73"/>
                <a:gd name="T31" fmla="*/ 104 h 119"/>
                <a:gd name="T32" fmla="*/ 54 w 73"/>
                <a:gd name="T33" fmla="*/ 111 h 119"/>
                <a:gd name="T34" fmla="*/ 42 w 73"/>
                <a:gd name="T35" fmla="*/ 115 h 119"/>
                <a:gd name="T36" fmla="*/ 35 w 73"/>
                <a:gd name="T37" fmla="*/ 119 h 119"/>
                <a:gd name="T38" fmla="*/ 27 w 73"/>
                <a:gd name="T39" fmla="*/ 115 h 119"/>
                <a:gd name="T40" fmla="*/ 19 w 73"/>
                <a:gd name="T41" fmla="*/ 108 h 119"/>
                <a:gd name="T42" fmla="*/ 12 w 73"/>
                <a:gd name="T43" fmla="*/ 100 h 119"/>
                <a:gd name="T44" fmla="*/ 4 w 73"/>
                <a:gd name="T45" fmla="*/ 81 h 119"/>
                <a:gd name="T46" fmla="*/ 0 w 73"/>
                <a:gd name="T47" fmla="*/ 62 h 119"/>
                <a:gd name="T48" fmla="*/ 15 w 73"/>
                <a:gd name="T49" fmla="*/ 62 h 119"/>
                <a:gd name="T50" fmla="*/ 19 w 73"/>
                <a:gd name="T51" fmla="*/ 85 h 119"/>
                <a:gd name="T52" fmla="*/ 23 w 73"/>
                <a:gd name="T53" fmla="*/ 100 h 119"/>
                <a:gd name="T54" fmla="*/ 27 w 73"/>
                <a:gd name="T55" fmla="*/ 108 h 119"/>
                <a:gd name="T56" fmla="*/ 31 w 73"/>
                <a:gd name="T57" fmla="*/ 111 h 119"/>
                <a:gd name="T58" fmla="*/ 35 w 73"/>
                <a:gd name="T59" fmla="*/ 111 h 119"/>
                <a:gd name="T60" fmla="*/ 42 w 73"/>
                <a:gd name="T61" fmla="*/ 111 h 119"/>
                <a:gd name="T62" fmla="*/ 46 w 73"/>
                <a:gd name="T63" fmla="*/ 108 h 119"/>
                <a:gd name="T64" fmla="*/ 50 w 73"/>
                <a:gd name="T65" fmla="*/ 104 h 119"/>
                <a:gd name="T66" fmla="*/ 50 w 73"/>
                <a:gd name="T67" fmla="*/ 96 h 119"/>
                <a:gd name="T68" fmla="*/ 54 w 73"/>
                <a:gd name="T69" fmla="*/ 77 h 119"/>
                <a:gd name="T70" fmla="*/ 54 w 73"/>
                <a:gd name="T71" fmla="*/ 54 h 119"/>
                <a:gd name="T72" fmla="*/ 54 w 73"/>
                <a:gd name="T73" fmla="*/ 39 h 119"/>
                <a:gd name="T74" fmla="*/ 50 w 73"/>
                <a:gd name="T75" fmla="*/ 23 h 119"/>
                <a:gd name="T76" fmla="*/ 50 w 73"/>
                <a:gd name="T77" fmla="*/ 16 h 119"/>
                <a:gd name="T78" fmla="*/ 46 w 73"/>
                <a:gd name="T79" fmla="*/ 12 h 119"/>
                <a:gd name="T80" fmla="*/ 42 w 73"/>
                <a:gd name="T81" fmla="*/ 8 h 119"/>
                <a:gd name="T82" fmla="*/ 35 w 73"/>
                <a:gd name="T83" fmla="*/ 8 h 119"/>
                <a:gd name="T84" fmla="*/ 31 w 73"/>
                <a:gd name="T85" fmla="*/ 8 h 119"/>
                <a:gd name="T86" fmla="*/ 27 w 73"/>
                <a:gd name="T87" fmla="*/ 12 h 119"/>
                <a:gd name="T88" fmla="*/ 23 w 73"/>
                <a:gd name="T89" fmla="*/ 19 h 119"/>
                <a:gd name="T90" fmla="*/ 19 w 73"/>
                <a:gd name="T91" fmla="*/ 35 h 119"/>
                <a:gd name="T92" fmla="*/ 19 w 73"/>
                <a:gd name="T93" fmla="*/ 50 h 119"/>
                <a:gd name="T94" fmla="*/ 15 w 73"/>
                <a:gd name="T95" fmla="*/ 62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9"/>
                <a:gd name="T146" fmla="*/ 73 w 73"/>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9">
                  <a:moveTo>
                    <a:pt x="0" y="62"/>
                  </a:moveTo>
                  <a:lnTo>
                    <a:pt x="4" y="42"/>
                  </a:lnTo>
                  <a:lnTo>
                    <a:pt x="8" y="27"/>
                  </a:lnTo>
                  <a:lnTo>
                    <a:pt x="12" y="16"/>
                  </a:lnTo>
                  <a:lnTo>
                    <a:pt x="23" y="8"/>
                  </a:lnTo>
                  <a:lnTo>
                    <a:pt x="31" y="4"/>
                  </a:lnTo>
                  <a:lnTo>
                    <a:pt x="39" y="0"/>
                  </a:lnTo>
                  <a:lnTo>
                    <a:pt x="46" y="4"/>
                  </a:lnTo>
                  <a:lnTo>
                    <a:pt x="54" y="8"/>
                  </a:lnTo>
                  <a:lnTo>
                    <a:pt x="58" y="16"/>
                  </a:lnTo>
                  <a:lnTo>
                    <a:pt x="65" y="27"/>
                  </a:lnTo>
                  <a:lnTo>
                    <a:pt x="69" y="42"/>
                  </a:lnTo>
                  <a:lnTo>
                    <a:pt x="73" y="58"/>
                  </a:lnTo>
                  <a:lnTo>
                    <a:pt x="69" y="77"/>
                  </a:lnTo>
                  <a:lnTo>
                    <a:pt x="65" y="92"/>
                  </a:lnTo>
                  <a:lnTo>
                    <a:pt x="62" y="104"/>
                  </a:lnTo>
                  <a:lnTo>
                    <a:pt x="54" y="111"/>
                  </a:lnTo>
                  <a:lnTo>
                    <a:pt x="42" y="115"/>
                  </a:lnTo>
                  <a:lnTo>
                    <a:pt x="35" y="119"/>
                  </a:lnTo>
                  <a:lnTo>
                    <a:pt x="27" y="115"/>
                  </a:lnTo>
                  <a:lnTo>
                    <a:pt x="19" y="108"/>
                  </a:lnTo>
                  <a:lnTo>
                    <a:pt x="12" y="100"/>
                  </a:lnTo>
                  <a:lnTo>
                    <a:pt x="4" y="81"/>
                  </a:lnTo>
                  <a:lnTo>
                    <a:pt x="0" y="62"/>
                  </a:lnTo>
                  <a:close/>
                  <a:moveTo>
                    <a:pt x="15" y="62"/>
                  </a:moveTo>
                  <a:lnTo>
                    <a:pt x="19" y="85"/>
                  </a:lnTo>
                  <a:lnTo>
                    <a:pt x="23" y="100"/>
                  </a:lnTo>
                  <a:lnTo>
                    <a:pt x="27" y="108"/>
                  </a:lnTo>
                  <a:lnTo>
                    <a:pt x="31" y="111"/>
                  </a:lnTo>
                  <a:lnTo>
                    <a:pt x="35" y="111"/>
                  </a:lnTo>
                  <a:lnTo>
                    <a:pt x="42" y="111"/>
                  </a:lnTo>
                  <a:lnTo>
                    <a:pt x="46" y="108"/>
                  </a:lnTo>
                  <a:lnTo>
                    <a:pt x="50" y="104"/>
                  </a:lnTo>
                  <a:lnTo>
                    <a:pt x="50" y="96"/>
                  </a:lnTo>
                  <a:lnTo>
                    <a:pt x="54" y="77"/>
                  </a:lnTo>
                  <a:lnTo>
                    <a:pt x="54" y="54"/>
                  </a:lnTo>
                  <a:lnTo>
                    <a:pt x="54" y="39"/>
                  </a:lnTo>
                  <a:lnTo>
                    <a:pt x="50" y="23"/>
                  </a:lnTo>
                  <a:lnTo>
                    <a:pt x="50" y="16"/>
                  </a:lnTo>
                  <a:lnTo>
                    <a:pt x="46" y="12"/>
                  </a:lnTo>
                  <a:lnTo>
                    <a:pt x="42" y="8"/>
                  </a:lnTo>
                  <a:lnTo>
                    <a:pt x="35" y="8"/>
                  </a:lnTo>
                  <a:lnTo>
                    <a:pt x="31" y="8"/>
                  </a:lnTo>
                  <a:lnTo>
                    <a:pt x="27" y="12"/>
                  </a:lnTo>
                  <a:lnTo>
                    <a:pt x="23" y="19"/>
                  </a:lnTo>
                  <a:lnTo>
                    <a:pt x="19" y="35"/>
                  </a:lnTo>
                  <a:lnTo>
                    <a:pt x="19" y="50"/>
                  </a:lnTo>
                  <a:lnTo>
                    <a:pt x="15" y="62"/>
                  </a:lnTo>
                  <a:close/>
                </a:path>
              </a:pathLst>
            </a:custGeom>
            <a:solidFill>
              <a:srgbClr val="000000"/>
            </a:solidFill>
            <a:ln w="0">
              <a:solidFill>
                <a:srgbClr val="000000"/>
              </a:solidFill>
              <a:round/>
              <a:headEnd/>
              <a:tailEnd/>
            </a:ln>
          </p:spPr>
          <p:txBody>
            <a:bodyPr/>
            <a:lstStyle/>
            <a:p>
              <a:endParaRPr lang="en-CA"/>
            </a:p>
          </p:txBody>
        </p:sp>
        <p:sp>
          <p:nvSpPr>
            <p:cNvPr id="14386" name="Rectangle 240"/>
            <p:cNvSpPr>
              <a:spLocks noChangeArrowheads="1"/>
            </p:cNvSpPr>
            <p:nvPr/>
          </p:nvSpPr>
          <p:spPr bwMode="auto">
            <a:xfrm>
              <a:off x="3304" y="25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4387" name="Freeform 241"/>
            <p:cNvSpPr>
              <a:spLocks noEditPoints="1"/>
            </p:cNvSpPr>
            <p:nvPr/>
          </p:nvSpPr>
          <p:spPr bwMode="auto">
            <a:xfrm>
              <a:off x="3503" y="2569"/>
              <a:ext cx="69" cy="119"/>
            </a:xfrm>
            <a:custGeom>
              <a:avLst/>
              <a:gdLst>
                <a:gd name="T0" fmla="*/ 0 w 69"/>
                <a:gd name="T1" fmla="*/ 62 h 119"/>
                <a:gd name="T2" fmla="*/ 0 w 69"/>
                <a:gd name="T3" fmla="*/ 42 h 119"/>
                <a:gd name="T4" fmla="*/ 4 w 69"/>
                <a:gd name="T5" fmla="*/ 27 h 119"/>
                <a:gd name="T6" fmla="*/ 12 w 69"/>
                <a:gd name="T7" fmla="*/ 16 h 119"/>
                <a:gd name="T8" fmla="*/ 20 w 69"/>
                <a:gd name="T9" fmla="*/ 8 h 119"/>
                <a:gd name="T10" fmla="*/ 27 w 69"/>
                <a:gd name="T11" fmla="*/ 4 h 119"/>
                <a:gd name="T12" fmla="*/ 35 w 69"/>
                <a:gd name="T13" fmla="*/ 0 h 119"/>
                <a:gd name="T14" fmla="*/ 43 w 69"/>
                <a:gd name="T15" fmla="*/ 4 h 119"/>
                <a:gd name="T16" fmla="*/ 50 w 69"/>
                <a:gd name="T17" fmla="*/ 8 h 119"/>
                <a:gd name="T18" fmla="*/ 58 w 69"/>
                <a:gd name="T19" fmla="*/ 16 h 119"/>
                <a:gd name="T20" fmla="*/ 62 w 69"/>
                <a:gd name="T21" fmla="*/ 27 h 119"/>
                <a:gd name="T22" fmla="*/ 66 w 69"/>
                <a:gd name="T23" fmla="*/ 42 h 119"/>
                <a:gd name="T24" fmla="*/ 69 w 69"/>
                <a:gd name="T25" fmla="*/ 58 h 119"/>
                <a:gd name="T26" fmla="*/ 66 w 69"/>
                <a:gd name="T27" fmla="*/ 77 h 119"/>
                <a:gd name="T28" fmla="*/ 62 w 69"/>
                <a:gd name="T29" fmla="*/ 92 h 119"/>
                <a:gd name="T30" fmla="*/ 58 w 69"/>
                <a:gd name="T31" fmla="*/ 104 h 119"/>
                <a:gd name="T32" fmla="*/ 50 w 69"/>
                <a:gd name="T33" fmla="*/ 111 h 119"/>
                <a:gd name="T34" fmla="*/ 43 w 69"/>
                <a:gd name="T35" fmla="*/ 115 h 119"/>
                <a:gd name="T36" fmla="*/ 35 w 69"/>
                <a:gd name="T37" fmla="*/ 119 h 119"/>
                <a:gd name="T38" fmla="*/ 23 w 69"/>
                <a:gd name="T39" fmla="*/ 115 h 119"/>
                <a:gd name="T40" fmla="*/ 16 w 69"/>
                <a:gd name="T41" fmla="*/ 108 h 119"/>
                <a:gd name="T42" fmla="*/ 8 w 69"/>
                <a:gd name="T43" fmla="*/ 100 h 119"/>
                <a:gd name="T44" fmla="*/ 0 w 69"/>
                <a:gd name="T45" fmla="*/ 81 h 119"/>
                <a:gd name="T46" fmla="*/ 0 w 69"/>
                <a:gd name="T47" fmla="*/ 62 h 119"/>
                <a:gd name="T48" fmla="*/ 16 w 69"/>
                <a:gd name="T49" fmla="*/ 62 h 119"/>
                <a:gd name="T50" fmla="*/ 16 w 69"/>
                <a:gd name="T51" fmla="*/ 85 h 119"/>
                <a:gd name="T52" fmla="*/ 20 w 69"/>
                <a:gd name="T53" fmla="*/ 100 h 119"/>
                <a:gd name="T54" fmla="*/ 23 w 69"/>
                <a:gd name="T55" fmla="*/ 108 h 119"/>
                <a:gd name="T56" fmla="*/ 27 w 69"/>
                <a:gd name="T57" fmla="*/ 111 h 119"/>
                <a:gd name="T58" fmla="*/ 35 w 69"/>
                <a:gd name="T59" fmla="*/ 111 h 119"/>
                <a:gd name="T60" fmla="*/ 39 w 69"/>
                <a:gd name="T61" fmla="*/ 111 h 119"/>
                <a:gd name="T62" fmla="*/ 43 w 69"/>
                <a:gd name="T63" fmla="*/ 108 h 119"/>
                <a:gd name="T64" fmla="*/ 46 w 69"/>
                <a:gd name="T65" fmla="*/ 104 h 119"/>
                <a:gd name="T66" fmla="*/ 50 w 69"/>
                <a:gd name="T67" fmla="*/ 96 h 119"/>
                <a:gd name="T68" fmla="*/ 50 w 69"/>
                <a:gd name="T69" fmla="*/ 77 h 119"/>
                <a:gd name="T70" fmla="*/ 54 w 69"/>
                <a:gd name="T71" fmla="*/ 54 h 119"/>
                <a:gd name="T72" fmla="*/ 50 w 69"/>
                <a:gd name="T73" fmla="*/ 39 h 119"/>
                <a:gd name="T74" fmla="*/ 50 w 69"/>
                <a:gd name="T75" fmla="*/ 23 h 119"/>
                <a:gd name="T76" fmla="*/ 46 w 69"/>
                <a:gd name="T77" fmla="*/ 16 h 119"/>
                <a:gd name="T78" fmla="*/ 43 w 69"/>
                <a:gd name="T79" fmla="*/ 12 h 119"/>
                <a:gd name="T80" fmla="*/ 39 w 69"/>
                <a:gd name="T81" fmla="*/ 8 h 119"/>
                <a:gd name="T82" fmla="*/ 35 w 69"/>
                <a:gd name="T83" fmla="*/ 8 h 119"/>
                <a:gd name="T84" fmla="*/ 27 w 69"/>
                <a:gd name="T85" fmla="*/ 8 h 119"/>
                <a:gd name="T86" fmla="*/ 23 w 69"/>
                <a:gd name="T87" fmla="*/ 12 h 119"/>
                <a:gd name="T88" fmla="*/ 20 w 69"/>
                <a:gd name="T89" fmla="*/ 19 h 119"/>
                <a:gd name="T90" fmla="*/ 16 w 69"/>
                <a:gd name="T91" fmla="*/ 35 h 119"/>
                <a:gd name="T92" fmla="*/ 16 w 69"/>
                <a:gd name="T93" fmla="*/ 50 h 119"/>
                <a:gd name="T94" fmla="*/ 16 w 69"/>
                <a:gd name="T95" fmla="*/ 62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2"/>
                  </a:moveTo>
                  <a:lnTo>
                    <a:pt x="0" y="42"/>
                  </a:lnTo>
                  <a:lnTo>
                    <a:pt x="4" y="27"/>
                  </a:lnTo>
                  <a:lnTo>
                    <a:pt x="12" y="16"/>
                  </a:lnTo>
                  <a:lnTo>
                    <a:pt x="20" y="8"/>
                  </a:lnTo>
                  <a:lnTo>
                    <a:pt x="27" y="4"/>
                  </a:lnTo>
                  <a:lnTo>
                    <a:pt x="35" y="0"/>
                  </a:lnTo>
                  <a:lnTo>
                    <a:pt x="43" y="4"/>
                  </a:lnTo>
                  <a:lnTo>
                    <a:pt x="50" y="8"/>
                  </a:lnTo>
                  <a:lnTo>
                    <a:pt x="58" y="16"/>
                  </a:lnTo>
                  <a:lnTo>
                    <a:pt x="62" y="27"/>
                  </a:lnTo>
                  <a:lnTo>
                    <a:pt x="66" y="42"/>
                  </a:lnTo>
                  <a:lnTo>
                    <a:pt x="69" y="58"/>
                  </a:lnTo>
                  <a:lnTo>
                    <a:pt x="66" y="77"/>
                  </a:lnTo>
                  <a:lnTo>
                    <a:pt x="62" y="92"/>
                  </a:lnTo>
                  <a:lnTo>
                    <a:pt x="58" y="104"/>
                  </a:lnTo>
                  <a:lnTo>
                    <a:pt x="50" y="111"/>
                  </a:lnTo>
                  <a:lnTo>
                    <a:pt x="43" y="115"/>
                  </a:lnTo>
                  <a:lnTo>
                    <a:pt x="35" y="119"/>
                  </a:lnTo>
                  <a:lnTo>
                    <a:pt x="23" y="115"/>
                  </a:lnTo>
                  <a:lnTo>
                    <a:pt x="16" y="108"/>
                  </a:lnTo>
                  <a:lnTo>
                    <a:pt x="8" y="100"/>
                  </a:lnTo>
                  <a:lnTo>
                    <a:pt x="0" y="81"/>
                  </a:lnTo>
                  <a:lnTo>
                    <a:pt x="0" y="62"/>
                  </a:lnTo>
                  <a:close/>
                  <a:moveTo>
                    <a:pt x="16" y="62"/>
                  </a:moveTo>
                  <a:lnTo>
                    <a:pt x="16" y="85"/>
                  </a:lnTo>
                  <a:lnTo>
                    <a:pt x="20" y="100"/>
                  </a:lnTo>
                  <a:lnTo>
                    <a:pt x="23" y="108"/>
                  </a:lnTo>
                  <a:lnTo>
                    <a:pt x="27" y="111"/>
                  </a:lnTo>
                  <a:lnTo>
                    <a:pt x="35" y="111"/>
                  </a:lnTo>
                  <a:lnTo>
                    <a:pt x="39" y="111"/>
                  </a:lnTo>
                  <a:lnTo>
                    <a:pt x="43" y="108"/>
                  </a:lnTo>
                  <a:lnTo>
                    <a:pt x="46" y="104"/>
                  </a:lnTo>
                  <a:lnTo>
                    <a:pt x="50" y="96"/>
                  </a:lnTo>
                  <a:lnTo>
                    <a:pt x="50" y="77"/>
                  </a:lnTo>
                  <a:lnTo>
                    <a:pt x="54" y="54"/>
                  </a:lnTo>
                  <a:lnTo>
                    <a:pt x="50" y="39"/>
                  </a:lnTo>
                  <a:lnTo>
                    <a:pt x="50" y="23"/>
                  </a:lnTo>
                  <a:lnTo>
                    <a:pt x="46" y="16"/>
                  </a:lnTo>
                  <a:lnTo>
                    <a:pt x="43" y="12"/>
                  </a:lnTo>
                  <a:lnTo>
                    <a:pt x="39" y="8"/>
                  </a:lnTo>
                  <a:lnTo>
                    <a:pt x="35" y="8"/>
                  </a:lnTo>
                  <a:lnTo>
                    <a:pt x="27" y="8"/>
                  </a:lnTo>
                  <a:lnTo>
                    <a:pt x="23" y="12"/>
                  </a:lnTo>
                  <a:lnTo>
                    <a:pt x="20" y="19"/>
                  </a:lnTo>
                  <a:lnTo>
                    <a:pt x="16" y="35"/>
                  </a:lnTo>
                  <a:lnTo>
                    <a:pt x="16" y="50"/>
                  </a:lnTo>
                  <a:lnTo>
                    <a:pt x="16" y="62"/>
                  </a:lnTo>
                  <a:close/>
                </a:path>
              </a:pathLst>
            </a:custGeom>
            <a:solidFill>
              <a:srgbClr val="000000"/>
            </a:solidFill>
            <a:ln w="0">
              <a:solidFill>
                <a:srgbClr val="000000"/>
              </a:solidFill>
              <a:round/>
              <a:headEnd/>
              <a:tailEnd/>
            </a:ln>
          </p:spPr>
          <p:txBody>
            <a:bodyPr/>
            <a:lstStyle/>
            <a:p>
              <a:endParaRPr lang="en-CA"/>
            </a:p>
          </p:txBody>
        </p:sp>
        <p:sp>
          <p:nvSpPr>
            <p:cNvPr id="14388" name="Rectangle 242"/>
            <p:cNvSpPr>
              <a:spLocks noChangeArrowheads="1"/>
            </p:cNvSpPr>
            <p:nvPr/>
          </p:nvSpPr>
          <p:spPr bwMode="auto">
            <a:xfrm>
              <a:off x="4071" y="25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4389" name="Freeform 243"/>
            <p:cNvSpPr>
              <a:spLocks noEditPoints="1"/>
            </p:cNvSpPr>
            <p:nvPr/>
          </p:nvSpPr>
          <p:spPr bwMode="auto">
            <a:xfrm>
              <a:off x="4267" y="2569"/>
              <a:ext cx="69" cy="119"/>
            </a:xfrm>
            <a:custGeom>
              <a:avLst/>
              <a:gdLst>
                <a:gd name="T0" fmla="*/ 0 w 69"/>
                <a:gd name="T1" fmla="*/ 62 h 119"/>
                <a:gd name="T2" fmla="*/ 0 w 69"/>
                <a:gd name="T3" fmla="*/ 42 h 119"/>
                <a:gd name="T4" fmla="*/ 8 w 69"/>
                <a:gd name="T5" fmla="*/ 27 h 119"/>
                <a:gd name="T6" fmla="*/ 11 w 69"/>
                <a:gd name="T7" fmla="*/ 16 h 119"/>
                <a:gd name="T8" fmla="*/ 19 w 69"/>
                <a:gd name="T9" fmla="*/ 8 h 119"/>
                <a:gd name="T10" fmla="*/ 27 w 69"/>
                <a:gd name="T11" fmla="*/ 4 h 119"/>
                <a:gd name="T12" fmla="*/ 34 w 69"/>
                <a:gd name="T13" fmla="*/ 0 h 119"/>
                <a:gd name="T14" fmla="*/ 42 w 69"/>
                <a:gd name="T15" fmla="*/ 4 h 119"/>
                <a:gd name="T16" fmla="*/ 50 w 69"/>
                <a:gd name="T17" fmla="*/ 8 h 119"/>
                <a:gd name="T18" fmla="*/ 57 w 69"/>
                <a:gd name="T19" fmla="*/ 16 h 119"/>
                <a:gd name="T20" fmla="*/ 65 w 69"/>
                <a:gd name="T21" fmla="*/ 27 h 119"/>
                <a:gd name="T22" fmla="*/ 69 w 69"/>
                <a:gd name="T23" fmla="*/ 42 h 119"/>
                <a:gd name="T24" fmla="*/ 69 w 69"/>
                <a:gd name="T25" fmla="*/ 58 h 119"/>
                <a:gd name="T26" fmla="*/ 69 w 69"/>
                <a:gd name="T27" fmla="*/ 77 h 119"/>
                <a:gd name="T28" fmla="*/ 65 w 69"/>
                <a:gd name="T29" fmla="*/ 92 h 119"/>
                <a:gd name="T30" fmla="*/ 57 w 69"/>
                <a:gd name="T31" fmla="*/ 104 h 119"/>
                <a:gd name="T32" fmla="*/ 50 w 69"/>
                <a:gd name="T33" fmla="*/ 111 h 119"/>
                <a:gd name="T34" fmla="*/ 42 w 69"/>
                <a:gd name="T35" fmla="*/ 115 h 119"/>
                <a:gd name="T36" fmla="*/ 34 w 69"/>
                <a:gd name="T37" fmla="*/ 119 h 119"/>
                <a:gd name="T38" fmla="*/ 27 w 69"/>
                <a:gd name="T39" fmla="*/ 115 h 119"/>
                <a:gd name="T40" fmla="*/ 15 w 69"/>
                <a:gd name="T41" fmla="*/ 108 h 119"/>
                <a:gd name="T42" fmla="*/ 8 w 69"/>
                <a:gd name="T43" fmla="*/ 100 h 119"/>
                <a:gd name="T44" fmla="*/ 4 w 69"/>
                <a:gd name="T45" fmla="*/ 81 h 119"/>
                <a:gd name="T46" fmla="*/ 0 w 69"/>
                <a:gd name="T47" fmla="*/ 62 h 119"/>
                <a:gd name="T48" fmla="*/ 15 w 69"/>
                <a:gd name="T49" fmla="*/ 62 h 119"/>
                <a:gd name="T50" fmla="*/ 19 w 69"/>
                <a:gd name="T51" fmla="*/ 85 h 119"/>
                <a:gd name="T52" fmla="*/ 23 w 69"/>
                <a:gd name="T53" fmla="*/ 100 h 119"/>
                <a:gd name="T54" fmla="*/ 27 w 69"/>
                <a:gd name="T55" fmla="*/ 108 h 119"/>
                <a:gd name="T56" fmla="*/ 31 w 69"/>
                <a:gd name="T57" fmla="*/ 111 h 119"/>
                <a:gd name="T58" fmla="*/ 34 w 69"/>
                <a:gd name="T59" fmla="*/ 111 h 119"/>
                <a:gd name="T60" fmla="*/ 38 w 69"/>
                <a:gd name="T61" fmla="*/ 111 h 119"/>
                <a:gd name="T62" fmla="*/ 42 w 69"/>
                <a:gd name="T63" fmla="*/ 108 h 119"/>
                <a:gd name="T64" fmla="*/ 46 w 69"/>
                <a:gd name="T65" fmla="*/ 104 h 119"/>
                <a:gd name="T66" fmla="*/ 50 w 69"/>
                <a:gd name="T67" fmla="*/ 96 h 119"/>
                <a:gd name="T68" fmla="*/ 54 w 69"/>
                <a:gd name="T69" fmla="*/ 77 h 119"/>
                <a:gd name="T70" fmla="*/ 54 w 69"/>
                <a:gd name="T71" fmla="*/ 54 h 119"/>
                <a:gd name="T72" fmla="*/ 54 w 69"/>
                <a:gd name="T73" fmla="*/ 39 h 119"/>
                <a:gd name="T74" fmla="*/ 50 w 69"/>
                <a:gd name="T75" fmla="*/ 23 h 119"/>
                <a:gd name="T76" fmla="*/ 46 w 69"/>
                <a:gd name="T77" fmla="*/ 16 h 119"/>
                <a:gd name="T78" fmla="*/ 42 w 69"/>
                <a:gd name="T79" fmla="*/ 12 h 119"/>
                <a:gd name="T80" fmla="*/ 38 w 69"/>
                <a:gd name="T81" fmla="*/ 8 h 119"/>
                <a:gd name="T82" fmla="*/ 34 w 69"/>
                <a:gd name="T83" fmla="*/ 8 h 119"/>
                <a:gd name="T84" fmla="*/ 31 w 69"/>
                <a:gd name="T85" fmla="*/ 8 h 119"/>
                <a:gd name="T86" fmla="*/ 27 w 69"/>
                <a:gd name="T87" fmla="*/ 12 h 119"/>
                <a:gd name="T88" fmla="*/ 19 w 69"/>
                <a:gd name="T89" fmla="*/ 19 h 119"/>
                <a:gd name="T90" fmla="*/ 19 w 69"/>
                <a:gd name="T91" fmla="*/ 35 h 119"/>
                <a:gd name="T92" fmla="*/ 15 w 69"/>
                <a:gd name="T93" fmla="*/ 50 h 119"/>
                <a:gd name="T94" fmla="*/ 15 w 69"/>
                <a:gd name="T95" fmla="*/ 62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2"/>
                  </a:moveTo>
                  <a:lnTo>
                    <a:pt x="0" y="42"/>
                  </a:lnTo>
                  <a:lnTo>
                    <a:pt x="8" y="27"/>
                  </a:lnTo>
                  <a:lnTo>
                    <a:pt x="11" y="16"/>
                  </a:lnTo>
                  <a:lnTo>
                    <a:pt x="19" y="8"/>
                  </a:lnTo>
                  <a:lnTo>
                    <a:pt x="27" y="4"/>
                  </a:lnTo>
                  <a:lnTo>
                    <a:pt x="34" y="0"/>
                  </a:lnTo>
                  <a:lnTo>
                    <a:pt x="42" y="4"/>
                  </a:lnTo>
                  <a:lnTo>
                    <a:pt x="50" y="8"/>
                  </a:lnTo>
                  <a:lnTo>
                    <a:pt x="57" y="16"/>
                  </a:lnTo>
                  <a:lnTo>
                    <a:pt x="65" y="27"/>
                  </a:lnTo>
                  <a:lnTo>
                    <a:pt x="69" y="42"/>
                  </a:lnTo>
                  <a:lnTo>
                    <a:pt x="69" y="58"/>
                  </a:lnTo>
                  <a:lnTo>
                    <a:pt x="69" y="77"/>
                  </a:lnTo>
                  <a:lnTo>
                    <a:pt x="65" y="92"/>
                  </a:lnTo>
                  <a:lnTo>
                    <a:pt x="57" y="104"/>
                  </a:lnTo>
                  <a:lnTo>
                    <a:pt x="50" y="111"/>
                  </a:lnTo>
                  <a:lnTo>
                    <a:pt x="42" y="115"/>
                  </a:lnTo>
                  <a:lnTo>
                    <a:pt x="34" y="119"/>
                  </a:lnTo>
                  <a:lnTo>
                    <a:pt x="27" y="115"/>
                  </a:lnTo>
                  <a:lnTo>
                    <a:pt x="15" y="108"/>
                  </a:lnTo>
                  <a:lnTo>
                    <a:pt x="8" y="100"/>
                  </a:lnTo>
                  <a:lnTo>
                    <a:pt x="4" y="81"/>
                  </a:lnTo>
                  <a:lnTo>
                    <a:pt x="0" y="62"/>
                  </a:lnTo>
                  <a:close/>
                  <a:moveTo>
                    <a:pt x="15" y="62"/>
                  </a:moveTo>
                  <a:lnTo>
                    <a:pt x="19" y="85"/>
                  </a:lnTo>
                  <a:lnTo>
                    <a:pt x="23" y="100"/>
                  </a:lnTo>
                  <a:lnTo>
                    <a:pt x="27" y="108"/>
                  </a:lnTo>
                  <a:lnTo>
                    <a:pt x="31" y="111"/>
                  </a:lnTo>
                  <a:lnTo>
                    <a:pt x="34" y="111"/>
                  </a:lnTo>
                  <a:lnTo>
                    <a:pt x="38" y="111"/>
                  </a:lnTo>
                  <a:lnTo>
                    <a:pt x="42" y="108"/>
                  </a:lnTo>
                  <a:lnTo>
                    <a:pt x="46" y="104"/>
                  </a:lnTo>
                  <a:lnTo>
                    <a:pt x="50" y="96"/>
                  </a:lnTo>
                  <a:lnTo>
                    <a:pt x="54" y="77"/>
                  </a:lnTo>
                  <a:lnTo>
                    <a:pt x="54" y="54"/>
                  </a:lnTo>
                  <a:lnTo>
                    <a:pt x="54" y="39"/>
                  </a:lnTo>
                  <a:lnTo>
                    <a:pt x="50" y="23"/>
                  </a:lnTo>
                  <a:lnTo>
                    <a:pt x="46" y="16"/>
                  </a:lnTo>
                  <a:lnTo>
                    <a:pt x="42" y="12"/>
                  </a:lnTo>
                  <a:lnTo>
                    <a:pt x="38" y="8"/>
                  </a:lnTo>
                  <a:lnTo>
                    <a:pt x="34" y="8"/>
                  </a:lnTo>
                  <a:lnTo>
                    <a:pt x="31" y="8"/>
                  </a:lnTo>
                  <a:lnTo>
                    <a:pt x="27" y="12"/>
                  </a:lnTo>
                  <a:lnTo>
                    <a:pt x="19" y="19"/>
                  </a:lnTo>
                  <a:lnTo>
                    <a:pt x="19" y="35"/>
                  </a:lnTo>
                  <a:lnTo>
                    <a:pt x="15" y="50"/>
                  </a:lnTo>
                  <a:lnTo>
                    <a:pt x="15" y="62"/>
                  </a:lnTo>
                  <a:close/>
                </a:path>
              </a:pathLst>
            </a:custGeom>
            <a:solidFill>
              <a:srgbClr val="000000"/>
            </a:solidFill>
            <a:ln w="0">
              <a:solidFill>
                <a:srgbClr val="000000"/>
              </a:solidFill>
              <a:round/>
              <a:headEnd/>
              <a:tailEnd/>
            </a:ln>
          </p:spPr>
          <p:txBody>
            <a:bodyPr/>
            <a:lstStyle/>
            <a:p>
              <a:endParaRPr lang="en-CA"/>
            </a:p>
          </p:txBody>
        </p:sp>
        <p:sp>
          <p:nvSpPr>
            <p:cNvPr id="14390" name="Rectangle 244"/>
            <p:cNvSpPr>
              <a:spLocks noChangeArrowheads="1"/>
            </p:cNvSpPr>
            <p:nvPr/>
          </p:nvSpPr>
          <p:spPr bwMode="auto">
            <a:xfrm>
              <a:off x="4670" y="2535"/>
              <a:ext cx="7" cy="207"/>
            </a:xfrm>
            <a:prstGeom prst="rect">
              <a:avLst/>
            </a:prstGeom>
            <a:solidFill>
              <a:srgbClr val="000000"/>
            </a:solidFill>
            <a:ln w="0">
              <a:solidFill>
                <a:srgbClr val="000000"/>
              </a:solidFill>
              <a:miter lim="800000"/>
              <a:headEnd/>
              <a:tailEnd/>
            </a:ln>
          </p:spPr>
          <p:txBody>
            <a:bodyPr/>
            <a:lstStyle/>
            <a:p>
              <a:endParaRPr lang="en-US"/>
            </a:p>
          </p:txBody>
        </p:sp>
        <p:sp>
          <p:nvSpPr>
            <p:cNvPr id="14391" name="Freeform 245"/>
            <p:cNvSpPr>
              <a:spLocks noEditPoints="1"/>
            </p:cNvSpPr>
            <p:nvPr/>
          </p:nvSpPr>
          <p:spPr bwMode="auto">
            <a:xfrm>
              <a:off x="4869" y="2569"/>
              <a:ext cx="73" cy="119"/>
            </a:xfrm>
            <a:custGeom>
              <a:avLst/>
              <a:gdLst>
                <a:gd name="T0" fmla="*/ 0 w 73"/>
                <a:gd name="T1" fmla="*/ 62 h 119"/>
                <a:gd name="T2" fmla="*/ 4 w 73"/>
                <a:gd name="T3" fmla="*/ 42 h 119"/>
                <a:gd name="T4" fmla="*/ 8 w 73"/>
                <a:gd name="T5" fmla="*/ 27 h 119"/>
                <a:gd name="T6" fmla="*/ 12 w 73"/>
                <a:gd name="T7" fmla="*/ 16 h 119"/>
                <a:gd name="T8" fmla="*/ 23 w 73"/>
                <a:gd name="T9" fmla="*/ 8 h 119"/>
                <a:gd name="T10" fmla="*/ 31 w 73"/>
                <a:gd name="T11" fmla="*/ 4 h 119"/>
                <a:gd name="T12" fmla="*/ 39 w 73"/>
                <a:gd name="T13" fmla="*/ 0 h 119"/>
                <a:gd name="T14" fmla="*/ 46 w 73"/>
                <a:gd name="T15" fmla="*/ 4 h 119"/>
                <a:gd name="T16" fmla="*/ 54 w 73"/>
                <a:gd name="T17" fmla="*/ 8 h 119"/>
                <a:gd name="T18" fmla="*/ 58 w 73"/>
                <a:gd name="T19" fmla="*/ 16 h 119"/>
                <a:gd name="T20" fmla="*/ 66 w 73"/>
                <a:gd name="T21" fmla="*/ 27 h 119"/>
                <a:gd name="T22" fmla="*/ 69 w 73"/>
                <a:gd name="T23" fmla="*/ 42 h 119"/>
                <a:gd name="T24" fmla="*/ 73 w 73"/>
                <a:gd name="T25" fmla="*/ 58 h 119"/>
                <a:gd name="T26" fmla="*/ 69 w 73"/>
                <a:gd name="T27" fmla="*/ 77 h 119"/>
                <a:gd name="T28" fmla="*/ 66 w 73"/>
                <a:gd name="T29" fmla="*/ 92 h 119"/>
                <a:gd name="T30" fmla="*/ 62 w 73"/>
                <a:gd name="T31" fmla="*/ 104 h 119"/>
                <a:gd name="T32" fmla="*/ 54 w 73"/>
                <a:gd name="T33" fmla="*/ 111 h 119"/>
                <a:gd name="T34" fmla="*/ 42 w 73"/>
                <a:gd name="T35" fmla="*/ 115 h 119"/>
                <a:gd name="T36" fmla="*/ 35 w 73"/>
                <a:gd name="T37" fmla="*/ 119 h 119"/>
                <a:gd name="T38" fmla="*/ 27 w 73"/>
                <a:gd name="T39" fmla="*/ 115 h 119"/>
                <a:gd name="T40" fmla="*/ 19 w 73"/>
                <a:gd name="T41" fmla="*/ 108 h 119"/>
                <a:gd name="T42" fmla="*/ 12 w 73"/>
                <a:gd name="T43" fmla="*/ 100 h 119"/>
                <a:gd name="T44" fmla="*/ 4 w 73"/>
                <a:gd name="T45" fmla="*/ 81 h 119"/>
                <a:gd name="T46" fmla="*/ 0 w 73"/>
                <a:gd name="T47" fmla="*/ 62 h 119"/>
                <a:gd name="T48" fmla="*/ 16 w 73"/>
                <a:gd name="T49" fmla="*/ 62 h 119"/>
                <a:gd name="T50" fmla="*/ 19 w 73"/>
                <a:gd name="T51" fmla="*/ 85 h 119"/>
                <a:gd name="T52" fmla="*/ 23 w 73"/>
                <a:gd name="T53" fmla="*/ 100 h 119"/>
                <a:gd name="T54" fmla="*/ 27 w 73"/>
                <a:gd name="T55" fmla="*/ 108 h 119"/>
                <a:gd name="T56" fmla="*/ 31 w 73"/>
                <a:gd name="T57" fmla="*/ 111 h 119"/>
                <a:gd name="T58" fmla="*/ 35 w 73"/>
                <a:gd name="T59" fmla="*/ 111 h 119"/>
                <a:gd name="T60" fmla="*/ 42 w 73"/>
                <a:gd name="T61" fmla="*/ 111 h 119"/>
                <a:gd name="T62" fmla="*/ 46 w 73"/>
                <a:gd name="T63" fmla="*/ 108 h 119"/>
                <a:gd name="T64" fmla="*/ 50 w 73"/>
                <a:gd name="T65" fmla="*/ 104 h 119"/>
                <a:gd name="T66" fmla="*/ 54 w 73"/>
                <a:gd name="T67" fmla="*/ 96 h 119"/>
                <a:gd name="T68" fmla="*/ 54 w 73"/>
                <a:gd name="T69" fmla="*/ 77 h 119"/>
                <a:gd name="T70" fmla="*/ 54 w 73"/>
                <a:gd name="T71" fmla="*/ 54 h 119"/>
                <a:gd name="T72" fmla="*/ 54 w 73"/>
                <a:gd name="T73" fmla="*/ 39 h 119"/>
                <a:gd name="T74" fmla="*/ 50 w 73"/>
                <a:gd name="T75" fmla="*/ 23 h 119"/>
                <a:gd name="T76" fmla="*/ 50 w 73"/>
                <a:gd name="T77" fmla="*/ 16 h 119"/>
                <a:gd name="T78" fmla="*/ 46 w 73"/>
                <a:gd name="T79" fmla="*/ 12 h 119"/>
                <a:gd name="T80" fmla="*/ 42 w 73"/>
                <a:gd name="T81" fmla="*/ 8 h 119"/>
                <a:gd name="T82" fmla="*/ 39 w 73"/>
                <a:gd name="T83" fmla="*/ 8 h 119"/>
                <a:gd name="T84" fmla="*/ 31 w 73"/>
                <a:gd name="T85" fmla="*/ 8 h 119"/>
                <a:gd name="T86" fmla="*/ 27 w 73"/>
                <a:gd name="T87" fmla="*/ 12 h 119"/>
                <a:gd name="T88" fmla="*/ 23 w 73"/>
                <a:gd name="T89" fmla="*/ 19 h 119"/>
                <a:gd name="T90" fmla="*/ 19 w 73"/>
                <a:gd name="T91" fmla="*/ 35 h 119"/>
                <a:gd name="T92" fmla="*/ 19 w 73"/>
                <a:gd name="T93" fmla="*/ 50 h 119"/>
                <a:gd name="T94" fmla="*/ 16 w 73"/>
                <a:gd name="T95" fmla="*/ 62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9"/>
                <a:gd name="T146" fmla="*/ 73 w 73"/>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9">
                  <a:moveTo>
                    <a:pt x="0" y="62"/>
                  </a:moveTo>
                  <a:lnTo>
                    <a:pt x="4" y="42"/>
                  </a:lnTo>
                  <a:lnTo>
                    <a:pt x="8" y="27"/>
                  </a:lnTo>
                  <a:lnTo>
                    <a:pt x="12" y="16"/>
                  </a:lnTo>
                  <a:lnTo>
                    <a:pt x="23" y="8"/>
                  </a:lnTo>
                  <a:lnTo>
                    <a:pt x="31" y="4"/>
                  </a:lnTo>
                  <a:lnTo>
                    <a:pt x="39" y="0"/>
                  </a:lnTo>
                  <a:lnTo>
                    <a:pt x="46" y="4"/>
                  </a:lnTo>
                  <a:lnTo>
                    <a:pt x="54" y="8"/>
                  </a:lnTo>
                  <a:lnTo>
                    <a:pt x="58" y="16"/>
                  </a:lnTo>
                  <a:lnTo>
                    <a:pt x="66" y="27"/>
                  </a:lnTo>
                  <a:lnTo>
                    <a:pt x="69" y="42"/>
                  </a:lnTo>
                  <a:lnTo>
                    <a:pt x="73" y="58"/>
                  </a:lnTo>
                  <a:lnTo>
                    <a:pt x="69" y="77"/>
                  </a:lnTo>
                  <a:lnTo>
                    <a:pt x="66" y="92"/>
                  </a:lnTo>
                  <a:lnTo>
                    <a:pt x="62" y="104"/>
                  </a:lnTo>
                  <a:lnTo>
                    <a:pt x="54" y="111"/>
                  </a:lnTo>
                  <a:lnTo>
                    <a:pt x="42" y="115"/>
                  </a:lnTo>
                  <a:lnTo>
                    <a:pt x="35" y="119"/>
                  </a:lnTo>
                  <a:lnTo>
                    <a:pt x="27" y="115"/>
                  </a:lnTo>
                  <a:lnTo>
                    <a:pt x="19" y="108"/>
                  </a:lnTo>
                  <a:lnTo>
                    <a:pt x="12" y="100"/>
                  </a:lnTo>
                  <a:lnTo>
                    <a:pt x="4" y="81"/>
                  </a:lnTo>
                  <a:lnTo>
                    <a:pt x="0" y="62"/>
                  </a:lnTo>
                  <a:close/>
                  <a:moveTo>
                    <a:pt x="16" y="62"/>
                  </a:moveTo>
                  <a:lnTo>
                    <a:pt x="19" y="85"/>
                  </a:lnTo>
                  <a:lnTo>
                    <a:pt x="23" y="100"/>
                  </a:lnTo>
                  <a:lnTo>
                    <a:pt x="27" y="108"/>
                  </a:lnTo>
                  <a:lnTo>
                    <a:pt x="31" y="111"/>
                  </a:lnTo>
                  <a:lnTo>
                    <a:pt x="35" y="111"/>
                  </a:lnTo>
                  <a:lnTo>
                    <a:pt x="42" y="111"/>
                  </a:lnTo>
                  <a:lnTo>
                    <a:pt x="46" y="108"/>
                  </a:lnTo>
                  <a:lnTo>
                    <a:pt x="50" y="104"/>
                  </a:lnTo>
                  <a:lnTo>
                    <a:pt x="54" y="96"/>
                  </a:lnTo>
                  <a:lnTo>
                    <a:pt x="54" y="77"/>
                  </a:lnTo>
                  <a:lnTo>
                    <a:pt x="54" y="54"/>
                  </a:lnTo>
                  <a:lnTo>
                    <a:pt x="54" y="39"/>
                  </a:lnTo>
                  <a:lnTo>
                    <a:pt x="50" y="23"/>
                  </a:lnTo>
                  <a:lnTo>
                    <a:pt x="50" y="16"/>
                  </a:lnTo>
                  <a:lnTo>
                    <a:pt x="46" y="12"/>
                  </a:lnTo>
                  <a:lnTo>
                    <a:pt x="42" y="8"/>
                  </a:lnTo>
                  <a:lnTo>
                    <a:pt x="39" y="8"/>
                  </a:lnTo>
                  <a:lnTo>
                    <a:pt x="31" y="8"/>
                  </a:lnTo>
                  <a:lnTo>
                    <a:pt x="27" y="12"/>
                  </a:lnTo>
                  <a:lnTo>
                    <a:pt x="23" y="19"/>
                  </a:lnTo>
                  <a:lnTo>
                    <a:pt x="19" y="35"/>
                  </a:lnTo>
                  <a:lnTo>
                    <a:pt x="19" y="50"/>
                  </a:lnTo>
                  <a:lnTo>
                    <a:pt x="16" y="62"/>
                  </a:lnTo>
                  <a:close/>
                </a:path>
              </a:pathLst>
            </a:custGeom>
            <a:solidFill>
              <a:srgbClr val="000000"/>
            </a:solidFill>
            <a:ln w="0">
              <a:solidFill>
                <a:srgbClr val="000000"/>
              </a:solidFill>
              <a:round/>
              <a:headEnd/>
              <a:tailEnd/>
            </a:ln>
          </p:spPr>
          <p:txBody>
            <a:bodyPr/>
            <a:lstStyle/>
            <a:p>
              <a:endParaRPr lang="en-CA"/>
            </a:p>
          </p:txBody>
        </p:sp>
        <p:sp>
          <p:nvSpPr>
            <p:cNvPr id="14392" name="Rectangle 246"/>
            <p:cNvSpPr>
              <a:spLocks noChangeArrowheads="1"/>
            </p:cNvSpPr>
            <p:nvPr/>
          </p:nvSpPr>
          <p:spPr bwMode="auto">
            <a:xfrm>
              <a:off x="5268" y="25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4393" name="Rectangle 247"/>
            <p:cNvSpPr>
              <a:spLocks noChangeArrowheads="1"/>
            </p:cNvSpPr>
            <p:nvPr/>
          </p:nvSpPr>
          <p:spPr bwMode="auto">
            <a:xfrm>
              <a:off x="188" y="2749"/>
              <a:ext cx="8" cy="208"/>
            </a:xfrm>
            <a:prstGeom prst="rect">
              <a:avLst/>
            </a:prstGeom>
            <a:solidFill>
              <a:srgbClr val="000000"/>
            </a:solidFill>
            <a:ln w="0">
              <a:solidFill>
                <a:srgbClr val="000000"/>
              </a:solidFill>
              <a:miter lim="800000"/>
              <a:headEnd/>
              <a:tailEnd/>
            </a:ln>
          </p:spPr>
          <p:txBody>
            <a:bodyPr/>
            <a:lstStyle/>
            <a:p>
              <a:endParaRPr lang="en-US"/>
            </a:p>
          </p:txBody>
        </p:sp>
        <p:sp>
          <p:nvSpPr>
            <p:cNvPr id="14394" name="Freeform 248"/>
            <p:cNvSpPr>
              <a:spLocks/>
            </p:cNvSpPr>
            <p:nvPr/>
          </p:nvSpPr>
          <p:spPr bwMode="auto">
            <a:xfrm>
              <a:off x="254" y="2776"/>
              <a:ext cx="34" cy="115"/>
            </a:xfrm>
            <a:custGeom>
              <a:avLst/>
              <a:gdLst>
                <a:gd name="T0" fmla="*/ 26 w 34"/>
                <a:gd name="T1" fmla="*/ 0 h 115"/>
                <a:gd name="T2" fmla="*/ 26 w 34"/>
                <a:gd name="T3" fmla="*/ 100 h 115"/>
                <a:gd name="T4" fmla="*/ 26 w 34"/>
                <a:gd name="T5" fmla="*/ 108 h 115"/>
                <a:gd name="T6" fmla="*/ 26 w 34"/>
                <a:gd name="T7" fmla="*/ 112 h 115"/>
                <a:gd name="T8" fmla="*/ 26 w 34"/>
                <a:gd name="T9" fmla="*/ 112 h 115"/>
                <a:gd name="T10" fmla="*/ 30 w 34"/>
                <a:gd name="T11" fmla="*/ 115 h 115"/>
                <a:gd name="T12" fmla="*/ 30 w 34"/>
                <a:gd name="T13" fmla="*/ 115 h 115"/>
                <a:gd name="T14" fmla="*/ 34 w 34"/>
                <a:gd name="T15" fmla="*/ 115 h 115"/>
                <a:gd name="T16" fmla="*/ 34 w 34"/>
                <a:gd name="T17" fmla="*/ 115 h 115"/>
                <a:gd name="T18" fmla="*/ 0 w 34"/>
                <a:gd name="T19" fmla="*/ 115 h 115"/>
                <a:gd name="T20" fmla="*/ 0 w 34"/>
                <a:gd name="T21" fmla="*/ 115 h 115"/>
                <a:gd name="T22" fmla="*/ 3 w 34"/>
                <a:gd name="T23" fmla="*/ 115 h 115"/>
                <a:gd name="T24" fmla="*/ 7 w 34"/>
                <a:gd name="T25" fmla="*/ 115 h 115"/>
                <a:gd name="T26" fmla="*/ 11 w 34"/>
                <a:gd name="T27" fmla="*/ 112 h 115"/>
                <a:gd name="T28" fmla="*/ 11 w 34"/>
                <a:gd name="T29" fmla="*/ 112 h 115"/>
                <a:gd name="T30" fmla="*/ 11 w 34"/>
                <a:gd name="T31" fmla="*/ 108 h 115"/>
                <a:gd name="T32" fmla="*/ 11 w 34"/>
                <a:gd name="T33" fmla="*/ 100 h 115"/>
                <a:gd name="T34" fmla="*/ 11 w 34"/>
                <a:gd name="T35" fmla="*/ 31 h 115"/>
                <a:gd name="T36" fmla="*/ 11 w 34"/>
                <a:gd name="T37" fmla="*/ 20 h 115"/>
                <a:gd name="T38" fmla="*/ 11 w 34"/>
                <a:gd name="T39" fmla="*/ 16 h 115"/>
                <a:gd name="T40" fmla="*/ 11 w 34"/>
                <a:gd name="T41" fmla="*/ 12 h 115"/>
                <a:gd name="T42" fmla="*/ 11 w 34"/>
                <a:gd name="T43" fmla="*/ 8 h 115"/>
                <a:gd name="T44" fmla="*/ 7 w 34"/>
                <a:gd name="T45" fmla="*/ 8 h 115"/>
                <a:gd name="T46" fmla="*/ 7 w 34"/>
                <a:gd name="T47" fmla="*/ 8 h 115"/>
                <a:gd name="T48" fmla="*/ 3 w 34"/>
                <a:gd name="T49" fmla="*/ 8 h 115"/>
                <a:gd name="T50" fmla="*/ 3 w 34"/>
                <a:gd name="T51" fmla="*/ 12 h 115"/>
                <a:gd name="T52" fmla="*/ 0 w 34"/>
                <a:gd name="T53" fmla="*/ 8 h 115"/>
                <a:gd name="T54" fmla="*/ 23 w 34"/>
                <a:gd name="T55" fmla="*/ 0 h 115"/>
                <a:gd name="T56" fmla="*/ 26 w 34"/>
                <a:gd name="T57" fmla="*/ 0 h 11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4"/>
                <a:gd name="T88" fmla="*/ 0 h 115"/>
                <a:gd name="T89" fmla="*/ 34 w 34"/>
                <a:gd name="T90" fmla="*/ 115 h 11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4" h="115">
                  <a:moveTo>
                    <a:pt x="26" y="0"/>
                  </a:moveTo>
                  <a:lnTo>
                    <a:pt x="26" y="100"/>
                  </a:lnTo>
                  <a:lnTo>
                    <a:pt x="26" y="108"/>
                  </a:lnTo>
                  <a:lnTo>
                    <a:pt x="26" y="112"/>
                  </a:lnTo>
                  <a:lnTo>
                    <a:pt x="30" y="115"/>
                  </a:lnTo>
                  <a:lnTo>
                    <a:pt x="34" y="115"/>
                  </a:lnTo>
                  <a:lnTo>
                    <a:pt x="0" y="115"/>
                  </a:lnTo>
                  <a:lnTo>
                    <a:pt x="3" y="115"/>
                  </a:lnTo>
                  <a:lnTo>
                    <a:pt x="7" y="115"/>
                  </a:lnTo>
                  <a:lnTo>
                    <a:pt x="11" y="112"/>
                  </a:lnTo>
                  <a:lnTo>
                    <a:pt x="11" y="108"/>
                  </a:lnTo>
                  <a:lnTo>
                    <a:pt x="11" y="100"/>
                  </a:lnTo>
                  <a:lnTo>
                    <a:pt x="11" y="31"/>
                  </a:lnTo>
                  <a:lnTo>
                    <a:pt x="11" y="20"/>
                  </a:lnTo>
                  <a:lnTo>
                    <a:pt x="11" y="16"/>
                  </a:lnTo>
                  <a:lnTo>
                    <a:pt x="11" y="12"/>
                  </a:lnTo>
                  <a:lnTo>
                    <a:pt x="11" y="8"/>
                  </a:lnTo>
                  <a:lnTo>
                    <a:pt x="7" y="8"/>
                  </a:lnTo>
                  <a:lnTo>
                    <a:pt x="3" y="8"/>
                  </a:lnTo>
                  <a:lnTo>
                    <a:pt x="3" y="12"/>
                  </a:lnTo>
                  <a:lnTo>
                    <a:pt x="0" y="8"/>
                  </a:lnTo>
                  <a:lnTo>
                    <a:pt x="23" y="0"/>
                  </a:lnTo>
                  <a:lnTo>
                    <a:pt x="26" y="0"/>
                  </a:lnTo>
                  <a:close/>
                </a:path>
              </a:pathLst>
            </a:custGeom>
            <a:solidFill>
              <a:srgbClr val="000000"/>
            </a:solidFill>
            <a:ln w="0">
              <a:solidFill>
                <a:srgbClr val="000000"/>
              </a:solidFill>
              <a:round/>
              <a:headEnd/>
              <a:tailEnd/>
            </a:ln>
          </p:spPr>
          <p:txBody>
            <a:bodyPr/>
            <a:lstStyle/>
            <a:p>
              <a:endParaRPr lang="en-CA"/>
            </a:p>
          </p:txBody>
        </p:sp>
        <p:sp>
          <p:nvSpPr>
            <p:cNvPr id="14395" name="Freeform 249"/>
            <p:cNvSpPr>
              <a:spLocks/>
            </p:cNvSpPr>
            <p:nvPr/>
          </p:nvSpPr>
          <p:spPr bwMode="auto">
            <a:xfrm>
              <a:off x="296" y="2819"/>
              <a:ext cx="80" cy="76"/>
            </a:xfrm>
            <a:custGeom>
              <a:avLst/>
              <a:gdLst>
                <a:gd name="T0" fmla="*/ 73 w 80"/>
                <a:gd name="T1" fmla="*/ 0 h 76"/>
                <a:gd name="T2" fmla="*/ 73 w 80"/>
                <a:gd name="T3" fmla="*/ 46 h 76"/>
                <a:gd name="T4" fmla="*/ 73 w 80"/>
                <a:gd name="T5" fmla="*/ 57 h 76"/>
                <a:gd name="T6" fmla="*/ 73 w 80"/>
                <a:gd name="T7" fmla="*/ 61 h 76"/>
                <a:gd name="T8" fmla="*/ 73 w 80"/>
                <a:gd name="T9" fmla="*/ 65 h 76"/>
                <a:gd name="T10" fmla="*/ 73 w 80"/>
                <a:gd name="T11" fmla="*/ 65 h 76"/>
                <a:gd name="T12" fmla="*/ 73 w 80"/>
                <a:gd name="T13" fmla="*/ 65 h 76"/>
                <a:gd name="T14" fmla="*/ 77 w 80"/>
                <a:gd name="T15" fmla="*/ 65 h 76"/>
                <a:gd name="T16" fmla="*/ 77 w 80"/>
                <a:gd name="T17" fmla="*/ 65 h 76"/>
                <a:gd name="T18" fmla="*/ 80 w 80"/>
                <a:gd name="T19" fmla="*/ 65 h 76"/>
                <a:gd name="T20" fmla="*/ 80 w 80"/>
                <a:gd name="T21" fmla="*/ 69 h 76"/>
                <a:gd name="T22" fmla="*/ 61 w 80"/>
                <a:gd name="T23" fmla="*/ 76 h 76"/>
                <a:gd name="T24" fmla="*/ 57 w 80"/>
                <a:gd name="T25" fmla="*/ 76 h 76"/>
                <a:gd name="T26" fmla="*/ 57 w 80"/>
                <a:gd name="T27" fmla="*/ 61 h 76"/>
                <a:gd name="T28" fmla="*/ 50 w 80"/>
                <a:gd name="T29" fmla="*/ 69 h 76"/>
                <a:gd name="T30" fmla="*/ 42 w 80"/>
                <a:gd name="T31" fmla="*/ 72 h 76"/>
                <a:gd name="T32" fmla="*/ 38 w 80"/>
                <a:gd name="T33" fmla="*/ 76 h 76"/>
                <a:gd name="T34" fmla="*/ 30 w 80"/>
                <a:gd name="T35" fmla="*/ 76 h 76"/>
                <a:gd name="T36" fmla="*/ 27 w 80"/>
                <a:gd name="T37" fmla="*/ 76 h 76"/>
                <a:gd name="T38" fmla="*/ 19 w 80"/>
                <a:gd name="T39" fmla="*/ 72 h 76"/>
                <a:gd name="T40" fmla="*/ 15 w 80"/>
                <a:gd name="T41" fmla="*/ 69 h 76"/>
                <a:gd name="T42" fmla="*/ 15 w 80"/>
                <a:gd name="T43" fmla="*/ 61 h 76"/>
                <a:gd name="T44" fmla="*/ 11 w 80"/>
                <a:gd name="T45" fmla="*/ 57 h 76"/>
                <a:gd name="T46" fmla="*/ 11 w 80"/>
                <a:gd name="T47" fmla="*/ 46 h 76"/>
                <a:gd name="T48" fmla="*/ 11 w 80"/>
                <a:gd name="T49" fmla="*/ 11 h 76"/>
                <a:gd name="T50" fmla="*/ 11 w 80"/>
                <a:gd name="T51" fmla="*/ 7 h 76"/>
                <a:gd name="T52" fmla="*/ 11 w 80"/>
                <a:gd name="T53" fmla="*/ 3 h 76"/>
                <a:gd name="T54" fmla="*/ 7 w 80"/>
                <a:gd name="T55" fmla="*/ 3 h 76"/>
                <a:gd name="T56" fmla="*/ 7 w 80"/>
                <a:gd name="T57" fmla="*/ 0 h 76"/>
                <a:gd name="T58" fmla="*/ 4 w 80"/>
                <a:gd name="T59" fmla="*/ 0 h 76"/>
                <a:gd name="T60" fmla="*/ 0 w 80"/>
                <a:gd name="T61" fmla="*/ 0 h 76"/>
                <a:gd name="T62" fmla="*/ 0 w 80"/>
                <a:gd name="T63" fmla="*/ 0 h 76"/>
                <a:gd name="T64" fmla="*/ 27 w 80"/>
                <a:gd name="T65" fmla="*/ 0 h 76"/>
                <a:gd name="T66" fmla="*/ 27 w 80"/>
                <a:gd name="T67" fmla="*/ 49 h 76"/>
                <a:gd name="T68" fmla="*/ 27 w 80"/>
                <a:gd name="T69" fmla="*/ 57 h 76"/>
                <a:gd name="T70" fmla="*/ 30 w 80"/>
                <a:gd name="T71" fmla="*/ 61 h 76"/>
                <a:gd name="T72" fmla="*/ 34 w 80"/>
                <a:gd name="T73" fmla="*/ 65 h 76"/>
                <a:gd name="T74" fmla="*/ 38 w 80"/>
                <a:gd name="T75" fmla="*/ 65 h 76"/>
                <a:gd name="T76" fmla="*/ 42 w 80"/>
                <a:gd name="T77" fmla="*/ 65 h 76"/>
                <a:gd name="T78" fmla="*/ 46 w 80"/>
                <a:gd name="T79" fmla="*/ 65 h 76"/>
                <a:gd name="T80" fmla="*/ 50 w 80"/>
                <a:gd name="T81" fmla="*/ 61 h 76"/>
                <a:gd name="T82" fmla="*/ 57 w 80"/>
                <a:gd name="T83" fmla="*/ 53 h 76"/>
                <a:gd name="T84" fmla="*/ 57 w 80"/>
                <a:gd name="T85" fmla="*/ 11 h 76"/>
                <a:gd name="T86" fmla="*/ 57 w 80"/>
                <a:gd name="T87" fmla="*/ 7 h 76"/>
                <a:gd name="T88" fmla="*/ 53 w 80"/>
                <a:gd name="T89" fmla="*/ 3 h 76"/>
                <a:gd name="T90" fmla="*/ 53 w 80"/>
                <a:gd name="T91" fmla="*/ 0 h 76"/>
                <a:gd name="T92" fmla="*/ 46 w 80"/>
                <a:gd name="T93" fmla="*/ 0 h 76"/>
                <a:gd name="T94" fmla="*/ 46 w 80"/>
                <a:gd name="T95" fmla="*/ 0 h 76"/>
                <a:gd name="T96" fmla="*/ 73 w 80"/>
                <a:gd name="T97" fmla="*/ 0 h 7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80"/>
                <a:gd name="T148" fmla="*/ 0 h 76"/>
                <a:gd name="T149" fmla="*/ 80 w 80"/>
                <a:gd name="T150" fmla="*/ 76 h 7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80" h="76">
                  <a:moveTo>
                    <a:pt x="73" y="0"/>
                  </a:moveTo>
                  <a:lnTo>
                    <a:pt x="73" y="46"/>
                  </a:lnTo>
                  <a:lnTo>
                    <a:pt x="73" y="57"/>
                  </a:lnTo>
                  <a:lnTo>
                    <a:pt x="73" y="61"/>
                  </a:lnTo>
                  <a:lnTo>
                    <a:pt x="73" y="65"/>
                  </a:lnTo>
                  <a:lnTo>
                    <a:pt x="77" y="65"/>
                  </a:lnTo>
                  <a:lnTo>
                    <a:pt x="80" y="65"/>
                  </a:lnTo>
                  <a:lnTo>
                    <a:pt x="80" y="69"/>
                  </a:lnTo>
                  <a:lnTo>
                    <a:pt x="61" y="76"/>
                  </a:lnTo>
                  <a:lnTo>
                    <a:pt x="57" y="76"/>
                  </a:lnTo>
                  <a:lnTo>
                    <a:pt x="57" y="61"/>
                  </a:lnTo>
                  <a:lnTo>
                    <a:pt x="50" y="69"/>
                  </a:lnTo>
                  <a:lnTo>
                    <a:pt x="42" y="72"/>
                  </a:lnTo>
                  <a:lnTo>
                    <a:pt x="38" y="76"/>
                  </a:lnTo>
                  <a:lnTo>
                    <a:pt x="30" y="76"/>
                  </a:lnTo>
                  <a:lnTo>
                    <a:pt x="27" y="76"/>
                  </a:lnTo>
                  <a:lnTo>
                    <a:pt x="19" y="72"/>
                  </a:lnTo>
                  <a:lnTo>
                    <a:pt x="15" y="69"/>
                  </a:lnTo>
                  <a:lnTo>
                    <a:pt x="15" y="61"/>
                  </a:lnTo>
                  <a:lnTo>
                    <a:pt x="11" y="57"/>
                  </a:lnTo>
                  <a:lnTo>
                    <a:pt x="11" y="46"/>
                  </a:lnTo>
                  <a:lnTo>
                    <a:pt x="11" y="11"/>
                  </a:lnTo>
                  <a:lnTo>
                    <a:pt x="11" y="7"/>
                  </a:lnTo>
                  <a:lnTo>
                    <a:pt x="11" y="3"/>
                  </a:lnTo>
                  <a:lnTo>
                    <a:pt x="7" y="3"/>
                  </a:lnTo>
                  <a:lnTo>
                    <a:pt x="7" y="0"/>
                  </a:lnTo>
                  <a:lnTo>
                    <a:pt x="4" y="0"/>
                  </a:lnTo>
                  <a:lnTo>
                    <a:pt x="0" y="0"/>
                  </a:lnTo>
                  <a:lnTo>
                    <a:pt x="27" y="0"/>
                  </a:lnTo>
                  <a:lnTo>
                    <a:pt x="27" y="49"/>
                  </a:lnTo>
                  <a:lnTo>
                    <a:pt x="27" y="57"/>
                  </a:lnTo>
                  <a:lnTo>
                    <a:pt x="30" y="61"/>
                  </a:lnTo>
                  <a:lnTo>
                    <a:pt x="34" y="65"/>
                  </a:lnTo>
                  <a:lnTo>
                    <a:pt x="38" y="65"/>
                  </a:lnTo>
                  <a:lnTo>
                    <a:pt x="42" y="65"/>
                  </a:lnTo>
                  <a:lnTo>
                    <a:pt x="46" y="65"/>
                  </a:lnTo>
                  <a:lnTo>
                    <a:pt x="50" y="61"/>
                  </a:lnTo>
                  <a:lnTo>
                    <a:pt x="57" y="53"/>
                  </a:lnTo>
                  <a:lnTo>
                    <a:pt x="57" y="11"/>
                  </a:lnTo>
                  <a:lnTo>
                    <a:pt x="57" y="7"/>
                  </a:lnTo>
                  <a:lnTo>
                    <a:pt x="53" y="3"/>
                  </a:lnTo>
                  <a:lnTo>
                    <a:pt x="53" y="0"/>
                  </a:lnTo>
                  <a:lnTo>
                    <a:pt x="46" y="0"/>
                  </a:lnTo>
                  <a:lnTo>
                    <a:pt x="73" y="0"/>
                  </a:lnTo>
                  <a:close/>
                </a:path>
              </a:pathLst>
            </a:custGeom>
            <a:solidFill>
              <a:srgbClr val="000000"/>
            </a:solidFill>
            <a:ln w="0">
              <a:solidFill>
                <a:srgbClr val="000000"/>
              </a:solidFill>
              <a:round/>
              <a:headEnd/>
              <a:tailEnd/>
            </a:ln>
          </p:spPr>
          <p:txBody>
            <a:bodyPr/>
            <a:lstStyle/>
            <a:p>
              <a:endParaRPr lang="en-CA"/>
            </a:p>
          </p:txBody>
        </p:sp>
        <p:sp>
          <p:nvSpPr>
            <p:cNvPr id="14396" name="Freeform 250"/>
            <p:cNvSpPr>
              <a:spLocks/>
            </p:cNvSpPr>
            <p:nvPr/>
          </p:nvSpPr>
          <p:spPr bwMode="auto">
            <a:xfrm>
              <a:off x="380" y="2815"/>
              <a:ext cx="81" cy="76"/>
            </a:xfrm>
            <a:custGeom>
              <a:avLst/>
              <a:gdLst>
                <a:gd name="T0" fmla="*/ 27 w 81"/>
                <a:gd name="T1" fmla="*/ 19 h 76"/>
                <a:gd name="T2" fmla="*/ 35 w 81"/>
                <a:gd name="T3" fmla="*/ 7 h 76"/>
                <a:gd name="T4" fmla="*/ 42 w 81"/>
                <a:gd name="T5" fmla="*/ 4 h 76"/>
                <a:gd name="T6" fmla="*/ 50 w 81"/>
                <a:gd name="T7" fmla="*/ 0 h 76"/>
                <a:gd name="T8" fmla="*/ 58 w 81"/>
                <a:gd name="T9" fmla="*/ 0 h 76"/>
                <a:gd name="T10" fmla="*/ 62 w 81"/>
                <a:gd name="T11" fmla="*/ 4 h 76"/>
                <a:gd name="T12" fmla="*/ 65 w 81"/>
                <a:gd name="T13" fmla="*/ 7 h 76"/>
                <a:gd name="T14" fmla="*/ 69 w 81"/>
                <a:gd name="T15" fmla="*/ 15 h 76"/>
                <a:gd name="T16" fmla="*/ 69 w 81"/>
                <a:gd name="T17" fmla="*/ 19 h 76"/>
                <a:gd name="T18" fmla="*/ 69 w 81"/>
                <a:gd name="T19" fmla="*/ 30 h 76"/>
                <a:gd name="T20" fmla="*/ 69 w 81"/>
                <a:gd name="T21" fmla="*/ 61 h 76"/>
                <a:gd name="T22" fmla="*/ 73 w 81"/>
                <a:gd name="T23" fmla="*/ 69 h 76"/>
                <a:gd name="T24" fmla="*/ 73 w 81"/>
                <a:gd name="T25" fmla="*/ 73 h 76"/>
                <a:gd name="T26" fmla="*/ 73 w 81"/>
                <a:gd name="T27" fmla="*/ 73 h 76"/>
                <a:gd name="T28" fmla="*/ 73 w 81"/>
                <a:gd name="T29" fmla="*/ 76 h 76"/>
                <a:gd name="T30" fmla="*/ 77 w 81"/>
                <a:gd name="T31" fmla="*/ 76 h 76"/>
                <a:gd name="T32" fmla="*/ 81 w 81"/>
                <a:gd name="T33" fmla="*/ 76 h 76"/>
                <a:gd name="T34" fmla="*/ 81 w 81"/>
                <a:gd name="T35" fmla="*/ 76 h 76"/>
                <a:gd name="T36" fmla="*/ 46 w 81"/>
                <a:gd name="T37" fmla="*/ 76 h 76"/>
                <a:gd name="T38" fmla="*/ 46 w 81"/>
                <a:gd name="T39" fmla="*/ 76 h 76"/>
                <a:gd name="T40" fmla="*/ 46 w 81"/>
                <a:gd name="T41" fmla="*/ 76 h 76"/>
                <a:gd name="T42" fmla="*/ 50 w 81"/>
                <a:gd name="T43" fmla="*/ 76 h 76"/>
                <a:gd name="T44" fmla="*/ 54 w 81"/>
                <a:gd name="T45" fmla="*/ 73 h 76"/>
                <a:gd name="T46" fmla="*/ 54 w 81"/>
                <a:gd name="T47" fmla="*/ 73 h 76"/>
                <a:gd name="T48" fmla="*/ 58 w 81"/>
                <a:gd name="T49" fmla="*/ 69 h 76"/>
                <a:gd name="T50" fmla="*/ 58 w 81"/>
                <a:gd name="T51" fmla="*/ 65 h 76"/>
                <a:gd name="T52" fmla="*/ 58 w 81"/>
                <a:gd name="T53" fmla="*/ 61 h 76"/>
                <a:gd name="T54" fmla="*/ 58 w 81"/>
                <a:gd name="T55" fmla="*/ 30 h 76"/>
                <a:gd name="T56" fmla="*/ 58 w 81"/>
                <a:gd name="T57" fmla="*/ 23 h 76"/>
                <a:gd name="T58" fmla="*/ 54 w 81"/>
                <a:gd name="T59" fmla="*/ 15 h 76"/>
                <a:gd name="T60" fmla="*/ 50 w 81"/>
                <a:gd name="T61" fmla="*/ 11 h 76"/>
                <a:gd name="T62" fmla="*/ 46 w 81"/>
                <a:gd name="T63" fmla="*/ 11 h 76"/>
                <a:gd name="T64" fmla="*/ 35 w 81"/>
                <a:gd name="T65" fmla="*/ 15 h 76"/>
                <a:gd name="T66" fmla="*/ 27 w 81"/>
                <a:gd name="T67" fmla="*/ 23 h 76"/>
                <a:gd name="T68" fmla="*/ 27 w 81"/>
                <a:gd name="T69" fmla="*/ 61 h 76"/>
                <a:gd name="T70" fmla="*/ 27 w 81"/>
                <a:gd name="T71" fmla="*/ 69 h 76"/>
                <a:gd name="T72" fmla="*/ 27 w 81"/>
                <a:gd name="T73" fmla="*/ 73 h 76"/>
                <a:gd name="T74" fmla="*/ 27 w 81"/>
                <a:gd name="T75" fmla="*/ 73 h 76"/>
                <a:gd name="T76" fmla="*/ 27 w 81"/>
                <a:gd name="T77" fmla="*/ 76 h 76"/>
                <a:gd name="T78" fmla="*/ 31 w 81"/>
                <a:gd name="T79" fmla="*/ 76 h 76"/>
                <a:gd name="T80" fmla="*/ 35 w 81"/>
                <a:gd name="T81" fmla="*/ 76 h 76"/>
                <a:gd name="T82" fmla="*/ 35 w 81"/>
                <a:gd name="T83" fmla="*/ 76 h 76"/>
                <a:gd name="T84" fmla="*/ 0 w 81"/>
                <a:gd name="T85" fmla="*/ 76 h 76"/>
                <a:gd name="T86" fmla="*/ 0 w 81"/>
                <a:gd name="T87" fmla="*/ 76 h 76"/>
                <a:gd name="T88" fmla="*/ 4 w 81"/>
                <a:gd name="T89" fmla="*/ 76 h 76"/>
                <a:gd name="T90" fmla="*/ 8 w 81"/>
                <a:gd name="T91" fmla="*/ 76 h 76"/>
                <a:gd name="T92" fmla="*/ 8 w 81"/>
                <a:gd name="T93" fmla="*/ 73 h 76"/>
                <a:gd name="T94" fmla="*/ 12 w 81"/>
                <a:gd name="T95" fmla="*/ 69 h 76"/>
                <a:gd name="T96" fmla="*/ 12 w 81"/>
                <a:gd name="T97" fmla="*/ 61 h 76"/>
                <a:gd name="T98" fmla="*/ 12 w 81"/>
                <a:gd name="T99" fmla="*/ 30 h 76"/>
                <a:gd name="T100" fmla="*/ 12 w 81"/>
                <a:gd name="T101" fmla="*/ 23 h 76"/>
                <a:gd name="T102" fmla="*/ 12 w 81"/>
                <a:gd name="T103" fmla="*/ 15 h 76"/>
                <a:gd name="T104" fmla="*/ 12 w 81"/>
                <a:gd name="T105" fmla="*/ 11 h 76"/>
                <a:gd name="T106" fmla="*/ 8 w 81"/>
                <a:gd name="T107" fmla="*/ 11 h 76"/>
                <a:gd name="T108" fmla="*/ 8 w 81"/>
                <a:gd name="T109" fmla="*/ 11 h 76"/>
                <a:gd name="T110" fmla="*/ 8 w 81"/>
                <a:gd name="T111" fmla="*/ 11 h 76"/>
                <a:gd name="T112" fmla="*/ 4 w 81"/>
                <a:gd name="T113" fmla="*/ 11 h 76"/>
                <a:gd name="T114" fmla="*/ 0 w 81"/>
                <a:gd name="T115" fmla="*/ 11 h 76"/>
                <a:gd name="T116" fmla="*/ 0 w 81"/>
                <a:gd name="T117" fmla="*/ 11 h 76"/>
                <a:gd name="T118" fmla="*/ 23 w 81"/>
                <a:gd name="T119" fmla="*/ 0 h 76"/>
                <a:gd name="T120" fmla="*/ 27 w 81"/>
                <a:gd name="T121" fmla="*/ 0 h 76"/>
                <a:gd name="T122" fmla="*/ 27 w 81"/>
                <a:gd name="T123" fmla="*/ 19 h 7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1"/>
                <a:gd name="T187" fmla="*/ 0 h 76"/>
                <a:gd name="T188" fmla="*/ 81 w 81"/>
                <a:gd name="T189" fmla="*/ 76 h 7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1" h="76">
                  <a:moveTo>
                    <a:pt x="27" y="19"/>
                  </a:moveTo>
                  <a:lnTo>
                    <a:pt x="35" y="7"/>
                  </a:lnTo>
                  <a:lnTo>
                    <a:pt x="42" y="4"/>
                  </a:lnTo>
                  <a:lnTo>
                    <a:pt x="50" y="0"/>
                  </a:lnTo>
                  <a:lnTo>
                    <a:pt x="58" y="0"/>
                  </a:lnTo>
                  <a:lnTo>
                    <a:pt x="62" y="4"/>
                  </a:lnTo>
                  <a:lnTo>
                    <a:pt x="65" y="7"/>
                  </a:lnTo>
                  <a:lnTo>
                    <a:pt x="69" y="15"/>
                  </a:lnTo>
                  <a:lnTo>
                    <a:pt x="69" y="19"/>
                  </a:lnTo>
                  <a:lnTo>
                    <a:pt x="69" y="30"/>
                  </a:lnTo>
                  <a:lnTo>
                    <a:pt x="69" y="61"/>
                  </a:lnTo>
                  <a:lnTo>
                    <a:pt x="73" y="69"/>
                  </a:lnTo>
                  <a:lnTo>
                    <a:pt x="73" y="73"/>
                  </a:lnTo>
                  <a:lnTo>
                    <a:pt x="73" y="76"/>
                  </a:lnTo>
                  <a:lnTo>
                    <a:pt x="77" y="76"/>
                  </a:lnTo>
                  <a:lnTo>
                    <a:pt x="81" y="76"/>
                  </a:lnTo>
                  <a:lnTo>
                    <a:pt x="46" y="76"/>
                  </a:lnTo>
                  <a:lnTo>
                    <a:pt x="50" y="76"/>
                  </a:lnTo>
                  <a:lnTo>
                    <a:pt x="54" y="73"/>
                  </a:lnTo>
                  <a:lnTo>
                    <a:pt x="58" y="69"/>
                  </a:lnTo>
                  <a:lnTo>
                    <a:pt x="58" y="65"/>
                  </a:lnTo>
                  <a:lnTo>
                    <a:pt x="58" y="61"/>
                  </a:lnTo>
                  <a:lnTo>
                    <a:pt x="58" y="30"/>
                  </a:lnTo>
                  <a:lnTo>
                    <a:pt x="58" y="23"/>
                  </a:lnTo>
                  <a:lnTo>
                    <a:pt x="54" y="15"/>
                  </a:lnTo>
                  <a:lnTo>
                    <a:pt x="50" y="11"/>
                  </a:lnTo>
                  <a:lnTo>
                    <a:pt x="46" y="11"/>
                  </a:lnTo>
                  <a:lnTo>
                    <a:pt x="35" y="15"/>
                  </a:lnTo>
                  <a:lnTo>
                    <a:pt x="27" y="23"/>
                  </a:lnTo>
                  <a:lnTo>
                    <a:pt x="27" y="61"/>
                  </a:lnTo>
                  <a:lnTo>
                    <a:pt x="27" y="69"/>
                  </a:lnTo>
                  <a:lnTo>
                    <a:pt x="27" y="73"/>
                  </a:lnTo>
                  <a:lnTo>
                    <a:pt x="27" y="76"/>
                  </a:lnTo>
                  <a:lnTo>
                    <a:pt x="31" y="76"/>
                  </a:lnTo>
                  <a:lnTo>
                    <a:pt x="35" y="76"/>
                  </a:lnTo>
                  <a:lnTo>
                    <a:pt x="0" y="76"/>
                  </a:lnTo>
                  <a:lnTo>
                    <a:pt x="4" y="76"/>
                  </a:lnTo>
                  <a:lnTo>
                    <a:pt x="8" y="76"/>
                  </a:lnTo>
                  <a:lnTo>
                    <a:pt x="8" y="73"/>
                  </a:lnTo>
                  <a:lnTo>
                    <a:pt x="12" y="69"/>
                  </a:lnTo>
                  <a:lnTo>
                    <a:pt x="12" y="61"/>
                  </a:lnTo>
                  <a:lnTo>
                    <a:pt x="12" y="30"/>
                  </a:lnTo>
                  <a:lnTo>
                    <a:pt x="12" y="23"/>
                  </a:lnTo>
                  <a:lnTo>
                    <a:pt x="12" y="15"/>
                  </a:lnTo>
                  <a:lnTo>
                    <a:pt x="12" y="11"/>
                  </a:lnTo>
                  <a:lnTo>
                    <a:pt x="8" y="11"/>
                  </a:lnTo>
                  <a:lnTo>
                    <a:pt x="4" y="11"/>
                  </a:lnTo>
                  <a:lnTo>
                    <a:pt x="0" y="11"/>
                  </a:lnTo>
                  <a:lnTo>
                    <a:pt x="23" y="0"/>
                  </a:lnTo>
                  <a:lnTo>
                    <a:pt x="27" y="0"/>
                  </a:lnTo>
                  <a:lnTo>
                    <a:pt x="27" y="19"/>
                  </a:lnTo>
                  <a:close/>
                </a:path>
              </a:pathLst>
            </a:custGeom>
            <a:solidFill>
              <a:srgbClr val="000000"/>
            </a:solidFill>
            <a:ln w="0">
              <a:solidFill>
                <a:srgbClr val="000000"/>
              </a:solidFill>
              <a:round/>
              <a:headEnd/>
              <a:tailEnd/>
            </a:ln>
          </p:spPr>
          <p:txBody>
            <a:bodyPr/>
            <a:lstStyle/>
            <a:p>
              <a:endParaRPr lang="en-CA"/>
            </a:p>
          </p:txBody>
        </p:sp>
        <p:sp>
          <p:nvSpPr>
            <p:cNvPr id="14397" name="Freeform 251"/>
            <p:cNvSpPr>
              <a:spLocks/>
            </p:cNvSpPr>
            <p:nvPr/>
          </p:nvSpPr>
          <p:spPr bwMode="auto">
            <a:xfrm>
              <a:off x="468" y="2815"/>
              <a:ext cx="62" cy="80"/>
            </a:xfrm>
            <a:custGeom>
              <a:avLst/>
              <a:gdLst>
                <a:gd name="T0" fmla="*/ 62 w 62"/>
                <a:gd name="T1" fmla="*/ 46 h 80"/>
                <a:gd name="T2" fmla="*/ 58 w 62"/>
                <a:gd name="T3" fmla="*/ 61 h 80"/>
                <a:gd name="T4" fmla="*/ 50 w 62"/>
                <a:gd name="T5" fmla="*/ 73 h 80"/>
                <a:gd name="T6" fmla="*/ 43 w 62"/>
                <a:gd name="T7" fmla="*/ 76 h 80"/>
                <a:gd name="T8" fmla="*/ 31 w 62"/>
                <a:gd name="T9" fmla="*/ 80 h 80"/>
                <a:gd name="T10" fmla="*/ 20 w 62"/>
                <a:gd name="T11" fmla="*/ 76 h 80"/>
                <a:gd name="T12" fmla="*/ 8 w 62"/>
                <a:gd name="T13" fmla="*/ 69 h 80"/>
                <a:gd name="T14" fmla="*/ 4 w 62"/>
                <a:gd name="T15" fmla="*/ 61 h 80"/>
                <a:gd name="T16" fmla="*/ 0 w 62"/>
                <a:gd name="T17" fmla="*/ 50 h 80"/>
                <a:gd name="T18" fmla="*/ 0 w 62"/>
                <a:gd name="T19" fmla="*/ 42 h 80"/>
                <a:gd name="T20" fmla="*/ 0 w 62"/>
                <a:gd name="T21" fmla="*/ 30 h 80"/>
                <a:gd name="T22" fmla="*/ 4 w 62"/>
                <a:gd name="T23" fmla="*/ 19 h 80"/>
                <a:gd name="T24" fmla="*/ 12 w 62"/>
                <a:gd name="T25" fmla="*/ 11 h 80"/>
                <a:gd name="T26" fmla="*/ 23 w 62"/>
                <a:gd name="T27" fmla="*/ 4 h 80"/>
                <a:gd name="T28" fmla="*/ 35 w 62"/>
                <a:gd name="T29" fmla="*/ 0 h 80"/>
                <a:gd name="T30" fmla="*/ 46 w 62"/>
                <a:gd name="T31" fmla="*/ 4 h 80"/>
                <a:gd name="T32" fmla="*/ 54 w 62"/>
                <a:gd name="T33" fmla="*/ 7 h 80"/>
                <a:gd name="T34" fmla="*/ 58 w 62"/>
                <a:gd name="T35" fmla="*/ 11 h 80"/>
                <a:gd name="T36" fmla="*/ 62 w 62"/>
                <a:gd name="T37" fmla="*/ 19 h 80"/>
                <a:gd name="T38" fmla="*/ 58 w 62"/>
                <a:gd name="T39" fmla="*/ 23 h 80"/>
                <a:gd name="T40" fmla="*/ 58 w 62"/>
                <a:gd name="T41" fmla="*/ 23 h 80"/>
                <a:gd name="T42" fmla="*/ 54 w 62"/>
                <a:gd name="T43" fmla="*/ 27 h 80"/>
                <a:gd name="T44" fmla="*/ 54 w 62"/>
                <a:gd name="T45" fmla="*/ 27 h 80"/>
                <a:gd name="T46" fmla="*/ 50 w 62"/>
                <a:gd name="T47" fmla="*/ 23 h 80"/>
                <a:gd name="T48" fmla="*/ 46 w 62"/>
                <a:gd name="T49" fmla="*/ 23 h 80"/>
                <a:gd name="T50" fmla="*/ 46 w 62"/>
                <a:gd name="T51" fmla="*/ 19 h 80"/>
                <a:gd name="T52" fmla="*/ 43 w 62"/>
                <a:gd name="T53" fmla="*/ 15 h 80"/>
                <a:gd name="T54" fmla="*/ 43 w 62"/>
                <a:gd name="T55" fmla="*/ 11 h 80"/>
                <a:gd name="T56" fmla="*/ 43 w 62"/>
                <a:gd name="T57" fmla="*/ 7 h 80"/>
                <a:gd name="T58" fmla="*/ 39 w 62"/>
                <a:gd name="T59" fmla="*/ 7 h 80"/>
                <a:gd name="T60" fmla="*/ 35 w 62"/>
                <a:gd name="T61" fmla="*/ 7 h 80"/>
                <a:gd name="T62" fmla="*/ 27 w 62"/>
                <a:gd name="T63" fmla="*/ 7 h 80"/>
                <a:gd name="T64" fmla="*/ 20 w 62"/>
                <a:gd name="T65" fmla="*/ 11 h 80"/>
                <a:gd name="T66" fmla="*/ 16 w 62"/>
                <a:gd name="T67" fmla="*/ 23 h 80"/>
                <a:gd name="T68" fmla="*/ 16 w 62"/>
                <a:gd name="T69" fmla="*/ 34 h 80"/>
                <a:gd name="T70" fmla="*/ 16 w 62"/>
                <a:gd name="T71" fmla="*/ 46 h 80"/>
                <a:gd name="T72" fmla="*/ 20 w 62"/>
                <a:gd name="T73" fmla="*/ 57 h 80"/>
                <a:gd name="T74" fmla="*/ 27 w 62"/>
                <a:gd name="T75" fmla="*/ 65 h 80"/>
                <a:gd name="T76" fmla="*/ 39 w 62"/>
                <a:gd name="T77" fmla="*/ 65 h 80"/>
                <a:gd name="T78" fmla="*/ 46 w 62"/>
                <a:gd name="T79" fmla="*/ 65 h 80"/>
                <a:gd name="T80" fmla="*/ 54 w 62"/>
                <a:gd name="T81" fmla="*/ 61 h 80"/>
                <a:gd name="T82" fmla="*/ 58 w 62"/>
                <a:gd name="T83" fmla="*/ 57 h 80"/>
                <a:gd name="T84" fmla="*/ 62 w 62"/>
                <a:gd name="T85" fmla="*/ 46 h 80"/>
                <a:gd name="T86" fmla="*/ 62 w 62"/>
                <a:gd name="T87" fmla="*/ 46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2"/>
                <a:gd name="T133" fmla="*/ 0 h 80"/>
                <a:gd name="T134" fmla="*/ 62 w 62"/>
                <a:gd name="T135" fmla="*/ 80 h 8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2" h="80">
                  <a:moveTo>
                    <a:pt x="62" y="46"/>
                  </a:moveTo>
                  <a:lnTo>
                    <a:pt x="58" y="61"/>
                  </a:lnTo>
                  <a:lnTo>
                    <a:pt x="50" y="73"/>
                  </a:lnTo>
                  <a:lnTo>
                    <a:pt x="43" y="76"/>
                  </a:lnTo>
                  <a:lnTo>
                    <a:pt x="31" y="80"/>
                  </a:lnTo>
                  <a:lnTo>
                    <a:pt x="20" y="76"/>
                  </a:lnTo>
                  <a:lnTo>
                    <a:pt x="8" y="69"/>
                  </a:lnTo>
                  <a:lnTo>
                    <a:pt x="4" y="61"/>
                  </a:lnTo>
                  <a:lnTo>
                    <a:pt x="0" y="50"/>
                  </a:lnTo>
                  <a:lnTo>
                    <a:pt x="0" y="42"/>
                  </a:lnTo>
                  <a:lnTo>
                    <a:pt x="0" y="30"/>
                  </a:lnTo>
                  <a:lnTo>
                    <a:pt x="4" y="19"/>
                  </a:lnTo>
                  <a:lnTo>
                    <a:pt x="12" y="11"/>
                  </a:lnTo>
                  <a:lnTo>
                    <a:pt x="23" y="4"/>
                  </a:lnTo>
                  <a:lnTo>
                    <a:pt x="35" y="0"/>
                  </a:lnTo>
                  <a:lnTo>
                    <a:pt x="46" y="4"/>
                  </a:lnTo>
                  <a:lnTo>
                    <a:pt x="54" y="7"/>
                  </a:lnTo>
                  <a:lnTo>
                    <a:pt x="58" y="11"/>
                  </a:lnTo>
                  <a:lnTo>
                    <a:pt x="62" y="19"/>
                  </a:lnTo>
                  <a:lnTo>
                    <a:pt x="58" y="23"/>
                  </a:lnTo>
                  <a:lnTo>
                    <a:pt x="54" y="27"/>
                  </a:lnTo>
                  <a:lnTo>
                    <a:pt x="50" y="23"/>
                  </a:lnTo>
                  <a:lnTo>
                    <a:pt x="46" y="23"/>
                  </a:lnTo>
                  <a:lnTo>
                    <a:pt x="46" y="19"/>
                  </a:lnTo>
                  <a:lnTo>
                    <a:pt x="43" y="15"/>
                  </a:lnTo>
                  <a:lnTo>
                    <a:pt x="43" y="11"/>
                  </a:lnTo>
                  <a:lnTo>
                    <a:pt x="43" y="7"/>
                  </a:lnTo>
                  <a:lnTo>
                    <a:pt x="39" y="7"/>
                  </a:lnTo>
                  <a:lnTo>
                    <a:pt x="35" y="7"/>
                  </a:lnTo>
                  <a:lnTo>
                    <a:pt x="27" y="7"/>
                  </a:lnTo>
                  <a:lnTo>
                    <a:pt x="20" y="11"/>
                  </a:lnTo>
                  <a:lnTo>
                    <a:pt x="16" y="23"/>
                  </a:lnTo>
                  <a:lnTo>
                    <a:pt x="16" y="34"/>
                  </a:lnTo>
                  <a:lnTo>
                    <a:pt x="16" y="46"/>
                  </a:lnTo>
                  <a:lnTo>
                    <a:pt x="20" y="57"/>
                  </a:lnTo>
                  <a:lnTo>
                    <a:pt x="27" y="65"/>
                  </a:lnTo>
                  <a:lnTo>
                    <a:pt x="39" y="65"/>
                  </a:lnTo>
                  <a:lnTo>
                    <a:pt x="46" y="65"/>
                  </a:lnTo>
                  <a:lnTo>
                    <a:pt x="54" y="61"/>
                  </a:lnTo>
                  <a:lnTo>
                    <a:pt x="58" y="57"/>
                  </a:lnTo>
                  <a:lnTo>
                    <a:pt x="62" y="46"/>
                  </a:lnTo>
                  <a:close/>
                </a:path>
              </a:pathLst>
            </a:custGeom>
            <a:solidFill>
              <a:srgbClr val="000000"/>
            </a:solidFill>
            <a:ln w="0">
              <a:solidFill>
                <a:srgbClr val="000000"/>
              </a:solidFill>
              <a:round/>
              <a:headEnd/>
              <a:tailEnd/>
            </a:ln>
          </p:spPr>
          <p:txBody>
            <a:bodyPr/>
            <a:lstStyle/>
            <a:p>
              <a:endParaRPr lang="en-CA"/>
            </a:p>
          </p:txBody>
        </p:sp>
        <p:sp>
          <p:nvSpPr>
            <p:cNvPr id="14398" name="Freeform 252"/>
            <p:cNvSpPr>
              <a:spLocks/>
            </p:cNvSpPr>
            <p:nvPr/>
          </p:nvSpPr>
          <p:spPr bwMode="auto">
            <a:xfrm>
              <a:off x="541" y="2776"/>
              <a:ext cx="81" cy="115"/>
            </a:xfrm>
            <a:custGeom>
              <a:avLst/>
              <a:gdLst>
                <a:gd name="T0" fmla="*/ 23 w 81"/>
                <a:gd name="T1" fmla="*/ 54 h 115"/>
                <a:gd name="T2" fmla="*/ 39 w 81"/>
                <a:gd name="T3" fmla="*/ 43 h 115"/>
                <a:gd name="T4" fmla="*/ 50 w 81"/>
                <a:gd name="T5" fmla="*/ 39 h 115"/>
                <a:gd name="T6" fmla="*/ 62 w 81"/>
                <a:gd name="T7" fmla="*/ 43 h 115"/>
                <a:gd name="T8" fmla="*/ 69 w 81"/>
                <a:gd name="T9" fmla="*/ 54 h 115"/>
                <a:gd name="T10" fmla="*/ 69 w 81"/>
                <a:gd name="T11" fmla="*/ 73 h 115"/>
                <a:gd name="T12" fmla="*/ 69 w 81"/>
                <a:gd name="T13" fmla="*/ 108 h 115"/>
                <a:gd name="T14" fmla="*/ 73 w 81"/>
                <a:gd name="T15" fmla="*/ 112 h 115"/>
                <a:gd name="T16" fmla="*/ 77 w 81"/>
                <a:gd name="T17" fmla="*/ 115 h 115"/>
                <a:gd name="T18" fmla="*/ 81 w 81"/>
                <a:gd name="T19" fmla="*/ 115 h 115"/>
                <a:gd name="T20" fmla="*/ 46 w 81"/>
                <a:gd name="T21" fmla="*/ 115 h 115"/>
                <a:gd name="T22" fmla="*/ 50 w 81"/>
                <a:gd name="T23" fmla="*/ 115 h 115"/>
                <a:gd name="T24" fmla="*/ 54 w 81"/>
                <a:gd name="T25" fmla="*/ 112 h 115"/>
                <a:gd name="T26" fmla="*/ 54 w 81"/>
                <a:gd name="T27" fmla="*/ 104 h 115"/>
                <a:gd name="T28" fmla="*/ 54 w 81"/>
                <a:gd name="T29" fmla="*/ 73 h 115"/>
                <a:gd name="T30" fmla="*/ 54 w 81"/>
                <a:gd name="T31" fmla="*/ 58 h 115"/>
                <a:gd name="T32" fmla="*/ 50 w 81"/>
                <a:gd name="T33" fmla="*/ 54 h 115"/>
                <a:gd name="T34" fmla="*/ 43 w 81"/>
                <a:gd name="T35" fmla="*/ 50 h 115"/>
                <a:gd name="T36" fmla="*/ 35 w 81"/>
                <a:gd name="T37" fmla="*/ 54 h 115"/>
                <a:gd name="T38" fmla="*/ 23 w 81"/>
                <a:gd name="T39" fmla="*/ 62 h 115"/>
                <a:gd name="T40" fmla="*/ 23 w 81"/>
                <a:gd name="T41" fmla="*/ 108 h 115"/>
                <a:gd name="T42" fmla="*/ 27 w 81"/>
                <a:gd name="T43" fmla="*/ 112 h 115"/>
                <a:gd name="T44" fmla="*/ 31 w 81"/>
                <a:gd name="T45" fmla="*/ 115 h 115"/>
                <a:gd name="T46" fmla="*/ 35 w 81"/>
                <a:gd name="T47" fmla="*/ 115 h 115"/>
                <a:gd name="T48" fmla="*/ 0 w 81"/>
                <a:gd name="T49" fmla="*/ 115 h 115"/>
                <a:gd name="T50" fmla="*/ 8 w 81"/>
                <a:gd name="T51" fmla="*/ 112 h 115"/>
                <a:gd name="T52" fmla="*/ 8 w 81"/>
                <a:gd name="T53" fmla="*/ 112 h 115"/>
                <a:gd name="T54" fmla="*/ 8 w 81"/>
                <a:gd name="T55" fmla="*/ 100 h 115"/>
                <a:gd name="T56" fmla="*/ 8 w 81"/>
                <a:gd name="T57" fmla="*/ 20 h 115"/>
                <a:gd name="T58" fmla="*/ 8 w 81"/>
                <a:gd name="T59" fmla="*/ 12 h 115"/>
                <a:gd name="T60" fmla="*/ 8 w 81"/>
                <a:gd name="T61" fmla="*/ 8 h 115"/>
                <a:gd name="T62" fmla="*/ 4 w 81"/>
                <a:gd name="T63" fmla="*/ 8 h 115"/>
                <a:gd name="T64" fmla="*/ 0 w 81"/>
                <a:gd name="T65" fmla="*/ 8 h 115"/>
                <a:gd name="T66" fmla="*/ 23 w 81"/>
                <a:gd name="T67" fmla="*/ 0 h 11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81"/>
                <a:gd name="T103" fmla="*/ 0 h 115"/>
                <a:gd name="T104" fmla="*/ 81 w 81"/>
                <a:gd name="T105" fmla="*/ 115 h 11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81" h="115">
                  <a:moveTo>
                    <a:pt x="23" y="0"/>
                  </a:moveTo>
                  <a:lnTo>
                    <a:pt x="23" y="54"/>
                  </a:lnTo>
                  <a:lnTo>
                    <a:pt x="31" y="46"/>
                  </a:lnTo>
                  <a:lnTo>
                    <a:pt x="39" y="43"/>
                  </a:lnTo>
                  <a:lnTo>
                    <a:pt x="43" y="39"/>
                  </a:lnTo>
                  <a:lnTo>
                    <a:pt x="50" y="39"/>
                  </a:lnTo>
                  <a:lnTo>
                    <a:pt x="54" y="43"/>
                  </a:lnTo>
                  <a:lnTo>
                    <a:pt x="62" y="43"/>
                  </a:lnTo>
                  <a:lnTo>
                    <a:pt x="66" y="46"/>
                  </a:lnTo>
                  <a:lnTo>
                    <a:pt x="69" y="54"/>
                  </a:lnTo>
                  <a:lnTo>
                    <a:pt x="69" y="62"/>
                  </a:lnTo>
                  <a:lnTo>
                    <a:pt x="69" y="73"/>
                  </a:lnTo>
                  <a:lnTo>
                    <a:pt x="69" y="100"/>
                  </a:lnTo>
                  <a:lnTo>
                    <a:pt x="69" y="108"/>
                  </a:lnTo>
                  <a:lnTo>
                    <a:pt x="69" y="112"/>
                  </a:lnTo>
                  <a:lnTo>
                    <a:pt x="73" y="112"/>
                  </a:lnTo>
                  <a:lnTo>
                    <a:pt x="73" y="115"/>
                  </a:lnTo>
                  <a:lnTo>
                    <a:pt x="77" y="115"/>
                  </a:lnTo>
                  <a:lnTo>
                    <a:pt x="81" y="115"/>
                  </a:lnTo>
                  <a:lnTo>
                    <a:pt x="46" y="115"/>
                  </a:lnTo>
                  <a:lnTo>
                    <a:pt x="50" y="115"/>
                  </a:lnTo>
                  <a:lnTo>
                    <a:pt x="54" y="112"/>
                  </a:lnTo>
                  <a:lnTo>
                    <a:pt x="54" y="108"/>
                  </a:lnTo>
                  <a:lnTo>
                    <a:pt x="54" y="104"/>
                  </a:lnTo>
                  <a:lnTo>
                    <a:pt x="54" y="100"/>
                  </a:lnTo>
                  <a:lnTo>
                    <a:pt x="54" y="73"/>
                  </a:lnTo>
                  <a:lnTo>
                    <a:pt x="54" y="62"/>
                  </a:lnTo>
                  <a:lnTo>
                    <a:pt x="54" y="58"/>
                  </a:lnTo>
                  <a:lnTo>
                    <a:pt x="54" y="54"/>
                  </a:lnTo>
                  <a:lnTo>
                    <a:pt x="50" y="54"/>
                  </a:lnTo>
                  <a:lnTo>
                    <a:pt x="46" y="50"/>
                  </a:lnTo>
                  <a:lnTo>
                    <a:pt x="43" y="50"/>
                  </a:lnTo>
                  <a:lnTo>
                    <a:pt x="39" y="50"/>
                  </a:lnTo>
                  <a:lnTo>
                    <a:pt x="35" y="54"/>
                  </a:lnTo>
                  <a:lnTo>
                    <a:pt x="31" y="54"/>
                  </a:lnTo>
                  <a:lnTo>
                    <a:pt x="23" y="62"/>
                  </a:lnTo>
                  <a:lnTo>
                    <a:pt x="23" y="100"/>
                  </a:lnTo>
                  <a:lnTo>
                    <a:pt x="23" y="108"/>
                  </a:lnTo>
                  <a:lnTo>
                    <a:pt x="23" y="112"/>
                  </a:lnTo>
                  <a:lnTo>
                    <a:pt x="27" y="112"/>
                  </a:lnTo>
                  <a:lnTo>
                    <a:pt x="27" y="115"/>
                  </a:lnTo>
                  <a:lnTo>
                    <a:pt x="31" y="115"/>
                  </a:lnTo>
                  <a:lnTo>
                    <a:pt x="35" y="115"/>
                  </a:lnTo>
                  <a:lnTo>
                    <a:pt x="0" y="115"/>
                  </a:lnTo>
                  <a:lnTo>
                    <a:pt x="4" y="115"/>
                  </a:lnTo>
                  <a:lnTo>
                    <a:pt x="8" y="112"/>
                  </a:lnTo>
                  <a:lnTo>
                    <a:pt x="8" y="108"/>
                  </a:lnTo>
                  <a:lnTo>
                    <a:pt x="8" y="100"/>
                  </a:lnTo>
                  <a:lnTo>
                    <a:pt x="8" y="31"/>
                  </a:lnTo>
                  <a:lnTo>
                    <a:pt x="8" y="20"/>
                  </a:lnTo>
                  <a:lnTo>
                    <a:pt x="8" y="16"/>
                  </a:lnTo>
                  <a:lnTo>
                    <a:pt x="8" y="12"/>
                  </a:lnTo>
                  <a:lnTo>
                    <a:pt x="8" y="8"/>
                  </a:lnTo>
                  <a:lnTo>
                    <a:pt x="4" y="8"/>
                  </a:lnTo>
                  <a:lnTo>
                    <a:pt x="0" y="12"/>
                  </a:lnTo>
                  <a:lnTo>
                    <a:pt x="0" y="8"/>
                  </a:lnTo>
                  <a:lnTo>
                    <a:pt x="20" y="0"/>
                  </a:lnTo>
                  <a:lnTo>
                    <a:pt x="23" y="0"/>
                  </a:lnTo>
                  <a:close/>
                </a:path>
              </a:pathLst>
            </a:custGeom>
            <a:solidFill>
              <a:srgbClr val="000000"/>
            </a:solidFill>
            <a:ln w="0">
              <a:solidFill>
                <a:srgbClr val="000000"/>
              </a:solidFill>
              <a:round/>
              <a:headEnd/>
              <a:tailEnd/>
            </a:ln>
          </p:spPr>
          <p:txBody>
            <a:bodyPr/>
            <a:lstStyle/>
            <a:p>
              <a:endParaRPr lang="en-CA"/>
            </a:p>
          </p:txBody>
        </p:sp>
        <p:sp>
          <p:nvSpPr>
            <p:cNvPr id="14399" name="Rectangle 253"/>
            <p:cNvSpPr>
              <a:spLocks noChangeArrowheads="1"/>
            </p:cNvSpPr>
            <p:nvPr/>
          </p:nvSpPr>
          <p:spPr bwMode="auto">
            <a:xfrm>
              <a:off x="833" y="2749"/>
              <a:ext cx="8" cy="208"/>
            </a:xfrm>
            <a:prstGeom prst="rect">
              <a:avLst/>
            </a:prstGeom>
            <a:solidFill>
              <a:srgbClr val="000000"/>
            </a:solidFill>
            <a:ln w="0">
              <a:solidFill>
                <a:srgbClr val="000000"/>
              </a:solidFill>
              <a:miter lim="800000"/>
              <a:headEnd/>
              <a:tailEnd/>
            </a:ln>
          </p:spPr>
          <p:txBody>
            <a:bodyPr/>
            <a:lstStyle/>
            <a:p>
              <a:endParaRPr lang="en-US"/>
            </a:p>
          </p:txBody>
        </p:sp>
        <p:sp>
          <p:nvSpPr>
            <p:cNvPr id="14400" name="Rectangle 254"/>
            <p:cNvSpPr>
              <a:spLocks noChangeArrowheads="1"/>
            </p:cNvSpPr>
            <p:nvPr/>
          </p:nvSpPr>
          <p:spPr bwMode="auto">
            <a:xfrm>
              <a:off x="864" y="2749"/>
              <a:ext cx="7" cy="208"/>
            </a:xfrm>
            <a:prstGeom prst="rect">
              <a:avLst/>
            </a:prstGeom>
            <a:solidFill>
              <a:srgbClr val="000000"/>
            </a:solidFill>
            <a:ln w="0">
              <a:solidFill>
                <a:srgbClr val="000000"/>
              </a:solidFill>
              <a:miter lim="800000"/>
              <a:headEnd/>
              <a:tailEnd/>
            </a:ln>
          </p:spPr>
          <p:txBody>
            <a:bodyPr/>
            <a:lstStyle/>
            <a:p>
              <a:endParaRPr lang="en-US"/>
            </a:p>
          </p:txBody>
        </p:sp>
        <p:sp>
          <p:nvSpPr>
            <p:cNvPr id="14401" name="Freeform 255"/>
            <p:cNvSpPr>
              <a:spLocks/>
            </p:cNvSpPr>
            <p:nvPr/>
          </p:nvSpPr>
          <p:spPr bwMode="auto">
            <a:xfrm>
              <a:off x="1063" y="2876"/>
              <a:ext cx="19" cy="19"/>
            </a:xfrm>
            <a:custGeom>
              <a:avLst/>
              <a:gdLst>
                <a:gd name="T0" fmla="*/ 8 w 19"/>
                <a:gd name="T1" fmla="*/ 0 h 19"/>
                <a:gd name="T2" fmla="*/ 12 w 19"/>
                <a:gd name="T3" fmla="*/ 0 h 19"/>
                <a:gd name="T4" fmla="*/ 15 w 19"/>
                <a:gd name="T5" fmla="*/ 4 h 19"/>
                <a:gd name="T6" fmla="*/ 19 w 19"/>
                <a:gd name="T7" fmla="*/ 4 h 19"/>
                <a:gd name="T8" fmla="*/ 19 w 19"/>
                <a:gd name="T9" fmla="*/ 8 h 19"/>
                <a:gd name="T10" fmla="*/ 19 w 19"/>
                <a:gd name="T11" fmla="*/ 12 h 19"/>
                <a:gd name="T12" fmla="*/ 15 w 19"/>
                <a:gd name="T13" fmla="*/ 15 h 19"/>
                <a:gd name="T14" fmla="*/ 12 w 19"/>
                <a:gd name="T15" fmla="*/ 19 h 19"/>
                <a:gd name="T16" fmla="*/ 8 w 19"/>
                <a:gd name="T17" fmla="*/ 19 h 19"/>
                <a:gd name="T18" fmla="*/ 4 w 19"/>
                <a:gd name="T19" fmla="*/ 19 h 19"/>
                <a:gd name="T20" fmla="*/ 0 w 19"/>
                <a:gd name="T21" fmla="*/ 15 h 19"/>
                <a:gd name="T22" fmla="*/ 0 w 19"/>
                <a:gd name="T23" fmla="*/ 12 h 19"/>
                <a:gd name="T24" fmla="*/ 0 w 19"/>
                <a:gd name="T25" fmla="*/ 8 h 19"/>
                <a:gd name="T26" fmla="*/ 0 w 19"/>
                <a:gd name="T27" fmla="*/ 4 h 19"/>
                <a:gd name="T28" fmla="*/ 0 w 19"/>
                <a:gd name="T29" fmla="*/ 4 h 19"/>
                <a:gd name="T30" fmla="*/ 4 w 19"/>
                <a:gd name="T31" fmla="*/ 0 h 19"/>
                <a:gd name="T32" fmla="*/ 8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8" y="0"/>
                  </a:moveTo>
                  <a:lnTo>
                    <a:pt x="12" y="0"/>
                  </a:lnTo>
                  <a:lnTo>
                    <a:pt x="15" y="4"/>
                  </a:lnTo>
                  <a:lnTo>
                    <a:pt x="19" y="4"/>
                  </a:lnTo>
                  <a:lnTo>
                    <a:pt x="19" y="8"/>
                  </a:lnTo>
                  <a:lnTo>
                    <a:pt x="19" y="12"/>
                  </a:lnTo>
                  <a:lnTo>
                    <a:pt x="15" y="15"/>
                  </a:lnTo>
                  <a:lnTo>
                    <a:pt x="12" y="19"/>
                  </a:lnTo>
                  <a:lnTo>
                    <a:pt x="8" y="19"/>
                  </a:lnTo>
                  <a:lnTo>
                    <a:pt x="4" y="19"/>
                  </a:lnTo>
                  <a:lnTo>
                    <a:pt x="0" y="15"/>
                  </a:lnTo>
                  <a:lnTo>
                    <a:pt x="0" y="12"/>
                  </a:lnTo>
                  <a:lnTo>
                    <a:pt x="0" y="8"/>
                  </a:lnTo>
                  <a:lnTo>
                    <a:pt x="0" y="4"/>
                  </a:lnTo>
                  <a:lnTo>
                    <a:pt x="4" y="0"/>
                  </a:lnTo>
                  <a:lnTo>
                    <a:pt x="8" y="0"/>
                  </a:lnTo>
                  <a:close/>
                </a:path>
              </a:pathLst>
            </a:custGeom>
            <a:solidFill>
              <a:srgbClr val="000000"/>
            </a:solidFill>
            <a:ln w="0">
              <a:solidFill>
                <a:srgbClr val="000000"/>
              </a:solidFill>
              <a:round/>
              <a:headEnd/>
              <a:tailEnd/>
            </a:ln>
          </p:spPr>
          <p:txBody>
            <a:bodyPr/>
            <a:lstStyle/>
            <a:p>
              <a:endParaRPr lang="en-CA"/>
            </a:p>
          </p:txBody>
        </p:sp>
        <p:sp>
          <p:nvSpPr>
            <p:cNvPr id="14402" name="Freeform 256"/>
            <p:cNvSpPr>
              <a:spLocks noEditPoints="1"/>
            </p:cNvSpPr>
            <p:nvPr/>
          </p:nvSpPr>
          <p:spPr bwMode="auto">
            <a:xfrm>
              <a:off x="1098" y="2780"/>
              <a:ext cx="73" cy="115"/>
            </a:xfrm>
            <a:custGeom>
              <a:avLst/>
              <a:gdLst>
                <a:gd name="T0" fmla="*/ 0 w 73"/>
                <a:gd name="T1" fmla="*/ 58 h 115"/>
                <a:gd name="T2" fmla="*/ 4 w 73"/>
                <a:gd name="T3" fmla="*/ 39 h 115"/>
                <a:gd name="T4" fmla="*/ 7 w 73"/>
                <a:gd name="T5" fmla="*/ 23 h 115"/>
                <a:gd name="T6" fmla="*/ 11 w 73"/>
                <a:gd name="T7" fmla="*/ 12 h 115"/>
                <a:gd name="T8" fmla="*/ 23 w 73"/>
                <a:gd name="T9" fmla="*/ 4 h 115"/>
                <a:gd name="T10" fmla="*/ 30 w 73"/>
                <a:gd name="T11" fmla="*/ 0 h 115"/>
                <a:gd name="T12" fmla="*/ 34 w 73"/>
                <a:gd name="T13" fmla="*/ 0 h 115"/>
                <a:gd name="T14" fmla="*/ 46 w 73"/>
                <a:gd name="T15" fmla="*/ 0 h 115"/>
                <a:gd name="T16" fmla="*/ 53 w 73"/>
                <a:gd name="T17" fmla="*/ 4 h 115"/>
                <a:gd name="T18" fmla="*/ 57 w 73"/>
                <a:gd name="T19" fmla="*/ 12 h 115"/>
                <a:gd name="T20" fmla="*/ 65 w 73"/>
                <a:gd name="T21" fmla="*/ 23 h 115"/>
                <a:gd name="T22" fmla="*/ 69 w 73"/>
                <a:gd name="T23" fmla="*/ 39 h 115"/>
                <a:gd name="T24" fmla="*/ 73 w 73"/>
                <a:gd name="T25" fmla="*/ 58 h 115"/>
                <a:gd name="T26" fmla="*/ 69 w 73"/>
                <a:gd name="T27" fmla="*/ 73 h 115"/>
                <a:gd name="T28" fmla="*/ 65 w 73"/>
                <a:gd name="T29" fmla="*/ 88 h 115"/>
                <a:gd name="T30" fmla="*/ 61 w 73"/>
                <a:gd name="T31" fmla="*/ 100 h 115"/>
                <a:gd name="T32" fmla="*/ 53 w 73"/>
                <a:gd name="T33" fmla="*/ 108 h 115"/>
                <a:gd name="T34" fmla="*/ 42 w 73"/>
                <a:gd name="T35" fmla="*/ 111 h 115"/>
                <a:gd name="T36" fmla="*/ 34 w 73"/>
                <a:gd name="T37" fmla="*/ 115 h 115"/>
                <a:gd name="T38" fmla="*/ 27 w 73"/>
                <a:gd name="T39" fmla="*/ 111 h 115"/>
                <a:gd name="T40" fmla="*/ 19 w 73"/>
                <a:gd name="T41" fmla="*/ 108 h 115"/>
                <a:gd name="T42" fmla="*/ 11 w 73"/>
                <a:gd name="T43" fmla="*/ 96 h 115"/>
                <a:gd name="T44" fmla="*/ 4 w 73"/>
                <a:gd name="T45" fmla="*/ 77 h 115"/>
                <a:gd name="T46" fmla="*/ 0 w 73"/>
                <a:gd name="T47" fmla="*/ 58 h 115"/>
                <a:gd name="T48" fmla="*/ 15 w 73"/>
                <a:gd name="T49" fmla="*/ 58 h 115"/>
                <a:gd name="T50" fmla="*/ 19 w 73"/>
                <a:gd name="T51" fmla="*/ 81 h 115"/>
                <a:gd name="T52" fmla="*/ 23 w 73"/>
                <a:gd name="T53" fmla="*/ 96 h 115"/>
                <a:gd name="T54" fmla="*/ 27 w 73"/>
                <a:gd name="T55" fmla="*/ 104 h 115"/>
                <a:gd name="T56" fmla="*/ 30 w 73"/>
                <a:gd name="T57" fmla="*/ 108 h 115"/>
                <a:gd name="T58" fmla="*/ 34 w 73"/>
                <a:gd name="T59" fmla="*/ 108 h 115"/>
                <a:gd name="T60" fmla="*/ 38 w 73"/>
                <a:gd name="T61" fmla="*/ 108 h 115"/>
                <a:gd name="T62" fmla="*/ 46 w 73"/>
                <a:gd name="T63" fmla="*/ 104 h 115"/>
                <a:gd name="T64" fmla="*/ 50 w 73"/>
                <a:gd name="T65" fmla="*/ 100 h 115"/>
                <a:gd name="T66" fmla="*/ 50 w 73"/>
                <a:gd name="T67" fmla="*/ 92 h 115"/>
                <a:gd name="T68" fmla="*/ 53 w 73"/>
                <a:gd name="T69" fmla="*/ 73 h 115"/>
                <a:gd name="T70" fmla="*/ 53 w 73"/>
                <a:gd name="T71" fmla="*/ 54 h 115"/>
                <a:gd name="T72" fmla="*/ 53 w 73"/>
                <a:gd name="T73" fmla="*/ 35 h 115"/>
                <a:gd name="T74" fmla="*/ 50 w 73"/>
                <a:gd name="T75" fmla="*/ 19 h 115"/>
                <a:gd name="T76" fmla="*/ 50 w 73"/>
                <a:gd name="T77" fmla="*/ 12 h 115"/>
                <a:gd name="T78" fmla="*/ 46 w 73"/>
                <a:gd name="T79" fmla="*/ 8 h 115"/>
                <a:gd name="T80" fmla="*/ 42 w 73"/>
                <a:gd name="T81" fmla="*/ 4 h 115"/>
                <a:gd name="T82" fmla="*/ 34 w 73"/>
                <a:gd name="T83" fmla="*/ 4 h 115"/>
                <a:gd name="T84" fmla="*/ 30 w 73"/>
                <a:gd name="T85" fmla="*/ 4 h 115"/>
                <a:gd name="T86" fmla="*/ 27 w 73"/>
                <a:gd name="T87" fmla="*/ 8 h 115"/>
                <a:gd name="T88" fmla="*/ 23 w 73"/>
                <a:gd name="T89" fmla="*/ 19 h 115"/>
                <a:gd name="T90" fmla="*/ 19 w 73"/>
                <a:gd name="T91" fmla="*/ 31 h 115"/>
                <a:gd name="T92" fmla="*/ 19 w 73"/>
                <a:gd name="T93" fmla="*/ 46 h 115"/>
                <a:gd name="T94" fmla="*/ 15 w 73"/>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39"/>
                  </a:lnTo>
                  <a:lnTo>
                    <a:pt x="7" y="23"/>
                  </a:lnTo>
                  <a:lnTo>
                    <a:pt x="11" y="12"/>
                  </a:lnTo>
                  <a:lnTo>
                    <a:pt x="23" y="4"/>
                  </a:lnTo>
                  <a:lnTo>
                    <a:pt x="30" y="0"/>
                  </a:lnTo>
                  <a:lnTo>
                    <a:pt x="34" y="0"/>
                  </a:lnTo>
                  <a:lnTo>
                    <a:pt x="46" y="0"/>
                  </a:lnTo>
                  <a:lnTo>
                    <a:pt x="53" y="4"/>
                  </a:lnTo>
                  <a:lnTo>
                    <a:pt x="57" y="12"/>
                  </a:lnTo>
                  <a:lnTo>
                    <a:pt x="65" y="23"/>
                  </a:lnTo>
                  <a:lnTo>
                    <a:pt x="69" y="39"/>
                  </a:lnTo>
                  <a:lnTo>
                    <a:pt x="73" y="58"/>
                  </a:lnTo>
                  <a:lnTo>
                    <a:pt x="69" y="73"/>
                  </a:lnTo>
                  <a:lnTo>
                    <a:pt x="65" y="88"/>
                  </a:lnTo>
                  <a:lnTo>
                    <a:pt x="61" y="100"/>
                  </a:lnTo>
                  <a:lnTo>
                    <a:pt x="53" y="108"/>
                  </a:lnTo>
                  <a:lnTo>
                    <a:pt x="42" y="111"/>
                  </a:lnTo>
                  <a:lnTo>
                    <a:pt x="34" y="115"/>
                  </a:lnTo>
                  <a:lnTo>
                    <a:pt x="27" y="111"/>
                  </a:lnTo>
                  <a:lnTo>
                    <a:pt x="19" y="108"/>
                  </a:lnTo>
                  <a:lnTo>
                    <a:pt x="11" y="96"/>
                  </a:lnTo>
                  <a:lnTo>
                    <a:pt x="4" y="77"/>
                  </a:lnTo>
                  <a:lnTo>
                    <a:pt x="0" y="58"/>
                  </a:lnTo>
                  <a:close/>
                  <a:moveTo>
                    <a:pt x="15" y="58"/>
                  </a:moveTo>
                  <a:lnTo>
                    <a:pt x="19" y="81"/>
                  </a:lnTo>
                  <a:lnTo>
                    <a:pt x="23" y="96"/>
                  </a:lnTo>
                  <a:lnTo>
                    <a:pt x="27" y="104"/>
                  </a:lnTo>
                  <a:lnTo>
                    <a:pt x="30" y="108"/>
                  </a:lnTo>
                  <a:lnTo>
                    <a:pt x="34" y="108"/>
                  </a:lnTo>
                  <a:lnTo>
                    <a:pt x="38" y="108"/>
                  </a:lnTo>
                  <a:lnTo>
                    <a:pt x="46" y="104"/>
                  </a:lnTo>
                  <a:lnTo>
                    <a:pt x="50" y="100"/>
                  </a:lnTo>
                  <a:lnTo>
                    <a:pt x="50" y="92"/>
                  </a:lnTo>
                  <a:lnTo>
                    <a:pt x="53" y="73"/>
                  </a:lnTo>
                  <a:lnTo>
                    <a:pt x="53" y="54"/>
                  </a:lnTo>
                  <a:lnTo>
                    <a:pt x="53" y="35"/>
                  </a:lnTo>
                  <a:lnTo>
                    <a:pt x="50" y="19"/>
                  </a:lnTo>
                  <a:lnTo>
                    <a:pt x="50" y="12"/>
                  </a:lnTo>
                  <a:lnTo>
                    <a:pt x="46" y="8"/>
                  </a:lnTo>
                  <a:lnTo>
                    <a:pt x="42" y="4"/>
                  </a:lnTo>
                  <a:lnTo>
                    <a:pt x="34" y="4"/>
                  </a:lnTo>
                  <a:lnTo>
                    <a:pt x="30" y="4"/>
                  </a:lnTo>
                  <a:lnTo>
                    <a:pt x="27" y="8"/>
                  </a:lnTo>
                  <a:lnTo>
                    <a:pt x="23" y="19"/>
                  </a:lnTo>
                  <a:lnTo>
                    <a:pt x="19" y="31"/>
                  </a:lnTo>
                  <a:lnTo>
                    <a:pt x="19" y="46"/>
                  </a:lnTo>
                  <a:lnTo>
                    <a:pt x="15" y="58"/>
                  </a:lnTo>
                  <a:close/>
                </a:path>
              </a:pathLst>
            </a:custGeom>
            <a:solidFill>
              <a:srgbClr val="000000"/>
            </a:solidFill>
            <a:ln w="0">
              <a:solidFill>
                <a:srgbClr val="000000"/>
              </a:solidFill>
              <a:round/>
              <a:headEnd/>
              <a:tailEnd/>
            </a:ln>
          </p:spPr>
          <p:txBody>
            <a:bodyPr/>
            <a:lstStyle/>
            <a:p>
              <a:endParaRPr lang="en-CA"/>
            </a:p>
          </p:txBody>
        </p:sp>
        <p:sp>
          <p:nvSpPr>
            <p:cNvPr id="14403" name="Freeform 257"/>
            <p:cNvSpPr>
              <a:spLocks noEditPoints="1"/>
            </p:cNvSpPr>
            <p:nvPr/>
          </p:nvSpPr>
          <p:spPr bwMode="auto">
            <a:xfrm>
              <a:off x="1182" y="2780"/>
              <a:ext cx="69" cy="115"/>
            </a:xfrm>
            <a:custGeom>
              <a:avLst/>
              <a:gdLst>
                <a:gd name="T0" fmla="*/ 0 w 69"/>
                <a:gd name="T1" fmla="*/ 58 h 115"/>
                <a:gd name="T2" fmla="*/ 4 w 69"/>
                <a:gd name="T3" fmla="*/ 39 h 115"/>
                <a:gd name="T4" fmla="*/ 8 w 69"/>
                <a:gd name="T5" fmla="*/ 23 h 115"/>
                <a:gd name="T6" fmla="*/ 12 w 69"/>
                <a:gd name="T7" fmla="*/ 12 h 115"/>
                <a:gd name="T8" fmla="*/ 23 w 69"/>
                <a:gd name="T9" fmla="*/ 4 h 115"/>
                <a:gd name="T10" fmla="*/ 27 w 69"/>
                <a:gd name="T11" fmla="*/ 0 h 115"/>
                <a:gd name="T12" fmla="*/ 35 w 69"/>
                <a:gd name="T13" fmla="*/ 0 h 115"/>
                <a:gd name="T14" fmla="*/ 42 w 69"/>
                <a:gd name="T15" fmla="*/ 0 h 115"/>
                <a:gd name="T16" fmla="*/ 50 w 69"/>
                <a:gd name="T17" fmla="*/ 4 h 115"/>
                <a:gd name="T18" fmla="*/ 58 w 69"/>
                <a:gd name="T19" fmla="*/ 12 h 115"/>
                <a:gd name="T20" fmla="*/ 65 w 69"/>
                <a:gd name="T21" fmla="*/ 23 h 115"/>
                <a:gd name="T22" fmla="*/ 69 w 69"/>
                <a:gd name="T23" fmla="*/ 39 h 115"/>
                <a:gd name="T24" fmla="*/ 69 w 69"/>
                <a:gd name="T25" fmla="*/ 58 h 115"/>
                <a:gd name="T26" fmla="*/ 69 w 69"/>
                <a:gd name="T27" fmla="*/ 73 h 115"/>
                <a:gd name="T28" fmla="*/ 65 w 69"/>
                <a:gd name="T29" fmla="*/ 88 h 115"/>
                <a:gd name="T30" fmla="*/ 58 w 69"/>
                <a:gd name="T31" fmla="*/ 100 h 115"/>
                <a:gd name="T32" fmla="*/ 50 w 69"/>
                <a:gd name="T33" fmla="*/ 108 h 115"/>
                <a:gd name="T34" fmla="*/ 42 w 69"/>
                <a:gd name="T35" fmla="*/ 111 h 115"/>
                <a:gd name="T36" fmla="*/ 35 w 69"/>
                <a:gd name="T37" fmla="*/ 115 h 115"/>
                <a:gd name="T38" fmla="*/ 27 w 69"/>
                <a:gd name="T39" fmla="*/ 111 h 115"/>
                <a:gd name="T40" fmla="*/ 15 w 69"/>
                <a:gd name="T41" fmla="*/ 108 h 115"/>
                <a:gd name="T42" fmla="*/ 8 w 69"/>
                <a:gd name="T43" fmla="*/ 96 h 115"/>
                <a:gd name="T44" fmla="*/ 4 w 69"/>
                <a:gd name="T45" fmla="*/ 77 h 115"/>
                <a:gd name="T46" fmla="*/ 0 w 69"/>
                <a:gd name="T47" fmla="*/ 58 h 115"/>
                <a:gd name="T48" fmla="*/ 15 w 69"/>
                <a:gd name="T49" fmla="*/ 58 h 115"/>
                <a:gd name="T50" fmla="*/ 19 w 69"/>
                <a:gd name="T51" fmla="*/ 81 h 115"/>
                <a:gd name="T52" fmla="*/ 23 w 69"/>
                <a:gd name="T53" fmla="*/ 96 h 115"/>
                <a:gd name="T54" fmla="*/ 27 w 69"/>
                <a:gd name="T55" fmla="*/ 104 h 115"/>
                <a:gd name="T56" fmla="*/ 31 w 69"/>
                <a:gd name="T57" fmla="*/ 108 h 115"/>
                <a:gd name="T58" fmla="*/ 35 w 69"/>
                <a:gd name="T59" fmla="*/ 108 h 115"/>
                <a:gd name="T60" fmla="*/ 38 w 69"/>
                <a:gd name="T61" fmla="*/ 108 h 115"/>
                <a:gd name="T62" fmla="*/ 46 w 69"/>
                <a:gd name="T63" fmla="*/ 104 h 115"/>
                <a:gd name="T64" fmla="*/ 50 w 69"/>
                <a:gd name="T65" fmla="*/ 100 h 115"/>
                <a:gd name="T66" fmla="*/ 50 w 69"/>
                <a:gd name="T67" fmla="*/ 92 h 115"/>
                <a:gd name="T68" fmla="*/ 54 w 69"/>
                <a:gd name="T69" fmla="*/ 73 h 115"/>
                <a:gd name="T70" fmla="*/ 54 w 69"/>
                <a:gd name="T71" fmla="*/ 54 h 115"/>
                <a:gd name="T72" fmla="*/ 54 w 69"/>
                <a:gd name="T73" fmla="*/ 35 h 115"/>
                <a:gd name="T74" fmla="*/ 50 w 69"/>
                <a:gd name="T75" fmla="*/ 19 h 115"/>
                <a:gd name="T76" fmla="*/ 46 w 69"/>
                <a:gd name="T77" fmla="*/ 12 h 115"/>
                <a:gd name="T78" fmla="*/ 42 w 69"/>
                <a:gd name="T79" fmla="*/ 8 h 115"/>
                <a:gd name="T80" fmla="*/ 38 w 69"/>
                <a:gd name="T81" fmla="*/ 4 h 115"/>
                <a:gd name="T82" fmla="*/ 35 w 69"/>
                <a:gd name="T83" fmla="*/ 4 h 115"/>
                <a:gd name="T84" fmla="*/ 31 w 69"/>
                <a:gd name="T85" fmla="*/ 4 h 115"/>
                <a:gd name="T86" fmla="*/ 27 w 69"/>
                <a:gd name="T87" fmla="*/ 8 h 115"/>
                <a:gd name="T88" fmla="*/ 23 w 69"/>
                <a:gd name="T89" fmla="*/ 19 h 115"/>
                <a:gd name="T90" fmla="*/ 19 w 69"/>
                <a:gd name="T91" fmla="*/ 31 h 115"/>
                <a:gd name="T92" fmla="*/ 15 w 69"/>
                <a:gd name="T93" fmla="*/ 46 h 115"/>
                <a:gd name="T94" fmla="*/ 15 w 69"/>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4" y="39"/>
                  </a:lnTo>
                  <a:lnTo>
                    <a:pt x="8" y="23"/>
                  </a:lnTo>
                  <a:lnTo>
                    <a:pt x="12" y="12"/>
                  </a:lnTo>
                  <a:lnTo>
                    <a:pt x="23" y="4"/>
                  </a:lnTo>
                  <a:lnTo>
                    <a:pt x="27" y="0"/>
                  </a:lnTo>
                  <a:lnTo>
                    <a:pt x="35" y="0"/>
                  </a:lnTo>
                  <a:lnTo>
                    <a:pt x="42" y="0"/>
                  </a:lnTo>
                  <a:lnTo>
                    <a:pt x="50" y="4"/>
                  </a:lnTo>
                  <a:lnTo>
                    <a:pt x="58" y="12"/>
                  </a:lnTo>
                  <a:lnTo>
                    <a:pt x="65" y="23"/>
                  </a:lnTo>
                  <a:lnTo>
                    <a:pt x="69" y="39"/>
                  </a:lnTo>
                  <a:lnTo>
                    <a:pt x="69" y="58"/>
                  </a:lnTo>
                  <a:lnTo>
                    <a:pt x="69" y="73"/>
                  </a:lnTo>
                  <a:lnTo>
                    <a:pt x="65" y="88"/>
                  </a:lnTo>
                  <a:lnTo>
                    <a:pt x="58" y="100"/>
                  </a:lnTo>
                  <a:lnTo>
                    <a:pt x="50" y="108"/>
                  </a:lnTo>
                  <a:lnTo>
                    <a:pt x="42" y="111"/>
                  </a:lnTo>
                  <a:lnTo>
                    <a:pt x="35" y="115"/>
                  </a:lnTo>
                  <a:lnTo>
                    <a:pt x="27" y="111"/>
                  </a:lnTo>
                  <a:lnTo>
                    <a:pt x="15" y="108"/>
                  </a:lnTo>
                  <a:lnTo>
                    <a:pt x="8" y="96"/>
                  </a:lnTo>
                  <a:lnTo>
                    <a:pt x="4" y="77"/>
                  </a:lnTo>
                  <a:lnTo>
                    <a:pt x="0" y="58"/>
                  </a:lnTo>
                  <a:close/>
                  <a:moveTo>
                    <a:pt x="15" y="58"/>
                  </a:moveTo>
                  <a:lnTo>
                    <a:pt x="19" y="81"/>
                  </a:lnTo>
                  <a:lnTo>
                    <a:pt x="23" y="96"/>
                  </a:lnTo>
                  <a:lnTo>
                    <a:pt x="27" y="104"/>
                  </a:lnTo>
                  <a:lnTo>
                    <a:pt x="31" y="108"/>
                  </a:lnTo>
                  <a:lnTo>
                    <a:pt x="35" y="108"/>
                  </a:lnTo>
                  <a:lnTo>
                    <a:pt x="38" y="108"/>
                  </a:lnTo>
                  <a:lnTo>
                    <a:pt x="46" y="104"/>
                  </a:lnTo>
                  <a:lnTo>
                    <a:pt x="50" y="100"/>
                  </a:lnTo>
                  <a:lnTo>
                    <a:pt x="50" y="92"/>
                  </a:lnTo>
                  <a:lnTo>
                    <a:pt x="54" y="73"/>
                  </a:lnTo>
                  <a:lnTo>
                    <a:pt x="54" y="54"/>
                  </a:lnTo>
                  <a:lnTo>
                    <a:pt x="54" y="35"/>
                  </a:lnTo>
                  <a:lnTo>
                    <a:pt x="50" y="19"/>
                  </a:lnTo>
                  <a:lnTo>
                    <a:pt x="46" y="12"/>
                  </a:lnTo>
                  <a:lnTo>
                    <a:pt x="42" y="8"/>
                  </a:lnTo>
                  <a:lnTo>
                    <a:pt x="38" y="4"/>
                  </a:lnTo>
                  <a:lnTo>
                    <a:pt x="35" y="4"/>
                  </a:lnTo>
                  <a:lnTo>
                    <a:pt x="31" y="4"/>
                  </a:lnTo>
                  <a:lnTo>
                    <a:pt x="27" y="8"/>
                  </a:lnTo>
                  <a:lnTo>
                    <a:pt x="23" y="19"/>
                  </a:lnTo>
                  <a:lnTo>
                    <a:pt x="19" y="31"/>
                  </a:lnTo>
                  <a:lnTo>
                    <a:pt x="15" y="46"/>
                  </a:lnTo>
                  <a:lnTo>
                    <a:pt x="15" y="58"/>
                  </a:lnTo>
                  <a:close/>
                </a:path>
              </a:pathLst>
            </a:custGeom>
            <a:solidFill>
              <a:srgbClr val="000000"/>
            </a:solidFill>
            <a:ln w="0">
              <a:solidFill>
                <a:srgbClr val="000000"/>
              </a:solidFill>
              <a:round/>
              <a:headEnd/>
              <a:tailEnd/>
            </a:ln>
          </p:spPr>
          <p:txBody>
            <a:bodyPr/>
            <a:lstStyle/>
            <a:p>
              <a:endParaRPr lang="en-CA"/>
            </a:p>
          </p:txBody>
        </p:sp>
        <p:sp>
          <p:nvSpPr>
            <p:cNvPr id="14404" name="Freeform 258"/>
            <p:cNvSpPr>
              <a:spLocks noEditPoints="1"/>
            </p:cNvSpPr>
            <p:nvPr/>
          </p:nvSpPr>
          <p:spPr bwMode="auto">
            <a:xfrm>
              <a:off x="1270" y="2780"/>
              <a:ext cx="66" cy="115"/>
            </a:xfrm>
            <a:custGeom>
              <a:avLst/>
              <a:gdLst>
                <a:gd name="T0" fmla="*/ 12 w 66"/>
                <a:gd name="T1" fmla="*/ 46 h 115"/>
                <a:gd name="T2" fmla="*/ 4 w 66"/>
                <a:gd name="T3" fmla="*/ 31 h 115"/>
                <a:gd name="T4" fmla="*/ 4 w 66"/>
                <a:gd name="T5" fmla="*/ 16 h 115"/>
                <a:gd name="T6" fmla="*/ 20 w 66"/>
                <a:gd name="T7" fmla="*/ 0 h 115"/>
                <a:gd name="T8" fmla="*/ 46 w 66"/>
                <a:gd name="T9" fmla="*/ 0 h 115"/>
                <a:gd name="T10" fmla="*/ 62 w 66"/>
                <a:gd name="T11" fmla="*/ 16 h 115"/>
                <a:gd name="T12" fmla="*/ 62 w 66"/>
                <a:gd name="T13" fmla="*/ 31 h 115"/>
                <a:gd name="T14" fmla="*/ 50 w 66"/>
                <a:gd name="T15" fmla="*/ 42 h 115"/>
                <a:gd name="T16" fmla="*/ 50 w 66"/>
                <a:gd name="T17" fmla="*/ 62 h 115"/>
                <a:gd name="T18" fmla="*/ 62 w 66"/>
                <a:gd name="T19" fmla="*/ 77 h 115"/>
                <a:gd name="T20" fmla="*/ 62 w 66"/>
                <a:gd name="T21" fmla="*/ 96 h 115"/>
                <a:gd name="T22" fmla="*/ 46 w 66"/>
                <a:gd name="T23" fmla="*/ 111 h 115"/>
                <a:gd name="T24" fmla="*/ 23 w 66"/>
                <a:gd name="T25" fmla="*/ 115 h 115"/>
                <a:gd name="T26" fmla="*/ 8 w 66"/>
                <a:gd name="T27" fmla="*/ 104 h 115"/>
                <a:gd name="T28" fmla="*/ 0 w 66"/>
                <a:gd name="T29" fmla="*/ 88 h 115"/>
                <a:gd name="T30" fmla="*/ 4 w 66"/>
                <a:gd name="T31" fmla="*/ 73 h 115"/>
                <a:gd name="T32" fmla="*/ 23 w 66"/>
                <a:gd name="T33" fmla="*/ 58 h 115"/>
                <a:gd name="T34" fmla="*/ 43 w 66"/>
                <a:gd name="T35" fmla="*/ 39 h 115"/>
                <a:gd name="T36" fmla="*/ 46 w 66"/>
                <a:gd name="T37" fmla="*/ 27 h 115"/>
                <a:gd name="T38" fmla="*/ 46 w 66"/>
                <a:gd name="T39" fmla="*/ 16 h 115"/>
                <a:gd name="T40" fmla="*/ 39 w 66"/>
                <a:gd name="T41" fmla="*/ 4 h 115"/>
                <a:gd name="T42" fmla="*/ 27 w 66"/>
                <a:gd name="T43" fmla="*/ 4 h 115"/>
                <a:gd name="T44" fmla="*/ 20 w 66"/>
                <a:gd name="T45" fmla="*/ 16 h 115"/>
                <a:gd name="T46" fmla="*/ 20 w 66"/>
                <a:gd name="T47" fmla="*/ 23 h 115"/>
                <a:gd name="T48" fmla="*/ 23 w 66"/>
                <a:gd name="T49" fmla="*/ 35 h 115"/>
                <a:gd name="T50" fmla="*/ 35 w 66"/>
                <a:gd name="T51" fmla="*/ 46 h 115"/>
                <a:gd name="T52" fmla="*/ 23 w 66"/>
                <a:gd name="T53" fmla="*/ 65 h 115"/>
                <a:gd name="T54" fmla="*/ 16 w 66"/>
                <a:gd name="T55" fmla="*/ 81 h 115"/>
                <a:gd name="T56" fmla="*/ 16 w 66"/>
                <a:gd name="T57" fmla="*/ 96 h 115"/>
                <a:gd name="T58" fmla="*/ 27 w 66"/>
                <a:gd name="T59" fmla="*/ 108 h 115"/>
                <a:gd name="T60" fmla="*/ 39 w 66"/>
                <a:gd name="T61" fmla="*/ 108 h 115"/>
                <a:gd name="T62" fmla="*/ 46 w 66"/>
                <a:gd name="T63" fmla="*/ 100 h 115"/>
                <a:gd name="T64" fmla="*/ 50 w 66"/>
                <a:gd name="T65" fmla="*/ 88 h 115"/>
                <a:gd name="T66" fmla="*/ 43 w 66"/>
                <a:gd name="T67" fmla="*/ 77 h 115"/>
                <a:gd name="T68" fmla="*/ 27 w 66"/>
                <a:gd name="T69" fmla="*/ 62 h 11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66"/>
                <a:gd name="T106" fmla="*/ 0 h 115"/>
                <a:gd name="T107" fmla="*/ 66 w 66"/>
                <a:gd name="T108" fmla="*/ 115 h 11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66" h="115">
                  <a:moveTo>
                    <a:pt x="23" y="58"/>
                  </a:moveTo>
                  <a:lnTo>
                    <a:pt x="12" y="46"/>
                  </a:lnTo>
                  <a:lnTo>
                    <a:pt x="4" y="39"/>
                  </a:lnTo>
                  <a:lnTo>
                    <a:pt x="4" y="31"/>
                  </a:lnTo>
                  <a:lnTo>
                    <a:pt x="0" y="27"/>
                  </a:lnTo>
                  <a:lnTo>
                    <a:pt x="4" y="16"/>
                  </a:lnTo>
                  <a:lnTo>
                    <a:pt x="12" y="8"/>
                  </a:lnTo>
                  <a:lnTo>
                    <a:pt x="20" y="0"/>
                  </a:lnTo>
                  <a:lnTo>
                    <a:pt x="35" y="0"/>
                  </a:lnTo>
                  <a:lnTo>
                    <a:pt x="46" y="0"/>
                  </a:lnTo>
                  <a:lnTo>
                    <a:pt x="54" y="8"/>
                  </a:lnTo>
                  <a:lnTo>
                    <a:pt x="62" y="16"/>
                  </a:lnTo>
                  <a:lnTo>
                    <a:pt x="62" y="23"/>
                  </a:lnTo>
                  <a:lnTo>
                    <a:pt x="62" y="31"/>
                  </a:lnTo>
                  <a:lnTo>
                    <a:pt x="58" y="35"/>
                  </a:lnTo>
                  <a:lnTo>
                    <a:pt x="50" y="42"/>
                  </a:lnTo>
                  <a:lnTo>
                    <a:pt x="39" y="50"/>
                  </a:lnTo>
                  <a:lnTo>
                    <a:pt x="50" y="62"/>
                  </a:lnTo>
                  <a:lnTo>
                    <a:pt x="58" y="69"/>
                  </a:lnTo>
                  <a:lnTo>
                    <a:pt x="62" y="77"/>
                  </a:lnTo>
                  <a:lnTo>
                    <a:pt x="66" y="85"/>
                  </a:lnTo>
                  <a:lnTo>
                    <a:pt x="62" y="96"/>
                  </a:lnTo>
                  <a:lnTo>
                    <a:pt x="58" y="108"/>
                  </a:lnTo>
                  <a:lnTo>
                    <a:pt x="46" y="111"/>
                  </a:lnTo>
                  <a:lnTo>
                    <a:pt x="31" y="115"/>
                  </a:lnTo>
                  <a:lnTo>
                    <a:pt x="23" y="115"/>
                  </a:lnTo>
                  <a:lnTo>
                    <a:pt x="16" y="111"/>
                  </a:lnTo>
                  <a:lnTo>
                    <a:pt x="8" y="104"/>
                  </a:lnTo>
                  <a:lnTo>
                    <a:pt x="0" y="96"/>
                  </a:lnTo>
                  <a:lnTo>
                    <a:pt x="0" y="88"/>
                  </a:lnTo>
                  <a:lnTo>
                    <a:pt x="0" y="81"/>
                  </a:lnTo>
                  <a:lnTo>
                    <a:pt x="4" y="73"/>
                  </a:lnTo>
                  <a:lnTo>
                    <a:pt x="12" y="65"/>
                  </a:lnTo>
                  <a:lnTo>
                    <a:pt x="23" y="58"/>
                  </a:lnTo>
                  <a:close/>
                  <a:moveTo>
                    <a:pt x="35" y="46"/>
                  </a:moveTo>
                  <a:lnTo>
                    <a:pt x="43" y="39"/>
                  </a:lnTo>
                  <a:lnTo>
                    <a:pt x="46" y="35"/>
                  </a:lnTo>
                  <a:lnTo>
                    <a:pt x="46" y="27"/>
                  </a:lnTo>
                  <a:lnTo>
                    <a:pt x="46" y="23"/>
                  </a:lnTo>
                  <a:lnTo>
                    <a:pt x="46" y="16"/>
                  </a:lnTo>
                  <a:lnTo>
                    <a:pt x="43" y="8"/>
                  </a:lnTo>
                  <a:lnTo>
                    <a:pt x="39" y="4"/>
                  </a:lnTo>
                  <a:lnTo>
                    <a:pt x="35" y="4"/>
                  </a:lnTo>
                  <a:lnTo>
                    <a:pt x="27" y="4"/>
                  </a:lnTo>
                  <a:lnTo>
                    <a:pt x="23" y="8"/>
                  </a:lnTo>
                  <a:lnTo>
                    <a:pt x="20" y="16"/>
                  </a:lnTo>
                  <a:lnTo>
                    <a:pt x="20" y="19"/>
                  </a:lnTo>
                  <a:lnTo>
                    <a:pt x="20" y="23"/>
                  </a:lnTo>
                  <a:lnTo>
                    <a:pt x="20" y="27"/>
                  </a:lnTo>
                  <a:lnTo>
                    <a:pt x="23" y="35"/>
                  </a:lnTo>
                  <a:lnTo>
                    <a:pt x="23" y="39"/>
                  </a:lnTo>
                  <a:lnTo>
                    <a:pt x="35" y="46"/>
                  </a:lnTo>
                  <a:close/>
                  <a:moveTo>
                    <a:pt x="27" y="62"/>
                  </a:moveTo>
                  <a:lnTo>
                    <a:pt x="23" y="65"/>
                  </a:lnTo>
                  <a:lnTo>
                    <a:pt x="20" y="73"/>
                  </a:lnTo>
                  <a:lnTo>
                    <a:pt x="16" y="81"/>
                  </a:lnTo>
                  <a:lnTo>
                    <a:pt x="16" y="88"/>
                  </a:lnTo>
                  <a:lnTo>
                    <a:pt x="16" y="96"/>
                  </a:lnTo>
                  <a:lnTo>
                    <a:pt x="20" y="104"/>
                  </a:lnTo>
                  <a:lnTo>
                    <a:pt x="27" y="108"/>
                  </a:lnTo>
                  <a:lnTo>
                    <a:pt x="35" y="108"/>
                  </a:lnTo>
                  <a:lnTo>
                    <a:pt x="39" y="108"/>
                  </a:lnTo>
                  <a:lnTo>
                    <a:pt x="46" y="104"/>
                  </a:lnTo>
                  <a:lnTo>
                    <a:pt x="46" y="100"/>
                  </a:lnTo>
                  <a:lnTo>
                    <a:pt x="50" y="92"/>
                  </a:lnTo>
                  <a:lnTo>
                    <a:pt x="50" y="88"/>
                  </a:lnTo>
                  <a:lnTo>
                    <a:pt x="46" y="81"/>
                  </a:lnTo>
                  <a:lnTo>
                    <a:pt x="43" y="77"/>
                  </a:lnTo>
                  <a:lnTo>
                    <a:pt x="35" y="69"/>
                  </a:lnTo>
                  <a:lnTo>
                    <a:pt x="27" y="62"/>
                  </a:lnTo>
                  <a:close/>
                </a:path>
              </a:pathLst>
            </a:custGeom>
            <a:solidFill>
              <a:srgbClr val="000000"/>
            </a:solidFill>
            <a:ln w="0">
              <a:solidFill>
                <a:srgbClr val="000000"/>
              </a:solidFill>
              <a:round/>
              <a:headEnd/>
              <a:tailEnd/>
            </a:ln>
          </p:spPr>
          <p:txBody>
            <a:bodyPr/>
            <a:lstStyle/>
            <a:p>
              <a:endParaRPr lang="en-CA"/>
            </a:p>
          </p:txBody>
        </p:sp>
        <p:sp>
          <p:nvSpPr>
            <p:cNvPr id="14405" name="Freeform 259"/>
            <p:cNvSpPr>
              <a:spLocks/>
            </p:cNvSpPr>
            <p:nvPr/>
          </p:nvSpPr>
          <p:spPr bwMode="auto">
            <a:xfrm>
              <a:off x="1351" y="2780"/>
              <a:ext cx="69" cy="115"/>
            </a:xfrm>
            <a:custGeom>
              <a:avLst/>
              <a:gdLst>
                <a:gd name="T0" fmla="*/ 11 w 69"/>
                <a:gd name="T1" fmla="*/ 0 h 115"/>
                <a:gd name="T2" fmla="*/ 69 w 69"/>
                <a:gd name="T3" fmla="*/ 0 h 115"/>
                <a:gd name="T4" fmla="*/ 69 w 69"/>
                <a:gd name="T5" fmla="*/ 4 h 115"/>
                <a:gd name="T6" fmla="*/ 31 w 69"/>
                <a:gd name="T7" fmla="*/ 115 h 115"/>
                <a:gd name="T8" fmla="*/ 19 w 69"/>
                <a:gd name="T9" fmla="*/ 115 h 115"/>
                <a:gd name="T10" fmla="*/ 57 w 69"/>
                <a:gd name="T11" fmla="*/ 16 h 115"/>
                <a:gd name="T12" fmla="*/ 27 w 69"/>
                <a:gd name="T13" fmla="*/ 16 h 115"/>
                <a:gd name="T14" fmla="*/ 19 w 69"/>
                <a:gd name="T15" fmla="*/ 16 h 115"/>
                <a:gd name="T16" fmla="*/ 11 w 69"/>
                <a:gd name="T17" fmla="*/ 16 h 115"/>
                <a:gd name="T18" fmla="*/ 8 w 69"/>
                <a:gd name="T19" fmla="*/ 23 h 115"/>
                <a:gd name="T20" fmla="*/ 4 w 69"/>
                <a:gd name="T21" fmla="*/ 27 h 115"/>
                <a:gd name="T22" fmla="*/ 0 w 69"/>
                <a:gd name="T23" fmla="*/ 27 h 115"/>
                <a:gd name="T24" fmla="*/ 11 w 69"/>
                <a:gd name="T25" fmla="*/ 0 h 11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69"/>
                <a:gd name="T40" fmla="*/ 0 h 115"/>
                <a:gd name="T41" fmla="*/ 69 w 69"/>
                <a:gd name="T42" fmla="*/ 115 h 11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69" h="115">
                  <a:moveTo>
                    <a:pt x="11" y="0"/>
                  </a:moveTo>
                  <a:lnTo>
                    <a:pt x="69" y="0"/>
                  </a:lnTo>
                  <a:lnTo>
                    <a:pt x="69" y="4"/>
                  </a:lnTo>
                  <a:lnTo>
                    <a:pt x="31" y="115"/>
                  </a:lnTo>
                  <a:lnTo>
                    <a:pt x="19" y="115"/>
                  </a:lnTo>
                  <a:lnTo>
                    <a:pt x="57" y="16"/>
                  </a:lnTo>
                  <a:lnTo>
                    <a:pt x="27" y="16"/>
                  </a:lnTo>
                  <a:lnTo>
                    <a:pt x="19" y="16"/>
                  </a:lnTo>
                  <a:lnTo>
                    <a:pt x="11" y="16"/>
                  </a:lnTo>
                  <a:lnTo>
                    <a:pt x="8" y="23"/>
                  </a:lnTo>
                  <a:lnTo>
                    <a:pt x="4" y="27"/>
                  </a:lnTo>
                  <a:lnTo>
                    <a:pt x="0" y="27"/>
                  </a:lnTo>
                  <a:lnTo>
                    <a:pt x="11" y="0"/>
                  </a:lnTo>
                  <a:close/>
                </a:path>
              </a:pathLst>
            </a:custGeom>
            <a:solidFill>
              <a:srgbClr val="000000"/>
            </a:solidFill>
            <a:ln w="0">
              <a:solidFill>
                <a:srgbClr val="000000"/>
              </a:solidFill>
              <a:round/>
              <a:headEnd/>
              <a:tailEnd/>
            </a:ln>
          </p:spPr>
          <p:txBody>
            <a:bodyPr/>
            <a:lstStyle/>
            <a:p>
              <a:endParaRPr lang="en-CA"/>
            </a:p>
          </p:txBody>
        </p:sp>
        <p:sp>
          <p:nvSpPr>
            <p:cNvPr id="14406" name="Rectangle 260"/>
            <p:cNvSpPr>
              <a:spLocks noChangeArrowheads="1"/>
            </p:cNvSpPr>
            <p:nvPr/>
          </p:nvSpPr>
          <p:spPr bwMode="auto">
            <a:xfrm>
              <a:off x="1554" y="2749"/>
              <a:ext cx="8" cy="208"/>
            </a:xfrm>
            <a:prstGeom prst="rect">
              <a:avLst/>
            </a:prstGeom>
            <a:solidFill>
              <a:srgbClr val="000000"/>
            </a:solidFill>
            <a:ln w="0">
              <a:solidFill>
                <a:srgbClr val="000000"/>
              </a:solidFill>
              <a:miter lim="800000"/>
              <a:headEnd/>
              <a:tailEnd/>
            </a:ln>
          </p:spPr>
          <p:txBody>
            <a:bodyPr/>
            <a:lstStyle/>
            <a:p>
              <a:endParaRPr lang="en-US"/>
            </a:p>
          </p:txBody>
        </p:sp>
        <p:sp>
          <p:nvSpPr>
            <p:cNvPr id="14407" name="Freeform 261"/>
            <p:cNvSpPr>
              <a:spLocks noEditPoints="1"/>
            </p:cNvSpPr>
            <p:nvPr/>
          </p:nvSpPr>
          <p:spPr bwMode="auto">
            <a:xfrm>
              <a:off x="1746" y="2780"/>
              <a:ext cx="73" cy="115"/>
            </a:xfrm>
            <a:custGeom>
              <a:avLst/>
              <a:gdLst>
                <a:gd name="T0" fmla="*/ 0 w 73"/>
                <a:gd name="T1" fmla="*/ 58 h 115"/>
                <a:gd name="T2" fmla="*/ 4 w 73"/>
                <a:gd name="T3" fmla="*/ 39 h 115"/>
                <a:gd name="T4" fmla="*/ 8 w 73"/>
                <a:gd name="T5" fmla="*/ 23 h 115"/>
                <a:gd name="T6" fmla="*/ 15 w 73"/>
                <a:gd name="T7" fmla="*/ 12 h 115"/>
                <a:gd name="T8" fmla="*/ 23 w 73"/>
                <a:gd name="T9" fmla="*/ 4 h 115"/>
                <a:gd name="T10" fmla="*/ 31 w 73"/>
                <a:gd name="T11" fmla="*/ 0 h 115"/>
                <a:gd name="T12" fmla="*/ 38 w 73"/>
                <a:gd name="T13" fmla="*/ 0 h 115"/>
                <a:gd name="T14" fmla="*/ 46 w 73"/>
                <a:gd name="T15" fmla="*/ 0 h 115"/>
                <a:gd name="T16" fmla="*/ 54 w 73"/>
                <a:gd name="T17" fmla="*/ 4 h 115"/>
                <a:gd name="T18" fmla="*/ 61 w 73"/>
                <a:gd name="T19" fmla="*/ 12 h 115"/>
                <a:gd name="T20" fmla="*/ 65 w 73"/>
                <a:gd name="T21" fmla="*/ 23 h 115"/>
                <a:gd name="T22" fmla="*/ 69 w 73"/>
                <a:gd name="T23" fmla="*/ 39 h 115"/>
                <a:gd name="T24" fmla="*/ 73 w 73"/>
                <a:gd name="T25" fmla="*/ 58 h 115"/>
                <a:gd name="T26" fmla="*/ 69 w 73"/>
                <a:gd name="T27" fmla="*/ 73 h 115"/>
                <a:gd name="T28" fmla="*/ 65 w 73"/>
                <a:gd name="T29" fmla="*/ 88 h 115"/>
                <a:gd name="T30" fmla="*/ 61 w 73"/>
                <a:gd name="T31" fmla="*/ 100 h 115"/>
                <a:gd name="T32" fmla="*/ 54 w 73"/>
                <a:gd name="T33" fmla="*/ 108 h 115"/>
                <a:gd name="T34" fmla="*/ 46 w 73"/>
                <a:gd name="T35" fmla="*/ 111 h 115"/>
                <a:gd name="T36" fmla="*/ 35 w 73"/>
                <a:gd name="T37" fmla="*/ 115 h 115"/>
                <a:gd name="T38" fmla="*/ 27 w 73"/>
                <a:gd name="T39" fmla="*/ 111 h 115"/>
                <a:gd name="T40" fmla="*/ 19 w 73"/>
                <a:gd name="T41" fmla="*/ 108 h 115"/>
                <a:gd name="T42" fmla="*/ 12 w 73"/>
                <a:gd name="T43" fmla="*/ 96 h 115"/>
                <a:gd name="T44" fmla="*/ 4 w 73"/>
                <a:gd name="T45" fmla="*/ 77 h 115"/>
                <a:gd name="T46" fmla="*/ 0 w 73"/>
                <a:gd name="T47" fmla="*/ 58 h 115"/>
                <a:gd name="T48" fmla="*/ 19 w 73"/>
                <a:gd name="T49" fmla="*/ 58 h 115"/>
                <a:gd name="T50" fmla="*/ 19 w 73"/>
                <a:gd name="T51" fmla="*/ 81 h 115"/>
                <a:gd name="T52" fmla="*/ 23 w 73"/>
                <a:gd name="T53" fmla="*/ 96 h 115"/>
                <a:gd name="T54" fmla="*/ 27 w 73"/>
                <a:gd name="T55" fmla="*/ 104 h 115"/>
                <a:gd name="T56" fmla="*/ 31 w 73"/>
                <a:gd name="T57" fmla="*/ 108 h 115"/>
                <a:gd name="T58" fmla="*/ 38 w 73"/>
                <a:gd name="T59" fmla="*/ 108 h 115"/>
                <a:gd name="T60" fmla="*/ 42 w 73"/>
                <a:gd name="T61" fmla="*/ 108 h 115"/>
                <a:gd name="T62" fmla="*/ 46 w 73"/>
                <a:gd name="T63" fmla="*/ 104 h 115"/>
                <a:gd name="T64" fmla="*/ 50 w 73"/>
                <a:gd name="T65" fmla="*/ 100 h 115"/>
                <a:gd name="T66" fmla="*/ 54 w 73"/>
                <a:gd name="T67" fmla="*/ 92 h 115"/>
                <a:gd name="T68" fmla="*/ 54 w 73"/>
                <a:gd name="T69" fmla="*/ 73 h 115"/>
                <a:gd name="T70" fmla="*/ 58 w 73"/>
                <a:gd name="T71" fmla="*/ 54 h 115"/>
                <a:gd name="T72" fmla="*/ 54 w 73"/>
                <a:gd name="T73" fmla="*/ 35 h 115"/>
                <a:gd name="T74" fmla="*/ 54 w 73"/>
                <a:gd name="T75" fmla="*/ 19 h 115"/>
                <a:gd name="T76" fmla="*/ 50 w 73"/>
                <a:gd name="T77" fmla="*/ 12 h 115"/>
                <a:gd name="T78" fmla="*/ 46 w 73"/>
                <a:gd name="T79" fmla="*/ 8 h 115"/>
                <a:gd name="T80" fmla="*/ 42 w 73"/>
                <a:gd name="T81" fmla="*/ 4 h 115"/>
                <a:gd name="T82" fmla="*/ 38 w 73"/>
                <a:gd name="T83" fmla="*/ 4 h 115"/>
                <a:gd name="T84" fmla="*/ 31 w 73"/>
                <a:gd name="T85" fmla="*/ 4 h 115"/>
                <a:gd name="T86" fmla="*/ 27 w 73"/>
                <a:gd name="T87" fmla="*/ 8 h 115"/>
                <a:gd name="T88" fmla="*/ 23 w 73"/>
                <a:gd name="T89" fmla="*/ 19 h 115"/>
                <a:gd name="T90" fmla="*/ 19 w 73"/>
                <a:gd name="T91" fmla="*/ 31 h 115"/>
                <a:gd name="T92" fmla="*/ 19 w 73"/>
                <a:gd name="T93" fmla="*/ 46 h 115"/>
                <a:gd name="T94" fmla="*/ 19 w 73"/>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39"/>
                  </a:lnTo>
                  <a:lnTo>
                    <a:pt x="8" y="23"/>
                  </a:lnTo>
                  <a:lnTo>
                    <a:pt x="15" y="12"/>
                  </a:lnTo>
                  <a:lnTo>
                    <a:pt x="23" y="4"/>
                  </a:lnTo>
                  <a:lnTo>
                    <a:pt x="31" y="0"/>
                  </a:lnTo>
                  <a:lnTo>
                    <a:pt x="38" y="0"/>
                  </a:lnTo>
                  <a:lnTo>
                    <a:pt x="46" y="0"/>
                  </a:lnTo>
                  <a:lnTo>
                    <a:pt x="54" y="4"/>
                  </a:lnTo>
                  <a:lnTo>
                    <a:pt x="61" y="12"/>
                  </a:lnTo>
                  <a:lnTo>
                    <a:pt x="65" y="23"/>
                  </a:lnTo>
                  <a:lnTo>
                    <a:pt x="69" y="39"/>
                  </a:lnTo>
                  <a:lnTo>
                    <a:pt x="73" y="58"/>
                  </a:lnTo>
                  <a:lnTo>
                    <a:pt x="69" y="73"/>
                  </a:lnTo>
                  <a:lnTo>
                    <a:pt x="65" y="88"/>
                  </a:lnTo>
                  <a:lnTo>
                    <a:pt x="61" y="100"/>
                  </a:lnTo>
                  <a:lnTo>
                    <a:pt x="54" y="108"/>
                  </a:lnTo>
                  <a:lnTo>
                    <a:pt x="46" y="111"/>
                  </a:lnTo>
                  <a:lnTo>
                    <a:pt x="35" y="115"/>
                  </a:lnTo>
                  <a:lnTo>
                    <a:pt x="27" y="111"/>
                  </a:lnTo>
                  <a:lnTo>
                    <a:pt x="19" y="108"/>
                  </a:lnTo>
                  <a:lnTo>
                    <a:pt x="12" y="96"/>
                  </a:lnTo>
                  <a:lnTo>
                    <a:pt x="4" y="77"/>
                  </a:lnTo>
                  <a:lnTo>
                    <a:pt x="0" y="58"/>
                  </a:lnTo>
                  <a:close/>
                  <a:moveTo>
                    <a:pt x="19" y="58"/>
                  </a:moveTo>
                  <a:lnTo>
                    <a:pt x="19" y="81"/>
                  </a:lnTo>
                  <a:lnTo>
                    <a:pt x="23" y="96"/>
                  </a:lnTo>
                  <a:lnTo>
                    <a:pt x="27" y="104"/>
                  </a:lnTo>
                  <a:lnTo>
                    <a:pt x="31" y="108"/>
                  </a:lnTo>
                  <a:lnTo>
                    <a:pt x="38" y="108"/>
                  </a:lnTo>
                  <a:lnTo>
                    <a:pt x="42" y="108"/>
                  </a:lnTo>
                  <a:lnTo>
                    <a:pt x="46" y="104"/>
                  </a:lnTo>
                  <a:lnTo>
                    <a:pt x="50" y="100"/>
                  </a:lnTo>
                  <a:lnTo>
                    <a:pt x="54" y="92"/>
                  </a:lnTo>
                  <a:lnTo>
                    <a:pt x="54" y="73"/>
                  </a:lnTo>
                  <a:lnTo>
                    <a:pt x="58" y="54"/>
                  </a:lnTo>
                  <a:lnTo>
                    <a:pt x="54" y="35"/>
                  </a:lnTo>
                  <a:lnTo>
                    <a:pt x="54" y="19"/>
                  </a:lnTo>
                  <a:lnTo>
                    <a:pt x="50" y="12"/>
                  </a:lnTo>
                  <a:lnTo>
                    <a:pt x="46" y="8"/>
                  </a:lnTo>
                  <a:lnTo>
                    <a:pt x="42" y="4"/>
                  </a:lnTo>
                  <a:lnTo>
                    <a:pt x="38" y="4"/>
                  </a:lnTo>
                  <a:lnTo>
                    <a:pt x="31" y="4"/>
                  </a:lnTo>
                  <a:lnTo>
                    <a:pt x="27" y="8"/>
                  </a:lnTo>
                  <a:lnTo>
                    <a:pt x="23" y="19"/>
                  </a:lnTo>
                  <a:lnTo>
                    <a:pt x="19" y="31"/>
                  </a:lnTo>
                  <a:lnTo>
                    <a:pt x="19" y="46"/>
                  </a:lnTo>
                  <a:lnTo>
                    <a:pt x="19" y="58"/>
                  </a:lnTo>
                  <a:close/>
                </a:path>
              </a:pathLst>
            </a:custGeom>
            <a:solidFill>
              <a:srgbClr val="000000"/>
            </a:solidFill>
            <a:ln w="0">
              <a:solidFill>
                <a:srgbClr val="000000"/>
              </a:solidFill>
              <a:round/>
              <a:headEnd/>
              <a:tailEnd/>
            </a:ln>
          </p:spPr>
          <p:txBody>
            <a:bodyPr/>
            <a:lstStyle/>
            <a:p>
              <a:endParaRPr lang="en-CA"/>
            </a:p>
          </p:txBody>
        </p:sp>
        <p:sp>
          <p:nvSpPr>
            <p:cNvPr id="14408" name="Rectangle 262"/>
            <p:cNvSpPr>
              <a:spLocks noChangeArrowheads="1"/>
            </p:cNvSpPr>
            <p:nvPr/>
          </p:nvSpPr>
          <p:spPr bwMode="auto">
            <a:xfrm>
              <a:off x="2107" y="2749"/>
              <a:ext cx="7" cy="208"/>
            </a:xfrm>
            <a:prstGeom prst="rect">
              <a:avLst/>
            </a:prstGeom>
            <a:solidFill>
              <a:srgbClr val="000000"/>
            </a:solidFill>
            <a:ln w="0">
              <a:solidFill>
                <a:srgbClr val="000000"/>
              </a:solidFill>
              <a:miter lim="800000"/>
              <a:headEnd/>
              <a:tailEnd/>
            </a:ln>
          </p:spPr>
          <p:txBody>
            <a:bodyPr/>
            <a:lstStyle/>
            <a:p>
              <a:endParaRPr lang="en-US"/>
            </a:p>
          </p:txBody>
        </p:sp>
        <p:sp>
          <p:nvSpPr>
            <p:cNvPr id="14409" name="Freeform 263"/>
            <p:cNvSpPr>
              <a:spLocks noEditPoints="1"/>
            </p:cNvSpPr>
            <p:nvPr/>
          </p:nvSpPr>
          <p:spPr bwMode="auto">
            <a:xfrm>
              <a:off x="2299" y="2780"/>
              <a:ext cx="69" cy="115"/>
            </a:xfrm>
            <a:custGeom>
              <a:avLst/>
              <a:gdLst>
                <a:gd name="T0" fmla="*/ 0 w 69"/>
                <a:gd name="T1" fmla="*/ 58 h 115"/>
                <a:gd name="T2" fmla="*/ 0 w 69"/>
                <a:gd name="T3" fmla="*/ 39 h 115"/>
                <a:gd name="T4" fmla="*/ 3 w 69"/>
                <a:gd name="T5" fmla="*/ 23 h 115"/>
                <a:gd name="T6" fmla="*/ 11 w 69"/>
                <a:gd name="T7" fmla="*/ 12 h 115"/>
                <a:gd name="T8" fmla="*/ 19 w 69"/>
                <a:gd name="T9" fmla="*/ 4 h 115"/>
                <a:gd name="T10" fmla="*/ 26 w 69"/>
                <a:gd name="T11" fmla="*/ 0 h 115"/>
                <a:gd name="T12" fmla="*/ 34 w 69"/>
                <a:gd name="T13" fmla="*/ 0 h 115"/>
                <a:gd name="T14" fmla="*/ 42 w 69"/>
                <a:gd name="T15" fmla="*/ 0 h 115"/>
                <a:gd name="T16" fmla="*/ 49 w 69"/>
                <a:gd name="T17" fmla="*/ 4 h 115"/>
                <a:gd name="T18" fmla="*/ 57 w 69"/>
                <a:gd name="T19" fmla="*/ 12 h 115"/>
                <a:gd name="T20" fmla="*/ 65 w 69"/>
                <a:gd name="T21" fmla="*/ 23 h 115"/>
                <a:gd name="T22" fmla="*/ 69 w 69"/>
                <a:gd name="T23" fmla="*/ 39 h 115"/>
                <a:gd name="T24" fmla="*/ 69 w 69"/>
                <a:gd name="T25" fmla="*/ 58 h 115"/>
                <a:gd name="T26" fmla="*/ 69 w 69"/>
                <a:gd name="T27" fmla="*/ 73 h 115"/>
                <a:gd name="T28" fmla="*/ 65 w 69"/>
                <a:gd name="T29" fmla="*/ 88 h 115"/>
                <a:gd name="T30" fmla="*/ 57 w 69"/>
                <a:gd name="T31" fmla="*/ 100 h 115"/>
                <a:gd name="T32" fmla="*/ 49 w 69"/>
                <a:gd name="T33" fmla="*/ 108 h 115"/>
                <a:gd name="T34" fmla="*/ 42 w 69"/>
                <a:gd name="T35" fmla="*/ 111 h 115"/>
                <a:gd name="T36" fmla="*/ 34 w 69"/>
                <a:gd name="T37" fmla="*/ 115 h 115"/>
                <a:gd name="T38" fmla="*/ 23 w 69"/>
                <a:gd name="T39" fmla="*/ 111 h 115"/>
                <a:gd name="T40" fmla="*/ 15 w 69"/>
                <a:gd name="T41" fmla="*/ 108 h 115"/>
                <a:gd name="T42" fmla="*/ 7 w 69"/>
                <a:gd name="T43" fmla="*/ 96 h 115"/>
                <a:gd name="T44" fmla="*/ 0 w 69"/>
                <a:gd name="T45" fmla="*/ 77 h 115"/>
                <a:gd name="T46" fmla="*/ 0 w 69"/>
                <a:gd name="T47" fmla="*/ 58 h 115"/>
                <a:gd name="T48" fmla="*/ 15 w 69"/>
                <a:gd name="T49" fmla="*/ 58 h 115"/>
                <a:gd name="T50" fmla="*/ 15 w 69"/>
                <a:gd name="T51" fmla="*/ 81 h 115"/>
                <a:gd name="T52" fmla="*/ 19 w 69"/>
                <a:gd name="T53" fmla="*/ 96 h 115"/>
                <a:gd name="T54" fmla="*/ 23 w 69"/>
                <a:gd name="T55" fmla="*/ 104 h 115"/>
                <a:gd name="T56" fmla="*/ 26 w 69"/>
                <a:gd name="T57" fmla="*/ 108 h 115"/>
                <a:gd name="T58" fmla="*/ 34 w 69"/>
                <a:gd name="T59" fmla="*/ 108 h 115"/>
                <a:gd name="T60" fmla="*/ 38 w 69"/>
                <a:gd name="T61" fmla="*/ 108 h 115"/>
                <a:gd name="T62" fmla="*/ 42 w 69"/>
                <a:gd name="T63" fmla="*/ 104 h 115"/>
                <a:gd name="T64" fmla="*/ 46 w 69"/>
                <a:gd name="T65" fmla="*/ 100 h 115"/>
                <a:gd name="T66" fmla="*/ 49 w 69"/>
                <a:gd name="T67" fmla="*/ 92 h 115"/>
                <a:gd name="T68" fmla="*/ 53 w 69"/>
                <a:gd name="T69" fmla="*/ 73 h 115"/>
                <a:gd name="T70" fmla="*/ 53 w 69"/>
                <a:gd name="T71" fmla="*/ 54 h 115"/>
                <a:gd name="T72" fmla="*/ 53 w 69"/>
                <a:gd name="T73" fmla="*/ 35 h 115"/>
                <a:gd name="T74" fmla="*/ 49 w 69"/>
                <a:gd name="T75" fmla="*/ 19 h 115"/>
                <a:gd name="T76" fmla="*/ 46 w 69"/>
                <a:gd name="T77" fmla="*/ 12 h 115"/>
                <a:gd name="T78" fmla="*/ 42 w 69"/>
                <a:gd name="T79" fmla="*/ 8 h 115"/>
                <a:gd name="T80" fmla="*/ 38 w 69"/>
                <a:gd name="T81" fmla="*/ 4 h 115"/>
                <a:gd name="T82" fmla="*/ 34 w 69"/>
                <a:gd name="T83" fmla="*/ 4 h 115"/>
                <a:gd name="T84" fmla="*/ 30 w 69"/>
                <a:gd name="T85" fmla="*/ 4 h 115"/>
                <a:gd name="T86" fmla="*/ 26 w 69"/>
                <a:gd name="T87" fmla="*/ 8 h 115"/>
                <a:gd name="T88" fmla="*/ 19 w 69"/>
                <a:gd name="T89" fmla="*/ 19 h 115"/>
                <a:gd name="T90" fmla="*/ 15 w 69"/>
                <a:gd name="T91" fmla="*/ 31 h 115"/>
                <a:gd name="T92" fmla="*/ 15 w 69"/>
                <a:gd name="T93" fmla="*/ 46 h 115"/>
                <a:gd name="T94" fmla="*/ 15 w 69"/>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0" y="39"/>
                  </a:lnTo>
                  <a:lnTo>
                    <a:pt x="3" y="23"/>
                  </a:lnTo>
                  <a:lnTo>
                    <a:pt x="11" y="12"/>
                  </a:lnTo>
                  <a:lnTo>
                    <a:pt x="19" y="4"/>
                  </a:lnTo>
                  <a:lnTo>
                    <a:pt x="26" y="0"/>
                  </a:lnTo>
                  <a:lnTo>
                    <a:pt x="34" y="0"/>
                  </a:lnTo>
                  <a:lnTo>
                    <a:pt x="42" y="0"/>
                  </a:lnTo>
                  <a:lnTo>
                    <a:pt x="49" y="4"/>
                  </a:lnTo>
                  <a:lnTo>
                    <a:pt x="57" y="12"/>
                  </a:lnTo>
                  <a:lnTo>
                    <a:pt x="65" y="23"/>
                  </a:lnTo>
                  <a:lnTo>
                    <a:pt x="69" y="39"/>
                  </a:lnTo>
                  <a:lnTo>
                    <a:pt x="69" y="58"/>
                  </a:lnTo>
                  <a:lnTo>
                    <a:pt x="69" y="73"/>
                  </a:lnTo>
                  <a:lnTo>
                    <a:pt x="65" y="88"/>
                  </a:lnTo>
                  <a:lnTo>
                    <a:pt x="57" y="100"/>
                  </a:lnTo>
                  <a:lnTo>
                    <a:pt x="49" y="108"/>
                  </a:lnTo>
                  <a:lnTo>
                    <a:pt x="42" y="111"/>
                  </a:lnTo>
                  <a:lnTo>
                    <a:pt x="34" y="115"/>
                  </a:lnTo>
                  <a:lnTo>
                    <a:pt x="23" y="111"/>
                  </a:lnTo>
                  <a:lnTo>
                    <a:pt x="15" y="108"/>
                  </a:lnTo>
                  <a:lnTo>
                    <a:pt x="7" y="96"/>
                  </a:lnTo>
                  <a:lnTo>
                    <a:pt x="0" y="77"/>
                  </a:lnTo>
                  <a:lnTo>
                    <a:pt x="0" y="58"/>
                  </a:lnTo>
                  <a:close/>
                  <a:moveTo>
                    <a:pt x="15" y="58"/>
                  </a:moveTo>
                  <a:lnTo>
                    <a:pt x="15" y="81"/>
                  </a:lnTo>
                  <a:lnTo>
                    <a:pt x="19" y="96"/>
                  </a:lnTo>
                  <a:lnTo>
                    <a:pt x="23" y="104"/>
                  </a:lnTo>
                  <a:lnTo>
                    <a:pt x="26" y="108"/>
                  </a:lnTo>
                  <a:lnTo>
                    <a:pt x="34" y="108"/>
                  </a:lnTo>
                  <a:lnTo>
                    <a:pt x="38" y="108"/>
                  </a:lnTo>
                  <a:lnTo>
                    <a:pt x="42" y="104"/>
                  </a:lnTo>
                  <a:lnTo>
                    <a:pt x="46" y="100"/>
                  </a:lnTo>
                  <a:lnTo>
                    <a:pt x="49" y="92"/>
                  </a:lnTo>
                  <a:lnTo>
                    <a:pt x="53" y="73"/>
                  </a:lnTo>
                  <a:lnTo>
                    <a:pt x="53" y="54"/>
                  </a:lnTo>
                  <a:lnTo>
                    <a:pt x="53" y="35"/>
                  </a:lnTo>
                  <a:lnTo>
                    <a:pt x="49" y="19"/>
                  </a:lnTo>
                  <a:lnTo>
                    <a:pt x="46" y="12"/>
                  </a:lnTo>
                  <a:lnTo>
                    <a:pt x="42" y="8"/>
                  </a:lnTo>
                  <a:lnTo>
                    <a:pt x="38" y="4"/>
                  </a:lnTo>
                  <a:lnTo>
                    <a:pt x="34" y="4"/>
                  </a:lnTo>
                  <a:lnTo>
                    <a:pt x="30" y="4"/>
                  </a:lnTo>
                  <a:lnTo>
                    <a:pt x="26" y="8"/>
                  </a:lnTo>
                  <a:lnTo>
                    <a:pt x="19" y="19"/>
                  </a:lnTo>
                  <a:lnTo>
                    <a:pt x="15" y="31"/>
                  </a:lnTo>
                  <a:lnTo>
                    <a:pt x="15" y="46"/>
                  </a:lnTo>
                  <a:lnTo>
                    <a:pt x="15" y="58"/>
                  </a:lnTo>
                  <a:close/>
                </a:path>
              </a:pathLst>
            </a:custGeom>
            <a:solidFill>
              <a:srgbClr val="000000"/>
            </a:solidFill>
            <a:ln w="0">
              <a:solidFill>
                <a:srgbClr val="000000"/>
              </a:solidFill>
              <a:round/>
              <a:headEnd/>
              <a:tailEnd/>
            </a:ln>
          </p:spPr>
          <p:txBody>
            <a:bodyPr/>
            <a:lstStyle/>
            <a:p>
              <a:endParaRPr lang="en-CA"/>
            </a:p>
          </p:txBody>
        </p:sp>
        <p:sp>
          <p:nvSpPr>
            <p:cNvPr id="14410" name="Rectangle 264"/>
            <p:cNvSpPr>
              <a:spLocks noChangeArrowheads="1"/>
            </p:cNvSpPr>
            <p:nvPr/>
          </p:nvSpPr>
          <p:spPr bwMode="auto">
            <a:xfrm>
              <a:off x="2705" y="2749"/>
              <a:ext cx="8" cy="208"/>
            </a:xfrm>
            <a:prstGeom prst="rect">
              <a:avLst/>
            </a:prstGeom>
            <a:solidFill>
              <a:srgbClr val="000000"/>
            </a:solidFill>
            <a:ln w="0">
              <a:solidFill>
                <a:srgbClr val="000000"/>
              </a:solidFill>
              <a:miter lim="800000"/>
              <a:headEnd/>
              <a:tailEnd/>
            </a:ln>
          </p:spPr>
          <p:txBody>
            <a:bodyPr/>
            <a:lstStyle/>
            <a:p>
              <a:endParaRPr lang="en-US"/>
            </a:p>
          </p:txBody>
        </p:sp>
        <p:sp>
          <p:nvSpPr>
            <p:cNvPr id="14411" name="Freeform 265"/>
            <p:cNvSpPr>
              <a:spLocks noEditPoints="1"/>
            </p:cNvSpPr>
            <p:nvPr/>
          </p:nvSpPr>
          <p:spPr bwMode="auto">
            <a:xfrm>
              <a:off x="2901" y="2780"/>
              <a:ext cx="69" cy="115"/>
            </a:xfrm>
            <a:custGeom>
              <a:avLst/>
              <a:gdLst>
                <a:gd name="T0" fmla="*/ 0 w 69"/>
                <a:gd name="T1" fmla="*/ 58 h 115"/>
                <a:gd name="T2" fmla="*/ 0 w 69"/>
                <a:gd name="T3" fmla="*/ 39 h 115"/>
                <a:gd name="T4" fmla="*/ 8 w 69"/>
                <a:gd name="T5" fmla="*/ 23 h 115"/>
                <a:gd name="T6" fmla="*/ 11 w 69"/>
                <a:gd name="T7" fmla="*/ 12 h 115"/>
                <a:gd name="T8" fmla="*/ 19 w 69"/>
                <a:gd name="T9" fmla="*/ 4 h 115"/>
                <a:gd name="T10" fmla="*/ 27 w 69"/>
                <a:gd name="T11" fmla="*/ 0 h 115"/>
                <a:gd name="T12" fmla="*/ 35 w 69"/>
                <a:gd name="T13" fmla="*/ 0 h 115"/>
                <a:gd name="T14" fmla="*/ 42 w 69"/>
                <a:gd name="T15" fmla="*/ 0 h 115"/>
                <a:gd name="T16" fmla="*/ 50 w 69"/>
                <a:gd name="T17" fmla="*/ 4 h 115"/>
                <a:gd name="T18" fmla="*/ 58 w 69"/>
                <a:gd name="T19" fmla="*/ 12 h 115"/>
                <a:gd name="T20" fmla="*/ 65 w 69"/>
                <a:gd name="T21" fmla="*/ 23 h 115"/>
                <a:gd name="T22" fmla="*/ 69 w 69"/>
                <a:gd name="T23" fmla="*/ 39 h 115"/>
                <a:gd name="T24" fmla="*/ 69 w 69"/>
                <a:gd name="T25" fmla="*/ 58 h 115"/>
                <a:gd name="T26" fmla="*/ 69 w 69"/>
                <a:gd name="T27" fmla="*/ 73 h 115"/>
                <a:gd name="T28" fmla="*/ 65 w 69"/>
                <a:gd name="T29" fmla="*/ 88 h 115"/>
                <a:gd name="T30" fmla="*/ 58 w 69"/>
                <a:gd name="T31" fmla="*/ 100 h 115"/>
                <a:gd name="T32" fmla="*/ 50 w 69"/>
                <a:gd name="T33" fmla="*/ 108 h 115"/>
                <a:gd name="T34" fmla="*/ 42 w 69"/>
                <a:gd name="T35" fmla="*/ 111 h 115"/>
                <a:gd name="T36" fmla="*/ 35 w 69"/>
                <a:gd name="T37" fmla="*/ 115 h 115"/>
                <a:gd name="T38" fmla="*/ 27 w 69"/>
                <a:gd name="T39" fmla="*/ 111 h 115"/>
                <a:gd name="T40" fmla="*/ 15 w 69"/>
                <a:gd name="T41" fmla="*/ 108 h 115"/>
                <a:gd name="T42" fmla="*/ 8 w 69"/>
                <a:gd name="T43" fmla="*/ 96 h 115"/>
                <a:gd name="T44" fmla="*/ 4 w 69"/>
                <a:gd name="T45" fmla="*/ 77 h 115"/>
                <a:gd name="T46" fmla="*/ 0 w 69"/>
                <a:gd name="T47" fmla="*/ 58 h 115"/>
                <a:gd name="T48" fmla="*/ 15 w 69"/>
                <a:gd name="T49" fmla="*/ 58 h 115"/>
                <a:gd name="T50" fmla="*/ 19 w 69"/>
                <a:gd name="T51" fmla="*/ 81 h 115"/>
                <a:gd name="T52" fmla="*/ 23 w 69"/>
                <a:gd name="T53" fmla="*/ 96 h 115"/>
                <a:gd name="T54" fmla="*/ 27 w 69"/>
                <a:gd name="T55" fmla="*/ 104 h 115"/>
                <a:gd name="T56" fmla="*/ 31 w 69"/>
                <a:gd name="T57" fmla="*/ 108 h 115"/>
                <a:gd name="T58" fmla="*/ 35 w 69"/>
                <a:gd name="T59" fmla="*/ 108 h 115"/>
                <a:gd name="T60" fmla="*/ 38 w 69"/>
                <a:gd name="T61" fmla="*/ 108 h 115"/>
                <a:gd name="T62" fmla="*/ 42 w 69"/>
                <a:gd name="T63" fmla="*/ 104 h 115"/>
                <a:gd name="T64" fmla="*/ 50 w 69"/>
                <a:gd name="T65" fmla="*/ 100 h 115"/>
                <a:gd name="T66" fmla="*/ 50 w 69"/>
                <a:gd name="T67" fmla="*/ 92 h 115"/>
                <a:gd name="T68" fmla="*/ 54 w 69"/>
                <a:gd name="T69" fmla="*/ 73 h 115"/>
                <a:gd name="T70" fmla="*/ 54 w 69"/>
                <a:gd name="T71" fmla="*/ 54 h 115"/>
                <a:gd name="T72" fmla="*/ 54 w 69"/>
                <a:gd name="T73" fmla="*/ 35 h 115"/>
                <a:gd name="T74" fmla="*/ 50 w 69"/>
                <a:gd name="T75" fmla="*/ 19 h 115"/>
                <a:gd name="T76" fmla="*/ 46 w 69"/>
                <a:gd name="T77" fmla="*/ 12 h 115"/>
                <a:gd name="T78" fmla="*/ 42 w 69"/>
                <a:gd name="T79" fmla="*/ 8 h 115"/>
                <a:gd name="T80" fmla="*/ 38 w 69"/>
                <a:gd name="T81" fmla="*/ 4 h 115"/>
                <a:gd name="T82" fmla="*/ 35 w 69"/>
                <a:gd name="T83" fmla="*/ 4 h 115"/>
                <a:gd name="T84" fmla="*/ 31 w 69"/>
                <a:gd name="T85" fmla="*/ 4 h 115"/>
                <a:gd name="T86" fmla="*/ 27 w 69"/>
                <a:gd name="T87" fmla="*/ 8 h 115"/>
                <a:gd name="T88" fmla="*/ 23 w 69"/>
                <a:gd name="T89" fmla="*/ 19 h 115"/>
                <a:gd name="T90" fmla="*/ 19 w 69"/>
                <a:gd name="T91" fmla="*/ 31 h 115"/>
                <a:gd name="T92" fmla="*/ 15 w 69"/>
                <a:gd name="T93" fmla="*/ 46 h 115"/>
                <a:gd name="T94" fmla="*/ 15 w 69"/>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0" y="39"/>
                  </a:lnTo>
                  <a:lnTo>
                    <a:pt x="8" y="23"/>
                  </a:lnTo>
                  <a:lnTo>
                    <a:pt x="11" y="12"/>
                  </a:lnTo>
                  <a:lnTo>
                    <a:pt x="19" y="4"/>
                  </a:lnTo>
                  <a:lnTo>
                    <a:pt x="27" y="0"/>
                  </a:lnTo>
                  <a:lnTo>
                    <a:pt x="35" y="0"/>
                  </a:lnTo>
                  <a:lnTo>
                    <a:pt x="42" y="0"/>
                  </a:lnTo>
                  <a:lnTo>
                    <a:pt x="50" y="4"/>
                  </a:lnTo>
                  <a:lnTo>
                    <a:pt x="58" y="12"/>
                  </a:lnTo>
                  <a:lnTo>
                    <a:pt x="65" y="23"/>
                  </a:lnTo>
                  <a:lnTo>
                    <a:pt x="69" y="39"/>
                  </a:lnTo>
                  <a:lnTo>
                    <a:pt x="69" y="58"/>
                  </a:lnTo>
                  <a:lnTo>
                    <a:pt x="69" y="73"/>
                  </a:lnTo>
                  <a:lnTo>
                    <a:pt x="65" y="88"/>
                  </a:lnTo>
                  <a:lnTo>
                    <a:pt x="58" y="100"/>
                  </a:lnTo>
                  <a:lnTo>
                    <a:pt x="50" y="108"/>
                  </a:lnTo>
                  <a:lnTo>
                    <a:pt x="42" y="111"/>
                  </a:lnTo>
                  <a:lnTo>
                    <a:pt x="35" y="115"/>
                  </a:lnTo>
                  <a:lnTo>
                    <a:pt x="27" y="111"/>
                  </a:lnTo>
                  <a:lnTo>
                    <a:pt x="15" y="108"/>
                  </a:lnTo>
                  <a:lnTo>
                    <a:pt x="8" y="96"/>
                  </a:lnTo>
                  <a:lnTo>
                    <a:pt x="4" y="77"/>
                  </a:lnTo>
                  <a:lnTo>
                    <a:pt x="0" y="58"/>
                  </a:lnTo>
                  <a:close/>
                  <a:moveTo>
                    <a:pt x="15" y="58"/>
                  </a:moveTo>
                  <a:lnTo>
                    <a:pt x="19" y="81"/>
                  </a:lnTo>
                  <a:lnTo>
                    <a:pt x="23" y="96"/>
                  </a:lnTo>
                  <a:lnTo>
                    <a:pt x="27" y="104"/>
                  </a:lnTo>
                  <a:lnTo>
                    <a:pt x="31" y="108"/>
                  </a:lnTo>
                  <a:lnTo>
                    <a:pt x="35" y="108"/>
                  </a:lnTo>
                  <a:lnTo>
                    <a:pt x="38" y="108"/>
                  </a:lnTo>
                  <a:lnTo>
                    <a:pt x="42" y="104"/>
                  </a:lnTo>
                  <a:lnTo>
                    <a:pt x="50" y="100"/>
                  </a:lnTo>
                  <a:lnTo>
                    <a:pt x="50" y="92"/>
                  </a:lnTo>
                  <a:lnTo>
                    <a:pt x="54" y="73"/>
                  </a:lnTo>
                  <a:lnTo>
                    <a:pt x="54" y="54"/>
                  </a:lnTo>
                  <a:lnTo>
                    <a:pt x="54" y="35"/>
                  </a:lnTo>
                  <a:lnTo>
                    <a:pt x="50" y="19"/>
                  </a:lnTo>
                  <a:lnTo>
                    <a:pt x="46" y="12"/>
                  </a:lnTo>
                  <a:lnTo>
                    <a:pt x="42" y="8"/>
                  </a:lnTo>
                  <a:lnTo>
                    <a:pt x="38" y="4"/>
                  </a:lnTo>
                  <a:lnTo>
                    <a:pt x="35" y="4"/>
                  </a:lnTo>
                  <a:lnTo>
                    <a:pt x="31" y="4"/>
                  </a:lnTo>
                  <a:lnTo>
                    <a:pt x="27" y="8"/>
                  </a:lnTo>
                  <a:lnTo>
                    <a:pt x="23" y="19"/>
                  </a:lnTo>
                  <a:lnTo>
                    <a:pt x="19" y="31"/>
                  </a:lnTo>
                  <a:lnTo>
                    <a:pt x="15" y="46"/>
                  </a:lnTo>
                  <a:lnTo>
                    <a:pt x="15" y="58"/>
                  </a:lnTo>
                  <a:close/>
                </a:path>
              </a:pathLst>
            </a:custGeom>
            <a:solidFill>
              <a:srgbClr val="000000"/>
            </a:solidFill>
            <a:ln w="0">
              <a:solidFill>
                <a:srgbClr val="000000"/>
              </a:solidFill>
              <a:round/>
              <a:headEnd/>
              <a:tailEnd/>
            </a:ln>
          </p:spPr>
          <p:txBody>
            <a:bodyPr/>
            <a:lstStyle/>
            <a:p>
              <a:endParaRPr lang="en-CA"/>
            </a:p>
          </p:txBody>
        </p:sp>
        <p:sp>
          <p:nvSpPr>
            <p:cNvPr id="14412" name="Rectangle 266"/>
            <p:cNvSpPr>
              <a:spLocks noChangeArrowheads="1"/>
            </p:cNvSpPr>
            <p:nvPr/>
          </p:nvSpPr>
          <p:spPr bwMode="auto">
            <a:xfrm>
              <a:off x="3304" y="2749"/>
              <a:ext cx="8" cy="208"/>
            </a:xfrm>
            <a:prstGeom prst="rect">
              <a:avLst/>
            </a:prstGeom>
            <a:solidFill>
              <a:srgbClr val="000000"/>
            </a:solidFill>
            <a:ln w="0">
              <a:solidFill>
                <a:srgbClr val="000000"/>
              </a:solidFill>
              <a:miter lim="800000"/>
              <a:headEnd/>
              <a:tailEnd/>
            </a:ln>
          </p:spPr>
          <p:txBody>
            <a:bodyPr/>
            <a:lstStyle/>
            <a:p>
              <a:endParaRPr lang="en-US"/>
            </a:p>
          </p:txBody>
        </p:sp>
        <p:sp>
          <p:nvSpPr>
            <p:cNvPr id="14413" name="Freeform 267"/>
            <p:cNvSpPr>
              <a:spLocks noEditPoints="1"/>
            </p:cNvSpPr>
            <p:nvPr/>
          </p:nvSpPr>
          <p:spPr bwMode="auto">
            <a:xfrm>
              <a:off x="3503" y="2780"/>
              <a:ext cx="73" cy="115"/>
            </a:xfrm>
            <a:custGeom>
              <a:avLst/>
              <a:gdLst>
                <a:gd name="T0" fmla="*/ 0 w 73"/>
                <a:gd name="T1" fmla="*/ 58 h 115"/>
                <a:gd name="T2" fmla="*/ 4 w 73"/>
                <a:gd name="T3" fmla="*/ 39 h 115"/>
                <a:gd name="T4" fmla="*/ 8 w 73"/>
                <a:gd name="T5" fmla="*/ 23 h 115"/>
                <a:gd name="T6" fmla="*/ 16 w 73"/>
                <a:gd name="T7" fmla="*/ 12 h 115"/>
                <a:gd name="T8" fmla="*/ 23 w 73"/>
                <a:gd name="T9" fmla="*/ 4 h 115"/>
                <a:gd name="T10" fmla="*/ 31 w 73"/>
                <a:gd name="T11" fmla="*/ 0 h 115"/>
                <a:gd name="T12" fmla="*/ 39 w 73"/>
                <a:gd name="T13" fmla="*/ 0 h 115"/>
                <a:gd name="T14" fmla="*/ 46 w 73"/>
                <a:gd name="T15" fmla="*/ 0 h 115"/>
                <a:gd name="T16" fmla="*/ 54 w 73"/>
                <a:gd name="T17" fmla="*/ 4 h 115"/>
                <a:gd name="T18" fmla="*/ 58 w 73"/>
                <a:gd name="T19" fmla="*/ 12 h 115"/>
                <a:gd name="T20" fmla="*/ 66 w 73"/>
                <a:gd name="T21" fmla="*/ 23 h 115"/>
                <a:gd name="T22" fmla="*/ 69 w 73"/>
                <a:gd name="T23" fmla="*/ 39 h 115"/>
                <a:gd name="T24" fmla="*/ 73 w 73"/>
                <a:gd name="T25" fmla="*/ 58 h 115"/>
                <a:gd name="T26" fmla="*/ 69 w 73"/>
                <a:gd name="T27" fmla="*/ 73 h 115"/>
                <a:gd name="T28" fmla="*/ 66 w 73"/>
                <a:gd name="T29" fmla="*/ 88 h 115"/>
                <a:gd name="T30" fmla="*/ 62 w 73"/>
                <a:gd name="T31" fmla="*/ 100 h 115"/>
                <a:gd name="T32" fmla="*/ 54 w 73"/>
                <a:gd name="T33" fmla="*/ 108 h 115"/>
                <a:gd name="T34" fmla="*/ 43 w 73"/>
                <a:gd name="T35" fmla="*/ 111 h 115"/>
                <a:gd name="T36" fmla="*/ 35 w 73"/>
                <a:gd name="T37" fmla="*/ 115 h 115"/>
                <a:gd name="T38" fmla="*/ 27 w 73"/>
                <a:gd name="T39" fmla="*/ 111 h 115"/>
                <a:gd name="T40" fmla="*/ 20 w 73"/>
                <a:gd name="T41" fmla="*/ 108 h 115"/>
                <a:gd name="T42" fmla="*/ 12 w 73"/>
                <a:gd name="T43" fmla="*/ 96 h 115"/>
                <a:gd name="T44" fmla="*/ 4 w 73"/>
                <a:gd name="T45" fmla="*/ 77 h 115"/>
                <a:gd name="T46" fmla="*/ 0 w 73"/>
                <a:gd name="T47" fmla="*/ 58 h 115"/>
                <a:gd name="T48" fmla="*/ 16 w 73"/>
                <a:gd name="T49" fmla="*/ 58 h 115"/>
                <a:gd name="T50" fmla="*/ 20 w 73"/>
                <a:gd name="T51" fmla="*/ 81 h 115"/>
                <a:gd name="T52" fmla="*/ 23 w 73"/>
                <a:gd name="T53" fmla="*/ 96 h 115"/>
                <a:gd name="T54" fmla="*/ 27 w 73"/>
                <a:gd name="T55" fmla="*/ 104 h 115"/>
                <a:gd name="T56" fmla="*/ 31 w 73"/>
                <a:gd name="T57" fmla="*/ 108 h 115"/>
                <a:gd name="T58" fmla="*/ 35 w 73"/>
                <a:gd name="T59" fmla="*/ 108 h 115"/>
                <a:gd name="T60" fmla="*/ 43 w 73"/>
                <a:gd name="T61" fmla="*/ 108 h 115"/>
                <a:gd name="T62" fmla="*/ 46 w 73"/>
                <a:gd name="T63" fmla="*/ 104 h 115"/>
                <a:gd name="T64" fmla="*/ 50 w 73"/>
                <a:gd name="T65" fmla="*/ 100 h 115"/>
                <a:gd name="T66" fmla="*/ 54 w 73"/>
                <a:gd name="T67" fmla="*/ 92 h 115"/>
                <a:gd name="T68" fmla="*/ 54 w 73"/>
                <a:gd name="T69" fmla="*/ 73 h 115"/>
                <a:gd name="T70" fmla="*/ 54 w 73"/>
                <a:gd name="T71" fmla="*/ 54 h 115"/>
                <a:gd name="T72" fmla="*/ 54 w 73"/>
                <a:gd name="T73" fmla="*/ 35 h 115"/>
                <a:gd name="T74" fmla="*/ 54 w 73"/>
                <a:gd name="T75" fmla="*/ 19 h 115"/>
                <a:gd name="T76" fmla="*/ 50 w 73"/>
                <a:gd name="T77" fmla="*/ 12 h 115"/>
                <a:gd name="T78" fmla="*/ 46 w 73"/>
                <a:gd name="T79" fmla="*/ 8 h 115"/>
                <a:gd name="T80" fmla="*/ 43 w 73"/>
                <a:gd name="T81" fmla="*/ 4 h 115"/>
                <a:gd name="T82" fmla="*/ 39 w 73"/>
                <a:gd name="T83" fmla="*/ 4 h 115"/>
                <a:gd name="T84" fmla="*/ 31 w 73"/>
                <a:gd name="T85" fmla="*/ 4 h 115"/>
                <a:gd name="T86" fmla="*/ 27 w 73"/>
                <a:gd name="T87" fmla="*/ 8 h 115"/>
                <a:gd name="T88" fmla="*/ 23 w 73"/>
                <a:gd name="T89" fmla="*/ 19 h 115"/>
                <a:gd name="T90" fmla="*/ 20 w 73"/>
                <a:gd name="T91" fmla="*/ 31 h 115"/>
                <a:gd name="T92" fmla="*/ 20 w 73"/>
                <a:gd name="T93" fmla="*/ 46 h 115"/>
                <a:gd name="T94" fmla="*/ 16 w 73"/>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39"/>
                  </a:lnTo>
                  <a:lnTo>
                    <a:pt x="8" y="23"/>
                  </a:lnTo>
                  <a:lnTo>
                    <a:pt x="16" y="12"/>
                  </a:lnTo>
                  <a:lnTo>
                    <a:pt x="23" y="4"/>
                  </a:lnTo>
                  <a:lnTo>
                    <a:pt x="31" y="0"/>
                  </a:lnTo>
                  <a:lnTo>
                    <a:pt x="39" y="0"/>
                  </a:lnTo>
                  <a:lnTo>
                    <a:pt x="46" y="0"/>
                  </a:lnTo>
                  <a:lnTo>
                    <a:pt x="54" y="4"/>
                  </a:lnTo>
                  <a:lnTo>
                    <a:pt x="58" y="12"/>
                  </a:lnTo>
                  <a:lnTo>
                    <a:pt x="66" y="23"/>
                  </a:lnTo>
                  <a:lnTo>
                    <a:pt x="69" y="39"/>
                  </a:lnTo>
                  <a:lnTo>
                    <a:pt x="73" y="58"/>
                  </a:lnTo>
                  <a:lnTo>
                    <a:pt x="69" y="73"/>
                  </a:lnTo>
                  <a:lnTo>
                    <a:pt x="66" y="88"/>
                  </a:lnTo>
                  <a:lnTo>
                    <a:pt x="62" y="100"/>
                  </a:lnTo>
                  <a:lnTo>
                    <a:pt x="54" y="108"/>
                  </a:lnTo>
                  <a:lnTo>
                    <a:pt x="43" y="111"/>
                  </a:lnTo>
                  <a:lnTo>
                    <a:pt x="35" y="115"/>
                  </a:lnTo>
                  <a:lnTo>
                    <a:pt x="27" y="111"/>
                  </a:lnTo>
                  <a:lnTo>
                    <a:pt x="20" y="108"/>
                  </a:lnTo>
                  <a:lnTo>
                    <a:pt x="12" y="96"/>
                  </a:lnTo>
                  <a:lnTo>
                    <a:pt x="4" y="77"/>
                  </a:lnTo>
                  <a:lnTo>
                    <a:pt x="0" y="58"/>
                  </a:lnTo>
                  <a:close/>
                  <a:moveTo>
                    <a:pt x="16" y="58"/>
                  </a:moveTo>
                  <a:lnTo>
                    <a:pt x="20" y="81"/>
                  </a:lnTo>
                  <a:lnTo>
                    <a:pt x="23" y="96"/>
                  </a:lnTo>
                  <a:lnTo>
                    <a:pt x="27" y="104"/>
                  </a:lnTo>
                  <a:lnTo>
                    <a:pt x="31" y="108"/>
                  </a:lnTo>
                  <a:lnTo>
                    <a:pt x="35" y="108"/>
                  </a:lnTo>
                  <a:lnTo>
                    <a:pt x="43" y="108"/>
                  </a:lnTo>
                  <a:lnTo>
                    <a:pt x="46" y="104"/>
                  </a:lnTo>
                  <a:lnTo>
                    <a:pt x="50" y="100"/>
                  </a:lnTo>
                  <a:lnTo>
                    <a:pt x="54" y="92"/>
                  </a:lnTo>
                  <a:lnTo>
                    <a:pt x="54" y="73"/>
                  </a:lnTo>
                  <a:lnTo>
                    <a:pt x="54" y="54"/>
                  </a:lnTo>
                  <a:lnTo>
                    <a:pt x="54" y="35"/>
                  </a:lnTo>
                  <a:lnTo>
                    <a:pt x="54" y="19"/>
                  </a:lnTo>
                  <a:lnTo>
                    <a:pt x="50" y="12"/>
                  </a:lnTo>
                  <a:lnTo>
                    <a:pt x="46" y="8"/>
                  </a:lnTo>
                  <a:lnTo>
                    <a:pt x="43" y="4"/>
                  </a:lnTo>
                  <a:lnTo>
                    <a:pt x="39" y="4"/>
                  </a:lnTo>
                  <a:lnTo>
                    <a:pt x="31" y="4"/>
                  </a:lnTo>
                  <a:lnTo>
                    <a:pt x="27" y="8"/>
                  </a:lnTo>
                  <a:lnTo>
                    <a:pt x="23" y="19"/>
                  </a:lnTo>
                  <a:lnTo>
                    <a:pt x="20" y="31"/>
                  </a:lnTo>
                  <a:lnTo>
                    <a:pt x="20" y="46"/>
                  </a:lnTo>
                  <a:lnTo>
                    <a:pt x="16" y="58"/>
                  </a:lnTo>
                  <a:close/>
                </a:path>
              </a:pathLst>
            </a:custGeom>
            <a:solidFill>
              <a:srgbClr val="000000"/>
            </a:solidFill>
            <a:ln w="0">
              <a:solidFill>
                <a:srgbClr val="000000"/>
              </a:solidFill>
              <a:round/>
              <a:headEnd/>
              <a:tailEnd/>
            </a:ln>
          </p:spPr>
          <p:txBody>
            <a:bodyPr/>
            <a:lstStyle/>
            <a:p>
              <a:endParaRPr lang="en-CA"/>
            </a:p>
          </p:txBody>
        </p:sp>
        <p:sp>
          <p:nvSpPr>
            <p:cNvPr id="14414" name="Rectangle 268"/>
            <p:cNvSpPr>
              <a:spLocks noChangeArrowheads="1"/>
            </p:cNvSpPr>
            <p:nvPr/>
          </p:nvSpPr>
          <p:spPr bwMode="auto">
            <a:xfrm>
              <a:off x="4071" y="2749"/>
              <a:ext cx="8" cy="208"/>
            </a:xfrm>
            <a:prstGeom prst="rect">
              <a:avLst/>
            </a:prstGeom>
            <a:solidFill>
              <a:srgbClr val="000000"/>
            </a:solidFill>
            <a:ln w="0">
              <a:solidFill>
                <a:srgbClr val="000000"/>
              </a:solidFill>
              <a:miter lim="800000"/>
              <a:headEnd/>
              <a:tailEnd/>
            </a:ln>
          </p:spPr>
          <p:txBody>
            <a:bodyPr/>
            <a:lstStyle/>
            <a:p>
              <a:endParaRPr lang="en-US"/>
            </a:p>
          </p:txBody>
        </p:sp>
        <p:sp>
          <p:nvSpPr>
            <p:cNvPr id="14415" name="Freeform 269"/>
            <p:cNvSpPr>
              <a:spLocks/>
            </p:cNvSpPr>
            <p:nvPr/>
          </p:nvSpPr>
          <p:spPr bwMode="auto">
            <a:xfrm>
              <a:off x="4275" y="2876"/>
              <a:ext cx="19" cy="19"/>
            </a:xfrm>
            <a:custGeom>
              <a:avLst/>
              <a:gdLst>
                <a:gd name="T0" fmla="*/ 11 w 19"/>
                <a:gd name="T1" fmla="*/ 0 h 19"/>
                <a:gd name="T2" fmla="*/ 15 w 19"/>
                <a:gd name="T3" fmla="*/ 0 h 19"/>
                <a:gd name="T4" fmla="*/ 19 w 19"/>
                <a:gd name="T5" fmla="*/ 4 h 19"/>
                <a:gd name="T6" fmla="*/ 19 w 19"/>
                <a:gd name="T7" fmla="*/ 4 h 19"/>
                <a:gd name="T8" fmla="*/ 19 w 19"/>
                <a:gd name="T9" fmla="*/ 8 h 19"/>
                <a:gd name="T10" fmla="*/ 19 w 19"/>
                <a:gd name="T11" fmla="*/ 12 h 19"/>
                <a:gd name="T12" fmla="*/ 19 w 19"/>
                <a:gd name="T13" fmla="*/ 15 h 19"/>
                <a:gd name="T14" fmla="*/ 15 w 19"/>
                <a:gd name="T15" fmla="*/ 19 h 19"/>
                <a:gd name="T16" fmla="*/ 11 w 19"/>
                <a:gd name="T17" fmla="*/ 19 h 19"/>
                <a:gd name="T18" fmla="*/ 7 w 19"/>
                <a:gd name="T19" fmla="*/ 19 h 19"/>
                <a:gd name="T20" fmla="*/ 3 w 19"/>
                <a:gd name="T21" fmla="*/ 15 h 19"/>
                <a:gd name="T22" fmla="*/ 0 w 19"/>
                <a:gd name="T23" fmla="*/ 12 h 19"/>
                <a:gd name="T24" fmla="*/ 0 w 19"/>
                <a:gd name="T25" fmla="*/ 8 h 19"/>
                <a:gd name="T26" fmla="*/ 0 w 19"/>
                <a:gd name="T27" fmla="*/ 4 h 19"/>
                <a:gd name="T28" fmla="*/ 3 w 19"/>
                <a:gd name="T29" fmla="*/ 4 h 19"/>
                <a:gd name="T30" fmla="*/ 7 w 19"/>
                <a:gd name="T31" fmla="*/ 0 h 19"/>
                <a:gd name="T32" fmla="*/ 11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11" y="0"/>
                  </a:moveTo>
                  <a:lnTo>
                    <a:pt x="15" y="0"/>
                  </a:lnTo>
                  <a:lnTo>
                    <a:pt x="19" y="4"/>
                  </a:lnTo>
                  <a:lnTo>
                    <a:pt x="19" y="8"/>
                  </a:lnTo>
                  <a:lnTo>
                    <a:pt x="19" y="12"/>
                  </a:lnTo>
                  <a:lnTo>
                    <a:pt x="19" y="15"/>
                  </a:lnTo>
                  <a:lnTo>
                    <a:pt x="15" y="19"/>
                  </a:lnTo>
                  <a:lnTo>
                    <a:pt x="11" y="19"/>
                  </a:lnTo>
                  <a:lnTo>
                    <a:pt x="7" y="19"/>
                  </a:lnTo>
                  <a:lnTo>
                    <a:pt x="3" y="15"/>
                  </a:lnTo>
                  <a:lnTo>
                    <a:pt x="0" y="12"/>
                  </a:lnTo>
                  <a:lnTo>
                    <a:pt x="0" y="8"/>
                  </a:lnTo>
                  <a:lnTo>
                    <a:pt x="0" y="4"/>
                  </a:lnTo>
                  <a:lnTo>
                    <a:pt x="3" y="4"/>
                  </a:lnTo>
                  <a:lnTo>
                    <a:pt x="7" y="0"/>
                  </a:lnTo>
                  <a:lnTo>
                    <a:pt x="11" y="0"/>
                  </a:lnTo>
                  <a:close/>
                </a:path>
              </a:pathLst>
            </a:custGeom>
            <a:solidFill>
              <a:srgbClr val="000000"/>
            </a:solidFill>
            <a:ln w="0">
              <a:solidFill>
                <a:srgbClr val="000000"/>
              </a:solidFill>
              <a:round/>
              <a:headEnd/>
              <a:tailEnd/>
            </a:ln>
          </p:spPr>
          <p:txBody>
            <a:bodyPr/>
            <a:lstStyle/>
            <a:p>
              <a:endParaRPr lang="en-CA"/>
            </a:p>
          </p:txBody>
        </p:sp>
        <p:sp>
          <p:nvSpPr>
            <p:cNvPr id="14416" name="Freeform 270"/>
            <p:cNvSpPr>
              <a:spLocks noEditPoints="1"/>
            </p:cNvSpPr>
            <p:nvPr/>
          </p:nvSpPr>
          <p:spPr bwMode="auto">
            <a:xfrm>
              <a:off x="4313" y="2780"/>
              <a:ext cx="69" cy="115"/>
            </a:xfrm>
            <a:custGeom>
              <a:avLst/>
              <a:gdLst>
                <a:gd name="T0" fmla="*/ 0 w 69"/>
                <a:gd name="T1" fmla="*/ 58 h 115"/>
                <a:gd name="T2" fmla="*/ 0 w 69"/>
                <a:gd name="T3" fmla="*/ 39 h 115"/>
                <a:gd name="T4" fmla="*/ 4 w 69"/>
                <a:gd name="T5" fmla="*/ 23 h 115"/>
                <a:gd name="T6" fmla="*/ 11 w 69"/>
                <a:gd name="T7" fmla="*/ 12 h 115"/>
                <a:gd name="T8" fmla="*/ 19 w 69"/>
                <a:gd name="T9" fmla="*/ 4 h 115"/>
                <a:gd name="T10" fmla="*/ 27 w 69"/>
                <a:gd name="T11" fmla="*/ 0 h 115"/>
                <a:gd name="T12" fmla="*/ 34 w 69"/>
                <a:gd name="T13" fmla="*/ 0 h 115"/>
                <a:gd name="T14" fmla="*/ 42 w 69"/>
                <a:gd name="T15" fmla="*/ 0 h 115"/>
                <a:gd name="T16" fmla="*/ 50 w 69"/>
                <a:gd name="T17" fmla="*/ 4 h 115"/>
                <a:gd name="T18" fmla="*/ 57 w 69"/>
                <a:gd name="T19" fmla="*/ 12 h 115"/>
                <a:gd name="T20" fmla="*/ 65 w 69"/>
                <a:gd name="T21" fmla="*/ 23 h 115"/>
                <a:gd name="T22" fmla="*/ 69 w 69"/>
                <a:gd name="T23" fmla="*/ 39 h 115"/>
                <a:gd name="T24" fmla="*/ 69 w 69"/>
                <a:gd name="T25" fmla="*/ 58 h 115"/>
                <a:gd name="T26" fmla="*/ 69 w 69"/>
                <a:gd name="T27" fmla="*/ 73 h 115"/>
                <a:gd name="T28" fmla="*/ 65 w 69"/>
                <a:gd name="T29" fmla="*/ 88 h 115"/>
                <a:gd name="T30" fmla="*/ 57 w 69"/>
                <a:gd name="T31" fmla="*/ 100 h 115"/>
                <a:gd name="T32" fmla="*/ 50 w 69"/>
                <a:gd name="T33" fmla="*/ 108 h 115"/>
                <a:gd name="T34" fmla="*/ 42 w 69"/>
                <a:gd name="T35" fmla="*/ 111 h 115"/>
                <a:gd name="T36" fmla="*/ 34 w 69"/>
                <a:gd name="T37" fmla="*/ 115 h 115"/>
                <a:gd name="T38" fmla="*/ 23 w 69"/>
                <a:gd name="T39" fmla="*/ 111 h 115"/>
                <a:gd name="T40" fmla="*/ 15 w 69"/>
                <a:gd name="T41" fmla="*/ 108 h 115"/>
                <a:gd name="T42" fmla="*/ 8 w 69"/>
                <a:gd name="T43" fmla="*/ 96 h 115"/>
                <a:gd name="T44" fmla="*/ 0 w 69"/>
                <a:gd name="T45" fmla="*/ 77 h 115"/>
                <a:gd name="T46" fmla="*/ 0 w 69"/>
                <a:gd name="T47" fmla="*/ 58 h 115"/>
                <a:gd name="T48" fmla="*/ 15 w 69"/>
                <a:gd name="T49" fmla="*/ 58 h 115"/>
                <a:gd name="T50" fmla="*/ 15 w 69"/>
                <a:gd name="T51" fmla="*/ 81 h 115"/>
                <a:gd name="T52" fmla="*/ 19 w 69"/>
                <a:gd name="T53" fmla="*/ 96 h 115"/>
                <a:gd name="T54" fmla="*/ 23 w 69"/>
                <a:gd name="T55" fmla="*/ 104 h 115"/>
                <a:gd name="T56" fmla="*/ 27 w 69"/>
                <a:gd name="T57" fmla="*/ 108 h 115"/>
                <a:gd name="T58" fmla="*/ 34 w 69"/>
                <a:gd name="T59" fmla="*/ 108 h 115"/>
                <a:gd name="T60" fmla="*/ 38 w 69"/>
                <a:gd name="T61" fmla="*/ 108 h 115"/>
                <a:gd name="T62" fmla="*/ 42 w 69"/>
                <a:gd name="T63" fmla="*/ 104 h 115"/>
                <a:gd name="T64" fmla="*/ 46 w 69"/>
                <a:gd name="T65" fmla="*/ 100 h 115"/>
                <a:gd name="T66" fmla="*/ 50 w 69"/>
                <a:gd name="T67" fmla="*/ 92 h 115"/>
                <a:gd name="T68" fmla="*/ 54 w 69"/>
                <a:gd name="T69" fmla="*/ 73 h 115"/>
                <a:gd name="T70" fmla="*/ 54 w 69"/>
                <a:gd name="T71" fmla="*/ 54 h 115"/>
                <a:gd name="T72" fmla="*/ 54 w 69"/>
                <a:gd name="T73" fmla="*/ 35 h 115"/>
                <a:gd name="T74" fmla="*/ 50 w 69"/>
                <a:gd name="T75" fmla="*/ 19 h 115"/>
                <a:gd name="T76" fmla="*/ 46 w 69"/>
                <a:gd name="T77" fmla="*/ 12 h 115"/>
                <a:gd name="T78" fmla="*/ 42 w 69"/>
                <a:gd name="T79" fmla="*/ 8 h 115"/>
                <a:gd name="T80" fmla="*/ 38 w 69"/>
                <a:gd name="T81" fmla="*/ 4 h 115"/>
                <a:gd name="T82" fmla="*/ 34 w 69"/>
                <a:gd name="T83" fmla="*/ 4 h 115"/>
                <a:gd name="T84" fmla="*/ 31 w 69"/>
                <a:gd name="T85" fmla="*/ 4 h 115"/>
                <a:gd name="T86" fmla="*/ 23 w 69"/>
                <a:gd name="T87" fmla="*/ 8 h 115"/>
                <a:gd name="T88" fmla="*/ 19 w 69"/>
                <a:gd name="T89" fmla="*/ 19 h 115"/>
                <a:gd name="T90" fmla="*/ 15 w 69"/>
                <a:gd name="T91" fmla="*/ 31 h 115"/>
                <a:gd name="T92" fmla="*/ 15 w 69"/>
                <a:gd name="T93" fmla="*/ 46 h 115"/>
                <a:gd name="T94" fmla="*/ 15 w 69"/>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0" y="39"/>
                  </a:lnTo>
                  <a:lnTo>
                    <a:pt x="4" y="23"/>
                  </a:lnTo>
                  <a:lnTo>
                    <a:pt x="11" y="12"/>
                  </a:lnTo>
                  <a:lnTo>
                    <a:pt x="19" y="4"/>
                  </a:lnTo>
                  <a:lnTo>
                    <a:pt x="27" y="0"/>
                  </a:lnTo>
                  <a:lnTo>
                    <a:pt x="34" y="0"/>
                  </a:lnTo>
                  <a:lnTo>
                    <a:pt x="42" y="0"/>
                  </a:lnTo>
                  <a:lnTo>
                    <a:pt x="50" y="4"/>
                  </a:lnTo>
                  <a:lnTo>
                    <a:pt x="57" y="12"/>
                  </a:lnTo>
                  <a:lnTo>
                    <a:pt x="65" y="23"/>
                  </a:lnTo>
                  <a:lnTo>
                    <a:pt x="69" y="39"/>
                  </a:lnTo>
                  <a:lnTo>
                    <a:pt x="69" y="58"/>
                  </a:lnTo>
                  <a:lnTo>
                    <a:pt x="69" y="73"/>
                  </a:lnTo>
                  <a:lnTo>
                    <a:pt x="65" y="88"/>
                  </a:lnTo>
                  <a:lnTo>
                    <a:pt x="57" y="100"/>
                  </a:lnTo>
                  <a:lnTo>
                    <a:pt x="50" y="108"/>
                  </a:lnTo>
                  <a:lnTo>
                    <a:pt x="42" y="111"/>
                  </a:lnTo>
                  <a:lnTo>
                    <a:pt x="34" y="115"/>
                  </a:lnTo>
                  <a:lnTo>
                    <a:pt x="23" y="111"/>
                  </a:lnTo>
                  <a:lnTo>
                    <a:pt x="15" y="108"/>
                  </a:lnTo>
                  <a:lnTo>
                    <a:pt x="8" y="96"/>
                  </a:lnTo>
                  <a:lnTo>
                    <a:pt x="0" y="77"/>
                  </a:lnTo>
                  <a:lnTo>
                    <a:pt x="0" y="58"/>
                  </a:lnTo>
                  <a:close/>
                  <a:moveTo>
                    <a:pt x="15" y="58"/>
                  </a:moveTo>
                  <a:lnTo>
                    <a:pt x="15" y="81"/>
                  </a:lnTo>
                  <a:lnTo>
                    <a:pt x="19" y="96"/>
                  </a:lnTo>
                  <a:lnTo>
                    <a:pt x="23" y="104"/>
                  </a:lnTo>
                  <a:lnTo>
                    <a:pt x="27" y="108"/>
                  </a:lnTo>
                  <a:lnTo>
                    <a:pt x="34" y="108"/>
                  </a:lnTo>
                  <a:lnTo>
                    <a:pt x="38" y="108"/>
                  </a:lnTo>
                  <a:lnTo>
                    <a:pt x="42" y="104"/>
                  </a:lnTo>
                  <a:lnTo>
                    <a:pt x="46" y="100"/>
                  </a:lnTo>
                  <a:lnTo>
                    <a:pt x="50" y="92"/>
                  </a:lnTo>
                  <a:lnTo>
                    <a:pt x="54" y="73"/>
                  </a:lnTo>
                  <a:lnTo>
                    <a:pt x="54" y="54"/>
                  </a:lnTo>
                  <a:lnTo>
                    <a:pt x="54" y="35"/>
                  </a:lnTo>
                  <a:lnTo>
                    <a:pt x="50" y="19"/>
                  </a:lnTo>
                  <a:lnTo>
                    <a:pt x="46" y="12"/>
                  </a:lnTo>
                  <a:lnTo>
                    <a:pt x="42" y="8"/>
                  </a:lnTo>
                  <a:lnTo>
                    <a:pt x="38" y="4"/>
                  </a:lnTo>
                  <a:lnTo>
                    <a:pt x="34" y="4"/>
                  </a:lnTo>
                  <a:lnTo>
                    <a:pt x="31" y="4"/>
                  </a:lnTo>
                  <a:lnTo>
                    <a:pt x="23" y="8"/>
                  </a:lnTo>
                  <a:lnTo>
                    <a:pt x="19" y="19"/>
                  </a:lnTo>
                  <a:lnTo>
                    <a:pt x="15" y="31"/>
                  </a:lnTo>
                  <a:lnTo>
                    <a:pt x="15" y="46"/>
                  </a:lnTo>
                  <a:lnTo>
                    <a:pt x="15" y="58"/>
                  </a:lnTo>
                  <a:close/>
                </a:path>
              </a:pathLst>
            </a:custGeom>
            <a:solidFill>
              <a:srgbClr val="000000"/>
            </a:solidFill>
            <a:ln w="0">
              <a:solidFill>
                <a:srgbClr val="000000"/>
              </a:solidFill>
              <a:round/>
              <a:headEnd/>
              <a:tailEnd/>
            </a:ln>
          </p:spPr>
          <p:txBody>
            <a:bodyPr/>
            <a:lstStyle/>
            <a:p>
              <a:endParaRPr lang="en-CA"/>
            </a:p>
          </p:txBody>
        </p:sp>
        <p:sp>
          <p:nvSpPr>
            <p:cNvPr id="14417" name="Freeform 271"/>
            <p:cNvSpPr>
              <a:spLocks noEditPoints="1"/>
            </p:cNvSpPr>
            <p:nvPr/>
          </p:nvSpPr>
          <p:spPr bwMode="auto">
            <a:xfrm>
              <a:off x="4397" y="2780"/>
              <a:ext cx="69" cy="115"/>
            </a:xfrm>
            <a:custGeom>
              <a:avLst/>
              <a:gdLst>
                <a:gd name="T0" fmla="*/ 0 w 69"/>
                <a:gd name="T1" fmla="*/ 58 h 115"/>
                <a:gd name="T2" fmla="*/ 0 w 69"/>
                <a:gd name="T3" fmla="*/ 39 h 115"/>
                <a:gd name="T4" fmla="*/ 4 w 69"/>
                <a:gd name="T5" fmla="*/ 23 h 115"/>
                <a:gd name="T6" fmla="*/ 12 w 69"/>
                <a:gd name="T7" fmla="*/ 12 h 115"/>
                <a:gd name="T8" fmla="*/ 20 w 69"/>
                <a:gd name="T9" fmla="*/ 4 h 115"/>
                <a:gd name="T10" fmla="*/ 27 w 69"/>
                <a:gd name="T11" fmla="*/ 0 h 115"/>
                <a:gd name="T12" fmla="*/ 35 w 69"/>
                <a:gd name="T13" fmla="*/ 0 h 115"/>
                <a:gd name="T14" fmla="*/ 43 w 69"/>
                <a:gd name="T15" fmla="*/ 0 h 115"/>
                <a:gd name="T16" fmla="*/ 50 w 69"/>
                <a:gd name="T17" fmla="*/ 4 h 115"/>
                <a:gd name="T18" fmla="*/ 58 w 69"/>
                <a:gd name="T19" fmla="*/ 12 h 115"/>
                <a:gd name="T20" fmla="*/ 66 w 69"/>
                <a:gd name="T21" fmla="*/ 23 h 115"/>
                <a:gd name="T22" fmla="*/ 69 w 69"/>
                <a:gd name="T23" fmla="*/ 39 h 115"/>
                <a:gd name="T24" fmla="*/ 69 w 69"/>
                <a:gd name="T25" fmla="*/ 58 h 115"/>
                <a:gd name="T26" fmla="*/ 69 w 69"/>
                <a:gd name="T27" fmla="*/ 73 h 115"/>
                <a:gd name="T28" fmla="*/ 66 w 69"/>
                <a:gd name="T29" fmla="*/ 88 h 115"/>
                <a:gd name="T30" fmla="*/ 58 w 69"/>
                <a:gd name="T31" fmla="*/ 100 h 115"/>
                <a:gd name="T32" fmla="*/ 50 w 69"/>
                <a:gd name="T33" fmla="*/ 108 h 115"/>
                <a:gd name="T34" fmla="*/ 43 w 69"/>
                <a:gd name="T35" fmla="*/ 111 h 115"/>
                <a:gd name="T36" fmla="*/ 35 w 69"/>
                <a:gd name="T37" fmla="*/ 115 h 115"/>
                <a:gd name="T38" fmla="*/ 23 w 69"/>
                <a:gd name="T39" fmla="*/ 111 h 115"/>
                <a:gd name="T40" fmla="*/ 16 w 69"/>
                <a:gd name="T41" fmla="*/ 108 h 115"/>
                <a:gd name="T42" fmla="*/ 8 w 69"/>
                <a:gd name="T43" fmla="*/ 96 h 115"/>
                <a:gd name="T44" fmla="*/ 0 w 69"/>
                <a:gd name="T45" fmla="*/ 77 h 115"/>
                <a:gd name="T46" fmla="*/ 0 w 69"/>
                <a:gd name="T47" fmla="*/ 58 h 115"/>
                <a:gd name="T48" fmla="*/ 16 w 69"/>
                <a:gd name="T49" fmla="*/ 58 h 115"/>
                <a:gd name="T50" fmla="*/ 16 w 69"/>
                <a:gd name="T51" fmla="*/ 81 h 115"/>
                <a:gd name="T52" fmla="*/ 20 w 69"/>
                <a:gd name="T53" fmla="*/ 96 h 115"/>
                <a:gd name="T54" fmla="*/ 23 w 69"/>
                <a:gd name="T55" fmla="*/ 104 h 115"/>
                <a:gd name="T56" fmla="*/ 27 w 69"/>
                <a:gd name="T57" fmla="*/ 108 h 115"/>
                <a:gd name="T58" fmla="*/ 35 w 69"/>
                <a:gd name="T59" fmla="*/ 108 h 115"/>
                <a:gd name="T60" fmla="*/ 39 w 69"/>
                <a:gd name="T61" fmla="*/ 108 h 115"/>
                <a:gd name="T62" fmla="*/ 43 w 69"/>
                <a:gd name="T63" fmla="*/ 104 h 115"/>
                <a:gd name="T64" fmla="*/ 46 w 69"/>
                <a:gd name="T65" fmla="*/ 100 h 115"/>
                <a:gd name="T66" fmla="*/ 50 w 69"/>
                <a:gd name="T67" fmla="*/ 92 h 115"/>
                <a:gd name="T68" fmla="*/ 54 w 69"/>
                <a:gd name="T69" fmla="*/ 73 h 115"/>
                <a:gd name="T70" fmla="*/ 54 w 69"/>
                <a:gd name="T71" fmla="*/ 54 h 115"/>
                <a:gd name="T72" fmla="*/ 54 w 69"/>
                <a:gd name="T73" fmla="*/ 35 h 115"/>
                <a:gd name="T74" fmla="*/ 50 w 69"/>
                <a:gd name="T75" fmla="*/ 19 h 115"/>
                <a:gd name="T76" fmla="*/ 46 w 69"/>
                <a:gd name="T77" fmla="*/ 12 h 115"/>
                <a:gd name="T78" fmla="*/ 43 w 69"/>
                <a:gd name="T79" fmla="*/ 8 h 115"/>
                <a:gd name="T80" fmla="*/ 39 w 69"/>
                <a:gd name="T81" fmla="*/ 4 h 115"/>
                <a:gd name="T82" fmla="*/ 35 w 69"/>
                <a:gd name="T83" fmla="*/ 4 h 115"/>
                <a:gd name="T84" fmla="*/ 31 w 69"/>
                <a:gd name="T85" fmla="*/ 4 h 115"/>
                <a:gd name="T86" fmla="*/ 23 w 69"/>
                <a:gd name="T87" fmla="*/ 8 h 115"/>
                <a:gd name="T88" fmla="*/ 20 w 69"/>
                <a:gd name="T89" fmla="*/ 19 h 115"/>
                <a:gd name="T90" fmla="*/ 16 w 69"/>
                <a:gd name="T91" fmla="*/ 31 h 115"/>
                <a:gd name="T92" fmla="*/ 16 w 69"/>
                <a:gd name="T93" fmla="*/ 46 h 115"/>
                <a:gd name="T94" fmla="*/ 16 w 69"/>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0" y="39"/>
                  </a:lnTo>
                  <a:lnTo>
                    <a:pt x="4" y="23"/>
                  </a:lnTo>
                  <a:lnTo>
                    <a:pt x="12" y="12"/>
                  </a:lnTo>
                  <a:lnTo>
                    <a:pt x="20" y="4"/>
                  </a:lnTo>
                  <a:lnTo>
                    <a:pt x="27" y="0"/>
                  </a:lnTo>
                  <a:lnTo>
                    <a:pt x="35" y="0"/>
                  </a:lnTo>
                  <a:lnTo>
                    <a:pt x="43" y="0"/>
                  </a:lnTo>
                  <a:lnTo>
                    <a:pt x="50" y="4"/>
                  </a:lnTo>
                  <a:lnTo>
                    <a:pt x="58" y="12"/>
                  </a:lnTo>
                  <a:lnTo>
                    <a:pt x="66" y="23"/>
                  </a:lnTo>
                  <a:lnTo>
                    <a:pt x="69" y="39"/>
                  </a:lnTo>
                  <a:lnTo>
                    <a:pt x="69" y="58"/>
                  </a:lnTo>
                  <a:lnTo>
                    <a:pt x="69" y="73"/>
                  </a:lnTo>
                  <a:lnTo>
                    <a:pt x="66" y="88"/>
                  </a:lnTo>
                  <a:lnTo>
                    <a:pt x="58" y="100"/>
                  </a:lnTo>
                  <a:lnTo>
                    <a:pt x="50" y="108"/>
                  </a:lnTo>
                  <a:lnTo>
                    <a:pt x="43" y="111"/>
                  </a:lnTo>
                  <a:lnTo>
                    <a:pt x="35" y="115"/>
                  </a:lnTo>
                  <a:lnTo>
                    <a:pt x="23" y="111"/>
                  </a:lnTo>
                  <a:lnTo>
                    <a:pt x="16" y="108"/>
                  </a:lnTo>
                  <a:lnTo>
                    <a:pt x="8" y="96"/>
                  </a:lnTo>
                  <a:lnTo>
                    <a:pt x="0" y="77"/>
                  </a:lnTo>
                  <a:lnTo>
                    <a:pt x="0" y="58"/>
                  </a:lnTo>
                  <a:close/>
                  <a:moveTo>
                    <a:pt x="16" y="58"/>
                  </a:moveTo>
                  <a:lnTo>
                    <a:pt x="16" y="81"/>
                  </a:lnTo>
                  <a:lnTo>
                    <a:pt x="20" y="96"/>
                  </a:lnTo>
                  <a:lnTo>
                    <a:pt x="23" y="104"/>
                  </a:lnTo>
                  <a:lnTo>
                    <a:pt x="27" y="108"/>
                  </a:lnTo>
                  <a:lnTo>
                    <a:pt x="35" y="108"/>
                  </a:lnTo>
                  <a:lnTo>
                    <a:pt x="39" y="108"/>
                  </a:lnTo>
                  <a:lnTo>
                    <a:pt x="43" y="104"/>
                  </a:lnTo>
                  <a:lnTo>
                    <a:pt x="46" y="100"/>
                  </a:lnTo>
                  <a:lnTo>
                    <a:pt x="50" y="92"/>
                  </a:lnTo>
                  <a:lnTo>
                    <a:pt x="54" y="73"/>
                  </a:lnTo>
                  <a:lnTo>
                    <a:pt x="54" y="54"/>
                  </a:lnTo>
                  <a:lnTo>
                    <a:pt x="54" y="35"/>
                  </a:lnTo>
                  <a:lnTo>
                    <a:pt x="50" y="19"/>
                  </a:lnTo>
                  <a:lnTo>
                    <a:pt x="46" y="12"/>
                  </a:lnTo>
                  <a:lnTo>
                    <a:pt x="43" y="8"/>
                  </a:lnTo>
                  <a:lnTo>
                    <a:pt x="39" y="4"/>
                  </a:lnTo>
                  <a:lnTo>
                    <a:pt x="35" y="4"/>
                  </a:lnTo>
                  <a:lnTo>
                    <a:pt x="31" y="4"/>
                  </a:lnTo>
                  <a:lnTo>
                    <a:pt x="23" y="8"/>
                  </a:lnTo>
                  <a:lnTo>
                    <a:pt x="20" y="19"/>
                  </a:lnTo>
                  <a:lnTo>
                    <a:pt x="16" y="31"/>
                  </a:lnTo>
                  <a:lnTo>
                    <a:pt x="16" y="46"/>
                  </a:lnTo>
                  <a:lnTo>
                    <a:pt x="16" y="58"/>
                  </a:lnTo>
                  <a:close/>
                </a:path>
              </a:pathLst>
            </a:custGeom>
            <a:solidFill>
              <a:srgbClr val="000000"/>
            </a:solidFill>
            <a:ln w="0">
              <a:solidFill>
                <a:srgbClr val="000000"/>
              </a:solidFill>
              <a:round/>
              <a:headEnd/>
              <a:tailEnd/>
            </a:ln>
          </p:spPr>
          <p:txBody>
            <a:bodyPr/>
            <a:lstStyle/>
            <a:p>
              <a:endParaRPr lang="en-CA"/>
            </a:p>
          </p:txBody>
        </p:sp>
        <p:sp>
          <p:nvSpPr>
            <p:cNvPr id="14418" name="Freeform 272"/>
            <p:cNvSpPr>
              <a:spLocks/>
            </p:cNvSpPr>
            <p:nvPr/>
          </p:nvSpPr>
          <p:spPr bwMode="auto">
            <a:xfrm>
              <a:off x="4478" y="2780"/>
              <a:ext cx="73" cy="111"/>
            </a:xfrm>
            <a:custGeom>
              <a:avLst/>
              <a:gdLst>
                <a:gd name="T0" fmla="*/ 73 w 73"/>
                <a:gd name="T1" fmla="*/ 92 h 111"/>
                <a:gd name="T2" fmla="*/ 65 w 73"/>
                <a:gd name="T3" fmla="*/ 111 h 111"/>
                <a:gd name="T4" fmla="*/ 0 w 73"/>
                <a:gd name="T5" fmla="*/ 111 h 111"/>
                <a:gd name="T6" fmla="*/ 0 w 73"/>
                <a:gd name="T7" fmla="*/ 111 h 111"/>
                <a:gd name="T8" fmla="*/ 15 w 73"/>
                <a:gd name="T9" fmla="*/ 92 h 111"/>
                <a:gd name="T10" fmla="*/ 31 w 73"/>
                <a:gd name="T11" fmla="*/ 81 h 111"/>
                <a:gd name="T12" fmla="*/ 38 w 73"/>
                <a:gd name="T13" fmla="*/ 65 h 111"/>
                <a:gd name="T14" fmla="*/ 50 w 73"/>
                <a:gd name="T15" fmla="*/ 50 h 111"/>
                <a:gd name="T16" fmla="*/ 50 w 73"/>
                <a:gd name="T17" fmla="*/ 35 h 111"/>
                <a:gd name="T18" fmla="*/ 50 w 73"/>
                <a:gd name="T19" fmla="*/ 27 h 111"/>
                <a:gd name="T20" fmla="*/ 46 w 73"/>
                <a:gd name="T21" fmla="*/ 19 h 111"/>
                <a:gd name="T22" fmla="*/ 38 w 73"/>
                <a:gd name="T23" fmla="*/ 12 h 111"/>
                <a:gd name="T24" fmla="*/ 27 w 73"/>
                <a:gd name="T25" fmla="*/ 12 h 111"/>
                <a:gd name="T26" fmla="*/ 19 w 73"/>
                <a:gd name="T27" fmla="*/ 12 h 111"/>
                <a:gd name="T28" fmla="*/ 15 w 73"/>
                <a:gd name="T29" fmla="*/ 16 h 111"/>
                <a:gd name="T30" fmla="*/ 8 w 73"/>
                <a:gd name="T31" fmla="*/ 23 h 111"/>
                <a:gd name="T32" fmla="*/ 4 w 73"/>
                <a:gd name="T33" fmla="*/ 31 h 111"/>
                <a:gd name="T34" fmla="*/ 0 w 73"/>
                <a:gd name="T35" fmla="*/ 31 h 111"/>
                <a:gd name="T36" fmla="*/ 4 w 73"/>
                <a:gd name="T37" fmla="*/ 16 h 111"/>
                <a:gd name="T38" fmla="*/ 11 w 73"/>
                <a:gd name="T39" fmla="*/ 8 h 111"/>
                <a:gd name="T40" fmla="*/ 19 w 73"/>
                <a:gd name="T41" fmla="*/ 0 h 111"/>
                <a:gd name="T42" fmla="*/ 34 w 73"/>
                <a:gd name="T43" fmla="*/ 0 h 111"/>
                <a:gd name="T44" fmla="*/ 46 w 73"/>
                <a:gd name="T45" fmla="*/ 0 h 111"/>
                <a:gd name="T46" fmla="*/ 57 w 73"/>
                <a:gd name="T47" fmla="*/ 8 h 111"/>
                <a:gd name="T48" fmla="*/ 61 w 73"/>
                <a:gd name="T49" fmla="*/ 16 h 111"/>
                <a:gd name="T50" fmla="*/ 65 w 73"/>
                <a:gd name="T51" fmla="*/ 27 h 111"/>
                <a:gd name="T52" fmla="*/ 65 w 73"/>
                <a:gd name="T53" fmla="*/ 39 h 111"/>
                <a:gd name="T54" fmla="*/ 61 w 73"/>
                <a:gd name="T55" fmla="*/ 46 h 111"/>
                <a:gd name="T56" fmla="*/ 54 w 73"/>
                <a:gd name="T57" fmla="*/ 58 h 111"/>
                <a:gd name="T58" fmla="*/ 42 w 73"/>
                <a:gd name="T59" fmla="*/ 73 h 111"/>
                <a:gd name="T60" fmla="*/ 31 w 73"/>
                <a:gd name="T61" fmla="*/ 85 h 111"/>
                <a:gd name="T62" fmla="*/ 19 w 73"/>
                <a:gd name="T63" fmla="*/ 96 h 111"/>
                <a:gd name="T64" fmla="*/ 15 w 73"/>
                <a:gd name="T65" fmla="*/ 100 h 111"/>
                <a:gd name="T66" fmla="*/ 46 w 73"/>
                <a:gd name="T67" fmla="*/ 100 h 111"/>
                <a:gd name="T68" fmla="*/ 54 w 73"/>
                <a:gd name="T69" fmla="*/ 100 h 111"/>
                <a:gd name="T70" fmla="*/ 57 w 73"/>
                <a:gd name="T71" fmla="*/ 100 h 111"/>
                <a:gd name="T72" fmla="*/ 61 w 73"/>
                <a:gd name="T73" fmla="*/ 100 h 111"/>
                <a:gd name="T74" fmla="*/ 65 w 73"/>
                <a:gd name="T75" fmla="*/ 96 h 111"/>
                <a:gd name="T76" fmla="*/ 65 w 73"/>
                <a:gd name="T77" fmla="*/ 96 h 111"/>
                <a:gd name="T78" fmla="*/ 69 w 73"/>
                <a:gd name="T79" fmla="*/ 92 h 111"/>
                <a:gd name="T80" fmla="*/ 73 w 73"/>
                <a:gd name="T81" fmla="*/ 92 h 111"/>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1"/>
                <a:gd name="T125" fmla="*/ 73 w 73"/>
                <a:gd name="T126" fmla="*/ 111 h 111"/>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1">
                  <a:moveTo>
                    <a:pt x="73" y="92"/>
                  </a:moveTo>
                  <a:lnTo>
                    <a:pt x="65" y="111"/>
                  </a:lnTo>
                  <a:lnTo>
                    <a:pt x="0" y="111"/>
                  </a:lnTo>
                  <a:lnTo>
                    <a:pt x="15" y="92"/>
                  </a:lnTo>
                  <a:lnTo>
                    <a:pt x="31" y="81"/>
                  </a:lnTo>
                  <a:lnTo>
                    <a:pt x="38" y="65"/>
                  </a:lnTo>
                  <a:lnTo>
                    <a:pt x="50" y="50"/>
                  </a:lnTo>
                  <a:lnTo>
                    <a:pt x="50" y="35"/>
                  </a:lnTo>
                  <a:lnTo>
                    <a:pt x="50" y="27"/>
                  </a:lnTo>
                  <a:lnTo>
                    <a:pt x="46" y="19"/>
                  </a:lnTo>
                  <a:lnTo>
                    <a:pt x="38" y="12"/>
                  </a:lnTo>
                  <a:lnTo>
                    <a:pt x="27" y="12"/>
                  </a:lnTo>
                  <a:lnTo>
                    <a:pt x="19" y="12"/>
                  </a:lnTo>
                  <a:lnTo>
                    <a:pt x="15" y="16"/>
                  </a:lnTo>
                  <a:lnTo>
                    <a:pt x="8" y="23"/>
                  </a:lnTo>
                  <a:lnTo>
                    <a:pt x="4" y="31"/>
                  </a:lnTo>
                  <a:lnTo>
                    <a:pt x="0" y="31"/>
                  </a:lnTo>
                  <a:lnTo>
                    <a:pt x="4" y="16"/>
                  </a:lnTo>
                  <a:lnTo>
                    <a:pt x="11" y="8"/>
                  </a:lnTo>
                  <a:lnTo>
                    <a:pt x="19" y="0"/>
                  </a:lnTo>
                  <a:lnTo>
                    <a:pt x="34" y="0"/>
                  </a:lnTo>
                  <a:lnTo>
                    <a:pt x="46" y="0"/>
                  </a:lnTo>
                  <a:lnTo>
                    <a:pt x="57" y="8"/>
                  </a:lnTo>
                  <a:lnTo>
                    <a:pt x="61" y="16"/>
                  </a:lnTo>
                  <a:lnTo>
                    <a:pt x="65" y="27"/>
                  </a:lnTo>
                  <a:lnTo>
                    <a:pt x="65" y="39"/>
                  </a:lnTo>
                  <a:lnTo>
                    <a:pt x="61" y="46"/>
                  </a:lnTo>
                  <a:lnTo>
                    <a:pt x="54" y="58"/>
                  </a:lnTo>
                  <a:lnTo>
                    <a:pt x="42" y="73"/>
                  </a:lnTo>
                  <a:lnTo>
                    <a:pt x="31" y="85"/>
                  </a:lnTo>
                  <a:lnTo>
                    <a:pt x="19" y="96"/>
                  </a:lnTo>
                  <a:lnTo>
                    <a:pt x="15" y="100"/>
                  </a:lnTo>
                  <a:lnTo>
                    <a:pt x="46" y="100"/>
                  </a:lnTo>
                  <a:lnTo>
                    <a:pt x="54" y="100"/>
                  </a:lnTo>
                  <a:lnTo>
                    <a:pt x="57" y="100"/>
                  </a:lnTo>
                  <a:lnTo>
                    <a:pt x="61" y="100"/>
                  </a:lnTo>
                  <a:lnTo>
                    <a:pt x="65" y="96"/>
                  </a:lnTo>
                  <a:lnTo>
                    <a:pt x="69" y="92"/>
                  </a:lnTo>
                  <a:lnTo>
                    <a:pt x="73" y="92"/>
                  </a:lnTo>
                  <a:close/>
                </a:path>
              </a:pathLst>
            </a:custGeom>
            <a:solidFill>
              <a:srgbClr val="000000"/>
            </a:solidFill>
            <a:ln w="0">
              <a:solidFill>
                <a:srgbClr val="000000"/>
              </a:solidFill>
              <a:round/>
              <a:headEnd/>
              <a:tailEnd/>
            </a:ln>
          </p:spPr>
          <p:txBody>
            <a:bodyPr/>
            <a:lstStyle/>
            <a:p>
              <a:endParaRPr lang="en-CA"/>
            </a:p>
          </p:txBody>
        </p:sp>
        <p:sp>
          <p:nvSpPr>
            <p:cNvPr id="14419" name="Freeform 273"/>
            <p:cNvSpPr>
              <a:spLocks/>
            </p:cNvSpPr>
            <p:nvPr/>
          </p:nvSpPr>
          <p:spPr bwMode="auto">
            <a:xfrm>
              <a:off x="4562" y="2780"/>
              <a:ext cx="73" cy="111"/>
            </a:xfrm>
            <a:custGeom>
              <a:avLst/>
              <a:gdLst>
                <a:gd name="T0" fmla="*/ 73 w 73"/>
                <a:gd name="T1" fmla="*/ 92 h 111"/>
                <a:gd name="T2" fmla="*/ 66 w 73"/>
                <a:gd name="T3" fmla="*/ 111 h 111"/>
                <a:gd name="T4" fmla="*/ 0 w 73"/>
                <a:gd name="T5" fmla="*/ 111 h 111"/>
                <a:gd name="T6" fmla="*/ 0 w 73"/>
                <a:gd name="T7" fmla="*/ 111 h 111"/>
                <a:gd name="T8" fmla="*/ 16 w 73"/>
                <a:gd name="T9" fmla="*/ 92 h 111"/>
                <a:gd name="T10" fmla="*/ 31 w 73"/>
                <a:gd name="T11" fmla="*/ 81 h 111"/>
                <a:gd name="T12" fmla="*/ 39 w 73"/>
                <a:gd name="T13" fmla="*/ 65 h 111"/>
                <a:gd name="T14" fmla="*/ 50 w 73"/>
                <a:gd name="T15" fmla="*/ 50 h 111"/>
                <a:gd name="T16" fmla="*/ 50 w 73"/>
                <a:gd name="T17" fmla="*/ 35 h 111"/>
                <a:gd name="T18" fmla="*/ 50 w 73"/>
                <a:gd name="T19" fmla="*/ 27 h 111"/>
                <a:gd name="T20" fmla="*/ 46 w 73"/>
                <a:gd name="T21" fmla="*/ 19 h 111"/>
                <a:gd name="T22" fmla="*/ 39 w 73"/>
                <a:gd name="T23" fmla="*/ 12 h 111"/>
                <a:gd name="T24" fmla="*/ 27 w 73"/>
                <a:gd name="T25" fmla="*/ 12 h 111"/>
                <a:gd name="T26" fmla="*/ 20 w 73"/>
                <a:gd name="T27" fmla="*/ 12 h 111"/>
                <a:gd name="T28" fmla="*/ 12 w 73"/>
                <a:gd name="T29" fmla="*/ 16 h 111"/>
                <a:gd name="T30" fmla="*/ 8 w 73"/>
                <a:gd name="T31" fmla="*/ 23 h 111"/>
                <a:gd name="T32" fmla="*/ 4 w 73"/>
                <a:gd name="T33" fmla="*/ 31 h 111"/>
                <a:gd name="T34" fmla="*/ 0 w 73"/>
                <a:gd name="T35" fmla="*/ 31 h 111"/>
                <a:gd name="T36" fmla="*/ 4 w 73"/>
                <a:gd name="T37" fmla="*/ 16 h 111"/>
                <a:gd name="T38" fmla="*/ 12 w 73"/>
                <a:gd name="T39" fmla="*/ 8 h 111"/>
                <a:gd name="T40" fmla="*/ 20 w 73"/>
                <a:gd name="T41" fmla="*/ 0 h 111"/>
                <a:gd name="T42" fmla="*/ 35 w 73"/>
                <a:gd name="T43" fmla="*/ 0 h 111"/>
                <a:gd name="T44" fmla="*/ 46 w 73"/>
                <a:gd name="T45" fmla="*/ 0 h 111"/>
                <a:gd name="T46" fmla="*/ 58 w 73"/>
                <a:gd name="T47" fmla="*/ 8 h 111"/>
                <a:gd name="T48" fmla="*/ 62 w 73"/>
                <a:gd name="T49" fmla="*/ 16 h 111"/>
                <a:gd name="T50" fmla="*/ 66 w 73"/>
                <a:gd name="T51" fmla="*/ 27 h 111"/>
                <a:gd name="T52" fmla="*/ 66 w 73"/>
                <a:gd name="T53" fmla="*/ 39 h 111"/>
                <a:gd name="T54" fmla="*/ 62 w 73"/>
                <a:gd name="T55" fmla="*/ 46 h 111"/>
                <a:gd name="T56" fmla="*/ 54 w 73"/>
                <a:gd name="T57" fmla="*/ 58 h 111"/>
                <a:gd name="T58" fmla="*/ 43 w 73"/>
                <a:gd name="T59" fmla="*/ 73 h 111"/>
                <a:gd name="T60" fmla="*/ 31 w 73"/>
                <a:gd name="T61" fmla="*/ 85 h 111"/>
                <a:gd name="T62" fmla="*/ 20 w 73"/>
                <a:gd name="T63" fmla="*/ 96 h 111"/>
                <a:gd name="T64" fmla="*/ 16 w 73"/>
                <a:gd name="T65" fmla="*/ 100 h 111"/>
                <a:gd name="T66" fmla="*/ 43 w 73"/>
                <a:gd name="T67" fmla="*/ 100 h 111"/>
                <a:gd name="T68" fmla="*/ 50 w 73"/>
                <a:gd name="T69" fmla="*/ 100 h 111"/>
                <a:gd name="T70" fmla="*/ 58 w 73"/>
                <a:gd name="T71" fmla="*/ 100 h 111"/>
                <a:gd name="T72" fmla="*/ 62 w 73"/>
                <a:gd name="T73" fmla="*/ 100 h 111"/>
                <a:gd name="T74" fmla="*/ 66 w 73"/>
                <a:gd name="T75" fmla="*/ 96 h 111"/>
                <a:gd name="T76" fmla="*/ 66 w 73"/>
                <a:gd name="T77" fmla="*/ 96 h 111"/>
                <a:gd name="T78" fmla="*/ 69 w 73"/>
                <a:gd name="T79" fmla="*/ 92 h 111"/>
                <a:gd name="T80" fmla="*/ 73 w 73"/>
                <a:gd name="T81" fmla="*/ 92 h 111"/>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1"/>
                <a:gd name="T125" fmla="*/ 73 w 73"/>
                <a:gd name="T126" fmla="*/ 111 h 111"/>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1">
                  <a:moveTo>
                    <a:pt x="73" y="92"/>
                  </a:moveTo>
                  <a:lnTo>
                    <a:pt x="66" y="111"/>
                  </a:lnTo>
                  <a:lnTo>
                    <a:pt x="0" y="111"/>
                  </a:lnTo>
                  <a:lnTo>
                    <a:pt x="16" y="92"/>
                  </a:lnTo>
                  <a:lnTo>
                    <a:pt x="31" y="81"/>
                  </a:lnTo>
                  <a:lnTo>
                    <a:pt x="39" y="65"/>
                  </a:lnTo>
                  <a:lnTo>
                    <a:pt x="50" y="50"/>
                  </a:lnTo>
                  <a:lnTo>
                    <a:pt x="50" y="35"/>
                  </a:lnTo>
                  <a:lnTo>
                    <a:pt x="50" y="27"/>
                  </a:lnTo>
                  <a:lnTo>
                    <a:pt x="46" y="19"/>
                  </a:lnTo>
                  <a:lnTo>
                    <a:pt x="39" y="12"/>
                  </a:lnTo>
                  <a:lnTo>
                    <a:pt x="27" y="12"/>
                  </a:lnTo>
                  <a:lnTo>
                    <a:pt x="20" y="12"/>
                  </a:lnTo>
                  <a:lnTo>
                    <a:pt x="12" y="16"/>
                  </a:lnTo>
                  <a:lnTo>
                    <a:pt x="8" y="23"/>
                  </a:lnTo>
                  <a:lnTo>
                    <a:pt x="4" y="31"/>
                  </a:lnTo>
                  <a:lnTo>
                    <a:pt x="0" y="31"/>
                  </a:lnTo>
                  <a:lnTo>
                    <a:pt x="4" y="16"/>
                  </a:lnTo>
                  <a:lnTo>
                    <a:pt x="12" y="8"/>
                  </a:lnTo>
                  <a:lnTo>
                    <a:pt x="20" y="0"/>
                  </a:lnTo>
                  <a:lnTo>
                    <a:pt x="35" y="0"/>
                  </a:lnTo>
                  <a:lnTo>
                    <a:pt x="46" y="0"/>
                  </a:lnTo>
                  <a:lnTo>
                    <a:pt x="58" y="8"/>
                  </a:lnTo>
                  <a:lnTo>
                    <a:pt x="62" y="16"/>
                  </a:lnTo>
                  <a:lnTo>
                    <a:pt x="66" y="27"/>
                  </a:lnTo>
                  <a:lnTo>
                    <a:pt x="66" y="39"/>
                  </a:lnTo>
                  <a:lnTo>
                    <a:pt x="62" y="46"/>
                  </a:lnTo>
                  <a:lnTo>
                    <a:pt x="54" y="58"/>
                  </a:lnTo>
                  <a:lnTo>
                    <a:pt x="43" y="73"/>
                  </a:lnTo>
                  <a:lnTo>
                    <a:pt x="31" y="85"/>
                  </a:lnTo>
                  <a:lnTo>
                    <a:pt x="20" y="96"/>
                  </a:lnTo>
                  <a:lnTo>
                    <a:pt x="16" y="100"/>
                  </a:lnTo>
                  <a:lnTo>
                    <a:pt x="43" y="100"/>
                  </a:lnTo>
                  <a:lnTo>
                    <a:pt x="50" y="100"/>
                  </a:lnTo>
                  <a:lnTo>
                    <a:pt x="58" y="100"/>
                  </a:lnTo>
                  <a:lnTo>
                    <a:pt x="62" y="100"/>
                  </a:lnTo>
                  <a:lnTo>
                    <a:pt x="66" y="96"/>
                  </a:lnTo>
                  <a:lnTo>
                    <a:pt x="69" y="92"/>
                  </a:lnTo>
                  <a:lnTo>
                    <a:pt x="73" y="92"/>
                  </a:lnTo>
                  <a:close/>
                </a:path>
              </a:pathLst>
            </a:custGeom>
            <a:solidFill>
              <a:srgbClr val="000000"/>
            </a:solidFill>
            <a:ln w="0">
              <a:solidFill>
                <a:srgbClr val="000000"/>
              </a:solidFill>
              <a:round/>
              <a:headEnd/>
              <a:tailEnd/>
            </a:ln>
          </p:spPr>
          <p:txBody>
            <a:bodyPr/>
            <a:lstStyle/>
            <a:p>
              <a:endParaRPr lang="en-CA"/>
            </a:p>
          </p:txBody>
        </p:sp>
        <p:sp>
          <p:nvSpPr>
            <p:cNvPr id="14420" name="Rectangle 274"/>
            <p:cNvSpPr>
              <a:spLocks noChangeArrowheads="1"/>
            </p:cNvSpPr>
            <p:nvPr/>
          </p:nvSpPr>
          <p:spPr bwMode="auto">
            <a:xfrm>
              <a:off x="4670" y="2749"/>
              <a:ext cx="7" cy="208"/>
            </a:xfrm>
            <a:prstGeom prst="rect">
              <a:avLst/>
            </a:prstGeom>
            <a:solidFill>
              <a:srgbClr val="000000"/>
            </a:solidFill>
            <a:ln w="0">
              <a:solidFill>
                <a:srgbClr val="000000"/>
              </a:solidFill>
              <a:miter lim="800000"/>
              <a:headEnd/>
              <a:tailEnd/>
            </a:ln>
          </p:spPr>
          <p:txBody>
            <a:bodyPr/>
            <a:lstStyle/>
            <a:p>
              <a:endParaRPr lang="en-US"/>
            </a:p>
          </p:txBody>
        </p:sp>
        <p:sp>
          <p:nvSpPr>
            <p:cNvPr id="14421" name="Freeform 275"/>
            <p:cNvSpPr>
              <a:spLocks noEditPoints="1"/>
            </p:cNvSpPr>
            <p:nvPr/>
          </p:nvSpPr>
          <p:spPr bwMode="auto">
            <a:xfrm>
              <a:off x="4877" y="2780"/>
              <a:ext cx="69" cy="115"/>
            </a:xfrm>
            <a:custGeom>
              <a:avLst/>
              <a:gdLst>
                <a:gd name="T0" fmla="*/ 0 w 69"/>
                <a:gd name="T1" fmla="*/ 58 h 115"/>
                <a:gd name="T2" fmla="*/ 0 w 69"/>
                <a:gd name="T3" fmla="*/ 39 h 115"/>
                <a:gd name="T4" fmla="*/ 4 w 69"/>
                <a:gd name="T5" fmla="*/ 23 h 115"/>
                <a:gd name="T6" fmla="*/ 11 w 69"/>
                <a:gd name="T7" fmla="*/ 12 h 115"/>
                <a:gd name="T8" fmla="*/ 19 w 69"/>
                <a:gd name="T9" fmla="*/ 4 h 115"/>
                <a:gd name="T10" fmla="*/ 27 w 69"/>
                <a:gd name="T11" fmla="*/ 0 h 115"/>
                <a:gd name="T12" fmla="*/ 34 w 69"/>
                <a:gd name="T13" fmla="*/ 0 h 115"/>
                <a:gd name="T14" fmla="*/ 42 w 69"/>
                <a:gd name="T15" fmla="*/ 0 h 115"/>
                <a:gd name="T16" fmla="*/ 50 w 69"/>
                <a:gd name="T17" fmla="*/ 4 h 115"/>
                <a:gd name="T18" fmla="*/ 58 w 69"/>
                <a:gd name="T19" fmla="*/ 12 h 115"/>
                <a:gd name="T20" fmla="*/ 65 w 69"/>
                <a:gd name="T21" fmla="*/ 23 h 115"/>
                <a:gd name="T22" fmla="*/ 69 w 69"/>
                <a:gd name="T23" fmla="*/ 39 h 115"/>
                <a:gd name="T24" fmla="*/ 69 w 69"/>
                <a:gd name="T25" fmla="*/ 58 h 115"/>
                <a:gd name="T26" fmla="*/ 69 w 69"/>
                <a:gd name="T27" fmla="*/ 73 h 115"/>
                <a:gd name="T28" fmla="*/ 65 w 69"/>
                <a:gd name="T29" fmla="*/ 88 h 115"/>
                <a:gd name="T30" fmla="*/ 58 w 69"/>
                <a:gd name="T31" fmla="*/ 100 h 115"/>
                <a:gd name="T32" fmla="*/ 50 w 69"/>
                <a:gd name="T33" fmla="*/ 108 h 115"/>
                <a:gd name="T34" fmla="*/ 42 w 69"/>
                <a:gd name="T35" fmla="*/ 111 h 115"/>
                <a:gd name="T36" fmla="*/ 34 w 69"/>
                <a:gd name="T37" fmla="*/ 115 h 115"/>
                <a:gd name="T38" fmla="*/ 23 w 69"/>
                <a:gd name="T39" fmla="*/ 111 h 115"/>
                <a:gd name="T40" fmla="*/ 15 w 69"/>
                <a:gd name="T41" fmla="*/ 108 h 115"/>
                <a:gd name="T42" fmla="*/ 8 w 69"/>
                <a:gd name="T43" fmla="*/ 96 h 115"/>
                <a:gd name="T44" fmla="*/ 0 w 69"/>
                <a:gd name="T45" fmla="*/ 77 h 115"/>
                <a:gd name="T46" fmla="*/ 0 w 69"/>
                <a:gd name="T47" fmla="*/ 58 h 115"/>
                <a:gd name="T48" fmla="*/ 15 w 69"/>
                <a:gd name="T49" fmla="*/ 58 h 115"/>
                <a:gd name="T50" fmla="*/ 15 w 69"/>
                <a:gd name="T51" fmla="*/ 81 h 115"/>
                <a:gd name="T52" fmla="*/ 19 w 69"/>
                <a:gd name="T53" fmla="*/ 96 h 115"/>
                <a:gd name="T54" fmla="*/ 23 w 69"/>
                <a:gd name="T55" fmla="*/ 104 h 115"/>
                <a:gd name="T56" fmla="*/ 31 w 69"/>
                <a:gd name="T57" fmla="*/ 108 h 115"/>
                <a:gd name="T58" fmla="*/ 34 w 69"/>
                <a:gd name="T59" fmla="*/ 108 h 115"/>
                <a:gd name="T60" fmla="*/ 38 w 69"/>
                <a:gd name="T61" fmla="*/ 108 h 115"/>
                <a:gd name="T62" fmla="*/ 42 w 69"/>
                <a:gd name="T63" fmla="*/ 104 h 115"/>
                <a:gd name="T64" fmla="*/ 46 w 69"/>
                <a:gd name="T65" fmla="*/ 100 h 115"/>
                <a:gd name="T66" fmla="*/ 50 w 69"/>
                <a:gd name="T67" fmla="*/ 92 h 115"/>
                <a:gd name="T68" fmla="*/ 54 w 69"/>
                <a:gd name="T69" fmla="*/ 73 h 115"/>
                <a:gd name="T70" fmla="*/ 54 w 69"/>
                <a:gd name="T71" fmla="*/ 54 h 115"/>
                <a:gd name="T72" fmla="*/ 54 w 69"/>
                <a:gd name="T73" fmla="*/ 35 h 115"/>
                <a:gd name="T74" fmla="*/ 50 w 69"/>
                <a:gd name="T75" fmla="*/ 19 h 115"/>
                <a:gd name="T76" fmla="*/ 46 w 69"/>
                <a:gd name="T77" fmla="*/ 12 h 115"/>
                <a:gd name="T78" fmla="*/ 42 w 69"/>
                <a:gd name="T79" fmla="*/ 8 h 115"/>
                <a:gd name="T80" fmla="*/ 38 w 69"/>
                <a:gd name="T81" fmla="*/ 4 h 115"/>
                <a:gd name="T82" fmla="*/ 34 w 69"/>
                <a:gd name="T83" fmla="*/ 4 h 115"/>
                <a:gd name="T84" fmla="*/ 31 w 69"/>
                <a:gd name="T85" fmla="*/ 4 h 115"/>
                <a:gd name="T86" fmla="*/ 27 w 69"/>
                <a:gd name="T87" fmla="*/ 8 h 115"/>
                <a:gd name="T88" fmla="*/ 19 w 69"/>
                <a:gd name="T89" fmla="*/ 19 h 115"/>
                <a:gd name="T90" fmla="*/ 19 w 69"/>
                <a:gd name="T91" fmla="*/ 31 h 115"/>
                <a:gd name="T92" fmla="*/ 15 w 69"/>
                <a:gd name="T93" fmla="*/ 46 h 115"/>
                <a:gd name="T94" fmla="*/ 15 w 69"/>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0" y="39"/>
                  </a:lnTo>
                  <a:lnTo>
                    <a:pt x="4" y="23"/>
                  </a:lnTo>
                  <a:lnTo>
                    <a:pt x="11" y="12"/>
                  </a:lnTo>
                  <a:lnTo>
                    <a:pt x="19" y="4"/>
                  </a:lnTo>
                  <a:lnTo>
                    <a:pt x="27" y="0"/>
                  </a:lnTo>
                  <a:lnTo>
                    <a:pt x="34" y="0"/>
                  </a:lnTo>
                  <a:lnTo>
                    <a:pt x="42" y="0"/>
                  </a:lnTo>
                  <a:lnTo>
                    <a:pt x="50" y="4"/>
                  </a:lnTo>
                  <a:lnTo>
                    <a:pt x="58" y="12"/>
                  </a:lnTo>
                  <a:lnTo>
                    <a:pt x="65" y="23"/>
                  </a:lnTo>
                  <a:lnTo>
                    <a:pt x="69" y="39"/>
                  </a:lnTo>
                  <a:lnTo>
                    <a:pt x="69" y="58"/>
                  </a:lnTo>
                  <a:lnTo>
                    <a:pt x="69" y="73"/>
                  </a:lnTo>
                  <a:lnTo>
                    <a:pt x="65" y="88"/>
                  </a:lnTo>
                  <a:lnTo>
                    <a:pt x="58" y="100"/>
                  </a:lnTo>
                  <a:lnTo>
                    <a:pt x="50" y="108"/>
                  </a:lnTo>
                  <a:lnTo>
                    <a:pt x="42" y="111"/>
                  </a:lnTo>
                  <a:lnTo>
                    <a:pt x="34" y="115"/>
                  </a:lnTo>
                  <a:lnTo>
                    <a:pt x="23" y="111"/>
                  </a:lnTo>
                  <a:lnTo>
                    <a:pt x="15" y="108"/>
                  </a:lnTo>
                  <a:lnTo>
                    <a:pt x="8" y="96"/>
                  </a:lnTo>
                  <a:lnTo>
                    <a:pt x="0" y="77"/>
                  </a:lnTo>
                  <a:lnTo>
                    <a:pt x="0" y="58"/>
                  </a:lnTo>
                  <a:close/>
                  <a:moveTo>
                    <a:pt x="15" y="58"/>
                  </a:moveTo>
                  <a:lnTo>
                    <a:pt x="15" y="81"/>
                  </a:lnTo>
                  <a:lnTo>
                    <a:pt x="19" y="96"/>
                  </a:lnTo>
                  <a:lnTo>
                    <a:pt x="23" y="104"/>
                  </a:lnTo>
                  <a:lnTo>
                    <a:pt x="31" y="108"/>
                  </a:lnTo>
                  <a:lnTo>
                    <a:pt x="34" y="108"/>
                  </a:lnTo>
                  <a:lnTo>
                    <a:pt x="38" y="108"/>
                  </a:lnTo>
                  <a:lnTo>
                    <a:pt x="42" y="104"/>
                  </a:lnTo>
                  <a:lnTo>
                    <a:pt x="46" y="100"/>
                  </a:lnTo>
                  <a:lnTo>
                    <a:pt x="50" y="92"/>
                  </a:lnTo>
                  <a:lnTo>
                    <a:pt x="54" y="73"/>
                  </a:lnTo>
                  <a:lnTo>
                    <a:pt x="54" y="54"/>
                  </a:lnTo>
                  <a:lnTo>
                    <a:pt x="54" y="35"/>
                  </a:lnTo>
                  <a:lnTo>
                    <a:pt x="50" y="19"/>
                  </a:lnTo>
                  <a:lnTo>
                    <a:pt x="46" y="12"/>
                  </a:lnTo>
                  <a:lnTo>
                    <a:pt x="42" y="8"/>
                  </a:lnTo>
                  <a:lnTo>
                    <a:pt x="38" y="4"/>
                  </a:lnTo>
                  <a:lnTo>
                    <a:pt x="34" y="4"/>
                  </a:lnTo>
                  <a:lnTo>
                    <a:pt x="31" y="4"/>
                  </a:lnTo>
                  <a:lnTo>
                    <a:pt x="27" y="8"/>
                  </a:lnTo>
                  <a:lnTo>
                    <a:pt x="19" y="19"/>
                  </a:lnTo>
                  <a:lnTo>
                    <a:pt x="19" y="31"/>
                  </a:lnTo>
                  <a:lnTo>
                    <a:pt x="15" y="46"/>
                  </a:lnTo>
                  <a:lnTo>
                    <a:pt x="15" y="58"/>
                  </a:lnTo>
                  <a:close/>
                </a:path>
              </a:pathLst>
            </a:custGeom>
            <a:solidFill>
              <a:srgbClr val="000000"/>
            </a:solidFill>
            <a:ln w="0">
              <a:solidFill>
                <a:srgbClr val="000000"/>
              </a:solidFill>
              <a:round/>
              <a:headEnd/>
              <a:tailEnd/>
            </a:ln>
          </p:spPr>
          <p:txBody>
            <a:bodyPr/>
            <a:lstStyle/>
            <a:p>
              <a:endParaRPr lang="en-CA"/>
            </a:p>
          </p:txBody>
        </p:sp>
        <p:sp>
          <p:nvSpPr>
            <p:cNvPr id="14422" name="Rectangle 276"/>
            <p:cNvSpPr>
              <a:spLocks noChangeArrowheads="1"/>
            </p:cNvSpPr>
            <p:nvPr/>
          </p:nvSpPr>
          <p:spPr bwMode="auto">
            <a:xfrm>
              <a:off x="5268" y="2749"/>
              <a:ext cx="8" cy="208"/>
            </a:xfrm>
            <a:prstGeom prst="rect">
              <a:avLst/>
            </a:prstGeom>
            <a:solidFill>
              <a:srgbClr val="000000"/>
            </a:solidFill>
            <a:ln w="0">
              <a:solidFill>
                <a:srgbClr val="000000"/>
              </a:solidFill>
              <a:miter lim="800000"/>
              <a:headEnd/>
              <a:tailEnd/>
            </a:ln>
          </p:spPr>
          <p:txBody>
            <a:bodyPr/>
            <a:lstStyle/>
            <a:p>
              <a:endParaRPr lang="en-US"/>
            </a:p>
          </p:txBody>
        </p:sp>
        <p:sp>
          <p:nvSpPr>
            <p:cNvPr id="14423" name="Rectangle 277"/>
            <p:cNvSpPr>
              <a:spLocks noChangeArrowheads="1"/>
            </p:cNvSpPr>
            <p:nvPr/>
          </p:nvSpPr>
          <p:spPr bwMode="auto">
            <a:xfrm>
              <a:off x="188" y="2949"/>
              <a:ext cx="5084" cy="8"/>
            </a:xfrm>
            <a:prstGeom prst="rect">
              <a:avLst/>
            </a:prstGeom>
            <a:solidFill>
              <a:srgbClr val="000000"/>
            </a:solidFill>
            <a:ln w="0">
              <a:solidFill>
                <a:srgbClr val="000000"/>
              </a:solidFill>
              <a:miter lim="800000"/>
              <a:headEnd/>
              <a:tailEnd/>
            </a:ln>
          </p:spPr>
          <p:txBody>
            <a:bodyPr/>
            <a:lstStyle/>
            <a:p>
              <a:endParaRPr lang="en-US"/>
            </a:p>
          </p:txBody>
        </p:sp>
      </p:grpSp>
      <p:graphicFrame>
        <p:nvGraphicFramePr>
          <p:cNvPr id="14339" name="Object 279"/>
          <p:cNvGraphicFramePr>
            <a:graphicFrameLocks noChangeAspect="1"/>
          </p:cNvGraphicFramePr>
          <p:nvPr/>
        </p:nvGraphicFramePr>
        <p:xfrm>
          <a:off x="0" y="2743200"/>
          <a:ext cx="842963" cy="357188"/>
        </p:xfrm>
        <a:graphic>
          <a:graphicData uri="http://schemas.openxmlformats.org/presentationml/2006/ole">
            <p:oleObj spid="_x0000_s139267" name="Equation" r:id="rId5" imgW="330120" imgH="139680" progId="Equation.3">
              <p:embed/>
            </p:oleObj>
          </a:graphicData>
        </a:graphic>
      </p:graphicFrame>
      <p:graphicFrame>
        <p:nvGraphicFramePr>
          <p:cNvPr id="14340" name="Object 280"/>
          <p:cNvGraphicFramePr>
            <a:graphicFrameLocks noChangeAspect="1"/>
          </p:cNvGraphicFramePr>
          <p:nvPr>
            <p:ph sz="half" idx="2"/>
          </p:nvPr>
        </p:nvGraphicFramePr>
        <p:xfrm>
          <a:off x="4953000" y="838200"/>
          <a:ext cx="2743200" cy="719138"/>
        </p:xfrm>
        <a:graphic>
          <a:graphicData uri="http://schemas.openxmlformats.org/presentationml/2006/ole">
            <p:oleObj spid="_x0000_s139268" name="Equation" r:id="rId6" imgW="774360" imgH="203040" progId="Equation.3">
              <p:embed/>
            </p:oleObj>
          </a:graphicData>
        </a:graphic>
      </p:graphicFrame>
      <p:sp>
        <p:nvSpPr>
          <p:cNvPr id="14348" name="Line 214"/>
          <p:cNvSpPr>
            <a:spLocks noChangeShapeType="1"/>
          </p:cNvSpPr>
          <p:nvPr/>
        </p:nvSpPr>
        <p:spPr bwMode="auto">
          <a:xfrm>
            <a:off x="8610600" y="2209800"/>
            <a:ext cx="609600" cy="0"/>
          </a:xfrm>
          <a:prstGeom prst="line">
            <a:avLst/>
          </a:prstGeom>
          <a:noFill/>
          <a:ln w="9525">
            <a:solidFill>
              <a:schemeClr val="tx1"/>
            </a:solidFill>
            <a:prstDash val="dash"/>
            <a:round/>
            <a:headEnd/>
            <a:tailEnd/>
          </a:ln>
        </p:spPr>
        <p:txBody>
          <a:bodyPr/>
          <a:lstStyle/>
          <a:p>
            <a:endParaRPr lang="en-CA"/>
          </a:p>
        </p:txBody>
      </p:sp>
      <p:sp>
        <p:nvSpPr>
          <p:cNvPr id="14349" name="Line 216"/>
          <p:cNvSpPr>
            <a:spLocks noChangeShapeType="1"/>
          </p:cNvSpPr>
          <p:nvPr/>
        </p:nvSpPr>
        <p:spPr bwMode="auto">
          <a:xfrm>
            <a:off x="838200" y="4876800"/>
            <a:ext cx="0" cy="533400"/>
          </a:xfrm>
          <a:prstGeom prst="line">
            <a:avLst/>
          </a:prstGeom>
          <a:noFill/>
          <a:ln w="9525">
            <a:solidFill>
              <a:schemeClr val="tx1"/>
            </a:solidFill>
            <a:prstDash val="dash"/>
            <a:round/>
            <a:headEnd/>
            <a:tailEnd/>
          </a:ln>
        </p:spPr>
        <p:txBody>
          <a:bodyPr/>
          <a:lstStyle/>
          <a:p>
            <a:endParaRPr lang="en-CA"/>
          </a:p>
        </p:txBody>
      </p:sp>
    </p:spTree>
  </p:cSld>
  <p:clrMapOvr>
    <a:masterClrMapping/>
  </p:clrMapOvr>
  <p:timing>
    <p:tnLst>
      <p:par>
        <p:cTn id="1" dur="indefinite" restart="never" nodeType="tmRoot"/>
      </p:par>
    </p:tn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6" name="Date Placeholder 3"/>
          <p:cNvSpPr>
            <a:spLocks noGrp="1"/>
          </p:cNvSpPr>
          <p:nvPr>
            <p:ph type="dt" sz="quarter" idx="10"/>
          </p:nvPr>
        </p:nvSpPr>
        <p:spPr>
          <a:noFill/>
        </p:spPr>
        <p:txBody>
          <a:bodyPr/>
          <a:lstStyle/>
          <a:p>
            <a:fld id="{B68318D0-4741-4ED1-A80C-A2AA44EACC01}" type="datetime1">
              <a:rPr lang="en-US" smtClean="0"/>
              <a:pPr/>
              <a:t>1/21/2013</a:t>
            </a:fld>
            <a:endParaRPr lang="en-US"/>
          </a:p>
        </p:txBody>
      </p:sp>
      <p:sp>
        <p:nvSpPr>
          <p:cNvPr id="15367" name="Footer Placeholder 4"/>
          <p:cNvSpPr>
            <a:spLocks noGrp="1"/>
          </p:cNvSpPr>
          <p:nvPr>
            <p:ph type="ftr" sz="quarter" idx="11"/>
          </p:nvPr>
        </p:nvSpPr>
        <p:spPr>
          <a:noFill/>
        </p:spPr>
        <p:txBody>
          <a:bodyPr/>
          <a:lstStyle/>
          <a:p>
            <a:r>
              <a:rPr lang="en-US" smtClean="0"/>
              <a:t>CPSC503 Winter 2012</a:t>
            </a:r>
            <a:endParaRPr lang="en-US"/>
          </a:p>
        </p:txBody>
      </p:sp>
      <p:sp>
        <p:nvSpPr>
          <p:cNvPr id="15368" name="Slide Number Placeholder 5"/>
          <p:cNvSpPr>
            <a:spLocks noGrp="1"/>
          </p:cNvSpPr>
          <p:nvPr>
            <p:ph type="sldNum" sz="quarter" idx="12"/>
          </p:nvPr>
        </p:nvSpPr>
        <p:spPr>
          <a:noFill/>
        </p:spPr>
        <p:txBody>
          <a:bodyPr/>
          <a:lstStyle/>
          <a:p>
            <a:fld id="{5CC8FB9D-D3A6-4BE1-9E7D-E6A150573865}" type="slidenum">
              <a:rPr lang="en-US" smtClean="0"/>
              <a:pPr/>
              <a:t>31</a:t>
            </a:fld>
            <a:endParaRPr lang="en-US" smtClean="0"/>
          </a:p>
        </p:txBody>
      </p:sp>
      <p:sp>
        <p:nvSpPr>
          <p:cNvPr id="15369" name="Rectangle 2"/>
          <p:cNvSpPr>
            <a:spLocks noGrp="1" noChangeArrowheads="1"/>
          </p:cNvSpPr>
          <p:nvPr>
            <p:ph type="title"/>
          </p:nvPr>
        </p:nvSpPr>
        <p:spPr>
          <a:xfrm>
            <a:off x="304800" y="0"/>
            <a:ext cx="7772400" cy="1143000"/>
          </a:xfrm>
        </p:spPr>
        <p:txBody>
          <a:bodyPr/>
          <a:lstStyle/>
          <a:p>
            <a:pPr eaLnBrk="1" hangingPunct="1"/>
            <a:r>
              <a:rPr lang="en-US" smtClean="0"/>
              <a:t>BERP Table Comparison</a:t>
            </a:r>
          </a:p>
        </p:txBody>
      </p:sp>
      <p:grpSp>
        <p:nvGrpSpPr>
          <p:cNvPr id="2" name="Group 3"/>
          <p:cNvGrpSpPr>
            <a:grpSpLocks noChangeAspect="1"/>
          </p:cNvGrpSpPr>
          <p:nvPr/>
        </p:nvGrpSpPr>
        <p:grpSpPr bwMode="auto">
          <a:xfrm>
            <a:off x="1828800" y="3886200"/>
            <a:ext cx="6553200" cy="2217738"/>
            <a:chOff x="173" y="1238"/>
            <a:chExt cx="5126" cy="1734"/>
          </a:xfrm>
        </p:grpSpPr>
        <p:sp>
          <p:nvSpPr>
            <p:cNvPr id="15581" name="AutoShape 4"/>
            <p:cNvSpPr>
              <a:spLocks noChangeAspect="1" noChangeArrowheads="1" noTextEdit="1"/>
            </p:cNvSpPr>
            <p:nvPr/>
          </p:nvSpPr>
          <p:spPr bwMode="auto">
            <a:xfrm>
              <a:off x="173" y="1238"/>
              <a:ext cx="5126" cy="1734"/>
            </a:xfrm>
            <a:prstGeom prst="rect">
              <a:avLst/>
            </a:prstGeom>
            <a:noFill/>
            <a:ln w="9525">
              <a:noFill/>
              <a:miter lim="800000"/>
              <a:headEnd/>
              <a:tailEnd/>
            </a:ln>
          </p:spPr>
          <p:txBody>
            <a:bodyPr/>
            <a:lstStyle/>
            <a:p>
              <a:endParaRPr lang="en-CA"/>
            </a:p>
          </p:txBody>
        </p:sp>
        <p:grpSp>
          <p:nvGrpSpPr>
            <p:cNvPr id="3" name="Group 5"/>
            <p:cNvGrpSpPr>
              <a:grpSpLocks/>
            </p:cNvGrpSpPr>
            <p:nvPr/>
          </p:nvGrpSpPr>
          <p:grpSpPr bwMode="auto">
            <a:xfrm>
              <a:off x="173" y="1238"/>
              <a:ext cx="5126" cy="1734"/>
              <a:chOff x="173" y="1238"/>
              <a:chExt cx="5126" cy="1734"/>
            </a:xfrm>
          </p:grpSpPr>
          <p:sp>
            <p:nvSpPr>
              <p:cNvPr id="15655" name="Rectangle 6"/>
              <p:cNvSpPr>
                <a:spLocks noChangeArrowheads="1"/>
              </p:cNvSpPr>
              <p:nvPr/>
            </p:nvSpPr>
            <p:spPr bwMode="auto">
              <a:xfrm>
                <a:off x="173" y="1238"/>
                <a:ext cx="5126" cy="1734"/>
              </a:xfrm>
              <a:prstGeom prst="rect">
                <a:avLst/>
              </a:prstGeom>
              <a:noFill/>
              <a:ln w="0">
                <a:solidFill>
                  <a:srgbClr val="000000"/>
                </a:solidFill>
                <a:miter lim="800000"/>
                <a:headEnd/>
                <a:tailEnd/>
              </a:ln>
            </p:spPr>
            <p:txBody>
              <a:bodyPr/>
              <a:lstStyle/>
              <a:p>
                <a:endParaRPr lang="en-US"/>
              </a:p>
            </p:txBody>
          </p:sp>
          <p:sp>
            <p:nvSpPr>
              <p:cNvPr id="15656" name="Rectangle 7"/>
              <p:cNvSpPr>
                <a:spLocks noChangeArrowheads="1"/>
              </p:cNvSpPr>
              <p:nvPr/>
            </p:nvSpPr>
            <p:spPr bwMode="auto">
              <a:xfrm>
                <a:off x="188" y="1246"/>
                <a:ext cx="5084" cy="7"/>
              </a:xfrm>
              <a:prstGeom prst="rect">
                <a:avLst/>
              </a:prstGeom>
              <a:solidFill>
                <a:srgbClr val="000000"/>
              </a:solidFill>
              <a:ln w="0">
                <a:solidFill>
                  <a:srgbClr val="000000"/>
                </a:solidFill>
                <a:miter lim="800000"/>
                <a:headEnd/>
                <a:tailEnd/>
              </a:ln>
            </p:spPr>
            <p:txBody>
              <a:bodyPr/>
              <a:lstStyle/>
              <a:p>
                <a:endParaRPr lang="en-US"/>
              </a:p>
            </p:txBody>
          </p:sp>
          <p:sp>
            <p:nvSpPr>
              <p:cNvPr id="15657" name="Rectangle 8"/>
              <p:cNvSpPr>
                <a:spLocks noChangeArrowheads="1"/>
              </p:cNvSpPr>
              <p:nvPr/>
            </p:nvSpPr>
            <p:spPr bwMode="auto">
              <a:xfrm>
                <a:off x="188" y="126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5658" name="Rectangle 9"/>
              <p:cNvSpPr>
                <a:spLocks noChangeArrowheads="1"/>
              </p:cNvSpPr>
              <p:nvPr/>
            </p:nvSpPr>
            <p:spPr bwMode="auto">
              <a:xfrm>
                <a:off x="833" y="126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5659" name="Rectangle 10"/>
              <p:cNvSpPr>
                <a:spLocks noChangeArrowheads="1"/>
              </p:cNvSpPr>
              <p:nvPr/>
            </p:nvSpPr>
            <p:spPr bwMode="auto">
              <a:xfrm>
                <a:off x="864" y="1261"/>
                <a:ext cx="7" cy="207"/>
              </a:xfrm>
              <a:prstGeom prst="rect">
                <a:avLst/>
              </a:prstGeom>
              <a:solidFill>
                <a:srgbClr val="000000"/>
              </a:solidFill>
              <a:ln w="0">
                <a:solidFill>
                  <a:srgbClr val="000000"/>
                </a:solidFill>
                <a:miter lim="800000"/>
                <a:headEnd/>
                <a:tailEnd/>
              </a:ln>
            </p:spPr>
            <p:txBody>
              <a:bodyPr/>
              <a:lstStyle/>
              <a:p>
                <a:endParaRPr lang="en-US"/>
              </a:p>
            </p:txBody>
          </p:sp>
          <p:sp>
            <p:nvSpPr>
              <p:cNvPr id="15660" name="Freeform 11"/>
              <p:cNvSpPr>
                <a:spLocks/>
              </p:cNvSpPr>
              <p:nvPr/>
            </p:nvSpPr>
            <p:spPr bwMode="auto">
              <a:xfrm>
                <a:off x="1048" y="1288"/>
                <a:ext cx="46" cy="115"/>
              </a:xfrm>
              <a:custGeom>
                <a:avLst/>
                <a:gdLst>
                  <a:gd name="T0" fmla="*/ 46 w 46"/>
                  <a:gd name="T1" fmla="*/ 111 h 115"/>
                  <a:gd name="T2" fmla="*/ 46 w 46"/>
                  <a:gd name="T3" fmla="*/ 115 h 115"/>
                  <a:gd name="T4" fmla="*/ 0 w 46"/>
                  <a:gd name="T5" fmla="*/ 115 h 115"/>
                  <a:gd name="T6" fmla="*/ 0 w 46"/>
                  <a:gd name="T7" fmla="*/ 111 h 115"/>
                  <a:gd name="T8" fmla="*/ 4 w 46"/>
                  <a:gd name="T9" fmla="*/ 111 h 115"/>
                  <a:gd name="T10" fmla="*/ 7 w 46"/>
                  <a:gd name="T11" fmla="*/ 111 h 115"/>
                  <a:gd name="T12" fmla="*/ 11 w 46"/>
                  <a:gd name="T13" fmla="*/ 107 h 115"/>
                  <a:gd name="T14" fmla="*/ 15 w 46"/>
                  <a:gd name="T15" fmla="*/ 103 h 115"/>
                  <a:gd name="T16" fmla="*/ 15 w 46"/>
                  <a:gd name="T17" fmla="*/ 96 h 115"/>
                  <a:gd name="T18" fmla="*/ 15 w 46"/>
                  <a:gd name="T19" fmla="*/ 19 h 115"/>
                  <a:gd name="T20" fmla="*/ 15 w 46"/>
                  <a:gd name="T21" fmla="*/ 11 h 115"/>
                  <a:gd name="T22" fmla="*/ 15 w 46"/>
                  <a:gd name="T23" fmla="*/ 8 h 115"/>
                  <a:gd name="T24" fmla="*/ 11 w 46"/>
                  <a:gd name="T25" fmla="*/ 8 h 115"/>
                  <a:gd name="T26" fmla="*/ 11 w 46"/>
                  <a:gd name="T27" fmla="*/ 4 h 115"/>
                  <a:gd name="T28" fmla="*/ 7 w 46"/>
                  <a:gd name="T29" fmla="*/ 4 h 115"/>
                  <a:gd name="T30" fmla="*/ 4 w 46"/>
                  <a:gd name="T31" fmla="*/ 4 h 115"/>
                  <a:gd name="T32" fmla="*/ 0 w 46"/>
                  <a:gd name="T33" fmla="*/ 4 h 115"/>
                  <a:gd name="T34" fmla="*/ 0 w 46"/>
                  <a:gd name="T35" fmla="*/ 0 h 115"/>
                  <a:gd name="T36" fmla="*/ 46 w 46"/>
                  <a:gd name="T37" fmla="*/ 0 h 115"/>
                  <a:gd name="T38" fmla="*/ 46 w 46"/>
                  <a:gd name="T39" fmla="*/ 4 h 115"/>
                  <a:gd name="T40" fmla="*/ 42 w 46"/>
                  <a:gd name="T41" fmla="*/ 4 h 115"/>
                  <a:gd name="T42" fmla="*/ 38 w 46"/>
                  <a:gd name="T43" fmla="*/ 4 h 115"/>
                  <a:gd name="T44" fmla="*/ 34 w 46"/>
                  <a:gd name="T45" fmla="*/ 8 h 115"/>
                  <a:gd name="T46" fmla="*/ 30 w 46"/>
                  <a:gd name="T47" fmla="*/ 11 h 115"/>
                  <a:gd name="T48" fmla="*/ 30 w 46"/>
                  <a:gd name="T49" fmla="*/ 19 h 115"/>
                  <a:gd name="T50" fmla="*/ 30 w 46"/>
                  <a:gd name="T51" fmla="*/ 96 h 115"/>
                  <a:gd name="T52" fmla="*/ 30 w 46"/>
                  <a:gd name="T53" fmla="*/ 100 h 115"/>
                  <a:gd name="T54" fmla="*/ 30 w 46"/>
                  <a:gd name="T55" fmla="*/ 107 h 115"/>
                  <a:gd name="T56" fmla="*/ 34 w 46"/>
                  <a:gd name="T57" fmla="*/ 107 h 115"/>
                  <a:gd name="T58" fmla="*/ 34 w 46"/>
                  <a:gd name="T59" fmla="*/ 111 h 115"/>
                  <a:gd name="T60" fmla="*/ 38 w 46"/>
                  <a:gd name="T61" fmla="*/ 111 h 115"/>
                  <a:gd name="T62" fmla="*/ 42 w 46"/>
                  <a:gd name="T63" fmla="*/ 111 h 115"/>
                  <a:gd name="T64" fmla="*/ 46 w 46"/>
                  <a:gd name="T65" fmla="*/ 111 h 11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6"/>
                  <a:gd name="T100" fmla="*/ 0 h 115"/>
                  <a:gd name="T101" fmla="*/ 46 w 46"/>
                  <a:gd name="T102" fmla="*/ 115 h 11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6" h="115">
                    <a:moveTo>
                      <a:pt x="46" y="111"/>
                    </a:moveTo>
                    <a:lnTo>
                      <a:pt x="46" y="115"/>
                    </a:lnTo>
                    <a:lnTo>
                      <a:pt x="0" y="115"/>
                    </a:lnTo>
                    <a:lnTo>
                      <a:pt x="0" y="111"/>
                    </a:lnTo>
                    <a:lnTo>
                      <a:pt x="4" y="111"/>
                    </a:lnTo>
                    <a:lnTo>
                      <a:pt x="7" y="111"/>
                    </a:lnTo>
                    <a:lnTo>
                      <a:pt x="11" y="107"/>
                    </a:lnTo>
                    <a:lnTo>
                      <a:pt x="15" y="103"/>
                    </a:lnTo>
                    <a:lnTo>
                      <a:pt x="15" y="96"/>
                    </a:lnTo>
                    <a:lnTo>
                      <a:pt x="15" y="19"/>
                    </a:lnTo>
                    <a:lnTo>
                      <a:pt x="15" y="11"/>
                    </a:lnTo>
                    <a:lnTo>
                      <a:pt x="15" y="8"/>
                    </a:lnTo>
                    <a:lnTo>
                      <a:pt x="11" y="8"/>
                    </a:lnTo>
                    <a:lnTo>
                      <a:pt x="11" y="4"/>
                    </a:lnTo>
                    <a:lnTo>
                      <a:pt x="7" y="4"/>
                    </a:lnTo>
                    <a:lnTo>
                      <a:pt x="4" y="4"/>
                    </a:lnTo>
                    <a:lnTo>
                      <a:pt x="0" y="4"/>
                    </a:lnTo>
                    <a:lnTo>
                      <a:pt x="0" y="0"/>
                    </a:lnTo>
                    <a:lnTo>
                      <a:pt x="46" y="0"/>
                    </a:lnTo>
                    <a:lnTo>
                      <a:pt x="46" y="4"/>
                    </a:lnTo>
                    <a:lnTo>
                      <a:pt x="42" y="4"/>
                    </a:lnTo>
                    <a:lnTo>
                      <a:pt x="38" y="4"/>
                    </a:lnTo>
                    <a:lnTo>
                      <a:pt x="34" y="8"/>
                    </a:lnTo>
                    <a:lnTo>
                      <a:pt x="30" y="11"/>
                    </a:lnTo>
                    <a:lnTo>
                      <a:pt x="30" y="19"/>
                    </a:lnTo>
                    <a:lnTo>
                      <a:pt x="30" y="96"/>
                    </a:lnTo>
                    <a:lnTo>
                      <a:pt x="30" y="100"/>
                    </a:lnTo>
                    <a:lnTo>
                      <a:pt x="30" y="107"/>
                    </a:lnTo>
                    <a:lnTo>
                      <a:pt x="34" y="107"/>
                    </a:lnTo>
                    <a:lnTo>
                      <a:pt x="34" y="111"/>
                    </a:lnTo>
                    <a:lnTo>
                      <a:pt x="38" y="111"/>
                    </a:lnTo>
                    <a:lnTo>
                      <a:pt x="42" y="111"/>
                    </a:lnTo>
                    <a:lnTo>
                      <a:pt x="46" y="111"/>
                    </a:lnTo>
                    <a:close/>
                  </a:path>
                </a:pathLst>
              </a:custGeom>
              <a:solidFill>
                <a:srgbClr val="000000"/>
              </a:solidFill>
              <a:ln w="0">
                <a:solidFill>
                  <a:srgbClr val="000000"/>
                </a:solidFill>
                <a:round/>
                <a:headEnd/>
                <a:tailEnd/>
              </a:ln>
            </p:spPr>
            <p:txBody>
              <a:bodyPr/>
              <a:lstStyle/>
              <a:p>
                <a:endParaRPr lang="en-CA"/>
              </a:p>
            </p:txBody>
          </p:sp>
          <p:sp>
            <p:nvSpPr>
              <p:cNvPr id="15661" name="Rectangle 12"/>
              <p:cNvSpPr>
                <a:spLocks noChangeArrowheads="1"/>
              </p:cNvSpPr>
              <p:nvPr/>
            </p:nvSpPr>
            <p:spPr bwMode="auto">
              <a:xfrm>
                <a:off x="1554" y="126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5662" name="Freeform 13"/>
              <p:cNvSpPr>
                <a:spLocks/>
              </p:cNvSpPr>
              <p:nvPr/>
            </p:nvSpPr>
            <p:spPr bwMode="auto">
              <a:xfrm>
                <a:off x="1731" y="1326"/>
                <a:ext cx="119" cy="77"/>
              </a:xfrm>
              <a:custGeom>
                <a:avLst/>
                <a:gdLst>
                  <a:gd name="T0" fmla="*/ 0 w 119"/>
                  <a:gd name="T1" fmla="*/ 0 h 77"/>
                  <a:gd name="T2" fmla="*/ 30 w 119"/>
                  <a:gd name="T3" fmla="*/ 0 h 77"/>
                  <a:gd name="T4" fmla="*/ 30 w 119"/>
                  <a:gd name="T5" fmla="*/ 0 h 77"/>
                  <a:gd name="T6" fmla="*/ 27 w 119"/>
                  <a:gd name="T7" fmla="*/ 4 h 77"/>
                  <a:gd name="T8" fmla="*/ 27 w 119"/>
                  <a:gd name="T9" fmla="*/ 4 h 77"/>
                  <a:gd name="T10" fmla="*/ 23 w 119"/>
                  <a:gd name="T11" fmla="*/ 4 h 77"/>
                  <a:gd name="T12" fmla="*/ 23 w 119"/>
                  <a:gd name="T13" fmla="*/ 8 h 77"/>
                  <a:gd name="T14" fmla="*/ 23 w 119"/>
                  <a:gd name="T15" fmla="*/ 12 h 77"/>
                  <a:gd name="T16" fmla="*/ 27 w 119"/>
                  <a:gd name="T17" fmla="*/ 16 h 77"/>
                  <a:gd name="T18" fmla="*/ 42 w 119"/>
                  <a:gd name="T19" fmla="*/ 58 h 77"/>
                  <a:gd name="T20" fmla="*/ 57 w 119"/>
                  <a:gd name="T21" fmla="*/ 19 h 77"/>
                  <a:gd name="T22" fmla="*/ 53 w 119"/>
                  <a:gd name="T23" fmla="*/ 12 h 77"/>
                  <a:gd name="T24" fmla="*/ 53 w 119"/>
                  <a:gd name="T25" fmla="*/ 8 h 77"/>
                  <a:gd name="T26" fmla="*/ 50 w 119"/>
                  <a:gd name="T27" fmla="*/ 4 h 77"/>
                  <a:gd name="T28" fmla="*/ 46 w 119"/>
                  <a:gd name="T29" fmla="*/ 4 h 77"/>
                  <a:gd name="T30" fmla="*/ 42 w 119"/>
                  <a:gd name="T31" fmla="*/ 0 h 77"/>
                  <a:gd name="T32" fmla="*/ 42 w 119"/>
                  <a:gd name="T33" fmla="*/ 0 h 77"/>
                  <a:gd name="T34" fmla="*/ 76 w 119"/>
                  <a:gd name="T35" fmla="*/ 0 h 77"/>
                  <a:gd name="T36" fmla="*/ 76 w 119"/>
                  <a:gd name="T37" fmla="*/ 0 h 77"/>
                  <a:gd name="T38" fmla="*/ 73 w 119"/>
                  <a:gd name="T39" fmla="*/ 4 h 77"/>
                  <a:gd name="T40" fmla="*/ 69 w 119"/>
                  <a:gd name="T41" fmla="*/ 4 h 77"/>
                  <a:gd name="T42" fmla="*/ 69 w 119"/>
                  <a:gd name="T43" fmla="*/ 8 h 77"/>
                  <a:gd name="T44" fmla="*/ 69 w 119"/>
                  <a:gd name="T45" fmla="*/ 8 h 77"/>
                  <a:gd name="T46" fmla="*/ 69 w 119"/>
                  <a:gd name="T47" fmla="*/ 12 h 77"/>
                  <a:gd name="T48" fmla="*/ 69 w 119"/>
                  <a:gd name="T49" fmla="*/ 12 h 77"/>
                  <a:gd name="T50" fmla="*/ 88 w 119"/>
                  <a:gd name="T51" fmla="*/ 54 h 77"/>
                  <a:gd name="T52" fmla="*/ 103 w 119"/>
                  <a:gd name="T53" fmla="*/ 16 h 77"/>
                  <a:gd name="T54" fmla="*/ 107 w 119"/>
                  <a:gd name="T55" fmla="*/ 8 h 77"/>
                  <a:gd name="T56" fmla="*/ 107 w 119"/>
                  <a:gd name="T57" fmla="*/ 8 h 77"/>
                  <a:gd name="T58" fmla="*/ 107 w 119"/>
                  <a:gd name="T59" fmla="*/ 4 h 77"/>
                  <a:gd name="T60" fmla="*/ 103 w 119"/>
                  <a:gd name="T61" fmla="*/ 4 h 77"/>
                  <a:gd name="T62" fmla="*/ 103 w 119"/>
                  <a:gd name="T63" fmla="*/ 4 h 77"/>
                  <a:gd name="T64" fmla="*/ 96 w 119"/>
                  <a:gd name="T65" fmla="*/ 0 h 77"/>
                  <a:gd name="T66" fmla="*/ 96 w 119"/>
                  <a:gd name="T67" fmla="*/ 0 h 77"/>
                  <a:gd name="T68" fmla="*/ 119 w 119"/>
                  <a:gd name="T69" fmla="*/ 0 h 77"/>
                  <a:gd name="T70" fmla="*/ 119 w 119"/>
                  <a:gd name="T71" fmla="*/ 0 h 77"/>
                  <a:gd name="T72" fmla="*/ 115 w 119"/>
                  <a:gd name="T73" fmla="*/ 4 h 77"/>
                  <a:gd name="T74" fmla="*/ 111 w 119"/>
                  <a:gd name="T75" fmla="*/ 12 h 77"/>
                  <a:gd name="T76" fmla="*/ 88 w 119"/>
                  <a:gd name="T77" fmla="*/ 77 h 77"/>
                  <a:gd name="T78" fmla="*/ 84 w 119"/>
                  <a:gd name="T79" fmla="*/ 77 h 77"/>
                  <a:gd name="T80" fmla="*/ 61 w 119"/>
                  <a:gd name="T81" fmla="*/ 27 h 77"/>
                  <a:gd name="T82" fmla="*/ 38 w 119"/>
                  <a:gd name="T83" fmla="*/ 77 h 77"/>
                  <a:gd name="T84" fmla="*/ 34 w 119"/>
                  <a:gd name="T85" fmla="*/ 77 h 77"/>
                  <a:gd name="T86" fmla="*/ 11 w 119"/>
                  <a:gd name="T87" fmla="*/ 16 h 77"/>
                  <a:gd name="T88" fmla="*/ 7 w 119"/>
                  <a:gd name="T89" fmla="*/ 8 h 77"/>
                  <a:gd name="T90" fmla="*/ 7 w 119"/>
                  <a:gd name="T91" fmla="*/ 4 h 77"/>
                  <a:gd name="T92" fmla="*/ 4 w 119"/>
                  <a:gd name="T93" fmla="*/ 4 h 77"/>
                  <a:gd name="T94" fmla="*/ 0 w 119"/>
                  <a:gd name="T95" fmla="*/ 0 h 77"/>
                  <a:gd name="T96" fmla="*/ 0 w 119"/>
                  <a:gd name="T97" fmla="*/ 0 h 7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19"/>
                  <a:gd name="T148" fmla="*/ 0 h 77"/>
                  <a:gd name="T149" fmla="*/ 119 w 119"/>
                  <a:gd name="T150" fmla="*/ 77 h 7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19" h="77">
                    <a:moveTo>
                      <a:pt x="0" y="0"/>
                    </a:moveTo>
                    <a:lnTo>
                      <a:pt x="30" y="0"/>
                    </a:lnTo>
                    <a:lnTo>
                      <a:pt x="27" y="4"/>
                    </a:lnTo>
                    <a:lnTo>
                      <a:pt x="23" y="4"/>
                    </a:lnTo>
                    <a:lnTo>
                      <a:pt x="23" y="8"/>
                    </a:lnTo>
                    <a:lnTo>
                      <a:pt x="23" y="12"/>
                    </a:lnTo>
                    <a:lnTo>
                      <a:pt x="27" y="16"/>
                    </a:lnTo>
                    <a:lnTo>
                      <a:pt x="42" y="58"/>
                    </a:lnTo>
                    <a:lnTo>
                      <a:pt x="57" y="19"/>
                    </a:lnTo>
                    <a:lnTo>
                      <a:pt x="53" y="12"/>
                    </a:lnTo>
                    <a:lnTo>
                      <a:pt x="53" y="8"/>
                    </a:lnTo>
                    <a:lnTo>
                      <a:pt x="50" y="4"/>
                    </a:lnTo>
                    <a:lnTo>
                      <a:pt x="46" y="4"/>
                    </a:lnTo>
                    <a:lnTo>
                      <a:pt x="42" y="0"/>
                    </a:lnTo>
                    <a:lnTo>
                      <a:pt x="76" y="0"/>
                    </a:lnTo>
                    <a:lnTo>
                      <a:pt x="73" y="4"/>
                    </a:lnTo>
                    <a:lnTo>
                      <a:pt x="69" y="4"/>
                    </a:lnTo>
                    <a:lnTo>
                      <a:pt x="69" y="8"/>
                    </a:lnTo>
                    <a:lnTo>
                      <a:pt x="69" y="12"/>
                    </a:lnTo>
                    <a:lnTo>
                      <a:pt x="88" y="54"/>
                    </a:lnTo>
                    <a:lnTo>
                      <a:pt x="103" y="16"/>
                    </a:lnTo>
                    <a:lnTo>
                      <a:pt x="107" y="8"/>
                    </a:lnTo>
                    <a:lnTo>
                      <a:pt x="107" y="4"/>
                    </a:lnTo>
                    <a:lnTo>
                      <a:pt x="103" y="4"/>
                    </a:lnTo>
                    <a:lnTo>
                      <a:pt x="96" y="0"/>
                    </a:lnTo>
                    <a:lnTo>
                      <a:pt x="119" y="0"/>
                    </a:lnTo>
                    <a:lnTo>
                      <a:pt x="115" y="4"/>
                    </a:lnTo>
                    <a:lnTo>
                      <a:pt x="111" y="12"/>
                    </a:lnTo>
                    <a:lnTo>
                      <a:pt x="88" y="77"/>
                    </a:lnTo>
                    <a:lnTo>
                      <a:pt x="84" y="77"/>
                    </a:lnTo>
                    <a:lnTo>
                      <a:pt x="61" y="27"/>
                    </a:lnTo>
                    <a:lnTo>
                      <a:pt x="38" y="77"/>
                    </a:lnTo>
                    <a:lnTo>
                      <a:pt x="34" y="77"/>
                    </a:lnTo>
                    <a:lnTo>
                      <a:pt x="11" y="16"/>
                    </a:lnTo>
                    <a:lnTo>
                      <a:pt x="7" y="8"/>
                    </a:lnTo>
                    <a:lnTo>
                      <a:pt x="7" y="4"/>
                    </a:lnTo>
                    <a:lnTo>
                      <a:pt x="4" y="4"/>
                    </a:lnTo>
                    <a:lnTo>
                      <a:pt x="0" y="0"/>
                    </a:lnTo>
                    <a:close/>
                  </a:path>
                </a:pathLst>
              </a:custGeom>
              <a:solidFill>
                <a:srgbClr val="000000"/>
              </a:solidFill>
              <a:ln w="0">
                <a:solidFill>
                  <a:srgbClr val="000000"/>
                </a:solidFill>
                <a:round/>
                <a:headEnd/>
                <a:tailEnd/>
              </a:ln>
            </p:spPr>
            <p:txBody>
              <a:bodyPr/>
              <a:lstStyle/>
              <a:p>
                <a:endParaRPr lang="en-CA"/>
              </a:p>
            </p:txBody>
          </p:sp>
          <p:sp>
            <p:nvSpPr>
              <p:cNvPr id="15663" name="Freeform 14"/>
              <p:cNvSpPr>
                <a:spLocks noEditPoints="1"/>
              </p:cNvSpPr>
              <p:nvPr/>
            </p:nvSpPr>
            <p:spPr bwMode="auto">
              <a:xfrm>
                <a:off x="1854" y="1322"/>
                <a:ext cx="69" cy="81"/>
              </a:xfrm>
              <a:custGeom>
                <a:avLst/>
                <a:gdLst>
                  <a:gd name="T0" fmla="*/ 34 w 69"/>
                  <a:gd name="T1" fmla="*/ 73 h 81"/>
                  <a:gd name="T2" fmla="*/ 26 w 69"/>
                  <a:gd name="T3" fmla="*/ 77 h 81"/>
                  <a:gd name="T4" fmla="*/ 19 w 69"/>
                  <a:gd name="T5" fmla="*/ 81 h 81"/>
                  <a:gd name="T6" fmla="*/ 3 w 69"/>
                  <a:gd name="T7" fmla="*/ 77 h 81"/>
                  <a:gd name="T8" fmla="*/ 0 w 69"/>
                  <a:gd name="T9" fmla="*/ 62 h 81"/>
                  <a:gd name="T10" fmla="*/ 3 w 69"/>
                  <a:gd name="T11" fmla="*/ 54 h 81"/>
                  <a:gd name="T12" fmla="*/ 15 w 69"/>
                  <a:gd name="T13" fmla="*/ 43 h 81"/>
                  <a:gd name="T14" fmla="*/ 42 w 69"/>
                  <a:gd name="T15" fmla="*/ 31 h 81"/>
                  <a:gd name="T16" fmla="*/ 42 w 69"/>
                  <a:gd name="T17" fmla="*/ 20 h 81"/>
                  <a:gd name="T18" fmla="*/ 34 w 69"/>
                  <a:gd name="T19" fmla="*/ 8 h 81"/>
                  <a:gd name="T20" fmla="*/ 23 w 69"/>
                  <a:gd name="T21" fmla="*/ 8 h 81"/>
                  <a:gd name="T22" fmla="*/ 19 w 69"/>
                  <a:gd name="T23" fmla="*/ 12 h 81"/>
                  <a:gd name="T24" fmla="*/ 19 w 69"/>
                  <a:gd name="T25" fmla="*/ 23 h 81"/>
                  <a:gd name="T26" fmla="*/ 15 w 69"/>
                  <a:gd name="T27" fmla="*/ 27 h 81"/>
                  <a:gd name="T28" fmla="*/ 11 w 69"/>
                  <a:gd name="T29" fmla="*/ 31 h 81"/>
                  <a:gd name="T30" fmla="*/ 3 w 69"/>
                  <a:gd name="T31" fmla="*/ 27 h 81"/>
                  <a:gd name="T32" fmla="*/ 3 w 69"/>
                  <a:gd name="T33" fmla="*/ 23 h 81"/>
                  <a:gd name="T34" fmla="*/ 11 w 69"/>
                  <a:gd name="T35" fmla="*/ 8 h 81"/>
                  <a:gd name="T36" fmla="*/ 30 w 69"/>
                  <a:gd name="T37" fmla="*/ 0 h 81"/>
                  <a:gd name="T38" fmla="*/ 46 w 69"/>
                  <a:gd name="T39" fmla="*/ 4 h 81"/>
                  <a:gd name="T40" fmla="*/ 53 w 69"/>
                  <a:gd name="T41" fmla="*/ 12 h 81"/>
                  <a:gd name="T42" fmla="*/ 57 w 69"/>
                  <a:gd name="T43" fmla="*/ 27 h 81"/>
                  <a:gd name="T44" fmla="*/ 57 w 69"/>
                  <a:gd name="T45" fmla="*/ 62 h 81"/>
                  <a:gd name="T46" fmla="*/ 57 w 69"/>
                  <a:gd name="T47" fmla="*/ 69 h 81"/>
                  <a:gd name="T48" fmla="*/ 57 w 69"/>
                  <a:gd name="T49" fmla="*/ 69 h 81"/>
                  <a:gd name="T50" fmla="*/ 61 w 69"/>
                  <a:gd name="T51" fmla="*/ 69 h 81"/>
                  <a:gd name="T52" fmla="*/ 65 w 69"/>
                  <a:gd name="T53" fmla="*/ 69 h 81"/>
                  <a:gd name="T54" fmla="*/ 69 w 69"/>
                  <a:gd name="T55" fmla="*/ 69 h 81"/>
                  <a:gd name="T56" fmla="*/ 49 w 69"/>
                  <a:gd name="T57" fmla="*/ 81 h 81"/>
                  <a:gd name="T58" fmla="*/ 46 w 69"/>
                  <a:gd name="T59" fmla="*/ 77 h 81"/>
                  <a:gd name="T60" fmla="*/ 42 w 69"/>
                  <a:gd name="T61" fmla="*/ 69 h 81"/>
                  <a:gd name="T62" fmla="*/ 42 w 69"/>
                  <a:gd name="T63" fmla="*/ 35 h 81"/>
                  <a:gd name="T64" fmla="*/ 26 w 69"/>
                  <a:gd name="T65" fmla="*/ 43 h 81"/>
                  <a:gd name="T66" fmla="*/ 15 w 69"/>
                  <a:gd name="T67" fmla="*/ 50 h 81"/>
                  <a:gd name="T68" fmla="*/ 15 w 69"/>
                  <a:gd name="T69" fmla="*/ 58 h 81"/>
                  <a:gd name="T70" fmla="*/ 19 w 69"/>
                  <a:gd name="T71" fmla="*/ 66 h 81"/>
                  <a:gd name="T72" fmla="*/ 26 w 69"/>
                  <a:gd name="T73" fmla="*/ 69 h 81"/>
                  <a:gd name="T74" fmla="*/ 42 w 69"/>
                  <a:gd name="T75" fmla="*/ 62 h 8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9"/>
                  <a:gd name="T115" fmla="*/ 0 h 81"/>
                  <a:gd name="T116" fmla="*/ 69 w 69"/>
                  <a:gd name="T117" fmla="*/ 81 h 81"/>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9" h="81">
                    <a:moveTo>
                      <a:pt x="42" y="69"/>
                    </a:moveTo>
                    <a:lnTo>
                      <a:pt x="34" y="73"/>
                    </a:lnTo>
                    <a:lnTo>
                      <a:pt x="30" y="77"/>
                    </a:lnTo>
                    <a:lnTo>
                      <a:pt x="26" y="77"/>
                    </a:lnTo>
                    <a:lnTo>
                      <a:pt x="23" y="81"/>
                    </a:lnTo>
                    <a:lnTo>
                      <a:pt x="19" y="81"/>
                    </a:lnTo>
                    <a:lnTo>
                      <a:pt x="11" y="81"/>
                    </a:lnTo>
                    <a:lnTo>
                      <a:pt x="3" y="77"/>
                    </a:lnTo>
                    <a:lnTo>
                      <a:pt x="0" y="69"/>
                    </a:lnTo>
                    <a:lnTo>
                      <a:pt x="0" y="62"/>
                    </a:lnTo>
                    <a:lnTo>
                      <a:pt x="0" y="58"/>
                    </a:lnTo>
                    <a:lnTo>
                      <a:pt x="3" y="54"/>
                    </a:lnTo>
                    <a:lnTo>
                      <a:pt x="7" y="46"/>
                    </a:lnTo>
                    <a:lnTo>
                      <a:pt x="15" y="43"/>
                    </a:lnTo>
                    <a:lnTo>
                      <a:pt x="26" y="35"/>
                    </a:lnTo>
                    <a:lnTo>
                      <a:pt x="42" y="31"/>
                    </a:lnTo>
                    <a:lnTo>
                      <a:pt x="42" y="27"/>
                    </a:lnTo>
                    <a:lnTo>
                      <a:pt x="42" y="20"/>
                    </a:lnTo>
                    <a:lnTo>
                      <a:pt x="38" y="12"/>
                    </a:lnTo>
                    <a:lnTo>
                      <a:pt x="34" y="8"/>
                    </a:lnTo>
                    <a:lnTo>
                      <a:pt x="26" y="8"/>
                    </a:lnTo>
                    <a:lnTo>
                      <a:pt x="23" y="8"/>
                    </a:lnTo>
                    <a:lnTo>
                      <a:pt x="19" y="12"/>
                    </a:lnTo>
                    <a:lnTo>
                      <a:pt x="19" y="16"/>
                    </a:lnTo>
                    <a:lnTo>
                      <a:pt x="19" y="23"/>
                    </a:lnTo>
                    <a:lnTo>
                      <a:pt x="15" y="27"/>
                    </a:lnTo>
                    <a:lnTo>
                      <a:pt x="15" y="31"/>
                    </a:lnTo>
                    <a:lnTo>
                      <a:pt x="11" y="31"/>
                    </a:lnTo>
                    <a:lnTo>
                      <a:pt x="7" y="31"/>
                    </a:lnTo>
                    <a:lnTo>
                      <a:pt x="3" y="27"/>
                    </a:lnTo>
                    <a:lnTo>
                      <a:pt x="3" y="23"/>
                    </a:lnTo>
                    <a:lnTo>
                      <a:pt x="3" y="16"/>
                    </a:lnTo>
                    <a:lnTo>
                      <a:pt x="11" y="8"/>
                    </a:lnTo>
                    <a:lnTo>
                      <a:pt x="19" y="4"/>
                    </a:lnTo>
                    <a:lnTo>
                      <a:pt x="30" y="0"/>
                    </a:lnTo>
                    <a:lnTo>
                      <a:pt x="38" y="4"/>
                    </a:lnTo>
                    <a:lnTo>
                      <a:pt x="46" y="4"/>
                    </a:lnTo>
                    <a:lnTo>
                      <a:pt x="49" y="8"/>
                    </a:lnTo>
                    <a:lnTo>
                      <a:pt x="53" y="12"/>
                    </a:lnTo>
                    <a:lnTo>
                      <a:pt x="57" y="20"/>
                    </a:lnTo>
                    <a:lnTo>
                      <a:pt x="57" y="27"/>
                    </a:lnTo>
                    <a:lnTo>
                      <a:pt x="57" y="54"/>
                    </a:lnTo>
                    <a:lnTo>
                      <a:pt x="57" y="62"/>
                    </a:lnTo>
                    <a:lnTo>
                      <a:pt x="57" y="66"/>
                    </a:lnTo>
                    <a:lnTo>
                      <a:pt x="57" y="69"/>
                    </a:lnTo>
                    <a:lnTo>
                      <a:pt x="61" y="69"/>
                    </a:lnTo>
                    <a:lnTo>
                      <a:pt x="65" y="69"/>
                    </a:lnTo>
                    <a:lnTo>
                      <a:pt x="69" y="66"/>
                    </a:lnTo>
                    <a:lnTo>
                      <a:pt x="69" y="69"/>
                    </a:lnTo>
                    <a:lnTo>
                      <a:pt x="61" y="77"/>
                    </a:lnTo>
                    <a:lnTo>
                      <a:pt x="49" y="81"/>
                    </a:lnTo>
                    <a:lnTo>
                      <a:pt x="46" y="81"/>
                    </a:lnTo>
                    <a:lnTo>
                      <a:pt x="46" y="77"/>
                    </a:lnTo>
                    <a:lnTo>
                      <a:pt x="42" y="73"/>
                    </a:lnTo>
                    <a:lnTo>
                      <a:pt x="42" y="69"/>
                    </a:lnTo>
                    <a:close/>
                    <a:moveTo>
                      <a:pt x="42" y="62"/>
                    </a:moveTo>
                    <a:lnTo>
                      <a:pt x="42" y="35"/>
                    </a:lnTo>
                    <a:lnTo>
                      <a:pt x="30" y="39"/>
                    </a:lnTo>
                    <a:lnTo>
                      <a:pt x="26" y="43"/>
                    </a:lnTo>
                    <a:lnTo>
                      <a:pt x="19" y="46"/>
                    </a:lnTo>
                    <a:lnTo>
                      <a:pt x="15" y="50"/>
                    </a:lnTo>
                    <a:lnTo>
                      <a:pt x="15" y="54"/>
                    </a:lnTo>
                    <a:lnTo>
                      <a:pt x="15" y="58"/>
                    </a:lnTo>
                    <a:lnTo>
                      <a:pt x="15" y="62"/>
                    </a:lnTo>
                    <a:lnTo>
                      <a:pt x="19" y="66"/>
                    </a:lnTo>
                    <a:lnTo>
                      <a:pt x="23" y="69"/>
                    </a:lnTo>
                    <a:lnTo>
                      <a:pt x="26" y="69"/>
                    </a:lnTo>
                    <a:lnTo>
                      <a:pt x="34" y="69"/>
                    </a:lnTo>
                    <a:lnTo>
                      <a:pt x="42" y="62"/>
                    </a:lnTo>
                    <a:close/>
                  </a:path>
                </a:pathLst>
              </a:custGeom>
              <a:solidFill>
                <a:srgbClr val="000000"/>
              </a:solidFill>
              <a:ln w="0">
                <a:solidFill>
                  <a:srgbClr val="000000"/>
                </a:solidFill>
                <a:round/>
                <a:headEnd/>
                <a:tailEnd/>
              </a:ln>
            </p:spPr>
            <p:txBody>
              <a:bodyPr/>
              <a:lstStyle/>
              <a:p>
                <a:endParaRPr lang="en-CA"/>
              </a:p>
            </p:txBody>
          </p:sp>
          <p:sp>
            <p:nvSpPr>
              <p:cNvPr id="15664" name="Freeform 15"/>
              <p:cNvSpPr>
                <a:spLocks/>
              </p:cNvSpPr>
              <p:nvPr/>
            </p:nvSpPr>
            <p:spPr bwMode="auto">
              <a:xfrm>
                <a:off x="1926" y="1322"/>
                <a:ext cx="81" cy="81"/>
              </a:xfrm>
              <a:custGeom>
                <a:avLst/>
                <a:gdLst>
                  <a:gd name="T0" fmla="*/ 23 w 81"/>
                  <a:gd name="T1" fmla="*/ 20 h 81"/>
                  <a:gd name="T2" fmla="*/ 31 w 81"/>
                  <a:gd name="T3" fmla="*/ 8 h 81"/>
                  <a:gd name="T4" fmla="*/ 43 w 81"/>
                  <a:gd name="T5" fmla="*/ 4 h 81"/>
                  <a:gd name="T6" fmla="*/ 50 w 81"/>
                  <a:gd name="T7" fmla="*/ 0 h 81"/>
                  <a:gd name="T8" fmla="*/ 54 w 81"/>
                  <a:gd name="T9" fmla="*/ 4 h 81"/>
                  <a:gd name="T10" fmla="*/ 62 w 81"/>
                  <a:gd name="T11" fmla="*/ 4 h 81"/>
                  <a:gd name="T12" fmla="*/ 66 w 81"/>
                  <a:gd name="T13" fmla="*/ 8 h 81"/>
                  <a:gd name="T14" fmla="*/ 69 w 81"/>
                  <a:gd name="T15" fmla="*/ 16 h 81"/>
                  <a:gd name="T16" fmla="*/ 69 w 81"/>
                  <a:gd name="T17" fmla="*/ 20 h 81"/>
                  <a:gd name="T18" fmla="*/ 69 w 81"/>
                  <a:gd name="T19" fmla="*/ 31 h 81"/>
                  <a:gd name="T20" fmla="*/ 69 w 81"/>
                  <a:gd name="T21" fmla="*/ 62 h 81"/>
                  <a:gd name="T22" fmla="*/ 69 w 81"/>
                  <a:gd name="T23" fmla="*/ 69 h 81"/>
                  <a:gd name="T24" fmla="*/ 69 w 81"/>
                  <a:gd name="T25" fmla="*/ 73 h 81"/>
                  <a:gd name="T26" fmla="*/ 73 w 81"/>
                  <a:gd name="T27" fmla="*/ 73 h 81"/>
                  <a:gd name="T28" fmla="*/ 73 w 81"/>
                  <a:gd name="T29" fmla="*/ 77 h 81"/>
                  <a:gd name="T30" fmla="*/ 77 w 81"/>
                  <a:gd name="T31" fmla="*/ 77 h 81"/>
                  <a:gd name="T32" fmla="*/ 81 w 81"/>
                  <a:gd name="T33" fmla="*/ 77 h 81"/>
                  <a:gd name="T34" fmla="*/ 81 w 81"/>
                  <a:gd name="T35" fmla="*/ 81 h 81"/>
                  <a:gd name="T36" fmla="*/ 46 w 81"/>
                  <a:gd name="T37" fmla="*/ 81 h 81"/>
                  <a:gd name="T38" fmla="*/ 46 w 81"/>
                  <a:gd name="T39" fmla="*/ 77 h 81"/>
                  <a:gd name="T40" fmla="*/ 46 w 81"/>
                  <a:gd name="T41" fmla="*/ 77 h 81"/>
                  <a:gd name="T42" fmla="*/ 50 w 81"/>
                  <a:gd name="T43" fmla="*/ 77 h 81"/>
                  <a:gd name="T44" fmla="*/ 54 w 81"/>
                  <a:gd name="T45" fmla="*/ 77 h 81"/>
                  <a:gd name="T46" fmla="*/ 54 w 81"/>
                  <a:gd name="T47" fmla="*/ 73 h 81"/>
                  <a:gd name="T48" fmla="*/ 54 w 81"/>
                  <a:gd name="T49" fmla="*/ 69 h 81"/>
                  <a:gd name="T50" fmla="*/ 54 w 81"/>
                  <a:gd name="T51" fmla="*/ 69 h 81"/>
                  <a:gd name="T52" fmla="*/ 54 w 81"/>
                  <a:gd name="T53" fmla="*/ 62 h 81"/>
                  <a:gd name="T54" fmla="*/ 54 w 81"/>
                  <a:gd name="T55" fmla="*/ 31 h 81"/>
                  <a:gd name="T56" fmla="*/ 54 w 81"/>
                  <a:gd name="T57" fmla="*/ 23 h 81"/>
                  <a:gd name="T58" fmla="*/ 54 w 81"/>
                  <a:gd name="T59" fmla="*/ 16 h 81"/>
                  <a:gd name="T60" fmla="*/ 50 w 81"/>
                  <a:gd name="T61" fmla="*/ 16 h 81"/>
                  <a:gd name="T62" fmla="*/ 43 w 81"/>
                  <a:gd name="T63" fmla="*/ 12 h 81"/>
                  <a:gd name="T64" fmla="*/ 35 w 81"/>
                  <a:gd name="T65" fmla="*/ 16 h 81"/>
                  <a:gd name="T66" fmla="*/ 23 w 81"/>
                  <a:gd name="T67" fmla="*/ 23 h 81"/>
                  <a:gd name="T68" fmla="*/ 23 w 81"/>
                  <a:gd name="T69" fmla="*/ 62 h 81"/>
                  <a:gd name="T70" fmla="*/ 23 w 81"/>
                  <a:gd name="T71" fmla="*/ 69 h 81"/>
                  <a:gd name="T72" fmla="*/ 23 w 81"/>
                  <a:gd name="T73" fmla="*/ 73 h 81"/>
                  <a:gd name="T74" fmla="*/ 27 w 81"/>
                  <a:gd name="T75" fmla="*/ 73 h 81"/>
                  <a:gd name="T76" fmla="*/ 27 w 81"/>
                  <a:gd name="T77" fmla="*/ 77 h 81"/>
                  <a:gd name="T78" fmla="*/ 31 w 81"/>
                  <a:gd name="T79" fmla="*/ 77 h 81"/>
                  <a:gd name="T80" fmla="*/ 35 w 81"/>
                  <a:gd name="T81" fmla="*/ 77 h 81"/>
                  <a:gd name="T82" fmla="*/ 35 w 81"/>
                  <a:gd name="T83" fmla="*/ 81 h 81"/>
                  <a:gd name="T84" fmla="*/ 0 w 81"/>
                  <a:gd name="T85" fmla="*/ 81 h 81"/>
                  <a:gd name="T86" fmla="*/ 0 w 81"/>
                  <a:gd name="T87" fmla="*/ 77 h 81"/>
                  <a:gd name="T88" fmla="*/ 0 w 81"/>
                  <a:gd name="T89" fmla="*/ 77 h 81"/>
                  <a:gd name="T90" fmla="*/ 4 w 81"/>
                  <a:gd name="T91" fmla="*/ 77 h 81"/>
                  <a:gd name="T92" fmla="*/ 8 w 81"/>
                  <a:gd name="T93" fmla="*/ 73 h 81"/>
                  <a:gd name="T94" fmla="*/ 8 w 81"/>
                  <a:gd name="T95" fmla="*/ 69 h 81"/>
                  <a:gd name="T96" fmla="*/ 8 w 81"/>
                  <a:gd name="T97" fmla="*/ 62 h 81"/>
                  <a:gd name="T98" fmla="*/ 8 w 81"/>
                  <a:gd name="T99" fmla="*/ 35 h 81"/>
                  <a:gd name="T100" fmla="*/ 8 w 81"/>
                  <a:gd name="T101" fmla="*/ 23 h 81"/>
                  <a:gd name="T102" fmla="*/ 8 w 81"/>
                  <a:gd name="T103" fmla="*/ 16 h 81"/>
                  <a:gd name="T104" fmla="*/ 8 w 81"/>
                  <a:gd name="T105" fmla="*/ 16 h 81"/>
                  <a:gd name="T106" fmla="*/ 8 w 81"/>
                  <a:gd name="T107" fmla="*/ 12 h 81"/>
                  <a:gd name="T108" fmla="*/ 8 w 81"/>
                  <a:gd name="T109" fmla="*/ 12 h 81"/>
                  <a:gd name="T110" fmla="*/ 4 w 81"/>
                  <a:gd name="T111" fmla="*/ 12 h 81"/>
                  <a:gd name="T112" fmla="*/ 4 w 81"/>
                  <a:gd name="T113" fmla="*/ 12 h 81"/>
                  <a:gd name="T114" fmla="*/ 0 w 81"/>
                  <a:gd name="T115" fmla="*/ 12 h 81"/>
                  <a:gd name="T116" fmla="*/ 0 w 81"/>
                  <a:gd name="T117" fmla="*/ 12 h 81"/>
                  <a:gd name="T118" fmla="*/ 20 w 81"/>
                  <a:gd name="T119" fmla="*/ 0 h 81"/>
                  <a:gd name="T120" fmla="*/ 23 w 81"/>
                  <a:gd name="T121" fmla="*/ 0 h 81"/>
                  <a:gd name="T122" fmla="*/ 23 w 81"/>
                  <a:gd name="T123" fmla="*/ 20 h 8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1"/>
                  <a:gd name="T187" fmla="*/ 0 h 81"/>
                  <a:gd name="T188" fmla="*/ 81 w 81"/>
                  <a:gd name="T189" fmla="*/ 81 h 8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1" h="81">
                    <a:moveTo>
                      <a:pt x="23" y="20"/>
                    </a:moveTo>
                    <a:lnTo>
                      <a:pt x="31" y="8"/>
                    </a:lnTo>
                    <a:lnTo>
                      <a:pt x="43" y="4"/>
                    </a:lnTo>
                    <a:lnTo>
                      <a:pt x="50" y="0"/>
                    </a:lnTo>
                    <a:lnTo>
                      <a:pt x="54" y="4"/>
                    </a:lnTo>
                    <a:lnTo>
                      <a:pt x="62" y="4"/>
                    </a:lnTo>
                    <a:lnTo>
                      <a:pt x="66" y="8"/>
                    </a:lnTo>
                    <a:lnTo>
                      <a:pt x="69" y="16"/>
                    </a:lnTo>
                    <a:lnTo>
                      <a:pt x="69" y="20"/>
                    </a:lnTo>
                    <a:lnTo>
                      <a:pt x="69" y="31"/>
                    </a:lnTo>
                    <a:lnTo>
                      <a:pt x="69" y="62"/>
                    </a:lnTo>
                    <a:lnTo>
                      <a:pt x="69" y="69"/>
                    </a:lnTo>
                    <a:lnTo>
                      <a:pt x="69" y="73"/>
                    </a:lnTo>
                    <a:lnTo>
                      <a:pt x="73" y="73"/>
                    </a:lnTo>
                    <a:lnTo>
                      <a:pt x="73" y="77"/>
                    </a:lnTo>
                    <a:lnTo>
                      <a:pt x="77" y="77"/>
                    </a:lnTo>
                    <a:lnTo>
                      <a:pt x="81" y="77"/>
                    </a:lnTo>
                    <a:lnTo>
                      <a:pt x="81" y="81"/>
                    </a:lnTo>
                    <a:lnTo>
                      <a:pt x="46" y="81"/>
                    </a:lnTo>
                    <a:lnTo>
                      <a:pt x="46" y="77"/>
                    </a:lnTo>
                    <a:lnTo>
                      <a:pt x="50" y="77"/>
                    </a:lnTo>
                    <a:lnTo>
                      <a:pt x="54" y="77"/>
                    </a:lnTo>
                    <a:lnTo>
                      <a:pt x="54" y="73"/>
                    </a:lnTo>
                    <a:lnTo>
                      <a:pt x="54" y="69"/>
                    </a:lnTo>
                    <a:lnTo>
                      <a:pt x="54" y="62"/>
                    </a:lnTo>
                    <a:lnTo>
                      <a:pt x="54" y="31"/>
                    </a:lnTo>
                    <a:lnTo>
                      <a:pt x="54" y="23"/>
                    </a:lnTo>
                    <a:lnTo>
                      <a:pt x="54" y="16"/>
                    </a:lnTo>
                    <a:lnTo>
                      <a:pt x="50" y="16"/>
                    </a:lnTo>
                    <a:lnTo>
                      <a:pt x="43" y="12"/>
                    </a:lnTo>
                    <a:lnTo>
                      <a:pt x="35" y="16"/>
                    </a:lnTo>
                    <a:lnTo>
                      <a:pt x="23" y="23"/>
                    </a:lnTo>
                    <a:lnTo>
                      <a:pt x="23" y="62"/>
                    </a:lnTo>
                    <a:lnTo>
                      <a:pt x="23" y="69"/>
                    </a:lnTo>
                    <a:lnTo>
                      <a:pt x="23" y="73"/>
                    </a:lnTo>
                    <a:lnTo>
                      <a:pt x="27" y="73"/>
                    </a:lnTo>
                    <a:lnTo>
                      <a:pt x="27" y="77"/>
                    </a:lnTo>
                    <a:lnTo>
                      <a:pt x="31" y="77"/>
                    </a:lnTo>
                    <a:lnTo>
                      <a:pt x="35" y="77"/>
                    </a:lnTo>
                    <a:lnTo>
                      <a:pt x="35" y="81"/>
                    </a:lnTo>
                    <a:lnTo>
                      <a:pt x="0" y="81"/>
                    </a:lnTo>
                    <a:lnTo>
                      <a:pt x="0" y="77"/>
                    </a:lnTo>
                    <a:lnTo>
                      <a:pt x="4" y="77"/>
                    </a:lnTo>
                    <a:lnTo>
                      <a:pt x="8" y="73"/>
                    </a:lnTo>
                    <a:lnTo>
                      <a:pt x="8" y="69"/>
                    </a:lnTo>
                    <a:lnTo>
                      <a:pt x="8" y="62"/>
                    </a:lnTo>
                    <a:lnTo>
                      <a:pt x="8" y="35"/>
                    </a:lnTo>
                    <a:lnTo>
                      <a:pt x="8" y="23"/>
                    </a:lnTo>
                    <a:lnTo>
                      <a:pt x="8" y="16"/>
                    </a:lnTo>
                    <a:lnTo>
                      <a:pt x="8" y="12"/>
                    </a:lnTo>
                    <a:lnTo>
                      <a:pt x="4" y="12"/>
                    </a:lnTo>
                    <a:lnTo>
                      <a:pt x="0" y="12"/>
                    </a:lnTo>
                    <a:lnTo>
                      <a:pt x="20" y="0"/>
                    </a:lnTo>
                    <a:lnTo>
                      <a:pt x="23" y="0"/>
                    </a:lnTo>
                    <a:lnTo>
                      <a:pt x="23" y="20"/>
                    </a:lnTo>
                    <a:close/>
                  </a:path>
                </a:pathLst>
              </a:custGeom>
              <a:solidFill>
                <a:srgbClr val="000000"/>
              </a:solidFill>
              <a:ln w="0">
                <a:solidFill>
                  <a:srgbClr val="000000"/>
                </a:solidFill>
                <a:round/>
                <a:headEnd/>
                <a:tailEnd/>
              </a:ln>
            </p:spPr>
            <p:txBody>
              <a:bodyPr/>
              <a:lstStyle/>
              <a:p>
                <a:endParaRPr lang="en-CA"/>
              </a:p>
            </p:txBody>
          </p:sp>
          <p:sp>
            <p:nvSpPr>
              <p:cNvPr id="15665" name="Freeform 16"/>
              <p:cNvSpPr>
                <a:spLocks/>
              </p:cNvSpPr>
              <p:nvPr/>
            </p:nvSpPr>
            <p:spPr bwMode="auto">
              <a:xfrm>
                <a:off x="2007" y="1303"/>
                <a:ext cx="50" cy="100"/>
              </a:xfrm>
              <a:custGeom>
                <a:avLst/>
                <a:gdLst>
                  <a:gd name="T0" fmla="*/ 27 w 50"/>
                  <a:gd name="T1" fmla="*/ 0 h 100"/>
                  <a:gd name="T2" fmla="*/ 27 w 50"/>
                  <a:gd name="T3" fmla="*/ 23 h 100"/>
                  <a:gd name="T4" fmla="*/ 46 w 50"/>
                  <a:gd name="T5" fmla="*/ 23 h 100"/>
                  <a:gd name="T6" fmla="*/ 46 w 50"/>
                  <a:gd name="T7" fmla="*/ 27 h 100"/>
                  <a:gd name="T8" fmla="*/ 27 w 50"/>
                  <a:gd name="T9" fmla="*/ 27 h 100"/>
                  <a:gd name="T10" fmla="*/ 27 w 50"/>
                  <a:gd name="T11" fmla="*/ 77 h 100"/>
                  <a:gd name="T12" fmla="*/ 27 w 50"/>
                  <a:gd name="T13" fmla="*/ 85 h 100"/>
                  <a:gd name="T14" fmla="*/ 31 w 50"/>
                  <a:gd name="T15" fmla="*/ 88 h 100"/>
                  <a:gd name="T16" fmla="*/ 31 w 50"/>
                  <a:gd name="T17" fmla="*/ 88 h 100"/>
                  <a:gd name="T18" fmla="*/ 35 w 50"/>
                  <a:gd name="T19" fmla="*/ 88 h 100"/>
                  <a:gd name="T20" fmla="*/ 38 w 50"/>
                  <a:gd name="T21" fmla="*/ 88 h 100"/>
                  <a:gd name="T22" fmla="*/ 42 w 50"/>
                  <a:gd name="T23" fmla="*/ 88 h 100"/>
                  <a:gd name="T24" fmla="*/ 42 w 50"/>
                  <a:gd name="T25" fmla="*/ 88 h 100"/>
                  <a:gd name="T26" fmla="*/ 46 w 50"/>
                  <a:gd name="T27" fmla="*/ 85 h 100"/>
                  <a:gd name="T28" fmla="*/ 50 w 50"/>
                  <a:gd name="T29" fmla="*/ 85 h 100"/>
                  <a:gd name="T30" fmla="*/ 46 w 50"/>
                  <a:gd name="T31" fmla="*/ 92 h 100"/>
                  <a:gd name="T32" fmla="*/ 38 w 50"/>
                  <a:gd name="T33" fmla="*/ 96 h 100"/>
                  <a:gd name="T34" fmla="*/ 35 w 50"/>
                  <a:gd name="T35" fmla="*/ 100 h 100"/>
                  <a:gd name="T36" fmla="*/ 27 w 50"/>
                  <a:gd name="T37" fmla="*/ 100 h 100"/>
                  <a:gd name="T38" fmla="*/ 23 w 50"/>
                  <a:gd name="T39" fmla="*/ 100 h 100"/>
                  <a:gd name="T40" fmla="*/ 19 w 50"/>
                  <a:gd name="T41" fmla="*/ 96 h 100"/>
                  <a:gd name="T42" fmla="*/ 15 w 50"/>
                  <a:gd name="T43" fmla="*/ 96 h 100"/>
                  <a:gd name="T44" fmla="*/ 15 w 50"/>
                  <a:gd name="T45" fmla="*/ 92 h 100"/>
                  <a:gd name="T46" fmla="*/ 12 w 50"/>
                  <a:gd name="T47" fmla="*/ 88 h 100"/>
                  <a:gd name="T48" fmla="*/ 12 w 50"/>
                  <a:gd name="T49" fmla="*/ 81 h 100"/>
                  <a:gd name="T50" fmla="*/ 12 w 50"/>
                  <a:gd name="T51" fmla="*/ 27 h 100"/>
                  <a:gd name="T52" fmla="*/ 0 w 50"/>
                  <a:gd name="T53" fmla="*/ 27 h 100"/>
                  <a:gd name="T54" fmla="*/ 0 w 50"/>
                  <a:gd name="T55" fmla="*/ 27 h 100"/>
                  <a:gd name="T56" fmla="*/ 4 w 50"/>
                  <a:gd name="T57" fmla="*/ 23 h 100"/>
                  <a:gd name="T58" fmla="*/ 12 w 50"/>
                  <a:gd name="T59" fmla="*/ 19 h 100"/>
                  <a:gd name="T60" fmla="*/ 15 w 50"/>
                  <a:gd name="T61" fmla="*/ 16 h 100"/>
                  <a:gd name="T62" fmla="*/ 19 w 50"/>
                  <a:gd name="T63" fmla="*/ 12 h 100"/>
                  <a:gd name="T64" fmla="*/ 23 w 50"/>
                  <a:gd name="T65" fmla="*/ 4 h 100"/>
                  <a:gd name="T66" fmla="*/ 27 w 50"/>
                  <a:gd name="T67" fmla="*/ 0 h 100"/>
                  <a:gd name="T68" fmla="*/ 27 w 50"/>
                  <a:gd name="T69" fmla="*/ 0 h 10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50"/>
                  <a:gd name="T106" fmla="*/ 0 h 100"/>
                  <a:gd name="T107" fmla="*/ 50 w 50"/>
                  <a:gd name="T108" fmla="*/ 100 h 10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50" h="100">
                    <a:moveTo>
                      <a:pt x="27" y="0"/>
                    </a:moveTo>
                    <a:lnTo>
                      <a:pt x="27" y="23"/>
                    </a:lnTo>
                    <a:lnTo>
                      <a:pt x="46" y="23"/>
                    </a:lnTo>
                    <a:lnTo>
                      <a:pt x="46" y="27"/>
                    </a:lnTo>
                    <a:lnTo>
                      <a:pt x="27" y="27"/>
                    </a:lnTo>
                    <a:lnTo>
                      <a:pt x="27" y="77"/>
                    </a:lnTo>
                    <a:lnTo>
                      <a:pt x="27" y="85"/>
                    </a:lnTo>
                    <a:lnTo>
                      <a:pt x="31" y="88"/>
                    </a:lnTo>
                    <a:lnTo>
                      <a:pt x="35" y="88"/>
                    </a:lnTo>
                    <a:lnTo>
                      <a:pt x="38" y="88"/>
                    </a:lnTo>
                    <a:lnTo>
                      <a:pt x="42" y="88"/>
                    </a:lnTo>
                    <a:lnTo>
                      <a:pt x="46" y="85"/>
                    </a:lnTo>
                    <a:lnTo>
                      <a:pt x="50" y="85"/>
                    </a:lnTo>
                    <a:lnTo>
                      <a:pt x="46" y="92"/>
                    </a:lnTo>
                    <a:lnTo>
                      <a:pt x="38" y="96"/>
                    </a:lnTo>
                    <a:lnTo>
                      <a:pt x="35" y="100"/>
                    </a:lnTo>
                    <a:lnTo>
                      <a:pt x="27" y="100"/>
                    </a:lnTo>
                    <a:lnTo>
                      <a:pt x="23" y="100"/>
                    </a:lnTo>
                    <a:lnTo>
                      <a:pt x="19" y="96"/>
                    </a:lnTo>
                    <a:lnTo>
                      <a:pt x="15" y="96"/>
                    </a:lnTo>
                    <a:lnTo>
                      <a:pt x="15" y="92"/>
                    </a:lnTo>
                    <a:lnTo>
                      <a:pt x="12" y="88"/>
                    </a:lnTo>
                    <a:lnTo>
                      <a:pt x="12" y="81"/>
                    </a:lnTo>
                    <a:lnTo>
                      <a:pt x="12" y="27"/>
                    </a:lnTo>
                    <a:lnTo>
                      <a:pt x="0" y="27"/>
                    </a:lnTo>
                    <a:lnTo>
                      <a:pt x="4" y="23"/>
                    </a:lnTo>
                    <a:lnTo>
                      <a:pt x="12" y="19"/>
                    </a:lnTo>
                    <a:lnTo>
                      <a:pt x="15" y="16"/>
                    </a:lnTo>
                    <a:lnTo>
                      <a:pt x="19" y="12"/>
                    </a:lnTo>
                    <a:lnTo>
                      <a:pt x="23" y="4"/>
                    </a:lnTo>
                    <a:lnTo>
                      <a:pt x="27" y="0"/>
                    </a:lnTo>
                    <a:close/>
                  </a:path>
                </a:pathLst>
              </a:custGeom>
              <a:solidFill>
                <a:srgbClr val="000000"/>
              </a:solidFill>
              <a:ln w="0">
                <a:solidFill>
                  <a:srgbClr val="000000"/>
                </a:solidFill>
                <a:round/>
                <a:headEnd/>
                <a:tailEnd/>
              </a:ln>
            </p:spPr>
            <p:txBody>
              <a:bodyPr/>
              <a:lstStyle/>
              <a:p>
                <a:endParaRPr lang="en-CA"/>
              </a:p>
            </p:txBody>
          </p:sp>
          <p:sp>
            <p:nvSpPr>
              <p:cNvPr id="15666" name="Rectangle 17"/>
              <p:cNvSpPr>
                <a:spLocks noChangeArrowheads="1"/>
              </p:cNvSpPr>
              <p:nvPr/>
            </p:nvSpPr>
            <p:spPr bwMode="auto">
              <a:xfrm>
                <a:off x="2107" y="1261"/>
                <a:ext cx="7" cy="207"/>
              </a:xfrm>
              <a:prstGeom prst="rect">
                <a:avLst/>
              </a:prstGeom>
              <a:solidFill>
                <a:srgbClr val="000000"/>
              </a:solidFill>
              <a:ln w="0">
                <a:solidFill>
                  <a:srgbClr val="000000"/>
                </a:solidFill>
                <a:miter lim="800000"/>
                <a:headEnd/>
                <a:tailEnd/>
              </a:ln>
            </p:spPr>
            <p:txBody>
              <a:bodyPr/>
              <a:lstStyle/>
              <a:p>
                <a:endParaRPr lang="en-US"/>
              </a:p>
            </p:txBody>
          </p:sp>
          <p:sp>
            <p:nvSpPr>
              <p:cNvPr id="15667" name="Freeform 18"/>
              <p:cNvSpPr>
                <a:spLocks/>
              </p:cNvSpPr>
              <p:nvPr/>
            </p:nvSpPr>
            <p:spPr bwMode="auto">
              <a:xfrm>
                <a:off x="2283" y="1303"/>
                <a:ext cx="46" cy="100"/>
              </a:xfrm>
              <a:custGeom>
                <a:avLst/>
                <a:gdLst>
                  <a:gd name="T0" fmla="*/ 23 w 46"/>
                  <a:gd name="T1" fmla="*/ 0 h 100"/>
                  <a:gd name="T2" fmla="*/ 23 w 46"/>
                  <a:gd name="T3" fmla="*/ 23 h 100"/>
                  <a:gd name="T4" fmla="*/ 42 w 46"/>
                  <a:gd name="T5" fmla="*/ 23 h 100"/>
                  <a:gd name="T6" fmla="*/ 42 w 46"/>
                  <a:gd name="T7" fmla="*/ 27 h 100"/>
                  <a:gd name="T8" fmla="*/ 23 w 46"/>
                  <a:gd name="T9" fmla="*/ 27 h 100"/>
                  <a:gd name="T10" fmla="*/ 23 w 46"/>
                  <a:gd name="T11" fmla="*/ 77 h 100"/>
                  <a:gd name="T12" fmla="*/ 27 w 46"/>
                  <a:gd name="T13" fmla="*/ 85 h 100"/>
                  <a:gd name="T14" fmla="*/ 27 w 46"/>
                  <a:gd name="T15" fmla="*/ 88 h 100"/>
                  <a:gd name="T16" fmla="*/ 31 w 46"/>
                  <a:gd name="T17" fmla="*/ 88 h 100"/>
                  <a:gd name="T18" fmla="*/ 31 w 46"/>
                  <a:gd name="T19" fmla="*/ 88 h 100"/>
                  <a:gd name="T20" fmla="*/ 35 w 46"/>
                  <a:gd name="T21" fmla="*/ 88 h 100"/>
                  <a:gd name="T22" fmla="*/ 39 w 46"/>
                  <a:gd name="T23" fmla="*/ 88 h 100"/>
                  <a:gd name="T24" fmla="*/ 39 w 46"/>
                  <a:gd name="T25" fmla="*/ 88 h 100"/>
                  <a:gd name="T26" fmla="*/ 42 w 46"/>
                  <a:gd name="T27" fmla="*/ 85 h 100"/>
                  <a:gd name="T28" fmla="*/ 46 w 46"/>
                  <a:gd name="T29" fmla="*/ 85 h 100"/>
                  <a:gd name="T30" fmla="*/ 42 w 46"/>
                  <a:gd name="T31" fmla="*/ 92 h 100"/>
                  <a:gd name="T32" fmla="*/ 39 w 46"/>
                  <a:gd name="T33" fmla="*/ 96 h 100"/>
                  <a:gd name="T34" fmla="*/ 31 w 46"/>
                  <a:gd name="T35" fmla="*/ 100 h 100"/>
                  <a:gd name="T36" fmla="*/ 27 w 46"/>
                  <a:gd name="T37" fmla="*/ 100 h 100"/>
                  <a:gd name="T38" fmla="*/ 23 w 46"/>
                  <a:gd name="T39" fmla="*/ 100 h 100"/>
                  <a:gd name="T40" fmla="*/ 19 w 46"/>
                  <a:gd name="T41" fmla="*/ 96 h 100"/>
                  <a:gd name="T42" fmla="*/ 16 w 46"/>
                  <a:gd name="T43" fmla="*/ 96 h 100"/>
                  <a:gd name="T44" fmla="*/ 12 w 46"/>
                  <a:gd name="T45" fmla="*/ 92 h 100"/>
                  <a:gd name="T46" fmla="*/ 12 w 46"/>
                  <a:gd name="T47" fmla="*/ 88 h 100"/>
                  <a:gd name="T48" fmla="*/ 12 w 46"/>
                  <a:gd name="T49" fmla="*/ 81 h 100"/>
                  <a:gd name="T50" fmla="*/ 12 w 46"/>
                  <a:gd name="T51" fmla="*/ 27 h 100"/>
                  <a:gd name="T52" fmla="*/ 0 w 46"/>
                  <a:gd name="T53" fmla="*/ 27 h 100"/>
                  <a:gd name="T54" fmla="*/ 0 w 46"/>
                  <a:gd name="T55" fmla="*/ 27 h 100"/>
                  <a:gd name="T56" fmla="*/ 4 w 46"/>
                  <a:gd name="T57" fmla="*/ 23 h 100"/>
                  <a:gd name="T58" fmla="*/ 8 w 46"/>
                  <a:gd name="T59" fmla="*/ 19 h 100"/>
                  <a:gd name="T60" fmla="*/ 12 w 46"/>
                  <a:gd name="T61" fmla="*/ 16 h 100"/>
                  <a:gd name="T62" fmla="*/ 16 w 46"/>
                  <a:gd name="T63" fmla="*/ 12 h 100"/>
                  <a:gd name="T64" fmla="*/ 19 w 46"/>
                  <a:gd name="T65" fmla="*/ 4 h 100"/>
                  <a:gd name="T66" fmla="*/ 23 w 46"/>
                  <a:gd name="T67" fmla="*/ 0 h 100"/>
                  <a:gd name="T68" fmla="*/ 23 w 46"/>
                  <a:gd name="T69" fmla="*/ 0 h 10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6"/>
                  <a:gd name="T106" fmla="*/ 0 h 100"/>
                  <a:gd name="T107" fmla="*/ 46 w 46"/>
                  <a:gd name="T108" fmla="*/ 100 h 10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6" h="100">
                    <a:moveTo>
                      <a:pt x="23" y="0"/>
                    </a:moveTo>
                    <a:lnTo>
                      <a:pt x="23" y="23"/>
                    </a:lnTo>
                    <a:lnTo>
                      <a:pt x="42" y="23"/>
                    </a:lnTo>
                    <a:lnTo>
                      <a:pt x="42" y="27"/>
                    </a:lnTo>
                    <a:lnTo>
                      <a:pt x="23" y="27"/>
                    </a:lnTo>
                    <a:lnTo>
                      <a:pt x="23" y="77"/>
                    </a:lnTo>
                    <a:lnTo>
                      <a:pt x="27" y="85"/>
                    </a:lnTo>
                    <a:lnTo>
                      <a:pt x="27" y="88"/>
                    </a:lnTo>
                    <a:lnTo>
                      <a:pt x="31" y="88"/>
                    </a:lnTo>
                    <a:lnTo>
                      <a:pt x="35" y="88"/>
                    </a:lnTo>
                    <a:lnTo>
                      <a:pt x="39" y="88"/>
                    </a:lnTo>
                    <a:lnTo>
                      <a:pt x="42" y="85"/>
                    </a:lnTo>
                    <a:lnTo>
                      <a:pt x="46" y="85"/>
                    </a:lnTo>
                    <a:lnTo>
                      <a:pt x="42" y="92"/>
                    </a:lnTo>
                    <a:lnTo>
                      <a:pt x="39" y="96"/>
                    </a:lnTo>
                    <a:lnTo>
                      <a:pt x="31" y="100"/>
                    </a:lnTo>
                    <a:lnTo>
                      <a:pt x="27" y="100"/>
                    </a:lnTo>
                    <a:lnTo>
                      <a:pt x="23" y="100"/>
                    </a:lnTo>
                    <a:lnTo>
                      <a:pt x="19" y="96"/>
                    </a:lnTo>
                    <a:lnTo>
                      <a:pt x="16" y="96"/>
                    </a:lnTo>
                    <a:lnTo>
                      <a:pt x="12" y="92"/>
                    </a:lnTo>
                    <a:lnTo>
                      <a:pt x="12" y="88"/>
                    </a:lnTo>
                    <a:lnTo>
                      <a:pt x="12" y="81"/>
                    </a:lnTo>
                    <a:lnTo>
                      <a:pt x="12" y="27"/>
                    </a:lnTo>
                    <a:lnTo>
                      <a:pt x="0" y="27"/>
                    </a:lnTo>
                    <a:lnTo>
                      <a:pt x="4" y="23"/>
                    </a:lnTo>
                    <a:lnTo>
                      <a:pt x="8" y="19"/>
                    </a:lnTo>
                    <a:lnTo>
                      <a:pt x="12" y="16"/>
                    </a:lnTo>
                    <a:lnTo>
                      <a:pt x="16" y="12"/>
                    </a:lnTo>
                    <a:lnTo>
                      <a:pt x="19" y="4"/>
                    </a:lnTo>
                    <a:lnTo>
                      <a:pt x="23" y="0"/>
                    </a:lnTo>
                    <a:close/>
                  </a:path>
                </a:pathLst>
              </a:custGeom>
              <a:solidFill>
                <a:srgbClr val="000000"/>
              </a:solidFill>
              <a:ln w="0">
                <a:solidFill>
                  <a:srgbClr val="000000"/>
                </a:solidFill>
                <a:round/>
                <a:headEnd/>
                <a:tailEnd/>
              </a:ln>
            </p:spPr>
            <p:txBody>
              <a:bodyPr/>
              <a:lstStyle/>
              <a:p>
                <a:endParaRPr lang="en-CA"/>
              </a:p>
            </p:txBody>
          </p:sp>
          <p:sp>
            <p:nvSpPr>
              <p:cNvPr id="15668" name="Freeform 19"/>
              <p:cNvSpPr>
                <a:spLocks noEditPoints="1"/>
              </p:cNvSpPr>
              <p:nvPr/>
            </p:nvSpPr>
            <p:spPr bwMode="auto">
              <a:xfrm>
                <a:off x="2333" y="1322"/>
                <a:ext cx="73" cy="81"/>
              </a:xfrm>
              <a:custGeom>
                <a:avLst/>
                <a:gdLst>
                  <a:gd name="T0" fmla="*/ 39 w 73"/>
                  <a:gd name="T1" fmla="*/ 0 h 81"/>
                  <a:gd name="T2" fmla="*/ 46 w 73"/>
                  <a:gd name="T3" fmla="*/ 4 h 81"/>
                  <a:gd name="T4" fmla="*/ 58 w 73"/>
                  <a:gd name="T5" fmla="*/ 8 h 81"/>
                  <a:gd name="T6" fmla="*/ 65 w 73"/>
                  <a:gd name="T7" fmla="*/ 16 h 81"/>
                  <a:gd name="T8" fmla="*/ 69 w 73"/>
                  <a:gd name="T9" fmla="*/ 27 h 81"/>
                  <a:gd name="T10" fmla="*/ 73 w 73"/>
                  <a:gd name="T11" fmla="*/ 39 h 81"/>
                  <a:gd name="T12" fmla="*/ 73 w 73"/>
                  <a:gd name="T13" fmla="*/ 50 h 81"/>
                  <a:gd name="T14" fmla="*/ 69 w 73"/>
                  <a:gd name="T15" fmla="*/ 62 h 81"/>
                  <a:gd name="T16" fmla="*/ 62 w 73"/>
                  <a:gd name="T17" fmla="*/ 69 h 81"/>
                  <a:gd name="T18" fmla="*/ 54 w 73"/>
                  <a:gd name="T19" fmla="*/ 77 h 81"/>
                  <a:gd name="T20" fmla="*/ 46 w 73"/>
                  <a:gd name="T21" fmla="*/ 81 h 81"/>
                  <a:gd name="T22" fmla="*/ 35 w 73"/>
                  <a:gd name="T23" fmla="*/ 81 h 81"/>
                  <a:gd name="T24" fmla="*/ 27 w 73"/>
                  <a:gd name="T25" fmla="*/ 81 h 81"/>
                  <a:gd name="T26" fmla="*/ 15 w 73"/>
                  <a:gd name="T27" fmla="*/ 73 h 81"/>
                  <a:gd name="T28" fmla="*/ 8 w 73"/>
                  <a:gd name="T29" fmla="*/ 69 h 81"/>
                  <a:gd name="T30" fmla="*/ 4 w 73"/>
                  <a:gd name="T31" fmla="*/ 54 h 81"/>
                  <a:gd name="T32" fmla="*/ 0 w 73"/>
                  <a:gd name="T33" fmla="*/ 43 h 81"/>
                  <a:gd name="T34" fmla="*/ 4 w 73"/>
                  <a:gd name="T35" fmla="*/ 31 h 81"/>
                  <a:gd name="T36" fmla="*/ 8 w 73"/>
                  <a:gd name="T37" fmla="*/ 23 h 81"/>
                  <a:gd name="T38" fmla="*/ 12 w 73"/>
                  <a:gd name="T39" fmla="*/ 12 h 81"/>
                  <a:gd name="T40" fmla="*/ 19 w 73"/>
                  <a:gd name="T41" fmla="*/ 8 h 81"/>
                  <a:gd name="T42" fmla="*/ 27 w 73"/>
                  <a:gd name="T43" fmla="*/ 4 h 81"/>
                  <a:gd name="T44" fmla="*/ 39 w 73"/>
                  <a:gd name="T45" fmla="*/ 0 h 81"/>
                  <a:gd name="T46" fmla="*/ 35 w 73"/>
                  <a:gd name="T47" fmla="*/ 8 h 81"/>
                  <a:gd name="T48" fmla="*/ 31 w 73"/>
                  <a:gd name="T49" fmla="*/ 8 h 81"/>
                  <a:gd name="T50" fmla="*/ 27 w 73"/>
                  <a:gd name="T51" fmla="*/ 12 h 81"/>
                  <a:gd name="T52" fmla="*/ 19 w 73"/>
                  <a:gd name="T53" fmla="*/ 12 h 81"/>
                  <a:gd name="T54" fmla="*/ 19 w 73"/>
                  <a:gd name="T55" fmla="*/ 20 h 81"/>
                  <a:gd name="T56" fmla="*/ 15 w 73"/>
                  <a:gd name="T57" fmla="*/ 27 h 81"/>
                  <a:gd name="T58" fmla="*/ 15 w 73"/>
                  <a:gd name="T59" fmla="*/ 35 h 81"/>
                  <a:gd name="T60" fmla="*/ 15 w 73"/>
                  <a:gd name="T61" fmla="*/ 50 h 81"/>
                  <a:gd name="T62" fmla="*/ 23 w 73"/>
                  <a:gd name="T63" fmla="*/ 66 h 81"/>
                  <a:gd name="T64" fmla="*/ 27 w 73"/>
                  <a:gd name="T65" fmla="*/ 69 h 81"/>
                  <a:gd name="T66" fmla="*/ 35 w 73"/>
                  <a:gd name="T67" fmla="*/ 73 h 81"/>
                  <a:gd name="T68" fmla="*/ 39 w 73"/>
                  <a:gd name="T69" fmla="*/ 77 h 81"/>
                  <a:gd name="T70" fmla="*/ 46 w 73"/>
                  <a:gd name="T71" fmla="*/ 73 h 81"/>
                  <a:gd name="T72" fmla="*/ 54 w 73"/>
                  <a:gd name="T73" fmla="*/ 69 h 81"/>
                  <a:gd name="T74" fmla="*/ 58 w 73"/>
                  <a:gd name="T75" fmla="*/ 62 h 81"/>
                  <a:gd name="T76" fmla="*/ 58 w 73"/>
                  <a:gd name="T77" fmla="*/ 46 h 81"/>
                  <a:gd name="T78" fmla="*/ 58 w 73"/>
                  <a:gd name="T79" fmla="*/ 35 h 81"/>
                  <a:gd name="T80" fmla="*/ 54 w 73"/>
                  <a:gd name="T81" fmla="*/ 23 h 81"/>
                  <a:gd name="T82" fmla="*/ 50 w 73"/>
                  <a:gd name="T83" fmla="*/ 16 h 81"/>
                  <a:gd name="T84" fmla="*/ 42 w 73"/>
                  <a:gd name="T85" fmla="*/ 8 h 81"/>
                  <a:gd name="T86" fmla="*/ 35 w 73"/>
                  <a:gd name="T87" fmla="*/ 8 h 8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3"/>
                  <a:gd name="T133" fmla="*/ 0 h 81"/>
                  <a:gd name="T134" fmla="*/ 73 w 73"/>
                  <a:gd name="T135" fmla="*/ 81 h 8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3" h="81">
                    <a:moveTo>
                      <a:pt x="39" y="0"/>
                    </a:moveTo>
                    <a:lnTo>
                      <a:pt x="46" y="4"/>
                    </a:lnTo>
                    <a:lnTo>
                      <a:pt x="58" y="8"/>
                    </a:lnTo>
                    <a:lnTo>
                      <a:pt x="65" y="16"/>
                    </a:lnTo>
                    <a:lnTo>
                      <a:pt x="69" y="27"/>
                    </a:lnTo>
                    <a:lnTo>
                      <a:pt x="73" y="39"/>
                    </a:lnTo>
                    <a:lnTo>
                      <a:pt x="73" y="50"/>
                    </a:lnTo>
                    <a:lnTo>
                      <a:pt x="69" y="62"/>
                    </a:lnTo>
                    <a:lnTo>
                      <a:pt x="62" y="69"/>
                    </a:lnTo>
                    <a:lnTo>
                      <a:pt x="54" y="77"/>
                    </a:lnTo>
                    <a:lnTo>
                      <a:pt x="46" y="81"/>
                    </a:lnTo>
                    <a:lnTo>
                      <a:pt x="35" y="81"/>
                    </a:lnTo>
                    <a:lnTo>
                      <a:pt x="27" y="81"/>
                    </a:lnTo>
                    <a:lnTo>
                      <a:pt x="15" y="73"/>
                    </a:lnTo>
                    <a:lnTo>
                      <a:pt x="8" y="69"/>
                    </a:lnTo>
                    <a:lnTo>
                      <a:pt x="4" y="54"/>
                    </a:lnTo>
                    <a:lnTo>
                      <a:pt x="0" y="43"/>
                    </a:lnTo>
                    <a:lnTo>
                      <a:pt x="4" y="31"/>
                    </a:lnTo>
                    <a:lnTo>
                      <a:pt x="8" y="23"/>
                    </a:lnTo>
                    <a:lnTo>
                      <a:pt x="12" y="12"/>
                    </a:lnTo>
                    <a:lnTo>
                      <a:pt x="19" y="8"/>
                    </a:lnTo>
                    <a:lnTo>
                      <a:pt x="27" y="4"/>
                    </a:lnTo>
                    <a:lnTo>
                      <a:pt x="39" y="0"/>
                    </a:lnTo>
                    <a:close/>
                    <a:moveTo>
                      <a:pt x="35" y="8"/>
                    </a:moveTo>
                    <a:lnTo>
                      <a:pt x="31" y="8"/>
                    </a:lnTo>
                    <a:lnTo>
                      <a:pt x="27" y="12"/>
                    </a:lnTo>
                    <a:lnTo>
                      <a:pt x="19" y="12"/>
                    </a:lnTo>
                    <a:lnTo>
                      <a:pt x="19" y="20"/>
                    </a:lnTo>
                    <a:lnTo>
                      <a:pt x="15" y="27"/>
                    </a:lnTo>
                    <a:lnTo>
                      <a:pt x="15" y="35"/>
                    </a:lnTo>
                    <a:lnTo>
                      <a:pt x="15" y="50"/>
                    </a:lnTo>
                    <a:lnTo>
                      <a:pt x="23" y="66"/>
                    </a:lnTo>
                    <a:lnTo>
                      <a:pt x="27" y="69"/>
                    </a:lnTo>
                    <a:lnTo>
                      <a:pt x="35" y="73"/>
                    </a:lnTo>
                    <a:lnTo>
                      <a:pt x="39" y="77"/>
                    </a:lnTo>
                    <a:lnTo>
                      <a:pt x="46" y="73"/>
                    </a:lnTo>
                    <a:lnTo>
                      <a:pt x="54" y="69"/>
                    </a:lnTo>
                    <a:lnTo>
                      <a:pt x="58" y="62"/>
                    </a:lnTo>
                    <a:lnTo>
                      <a:pt x="58" y="46"/>
                    </a:lnTo>
                    <a:lnTo>
                      <a:pt x="58" y="35"/>
                    </a:lnTo>
                    <a:lnTo>
                      <a:pt x="54" y="23"/>
                    </a:lnTo>
                    <a:lnTo>
                      <a:pt x="50" y="16"/>
                    </a:lnTo>
                    <a:lnTo>
                      <a:pt x="42" y="8"/>
                    </a:lnTo>
                    <a:lnTo>
                      <a:pt x="35" y="8"/>
                    </a:lnTo>
                    <a:close/>
                  </a:path>
                </a:pathLst>
              </a:custGeom>
              <a:solidFill>
                <a:srgbClr val="000000"/>
              </a:solidFill>
              <a:ln w="0">
                <a:solidFill>
                  <a:srgbClr val="000000"/>
                </a:solidFill>
                <a:round/>
                <a:headEnd/>
                <a:tailEnd/>
              </a:ln>
            </p:spPr>
            <p:txBody>
              <a:bodyPr/>
              <a:lstStyle/>
              <a:p>
                <a:endParaRPr lang="en-CA"/>
              </a:p>
            </p:txBody>
          </p:sp>
          <p:sp>
            <p:nvSpPr>
              <p:cNvPr id="15669" name="Rectangle 20"/>
              <p:cNvSpPr>
                <a:spLocks noChangeArrowheads="1"/>
              </p:cNvSpPr>
              <p:nvPr/>
            </p:nvSpPr>
            <p:spPr bwMode="auto">
              <a:xfrm>
                <a:off x="2705" y="126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5670" name="Freeform 21"/>
              <p:cNvSpPr>
                <a:spLocks noEditPoints="1"/>
              </p:cNvSpPr>
              <p:nvPr/>
            </p:nvSpPr>
            <p:spPr bwMode="auto">
              <a:xfrm>
                <a:off x="2889" y="1322"/>
                <a:ext cx="66" cy="81"/>
              </a:xfrm>
              <a:custGeom>
                <a:avLst/>
                <a:gdLst>
                  <a:gd name="T0" fmla="*/ 16 w 66"/>
                  <a:gd name="T1" fmla="*/ 31 h 81"/>
                  <a:gd name="T2" fmla="*/ 16 w 66"/>
                  <a:gd name="T3" fmla="*/ 46 h 81"/>
                  <a:gd name="T4" fmla="*/ 23 w 66"/>
                  <a:gd name="T5" fmla="*/ 58 h 81"/>
                  <a:gd name="T6" fmla="*/ 31 w 66"/>
                  <a:gd name="T7" fmla="*/ 66 h 81"/>
                  <a:gd name="T8" fmla="*/ 43 w 66"/>
                  <a:gd name="T9" fmla="*/ 66 h 81"/>
                  <a:gd name="T10" fmla="*/ 50 w 66"/>
                  <a:gd name="T11" fmla="*/ 66 h 81"/>
                  <a:gd name="T12" fmla="*/ 54 w 66"/>
                  <a:gd name="T13" fmla="*/ 62 h 81"/>
                  <a:gd name="T14" fmla="*/ 58 w 66"/>
                  <a:gd name="T15" fmla="*/ 58 h 81"/>
                  <a:gd name="T16" fmla="*/ 62 w 66"/>
                  <a:gd name="T17" fmla="*/ 50 h 81"/>
                  <a:gd name="T18" fmla="*/ 66 w 66"/>
                  <a:gd name="T19" fmla="*/ 50 h 81"/>
                  <a:gd name="T20" fmla="*/ 62 w 66"/>
                  <a:gd name="T21" fmla="*/ 62 h 81"/>
                  <a:gd name="T22" fmla="*/ 54 w 66"/>
                  <a:gd name="T23" fmla="*/ 73 h 81"/>
                  <a:gd name="T24" fmla="*/ 47 w 66"/>
                  <a:gd name="T25" fmla="*/ 77 h 81"/>
                  <a:gd name="T26" fmla="*/ 35 w 66"/>
                  <a:gd name="T27" fmla="*/ 81 h 81"/>
                  <a:gd name="T28" fmla="*/ 23 w 66"/>
                  <a:gd name="T29" fmla="*/ 77 h 81"/>
                  <a:gd name="T30" fmla="*/ 12 w 66"/>
                  <a:gd name="T31" fmla="*/ 69 h 81"/>
                  <a:gd name="T32" fmla="*/ 8 w 66"/>
                  <a:gd name="T33" fmla="*/ 62 h 81"/>
                  <a:gd name="T34" fmla="*/ 4 w 66"/>
                  <a:gd name="T35" fmla="*/ 54 h 81"/>
                  <a:gd name="T36" fmla="*/ 0 w 66"/>
                  <a:gd name="T37" fmla="*/ 43 h 81"/>
                  <a:gd name="T38" fmla="*/ 4 w 66"/>
                  <a:gd name="T39" fmla="*/ 31 h 81"/>
                  <a:gd name="T40" fmla="*/ 8 w 66"/>
                  <a:gd name="T41" fmla="*/ 20 h 81"/>
                  <a:gd name="T42" fmla="*/ 12 w 66"/>
                  <a:gd name="T43" fmla="*/ 12 h 81"/>
                  <a:gd name="T44" fmla="*/ 20 w 66"/>
                  <a:gd name="T45" fmla="*/ 8 h 81"/>
                  <a:gd name="T46" fmla="*/ 27 w 66"/>
                  <a:gd name="T47" fmla="*/ 4 h 81"/>
                  <a:gd name="T48" fmla="*/ 35 w 66"/>
                  <a:gd name="T49" fmla="*/ 0 h 81"/>
                  <a:gd name="T50" fmla="*/ 47 w 66"/>
                  <a:gd name="T51" fmla="*/ 4 h 81"/>
                  <a:gd name="T52" fmla="*/ 58 w 66"/>
                  <a:gd name="T53" fmla="*/ 12 h 81"/>
                  <a:gd name="T54" fmla="*/ 62 w 66"/>
                  <a:gd name="T55" fmla="*/ 20 h 81"/>
                  <a:gd name="T56" fmla="*/ 66 w 66"/>
                  <a:gd name="T57" fmla="*/ 31 h 81"/>
                  <a:gd name="T58" fmla="*/ 16 w 66"/>
                  <a:gd name="T59" fmla="*/ 31 h 81"/>
                  <a:gd name="T60" fmla="*/ 16 w 66"/>
                  <a:gd name="T61" fmla="*/ 27 h 81"/>
                  <a:gd name="T62" fmla="*/ 47 w 66"/>
                  <a:gd name="T63" fmla="*/ 27 h 81"/>
                  <a:gd name="T64" fmla="*/ 47 w 66"/>
                  <a:gd name="T65" fmla="*/ 20 h 81"/>
                  <a:gd name="T66" fmla="*/ 47 w 66"/>
                  <a:gd name="T67" fmla="*/ 16 h 81"/>
                  <a:gd name="T68" fmla="*/ 43 w 66"/>
                  <a:gd name="T69" fmla="*/ 12 h 81"/>
                  <a:gd name="T70" fmla="*/ 39 w 66"/>
                  <a:gd name="T71" fmla="*/ 12 h 81"/>
                  <a:gd name="T72" fmla="*/ 35 w 66"/>
                  <a:gd name="T73" fmla="*/ 8 h 81"/>
                  <a:gd name="T74" fmla="*/ 31 w 66"/>
                  <a:gd name="T75" fmla="*/ 8 h 81"/>
                  <a:gd name="T76" fmla="*/ 27 w 66"/>
                  <a:gd name="T77" fmla="*/ 8 h 81"/>
                  <a:gd name="T78" fmla="*/ 20 w 66"/>
                  <a:gd name="T79" fmla="*/ 12 h 81"/>
                  <a:gd name="T80" fmla="*/ 16 w 66"/>
                  <a:gd name="T81" fmla="*/ 20 h 81"/>
                  <a:gd name="T82" fmla="*/ 16 w 66"/>
                  <a:gd name="T83" fmla="*/ 27 h 8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6"/>
                  <a:gd name="T127" fmla="*/ 0 h 81"/>
                  <a:gd name="T128" fmla="*/ 66 w 66"/>
                  <a:gd name="T129" fmla="*/ 81 h 8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6" h="81">
                    <a:moveTo>
                      <a:pt x="16" y="31"/>
                    </a:moveTo>
                    <a:lnTo>
                      <a:pt x="16" y="46"/>
                    </a:lnTo>
                    <a:lnTo>
                      <a:pt x="23" y="58"/>
                    </a:lnTo>
                    <a:lnTo>
                      <a:pt x="31" y="66"/>
                    </a:lnTo>
                    <a:lnTo>
                      <a:pt x="43" y="66"/>
                    </a:lnTo>
                    <a:lnTo>
                      <a:pt x="50" y="66"/>
                    </a:lnTo>
                    <a:lnTo>
                      <a:pt x="54" y="62"/>
                    </a:lnTo>
                    <a:lnTo>
                      <a:pt x="58" y="58"/>
                    </a:lnTo>
                    <a:lnTo>
                      <a:pt x="62" y="50"/>
                    </a:lnTo>
                    <a:lnTo>
                      <a:pt x="66" y="50"/>
                    </a:lnTo>
                    <a:lnTo>
                      <a:pt x="62" y="62"/>
                    </a:lnTo>
                    <a:lnTo>
                      <a:pt x="54" y="73"/>
                    </a:lnTo>
                    <a:lnTo>
                      <a:pt x="47" y="77"/>
                    </a:lnTo>
                    <a:lnTo>
                      <a:pt x="35" y="81"/>
                    </a:lnTo>
                    <a:lnTo>
                      <a:pt x="23" y="77"/>
                    </a:lnTo>
                    <a:lnTo>
                      <a:pt x="12" y="69"/>
                    </a:lnTo>
                    <a:lnTo>
                      <a:pt x="8" y="62"/>
                    </a:lnTo>
                    <a:lnTo>
                      <a:pt x="4" y="54"/>
                    </a:lnTo>
                    <a:lnTo>
                      <a:pt x="0" y="43"/>
                    </a:lnTo>
                    <a:lnTo>
                      <a:pt x="4" y="31"/>
                    </a:lnTo>
                    <a:lnTo>
                      <a:pt x="8" y="20"/>
                    </a:lnTo>
                    <a:lnTo>
                      <a:pt x="12" y="12"/>
                    </a:lnTo>
                    <a:lnTo>
                      <a:pt x="20" y="8"/>
                    </a:lnTo>
                    <a:lnTo>
                      <a:pt x="27" y="4"/>
                    </a:lnTo>
                    <a:lnTo>
                      <a:pt x="35" y="0"/>
                    </a:lnTo>
                    <a:lnTo>
                      <a:pt x="47" y="4"/>
                    </a:lnTo>
                    <a:lnTo>
                      <a:pt x="58" y="12"/>
                    </a:lnTo>
                    <a:lnTo>
                      <a:pt x="62" y="20"/>
                    </a:lnTo>
                    <a:lnTo>
                      <a:pt x="66" y="31"/>
                    </a:lnTo>
                    <a:lnTo>
                      <a:pt x="16" y="31"/>
                    </a:lnTo>
                    <a:close/>
                    <a:moveTo>
                      <a:pt x="16" y="27"/>
                    </a:moveTo>
                    <a:lnTo>
                      <a:pt x="47" y="27"/>
                    </a:lnTo>
                    <a:lnTo>
                      <a:pt x="47" y="20"/>
                    </a:lnTo>
                    <a:lnTo>
                      <a:pt x="47" y="16"/>
                    </a:lnTo>
                    <a:lnTo>
                      <a:pt x="43" y="12"/>
                    </a:lnTo>
                    <a:lnTo>
                      <a:pt x="39" y="12"/>
                    </a:lnTo>
                    <a:lnTo>
                      <a:pt x="35" y="8"/>
                    </a:lnTo>
                    <a:lnTo>
                      <a:pt x="31" y="8"/>
                    </a:lnTo>
                    <a:lnTo>
                      <a:pt x="27" y="8"/>
                    </a:lnTo>
                    <a:lnTo>
                      <a:pt x="20" y="12"/>
                    </a:lnTo>
                    <a:lnTo>
                      <a:pt x="16" y="20"/>
                    </a:lnTo>
                    <a:lnTo>
                      <a:pt x="16" y="27"/>
                    </a:lnTo>
                    <a:close/>
                  </a:path>
                </a:pathLst>
              </a:custGeom>
              <a:solidFill>
                <a:srgbClr val="000000"/>
              </a:solidFill>
              <a:ln w="0">
                <a:solidFill>
                  <a:srgbClr val="000000"/>
                </a:solidFill>
                <a:round/>
                <a:headEnd/>
                <a:tailEnd/>
              </a:ln>
            </p:spPr>
            <p:txBody>
              <a:bodyPr/>
              <a:lstStyle/>
              <a:p>
                <a:endParaRPr lang="en-CA"/>
              </a:p>
            </p:txBody>
          </p:sp>
          <p:sp>
            <p:nvSpPr>
              <p:cNvPr id="15671" name="Freeform 22"/>
              <p:cNvSpPr>
                <a:spLocks noEditPoints="1"/>
              </p:cNvSpPr>
              <p:nvPr/>
            </p:nvSpPr>
            <p:spPr bwMode="auto">
              <a:xfrm>
                <a:off x="2966" y="1322"/>
                <a:ext cx="69" cy="81"/>
              </a:xfrm>
              <a:custGeom>
                <a:avLst/>
                <a:gdLst>
                  <a:gd name="T0" fmla="*/ 35 w 69"/>
                  <a:gd name="T1" fmla="*/ 73 h 81"/>
                  <a:gd name="T2" fmla="*/ 27 w 69"/>
                  <a:gd name="T3" fmla="*/ 77 h 81"/>
                  <a:gd name="T4" fmla="*/ 19 w 69"/>
                  <a:gd name="T5" fmla="*/ 81 h 81"/>
                  <a:gd name="T6" fmla="*/ 4 w 69"/>
                  <a:gd name="T7" fmla="*/ 77 h 81"/>
                  <a:gd name="T8" fmla="*/ 0 w 69"/>
                  <a:gd name="T9" fmla="*/ 62 h 81"/>
                  <a:gd name="T10" fmla="*/ 4 w 69"/>
                  <a:gd name="T11" fmla="*/ 54 h 81"/>
                  <a:gd name="T12" fmla="*/ 16 w 69"/>
                  <a:gd name="T13" fmla="*/ 43 h 81"/>
                  <a:gd name="T14" fmla="*/ 42 w 69"/>
                  <a:gd name="T15" fmla="*/ 31 h 81"/>
                  <a:gd name="T16" fmla="*/ 42 w 69"/>
                  <a:gd name="T17" fmla="*/ 20 h 81"/>
                  <a:gd name="T18" fmla="*/ 35 w 69"/>
                  <a:gd name="T19" fmla="*/ 8 h 81"/>
                  <a:gd name="T20" fmla="*/ 23 w 69"/>
                  <a:gd name="T21" fmla="*/ 8 h 81"/>
                  <a:gd name="T22" fmla="*/ 19 w 69"/>
                  <a:gd name="T23" fmla="*/ 12 h 81"/>
                  <a:gd name="T24" fmla="*/ 19 w 69"/>
                  <a:gd name="T25" fmla="*/ 23 h 81"/>
                  <a:gd name="T26" fmla="*/ 16 w 69"/>
                  <a:gd name="T27" fmla="*/ 27 h 81"/>
                  <a:gd name="T28" fmla="*/ 12 w 69"/>
                  <a:gd name="T29" fmla="*/ 31 h 81"/>
                  <a:gd name="T30" fmla="*/ 8 w 69"/>
                  <a:gd name="T31" fmla="*/ 27 h 81"/>
                  <a:gd name="T32" fmla="*/ 4 w 69"/>
                  <a:gd name="T33" fmla="*/ 23 h 81"/>
                  <a:gd name="T34" fmla="*/ 12 w 69"/>
                  <a:gd name="T35" fmla="*/ 8 h 81"/>
                  <a:gd name="T36" fmla="*/ 31 w 69"/>
                  <a:gd name="T37" fmla="*/ 0 h 81"/>
                  <a:gd name="T38" fmla="*/ 46 w 69"/>
                  <a:gd name="T39" fmla="*/ 4 h 81"/>
                  <a:gd name="T40" fmla="*/ 54 w 69"/>
                  <a:gd name="T41" fmla="*/ 12 h 81"/>
                  <a:gd name="T42" fmla="*/ 58 w 69"/>
                  <a:gd name="T43" fmla="*/ 27 h 81"/>
                  <a:gd name="T44" fmla="*/ 58 w 69"/>
                  <a:gd name="T45" fmla="*/ 62 h 81"/>
                  <a:gd name="T46" fmla="*/ 58 w 69"/>
                  <a:gd name="T47" fmla="*/ 69 h 81"/>
                  <a:gd name="T48" fmla="*/ 58 w 69"/>
                  <a:gd name="T49" fmla="*/ 69 h 81"/>
                  <a:gd name="T50" fmla="*/ 62 w 69"/>
                  <a:gd name="T51" fmla="*/ 69 h 81"/>
                  <a:gd name="T52" fmla="*/ 65 w 69"/>
                  <a:gd name="T53" fmla="*/ 69 h 81"/>
                  <a:gd name="T54" fmla="*/ 69 w 69"/>
                  <a:gd name="T55" fmla="*/ 69 h 81"/>
                  <a:gd name="T56" fmla="*/ 50 w 69"/>
                  <a:gd name="T57" fmla="*/ 81 h 81"/>
                  <a:gd name="T58" fmla="*/ 46 w 69"/>
                  <a:gd name="T59" fmla="*/ 77 h 81"/>
                  <a:gd name="T60" fmla="*/ 42 w 69"/>
                  <a:gd name="T61" fmla="*/ 69 h 81"/>
                  <a:gd name="T62" fmla="*/ 42 w 69"/>
                  <a:gd name="T63" fmla="*/ 35 h 81"/>
                  <a:gd name="T64" fmla="*/ 27 w 69"/>
                  <a:gd name="T65" fmla="*/ 43 h 81"/>
                  <a:gd name="T66" fmla="*/ 16 w 69"/>
                  <a:gd name="T67" fmla="*/ 50 h 81"/>
                  <a:gd name="T68" fmla="*/ 16 w 69"/>
                  <a:gd name="T69" fmla="*/ 58 h 81"/>
                  <a:gd name="T70" fmla="*/ 19 w 69"/>
                  <a:gd name="T71" fmla="*/ 66 h 81"/>
                  <a:gd name="T72" fmla="*/ 27 w 69"/>
                  <a:gd name="T73" fmla="*/ 69 h 81"/>
                  <a:gd name="T74" fmla="*/ 42 w 69"/>
                  <a:gd name="T75" fmla="*/ 62 h 8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9"/>
                  <a:gd name="T115" fmla="*/ 0 h 81"/>
                  <a:gd name="T116" fmla="*/ 69 w 69"/>
                  <a:gd name="T117" fmla="*/ 81 h 81"/>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9" h="81">
                    <a:moveTo>
                      <a:pt x="42" y="69"/>
                    </a:moveTo>
                    <a:lnTo>
                      <a:pt x="35" y="73"/>
                    </a:lnTo>
                    <a:lnTo>
                      <a:pt x="31" y="77"/>
                    </a:lnTo>
                    <a:lnTo>
                      <a:pt x="27" y="77"/>
                    </a:lnTo>
                    <a:lnTo>
                      <a:pt x="23" y="81"/>
                    </a:lnTo>
                    <a:lnTo>
                      <a:pt x="19" y="81"/>
                    </a:lnTo>
                    <a:lnTo>
                      <a:pt x="12" y="81"/>
                    </a:lnTo>
                    <a:lnTo>
                      <a:pt x="4" y="77"/>
                    </a:lnTo>
                    <a:lnTo>
                      <a:pt x="0" y="69"/>
                    </a:lnTo>
                    <a:lnTo>
                      <a:pt x="0" y="62"/>
                    </a:lnTo>
                    <a:lnTo>
                      <a:pt x="0" y="58"/>
                    </a:lnTo>
                    <a:lnTo>
                      <a:pt x="4" y="54"/>
                    </a:lnTo>
                    <a:lnTo>
                      <a:pt x="8" y="46"/>
                    </a:lnTo>
                    <a:lnTo>
                      <a:pt x="16" y="43"/>
                    </a:lnTo>
                    <a:lnTo>
                      <a:pt x="27" y="35"/>
                    </a:lnTo>
                    <a:lnTo>
                      <a:pt x="42" y="31"/>
                    </a:lnTo>
                    <a:lnTo>
                      <a:pt x="42" y="27"/>
                    </a:lnTo>
                    <a:lnTo>
                      <a:pt x="42" y="20"/>
                    </a:lnTo>
                    <a:lnTo>
                      <a:pt x="39" y="12"/>
                    </a:lnTo>
                    <a:lnTo>
                      <a:pt x="35" y="8"/>
                    </a:lnTo>
                    <a:lnTo>
                      <a:pt x="31" y="8"/>
                    </a:lnTo>
                    <a:lnTo>
                      <a:pt x="23" y="8"/>
                    </a:lnTo>
                    <a:lnTo>
                      <a:pt x="19" y="12"/>
                    </a:lnTo>
                    <a:lnTo>
                      <a:pt x="19" y="16"/>
                    </a:lnTo>
                    <a:lnTo>
                      <a:pt x="19" y="23"/>
                    </a:lnTo>
                    <a:lnTo>
                      <a:pt x="19" y="27"/>
                    </a:lnTo>
                    <a:lnTo>
                      <a:pt x="16" y="27"/>
                    </a:lnTo>
                    <a:lnTo>
                      <a:pt x="16" y="31"/>
                    </a:lnTo>
                    <a:lnTo>
                      <a:pt x="12" y="31"/>
                    </a:lnTo>
                    <a:lnTo>
                      <a:pt x="8" y="31"/>
                    </a:lnTo>
                    <a:lnTo>
                      <a:pt x="8" y="27"/>
                    </a:lnTo>
                    <a:lnTo>
                      <a:pt x="4" y="27"/>
                    </a:lnTo>
                    <a:lnTo>
                      <a:pt x="4" y="23"/>
                    </a:lnTo>
                    <a:lnTo>
                      <a:pt x="4" y="16"/>
                    </a:lnTo>
                    <a:lnTo>
                      <a:pt x="12" y="8"/>
                    </a:lnTo>
                    <a:lnTo>
                      <a:pt x="19" y="4"/>
                    </a:lnTo>
                    <a:lnTo>
                      <a:pt x="31" y="0"/>
                    </a:lnTo>
                    <a:lnTo>
                      <a:pt x="42" y="4"/>
                    </a:lnTo>
                    <a:lnTo>
                      <a:pt x="46" y="4"/>
                    </a:lnTo>
                    <a:lnTo>
                      <a:pt x="54" y="8"/>
                    </a:lnTo>
                    <a:lnTo>
                      <a:pt x="54" y="12"/>
                    </a:lnTo>
                    <a:lnTo>
                      <a:pt x="58" y="20"/>
                    </a:lnTo>
                    <a:lnTo>
                      <a:pt x="58" y="27"/>
                    </a:lnTo>
                    <a:lnTo>
                      <a:pt x="58" y="54"/>
                    </a:lnTo>
                    <a:lnTo>
                      <a:pt x="58" y="62"/>
                    </a:lnTo>
                    <a:lnTo>
                      <a:pt x="58" y="66"/>
                    </a:lnTo>
                    <a:lnTo>
                      <a:pt x="58" y="69"/>
                    </a:lnTo>
                    <a:lnTo>
                      <a:pt x="62" y="69"/>
                    </a:lnTo>
                    <a:lnTo>
                      <a:pt x="65" y="69"/>
                    </a:lnTo>
                    <a:lnTo>
                      <a:pt x="69" y="66"/>
                    </a:lnTo>
                    <a:lnTo>
                      <a:pt x="69" y="69"/>
                    </a:lnTo>
                    <a:lnTo>
                      <a:pt x="62" y="77"/>
                    </a:lnTo>
                    <a:lnTo>
                      <a:pt x="50" y="81"/>
                    </a:lnTo>
                    <a:lnTo>
                      <a:pt x="46" y="81"/>
                    </a:lnTo>
                    <a:lnTo>
                      <a:pt x="46" y="77"/>
                    </a:lnTo>
                    <a:lnTo>
                      <a:pt x="42" y="73"/>
                    </a:lnTo>
                    <a:lnTo>
                      <a:pt x="42" y="69"/>
                    </a:lnTo>
                    <a:close/>
                    <a:moveTo>
                      <a:pt x="42" y="62"/>
                    </a:moveTo>
                    <a:lnTo>
                      <a:pt x="42" y="35"/>
                    </a:lnTo>
                    <a:lnTo>
                      <a:pt x="31" y="39"/>
                    </a:lnTo>
                    <a:lnTo>
                      <a:pt x="27" y="43"/>
                    </a:lnTo>
                    <a:lnTo>
                      <a:pt x="19" y="46"/>
                    </a:lnTo>
                    <a:lnTo>
                      <a:pt x="16" y="50"/>
                    </a:lnTo>
                    <a:lnTo>
                      <a:pt x="16" y="54"/>
                    </a:lnTo>
                    <a:lnTo>
                      <a:pt x="16" y="58"/>
                    </a:lnTo>
                    <a:lnTo>
                      <a:pt x="16" y="62"/>
                    </a:lnTo>
                    <a:lnTo>
                      <a:pt x="19" y="66"/>
                    </a:lnTo>
                    <a:lnTo>
                      <a:pt x="23" y="69"/>
                    </a:lnTo>
                    <a:lnTo>
                      <a:pt x="27" y="69"/>
                    </a:lnTo>
                    <a:lnTo>
                      <a:pt x="35" y="69"/>
                    </a:lnTo>
                    <a:lnTo>
                      <a:pt x="42" y="62"/>
                    </a:lnTo>
                    <a:close/>
                  </a:path>
                </a:pathLst>
              </a:custGeom>
              <a:solidFill>
                <a:srgbClr val="000000"/>
              </a:solidFill>
              <a:ln w="0">
                <a:solidFill>
                  <a:srgbClr val="000000"/>
                </a:solidFill>
                <a:round/>
                <a:headEnd/>
                <a:tailEnd/>
              </a:ln>
            </p:spPr>
            <p:txBody>
              <a:bodyPr/>
              <a:lstStyle/>
              <a:p>
                <a:endParaRPr lang="en-CA"/>
              </a:p>
            </p:txBody>
          </p:sp>
          <p:sp>
            <p:nvSpPr>
              <p:cNvPr id="15672" name="Freeform 23"/>
              <p:cNvSpPr>
                <a:spLocks/>
              </p:cNvSpPr>
              <p:nvPr/>
            </p:nvSpPr>
            <p:spPr bwMode="auto">
              <a:xfrm>
                <a:off x="3035" y="1303"/>
                <a:ext cx="50" cy="100"/>
              </a:xfrm>
              <a:custGeom>
                <a:avLst/>
                <a:gdLst>
                  <a:gd name="T0" fmla="*/ 27 w 50"/>
                  <a:gd name="T1" fmla="*/ 0 h 100"/>
                  <a:gd name="T2" fmla="*/ 27 w 50"/>
                  <a:gd name="T3" fmla="*/ 23 h 100"/>
                  <a:gd name="T4" fmla="*/ 46 w 50"/>
                  <a:gd name="T5" fmla="*/ 23 h 100"/>
                  <a:gd name="T6" fmla="*/ 46 w 50"/>
                  <a:gd name="T7" fmla="*/ 27 h 100"/>
                  <a:gd name="T8" fmla="*/ 27 w 50"/>
                  <a:gd name="T9" fmla="*/ 27 h 100"/>
                  <a:gd name="T10" fmla="*/ 27 w 50"/>
                  <a:gd name="T11" fmla="*/ 77 h 100"/>
                  <a:gd name="T12" fmla="*/ 27 w 50"/>
                  <a:gd name="T13" fmla="*/ 85 h 100"/>
                  <a:gd name="T14" fmla="*/ 31 w 50"/>
                  <a:gd name="T15" fmla="*/ 88 h 100"/>
                  <a:gd name="T16" fmla="*/ 31 w 50"/>
                  <a:gd name="T17" fmla="*/ 88 h 100"/>
                  <a:gd name="T18" fmla="*/ 35 w 50"/>
                  <a:gd name="T19" fmla="*/ 88 h 100"/>
                  <a:gd name="T20" fmla="*/ 39 w 50"/>
                  <a:gd name="T21" fmla="*/ 88 h 100"/>
                  <a:gd name="T22" fmla="*/ 42 w 50"/>
                  <a:gd name="T23" fmla="*/ 88 h 100"/>
                  <a:gd name="T24" fmla="*/ 42 w 50"/>
                  <a:gd name="T25" fmla="*/ 88 h 100"/>
                  <a:gd name="T26" fmla="*/ 46 w 50"/>
                  <a:gd name="T27" fmla="*/ 85 h 100"/>
                  <a:gd name="T28" fmla="*/ 50 w 50"/>
                  <a:gd name="T29" fmla="*/ 85 h 100"/>
                  <a:gd name="T30" fmla="*/ 46 w 50"/>
                  <a:gd name="T31" fmla="*/ 92 h 100"/>
                  <a:gd name="T32" fmla="*/ 39 w 50"/>
                  <a:gd name="T33" fmla="*/ 96 h 100"/>
                  <a:gd name="T34" fmla="*/ 35 w 50"/>
                  <a:gd name="T35" fmla="*/ 100 h 100"/>
                  <a:gd name="T36" fmla="*/ 31 w 50"/>
                  <a:gd name="T37" fmla="*/ 100 h 100"/>
                  <a:gd name="T38" fmla="*/ 23 w 50"/>
                  <a:gd name="T39" fmla="*/ 100 h 100"/>
                  <a:gd name="T40" fmla="*/ 19 w 50"/>
                  <a:gd name="T41" fmla="*/ 96 h 100"/>
                  <a:gd name="T42" fmla="*/ 19 w 50"/>
                  <a:gd name="T43" fmla="*/ 96 h 100"/>
                  <a:gd name="T44" fmla="*/ 16 w 50"/>
                  <a:gd name="T45" fmla="*/ 92 h 100"/>
                  <a:gd name="T46" fmla="*/ 16 w 50"/>
                  <a:gd name="T47" fmla="*/ 88 h 100"/>
                  <a:gd name="T48" fmla="*/ 16 w 50"/>
                  <a:gd name="T49" fmla="*/ 81 h 100"/>
                  <a:gd name="T50" fmla="*/ 16 w 50"/>
                  <a:gd name="T51" fmla="*/ 27 h 100"/>
                  <a:gd name="T52" fmla="*/ 0 w 50"/>
                  <a:gd name="T53" fmla="*/ 27 h 100"/>
                  <a:gd name="T54" fmla="*/ 0 w 50"/>
                  <a:gd name="T55" fmla="*/ 27 h 100"/>
                  <a:gd name="T56" fmla="*/ 8 w 50"/>
                  <a:gd name="T57" fmla="*/ 23 h 100"/>
                  <a:gd name="T58" fmla="*/ 12 w 50"/>
                  <a:gd name="T59" fmla="*/ 19 h 100"/>
                  <a:gd name="T60" fmla="*/ 16 w 50"/>
                  <a:gd name="T61" fmla="*/ 16 h 100"/>
                  <a:gd name="T62" fmla="*/ 19 w 50"/>
                  <a:gd name="T63" fmla="*/ 12 h 100"/>
                  <a:gd name="T64" fmla="*/ 23 w 50"/>
                  <a:gd name="T65" fmla="*/ 4 h 100"/>
                  <a:gd name="T66" fmla="*/ 27 w 50"/>
                  <a:gd name="T67" fmla="*/ 0 h 100"/>
                  <a:gd name="T68" fmla="*/ 27 w 50"/>
                  <a:gd name="T69" fmla="*/ 0 h 10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50"/>
                  <a:gd name="T106" fmla="*/ 0 h 100"/>
                  <a:gd name="T107" fmla="*/ 50 w 50"/>
                  <a:gd name="T108" fmla="*/ 100 h 10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50" h="100">
                    <a:moveTo>
                      <a:pt x="27" y="0"/>
                    </a:moveTo>
                    <a:lnTo>
                      <a:pt x="27" y="23"/>
                    </a:lnTo>
                    <a:lnTo>
                      <a:pt x="46" y="23"/>
                    </a:lnTo>
                    <a:lnTo>
                      <a:pt x="46" y="27"/>
                    </a:lnTo>
                    <a:lnTo>
                      <a:pt x="27" y="27"/>
                    </a:lnTo>
                    <a:lnTo>
                      <a:pt x="27" y="77"/>
                    </a:lnTo>
                    <a:lnTo>
                      <a:pt x="27" y="85"/>
                    </a:lnTo>
                    <a:lnTo>
                      <a:pt x="31" y="88"/>
                    </a:lnTo>
                    <a:lnTo>
                      <a:pt x="35" y="88"/>
                    </a:lnTo>
                    <a:lnTo>
                      <a:pt x="39" y="88"/>
                    </a:lnTo>
                    <a:lnTo>
                      <a:pt x="42" y="88"/>
                    </a:lnTo>
                    <a:lnTo>
                      <a:pt x="46" y="85"/>
                    </a:lnTo>
                    <a:lnTo>
                      <a:pt x="50" y="85"/>
                    </a:lnTo>
                    <a:lnTo>
                      <a:pt x="46" y="92"/>
                    </a:lnTo>
                    <a:lnTo>
                      <a:pt x="39" y="96"/>
                    </a:lnTo>
                    <a:lnTo>
                      <a:pt x="35" y="100"/>
                    </a:lnTo>
                    <a:lnTo>
                      <a:pt x="31" y="100"/>
                    </a:lnTo>
                    <a:lnTo>
                      <a:pt x="23" y="100"/>
                    </a:lnTo>
                    <a:lnTo>
                      <a:pt x="19" y="96"/>
                    </a:lnTo>
                    <a:lnTo>
                      <a:pt x="16" y="92"/>
                    </a:lnTo>
                    <a:lnTo>
                      <a:pt x="16" y="88"/>
                    </a:lnTo>
                    <a:lnTo>
                      <a:pt x="16" y="81"/>
                    </a:lnTo>
                    <a:lnTo>
                      <a:pt x="16" y="27"/>
                    </a:lnTo>
                    <a:lnTo>
                      <a:pt x="0" y="27"/>
                    </a:lnTo>
                    <a:lnTo>
                      <a:pt x="8" y="23"/>
                    </a:lnTo>
                    <a:lnTo>
                      <a:pt x="12" y="19"/>
                    </a:lnTo>
                    <a:lnTo>
                      <a:pt x="16" y="16"/>
                    </a:lnTo>
                    <a:lnTo>
                      <a:pt x="19" y="12"/>
                    </a:lnTo>
                    <a:lnTo>
                      <a:pt x="23" y="4"/>
                    </a:lnTo>
                    <a:lnTo>
                      <a:pt x="27" y="0"/>
                    </a:lnTo>
                    <a:close/>
                  </a:path>
                </a:pathLst>
              </a:custGeom>
              <a:solidFill>
                <a:srgbClr val="000000"/>
              </a:solidFill>
              <a:ln w="0">
                <a:solidFill>
                  <a:srgbClr val="000000"/>
                </a:solidFill>
                <a:round/>
                <a:headEnd/>
                <a:tailEnd/>
              </a:ln>
            </p:spPr>
            <p:txBody>
              <a:bodyPr/>
              <a:lstStyle/>
              <a:p>
                <a:endParaRPr lang="en-CA"/>
              </a:p>
            </p:txBody>
          </p:sp>
          <p:sp>
            <p:nvSpPr>
              <p:cNvPr id="15673" name="Rectangle 24"/>
              <p:cNvSpPr>
                <a:spLocks noChangeArrowheads="1"/>
              </p:cNvSpPr>
              <p:nvPr/>
            </p:nvSpPr>
            <p:spPr bwMode="auto">
              <a:xfrm>
                <a:off x="3304" y="126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5674" name="Freeform 25"/>
              <p:cNvSpPr>
                <a:spLocks/>
              </p:cNvSpPr>
              <p:nvPr/>
            </p:nvSpPr>
            <p:spPr bwMode="auto">
              <a:xfrm>
                <a:off x="3500" y="1288"/>
                <a:ext cx="99" cy="115"/>
              </a:xfrm>
              <a:custGeom>
                <a:avLst/>
                <a:gdLst>
                  <a:gd name="T0" fmla="*/ 92 w 99"/>
                  <a:gd name="T1" fmla="*/ 0 h 115"/>
                  <a:gd name="T2" fmla="*/ 95 w 99"/>
                  <a:gd name="T3" fmla="*/ 38 h 115"/>
                  <a:gd name="T4" fmla="*/ 92 w 99"/>
                  <a:gd name="T5" fmla="*/ 38 h 115"/>
                  <a:gd name="T6" fmla="*/ 88 w 99"/>
                  <a:gd name="T7" fmla="*/ 23 h 115"/>
                  <a:gd name="T8" fmla="*/ 80 w 99"/>
                  <a:gd name="T9" fmla="*/ 11 h 115"/>
                  <a:gd name="T10" fmla="*/ 69 w 99"/>
                  <a:gd name="T11" fmla="*/ 8 h 115"/>
                  <a:gd name="T12" fmla="*/ 57 w 99"/>
                  <a:gd name="T13" fmla="*/ 4 h 115"/>
                  <a:gd name="T14" fmla="*/ 46 w 99"/>
                  <a:gd name="T15" fmla="*/ 8 h 115"/>
                  <a:gd name="T16" fmla="*/ 38 w 99"/>
                  <a:gd name="T17" fmla="*/ 11 h 115"/>
                  <a:gd name="T18" fmla="*/ 30 w 99"/>
                  <a:gd name="T19" fmla="*/ 19 h 115"/>
                  <a:gd name="T20" fmla="*/ 23 w 99"/>
                  <a:gd name="T21" fmla="*/ 27 h 115"/>
                  <a:gd name="T22" fmla="*/ 19 w 99"/>
                  <a:gd name="T23" fmla="*/ 42 h 115"/>
                  <a:gd name="T24" fmla="*/ 19 w 99"/>
                  <a:gd name="T25" fmla="*/ 57 h 115"/>
                  <a:gd name="T26" fmla="*/ 19 w 99"/>
                  <a:gd name="T27" fmla="*/ 73 h 115"/>
                  <a:gd name="T28" fmla="*/ 23 w 99"/>
                  <a:gd name="T29" fmla="*/ 84 h 115"/>
                  <a:gd name="T30" fmla="*/ 30 w 99"/>
                  <a:gd name="T31" fmla="*/ 96 h 115"/>
                  <a:gd name="T32" fmla="*/ 38 w 99"/>
                  <a:gd name="T33" fmla="*/ 103 h 115"/>
                  <a:gd name="T34" fmla="*/ 49 w 99"/>
                  <a:gd name="T35" fmla="*/ 107 h 115"/>
                  <a:gd name="T36" fmla="*/ 61 w 99"/>
                  <a:gd name="T37" fmla="*/ 107 h 115"/>
                  <a:gd name="T38" fmla="*/ 69 w 99"/>
                  <a:gd name="T39" fmla="*/ 107 h 115"/>
                  <a:gd name="T40" fmla="*/ 76 w 99"/>
                  <a:gd name="T41" fmla="*/ 103 h 115"/>
                  <a:gd name="T42" fmla="*/ 88 w 99"/>
                  <a:gd name="T43" fmla="*/ 96 h 115"/>
                  <a:gd name="T44" fmla="*/ 95 w 99"/>
                  <a:gd name="T45" fmla="*/ 84 h 115"/>
                  <a:gd name="T46" fmla="*/ 99 w 99"/>
                  <a:gd name="T47" fmla="*/ 88 h 115"/>
                  <a:gd name="T48" fmla="*/ 88 w 99"/>
                  <a:gd name="T49" fmla="*/ 100 h 115"/>
                  <a:gd name="T50" fmla="*/ 80 w 99"/>
                  <a:gd name="T51" fmla="*/ 107 h 115"/>
                  <a:gd name="T52" fmla="*/ 69 w 99"/>
                  <a:gd name="T53" fmla="*/ 115 h 115"/>
                  <a:gd name="T54" fmla="*/ 53 w 99"/>
                  <a:gd name="T55" fmla="*/ 115 h 115"/>
                  <a:gd name="T56" fmla="*/ 38 w 99"/>
                  <a:gd name="T57" fmla="*/ 111 h 115"/>
                  <a:gd name="T58" fmla="*/ 23 w 99"/>
                  <a:gd name="T59" fmla="*/ 107 h 115"/>
                  <a:gd name="T60" fmla="*/ 11 w 99"/>
                  <a:gd name="T61" fmla="*/ 96 h 115"/>
                  <a:gd name="T62" fmla="*/ 3 w 99"/>
                  <a:gd name="T63" fmla="*/ 84 h 115"/>
                  <a:gd name="T64" fmla="*/ 0 w 99"/>
                  <a:gd name="T65" fmla="*/ 73 h 115"/>
                  <a:gd name="T66" fmla="*/ 0 w 99"/>
                  <a:gd name="T67" fmla="*/ 57 h 115"/>
                  <a:gd name="T68" fmla="*/ 3 w 99"/>
                  <a:gd name="T69" fmla="*/ 42 h 115"/>
                  <a:gd name="T70" fmla="*/ 7 w 99"/>
                  <a:gd name="T71" fmla="*/ 27 h 115"/>
                  <a:gd name="T72" fmla="*/ 15 w 99"/>
                  <a:gd name="T73" fmla="*/ 15 h 115"/>
                  <a:gd name="T74" fmla="*/ 26 w 99"/>
                  <a:gd name="T75" fmla="*/ 8 h 115"/>
                  <a:gd name="T76" fmla="*/ 42 w 99"/>
                  <a:gd name="T77" fmla="*/ 0 h 115"/>
                  <a:gd name="T78" fmla="*/ 57 w 99"/>
                  <a:gd name="T79" fmla="*/ 0 h 115"/>
                  <a:gd name="T80" fmla="*/ 69 w 99"/>
                  <a:gd name="T81" fmla="*/ 0 h 115"/>
                  <a:gd name="T82" fmla="*/ 80 w 99"/>
                  <a:gd name="T83" fmla="*/ 4 h 115"/>
                  <a:gd name="T84" fmla="*/ 84 w 99"/>
                  <a:gd name="T85" fmla="*/ 8 h 115"/>
                  <a:gd name="T86" fmla="*/ 84 w 99"/>
                  <a:gd name="T87" fmla="*/ 8 h 115"/>
                  <a:gd name="T88" fmla="*/ 88 w 99"/>
                  <a:gd name="T89" fmla="*/ 8 h 115"/>
                  <a:gd name="T90" fmla="*/ 88 w 99"/>
                  <a:gd name="T91" fmla="*/ 4 h 115"/>
                  <a:gd name="T92" fmla="*/ 88 w 99"/>
                  <a:gd name="T93" fmla="*/ 4 h 115"/>
                  <a:gd name="T94" fmla="*/ 92 w 99"/>
                  <a:gd name="T95" fmla="*/ 0 h 115"/>
                  <a:gd name="T96" fmla="*/ 92 w 99"/>
                  <a:gd name="T97" fmla="*/ 0 h 11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99"/>
                  <a:gd name="T148" fmla="*/ 0 h 115"/>
                  <a:gd name="T149" fmla="*/ 99 w 99"/>
                  <a:gd name="T150" fmla="*/ 115 h 11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99" h="115">
                    <a:moveTo>
                      <a:pt x="92" y="0"/>
                    </a:moveTo>
                    <a:lnTo>
                      <a:pt x="95" y="38"/>
                    </a:lnTo>
                    <a:lnTo>
                      <a:pt x="92" y="38"/>
                    </a:lnTo>
                    <a:lnTo>
                      <a:pt x="88" y="23"/>
                    </a:lnTo>
                    <a:lnTo>
                      <a:pt x="80" y="11"/>
                    </a:lnTo>
                    <a:lnTo>
                      <a:pt x="69" y="8"/>
                    </a:lnTo>
                    <a:lnTo>
                      <a:pt x="57" y="4"/>
                    </a:lnTo>
                    <a:lnTo>
                      <a:pt x="46" y="8"/>
                    </a:lnTo>
                    <a:lnTo>
                      <a:pt x="38" y="11"/>
                    </a:lnTo>
                    <a:lnTo>
                      <a:pt x="30" y="19"/>
                    </a:lnTo>
                    <a:lnTo>
                      <a:pt x="23" y="27"/>
                    </a:lnTo>
                    <a:lnTo>
                      <a:pt x="19" y="42"/>
                    </a:lnTo>
                    <a:lnTo>
                      <a:pt x="19" y="57"/>
                    </a:lnTo>
                    <a:lnTo>
                      <a:pt x="19" y="73"/>
                    </a:lnTo>
                    <a:lnTo>
                      <a:pt x="23" y="84"/>
                    </a:lnTo>
                    <a:lnTo>
                      <a:pt x="30" y="96"/>
                    </a:lnTo>
                    <a:lnTo>
                      <a:pt x="38" y="103"/>
                    </a:lnTo>
                    <a:lnTo>
                      <a:pt x="49" y="107"/>
                    </a:lnTo>
                    <a:lnTo>
                      <a:pt x="61" y="107"/>
                    </a:lnTo>
                    <a:lnTo>
                      <a:pt x="69" y="107"/>
                    </a:lnTo>
                    <a:lnTo>
                      <a:pt x="76" y="103"/>
                    </a:lnTo>
                    <a:lnTo>
                      <a:pt x="88" y="96"/>
                    </a:lnTo>
                    <a:lnTo>
                      <a:pt x="95" y="84"/>
                    </a:lnTo>
                    <a:lnTo>
                      <a:pt x="99" y="88"/>
                    </a:lnTo>
                    <a:lnTo>
                      <a:pt x="88" y="100"/>
                    </a:lnTo>
                    <a:lnTo>
                      <a:pt x="80" y="107"/>
                    </a:lnTo>
                    <a:lnTo>
                      <a:pt x="69" y="115"/>
                    </a:lnTo>
                    <a:lnTo>
                      <a:pt x="53" y="115"/>
                    </a:lnTo>
                    <a:lnTo>
                      <a:pt x="38" y="111"/>
                    </a:lnTo>
                    <a:lnTo>
                      <a:pt x="23" y="107"/>
                    </a:lnTo>
                    <a:lnTo>
                      <a:pt x="11" y="96"/>
                    </a:lnTo>
                    <a:lnTo>
                      <a:pt x="3" y="84"/>
                    </a:lnTo>
                    <a:lnTo>
                      <a:pt x="0" y="73"/>
                    </a:lnTo>
                    <a:lnTo>
                      <a:pt x="0" y="57"/>
                    </a:lnTo>
                    <a:lnTo>
                      <a:pt x="3" y="42"/>
                    </a:lnTo>
                    <a:lnTo>
                      <a:pt x="7" y="27"/>
                    </a:lnTo>
                    <a:lnTo>
                      <a:pt x="15" y="15"/>
                    </a:lnTo>
                    <a:lnTo>
                      <a:pt x="26" y="8"/>
                    </a:lnTo>
                    <a:lnTo>
                      <a:pt x="42" y="0"/>
                    </a:lnTo>
                    <a:lnTo>
                      <a:pt x="57" y="0"/>
                    </a:lnTo>
                    <a:lnTo>
                      <a:pt x="69" y="0"/>
                    </a:lnTo>
                    <a:lnTo>
                      <a:pt x="80" y="4"/>
                    </a:lnTo>
                    <a:lnTo>
                      <a:pt x="84" y="8"/>
                    </a:lnTo>
                    <a:lnTo>
                      <a:pt x="88" y="8"/>
                    </a:lnTo>
                    <a:lnTo>
                      <a:pt x="88" y="4"/>
                    </a:lnTo>
                    <a:lnTo>
                      <a:pt x="92" y="0"/>
                    </a:lnTo>
                    <a:close/>
                  </a:path>
                </a:pathLst>
              </a:custGeom>
              <a:solidFill>
                <a:srgbClr val="000000"/>
              </a:solidFill>
              <a:ln w="0">
                <a:solidFill>
                  <a:srgbClr val="000000"/>
                </a:solidFill>
                <a:round/>
                <a:headEnd/>
                <a:tailEnd/>
              </a:ln>
            </p:spPr>
            <p:txBody>
              <a:bodyPr/>
              <a:lstStyle/>
              <a:p>
                <a:endParaRPr lang="en-CA"/>
              </a:p>
            </p:txBody>
          </p:sp>
          <p:sp>
            <p:nvSpPr>
              <p:cNvPr id="15675" name="Freeform 26"/>
              <p:cNvSpPr>
                <a:spLocks/>
              </p:cNvSpPr>
              <p:nvPr/>
            </p:nvSpPr>
            <p:spPr bwMode="auto">
              <a:xfrm>
                <a:off x="3607" y="1284"/>
                <a:ext cx="81" cy="119"/>
              </a:xfrm>
              <a:custGeom>
                <a:avLst/>
                <a:gdLst>
                  <a:gd name="T0" fmla="*/ 23 w 81"/>
                  <a:gd name="T1" fmla="*/ 58 h 119"/>
                  <a:gd name="T2" fmla="*/ 38 w 81"/>
                  <a:gd name="T3" fmla="*/ 42 h 119"/>
                  <a:gd name="T4" fmla="*/ 50 w 81"/>
                  <a:gd name="T5" fmla="*/ 38 h 119"/>
                  <a:gd name="T6" fmla="*/ 61 w 81"/>
                  <a:gd name="T7" fmla="*/ 42 h 119"/>
                  <a:gd name="T8" fmla="*/ 69 w 81"/>
                  <a:gd name="T9" fmla="*/ 54 h 119"/>
                  <a:gd name="T10" fmla="*/ 69 w 81"/>
                  <a:gd name="T11" fmla="*/ 73 h 119"/>
                  <a:gd name="T12" fmla="*/ 69 w 81"/>
                  <a:gd name="T13" fmla="*/ 107 h 119"/>
                  <a:gd name="T14" fmla="*/ 73 w 81"/>
                  <a:gd name="T15" fmla="*/ 111 h 119"/>
                  <a:gd name="T16" fmla="*/ 77 w 81"/>
                  <a:gd name="T17" fmla="*/ 115 h 119"/>
                  <a:gd name="T18" fmla="*/ 81 w 81"/>
                  <a:gd name="T19" fmla="*/ 119 h 119"/>
                  <a:gd name="T20" fmla="*/ 46 w 81"/>
                  <a:gd name="T21" fmla="*/ 115 h 119"/>
                  <a:gd name="T22" fmla="*/ 50 w 81"/>
                  <a:gd name="T23" fmla="*/ 115 h 119"/>
                  <a:gd name="T24" fmla="*/ 54 w 81"/>
                  <a:gd name="T25" fmla="*/ 111 h 119"/>
                  <a:gd name="T26" fmla="*/ 54 w 81"/>
                  <a:gd name="T27" fmla="*/ 104 h 119"/>
                  <a:gd name="T28" fmla="*/ 54 w 81"/>
                  <a:gd name="T29" fmla="*/ 73 h 119"/>
                  <a:gd name="T30" fmla="*/ 54 w 81"/>
                  <a:gd name="T31" fmla="*/ 58 h 119"/>
                  <a:gd name="T32" fmla="*/ 50 w 81"/>
                  <a:gd name="T33" fmla="*/ 54 h 119"/>
                  <a:gd name="T34" fmla="*/ 42 w 81"/>
                  <a:gd name="T35" fmla="*/ 50 h 119"/>
                  <a:gd name="T36" fmla="*/ 34 w 81"/>
                  <a:gd name="T37" fmla="*/ 54 h 119"/>
                  <a:gd name="T38" fmla="*/ 23 w 81"/>
                  <a:gd name="T39" fmla="*/ 61 h 119"/>
                  <a:gd name="T40" fmla="*/ 23 w 81"/>
                  <a:gd name="T41" fmla="*/ 107 h 119"/>
                  <a:gd name="T42" fmla="*/ 27 w 81"/>
                  <a:gd name="T43" fmla="*/ 111 h 119"/>
                  <a:gd name="T44" fmla="*/ 31 w 81"/>
                  <a:gd name="T45" fmla="*/ 115 h 119"/>
                  <a:gd name="T46" fmla="*/ 34 w 81"/>
                  <a:gd name="T47" fmla="*/ 119 h 119"/>
                  <a:gd name="T48" fmla="*/ 0 w 81"/>
                  <a:gd name="T49" fmla="*/ 115 h 119"/>
                  <a:gd name="T50" fmla="*/ 8 w 81"/>
                  <a:gd name="T51" fmla="*/ 115 h 119"/>
                  <a:gd name="T52" fmla="*/ 8 w 81"/>
                  <a:gd name="T53" fmla="*/ 111 h 119"/>
                  <a:gd name="T54" fmla="*/ 11 w 81"/>
                  <a:gd name="T55" fmla="*/ 100 h 119"/>
                  <a:gd name="T56" fmla="*/ 11 w 81"/>
                  <a:gd name="T57" fmla="*/ 19 h 119"/>
                  <a:gd name="T58" fmla="*/ 8 w 81"/>
                  <a:gd name="T59" fmla="*/ 12 h 119"/>
                  <a:gd name="T60" fmla="*/ 8 w 81"/>
                  <a:gd name="T61" fmla="*/ 8 h 119"/>
                  <a:gd name="T62" fmla="*/ 4 w 81"/>
                  <a:gd name="T63" fmla="*/ 8 h 119"/>
                  <a:gd name="T64" fmla="*/ 0 w 81"/>
                  <a:gd name="T65" fmla="*/ 8 h 119"/>
                  <a:gd name="T66" fmla="*/ 23 w 81"/>
                  <a:gd name="T67" fmla="*/ 0 h 11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81"/>
                  <a:gd name="T103" fmla="*/ 0 h 119"/>
                  <a:gd name="T104" fmla="*/ 81 w 81"/>
                  <a:gd name="T105" fmla="*/ 119 h 11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81" h="119">
                    <a:moveTo>
                      <a:pt x="23" y="0"/>
                    </a:moveTo>
                    <a:lnTo>
                      <a:pt x="23" y="58"/>
                    </a:lnTo>
                    <a:lnTo>
                      <a:pt x="31" y="46"/>
                    </a:lnTo>
                    <a:lnTo>
                      <a:pt x="38" y="42"/>
                    </a:lnTo>
                    <a:lnTo>
                      <a:pt x="46" y="42"/>
                    </a:lnTo>
                    <a:lnTo>
                      <a:pt x="50" y="38"/>
                    </a:lnTo>
                    <a:lnTo>
                      <a:pt x="58" y="42"/>
                    </a:lnTo>
                    <a:lnTo>
                      <a:pt x="61" y="42"/>
                    </a:lnTo>
                    <a:lnTo>
                      <a:pt x="65" y="50"/>
                    </a:lnTo>
                    <a:lnTo>
                      <a:pt x="69" y="54"/>
                    </a:lnTo>
                    <a:lnTo>
                      <a:pt x="69" y="61"/>
                    </a:lnTo>
                    <a:lnTo>
                      <a:pt x="69" y="73"/>
                    </a:lnTo>
                    <a:lnTo>
                      <a:pt x="69" y="100"/>
                    </a:lnTo>
                    <a:lnTo>
                      <a:pt x="69" y="107"/>
                    </a:lnTo>
                    <a:lnTo>
                      <a:pt x="69" y="111"/>
                    </a:lnTo>
                    <a:lnTo>
                      <a:pt x="73" y="111"/>
                    </a:lnTo>
                    <a:lnTo>
                      <a:pt x="73" y="115"/>
                    </a:lnTo>
                    <a:lnTo>
                      <a:pt x="77" y="115"/>
                    </a:lnTo>
                    <a:lnTo>
                      <a:pt x="81" y="115"/>
                    </a:lnTo>
                    <a:lnTo>
                      <a:pt x="81" y="119"/>
                    </a:lnTo>
                    <a:lnTo>
                      <a:pt x="46" y="119"/>
                    </a:lnTo>
                    <a:lnTo>
                      <a:pt x="46" y="115"/>
                    </a:lnTo>
                    <a:lnTo>
                      <a:pt x="50" y="115"/>
                    </a:lnTo>
                    <a:lnTo>
                      <a:pt x="54" y="115"/>
                    </a:lnTo>
                    <a:lnTo>
                      <a:pt x="54" y="111"/>
                    </a:lnTo>
                    <a:lnTo>
                      <a:pt x="54" y="107"/>
                    </a:lnTo>
                    <a:lnTo>
                      <a:pt x="54" y="104"/>
                    </a:lnTo>
                    <a:lnTo>
                      <a:pt x="54" y="100"/>
                    </a:lnTo>
                    <a:lnTo>
                      <a:pt x="54" y="73"/>
                    </a:lnTo>
                    <a:lnTo>
                      <a:pt x="54" y="65"/>
                    </a:lnTo>
                    <a:lnTo>
                      <a:pt x="54" y="58"/>
                    </a:lnTo>
                    <a:lnTo>
                      <a:pt x="54" y="54"/>
                    </a:lnTo>
                    <a:lnTo>
                      <a:pt x="50" y="54"/>
                    </a:lnTo>
                    <a:lnTo>
                      <a:pt x="46" y="50"/>
                    </a:lnTo>
                    <a:lnTo>
                      <a:pt x="42" y="50"/>
                    </a:lnTo>
                    <a:lnTo>
                      <a:pt x="38" y="50"/>
                    </a:lnTo>
                    <a:lnTo>
                      <a:pt x="34" y="54"/>
                    </a:lnTo>
                    <a:lnTo>
                      <a:pt x="31" y="58"/>
                    </a:lnTo>
                    <a:lnTo>
                      <a:pt x="23" y="61"/>
                    </a:lnTo>
                    <a:lnTo>
                      <a:pt x="23" y="100"/>
                    </a:lnTo>
                    <a:lnTo>
                      <a:pt x="23" y="107"/>
                    </a:lnTo>
                    <a:lnTo>
                      <a:pt x="23" y="111"/>
                    </a:lnTo>
                    <a:lnTo>
                      <a:pt x="27" y="111"/>
                    </a:lnTo>
                    <a:lnTo>
                      <a:pt x="27" y="115"/>
                    </a:lnTo>
                    <a:lnTo>
                      <a:pt x="31" y="115"/>
                    </a:lnTo>
                    <a:lnTo>
                      <a:pt x="34" y="115"/>
                    </a:lnTo>
                    <a:lnTo>
                      <a:pt x="34" y="119"/>
                    </a:lnTo>
                    <a:lnTo>
                      <a:pt x="0" y="119"/>
                    </a:lnTo>
                    <a:lnTo>
                      <a:pt x="0" y="115"/>
                    </a:lnTo>
                    <a:lnTo>
                      <a:pt x="4" y="115"/>
                    </a:lnTo>
                    <a:lnTo>
                      <a:pt x="8" y="115"/>
                    </a:lnTo>
                    <a:lnTo>
                      <a:pt x="8" y="111"/>
                    </a:lnTo>
                    <a:lnTo>
                      <a:pt x="11" y="107"/>
                    </a:lnTo>
                    <a:lnTo>
                      <a:pt x="11" y="100"/>
                    </a:lnTo>
                    <a:lnTo>
                      <a:pt x="11" y="31"/>
                    </a:lnTo>
                    <a:lnTo>
                      <a:pt x="11" y="19"/>
                    </a:lnTo>
                    <a:lnTo>
                      <a:pt x="8" y="15"/>
                    </a:lnTo>
                    <a:lnTo>
                      <a:pt x="8" y="12"/>
                    </a:lnTo>
                    <a:lnTo>
                      <a:pt x="8" y="8"/>
                    </a:lnTo>
                    <a:lnTo>
                      <a:pt x="4" y="8"/>
                    </a:lnTo>
                    <a:lnTo>
                      <a:pt x="0" y="12"/>
                    </a:lnTo>
                    <a:lnTo>
                      <a:pt x="0" y="8"/>
                    </a:lnTo>
                    <a:lnTo>
                      <a:pt x="19" y="0"/>
                    </a:lnTo>
                    <a:lnTo>
                      <a:pt x="23" y="0"/>
                    </a:lnTo>
                    <a:close/>
                  </a:path>
                </a:pathLst>
              </a:custGeom>
              <a:solidFill>
                <a:srgbClr val="000000"/>
              </a:solidFill>
              <a:ln w="0">
                <a:solidFill>
                  <a:srgbClr val="000000"/>
                </a:solidFill>
                <a:round/>
                <a:headEnd/>
                <a:tailEnd/>
              </a:ln>
            </p:spPr>
            <p:txBody>
              <a:bodyPr/>
              <a:lstStyle/>
              <a:p>
                <a:endParaRPr lang="en-CA"/>
              </a:p>
            </p:txBody>
          </p:sp>
          <p:sp>
            <p:nvSpPr>
              <p:cNvPr id="15676" name="Freeform 27"/>
              <p:cNvSpPr>
                <a:spLocks noEditPoints="1"/>
              </p:cNvSpPr>
              <p:nvPr/>
            </p:nvSpPr>
            <p:spPr bwMode="auto">
              <a:xfrm>
                <a:off x="3695" y="1284"/>
                <a:ext cx="35" cy="119"/>
              </a:xfrm>
              <a:custGeom>
                <a:avLst/>
                <a:gdLst>
                  <a:gd name="T0" fmla="*/ 19 w 35"/>
                  <a:gd name="T1" fmla="*/ 0 h 119"/>
                  <a:gd name="T2" fmla="*/ 19 w 35"/>
                  <a:gd name="T3" fmla="*/ 0 h 119"/>
                  <a:gd name="T4" fmla="*/ 23 w 35"/>
                  <a:gd name="T5" fmla="*/ 4 h 119"/>
                  <a:gd name="T6" fmla="*/ 27 w 35"/>
                  <a:gd name="T7" fmla="*/ 8 h 119"/>
                  <a:gd name="T8" fmla="*/ 27 w 35"/>
                  <a:gd name="T9" fmla="*/ 8 h 119"/>
                  <a:gd name="T10" fmla="*/ 27 w 35"/>
                  <a:gd name="T11" fmla="*/ 12 h 119"/>
                  <a:gd name="T12" fmla="*/ 23 w 35"/>
                  <a:gd name="T13" fmla="*/ 15 h 119"/>
                  <a:gd name="T14" fmla="*/ 19 w 35"/>
                  <a:gd name="T15" fmla="*/ 19 h 119"/>
                  <a:gd name="T16" fmla="*/ 19 w 35"/>
                  <a:gd name="T17" fmla="*/ 19 h 119"/>
                  <a:gd name="T18" fmla="*/ 16 w 35"/>
                  <a:gd name="T19" fmla="*/ 19 h 119"/>
                  <a:gd name="T20" fmla="*/ 12 w 35"/>
                  <a:gd name="T21" fmla="*/ 15 h 119"/>
                  <a:gd name="T22" fmla="*/ 8 w 35"/>
                  <a:gd name="T23" fmla="*/ 12 h 119"/>
                  <a:gd name="T24" fmla="*/ 8 w 35"/>
                  <a:gd name="T25" fmla="*/ 8 h 119"/>
                  <a:gd name="T26" fmla="*/ 8 w 35"/>
                  <a:gd name="T27" fmla="*/ 8 h 119"/>
                  <a:gd name="T28" fmla="*/ 12 w 35"/>
                  <a:gd name="T29" fmla="*/ 4 h 119"/>
                  <a:gd name="T30" fmla="*/ 16 w 35"/>
                  <a:gd name="T31" fmla="*/ 0 h 119"/>
                  <a:gd name="T32" fmla="*/ 19 w 35"/>
                  <a:gd name="T33" fmla="*/ 0 h 119"/>
                  <a:gd name="T34" fmla="*/ 27 w 35"/>
                  <a:gd name="T35" fmla="*/ 38 h 119"/>
                  <a:gd name="T36" fmla="*/ 27 w 35"/>
                  <a:gd name="T37" fmla="*/ 100 h 119"/>
                  <a:gd name="T38" fmla="*/ 27 w 35"/>
                  <a:gd name="T39" fmla="*/ 107 h 119"/>
                  <a:gd name="T40" fmla="*/ 27 w 35"/>
                  <a:gd name="T41" fmla="*/ 111 h 119"/>
                  <a:gd name="T42" fmla="*/ 27 w 35"/>
                  <a:gd name="T43" fmla="*/ 111 h 119"/>
                  <a:gd name="T44" fmla="*/ 31 w 35"/>
                  <a:gd name="T45" fmla="*/ 115 h 119"/>
                  <a:gd name="T46" fmla="*/ 31 w 35"/>
                  <a:gd name="T47" fmla="*/ 115 h 119"/>
                  <a:gd name="T48" fmla="*/ 35 w 35"/>
                  <a:gd name="T49" fmla="*/ 115 h 119"/>
                  <a:gd name="T50" fmla="*/ 35 w 35"/>
                  <a:gd name="T51" fmla="*/ 119 h 119"/>
                  <a:gd name="T52" fmla="*/ 0 w 35"/>
                  <a:gd name="T53" fmla="*/ 119 h 119"/>
                  <a:gd name="T54" fmla="*/ 0 w 35"/>
                  <a:gd name="T55" fmla="*/ 115 h 119"/>
                  <a:gd name="T56" fmla="*/ 4 w 35"/>
                  <a:gd name="T57" fmla="*/ 115 h 119"/>
                  <a:gd name="T58" fmla="*/ 8 w 35"/>
                  <a:gd name="T59" fmla="*/ 115 h 119"/>
                  <a:gd name="T60" fmla="*/ 8 w 35"/>
                  <a:gd name="T61" fmla="*/ 111 h 119"/>
                  <a:gd name="T62" fmla="*/ 12 w 35"/>
                  <a:gd name="T63" fmla="*/ 111 h 119"/>
                  <a:gd name="T64" fmla="*/ 12 w 35"/>
                  <a:gd name="T65" fmla="*/ 107 h 119"/>
                  <a:gd name="T66" fmla="*/ 12 w 35"/>
                  <a:gd name="T67" fmla="*/ 100 h 119"/>
                  <a:gd name="T68" fmla="*/ 12 w 35"/>
                  <a:gd name="T69" fmla="*/ 73 h 119"/>
                  <a:gd name="T70" fmla="*/ 12 w 35"/>
                  <a:gd name="T71" fmla="*/ 61 h 119"/>
                  <a:gd name="T72" fmla="*/ 12 w 35"/>
                  <a:gd name="T73" fmla="*/ 54 h 119"/>
                  <a:gd name="T74" fmla="*/ 12 w 35"/>
                  <a:gd name="T75" fmla="*/ 54 h 119"/>
                  <a:gd name="T76" fmla="*/ 8 w 35"/>
                  <a:gd name="T77" fmla="*/ 50 h 119"/>
                  <a:gd name="T78" fmla="*/ 8 w 35"/>
                  <a:gd name="T79" fmla="*/ 50 h 119"/>
                  <a:gd name="T80" fmla="*/ 8 w 35"/>
                  <a:gd name="T81" fmla="*/ 50 h 119"/>
                  <a:gd name="T82" fmla="*/ 4 w 35"/>
                  <a:gd name="T83" fmla="*/ 50 h 119"/>
                  <a:gd name="T84" fmla="*/ 0 w 35"/>
                  <a:gd name="T85" fmla="*/ 50 h 119"/>
                  <a:gd name="T86" fmla="*/ 0 w 35"/>
                  <a:gd name="T87" fmla="*/ 50 h 119"/>
                  <a:gd name="T88" fmla="*/ 23 w 35"/>
                  <a:gd name="T89" fmla="*/ 38 h 119"/>
                  <a:gd name="T90" fmla="*/ 27 w 35"/>
                  <a:gd name="T91" fmla="*/ 38 h 119"/>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35"/>
                  <a:gd name="T139" fmla="*/ 0 h 119"/>
                  <a:gd name="T140" fmla="*/ 35 w 35"/>
                  <a:gd name="T141" fmla="*/ 119 h 119"/>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35" h="119">
                    <a:moveTo>
                      <a:pt x="19" y="0"/>
                    </a:moveTo>
                    <a:lnTo>
                      <a:pt x="19" y="0"/>
                    </a:lnTo>
                    <a:lnTo>
                      <a:pt x="23" y="4"/>
                    </a:lnTo>
                    <a:lnTo>
                      <a:pt x="27" y="8"/>
                    </a:lnTo>
                    <a:lnTo>
                      <a:pt x="27" y="12"/>
                    </a:lnTo>
                    <a:lnTo>
                      <a:pt x="23" y="15"/>
                    </a:lnTo>
                    <a:lnTo>
                      <a:pt x="19" y="19"/>
                    </a:lnTo>
                    <a:lnTo>
                      <a:pt x="16" y="19"/>
                    </a:lnTo>
                    <a:lnTo>
                      <a:pt x="12" y="15"/>
                    </a:lnTo>
                    <a:lnTo>
                      <a:pt x="8" y="12"/>
                    </a:lnTo>
                    <a:lnTo>
                      <a:pt x="8" y="8"/>
                    </a:lnTo>
                    <a:lnTo>
                      <a:pt x="12" y="4"/>
                    </a:lnTo>
                    <a:lnTo>
                      <a:pt x="16" y="0"/>
                    </a:lnTo>
                    <a:lnTo>
                      <a:pt x="19" y="0"/>
                    </a:lnTo>
                    <a:close/>
                    <a:moveTo>
                      <a:pt x="27" y="38"/>
                    </a:moveTo>
                    <a:lnTo>
                      <a:pt x="27" y="100"/>
                    </a:lnTo>
                    <a:lnTo>
                      <a:pt x="27" y="107"/>
                    </a:lnTo>
                    <a:lnTo>
                      <a:pt x="27" y="111"/>
                    </a:lnTo>
                    <a:lnTo>
                      <a:pt x="31" y="115"/>
                    </a:lnTo>
                    <a:lnTo>
                      <a:pt x="35" y="115"/>
                    </a:lnTo>
                    <a:lnTo>
                      <a:pt x="35" y="119"/>
                    </a:lnTo>
                    <a:lnTo>
                      <a:pt x="0" y="119"/>
                    </a:lnTo>
                    <a:lnTo>
                      <a:pt x="0" y="115"/>
                    </a:lnTo>
                    <a:lnTo>
                      <a:pt x="4" y="115"/>
                    </a:lnTo>
                    <a:lnTo>
                      <a:pt x="8" y="115"/>
                    </a:lnTo>
                    <a:lnTo>
                      <a:pt x="8" y="111"/>
                    </a:lnTo>
                    <a:lnTo>
                      <a:pt x="12" y="111"/>
                    </a:lnTo>
                    <a:lnTo>
                      <a:pt x="12" y="107"/>
                    </a:lnTo>
                    <a:lnTo>
                      <a:pt x="12" y="100"/>
                    </a:lnTo>
                    <a:lnTo>
                      <a:pt x="12" y="73"/>
                    </a:lnTo>
                    <a:lnTo>
                      <a:pt x="12" y="61"/>
                    </a:lnTo>
                    <a:lnTo>
                      <a:pt x="12" y="54"/>
                    </a:lnTo>
                    <a:lnTo>
                      <a:pt x="8" y="50"/>
                    </a:lnTo>
                    <a:lnTo>
                      <a:pt x="4" y="50"/>
                    </a:lnTo>
                    <a:lnTo>
                      <a:pt x="0" y="50"/>
                    </a:lnTo>
                    <a:lnTo>
                      <a:pt x="23" y="38"/>
                    </a:lnTo>
                    <a:lnTo>
                      <a:pt x="27" y="38"/>
                    </a:lnTo>
                    <a:close/>
                  </a:path>
                </a:pathLst>
              </a:custGeom>
              <a:solidFill>
                <a:srgbClr val="000000"/>
              </a:solidFill>
              <a:ln w="0">
                <a:solidFill>
                  <a:srgbClr val="000000"/>
                </a:solidFill>
                <a:round/>
                <a:headEnd/>
                <a:tailEnd/>
              </a:ln>
            </p:spPr>
            <p:txBody>
              <a:bodyPr/>
              <a:lstStyle/>
              <a:p>
                <a:endParaRPr lang="en-CA"/>
              </a:p>
            </p:txBody>
          </p:sp>
          <p:sp>
            <p:nvSpPr>
              <p:cNvPr id="15677" name="Freeform 28"/>
              <p:cNvSpPr>
                <a:spLocks/>
              </p:cNvSpPr>
              <p:nvPr/>
            </p:nvSpPr>
            <p:spPr bwMode="auto">
              <a:xfrm>
                <a:off x="3737" y="1322"/>
                <a:ext cx="81" cy="81"/>
              </a:xfrm>
              <a:custGeom>
                <a:avLst/>
                <a:gdLst>
                  <a:gd name="T0" fmla="*/ 27 w 81"/>
                  <a:gd name="T1" fmla="*/ 20 h 81"/>
                  <a:gd name="T2" fmla="*/ 35 w 81"/>
                  <a:gd name="T3" fmla="*/ 8 h 81"/>
                  <a:gd name="T4" fmla="*/ 43 w 81"/>
                  <a:gd name="T5" fmla="*/ 4 h 81"/>
                  <a:gd name="T6" fmla="*/ 50 w 81"/>
                  <a:gd name="T7" fmla="*/ 0 h 81"/>
                  <a:gd name="T8" fmla="*/ 58 w 81"/>
                  <a:gd name="T9" fmla="*/ 4 h 81"/>
                  <a:gd name="T10" fmla="*/ 62 w 81"/>
                  <a:gd name="T11" fmla="*/ 4 h 81"/>
                  <a:gd name="T12" fmla="*/ 66 w 81"/>
                  <a:gd name="T13" fmla="*/ 8 h 81"/>
                  <a:gd name="T14" fmla="*/ 69 w 81"/>
                  <a:gd name="T15" fmla="*/ 16 h 81"/>
                  <a:gd name="T16" fmla="*/ 69 w 81"/>
                  <a:gd name="T17" fmla="*/ 20 h 81"/>
                  <a:gd name="T18" fmla="*/ 69 w 81"/>
                  <a:gd name="T19" fmla="*/ 31 h 81"/>
                  <a:gd name="T20" fmla="*/ 69 w 81"/>
                  <a:gd name="T21" fmla="*/ 62 h 81"/>
                  <a:gd name="T22" fmla="*/ 69 w 81"/>
                  <a:gd name="T23" fmla="*/ 69 h 81"/>
                  <a:gd name="T24" fmla="*/ 73 w 81"/>
                  <a:gd name="T25" fmla="*/ 73 h 81"/>
                  <a:gd name="T26" fmla="*/ 73 w 81"/>
                  <a:gd name="T27" fmla="*/ 73 h 81"/>
                  <a:gd name="T28" fmla="*/ 73 w 81"/>
                  <a:gd name="T29" fmla="*/ 77 h 81"/>
                  <a:gd name="T30" fmla="*/ 77 w 81"/>
                  <a:gd name="T31" fmla="*/ 77 h 81"/>
                  <a:gd name="T32" fmla="*/ 81 w 81"/>
                  <a:gd name="T33" fmla="*/ 77 h 81"/>
                  <a:gd name="T34" fmla="*/ 81 w 81"/>
                  <a:gd name="T35" fmla="*/ 81 h 81"/>
                  <a:gd name="T36" fmla="*/ 46 w 81"/>
                  <a:gd name="T37" fmla="*/ 81 h 81"/>
                  <a:gd name="T38" fmla="*/ 46 w 81"/>
                  <a:gd name="T39" fmla="*/ 77 h 81"/>
                  <a:gd name="T40" fmla="*/ 46 w 81"/>
                  <a:gd name="T41" fmla="*/ 77 h 81"/>
                  <a:gd name="T42" fmla="*/ 50 w 81"/>
                  <a:gd name="T43" fmla="*/ 77 h 81"/>
                  <a:gd name="T44" fmla="*/ 54 w 81"/>
                  <a:gd name="T45" fmla="*/ 77 h 81"/>
                  <a:gd name="T46" fmla="*/ 54 w 81"/>
                  <a:gd name="T47" fmla="*/ 73 h 81"/>
                  <a:gd name="T48" fmla="*/ 58 w 81"/>
                  <a:gd name="T49" fmla="*/ 69 h 81"/>
                  <a:gd name="T50" fmla="*/ 58 w 81"/>
                  <a:gd name="T51" fmla="*/ 69 h 81"/>
                  <a:gd name="T52" fmla="*/ 58 w 81"/>
                  <a:gd name="T53" fmla="*/ 62 h 81"/>
                  <a:gd name="T54" fmla="*/ 58 w 81"/>
                  <a:gd name="T55" fmla="*/ 31 h 81"/>
                  <a:gd name="T56" fmla="*/ 58 w 81"/>
                  <a:gd name="T57" fmla="*/ 23 h 81"/>
                  <a:gd name="T58" fmla="*/ 54 w 81"/>
                  <a:gd name="T59" fmla="*/ 16 h 81"/>
                  <a:gd name="T60" fmla="*/ 50 w 81"/>
                  <a:gd name="T61" fmla="*/ 16 h 81"/>
                  <a:gd name="T62" fmla="*/ 46 w 81"/>
                  <a:gd name="T63" fmla="*/ 12 h 81"/>
                  <a:gd name="T64" fmla="*/ 35 w 81"/>
                  <a:gd name="T65" fmla="*/ 16 h 81"/>
                  <a:gd name="T66" fmla="*/ 27 w 81"/>
                  <a:gd name="T67" fmla="*/ 23 h 81"/>
                  <a:gd name="T68" fmla="*/ 27 w 81"/>
                  <a:gd name="T69" fmla="*/ 62 h 81"/>
                  <a:gd name="T70" fmla="*/ 27 w 81"/>
                  <a:gd name="T71" fmla="*/ 69 h 81"/>
                  <a:gd name="T72" fmla="*/ 27 w 81"/>
                  <a:gd name="T73" fmla="*/ 73 h 81"/>
                  <a:gd name="T74" fmla="*/ 27 w 81"/>
                  <a:gd name="T75" fmla="*/ 73 h 81"/>
                  <a:gd name="T76" fmla="*/ 27 w 81"/>
                  <a:gd name="T77" fmla="*/ 77 h 81"/>
                  <a:gd name="T78" fmla="*/ 31 w 81"/>
                  <a:gd name="T79" fmla="*/ 77 h 81"/>
                  <a:gd name="T80" fmla="*/ 35 w 81"/>
                  <a:gd name="T81" fmla="*/ 77 h 81"/>
                  <a:gd name="T82" fmla="*/ 35 w 81"/>
                  <a:gd name="T83" fmla="*/ 81 h 81"/>
                  <a:gd name="T84" fmla="*/ 0 w 81"/>
                  <a:gd name="T85" fmla="*/ 81 h 81"/>
                  <a:gd name="T86" fmla="*/ 0 w 81"/>
                  <a:gd name="T87" fmla="*/ 77 h 81"/>
                  <a:gd name="T88" fmla="*/ 4 w 81"/>
                  <a:gd name="T89" fmla="*/ 77 h 81"/>
                  <a:gd name="T90" fmla="*/ 8 w 81"/>
                  <a:gd name="T91" fmla="*/ 77 h 81"/>
                  <a:gd name="T92" fmla="*/ 8 w 81"/>
                  <a:gd name="T93" fmla="*/ 73 h 81"/>
                  <a:gd name="T94" fmla="*/ 12 w 81"/>
                  <a:gd name="T95" fmla="*/ 69 h 81"/>
                  <a:gd name="T96" fmla="*/ 12 w 81"/>
                  <a:gd name="T97" fmla="*/ 62 h 81"/>
                  <a:gd name="T98" fmla="*/ 12 w 81"/>
                  <a:gd name="T99" fmla="*/ 35 h 81"/>
                  <a:gd name="T100" fmla="*/ 12 w 81"/>
                  <a:gd name="T101" fmla="*/ 23 h 81"/>
                  <a:gd name="T102" fmla="*/ 12 w 81"/>
                  <a:gd name="T103" fmla="*/ 16 h 81"/>
                  <a:gd name="T104" fmla="*/ 12 w 81"/>
                  <a:gd name="T105" fmla="*/ 16 h 81"/>
                  <a:gd name="T106" fmla="*/ 8 w 81"/>
                  <a:gd name="T107" fmla="*/ 12 h 81"/>
                  <a:gd name="T108" fmla="*/ 8 w 81"/>
                  <a:gd name="T109" fmla="*/ 12 h 81"/>
                  <a:gd name="T110" fmla="*/ 8 w 81"/>
                  <a:gd name="T111" fmla="*/ 12 h 81"/>
                  <a:gd name="T112" fmla="*/ 4 w 81"/>
                  <a:gd name="T113" fmla="*/ 12 h 81"/>
                  <a:gd name="T114" fmla="*/ 0 w 81"/>
                  <a:gd name="T115" fmla="*/ 12 h 81"/>
                  <a:gd name="T116" fmla="*/ 0 w 81"/>
                  <a:gd name="T117" fmla="*/ 12 h 81"/>
                  <a:gd name="T118" fmla="*/ 23 w 81"/>
                  <a:gd name="T119" fmla="*/ 0 h 81"/>
                  <a:gd name="T120" fmla="*/ 27 w 81"/>
                  <a:gd name="T121" fmla="*/ 0 h 81"/>
                  <a:gd name="T122" fmla="*/ 27 w 81"/>
                  <a:gd name="T123" fmla="*/ 20 h 8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1"/>
                  <a:gd name="T187" fmla="*/ 0 h 81"/>
                  <a:gd name="T188" fmla="*/ 81 w 81"/>
                  <a:gd name="T189" fmla="*/ 81 h 8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1" h="81">
                    <a:moveTo>
                      <a:pt x="27" y="20"/>
                    </a:moveTo>
                    <a:lnTo>
                      <a:pt x="35" y="8"/>
                    </a:lnTo>
                    <a:lnTo>
                      <a:pt x="43" y="4"/>
                    </a:lnTo>
                    <a:lnTo>
                      <a:pt x="50" y="0"/>
                    </a:lnTo>
                    <a:lnTo>
                      <a:pt x="58" y="4"/>
                    </a:lnTo>
                    <a:lnTo>
                      <a:pt x="62" y="4"/>
                    </a:lnTo>
                    <a:lnTo>
                      <a:pt x="66" y="8"/>
                    </a:lnTo>
                    <a:lnTo>
                      <a:pt x="69" y="16"/>
                    </a:lnTo>
                    <a:lnTo>
                      <a:pt x="69" y="20"/>
                    </a:lnTo>
                    <a:lnTo>
                      <a:pt x="69" y="31"/>
                    </a:lnTo>
                    <a:lnTo>
                      <a:pt x="69" y="62"/>
                    </a:lnTo>
                    <a:lnTo>
                      <a:pt x="69" y="69"/>
                    </a:lnTo>
                    <a:lnTo>
                      <a:pt x="73" y="73"/>
                    </a:lnTo>
                    <a:lnTo>
                      <a:pt x="73" y="77"/>
                    </a:lnTo>
                    <a:lnTo>
                      <a:pt x="77" y="77"/>
                    </a:lnTo>
                    <a:lnTo>
                      <a:pt x="81" y="77"/>
                    </a:lnTo>
                    <a:lnTo>
                      <a:pt x="81" y="81"/>
                    </a:lnTo>
                    <a:lnTo>
                      <a:pt x="46" y="81"/>
                    </a:lnTo>
                    <a:lnTo>
                      <a:pt x="46" y="77"/>
                    </a:lnTo>
                    <a:lnTo>
                      <a:pt x="50" y="77"/>
                    </a:lnTo>
                    <a:lnTo>
                      <a:pt x="54" y="77"/>
                    </a:lnTo>
                    <a:lnTo>
                      <a:pt x="54" y="73"/>
                    </a:lnTo>
                    <a:lnTo>
                      <a:pt x="58" y="69"/>
                    </a:lnTo>
                    <a:lnTo>
                      <a:pt x="58" y="62"/>
                    </a:lnTo>
                    <a:lnTo>
                      <a:pt x="58" y="31"/>
                    </a:lnTo>
                    <a:lnTo>
                      <a:pt x="58" y="23"/>
                    </a:lnTo>
                    <a:lnTo>
                      <a:pt x="54" y="16"/>
                    </a:lnTo>
                    <a:lnTo>
                      <a:pt x="50" y="16"/>
                    </a:lnTo>
                    <a:lnTo>
                      <a:pt x="46" y="12"/>
                    </a:lnTo>
                    <a:lnTo>
                      <a:pt x="35" y="16"/>
                    </a:lnTo>
                    <a:lnTo>
                      <a:pt x="27" y="23"/>
                    </a:lnTo>
                    <a:lnTo>
                      <a:pt x="27" y="62"/>
                    </a:lnTo>
                    <a:lnTo>
                      <a:pt x="27" y="69"/>
                    </a:lnTo>
                    <a:lnTo>
                      <a:pt x="27" y="73"/>
                    </a:lnTo>
                    <a:lnTo>
                      <a:pt x="27" y="77"/>
                    </a:lnTo>
                    <a:lnTo>
                      <a:pt x="31" y="77"/>
                    </a:lnTo>
                    <a:lnTo>
                      <a:pt x="35" y="77"/>
                    </a:lnTo>
                    <a:lnTo>
                      <a:pt x="35" y="81"/>
                    </a:lnTo>
                    <a:lnTo>
                      <a:pt x="0" y="81"/>
                    </a:lnTo>
                    <a:lnTo>
                      <a:pt x="0" y="77"/>
                    </a:lnTo>
                    <a:lnTo>
                      <a:pt x="4" y="77"/>
                    </a:lnTo>
                    <a:lnTo>
                      <a:pt x="8" y="77"/>
                    </a:lnTo>
                    <a:lnTo>
                      <a:pt x="8" y="73"/>
                    </a:lnTo>
                    <a:lnTo>
                      <a:pt x="12" y="69"/>
                    </a:lnTo>
                    <a:lnTo>
                      <a:pt x="12" y="62"/>
                    </a:lnTo>
                    <a:lnTo>
                      <a:pt x="12" y="35"/>
                    </a:lnTo>
                    <a:lnTo>
                      <a:pt x="12" y="23"/>
                    </a:lnTo>
                    <a:lnTo>
                      <a:pt x="12" y="16"/>
                    </a:lnTo>
                    <a:lnTo>
                      <a:pt x="8" y="12"/>
                    </a:lnTo>
                    <a:lnTo>
                      <a:pt x="4" y="12"/>
                    </a:lnTo>
                    <a:lnTo>
                      <a:pt x="0" y="12"/>
                    </a:lnTo>
                    <a:lnTo>
                      <a:pt x="23" y="0"/>
                    </a:lnTo>
                    <a:lnTo>
                      <a:pt x="27" y="0"/>
                    </a:lnTo>
                    <a:lnTo>
                      <a:pt x="27" y="20"/>
                    </a:lnTo>
                    <a:close/>
                  </a:path>
                </a:pathLst>
              </a:custGeom>
              <a:solidFill>
                <a:srgbClr val="000000"/>
              </a:solidFill>
              <a:ln w="0">
                <a:solidFill>
                  <a:srgbClr val="000000"/>
                </a:solidFill>
                <a:round/>
                <a:headEnd/>
                <a:tailEnd/>
              </a:ln>
            </p:spPr>
            <p:txBody>
              <a:bodyPr/>
              <a:lstStyle/>
              <a:p>
                <a:endParaRPr lang="en-CA"/>
              </a:p>
            </p:txBody>
          </p:sp>
          <p:sp>
            <p:nvSpPr>
              <p:cNvPr id="15678" name="Freeform 29"/>
              <p:cNvSpPr>
                <a:spLocks noEditPoints="1"/>
              </p:cNvSpPr>
              <p:nvPr/>
            </p:nvSpPr>
            <p:spPr bwMode="auto">
              <a:xfrm>
                <a:off x="3826" y="1322"/>
                <a:ext cx="61" cy="81"/>
              </a:xfrm>
              <a:custGeom>
                <a:avLst/>
                <a:gdLst>
                  <a:gd name="T0" fmla="*/ 11 w 61"/>
                  <a:gd name="T1" fmla="*/ 31 h 81"/>
                  <a:gd name="T2" fmla="*/ 15 w 61"/>
                  <a:gd name="T3" fmla="*/ 46 h 81"/>
                  <a:gd name="T4" fmla="*/ 19 w 61"/>
                  <a:gd name="T5" fmla="*/ 58 h 81"/>
                  <a:gd name="T6" fmla="*/ 30 w 61"/>
                  <a:gd name="T7" fmla="*/ 66 h 81"/>
                  <a:gd name="T8" fmla="*/ 38 w 61"/>
                  <a:gd name="T9" fmla="*/ 66 h 81"/>
                  <a:gd name="T10" fmla="*/ 46 w 61"/>
                  <a:gd name="T11" fmla="*/ 66 h 81"/>
                  <a:gd name="T12" fmla="*/ 53 w 61"/>
                  <a:gd name="T13" fmla="*/ 62 h 81"/>
                  <a:gd name="T14" fmla="*/ 57 w 61"/>
                  <a:gd name="T15" fmla="*/ 58 h 81"/>
                  <a:gd name="T16" fmla="*/ 61 w 61"/>
                  <a:gd name="T17" fmla="*/ 50 h 81"/>
                  <a:gd name="T18" fmla="*/ 61 w 61"/>
                  <a:gd name="T19" fmla="*/ 50 h 81"/>
                  <a:gd name="T20" fmla="*/ 57 w 61"/>
                  <a:gd name="T21" fmla="*/ 62 h 81"/>
                  <a:gd name="T22" fmla="*/ 53 w 61"/>
                  <a:gd name="T23" fmla="*/ 73 h 81"/>
                  <a:gd name="T24" fmla="*/ 42 w 61"/>
                  <a:gd name="T25" fmla="*/ 77 h 81"/>
                  <a:gd name="T26" fmla="*/ 30 w 61"/>
                  <a:gd name="T27" fmla="*/ 81 h 81"/>
                  <a:gd name="T28" fmla="*/ 19 w 61"/>
                  <a:gd name="T29" fmla="*/ 77 h 81"/>
                  <a:gd name="T30" fmla="*/ 7 w 61"/>
                  <a:gd name="T31" fmla="*/ 69 h 81"/>
                  <a:gd name="T32" fmla="*/ 3 w 61"/>
                  <a:gd name="T33" fmla="*/ 62 h 81"/>
                  <a:gd name="T34" fmla="*/ 0 w 61"/>
                  <a:gd name="T35" fmla="*/ 54 h 81"/>
                  <a:gd name="T36" fmla="*/ 0 w 61"/>
                  <a:gd name="T37" fmla="*/ 43 h 81"/>
                  <a:gd name="T38" fmla="*/ 0 w 61"/>
                  <a:gd name="T39" fmla="*/ 31 h 81"/>
                  <a:gd name="T40" fmla="*/ 3 w 61"/>
                  <a:gd name="T41" fmla="*/ 20 h 81"/>
                  <a:gd name="T42" fmla="*/ 7 w 61"/>
                  <a:gd name="T43" fmla="*/ 12 h 81"/>
                  <a:gd name="T44" fmla="*/ 15 w 61"/>
                  <a:gd name="T45" fmla="*/ 8 h 81"/>
                  <a:gd name="T46" fmla="*/ 23 w 61"/>
                  <a:gd name="T47" fmla="*/ 4 h 81"/>
                  <a:gd name="T48" fmla="*/ 34 w 61"/>
                  <a:gd name="T49" fmla="*/ 0 h 81"/>
                  <a:gd name="T50" fmla="*/ 46 w 61"/>
                  <a:gd name="T51" fmla="*/ 4 h 81"/>
                  <a:gd name="T52" fmla="*/ 53 w 61"/>
                  <a:gd name="T53" fmla="*/ 12 h 81"/>
                  <a:gd name="T54" fmla="*/ 61 w 61"/>
                  <a:gd name="T55" fmla="*/ 20 h 81"/>
                  <a:gd name="T56" fmla="*/ 61 w 61"/>
                  <a:gd name="T57" fmla="*/ 31 h 81"/>
                  <a:gd name="T58" fmla="*/ 11 w 61"/>
                  <a:gd name="T59" fmla="*/ 31 h 81"/>
                  <a:gd name="T60" fmla="*/ 11 w 61"/>
                  <a:gd name="T61" fmla="*/ 27 h 81"/>
                  <a:gd name="T62" fmla="*/ 46 w 61"/>
                  <a:gd name="T63" fmla="*/ 27 h 81"/>
                  <a:gd name="T64" fmla="*/ 46 w 61"/>
                  <a:gd name="T65" fmla="*/ 20 h 81"/>
                  <a:gd name="T66" fmla="*/ 42 w 61"/>
                  <a:gd name="T67" fmla="*/ 16 h 81"/>
                  <a:gd name="T68" fmla="*/ 42 w 61"/>
                  <a:gd name="T69" fmla="*/ 12 h 81"/>
                  <a:gd name="T70" fmla="*/ 38 w 61"/>
                  <a:gd name="T71" fmla="*/ 12 h 81"/>
                  <a:gd name="T72" fmla="*/ 34 w 61"/>
                  <a:gd name="T73" fmla="*/ 8 h 81"/>
                  <a:gd name="T74" fmla="*/ 30 w 61"/>
                  <a:gd name="T75" fmla="*/ 8 h 81"/>
                  <a:gd name="T76" fmla="*/ 23 w 61"/>
                  <a:gd name="T77" fmla="*/ 8 h 81"/>
                  <a:gd name="T78" fmla="*/ 19 w 61"/>
                  <a:gd name="T79" fmla="*/ 12 h 81"/>
                  <a:gd name="T80" fmla="*/ 15 w 61"/>
                  <a:gd name="T81" fmla="*/ 20 h 81"/>
                  <a:gd name="T82" fmla="*/ 11 w 61"/>
                  <a:gd name="T83" fmla="*/ 27 h 8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1"/>
                  <a:gd name="T127" fmla="*/ 0 h 81"/>
                  <a:gd name="T128" fmla="*/ 61 w 61"/>
                  <a:gd name="T129" fmla="*/ 81 h 8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1" h="81">
                    <a:moveTo>
                      <a:pt x="11" y="31"/>
                    </a:moveTo>
                    <a:lnTo>
                      <a:pt x="15" y="46"/>
                    </a:lnTo>
                    <a:lnTo>
                      <a:pt x="19" y="58"/>
                    </a:lnTo>
                    <a:lnTo>
                      <a:pt x="30" y="66"/>
                    </a:lnTo>
                    <a:lnTo>
                      <a:pt x="38" y="66"/>
                    </a:lnTo>
                    <a:lnTo>
                      <a:pt x="46" y="66"/>
                    </a:lnTo>
                    <a:lnTo>
                      <a:pt x="53" y="62"/>
                    </a:lnTo>
                    <a:lnTo>
                      <a:pt x="57" y="58"/>
                    </a:lnTo>
                    <a:lnTo>
                      <a:pt x="61" y="50"/>
                    </a:lnTo>
                    <a:lnTo>
                      <a:pt x="57" y="62"/>
                    </a:lnTo>
                    <a:lnTo>
                      <a:pt x="53" y="73"/>
                    </a:lnTo>
                    <a:lnTo>
                      <a:pt x="42" y="77"/>
                    </a:lnTo>
                    <a:lnTo>
                      <a:pt x="30" y="81"/>
                    </a:lnTo>
                    <a:lnTo>
                      <a:pt x="19" y="77"/>
                    </a:lnTo>
                    <a:lnTo>
                      <a:pt x="7" y="69"/>
                    </a:lnTo>
                    <a:lnTo>
                      <a:pt x="3" y="62"/>
                    </a:lnTo>
                    <a:lnTo>
                      <a:pt x="0" y="54"/>
                    </a:lnTo>
                    <a:lnTo>
                      <a:pt x="0" y="43"/>
                    </a:lnTo>
                    <a:lnTo>
                      <a:pt x="0" y="31"/>
                    </a:lnTo>
                    <a:lnTo>
                      <a:pt x="3" y="20"/>
                    </a:lnTo>
                    <a:lnTo>
                      <a:pt x="7" y="12"/>
                    </a:lnTo>
                    <a:lnTo>
                      <a:pt x="15" y="8"/>
                    </a:lnTo>
                    <a:lnTo>
                      <a:pt x="23" y="4"/>
                    </a:lnTo>
                    <a:lnTo>
                      <a:pt x="34" y="0"/>
                    </a:lnTo>
                    <a:lnTo>
                      <a:pt x="46" y="4"/>
                    </a:lnTo>
                    <a:lnTo>
                      <a:pt x="53" y="12"/>
                    </a:lnTo>
                    <a:lnTo>
                      <a:pt x="61" y="20"/>
                    </a:lnTo>
                    <a:lnTo>
                      <a:pt x="61" y="31"/>
                    </a:lnTo>
                    <a:lnTo>
                      <a:pt x="11" y="31"/>
                    </a:lnTo>
                    <a:close/>
                    <a:moveTo>
                      <a:pt x="11" y="27"/>
                    </a:moveTo>
                    <a:lnTo>
                      <a:pt x="46" y="27"/>
                    </a:lnTo>
                    <a:lnTo>
                      <a:pt x="46" y="20"/>
                    </a:lnTo>
                    <a:lnTo>
                      <a:pt x="42" y="16"/>
                    </a:lnTo>
                    <a:lnTo>
                      <a:pt x="42" y="12"/>
                    </a:lnTo>
                    <a:lnTo>
                      <a:pt x="38" y="12"/>
                    </a:lnTo>
                    <a:lnTo>
                      <a:pt x="34" y="8"/>
                    </a:lnTo>
                    <a:lnTo>
                      <a:pt x="30" y="8"/>
                    </a:lnTo>
                    <a:lnTo>
                      <a:pt x="23" y="8"/>
                    </a:lnTo>
                    <a:lnTo>
                      <a:pt x="19" y="12"/>
                    </a:lnTo>
                    <a:lnTo>
                      <a:pt x="15" y="20"/>
                    </a:lnTo>
                    <a:lnTo>
                      <a:pt x="11" y="27"/>
                    </a:lnTo>
                    <a:close/>
                  </a:path>
                </a:pathLst>
              </a:custGeom>
              <a:solidFill>
                <a:srgbClr val="000000"/>
              </a:solidFill>
              <a:ln w="0">
                <a:solidFill>
                  <a:srgbClr val="000000"/>
                </a:solidFill>
                <a:round/>
                <a:headEnd/>
                <a:tailEnd/>
              </a:ln>
            </p:spPr>
            <p:txBody>
              <a:bodyPr/>
              <a:lstStyle/>
              <a:p>
                <a:endParaRPr lang="en-CA"/>
              </a:p>
            </p:txBody>
          </p:sp>
          <p:sp>
            <p:nvSpPr>
              <p:cNvPr id="15679" name="Freeform 30"/>
              <p:cNvSpPr>
                <a:spLocks/>
              </p:cNvSpPr>
              <p:nvPr/>
            </p:nvSpPr>
            <p:spPr bwMode="auto">
              <a:xfrm>
                <a:off x="3902" y="1322"/>
                <a:ext cx="54" cy="81"/>
              </a:xfrm>
              <a:custGeom>
                <a:avLst/>
                <a:gdLst>
                  <a:gd name="T0" fmla="*/ 46 w 54"/>
                  <a:gd name="T1" fmla="*/ 0 h 81"/>
                  <a:gd name="T2" fmla="*/ 46 w 54"/>
                  <a:gd name="T3" fmla="*/ 27 h 81"/>
                  <a:gd name="T4" fmla="*/ 46 w 54"/>
                  <a:gd name="T5" fmla="*/ 27 h 81"/>
                  <a:gd name="T6" fmla="*/ 43 w 54"/>
                  <a:gd name="T7" fmla="*/ 20 h 81"/>
                  <a:gd name="T8" fmla="*/ 39 w 54"/>
                  <a:gd name="T9" fmla="*/ 12 h 81"/>
                  <a:gd name="T10" fmla="*/ 31 w 54"/>
                  <a:gd name="T11" fmla="*/ 8 h 81"/>
                  <a:gd name="T12" fmla="*/ 27 w 54"/>
                  <a:gd name="T13" fmla="*/ 8 h 81"/>
                  <a:gd name="T14" fmla="*/ 20 w 54"/>
                  <a:gd name="T15" fmla="*/ 8 h 81"/>
                  <a:gd name="T16" fmla="*/ 16 w 54"/>
                  <a:gd name="T17" fmla="*/ 12 h 81"/>
                  <a:gd name="T18" fmla="*/ 12 w 54"/>
                  <a:gd name="T19" fmla="*/ 12 h 81"/>
                  <a:gd name="T20" fmla="*/ 12 w 54"/>
                  <a:gd name="T21" fmla="*/ 16 h 81"/>
                  <a:gd name="T22" fmla="*/ 12 w 54"/>
                  <a:gd name="T23" fmla="*/ 20 h 81"/>
                  <a:gd name="T24" fmla="*/ 16 w 54"/>
                  <a:gd name="T25" fmla="*/ 23 h 81"/>
                  <a:gd name="T26" fmla="*/ 20 w 54"/>
                  <a:gd name="T27" fmla="*/ 27 h 81"/>
                  <a:gd name="T28" fmla="*/ 23 w 54"/>
                  <a:gd name="T29" fmla="*/ 31 h 81"/>
                  <a:gd name="T30" fmla="*/ 35 w 54"/>
                  <a:gd name="T31" fmla="*/ 39 h 81"/>
                  <a:gd name="T32" fmla="*/ 46 w 54"/>
                  <a:gd name="T33" fmla="*/ 43 h 81"/>
                  <a:gd name="T34" fmla="*/ 50 w 54"/>
                  <a:gd name="T35" fmla="*/ 50 h 81"/>
                  <a:gd name="T36" fmla="*/ 54 w 54"/>
                  <a:gd name="T37" fmla="*/ 58 h 81"/>
                  <a:gd name="T38" fmla="*/ 50 w 54"/>
                  <a:gd name="T39" fmla="*/ 69 h 81"/>
                  <a:gd name="T40" fmla="*/ 46 w 54"/>
                  <a:gd name="T41" fmla="*/ 73 h 81"/>
                  <a:gd name="T42" fmla="*/ 35 w 54"/>
                  <a:gd name="T43" fmla="*/ 81 h 81"/>
                  <a:gd name="T44" fmla="*/ 27 w 54"/>
                  <a:gd name="T45" fmla="*/ 81 h 81"/>
                  <a:gd name="T46" fmla="*/ 20 w 54"/>
                  <a:gd name="T47" fmla="*/ 81 h 81"/>
                  <a:gd name="T48" fmla="*/ 12 w 54"/>
                  <a:gd name="T49" fmla="*/ 77 h 81"/>
                  <a:gd name="T50" fmla="*/ 8 w 54"/>
                  <a:gd name="T51" fmla="*/ 77 h 81"/>
                  <a:gd name="T52" fmla="*/ 8 w 54"/>
                  <a:gd name="T53" fmla="*/ 77 h 81"/>
                  <a:gd name="T54" fmla="*/ 4 w 54"/>
                  <a:gd name="T55" fmla="*/ 77 h 81"/>
                  <a:gd name="T56" fmla="*/ 4 w 54"/>
                  <a:gd name="T57" fmla="*/ 81 h 81"/>
                  <a:gd name="T58" fmla="*/ 0 w 54"/>
                  <a:gd name="T59" fmla="*/ 81 h 81"/>
                  <a:gd name="T60" fmla="*/ 0 w 54"/>
                  <a:gd name="T61" fmla="*/ 54 h 81"/>
                  <a:gd name="T62" fmla="*/ 4 w 54"/>
                  <a:gd name="T63" fmla="*/ 54 h 81"/>
                  <a:gd name="T64" fmla="*/ 8 w 54"/>
                  <a:gd name="T65" fmla="*/ 66 h 81"/>
                  <a:gd name="T66" fmla="*/ 12 w 54"/>
                  <a:gd name="T67" fmla="*/ 69 h 81"/>
                  <a:gd name="T68" fmla="*/ 20 w 54"/>
                  <a:gd name="T69" fmla="*/ 73 h 81"/>
                  <a:gd name="T70" fmla="*/ 27 w 54"/>
                  <a:gd name="T71" fmla="*/ 77 h 81"/>
                  <a:gd name="T72" fmla="*/ 31 w 54"/>
                  <a:gd name="T73" fmla="*/ 73 h 81"/>
                  <a:gd name="T74" fmla="*/ 39 w 54"/>
                  <a:gd name="T75" fmla="*/ 73 h 81"/>
                  <a:gd name="T76" fmla="*/ 39 w 54"/>
                  <a:gd name="T77" fmla="*/ 69 h 81"/>
                  <a:gd name="T78" fmla="*/ 39 w 54"/>
                  <a:gd name="T79" fmla="*/ 66 h 81"/>
                  <a:gd name="T80" fmla="*/ 39 w 54"/>
                  <a:gd name="T81" fmla="*/ 58 h 81"/>
                  <a:gd name="T82" fmla="*/ 39 w 54"/>
                  <a:gd name="T83" fmla="*/ 54 h 81"/>
                  <a:gd name="T84" fmla="*/ 31 w 54"/>
                  <a:gd name="T85" fmla="*/ 50 h 81"/>
                  <a:gd name="T86" fmla="*/ 20 w 54"/>
                  <a:gd name="T87" fmla="*/ 46 h 81"/>
                  <a:gd name="T88" fmla="*/ 12 w 54"/>
                  <a:gd name="T89" fmla="*/ 39 h 81"/>
                  <a:gd name="T90" fmla="*/ 4 w 54"/>
                  <a:gd name="T91" fmla="*/ 35 h 81"/>
                  <a:gd name="T92" fmla="*/ 4 w 54"/>
                  <a:gd name="T93" fmla="*/ 31 h 81"/>
                  <a:gd name="T94" fmla="*/ 0 w 54"/>
                  <a:gd name="T95" fmla="*/ 23 h 81"/>
                  <a:gd name="T96" fmla="*/ 4 w 54"/>
                  <a:gd name="T97" fmla="*/ 16 h 81"/>
                  <a:gd name="T98" fmla="*/ 8 w 54"/>
                  <a:gd name="T99" fmla="*/ 8 h 81"/>
                  <a:gd name="T100" fmla="*/ 16 w 54"/>
                  <a:gd name="T101" fmla="*/ 4 h 81"/>
                  <a:gd name="T102" fmla="*/ 27 w 54"/>
                  <a:gd name="T103" fmla="*/ 0 h 81"/>
                  <a:gd name="T104" fmla="*/ 31 w 54"/>
                  <a:gd name="T105" fmla="*/ 4 h 81"/>
                  <a:gd name="T106" fmla="*/ 35 w 54"/>
                  <a:gd name="T107" fmla="*/ 4 h 81"/>
                  <a:gd name="T108" fmla="*/ 39 w 54"/>
                  <a:gd name="T109" fmla="*/ 4 h 81"/>
                  <a:gd name="T110" fmla="*/ 43 w 54"/>
                  <a:gd name="T111" fmla="*/ 4 h 81"/>
                  <a:gd name="T112" fmla="*/ 43 w 54"/>
                  <a:gd name="T113" fmla="*/ 4 h 81"/>
                  <a:gd name="T114" fmla="*/ 43 w 54"/>
                  <a:gd name="T115" fmla="*/ 4 h 81"/>
                  <a:gd name="T116" fmla="*/ 46 w 54"/>
                  <a:gd name="T117" fmla="*/ 4 h 81"/>
                  <a:gd name="T118" fmla="*/ 46 w 54"/>
                  <a:gd name="T119" fmla="*/ 0 h 81"/>
                  <a:gd name="T120" fmla="*/ 46 w 54"/>
                  <a:gd name="T121" fmla="*/ 0 h 8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4"/>
                  <a:gd name="T184" fmla="*/ 0 h 81"/>
                  <a:gd name="T185" fmla="*/ 54 w 54"/>
                  <a:gd name="T186" fmla="*/ 81 h 81"/>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4" h="81">
                    <a:moveTo>
                      <a:pt x="46" y="0"/>
                    </a:moveTo>
                    <a:lnTo>
                      <a:pt x="46" y="27"/>
                    </a:lnTo>
                    <a:lnTo>
                      <a:pt x="43" y="20"/>
                    </a:lnTo>
                    <a:lnTo>
                      <a:pt x="39" y="12"/>
                    </a:lnTo>
                    <a:lnTo>
                      <a:pt x="31" y="8"/>
                    </a:lnTo>
                    <a:lnTo>
                      <a:pt x="27" y="8"/>
                    </a:lnTo>
                    <a:lnTo>
                      <a:pt x="20" y="8"/>
                    </a:lnTo>
                    <a:lnTo>
                      <a:pt x="16" y="12"/>
                    </a:lnTo>
                    <a:lnTo>
                      <a:pt x="12" y="12"/>
                    </a:lnTo>
                    <a:lnTo>
                      <a:pt x="12" y="16"/>
                    </a:lnTo>
                    <a:lnTo>
                      <a:pt x="12" y="20"/>
                    </a:lnTo>
                    <a:lnTo>
                      <a:pt x="16" y="23"/>
                    </a:lnTo>
                    <a:lnTo>
                      <a:pt x="20" y="27"/>
                    </a:lnTo>
                    <a:lnTo>
                      <a:pt x="23" y="31"/>
                    </a:lnTo>
                    <a:lnTo>
                      <a:pt x="35" y="39"/>
                    </a:lnTo>
                    <a:lnTo>
                      <a:pt x="46" y="43"/>
                    </a:lnTo>
                    <a:lnTo>
                      <a:pt x="50" y="50"/>
                    </a:lnTo>
                    <a:lnTo>
                      <a:pt x="54" y="58"/>
                    </a:lnTo>
                    <a:lnTo>
                      <a:pt x="50" y="69"/>
                    </a:lnTo>
                    <a:lnTo>
                      <a:pt x="46" y="73"/>
                    </a:lnTo>
                    <a:lnTo>
                      <a:pt x="35" y="81"/>
                    </a:lnTo>
                    <a:lnTo>
                      <a:pt x="27" y="81"/>
                    </a:lnTo>
                    <a:lnTo>
                      <a:pt x="20" y="81"/>
                    </a:lnTo>
                    <a:lnTo>
                      <a:pt x="12" y="77"/>
                    </a:lnTo>
                    <a:lnTo>
                      <a:pt x="8" y="77"/>
                    </a:lnTo>
                    <a:lnTo>
                      <a:pt x="4" y="77"/>
                    </a:lnTo>
                    <a:lnTo>
                      <a:pt x="4" y="81"/>
                    </a:lnTo>
                    <a:lnTo>
                      <a:pt x="0" y="81"/>
                    </a:lnTo>
                    <a:lnTo>
                      <a:pt x="0" y="54"/>
                    </a:lnTo>
                    <a:lnTo>
                      <a:pt x="4" y="54"/>
                    </a:lnTo>
                    <a:lnTo>
                      <a:pt x="8" y="66"/>
                    </a:lnTo>
                    <a:lnTo>
                      <a:pt x="12" y="69"/>
                    </a:lnTo>
                    <a:lnTo>
                      <a:pt x="20" y="73"/>
                    </a:lnTo>
                    <a:lnTo>
                      <a:pt x="27" y="77"/>
                    </a:lnTo>
                    <a:lnTo>
                      <a:pt x="31" y="73"/>
                    </a:lnTo>
                    <a:lnTo>
                      <a:pt x="39" y="73"/>
                    </a:lnTo>
                    <a:lnTo>
                      <a:pt x="39" y="69"/>
                    </a:lnTo>
                    <a:lnTo>
                      <a:pt x="39" y="66"/>
                    </a:lnTo>
                    <a:lnTo>
                      <a:pt x="39" y="58"/>
                    </a:lnTo>
                    <a:lnTo>
                      <a:pt x="39" y="54"/>
                    </a:lnTo>
                    <a:lnTo>
                      <a:pt x="31" y="50"/>
                    </a:lnTo>
                    <a:lnTo>
                      <a:pt x="20" y="46"/>
                    </a:lnTo>
                    <a:lnTo>
                      <a:pt x="12" y="39"/>
                    </a:lnTo>
                    <a:lnTo>
                      <a:pt x="4" y="35"/>
                    </a:lnTo>
                    <a:lnTo>
                      <a:pt x="4" y="31"/>
                    </a:lnTo>
                    <a:lnTo>
                      <a:pt x="0" y="23"/>
                    </a:lnTo>
                    <a:lnTo>
                      <a:pt x="4" y="16"/>
                    </a:lnTo>
                    <a:lnTo>
                      <a:pt x="8" y="8"/>
                    </a:lnTo>
                    <a:lnTo>
                      <a:pt x="16" y="4"/>
                    </a:lnTo>
                    <a:lnTo>
                      <a:pt x="27" y="0"/>
                    </a:lnTo>
                    <a:lnTo>
                      <a:pt x="31" y="4"/>
                    </a:lnTo>
                    <a:lnTo>
                      <a:pt x="35" y="4"/>
                    </a:lnTo>
                    <a:lnTo>
                      <a:pt x="39" y="4"/>
                    </a:lnTo>
                    <a:lnTo>
                      <a:pt x="43" y="4"/>
                    </a:lnTo>
                    <a:lnTo>
                      <a:pt x="46" y="4"/>
                    </a:lnTo>
                    <a:lnTo>
                      <a:pt x="46" y="0"/>
                    </a:lnTo>
                    <a:close/>
                  </a:path>
                </a:pathLst>
              </a:custGeom>
              <a:solidFill>
                <a:srgbClr val="000000"/>
              </a:solidFill>
              <a:ln w="0">
                <a:solidFill>
                  <a:srgbClr val="000000"/>
                </a:solidFill>
                <a:round/>
                <a:headEnd/>
                <a:tailEnd/>
              </a:ln>
            </p:spPr>
            <p:txBody>
              <a:bodyPr/>
              <a:lstStyle/>
              <a:p>
                <a:endParaRPr lang="en-CA"/>
              </a:p>
            </p:txBody>
          </p:sp>
          <p:sp>
            <p:nvSpPr>
              <p:cNvPr id="15680" name="Freeform 31"/>
              <p:cNvSpPr>
                <a:spLocks noEditPoints="1"/>
              </p:cNvSpPr>
              <p:nvPr/>
            </p:nvSpPr>
            <p:spPr bwMode="auto">
              <a:xfrm>
                <a:off x="3964" y="1322"/>
                <a:ext cx="65" cy="81"/>
              </a:xfrm>
              <a:custGeom>
                <a:avLst/>
                <a:gdLst>
                  <a:gd name="T0" fmla="*/ 15 w 65"/>
                  <a:gd name="T1" fmla="*/ 31 h 81"/>
                  <a:gd name="T2" fmla="*/ 15 w 65"/>
                  <a:gd name="T3" fmla="*/ 46 h 81"/>
                  <a:gd name="T4" fmla="*/ 23 w 65"/>
                  <a:gd name="T5" fmla="*/ 58 h 81"/>
                  <a:gd name="T6" fmla="*/ 30 w 65"/>
                  <a:gd name="T7" fmla="*/ 66 h 81"/>
                  <a:gd name="T8" fmla="*/ 42 w 65"/>
                  <a:gd name="T9" fmla="*/ 66 h 81"/>
                  <a:gd name="T10" fmla="*/ 46 w 65"/>
                  <a:gd name="T11" fmla="*/ 66 h 81"/>
                  <a:gd name="T12" fmla="*/ 54 w 65"/>
                  <a:gd name="T13" fmla="*/ 62 h 81"/>
                  <a:gd name="T14" fmla="*/ 57 w 65"/>
                  <a:gd name="T15" fmla="*/ 58 h 81"/>
                  <a:gd name="T16" fmla="*/ 61 w 65"/>
                  <a:gd name="T17" fmla="*/ 50 h 81"/>
                  <a:gd name="T18" fmla="*/ 65 w 65"/>
                  <a:gd name="T19" fmla="*/ 50 h 81"/>
                  <a:gd name="T20" fmla="*/ 61 w 65"/>
                  <a:gd name="T21" fmla="*/ 62 h 81"/>
                  <a:gd name="T22" fmla="*/ 54 w 65"/>
                  <a:gd name="T23" fmla="*/ 73 h 81"/>
                  <a:gd name="T24" fmla="*/ 46 w 65"/>
                  <a:gd name="T25" fmla="*/ 77 h 81"/>
                  <a:gd name="T26" fmla="*/ 34 w 65"/>
                  <a:gd name="T27" fmla="*/ 81 h 81"/>
                  <a:gd name="T28" fmla="*/ 23 w 65"/>
                  <a:gd name="T29" fmla="*/ 77 h 81"/>
                  <a:gd name="T30" fmla="*/ 11 w 65"/>
                  <a:gd name="T31" fmla="*/ 69 h 81"/>
                  <a:gd name="T32" fmla="*/ 7 w 65"/>
                  <a:gd name="T33" fmla="*/ 62 h 81"/>
                  <a:gd name="T34" fmla="*/ 4 w 65"/>
                  <a:gd name="T35" fmla="*/ 54 h 81"/>
                  <a:gd name="T36" fmla="*/ 0 w 65"/>
                  <a:gd name="T37" fmla="*/ 43 h 81"/>
                  <a:gd name="T38" fmla="*/ 4 w 65"/>
                  <a:gd name="T39" fmla="*/ 31 h 81"/>
                  <a:gd name="T40" fmla="*/ 7 w 65"/>
                  <a:gd name="T41" fmla="*/ 20 h 81"/>
                  <a:gd name="T42" fmla="*/ 11 w 65"/>
                  <a:gd name="T43" fmla="*/ 12 h 81"/>
                  <a:gd name="T44" fmla="*/ 19 w 65"/>
                  <a:gd name="T45" fmla="*/ 8 h 81"/>
                  <a:gd name="T46" fmla="*/ 27 w 65"/>
                  <a:gd name="T47" fmla="*/ 4 h 81"/>
                  <a:gd name="T48" fmla="*/ 34 w 65"/>
                  <a:gd name="T49" fmla="*/ 0 h 81"/>
                  <a:gd name="T50" fmla="*/ 46 w 65"/>
                  <a:gd name="T51" fmla="*/ 4 h 81"/>
                  <a:gd name="T52" fmla="*/ 57 w 65"/>
                  <a:gd name="T53" fmla="*/ 12 h 81"/>
                  <a:gd name="T54" fmla="*/ 61 w 65"/>
                  <a:gd name="T55" fmla="*/ 20 h 81"/>
                  <a:gd name="T56" fmla="*/ 65 w 65"/>
                  <a:gd name="T57" fmla="*/ 31 h 81"/>
                  <a:gd name="T58" fmla="*/ 15 w 65"/>
                  <a:gd name="T59" fmla="*/ 31 h 81"/>
                  <a:gd name="T60" fmla="*/ 15 w 65"/>
                  <a:gd name="T61" fmla="*/ 27 h 81"/>
                  <a:gd name="T62" fmla="*/ 46 w 65"/>
                  <a:gd name="T63" fmla="*/ 27 h 81"/>
                  <a:gd name="T64" fmla="*/ 46 w 65"/>
                  <a:gd name="T65" fmla="*/ 20 h 81"/>
                  <a:gd name="T66" fmla="*/ 46 w 65"/>
                  <a:gd name="T67" fmla="*/ 16 h 81"/>
                  <a:gd name="T68" fmla="*/ 42 w 65"/>
                  <a:gd name="T69" fmla="*/ 12 h 81"/>
                  <a:gd name="T70" fmla="*/ 38 w 65"/>
                  <a:gd name="T71" fmla="*/ 12 h 81"/>
                  <a:gd name="T72" fmla="*/ 34 w 65"/>
                  <a:gd name="T73" fmla="*/ 8 h 81"/>
                  <a:gd name="T74" fmla="*/ 30 w 65"/>
                  <a:gd name="T75" fmla="*/ 8 h 81"/>
                  <a:gd name="T76" fmla="*/ 27 w 65"/>
                  <a:gd name="T77" fmla="*/ 8 h 81"/>
                  <a:gd name="T78" fmla="*/ 19 w 65"/>
                  <a:gd name="T79" fmla="*/ 12 h 81"/>
                  <a:gd name="T80" fmla="*/ 15 w 65"/>
                  <a:gd name="T81" fmla="*/ 20 h 81"/>
                  <a:gd name="T82" fmla="*/ 15 w 65"/>
                  <a:gd name="T83" fmla="*/ 27 h 8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5"/>
                  <a:gd name="T127" fmla="*/ 0 h 81"/>
                  <a:gd name="T128" fmla="*/ 65 w 65"/>
                  <a:gd name="T129" fmla="*/ 81 h 8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5" h="81">
                    <a:moveTo>
                      <a:pt x="15" y="31"/>
                    </a:moveTo>
                    <a:lnTo>
                      <a:pt x="15" y="46"/>
                    </a:lnTo>
                    <a:lnTo>
                      <a:pt x="23" y="58"/>
                    </a:lnTo>
                    <a:lnTo>
                      <a:pt x="30" y="66"/>
                    </a:lnTo>
                    <a:lnTo>
                      <a:pt x="42" y="66"/>
                    </a:lnTo>
                    <a:lnTo>
                      <a:pt x="46" y="66"/>
                    </a:lnTo>
                    <a:lnTo>
                      <a:pt x="54" y="62"/>
                    </a:lnTo>
                    <a:lnTo>
                      <a:pt x="57" y="58"/>
                    </a:lnTo>
                    <a:lnTo>
                      <a:pt x="61" y="50"/>
                    </a:lnTo>
                    <a:lnTo>
                      <a:pt x="65" y="50"/>
                    </a:lnTo>
                    <a:lnTo>
                      <a:pt x="61" y="62"/>
                    </a:lnTo>
                    <a:lnTo>
                      <a:pt x="54" y="73"/>
                    </a:lnTo>
                    <a:lnTo>
                      <a:pt x="46" y="77"/>
                    </a:lnTo>
                    <a:lnTo>
                      <a:pt x="34" y="81"/>
                    </a:lnTo>
                    <a:lnTo>
                      <a:pt x="23" y="77"/>
                    </a:lnTo>
                    <a:lnTo>
                      <a:pt x="11" y="69"/>
                    </a:lnTo>
                    <a:lnTo>
                      <a:pt x="7" y="62"/>
                    </a:lnTo>
                    <a:lnTo>
                      <a:pt x="4" y="54"/>
                    </a:lnTo>
                    <a:lnTo>
                      <a:pt x="0" y="43"/>
                    </a:lnTo>
                    <a:lnTo>
                      <a:pt x="4" y="31"/>
                    </a:lnTo>
                    <a:lnTo>
                      <a:pt x="7" y="20"/>
                    </a:lnTo>
                    <a:lnTo>
                      <a:pt x="11" y="12"/>
                    </a:lnTo>
                    <a:lnTo>
                      <a:pt x="19" y="8"/>
                    </a:lnTo>
                    <a:lnTo>
                      <a:pt x="27" y="4"/>
                    </a:lnTo>
                    <a:lnTo>
                      <a:pt x="34" y="0"/>
                    </a:lnTo>
                    <a:lnTo>
                      <a:pt x="46" y="4"/>
                    </a:lnTo>
                    <a:lnTo>
                      <a:pt x="57" y="12"/>
                    </a:lnTo>
                    <a:lnTo>
                      <a:pt x="61" y="20"/>
                    </a:lnTo>
                    <a:lnTo>
                      <a:pt x="65" y="31"/>
                    </a:lnTo>
                    <a:lnTo>
                      <a:pt x="15" y="31"/>
                    </a:lnTo>
                    <a:close/>
                    <a:moveTo>
                      <a:pt x="15" y="27"/>
                    </a:moveTo>
                    <a:lnTo>
                      <a:pt x="46" y="27"/>
                    </a:lnTo>
                    <a:lnTo>
                      <a:pt x="46" y="20"/>
                    </a:lnTo>
                    <a:lnTo>
                      <a:pt x="46" y="16"/>
                    </a:lnTo>
                    <a:lnTo>
                      <a:pt x="42" y="12"/>
                    </a:lnTo>
                    <a:lnTo>
                      <a:pt x="38" y="12"/>
                    </a:lnTo>
                    <a:lnTo>
                      <a:pt x="34" y="8"/>
                    </a:lnTo>
                    <a:lnTo>
                      <a:pt x="30" y="8"/>
                    </a:lnTo>
                    <a:lnTo>
                      <a:pt x="27" y="8"/>
                    </a:lnTo>
                    <a:lnTo>
                      <a:pt x="19" y="12"/>
                    </a:lnTo>
                    <a:lnTo>
                      <a:pt x="15" y="20"/>
                    </a:lnTo>
                    <a:lnTo>
                      <a:pt x="15" y="27"/>
                    </a:lnTo>
                    <a:close/>
                  </a:path>
                </a:pathLst>
              </a:custGeom>
              <a:solidFill>
                <a:srgbClr val="000000"/>
              </a:solidFill>
              <a:ln w="0">
                <a:solidFill>
                  <a:srgbClr val="000000"/>
                </a:solidFill>
                <a:round/>
                <a:headEnd/>
                <a:tailEnd/>
              </a:ln>
            </p:spPr>
            <p:txBody>
              <a:bodyPr/>
              <a:lstStyle/>
              <a:p>
                <a:endParaRPr lang="en-CA"/>
              </a:p>
            </p:txBody>
          </p:sp>
          <p:sp>
            <p:nvSpPr>
              <p:cNvPr id="15681" name="Rectangle 32"/>
              <p:cNvSpPr>
                <a:spLocks noChangeArrowheads="1"/>
              </p:cNvSpPr>
              <p:nvPr/>
            </p:nvSpPr>
            <p:spPr bwMode="auto">
              <a:xfrm>
                <a:off x="4071" y="126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5682" name="Freeform 33"/>
              <p:cNvSpPr>
                <a:spLocks/>
              </p:cNvSpPr>
              <p:nvPr/>
            </p:nvSpPr>
            <p:spPr bwMode="auto">
              <a:xfrm>
                <a:off x="4271" y="1284"/>
                <a:ext cx="65" cy="119"/>
              </a:xfrm>
              <a:custGeom>
                <a:avLst/>
                <a:gdLst>
                  <a:gd name="T0" fmla="*/ 27 w 65"/>
                  <a:gd name="T1" fmla="*/ 46 h 119"/>
                  <a:gd name="T2" fmla="*/ 27 w 65"/>
                  <a:gd name="T3" fmla="*/ 100 h 119"/>
                  <a:gd name="T4" fmla="*/ 27 w 65"/>
                  <a:gd name="T5" fmla="*/ 107 h 119"/>
                  <a:gd name="T6" fmla="*/ 27 w 65"/>
                  <a:gd name="T7" fmla="*/ 111 h 119"/>
                  <a:gd name="T8" fmla="*/ 30 w 65"/>
                  <a:gd name="T9" fmla="*/ 115 h 119"/>
                  <a:gd name="T10" fmla="*/ 38 w 65"/>
                  <a:gd name="T11" fmla="*/ 115 h 119"/>
                  <a:gd name="T12" fmla="*/ 42 w 65"/>
                  <a:gd name="T13" fmla="*/ 115 h 119"/>
                  <a:gd name="T14" fmla="*/ 42 w 65"/>
                  <a:gd name="T15" fmla="*/ 119 h 119"/>
                  <a:gd name="T16" fmla="*/ 0 w 65"/>
                  <a:gd name="T17" fmla="*/ 119 h 119"/>
                  <a:gd name="T18" fmla="*/ 0 w 65"/>
                  <a:gd name="T19" fmla="*/ 115 h 119"/>
                  <a:gd name="T20" fmla="*/ 0 w 65"/>
                  <a:gd name="T21" fmla="*/ 115 h 119"/>
                  <a:gd name="T22" fmla="*/ 4 w 65"/>
                  <a:gd name="T23" fmla="*/ 115 h 119"/>
                  <a:gd name="T24" fmla="*/ 7 w 65"/>
                  <a:gd name="T25" fmla="*/ 115 h 119"/>
                  <a:gd name="T26" fmla="*/ 11 w 65"/>
                  <a:gd name="T27" fmla="*/ 111 h 119"/>
                  <a:gd name="T28" fmla="*/ 11 w 65"/>
                  <a:gd name="T29" fmla="*/ 107 h 119"/>
                  <a:gd name="T30" fmla="*/ 11 w 65"/>
                  <a:gd name="T31" fmla="*/ 104 h 119"/>
                  <a:gd name="T32" fmla="*/ 11 w 65"/>
                  <a:gd name="T33" fmla="*/ 100 h 119"/>
                  <a:gd name="T34" fmla="*/ 11 w 65"/>
                  <a:gd name="T35" fmla="*/ 46 h 119"/>
                  <a:gd name="T36" fmla="*/ 0 w 65"/>
                  <a:gd name="T37" fmla="*/ 46 h 119"/>
                  <a:gd name="T38" fmla="*/ 0 w 65"/>
                  <a:gd name="T39" fmla="*/ 42 h 119"/>
                  <a:gd name="T40" fmla="*/ 11 w 65"/>
                  <a:gd name="T41" fmla="*/ 42 h 119"/>
                  <a:gd name="T42" fmla="*/ 11 w 65"/>
                  <a:gd name="T43" fmla="*/ 38 h 119"/>
                  <a:gd name="T44" fmla="*/ 11 w 65"/>
                  <a:gd name="T45" fmla="*/ 27 h 119"/>
                  <a:gd name="T46" fmla="*/ 15 w 65"/>
                  <a:gd name="T47" fmla="*/ 19 h 119"/>
                  <a:gd name="T48" fmla="*/ 19 w 65"/>
                  <a:gd name="T49" fmla="*/ 12 h 119"/>
                  <a:gd name="T50" fmla="*/ 27 w 65"/>
                  <a:gd name="T51" fmla="*/ 4 h 119"/>
                  <a:gd name="T52" fmla="*/ 34 w 65"/>
                  <a:gd name="T53" fmla="*/ 0 h 119"/>
                  <a:gd name="T54" fmla="*/ 42 w 65"/>
                  <a:gd name="T55" fmla="*/ 0 h 119"/>
                  <a:gd name="T56" fmla="*/ 53 w 65"/>
                  <a:gd name="T57" fmla="*/ 0 h 119"/>
                  <a:gd name="T58" fmla="*/ 61 w 65"/>
                  <a:gd name="T59" fmla="*/ 4 h 119"/>
                  <a:gd name="T60" fmla="*/ 65 w 65"/>
                  <a:gd name="T61" fmla="*/ 12 h 119"/>
                  <a:gd name="T62" fmla="*/ 65 w 65"/>
                  <a:gd name="T63" fmla="*/ 15 h 119"/>
                  <a:gd name="T64" fmla="*/ 65 w 65"/>
                  <a:gd name="T65" fmla="*/ 15 h 119"/>
                  <a:gd name="T66" fmla="*/ 61 w 65"/>
                  <a:gd name="T67" fmla="*/ 19 h 119"/>
                  <a:gd name="T68" fmla="*/ 61 w 65"/>
                  <a:gd name="T69" fmla="*/ 19 h 119"/>
                  <a:gd name="T70" fmla="*/ 57 w 65"/>
                  <a:gd name="T71" fmla="*/ 19 h 119"/>
                  <a:gd name="T72" fmla="*/ 57 w 65"/>
                  <a:gd name="T73" fmla="*/ 19 h 119"/>
                  <a:gd name="T74" fmla="*/ 53 w 65"/>
                  <a:gd name="T75" fmla="*/ 19 h 119"/>
                  <a:gd name="T76" fmla="*/ 50 w 65"/>
                  <a:gd name="T77" fmla="*/ 15 h 119"/>
                  <a:gd name="T78" fmla="*/ 50 w 65"/>
                  <a:gd name="T79" fmla="*/ 12 h 119"/>
                  <a:gd name="T80" fmla="*/ 46 w 65"/>
                  <a:gd name="T81" fmla="*/ 8 h 119"/>
                  <a:gd name="T82" fmla="*/ 42 w 65"/>
                  <a:gd name="T83" fmla="*/ 8 h 119"/>
                  <a:gd name="T84" fmla="*/ 42 w 65"/>
                  <a:gd name="T85" fmla="*/ 4 h 119"/>
                  <a:gd name="T86" fmla="*/ 38 w 65"/>
                  <a:gd name="T87" fmla="*/ 4 h 119"/>
                  <a:gd name="T88" fmla="*/ 34 w 65"/>
                  <a:gd name="T89" fmla="*/ 4 h 119"/>
                  <a:gd name="T90" fmla="*/ 30 w 65"/>
                  <a:gd name="T91" fmla="*/ 8 h 119"/>
                  <a:gd name="T92" fmla="*/ 30 w 65"/>
                  <a:gd name="T93" fmla="*/ 12 h 119"/>
                  <a:gd name="T94" fmla="*/ 27 w 65"/>
                  <a:gd name="T95" fmla="*/ 15 h 119"/>
                  <a:gd name="T96" fmla="*/ 27 w 65"/>
                  <a:gd name="T97" fmla="*/ 23 h 119"/>
                  <a:gd name="T98" fmla="*/ 27 w 65"/>
                  <a:gd name="T99" fmla="*/ 35 h 119"/>
                  <a:gd name="T100" fmla="*/ 27 w 65"/>
                  <a:gd name="T101" fmla="*/ 42 h 119"/>
                  <a:gd name="T102" fmla="*/ 46 w 65"/>
                  <a:gd name="T103" fmla="*/ 42 h 119"/>
                  <a:gd name="T104" fmla="*/ 46 w 65"/>
                  <a:gd name="T105" fmla="*/ 46 h 119"/>
                  <a:gd name="T106" fmla="*/ 27 w 65"/>
                  <a:gd name="T107" fmla="*/ 46 h 119"/>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5"/>
                  <a:gd name="T163" fmla="*/ 0 h 119"/>
                  <a:gd name="T164" fmla="*/ 65 w 65"/>
                  <a:gd name="T165" fmla="*/ 119 h 119"/>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5" h="119">
                    <a:moveTo>
                      <a:pt x="27" y="46"/>
                    </a:moveTo>
                    <a:lnTo>
                      <a:pt x="27" y="100"/>
                    </a:lnTo>
                    <a:lnTo>
                      <a:pt x="27" y="107"/>
                    </a:lnTo>
                    <a:lnTo>
                      <a:pt x="27" y="111"/>
                    </a:lnTo>
                    <a:lnTo>
                      <a:pt x="30" y="115"/>
                    </a:lnTo>
                    <a:lnTo>
                      <a:pt x="38" y="115"/>
                    </a:lnTo>
                    <a:lnTo>
                      <a:pt x="42" y="115"/>
                    </a:lnTo>
                    <a:lnTo>
                      <a:pt x="42" y="119"/>
                    </a:lnTo>
                    <a:lnTo>
                      <a:pt x="0" y="119"/>
                    </a:lnTo>
                    <a:lnTo>
                      <a:pt x="0" y="115"/>
                    </a:lnTo>
                    <a:lnTo>
                      <a:pt x="4" y="115"/>
                    </a:lnTo>
                    <a:lnTo>
                      <a:pt x="7" y="115"/>
                    </a:lnTo>
                    <a:lnTo>
                      <a:pt x="11" y="111"/>
                    </a:lnTo>
                    <a:lnTo>
                      <a:pt x="11" y="107"/>
                    </a:lnTo>
                    <a:lnTo>
                      <a:pt x="11" y="104"/>
                    </a:lnTo>
                    <a:lnTo>
                      <a:pt x="11" y="100"/>
                    </a:lnTo>
                    <a:lnTo>
                      <a:pt x="11" y="46"/>
                    </a:lnTo>
                    <a:lnTo>
                      <a:pt x="0" y="46"/>
                    </a:lnTo>
                    <a:lnTo>
                      <a:pt x="0" y="42"/>
                    </a:lnTo>
                    <a:lnTo>
                      <a:pt x="11" y="42"/>
                    </a:lnTo>
                    <a:lnTo>
                      <a:pt x="11" y="38"/>
                    </a:lnTo>
                    <a:lnTo>
                      <a:pt x="11" y="27"/>
                    </a:lnTo>
                    <a:lnTo>
                      <a:pt x="15" y="19"/>
                    </a:lnTo>
                    <a:lnTo>
                      <a:pt x="19" y="12"/>
                    </a:lnTo>
                    <a:lnTo>
                      <a:pt x="27" y="4"/>
                    </a:lnTo>
                    <a:lnTo>
                      <a:pt x="34" y="0"/>
                    </a:lnTo>
                    <a:lnTo>
                      <a:pt x="42" y="0"/>
                    </a:lnTo>
                    <a:lnTo>
                      <a:pt x="53" y="0"/>
                    </a:lnTo>
                    <a:lnTo>
                      <a:pt x="61" y="4"/>
                    </a:lnTo>
                    <a:lnTo>
                      <a:pt x="65" y="12"/>
                    </a:lnTo>
                    <a:lnTo>
                      <a:pt x="65" y="15"/>
                    </a:lnTo>
                    <a:lnTo>
                      <a:pt x="61" y="19"/>
                    </a:lnTo>
                    <a:lnTo>
                      <a:pt x="57" y="19"/>
                    </a:lnTo>
                    <a:lnTo>
                      <a:pt x="53" y="19"/>
                    </a:lnTo>
                    <a:lnTo>
                      <a:pt x="50" y="15"/>
                    </a:lnTo>
                    <a:lnTo>
                      <a:pt x="50" y="12"/>
                    </a:lnTo>
                    <a:lnTo>
                      <a:pt x="46" y="8"/>
                    </a:lnTo>
                    <a:lnTo>
                      <a:pt x="42" y="8"/>
                    </a:lnTo>
                    <a:lnTo>
                      <a:pt x="42" y="4"/>
                    </a:lnTo>
                    <a:lnTo>
                      <a:pt x="38" y="4"/>
                    </a:lnTo>
                    <a:lnTo>
                      <a:pt x="34" y="4"/>
                    </a:lnTo>
                    <a:lnTo>
                      <a:pt x="30" y="8"/>
                    </a:lnTo>
                    <a:lnTo>
                      <a:pt x="30" y="12"/>
                    </a:lnTo>
                    <a:lnTo>
                      <a:pt x="27" y="15"/>
                    </a:lnTo>
                    <a:lnTo>
                      <a:pt x="27" y="23"/>
                    </a:lnTo>
                    <a:lnTo>
                      <a:pt x="27" y="35"/>
                    </a:lnTo>
                    <a:lnTo>
                      <a:pt x="27" y="42"/>
                    </a:lnTo>
                    <a:lnTo>
                      <a:pt x="46" y="42"/>
                    </a:lnTo>
                    <a:lnTo>
                      <a:pt x="46" y="46"/>
                    </a:lnTo>
                    <a:lnTo>
                      <a:pt x="27" y="46"/>
                    </a:lnTo>
                    <a:close/>
                  </a:path>
                </a:pathLst>
              </a:custGeom>
              <a:solidFill>
                <a:srgbClr val="000000"/>
              </a:solidFill>
              <a:ln w="0">
                <a:solidFill>
                  <a:srgbClr val="000000"/>
                </a:solidFill>
                <a:round/>
                <a:headEnd/>
                <a:tailEnd/>
              </a:ln>
            </p:spPr>
            <p:txBody>
              <a:bodyPr/>
              <a:lstStyle/>
              <a:p>
                <a:endParaRPr lang="en-CA"/>
              </a:p>
            </p:txBody>
          </p:sp>
          <p:sp>
            <p:nvSpPr>
              <p:cNvPr id="15683" name="Freeform 34"/>
              <p:cNvSpPr>
                <a:spLocks noEditPoints="1"/>
              </p:cNvSpPr>
              <p:nvPr/>
            </p:nvSpPr>
            <p:spPr bwMode="auto">
              <a:xfrm>
                <a:off x="4324" y="1322"/>
                <a:ext cx="70" cy="81"/>
              </a:xfrm>
              <a:custGeom>
                <a:avLst/>
                <a:gdLst>
                  <a:gd name="T0" fmla="*/ 35 w 70"/>
                  <a:gd name="T1" fmla="*/ 0 h 81"/>
                  <a:gd name="T2" fmla="*/ 46 w 70"/>
                  <a:gd name="T3" fmla="*/ 4 h 81"/>
                  <a:gd name="T4" fmla="*/ 54 w 70"/>
                  <a:gd name="T5" fmla="*/ 8 h 81"/>
                  <a:gd name="T6" fmla="*/ 62 w 70"/>
                  <a:gd name="T7" fmla="*/ 16 h 81"/>
                  <a:gd name="T8" fmla="*/ 70 w 70"/>
                  <a:gd name="T9" fmla="*/ 27 h 81"/>
                  <a:gd name="T10" fmla="*/ 70 w 70"/>
                  <a:gd name="T11" fmla="*/ 39 h 81"/>
                  <a:gd name="T12" fmla="*/ 70 w 70"/>
                  <a:gd name="T13" fmla="*/ 50 h 81"/>
                  <a:gd name="T14" fmla="*/ 66 w 70"/>
                  <a:gd name="T15" fmla="*/ 62 h 81"/>
                  <a:gd name="T16" fmla="*/ 62 w 70"/>
                  <a:gd name="T17" fmla="*/ 69 h 81"/>
                  <a:gd name="T18" fmla="*/ 54 w 70"/>
                  <a:gd name="T19" fmla="*/ 77 h 81"/>
                  <a:gd name="T20" fmla="*/ 43 w 70"/>
                  <a:gd name="T21" fmla="*/ 81 h 81"/>
                  <a:gd name="T22" fmla="*/ 35 w 70"/>
                  <a:gd name="T23" fmla="*/ 81 h 81"/>
                  <a:gd name="T24" fmla="*/ 23 w 70"/>
                  <a:gd name="T25" fmla="*/ 81 h 81"/>
                  <a:gd name="T26" fmla="*/ 16 w 70"/>
                  <a:gd name="T27" fmla="*/ 73 h 81"/>
                  <a:gd name="T28" fmla="*/ 8 w 70"/>
                  <a:gd name="T29" fmla="*/ 69 h 81"/>
                  <a:gd name="T30" fmla="*/ 0 w 70"/>
                  <a:gd name="T31" fmla="*/ 54 h 81"/>
                  <a:gd name="T32" fmla="*/ 0 w 70"/>
                  <a:gd name="T33" fmla="*/ 43 h 81"/>
                  <a:gd name="T34" fmla="*/ 0 w 70"/>
                  <a:gd name="T35" fmla="*/ 31 h 81"/>
                  <a:gd name="T36" fmla="*/ 4 w 70"/>
                  <a:gd name="T37" fmla="*/ 23 h 81"/>
                  <a:gd name="T38" fmla="*/ 12 w 70"/>
                  <a:gd name="T39" fmla="*/ 12 h 81"/>
                  <a:gd name="T40" fmla="*/ 20 w 70"/>
                  <a:gd name="T41" fmla="*/ 8 h 81"/>
                  <a:gd name="T42" fmla="*/ 27 w 70"/>
                  <a:gd name="T43" fmla="*/ 4 h 81"/>
                  <a:gd name="T44" fmla="*/ 35 w 70"/>
                  <a:gd name="T45" fmla="*/ 0 h 81"/>
                  <a:gd name="T46" fmla="*/ 31 w 70"/>
                  <a:gd name="T47" fmla="*/ 8 h 81"/>
                  <a:gd name="T48" fmla="*/ 27 w 70"/>
                  <a:gd name="T49" fmla="*/ 8 h 81"/>
                  <a:gd name="T50" fmla="*/ 23 w 70"/>
                  <a:gd name="T51" fmla="*/ 12 h 81"/>
                  <a:gd name="T52" fmla="*/ 20 w 70"/>
                  <a:gd name="T53" fmla="*/ 12 h 81"/>
                  <a:gd name="T54" fmla="*/ 16 w 70"/>
                  <a:gd name="T55" fmla="*/ 20 h 81"/>
                  <a:gd name="T56" fmla="*/ 16 w 70"/>
                  <a:gd name="T57" fmla="*/ 27 h 81"/>
                  <a:gd name="T58" fmla="*/ 12 w 70"/>
                  <a:gd name="T59" fmla="*/ 35 h 81"/>
                  <a:gd name="T60" fmla="*/ 16 w 70"/>
                  <a:gd name="T61" fmla="*/ 50 h 81"/>
                  <a:gd name="T62" fmla="*/ 20 w 70"/>
                  <a:gd name="T63" fmla="*/ 66 h 81"/>
                  <a:gd name="T64" fmla="*/ 23 w 70"/>
                  <a:gd name="T65" fmla="*/ 69 h 81"/>
                  <a:gd name="T66" fmla="*/ 31 w 70"/>
                  <a:gd name="T67" fmla="*/ 73 h 81"/>
                  <a:gd name="T68" fmla="*/ 39 w 70"/>
                  <a:gd name="T69" fmla="*/ 77 h 81"/>
                  <a:gd name="T70" fmla="*/ 46 w 70"/>
                  <a:gd name="T71" fmla="*/ 73 h 81"/>
                  <a:gd name="T72" fmla="*/ 50 w 70"/>
                  <a:gd name="T73" fmla="*/ 69 h 81"/>
                  <a:gd name="T74" fmla="*/ 54 w 70"/>
                  <a:gd name="T75" fmla="*/ 62 h 81"/>
                  <a:gd name="T76" fmla="*/ 58 w 70"/>
                  <a:gd name="T77" fmla="*/ 46 h 81"/>
                  <a:gd name="T78" fmla="*/ 58 w 70"/>
                  <a:gd name="T79" fmla="*/ 35 h 81"/>
                  <a:gd name="T80" fmla="*/ 54 w 70"/>
                  <a:gd name="T81" fmla="*/ 23 h 81"/>
                  <a:gd name="T82" fmla="*/ 46 w 70"/>
                  <a:gd name="T83" fmla="*/ 16 h 81"/>
                  <a:gd name="T84" fmla="*/ 43 w 70"/>
                  <a:gd name="T85" fmla="*/ 8 h 81"/>
                  <a:gd name="T86" fmla="*/ 31 w 70"/>
                  <a:gd name="T87" fmla="*/ 8 h 8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0"/>
                  <a:gd name="T133" fmla="*/ 0 h 81"/>
                  <a:gd name="T134" fmla="*/ 70 w 70"/>
                  <a:gd name="T135" fmla="*/ 81 h 8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0" h="81">
                    <a:moveTo>
                      <a:pt x="35" y="0"/>
                    </a:moveTo>
                    <a:lnTo>
                      <a:pt x="46" y="4"/>
                    </a:lnTo>
                    <a:lnTo>
                      <a:pt x="54" y="8"/>
                    </a:lnTo>
                    <a:lnTo>
                      <a:pt x="62" y="16"/>
                    </a:lnTo>
                    <a:lnTo>
                      <a:pt x="70" y="27"/>
                    </a:lnTo>
                    <a:lnTo>
                      <a:pt x="70" y="39"/>
                    </a:lnTo>
                    <a:lnTo>
                      <a:pt x="70" y="50"/>
                    </a:lnTo>
                    <a:lnTo>
                      <a:pt x="66" y="62"/>
                    </a:lnTo>
                    <a:lnTo>
                      <a:pt x="62" y="69"/>
                    </a:lnTo>
                    <a:lnTo>
                      <a:pt x="54" y="77"/>
                    </a:lnTo>
                    <a:lnTo>
                      <a:pt x="43" y="81"/>
                    </a:lnTo>
                    <a:lnTo>
                      <a:pt x="35" y="81"/>
                    </a:lnTo>
                    <a:lnTo>
                      <a:pt x="23" y="81"/>
                    </a:lnTo>
                    <a:lnTo>
                      <a:pt x="16" y="73"/>
                    </a:lnTo>
                    <a:lnTo>
                      <a:pt x="8" y="69"/>
                    </a:lnTo>
                    <a:lnTo>
                      <a:pt x="0" y="54"/>
                    </a:lnTo>
                    <a:lnTo>
                      <a:pt x="0" y="43"/>
                    </a:lnTo>
                    <a:lnTo>
                      <a:pt x="0" y="31"/>
                    </a:lnTo>
                    <a:lnTo>
                      <a:pt x="4" y="23"/>
                    </a:lnTo>
                    <a:lnTo>
                      <a:pt x="12" y="12"/>
                    </a:lnTo>
                    <a:lnTo>
                      <a:pt x="20" y="8"/>
                    </a:lnTo>
                    <a:lnTo>
                      <a:pt x="27" y="4"/>
                    </a:lnTo>
                    <a:lnTo>
                      <a:pt x="35" y="0"/>
                    </a:lnTo>
                    <a:close/>
                    <a:moveTo>
                      <a:pt x="31" y="8"/>
                    </a:moveTo>
                    <a:lnTo>
                      <a:pt x="27" y="8"/>
                    </a:lnTo>
                    <a:lnTo>
                      <a:pt x="23" y="12"/>
                    </a:lnTo>
                    <a:lnTo>
                      <a:pt x="20" y="12"/>
                    </a:lnTo>
                    <a:lnTo>
                      <a:pt x="16" y="20"/>
                    </a:lnTo>
                    <a:lnTo>
                      <a:pt x="16" y="27"/>
                    </a:lnTo>
                    <a:lnTo>
                      <a:pt x="12" y="35"/>
                    </a:lnTo>
                    <a:lnTo>
                      <a:pt x="16" y="50"/>
                    </a:lnTo>
                    <a:lnTo>
                      <a:pt x="20" y="66"/>
                    </a:lnTo>
                    <a:lnTo>
                      <a:pt x="23" y="69"/>
                    </a:lnTo>
                    <a:lnTo>
                      <a:pt x="31" y="73"/>
                    </a:lnTo>
                    <a:lnTo>
                      <a:pt x="39" y="77"/>
                    </a:lnTo>
                    <a:lnTo>
                      <a:pt x="46" y="73"/>
                    </a:lnTo>
                    <a:lnTo>
                      <a:pt x="50" y="69"/>
                    </a:lnTo>
                    <a:lnTo>
                      <a:pt x="54" y="62"/>
                    </a:lnTo>
                    <a:lnTo>
                      <a:pt x="58" y="46"/>
                    </a:lnTo>
                    <a:lnTo>
                      <a:pt x="58" y="35"/>
                    </a:lnTo>
                    <a:lnTo>
                      <a:pt x="54" y="23"/>
                    </a:lnTo>
                    <a:lnTo>
                      <a:pt x="46" y="16"/>
                    </a:lnTo>
                    <a:lnTo>
                      <a:pt x="43" y="8"/>
                    </a:lnTo>
                    <a:lnTo>
                      <a:pt x="31" y="8"/>
                    </a:lnTo>
                    <a:close/>
                  </a:path>
                </a:pathLst>
              </a:custGeom>
              <a:solidFill>
                <a:srgbClr val="000000"/>
              </a:solidFill>
              <a:ln w="0">
                <a:solidFill>
                  <a:srgbClr val="000000"/>
                </a:solidFill>
                <a:round/>
                <a:headEnd/>
                <a:tailEnd/>
              </a:ln>
            </p:spPr>
            <p:txBody>
              <a:bodyPr/>
              <a:lstStyle/>
              <a:p>
                <a:endParaRPr lang="en-CA"/>
              </a:p>
            </p:txBody>
          </p:sp>
          <p:sp>
            <p:nvSpPr>
              <p:cNvPr id="15684" name="Freeform 35"/>
              <p:cNvSpPr>
                <a:spLocks noEditPoints="1"/>
              </p:cNvSpPr>
              <p:nvPr/>
            </p:nvSpPr>
            <p:spPr bwMode="auto">
              <a:xfrm>
                <a:off x="4409" y="1322"/>
                <a:ext cx="69" cy="81"/>
              </a:xfrm>
              <a:custGeom>
                <a:avLst/>
                <a:gdLst>
                  <a:gd name="T0" fmla="*/ 34 w 69"/>
                  <a:gd name="T1" fmla="*/ 0 h 81"/>
                  <a:gd name="T2" fmla="*/ 46 w 69"/>
                  <a:gd name="T3" fmla="*/ 4 h 81"/>
                  <a:gd name="T4" fmla="*/ 54 w 69"/>
                  <a:gd name="T5" fmla="*/ 8 h 81"/>
                  <a:gd name="T6" fmla="*/ 61 w 69"/>
                  <a:gd name="T7" fmla="*/ 16 h 81"/>
                  <a:gd name="T8" fmla="*/ 69 w 69"/>
                  <a:gd name="T9" fmla="*/ 27 h 81"/>
                  <a:gd name="T10" fmla="*/ 69 w 69"/>
                  <a:gd name="T11" fmla="*/ 39 h 81"/>
                  <a:gd name="T12" fmla="*/ 69 w 69"/>
                  <a:gd name="T13" fmla="*/ 50 h 81"/>
                  <a:gd name="T14" fmla="*/ 65 w 69"/>
                  <a:gd name="T15" fmla="*/ 62 h 81"/>
                  <a:gd name="T16" fmla="*/ 61 w 69"/>
                  <a:gd name="T17" fmla="*/ 69 h 81"/>
                  <a:gd name="T18" fmla="*/ 54 w 69"/>
                  <a:gd name="T19" fmla="*/ 77 h 81"/>
                  <a:gd name="T20" fmla="*/ 42 w 69"/>
                  <a:gd name="T21" fmla="*/ 81 h 81"/>
                  <a:gd name="T22" fmla="*/ 34 w 69"/>
                  <a:gd name="T23" fmla="*/ 81 h 81"/>
                  <a:gd name="T24" fmla="*/ 23 w 69"/>
                  <a:gd name="T25" fmla="*/ 81 h 81"/>
                  <a:gd name="T26" fmla="*/ 15 w 69"/>
                  <a:gd name="T27" fmla="*/ 73 h 81"/>
                  <a:gd name="T28" fmla="*/ 8 w 69"/>
                  <a:gd name="T29" fmla="*/ 69 h 81"/>
                  <a:gd name="T30" fmla="*/ 0 w 69"/>
                  <a:gd name="T31" fmla="*/ 54 h 81"/>
                  <a:gd name="T32" fmla="*/ 0 w 69"/>
                  <a:gd name="T33" fmla="*/ 43 h 81"/>
                  <a:gd name="T34" fmla="*/ 0 w 69"/>
                  <a:gd name="T35" fmla="*/ 31 h 81"/>
                  <a:gd name="T36" fmla="*/ 4 w 69"/>
                  <a:gd name="T37" fmla="*/ 23 h 81"/>
                  <a:gd name="T38" fmla="*/ 8 w 69"/>
                  <a:gd name="T39" fmla="*/ 12 h 81"/>
                  <a:gd name="T40" fmla="*/ 15 w 69"/>
                  <a:gd name="T41" fmla="*/ 8 h 81"/>
                  <a:gd name="T42" fmla="*/ 27 w 69"/>
                  <a:gd name="T43" fmla="*/ 4 h 81"/>
                  <a:gd name="T44" fmla="*/ 34 w 69"/>
                  <a:gd name="T45" fmla="*/ 0 h 81"/>
                  <a:gd name="T46" fmla="*/ 31 w 69"/>
                  <a:gd name="T47" fmla="*/ 8 h 81"/>
                  <a:gd name="T48" fmla="*/ 27 w 69"/>
                  <a:gd name="T49" fmla="*/ 8 h 81"/>
                  <a:gd name="T50" fmla="*/ 23 w 69"/>
                  <a:gd name="T51" fmla="*/ 12 h 81"/>
                  <a:gd name="T52" fmla="*/ 19 w 69"/>
                  <a:gd name="T53" fmla="*/ 12 h 81"/>
                  <a:gd name="T54" fmla="*/ 15 w 69"/>
                  <a:gd name="T55" fmla="*/ 20 h 81"/>
                  <a:gd name="T56" fmla="*/ 11 w 69"/>
                  <a:gd name="T57" fmla="*/ 27 h 81"/>
                  <a:gd name="T58" fmla="*/ 11 w 69"/>
                  <a:gd name="T59" fmla="*/ 35 h 81"/>
                  <a:gd name="T60" fmla="*/ 15 w 69"/>
                  <a:gd name="T61" fmla="*/ 50 h 81"/>
                  <a:gd name="T62" fmla="*/ 19 w 69"/>
                  <a:gd name="T63" fmla="*/ 66 h 81"/>
                  <a:gd name="T64" fmla="*/ 23 w 69"/>
                  <a:gd name="T65" fmla="*/ 69 h 81"/>
                  <a:gd name="T66" fmla="*/ 31 w 69"/>
                  <a:gd name="T67" fmla="*/ 73 h 81"/>
                  <a:gd name="T68" fmla="*/ 38 w 69"/>
                  <a:gd name="T69" fmla="*/ 77 h 81"/>
                  <a:gd name="T70" fmla="*/ 46 w 69"/>
                  <a:gd name="T71" fmla="*/ 73 h 81"/>
                  <a:gd name="T72" fmla="*/ 50 w 69"/>
                  <a:gd name="T73" fmla="*/ 69 h 81"/>
                  <a:gd name="T74" fmla="*/ 54 w 69"/>
                  <a:gd name="T75" fmla="*/ 62 h 81"/>
                  <a:gd name="T76" fmla="*/ 57 w 69"/>
                  <a:gd name="T77" fmla="*/ 46 h 81"/>
                  <a:gd name="T78" fmla="*/ 54 w 69"/>
                  <a:gd name="T79" fmla="*/ 35 h 81"/>
                  <a:gd name="T80" fmla="*/ 54 w 69"/>
                  <a:gd name="T81" fmla="*/ 23 h 81"/>
                  <a:gd name="T82" fmla="*/ 46 w 69"/>
                  <a:gd name="T83" fmla="*/ 16 h 81"/>
                  <a:gd name="T84" fmla="*/ 42 w 69"/>
                  <a:gd name="T85" fmla="*/ 8 h 81"/>
                  <a:gd name="T86" fmla="*/ 31 w 69"/>
                  <a:gd name="T87" fmla="*/ 8 h 8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9"/>
                  <a:gd name="T133" fmla="*/ 0 h 81"/>
                  <a:gd name="T134" fmla="*/ 69 w 69"/>
                  <a:gd name="T135" fmla="*/ 81 h 8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9" h="81">
                    <a:moveTo>
                      <a:pt x="34" y="0"/>
                    </a:moveTo>
                    <a:lnTo>
                      <a:pt x="46" y="4"/>
                    </a:lnTo>
                    <a:lnTo>
                      <a:pt x="54" y="8"/>
                    </a:lnTo>
                    <a:lnTo>
                      <a:pt x="61" y="16"/>
                    </a:lnTo>
                    <a:lnTo>
                      <a:pt x="69" y="27"/>
                    </a:lnTo>
                    <a:lnTo>
                      <a:pt x="69" y="39"/>
                    </a:lnTo>
                    <a:lnTo>
                      <a:pt x="69" y="50"/>
                    </a:lnTo>
                    <a:lnTo>
                      <a:pt x="65" y="62"/>
                    </a:lnTo>
                    <a:lnTo>
                      <a:pt x="61" y="69"/>
                    </a:lnTo>
                    <a:lnTo>
                      <a:pt x="54" y="77"/>
                    </a:lnTo>
                    <a:lnTo>
                      <a:pt x="42" y="81"/>
                    </a:lnTo>
                    <a:lnTo>
                      <a:pt x="34" y="81"/>
                    </a:lnTo>
                    <a:lnTo>
                      <a:pt x="23" y="81"/>
                    </a:lnTo>
                    <a:lnTo>
                      <a:pt x="15" y="73"/>
                    </a:lnTo>
                    <a:lnTo>
                      <a:pt x="8" y="69"/>
                    </a:lnTo>
                    <a:lnTo>
                      <a:pt x="0" y="54"/>
                    </a:lnTo>
                    <a:lnTo>
                      <a:pt x="0" y="43"/>
                    </a:lnTo>
                    <a:lnTo>
                      <a:pt x="0" y="31"/>
                    </a:lnTo>
                    <a:lnTo>
                      <a:pt x="4" y="23"/>
                    </a:lnTo>
                    <a:lnTo>
                      <a:pt x="8" y="12"/>
                    </a:lnTo>
                    <a:lnTo>
                      <a:pt x="15" y="8"/>
                    </a:lnTo>
                    <a:lnTo>
                      <a:pt x="27" y="4"/>
                    </a:lnTo>
                    <a:lnTo>
                      <a:pt x="34" y="0"/>
                    </a:lnTo>
                    <a:close/>
                    <a:moveTo>
                      <a:pt x="31" y="8"/>
                    </a:moveTo>
                    <a:lnTo>
                      <a:pt x="27" y="8"/>
                    </a:lnTo>
                    <a:lnTo>
                      <a:pt x="23" y="12"/>
                    </a:lnTo>
                    <a:lnTo>
                      <a:pt x="19" y="12"/>
                    </a:lnTo>
                    <a:lnTo>
                      <a:pt x="15" y="20"/>
                    </a:lnTo>
                    <a:lnTo>
                      <a:pt x="11" y="27"/>
                    </a:lnTo>
                    <a:lnTo>
                      <a:pt x="11" y="35"/>
                    </a:lnTo>
                    <a:lnTo>
                      <a:pt x="15" y="50"/>
                    </a:lnTo>
                    <a:lnTo>
                      <a:pt x="19" y="66"/>
                    </a:lnTo>
                    <a:lnTo>
                      <a:pt x="23" y="69"/>
                    </a:lnTo>
                    <a:lnTo>
                      <a:pt x="31" y="73"/>
                    </a:lnTo>
                    <a:lnTo>
                      <a:pt x="38" y="77"/>
                    </a:lnTo>
                    <a:lnTo>
                      <a:pt x="46" y="73"/>
                    </a:lnTo>
                    <a:lnTo>
                      <a:pt x="50" y="69"/>
                    </a:lnTo>
                    <a:lnTo>
                      <a:pt x="54" y="62"/>
                    </a:lnTo>
                    <a:lnTo>
                      <a:pt x="57" y="46"/>
                    </a:lnTo>
                    <a:lnTo>
                      <a:pt x="54" y="35"/>
                    </a:lnTo>
                    <a:lnTo>
                      <a:pt x="54" y="23"/>
                    </a:lnTo>
                    <a:lnTo>
                      <a:pt x="46" y="16"/>
                    </a:lnTo>
                    <a:lnTo>
                      <a:pt x="42" y="8"/>
                    </a:lnTo>
                    <a:lnTo>
                      <a:pt x="31" y="8"/>
                    </a:lnTo>
                    <a:close/>
                  </a:path>
                </a:pathLst>
              </a:custGeom>
              <a:solidFill>
                <a:srgbClr val="000000"/>
              </a:solidFill>
              <a:ln w="0">
                <a:solidFill>
                  <a:srgbClr val="000000"/>
                </a:solidFill>
                <a:round/>
                <a:headEnd/>
                <a:tailEnd/>
              </a:ln>
            </p:spPr>
            <p:txBody>
              <a:bodyPr/>
              <a:lstStyle/>
              <a:p>
                <a:endParaRPr lang="en-CA"/>
              </a:p>
            </p:txBody>
          </p:sp>
          <p:sp>
            <p:nvSpPr>
              <p:cNvPr id="15685" name="Freeform 36"/>
              <p:cNvSpPr>
                <a:spLocks noEditPoints="1"/>
              </p:cNvSpPr>
              <p:nvPr/>
            </p:nvSpPr>
            <p:spPr bwMode="auto">
              <a:xfrm>
                <a:off x="4493" y="1284"/>
                <a:ext cx="77" cy="119"/>
              </a:xfrm>
              <a:custGeom>
                <a:avLst/>
                <a:gdLst>
                  <a:gd name="T0" fmla="*/ 50 w 77"/>
                  <a:gd name="T1" fmla="*/ 107 h 119"/>
                  <a:gd name="T2" fmla="*/ 46 w 77"/>
                  <a:gd name="T3" fmla="*/ 111 h 119"/>
                  <a:gd name="T4" fmla="*/ 39 w 77"/>
                  <a:gd name="T5" fmla="*/ 115 h 119"/>
                  <a:gd name="T6" fmla="*/ 35 w 77"/>
                  <a:gd name="T7" fmla="*/ 119 h 119"/>
                  <a:gd name="T8" fmla="*/ 27 w 77"/>
                  <a:gd name="T9" fmla="*/ 119 h 119"/>
                  <a:gd name="T10" fmla="*/ 16 w 77"/>
                  <a:gd name="T11" fmla="*/ 115 h 119"/>
                  <a:gd name="T12" fmla="*/ 8 w 77"/>
                  <a:gd name="T13" fmla="*/ 107 h 119"/>
                  <a:gd name="T14" fmla="*/ 0 w 77"/>
                  <a:gd name="T15" fmla="*/ 96 h 119"/>
                  <a:gd name="T16" fmla="*/ 0 w 77"/>
                  <a:gd name="T17" fmla="*/ 84 h 119"/>
                  <a:gd name="T18" fmla="*/ 0 w 77"/>
                  <a:gd name="T19" fmla="*/ 69 h 119"/>
                  <a:gd name="T20" fmla="*/ 8 w 77"/>
                  <a:gd name="T21" fmla="*/ 54 h 119"/>
                  <a:gd name="T22" fmla="*/ 16 w 77"/>
                  <a:gd name="T23" fmla="*/ 46 h 119"/>
                  <a:gd name="T24" fmla="*/ 23 w 77"/>
                  <a:gd name="T25" fmla="*/ 42 h 119"/>
                  <a:gd name="T26" fmla="*/ 35 w 77"/>
                  <a:gd name="T27" fmla="*/ 38 h 119"/>
                  <a:gd name="T28" fmla="*/ 42 w 77"/>
                  <a:gd name="T29" fmla="*/ 42 h 119"/>
                  <a:gd name="T30" fmla="*/ 50 w 77"/>
                  <a:gd name="T31" fmla="*/ 46 h 119"/>
                  <a:gd name="T32" fmla="*/ 50 w 77"/>
                  <a:gd name="T33" fmla="*/ 31 h 119"/>
                  <a:gd name="T34" fmla="*/ 50 w 77"/>
                  <a:gd name="T35" fmla="*/ 19 h 119"/>
                  <a:gd name="T36" fmla="*/ 50 w 77"/>
                  <a:gd name="T37" fmla="*/ 15 h 119"/>
                  <a:gd name="T38" fmla="*/ 50 w 77"/>
                  <a:gd name="T39" fmla="*/ 12 h 119"/>
                  <a:gd name="T40" fmla="*/ 50 w 77"/>
                  <a:gd name="T41" fmla="*/ 12 h 119"/>
                  <a:gd name="T42" fmla="*/ 46 w 77"/>
                  <a:gd name="T43" fmla="*/ 8 h 119"/>
                  <a:gd name="T44" fmla="*/ 46 w 77"/>
                  <a:gd name="T45" fmla="*/ 8 h 119"/>
                  <a:gd name="T46" fmla="*/ 42 w 77"/>
                  <a:gd name="T47" fmla="*/ 8 h 119"/>
                  <a:gd name="T48" fmla="*/ 42 w 77"/>
                  <a:gd name="T49" fmla="*/ 12 h 119"/>
                  <a:gd name="T50" fmla="*/ 39 w 77"/>
                  <a:gd name="T51" fmla="*/ 8 h 119"/>
                  <a:gd name="T52" fmla="*/ 62 w 77"/>
                  <a:gd name="T53" fmla="*/ 0 h 119"/>
                  <a:gd name="T54" fmla="*/ 65 w 77"/>
                  <a:gd name="T55" fmla="*/ 0 h 119"/>
                  <a:gd name="T56" fmla="*/ 65 w 77"/>
                  <a:gd name="T57" fmla="*/ 88 h 119"/>
                  <a:gd name="T58" fmla="*/ 65 w 77"/>
                  <a:gd name="T59" fmla="*/ 100 h 119"/>
                  <a:gd name="T60" fmla="*/ 65 w 77"/>
                  <a:gd name="T61" fmla="*/ 104 h 119"/>
                  <a:gd name="T62" fmla="*/ 65 w 77"/>
                  <a:gd name="T63" fmla="*/ 107 h 119"/>
                  <a:gd name="T64" fmla="*/ 65 w 77"/>
                  <a:gd name="T65" fmla="*/ 107 h 119"/>
                  <a:gd name="T66" fmla="*/ 69 w 77"/>
                  <a:gd name="T67" fmla="*/ 111 h 119"/>
                  <a:gd name="T68" fmla="*/ 69 w 77"/>
                  <a:gd name="T69" fmla="*/ 111 h 119"/>
                  <a:gd name="T70" fmla="*/ 73 w 77"/>
                  <a:gd name="T71" fmla="*/ 111 h 119"/>
                  <a:gd name="T72" fmla="*/ 73 w 77"/>
                  <a:gd name="T73" fmla="*/ 107 h 119"/>
                  <a:gd name="T74" fmla="*/ 77 w 77"/>
                  <a:gd name="T75" fmla="*/ 111 h 119"/>
                  <a:gd name="T76" fmla="*/ 54 w 77"/>
                  <a:gd name="T77" fmla="*/ 119 h 119"/>
                  <a:gd name="T78" fmla="*/ 50 w 77"/>
                  <a:gd name="T79" fmla="*/ 119 h 119"/>
                  <a:gd name="T80" fmla="*/ 50 w 77"/>
                  <a:gd name="T81" fmla="*/ 107 h 119"/>
                  <a:gd name="T82" fmla="*/ 50 w 77"/>
                  <a:gd name="T83" fmla="*/ 100 h 119"/>
                  <a:gd name="T84" fmla="*/ 50 w 77"/>
                  <a:gd name="T85" fmla="*/ 65 h 119"/>
                  <a:gd name="T86" fmla="*/ 50 w 77"/>
                  <a:gd name="T87" fmla="*/ 58 h 119"/>
                  <a:gd name="T88" fmla="*/ 46 w 77"/>
                  <a:gd name="T89" fmla="*/ 54 h 119"/>
                  <a:gd name="T90" fmla="*/ 46 w 77"/>
                  <a:gd name="T91" fmla="*/ 50 h 119"/>
                  <a:gd name="T92" fmla="*/ 42 w 77"/>
                  <a:gd name="T93" fmla="*/ 46 h 119"/>
                  <a:gd name="T94" fmla="*/ 39 w 77"/>
                  <a:gd name="T95" fmla="*/ 46 h 119"/>
                  <a:gd name="T96" fmla="*/ 35 w 77"/>
                  <a:gd name="T97" fmla="*/ 46 h 119"/>
                  <a:gd name="T98" fmla="*/ 27 w 77"/>
                  <a:gd name="T99" fmla="*/ 46 h 119"/>
                  <a:gd name="T100" fmla="*/ 19 w 77"/>
                  <a:gd name="T101" fmla="*/ 50 h 119"/>
                  <a:gd name="T102" fmla="*/ 16 w 77"/>
                  <a:gd name="T103" fmla="*/ 61 h 119"/>
                  <a:gd name="T104" fmla="*/ 12 w 77"/>
                  <a:gd name="T105" fmla="*/ 77 h 119"/>
                  <a:gd name="T106" fmla="*/ 16 w 77"/>
                  <a:gd name="T107" fmla="*/ 88 h 119"/>
                  <a:gd name="T108" fmla="*/ 19 w 77"/>
                  <a:gd name="T109" fmla="*/ 100 h 119"/>
                  <a:gd name="T110" fmla="*/ 27 w 77"/>
                  <a:gd name="T111" fmla="*/ 107 h 119"/>
                  <a:gd name="T112" fmla="*/ 35 w 77"/>
                  <a:gd name="T113" fmla="*/ 107 h 119"/>
                  <a:gd name="T114" fmla="*/ 42 w 77"/>
                  <a:gd name="T115" fmla="*/ 107 h 119"/>
                  <a:gd name="T116" fmla="*/ 50 w 77"/>
                  <a:gd name="T117" fmla="*/ 100 h 11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77"/>
                  <a:gd name="T178" fmla="*/ 0 h 119"/>
                  <a:gd name="T179" fmla="*/ 77 w 77"/>
                  <a:gd name="T180" fmla="*/ 119 h 11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77" h="119">
                    <a:moveTo>
                      <a:pt x="50" y="107"/>
                    </a:moveTo>
                    <a:lnTo>
                      <a:pt x="46" y="111"/>
                    </a:lnTo>
                    <a:lnTo>
                      <a:pt x="39" y="115"/>
                    </a:lnTo>
                    <a:lnTo>
                      <a:pt x="35" y="119"/>
                    </a:lnTo>
                    <a:lnTo>
                      <a:pt x="27" y="119"/>
                    </a:lnTo>
                    <a:lnTo>
                      <a:pt x="16" y="115"/>
                    </a:lnTo>
                    <a:lnTo>
                      <a:pt x="8" y="107"/>
                    </a:lnTo>
                    <a:lnTo>
                      <a:pt x="0" y="96"/>
                    </a:lnTo>
                    <a:lnTo>
                      <a:pt x="0" y="84"/>
                    </a:lnTo>
                    <a:lnTo>
                      <a:pt x="0" y="69"/>
                    </a:lnTo>
                    <a:lnTo>
                      <a:pt x="8" y="54"/>
                    </a:lnTo>
                    <a:lnTo>
                      <a:pt x="16" y="46"/>
                    </a:lnTo>
                    <a:lnTo>
                      <a:pt x="23" y="42"/>
                    </a:lnTo>
                    <a:lnTo>
                      <a:pt x="35" y="38"/>
                    </a:lnTo>
                    <a:lnTo>
                      <a:pt x="42" y="42"/>
                    </a:lnTo>
                    <a:lnTo>
                      <a:pt x="50" y="46"/>
                    </a:lnTo>
                    <a:lnTo>
                      <a:pt x="50" y="31"/>
                    </a:lnTo>
                    <a:lnTo>
                      <a:pt x="50" y="19"/>
                    </a:lnTo>
                    <a:lnTo>
                      <a:pt x="50" y="15"/>
                    </a:lnTo>
                    <a:lnTo>
                      <a:pt x="50" y="12"/>
                    </a:lnTo>
                    <a:lnTo>
                      <a:pt x="46" y="8"/>
                    </a:lnTo>
                    <a:lnTo>
                      <a:pt x="42" y="8"/>
                    </a:lnTo>
                    <a:lnTo>
                      <a:pt x="42" y="12"/>
                    </a:lnTo>
                    <a:lnTo>
                      <a:pt x="39" y="8"/>
                    </a:lnTo>
                    <a:lnTo>
                      <a:pt x="62" y="0"/>
                    </a:lnTo>
                    <a:lnTo>
                      <a:pt x="65" y="0"/>
                    </a:lnTo>
                    <a:lnTo>
                      <a:pt x="65" y="88"/>
                    </a:lnTo>
                    <a:lnTo>
                      <a:pt x="65" y="100"/>
                    </a:lnTo>
                    <a:lnTo>
                      <a:pt x="65" y="104"/>
                    </a:lnTo>
                    <a:lnTo>
                      <a:pt x="65" y="107"/>
                    </a:lnTo>
                    <a:lnTo>
                      <a:pt x="69" y="111"/>
                    </a:lnTo>
                    <a:lnTo>
                      <a:pt x="73" y="111"/>
                    </a:lnTo>
                    <a:lnTo>
                      <a:pt x="73" y="107"/>
                    </a:lnTo>
                    <a:lnTo>
                      <a:pt x="77" y="111"/>
                    </a:lnTo>
                    <a:lnTo>
                      <a:pt x="54" y="119"/>
                    </a:lnTo>
                    <a:lnTo>
                      <a:pt x="50" y="119"/>
                    </a:lnTo>
                    <a:lnTo>
                      <a:pt x="50" y="107"/>
                    </a:lnTo>
                    <a:close/>
                    <a:moveTo>
                      <a:pt x="50" y="100"/>
                    </a:moveTo>
                    <a:lnTo>
                      <a:pt x="50" y="65"/>
                    </a:lnTo>
                    <a:lnTo>
                      <a:pt x="50" y="58"/>
                    </a:lnTo>
                    <a:lnTo>
                      <a:pt x="46" y="54"/>
                    </a:lnTo>
                    <a:lnTo>
                      <a:pt x="46" y="50"/>
                    </a:lnTo>
                    <a:lnTo>
                      <a:pt x="42" y="46"/>
                    </a:lnTo>
                    <a:lnTo>
                      <a:pt x="39" y="46"/>
                    </a:lnTo>
                    <a:lnTo>
                      <a:pt x="35" y="46"/>
                    </a:lnTo>
                    <a:lnTo>
                      <a:pt x="27" y="46"/>
                    </a:lnTo>
                    <a:lnTo>
                      <a:pt x="19" y="50"/>
                    </a:lnTo>
                    <a:lnTo>
                      <a:pt x="16" y="61"/>
                    </a:lnTo>
                    <a:lnTo>
                      <a:pt x="12" y="77"/>
                    </a:lnTo>
                    <a:lnTo>
                      <a:pt x="16" y="88"/>
                    </a:lnTo>
                    <a:lnTo>
                      <a:pt x="19" y="100"/>
                    </a:lnTo>
                    <a:lnTo>
                      <a:pt x="27" y="107"/>
                    </a:lnTo>
                    <a:lnTo>
                      <a:pt x="35" y="107"/>
                    </a:lnTo>
                    <a:lnTo>
                      <a:pt x="42" y="107"/>
                    </a:lnTo>
                    <a:lnTo>
                      <a:pt x="50" y="100"/>
                    </a:lnTo>
                    <a:close/>
                  </a:path>
                </a:pathLst>
              </a:custGeom>
              <a:solidFill>
                <a:srgbClr val="000000"/>
              </a:solidFill>
              <a:ln w="0">
                <a:solidFill>
                  <a:srgbClr val="000000"/>
                </a:solidFill>
                <a:round/>
                <a:headEnd/>
                <a:tailEnd/>
              </a:ln>
            </p:spPr>
            <p:txBody>
              <a:bodyPr/>
              <a:lstStyle/>
              <a:p>
                <a:endParaRPr lang="en-CA"/>
              </a:p>
            </p:txBody>
          </p:sp>
          <p:sp>
            <p:nvSpPr>
              <p:cNvPr id="15686" name="Rectangle 37"/>
              <p:cNvSpPr>
                <a:spLocks noChangeArrowheads="1"/>
              </p:cNvSpPr>
              <p:nvPr/>
            </p:nvSpPr>
            <p:spPr bwMode="auto">
              <a:xfrm>
                <a:off x="4670" y="1261"/>
                <a:ext cx="7" cy="207"/>
              </a:xfrm>
              <a:prstGeom prst="rect">
                <a:avLst/>
              </a:prstGeom>
              <a:solidFill>
                <a:srgbClr val="000000"/>
              </a:solidFill>
              <a:ln w="0">
                <a:solidFill>
                  <a:srgbClr val="000000"/>
                </a:solidFill>
                <a:miter lim="800000"/>
                <a:headEnd/>
                <a:tailEnd/>
              </a:ln>
            </p:spPr>
            <p:txBody>
              <a:bodyPr/>
              <a:lstStyle/>
              <a:p>
                <a:endParaRPr lang="en-US"/>
              </a:p>
            </p:txBody>
          </p:sp>
          <p:sp>
            <p:nvSpPr>
              <p:cNvPr id="15687" name="Freeform 38"/>
              <p:cNvSpPr>
                <a:spLocks/>
              </p:cNvSpPr>
              <p:nvPr/>
            </p:nvSpPr>
            <p:spPr bwMode="auto">
              <a:xfrm>
                <a:off x="4877" y="1284"/>
                <a:ext cx="34" cy="119"/>
              </a:xfrm>
              <a:custGeom>
                <a:avLst/>
                <a:gdLst>
                  <a:gd name="T0" fmla="*/ 23 w 34"/>
                  <a:gd name="T1" fmla="*/ 0 h 119"/>
                  <a:gd name="T2" fmla="*/ 23 w 34"/>
                  <a:gd name="T3" fmla="*/ 100 h 119"/>
                  <a:gd name="T4" fmla="*/ 23 w 34"/>
                  <a:gd name="T5" fmla="*/ 107 h 119"/>
                  <a:gd name="T6" fmla="*/ 23 w 34"/>
                  <a:gd name="T7" fmla="*/ 111 h 119"/>
                  <a:gd name="T8" fmla="*/ 27 w 34"/>
                  <a:gd name="T9" fmla="*/ 111 h 119"/>
                  <a:gd name="T10" fmla="*/ 27 w 34"/>
                  <a:gd name="T11" fmla="*/ 115 h 119"/>
                  <a:gd name="T12" fmla="*/ 31 w 34"/>
                  <a:gd name="T13" fmla="*/ 115 h 119"/>
                  <a:gd name="T14" fmla="*/ 34 w 34"/>
                  <a:gd name="T15" fmla="*/ 115 h 119"/>
                  <a:gd name="T16" fmla="*/ 34 w 34"/>
                  <a:gd name="T17" fmla="*/ 119 h 119"/>
                  <a:gd name="T18" fmla="*/ 0 w 34"/>
                  <a:gd name="T19" fmla="*/ 119 h 119"/>
                  <a:gd name="T20" fmla="*/ 0 w 34"/>
                  <a:gd name="T21" fmla="*/ 115 h 119"/>
                  <a:gd name="T22" fmla="*/ 4 w 34"/>
                  <a:gd name="T23" fmla="*/ 115 h 119"/>
                  <a:gd name="T24" fmla="*/ 4 w 34"/>
                  <a:gd name="T25" fmla="*/ 115 h 119"/>
                  <a:gd name="T26" fmla="*/ 8 w 34"/>
                  <a:gd name="T27" fmla="*/ 111 h 119"/>
                  <a:gd name="T28" fmla="*/ 8 w 34"/>
                  <a:gd name="T29" fmla="*/ 111 h 119"/>
                  <a:gd name="T30" fmla="*/ 8 w 34"/>
                  <a:gd name="T31" fmla="*/ 107 h 119"/>
                  <a:gd name="T32" fmla="*/ 8 w 34"/>
                  <a:gd name="T33" fmla="*/ 100 h 119"/>
                  <a:gd name="T34" fmla="*/ 8 w 34"/>
                  <a:gd name="T35" fmla="*/ 31 h 119"/>
                  <a:gd name="T36" fmla="*/ 8 w 34"/>
                  <a:gd name="T37" fmla="*/ 19 h 119"/>
                  <a:gd name="T38" fmla="*/ 8 w 34"/>
                  <a:gd name="T39" fmla="*/ 15 h 119"/>
                  <a:gd name="T40" fmla="*/ 8 w 34"/>
                  <a:gd name="T41" fmla="*/ 12 h 119"/>
                  <a:gd name="T42" fmla="*/ 8 w 34"/>
                  <a:gd name="T43" fmla="*/ 12 h 119"/>
                  <a:gd name="T44" fmla="*/ 8 w 34"/>
                  <a:gd name="T45" fmla="*/ 8 h 119"/>
                  <a:gd name="T46" fmla="*/ 4 w 34"/>
                  <a:gd name="T47" fmla="*/ 8 h 119"/>
                  <a:gd name="T48" fmla="*/ 4 w 34"/>
                  <a:gd name="T49" fmla="*/ 8 h 119"/>
                  <a:gd name="T50" fmla="*/ 0 w 34"/>
                  <a:gd name="T51" fmla="*/ 12 h 119"/>
                  <a:gd name="T52" fmla="*/ 0 w 34"/>
                  <a:gd name="T53" fmla="*/ 8 h 119"/>
                  <a:gd name="T54" fmla="*/ 19 w 34"/>
                  <a:gd name="T55" fmla="*/ 0 h 119"/>
                  <a:gd name="T56" fmla="*/ 23 w 34"/>
                  <a:gd name="T57" fmla="*/ 0 h 11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4"/>
                  <a:gd name="T88" fmla="*/ 0 h 119"/>
                  <a:gd name="T89" fmla="*/ 34 w 34"/>
                  <a:gd name="T90" fmla="*/ 119 h 11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4" h="119">
                    <a:moveTo>
                      <a:pt x="23" y="0"/>
                    </a:moveTo>
                    <a:lnTo>
                      <a:pt x="23" y="100"/>
                    </a:lnTo>
                    <a:lnTo>
                      <a:pt x="23" y="107"/>
                    </a:lnTo>
                    <a:lnTo>
                      <a:pt x="23" y="111"/>
                    </a:lnTo>
                    <a:lnTo>
                      <a:pt x="27" y="111"/>
                    </a:lnTo>
                    <a:lnTo>
                      <a:pt x="27" y="115"/>
                    </a:lnTo>
                    <a:lnTo>
                      <a:pt x="31" y="115"/>
                    </a:lnTo>
                    <a:lnTo>
                      <a:pt x="34" y="115"/>
                    </a:lnTo>
                    <a:lnTo>
                      <a:pt x="34" y="119"/>
                    </a:lnTo>
                    <a:lnTo>
                      <a:pt x="0" y="119"/>
                    </a:lnTo>
                    <a:lnTo>
                      <a:pt x="0" y="115"/>
                    </a:lnTo>
                    <a:lnTo>
                      <a:pt x="4" y="115"/>
                    </a:lnTo>
                    <a:lnTo>
                      <a:pt x="8" y="111"/>
                    </a:lnTo>
                    <a:lnTo>
                      <a:pt x="8" y="107"/>
                    </a:lnTo>
                    <a:lnTo>
                      <a:pt x="8" y="100"/>
                    </a:lnTo>
                    <a:lnTo>
                      <a:pt x="8" y="31"/>
                    </a:lnTo>
                    <a:lnTo>
                      <a:pt x="8" y="19"/>
                    </a:lnTo>
                    <a:lnTo>
                      <a:pt x="8" y="15"/>
                    </a:lnTo>
                    <a:lnTo>
                      <a:pt x="8" y="12"/>
                    </a:lnTo>
                    <a:lnTo>
                      <a:pt x="8" y="8"/>
                    </a:lnTo>
                    <a:lnTo>
                      <a:pt x="4" y="8"/>
                    </a:lnTo>
                    <a:lnTo>
                      <a:pt x="0" y="12"/>
                    </a:lnTo>
                    <a:lnTo>
                      <a:pt x="0" y="8"/>
                    </a:lnTo>
                    <a:lnTo>
                      <a:pt x="19" y="0"/>
                    </a:lnTo>
                    <a:lnTo>
                      <a:pt x="23" y="0"/>
                    </a:lnTo>
                    <a:close/>
                  </a:path>
                </a:pathLst>
              </a:custGeom>
              <a:solidFill>
                <a:srgbClr val="000000"/>
              </a:solidFill>
              <a:ln w="0">
                <a:solidFill>
                  <a:srgbClr val="000000"/>
                </a:solidFill>
                <a:round/>
                <a:headEnd/>
                <a:tailEnd/>
              </a:ln>
            </p:spPr>
            <p:txBody>
              <a:bodyPr/>
              <a:lstStyle/>
              <a:p>
                <a:endParaRPr lang="en-CA"/>
              </a:p>
            </p:txBody>
          </p:sp>
          <p:sp>
            <p:nvSpPr>
              <p:cNvPr id="15688" name="Freeform 39"/>
              <p:cNvSpPr>
                <a:spLocks/>
              </p:cNvSpPr>
              <p:nvPr/>
            </p:nvSpPr>
            <p:spPr bwMode="auto">
              <a:xfrm>
                <a:off x="4919" y="1326"/>
                <a:ext cx="81" cy="77"/>
              </a:xfrm>
              <a:custGeom>
                <a:avLst/>
                <a:gdLst>
                  <a:gd name="T0" fmla="*/ 69 w 81"/>
                  <a:gd name="T1" fmla="*/ 0 h 77"/>
                  <a:gd name="T2" fmla="*/ 69 w 81"/>
                  <a:gd name="T3" fmla="*/ 46 h 77"/>
                  <a:gd name="T4" fmla="*/ 69 w 81"/>
                  <a:gd name="T5" fmla="*/ 58 h 77"/>
                  <a:gd name="T6" fmla="*/ 69 w 81"/>
                  <a:gd name="T7" fmla="*/ 62 h 77"/>
                  <a:gd name="T8" fmla="*/ 69 w 81"/>
                  <a:gd name="T9" fmla="*/ 65 h 77"/>
                  <a:gd name="T10" fmla="*/ 69 w 81"/>
                  <a:gd name="T11" fmla="*/ 65 h 77"/>
                  <a:gd name="T12" fmla="*/ 73 w 81"/>
                  <a:gd name="T13" fmla="*/ 69 h 77"/>
                  <a:gd name="T14" fmla="*/ 73 w 81"/>
                  <a:gd name="T15" fmla="*/ 69 h 77"/>
                  <a:gd name="T16" fmla="*/ 77 w 81"/>
                  <a:gd name="T17" fmla="*/ 69 h 77"/>
                  <a:gd name="T18" fmla="*/ 77 w 81"/>
                  <a:gd name="T19" fmla="*/ 65 h 77"/>
                  <a:gd name="T20" fmla="*/ 81 w 81"/>
                  <a:gd name="T21" fmla="*/ 69 h 77"/>
                  <a:gd name="T22" fmla="*/ 58 w 81"/>
                  <a:gd name="T23" fmla="*/ 77 h 77"/>
                  <a:gd name="T24" fmla="*/ 54 w 81"/>
                  <a:gd name="T25" fmla="*/ 77 h 77"/>
                  <a:gd name="T26" fmla="*/ 54 w 81"/>
                  <a:gd name="T27" fmla="*/ 62 h 77"/>
                  <a:gd name="T28" fmla="*/ 46 w 81"/>
                  <a:gd name="T29" fmla="*/ 69 h 77"/>
                  <a:gd name="T30" fmla="*/ 39 w 81"/>
                  <a:gd name="T31" fmla="*/ 73 h 77"/>
                  <a:gd name="T32" fmla="*/ 35 w 81"/>
                  <a:gd name="T33" fmla="*/ 77 h 77"/>
                  <a:gd name="T34" fmla="*/ 27 w 81"/>
                  <a:gd name="T35" fmla="*/ 77 h 77"/>
                  <a:gd name="T36" fmla="*/ 23 w 81"/>
                  <a:gd name="T37" fmla="*/ 77 h 77"/>
                  <a:gd name="T38" fmla="*/ 16 w 81"/>
                  <a:gd name="T39" fmla="*/ 73 h 77"/>
                  <a:gd name="T40" fmla="*/ 12 w 81"/>
                  <a:gd name="T41" fmla="*/ 69 h 77"/>
                  <a:gd name="T42" fmla="*/ 12 w 81"/>
                  <a:gd name="T43" fmla="*/ 65 h 77"/>
                  <a:gd name="T44" fmla="*/ 8 w 81"/>
                  <a:gd name="T45" fmla="*/ 58 h 77"/>
                  <a:gd name="T46" fmla="*/ 8 w 81"/>
                  <a:gd name="T47" fmla="*/ 46 h 77"/>
                  <a:gd name="T48" fmla="*/ 8 w 81"/>
                  <a:gd name="T49" fmla="*/ 16 h 77"/>
                  <a:gd name="T50" fmla="*/ 8 w 81"/>
                  <a:gd name="T51" fmla="*/ 8 h 77"/>
                  <a:gd name="T52" fmla="*/ 8 w 81"/>
                  <a:gd name="T53" fmla="*/ 8 h 77"/>
                  <a:gd name="T54" fmla="*/ 8 w 81"/>
                  <a:gd name="T55" fmla="*/ 4 h 77"/>
                  <a:gd name="T56" fmla="*/ 4 w 81"/>
                  <a:gd name="T57" fmla="*/ 4 h 77"/>
                  <a:gd name="T58" fmla="*/ 4 w 81"/>
                  <a:gd name="T59" fmla="*/ 0 h 77"/>
                  <a:gd name="T60" fmla="*/ 0 w 81"/>
                  <a:gd name="T61" fmla="*/ 0 h 77"/>
                  <a:gd name="T62" fmla="*/ 0 w 81"/>
                  <a:gd name="T63" fmla="*/ 0 h 77"/>
                  <a:gd name="T64" fmla="*/ 23 w 81"/>
                  <a:gd name="T65" fmla="*/ 0 h 77"/>
                  <a:gd name="T66" fmla="*/ 23 w 81"/>
                  <a:gd name="T67" fmla="*/ 50 h 77"/>
                  <a:gd name="T68" fmla="*/ 23 w 81"/>
                  <a:gd name="T69" fmla="*/ 58 h 77"/>
                  <a:gd name="T70" fmla="*/ 27 w 81"/>
                  <a:gd name="T71" fmla="*/ 62 h 77"/>
                  <a:gd name="T72" fmla="*/ 31 w 81"/>
                  <a:gd name="T73" fmla="*/ 65 h 77"/>
                  <a:gd name="T74" fmla="*/ 35 w 81"/>
                  <a:gd name="T75" fmla="*/ 65 h 77"/>
                  <a:gd name="T76" fmla="*/ 39 w 81"/>
                  <a:gd name="T77" fmla="*/ 65 h 77"/>
                  <a:gd name="T78" fmla="*/ 42 w 81"/>
                  <a:gd name="T79" fmla="*/ 65 h 77"/>
                  <a:gd name="T80" fmla="*/ 50 w 81"/>
                  <a:gd name="T81" fmla="*/ 62 h 77"/>
                  <a:gd name="T82" fmla="*/ 54 w 81"/>
                  <a:gd name="T83" fmla="*/ 58 h 77"/>
                  <a:gd name="T84" fmla="*/ 54 w 81"/>
                  <a:gd name="T85" fmla="*/ 16 h 77"/>
                  <a:gd name="T86" fmla="*/ 54 w 81"/>
                  <a:gd name="T87" fmla="*/ 8 h 77"/>
                  <a:gd name="T88" fmla="*/ 54 w 81"/>
                  <a:gd name="T89" fmla="*/ 4 h 77"/>
                  <a:gd name="T90" fmla="*/ 50 w 81"/>
                  <a:gd name="T91" fmla="*/ 4 h 77"/>
                  <a:gd name="T92" fmla="*/ 42 w 81"/>
                  <a:gd name="T93" fmla="*/ 0 h 77"/>
                  <a:gd name="T94" fmla="*/ 42 w 81"/>
                  <a:gd name="T95" fmla="*/ 0 h 77"/>
                  <a:gd name="T96" fmla="*/ 69 w 81"/>
                  <a:gd name="T97" fmla="*/ 0 h 7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81"/>
                  <a:gd name="T148" fmla="*/ 0 h 77"/>
                  <a:gd name="T149" fmla="*/ 81 w 81"/>
                  <a:gd name="T150" fmla="*/ 77 h 7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81" h="77">
                    <a:moveTo>
                      <a:pt x="69" y="0"/>
                    </a:moveTo>
                    <a:lnTo>
                      <a:pt x="69" y="46"/>
                    </a:lnTo>
                    <a:lnTo>
                      <a:pt x="69" y="58"/>
                    </a:lnTo>
                    <a:lnTo>
                      <a:pt x="69" y="62"/>
                    </a:lnTo>
                    <a:lnTo>
                      <a:pt x="69" y="65"/>
                    </a:lnTo>
                    <a:lnTo>
                      <a:pt x="73" y="69"/>
                    </a:lnTo>
                    <a:lnTo>
                      <a:pt x="77" y="69"/>
                    </a:lnTo>
                    <a:lnTo>
                      <a:pt x="77" y="65"/>
                    </a:lnTo>
                    <a:lnTo>
                      <a:pt x="81" y="69"/>
                    </a:lnTo>
                    <a:lnTo>
                      <a:pt x="58" y="77"/>
                    </a:lnTo>
                    <a:lnTo>
                      <a:pt x="54" y="77"/>
                    </a:lnTo>
                    <a:lnTo>
                      <a:pt x="54" y="62"/>
                    </a:lnTo>
                    <a:lnTo>
                      <a:pt x="46" y="69"/>
                    </a:lnTo>
                    <a:lnTo>
                      <a:pt x="39" y="73"/>
                    </a:lnTo>
                    <a:lnTo>
                      <a:pt x="35" y="77"/>
                    </a:lnTo>
                    <a:lnTo>
                      <a:pt x="27" y="77"/>
                    </a:lnTo>
                    <a:lnTo>
                      <a:pt x="23" y="77"/>
                    </a:lnTo>
                    <a:lnTo>
                      <a:pt x="16" y="73"/>
                    </a:lnTo>
                    <a:lnTo>
                      <a:pt x="12" y="69"/>
                    </a:lnTo>
                    <a:lnTo>
                      <a:pt x="12" y="65"/>
                    </a:lnTo>
                    <a:lnTo>
                      <a:pt x="8" y="58"/>
                    </a:lnTo>
                    <a:lnTo>
                      <a:pt x="8" y="46"/>
                    </a:lnTo>
                    <a:lnTo>
                      <a:pt x="8" y="16"/>
                    </a:lnTo>
                    <a:lnTo>
                      <a:pt x="8" y="8"/>
                    </a:lnTo>
                    <a:lnTo>
                      <a:pt x="8" y="4"/>
                    </a:lnTo>
                    <a:lnTo>
                      <a:pt x="4" y="4"/>
                    </a:lnTo>
                    <a:lnTo>
                      <a:pt x="4" y="0"/>
                    </a:lnTo>
                    <a:lnTo>
                      <a:pt x="0" y="0"/>
                    </a:lnTo>
                    <a:lnTo>
                      <a:pt x="23" y="0"/>
                    </a:lnTo>
                    <a:lnTo>
                      <a:pt x="23" y="50"/>
                    </a:lnTo>
                    <a:lnTo>
                      <a:pt x="23" y="58"/>
                    </a:lnTo>
                    <a:lnTo>
                      <a:pt x="27" y="62"/>
                    </a:lnTo>
                    <a:lnTo>
                      <a:pt x="31" y="65"/>
                    </a:lnTo>
                    <a:lnTo>
                      <a:pt x="35" y="65"/>
                    </a:lnTo>
                    <a:lnTo>
                      <a:pt x="39" y="65"/>
                    </a:lnTo>
                    <a:lnTo>
                      <a:pt x="42" y="65"/>
                    </a:lnTo>
                    <a:lnTo>
                      <a:pt x="50" y="62"/>
                    </a:lnTo>
                    <a:lnTo>
                      <a:pt x="54" y="58"/>
                    </a:lnTo>
                    <a:lnTo>
                      <a:pt x="54" y="16"/>
                    </a:lnTo>
                    <a:lnTo>
                      <a:pt x="54" y="8"/>
                    </a:lnTo>
                    <a:lnTo>
                      <a:pt x="54" y="4"/>
                    </a:lnTo>
                    <a:lnTo>
                      <a:pt x="50" y="4"/>
                    </a:lnTo>
                    <a:lnTo>
                      <a:pt x="42" y="0"/>
                    </a:lnTo>
                    <a:lnTo>
                      <a:pt x="69" y="0"/>
                    </a:lnTo>
                    <a:close/>
                  </a:path>
                </a:pathLst>
              </a:custGeom>
              <a:solidFill>
                <a:srgbClr val="000000"/>
              </a:solidFill>
              <a:ln w="0">
                <a:solidFill>
                  <a:srgbClr val="000000"/>
                </a:solidFill>
                <a:round/>
                <a:headEnd/>
                <a:tailEnd/>
              </a:ln>
            </p:spPr>
            <p:txBody>
              <a:bodyPr/>
              <a:lstStyle/>
              <a:p>
                <a:endParaRPr lang="en-CA"/>
              </a:p>
            </p:txBody>
          </p:sp>
          <p:sp>
            <p:nvSpPr>
              <p:cNvPr id="15689" name="Freeform 40"/>
              <p:cNvSpPr>
                <a:spLocks/>
              </p:cNvSpPr>
              <p:nvPr/>
            </p:nvSpPr>
            <p:spPr bwMode="auto">
              <a:xfrm>
                <a:off x="5000" y="1322"/>
                <a:ext cx="80" cy="81"/>
              </a:xfrm>
              <a:custGeom>
                <a:avLst/>
                <a:gdLst>
                  <a:gd name="T0" fmla="*/ 27 w 80"/>
                  <a:gd name="T1" fmla="*/ 20 h 81"/>
                  <a:gd name="T2" fmla="*/ 34 w 80"/>
                  <a:gd name="T3" fmla="*/ 8 h 81"/>
                  <a:gd name="T4" fmla="*/ 42 w 80"/>
                  <a:gd name="T5" fmla="*/ 4 h 81"/>
                  <a:gd name="T6" fmla="*/ 53 w 80"/>
                  <a:gd name="T7" fmla="*/ 0 h 81"/>
                  <a:gd name="T8" fmla="*/ 57 w 80"/>
                  <a:gd name="T9" fmla="*/ 4 h 81"/>
                  <a:gd name="T10" fmla="*/ 61 w 80"/>
                  <a:gd name="T11" fmla="*/ 4 h 81"/>
                  <a:gd name="T12" fmla="*/ 65 w 80"/>
                  <a:gd name="T13" fmla="*/ 8 h 81"/>
                  <a:gd name="T14" fmla="*/ 69 w 80"/>
                  <a:gd name="T15" fmla="*/ 16 h 81"/>
                  <a:gd name="T16" fmla="*/ 73 w 80"/>
                  <a:gd name="T17" fmla="*/ 20 h 81"/>
                  <a:gd name="T18" fmla="*/ 73 w 80"/>
                  <a:gd name="T19" fmla="*/ 31 h 81"/>
                  <a:gd name="T20" fmla="*/ 73 w 80"/>
                  <a:gd name="T21" fmla="*/ 62 h 81"/>
                  <a:gd name="T22" fmla="*/ 73 w 80"/>
                  <a:gd name="T23" fmla="*/ 69 h 81"/>
                  <a:gd name="T24" fmla="*/ 73 w 80"/>
                  <a:gd name="T25" fmla="*/ 73 h 81"/>
                  <a:gd name="T26" fmla="*/ 73 w 80"/>
                  <a:gd name="T27" fmla="*/ 73 h 81"/>
                  <a:gd name="T28" fmla="*/ 76 w 80"/>
                  <a:gd name="T29" fmla="*/ 77 h 81"/>
                  <a:gd name="T30" fmla="*/ 76 w 80"/>
                  <a:gd name="T31" fmla="*/ 77 h 81"/>
                  <a:gd name="T32" fmla="*/ 80 w 80"/>
                  <a:gd name="T33" fmla="*/ 77 h 81"/>
                  <a:gd name="T34" fmla="*/ 80 w 80"/>
                  <a:gd name="T35" fmla="*/ 81 h 81"/>
                  <a:gd name="T36" fmla="*/ 46 w 80"/>
                  <a:gd name="T37" fmla="*/ 81 h 81"/>
                  <a:gd name="T38" fmla="*/ 46 w 80"/>
                  <a:gd name="T39" fmla="*/ 77 h 81"/>
                  <a:gd name="T40" fmla="*/ 50 w 80"/>
                  <a:gd name="T41" fmla="*/ 77 h 81"/>
                  <a:gd name="T42" fmla="*/ 53 w 80"/>
                  <a:gd name="T43" fmla="*/ 77 h 81"/>
                  <a:gd name="T44" fmla="*/ 53 w 80"/>
                  <a:gd name="T45" fmla="*/ 77 h 81"/>
                  <a:gd name="T46" fmla="*/ 57 w 80"/>
                  <a:gd name="T47" fmla="*/ 73 h 81"/>
                  <a:gd name="T48" fmla="*/ 57 w 80"/>
                  <a:gd name="T49" fmla="*/ 69 h 81"/>
                  <a:gd name="T50" fmla="*/ 57 w 80"/>
                  <a:gd name="T51" fmla="*/ 69 h 81"/>
                  <a:gd name="T52" fmla="*/ 57 w 80"/>
                  <a:gd name="T53" fmla="*/ 62 h 81"/>
                  <a:gd name="T54" fmla="*/ 57 w 80"/>
                  <a:gd name="T55" fmla="*/ 31 h 81"/>
                  <a:gd name="T56" fmla="*/ 57 w 80"/>
                  <a:gd name="T57" fmla="*/ 23 h 81"/>
                  <a:gd name="T58" fmla="*/ 53 w 80"/>
                  <a:gd name="T59" fmla="*/ 16 h 81"/>
                  <a:gd name="T60" fmla="*/ 50 w 80"/>
                  <a:gd name="T61" fmla="*/ 16 h 81"/>
                  <a:gd name="T62" fmla="*/ 46 w 80"/>
                  <a:gd name="T63" fmla="*/ 12 h 81"/>
                  <a:gd name="T64" fmla="*/ 34 w 80"/>
                  <a:gd name="T65" fmla="*/ 16 h 81"/>
                  <a:gd name="T66" fmla="*/ 27 w 80"/>
                  <a:gd name="T67" fmla="*/ 23 h 81"/>
                  <a:gd name="T68" fmla="*/ 27 w 80"/>
                  <a:gd name="T69" fmla="*/ 62 h 81"/>
                  <a:gd name="T70" fmla="*/ 27 w 80"/>
                  <a:gd name="T71" fmla="*/ 69 h 81"/>
                  <a:gd name="T72" fmla="*/ 27 w 80"/>
                  <a:gd name="T73" fmla="*/ 73 h 81"/>
                  <a:gd name="T74" fmla="*/ 27 w 80"/>
                  <a:gd name="T75" fmla="*/ 73 h 81"/>
                  <a:gd name="T76" fmla="*/ 30 w 80"/>
                  <a:gd name="T77" fmla="*/ 77 h 81"/>
                  <a:gd name="T78" fmla="*/ 30 w 80"/>
                  <a:gd name="T79" fmla="*/ 77 h 81"/>
                  <a:gd name="T80" fmla="*/ 38 w 80"/>
                  <a:gd name="T81" fmla="*/ 77 h 81"/>
                  <a:gd name="T82" fmla="*/ 38 w 80"/>
                  <a:gd name="T83" fmla="*/ 81 h 81"/>
                  <a:gd name="T84" fmla="*/ 0 w 80"/>
                  <a:gd name="T85" fmla="*/ 81 h 81"/>
                  <a:gd name="T86" fmla="*/ 0 w 80"/>
                  <a:gd name="T87" fmla="*/ 77 h 81"/>
                  <a:gd name="T88" fmla="*/ 4 w 80"/>
                  <a:gd name="T89" fmla="*/ 77 h 81"/>
                  <a:gd name="T90" fmla="*/ 7 w 80"/>
                  <a:gd name="T91" fmla="*/ 77 h 81"/>
                  <a:gd name="T92" fmla="*/ 11 w 80"/>
                  <a:gd name="T93" fmla="*/ 73 h 81"/>
                  <a:gd name="T94" fmla="*/ 11 w 80"/>
                  <a:gd name="T95" fmla="*/ 69 h 81"/>
                  <a:gd name="T96" fmla="*/ 11 w 80"/>
                  <a:gd name="T97" fmla="*/ 62 h 81"/>
                  <a:gd name="T98" fmla="*/ 11 w 80"/>
                  <a:gd name="T99" fmla="*/ 35 h 81"/>
                  <a:gd name="T100" fmla="*/ 11 w 80"/>
                  <a:gd name="T101" fmla="*/ 23 h 81"/>
                  <a:gd name="T102" fmla="*/ 11 w 80"/>
                  <a:gd name="T103" fmla="*/ 16 h 81"/>
                  <a:gd name="T104" fmla="*/ 11 w 80"/>
                  <a:gd name="T105" fmla="*/ 16 h 81"/>
                  <a:gd name="T106" fmla="*/ 11 w 80"/>
                  <a:gd name="T107" fmla="*/ 12 h 81"/>
                  <a:gd name="T108" fmla="*/ 7 w 80"/>
                  <a:gd name="T109" fmla="*/ 12 h 81"/>
                  <a:gd name="T110" fmla="*/ 7 w 80"/>
                  <a:gd name="T111" fmla="*/ 12 h 81"/>
                  <a:gd name="T112" fmla="*/ 4 w 80"/>
                  <a:gd name="T113" fmla="*/ 12 h 81"/>
                  <a:gd name="T114" fmla="*/ 4 w 80"/>
                  <a:gd name="T115" fmla="*/ 12 h 81"/>
                  <a:gd name="T116" fmla="*/ 0 w 80"/>
                  <a:gd name="T117" fmla="*/ 12 h 81"/>
                  <a:gd name="T118" fmla="*/ 23 w 80"/>
                  <a:gd name="T119" fmla="*/ 0 h 81"/>
                  <a:gd name="T120" fmla="*/ 27 w 80"/>
                  <a:gd name="T121" fmla="*/ 0 h 81"/>
                  <a:gd name="T122" fmla="*/ 27 w 80"/>
                  <a:gd name="T123" fmla="*/ 20 h 8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0"/>
                  <a:gd name="T187" fmla="*/ 0 h 81"/>
                  <a:gd name="T188" fmla="*/ 80 w 80"/>
                  <a:gd name="T189" fmla="*/ 81 h 8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0" h="81">
                    <a:moveTo>
                      <a:pt x="27" y="20"/>
                    </a:moveTo>
                    <a:lnTo>
                      <a:pt x="34" y="8"/>
                    </a:lnTo>
                    <a:lnTo>
                      <a:pt x="42" y="4"/>
                    </a:lnTo>
                    <a:lnTo>
                      <a:pt x="53" y="0"/>
                    </a:lnTo>
                    <a:lnTo>
                      <a:pt x="57" y="4"/>
                    </a:lnTo>
                    <a:lnTo>
                      <a:pt x="61" y="4"/>
                    </a:lnTo>
                    <a:lnTo>
                      <a:pt x="65" y="8"/>
                    </a:lnTo>
                    <a:lnTo>
                      <a:pt x="69" y="16"/>
                    </a:lnTo>
                    <a:lnTo>
                      <a:pt x="73" y="20"/>
                    </a:lnTo>
                    <a:lnTo>
                      <a:pt x="73" y="31"/>
                    </a:lnTo>
                    <a:lnTo>
                      <a:pt x="73" y="62"/>
                    </a:lnTo>
                    <a:lnTo>
                      <a:pt x="73" y="69"/>
                    </a:lnTo>
                    <a:lnTo>
                      <a:pt x="73" y="73"/>
                    </a:lnTo>
                    <a:lnTo>
                      <a:pt x="76" y="77"/>
                    </a:lnTo>
                    <a:lnTo>
                      <a:pt x="80" y="77"/>
                    </a:lnTo>
                    <a:lnTo>
                      <a:pt x="80" y="81"/>
                    </a:lnTo>
                    <a:lnTo>
                      <a:pt x="46" y="81"/>
                    </a:lnTo>
                    <a:lnTo>
                      <a:pt x="46" y="77"/>
                    </a:lnTo>
                    <a:lnTo>
                      <a:pt x="50" y="77"/>
                    </a:lnTo>
                    <a:lnTo>
                      <a:pt x="53" y="77"/>
                    </a:lnTo>
                    <a:lnTo>
                      <a:pt x="57" y="73"/>
                    </a:lnTo>
                    <a:lnTo>
                      <a:pt x="57" y="69"/>
                    </a:lnTo>
                    <a:lnTo>
                      <a:pt x="57" y="62"/>
                    </a:lnTo>
                    <a:lnTo>
                      <a:pt x="57" y="31"/>
                    </a:lnTo>
                    <a:lnTo>
                      <a:pt x="57" y="23"/>
                    </a:lnTo>
                    <a:lnTo>
                      <a:pt x="53" y="16"/>
                    </a:lnTo>
                    <a:lnTo>
                      <a:pt x="50" y="16"/>
                    </a:lnTo>
                    <a:lnTo>
                      <a:pt x="46" y="12"/>
                    </a:lnTo>
                    <a:lnTo>
                      <a:pt x="34" y="16"/>
                    </a:lnTo>
                    <a:lnTo>
                      <a:pt x="27" y="23"/>
                    </a:lnTo>
                    <a:lnTo>
                      <a:pt x="27" y="62"/>
                    </a:lnTo>
                    <a:lnTo>
                      <a:pt x="27" y="69"/>
                    </a:lnTo>
                    <a:lnTo>
                      <a:pt x="27" y="73"/>
                    </a:lnTo>
                    <a:lnTo>
                      <a:pt x="30" y="77"/>
                    </a:lnTo>
                    <a:lnTo>
                      <a:pt x="38" y="77"/>
                    </a:lnTo>
                    <a:lnTo>
                      <a:pt x="38" y="81"/>
                    </a:lnTo>
                    <a:lnTo>
                      <a:pt x="0" y="81"/>
                    </a:lnTo>
                    <a:lnTo>
                      <a:pt x="0" y="77"/>
                    </a:lnTo>
                    <a:lnTo>
                      <a:pt x="4" y="77"/>
                    </a:lnTo>
                    <a:lnTo>
                      <a:pt x="7" y="77"/>
                    </a:lnTo>
                    <a:lnTo>
                      <a:pt x="11" y="73"/>
                    </a:lnTo>
                    <a:lnTo>
                      <a:pt x="11" y="69"/>
                    </a:lnTo>
                    <a:lnTo>
                      <a:pt x="11" y="62"/>
                    </a:lnTo>
                    <a:lnTo>
                      <a:pt x="11" y="35"/>
                    </a:lnTo>
                    <a:lnTo>
                      <a:pt x="11" y="23"/>
                    </a:lnTo>
                    <a:lnTo>
                      <a:pt x="11" y="16"/>
                    </a:lnTo>
                    <a:lnTo>
                      <a:pt x="11" y="12"/>
                    </a:lnTo>
                    <a:lnTo>
                      <a:pt x="7" y="12"/>
                    </a:lnTo>
                    <a:lnTo>
                      <a:pt x="4" y="12"/>
                    </a:lnTo>
                    <a:lnTo>
                      <a:pt x="0" y="12"/>
                    </a:lnTo>
                    <a:lnTo>
                      <a:pt x="23" y="0"/>
                    </a:lnTo>
                    <a:lnTo>
                      <a:pt x="27" y="0"/>
                    </a:lnTo>
                    <a:lnTo>
                      <a:pt x="27" y="20"/>
                    </a:lnTo>
                    <a:close/>
                  </a:path>
                </a:pathLst>
              </a:custGeom>
              <a:solidFill>
                <a:srgbClr val="000000"/>
              </a:solidFill>
              <a:ln w="0">
                <a:solidFill>
                  <a:srgbClr val="000000"/>
                </a:solidFill>
                <a:round/>
                <a:headEnd/>
                <a:tailEnd/>
              </a:ln>
            </p:spPr>
            <p:txBody>
              <a:bodyPr/>
              <a:lstStyle/>
              <a:p>
                <a:endParaRPr lang="en-CA"/>
              </a:p>
            </p:txBody>
          </p:sp>
          <p:sp>
            <p:nvSpPr>
              <p:cNvPr id="15690" name="Freeform 41"/>
              <p:cNvSpPr>
                <a:spLocks/>
              </p:cNvSpPr>
              <p:nvPr/>
            </p:nvSpPr>
            <p:spPr bwMode="auto">
              <a:xfrm>
                <a:off x="5088" y="1322"/>
                <a:ext cx="65" cy="81"/>
              </a:xfrm>
              <a:custGeom>
                <a:avLst/>
                <a:gdLst>
                  <a:gd name="T0" fmla="*/ 65 w 65"/>
                  <a:gd name="T1" fmla="*/ 50 h 81"/>
                  <a:gd name="T2" fmla="*/ 61 w 65"/>
                  <a:gd name="T3" fmla="*/ 62 h 81"/>
                  <a:gd name="T4" fmla="*/ 54 w 65"/>
                  <a:gd name="T5" fmla="*/ 73 h 81"/>
                  <a:gd name="T6" fmla="*/ 42 w 65"/>
                  <a:gd name="T7" fmla="*/ 81 h 81"/>
                  <a:gd name="T8" fmla="*/ 35 w 65"/>
                  <a:gd name="T9" fmla="*/ 81 h 81"/>
                  <a:gd name="T10" fmla="*/ 19 w 65"/>
                  <a:gd name="T11" fmla="*/ 77 h 81"/>
                  <a:gd name="T12" fmla="*/ 11 w 65"/>
                  <a:gd name="T13" fmla="*/ 69 h 81"/>
                  <a:gd name="T14" fmla="*/ 4 w 65"/>
                  <a:gd name="T15" fmla="*/ 62 h 81"/>
                  <a:gd name="T16" fmla="*/ 4 w 65"/>
                  <a:gd name="T17" fmla="*/ 54 h 81"/>
                  <a:gd name="T18" fmla="*/ 0 w 65"/>
                  <a:gd name="T19" fmla="*/ 43 h 81"/>
                  <a:gd name="T20" fmla="*/ 4 w 65"/>
                  <a:gd name="T21" fmla="*/ 31 h 81"/>
                  <a:gd name="T22" fmla="*/ 4 w 65"/>
                  <a:gd name="T23" fmla="*/ 20 h 81"/>
                  <a:gd name="T24" fmla="*/ 11 w 65"/>
                  <a:gd name="T25" fmla="*/ 12 h 81"/>
                  <a:gd name="T26" fmla="*/ 23 w 65"/>
                  <a:gd name="T27" fmla="*/ 4 h 81"/>
                  <a:gd name="T28" fmla="*/ 35 w 65"/>
                  <a:gd name="T29" fmla="*/ 0 h 81"/>
                  <a:gd name="T30" fmla="*/ 46 w 65"/>
                  <a:gd name="T31" fmla="*/ 4 h 81"/>
                  <a:gd name="T32" fmla="*/ 54 w 65"/>
                  <a:gd name="T33" fmla="*/ 8 h 81"/>
                  <a:gd name="T34" fmla="*/ 58 w 65"/>
                  <a:gd name="T35" fmla="*/ 16 h 81"/>
                  <a:gd name="T36" fmla="*/ 61 w 65"/>
                  <a:gd name="T37" fmla="*/ 20 h 81"/>
                  <a:gd name="T38" fmla="*/ 61 w 65"/>
                  <a:gd name="T39" fmla="*/ 23 h 81"/>
                  <a:gd name="T40" fmla="*/ 58 w 65"/>
                  <a:gd name="T41" fmla="*/ 23 h 81"/>
                  <a:gd name="T42" fmla="*/ 58 w 65"/>
                  <a:gd name="T43" fmla="*/ 27 h 81"/>
                  <a:gd name="T44" fmla="*/ 54 w 65"/>
                  <a:gd name="T45" fmla="*/ 27 h 81"/>
                  <a:gd name="T46" fmla="*/ 50 w 65"/>
                  <a:gd name="T47" fmla="*/ 27 h 81"/>
                  <a:gd name="T48" fmla="*/ 46 w 65"/>
                  <a:gd name="T49" fmla="*/ 23 h 81"/>
                  <a:gd name="T50" fmla="*/ 46 w 65"/>
                  <a:gd name="T51" fmla="*/ 20 h 81"/>
                  <a:gd name="T52" fmla="*/ 46 w 65"/>
                  <a:gd name="T53" fmla="*/ 16 h 81"/>
                  <a:gd name="T54" fmla="*/ 42 w 65"/>
                  <a:gd name="T55" fmla="*/ 12 h 81"/>
                  <a:gd name="T56" fmla="*/ 42 w 65"/>
                  <a:gd name="T57" fmla="*/ 8 h 81"/>
                  <a:gd name="T58" fmla="*/ 38 w 65"/>
                  <a:gd name="T59" fmla="*/ 8 h 81"/>
                  <a:gd name="T60" fmla="*/ 35 w 65"/>
                  <a:gd name="T61" fmla="*/ 8 h 81"/>
                  <a:gd name="T62" fmla="*/ 27 w 65"/>
                  <a:gd name="T63" fmla="*/ 8 h 81"/>
                  <a:gd name="T64" fmla="*/ 23 w 65"/>
                  <a:gd name="T65" fmla="*/ 12 h 81"/>
                  <a:gd name="T66" fmla="*/ 15 w 65"/>
                  <a:gd name="T67" fmla="*/ 23 h 81"/>
                  <a:gd name="T68" fmla="*/ 15 w 65"/>
                  <a:gd name="T69" fmla="*/ 35 h 81"/>
                  <a:gd name="T70" fmla="*/ 15 w 65"/>
                  <a:gd name="T71" fmla="*/ 46 h 81"/>
                  <a:gd name="T72" fmla="*/ 23 w 65"/>
                  <a:gd name="T73" fmla="*/ 58 h 81"/>
                  <a:gd name="T74" fmla="*/ 31 w 65"/>
                  <a:gd name="T75" fmla="*/ 66 h 81"/>
                  <a:gd name="T76" fmla="*/ 38 w 65"/>
                  <a:gd name="T77" fmla="*/ 66 h 81"/>
                  <a:gd name="T78" fmla="*/ 46 w 65"/>
                  <a:gd name="T79" fmla="*/ 66 h 81"/>
                  <a:gd name="T80" fmla="*/ 54 w 65"/>
                  <a:gd name="T81" fmla="*/ 62 h 81"/>
                  <a:gd name="T82" fmla="*/ 58 w 65"/>
                  <a:gd name="T83" fmla="*/ 58 h 81"/>
                  <a:gd name="T84" fmla="*/ 61 w 65"/>
                  <a:gd name="T85" fmla="*/ 46 h 81"/>
                  <a:gd name="T86" fmla="*/ 65 w 65"/>
                  <a:gd name="T87" fmla="*/ 50 h 8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5"/>
                  <a:gd name="T133" fmla="*/ 0 h 81"/>
                  <a:gd name="T134" fmla="*/ 65 w 65"/>
                  <a:gd name="T135" fmla="*/ 81 h 8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5" h="81">
                    <a:moveTo>
                      <a:pt x="65" y="50"/>
                    </a:moveTo>
                    <a:lnTo>
                      <a:pt x="61" y="62"/>
                    </a:lnTo>
                    <a:lnTo>
                      <a:pt x="54" y="73"/>
                    </a:lnTo>
                    <a:lnTo>
                      <a:pt x="42" y="81"/>
                    </a:lnTo>
                    <a:lnTo>
                      <a:pt x="35" y="81"/>
                    </a:lnTo>
                    <a:lnTo>
                      <a:pt x="19" y="77"/>
                    </a:lnTo>
                    <a:lnTo>
                      <a:pt x="11" y="69"/>
                    </a:lnTo>
                    <a:lnTo>
                      <a:pt x="4" y="62"/>
                    </a:lnTo>
                    <a:lnTo>
                      <a:pt x="4" y="54"/>
                    </a:lnTo>
                    <a:lnTo>
                      <a:pt x="0" y="43"/>
                    </a:lnTo>
                    <a:lnTo>
                      <a:pt x="4" y="31"/>
                    </a:lnTo>
                    <a:lnTo>
                      <a:pt x="4" y="20"/>
                    </a:lnTo>
                    <a:lnTo>
                      <a:pt x="11" y="12"/>
                    </a:lnTo>
                    <a:lnTo>
                      <a:pt x="23" y="4"/>
                    </a:lnTo>
                    <a:lnTo>
                      <a:pt x="35" y="0"/>
                    </a:lnTo>
                    <a:lnTo>
                      <a:pt x="46" y="4"/>
                    </a:lnTo>
                    <a:lnTo>
                      <a:pt x="54" y="8"/>
                    </a:lnTo>
                    <a:lnTo>
                      <a:pt x="58" y="16"/>
                    </a:lnTo>
                    <a:lnTo>
                      <a:pt x="61" y="20"/>
                    </a:lnTo>
                    <a:lnTo>
                      <a:pt x="61" y="23"/>
                    </a:lnTo>
                    <a:lnTo>
                      <a:pt x="58" y="23"/>
                    </a:lnTo>
                    <a:lnTo>
                      <a:pt x="58" y="27"/>
                    </a:lnTo>
                    <a:lnTo>
                      <a:pt x="54" y="27"/>
                    </a:lnTo>
                    <a:lnTo>
                      <a:pt x="50" y="27"/>
                    </a:lnTo>
                    <a:lnTo>
                      <a:pt x="46" y="23"/>
                    </a:lnTo>
                    <a:lnTo>
                      <a:pt x="46" y="20"/>
                    </a:lnTo>
                    <a:lnTo>
                      <a:pt x="46" y="16"/>
                    </a:lnTo>
                    <a:lnTo>
                      <a:pt x="42" y="12"/>
                    </a:lnTo>
                    <a:lnTo>
                      <a:pt x="42" y="8"/>
                    </a:lnTo>
                    <a:lnTo>
                      <a:pt x="38" y="8"/>
                    </a:lnTo>
                    <a:lnTo>
                      <a:pt x="35" y="8"/>
                    </a:lnTo>
                    <a:lnTo>
                      <a:pt x="27" y="8"/>
                    </a:lnTo>
                    <a:lnTo>
                      <a:pt x="23" y="12"/>
                    </a:lnTo>
                    <a:lnTo>
                      <a:pt x="15" y="23"/>
                    </a:lnTo>
                    <a:lnTo>
                      <a:pt x="15" y="35"/>
                    </a:lnTo>
                    <a:lnTo>
                      <a:pt x="15" y="46"/>
                    </a:lnTo>
                    <a:lnTo>
                      <a:pt x="23" y="58"/>
                    </a:lnTo>
                    <a:lnTo>
                      <a:pt x="31" y="66"/>
                    </a:lnTo>
                    <a:lnTo>
                      <a:pt x="38" y="66"/>
                    </a:lnTo>
                    <a:lnTo>
                      <a:pt x="46" y="66"/>
                    </a:lnTo>
                    <a:lnTo>
                      <a:pt x="54" y="62"/>
                    </a:lnTo>
                    <a:lnTo>
                      <a:pt x="58" y="58"/>
                    </a:lnTo>
                    <a:lnTo>
                      <a:pt x="61" y="46"/>
                    </a:lnTo>
                    <a:lnTo>
                      <a:pt x="65" y="50"/>
                    </a:lnTo>
                    <a:close/>
                  </a:path>
                </a:pathLst>
              </a:custGeom>
              <a:solidFill>
                <a:srgbClr val="000000"/>
              </a:solidFill>
              <a:ln w="0">
                <a:solidFill>
                  <a:srgbClr val="000000"/>
                </a:solidFill>
                <a:round/>
                <a:headEnd/>
                <a:tailEnd/>
              </a:ln>
            </p:spPr>
            <p:txBody>
              <a:bodyPr/>
              <a:lstStyle/>
              <a:p>
                <a:endParaRPr lang="en-CA"/>
              </a:p>
            </p:txBody>
          </p:sp>
          <p:sp>
            <p:nvSpPr>
              <p:cNvPr id="15691" name="Freeform 42"/>
              <p:cNvSpPr>
                <a:spLocks/>
              </p:cNvSpPr>
              <p:nvPr/>
            </p:nvSpPr>
            <p:spPr bwMode="auto">
              <a:xfrm>
                <a:off x="5161" y="1284"/>
                <a:ext cx="80" cy="119"/>
              </a:xfrm>
              <a:custGeom>
                <a:avLst/>
                <a:gdLst>
                  <a:gd name="T0" fmla="*/ 23 w 80"/>
                  <a:gd name="T1" fmla="*/ 58 h 119"/>
                  <a:gd name="T2" fmla="*/ 38 w 80"/>
                  <a:gd name="T3" fmla="*/ 42 h 119"/>
                  <a:gd name="T4" fmla="*/ 50 w 80"/>
                  <a:gd name="T5" fmla="*/ 38 h 119"/>
                  <a:gd name="T6" fmla="*/ 61 w 80"/>
                  <a:gd name="T7" fmla="*/ 42 h 119"/>
                  <a:gd name="T8" fmla="*/ 69 w 80"/>
                  <a:gd name="T9" fmla="*/ 54 h 119"/>
                  <a:gd name="T10" fmla="*/ 69 w 80"/>
                  <a:gd name="T11" fmla="*/ 73 h 119"/>
                  <a:gd name="T12" fmla="*/ 69 w 80"/>
                  <a:gd name="T13" fmla="*/ 107 h 119"/>
                  <a:gd name="T14" fmla="*/ 73 w 80"/>
                  <a:gd name="T15" fmla="*/ 111 h 119"/>
                  <a:gd name="T16" fmla="*/ 77 w 80"/>
                  <a:gd name="T17" fmla="*/ 115 h 119"/>
                  <a:gd name="T18" fmla="*/ 80 w 80"/>
                  <a:gd name="T19" fmla="*/ 119 h 119"/>
                  <a:gd name="T20" fmla="*/ 46 w 80"/>
                  <a:gd name="T21" fmla="*/ 115 h 119"/>
                  <a:gd name="T22" fmla="*/ 50 w 80"/>
                  <a:gd name="T23" fmla="*/ 115 h 119"/>
                  <a:gd name="T24" fmla="*/ 54 w 80"/>
                  <a:gd name="T25" fmla="*/ 111 h 119"/>
                  <a:gd name="T26" fmla="*/ 57 w 80"/>
                  <a:gd name="T27" fmla="*/ 104 h 119"/>
                  <a:gd name="T28" fmla="*/ 57 w 80"/>
                  <a:gd name="T29" fmla="*/ 73 h 119"/>
                  <a:gd name="T30" fmla="*/ 54 w 80"/>
                  <a:gd name="T31" fmla="*/ 58 h 119"/>
                  <a:gd name="T32" fmla="*/ 50 w 80"/>
                  <a:gd name="T33" fmla="*/ 54 h 119"/>
                  <a:gd name="T34" fmla="*/ 42 w 80"/>
                  <a:gd name="T35" fmla="*/ 50 h 119"/>
                  <a:gd name="T36" fmla="*/ 34 w 80"/>
                  <a:gd name="T37" fmla="*/ 54 h 119"/>
                  <a:gd name="T38" fmla="*/ 23 w 80"/>
                  <a:gd name="T39" fmla="*/ 61 h 119"/>
                  <a:gd name="T40" fmla="*/ 23 w 80"/>
                  <a:gd name="T41" fmla="*/ 107 h 119"/>
                  <a:gd name="T42" fmla="*/ 27 w 80"/>
                  <a:gd name="T43" fmla="*/ 111 h 119"/>
                  <a:gd name="T44" fmla="*/ 31 w 80"/>
                  <a:gd name="T45" fmla="*/ 115 h 119"/>
                  <a:gd name="T46" fmla="*/ 34 w 80"/>
                  <a:gd name="T47" fmla="*/ 119 h 119"/>
                  <a:gd name="T48" fmla="*/ 0 w 80"/>
                  <a:gd name="T49" fmla="*/ 115 h 119"/>
                  <a:gd name="T50" fmla="*/ 8 w 80"/>
                  <a:gd name="T51" fmla="*/ 115 h 119"/>
                  <a:gd name="T52" fmla="*/ 8 w 80"/>
                  <a:gd name="T53" fmla="*/ 111 h 119"/>
                  <a:gd name="T54" fmla="*/ 11 w 80"/>
                  <a:gd name="T55" fmla="*/ 100 h 119"/>
                  <a:gd name="T56" fmla="*/ 11 w 80"/>
                  <a:gd name="T57" fmla="*/ 19 h 119"/>
                  <a:gd name="T58" fmla="*/ 8 w 80"/>
                  <a:gd name="T59" fmla="*/ 12 h 119"/>
                  <a:gd name="T60" fmla="*/ 8 w 80"/>
                  <a:gd name="T61" fmla="*/ 8 h 119"/>
                  <a:gd name="T62" fmla="*/ 4 w 80"/>
                  <a:gd name="T63" fmla="*/ 8 h 119"/>
                  <a:gd name="T64" fmla="*/ 0 w 80"/>
                  <a:gd name="T65" fmla="*/ 8 h 119"/>
                  <a:gd name="T66" fmla="*/ 23 w 80"/>
                  <a:gd name="T67" fmla="*/ 0 h 11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80"/>
                  <a:gd name="T103" fmla="*/ 0 h 119"/>
                  <a:gd name="T104" fmla="*/ 80 w 80"/>
                  <a:gd name="T105" fmla="*/ 119 h 11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80" h="119">
                    <a:moveTo>
                      <a:pt x="23" y="0"/>
                    </a:moveTo>
                    <a:lnTo>
                      <a:pt x="23" y="58"/>
                    </a:lnTo>
                    <a:lnTo>
                      <a:pt x="34" y="46"/>
                    </a:lnTo>
                    <a:lnTo>
                      <a:pt x="38" y="42"/>
                    </a:lnTo>
                    <a:lnTo>
                      <a:pt x="46" y="42"/>
                    </a:lnTo>
                    <a:lnTo>
                      <a:pt x="50" y="38"/>
                    </a:lnTo>
                    <a:lnTo>
                      <a:pt x="57" y="42"/>
                    </a:lnTo>
                    <a:lnTo>
                      <a:pt x="61" y="42"/>
                    </a:lnTo>
                    <a:lnTo>
                      <a:pt x="65" y="50"/>
                    </a:lnTo>
                    <a:lnTo>
                      <a:pt x="69" y="54"/>
                    </a:lnTo>
                    <a:lnTo>
                      <a:pt x="69" y="61"/>
                    </a:lnTo>
                    <a:lnTo>
                      <a:pt x="69" y="73"/>
                    </a:lnTo>
                    <a:lnTo>
                      <a:pt x="69" y="100"/>
                    </a:lnTo>
                    <a:lnTo>
                      <a:pt x="69" y="107"/>
                    </a:lnTo>
                    <a:lnTo>
                      <a:pt x="73" y="111"/>
                    </a:lnTo>
                    <a:lnTo>
                      <a:pt x="73" y="115"/>
                    </a:lnTo>
                    <a:lnTo>
                      <a:pt x="77" y="115"/>
                    </a:lnTo>
                    <a:lnTo>
                      <a:pt x="80" y="115"/>
                    </a:lnTo>
                    <a:lnTo>
                      <a:pt x="80" y="119"/>
                    </a:lnTo>
                    <a:lnTo>
                      <a:pt x="46" y="119"/>
                    </a:lnTo>
                    <a:lnTo>
                      <a:pt x="46" y="115"/>
                    </a:lnTo>
                    <a:lnTo>
                      <a:pt x="50" y="115"/>
                    </a:lnTo>
                    <a:lnTo>
                      <a:pt x="54" y="115"/>
                    </a:lnTo>
                    <a:lnTo>
                      <a:pt x="54" y="111"/>
                    </a:lnTo>
                    <a:lnTo>
                      <a:pt x="57" y="107"/>
                    </a:lnTo>
                    <a:lnTo>
                      <a:pt x="57" y="104"/>
                    </a:lnTo>
                    <a:lnTo>
                      <a:pt x="57" y="100"/>
                    </a:lnTo>
                    <a:lnTo>
                      <a:pt x="57" y="73"/>
                    </a:lnTo>
                    <a:lnTo>
                      <a:pt x="57" y="65"/>
                    </a:lnTo>
                    <a:lnTo>
                      <a:pt x="54" y="58"/>
                    </a:lnTo>
                    <a:lnTo>
                      <a:pt x="54" y="54"/>
                    </a:lnTo>
                    <a:lnTo>
                      <a:pt x="50" y="54"/>
                    </a:lnTo>
                    <a:lnTo>
                      <a:pt x="46" y="50"/>
                    </a:lnTo>
                    <a:lnTo>
                      <a:pt x="42" y="50"/>
                    </a:lnTo>
                    <a:lnTo>
                      <a:pt x="38" y="50"/>
                    </a:lnTo>
                    <a:lnTo>
                      <a:pt x="34" y="54"/>
                    </a:lnTo>
                    <a:lnTo>
                      <a:pt x="31" y="58"/>
                    </a:lnTo>
                    <a:lnTo>
                      <a:pt x="23" y="61"/>
                    </a:lnTo>
                    <a:lnTo>
                      <a:pt x="23" y="100"/>
                    </a:lnTo>
                    <a:lnTo>
                      <a:pt x="23" y="107"/>
                    </a:lnTo>
                    <a:lnTo>
                      <a:pt x="27" y="111"/>
                    </a:lnTo>
                    <a:lnTo>
                      <a:pt x="27" y="115"/>
                    </a:lnTo>
                    <a:lnTo>
                      <a:pt x="31" y="115"/>
                    </a:lnTo>
                    <a:lnTo>
                      <a:pt x="34" y="115"/>
                    </a:lnTo>
                    <a:lnTo>
                      <a:pt x="34" y="119"/>
                    </a:lnTo>
                    <a:lnTo>
                      <a:pt x="0" y="119"/>
                    </a:lnTo>
                    <a:lnTo>
                      <a:pt x="0" y="115"/>
                    </a:lnTo>
                    <a:lnTo>
                      <a:pt x="4" y="115"/>
                    </a:lnTo>
                    <a:lnTo>
                      <a:pt x="8" y="115"/>
                    </a:lnTo>
                    <a:lnTo>
                      <a:pt x="8" y="111"/>
                    </a:lnTo>
                    <a:lnTo>
                      <a:pt x="11" y="107"/>
                    </a:lnTo>
                    <a:lnTo>
                      <a:pt x="11" y="100"/>
                    </a:lnTo>
                    <a:lnTo>
                      <a:pt x="11" y="31"/>
                    </a:lnTo>
                    <a:lnTo>
                      <a:pt x="11" y="19"/>
                    </a:lnTo>
                    <a:lnTo>
                      <a:pt x="11" y="15"/>
                    </a:lnTo>
                    <a:lnTo>
                      <a:pt x="8" y="12"/>
                    </a:lnTo>
                    <a:lnTo>
                      <a:pt x="8" y="8"/>
                    </a:lnTo>
                    <a:lnTo>
                      <a:pt x="4" y="8"/>
                    </a:lnTo>
                    <a:lnTo>
                      <a:pt x="0" y="12"/>
                    </a:lnTo>
                    <a:lnTo>
                      <a:pt x="0" y="8"/>
                    </a:lnTo>
                    <a:lnTo>
                      <a:pt x="19" y="0"/>
                    </a:lnTo>
                    <a:lnTo>
                      <a:pt x="23" y="0"/>
                    </a:lnTo>
                    <a:close/>
                  </a:path>
                </a:pathLst>
              </a:custGeom>
              <a:solidFill>
                <a:srgbClr val="000000"/>
              </a:solidFill>
              <a:ln w="0">
                <a:solidFill>
                  <a:srgbClr val="000000"/>
                </a:solidFill>
                <a:round/>
                <a:headEnd/>
                <a:tailEnd/>
              </a:ln>
            </p:spPr>
            <p:txBody>
              <a:bodyPr/>
              <a:lstStyle/>
              <a:p>
                <a:endParaRPr lang="en-CA"/>
              </a:p>
            </p:txBody>
          </p:sp>
          <p:sp>
            <p:nvSpPr>
              <p:cNvPr id="15692" name="Rectangle 43"/>
              <p:cNvSpPr>
                <a:spLocks noChangeArrowheads="1"/>
              </p:cNvSpPr>
              <p:nvPr/>
            </p:nvSpPr>
            <p:spPr bwMode="auto">
              <a:xfrm>
                <a:off x="5268" y="126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5693" name="Rectangle 44"/>
              <p:cNvSpPr>
                <a:spLocks noChangeArrowheads="1"/>
              </p:cNvSpPr>
              <p:nvPr/>
            </p:nvSpPr>
            <p:spPr bwMode="auto">
              <a:xfrm>
                <a:off x="188" y="1461"/>
                <a:ext cx="5084" cy="7"/>
              </a:xfrm>
              <a:prstGeom prst="rect">
                <a:avLst/>
              </a:prstGeom>
              <a:solidFill>
                <a:srgbClr val="000000"/>
              </a:solidFill>
              <a:ln w="0">
                <a:solidFill>
                  <a:srgbClr val="000000"/>
                </a:solidFill>
                <a:miter lim="800000"/>
                <a:headEnd/>
                <a:tailEnd/>
              </a:ln>
            </p:spPr>
            <p:txBody>
              <a:bodyPr/>
              <a:lstStyle/>
              <a:p>
                <a:endParaRPr lang="en-US"/>
              </a:p>
            </p:txBody>
          </p:sp>
          <p:sp>
            <p:nvSpPr>
              <p:cNvPr id="15694" name="Rectangle 45"/>
              <p:cNvSpPr>
                <a:spLocks noChangeArrowheads="1"/>
              </p:cNvSpPr>
              <p:nvPr/>
            </p:nvSpPr>
            <p:spPr bwMode="auto">
              <a:xfrm>
                <a:off x="188" y="1491"/>
                <a:ext cx="5084" cy="8"/>
              </a:xfrm>
              <a:prstGeom prst="rect">
                <a:avLst/>
              </a:prstGeom>
              <a:solidFill>
                <a:srgbClr val="000000"/>
              </a:solidFill>
              <a:ln w="0">
                <a:solidFill>
                  <a:srgbClr val="000000"/>
                </a:solidFill>
                <a:miter lim="800000"/>
                <a:headEnd/>
                <a:tailEnd/>
              </a:ln>
            </p:spPr>
            <p:txBody>
              <a:bodyPr/>
              <a:lstStyle/>
              <a:p>
                <a:endParaRPr lang="en-US"/>
              </a:p>
            </p:txBody>
          </p:sp>
          <p:sp>
            <p:nvSpPr>
              <p:cNvPr id="15695" name="Rectangle 46"/>
              <p:cNvSpPr>
                <a:spLocks noChangeArrowheads="1"/>
              </p:cNvSpPr>
              <p:nvPr/>
            </p:nvSpPr>
            <p:spPr bwMode="auto">
              <a:xfrm>
                <a:off x="188" y="1507"/>
                <a:ext cx="8" cy="207"/>
              </a:xfrm>
              <a:prstGeom prst="rect">
                <a:avLst/>
              </a:prstGeom>
              <a:solidFill>
                <a:srgbClr val="000000"/>
              </a:solidFill>
              <a:ln w="0">
                <a:solidFill>
                  <a:srgbClr val="000000"/>
                </a:solidFill>
                <a:miter lim="800000"/>
                <a:headEnd/>
                <a:tailEnd/>
              </a:ln>
            </p:spPr>
            <p:txBody>
              <a:bodyPr/>
              <a:lstStyle/>
              <a:p>
                <a:endParaRPr lang="en-US"/>
              </a:p>
            </p:txBody>
          </p:sp>
          <p:sp>
            <p:nvSpPr>
              <p:cNvPr id="15696" name="Freeform 47"/>
              <p:cNvSpPr>
                <a:spLocks/>
              </p:cNvSpPr>
              <p:nvPr/>
            </p:nvSpPr>
            <p:spPr bwMode="auto">
              <a:xfrm>
                <a:off x="250" y="1533"/>
                <a:ext cx="50" cy="112"/>
              </a:xfrm>
              <a:custGeom>
                <a:avLst/>
                <a:gdLst>
                  <a:gd name="T0" fmla="*/ 50 w 50"/>
                  <a:gd name="T1" fmla="*/ 112 h 112"/>
                  <a:gd name="T2" fmla="*/ 50 w 50"/>
                  <a:gd name="T3" fmla="*/ 112 h 112"/>
                  <a:gd name="T4" fmla="*/ 0 w 50"/>
                  <a:gd name="T5" fmla="*/ 112 h 112"/>
                  <a:gd name="T6" fmla="*/ 0 w 50"/>
                  <a:gd name="T7" fmla="*/ 112 h 112"/>
                  <a:gd name="T8" fmla="*/ 4 w 50"/>
                  <a:gd name="T9" fmla="*/ 112 h 112"/>
                  <a:gd name="T10" fmla="*/ 11 w 50"/>
                  <a:gd name="T11" fmla="*/ 112 h 112"/>
                  <a:gd name="T12" fmla="*/ 15 w 50"/>
                  <a:gd name="T13" fmla="*/ 108 h 112"/>
                  <a:gd name="T14" fmla="*/ 15 w 50"/>
                  <a:gd name="T15" fmla="*/ 104 h 112"/>
                  <a:gd name="T16" fmla="*/ 19 w 50"/>
                  <a:gd name="T17" fmla="*/ 92 h 112"/>
                  <a:gd name="T18" fmla="*/ 19 w 50"/>
                  <a:gd name="T19" fmla="*/ 20 h 112"/>
                  <a:gd name="T20" fmla="*/ 15 w 50"/>
                  <a:gd name="T21" fmla="*/ 12 h 112"/>
                  <a:gd name="T22" fmla="*/ 15 w 50"/>
                  <a:gd name="T23" fmla="*/ 8 h 112"/>
                  <a:gd name="T24" fmla="*/ 15 w 50"/>
                  <a:gd name="T25" fmla="*/ 8 h 112"/>
                  <a:gd name="T26" fmla="*/ 11 w 50"/>
                  <a:gd name="T27" fmla="*/ 4 h 112"/>
                  <a:gd name="T28" fmla="*/ 7 w 50"/>
                  <a:gd name="T29" fmla="*/ 4 h 112"/>
                  <a:gd name="T30" fmla="*/ 4 w 50"/>
                  <a:gd name="T31" fmla="*/ 4 h 112"/>
                  <a:gd name="T32" fmla="*/ 0 w 50"/>
                  <a:gd name="T33" fmla="*/ 4 h 112"/>
                  <a:gd name="T34" fmla="*/ 0 w 50"/>
                  <a:gd name="T35" fmla="*/ 0 h 112"/>
                  <a:gd name="T36" fmla="*/ 50 w 50"/>
                  <a:gd name="T37" fmla="*/ 0 h 112"/>
                  <a:gd name="T38" fmla="*/ 50 w 50"/>
                  <a:gd name="T39" fmla="*/ 4 h 112"/>
                  <a:gd name="T40" fmla="*/ 46 w 50"/>
                  <a:gd name="T41" fmla="*/ 4 h 112"/>
                  <a:gd name="T42" fmla="*/ 38 w 50"/>
                  <a:gd name="T43" fmla="*/ 4 h 112"/>
                  <a:gd name="T44" fmla="*/ 34 w 50"/>
                  <a:gd name="T45" fmla="*/ 8 h 112"/>
                  <a:gd name="T46" fmla="*/ 34 w 50"/>
                  <a:gd name="T47" fmla="*/ 12 h 112"/>
                  <a:gd name="T48" fmla="*/ 34 w 50"/>
                  <a:gd name="T49" fmla="*/ 20 h 112"/>
                  <a:gd name="T50" fmla="*/ 34 w 50"/>
                  <a:gd name="T51" fmla="*/ 92 h 112"/>
                  <a:gd name="T52" fmla="*/ 34 w 50"/>
                  <a:gd name="T53" fmla="*/ 100 h 112"/>
                  <a:gd name="T54" fmla="*/ 34 w 50"/>
                  <a:gd name="T55" fmla="*/ 104 h 112"/>
                  <a:gd name="T56" fmla="*/ 34 w 50"/>
                  <a:gd name="T57" fmla="*/ 108 h 112"/>
                  <a:gd name="T58" fmla="*/ 38 w 50"/>
                  <a:gd name="T59" fmla="*/ 108 h 112"/>
                  <a:gd name="T60" fmla="*/ 42 w 50"/>
                  <a:gd name="T61" fmla="*/ 112 h 112"/>
                  <a:gd name="T62" fmla="*/ 46 w 50"/>
                  <a:gd name="T63" fmla="*/ 112 h 112"/>
                  <a:gd name="T64" fmla="*/ 50 w 50"/>
                  <a:gd name="T65" fmla="*/ 112 h 11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0"/>
                  <a:gd name="T100" fmla="*/ 0 h 112"/>
                  <a:gd name="T101" fmla="*/ 50 w 50"/>
                  <a:gd name="T102" fmla="*/ 112 h 11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0" h="112">
                    <a:moveTo>
                      <a:pt x="50" y="112"/>
                    </a:moveTo>
                    <a:lnTo>
                      <a:pt x="50" y="112"/>
                    </a:lnTo>
                    <a:lnTo>
                      <a:pt x="0" y="112"/>
                    </a:lnTo>
                    <a:lnTo>
                      <a:pt x="4" y="112"/>
                    </a:lnTo>
                    <a:lnTo>
                      <a:pt x="11" y="112"/>
                    </a:lnTo>
                    <a:lnTo>
                      <a:pt x="15" y="108"/>
                    </a:lnTo>
                    <a:lnTo>
                      <a:pt x="15" y="104"/>
                    </a:lnTo>
                    <a:lnTo>
                      <a:pt x="19" y="92"/>
                    </a:lnTo>
                    <a:lnTo>
                      <a:pt x="19" y="20"/>
                    </a:lnTo>
                    <a:lnTo>
                      <a:pt x="15" y="12"/>
                    </a:lnTo>
                    <a:lnTo>
                      <a:pt x="15" y="8"/>
                    </a:lnTo>
                    <a:lnTo>
                      <a:pt x="11" y="4"/>
                    </a:lnTo>
                    <a:lnTo>
                      <a:pt x="7" y="4"/>
                    </a:lnTo>
                    <a:lnTo>
                      <a:pt x="4" y="4"/>
                    </a:lnTo>
                    <a:lnTo>
                      <a:pt x="0" y="4"/>
                    </a:lnTo>
                    <a:lnTo>
                      <a:pt x="0" y="0"/>
                    </a:lnTo>
                    <a:lnTo>
                      <a:pt x="50" y="0"/>
                    </a:lnTo>
                    <a:lnTo>
                      <a:pt x="50" y="4"/>
                    </a:lnTo>
                    <a:lnTo>
                      <a:pt x="46" y="4"/>
                    </a:lnTo>
                    <a:lnTo>
                      <a:pt x="38" y="4"/>
                    </a:lnTo>
                    <a:lnTo>
                      <a:pt x="34" y="8"/>
                    </a:lnTo>
                    <a:lnTo>
                      <a:pt x="34" y="12"/>
                    </a:lnTo>
                    <a:lnTo>
                      <a:pt x="34" y="20"/>
                    </a:lnTo>
                    <a:lnTo>
                      <a:pt x="34" y="92"/>
                    </a:lnTo>
                    <a:lnTo>
                      <a:pt x="34" y="100"/>
                    </a:lnTo>
                    <a:lnTo>
                      <a:pt x="34" y="104"/>
                    </a:lnTo>
                    <a:lnTo>
                      <a:pt x="34" y="108"/>
                    </a:lnTo>
                    <a:lnTo>
                      <a:pt x="38" y="108"/>
                    </a:lnTo>
                    <a:lnTo>
                      <a:pt x="42" y="112"/>
                    </a:lnTo>
                    <a:lnTo>
                      <a:pt x="46" y="112"/>
                    </a:lnTo>
                    <a:lnTo>
                      <a:pt x="50" y="112"/>
                    </a:lnTo>
                    <a:close/>
                  </a:path>
                </a:pathLst>
              </a:custGeom>
              <a:solidFill>
                <a:srgbClr val="000000"/>
              </a:solidFill>
              <a:ln w="0">
                <a:solidFill>
                  <a:srgbClr val="000000"/>
                </a:solidFill>
                <a:round/>
                <a:headEnd/>
                <a:tailEnd/>
              </a:ln>
            </p:spPr>
            <p:txBody>
              <a:bodyPr/>
              <a:lstStyle/>
              <a:p>
                <a:endParaRPr lang="en-CA"/>
              </a:p>
            </p:txBody>
          </p:sp>
          <p:sp>
            <p:nvSpPr>
              <p:cNvPr id="15697" name="Rectangle 48"/>
              <p:cNvSpPr>
                <a:spLocks noChangeArrowheads="1"/>
              </p:cNvSpPr>
              <p:nvPr/>
            </p:nvSpPr>
            <p:spPr bwMode="auto">
              <a:xfrm>
                <a:off x="833" y="1507"/>
                <a:ext cx="8" cy="207"/>
              </a:xfrm>
              <a:prstGeom prst="rect">
                <a:avLst/>
              </a:prstGeom>
              <a:solidFill>
                <a:srgbClr val="000000"/>
              </a:solidFill>
              <a:ln w="0">
                <a:solidFill>
                  <a:srgbClr val="000000"/>
                </a:solidFill>
                <a:miter lim="800000"/>
                <a:headEnd/>
                <a:tailEnd/>
              </a:ln>
            </p:spPr>
            <p:txBody>
              <a:bodyPr/>
              <a:lstStyle/>
              <a:p>
                <a:endParaRPr lang="en-US"/>
              </a:p>
            </p:txBody>
          </p:sp>
          <p:sp>
            <p:nvSpPr>
              <p:cNvPr id="15698" name="Rectangle 49"/>
              <p:cNvSpPr>
                <a:spLocks noChangeArrowheads="1"/>
              </p:cNvSpPr>
              <p:nvPr/>
            </p:nvSpPr>
            <p:spPr bwMode="auto">
              <a:xfrm>
                <a:off x="864" y="1507"/>
                <a:ext cx="7" cy="207"/>
              </a:xfrm>
              <a:prstGeom prst="rect">
                <a:avLst/>
              </a:prstGeom>
              <a:solidFill>
                <a:srgbClr val="000000"/>
              </a:solidFill>
              <a:ln w="0">
                <a:solidFill>
                  <a:srgbClr val="000000"/>
                </a:solidFill>
                <a:miter lim="800000"/>
                <a:headEnd/>
                <a:tailEnd/>
              </a:ln>
            </p:spPr>
            <p:txBody>
              <a:bodyPr/>
              <a:lstStyle/>
              <a:p>
                <a:endParaRPr lang="en-US"/>
              </a:p>
            </p:txBody>
          </p:sp>
          <p:sp>
            <p:nvSpPr>
              <p:cNvPr id="15699" name="Freeform 50"/>
              <p:cNvSpPr>
                <a:spLocks/>
              </p:cNvSpPr>
              <p:nvPr/>
            </p:nvSpPr>
            <p:spPr bwMode="auto">
              <a:xfrm>
                <a:off x="1055" y="1629"/>
                <a:ext cx="20" cy="19"/>
              </a:xfrm>
              <a:custGeom>
                <a:avLst/>
                <a:gdLst>
                  <a:gd name="T0" fmla="*/ 8 w 20"/>
                  <a:gd name="T1" fmla="*/ 0 h 19"/>
                  <a:gd name="T2" fmla="*/ 12 w 20"/>
                  <a:gd name="T3" fmla="*/ 0 h 19"/>
                  <a:gd name="T4" fmla="*/ 16 w 20"/>
                  <a:gd name="T5" fmla="*/ 4 h 19"/>
                  <a:gd name="T6" fmla="*/ 20 w 20"/>
                  <a:gd name="T7" fmla="*/ 4 h 19"/>
                  <a:gd name="T8" fmla="*/ 20 w 20"/>
                  <a:gd name="T9" fmla="*/ 8 h 19"/>
                  <a:gd name="T10" fmla="*/ 20 w 20"/>
                  <a:gd name="T11" fmla="*/ 12 h 19"/>
                  <a:gd name="T12" fmla="*/ 16 w 20"/>
                  <a:gd name="T13" fmla="*/ 16 h 19"/>
                  <a:gd name="T14" fmla="*/ 12 w 20"/>
                  <a:gd name="T15" fmla="*/ 19 h 19"/>
                  <a:gd name="T16" fmla="*/ 8 w 20"/>
                  <a:gd name="T17" fmla="*/ 19 h 19"/>
                  <a:gd name="T18" fmla="*/ 4 w 20"/>
                  <a:gd name="T19" fmla="*/ 19 h 19"/>
                  <a:gd name="T20" fmla="*/ 4 w 20"/>
                  <a:gd name="T21" fmla="*/ 16 h 19"/>
                  <a:gd name="T22" fmla="*/ 0 w 20"/>
                  <a:gd name="T23" fmla="*/ 12 h 19"/>
                  <a:gd name="T24" fmla="*/ 0 w 20"/>
                  <a:gd name="T25" fmla="*/ 8 h 19"/>
                  <a:gd name="T26" fmla="*/ 0 w 20"/>
                  <a:gd name="T27" fmla="*/ 4 h 19"/>
                  <a:gd name="T28" fmla="*/ 4 w 20"/>
                  <a:gd name="T29" fmla="*/ 4 h 19"/>
                  <a:gd name="T30" fmla="*/ 4 w 20"/>
                  <a:gd name="T31" fmla="*/ 0 h 19"/>
                  <a:gd name="T32" fmla="*/ 8 w 20"/>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0"/>
                  <a:gd name="T52" fmla="*/ 0 h 19"/>
                  <a:gd name="T53" fmla="*/ 20 w 20"/>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0" h="19">
                    <a:moveTo>
                      <a:pt x="8" y="0"/>
                    </a:moveTo>
                    <a:lnTo>
                      <a:pt x="12" y="0"/>
                    </a:lnTo>
                    <a:lnTo>
                      <a:pt x="16" y="4"/>
                    </a:lnTo>
                    <a:lnTo>
                      <a:pt x="20" y="4"/>
                    </a:lnTo>
                    <a:lnTo>
                      <a:pt x="20" y="8"/>
                    </a:lnTo>
                    <a:lnTo>
                      <a:pt x="20" y="12"/>
                    </a:lnTo>
                    <a:lnTo>
                      <a:pt x="16" y="16"/>
                    </a:lnTo>
                    <a:lnTo>
                      <a:pt x="12" y="19"/>
                    </a:lnTo>
                    <a:lnTo>
                      <a:pt x="8" y="19"/>
                    </a:lnTo>
                    <a:lnTo>
                      <a:pt x="4" y="19"/>
                    </a:lnTo>
                    <a:lnTo>
                      <a:pt x="4" y="16"/>
                    </a:lnTo>
                    <a:lnTo>
                      <a:pt x="0" y="12"/>
                    </a:lnTo>
                    <a:lnTo>
                      <a:pt x="0" y="8"/>
                    </a:lnTo>
                    <a:lnTo>
                      <a:pt x="0" y="4"/>
                    </a:lnTo>
                    <a:lnTo>
                      <a:pt x="4" y="4"/>
                    </a:lnTo>
                    <a:lnTo>
                      <a:pt x="4" y="0"/>
                    </a:lnTo>
                    <a:lnTo>
                      <a:pt x="8" y="0"/>
                    </a:lnTo>
                    <a:close/>
                  </a:path>
                </a:pathLst>
              </a:custGeom>
              <a:solidFill>
                <a:srgbClr val="000000"/>
              </a:solidFill>
              <a:ln w="0">
                <a:solidFill>
                  <a:srgbClr val="000000"/>
                </a:solidFill>
                <a:round/>
                <a:headEnd/>
                <a:tailEnd/>
              </a:ln>
            </p:spPr>
            <p:txBody>
              <a:bodyPr/>
              <a:lstStyle/>
              <a:p>
                <a:endParaRPr lang="en-CA"/>
              </a:p>
            </p:txBody>
          </p:sp>
          <p:sp>
            <p:nvSpPr>
              <p:cNvPr id="15700" name="Freeform 51"/>
              <p:cNvSpPr>
                <a:spLocks noEditPoints="1"/>
              </p:cNvSpPr>
              <p:nvPr/>
            </p:nvSpPr>
            <p:spPr bwMode="auto">
              <a:xfrm>
                <a:off x="1090" y="1533"/>
                <a:ext cx="73" cy="115"/>
              </a:xfrm>
              <a:custGeom>
                <a:avLst/>
                <a:gdLst>
                  <a:gd name="T0" fmla="*/ 0 w 73"/>
                  <a:gd name="T1" fmla="*/ 58 h 115"/>
                  <a:gd name="T2" fmla="*/ 4 w 73"/>
                  <a:gd name="T3" fmla="*/ 39 h 115"/>
                  <a:gd name="T4" fmla="*/ 8 w 73"/>
                  <a:gd name="T5" fmla="*/ 23 h 115"/>
                  <a:gd name="T6" fmla="*/ 15 w 73"/>
                  <a:gd name="T7" fmla="*/ 12 h 115"/>
                  <a:gd name="T8" fmla="*/ 23 w 73"/>
                  <a:gd name="T9" fmla="*/ 4 h 115"/>
                  <a:gd name="T10" fmla="*/ 31 w 73"/>
                  <a:gd name="T11" fmla="*/ 0 h 115"/>
                  <a:gd name="T12" fmla="*/ 38 w 73"/>
                  <a:gd name="T13" fmla="*/ 0 h 115"/>
                  <a:gd name="T14" fmla="*/ 46 w 73"/>
                  <a:gd name="T15" fmla="*/ 0 h 115"/>
                  <a:gd name="T16" fmla="*/ 54 w 73"/>
                  <a:gd name="T17" fmla="*/ 4 h 115"/>
                  <a:gd name="T18" fmla="*/ 58 w 73"/>
                  <a:gd name="T19" fmla="*/ 12 h 115"/>
                  <a:gd name="T20" fmla="*/ 65 w 73"/>
                  <a:gd name="T21" fmla="*/ 23 h 115"/>
                  <a:gd name="T22" fmla="*/ 69 w 73"/>
                  <a:gd name="T23" fmla="*/ 39 h 115"/>
                  <a:gd name="T24" fmla="*/ 73 w 73"/>
                  <a:gd name="T25" fmla="*/ 58 h 115"/>
                  <a:gd name="T26" fmla="*/ 69 w 73"/>
                  <a:gd name="T27" fmla="*/ 73 h 115"/>
                  <a:gd name="T28" fmla="*/ 65 w 73"/>
                  <a:gd name="T29" fmla="*/ 89 h 115"/>
                  <a:gd name="T30" fmla="*/ 61 w 73"/>
                  <a:gd name="T31" fmla="*/ 100 h 115"/>
                  <a:gd name="T32" fmla="*/ 54 w 73"/>
                  <a:gd name="T33" fmla="*/ 108 h 115"/>
                  <a:gd name="T34" fmla="*/ 42 w 73"/>
                  <a:gd name="T35" fmla="*/ 112 h 115"/>
                  <a:gd name="T36" fmla="*/ 35 w 73"/>
                  <a:gd name="T37" fmla="*/ 115 h 115"/>
                  <a:gd name="T38" fmla="*/ 27 w 73"/>
                  <a:gd name="T39" fmla="*/ 112 h 115"/>
                  <a:gd name="T40" fmla="*/ 19 w 73"/>
                  <a:gd name="T41" fmla="*/ 108 h 115"/>
                  <a:gd name="T42" fmla="*/ 12 w 73"/>
                  <a:gd name="T43" fmla="*/ 96 h 115"/>
                  <a:gd name="T44" fmla="*/ 4 w 73"/>
                  <a:gd name="T45" fmla="*/ 77 h 115"/>
                  <a:gd name="T46" fmla="*/ 0 w 73"/>
                  <a:gd name="T47" fmla="*/ 58 h 115"/>
                  <a:gd name="T48" fmla="*/ 19 w 73"/>
                  <a:gd name="T49" fmla="*/ 62 h 115"/>
                  <a:gd name="T50" fmla="*/ 19 w 73"/>
                  <a:gd name="T51" fmla="*/ 81 h 115"/>
                  <a:gd name="T52" fmla="*/ 23 w 73"/>
                  <a:gd name="T53" fmla="*/ 96 h 115"/>
                  <a:gd name="T54" fmla="*/ 27 w 73"/>
                  <a:gd name="T55" fmla="*/ 104 h 115"/>
                  <a:gd name="T56" fmla="*/ 31 w 73"/>
                  <a:gd name="T57" fmla="*/ 108 h 115"/>
                  <a:gd name="T58" fmla="*/ 35 w 73"/>
                  <a:gd name="T59" fmla="*/ 108 h 115"/>
                  <a:gd name="T60" fmla="*/ 42 w 73"/>
                  <a:gd name="T61" fmla="*/ 108 h 115"/>
                  <a:gd name="T62" fmla="*/ 46 w 73"/>
                  <a:gd name="T63" fmla="*/ 104 h 115"/>
                  <a:gd name="T64" fmla="*/ 50 w 73"/>
                  <a:gd name="T65" fmla="*/ 100 h 115"/>
                  <a:gd name="T66" fmla="*/ 54 w 73"/>
                  <a:gd name="T67" fmla="*/ 92 h 115"/>
                  <a:gd name="T68" fmla="*/ 54 w 73"/>
                  <a:gd name="T69" fmla="*/ 77 h 115"/>
                  <a:gd name="T70" fmla="*/ 58 w 73"/>
                  <a:gd name="T71" fmla="*/ 54 h 115"/>
                  <a:gd name="T72" fmla="*/ 54 w 73"/>
                  <a:gd name="T73" fmla="*/ 35 h 115"/>
                  <a:gd name="T74" fmla="*/ 54 w 73"/>
                  <a:gd name="T75" fmla="*/ 20 h 115"/>
                  <a:gd name="T76" fmla="*/ 50 w 73"/>
                  <a:gd name="T77" fmla="*/ 12 h 115"/>
                  <a:gd name="T78" fmla="*/ 46 w 73"/>
                  <a:gd name="T79" fmla="*/ 8 h 115"/>
                  <a:gd name="T80" fmla="*/ 42 w 73"/>
                  <a:gd name="T81" fmla="*/ 4 h 115"/>
                  <a:gd name="T82" fmla="*/ 38 w 73"/>
                  <a:gd name="T83" fmla="*/ 4 h 115"/>
                  <a:gd name="T84" fmla="*/ 31 w 73"/>
                  <a:gd name="T85" fmla="*/ 4 h 115"/>
                  <a:gd name="T86" fmla="*/ 27 w 73"/>
                  <a:gd name="T87" fmla="*/ 8 h 115"/>
                  <a:gd name="T88" fmla="*/ 23 w 73"/>
                  <a:gd name="T89" fmla="*/ 20 h 115"/>
                  <a:gd name="T90" fmla="*/ 19 w 73"/>
                  <a:gd name="T91" fmla="*/ 31 h 115"/>
                  <a:gd name="T92" fmla="*/ 19 w 73"/>
                  <a:gd name="T93" fmla="*/ 46 h 115"/>
                  <a:gd name="T94" fmla="*/ 19 w 73"/>
                  <a:gd name="T95" fmla="*/ 62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39"/>
                    </a:lnTo>
                    <a:lnTo>
                      <a:pt x="8" y="23"/>
                    </a:lnTo>
                    <a:lnTo>
                      <a:pt x="15" y="12"/>
                    </a:lnTo>
                    <a:lnTo>
                      <a:pt x="23" y="4"/>
                    </a:lnTo>
                    <a:lnTo>
                      <a:pt x="31" y="0"/>
                    </a:lnTo>
                    <a:lnTo>
                      <a:pt x="38" y="0"/>
                    </a:lnTo>
                    <a:lnTo>
                      <a:pt x="46" y="0"/>
                    </a:lnTo>
                    <a:lnTo>
                      <a:pt x="54" y="4"/>
                    </a:lnTo>
                    <a:lnTo>
                      <a:pt x="58" y="12"/>
                    </a:lnTo>
                    <a:lnTo>
                      <a:pt x="65" y="23"/>
                    </a:lnTo>
                    <a:lnTo>
                      <a:pt x="69" y="39"/>
                    </a:lnTo>
                    <a:lnTo>
                      <a:pt x="73" y="58"/>
                    </a:lnTo>
                    <a:lnTo>
                      <a:pt x="69" y="73"/>
                    </a:lnTo>
                    <a:lnTo>
                      <a:pt x="65" y="89"/>
                    </a:lnTo>
                    <a:lnTo>
                      <a:pt x="61" y="100"/>
                    </a:lnTo>
                    <a:lnTo>
                      <a:pt x="54" y="108"/>
                    </a:lnTo>
                    <a:lnTo>
                      <a:pt x="42" y="112"/>
                    </a:lnTo>
                    <a:lnTo>
                      <a:pt x="35" y="115"/>
                    </a:lnTo>
                    <a:lnTo>
                      <a:pt x="27" y="112"/>
                    </a:lnTo>
                    <a:lnTo>
                      <a:pt x="19" y="108"/>
                    </a:lnTo>
                    <a:lnTo>
                      <a:pt x="12" y="96"/>
                    </a:lnTo>
                    <a:lnTo>
                      <a:pt x="4" y="77"/>
                    </a:lnTo>
                    <a:lnTo>
                      <a:pt x="0" y="58"/>
                    </a:lnTo>
                    <a:close/>
                    <a:moveTo>
                      <a:pt x="19" y="62"/>
                    </a:moveTo>
                    <a:lnTo>
                      <a:pt x="19" y="81"/>
                    </a:lnTo>
                    <a:lnTo>
                      <a:pt x="23" y="96"/>
                    </a:lnTo>
                    <a:lnTo>
                      <a:pt x="27" y="104"/>
                    </a:lnTo>
                    <a:lnTo>
                      <a:pt x="31" y="108"/>
                    </a:lnTo>
                    <a:lnTo>
                      <a:pt x="35" y="108"/>
                    </a:lnTo>
                    <a:lnTo>
                      <a:pt x="42" y="108"/>
                    </a:lnTo>
                    <a:lnTo>
                      <a:pt x="46" y="104"/>
                    </a:lnTo>
                    <a:lnTo>
                      <a:pt x="50" y="100"/>
                    </a:lnTo>
                    <a:lnTo>
                      <a:pt x="54" y="92"/>
                    </a:lnTo>
                    <a:lnTo>
                      <a:pt x="54" y="77"/>
                    </a:lnTo>
                    <a:lnTo>
                      <a:pt x="58" y="54"/>
                    </a:lnTo>
                    <a:lnTo>
                      <a:pt x="54" y="35"/>
                    </a:lnTo>
                    <a:lnTo>
                      <a:pt x="54" y="20"/>
                    </a:lnTo>
                    <a:lnTo>
                      <a:pt x="50" y="12"/>
                    </a:lnTo>
                    <a:lnTo>
                      <a:pt x="46" y="8"/>
                    </a:lnTo>
                    <a:lnTo>
                      <a:pt x="42" y="4"/>
                    </a:lnTo>
                    <a:lnTo>
                      <a:pt x="38" y="4"/>
                    </a:lnTo>
                    <a:lnTo>
                      <a:pt x="31" y="4"/>
                    </a:lnTo>
                    <a:lnTo>
                      <a:pt x="27" y="8"/>
                    </a:lnTo>
                    <a:lnTo>
                      <a:pt x="23" y="20"/>
                    </a:lnTo>
                    <a:lnTo>
                      <a:pt x="19" y="31"/>
                    </a:lnTo>
                    <a:lnTo>
                      <a:pt x="19" y="46"/>
                    </a:lnTo>
                    <a:lnTo>
                      <a:pt x="19" y="62"/>
                    </a:lnTo>
                    <a:close/>
                  </a:path>
                </a:pathLst>
              </a:custGeom>
              <a:solidFill>
                <a:srgbClr val="000000"/>
              </a:solidFill>
              <a:ln w="0">
                <a:solidFill>
                  <a:srgbClr val="000000"/>
                </a:solidFill>
                <a:round/>
                <a:headEnd/>
                <a:tailEnd/>
              </a:ln>
            </p:spPr>
            <p:txBody>
              <a:bodyPr/>
              <a:lstStyle/>
              <a:p>
                <a:endParaRPr lang="en-CA"/>
              </a:p>
            </p:txBody>
          </p:sp>
          <p:sp>
            <p:nvSpPr>
              <p:cNvPr id="15701" name="Freeform 52"/>
              <p:cNvSpPr>
                <a:spLocks noEditPoints="1"/>
              </p:cNvSpPr>
              <p:nvPr/>
            </p:nvSpPr>
            <p:spPr bwMode="auto">
              <a:xfrm>
                <a:off x="1174" y="1533"/>
                <a:ext cx="73" cy="115"/>
              </a:xfrm>
              <a:custGeom>
                <a:avLst/>
                <a:gdLst>
                  <a:gd name="T0" fmla="*/ 0 w 73"/>
                  <a:gd name="T1" fmla="*/ 58 h 115"/>
                  <a:gd name="T2" fmla="*/ 4 w 73"/>
                  <a:gd name="T3" fmla="*/ 39 h 115"/>
                  <a:gd name="T4" fmla="*/ 8 w 73"/>
                  <a:gd name="T5" fmla="*/ 23 h 115"/>
                  <a:gd name="T6" fmla="*/ 12 w 73"/>
                  <a:gd name="T7" fmla="*/ 12 h 115"/>
                  <a:gd name="T8" fmla="*/ 23 w 73"/>
                  <a:gd name="T9" fmla="*/ 4 h 115"/>
                  <a:gd name="T10" fmla="*/ 31 w 73"/>
                  <a:gd name="T11" fmla="*/ 0 h 115"/>
                  <a:gd name="T12" fmla="*/ 35 w 73"/>
                  <a:gd name="T13" fmla="*/ 0 h 115"/>
                  <a:gd name="T14" fmla="*/ 46 w 73"/>
                  <a:gd name="T15" fmla="*/ 0 h 115"/>
                  <a:gd name="T16" fmla="*/ 54 w 73"/>
                  <a:gd name="T17" fmla="*/ 4 h 115"/>
                  <a:gd name="T18" fmla="*/ 58 w 73"/>
                  <a:gd name="T19" fmla="*/ 12 h 115"/>
                  <a:gd name="T20" fmla="*/ 66 w 73"/>
                  <a:gd name="T21" fmla="*/ 23 h 115"/>
                  <a:gd name="T22" fmla="*/ 69 w 73"/>
                  <a:gd name="T23" fmla="*/ 39 h 115"/>
                  <a:gd name="T24" fmla="*/ 73 w 73"/>
                  <a:gd name="T25" fmla="*/ 58 h 115"/>
                  <a:gd name="T26" fmla="*/ 69 w 73"/>
                  <a:gd name="T27" fmla="*/ 73 h 115"/>
                  <a:gd name="T28" fmla="*/ 66 w 73"/>
                  <a:gd name="T29" fmla="*/ 89 h 115"/>
                  <a:gd name="T30" fmla="*/ 62 w 73"/>
                  <a:gd name="T31" fmla="*/ 100 h 115"/>
                  <a:gd name="T32" fmla="*/ 54 w 73"/>
                  <a:gd name="T33" fmla="*/ 108 h 115"/>
                  <a:gd name="T34" fmla="*/ 43 w 73"/>
                  <a:gd name="T35" fmla="*/ 112 h 115"/>
                  <a:gd name="T36" fmla="*/ 35 w 73"/>
                  <a:gd name="T37" fmla="*/ 115 h 115"/>
                  <a:gd name="T38" fmla="*/ 27 w 73"/>
                  <a:gd name="T39" fmla="*/ 112 h 115"/>
                  <a:gd name="T40" fmla="*/ 20 w 73"/>
                  <a:gd name="T41" fmla="*/ 108 h 115"/>
                  <a:gd name="T42" fmla="*/ 12 w 73"/>
                  <a:gd name="T43" fmla="*/ 96 h 115"/>
                  <a:gd name="T44" fmla="*/ 4 w 73"/>
                  <a:gd name="T45" fmla="*/ 77 h 115"/>
                  <a:gd name="T46" fmla="*/ 0 w 73"/>
                  <a:gd name="T47" fmla="*/ 58 h 115"/>
                  <a:gd name="T48" fmla="*/ 16 w 73"/>
                  <a:gd name="T49" fmla="*/ 62 h 115"/>
                  <a:gd name="T50" fmla="*/ 20 w 73"/>
                  <a:gd name="T51" fmla="*/ 81 h 115"/>
                  <a:gd name="T52" fmla="*/ 23 w 73"/>
                  <a:gd name="T53" fmla="*/ 96 h 115"/>
                  <a:gd name="T54" fmla="*/ 27 w 73"/>
                  <a:gd name="T55" fmla="*/ 104 h 115"/>
                  <a:gd name="T56" fmla="*/ 31 w 73"/>
                  <a:gd name="T57" fmla="*/ 108 h 115"/>
                  <a:gd name="T58" fmla="*/ 35 w 73"/>
                  <a:gd name="T59" fmla="*/ 108 h 115"/>
                  <a:gd name="T60" fmla="*/ 39 w 73"/>
                  <a:gd name="T61" fmla="*/ 108 h 115"/>
                  <a:gd name="T62" fmla="*/ 46 w 73"/>
                  <a:gd name="T63" fmla="*/ 104 h 115"/>
                  <a:gd name="T64" fmla="*/ 50 w 73"/>
                  <a:gd name="T65" fmla="*/ 100 h 115"/>
                  <a:gd name="T66" fmla="*/ 50 w 73"/>
                  <a:gd name="T67" fmla="*/ 92 h 115"/>
                  <a:gd name="T68" fmla="*/ 54 w 73"/>
                  <a:gd name="T69" fmla="*/ 77 h 115"/>
                  <a:gd name="T70" fmla="*/ 54 w 73"/>
                  <a:gd name="T71" fmla="*/ 54 h 115"/>
                  <a:gd name="T72" fmla="*/ 54 w 73"/>
                  <a:gd name="T73" fmla="*/ 35 h 115"/>
                  <a:gd name="T74" fmla="*/ 50 w 73"/>
                  <a:gd name="T75" fmla="*/ 20 h 115"/>
                  <a:gd name="T76" fmla="*/ 50 w 73"/>
                  <a:gd name="T77" fmla="*/ 12 h 115"/>
                  <a:gd name="T78" fmla="*/ 46 w 73"/>
                  <a:gd name="T79" fmla="*/ 8 h 115"/>
                  <a:gd name="T80" fmla="*/ 43 w 73"/>
                  <a:gd name="T81" fmla="*/ 4 h 115"/>
                  <a:gd name="T82" fmla="*/ 35 w 73"/>
                  <a:gd name="T83" fmla="*/ 4 h 115"/>
                  <a:gd name="T84" fmla="*/ 31 w 73"/>
                  <a:gd name="T85" fmla="*/ 4 h 115"/>
                  <a:gd name="T86" fmla="*/ 27 w 73"/>
                  <a:gd name="T87" fmla="*/ 8 h 115"/>
                  <a:gd name="T88" fmla="*/ 23 w 73"/>
                  <a:gd name="T89" fmla="*/ 20 h 115"/>
                  <a:gd name="T90" fmla="*/ 20 w 73"/>
                  <a:gd name="T91" fmla="*/ 31 h 115"/>
                  <a:gd name="T92" fmla="*/ 20 w 73"/>
                  <a:gd name="T93" fmla="*/ 46 h 115"/>
                  <a:gd name="T94" fmla="*/ 16 w 73"/>
                  <a:gd name="T95" fmla="*/ 62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39"/>
                    </a:lnTo>
                    <a:lnTo>
                      <a:pt x="8" y="23"/>
                    </a:lnTo>
                    <a:lnTo>
                      <a:pt x="12" y="12"/>
                    </a:lnTo>
                    <a:lnTo>
                      <a:pt x="23" y="4"/>
                    </a:lnTo>
                    <a:lnTo>
                      <a:pt x="31" y="0"/>
                    </a:lnTo>
                    <a:lnTo>
                      <a:pt x="35" y="0"/>
                    </a:lnTo>
                    <a:lnTo>
                      <a:pt x="46" y="0"/>
                    </a:lnTo>
                    <a:lnTo>
                      <a:pt x="54" y="4"/>
                    </a:lnTo>
                    <a:lnTo>
                      <a:pt x="58" y="12"/>
                    </a:lnTo>
                    <a:lnTo>
                      <a:pt x="66" y="23"/>
                    </a:lnTo>
                    <a:lnTo>
                      <a:pt x="69" y="39"/>
                    </a:lnTo>
                    <a:lnTo>
                      <a:pt x="73" y="58"/>
                    </a:lnTo>
                    <a:lnTo>
                      <a:pt x="69" y="73"/>
                    </a:lnTo>
                    <a:lnTo>
                      <a:pt x="66" y="89"/>
                    </a:lnTo>
                    <a:lnTo>
                      <a:pt x="62" y="100"/>
                    </a:lnTo>
                    <a:lnTo>
                      <a:pt x="54" y="108"/>
                    </a:lnTo>
                    <a:lnTo>
                      <a:pt x="43" y="112"/>
                    </a:lnTo>
                    <a:lnTo>
                      <a:pt x="35" y="115"/>
                    </a:lnTo>
                    <a:lnTo>
                      <a:pt x="27" y="112"/>
                    </a:lnTo>
                    <a:lnTo>
                      <a:pt x="20" y="108"/>
                    </a:lnTo>
                    <a:lnTo>
                      <a:pt x="12" y="96"/>
                    </a:lnTo>
                    <a:lnTo>
                      <a:pt x="4" y="77"/>
                    </a:lnTo>
                    <a:lnTo>
                      <a:pt x="0" y="58"/>
                    </a:lnTo>
                    <a:close/>
                    <a:moveTo>
                      <a:pt x="16" y="62"/>
                    </a:moveTo>
                    <a:lnTo>
                      <a:pt x="20" y="81"/>
                    </a:lnTo>
                    <a:lnTo>
                      <a:pt x="23" y="96"/>
                    </a:lnTo>
                    <a:lnTo>
                      <a:pt x="27" y="104"/>
                    </a:lnTo>
                    <a:lnTo>
                      <a:pt x="31" y="108"/>
                    </a:lnTo>
                    <a:lnTo>
                      <a:pt x="35" y="108"/>
                    </a:lnTo>
                    <a:lnTo>
                      <a:pt x="39" y="108"/>
                    </a:lnTo>
                    <a:lnTo>
                      <a:pt x="46" y="104"/>
                    </a:lnTo>
                    <a:lnTo>
                      <a:pt x="50" y="100"/>
                    </a:lnTo>
                    <a:lnTo>
                      <a:pt x="50" y="92"/>
                    </a:lnTo>
                    <a:lnTo>
                      <a:pt x="54" y="77"/>
                    </a:lnTo>
                    <a:lnTo>
                      <a:pt x="54" y="54"/>
                    </a:lnTo>
                    <a:lnTo>
                      <a:pt x="54" y="35"/>
                    </a:lnTo>
                    <a:lnTo>
                      <a:pt x="50" y="20"/>
                    </a:lnTo>
                    <a:lnTo>
                      <a:pt x="50" y="12"/>
                    </a:lnTo>
                    <a:lnTo>
                      <a:pt x="46" y="8"/>
                    </a:lnTo>
                    <a:lnTo>
                      <a:pt x="43" y="4"/>
                    </a:lnTo>
                    <a:lnTo>
                      <a:pt x="35" y="4"/>
                    </a:lnTo>
                    <a:lnTo>
                      <a:pt x="31" y="4"/>
                    </a:lnTo>
                    <a:lnTo>
                      <a:pt x="27" y="8"/>
                    </a:lnTo>
                    <a:lnTo>
                      <a:pt x="23" y="20"/>
                    </a:lnTo>
                    <a:lnTo>
                      <a:pt x="20" y="31"/>
                    </a:lnTo>
                    <a:lnTo>
                      <a:pt x="20" y="46"/>
                    </a:lnTo>
                    <a:lnTo>
                      <a:pt x="16" y="62"/>
                    </a:lnTo>
                    <a:close/>
                  </a:path>
                </a:pathLst>
              </a:custGeom>
              <a:solidFill>
                <a:srgbClr val="000000"/>
              </a:solidFill>
              <a:ln w="0">
                <a:solidFill>
                  <a:srgbClr val="000000"/>
                </a:solidFill>
                <a:round/>
                <a:headEnd/>
                <a:tailEnd/>
              </a:ln>
            </p:spPr>
            <p:txBody>
              <a:bodyPr/>
              <a:lstStyle/>
              <a:p>
                <a:endParaRPr lang="en-CA"/>
              </a:p>
            </p:txBody>
          </p:sp>
          <p:sp>
            <p:nvSpPr>
              <p:cNvPr id="15702" name="Freeform 53"/>
              <p:cNvSpPr>
                <a:spLocks/>
              </p:cNvSpPr>
              <p:nvPr/>
            </p:nvSpPr>
            <p:spPr bwMode="auto">
              <a:xfrm>
                <a:off x="1255" y="1533"/>
                <a:ext cx="73" cy="112"/>
              </a:xfrm>
              <a:custGeom>
                <a:avLst/>
                <a:gdLst>
                  <a:gd name="T0" fmla="*/ 73 w 73"/>
                  <a:gd name="T1" fmla="*/ 92 h 112"/>
                  <a:gd name="T2" fmla="*/ 65 w 73"/>
                  <a:gd name="T3" fmla="*/ 112 h 112"/>
                  <a:gd name="T4" fmla="*/ 0 w 73"/>
                  <a:gd name="T5" fmla="*/ 112 h 112"/>
                  <a:gd name="T6" fmla="*/ 0 w 73"/>
                  <a:gd name="T7" fmla="*/ 112 h 112"/>
                  <a:gd name="T8" fmla="*/ 19 w 73"/>
                  <a:gd name="T9" fmla="*/ 92 h 112"/>
                  <a:gd name="T10" fmla="*/ 31 w 73"/>
                  <a:gd name="T11" fmla="*/ 81 h 112"/>
                  <a:gd name="T12" fmla="*/ 42 w 73"/>
                  <a:gd name="T13" fmla="*/ 66 h 112"/>
                  <a:gd name="T14" fmla="*/ 50 w 73"/>
                  <a:gd name="T15" fmla="*/ 50 h 112"/>
                  <a:gd name="T16" fmla="*/ 54 w 73"/>
                  <a:gd name="T17" fmla="*/ 35 h 112"/>
                  <a:gd name="T18" fmla="*/ 54 w 73"/>
                  <a:gd name="T19" fmla="*/ 27 h 112"/>
                  <a:gd name="T20" fmla="*/ 46 w 73"/>
                  <a:gd name="T21" fmla="*/ 20 h 112"/>
                  <a:gd name="T22" fmla="*/ 38 w 73"/>
                  <a:gd name="T23" fmla="*/ 12 h 112"/>
                  <a:gd name="T24" fmla="*/ 31 w 73"/>
                  <a:gd name="T25" fmla="*/ 12 h 112"/>
                  <a:gd name="T26" fmla="*/ 23 w 73"/>
                  <a:gd name="T27" fmla="*/ 12 h 112"/>
                  <a:gd name="T28" fmla="*/ 15 w 73"/>
                  <a:gd name="T29" fmla="*/ 16 h 112"/>
                  <a:gd name="T30" fmla="*/ 11 w 73"/>
                  <a:gd name="T31" fmla="*/ 23 h 112"/>
                  <a:gd name="T32" fmla="*/ 8 w 73"/>
                  <a:gd name="T33" fmla="*/ 31 h 112"/>
                  <a:gd name="T34" fmla="*/ 4 w 73"/>
                  <a:gd name="T35" fmla="*/ 31 h 112"/>
                  <a:gd name="T36" fmla="*/ 8 w 73"/>
                  <a:gd name="T37" fmla="*/ 16 h 112"/>
                  <a:gd name="T38" fmla="*/ 15 w 73"/>
                  <a:gd name="T39" fmla="*/ 8 h 112"/>
                  <a:gd name="T40" fmla="*/ 23 w 73"/>
                  <a:gd name="T41" fmla="*/ 0 h 112"/>
                  <a:gd name="T42" fmla="*/ 35 w 73"/>
                  <a:gd name="T43" fmla="*/ 0 h 112"/>
                  <a:gd name="T44" fmla="*/ 50 w 73"/>
                  <a:gd name="T45" fmla="*/ 0 h 112"/>
                  <a:gd name="T46" fmla="*/ 58 w 73"/>
                  <a:gd name="T47" fmla="*/ 8 h 112"/>
                  <a:gd name="T48" fmla="*/ 65 w 73"/>
                  <a:gd name="T49" fmla="*/ 20 h 112"/>
                  <a:gd name="T50" fmla="*/ 69 w 73"/>
                  <a:gd name="T51" fmla="*/ 27 h 112"/>
                  <a:gd name="T52" fmla="*/ 65 w 73"/>
                  <a:gd name="T53" fmla="*/ 39 h 112"/>
                  <a:gd name="T54" fmla="*/ 65 w 73"/>
                  <a:gd name="T55" fmla="*/ 46 h 112"/>
                  <a:gd name="T56" fmla="*/ 54 w 73"/>
                  <a:gd name="T57" fmla="*/ 58 h 112"/>
                  <a:gd name="T58" fmla="*/ 42 w 73"/>
                  <a:gd name="T59" fmla="*/ 73 h 112"/>
                  <a:gd name="T60" fmla="*/ 31 w 73"/>
                  <a:gd name="T61" fmla="*/ 85 h 112"/>
                  <a:gd name="T62" fmla="*/ 23 w 73"/>
                  <a:gd name="T63" fmla="*/ 96 h 112"/>
                  <a:gd name="T64" fmla="*/ 15 w 73"/>
                  <a:gd name="T65" fmla="*/ 100 h 112"/>
                  <a:gd name="T66" fmla="*/ 46 w 73"/>
                  <a:gd name="T67" fmla="*/ 100 h 112"/>
                  <a:gd name="T68" fmla="*/ 54 w 73"/>
                  <a:gd name="T69" fmla="*/ 100 h 112"/>
                  <a:gd name="T70" fmla="*/ 58 w 73"/>
                  <a:gd name="T71" fmla="*/ 100 h 112"/>
                  <a:gd name="T72" fmla="*/ 61 w 73"/>
                  <a:gd name="T73" fmla="*/ 100 h 112"/>
                  <a:gd name="T74" fmla="*/ 65 w 73"/>
                  <a:gd name="T75" fmla="*/ 96 h 112"/>
                  <a:gd name="T76" fmla="*/ 69 w 73"/>
                  <a:gd name="T77" fmla="*/ 96 h 112"/>
                  <a:gd name="T78" fmla="*/ 73 w 73"/>
                  <a:gd name="T79" fmla="*/ 92 h 112"/>
                  <a:gd name="T80" fmla="*/ 73 w 73"/>
                  <a:gd name="T81" fmla="*/ 92 h 112"/>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2"/>
                  <a:gd name="T125" fmla="*/ 73 w 73"/>
                  <a:gd name="T126" fmla="*/ 112 h 112"/>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2">
                    <a:moveTo>
                      <a:pt x="73" y="92"/>
                    </a:moveTo>
                    <a:lnTo>
                      <a:pt x="65" y="112"/>
                    </a:lnTo>
                    <a:lnTo>
                      <a:pt x="0" y="112"/>
                    </a:lnTo>
                    <a:lnTo>
                      <a:pt x="19" y="92"/>
                    </a:lnTo>
                    <a:lnTo>
                      <a:pt x="31" y="81"/>
                    </a:lnTo>
                    <a:lnTo>
                      <a:pt x="42" y="66"/>
                    </a:lnTo>
                    <a:lnTo>
                      <a:pt x="50" y="50"/>
                    </a:lnTo>
                    <a:lnTo>
                      <a:pt x="54" y="35"/>
                    </a:lnTo>
                    <a:lnTo>
                      <a:pt x="54" y="27"/>
                    </a:lnTo>
                    <a:lnTo>
                      <a:pt x="46" y="20"/>
                    </a:lnTo>
                    <a:lnTo>
                      <a:pt x="38" y="12"/>
                    </a:lnTo>
                    <a:lnTo>
                      <a:pt x="31" y="12"/>
                    </a:lnTo>
                    <a:lnTo>
                      <a:pt x="23" y="12"/>
                    </a:lnTo>
                    <a:lnTo>
                      <a:pt x="15" y="16"/>
                    </a:lnTo>
                    <a:lnTo>
                      <a:pt x="11" y="23"/>
                    </a:lnTo>
                    <a:lnTo>
                      <a:pt x="8" y="31"/>
                    </a:lnTo>
                    <a:lnTo>
                      <a:pt x="4" y="31"/>
                    </a:lnTo>
                    <a:lnTo>
                      <a:pt x="8" y="16"/>
                    </a:lnTo>
                    <a:lnTo>
                      <a:pt x="15" y="8"/>
                    </a:lnTo>
                    <a:lnTo>
                      <a:pt x="23" y="0"/>
                    </a:lnTo>
                    <a:lnTo>
                      <a:pt x="35" y="0"/>
                    </a:lnTo>
                    <a:lnTo>
                      <a:pt x="50" y="0"/>
                    </a:lnTo>
                    <a:lnTo>
                      <a:pt x="58" y="8"/>
                    </a:lnTo>
                    <a:lnTo>
                      <a:pt x="65" y="20"/>
                    </a:lnTo>
                    <a:lnTo>
                      <a:pt x="69" y="27"/>
                    </a:lnTo>
                    <a:lnTo>
                      <a:pt x="65" y="39"/>
                    </a:lnTo>
                    <a:lnTo>
                      <a:pt x="65" y="46"/>
                    </a:lnTo>
                    <a:lnTo>
                      <a:pt x="54" y="58"/>
                    </a:lnTo>
                    <a:lnTo>
                      <a:pt x="42" y="73"/>
                    </a:lnTo>
                    <a:lnTo>
                      <a:pt x="31" y="85"/>
                    </a:lnTo>
                    <a:lnTo>
                      <a:pt x="23" y="96"/>
                    </a:lnTo>
                    <a:lnTo>
                      <a:pt x="15" y="100"/>
                    </a:lnTo>
                    <a:lnTo>
                      <a:pt x="46" y="100"/>
                    </a:lnTo>
                    <a:lnTo>
                      <a:pt x="54" y="100"/>
                    </a:lnTo>
                    <a:lnTo>
                      <a:pt x="58" y="100"/>
                    </a:lnTo>
                    <a:lnTo>
                      <a:pt x="61" y="100"/>
                    </a:lnTo>
                    <a:lnTo>
                      <a:pt x="65" y="96"/>
                    </a:lnTo>
                    <a:lnTo>
                      <a:pt x="69" y="96"/>
                    </a:lnTo>
                    <a:lnTo>
                      <a:pt x="73" y="92"/>
                    </a:lnTo>
                    <a:close/>
                  </a:path>
                </a:pathLst>
              </a:custGeom>
              <a:solidFill>
                <a:srgbClr val="000000"/>
              </a:solidFill>
              <a:ln w="0">
                <a:solidFill>
                  <a:srgbClr val="000000"/>
                </a:solidFill>
                <a:round/>
                <a:headEnd/>
                <a:tailEnd/>
              </a:ln>
            </p:spPr>
            <p:txBody>
              <a:bodyPr/>
              <a:lstStyle/>
              <a:p>
                <a:endParaRPr lang="en-CA"/>
              </a:p>
            </p:txBody>
          </p:sp>
          <p:sp>
            <p:nvSpPr>
              <p:cNvPr id="15703" name="Freeform 54"/>
              <p:cNvSpPr>
                <a:spLocks/>
              </p:cNvSpPr>
              <p:nvPr/>
            </p:nvSpPr>
            <p:spPr bwMode="auto">
              <a:xfrm>
                <a:off x="1343" y="1533"/>
                <a:ext cx="65" cy="115"/>
              </a:xfrm>
              <a:custGeom>
                <a:avLst/>
                <a:gdLst>
                  <a:gd name="T0" fmla="*/ 8 w 65"/>
                  <a:gd name="T1" fmla="*/ 12 h 115"/>
                  <a:gd name="T2" fmla="*/ 23 w 65"/>
                  <a:gd name="T3" fmla="*/ 0 h 115"/>
                  <a:gd name="T4" fmla="*/ 42 w 65"/>
                  <a:gd name="T5" fmla="*/ 0 h 115"/>
                  <a:gd name="T6" fmla="*/ 58 w 65"/>
                  <a:gd name="T7" fmla="*/ 16 h 115"/>
                  <a:gd name="T8" fmla="*/ 58 w 65"/>
                  <a:gd name="T9" fmla="*/ 31 h 115"/>
                  <a:gd name="T10" fmla="*/ 42 w 65"/>
                  <a:gd name="T11" fmla="*/ 46 h 115"/>
                  <a:gd name="T12" fmla="*/ 58 w 65"/>
                  <a:gd name="T13" fmla="*/ 58 h 115"/>
                  <a:gd name="T14" fmla="*/ 65 w 65"/>
                  <a:gd name="T15" fmla="*/ 77 h 115"/>
                  <a:gd name="T16" fmla="*/ 54 w 65"/>
                  <a:gd name="T17" fmla="*/ 100 h 115"/>
                  <a:gd name="T18" fmla="*/ 35 w 65"/>
                  <a:gd name="T19" fmla="*/ 112 h 115"/>
                  <a:gd name="T20" fmla="*/ 12 w 65"/>
                  <a:gd name="T21" fmla="*/ 115 h 115"/>
                  <a:gd name="T22" fmla="*/ 0 w 65"/>
                  <a:gd name="T23" fmla="*/ 108 h 115"/>
                  <a:gd name="T24" fmla="*/ 0 w 65"/>
                  <a:gd name="T25" fmla="*/ 104 h 115"/>
                  <a:gd name="T26" fmla="*/ 4 w 65"/>
                  <a:gd name="T27" fmla="*/ 100 h 115"/>
                  <a:gd name="T28" fmla="*/ 8 w 65"/>
                  <a:gd name="T29" fmla="*/ 100 h 115"/>
                  <a:gd name="T30" fmla="*/ 12 w 65"/>
                  <a:gd name="T31" fmla="*/ 104 h 115"/>
                  <a:gd name="T32" fmla="*/ 23 w 65"/>
                  <a:gd name="T33" fmla="*/ 108 h 115"/>
                  <a:gd name="T34" fmla="*/ 27 w 65"/>
                  <a:gd name="T35" fmla="*/ 108 h 115"/>
                  <a:gd name="T36" fmla="*/ 39 w 65"/>
                  <a:gd name="T37" fmla="*/ 108 h 115"/>
                  <a:gd name="T38" fmla="*/ 50 w 65"/>
                  <a:gd name="T39" fmla="*/ 92 h 115"/>
                  <a:gd name="T40" fmla="*/ 50 w 65"/>
                  <a:gd name="T41" fmla="*/ 81 h 115"/>
                  <a:gd name="T42" fmla="*/ 46 w 65"/>
                  <a:gd name="T43" fmla="*/ 69 h 115"/>
                  <a:gd name="T44" fmla="*/ 39 w 65"/>
                  <a:gd name="T45" fmla="*/ 62 h 115"/>
                  <a:gd name="T46" fmla="*/ 27 w 65"/>
                  <a:gd name="T47" fmla="*/ 58 h 115"/>
                  <a:gd name="T48" fmla="*/ 19 w 65"/>
                  <a:gd name="T49" fmla="*/ 58 h 115"/>
                  <a:gd name="T50" fmla="*/ 27 w 65"/>
                  <a:gd name="T51" fmla="*/ 54 h 115"/>
                  <a:gd name="T52" fmla="*/ 39 w 65"/>
                  <a:gd name="T53" fmla="*/ 46 h 115"/>
                  <a:gd name="T54" fmla="*/ 46 w 65"/>
                  <a:gd name="T55" fmla="*/ 35 h 115"/>
                  <a:gd name="T56" fmla="*/ 46 w 65"/>
                  <a:gd name="T57" fmla="*/ 20 h 115"/>
                  <a:gd name="T58" fmla="*/ 35 w 65"/>
                  <a:gd name="T59" fmla="*/ 12 h 115"/>
                  <a:gd name="T60" fmla="*/ 19 w 65"/>
                  <a:gd name="T61" fmla="*/ 12 h 115"/>
                  <a:gd name="T62" fmla="*/ 4 w 65"/>
                  <a:gd name="T63" fmla="*/ 23 h 11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5"/>
                  <a:gd name="T97" fmla="*/ 0 h 115"/>
                  <a:gd name="T98" fmla="*/ 65 w 65"/>
                  <a:gd name="T99" fmla="*/ 115 h 11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5" h="115">
                    <a:moveTo>
                      <a:pt x="4" y="23"/>
                    </a:moveTo>
                    <a:lnTo>
                      <a:pt x="8" y="12"/>
                    </a:lnTo>
                    <a:lnTo>
                      <a:pt x="16" y="4"/>
                    </a:lnTo>
                    <a:lnTo>
                      <a:pt x="23" y="0"/>
                    </a:lnTo>
                    <a:lnTo>
                      <a:pt x="31" y="0"/>
                    </a:lnTo>
                    <a:lnTo>
                      <a:pt x="42" y="0"/>
                    </a:lnTo>
                    <a:lnTo>
                      <a:pt x="54" y="8"/>
                    </a:lnTo>
                    <a:lnTo>
                      <a:pt x="58" y="16"/>
                    </a:lnTo>
                    <a:lnTo>
                      <a:pt x="58" y="23"/>
                    </a:lnTo>
                    <a:lnTo>
                      <a:pt x="58" y="31"/>
                    </a:lnTo>
                    <a:lnTo>
                      <a:pt x="50" y="39"/>
                    </a:lnTo>
                    <a:lnTo>
                      <a:pt x="42" y="46"/>
                    </a:lnTo>
                    <a:lnTo>
                      <a:pt x="50" y="50"/>
                    </a:lnTo>
                    <a:lnTo>
                      <a:pt x="58" y="58"/>
                    </a:lnTo>
                    <a:lnTo>
                      <a:pt x="62" y="66"/>
                    </a:lnTo>
                    <a:lnTo>
                      <a:pt x="65" y="77"/>
                    </a:lnTo>
                    <a:lnTo>
                      <a:pt x="62" y="89"/>
                    </a:lnTo>
                    <a:lnTo>
                      <a:pt x="54" y="100"/>
                    </a:lnTo>
                    <a:lnTo>
                      <a:pt x="46" y="108"/>
                    </a:lnTo>
                    <a:lnTo>
                      <a:pt x="35" y="112"/>
                    </a:lnTo>
                    <a:lnTo>
                      <a:pt x="19" y="115"/>
                    </a:lnTo>
                    <a:lnTo>
                      <a:pt x="12" y="115"/>
                    </a:lnTo>
                    <a:lnTo>
                      <a:pt x="4" y="112"/>
                    </a:lnTo>
                    <a:lnTo>
                      <a:pt x="0" y="108"/>
                    </a:lnTo>
                    <a:lnTo>
                      <a:pt x="0" y="104"/>
                    </a:lnTo>
                    <a:lnTo>
                      <a:pt x="4" y="104"/>
                    </a:lnTo>
                    <a:lnTo>
                      <a:pt x="4" y="100"/>
                    </a:lnTo>
                    <a:lnTo>
                      <a:pt x="8" y="100"/>
                    </a:lnTo>
                    <a:lnTo>
                      <a:pt x="12" y="100"/>
                    </a:lnTo>
                    <a:lnTo>
                      <a:pt x="12" y="104"/>
                    </a:lnTo>
                    <a:lnTo>
                      <a:pt x="19" y="104"/>
                    </a:lnTo>
                    <a:lnTo>
                      <a:pt x="23" y="108"/>
                    </a:lnTo>
                    <a:lnTo>
                      <a:pt x="27" y="108"/>
                    </a:lnTo>
                    <a:lnTo>
                      <a:pt x="31" y="108"/>
                    </a:lnTo>
                    <a:lnTo>
                      <a:pt x="39" y="108"/>
                    </a:lnTo>
                    <a:lnTo>
                      <a:pt x="46" y="100"/>
                    </a:lnTo>
                    <a:lnTo>
                      <a:pt x="50" y="92"/>
                    </a:lnTo>
                    <a:lnTo>
                      <a:pt x="50" y="85"/>
                    </a:lnTo>
                    <a:lnTo>
                      <a:pt x="50" y="81"/>
                    </a:lnTo>
                    <a:lnTo>
                      <a:pt x="50" y="73"/>
                    </a:lnTo>
                    <a:lnTo>
                      <a:pt x="46" y="69"/>
                    </a:lnTo>
                    <a:lnTo>
                      <a:pt x="42" y="66"/>
                    </a:lnTo>
                    <a:lnTo>
                      <a:pt x="39" y="62"/>
                    </a:lnTo>
                    <a:lnTo>
                      <a:pt x="35" y="62"/>
                    </a:lnTo>
                    <a:lnTo>
                      <a:pt x="27" y="58"/>
                    </a:lnTo>
                    <a:lnTo>
                      <a:pt x="23" y="58"/>
                    </a:lnTo>
                    <a:lnTo>
                      <a:pt x="19" y="58"/>
                    </a:lnTo>
                    <a:lnTo>
                      <a:pt x="19" y="54"/>
                    </a:lnTo>
                    <a:lnTo>
                      <a:pt x="27" y="54"/>
                    </a:lnTo>
                    <a:lnTo>
                      <a:pt x="35" y="50"/>
                    </a:lnTo>
                    <a:lnTo>
                      <a:pt x="39" y="46"/>
                    </a:lnTo>
                    <a:lnTo>
                      <a:pt x="42" y="43"/>
                    </a:lnTo>
                    <a:lnTo>
                      <a:pt x="46" y="35"/>
                    </a:lnTo>
                    <a:lnTo>
                      <a:pt x="46" y="27"/>
                    </a:lnTo>
                    <a:lnTo>
                      <a:pt x="46" y="20"/>
                    </a:lnTo>
                    <a:lnTo>
                      <a:pt x="42" y="16"/>
                    </a:lnTo>
                    <a:lnTo>
                      <a:pt x="35" y="12"/>
                    </a:lnTo>
                    <a:lnTo>
                      <a:pt x="27" y="8"/>
                    </a:lnTo>
                    <a:lnTo>
                      <a:pt x="19" y="12"/>
                    </a:lnTo>
                    <a:lnTo>
                      <a:pt x="12" y="16"/>
                    </a:lnTo>
                    <a:lnTo>
                      <a:pt x="4" y="23"/>
                    </a:lnTo>
                    <a:close/>
                  </a:path>
                </a:pathLst>
              </a:custGeom>
              <a:solidFill>
                <a:srgbClr val="000000"/>
              </a:solidFill>
              <a:ln w="0">
                <a:solidFill>
                  <a:srgbClr val="000000"/>
                </a:solidFill>
                <a:round/>
                <a:headEnd/>
                <a:tailEnd/>
              </a:ln>
            </p:spPr>
            <p:txBody>
              <a:bodyPr/>
              <a:lstStyle/>
              <a:p>
                <a:endParaRPr lang="en-CA"/>
              </a:p>
            </p:txBody>
          </p:sp>
          <p:sp>
            <p:nvSpPr>
              <p:cNvPr id="15704" name="Rectangle 55"/>
              <p:cNvSpPr>
                <a:spLocks noChangeArrowheads="1"/>
              </p:cNvSpPr>
              <p:nvPr/>
            </p:nvSpPr>
            <p:spPr bwMode="auto">
              <a:xfrm>
                <a:off x="1554" y="1507"/>
                <a:ext cx="8" cy="207"/>
              </a:xfrm>
              <a:prstGeom prst="rect">
                <a:avLst/>
              </a:prstGeom>
              <a:solidFill>
                <a:srgbClr val="000000"/>
              </a:solidFill>
              <a:ln w="0">
                <a:solidFill>
                  <a:srgbClr val="000000"/>
                </a:solidFill>
                <a:miter lim="800000"/>
                <a:headEnd/>
                <a:tailEnd/>
              </a:ln>
            </p:spPr>
            <p:txBody>
              <a:bodyPr/>
              <a:lstStyle/>
              <a:p>
                <a:endParaRPr lang="en-US"/>
              </a:p>
            </p:txBody>
          </p:sp>
          <p:sp>
            <p:nvSpPr>
              <p:cNvPr id="15705" name="Freeform 56"/>
              <p:cNvSpPr>
                <a:spLocks/>
              </p:cNvSpPr>
              <p:nvPr/>
            </p:nvSpPr>
            <p:spPr bwMode="auto">
              <a:xfrm>
                <a:off x="1746" y="1629"/>
                <a:ext cx="19" cy="19"/>
              </a:xfrm>
              <a:custGeom>
                <a:avLst/>
                <a:gdLst>
                  <a:gd name="T0" fmla="*/ 8 w 19"/>
                  <a:gd name="T1" fmla="*/ 0 h 19"/>
                  <a:gd name="T2" fmla="*/ 12 w 19"/>
                  <a:gd name="T3" fmla="*/ 0 h 19"/>
                  <a:gd name="T4" fmla="*/ 15 w 19"/>
                  <a:gd name="T5" fmla="*/ 4 h 19"/>
                  <a:gd name="T6" fmla="*/ 19 w 19"/>
                  <a:gd name="T7" fmla="*/ 4 h 19"/>
                  <a:gd name="T8" fmla="*/ 19 w 19"/>
                  <a:gd name="T9" fmla="*/ 8 h 19"/>
                  <a:gd name="T10" fmla="*/ 19 w 19"/>
                  <a:gd name="T11" fmla="*/ 12 h 19"/>
                  <a:gd name="T12" fmla="*/ 15 w 19"/>
                  <a:gd name="T13" fmla="*/ 16 h 19"/>
                  <a:gd name="T14" fmla="*/ 12 w 19"/>
                  <a:gd name="T15" fmla="*/ 19 h 19"/>
                  <a:gd name="T16" fmla="*/ 8 w 19"/>
                  <a:gd name="T17" fmla="*/ 19 h 19"/>
                  <a:gd name="T18" fmla="*/ 8 w 19"/>
                  <a:gd name="T19" fmla="*/ 19 h 19"/>
                  <a:gd name="T20" fmla="*/ 4 w 19"/>
                  <a:gd name="T21" fmla="*/ 16 h 19"/>
                  <a:gd name="T22" fmla="*/ 0 w 19"/>
                  <a:gd name="T23" fmla="*/ 12 h 19"/>
                  <a:gd name="T24" fmla="*/ 0 w 19"/>
                  <a:gd name="T25" fmla="*/ 8 h 19"/>
                  <a:gd name="T26" fmla="*/ 0 w 19"/>
                  <a:gd name="T27" fmla="*/ 4 h 19"/>
                  <a:gd name="T28" fmla="*/ 4 w 19"/>
                  <a:gd name="T29" fmla="*/ 4 h 19"/>
                  <a:gd name="T30" fmla="*/ 8 w 19"/>
                  <a:gd name="T31" fmla="*/ 0 h 19"/>
                  <a:gd name="T32" fmla="*/ 8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8" y="0"/>
                    </a:moveTo>
                    <a:lnTo>
                      <a:pt x="12" y="0"/>
                    </a:lnTo>
                    <a:lnTo>
                      <a:pt x="15" y="4"/>
                    </a:lnTo>
                    <a:lnTo>
                      <a:pt x="19" y="4"/>
                    </a:lnTo>
                    <a:lnTo>
                      <a:pt x="19" y="8"/>
                    </a:lnTo>
                    <a:lnTo>
                      <a:pt x="19" y="12"/>
                    </a:lnTo>
                    <a:lnTo>
                      <a:pt x="15" y="16"/>
                    </a:lnTo>
                    <a:lnTo>
                      <a:pt x="12" y="19"/>
                    </a:lnTo>
                    <a:lnTo>
                      <a:pt x="8" y="19"/>
                    </a:lnTo>
                    <a:lnTo>
                      <a:pt x="4" y="16"/>
                    </a:lnTo>
                    <a:lnTo>
                      <a:pt x="0" y="12"/>
                    </a:lnTo>
                    <a:lnTo>
                      <a:pt x="0" y="8"/>
                    </a:lnTo>
                    <a:lnTo>
                      <a:pt x="0" y="4"/>
                    </a:lnTo>
                    <a:lnTo>
                      <a:pt x="4" y="4"/>
                    </a:lnTo>
                    <a:lnTo>
                      <a:pt x="8" y="0"/>
                    </a:lnTo>
                    <a:close/>
                  </a:path>
                </a:pathLst>
              </a:custGeom>
              <a:solidFill>
                <a:srgbClr val="000000"/>
              </a:solidFill>
              <a:ln w="0">
                <a:solidFill>
                  <a:srgbClr val="000000"/>
                </a:solidFill>
                <a:round/>
                <a:headEnd/>
                <a:tailEnd/>
              </a:ln>
            </p:spPr>
            <p:txBody>
              <a:bodyPr/>
              <a:lstStyle/>
              <a:p>
                <a:endParaRPr lang="en-CA"/>
              </a:p>
            </p:txBody>
          </p:sp>
          <p:sp>
            <p:nvSpPr>
              <p:cNvPr id="15706" name="Freeform 57"/>
              <p:cNvSpPr>
                <a:spLocks/>
              </p:cNvSpPr>
              <p:nvPr/>
            </p:nvSpPr>
            <p:spPr bwMode="auto">
              <a:xfrm>
                <a:off x="1784" y="1533"/>
                <a:ext cx="62" cy="115"/>
              </a:xfrm>
              <a:custGeom>
                <a:avLst/>
                <a:gdLst>
                  <a:gd name="T0" fmla="*/ 4 w 62"/>
                  <a:gd name="T1" fmla="*/ 12 h 115"/>
                  <a:gd name="T2" fmla="*/ 20 w 62"/>
                  <a:gd name="T3" fmla="*/ 0 h 115"/>
                  <a:gd name="T4" fmla="*/ 43 w 62"/>
                  <a:gd name="T5" fmla="*/ 0 h 115"/>
                  <a:gd name="T6" fmla="*/ 54 w 62"/>
                  <a:gd name="T7" fmla="*/ 16 h 115"/>
                  <a:gd name="T8" fmla="*/ 54 w 62"/>
                  <a:gd name="T9" fmla="*/ 31 h 115"/>
                  <a:gd name="T10" fmla="*/ 39 w 62"/>
                  <a:gd name="T11" fmla="*/ 46 h 115"/>
                  <a:gd name="T12" fmla="*/ 58 w 62"/>
                  <a:gd name="T13" fmla="*/ 58 h 115"/>
                  <a:gd name="T14" fmla="*/ 62 w 62"/>
                  <a:gd name="T15" fmla="*/ 77 h 115"/>
                  <a:gd name="T16" fmla="*/ 54 w 62"/>
                  <a:gd name="T17" fmla="*/ 100 h 115"/>
                  <a:gd name="T18" fmla="*/ 31 w 62"/>
                  <a:gd name="T19" fmla="*/ 112 h 115"/>
                  <a:gd name="T20" fmla="*/ 8 w 62"/>
                  <a:gd name="T21" fmla="*/ 115 h 115"/>
                  <a:gd name="T22" fmla="*/ 0 w 62"/>
                  <a:gd name="T23" fmla="*/ 108 h 115"/>
                  <a:gd name="T24" fmla="*/ 0 w 62"/>
                  <a:gd name="T25" fmla="*/ 104 h 115"/>
                  <a:gd name="T26" fmla="*/ 4 w 62"/>
                  <a:gd name="T27" fmla="*/ 100 h 115"/>
                  <a:gd name="T28" fmla="*/ 8 w 62"/>
                  <a:gd name="T29" fmla="*/ 100 h 115"/>
                  <a:gd name="T30" fmla="*/ 12 w 62"/>
                  <a:gd name="T31" fmla="*/ 104 h 115"/>
                  <a:gd name="T32" fmla="*/ 20 w 62"/>
                  <a:gd name="T33" fmla="*/ 108 h 115"/>
                  <a:gd name="T34" fmla="*/ 27 w 62"/>
                  <a:gd name="T35" fmla="*/ 108 h 115"/>
                  <a:gd name="T36" fmla="*/ 35 w 62"/>
                  <a:gd name="T37" fmla="*/ 108 h 115"/>
                  <a:gd name="T38" fmla="*/ 47 w 62"/>
                  <a:gd name="T39" fmla="*/ 92 h 115"/>
                  <a:gd name="T40" fmla="*/ 50 w 62"/>
                  <a:gd name="T41" fmla="*/ 81 h 115"/>
                  <a:gd name="T42" fmla="*/ 43 w 62"/>
                  <a:gd name="T43" fmla="*/ 69 h 115"/>
                  <a:gd name="T44" fmla="*/ 39 w 62"/>
                  <a:gd name="T45" fmla="*/ 62 h 115"/>
                  <a:gd name="T46" fmla="*/ 27 w 62"/>
                  <a:gd name="T47" fmla="*/ 58 h 115"/>
                  <a:gd name="T48" fmla="*/ 20 w 62"/>
                  <a:gd name="T49" fmla="*/ 58 h 115"/>
                  <a:gd name="T50" fmla="*/ 23 w 62"/>
                  <a:gd name="T51" fmla="*/ 54 h 115"/>
                  <a:gd name="T52" fmla="*/ 39 w 62"/>
                  <a:gd name="T53" fmla="*/ 46 h 115"/>
                  <a:gd name="T54" fmla="*/ 43 w 62"/>
                  <a:gd name="T55" fmla="*/ 35 h 115"/>
                  <a:gd name="T56" fmla="*/ 43 w 62"/>
                  <a:gd name="T57" fmla="*/ 20 h 115"/>
                  <a:gd name="T58" fmla="*/ 31 w 62"/>
                  <a:gd name="T59" fmla="*/ 12 h 115"/>
                  <a:gd name="T60" fmla="*/ 16 w 62"/>
                  <a:gd name="T61" fmla="*/ 12 h 115"/>
                  <a:gd name="T62" fmla="*/ 4 w 62"/>
                  <a:gd name="T63" fmla="*/ 23 h 11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2"/>
                  <a:gd name="T97" fmla="*/ 0 h 115"/>
                  <a:gd name="T98" fmla="*/ 62 w 62"/>
                  <a:gd name="T99" fmla="*/ 115 h 11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2" h="115">
                    <a:moveTo>
                      <a:pt x="0" y="23"/>
                    </a:moveTo>
                    <a:lnTo>
                      <a:pt x="4" y="12"/>
                    </a:lnTo>
                    <a:lnTo>
                      <a:pt x="12" y="4"/>
                    </a:lnTo>
                    <a:lnTo>
                      <a:pt x="20" y="0"/>
                    </a:lnTo>
                    <a:lnTo>
                      <a:pt x="31" y="0"/>
                    </a:lnTo>
                    <a:lnTo>
                      <a:pt x="43" y="0"/>
                    </a:lnTo>
                    <a:lnTo>
                      <a:pt x="50" y="8"/>
                    </a:lnTo>
                    <a:lnTo>
                      <a:pt x="54" y="16"/>
                    </a:lnTo>
                    <a:lnTo>
                      <a:pt x="58" y="23"/>
                    </a:lnTo>
                    <a:lnTo>
                      <a:pt x="54" y="31"/>
                    </a:lnTo>
                    <a:lnTo>
                      <a:pt x="50" y="39"/>
                    </a:lnTo>
                    <a:lnTo>
                      <a:pt x="39" y="46"/>
                    </a:lnTo>
                    <a:lnTo>
                      <a:pt x="50" y="50"/>
                    </a:lnTo>
                    <a:lnTo>
                      <a:pt x="58" y="58"/>
                    </a:lnTo>
                    <a:lnTo>
                      <a:pt x="62" y="66"/>
                    </a:lnTo>
                    <a:lnTo>
                      <a:pt x="62" y="77"/>
                    </a:lnTo>
                    <a:lnTo>
                      <a:pt x="58" y="89"/>
                    </a:lnTo>
                    <a:lnTo>
                      <a:pt x="54" y="100"/>
                    </a:lnTo>
                    <a:lnTo>
                      <a:pt x="43" y="108"/>
                    </a:lnTo>
                    <a:lnTo>
                      <a:pt x="31" y="112"/>
                    </a:lnTo>
                    <a:lnTo>
                      <a:pt x="20" y="115"/>
                    </a:lnTo>
                    <a:lnTo>
                      <a:pt x="8" y="115"/>
                    </a:lnTo>
                    <a:lnTo>
                      <a:pt x="4" y="112"/>
                    </a:lnTo>
                    <a:lnTo>
                      <a:pt x="0" y="108"/>
                    </a:lnTo>
                    <a:lnTo>
                      <a:pt x="0" y="104"/>
                    </a:lnTo>
                    <a:lnTo>
                      <a:pt x="4" y="100"/>
                    </a:lnTo>
                    <a:lnTo>
                      <a:pt x="8" y="100"/>
                    </a:lnTo>
                    <a:lnTo>
                      <a:pt x="12" y="104"/>
                    </a:lnTo>
                    <a:lnTo>
                      <a:pt x="16" y="104"/>
                    </a:lnTo>
                    <a:lnTo>
                      <a:pt x="20" y="108"/>
                    </a:lnTo>
                    <a:lnTo>
                      <a:pt x="23" y="108"/>
                    </a:lnTo>
                    <a:lnTo>
                      <a:pt x="27" y="108"/>
                    </a:lnTo>
                    <a:lnTo>
                      <a:pt x="35" y="108"/>
                    </a:lnTo>
                    <a:lnTo>
                      <a:pt x="43" y="100"/>
                    </a:lnTo>
                    <a:lnTo>
                      <a:pt x="47" y="92"/>
                    </a:lnTo>
                    <a:lnTo>
                      <a:pt x="50" y="85"/>
                    </a:lnTo>
                    <a:lnTo>
                      <a:pt x="50" y="81"/>
                    </a:lnTo>
                    <a:lnTo>
                      <a:pt x="47" y="73"/>
                    </a:lnTo>
                    <a:lnTo>
                      <a:pt x="43" y="69"/>
                    </a:lnTo>
                    <a:lnTo>
                      <a:pt x="43" y="66"/>
                    </a:lnTo>
                    <a:lnTo>
                      <a:pt x="39" y="62"/>
                    </a:lnTo>
                    <a:lnTo>
                      <a:pt x="31" y="62"/>
                    </a:lnTo>
                    <a:lnTo>
                      <a:pt x="27" y="58"/>
                    </a:lnTo>
                    <a:lnTo>
                      <a:pt x="20" y="58"/>
                    </a:lnTo>
                    <a:lnTo>
                      <a:pt x="20" y="54"/>
                    </a:lnTo>
                    <a:lnTo>
                      <a:pt x="23" y="54"/>
                    </a:lnTo>
                    <a:lnTo>
                      <a:pt x="31" y="50"/>
                    </a:lnTo>
                    <a:lnTo>
                      <a:pt x="39" y="46"/>
                    </a:lnTo>
                    <a:lnTo>
                      <a:pt x="43" y="43"/>
                    </a:lnTo>
                    <a:lnTo>
                      <a:pt x="43" y="35"/>
                    </a:lnTo>
                    <a:lnTo>
                      <a:pt x="43" y="27"/>
                    </a:lnTo>
                    <a:lnTo>
                      <a:pt x="43" y="20"/>
                    </a:lnTo>
                    <a:lnTo>
                      <a:pt x="39" y="16"/>
                    </a:lnTo>
                    <a:lnTo>
                      <a:pt x="31" y="12"/>
                    </a:lnTo>
                    <a:lnTo>
                      <a:pt x="23" y="8"/>
                    </a:lnTo>
                    <a:lnTo>
                      <a:pt x="16" y="12"/>
                    </a:lnTo>
                    <a:lnTo>
                      <a:pt x="8" y="16"/>
                    </a:lnTo>
                    <a:lnTo>
                      <a:pt x="4" y="23"/>
                    </a:lnTo>
                    <a:lnTo>
                      <a:pt x="0" y="23"/>
                    </a:lnTo>
                    <a:close/>
                  </a:path>
                </a:pathLst>
              </a:custGeom>
              <a:solidFill>
                <a:srgbClr val="000000"/>
              </a:solidFill>
              <a:ln w="0">
                <a:solidFill>
                  <a:srgbClr val="000000"/>
                </a:solidFill>
                <a:round/>
                <a:headEnd/>
                <a:tailEnd/>
              </a:ln>
            </p:spPr>
            <p:txBody>
              <a:bodyPr/>
              <a:lstStyle/>
              <a:p>
                <a:endParaRPr lang="en-CA"/>
              </a:p>
            </p:txBody>
          </p:sp>
          <p:sp>
            <p:nvSpPr>
              <p:cNvPr id="15707" name="Freeform 58"/>
              <p:cNvSpPr>
                <a:spLocks/>
              </p:cNvSpPr>
              <p:nvPr/>
            </p:nvSpPr>
            <p:spPr bwMode="auto">
              <a:xfrm>
                <a:off x="1865" y="1533"/>
                <a:ext cx="73" cy="112"/>
              </a:xfrm>
              <a:custGeom>
                <a:avLst/>
                <a:gdLst>
                  <a:gd name="T0" fmla="*/ 73 w 73"/>
                  <a:gd name="T1" fmla="*/ 92 h 112"/>
                  <a:gd name="T2" fmla="*/ 65 w 73"/>
                  <a:gd name="T3" fmla="*/ 112 h 112"/>
                  <a:gd name="T4" fmla="*/ 0 w 73"/>
                  <a:gd name="T5" fmla="*/ 112 h 112"/>
                  <a:gd name="T6" fmla="*/ 0 w 73"/>
                  <a:gd name="T7" fmla="*/ 112 h 112"/>
                  <a:gd name="T8" fmla="*/ 15 w 73"/>
                  <a:gd name="T9" fmla="*/ 92 h 112"/>
                  <a:gd name="T10" fmla="*/ 31 w 73"/>
                  <a:gd name="T11" fmla="*/ 81 h 112"/>
                  <a:gd name="T12" fmla="*/ 38 w 73"/>
                  <a:gd name="T13" fmla="*/ 66 h 112"/>
                  <a:gd name="T14" fmla="*/ 46 w 73"/>
                  <a:gd name="T15" fmla="*/ 50 h 112"/>
                  <a:gd name="T16" fmla="*/ 50 w 73"/>
                  <a:gd name="T17" fmla="*/ 35 h 112"/>
                  <a:gd name="T18" fmla="*/ 50 w 73"/>
                  <a:gd name="T19" fmla="*/ 27 h 112"/>
                  <a:gd name="T20" fmla="*/ 42 w 73"/>
                  <a:gd name="T21" fmla="*/ 20 h 112"/>
                  <a:gd name="T22" fmla="*/ 38 w 73"/>
                  <a:gd name="T23" fmla="*/ 12 h 112"/>
                  <a:gd name="T24" fmla="*/ 27 w 73"/>
                  <a:gd name="T25" fmla="*/ 12 h 112"/>
                  <a:gd name="T26" fmla="*/ 19 w 73"/>
                  <a:gd name="T27" fmla="*/ 12 h 112"/>
                  <a:gd name="T28" fmla="*/ 12 w 73"/>
                  <a:gd name="T29" fmla="*/ 16 h 112"/>
                  <a:gd name="T30" fmla="*/ 8 w 73"/>
                  <a:gd name="T31" fmla="*/ 23 h 112"/>
                  <a:gd name="T32" fmla="*/ 4 w 73"/>
                  <a:gd name="T33" fmla="*/ 31 h 112"/>
                  <a:gd name="T34" fmla="*/ 0 w 73"/>
                  <a:gd name="T35" fmla="*/ 31 h 112"/>
                  <a:gd name="T36" fmla="*/ 4 w 73"/>
                  <a:gd name="T37" fmla="*/ 16 h 112"/>
                  <a:gd name="T38" fmla="*/ 12 w 73"/>
                  <a:gd name="T39" fmla="*/ 8 h 112"/>
                  <a:gd name="T40" fmla="*/ 19 w 73"/>
                  <a:gd name="T41" fmla="*/ 0 h 112"/>
                  <a:gd name="T42" fmla="*/ 31 w 73"/>
                  <a:gd name="T43" fmla="*/ 0 h 112"/>
                  <a:gd name="T44" fmla="*/ 46 w 73"/>
                  <a:gd name="T45" fmla="*/ 0 h 112"/>
                  <a:gd name="T46" fmla="*/ 54 w 73"/>
                  <a:gd name="T47" fmla="*/ 8 h 112"/>
                  <a:gd name="T48" fmla="*/ 61 w 73"/>
                  <a:gd name="T49" fmla="*/ 20 h 112"/>
                  <a:gd name="T50" fmla="*/ 65 w 73"/>
                  <a:gd name="T51" fmla="*/ 27 h 112"/>
                  <a:gd name="T52" fmla="*/ 65 w 73"/>
                  <a:gd name="T53" fmla="*/ 39 h 112"/>
                  <a:gd name="T54" fmla="*/ 61 w 73"/>
                  <a:gd name="T55" fmla="*/ 46 h 112"/>
                  <a:gd name="T56" fmla="*/ 54 w 73"/>
                  <a:gd name="T57" fmla="*/ 58 h 112"/>
                  <a:gd name="T58" fmla="*/ 42 w 73"/>
                  <a:gd name="T59" fmla="*/ 73 h 112"/>
                  <a:gd name="T60" fmla="*/ 27 w 73"/>
                  <a:gd name="T61" fmla="*/ 85 h 112"/>
                  <a:gd name="T62" fmla="*/ 19 w 73"/>
                  <a:gd name="T63" fmla="*/ 96 h 112"/>
                  <a:gd name="T64" fmla="*/ 15 w 73"/>
                  <a:gd name="T65" fmla="*/ 100 h 112"/>
                  <a:gd name="T66" fmla="*/ 42 w 73"/>
                  <a:gd name="T67" fmla="*/ 100 h 112"/>
                  <a:gd name="T68" fmla="*/ 50 w 73"/>
                  <a:gd name="T69" fmla="*/ 100 h 112"/>
                  <a:gd name="T70" fmla="*/ 58 w 73"/>
                  <a:gd name="T71" fmla="*/ 100 h 112"/>
                  <a:gd name="T72" fmla="*/ 61 w 73"/>
                  <a:gd name="T73" fmla="*/ 100 h 112"/>
                  <a:gd name="T74" fmla="*/ 61 w 73"/>
                  <a:gd name="T75" fmla="*/ 96 h 112"/>
                  <a:gd name="T76" fmla="*/ 65 w 73"/>
                  <a:gd name="T77" fmla="*/ 96 h 112"/>
                  <a:gd name="T78" fmla="*/ 69 w 73"/>
                  <a:gd name="T79" fmla="*/ 92 h 112"/>
                  <a:gd name="T80" fmla="*/ 73 w 73"/>
                  <a:gd name="T81" fmla="*/ 92 h 112"/>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2"/>
                  <a:gd name="T125" fmla="*/ 73 w 73"/>
                  <a:gd name="T126" fmla="*/ 112 h 112"/>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2">
                    <a:moveTo>
                      <a:pt x="73" y="92"/>
                    </a:moveTo>
                    <a:lnTo>
                      <a:pt x="65" y="112"/>
                    </a:lnTo>
                    <a:lnTo>
                      <a:pt x="0" y="112"/>
                    </a:lnTo>
                    <a:lnTo>
                      <a:pt x="15" y="92"/>
                    </a:lnTo>
                    <a:lnTo>
                      <a:pt x="31" y="81"/>
                    </a:lnTo>
                    <a:lnTo>
                      <a:pt x="38" y="66"/>
                    </a:lnTo>
                    <a:lnTo>
                      <a:pt x="46" y="50"/>
                    </a:lnTo>
                    <a:lnTo>
                      <a:pt x="50" y="35"/>
                    </a:lnTo>
                    <a:lnTo>
                      <a:pt x="50" y="27"/>
                    </a:lnTo>
                    <a:lnTo>
                      <a:pt x="42" y="20"/>
                    </a:lnTo>
                    <a:lnTo>
                      <a:pt x="38" y="12"/>
                    </a:lnTo>
                    <a:lnTo>
                      <a:pt x="27" y="12"/>
                    </a:lnTo>
                    <a:lnTo>
                      <a:pt x="19" y="12"/>
                    </a:lnTo>
                    <a:lnTo>
                      <a:pt x="12" y="16"/>
                    </a:lnTo>
                    <a:lnTo>
                      <a:pt x="8" y="23"/>
                    </a:lnTo>
                    <a:lnTo>
                      <a:pt x="4" y="31"/>
                    </a:lnTo>
                    <a:lnTo>
                      <a:pt x="0" y="31"/>
                    </a:lnTo>
                    <a:lnTo>
                      <a:pt x="4" y="16"/>
                    </a:lnTo>
                    <a:lnTo>
                      <a:pt x="12" y="8"/>
                    </a:lnTo>
                    <a:lnTo>
                      <a:pt x="19" y="0"/>
                    </a:lnTo>
                    <a:lnTo>
                      <a:pt x="31" y="0"/>
                    </a:lnTo>
                    <a:lnTo>
                      <a:pt x="46" y="0"/>
                    </a:lnTo>
                    <a:lnTo>
                      <a:pt x="54" y="8"/>
                    </a:lnTo>
                    <a:lnTo>
                      <a:pt x="61" y="20"/>
                    </a:lnTo>
                    <a:lnTo>
                      <a:pt x="65" y="27"/>
                    </a:lnTo>
                    <a:lnTo>
                      <a:pt x="65" y="39"/>
                    </a:lnTo>
                    <a:lnTo>
                      <a:pt x="61" y="46"/>
                    </a:lnTo>
                    <a:lnTo>
                      <a:pt x="54" y="58"/>
                    </a:lnTo>
                    <a:lnTo>
                      <a:pt x="42" y="73"/>
                    </a:lnTo>
                    <a:lnTo>
                      <a:pt x="27" y="85"/>
                    </a:lnTo>
                    <a:lnTo>
                      <a:pt x="19" y="96"/>
                    </a:lnTo>
                    <a:lnTo>
                      <a:pt x="15" y="100"/>
                    </a:lnTo>
                    <a:lnTo>
                      <a:pt x="42" y="100"/>
                    </a:lnTo>
                    <a:lnTo>
                      <a:pt x="50" y="100"/>
                    </a:lnTo>
                    <a:lnTo>
                      <a:pt x="58" y="100"/>
                    </a:lnTo>
                    <a:lnTo>
                      <a:pt x="61" y="100"/>
                    </a:lnTo>
                    <a:lnTo>
                      <a:pt x="61" y="96"/>
                    </a:lnTo>
                    <a:lnTo>
                      <a:pt x="65" y="96"/>
                    </a:lnTo>
                    <a:lnTo>
                      <a:pt x="69" y="92"/>
                    </a:lnTo>
                    <a:lnTo>
                      <a:pt x="73" y="92"/>
                    </a:lnTo>
                    <a:close/>
                  </a:path>
                </a:pathLst>
              </a:custGeom>
              <a:solidFill>
                <a:srgbClr val="000000"/>
              </a:solidFill>
              <a:ln w="0">
                <a:solidFill>
                  <a:srgbClr val="000000"/>
                </a:solidFill>
                <a:round/>
                <a:headEnd/>
                <a:tailEnd/>
              </a:ln>
            </p:spPr>
            <p:txBody>
              <a:bodyPr/>
              <a:lstStyle/>
              <a:p>
                <a:endParaRPr lang="en-CA"/>
              </a:p>
            </p:txBody>
          </p:sp>
          <p:sp>
            <p:nvSpPr>
              <p:cNvPr id="15708" name="Rectangle 59"/>
              <p:cNvSpPr>
                <a:spLocks noChangeArrowheads="1"/>
              </p:cNvSpPr>
              <p:nvPr/>
            </p:nvSpPr>
            <p:spPr bwMode="auto">
              <a:xfrm>
                <a:off x="2107" y="1507"/>
                <a:ext cx="7" cy="207"/>
              </a:xfrm>
              <a:prstGeom prst="rect">
                <a:avLst/>
              </a:prstGeom>
              <a:solidFill>
                <a:srgbClr val="000000"/>
              </a:solidFill>
              <a:ln w="0">
                <a:solidFill>
                  <a:srgbClr val="000000"/>
                </a:solidFill>
                <a:miter lim="800000"/>
                <a:headEnd/>
                <a:tailEnd/>
              </a:ln>
            </p:spPr>
            <p:txBody>
              <a:bodyPr/>
              <a:lstStyle/>
              <a:p>
                <a:endParaRPr lang="en-US"/>
              </a:p>
            </p:txBody>
          </p:sp>
          <p:sp>
            <p:nvSpPr>
              <p:cNvPr id="15709" name="Freeform 60"/>
              <p:cNvSpPr>
                <a:spLocks noEditPoints="1"/>
              </p:cNvSpPr>
              <p:nvPr/>
            </p:nvSpPr>
            <p:spPr bwMode="auto">
              <a:xfrm>
                <a:off x="2291" y="1533"/>
                <a:ext cx="69" cy="115"/>
              </a:xfrm>
              <a:custGeom>
                <a:avLst/>
                <a:gdLst>
                  <a:gd name="T0" fmla="*/ 0 w 69"/>
                  <a:gd name="T1" fmla="*/ 58 h 115"/>
                  <a:gd name="T2" fmla="*/ 4 w 69"/>
                  <a:gd name="T3" fmla="*/ 39 h 115"/>
                  <a:gd name="T4" fmla="*/ 8 w 69"/>
                  <a:gd name="T5" fmla="*/ 23 h 115"/>
                  <a:gd name="T6" fmla="*/ 11 w 69"/>
                  <a:gd name="T7" fmla="*/ 12 h 115"/>
                  <a:gd name="T8" fmla="*/ 19 w 69"/>
                  <a:gd name="T9" fmla="*/ 4 h 115"/>
                  <a:gd name="T10" fmla="*/ 27 w 69"/>
                  <a:gd name="T11" fmla="*/ 0 h 115"/>
                  <a:gd name="T12" fmla="*/ 34 w 69"/>
                  <a:gd name="T13" fmla="*/ 0 h 115"/>
                  <a:gd name="T14" fmla="*/ 42 w 69"/>
                  <a:gd name="T15" fmla="*/ 0 h 115"/>
                  <a:gd name="T16" fmla="*/ 50 w 69"/>
                  <a:gd name="T17" fmla="*/ 4 h 115"/>
                  <a:gd name="T18" fmla="*/ 57 w 69"/>
                  <a:gd name="T19" fmla="*/ 12 h 115"/>
                  <a:gd name="T20" fmla="*/ 65 w 69"/>
                  <a:gd name="T21" fmla="*/ 23 h 115"/>
                  <a:gd name="T22" fmla="*/ 69 w 69"/>
                  <a:gd name="T23" fmla="*/ 39 h 115"/>
                  <a:gd name="T24" fmla="*/ 69 w 69"/>
                  <a:gd name="T25" fmla="*/ 58 h 115"/>
                  <a:gd name="T26" fmla="*/ 69 w 69"/>
                  <a:gd name="T27" fmla="*/ 73 h 115"/>
                  <a:gd name="T28" fmla="*/ 65 w 69"/>
                  <a:gd name="T29" fmla="*/ 89 h 115"/>
                  <a:gd name="T30" fmla="*/ 57 w 69"/>
                  <a:gd name="T31" fmla="*/ 100 h 115"/>
                  <a:gd name="T32" fmla="*/ 50 w 69"/>
                  <a:gd name="T33" fmla="*/ 108 h 115"/>
                  <a:gd name="T34" fmla="*/ 42 w 69"/>
                  <a:gd name="T35" fmla="*/ 112 h 115"/>
                  <a:gd name="T36" fmla="*/ 34 w 69"/>
                  <a:gd name="T37" fmla="*/ 115 h 115"/>
                  <a:gd name="T38" fmla="*/ 27 w 69"/>
                  <a:gd name="T39" fmla="*/ 112 h 115"/>
                  <a:gd name="T40" fmla="*/ 15 w 69"/>
                  <a:gd name="T41" fmla="*/ 108 h 115"/>
                  <a:gd name="T42" fmla="*/ 8 w 69"/>
                  <a:gd name="T43" fmla="*/ 96 h 115"/>
                  <a:gd name="T44" fmla="*/ 4 w 69"/>
                  <a:gd name="T45" fmla="*/ 77 h 115"/>
                  <a:gd name="T46" fmla="*/ 0 w 69"/>
                  <a:gd name="T47" fmla="*/ 58 h 115"/>
                  <a:gd name="T48" fmla="*/ 15 w 69"/>
                  <a:gd name="T49" fmla="*/ 62 h 115"/>
                  <a:gd name="T50" fmla="*/ 19 w 69"/>
                  <a:gd name="T51" fmla="*/ 81 h 115"/>
                  <a:gd name="T52" fmla="*/ 23 w 69"/>
                  <a:gd name="T53" fmla="*/ 96 h 115"/>
                  <a:gd name="T54" fmla="*/ 27 w 69"/>
                  <a:gd name="T55" fmla="*/ 104 h 115"/>
                  <a:gd name="T56" fmla="*/ 31 w 69"/>
                  <a:gd name="T57" fmla="*/ 108 h 115"/>
                  <a:gd name="T58" fmla="*/ 34 w 69"/>
                  <a:gd name="T59" fmla="*/ 108 h 115"/>
                  <a:gd name="T60" fmla="*/ 38 w 69"/>
                  <a:gd name="T61" fmla="*/ 108 h 115"/>
                  <a:gd name="T62" fmla="*/ 46 w 69"/>
                  <a:gd name="T63" fmla="*/ 104 h 115"/>
                  <a:gd name="T64" fmla="*/ 50 w 69"/>
                  <a:gd name="T65" fmla="*/ 100 h 115"/>
                  <a:gd name="T66" fmla="*/ 50 w 69"/>
                  <a:gd name="T67" fmla="*/ 92 h 115"/>
                  <a:gd name="T68" fmla="*/ 54 w 69"/>
                  <a:gd name="T69" fmla="*/ 77 h 115"/>
                  <a:gd name="T70" fmla="*/ 54 w 69"/>
                  <a:gd name="T71" fmla="*/ 54 h 115"/>
                  <a:gd name="T72" fmla="*/ 54 w 69"/>
                  <a:gd name="T73" fmla="*/ 35 h 115"/>
                  <a:gd name="T74" fmla="*/ 50 w 69"/>
                  <a:gd name="T75" fmla="*/ 20 h 115"/>
                  <a:gd name="T76" fmla="*/ 46 w 69"/>
                  <a:gd name="T77" fmla="*/ 12 h 115"/>
                  <a:gd name="T78" fmla="*/ 42 w 69"/>
                  <a:gd name="T79" fmla="*/ 8 h 115"/>
                  <a:gd name="T80" fmla="*/ 38 w 69"/>
                  <a:gd name="T81" fmla="*/ 4 h 115"/>
                  <a:gd name="T82" fmla="*/ 34 w 69"/>
                  <a:gd name="T83" fmla="*/ 4 h 115"/>
                  <a:gd name="T84" fmla="*/ 31 w 69"/>
                  <a:gd name="T85" fmla="*/ 4 h 115"/>
                  <a:gd name="T86" fmla="*/ 27 w 69"/>
                  <a:gd name="T87" fmla="*/ 8 h 115"/>
                  <a:gd name="T88" fmla="*/ 23 w 69"/>
                  <a:gd name="T89" fmla="*/ 20 h 115"/>
                  <a:gd name="T90" fmla="*/ 19 w 69"/>
                  <a:gd name="T91" fmla="*/ 31 h 115"/>
                  <a:gd name="T92" fmla="*/ 15 w 69"/>
                  <a:gd name="T93" fmla="*/ 46 h 115"/>
                  <a:gd name="T94" fmla="*/ 15 w 69"/>
                  <a:gd name="T95" fmla="*/ 62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4" y="39"/>
                    </a:lnTo>
                    <a:lnTo>
                      <a:pt x="8" y="23"/>
                    </a:lnTo>
                    <a:lnTo>
                      <a:pt x="11" y="12"/>
                    </a:lnTo>
                    <a:lnTo>
                      <a:pt x="19" y="4"/>
                    </a:lnTo>
                    <a:lnTo>
                      <a:pt x="27" y="0"/>
                    </a:lnTo>
                    <a:lnTo>
                      <a:pt x="34" y="0"/>
                    </a:lnTo>
                    <a:lnTo>
                      <a:pt x="42" y="0"/>
                    </a:lnTo>
                    <a:lnTo>
                      <a:pt x="50" y="4"/>
                    </a:lnTo>
                    <a:lnTo>
                      <a:pt x="57" y="12"/>
                    </a:lnTo>
                    <a:lnTo>
                      <a:pt x="65" y="23"/>
                    </a:lnTo>
                    <a:lnTo>
                      <a:pt x="69" y="39"/>
                    </a:lnTo>
                    <a:lnTo>
                      <a:pt x="69" y="58"/>
                    </a:lnTo>
                    <a:lnTo>
                      <a:pt x="69" y="73"/>
                    </a:lnTo>
                    <a:lnTo>
                      <a:pt x="65" y="89"/>
                    </a:lnTo>
                    <a:lnTo>
                      <a:pt x="57" y="100"/>
                    </a:lnTo>
                    <a:lnTo>
                      <a:pt x="50" y="108"/>
                    </a:lnTo>
                    <a:lnTo>
                      <a:pt x="42" y="112"/>
                    </a:lnTo>
                    <a:lnTo>
                      <a:pt x="34" y="115"/>
                    </a:lnTo>
                    <a:lnTo>
                      <a:pt x="27" y="112"/>
                    </a:lnTo>
                    <a:lnTo>
                      <a:pt x="15" y="108"/>
                    </a:lnTo>
                    <a:lnTo>
                      <a:pt x="8" y="96"/>
                    </a:lnTo>
                    <a:lnTo>
                      <a:pt x="4" y="77"/>
                    </a:lnTo>
                    <a:lnTo>
                      <a:pt x="0" y="58"/>
                    </a:lnTo>
                    <a:close/>
                    <a:moveTo>
                      <a:pt x="15" y="62"/>
                    </a:moveTo>
                    <a:lnTo>
                      <a:pt x="19" y="81"/>
                    </a:lnTo>
                    <a:lnTo>
                      <a:pt x="23" y="96"/>
                    </a:lnTo>
                    <a:lnTo>
                      <a:pt x="27" y="104"/>
                    </a:lnTo>
                    <a:lnTo>
                      <a:pt x="31" y="108"/>
                    </a:lnTo>
                    <a:lnTo>
                      <a:pt x="34" y="108"/>
                    </a:lnTo>
                    <a:lnTo>
                      <a:pt x="38" y="108"/>
                    </a:lnTo>
                    <a:lnTo>
                      <a:pt x="46" y="104"/>
                    </a:lnTo>
                    <a:lnTo>
                      <a:pt x="50" y="100"/>
                    </a:lnTo>
                    <a:lnTo>
                      <a:pt x="50" y="92"/>
                    </a:lnTo>
                    <a:lnTo>
                      <a:pt x="54" y="77"/>
                    </a:lnTo>
                    <a:lnTo>
                      <a:pt x="54" y="54"/>
                    </a:lnTo>
                    <a:lnTo>
                      <a:pt x="54" y="35"/>
                    </a:lnTo>
                    <a:lnTo>
                      <a:pt x="50" y="20"/>
                    </a:lnTo>
                    <a:lnTo>
                      <a:pt x="46" y="12"/>
                    </a:lnTo>
                    <a:lnTo>
                      <a:pt x="42" y="8"/>
                    </a:lnTo>
                    <a:lnTo>
                      <a:pt x="38" y="4"/>
                    </a:lnTo>
                    <a:lnTo>
                      <a:pt x="34" y="4"/>
                    </a:lnTo>
                    <a:lnTo>
                      <a:pt x="31" y="4"/>
                    </a:lnTo>
                    <a:lnTo>
                      <a:pt x="27" y="8"/>
                    </a:lnTo>
                    <a:lnTo>
                      <a:pt x="23" y="20"/>
                    </a:lnTo>
                    <a:lnTo>
                      <a:pt x="19" y="31"/>
                    </a:lnTo>
                    <a:lnTo>
                      <a:pt x="15" y="46"/>
                    </a:lnTo>
                    <a:lnTo>
                      <a:pt x="15" y="62"/>
                    </a:lnTo>
                    <a:close/>
                  </a:path>
                </a:pathLst>
              </a:custGeom>
              <a:solidFill>
                <a:srgbClr val="000000"/>
              </a:solidFill>
              <a:ln w="0">
                <a:solidFill>
                  <a:srgbClr val="000000"/>
                </a:solidFill>
                <a:round/>
                <a:headEnd/>
                <a:tailEnd/>
              </a:ln>
            </p:spPr>
            <p:txBody>
              <a:bodyPr/>
              <a:lstStyle/>
              <a:p>
                <a:endParaRPr lang="en-CA"/>
              </a:p>
            </p:txBody>
          </p:sp>
          <p:sp>
            <p:nvSpPr>
              <p:cNvPr id="15710" name="Rectangle 61"/>
              <p:cNvSpPr>
                <a:spLocks noChangeArrowheads="1"/>
              </p:cNvSpPr>
              <p:nvPr/>
            </p:nvSpPr>
            <p:spPr bwMode="auto">
              <a:xfrm>
                <a:off x="2705" y="1507"/>
                <a:ext cx="8" cy="207"/>
              </a:xfrm>
              <a:prstGeom prst="rect">
                <a:avLst/>
              </a:prstGeom>
              <a:solidFill>
                <a:srgbClr val="000000"/>
              </a:solidFill>
              <a:ln w="0">
                <a:solidFill>
                  <a:srgbClr val="000000"/>
                </a:solidFill>
                <a:miter lim="800000"/>
                <a:headEnd/>
                <a:tailEnd/>
              </a:ln>
            </p:spPr>
            <p:txBody>
              <a:bodyPr/>
              <a:lstStyle/>
              <a:p>
                <a:endParaRPr lang="en-US"/>
              </a:p>
            </p:txBody>
          </p:sp>
          <p:sp>
            <p:nvSpPr>
              <p:cNvPr id="15711" name="Freeform 62"/>
              <p:cNvSpPr>
                <a:spLocks/>
              </p:cNvSpPr>
              <p:nvPr/>
            </p:nvSpPr>
            <p:spPr bwMode="auto">
              <a:xfrm>
                <a:off x="2901" y="1629"/>
                <a:ext cx="19" cy="19"/>
              </a:xfrm>
              <a:custGeom>
                <a:avLst/>
                <a:gdLst>
                  <a:gd name="T0" fmla="*/ 8 w 19"/>
                  <a:gd name="T1" fmla="*/ 0 h 19"/>
                  <a:gd name="T2" fmla="*/ 11 w 19"/>
                  <a:gd name="T3" fmla="*/ 0 h 19"/>
                  <a:gd name="T4" fmla="*/ 15 w 19"/>
                  <a:gd name="T5" fmla="*/ 4 h 19"/>
                  <a:gd name="T6" fmla="*/ 19 w 19"/>
                  <a:gd name="T7" fmla="*/ 4 h 19"/>
                  <a:gd name="T8" fmla="*/ 19 w 19"/>
                  <a:gd name="T9" fmla="*/ 8 h 19"/>
                  <a:gd name="T10" fmla="*/ 19 w 19"/>
                  <a:gd name="T11" fmla="*/ 12 h 19"/>
                  <a:gd name="T12" fmla="*/ 15 w 19"/>
                  <a:gd name="T13" fmla="*/ 16 h 19"/>
                  <a:gd name="T14" fmla="*/ 11 w 19"/>
                  <a:gd name="T15" fmla="*/ 19 h 19"/>
                  <a:gd name="T16" fmla="*/ 8 w 19"/>
                  <a:gd name="T17" fmla="*/ 19 h 19"/>
                  <a:gd name="T18" fmla="*/ 4 w 19"/>
                  <a:gd name="T19" fmla="*/ 19 h 19"/>
                  <a:gd name="T20" fmla="*/ 4 w 19"/>
                  <a:gd name="T21" fmla="*/ 16 h 19"/>
                  <a:gd name="T22" fmla="*/ 0 w 19"/>
                  <a:gd name="T23" fmla="*/ 12 h 19"/>
                  <a:gd name="T24" fmla="*/ 0 w 19"/>
                  <a:gd name="T25" fmla="*/ 8 h 19"/>
                  <a:gd name="T26" fmla="*/ 0 w 19"/>
                  <a:gd name="T27" fmla="*/ 4 h 19"/>
                  <a:gd name="T28" fmla="*/ 4 w 19"/>
                  <a:gd name="T29" fmla="*/ 4 h 19"/>
                  <a:gd name="T30" fmla="*/ 4 w 19"/>
                  <a:gd name="T31" fmla="*/ 0 h 19"/>
                  <a:gd name="T32" fmla="*/ 8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8" y="0"/>
                    </a:moveTo>
                    <a:lnTo>
                      <a:pt x="11" y="0"/>
                    </a:lnTo>
                    <a:lnTo>
                      <a:pt x="15" y="4"/>
                    </a:lnTo>
                    <a:lnTo>
                      <a:pt x="19" y="4"/>
                    </a:lnTo>
                    <a:lnTo>
                      <a:pt x="19" y="8"/>
                    </a:lnTo>
                    <a:lnTo>
                      <a:pt x="19" y="12"/>
                    </a:lnTo>
                    <a:lnTo>
                      <a:pt x="15" y="16"/>
                    </a:lnTo>
                    <a:lnTo>
                      <a:pt x="11" y="19"/>
                    </a:lnTo>
                    <a:lnTo>
                      <a:pt x="8" y="19"/>
                    </a:lnTo>
                    <a:lnTo>
                      <a:pt x="4" y="19"/>
                    </a:lnTo>
                    <a:lnTo>
                      <a:pt x="4" y="16"/>
                    </a:lnTo>
                    <a:lnTo>
                      <a:pt x="0" y="12"/>
                    </a:lnTo>
                    <a:lnTo>
                      <a:pt x="0" y="8"/>
                    </a:lnTo>
                    <a:lnTo>
                      <a:pt x="0" y="4"/>
                    </a:lnTo>
                    <a:lnTo>
                      <a:pt x="4" y="4"/>
                    </a:lnTo>
                    <a:lnTo>
                      <a:pt x="4" y="0"/>
                    </a:lnTo>
                    <a:lnTo>
                      <a:pt x="8" y="0"/>
                    </a:lnTo>
                    <a:close/>
                  </a:path>
                </a:pathLst>
              </a:custGeom>
              <a:solidFill>
                <a:srgbClr val="000000"/>
              </a:solidFill>
              <a:ln w="0">
                <a:solidFill>
                  <a:srgbClr val="000000"/>
                </a:solidFill>
                <a:round/>
                <a:headEnd/>
                <a:tailEnd/>
              </a:ln>
            </p:spPr>
            <p:txBody>
              <a:bodyPr/>
              <a:lstStyle/>
              <a:p>
                <a:endParaRPr lang="en-CA"/>
              </a:p>
            </p:txBody>
          </p:sp>
          <p:sp>
            <p:nvSpPr>
              <p:cNvPr id="15712" name="Freeform 63"/>
              <p:cNvSpPr>
                <a:spLocks noEditPoints="1"/>
              </p:cNvSpPr>
              <p:nvPr/>
            </p:nvSpPr>
            <p:spPr bwMode="auto">
              <a:xfrm>
                <a:off x="2936" y="1533"/>
                <a:ext cx="72" cy="115"/>
              </a:xfrm>
              <a:custGeom>
                <a:avLst/>
                <a:gdLst>
                  <a:gd name="T0" fmla="*/ 0 w 72"/>
                  <a:gd name="T1" fmla="*/ 58 h 115"/>
                  <a:gd name="T2" fmla="*/ 3 w 72"/>
                  <a:gd name="T3" fmla="*/ 39 h 115"/>
                  <a:gd name="T4" fmla="*/ 7 w 72"/>
                  <a:gd name="T5" fmla="*/ 23 h 115"/>
                  <a:gd name="T6" fmla="*/ 15 w 72"/>
                  <a:gd name="T7" fmla="*/ 12 h 115"/>
                  <a:gd name="T8" fmla="*/ 23 w 72"/>
                  <a:gd name="T9" fmla="*/ 4 h 115"/>
                  <a:gd name="T10" fmla="*/ 30 w 72"/>
                  <a:gd name="T11" fmla="*/ 0 h 115"/>
                  <a:gd name="T12" fmla="*/ 38 w 72"/>
                  <a:gd name="T13" fmla="*/ 0 h 115"/>
                  <a:gd name="T14" fmla="*/ 46 w 72"/>
                  <a:gd name="T15" fmla="*/ 0 h 115"/>
                  <a:gd name="T16" fmla="*/ 53 w 72"/>
                  <a:gd name="T17" fmla="*/ 4 h 115"/>
                  <a:gd name="T18" fmla="*/ 57 w 72"/>
                  <a:gd name="T19" fmla="*/ 12 h 115"/>
                  <a:gd name="T20" fmla="*/ 65 w 72"/>
                  <a:gd name="T21" fmla="*/ 23 h 115"/>
                  <a:gd name="T22" fmla="*/ 69 w 72"/>
                  <a:gd name="T23" fmla="*/ 39 h 115"/>
                  <a:gd name="T24" fmla="*/ 72 w 72"/>
                  <a:gd name="T25" fmla="*/ 58 h 115"/>
                  <a:gd name="T26" fmla="*/ 69 w 72"/>
                  <a:gd name="T27" fmla="*/ 73 h 115"/>
                  <a:gd name="T28" fmla="*/ 65 w 72"/>
                  <a:gd name="T29" fmla="*/ 89 h 115"/>
                  <a:gd name="T30" fmla="*/ 61 w 72"/>
                  <a:gd name="T31" fmla="*/ 100 h 115"/>
                  <a:gd name="T32" fmla="*/ 53 w 72"/>
                  <a:gd name="T33" fmla="*/ 108 h 115"/>
                  <a:gd name="T34" fmla="*/ 42 w 72"/>
                  <a:gd name="T35" fmla="*/ 112 h 115"/>
                  <a:gd name="T36" fmla="*/ 34 w 72"/>
                  <a:gd name="T37" fmla="*/ 115 h 115"/>
                  <a:gd name="T38" fmla="*/ 26 w 72"/>
                  <a:gd name="T39" fmla="*/ 112 h 115"/>
                  <a:gd name="T40" fmla="*/ 19 w 72"/>
                  <a:gd name="T41" fmla="*/ 108 h 115"/>
                  <a:gd name="T42" fmla="*/ 11 w 72"/>
                  <a:gd name="T43" fmla="*/ 96 h 115"/>
                  <a:gd name="T44" fmla="*/ 3 w 72"/>
                  <a:gd name="T45" fmla="*/ 77 h 115"/>
                  <a:gd name="T46" fmla="*/ 0 w 72"/>
                  <a:gd name="T47" fmla="*/ 58 h 115"/>
                  <a:gd name="T48" fmla="*/ 15 w 72"/>
                  <a:gd name="T49" fmla="*/ 62 h 115"/>
                  <a:gd name="T50" fmla="*/ 19 w 72"/>
                  <a:gd name="T51" fmla="*/ 81 h 115"/>
                  <a:gd name="T52" fmla="*/ 23 w 72"/>
                  <a:gd name="T53" fmla="*/ 96 h 115"/>
                  <a:gd name="T54" fmla="*/ 26 w 72"/>
                  <a:gd name="T55" fmla="*/ 104 h 115"/>
                  <a:gd name="T56" fmla="*/ 30 w 72"/>
                  <a:gd name="T57" fmla="*/ 108 h 115"/>
                  <a:gd name="T58" fmla="*/ 34 w 72"/>
                  <a:gd name="T59" fmla="*/ 108 h 115"/>
                  <a:gd name="T60" fmla="*/ 42 w 72"/>
                  <a:gd name="T61" fmla="*/ 108 h 115"/>
                  <a:gd name="T62" fmla="*/ 46 w 72"/>
                  <a:gd name="T63" fmla="*/ 104 h 115"/>
                  <a:gd name="T64" fmla="*/ 49 w 72"/>
                  <a:gd name="T65" fmla="*/ 100 h 115"/>
                  <a:gd name="T66" fmla="*/ 53 w 72"/>
                  <a:gd name="T67" fmla="*/ 92 h 115"/>
                  <a:gd name="T68" fmla="*/ 53 w 72"/>
                  <a:gd name="T69" fmla="*/ 77 h 115"/>
                  <a:gd name="T70" fmla="*/ 57 w 72"/>
                  <a:gd name="T71" fmla="*/ 54 h 115"/>
                  <a:gd name="T72" fmla="*/ 53 w 72"/>
                  <a:gd name="T73" fmla="*/ 35 h 115"/>
                  <a:gd name="T74" fmla="*/ 53 w 72"/>
                  <a:gd name="T75" fmla="*/ 20 h 115"/>
                  <a:gd name="T76" fmla="*/ 49 w 72"/>
                  <a:gd name="T77" fmla="*/ 12 h 115"/>
                  <a:gd name="T78" fmla="*/ 46 w 72"/>
                  <a:gd name="T79" fmla="*/ 8 h 115"/>
                  <a:gd name="T80" fmla="*/ 42 w 72"/>
                  <a:gd name="T81" fmla="*/ 4 h 115"/>
                  <a:gd name="T82" fmla="*/ 38 w 72"/>
                  <a:gd name="T83" fmla="*/ 4 h 115"/>
                  <a:gd name="T84" fmla="*/ 30 w 72"/>
                  <a:gd name="T85" fmla="*/ 4 h 115"/>
                  <a:gd name="T86" fmla="*/ 26 w 72"/>
                  <a:gd name="T87" fmla="*/ 8 h 115"/>
                  <a:gd name="T88" fmla="*/ 23 w 72"/>
                  <a:gd name="T89" fmla="*/ 20 h 115"/>
                  <a:gd name="T90" fmla="*/ 19 w 72"/>
                  <a:gd name="T91" fmla="*/ 31 h 115"/>
                  <a:gd name="T92" fmla="*/ 19 w 72"/>
                  <a:gd name="T93" fmla="*/ 46 h 115"/>
                  <a:gd name="T94" fmla="*/ 15 w 72"/>
                  <a:gd name="T95" fmla="*/ 62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2"/>
                  <a:gd name="T145" fmla="*/ 0 h 115"/>
                  <a:gd name="T146" fmla="*/ 72 w 72"/>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2" h="115">
                    <a:moveTo>
                      <a:pt x="0" y="58"/>
                    </a:moveTo>
                    <a:lnTo>
                      <a:pt x="3" y="39"/>
                    </a:lnTo>
                    <a:lnTo>
                      <a:pt x="7" y="23"/>
                    </a:lnTo>
                    <a:lnTo>
                      <a:pt x="15" y="12"/>
                    </a:lnTo>
                    <a:lnTo>
                      <a:pt x="23" y="4"/>
                    </a:lnTo>
                    <a:lnTo>
                      <a:pt x="30" y="0"/>
                    </a:lnTo>
                    <a:lnTo>
                      <a:pt x="38" y="0"/>
                    </a:lnTo>
                    <a:lnTo>
                      <a:pt x="46" y="0"/>
                    </a:lnTo>
                    <a:lnTo>
                      <a:pt x="53" y="4"/>
                    </a:lnTo>
                    <a:lnTo>
                      <a:pt x="57" y="12"/>
                    </a:lnTo>
                    <a:lnTo>
                      <a:pt x="65" y="23"/>
                    </a:lnTo>
                    <a:lnTo>
                      <a:pt x="69" y="39"/>
                    </a:lnTo>
                    <a:lnTo>
                      <a:pt x="72" y="58"/>
                    </a:lnTo>
                    <a:lnTo>
                      <a:pt x="69" y="73"/>
                    </a:lnTo>
                    <a:lnTo>
                      <a:pt x="65" y="89"/>
                    </a:lnTo>
                    <a:lnTo>
                      <a:pt x="61" y="100"/>
                    </a:lnTo>
                    <a:lnTo>
                      <a:pt x="53" y="108"/>
                    </a:lnTo>
                    <a:lnTo>
                      <a:pt x="42" y="112"/>
                    </a:lnTo>
                    <a:lnTo>
                      <a:pt x="34" y="115"/>
                    </a:lnTo>
                    <a:lnTo>
                      <a:pt x="26" y="112"/>
                    </a:lnTo>
                    <a:lnTo>
                      <a:pt x="19" y="108"/>
                    </a:lnTo>
                    <a:lnTo>
                      <a:pt x="11" y="96"/>
                    </a:lnTo>
                    <a:lnTo>
                      <a:pt x="3" y="77"/>
                    </a:lnTo>
                    <a:lnTo>
                      <a:pt x="0" y="58"/>
                    </a:lnTo>
                    <a:close/>
                    <a:moveTo>
                      <a:pt x="15" y="62"/>
                    </a:moveTo>
                    <a:lnTo>
                      <a:pt x="19" y="81"/>
                    </a:lnTo>
                    <a:lnTo>
                      <a:pt x="23" y="96"/>
                    </a:lnTo>
                    <a:lnTo>
                      <a:pt x="26" y="104"/>
                    </a:lnTo>
                    <a:lnTo>
                      <a:pt x="30" y="108"/>
                    </a:lnTo>
                    <a:lnTo>
                      <a:pt x="34" y="108"/>
                    </a:lnTo>
                    <a:lnTo>
                      <a:pt x="42" y="108"/>
                    </a:lnTo>
                    <a:lnTo>
                      <a:pt x="46" y="104"/>
                    </a:lnTo>
                    <a:lnTo>
                      <a:pt x="49" y="100"/>
                    </a:lnTo>
                    <a:lnTo>
                      <a:pt x="53" y="92"/>
                    </a:lnTo>
                    <a:lnTo>
                      <a:pt x="53" y="77"/>
                    </a:lnTo>
                    <a:lnTo>
                      <a:pt x="57" y="54"/>
                    </a:lnTo>
                    <a:lnTo>
                      <a:pt x="53" y="35"/>
                    </a:lnTo>
                    <a:lnTo>
                      <a:pt x="53" y="20"/>
                    </a:lnTo>
                    <a:lnTo>
                      <a:pt x="49" y="12"/>
                    </a:lnTo>
                    <a:lnTo>
                      <a:pt x="46" y="8"/>
                    </a:lnTo>
                    <a:lnTo>
                      <a:pt x="42" y="4"/>
                    </a:lnTo>
                    <a:lnTo>
                      <a:pt x="38" y="4"/>
                    </a:lnTo>
                    <a:lnTo>
                      <a:pt x="30" y="4"/>
                    </a:lnTo>
                    <a:lnTo>
                      <a:pt x="26" y="8"/>
                    </a:lnTo>
                    <a:lnTo>
                      <a:pt x="23" y="20"/>
                    </a:lnTo>
                    <a:lnTo>
                      <a:pt x="19" y="31"/>
                    </a:lnTo>
                    <a:lnTo>
                      <a:pt x="19" y="46"/>
                    </a:lnTo>
                    <a:lnTo>
                      <a:pt x="15" y="62"/>
                    </a:lnTo>
                    <a:close/>
                  </a:path>
                </a:pathLst>
              </a:custGeom>
              <a:solidFill>
                <a:srgbClr val="000000"/>
              </a:solidFill>
              <a:ln w="0">
                <a:solidFill>
                  <a:srgbClr val="000000"/>
                </a:solidFill>
                <a:round/>
                <a:headEnd/>
                <a:tailEnd/>
              </a:ln>
            </p:spPr>
            <p:txBody>
              <a:bodyPr/>
              <a:lstStyle/>
              <a:p>
                <a:endParaRPr lang="en-CA"/>
              </a:p>
            </p:txBody>
          </p:sp>
          <p:sp>
            <p:nvSpPr>
              <p:cNvPr id="15713" name="Freeform 64"/>
              <p:cNvSpPr>
                <a:spLocks noEditPoints="1"/>
              </p:cNvSpPr>
              <p:nvPr/>
            </p:nvSpPr>
            <p:spPr bwMode="auto">
              <a:xfrm>
                <a:off x="3020" y="1533"/>
                <a:ext cx="73" cy="115"/>
              </a:xfrm>
              <a:custGeom>
                <a:avLst/>
                <a:gdLst>
                  <a:gd name="T0" fmla="*/ 0 w 73"/>
                  <a:gd name="T1" fmla="*/ 58 h 115"/>
                  <a:gd name="T2" fmla="*/ 4 w 73"/>
                  <a:gd name="T3" fmla="*/ 39 h 115"/>
                  <a:gd name="T4" fmla="*/ 8 w 73"/>
                  <a:gd name="T5" fmla="*/ 23 h 115"/>
                  <a:gd name="T6" fmla="*/ 11 w 73"/>
                  <a:gd name="T7" fmla="*/ 12 h 115"/>
                  <a:gd name="T8" fmla="*/ 23 w 73"/>
                  <a:gd name="T9" fmla="*/ 4 h 115"/>
                  <a:gd name="T10" fmla="*/ 27 w 73"/>
                  <a:gd name="T11" fmla="*/ 0 h 115"/>
                  <a:gd name="T12" fmla="*/ 34 w 73"/>
                  <a:gd name="T13" fmla="*/ 0 h 115"/>
                  <a:gd name="T14" fmla="*/ 46 w 73"/>
                  <a:gd name="T15" fmla="*/ 0 h 115"/>
                  <a:gd name="T16" fmla="*/ 50 w 73"/>
                  <a:gd name="T17" fmla="*/ 4 h 115"/>
                  <a:gd name="T18" fmla="*/ 57 w 73"/>
                  <a:gd name="T19" fmla="*/ 12 h 115"/>
                  <a:gd name="T20" fmla="*/ 65 w 73"/>
                  <a:gd name="T21" fmla="*/ 23 h 115"/>
                  <a:gd name="T22" fmla="*/ 69 w 73"/>
                  <a:gd name="T23" fmla="*/ 39 h 115"/>
                  <a:gd name="T24" fmla="*/ 73 w 73"/>
                  <a:gd name="T25" fmla="*/ 58 h 115"/>
                  <a:gd name="T26" fmla="*/ 69 w 73"/>
                  <a:gd name="T27" fmla="*/ 73 h 115"/>
                  <a:gd name="T28" fmla="*/ 65 w 73"/>
                  <a:gd name="T29" fmla="*/ 89 h 115"/>
                  <a:gd name="T30" fmla="*/ 57 w 73"/>
                  <a:gd name="T31" fmla="*/ 100 h 115"/>
                  <a:gd name="T32" fmla="*/ 50 w 73"/>
                  <a:gd name="T33" fmla="*/ 108 h 115"/>
                  <a:gd name="T34" fmla="*/ 42 w 73"/>
                  <a:gd name="T35" fmla="*/ 112 h 115"/>
                  <a:gd name="T36" fmla="*/ 34 w 73"/>
                  <a:gd name="T37" fmla="*/ 115 h 115"/>
                  <a:gd name="T38" fmla="*/ 27 w 73"/>
                  <a:gd name="T39" fmla="*/ 112 h 115"/>
                  <a:gd name="T40" fmla="*/ 15 w 73"/>
                  <a:gd name="T41" fmla="*/ 108 h 115"/>
                  <a:gd name="T42" fmla="*/ 11 w 73"/>
                  <a:gd name="T43" fmla="*/ 96 h 115"/>
                  <a:gd name="T44" fmla="*/ 4 w 73"/>
                  <a:gd name="T45" fmla="*/ 77 h 115"/>
                  <a:gd name="T46" fmla="*/ 0 w 73"/>
                  <a:gd name="T47" fmla="*/ 58 h 115"/>
                  <a:gd name="T48" fmla="*/ 15 w 73"/>
                  <a:gd name="T49" fmla="*/ 62 h 115"/>
                  <a:gd name="T50" fmla="*/ 19 w 73"/>
                  <a:gd name="T51" fmla="*/ 81 h 115"/>
                  <a:gd name="T52" fmla="*/ 23 w 73"/>
                  <a:gd name="T53" fmla="*/ 96 h 115"/>
                  <a:gd name="T54" fmla="*/ 27 w 73"/>
                  <a:gd name="T55" fmla="*/ 104 h 115"/>
                  <a:gd name="T56" fmla="*/ 31 w 73"/>
                  <a:gd name="T57" fmla="*/ 108 h 115"/>
                  <a:gd name="T58" fmla="*/ 34 w 73"/>
                  <a:gd name="T59" fmla="*/ 108 h 115"/>
                  <a:gd name="T60" fmla="*/ 38 w 73"/>
                  <a:gd name="T61" fmla="*/ 108 h 115"/>
                  <a:gd name="T62" fmla="*/ 46 w 73"/>
                  <a:gd name="T63" fmla="*/ 104 h 115"/>
                  <a:gd name="T64" fmla="*/ 50 w 73"/>
                  <a:gd name="T65" fmla="*/ 100 h 115"/>
                  <a:gd name="T66" fmla="*/ 50 w 73"/>
                  <a:gd name="T67" fmla="*/ 92 h 115"/>
                  <a:gd name="T68" fmla="*/ 54 w 73"/>
                  <a:gd name="T69" fmla="*/ 77 h 115"/>
                  <a:gd name="T70" fmla="*/ 54 w 73"/>
                  <a:gd name="T71" fmla="*/ 54 h 115"/>
                  <a:gd name="T72" fmla="*/ 54 w 73"/>
                  <a:gd name="T73" fmla="*/ 35 h 115"/>
                  <a:gd name="T74" fmla="*/ 50 w 73"/>
                  <a:gd name="T75" fmla="*/ 20 h 115"/>
                  <a:gd name="T76" fmla="*/ 50 w 73"/>
                  <a:gd name="T77" fmla="*/ 12 h 115"/>
                  <a:gd name="T78" fmla="*/ 42 w 73"/>
                  <a:gd name="T79" fmla="*/ 8 h 115"/>
                  <a:gd name="T80" fmla="*/ 42 w 73"/>
                  <a:gd name="T81" fmla="*/ 4 h 115"/>
                  <a:gd name="T82" fmla="*/ 34 w 73"/>
                  <a:gd name="T83" fmla="*/ 4 h 115"/>
                  <a:gd name="T84" fmla="*/ 31 w 73"/>
                  <a:gd name="T85" fmla="*/ 4 h 115"/>
                  <a:gd name="T86" fmla="*/ 27 w 73"/>
                  <a:gd name="T87" fmla="*/ 8 h 115"/>
                  <a:gd name="T88" fmla="*/ 23 w 73"/>
                  <a:gd name="T89" fmla="*/ 20 h 115"/>
                  <a:gd name="T90" fmla="*/ 19 w 73"/>
                  <a:gd name="T91" fmla="*/ 31 h 115"/>
                  <a:gd name="T92" fmla="*/ 15 w 73"/>
                  <a:gd name="T93" fmla="*/ 46 h 115"/>
                  <a:gd name="T94" fmla="*/ 15 w 73"/>
                  <a:gd name="T95" fmla="*/ 62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39"/>
                    </a:lnTo>
                    <a:lnTo>
                      <a:pt x="8" y="23"/>
                    </a:lnTo>
                    <a:lnTo>
                      <a:pt x="11" y="12"/>
                    </a:lnTo>
                    <a:lnTo>
                      <a:pt x="23" y="4"/>
                    </a:lnTo>
                    <a:lnTo>
                      <a:pt x="27" y="0"/>
                    </a:lnTo>
                    <a:lnTo>
                      <a:pt x="34" y="0"/>
                    </a:lnTo>
                    <a:lnTo>
                      <a:pt x="46" y="0"/>
                    </a:lnTo>
                    <a:lnTo>
                      <a:pt x="50" y="4"/>
                    </a:lnTo>
                    <a:lnTo>
                      <a:pt x="57" y="12"/>
                    </a:lnTo>
                    <a:lnTo>
                      <a:pt x="65" y="23"/>
                    </a:lnTo>
                    <a:lnTo>
                      <a:pt x="69" y="39"/>
                    </a:lnTo>
                    <a:lnTo>
                      <a:pt x="73" y="58"/>
                    </a:lnTo>
                    <a:lnTo>
                      <a:pt x="69" y="73"/>
                    </a:lnTo>
                    <a:lnTo>
                      <a:pt x="65" y="89"/>
                    </a:lnTo>
                    <a:lnTo>
                      <a:pt x="57" y="100"/>
                    </a:lnTo>
                    <a:lnTo>
                      <a:pt x="50" y="108"/>
                    </a:lnTo>
                    <a:lnTo>
                      <a:pt x="42" y="112"/>
                    </a:lnTo>
                    <a:lnTo>
                      <a:pt x="34" y="115"/>
                    </a:lnTo>
                    <a:lnTo>
                      <a:pt x="27" y="112"/>
                    </a:lnTo>
                    <a:lnTo>
                      <a:pt x="15" y="108"/>
                    </a:lnTo>
                    <a:lnTo>
                      <a:pt x="11" y="96"/>
                    </a:lnTo>
                    <a:lnTo>
                      <a:pt x="4" y="77"/>
                    </a:lnTo>
                    <a:lnTo>
                      <a:pt x="0" y="58"/>
                    </a:lnTo>
                    <a:close/>
                    <a:moveTo>
                      <a:pt x="15" y="62"/>
                    </a:moveTo>
                    <a:lnTo>
                      <a:pt x="19" y="81"/>
                    </a:lnTo>
                    <a:lnTo>
                      <a:pt x="23" y="96"/>
                    </a:lnTo>
                    <a:lnTo>
                      <a:pt x="27" y="104"/>
                    </a:lnTo>
                    <a:lnTo>
                      <a:pt x="31" y="108"/>
                    </a:lnTo>
                    <a:lnTo>
                      <a:pt x="34" y="108"/>
                    </a:lnTo>
                    <a:lnTo>
                      <a:pt x="38" y="108"/>
                    </a:lnTo>
                    <a:lnTo>
                      <a:pt x="46" y="104"/>
                    </a:lnTo>
                    <a:lnTo>
                      <a:pt x="50" y="100"/>
                    </a:lnTo>
                    <a:lnTo>
                      <a:pt x="50" y="92"/>
                    </a:lnTo>
                    <a:lnTo>
                      <a:pt x="54" y="77"/>
                    </a:lnTo>
                    <a:lnTo>
                      <a:pt x="54" y="54"/>
                    </a:lnTo>
                    <a:lnTo>
                      <a:pt x="54" y="35"/>
                    </a:lnTo>
                    <a:lnTo>
                      <a:pt x="50" y="20"/>
                    </a:lnTo>
                    <a:lnTo>
                      <a:pt x="50" y="12"/>
                    </a:lnTo>
                    <a:lnTo>
                      <a:pt x="42" y="8"/>
                    </a:lnTo>
                    <a:lnTo>
                      <a:pt x="42" y="4"/>
                    </a:lnTo>
                    <a:lnTo>
                      <a:pt x="34" y="4"/>
                    </a:lnTo>
                    <a:lnTo>
                      <a:pt x="31" y="4"/>
                    </a:lnTo>
                    <a:lnTo>
                      <a:pt x="27" y="8"/>
                    </a:lnTo>
                    <a:lnTo>
                      <a:pt x="23" y="20"/>
                    </a:lnTo>
                    <a:lnTo>
                      <a:pt x="19" y="31"/>
                    </a:lnTo>
                    <a:lnTo>
                      <a:pt x="15" y="46"/>
                    </a:lnTo>
                    <a:lnTo>
                      <a:pt x="15" y="62"/>
                    </a:lnTo>
                    <a:close/>
                  </a:path>
                </a:pathLst>
              </a:custGeom>
              <a:solidFill>
                <a:srgbClr val="000000"/>
              </a:solidFill>
              <a:ln w="0">
                <a:solidFill>
                  <a:srgbClr val="000000"/>
                </a:solidFill>
                <a:round/>
                <a:headEnd/>
                <a:tailEnd/>
              </a:ln>
            </p:spPr>
            <p:txBody>
              <a:bodyPr/>
              <a:lstStyle/>
              <a:p>
                <a:endParaRPr lang="en-CA"/>
              </a:p>
            </p:txBody>
          </p:sp>
          <p:sp>
            <p:nvSpPr>
              <p:cNvPr id="15714" name="Freeform 65"/>
              <p:cNvSpPr>
                <a:spLocks/>
              </p:cNvSpPr>
              <p:nvPr/>
            </p:nvSpPr>
            <p:spPr bwMode="auto">
              <a:xfrm>
                <a:off x="3104" y="1533"/>
                <a:ext cx="66" cy="115"/>
              </a:xfrm>
              <a:custGeom>
                <a:avLst/>
                <a:gdLst>
                  <a:gd name="T0" fmla="*/ 8 w 66"/>
                  <a:gd name="T1" fmla="*/ 12 h 115"/>
                  <a:gd name="T2" fmla="*/ 23 w 66"/>
                  <a:gd name="T3" fmla="*/ 0 h 115"/>
                  <a:gd name="T4" fmla="*/ 46 w 66"/>
                  <a:gd name="T5" fmla="*/ 0 h 115"/>
                  <a:gd name="T6" fmla="*/ 58 w 66"/>
                  <a:gd name="T7" fmla="*/ 16 h 115"/>
                  <a:gd name="T8" fmla="*/ 58 w 66"/>
                  <a:gd name="T9" fmla="*/ 31 h 115"/>
                  <a:gd name="T10" fmla="*/ 43 w 66"/>
                  <a:gd name="T11" fmla="*/ 46 h 115"/>
                  <a:gd name="T12" fmla="*/ 58 w 66"/>
                  <a:gd name="T13" fmla="*/ 58 h 115"/>
                  <a:gd name="T14" fmla="*/ 66 w 66"/>
                  <a:gd name="T15" fmla="*/ 77 h 115"/>
                  <a:gd name="T16" fmla="*/ 54 w 66"/>
                  <a:gd name="T17" fmla="*/ 100 h 115"/>
                  <a:gd name="T18" fmla="*/ 35 w 66"/>
                  <a:gd name="T19" fmla="*/ 112 h 115"/>
                  <a:gd name="T20" fmla="*/ 12 w 66"/>
                  <a:gd name="T21" fmla="*/ 115 h 115"/>
                  <a:gd name="T22" fmla="*/ 0 w 66"/>
                  <a:gd name="T23" fmla="*/ 108 h 115"/>
                  <a:gd name="T24" fmla="*/ 0 w 66"/>
                  <a:gd name="T25" fmla="*/ 104 h 115"/>
                  <a:gd name="T26" fmla="*/ 4 w 66"/>
                  <a:gd name="T27" fmla="*/ 100 h 115"/>
                  <a:gd name="T28" fmla="*/ 8 w 66"/>
                  <a:gd name="T29" fmla="*/ 100 h 115"/>
                  <a:gd name="T30" fmla="*/ 16 w 66"/>
                  <a:gd name="T31" fmla="*/ 104 h 115"/>
                  <a:gd name="T32" fmla="*/ 23 w 66"/>
                  <a:gd name="T33" fmla="*/ 108 h 115"/>
                  <a:gd name="T34" fmla="*/ 27 w 66"/>
                  <a:gd name="T35" fmla="*/ 108 h 115"/>
                  <a:gd name="T36" fmla="*/ 39 w 66"/>
                  <a:gd name="T37" fmla="*/ 108 h 115"/>
                  <a:gd name="T38" fmla="*/ 50 w 66"/>
                  <a:gd name="T39" fmla="*/ 92 h 115"/>
                  <a:gd name="T40" fmla="*/ 50 w 66"/>
                  <a:gd name="T41" fmla="*/ 81 h 115"/>
                  <a:gd name="T42" fmla="*/ 46 w 66"/>
                  <a:gd name="T43" fmla="*/ 69 h 115"/>
                  <a:gd name="T44" fmla="*/ 39 w 66"/>
                  <a:gd name="T45" fmla="*/ 62 h 115"/>
                  <a:gd name="T46" fmla="*/ 27 w 66"/>
                  <a:gd name="T47" fmla="*/ 58 h 115"/>
                  <a:gd name="T48" fmla="*/ 20 w 66"/>
                  <a:gd name="T49" fmla="*/ 58 h 115"/>
                  <a:gd name="T50" fmla="*/ 27 w 66"/>
                  <a:gd name="T51" fmla="*/ 54 h 115"/>
                  <a:gd name="T52" fmla="*/ 39 w 66"/>
                  <a:gd name="T53" fmla="*/ 46 h 115"/>
                  <a:gd name="T54" fmla="*/ 46 w 66"/>
                  <a:gd name="T55" fmla="*/ 35 h 115"/>
                  <a:gd name="T56" fmla="*/ 46 w 66"/>
                  <a:gd name="T57" fmla="*/ 20 h 115"/>
                  <a:gd name="T58" fmla="*/ 35 w 66"/>
                  <a:gd name="T59" fmla="*/ 12 h 115"/>
                  <a:gd name="T60" fmla="*/ 20 w 66"/>
                  <a:gd name="T61" fmla="*/ 12 h 115"/>
                  <a:gd name="T62" fmla="*/ 4 w 66"/>
                  <a:gd name="T63" fmla="*/ 23 h 11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6"/>
                  <a:gd name="T97" fmla="*/ 0 h 115"/>
                  <a:gd name="T98" fmla="*/ 66 w 66"/>
                  <a:gd name="T99" fmla="*/ 115 h 11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6" h="115">
                    <a:moveTo>
                      <a:pt x="4" y="23"/>
                    </a:moveTo>
                    <a:lnTo>
                      <a:pt x="8" y="12"/>
                    </a:lnTo>
                    <a:lnTo>
                      <a:pt x="16" y="4"/>
                    </a:lnTo>
                    <a:lnTo>
                      <a:pt x="23" y="0"/>
                    </a:lnTo>
                    <a:lnTo>
                      <a:pt x="31" y="0"/>
                    </a:lnTo>
                    <a:lnTo>
                      <a:pt x="46" y="0"/>
                    </a:lnTo>
                    <a:lnTo>
                      <a:pt x="54" y="8"/>
                    </a:lnTo>
                    <a:lnTo>
                      <a:pt x="58" y="16"/>
                    </a:lnTo>
                    <a:lnTo>
                      <a:pt x="58" y="23"/>
                    </a:lnTo>
                    <a:lnTo>
                      <a:pt x="58" y="31"/>
                    </a:lnTo>
                    <a:lnTo>
                      <a:pt x="50" y="39"/>
                    </a:lnTo>
                    <a:lnTo>
                      <a:pt x="43" y="46"/>
                    </a:lnTo>
                    <a:lnTo>
                      <a:pt x="50" y="50"/>
                    </a:lnTo>
                    <a:lnTo>
                      <a:pt x="58" y="58"/>
                    </a:lnTo>
                    <a:lnTo>
                      <a:pt x="62" y="66"/>
                    </a:lnTo>
                    <a:lnTo>
                      <a:pt x="66" y="77"/>
                    </a:lnTo>
                    <a:lnTo>
                      <a:pt x="62" y="89"/>
                    </a:lnTo>
                    <a:lnTo>
                      <a:pt x="54" y="100"/>
                    </a:lnTo>
                    <a:lnTo>
                      <a:pt x="46" y="108"/>
                    </a:lnTo>
                    <a:lnTo>
                      <a:pt x="35" y="112"/>
                    </a:lnTo>
                    <a:lnTo>
                      <a:pt x="20" y="115"/>
                    </a:lnTo>
                    <a:lnTo>
                      <a:pt x="12" y="115"/>
                    </a:lnTo>
                    <a:lnTo>
                      <a:pt x="4" y="112"/>
                    </a:lnTo>
                    <a:lnTo>
                      <a:pt x="0" y="108"/>
                    </a:lnTo>
                    <a:lnTo>
                      <a:pt x="0" y="104"/>
                    </a:lnTo>
                    <a:lnTo>
                      <a:pt x="4" y="104"/>
                    </a:lnTo>
                    <a:lnTo>
                      <a:pt x="4" y="100"/>
                    </a:lnTo>
                    <a:lnTo>
                      <a:pt x="8" y="100"/>
                    </a:lnTo>
                    <a:lnTo>
                      <a:pt x="12" y="100"/>
                    </a:lnTo>
                    <a:lnTo>
                      <a:pt x="16" y="104"/>
                    </a:lnTo>
                    <a:lnTo>
                      <a:pt x="20" y="104"/>
                    </a:lnTo>
                    <a:lnTo>
                      <a:pt x="23" y="108"/>
                    </a:lnTo>
                    <a:lnTo>
                      <a:pt x="27" y="108"/>
                    </a:lnTo>
                    <a:lnTo>
                      <a:pt x="31" y="108"/>
                    </a:lnTo>
                    <a:lnTo>
                      <a:pt x="39" y="108"/>
                    </a:lnTo>
                    <a:lnTo>
                      <a:pt x="46" y="100"/>
                    </a:lnTo>
                    <a:lnTo>
                      <a:pt x="50" y="92"/>
                    </a:lnTo>
                    <a:lnTo>
                      <a:pt x="50" y="85"/>
                    </a:lnTo>
                    <a:lnTo>
                      <a:pt x="50" y="81"/>
                    </a:lnTo>
                    <a:lnTo>
                      <a:pt x="50" y="73"/>
                    </a:lnTo>
                    <a:lnTo>
                      <a:pt x="46" y="69"/>
                    </a:lnTo>
                    <a:lnTo>
                      <a:pt x="43" y="66"/>
                    </a:lnTo>
                    <a:lnTo>
                      <a:pt x="39" y="62"/>
                    </a:lnTo>
                    <a:lnTo>
                      <a:pt x="35" y="62"/>
                    </a:lnTo>
                    <a:lnTo>
                      <a:pt x="27" y="58"/>
                    </a:lnTo>
                    <a:lnTo>
                      <a:pt x="23" y="58"/>
                    </a:lnTo>
                    <a:lnTo>
                      <a:pt x="20" y="58"/>
                    </a:lnTo>
                    <a:lnTo>
                      <a:pt x="20" y="54"/>
                    </a:lnTo>
                    <a:lnTo>
                      <a:pt x="27" y="54"/>
                    </a:lnTo>
                    <a:lnTo>
                      <a:pt x="35" y="50"/>
                    </a:lnTo>
                    <a:lnTo>
                      <a:pt x="39" y="46"/>
                    </a:lnTo>
                    <a:lnTo>
                      <a:pt x="43" y="43"/>
                    </a:lnTo>
                    <a:lnTo>
                      <a:pt x="46" y="35"/>
                    </a:lnTo>
                    <a:lnTo>
                      <a:pt x="46" y="27"/>
                    </a:lnTo>
                    <a:lnTo>
                      <a:pt x="46" y="20"/>
                    </a:lnTo>
                    <a:lnTo>
                      <a:pt x="43" y="16"/>
                    </a:lnTo>
                    <a:lnTo>
                      <a:pt x="35" y="12"/>
                    </a:lnTo>
                    <a:lnTo>
                      <a:pt x="27" y="8"/>
                    </a:lnTo>
                    <a:lnTo>
                      <a:pt x="20" y="12"/>
                    </a:lnTo>
                    <a:lnTo>
                      <a:pt x="12" y="16"/>
                    </a:lnTo>
                    <a:lnTo>
                      <a:pt x="4" y="23"/>
                    </a:lnTo>
                    <a:close/>
                  </a:path>
                </a:pathLst>
              </a:custGeom>
              <a:solidFill>
                <a:srgbClr val="000000"/>
              </a:solidFill>
              <a:ln w="0">
                <a:solidFill>
                  <a:srgbClr val="000000"/>
                </a:solidFill>
                <a:round/>
                <a:headEnd/>
                <a:tailEnd/>
              </a:ln>
            </p:spPr>
            <p:txBody>
              <a:bodyPr/>
              <a:lstStyle/>
              <a:p>
                <a:endParaRPr lang="en-CA"/>
              </a:p>
            </p:txBody>
          </p:sp>
          <p:sp>
            <p:nvSpPr>
              <p:cNvPr id="15715" name="Freeform 66"/>
              <p:cNvSpPr>
                <a:spLocks noEditPoints="1"/>
              </p:cNvSpPr>
              <p:nvPr/>
            </p:nvSpPr>
            <p:spPr bwMode="auto">
              <a:xfrm>
                <a:off x="3193" y="1533"/>
                <a:ext cx="65" cy="115"/>
              </a:xfrm>
              <a:custGeom>
                <a:avLst/>
                <a:gdLst>
                  <a:gd name="T0" fmla="*/ 11 w 65"/>
                  <a:gd name="T1" fmla="*/ 46 h 115"/>
                  <a:gd name="T2" fmla="*/ 3 w 65"/>
                  <a:gd name="T3" fmla="*/ 31 h 115"/>
                  <a:gd name="T4" fmla="*/ 3 w 65"/>
                  <a:gd name="T5" fmla="*/ 16 h 115"/>
                  <a:gd name="T6" fmla="*/ 19 w 65"/>
                  <a:gd name="T7" fmla="*/ 0 h 115"/>
                  <a:gd name="T8" fmla="*/ 46 w 65"/>
                  <a:gd name="T9" fmla="*/ 0 h 115"/>
                  <a:gd name="T10" fmla="*/ 61 w 65"/>
                  <a:gd name="T11" fmla="*/ 16 h 115"/>
                  <a:gd name="T12" fmla="*/ 61 w 65"/>
                  <a:gd name="T13" fmla="*/ 31 h 115"/>
                  <a:gd name="T14" fmla="*/ 49 w 65"/>
                  <a:gd name="T15" fmla="*/ 43 h 115"/>
                  <a:gd name="T16" fmla="*/ 49 w 65"/>
                  <a:gd name="T17" fmla="*/ 62 h 115"/>
                  <a:gd name="T18" fmla="*/ 61 w 65"/>
                  <a:gd name="T19" fmla="*/ 77 h 115"/>
                  <a:gd name="T20" fmla="*/ 61 w 65"/>
                  <a:gd name="T21" fmla="*/ 96 h 115"/>
                  <a:gd name="T22" fmla="*/ 46 w 65"/>
                  <a:gd name="T23" fmla="*/ 112 h 115"/>
                  <a:gd name="T24" fmla="*/ 23 w 65"/>
                  <a:gd name="T25" fmla="*/ 115 h 115"/>
                  <a:gd name="T26" fmla="*/ 7 w 65"/>
                  <a:gd name="T27" fmla="*/ 104 h 115"/>
                  <a:gd name="T28" fmla="*/ 0 w 65"/>
                  <a:gd name="T29" fmla="*/ 89 h 115"/>
                  <a:gd name="T30" fmla="*/ 3 w 65"/>
                  <a:gd name="T31" fmla="*/ 73 h 115"/>
                  <a:gd name="T32" fmla="*/ 23 w 65"/>
                  <a:gd name="T33" fmla="*/ 58 h 115"/>
                  <a:gd name="T34" fmla="*/ 42 w 65"/>
                  <a:gd name="T35" fmla="*/ 39 h 115"/>
                  <a:gd name="T36" fmla="*/ 46 w 65"/>
                  <a:gd name="T37" fmla="*/ 27 h 115"/>
                  <a:gd name="T38" fmla="*/ 46 w 65"/>
                  <a:gd name="T39" fmla="*/ 16 h 115"/>
                  <a:gd name="T40" fmla="*/ 38 w 65"/>
                  <a:gd name="T41" fmla="*/ 4 h 115"/>
                  <a:gd name="T42" fmla="*/ 26 w 65"/>
                  <a:gd name="T43" fmla="*/ 4 h 115"/>
                  <a:gd name="T44" fmla="*/ 19 w 65"/>
                  <a:gd name="T45" fmla="*/ 16 h 115"/>
                  <a:gd name="T46" fmla="*/ 19 w 65"/>
                  <a:gd name="T47" fmla="*/ 23 h 115"/>
                  <a:gd name="T48" fmla="*/ 23 w 65"/>
                  <a:gd name="T49" fmla="*/ 35 h 115"/>
                  <a:gd name="T50" fmla="*/ 34 w 65"/>
                  <a:gd name="T51" fmla="*/ 50 h 115"/>
                  <a:gd name="T52" fmla="*/ 23 w 65"/>
                  <a:gd name="T53" fmla="*/ 66 h 115"/>
                  <a:gd name="T54" fmla="*/ 15 w 65"/>
                  <a:gd name="T55" fmla="*/ 81 h 115"/>
                  <a:gd name="T56" fmla="*/ 15 w 65"/>
                  <a:gd name="T57" fmla="*/ 96 h 115"/>
                  <a:gd name="T58" fmla="*/ 26 w 65"/>
                  <a:gd name="T59" fmla="*/ 108 h 115"/>
                  <a:gd name="T60" fmla="*/ 38 w 65"/>
                  <a:gd name="T61" fmla="*/ 108 h 115"/>
                  <a:gd name="T62" fmla="*/ 46 w 65"/>
                  <a:gd name="T63" fmla="*/ 100 h 115"/>
                  <a:gd name="T64" fmla="*/ 49 w 65"/>
                  <a:gd name="T65" fmla="*/ 89 h 115"/>
                  <a:gd name="T66" fmla="*/ 42 w 65"/>
                  <a:gd name="T67" fmla="*/ 77 h 115"/>
                  <a:gd name="T68" fmla="*/ 26 w 65"/>
                  <a:gd name="T69" fmla="*/ 62 h 11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65"/>
                  <a:gd name="T106" fmla="*/ 0 h 115"/>
                  <a:gd name="T107" fmla="*/ 65 w 65"/>
                  <a:gd name="T108" fmla="*/ 115 h 11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65" h="115">
                    <a:moveTo>
                      <a:pt x="23" y="58"/>
                    </a:moveTo>
                    <a:lnTo>
                      <a:pt x="11" y="46"/>
                    </a:lnTo>
                    <a:lnTo>
                      <a:pt x="3" y="39"/>
                    </a:lnTo>
                    <a:lnTo>
                      <a:pt x="3" y="31"/>
                    </a:lnTo>
                    <a:lnTo>
                      <a:pt x="0" y="27"/>
                    </a:lnTo>
                    <a:lnTo>
                      <a:pt x="3" y="16"/>
                    </a:lnTo>
                    <a:lnTo>
                      <a:pt x="11" y="8"/>
                    </a:lnTo>
                    <a:lnTo>
                      <a:pt x="19" y="0"/>
                    </a:lnTo>
                    <a:lnTo>
                      <a:pt x="34" y="0"/>
                    </a:lnTo>
                    <a:lnTo>
                      <a:pt x="46" y="0"/>
                    </a:lnTo>
                    <a:lnTo>
                      <a:pt x="53" y="8"/>
                    </a:lnTo>
                    <a:lnTo>
                      <a:pt x="61" y="16"/>
                    </a:lnTo>
                    <a:lnTo>
                      <a:pt x="61" y="23"/>
                    </a:lnTo>
                    <a:lnTo>
                      <a:pt x="61" y="31"/>
                    </a:lnTo>
                    <a:lnTo>
                      <a:pt x="57" y="35"/>
                    </a:lnTo>
                    <a:lnTo>
                      <a:pt x="49" y="43"/>
                    </a:lnTo>
                    <a:lnTo>
                      <a:pt x="38" y="50"/>
                    </a:lnTo>
                    <a:lnTo>
                      <a:pt x="49" y="62"/>
                    </a:lnTo>
                    <a:lnTo>
                      <a:pt x="57" y="69"/>
                    </a:lnTo>
                    <a:lnTo>
                      <a:pt x="61" y="77"/>
                    </a:lnTo>
                    <a:lnTo>
                      <a:pt x="65" y="85"/>
                    </a:lnTo>
                    <a:lnTo>
                      <a:pt x="61" y="96"/>
                    </a:lnTo>
                    <a:lnTo>
                      <a:pt x="57" y="108"/>
                    </a:lnTo>
                    <a:lnTo>
                      <a:pt x="46" y="112"/>
                    </a:lnTo>
                    <a:lnTo>
                      <a:pt x="30" y="115"/>
                    </a:lnTo>
                    <a:lnTo>
                      <a:pt x="23" y="115"/>
                    </a:lnTo>
                    <a:lnTo>
                      <a:pt x="15" y="112"/>
                    </a:lnTo>
                    <a:lnTo>
                      <a:pt x="7" y="104"/>
                    </a:lnTo>
                    <a:lnTo>
                      <a:pt x="0" y="96"/>
                    </a:lnTo>
                    <a:lnTo>
                      <a:pt x="0" y="89"/>
                    </a:lnTo>
                    <a:lnTo>
                      <a:pt x="0" y="81"/>
                    </a:lnTo>
                    <a:lnTo>
                      <a:pt x="3" y="73"/>
                    </a:lnTo>
                    <a:lnTo>
                      <a:pt x="11" y="66"/>
                    </a:lnTo>
                    <a:lnTo>
                      <a:pt x="23" y="58"/>
                    </a:lnTo>
                    <a:close/>
                    <a:moveTo>
                      <a:pt x="34" y="50"/>
                    </a:moveTo>
                    <a:lnTo>
                      <a:pt x="42" y="39"/>
                    </a:lnTo>
                    <a:lnTo>
                      <a:pt x="46" y="35"/>
                    </a:lnTo>
                    <a:lnTo>
                      <a:pt x="46" y="27"/>
                    </a:lnTo>
                    <a:lnTo>
                      <a:pt x="46" y="23"/>
                    </a:lnTo>
                    <a:lnTo>
                      <a:pt x="46" y="16"/>
                    </a:lnTo>
                    <a:lnTo>
                      <a:pt x="42" y="8"/>
                    </a:lnTo>
                    <a:lnTo>
                      <a:pt x="38" y="4"/>
                    </a:lnTo>
                    <a:lnTo>
                      <a:pt x="30" y="4"/>
                    </a:lnTo>
                    <a:lnTo>
                      <a:pt x="26" y="4"/>
                    </a:lnTo>
                    <a:lnTo>
                      <a:pt x="23" y="8"/>
                    </a:lnTo>
                    <a:lnTo>
                      <a:pt x="19" y="16"/>
                    </a:lnTo>
                    <a:lnTo>
                      <a:pt x="19" y="20"/>
                    </a:lnTo>
                    <a:lnTo>
                      <a:pt x="19" y="23"/>
                    </a:lnTo>
                    <a:lnTo>
                      <a:pt x="19" y="31"/>
                    </a:lnTo>
                    <a:lnTo>
                      <a:pt x="23" y="35"/>
                    </a:lnTo>
                    <a:lnTo>
                      <a:pt x="23" y="39"/>
                    </a:lnTo>
                    <a:lnTo>
                      <a:pt x="34" y="50"/>
                    </a:lnTo>
                    <a:close/>
                    <a:moveTo>
                      <a:pt x="26" y="62"/>
                    </a:moveTo>
                    <a:lnTo>
                      <a:pt x="23" y="66"/>
                    </a:lnTo>
                    <a:lnTo>
                      <a:pt x="19" y="73"/>
                    </a:lnTo>
                    <a:lnTo>
                      <a:pt x="15" y="81"/>
                    </a:lnTo>
                    <a:lnTo>
                      <a:pt x="15" y="89"/>
                    </a:lnTo>
                    <a:lnTo>
                      <a:pt x="15" y="96"/>
                    </a:lnTo>
                    <a:lnTo>
                      <a:pt x="19" y="104"/>
                    </a:lnTo>
                    <a:lnTo>
                      <a:pt x="26" y="108"/>
                    </a:lnTo>
                    <a:lnTo>
                      <a:pt x="34" y="108"/>
                    </a:lnTo>
                    <a:lnTo>
                      <a:pt x="38" y="108"/>
                    </a:lnTo>
                    <a:lnTo>
                      <a:pt x="46" y="104"/>
                    </a:lnTo>
                    <a:lnTo>
                      <a:pt x="46" y="100"/>
                    </a:lnTo>
                    <a:lnTo>
                      <a:pt x="49" y="92"/>
                    </a:lnTo>
                    <a:lnTo>
                      <a:pt x="49" y="89"/>
                    </a:lnTo>
                    <a:lnTo>
                      <a:pt x="46" y="81"/>
                    </a:lnTo>
                    <a:lnTo>
                      <a:pt x="42" y="77"/>
                    </a:lnTo>
                    <a:lnTo>
                      <a:pt x="34" y="69"/>
                    </a:lnTo>
                    <a:lnTo>
                      <a:pt x="26" y="62"/>
                    </a:lnTo>
                    <a:close/>
                  </a:path>
                </a:pathLst>
              </a:custGeom>
              <a:solidFill>
                <a:srgbClr val="000000"/>
              </a:solidFill>
              <a:ln w="0">
                <a:solidFill>
                  <a:srgbClr val="000000"/>
                </a:solidFill>
                <a:round/>
                <a:headEnd/>
                <a:tailEnd/>
              </a:ln>
            </p:spPr>
            <p:txBody>
              <a:bodyPr/>
              <a:lstStyle/>
              <a:p>
                <a:endParaRPr lang="en-CA"/>
              </a:p>
            </p:txBody>
          </p:sp>
          <p:sp>
            <p:nvSpPr>
              <p:cNvPr id="15716" name="Rectangle 67"/>
              <p:cNvSpPr>
                <a:spLocks noChangeArrowheads="1"/>
              </p:cNvSpPr>
              <p:nvPr/>
            </p:nvSpPr>
            <p:spPr bwMode="auto">
              <a:xfrm>
                <a:off x="3304" y="1507"/>
                <a:ext cx="8" cy="207"/>
              </a:xfrm>
              <a:prstGeom prst="rect">
                <a:avLst/>
              </a:prstGeom>
              <a:solidFill>
                <a:srgbClr val="000000"/>
              </a:solidFill>
              <a:ln w="0">
                <a:solidFill>
                  <a:srgbClr val="000000"/>
                </a:solidFill>
                <a:miter lim="800000"/>
                <a:headEnd/>
                <a:tailEnd/>
              </a:ln>
            </p:spPr>
            <p:txBody>
              <a:bodyPr/>
              <a:lstStyle/>
              <a:p>
                <a:endParaRPr lang="en-US"/>
              </a:p>
            </p:txBody>
          </p:sp>
          <p:sp>
            <p:nvSpPr>
              <p:cNvPr id="15717" name="Freeform 68"/>
              <p:cNvSpPr>
                <a:spLocks noEditPoints="1"/>
              </p:cNvSpPr>
              <p:nvPr/>
            </p:nvSpPr>
            <p:spPr bwMode="auto">
              <a:xfrm>
                <a:off x="3500" y="1533"/>
                <a:ext cx="72" cy="115"/>
              </a:xfrm>
              <a:custGeom>
                <a:avLst/>
                <a:gdLst>
                  <a:gd name="T0" fmla="*/ 0 w 72"/>
                  <a:gd name="T1" fmla="*/ 58 h 115"/>
                  <a:gd name="T2" fmla="*/ 3 w 72"/>
                  <a:gd name="T3" fmla="*/ 39 h 115"/>
                  <a:gd name="T4" fmla="*/ 7 w 72"/>
                  <a:gd name="T5" fmla="*/ 23 h 115"/>
                  <a:gd name="T6" fmla="*/ 15 w 72"/>
                  <a:gd name="T7" fmla="*/ 12 h 115"/>
                  <a:gd name="T8" fmla="*/ 23 w 72"/>
                  <a:gd name="T9" fmla="*/ 4 h 115"/>
                  <a:gd name="T10" fmla="*/ 30 w 72"/>
                  <a:gd name="T11" fmla="*/ 0 h 115"/>
                  <a:gd name="T12" fmla="*/ 38 w 72"/>
                  <a:gd name="T13" fmla="*/ 0 h 115"/>
                  <a:gd name="T14" fmla="*/ 46 w 72"/>
                  <a:gd name="T15" fmla="*/ 0 h 115"/>
                  <a:gd name="T16" fmla="*/ 53 w 72"/>
                  <a:gd name="T17" fmla="*/ 4 h 115"/>
                  <a:gd name="T18" fmla="*/ 61 w 72"/>
                  <a:gd name="T19" fmla="*/ 12 h 115"/>
                  <a:gd name="T20" fmla="*/ 65 w 72"/>
                  <a:gd name="T21" fmla="*/ 23 h 115"/>
                  <a:gd name="T22" fmla="*/ 69 w 72"/>
                  <a:gd name="T23" fmla="*/ 39 h 115"/>
                  <a:gd name="T24" fmla="*/ 72 w 72"/>
                  <a:gd name="T25" fmla="*/ 58 h 115"/>
                  <a:gd name="T26" fmla="*/ 69 w 72"/>
                  <a:gd name="T27" fmla="*/ 73 h 115"/>
                  <a:gd name="T28" fmla="*/ 65 w 72"/>
                  <a:gd name="T29" fmla="*/ 89 h 115"/>
                  <a:gd name="T30" fmla="*/ 61 w 72"/>
                  <a:gd name="T31" fmla="*/ 100 h 115"/>
                  <a:gd name="T32" fmla="*/ 53 w 72"/>
                  <a:gd name="T33" fmla="*/ 108 h 115"/>
                  <a:gd name="T34" fmla="*/ 46 w 72"/>
                  <a:gd name="T35" fmla="*/ 112 h 115"/>
                  <a:gd name="T36" fmla="*/ 34 w 72"/>
                  <a:gd name="T37" fmla="*/ 115 h 115"/>
                  <a:gd name="T38" fmla="*/ 26 w 72"/>
                  <a:gd name="T39" fmla="*/ 112 h 115"/>
                  <a:gd name="T40" fmla="*/ 19 w 72"/>
                  <a:gd name="T41" fmla="*/ 108 h 115"/>
                  <a:gd name="T42" fmla="*/ 11 w 72"/>
                  <a:gd name="T43" fmla="*/ 96 h 115"/>
                  <a:gd name="T44" fmla="*/ 3 w 72"/>
                  <a:gd name="T45" fmla="*/ 77 h 115"/>
                  <a:gd name="T46" fmla="*/ 0 w 72"/>
                  <a:gd name="T47" fmla="*/ 58 h 115"/>
                  <a:gd name="T48" fmla="*/ 19 w 72"/>
                  <a:gd name="T49" fmla="*/ 62 h 115"/>
                  <a:gd name="T50" fmla="*/ 19 w 72"/>
                  <a:gd name="T51" fmla="*/ 81 h 115"/>
                  <a:gd name="T52" fmla="*/ 23 w 72"/>
                  <a:gd name="T53" fmla="*/ 96 h 115"/>
                  <a:gd name="T54" fmla="*/ 26 w 72"/>
                  <a:gd name="T55" fmla="*/ 104 h 115"/>
                  <a:gd name="T56" fmla="*/ 30 w 72"/>
                  <a:gd name="T57" fmla="*/ 108 h 115"/>
                  <a:gd name="T58" fmla="*/ 38 w 72"/>
                  <a:gd name="T59" fmla="*/ 108 h 115"/>
                  <a:gd name="T60" fmla="*/ 42 w 72"/>
                  <a:gd name="T61" fmla="*/ 108 h 115"/>
                  <a:gd name="T62" fmla="*/ 46 w 72"/>
                  <a:gd name="T63" fmla="*/ 104 h 115"/>
                  <a:gd name="T64" fmla="*/ 49 w 72"/>
                  <a:gd name="T65" fmla="*/ 100 h 115"/>
                  <a:gd name="T66" fmla="*/ 53 w 72"/>
                  <a:gd name="T67" fmla="*/ 92 h 115"/>
                  <a:gd name="T68" fmla="*/ 53 w 72"/>
                  <a:gd name="T69" fmla="*/ 77 h 115"/>
                  <a:gd name="T70" fmla="*/ 57 w 72"/>
                  <a:gd name="T71" fmla="*/ 54 h 115"/>
                  <a:gd name="T72" fmla="*/ 53 w 72"/>
                  <a:gd name="T73" fmla="*/ 35 h 115"/>
                  <a:gd name="T74" fmla="*/ 53 w 72"/>
                  <a:gd name="T75" fmla="*/ 20 h 115"/>
                  <a:gd name="T76" fmla="*/ 49 w 72"/>
                  <a:gd name="T77" fmla="*/ 12 h 115"/>
                  <a:gd name="T78" fmla="*/ 46 w 72"/>
                  <a:gd name="T79" fmla="*/ 8 h 115"/>
                  <a:gd name="T80" fmla="*/ 42 w 72"/>
                  <a:gd name="T81" fmla="*/ 4 h 115"/>
                  <a:gd name="T82" fmla="*/ 38 w 72"/>
                  <a:gd name="T83" fmla="*/ 4 h 115"/>
                  <a:gd name="T84" fmla="*/ 30 w 72"/>
                  <a:gd name="T85" fmla="*/ 4 h 115"/>
                  <a:gd name="T86" fmla="*/ 26 w 72"/>
                  <a:gd name="T87" fmla="*/ 8 h 115"/>
                  <a:gd name="T88" fmla="*/ 23 w 72"/>
                  <a:gd name="T89" fmla="*/ 20 h 115"/>
                  <a:gd name="T90" fmla="*/ 19 w 72"/>
                  <a:gd name="T91" fmla="*/ 31 h 115"/>
                  <a:gd name="T92" fmla="*/ 19 w 72"/>
                  <a:gd name="T93" fmla="*/ 46 h 115"/>
                  <a:gd name="T94" fmla="*/ 19 w 72"/>
                  <a:gd name="T95" fmla="*/ 62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2"/>
                  <a:gd name="T145" fmla="*/ 0 h 115"/>
                  <a:gd name="T146" fmla="*/ 72 w 72"/>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2" h="115">
                    <a:moveTo>
                      <a:pt x="0" y="58"/>
                    </a:moveTo>
                    <a:lnTo>
                      <a:pt x="3" y="39"/>
                    </a:lnTo>
                    <a:lnTo>
                      <a:pt x="7" y="23"/>
                    </a:lnTo>
                    <a:lnTo>
                      <a:pt x="15" y="12"/>
                    </a:lnTo>
                    <a:lnTo>
                      <a:pt x="23" y="4"/>
                    </a:lnTo>
                    <a:lnTo>
                      <a:pt x="30" y="0"/>
                    </a:lnTo>
                    <a:lnTo>
                      <a:pt x="38" y="0"/>
                    </a:lnTo>
                    <a:lnTo>
                      <a:pt x="46" y="0"/>
                    </a:lnTo>
                    <a:lnTo>
                      <a:pt x="53" y="4"/>
                    </a:lnTo>
                    <a:lnTo>
                      <a:pt x="61" y="12"/>
                    </a:lnTo>
                    <a:lnTo>
                      <a:pt x="65" y="23"/>
                    </a:lnTo>
                    <a:lnTo>
                      <a:pt x="69" y="39"/>
                    </a:lnTo>
                    <a:lnTo>
                      <a:pt x="72" y="58"/>
                    </a:lnTo>
                    <a:lnTo>
                      <a:pt x="69" y="73"/>
                    </a:lnTo>
                    <a:lnTo>
                      <a:pt x="65" y="89"/>
                    </a:lnTo>
                    <a:lnTo>
                      <a:pt x="61" y="100"/>
                    </a:lnTo>
                    <a:lnTo>
                      <a:pt x="53" y="108"/>
                    </a:lnTo>
                    <a:lnTo>
                      <a:pt x="46" y="112"/>
                    </a:lnTo>
                    <a:lnTo>
                      <a:pt x="34" y="115"/>
                    </a:lnTo>
                    <a:lnTo>
                      <a:pt x="26" y="112"/>
                    </a:lnTo>
                    <a:lnTo>
                      <a:pt x="19" y="108"/>
                    </a:lnTo>
                    <a:lnTo>
                      <a:pt x="11" y="96"/>
                    </a:lnTo>
                    <a:lnTo>
                      <a:pt x="3" y="77"/>
                    </a:lnTo>
                    <a:lnTo>
                      <a:pt x="0" y="58"/>
                    </a:lnTo>
                    <a:close/>
                    <a:moveTo>
                      <a:pt x="19" y="62"/>
                    </a:moveTo>
                    <a:lnTo>
                      <a:pt x="19" y="81"/>
                    </a:lnTo>
                    <a:lnTo>
                      <a:pt x="23" y="96"/>
                    </a:lnTo>
                    <a:lnTo>
                      <a:pt x="26" y="104"/>
                    </a:lnTo>
                    <a:lnTo>
                      <a:pt x="30" y="108"/>
                    </a:lnTo>
                    <a:lnTo>
                      <a:pt x="38" y="108"/>
                    </a:lnTo>
                    <a:lnTo>
                      <a:pt x="42" y="108"/>
                    </a:lnTo>
                    <a:lnTo>
                      <a:pt x="46" y="104"/>
                    </a:lnTo>
                    <a:lnTo>
                      <a:pt x="49" y="100"/>
                    </a:lnTo>
                    <a:lnTo>
                      <a:pt x="53" y="92"/>
                    </a:lnTo>
                    <a:lnTo>
                      <a:pt x="53" y="77"/>
                    </a:lnTo>
                    <a:lnTo>
                      <a:pt x="57" y="54"/>
                    </a:lnTo>
                    <a:lnTo>
                      <a:pt x="53" y="35"/>
                    </a:lnTo>
                    <a:lnTo>
                      <a:pt x="53" y="20"/>
                    </a:lnTo>
                    <a:lnTo>
                      <a:pt x="49" y="12"/>
                    </a:lnTo>
                    <a:lnTo>
                      <a:pt x="46" y="8"/>
                    </a:lnTo>
                    <a:lnTo>
                      <a:pt x="42" y="4"/>
                    </a:lnTo>
                    <a:lnTo>
                      <a:pt x="38" y="4"/>
                    </a:lnTo>
                    <a:lnTo>
                      <a:pt x="30" y="4"/>
                    </a:lnTo>
                    <a:lnTo>
                      <a:pt x="26" y="8"/>
                    </a:lnTo>
                    <a:lnTo>
                      <a:pt x="23" y="20"/>
                    </a:lnTo>
                    <a:lnTo>
                      <a:pt x="19" y="31"/>
                    </a:lnTo>
                    <a:lnTo>
                      <a:pt x="19" y="46"/>
                    </a:lnTo>
                    <a:lnTo>
                      <a:pt x="19" y="62"/>
                    </a:lnTo>
                    <a:close/>
                  </a:path>
                </a:pathLst>
              </a:custGeom>
              <a:solidFill>
                <a:srgbClr val="000000"/>
              </a:solidFill>
              <a:ln w="0">
                <a:solidFill>
                  <a:srgbClr val="000000"/>
                </a:solidFill>
                <a:round/>
                <a:headEnd/>
                <a:tailEnd/>
              </a:ln>
            </p:spPr>
            <p:txBody>
              <a:bodyPr/>
              <a:lstStyle/>
              <a:p>
                <a:endParaRPr lang="en-CA"/>
              </a:p>
            </p:txBody>
          </p:sp>
          <p:sp>
            <p:nvSpPr>
              <p:cNvPr id="15718" name="Rectangle 69"/>
              <p:cNvSpPr>
                <a:spLocks noChangeArrowheads="1"/>
              </p:cNvSpPr>
              <p:nvPr/>
            </p:nvSpPr>
            <p:spPr bwMode="auto">
              <a:xfrm>
                <a:off x="4071" y="1507"/>
                <a:ext cx="8" cy="207"/>
              </a:xfrm>
              <a:prstGeom prst="rect">
                <a:avLst/>
              </a:prstGeom>
              <a:solidFill>
                <a:srgbClr val="000000"/>
              </a:solidFill>
              <a:ln w="0">
                <a:solidFill>
                  <a:srgbClr val="000000"/>
                </a:solidFill>
                <a:miter lim="800000"/>
                <a:headEnd/>
                <a:tailEnd/>
              </a:ln>
            </p:spPr>
            <p:txBody>
              <a:bodyPr/>
              <a:lstStyle/>
              <a:p>
                <a:endParaRPr lang="en-US"/>
              </a:p>
            </p:txBody>
          </p:sp>
          <p:sp>
            <p:nvSpPr>
              <p:cNvPr id="15719" name="Freeform 70"/>
              <p:cNvSpPr>
                <a:spLocks noEditPoints="1"/>
              </p:cNvSpPr>
              <p:nvPr/>
            </p:nvSpPr>
            <p:spPr bwMode="auto">
              <a:xfrm>
                <a:off x="4267" y="1533"/>
                <a:ext cx="69" cy="115"/>
              </a:xfrm>
              <a:custGeom>
                <a:avLst/>
                <a:gdLst>
                  <a:gd name="T0" fmla="*/ 0 w 69"/>
                  <a:gd name="T1" fmla="*/ 58 h 115"/>
                  <a:gd name="T2" fmla="*/ 0 w 69"/>
                  <a:gd name="T3" fmla="*/ 39 h 115"/>
                  <a:gd name="T4" fmla="*/ 4 w 69"/>
                  <a:gd name="T5" fmla="*/ 23 h 115"/>
                  <a:gd name="T6" fmla="*/ 11 w 69"/>
                  <a:gd name="T7" fmla="*/ 12 h 115"/>
                  <a:gd name="T8" fmla="*/ 19 w 69"/>
                  <a:gd name="T9" fmla="*/ 4 h 115"/>
                  <a:gd name="T10" fmla="*/ 27 w 69"/>
                  <a:gd name="T11" fmla="*/ 0 h 115"/>
                  <a:gd name="T12" fmla="*/ 34 w 69"/>
                  <a:gd name="T13" fmla="*/ 0 h 115"/>
                  <a:gd name="T14" fmla="*/ 42 w 69"/>
                  <a:gd name="T15" fmla="*/ 0 h 115"/>
                  <a:gd name="T16" fmla="*/ 50 w 69"/>
                  <a:gd name="T17" fmla="*/ 4 h 115"/>
                  <a:gd name="T18" fmla="*/ 57 w 69"/>
                  <a:gd name="T19" fmla="*/ 12 h 115"/>
                  <a:gd name="T20" fmla="*/ 65 w 69"/>
                  <a:gd name="T21" fmla="*/ 23 h 115"/>
                  <a:gd name="T22" fmla="*/ 69 w 69"/>
                  <a:gd name="T23" fmla="*/ 39 h 115"/>
                  <a:gd name="T24" fmla="*/ 69 w 69"/>
                  <a:gd name="T25" fmla="*/ 58 h 115"/>
                  <a:gd name="T26" fmla="*/ 69 w 69"/>
                  <a:gd name="T27" fmla="*/ 73 h 115"/>
                  <a:gd name="T28" fmla="*/ 65 w 69"/>
                  <a:gd name="T29" fmla="*/ 89 h 115"/>
                  <a:gd name="T30" fmla="*/ 57 w 69"/>
                  <a:gd name="T31" fmla="*/ 100 h 115"/>
                  <a:gd name="T32" fmla="*/ 50 w 69"/>
                  <a:gd name="T33" fmla="*/ 108 h 115"/>
                  <a:gd name="T34" fmla="*/ 42 w 69"/>
                  <a:gd name="T35" fmla="*/ 112 h 115"/>
                  <a:gd name="T36" fmla="*/ 34 w 69"/>
                  <a:gd name="T37" fmla="*/ 115 h 115"/>
                  <a:gd name="T38" fmla="*/ 23 w 69"/>
                  <a:gd name="T39" fmla="*/ 112 h 115"/>
                  <a:gd name="T40" fmla="*/ 15 w 69"/>
                  <a:gd name="T41" fmla="*/ 108 h 115"/>
                  <a:gd name="T42" fmla="*/ 8 w 69"/>
                  <a:gd name="T43" fmla="*/ 96 h 115"/>
                  <a:gd name="T44" fmla="*/ 4 w 69"/>
                  <a:gd name="T45" fmla="*/ 77 h 115"/>
                  <a:gd name="T46" fmla="*/ 0 w 69"/>
                  <a:gd name="T47" fmla="*/ 58 h 115"/>
                  <a:gd name="T48" fmla="*/ 15 w 69"/>
                  <a:gd name="T49" fmla="*/ 62 h 115"/>
                  <a:gd name="T50" fmla="*/ 15 w 69"/>
                  <a:gd name="T51" fmla="*/ 81 h 115"/>
                  <a:gd name="T52" fmla="*/ 23 w 69"/>
                  <a:gd name="T53" fmla="*/ 96 h 115"/>
                  <a:gd name="T54" fmla="*/ 23 w 69"/>
                  <a:gd name="T55" fmla="*/ 104 h 115"/>
                  <a:gd name="T56" fmla="*/ 31 w 69"/>
                  <a:gd name="T57" fmla="*/ 108 h 115"/>
                  <a:gd name="T58" fmla="*/ 34 w 69"/>
                  <a:gd name="T59" fmla="*/ 108 h 115"/>
                  <a:gd name="T60" fmla="*/ 38 w 69"/>
                  <a:gd name="T61" fmla="*/ 108 h 115"/>
                  <a:gd name="T62" fmla="*/ 42 w 69"/>
                  <a:gd name="T63" fmla="*/ 104 h 115"/>
                  <a:gd name="T64" fmla="*/ 46 w 69"/>
                  <a:gd name="T65" fmla="*/ 100 h 115"/>
                  <a:gd name="T66" fmla="*/ 50 w 69"/>
                  <a:gd name="T67" fmla="*/ 92 h 115"/>
                  <a:gd name="T68" fmla="*/ 54 w 69"/>
                  <a:gd name="T69" fmla="*/ 77 h 115"/>
                  <a:gd name="T70" fmla="*/ 54 w 69"/>
                  <a:gd name="T71" fmla="*/ 54 h 115"/>
                  <a:gd name="T72" fmla="*/ 54 w 69"/>
                  <a:gd name="T73" fmla="*/ 35 h 115"/>
                  <a:gd name="T74" fmla="*/ 50 w 69"/>
                  <a:gd name="T75" fmla="*/ 20 h 115"/>
                  <a:gd name="T76" fmla="*/ 46 w 69"/>
                  <a:gd name="T77" fmla="*/ 12 h 115"/>
                  <a:gd name="T78" fmla="*/ 42 w 69"/>
                  <a:gd name="T79" fmla="*/ 8 h 115"/>
                  <a:gd name="T80" fmla="*/ 38 w 69"/>
                  <a:gd name="T81" fmla="*/ 4 h 115"/>
                  <a:gd name="T82" fmla="*/ 34 w 69"/>
                  <a:gd name="T83" fmla="*/ 4 h 115"/>
                  <a:gd name="T84" fmla="*/ 31 w 69"/>
                  <a:gd name="T85" fmla="*/ 4 h 115"/>
                  <a:gd name="T86" fmla="*/ 27 w 69"/>
                  <a:gd name="T87" fmla="*/ 8 h 115"/>
                  <a:gd name="T88" fmla="*/ 19 w 69"/>
                  <a:gd name="T89" fmla="*/ 20 h 115"/>
                  <a:gd name="T90" fmla="*/ 19 w 69"/>
                  <a:gd name="T91" fmla="*/ 31 h 115"/>
                  <a:gd name="T92" fmla="*/ 15 w 69"/>
                  <a:gd name="T93" fmla="*/ 46 h 115"/>
                  <a:gd name="T94" fmla="*/ 15 w 69"/>
                  <a:gd name="T95" fmla="*/ 62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0" y="39"/>
                    </a:lnTo>
                    <a:lnTo>
                      <a:pt x="4" y="23"/>
                    </a:lnTo>
                    <a:lnTo>
                      <a:pt x="11" y="12"/>
                    </a:lnTo>
                    <a:lnTo>
                      <a:pt x="19" y="4"/>
                    </a:lnTo>
                    <a:lnTo>
                      <a:pt x="27" y="0"/>
                    </a:lnTo>
                    <a:lnTo>
                      <a:pt x="34" y="0"/>
                    </a:lnTo>
                    <a:lnTo>
                      <a:pt x="42" y="0"/>
                    </a:lnTo>
                    <a:lnTo>
                      <a:pt x="50" y="4"/>
                    </a:lnTo>
                    <a:lnTo>
                      <a:pt x="57" y="12"/>
                    </a:lnTo>
                    <a:lnTo>
                      <a:pt x="65" y="23"/>
                    </a:lnTo>
                    <a:lnTo>
                      <a:pt x="69" y="39"/>
                    </a:lnTo>
                    <a:lnTo>
                      <a:pt x="69" y="58"/>
                    </a:lnTo>
                    <a:lnTo>
                      <a:pt x="69" y="73"/>
                    </a:lnTo>
                    <a:lnTo>
                      <a:pt x="65" y="89"/>
                    </a:lnTo>
                    <a:lnTo>
                      <a:pt x="57" y="100"/>
                    </a:lnTo>
                    <a:lnTo>
                      <a:pt x="50" y="108"/>
                    </a:lnTo>
                    <a:lnTo>
                      <a:pt x="42" y="112"/>
                    </a:lnTo>
                    <a:lnTo>
                      <a:pt x="34" y="115"/>
                    </a:lnTo>
                    <a:lnTo>
                      <a:pt x="23" y="112"/>
                    </a:lnTo>
                    <a:lnTo>
                      <a:pt x="15" y="108"/>
                    </a:lnTo>
                    <a:lnTo>
                      <a:pt x="8" y="96"/>
                    </a:lnTo>
                    <a:lnTo>
                      <a:pt x="4" y="77"/>
                    </a:lnTo>
                    <a:lnTo>
                      <a:pt x="0" y="58"/>
                    </a:lnTo>
                    <a:close/>
                    <a:moveTo>
                      <a:pt x="15" y="62"/>
                    </a:moveTo>
                    <a:lnTo>
                      <a:pt x="15" y="81"/>
                    </a:lnTo>
                    <a:lnTo>
                      <a:pt x="23" y="96"/>
                    </a:lnTo>
                    <a:lnTo>
                      <a:pt x="23" y="104"/>
                    </a:lnTo>
                    <a:lnTo>
                      <a:pt x="31" y="108"/>
                    </a:lnTo>
                    <a:lnTo>
                      <a:pt x="34" y="108"/>
                    </a:lnTo>
                    <a:lnTo>
                      <a:pt x="38" y="108"/>
                    </a:lnTo>
                    <a:lnTo>
                      <a:pt x="42" y="104"/>
                    </a:lnTo>
                    <a:lnTo>
                      <a:pt x="46" y="100"/>
                    </a:lnTo>
                    <a:lnTo>
                      <a:pt x="50" y="92"/>
                    </a:lnTo>
                    <a:lnTo>
                      <a:pt x="54" y="77"/>
                    </a:lnTo>
                    <a:lnTo>
                      <a:pt x="54" y="54"/>
                    </a:lnTo>
                    <a:lnTo>
                      <a:pt x="54" y="35"/>
                    </a:lnTo>
                    <a:lnTo>
                      <a:pt x="50" y="20"/>
                    </a:lnTo>
                    <a:lnTo>
                      <a:pt x="46" y="12"/>
                    </a:lnTo>
                    <a:lnTo>
                      <a:pt x="42" y="8"/>
                    </a:lnTo>
                    <a:lnTo>
                      <a:pt x="38" y="4"/>
                    </a:lnTo>
                    <a:lnTo>
                      <a:pt x="34" y="4"/>
                    </a:lnTo>
                    <a:lnTo>
                      <a:pt x="31" y="4"/>
                    </a:lnTo>
                    <a:lnTo>
                      <a:pt x="27" y="8"/>
                    </a:lnTo>
                    <a:lnTo>
                      <a:pt x="19" y="20"/>
                    </a:lnTo>
                    <a:lnTo>
                      <a:pt x="19" y="31"/>
                    </a:lnTo>
                    <a:lnTo>
                      <a:pt x="15" y="46"/>
                    </a:lnTo>
                    <a:lnTo>
                      <a:pt x="15" y="62"/>
                    </a:lnTo>
                    <a:close/>
                  </a:path>
                </a:pathLst>
              </a:custGeom>
              <a:solidFill>
                <a:srgbClr val="000000"/>
              </a:solidFill>
              <a:ln w="0">
                <a:solidFill>
                  <a:srgbClr val="000000"/>
                </a:solidFill>
                <a:round/>
                <a:headEnd/>
                <a:tailEnd/>
              </a:ln>
            </p:spPr>
            <p:txBody>
              <a:bodyPr/>
              <a:lstStyle/>
              <a:p>
                <a:endParaRPr lang="en-CA"/>
              </a:p>
            </p:txBody>
          </p:sp>
          <p:sp>
            <p:nvSpPr>
              <p:cNvPr id="15720" name="Rectangle 71"/>
              <p:cNvSpPr>
                <a:spLocks noChangeArrowheads="1"/>
              </p:cNvSpPr>
              <p:nvPr/>
            </p:nvSpPr>
            <p:spPr bwMode="auto">
              <a:xfrm>
                <a:off x="4670" y="1507"/>
                <a:ext cx="7" cy="207"/>
              </a:xfrm>
              <a:prstGeom prst="rect">
                <a:avLst/>
              </a:prstGeom>
              <a:solidFill>
                <a:srgbClr val="000000"/>
              </a:solidFill>
              <a:ln w="0">
                <a:solidFill>
                  <a:srgbClr val="000000"/>
                </a:solidFill>
                <a:miter lim="800000"/>
                <a:headEnd/>
                <a:tailEnd/>
              </a:ln>
            </p:spPr>
            <p:txBody>
              <a:bodyPr/>
              <a:lstStyle/>
              <a:p>
                <a:endParaRPr lang="en-US"/>
              </a:p>
            </p:txBody>
          </p:sp>
          <p:sp>
            <p:nvSpPr>
              <p:cNvPr id="15721" name="Freeform 72"/>
              <p:cNvSpPr>
                <a:spLocks noEditPoints="1"/>
              </p:cNvSpPr>
              <p:nvPr/>
            </p:nvSpPr>
            <p:spPr bwMode="auto">
              <a:xfrm>
                <a:off x="4869" y="1533"/>
                <a:ext cx="69" cy="115"/>
              </a:xfrm>
              <a:custGeom>
                <a:avLst/>
                <a:gdLst>
                  <a:gd name="T0" fmla="*/ 0 w 69"/>
                  <a:gd name="T1" fmla="*/ 58 h 115"/>
                  <a:gd name="T2" fmla="*/ 4 w 69"/>
                  <a:gd name="T3" fmla="*/ 39 h 115"/>
                  <a:gd name="T4" fmla="*/ 8 w 69"/>
                  <a:gd name="T5" fmla="*/ 23 h 115"/>
                  <a:gd name="T6" fmla="*/ 12 w 69"/>
                  <a:gd name="T7" fmla="*/ 12 h 115"/>
                  <a:gd name="T8" fmla="*/ 23 w 69"/>
                  <a:gd name="T9" fmla="*/ 4 h 115"/>
                  <a:gd name="T10" fmla="*/ 27 w 69"/>
                  <a:gd name="T11" fmla="*/ 0 h 115"/>
                  <a:gd name="T12" fmla="*/ 35 w 69"/>
                  <a:gd name="T13" fmla="*/ 0 h 115"/>
                  <a:gd name="T14" fmla="*/ 46 w 69"/>
                  <a:gd name="T15" fmla="*/ 0 h 115"/>
                  <a:gd name="T16" fmla="*/ 50 w 69"/>
                  <a:gd name="T17" fmla="*/ 4 h 115"/>
                  <a:gd name="T18" fmla="*/ 58 w 69"/>
                  <a:gd name="T19" fmla="*/ 12 h 115"/>
                  <a:gd name="T20" fmla="*/ 66 w 69"/>
                  <a:gd name="T21" fmla="*/ 23 h 115"/>
                  <a:gd name="T22" fmla="*/ 69 w 69"/>
                  <a:gd name="T23" fmla="*/ 39 h 115"/>
                  <a:gd name="T24" fmla="*/ 69 w 69"/>
                  <a:gd name="T25" fmla="*/ 58 h 115"/>
                  <a:gd name="T26" fmla="*/ 69 w 69"/>
                  <a:gd name="T27" fmla="*/ 73 h 115"/>
                  <a:gd name="T28" fmla="*/ 66 w 69"/>
                  <a:gd name="T29" fmla="*/ 89 h 115"/>
                  <a:gd name="T30" fmla="*/ 58 w 69"/>
                  <a:gd name="T31" fmla="*/ 100 h 115"/>
                  <a:gd name="T32" fmla="*/ 50 w 69"/>
                  <a:gd name="T33" fmla="*/ 108 h 115"/>
                  <a:gd name="T34" fmla="*/ 42 w 69"/>
                  <a:gd name="T35" fmla="*/ 112 h 115"/>
                  <a:gd name="T36" fmla="*/ 35 w 69"/>
                  <a:gd name="T37" fmla="*/ 115 h 115"/>
                  <a:gd name="T38" fmla="*/ 27 w 69"/>
                  <a:gd name="T39" fmla="*/ 112 h 115"/>
                  <a:gd name="T40" fmla="*/ 16 w 69"/>
                  <a:gd name="T41" fmla="*/ 108 h 115"/>
                  <a:gd name="T42" fmla="*/ 12 w 69"/>
                  <a:gd name="T43" fmla="*/ 96 h 115"/>
                  <a:gd name="T44" fmla="*/ 4 w 69"/>
                  <a:gd name="T45" fmla="*/ 77 h 115"/>
                  <a:gd name="T46" fmla="*/ 0 w 69"/>
                  <a:gd name="T47" fmla="*/ 58 h 115"/>
                  <a:gd name="T48" fmla="*/ 16 w 69"/>
                  <a:gd name="T49" fmla="*/ 62 h 115"/>
                  <a:gd name="T50" fmla="*/ 19 w 69"/>
                  <a:gd name="T51" fmla="*/ 81 h 115"/>
                  <a:gd name="T52" fmla="*/ 23 w 69"/>
                  <a:gd name="T53" fmla="*/ 96 h 115"/>
                  <a:gd name="T54" fmla="*/ 27 w 69"/>
                  <a:gd name="T55" fmla="*/ 104 h 115"/>
                  <a:gd name="T56" fmla="*/ 31 w 69"/>
                  <a:gd name="T57" fmla="*/ 108 h 115"/>
                  <a:gd name="T58" fmla="*/ 35 w 69"/>
                  <a:gd name="T59" fmla="*/ 108 h 115"/>
                  <a:gd name="T60" fmla="*/ 39 w 69"/>
                  <a:gd name="T61" fmla="*/ 108 h 115"/>
                  <a:gd name="T62" fmla="*/ 46 w 69"/>
                  <a:gd name="T63" fmla="*/ 104 h 115"/>
                  <a:gd name="T64" fmla="*/ 50 w 69"/>
                  <a:gd name="T65" fmla="*/ 100 h 115"/>
                  <a:gd name="T66" fmla="*/ 50 w 69"/>
                  <a:gd name="T67" fmla="*/ 92 h 115"/>
                  <a:gd name="T68" fmla="*/ 54 w 69"/>
                  <a:gd name="T69" fmla="*/ 77 h 115"/>
                  <a:gd name="T70" fmla="*/ 54 w 69"/>
                  <a:gd name="T71" fmla="*/ 54 h 115"/>
                  <a:gd name="T72" fmla="*/ 54 w 69"/>
                  <a:gd name="T73" fmla="*/ 35 h 115"/>
                  <a:gd name="T74" fmla="*/ 50 w 69"/>
                  <a:gd name="T75" fmla="*/ 20 h 115"/>
                  <a:gd name="T76" fmla="*/ 50 w 69"/>
                  <a:gd name="T77" fmla="*/ 12 h 115"/>
                  <a:gd name="T78" fmla="*/ 42 w 69"/>
                  <a:gd name="T79" fmla="*/ 8 h 115"/>
                  <a:gd name="T80" fmla="*/ 42 w 69"/>
                  <a:gd name="T81" fmla="*/ 4 h 115"/>
                  <a:gd name="T82" fmla="*/ 35 w 69"/>
                  <a:gd name="T83" fmla="*/ 4 h 115"/>
                  <a:gd name="T84" fmla="*/ 31 w 69"/>
                  <a:gd name="T85" fmla="*/ 4 h 115"/>
                  <a:gd name="T86" fmla="*/ 27 w 69"/>
                  <a:gd name="T87" fmla="*/ 8 h 115"/>
                  <a:gd name="T88" fmla="*/ 23 w 69"/>
                  <a:gd name="T89" fmla="*/ 20 h 115"/>
                  <a:gd name="T90" fmla="*/ 19 w 69"/>
                  <a:gd name="T91" fmla="*/ 31 h 115"/>
                  <a:gd name="T92" fmla="*/ 16 w 69"/>
                  <a:gd name="T93" fmla="*/ 46 h 115"/>
                  <a:gd name="T94" fmla="*/ 16 w 69"/>
                  <a:gd name="T95" fmla="*/ 62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4" y="39"/>
                    </a:lnTo>
                    <a:lnTo>
                      <a:pt x="8" y="23"/>
                    </a:lnTo>
                    <a:lnTo>
                      <a:pt x="12" y="12"/>
                    </a:lnTo>
                    <a:lnTo>
                      <a:pt x="23" y="4"/>
                    </a:lnTo>
                    <a:lnTo>
                      <a:pt x="27" y="0"/>
                    </a:lnTo>
                    <a:lnTo>
                      <a:pt x="35" y="0"/>
                    </a:lnTo>
                    <a:lnTo>
                      <a:pt x="46" y="0"/>
                    </a:lnTo>
                    <a:lnTo>
                      <a:pt x="50" y="4"/>
                    </a:lnTo>
                    <a:lnTo>
                      <a:pt x="58" y="12"/>
                    </a:lnTo>
                    <a:lnTo>
                      <a:pt x="66" y="23"/>
                    </a:lnTo>
                    <a:lnTo>
                      <a:pt x="69" y="39"/>
                    </a:lnTo>
                    <a:lnTo>
                      <a:pt x="69" y="58"/>
                    </a:lnTo>
                    <a:lnTo>
                      <a:pt x="69" y="73"/>
                    </a:lnTo>
                    <a:lnTo>
                      <a:pt x="66" y="89"/>
                    </a:lnTo>
                    <a:lnTo>
                      <a:pt x="58" y="100"/>
                    </a:lnTo>
                    <a:lnTo>
                      <a:pt x="50" y="108"/>
                    </a:lnTo>
                    <a:lnTo>
                      <a:pt x="42" y="112"/>
                    </a:lnTo>
                    <a:lnTo>
                      <a:pt x="35" y="115"/>
                    </a:lnTo>
                    <a:lnTo>
                      <a:pt x="27" y="112"/>
                    </a:lnTo>
                    <a:lnTo>
                      <a:pt x="16" y="108"/>
                    </a:lnTo>
                    <a:lnTo>
                      <a:pt x="12" y="96"/>
                    </a:lnTo>
                    <a:lnTo>
                      <a:pt x="4" y="77"/>
                    </a:lnTo>
                    <a:lnTo>
                      <a:pt x="0" y="58"/>
                    </a:lnTo>
                    <a:close/>
                    <a:moveTo>
                      <a:pt x="16" y="62"/>
                    </a:moveTo>
                    <a:lnTo>
                      <a:pt x="19" y="81"/>
                    </a:lnTo>
                    <a:lnTo>
                      <a:pt x="23" y="96"/>
                    </a:lnTo>
                    <a:lnTo>
                      <a:pt x="27" y="104"/>
                    </a:lnTo>
                    <a:lnTo>
                      <a:pt x="31" y="108"/>
                    </a:lnTo>
                    <a:lnTo>
                      <a:pt x="35" y="108"/>
                    </a:lnTo>
                    <a:lnTo>
                      <a:pt x="39" y="108"/>
                    </a:lnTo>
                    <a:lnTo>
                      <a:pt x="46" y="104"/>
                    </a:lnTo>
                    <a:lnTo>
                      <a:pt x="50" y="100"/>
                    </a:lnTo>
                    <a:lnTo>
                      <a:pt x="50" y="92"/>
                    </a:lnTo>
                    <a:lnTo>
                      <a:pt x="54" y="77"/>
                    </a:lnTo>
                    <a:lnTo>
                      <a:pt x="54" y="54"/>
                    </a:lnTo>
                    <a:lnTo>
                      <a:pt x="54" y="35"/>
                    </a:lnTo>
                    <a:lnTo>
                      <a:pt x="50" y="20"/>
                    </a:lnTo>
                    <a:lnTo>
                      <a:pt x="50" y="12"/>
                    </a:lnTo>
                    <a:lnTo>
                      <a:pt x="42" y="8"/>
                    </a:lnTo>
                    <a:lnTo>
                      <a:pt x="42" y="4"/>
                    </a:lnTo>
                    <a:lnTo>
                      <a:pt x="35" y="4"/>
                    </a:lnTo>
                    <a:lnTo>
                      <a:pt x="31" y="4"/>
                    </a:lnTo>
                    <a:lnTo>
                      <a:pt x="27" y="8"/>
                    </a:lnTo>
                    <a:lnTo>
                      <a:pt x="23" y="20"/>
                    </a:lnTo>
                    <a:lnTo>
                      <a:pt x="19" y="31"/>
                    </a:lnTo>
                    <a:lnTo>
                      <a:pt x="16" y="46"/>
                    </a:lnTo>
                    <a:lnTo>
                      <a:pt x="16" y="62"/>
                    </a:lnTo>
                    <a:close/>
                  </a:path>
                </a:pathLst>
              </a:custGeom>
              <a:solidFill>
                <a:srgbClr val="000000"/>
              </a:solidFill>
              <a:ln w="0">
                <a:solidFill>
                  <a:srgbClr val="000000"/>
                </a:solidFill>
                <a:round/>
                <a:headEnd/>
                <a:tailEnd/>
              </a:ln>
            </p:spPr>
            <p:txBody>
              <a:bodyPr/>
              <a:lstStyle/>
              <a:p>
                <a:endParaRPr lang="en-CA"/>
              </a:p>
            </p:txBody>
          </p:sp>
          <p:sp>
            <p:nvSpPr>
              <p:cNvPr id="15722" name="Rectangle 73"/>
              <p:cNvSpPr>
                <a:spLocks noChangeArrowheads="1"/>
              </p:cNvSpPr>
              <p:nvPr/>
            </p:nvSpPr>
            <p:spPr bwMode="auto">
              <a:xfrm>
                <a:off x="5268" y="1507"/>
                <a:ext cx="8" cy="207"/>
              </a:xfrm>
              <a:prstGeom prst="rect">
                <a:avLst/>
              </a:prstGeom>
              <a:solidFill>
                <a:srgbClr val="000000"/>
              </a:solidFill>
              <a:ln w="0">
                <a:solidFill>
                  <a:srgbClr val="000000"/>
                </a:solidFill>
                <a:miter lim="800000"/>
                <a:headEnd/>
                <a:tailEnd/>
              </a:ln>
            </p:spPr>
            <p:txBody>
              <a:bodyPr/>
              <a:lstStyle/>
              <a:p>
                <a:endParaRPr lang="en-US"/>
              </a:p>
            </p:txBody>
          </p:sp>
          <p:sp>
            <p:nvSpPr>
              <p:cNvPr id="15723" name="Rectangle 74"/>
              <p:cNvSpPr>
                <a:spLocks noChangeArrowheads="1"/>
              </p:cNvSpPr>
              <p:nvPr/>
            </p:nvSpPr>
            <p:spPr bwMode="auto">
              <a:xfrm>
                <a:off x="188" y="1706"/>
                <a:ext cx="8" cy="207"/>
              </a:xfrm>
              <a:prstGeom prst="rect">
                <a:avLst/>
              </a:prstGeom>
              <a:solidFill>
                <a:srgbClr val="000000"/>
              </a:solidFill>
              <a:ln w="0">
                <a:solidFill>
                  <a:srgbClr val="000000"/>
                </a:solidFill>
                <a:miter lim="800000"/>
                <a:headEnd/>
                <a:tailEnd/>
              </a:ln>
            </p:spPr>
            <p:txBody>
              <a:bodyPr/>
              <a:lstStyle/>
              <a:p>
                <a:endParaRPr lang="en-US"/>
              </a:p>
            </p:txBody>
          </p:sp>
          <p:sp>
            <p:nvSpPr>
              <p:cNvPr id="15724" name="Freeform 75"/>
              <p:cNvSpPr>
                <a:spLocks/>
              </p:cNvSpPr>
              <p:nvPr/>
            </p:nvSpPr>
            <p:spPr bwMode="auto">
              <a:xfrm>
                <a:off x="250" y="1779"/>
                <a:ext cx="119" cy="77"/>
              </a:xfrm>
              <a:custGeom>
                <a:avLst/>
                <a:gdLst>
                  <a:gd name="T0" fmla="*/ 0 w 119"/>
                  <a:gd name="T1" fmla="*/ 0 h 77"/>
                  <a:gd name="T2" fmla="*/ 30 w 119"/>
                  <a:gd name="T3" fmla="*/ 0 h 77"/>
                  <a:gd name="T4" fmla="*/ 30 w 119"/>
                  <a:gd name="T5" fmla="*/ 0 h 77"/>
                  <a:gd name="T6" fmla="*/ 27 w 119"/>
                  <a:gd name="T7" fmla="*/ 4 h 77"/>
                  <a:gd name="T8" fmla="*/ 27 w 119"/>
                  <a:gd name="T9" fmla="*/ 4 h 77"/>
                  <a:gd name="T10" fmla="*/ 23 w 119"/>
                  <a:gd name="T11" fmla="*/ 4 h 77"/>
                  <a:gd name="T12" fmla="*/ 23 w 119"/>
                  <a:gd name="T13" fmla="*/ 8 h 77"/>
                  <a:gd name="T14" fmla="*/ 23 w 119"/>
                  <a:gd name="T15" fmla="*/ 11 h 77"/>
                  <a:gd name="T16" fmla="*/ 27 w 119"/>
                  <a:gd name="T17" fmla="*/ 15 h 77"/>
                  <a:gd name="T18" fmla="*/ 42 w 119"/>
                  <a:gd name="T19" fmla="*/ 57 h 77"/>
                  <a:gd name="T20" fmla="*/ 57 w 119"/>
                  <a:gd name="T21" fmla="*/ 19 h 77"/>
                  <a:gd name="T22" fmla="*/ 53 w 119"/>
                  <a:gd name="T23" fmla="*/ 11 h 77"/>
                  <a:gd name="T24" fmla="*/ 53 w 119"/>
                  <a:gd name="T25" fmla="*/ 8 h 77"/>
                  <a:gd name="T26" fmla="*/ 50 w 119"/>
                  <a:gd name="T27" fmla="*/ 4 h 77"/>
                  <a:gd name="T28" fmla="*/ 46 w 119"/>
                  <a:gd name="T29" fmla="*/ 4 h 77"/>
                  <a:gd name="T30" fmla="*/ 42 w 119"/>
                  <a:gd name="T31" fmla="*/ 0 h 77"/>
                  <a:gd name="T32" fmla="*/ 42 w 119"/>
                  <a:gd name="T33" fmla="*/ 0 h 77"/>
                  <a:gd name="T34" fmla="*/ 76 w 119"/>
                  <a:gd name="T35" fmla="*/ 0 h 77"/>
                  <a:gd name="T36" fmla="*/ 76 w 119"/>
                  <a:gd name="T37" fmla="*/ 0 h 77"/>
                  <a:gd name="T38" fmla="*/ 73 w 119"/>
                  <a:gd name="T39" fmla="*/ 4 h 77"/>
                  <a:gd name="T40" fmla="*/ 69 w 119"/>
                  <a:gd name="T41" fmla="*/ 4 h 77"/>
                  <a:gd name="T42" fmla="*/ 69 w 119"/>
                  <a:gd name="T43" fmla="*/ 8 h 77"/>
                  <a:gd name="T44" fmla="*/ 69 w 119"/>
                  <a:gd name="T45" fmla="*/ 8 h 77"/>
                  <a:gd name="T46" fmla="*/ 69 w 119"/>
                  <a:gd name="T47" fmla="*/ 11 h 77"/>
                  <a:gd name="T48" fmla="*/ 69 w 119"/>
                  <a:gd name="T49" fmla="*/ 11 h 77"/>
                  <a:gd name="T50" fmla="*/ 88 w 119"/>
                  <a:gd name="T51" fmla="*/ 57 h 77"/>
                  <a:gd name="T52" fmla="*/ 103 w 119"/>
                  <a:gd name="T53" fmla="*/ 15 h 77"/>
                  <a:gd name="T54" fmla="*/ 107 w 119"/>
                  <a:gd name="T55" fmla="*/ 11 h 77"/>
                  <a:gd name="T56" fmla="*/ 107 w 119"/>
                  <a:gd name="T57" fmla="*/ 8 h 77"/>
                  <a:gd name="T58" fmla="*/ 107 w 119"/>
                  <a:gd name="T59" fmla="*/ 4 h 77"/>
                  <a:gd name="T60" fmla="*/ 103 w 119"/>
                  <a:gd name="T61" fmla="*/ 4 h 77"/>
                  <a:gd name="T62" fmla="*/ 103 w 119"/>
                  <a:gd name="T63" fmla="*/ 4 h 77"/>
                  <a:gd name="T64" fmla="*/ 96 w 119"/>
                  <a:gd name="T65" fmla="*/ 0 h 77"/>
                  <a:gd name="T66" fmla="*/ 96 w 119"/>
                  <a:gd name="T67" fmla="*/ 0 h 77"/>
                  <a:gd name="T68" fmla="*/ 119 w 119"/>
                  <a:gd name="T69" fmla="*/ 0 h 77"/>
                  <a:gd name="T70" fmla="*/ 119 w 119"/>
                  <a:gd name="T71" fmla="*/ 0 h 77"/>
                  <a:gd name="T72" fmla="*/ 115 w 119"/>
                  <a:gd name="T73" fmla="*/ 4 h 77"/>
                  <a:gd name="T74" fmla="*/ 107 w 119"/>
                  <a:gd name="T75" fmla="*/ 11 h 77"/>
                  <a:gd name="T76" fmla="*/ 84 w 119"/>
                  <a:gd name="T77" fmla="*/ 77 h 77"/>
                  <a:gd name="T78" fmla="*/ 80 w 119"/>
                  <a:gd name="T79" fmla="*/ 77 h 77"/>
                  <a:gd name="T80" fmla="*/ 61 w 119"/>
                  <a:gd name="T81" fmla="*/ 27 h 77"/>
                  <a:gd name="T82" fmla="*/ 38 w 119"/>
                  <a:gd name="T83" fmla="*/ 77 h 77"/>
                  <a:gd name="T84" fmla="*/ 34 w 119"/>
                  <a:gd name="T85" fmla="*/ 77 h 77"/>
                  <a:gd name="T86" fmla="*/ 11 w 119"/>
                  <a:gd name="T87" fmla="*/ 15 h 77"/>
                  <a:gd name="T88" fmla="*/ 7 w 119"/>
                  <a:gd name="T89" fmla="*/ 8 h 77"/>
                  <a:gd name="T90" fmla="*/ 4 w 119"/>
                  <a:gd name="T91" fmla="*/ 4 h 77"/>
                  <a:gd name="T92" fmla="*/ 4 w 119"/>
                  <a:gd name="T93" fmla="*/ 4 h 77"/>
                  <a:gd name="T94" fmla="*/ 0 w 119"/>
                  <a:gd name="T95" fmla="*/ 0 h 77"/>
                  <a:gd name="T96" fmla="*/ 0 w 119"/>
                  <a:gd name="T97" fmla="*/ 0 h 7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19"/>
                  <a:gd name="T148" fmla="*/ 0 h 77"/>
                  <a:gd name="T149" fmla="*/ 119 w 119"/>
                  <a:gd name="T150" fmla="*/ 77 h 7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19" h="77">
                    <a:moveTo>
                      <a:pt x="0" y="0"/>
                    </a:moveTo>
                    <a:lnTo>
                      <a:pt x="30" y="0"/>
                    </a:lnTo>
                    <a:lnTo>
                      <a:pt x="27" y="4"/>
                    </a:lnTo>
                    <a:lnTo>
                      <a:pt x="23" y="4"/>
                    </a:lnTo>
                    <a:lnTo>
                      <a:pt x="23" y="8"/>
                    </a:lnTo>
                    <a:lnTo>
                      <a:pt x="23" y="11"/>
                    </a:lnTo>
                    <a:lnTo>
                      <a:pt x="27" y="15"/>
                    </a:lnTo>
                    <a:lnTo>
                      <a:pt x="42" y="57"/>
                    </a:lnTo>
                    <a:lnTo>
                      <a:pt x="57" y="19"/>
                    </a:lnTo>
                    <a:lnTo>
                      <a:pt x="53" y="11"/>
                    </a:lnTo>
                    <a:lnTo>
                      <a:pt x="53" y="8"/>
                    </a:lnTo>
                    <a:lnTo>
                      <a:pt x="50" y="4"/>
                    </a:lnTo>
                    <a:lnTo>
                      <a:pt x="46" y="4"/>
                    </a:lnTo>
                    <a:lnTo>
                      <a:pt x="42" y="0"/>
                    </a:lnTo>
                    <a:lnTo>
                      <a:pt x="76" y="0"/>
                    </a:lnTo>
                    <a:lnTo>
                      <a:pt x="73" y="4"/>
                    </a:lnTo>
                    <a:lnTo>
                      <a:pt x="69" y="4"/>
                    </a:lnTo>
                    <a:lnTo>
                      <a:pt x="69" y="8"/>
                    </a:lnTo>
                    <a:lnTo>
                      <a:pt x="69" y="11"/>
                    </a:lnTo>
                    <a:lnTo>
                      <a:pt x="88" y="57"/>
                    </a:lnTo>
                    <a:lnTo>
                      <a:pt x="103" y="15"/>
                    </a:lnTo>
                    <a:lnTo>
                      <a:pt x="107" y="11"/>
                    </a:lnTo>
                    <a:lnTo>
                      <a:pt x="107" y="8"/>
                    </a:lnTo>
                    <a:lnTo>
                      <a:pt x="107" y="4"/>
                    </a:lnTo>
                    <a:lnTo>
                      <a:pt x="103" y="4"/>
                    </a:lnTo>
                    <a:lnTo>
                      <a:pt x="96" y="0"/>
                    </a:lnTo>
                    <a:lnTo>
                      <a:pt x="119" y="0"/>
                    </a:lnTo>
                    <a:lnTo>
                      <a:pt x="115" y="4"/>
                    </a:lnTo>
                    <a:lnTo>
                      <a:pt x="107" y="11"/>
                    </a:lnTo>
                    <a:lnTo>
                      <a:pt x="84" y="77"/>
                    </a:lnTo>
                    <a:lnTo>
                      <a:pt x="80" y="77"/>
                    </a:lnTo>
                    <a:lnTo>
                      <a:pt x="61" y="27"/>
                    </a:lnTo>
                    <a:lnTo>
                      <a:pt x="38" y="77"/>
                    </a:lnTo>
                    <a:lnTo>
                      <a:pt x="34" y="77"/>
                    </a:lnTo>
                    <a:lnTo>
                      <a:pt x="11" y="15"/>
                    </a:lnTo>
                    <a:lnTo>
                      <a:pt x="7" y="8"/>
                    </a:lnTo>
                    <a:lnTo>
                      <a:pt x="4" y="4"/>
                    </a:lnTo>
                    <a:lnTo>
                      <a:pt x="0" y="0"/>
                    </a:lnTo>
                    <a:close/>
                  </a:path>
                </a:pathLst>
              </a:custGeom>
              <a:solidFill>
                <a:srgbClr val="000000"/>
              </a:solidFill>
              <a:ln w="0">
                <a:solidFill>
                  <a:srgbClr val="000000"/>
                </a:solidFill>
                <a:round/>
                <a:headEnd/>
                <a:tailEnd/>
              </a:ln>
            </p:spPr>
            <p:txBody>
              <a:bodyPr/>
              <a:lstStyle/>
              <a:p>
                <a:endParaRPr lang="en-CA"/>
              </a:p>
            </p:txBody>
          </p:sp>
          <p:sp>
            <p:nvSpPr>
              <p:cNvPr id="15725" name="Freeform 76"/>
              <p:cNvSpPr>
                <a:spLocks noEditPoints="1"/>
              </p:cNvSpPr>
              <p:nvPr/>
            </p:nvSpPr>
            <p:spPr bwMode="auto">
              <a:xfrm>
                <a:off x="373" y="1779"/>
                <a:ext cx="69" cy="77"/>
              </a:xfrm>
              <a:custGeom>
                <a:avLst/>
                <a:gdLst>
                  <a:gd name="T0" fmla="*/ 34 w 69"/>
                  <a:gd name="T1" fmla="*/ 69 h 77"/>
                  <a:gd name="T2" fmla="*/ 26 w 69"/>
                  <a:gd name="T3" fmla="*/ 77 h 77"/>
                  <a:gd name="T4" fmla="*/ 19 w 69"/>
                  <a:gd name="T5" fmla="*/ 77 h 77"/>
                  <a:gd name="T6" fmla="*/ 3 w 69"/>
                  <a:gd name="T7" fmla="*/ 73 h 77"/>
                  <a:gd name="T8" fmla="*/ 0 w 69"/>
                  <a:gd name="T9" fmla="*/ 57 h 77"/>
                  <a:gd name="T10" fmla="*/ 3 w 69"/>
                  <a:gd name="T11" fmla="*/ 50 h 77"/>
                  <a:gd name="T12" fmla="*/ 15 w 69"/>
                  <a:gd name="T13" fmla="*/ 38 h 77"/>
                  <a:gd name="T14" fmla="*/ 42 w 69"/>
                  <a:gd name="T15" fmla="*/ 27 h 77"/>
                  <a:gd name="T16" fmla="*/ 42 w 69"/>
                  <a:gd name="T17" fmla="*/ 15 h 77"/>
                  <a:gd name="T18" fmla="*/ 34 w 69"/>
                  <a:gd name="T19" fmla="*/ 4 h 77"/>
                  <a:gd name="T20" fmla="*/ 23 w 69"/>
                  <a:gd name="T21" fmla="*/ 4 h 77"/>
                  <a:gd name="T22" fmla="*/ 19 w 69"/>
                  <a:gd name="T23" fmla="*/ 11 h 77"/>
                  <a:gd name="T24" fmla="*/ 15 w 69"/>
                  <a:gd name="T25" fmla="*/ 19 h 77"/>
                  <a:gd name="T26" fmla="*/ 15 w 69"/>
                  <a:gd name="T27" fmla="*/ 23 h 77"/>
                  <a:gd name="T28" fmla="*/ 11 w 69"/>
                  <a:gd name="T29" fmla="*/ 27 h 77"/>
                  <a:gd name="T30" fmla="*/ 3 w 69"/>
                  <a:gd name="T31" fmla="*/ 23 h 77"/>
                  <a:gd name="T32" fmla="*/ 3 w 69"/>
                  <a:gd name="T33" fmla="*/ 19 h 77"/>
                  <a:gd name="T34" fmla="*/ 11 w 69"/>
                  <a:gd name="T35" fmla="*/ 4 h 77"/>
                  <a:gd name="T36" fmla="*/ 30 w 69"/>
                  <a:gd name="T37" fmla="*/ 0 h 77"/>
                  <a:gd name="T38" fmla="*/ 46 w 69"/>
                  <a:gd name="T39" fmla="*/ 0 h 77"/>
                  <a:gd name="T40" fmla="*/ 53 w 69"/>
                  <a:gd name="T41" fmla="*/ 11 h 77"/>
                  <a:gd name="T42" fmla="*/ 53 w 69"/>
                  <a:gd name="T43" fmla="*/ 23 h 77"/>
                  <a:gd name="T44" fmla="*/ 57 w 69"/>
                  <a:gd name="T45" fmla="*/ 57 h 77"/>
                  <a:gd name="T46" fmla="*/ 57 w 69"/>
                  <a:gd name="T47" fmla="*/ 65 h 77"/>
                  <a:gd name="T48" fmla="*/ 57 w 69"/>
                  <a:gd name="T49" fmla="*/ 65 h 77"/>
                  <a:gd name="T50" fmla="*/ 61 w 69"/>
                  <a:gd name="T51" fmla="*/ 65 h 77"/>
                  <a:gd name="T52" fmla="*/ 65 w 69"/>
                  <a:gd name="T53" fmla="*/ 65 h 77"/>
                  <a:gd name="T54" fmla="*/ 69 w 69"/>
                  <a:gd name="T55" fmla="*/ 65 h 77"/>
                  <a:gd name="T56" fmla="*/ 49 w 69"/>
                  <a:gd name="T57" fmla="*/ 77 h 77"/>
                  <a:gd name="T58" fmla="*/ 42 w 69"/>
                  <a:gd name="T59" fmla="*/ 73 h 77"/>
                  <a:gd name="T60" fmla="*/ 42 w 69"/>
                  <a:gd name="T61" fmla="*/ 65 h 77"/>
                  <a:gd name="T62" fmla="*/ 42 w 69"/>
                  <a:gd name="T63" fmla="*/ 31 h 77"/>
                  <a:gd name="T64" fmla="*/ 26 w 69"/>
                  <a:gd name="T65" fmla="*/ 38 h 77"/>
                  <a:gd name="T66" fmla="*/ 15 w 69"/>
                  <a:gd name="T67" fmla="*/ 46 h 77"/>
                  <a:gd name="T68" fmla="*/ 15 w 69"/>
                  <a:gd name="T69" fmla="*/ 54 h 77"/>
                  <a:gd name="T70" fmla="*/ 15 w 69"/>
                  <a:gd name="T71" fmla="*/ 61 h 77"/>
                  <a:gd name="T72" fmla="*/ 26 w 69"/>
                  <a:gd name="T73" fmla="*/ 65 h 77"/>
                  <a:gd name="T74" fmla="*/ 42 w 69"/>
                  <a:gd name="T75" fmla="*/ 57 h 77"/>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9"/>
                  <a:gd name="T115" fmla="*/ 0 h 77"/>
                  <a:gd name="T116" fmla="*/ 69 w 69"/>
                  <a:gd name="T117" fmla="*/ 77 h 77"/>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9" h="77">
                    <a:moveTo>
                      <a:pt x="42" y="65"/>
                    </a:moveTo>
                    <a:lnTo>
                      <a:pt x="34" y="69"/>
                    </a:lnTo>
                    <a:lnTo>
                      <a:pt x="30" y="73"/>
                    </a:lnTo>
                    <a:lnTo>
                      <a:pt x="26" y="77"/>
                    </a:lnTo>
                    <a:lnTo>
                      <a:pt x="23" y="77"/>
                    </a:lnTo>
                    <a:lnTo>
                      <a:pt x="19" y="77"/>
                    </a:lnTo>
                    <a:lnTo>
                      <a:pt x="11" y="77"/>
                    </a:lnTo>
                    <a:lnTo>
                      <a:pt x="3" y="73"/>
                    </a:lnTo>
                    <a:lnTo>
                      <a:pt x="0" y="65"/>
                    </a:lnTo>
                    <a:lnTo>
                      <a:pt x="0" y="57"/>
                    </a:lnTo>
                    <a:lnTo>
                      <a:pt x="0" y="54"/>
                    </a:lnTo>
                    <a:lnTo>
                      <a:pt x="3" y="50"/>
                    </a:lnTo>
                    <a:lnTo>
                      <a:pt x="7" y="42"/>
                    </a:lnTo>
                    <a:lnTo>
                      <a:pt x="15" y="38"/>
                    </a:lnTo>
                    <a:lnTo>
                      <a:pt x="23" y="34"/>
                    </a:lnTo>
                    <a:lnTo>
                      <a:pt x="42" y="27"/>
                    </a:lnTo>
                    <a:lnTo>
                      <a:pt x="42" y="23"/>
                    </a:lnTo>
                    <a:lnTo>
                      <a:pt x="42" y="15"/>
                    </a:lnTo>
                    <a:lnTo>
                      <a:pt x="38" y="8"/>
                    </a:lnTo>
                    <a:lnTo>
                      <a:pt x="34" y="4"/>
                    </a:lnTo>
                    <a:lnTo>
                      <a:pt x="26" y="4"/>
                    </a:lnTo>
                    <a:lnTo>
                      <a:pt x="23" y="4"/>
                    </a:lnTo>
                    <a:lnTo>
                      <a:pt x="19" y="8"/>
                    </a:lnTo>
                    <a:lnTo>
                      <a:pt x="19" y="11"/>
                    </a:lnTo>
                    <a:lnTo>
                      <a:pt x="15" y="11"/>
                    </a:lnTo>
                    <a:lnTo>
                      <a:pt x="15" y="19"/>
                    </a:lnTo>
                    <a:lnTo>
                      <a:pt x="15" y="23"/>
                    </a:lnTo>
                    <a:lnTo>
                      <a:pt x="11" y="27"/>
                    </a:lnTo>
                    <a:lnTo>
                      <a:pt x="7" y="27"/>
                    </a:lnTo>
                    <a:lnTo>
                      <a:pt x="3" y="23"/>
                    </a:lnTo>
                    <a:lnTo>
                      <a:pt x="3" y="19"/>
                    </a:lnTo>
                    <a:lnTo>
                      <a:pt x="3" y="11"/>
                    </a:lnTo>
                    <a:lnTo>
                      <a:pt x="11" y="4"/>
                    </a:lnTo>
                    <a:lnTo>
                      <a:pt x="19" y="0"/>
                    </a:lnTo>
                    <a:lnTo>
                      <a:pt x="30" y="0"/>
                    </a:lnTo>
                    <a:lnTo>
                      <a:pt x="38" y="0"/>
                    </a:lnTo>
                    <a:lnTo>
                      <a:pt x="46" y="0"/>
                    </a:lnTo>
                    <a:lnTo>
                      <a:pt x="49" y="4"/>
                    </a:lnTo>
                    <a:lnTo>
                      <a:pt x="53" y="11"/>
                    </a:lnTo>
                    <a:lnTo>
                      <a:pt x="53" y="15"/>
                    </a:lnTo>
                    <a:lnTo>
                      <a:pt x="53" y="23"/>
                    </a:lnTo>
                    <a:lnTo>
                      <a:pt x="53" y="50"/>
                    </a:lnTo>
                    <a:lnTo>
                      <a:pt x="57" y="57"/>
                    </a:lnTo>
                    <a:lnTo>
                      <a:pt x="57" y="61"/>
                    </a:lnTo>
                    <a:lnTo>
                      <a:pt x="57" y="65"/>
                    </a:lnTo>
                    <a:lnTo>
                      <a:pt x="61" y="65"/>
                    </a:lnTo>
                    <a:lnTo>
                      <a:pt x="65" y="65"/>
                    </a:lnTo>
                    <a:lnTo>
                      <a:pt x="69" y="61"/>
                    </a:lnTo>
                    <a:lnTo>
                      <a:pt x="69" y="65"/>
                    </a:lnTo>
                    <a:lnTo>
                      <a:pt x="57" y="73"/>
                    </a:lnTo>
                    <a:lnTo>
                      <a:pt x="49" y="77"/>
                    </a:lnTo>
                    <a:lnTo>
                      <a:pt x="46" y="77"/>
                    </a:lnTo>
                    <a:lnTo>
                      <a:pt x="42" y="73"/>
                    </a:lnTo>
                    <a:lnTo>
                      <a:pt x="42" y="69"/>
                    </a:lnTo>
                    <a:lnTo>
                      <a:pt x="42" y="65"/>
                    </a:lnTo>
                    <a:close/>
                    <a:moveTo>
                      <a:pt x="42" y="57"/>
                    </a:moveTo>
                    <a:lnTo>
                      <a:pt x="42" y="31"/>
                    </a:lnTo>
                    <a:lnTo>
                      <a:pt x="30" y="34"/>
                    </a:lnTo>
                    <a:lnTo>
                      <a:pt x="26" y="38"/>
                    </a:lnTo>
                    <a:lnTo>
                      <a:pt x="19" y="42"/>
                    </a:lnTo>
                    <a:lnTo>
                      <a:pt x="15" y="46"/>
                    </a:lnTo>
                    <a:lnTo>
                      <a:pt x="15" y="50"/>
                    </a:lnTo>
                    <a:lnTo>
                      <a:pt x="15" y="54"/>
                    </a:lnTo>
                    <a:lnTo>
                      <a:pt x="15" y="57"/>
                    </a:lnTo>
                    <a:lnTo>
                      <a:pt x="15" y="61"/>
                    </a:lnTo>
                    <a:lnTo>
                      <a:pt x="19" y="65"/>
                    </a:lnTo>
                    <a:lnTo>
                      <a:pt x="26" y="65"/>
                    </a:lnTo>
                    <a:lnTo>
                      <a:pt x="30" y="65"/>
                    </a:lnTo>
                    <a:lnTo>
                      <a:pt x="42" y="57"/>
                    </a:lnTo>
                    <a:close/>
                  </a:path>
                </a:pathLst>
              </a:custGeom>
              <a:solidFill>
                <a:srgbClr val="000000"/>
              </a:solidFill>
              <a:ln w="0">
                <a:solidFill>
                  <a:srgbClr val="000000"/>
                </a:solidFill>
                <a:round/>
                <a:headEnd/>
                <a:tailEnd/>
              </a:ln>
            </p:spPr>
            <p:txBody>
              <a:bodyPr/>
              <a:lstStyle/>
              <a:p>
                <a:endParaRPr lang="en-CA"/>
              </a:p>
            </p:txBody>
          </p:sp>
          <p:sp>
            <p:nvSpPr>
              <p:cNvPr id="15726" name="Freeform 77"/>
              <p:cNvSpPr>
                <a:spLocks/>
              </p:cNvSpPr>
              <p:nvPr/>
            </p:nvSpPr>
            <p:spPr bwMode="auto">
              <a:xfrm>
                <a:off x="445" y="1779"/>
                <a:ext cx="81" cy="77"/>
              </a:xfrm>
              <a:custGeom>
                <a:avLst/>
                <a:gdLst>
                  <a:gd name="T0" fmla="*/ 23 w 81"/>
                  <a:gd name="T1" fmla="*/ 15 h 77"/>
                  <a:gd name="T2" fmla="*/ 31 w 81"/>
                  <a:gd name="T3" fmla="*/ 4 h 77"/>
                  <a:gd name="T4" fmla="*/ 43 w 81"/>
                  <a:gd name="T5" fmla="*/ 0 h 77"/>
                  <a:gd name="T6" fmla="*/ 50 w 81"/>
                  <a:gd name="T7" fmla="*/ 0 h 77"/>
                  <a:gd name="T8" fmla="*/ 54 w 81"/>
                  <a:gd name="T9" fmla="*/ 0 h 77"/>
                  <a:gd name="T10" fmla="*/ 58 w 81"/>
                  <a:gd name="T11" fmla="*/ 0 h 77"/>
                  <a:gd name="T12" fmla="*/ 66 w 81"/>
                  <a:gd name="T13" fmla="*/ 4 h 77"/>
                  <a:gd name="T14" fmla="*/ 66 w 81"/>
                  <a:gd name="T15" fmla="*/ 11 h 77"/>
                  <a:gd name="T16" fmla="*/ 69 w 81"/>
                  <a:gd name="T17" fmla="*/ 19 h 77"/>
                  <a:gd name="T18" fmla="*/ 69 w 81"/>
                  <a:gd name="T19" fmla="*/ 27 h 77"/>
                  <a:gd name="T20" fmla="*/ 69 w 81"/>
                  <a:gd name="T21" fmla="*/ 57 h 77"/>
                  <a:gd name="T22" fmla="*/ 69 w 81"/>
                  <a:gd name="T23" fmla="*/ 65 h 77"/>
                  <a:gd name="T24" fmla="*/ 69 w 81"/>
                  <a:gd name="T25" fmla="*/ 69 h 77"/>
                  <a:gd name="T26" fmla="*/ 69 w 81"/>
                  <a:gd name="T27" fmla="*/ 69 h 77"/>
                  <a:gd name="T28" fmla="*/ 73 w 81"/>
                  <a:gd name="T29" fmla="*/ 73 h 77"/>
                  <a:gd name="T30" fmla="*/ 73 w 81"/>
                  <a:gd name="T31" fmla="*/ 73 h 77"/>
                  <a:gd name="T32" fmla="*/ 81 w 81"/>
                  <a:gd name="T33" fmla="*/ 73 h 77"/>
                  <a:gd name="T34" fmla="*/ 81 w 81"/>
                  <a:gd name="T35" fmla="*/ 77 h 77"/>
                  <a:gd name="T36" fmla="*/ 43 w 81"/>
                  <a:gd name="T37" fmla="*/ 77 h 77"/>
                  <a:gd name="T38" fmla="*/ 43 w 81"/>
                  <a:gd name="T39" fmla="*/ 73 h 77"/>
                  <a:gd name="T40" fmla="*/ 46 w 81"/>
                  <a:gd name="T41" fmla="*/ 73 h 77"/>
                  <a:gd name="T42" fmla="*/ 50 w 81"/>
                  <a:gd name="T43" fmla="*/ 73 h 77"/>
                  <a:gd name="T44" fmla="*/ 50 w 81"/>
                  <a:gd name="T45" fmla="*/ 73 h 77"/>
                  <a:gd name="T46" fmla="*/ 54 w 81"/>
                  <a:gd name="T47" fmla="*/ 69 h 77"/>
                  <a:gd name="T48" fmla="*/ 54 w 81"/>
                  <a:gd name="T49" fmla="*/ 65 h 77"/>
                  <a:gd name="T50" fmla="*/ 54 w 81"/>
                  <a:gd name="T51" fmla="*/ 65 h 77"/>
                  <a:gd name="T52" fmla="*/ 54 w 81"/>
                  <a:gd name="T53" fmla="*/ 57 h 77"/>
                  <a:gd name="T54" fmla="*/ 54 w 81"/>
                  <a:gd name="T55" fmla="*/ 27 h 77"/>
                  <a:gd name="T56" fmla="*/ 54 w 81"/>
                  <a:gd name="T57" fmla="*/ 19 h 77"/>
                  <a:gd name="T58" fmla="*/ 50 w 81"/>
                  <a:gd name="T59" fmla="*/ 11 h 77"/>
                  <a:gd name="T60" fmla="*/ 50 w 81"/>
                  <a:gd name="T61" fmla="*/ 11 h 77"/>
                  <a:gd name="T62" fmla="*/ 43 w 81"/>
                  <a:gd name="T63" fmla="*/ 8 h 77"/>
                  <a:gd name="T64" fmla="*/ 35 w 81"/>
                  <a:gd name="T65" fmla="*/ 11 h 77"/>
                  <a:gd name="T66" fmla="*/ 23 w 81"/>
                  <a:gd name="T67" fmla="*/ 19 h 77"/>
                  <a:gd name="T68" fmla="*/ 23 w 81"/>
                  <a:gd name="T69" fmla="*/ 57 h 77"/>
                  <a:gd name="T70" fmla="*/ 23 w 81"/>
                  <a:gd name="T71" fmla="*/ 65 h 77"/>
                  <a:gd name="T72" fmla="*/ 23 w 81"/>
                  <a:gd name="T73" fmla="*/ 69 h 77"/>
                  <a:gd name="T74" fmla="*/ 23 w 81"/>
                  <a:gd name="T75" fmla="*/ 69 h 77"/>
                  <a:gd name="T76" fmla="*/ 27 w 81"/>
                  <a:gd name="T77" fmla="*/ 73 h 77"/>
                  <a:gd name="T78" fmla="*/ 31 w 81"/>
                  <a:gd name="T79" fmla="*/ 73 h 77"/>
                  <a:gd name="T80" fmla="*/ 35 w 81"/>
                  <a:gd name="T81" fmla="*/ 73 h 77"/>
                  <a:gd name="T82" fmla="*/ 35 w 81"/>
                  <a:gd name="T83" fmla="*/ 77 h 77"/>
                  <a:gd name="T84" fmla="*/ 0 w 81"/>
                  <a:gd name="T85" fmla="*/ 77 h 77"/>
                  <a:gd name="T86" fmla="*/ 0 w 81"/>
                  <a:gd name="T87" fmla="*/ 73 h 77"/>
                  <a:gd name="T88" fmla="*/ 0 w 81"/>
                  <a:gd name="T89" fmla="*/ 73 h 77"/>
                  <a:gd name="T90" fmla="*/ 4 w 81"/>
                  <a:gd name="T91" fmla="*/ 73 h 77"/>
                  <a:gd name="T92" fmla="*/ 8 w 81"/>
                  <a:gd name="T93" fmla="*/ 69 h 77"/>
                  <a:gd name="T94" fmla="*/ 8 w 81"/>
                  <a:gd name="T95" fmla="*/ 65 h 77"/>
                  <a:gd name="T96" fmla="*/ 8 w 81"/>
                  <a:gd name="T97" fmla="*/ 57 h 77"/>
                  <a:gd name="T98" fmla="*/ 8 w 81"/>
                  <a:gd name="T99" fmla="*/ 31 h 77"/>
                  <a:gd name="T100" fmla="*/ 8 w 81"/>
                  <a:gd name="T101" fmla="*/ 19 h 77"/>
                  <a:gd name="T102" fmla="*/ 8 w 81"/>
                  <a:gd name="T103" fmla="*/ 11 h 77"/>
                  <a:gd name="T104" fmla="*/ 8 w 81"/>
                  <a:gd name="T105" fmla="*/ 11 h 77"/>
                  <a:gd name="T106" fmla="*/ 8 w 81"/>
                  <a:gd name="T107" fmla="*/ 8 h 77"/>
                  <a:gd name="T108" fmla="*/ 4 w 81"/>
                  <a:gd name="T109" fmla="*/ 8 h 77"/>
                  <a:gd name="T110" fmla="*/ 4 w 81"/>
                  <a:gd name="T111" fmla="*/ 8 h 77"/>
                  <a:gd name="T112" fmla="*/ 4 w 81"/>
                  <a:gd name="T113" fmla="*/ 8 h 77"/>
                  <a:gd name="T114" fmla="*/ 0 w 81"/>
                  <a:gd name="T115" fmla="*/ 8 h 77"/>
                  <a:gd name="T116" fmla="*/ 0 w 81"/>
                  <a:gd name="T117" fmla="*/ 8 h 77"/>
                  <a:gd name="T118" fmla="*/ 20 w 81"/>
                  <a:gd name="T119" fmla="*/ 0 h 77"/>
                  <a:gd name="T120" fmla="*/ 23 w 81"/>
                  <a:gd name="T121" fmla="*/ 0 h 77"/>
                  <a:gd name="T122" fmla="*/ 23 w 81"/>
                  <a:gd name="T123" fmla="*/ 15 h 7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1"/>
                  <a:gd name="T187" fmla="*/ 0 h 77"/>
                  <a:gd name="T188" fmla="*/ 81 w 81"/>
                  <a:gd name="T189" fmla="*/ 77 h 77"/>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1" h="77">
                    <a:moveTo>
                      <a:pt x="23" y="15"/>
                    </a:moveTo>
                    <a:lnTo>
                      <a:pt x="31" y="4"/>
                    </a:lnTo>
                    <a:lnTo>
                      <a:pt x="43" y="0"/>
                    </a:lnTo>
                    <a:lnTo>
                      <a:pt x="50" y="0"/>
                    </a:lnTo>
                    <a:lnTo>
                      <a:pt x="54" y="0"/>
                    </a:lnTo>
                    <a:lnTo>
                      <a:pt x="58" y="0"/>
                    </a:lnTo>
                    <a:lnTo>
                      <a:pt x="66" y="4"/>
                    </a:lnTo>
                    <a:lnTo>
                      <a:pt x="66" y="11"/>
                    </a:lnTo>
                    <a:lnTo>
                      <a:pt x="69" y="19"/>
                    </a:lnTo>
                    <a:lnTo>
                      <a:pt x="69" y="27"/>
                    </a:lnTo>
                    <a:lnTo>
                      <a:pt x="69" y="57"/>
                    </a:lnTo>
                    <a:lnTo>
                      <a:pt x="69" y="65"/>
                    </a:lnTo>
                    <a:lnTo>
                      <a:pt x="69" y="69"/>
                    </a:lnTo>
                    <a:lnTo>
                      <a:pt x="73" y="73"/>
                    </a:lnTo>
                    <a:lnTo>
                      <a:pt x="81" y="73"/>
                    </a:lnTo>
                    <a:lnTo>
                      <a:pt x="81" y="77"/>
                    </a:lnTo>
                    <a:lnTo>
                      <a:pt x="43" y="77"/>
                    </a:lnTo>
                    <a:lnTo>
                      <a:pt x="43" y="73"/>
                    </a:lnTo>
                    <a:lnTo>
                      <a:pt x="46" y="73"/>
                    </a:lnTo>
                    <a:lnTo>
                      <a:pt x="50" y="73"/>
                    </a:lnTo>
                    <a:lnTo>
                      <a:pt x="54" y="69"/>
                    </a:lnTo>
                    <a:lnTo>
                      <a:pt x="54" y="65"/>
                    </a:lnTo>
                    <a:lnTo>
                      <a:pt x="54" y="57"/>
                    </a:lnTo>
                    <a:lnTo>
                      <a:pt x="54" y="27"/>
                    </a:lnTo>
                    <a:lnTo>
                      <a:pt x="54" y="19"/>
                    </a:lnTo>
                    <a:lnTo>
                      <a:pt x="50" y="11"/>
                    </a:lnTo>
                    <a:lnTo>
                      <a:pt x="43" y="8"/>
                    </a:lnTo>
                    <a:lnTo>
                      <a:pt x="35" y="11"/>
                    </a:lnTo>
                    <a:lnTo>
                      <a:pt x="23" y="19"/>
                    </a:lnTo>
                    <a:lnTo>
                      <a:pt x="23" y="57"/>
                    </a:lnTo>
                    <a:lnTo>
                      <a:pt x="23" y="65"/>
                    </a:lnTo>
                    <a:lnTo>
                      <a:pt x="23" y="69"/>
                    </a:lnTo>
                    <a:lnTo>
                      <a:pt x="27" y="73"/>
                    </a:lnTo>
                    <a:lnTo>
                      <a:pt x="31" y="73"/>
                    </a:lnTo>
                    <a:lnTo>
                      <a:pt x="35" y="73"/>
                    </a:lnTo>
                    <a:lnTo>
                      <a:pt x="35" y="77"/>
                    </a:lnTo>
                    <a:lnTo>
                      <a:pt x="0" y="77"/>
                    </a:lnTo>
                    <a:lnTo>
                      <a:pt x="0" y="73"/>
                    </a:lnTo>
                    <a:lnTo>
                      <a:pt x="4" y="73"/>
                    </a:lnTo>
                    <a:lnTo>
                      <a:pt x="8" y="69"/>
                    </a:lnTo>
                    <a:lnTo>
                      <a:pt x="8" y="65"/>
                    </a:lnTo>
                    <a:lnTo>
                      <a:pt x="8" y="57"/>
                    </a:lnTo>
                    <a:lnTo>
                      <a:pt x="8" y="31"/>
                    </a:lnTo>
                    <a:lnTo>
                      <a:pt x="8" y="19"/>
                    </a:lnTo>
                    <a:lnTo>
                      <a:pt x="8" y="11"/>
                    </a:lnTo>
                    <a:lnTo>
                      <a:pt x="8" y="8"/>
                    </a:lnTo>
                    <a:lnTo>
                      <a:pt x="4" y="8"/>
                    </a:lnTo>
                    <a:lnTo>
                      <a:pt x="0" y="8"/>
                    </a:lnTo>
                    <a:lnTo>
                      <a:pt x="20" y="0"/>
                    </a:lnTo>
                    <a:lnTo>
                      <a:pt x="23" y="0"/>
                    </a:lnTo>
                    <a:lnTo>
                      <a:pt x="23" y="15"/>
                    </a:lnTo>
                    <a:close/>
                  </a:path>
                </a:pathLst>
              </a:custGeom>
              <a:solidFill>
                <a:srgbClr val="000000"/>
              </a:solidFill>
              <a:ln w="0">
                <a:solidFill>
                  <a:srgbClr val="000000"/>
                </a:solidFill>
                <a:round/>
                <a:headEnd/>
                <a:tailEnd/>
              </a:ln>
            </p:spPr>
            <p:txBody>
              <a:bodyPr/>
              <a:lstStyle/>
              <a:p>
                <a:endParaRPr lang="en-CA"/>
              </a:p>
            </p:txBody>
          </p:sp>
          <p:sp>
            <p:nvSpPr>
              <p:cNvPr id="15727" name="Freeform 78"/>
              <p:cNvSpPr>
                <a:spLocks/>
              </p:cNvSpPr>
              <p:nvPr/>
            </p:nvSpPr>
            <p:spPr bwMode="auto">
              <a:xfrm>
                <a:off x="526" y="1756"/>
                <a:ext cx="46" cy="100"/>
              </a:xfrm>
              <a:custGeom>
                <a:avLst/>
                <a:gdLst>
                  <a:gd name="T0" fmla="*/ 27 w 46"/>
                  <a:gd name="T1" fmla="*/ 0 h 100"/>
                  <a:gd name="T2" fmla="*/ 27 w 46"/>
                  <a:gd name="T3" fmla="*/ 23 h 100"/>
                  <a:gd name="T4" fmla="*/ 42 w 46"/>
                  <a:gd name="T5" fmla="*/ 23 h 100"/>
                  <a:gd name="T6" fmla="*/ 42 w 46"/>
                  <a:gd name="T7" fmla="*/ 27 h 100"/>
                  <a:gd name="T8" fmla="*/ 27 w 46"/>
                  <a:gd name="T9" fmla="*/ 27 h 100"/>
                  <a:gd name="T10" fmla="*/ 27 w 46"/>
                  <a:gd name="T11" fmla="*/ 77 h 100"/>
                  <a:gd name="T12" fmla="*/ 27 w 46"/>
                  <a:gd name="T13" fmla="*/ 84 h 100"/>
                  <a:gd name="T14" fmla="*/ 27 w 46"/>
                  <a:gd name="T15" fmla="*/ 88 h 100"/>
                  <a:gd name="T16" fmla="*/ 31 w 46"/>
                  <a:gd name="T17" fmla="*/ 88 h 100"/>
                  <a:gd name="T18" fmla="*/ 35 w 46"/>
                  <a:gd name="T19" fmla="*/ 88 h 100"/>
                  <a:gd name="T20" fmla="*/ 38 w 46"/>
                  <a:gd name="T21" fmla="*/ 88 h 100"/>
                  <a:gd name="T22" fmla="*/ 38 w 46"/>
                  <a:gd name="T23" fmla="*/ 88 h 100"/>
                  <a:gd name="T24" fmla="*/ 42 w 46"/>
                  <a:gd name="T25" fmla="*/ 88 h 100"/>
                  <a:gd name="T26" fmla="*/ 42 w 46"/>
                  <a:gd name="T27" fmla="*/ 84 h 100"/>
                  <a:gd name="T28" fmla="*/ 46 w 46"/>
                  <a:gd name="T29" fmla="*/ 84 h 100"/>
                  <a:gd name="T30" fmla="*/ 42 w 46"/>
                  <a:gd name="T31" fmla="*/ 92 h 100"/>
                  <a:gd name="T32" fmla="*/ 38 w 46"/>
                  <a:gd name="T33" fmla="*/ 96 h 100"/>
                  <a:gd name="T34" fmla="*/ 35 w 46"/>
                  <a:gd name="T35" fmla="*/ 100 h 100"/>
                  <a:gd name="T36" fmla="*/ 27 w 46"/>
                  <a:gd name="T37" fmla="*/ 100 h 100"/>
                  <a:gd name="T38" fmla="*/ 23 w 46"/>
                  <a:gd name="T39" fmla="*/ 100 h 100"/>
                  <a:gd name="T40" fmla="*/ 19 w 46"/>
                  <a:gd name="T41" fmla="*/ 100 h 100"/>
                  <a:gd name="T42" fmla="*/ 15 w 46"/>
                  <a:gd name="T43" fmla="*/ 96 h 100"/>
                  <a:gd name="T44" fmla="*/ 15 w 46"/>
                  <a:gd name="T45" fmla="*/ 92 h 100"/>
                  <a:gd name="T46" fmla="*/ 11 w 46"/>
                  <a:gd name="T47" fmla="*/ 88 h 100"/>
                  <a:gd name="T48" fmla="*/ 11 w 46"/>
                  <a:gd name="T49" fmla="*/ 80 h 100"/>
                  <a:gd name="T50" fmla="*/ 11 w 46"/>
                  <a:gd name="T51" fmla="*/ 27 h 100"/>
                  <a:gd name="T52" fmla="*/ 0 w 46"/>
                  <a:gd name="T53" fmla="*/ 27 h 100"/>
                  <a:gd name="T54" fmla="*/ 0 w 46"/>
                  <a:gd name="T55" fmla="*/ 27 h 100"/>
                  <a:gd name="T56" fmla="*/ 4 w 46"/>
                  <a:gd name="T57" fmla="*/ 23 h 100"/>
                  <a:gd name="T58" fmla="*/ 11 w 46"/>
                  <a:gd name="T59" fmla="*/ 19 h 100"/>
                  <a:gd name="T60" fmla="*/ 15 w 46"/>
                  <a:gd name="T61" fmla="*/ 15 h 100"/>
                  <a:gd name="T62" fmla="*/ 19 w 46"/>
                  <a:gd name="T63" fmla="*/ 11 h 100"/>
                  <a:gd name="T64" fmla="*/ 23 w 46"/>
                  <a:gd name="T65" fmla="*/ 4 h 100"/>
                  <a:gd name="T66" fmla="*/ 23 w 46"/>
                  <a:gd name="T67" fmla="*/ 0 h 100"/>
                  <a:gd name="T68" fmla="*/ 27 w 46"/>
                  <a:gd name="T69" fmla="*/ 0 h 10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6"/>
                  <a:gd name="T106" fmla="*/ 0 h 100"/>
                  <a:gd name="T107" fmla="*/ 46 w 46"/>
                  <a:gd name="T108" fmla="*/ 100 h 10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6" h="100">
                    <a:moveTo>
                      <a:pt x="27" y="0"/>
                    </a:moveTo>
                    <a:lnTo>
                      <a:pt x="27" y="23"/>
                    </a:lnTo>
                    <a:lnTo>
                      <a:pt x="42" y="23"/>
                    </a:lnTo>
                    <a:lnTo>
                      <a:pt x="42" y="27"/>
                    </a:lnTo>
                    <a:lnTo>
                      <a:pt x="27" y="27"/>
                    </a:lnTo>
                    <a:lnTo>
                      <a:pt x="27" y="77"/>
                    </a:lnTo>
                    <a:lnTo>
                      <a:pt x="27" y="84"/>
                    </a:lnTo>
                    <a:lnTo>
                      <a:pt x="27" y="88"/>
                    </a:lnTo>
                    <a:lnTo>
                      <a:pt x="31" y="88"/>
                    </a:lnTo>
                    <a:lnTo>
                      <a:pt x="35" y="88"/>
                    </a:lnTo>
                    <a:lnTo>
                      <a:pt x="38" y="88"/>
                    </a:lnTo>
                    <a:lnTo>
                      <a:pt x="42" y="88"/>
                    </a:lnTo>
                    <a:lnTo>
                      <a:pt x="42" y="84"/>
                    </a:lnTo>
                    <a:lnTo>
                      <a:pt x="46" y="84"/>
                    </a:lnTo>
                    <a:lnTo>
                      <a:pt x="42" y="92"/>
                    </a:lnTo>
                    <a:lnTo>
                      <a:pt x="38" y="96"/>
                    </a:lnTo>
                    <a:lnTo>
                      <a:pt x="35" y="100"/>
                    </a:lnTo>
                    <a:lnTo>
                      <a:pt x="27" y="100"/>
                    </a:lnTo>
                    <a:lnTo>
                      <a:pt x="23" y="100"/>
                    </a:lnTo>
                    <a:lnTo>
                      <a:pt x="19" y="100"/>
                    </a:lnTo>
                    <a:lnTo>
                      <a:pt x="15" y="96"/>
                    </a:lnTo>
                    <a:lnTo>
                      <a:pt x="15" y="92"/>
                    </a:lnTo>
                    <a:lnTo>
                      <a:pt x="11" y="88"/>
                    </a:lnTo>
                    <a:lnTo>
                      <a:pt x="11" y="80"/>
                    </a:lnTo>
                    <a:lnTo>
                      <a:pt x="11" y="27"/>
                    </a:lnTo>
                    <a:lnTo>
                      <a:pt x="0" y="27"/>
                    </a:lnTo>
                    <a:lnTo>
                      <a:pt x="4" y="23"/>
                    </a:lnTo>
                    <a:lnTo>
                      <a:pt x="11" y="19"/>
                    </a:lnTo>
                    <a:lnTo>
                      <a:pt x="15" y="15"/>
                    </a:lnTo>
                    <a:lnTo>
                      <a:pt x="19" y="11"/>
                    </a:lnTo>
                    <a:lnTo>
                      <a:pt x="23" y="4"/>
                    </a:lnTo>
                    <a:lnTo>
                      <a:pt x="23" y="0"/>
                    </a:lnTo>
                    <a:lnTo>
                      <a:pt x="27" y="0"/>
                    </a:lnTo>
                    <a:close/>
                  </a:path>
                </a:pathLst>
              </a:custGeom>
              <a:solidFill>
                <a:srgbClr val="000000"/>
              </a:solidFill>
              <a:ln w="0">
                <a:solidFill>
                  <a:srgbClr val="000000"/>
                </a:solidFill>
                <a:round/>
                <a:headEnd/>
                <a:tailEnd/>
              </a:ln>
            </p:spPr>
            <p:txBody>
              <a:bodyPr/>
              <a:lstStyle/>
              <a:p>
                <a:endParaRPr lang="en-CA"/>
              </a:p>
            </p:txBody>
          </p:sp>
          <p:sp>
            <p:nvSpPr>
              <p:cNvPr id="15728" name="Rectangle 79"/>
              <p:cNvSpPr>
                <a:spLocks noChangeArrowheads="1"/>
              </p:cNvSpPr>
              <p:nvPr/>
            </p:nvSpPr>
            <p:spPr bwMode="auto">
              <a:xfrm>
                <a:off x="833" y="1706"/>
                <a:ext cx="8" cy="207"/>
              </a:xfrm>
              <a:prstGeom prst="rect">
                <a:avLst/>
              </a:prstGeom>
              <a:solidFill>
                <a:srgbClr val="000000"/>
              </a:solidFill>
              <a:ln w="0">
                <a:solidFill>
                  <a:srgbClr val="000000"/>
                </a:solidFill>
                <a:miter lim="800000"/>
                <a:headEnd/>
                <a:tailEnd/>
              </a:ln>
            </p:spPr>
            <p:txBody>
              <a:bodyPr/>
              <a:lstStyle/>
              <a:p>
                <a:endParaRPr lang="en-US"/>
              </a:p>
            </p:txBody>
          </p:sp>
          <p:sp>
            <p:nvSpPr>
              <p:cNvPr id="15729" name="Rectangle 80"/>
              <p:cNvSpPr>
                <a:spLocks noChangeArrowheads="1"/>
              </p:cNvSpPr>
              <p:nvPr/>
            </p:nvSpPr>
            <p:spPr bwMode="auto">
              <a:xfrm>
                <a:off x="864" y="1706"/>
                <a:ext cx="7" cy="207"/>
              </a:xfrm>
              <a:prstGeom prst="rect">
                <a:avLst/>
              </a:prstGeom>
              <a:solidFill>
                <a:srgbClr val="000000"/>
              </a:solidFill>
              <a:ln w="0">
                <a:solidFill>
                  <a:srgbClr val="000000"/>
                </a:solidFill>
                <a:miter lim="800000"/>
                <a:headEnd/>
                <a:tailEnd/>
              </a:ln>
            </p:spPr>
            <p:txBody>
              <a:bodyPr/>
              <a:lstStyle/>
              <a:p>
                <a:endParaRPr lang="en-US"/>
              </a:p>
            </p:txBody>
          </p:sp>
          <p:sp>
            <p:nvSpPr>
              <p:cNvPr id="15730" name="Freeform 81"/>
              <p:cNvSpPr>
                <a:spLocks/>
              </p:cNvSpPr>
              <p:nvPr/>
            </p:nvSpPr>
            <p:spPr bwMode="auto">
              <a:xfrm>
                <a:off x="1059" y="1836"/>
                <a:ext cx="19" cy="20"/>
              </a:xfrm>
              <a:custGeom>
                <a:avLst/>
                <a:gdLst>
                  <a:gd name="T0" fmla="*/ 8 w 19"/>
                  <a:gd name="T1" fmla="*/ 0 h 20"/>
                  <a:gd name="T2" fmla="*/ 12 w 19"/>
                  <a:gd name="T3" fmla="*/ 0 h 20"/>
                  <a:gd name="T4" fmla="*/ 16 w 19"/>
                  <a:gd name="T5" fmla="*/ 4 h 20"/>
                  <a:gd name="T6" fmla="*/ 19 w 19"/>
                  <a:gd name="T7" fmla="*/ 8 h 20"/>
                  <a:gd name="T8" fmla="*/ 19 w 19"/>
                  <a:gd name="T9" fmla="*/ 12 h 20"/>
                  <a:gd name="T10" fmla="*/ 19 w 19"/>
                  <a:gd name="T11" fmla="*/ 16 h 20"/>
                  <a:gd name="T12" fmla="*/ 16 w 19"/>
                  <a:gd name="T13" fmla="*/ 16 h 20"/>
                  <a:gd name="T14" fmla="*/ 12 w 19"/>
                  <a:gd name="T15" fmla="*/ 20 h 20"/>
                  <a:gd name="T16" fmla="*/ 8 w 19"/>
                  <a:gd name="T17" fmla="*/ 20 h 20"/>
                  <a:gd name="T18" fmla="*/ 4 w 19"/>
                  <a:gd name="T19" fmla="*/ 20 h 20"/>
                  <a:gd name="T20" fmla="*/ 4 w 19"/>
                  <a:gd name="T21" fmla="*/ 16 h 20"/>
                  <a:gd name="T22" fmla="*/ 0 w 19"/>
                  <a:gd name="T23" fmla="*/ 16 h 20"/>
                  <a:gd name="T24" fmla="*/ 0 w 19"/>
                  <a:gd name="T25" fmla="*/ 12 h 20"/>
                  <a:gd name="T26" fmla="*/ 0 w 19"/>
                  <a:gd name="T27" fmla="*/ 8 h 20"/>
                  <a:gd name="T28" fmla="*/ 4 w 19"/>
                  <a:gd name="T29" fmla="*/ 4 h 20"/>
                  <a:gd name="T30" fmla="*/ 4 w 19"/>
                  <a:gd name="T31" fmla="*/ 0 h 20"/>
                  <a:gd name="T32" fmla="*/ 8 w 19"/>
                  <a:gd name="T33" fmla="*/ 0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20"/>
                  <a:gd name="T53" fmla="*/ 19 w 19"/>
                  <a:gd name="T54" fmla="*/ 20 h 2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20">
                    <a:moveTo>
                      <a:pt x="8" y="0"/>
                    </a:moveTo>
                    <a:lnTo>
                      <a:pt x="12" y="0"/>
                    </a:lnTo>
                    <a:lnTo>
                      <a:pt x="16" y="4"/>
                    </a:lnTo>
                    <a:lnTo>
                      <a:pt x="19" y="8"/>
                    </a:lnTo>
                    <a:lnTo>
                      <a:pt x="19" y="12"/>
                    </a:lnTo>
                    <a:lnTo>
                      <a:pt x="19" y="16"/>
                    </a:lnTo>
                    <a:lnTo>
                      <a:pt x="16" y="16"/>
                    </a:lnTo>
                    <a:lnTo>
                      <a:pt x="12" y="20"/>
                    </a:lnTo>
                    <a:lnTo>
                      <a:pt x="8" y="20"/>
                    </a:lnTo>
                    <a:lnTo>
                      <a:pt x="4" y="20"/>
                    </a:lnTo>
                    <a:lnTo>
                      <a:pt x="4" y="16"/>
                    </a:lnTo>
                    <a:lnTo>
                      <a:pt x="0" y="16"/>
                    </a:lnTo>
                    <a:lnTo>
                      <a:pt x="0" y="12"/>
                    </a:lnTo>
                    <a:lnTo>
                      <a:pt x="0" y="8"/>
                    </a:lnTo>
                    <a:lnTo>
                      <a:pt x="4" y="4"/>
                    </a:lnTo>
                    <a:lnTo>
                      <a:pt x="4" y="0"/>
                    </a:lnTo>
                    <a:lnTo>
                      <a:pt x="8" y="0"/>
                    </a:lnTo>
                    <a:close/>
                  </a:path>
                </a:pathLst>
              </a:custGeom>
              <a:solidFill>
                <a:srgbClr val="000000"/>
              </a:solidFill>
              <a:ln w="0">
                <a:solidFill>
                  <a:srgbClr val="000000"/>
                </a:solidFill>
                <a:round/>
                <a:headEnd/>
                <a:tailEnd/>
              </a:ln>
            </p:spPr>
            <p:txBody>
              <a:bodyPr/>
              <a:lstStyle/>
              <a:p>
                <a:endParaRPr lang="en-CA"/>
              </a:p>
            </p:txBody>
          </p:sp>
          <p:sp>
            <p:nvSpPr>
              <p:cNvPr id="15731" name="Freeform 82"/>
              <p:cNvSpPr>
                <a:spLocks noEditPoints="1"/>
              </p:cNvSpPr>
              <p:nvPr/>
            </p:nvSpPr>
            <p:spPr bwMode="auto">
              <a:xfrm>
                <a:off x="1094" y="1741"/>
                <a:ext cx="73" cy="115"/>
              </a:xfrm>
              <a:custGeom>
                <a:avLst/>
                <a:gdLst>
                  <a:gd name="T0" fmla="*/ 0 w 73"/>
                  <a:gd name="T1" fmla="*/ 57 h 115"/>
                  <a:gd name="T2" fmla="*/ 4 w 73"/>
                  <a:gd name="T3" fmla="*/ 42 h 115"/>
                  <a:gd name="T4" fmla="*/ 8 w 73"/>
                  <a:gd name="T5" fmla="*/ 26 h 115"/>
                  <a:gd name="T6" fmla="*/ 15 w 73"/>
                  <a:gd name="T7" fmla="*/ 15 h 115"/>
                  <a:gd name="T8" fmla="*/ 23 w 73"/>
                  <a:gd name="T9" fmla="*/ 3 h 115"/>
                  <a:gd name="T10" fmla="*/ 31 w 73"/>
                  <a:gd name="T11" fmla="*/ 0 h 115"/>
                  <a:gd name="T12" fmla="*/ 38 w 73"/>
                  <a:gd name="T13" fmla="*/ 0 h 115"/>
                  <a:gd name="T14" fmla="*/ 46 w 73"/>
                  <a:gd name="T15" fmla="*/ 0 h 115"/>
                  <a:gd name="T16" fmla="*/ 54 w 73"/>
                  <a:gd name="T17" fmla="*/ 3 h 115"/>
                  <a:gd name="T18" fmla="*/ 61 w 73"/>
                  <a:gd name="T19" fmla="*/ 11 h 115"/>
                  <a:gd name="T20" fmla="*/ 65 w 73"/>
                  <a:gd name="T21" fmla="*/ 26 h 115"/>
                  <a:gd name="T22" fmla="*/ 69 w 73"/>
                  <a:gd name="T23" fmla="*/ 38 h 115"/>
                  <a:gd name="T24" fmla="*/ 73 w 73"/>
                  <a:gd name="T25" fmla="*/ 57 h 115"/>
                  <a:gd name="T26" fmla="*/ 69 w 73"/>
                  <a:gd name="T27" fmla="*/ 72 h 115"/>
                  <a:gd name="T28" fmla="*/ 65 w 73"/>
                  <a:gd name="T29" fmla="*/ 88 h 115"/>
                  <a:gd name="T30" fmla="*/ 61 w 73"/>
                  <a:gd name="T31" fmla="*/ 99 h 115"/>
                  <a:gd name="T32" fmla="*/ 54 w 73"/>
                  <a:gd name="T33" fmla="*/ 111 h 115"/>
                  <a:gd name="T34" fmla="*/ 46 w 73"/>
                  <a:gd name="T35" fmla="*/ 115 h 115"/>
                  <a:gd name="T36" fmla="*/ 34 w 73"/>
                  <a:gd name="T37" fmla="*/ 115 h 115"/>
                  <a:gd name="T38" fmla="*/ 27 w 73"/>
                  <a:gd name="T39" fmla="*/ 115 h 115"/>
                  <a:gd name="T40" fmla="*/ 19 w 73"/>
                  <a:gd name="T41" fmla="*/ 107 h 115"/>
                  <a:gd name="T42" fmla="*/ 11 w 73"/>
                  <a:gd name="T43" fmla="*/ 95 h 115"/>
                  <a:gd name="T44" fmla="*/ 4 w 73"/>
                  <a:gd name="T45" fmla="*/ 80 h 115"/>
                  <a:gd name="T46" fmla="*/ 0 w 73"/>
                  <a:gd name="T47" fmla="*/ 57 h 115"/>
                  <a:gd name="T48" fmla="*/ 19 w 73"/>
                  <a:gd name="T49" fmla="*/ 61 h 115"/>
                  <a:gd name="T50" fmla="*/ 19 w 73"/>
                  <a:gd name="T51" fmla="*/ 80 h 115"/>
                  <a:gd name="T52" fmla="*/ 23 w 73"/>
                  <a:gd name="T53" fmla="*/ 99 h 115"/>
                  <a:gd name="T54" fmla="*/ 27 w 73"/>
                  <a:gd name="T55" fmla="*/ 103 h 115"/>
                  <a:gd name="T56" fmla="*/ 31 w 73"/>
                  <a:gd name="T57" fmla="*/ 107 h 115"/>
                  <a:gd name="T58" fmla="*/ 38 w 73"/>
                  <a:gd name="T59" fmla="*/ 111 h 115"/>
                  <a:gd name="T60" fmla="*/ 42 w 73"/>
                  <a:gd name="T61" fmla="*/ 107 h 115"/>
                  <a:gd name="T62" fmla="*/ 46 w 73"/>
                  <a:gd name="T63" fmla="*/ 107 h 115"/>
                  <a:gd name="T64" fmla="*/ 50 w 73"/>
                  <a:gd name="T65" fmla="*/ 99 h 115"/>
                  <a:gd name="T66" fmla="*/ 54 w 73"/>
                  <a:gd name="T67" fmla="*/ 92 h 115"/>
                  <a:gd name="T68" fmla="*/ 54 w 73"/>
                  <a:gd name="T69" fmla="*/ 76 h 115"/>
                  <a:gd name="T70" fmla="*/ 57 w 73"/>
                  <a:gd name="T71" fmla="*/ 53 h 115"/>
                  <a:gd name="T72" fmla="*/ 54 w 73"/>
                  <a:gd name="T73" fmla="*/ 34 h 115"/>
                  <a:gd name="T74" fmla="*/ 54 w 73"/>
                  <a:gd name="T75" fmla="*/ 23 h 115"/>
                  <a:gd name="T76" fmla="*/ 50 w 73"/>
                  <a:gd name="T77" fmla="*/ 11 h 115"/>
                  <a:gd name="T78" fmla="*/ 46 w 73"/>
                  <a:gd name="T79" fmla="*/ 7 h 115"/>
                  <a:gd name="T80" fmla="*/ 42 w 73"/>
                  <a:gd name="T81" fmla="*/ 7 h 115"/>
                  <a:gd name="T82" fmla="*/ 38 w 73"/>
                  <a:gd name="T83" fmla="*/ 3 h 115"/>
                  <a:gd name="T84" fmla="*/ 31 w 73"/>
                  <a:gd name="T85" fmla="*/ 7 h 115"/>
                  <a:gd name="T86" fmla="*/ 27 w 73"/>
                  <a:gd name="T87" fmla="*/ 11 h 115"/>
                  <a:gd name="T88" fmla="*/ 23 w 73"/>
                  <a:gd name="T89" fmla="*/ 19 h 115"/>
                  <a:gd name="T90" fmla="*/ 19 w 73"/>
                  <a:gd name="T91" fmla="*/ 30 h 115"/>
                  <a:gd name="T92" fmla="*/ 19 w 73"/>
                  <a:gd name="T93" fmla="*/ 46 h 115"/>
                  <a:gd name="T94" fmla="*/ 19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7"/>
                    </a:moveTo>
                    <a:lnTo>
                      <a:pt x="4" y="42"/>
                    </a:lnTo>
                    <a:lnTo>
                      <a:pt x="8" y="26"/>
                    </a:lnTo>
                    <a:lnTo>
                      <a:pt x="15" y="15"/>
                    </a:lnTo>
                    <a:lnTo>
                      <a:pt x="23" y="3"/>
                    </a:lnTo>
                    <a:lnTo>
                      <a:pt x="31" y="0"/>
                    </a:lnTo>
                    <a:lnTo>
                      <a:pt x="38" y="0"/>
                    </a:lnTo>
                    <a:lnTo>
                      <a:pt x="46" y="0"/>
                    </a:lnTo>
                    <a:lnTo>
                      <a:pt x="54" y="3"/>
                    </a:lnTo>
                    <a:lnTo>
                      <a:pt x="61" y="11"/>
                    </a:lnTo>
                    <a:lnTo>
                      <a:pt x="65" y="26"/>
                    </a:lnTo>
                    <a:lnTo>
                      <a:pt x="69" y="38"/>
                    </a:lnTo>
                    <a:lnTo>
                      <a:pt x="73" y="57"/>
                    </a:lnTo>
                    <a:lnTo>
                      <a:pt x="69" y="72"/>
                    </a:lnTo>
                    <a:lnTo>
                      <a:pt x="65" y="88"/>
                    </a:lnTo>
                    <a:lnTo>
                      <a:pt x="61" y="99"/>
                    </a:lnTo>
                    <a:lnTo>
                      <a:pt x="54" y="111"/>
                    </a:lnTo>
                    <a:lnTo>
                      <a:pt x="46" y="115"/>
                    </a:lnTo>
                    <a:lnTo>
                      <a:pt x="34" y="115"/>
                    </a:lnTo>
                    <a:lnTo>
                      <a:pt x="27" y="115"/>
                    </a:lnTo>
                    <a:lnTo>
                      <a:pt x="19" y="107"/>
                    </a:lnTo>
                    <a:lnTo>
                      <a:pt x="11" y="95"/>
                    </a:lnTo>
                    <a:lnTo>
                      <a:pt x="4" y="80"/>
                    </a:lnTo>
                    <a:lnTo>
                      <a:pt x="0" y="57"/>
                    </a:lnTo>
                    <a:close/>
                    <a:moveTo>
                      <a:pt x="19" y="61"/>
                    </a:moveTo>
                    <a:lnTo>
                      <a:pt x="19" y="80"/>
                    </a:lnTo>
                    <a:lnTo>
                      <a:pt x="23" y="99"/>
                    </a:lnTo>
                    <a:lnTo>
                      <a:pt x="27" y="103"/>
                    </a:lnTo>
                    <a:lnTo>
                      <a:pt x="31" y="107"/>
                    </a:lnTo>
                    <a:lnTo>
                      <a:pt x="38" y="111"/>
                    </a:lnTo>
                    <a:lnTo>
                      <a:pt x="42" y="107"/>
                    </a:lnTo>
                    <a:lnTo>
                      <a:pt x="46" y="107"/>
                    </a:lnTo>
                    <a:lnTo>
                      <a:pt x="50" y="99"/>
                    </a:lnTo>
                    <a:lnTo>
                      <a:pt x="54" y="92"/>
                    </a:lnTo>
                    <a:lnTo>
                      <a:pt x="54" y="76"/>
                    </a:lnTo>
                    <a:lnTo>
                      <a:pt x="57" y="53"/>
                    </a:lnTo>
                    <a:lnTo>
                      <a:pt x="54" y="34"/>
                    </a:lnTo>
                    <a:lnTo>
                      <a:pt x="54" y="23"/>
                    </a:lnTo>
                    <a:lnTo>
                      <a:pt x="50" y="11"/>
                    </a:lnTo>
                    <a:lnTo>
                      <a:pt x="46" y="7"/>
                    </a:lnTo>
                    <a:lnTo>
                      <a:pt x="42" y="7"/>
                    </a:lnTo>
                    <a:lnTo>
                      <a:pt x="38" y="3"/>
                    </a:lnTo>
                    <a:lnTo>
                      <a:pt x="31" y="7"/>
                    </a:lnTo>
                    <a:lnTo>
                      <a:pt x="27" y="11"/>
                    </a:lnTo>
                    <a:lnTo>
                      <a:pt x="23" y="19"/>
                    </a:lnTo>
                    <a:lnTo>
                      <a:pt x="19" y="30"/>
                    </a:lnTo>
                    <a:lnTo>
                      <a:pt x="19" y="46"/>
                    </a:lnTo>
                    <a:lnTo>
                      <a:pt x="19" y="61"/>
                    </a:lnTo>
                    <a:close/>
                  </a:path>
                </a:pathLst>
              </a:custGeom>
              <a:solidFill>
                <a:srgbClr val="000000"/>
              </a:solidFill>
              <a:ln w="0">
                <a:solidFill>
                  <a:srgbClr val="000000"/>
                </a:solidFill>
                <a:round/>
                <a:headEnd/>
                <a:tailEnd/>
              </a:ln>
            </p:spPr>
            <p:txBody>
              <a:bodyPr/>
              <a:lstStyle/>
              <a:p>
                <a:endParaRPr lang="en-CA"/>
              </a:p>
            </p:txBody>
          </p:sp>
          <p:sp>
            <p:nvSpPr>
              <p:cNvPr id="15732" name="Freeform 83"/>
              <p:cNvSpPr>
                <a:spLocks noEditPoints="1"/>
              </p:cNvSpPr>
              <p:nvPr/>
            </p:nvSpPr>
            <p:spPr bwMode="auto">
              <a:xfrm>
                <a:off x="1178" y="1741"/>
                <a:ext cx="73" cy="115"/>
              </a:xfrm>
              <a:custGeom>
                <a:avLst/>
                <a:gdLst>
                  <a:gd name="T0" fmla="*/ 0 w 73"/>
                  <a:gd name="T1" fmla="*/ 57 h 115"/>
                  <a:gd name="T2" fmla="*/ 4 w 73"/>
                  <a:gd name="T3" fmla="*/ 42 h 115"/>
                  <a:gd name="T4" fmla="*/ 8 w 73"/>
                  <a:gd name="T5" fmla="*/ 26 h 115"/>
                  <a:gd name="T6" fmla="*/ 16 w 73"/>
                  <a:gd name="T7" fmla="*/ 15 h 115"/>
                  <a:gd name="T8" fmla="*/ 23 w 73"/>
                  <a:gd name="T9" fmla="*/ 3 h 115"/>
                  <a:gd name="T10" fmla="*/ 31 w 73"/>
                  <a:gd name="T11" fmla="*/ 0 h 115"/>
                  <a:gd name="T12" fmla="*/ 39 w 73"/>
                  <a:gd name="T13" fmla="*/ 0 h 115"/>
                  <a:gd name="T14" fmla="*/ 46 w 73"/>
                  <a:gd name="T15" fmla="*/ 0 h 115"/>
                  <a:gd name="T16" fmla="*/ 54 w 73"/>
                  <a:gd name="T17" fmla="*/ 3 h 115"/>
                  <a:gd name="T18" fmla="*/ 58 w 73"/>
                  <a:gd name="T19" fmla="*/ 11 h 115"/>
                  <a:gd name="T20" fmla="*/ 65 w 73"/>
                  <a:gd name="T21" fmla="*/ 26 h 115"/>
                  <a:gd name="T22" fmla="*/ 69 w 73"/>
                  <a:gd name="T23" fmla="*/ 38 h 115"/>
                  <a:gd name="T24" fmla="*/ 73 w 73"/>
                  <a:gd name="T25" fmla="*/ 57 h 115"/>
                  <a:gd name="T26" fmla="*/ 69 w 73"/>
                  <a:gd name="T27" fmla="*/ 72 h 115"/>
                  <a:gd name="T28" fmla="*/ 65 w 73"/>
                  <a:gd name="T29" fmla="*/ 88 h 115"/>
                  <a:gd name="T30" fmla="*/ 62 w 73"/>
                  <a:gd name="T31" fmla="*/ 99 h 115"/>
                  <a:gd name="T32" fmla="*/ 54 w 73"/>
                  <a:gd name="T33" fmla="*/ 111 h 115"/>
                  <a:gd name="T34" fmla="*/ 42 w 73"/>
                  <a:gd name="T35" fmla="*/ 115 h 115"/>
                  <a:gd name="T36" fmla="*/ 35 w 73"/>
                  <a:gd name="T37" fmla="*/ 115 h 115"/>
                  <a:gd name="T38" fmla="*/ 27 w 73"/>
                  <a:gd name="T39" fmla="*/ 115 h 115"/>
                  <a:gd name="T40" fmla="*/ 19 w 73"/>
                  <a:gd name="T41" fmla="*/ 107 h 115"/>
                  <a:gd name="T42" fmla="*/ 12 w 73"/>
                  <a:gd name="T43" fmla="*/ 95 h 115"/>
                  <a:gd name="T44" fmla="*/ 4 w 73"/>
                  <a:gd name="T45" fmla="*/ 80 h 115"/>
                  <a:gd name="T46" fmla="*/ 0 w 73"/>
                  <a:gd name="T47" fmla="*/ 57 h 115"/>
                  <a:gd name="T48" fmla="*/ 19 w 73"/>
                  <a:gd name="T49" fmla="*/ 61 h 115"/>
                  <a:gd name="T50" fmla="*/ 19 w 73"/>
                  <a:gd name="T51" fmla="*/ 80 h 115"/>
                  <a:gd name="T52" fmla="*/ 23 w 73"/>
                  <a:gd name="T53" fmla="*/ 99 h 115"/>
                  <a:gd name="T54" fmla="*/ 27 w 73"/>
                  <a:gd name="T55" fmla="*/ 103 h 115"/>
                  <a:gd name="T56" fmla="*/ 31 w 73"/>
                  <a:gd name="T57" fmla="*/ 107 h 115"/>
                  <a:gd name="T58" fmla="*/ 35 w 73"/>
                  <a:gd name="T59" fmla="*/ 111 h 115"/>
                  <a:gd name="T60" fmla="*/ 42 w 73"/>
                  <a:gd name="T61" fmla="*/ 107 h 115"/>
                  <a:gd name="T62" fmla="*/ 46 w 73"/>
                  <a:gd name="T63" fmla="*/ 107 h 115"/>
                  <a:gd name="T64" fmla="*/ 50 w 73"/>
                  <a:gd name="T65" fmla="*/ 99 h 115"/>
                  <a:gd name="T66" fmla="*/ 54 w 73"/>
                  <a:gd name="T67" fmla="*/ 92 h 115"/>
                  <a:gd name="T68" fmla="*/ 54 w 73"/>
                  <a:gd name="T69" fmla="*/ 76 h 115"/>
                  <a:gd name="T70" fmla="*/ 58 w 73"/>
                  <a:gd name="T71" fmla="*/ 53 h 115"/>
                  <a:gd name="T72" fmla="*/ 54 w 73"/>
                  <a:gd name="T73" fmla="*/ 34 h 115"/>
                  <a:gd name="T74" fmla="*/ 54 w 73"/>
                  <a:gd name="T75" fmla="*/ 23 h 115"/>
                  <a:gd name="T76" fmla="*/ 50 w 73"/>
                  <a:gd name="T77" fmla="*/ 11 h 115"/>
                  <a:gd name="T78" fmla="*/ 46 w 73"/>
                  <a:gd name="T79" fmla="*/ 7 h 115"/>
                  <a:gd name="T80" fmla="*/ 42 w 73"/>
                  <a:gd name="T81" fmla="*/ 7 h 115"/>
                  <a:gd name="T82" fmla="*/ 39 w 73"/>
                  <a:gd name="T83" fmla="*/ 3 h 115"/>
                  <a:gd name="T84" fmla="*/ 31 w 73"/>
                  <a:gd name="T85" fmla="*/ 7 h 115"/>
                  <a:gd name="T86" fmla="*/ 27 w 73"/>
                  <a:gd name="T87" fmla="*/ 11 h 115"/>
                  <a:gd name="T88" fmla="*/ 23 w 73"/>
                  <a:gd name="T89" fmla="*/ 19 h 115"/>
                  <a:gd name="T90" fmla="*/ 19 w 73"/>
                  <a:gd name="T91" fmla="*/ 30 h 115"/>
                  <a:gd name="T92" fmla="*/ 19 w 73"/>
                  <a:gd name="T93" fmla="*/ 46 h 115"/>
                  <a:gd name="T94" fmla="*/ 19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7"/>
                    </a:moveTo>
                    <a:lnTo>
                      <a:pt x="4" y="42"/>
                    </a:lnTo>
                    <a:lnTo>
                      <a:pt x="8" y="26"/>
                    </a:lnTo>
                    <a:lnTo>
                      <a:pt x="16" y="15"/>
                    </a:lnTo>
                    <a:lnTo>
                      <a:pt x="23" y="3"/>
                    </a:lnTo>
                    <a:lnTo>
                      <a:pt x="31" y="0"/>
                    </a:lnTo>
                    <a:lnTo>
                      <a:pt x="39" y="0"/>
                    </a:lnTo>
                    <a:lnTo>
                      <a:pt x="46" y="0"/>
                    </a:lnTo>
                    <a:lnTo>
                      <a:pt x="54" y="3"/>
                    </a:lnTo>
                    <a:lnTo>
                      <a:pt x="58" y="11"/>
                    </a:lnTo>
                    <a:lnTo>
                      <a:pt x="65" y="26"/>
                    </a:lnTo>
                    <a:lnTo>
                      <a:pt x="69" y="38"/>
                    </a:lnTo>
                    <a:lnTo>
                      <a:pt x="73" y="57"/>
                    </a:lnTo>
                    <a:lnTo>
                      <a:pt x="69" y="72"/>
                    </a:lnTo>
                    <a:lnTo>
                      <a:pt x="65" y="88"/>
                    </a:lnTo>
                    <a:lnTo>
                      <a:pt x="62" y="99"/>
                    </a:lnTo>
                    <a:lnTo>
                      <a:pt x="54" y="111"/>
                    </a:lnTo>
                    <a:lnTo>
                      <a:pt x="42" y="115"/>
                    </a:lnTo>
                    <a:lnTo>
                      <a:pt x="35" y="115"/>
                    </a:lnTo>
                    <a:lnTo>
                      <a:pt x="27" y="115"/>
                    </a:lnTo>
                    <a:lnTo>
                      <a:pt x="19" y="107"/>
                    </a:lnTo>
                    <a:lnTo>
                      <a:pt x="12" y="95"/>
                    </a:lnTo>
                    <a:lnTo>
                      <a:pt x="4" y="80"/>
                    </a:lnTo>
                    <a:lnTo>
                      <a:pt x="0" y="57"/>
                    </a:lnTo>
                    <a:close/>
                    <a:moveTo>
                      <a:pt x="19" y="61"/>
                    </a:moveTo>
                    <a:lnTo>
                      <a:pt x="19" y="80"/>
                    </a:lnTo>
                    <a:lnTo>
                      <a:pt x="23" y="99"/>
                    </a:lnTo>
                    <a:lnTo>
                      <a:pt x="27" y="103"/>
                    </a:lnTo>
                    <a:lnTo>
                      <a:pt x="31" y="107"/>
                    </a:lnTo>
                    <a:lnTo>
                      <a:pt x="35" y="111"/>
                    </a:lnTo>
                    <a:lnTo>
                      <a:pt x="42" y="107"/>
                    </a:lnTo>
                    <a:lnTo>
                      <a:pt x="46" y="107"/>
                    </a:lnTo>
                    <a:lnTo>
                      <a:pt x="50" y="99"/>
                    </a:lnTo>
                    <a:lnTo>
                      <a:pt x="54" y="92"/>
                    </a:lnTo>
                    <a:lnTo>
                      <a:pt x="54" y="76"/>
                    </a:lnTo>
                    <a:lnTo>
                      <a:pt x="58" y="53"/>
                    </a:lnTo>
                    <a:lnTo>
                      <a:pt x="54" y="34"/>
                    </a:lnTo>
                    <a:lnTo>
                      <a:pt x="54" y="23"/>
                    </a:lnTo>
                    <a:lnTo>
                      <a:pt x="50" y="11"/>
                    </a:lnTo>
                    <a:lnTo>
                      <a:pt x="46" y="7"/>
                    </a:lnTo>
                    <a:lnTo>
                      <a:pt x="42" y="7"/>
                    </a:lnTo>
                    <a:lnTo>
                      <a:pt x="39" y="3"/>
                    </a:lnTo>
                    <a:lnTo>
                      <a:pt x="31" y="7"/>
                    </a:lnTo>
                    <a:lnTo>
                      <a:pt x="27" y="11"/>
                    </a:lnTo>
                    <a:lnTo>
                      <a:pt x="23" y="19"/>
                    </a:lnTo>
                    <a:lnTo>
                      <a:pt x="19" y="30"/>
                    </a:lnTo>
                    <a:lnTo>
                      <a:pt x="19" y="46"/>
                    </a:lnTo>
                    <a:lnTo>
                      <a:pt x="19" y="61"/>
                    </a:lnTo>
                    <a:close/>
                  </a:path>
                </a:pathLst>
              </a:custGeom>
              <a:solidFill>
                <a:srgbClr val="000000"/>
              </a:solidFill>
              <a:ln w="0">
                <a:solidFill>
                  <a:srgbClr val="000000"/>
                </a:solidFill>
                <a:round/>
                <a:headEnd/>
                <a:tailEnd/>
              </a:ln>
            </p:spPr>
            <p:txBody>
              <a:bodyPr/>
              <a:lstStyle/>
              <a:p>
                <a:endParaRPr lang="en-CA"/>
              </a:p>
            </p:txBody>
          </p:sp>
          <p:sp>
            <p:nvSpPr>
              <p:cNvPr id="15733" name="Freeform 84"/>
              <p:cNvSpPr>
                <a:spLocks/>
              </p:cNvSpPr>
              <p:nvPr/>
            </p:nvSpPr>
            <p:spPr bwMode="auto">
              <a:xfrm>
                <a:off x="1259" y="1741"/>
                <a:ext cx="77" cy="115"/>
              </a:xfrm>
              <a:custGeom>
                <a:avLst/>
                <a:gdLst>
                  <a:gd name="T0" fmla="*/ 77 w 77"/>
                  <a:gd name="T1" fmla="*/ 92 h 115"/>
                  <a:gd name="T2" fmla="*/ 69 w 77"/>
                  <a:gd name="T3" fmla="*/ 115 h 115"/>
                  <a:gd name="T4" fmla="*/ 0 w 77"/>
                  <a:gd name="T5" fmla="*/ 115 h 115"/>
                  <a:gd name="T6" fmla="*/ 0 w 77"/>
                  <a:gd name="T7" fmla="*/ 111 h 115"/>
                  <a:gd name="T8" fmla="*/ 19 w 77"/>
                  <a:gd name="T9" fmla="*/ 95 h 115"/>
                  <a:gd name="T10" fmla="*/ 31 w 77"/>
                  <a:gd name="T11" fmla="*/ 80 h 115"/>
                  <a:gd name="T12" fmla="*/ 42 w 77"/>
                  <a:gd name="T13" fmla="*/ 69 h 115"/>
                  <a:gd name="T14" fmla="*/ 50 w 77"/>
                  <a:gd name="T15" fmla="*/ 49 h 115"/>
                  <a:gd name="T16" fmla="*/ 54 w 77"/>
                  <a:gd name="T17" fmla="*/ 38 h 115"/>
                  <a:gd name="T18" fmla="*/ 54 w 77"/>
                  <a:gd name="T19" fmla="*/ 26 h 115"/>
                  <a:gd name="T20" fmla="*/ 46 w 77"/>
                  <a:gd name="T21" fmla="*/ 19 h 115"/>
                  <a:gd name="T22" fmla="*/ 38 w 77"/>
                  <a:gd name="T23" fmla="*/ 15 h 115"/>
                  <a:gd name="T24" fmla="*/ 31 w 77"/>
                  <a:gd name="T25" fmla="*/ 11 h 115"/>
                  <a:gd name="T26" fmla="*/ 23 w 77"/>
                  <a:gd name="T27" fmla="*/ 11 h 115"/>
                  <a:gd name="T28" fmla="*/ 15 w 77"/>
                  <a:gd name="T29" fmla="*/ 15 h 115"/>
                  <a:gd name="T30" fmla="*/ 11 w 77"/>
                  <a:gd name="T31" fmla="*/ 23 h 115"/>
                  <a:gd name="T32" fmla="*/ 7 w 77"/>
                  <a:gd name="T33" fmla="*/ 30 h 115"/>
                  <a:gd name="T34" fmla="*/ 4 w 77"/>
                  <a:gd name="T35" fmla="*/ 30 h 115"/>
                  <a:gd name="T36" fmla="*/ 7 w 77"/>
                  <a:gd name="T37" fmla="*/ 19 h 115"/>
                  <a:gd name="T38" fmla="*/ 15 w 77"/>
                  <a:gd name="T39" fmla="*/ 7 h 115"/>
                  <a:gd name="T40" fmla="*/ 23 w 77"/>
                  <a:gd name="T41" fmla="*/ 3 h 115"/>
                  <a:gd name="T42" fmla="*/ 34 w 77"/>
                  <a:gd name="T43" fmla="*/ 0 h 115"/>
                  <a:gd name="T44" fmla="*/ 50 w 77"/>
                  <a:gd name="T45" fmla="*/ 3 h 115"/>
                  <a:gd name="T46" fmla="*/ 57 w 77"/>
                  <a:gd name="T47" fmla="*/ 7 h 115"/>
                  <a:gd name="T48" fmla="*/ 65 w 77"/>
                  <a:gd name="T49" fmla="*/ 19 h 115"/>
                  <a:gd name="T50" fmla="*/ 69 w 77"/>
                  <a:gd name="T51" fmla="*/ 30 h 115"/>
                  <a:gd name="T52" fmla="*/ 65 w 77"/>
                  <a:gd name="T53" fmla="*/ 38 h 115"/>
                  <a:gd name="T54" fmla="*/ 65 w 77"/>
                  <a:gd name="T55" fmla="*/ 46 h 115"/>
                  <a:gd name="T56" fmla="*/ 57 w 77"/>
                  <a:gd name="T57" fmla="*/ 61 h 115"/>
                  <a:gd name="T58" fmla="*/ 42 w 77"/>
                  <a:gd name="T59" fmla="*/ 72 h 115"/>
                  <a:gd name="T60" fmla="*/ 31 w 77"/>
                  <a:gd name="T61" fmla="*/ 88 h 115"/>
                  <a:gd name="T62" fmla="*/ 23 w 77"/>
                  <a:gd name="T63" fmla="*/ 95 h 115"/>
                  <a:gd name="T64" fmla="*/ 19 w 77"/>
                  <a:gd name="T65" fmla="*/ 99 h 115"/>
                  <a:gd name="T66" fmla="*/ 46 w 77"/>
                  <a:gd name="T67" fmla="*/ 99 h 115"/>
                  <a:gd name="T68" fmla="*/ 54 w 77"/>
                  <a:gd name="T69" fmla="*/ 99 h 115"/>
                  <a:gd name="T70" fmla="*/ 61 w 77"/>
                  <a:gd name="T71" fmla="*/ 99 h 115"/>
                  <a:gd name="T72" fmla="*/ 61 w 77"/>
                  <a:gd name="T73" fmla="*/ 99 h 115"/>
                  <a:gd name="T74" fmla="*/ 65 w 77"/>
                  <a:gd name="T75" fmla="*/ 99 h 115"/>
                  <a:gd name="T76" fmla="*/ 69 w 77"/>
                  <a:gd name="T77" fmla="*/ 95 h 115"/>
                  <a:gd name="T78" fmla="*/ 73 w 77"/>
                  <a:gd name="T79" fmla="*/ 92 h 115"/>
                  <a:gd name="T80" fmla="*/ 77 w 77"/>
                  <a:gd name="T81" fmla="*/ 92 h 11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7"/>
                  <a:gd name="T124" fmla="*/ 0 h 115"/>
                  <a:gd name="T125" fmla="*/ 77 w 77"/>
                  <a:gd name="T126" fmla="*/ 115 h 11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7" h="115">
                    <a:moveTo>
                      <a:pt x="77" y="92"/>
                    </a:moveTo>
                    <a:lnTo>
                      <a:pt x="69" y="115"/>
                    </a:lnTo>
                    <a:lnTo>
                      <a:pt x="0" y="115"/>
                    </a:lnTo>
                    <a:lnTo>
                      <a:pt x="0" y="111"/>
                    </a:lnTo>
                    <a:lnTo>
                      <a:pt x="19" y="95"/>
                    </a:lnTo>
                    <a:lnTo>
                      <a:pt x="31" y="80"/>
                    </a:lnTo>
                    <a:lnTo>
                      <a:pt x="42" y="69"/>
                    </a:lnTo>
                    <a:lnTo>
                      <a:pt x="50" y="49"/>
                    </a:lnTo>
                    <a:lnTo>
                      <a:pt x="54" y="38"/>
                    </a:lnTo>
                    <a:lnTo>
                      <a:pt x="54" y="26"/>
                    </a:lnTo>
                    <a:lnTo>
                      <a:pt x="46" y="19"/>
                    </a:lnTo>
                    <a:lnTo>
                      <a:pt x="38" y="15"/>
                    </a:lnTo>
                    <a:lnTo>
                      <a:pt x="31" y="11"/>
                    </a:lnTo>
                    <a:lnTo>
                      <a:pt x="23" y="11"/>
                    </a:lnTo>
                    <a:lnTo>
                      <a:pt x="15" y="15"/>
                    </a:lnTo>
                    <a:lnTo>
                      <a:pt x="11" y="23"/>
                    </a:lnTo>
                    <a:lnTo>
                      <a:pt x="7" y="30"/>
                    </a:lnTo>
                    <a:lnTo>
                      <a:pt x="4" y="30"/>
                    </a:lnTo>
                    <a:lnTo>
                      <a:pt x="7" y="19"/>
                    </a:lnTo>
                    <a:lnTo>
                      <a:pt x="15" y="7"/>
                    </a:lnTo>
                    <a:lnTo>
                      <a:pt x="23" y="3"/>
                    </a:lnTo>
                    <a:lnTo>
                      <a:pt x="34" y="0"/>
                    </a:lnTo>
                    <a:lnTo>
                      <a:pt x="50" y="3"/>
                    </a:lnTo>
                    <a:lnTo>
                      <a:pt x="57" y="7"/>
                    </a:lnTo>
                    <a:lnTo>
                      <a:pt x="65" y="19"/>
                    </a:lnTo>
                    <a:lnTo>
                      <a:pt x="69" y="30"/>
                    </a:lnTo>
                    <a:lnTo>
                      <a:pt x="65" y="38"/>
                    </a:lnTo>
                    <a:lnTo>
                      <a:pt x="65" y="46"/>
                    </a:lnTo>
                    <a:lnTo>
                      <a:pt x="57" y="61"/>
                    </a:lnTo>
                    <a:lnTo>
                      <a:pt x="42" y="72"/>
                    </a:lnTo>
                    <a:lnTo>
                      <a:pt x="31" y="88"/>
                    </a:lnTo>
                    <a:lnTo>
                      <a:pt x="23" y="95"/>
                    </a:lnTo>
                    <a:lnTo>
                      <a:pt x="19" y="99"/>
                    </a:lnTo>
                    <a:lnTo>
                      <a:pt x="46" y="99"/>
                    </a:lnTo>
                    <a:lnTo>
                      <a:pt x="54" y="99"/>
                    </a:lnTo>
                    <a:lnTo>
                      <a:pt x="61" y="99"/>
                    </a:lnTo>
                    <a:lnTo>
                      <a:pt x="65" y="99"/>
                    </a:lnTo>
                    <a:lnTo>
                      <a:pt x="69" y="95"/>
                    </a:lnTo>
                    <a:lnTo>
                      <a:pt x="73" y="92"/>
                    </a:lnTo>
                    <a:lnTo>
                      <a:pt x="77" y="92"/>
                    </a:lnTo>
                    <a:close/>
                  </a:path>
                </a:pathLst>
              </a:custGeom>
              <a:solidFill>
                <a:srgbClr val="000000"/>
              </a:solidFill>
              <a:ln w="0">
                <a:solidFill>
                  <a:srgbClr val="000000"/>
                </a:solidFill>
                <a:round/>
                <a:headEnd/>
                <a:tailEnd/>
              </a:ln>
            </p:spPr>
            <p:txBody>
              <a:bodyPr/>
              <a:lstStyle/>
              <a:p>
                <a:endParaRPr lang="en-CA"/>
              </a:p>
            </p:txBody>
          </p:sp>
          <p:sp>
            <p:nvSpPr>
              <p:cNvPr id="15734" name="Freeform 85"/>
              <p:cNvSpPr>
                <a:spLocks/>
              </p:cNvSpPr>
              <p:nvPr/>
            </p:nvSpPr>
            <p:spPr bwMode="auto">
              <a:xfrm>
                <a:off x="1351" y="1741"/>
                <a:ext cx="61" cy="115"/>
              </a:xfrm>
              <a:custGeom>
                <a:avLst/>
                <a:gdLst>
                  <a:gd name="T0" fmla="*/ 61 w 61"/>
                  <a:gd name="T1" fmla="*/ 0 h 115"/>
                  <a:gd name="T2" fmla="*/ 54 w 61"/>
                  <a:gd name="T3" fmla="*/ 15 h 115"/>
                  <a:gd name="T4" fmla="*/ 23 w 61"/>
                  <a:gd name="T5" fmla="*/ 15 h 115"/>
                  <a:gd name="T6" fmla="*/ 15 w 61"/>
                  <a:gd name="T7" fmla="*/ 30 h 115"/>
                  <a:gd name="T8" fmla="*/ 27 w 61"/>
                  <a:gd name="T9" fmla="*/ 34 h 115"/>
                  <a:gd name="T10" fmla="*/ 38 w 61"/>
                  <a:gd name="T11" fmla="*/ 38 h 115"/>
                  <a:gd name="T12" fmla="*/ 50 w 61"/>
                  <a:gd name="T13" fmla="*/ 46 h 115"/>
                  <a:gd name="T14" fmla="*/ 57 w 61"/>
                  <a:gd name="T15" fmla="*/ 61 h 115"/>
                  <a:gd name="T16" fmla="*/ 61 w 61"/>
                  <a:gd name="T17" fmla="*/ 72 h 115"/>
                  <a:gd name="T18" fmla="*/ 57 w 61"/>
                  <a:gd name="T19" fmla="*/ 80 h 115"/>
                  <a:gd name="T20" fmla="*/ 57 w 61"/>
                  <a:gd name="T21" fmla="*/ 88 h 115"/>
                  <a:gd name="T22" fmla="*/ 54 w 61"/>
                  <a:gd name="T23" fmla="*/ 95 h 115"/>
                  <a:gd name="T24" fmla="*/ 46 w 61"/>
                  <a:gd name="T25" fmla="*/ 103 h 115"/>
                  <a:gd name="T26" fmla="*/ 42 w 61"/>
                  <a:gd name="T27" fmla="*/ 107 h 115"/>
                  <a:gd name="T28" fmla="*/ 34 w 61"/>
                  <a:gd name="T29" fmla="*/ 111 h 115"/>
                  <a:gd name="T30" fmla="*/ 27 w 61"/>
                  <a:gd name="T31" fmla="*/ 115 h 115"/>
                  <a:gd name="T32" fmla="*/ 15 w 61"/>
                  <a:gd name="T33" fmla="*/ 115 h 115"/>
                  <a:gd name="T34" fmla="*/ 8 w 61"/>
                  <a:gd name="T35" fmla="*/ 115 h 115"/>
                  <a:gd name="T36" fmla="*/ 4 w 61"/>
                  <a:gd name="T37" fmla="*/ 111 h 115"/>
                  <a:gd name="T38" fmla="*/ 0 w 61"/>
                  <a:gd name="T39" fmla="*/ 107 h 115"/>
                  <a:gd name="T40" fmla="*/ 0 w 61"/>
                  <a:gd name="T41" fmla="*/ 103 h 115"/>
                  <a:gd name="T42" fmla="*/ 0 w 61"/>
                  <a:gd name="T43" fmla="*/ 103 h 115"/>
                  <a:gd name="T44" fmla="*/ 0 w 61"/>
                  <a:gd name="T45" fmla="*/ 99 h 115"/>
                  <a:gd name="T46" fmla="*/ 4 w 61"/>
                  <a:gd name="T47" fmla="*/ 99 h 115"/>
                  <a:gd name="T48" fmla="*/ 4 w 61"/>
                  <a:gd name="T49" fmla="*/ 99 h 115"/>
                  <a:gd name="T50" fmla="*/ 8 w 61"/>
                  <a:gd name="T51" fmla="*/ 99 h 115"/>
                  <a:gd name="T52" fmla="*/ 8 w 61"/>
                  <a:gd name="T53" fmla="*/ 99 h 115"/>
                  <a:gd name="T54" fmla="*/ 11 w 61"/>
                  <a:gd name="T55" fmla="*/ 99 h 115"/>
                  <a:gd name="T56" fmla="*/ 15 w 61"/>
                  <a:gd name="T57" fmla="*/ 103 h 115"/>
                  <a:gd name="T58" fmla="*/ 19 w 61"/>
                  <a:gd name="T59" fmla="*/ 107 h 115"/>
                  <a:gd name="T60" fmla="*/ 27 w 61"/>
                  <a:gd name="T61" fmla="*/ 107 h 115"/>
                  <a:gd name="T62" fmla="*/ 34 w 61"/>
                  <a:gd name="T63" fmla="*/ 103 h 115"/>
                  <a:gd name="T64" fmla="*/ 42 w 61"/>
                  <a:gd name="T65" fmla="*/ 99 h 115"/>
                  <a:gd name="T66" fmla="*/ 46 w 61"/>
                  <a:gd name="T67" fmla="*/ 92 h 115"/>
                  <a:gd name="T68" fmla="*/ 50 w 61"/>
                  <a:gd name="T69" fmla="*/ 80 h 115"/>
                  <a:gd name="T70" fmla="*/ 50 w 61"/>
                  <a:gd name="T71" fmla="*/ 72 h 115"/>
                  <a:gd name="T72" fmla="*/ 42 w 61"/>
                  <a:gd name="T73" fmla="*/ 61 h 115"/>
                  <a:gd name="T74" fmla="*/ 34 w 61"/>
                  <a:gd name="T75" fmla="*/ 53 h 115"/>
                  <a:gd name="T76" fmla="*/ 27 w 61"/>
                  <a:gd name="T77" fmla="*/ 49 h 115"/>
                  <a:gd name="T78" fmla="*/ 15 w 61"/>
                  <a:gd name="T79" fmla="*/ 46 h 115"/>
                  <a:gd name="T80" fmla="*/ 0 w 61"/>
                  <a:gd name="T81" fmla="*/ 46 h 115"/>
                  <a:gd name="T82" fmla="*/ 23 w 61"/>
                  <a:gd name="T83" fmla="*/ 0 h 115"/>
                  <a:gd name="T84" fmla="*/ 61 w 61"/>
                  <a:gd name="T85" fmla="*/ 0 h 11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1"/>
                  <a:gd name="T130" fmla="*/ 0 h 115"/>
                  <a:gd name="T131" fmla="*/ 61 w 61"/>
                  <a:gd name="T132" fmla="*/ 115 h 11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1" h="115">
                    <a:moveTo>
                      <a:pt x="61" y="0"/>
                    </a:moveTo>
                    <a:lnTo>
                      <a:pt x="54" y="15"/>
                    </a:lnTo>
                    <a:lnTo>
                      <a:pt x="23" y="15"/>
                    </a:lnTo>
                    <a:lnTo>
                      <a:pt x="15" y="30"/>
                    </a:lnTo>
                    <a:lnTo>
                      <a:pt x="27" y="34"/>
                    </a:lnTo>
                    <a:lnTo>
                      <a:pt x="38" y="38"/>
                    </a:lnTo>
                    <a:lnTo>
                      <a:pt x="50" y="46"/>
                    </a:lnTo>
                    <a:lnTo>
                      <a:pt x="57" y="61"/>
                    </a:lnTo>
                    <a:lnTo>
                      <a:pt x="61" y="72"/>
                    </a:lnTo>
                    <a:lnTo>
                      <a:pt x="57" y="80"/>
                    </a:lnTo>
                    <a:lnTo>
                      <a:pt x="57" y="88"/>
                    </a:lnTo>
                    <a:lnTo>
                      <a:pt x="54" y="95"/>
                    </a:lnTo>
                    <a:lnTo>
                      <a:pt x="46" y="103"/>
                    </a:lnTo>
                    <a:lnTo>
                      <a:pt x="42" y="107"/>
                    </a:lnTo>
                    <a:lnTo>
                      <a:pt x="34" y="111"/>
                    </a:lnTo>
                    <a:lnTo>
                      <a:pt x="27" y="115"/>
                    </a:lnTo>
                    <a:lnTo>
                      <a:pt x="15" y="115"/>
                    </a:lnTo>
                    <a:lnTo>
                      <a:pt x="8" y="115"/>
                    </a:lnTo>
                    <a:lnTo>
                      <a:pt x="4" y="111"/>
                    </a:lnTo>
                    <a:lnTo>
                      <a:pt x="0" y="107"/>
                    </a:lnTo>
                    <a:lnTo>
                      <a:pt x="0" y="103"/>
                    </a:lnTo>
                    <a:lnTo>
                      <a:pt x="0" y="99"/>
                    </a:lnTo>
                    <a:lnTo>
                      <a:pt x="4" y="99"/>
                    </a:lnTo>
                    <a:lnTo>
                      <a:pt x="8" y="99"/>
                    </a:lnTo>
                    <a:lnTo>
                      <a:pt x="11" y="99"/>
                    </a:lnTo>
                    <a:lnTo>
                      <a:pt x="15" y="103"/>
                    </a:lnTo>
                    <a:lnTo>
                      <a:pt x="19" y="107"/>
                    </a:lnTo>
                    <a:lnTo>
                      <a:pt x="27" y="107"/>
                    </a:lnTo>
                    <a:lnTo>
                      <a:pt x="34" y="103"/>
                    </a:lnTo>
                    <a:lnTo>
                      <a:pt x="42" y="99"/>
                    </a:lnTo>
                    <a:lnTo>
                      <a:pt x="46" y="92"/>
                    </a:lnTo>
                    <a:lnTo>
                      <a:pt x="50" y="80"/>
                    </a:lnTo>
                    <a:lnTo>
                      <a:pt x="50" y="72"/>
                    </a:lnTo>
                    <a:lnTo>
                      <a:pt x="42" y="61"/>
                    </a:lnTo>
                    <a:lnTo>
                      <a:pt x="34" y="53"/>
                    </a:lnTo>
                    <a:lnTo>
                      <a:pt x="27" y="49"/>
                    </a:lnTo>
                    <a:lnTo>
                      <a:pt x="15" y="46"/>
                    </a:lnTo>
                    <a:lnTo>
                      <a:pt x="0" y="46"/>
                    </a:lnTo>
                    <a:lnTo>
                      <a:pt x="23" y="0"/>
                    </a:lnTo>
                    <a:lnTo>
                      <a:pt x="61" y="0"/>
                    </a:lnTo>
                    <a:close/>
                  </a:path>
                </a:pathLst>
              </a:custGeom>
              <a:solidFill>
                <a:srgbClr val="000000"/>
              </a:solidFill>
              <a:ln w="0">
                <a:solidFill>
                  <a:srgbClr val="000000"/>
                </a:solidFill>
                <a:round/>
                <a:headEnd/>
                <a:tailEnd/>
              </a:ln>
            </p:spPr>
            <p:txBody>
              <a:bodyPr/>
              <a:lstStyle/>
              <a:p>
                <a:endParaRPr lang="en-CA"/>
              </a:p>
            </p:txBody>
          </p:sp>
          <p:sp>
            <p:nvSpPr>
              <p:cNvPr id="15735" name="Rectangle 86"/>
              <p:cNvSpPr>
                <a:spLocks noChangeArrowheads="1"/>
              </p:cNvSpPr>
              <p:nvPr/>
            </p:nvSpPr>
            <p:spPr bwMode="auto">
              <a:xfrm>
                <a:off x="1554" y="1706"/>
                <a:ext cx="8" cy="207"/>
              </a:xfrm>
              <a:prstGeom prst="rect">
                <a:avLst/>
              </a:prstGeom>
              <a:solidFill>
                <a:srgbClr val="000000"/>
              </a:solidFill>
              <a:ln w="0">
                <a:solidFill>
                  <a:srgbClr val="000000"/>
                </a:solidFill>
                <a:miter lim="800000"/>
                <a:headEnd/>
                <a:tailEnd/>
              </a:ln>
            </p:spPr>
            <p:txBody>
              <a:bodyPr/>
              <a:lstStyle/>
              <a:p>
                <a:endParaRPr lang="en-US"/>
              </a:p>
            </p:txBody>
          </p:sp>
          <p:sp>
            <p:nvSpPr>
              <p:cNvPr id="15736" name="Freeform 87"/>
              <p:cNvSpPr>
                <a:spLocks noEditPoints="1"/>
              </p:cNvSpPr>
              <p:nvPr/>
            </p:nvSpPr>
            <p:spPr bwMode="auto">
              <a:xfrm>
                <a:off x="1746" y="1741"/>
                <a:ext cx="69" cy="115"/>
              </a:xfrm>
              <a:custGeom>
                <a:avLst/>
                <a:gdLst>
                  <a:gd name="T0" fmla="*/ 0 w 69"/>
                  <a:gd name="T1" fmla="*/ 57 h 115"/>
                  <a:gd name="T2" fmla="*/ 0 w 69"/>
                  <a:gd name="T3" fmla="*/ 42 h 115"/>
                  <a:gd name="T4" fmla="*/ 4 w 69"/>
                  <a:gd name="T5" fmla="*/ 26 h 115"/>
                  <a:gd name="T6" fmla="*/ 12 w 69"/>
                  <a:gd name="T7" fmla="*/ 15 h 115"/>
                  <a:gd name="T8" fmla="*/ 19 w 69"/>
                  <a:gd name="T9" fmla="*/ 3 h 115"/>
                  <a:gd name="T10" fmla="*/ 27 w 69"/>
                  <a:gd name="T11" fmla="*/ 0 h 115"/>
                  <a:gd name="T12" fmla="*/ 35 w 69"/>
                  <a:gd name="T13" fmla="*/ 0 h 115"/>
                  <a:gd name="T14" fmla="*/ 42 w 69"/>
                  <a:gd name="T15" fmla="*/ 0 h 115"/>
                  <a:gd name="T16" fmla="*/ 50 w 69"/>
                  <a:gd name="T17" fmla="*/ 3 h 115"/>
                  <a:gd name="T18" fmla="*/ 58 w 69"/>
                  <a:gd name="T19" fmla="*/ 11 h 115"/>
                  <a:gd name="T20" fmla="*/ 65 w 69"/>
                  <a:gd name="T21" fmla="*/ 26 h 115"/>
                  <a:gd name="T22" fmla="*/ 69 w 69"/>
                  <a:gd name="T23" fmla="*/ 38 h 115"/>
                  <a:gd name="T24" fmla="*/ 69 w 69"/>
                  <a:gd name="T25" fmla="*/ 57 h 115"/>
                  <a:gd name="T26" fmla="*/ 69 w 69"/>
                  <a:gd name="T27" fmla="*/ 72 h 115"/>
                  <a:gd name="T28" fmla="*/ 65 w 69"/>
                  <a:gd name="T29" fmla="*/ 88 h 115"/>
                  <a:gd name="T30" fmla="*/ 58 w 69"/>
                  <a:gd name="T31" fmla="*/ 99 h 115"/>
                  <a:gd name="T32" fmla="*/ 50 w 69"/>
                  <a:gd name="T33" fmla="*/ 111 h 115"/>
                  <a:gd name="T34" fmla="*/ 42 w 69"/>
                  <a:gd name="T35" fmla="*/ 115 h 115"/>
                  <a:gd name="T36" fmla="*/ 35 w 69"/>
                  <a:gd name="T37" fmla="*/ 115 h 115"/>
                  <a:gd name="T38" fmla="*/ 23 w 69"/>
                  <a:gd name="T39" fmla="*/ 115 h 115"/>
                  <a:gd name="T40" fmla="*/ 15 w 69"/>
                  <a:gd name="T41" fmla="*/ 107 h 115"/>
                  <a:gd name="T42" fmla="*/ 8 w 69"/>
                  <a:gd name="T43" fmla="*/ 95 h 115"/>
                  <a:gd name="T44" fmla="*/ 0 w 69"/>
                  <a:gd name="T45" fmla="*/ 80 h 115"/>
                  <a:gd name="T46" fmla="*/ 0 w 69"/>
                  <a:gd name="T47" fmla="*/ 57 h 115"/>
                  <a:gd name="T48" fmla="*/ 15 w 69"/>
                  <a:gd name="T49" fmla="*/ 61 h 115"/>
                  <a:gd name="T50" fmla="*/ 15 w 69"/>
                  <a:gd name="T51" fmla="*/ 80 h 115"/>
                  <a:gd name="T52" fmla="*/ 19 w 69"/>
                  <a:gd name="T53" fmla="*/ 99 h 115"/>
                  <a:gd name="T54" fmla="*/ 23 w 69"/>
                  <a:gd name="T55" fmla="*/ 103 h 115"/>
                  <a:gd name="T56" fmla="*/ 27 w 69"/>
                  <a:gd name="T57" fmla="*/ 107 h 115"/>
                  <a:gd name="T58" fmla="*/ 35 w 69"/>
                  <a:gd name="T59" fmla="*/ 111 h 115"/>
                  <a:gd name="T60" fmla="*/ 38 w 69"/>
                  <a:gd name="T61" fmla="*/ 107 h 115"/>
                  <a:gd name="T62" fmla="*/ 42 w 69"/>
                  <a:gd name="T63" fmla="*/ 107 h 115"/>
                  <a:gd name="T64" fmla="*/ 46 w 69"/>
                  <a:gd name="T65" fmla="*/ 99 h 115"/>
                  <a:gd name="T66" fmla="*/ 50 w 69"/>
                  <a:gd name="T67" fmla="*/ 92 h 115"/>
                  <a:gd name="T68" fmla="*/ 54 w 69"/>
                  <a:gd name="T69" fmla="*/ 76 h 115"/>
                  <a:gd name="T70" fmla="*/ 54 w 69"/>
                  <a:gd name="T71" fmla="*/ 53 h 115"/>
                  <a:gd name="T72" fmla="*/ 54 w 69"/>
                  <a:gd name="T73" fmla="*/ 34 h 115"/>
                  <a:gd name="T74" fmla="*/ 50 w 69"/>
                  <a:gd name="T75" fmla="*/ 23 h 115"/>
                  <a:gd name="T76" fmla="*/ 46 w 69"/>
                  <a:gd name="T77" fmla="*/ 11 h 115"/>
                  <a:gd name="T78" fmla="*/ 42 w 69"/>
                  <a:gd name="T79" fmla="*/ 7 h 115"/>
                  <a:gd name="T80" fmla="*/ 38 w 69"/>
                  <a:gd name="T81" fmla="*/ 7 h 115"/>
                  <a:gd name="T82" fmla="*/ 35 w 69"/>
                  <a:gd name="T83" fmla="*/ 3 h 115"/>
                  <a:gd name="T84" fmla="*/ 31 w 69"/>
                  <a:gd name="T85" fmla="*/ 7 h 115"/>
                  <a:gd name="T86" fmla="*/ 23 w 69"/>
                  <a:gd name="T87" fmla="*/ 11 h 115"/>
                  <a:gd name="T88" fmla="*/ 19 w 69"/>
                  <a:gd name="T89" fmla="*/ 19 h 115"/>
                  <a:gd name="T90" fmla="*/ 15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6"/>
                    </a:lnTo>
                    <a:lnTo>
                      <a:pt x="12" y="15"/>
                    </a:lnTo>
                    <a:lnTo>
                      <a:pt x="19" y="3"/>
                    </a:lnTo>
                    <a:lnTo>
                      <a:pt x="27" y="0"/>
                    </a:lnTo>
                    <a:lnTo>
                      <a:pt x="35" y="0"/>
                    </a:lnTo>
                    <a:lnTo>
                      <a:pt x="42" y="0"/>
                    </a:lnTo>
                    <a:lnTo>
                      <a:pt x="50" y="3"/>
                    </a:lnTo>
                    <a:lnTo>
                      <a:pt x="58" y="11"/>
                    </a:lnTo>
                    <a:lnTo>
                      <a:pt x="65" y="26"/>
                    </a:lnTo>
                    <a:lnTo>
                      <a:pt x="69" y="38"/>
                    </a:lnTo>
                    <a:lnTo>
                      <a:pt x="69" y="57"/>
                    </a:lnTo>
                    <a:lnTo>
                      <a:pt x="69" y="72"/>
                    </a:lnTo>
                    <a:lnTo>
                      <a:pt x="65" y="88"/>
                    </a:lnTo>
                    <a:lnTo>
                      <a:pt x="58" y="99"/>
                    </a:lnTo>
                    <a:lnTo>
                      <a:pt x="50" y="111"/>
                    </a:lnTo>
                    <a:lnTo>
                      <a:pt x="42" y="115"/>
                    </a:lnTo>
                    <a:lnTo>
                      <a:pt x="35" y="115"/>
                    </a:lnTo>
                    <a:lnTo>
                      <a:pt x="23" y="115"/>
                    </a:lnTo>
                    <a:lnTo>
                      <a:pt x="15" y="107"/>
                    </a:lnTo>
                    <a:lnTo>
                      <a:pt x="8" y="95"/>
                    </a:lnTo>
                    <a:lnTo>
                      <a:pt x="0" y="80"/>
                    </a:lnTo>
                    <a:lnTo>
                      <a:pt x="0" y="57"/>
                    </a:lnTo>
                    <a:close/>
                    <a:moveTo>
                      <a:pt x="15" y="61"/>
                    </a:moveTo>
                    <a:lnTo>
                      <a:pt x="15" y="80"/>
                    </a:lnTo>
                    <a:lnTo>
                      <a:pt x="19" y="99"/>
                    </a:lnTo>
                    <a:lnTo>
                      <a:pt x="23" y="103"/>
                    </a:lnTo>
                    <a:lnTo>
                      <a:pt x="27" y="107"/>
                    </a:lnTo>
                    <a:lnTo>
                      <a:pt x="35" y="111"/>
                    </a:lnTo>
                    <a:lnTo>
                      <a:pt x="38" y="107"/>
                    </a:lnTo>
                    <a:lnTo>
                      <a:pt x="42" y="107"/>
                    </a:lnTo>
                    <a:lnTo>
                      <a:pt x="46" y="99"/>
                    </a:lnTo>
                    <a:lnTo>
                      <a:pt x="50" y="92"/>
                    </a:lnTo>
                    <a:lnTo>
                      <a:pt x="54" y="76"/>
                    </a:lnTo>
                    <a:lnTo>
                      <a:pt x="54" y="53"/>
                    </a:lnTo>
                    <a:lnTo>
                      <a:pt x="54" y="34"/>
                    </a:lnTo>
                    <a:lnTo>
                      <a:pt x="50" y="23"/>
                    </a:lnTo>
                    <a:lnTo>
                      <a:pt x="46" y="11"/>
                    </a:lnTo>
                    <a:lnTo>
                      <a:pt x="42" y="7"/>
                    </a:lnTo>
                    <a:lnTo>
                      <a:pt x="38" y="7"/>
                    </a:lnTo>
                    <a:lnTo>
                      <a:pt x="35" y="3"/>
                    </a:lnTo>
                    <a:lnTo>
                      <a:pt x="31" y="7"/>
                    </a:lnTo>
                    <a:lnTo>
                      <a:pt x="23" y="11"/>
                    </a:lnTo>
                    <a:lnTo>
                      <a:pt x="19" y="19"/>
                    </a:lnTo>
                    <a:lnTo>
                      <a:pt x="15"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5737" name="Rectangle 88"/>
              <p:cNvSpPr>
                <a:spLocks noChangeArrowheads="1"/>
              </p:cNvSpPr>
              <p:nvPr/>
            </p:nvSpPr>
            <p:spPr bwMode="auto">
              <a:xfrm>
                <a:off x="2107" y="1706"/>
                <a:ext cx="7" cy="207"/>
              </a:xfrm>
              <a:prstGeom prst="rect">
                <a:avLst/>
              </a:prstGeom>
              <a:solidFill>
                <a:srgbClr val="000000"/>
              </a:solidFill>
              <a:ln w="0">
                <a:solidFill>
                  <a:srgbClr val="000000"/>
                </a:solidFill>
                <a:miter lim="800000"/>
                <a:headEnd/>
                <a:tailEnd/>
              </a:ln>
            </p:spPr>
            <p:txBody>
              <a:bodyPr/>
              <a:lstStyle/>
              <a:p>
                <a:endParaRPr lang="en-US"/>
              </a:p>
            </p:txBody>
          </p:sp>
          <p:sp>
            <p:nvSpPr>
              <p:cNvPr id="15738" name="Freeform 89"/>
              <p:cNvSpPr>
                <a:spLocks/>
              </p:cNvSpPr>
              <p:nvPr/>
            </p:nvSpPr>
            <p:spPr bwMode="auto">
              <a:xfrm>
                <a:off x="2299" y="1836"/>
                <a:ext cx="19" cy="20"/>
              </a:xfrm>
              <a:custGeom>
                <a:avLst/>
                <a:gdLst>
                  <a:gd name="T0" fmla="*/ 11 w 19"/>
                  <a:gd name="T1" fmla="*/ 0 h 20"/>
                  <a:gd name="T2" fmla="*/ 15 w 19"/>
                  <a:gd name="T3" fmla="*/ 0 h 20"/>
                  <a:gd name="T4" fmla="*/ 19 w 19"/>
                  <a:gd name="T5" fmla="*/ 4 h 20"/>
                  <a:gd name="T6" fmla="*/ 19 w 19"/>
                  <a:gd name="T7" fmla="*/ 8 h 20"/>
                  <a:gd name="T8" fmla="*/ 19 w 19"/>
                  <a:gd name="T9" fmla="*/ 12 h 20"/>
                  <a:gd name="T10" fmla="*/ 19 w 19"/>
                  <a:gd name="T11" fmla="*/ 16 h 20"/>
                  <a:gd name="T12" fmla="*/ 19 w 19"/>
                  <a:gd name="T13" fmla="*/ 16 h 20"/>
                  <a:gd name="T14" fmla="*/ 15 w 19"/>
                  <a:gd name="T15" fmla="*/ 20 h 20"/>
                  <a:gd name="T16" fmla="*/ 11 w 19"/>
                  <a:gd name="T17" fmla="*/ 20 h 20"/>
                  <a:gd name="T18" fmla="*/ 7 w 19"/>
                  <a:gd name="T19" fmla="*/ 20 h 20"/>
                  <a:gd name="T20" fmla="*/ 3 w 19"/>
                  <a:gd name="T21" fmla="*/ 16 h 20"/>
                  <a:gd name="T22" fmla="*/ 3 w 19"/>
                  <a:gd name="T23" fmla="*/ 16 h 20"/>
                  <a:gd name="T24" fmla="*/ 0 w 19"/>
                  <a:gd name="T25" fmla="*/ 12 h 20"/>
                  <a:gd name="T26" fmla="*/ 3 w 19"/>
                  <a:gd name="T27" fmla="*/ 8 h 20"/>
                  <a:gd name="T28" fmla="*/ 3 w 19"/>
                  <a:gd name="T29" fmla="*/ 4 h 20"/>
                  <a:gd name="T30" fmla="*/ 7 w 19"/>
                  <a:gd name="T31" fmla="*/ 0 h 20"/>
                  <a:gd name="T32" fmla="*/ 11 w 19"/>
                  <a:gd name="T33" fmla="*/ 0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20"/>
                  <a:gd name="T53" fmla="*/ 19 w 19"/>
                  <a:gd name="T54" fmla="*/ 20 h 2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20">
                    <a:moveTo>
                      <a:pt x="11" y="0"/>
                    </a:moveTo>
                    <a:lnTo>
                      <a:pt x="15" y="0"/>
                    </a:lnTo>
                    <a:lnTo>
                      <a:pt x="19" y="4"/>
                    </a:lnTo>
                    <a:lnTo>
                      <a:pt x="19" y="8"/>
                    </a:lnTo>
                    <a:lnTo>
                      <a:pt x="19" y="12"/>
                    </a:lnTo>
                    <a:lnTo>
                      <a:pt x="19" y="16"/>
                    </a:lnTo>
                    <a:lnTo>
                      <a:pt x="15" y="20"/>
                    </a:lnTo>
                    <a:lnTo>
                      <a:pt x="11" y="20"/>
                    </a:lnTo>
                    <a:lnTo>
                      <a:pt x="7" y="20"/>
                    </a:lnTo>
                    <a:lnTo>
                      <a:pt x="3" y="16"/>
                    </a:lnTo>
                    <a:lnTo>
                      <a:pt x="0" y="12"/>
                    </a:lnTo>
                    <a:lnTo>
                      <a:pt x="3" y="8"/>
                    </a:lnTo>
                    <a:lnTo>
                      <a:pt x="3" y="4"/>
                    </a:lnTo>
                    <a:lnTo>
                      <a:pt x="7" y="0"/>
                    </a:lnTo>
                    <a:lnTo>
                      <a:pt x="11" y="0"/>
                    </a:lnTo>
                    <a:close/>
                  </a:path>
                </a:pathLst>
              </a:custGeom>
              <a:solidFill>
                <a:srgbClr val="000000"/>
              </a:solidFill>
              <a:ln w="0">
                <a:solidFill>
                  <a:srgbClr val="000000"/>
                </a:solidFill>
                <a:round/>
                <a:headEnd/>
                <a:tailEnd/>
              </a:ln>
            </p:spPr>
            <p:txBody>
              <a:bodyPr/>
              <a:lstStyle/>
              <a:p>
                <a:endParaRPr lang="en-CA"/>
              </a:p>
            </p:txBody>
          </p:sp>
          <p:sp>
            <p:nvSpPr>
              <p:cNvPr id="15739" name="Freeform 90"/>
              <p:cNvSpPr>
                <a:spLocks noEditPoints="1"/>
              </p:cNvSpPr>
              <p:nvPr/>
            </p:nvSpPr>
            <p:spPr bwMode="auto">
              <a:xfrm>
                <a:off x="2337" y="1741"/>
                <a:ext cx="69" cy="115"/>
              </a:xfrm>
              <a:custGeom>
                <a:avLst/>
                <a:gdLst>
                  <a:gd name="T0" fmla="*/ 69 w 69"/>
                  <a:gd name="T1" fmla="*/ 0 h 115"/>
                  <a:gd name="T2" fmla="*/ 69 w 69"/>
                  <a:gd name="T3" fmla="*/ 3 h 115"/>
                  <a:gd name="T4" fmla="*/ 58 w 69"/>
                  <a:gd name="T5" fmla="*/ 3 h 115"/>
                  <a:gd name="T6" fmla="*/ 50 w 69"/>
                  <a:gd name="T7" fmla="*/ 7 h 115"/>
                  <a:gd name="T8" fmla="*/ 42 w 69"/>
                  <a:gd name="T9" fmla="*/ 11 h 115"/>
                  <a:gd name="T10" fmla="*/ 38 w 69"/>
                  <a:gd name="T11" fmla="*/ 19 h 115"/>
                  <a:gd name="T12" fmla="*/ 31 w 69"/>
                  <a:gd name="T13" fmla="*/ 23 h 115"/>
                  <a:gd name="T14" fmla="*/ 27 w 69"/>
                  <a:gd name="T15" fmla="*/ 30 h 115"/>
                  <a:gd name="T16" fmla="*/ 23 w 69"/>
                  <a:gd name="T17" fmla="*/ 42 h 115"/>
                  <a:gd name="T18" fmla="*/ 19 w 69"/>
                  <a:gd name="T19" fmla="*/ 49 h 115"/>
                  <a:gd name="T20" fmla="*/ 31 w 69"/>
                  <a:gd name="T21" fmla="*/ 46 h 115"/>
                  <a:gd name="T22" fmla="*/ 42 w 69"/>
                  <a:gd name="T23" fmla="*/ 42 h 115"/>
                  <a:gd name="T24" fmla="*/ 54 w 69"/>
                  <a:gd name="T25" fmla="*/ 46 h 115"/>
                  <a:gd name="T26" fmla="*/ 61 w 69"/>
                  <a:gd name="T27" fmla="*/ 53 h 115"/>
                  <a:gd name="T28" fmla="*/ 69 w 69"/>
                  <a:gd name="T29" fmla="*/ 61 h 115"/>
                  <a:gd name="T30" fmla="*/ 69 w 69"/>
                  <a:gd name="T31" fmla="*/ 76 h 115"/>
                  <a:gd name="T32" fmla="*/ 69 w 69"/>
                  <a:gd name="T33" fmla="*/ 88 h 115"/>
                  <a:gd name="T34" fmla="*/ 61 w 69"/>
                  <a:gd name="T35" fmla="*/ 99 h 115"/>
                  <a:gd name="T36" fmla="*/ 54 w 69"/>
                  <a:gd name="T37" fmla="*/ 107 h 115"/>
                  <a:gd name="T38" fmla="*/ 46 w 69"/>
                  <a:gd name="T39" fmla="*/ 115 h 115"/>
                  <a:gd name="T40" fmla="*/ 35 w 69"/>
                  <a:gd name="T41" fmla="*/ 115 h 115"/>
                  <a:gd name="T42" fmla="*/ 23 w 69"/>
                  <a:gd name="T43" fmla="*/ 115 h 115"/>
                  <a:gd name="T44" fmla="*/ 15 w 69"/>
                  <a:gd name="T45" fmla="*/ 107 h 115"/>
                  <a:gd name="T46" fmla="*/ 8 w 69"/>
                  <a:gd name="T47" fmla="*/ 95 h 115"/>
                  <a:gd name="T48" fmla="*/ 0 w 69"/>
                  <a:gd name="T49" fmla="*/ 84 h 115"/>
                  <a:gd name="T50" fmla="*/ 0 w 69"/>
                  <a:gd name="T51" fmla="*/ 69 h 115"/>
                  <a:gd name="T52" fmla="*/ 0 w 69"/>
                  <a:gd name="T53" fmla="*/ 53 h 115"/>
                  <a:gd name="T54" fmla="*/ 8 w 69"/>
                  <a:gd name="T55" fmla="*/ 42 h 115"/>
                  <a:gd name="T56" fmla="*/ 11 w 69"/>
                  <a:gd name="T57" fmla="*/ 26 h 115"/>
                  <a:gd name="T58" fmla="*/ 23 w 69"/>
                  <a:gd name="T59" fmla="*/ 19 h 115"/>
                  <a:gd name="T60" fmla="*/ 35 w 69"/>
                  <a:gd name="T61" fmla="*/ 7 h 115"/>
                  <a:gd name="T62" fmla="*/ 46 w 69"/>
                  <a:gd name="T63" fmla="*/ 3 h 115"/>
                  <a:gd name="T64" fmla="*/ 54 w 69"/>
                  <a:gd name="T65" fmla="*/ 0 h 115"/>
                  <a:gd name="T66" fmla="*/ 65 w 69"/>
                  <a:gd name="T67" fmla="*/ 0 h 115"/>
                  <a:gd name="T68" fmla="*/ 69 w 69"/>
                  <a:gd name="T69" fmla="*/ 0 h 115"/>
                  <a:gd name="T70" fmla="*/ 19 w 69"/>
                  <a:gd name="T71" fmla="*/ 57 h 115"/>
                  <a:gd name="T72" fmla="*/ 15 w 69"/>
                  <a:gd name="T73" fmla="*/ 69 h 115"/>
                  <a:gd name="T74" fmla="*/ 15 w 69"/>
                  <a:gd name="T75" fmla="*/ 76 h 115"/>
                  <a:gd name="T76" fmla="*/ 15 w 69"/>
                  <a:gd name="T77" fmla="*/ 84 h 115"/>
                  <a:gd name="T78" fmla="*/ 19 w 69"/>
                  <a:gd name="T79" fmla="*/ 92 h 115"/>
                  <a:gd name="T80" fmla="*/ 23 w 69"/>
                  <a:gd name="T81" fmla="*/ 99 h 115"/>
                  <a:gd name="T82" fmla="*/ 27 w 69"/>
                  <a:gd name="T83" fmla="*/ 107 h 115"/>
                  <a:gd name="T84" fmla="*/ 31 w 69"/>
                  <a:gd name="T85" fmla="*/ 107 h 115"/>
                  <a:gd name="T86" fmla="*/ 38 w 69"/>
                  <a:gd name="T87" fmla="*/ 111 h 115"/>
                  <a:gd name="T88" fmla="*/ 42 w 69"/>
                  <a:gd name="T89" fmla="*/ 107 h 115"/>
                  <a:gd name="T90" fmla="*/ 50 w 69"/>
                  <a:gd name="T91" fmla="*/ 103 h 115"/>
                  <a:gd name="T92" fmla="*/ 54 w 69"/>
                  <a:gd name="T93" fmla="*/ 95 h 115"/>
                  <a:gd name="T94" fmla="*/ 54 w 69"/>
                  <a:gd name="T95" fmla="*/ 84 h 115"/>
                  <a:gd name="T96" fmla="*/ 54 w 69"/>
                  <a:gd name="T97" fmla="*/ 72 h 115"/>
                  <a:gd name="T98" fmla="*/ 50 w 69"/>
                  <a:gd name="T99" fmla="*/ 61 h 115"/>
                  <a:gd name="T100" fmla="*/ 42 w 69"/>
                  <a:gd name="T101" fmla="*/ 53 h 115"/>
                  <a:gd name="T102" fmla="*/ 35 w 69"/>
                  <a:gd name="T103" fmla="*/ 49 h 115"/>
                  <a:gd name="T104" fmla="*/ 31 w 69"/>
                  <a:gd name="T105" fmla="*/ 49 h 115"/>
                  <a:gd name="T106" fmla="*/ 27 w 69"/>
                  <a:gd name="T107" fmla="*/ 53 h 115"/>
                  <a:gd name="T108" fmla="*/ 23 w 69"/>
                  <a:gd name="T109" fmla="*/ 53 h 115"/>
                  <a:gd name="T110" fmla="*/ 19 w 69"/>
                  <a:gd name="T111" fmla="*/ 57 h 11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69"/>
                  <a:gd name="T169" fmla="*/ 0 h 115"/>
                  <a:gd name="T170" fmla="*/ 69 w 69"/>
                  <a:gd name="T171" fmla="*/ 115 h 11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69" h="115">
                    <a:moveTo>
                      <a:pt x="69" y="0"/>
                    </a:moveTo>
                    <a:lnTo>
                      <a:pt x="69" y="3"/>
                    </a:lnTo>
                    <a:lnTo>
                      <a:pt x="58" y="3"/>
                    </a:lnTo>
                    <a:lnTo>
                      <a:pt x="50" y="7"/>
                    </a:lnTo>
                    <a:lnTo>
                      <a:pt x="42" y="11"/>
                    </a:lnTo>
                    <a:lnTo>
                      <a:pt x="38" y="19"/>
                    </a:lnTo>
                    <a:lnTo>
                      <a:pt x="31" y="23"/>
                    </a:lnTo>
                    <a:lnTo>
                      <a:pt x="27" y="30"/>
                    </a:lnTo>
                    <a:lnTo>
                      <a:pt x="23" y="42"/>
                    </a:lnTo>
                    <a:lnTo>
                      <a:pt x="19" y="49"/>
                    </a:lnTo>
                    <a:lnTo>
                      <a:pt x="31" y="46"/>
                    </a:lnTo>
                    <a:lnTo>
                      <a:pt x="42" y="42"/>
                    </a:lnTo>
                    <a:lnTo>
                      <a:pt x="54" y="46"/>
                    </a:lnTo>
                    <a:lnTo>
                      <a:pt x="61" y="53"/>
                    </a:lnTo>
                    <a:lnTo>
                      <a:pt x="69" y="61"/>
                    </a:lnTo>
                    <a:lnTo>
                      <a:pt x="69" y="76"/>
                    </a:lnTo>
                    <a:lnTo>
                      <a:pt x="69" y="88"/>
                    </a:lnTo>
                    <a:lnTo>
                      <a:pt x="61" y="99"/>
                    </a:lnTo>
                    <a:lnTo>
                      <a:pt x="54" y="107"/>
                    </a:lnTo>
                    <a:lnTo>
                      <a:pt x="46" y="115"/>
                    </a:lnTo>
                    <a:lnTo>
                      <a:pt x="35" y="115"/>
                    </a:lnTo>
                    <a:lnTo>
                      <a:pt x="23" y="115"/>
                    </a:lnTo>
                    <a:lnTo>
                      <a:pt x="15" y="107"/>
                    </a:lnTo>
                    <a:lnTo>
                      <a:pt x="8" y="95"/>
                    </a:lnTo>
                    <a:lnTo>
                      <a:pt x="0" y="84"/>
                    </a:lnTo>
                    <a:lnTo>
                      <a:pt x="0" y="69"/>
                    </a:lnTo>
                    <a:lnTo>
                      <a:pt x="0" y="53"/>
                    </a:lnTo>
                    <a:lnTo>
                      <a:pt x="8" y="42"/>
                    </a:lnTo>
                    <a:lnTo>
                      <a:pt x="11" y="26"/>
                    </a:lnTo>
                    <a:lnTo>
                      <a:pt x="23" y="19"/>
                    </a:lnTo>
                    <a:lnTo>
                      <a:pt x="35" y="7"/>
                    </a:lnTo>
                    <a:lnTo>
                      <a:pt x="46" y="3"/>
                    </a:lnTo>
                    <a:lnTo>
                      <a:pt x="54" y="0"/>
                    </a:lnTo>
                    <a:lnTo>
                      <a:pt x="65" y="0"/>
                    </a:lnTo>
                    <a:lnTo>
                      <a:pt x="69" y="0"/>
                    </a:lnTo>
                    <a:close/>
                    <a:moveTo>
                      <a:pt x="19" y="57"/>
                    </a:moveTo>
                    <a:lnTo>
                      <a:pt x="15" y="69"/>
                    </a:lnTo>
                    <a:lnTo>
                      <a:pt x="15" y="76"/>
                    </a:lnTo>
                    <a:lnTo>
                      <a:pt x="15" y="84"/>
                    </a:lnTo>
                    <a:lnTo>
                      <a:pt x="19" y="92"/>
                    </a:lnTo>
                    <a:lnTo>
                      <a:pt x="23" y="99"/>
                    </a:lnTo>
                    <a:lnTo>
                      <a:pt x="27" y="107"/>
                    </a:lnTo>
                    <a:lnTo>
                      <a:pt x="31" y="107"/>
                    </a:lnTo>
                    <a:lnTo>
                      <a:pt x="38" y="111"/>
                    </a:lnTo>
                    <a:lnTo>
                      <a:pt x="42" y="107"/>
                    </a:lnTo>
                    <a:lnTo>
                      <a:pt x="50" y="103"/>
                    </a:lnTo>
                    <a:lnTo>
                      <a:pt x="54" y="95"/>
                    </a:lnTo>
                    <a:lnTo>
                      <a:pt x="54" y="84"/>
                    </a:lnTo>
                    <a:lnTo>
                      <a:pt x="54" y="72"/>
                    </a:lnTo>
                    <a:lnTo>
                      <a:pt x="50" y="61"/>
                    </a:lnTo>
                    <a:lnTo>
                      <a:pt x="42" y="53"/>
                    </a:lnTo>
                    <a:lnTo>
                      <a:pt x="35" y="49"/>
                    </a:lnTo>
                    <a:lnTo>
                      <a:pt x="31" y="49"/>
                    </a:lnTo>
                    <a:lnTo>
                      <a:pt x="27" y="53"/>
                    </a:lnTo>
                    <a:lnTo>
                      <a:pt x="23" y="53"/>
                    </a:lnTo>
                    <a:lnTo>
                      <a:pt x="19" y="57"/>
                    </a:lnTo>
                    <a:close/>
                  </a:path>
                </a:pathLst>
              </a:custGeom>
              <a:solidFill>
                <a:srgbClr val="000000"/>
              </a:solidFill>
              <a:ln w="0">
                <a:solidFill>
                  <a:srgbClr val="000000"/>
                </a:solidFill>
                <a:round/>
                <a:headEnd/>
                <a:tailEnd/>
              </a:ln>
            </p:spPr>
            <p:txBody>
              <a:bodyPr/>
              <a:lstStyle/>
              <a:p>
                <a:endParaRPr lang="en-CA"/>
              </a:p>
            </p:txBody>
          </p:sp>
          <p:sp>
            <p:nvSpPr>
              <p:cNvPr id="15740" name="Freeform 91"/>
              <p:cNvSpPr>
                <a:spLocks/>
              </p:cNvSpPr>
              <p:nvPr/>
            </p:nvSpPr>
            <p:spPr bwMode="auto">
              <a:xfrm>
                <a:off x="2421" y="1741"/>
                <a:ext cx="66" cy="115"/>
              </a:xfrm>
              <a:custGeom>
                <a:avLst/>
                <a:gdLst>
                  <a:gd name="T0" fmla="*/ 66 w 66"/>
                  <a:gd name="T1" fmla="*/ 0 h 115"/>
                  <a:gd name="T2" fmla="*/ 58 w 66"/>
                  <a:gd name="T3" fmla="*/ 15 h 115"/>
                  <a:gd name="T4" fmla="*/ 23 w 66"/>
                  <a:gd name="T5" fmla="*/ 15 h 115"/>
                  <a:gd name="T6" fmla="*/ 16 w 66"/>
                  <a:gd name="T7" fmla="*/ 30 h 115"/>
                  <a:gd name="T8" fmla="*/ 31 w 66"/>
                  <a:gd name="T9" fmla="*/ 34 h 115"/>
                  <a:gd name="T10" fmla="*/ 43 w 66"/>
                  <a:gd name="T11" fmla="*/ 38 h 115"/>
                  <a:gd name="T12" fmla="*/ 54 w 66"/>
                  <a:gd name="T13" fmla="*/ 46 h 115"/>
                  <a:gd name="T14" fmla="*/ 62 w 66"/>
                  <a:gd name="T15" fmla="*/ 61 h 115"/>
                  <a:gd name="T16" fmla="*/ 62 w 66"/>
                  <a:gd name="T17" fmla="*/ 72 h 115"/>
                  <a:gd name="T18" fmla="*/ 62 w 66"/>
                  <a:gd name="T19" fmla="*/ 80 h 115"/>
                  <a:gd name="T20" fmla="*/ 58 w 66"/>
                  <a:gd name="T21" fmla="*/ 88 h 115"/>
                  <a:gd name="T22" fmla="*/ 54 w 66"/>
                  <a:gd name="T23" fmla="*/ 95 h 115"/>
                  <a:gd name="T24" fmla="*/ 50 w 66"/>
                  <a:gd name="T25" fmla="*/ 103 h 115"/>
                  <a:gd name="T26" fmla="*/ 46 w 66"/>
                  <a:gd name="T27" fmla="*/ 107 h 115"/>
                  <a:gd name="T28" fmla="*/ 39 w 66"/>
                  <a:gd name="T29" fmla="*/ 111 h 115"/>
                  <a:gd name="T30" fmla="*/ 31 w 66"/>
                  <a:gd name="T31" fmla="*/ 115 h 115"/>
                  <a:gd name="T32" fmla="*/ 20 w 66"/>
                  <a:gd name="T33" fmla="*/ 115 h 115"/>
                  <a:gd name="T34" fmla="*/ 12 w 66"/>
                  <a:gd name="T35" fmla="*/ 115 h 115"/>
                  <a:gd name="T36" fmla="*/ 4 w 66"/>
                  <a:gd name="T37" fmla="*/ 111 h 115"/>
                  <a:gd name="T38" fmla="*/ 4 w 66"/>
                  <a:gd name="T39" fmla="*/ 107 h 115"/>
                  <a:gd name="T40" fmla="*/ 0 w 66"/>
                  <a:gd name="T41" fmla="*/ 103 h 115"/>
                  <a:gd name="T42" fmla="*/ 0 w 66"/>
                  <a:gd name="T43" fmla="*/ 103 h 115"/>
                  <a:gd name="T44" fmla="*/ 4 w 66"/>
                  <a:gd name="T45" fmla="*/ 99 h 115"/>
                  <a:gd name="T46" fmla="*/ 4 w 66"/>
                  <a:gd name="T47" fmla="*/ 99 h 115"/>
                  <a:gd name="T48" fmla="*/ 8 w 66"/>
                  <a:gd name="T49" fmla="*/ 99 h 115"/>
                  <a:gd name="T50" fmla="*/ 12 w 66"/>
                  <a:gd name="T51" fmla="*/ 99 h 115"/>
                  <a:gd name="T52" fmla="*/ 12 w 66"/>
                  <a:gd name="T53" fmla="*/ 99 h 115"/>
                  <a:gd name="T54" fmla="*/ 16 w 66"/>
                  <a:gd name="T55" fmla="*/ 99 h 115"/>
                  <a:gd name="T56" fmla="*/ 16 w 66"/>
                  <a:gd name="T57" fmla="*/ 103 h 115"/>
                  <a:gd name="T58" fmla="*/ 23 w 66"/>
                  <a:gd name="T59" fmla="*/ 107 h 115"/>
                  <a:gd name="T60" fmla="*/ 31 w 66"/>
                  <a:gd name="T61" fmla="*/ 107 h 115"/>
                  <a:gd name="T62" fmla="*/ 39 w 66"/>
                  <a:gd name="T63" fmla="*/ 103 h 115"/>
                  <a:gd name="T64" fmla="*/ 46 w 66"/>
                  <a:gd name="T65" fmla="*/ 99 h 115"/>
                  <a:gd name="T66" fmla="*/ 50 w 66"/>
                  <a:gd name="T67" fmla="*/ 92 h 115"/>
                  <a:gd name="T68" fmla="*/ 54 w 66"/>
                  <a:gd name="T69" fmla="*/ 80 h 115"/>
                  <a:gd name="T70" fmla="*/ 50 w 66"/>
                  <a:gd name="T71" fmla="*/ 72 h 115"/>
                  <a:gd name="T72" fmla="*/ 46 w 66"/>
                  <a:gd name="T73" fmla="*/ 61 h 115"/>
                  <a:gd name="T74" fmla="*/ 39 w 66"/>
                  <a:gd name="T75" fmla="*/ 53 h 115"/>
                  <a:gd name="T76" fmla="*/ 27 w 66"/>
                  <a:gd name="T77" fmla="*/ 49 h 115"/>
                  <a:gd name="T78" fmla="*/ 20 w 66"/>
                  <a:gd name="T79" fmla="*/ 46 h 115"/>
                  <a:gd name="T80" fmla="*/ 4 w 66"/>
                  <a:gd name="T81" fmla="*/ 46 h 115"/>
                  <a:gd name="T82" fmla="*/ 27 w 66"/>
                  <a:gd name="T83" fmla="*/ 0 h 115"/>
                  <a:gd name="T84" fmla="*/ 66 w 66"/>
                  <a:gd name="T85" fmla="*/ 0 h 11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6"/>
                  <a:gd name="T130" fmla="*/ 0 h 115"/>
                  <a:gd name="T131" fmla="*/ 66 w 66"/>
                  <a:gd name="T132" fmla="*/ 115 h 11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6" h="115">
                    <a:moveTo>
                      <a:pt x="66" y="0"/>
                    </a:moveTo>
                    <a:lnTo>
                      <a:pt x="58" y="15"/>
                    </a:lnTo>
                    <a:lnTo>
                      <a:pt x="23" y="15"/>
                    </a:lnTo>
                    <a:lnTo>
                      <a:pt x="16" y="30"/>
                    </a:lnTo>
                    <a:lnTo>
                      <a:pt x="31" y="34"/>
                    </a:lnTo>
                    <a:lnTo>
                      <a:pt x="43" y="38"/>
                    </a:lnTo>
                    <a:lnTo>
                      <a:pt x="54" y="46"/>
                    </a:lnTo>
                    <a:lnTo>
                      <a:pt x="62" y="61"/>
                    </a:lnTo>
                    <a:lnTo>
                      <a:pt x="62" y="72"/>
                    </a:lnTo>
                    <a:lnTo>
                      <a:pt x="62" y="80"/>
                    </a:lnTo>
                    <a:lnTo>
                      <a:pt x="58" y="88"/>
                    </a:lnTo>
                    <a:lnTo>
                      <a:pt x="54" y="95"/>
                    </a:lnTo>
                    <a:lnTo>
                      <a:pt x="50" y="103"/>
                    </a:lnTo>
                    <a:lnTo>
                      <a:pt x="46" y="107"/>
                    </a:lnTo>
                    <a:lnTo>
                      <a:pt x="39" y="111"/>
                    </a:lnTo>
                    <a:lnTo>
                      <a:pt x="31" y="115"/>
                    </a:lnTo>
                    <a:lnTo>
                      <a:pt x="20" y="115"/>
                    </a:lnTo>
                    <a:lnTo>
                      <a:pt x="12" y="115"/>
                    </a:lnTo>
                    <a:lnTo>
                      <a:pt x="4" y="111"/>
                    </a:lnTo>
                    <a:lnTo>
                      <a:pt x="4" y="107"/>
                    </a:lnTo>
                    <a:lnTo>
                      <a:pt x="0" y="103"/>
                    </a:lnTo>
                    <a:lnTo>
                      <a:pt x="4" y="99"/>
                    </a:lnTo>
                    <a:lnTo>
                      <a:pt x="8" y="99"/>
                    </a:lnTo>
                    <a:lnTo>
                      <a:pt x="12" y="99"/>
                    </a:lnTo>
                    <a:lnTo>
                      <a:pt x="16" y="99"/>
                    </a:lnTo>
                    <a:lnTo>
                      <a:pt x="16" y="103"/>
                    </a:lnTo>
                    <a:lnTo>
                      <a:pt x="23" y="107"/>
                    </a:lnTo>
                    <a:lnTo>
                      <a:pt x="31" y="107"/>
                    </a:lnTo>
                    <a:lnTo>
                      <a:pt x="39" y="103"/>
                    </a:lnTo>
                    <a:lnTo>
                      <a:pt x="46" y="99"/>
                    </a:lnTo>
                    <a:lnTo>
                      <a:pt x="50" y="92"/>
                    </a:lnTo>
                    <a:lnTo>
                      <a:pt x="54" y="80"/>
                    </a:lnTo>
                    <a:lnTo>
                      <a:pt x="50" y="72"/>
                    </a:lnTo>
                    <a:lnTo>
                      <a:pt x="46" y="61"/>
                    </a:lnTo>
                    <a:lnTo>
                      <a:pt x="39" y="53"/>
                    </a:lnTo>
                    <a:lnTo>
                      <a:pt x="27" y="49"/>
                    </a:lnTo>
                    <a:lnTo>
                      <a:pt x="20" y="46"/>
                    </a:lnTo>
                    <a:lnTo>
                      <a:pt x="4" y="46"/>
                    </a:lnTo>
                    <a:lnTo>
                      <a:pt x="27" y="0"/>
                    </a:lnTo>
                    <a:lnTo>
                      <a:pt x="66" y="0"/>
                    </a:lnTo>
                    <a:close/>
                  </a:path>
                </a:pathLst>
              </a:custGeom>
              <a:solidFill>
                <a:srgbClr val="000000"/>
              </a:solidFill>
              <a:ln w="0">
                <a:solidFill>
                  <a:srgbClr val="000000"/>
                </a:solidFill>
                <a:round/>
                <a:headEnd/>
                <a:tailEnd/>
              </a:ln>
            </p:spPr>
            <p:txBody>
              <a:bodyPr/>
              <a:lstStyle/>
              <a:p>
                <a:endParaRPr lang="en-CA"/>
              </a:p>
            </p:txBody>
          </p:sp>
          <p:sp>
            <p:nvSpPr>
              <p:cNvPr id="15741" name="Rectangle 92"/>
              <p:cNvSpPr>
                <a:spLocks noChangeArrowheads="1"/>
              </p:cNvSpPr>
              <p:nvPr/>
            </p:nvSpPr>
            <p:spPr bwMode="auto">
              <a:xfrm>
                <a:off x="2705" y="1706"/>
                <a:ext cx="8" cy="207"/>
              </a:xfrm>
              <a:prstGeom prst="rect">
                <a:avLst/>
              </a:prstGeom>
              <a:solidFill>
                <a:srgbClr val="000000"/>
              </a:solidFill>
              <a:ln w="0">
                <a:solidFill>
                  <a:srgbClr val="000000"/>
                </a:solidFill>
                <a:miter lim="800000"/>
                <a:headEnd/>
                <a:tailEnd/>
              </a:ln>
            </p:spPr>
            <p:txBody>
              <a:bodyPr/>
              <a:lstStyle/>
              <a:p>
                <a:endParaRPr lang="en-US"/>
              </a:p>
            </p:txBody>
          </p:sp>
          <p:sp>
            <p:nvSpPr>
              <p:cNvPr id="15742" name="Freeform 93"/>
              <p:cNvSpPr>
                <a:spLocks noEditPoints="1"/>
              </p:cNvSpPr>
              <p:nvPr/>
            </p:nvSpPr>
            <p:spPr bwMode="auto">
              <a:xfrm>
                <a:off x="2901" y="1741"/>
                <a:ext cx="69" cy="115"/>
              </a:xfrm>
              <a:custGeom>
                <a:avLst/>
                <a:gdLst>
                  <a:gd name="T0" fmla="*/ 0 w 69"/>
                  <a:gd name="T1" fmla="*/ 57 h 115"/>
                  <a:gd name="T2" fmla="*/ 0 w 69"/>
                  <a:gd name="T3" fmla="*/ 42 h 115"/>
                  <a:gd name="T4" fmla="*/ 4 w 69"/>
                  <a:gd name="T5" fmla="*/ 26 h 115"/>
                  <a:gd name="T6" fmla="*/ 11 w 69"/>
                  <a:gd name="T7" fmla="*/ 15 h 115"/>
                  <a:gd name="T8" fmla="*/ 19 w 69"/>
                  <a:gd name="T9" fmla="*/ 3 h 115"/>
                  <a:gd name="T10" fmla="*/ 27 w 69"/>
                  <a:gd name="T11" fmla="*/ 0 h 115"/>
                  <a:gd name="T12" fmla="*/ 35 w 69"/>
                  <a:gd name="T13" fmla="*/ 0 h 115"/>
                  <a:gd name="T14" fmla="*/ 42 w 69"/>
                  <a:gd name="T15" fmla="*/ 0 h 115"/>
                  <a:gd name="T16" fmla="*/ 50 w 69"/>
                  <a:gd name="T17" fmla="*/ 3 h 115"/>
                  <a:gd name="T18" fmla="*/ 58 w 69"/>
                  <a:gd name="T19" fmla="*/ 11 h 115"/>
                  <a:gd name="T20" fmla="*/ 61 w 69"/>
                  <a:gd name="T21" fmla="*/ 26 h 115"/>
                  <a:gd name="T22" fmla="*/ 65 w 69"/>
                  <a:gd name="T23" fmla="*/ 38 h 115"/>
                  <a:gd name="T24" fmla="*/ 69 w 69"/>
                  <a:gd name="T25" fmla="*/ 57 h 115"/>
                  <a:gd name="T26" fmla="*/ 65 w 69"/>
                  <a:gd name="T27" fmla="*/ 72 h 115"/>
                  <a:gd name="T28" fmla="*/ 61 w 69"/>
                  <a:gd name="T29" fmla="*/ 88 h 115"/>
                  <a:gd name="T30" fmla="*/ 58 w 69"/>
                  <a:gd name="T31" fmla="*/ 99 h 115"/>
                  <a:gd name="T32" fmla="*/ 50 w 69"/>
                  <a:gd name="T33" fmla="*/ 111 h 115"/>
                  <a:gd name="T34" fmla="*/ 42 w 69"/>
                  <a:gd name="T35" fmla="*/ 115 h 115"/>
                  <a:gd name="T36" fmla="*/ 31 w 69"/>
                  <a:gd name="T37" fmla="*/ 115 h 115"/>
                  <a:gd name="T38" fmla="*/ 23 w 69"/>
                  <a:gd name="T39" fmla="*/ 115 h 115"/>
                  <a:gd name="T40" fmla="*/ 15 w 69"/>
                  <a:gd name="T41" fmla="*/ 107 h 115"/>
                  <a:gd name="T42" fmla="*/ 8 w 69"/>
                  <a:gd name="T43" fmla="*/ 95 h 115"/>
                  <a:gd name="T44" fmla="*/ 0 w 69"/>
                  <a:gd name="T45" fmla="*/ 80 h 115"/>
                  <a:gd name="T46" fmla="*/ 0 w 69"/>
                  <a:gd name="T47" fmla="*/ 57 h 115"/>
                  <a:gd name="T48" fmla="*/ 15 w 69"/>
                  <a:gd name="T49" fmla="*/ 61 h 115"/>
                  <a:gd name="T50" fmla="*/ 15 w 69"/>
                  <a:gd name="T51" fmla="*/ 80 h 115"/>
                  <a:gd name="T52" fmla="*/ 19 w 69"/>
                  <a:gd name="T53" fmla="*/ 99 h 115"/>
                  <a:gd name="T54" fmla="*/ 23 w 69"/>
                  <a:gd name="T55" fmla="*/ 103 h 115"/>
                  <a:gd name="T56" fmla="*/ 27 w 69"/>
                  <a:gd name="T57" fmla="*/ 107 h 115"/>
                  <a:gd name="T58" fmla="*/ 35 w 69"/>
                  <a:gd name="T59" fmla="*/ 111 h 115"/>
                  <a:gd name="T60" fmla="*/ 38 w 69"/>
                  <a:gd name="T61" fmla="*/ 107 h 115"/>
                  <a:gd name="T62" fmla="*/ 42 w 69"/>
                  <a:gd name="T63" fmla="*/ 107 h 115"/>
                  <a:gd name="T64" fmla="*/ 46 w 69"/>
                  <a:gd name="T65" fmla="*/ 99 h 115"/>
                  <a:gd name="T66" fmla="*/ 50 w 69"/>
                  <a:gd name="T67" fmla="*/ 92 h 115"/>
                  <a:gd name="T68" fmla="*/ 50 w 69"/>
                  <a:gd name="T69" fmla="*/ 76 h 115"/>
                  <a:gd name="T70" fmla="*/ 54 w 69"/>
                  <a:gd name="T71" fmla="*/ 53 h 115"/>
                  <a:gd name="T72" fmla="*/ 50 w 69"/>
                  <a:gd name="T73" fmla="*/ 34 h 115"/>
                  <a:gd name="T74" fmla="*/ 50 w 69"/>
                  <a:gd name="T75" fmla="*/ 23 h 115"/>
                  <a:gd name="T76" fmla="*/ 46 w 69"/>
                  <a:gd name="T77" fmla="*/ 11 h 115"/>
                  <a:gd name="T78" fmla="*/ 42 w 69"/>
                  <a:gd name="T79" fmla="*/ 7 h 115"/>
                  <a:gd name="T80" fmla="*/ 38 w 69"/>
                  <a:gd name="T81" fmla="*/ 7 h 115"/>
                  <a:gd name="T82" fmla="*/ 35 w 69"/>
                  <a:gd name="T83" fmla="*/ 3 h 115"/>
                  <a:gd name="T84" fmla="*/ 27 w 69"/>
                  <a:gd name="T85" fmla="*/ 7 h 115"/>
                  <a:gd name="T86" fmla="*/ 23 w 69"/>
                  <a:gd name="T87" fmla="*/ 11 h 115"/>
                  <a:gd name="T88" fmla="*/ 19 w 69"/>
                  <a:gd name="T89" fmla="*/ 19 h 115"/>
                  <a:gd name="T90" fmla="*/ 15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6"/>
                    </a:lnTo>
                    <a:lnTo>
                      <a:pt x="11" y="15"/>
                    </a:lnTo>
                    <a:lnTo>
                      <a:pt x="19" y="3"/>
                    </a:lnTo>
                    <a:lnTo>
                      <a:pt x="27" y="0"/>
                    </a:lnTo>
                    <a:lnTo>
                      <a:pt x="35" y="0"/>
                    </a:lnTo>
                    <a:lnTo>
                      <a:pt x="42" y="0"/>
                    </a:lnTo>
                    <a:lnTo>
                      <a:pt x="50" y="3"/>
                    </a:lnTo>
                    <a:lnTo>
                      <a:pt x="58" y="11"/>
                    </a:lnTo>
                    <a:lnTo>
                      <a:pt x="61" y="26"/>
                    </a:lnTo>
                    <a:lnTo>
                      <a:pt x="65" y="38"/>
                    </a:lnTo>
                    <a:lnTo>
                      <a:pt x="69" y="57"/>
                    </a:lnTo>
                    <a:lnTo>
                      <a:pt x="65" y="72"/>
                    </a:lnTo>
                    <a:lnTo>
                      <a:pt x="61" y="88"/>
                    </a:lnTo>
                    <a:lnTo>
                      <a:pt x="58" y="99"/>
                    </a:lnTo>
                    <a:lnTo>
                      <a:pt x="50" y="111"/>
                    </a:lnTo>
                    <a:lnTo>
                      <a:pt x="42" y="115"/>
                    </a:lnTo>
                    <a:lnTo>
                      <a:pt x="31" y="115"/>
                    </a:lnTo>
                    <a:lnTo>
                      <a:pt x="23" y="115"/>
                    </a:lnTo>
                    <a:lnTo>
                      <a:pt x="15" y="107"/>
                    </a:lnTo>
                    <a:lnTo>
                      <a:pt x="8" y="95"/>
                    </a:lnTo>
                    <a:lnTo>
                      <a:pt x="0" y="80"/>
                    </a:lnTo>
                    <a:lnTo>
                      <a:pt x="0" y="57"/>
                    </a:lnTo>
                    <a:close/>
                    <a:moveTo>
                      <a:pt x="15" y="61"/>
                    </a:moveTo>
                    <a:lnTo>
                      <a:pt x="15" y="80"/>
                    </a:lnTo>
                    <a:lnTo>
                      <a:pt x="19" y="99"/>
                    </a:lnTo>
                    <a:lnTo>
                      <a:pt x="23" y="103"/>
                    </a:lnTo>
                    <a:lnTo>
                      <a:pt x="27" y="107"/>
                    </a:lnTo>
                    <a:lnTo>
                      <a:pt x="35" y="111"/>
                    </a:lnTo>
                    <a:lnTo>
                      <a:pt x="38" y="107"/>
                    </a:lnTo>
                    <a:lnTo>
                      <a:pt x="42" y="107"/>
                    </a:lnTo>
                    <a:lnTo>
                      <a:pt x="46" y="99"/>
                    </a:lnTo>
                    <a:lnTo>
                      <a:pt x="50" y="92"/>
                    </a:lnTo>
                    <a:lnTo>
                      <a:pt x="50" y="76"/>
                    </a:lnTo>
                    <a:lnTo>
                      <a:pt x="54" y="53"/>
                    </a:lnTo>
                    <a:lnTo>
                      <a:pt x="50" y="34"/>
                    </a:lnTo>
                    <a:lnTo>
                      <a:pt x="50" y="23"/>
                    </a:lnTo>
                    <a:lnTo>
                      <a:pt x="46" y="11"/>
                    </a:lnTo>
                    <a:lnTo>
                      <a:pt x="42" y="7"/>
                    </a:lnTo>
                    <a:lnTo>
                      <a:pt x="38" y="7"/>
                    </a:lnTo>
                    <a:lnTo>
                      <a:pt x="35" y="3"/>
                    </a:lnTo>
                    <a:lnTo>
                      <a:pt x="27" y="7"/>
                    </a:lnTo>
                    <a:lnTo>
                      <a:pt x="23" y="11"/>
                    </a:lnTo>
                    <a:lnTo>
                      <a:pt x="19" y="19"/>
                    </a:lnTo>
                    <a:lnTo>
                      <a:pt x="15"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5743" name="Rectangle 94"/>
              <p:cNvSpPr>
                <a:spLocks noChangeArrowheads="1"/>
              </p:cNvSpPr>
              <p:nvPr/>
            </p:nvSpPr>
            <p:spPr bwMode="auto">
              <a:xfrm>
                <a:off x="3304" y="1706"/>
                <a:ext cx="8" cy="207"/>
              </a:xfrm>
              <a:prstGeom prst="rect">
                <a:avLst/>
              </a:prstGeom>
              <a:solidFill>
                <a:srgbClr val="000000"/>
              </a:solidFill>
              <a:ln w="0">
                <a:solidFill>
                  <a:srgbClr val="000000"/>
                </a:solidFill>
                <a:miter lim="800000"/>
                <a:headEnd/>
                <a:tailEnd/>
              </a:ln>
            </p:spPr>
            <p:txBody>
              <a:bodyPr/>
              <a:lstStyle/>
              <a:p>
                <a:endParaRPr lang="en-US"/>
              </a:p>
            </p:txBody>
          </p:sp>
          <p:sp>
            <p:nvSpPr>
              <p:cNvPr id="15744" name="Freeform 95"/>
              <p:cNvSpPr>
                <a:spLocks/>
              </p:cNvSpPr>
              <p:nvPr/>
            </p:nvSpPr>
            <p:spPr bwMode="auto">
              <a:xfrm>
                <a:off x="3507" y="1836"/>
                <a:ext cx="19" cy="20"/>
              </a:xfrm>
              <a:custGeom>
                <a:avLst/>
                <a:gdLst>
                  <a:gd name="T0" fmla="*/ 12 w 19"/>
                  <a:gd name="T1" fmla="*/ 0 h 20"/>
                  <a:gd name="T2" fmla="*/ 16 w 19"/>
                  <a:gd name="T3" fmla="*/ 0 h 20"/>
                  <a:gd name="T4" fmla="*/ 16 w 19"/>
                  <a:gd name="T5" fmla="*/ 4 h 20"/>
                  <a:gd name="T6" fmla="*/ 19 w 19"/>
                  <a:gd name="T7" fmla="*/ 8 h 20"/>
                  <a:gd name="T8" fmla="*/ 19 w 19"/>
                  <a:gd name="T9" fmla="*/ 12 h 20"/>
                  <a:gd name="T10" fmla="*/ 19 w 19"/>
                  <a:gd name="T11" fmla="*/ 16 h 20"/>
                  <a:gd name="T12" fmla="*/ 16 w 19"/>
                  <a:gd name="T13" fmla="*/ 16 h 20"/>
                  <a:gd name="T14" fmla="*/ 16 w 19"/>
                  <a:gd name="T15" fmla="*/ 20 h 20"/>
                  <a:gd name="T16" fmla="*/ 12 w 19"/>
                  <a:gd name="T17" fmla="*/ 20 h 20"/>
                  <a:gd name="T18" fmla="*/ 8 w 19"/>
                  <a:gd name="T19" fmla="*/ 20 h 20"/>
                  <a:gd name="T20" fmla="*/ 4 w 19"/>
                  <a:gd name="T21" fmla="*/ 16 h 20"/>
                  <a:gd name="T22" fmla="*/ 0 w 19"/>
                  <a:gd name="T23" fmla="*/ 16 h 20"/>
                  <a:gd name="T24" fmla="*/ 0 w 19"/>
                  <a:gd name="T25" fmla="*/ 12 h 20"/>
                  <a:gd name="T26" fmla="*/ 0 w 19"/>
                  <a:gd name="T27" fmla="*/ 8 h 20"/>
                  <a:gd name="T28" fmla="*/ 4 w 19"/>
                  <a:gd name="T29" fmla="*/ 4 h 20"/>
                  <a:gd name="T30" fmla="*/ 8 w 19"/>
                  <a:gd name="T31" fmla="*/ 0 h 20"/>
                  <a:gd name="T32" fmla="*/ 12 w 19"/>
                  <a:gd name="T33" fmla="*/ 0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20"/>
                  <a:gd name="T53" fmla="*/ 19 w 19"/>
                  <a:gd name="T54" fmla="*/ 20 h 2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20">
                    <a:moveTo>
                      <a:pt x="12" y="0"/>
                    </a:moveTo>
                    <a:lnTo>
                      <a:pt x="16" y="0"/>
                    </a:lnTo>
                    <a:lnTo>
                      <a:pt x="16" y="4"/>
                    </a:lnTo>
                    <a:lnTo>
                      <a:pt x="19" y="8"/>
                    </a:lnTo>
                    <a:lnTo>
                      <a:pt x="19" y="12"/>
                    </a:lnTo>
                    <a:lnTo>
                      <a:pt x="19" y="16"/>
                    </a:lnTo>
                    <a:lnTo>
                      <a:pt x="16" y="16"/>
                    </a:lnTo>
                    <a:lnTo>
                      <a:pt x="16" y="20"/>
                    </a:lnTo>
                    <a:lnTo>
                      <a:pt x="12" y="20"/>
                    </a:lnTo>
                    <a:lnTo>
                      <a:pt x="8" y="20"/>
                    </a:lnTo>
                    <a:lnTo>
                      <a:pt x="4" y="16"/>
                    </a:lnTo>
                    <a:lnTo>
                      <a:pt x="0" y="16"/>
                    </a:lnTo>
                    <a:lnTo>
                      <a:pt x="0" y="12"/>
                    </a:lnTo>
                    <a:lnTo>
                      <a:pt x="0" y="8"/>
                    </a:lnTo>
                    <a:lnTo>
                      <a:pt x="4" y="4"/>
                    </a:lnTo>
                    <a:lnTo>
                      <a:pt x="8" y="0"/>
                    </a:lnTo>
                    <a:lnTo>
                      <a:pt x="12" y="0"/>
                    </a:lnTo>
                    <a:close/>
                  </a:path>
                </a:pathLst>
              </a:custGeom>
              <a:solidFill>
                <a:srgbClr val="000000"/>
              </a:solidFill>
              <a:ln w="0">
                <a:solidFill>
                  <a:srgbClr val="000000"/>
                </a:solidFill>
                <a:round/>
                <a:headEnd/>
                <a:tailEnd/>
              </a:ln>
            </p:spPr>
            <p:txBody>
              <a:bodyPr/>
              <a:lstStyle/>
              <a:p>
                <a:endParaRPr lang="en-CA"/>
              </a:p>
            </p:txBody>
          </p:sp>
          <p:sp>
            <p:nvSpPr>
              <p:cNvPr id="15745" name="Freeform 96"/>
              <p:cNvSpPr>
                <a:spLocks noEditPoints="1"/>
              </p:cNvSpPr>
              <p:nvPr/>
            </p:nvSpPr>
            <p:spPr bwMode="auto">
              <a:xfrm>
                <a:off x="3546" y="1741"/>
                <a:ext cx="69" cy="115"/>
              </a:xfrm>
              <a:custGeom>
                <a:avLst/>
                <a:gdLst>
                  <a:gd name="T0" fmla="*/ 0 w 69"/>
                  <a:gd name="T1" fmla="*/ 57 h 115"/>
                  <a:gd name="T2" fmla="*/ 0 w 69"/>
                  <a:gd name="T3" fmla="*/ 42 h 115"/>
                  <a:gd name="T4" fmla="*/ 3 w 69"/>
                  <a:gd name="T5" fmla="*/ 26 h 115"/>
                  <a:gd name="T6" fmla="*/ 11 w 69"/>
                  <a:gd name="T7" fmla="*/ 15 h 115"/>
                  <a:gd name="T8" fmla="*/ 19 w 69"/>
                  <a:gd name="T9" fmla="*/ 3 h 115"/>
                  <a:gd name="T10" fmla="*/ 26 w 69"/>
                  <a:gd name="T11" fmla="*/ 0 h 115"/>
                  <a:gd name="T12" fmla="*/ 34 w 69"/>
                  <a:gd name="T13" fmla="*/ 0 h 115"/>
                  <a:gd name="T14" fmla="*/ 42 w 69"/>
                  <a:gd name="T15" fmla="*/ 0 h 115"/>
                  <a:gd name="T16" fmla="*/ 49 w 69"/>
                  <a:gd name="T17" fmla="*/ 3 h 115"/>
                  <a:gd name="T18" fmla="*/ 57 w 69"/>
                  <a:gd name="T19" fmla="*/ 11 h 115"/>
                  <a:gd name="T20" fmla="*/ 65 w 69"/>
                  <a:gd name="T21" fmla="*/ 26 h 115"/>
                  <a:gd name="T22" fmla="*/ 69 w 69"/>
                  <a:gd name="T23" fmla="*/ 38 h 115"/>
                  <a:gd name="T24" fmla="*/ 69 w 69"/>
                  <a:gd name="T25" fmla="*/ 57 h 115"/>
                  <a:gd name="T26" fmla="*/ 69 w 69"/>
                  <a:gd name="T27" fmla="*/ 72 h 115"/>
                  <a:gd name="T28" fmla="*/ 65 w 69"/>
                  <a:gd name="T29" fmla="*/ 88 h 115"/>
                  <a:gd name="T30" fmla="*/ 57 w 69"/>
                  <a:gd name="T31" fmla="*/ 99 h 115"/>
                  <a:gd name="T32" fmla="*/ 49 w 69"/>
                  <a:gd name="T33" fmla="*/ 111 h 115"/>
                  <a:gd name="T34" fmla="*/ 42 w 69"/>
                  <a:gd name="T35" fmla="*/ 115 h 115"/>
                  <a:gd name="T36" fmla="*/ 34 w 69"/>
                  <a:gd name="T37" fmla="*/ 115 h 115"/>
                  <a:gd name="T38" fmla="*/ 23 w 69"/>
                  <a:gd name="T39" fmla="*/ 115 h 115"/>
                  <a:gd name="T40" fmla="*/ 15 w 69"/>
                  <a:gd name="T41" fmla="*/ 107 h 115"/>
                  <a:gd name="T42" fmla="*/ 7 w 69"/>
                  <a:gd name="T43" fmla="*/ 95 h 115"/>
                  <a:gd name="T44" fmla="*/ 0 w 69"/>
                  <a:gd name="T45" fmla="*/ 80 h 115"/>
                  <a:gd name="T46" fmla="*/ 0 w 69"/>
                  <a:gd name="T47" fmla="*/ 57 h 115"/>
                  <a:gd name="T48" fmla="*/ 15 w 69"/>
                  <a:gd name="T49" fmla="*/ 61 h 115"/>
                  <a:gd name="T50" fmla="*/ 15 w 69"/>
                  <a:gd name="T51" fmla="*/ 80 h 115"/>
                  <a:gd name="T52" fmla="*/ 19 w 69"/>
                  <a:gd name="T53" fmla="*/ 99 h 115"/>
                  <a:gd name="T54" fmla="*/ 23 w 69"/>
                  <a:gd name="T55" fmla="*/ 103 h 115"/>
                  <a:gd name="T56" fmla="*/ 26 w 69"/>
                  <a:gd name="T57" fmla="*/ 107 h 115"/>
                  <a:gd name="T58" fmla="*/ 34 w 69"/>
                  <a:gd name="T59" fmla="*/ 111 h 115"/>
                  <a:gd name="T60" fmla="*/ 38 w 69"/>
                  <a:gd name="T61" fmla="*/ 107 h 115"/>
                  <a:gd name="T62" fmla="*/ 42 w 69"/>
                  <a:gd name="T63" fmla="*/ 107 h 115"/>
                  <a:gd name="T64" fmla="*/ 46 w 69"/>
                  <a:gd name="T65" fmla="*/ 99 h 115"/>
                  <a:gd name="T66" fmla="*/ 49 w 69"/>
                  <a:gd name="T67" fmla="*/ 92 h 115"/>
                  <a:gd name="T68" fmla="*/ 53 w 69"/>
                  <a:gd name="T69" fmla="*/ 76 h 115"/>
                  <a:gd name="T70" fmla="*/ 53 w 69"/>
                  <a:gd name="T71" fmla="*/ 53 h 115"/>
                  <a:gd name="T72" fmla="*/ 53 w 69"/>
                  <a:gd name="T73" fmla="*/ 34 h 115"/>
                  <a:gd name="T74" fmla="*/ 49 w 69"/>
                  <a:gd name="T75" fmla="*/ 23 h 115"/>
                  <a:gd name="T76" fmla="*/ 46 w 69"/>
                  <a:gd name="T77" fmla="*/ 11 h 115"/>
                  <a:gd name="T78" fmla="*/ 42 w 69"/>
                  <a:gd name="T79" fmla="*/ 7 h 115"/>
                  <a:gd name="T80" fmla="*/ 38 w 69"/>
                  <a:gd name="T81" fmla="*/ 7 h 115"/>
                  <a:gd name="T82" fmla="*/ 34 w 69"/>
                  <a:gd name="T83" fmla="*/ 3 h 115"/>
                  <a:gd name="T84" fmla="*/ 30 w 69"/>
                  <a:gd name="T85" fmla="*/ 7 h 115"/>
                  <a:gd name="T86" fmla="*/ 23 w 69"/>
                  <a:gd name="T87" fmla="*/ 11 h 115"/>
                  <a:gd name="T88" fmla="*/ 19 w 69"/>
                  <a:gd name="T89" fmla="*/ 19 h 115"/>
                  <a:gd name="T90" fmla="*/ 15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3" y="26"/>
                    </a:lnTo>
                    <a:lnTo>
                      <a:pt x="11" y="15"/>
                    </a:lnTo>
                    <a:lnTo>
                      <a:pt x="19" y="3"/>
                    </a:lnTo>
                    <a:lnTo>
                      <a:pt x="26" y="0"/>
                    </a:lnTo>
                    <a:lnTo>
                      <a:pt x="34" y="0"/>
                    </a:lnTo>
                    <a:lnTo>
                      <a:pt x="42" y="0"/>
                    </a:lnTo>
                    <a:lnTo>
                      <a:pt x="49" y="3"/>
                    </a:lnTo>
                    <a:lnTo>
                      <a:pt x="57" y="11"/>
                    </a:lnTo>
                    <a:lnTo>
                      <a:pt x="65" y="26"/>
                    </a:lnTo>
                    <a:lnTo>
                      <a:pt x="69" y="38"/>
                    </a:lnTo>
                    <a:lnTo>
                      <a:pt x="69" y="57"/>
                    </a:lnTo>
                    <a:lnTo>
                      <a:pt x="69" y="72"/>
                    </a:lnTo>
                    <a:lnTo>
                      <a:pt x="65" y="88"/>
                    </a:lnTo>
                    <a:lnTo>
                      <a:pt x="57" y="99"/>
                    </a:lnTo>
                    <a:lnTo>
                      <a:pt x="49" y="111"/>
                    </a:lnTo>
                    <a:lnTo>
                      <a:pt x="42" y="115"/>
                    </a:lnTo>
                    <a:lnTo>
                      <a:pt x="34" y="115"/>
                    </a:lnTo>
                    <a:lnTo>
                      <a:pt x="23" y="115"/>
                    </a:lnTo>
                    <a:lnTo>
                      <a:pt x="15" y="107"/>
                    </a:lnTo>
                    <a:lnTo>
                      <a:pt x="7" y="95"/>
                    </a:lnTo>
                    <a:lnTo>
                      <a:pt x="0" y="80"/>
                    </a:lnTo>
                    <a:lnTo>
                      <a:pt x="0" y="57"/>
                    </a:lnTo>
                    <a:close/>
                    <a:moveTo>
                      <a:pt x="15" y="61"/>
                    </a:moveTo>
                    <a:lnTo>
                      <a:pt x="15" y="80"/>
                    </a:lnTo>
                    <a:lnTo>
                      <a:pt x="19" y="99"/>
                    </a:lnTo>
                    <a:lnTo>
                      <a:pt x="23" y="103"/>
                    </a:lnTo>
                    <a:lnTo>
                      <a:pt x="26" y="107"/>
                    </a:lnTo>
                    <a:lnTo>
                      <a:pt x="34" y="111"/>
                    </a:lnTo>
                    <a:lnTo>
                      <a:pt x="38" y="107"/>
                    </a:lnTo>
                    <a:lnTo>
                      <a:pt x="42" y="107"/>
                    </a:lnTo>
                    <a:lnTo>
                      <a:pt x="46" y="99"/>
                    </a:lnTo>
                    <a:lnTo>
                      <a:pt x="49" y="92"/>
                    </a:lnTo>
                    <a:lnTo>
                      <a:pt x="53" y="76"/>
                    </a:lnTo>
                    <a:lnTo>
                      <a:pt x="53" y="53"/>
                    </a:lnTo>
                    <a:lnTo>
                      <a:pt x="53" y="34"/>
                    </a:lnTo>
                    <a:lnTo>
                      <a:pt x="49" y="23"/>
                    </a:lnTo>
                    <a:lnTo>
                      <a:pt x="46" y="11"/>
                    </a:lnTo>
                    <a:lnTo>
                      <a:pt x="42" y="7"/>
                    </a:lnTo>
                    <a:lnTo>
                      <a:pt x="38" y="7"/>
                    </a:lnTo>
                    <a:lnTo>
                      <a:pt x="34" y="3"/>
                    </a:lnTo>
                    <a:lnTo>
                      <a:pt x="30" y="7"/>
                    </a:lnTo>
                    <a:lnTo>
                      <a:pt x="23" y="11"/>
                    </a:lnTo>
                    <a:lnTo>
                      <a:pt x="19" y="19"/>
                    </a:lnTo>
                    <a:lnTo>
                      <a:pt x="15"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5746" name="Freeform 97"/>
              <p:cNvSpPr>
                <a:spLocks noEditPoints="1"/>
              </p:cNvSpPr>
              <p:nvPr/>
            </p:nvSpPr>
            <p:spPr bwMode="auto">
              <a:xfrm>
                <a:off x="3630" y="1741"/>
                <a:ext cx="69" cy="115"/>
              </a:xfrm>
              <a:custGeom>
                <a:avLst/>
                <a:gdLst>
                  <a:gd name="T0" fmla="*/ 0 w 69"/>
                  <a:gd name="T1" fmla="*/ 57 h 115"/>
                  <a:gd name="T2" fmla="*/ 0 w 69"/>
                  <a:gd name="T3" fmla="*/ 42 h 115"/>
                  <a:gd name="T4" fmla="*/ 4 w 69"/>
                  <a:gd name="T5" fmla="*/ 26 h 115"/>
                  <a:gd name="T6" fmla="*/ 11 w 69"/>
                  <a:gd name="T7" fmla="*/ 15 h 115"/>
                  <a:gd name="T8" fmla="*/ 19 w 69"/>
                  <a:gd name="T9" fmla="*/ 3 h 115"/>
                  <a:gd name="T10" fmla="*/ 27 w 69"/>
                  <a:gd name="T11" fmla="*/ 0 h 115"/>
                  <a:gd name="T12" fmla="*/ 35 w 69"/>
                  <a:gd name="T13" fmla="*/ 0 h 115"/>
                  <a:gd name="T14" fmla="*/ 42 w 69"/>
                  <a:gd name="T15" fmla="*/ 0 h 115"/>
                  <a:gd name="T16" fmla="*/ 50 w 69"/>
                  <a:gd name="T17" fmla="*/ 3 h 115"/>
                  <a:gd name="T18" fmla="*/ 58 w 69"/>
                  <a:gd name="T19" fmla="*/ 11 h 115"/>
                  <a:gd name="T20" fmla="*/ 61 w 69"/>
                  <a:gd name="T21" fmla="*/ 26 h 115"/>
                  <a:gd name="T22" fmla="*/ 69 w 69"/>
                  <a:gd name="T23" fmla="*/ 38 h 115"/>
                  <a:gd name="T24" fmla="*/ 69 w 69"/>
                  <a:gd name="T25" fmla="*/ 57 h 115"/>
                  <a:gd name="T26" fmla="*/ 69 w 69"/>
                  <a:gd name="T27" fmla="*/ 72 h 115"/>
                  <a:gd name="T28" fmla="*/ 61 w 69"/>
                  <a:gd name="T29" fmla="*/ 88 h 115"/>
                  <a:gd name="T30" fmla="*/ 58 w 69"/>
                  <a:gd name="T31" fmla="*/ 99 h 115"/>
                  <a:gd name="T32" fmla="*/ 50 w 69"/>
                  <a:gd name="T33" fmla="*/ 111 h 115"/>
                  <a:gd name="T34" fmla="*/ 42 w 69"/>
                  <a:gd name="T35" fmla="*/ 115 h 115"/>
                  <a:gd name="T36" fmla="*/ 35 w 69"/>
                  <a:gd name="T37" fmla="*/ 115 h 115"/>
                  <a:gd name="T38" fmla="*/ 23 w 69"/>
                  <a:gd name="T39" fmla="*/ 115 h 115"/>
                  <a:gd name="T40" fmla="*/ 15 w 69"/>
                  <a:gd name="T41" fmla="*/ 107 h 115"/>
                  <a:gd name="T42" fmla="*/ 8 w 69"/>
                  <a:gd name="T43" fmla="*/ 95 h 115"/>
                  <a:gd name="T44" fmla="*/ 0 w 69"/>
                  <a:gd name="T45" fmla="*/ 80 h 115"/>
                  <a:gd name="T46" fmla="*/ 0 w 69"/>
                  <a:gd name="T47" fmla="*/ 57 h 115"/>
                  <a:gd name="T48" fmla="*/ 15 w 69"/>
                  <a:gd name="T49" fmla="*/ 61 h 115"/>
                  <a:gd name="T50" fmla="*/ 15 w 69"/>
                  <a:gd name="T51" fmla="*/ 80 h 115"/>
                  <a:gd name="T52" fmla="*/ 19 w 69"/>
                  <a:gd name="T53" fmla="*/ 99 h 115"/>
                  <a:gd name="T54" fmla="*/ 23 w 69"/>
                  <a:gd name="T55" fmla="*/ 103 h 115"/>
                  <a:gd name="T56" fmla="*/ 27 w 69"/>
                  <a:gd name="T57" fmla="*/ 107 h 115"/>
                  <a:gd name="T58" fmla="*/ 35 w 69"/>
                  <a:gd name="T59" fmla="*/ 111 h 115"/>
                  <a:gd name="T60" fmla="*/ 38 w 69"/>
                  <a:gd name="T61" fmla="*/ 107 h 115"/>
                  <a:gd name="T62" fmla="*/ 42 w 69"/>
                  <a:gd name="T63" fmla="*/ 107 h 115"/>
                  <a:gd name="T64" fmla="*/ 46 w 69"/>
                  <a:gd name="T65" fmla="*/ 99 h 115"/>
                  <a:gd name="T66" fmla="*/ 50 w 69"/>
                  <a:gd name="T67" fmla="*/ 92 h 115"/>
                  <a:gd name="T68" fmla="*/ 54 w 69"/>
                  <a:gd name="T69" fmla="*/ 76 h 115"/>
                  <a:gd name="T70" fmla="*/ 54 w 69"/>
                  <a:gd name="T71" fmla="*/ 53 h 115"/>
                  <a:gd name="T72" fmla="*/ 54 w 69"/>
                  <a:gd name="T73" fmla="*/ 34 h 115"/>
                  <a:gd name="T74" fmla="*/ 50 w 69"/>
                  <a:gd name="T75" fmla="*/ 23 h 115"/>
                  <a:gd name="T76" fmla="*/ 46 w 69"/>
                  <a:gd name="T77" fmla="*/ 11 h 115"/>
                  <a:gd name="T78" fmla="*/ 42 w 69"/>
                  <a:gd name="T79" fmla="*/ 7 h 115"/>
                  <a:gd name="T80" fmla="*/ 38 w 69"/>
                  <a:gd name="T81" fmla="*/ 7 h 115"/>
                  <a:gd name="T82" fmla="*/ 35 w 69"/>
                  <a:gd name="T83" fmla="*/ 3 h 115"/>
                  <a:gd name="T84" fmla="*/ 27 w 69"/>
                  <a:gd name="T85" fmla="*/ 7 h 115"/>
                  <a:gd name="T86" fmla="*/ 23 w 69"/>
                  <a:gd name="T87" fmla="*/ 11 h 115"/>
                  <a:gd name="T88" fmla="*/ 19 w 69"/>
                  <a:gd name="T89" fmla="*/ 19 h 115"/>
                  <a:gd name="T90" fmla="*/ 15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6"/>
                    </a:lnTo>
                    <a:lnTo>
                      <a:pt x="11" y="15"/>
                    </a:lnTo>
                    <a:lnTo>
                      <a:pt x="19" y="3"/>
                    </a:lnTo>
                    <a:lnTo>
                      <a:pt x="27" y="0"/>
                    </a:lnTo>
                    <a:lnTo>
                      <a:pt x="35" y="0"/>
                    </a:lnTo>
                    <a:lnTo>
                      <a:pt x="42" y="0"/>
                    </a:lnTo>
                    <a:lnTo>
                      <a:pt x="50" y="3"/>
                    </a:lnTo>
                    <a:lnTo>
                      <a:pt x="58" y="11"/>
                    </a:lnTo>
                    <a:lnTo>
                      <a:pt x="61" y="26"/>
                    </a:lnTo>
                    <a:lnTo>
                      <a:pt x="69" y="38"/>
                    </a:lnTo>
                    <a:lnTo>
                      <a:pt x="69" y="57"/>
                    </a:lnTo>
                    <a:lnTo>
                      <a:pt x="69" y="72"/>
                    </a:lnTo>
                    <a:lnTo>
                      <a:pt x="61" y="88"/>
                    </a:lnTo>
                    <a:lnTo>
                      <a:pt x="58" y="99"/>
                    </a:lnTo>
                    <a:lnTo>
                      <a:pt x="50" y="111"/>
                    </a:lnTo>
                    <a:lnTo>
                      <a:pt x="42" y="115"/>
                    </a:lnTo>
                    <a:lnTo>
                      <a:pt x="35" y="115"/>
                    </a:lnTo>
                    <a:lnTo>
                      <a:pt x="23" y="115"/>
                    </a:lnTo>
                    <a:lnTo>
                      <a:pt x="15" y="107"/>
                    </a:lnTo>
                    <a:lnTo>
                      <a:pt x="8" y="95"/>
                    </a:lnTo>
                    <a:lnTo>
                      <a:pt x="0" y="80"/>
                    </a:lnTo>
                    <a:lnTo>
                      <a:pt x="0" y="57"/>
                    </a:lnTo>
                    <a:close/>
                    <a:moveTo>
                      <a:pt x="15" y="61"/>
                    </a:moveTo>
                    <a:lnTo>
                      <a:pt x="15" y="80"/>
                    </a:lnTo>
                    <a:lnTo>
                      <a:pt x="19" y="99"/>
                    </a:lnTo>
                    <a:lnTo>
                      <a:pt x="23" y="103"/>
                    </a:lnTo>
                    <a:lnTo>
                      <a:pt x="27" y="107"/>
                    </a:lnTo>
                    <a:lnTo>
                      <a:pt x="35" y="111"/>
                    </a:lnTo>
                    <a:lnTo>
                      <a:pt x="38" y="107"/>
                    </a:lnTo>
                    <a:lnTo>
                      <a:pt x="42" y="107"/>
                    </a:lnTo>
                    <a:lnTo>
                      <a:pt x="46" y="99"/>
                    </a:lnTo>
                    <a:lnTo>
                      <a:pt x="50" y="92"/>
                    </a:lnTo>
                    <a:lnTo>
                      <a:pt x="54" y="76"/>
                    </a:lnTo>
                    <a:lnTo>
                      <a:pt x="54" y="53"/>
                    </a:lnTo>
                    <a:lnTo>
                      <a:pt x="54" y="34"/>
                    </a:lnTo>
                    <a:lnTo>
                      <a:pt x="50" y="23"/>
                    </a:lnTo>
                    <a:lnTo>
                      <a:pt x="46" y="11"/>
                    </a:lnTo>
                    <a:lnTo>
                      <a:pt x="42" y="7"/>
                    </a:lnTo>
                    <a:lnTo>
                      <a:pt x="38" y="7"/>
                    </a:lnTo>
                    <a:lnTo>
                      <a:pt x="35" y="3"/>
                    </a:lnTo>
                    <a:lnTo>
                      <a:pt x="27" y="7"/>
                    </a:lnTo>
                    <a:lnTo>
                      <a:pt x="23" y="11"/>
                    </a:lnTo>
                    <a:lnTo>
                      <a:pt x="19" y="19"/>
                    </a:lnTo>
                    <a:lnTo>
                      <a:pt x="15"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5747" name="Freeform 98"/>
              <p:cNvSpPr>
                <a:spLocks noEditPoints="1"/>
              </p:cNvSpPr>
              <p:nvPr/>
            </p:nvSpPr>
            <p:spPr bwMode="auto">
              <a:xfrm>
                <a:off x="3711" y="1741"/>
                <a:ext cx="72" cy="115"/>
              </a:xfrm>
              <a:custGeom>
                <a:avLst/>
                <a:gdLst>
                  <a:gd name="T0" fmla="*/ 72 w 72"/>
                  <a:gd name="T1" fmla="*/ 72 h 115"/>
                  <a:gd name="T2" fmla="*/ 72 w 72"/>
                  <a:gd name="T3" fmla="*/ 84 h 115"/>
                  <a:gd name="T4" fmla="*/ 57 w 72"/>
                  <a:gd name="T5" fmla="*/ 84 h 115"/>
                  <a:gd name="T6" fmla="*/ 57 w 72"/>
                  <a:gd name="T7" fmla="*/ 115 h 115"/>
                  <a:gd name="T8" fmla="*/ 42 w 72"/>
                  <a:gd name="T9" fmla="*/ 115 h 115"/>
                  <a:gd name="T10" fmla="*/ 42 w 72"/>
                  <a:gd name="T11" fmla="*/ 84 h 115"/>
                  <a:gd name="T12" fmla="*/ 0 w 72"/>
                  <a:gd name="T13" fmla="*/ 84 h 115"/>
                  <a:gd name="T14" fmla="*/ 0 w 72"/>
                  <a:gd name="T15" fmla="*/ 72 h 115"/>
                  <a:gd name="T16" fmla="*/ 46 w 72"/>
                  <a:gd name="T17" fmla="*/ 0 h 115"/>
                  <a:gd name="T18" fmla="*/ 57 w 72"/>
                  <a:gd name="T19" fmla="*/ 0 h 115"/>
                  <a:gd name="T20" fmla="*/ 57 w 72"/>
                  <a:gd name="T21" fmla="*/ 72 h 115"/>
                  <a:gd name="T22" fmla="*/ 72 w 72"/>
                  <a:gd name="T23" fmla="*/ 72 h 115"/>
                  <a:gd name="T24" fmla="*/ 42 w 72"/>
                  <a:gd name="T25" fmla="*/ 72 h 115"/>
                  <a:gd name="T26" fmla="*/ 42 w 72"/>
                  <a:gd name="T27" fmla="*/ 15 h 115"/>
                  <a:gd name="T28" fmla="*/ 7 w 72"/>
                  <a:gd name="T29" fmla="*/ 72 h 115"/>
                  <a:gd name="T30" fmla="*/ 42 w 72"/>
                  <a:gd name="T31" fmla="*/ 72 h 11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2"/>
                  <a:gd name="T49" fmla="*/ 0 h 115"/>
                  <a:gd name="T50" fmla="*/ 72 w 72"/>
                  <a:gd name="T51" fmla="*/ 115 h 115"/>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2" h="115">
                    <a:moveTo>
                      <a:pt x="72" y="72"/>
                    </a:moveTo>
                    <a:lnTo>
                      <a:pt x="72" y="84"/>
                    </a:lnTo>
                    <a:lnTo>
                      <a:pt x="57" y="84"/>
                    </a:lnTo>
                    <a:lnTo>
                      <a:pt x="57" y="115"/>
                    </a:lnTo>
                    <a:lnTo>
                      <a:pt x="42" y="115"/>
                    </a:lnTo>
                    <a:lnTo>
                      <a:pt x="42" y="84"/>
                    </a:lnTo>
                    <a:lnTo>
                      <a:pt x="0" y="84"/>
                    </a:lnTo>
                    <a:lnTo>
                      <a:pt x="0" y="72"/>
                    </a:lnTo>
                    <a:lnTo>
                      <a:pt x="46" y="0"/>
                    </a:lnTo>
                    <a:lnTo>
                      <a:pt x="57" y="0"/>
                    </a:lnTo>
                    <a:lnTo>
                      <a:pt x="57" y="72"/>
                    </a:lnTo>
                    <a:lnTo>
                      <a:pt x="72" y="72"/>
                    </a:lnTo>
                    <a:close/>
                    <a:moveTo>
                      <a:pt x="42" y="72"/>
                    </a:moveTo>
                    <a:lnTo>
                      <a:pt x="42" y="15"/>
                    </a:lnTo>
                    <a:lnTo>
                      <a:pt x="7" y="72"/>
                    </a:lnTo>
                    <a:lnTo>
                      <a:pt x="42" y="72"/>
                    </a:lnTo>
                    <a:close/>
                  </a:path>
                </a:pathLst>
              </a:custGeom>
              <a:solidFill>
                <a:srgbClr val="000000"/>
              </a:solidFill>
              <a:ln w="0">
                <a:solidFill>
                  <a:srgbClr val="000000"/>
                </a:solidFill>
                <a:round/>
                <a:headEnd/>
                <a:tailEnd/>
              </a:ln>
            </p:spPr>
            <p:txBody>
              <a:bodyPr/>
              <a:lstStyle/>
              <a:p>
                <a:endParaRPr lang="en-CA"/>
              </a:p>
            </p:txBody>
          </p:sp>
          <p:sp>
            <p:nvSpPr>
              <p:cNvPr id="15748" name="Freeform 99"/>
              <p:cNvSpPr>
                <a:spLocks noEditPoints="1"/>
              </p:cNvSpPr>
              <p:nvPr/>
            </p:nvSpPr>
            <p:spPr bwMode="auto">
              <a:xfrm>
                <a:off x="3795" y="1741"/>
                <a:ext cx="73" cy="115"/>
              </a:xfrm>
              <a:custGeom>
                <a:avLst/>
                <a:gdLst>
                  <a:gd name="T0" fmla="*/ 4 w 73"/>
                  <a:gd name="T1" fmla="*/ 115 h 115"/>
                  <a:gd name="T2" fmla="*/ 4 w 73"/>
                  <a:gd name="T3" fmla="*/ 115 h 115"/>
                  <a:gd name="T4" fmla="*/ 15 w 73"/>
                  <a:gd name="T5" fmla="*/ 111 h 115"/>
                  <a:gd name="T6" fmla="*/ 23 w 73"/>
                  <a:gd name="T7" fmla="*/ 107 h 115"/>
                  <a:gd name="T8" fmla="*/ 31 w 73"/>
                  <a:gd name="T9" fmla="*/ 99 h 115"/>
                  <a:gd name="T10" fmla="*/ 42 w 73"/>
                  <a:gd name="T11" fmla="*/ 92 h 115"/>
                  <a:gd name="T12" fmla="*/ 50 w 73"/>
                  <a:gd name="T13" fmla="*/ 76 h 115"/>
                  <a:gd name="T14" fmla="*/ 54 w 73"/>
                  <a:gd name="T15" fmla="*/ 65 h 115"/>
                  <a:gd name="T16" fmla="*/ 42 w 73"/>
                  <a:gd name="T17" fmla="*/ 69 h 115"/>
                  <a:gd name="T18" fmla="*/ 31 w 73"/>
                  <a:gd name="T19" fmla="*/ 72 h 115"/>
                  <a:gd name="T20" fmla="*/ 19 w 73"/>
                  <a:gd name="T21" fmla="*/ 69 h 115"/>
                  <a:gd name="T22" fmla="*/ 11 w 73"/>
                  <a:gd name="T23" fmla="*/ 61 h 115"/>
                  <a:gd name="T24" fmla="*/ 4 w 73"/>
                  <a:gd name="T25" fmla="*/ 53 h 115"/>
                  <a:gd name="T26" fmla="*/ 0 w 73"/>
                  <a:gd name="T27" fmla="*/ 38 h 115"/>
                  <a:gd name="T28" fmla="*/ 4 w 73"/>
                  <a:gd name="T29" fmla="*/ 26 h 115"/>
                  <a:gd name="T30" fmla="*/ 11 w 73"/>
                  <a:gd name="T31" fmla="*/ 15 h 115"/>
                  <a:gd name="T32" fmla="*/ 19 w 73"/>
                  <a:gd name="T33" fmla="*/ 7 h 115"/>
                  <a:gd name="T34" fmla="*/ 27 w 73"/>
                  <a:gd name="T35" fmla="*/ 0 h 115"/>
                  <a:gd name="T36" fmla="*/ 34 w 73"/>
                  <a:gd name="T37" fmla="*/ 0 h 115"/>
                  <a:gd name="T38" fmla="*/ 50 w 73"/>
                  <a:gd name="T39" fmla="*/ 3 h 115"/>
                  <a:gd name="T40" fmla="*/ 61 w 73"/>
                  <a:gd name="T41" fmla="*/ 11 h 115"/>
                  <a:gd name="T42" fmla="*/ 65 w 73"/>
                  <a:gd name="T43" fmla="*/ 23 h 115"/>
                  <a:gd name="T44" fmla="*/ 69 w 73"/>
                  <a:gd name="T45" fmla="*/ 34 h 115"/>
                  <a:gd name="T46" fmla="*/ 73 w 73"/>
                  <a:gd name="T47" fmla="*/ 46 h 115"/>
                  <a:gd name="T48" fmla="*/ 69 w 73"/>
                  <a:gd name="T49" fmla="*/ 65 h 115"/>
                  <a:gd name="T50" fmla="*/ 61 w 73"/>
                  <a:gd name="T51" fmla="*/ 80 h 115"/>
                  <a:gd name="T52" fmla="*/ 50 w 73"/>
                  <a:gd name="T53" fmla="*/ 95 h 115"/>
                  <a:gd name="T54" fmla="*/ 38 w 73"/>
                  <a:gd name="T55" fmla="*/ 107 h 115"/>
                  <a:gd name="T56" fmla="*/ 23 w 73"/>
                  <a:gd name="T57" fmla="*/ 115 h 115"/>
                  <a:gd name="T58" fmla="*/ 8 w 73"/>
                  <a:gd name="T59" fmla="*/ 115 h 115"/>
                  <a:gd name="T60" fmla="*/ 4 w 73"/>
                  <a:gd name="T61" fmla="*/ 115 h 115"/>
                  <a:gd name="T62" fmla="*/ 54 w 73"/>
                  <a:gd name="T63" fmla="*/ 57 h 115"/>
                  <a:gd name="T64" fmla="*/ 54 w 73"/>
                  <a:gd name="T65" fmla="*/ 49 h 115"/>
                  <a:gd name="T66" fmla="*/ 58 w 73"/>
                  <a:gd name="T67" fmla="*/ 42 h 115"/>
                  <a:gd name="T68" fmla="*/ 54 w 73"/>
                  <a:gd name="T69" fmla="*/ 34 h 115"/>
                  <a:gd name="T70" fmla="*/ 54 w 73"/>
                  <a:gd name="T71" fmla="*/ 23 h 115"/>
                  <a:gd name="T72" fmla="*/ 50 w 73"/>
                  <a:gd name="T73" fmla="*/ 15 h 115"/>
                  <a:gd name="T74" fmla="*/ 46 w 73"/>
                  <a:gd name="T75" fmla="*/ 11 h 115"/>
                  <a:gd name="T76" fmla="*/ 42 w 73"/>
                  <a:gd name="T77" fmla="*/ 7 h 115"/>
                  <a:gd name="T78" fmla="*/ 34 w 73"/>
                  <a:gd name="T79" fmla="*/ 3 h 115"/>
                  <a:gd name="T80" fmla="*/ 27 w 73"/>
                  <a:gd name="T81" fmla="*/ 7 h 115"/>
                  <a:gd name="T82" fmla="*/ 23 w 73"/>
                  <a:gd name="T83" fmla="*/ 11 h 115"/>
                  <a:gd name="T84" fmla="*/ 19 w 73"/>
                  <a:gd name="T85" fmla="*/ 19 h 115"/>
                  <a:gd name="T86" fmla="*/ 19 w 73"/>
                  <a:gd name="T87" fmla="*/ 30 h 115"/>
                  <a:gd name="T88" fmla="*/ 19 w 73"/>
                  <a:gd name="T89" fmla="*/ 46 h 115"/>
                  <a:gd name="T90" fmla="*/ 23 w 73"/>
                  <a:gd name="T91" fmla="*/ 57 h 115"/>
                  <a:gd name="T92" fmla="*/ 31 w 73"/>
                  <a:gd name="T93" fmla="*/ 61 h 115"/>
                  <a:gd name="T94" fmla="*/ 38 w 73"/>
                  <a:gd name="T95" fmla="*/ 65 h 115"/>
                  <a:gd name="T96" fmla="*/ 42 w 73"/>
                  <a:gd name="T97" fmla="*/ 65 h 115"/>
                  <a:gd name="T98" fmla="*/ 46 w 73"/>
                  <a:gd name="T99" fmla="*/ 61 h 115"/>
                  <a:gd name="T100" fmla="*/ 50 w 73"/>
                  <a:gd name="T101" fmla="*/ 61 h 115"/>
                  <a:gd name="T102" fmla="*/ 54 w 73"/>
                  <a:gd name="T103" fmla="*/ 57 h 11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73"/>
                  <a:gd name="T157" fmla="*/ 0 h 115"/>
                  <a:gd name="T158" fmla="*/ 73 w 73"/>
                  <a:gd name="T159" fmla="*/ 115 h 115"/>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73" h="115">
                    <a:moveTo>
                      <a:pt x="4" y="115"/>
                    </a:moveTo>
                    <a:lnTo>
                      <a:pt x="4" y="115"/>
                    </a:lnTo>
                    <a:lnTo>
                      <a:pt x="15" y="111"/>
                    </a:lnTo>
                    <a:lnTo>
                      <a:pt x="23" y="107"/>
                    </a:lnTo>
                    <a:lnTo>
                      <a:pt x="31" y="99"/>
                    </a:lnTo>
                    <a:lnTo>
                      <a:pt x="42" y="92"/>
                    </a:lnTo>
                    <a:lnTo>
                      <a:pt x="50" y="76"/>
                    </a:lnTo>
                    <a:lnTo>
                      <a:pt x="54" y="65"/>
                    </a:lnTo>
                    <a:lnTo>
                      <a:pt x="42" y="69"/>
                    </a:lnTo>
                    <a:lnTo>
                      <a:pt x="31" y="72"/>
                    </a:lnTo>
                    <a:lnTo>
                      <a:pt x="19" y="69"/>
                    </a:lnTo>
                    <a:lnTo>
                      <a:pt x="11" y="61"/>
                    </a:lnTo>
                    <a:lnTo>
                      <a:pt x="4" y="53"/>
                    </a:lnTo>
                    <a:lnTo>
                      <a:pt x="0" y="38"/>
                    </a:lnTo>
                    <a:lnTo>
                      <a:pt x="4" y="26"/>
                    </a:lnTo>
                    <a:lnTo>
                      <a:pt x="11" y="15"/>
                    </a:lnTo>
                    <a:lnTo>
                      <a:pt x="19" y="7"/>
                    </a:lnTo>
                    <a:lnTo>
                      <a:pt x="27" y="0"/>
                    </a:lnTo>
                    <a:lnTo>
                      <a:pt x="34" y="0"/>
                    </a:lnTo>
                    <a:lnTo>
                      <a:pt x="50" y="3"/>
                    </a:lnTo>
                    <a:lnTo>
                      <a:pt x="61" y="11"/>
                    </a:lnTo>
                    <a:lnTo>
                      <a:pt x="65" y="23"/>
                    </a:lnTo>
                    <a:lnTo>
                      <a:pt x="69" y="34"/>
                    </a:lnTo>
                    <a:lnTo>
                      <a:pt x="73" y="46"/>
                    </a:lnTo>
                    <a:lnTo>
                      <a:pt x="69" y="65"/>
                    </a:lnTo>
                    <a:lnTo>
                      <a:pt x="61" y="80"/>
                    </a:lnTo>
                    <a:lnTo>
                      <a:pt x="50" y="95"/>
                    </a:lnTo>
                    <a:lnTo>
                      <a:pt x="38" y="107"/>
                    </a:lnTo>
                    <a:lnTo>
                      <a:pt x="23" y="115"/>
                    </a:lnTo>
                    <a:lnTo>
                      <a:pt x="8" y="115"/>
                    </a:lnTo>
                    <a:lnTo>
                      <a:pt x="4" y="115"/>
                    </a:lnTo>
                    <a:close/>
                    <a:moveTo>
                      <a:pt x="54" y="57"/>
                    </a:moveTo>
                    <a:lnTo>
                      <a:pt x="54" y="49"/>
                    </a:lnTo>
                    <a:lnTo>
                      <a:pt x="58" y="42"/>
                    </a:lnTo>
                    <a:lnTo>
                      <a:pt x="54" y="34"/>
                    </a:lnTo>
                    <a:lnTo>
                      <a:pt x="54" y="23"/>
                    </a:lnTo>
                    <a:lnTo>
                      <a:pt x="50" y="15"/>
                    </a:lnTo>
                    <a:lnTo>
                      <a:pt x="46" y="11"/>
                    </a:lnTo>
                    <a:lnTo>
                      <a:pt x="42" y="7"/>
                    </a:lnTo>
                    <a:lnTo>
                      <a:pt x="34" y="3"/>
                    </a:lnTo>
                    <a:lnTo>
                      <a:pt x="27" y="7"/>
                    </a:lnTo>
                    <a:lnTo>
                      <a:pt x="23" y="11"/>
                    </a:lnTo>
                    <a:lnTo>
                      <a:pt x="19" y="19"/>
                    </a:lnTo>
                    <a:lnTo>
                      <a:pt x="19" y="30"/>
                    </a:lnTo>
                    <a:lnTo>
                      <a:pt x="19" y="46"/>
                    </a:lnTo>
                    <a:lnTo>
                      <a:pt x="23" y="57"/>
                    </a:lnTo>
                    <a:lnTo>
                      <a:pt x="31" y="61"/>
                    </a:lnTo>
                    <a:lnTo>
                      <a:pt x="38" y="65"/>
                    </a:lnTo>
                    <a:lnTo>
                      <a:pt x="42" y="65"/>
                    </a:lnTo>
                    <a:lnTo>
                      <a:pt x="46" y="61"/>
                    </a:lnTo>
                    <a:lnTo>
                      <a:pt x="50" y="61"/>
                    </a:lnTo>
                    <a:lnTo>
                      <a:pt x="54" y="57"/>
                    </a:lnTo>
                    <a:close/>
                  </a:path>
                </a:pathLst>
              </a:custGeom>
              <a:solidFill>
                <a:srgbClr val="000000"/>
              </a:solidFill>
              <a:ln w="0">
                <a:solidFill>
                  <a:srgbClr val="000000"/>
                </a:solidFill>
                <a:round/>
                <a:headEnd/>
                <a:tailEnd/>
              </a:ln>
            </p:spPr>
            <p:txBody>
              <a:bodyPr/>
              <a:lstStyle/>
              <a:p>
                <a:endParaRPr lang="en-CA"/>
              </a:p>
            </p:txBody>
          </p:sp>
          <p:sp>
            <p:nvSpPr>
              <p:cNvPr id="15749" name="Rectangle 100"/>
              <p:cNvSpPr>
                <a:spLocks noChangeArrowheads="1"/>
              </p:cNvSpPr>
              <p:nvPr/>
            </p:nvSpPr>
            <p:spPr bwMode="auto">
              <a:xfrm>
                <a:off x="4071" y="1706"/>
                <a:ext cx="8" cy="207"/>
              </a:xfrm>
              <a:prstGeom prst="rect">
                <a:avLst/>
              </a:prstGeom>
              <a:solidFill>
                <a:srgbClr val="000000"/>
              </a:solidFill>
              <a:ln w="0">
                <a:solidFill>
                  <a:srgbClr val="000000"/>
                </a:solidFill>
                <a:miter lim="800000"/>
                <a:headEnd/>
                <a:tailEnd/>
              </a:ln>
            </p:spPr>
            <p:txBody>
              <a:bodyPr/>
              <a:lstStyle/>
              <a:p>
                <a:endParaRPr lang="en-US"/>
              </a:p>
            </p:txBody>
          </p:sp>
          <p:sp>
            <p:nvSpPr>
              <p:cNvPr id="15750" name="Freeform 101"/>
              <p:cNvSpPr>
                <a:spLocks/>
              </p:cNvSpPr>
              <p:nvPr/>
            </p:nvSpPr>
            <p:spPr bwMode="auto">
              <a:xfrm>
                <a:off x="4275" y="1836"/>
                <a:ext cx="19" cy="20"/>
              </a:xfrm>
              <a:custGeom>
                <a:avLst/>
                <a:gdLst>
                  <a:gd name="T0" fmla="*/ 11 w 19"/>
                  <a:gd name="T1" fmla="*/ 0 h 20"/>
                  <a:gd name="T2" fmla="*/ 15 w 19"/>
                  <a:gd name="T3" fmla="*/ 0 h 20"/>
                  <a:gd name="T4" fmla="*/ 19 w 19"/>
                  <a:gd name="T5" fmla="*/ 4 h 20"/>
                  <a:gd name="T6" fmla="*/ 19 w 19"/>
                  <a:gd name="T7" fmla="*/ 8 h 20"/>
                  <a:gd name="T8" fmla="*/ 19 w 19"/>
                  <a:gd name="T9" fmla="*/ 12 h 20"/>
                  <a:gd name="T10" fmla="*/ 19 w 19"/>
                  <a:gd name="T11" fmla="*/ 16 h 20"/>
                  <a:gd name="T12" fmla="*/ 19 w 19"/>
                  <a:gd name="T13" fmla="*/ 16 h 20"/>
                  <a:gd name="T14" fmla="*/ 15 w 19"/>
                  <a:gd name="T15" fmla="*/ 20 h 20"/>
                  <a:gd name="T16" fmla="*/ 11 w 19"/>
                  <a:gd name="T17" fmla="*/ 20 h 20"/>
                  <a:gd name="T18" fmla="*/ 7 w 19"/>
                  <a:gd name="T19" fmla="*/ 20 h 20"/>
                  <a:gd name="T20" fmla="*/ 3 w 19"/>
                  <a:gd name="T21" fmla="*/ 16 h 20"/>
                  <a:gd name="T22" fmla="*/ 3 w 19"/>
                  <a:gd name="T23" fmla="*/ 16 h 20"/>
                  <a:gd name="T24" fmla="*/ 0 w 19"/>
                  <a:gd name="T25" fmla="*/ 12 h 20"/>
                  <a:gd name="T26" fmla="*/ 3 w 19"/>
                  <a:gd name="T27" fmla="*/ 8 h 20"/>
                  <a:gd name="T28" fmla="*/ 3 w 19"/>
                  <a:gd name="T29" fmla="*/ 4 h 20"/>
                  <a:gd name="T30" fmla="*/ 7 w 19"/>
                  <a:gd name="T31" fmla="*/ 0 h 20"/>
                  <a:gd name="T32" fmla="*/ 11 w 19"/>
                  <a:gd name="T33" fmla="*/ 0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20"/>
                  <a:gd name="T53" fmla="*/ 19 w 19"/>
                  <a:gd name="T54" fmla="*/ 20 h 2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20">
                    <a:moveTo>
                      <a:pt x="11" y="0"/>
                    </a:moveTo>
                    <a:lnTo>
                      <a:pt x="15" y="0"/>
                    </a:lnTo>
                    <a:lnTo>
                      <a:pt x="19" y="4"/>
                    </a:lnTo>
                    <a:lnTo>
                      <a:pt x="19" y="8"/>
                    </a:lnTo>
                    <a:lnTo>
                      <a:pt x="19" y="12"/>
                    </a:lnTo>
                    <a:lnTo>
                      <a:pt x="19" y="16"/>
                    </a:lnTo>
                    <a:lnTo>
                      <a:pt x="15" y="20"/>
                    </a:lnTo>
                    <a:lnTo>
                      <a:pt x="11" y="20"/>
                    </a:lnTo>
                    <a:lnTo>
                      <a:pt x="7" y="20"/>
                    </a:lnTo>
                    <a:lnTo>
                      <a:pt x="3" y="16"/>
                    </a:lnTo>
                    <a:lnTo>
                      <a:pt x="0" y="12"/>
                    </a:lnTo>
                    <a:lnTo>
                      <a:pt x="3" y="8"/>
                    </a:lnTo>
                    <a:lnTo>
                      <a:pt x="3" y="4"/>
                    </a:lnTo>
                    <a:lnTo>
                      <a:pt x="7" y="0"/>
                    </a:lnTo>
                    <a:lnTo>
                      <a:pt x="11" y="0"/>
                    </a:lnTo>
                    <a:close/>
                  </a:path>
                </a:pathLst>
              </a:custGeom>
              <a:solidFill>
                <a:srgbClr val="000000"/>
              </a:solidFill>
              <a:ln w="0">
                <a:solidFill>
                  <a:srgbClr val="000000"/>
                </a:solidFill>
                <a:round/>
                <a:headEnd/>
                <a:tailEnd/>
              </a:ln>
            </p:spPr>
            <p:txBody>
              <a:bodyPr/>
              <a:lstStyle/>
              <a:p>
                <a:endParaRPr lang="en-CA"/>
              </a:p>
            </p:txBody>
          </p:sp>
          <p:sp>
            <p:nvSpPr>
              <p:cNvPr id="15751" name="Freeform 102"/>
              <p:cNvSpPr>
                <a:spLocks noEditPoints="1"/>
              </p:cNvSpPr>
              <p:nvPr/>
            </p:nvSpPr>
            <p:spPr bwMode="auto">
              <a:xfrm>
                <a:off x="4313" y="1741"/>
                <a:ext cx="69" cy="115"/>
              </a:xfrm>
              <a:custGeom>
                <a:avLst/>
                <a:gdLst>
                  <a:gd name="T0" fmla="*/ 0 w 69"/>
                  <a:gd name="T1" fmla="*/ 57 h 115"/>
                  <a:gd name="T2" fmla="*/ 0 w 69"/>
                  <a:gd name="T3" fmla="*/ 42 h 115"/>
                  <a:gd name="T4" fmla="*/ 4 w 69"/>
                  <a:gd name="T5" fmla="*/ 26 h 115"/>
                  <a:gd name="T6" fmla="*/ 11 w 69"/>
                  <a:gd name="T7" fmla="*/ 15 h 115"/>
                  <a:gd name="T8" fmla="*/ 19 w 69"/>
                  <a:gd name="T9" fmla="*/ 3 h 115"/>
                  <a:gd name="T10" fmla="*/ 27 w 69"/>
                  <a:gd name="T11" fmla="*/ 0 h 115"/>
                  <a:gd name="T12" fmla="*/ 34 w 69"/>
                  <a:gd name="T13" fmla="*/ 0 h 115"/>
                  <a:gd name="T14" fmla="*/ 42 w 69"/>
                  <a:gd name="T15" fmla="*/ 0 h 115"/>
                  <a:gd name="T16" fmla="*/ 50 w 69"/>
                  <a:gd name="T17" fmla="*/ 3 h 115"/>
                  <a:gd name="T18" fmla="*/ 57 w 69"/>
                  <a:gd name="T19" fmla="*/ 11 h 115"/>
                  <a:gd name="T20" fmla="*/ 65 w 69"/>
                  <a:gd name="T21" fmla="*/ 26 h 115"/>
                  <a:gd name="T22" fmla="*/ 69 w 69"/>
                  <a:gd name="T23" fmla="*/ 38 h 115"/>
                  <a:gd name="T24" fmla="*/ 69 w 69"/>
                  <a:gd name="T25" fmla="*/ 57 h 115"/>
                  <a:gd name="T26" fmla="*/ 69 w 69"/>
                  <a:gd name="T27" fmla="*/ 72 h 115"/>
                  <a:gd name="T28" fmla="*/ 65 w 69"/>
                  <a:gd name="T29" fmla="*/ 88 h 115"/>
                  <a:gd name="T30" fmla="*/ 57 w 69"/>
                  <a:gd name="T31" fmla="*/ 99 h 115"/>
                  <a:gd name="T32" fmla="*/ 50 w 69"/>
                  <a:gd name="T33" fmla="*/ 111 h 115"/>
                  <a:gd name="T34" fmla="*/ 42 w 69"/>
                  <a:gd name="T35" fmla="*/ 115 h 115"/>
                  <a:gd name="T36" fmla="*/ 34 w 69"/>
                  <a:gd name="T37" fmla="*/ 115 h 115"/>
                  <a:gd name="T38" fmla="*/ 23 w 69"/>
                  <a:gd name="T39" fmla="*/ 115 h 115"/>
                  <a:gd name="T40" fmla="*/ 15 w 69"/>
                  <a:gd name="T41" fmla="*/ 107 h 115"/>
                  <a:gd name="T42" fmla="*/ 8 w 69"/>
                  <a:gd name="T43" fmla="*/ 95 h 115"/>
                  <a:gd name="T44" fmla="*/ 4 w 69"/>
                  <a:gd name="T45" fmla="*/ 80 h 115"/>
                  <a:gd name="T46" fmla="*/ 0 w 69"/>
                  <a:gd name="T47" fmla="*/ 57 h 115"/>
                  <a:gd name="T48" fmla="*/ 15 w 69"/>
                  <a:gd name="T49" fmla="*/ 61 h 115"/>
                  <a:gd name="T50" fmla="*/ 15 w 69"/>
                  <a:gd name="T51" fmla="*/ 80 h 115"/>
                  <a:gd name="T52" fmla="*/ 23 w 69"/>
                  <a:gd name="T53" fmla="*/ 99 h 115"/>
                  <a:gd name="T54" fmla="*/ 23 w 69"/>
                  <a:gd name="T55" fmla="*/ 103 h 115"/>
                  <a:gd name="T56" fmla="*/ 31 w 69"/>
                  <a:gd name="T57" fmla="*/ 107 h 115"/>
                  <a:gd name="T58" fmla="*/ 34 w 69"/>
                  <a:gd name="T59" fmla="*/ 111 h 115"/>
                  <a:gd name="T60" fmla="*/ 38 w 69"/>
                  <a:gd name="T61" fmla="*/ 107 h 115"/>
                  <a:gd name="T62" fmla="*/ 42 w 69"/>
                  <a:gd name="T63" fmla="*/ 107 h 115"/>
                  <a:gd name="T64" fmla="*/ 46 w 69"/>
                  <a:gd name="T65" fmla="*/ 99 h 115"/>
                  <a:gd name="T66" fmla="*/ 50 w 69"/>
                  <a:gd name="T67" fmla="*/ 92 h 115"/>
                  <a:gd name="T68" fmla="*/ 54 w 69"/>
                  <a:gd name="T69" fmla="*/ 76 h 115"/>
                  <a:gd name="T70" fmla="*/ 54 w 69"/>
                  <a:gd name="T71" fmla="*/ 53 h 115"/>
                  <a:gd name="T72" fmla="*/ 54 w 69"/>
                  <a:gd name="T73" fmla="*/ 34 h 115"/>
                  <a:gd name="T74" fmla="*/ 50 w 69"/>
                  <a:gd name="T75" fmla="*/ 23 h 115"/>
                  <a:gd name="T76" fmla="*/ 46 w 69"/>
                  <a:gd name="T77" fmla="*/ 11 h 115"/>
                  <a:gd name="T78" fmla="*/ 42 w 69"/>
                  <a:gd name="T79" fmla="*/ 7 h 115"/>
                  <a:gd name="T80" fmla="*/ 38 w 69"/>
                  <a:gd name="T81" fmla="*/ 7 h 115"/>
                  <a:gd name="T82" fmla="*/ 34 w 69"/>
                  <a:gd name="T83" fmla="*/ 3 h 115"/>
                  <a:gd name="T84" fmla="*/ 31 w 69"/>
                  <a:gd name="T85" fmla="*/ 7 h 115"/>
                  <a:gd name="T86" fmla="*/ 27 w 69"/>
                  <a:gd name="T87" fmla="*/ 11 h 115"/>
                  <a:gd name="T88" fmla="*/ 19 w 69"/>
                  <a:gd name="T89" fmla="*/ 19 h 115"/>
                  <a:gd name="T90" fmla="*/ 19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6"/>
                    </a:lnTo>
                    <a:lnTo>
                      <a:pt x="11" y="15"/>
                    </a:lnTo>
                    <a:lnTo>
                      <a:pt x="19" y="3"/>
                    </a:lnTo>
                    <a:lnTo>
                      <a:pt x="27" y="0"/>
                    </a:lnTo>
                    <a:lnTo>
                      <a:pt x="34" y="0"/>
                    </a:lnTo>
                    <a:lnTo>
                      <a:pt x="42" y="0"/>
                    </a:lnTo>
                    <a:lnTo>
                      <a:pt x="50" y="3"/>
                    </a:lnTo>
                    <a:lnTo>
                      <a:pt x="57" y="11"/>
                    </a:lnTo>
                    <a:lnTo>
                      <a:pt x="65" y="26"/>
                    </a:lnTo>
                    <a:lnTo>
                      <a:pt x="69" y="38"/>
                    </a:lnTo>
                    <a:lnTo>
                      <a:pt x="69" y="57"/>
                    </a:lnTo>
                    <a:lnTo>
                      <a:pt x="69" y="72"/>
                    </a:lnTo>
                    <a:lnTo>
                      <a:pt x="65" y="88"/>
                    </a:lnTo>
                    <a:lnTo>
                      <a:pt x="57" y="99"/>
                    </a:lnTo>
                    <a:lnTo>
                      <a:pt x="50" y="111"/>
                    </a:lnTo>
                    <a:lnTo>
                      <a:pt x="42" y="115"/>
                    </a:lnTo>
                    <a:lnTo>
                      <a:pt x="34" y="115"/>
                    </a:lnTo>
                    <a:lnTo>
                      <a:pt x="23" y="115"/>
                    </a:lnTo>
                    <a:lnTo>
                      <a:pt x="15" y="107"/>
                    </a:lnTo>
                    <a:lnTo>
                      <a:pt x="8" y="95"/>
                    </a:lnTo>
                    <a:lnTo>
                      <a:pt x="4" y="80"/>
                    </a:lnTo>
                    <a:lnTo>
                      <a:pt x="0" y="57"/>
                    </a:lnTo>
                    <a:close/>
                    <a:moveTo>
                      <a:pt x="15" y="61"/>
                    </a:moveTo>
                    <a:lnTo>
                      <a:pt x="15" y="80"/>
                    </a:lnTo>
                    <a:lnTo>
                      <a:pt x="23" y="99"/>
                    </a:lnTo>
                    <a:lnTo>
                      <a:pt x="23" y="103"/>
                    </a:lnTo>
                    <a:lnTo>
                      <a:pt x="31" y="107"/>
                    </a:lnTo>
                    <a:lnTo>
                      <a:pt x="34" y="111"/>
                    </a:lnTo>
                    <a:lnTo>
                      <a:pt x="38" y="107"/>
                    </a:lnTo>
                    <a:lnTo>
                      <a:pt x="42" y="107"/>
                    </a:lnTo>
                    <a:lnTo>
                      <a:pt x="46" y="99"/>
                    </a:lnTo>
                    <a:lnTo>
                      <a:pt x="50" y="92"/>
                    </a:lnTo>
                    <a:lnTo>
                      <a:pt x="54" y="76"/>
                    </a:lnTo>
                    <a:lnTo>
                      <a:pt x="54" y="53"/>
                    </a:lnTo>
                    <a:lnTo>
                      <a:pt x="54" y="34"/>
                    </a:lnTo>
                    <a:lnTo>
                      <a:pt x="50" y="23"/>
                    </a:lnTo>
                    <a:lnTo>
                      <a:pt x="46" y="11"/>
                    </a:lnTo>
                    <a:lnTo>
                      <a:pt x="42" y="7"/>
                    </a:lnTo>
                    <a:lnTo>
                      <a:pt x="38" y="7"/>
                    </a:lnTo>
                    <a:lnTo>
                      <a:pt x="34" y="3"/>
                    </a:lnTo>
                    <a:lnTo>
                      <a:pt x="31" y="7"/>
                    </a:lnTo>
                    <a:lnTo>
                      <a:pt x="27" y="11"/>
                    </a:lnTo>
                    <a:lnTo>
                      <a:pt x="19" y="19"/>
                    </a:lnTo>
                    <a:lnTo>
                      <a:pt x="19"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5752" name="Freeform 103"/>
              <p:cNvSpPr>
                <a:spLocks noEditPoints="1"/>
              </p:cNvSpPr>
              <p:nvPr/>
            </p:nvSpPr>
            <p:spPr bwMode="auto">
              <a:xfrm>
                <a:off x="4397" y="1741"/>
                <a:ext cx="69" cy="115"/>
              </a:xfrm>
              <a:custGeom>
                <a:avLst/>
                <a:gdLst>
                  <a:gd name="T0" fmla="*/ 0 w 69"/>
                  <a:gd name="T1" fmla="*/ 57 h 115"/>
                  <a:gd name="T2" fmla="*/ 0 w 69"/>
                  <a:gd name="T3" fmla="*/ 42 h 115"/>
                  <a:gd name="T4" fmla="*/ 4 w 69"/>
                  <a:gd name="T5" fmla="*/ 26 h 115"/>
                  <a:gd name="T6" fmla="*/ 12 w 69"/>
                  <a:gd name="T7" fmla="*/ 15 h 115"/>
                  <a:gd name="T8" fmla="*/ 20 w 69"/>
                  <a:gd name="T9" fmla="*/ 3 h 115"/>
                  <a:gd name="T10" fmla="*/ 27 w 69"/>
                  <a:gd name="T11" fmla="*/ 0 h 115"/>
                  <a:gd name="T12" fmla="*/ 35 w 69"/>
                  <a:gd name="T13" fmla="*/ 0 h 115"/>
                  <a:gd name="T14" fmla="*/ 43 w 69"/>
                  <a:gd name="T15" fmla="*/ 0 h 115"/>
                  <a:gd name="T16" fmla="*/ 50 w 69"/>
                  <a:gd name="T17" fmla="*/ 3 h 115"/>
                  <a:gd name="T18" fmla="*/ 58 w 69"/>
                  <a:gd name="T19" fmla="*/ 11 h 115"/>
                  <a:gd name="T20" fmla="*/ 66 w 69"/>
                  <a:gd name="T21" fmla="*/ 26 h 115"/>
                  <a:gd name="T22" fmla="*/ 69 w 69"/>
                  <a:gd name="T23" fmla="*/ 38 h 115"/>
                  <a:gd name="T24" fmla="*/ 69 w 69"/>
                  <a:gd name="T25" fmla="*/ 57 h 115"/>
                  <a:gd name="T26" fmla="*/ 69 w 69"/>
                  <a:gd name="T27" fmla="*/ 72 h 115"/>
                  <a:gd name="T28" fmla="*/ 66 w 69"/>
                  <a:gd name="T29" fmla="*/ 88 h 115"/>
                  <a:gd name="T30" fmla="*/ 58 w 69"/>
                  <a:gd name="T31" fmla="*/ 99 h 115"/>
                  <a:gd name="T32" fmla="*/ 50 w 69"/>
                  <a:gd name="T33" fmla="*/ 111 h 115"/>
                  <a:gd name="T34" fmla="*/ 43 w 69"/>
                  <a:gd name="T35" fmla="*/ 115 h 115"/>
                  <a:gd name="T36" fmla="*/ 35 w 69"/>
                  <a:gd name="T37" fmla="*/ 115 h 115"/>
                  <a:gd name="T38" fmla="*/ 23 w 69"/>
                  <a:gd name="T39" fmla="*/ 115 h 115"/>
                  <a:gd name="T40" fmla="*/ 16 w 69"/>
                  <a:gd name="T41" fmla="*/ 107 h 115"/>
                  <a:gd name="T42" fmla="*/ 8 w 69"/>
                  <a:gd name="T43" fmla="*/ 95 h 115"/>
                  <a:gd name="T44" fmla="*/ 0 w 69"/>
                  <a:gd name="T45" fmla="*/ 80 h 115"/>
                  <a:gd name="T46" fmla="*/ 0 w 69"/>
                  <a:gd name="T47" fmla="*/ 57 h 115"/>
                  <a:gd name="T48" fmla="*/ 16 w 69"/>
                  <a:gd name="T49" fmla="*/ 61 h 115"/>
                  <a:gd name="T50" fmla="*/ 16 w 69"/>
                  <a:gd name="T51" fmla="*/ 80 h 115"/>
                  <a:gd name="T52" fmla="*/ 20 w 69"/>
                  <a:gd name="T53" fmla="*/ 99 h 115"/>
                  <a:gd name="T54" fmla="*/ 23 w 69"/>
                  <a:gd name="T55" fmla="*/ 103 h 115"/>
                  <a:gd name="T56" fmla="*/ 31 w 69"/>
                  <a:gd name="T57" fmla="*/ 107 h 115"/>
                  <a:gd name="T58" fmla="*/ 35 w 69"/>
                  <a:gd name="T59" fmla="*/ 111 h 115"/>
                  <a:gd name="T60" fmla="*/ 39 w 69"/>
                  <a:gd name="T61" fmla="*/ 107 h 115"/>
                  <a:gd name="T62" fmla="*/ 43 w 69"/>
                  <a:gd name="T63" fmla="*/ 107 h 115"/>
                  <a:gd name="T64" fmla="*/ 46 w 69"/>
                  <a:gd name="T65" fmla="*/ 99 h 115"/>
                  <a:gd name="T66" fmla="*/ 50 w 69"/>
                  <a:gd name="T67" fmla="*/ 92 h 115"/>
                  <a:gd name="T68" fmla="*/ 54 w 69"/>
                  <a:gd name="T69" fmla="*/ 76 h 115"/>
                  <a:gd name="T70" fmla="*/ 54 w 69"/>
                  <a:gd name="T71" fmla="*/ 53 h 115"/>
                  <a:gd name="T72" fmla="*/ 54 w 69"/>
                  <a:gd name="T73" fmla="*/ 34 h 115"/>
                  <a:gd name="T74" fmla="*/ 50 w 69"/>
                  <a:gd name="T75" fmla="*/ 23 h 115"/>
                  <a:gd name="T76" fmla="*/ 46 w 69"/>
                  <a:gd name="T77" fmla="*/ 11 h 115"/>
                  <a:gd name="T78" fmla="*/ 43 w 69"/>
                  <a:gd name="T79" fmla="*/ 7 h 115"/>
                  <a:gd name="T80" fmla="*/ 39 w 69"/>
                  <a:gd name="T81" fmla="*/ 7 h 115"/>
                  <a:gd name="T82" fmla="*/ 35 w 69"/>
                  <a:gd name="T83" fmla="*/ 3 h 115"/>
                  <a:gd name="T84" fmla="*/ 31 w 69"/>
                  <a:gd name="T85" fmla="*/ 7 h 115"/>
                  <a:gd name="T86" fmla="*/ 27 w 69"/>
                  <a:gd name="T87" fmla="*/ 11 h 115"/>
                  <a:gd name="T88" fmla="*/ 20 w 69"/>
                  <a:gd name="T89" fmla="*/ 19 h 115"/>
                  <a:gd name="T90" fmla="*/ 20 w 69"/>
                  <a:gd name="T91" fmla="*/ 30 h 115"/>
                  <a:gd name="T92" fmla="*/ 16 w 69"/>
                  <a:gd name="T93" fmla="*/ 46 h 115"/>
                  <a:gd name="T94" fmla="*/ 16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6"/>
                    </a:lnTo>
                    <a:lnTo>
                      <a:pt x="12" y="15"/>
                    </a:lnTo>
                    <a:lnTo>
                      <a:pt x="20" y="3"/>
                    </a:lnTo>
                    <a:lnTo>
                      <a:pt x="27" y="0"/>
                    </a:lnTo>
                    <a:lnTo>
                      <a:pt x="35" y="0"/>
                    </a:lnTo>
                    <a:lnTo>
                      <a:pt x="43" y="0"/>
                    </a:lnTo>
                    <a:lnTo>
                      <a:pt x="50" y="3"/>
                    </a:lnTo>
                    <a:lnTo>
                      <a:pt x="58" y="11"/>
                    </a:lnTo>
                    <a:lnTo>
                      <a:pt x="66" y="26"/>
                    </a:lnTo>
                    <a:lnTo>
                      <a:pt x="69" y="38"/>
                    </a:lnTo>
                    <a:lnTo>
                      <a:pt x="69" y="57"/>
                    </a:lnTo>
                    <a:lnTo>
                      <a:pt x="69" y="72"/>
                    </a:lnTo>
                    <a:lnTo>
                      <a:pt x="66" y="88"/>
                    </a:lnTo>
                    <a:lnTo>
                      <a:pt x="58" y="99"/>
                    </a:lnTo>
                    <a:lnTo>
                      <a:pt x="50" y="111"/>
                    </a:lnTo>
                    <a:lnTo>
                      <a:pt x="43" y="115"/>
                    </a:lnTo>
                    <a:lnTo>
                      <a:pt x="35" y="115"/>
                    </a:lnTo>
                    <a:lnTo>
                      <a:pt x="23" y="115"/>
                    </a:lnTo>
                    <a:lnTo>
                      <a:pt x="16" y="107"/>
                    </a:lnTo>
                    <a:lnTo>
                      <a:pt x="8" y="95"/>
                    </a:lnTo>
                    <a:lnTo>
                      <a:pt x="0" y="80"/>
                    </a:lnTo>
                    <a:lnTo>
                      <a:pt x="0" y="57"/>
                    </a:lnTo>
                    <a:close/>
                    <a:moveTo>
                      <a:pt x="16" y="61"/>
                    </a:moveTo>
                    <a:lnTo>
                      <a:pt x="16" y="80"/>
                    </a:lnTo>
                    <a:lnTo>
                      <a:pt x="20" y="99"/>
                    </a:lnTo>
                    <a:lnTo>
                      <a:pt x="23" y="103"/>
                    </a:lnTo>
                    <a:lnTo>
                      <a:pt x="31" y="107"/>
                    </a:lnTo>
                    <a:lnTo>
                      <a:pt x="35" y="111"/>
                    </a:lnTo>
                    <a:lnTo>
                      <a:pt x="39" y="107"/>
                    </a:lnTo>
                    <a:lnTo>
                      <a:pt x="43" y="107"/>
                    </a:lnTo>
                    <a:lnTo>
                      <a:pt x="46" y="99"/>
                    </a:lnTo>
                    <a:lnTo>
                      <a:pt x="50" y="92"/>
                    </a:lnTo>
                    <a:lnTo>
                      <a:pt x="54" y="76"/>
                    </a:lnTo>
                    <a:lnTo>
                      <a:pt x="54" y="53"/>
                    </a:lnTo>
                    <a:lnTo>
                      <a:pt x="54" y="34"/>
                    </a:lnTo>
                    <a:lnTo>
                      <a:pt x="50" y="23"/>
                    </a:lnTo>
                    <a:lnTo>
                      <a:pt x="46" y="11"/>
                    </a:lnTo>
                    <a:lnTo>
                      <a:pt x="43" y="7"/>
                    </a:lnTo>
                    <a:lnTo>
                      <a:pt x="39" y="7"/>
                    </a:lnTo>
                    <a:lnTo>
                      <a:pt x="35" y="3"/>
                    </a:lnTo>
                    <a:lnTo>
                      <a:pt x="31" y="7"/>
                    </a:lnTo>
                    <a:lnTo>
                      <a:pt x="27" y="11"/>
                    </a:lnTo>
                    <a:lnTo>
                      <a:pt x="20" y="19"/>
                    </a:lnTo>
                    <a:lnTo>
                      <a:pt x="20" y="30"/>
                    </a:lnTo>
                    <a:lnTo>
                      <a:pt x="16" y="46"/>
                    </a:lnTo>
                    <a:lnTo>
                      <a:pt x="16" y="61"/>
                    </a:lnTo>
                    <a:close/>
                  </a:path>
                </a:pathLst>
              </a:custGeom>
              <a:solidFill>
                <a:srgbClr val="000000"/>
              </a:solidFill>
              <a:ln w="0">
                <a:solidFill>
                  <a:srgbClr val="000000"/>
                </a:solidFill>
                <a:round/>
                <a:headEnd/>
                <a:tailEnd/>
              </a:ln>
            </p:spPr>
            <p:txBody>
              <a:bodyPr/>
              <a:lstStyle/>
              <a:p>
                <a:endParaRPr lang="en-CA"/>
              </a:p>
            </p:txBody>
          </p:sp>
          <p:sp>
            <p:nvSpPr>
              <p:cNvPr id="15753" name="Freeform 104"/>
              <p:cNvSpPr>
                <a:spLocks noEditPoints="1"/>
              </p:cNvSpPr>
              <p:nvPr/>
            </p:nvSpPr>
            <p:spPr bwMode="auto">
              <a:xfrm>
                <a:off x="4482" y="1741"/>
                <a:ext cx="69" cy="115"/>
              </a:xfrm>
              <a:custGeom>
                <a:avLst/>
                <a:gdLst>
                  <a:gd name="T0" fmla="*/ 69 w 69"/>
                  <a:gd name="T1" fmla="*/ 0 h 115"/>
                  <a:gd name="T2" fmla="*/ 69 w 69"/>
                  <a:gd name="T3" fmla="*/ 3 h 115"/>
                  <a:gd name="T4" fmla="*/ 57 w 69"/>
                  <a:gd name="T5" fmla="*/ 3 h 115"/>
                  <a:gd name="T6" fmla="*/ 50 w 69"/>
                  <a:gd name="T7" fmla="*/ 7 h 115"/>
                  <a:gd name="T8" fmla="*/ 42 w 69"/>
                  <a:gd name="T9" fmla="*/ 11 h 115"/>
                  <a:gd name="T10" fmla="*/ 34 w 69"/>
                  <a:gd name="T11" fmla="*/ 19 h 115"/>
                  <a:gd name="T12" fmla="*/ 30 w 69"/>
                  <a:gd name="T13" fmla="*/ 23 h 115"/>
                  <a:gd name="T14" fmla="*/ 27 w 69"/>
                  <a:gd name="T15" fmla="*/ 30 h 115"/>
                  <a:gd name="T16" fmla="*/ 23 w 69"/>
                  <a:gd name="T17" fmla="*/ 42 h 115"/>
                  <a:gd name="T18" fmla="*/ 19 w 69"/>
                  <a:gd name="T19" fmla="*/ 49 h 115"/>
                  <a:gd name="T20" fmla="*/ 30 w 69"/>
                  <a:gd name="T21" fmla="*/ 46 h 115"/>
                  <a:gd name="T22" fmla="*/ 42 w 69"/>
                  <a:gd name="T23" fmla="*/ 42 h 115"/>
                  <a:gd name="T24" fmla="*/ 53 w 69"/>
                  <a:gd name="T25" fmla="*/ 46 h 115"/>
                  <a:gd name="T26" fmla="*/ 61 w 69"/>
                  <a:gd name="T27" fmla="*/ 53 h 115"/>
                  <a:gd name="T28" fmla="*/ 69 w 69"/>
                  <a:gd name="T29" fmla="*/ 61 h 115"/>
                  <a:gd name="T30" fmla="*/ 69 w 69"/>
                  <a:gd name="T31" fmla="*/ 76 h 115"/>
                  <a:gd name="T32" fmla="*/ 69 w 69"/>
                  <a:gd name="T33" fmla="*/ 88 h 115"/>
                  <a:gd name="T34" fmla="*/ 61 w 69"/>
                  <a:gd name="T35" fmla="*/ 99 h 115"/>
                  <a:gd name="T36" fmla="*/ 53 w 69"/>
                  <a:gd name="T37" fmla="*/ 107 h 115"/>
                  <a:gd name="T38" fmla="*/ 46 w 69"/>
                  <a:gd name="T39" fmla="*/ 115 h 115"/>
                  <a:gd name="T40" fmla="*/ 34 w 69"/>
                  <a:gd name="T41" fmla="*/ 115 h 115"/>
                  <a:gd name="T42" fmla="*/ 23 w 69"/>
                  <a:gd name="T43" fmla="*/ 115 h 115"/>
                  <a:gd name="T44" fmla="*/ 15 w 69"/>
                  <a:gd name="T45" fmla="*/ 107 h 115"/>
                  <a:gd name="T46" fmla="*/ 7 w 69"/>
                  <a:gd name="T47" fmla="*/ 95 h 115"/>
                  <a:gd name="T48" fmla="*/ 0 w 69"/>
                  <a:gd name="T49" fmla="*/ 84 h 115"/>
                  <a:gd name="T50" fmla="*/ 0 w 69"/>
                  <a:gd name="T51" fmla="*/ 69 h 115"/>
                  <a:gd name="T52" fmla="*/ 0 w 69"/>
                  <a:gd name="T53" fmla="*/ 53 h 115"/>
                  <a:gd name="T54" fmla="*/ 4 w 69"/>
                  <a:gd name="T55" fmla="*/ 42 h 115"/>
                  <a:gd name="T56" fmla="*/ 11 w 69"/>
                  <a:gd name="T57" fmla="*/ 26 h 115"/>
                  <a:gd name="T58" fmla="*/ 23 w 69"/>
                  <a:gd name="T59" fmla="*/ 19 h 115"/>
                  <a:gd name="T60" fmla="*/ 34 w 69"/>
                  <a:gd name="T61" fmla="*/ 7 h 115"/>
                  <a:gd name="T62" fmla="*/ 42 w 69"/>
                  <a:gd name="T63" fmla="*/ 3 h 115"/>
                  <a:gd name="T64" fmla="*/ 53 w 69"/>
                  <a:gd name="T65" fmla="*/ 0 h 115"/>
                  <a:gd name="T66" fmla="*/ 61 w 69"/>
                  <a:gd name="T67" fmla="*/ 0 h 115"/>
                  <a:gd name="T68" fmla="*/ 69 w 69"/>
                  <a:gd name="T69" fmla="*/ 0 h 115"/>
                  <a:gd name="T70" fmla="*/ 15 w 69"/>
                  <a:gd name="T71" fmla="*/ 57 h 115"/>
                  <a:gd name="T72" fmla="*/ 15 w 69"/>
                  <a:gd name="T73" fmla="*/ 69 h 115"/>
                  <a:gd name="T74" fmla="*/ 15 w 69"/>
                  <a:gd name="T75" fmla="*/ 76 h 115"/>
                  <a:gd name="T76" fmla="*/ 15 w 69"/>
                  <a:gd name="T77" fmla="*/ 84 h 115"/>
                  <a:gd name="T78" fmla="*/ 19 w 69"/>
                  <a:gd name="T79" fmla="*/ 92 h 115"/>
                  <a:gd name="T80" fmla="*/ 23 w 69"/>
                  <a:gd name="T81" fmla="*/ 99 h 115"/>
                  <a:gd name="T82" fmla="*/ 27 w 69"/>
                  <a:gd name="T83" fmla="*/ 107 h 115"/>
                  <a:gd name="T84" fmla="*/ 30 w 69"/>
                  <a:gd name="T85" fmla="*/ 107 h 115"/>
                  <a:gd name="T86" fmla="*/ 34 w 69"/>
                  <a:gd name="T87" fmla="*/ 111 h 115"/>
                  <a:gd name="T88" fmla="*/ 42 w 69"/>
                  <a:gd name="T89" fmla="*/ 107 h 115"/>
                  <a:gd name="T90" fmla="*/ 50 w 69"/>
                  <a:gd name="T91" fmla="*/ 103 h 115"/>
                  <a:gd name="T92" fmla="*/ 53 w 69"/>
                  <a:gd name="T93" fmla="*/ 95 h 115"/>
                  <a:gd name="T94" fmla="*/ 53 w 69"/>
                  <a:gd name="T95" fmla="*/ 84 h 115"/>
                  <a:gd name="T96" fmla="*/ 53 w 69"/>
                  <a:gd name="T97" fmla="*/ 72 h 115"/>
                  <a:gd name="T98" fmla="*/ 50 w 69"/>
                  <a:gd name="T99" fmla="*/ 61 h 115"/>
                  <a:gd name="T100" fmla="*/ 42 w 69"/>
                  <a:gd name="T101" fmla="*/ 53 h 115"/>
                  <a:gd name="T102" fmla="*/ 34 w 69"/>
                  <a:gd name="T103" fmla="*/ 49 h 115"/>
                  <a:gd name="T104" fmla="*/ 30 w 69"/>
                  <a:gd name="T105" fmla="*/ 49 h 115"/>
                  <a:gd name="T106" fmla="*/ 27 w 69"/>
                  <a:gd name="T107" fmla="*/ 53 h 115"/>
                  <a:gd name="T108" fmla="*/ 23 w 69"/>
                  <a:gd name="T109" fmla="*/ 53 h 115"/>
                  <a:gd name="T110" fmla="*/ 15 w 69"/>
                  <a:gd name="T111" fmla="*/ 57 h 11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69"/>
                  <a:gd name="T169" fmla="*/ 0 h 115"/>
                  <a:gd name="T170" fmla="*/ 69 w 69"/>
                  <a:gd name="T171" fmla="*/ 115 h 11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69" h="115">
                    <a:moveTo>
                      <a:pt x="69" y="0"/>
                    </a:moveTo>
                    <a:lnTo>
                      <a:pt x="69" y="3"/>
                    </a:lnTo>
                    <a:lnTo>
                      <a:pt x="57" y="3"/>
                    </a:lnTo>
                    <a:lnTo>
                      <a:pt x="50" y="7"/>
                    </a:lnTo>
                    <a:lnTo>
                      <a:pt x="42" y="11"/>
                    </a:lnTo>
                    <a:lnTo>
                      <a:pt x="34" y="19"/>
                    </a:lnTo>
                    <a:lnTo>
                      <a:pt x="30" y="23"/>
                    </a:lnTo>
                    <a:lnTo>
                      <a:pt x="27" y="30"/>
                    </a:lnTo>
                    <a:lnTo>
                      <a:pt x="23" y="42"/>
                    </a:lnTo>
                    <a:lnTo>
                      <a:pt x="19" y="49"/>
                    </a:lnTo>
                    <a:lnTo>
                      <a:pt x="30" y="46"/>
                    </a:lnTo>
                    <a:lnTo>
                      <a:pt x="42" y="42"/>
                    </a:lnTo>
                    <a:lnTo>
                      <a:pt x="53" y="46"/>
                    </a:lnTo>
                    <a:lnTo>
                      <a:pt x="61" y="53"/>
                    </a:lnTo>
                    <a:lnTo>
                      <a:pt x="69" y="61"/>
                    </a:lnTo>
                    <a:lnTo>
                      <a:pt x="69" y="76"/>
                    </a:lnTo>
                    <a:lnTo>
                      <a:pt x="69" y="88"/>
                    </a:lnTo>
                    <a:lnTo>
                      <a:pt x="61" y="99"/>
                    </a:lnTo>
                    <a:lnTo>
                      <a:pt x="53" y="107"/>
                    </a:lnTo>
                    <a:lnTo>
                      <a:pt x="46" y="115"/>
                    </a:lnTo>
                    <a:lnTo>
                      <a:pt x="34" y="115"/>
                    </a:lnTo>
                    <a:lnTo>
                      <a:pt x="23" y="115"/>
                    </a:lnTo>
                    <a:lnTo>
                      <a:pt x="15" y="107"/>
                    </a:lnTo>
                    <a:lnTo>
                      <a:pt x="7" y="95"/>
                    </a:lnTo>
                    <a:lnTo>
                      <a:pt x="0" y="84"/>
                    </a:lnTo>
                    <a:lnTo>
                      <a:pt x="0" y="69"/>
                    </a:lnTo>
                    <a:lnTo>
                      <a:pt x="0" y="53"/>
                    </a:lnTo>
                    <a:lnTo>
                      <a:pt x="4" y="42"/>
                    </a:lnTo>
                    <a:lnTo>
                      <a:pt x="11" y="26"/>
                    </a:lnTo>
                    <a:lnTo>
                      <a:pt x="23" y="19"/>
                    </a:lnTo>
                    <a:lnTo>
                      <a:pt x="34" y="7"/>
                    </a:lnTo>
                    <a:lnTo>
                      <a:pt x="42" y="3"/>
                    </a:lnTo>
                    <a:lnTo>
                      <a:pt x="53" y="0"/>
                    </a:lnTo>
                    <a:lnTo>
                      <a:pt x="61" y="0"/>
                    </a:lnTo>
                    <a:lnTo>
                      <a:pt x="69" y="0"/>
                    </a:lnTo>
                    <a:close/>
                    <a:moveTo>
                      <a:pt x="15" y="57"/>
                    </a:moveTo>
                    <a:lnTo>
                      <a:pt x="15" y="69"/>
                    </a:lnTo>
                    <a:lnTo>
                      <a:pt x="15" y="76"/>
                    </a:lnTo>
                    <a:lnTo>
                      <a:pt x="15" y="84"/>
                    </a:lnTo>
                    <a:lnTo>
                      <a:pt x="19" y="92"/>
                    </a:lnTo>
                    <a:lnTo>
                      <a:pt x="23" y="99"/>
                    </a:lnTo>
                    <a:lnTo>
                      <a:pt x="27" y="107"/>
                    </a:lnTo>
                    <a:lnTo>
                      <a:pt x="30" y="107"/>
                    </a:lnTo>
                    <a:lnTo>
                      <a:pt x="34" y="111"/>
                    </a:lnTo>
                    <a:lnTo>
                      <a:pt x="42" y="107"/>
                    </a:lnTo>
                    <a:lnTo>
                      <a:pt x="50" y="103"/>
                    </a:lnTo>
                    <a:lnTo>
                      <a:pt x="53" y="95"/>
                    </a:lnTo>
                    <a:lnTo>
                      <a:pt x="53" y="84"/>
                    </a:lnTo>
                    <a:lnTo>
                      <a:pt x="53" y="72"/>
                    </a:lnTo>
                    <a:lnTo>
                      <a:pt x="50" y="61"/>
                    </a:lnTo>
                    <a:lnTo>
                      <a:pt x="42" y="53"/>
                    </a:lnTo>
                    <a:lnTo>
                      <a:pt x="34" y="49"/>
                    </a:lnTo>
                    <a:lnTo>
                      <a:pt x="30" y="49"/>
                    </a:lnTo>
                    <a:lnTo>
                      <a:pt x="27" y="53"/>
                    </a:lnTo>
                    <a:lnTo>
                      <a:pt x="23" y="53"/>
                    </a:lnTo>
                    <a:lnTo>
                      <a:pt x="15" y="57"/>
                    </a:lnTo>
                    <a:close/>
                  </a:path>
                </a:pathLst>
              </a:custGeom>
              <a:solidFill>
                <a:srgbClr val="000000"/>
              </a:solidFill>
              <a:ln w="0">
                <a:solidFill>
                  <a:srgbClr val="000000"/>
                </a:solidFill>
                <a:round/>
                <a:headEnd/>
                <a:tailEnd/>
              </a:ln>
            </p:spPr>
            <p:txBody>
              <a:bodyPr/>
              <a:lstStyle/>
              <a:p>
                <a:endParaRPr lang="en-CA"/>
              </a:p>
            </p:txBody>
          </p:sp>
          <p:sp>
            <p:nvSpPr>
              <p:cNvPr id="15754" name="Freeform 105"/>
              <p:cNvSpPr>
                <a:spLocks noEditPoints="1"/>
              </p:cNvSpPr>
              <p:nvPr/>
            </p:nvSpPr>
            <p:spPr bwMode="auto">
              <a:xfrm>
                <a:off x="4566" y="1741"/>
                <a:ext cx="69" cy="115"/>
              </a:xfrm>
              <a:custGeom>
                <a:avLst/>
                <a:gdLst>
                  <a:gd name="T0" fmla="*/ 69 w 69"/>
                  <a:gd name="T1" fmla="*/ 0 h 115"/>
                  <a:gd name="T2" fmla="*/ 69 w 69"/>
                  <a:gd name="T3" fmla="*/ 3 h 115"/>
                  <a:gd name="T4" fmla="*/ 58 w 69"/>
                  <a:gd name="T5" fmla="*/ 3 h 115"/>
                  <a:gd name="T6" fmla="*/ 50 w 69"/>
                  <a:gd name="T7" fmla="*/ 7 h 115"/>
                  <a:gd name="T8" fmla="*/ 42 w 69"/>
                  <a:gd name="T9" fmla="*/ 11 h 115"/>
                  <a:gd name="T10" fmla="*/ 35 w 69"/>
                  <a:gd name="T11" fmla="*/ 19 h 115"/>
                  <a:gd name="T12" fmla="*/ 31 w 69"/>
                  <a:gd name="T13" fmla="*/ 23 h 115"/>
                  <a:gd name="T14" fmla="*/ 27 w 69"/>
                  <a:gd name="T15" fmla="*/ 30 h 115"/>
                  <a:gd name="T16" fmla="*/ 19 w 69"/>
                  <a:gd name="T17" fmla="*/ 42 h 115"/>
                  <a:gd name="T18" fmla="*/ 19 w 69"/>
                  <a:gd name="T19" fmla="*/ 49 h 115"/>
                  <a:gd name="T20" fmla="*/ 31 w 69"/>
                  <a:gd name="T21" fmla="*/ 46 h 115"/>
                  <a:gd name="T22" fmla="*/ 42 w 69"/>
                  <a:gd name="T23" fmla="*/ 42 h 115"/>
                  <a:gd name="T24" fmla="*/ 50 w 69"/>
                  <a:gd name="T25" fmla="*/ 46 h 115"/>
                  <a:gd name="T26" fmla="*/ 62 w 69"/>
                  <a:gd name="T27" fmla="*/ 53 h 115"/>
                  <a:gd name="T28" fmla="*/ 65 w 69"/>
                  <a:gd name="T29" fmla="*/ 61 h 115"/>
                  <a:gd name="T30" fmla="*/ 69 w 69"/>
                  <a:gd name="T31" fmla="*/ 76 h 115"/>
                  <a:gd name="T32" fmla="*/ 65 w 69"/>
                  <a:gd name="T33" fmla="*/ 88 h 115"/>
                  <a:gd name="T34" fmla="*/ 62 w 69"/>
                  <a:gd name="T35" fmla="*/ 99 h 115"/>
                  <a:gd name="T36" fmla="*/ 54 w 69"/>
                  <a:gd name="T37" fmla="*/ 107 h 115"/>
                  <a:gd name="T38" fmla="*/ 46 w 69"/>
                  <a:gd name="T39" fmla="*/ 115 h 115"/>
                  <a:gd name="T40" fmla="*/ 35 w 69"/>
                  <a:gd name="T41" fmla="*/ 115 h 115"/>
                  <a:gd name="T42" fmla="*/ 23 w 69"/>
                  <a:gd name="T43" fmla="*/ 115 h 115"/>
                  <a:gd name="T44" fmla="*/ 16 w 69"/>
                  <a:gd name="T45" fmla="*/ 107 h 115"/>
                  <a:gd name="T46" fmla="*/ 8 w 69"/>
                  <a:gd name="T47" fmla="*/ 95 h 115"/>
                  <a:gd name="T48" fmla="*/ 0 w 69"/>
                  <a:gd name="T49" fmla="*/ 84 h 115"/>
                  <a:gd name="T50" fmla="*/ 0 w 69"/>
                  <a:gd name="T51" fmla="*/ 69 h 115"/>
                  <a:gd name="T52" fmla="*/ 0 w 69"/>
                  <a:gd name="T53" fmla="*/ 53 h 115"/>
                  <a:gd name="T54" fmla="*/ 4 w 69"/>
                  <a:gd name="T55" fmla="*/ 42 h 115"/>
                  <a:gd name="T56" fmla="*/ 12 w 69"/>
                  <a:gd name="T57" fmla="*/ 26 h 115"/>
                  <a:gd name="T58" fmla="*/ 23 w 69"/>
                  <a:gd name="T59" fmla="*/ 19 h 115"/>
                  <a:gd name="T60" fmla="*/ 35 w 69"/>
                  <a:gd name="T61" fmla="*/ 7 h 115"/>
                  <a:gd name="T62" fmla="*/ 42 w 69"/>
                  <a:gd name="T63" fmla="*/ 3 h 115"/>
                  <a:gd name="T64" fmla="*/ 54 w 69"/>
                  <a:gd name="T65" fmla="*/ 0 h 115"/>
                  <a:gd name="T66" fmla="*/ 62 w 69"/>
                  <a:gd name="T67" fmla="*/ 0 h 115"/>
                  <a:gd name="T68" fmla="*/ 69 w 69"/>
                  <a:gd name="T69" fmla="*/ 0 h 115"/>
                  <a:gd name="T70" fmla="*/ 16 w 69"/>
                  <a:gd name="T71" fmla="*/ 57 h 115"/>
                  <a:gd name="T72" fmla="*/ 16 w 69"/>
                  <a:gd name="T73" fmla="*/ 69 h 115"/>
                  <a:gd name="T74" fmla="*/ 16 w 69"/>
                  <a:gd name="T75" fmla="*/ 76 h 115"/>
                  <a:gd name="T76" fmla="*/ 16 w 69"/>
                  <a:gd name="T77" fmla="*/ 84 h 115"/>
                  <a:gd name="T78" fmla="*/ 19 w 69"/>
                  <a:gd name="T79" fmla="*/ 92 h 115"/>
                  <a:gd name="T80" fmla="*/ 19 w 69"/>
                  <a:gd name="T81" fmla="*/ 99 h 115"/>
                  <a:gd name="T82" fmla="*/ 27 w 69"/>
                  <a:gd name="T83" fmla="*/ 107 h 115"/>
                  <a:gd name="T84" fmla="*/ 31 w 69"/>
                  <a:gd name="T85" fmla="*/ 107 h 115"/>
                  <a:gd name="T86" fmla="*/ 35 w 69"/>
                  <a:gd name="T87" fmla="*/ 111 h 115"/>
                  <a:gd name="T88" fmla="*/ 42 w 69"/>
                  <a:gd name="T89" fmla="*/ 107 h 115"/>
                  <a:gd name="T90" fmla="*/ 46 w 69"/>
                  <a:gd name="T91" fmla="*/ 103 h 115"/>
                  <a:gd name="T92" fmla="*/ 54 w 69"/>
                  <a:gd name="T93" fmla="*/ 95 h 115"/>
                  <a:gd name="T94" fmla="*/ 54 w 69"/>
                  <a:gd name="T95" fmla="*/ 84 h 115"/>
                  <a:gd name="T96" fmla="*/ 54 w 69"/>
                  <a:gd name="T97" fmla="*/ 72 h 115"/>
                  <a:gd name="T98" fmla="*/ 46 w 69"/>
                  <a:gd name="T99" fmla="*/ 61 h 115"/>
                  <a:gd name="T100" fmla="*/ 42 w 69"/>
                  <a:gd name="T101" fmla="*/ 53 h 115"/>
                  <a:gd name="T102" fmla="*/ 35 w 69"/>
                  <a:gd name="T103" fmla="*/ 49 h 115"/>
                  <a:gd name="T104" fmla="*/ 31 w 69"/>
                  <a:gd name="T105" fmla="*/ 49 h 115"/>
                  <a:gd name="T106" fmla="*/ 27 w 69"/>
                  <a:gd name="T107" fmla="*/ 53 h 115"/>
                  <a:gd name="T108" fmla="*/ 23 w 69"/>
                  <a:gd name="T109" fmla="*/ 53 h 115"/>
                  <a:gd name="T110" fmla="*/ 16 w 69"/>
                  <a:gd name="T111" fmla="*/ 57 h 11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69"/>
                  <a:gd name="T169" fmla="*/ 0 h 115"/>
                  <a:gd name="T170" fmla="*/ 69 w 69"/>
                  <a:gd name="T171" fmla="*/ 115 h 11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69" h="115">
                    <a:moveTo>
                      <a:pt x="69" y="0"/>
                    </a:moveTo>
                    <a:lnTo>
                      <a:pt x="69" y="3"/>
                    </a:lnTo>
                    <a:lnTo>
                      <a:pt x="58" y="3"/>
                    </a:lnTo>
                    <a:lnTo>
                      <a:pt x="50" y="7"/>
                    </a:lnTo>
                    <a:lnTo>
                      <a:pt x="42" y="11"/>
                    </a:lnTo>
                    <a:lnTo>
                      <a:pt x="35" y="19"/>
                    </a:lnTo>
                    <a:lnTo>
                      <a:pt x="31" y="23"/>
                    </a:lnTo>
                    <a:lnTo>
                      <a:pt x="27" y="30"/>
                    </a:lnTo>
                    <a:lnTo>
                      <a:pt x="19" y="42"/>
                    </a:lnTo>
                    <a:lnTo>
                      <a:pt x="19" y="49"/>
                    </a:lnTo>
                    <a:lnTo>
                      <a:pt x="31" y="46"/>
                    </a:lnTo>
                    <a:lnTo>
                      <a:pt x="42" y="42"/>
                    </a:lnTo>
                    <a:lnTo>
                      <a:pt x="50" y="46"/>
                    </a:lnTo>
                    <a:lnTo>
                      <a:pt x="62" y="53"/>
                    </a:lnTo>
                    <a:lnTo>
                      <a:pt x="65" y="61"/>
                    </a:lnTo>
                    <a:lnTo>
                      <a:pt x="69" y="76"/>
                    </a:lnTo>
                    <a:lnTo>
                      <a:pt x="65" y="88"/>
                    </a:lnTo>
                    <a:lnTo>
                      <a:pt x="62" y="99"/>
                    </a:lnTo>
                    <a:lnTo>
                      <a:pt x="54" y="107"/>
                    </a:lnTo>
                    <a:lnTo>
                      <a:pt x="46" y="115"/>
                    </a:lnTo>
                    <a:lnTo>
                      <a:pt x="35" y="115"/>
                    </a:lnTo>
                    <a:lnTo>
                      <a:pt x="23" y="115"/>
                    </a:lnTo>
                    <a:lnTo>
                      <a:pt x="16" y="107"/>
                    </a:lnTo>
                    <a:lnTo>
                      <a:pt x="8" y="95"/>
                    </a:lnTo>
                    <a:lnTo>
                      <a:pt x="0" y="84"/>
                    </a:lnTo>
                    <a:lnTo>
                      <a:pt x="0" y="69"/>
                    </a:lnTo>
                    <a:lnTo>
                      <a:pt x="0" y="53"/>
                    </a:lnTo>
                    <a:lnTo>
                      <a:pt x="4" y="42"/>
                    </a:lnTo>
                    <a:lnTo>
                      <a:pt x="12" y="26"/>
                    </a:lnTo>
                    <a:lnTo>
                      <a:pt x="23" y="19"/>
                    </a:lnTo>
                    <a:lnTo>
                      <a:pt x="35" y="7"/>
                    </a:lnTo>
                    <a:lnTo>
                      <a:pt x="42" y="3"/>
                    </a:lnTo>
                    <a:lnTo>
                      <a:pt x="54" y="0"/>
                    </a:lnTo>
                    <a:lnTo>
                      <a:pt x="62" y="0"/>
                    </a:lnTo>
                    <a:lnTo>
                      <a:pt x="69" y="0"/>
                    </a:lnTo>
                    <a:close/>
                    <a:moveTo>
                      <a:pt x="16" y="57"/>
                    </a:moveTo>
                    <a:lnTo>
                      <a:pt x="16" y="69"/>
                    </a:lnTo>
                    <a:lnTo>
                      <a:pt x="16" y="76"/>
                    </a:lnTo>
                    <a:lnTo>
                      <a:pt x="16" y="84"/>
                    </a:lnTo>
                    <a:lnTo>
                      <a:pt x="19" y="92"/>
                    </a:lnTo>
                    <a:lnTo>
                      <a:pt x="19" y="99"/>
                    </a:lnTo>
                    <a:lnTo>
                      <a:pt x="27" y="107"/>
                    </a:lnTo>
                    <a:lnTo>
                      <a:pt x="31" y="107"/>
                    </a:lnTo>
                    <a:lnTo>
                      <a:pt x="35" y="111"/>
                    </a:lnTo>
                    <a:lnTo>
                      <a:pt x="42" y="107"/>
                    </a:lnTo>
                    <a:lnTo>
                      <a:pt x="46" y="103"/>
                    </a:lnTo>
                    <a:lnTo>
                      <a:pt x="54" y="95"/>
                    </a:lnTo>
                    <a:lnTo>
                      <a:pt x="54" y="84"/>
                    </a:lnTo>
                    <a:lnTo>
                      <a:pt x="54" y="72"/>
                    </a:lnTo>
                    <a:lnTo>
                      <a:pt x="46" y="61"/>
                    </a:lnTo>
                    <a:lnTo>
                      <a:pt x="42" y="53"/>
                    </a:lnTo>
                    <a:lnTo>
                      <a:pt x="35" y="49"/>
                    </a:lnTo>
                    <a:lnTo>
                      <a:pt x="31" y="49"/>
                    </a:lnTo>
                    <a:lnTo>
                      <a:pt x="27" y="53"/>
                    </a:lnTo>
                    <a:lnTo>
                      <a:pt x="23" y="53"/>
                    </a:lnTo>
                    <a:lnTo>
                      <a:pt x="16" y="57"/>
                    </a:lnTo>
                    <a:close/>
                  </a:path>
                </a:pathLst>
              </a:custGeom>
              <a:solidFill>
                <a:srgbClr val="000000"/>
              </a:solidFill>
              <a:ln w="0">
                <a:solidFill>
                  <a:srgbClr val="000000"/>
                </a:solidFill>
                <a:round/>
                <a:headEnd/>
                <a:tailEnd/>
              </a:ln>
            </p:spPr>
            <p:txBody>
              <a:bodyPr/>
              <a:lstStyle/>
              <a:p>
                <a:endParaRPr lang="en-CA"/>
              </a:p>
            </p:txBody>
          </p:sp>
          <p:sp>
            <p:nvSpPr>
              <p:cNvPr id="15755" name="Rectangle 106"/>
              <p:cNvSpPr>
                <a:spLocks noChangeArrowheads="1"/>
              </p:cNvSpPr>
              <p:nvPr/>
            </p:nvSpPr>
            <p:spPr bwMode="auto">
              <a:xfrm>
                <a:off x="4670" y="1706"/>
                <a:ext cx="7" cy="207"/>
              </a:xfrm>
              <a:prstGeom prst="rect">
                <a:avLst/>
              </a:prstGeom>
              <a:solidFill>
                <a:srgbClr val="000000"/>
              </a:solidFill>
              <a:ln w="0">
                <a:solidFill>
                  <a:srgbClr val="000000"/>
                </a:solidFill>
                <a:miter lim="800000"/>
                <a:headEnd/>
                <a:tailEnd/>
              </a:ln>
            </p:spPr>
            <p:txBody>
              <a:bodyPr/>
              <a:lstStyle/>
              <a:p>
                <a:endParaRPr lang="en-US"/>
              </a:p>
            </p:txBody>
          </p:sp>
          <p:sp>
            <p:nvSpPr>
              <p:cNvPr id="15756" name="Freeform 107"/>
              <p:cNvSpPr>
                <a:spLocks/>
              </p:cNvSpPr>
              <p:nvPr/>
            </p:nvSpPr>
            <p:spPr bwMode="auto">
              <a:xfrm>
                <a:off x="4885" y="1836"/>
                <a:ext cx="19" cy="20"/>
              </a:xfrm>
              <a:custGeom>
                <a:avLst/>
                <a:gdLst>
                  <a:gd name="T0" fmla="*/ 7 w 19"/>
                  <a:gd name="T1" fmla="*/ 0 h 20"/>
                  <a:gd name="T2" fmla="*/ 11 w 19"/>
                  <a:gd name="T3" fmla="*/ 0 h 20"/>
                  <a:gd name="T4" fmla="*/ 15 w 19"/>
                  <a:gd name="T5" fmla="*/ 4 h 20"/>
                  <a:gd name="T6" fmla="*/ 15 w 19"/>
                  <a:gd name="T7" fmla="*/ 8 h 20"/>
                  <a:gd name="T8" fmla="*/ 19 w 19"/>
                  <a:gd name="T9" fmla="*/ 12 h 20"/>
                  <a:gd name="T10" fmla="*/ 15 w 19"/>
                  <a:gd name="T11" fmla="*/ 16 h 20"/>
                  <a:gd name="T12" fmla="*/ 15 w 19"/>
                  <a:gd name="T13" fmla="*/ 16 h 20"/>
                  <a:gd name="T14" fmla="*/ 11 w 19"/>
                  <a:gd name="T15" fmla="*/ 20 h 20"/>
                  <a:gd name="T16" fmla="*/ 7 w 19"/>
                  <a:gd name="T17" fmla="*/ 20 h 20"/>
                  <a:gd name="T18" fmla="*/ 3 w 19"/>
                  <a:gd name="T19" fmla="*/ 20 h 20"/>
                  <a:gd name="T20" fmla="*/ 0 w 19"/>
                  <a:gd name="T21" fmla="*/ 16 h 20"/>
                  <a:gd name="T22" fmla="*/ 0 w 19"/>
                  <a:gd name="T23" fmla="*/ 16 h 20"/>
                  <a:gd name="T24" fmla="*/ 0 w 19"/>
                  <a:gd name="T25" fmla="*/ 12 h 20"/>
                  <a:gd name="T26" fmla="*/ 0 w 19"/>
                  <a:gd name="T27" fmla="*/ 8 h 20"/>
                  <a:gd name="T28" fmla="*/ 0 w 19"/>
                  <a:gd name="T29" fmla="*/ 4 h 20"/>
                  <a:gd name="T30" fmla="*/ 3 w 19"/>
                  <a:gd name="T31" fmla="*/ 0 h 20"/>
                  <a:gd name="T32" fmla="*/ 7 w 19"/>
                  <a:gd name="T33" fmla="*/ 0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20"/>
                  <a:gd name="T53" fmla="*/ 19 w 19"/>
                  <a:gd name="T54" fmla="*/ 20 h 2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20">
                    <a:moveTo>
                      <a:pt x="7" y="0"/>
                    </a:moveTo>
                    <a:lnTo>
                      <a:pt x="11" y="0"/>
                    </a:lnTo>
                    <a:lnTo>
                      <a:pt x="15" y="4"/>
                    </a:lnTo>
                    <a:lnTo>
                      <a:pt x="15" y="8"/>
                    </a:lnTo>
                    <a:lnTo>
                      <a:pt x="19" y="12"/>
                    </a:lnTo>
                    <a:lnTo>
                      <a:pt x="15" y="16"/>
                    </a:lnTo>
                    <a:lnTo>
                      <a:pt x="11" y="20"/>
                    </a:lnTo>
                    <a:lnTo>
                      <a:pt x="7" y="20"/>
                    </a:lnTo>
                    <a:lnTo>
                      <a:pt x="3" y="20"/>
                    </a:lnTo>
                    <a:lnTo>
                      <a:pt x="0" y="16"/>
                    </a:lnTo>
                    <a:lnTo>
                      <a:pt x="0" y="12"/>
                    </a:lnTo>
                    <a:lnTo>
                      <a:pt x="0" y="8"/>
                    </a:lnTo>
                    <a:lnTo>
                      <a:pt x="0" y="4"/>
                    </a:lnTo>
                    <a:lnTo>
                      <a:pt x="3" y="0"/>
                    </a:lnTo>
                    <a:lnTo>
                      <a:pt x="7" y="0"/>
                    </a:lnTo>
                    <a:close/>
                  </a:path>
                </a:pathLst>
              </a:custGeom>
              <a:solidFill>
                <a:srgbClr val="000000"/>
              </a:solidFill>
              <a:ln w="0">
                <a:solidFill>
                  <a:srgbClr val="000000"/>
                </a:solidFill>
                <a:round/>
                <a:headEnd/>
                <a:tailEnd/>
              </a:ln>
            </p:spPr>
            <p:txBody>
              <a:bodyPr/>
              <a:lstStyle/>
              <a:p>
                <a:endParaRPr lang="en-CA"/>
              </a:p>
            </p:txBody>
          </p:sp>
          <p:sp>
            <p:nvSpPr>
              <p:cNvPr id="15757" name="Freeform 108"/>
              <p:cNvSpPr>
                <a:spLocks noEditPoints="1"/>
              </p:cNvSpPr>
              <p:nvPr/>
            </p:nvSpPr>
            <p:spPr bwMode="auto">
              <a:xfrm>
                <a:off x="4919" y="1741"/>
                <a:ext cx="69" cy="115"/>
              </a:xfrm>
              <a:custGeom>
                <a:avLst/>
                <a:gdLst>
                  <a:gd name="T0" fmla="*/ 0 w 69"/>
                  <a:gd name="T1" fmla="*/ 57 h 115"/>
                  <a:gd name="T2" fmla="*/ 0 w 69"/>
                  <a:gd name="T3" fmla="*/ 42 h 115"/>
                  <a:gd name="T4" fmla="*/ 8 w 69"/>
                  <a:gd name="T5" fmla="*/ 26 h 115"/>
                  <a:gd name="T6" fmla="*/ 12 w 69"/>
                  <a:gd name="T7" fmla="*/ 15 h 115"/>
                  <a:gd name="T8" fmla="*/ 19 w 69"/>
                  <a:gd name="T9" fmla="*/ 3 h 115"/>
                  <a:gd name="T10" fmla="*/ 27 w 69"/>
                  <a:gd name="T11" fmla="*/ 0 h 115"/>
                  <a:gd name="T12" fmla="*/ 35 w 69"/>
                  <a:gd name="T13" fmla="*/ 0 h 115"/>
                  <a:gd name="T14" fmla="*/ 42 w 69"/>
                  <a:gd name="T15" fmla="*/ 0 h 115"/>
                  <a:gd name="T16" fmla="*/ 50 w 69"/>
                  <a:gd name="T17" fmla="*/ 3 h 115"/>
                  <a:gd name="T18" fmla="*/ 58 w 69"/>
                  <a:gd name="T19" fmla="*/ 11 h 115"/>
                  <a:gd name="T20" fmla="*/ 65 w 69"/>
                  <a:gd name="T21" fmla="*/ 26 h 115"/>
                  <a:gd name="T22" fmla="*/ 69 w 69"/>
                  <a:gd name="T23" fmla="*/ 38 h 115"/>
                  <a:gd name="T24" fmla="*/ 69 w 69"/>
                  <a:gd name="T25" fmla="*/ 57 h 115"/>
                  <a:gd name="T26" fmla="*/ 69 w 69"/>
                  <a:gd name="T27" fmla="*/ 72 h 115"/>
                  <a:gd name="T28" fmla="*/ 65 w 69"/>
                  <a:gd name="T29" fmla="*/ 88 h 115"/>
                  <a:gd name="T30" fmla="*/ 58 w 69"/>
                  <a:gd name="T31" fmla="*/ 99 h 115"/>
                  <a:gd name="T32" fmla="*/ 50 w 69"/>
                  <a:gd name="T33" fmla="*/ 111 h 115"/>
                  <a:gd name="T34" fmla="*/ 42 w 69"/>
                  <a:gd name="T35" fmla="*/ 115 h 115"/>
                  <a:gd name="T36" fmla="*/ 35 w 69"/>
                  <a:gd name="T37" fmla="*/ 115 h 115"/>
                  <a:gd name="T38" fmla="*/ 27 w 69"/>
                  <a:gd name="T39" fmla="*/ 115 h 115"/>
                  <a:gd name="T40" fmla="*/ 16 w 69"/>
                  <a:gd name="T41" fmla="*/ 107 h 115"/>
                  <a:gd name="T42" fmla="*/ 8 w 69"/>
                  <a:gd name="T43" fmla="*/ 95 h 115"/>
                  <a:gd name="T44" fmla="*/ 4 w 69"/>
                  <a:gd name="T45" fmla="*/ 80 h 115"/>
                  <a:gd name="T46" fmla="*/ 0 w 69"/>
                  <a:gd name="T47" fmla="*/ 57 h 115"/>
                  <a:gd name="T48" fmla="*/ 16 w 69"/>
                  <a:gd name="T49" fmla="*/ 61 h 115"/>
                  <a:gd name="T50" fmla="*/ 19 w 69"/>
                  <a:gd name="T51" fmla="*/ 80 h 115"/>
                  <a:gd name="T52" fmla="*/ 23 w 69"/>
                  <a:gd name="T53" fmla="*/ 99 h 115"/>
                  <a:gd name="T54" fmla="*/ 27 w 69"/>
                  <a:gd name="T55" fmla="*/ 103 h 115"/>
                  <a:gd name="T56" fmla="*/ 31 w 69"/>
                  <a:gd name="T57" fmla="*/ 107 h 115"/>
                  <a:gd name="T58" fmla="*/ 35 w 69"/>
                  <a:gd name="T59" fmla="*/ 111 h 115"/>
                  <a:gd name="T60" fmla="*/ 39 w 69"/>
                  <a:gd name="T61" fmla="*/ 107 h 115"/>
                  <a:gd name="T62" fmla="*/ 42 w 69"/>
                  <a:gd name="T63" fmla="*/ 107 h 115"/>
                  <a:gd name="T64" fmla="*/ 50 w 69"/>
                  <a:gd name="T65" fmla="*/ 99 h 115"/>
                  <a:gd name="T66" fmla="*/ 50 w 69"/>
                  <a:gd name="T67" fmla="*/ 92 h 115"/>
                  <a:gd name="T68" fmla="*/ 54 w 69"/>
                  <a:gd name="T69" fmla="*/ 76 h 115"/>
                  <a:gd name="T70" fmla="*/ 54 w 69"/>
                  <a:gd name="T71" fmla="*/ 53 h 115"/>
                  <a:gd name="T72" fmla="*/ 54 w 69"/>
                  <a:gd name="T73" fmla="*/ 34 h 115"/>
                  <a:gd name="T74" fmla="*/ 50 w 69"/>
                  <a:gd name="T75" fmla="*/ 23 h 115"/>
                  <a:gd name="T76" fmla="*/ 46 w 69"/>
                  <a:gd name="T77" fmla="*/ 11 h 115"/>
                  <a:gd name="T78" fmla="*/ 42 w 69"/>
                  <a:gd name="T79" fmla="*/ 7 h 115"/>
                  <a:gd name="T80" fmla="*/ 39 w 69"/>
                  <a:gd name="T81" fmla="*/ 7 h 115"/>
                  <a:gd name="T82" fmla="*/ 35 w 69"/>
                  <a:gd name="T83" fmla="*/ 3 h 115"/>
                  <a:gd name="T84" fmla="*/ 31 w 69"/>
                  <a:gd name="T85" fmla="*/ 7 h 115"/>
                  <a:gd name="T86" fmla="*/ 27 w 69"/>
                  <a:gd name="T87" fmla="*/ 11 h 115"/>
                  <a:gd name="T88" fmla="*/ 23 w 69"/>
                  <a:gd name="T89" fmla="*/ 19 h 115"/>
                  <a:gd name="T90" fmla="*/ 19 w 69"/>
                  <a:gd name="T91" fmla="*/ 30 h 115"/>
                  <a:gd name="T92" fmla="*/ 16 w 69"/>
                  <a:gd name="T93" fmla="*/ 46 h 115"/>
                  <a:gd name="T94" fmla="*/ 16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8" y="26"/>
                    </a:lnTo>
                    <a:lnTo>
                      <a:pt x="12" y="15"/>
                    </a:lnTo>
                    <a:lnTo>
                      <a:pt x="19" y="3"/>
                    </a:lnTo>
                    <a:lnTo>
                      <a:pt x="27" y="0"/>
                    </a:lnTo>
                    <a:lnTo>
                      <a:pt x="35" y="0"/>
                    </a:lnTo>
                    <a:lnTo>
                      <a:pt x="42" y="0"/>
                    </a:lnTo>
                    <a:lnTo>
                      <a:pt x="50" y="3"/>
                    </a:lnTo>
                    <a:lnTo>
                      <a:pt x="58" y="11"/>
                    </a:lnTo>
                    <a:lnTo>
                      <a:pt x="65" y="26"/>
                    </a:lnTo>
                    <a:lnTo>
                      <a:pt x="69" y="38"/>
                    </a:lnTo>
                    <a:lnTo>
                      <a:pt x="69" y="57"/>
                    </a:lnTo>
                    <a:lnTo>
                      <a:pt x="69" y="72"/>
                    </a:lnTo>
                    <a:lnTo>
                      <a:pt x="65" y="88"/>
                    </a:lnTo>
                    <a:lnTo>
                      <a:pt x="58" y="99"/>
                    </a:lnTo>
                    <a:lnTo>
                      <a:pt x="50" y="111"/>
                    </a:lnTo>
                    <a:lnTo>
                      <a:pt x="42" y="115"/>
                    </a:lnTo>
                    <a:lnTo>
                      <a:pt x="35" y="115"/>
                    </a:lnTo>
                    <a:lnTo>
                      <a:pt x="27" y="115"/>
                    </a:lnTo>
                    <a:lnTo>
                      <a:pt x="16" y="107"/>
                    </a:lnTo>
                    <a:lnTo>
                      <a:pt x="8" y="95"/>
                    </a:lnTo>
                    <a:lnTo>
                      <a:pt x="4" y="80"/>
                    </a:lnTo>
                    <a:lnTo>
                      <a:pt x="0" y="57"/>
                    </a:lnTo>
                    <a:close/>
                    <a:moveTo>
                      <a:pt x="16" y="61"/>
                    </a:moveTo>
                    <a:lnTo>
                      <a:pt x="19" y="80"/>
                    </a:lnTo>
                    <a:lnTo>
                      <a:pt x="23" y="99"/>
                    </a:lnTo>
                    <a:lnTo>
                      <a:pt x="27" y="103"/>
                    </a:lnTo>
                    <a:lnTo>
                      <a:pt x="31" y="107"/>
                    </a:lnTo>
                    <a:lnTo>
                      <a:pt x="35" y="111"/>
                    </a:lnTo>
                    <a:lnTo>
                      <a:pt x="39" y="107"/>
                    </a:lnTo>
                    <a:lnTo>
                      <a:pt x="42" y="107"/>
                    </a:lnTo>
                    <a:lnTo>
                      <a:pt x="50" y="99"/>
                    </a:lnTo>
                    <a:lnTo>
                      <a:pt x="50" y="92"/>
                    </a:lnTo>
                    <a:lnTo>
                      <a:pt x="54" y="76"/>
                    </a:lnTo>
                    <a:lnTo>
                      <a:pt x="54" y="53"/>
                    </a:lnTo>
                    <a:lnTo>
                      <a:pt x="54" y="34"/>
                    </a:lnTo>
                    <a:lnTo>
                      <a:pt x="50" y="23"/>
                    </a:lnTo>
                    <a:lnTo>
                      <a:pt x="46" y="11"/>
                    </a:lnTo>
                    <a:lnTo>
                      <a:pt x="42" y="7"/>
                    </a:lnTo>
                    <a:lnTo>
                      <a:pt x="39" y="7"/>
                    </a:lnTo>
                    <a:lnTo>
                      <a:pt x="35" y="3"/>
                    </a:lnTo>
                    <a:lnTo>
                      <a:pt x="31" y="7"/>
                    </a:lnTo>
                    <a:lnTo>
                      <a:pt x="27" y="11"/>
                    </a:lnTo>
                    <a:lnTo>
                      <a:pt x="23" y="19"/>
                    </a:lnTo>
                    <a:lnTo>
                      <a:pt x="19" y="30"/>
                    </a:lnTo>
                    <a:lnTo>
                      <a:pt x="16" y="46"/>
                    </a:lnTo>
                    <a:lnTo>
                      <a:pt x="16" y="61"/>
                    </a:lnTo>
                    <a:close/>
                  </a:path>
                </a:pathLst>
              </a:custGeom>
              <a:solidFill>
                <a:srgbClr val="000000"/>
              </a:solidFill>
              <a:ln w="0">
                <a:solidFill>
                  <a:srgbClr val="000000"/>
                </a:solidFill>
                <a:round/>
                <a:headEnd/>
                <a:tailEnd/>
              </a:ln>
            </p:spPr>
            <p:txBody>
              <a:bodyPr/>
              <a:lstStyle/>
              <a:p>
                <a:endParaRPr lang="en-CA"/>
              </a:p>
            </p:txBody>
          </p:sp>
          <p:sp>
            <p:nvSpPr>
              <p:cNvPr id="15758" name="Freeform 109"/>
              <p:cNvSpPr>
                <a:spLocks noEditPoints="1"/>
              </p:cNvSpPr>
              <p:nvPr/>
            </p:nvSpPr>
            <p:spPr bwMode="auto">
              <a:xfrm>
                <a:off x="5004" y="1741"/>
                <a:ext cx="69" cy="115"/>
              </a:xfrm>
              <a:custGeom>
                <a:avLst/>
                <a:gdLst>
                  <a:gd name="T0" fmla="*/ 0 w 69"/>
                  <a:gd name="T1" fmla="*/ 57 h 115"/>
                  <a:gd name="T2" fmla="*/ 0 w 69"/>
                  <a:gd name="T3" fmla="*/ 42 h 115"/>
                  <a:gd name="T4" fmla="*/ 3 w 69"/>
                  <a:gd name="T5" fmla="*/ 26 h 115"/>
                  <a:gd name="T6" fmla="*/ 11 w 69"/>
                  <a:gd name="T7" fmla="*/ 15 h 115"/>
                  <a:gd name="T8" fmla="*/ 19 w 69"/>
                  <a:gd name="T9" fmla="*/ 3 h 115"/>
                  <a:gd name="T10" fmla="*/ 26 w 69"/>
                  <a:gd name="T11" fmla="*/ 0 h 115"/>
                  <a:gd name="T12" fmla="*/ 34 w 69"/>
                  <a:gd name="T13" fmla="*/ 0 h 115"/>
                  <a:gd name="T14" fmla="*/ 42 w 69"/>
                  <a:gd name="T15" fmla="*/ 0 h 115"/>
                  <a:gd name="T16" fmla="*/ 49 w 69"/>
                  <a:gd name="T17" fmla="*/ 3 h 115"/>
                  <a:gd name="T18" fmla="*/ 57 w 69"/>
                  <a:gd name="T19" fmla="*/ 11 h 115"/>
                  <a:gd name="T20" fmla="*/ 65 w 69"/>
                  <a:gd name="T21" fmla="*/ 26 h 115"/>
                  <a:gd name="T22" fmla="*/ 69 w 69"/>
                  <a:gd name="T23" fmla="*/ 38 h 115"/>
                  <a:gd name="T24" fmla="*/ 69 w 69"/>
                  <a:gd name="T25" fmla="*/ 57 h 115"/>
                  <a:gd name="T26" fmla="*/ 69 w 69"/>
                  <a:gd name="T27" fmla="*/ 72 h 115"/>
                  <a:gd name="T28" fmla="*/ 65 w 69"/>
                  <a:gd name="T29" fmla="*/ 88 h 115"/>
                  <a:gd name="T30" fmla="*/ 57 w 69"/>
                  <a:gd name="T31" fmla="*/ 99 h 115"/>
                  <a:gd name="T32" fmla="*/ 49 w 69"/>
                  <a:gd name="T33" fmla="*/ 111 h 115"/>
                  <a:gd name="T34" fmla="*/ 42 w 69"/>
                  <a:gd name="T35" fmla="*/ 115 h 115"/>
                  <a:gd name="T36" fmla="*/ 34 w 69"/>
                  <a:gd name="T37" fmla="*/ 115 h 115"/>
                  <a:gd name="T38" fmla="*/ 23 w 69"/>
                  <a:gd name="T39" fmla="*/ 115 h 115"/>
                  <a:gd name="T40" fmla="*/ 15 w 69"/>
                  <a:gd name="T41" fmla="*/ 107 h 115"/>
                  <a:gd name="T42" fmla="*/ 7 w 69"/>
                  <a:gd name="T43" fmla="*/ 95 h 115"/>
                  <a:gd name="T44" fmla="*/ 3 w 69"/>
                  <a:gd name="T45" fmla="*/ 80 h 115"/>
                  <a:gd name="T46" fmla="*/ 0 w 69"/>
                  <a:gd name="T47" fmla="*/ 57 h 115"/>
                  <a:gd name="T48" fmla="*/ 15 w 69"/>
                  <a:gd name="T49" fmla="*/ 61 h 115"/>
                  <a:gd name="T50" fmla="*/ 15 w 69"/>
                  <a:gd name="T51" fmla="*/ 80 h 115"/>
                  <a:gd name="T52" fmla="*/ 23 w 69"/>
                  <a:gd name="T53" fmla="*/ 99 h 115"/>
                  <a:gd name="T54" fmla="*/ 23 w 69"/>
                  <a:gd name="T55" fmla="*/ 103 h 115"/>
                  <a:gd name="T56" fmla="*/ 30 w 69"/>
                  <a:gd name="T57" fmla="*/ 107 h 115"/>
                  <a:gd name="T58" fmla="*/ 34 w 69"/>
                  <a:gd name="T59" fmla="*/ 111 h 115"/>
                  <a:gd name="T60" fmla="*/ 38 w 69"/>
                  <a:gd name="T61" fmla="*/ 107 h 115"/>
                  <a:gd name="T62" fmla="*/ 42 w 69"/>
                  <a:gd name="T63" fmla="*/ 107 h 115"/>
                  <a:gd name="T64" fmla="*/ 46 w 69"/>
                  <a:gd name="T65" fmla="*/ 99 h 115"/>
                  <a:gd name="T66" fmla="*/ 49 w 69"/>
                  <a:gd name="T67" fmla="*/ 92 h 115"/>
                  <a:gd name="T68" fmla="*/ 53 w 69"/>
                  <a:gd name="T69" fmla="*/ 76 h 115"/>
                  <a:gd name="T70" fmla="*/ 53 w 69"/>
                  <a:gd name="T71" fmla="*/ 53 h 115"/>
                  <a:gd name="T72" fmla="*/ 53 w 69"/>
                  <a:gd name="T73" fmla="*/ 34 h 115"/>
                  <a:gd name="T74" fmla="*/ 49 w 69"/>
                  <a:gd name="T75" fmla="*/ 23 h 115"/>
                  <a:gd name="T76" fmla="*/ 46 w 69"/>
                  <a:gd name="T77" fmla="*/ 11 h 115"/>
                  <a:gd name="T78" fmla="*/ 42 w 69"/>
                  <a:gd name="T79" fmla="*/ 7 h 115"/>
                  <a:gd name="T80" fmla="*/ 38 w 69"/>
                  <a:gd name="T81" fmla="*/ 7 h 115"/>
                  <a:gd name="T82" fmla="*/ 34 w 69"/>
                  <a:gd name="T83" fmla="*/ 3 h 115"/>
                  <a:gd name="T84" fmla="*/ 30 w 69"/>
                  <a:gd name="T85" fmla="*/ 7 h 115"/>
                  <a:gd name="T86" fmla="*/ 26 w 69"/>
                  <a:gd name="T87" fmla="*/ 11 h 115"/>
                  <a:gd name="T88" fmla="*/ 19 w 69"/>
                  <a:gd name="T89" fmla="*/ 19 h 115"/>
                  <a:gd name="T90" fmla="*/ 19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3" y="26"/>
                    </a:lnTo>
                    <a:lnTo>
                      <a:pt x="11" y="15"/>
                    </a:lnTo>
                    <a:lnTo>
                      <a:pt x="19" y="3"/>
                    </a:lnTo>
                    <a:lnTo>
                      <a:pt x="26" y="0"/>
                    </a:lnTo>
                    <a:lnTo>
                      <a:pt x="34" y="0"/>
                    </a:lnTo>
                    <a:lnTo>
                      <a:pt x="42" y="0"/>
                    </a:lnTo>
                    <a:lnTo>
                      <a:pt x="49" y="3"/>
                    </a:lnTo>
                    <a:lnTo>
                      <a:pt x="57" y="11"/>
                    </a:lnTo>
                    <a:lnTo>
                      <a:pt x="65" y="26"/>
                    </a:lnTo>
                    <a:lnTo>
                      <a:pt x="69" y="38"/>
                    </a:lnTo>
                    <a:lnTo>
                      <a:pt x="69" y="57"/>
                    </a:lnTo>
                    <a:lnTo>
                      <a:pt x="69" y="72"/>
                    </a:lnTo>
                    <a:lnTo>
                      <a:pt x="65" y="88"/>
                    </a:lnTo>
                    <a:lnTo>
                      <a:pt x="57" y="99"/>
                    </a:lnTo>
                    <a:lnTo>
                      <a:pt x="49" y="111"/>
                    </a:lnTo>
                    <a:lnTo>
                      <a:pt x="42" y="115"/>
                    </a:lnTo>
                    <a:lnTo>
                      <a:pt x="34" y="115"/>
                    </a:lnTo>
                    <a:lnTo>
                      <a:pt x="23" y="115"/>
                    </a:lnTo>
                    <a:lnTo>
                      <a:pt x="15" y="107"/>
                    </a:lnTo>
                    <a:lnTo>
                      <a:pt x="7" y="95"/>
                    </a:lnTo>
                    <a:lnTo>
                      <a:pt x="3" y="80"/>
                    </a:lnTo>
                    <a:lnTo>
                      <a:pt x="0" y="57"/>
                    </a:lnTo>
                    <a:close/>
                    <a:moveTo>
                      <a:pt x="15" y="61"/>
                    </a:moveTo>
                    <a:lnTo>
                      <a:pt x="15" y="80"/>
                    </a:lnTo>
                    <a:lnTo>
                      <a:pt x="23" y="99"/>
                    </a:lnTo>
                    <a:lnTo>
                      <a:pt x="23" y="103"/>
                    </a:lnTo>
                    <a:lnTo>
                      <a:pt x="30" y="107"/>
                    </a:lnTo>
                    <a:lnTo>
                      <a:pt x="34" y="111"/>
                    </a:lnTo>
                    <a:lnTo>
                      <a:pt x="38" y="107"/>
                    </a:lnTo>
                    <a:lnTo>
                      <a:pt x="42" y="107"/>
                    </a:lnTo>
                    <a:lnTo>
                      <a:pt x="46" y="99"/>
                    </a:lnTo>
                    <a:lnTo>
                      <a:pt x="49" y="92"/>
                    </a:lnTo>
                    <a:lnTo>
                      <a:pt x="53" y="76"/>
                    </a:lnTo>
                    <a:lnTo>
                      <a:pt x="53" y="53"/>
                    </a:lnTo>
                    <a:lnTo>
                      <a:pt x="53" y="34"/>
                    </a:lnTo>
                    <a:lnTo>
                      <a:pt x="49" y="23"/>
                    </a:lnTo>
                    <a:lnTo>
                      <a:pt x="46" y="11"/>
                    </a:lnTo>
                    <a:lnTo>
                      <a:pt x="42" y="7"/>
                    </a:lnTo>
                    <a:lnTo>
                      <a:pt x="38" y="7"/>
                    </a:lnTo>
                    <a:lnTo>
                      <a:pt x="34" y="3"/>
                    </a:lnTo>
                    <a:lnTo>
                      <a:pt x="30" y="7"/>
                    </a:lnTo>
                    <a:lnTo>
                      <a:pt x="26" y="11"/>
                    </a:lnTo>
                    <a:lnTo>
                      <a:pt x="19" y="19"/>
                    </a:lnTo>
                    <a:lnTo>
                      <a:pt x="19"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5759" name="Freeform 110"/>
              <p:cNvSpPr>
                <a:spLocks noEditPoints="1"/>
              </p:cNvSpPr>
              <p:nvPr/>
            </p:nvSpPr>
            <p:spPr bwMode="auto">
              <a:xfrm>
                <a:off x="5084" y="1741"/>
                <a:ext cx="73" cy="115"/>
              </a:xfrm>
              <a:custGeom>
                <a:avLst/>
                <a:gdLst>
                  <a:gd name="T0" fmla="*/ 73 w 73"/>
                  <a:gd name="T1" fmla="*/ 72 h 115"/>
                  <a:gd name="T2" fmla="*/ 73 w 73"/>
                  <a:gd name="T3" fmla="*/ 84 h 115"/>
                  <a:gd name="T4" fmla="*/ 58 w 73"/>
                  <a:gd name="T5" fmla="*/ 84 h 115"/>
                  <a:gd name="T6" fmla="*/ 58 w 73"/>
                  <a:gd name="T7" fmla="*/ 115 h 115"/>
                  <a:gd name="T8" fmla="*/ 42 w 73"/>
                  <a:gd name="T9" fmla="*/ 115 h 115"/>
                  <a:gd name="T10" fmla="*/ 42 w 73"/>
                  <a:gd name="T11" fmla="*/ 84 h 115"/>
                  <a:gd name="T12" fmla="*/ 0 w 73"/>
                  <a:gd name="T13" fmla="*/ 84 h 115"/>
                  <a:gd name="T14" fmla="*/ 0 w 73"/>
                  <a:gd name="T15" fmla="*/ 72 h 115"/>
                  <a:gd name="T16" fmla="*/ 50 w 73"/>
                  <a:gd name="T17" fmla="*/ 0 h 115"/>
                  <a:gd name="T18" fmla="*/ 58 w 73"/>
                  <a:gd name="T19" fmla="*/ 0 h 115"/>
                  <a:gd name="T20" fmla="*/ 58 w 73"/>
                  <a:gd name="T21" fmla="*/ 72 h 115"/>
                  <a:gd name="T22" fmla="*/ 73 w 73"/>
                  <a:gd name="T23" fmla="*/ 72 h 115"/>
                  <a:gd name="T24" fmla="*/ 42 w 73"/>
                  <a:gd name="T25" fmla="*/ 72 h 115"/>
                  <a:gd name="T26" fmla="*/ 42 w 73"/>
                  <a:gd name="T27" fmla="*/ 15 h 115"/>
                  <a:gd name="T28" fmla="*/ 8 w 73"/>
                  <a:gd name="T29" fmla="*/ 72 h 115"/>
                  <a:gd name="T30" fmla="*/ 42 w 73"/>
                  <a:gd name="T31" fmla="*/ 72 h 11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3"/>
                  <a:gd name="T49" fmla="*/ 0 h 115"/>
                  <a:gd name="T50" fmla="*/ 73 w 73"/>
                  <a:gd name="T51" fmla="*/ 115 h 115"/>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3" h="115">
                    <a:moveTo>
                      <a:pt x="73" y="72"/>
                    </a:moveTo>
                    <a:lnTo>
                      <a:pt x="73" y="84"/>
                    </a:lnTo>
                    <a:lnTo>
                      <a:pt x="58" y="84"/>
                    </a:lnTo>
                    <a:lnTo>
                      <a:pt x="58" y="115"/>
                    </a:lnTo>
                    <a:lnTo>
                      <a:pt x="42" y="115"/>
                    </a:lnTo>
                    <a:lnTo>
                      <a:pt x="42" y="84"/>
                    </a:lnTo>
                    <a:lnTo>
                      <a:pt x="0" y="84"/>
                    </a:lnTo>
                    <a:lnTo>
                      <a:pt x="0" y="72"/>
                    </a:lnTo>
                    <a:lnTo>
                      <a:pt x="50" y="0"/>
                    </a:lnTo>
                    <a:lnTo>
                      <a:pt x="58" y="0"/>
                    </a:lnTo>
                    <a:lnTo>
                      <a:pt x="58" y="72"/>
                    </a:lnTo>
                    <a:lnTo>
                      <a:pt x="73" y="72"/>
                    </a:lnTo>
                    <a:close/>
                    <a:moveTo>
                      <a:pt x="42" y="72"/>
                    </a:moveTo>
                    <a:lnTo>
                      <a:pt x="42" y="15"/>
                    </a:lnTo>
                    <a:lnTo>
                      <a:pt x="8" y="72"/>
                    </a:lnTo>
                    <a:lnTo>
                      <a:pt x="42" y="72"/>
                    </a:lnTo>
                    <a:close/>
                  </a:path>
                </a:pathLst>
              </a:custGeom>
              <a:solidFill>
                <a:srgbClr val="000000"/>
              </a:solidFill>
              <a:ln w="0">
                <a:solidFill>
                  <a:srgbClr val="000000"/>
                </a:solidFill>
                <a:round/>
                <a:headEnd/>
                <a:tailEnd/>
              </a:ln>
            </p:spPr>
            <p:txBody>
              <a:bodyPr/>
              <a:lstStyle/>
              <a:p>
                <a:endParaRPr lang="en-CA"/>
              </a:p>
            </p:txBody>
          </p:sp>
          <p:sp>
            <p:nvSpPr>
              <p:cNvPr id="15760" name="Freeform 111"/>
              <p:cNvSpPr>
                <a:spLocks noEditPoints="1"/>
              </p:cNvSpPr>
              <p:nvPr/>
            </p:nvSpPr>
            <p:spPr bwMode="auto">
              <a:xfrm>
                <a:off x="5172" y="1741"/>
                <a:ext cx="69" cy="115"/>
              </a:xfrm>
              <a:custGeom>
                <a:avLst/>
                <a:gdLst>
                  <a:gd name="T0" fmla="*/ 0 w 69"/>
                  <a:gd name="T1" fmla="*/ 115 h 115"/>
                  <a:gd name="T2" fmla="*/ 0 w 69"/>
                  <a:gd name="T3" fmla="*/ 115 h 115"/>
                  <a:gd name="T4" fmla="*/ 12 w 69"/>
                  <a:gd name="T5" fmla="*/ 111 h 115"/>
                  <a:gd name="T6" fmla="*/ 20 w 69"/>
                  <a:gd name="T7" fmla="*/ 107 h 115"/>
                  <a:gd name="T8" fmla="*/ 31 w 69"/>
                  <a:gd name="T9" fmla="*/ 99 h 115"/>
                  <a:gd name="T10" fmla="*/ 39 w 69"/>
                  <a:gd name="T11" fmla="*/ 92 h 115"/>
                  <a:gd name="T12" fmla="*/ 46 w 69"/>
                  <a:gd name="T13" fmla="*/ 76 h 115"/>
                  <a:gd name="T14" fmla="*/ 50 w 69"/>
                  <a:gd name="T15" fmla="*/ 65 h 115"/>
                  <a:gd name="T16" fmla="*/ 39 w 69"/>
                  <a:gd name="T17" fmla="*/ 69 h 115"/>
                  <a:gd name="T18" fmla="*/ 27 w 69"/>
                  <a:gd name="T19" fmla="*/ 72 h 115"/>
                  <a:gd name="T20" fmla="*/ 16 w 69"/>
                  <a:gd name="T21" fmla="*/ 69 h 115"/>
                  <a:gd name="T22" fmla="*/ 8 w 69"/>
                  <a:gd name="T23" fmla="*/ 61 h 115"/>
                  <a:gd name="T24" fmla="*/ 0 w 69"/>
                  <a:gd name="T25" fmla="*/ 53 h 115"/>
                  <a:gd name="T26" fmla="*/ 0 w 69"/>
                  <a:gd name="T27" fmla="*/ 38 h 115"/>
                  <a:gd name="T28" fmla="*/ 0 w 69"/>
                  <a:gd name="T29" fmla="*/ 26 h 115"/>
                  <a:gd name="T30" fmla="*/ 8 w 69"/>
                  <a:gd name="T31" fmla="*/ 15 h 115"/>
                  <a:gd name="T32" fmla="*/ 16 w 69"/>
                  <a:gd name="T33" fmla="*/ 7 h 115"/>
                  <a:gd name="T34" fmla="*/ 23 w 69"/>
                  <a:gd name="T35" fmla="*/ 0 h 115"/>
                  <a:gd name="T36" fmla="*/ 35 w 69"/>
                  <a:gd name="T37" fmla="*/ 0 h 115"/>
                  <a:gd name="T38" fmla="*/ 46 w 69"/>
                  <a:gd name="T39" fmla="*/ 3 h 115"/>
                  <a:gd name="T40" fmla="*/ 58 w 69"/>
                  <a:gd name="T41" fmla="*/ 11 h 115"/>
                  <a:gd name="T42" fmla="*/ 66 w 69"/>
                  <a:gd name="T43" fmla="*/ 23 h 115"/>
                  <a:gd name="T44" fmla="*/ 69 w 69"/>
                  <a:gd name="T45" fmla="*/ 34 h 115"/>
                  <a:gd name="T46" fmla="*/ 69 w 69"/>
                  <a:gd name="T47" fmla="*/ 46 h 115"/>
                  <a:gd name="T48" fmla="*/ 66 w 69"/>
                  <a:gd name="T49" fmla="*/ 65 h 115"/>
                  <a:gd name="T50" fmla="*/ 62 w 69"/>
                  <a:gd name="T51" fmla="*/ 80 h 115"/>
                  <a:gd name="T52" fmla="*/ 50 w 69"/>
                  <a:gd name="T53" fmla="*/ 95 h 115"/>
                  <a:gd name="T54" fmla="*/ 35 w 69"/>
                  <a:gd name="T55" fmla="*/ 107 h 115"/>
                  <a:gd name="T56" fmla="*/ 20 w 69"/>
                  <a:gd name="T57" fmla="*/ 115 h 115"/>
                  <a:gd name="T58" fmla="*/ 4 w 69"/>
                  <a:gd name="T59" fmla="*/ 115 h 115"/>
                  <a:gd name="T60" fmla="*/ 0 w 69"/>
                  <a:gd name="T61" fmla="*/ 115 h 115"/>
                  <a:gd name="T62" fmla="*/ 50 w 69"/>
                  <a:gd name="T63" fmla="*/ 57 h 115"/>
                  <a:gd name="T64" fmla="*/ 54 w 69"/>
                  <a:gd name="T65" fmla="*/ 49 h 115"/>
                  <a:gd name="T66" fmla="*/ 54 w 69"/>
                  <a:gd name="T67" fmla="*/ 42 h 115"/>
                  <a:gd name="T68" fmla="*/ 54 w 69"/>
                  <a:gd name="T69" fmla="*/ 34 h 115"/>
                  <a:gd name="T70" fmla="*/ 50 w 69"/>
                  <a:gd name="T71" fmla="*/ 23 h 115"/>
                  <a:gd name="T72" fmla="*/ 46 w 69"/>
                  <a:gd name="T73" fmla="*/ 15 h 115"/>
                  <a:gd name="T74" fmla="*/ 43 w 69"/>
                  <a:gd name="T75" fmla="*/ 11 h 115"/>
                  <a:gd name="T76" fmla="*/ 39 w 69"/>
                  <a:gd name="T77" fmla="*/ 7 h 115"/>
                  <a:gd name="T78" fmla="*/ 31 w 69"/>
                  <a:gd name="T79" fmla="*/ 3 h 115"/>
                  <a:gd name="T80" fmla="*/ 27 w 69"/>
                  <a:gd name="T81" fmla="*/ 7 h 115"/>
                  <a:gd name="T82" fmla="*/ 20 w 69"/>
                  <a:gd name="T83" fmla="*/ 11 h 115"/>
                  <a:gd name="T84" fmla="*/ 16 w 69"/>
                  <a:gd name="T85" fmla="*/ 19 h 115"/>
                  <a:gd name="T86" fmla="*/ 16 w 69"/>
                  <a:gd name="T87" fmla="*/ 30 h 115"/>
                  <a:gd name="T88" fmla="*/ 16 w 69"/>
                  <a:gd name="T89" fmla="*/ 46 h 115"/>
                  <a:gd name="T90" fmla="*/ 23 w 69"/>
                  <a:gd name="T91" fmla="*/ 57 h 115"/>
                  <a:gd name="T92" fmla="*/ 27 w 69"/>
                  <a:gd name="T93" fmla="*/ 61 h 115"/>
                  <a:gd name="T94" fmla="*/ 35 w 69"/>
                  <a:gd name="T95" fmla="*/ 65 h 115"/>
                  <a:gd name="T96" fmla="*/ 39 w 69"/>
                  <a:gd name="T97" fmla="*/ 65 h 115"/>
                  <a:gd name="T98" fmla="*/ 43 w 69"/>
                  <a:gd name="T99" fmla="*/ 61 h 115"/>
                  <a:gd name="T100" fmla="*/ 46 w 69"/>
                  <a:gd name="T101" fmla="*/ 61 h 115"/>
                  <a:gd name="T102" fmla="*/ 50 w 69"/>
                  <a:gd name="T103" fmla="*/ 57 h 11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69"/>
                  <a:gd name="T157" fmla="*/ 0 h 115"/>
                  <a:gd name="T158" fmla="*/ 69 w 69"/>
                  <a:gd name="T159" fmla="*/ 115 h 115"/>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69" h="115">
                    <a:moveTo>
                      <a:pt x="0" y="115"/>
                    </a:moveTo>
                    <a:lnTo>
                      <a:pt x="0" y="115"/>
                    </a:lnTo>
                    <a:lnTo>
                      <a:pt x="12" y="111"/>
                    </a:lnTo>
                    <a:lnTo>
                      <a:pt x="20" y="107"/>
                    </a:lnTo>
                    <a:lnTo>
                      <a:pt x="31" y="99"/>
                    </a:lnTo>
                    <a:lnTo>
                      <a:pt x="39" y="92"/>
                    </a:lnTo>
                    <a:lnTo>
                      <a:pt x="46" y="76"/>
                    </a:lnTo>
                    <a:lnTo>
                      <a:pt x="50" y="65"/>
                    </a:lnTo>
                    <a:lnTo>
                      <a:pt x="39" y="69"/>
                    </a:lnTo>
                    <a:lnTo>
                      <a:pt x="27" y="72"/>
                    </a:lnTo>
                    <a:lnTo>
                      <a:pt x="16" y="69"/>
                    </a:lnTo>
                    <a:lnTo>
                      <a:pt x="8" y="61"/>
                    </a:lnTo>
                    <a:lnTo>
                      <a:pt x="0" y="53"/>
                    </a:lnTo>
                    <a:lnTo>
                      <a:pt x="0" y="38"/>
                    </a:lnTo>
                    <a:lnTo>
                      <a:pt x="0" y="26"/>
                    </a:lnTo>
                    <a:lnTo>
                      <a:pt x="8" y="15"/>
                    </a:lnTo>
                    <a:lnTo>
                      <a:pt x="16" y="7"/>
                    </a:lnTo>
                    <a:lnTo>
                      <a:pt x="23" y="0"/>
                    </a:lnTo>
                    <a:lnTo>
                      <a:pt x="35" y="0"/>
                    </a:lnTo>
                    <a:lnTo>
                      <a:pt x="46" y="3"/>
                    </a:lnTo>
                    <a:lnTo>
                      <a:pt x="58" y="11"/>
                    </a:lnTo>
                    <a:lnTo>
                      <a:pt x="66" y="23"/>
                    </a:lnTo>
                    <a:lnTo>
                      <a:pt x="69" y="34"/>
                    </a:lnTo>
                    <a:lnTo>
                      <a:pt x="69" y="46"/>
                    </a:lnTo>
                    <a:lnTo>
                      <a:pt x="66" y="65"/>
                    </a:lnTo>
                    <a:lnTo>
                      <a:pt x="62" y="80"/>
                    </a:lnTo>
                    <a:lnTo>
                      <a:pt x="50" y="95"/>
                    </a:lnTo>
                    <a:lnTo>
                      <a:pt x="35" y="107"/>
                    </a:lnTo>
                    <a:lnTo>
                      <a:pt x="20" y="115"/>
                    </a:lnTo>
                    <a:lnTo>
                      <a:pt x="4" y="115"/>
                    </a:lnTo>
                    <a:lnTo>
                      <a:pt x="0" y="115"/>
                    </a:lnTo>
                    <a:close/>
                    <a:moveTo>
                      <a:pt x="50" y="57"/>
                    </a:moveTo>
                    <a:lnTo>
                      <a:pt x="54" y="49"/>
                    </a:lnTo>
                    <a:lnTo>
                      <a:pt x="54" y="42"/>
                    </a:lnTo>
                    <a:lnTo>
                      <a:pt x="54" y="34"/>
                    </a:lnTo>
                    <a:lnTo>
                      <a:pt x="50" y="23"/>
                    </a:lnTo>
                    <a:lnTo>
                      <a:pt x="46" y="15"/>
                    </a:lnTo>
                    <a:lnTo>
                      <a:pt x="43" y="11"/>
                    </a:lnTo>
                    <a:lnTo>
                      <a:pt x="39" y="7"/>
                    </a:lnTo>
                    <a:lnTo>
                      <a:pt x="31" y="3"/>
                    </a:lnTo>
                    <a:lnTo>
                      <a:pt x="27" y="7"/>
                    </a:lnTo>
                    <a:lnTo>
                      <a:pt x="20" y="11"/>
                    </a:lnTo>
                    <a:lnTo>
                      <a:pt x="16" y="19"/>
                    </a:lnTo>
                    <a:lnTo>
                      <a:pt x="16" y="30"/>
                    </a:lnTo>
                    <a:lnTo>
                      <a:pt x="16" y="46"/>
                    </a:lnTo>
                    <a:lnTo>
                      <a:pt x="23" y="57"/>
                    </a:lnTo>
                    <a:lnTo>
                      <a:pt x="27" y="61"/>
                    </a:lnTo>
                    <a:lnTo>
                      <a:pt x="35" y="65"/>
                    </a:lnTo>
                    <a:lnTo>
                      <a:pt x="39" y="65"/>
                    </a:lnTo>
                    <a:lnTo>
                      <a:pt x="43" y="61"/>
                    </a:lnTo>
                    <a:lnTo>
                      <a:pt x="46" y="61"/>
                    </a:lnTo>
                    <a:lnTo>
                      <a:pt x="50" y="57"/>
                    </a:lnTo>
                    <a:close/>
                  </a:path>
                </a:pathLst>
              </a:custGeom>
              <a:solidFill>
                <a:srgbClr val="000000"/>
              </a:solidFill>
              <a:ln w="0">
                <a:solidFill>
                  <a:srgbClr val="000000"/>
                </a:solidFill>
                <a:round/>
                <a:headEnd/>
                <a:tailEnd/>
              </a:ln>
            </p:spPr>
            <p:txBody>
              <a:bodyPr/>
              <a:lstStyle/>
              <a:p>
                <a:endParaRPr lang="en-CA"/>
              </a:p>
            </p:txBody>
          </p:sp>
          <p:sp>
            <p:nvSpPr>
              <p:cNvPr id="15761" name="Rectangle 112"/>
              <p:cNvSpPr>
                <a:spLocks noChangeArrowheads="1"/>
              </p:cNvSpPr>
              <p:nvPr/>
            </p:nvSpPr>
            <p:spPr bwMode="auto">
              <a:xfrm>
                <a:off x="5268" y="1706"/>
                <a:ext cx="8" cy="207"/>
              </a:xfrm>
              <a:prstGeom prst="rect">
                <a:avLst/>
              </a:prstGeom>
              <a:solidFill>
                <a:srgbClr val="000000"/>
              </a:solidFill>
              <a:ln w="0">
                <a:solidFill>
                  <a:srgbClr val="000000"/>
                </a:solidFill>
                <a:miter lim="800000"/>
                <a:headEnd/>
                <a:tailEnd/>
              </a:ln>
            </p:spPr>
            <p:txBody>
              <a:bodyPr/>
              <a:lstStyle/>
              <a:p>
                <a:endParaRPr lang="en-US"/>
              </a:p>
            </p:txBody>
          </p:sp>
          <p:sp>
            <p:nvSpPr>
              <p:cNvPr id="15762" name="Rectangle 113"/>
              <p:cNvSpPr>
                <a:spLocks noChangeArrowheads="1"/>
              </p:cNvSpPr>
              <p:nvPr/>
            </p:nvSpPr>
            <p:spPr bwMode="auto">
              <a:xfrm>
                <a:off x="188" y="192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5763" name="Freeform 114"/>
              <p:cNvSpPr>
                <a:spLocks/>
              </p:cNvSpPr>
              <p:nvPr/>
            </p:nvSpPr>
            <p:spPr bwMode="auto">
              <a:xfrm>
                <a:off x="250" y="1963"/>
                <a:ext cx="46" cy="100"/>
              </a:xfrm>
              <a:custGeom>
                <a:avLst/>
                <a:gdLst>
                  <a:gd name="T0" fmla="*/ 23 w 46"/>
                  <a:gd name="T1" fmla="*/ 0 h 100"/>
                  <a:gd name="T2" fmla="*/ 23 w 46"/>
                  <a:gd name="T3" fmla="*/ 23 h 100"/>
                  <a:gd name="T4" fmla="*/ 42 w 46"/>
                  <a:gd name="T5" fmla="*/ 23 h 100"/>
                  <a:gd name="T6" fmla="*/ 42 w 46"/>
                  <a:gd name="T7" fmla="*/ 31 h 100"/>
                  <a:gd name="T8" fmla="*/ 23 w 46"/>
                  <a:gd name="T9" fmla="*/ 31 h 100"/>
                  <a:gd name="T10" fmla="*/ 23 w 46"/>
                  <a:gd name="T11" fmla="*/ 77 h 100"/>
                  <a:gd name="T12" fmla="*/ 27 w 46"/>
                  <a:gd name="T13" fmla="*/ 84 h 100"/>
                  <a:gd name="T14" fmla="*/ 27 w 46"/>
                  <a:gd name="T15" fmla="*/ 88 h 100"/>
                  <a:gd name="T16" fmla="*/ 30 w 46"/>
                  <a:gd name="T17" fmla="*/ 88 h 100"/>
                  <a:gd name="T18" fmla="*/ 30 w 46"/>
                  <a:gd name="T19" fmla="*/ 92 h 100"/>
                  <a:gd name="T20" fmla="*/ 34 w 46"/>
                  <a:gd name="T21" fmla="*/ 92 h 100"/>
                  <a:gd name="T22" fmla="*/ 38 w 46"/>
                  <a:gd name="T23" fmla="*/ 88 h 100"/>
                  <a:gd name="T24" fmla="*/ 38 w 46"/>
                  <a:gd name="T25" fmla="*/ 88 h 100"/>
                  <a:gd name="T26" fmla="*/ 42 w 46"/>
                  <a:gd name="T27" fmla="*/ 84 h 100"/>
                  <a:gd name="T28" fmla="*/ 46 w 46"/>
                  <a:gd name="T29" fmla="*/ 84 h 100"/>
                  <a:gd name="T30" fmla="*/ 42 w 46"/>
                  <a:gd name="T31" fmla="*/ 92 h 100"/>
                  <a:gd name="T32" fmla="*/ 38 w 46"/>
                  <a:gd name="T33" fmla="*/ 96 h 100"/>
                  <a:gd name="T34" fmla="*/ 30 w 46"/>
                  <a:gd name="T35" fmla="*/ 100 h 100"/>
                  <a:gd name="T36" fmla="*/ 27 w 46"/>
                  <a:gd name="T37" fmla="*/ 100 h 100"/>
                  <a:gd name="T38" fmla="*/ 23 w 46"/>
                  <a:gd name="T39" fmla="*/ 100 h 100"/>
                  <a:gd name="T40" fmla="*/ 19 w 46"/>
                  <a:gd name="T41" fmla="*/ 100 h 100"/>
                  <a:gd name="T42" fmla="*/ 15 w 46"/>
                  <a:gd name="T43" fmla="*/ 96 h 100"/>
                  <a:gd name="T44" fmla="*/ 11 w 46"/>
                  <a:gd name="T45" fmla="*/ 92 h 100"/>
                  <a:gd name="T46" fmla="*/ 11 w 46"/>
                  <a:gd name="T47" fmla="*/ 88 h 100"/>
                  <a:gd name="T48" fmla="*/ 11 w 46"/>
                  <a:gd name="T49" fmla="*/ 81 h 100"/>
                  <a:gd name="T50" fmla="*/ 11 w 46"/>
                  <a:gd name="T51" fmla="*/ 31 h 100"/>
                  <a:gd name="T52" fmla="*/ 0 w 46"/>
                  <a:gd name="T53" fmla="*/ 31 h 100"/>
                  <a:gd name="T54" fmla="*/ 0 w 46"/>
                  <a:gd name="T55" fmla="*/ 27 h 100"/>
                  <a:gd name="T56" fmla="*/ 4 w 46"/>
                  <a:gd name="T57" fmla="*/ 23 h 100"/>
                  <a:gd name="T58" fmla="*/ 7 w 46"/>
                  <a:gd name="T59" fmla="*/ 19 h 100"/>
                  <a:gd name="T60" fmla="*/ 11 w 46"/>
                  <a:gd name="T61" fmla="*/ 15 h 100"/>
                  <a:gd name="T62" fmla="*/ 15 w 46"/>
                  <a:gd name="T63" fmla="*/ 12 h 100"/>
                  <a:gd name="T64" fmla="*/ 19 w 46"/>
                  <a:gd name="T65" fmla="*/ 8 h 100"/>
                  <a:gd name="T66" fmla="*/ 23 w 46"/>
                  <a:gd name="T67" fmla="*/ 0 h 100"/>
                  <a:gd name="T68" fmla="*/ 23 w 46"/>
                  <a:gd name="T69" fmla="*/ 0 h 10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6"/>
                  <a:gd name="T106" fmla="*/ 0 h 100"/>
                  <a:gd name="T107" fmla="*/ 46 w 46"/>
                  <a:gd name="T108" fmla="*/ 100 h 10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6" h="100">
                    <a:moveTo>
                      <a:pt x="23" y="0"/>
                    </a:moveTo>
                    <a:lnTo>
                      <a:pt x="23" y="23"/>
                    </a:lnTo>
                    <a:lnTo>
                      <a:pt x="42" y="23"/>
                    </a:lnTo>
                    <a:lnTo>
                      <a:pt x="42" y="31"/>
                    </a:lnTo>
                    <a:lnTo>
                      <a:pt x="23" y="31"/>
                    </a:lnTo>
                    <a:lnTo>
                      <a:pt x="23" y="77"/>
                    </a:lnTo>
                    <a:lnTo>
                      <a:pt x="27" y="84"/>
                    </a:lnTo>
                    <a:lnTo>
                      <a:pt x="27" y="88"/>
                    </a:lnTo>
                    <a:lnTo>
                      <a:pt x="30" y="88"/>
                    </a:lnTo>
                    <a:lnTo>
                      <a:pt x="30" y="92"/>
                    </a:lnTo>
                    <a:lnTo>
                      <a:pt x="34" y="92"/>
                    </a:lnTo>
                    <a:lnTo>
                      <a:pt x="38" y="88"/>
                    </a:lnTo>
                    <a:lnTo>
                      <a:pt x="42" y="84"/>
                    </a:lnTo>
                    <a:lnTo>
                      <a:pt x="46" y="84"/>
                    </a:lnTo>
                    <a:lnTo>
                      <a:pt x="42" y="92"/>
                    </a:lnTo>
                    <a:lnTo>
                      <a:pt x="38" y="96"/>
                    </a:lnTo>
                    <a:lnTo>
                      <a:pt x="30" y="100"/>
                    </a:lnTo>
                    <a:lnTo>
                      <a:pt x="27" y="100"/>
                    </a:lnTo>
                    <a:lnTo>
                      <a:pt x="23" y="100"/>
                    </a:lnTo>
                    <a:lnTo>
                      <a:pt x="19" y="100"/>
                    </a:lnTo>
                    <a:lnTo>
                      <a:pt x="15" y="96"/>
                    </a:lnTo>
                    <a:lnTo>
                      <a:pt x="11" y="92"/>
                    </a:lnTo>
                    <a:lnTo>
                      <a:pt x="11" y="88"/>
                    </a:lnTo>
                    <a:lnTo>
                      <a:pt x="11" y="81"/>
                    </a:lnTo>
                    <a:lnTo>
                      <a:pt x="11" y="31"/>
                    </a:lnTo>
                    <a:lnTo>
                      <a:pt x="0" y="31"/>
                    </a:lnTo>
                    <a:lnTo>
                      <a:pt x="0" y="27"/>
                    </a:lnTo>
                    <a:lnTo>
                      <a:pt x="4" y="23"/>
                    </a:lnTo>
                    <a:lnTo>
                      <a:pt x="7" y="19"/>
                    </a:lnTo>
                    <a:lnTo>
                      <a:pt x="11" y="15"/>
                    </a:lnTo>
                    <a:lnTo>
                      <a:pt x="15" y="12"/>
                    </a:lnTo>
                    <a:lnTo>
                      <a:pt x="19" y="8"/>
                    </a:lnTo>
                    <a:lnTo>
                      <a:pt x="23" y="0"/>
                    </a:lnTo>
                    <a:close/>
                  </a:path>
                </a:pathLst>
              </a:custGeom>
              <a:solidFill>
                <a:srgbClr val="000000"/>
              </a:solidFill>
              <a:ln w="0">
                <a:solidFill>
                  <a:srgbClr val="000000"/>
                </a:solidFill>
                <a:round/>
                <a:headEnd/>
                <a:tailEnd/>
              </a:ln>
            </p:spPr>
            <p:txBody>
              <a:bodyPr/>
              <a:lstStyle/>
              <a:p>
                <a:endParaRPr lang="en-CA"/>
              </a:p>
            </p:txBody>
          </p:sp>
          <p:sp>
            <p:nvSpPr>
              <p:cNvPr id="15764" name="Freeform 115"/>
              <p:cNvSpPr>
                <a:spLocks noEditPoints="1"/>
              </p:cNvSpPr>
              <p:nvPr/>
            </p:nvSpPr>
            <p:spPr bwMode="auto">
              <a:xfrm>
                <a:off x="300" y="1986"/>
                <a:ext cx="73" cy="77"/>
              </a:xfrm>
              <a:custGeom>
                <a:avLst/>
                <a:gdLst>
                  <a:gd name="T0" fmla="*/ 38 w 73"/>
                  <a:gd name="T1" fmla="*/ 0 h 77"/>
                  <a:gd name="T2" fmla="*/ 46 w 73"/>
                  <a:gd name="T3" fmla="*/ 0 h 77"/>
                  <a:gd name="T4" fmla="*/ 57 w 73"/>
                  <a:gd name="T5" fmla="*/ 4 h 77"/>
                  <a:gd name="T6" fmla="*/ 65 w 73"/>
                  <a:gd name="T7" fmla="*/ 12 h 77"/>
                  <a:gd name="T8" fmla="*/ 69 w 73"/>
                  <a:gd name="T9" fmla="*/ 23 h 77"/>
                  <a:gd name="T10" fmla="*/ 73 w 73"/>
                  <a:gd name="T11" fmla="*/ 38 h 77"/>
                  <a:gd name="T12" fmla="*/ 73 w 73"/>
                  <a:gd name="T13" fmla="*/ 46 h 77"/>
                  <a:gd name="T14" fmla="*/ 69 w 73"/>
                  <a:gd name="T15" fmla="*/ 58 h 77"/>
                  <a:gd name="T16" fmla="*/ 61 w 73"/>
                  <a:gd name="T17" fmla="*/ 65 h 77"/>
                  <a:gd name="T18" fmla="*/ 53 w 73"/>
                  <a:gd name="T19" fmla="*/ 73 h 77"/>
                  <a:gd name="T20" fmla="*/ 46 w 73"/>
                  <a:gd name="T21" fmla="*/ 77 h 77"/>
                  <a:gd name="T22" fmla="*/ 34 w 73"/>
                  <a:gd name="T23" fmla="*/ 77 h 77"/>
                  <a:gd name="T24" fmla="*/ 26 w 73"/>
                  <a:gd name="T25" fmla="*/ 77 h 77"/>
                  <a:gd name="T26" fmla="*/ 15 w 73"/>
                  <a:gd name="T27" fmla="*/ 73 h 77"/>
                  <a:gd name="T28" fmla="*/ 7 w 73"/>
                  <a:gd name="T29" fmla="*/ 65 h 77"/>
                  <a:gd name="T30" fmla="*/ 3 w 73"/>
                  <a:gd name="T31" fmla="*/ 54 h 77"/>
                  <a:gd name="T32" fmla="*/ 0 w 73"/>
                  <a:gd name="T33" fmla="*/ 38 h 77"/>
                  <a:gd name="T34" fmla="*/ 3 w 73"/>
                  <a:gd name="T35" fmla="*/ 31 h 77"/>
                  <a:gd name="T36" fmla="*/ 7 w 73"/>
                  <a:gd name="T37" fmla="*/ 19 h 77"/>
                  <a:gd name="T38" fmla="*/ 11 w 73"/>
                  <a:gd name="T39" fmla="*/ 12 h 77"/>
                  <a:gd name="T40" fmla="*/ 19 w 73"/>
                  <a:gd name="T41" fmla="*/ 4 h 77"/>
                  <a:gd name="T42" fmla="*/ 26 w 73"/>
                  <a:gd name="T43" fmla="*/ 0 h 77"/>
                  <a:gd name="T44" fmla="*/ 38 w 73"/>
                  <a:gd name="T45" fmla="*/ 0 h 77"/>
                  <a:gd name="T46" fmla="*/ 34 w 73"/>
                  <a:gd name="T47" fmla="*/ 4 h 77"/>
                  <a:gd name="T48" fmla="*/ 30 w 73"/>
                  <a:gd name="T49" fmla="*/ 4 h 77"/>
                  <a:gd name="T50" fmla="*/ 26 w 73"/>
                  <a:gd name="T51" fmla="*/ 8 h 77"/>
                  <a:gd name="T52" fmla="*/ 19 w 73"/>
                  <a:gd name="T53" fmla="*/ 12 h 77"/>
                  <a:gd name="T54" fmla="*/ 19 w 73"/>
                  <a:gd name="T55" fmla="*/ 15 h 77"/>
                  <a:gd name="T56" fmla="*/ 15 w 73"/>
                  <a:gd name="T57" fmla="*/ 23 h 77"/>
                  <a:gd name="T58" fmla="*/ 15 w 73"/>
                  <a:gd name="T59" fmla="*/ 35 h 77"/>
                  <a:gd name="T60" fmla="*/ 15 w 73"/>
                  <a:gd name="T61" fmla="*/ 46 h 77"/>
                  <a:gd name="T62" fmla="*/ 23 w 73"/>
                  <a:gd name="T63" fmla="*/ 61 h 77"/>
                  <a:gd name="T64" fmla="*/ 26 w 73"/>
                  <a:gd name="T65" fmla="*/ 69 h 77"/>
                  <a:gd name="T66" fmla="*/ 30 w 73"/>
                  <a:gd name="T67" fmla="*/ 73 h 77"/>
                  <a:gd name="T68" fmla="*/ 38 w 73"/>
                  <a:gd name="T69" fmla="*/ 73 h 77"/>
                  <a:gd name="T70" fmla="*/ 46 w 73"/>
                  <a:gd name="T71" fmla="*/ 73 h 77"/>
                  <a:gd name="T72" fmla="*/ 53 w 73"/>
                  <a:gd name="T73" fmla="*/ 65 h 77"/>
                  <a:gd name="T74" fmla="*/ 57 w 73"/>
                  <a:gd name="T75" fmla="*/ 58 h 77"/>
                  <a:gd name="T76" fmla="*/ 57 w 73"/>
                  <a:gd name="T77" fmla="*/ 42 h 77"/>
                  <a:gd name="T78" fmla="*/ 57 w 73"/>
                  <a:gd name="T79" fmla="*/ 31 h 77"/>
                  <a:gd name="T80" fmla="*/ 53 w 73"/>
                  <a:gd name="T81" fmla="*/ 19 h 77"/>
                  <a:gd name="T82" fmla="*/ 49 w 73"/>
                  <a:gd name="T83" fmla="*/ 12 h 77"/>
                  <a:gd name="T84" fmla="*/ 42 w 73"/>
                  <a:gd name="T85" fmla="*/ 8 h 77"/>
                  <a:gd name="T86" fmla="*/ 34 w 73"/>
                  <a:gd name="T87" fmla="*/ 4 h 77"/>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3"/>
                  <a:gd name="T133" fmla="*/ 0 h 77"/>
                  <a:gd name="T134" fmla="*/ 73 w 73"/>
                  <a:gd name="T135" fmla="*/ 77 h 77"/>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3" h="77">
                    <a:moveTo>
                      <a:pt x="38" y="0"/>
                    </a:moveTo>
                    <a:lnTo>
                      <a:pt x="46" y="0"/>
                    </a:lnTo>
                    <a:lnTo>
                      <a:pt x="57" y="4"/>
                    </a:lnTo>
                    <a:lnTo>
                      <a:pt x="65" y="12"/>
                    </a:lnTo>
                    <a:lnTo>
                      <a:pt x="69" y="23"/>
                    </a:lnTo>
                    <a:lnTo>
                      <a:pt x="73" y="38"/>
                    </a:lnTo>
                    <a:lnTo>
                      <a:pt x="73" y="46"/>
                    </a:lnTo>
                    <a:lnTo>
                      <a:pt x="69" y="58"/>
                    </a:lnTo>
                    <a:lnTo>
                      <a:pt x="61" y="65"/>
                    </a:lnTo>
                    <a:lnTo>
                      <a:pt x="53" y="73"/>
                    </a:lnTo>
                    <a:lnTo>
                      <a:pt x="46" y="77"/>
                    </a:lnTo>
                    <a:lnTo>
                      <a:pt x="34" y="77"/>
                    </a:lnTo>
                    <a:lnTo>
                      <a:pt x="26" y="77"/>
                    </a:lnTo>
                    <a:lnTo>
                      <a:pt x="15" y="73"/>
                    </a:lnTo>
                    <a:lnTo>
                      <a:pt x="7" y="65"/>
                    </a:lnTo>
                    <a:lnTo>
                      <a:pt x="3" y="54"/>
                    </a:lnTo>
                    <a:lnTo>
                      <a:pt x="0" y="38"/>
                    </a:lnTo>
                    <a:lnTo>
                      <a:pt x="3" y="31"/>
                    </a:lnTo>
                    <a:lnTo>
                      <a:pt x="7" y="19"/>
                    </a:lnTo>
                    <a:lnTo>
                      <a:pt x="11" y="12"/>
                    </a:lnTo>
                    <a:lnTo>
                      <a:pt x="19" y="4"/>
                    </a:lnTo>
                    <a:lnTo>
                      <a:pt x="26" y="0"/>
                    </a:lnTo>
                    <a:lnTo>
                      <a:pt x="38" y="0"/>
                    </a:lnTo>
                    <a:close/>
                    <a:moveTo>
                      <a:pt x="34" y="4"/>
                    </a:moveTo>
                    <a:lnTo>
                      <a:pt x="30" y="4"/>
                    </a:lnTo>
                    <a:lnTo>
                      <a:pt x="26" y="8"/>
                    </a:lnTo>
                    <a:lnTo>
                      <a:pt x="19" y="12"/>
                    </a:lnTo>
                    <a:lnTo>
                      <a:pt x="19" y="15"/>
                    </a:lnTo>
                    <a:lnTo>
                      <a:pt x="15" y="23"/>
                    </a:lnTo>
                    <a:lnTo>
                      <a:pt x="15" y="35"/>
                    </a:lnTo>
                    <a:lnTo>
                      <a:pt x="15" y="46"/>
                    </a:lnTo>
                    <a:lnTo>
                      <a:pt x="23" y="61"/>
                    </a:lnTo>
                    <a:lnTo>
                      <a:pt x="26" y="69"/>
                    </a:lnTo>
                    <a:lnTo>
                      <a:pt x="30" y="73"/>
                    </a:lnTo>
                    <a:lnTo>
                      <a:pt x="38" y="73"/>
                    </a:lnTo>
                    <a:lnTo>
                      <a:pt x="46" y="73"/>
                    </a:lnTo>
                    <a:lnTo>
                      <a:pt x="53" y="65"/>
                    </a:lnTo>
                    <a:lnTo>
                      <a:pt x="57" y="58"/>
                    </a:lnTo>
                    <a:lnTo>
                      <a:pt x="57" y="42"/>
                    </a:lnTo>
                    <a:lnTo>
                      <a:pt x="57" y="31"/>
                    </a:lnTo>
                    <a:lnTo>
                      <a:pt x="53" y="19"/>
                    </a:lnTo>
                    <a:lnTo>
                      <a:pt x="49" y="12"/>
                    </a:lnTo>
                    <a:lnTo>
                      <a:pt x="42" y="8"/>
                    </a:lnTo>
                    <a:lnTo>
                      <a:pt x="34" y="4"/>
                    </a:lnTo>
                    <a:close/>
                  </a:path>
                </a:pathLst>
              </a:custGeom>
              <a:solidFill>
                <a:srgbClr val="000000"/>
              </a:solidFill>
              <a:ln w="0">
                <a:solidFill>
                  <a:srgbClr val="000000"/>
                </a:solidFill>
                <a:round/>
                <a:headEnd/>
                <a:tailEnd/>
              </a:ln>
            </p:spPr>
            <p:txBody>
              <a:bodyPr/>
              <a:lstStyle/>
              <a:p>
                <a:endParaRPr lang="en-CA"/>
              </a:p>
            </p:txBody>
          </p:sp>
          <p:sp>
            <p:nvSpPr>
              <p:cNvPr id="15765" name="Rectangle 116"/>
              <p:cNvSpPr>
                <a:spLocks noChangeArrowheads="1"/>
              </p:cNvSpPr>
              <p:nvPr/>
            </p:nvSpPr>
            <p:spPr bwMode="auto">
              <a:xfrm>
                <a:off x="833" y="192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5766" name="Rectangle 117"/>
              <p:cNvSpPr>
                <a:spLocks noChangeArrowheads="1"/>
              </p:cNvSpPr>
              <p:nvPr/>
            </p:nvSpPr>
            <p:spPr bwMode="auto">
              <a:xfrm>
                <a:off x="864" y="1921"/>
                <a:ext cx="7" cy="207"/>
              </a:xfrm>
              <a:prstGeom prst="rect">
                <a:avLst/>
              </a:prstGeom>
              <a:solidFill>
                <a:srgbClr val="000000"/>
              </a:solidFill>
              <a:ln w="0">
                <a:solidFill>
                  <a:srgbClr val="000000"/>
                </a:solidFill>
                <a:miter lim="800000"/>
                <a:headEnd/>
                <a:tailEnd/>
              </a:ln>
            </p:spPr>
            <p:txBody>
              <a:bodyPr/>
              <a:lstStyle/>
              <a:p>
                <a:endParaRPr lang="en-US"/>
              </a:p>
            </p:txBody>
          </p:sp>
          <p:sp>
            <p:nvSpPr>
              <p:cNvPr id="15767" name="Freeform 118"/>
              <p:cNvSpPr>
                <a:spLocks/>
              </p:cNvSpPr>
              <p:nvPr/>
            </p:nvSpPr>
            <p:spPr bwMode="auto">
              <a:xfrm>
                <a:off x="1059" y="2044"/>
                <a:ext cx="19" cy="19"/>
              </a:xfrm>
              <a:custGeom>
                <a:avLst/>
                <a:gdLst>
                  <a:gd name="T0" fmla="*/ 8 w 19"/>
                  <a:gd name="T1" fmla="*/ 0 h 19"/>
                  <a:gd name="T2" fmla="*/ 12 w 19"/>
                  <a:gd name="T3" fmla="*/ 3 h 19"/>
                  <a:gd name="T4" fmla="*/ 16 w 19"/>
                  <a:gd name="T5" fmla="*/ 3 h 19"/>
                  <a:gd name="T6" fmla="*/ 19 w 19"/>
                  <a:gd name="T7" fmla="*/ 7 h 19"/>
                  <a:gd name="T8" fmla="*/ 19 w 19"/>
                  <a:gd name="T9" fmla="*/ 11 h 19"/>
                  <a:gd name="T10" fmla="*/ 19 w 19"/>
                  <a:gd name="T11" fmla="*/ 15 h 19"/>
                  <a:gd name="T12" fmla="*/ 16 w 19"/>
                  <a:gd name="T13" fmla="*/ 19 h 19"/>
                  <a:gd name="T14" fmla="*/ 12 w 19"/>
                  <a:gd name="T15" fmla="*/ 19 h 19"/>
                  <a:gd name="T16" fmla="*/ 8 w 19"/>
                  <a:gd name="T17" fmla="*/ 19 h 19"/>
                  <a:gd name="T18" fmla="*/ 4 w 19"/>
                  <a:gd name="T19" fmla="*/ 19 h 19"/>
                  <a:gd name="T20" fmla="*/ 0 w 19"/>
                  <a:gd name="T21" fmla="*/ 19 h 19"/>
                  <a:gd name="T22" fmla="*/ 0 w 19"/>
                  <a:gd name="T23" fmla="*/ 15 h 19"/>
                  <a:gd name="T24" fmla="*/ 0 w 19"/>
                  <a:gd name="T25" fmla="*/ 11 h 19"/>
                  <a:gd name="T26" fmla="*/ 0 w 19"/>
                  <a:gd name="T27" fmla="*/ 7 h 19"/>
                  <a:gd name="T28" fmla="*/ 0 w 19"/>
                  <a:gd name="T29" fmla="*/ 3 h 19"/>
                  <a:gd name="T30" fmla="*/ 4 w 19"/>
                  <a:gd name="T31" fmla="*/ 0 h 19"/>
                  <a:gd name="T32" fmla="*/ 8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8" y="0"/>
                    </a:moveTo>
                    <a:lnTo>
                      <a:pt x="12" y="3"/>
                    </a:lnTo>
                    <a:lnTo>
                      <a:pt x="16" y="3"/>
                    </a:lnTo>
                    <a:lnTo>
                      <a:pt x="19" y="7"/>
                    </a:lnTo>
                    <a:lnTo>
                      <a:pt x="19" y="11"/>
                    </a:lnTo>
                    <a:lnTo>
                      <a:pt x="19" y="15"/>
                    </a:lnTo>
                    <a:lnTo>
                      <a:pt x="16" y="19"/>
                    </a:lnTo>
                    <a:lnTo>
                      <a:pt x="12" y="19"/>
                    </a:lnTo>
                    <a:lnTo>
                      <a:pt x="8" y="19"/>
                    </a:lnTo>
                    <a:lnTo>
                      <a:pt x="4" y="19"/>
                    </a:lnTo>
                    <a:lnTo>
                      <a:pt x="0" y="19"/>
                    </a:lnTo>
                    <a:lnTo>
                      <a:pt x="0" y="15"/>
                    </a:lnTo>
                    <a:lnTo>
                      <a:pt x="0" y="11"/>
                    </a:lnTo>
                    <a:lnTo>
                      <a:pt x="0" y="7"/>
                    </a:lnTo>
                    <a:lnTo>
                      <a:pt x="0" y="3"/>
                    </a:lnTo>
                    <a:lnTo>
                      <a:pt x="4" y="0"/>
                    </a:lnTo>
                    <a:lnTo>
                      <a:pt x="8" y="0"/>
                    </a:lnTo>
                    <a:close/>
                  </a:path>
                </a:pathLst>
              </a:custGeom>
              <a:solidFill>
                <a:srgbClr val="000000"/>
              </a:solidFill>
              <a:ln w="0">
                <a:solidFill>
                  <a:srgbClr val="000000"/>
                </a:solidFill>
                <a:round/>
                <a:headEnd/>
                <a:tailEnd/>
              </a:ln>
            </p:spPr>
            <p:txBody>
              <a:bodyPr/>
              <a:lstStyle/>
              <a:p>
                <a:endParaRPr lang="en-CA"/>
              </a:p>
            </p:txBody>
          </p:sp>
          <p:sp>
            <p:nvSpPr>
              <p:cNvPr id="15768" name="Freeform 119"/>
              <p:cNvSpPr>
                <a:spLocks noEditPoints="1"/>
              </p:cNvSpPr>
              <p:nvPr/>
            </p:nvSpPr>
            <p:spPr bwMode="auto">
              <a:xfrm>
                <a:off x="1094" y="1948"/>
                <a:ext cx="73" cy="115"/>
              </a:xfrm>
              <a:custGeom>
                <a:avLst/>
                <a:gdLst>
                  <a:gd name="T0" fmla="*/ 0 w 73"/>
                  <a:gd name="T1" fmla="*/ 57 h 115"/>
                  <a:gd name="T2" fmla="*/ 4 w 73"/>
                  <a:gd name="T3" fmla="*/ 42 h 115"/>
                  <a:gd name="T4" fmla="*/ 8 w 73"/>
                  <a:gd name="T5" fmla="*/ 27 h 115"/>
                  <a:gd name="T6" fmla="*/ 11 w 73"/>
                  <a:gd name="T7" fmla="*/ 15 h 115"/>
                  <a:gd name="T8" fmla="*/ 23 w 73"/>
                  <a:gd name="T9" fmla="*/ 7 h 115"/>
                  <a:gd name="T10" fmla="*/ 31 w 73"/>
                  <a:gd name="T11" fmla="*/ 4 h 115"/>
                  <a:gd name="T12" fmla="*/ 34 w 73"/>
                  <a:gd name="T13" fmla="*/ 0 h 115"/>
                  <a:gd name="T14" fmla="*/ 46 w 73"/>
                  <a:gd name="T15" fmla="*/ 4 h 115"/>
                  <a:gd name="T16" fmla="*/ 54 w 73"/>
                  <a:gd name="T17" fmla="*/ 7 h 115"/>
                  <a:gd name="T18" fmla="*/ 57 w 73"/>
                  <a:gd name="T19" fmla="*/ 15 h 115"/>
                  <a:gd name="T20" fmla="*/ 65 w 73"/>
                  <a:gd name="T21" fmla="*/ 27 h 115"/>
                  <a:gd name="T22" fmla="*/ 69 w 73"/>
                  <a:gd name="T23" fmla="*/ 42 h 115"/>
                  <a:gd name="T24" fmla="*/ 73 w 73"/>
                  <a:gd name="T25" fmla="*/ 57 h 115"/>
                  <a:gd name="T26" fmla="*/ 69 w 73"/>
                  <a:gd name="T27" fmla="*/ 76 h 115"/>
                  <a:gd name="T28" fmla="*/ 65 w 73"/>
                  <a:gd name="T29" fmla="*/ 92 h 115"/>
                  <a:gd name="T30" fmla="*/ 57 w 73"/>
                  <a:gd name="T31" fmla="*/ 103 h 115"/>
                  <a:gd name="T32" fmla="*/ 50 w 73"/>
                  <a:gd name="T33" fmla="*/ 111 h 115"/>
                  <a:gd name="T34" fmla="*/ 42 w 73"/>
                  <a:gd name="T35" fmla="*/ 115 h 115"/>
                  <a:gd name="T36" fmla="*/ 34 w 73"/>
                  <a:gd name="T37" fmla="*/ 115 h 115"/>
                  <a:gd name="T38" fmla="*/ 27 w 73"/>
                  <a:gd name="T39" fmla="*/ 115 h 115"/>
                  <a:gd name="T40" fmla="*/ 15 w 73"/>
                  <a:gd name="T41" fmla="*/ 107 h 115"/>
                  <a:gd name="T42" fmla="*/ 11 w 73"/>
                  <a:gd name="T43" fmla="*/ 96 h 115"/>
                  <a:gd name="T44" fmla="*/ 4 w 73"/>
                  <a:gd name="T45" fmla="*/ 80 h 115"/>
                  <a:gd name="T46" fmla="*/ 0 w 73"/>
                  <a:gd name="T47" fmla="*/ 57 h 115"/>
                  <a:gd name="T48" fmla="*/ 15 w 73"/>
                  <a:gd name="T49" fmla="*/ 61 h 115"/>
                  <a:gd name="T50" fmla="*/ 19 w 73"/>
                  <a:gd name="T51" fmla="*/ 80 h 115"/>
                  <a:gd name="T52" fmla="*/ 23 w 73"/>
                  <a:gd name="T53" fmla="*/ 99 h 115"/>
                  <a:gd name="T54" fmla="*/ 27 w 73"/>
                  <a:gd name="T55" fmla="*/ 107 h 115"/>
                  <a:gd name="T56" fmla="*/ 31 w 73"/>
                  <a:gd name="T57" fmla="*/ 111 h 115"/>
                  <a:gd name="T58" fmla="*/ 34 w 73"/>
                  <a:gd name="T59" fmla="*/ 111 h 115"/>
                  <a:gd name="T60" fmla="*/ 38 w 73"/>
                  <a:gd name="T61" fmla="*/ 111 h 115"/>
                  <a:gd name="T62" fmla="*/ 46 w 73"/>
                  <a:gd name="T63" fmla="*/ 107 h 115"/>
                  <a:gd name="T64" fmla="*/ 50 w 73"/>
                  <a:gd name="T65" fmla="*/ 103 h 115"/>
                  <a:gd name="T66" fmla="*/ 50 w 73"/>
                  <a:gd name="T67" fmla="*/ 92 h 115"/>
                  <a:gd name="T68" fmla="*/ 54 w 73"/>
                  <a:gd name="T69" fmla="*/ 76 h 115"/>
                  <a:gd name="T70" fmla="*/ 54 w 73"/>
                  <a:gd name="T71" fmla="*/ 53 h 115"/>
                  <a:gd name="T72" fmla="*/ 54 w 73"/>
                  <a:gd name="T73" fmla="*/ 38 h 115"/>
                  <a:gd name="T74" fmla="*/ 50 w 73"/>
                  <a:gd name="T75" fmla="*/ 23 h 115"/>
                  <a:gd name="T76" fmla="*/ 50 w 73"/>
                  <a:gd name="T77" fmla="*/ 15 h 115"/>
                  <a:gd name="T78" fmla="*/ 46 w 73"/>
                  <a:gd name="T79" fmla="*/ 7 h 115"/>
                  <a:gd name="T80" fmla="*/ 42 w 73"/>
                  <a:gd name="T81" fmla="*/ 7 h 115"/>
                  <a:gd name="T82" fmla="*/ 34 w 73"/>
                  <a:gd name="T83" fmla="*/ 7 h 115"/>
                  <a:gd name="T84" fmla="*/ 31 w 73"/>
                  <a:gd name="T85" fmla="*/ 7 h 115"/>
                  <a:gd name="T86" fmla="*/ 27 w 73"/>
                  <a:gd name="T87" fmla="*/ 11 h 115"/>
                  <a:gd name="T88" fmla="*/ 23 w 73"/>
                  <a:gd name="T89" fmla="*/ 19 h 115"/>
                  <a:gd name="T90" fmla="*/ 19 w 73"/>
                  <a:gd name="T91" fmla="*/ 30 h 115"/>
                  <a:gd name="T92" fmla="*/ 19 w 73"/>
                  <a:gd name="T93" fmla="*/ 46 h 115"/>
                  <a:gd name="T94" fmla="*/ 15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7"/>
                    </a:moveTo>
                    <a:lnTo>
                      <a:pt x="4" y="42"/>
                    </a:lnTo>
                    <a:lnTo>
                      <a:pt x="8" y="27"/>
                    </a:lnTo>
                    <a:lnTo>
                      <a:pt x="11" y="15"/>
                    </a:lnTo>
                    <a:lnTo>
                      <a:pt x="23" y="7"/>
                    </a:lnTo>
                    <a:lnTo>
                      <a:pt x="31" y="4"/>
                    </a:lnTo>
                    <a:lnTo>
                      <a:pt x="34" y="0"/>
                    </a:lnTo>
                    <a:lnTo>
                      <a:pt x="46" y="4"/>
                    </a:lnTo>
                    <a:lnTo>
                      <a:pt x="54" y="7"/>
                    </a:lnTo>
                    <a:lnTo>
                      <a:pt x="57" y="15"/>
                    </a:lnTo>
                    <a:lnTo>
                      <a:pt x="65" y="27"/>
                    </a:lnTo>
                    <a:lnTo>
                      <a:pt x="69" y="42"/>
                    </a:lnTo>
                    <a:lnTo>
                      <a:pt x="73" y="57"/>
                    </a:lnTo>
                    <a:lnTo>
                      <a:pt x="69" y="76"/>
                    </a:lnTo>
                    <a:lnTo>
                      <a:pt x="65" y="92"/>
                    </a:lnTo>
                    <a:lnTo>
                      <a:pt x="57" y="103"/>
                    </a:lnTo>
                    <a:lnTo>
                      <a:pt x="50" y="111"/>
                    </a:lnTo>
                    <a:lnTo>
                      <a:pt x="42" y="115"/>
                    </a:lnTo>
                    <a:lnTo>
                      <a:pt x="34" y="115"/>
                    </a:lnTo>
                    <a:lnTo>
                      <a:pt x="27" y="115"/>
                    </a:lnTo>
                    <a:lnTo>
                      <a:pt x="15" y="107"/>
                    </a:lnTo>
                    <a:lnTo>
                      <a:pt x="11" y="96"/>
                    </a:lnTo>
                    <a:lnTo>
                      <a:pt x="4" y="80"/>
                    </a:lnTo>
                    <a:lnTo>
                      <a:pt x="0" y="57"/>
                    </a:lnTo>
                    <a:close/>
                    <a:moveTo>
                      <a:pt x="15" y="61"/>
                    </a:moveTo>
                    <a:lnTo>
                      <a:pt x="19" y="80"/>
                    </a:lnTo>
                    <a:lnTo>
                      <a:pt x="23" y="99"/>
                    </a:lnTo>
                    <a:lnTo>
                      <a:pt x="27" y="107"/>
                    </a:lnTo>
                    <a:lnTo>
                      <a:pt x="31" y="111"/>
                    </a:lnTo>
                    <a:lnTo>
                      <a:pt x="34" y="111"/>
                    </a:lnTo>
                    <a:lnTo>
                      <a:pt x="38" y="111"/>
                    </a:lnTo>
                    <a:lnTo>
                      <a:pt x="46" y="107"/>
                    </a:lnTo>
                    <a:lnTo>
                      <a:pt x="50" y="103"/>
                    </a:lnTo>
                    <a:lnTo>
                      <a:pt x="50" y="92"/>
                    </a:lnTo>
                    <a:lnTo>
                      <a:pt x="54" y="76"/>
                    </a:lnTo>
                    <a:lnTo>
                      <a:pt x="54" y="53"/>
                    </a:lnTo>
                    <a:lnTo>
                      <a:pt x="54" y="38"/>
                    </a:lnTo>
                    <a:lnTo>
                      <a:pt x="50" y="23"/>
                    </a:lnTo>
                    <a:lnTo>
                      <a:pt x="50" y="15"/>
                    </a:lnTo>
                    <a:lnTo>
                      <a:pt x="46" y="7"/>
                    </a:lnTo>
                    <a:lnTo>
                      <a:pt x="42" y="7"/>
                    </a:lnTo>
                    <a:lnTo>
                      <a:pt x="34" y="7"/>
                    </a:lnTo>
                    <a:lnTo>
                      <a:pt x="31" y="7"/>
                    </a:lnTo>
                    <a:lnTo>
                      <a:pt x="27" y="11"/>
                    </a:lnTo>
                    <a:lnTo>
                      <a:pt x="23" y="19"/>
                    </a:lnTo>
                    <a:lnTo>
                      <a:pt x="19" y="30"/>
                    </a:lnTo>
                    <a:lnTo>
                      <a:pt x="19" y="46"/>
                    </a:lnTo>
                    <a:lnTo>
                      <a:pt x="15" y="61"/>
                    </a:lnTo>
                    <a:close/>
                  </a:path>
                </a:pathLst>
              </a:custGeom>
              <a:solidFill>
                <a:srgbClr val="000000"/>
              </a:solidFill>
              <a:ln w="0">
                <a:solidFill>
                  <a:srgbClr val="000000"/>
                </a:solidFill>
                <a:round/>
                <a:headEnd/>
                <a:tailEnd/>
              </a:ln>
            </p:spPr>
            <p:txBody>
              <a:bodyPr/>
              <a:lstStyle/>
              <a:p>
                <a:endParaRPr lang="en-CA"/>
              </a:p>
            </p:txBody>
          </p:sp>
          <p:sp>
            <p:nvSpPr>
              <p:cNvPr id="15769" name="Freeform 120"/>
              <p:cNvSpPr>
                <a:spLocks noEditPoints="1"/>
              </p:cNvSpPr>
              <p:nvPr/>
            </p:nvSpPr>
            <p:spPr bwMode="auto">
              <a:xfrm>
                <a:off x="1178" y="1948"/>
                <a:ext cx="69" cy="115"/>
              </a:xfrm>
              <a:custGeom>
                <a:avLst/>
                <a:gdLst>
                  <a:gd name="T0" fmla="*/ 0 w 69"/>
                  <a:gd name="T1" fmla="*/ 57 h 115"/>
                  <a:gd name="T2" fmla="*/ 4 w 69"/>
                  <a:gd name="T3" fmla="*/ 42 h 115"/>
                  <a:gd name="T4" fmla="*/ 8 w 69"/>
                  <a:gd name="T5" fmla="*/ 27 h 115"/>
                  <a:gd name="T6" fmla="*/ 12 w 69"/>
                  <a:gd name="T7" fmla="*/ 15 h 115"/>
                  <a:gd name="T8" fmla="*/ 19 w 69"/>
                  <a:gd name="T9" fmla="*/ 7 h 115"/>
                  <a:gd name="T10" fmla="*/ 27 w 69"/>
                  <a:gd name="T11" fmla="*/ 4 h 115"/>
                  <a:gd name="T12" fmla="*/ 35 w 69"/>
                  <a:gd name="T13" fmla="*/ 0 h 115"/>
                  <a:gd name="T14" fmla="*/ 42 w 69"/>
                  <a:gd name="T15" fmla="*/ 4 h 115"/>
                  <a:gd name="T16" fmla="*/ 50 w 69"/>
                  <a:gd name="T17" fmla="*/ 7 h 115"/>
                  <a:gd name="T18" fmla="*/ 58 w 69"/>
                  <a:gd name="T19" fmla="*/ 15 h 115"/>
                  <a:gd name="T20" fmla="*/ 65 w 69"/>
                  <a:gd name="T21" fmla="*/ 27 h 115"/>
                  <a:gd name="T22" fmla="*/ 69 w 69"/>
                  <a:gd name="T23" fmla="*/ 42 h 115"/>
                  <a:gd name="T24" fmla="*/ 69 w 69"/>
                  <a:gd name="T25" fmla="*/ 57 h 115"/>
                  <a:gd name="T26" fmla="*/ 69 w 69"/>
                  <a:gd name="T27" fmla="*/ 76 h 115"/>
                  <a:gd name="T28" fmla="*/ 65 w 69"/>
                  <a:gd name="T29" fmla="*/ 92 h 115"/>
                  <a:gd name="T30" fmla="*/ 58 w 69"/>
                  <a:gd name="T31" fmla="*/ 103 h 115"/>
                  <a:gd name="T32" fmla="*/ 50 w 69"/>
                  <a:gd name="T33" fmla="*/ 111 h 115"/>
                  <a:gd name="T34" fmla="*/ 42 w 69"/>
                  <a:gd name="T35" fmla="*/ 115 h 115"/>
                  <a:gd name="T36" fmla="*/ 35 w 69"/>
                  <a:gd name="T37" fmla="*/ 115 h 115"/>
                  <a:gd name="T38" fmla="*/ 27 w 69"/>
                  <a:gd name="T39" fmla="*/ 115 h 115"/>
                  <a:gd name="T40" fmla="*/ 16 w 69"/>
                  <a:gd name="T41" fmla="*/ 107 h 115"/>
                  <a:gd name="T42" fmla="*/ 8 w 69"/>
                  <a:gd name="T43" fmla="*/ 96 h 115"/>
                  <a:gd name="T44" fmla="*/ 4 w 69"/>
                  <a:gd name="T45" fmla="*/ 80 h 115"/>
                  <a:gd name="T46" fmla="*/ 0 w 69"/>
                  <a:gd name="T47" fmla="*/ 57 h 115"/>
                  <a:gd name="T48" fmla="*/ 16 w 69"/>
                  <a:gd name="T49" fmla="*/ 61 h 115"/>
                  <a:gd name="T50" fmla="*/ 19 w 69"/>
                  <a:gd name="T51" fmla="*/ 80 h 115"/>
                  <a:gd name="T52" fmla="*/ 23 w 69"/>
                  <a:gd name="T53" fmla="*/ 99 h 115"/>
                  <a:gd name="T54" fmla="*/ 27 w 69"/>
                  <a:gd name="T55" fmla="*/ 107 h 115"/>
                  <a:gd name="T56" fmla="*/ 31 w 69"/>
                  <a:gd name="T57" fmla="*/ 111 h 115"/>
                  <a:gd name="T58" fmla="*/ 35 w 69"/>
                  <a:gd name="T59" fmla="*/ 111 h 115"/>
                  <a:gd name="T60" fmla="*/ 39 w 69"/>
                  <a:gd name="T61" fmla="*/ 111 h 115"/>
                  <a:gd name="T62" fmla="*/ 46 w 69"/>
                  <a:gd name="T63" fmla="*/ 107 h 115"/>
                  <a:gd name="T64" fmla="*/ 50 w 69"/>
                  <a:gd name="T65" fmla="*/ 103 h 115"/>
                  <a:gd name="T66" fmla="*/ 50 w 69"/>
                  <a:gd name="T67" fmla="*/ 92 h 115"/>
                  <a:gd name="T68" fmla="*/ 54 w 69"/>
                  <a:gd name="T69" fmla="*/ 76 h 115"/>
                  <a:gd name="T70" fmla="*/ 54 w 69"/>
                  <a:gd name="T71" fmla="*/ 53 h 115"/>
                  <a:gd name="T72" fmla="*/ 54 w 69"/>
                  <a:gd name="T73" fmla="*/ 38 h 115"/>
                  <a:gd name="T74" fmla="*/ 50 w 69"/>
                  <a:gd name="T75" fmla="*/ 23 h 115"/>
                  <a:gd name="T76" fmla="*/ 46 w 69"/>
                  <a:gd name="T77" fmla="*/ 15 h 115"/>
                  <a:gd name="T78" fmla="*/ 42 w 69"/>
                  <a:gd name="T79" fmla="*/ 7 h 115"/>
                  <a:gd name="T80" fmla="*/ 39 w 69"/>
                  <a:gd name="T81" fmla="*/ 7 h 115"/>
                  <a:gd name="T82" fmla="*/ 35 w 69"/>
                  <a:gd name="T83" fmla="*/ 7 h 115"/>
                  <a:gd name="T84" fmla="*/ 31 w 69"/>
                  <a:gd name="T85" fmla="*/ 7 h 115"/>
                  <a:gd name="T86" fmla="*/ 27 w 69"/>
                  <a:gd name="T87" fmla="*/ 11 h 115"/>
                  <a:gd name="T88" fmla="*/ 23 w 69"/>
                  <a:gd name="T89" fmla="*/ 19 h 115"/>
                  <a:gd name="T90" fmla="*/ 19 w 69"/>
                  <a:gd name="T91" fmla="*/ 30 h 115"/>
                  <a:gd name="T92" fmla="*/ 16 w 69"/>
                  <a:gd name="T93" fmla="*/ 46 h 115"/>
                  <a:gd name="T94" fmla="*/ 16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4" y="42"/>
                    </a:lnTo>
                    <a:lnTo>
                      <a:pt x="8" y="27"/>
                    </a:lnTo>
                    <a:lnTo>
                      <a:pt x="12" y="15"/>
                    </a:lnTo>
                    <a:lnTo>
                      <a:pt x="19" y="7"/>
                    </a:lnTo>
                    <a:lnTo>
                      <a:pt x="27" y="4"/>
                    </a:lnTo>
                    <a:lnTo>
                      <a:pt x="35" y="0"/>
                    </a:lnTo>
                    <a:lnTo>
                      <a:pt x="42" y="4"/>
                    </a:lnTo>
                    <a:lnTo>
                      <a:pt x="50" y="7"/>
                    </a:lnTo>
                    <a:lnTo>
                      <a:pt x="58" y="15"/>
                    </a:lnTo>
                    <a:lnTo>
                      <a:pt x="65" y="27"/>
                    </a:lnTo>
                    <a:lnTo>
                      <a:pt x="69" y="42"/>
                    </a:lnTo>
                    <a:lnTo>
                      <a:pt x="69" y="57"/>
                    </a:lnTo>
                    <a:lnTo>
                      <a:pt x="69" y="76"/>
                    </a:lnTo>
                    <a:lnTo>
                      <a:pt x="65" y="92"/>
                    </a:lnTo>
                    <a:lnTo>
                      <a:pt x="58" y="103"/>
                    </a:lnTo>
                    <a:lnTo>
                      <a:pt x="50" y="111"/>
                    </a:lnTo>
                    <a:lnTo>
                      <a:pt x="42" y="115"/>
                    </a:lnTo>
                    <a:lnTo>
                      <a:pt x="35" y="115"/>
                    </a:lnTo>
                    <a:lnTo>
                      <a:pt x="27" y="115"/>
                    </a:lnTo>
                    <a:lnTo>
                      <a:pt x="16" y="107"/>
                    </a:lnTo>
                    <a:lnTo>
                      <a:pt x="8" y="96"/>
                    </a:lnTo>
                    <a:lnTo>
                      <a:pt x="4" y="80"/>
                    </a:lnTo>
                    <a:lnTo>
                      <a:pt x="0" y="57"/>
                    </a:lnTo>
                    <a:close/>
                    <a:moveTo>
                      <a:pt x="16" y="61"/>
                    </a:moveTo>
                    <a:lnTo>
                      <a:pt x="19" y="80"/>
                    </a:lnTo>
                    <a:lnTo>
                      <a:pt x="23" y="99"/>
                    </a:lnTo>
                    <a:lnTo>
                      <a:pt x="27" y="107"/>
                    </a:lnTo>
                    <a:lnTo>
                      <a:pt x="31" y="111"/>
                    </a:lnTo>
                    <a:lnTo>
                      <a:pt x="35" y="111"/>
                    </a:lnTo>
                    <a:lnTo>
                      <a:pt x="39" y="111"/>
                    </a:lnTo>
                    <a:lnTo>
                      <a:pt x="46" y="107"/>
                    </a:lnTo>
                    <a:lnTo>
                      <a:pt x="50" y="103"/>
                    </a:lnTo>
                    <a:lnTo>
                      <a:pt x="50" y="92"/>
                    </a:lnTo>
                    <a:lnTo>
                      <a:pt x="54" y="76"/>
                    </a:lnTo>
                    <a:lnTo>
                      <a:pt x="54" y="53"/>
                    </a:lnTo>
                    <a:lnTo>
                      <a:pt x="54" y="38"/>
                    </a:lnTo>
                    <a:lnTo>
                      <a:pt x="50" y="23"/>
                    </a:lnTo>
                    <a:lnTo>
                      <a:pt x="46" y="15"/>
                    </a:lnTo>
                    <a:lnTo>
                      <a:pt x="42" y="7"/>
                    </a:lnTo>
                    <a:lnTo>
                      <a:pt x="39" y="7"/>
                    </a:lnTo>
                    <a:lnTo>
                      <a:pt x="35" y="7"/>
                    </a:lnTo>
                    <a:lnTo>
                      <a:pt x="31" y="7"/>
                    </a:lnTo>
                    <a:lnTo>
                      <a:pt x="27" y="11"/>
                    </a:lnTo>
                    <a:lnTo>
                      <a:pt x="23" y="19"/>
                    </a:lnTo>
                    <a:lnTo>
                      <a:pt x="19" y="30"/>
                    </a:lnTo>
                    <a:lnTo>
                      <a:pt x="16" y="46"/>
                    </a:lnTo>
                    <a:lnTo>
                      <a:pt x="16" y="61"/>
                    </a:lnTo>
                    <a:close/>
                  </a:path>
                </a:pathLst>
              </a:custGeom>
              <a:solidFill>
                <a:srgbClr val="000000"/>
              </a:solidFill>
              <a:ln w="0">
                <a:solidFill>
                  <a:srgbClr val="000000"/>
                </a:solidFill>
                <a:round/>
                <a:headEnd/>
                <a:tailEnd/>
              </a:ln>
            </p:spPr>
            <p:txBody>
              <a:bodyPr/>
              <a:lstStyle/>
              <a:p>
                <a:endParaRPr lang="en-CA"/>
              </a:p>
            </p:txBody>
          </p:sp>
          <p:sp>
            <p:nvSpPr>
              <p:cNvPr id="15770" name="Freeform 121"/>
              <p:cNvSpPr>
                <a:spLocks noEditPoints="1"/>
              </p:cNvSpPr>
              <p:nvPr/>
            </p:nvSpPr>
            <p:spPr bwMode="auto">
              <a:xfrm>
                <a:off x="1263" y="1948"/>
                <a:ext cx="69" cy="115"/>
              </a:xfrm>
              <a:custGeom>
                <a:avLst/>
                <a:gdLst>
                  <a:gd name="T0" fmla="*/ 0 w 69"/>
                  <a:gd name="T1" fmla="*/ 57 h 115"/>
                  <a:gd name="T2" fmla="*/ 0 w 69"/>
                  <a:gd name="T3" fmla="*/ 42 h 115"/>
                  <a:gd name="T4" fmla="*/ 7 w 69"/>
                  <a:gd name="T5" fmla="*/ 27 h 115"/>
                  <a:gd name="T6" fmla="*/ 11 w 69"/>
                  <a:gd name="T7" fmla="*/ 15 h 115"/>
                  <a:gd name="T8" fmla="*/ 19 w 69"/>
                  <a:gd name="T9" fmla="*/ 7 h 115"/>
                  <a:gd name="T10" fmla="*/ 27 w 69"/>
                  <a:gd name="T11" fmla="*/ 4 h 115"/>
                  <a:gd name="T12" fmla="*/ 34 w 69"/>
                  <a:gd name="T13" fmla="*/ 0 h 115"/>
                  <a:gd name="T14" fmla="*/ 42 w 69"/>
                  <a:gd name="T15" fmla="*/ 4 h 115"/>
                  <a:gd name="T16" fmla="*/ 50 w 69"/>
                  <a:gd name="T17" fmla="*/ 7 h 115"/>
                  <a:gd name="T18" fmla="*/ 57 w 69"/>
                  <a:gd name="T19" fmla="*/ 15 h 115"/>
                  <a:gd name="T20" fmla="*/ 65 w 69"/>
                  <a:gd name="T21" fmla="*/ 27 h 115"/>
                  <a:gd name="T22" fmla="*/ 69 w 69"/>
                  <a:gd name="T23" fmla="*/ 42 h 115"/>
                  <a:gd name="T24" fmla="*/ 69 w 69"/>
                  <a:gd name="T25" fmla="*/ 57 h 115"/>
                  <a:gd name="T26" fmla="*/ 69 w 69"/>
                  <a:gd name="T27" fmla="*/ 76 h 115"/>
                  <a:gd name="T28" fmla="*/ 65 w 69"/>
                  <a:gd name="T29" fmla="*/ 92 h 115"/>
                  <a:gd name="T30" fmla="*/ 57 w 69"/>
                  <a:gd name="T31" fmla="*/ 103 h 115"/>
                  <a:gd name="T32" fmla="*/ 50 w 69"/>
                  <a:gd name="T33" fmla="*/ 111 h 115"/>
                  <a:gd name="T34" fmla="*/ 42 w 69"/>
                  <a:gd name="T35" fmla="*/ 115 h 115"/>
                  <a:gd name="T36" fmla="*/ 34 w 69"/>
                  <a:gd name="T37" fmla="*/ 115 h 115"/>
                  <a:gd name="T38" fmla="*/ 27 w 69"/>
                  <a:gd name="T39" fmla="*/ 115 h 115"/>
                  <a:gd name="T40" fmla="*/ 15 w 69"/>
                  <a:gd name="T41" fmla="*/ 107 h 115"/>
                  <a:gd name="T42" fmla="*/ 7 w 69"/>
                  <a:gd name="T43" fmla="*/ 96 h 115"/>
                  <a:gd name="T44" fmla="*/ 3 w 69"/>
                  <a:gd name="T45" fmla="*/ 80 h 115"/>
                  <a:gd name="T46" fmla="*/ 0 w 69"/>
                  <a:gd name="T47" fmla="*/ 57 h 115"/>
                  <a:gd name="T48" fmla="*/ 15 w 69"/>
                  <a:gd name="T49" fmla="*/ 61 h 115"/>
                  <a:gd name="T50" fmla="*/ 19 w 69"/>
                  <a:gd name="T51" fmla="*/ 80 h 115"/>
                  <a:gd name="T52" fmla="*/ 23 w 69"/>
                  <a:gd name="T53" fmla="*/ 99 h 115"/>
                  <a:gd name="T54" fmla="*/ 27 w 69"/>
                  <a:gd name="T55" fmla="*/ 107 h 115"/>
                  <a:gd name="T56" fmla="*/ 30 w 69"/>
                  <a:gd name="T57" fmla="*/ 111 h 115"/>
                  <a:gd name="T58" fmla="*/ 34 w 69"/>
                  <a:gd name="T59" fmla="*/ 111 h 115"/>
                  <a:gd name="T60" fmla="*/ 38 w 69"/>
                  <a:gd name="T61" fmla="*/ 111 h 115"/>
                  <a:gd name="T62" fmla="*/ 42 w 69"/>
                  <a:gd name="T63" fmla="*/ 107 h 115"/>
                  <a:gd name="T64" fmla="*/ 46 w 69"/>
                  <a:gd name="T65" fmla="*/ 103 h 115"/>
                  <a:gd name="T66" fmla="*/ 50 w 69"/>
                  <a:gd name="T67" fmla="*/ 92 h 115"/>
                  <a:gd name="T68" fmla="*/ 53 w 69"/>
                  <a:gd name="T69" fmla="*/ 76 h 115"/>
                  <a:gd name="T70" fmla="*/ 53 w 69"/>
                  <a:gd name="T71" fmla="*/ 53 h 115"/>
                  <a:gd name="T72" fmla="*/ 53 w 69"/>
                  <a:gd name="T73" fmla="*/ 38 h 115"/>
                  <a:gd name="T74" fmla="*/ 50 w 69"/>
                  <a:gd name="T75" fmla="*/ 23 h 115"/>
                  <a:gd name="T76" fmla="*/ 46 w 69"/>
                  <a:gd name="T77" fmla="*/ 15 h 115"/>
                  <a:gd name="T78" fmla="*/ 42 w 69"/>
                  <a:gd name="T79" fmla="*/ 7 h 115"/>
                  <a:gd name="T80" fmla="*/ 38 w 69"/>
                  <a:gd name="T81" fmla="*/ 7 h 115"/>
                  <a:gd name="T82" fmla="*/ 34 w 69"/>
                  <a:gd name="T83" fmla="*/ 7 h 115"/>
                  <a:gd name="T84" fmla="*/ 30 w 69"/>
                  <a:gd name="T85" fmla="*/ 7 h 115"/>
                  <a:gd name="T86" fmla="*/ 27 w 69"/>
                  <a:gd name="T87" fmla="*/ 11 h 115"/>
                  <a:gd name="T88" fmla="*/ 19 w 69"/>
                  <a:gd name="T89" fmla="*/ 19 h 115"/>
                  <a:gd name="T90" fmla="*/ 19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7" y="27"/>
                    </a:lnTo>
                    <a:lnTo>
                      <a:pt x="11" y="15"/>
                    </a:lnTo>
                    <a:lnTo>
                      <a:pt x="19" y="7"/>
                    </a:lnTo>
                    <a:lnTo>
                      <a:pt x="27" y="4"/>
                    </a:lnTo>
                    <a:lnTo>
                      <a:pt x="34" y="0"/>
                    </a:lnTo>
                    <a:lnTo>
                      <a:pt x="42" y="4"/>
                    </a:lnTo>
                    <a:lnTo>
                      <a:pt x="50" y="7"/>
                    </a:lnTo>
                    <a:lnTo>
                      <a:pt x="57" y="15"/>
                    </a:lnTo>
                    <a:lnTo>
                      <a:pt x="65" y="27"/>
                    </a:lnTo>
                    <a:lnTo>
                      <a:pt x="69" y="42"/>
                    </a:lnTo>
                    <a:lnTo>
                      <a:pt x="69" y="57"/>
                    </a:lnTo>
                    <a:lnTo>
                      <a:pt x="69" y="76"/>
                    </a:lnTo>
                    <a:lnTo>
                      <a:pt x="65" y="92"/>
                    </a:lnTo>
                    <a:lnTo>
                      <a:pt x="57" y="103"/>
                    </a:lnTo>
                    <a:lnTo>
                      <a:pt x="50" y="111"/>
                    </a:lnTo>
                    <a:lnTo>
                      <a:pt x="42" y="115"/>
                    </a:lnTo>
                    <a:lnTo>
                      <a:pt x="34" y="115"/>
                    </a:lnTo>
                    <a:lnTo>
                      <a:pt x="27" y="115"/>
                    </a:lnTo>
                    <a:lnTo>
                      <a:pt x="15" y="107"/>
                    </a:lnTo>
                    <a:lnTo>
                      <a:pt x="7" y="96"/>
                    </a:lnTo>
                    <a:lnTo>
                      <a:pt x="3" y="80"/>
                    </a:lnTo>
                    <a:lnTo>
                      <a:pt x="0" y="57"/>
                    </a:lnTo>
                    <a:close/>
                    <a:moveTo>
                      <a:pt x="15" y="61"/>
                    </a:moveTo>
                    <a:lnTo>
                      <a:pt x="19" y="80"/>
                    </a:lnTo>
                    <a:lnTo>
                      <a:pt x="23" y="99"/>
                    </a:lnTo>
                    <a:lnTo>
                      <a:pt x="27" y="107"/>
                    </a:lnTo>
                    <a:lnTo>
                      <a:pt x="30" y="111"/>
                    </a:lnTo>
                    <a:lnTo>
                      <a:pt x="34" y="111"/>
                    </a:lnTo>
                    <a:lnTo>
                      <a:pt x="38" y="111"/>
                    </a:lnTo>
                    <a:lnTo>
                      <a:pt x="42" y="107"/>
                    </a:lnTo>
                    <a:lnTo>
                      <a:pt x="46" y="103"/>
                    </a:lnTo>
                    <a:lnTo>
                      <a:pt x="50" y="92"/>
                    </a:lnTo>
                    <a:lnTo>
                      <a:pt x="53" y="76"/>
                    </a:lnTo>
                    <a:lnTo>
                      <a:pt x="53" y="53"/>
                    </a:lnTo>
                    <a:lnTo>
                      <a:pt x="53" y="38"/>
                    </a:lnTo>
                    <a:lnTo>
                      <a:pt x="50" y="23"/>
                    </a:lnTo>
                    <a:lnTo>
                      <a:pt x="46" y="15"/>
                    </a:lnTo>
                    <a:lnTo>
                      <a:pt x="42" y="7"/>
                    </a:lnTo>
                    <a:lnTo>
                      <a:pt x="38" y="7"/>
                    </a:lnTo>
                    <a:lnTo>
                      <a:pt x="34" y="7"/>
                    </a:lnTo>
                    <a:lnTo>
                      <a:pt x="30" y="7"/>
                    </a:lnTo>
                    <a:lnTo>
                      <a:pt x="27" y="11"/>
                    </a:lnTo>
                    <a:lnTo>
                      <a:pt x="19" y="19"/>
                    </a:lnTo>
                    <a:lnTo>
                      <a:pt x="19"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5771" name="Freeform 122"/>
              <p:cNvSpPr>
                <a:spLocks noEditPoints="1"/>
              </p:cNvSpPr>
              <p:nvPr/>
            </p:nvSpPr>
            <p:spPr bwMode="auto">
              <a:xfrm>
                <a:off x="1347" y="1948"/>
                <a:ext cx="69" cy="115"/>
              </a:xfrm>
              <a:custGeom>
                <a:avLst/>
                <a:gdLst>
                  <a:gd name="T0" fmla="*/ 0 w 69"/>
                  <a:gd name="T1" fmla="*/ 115 h 115"/>
                  <a:gd name="T2" fmla="*/ 0 w 69"/>
                  <a:gd name="T3" fmla="*/ 115 h 115"/>
                  <a:gd name="T4" fmla="*/ 12 w 69"/>
                  <a:gd name="T5" fmla="*/ 115 h 115"/>
                  <a:gd name="T6" fmla="*/ 23 w 69"/>
                  <a:gd name="T7" fmla="*/ 111 h 115"/>
                  <a:gd name="T8" fmla="*/ 31 w 69"/>
                  <a:gd name="T9" fmla="*/ 103 h 115"/>
                  <a:gd name="T10" fmla="*/ 38 w 69"/>
                  <a:gd name="T11" fmla="*/ 92 h 115"/>
                  <a:gd name="T12" fmla="*/ 46 w 69"/>
                  <a:gd name="T13" fmla="*/ 76 h 115"/>
                  <a:gd name="T14" fmla="*/ 50 w 69"/>
                  <a:gd name="T15" fmla="*/ 65 h 115"/>
                  <a:gd name="T16" fmla="*/ 38 w 69"/>
                  <a:gd name="T17" fmla="*/ 69 h 115"/>
                  <a:gd name="T18" fmla="*/ 27 w 69"/>
                  <a:gd name="T19" fmla="*/ 73 h 115"/>
                  <a:gd name="T20" fmla="*/ 19 w 69"/>
                  <a:gd name="T21" fmla="*/ 69 h 115"/>
                  <a:gd name="T22" fmla="*/ 8 w 69"/>
                  <a:gd name="T23" fmla="*/ 65 h 115"/>
                  <a:gd name="T24" fmla="*/ 4 w 69"/>
                  <a:gd name="T25" fmla="*/ 53 h 115"/>
                  <a:gd name="T26" fmla="*/ 0 w 69"/>
                  <a:gd name="T27" fmla="*/ 38 h 115"/>
                  <a:gd name="T28" fmla="*/ 4 w 69"/>
                  <a:gd name="T29" fmla="*/ 27 h 115"/>
                  <a:gd name="T30" fmla="*/ 8 w 69"/>
                  <a:gd name="T31" fmla="*/ 15 h 115"/>
                  <a:gd name="T32" fmla="*/ 15 w 69"/>
                  <a:gd name="T33" fmla="*/ 7 h 115"/>
                  <a:gd name="T34" fmla="*/ 23 w 69"/>
                  <a:gd name="T35" fmla="*/ 4 h 115"/>
                  <a:gd name="T36" fmla="*/ 35 w 69"/>
                  <a:gd name="T37" fmla="*/ 0 h 115"/>
                  <a:gd name="T38" fmla="*/ 46 w 69"/>
                  <a:gd name="T39" fmla="*/ 4 h 115"/>
                  <a:gd name="T40" fmla="*/ 58 w 69"/>
                  <a:gd name="T41" fmla="*/ 11 h 115"/>
                  <a:gd name="T42" fmla="*/ 65 w 69"/>
                  <a:gd name="T43" fmla="*/ 23 h 115"/>
                  <a:gd name="T44" fmla="*/ 69 w 69"/>
                  <a:gd name="T45" fmla="*/ 34 h 115"/>
                  <a:gd name="T46" fmla="*/ 69 w 69"/>
                  <a:gd name="T47" fmla="*/ 46 h 115"/>
                  <a:gd name="T48" fmla="*/ 69 w 69"/>
                  <a:gd name="T49" fmla="*/ 65 h 115"/>
                  <a:gd name="T50" fmla="*/ 61 w 69"/>
                  <a:gd name="T51" fmla="*/ 80 h 115"/>
                  <a:gd name="T52" fmla="*/ 50 w 69"/>
                  <a:gd name="T53" fmla="*/ 96 h 115"/>
                  <a:gd name="T54" fmla="*/ 35 w 69"/>
                  <a:gd name="T55" fmla="*/ 107 h 115"/>
                  <a:gd name="T56" fmla="*/ 23 w 69"/>
                  <a:gd name="T57" fmla="*/ 115 h 115"/>
                  <a:gd name="T58" fmla="*/ 8 w 69"/>
                  <a:gd name="T59" fmla="*/ 115 h 115"/>
                  <a:gd name="T60" fmla="*/ 0 w 69"/>
                  <a:gd name="T61" fmla="*/ 115 h 115"/>
                  <a:gd name="T62" fmla="*/ 54 w 69"/>
                  <a:gd name="T63" fmla="*/ 57 h 115"/>
                  <a:gd name="T64" fmla="*/ 54 w 69"/>
                  <a:gd name="T65" fmla="*/ 50 h 115"/>
                  <a:gd name="T66" fmla="*/ 54 w 69"/>
                  <a:gd name="T67" fmla="*/ 42 h 115"/>
                  <a:gd name="T68" fmla="*/ 54 w 69"/>
                  <a:gd name="T69" fmla="*/ 34 h 115"/>
                  <a:gd name="T70" fmla="*/ 50 w 69"/>
                  <a:gd name="T71" fmla="*/ 27 h 115"/>
                  <a:gd name="T72" fmla="*/ 50 w 69"/>
                  <a:gd name="T73" fmla="*/ 15 h 115"/>
                  <a:gd name="T74" fmla="*/ 46 w 69"/>
                  <a:gd name="T75" fmla="*/ 11 h 115"/>
                  <a:gd name="T76" fmla="*/ 38 w 69"/>
                  <a:gd name="T77" fmla="*/ 7 h 115"/>
                  <a:gd name="T78" fmla="*/ 35 w 69"/>
                  <a:gd name="T79" fmla="*/ 7 h 115"/>
                  <a:gd name="T80" fmla="*/ 27 w 69"/>
                  <a:gd name="T81" fmla="*/ 7 h 115"/>
                  <a:gd name="T82" fmla="*/ 19 w 69"/>
                  <a:gd name="T83" fmla="*/ 11 h 115"/>
                  <a:gd name="T84" fmla="*/ 15 w 69"/>
                  <a:gd name="T85" fmla="*/ 19 h 115"/>
                  <a:gd name="T86" fmla="*/ 15 w 69"/>
                  <a:gd name="T87" fmla="*/ 30 h 115"/>
                  <a:gd name="T88" fmla="*/ 19 w 69"/>
                  <a:gd name="T89" fmla="*/ 46 h 115"/>
                  <a:gd name="T90" fmla="*/ 23 w 69"/>
                  <a:gd name="T91" fmla="*/ 57 h 115"/>
                  <a:gd name="T92" fmla="*/ 27 w 69"/>
                  <a:gd name="T93" fmla="*/ 65 h 115"/>
                  <a:gd name="T94" fmla="*/ 35 w 69"/>
                  <a:gd name="T95" fmla="*/ 65 h 115"/>
                  <a:gd name="T96" fmla="*/ 38 w 69"/>
                  <a:gd name="T97" fmla="*/ 65 h 115"/>
                  <a:gd name="T98" fmla="*/ 42 w 69"/>
                  <a:gd name="T99" fmla="*/ 65 h 115"/>
                  <a:gd name="T100" fmla="*/ 50 w 69"/>
                  <a:gd name="T101" fmla="*/ 61 h 115"/>
                  <a:gd name="T102" fmla="*/ 54 w 69"/>
                  <a:gd name="T103" fmla="*/ 57 h 11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69"/>
                  <a:gd name="T157" fmla="*/ 0 h 115"/>
                  <a:gd name="T158" fmla="*/ 69 w 69"/>
                  <a:gd name="T159" fmla="*/ 115 h 115"/>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69" h="115">
                    <a:moveTo>
                      <a:pt x="0" y="115"/>
                    </a:moveTo>
                    <a:lnTo>
                      <a:pt x="0" y="115"/>
                    </a:lnTo>
                    <a:lnTo>
                      <a:pt x="12" y="115"/>
                    </a:lnTo>
                    <a:lnTo>
                      <a:pt x="23" y="111"/>
                    </a:lnTo>
                    <a:lnTo>
                      <a:pt x="31" y="103"/>
                    </a:lnTo>
                    <a:lnTo>
                      <a:pt x="38" y="92"/>
                    </a:lnTo>
                    <a:lnTo>
                      <a:pt x="46" y="76"/>
                    </a:lnTo>
                    <a:lnTo>
                      <a:pt x="50" y="65"/>
                    </a:lnTo>
                    <a:lnTo>
                      <a:pt x="38" y="69"/>
                    </a:lnTo>
                    <a:lnTo>
                      <a:pt x="27" y="73"/>
                    </a:lnTo>
                    <a:lnTo>
                      <a:pt x="19" y="69"/>
                    </a:lnTo>
                    <a:lnTo>
                      <a:pt x="8" y="65"/>
                    </a:lnTo>
                    <a:lnTo>
                      <a:pt x="4" y="53"/>
                    </a:lnTo>
                    <a:lnTo>
                      <a:pt x="0" y="38"/>
                    </a:lnTo>
                    <a:lnTo>
                      <a:pt x="4" y="27"/>
                    </a:lnTo>
                    <a:lnTo>
                      <a:pt x="8" y="15"/>
                    </a:lnTo>
                    <a:lnTo>
                      <a:pt x="15" y="7"/>
                    </a:lnTo>
                    <a:lnTo>
                      <a:pt x="23" y="4"/>
                    </a:lnTo>
                    <a:lnTo>
                      <a:pt x="35" y="0"/>
                    </a:lnTo>
                    <a:lnTo>
                      <a:pt x="46" y="4"/>
                    </a:lnTo>
                    <a:lnTo>
                      <a:pt x="58" y="11"/>
                    </a:lnTo>
                    <a:lnTo>
                      <a:pt x="65" y="23"/>
                    </a:lnTo>
                    <a:lnTo>
                      <a:pt x="69" y="34"/>
                    </a:lnTo>
                    <a:lnTo>
                      <a:pt x="69" y="46"/>
                    </a:lnTo>
                    <a:lnTo>
                      <a:pt x="69" y="65"/>
                    </a:lnTo>
                    <a:lnTo>
                      <a:pt x="61" y="80"/>
                    </a:lnTo>
                    <a:lnTo>
                      <a:pt x="50" y="96"/>
                    </a:lnTo>
                    <a:lnTo>
                      <a:pt x="35" y="107"/>
                    </a:lnTo>
                    <a:lnTo>
                      <a:pt x="23" y="115"/>
                    </a:lnTo>
                    <a:lnTo>
                      <a:pt x="8" y="115"/>
                    </a:lnTo>
                    <a:lnTo>
                      <a:pt x="0" y="115"/>
                    </a:lnTo>
                    <a:close/>
                    <a:moveTo>
                      <a:pt x="54" y="57"/>
                    </a:moveTo>
                    <a:lnTo>
                      <a:pt x="54" y="50"/>
                    </a:lnTo>
                    <a:lnTo>
                      <a:pt x="54" y="42"/>
                    </a:lnTo>
                    <a:lnTo>
                      <a:pt x="54" y="34"/>
                    </a:lnTo>
                    <a:lnTo>
                      <a:pt x="50" y="27"/>
                    </a:lnTo>
                    <a:lnTo>
                      <a:pt x="50" y="15"/>
                    </a:lnTo>
                    <a:lnTo>
                      <a:pt x="46" y="11"/>
                    </a:lnTo>
                    <a:lnTo>
                      <a:pt x="38" y="7"/>
                    </a:lnTo>
                    <a:lnTo>
                      <a:pt x="35" y="7"/>
                    </a:lnTo>
                    <a:lnTo>
                      <a:pt x="27" y="7"/>
                    </a:lnTo>
                    <a:lnTo>
                      <a:pt x="19" y="11"/>
                    </a:lnTo>
                    <a:lnTo>
                      <a:pt x="15" y="19"/>
                    </a:lnTo>
                    <a:lnTo>
                      <a:pt x="15" y="30"/>
                    </a:lnTo>
                    <a:lnTo>
                      <a:pt x="19" y="46"/>
                    </a:lnTo>
                    <a:lnTo>
                      <a:pt x="23" y="57"/>
                    </a:lnTo>
                    <a:lnTo>
                      <a:pt x="27" y="65"/>
                    </a:lnTo>
                    <a:lnTo>
                      <a:pt x="35" y="65"/>
                    </a:lnTo>
                    <a:lnTo>
                      <a:pt x="38" y="65"/>
                    </a:lnTo>
                    <a:lnTo>
                      <a:pt x="42" y="65"/>
                    </a:lnTo>
                    <a:lnTo>
                      <a:pt x="50" y="61"/>
                    </a:lnTo>
                    <a:lnTo>
                      <a:pt x="54" y="57"/>
                    </a:lnTo>
                    <a:close/>
                  </a:path>
                </a:pathLst>
              </a:custGeom>
              <a:solidFill>
                <a:srgbClr val="000000"/>
              </a:solidFill>
              <a:ln w="0">
                <a:solidFill>
                  <a:srgbClr val="000000"/>
                </a:solidFill>
                <a:round/>
                <a:headEnd/>
                <a:tailEnd/>
              </a:ln>
            </p:spPr>
            <p:txBody>
              <a:bodyPr/>
              <a:lstStyle/>
              <a:p>
                <a:endParaRPr lang="en-CA"/>
              </a:p>
            </p:txBody>
          </p:sp>
          <p:sp>
            <p:nvSpPr>
              <p:cNvPr id="15772" name="Freeform 123"/>
              <p:cNvSpPr>
                <a:spLocks/>
              </p:cNvSpPr>
              <p:nvPr/>
            </p:nvSpPr>
            <p:spPr bwMode="auto">
              <a:xfrm>
                <a:off x="1428" y="1948"/>
                <a:ext cx="73" cy="115"/>
              </a:xfrm>
              <a:custGeom>
                <a:avLst/>
                <a:gdLst>
                  <a:gd name="T0" fmla="*/ 73 w 73"/>
                  <a:gd name="T1" fmla="*/ 92 h 115"/>
                  <a:gd name="T2" fmla="*/ 65 w 73"/>
                  <a:gd name="T3" fmla="*/ 115 h 115"/>
                  <a:gd name="T4" fmla="*/ 0 w 73"/>
                  <a:gd name="T5" fmla="*/ 115 h 115"/>
                  <a:gd name="T6" fmla="*/ 0 w 73"/>
                  <a:gd name="T7" fmla="*/ 111 h 115"/>
                  <a:gd name="T8" fmla="*/ 15 w 73"/>
                  <a:gd name="T9" fmla="*/ 96 h 115"/>
                  <a:gd name="T10" fmla="*/ 30 w 73"/>
                  <a:gd name="T11" fmla="*/ 80 h 115"/>
                  <a:gd name="T12" fmla="*/ 42 w 73"/>
                  <a:gd name="T13" fmla="*/ 69 h 115"/>
                  <a:gd name="T14" fmla="*/ 50 w 73"/>
                  <a:gd name="T15" fmla="*/ 53 h 115"/>
                  <a:gd name="T16" fmla="*/ 53 w 73"/>
                  <a:gd name="T17" fmla="*/ 38 h 115"/>
                  <a:gd name="T18" fmla="*/ 50 w 73"/>
                  <a:gd name="T19" fmla="*/ 27 h 115"/>
                  <a:gd name="T20" fmla="*/ 46 w 73"/>
                  <a:gd name="T21" fmla="*/ 19 h 115"/>
                  <a:gd name="T22" fmla="*/ 38 w 73"/>
                  <a:gd name="T23" fmla="*/ 15 h 115"/>
                  <a:gd name="T24" fmla="*/ 30 w 73"/>
                  <a:gd name="T25" fmla="*/ 11 h 115"/>
                  <a:gd name="T26" fmla="*/ 23 w 73"/>
                  <a:gd name="T27" fmla="*/ 15 h 115"/>
                  <a:gd name="T28" fmla="*/ 15 w 73"/>
                  <a:gd name="T29" fmla="*/ 19 h 115"/>
                  <a:gd name="T30" fmla="*/ 7 w 73"/>
                  <a:gd name="T31" fmla="*/ 23 h 115"/>
                  <a:gd name="T32" fmla="*/ 3 w 73"/>
                  <a:gd name="T33" fmla="*/ 30 h 115"/>
                  <a:gd name="T34" fmla="*/ 0 w 73"/>
                  <a:gd name="T35" fmla="*/ 30 h 115"/>
                  <a:gd name="T36" fmla="*/ 3 w 73"/>
                  <a:gd name="T37" fmla="*/ 19 h 115"/>
                  <a:gd name="T38" fmla="*/ 11 w 73"/>
                  <a:gd name="T39" fmla="*/ 7 h 115"/>
                  <a:gd name="T40" fmla="*/ 23 w 73"/>
                  <a:gd name="T41" fmla="*/ 4 h 115"/>
                  <a:gd name="T42" fmla="*/ 34 w 73"/>
                  <a:gd name="T43" fmla="*/ 0 h 115"/>
                  <a:gd name="T44" fmla="*/ 46 w 73"/>
                  <a:gd name="T45" fmla="*/ 4 h 115"/>
                  <a:gd name="T46" fmla="*/ 57 w 73"/>
                  <a:gd name="T47" fmla="*/ 11 h 115"/>
                  <a:gd name="T48" fmla="*/ 65 w 73"/>
                  <a:gd name="T49" fmla="*/ 19 h 115"/>
                  <a:gd name="T50" fmla="*/ 65 w 73"/>
                  <a:gd name="T51" fmla="*/ 30 h 115"/>
                  <a:gd name="T52" fmla="*/ 65 w 73"/>
                  <a:gd name="T53" fmla="*/ 38 h 115"/>
                  <a:gd name="T54" fmla="*/ 61 w 73"/>
                  <a:gd name="T55" fmla="*/ 46 h 115"/>
                  <a:gd name="T56" fmla="*/ 53 w 73"/>
                  <a:gd name="T57" fmla="*/ 61 h 115"/>
                  <a:gd name="T58" fmla="*/ 42 w 73"/>
                  <a:gd name="T59" fmla="*/ 76 h 115"/>
                  <a:gd name="T60" fmla="*/ 30 w 73"/>
                  <a:gd name="T61" fmla="*/ 88 h 115"/>
                  <a:gd name="T62" fmla="*/ 23 w 73"/>
                  <a:gd name="T63" fmla="*/ 96 h 115"/>
                  <a:gd name="T64" fmla="*/ 15 w 73"/>
                  <a:gd name="T65" fmla="*/ 103 h 115"/>
                  <a:gd name="T66" fmla="*/ 46 w 73"/>
                  <a:gd name="T67" fmla="*/ 103 h 115"/>
                  <a:gd name="T68" fmla="*/ 53 w 73"/>
                  <a:gd name="T69" fmla="*/ 103 h 115"/>
                  <a:gd name="T70" fmla="*/ 57 w 73"/>
                  <a:gd name="T71" fmla="*/ 103 h 115"/>
                  <a:gd name="T72" fmla="*/ 61 w 73"/>
                  <a:gd name="T73" fmla="*/ 99 h 115"/>
                  <a:gd name="T74" fmla="*/ 65 w 73"/>
                  <a:gd name="T75" fmla="*/ 99 h 115"/>
                  <a:gd name="T76" fmla="*/ 69 w 73"/>
                  <a:gd name="T77" fmla="*/ 96 h 115"/>
                  <a:gd name="T78" fmla="*/ 69 w 73"/>
                  <a:gd name="T79" fmla="*/ 92 h 115"/>
                  <a:gd name="T80" fmla="*/ 73 w 73"/>
                  <a:gd name="T81" fmla="*/ 92 h 11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5"/>
                  <a:gd name="T125" fmla="*/ 73 w 73"/>
                  <a:gd name="T126" fmla="*/ 115 h 11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5">
                    <a:moveTo>
                      <a:pt x="73" y="92"/>
                    </a:moveTo>
                    <a:lnTo>
                      <a:pt x="65" y="115"/>
                    </a:lnTo>
                    <a:lnTo>
                      <a:pt x="0" y="115"/>
                    </a:lnTo>
                    <a:lnTo>
                      <a:pt x="0" y="111"/>
                    </a:lnTo>
                    <a:lnTo>
                      <a:pt x="15" y="96"/>
                    </a:lnTo>
                    <a:lnTo>
                      <a:pt x="30" y="80"/>
                    </a:lnTo>
                    <a:lnTo>
                      <a:pt x="42" y="69"/>
                    </a:lnTo>
                    <a:lnTo>
                      <a:pt x="50" y="53"/>
                    </a:lnTo>
                    <a:lnTo>
                      <a:pt x="53" y="38"/>
                    </a:lnTo>
                    <a:lnTo>
                      <a:pt x="50" y="27"/>
                    </a:lnTo>
                    <a:lnTo>
                      <a:pt x="46" y="19"/>
                    </a:lnTo>
                    <a:lnTo>
                      <a:pt x="38" y="15"/>
                    </a:lnTo>
                    <a:lnTo>
                      <a:pt x="30" y="11"/>
                    </a:lnTo>
                    <a:lnTo>
                      <a:pt x="23" y="15"/>
                    </a:lnTo>
                    <a:lnTo>
                      <a:pt x="15" y="19"/>
                    </a:lnTo>
                    <a:lnTo>
                      <a:pt x="7" y="23"/>
                    </a:lnTo>
                    <a:lnTo>
                      <a:pt x="3" y="30"/>
                    </a:lnTo>
                    <a:lnTo>
                      <a:pt x="0" y="30"/>
                    </a:lnTo>
                    <a:lnTo>
                      <a:pt x="3" y="19"/>
                    </a:lnTo>
                    <a:lnTo>
                      <a:pt x="11" y="7"/>
                    </a:lnTo>
                    <a:lnTo>
                      <a:pt x="23" y="4"/>
                    </a:lnTo>
                    <a:lnTo>
                      <a:pt x="34" y="0"/>
                    </a:lnTo>
                    <a:lnTo>
                      <a:pt x="46" y="4"/>
                    </a:lnTo>
                    <a:lnTo>
                      <a:pt x="57" y="11"/>
                    </a:lnTo>
                    <a:lnTo>
                      <a:pt x="65" y="19"/>
                    </a:lnTo>
                    <a:lnTo>
                      <a:pt x="65" y="30"/>
                    </a:lnTo>
                    <a:lnTo>
                      <a:pt x="65" y="38"/>
                    </a:lnTo>
                    <a:lnTo>
                      <a:pt x="61" y="46"/>
                    </a:lnTo>
                    <a:lnTo>
                      <a:pt x="53" y="61"/>
                    </a:lnTo>
                    <a:lnTo>
                      <a:pt x="42" y="76"/>
                    </a:lnTo>
                    <a:lnTo>
                      <a:pt x="30" y="88"/>
                    </a:lnTo>
                    <a:lnTo>
                      <a:pt x="23" y="96"/>
                    </a:lnTo>
                    <a:lnTo>
                      <a:pt x="15" y="103"/>
                    </a:lnTo>
                    <a:lnTo>
                      <a:pt x="46" y="103"/>
                    </a:lnTo>
                    <a:lnTo>
                      <a:pt x="53" y="103"/>
                    </a:lnTo>
                    <a:lnTo>
                      <a:pt x="57" y="103"/>
                    </a:lnTo>
                    <a:lnTo>
                      <a:pt x="61" y="99"/>
                    </a:lnTo>
                    <a:lnTo>
                      <a:pt x="65" y="99"/>
                    </a:lnTo>
                    <a:lnTo>
                      <a:pt x="69" y="96"/>
                    </a:lnTo>
                    <a:lnTo>
                      <a:pt x="69" y="92"/>
                    </a:lnTo>
                    <a:lnTo>
                      <a:pt x="73" y="92"/>
                    </a:lnTo>
                    <a:close/>
                  </a:path>
                </a:pathLst>
              </a:custGeom>
              <a:solidFill>
                <a:srgbClr val="000000"/>
              </a:solidFill>
              <a:ln w="0">
                <a:solidFill>
                  <a:srgbClr val="000000"/>
                </a:solidFill>
                <a:round/>
                <a:headEnd/>
                <a:tailEnd/>
              </a:ln>
            </p:spPr>
            <p:txBody>
              <a:bodyPr/>
              <a:lstStyle/>
              <a:p>
                <a:endParaRPr lang="en-CA"/>
              </a:p>
            </p:txBody>
          </p:sp>
          <p:sp>
            <p:nvSpPr>
              <p:cNvPr id="15773" name="Rectangle 124"/>
              <p:cNvSpPr>
                <a:spLocks noChangeArrowheads="1"/>
              </p:cNvSpPr>
              <p:nvPr/>
            </p:nvSpPr>
            <p:spPr bwMode="auto">
              <a:xfrm>
                <a:off x="1554" y="192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5774" name="Freeform 125"/>
              <p:cNvSpPr>
                <a:spLocks noEditPoints="1"/>
              </p:cNvSpPr>
              <p:nvPr/>
            </p:nvSpPr>
            <p:spPr bwMode="auto">
              <a:xfrm>
                <a:off x="1746" y="1948"/>
                <a:ext cx="69" cy="115"/>
              </a:xfrm>
              <a:custGeom>
                <a:avLst/>
                <a:gdLst>
                  <a:gd name="T0" fmla="*/ 0 w 69"/>
                  <a:gd name="T1" fmla="*/ 57 h 115"/>
                  <a:gd name="T2" fmla="*/ 0 w 69"/>
                  <a:gd name="T3" fmla="*/ 42 h 115"/>
                  <a:gd name="T4" fmla="*/ 4 w 69"/>
                  <a:gd name="T5" fmla="*/ 27 h 115"/>
                  <a:gd name="T6" fmla="*/ 12 w 69"/>
                  <a:gd name="T7" fmla="*/ 15 h 115"/>
                  <a:gd name="T8" fmla="*/ 19 w 69"/>
                  <a:gd name="T9" fmla="*/ 7 h 115"/>
                  <a:gd name="T10" fmla="*/ 27 w 69"/>
                  <a:gd name="T11" fmla="*/ 4 h 115"/>
                  <a:gd name="T12" fmla="*/ 35 w 69"/>
                  <a:gd name="T13" fmla="*/ 0 h 115"/>
                  <a:gd name="T14" fmla="*/ 42 w 69"/>
                  <a:gd name="T15" fmla="*/ 4 h 115"/>
                  <a:gd name="T16" fmla="*/ 50 w 69"/>
                  <a:gd name="T17" fmla="*/ 7 h 115"/>
                  <a:gd name="T18" fmla="*/ 58 w 69"/>
                  <a:gd name="T19" fmla="*/ 15 h 115"/>
                  <a:gd name="T20" fmla="*/ 65 w 69"/>
                  <a:gd name="T21" fmla="*/ 27 h 115"/>
                  <a:gd name="T22" fmla="*/ 69 w 69"/>
                  <a:gd name="T23" fmla="*/ 42 h 115"/>
                  <a:gd name="T24" fmla="*/ 69 w 69"/>
                  <a:gd name="T25" fmla="*/ 57 h 115"/>
                  <a:gd name="T26" fmla="*/ 69 w 69"/>
                  <a:gd name="T27" fmla="*/ 76 h 115"/>
                  <a:gd name="T28" fmla="*/ 65 w 69"/>
                  <a:gd name="T29" fmla="*/ 92 h 115"/>
                  <a:gd name="T30" fmla="*/ 58 w 69"/>
                  <a:gd name="T31" fmla="*/ 103 h 115"/>
                  <a:gd name="T32" fmla="*/ 50 w 69"/>
                  <a:gd name="T33" fmla="*/ 111 h 115"/>
                  <a:gd name="T34" fmla="*/ 42 w 69"/>
                  <a:gd name="T35" fmla="*/ 115 h 115"/>
                  <a:gd name="T36" fmla="*/ 35 w 69"/>
                  <a:gd name="T37" fmla="*/ 115 h 115"/>
                  <a:gd name="T38" fmla="*/ 23 w 69"/>
                  <a:gd name="T39" fmla="*/ 115 h 115"/>
                  <a:gd name="T40" fmla="*/ 15 w 69"/>
                  <a:gd name="T41" fmla="*/ 107 h 115"/>
                  <a:gd name="T42" fmla="*/ 8 w 69"/>
                  <a:gd name="T43" fmla="*/ 96 h 115"/>
                  <a:gd name="T44" fmla="*/ 0 w 69"/>
                  <a:gd name="T45" fmla="*/ 80 h 115"/>
                  <a:gd name="T46" fmla="*/ 0 w 69"/>
                  <a:gd name="T47" fmla="*/ 57 h 115"/>
                  <a:gd name="T48" fmla="*/ 15 w 69"/>
                  <a:gd name="T49" fmla="*/ 61 h 115"/>
                  <a:gd name="T50" fmla="*/ 15 w 69"/>
                  <a:gd name="T51" fmla="*/ 80 h 115"/>
                  <a:gd name="T52" fmla="*/ 19 w 69"/>
                  <a:gd name="T53" fmla="*/ 99 h 115"/>
                  <a:gd name="T54" fmla="*/ 23 w 69"/>
                  <a:gd name="T55" fmla="*/ 107 h 115"/>
                  <a:gd name="T56" fmla="*/ 27 w 69"/>
                  <a:gd name="T57" fmla="*/ 111 h 115"/>
                  <a:gd name="T58" fmla="*/ 35 w 69"/>
                  <a:gd name="T59" fmla="*/ 111 h 115"/>
                  <a:gd name="T60" fmla="*/ 38 w 69"/>
                  <a:gd name="T61" fmla="*/ 111 h 115"/>
                  <a:gd name="T62" fmla="*/ 42 w 69"/>
                  <a:gd name="T63" fmla="*/ 107 h 115"/>
                  <a:gd name="T64" fmla="*/ 46 w 69"/>
                  <a:gd name="T65" fmla="*/ 103 h 115"/>
                  <a:gd name="T66" fmla="*/ 50 w 69"/>
                  <a:gd name="T67" fmla="*/ 92 h 115"/>
                  <a:gd name="T68" fmla="*/ 54 w 69"/>
                  <a:gd name="T69" fmla="*/ 76 h 115"/>
                  <a:gd name="T70" fmla="*/ 54 w 69"/>
                  <a:gd name="T71" fmla="*/ 53 h 115"/>
                  <a:gd name="T72" fmla="*/ 54 w 69"/>
                  <a:gd name="T73" fmla="*/ 38 h 115"/>
                  <a:gd name="T74" fmla="*/ 50 w 69"/>
                  <a:gd name="T75" fmla="*/ 23 h 115"/>
                  <a:gd name="T76" fmla="*/ 46 w 69"/>
                  <a:gd name="T77" fmla="*/ 15 h 115"/>
                  <a:gd name="T78" fmla="*/ 42 w 69"/>
                  <a:gd name="T79" fmla="*/ 7 h 115"/>
                  <a:gd name="T80" fmla="*/ 38 w 69"/>
                  <a:gd name="T81" fmla="*/ 7 h 115"/>
                  <a:gd name="T82" fmla="*/ 35 w 69"/>
                  <a:gd name="T83" fmla="*/ 7 h 115"/>
                  <a:gd name="T84" fmla="*/ 31 w 69"/>
                  <a:gd name="T85" fmla="*/ 7 h 115"/>
                  <a:gd name="T86" fmla="*/ 23 w 69"/>
                  <a:gd name="T87" fmla="*/ 11 h 115"/>
                  <a:gd name="T88" fmla="*/ 19 w 69"/>
                  <a:gd name="T89" fmla="*/ 19 h 115"/>
                  <a:gd name="T90" fmla="*/ 15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7"/>
                    </a:lnTo>
                    <a:lnTo>
                      <a:pt x="12" y="15"/>
                    </a:lnTo>
                    <a:lnTo>
                      <a:pt x="19" y="7"/>
                    </a:lnTo>
                    <a:lnTo>
                      <a:pt x="27" y="4"/>
                    </a:lnTo>
                    <a:lnTo>
                      <a:pt x="35" y="0"/>
                    </a:lnTo>
                    <a:lnTo>
                      <a:pt x="42" y="4"/>
                    </a:lnTo>
                    <a:lnTo>
                      <a:pt x="50" y="7"/>
                    </a:lnTo>
                    <a:lnTo>
                      <a:pt x="58" y="15"/>
                    </a:lnTo>
                    <a:lnTo>
                      <a:pt x="65" y="27"/>
                    </a:lnTo>
                    <a:lnTo>
                      <a:pt x="69" y="42"/>
                    </a:lnTo>
                    <a:lnTo>
                      <a:pt x="69" y="57"/>
                    </a:lnTo>
                    <a:lnTo>
                      <a:pt x="69" y="76"/>
                    </a:lnTo>
                    <a:lnTo>
                      <a:pt x="65" y="92"/>
                    </a:lnTo>
                    <a:lnTo>
                      <a:pt x="58" y="103"/>
                    </a:lnTo>
                    <a:lnTo>
                      <a:pt x="50" y="111"/>
                    </a:lnTo>
                    <a:lnTo>
                      <a:pt x="42" y="115"/>
                    </a:lnTo>
                    <a:lnTo>
                      <a:pt x="35" y="115"/>
                    </a:lnTo>
                    <a:lnTo>
                      <a:pt x="23" y="115"/>
                    </a:lnTo>
                    <a:lnTo>
                      <a:pt x="15" y="107"/>
                    </a:lnTo>
                    <a:lnTo>
                      <a:pt x="8" y="96"/>
                    </a:lnTo>
                    <a:lnTo>
                      <a:pt x="0" y="80"/>
                    </a:lnTo>
                    <a:lnTo>
                      <a:pt x="0" y="57"/>
                    </a:lnTo>
                    <a:close/>
                    <a:moveTo>
                      <a:pt x="15" y="61"/>
                    </a:moveTo>
                    <a:lnTo>
                      <a:pt x="15" y="80"/>
                    </a:lnTo>
                    <a:lnTo>
                      <a:pt x="19" y="99"/>
                    </a:lnTo>
                    <a:lnTo>
                      <a:pt x="23" y="107"/>
                    </a:lnTo>
                    <a:lnTo>
                      <a:pt x="27" y="111"/>
                    </a:lnTo>
                    <a:lnTo>
                      <a:pt x="35" y="111"/>
                    </a:lnTo>
                    <a:lnTo>
                      <a:pt x="38" y="111"/>
                    </a:lnTo>
                    <a:lnTo>
                      <a:pt x="42" y="107"/>
                    </a:lnTo>
                    <a:lnTo>
                      <a:pt x="46" y="103"/>
                    </a:lnTo>
                    <a:lnTo>
                      <a:pt x="50" y="92"/>
                    </a:lnTo>
                    <a:lnTo>
                      <a:pt x="54" y="76"/>
                    </a:lnTo>
                    <a:lnTo>
                      <a:pt x="54" y="53"/>
                    </a:lnTo>
                    <a:lnTo>
                      <a:pt x="54" y="38"/>
                    </a:lnTo>
                    <a:lnTo>
                      <a:pt x="50" y="23"/>
                    </a:lnTo>
                    <a:lnTo>
                      <a:pt x="46" y="15"/>
                    </a:lnTo>
                    <a:lnTo>
                      <a:pt x="42" y="7"/>
                    </a:lnTo>
                    <a:lnTo>
                      <a:pt x="38" y="7"/>
                    </a:lnTo>
                    <a:lnTo>
                      <a:pt x="35" y="7"/>
                    </a:lnTo>
                    <a:lnTo>
                      <a:pt x="31" y="7"/>
                    </a:lnTo>
                    <a:lnTo>
                      <a:pt x="23" y="11"/>
                    </a:lnTo>
                    <a:lnTo>
                      <a:pt x="19" y="19"/>
                    </a:lnTo>
                    <a:lnTo>
                      <a:pt x="15"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5775" name="Rectangle 126"/>
              <p:cNvSpPr>
                <a:spLocks noChangeArrowheads="1"/>
              </p:cNvSpPr>
              <p:nvPr/>
            </p:nvSpPr>
            <p:spPr bwMode="auto">
              <a:xfrm>
                <a:off x="2107" y="1921"/>
                <a:ext cx="7" cy="207"/>
              </a:xfrm>
              <a:prstGeom prst="rect">
                <a:avLst/>
              </a:prstGeom>
              <a:solidFill>
                <a:srgbClr val="000000"/>
              </a:solidFill>
              <a:ln w="0">
                <a:solidFill>
                  <a:srgbClr val="000000"/>
                </a:solidFill>
                <a:miter lim="800000"/>
                <a:headEnd/>
                <a:tailEnd/>
              </a:ln>
            </p:spPr>
            <p:txBody>
              <a:bodyPr/>
              <a:lstStyle/>
              <a:p>
                <a:endParaRPr lang="en-US"/>
              </a:p>
            </p:txBody>
          </p:sp>
          <p:sp>
            <p:nvSpPr>
              <p:cNvPr id="15776" name="Freeform 127"/>
              <p:cNvSpPr>
                <a:spLocks/>
              </p:cNvSpPr>
              <p:nvPr/>
            </p:nvSpPr>
            <p:spPr bwMode="auto">
              <a:xfrm>
                <a:off x="2299" y="2044"/>
                <a:ext cx="23" cy="19"/>
              </a:xfrm>
              <a:custGeom>
                <a:avLst/>
                <a:gdLst>
                  <a:gd name="T0" fmla="*/ 11 w 23"/>
                  <a:gd name="T1" fmla="*/ 0 h 19"/>
                  <a:gd name="T2" fmla="*/ 15 w 23"/>
                  <a:gd name="T3" fmla="*/ 3 h 19"/>
                  <a:gd name="T4" fmla="*/ 19 w 23"/>
                  <a:gd name="T5" fmla="*/ 3 h 19"/>
                  <a:gd name="T6" fmla="*/ 19 w 23"/>
                  <a:gd name="T7" fmla="*/ 7 h 19"/>
                  <a:gd name="T8" fmla="*/ 23 w 23"/>
                  <a:gd name="T9" fmla="*/ 11 h 19"/>
                  <a:gd name="T10" fmla="*/ 19 w 23"/>
                  <a:gd name="T11" fmla="*/ 15 h 19"/>
                  <a:gd name="T12" fmla="*/ 19 w 23"/>
                  <a:gd name="T13" fmla="*/ 19 h 19"/>
                  <a:gd name="T14" fmla="*/ 15 w 23"/>
                  <a:gd name="T15" fmla="*/ 19 h 19"/>
                  <a:gd name="T16" fmla="*/ 11 w 23"/>
                  <a:gd name="T17" fmla="*/ 19 h 19"/>
                  <a:gd name="T18" fmla="*/ 7 w 23"/>
                  <a:gd name="T19" fmla="*/ 19 h 19"/>
                  <a:gd name="T20" fmla="*/ 3 w 23"/>
                  <a:gd name="T21" fmla="*/ 19 h 19"/>
                  <a:gd name="T22" fmla="*/ 3 w 23"/>
                  <a:gd name="T23" fmla="*/ 15 h 19"/>
                  <a:gd name="T24" fmla="*/ 0 w 23"/>
                  <a:gd name="T25" fmla="*/ 11 h 19"/>
                  <a:gd name="T26" fmla="*/ 3 w 23"/>
                  <a:gd name="T27" fmla="*/ 7 h 19"/>
                  <a:gd name="T28" fmla="*/ 3 w 23"/>
                  <a:gd name="T29" fmla="*/ 3 h 19"/>
                  <a:gd name="T30" fmla="*/ 7 w 23"/>
                  <a:gd name="T31" fmla="*/ 0 h 19"/>
                  <a:gd name="T32" fmla="*/ 11 w 23"/>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19"/>
                  <a:gd name="T53" fmla="*/ 23 w 23"/>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19">
                    <a:moveTo>
                      <a:pt x="11" y="0"/>
                    </a:moveTo>
                    <a:lnTo>
                      <a:pt x="15" y="3"/>
                    </a:lnTo>
                    <a:lnTo>
                      <a:pt x="19" y="3"/>
                    </a:lnTo>
                    <a:lnTo>
                      <a:pt x="19" y="7"/>
                    </a:lnTo>
                    <a:lnTo>
                      <a:pt x="23" y="11"/>
                    </a:lnTo>
                    <a:lnTo>
                      <a:pt x="19" y="15"/>
                    </a:lnTo>
                    <a:lnTo>
                      <a:pt x="19" y="19"/>
                    </a:lnTo>
                    <a:lnTo>
                      <a:pt x="15" y="19"/>
                    </a:lnTo>
                    <a:lnTo>
                      <a:pt x="11" y="19"/>
                    </a:lnTo>
                    <a:lnTo>
                      <a:pt x="7" y="19"/>
                    </a:lnTo>
                    <a:lnTo>
                      <a:pt x="3" y="19"/>
                    </a:lnTo>
                    <a:lnTo>
                      <a:pt x="3" y="15"/>
                    </a:lnTo>
                    <a:lnTo>
                      <a:pt x="0" y="11"/>
                    </a:lnTo>
                    <a:lnTo>
                      <a:pt x="3" y="7"/>
                    </a:lnTo>
                    <a:lnTo>
                      <a:pt x="3" y="3"/>
                    </a:lnTo>
                    <a:lnTo>
                      <a:pt x="7" y="0"/>
                    </a:lnTo>
                    <a:lnTo>
                      <a:pt x="11" y="0"/>
                    </a:lnTo>
                    <a:close/>
                  </a:path>
                </a:pathLst>
              </a:custGeom>
              <a:solidFill>
                <a:srgbClr val="000000"/>
              </a:solidFill>
              <a:ln w="0">
                <a:solidFill>
                  <a:srgbClr val="000000"/>
                </a:solidFill>
                <a:round/>
                <a:headEnd/>
                <a:tailEnd/>
              </a:ln>
            </p:spPr>
            <p:txBody>
              <a:bodyPr/>
              <a:lstStyle/>
              <a:p>
                <a:endParaRPr lang="en-CA"/>
              </a:p>
            </p:txBody>
          </p:sp>
          <p:sp>
            <p:nvSpPr>
              <p:cNvPr id="15777" name="Freeform 128"/>
              <p:cNvSpPr>
                <a:spLocks noEditPoints="1"/>
              </p:cNvSpPr>
              <p:nvPr/>
            </p:nvSpPr>
            <p:spPr bwMode="auto">
              <a:xfrm>
                <a:off x="2337" y="1948"/>
                <a:ext cx="69" cy="115"/>
              </a:xfrm>
              <a:custGeom>
                <a:avLst/>
                <a:gdLst>
                  <a:gd name="T0" fmla="*/ 0 w 69"/>
                  <a:gd name="T1" fmla="*/ 57 h 115"/>
                  <a:gd name="T2" fmla="*/ 0 w 69"/>
                  <a:gd name="T3" fmla="*/ 42 h 115"/>
                  <a:gd name="T4" fmla="*/ 8 w 69"/>
                  <a:gd name="T5" fmla="*/ 27 h 115"/>
                  <a:gd name="T6" fmla="*/ 11 w 69"/>
                  <a:gd name="T7" fmla="*/ 15 h 115"/>
                  <a:gd name="T8" fmla="*/ 19 w 69"/>
                  <a:gd name="T9" fmla="*/ 7 h 115"/>
                  <a:gd name="T10" fmla="*/ 27 w 69"/>
                  <a:gd name="T11" fmla="*/ 4 h 115"/>
                  <a:gd name="T12" fmla="*/ 35 w 69"/>
                  <a:gd name="T13" fmla="*/ 0 h 115"/>
                  <a:gd name="T14" fmla="*/ 42 w 69"/>
                  <a:gd name="T15" fmla="*/ 4 h 115"/>
                  <a:gd name="T16" fmla="*/ 50 w 69"/>
                  <a:gd name="T17" fmla="*/ 7 h 115"/>
                  <a:gd name="T18" fmla="*/ 58 w 69"/>
                  <a:gd name="T19" fmla="*/ 15 h 115"/>
                  <a:gd name="T20" fmla="*/ 65 w 69"/>
                  <a:gd name="T21" fmla="*/ 27 h 115"/>
                  <a:gd name="T22" fmla="*/ 69 w 69"/>
                  <a:gd name="T23" fmla="*/ 42 h 115"/>
                  <a:gd name="T24" fmla="*/ 69 w 69"/>
                  <a:gd name="T25" fmla="*/ 57 h 115"/>
                  <a:gd name="T26" fmla="*/ 69 w 69"/>
                  <a:gd name="T27" fmla="*/ 76 h 115"/>
                  <a:gd name="T28" fmla="*/ 65 w 69"/>
                  <a:gd name="T29" fmla="*/ 92 h 115"/>
                  <a:gd name="T30" fmla="*/ 58 w 69"/>
                  <a:gd name="T31" fmla="*/ 103 h 115"/>
                  <a:gd name="T32" fmla="*/ 50 w 69"/>
                  <a:gd name="T33" fmla="*/ 111 h 115"/>
                  <a:gd name="T34" fmla="*/ 42 w 69"/>
                  <a:gd name="T35" fmla="*/ 115 h 115"/>
                  <a:gd name="T36" fmla="*/ 35 w 69"/>
                  <a:gd name="T37" fmla="*/ 115 h 115"/>
                  <a:gd name="T38" fmla="*/ 27 w 69"/>
                  <a:gd name="T39" fmla="*/ 115 h 115"/>
                  <a:gd name="T40" fmla="*/ 15 w 69"/>
                  <a:gd name="T41" fmla="*/ 107 h 115"/>
                  <a:gd name="T42" fmla="*/ 8 w 69"/>
                  <a:gd name="T43" fmla="*/ 96 h 115"/>
                  <a:gd name="T44" fmla="*/ 4 w 69"/>
                  <a:gd name="T45" fmla="*/ 80 h 115"/>
                  <a:gd name="T46" fmla="*/ 0 w 69"/>
                  <a:gd name="T47" fmla="*/ 57 h 115"/>
                  <a:gd name="T48" fmla="*/ 15 w 69"/>
                  <a:gd name="T49" fmla="*/ 61 h 115"/>
                  <a:gd name="T50" fmla="*/ 19 w 69"/>
                  <a:gd name="T51" fmla="*/ 80 h 115"/>
                  <a:gd name="T52" fmla="*/ 23 w 69"/>
                  <a:gd name="T53" fmla="*/ 99 h 115"/>
                  <a:gd name="T54" fmla="*/ 27 w 69"/>
                  <a:gd name="T55" fmla="*/ 107 h 115"/>
                  <a:gd name="T56" fmla="*/ 31 w 69"/>
                  <a:gd name="T57" fmla="*/ 111 h 115"/>
                  <a:gd name="T58" fmla="*/ 35 w 69"/>
                  <a:gd name="T59" fmla="*/ 111 h 115"/>
                  <a:gd name="T60" fmla="*/ 38 w 69"/>
                  <a:gd name="T61" fmla="*/ 111 h 115"/>
                  <a:gd name="T62" fmla="*/ 42 w 69"/>
                  <a:gd name="T63" fmla="*/ 107 h 115"/>
                  <a:gd name="T64" fmla="*/ 46 w 69"/>
                  <a:gd name="T65" fmla="*/ 103 h 115"/>
                  <a:gd name="T66" fmla="*/ 50 w 69"/>
                  <a:gd name="T67" fmla="*/ 92 h 115"/>
                  <a:gd name="T68" fmla="*/ 54 w 69"/>
                  <a:gd name="T69" fmla="*/ 76 h 115"/>
                  <a:gd name="T70" fmla="*/ 54 w 69"/>
                  <a:gd name="T71" fmla="*/ 53 h 115"/>
                  <a:gd name="T72" fmla="*/ 54 w 69"/>
                  <a:gd name="T73" fmla="*/ 38 h 115"/>
                  <a:gd name="T74" fmla="*/ 50 w 69"/>
                  <a:gd name="T75" fmla="*/ 23 h 115"/>
                  <a:gd name="T76" fmla="*/ 46 w 69"/>
                  <a:gd name="T77" fmla="*/ 15 h 115"/>
                  <a:gd name="T78" fmla="*/ 42 w 69"/>
                  <a:gd name="T79" fmla="*/ 7 h 115"/>
                  <a:gd name="T80" fmla="*/ 38 w 69"/>
                  <a:gd name="T81" fmla="*/ 7 h 115"/>
                  <a:gd name="T82" fmla="*/ 35 w 69"/>
                  <a:gd name="T83" fmla="*/ 7 h 115"/>
                  <a:gd name="T84" fmla="*/ 31 w 69"/>
                  <a:gd name="T85" fmla="*/ 7 h 115"/>
                  <a:gd name="T86" fmla="*/ 27 w 69"/>
                  <a:gd name="T87" fmla="*/ 11 h 115"/>
                  <a:gd name="T88" fmla="*/ 19 w 69"/>
                  <a:gd name="T89" fmla="*/ 19 h 115"/>
                  <a:gd name="T90" fmla="*/ 19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8" y="27"/>
                    </a:lnTo>
                    <a:lnTo>
                      <a:pt x="11" y="15"/>
                    </a:lnTo>
                    <a:lnTo>
                      <a:pt x="19" y="7"/>
                    </a:lnTo>
                    <a:lnTo>
                      <a:pt x="27" y="4"/>
                    </a:lnTo>
                    <a:lnTo>
                      <a:pt x="35" y="0"/>
                    </a:lnTo>
                    <a:lnTo>
                      <a:pt x="42" y="4"/>
                    </a:lnTo>
                    <a:lnTo>
                      <a:pt x="50" y="7"/>
                    </a:lnTo>
                    <a:lnTo>
                      <a:pt x="58" y="15"/>
                    </a:lnTo>
                    <a:lnTo>
                      <a:pt x="65" y="27"/>
                    </a:lnTo>
                    <a:lnTo>
                      <a:pt x="69" y="42"/>
                    </a:lnTo>
                    <a:lnTo>
                      <a:pt x="69" y="57"/>
                    </a:lnTo>
                    <a:lnTo>
                      <a:pt x="69" y="76"/>
                    </a:lnTo>
                    <a:lnTo>
                      <a:pt x="65" y="92"/>
                    </a:lnTo>
                    <a:lnTo>
                      <a:pt x="58" y="103"/>
                    </a:lnTo>
                    <a:lnTo>
                      <a:pt x="50" y="111"/>
                    </a:lnTo>
                    <a:lnTo>
                      <a:pt x="42" y="115"/>
                    </a:lnTo>
                    <a:lnTo>
                      <a:pt x="35" y="115"/>
                    </a:lnTo>
                    <a:lnTo>
                      <a:pt x="27" y="115"/>
                    </a:lnTo>
                    <a:lnTo>
                      <a:pt x="15" y="107"/>
                    </a:lnTo>
                    <a:lnTo>
                      <a:pt x="8" y="96"/>
                    </a:lnTo>
                    <a:lnTo>
                      <a:pt x="4" y="80"/>
                    </a:lnTo>
                    <a:lnTo>
                      <a:pt x="0" y="57"/>
                    </a:lnTo>
                    <a:close/>
                    <a:moveTo>
                      <a:pt x="15" y="61"/>
                    </a:moveTo>
                    <a:lnTo>
                      <a:pt x="19" y="80"/>
                    </a:lnTo>
                    <a:lnTo>
                      <a:pt x="23" y="99"/>
                    </a:lnTo>
                    <a:lnTo>
                      <a:pt x="27" y="107"/>
                    </a:lnTo>
                    <a:lnTo>
                      <a:pt x="31" y="111"/>
                    </a:lnTo>
                    <a:lnTo>
                      <a:pt x="35" y="111"/>
                    </a:lnTo>
                    <a:lnTo>
                      <a:pt x="38" y="111"/>
                    </a:lnTo>
                    <a:lnTo>
                      <a:pt x="42" y="107"/>
                    </a:lnTo>
                    <a:lnTo>
                      <a:pt x="46" y="103"/>
                    </a:lnTo>
                    <a:lnTo>
                      <a:pt x="50" y="92"/>
                    </a:lnTo>
                    <a:lnTo>
                      <a:pt x="54" y="76"/>
                    </a:lnTo>
                    <a:lnTo>
                      <a:pt x="54" y="53"/>
                    </a:lnTo>
                    <a:lnTo>
                      <a:pt x="54" y="38"/>
                    </a:lnTo>
                    <a:lnTo>
                      <a:pt x="50" y="23"/>
                    </a:lnTo>
                    <a:lnTo>
                      <a:pt x="46" y="15"/>
                    </a:lnTo>
                    <a:lnTo>
                      <a:pt x="42" y="7"/>
                    </a:lnTo>
                    <a:lnTo>
                      <a:pt x="38" y="7"/>
                    </a:lnTo>
                    <a:lnTo>
                      <a:pt x="35" y="7"/>
                    </a:lnTo>
                    <a:lnTo>
                      <a:pt x="31" y="7"/>
                    </a:lnTo>
                    <a:lnTo>
                      <a:pt x="27" y="11"/>
                    </a:lnTo>
                    <a:lnTo>
                      <a:pt x="19" y="19"/>
                    </a:lnTo>
                    <a:lnTo>
                      <a:pt x="19"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5778" name="Freeform 129"/>
              <p:cNvSpPr>
                <a:spLocks noEditPoints="1"/>
              </p:cNvSpPr>
              <p:nvPr/>
            </p:nvSpPr>
            <p:spPr bwMode="auto">
              <a:xfrm>
                <a:off x="2421" y="1948"/>
                <a:ext cx="69" cy="115"/>
              </a:xfrm>
              <a:custGeom>
                <a:avLst/>
                <a:gdLst>
                  <a:gd name="T0" fmla="*/ 0 w 69"/>
                  <a:gd name="T1" fmla="*/ 57 h 115"/>
                  <a:gd name="T2" fmla="*/ 0 w 69"/>
                  <a:gd name="T3" fmla="*/ 42 h 115"/>
                  <a:gd name="T4" fmla="*/ 4 w 69"/>
                  <a:gd name="T5" fmla="*/ 27 h 115"/>
                  <a:gd name="T6" fmla="*/ 12 w 69"/>
                  <a:gd name="T7" fmla="*/ 15 h 115"/>
                  <a:gd name="T8" fmla="*/ 20 w 69"/>
                  <a:gd name="T9" fmla="*/ 7 h 115"/>
                  <a:gd name="T10" fmla="*/ 27 w 69"/>
                  <a:gd name="T11" fmla="*/ 4 h 115"/>
                  <a:gd name="T12" fmla="*/ 35 w 69"/>
                  <a:gd name="T13" fmla="*/ 0 h 115"/>
                  <a:gd name="T14" fmla="*/ 43 w 69"/>
                  <a:gd name="T15" fmla="*/ 4 h 115"/>
                  <a:gd name="T16" fmla="*/ 50 w 69"/>
                  <a:gd name="T17" fmla="*/ 7 h 115"/>
                  <a:gd name="T18" fmla="*/ 58 w 69"/>
                  <a:gd name="T19" fmla="*/ 15 h 115"/>
                  <a:gd name="T20" fmla="*/ 66 w 69"/>
                  <a:gd name="T21" fmla="*/ 27 h 115"/>
                  <a:gd name="T22" fmla="*/ 69 w 69"/>
                  <a:gd name="T23" fmla="*/ 42 h 115"/>
                  <a:gd name="T24" fmla="*/ 69 w 69"/>
                  <a:gd name="T25" fmla="*/ 57 h 115"/>
                  <a:gd name="T26" fmla="*/ 69 w 69"/>
                  <a:gd name="T27" fmla="*/ 76 h 115"/>
                  <a:gd name="T28" fmla="*/ 66 w 69"/>
                  <a:gd name="T29" fmla="*/ 92 h 115"/>
                  <a:gd name="T30" fmla="*/ 58 w 69"/>
                  <a:gd name="T31" fmla="*/ 103 h 115"/>
                  <a:gd name="T32" fmla="*/ 50 w 69"/>
                  <a:gd name="T33" fmla="*/ 111 h 115"/>
                  <a:gd name="T34" fmla="*/ 43 w 69"/>
                  <a:gd name="T35" fmla="*/ 115 h 115"/>
                  <a:gd name="T36" fmla="*/ 35 w 69"/>
                  <a:gd name="T37" fmla="*/ 115 h 115"/>
                  <a:gd name="T38" fmla="*/ 23 w 69"/>
                  <a:gd name="T39" fmla="*/ 115 h 115"/>
                  <a:gd name="T40" fmla="*/ 16 w 69"/>
                  <a:gd name="T41" fmla="*/ 107 h 115"/>
                  <a:gd name="T42" fmla="*/ 8 w 69"/>
                  <a:gd name="T43" fmla="*/ 96 h 115"/>
                  <a:gd name="T44" fmla="*/ 4 w 69"/>
                  <a:gd name="T45" fmla="*/ 80 h 115"/>
                  <a:gd name="T46" fmla="*/ 0 w 69"/>
                  <a:gd name="T47" fmla="*/ 57 h 115"/>
                  <a:gd name="T48" fmla="*/ 16 w 69"/>
                  <a:gd name="T49" fmla="*/ 61 h 115"/>
                  <a:gd name="T50" fmla="*/ 16 w 69"/>
                  <a:gd name="T51" fmla="*/ 80 h 115"/>
                  <a:gd name="T52" fmla="*/ 20 w 69"/>
                  <a:gd name="T53" fmla="*/ 99 h 115"/>
                  <a:gd name="T54" fmla="*/ 23 w 69"/>
                  <a:gd name="T55" fmla="*/ 107 h 115"/>
                  <a:gd name="T56" fmla="*/ 31 w 69"/>
                  <a:gd name="T57" fmla="*/ 111 h 115"/>
                  <a:gd name="T58" fmla="*/ 35 w 69"/>
                  <a:gd name="T59" fmla="*/ 111 h 115"/>
                  <a:gd name="T60" fmla="*/ 39 w 69"/>
                  <a:gd name="T61" fmla="*/ 111 h 115"/>
                  <a:gd name="T62" fmla="*/ 43 w 69"/>
                  <a:gd name="T63" fmla="*/ 107 h 115"/>
                  <a:gd name="T64" fmla="*/ 46 w 69"/>
                  <a:gd name="T65" fmla="*/ 103 h 115"/>
                  <a:gd name="T66" fmla="*/ 50 w 69"/>
                  <a:gd name="T67" fmla="*/ 92 h 115"/>
                  <a:gd name="T68" fmla="*/ 54 w 69"/>
                  <a:gd name="T69" fmla="*/ 76 h 115"/>
                  <a:gd name="T70" fmla="*/ 54 w 69"/>
                  <a:gd name="T71" fmla="*/ 53 h 115"/>
                  <a:gd name="T72" fmla="*/ 54 w 69"/>
                  <a:gd name="T73" fmla="*/ 38 h 115"/>
                  <a:gd name="T74" fmla="*/ 50 w 69"/>
                  <a:gd name="T75" fmla="*/ 23 h 115"/>
                  <a:gd name="T76" fmla="*/ 46 w 69"/>
                  <a:gd name="T77" fmla="*/ 15 h 115"/>
                  <a:gd name="T78" fmla="*/ 43 w 69"/>
                  <a:gd name="T79" fmla="*/ 7 h 115"/>
                  <a:gd name="T80" fmla="*/ 39 w 69"/>
                  <a:gd name="T81" fmla="*/ 7 h 115"/>
                  <a:gd name="T82" fmla="*/ 35 w 69"/>
                  <a:gd name="T83" fmla="*/ 7 h 115"/>
                  <a:gd name="T84" fmla="*/ 31 w 69"/>
                  <a:gd name="T85" fmla="*/ 7 h 115"/>
                  <a:gd name="T86" fmla="*/ 27 w 69"/>
                  <a:gd name="T87" fmla="*/ 11 h 115"/>
                  <a:gd name="T88" fmla="*/ 20 w 69"/>
                  <a:gd name="T89" fmla="*/ 19 h 115"/>
                  <a:gd name="T90" fmla="*/ 20 w 69"/>
                  <a:gd name="T91" fmla="*/ 30 h 115"/>
                  <a:gd name="T92" fmla="*/ 16 w 69"/>
                  <a:gd name="T93" fmla="*/ 46 h 115"/>
                  <a:gd name="T94" fmla="*/ 16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7"/>
                    </a:lnTo>
                    <a:lnTo>
                      <a:pt x="12" y="15"/>
                    </a:lnTo>
                    <a:lnTo>
                      <a:pt x="20" y="7"/>
                    </a:lnTo>
                    <a:lnTo>
                      <a:pt x="27" y="4"/>
                    </a:lnTo>
                    <a:lnTo>
                      <a:pt x="35" y="0"/>
                    </a:lnTo>
                    <a:lnTo>
                      <a:pt x="43" y="4"/>
                    </a:lnTo>
                    <a:lnTo>
                      <a:pt x="50" y="7"/>
                    </a:lnTo>
                    <a:lnTo>
                      <a:pt x="58" y="15"/>
                    </a:lnTo>
                    <a:lnTo>
                      <a:pt x="66" y="27"/>
                    </a:lnTo>
                    <a:lnTo>
                      <a:pt x="69" y="42"/>
                    </a:lnTo>
                    <a:lnTo>
                      <a:pt x="69" y="57"/>
                    </a:lnTo>
                    <a:lnTo>
                      <a:pt x="69" y="76"/>
                    </a:lnTo>
                    <a:lnTo>
                      <a:pt x="66" y="92"/>
                    </a:lnTo>
                    <a:lnTo>
                      <a:pt x="58" y="103"/>
                    </a:lnTo>
                    <a:lnTo>
                      <a:pt x="50" y="111"/>
                    </a:lnTo>
                    <a:lnTo>
                      <a:pt x="43" y="115"/>
                    </a:lnTo>
                    <a:lnTo>
                      <a:pt x="35" y="115"/>
                    </a:lnTo>
                    <a:lnTo>
                      <a:pt x="23" y="115"/>
                    </a:lnTo>
                    <a:lnTo>
                      <a:pt x="16" y="107"/>
                    </a:lnTo>
                    <a:lnTo>
                      <a:pt x="8" y="96"/>
                    </a:lnTo>
                    <a:lnTo>
                      <a:pt x="4" y="80"/>
                    </a:lnTo>
                    <a:lnTo>
                      <a:pt x="0" y="57"/>
                    </a:lnTo>
                    <a:close/>
                    <a:moveTo>
                      <a:pt x="16" y="61"/>
                    </a:moveTo>
                    <a:lnTo>
                      <a:pt x="16" y="80"/>
                    </a:lnTo>
                    <a:lnTo>
                      <a:pt x="20" y="99"/>
                    </a:lnTo>
                    <a:lnTo>
                      <a:pt x="23" y="107"/>
                    </a:lnTo>
                    <a:lnTo>
                      <a:pt x="31" y="111"/>
                    </a:lnTo>
                    <a:lnTo>
                      <a:pt x="35" y="111"/>
                    </a:lnTo>
                    <a:lnTo>
                      <a:pt x="39" y="111"/>
                    </a:lnTo>
                    <a:lnTo>
                      <a:pt x="43" y="107"/>
                    </a:lnTo>
                    <a:lnTo>
                      <a:pt x="46" y="103"/>
                    </a:lnTo>
                    <a:lnTo>
                      <a:pt x="50" y="92"/>
                    </a:lnTo>
                    <a:lnTo>
                      <a:pt x="54" y="76"/>
                    </a:lnTo>
                    <a:lnTo>
                      <a:pt x="54" y="53"/>
                    </a:lnTo>
                    <a:lnTo>
                      <a:pt x="54" y="38"/>
                    </a:lnTo>
                    <a:lnTo>
                      <a:pt x="50" y="23"/>
                    </a:lnTo>
                    <a:lnTo>
                      <a:pt x="46" y="15"/>
                    </a:lnTo>
                    <a:lnTo>
                      <a:pt x="43" y="7"/>
                    </a:lnTo>
                    <a:lnTo>
                      <a:pt x="39" y="7"/>
                    </a:lnTo>
                    <a:lnTo>
                      <a:pt x="35" y="7"/>
                    </a:lnTo>
                    <a:lnTo>
                      <a:pt x="31" y="7"/>
                    </a:lnTo>
                    <a:lnTo>
                      <a:pt x="27" y="11"/>
                    </a:lnTo>
                    <a:lnTo>
                      <a:pt x="20" y="19"/>
                    </a:lnTo>
                    <a:lnTo>
                      <a:pt x="20" y="30"/>
                    </a:lnTo>
                    <a:lnTo>
                      <a:pt x="16" y="46"/>
                    </a:lnTo>
                    <a:lnTo>
                      <a:pt x="16" y="61"/>
                    </a:lnTo>
                    <a:close/>
                  </a:path>
                </a:pathLst>
              </a:custGeom>
              <a:solidFill>
                <a:srgbClr val="000000"/>
              </a:solidFill>
              <a:ln w="0">
                <a:solidFill>
                  <a:srgbClr val="000000"/>
                </a:solidFill>
                <a:round/>
                <a:headEnd/>
                <a:tailEnd/>
              </a:ln>
            </p:spPr>
            <p:txBody>
              <a:bodyPr/>
              <a:lstStyle/>
              <a:p>
                <a:endParaRPr lang="en-CA"/>
              </a:p>
            </p:txBody>
          </p:sp>
          <p:sp>
            <p:nvSpPr>
              <p:cNvPr id="15779" name="Freeform 130"/>
              <p:cNvSpPr>
                <a:spLocks/>
              </p:cNvSpPr>
              <p:nvPr/>
            </p:nvSpPr>
            <p:spPr bwMode="auto">
              <a:xfrm>
                <a:off x="2506" y="1948"/>
                <a:ext cx="61" cy="115"/>
              </a:xfrm>
              <a:custGeom>
                <a:avLst/>
                <a:gdLst>
                  <a:gd name="T0" fmla="*/ 7 w 61"/>
                  <a:gd name="T1" fmla="*/ 15 h 115"/>
                  <a:gd name="T2" fmla="*/ 23 w 61"/>
                  <a:gd name="T3" fmla="*/ 4 h 115"/>
                  <a:gd name="T4" fmla="*/ 42 w 61"/>
                  <a:gd name="T5" fmla="*/ 4 h 115"/>
                  <a:gd name="T6" fmla="*/ 57 w 61"/>
                  <a:gd name="T7" fmla="*/ 15 h 115"/>
                  <a:gd name="T8" fmla="*/ 54 w 61"/>
                  <a:gd name="T9" fmla="*/ 30 h 115"/>
                  <a:gd name="T10" fmla="*/ 42 w 61"/>
                  <a:gd name="T11" fmla="*/ 50 h 115"/>
                  <a:gd name="T12" fmla="*/ 57 w 61"/>
                  <a:gd name="T13" fmla="*/ 61 h 115"/>
                  <a:gd name="T14" fmla="*/ 61 w 61"/>
                  <a:gd name="T15" fmla="*/ 76 h 115"/>
                  <a:gd name="T16" fmla="*/ 54 w 61"/>
                  <a:gd name="T17" fmla="*/ 103 h 115"/>
                  <a:gd name="T18" fmla="*/ 34 w 61"/>
                  <a:gd name="T19" fmla="*/ 115 h 115"/>
                  <a:gd name="T20" fmla="*/ 7 w 61"/>
                  <a:gd name="T21" fmla="*/ 115 h 115"/>
                  <a:gd name="T22" fmla="*/ 0 w 61"/>
                  <a:gd name="T23" fmla="*/ 111 h 115"/>
                  <a:gd name="T24" fmla="*/ 0 w 61"/>
                  <a:gd name="T25" fmla="*/ 107 h 115"/>
                  <a:gd name="T26" fmla="*/ 4 w 61"/>
                  <a:gd name="T27" fmla="*/ 103 h 115"/>
                  <a:gd name="T28" fmla="*/ 7 w 61"/>
                  <a:gd name="T29" fmla="*/ 103 h 115"/>
                  <a:gd name="T30" fmla="*/ 11 w 61"/>
                  <a:gd name="T31" fmla="*/ 103 h 115"/>
                  <a:gd name="T32" fmla="*/ 19 w 61"/>
                  <a:gd name="T33" fmla="*/ 107 h 115"/>
                  <a:gd name="T34" fmla="*/ 27 w 61"/>
                  <a:gd name="T35" fmla="*/ 107 h 115"/>
                  <a:gd name="T36" fmla="*/ 38 w 61"/>
                  <a:gd name="T37" fmla="*/ 107 h 115"/>
                  <a:gd name="T38" fmla="*/ 50 w 61"/>
                  <a:gd name="T39" fmla="*/ 96 h 115"/>
                  <a:gd name="T40" fmla="*/ 50 w 61"/>
                  <a:gd name="T41" fmla="*/ 80 h 115"/>
                  <a:gd name="T42" fmla="*/ 46 w 61"/>
                  <a:gd name="T43" fmla="*/ 69 h 115"/>
                  <a:gd name="T44" fmla="*/ 38 w 61"/>
                  <a:gd name="T45" fmla="*/ 65 h 115"/>
                  <a:gd name="T46" fmla="*/ 27 w 61"/>
                  <a:gd name="T47" fmla="*/ 57 h 115"/>
                  <a:gd name="T48" fmla="*/ 19 w 61"/>
                  <a:gd name="T49" fmla="*/ 57 h 115"/>
                  <a:gd name="T50" fmla="*/ 27 w 61"/>
                  <a:gd name="T51" fmla="*/ 53 h 115"/>
                  <a:gd name="T52" fmla="*/ 38 w 61"/>
                  <a:gd name="T53" fmla="*/ 46 h 115"/>
                  <a:gd name="T54" fmla="*/ 46 w 61"/>
                  <a:gd name="T55" fmla="*/ 38 h 115"/>
                  <a:gd name="T56" fmla="*/ 42 w 61"/>
                  <a:gd name="T57" fmla="*/ 23 h 115"/>
                  <a:gd name="T58" fmla="*/ 34 w 61"/>
                  <a:gd name="T59" fmla="*/ 11 h 115"/>
                  <a:gd name="T60" fmla="*/ 19 w 61"/>
                  <a:gd name="T61" fmla="*/ 11 h 115"/>
                  <a:gd name="T62" fmla="*/ 4 w 61"/>
                  <a:gd name="T63" fmla="*/ 23 h 11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1"/>
                  <a:gd name="T97" fmla="*/ 0 h 115"/>
                  <a:gd name="T98" fmla="*/ 61 w 61"/>
                  <a:gd name="T99" fmla="*/ 115 h 11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1" h="115">
                    <a:moveTo>
                      <a:pt x="0" y="23"/>
                    </a:moveTo>
                    <a:lnTo>
                      <a:pt x="7" y="15"/>
                    </a:lnTo>
                    <a:lnTo>
                      <a:pt x="11" y="7"/>
                    </a:lnTo>
                    <a:lnTo>
                      <a:pt x="23" y="4"/>
                    </a:lnTo>
                    <a:lnTo>
                      <a:pt x="30" y="0"/>
                    </a:lnTo>
                    <a:lnTo>
                      <a:pt x="42" y="4"/>
                    </a:lnTo>
                    <a:lnTo>
                      <a:pt x="54" y="7"/>
                    </a:lnTo>
                    <a:lnTo>
                      <a:pt x="57" y="15"/>
                    </a:lnTo>
                    <a:lnTo>
                      <a:pt x="57" y="23"/>
                    </a:lnTo>
                    <a:lnTo>
                      <a:pt x="54" y="30"/>
                    </a:lnTo>
                    <a:lnTo>
                      <a:pt x="50" y="38"/>
                    </a:lnTo>
                    <a:lnTo>
                      <a:pt x="42" y="50"/>
                    </a:lnTo>
                    <a:lnTo>
                      <a:pt x="50" y="53"/>
                    </a:lnTo>
                    <a:lnTo>
                      <a:pt x="57" y="61"/>
                    </a:lnTo>
                    <a:lnTo>
                      <a:pt x="61" y="69"/>
                    </a:lnTo>
                    <a:lnTo>
                      <a:pt x="61" y="76"/>
                    </a:lnTo>
                    <a:lnTo>
                      <a:pt x="61" y="92"/>
                    </a:lnTo>
                    <a:lnTo>
                      <a:pt x="54" y="103"/>
                    </a:lnTo>
                    <a:lnTo>
                      <a:pt x="46" y="111"/>
                    </a:lnTo>
                    <a:lnTo>
                      <a:pt x="34" y="115"/>
                    </a:lnTo>
                    <a:lnTo>
                      <a:pt x="19" y="115"/>
                    </a:lnTo>
                    <a:lnTo>
                      <a:pt x="7" y="115"/>
                    </a:lnTo>
                    <a:lnTo>
                      <a:pt x="4" y="115"/>
                    </a:lnTo>
                    <a:lnTo>
                      <a:pt x="0" y="111"/>
                    </a:lnTo>
                    <a:lnTo>
                      <a:pt x="0" y="107"/>
                    </a:lnTo>
                    <a:lnTo>
                      <a:pt x="0" y="103"/>
                    </a:lnTo>
                    <a:lnTo>
                      <a:pt x="4" y="103"/>
                    </a:lnTo>
                    <a:lnTo>
                      <a:pt x="7" y="103"/>
                    </a:lnTo>
                    <a:lnTo>
                      <a:pt x="11" y="103"/>
                    </a:lnTo>
                    <a:lnTo>
                      <a:pt x="15" y="107"/>
                    </a:lnTo>
                    <a:lnTo>
                      <a:pt x="19" y="107"/>
                    </a:lnTo>
                    <a:lnTo>
                      <a:pt x="23" y="107"/>
                    </a:lnTo>
                    <a:lnTo>
                      <a:pt x="27" y="107"/>
                    </a:lnTo>
                    <a:lnTo>
                      <a:pt x="30" y="111"/>
                    </a:lnTo>
                    <a:lnTo>
                      <a:pt x="38" y="107"/>
                    </a:lnTo>
                    <a:lnTo>
                      <a:pt x="42" y="103"/>
                    </a:lnTo>
                    <a:lnTo>
                      <a:pt x="50" y="96"/>
                    </a:lnTo>
                    <a:lnTo>
                      <a:pt x="50" y="88"/>
                    </a:lnTo>
                    <a:lnTo>
                      <a:pt x="50" y="80"/>
                    </a:lnTo>
                    <a:lnTo>
                      <a:pt x="46" y="73"/>
                    </a:lnTo>
                    <a:lnTo>
                      <a:pt x="46" y="69"/>
                    </a:lnTo>
                    <a:lnTo>
                      <a:pt x="42" y="69"/>
                    </a:lnTo>
                    <a:lnTo>
                      <a:pt x="38" y="65"/>
                    </a:lnTo>
                    <a:lnTo>
                      <a:pt x="34" y="61"/>
                    </a:lnTo>
                    <a:lnTo>
                      <a:pt x="27" y="57"/>
                    </a:lnTo>
                    <a:lnTo>
                      <a:pt x="23" y="57"/>
                    </a:lnTo>
                    <a:lnTo>
                      <a:pt x="19" y="57"/>
                    </a:lnTo>
                    <a:lnTo>
                      <a:pt x="27" y="53"/>
                    </a:lnTo>
                    <a:lnTo>
                      <a:pt x="30" y="53"/>
                    </a:lnTo>
                    <a:lnTo>
                      <a:pt x="38" y="46"/>
                    </a:lnTo>
                    <a:lnTo>
                      <a:pt x="42" y="42"/>
                    </a:lnTo>
                    <a:lnTo>
                      <a:pt x="46" y="38"/>
                    </a:lnTo>
                    <a:lnTo>
                      <a:pt x="46" y="30"/>
                    </a:lnTo>
                    <a:lnTo>
                      <a:pt x="42" y="23"/>
                    </a:lnTo>
                    <a:lnTo>
                      <a:pt x="38" y="15"/>
                    </a:lnTo>
                    <a:lnTo>
                      <a:pt x="34" y="11"/>
                    </a:lnTo>
                    <a:lnTo>
                      <a:pt x="27" y="11"/>
                    </a:lnTo>
                    <a:lnTo>
                      <a:pt x="19" y="11"/>
                    </a:lnTo>
                    <a:lnTo>
                      <a:pt x="11" y="19"/>
                    </a:lnTo>
                    <a:lnTo>
                      <a:pt x="4" y="23"/>
                    </a:lnTo>
                    <a:lnTo>
                      <a:pt x="0" y="23"/>
                    </a:lnTo>
                    <a:close/>
                  </a:path>
                </a:pathLst>
              </a:custGeom>
              <a:solidFill>
                <a:srgbClr val="000000"/>
              </a:solidFill>
              <a:ln w="0">
                <a:solidFill>
                  <a:srgbClr val="000000"/>
                </a:solidFill>
                <a:round/>
                <a:headEnd/>
                <a:tailEnd/>
              </a:ln>
            </p:spPr>
            <p:txBody>
              <a:bodyPr/>
              <a:lstStyle/>
              <a:p>
                <a:endParaRPr lang="en-CA"/>
              </a:p>
            </p:txBody>
          </p:sp>
          <p:sp>
            <p:nvSpPr>
              <p:cNvPr id="15780" name="Freeform 131"/>
              <p:cNvSpPr>
                <a:spLocks/>
              </p:cNvSpPr>
              <p:nvPr/>
            </p:nvSpPr>
            <p:spPr bwMode="auto">
              <a:xfrm>
                <a:off x="2602" y="1948"/>
                <a:ext cx="42" cy="115"/>
              </a:xfrm>
              <a:custGeom>
                <a:avLst/>
                <a:gdLst>
                  <a:gd name="T0" fmla="*/ 0 w 42"/>
                  <a:gd name="T1" fmla="*/ 11 h 115"/>
                  <a:gd name="T2" fmla="*/ 27 w 42"/>
                  <a:gd name="T3" fmla="*/ 0 h 115"/>
                  <a:gd name="T4" fmla="*/ 30 w 42"/>
                  <a:gd name="T5" fmla="*/ 0 h 115"/>
                  <a:gd name="T6" fmla="*/ 30 w 42"/>
                  <a:gd name="T7" fmla="*/ 96 h 115"/>
                  <a:gd name="T8" fmla="*/ 30 w 42"/>
                  <a:gd name="T9" fmla="*/ 103 h 115"/>
                  <a:gd name="T10" fmla="*/ 30 w 42"/>
                  <a:gd name="T11" fmla="*/ 107 h 115"/>
                  <a:gd name="T12" fmla="*/ 30 w 42"/>
                  <a:gd name="T13" fmla="*/ 111 h 115"/>
                  <a:gd name="T14" fmla="*/ 34 w 42"/>
                  <a:gd name="T15" fmla="*/ 111 h 115"/>
                  <a:gd name="T16" fmla="*/ 38 w 42"/>
                  <a:gd name="T17" fmla="*/ 111 h 115"/>
                  <a:gd name="T18" fmla="*/ 42 w 42"/>
                  <a:gd name="T19" fmla="*/ 111 h 115"/>
                  <a:gd name="T20" fmla="*/ 42 w 42"/>
                  <a:gd name="T21" fmla="*/ 115 h 115"/>
                  <a:gd name="T22" fmla="*/ 0 w 42"/>
                  <a:gd name="T23" fmla="*/ 115 h 115"/>
                  <a:gd name="T24" fmla="*/ 0 w 42"/>
                  <a:gd name="T25" fmla="*/ 111 h 115"/>
                  <a:gd name="T26" fmla="*/ 7 w 42"/>
                  <a:gd name="T27" fmla="*/ 111 h 115"/>
                  <a:gd name="T28" fmla="*/ 11 w 42"/>
                  <a:gd name="T29" fmla="*/ 111 h 115"/>
                  <a:gd name="T30" fmla="*/ 15 w 42"/>
                  <a:gd name="T31" fmla="*/ 111 h 115"/>
                  <a:gd name="T32" fmla="*/ 15 w 42"/>
                  <a:gd name="T33" fmla="*/ 107 h 115"/>
                  <a:gd name="T34" fmla="*/ 15 w 42"/>
                  <a:gd name="T35" fmla="*/ 103 h 115"/>
                  <a:gd name="T36" fmla="*/ 15 w 42"/>
                  <a:gd name="T37" fmla="*/ 96 h 115"/>
                  <a:gd name="T38" fmla="*/ 15 w 42"/>
                  <a:gd name="T39" fmla="*/ 30 h 115"/>
                  <a:gd name="T40" fmla="*/ 15 w 42"/>
                  <a:gd name="T41" fmla="*/ 23 h 115"/>
                  <a:gd name="T42" fmla="*/ 15 w 42"/>
                  <a:gd name="T43" fmla="*/ 19 h 115"/>
                  <a:gd name="T44" fmla="*/ 15 w 42"/>
                  <a:gd name="T45" fmla="*/ 15 h 115"/>
                  <a:gd name="T46" fmla="*/ 11 w 42"/>
                  <a:gd name="T47" fmla="*/ 15 h 115"/>
                  <a:gd name="T48" fmla="*/ 11 w 42"/>
                  <a:gd name="T49" fmla="*/ 11 h 115"/>
                  <a:gd name="T50" fmla="*/ 7 w 42"/>
                  <a:gd name="T51" fmla="*/ 11 h 115"/>
                  <a:gd name="T52" fmla="*/ 4 w 42"/>
                  <a:gd name="T53" fmla="*/ 11 h 115"/>
                  <a:gd name="T54" fmla="*/ 0 w 42"/>
                  <a:gd name="T55" fmla="*/ 15 h 115"/>
                  <a:gd name="T56" fmla="*/ 0 w 42"/>
                  <a:gd name="T57" fmla="*/ 11 h 11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2"/>
                  <a:gd name="T88" fmla="*/ 0 h 115"/>
                  <a:gd name="T89" fmla="*/ 42 w 42"/>
                  <a:gd name="T90" fmla="*/ 115 h 11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2" h="115">
                    <a:moveTo>
                      <a:pt x="0" y="11"/>
                    </a:moveTo>
                    <a:lnTo>
                      <a:pt x="27" y="0"/>
                    </a:lnTo>
                    <a:lnTo>
                      <a:pt x="30" y="0"/>
                    </a:lnTo>
                    <a:lnTo>
                      <a:pt x="30" y="96"/>
                    </a:lnTo>
                    <a:lnTo>
                      <a:pt x="30" y="103"/>
                    </a:lnTo>
                    <a:lnTo>
                      <a:pt x="30" y="107"/>
                    </a:lnTo>
                    <a:lnTo>
                      <a:pt x="30" y="111"/>
                    </a:lnTo>
                    <a:lnTo>
                      <a:pt x="34" y="111"/>
                    </a:lnTo>
                    <a:lnTo>
                      <a:pt x="38" y="111"/>
                    </a:lnTo>
                    <a:lnTo>
                      <a:pt x="42" y="111"/>
                    </a:lnTo>
                    <a:lnTo>
                      <a:pt x="42" y="115"/>
                    </a:lnTo>
                    <a:lnTo>
                      <a:pt x="0" y="115"/>
                    </a:lnTo>
                    <a:lnTo>
                      <a:pt x="0" y="111"/>
                    </a:lnTo>
                    <a:lnTo>
                      <a:pt x="7" y="111"/>
                    </a:lnTo>
                    <a:lnTo>
                      <a:pt x="11" y="111"/>
                    </a:lnTo>
                    <a:lnTo>
                      <a:pt x="15" y="111"/>
                    </a:lnTo>
                    <a:lnTo>
                      <a:pt x="15" y="107"/>
                    </a:lnTo>
                    <a:lnTo>
                      <a:pt x="15" y="103"/>
                    </a:lnTo>
                    <a:lnTo>
                      <a:pt x="15" y="96"/>
                    </a:lnTo>
                    <a:lnTo>
                      <a:pt x="15" y="30"/>
                    </a:lnTo>
                    <a:lnTo>
                      <a:pt x="15" y="23"/>
                    </a:lnTo>
                    <a:lnTo>
                      <a:pt x="15" y="19"/>
                    </a:lnTo>
                    <a:lnTo>
                      <a:pt x="15" y="15"/>
                    </a:lnTo>
                    <a:lnTo>
                      <a:pt x="11" y="15"/>
                    </a:lnTo>
                    <a:lnTo>
                      <a:pt x="11" y="11"/>
                    </a:lnTo>
                    <a:lnTo>
                      <a:pt x="7" y="11"/>
                    </a:lnTo>
                    <a:lnTo>
                      <a:pt x="4" y="11"/>
                    </a:lnTo>
                    <a:lnTo>
                      <a:pt x="0" y="15"/>
                    </a:lnTo>
                    <a:lnTo>
                      <a:pt x="0" y="11"/>
                    </a:lnTo>
                    <a:close/>
                  </a:path>
                </a:pathLst>
              </a:custGeom>
              <a:solidFill>
                <a:srgbClr val="000000"/>
              </a:solidFill>
              <a:ln w="0">
                <a:solidFill>
                  <a:srgbClr val="000000"/>
                </a:solidFill>
                <a:round/>
                <a:headEnd/>
                <a:tailEnd/>
              </a:ln>
            </p:spPr>
            <p:txBody>
              <a:bodyPr/>
              <a:lstStyle/>
              <a:p>
                <a:endParaRPr lang="en-CA"/>
              </a:p>
            </p:txBody>
          </p:sp>
          <p:sp>
            <p:nvSpPr>
              <p:cNvPr id="15781" name="Rectangle 132"/>
              <p:cNvSpPr>
                <a:spLocks noChangeArrowheads="1"/>
              </p:cNvSpPr>
              <p:nvPr/>
            </p:nvSpPr>
            <p:spPr bwMode="auto">
              <a:xfrm>
                <a:off x="2705" y="192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5782" name="Freeform 133"/>
              <p:cNvSpPr>
                <a:spLocks/>
              </p:cNvSpPr>
              <p:nvPr/>
            </p:nvSpPr>
            <p:spPr bwMode="auto">
              <a:xfrm>
                <a:off x="2909" y="2044"/>
                <a:ext cx="19" cy="19"/>
              </a:xfrm>
              <a:custGeom>
                <a:avLst/>
                <a:gdLst>
                  <a:gd name="T0" fmla="*/ 7 w 19"/>
                  <a:gd name="T1" fmla="*/ 0 h 19"/>
                  <a:gd name="T2" fmla="*/ 11 w 19"/>
                  <a:gd name="T3" fmla="*/ 0 h 19"/>
                  <a:gd name="T4" fmla="*/ 15 w 19"/>
                  <a:gd name="T5" fmla="*/ 3 h 19"/>
                  <a:gd name="T6" fmla="*/ 15 w 19"/>
                  <a:gd name="T7" fmla="*/ 7 h 19"/>
                  <a:gd name="T8" fmla="*/ 19 w 19"/>
                  <a:gd name="T9" fmla="*/ 11 h 19"/>
                  <a:gd name="T10" fmla="*/ 15 w 19"/>
                  <a:gd name="T11" fmla="*/ 15 h 19"/>
                  <a:gd name="T12" fmla="*/ 15 w 19"/>
                  <a:gd name="T13" fmla="*/ 19 h 19"/>
                  <a:gd name="T14" fmla="*/ 11 w 19"/>
                  <a:gd name="T15" fmla="*/ 19 h 19"/>
                  <a:gd name="T16" fmla="*/ 7 w 19"/>
                  <a:gd name="T17" fmla="*/ 19 h 19"/>
                  <a:gd name="T18" fmla="*/ 3 w 19"/>
                  <a:gd name="T19" fmla="*/ 19 h 19"/>
                  <a:gd name="T20" fmla="*/ 0 w 19"/>
                  <a:gd name="T21" fmla="*/ 19 h 19"/>
                  <a:gd name="T22" fmla="*/ 0 w 19"/>
                  <a:gd name="T23" fmla="*/ 15 h 19"/>
                  <a:gd name="T24" fmla="*/ 0 w 19"/>
                  <a:gd name="T25" fmla="*/ 11 h 19"/>
                  <a:gd name="T26" fmla="*/ 0 w 19"/>
                  <a:gd name="T27" fmla="*/ 7 h 19"/>
                  <a:gd name="T28" fmla="*/ 0 w 19"/>
                  <a:gd name="T29" fmla="*/ 3 h 19"/>
                  <a:gd name="T30" fmla="*/ 3 w 19"/>
                  <a:gd name="T31" fmla="*/ 0 h 19"/>
                  <a:gd name="T32" fmla="*/ 7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7" y="0"/>
                    </a:moveTo>
                    <a:lnTo>
                      <a:pt x="11" y="0"/>
                    </a:lnTo>
                    <a:lnTo>
                      <a:pt x="15" y="3"/>
                    </a:lnTo>
                    <a:lnTo>
                      <a:pt x="15" y="7"/>
                    </a:lnTo>
                    <a:lnTo>
                      <a:pt x="19" y="11"/>
                    </a:lnTo>
                    <a:lnTo>
                      <a:pt x="15" y="15"/>
                    </a:lnTo>
                    <a:lnTo>
                      <a:pt x="15" y="19"/>
                    </a:lnTo>
                    <a:lnTo>
                      <a:pt x="11" y="19"/>
                    </a:lnTo>
                    <a:lnTo>
                      <a:pt x="7" y="19"/>
                    </a:lnTo>
                    <a:lnTo>
                      <a:pt x="3" y="19"/>
                    </a:lnTo>
                    <a:lnTo>
                      <a:pt x="0" y="19"/>
                    </a:lnTo>
                    <a:lnTo>
                      <a:pt x="0" y="15"/>
                    </a:lnTo>
                    <a:lnTo>
                      <a:pt x="0" y="11"/>
                    </a:lnTo>
                    <a:lnTo>
                      <a:pt x="0" y="7"/>
                    </a:lnTo>
                    <a:lnTo>
                      <a:pt x="0" y="3"/>
                    </a:lnTo>
                    <a:lnTo>
                      <a:pt x="3" y="0"/>
                    </a:lnTo>
                    <a:lnTo>
                      <a:pt x="7" y="0"/>
                    </a:lnTo>
                    <a:close/>
                  </a:path>
                </a:pathLst>
              </a:custGeom>
              <a:solidFill>
                <a:srgbClr val="000000"/>
              </a:solidFill>
              <a:ln w="0">
                <a:solidFill>
                  <a:srgbClr val="000000"/>
                </a:solidFill>
                <a:round/>
                <a:headEnd/>
                <a:tailEnd/>
              </a:ln>
            </p:spPr>
            <p:txBody>
              <a:bodyPr/>
              <a:lstStyle/>
              <a:p>
                <a:endParaRPr lang="en-CA"/>
              </a:p>
            </p:txBody>
          </p:sp>
          <p:sp>
            <p:nvSpPr>
              <p:cNvPr id="15783" name="Freeform 134"/>
              <p:cNvSpPr>
                <a:spLocks/>
              </p:cNvSpPr>
              <p:nvPr/>
            </p:nvSpPr>
            <p:spPr bwMode="auto">
              <a:xfrm>
                <a:off x="2939" y="1948"/>
                <a:ext cx="73" cy="115"/>
              </a:xfrm>
              <a:custGeom>
                <a:avLst/>
                <a:gdLst>
                  <a:gd name="T0" fmla="*/ 73 w 73"/>
                  <a:gd name="T1" fmla="*/ 92 h 115"/>
                  <a:gd name="T2" fmla="*/ 66 w 73"/>
                  <a:gd name="T3" fmla="*/ 115 h 115"/>
                  <a:gd name="T4" fmla="*/ 0 w 73"/>
                  <a:gd name="T5" fmla="*/ 115 h 115"/>
                  <a:gd name="T6" fmla="*/ 0 w 73"/>
                  <a:gd name="T7" fmla="*/ 111 h 115"/>
                  <a:gd name="T8" fmla="*/ 20 w 73"/>
                  <a:gd name="T9" fmla="*/ 96 h 115"/>
                  <a:gd name="T10" fmla="*/ 31 w 73"/>
                  <a:gd name="T11" fmla="*/ 80 h 115"/>
                  <a:gd name="T12" fmla="*/ 43 w 73"/>
                  <a:gd name="T13" fmla="*/ 69 h 115"/>
                  <a:gd name="T14" fmla="*/ 50 w 73"/>
                  <a:gd name="T15" fmla="*/ 53 h 115"/>
                  <a:gd name="T16" fmla="*/ 54 w 73"/>
                  <a:gd name="T17" fmla="*/ 38 h 115"/>
                  <a:gd name="T18" fmla="*/ 50 w 73"/>
                  <a:gd name="T19" fmla="*/ 27 h 115"/>
                  <a:gd name="T20" fmla="*/ 46 w 73"/>
                  <a:gd name="T21" fmla="*/ 19 h 115"/>
                  <a:gd name="T22" fmla="*/ 39 w 73"/>
                  <a:gd name="T23" fmla="*/ 15 h 115"/>
                  <a:gd name="T24" fmla="*/ 31 w 73"/>
                  <a:gd name="T25" fmla="*/ 11 h 115"/>
                  <a:gd name="T26" fmla="*/ 23 w 73"/>
                  <a:gd name="T27" fmla="*/ 15 h 115"/>
                  <a:gd name="T28" fmla="*/ 16 w 73"/>
                  <a:gd name="T29" fmla="*/ 19 h 115"/>
                  <a:gd name="T30" fmla="*/ 12 w 73"/>
                  <a:gd name="T31" fmla="*/ 23 h 115"/>
                  <a:gd name="T32" fmla="*/ 4 w 73"/>
                  <a:gd name="T33" fmla="*/ 30 h 115"/>
                  <a:gd name="T34" fmla="*/ 4 w 73"/>
                  <a:gd name="T35" fmla="*/ 30 h 115"/>
                  <a:gd name="T36" fmla="*/ 8 w 73"/>
                  <a:gd name="T37" fmla="*/ 19 h 115"/>
                  <a:gd name="T38" fmla="*/ 12 w 73"/>
                  <a:gd name="T39" fmla="*/ 7 h 115"/>
                  <a:gd name="T40" fmla="*/ 23 w 73"/>
                  <a:gd name="T41" fmla="*/ 4 h 115"/>
                  <a:gd name="T42" fmla="*/ 35 w 73"/>
                  <a:gd name="T43" fmla="*/ 0 h 115"/>
                  <a:gd name="T44" fmla="*/ 46 w 73"/>
                  <a:gd name="T45" fmla="*/ 4 h 115"/>
                  <a:gd name="T46" fmla="*/ 58 w 73"/>
                  <a:gd name="T47" fmla="*/ 11 h 115"/>
                  <a:gd name="T48" fmla="*/ 66 w 73"/>
                  <a:gd name="T49" fmla="*/ 19 h 115"/>
                  <a:gd name="T50" fmla="*/ 69 w 73"/>
                  <a:gd name="T51" fmla="*/ 30 h 115"/>
                  <a:gd name="T52" fmla="*/ 66 w 73"/>
                  <a:gd name="T53" fmla="*/ 38 h 115"/>
                  <a:gd name="T54" fmla="*/ 66 w 73"/>
                  <a:gd name="T55" fmla="*/ 46 h 115"/>
                  <a:gd name="T56" fmla="*/ 54 w 73"/>
                  <a:gd name="T57" fmla="*/ 61 h 115"/>
                  <a:gd name="T58" fmla="*/ 43 w 73"/>
                  <a:gd name="T59" fmla="*/ 76 h 115"/>
                  <a:gd name="T60" fmla="*/ 31 w 73"/>
                  <a:gd name="T61" fmla="*/ 88 h 115"/>
                  <a:gd name="T62" fmla="*/ 23 w 73"/>
                  <a:gd name="T63" fmla="*/ 96 h 115"/>
                  <a:gd name="T64" fmla="*/ 16 w 73"/>
                  <a:gd name="T65" fmla="*/ 103 h 115"/>
                  <a:gd name="T66" fmla="*/ 46 w 73"/>
                  <a:gd name="T67" fmla="*/ 103 h 115"/>
                  <a:gd name="T68" fmla="*/ 54 w 73"/>
                  <a:gd name="T69" fmla="*/ 103 h 115"/>
                  <a:gd name="T70" fmla="*/ 58 w 73"/>
                  <a:gd name="T71" fmla="*/ 103 h 115"/>
                  <a:gd name="T72" fmla="*/ 62 w 73"/>
                  <a:gd name="T73" fmla="*/ 99 h 115"/>
                  <a:gd name="T74" fmla="*/ 66 w 73"/>
                  <a:gd name="T75" fmla="*/ 99 h 115"/>
                  <a:gd name="T76" fmla="*/ 69 w 73"/>
                  <a:gd name="T77" fmla="*/ 96 h 115"/>
                  <a:gd name="T78" fmla="*/ 69 w 73"/>
                  <a:gd name="T79" fmla="*/ 92 h 115"/>
                  <a:gd name="T80" fmla="*/ 73 w 73"/>
                  <a:gd name="T81" fmla="*/ 92 h 11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5"/>
                  <a:gd name="T125" fmla="*/ 73 w 73"/>
                  <a:gd name="T126" fmla="*/ 115 h 11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5">
                    <a:moveTo>
                      <a:pt x="73" y="92"/>
                    </a:moveTo>
                    <a:lnTo>
                      <a:pt x="66" y="115"/>
                    </a:lnTo>
                    <a:lnTo>
                      <a:pt x="0" y="115"/>
                    </a:lnTo>
                    <a:lnTo>
                      <a:pt x="0" y="111"/>
                    </a:lnTo>
                    <a:lnTo>
                      <a:pt x="20" y="96"/>
                    </a:lnTo>
                    <a:lnTo>
                      <a:pt x="31" y="80"/>
                    </a:lnTo>
                    <a:lnTo>
                      <a:pt x="43" y="69"/>
                    </a:lnTo>
                    <a:lnTo>
                      <a:pt x="50" y="53"/>
                    </a:lnTo>
                    <a:lnTo>
                      <a:pt x="54" y="38"/>
                    </a:lnTo>
                    <a:lnTo>
                      <a:pt x="50" y="27"/>
                    </a:lnTo>
                    <a:lnTo>
                      <a:pt x="46" y="19"/>
                    </a:lnTo>
                    <a:lnTo>
                      <a:pt x="39" y="15"/>
                    </a:lnTo>
                    <a:lnTo>
                      <a:pt x="31" y="11"/>
                    </a:lnTo>
                    <a:lnTo>
                      <a:pt x="23" y="15"/>
                    </a:lnTo>
                    <a:lnTo>
                      <a:pt x="16" y="19"/>
                    </a:lnTo>
                    <a:lnTo>
                      <a:pt x="12" y="23"/>
                    </a:lnTo>
                    <a:lnTo>
                      <a:pt x="4" y="30"/>
                    </a:lnTo>
                    <a:lnTo>
                      <a:pt x="8" y="19"/>
                    </a:lnTo>
                    <a:lnTo>
                      <a:pt x="12" y="7"/>
                    </a:lnTo>
                    <a:lnTo>
                      <a:pt x="23" y="4"/>
                    </a:lnTo>
                    <a:lnTo>
                      <a:pt x="35" y="0"/>
                    </a:lnTo>
                    <a:lnTo>
                      <a:pt x="46" y="4"/>
                    </a:lnTo>
                    <a:lnTo>
                      <a:pt x="58" y="11"/>
                    </a:lnTo>
                    <a:lnTo>
                      <a:pt x="66" y="19"/>
                    </a:lnTo>
                    <a:lnTo>
                      <a:pt x="69" y="30"/>
                    </a:lnTo>
                    <a:lnTo>
                      <a:pt x="66" y="38"/>
                    </a:lnTo>
                    <a:lnTo>
                      <a:pt x="66" y="46"/>
                    </a:lnTo>
                    <a:lnTo>
                      <a:pt x="54" y="61"/>
                    </a:lnTo>
                    <a:lnTo>
                      <a:pt x="43" y="76"/>
                    </a:lnTo>
                    <a:lnTo>
                      <a:pt x="31" y="88"/>
                    </a:lnTo>
                    <a:lnTo>
                      <a:pt x="23" y="96"/>
                    </a:lnTo>
                    <a:lnTo>
                      <a:pt x="16" y="103"/>
                    </a:lnTo>
                    <a:lnTo>
                      <a:pt x="46" y="103"/>
                    </a:lnTo>
                    <a:lnTo>
                      <a:pt x="54" y="103"/>
                    </a:lnTo>
                    <a:lnTo>
                      <a:pt x="58" y="103"/>
                    </a:lnTo>
                    <a:lnTo>
                      <a:pt x="62" y="99"/>
                    </a:lnTo>
                    <a:lnTo>
                      <a:pt x="66" y="99"/>
                    </a:lnTo>
                    <a:lnTo>
                      <a:pt x="69" y="96"/>
                    </a:lnTo>
                    <a:lnTo>
                      <a:pt x="69" y="92"/>
                    </a:lnTo>
                    <a:lnTo>
                      <a:pt x="73" y="92"/>
                    </a:lnTo>
                    <a:close/>
                  </a:path>
                </a:pathLst>
              </a:custGeom>
              <a:solidFill>
                <a:srgbClr val="000000"/>
              </a:solidFill>
              <a:ln w="0">
                <a:solidFill>
                  <a:srgbClr val="000000"/>
                </a:solidFill>
                <a:round/>
                <a:headEnd/>
                <a:tailEnd/>
              </a:ln>
            </p:spPr>
            <p:txBody>
              <a:bodyPr/>
              <a:lstStyle/>
              <a:p>
                <a:endParaRPr lang="en-CA"/>
              </a:p>
            </p:txBody>
          </p:sp>
          <p:sp>
            <p:nvSpPr>
              <p:cNvPr id="15784" name="Freeform 135"/>
              <p:cNvSpPr>
                <a:spLocks noEditPoints="1"/>
              </p:cNvSpPr>
              <p:nvPr/>
            </p:nvSpPr>
            <p:spPr bwMode="auto">
              <a:xfrm>
                <a:off x="3028" y="1948"/>
                <a:ext cx="69" cy="115"/>
              </a:xfrm>
              <a:custGeom>
                <a:avLst/>
                <a:gdLst>
                  <a:gd name="T0" fmla="*/ 69 w 69"/>
                  <a:gd name="T1" fmla="*/ 0 h 115"/>
                  <a:gd name="T2" fmla="*/ 69 w 69"/>
                  <a:gd name="T3" fmla="*/ 4 h 115"/>
                  <a:gd name="T4" fmla="*/ 57 w 69"/>
                  <a:gd name="T5" fmla="*/ 7 h 115"/>
                  <a:gd name="T6" fmla="*/ 49 w 69"/>
                  <a:gd name="T7" fmla="*/ 7 h 115"/>
                  <a:gd name="T8" fmla="*/ 42 w 69"/>
                  <a:gd name="T9" fmla="*/ 11 h 115"/>
                  <a:gd name="T10" fmla="*/ 38 w 69"/>
                  <a:gd name="T11" fmla="*/ 19 h 115"/>
                  <a:gd name="T12" fmla="*/ 30 w 69"/>
                  <a:gd name="T13" fmla="*/ 27 h 115"/>
                  <a:gd name="T14" fmla="*/ 26 w 69"/>
                  <a:gd name="T15" fmla="*/ 34 h 115"/>
                  <a:gd name="T16" fmla="*/ 23 w 69"/>
                  <a:gd name="T17" fmla="*/ 42 h 115"/>
                  <a:gd name="T18" fmla="*/ 19 w 69"/>
                  <a:gd name="T19" fmla="*/ 53 h 115"/>
                  <a:gd name="T20" fmla="*/ 30 w 69"/>
                  <a:gd name="T21" fmla="*/ 46 h 115"/>
                  <a:gd name="T22" fmla="*/ 42 w 69"/>
                  <a:gd name="T23" fmla="*/ 46 h 115"/>
                  <a:gd name="T24" fmla="*/ 53 w 69"/>
                  <a:gd name="T25" fmla="*/ 46 h 115"/>
                  <a:gd name="T26" fmla="*/ 61 w 69"/>
                  <a:gd name="T27" fmla="*/ 53 h 115"/>
                  <a:gd name="T28" fmla="*/ 69 w 69"/>
                  <a:gd name="T29" fmla="*/ 65 h 115"/>
                  <a:gd name="T30" fmla="*/ 69 w 69"/>
                  <a:gd name="T31" fmla="*/ 76 h 115"/>
                  <a:gd name="T32" fmla="*/ 69 w 69"/>
                  <a:gd name="T33" fmla="*/ 92 h 115"/>
                  <a:gd name="T34" fmla="*/ 61 w 69"/>
                  <a:gd name="T35" fmla="*/ 103 h 115"/>
                  <a:gd name="T36" fmla="*/ 53 w 69"/>
                  <a:gd name="T37" fmla="*/ 111 h 115"/>
                  <a:gd name="T38" fmla="*/ 46 w 69"/>
                  <a:gd name="T39" fmla="*/ 115 h 115"/>
                  <a:gd name="T40" fmla="*/ 34 w 69"/>
                  <a:gd name="T41" fmla="*/ 115 h 115"/>
                  <a:gd name="T42" fmla="*/ 23 w 69"/>
                  <a:gd name="T43" fmla="*/ 115 h 115"/>
                  <a:gd name="T44" fmla="*/ 15 w 69"/>
                  <a:gd name="T45" fmla="*/ 107 h 115"/>
                  <a:gd name="T46" fmla="*/ 7 w 69"/>
                  <a:gd name="T47" fmla="*/ 99 h 115"/>
                  <a:gd name="T48" fmla="*/ 0 w 69"/>
                  <a:gd name="T49" fmla="*/ 84 h 115"/>
                  <a:gd name="T50" fmla="*/ 0 w 69"/>
                  <a:gd name="T51" fmla="*/ 69 h 115"/>
                  <a:gd name="T52" fmla="*/ 0 w 69"/>
                  <a:gd name="T53" fmla="*/ 57 h 115"/>
                  <a:gd name="T54" fmla="*/ 7 w 69"/>
                  <a:gd name="T55" fmla="*/ 42 h 115"/>
                  <a:gd name="T56" fmla="*/ 11 w 69"/>
                  <a:gd name="T57" fmla="*/ 30 h 115"/>
                  <a:gd name="T58" fmla="*/ 23 w 69"/>
                  <a:gd name="T59" fmla="*/ 19 h 115"/>
                  <a:gd name="T60" fmla="*/ 34 w 69"/>
                  <a:gd name="T61" fmla="*/ 11 h 115"/>
                  <a:gd name="T62" fmla="*/ 46 w 69"/>
                  <a:gd name="T63" fmla="*/ 4 h 115"/>
                  <a:gd name="T64" fmla="*/ 53 w 69"/>
                  <a:gd name="T65" fmla="*/ 0 h 115"/>
                  <a:gd name="T66" fmla="*/ 65 w 69"/>
                  <a:gd name="T67" fmla="*/ 0 h 115"/>
                  <a:gd name="T68" fmla="*/ 69 w 69"/>
                  <a:gd name="T69" fmla="*/ 0 h 115"/>
                  <a:gd name="T70" fmla="*/ 19 w 69"/>
                  <a:gd name="T71" fmla="*/ 57 h 115"/>
                  <a:gd name="T72" fmla="*/ 15 w 69"/>
                  <a:gd name="T73" fmla="*/ 69 h 115"/>
                  <a:gd name="T74" fmla="*/ 15 w 69"/>
                  <a:gd name="T75" fmla="*/ 76 h 115"/>
                  <a:gd name="T76" fmla="*/ 15 w 69"/>
                  <a:gd name="T77" fmla="*/ 84 h 115"/>
                  <a:gd name="T78" fmla="*/ 19 w 69"/>
                  <a:gd name="T79" fmla="*/ 92 h 115"/>
                  <a:gd name="T80" fmla="*/ 23 w 69"/>
                  <a:gd name="T81" fmla="*/ 99 h 115"/>
                  <a:gd name="T82" fmla="*/ 26 w 69"/>
                  <a:gd name="T83" fmla="*/ 107 h 115"/>
                  <a:gd name="T84" fmla="*/ 30 w 69"/>
                  <a:gd name="T85" fmla="*/ 111 h 115"/>
                  <a:gd name="T86" fmla="*/ 38 w 69"/>
                  <a:gd name="T87" fmla="*/ 111 h 115"/>
                  <a:gd name="T88" fmla="*/ 42 w 69"/>
                  <a:gd name="T89" fmla="*/ 111 h 115"/>
                  <a:gd name="T90" fmla="*/ 49 w 69"/>
                  <a:gd name="T91" fmla="*/ 103 h 115"/>
                  <a:gd name="T92" fmla="*/ 53 w 69"/>
                  <a:gd name="T93" fmla="*/ 96 h 115"/>
                  <a:gd name="T94" fmla="*/ 53 w 69"/>
                  <a:gd name="T95" fmla="*/ 84 h 115"/>
                  <a:gd name="T96" fmla="*/ 53 w 69"/>
                  <a:gd name="T97" fmla="*/ 73 h 115"/>
                  <a:gd name="T98" fmla="*/ 49 w 69"/>
                  <a:gd name="T99" fmla="*/ 61 h 115"/>
                  <a:gd name="T100" fmla="*/ 42 w 69"/>
                  <a:gd name="T101" fmla="*/ 53 h 115"/>
                  <a:gd name="T102" fmla="*/ 34 w 69"/>
                  <a:gd name="T103" fmla="*/ 50 h 115"/>
                  <a:gd name="T104" fmla="*/ 30 w 69"/>
                  <a:gd name="T105" fmla="*/ 53 h 115"/>
                  <a:gd name="T106" fmla="*/ 26 w 69"/>
                  <a:gd name="T107" fmla="*/ 53 h 115"/>
                  <a:gd name="T108" fmla="*/ 23 w 69"/>
                  <a:gd name="T109" fmla="*/ 53 h 115"/>
                  <a:gd name="T110" fmla="*/ 19 w 69"/>
                  <a:gd name="T111" fmla="*/ 57 h 11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69"/>
                  <a:gd name="T169" fmla="*/ 0 h 115"/>
                  <a:gd name="T170" fmla="*/ 69 w 69"/>
                  <a:gd name="T171" fmla="*/ 115 h 11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69" h="115">
                    <a:moveTo>
                      <a:pt x="69" y="0"/>
                    </a:moveTo>
                    <a:lnTo>
                      <a:pt x="69" y="4"/>
                    </a:lnTo>
                    <a:lnTo>
                      <a:pt x="57" y="7"/>
                    </a:lnTo>
                    <a:lnTo>
                      <a:pt x="49" y="7"/>
                    </a:lnTo>
                    <a:lnTo>
                      <a:pt x="42" y="11"/>
                    </a:lnTo>
                    <a:lnTo>
                      <a:pt x="38" y="19"/>
                    </a:lnTo>
                    <a:lnTo>
                      <a:pt x="30" y="27"/>
                    </a:lnTo>
                    <a:lnTo>
                      <a:pt x="26" y="34"/>
                    </a:lnTo>
                    <a:lnTo>
                      <a:pt x="23" y="42"/>
                    </a:lnTo>
                    <a:lnTo>
                      <a:pt x="19" y="53"/>
                    </a:lnTo>
                    <a:lnTo>
                      <a:pt x="30" y="46"/>
                    </a:lnTo>
                    <a:lnTo>
                      <a:pt x="42" y="46"/>
                    </a:lnTo>
                    <a:lnTo>
                      <a:pt x="53" y="46"/>
                    </a:lnTo>
                    <a:lnTo>
                      <a:pt x="61" y="53"/>
                    </a:lnTo>
                    <a:lnTo>
                      <a:pt x="69" y="65"/>
                    </a:lnTo>
                    <a:lnTo>
                      <a:pt x="69" y="76"/>
                    </a:lnTo>
                    <a:lnTo>
                      <a:pt x="69" y="92"/>
                    </a:lnTo>
                    <a:lnTo>
                      <a:pt x="61" y="103"/>
                    </a:lnTo>
                    <a:lnTo>
                      <a:pt x="53" y="111"/>
                    </a:lnTo>
                    <a:lnTo>
                      <a:pt x="46" y="115"/>
                    </a:lnTo>
                    <a:lnTo>
                      <a:pt x="34" y="115"/>
                    </a:lnTo>
                    <a:lnTo>
                      <a:pt x="23" y="115"/>
                    </a:lnTo>
                    <a:lnTo>
                      <a:pt x="15" y="107"/>
                    </a:lnTo>
                    <a:lnTo>
                      <a:pt x="7" y="99"/>
                    </a:lnTo>
                    <a:lnTo>
                      <a:pt x="0" y="84"/>
                    </a:lnTo>
                    <a:lnTo>
                      <a:pt x="0" y="69"/>
                    </a:lnTo>
                    <a:lnTo>
                      <a:pt x="0" y="57"/>
                    </a:lnTo>
                    <a:lnTo>
                      <a:pt x="7" y="42"/>
                    </a:lnTo>
                    <a:lnTo>
                      <a:pt x="11" y="30"/>
                    </a:lnTo>
                    <a:lnTo>
                      <a:pt x="23" y="19"/>
                    </a:lnTo>
                    <a:lnTo>
                      <a:pt x="34" y="11"/>
                    </a:lnTo>
                    <a:lnTo>
                      <a:pt x="46" y="4"/>
                    </a:lnTo>
                    <a:lnTo>
                      <a:pt x="53" y="0"/>
                    </a:lnTo>
                    <a:lnTo>
                      <a:pt x="65" y="0"/>
                    </a:lnTo>
                    <a:lnTo>
                      <a:pt x="69" y="0"/>
                    </a:lnTo>
                    <a:close/>
                    <a:moveTo>
                      <a:pt x="19" y="57"/>
                    </a:moveTo>
                    <a:lnTo>
                      <a:pt x="15" y="69"/>
                    </a:lnTo>
                    <a:lnTo>
                      <a:pt x="15" y="76"/>
                    </a:lnTo>
                    <a:lnTo>
                      <a:pt x="15" y="84"/>
                    </a:lnTo>
                    <a:lnTo>
                      <a:pt x="19" y="92"/>
                    </a:lnTo>
                    <a:lnTo>
                      <a:pt x="23" y="99"/>
                    </a:lnTo>
                    <a:lnTo>
                      <a:pt x="26" y="107"/>
                    </a:lnTo>
                    <a:lnTo>
                      <a:pt x="30" y="111"/>
                    </a:lnTo>
                    <a:lnTo>
                      <a:pt x="38" y="111"/>
                    </a:lnTo>
                    <a:lnTo>
                      <a:pt x="42" y="111"/>
                    </a:lnTo>
                    <a:lnTo>
                      <a:pt x="49" y="103"/>
                    </a:lnTo>
                    <a:lnTo>
                      <a:pt x="53" y="96"/>
                    </a:lnTo>
                    <a:lnTo>
                      <a:pt x="53" y="84"/>
                    </a:lnTo>
                    <a:lnTo>
                      <a:pt x="53" y="73"/>
                    </a:lnTo>
                    <a:lnTo>
                      <a:pt x="49" y="61"/>
                    </a:lnTo>
                    <a:lnTo>
                      <a:pt x="42" y="53"/>
                    </a:lnTo>
                    <a:lnTo>
                      <a:pt x="34" y="50"/>
                    </a:lnTo>
                    <a:lnTo>
                      <a:pt x="30" y="53"/>
                    </a:lnTo>
                    <a:lnTo>
                      <a:pt x="26" y="53"/>
                    </a:lnTo>
                    <a:lnTo>
                      <a:pt x="23" y="53"/>
                    </a:lnTo>
                    <a:lnTo>
                      <a:pt x="19" y="57"/>
                    </a:lnTo>
                    <a:close/>
                  </a:path>
                </a:pathLst>
              </a:custGeom>
              <a:solidFill>
                <a:srgbClr val="000000"/>
              </a:solidFill>
              <a:ln w="0">
                <a:solidFill>
                  <a:srgbClr val="000000"/>
                </a:solidFill>
                <a:round/>
                <a:headEnd/>
                <a:tailEnd/>
              </a:ln>
            </p:spPr>
            <p:txBody>
              <a:bodyPr/>
              <a:lstStyle/>
              <a:p>
                <a:endParaRPr lang="en-CA"/>
              </a:p>
            </p:txBody>
          </p:sp>
          <p:sp>
            <p:nvSpPr>
              <p:cNvPr id="15785" name="Rectangle 136"/>
              <p:cNvSpPr>
                <a:spLocks noChangeArrowheads="1"/>
              </p:cNvSpPr>
              <p:nvPr/>
            </p:nvSpPr>
            <p:spPr bwMode="auto">
              <a:xfrm>
                <a:off x="3304" y="192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5786" name="Freeform 137"/>
              <p:cNvSpPr>
                <a:spLocks/>
              </p:cNvSpPr>
              <p:nvPr/>
            </p:nvSpPr>
            <p:spPr bwMode="auto">
              <a:xfrm>
                <a:off x="3511" y="2044"/>
                <a:ext cx="19" cy="19"/>
              </a:xfrm>
              <a:custGeom>
                <a:avLst/>
                <a:gdLst>
                  <a:gd name="T0" fmla="*/ 12 w 19"/>
                  <a:gd name="T1" fmla="*/ 0 h 19"/>
                  <a:gd name="T2" fmla="*/ 15 w 19"/>
                  <a:gd name="T3" fmla="*/ 0 h 19"/>
                  <a:gd name="T4" fmla="*/ 15 w 19"/>
                  <a:gd name="T5" fmla="*/ 3 h 19"/>
                  <a:gd name="T6" fmla="*/ 19 w 19"/>
                  <a:gd name="T7" fmla="*/ 7 h 19"/>
                  <a:gd name="T8" fmla="*/ 19 w 19"/>
                  <a:gd name="T9" fmla="*/ 11 h 19"/>
                  <a:gd name="T10" fmla="*/ 19 w 19"/>
                  <a:gd name="T11" fmla="*/ 15 h 19"/>
                  <a:gd name="T12" fmla="*/ 15 w 19"/>
                  <a:gd name="T13" fmla="*/ 19 h 19"/>
                  <a:gd name="T14" fmla="*/ 12 w 19"/>
                  <a:gd name="T15" fmla="*/ 19 h 19"/>
                  <a:gd name="T16" fmla="*/ 12 w 19"/>
                  <a:gd name="T17" fmla="*/ 19 h 19"/>
                  <a:gd name="T18" fmla="*/ 8 w 19"/>
                  <a:gd name="T19" fmla="*/ 19 h 19"/>
                  <a:gd name="T20" fmla="*/ 4 w 19"/>
                  <a:gd name="T21" fmla="*/ 19 h 19"/>
                  <a:gd name="T22" fmla="*/ 0 w 19"/>
                  <a:gd name="T23" fmla="*/ 15 h 19"/>
                  <a:gd name="T24" fmla="*/ 0 w 19"/>
                  <a:gd name="T25" fmla="*/ 11 h 19"/>
                  <a:gd name="T26" fmla="*/ 0 w 19"/>
                  <a:gd name="T27" fmla="*/ 7 h 19"/>
                  <a:gd name="T28" fmla="*/ 4 w 19"/>
                  <a:gd name="T29" fmla="*/ 3 h 19"/>
                  <a:gd name="T30" fmla="*/ 8 w 19"/>
                  <a:gd name="T31" fmla="*/ 0 h 19"/>
                  <a:gd name="T32" fmla="*/ 12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12" y="0"/>
                    </a:moveTo>
                    <a:lnTo>
                      <a:pt x="15" y="0"/>
                    </a:lnTo>
                    <a:lnTo>
                      <a:pt x="15" y="3"/>
                    </a:lnTo>
                    <a:lnTo>
                      <a:pt x="19" y="7"/>
                    </a:lnTo>
                    <a:lnTo>
                      <a:pt x="19" y="11"/>
                    </a:lnTo>
                    <a:lnTo>
                      <a:pt x="19" y="15"/>
                    </a:lnTo>
                    <a:lnTo>
                      <a:pt x="15" y="19"/>
                    </a:lnTo>
                    <a:lnTo>
                      <a:pt x="12" y="19"/>
                    </a:lnTo>
                    <a:lnTo>
                      <a:pt x="8" y="19"/>
                    </a:lnTo>
                    <a:lnTo>
                      <a:pt x="4" y="19"/>
                    </a:lnTo>
                    <a:lnTo>
                      <a:pt x="0" y="15"/>
                    </a:lnTo>
                    <a:lnTo>
                      <a:pt x="0" y="11"/>
                    </a:lnTo>
                    <a:lnTo>
                      <a:pt x="0" y="7"/>
                    </a:lnTo>
                    <a:lnTo>
                      <a:pt x="4" y="3"/>
                    </a:lnTo>
                    <a:lnTo>
                      <a:pt x="8" y="0"/>
                    </a:lnTo>
                    <a:lnTo>
                      <a:pt x="12" y="0"/>
                    </a:lnTo>
                    <a:close/>
                  </a:path>
                </a:pathLst>
              </a:custGeom>
              <a:solidFill>
                <a:srgbClr val="000000"/>
              </a:solidFill>
              <a:ln w="0">
                <a:solidFill>
                  <a:srgbClr val="000000"/>
                </a:solidFill>
                <a:round/>
                <a:headEnd/>
                <a:tailEnd/>
              </a:ln>
            </p:spPr>
            <p:txBody>
              <a:bodyPr/>
              <a:lstStyle/>
              <a:p>
                <a:endParaRPr lang="en-CA"/>
              </a:p>
            </p:txBody>
          </p:sp>
          <p:sp>
            <p:nvSpPr>
              <p:cNvPr id="15787" name="Freeform 138"/>
              <p:cNvSpPr>
                <a:spLocks noEditPoints="1"/>
              </p:cNvSpPr>
              <p:nvPr/>
            </p:nvSpPr>
            <p:spPr bwMode="auto">
              <a:xfrm>
                <a:off x="3549" y="1948"/>
                <a:ext cx="69" cy="115"/>
              </a:xfrm>
              <a:custGeom>
                <a:avLst/>
                <a:gdLst>
                  <a:gd name="T0" fmla="*/ 0 w 69"/>
                  <a:gd name="T1" fmla="*/ 57 h 115"/>
                  <a:gd name="T2" fmla="*/ 0 w 69"/>
                  <a:gd name="T3" fmla="*/ 42 h 115"/>
                  <a:gd name="T4" fmla="*/ 4 w 69"/>
                  <a:gd name="T5" fmla="*/ 27 h 115"/>
                  <a:gd name="T6" fmla="*/ 12 w 69"/>
                  <a:gd name="T7" fmla="*/ 15 h 115"/>
                  <a:gd name="T8" fmla="*/ 20 w 69"/>
                  <a:gd name="T9" fmla="*/ 7 h 115"/>
                  <a:gd name="T10" fmla="*/ 27 w 69"/>
                  <a:gd name="T11" fmla="*/ 4 h 115"/>
                  <a:gd name="T12" fmla="*/ 35 w 69"/>
                  <a:gd name="T13" fmla="*/ 0 h 115"/>
                  <a:gd name="T14" fmla="*/ 43 w 69"/>
                  <a:gd name="T15" fmla="*/ 4 h 115"/>
                  <a:gd name="T16" fmla="*/ 50 w 69"/>
                  <a:gd name="T17" fmla="*/ 7 h 115"/>
                  <a:gd name="T18" fmla="*/ 58 w 69"/>
                  <a:gd name="T19" fmla="*/ 15 h 115"/>
                  <a:gd name="T20" fmla="*/ 62 w 69"/>
                  <a:gd name="T21" fmla="*/ 27 h 115"/>
                  <a:gd name="T22" fmla="*/ 66 w 69"/>
                  <a:gd name="T23" fmla="*/ 42 h 115"/>
                  <a:gd name="T24" fmla="*/ 69 w 69"/>
                  <a:gd name="T25" fmla="*/ 57 h 115"/>
                  <a:gd name="T26" fmla="*/ 69 w 69"/>
                  <a:gd name="T27" fmla="*/ 76 h 115"/>
                  <a:gd name="T28" fmla="*/ 62 w 69"/>
                  <a:gd name="T29" fmla="*/ 92 h 115"/>
                  <a:gd name="T30" fmla="*/ 58 w 69"/>
                  <a:gd name="T31" fmla="*/ 103 h 115"/>
                  <a:gd name="T32" fmla="*/ 50 w 69"/>
                  <a:gd name="T33" fmla="*/ 111 h 115"/>
                  <a:gd name="T34" fmla="*/ 43 w 69"/>
                  <a:gd name="T35" fmla="*/ 115 h 115"/>
                  <a:gd name="T36" fmla="*/ 35 w 69"/>
                  <a:gd name="T37" fmla="*/ 115 h 115"/>
                  <a:gd name="T38" fmla="*/ 23 w 69"/>
                  <a:gd name="T39" fmla="*/ 115 h 115"/>
                  <a:gd name="T40" fmla="*/ 16 w 69"/>
                  <a:gd name="T41" fmla="*/ 107 h 115"/>
                  <a:gd name="T42" fmla="*/ 8 w 69"/>
                  <a:gd name="T43" fmla="*/ 96 h 115"/>
                  <a:gd name="T44" fmla="*/ 0 w 69"/>
                  <a:gd name="T45" fmla="*/ 80 h 115"/>
                  <a:gd name="T46" fmla="*/ 0 w 69"/>
                  <a:gd name="T47" fmla="*/ 57 h 115"/>
                  <a:gd name="T48" fmla="*/ 16 w 69"/>
                  <a:gd name="T49" fmla="*/ 61 h 115"/>
                  <a:gd name="T50" fmla="*/ 16 w 69"/>
                  <a:gd name="T51" fmla="*/ 80 h 115"/>
                  <a:gd name="T52" fmla="*/ 20 w 69"/>
                  <a:gd name="T53" fmla="*/ 99 h 115"/>
                  <a:gd name="T54" fmla="*/ 23 w 69"/>
                  <a:gd name="T55" fmla="*/ 107 h 115"/>
                  <a:gd name="T56" fmla="*/ 27 w 69"/>
                  <a:gd name="T57" fmla="*/ 111 h 115"/>
                  <a:gd name="T58" fmla="*/ 35 w 69"/>
                  <a:gd name="T59" fmla="*/ 111 h 115"/>
                  <a:gd name="T60" fmla="*/ 39 w 69"/>
                  <a:gd name="T61" fmla="*/ 111 h 115"/>
                  <a:gd name="T62" fmla="*/ 43 w 69"/>
                  <a:gd name="T63" fmla="*/ 107 h 115"/>
                  <a:gd name="T64" fmla="*/ 46 w 69"/>
                  <a:gd name="T65" fmla="*/ 103 h 115"/>
                  <a:gd name="T66" fmla="*/ 50 w 69"/>
                  <a:gd name="T67" fmla="*/ 92 h 115"/>
                  <a:gd name="T68" fmla="*/ 54 w 69"/>
                  <a:gd name="T69" fmla="*/ 76 h 115"/>
                  <a:gd name="T70" fmla="*/ 54 w 69"/>
                  <a:gd name="T71" fmla="*/ 53 h 115"/>
                  <a:gd name="T72" fmla="*/ 54 w 69"/>
                  <a:gd name="T73" fmla="*/ 38 h 115"/>
                  <a:gd name="T74" fmla="*/ 50 w 69"/>
                  <a:gd name="T75" fmla="*/ 23 h 115"/>
                  <a:gd name="T76" fmla="*/ 46 w 69"/>
                  <a:gd name="T77" fmla="*/ 15 h 115"/>
                  <a:gd name="T78" fmla="*/ 43 w 69"/>
                  <a:gd name="T79" fmla="*/ 7 h 115"/>
                  <a:gd name="T80" fmla="*/ 39 w 69"/>
                  <a:gd name="T81" fmla="*/ 7 h 115"/>
                  <a:gd name="T82" fmla="*/ 35 w 69"/>
                  <a:gd name="T83" fmla="*/ 7 h 115"/>
                  <a:gd name="T84" fmla="*/ 27 w 69"/>
                  <a:gd name="T85" fmla="*/ 7 h 115"/>
                  <a:gd name="T86" fmla="*/ 23 w 69"/>
                  <a:gd name="T87" fmla="*/ 11 h 115"/>
                  <a:gd name="T88" fmla="*/ 20 w 69"/>
                  <a:gd name="T89" fmla="*/ 19 h 115"/>
                  <a:gd name="T90" fmla="*/ 16 w 69"/>
                  <a:gd name="T91" fmla="*/ 30 h 115"/>
                  <a:gd name="T92" fmla="*/ 16 w 69"/>
                  <a:gd name="T93" fmla="*/ 46 h 115"/>
                  <a:gd name="T94" fmla="*/ 16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7"/>
                    </a:lnTo>
                    <a:lnTo>
                      <a:pt x="12" y="15"/>
                    </a:lnTo>
                    <a:lnTo>
                      <a:pt x="20" y="7"/>
                    </a:lnTo>
                    <a:lnTo>
                      <a:pt x="27" y="4"/>
                    </a:lnTo>
                    <a:lnTo>
                      <a:pt x="35" y="0"/>
                    </a:lnTo>
                    <a:lnTo>
                      <a:pt x="43" y="4"/>
                    </a:lnTo>
                    <a:lnTo>
                      <a:pt x="50" y="7"/>
                    </a:lnTo>
                    <a:lnTo>
                      <a:pt x="58" y="15"/>
                    </a:lnTo>
                    <a:lnTo>
                      <a:pt x="62" y="27"/>
                    </a:lnTo>
                    <a:lnTo>
                      <a:pt x="66" y="42"/>
                    </a:lnTo>
                    <a:lnTo>
                      <a:pt x="69" y="57"/>
                    </a:lnTo>
                    <a:lnTo>
                      <a:pt x="69" y="76"/>
                    </a:lnTo>
                    <a:lnTo>
                      <a:pt x="62" y="92"/>
                    </a:lnTo>
                    <a:lnTo>
                      <a:pt x="58" y="103"/>
                    </a:lnTo>
                    <a:lnTo>
                      <a:pt x="50" y="111"/>
                    </a:lnTo>
                    <a:lnTo>
                      <a:pt x="43" y="115"/>
                    </a:lnTo>
                    <a:lnTo>
                      <a:pt x="35" y="115"/>
                    </a:lnTo>
                    <a:lnTo>
                      <a:pt x="23" y="115"/>
                    </a:lnTo>
                    <a:lnTo>
                      <a:pt x="16" y="107"/>
                    </a:lnTo>
                    <a:lnTo>
                      <a:pt x="8" y="96"/>
                    </a:lnTo>
                    <a:lnTo>
                      <a:pt x="0" y="80"/>
                    </a:lnTo>
                    <a:lnTo>
                      <a:pt x="0" y="57"/>
                    </a:lnTo>
                    <a:close/>
                    <a:moveTo>
                      <a:pt x="16" y="61"/>
                    </a:moveTo>
                    <a:lnTo>
                      <a:pt x="16" y="80"/>
                    </a:lnTo>
                    <a:lnTo>
                      <a:pt x="20" y="99"/>
                    </a:lnTo>
                    <a:lnTo>
                      <a:pt x="23" y="107"/>
                    </a:lnTo>
                    <a:lnTo>
                      <a:pt x="27" y="111"/>
                    </a:lnTo>
                    <a:lnTo>
                      <a:pt x="35" y="111"/>
                    </a:lnTo>
                    <a:lnTo>
                      <a:pt x="39" y="111"/>
                    </a:lnTo>
                    <a:lnTo>
                      <a:pt x="43" y="107"/>
                    </a:lnTo>
                    <a:lnTo>
                      <a:pt x="46" y="103"/>
                    </a:lnTo>
                    <a:lnTo>
                      <a:pt x="50" y="92"/>
                    </a:lnTo>
                    <a:lnTo>
                      <a:pt x="54" y="76"/>
                    </a:lnTo>
                    <a:lnTo>
                      <a:pt x="54" y="53"/>
                    </a:lnTo>
                    <a:lnTo>
                      <a:pt x="54" y="38"/>
                    </a:lnTo>
                    <a:lnTo>
                      <a:pt x="50" y="23"/>
                    </a:lnTo>
                    <a:lnTo>
                      <a:pt x="46" y="15"/>
                    </a:lnTo>
                    <a:lnTo>
                      <a:pt x="43" y="7"/>
                    </a:lnTo>
                    <a:lnTo>
                      <a:pt x="39" y="7"/>
                    </a:lnTo>
                    <a:lnTo>
                      <a:pt x="35" y="7"/>
                    </a:lnTo>
                    <a:lnTo>
                      <a:pt x="27" y="7"/>
                    </a:lnTo>
                    <a:lnTo>
                      <a:pt x="23" y="11"/>
                    </a:lnTo>
                    <a:lnTo>
                      <a:pt x="20" y="19"/>
                    </a:lnTo>
                    <a:lnTo>
                      <a:pt x="16" y="30"/>
                    </a:lnTo>
                    <a:lnTo>
                      <a:pt x="16" y="46"/>
                    </a:lnTo>
                    <a:lnTo>
                      <a:pt x="16" y="61"/>
                    </a:lnTo>
                    <a:close/>
                  </a:path>
                </a:pathLst>
              </a:custGeom>
              <a:solidFill>
                <a:srgbClr val="000000"/>
              </a:solidFill>
              <a:ln w="0">
                <a:solidFill>
                  <a:srgbClr val="000000"/>
                </a:solidFill>
                <a:round/>
                <a:headEnd/>
                <a:tailEnd/>
              </a:ln>
            </p:spPr>
            <p:txBody>
              <a:bodyPr/>
              <a:lstStyle/>
              <a:p>
                <a:endParaRPr lang="en-CA"/>
              </a:p>
            </p:txBody>
          </p:sp>
          <p:sp>
            <p:nvSpPr>
              <p:cNvPr id="15788" name="Freeform 139"/>
              <p:cNvSpPr>
                <a:spLocks noEditPoints="1"/>
              </p:cNvSpPr>
              <p:nvPr/>
            </p:nvSpPr>
            <p:spPr bwMode="auto">
              <a:xfrm>
                <a:off x="3634" y="1948"/>
                <a:ext cx="69" cy="115"/>
              </a:xfrm>
              <a:custGeom>
                <a:avLst/>
                <a:gdLst>
                  <a:gd name="T0" fmla="*/ 0 w 69"/>
                  <a:gd name="T1" fmla="*/ 57 h 115"/>
                  <a:gd name="T2" fmla="*/ 0 w 69"/>
                  <a:gd name="T3" fmla="*/ 42 h 115"/>
                  <a:gd name="T4" fmla="*/ 4 w 69"/>
                  <a:gd name="T5" fmla="*/ 27 h 115"/>
                  <a:gd name="T6" fmla="*/ 11 w 69"/>
                  <a:gd name="T7" fmla="*/ 15 h 115"/>
                  <a:gd name="T8" fmla="*/ 19 w 69"/>
                  <a:gd name="T9" fmla="*/ 7 h 115"/>
                  <a:gd name="T10" fmla="*/ 27 w 69"/>
                  <a:gd name="T11" fmla="*/ 4 h 115"/>
                  <a:gd name="T12" fmla="*/ 34 w 69"/>
                  <a:gd name="T13" fmla="*/ 0 h 115"/>
                  <a:gd name="T14" fmla="*/ 42 w 69"/>
                  <a:gd name="T15" fmla="*/ 4 h 115"/>
                  <a:gd name="T16" fmla="*/ 50 w 69"/>
                  <a:gd name="T17" fmla="*/ 7 h 115"/>
                  <a:gd name="T18" fmla="*/ 57 w 69"/>
                  <a:gd name="T19" fmla="*/ 15 h 115"/>
                  <a:gd name="T20" fmla="*/ 61 w 69"/>
                  <a:gd name="T21" fmla="*/ 27 h 115"/>
                  <a:gd name="T22" fmla="*/ 65 w 69"/>
                  <a:gd name="T23" fmla="*/ 42 h 115"/>
                  <a:gd name="T24" fmla="*/ 69 w 69"/>
                  <a:gd name="T25" fmla="*/ 57 h 115"/>
                  <a:gd name="T26" fmla="*/ 65 w 69"/>
                  <a:gd name="T27" fmla="*/ 76 h 115"/>
                  <a:gd name="T28" fmla="*/ 61 w 69"/>
                  <a:gd name="T29" fmla="*/ 92 h 115"/>
                  <a:gd name="T30" fmla="*/ 57 w 69"/>
                  <a:gd name="T31" fmla="*/ 103 h 115"/>
                  <a:gd name="T32" fmla="*/ 50 w 69"/>
                  <a:gd name="T33" fmla="*/ 111 h 115"/>
                  <a:gd name="T34" fmla="*/ 42 w 69"/>
                  <a:gd name="T35" fmla="*/ 115 h 115"/>
                  <a:gd name="T36" fmla="*/ 31 w 69"/>
                  <a:gd name="T37" fmla="*/ 115 h 115"/>
                  <a:gd name="T38" fmla="*/ 23 w 69"/>
                  <a:gd name="T39" fmla="*/ 115 h 115"/>
                  <a:gd name="T40" fmla="*/ 15 w 69"/>
                  <a:gd name="T41" fmla="*/ 107 h 115"/>
                  <a:gd name="T42" fmla="*/ 7 w 69"/>
                  <a:gd name="T43" fmla="*/ 96 h 115"/>
                  <a:gd name="T44" fmla="*/ 0 w 69"/>
                  <a:gd name="T45" fmla="*/ 80 h 115"/>
                  <a:gd name="T46" fmla="*/ 0 w 69"/>
                  <a:gd name="T47" fmla="*/ 57 h 115"/>
                  <a:gd name="T48" fmla="*/ 15 w 69"/>
                  <a:gd name="T49" fmla="*/ 61 h 115"/>
                  <a:gd name="T50" fmla="*/ 15 w 69"/>
                  <a:gd name="T51" fmla="*/ 80 h 115"/>
                  <a:gd name="T52" fmla="*/ 19 w 69"/>
                  <a:gd name="T53" fmla="*/ 99 h 115"/>
                  <a:gd name="T54" fmla="*/ 23 w 69"/>
                  <a:gd name="T55" fmla="*/ 107 h 115"/>
                  <a:gd name="T56" fmla="*/ 27 w 69"/>
                  <a:gd name="T57" fmla="*/ 111 h 115"/>
                  <a:gd name="T58" fmla="*/ 34 w 69"/>
                  <a:gd name="T59" fmla="*/ 111 h 115"/>
                  <a:gd name="T60" fmla="*/ 38 w 69"/>
                  <a:gd name="T61" fmla="*/ 111 h 115"/>
                  <a:gd name="T62" fmla="*/ 42 w 69"/>
                  <a:gd name="T63" fmla="*/ 107 h 115"/>
                  <a:gd name="T64" fmla="*/ 46 w 69"/>
                  <a:gd name="T65" fmla="*/ 103 h 115"/>
                  <a:gd name="T66" fmla="*/ 50 w 69"/>
                  <a:gd name="T67" fmla="*/ 92 h 115"/>
                  <a:gd name="T68" fmla="*/ 50 w 69"/>
                  <a:gd name="T69" fmla="*/ 76 h 115"/>
                  <a:gd name="T70" fmla="*/ 54 w 69"/>
                  <a:gd name="T71" fmla="*/ 53 h 115"/>
                  <a:gd name="T72" fmla="*/ 50 w 69"/>
                  <a:gd name="T73" fmla="*/ 38 h 115"/>
                  <a:gd name="T74" fmla="*/ 50 w 69"/>
                  <a:gd name="T75" fmla="*/ 23 h 115"/>
                  <a:gd name="T76" fmla="*/ 46 w 69"/>
                  <a:gd name="T77" fmla="*/ 15 h 115"/>
                  <a:gd name="T78" fmla="*/ 42 w 69"/>
                  <a:gd name="T79" fmla="*/ 7 h 115"/>
                  <a:gd name="T80" fmla="*/ 38 w 69"/>
                  <a:gd name="T81" fmla="*/ 7 h 115"/>
                  <a:gd name="T82" fmla="*/ 34 w 69"/>
                  <a:gd name="T83" fmla="*/ 7 h 115"/>
                  <a:gd name="T84" fmla="*/ 27 w 69"/>
                  <a:gd name="T85" fmla="*/ 7 h 115"/>
                  <a:gd name="T86" fmla="*/ 23 w 69"/>
                  <a:gd name="T87" fmla="*/ 11 h 115"/>
                  <a:gd name="T88" fmla="*/ 19 w 69"/>
                  <a:gd name="T89" fmla="*/ 19 h 115"/>
                  <a:gd name="T90" fmla="*/ 15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7"/>
                    </a:lnTo>
                    <a:lnTo>
                      <a:pt x="11" y="15"/>
                    </a:lnTo>
                    <a:lnTo>
                      <a:pt x="19" y="7"/>
                    </a:lnTo>
                    <a:lnTo>
                      <a:pt x="27" y="4"/>
                    </a:lnTo>
                    <a:lnTo>
                      <a:pt x="34" y="0"/>
                    </a:lnTo>
                    <a:lnTo>
                      <a:pt x="42" y="4"/>
                    </a:lnTo>
                    <a:lnTo>
                      <a:pt x="50" y="7"/>
                    </a:lnTo>
                    <a:lnTo>
                      <a:pt x="57" y="15"/>
                    </a:lnTo>
                    <a:lnTo>
                      <a:pt x="61" y="27"/>
                    </a:lnTo>
                    <a:lnTo>
                      <a:pt x="65" y="42"/>
                    </a:lnTo>
                    <a:lnTo>
                      <a:pt x="69" y="57"/>
                    </a:lnTo>
                    <a:lnTo>
                      <a:pt x="65" y="76"/>
                    </a:lnTo>
                    <a:lnTo>
                      <a:pt x="61" y="92"/>
                    </a:lnTo>
                    <a:lnTo>
                      <a:pt x="57" y="103"/>
                    </a:lnTo>
                    <a:lnTo>
                      <a:pt x="50" y="111"/>
                    </a:lnTo>
                    <a:lnTo>
                      <a:pt x="42" y="115"/>
                    </a:lnTo>
                    <a:lnTo>
                      <a:pt x="31" y="115"/>
                    </a:lnTo>
                    <a:lnTo>
                      <a:pt x="23" y="115"/>
                    </a:lnTo>
                    <a:lnTo>
                      <a:pt x="15" y="107"/>
                    </a:lnTo>
                    <a:lnTo>
                      <a:pt x="7" y="96"/>
                    </a:lnTo>
                    <a:lnTo>
                      <a:pt x="0" y="80"/>
                    </a:lnTo>
                    <a:lnTo>
                      <a:pt x="0" y="57"/>
                    </a:lnTo>
                    <a:close/>
                    <a:moveTo>
                      <a:pt x="15" y="61"/>
                    </a:moveTo>
                    <a:lnTo>
                      <a:pt x="15" y="80"/>
                    </a:lnTo>
                    <a:lnTo>
                      <a:pt x="19" y="99"/>
                    </a:lnTo>
                    <a:lnTo>
                      <a:pt x="23" y="107"/>
                    </a:lnTo>
                    <a:lnTo>
                      <a:pt x="27" y="111"/>
                    </a:lnTo>
                    <a:lnTo>
                      <a:pt x="34" y="111"/>
                    </a:lnTo>
                    <a:lnTo>
                      <a:pt x="38" y="111"/>
                    </a:lnTo>
                    <a:lnTo>
                      <a:pt x="42" y="107"/>
                    </a:lnTo>
                    <a:lnTo>
                      <a:pt x="46" y="103"/>
                    </a:lnTo>
                    <a:lnTo>
                      <a:pt x="50" y="92"/>
                    </a:lnTo>
                    <a:lnTo>
                      <a:pt x="50" y="76"/>
                    </a:lnTo>
                    <a:lnTo>
                      <a:pt x="54" y="53"/>
                    </a:lnTo>
                    <a:lnTo>
                      <a:pt x="50" y="38"/>
                    </a:lnTo>
                    <a:lnTo>
                      <a:pt x="50" y="23"/>
                    </a:lnTo>
                    <a:lnTo>
                      <a:pt x="46" y="15"/>
                    </a:lnTo>
                    <a:lnTo>
                      <a:pt x="42" y="7"/>
                    </a:lnTo>
                    <a:lnTo>
                      <a:pt x="38" y="7"/>
                    </a:lnTo>
                    <a:lnTo>
                      <a:pt x="34" y="7"/>
                    </a:lnTo>
                    <a:lnTo>
                      <a:pt x="27" y="7"/>
                    </a:lnTo>
                    <a:lnTo>
                      <a:pt x="23" y="11"/>
                    </a:lnTo>
                    <a:lnTo>
                      <a:pt x="19" y="19"/>
                    </a:lnTo>
                    <a:lnTo>
                      <a:pt x="15"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5789" name="Freeform 140"/>
              <p:cNvSpPr>
                <a:spLocks noEditPoints="1"/>
              </p:cNvSpPr>
              <p:nvPr/>
            </p:nvSpPr>
            <p:spPr bwMode="auto">
              <a:xfrm>
                <a:off x="3714" y="1948"/>
                <a:ext cx="73" cy="115"/>
              </a:xfrm>
              <a:custGeom>
                <a:avLst/>
                <a:gdLst>
                  <a:gd name="T0" fmla="*/ 0 w 73"/>
                  <a:gd name="T1" fmla="*/ 57 h 115"/>
                  <a:gd name="T2" fmla="*/ 4 w 73"/>
                  <a:gd name="T3" fmla="*/ 42 h 115"/>
                  <a:gd name="T4" fmla="*/ 8 w 73"/>
                  <a:gd name="T5" fmla="*/ 27 h 115"/>
                  <a:gd name="T6" fmla="*/ 16 w 73"/>
                  <a:gd name="T7" fmla="*/ 15 h 115"/>
                  <a:gd name="T8" fmla="*/ 23 w 73"/>
                  <a:gd name="T9" fmla="*/ 7 h 115"/>
                  <a:gd name="T10" fmla="*/ 31 w 73"/>
                  <a:gd name="T11" fmla="*/ 4 h 115"/>
                  <a:gd name="T12" fmla="*/ 39 w 73"/>
                  <a:gd name="T13" fmla="*/ 0 h 115"/>
                  <a:gd name="T14" fmla="*/ 46 w 73"/>
                  <a:gd name="T15" fmla="*/ 4 h 115"/>
                  <a:gd name="T16" fmla="*/ 54 w 73"/>
                  <a:gd name="T17" fmla="*/ 7 h 115"/>
                  <a:gd name="T18" fmla="*/ 58 w 73"/>
                  <a:gd name="T19" fmla="*/ 15 h 115"/>
                  <a:gd name="T20" fmla="*/ 66 w 73"/>
                  <a:gd name="T21" fmla="*/ 27 h 115"/>
                  <a:gd name="T22" fmla="*/ 69 w 73"/>
                  <a:gd name="T23" fmla="*/ 42 h 115"/>
                  <a:gd name="T24" fmla="*/ 73 w 73"/>
                  <a:gd name="T25" fmla="*/ 57 h 115"/>
                  <a:gd name="T26" fmla="*/ 69 w 73"/>
                  <a:gd name="T27" fmla="*/ 76 h 115"/>
                  <a:gd name="T28" fmla="*/ 66 w 73"/>
                  <a:gd name="T29" fmla="*/ 92 h 115"/>
                  <a:gd name="T30" fmla="*/ 62 w 73"/>
                  <a:gd name="T31" fmla="*/ 103 h 115"/>
                  <a:gd name="T32" fmla="*/ 54 w 73"/>
                  <a:gd name="T33" fmla="*/ 111 h 115"/>
                  <a:gd name="T34" fmla="*/ 43 w 73"/>
                  <a:gd name="T35" fmla="*/ 115 h 115"/>
                  <a:gd name="T36" fmla="*/ 35 w 73"/>
                  <a:gd name="T37" fmla="*/ 115 h 115"/>
                  <a:gd name="T38" fmla="*/ 27 w 73"/>
                  <a:gd name="T39" fmla="*/ 115 h 115"/>
                  <a:gd name="T40" fmla="*/ 20 w 73"/>
                  <a:gd name="T41" fmla="*/ 107 h 115"/>
                  <a:gd name="T42" fmla="*/ 12 w 73"/>
                  <a:gd name="T43" fmla="*/ 96 h 115"/>
                  <a:gd name="T44" fmla="*/ 4 w 73"/>
                  <a:gd name="T45" fmla="*/ 80 h 115"/>
                  <a:gd name="T46" fmla="*/ 0 w 73"/>
                  <a:gd name="T47" fmla="*/ 57 h 115"/>
                  <a:gd name="T48" fmla="*/ 20 w 73"/>
                  <a:gd name="T49" fmla="*/ 61 h 115"/>
                  <a:gd name="T50" fmla="*/ 20 w 73"/>
                  <a:gd name="T51" fmla="*/ 80 h 115"/>
                  <a:gd name="T52" fmla="*/ 23 w 73"/>
                  <a:gd name="T53" fmla="*/ 99 h 115"/>
                  <a:gd name="T54" fmla="*/ 27 w 73"/>
                  <a:gd name="T55" fmla="*/ 107 h 115"/>
                  <a:gd name="T56" fmla="*/ 31 w 73"/>
                  <a:gd name="T57" fmla="*/ 111 h 115"/>
                  <a:gd name="T58" fmla="*/ 35 w 73"/>
                  <a:gd name="T59" fmla="*/ 111 h 115"/>
                  <a:gd name="T60" fmla="*/ 43 w 73"/>
                  <a:gd name="T61" fmla="*/ 111 h 115"/>
                  <a:gd name="T62" fmla="*/ 46 w 73"/>
                  <a:gd name="T63" fmla="*/ 107 h 115"/>
                  <a:gd name="T64" fmla="*/ 50 w 73"/>
                  <a:gd name="T65" fmla="*/ 103 h 115"/>
                  <a:gd name="T66" fmla="*/ 54 w 73"/>
                  <a:gd name="T67" fmla="*/ 92 h 115"/>
                  <a:gd name="T68" fmla="*/ 54 w 73"/>
                  <a:gd name="T69" fmla="*/ 76 h 115"/>
                  <a:gd name="T70" fmla="*/ 58 w 73"/>
                  <a:gd name="T71" fmla="*/ 53 h 115"/>
                  <a:gd name="T72" fmla="*/ 54 w 73"/>
                  <a:gd name="T73" fmla="*/ 38 h 115"/>
                  <a:gd name="T74" fmla="*/ 54 w 73"/>
                  <a:gd name="T75" fmla="*/ 23 h 115"/>
                  <a:gd name="T76" fmla="*/ 50 w 73"/>
                  <a:gd name="T77" fmla="*/ 15 h 115"/>
                  <a:gd name="T78" fmla="*/ 46 w 73"/>
                  <a:gd name="T79" fmla="*/ 7 h 115"/>
                  <a:gd name="T80" fmla="*/ 43 w 73"/>
                  <a:gd name="T81" fmla="*/ 7 h 115"/>
                  <a:gd name="T82" fmla="*/ 39 w 73"/>
                  <a:gd name="T83" fmla="*/ 7 h 115"/>
                  <a:gd name="T84" fmla="*/ 31 w 73"/>
                  <a:gd name="T85" fmla="*/ 7 h 115"/>
                  <a:gd name="T86" fmla="*/ 27 w 73"/>
                  <a:gd name="T87" fmla="*/ 11 h 115"/>
                  <a:gd name="T88" fmla="*/ 23 w 73"/>
                  <a:gd name="T89" fmla="*/ 19 h 115"/>
                  <a:gd name="T90" fmla="*/ 20 w 73"/>
                  <a:gd name="T91" fmla="*/ 30 h 115"/>
                  <a:gd name="T92" fmla="*/ 20 w 73"/>
                  <a:gd name="T93" fmla="*/ 46 h 115"/>
                  <a:gd name="T94" fmla="*/ 20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7"/>
                    </a:moveTo>
                    <a:lnTo>
                      <a:pt x="4" y="42"/>
                    </a:lnTo>
                    <a:lnTo>
                      <a:pt x="8" y="27"/>
                    </a:lnTo>
                    <a:lnTo>
                      <a:pt x="16" y="15"/>
                    </a:lnTo>
                    <a:lnTo>
                      <a:pt x="23" y="7"/>
                    </a:lnTo>
                    <a:lnTo>
                      <a:pt x="31" y="4"/>
                    </a:lnTo>
                    <a:lnTo>
                      <a:pt x="39" y="0"/>
                    </a:lnTo>
                    <a:lnTo>
                      <a:pt x="46" y="4"/>
                    </a:lnTo>
                    <a:lnTo>
                      <a:pt x="54" y="7"/>
                    </a:lnTo>
                    <a:lnTo>
                      <a:pt x="58" y="15"/>
                    </a:lnTo>
                    <a:lnTo>
                      <a:pt x="66" y="27"/>
                    </a:lnTo>
                    <a:lnTo>
                      <a:pt x="69" y="42"/>
                    </a:lnTo>
                    <a:lnTo>
                      <a:pt x="73" y="57"/>
                    </a:lnTo>
                    <a:lnTo>
                      <a:pt x="69" y="76"/>
                    </a:lnTo>
                    <a:lnTo>
                      <a:pt x="66" y="92"/>
                    </a:lnTo>
                    <a:lnTo>
                      <a:pt x="62" y="103"/>
                    </a:lnTo>
                    <a:lnTo>
                      <a:pt x="54" y="111"/>
                    </a:lnTo>
                    <a:lnTo>
                      <a:pt x="43" y="115"/>
                    </a:lnTo>
                    <a:lnTo>
                      <a:pt x="35" y="115"/>
                    </a:lnTo>
                    <a:lnTo>
                      <a:pt x="27" y="115"/>
                    </a:lnTo>
                    <a:lnTo>
                      <a:pt x="20" y="107"/>
                    </a:lnTo>
                    <a:lnTo>
                      <a:pt x="12" y="96"/>
                    </a:lnTo>
                    <a:lnTo>
                      <a:pt x="4" y="80"/>
                    </a:lnTo>
                    <a:lnTo>
                      <a:pt x="0" y="57"/>
                    </a:lnTo>
                    <a:close/>
                    <a:moveTo>
                      <a:pt x="20" y="61"/>
                    </a:moveTo>
                    <a:lnTo>
                      <a:pt x="20" y="80"/>
                    </a:lnTo>
                    <a:lnTo>
                      <a:pt x="23" y="99"/>
                    </a:lnTo>
                    <a:lnTo>
                      <a:pt x="27" y="107"/>
                    </a:lnTo>
                    <a:lnTo>
                      <a:pt x="31" y="111"/>
                    </a:lnTo>
                    <a:lnTo>
                      <a:pt x="35" y="111"/>
                    </a:lnTo>
                    <a:lnTo>
                      <a:pt x="43" y="111"/>
                    </a:lnTo>
                    <a:lnTo>
                      <a:pt x="46" y="107"/>
                    </a:lnTo>
                    <a:lnTo>
                      <a:pt x="50" y="103"/>
                    </a:lnTo>
                    <a:lnTo>
                      <a:pt x="54" y="92"/>
                    </a:lnTo>
                    <a:lnTo>
                      <a:pt x="54" y="76"/>
                    </a:lnTo>
                    <a:lnTo>
                      <a:pt x="58" y="53"/>
                    </a:lnTo>
                    <a:lnTo>
                      <a:pt x="54" y="38"/>
                    </a:lnTo>
                    <a:lnTo>
                      <a:pt x="54" y="23"/>
                    </a:lnTo>
                    <a:lnTo>
                      <a:pt x="50" y="15"/>
                    </a:lnTo>
                    <a:lnTo>
                      <a:pt x="46" y="7"/>
                    </a:lnTo>
                    <a:lnTo>
                      <a:pt x="43" y="7"/>
                    </a:lnTo>
                    <a:lnTo>
                      <a:pt x="39" y="7"/>
                    </a:lnTo>
                    <a:lnTo>
                      <a:pt x="31" y="7"/>
                    </a:lnTo>
                    <a:lnTo>
                      <a:pt x="27" y="11"/>
                    </a:lnTo>
                    <a:lnTo>
                      <a:pt x="23" y="19"/>
                    </a:lnTo>
                    <a:lnTo>
                      <a:pt x="20" y="30"/>
                    </a:lnTo>
                    <a:lnTo>
                      <a:pt x="20" y="46"/>
                    </a:lnTo>
                    <a:lnTo>
                      <a:pt x="20" y="61"/>
                    </a:lnTo>
                    <a:close/>
                  </a:path>
                </a:pathLst>
              </a:custGeom>
              <a:solidFill>
                <a:srgbClr val="000000"/>
              </a:solidFill>
              <a:ln w="0">
                <a:solidFill>
                  <a:srgbClr val="000000"/>
                </a:solidFill>
                <a:round/>
                <a:headEnd/>
                <a:tailEnd/>
              </a:ln>
            </p:spPr>
            <p:txBody>
              <a:bodyPr/>
              <a:lstStyle/>
              <a:p>
                <a:endParaRPr lang="en-CA"/>
              </a:p>
            </p:txBody>
          </p:sp>
          <p:sp>
            <p:nvSpPr>
              <p:cNvPr id="15790" name="Freeform 141"/>
              <p:cNvSpPr>
                <a:spLocks noEditPoints="1"/>
              </p:cNvSpPr>
              <p:nvPr/>
            </p:nvSpPr>
            <p:spPr bwMode="auto">
              <a:xfrm>
                <a:off x="3799" y="1948"/>
                <a:ext cx="73" cy="115"/>
              </a:xfrm>
              <a:custGeom>
                <a:avLst/>
                <a:gdLst>
                  <a:gd name="T0" fmla="*/ 4 w 73"/>
                  <a:gd name="T1" fmla="*/ 115 h 115"/>
                  <a:gd name="T2" fmla="*/ 4 w 73"/>
                  <a:gd name="T3" fmla="*/ 115 h 115"/>
                  <a:gd name="T4" fmla="*/ 11 w 73"/>
                  <a:gd name="T5" fmla="*/ 115 h 115"/>
                  <a:gd name="T6" fmla="*/ 23 w 73"/>
                  <a:gd name="T7" fmla="*/ 111 h 115"/>
                  <a:gd name="T8" fmla="*/ 30 w 73"/>
                  <a:gd name="T9" fmla="*/ 103 h 115"/>
                  <a:gd name="T10" fmla="*/ 42 w 73"/>
                  <a:gd name="T11" fmla="*/ 92 h 115"/>
                  <a:gd name="T12" fmla="*/ 46 w 73"/>
                  <a:gd name="T13" fmla="*/ 76 h 115"/>
                  <a:gd name="T14" fmla="*/ 54 w 73"/>
                  <a:gd name="T15" fmla="*/ 65 h 115"/>
                  <a:gd name="T16" fmla="*/ 42 w 73"/>
                  <a:gd name="T17" fmla="*/ 69 h 115"/>
                  <a:gd name="T18" fmla="*/ 30 w 73"/>
                  <a:gd name="T19" fmla="*/ 73 h 115"/>
                  <a:gd name="T20" fmla="*/ 19 w 73"/>
                  <a:gd name="T21" fmla="*/ 69 h 115"/>
                  <a:gd name="T22" fmla="*/ 7 w 73"/>
                  <a:gd name="T23" fmla="*/ 65 h 115"/>
                  <a:gd name="T24" fmla="*/ 4 w 73"/>
                  <a:gd name="T25" fmla="*/ 53 h 115"/>
                  <a:gd name="T26" fmla="*/ 0 w 73"/>
                  <a:gd name="T27" fmla="*/ 38 h 115"/>
                  <a:gd name="T28" fmla="*/ 4 w 73"/>
                  <a:gd name="T29" fmla="*/ 27 h 115"/>
                  <a:gd name="T30" fmla="*/ 7 w 73"/>
                  <a:gd name="T31" fmla="*/ 15 h 115"/>
                  <a:gd name="T32" fmla="*/ 15 w 73"/>
                  <a:gd name="T33" fmla="*/ 7 h 115"/>
                  <a:gd name="T34" fmla="*/ 27 w 73"/>
                  <a:gd name="T35" fmla="*/ 4 h 115"/>
                  <a:gd name="T36" fmla="*/ 34 w 73"/>
                  <a:gd name="T37" fmla="*/ 0 h 115"/>
                  <a:gd name="T38" fmla="*/ 50 w 73"/>
                  <a:gd name="T39" fmla="*/ 4 h 115"/>
                  <a:gd name="T40" fmla="*/ 57 w 73"/>
                  <a:gd name="T41" fmla="*/ 11 h 115"/>
                  <a:gd name="T42" fmla="*/ 65 w 73"/>
                  <a:gd name="T43" fmla="*/ 23 h 115"/>
                  <a:gd name="T44" fmla="*/ 69 w 73"/>
                  <a:gd name="T45" fmla="*/ 34 h 115"/>
                  <a:gd name="T46" fmla="*/ 73 w 73"/>
                  <a:gd name="T47" fmla="*/ 46 h 115"/>
                  <a:gd name="T48" fmla="*/ 69 w 73"/>
                  <a:gd name="T49" fmla="*/ 65 h 115"/>
                  <a:gd name="T50" fmla="*/ 61 w 73"/>
                  <a:gd name="T51" fmla="*/ 80 h 115"/>
                  <a:gd name="T52" fmla="*/ 50 w 73"/>
                  <a:gd name="T53" fmla="*/ 96 h 115"/>
                  <a:gd name="T54" fmla="*/ 38 w 73"/>
                  <a:gd name="T55" fmla="*/ 107 h 115"/>
                  <a:gd name="T56" fmla="*/ 23 w 73"/>
                  <a:gd name="T57" fmla="*/ 115 h 115"/>
                  <a:gd name="T58" fmla="*/ 7 w 73"/>
                  <a:gd name="T59" fmla="*/ 115 h 115"/>
                  <a:gd name="T60" fmla="*/ 4 w 73"/>
                  <a:gd name="T61" fmla="*/ 115 h 115"/>
                  <a:gd name="T62" fmla="*/ 54 w 73"/>
                  <a:gd name="T63" fmla="*/ 57 h 115"/>
                  <a:gd name="T64" fmla="*/ 54 w 73"/>
                  <a:gd name="T65" fmla="*/ 50 h 115"/>
                  <a:gd name="T66" fmla="*/ 54 w 73"/>
                  <a:gd name="T67" fmla="*/ 42 h 115"/>
                  <a:gd name="T68" fmla="*/ 54 w 73"/>
                  <a:gd name="T69" fmla="*/ 34 h 115"/>
                  <a:gd name="T70" fmla="*/ 54 w 73"/>
                  <a:gd name="T71" fmla="*/ 27 h 115"/>
                  <a:gd name="T72" fmla="*/ 50 w 73"/>
                  <a:gd name="T73" fmla="*/ 15 h 115"/>
                  <a:gd name="T74" fmla="*/ 46 w 73"/>
                  <a:gd name="T75" fmla="*/ 11 h 115"/>
                  <a:gd name="T76" fmla="*/ 42 w 73"/>
                  <a:gd name="T77" fmla="*/ 7 h 115"/>
                  <a:gd name="T78" fmla="*/ 34 w 73"/>
                  <a:gd name="T79" fmla="*/ 7 h 115"/>
                  <a:gd name="T80" fmla="*/ 27 w 73"/>
                  <a:gd name="T81" fmla="*/ 7 h 115"/>
                  <a:gd name="T82" fmla="*/ 23 w 73"/>
                  <a:gd name="T83" fmla="*/ 11 h 115"/>
                  <a:gd name="T84" fmla="*/ 19 w 73"/>
                  <a:gd name="T85" fmla="*/ 19 h 115"/>
                  <a:gd name="T86" fmla="*/ 15 w 73"/>
                  <a:gd name="T87" fmla="*/ 30 h 115"/>
                  <a:gd name="T88" fmla="*/ 19 w 73"/>
                  <a:gd name="T89" fmla="*/ 46 h 115"/>
                  <a:gd name="T90" fmla="*/ 23 w 73"/>
                  <a:gd name="T91" fmla="*/ 57 h 115"/>
                  <a:gd name="T92" fmla="*/ 30 w 73"/>
                  <a:gd name="T93" fmla="*/ 65 h 115"/>
                  <a:gd name="T94" fmla="*/ 34 w 73"/>
                  <a:gd name="T95" fmla="*/ 65 h 115"/>
                  <a:gd name="T96" fmla="*/ 42 w 73"/>
                  <a:gd name="T97" fmla="*/ 65 h 115"/>
                  <a:gd name="T98" fmla="*/ 46 w 73"/>
                  <a:gd name="T99" fmla="*/ 65 h 115"/>
                  <a:gd name="T100" fmla="*/ 50 w 73"/>
                  <a:gd name="T101" fmla="*/ 61 h 115"/>
                  <a:gd name="T102" fmla="*/ 54 w 73"/>
                  <a:gd name="T103" fmla="*/ 57 h 11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73"/>
                  <a:gd name="T157" fmla="*/ 0 h 115"/>
                  <a:gd name="T158" fmla="*/ 73 w 73"/>
                  <a:gd name="T159" fmla="*/ 115 h 115"/>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73" h="115">
                    <a:moveTo>
                      <a:pt x="4" y="115"/>
                    </a:moveTo>
                    <a:lnTo>
                      <a:pt x="4" y="115"/>
                    </a:lnTo>
                    <a:lnTo>
                      <a:pt x="11" y="115"/>
                    </a:lnTo>
                    <a:lnTo>
                      <a:pt x="23" y="111"/>
                    </a:lnTo>
                    <a:lnTo>
                      <a:pt x="30" y="103"/>
                    </a:lnTo>
                    <a:lnTo>
                      <a:pt x="42" y="92"/>
                    </a:lnTo>
                    <a:lnTo>
                      <a:pt x="46" y="76"/>
                    </a:lnTo>
                    <a:lnTo>
                      <a:pt x="54" y="65"/>
                    </a:lnTo>
                    <a:lnTo>
                      <a:pt x="42" y="69"/>
                    </a:lnTo>
                    <a:lnTo>
                      <a:pt x="30" y="73"/>
                    </a:lnTo>
                    <a:lnTo>
                      <a:pt x="19" y="69"/>
                    </a:lnTo>
                    <a:lnTo>
                      <a:pt x="7" y="65"/>
                    </a:lnTo>
                    <a:lnTo>
                      <a:pt x="4" y="53"/>
                    </a:lnTo>
                    <a:lnTo>
                      <a:pt x="0" y="38"/>
                    </a:lnTo>
                    <a:lnTo>
                      <a:pt x="4" y="27"/>
                    </a:lnTo>
                    <a:lnTo>
                      <a:pt x="7" y="15"/>
                    </a:lnTo>
                    <a:lnTo>
                      <a:pt x="15" y="7"/>
                    </a:lnTo>
                    <a:lnTo>
                      <a:pt x="27" y="4"/>
                    </a:lnTo>
                    <a:lnTo>
                      <a:pt x="34" y="0"/>
                    </a:lnTo>
                    <a:lnTo>
                      <a:pt x="50" y="4"/>
                    </a:lnTo>
                    <a:lnTo>
                      <a:pt x="57" y="11"/>
                    </a:lnTo>
                    <a:lnTo>
                      <a:pt x="65" y="23"/>
                    </a:lnTo>
                    <a:lnTo>
                      <a:pt x="69" y="34"/>
                    </a:lnTo>
                    <a:lnTo>
                      <a:pt x="73" y="46"/>
                    </a:lnTo>
                    <a:lnTo>
                      <a:pt x="69" y="65"/>
                    </a:lnTo>
                    <a:lnTo>
                      <a:pt x="61" y="80"/>
                    </a:lnTo>
                    <a:lnTo>
                      <a:pt x="50" y="96"/>
                    </a:lnTo>
                    <a:lnTo>
                      <a:pt x="38" y="107"/>
                    </a:lnTo>
                    <a:lnTo>
                      <a:pt x="23" y="115"/>
                    </a:lnTo>
                    <a:lnTo>
                      <a:pt x="7" y="115"/>
                    </a:lnTo>
                    <a:lnTo>
                      <a:pt x="4" y="115"/>
                    </a:lnTo>
                    <a:close/>
                    <a:moveTo>
                      <a:pt x="54" y="57"/>
                    </a:moveTo>
                    <a:lnTo>
                      <a:pt x="54" y="50"/>
                    </a:lnTo>
                    <a:lnTo>
                      <a:pt x="54" y="42"/>
                    </a:lnTo>
                    <a:lnTo>
                      <a:pt x="54" y="34"/>
                    </a:lnTo>
                    <a:lnTo>
                      <a:pt x="54" y="27"/>
                    </a:lnTo>
                    <a:lnTo>
                      <a:pt x="50" y="15"/>
                    </a:lnTo>
                    <a:lnTo>
                      <a:pt x="46" y="11"/>
                    </a:lnTo>
                    <a:lnTo>
                      <a:pt x="42" y="7"/>
                    </a:lnTo>
                    <a:lnTo>
                      <a:pt x="34" y="7"/>
                    </a:lnTo>
                    <a:lnTo>
                      <a:pt x="27" y="7"/>
                    </a:lnTo>
                    <a:lnTo>
                      <a:pt x="23" y="11"/>
                    </a:lnTo>
                    <a:lnTo>
                      <a:pt x="19" y="19"/>
                    </a:lnTo>
                    <a:lnTo>
                      <a:pt x="15" y="30"/>
                    </a:lnTo>
                    <a:lnTo>
                      <a:pt x="19" y="46"/>
                    </a:lnTo>
                    <a:lnTo>
                      <a:pt x="23" y="57"/>
                    </a:lnTo>
                    <a:lnTo>
                      <a:pt x="30" y="65"/>
                    </a:lnTo>
                    <a:lnTo>
                      <a:pt x="34" y="65"/>
                    </a:lnTo>
                    <a:lnTo>
                      <a:pt x="42" y="65"/>
                    </a:lnTo>
                    <a:lnTo>
                      <a:pt x="46" y="65"/>
                    </a:lnTo>
                    <a:lnTo>
                      <a:pt x="50" y="61"/>
                    </a:lnTo>
                    <a:lnTo>
                      <a:pt x="54" y="57"/>
                    </a:lnTo>
                    <a:close/>
                  </a:path>
                </a:pathLst>
              </a:custGeom>
              <a:solidFill>
                <a:srgbClr val="000000"/>
              </a:solidFill>
              <a:ln w="0">
                <a:solidFill>
                  <a:srgbClr val="000000"/>
                </a:solidFill>
                <a:round/>
                <a:headEnd/>
                <a:tailEnd/>
              </a:ln>
            </p:spPr>
            <p:txBody>
              <a:bodyPr/>
              <a:lstStyle/>
              <a:p>
                <a:endParaRPr lang="en-CA"/>
              </a:p>
            </p:txBody>
          </p:sp>
          <p:sp>
            <p:nvSpPr>
              <p:cNvPr id="15791" name="Freeform 142"/>
              <p:cNvSpPr>
                <a:spLocks/>
              </p:cNvSpPr>
              <p:nvPr/>
            </p:nvSpPr>
            <p:spPr bwMode="auto">
              <a:xfrm>
                <a:off x="3879" y="1948"/>
                <a:ext cx="73" cy="115"/>
              </a:xfrm>
              <a:custGeom>
                <a:avLst/>
                <a:gdLst>
                  <a:gd name="T0" fmla="*/ 73 w 73"/>
                  <a:gd name="T1" fmla="*/ 92 h 115"/>
                  <a:gd name="T2" fmla="*/ 66 w 73"/>
                  <a:gd name="T3" fmla="*/ 115 h 115"/>
                  <a:gd name="T4" fmla="*/ 0 w 73"/>
                  <a:gd name="T5" fmla="*/ 115 h 115"/>
                  <a:gd name="T6" fmla="*/ 0 w 73"/>
                  <a:gd name="T7" fmla="*/ 111 h 115"/>
                  <a:gd name="T8" fmla="*/ 20 w 73"/>
                  <a:gd name="T9" fmla="*/ 96 h 115"/>
                  <a:gd name="T10" fmla="*/ 31 w 73"/>
                  <a:gd name="T11" fmla="*/ 80 h 115"/>
                  <a:gd name="T12" fmla="*/ 43 w 73"/>
                  <a:gd name="T13" fmla="*/ 69 h 115"/>
                  <a:gd name="T14" fmla="*/ 50 w 73"/>
                  <a:gd name="T15" fmla="*/ 53 h 115"/>
                  <a:gd name="T16" fmla="*/ 54 w 73"/>
                  <a:gd name="T17" fmla="*/ 38 h 115"/>
                  <a:gd name="T18" fmla="*/ 54 w 73"/>
                  <a:gd name="T19" fmla="*/ 27 h 115"/>
                  <a:gd name="T20" fmla="*/ 46 w 73"/>
                  <a:gd name="T21" fmla="*/ 19 h 115"/>
                  <a:gd name="T22" fmla="*/ 39 w 73"/>
                  <a:gd name="T23" fmla="*/ 15 h 115"/>
                  <a:gd name="T24" fmla="*/ 31 w 73"/>
                  <a:gd name="T25" fmla="*/ 11 h 115"/>
                  <a:gd name="T26" fmla="*/ 23 w 73"/>
                  <a:gd name="T27" fmla="*/ 15 h 115"/>
                  <a:gd name="T28" fmla="*/ 16 w 73"/>
                  <a:gd name="T29" fmla="*/ 19 h 115"/>
                  <a:gd name="T30" fmla="*/ 12 w 73"/>
                  <a:gd name="T31" fmla="*/ 23 h 115"/>
                  <a:gd name="T32" fmla="*/ 8 w 73"/>
                  <a:gd name="T33" fmla="*/ 30 h 115"/>
                  <a:gd name="T34" fmla="*/ 4 w 73"/>
                  <a:gd name="T35" fmla="*/ 30 h 115"/>
                  <a:gd name="T36" fmla="*/ 8 w 73"/>
                  <a:gd name="T37" fmla="*/ 19 h 115"/>
                  <a:gd name="T38" fmla="*/ 16 w 73"/>
                  <a:gd name="T39" fmla="*/ 7 h 115"/>
                  <a:gd name="T40" fmla="*/ 23 w 73"/>
                  <a:gd name="T41" fmla="*/ 4 h 115"/>
                  <a:gd name="T42" fmla="*/ 35 w 73"/>
                  <a:gd name="T43" fmla="*/ 0 h 115"/>
                  <a:gd name="T44" fmla="*/ 50 w 73"/>
                  <a:gd name="T45" fmla="*/ 4 h 115"/>
                  <a:gd name="T46" fmla="*/ 58 w 73"/>
                  <a:gd name="T47" fmla="*/ 11 h 115"/>
                  <a:gd name="T48" fmla="*/ 66 w 73"/>
                  <a:gd name="T49" fmla="*/ 19 h 115"/>
                  <a:gd name="T50" fmla="*/ 69 w 73"/>
                  <a:gd name="T51" fmla="*/ 30 h 115"/>
                  <a:gd name="T52" fmla="*/ 66 w 73"/>
                  <a:gd name="T53" fmla="*/ 38 h 115"/>
                  <a:gd name="T54" fmla="*/ 66 w 73"/>
                  <a:gd name="T55" fmla="*/ 46 h 115"/>
                  <a:gd name="T56" fmla="*/ 54 w 73"/>
                  <a:gd name="T57" fmla="*/ 61 h 115"/>
                  <a:gd name="T58" fmla="*/ 43 w 73"/>
                  <a:gd name="T59" fmla="*/ 76 h 115"/>
                  <a:gd name="T60" fmla="*/ 31 w 73"/>
                  <a:gd name="T61" fmla="*/ 88 h 115"/>
                  <a:gd name="T62" fmla="*/ 23 w 73"/>
                  <a:gd name="T63" fmla="*/ 96 h 115"/>
                  <a:gd name="T64" fmla="*/ 16 w 73"/>
                  <a:gd name="T65" fmla="*/ 103 h 115"/>
                  <a:gd name="T66" fmla="*/ 46 w 73"/>
                  <a:gd name="T67" fmla="*/ 103 h 115"/>
                  <a:gd name="T68" fmla="*/ 54 w 73"/>
                  <a:gd name="T69" fmla="*/ 103 h 115"/>
                  <a:gd name="T70" fmla="*/ 58 w 73"/>
                  <a:gd name="T71" fmla="*/ 103 h 115"/>
                  <a:gd name="T72" fmla="*/ 62 w 73"/>
                  <a:gd name="T73" fmla="*/ 99 h 115"/>
                  <a:gd name="T74" fmla="*/ 66 w 73"/>
                  <a:gd name="T75" fmla="*/ 99 h 115"/>
                  <a:gd name="T76" fmla="*/ 69 w 73"/>
                  <a:gd name="T77" fmla="*/ 96 h 115"/>
                  <a:gd name="T78" fmla="*/ 73 w 73"/>
                  <a:gd name="T79" fmla="*/ 92 h 115"/>
                  <a:gd name="T80" fmla="*/ 73 w 73"/>
                  <a:gd name="T81" fmla="*/ 92 h 11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5"/>
                  <a:gd name="T125" fmla="*/ 73 w 73"/>
                  <a:gd name="T126" fmla="*/ 115 h 11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5">
                    <a:moveTo>
                      <a:pt x="73" y="92"/>
                    </a:moveTo>
                    <a:lnTo>
                      <a:pt x="66" y="115"/>
                    </a:lnTo>
                    <a:lnTo>
                      <a:pt x="0" y="115"/>
                    </a:lnTo>
                    <a:lnTo>
                      <a:pt x="0" y="111"/>
                    </a:lnTo>
                    <a:lnTo>
                      <a:pt x="20" y="96"/>
                    </a:lnTo>
                    <a:lnTo>
                      <a:pt x="31" y="80"/>
                    </a:lnTo>
                    <a:lnTo>
                      <a:pt x="43" y="69"/>
                    </a:lnTo>
                    <a:lnTo>
                      <a:pt x="50" y="53"/>
                    </a:lnTo>
                    <a:lnTo>
                      <a:pt x="54" y="38"/>
                    </a:lnTo>
                    <a:lnTo>
                      <a:pt x="54" y="27"/>
                    </a:lnTo>
                    <a:lnTo>
                      <a:pt x="46" y="19"/>
                    </a:lnTo>
                    <a:lnTo>
                      <a:pt x="39" y="15"/>
                    </a:lnTo>
                    <a:lnTo>
                      <a:pt x="31" y="11"/>
                    </a:lnTo>
                    <a:lnTo>
                      <a:pt x="23" y="15"/>
                    </a:lnTo>
                    <a:lnTo>
                      <a:pt x="16" y="19"/>
                    </a:lnTo>
                    <a:lnTo>
                      <a:pt x="12" y="23"/>
                    </a:lnTo>
                    <a:lnTo>
                      <a:pt x="8" y="30"/>
                    </a:lnTo>
                    <a:lnTo>
                      <a:pt x="4" y="30"/>
                    </a:lnTo>
                    <a:lnTo>
                      <a:pt x="8" y="19"/>
                    </a:lnTo>
                    <a:lnTo>
                      <a:pt x="16" y="7"/>
                    </a:lnTo>
                    <a:lnTo>
                      <a:pt x="23" y="4"/>
                    </a:lnTo>
                    <a:lnTo>
                      <a:pt x="35" y="0"/>
                    </a:lnTo>
                    <a:lnTo>
                      <a:pt x="50" y="4"/>
                    </a:lnTo>
                    <a:lnTo>
                      <a:pt x="58" y="11"/>
                    </a:lnTo>
                    <a:lnTo>
                      <a:pt x="66" y="19"/>
                    </a:lnTo>
                    <a:lnTo>
                      <a:pt x="69" y="30"/>
                    </a:lnTo>
                    <a:lnTo>
                      <a:pt x="66" y="38"/>
                    </a:lnTo>
                    <a:lnTo>
                      <a:pt x="66" y="46"/>
                    </a:lnTo>
                    <a:lnTo>
                      <a:pt x="54" y="61"/>
                    </a:lnTo>
                    <a:lnTo>
                      <a:pt x="43" y="76"/>
                    </a:lnTo>
                    <a:lnTo>
                      <a:pt x="31" y="88"/>
                    </a:lnTo>
                    <a:lnTo>
                      <a:pt x="23" y="96"/>
                    </a:lnTo>
                    <a:lnTo>
                      <a:pt x="16" y="103"/>
                    </a:lnTo>
                    <a:lnTo>
                      <a:pt x="46" y="103"/>
                    </a:lnTo>
                    <a:lnTo>
                      <a:pt x="54" y="103"/>
                    </a:lnTo>
                    <a:lnTo>
                      <a:pt x="58" y="103"/>
                    </a:lnTo>
                    <a:lnTo>
                      <a:pt x="62" y="99"/>
                    </a:lnTo>
                    <a:lnTo>
                      <a:pt x="66" y="99"/>
                    </a:lnTo>
                    <a:lnTo>
                      <a:pt x="69" y="96"/>
                    </a:lnTo>
                    <a:lnTo>
                      <a:pt x="73" y="92"/>
                    </a:lnTo>
                    <a:close/>
                  </a:path>
                </a:pathLst>
              </a:custGeom>
              <a:solidFill>
                <a:srgbClr val="000000"/>
              </a:solidFill>
              <a:ln w="0">
                <a:solidFill>
                  <a:srgbClr val="000000"/>
                </a:solidFill>
                <a:round/>
                <a:headEnd/>
                <a:tailEnd/>
              </a:ln>
            </p:spPr>
            <p:txBody>
              <a:bodyPr/>
              <a:lstStyle/>
              <a:p>
                <a:endParaRPr lang="en-CA"/>
              </a:p>
            </p:txBody>
          </p:sp>
          <p:sp>
            <p:nvSpPr>
              <p:cNvPr id="15792" name="Rectangle 143"/>
              <p:cNvSpPr>
                <a:spLocks noChangeArrowheads="1"/>
              </p:cNvSpPr>
              <p:nvPr/>
            </p:nvSpPr>
            <p:spPr bwMode="auto">
              <a:xfrm>
                <a:off x="4071" y="192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5793" name="Freeform 144"/>
              <p:cNvSpPr>
                <a:spLocks noEditPoints="1"/>
              </p:cNvSpPr>
              <p:nvPr/>
            </p:nvSpPr>
            <p:spPr bwMode="auto">
              <a:xfrm>
                <a:off x="4275" y="1948"/>
                <a:ext cx="72" cy="115"/>
              </a:xfrm>
              <a:custGeom>
                <a:avLst/>
                <a:gdLst>
                  <a:gd name="T0" fmla="*/ 0 w 72"/>
                  <a:gd name="T1" fmla="*/ 57 h 115"/>
                  <a:gd name="T2" fmla="*/ 3 w 72"/>
                  <a:gd name="T3" fmla="*/ 42 h 115"/>
                  <a:gd name="T4" fmla="*/ 7 w 72"/>
                  <a:gd name="T5" fmla="*/ 27 h 115"/>
                  <a:gd name="T6" fmla="*/ 11 w 72"/>
                  <a:gd name="T7" fmla="*/ 15 h 115"/>
                  <a:gd name="T8" fmla="*/ 23 w 72"/>
                  <a:gd name="T9" fmla="*/ 7 h 115"/>
                  <a:gd name="T10" fmla="*/ 26 w 72"/>
                  <a:gd name="T11" fmla="*/ 4 h 115"/>
                  <a:gd name="T12" fmla="*/ 34 w 72"/>
                  <a:gd name="T13" fmla="*/ 0 h 115"/>
                  <a:gd name="T14" fmla="*/ 46 w 72"/>
                  <a:gd name="T15" fmla="*/ 4 h 115"/>
                  <a:gd name="T16" fmla="*/ 49 w 72"/>
                  <a:gd name="T17" fmla="*/ 7 h 115"/>
                  <a:gd name="T18" fmla="*/ 57 w 72"/>
                  <a:gd name="T19" fmla="*/ 15 h 115"/>
                  <a:gd name="T20" fmla="*/ 65 w 72"/>
                  <a:gd name="T21" fmla="*/ 27 h 115"/>
                  <a:gd name="T22" fmla="*/ 69 w 72"/>
                  <a:gd name="T23" fmla="*/ 42 h 115"/>
                  <a:gd name="T24" fmla="*/ 72 w 72"/>
                  <a:gd name="T25" fmla="*/ 57 h 115"/>
                  <a:gd name="T26" fmla="*/ 69 w 72"/>
                  <a:gd name="T27" fmla="*/ 76 h 115"/>
                  <a:gd name="T28" fmla="*/ 65 w 72"/>
                  <a:gd name="T29" fmla="*/ 92 h 115"/>
                  <a:gd name="T30" fmla="*/ 57 w 72"/>
                  <a:gd name="T31" fmla="*/ 103 h 115"/>
                  <a:gd name="T32" fmla="*/ 49 w 72"/>
                  <a:gd name="T33" fmla="*/ 111 h 115"/>
                  <a:gd name="T34" fmla="*/ 42 w 72"/>
                  <a:gd name="T35" fmla="*/ 115 h 115"/>
                  <a:gd name="T36" fmla="*/ 34 w 72"/>
                  <a:gd name="T37" fmla="*/ 115 h 115"/>
                  <a:gd name="T38" fmla="*/ 26 w 72"/>
                  <a:gd name="T39" fmla="*/ 115 h 115"/>
                  <a:gd name="T40" fmla="*/ 15 w 72"/>
                  <a:gd name="T41" fmla="*/ 107 h 115"/>
                  <a:gd name="T42" fmla="*/ 11 w 72"/>
                  <a:gd name="T43" fmla="*/ 96 h 115"/>
                  <a:gd name="T44" fmla="*/ 3 w 72"/>
                  <a:gd name="T45" fmla="*/ 80 h 115"/>
                  <a:gd name="T46" fmla="*/ 0 w 72"/>
                  <a:gd name="T47" fmla="*/ 57 h 115"/>
                  <a:gd name="T48" fmla="*/ 15 w 72"/>
                  <a:gd name="T49" fmla="*/ 61 h 115"/>
                  <a:gd name="T50" fmla="*/ 19 w 72"/>
                  <a:gd name="T51" fmla="*/ 80 h 115"/>
                  <a:gd name="T52" fmla="*/ 23 w 72"/>
                  <a:gd name="T53" fmla="*/ 99 h 115"/>
                  <a:gd name="T54" fmla="*/ 26 w 72"/>
                  <a:gd name="T55" fmla="*/ 107 h 115"/>
                  <a:gd name="T56" fmla="*/ 30 w 72"/>
                  <a:gd name="T57" fmla="*/ 111 h 115"/>
                  <a:gd name="T58" fmla="*/ 34 w 72"/>
                  <a:gd name="T59" fmla="*/ 111 h 115"/>
                  <a:gd name="T60" fmla="*/ 38 w 72"/>
                  <a:gd name="T61" fmla="*/ 111 h 115"/>
                  <a:gd name="T62" fmla="*/ 46 w 72"/>
                  <a:gd name="T63" fmla="*/ 107 h 115"/>
                  <a:gd name="T64" fmla="*/ 49 w 72"/>
                  <a:gd name="T65" fmla="*/ 103 h 115"/>
                  <a:gd name="T66" fmla="*/ 49 w 72"/>
                  <a:gd name="T67" fmla="*/ 92 h 115"/>
                  <a:gd name="T68" fmla="*/ 53 w 72"/>
                  <a:gd name="T69" fmla="*/ 76 h 115"/>
                  <a:gd name="T70" fmla="*/ 53 w 72"/>
                  <a:gd name="T71" fmla="*/ 53 h 115"/>
                  <a:gd name="T72" fmla="*/ 53 w 72"/>
                  <a:gd name="T73" fmla="*/ 38 h 115"/>
                  <a:gd name="T74" fmla="*/ 49 w 72"/>
                  <a:gd name="T75" fmla="*/ 23 h 115"/>
                  <a:gd name="T76" fmla="*/ 49 w 72"/>
                  <a:gd name="T77" fmla="*/ 15 h 115"/>
                  <a:gd name="T78" fmla="*/ 42 w 72"/>
                  <a:gd name="T79" fmla="*/ 7 h 115"/>
                  <a:gd name="T80" fmla="*/ 42 w 72"/>
                  <a:gd name="T81" fmla="*/ 7 h 115"/>
                  <a:gd name="T82" fmla="*/ 34 w 72"/>
                  <a:gd name="T83" fmla="*/ 7 h 115"/>
                  <a:gd name="T84" fmla="*/ 30 w 72"/>
                  <a:gd name="T85" fmla="*/ 7 h 115"/>
                  <a:gd name="T86" fmla="*/ 26 w 72"/>
                  <a:gd name="T87" fmla="*/ 11 h 115"/>
                  <a:gd name="T88" fmla="*/ 23 w 72"/>
                  <a:gd name="T89" fmla="*/ 19 h 115"/>
                  <a:gd name="T90" fmla="*/ 19 w 72"/>
                  <a:gd name="T91" fmla="*/ 30 h 115"/>
                  <a:gd name="T92" fmla="*/ 19 w 72"/>
                  <a:gd name="T93" fmla="*/ 46 h 115"/>
                  <a:gd name="T94" fmla="*/ 15 w 72"/>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2"/>
                  <a:gd name="T145" fmla="*/ 0 h 115"/>
                  <a:gd name="T146" fmla="*/ 72 w 72"/>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2" h="115">
                    <a:moveTo>
                      <a:pt x="0" y="57"/>
                    </a:moveTo>
                    <a:lnTo>
                      <a:pt x="3" y="42"/>
                    </a:lnTo>
                    <a:lnTo>
                      <a:pt x="7" y="27"/>
                    </a:lnTo>
                    <a:lnTo>
                      <a:pt x="11" y="15"/>
                    </a:lnTo>
                    <a:lnTo>
                      <a:pt x="23" y="7"/>
                    </a:lnTo>
                    <a:lnTo>
                      <a:pt x="26" y="4"/>
                    </a:lnTo>
                    <a:lnTo>
                      <a:pt x="34" y="0"/>
                    </a:lnTo>
                    <a:lnTo>
                      <a:pt x="46" y="4"/>
                    </a:lnTo>
                    <a:lnTo>
                      <a:pt x="49" y="7"/>
                    </a:lnTo>
                    <a:lnTo>
                      <a:pt x="57" y="15"/>
                    </a:lnTo>
                    <a:lnTo>
                      <a:pt x="65" y="27"/>
                    </a:lnTo>
                    <a:lnTo>
                      <a:pt x="69" y="42"/>
                    </a:lnTo>
                    <a:lnTo>
                      <a:pt x="72" y="57"/>
                    </a:lnTo>
                    <a:lnTo>
                      <a:pt x="69" y="76"/>
                    </a:lnTo>
                    <a:lnTo>
                      <a:pt x="65" y="92"/>
                    </a:lnTo>
                    <a:lnTo>
                      <a:pt x="57" y="103"/>
                    </a:lnTo>
                    <a:lnTo>
                      <a:pt x="49" y="111"/>
                    </a:lnTo>
                    <a:lnTo>
                      <a:pt x="42" y="115"/>
                    </a:lnTo>
                    <a:lnTo>
                      <a:pt x="34" y="115"/>
                    </a:lnTo>
                    <a:lnTo>
                      <a:pt x="26" y="115"/>
                    </a:lnTo>
                    <a:lnTo>
                      <a:pt x="15" y="107"/>
                    </a:lnTo>
                    <a:lnTo>
                      <a:pt x="11" y="96"/>
                    </a:lnTo>
                    <a:lnTo>
                      <a:pt x="3" y="80"/>
                    </a:lnTo>
                    <a:lnTo>
                      <a:pt x="0" y="57"/>
                    </a:lnTo>
                    <a:close/>
                    <a:moveTo>
                      <a:pt x="15" y="61"/>
                    </a:moveTo>
                    <a:lnTo>
                      <a:pt x="19" y="80"/>
                    </a:lnTo>
                    <a:lnTo>
                      <a:pt x="23" y="99"/>
                    </a:lnTo>
                    <a:lnTo>
                      <a:pt x="26" y="107"/>
                    </a:lnTo>
                    <a:lnTo>
                      <a:pt x="30" y="111"/>
                    </a:lnTo>
                    <a:lnTo>
                      <a:pt x="34" y="111"/>
                    </a:lnTo>
                    <a:lnTo>
                      <a:pt x="38" y="111"/>
                    </a:lnTo>
                    <a:lnTo>
                      <a:pt x="46" y="107"/>
                    </a:lnTo>
                    <a:lnTo>
                      <a:pt x="49" y="103"/>
                    </a:lnTo>
                    <a:lnTo>
                      <a:pt x="49" y="92"/>
                    </a:lnTo>
                    <a:lnTo>
                      <a:pt x="53" y="76"/>
                    </a:lnTo>
                    <a:lnTo>
                      <a:pt x="53" y="53"/>
                    </a:lnTo>
                    <a:lnTo>
                      <a:pt x="53" y="38"/>
                    </a:lnTo>
                    <a:lnTo>
                      <a:pt x="49" y="23"/>
                    </a:lnTo>
                    <a:lnTo>
                      <a:pt x="49" y="15"/>
                    </a:lnTo>
                    <a:lnTo>
                      <a:pt x="42" y="7"/>
                    </a:lnTo>
                    <a:lnTo>
                      <a:pt x="34" y="7"/>
                    </a:lnTo>
                    <a:lnTo>
                      <a:pt x="30" y="7"/>
                    </a:lnTo>
                    <a:lnTo>
                      <a:pt x="26" y="11"/>
                    </a:lnTo>
                    <a:lnTo>
                      <a:pt x="23" y="19"/>
                    </a:lnTo>
                    <a:lnTo>
                      <a:pt x="19" y="30"/>
                    </a:lnTo>
                    <a:lnTo>
                      <a:pt x="19" y="46"/>
                    </a:lnTo>
                    <a:lnTo>
                      <a:pt x="15" y="61"/>
                    </a:lnTo>
                    <a:close/>
                  </a:path>
                </a:pathLst>
              </a:custGeom>
              <a:solidFill>
                <a:srgbClr val="000000"/>
              </a:solidFill>
              <a:ln w="0">
                <a:solidFill>
                  <a:srgbClr val="000000"/>
                </a:solidFill>
                <a:round/>
                <a:headEnd/>
                <a:tailEnd/>
              </a:ln>
            </p:spPr>
            <p:txBody>
              <a:bodyPr/>
              <a:lstStyle/>
              <a:p>
                <a:endParaRPr lang="en-CA"/>
              </a:p>
            </p:txBody>
          </p:sp>
          <p:sp>
            <p:nvSpPr>
              <p:cNvPr id="15794" name="Rectangle 145"/>
              <p:cNvSpPr>
                <a:spLocks noChangeArrowheads="1"/>
              </p:cNvSpPr>
              <p:nvPr/>
            </p:nvSpPr>
            <p:spPr bwMode="auto">
              <a:xfrm>
                <a:off x="4670" y="1921"/>
                <a:ext cx="7" cy="207"/>
              </a:xfrm>
              <a:prstGeom prst="rect">
                <a:avLst/>
              </a:prstGeom>
              <a:solidFill>
                <a:srgbClr val="000000"/>
              </a:solidFill>
              <a:ln w="0">
                <a:solidFill>
                  <a:srgbClr val="000000"/>
                </a:solidFill>
                <a:miter lim="800000"/>
                <a:headEnd/>
                <a:tailEnd/>
              </a:ln>
            </p:spPr>
            <p:txBody>
              <a:bodyPr/>
              <a:lstStyle/>
              <a:p>
                <a:endParaRPr lang="en-US"/>
              </a:p>
            </p:txBody>
          </p:sp>
          <p:sp>
            <p:nvSpPr>
              <p:cNvPr id="15795" name="Freeform 146"/>
              <p:cNvSpPr>
                <a:spLocks/>
              </p:cNvSpPr>
              <p:nvPr/>
            </p:nvSpPr>
            <p:spPr bwMode="auto">
              <a:xfrm>
                <a:off x="4885" y="2044"/>
                <a:ext cx="19" cy="19"/>
              </a:xfrm>
              <a:custGeom>
                <a:avLst/>
                <a:gdLst>
                  <a:gd name="T0" fmla="*/ 7 w 19"/>
                  <a:gd name="T1" fmla="*/ 0 h 19"/>
                  <a:gd name="T2" fmla="*/ 11 w 19"/>
                  <a:gd name="T3" fmla="*/ 0 h 19"/>
                  <a:gd name="T4" fmla="*/ 15 w 19"/>
                  <a:gd name="T5" fmla="*/ 3 h 19"/>
                  <a:gd name="T6" fmla="*/ 19 w 19"/>
                  <a:gd name="T7" fmla="*/ 7 h 19"/>
                  <a:gd name="T8" fmla="*/ 19 w 19"/>
                  <a:gd name="T9" fmla="*/ 11 h 19"/>
                  <a:gd name="T10" fmla="*/ 19 w 19"/>
                  <a:gd name="T11" fmla="*/ 15 h 19"/>
                  <a:gd name="T12" fmla="*/ 15 w 19"/>
                  <a:gd name="T13" fmla="*/ 19 h 19"/>
                  <a:gd name="T14" fmla="*/ 11 w 19"/>
                  <a:gd name="T15" fmla="*/ 19 h 19"/>
                  <a:gd name="T16" fmla="*/ 7 w 19"/>
                  <a:gd name="T17" fmla="*/ 19 h 19"/>
                  <a:gd name="T18" fmla="*/ 3 w 19"/>
                  <a:gd name="T19" fmla="*/ 19 h 19"/>
                  <a:gd name="T20" fmla="*/ 3 w 19"/>
                  <a:gd name="T21" fmla="*/ 19 h 19"/>
                  <a:gd name="T22" fmla="*/ 0 w 19"/>
                  <a:gd name="T23" fmla="*/ 15 h 19"/>
                  <a:gd name="T24" fmla="*/ 0 w 19"/>
                  <a:gd name="T25" fmla="*/ 11 h 19"/>
                  <a:gd name="T26" fmla="*/ 0 w 19"/>
                  <a:gd name="T27" fmla="*/ 7 h 19"/>
                  <a:gd name="T28" fmla="*/ 3 w 19"/>
                  <a:gd name="T29" fmla="*/ 3 h 19"/>
                  <a:gd name="T30" fmla="*/ 3 w 19"/>
                  <a:gd name="T31" fmla="*/ 0 h 19"/>
                  <a:gd name="T32" fmla="*/ 7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7" y="0"/>
                    </a:moveTo>
                    <a:lnTo>
                      <a:pt x="11" y="0"/>
                    </a:lnTo>
                    <a:lnTo>
                      <a:pt x="15" y="3"/>
                    </a:lnTo>
                    <a:lnTo>
                      <a:pt x="19" y="7"/>
                    </a:lnTo>
                    <a:lnTo>
                      <a:pt x="19" y="11"/>
                    </a:lnTo>
                    <a:lnTo>
                      <a:pt x="19" y="15"/>
                    </a:lnTo>
                    <a:lnTo>
                      <a:pt x="15" y="19"/>
                    </a:lnTo>
                    <a:lnTo>
                      <a:pt x="11" y="19"/>
                    </a:lnTo>
                    <a:lnTo>
                      <a:pt x="7" y="19"/>
                    </a:lnTo>
                    <a:lnTo>
                      <a:pt x="3" y="19"/>
                    </a:lnTo>
                    <a:lnTo>
                      <a:pt x="0" y="15"/>
                    </a:lnTo>
                    <a:lnTo>
                      <a:pt x="0" y="11"/>
                    </a:lnTo>
                    <a:lnTo>
                      <a:pt x="0" y="7"/>
                    </a:lnTo>
                    <a:lnTo>
                      <a:pt x="3" y="3"/>
                    </a:lnTo>
                    <a:lnTo>
                      <a:pt x="3" y="0"/>
                    </a:lnTo>
                    <a:lnTo>
                      <a:pt x="7" y="0"/>
                    </a:lnTo>
                    <a:close/>
                  </a:path>
                </a:pathLst>
              </a:custGeom>
              <a:solidFill>
                <a:srgbClr val="000000"/>
              </a:solidFill>
              <a:ln w="0">
                <a:solidFill>
                  <a:srgbClr val="000000"/>
                </a:solidFill>
                <a:round/>
                <a:headEnd/>
                <a:tailEnd/>
              </a:ln>
            </p:spPr>
            <p:txBody>
              <a:bodyPr/>
              <a:lstStyle/>
              <a:p>
                <a:endParaRPr lang="en-CA"/>
              </a:p>
            </p:txBody>
          </p:sp>
          <p:sp>
            <p:nvSpPr>
              <p:cNvPr id="15796" name="Freeform 147"/>
              <p:cNvSpPr>
                <a:spLocks noEditPoints="1"/>
              </p:cNvSpPr>
              <p:nvPr/>
            </p:nvSpPr>
            <p:spPr bwMode="auto">
              <a:xfrm>
                <a:off x="4919" y="1948"/>
                <a:ext cx="73" cy="115"/>
              </a:xfrm>
              <a:custGeom>
                <a:avLst/>
                <a:gdLst>
                  <a:gd name="T0" fmla="*/ 0 w 73"/>
                  <a:gd name="T1" fmla="*/ 57 h 115"/>
                  <a:gd name="T2" fmla="*/ 4 w 73"/>
                  <a:gd name="T3" fmla="*/ 42 h 115"/>
                  <a:gd name="T4" fmla="*/ 8 w 73"/>
                  <a:gd name="T5" fmla="*/ 27 h 115"/>
                  <a:gd name="T6" fmla="*/ 16 w 73"/>
                  <a:gd name="T7" fmla="*/ 15 h 115"/>
                  <a:gd name="T8" fmla="*/ 23 w 73"/>
                  <a:gd name="T9" fmla="*/ 7 h 115"/>
                  <a:gd name="T10" fmla="*/ 31 w 73"/>
                  <a:gd name="T11" fmla="*/ 4 h 115"/>
                  <a:gd name="T12" fmla="*/ 39 w 73"/>
                  <a:gd name="T13" fmla="*/ 0 h 115"/>
                  <a:gd name="T14" fmla="*/ 46 w 73"/>
                  <a:gd name="T15" fmla="*/ 4 h 115"/>
                  <a:gd name="T16" fmla="*/ 54 w 73"/>
                  <a:gd name="T17" fmla="*/ 7 h 115"/>
                  <a:gd name="T18" fmla="*/ 62 w 73"/>
                  <a:gd name="T19" fmla="*/ 15 h 115"/>
                  <a:gd name="T20" fmla="*/ 65 w 73"/>
                  <a:gd name="T21" fmla="*/ 27 h 115"/>
                  <a:gd name="T22" fmla="*/ 69 w 73"/>
                  <a:gd name="T23" fmla="*/ 42 h 115"/>
                  <a:gd name="T24" fmla="*/ 73 w 73"/>
                  <a:gd name="T25" fmla="*/ 57 h 115"/>
                  <a:gd name="T26" fmla="*/ 69 w 73"/>
                  <a:gd name="T27" fmla="*/ 76 h 115"/>
                  <a:gd name="T28" fmla="*/ 65 w 73"/>
                  <a:gd name="T29" fmla="*/ 92 h 115"/>
                  <a:gd name="T30" fmla="*/ 62 w 73"/>
                  <a:gd name="T31" fmla="*/ 103 h 115"/>
                  <a:gd name="T32" fmla="*/ 54 w 73"/>
                  <a:gd name="T33" fmla="*/ 111 h 115"/>
                  <a:gd name="T34" fmla="*/ 46 w 73"/>
                  <a:gd name="T35" fmla="*/ 115 h 115"/>
                  <a:gd name="T36" fmla="*/ 35 w 73"/>
                  <a:gd name="T37" fmla="*/ 115 h 115"/>
                  <a:gd name="T38" fmla="*/ 27 w 73"/>
                  <a:gd name="T39" fmla="*/ 115 h 115"/>
                  <a:gd name="T40" fmla="*/ 19 w 73"/>
                  <a:gd name="T41" fmla="*/ 107 h 115"/>
                  <a:gd name="T42" fmla="*/ 12 w 73"/>
                  <a:gd name="T43" fmla="*/ 96 h 115"/>
                  <a:gd name="T44" fmla="*/ 4 w 73"/>
                  <a:gd name="T45" fmla="*/ 80 h 115"/>
                  <a:gd name="T46" fmla="*/ 0 w 73"/>
                  <a:gd name="T47" fmla="*/ 57 h 115"/>
                  <a:gd name="T48" fmla="*/ 19 w 73"/>
                  <a:gd name="T49" fmla="*/ 61 h 115"/>
                  <a:gd name="T50" fmla="*/ 19 w 73"/>
                  <a:gd name="T51" fmla="*/ 80 h 115"/>
                  <a:gd name="T52" fmla="*/ 23 w 73"/>
                  <a:gd name="T53" fmla="*/ 99 h 115"/>
                  <a:gd name="T54" fmla="*/ 27 w 73"/>
                  <a:gd name="T55" fmla="*/ 107 h 115"/>
                  <a:gd name="T56" fmla="*/ 31 w 73"/>
                  <a:gd name="T57" fmla="*/ 111 h 115"/>
                  <a:gd name="T58" fmla="*/ 39 w 73"/>
                  <a:gd name="T59" fmla="*/ 111 h 115"/>
                  <a:gd name="T60" fmla="*/ 42 w 73"/>
                  <a:gd name="T61" fmla="*/ 111 h 115"/>
                  <a:gd name="T62" fmla="*/ 46 w 73"/>
                  <a:gd name="T63" fmla="*/ 107 h 115"/>
                  <a:gd name="T64" fmla="*/ 50 w 73"/>
                  <a:gd name="T65" fmla="*/ 103 h 115"/>
                  <a:gd name="T66" fmla="*/ 54 w 73"/>
                  <a:gd name="T67" fmla="*/ 92 h 115"/>
                  <a:gd name="T68" fmla="*/ 54 w 73"/>
                  <a:gd name="T69" fmla="*/ 76 h 115"/>
                  <a:gd name="T70" fmla="*/ 58 w 73"/>
                  <a:gd name="T71" fmla="*/ 53 h 115"/>
                  <a:gd name="T72" fmla="*/ 54 w 73"/>
                  <a:gd name="T73" fmla="*/ 38 h 115"/>
                  <a:gd name="T74" fmla="*/ 54 w 73"/>
                  <a:gd name="T75" fmla="*/ 23 h 115"/>
                  <a:gd name="T76" fmla="*/ 50 w 73"/>
                  <a:gd name="T77" fmla="*/ 15 h 115"/>
                  <a:gd name="T78" fmla="*/ 46 w 73"/>
                  <a:gd name="T79" fmla="*/ 7 h 115"/>
                  <a:gd name="T80" fmla="*/ 42 w 73"/>
                  <a:gd name="T81" fmla="*/ 7 h 115"/>
                  <a:gd name="T82" fmla="*/ 39 w 73"/>
                  <a:gd name="T83" fmla="*/ 7 h 115"/>
                  <a:gd name="T84" fmla="*/ 31 w 73"/>
                  <a:gd name="T85" fmla="*/ 7 h 115"/>
                  <a:gd name="T86" fmla="*/ 27 w 73"/>
                  <a:gd name="T87" fmla="*/ 11 h 115"/>
                  <a:gd name="T88" fmla="*/ 23 w 73"/>
                  <a:gd name="T89" fmla="*/ 19 h 115"/>
                  <a:gd name="T90" fmla="*/ 19 w 73"/>
                  <a:gd name="T91" fmla="*/ 30 h 115"/>
                  <a:gd name="T92" fmla="*/ 19 w 73"/>
                  <a:gd name="T93" fmla="*/ 46 h 115"/>
                  <a:gd name="T94" fmla="*/ 19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7"/>
                    </a:moveTo>
                    <a:lnTo>
                      <a:pt x="4" y="42"/>
                    </a:lnTo>
                    <a:lnTo>
                      <a:pt x="8" y="27"/>
                    </a:lnTo>
                    <a:lnTo>
                      <a:pt x="16" y="15"/>
                    </a:lnTo>
                    <a:lnTo>
                      <a:pt x="23" y="7"/>
                    </a:lnTo>
                    <a:lnTo>
                      <a:pt x="31" y="4"/>
                    </a:lnTo>
                    <a:lnTo>
                      <a:pt x="39" y="0"/>
                    </a:lnTo>
                    <a:lnTo>
                      <a:pt x="46" y="4"/>
                    </a:lnTo>
                    <a:lnTo>
                      <a:pt x="54" y="7"/>
                    </a:lnTo>
                    <a:lnTo>
                      <a:pt x="62" y="15"/>
                    </a:lnTo>
                    <a:lnTo>
                      <a:pt x="65" y="27"/>
                    </a:lnTo>
                    <a:lnTo>
                      <a:pt x="69" y="42"/>
                    </a:lnTo>
                    <a:lnTo>
                      <a:pt x="73" y="57"/>
                    </a:lnTo>
                    <a:lnTo>
                      <a:pt x="69" y="76"/>
                    </a:lnTo>
                    <a:lnTo>
                      <a:pt x="65" y="92"/>
                    </a:lnTo>
                    <a:lnTo>
                      <a:pt x="62" y="103"/>
                    </a:lnTo>
                    <a:lnTo>
                      <a:pt x="54" y="111"/>
                    </a:lnTo>
                    <a:lnTo>
                      <a:pt x="46" y="115"/>
                    </a:lnTo>
                    <a:lnTo>
                      <a:pt x="35" y="115"/>
                    </a:lnTo>
                    <a:lnTo>
                      <a:pt x="27" y="115"/>
                    </a:lnTo>
                    <a:lnTo>
                      <a:pt x="19" y="107"/>
                    </a:lnTo>
                    <a:lnTo>
                      <a:pt x="12" y="96"/>
                    </a:lnTo>
                    <a:lnTo>
                      <a:pt x="4" y="80"/>
                    </a:lnTo>
                    <a:lnTo>
                      <a:pt x="0" y="57"/>
                    </a:lnTo>
                    <a:close/>
                    <a:moveTo>
                      <a:pt x="19" y="61"/>
                    </a:moveTo>
                    <a:lnTo>
                      <a:pt x="19" y="80"/>
                    </a:lnTo>
                    <a:lnTo>
                      <a:pt x="23" y="99"/>
                    </a:lnTo>
                    <a:lnTo>
                      <a:pt x="27" y="107"/>
                    </a:lnTo>
                    <a:lnTo>
                      <a:pt x="31" y="111"/>
                    </a:lnTo>
                    <a:lnTo>
                      <a:pt x="39" y="111"/>
                    </a:lnTo>
                    <a:lnTo>
                      <a:pt x="42" y="111"/>
                    </a:lnTo>
                    <a:lnTo>
                      <a:pt x="46" y="107"/>
                    </a:lnTo>
                    <a:lnTo>
                      <a:pt x="50" y="103"/>
                    </a:lnTo>
                    <a:lnTo>
                      <a:pt x="54" y="92"/>
                    </a:lnTo>
                    <a:lnTo>
                      <a:pt x="54" y="76"/>
                    </a:lnTo>
                    <a:lnTo>
                      <a:pt x="58" y="53"/>
                    </a:lnTo>
                    <a:lnTo>
                      <a:pt x="54" y="38"/>
                    </a:lnTo>
                    <a:lnTo>
                      <a:pt x="54" y="23"/>
                    </a:lnTo>
                    <a:lnTo>
                      <a:pt x="50" y="15"/>
                    </a:lnTo>
                    <a:lnTo>
                      <a:pt x="46" y="7"/>
                    </a:lnTo>
                    <a:lnTo>
                      <a:pt x="42" y="7"/>
                    </a:lnTo>
                    <a:lnTo>
                      <a:pt x="39" y="7"/>
                    </a:lnTo>
                    <a:lnTo>
                      <a:pt x="31" y="7"/>
                    </a:lnTo>
                    <a:lnTo>
                      <a:pt x="27" y="11"/>
                    </a:lnTo>
                    <a:lnTo>
                      <a:pt x="23" y="19"/>
                    </a:lnTo>
                    <a:lnTo>
                      <a:pt x="19" y="30"/>
                    </a:lnTo>
                    <a:lnTo>
                      <a:pt x="19" y="46"/>
                    </a:lnTo>
                    <a:lnTo>
                      <a:pt x="19" y="61"/>
                    </a:lnTo>
                    <a:close/>
                  </a:path>
                </a:pathLst>
              </a:custGeom>
              <a:solidFill>
                <a:srgbClr val="000000"/>
              </a:solidFill>
              <a:ln w="0">
                <a:solidFill>
                  <a:srgbClr val="000000"/>
                </a:solidFill>
                <a:round/>
                <a:headEnd/>
                <a:tailEnd/>
              </a:ln>
            </p:spPr>
            <p:txBody>
              <a:bodyPr/>
              <a:lstStyle/>
              <a:p>
                <a:endParaRPr lang="en-CA"/>
              </a:p>
            </p:txBody>
          </p:sp>
          <p:sp>
            <p:nvSpPr>
              <p:cNvPr id="15797" name="Freeform 148"/>
              <p:cNvSpPr>
                <a:spLocks noEditPoints="1"/>
              </p:cNvSpPr>
              <p:nvPr/>
            </p:nvSpPr>
            <p:spPr bwMode="auto">
              <a:xfrm>
                <a:off x="5004" y="1948"/>
                <a:ext cx="72" cy="115"/>
              </a:xfrm>
              <a:custGeom>
                <a:avLst/>
                <a:gdLst>
                  <a:gd name="T0" fmla="*/ 0 w 72"/>
                  <a:gd name="T1" fmla="*/ 57 h 115"/>
                  <a:gd name="T2" fmla="*/ 3 w 72"/>
                  <a:gd name="T3" fmla="*/ 42 h 115"/>
                  <a:gd name="T4" fmla="*/ 7 w 72"/>
                  <a:gd name="T5" fmla="*/ 27 h 115"/>
                  <a:gd name="T6" fmla="*/ 15 w 72"/>
                  <a:gd name="T7" fmla="*/ 15 h 115"/>
                  <a:gd name="T8" fmla="*/ 23 w 72"/>
                  <a:gd name="T9" fmla="*/ 7 h 115"/>
                  <a:gd name="T10" fmla="*/ 30 w 72"/>
                  <a:gd name="T11" fmla="*/ 4 h 115"/>
                  <a:gd name="T12" fmla="*/ 38 w 72"/>
                  <a:gd name="T13" fmla="*/ 0 h 115"/>
                  <a:gd name="T14" fmla="*/ 46 w 72"/>
                  <a:gd name="T15" fmla="*/ 4 h 115"/>
                  <a:gd name="T16" fmla="*/ 53 w 72"/>
                  <a:gd name="T17" fmla="*/ 7 h 115"/>
                  <a:gd name="T18" fmla="*/ 57 w 72"/>
                  <a:gd name="T19" fmla="*/ 15 h 115"/>
                  <a:gd name="T20" fmla="*/ 65 w 72"/>
                  <a:gd name="T21" fmla="*/ 27 h 115"/>
                  <a:gd name="T22" fmla="*/ 69 w 72"/>
                  <a:gd name="T23" fmla="*/ 42 h 115"/>
                  <a:gd name="T24" fmla="*/ 72 w 72"/>
                  <a:gd name="T25" fmla="*/ 57 h 115"/>
                  <a:gd name="T26" fmla="*/ 69 w 72"/>
                  <a:gd name="T27" fmla="*/ 76 h 115"/>
                  <a:gd name="T28" fmla="*/ 65 w 72"/>
                  <a:gd name="T29" fmla="*/ 92 h 115"/>
                  <a:gd name="T30" fmla="*/ 61 w 72"/>
                  <a:gd name="T31" fmla="*/ 103 h 115"/>
                  <a:gd name="T32" fmla="*/ 53 w 72"/>
                  <a:gd name="T33" fmla="*/ 111 h 115"/>
                  <a:gd name="T34" fmla="*/ 42 w 72"/>
                  <a:gd name="T35" fmla="*/ 115 h 115"/>
                  <a:gd name="T36" fmla="*/ 34 w 72"/>
                  <a:gd name="T37" fmla="*/ 115 h 115"/>
                  <a:gd name="T38" fmla="*/ 26 w 72"/>
                  <a:gd name="T39" fmla="*/ 115 h 115"/>
                  <a:gd name="T40" fmla="*/ 19 w 72"/>
                  <a:gd name="T41" fmla="*/ 107 h 115"/>
                  <a:gd name="T42" fmla="*/ 11 w 72"/>
                  <a:gd name="T43" fmla="*/ 96 h 115"/>
                  <a:gd name="T44" fmla="*/ 3 w 72"/>
                  <a:gd name="T45" fmla="*/ 80 h 115"/>
                  <a:gd name="T46" fmla="*/ 0 w 72"/>
                  <a:gd name="T47" fmla="*/ 57 h 115"/>
                  <a:gd name="T48" fmla="*/ 15 w 72"/>
                  <a:gd name="T49" fmla="*/ 61 h 115"/>
                  <a:gd name="T50" fmla="*/ 19 w 72"/>
                  <a:gd name="T51" fmla="*/ 80 h 115"/>
                  <a:gd name="T52" fmla="*/ 23 w 72"/>
                  <a:gd name="T53" fmla="*/ 99 h 115"/>
                  <a:gd name="T54" fmla="*/ 26 w 72"/>
                  <a:gd name="T55" fmla="*/ 107 h 115"/>
                  <a:gd name="T56" fmla="*/ 30 w 72"/>
                  <a:gd name="T57" fmla="*/ 111 h 115"/>
                  <a:gd name="T58" fmla="*/ 34 w 72"/>
                  <a:gd name="T59" fmla="*/ 111 h 115"/>
                  <a:gd name="T60" fmla="*/ 42 w 72"/>
                  <a:gd name="T61" fmla="*/ 111 h 115"/>
                  <a:gd name="T62" fmla="*/ 46 w 72"/>
                  <a:gd name="T63" fmla="*/ 107 h 115"/>
                  <a:gd name="T64" fmla="*/ 49 w 72"/>
                  <a:gd name="T65" fmla="*/ 103 h 115"/>
                  <a:gd name="T66" fmla="*/ 53 w 72"/>
                  <a:gd name="T67" fmla="*/ 92 h 115"/>
                  <a:gd name="T68" fmla="*/ 53 w 72"/>
                  <a:gd name="T69" fmla="*/ 76 h 115"/>
                  <a:gd name="T70" fmla="*/ 57 w 72"/>
                  <a:gd name="T71" fmla="*/ 53 h 115"/>
                  <a:gd name="T72" fmla="*/ 53 w 72"/>
                  <a:gd name="T73" fmla="*/ 38 h 115"/>
                  <a:gd name="T74" fmla="*/ 53 w 72"/>
                  <a:gd name="T75" fmla="*/ 23 h 115"/>
                  <a:gd name="T76" fmla="*/ 49 w 72"/>
                  <a:gd name="T77" fmla="*/ 15 h 115"/>
                  <a:gd name="T78" fmla="*/ 46 w 72"/>
                  <a:gd name="T79" fmla="*/ 7 h 115"/>
                  <a:gd name="T80" fmla="*/ 42 w 72"/>
                  <a:gd name="T81" fmla="*/ 7 h 115"/>
                  <a:gd name="T82" fmla="*/ 38 w 72"/>
                  <a:gd name="T83" fmla="*/ 7 h 115"/>
                  <a:gd name="T84" fmla="*/ 30 w 72"/>
                  <a:gd name="T85" fmla="*/ 7 h 115"/>
                  <a:gd name="T86" fmla="*/ 26 w 72"/>
                  <a:gd name="T87" fmla="*/ 11 h 115"/>
                  <a:gd name="T88" fmla="*/ 23 w 72"/>
                  <a:gd name="T89" fmla="*/ 19 h 115"/>
                  <a:gd name="T90" fmla="*/ 19 w 72"/>
                  <a:gd name="T91" fmla="*/ 30 h 115"/>
                  <a:gd name="T92" fmla="*/ 19 w 72"/>
                  <a:gd name="T93" fmla="*/ 46 h 115"/>
                  <a:gd name="T94" fmla="*/ 15 w 72"/>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2"/>
                  <a:gd name="T145" fmla="*/ 0 h 115"/>
                  <a:gd name="T146" fmla="*/ 72 w 72"/>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2" h="115">
                    <a:moveTo>
                      <a:pt x="0" y="57"/>
                    </a:moveTo>
                    <a:lnTo>
                      <a:pt x="3" y="42"/>
                    </a:lnTo>
                    <a:lnTo>
                      <a:pt x="7" y="27"/>
                    </a:lnTo>
                    <a:lnTo>
                      <a:pt x="15" y="15"/>
                    </a:lnTo>
                    <a:lnTo>
                      <a:pt x="23" y="7"/>
                    </a:lnTo>
                    <a:lnTo>
                      <a:pt x="30" y="4"/>
                    </a:lnTo>
                    <a:lnTo>
                      <a:pt x="38" y="0"/>
                    </a:lnTo>
                    <a:lnTo>
                      <a:pt x="46" y="4"/>
                    </a:lnTo>
                    <a:lnTo>
                      <a:pt x="53" y="7"/>
                    </a:lnTo>
                    <a:lnTo>
                      <a:pt x="57" y="15"/>
                    </a:lnTo>
                    <a:lnTo>
                      <a:pt x="65" y="27"/>
                    </a:lnTo>
                    <a:lnTo>
                      <a:pt x="69" y="42"/>
                    </a:lnTo>
                    <a:lnTo>
                      <a:pt x="72" y="57"/>
                    </a:lnTo>
                    <a:lnTo>
                      <a:pt x="69" y="76"/>
                    </a:lnTo>
                    <a:lnTo>
                      <a:pt x="65" y="92"/>
                    </a:lnTo>
                    <a:lnTo>
                      <a:pt x="61" y="103"/>
                    </a:lnTo>
                    <a:lnTo>
                      <a:pt x="53" y="111"/>
                    </a:lnTo>
                    <a:lnTo>
                      <a:pt x="42" y="115"/>
                    </a:lnTo>
                    <a:lnTo>
                      <a:pt x="34" y="115"/>
                    </a:lnTo>
                    <a:lnTo>
                      <a:pt x="26" y="115"/>
                    </a:lnTo>
                    <a:lnTo>
                      <a:pt x="19" y="107"/>
                    </a:lnTo>
                    <a:lnTo>
                      <a:pt x="11" y="96"/>
                    </a:lnTo>
                    <a:lnTo>
                      <a:pt x="3" y="80"/>
                    </a:lnTo>
                    <a:lnTo>
                      <a:pt x="0" y="57"/>
                    </a:lnTo>
                    <a:close/>
                    <a:moveTo>
                      <a:pt x="15" y="61"/>
                    </a:moveTo>
                    <a:lnTo>
                      <a:pt x="19" y="80"/>
                    </a:lnTo>
                    <a:lnTo>
                      <a:pt x="23" y="99"/>
                    </a:lnTo>
                    <a:lnTo>
                      <a:pt x="26" y="107"/>
                    </a:lnTo>
                    <a:lnTo>
                      <a:pt x="30" y="111"/>
                    </a:lnTo>
                    <a:lnTo>
                      <a:pt x="34" y="111"/>
                    </a:lnTo>
                    <a:lnTo>
                      <a:pt x="42" y="111"/>
                    </a:lnTo>
                    <a:lnTo>
                      <a:pt x="46" y="107"/>
                    </a:lnTo>
                    <a:lnTo>
                      <a:pt x="49" y="103"/>
                    </a:lnTo>
                    <a:lnTo>
                      <a:pt x="53" y="92"/>
                    </a:lnTo>
                    <a:lnTo>
                      <a:pt x="53" y="76"/>
                    </a:lnTo>
                    <a:lnTo>
                      <a:pt x="57" y="53"/>
                    </a:lnTo>
                    <a:lnTo>
                      <a:pt x="53" y="38"/>
                    </a:lnTo>
                    <a:lnTo>
                      <a:pt x="53" y="23"/>
                    </a:lnTo>
                    <a:lnTo>
                      <a:pt x="49" y="15"/>
                    </a:lnTo>
                    <a:lnTo>
                      <a:pt x="46" y="7"/>
                    </a:lnTo>
                    <a:lnTo>
                      <a:pt x="42" y="7"/>
                    </a:lnTo>
                    <a:lnTo>
                      <a:pt x="38" y="7"/>
                    </a:lnTo>
                    <a:lnTo>
                      <a:pt x="30" y="7"/>
                    </a:lnTo>
                    <a:lnTo>
                      <a:pt x="26" y="11"/>
                    </a:lnTo>
                    <a:lnTo>
                      <a:pt x="23" y="19"/>
                    </a:lnTo>
                    <a:lnTo>
                      <a:pt x="19" y="30"/>
                    </a:lnTo>
                    <a:lnTo>
                      <a:pt x="19" y="46"/>
                    </a:lnTo>
                    <a:lnTo>
                      <a:pt x="15" y="61"/>
                    </a:lnTo>
                    <a:close/>
                  </a:path>
                </a:pathLst>
              </a:custGeom>
              <a:solidFill>
                <a:srgbClr val="000000"/>
              </a:solidFill>
              <a:ln w="0">
                <a:solidFill>
                  <a:srgbClr val="000000"/>
                </a:solidFill>
                <a:round/>
                <a:headEnd/>
                <a:tailEnd/>
              </a:ln>
            </p:spPr>
            <p:txBody>
              <a:bodyPr/>
              <a:lstStyle/>
              <a:p>
                <a:endParaRPr lang="en-CA"/>
              </a:p>
            </p:txBody>
          </p:sp>
          <p:sp>
            <p:nvSpPr>
              <p:cNvPr id="15798" name="Freeform 149"/>
              <p:cNvSpPr>
                <a:spLocks/>
              </p:cNvSpPr>
              <p:nvPr/>
            </p:nvSpPr>
            <p:spPr bwMode="auto">
              <a:xfrm>
                <a:off x="5088" y="1948"/>
                <a:ext cx="65" cy="115"/>
              </a:xfrm>
              <a:custGeom>
                <a:avLst/>
                <a:gdLst>
                  <a:gd name="T0" fmla="*/ 8 w 65"/>
                  <a:gd name="T1" fmla="*/ 15 h 115"/>
                  <a:gd name="T2" fmla="*/ 23 w 65"/>
                  <a:gd name="T3" fmla="*/ 4 h 115"/>
                  <a:gd name="T4" fmla="*/ 46 w 65"/>
                  <a:gd name="T5" fmla="*/ 4 h 115"/>
                  <a:gd name="T6" fmla="*/ 58 w 65"/>
                  <a:gd name="T7" fmla="*/ 15 h 115"/>
                  <a:gd name="T8" fmla="*/ 58 w 65"/>
                  <a:gd name="T9" fmla="*/ 30 h 115"/>
                  <a:gd name="T10" fmla="*/ 42 w 65"/>
                  <a:gd name="T11" fmla="*/ 50 h 115"/>
                  <a:gd name="T12" fmla="*/ 58 w 65"/>
                  <a:gd name="T13" fmla="*/ 61 h 115"/>
                  <a:gd name="T14" fmla="*/ 65 w 65"/>
                  <a:gd name="T15" fmla="*/ 76 h 115"/>
                  <a:gd name="T16" fmla="*/ 54 w 65"/>
                  <a:gd name="T17" fmla="*/ 103 h 115"/>
                  <a:gd name="T18" fmla="*/ 35 w 65"/>
                  <a:gd name="T19" fmla="*/ 115 h 115"/>
                  <a:gd name="T20" fmla="*/ 11 w 65"/>
                  <a:gd name="T21" fmla="*/ 115 h 115"/>
                  <a:gd name="T22" fmla="*/ 4 w 65"/>
                  <a:gd name="T23" fmla="*/ 111 h 115"/>
                  <a:gd name="T24" fmla="*/ 0 w 65"/>
                  <a:gd name="T25" fmla="*/ 107 h 115"/>
                  <a:gd name="T26" fmla="*/ 4 w 65"/>
                  <a:gd name="T27" fmla="*/ 103 h 115"/>
                  <a:gd name="T28" fmla="*/ 11 w 65"/>
                  <a:gd name="T29" fmla="*/ 103 h 115"/>
                  <a:gd name="T30" fmla="*/ 15 w 65"/>
                  <a:gd name="T31" fmla="*/ 103 h 115"/>
                  <a:gd name="T32" fmla="*/ 23 w 65"/>
                  <a:gd name="T33" fmla="*/ 107 h 115"/>
                  <a:gd name="T34" fmla="*/ 27 w 65"/>
                  <a:gd name="T35" fmla="*/ 107 h 115"/>
                  <a:gd name="T36" fmla="*/ 38 w 65"/>
                  <a:gd name="T37" fmla="*/ 107 h 115"/>
                  <a:gd name="T38" fmla="*/ 50 w 65"/>
                  <a:gd name="T39" fmla="*/ 96 h 115"/>
                  <a:gd name="T40" fmla="*/ 50 w 65"/>
                  <a:gd name="T41" fmla="*/ 80 h 115"/>
                  <a:gd name="T42" fmla="*/ 46 w 65"/>
                  <a:gd name="T43" fmla="*/ 69 h 115"/>
                  <a:gd name="T44" fmla="*/ 42 w 65"/>
                  <a:gd name="T45" fmla="*/ 65 h 115"/>
                  <a:gd name="T46" fmla="*/ 31 w 65"/>
                  <a:gd name="T47" fmla="*/ 57 h 115"/>
                  <a:gd name="T48" fmla="*/ 19 w 65"/>
                  <a:gd name="T49" fmla="*/ 57 h 115"/>
                  <a:gd name="T50" fmla="*/ 27 w 65"/>
                  <a:gd name="T51" fmla="*/ 53 h 115"/>
                  <a:gd name="T52" fmla="*/ 38 w 65"/>
                  <a:gd name="T53" fmla="*/ 46 h 115"/>
                  <a:gd name="T54" fmla="*/ 46 w 65"/>
                  <a:gd name="T55" fmla="*/ 38 h 115"/>
                  <a:gd name="T56" fmla="*/ 46 w 65"/>
                  <a:gd name="T57" fmla="*/ 23 h 115"/>
                  <a:gd name="T58" fmla="*/ 35 w 65"/>
                  <a:gd name="T59" fmla="*/ 11 h 115"/>
                  <a:gd name="T60" fmla="*/ 19 w 65"/>
                  <a:gd name="T61" fmla="*/ 11 h 115"/>
                  <a:gd name="T62" fmla="*/ 4 w 65"/>
                  <a:gd name="T63" fmla="*/ 23 h 11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5"/>
                  <a:gd name="T97" fmla="*/ 0 h 115"/>
                  <a:gd name="T98" fmla="*/ 65 w 65"/>
                  <a:gd name="T99" fmla="*/ 115 h 11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5" h="115">
                    <a:moveTo>
                      <a:pt x="4" y="23"/>
                    </a:moveTo>
                    <a:lnTo>
                      <a:pt x="8" y="15"/>
                    </a:lnTo>
                    <a:lnTo>
                      <a:pt x="15" y="7"/>
                    </a:lnTo>
                    <a:lnTo>
                      <a:pt x="23" y="4"/>
                    </a:lnTo>
                    <a:lnTo>
                      <a:pt x="35" y="0"/>
                    </a:lnTo>
                    <a:lnTo>
                      <a:pt x="46" y="4"/>
                    </a:lnTo>
                    <a:lnTo>
                      <a:pt x="54" y="7"/>
                    </a:lnTo>
                    <a:lnTo>
                      <a:pt x="58" y="15"/>
                    </a:lnTo>
                    <a:lnTo>
                      <a:pt x="58" y="23"/>
                    </a:lnTo>
                    <a:lnTo>
                      <a:pt x="58" y="30"/>
                    </a:lnTo>
                    <a:lnTo>
                      <a:pt x="54" y="38"/>
                    </a:lnTo>
                    <a:lnTo>
                      <a:pt x="42" y="50"/>
                    </a:lnTo>
                    <a:lnTo>
                      <a:pt x="54" y="53"/>
                    </a:lnTo>
                    <a:lnTo>
                      <a:pt x="58" y="61"/>
                    </a:lnTo>
                    <a:lnTo>
                      <a:pt x="61" y="69"/>
                    </a:lnTo>
                    <a:lnTo>
                      <a:pt x="65" y="76"/>
                    </a:lnTo>
                    <a:lnTo>
                      <a:pt x="61" y="92"/>
                    </a:lnTo>
                    <a:lnTo>
                      <a:pt x="54" y="103"/>
                    </a:lnTo>
                    <a:lnTo>
                      <a:pt x="46" y="111"/>
                    </a:lnTo>
                    <a:lnTo>
                      <a:pt x="35" y="115"/>
                    </a:lnTo>
                    <a:lnTo>
                      <a:pt x="19" y="115"/>
                    </a:lnTo>
                    <a:lnTo>
                      <a:pt x="11" y="115"/>
                    </a:lnTo>
                    <a:lnTo>
                      <a:pt x="4" y="115"/>
                    </a:lnTo>
                    <a:lnTo>
                      <a:pt x="4" y="111"/>
                    </a:lnTo>
                    <a:lnTo>
                      <a:pt x="0" y="107"/>
                    </a:lnTo>
                    <a:lnTo>
                      <a:pt x="4" y="103"/>
                    </a:lnTo>
                    <a:lnTo>
                      <a:pt x="8" y="103"/>
                    </a:lnTo>
                    <a:lnTo>
                      <a:pt x="11" y="103"/>
                    </a:lnTo>
                    <a:lnTo>
                      <a:pt x="15" y="103"/>
                    </a:lnTo>
                    <a:lnTo>
                      <a:pt x="19" y="107"/>
                    </a:lnTo>
                    <a:lnTo>
                      <a:pt x="23" y="107"/>
                    </a:lnTo>
                    <a:lnTo>
                      <a:pt x="27" y="107"/>
                    </a:lnTo>
                    <a:lnTo>
                      <a:pt x="31" y="111"/>
                    </a:lnTo>
                    <a:lnTo>
                      <a:pt x="38" y="107"/>
                    </a:lnTo>
                    <a:lnTo>
                      <a:pt x="46" y="103"/>
                    </a:lnTo>
                    <a:lnTo>
                      <a:pt x="50" y="96"/>
                    </a:lnTo>
                    <a:lnTo>
                      <a:pt x="54" y="88"/>
                    </a:lnTo>
                    <a:lnTo>
                      <a:pt x="50" y="80"/>
                    </a:lnTo>
                    <a:lnTo>
                      <a:pt x="50" y="73"/>
                    </a:lnTo>
                    <a:lnTo>
                      <a:pt x="46" y="69"/>
                    </a:lnTo>
                    <a:lnTo>
                      <a:pt x="42" y="65"/>
                    </a:lnTo>
                    <a:lnTo>
                      <a:pt x="35" y="61"/>
                    </a:lnTo>
                    <a:lnTo>
                      <a:pt x="31" y="57"/>
                    </a:lnTo>
                    <a:lnTo>
                      <a:pt x="23" y="57"/>
                    </a:lnTo>
                    <a:lnTo>
                      <a:pt x="19" y="57"/>
                    </a:lnTo>
                    <a:lnTo>
                      <a:pt x="27" y="53"/>
                    </a:lnTo>
                    <a:lnTo>
                      <a:pt x="35" y="53"/>
                    </a:lnTo>
                    <a:lnTo>
                      <a:pt x="38" y="46"/>
                    </a:lnTo>
                    <a:lnTo>
                      <a:pt x="42" y="42"/>
                    </a:lnTo>
                    <a:lnTo>
                      <a:pt x="46" y="38"/>
                    </a:lnTo>
                    <a:lnTo>
                      <a:pt x="46" y="30"/>
                    </a:lnTo>
                    <a:lnTo>
                      <a:pt x="46" y="23"/>
                    </a:lnTo>
                    <a:lnTo>
                      <a:pt x="42" y="15"/>
                    </a:lnTo>
                    <a:lnTo>
                      <a:pt x="35" y="11"/>
                    </a:lnTo>
                    <a:lnTo>
                      <a:pt x="27" y="11"/>
                    </a:lnTo>
                    <a:lnTo>
                      <a:pt x="19" y="11"/>
                    </a:lnTo>
                    <a:lnTo>
                      <a:pt x="11" y="19"/>
                    </a:lnTo>
                    <a:lnTo>
                      <a:pt x="4" y="23"/>
                    </a:lnTo>
                    <a:close/>
                  </a:path>
                </a:pathLst>
              </a:custGeom>
              <a:solidFill>
                <a:srgbClr val="000000"/>
              </a:solidFill>
              <a:ln w="0">
                <a:solidFill>
                  <a:srgbClr val="000000"/>
                </a:solidFill>
                <a:round/>
                <a:headEnd/>
                <a:tailEnd/>
              </a:ln>
            </p:spPr>
            <p:txBody>
              <a:bodyPr/>
              <a:lstStyle/>
              <a:p>
                <a:endParaRPr lang="en-CA"/>
              </a:p>
            </p:txBody>
          </p:sp>
          <p:sp>
            <p:nvSpPr>
              <p:cNvPr id="15799" name="Freeform 150"/>
              <p:cNvSpPr>
                <a:spLocks/>
              </p:cNvSpPr>
              <p:nvPr/>
            </p:nvSpPr>
            <p:spPr bwMode="auto">
              <a:xfrm>
                <a:off x="5172" y="1952"/>
                <a:ext cx="73" cy="111"/>
              </a:xfrm>
              <a:custGeom>
                <a:avLst/>
                <a:gdLst>
                  <a:gd name="T0" fmla="*/ 12 w 73"/>
                  <a:gd name="T1" fmla="*/ 0 h 111"/>
                  <a:gd name="T2" fmla="*/ 73 w 73"/>
                  <a:gd name="T3" fmla="*/ 0 h 111"/>
                  <a:gd name="T4" fmla="*/ 73 w 73"/>
                  <a:gd name="T5" fmla="*/ 3 h 111"/>
                  <a:gd name="T6" fmla="*/ 31 w 73"/>
                  <a:gd name="T7" fmla="*/ 111 h 111"/>
                  <a:gd name="T8" fmla="*/ 23 w 73"/>
                  <a:gd name="T9" fmla="*/ 111 h 111"/>
                  <a:gd name="T10" fmla="*/ 58 w 73"/>
                  <a:gd name="T11" fmla="*/ 11 h 111"/>
                  <a:gd name="T12" fmla="*/ 27 w 73"/>
                  <a:gd name="T13" fmla="*/ 11 h 111"/>
                  <a:gd name="T14" fmla="*/ 20 w 73"/>
                  <a:gd name="T15" fmla="*/ 11 h 111"/>
                  <a:gd name="T16" fmla="*/ 16 w 73"/>
                  <a:gd name="T17" fmla="*/ 15 h 111"/>
                  <a:gd name="T18" fmla="*/ 8 w 73"/>
                  <a:gd name="T19" fmla="*/ 19 h 111"/>
                  <a:gd name="T20" fmla="*/ 4 w 73"/>
                  <a:gd name="T21" fmla="*/ 26 h 111"/>
                  <a:gd name="T22" fmla="*/ 0 w 73"/>
                  <a:gd name="T23" fmla="*/ 26 h 111"/>
                  <a:gd name="T24" fmla="*/ 12 w 73"/>
                  <a:gd name="T25" fmla="*/ 0 h 11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73"/>
                  <a:gd name="T40" fmla="*/ 0 h 111"/>
                  <a:gd name="T41" fmla="*/ 73 w 73"/>
                  <a:gd name="T42" fmla="*/ 111 h 11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73" h="111">
                    <a:moveTo>
                      <a:pt x="12" y="0"/>
                    </a:moveTo>
                    <a:lnTo>
                      <a:pt x="73" y="0"/>
                    </a:lnTo>
                    <a:lnTo>
                      <a:pt x="73" y="3"/>
                    </a:lnTo>
                    <a:lnTo>
                      <a:pt x="31" y="111"/>
                    </a:lnTo>
                    <a:lnTo>
                      <a:pt x="23" y="111"/>
                    </a:lnTo>
                    <a:lnTo>
                      <a:pt x="58" y="11"/>
                    </a:lnTo>
                    <a:lnTo>
                      <a:pt x="27" y="11"/>
                    </a:lnTo>
                    <a:lnTo>
                      <a:pt x="20" y="11"/>
                    </a:lnTo>
                    <a:lnTo>
                      <a:pt x="16" y="15"/>
                    </a:lnTo>
                    <a:lnTo>
                      <a:pt x="8" y="19"/>
                    </a:lnTo>
                    <a:lnTo>
                      <a:pt x="4" y="26"/>
                    </a:lnTo>
                    <a:lnTo>
                      <a:pt x="0" y="26"/>
                    </a:lnTo>
                    <a:lnTo>
                      <a:pt x="12" y="0"/>
                    </a:lnTo>
                    <a:close/>
                  </a:path>
                </a:pathLst>
              </a:custGeom>
              <a:solidFill>
                <a:srgbClr val="000000"/>
              </a:solidFill>
              <a:ln w="0">
                <a:solidFill>
                  <a:srgbClr val="000000"/>
                </a:solidFill>
                <a:round/>
                <a:headEnd/>
                <a:tailEnd/>
              </a:ln>
            </p:spPr>
            <p:txBody>
              <a:bodyPr/>
              <a:lstStyle/>
              <a:p>
                <a:endParaRPr lang="en-CA"/>
              </a:p>
            </p:txBody>
          </p:sp>
          <p:sp>
            <p:nvSpPr>
              <p:cNvPr id="15800" name="Rectangle 151"/>
              <p:cNvSpPr>
                <a:spLocks noChangeArrowheads="1"/>
              </p:cNvSpPr>
              <p:nvPr/>
            </p:nvSpPr>
            <p:spPr bwMode="auto">
              <a:xfrm>
                <a:off x="5268" y="192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5801" name="Rectangle 152"/>
              <p:cNvSpPr>
                <a:spLocks noChangeArrowheads="1"/>
              </p:cNvSpPr>
              <p:nvPr/>
            </p:nvSpPr>
            <p:spPr bwMode="auto">
              <a:xfrm>
                <a:off x="188" y="2120"/>
                <a:ext cx="8" cy="208"/>
              </a:xfrm>
              <a:prstGeom prst="rect">
                <a:avLst/>
              </a:prstGeom>
              <a:solidFill>
                <a:srgbClr val="000000"/>
              </a:solidFill>
              <a:ln w="0">
                <a:solidFill>
                  <a:srgbClr val="000000"/>
                </a:solidFill>
                <a:miter lim="800000"/>
                <a:headEnd/>
                <a:tailEnd/>
              </a:ln>
            </p:spPr>
            <p:txBody>
              <a:bodyPr/>
              <a:lstStyle/>
              <a:p>
                <a:endParaRPr lang="en-US"/>
              </a:p>
            </p:txBody>
          </p:sp>
          <p:sp>
            <p:nvSpPr>
              <p:cNvPr id="15802" name="Freeform 153"/>
              <p:cNvSpPr>
                <a:spLocks noEditPoints="1"/>
              </p:cNvSpPr>
              <p:nvPr/>
            </p:nvSpPr>
            <p:spPr bwMode="auto">
              <a:xfrm>
                <a:off x="254" y="2193"/>
                <a:ext cx="61" cy="81"/>
              </a:xfrm>
              <a:custGeom>
                <a:avLst/>
                <a:gdLst>
                  <a:gd name="T0" fmla="*/ 11 w 61"/>
                  <a:gd name="T1" fmla="*/ 31 h 81"/>
                  <a:gd name="T2" fmla="*/ 15 w 61"/>
                  <a:gd name="T3" fmla="*/ 46 h 81"/>
                  <a:gd name="T4" fmla="*/ 19 w 61"/>
                  <a:gd name="T5" fmla="*/ 54 h 81"/>
                  <a:gd name="T6" fmla="*/ 26 w 61"/>
                  <a:gd name="T7" fmla="*/ 62 h 81"/>
                  <a:gd name="T8" fmla="*/ 38 w 61"/>
                  <a:gd name="T9" fmla="*/ 65 h 81"/>
                  <a:gd name="T10" fmla="*/ 46 w 61"/>
                  <a:gd name="T11" fmla="*/ 65 h 81"/>
                  <a:gd name="T12" fmla="*/ 49 w 61"/>
                  <a:gd name="T13" fmla="*/ 62 h 81"/>
                  <a:gd name="T14" fmla="*/ 57 w 61"/>
                  <a:gd name="T15" fmla="*/ 58 h 81"/>
                  <a:gd name="T16" fmla="*/ 61 w 61"/>
                  <a:gd name="T17" fmla="*/ 46 h 81"/>
                  <a:gd name="T18" fmla="*/ 61 w 61"/>
                  <a:gd name="T19" fmla="*/ 50 h 81"/>
                  <a:gd name="T20" fmla="*/ 57 w 61"/>
                  <a:gd name="T21" fmla="*/ 62 h 81"/>
                  <a:gd name="T22" fmla="*/ 53 w 61"/>
                  <a:gd name="T23" fmla="*/ 69 h 81"/>
                  <a:gd name="T24" fmla="*/ 42 w 61"/>
                  <a:gd name="T25" fmla="*/ 77 h 81"/>
                  <a:gd name="T26" fmla="*/ 30 w 61"/>
                  <a:gd name="T27" fmla="*/ 81 h 81"/>
                  <a:gd name="T28" fmla="*/ 19 w 61"/>
                  <a:gd name="T29" fmla="*/ 77 h 81"/>
                  <a:gd name="T30" fmla="*/ 7 w 61"/>
                  <a:gd name="T31" fmla="*/ 69 h 81"/>
                  <a:gd name="T32" fmla="*/ 3 w 61"/>
                  <a:gd name="T33" fmla="*/ 62 h 81"/>
                  <a:gd name="T34" fmla="*/ 0 w 61"/>
                  <a:gd name="T35" fmla="*/ 50 h 81"/>
                  <a:gd name="T36" fmla="*/ 0 w 61"/>
                  <a:gd name="T37" fmla="*/ 42 h 81"/>
                  <a:gd name="T38" fmla="*/ 0 w 61"/>
                  <a:gd name="T39" fmla="*/ 27 h 81"/>
                  <a:gd name="T40" fmla="*/ 3 w 61"/>
                  <a:gd name="T41" fmla="*/ 19 h 81"/>
                  <a:gd name="T42" fmla="*/ 7 w 61"/>
                  <a:gd name="T43" fmla="*/ 12 h 81"/>
                  <a:gd name="T44" fmla="*/ 15 w 61"/>
                  <a:gd name="T45" fmla="*/ 4 h 81"/>
                  <a:gd name="T46" fmla="*/ 23 w 61"/>
                  <a:gd name="T47" fmla="*/ 0 h 81"/>
                  <a:gd name="T48" fmla="*/ 34 w 61"/>
                  <a:gd name="T49" fmla="*/ 0 h 81"/>
                  <a:gd name="T50" fmla="*/ 46 w 61"/>
                  <a:gd name="T51" fmla="*/ 4 h 81"/>
                  <a:gd name="T52" fmla="*/ 53 w 61"/>
                  <a:gd name="T53" fmla="*/ 8 h 81"/>
                  <a:gd name="T54" fmla="*/ 61 w 61"/>
                  <a:gd name="T55" fmla="*/ 19 h 81"/>
                  <a:gd name="T56" fmla="*/ 61 w 61"/>
                  <a:gd name="T57" fmla="*/ 31 h 81"/>
                  <a:gd name="T58" fmla="*/ 11 w 61"/>
                  <a:gd name="T59" fmla="*/ 31 h 81"/>
                  <a:gd name="T60" fmla="*/ 11 w 61"/>
                  <a:gd name="T61" fmla="*/ 23 h 81"/>
                  <a:gd name="T62" fmla="*/ 46 w 61"/>
                  <a:gd name="T63" fmla="*/ 23 h 81"/>
                  <a:gd name="T64" fmla="*/ 46 w 61"/>
                  <a:gd name="T65" fmla="*/ 19 h 81"/>
                  <a:gd name="T66" fmla="*/ 42 w 61"/>
                  <a:gd name="T67" fmla="*/ 16 h 81"/>
                  <a:gd name="T68" fmla="*/ 42 w 61"/>
                  <a:gd name="T69" fmla="*/ 12 h 81"/>
                  <a:gd name="T70" fmla="*/ 38 w 61"/>
                  <a:gd name="T71" fmla="*/ 8 h 81"/>
                  <a:gd name="T72" fmla="*/ 34 w 61"/>
                  <a:gd name="T73" fmla="*/ 8 h 81"/>
                  <a:gd name="T74" fmla="*/ 30 w 61"/>
                  <a:gd name="T75" fmla="*/ 4 h 81"/>
                  <a:gd name="T76" fmla="*/ 23 w 61"/>
                  <a:gd name="T77" fmla="*/ 8 h 81"/>
                  <a:gd name="T78" fmla="*/ 19 w 61"/>
                  <a:gd name="T79" fmla="*/ 12 h 81"/>
                  <a:gd name="T80" fmla="*/ 15 w 61"/>
                  <a:gd name="T81" fmla="*/ 16 h 81"/>
                  <a:gd name="T82" fmla="*/ 11 w 61"/>
                  <a:gd name="T83" fmla="*/ 23 h 8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1"/>
                  <a:gd name="T127" fmla="*/ 0 h 81"/>
                  <a:gd name="T128" fmla="*/ 61 w 61"/>
                  <a:gd name="T129" fmla="*/ 81 h 8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1" h="81">
                    <a:moveTo>
                      <a:pt x="11" y="31"/>
                    </a:moveTo>
                    <a:lnTo>
                      <a:pt x="15" y="46"/>
                    </a:lnTo>
                    <a:lnTo>
                      <a:pt x="19" y="54"/>
                    </a:lnTo>
                    <a:lnTo>
                      <a:pt x="26" y="62"/>
                    </a:lnTo>
                    <a:lnTo>
                      <a:pt x="38" y="65"/>
                    </a:lnTo>
                    <a:lnTo>
                      <a:pt x="46" y="65"/>
                    </a:lnTo>
                    <a:lnTo>
                      <a:pt x="49" y="62"/>
                    </a:lnTo>
                    <a:lnTo>
                      <a:pt x="57" y="58"/>
                    </a:lnTo>
                    <a:lnTo>
                      <a:pt x="61" y="46"/>
                    </a:lnTo>
                    <a:lnTo>
                      <a:pt x="61" y="50"/>
                    </a:lnTo>
                    <a:lnTo>
                      <a:pt x="57" y="62"/>
                    </a:lnTo>
                    <a:lnTo>
                      <a:pt x="53" y="69"/>
                    </a:lnTo>
                    <a:lnTo>
                      <a:pt x="42" y="77"/>
                    </a:lnTo>
                    <a:lnTo>
                      <a:pt x="30" y="81"/>
                    </a:lnTo>
                    <a:lnTo>
                      <a:pt x="19" y="77"/>
                    </a:lnTo>
                    <a:lnTo>
                      <a:pt x="7" y="69"/>
                    </a:lnTo>
                    <a:lnTo>
                      <a:pt x="3" y="62"/>
                    </a:lnTo>
                    <a:lnTo>
                      <a:pt x="0" y="50"/>
                    </a:lnTo>
                    <a:lnTo>
                      <a:pt x="0" y="42"/>
                    </a:lnTo>
                    <a:lnTo>
                      <a:pt x="0" y="27"/>
                    </a:lnTo>
                    <a:lnTo>
                      <a:pt x="3" y="19"/>
                    </a:lnTo>
                    <a:lnTo>
                      <a:pt x="7" y="12"/>
                    </a:lnTo>
                    <a:lnTo>
                      <a:pt x="15" y="4"/>
                    </a:lnTo>
                    <a:lnTo>
                      <a:pt x="23" y="0"/>
                    </a:lnTo>
                    <a:lnTo>
                      <a:pt x="34" y="0"/>
                    </a:lnTo>
                    <a:lnTo>
                      <a:pt x="46" y="4"/>
                    </a:lnTo>
                    <a:lnTo>
                      <a:pt x="53" y="8"/>
                    </a:lnTo>
                    <a:lnTo>
                      <a:pt x="61" y="19"/>
                    </a:lnTo>
                    <a:lnTo>
                      <a:pt x="61" y="31"/>
                    </a:lnTo>
                    <a:lnTo>
                      <a:pt x="11" y="31"/>
                    </a:lnTo>
                    <a:close/>
                    <a:moveTo>
                      <a:pt x="11" y="23"/>
                    </a:moveTo>
                    <a:lnTo>
                      <a:pt x="46" y="23"/>
                    </a:lnTo>
                    <a:lnTo>
                      <a:pt x="46" y="19"/>
                    </a:lnTo>
                    <a:lnTo>
                      <a:pt x="42" y="16"/>
                    </a:lnTo>
                    <a:lnTo>
                      <a:pt x="42" y="12"/>
                    </a:lnTo>
                    <a:lnTo>
                      <a:pt x="38" y="8"/>
                    </a:lnTo>
                    <a:lnTo>
                      <a:pt x="34" y="8"/>
                    </a:lnTo>
                    <a:lnTo>
                      <a:pt x="30" y="4"/>
                    </a:lnTo>
                    <a:lnTo>
                      <a:pt x="23" y="8"/>
                    </a:lnTo>
                    <a:lnTo>
                      <a:pt x="19" y="12"/>
                    </a:lnTo>
                    <a:lnTo>
                      <a:pt x="15" y="16"/>
                    </a:lnTo>
                    <a:lnTo>
                      <a:pt x="11" y="23"/>
                    </a:lnTo>
                    <a:close/>
                  </a:path>
                </a:pathLst>
              </a:custGeom>
              <a:solidFill>
                <a:srgbClr val="000000"/>
              </a:solidFill>
              <a:ln w="0">
                <a:solidFill>
                  <a:srgbClr val="000000"/>
                </a:solidFill>
                <a:round/>
                <a:headEnd/>
                <a:tailEnd/>
              </a:ln>
            </p:spPr>
            <p:txBody>
              <a:bodyPr/>
              <a:lstStyle/>
              <a:p>
                <a:endParaRPr lang="en-CA"/>
              </a:p>
            </p:txBody>
          </p:sp>
          <p:sp>
            <p:nvSpPr>
              <p:cNvPr id="15803" name="Freeform 154"/>
              <p:cNvSpPr>
                <a:spLocks noEditPoints="1"/>
              </p:cNvSpPr>
              <p:nvPr/>
            </p:nvSpPr>
            <p:spPr bwMode="auto">
              <a:xfrm>
                <a:off x="330" y="2193"/>
                <a:ext cx="66" cy="81"/>
              </a:xfrm>
              <a:custGeom>
                <a:avLst/>
                <a:gdLst>
                  <a:gd name="T0" fmla="*/ 35 w 66"/>
                  <a:gd name="T1" fmla="*/ 73 h 81"/>
                  <a:gd name="T2" fmla="*/ 27 w 66"/>
                  <a:gd name="T3" fmla="*/ 77 h 81"/>
                  <a:gd name="T4" fmla="*/ 16 w 66"/>
                  <a:gd name="T5" fmla="*/ 81 h 81"/>
                  <a:gd name="T6" fmla="*/ 4 w 66"/>
                  <a:gd name="T7" fmla="*/ 73 h 81"/>
                  <a:gd name="T8" fmla="*/ 0 w 66"/>
                  <a:gd name="T9" fmla="*/ 62 h 81"/>
                  <a:gd name="T10" fmla="*/ 0 w 66"/>
                  <a:gd name="T11" fmla="*/ 50 h 81"/>
                  <a:gd name="T12" fmla="*/ 12 w 66"/>
                  <a:gd name="T13" fmla="*/ 39 h 81"/>
                  <a:gd name="T14" fmla="*/ 39 w 66"/>
                  <a:gd name="T15" fmla="*/ 27 h 81"/>
                  <a:gd name="T16" fmla="*/ 39 w 66"/>
                  <a:gd name="T17" fmla="*/ 16 h 81"/>
                  <a:gd name="T18" fmla="*/ 31 w 66"/>
                  <a:gd name="T19" fmla="*/ 8 h 81"/>
                  <a:gd name="T20" fmla="*/ 23 w 66"/>
                  <a:gd name="T21" fmla="*/ 8 h 81"/>
                  <a:gd name="T22" fmla="*/ 16 w 66"/>
                  <a:gd name="T23" fmla="*/ 12 h 81"/>
                  <a:gd name="T24" fmla="*/ 16 w 66"/>
                  <a:gd name="T25" fmla="*/ 19 h 81"/>
                  <a:gd name="T26" fmla="*/ 16 w 66"/>
                  <a:gd name="T27" fmla="*/ 27 h 81"/>
                  <a:gd name="T28" fmla="*/ 8 w 66"/>
                  <a:gd name="T29" fmla="*/ 27 h 81"/>
                  <a:gd name="T30" fmla="*/ 4 w 66"/>
                  <a:gd name="T31" fmla="*/ 27 h 81"/>
                  <a:gd name="T32" fmla="*/ 0 w 66"/>
                  <a:gd name="T33" fmla="*/ 19 h 81"/>
                  <a:gd name="T34" fmla="*/ 8 w 66"/>
                  <a:gd name="T35" fmla="*/ 8 h 81"/>
                  <a:gd name="T36" fmla="*/ 31 w 66"/>
                  <a:gd name="T37" fmla="*/ 0 h 81"/>
                  <a:gd name="T38" fmla="*/ 46 w 66"/>
                  <a:gd name="T39" fmla="*/ 4 h 81"/>
                  <a:gd name="T40" fmla="*/ 54 w 66"/>
                  <a:gd name="T41" fmla="*/ 12 h 81"/>
                  <a:gd name="T42" fmla="*/ 54 w 66"/>
                  <a:gd name="T43" fmla="*/ 27 h 81"/>
                  <a:gd name="T44" fmla="*/ 54 w 66"/>
                  <a:gd name="T45" fmla="*/ 62 h 81"/>
                  <a:gd name="T46" fmla="*/ 54 w 66"/>
                  <a:gd name="T47" fmla="*/ 65 h 81"/>
                  <a:gd name="T48" fmla="*/ 58 w 66"/>
                  <a:gd name="T49" fmla="*/ 69 h 81"/>
                  <a:gd name="T50" fmla="*/ 58 w 66"/>
                  <a:gd name="T51" fmla="*/ 69 h 81"/>
                  <a:gd name="T52" fmla="*/ 62 w 66"/>
                  <a:gd name="T53" fmla="*/ 65 h 81"/>
                  <a:gd name="T54" fmla="*/ 66 w 66"/>
                  <a:gd name="T55" fmla="*/ 65 h 81"/>
                  <a:gd name="T56" fmla="*/ 50 w 66"/>
                  <a:gd name="T57" fmla="*/ 81 h 81"/>
                  <a:gd name="T58" fmla="*/ 43 w 66"/>
                  <a:gd name="T59" fmla="*/ 77 h 81"/>
                  <a:gd name="T60" fmla="*/ 39 w 66"/>
                  <a:gd name="T61" fmla="*/ 65 h 81"/>
                  <a:gd name="T62" fmla="*/ 39 w 66"/>
                  <a:gd name="T63" fmla="*/ 35 h 81"/>
                  <a:gd name="T64" fmla="*/ 23 w 66"/>
                  <a:gd name="T65" fmla="*/ 39 h 81"/>
                  <a:gd name="T66" fmla="*/ 16 w 66"/>
                  <a:gd name="T67" fmla="*/ 46 h 81"/>
                  <a:gd name="T68" fmla="*/ 12 w 66"/>
                  <a:gd name="T69" fmla="*/ 54 h 81"/>
                  <a:gd name="T70" fmla="*/ 16 w 66"/>
                  <a:gd name="T71" fmla="*/ 65 h 81"/>
                  <a:gd name="T72" fmla="*/ 23 w 66"/>
                  <a:gd name="T73" fmla="*/ 69 h 81"/>
                  <a:gd name="T74" fmla="*/ 39 w 66"/>
                  <a:gd name="T75" fmla="*/ 62 h 8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6"/>
                  <a:gd name="T115" fmla="*/ 0 h 81"/>
                  <a:gd name="T116" fmla="*/ 66 w 66"/>
                  <a:gd name="T117" fmla="*/ 81 h 81"/>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6" h="81">
                    <a:moveTo>
                      <a:pt x="39" y="65"/>
                    </a:moveTo>
                    <a:lnTo>
                      <a:pt x="35" y="73"/>
                    </a:lnTo>
                    <a:lnTo>
                      <a:pt x="27" y="77"/>
                    </a:lnTo>
                    <a:lnTo>
                      <a:pt x="19" y="77"/>
                    </a:lnTo>
                    <a:lnTo>
                      <a:pt x="16" y="81"/>
                    </a:lnTo>
                    <a:lnTo>
                      <a:pt x="8" y="77"/>
                    </a:lnTo>
                    <a:lnTo>
                      <a:pt x="4" y="73"/>
                    </a:lnTo>
                    <a:lnTo>
                      <a:pt x="0" y="69"/>
                    </a:lnTo>
                    <a:lnTo>
                      <a:pt x="0" y="62"/>
                    </a:lnTo>
                    <a:lnTo>
                      <a:pt x="0" y="54"/>
                    </a:lnTo>
                    <a:lnTo>
                      <a:pt x="0" y="50"/>
                    </a:lnTo>
                    <a:lnTo>
                      <a:pt x="4" y="46"/>
                    </a:lnTo>
                    <a:lnTo>
                      <a:pt x="12" y="39"/>
                    </a:lnTo>
                    <a:lnTo>
                      <a:pt x="23" y="35"/>
                    </a:lnTo>
                    <a:lnTo>
                      <a:pt x="39" y="27"/>
                    </a:lnTo>
                    <a:lnTo>
                      <a:pt x="39" y="16"/>
                    </a:lnTo>
                    <a:lnTo>
                      <a:pt x="39" y="12"/>
                    </a:lnTo>
                    <a:lnTo>
                      <a:pt x="31" y="8"/>
                    </a:lnTo>
                    <a:lnTo>
                      <a:pt x="27" y="4"/>
                    </a:lnTo>
                    <a:lnTo>
                      <a:pt x="23" y="8"/>
                    </a:lnTo>
                    <a:lnTo>
                      <a:pt x="19" y="8"/>
                    </a:lnTo>
                    <a:lnTo>
                      <a:pt x="16" y="12"/>
                    </a:lnTo>
                    <a:lnTo>
                      <a:pt x="16" y="16"/>
                    </a:lnTo>
                    <a:lnTo>
                      <a:pt x="16" y="19"/>
                    </a:lnTo>
                    <a:lnTo>
                      <a:pt x="16" y="23"/>
                    </a:lnTo>
                    <a:lnTo>
                      <a:pt x="16" y="27"/>
                    </a:lnTo>
                    <a:lnTo>
                      <a:pt x="12" y="27"/>
                    </a:lnTo>
                    <a:lnTo>
                      <a:pt x="8" y="27"/>
                    </a:lnTo>
                    <a:lnTo>
                      <a:pt x="4" y="27"/>
                    </a:lnTo>
                    <a:lnTo>
                      <a:pt x="4" y="23"/>
                    </a:lnTo>
                    <a:lnTo>
                      <a:pt x="0" y="19"/>
                    </a:lnTo>
                    <a:lnTo>
                      <a:pt x="4" y="12"/>
                    </a:lnTo>
                    <a:lnTo>
                      <a:pt x="8" y="8"/>
                    </a:lnTo>
                    <a:lnTo>
                      <a:pt x="19" y="0"/>
                    </a:lnTo>
                    <a:lnTo>
                      <a:pt x="31" y="0"/>
                    </a:lnTo>
                    <a:lnTo>
                      <a:pt x="39" y="0"/>
                    </a:lnTo>
                    <a:lnTo>
                      <a:pt x="46" y="4"/>
                    </a:lnTo>
                    <a:lnTo>
                      <a:pt x="50" y="8"/>
                    </a:lnTo>
                    <a:lnTo>
                      <a:pt x="54" y="12"/>
                    </a:lnTo>
                    <a:lnTo>
                      <a:pt x="54" y="16"/>
                    </a:lnTo>
                    <a:lnTo>
                      <a:pt x="54" y="27"/>
                    </a:lnTo>
                    <a:lnTo>
                      <a:pt x="54" y="50"/>
                    </a:lnTo>
                    <a:lnTo>
                      <a:pt x="54" y="62"/>
                    </a:lnTo>
                    <a:lnTo>
                      <a:pt x="54" y="65"/>
                    </a:lnTo>
                    <a:lnTo>
                      <a:pt x="58" y="69"/>
                    </a:lnTo>
                    <a:lnTo>
                      <a:pt x="62" y="69"/>
                    </a:lnTo>
                    <a:lnTo>
                      <a:pt x="62" y="65"/>
                    </a:lnTo>
                    <a:lnTo>
                      <a:pt x="66" y="62"/>
                    </a:lnTo>
                    <a:lnTo>
                      <a:pt x="66" y="65"/>
                    </a:lnTo>
                    <a:lnTo>
                      <a:pt x="58" y="77"/>
                    </a:lnTo>
                    <a:lnTo>
                      <a:pt x="50" y="81"/>
                    </a:lnTo>
                    <a:lnTo>
                      <a:pt x="46" y="77"/>
                    </a:lnTo>
                    <a:lnTo>
                      <a:pt x="43" y="77"/>
                    </a:lnTo>
                    <a:lnTo>
                      <a:pt x="43" y="73"/>
                    </a:lnTo>
                    <a:lnTo>
                      <a:pt x="39" y="65"/>
                    </a:lnTo>
                    <a:close/>
                    <a:moveTo>
                      <a:pt x="39" y="62"/>
                    </a:moveTo>
                    <a:lnTo>
                      <a:pt x="39" y="35"/>
                    </a:lnTo>
                    <a:lnTo>
                      <a:pt x="31" y="39"/>
                    </a:lnTo>
                    <a:lnTo>
                      <a:pt x="23" y="39"/>
                    </a:lnTo>
                    <a:lnTo>
                      <a:pt x="19" y="42"/>
                    </a:lnTo>
                    <a:lnTo>
                      <a:pt x="16" y="46"/>
                    </a:lnTo>
                    <a:lnTo>
                      <a:pt x="12" y="50"/>
                    </a:lnTo>
                    <a:lnTo>
                      <a:pt x="12" y="54"/>
                    </a:lnTo>
                    <a:lnTo>
                      <a:pt x="12" y="62"/>
                    </a:lnTo>
                    <a:lnTo>
                      <a:pt x="16" y="65"/>
                    </a:lnTo>
                    <a:lnTo>
                      <a:pt x="19" y="69"/>
                    </a:lnTo>
                    <a:lnTo>
                      <a:pt x="23" y="69"/>
                    </a:lnTo>
                    <a:lnTo>
                      <a:pt x="31" y="65"/>
                    </a:lnTo>
                    <a:lnTo>
                      <a:pt x="39" y="62"/>
                    </a:lnTo>
                    <a:close/>
                  </a:path>
                </a:pathLst>
              </a:custGeom>
              <a:solidFill>
                <a:srgbClr val="000000"/>
              </a:solidFill>
              <a:ln w="0">
                <a:solidFill>
                  <a:srgbClr val="000000"/>
                </a:solidFill>
                <a:round/>
                <a:headEnd/>
                <a:tailEnd/>
              </a:ln>
            </p:spPr>
            <p:txBody>
              <a:bodyPr/>
              <a:lstStyle/>
              <a:p>
                <a:endParaRPr lang="en-CA"/>
              </a:p>
            </p:txBody>
          </p:sp>
          <p:sp>
            <p:nvSpPr>
              <p:cNvPr id="15804" name="Freeform 155"/>
              <p:cNvSpPr>
                <a:spLocks/>
              </p:cNvSpPr>
              <p:nvPr/>
            </p:nvSpPr>
            <p:spPr bwMode="auto">
              <a:xfrm>
                <a:off x="399" y="2170"/>
                <a:ext cx="46" cy="104"/>
              </a:xfrm>
              <a:custGeom>
                <a:avLst/>
                <a:gdLst>
                  <a:gd name="T0" fmla="*/ 27 w 46"/>
                  <a:gd name="T1" fmla="*/ 0 h 104"/>
                  <a:gd name="T2" fmla="*/ 27 w 46"/>
                  <a:gd name="T3" fmla="*/ 27 h 104"/>
                  <a:gd name="T4" fmla="*/ 43 w 46"/>
                  <a:gd name="T5" fmla="*/ 27 h 104"/>
                  <a:gd name="T6" fmla="*/ 43 w 46"/>
                  <a:gd name="T7" fmla="*/ 31 h 104"/>
                  <a:gd name="T8" fmla="*/ 27 w 46"/>
                  <a:gd name="T9" fmla="*/ 31 h 104"/>
                  <a:gd name="T10" fmla="*/ 27 w 46"/>
                  <a:gd name="T11" fmla="*/ 81 h 104"/>
                  <a:gd name="T12" fmla="*/ 27 w 46"/>
                  <a:gd name="T13" fmla="*/ 85 h 104"/>
                  <a:gd name="T14" fmla="*/ 27 w 46"/>
                  <a:gd name="T15" fmla="*/ 88 h 104"/>
                  <a:gd name="T16" fmla="*/ 31 w 46"/>
                  <a:gd name="T17" fmla="*/ 92 h 104"/>
                  <a:gd name="T18" fmla="*/ 35 w 46"/>
                  <a:gd name="T19" fmla="*/ 92 h 104"/>
                  <a:gd name="T20" fmla="*/ 35 w 46"/>
                  <a:gd name="T21" fmla="*/ 92 h 104"/>
                  <a:gd name="T22" fmla="*/ 39 w 46"/>
                  <a:gd name="T23" fmla="*/ 88 h 104"/>
                  <a:gd name="T24" fmla="*/ 43 w 46"/>
                  <a:gd name="T25" fmla="*/ 88 h 104"/>
                  <a:gd name="T26" fmla="*/ 43 w 46"/>
                  <a:gd name="T27" fmla="*/ 85 h 104"/>
                  <a:gd name="T28" fmla="*/ 46 w 46"/>
                  <a:gd name="T29" fmla="*/ 85 h 104"/>
                  <a:gd name="T30" fmla="*/ 43 w 46"/>
                  <a:gd name="T31" fmla="*/ 92 h 104"/>
                  <a:gd name="T32" fmla="*/ 39 w 46"/>
                  <a:gd name="T33" fmla="*/ 100 h 104"/>
                  <a:gd name="T34" fmla="*/ 31 w 46"/>
                  <a:gd name="T35" fmla="*/ 100 h 104"/>
                  <a:gd name="T36" fmla="*/ 27 w 46"/>
                  <a:gd name="T37" fmla="*/ 104 h 104"/>
                  <a:gd name="T38" fmla="*/ 23 w 46"/>
                  <a:gd name="T39" fmla="*/ 100 h 104"/>
                  <a:gd name="T40" fmla="*/ 20 w 46"/>
                  <a:gd name="T41" fmla="*/ 100 h 104"/>
                  <a:gd name="T42" fmla="*/ 16 w 46"/>
                  <a:gd name="T43" fmla="*/ 96 h 104"/>
                  <a:gd name="T44" fmla="*/ 12 w 46"/>
                  <a:gd name="T45" fmla="*/ 92 h 104"/>
                  <a:gd name="T46" fmla="*/ 12 w 46"/>
                  <a:gd name="T47" fmla="*/ 88 h 104"/>
                  <a:gd name="T48" fmla="*/ 12 w 46"/>
                  <a:gd name="T49" fmla="*/ 81 h 104"/>
                  <a:gd name="T50" fmla="*/ 12 w 46"/>
                  <a:gd name="T51" fmla="*/ 31 h 104"/>
                  <a:gd name="T52" fmla="*/ 0 w 46"/>
                  <a:gd name="T53" fmla="*/ 31 h 104"/>
                  <a:gd name="T54" fmla="*/ 0 w 46"/>
                  <a:gd name="T55" fmla="*/ 27 h 104"/>
                  <a:gd name="T56" fmla="*/ 4 w 46"/>
                  <a:gd name="T57" fmla="*/ 27 h 104"/>
                  <a:gd name="T58" fmla="*/ 8 w 46"/>
                  <a:gd name="T59" fmla="*/ 23 h 104"/>
                  <a:gd name="T60" fmla="*/ 12 w 46"/>
                  <a:gd name="T61" fmla="*/ 16 h 104"/>
                  <a:gd name="T62" fmla="*/ 20 w 46"/>
                  <a:gd name="T63" fmla="*/ 12 h 104"/>
                  <a:gd name="T64" fmla="*/ 20 w 46"/>
                  <a:gd name="T65" fmla="*/ 8 h 104"/>
                  <a:gd name="T66" fmla="*/ 23 w 46"/>
                  <a:gd name="T67" fmla="*/ 0 h 104"/>
                  <a:gd name="T68" fmla="*/ 27 w 46"/>
                  <a:gd name="T69" fmla="*/ 0 h 10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6"/>
                  <a:gd name="T106" fmla="*/ 0 h 104"/>
                  <a:gd name="T107" fmla="*/ 46 w 46"/>
                  <a:gd name="T108" fmla="*/ 104 h 10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6" h="104">
                    <a:moveTo>
                      <a:pt x="27" y="0"/>
                    </a:moveTo>
                    <a:lnTo>
                      <a:pt x="27" y="27"/>
                    </a:lnTo>
                    <a:lnTo>
                      <a:pt x="43" y="27"/>
                    </a:lnTo>
                    <a:lnTo>
                      <a:pt x="43" y="31"/>
                    </a:lnTo>
                    <a:lnTo>
                      <a:pt x="27" y="31"/>
                    </a:lnTo>
                    <a:lnTo>
                      <a:pt x="27" y="81"/>
                    </a:lnTo>
                    <a:lnTo>
                      <a:pt x="27" y="85"/>
                    </a:lnTo>
                    <a:lnTo>
                      <a:pt x="27" y="88"/>
                    </a:lnTo>
                    <a:lnTo>
                      <a:pt x="31" y="92"/>
                    </a:lnTo>
                    <a:lnTo>
                      <a:pt x="35" y="92"/>
                    </a:lnTo>
                    <a:lnTo>
                      <a:pt x="39" y="88"/>
                    </a:lnTo>
                    <a:lnTo>
                      <a:pt x="43" y="88"/>
                    </a:lnTo>
                    <a:lnTo>
                      <a:pt x="43" y="85"/>
                    </a:lnTo>
                    <a:lnTo>
                      <a:pt x="46" y="85"/>
                    </a:lnTo>
                    <a:lnTo>
                      <a:pt x="43" y="92"/>
                    </a:lnTo>
                    <a:lnTo>
                      <a:pt x="39" y="100"/>
                    </a:lnTo>
                    <a:lnTo>
                      <a:pt x="31" y="100"/>
                    </a:lnTo>
                    <a:lnTo>
                      <a:pt x="27" y="104"/>
                    </a:lnTo>
                    <a:lnTo>
                      <a:pt x="23" y="100"/>
                    </a:lnTo>
                    <a:lnTo>
                      <a:pt x="20" y="100"/>
                    </a:lnTo>
                    <a:lnTo>
                      <a:pt x="16" y="96"/>
                    </a:lnTo>
                    <a:lnTo>
                      <a:pt x="12" y="92"/>
                    </a:lnTo>
                    <a:lnTo>
                      <a:pt x="12" y="88"/>
                    </a:lnTo>
                    <a:lnTo>
                      <a:pt x="12" y="81"/>
                    </a:lnTo>
                    <a:lnTo>
                      <a:pt x="12" y="31"/>
                    </a:lnTo>
                    <a:lnTo>
                      <a:pt x="0" y="31"/>
                    </a:lnTo>
                    <a:lnTo>
                      <a:pt x="0" y="27"/>
                    </a:lnTo>
                    <a:lnTo>
                      <a:pt x="4" y="27"/>
                    </a:lnTo>
                    <a:lnTo>
                      <a:pt x="8" y="23"/>
                    </a:lnTo>
                    <a:lnTo>
                      <a:pt x="12" y="16"/>
                    </a:lnTo>
                    <a:lnTo>
                      <a:pt x="20" y="12"/>
                    </a:lnTo>
                    <a:lnTo>
                      <a:pt x="20" y="8"/>
                    </a:lnTo>
                    <a:lnTo>
                      <a:pt x="23" y="0"/>
                    </a:lnTo>
                    <a:lnTo>
                      <a:pt x="27" y="0"/>
                    </a:lnTo>
                    <a:close/>
                  </a:path>
                </a:pathLst>
              </a:custGeom>
              <a:solidFill>
                <a:srgbClr val="000000"/>
              </a:solidFill>
              <a:ln w="0">
                <a:solidFill>
                  <a:srgbClr val="000000"/>
                </a:solidFill>
                <a:round/>
                <a:headEnd/>
                <a:tailEnd/>
              </a:ln>
            </p:spPr>
            <p:txBody>
              <a:bodyPr/>
              <a:lstStyle/>
              <a:p>
                <a:endParaRPr lang="en-CA"/>
              </a:p>
            </p:txBody>
          </p:sp>
          <p:sp>
            <p:nvSpPr>
              <p:cNvPr id="15805" name="Rectangle 156"/>
              <p:cNvSpPr>
                <a:spLocks noChangeArrowheads="1"/>
              </p:cNvSpPr>
              <p:nvPr/>
            </p:nvSpPr>
            <p:spPr bwMode="auto">
              <a:xfrm>
                <a:off x="833" y="2120"/>
                <a:ext cx="8" cy="208"/>
              </a:xfrm>
              <a:prstGeom prst="rect">
                <a:avLst/>
              </a:prstGeom>
              <a:solidFill>
                <a:srgbClr val="000000"/>
              </a:solidFill>
              <a:ln w="0">
                <a:solidFill>
                  <a:srgbClr val="000000"/>
                </a:solidFill>
                <a:miter lim="800000"/>
                <a:headEnd/>
                <a:tailEnd/>
              </a:ln>
            </p:spPr>
            <p:txBody>
              <a:bodyPr/>
              <a:lstStyle/>
              <a:p>
                <a:endParaRPr lang="en-US"/>
              </a:p>
            </p:txBody>
          </p:sp>
          <p:sp>
            <p:nvSpPr>
              <p:cNvPr id="15806" name="Rectangle 157"/>
              <p:cNvSpPr>
                <a:spLocks noChangeArrowheads="1"/>
              </p:cNvSpPr>
              <p:nvPr/>
            </p:nvSpPr>
            <p:spPr bwMode="auto">
              <a:xfrm>
                <a:off x="864" y="2120"/>
                <a:ext cx="7" cy="208"/>
              </a:xfrm>
              <a:prstGeom prst="rect">
                <a:avLst/>
              </a:prstGeom>
              <a:solidFill>
                <a:srgbClr val="000000"/>
              </a:solidFill>
              <a:ln w="0">
                <a:solidFill>
                  <a:srgbClr val="000000"/>
                </a:solidFill>
                <a:miter lim="800000"/>
                <a:headEnd/>
                <a:tailEnd/>
              </a:ln>
            </p:spPr>
            <p:txBody>
              <a:bodyPr/>
              <a:lstStyle/>
              <a:p>
                <a:endParaRPr lang="en-US"/>
              </a:p>
            </p:txBody>
          </p:sp>
          <p:sp>
            <p:nvSpPr>
              <p:cNvPr id="15807" name="Freeform 158"/>
              <p:cNvSpPr>
                <a:spLocks noEditPoints="1"/>
              </p:cNvSpPr>
              <p:nvPr/>
            </p:nvSpPr>
            <p:spPr bwMode="auto">
              <a:xfrm>
                <a:off x="1055" y="2155"/>
                <a:ext cx="70" cy="119"/>
              </a:xfrm>
              <a:custGeom>
                <a:avLst/>
                <a:gdLst>
                  <a:gd name="T0" fmla="*/ 0 w 70"/>
                  <a:gd name="T1" fmla="*/ 61 h 119"/>
                  <a:gd name="T2" fmla="*/ 0 w 70"/>
                  <a:gd name="T3" fmla="*/ 42 h 119"/>
                  <a:gd name="T4" fmla="*/ 4 w 70"/>
                  <a:gd name="T5" fmla="*/ 27 h 119"/>
                  <a:gd name="T6" fmla="*/ 12 w 70"/>
                  <a:gd name="T7" fmla="*/ 15 h 119"/>
                  <a:gd name="T8" fmla="*/ 20 w 70"/>
                  <a:gd name="T9" fmla="*/ 8 h 119"/>
                  <a:gd name="T10" fmla="*/ 27 w 70"/>
                  <a:gd name="T11" fmla="*/ 4 h 119"/>
                  <a:gd name="T12" fmla="*/ 35 w 70"/>
                  <a:gd name="T13" fmla="*/ 0 h 119"/>
                  <a:gd name="T14" fmla="*/ 43 w 70"/>
                  <a:gd name="T15" fmla="*/ 4 h 119"/>
                  <a:gd name="T16" fmla="*/ 50 w 70"/>
                  <a:gd name="T17" fmla="*/ 8 h 119"/>
                  <a:gd name="T18" fmla="*/ 58 w 70"/>
                  <a:gd name="T19" fmla="*/ 15 h 119"/>
                  <a:gd name="T20" fmla="*/ 66 w 70"/>
                  <a:gd name="T21" fmla="*/ 27 h 119"/>
                  <a:gd name="T22" fmla="*/ 70 w 70"/>
                  <a:gd name="T23" fmla="*/ 42 h 119"/>
                  <a:gd name="T24" fmla="*/ 70 w 70"/>
                  <a:gd name="T25" fmla="*/ 57 h 119"/>
                  <a:gd name="T26" fmla="*/ 70 w 70"/>
                  <a:gd name="T27" fmla="*/ 77 h 119"/>
                  <a:gd name="T28" fmla="*/ 66 w 70"/>
                  <a:gd name="T29" fmla="*/ 92 h 119"/>
                  <a:gd name="T30" fmla="*/ 58 w 70"/>
                  <a:gd name="T31" fmla="*/ 103 h 119"/>
                  <a:gd name="T32" fmla="*/ 50 w 70"/>
                  <a:gd name="T33" fmla="*/ 111 h 119"/>
                  <a:gd name="T34" fmla="*/ 43 w 70"/>
                  <a:gd name="T35" fmla="*/ 115 h 119"/>
                  <a:gd name="T36" fmla="*/ 35 w 70"/>
                  <a:gd name="T37" fmla="*/ 119 h 119"/>
                  <a:gd name="T38" fmla="*/ 23 w 70"/>
                  <a:gd name="T39" fmla="*/ 115 h 119"/>
                  <a:gd name="T40" fmla="*/ 16 w 70"/>
                  <a:gd name="T41" fmla="*/ 107 h 119"/>
                  <a:gd name="T42" fmla="*/ 8 w 70"/>
                  <a:gd name="T43" fmla="*/ 100 h 119"/>
                  <a:gd name="T44" fmla="*/ 0 w 70"/>
                  <a:gd name="T45" fmla="*/ 80 h 119"/>
                  <a:gd name="T46" fmla="*/ 0 w 70"/>
                  <a:gd name="T47" fmla="*/ 61 h 119"/>
                  <a:gd name="T48" fmla="*/ 16 w 70"/>
                  <a:gd name="T49" fmla="*/ 61 h 119"/>
                  <a:gd name="T50" fmla="*/ 16 w 70"/>
                  <a:gd name="T51" fmla="*/ 84 h 119"/>
                  <a:gd name="T52" fmla="*/ 20 w 70"/>
                  <a:gd name="T53" fmla="*/ 100 h 119"/>
                  <a:gd name="T54" fmla="*/ 23 w 70"/>
                  <a:gd name="T55" fmla="*/ 107 h 119"/>
                  <a:gd name="T56" fmla="*/ 27 w 70"/>
                  <a:gd name="T57" fmla="*/ 111 h 119"/>
                  <a:gd name="T58" fmla="*/ 35 w 70"/>
                  <a:gd name="T59" fmla="*/ 111 h 119"/>
                  <a:gd name="T60" fmla="*/ 39 w 70"/>
                  <a:gd name="T61" fmla="*/ 111 h 119"/>
                  <a:gd name="T62" fmla="*/ 43 w 70"/>
                  <a:gd name="T63" fmla="*/ 107 h 119"/>
                  <a:gd name="T64" fmla="*/ 47 w 70"/>
                  <a:gd name="T65" fmla="*/ 103 h 119"/>
                  <a:gd name="T66" fmla="*/ 50 w 70"/>
                  <a:gd name="T67" fmla="*/ 96 h 119"/>
                  <a:gd name="T68" fmla="*/ 54 w 70"/>
                  <a:gd name="T69" fmla="*/ 77 h 119"/>
                  <a:gd name="T70" fmla="*/ 54 w 70"/>
                  <a:gd name="T71" fmla="*/ 54 h 119"/>
                  <a:gd name="T72" fmla="*/ 54 w 70"/>
                  <a:gd name="T73" fmla="*/ 38 h 119"/>
                  <a:gd name="T74" fmla="*/ 50 w 70"/>
                  <a:gd name="T75" fmla="*/ 23 h 119"/>
                  <a:gd name="T76" fmla="*/ 47 w 70"/>
                  <a:gd name="T77" fmla="*/ 15 h 119"/>
                  <a:gd name="T78" fmla="*/ 43 w 70"/>
                  <a:gd name="T79" fmla="*/ 11 h 119"/>
                  <a:gd name="T80" fmla="*/ 39 w 70"/>
                  <a:gd name="T81" fmla="*/ 8 h 119"/>
                  <a:gd name="T82" fmla="*/ 35 w 70"/>
                  <a:gd name="T83" fmla="*/ 8 h 119"/>
                  <a:gd name="T84" fmla="*/ 31 w 70"/>
                  <a:gd name="T85" fmla="*/ 8 h 119"/>
                  <a:gd name="T86" fmla="*/ 27 w 70"/>
                  <a:gd name="T87" fmla="*/ 11 h 119"/>
                  <a:gd name="T88" fmla="*/ 20 w 70"/>
                  <a:gd name="T89" fmla="*/ 19 h 119"/>
                  <a:gd name="T90" fmla="*/ 20 w 70"/>
                  <a:gd name="T91" fmla="*/ 34 h 119"/>
                  <a:gd name="T92" fmla="*/ 16 w 70"/>
                  <a:gd name="T93" fmla="*/ 50 h 119"/>
                  <a:gd name="T94" fmla="*/ 16 w 70"/>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0"/>
                  <a:gd name="T145" fmla="*/ 0 h 119"/>
                  <a:gd name="T146" fmla="*/ 70 w 70"/>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0" h="119">
                    <a:moveTo>
                      <a:pt x="0" y="61"/>
                    </a:moveTo>
                    <a:lnTo>
                      <a:pt x="0" y="42"/>
                    </a:lnTo>
                    <a:lnTo>
                      <a:pt x="4" y="27"/>
                    </a:lnTo>
                    <a:lnTo>
                      <a:pt x="12" y="15"/>
                    </a:lnTo>
                    <a:lnTo>
                      <a:pt x="20" y="8"/>
                    </a:lnTo>
                    <a:lnTo>
                      <a:pt x="27" y="4"/>
                    </a:lnTo>
                    <a:lnTo>
                      <a:pt x="35" y="0"/>
                    </a:lnTo>
                    <a:lnTo>
                      <a:pt x="43" y="4"/>
                    </a:lnTo>
                    <a:lnTo>
                      <a:pt x="50" y="8"/>
                    </a:lnTo>
                    <a:lnTo>
                      <a:pt x="58" y="15"/>
                    </a:lnTo>
                    <a:lnTo>
                      <a:pt x="66" y="27"/>
                    </a:lnTo>
                    <a:lnTo>
                      <a:pt x="70" y="42"/>
                    </a:lnTo>
                    <a:lnTo>
                      <a:pt x="70" y="57"/>
                    </a:lnTo>
                    <a:lnTo>
                      <a:pt x="70" y="77"/>
                    </a:lnTo>
                    <a:lnTo>
                      <a:pt x="66" y="92"/>
                    </a:lnTo>
                    <a:lnTo>
                      <a:pt x="58" y="103"/>
                    </a:lnTo>
                    <a:lnTo>
                      <a:pt x="50" y="111"/>
                    </a:lnTo>
                    <a:lnTo>
                      <a:pt x="43" y="115"/>
                    </a:lnTo>
                    <a:lnTo>
                      <a:pt x="35" y="119"/>
                    </a:lnTo>
                    <a:lnTo>
                      <a:pt x="23" y="115"/>
                    </a:lnTo>
                    <a:lnTo>
                      <a:pt x="16" y="107"/>
                    </a:lnTo>
                    <a:lnTo>
                      <a:pt x="8" y="100"/>
                    </a:lnTo>
                    <a:lnTo>
                      <a:pt x="0" y="80"/>
                    </a:lnTo>
                    <a:lnTo>
                      <a:pt x="0" y="61"/>
                    </a:lnTo>
                    <a:close/>
                    <a:moveTo>
                      <a:pt x="16" y="61"/>
                    </a:moveTo>
                    <a:lnTo>
                      <a:pt x="16" y="84"/>
                    </a:lnTo>
                    <a:lnTo>
                      <a:pt x="20" y="100"/>
                    </a:lnTo>
                    <a:lnTo>
                      <a:pt x="23" y="107"/>
                    </a:lnTo>
                    <a:lnTo>
                      <a:pt x="27" y="111"/>
                    </a:lnTo>
                    <a:lnTo>
                      <a:pt x="35" y="111"/>
                    </a:lnTo>
                    <a:lnTo>
                      <a:pt x="39" y="111"/>
                    </a:lnTo>
                    <a:lnTo>
                      <a:pt x="43" y="107"/>
                    </a:lnTo>
                    <a:lnTo>
                      <a:pt x="47" y="103"/>
                    </a:lnTo>
                    <a:lnTo>
                      <a:pt x="50" y="96"/>
                    </a:lnTo>
                    <a:lnTo>
                      <a:pt x="54" y="77"/>
                    </a:lnTo>
                    <a:lnTo>
                      <a:pt x="54" y="54"/>
                    </a:lnTo>
                    <a:lnTo>
                      <a:pt x="54" y="38"/>
                    </a:lnTo>
                    <a:lnTo>
                      <a:pt x="50" y="23"/>
                    </a:lnTo>
                    <a:lnTo>
                      <a:pt x="47" y="15"/>
                    </a:lnTo>
                    <a:lnTo>
                      <a:pt x="43" y="11"/>
                    </a:lnTo>
                    <a:lnTo>
                      <a:pt x="39" y="8"/>
                    </a:lnTo>
                    <a:lnTo>
                      <a:pt x="35" y="8"/>
                    </a:lnTo>
                    <a:lnTo>
                      <a:pt x="31" y="8"/>
                    </a:lnTo>
                    <a:lnTo>
                      <a:pt x="27" y="11"/>
                    </a:lnTo>
                    <a:lnTo>
                      <a:pt x="20" y="19"/>
                    </a:lnTo>
                    <a:lnTo>
                      <a:pt x="20" y="34"/>
                    </a:lnTo>
                    <a:lnTo>
                      <a:pt x="16" y="50"/>
                    </a:lnTo>
                    <a:lnTo>
                      <a:pt x="16" y="61"/>
                    </a:lnTo>
                    <a:close/>
                  </a:path>
                </a:pathLst>
              </a:custGeom>
              <a:solidFill>
                <a:srgbClr val="000000"/>
              </a:solidFill>
              <a:ln w="0">
                <a:solidFill>
                  <a:srgbClr val="000000"/>
                </a:solidFill>
                <a:round/>
                <a:headEnd/>
                <a:tailEnd/>
              </a:ln>
            </p:spPr>
            <p:txBody>
              <a:bodyPr/>
              <a:lstStyle/>
              <a:p>
                <a:endParaRPr lang="en-CA"/>
              </a:p>
            </p:txBody>
          </p:sp>
          <p:sp>
            <p:nvSpPr>
              <p:cNvPr id="15808" name="Rectangle 159"/>
              <p:cNvSpPr>
                <a:spLocks noChangeArrowheads="1"/>
              </p:cNvSpPr>
              <p:nvPr/>
            </p:nvSpPr>
            <p:spPr bwMode="auto">
              <a:xfrm>
                <a:off x="1554" y="2120"/>
                <a:ext cx="8" cy="208"/>
              </a:xfrm>
              <a:prstGeom prst="rect">
                <a:avLst/>
              </a:prstGeom>
              <a:solidFill>
                <a:srgbClr val="000000"/>
              </a:solidFill>
              <a:ln w="0">
                <a:solidFill>
                  <a:srgbClr val="000000"/>
                </a:solidFill>
                <a:miter lim="800000"/>
                <a:headEnd/>
                <a:tailEnd/>
              </a:ln>
            </p:spPr>
            <p:txBody>
              <a:bodyPr/>
              <a:lstStyle/>
              <a:p>
                <a:endParaRPr lang="en-US"/>
              </a:p>
            </p:txBody>
          </p:sp>
          <p:sp>
            <p:nvSpPr>
              <p:cNvPr id="15809" name="Freeform 160"/>
              <p:cNvSpPr>
                <a:spLocks noEditPoints="1"/>
              </p:cNvSpPr>
              <p:nvPr/>
            </p:nvSpPr>
            <p:spPr bwMode="auto">
              <a:xfrm>
                <a:off x="1742" y="2155"/>
                <a:ext cx="69" cy="119"/>
              </a:xfrm>
              <a:custGeom>
                <a:avLst/>
                <a:gdLst>
                  <a:gd name="T0" fmla="*/ 0 w 69"/>
                  <a:gd name="T1" fmla="*/ 61 h 119"/>
                  <a:gd name="T2" fmla="*/ 4 w 69"/>
                  <a:gd name="T3" fmla="*/ 42 h 119"/>
                  <a:gd name="T4" fmla="*/ 8 w 69"/>
                  <a:gd name="T5" fmla="*/ 27 h 119"/>
                  <a:gd name="T6" fmla="*/ 12 w 69"/>
                  <a:gd name="T7" fmla="*/ 15 h 119"/>
                  <a:gd name="T8" fmla="*/ 23 w 69"/>
                  <a:gd name="T9" fmla="*/ 8 h 119"/>
                  <a:gd name="T10" fmla="*/ 27 w 69"/>
                  <a:gd name="T11" fmla="*/ 4 h 119"/>
                  <a:gd name="T12" fmla="*/ 35 w 69"/>
                  <a:gd name="T13" fmla="*/ 0 h 119"/>
                  <a:gd name="T14" fmla="*/ 42 w 69"/>
                  <a:gd name="T15" fmla="*/ 4 h 119"/>
                  <a:gd name="T16" fmla="*/ 50 w 69"/>
                  <a:gd name="T17" fmla="*/ 8 h 119"/>
                  <a:gd name="T18" fmla="*/ 58 w 69"/>
                  <a:gd name="T19" fmla="*/ 15 h 119"/>
                  <a:gd name="T20" fmla="*/ 65 w 69"/>
                  <a:gd name="T21" fmla="*/ 27 h 119"/>
                  <a:gd name="T22" fmla="*/ 69 w 69"/>
                  <a:gd name="T23" fmla="*/ 42 h 119"/>
                  <a:gd name="T24" fmla="*/ 69 w 69"/>
                  <a:gd name="T25" fmla="*/ 57 h 119"/>
                  <a:gd name="T26" fmla="*/ 69 w 69"/>
                  <a:gd name="T27" fmla="*/ 77 h 119"/>
                  <a:gd name="T28" fmla="*/ 65 w 69"/>
                  <a:gd name="T29" fmla="*/ 92 h 119"/>
                  <a:gd name="T30" fmla="*/ 58 w 69"/>
                  <a:gd name="T31" fmla="*/ 103 h 119"/>
                  <a:gd name="T32" fmla="*/ 50 w 69"/>
                  <a:gd name="T33" fmla="*/ 111 h 119"/>
                  <a:gd name="T34" fmla="*/ 42 w 69"/>
                  <a:gd name="T35" fmla="*/ 115 h 119"/>
                  <a:gd name="T36" fmla="*/ 35 w 69"/>
                  <a:gd name="T37" fmla="*/ 119 h 119"/>
                  <a:gd name="T38" fmla="*/ 27 w 69"/>
                  <a:gd name="T39" fmla="*/ 115 h 119"/>
                  <a:gd name="T40" fmla="*/ 16 w 69"/>
                  <a:gd name="T41" fmla="*/ 107 h 119"/>
                  <a:gd name="T42" fmla="*/ 8 w 69"/>
                  <a:gd name="T43" fmla="*/ 100 h 119"/>
                  <a:gd name="T44" fmla="*/ 4 w 69"/>
                  <a:gd name="T45" fmla="*/ 80 h 119"/>
                  <a:gd name="T46" fmla="*/ 0 w 69"/>
                  <a:gd name="T47" fmla="*/ 61 h 119"/>
                  <a:gd name="T48" fmla="*/ 16 w 69"/>
                  <a:gd name="T49" fmla="*/ 61 h 119"/>
                  <a:gd name="T50" fmla="*/ 19 w 69"/>
                  <a:gd name="T51" fmla="*/ 84 h 119"/>
                  <a:gd name="T52" fmla="*/ 23 w 69"/>
                  <a:gd name="T53" fmla="*/ 100 h 119"/>
                  <a:gd name="T54" fmla="*/ 27 w 69"/>
                  <a:gd name="T55" fmla="*/ 107 h 119"/>
                  <a:gd name="T56" fmla="*/ 31 w 69"/>
                  <a:gd name="T57" fmla="*/ 111 h 119"/>
                  <a:gd name="T58" fmla="*/ 35 w 69"/>
                  <a:gd name="T59" fmla="*/ 111 h 119"/>
                  <a:gd name="T60" fmla="*/ 39 w 69"/>
                  <a:gd name="T61" fmla="*/ 111 h 119"/>
                  <a:gd name="T62" fmla="*/ 46 w 69"/>
                  <a:gd name="T63" fmla="*/ 107 h 119"/>
                  <a:gd name="T64" fmla="*/ 50 w 69"/>
                  <a:gd name="T65" fmla="*/ 103 h 119"/>
                  <a:gd name="T66" fmla="*/ 50 w 69"/>
                  <a:gd name="T67" fmla="*/ 96 h 119"/>
                  <a:gd name="T68" fmla="*/ 54 w 69"/>
                  <a:gd name="T69" fmla="*/ 77 h 119"/>
                  <a:gd name="T70" fmla="*/ 54 w 69"/>
                  <a:gd name="T71" fmla="*/ 54 h 119"/>
                  <a:gd name="T72" fmla="*/ 54 w 69"/>
                  <a:gd name="T73" fmla="*/ 38 h 119"/>
                  <a:gd name="T74" fmla="*/ 50 w 69"/>
                  <a:gd name="T75" fmla="*/ 23 h 119"/>
                  <a:gd name="T76" fmla="*/ 46 w 69"/>
                  <a:gd name="T77" fmla="*/ 15 h 119"/>
                  <a:gd name="T78" fmla="*/ 42 w 69"/>
                  <a:gd name="T79" fmla="*/ 11 h 119"/>
                  <a:gd name="T80" fmla="*/ 39 w 69"/>
                  <a:gd name="T81" fmla="*/ 8 h 119"/>
                  <a:gd name="T82" fmla="*/ 35 w 69"/>
                  <a:gd name="T83" fmla="*/ 8 h 119"/>
                  <a:gd name="T84" fmla="*/ 31 w 69"/>
                  <a:gd name="T85" fmla="*/ 8 h 119"/>
                  <a:gd name="T86" fmla="*/ 27 w 69"/>
                  <a:gd name="T87" fmla="*/ 11 h 119"/>
                  <a:gd name="T88" fmla="*/ 23 w 69"/>
                  <a:gd name="T89" fmla="*/ 19 h 119"/>
                  <a:gd name="T90" fmla="*/ 19 w 69"/>
                  <a:gd name="T91" fmla="*/ 34 h 119"/>
                  <a:gd name="T92" fmla="*/ 16 w 69"/>
                  <a:gd name="T93" fmla="*/ 50 h 119"/>
                  <a:gd name="T94" fmla="*/ 16 w 69"/>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1"/>
                    </a:moveTo>
                    <a:lnTo>
                      <a:pt x="4" y="42"/>
                    </a:lnTo>
                    <a:lnTo>
                      <a:pt x="8" y="27"/>
                    </a:lnTo>
                    <a:lnTo>
                      <a:pt x="12" y="15"/>
                    </a:lnTo>
                    <a:lnTo>
                      <a:pt x="23" y="8"/>
                    </a:lnTo>
                    <a:lnTo>
                      <a:pt x="27" y="4"/>
                    </a:lnTo>
                    <a:lnTo>
                      <a:pt x="35" y="0"/>
                    </a:lnTo>
                    <a:lnTo>
                      <a:pt x="42" y="4"/>
                    </a:lnTo>
                    <a:lnTo>
                      <a:pt x="50" y="8"/>
                    </a:lnTo>
                    <a:lnTo>
                      <a:pt x="58" y="15"/>
                    </a:lnTo>
                    <a:lnTo>
                      <a:pt x="65" y="27"/>
                    </a:lnTo>
                    <a:lnTo>
                      <a:pt x="69" y="42"/>
                    </a:lnTo>
                    <a:lnTo>
                      <a:pt x="69" y="57"/>
                    </a:lnTo>
                    <a:lnTo>
                      <a:pt x="69" y="77"/>
                    </a:lnTo>
                    <a:lnTo>
                      <a:pt x="65" y="92"/>
                    </a:lnTo>
                    <a:lnTo>
                      <a:pt x="58" y="103"/>
                    </a:lnTo>
                    <a:lnTo>
                      <a:pt x="50" y="111"/>
                    </a:lnTo>
                    <a:lnTo>
                      <a:pt x="42" y="115"/>
                    </a:lnTo>
                    <a:lnTo>
                      <a:pt x="35" y="119"/>
                    </a:lnTo>
                    <a:lnTo>
                      <a:pt x="27" y="115"/>
                    </a:lnTo>
                    <a:lnTo>
                      <a:pt x="16" y="107"/>
                    </a:lnTo>
                    <a:lnTo>
                      <a:pt x="8" y="100"/>
                    </a:lnTo>
                    <a:lnTo>
                      <a:pt x="4" y="80"/>
                    </a:lnTo>
                    <a:lnTo>
                      <a:pt x="0" y="61"/>
                    </a:lnTo>
                    <a:close/>
                    <a:moveTo>
                      <a:pt x="16" y="61"/>
                    </a:moveTo>
                    <a:lnTo>
                      <a:pt x="19" y="84"/>
                    </a:lnTo>
                    <a:lnTo>
                      <a:pt x="23" y="100"/>
                    </a:lnTo>
                    <a:lnTo>
                      <a:pt x="27" y="107"/>
                    </a:lnTo>
                    <a:lnTo>
                      <a:pt x="31" y="111"/>
                    </a:lnTo>
                    <a:lnTo>
                      <a:pt x="35" y="111"/>
                    </a:lnTo>
                    <a:lnTo>
                      <a:pt x="39" y="111"/>
                    </a:lnTo>
                    <a:lnTo>
                      <a:pt x="46" y="107"/>
                    </a:lnTo>
                    <a:lnTo>
                      <a:pt x="50" y="103"/>
                    </a:lnTo>
                    <a:lnTo>
                      <a:pt x="50" y="96"/>
                    </a:lnTo>
                    <a:lnTo>
                      <a:pt x="54" y="77"/>
                    </a:lnTo>
                    <a:lnTo>
                      <a:pt x="54" y="54"/>
                    </a:lnTo>
                    <a:lnTo>
                      <a:pt x="54" y="38"/>
                    </a:lnTo>
                    <a:lnTo>
                      <a:pt x="50" y="23"/>
                    </a:lnTo>
                    <a:lnTo>
                      <a:pt x="46" y="15"/>
                    </a:lnTo>
                    <a:lnTo>
                      <a:pt x="42" y="11"/>
                    </a:lnTo>
                    <a:lnTo>
                      <a:pt x="39" y="8"/>
                    </a:lnTo>
                    <a:lnTo>
                      <a:pt x="35" y="8"/>
                    </a:lnTo>
                    <a:lnTo>
                      <a:pt x="31" y="8"/>
                    </a:lnTo>
                    <a:lnTo>
                      <a:pt x="27" y="11"/>
                    </a:lnTo>
                    <a:lnTo>
                      <a:pt x="23" y="19"/>
                    </a:lnTo>
                    <a:lnTo>
                      <a:pt x="19" y="34"/>
                    </a:lnTo>
                    <a:lnTo>
                      <a:pt x="16" y="50"/>
                    </a:lnTo>
                    <a:lnTo>
                      <a:pt x="16" y="61"/>
                    </a:lnTo>
                    <a:close/>
                  </a:path>
                </a:pathLst>
              </a:custGeom>
              <a:solidFill>
                <a:srgbClr val="000000"/>
              </a:solidFill>
              <a:ln w="0">
                <a:solidFill>
                  <a:srgbClr val="000000"/>
                </a:solidFill>
                <a:round/>
                <a:headEnd/>
                <a:tailEnd/>
              </a:ln>
            </p:spPr>
            <p:txBody>
              <a:bodyPr/>
              <a:lstStyle/>
              <a:p>
                <a:endParaRPr lang="en-CA"/>
              </a:p>
            </p:txBody>
          </p:sp>
          <p:sp>
            <p:nvSpPr>
              <p:cNvPr id="15810" name="Rectangle 161"/>
              <p:cNvSpPr>
                <a:spLocks noChangeArrowheads="1"/>
              </p:cNvSpPr>
              <p:nvPr/>
            </p:nvSpPr>
            <p:spPr bwMode="auto">
              <a:xfrm>
                <a:off x="2107" y="2120"/>
                <a:ext cx="7" cy="208"/>
              </a:xfrm>
              <a:prstGeom prst="rect">
                <a:avLst/>
              </a:prstGeom>
              <a:solidFill>
                <a:srgbClr val="000000"/>
              </a:solidFill>
              <a:ln w="0">
                <a:solidFill>
                  <a:srgbClr val="000000"/>
                </a:solidFill>
                <a:miter lim="800000"/>
                <a:headEnd/>
                <a:tailEnd/>
              </a:ln>
            </p:spPr>
            <p:txBody>
              <a:bodyPr/>
              <a:lstStyle/>
              <a:p>
                <a:endParaRPr lang="en-US"/>
              </a:p>
            </p:txBody>
          </p:sp>
          <p:sp>
            <p:nvSpPr>
              <p:cNvPr id="15811" name="Freeform 162"/>
              <p:cNvSpPr>
                <a:spLocks/>
              </p:cNvSpPr>
              <p:nvPr/>
            </p:nvSpPr>
            <p:spPr bwMode="auto">
              <a:xfrm>
                <a:off x="2299" y="2255"/>
                <a:ext cx="19" cy="19"/>
              </a:xfrm>
              <a:custGeom>
                <a:avLst/>
                <a:gdLst>
                  <a:gd name="T0" fmla="*/ 7 w 19"/>
                  <a:gd name="T1" fmla="*/ 0 h 19"/>
                  <a:gd name="T2" fmla="*/ 11 w 19"/>
                  <a:gd name="T3" fmla="*/ 0 h 19"/>
                  <a:gd name="T4" fmla="*/ 15 w 19"/>
                  <a:gd name="T5" fmla="*/ 0 h 19"/>
                  <a:gd name="T6" fmla="*/ 19 w 19"/>
                  <a:gd name="T7" fmla="*/ 3 h 19"/>
                  <a:gd name="T8" fmla="*/ 19 w 19"/>
                  <a:gd name="T9" fmla="*/ 7 h 19"/>
                  <a:gd name="T10" fmla="*/ 19 w 19"/>
                  <a:gd name="T11" fmla="*/ 11 h 19"/>
                  <a:gd name="T12" fmla="*/ 15 w 19"/>
                  <a:gd name="T13" fmla="*/ 15 h 19"/>
                  <a:gd name="T14" fmla="*/ 11 w 19"/>
                  <a:gd name="T15" fmla="*/ 15 h 19"/>
                  <a:gd name="T16" fmla="*/ 7 w 19"/>
                  <a:gd name="T17" fmla="*/ 19 h 19"/>
                  <a:gd name="T18" fmla="*/ 3 w 19"/>
                  <a:gd name="T19" fmla="*/ 15 h 19"/>
                  <a:gd name="T20" fmla="*/ 3 w 19"/>
                  <a:gd name="T21" fmla="*/ 15 h 19"/>
                  <a:gd name="T22" fmla="*/ 0 w 19"/>
                  <a:gd name="T23" fmla="*/ 11 h 19"/>
                  <a:gd name="T24" fmla="*/ 0 w 19"/>
                  <a:gd name="T25" fmla="*/ 7 h 19"/>
                  <a:gd name="T26" fmla="*/ 0 w 19"/>
                  <a:gd name="T27" fmla="*/ 3 h 19"/>
                  <a:gd name="T28" fmla="*/ 3 w 19"/>
                  <a:gd name="T29" fmla="*/ 0 h 19"/>
                  <a:gd name="T30" fmla="*/ 3 w 19"/>
                  <a:gd name="T31" fmla="*/ 0 h 19"/>
                  <a:gd name="T32" fmla="*/ 7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7" y="0"/>
                    </a:moveTo>
                    <a:lnTo>
                      <a:pt x="11" y="0"/>
                    </a:lnTo>
                    <a:lnTo>
                      <a:pt x="15" y="0"/>
                    </a:lnTo>
                    <a:lnTo>
                      <a:pt x="19" y="3"/>
                    </a:lnTo>
                    <a:lnTo>
                      <a:pt x="19" y="7"/>
                    </a:lnTo>
                    <a:lnTo>
                      <a:pt x="19" y="11"/>
                    </a:lnTo>
                    <a:lnTo>
                      <a:pt x="15" y="15"/>
                    </a:lnTo>
                    <a:lnTo>
                      <a:pt x="11" y="15"/>
                    </a:lnTo>
                    <a:lnTo>
                      <a:pt x="7" y="19"/>
                    </a:lnTo>
                    <a:lnTo>
                      <a:pt x="3" y="15"/>
                    </a:lnTo>
                    <a:lnTo>
                      <a:pt x="0" y="11"/>
                    </a:lnTo>
                    <a:lnTo>
                      <a:pt x="0" y="7"/>
                    </a:lnTo>
                    <a:lnTo>
                      <a:pt x="0" y="3"/>
                    </a:lnTo>
                    <a:lnTo>
                      <a:pt x="3" y="0"/>
                    </a:lnTo>
                    <a:lnTo>
                      <a:pt x="7" y="0"/>
                    </a:lnTo>
                    <a:close/>
                  </a:path>
                </a:pathLst>
              </a:custGeom>
              <a:solidFill>
                <a:srgbClr val="000000"/>
              </a:solidFill>
              <a:ln w="0">
                <a:solidFill>
                  <a:srgbClr val="000000"/>
                </a:solidFill>
                <a:round/>
                <a:headEnd/>
                <a:tailEnd/>
              </a:ln>
            </p:spPr>
            <p:txBody>
              <a:bodyPr/>
              <a:lstStyle/>
              <a:p>
                <a:endParaRPr lang="en-CA"/>
              </a:p>
            </p:txBody>
          </p:sp>
          <p:sp>
            <p:nvSpPr>
              <p:cNvPr id="15812" name="Freeform 163"/>
              <p:cNvSpPr>
                <a:spLocks noEditPoints="1"/>
              </p:cNvSpPr>
              <p:nvPr/>
            </p:nvSpPr>
            <p:spPr bwMode="auto">
              <a:xfrm>
                <a:off x="2333" y="2155"/>
                <a:ext cx="73" cy="119"/>
              </a:xfrm>
              <a:custGeom>
                <a:avLst/>
                <a:gdLst>
                  <a:gd name="T0" fmla="*/ 0 w 73"/>
                  <a:gd name="T1" fmla="*/ 61 h 119"/>
                  <a:gd name="T2" fmla="*/ 4 w 73"/>
                  <a:gd name="T3" fmla="*/ 42 h 119"/>
                  <a:gd name="T4" fmla="*/ 8 w 73"/>
                  <a:gd name="T5" fmla="*/ 27 h 119"/>
                  <a:gd name="T6" fmla="*/ 15 w 73"/>
                  <a:gd name="T7" fmla="*/ 15 h 119"/>
                  <a:gd name="T8" fmla="*/ 23 w 73"/>
                  <a:gd name="T9" fmla="*/ 8 h 119"/>
                  <a:gd name="T10" fmla="*/ 31 w 73"/>
                  <a:gd name="T11" fmla="*/ 4 h 119"/>
                  <a:gd name="T12" fmla="*/ 39 w 73"/>
                  <a:gd name="T13" fmla="*/ 0 h 119"/>
                  <a:gd name="T14" fmla="*/ 46 w 73"/>
                  <a:gd name="T15" fmla="*/ 4 h 119"/>
                  <a:gd name="T16" fmla="*/ 54 w 73"/>
                  <a:gd name="T17" fmla="*/ 8 h 119"/>
                  <a:gd name="T18" fmla="*/ 62 w 73"/>
                  <a:gd name="T19" fmla="*/ 15 h 119"/>
                  <a:gd name="T20" fmla="*/ 65 w 73"/>
                  <a:gd name="T21" fmla="*/ 27 h 119"/>
                  <a:gd name="T22" fmla="*/ 69 w 73"/>
                  <a:gd name="T23" fmla="*/ 42 h 119"/>
                  <a:gd name="T24" fmla="*/ 73 w 73"/>
                  <a:gd name="T25" fmla="*/ 57 h 119"/>
                  <a:gd name="T26" fmla="*/ 69 w 73"/>
                  <a:gd name="T27" fmla="*/ 77 h 119"/>
                  <a:gd name="T28" fmla="*/ 65 w 73"/>
                  <a:gd name="T29" fmla="*/ 92 h 119"/>
                  <a:gd name="T30" fmla="*/ 62 w 73"/>
                  <a:gd name="T31" fmla="*/ 103 h 119"/>
                  <a:gd name="T32" fmla="*/ 54 w 73"/>
                  <a:gd name="T33" fmla="*/ 111 h 119"/>
                  <a:gd name="T34" fmla="*/ 46 w 73"/>
                  <a:gd name="T35" fmla="*/ 115 h 119"/>
                  <a:gd name="T36" fmla="*/ 35 w 73"/>
                  <a:gd name="T37" fmla="*/ 119 h 119"/>
                  <a:gd name="T38" fmla="*/ 27 w 73"/>
                  <a:gd name="T39" fmla="*/ 115 h 119"/>
                  <a:gd name="T40" fmla="*/ 19 w 73"/>
                  <a:gd name="T41" fmla="*/ 107 h 119"/>
                  <a:gd name="T42" fmla="*/ 12 w 73"/>
                  <a:gd name="T43" fmla="*/ 100 h 119"/>
                  <a:gd name="T44" fmla="*/ 4 w 73"/>
                  <a:gd name="T45" fmla="*/ 80 h 119"/>
                  <a:gd name="T46" fmla="*/ 0 w 73"/>
                  <a:gd name="T47" fmla="*/ 61 h 119"/>
                  <a:gd name="T48" fmla="*/ 19 w 73"/>
                  <a:gd name="T49" fmla="*/ 61 h 119"/>
                  <a:gd name="T50" fmla="*/ 19 w 73"/>
                  <a:gd name="T51" fmla="*/ 84 h 119"/>
                  <a:gd name="T52" fmla="*/ 23 w 73"/>
                  <a:gd name="T53" fmla="*/ 100 h 119"/>
                  <a:gd name="T54" fmla="*/ 27 w 73"/>
                  <a:gd name="T55" fmla="*/ 107 h 119"/>
                  <a:gd name="T56" fmla="*/ 31 w 73"/>
                  <a:gd name="T57" fmla="*/ 111 h 119"/>
                  <a:gd name="T58" fmla="*/ 39 w 73"/>
                  <a:gd name="T59" fmla="*/ 111 h 119"/>
                  <a:gd name="T60" fmla="*/ 42 w 73"/>
                  <a:gd name="T61" fmla="*/ 111 h 119"/>
                  <a:gd name="T62" fmla="*/ 46 w 73"/>
                  <a:gd name="T63" fmla="*/ 107 h 119"/>
                  <a:gd name="T64" fmla="*/ 50 w 73"/>
                  <a:gd name="T65" fmla="*/ 103 h 119"/>
                  <a:gd name="T66" fmla="*/ 54 w 73"/>
                  <a:gd name="T67" fmla="*/ 96 h 119"/>
                  <a:gd name="T68" fmla="*/ 54 w 73"/>
                  <a:gd name="T69" fmla="*/ 77 h 119"/>
                  <a:gd name="T70" fmla="*/ 58 w 73"/>
                  <a:gd name="T71" fmla="*/ 54 h 119"/>
                  <a:gd name="T72" fmla="*/ 54 w 73"/>
                  <a:gd name="T73" fmla="*/ 38 h 119"/>
                  <a:gd name="T74" fmla="*/ 54 w 73"/>
                  <a:gd name="T75" fmla="*/ 23 h 119"/>
                  <a:gd name="T76" fmla="*/ 50 w 73"/>
                  <a:gd name="T77" fmla="*/ 15 h 119"/>
                  <a:gd name="T78" fmla="*/ 46 w 73"/>
                  <a:gd name="T79" fmla="*/ 11 h 119"/>
                  <a:gd name="T80" fmla="*/ 42 w 73"/>
                  <a:gd name="T81" fmla="*/ 8 h 119"/>
                  <a:gd name="T82" fmla="*/ 39 w 73"/>
                  <a:gd name="T83" fmla="*/ 8 h 119"/>
                  <a:gd name="T84" fmla="*/ 31 w 73"/>
                  <a:gd name="T85" fmla="*/ 8 h 119"/>
                  <a:gd name="T86" fmla="*/ 27 w 73"/>
                  <a:gd name="T87" fmla="*/ 11 h 119"/>
                  <a:gd name="T88" fmla="*/ 23 w 73"/>
                  <a:gd name="T89" fmla="*/ 19 h 119"/>
                  <a:gd name="T90" fmla="*/ 19 w 73"/>
                  <a:gd name="T91" fmla="*/ 34 h 119"/>
                  <a:gd name="T92" fmla="*/ 19 w 73"/>
                  <a:gd name="T93" fmla="*/ 50 h 119"/>
                  <a:gd name="T94" fmla="*/ 19 w 73"/>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9"/>
                  <a:gd name="T146" fmla="*/ 73 w 73"/>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9">
                    <a:moveTo>
                      <a:pt x="0" y="61"/>
                    </a:moveTo>
                    <a:lnTo>
                      <a:pt x="4" y="42"/>
                    </a:lnTo>
                    <a:lnTo>
                      <a:pt x="8" y="27"/>
                    </a:lnTo>
                    <a:lnTo>
                      <a:pt x="15" y="15"/>
                    </a:lnTo>
                    <a:lnTo>
                      <a:pt x="23" y="8"/>
                    </a:lnTo>
                    <a:lnTo>
                      <a:pt x="31" y="4"/>
                    </a:lnTo>
                    <a:lnTo>
                      <a:pt x="39" y="0"/>
                    </a:lnTo>
                    <a:lnTo>
                      <a:pt x="46" y="4"/>
                    </a:lnTo>
                    <a:lnTo>
                      <a:pt x="54" y="8"/>
                    </a:lnTo>
                    <a:lnTo>
                      <a:pt x="62" y="15"/>
                    </a:lnTo>
                    <a:lnTo>
                      <a:pt x="65" y="27"/>
                    </a:lnTo>
                    <a:lnTo>
                      <a:pt x="69" y="42"/>
                    </a:lnTo>
                    <a:lnTo>
                      <a:pt x="73" y="57"/>
                    </a:lnTo>
                    <a:lnTo>
                      <a:pt x="69" y="77"/>
                    </a:lnTo>
                    <a:lnTo>
                      <a:pt x="65" y="92"/>
                    </a:lnTo>
                    <a:lnTo>
                      <a:pt x="62" y="103"/>
                    </a:lnTo>
                    <a:lnTo>
                      <a:pt x="54" y="111"/>
                    </a:lnTo>
                    <a:lnTo>
                      <a:pt x="46" y="115"/>
                    </a:lnTo>
                    <a:lnTo>
                      <a:pt x="35" y="119"/>
                    </a:lnTo>
                    <a:lnTo>
                      <a:pt x="27" y="115"/>
                    </a:lnTo>
                    <a:lnTo>
                      <a:pt x="19" y="107"/>
                    </a:lnTo>
                    <a:lnTo>
                      <a:pt x="12" y="100"/>
                    </a:lnTo>
                    <a:lnTo>
                      <a:pt x="4" y="80"/>
                    </a:lnTo>
                    <a:lnTo>
                      <a:pt x="0" y="61"/>
                    </a:lnTo>
                    <a:close/>
                    <a:moveTo>
                      <a:pt x="19" y="61"/>
                    </a:moveTo>
                    <a:lnTo>
                      <a:pt x="19" y="84"/>
                    </a:lnTo>
                    <a:lnTo>
                      <a:pt x="23" y="100"/>
                    </a:lnTo>
                    <a:lnTo>
                      <a:pt x="27" y="107"/>
                    </a:lnTo>
                    <a:lnTo>
                      <a:pt x="31" y="111"/>
                    </a:lnTo>
                    <a:lnTo>
                      <a:pt x="39" y="111"/>
                    </a:lnTo>
                    <a:lnTo>
                      <a:pt x="42" y="111"/>
                    </a:lnTo>
                    <a:lnTo>
                      <a:pt x="46" y="107"/>
                    </a:lnTo>
                    <a:lnTo>
                      <a:pt x="50" y="103"/>
                    </a:lnTo>
                    <a:lnTo>
                      <a:pt x="54" y="96"/>
                    </a:lnTo>
                    <a:lnTo>
                      <a:pt x="54" y="77"/>
                    </a:lnTo>
                    <a:lnTo>
                      <a:pt x="58" y="54"/>
                    </a:lnTo>
                    <a:lnTo>
                      <a:pt x="54" y="38"/>
                    </a:lnTo>
                    <a:lnTo>
                      <a:pt x="54" y="23"/>
                    </a:lnTo>
                    <a:lnTo>
                      <a:pt x="50" y="15"/>
                    </a:lnTo>
                    <a:lnTo>
                      <a:pt x="46" y="11"/>
                    </a:lnTo>
                    <a:lnTo>
                      <a:pt x="42" y="8"/>
                    </a:lnTo>
                    <a:lnTo>
                      <a:pt x="39" y="8"/>
                    </a:lnTo>
                    <a:lnTo>
                      <a:pt x="31" y="8"/>
                    </a:lnTo>
                    <a:lnTo>
                      <a:pt x="27" y="11"/>
                    </a:lnTo>
                    <a:lnTo>
                      <a:pt x="23" y="19"/>
                    </a:lnTo>
                    <a:lnTo>
                      <a:pt x="19" y="34"/>
                    </a:lnTo>
                    <a:lnTo>
                      <a:pt x="19" y="50"/>
                    </a:lnTo>
                    <a:lnTo>
                      <a:pt x="19" y="61"/>
                    </a:lnTo>
                    <a:close/>
                  </a:path>
                </a:pathLst>
              </a:custGeom>
              <a:solidFill>
                <a:srgbClr val="000000"/>
              </a:solidFill>
              <a:ln w="0">
                <a:solidFill>
                  <a:srgbClr val="000000"/>
                </a:solidFill>
                <a:round/>
                <a:headEnd/>
                <a:tailEnd/>
              </a:ln>
            </p:spPr>
            <p:txBody>
              <a:bodyPr/>
              <a:lstStyle/>
              <a:p>
                <a:endParaRPr lang="en-CA"/>
              </a:p>
            </p:txBody>
          </p:sp>
          <p:sp>
            <p:nvSpPr>
              <p:cNvPr id="15813" name="Freeform 164"/>
              <p:cNvSpPr>
                <a:spLocks noEditPoints="1"/>
              </p:cNvSpPr>
              <p:nvPr/>
            </p:nvSpPr>
            <p:spPr bwMode="auto">
              <a:xfrm>
                <a:off x="2418" y="2155"/>
                <a:ext cx="72" cy="119"/>
              </a:xfrm>
              <a:custGeom>
                <a:avLst/>
                <a:gdLst>
                  <a:gd name="T0" fmla="*/ 0 w 72"/>
                  <a:gd name="T1" fmla="*/ 61 h 119"/>
                  <a:gd name="T2" fmla="*/ 3 w 72"/>
                  <a:gd name="T3" fmla="*/ 42 h 119"/>
                  <a:gd name="T4" fmla="*/ 7 w 72"/>
                  <a:gd name="T5" fmla="*/ 27 h 119"/>
                  <a:gd name="T6" fmla="*/ 15 w 72"/>
                  <a:gd name="T7" fmla="*/ 15 h 119"/>
                  <a:gd name="T8" fmla="*/ 23 w 72"/>
                  <a:gd name="T9" fmla="*/ 8 h 119"/>
                  <a:gd name="T10" fmla="*/ 30 w 72"/>
                  <a:gd name="T11" fmla="*/ 4 h 119"/>
                  <a:gd name="T12" fmla="*/ 38 w 72"/>
                  <a:gd name="T13" fmla="*/ 0 h 119"/>
                  <a:gd name="T14" fmla="*/ 46 w 72"/>
                  <a:gd name="T15" fmla="*/ 4 h 119"/>
                  <a:gd name="T16" fmla="*/ 53 w 72"/>
                  <a:gd name="T17" fmla="*/ 8 h 119"/>
                  <a:gd name="T18" fmla="*/ 57 w 72"/>
                  <a:gd name="T19" fmla="*/ 15 h 119"/>
                  <a:gd name="T20" fmla="*/ 65 w 72"/>
                  <a:gd name="T21" fmla="*/ 27 h 119"/>
                  <a:gd name="T22" fmla="*/ 69 w 72"/>
                  <a:gd name="T23" fmla="*/ 42 h 119"/>
                  <a:gd name="T24" fmla="*/ 72 w 72"/>
                  <a:gd name="T25" fmla="*/ 57 h 119"/>
                  <a:gd name="T26" fmla="*/ 69 w 72"/>
                  <a:gd name="T27" fmla="*/ 77 h 119"/>
                  <a:gd name="T28" fmla="*/ 65 w 72"/>
                  <a:gd name="T29" fmla="*/ 92 h 119"/>
                  <a:gd name="T30" fmla="*/ 61 w 72"/>
                  <a:gd name="T31" fmla="*/ 103 h 119"/>
                  <a:gd name="T32" fmla="*/ 53 w 72"/>
                  <a:gd name="T33" fmla="*/ 111 h 119"/>
                  <a:gd name="T34" fmla="*/ 42 w 72"/>
                  <a:gd name="T35" fmla="*/ 115 h 119"/>
                  <a:gd name="T36" fmla="*/ 34 w 72"/>
                  <a:gd name="T37" fmla="*/ 119 h 119"/>
                  <a:gd name="T38" fmla="*/ 26 w 72"/>
                  <a:gd name="T39" fmla="*/ 115 h 119"/>
                  <a:gd name="T40" fmla="*/ 19 w 72"/>
                  <a:gd name="T41" fmla="*/ 107 h 119"/>
                  <a:gd name="T42" fmla="*/ 11 w 72"/>
                  <a:gd name="T43" fmla="*/ 100 h 119"/>
                  <a:gd name="T44" fmla="*/ 3 w 72"/>
                  <a:gd name="T45" fmla="*/ 80 h 119"/>
                  <a:gd name="T46" fmla="*/ 0 w 72"/>
                  <a:gd name="T47" fmla="*/ 61 h 119"/>
                  <a:gd name="T48" fmla="*/ 15 w 72"/>
                  <a:gd name="T49" fmla="*/ 61 h 119"/>
                  <a:gd name="T50" fmla="*/ 19 w 72"/>
                  <a:gd name="T51" fmla="*/ 84 h 119"/>
                  <a:gd name="T52" fmla="*/ 23 w 72"/>
                  <a:gd name="T53" fmla="*/ 100 h 119"/>
                  <a:gd name="T54" fmla="*/ 26 w 72"/>
                  <a:gd name="T55" fmla="*/ 107 h 119"/>
                  <a:gd name="T56" fmla="*/ 30 w 72"/>
                  <a:gd name="T57" fmla="*/ 111 h 119"/>
                  <a:gd name="T58" fmla="*/ 34 w 72"/>
                  <a:gd name="T59" fmla="*/ 111 h 119"/>
                  <a:gd name="T60" fmla="*/ 42 w 72"/>
                  <a:gd name="T61" fmla="*/ 111 h 119"/>
                  <a:gd name="T62" fmla="*/ 46 w 72"/>
                  <a:gd name="T63" fmla="*/ 107 h 119"/>
                  <a:gd name="T64" fmla="*/ 49 w 72"/>
                  <a:gd name="T65" fmla="*/ 103 h 119"/>
                  <a:gd name="T66" fmla="*/ 53 w 72"/>
                  <a:gd name="T67" fmla="*/ 96 h 119"/>
                  <a:gd name="T68" fmla="*/ 53 w 72"/>
                  <a:gd name="T69" fmla="*/ 77 h 119"/>
                  <a:gd name="T70" fmla="*/ 57 w 72"/>
                  <a:gd name="T71" fmla="*/ 54 h 119"/>
                  <a:gd name="T72" fmla="*/ 53 w 72"/>
                  <a:gd name="T73" fmla="*/ 38 h 119"/>
                  <a:gd name="T74" fmla="*/ 53 w 72"/>
                  <a:gd name="T75" fmla="*/ 23 h 119"/>
                  <a:gd name="T76" fmla="*/ 49 w 72"/>
                  <a:gd name="T77" fmla="*/ 15 h 119"/>
                  <a:gd name="T78" fmla="*/ 46 w 72"/>
                  <a:gd name="T79" fmla="*/ 11 h 119"/>
                  <a:gd name="T80" fmla="*/ 42 w 72"/>
                  <a:gd name="T81" fmla="*/ 8 h 119"/>
                  <a:gd name="T82" fmla="*/ 38 w 72"/>
                  <a:gd name="T83" fmla="*/ 8 h 119"/>
                  <a:gd name="T84" fmla="*/ 30 w 72"/>
                  <a:gd name="T85" fmla="*/ 8 h 119"/>
                  <a:gd name="T86" fmla="*/ 26 w 72"/>
                  <a:gd name="T87" fmla="*/ 11 h 119"/>
                  <a:gd name="T88" fmla="*/ 23 w 72"/>
                  <a:gd name="T89" fmla="*/ 19 h 119"/>
                  <a:gd name="T90" fmla="*/ 19 w 72"/>
                  <a:gd name="T91" fmla="*/ 34 h 119"/>
                  <a:gd name="T92" fmla="*/ 19 w 72"/>
                  <a:gd name="T93" fmla="*/ 50 h 119"/>
                  <a:gd name="T94" fmla="*/ 15 w 72"/>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2"/>
                  <a:gd name="T145" fmla="*/ 0 h 119"/>
                  <a:gd name="T146" fmla="*/ 72 w 72"/>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2" h="119">
                    <a:moveTo>
                      <a:pt x="0" y="61"/>
                    </a:moveTo>
                    <a:lnTo>
                      <a:pt x="3" y="42"/>
                    </a:lnTo>
                    <a:lnTo>
                      <a:pt x="7" y="27"/>
                    </a:lnTo>
                    <a:lnTo>
                      <a:pt x="15" y="15"/>
                    </a:lnTo>
                    <a:lnTo>
                      <a:pt x="23" y="8"/>
                    </a:lnTo>
                    <a:lnTo>
                      <a:pt x="30" y="4"/>
                    </a:lnTo>
                    <a:lnTo>
                      <a:pt x="38" y="0"/>
                    </a:lnTo>
                    <a:lnTo>
                      <a:pt x="46" y="4"/>
                    </a:lnTo>
                    <a:lnTo>
                      <a:pt x="53" y="8"/>
                    </a:lnTo>
                    <a:lnTo>
                      <a:pt x="57" y="15"/>
                    </a:lnTo>
                    <a:lnTo>
                      <a:pt x="65" y="27"/>
                    </a:lnTo>
                    <a:lnTo>
                      <a:pt x="69" y="42"/>
                    </a:lnTo>
                    <a:lnTo>
                      <a:pt x="72" y="57"/>
                    </a:lnTo>
                    <a:lnTo>
                      <a:pt x="69" y="77"/>
                    </a:lnTo>
                    <a:lnTo>
                      <a:pt x="65" y="92"/>
                    </a:lnTo>
                    <a:lnTo>
                      <a:pt x="61" y="103"/>
                    </a:lnTo>
                    <a:lnTo>
                      <a:pt x="53" y="111"/>
                    </a:lnTo>
                    <a:lnTo>
                      <a:pt x="42" y="115"/>
                    </a:lnTo>
                    <a:lnTo>
                      <a:pt x="34" y="119"/>
                    </a:lnTo>
                    <a:lnTo>
                      <a:pt x="26" y="115"/>
                    </a:lnTo>
                    <a:lnTo>
                      <a:pt x="19" y="107"/>
                    </a:lnTo>
                    <a:lnTo>
                      <a:pt x="11" y="100"/>
                    </a:lnTo>
                    <a:lnTo>
                      <a:pt x="3" y="80"/>
                    </a:lnTo>
                    <a:lnTo>
                      <a:pt x="0" y="61"/>
                    </a:lnTo>
                    <a:close/>
                    <a:moveTo>
                      <a:pt x="15" y="61"/>
                    </a:moveTo>
                    <a:lnTo>
                      <a:pt x="19" y="84"/>
                    </a:lnTo>
                    <a:lnTo>
                      <a:pt x="23" y="100"/>
                    </a:lnTo>
                    <a:lnTo>
                      <a:pt x="26" y="107"/>
                    </a:lnTo>
                    <a:lnTo>
                      <a:pt x="30" y="111"/>
                    </a:lnTo>
                    <a:lnTo>
                      <a:pt x="34" y="111"/>
                    </a:lnTo>
                    <a:lnTo>
                      <a:pt x="42" y="111"/>
                    </a:lnTo>
                    <a:lnTo>
                      <a:pt x="46" y="107"/>
                    </a:lnTo>
                    <a:lnTo>
                      <a:pt x="49" y="103"/>
                    </a:lnTo>
                    <a:lnTo>
                      <a:pt x="53" y="96"/>
                    </a:lnTo>
                    <a:lnTo>
                      <a:pt x="53" y="77"/>
                    </a:lnTo>
                    <a:lnTo>
                      <a:pt x="57" y="54"/>
                    </a:lnTo>
                    <a:lnTo>
                      <a:pt x="53" y="38"/>
                    </a:lnTo>
                    <a:lnTo>
                      <a:pt x="53" y="23"/>
                    </a:lnTo>
                    <a:lnTo>
                      <a:pt x="49" y="15"/>
                    </a:lnTo>
                    <a:lnTo>
                      <a:pt x="46" y="11"/>
                    </a:lnTo>
                    <a:lnTo>
                      <a:pt x="42" y="8"/>
                    </a:lnTo>
                    <a:lnTo>
                      <a:pt x="38" y="8"/>
                    </a:lnTo>
                    <a:lnTo>
                      <a:pt x="30" y="8"/>
                    </a:lnTo>
                    <a:lnTo>
                      <a:pt x="26" y="11"/>
                    </a:lnTo>
                    <a:lnTo>
                      <a:pt x="23" y="19"/>
                    </a:lnTo>
                    <a:lnTo>
                      <a:pt x="19" y="34"/>
                    </a:lnTo>
                    <a:lnTo>
                      <a:pt x="19" y="50"/>
                    </a:lnTo>
                    <a:lnTo>
                      <a:pt x="15" y="61"/>
                    </a:lnTo>
                    <a:close/>
                  </a:path>
                </a:pathLst>
              </a:custGeom>
              <a:solidFill>
                <a:srgbClr val="000000"/>
              </a:solidFill>
              <a:ln w="0">
                <a:solidFill>
                  <a:srgbClr val="000000"/>
                </a:solidFill>
                <a:round/>
                <a:headEnd/>
                <a:tailEnd/>
              </a:ln>
            </p:spPr>
            <p:txBody>
              <a:bodyPr/>
              <a:lstStyle/>
              <a:p>
                <a:endParaRPr lang="en-CA"/>
              </a:p>
            </p:txBody>
          </p:sp>
          <p:sp>
            <p:nvSpPr>
              <p:cNvPr id="15814" name="Freeform 165"/>
              <p:cNvSpPr>
                <a:spLocks/>
              </p:cNvSpPr>
              <p:nvPr/>
            </p:nvSpPr>
            <p:spPr bwMode="auto">
              <a:xfrm>
                <a:off x="2498" y="2155"/>
                <a:ext cx="77" cy="115"/>
              </a:xfrm>
              <a:custGeom>
                <a:avLst/>
                <a:gdLst>
                  <a:gd name="T0" fmla="*/ 77 w 77"/>
                  <a:gd name="T1" fmla="*/ 96 h 115"/>
                  <a:gd name="T2" fmla="*/ 69 w 77"/>
                  <a:gd name="T3" fmla="*/ 115 h 115"/>
                  <a:gd name="T4" fmla="*/ 0 w 77"/>
                  <a:gd name="T5" fmla="*/ 115 h 115"/>
                  <a:gd name="T6" fmla="*/ 0 w 77"/>
                  <a:gd name="T7" fmla="*/ 111 h 115"/>
                  <a:gd name="T8" fmla="*/ 19 w 77"/>
                  <a:gd name="T9" fmla="*/ 96 h 115"/>
                  <a:gd name="T10" fmla="*/ 31 w 77"/>
                  <a:gd name="T11" fmla="*/ 80 h 115"/>
                  <a:gd name="T12" fmla="*/ 42 w 77"/>
                  <a:gd name="T13" fmla="*/ 69 h 115"/>
                  <a:gd name="T14" fmla="*/ 50 w 77"/>
                  <a:gd name="T15" fmla="*/ 54 h 115"/>
                  <a:gd name="T16" fmla="*/ 54 w 77"/>
                  <a:gd name="T17" fmla="*/ 38 h 115"/>
                  <a:gd name="T18" fmla="*/ 54 w 77"/>
                  <a:gd name="T19" fmla="*/ 31 h 115"/>
                  <a:gd name="T20" fmla="*/ 46 w 77"/>
                  <a:gd name="T21" fmla="*/ 19 h 115"/>
                  <a:gd name="T22" fmla="*/ 38 w 77"/>
                  <a:gd name="T23" fmla="*/ 15 h 115"/>
                  <a:gd name="T24" fmla="*/ 31 w 77"/>
                  <a:gd name="T25" fmla="*/ 15 h 115"/>
                  <a:gd name="T26" fmla="*/ 23 w 77"/>
                  <a:gd name="T27" fmla="*/ 15 h 115"/>
                  <a:gd name="T28" fmla="*/ 15 w 77"/>
                  <a:gd name="T29" fmla="*/ 19 h 115"/>
                  <a:gd name="T30" fmla="*/ 12 w 77"/>
                  <a:gd name="T31" fmla="*/ 27 h 115"/>
                  <a:gd name="T32" fmla="*/ 8 w 77"/>
                  <a:gd name="T33" fmla="*/ 34 h 115"/>
                  <a:gd name="T34" fmla="*/ 4 w 77"/>
                  <a:gd name="T35" fmla="*/ 34 h 115"/>
                  <a:gd name="T36" fmla="*/ 8 w 77"/>
                  <a:gd name="T37" fmla="*/ 19 h 115"/>
                  <a:gd name="T38" fmla="*/ 15 w 77"/>
                  <a:gd name="T39" fmla="*/ 11 h 115"/>
                  <a:gd name="T40" fmla="*/ 23 w 77"/>
                  <a:gd name="T41" fmla="*/ 4 h 115"/>
                  <a:gd name="T42" fmla="*/ 35 w 77"/>
                  <a:gd name="T43" fmla="*/ 0 h 115"/>
                  <a:gd name="T44" fmla="*/ 50 w 77"/>
                  <a:gd name="T45" fmla="*/ 4 h 115"/>
                  <a:gd name="T46" fmla="*/ 58 w 77"/>
                  <a:gd name="T47" fmla="*/ 11 h 115"/>
                  <a:gd name="T48" fmla="*/ 65 w 77"/>
                  <a:gd name="T49" fmla="*/ 19 h 115"/>
                  <a:gd name="T50" fmla="*/ 69 w 77"/>
                  <a:gd name="T51" fmla="*/ 31 h 115"/>
                  <a:gd name="T52" fmla="*/ 65 w 77"/>
                  <a:gd name="T53" fmla="*/ 38 h 115"/>
                  <a:gd name="T54" fmla="*/ 65 w 77"/>
                  <a:gd name="T55" fmla="*/ 50 h 115"/>
                  <a:gd name="T56" fmla="*/ 58 w 77"/>
                  <a:gd name="T57" fmla="*/ 61 h 115"/>
                  <a:gd name="T58" fmla="*/ 42 w 77"/>
                  <a:gd name="T59" fmla="*/ 77 h 115"/>
                  <a:gd name="T60" fmla="*/ 31 w 77"/>
                  <a:gd name="T61" fmla="*/ 88 h 115"/>
                  <a:gd name="T62" fmla="*/ 23 w 77"/>
                  <a:gd name="T63" fmla="*/ 100 h 115"/>
                  <a:gd name="T64" fmla="*/ 19 w 77"/>
                  <a:gd name="T65" fmla="*/ 103 h 115"/>
                  <a:gd name="T66" fmla="*/ 46 w 77"/>
                  <a:gd name="T67" fmla="*/ 103 h 115"/>
                  <a:gd name="T68" fmla="*/ 54 w 77"/>
                  <a:gd name="T69" fmla="*/ 103 h 115"/>
                  <a:gd name="T70" fmla="*/ 62 w 77"/>
                  <a:gd name="T71" fmla="*/ 103 h 115"/>
                  <a:gd name="T72" fmla="*/ 62 w 77"/>
                  <a:gd name="T73" fmla="*/ 100 h 115"/>
                  <a:gd name="T74" fmla="*/ 65 w 77"/>
                  <a:gd name="T75" fmla="*/ 100 h 115"/>
                  <a:gd name="T76" fmla="*/ 69 w 77"/>
                  <a:gd name="T77" fmla="*/ 96 h 115"/>
                  <a:gd name="T78" fmla="*/ 73 w 77"/>
                  <a:gd name="T79" fmla="*/ 96 h 115"/>
                  <a:gd name="T80" fmla="*/ 77 w 77"/>
                  <a:gd name="T81" fmla="*/ 96 h 11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7"/>
                  <a:gd name="T124" fmla="*/ 0 h 115"/>
                  <a:gd name="T125" fmla="*/ 77 w 77"/>
                  <a:gd name="T126" fmla="*/ 115 h 11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7" h="115">
                    <a:moveTo>
                      <a:pt x="77" y="96"/>
                    </a:moveTo>
                    <a:lnTo>
                      <a:pt x="69" y="115"/>
                    </a:lnTo>
                    <a:lnTo>
                      <a:pt x="0" y="115"/>
                    </a:lnTo>
                    <a:lnTo>
                      <a:pt x="0" y="111"/>
                    </a:lnTo>
                    <a:lnTo>
                      <a:pt x="19" y="96"/>
                    </a:lnTo>
                    <a:lnTo>
                      <a:pt x="31" y="80"/>
                    </a:lnTo>
                    <a:lnTo>
                      <a:pt x="42" y="69"/>
                    </a:lnTo>
                    <a:lnTo>
                      <a:pt x="50" y="54"/>
                    </a:lnTo>
                    <a:lnTo>
                      <a:pt x="54" y="38"/>
                    </a:lnTo>
                    <a:lnTo>
                      <a:pt x="54" y="31"/>
                    </a:lnTo>
                    <a:lnTo>
                      <a:pt x="46" y="19"/>
                    </a:lnTo>
                    <a:lnTo>
                      <a:pt x="38" y="15"/>
                    </a:lnTo>
                    <a:lnTo>
                      <a:pt x="31" y="15"/>
                    </a:lnTo>
                    <a:lnTo>
                      <a:pt x="23" y="15"/>
                    </a:lnTo>
                    <a:lnTo>
                      <a:pt x="15" y="19"/>
                    </a:lnTo>
                    <a:lnTo>
                      <a:pt x="12" y="27"/>
                    </a:lnTo>
                    <a:lnTo>
                      <a:pt x="8" y="34"/>
                    </a:lnTo>
                    <a:lnTo>
                      <a:pt x="4" y="34"/>
                    </a:lnTo>
                    <a:lnTo>
                      <a:pt x="8" y="19"/>
                    </a:lnTo>
                    <a:lnTo>
                      <a:pt x="15" y="11"/>
                    </a:lnTo>
                    <a:lnTo>
                      <a:pt x="23" y="4"/>
                    </a:lnTo>
                    <a:lnTo>
                      <a:pt x="35" y="0"/>
                    </a:lnTo>
                    <a:lnTo>
                      <a:pt x="50" y="4"/>
                    </a:lnTo>
                    <a:lnTo>
                      <a:pt x="58" y="11"/>
                    </a:lnTo>
                    <a:lnTo>
                      <a:pt x="65" y="19"/>
                    </a:lnTo>
                    <a:lnTo>
                      <a:pt x="69" y="31"/>
                    </a:lnTo>
                    <a:lnTo>
                      <a:pt x="65" y="38"/>
                    </a:lnTo>
                    <a:lnTo>
                      <a:pt x="65" y="50"/>
                    </a:lnTo>
                    <a:lnTo>
                      <a:pt x="58" y="61"/>
                    </a:lnTo>
                    <a:lnTo>
                      <a:pt x="42" y="77"/>
                    </a:lnTo>
                    <a:lnTo>
                      <a:pt x="31" y="88"/>
                    </a:lnTo>
                    <a:lnTo>
                      <a:pt x="23" y="100"/>
                    </a:lnTo>
                    <a:lnTo>
                      <a:pt x="19" y="103"/>
                    </a:lnTo>
                    <a:lnTo>
                      <a:pt x="46" y="103"/>
                    </a:lnTo>
                    <a:lnTo>
                      <a:pt x="54" y="103"/>
                    </a:lnTo>
                    <a:lnTo>
                      <a:pt x="62" y="103"/>
                    </a:lnTo>
                    <a:lnTo>
                      <a:pt x="62" y="100"/>
                    </a:lnTo>
                    <a:lnTo>
                      <a:pt x="65" y="100"/>
                    </a:lnTo>
                    <a:lnTo>
                      <a:pt x="69" y="96"/>
                    </a:lnTo>
                    <a:lnTo>
                      <a:pt x="73" y="96"/>
                    </a:lnTo>
                    <a:lnTo>
                      <a:pt x="77" y="96"/>
                    </a:lnTo>
                    <a:close/>
                  </a:path>
                </a:pathLst>
              </a:custGeom>
              <a:solidFill>
                <a:srgbClr val="000000"/>
              </a:solidFill>
              <a:ln w="0">
                <a:solidFill>
                  <a:srgbClr val="000000"/>
                </a:solidFill>
                <a:round/>
                <a:headEnd/>
                <a:tailEnd/>
              </a:ln>
            </p:spPr>
            <p:txBody>
              <a:bodyPr/>
              <a:lstStyle/>
              <a:p>
                <a:endParaRPr lang="en-CA"/>
              </a:p>
            </p:txBody>
          </p:sp>
          <p:sp>
            <p:nvSpPr>
              <p:cNvPr id="15815" name="Freeform 166"/>
              <p:cNvSpPr>
                <a:spLocks/>
              </p:cNvSpPr>
              <p:nvPr/>
            </p:nvSpPr>
            <p:spPr bwMode="auto">
              <a:xfrm>
                <a:off x="2598" y="2155"/>
                <a:ext cx="46" cy="115"/>
              </a:xfrm>
              <a:custGeom>
                <a:avLst/>
                <a:gdLst>
                  <a:gd name="T0" fmla="*/ 0 w 46"/>
                  <a:gd name="T1" fmla="*/ 15 h 115"/>
                  <a:gd name="T2" fmla="*/ 27 w 46"/>
                  <a:gd name="T3" fmla="*/ 0 h 115"/>
                  <a:gd name="T4" fmla="*/ 31 w 46"/>
                  <a:gd name="T5" fmla="*/ 0 h 115"/>
                  <a:gd name="T6" fmla="*/ 31 w 46"/>
                  <a:gd name="T7" fmla="*/ 96 h 115"/>
                  <a:gd name="T8" fmla="*/ 31 w 46"/>
                  <a:gd name="T9" fmla="*/ 103 h 115"/>
                  <a:gd name="T10" fmla="*/ 31 w 46"/>
                  <a:gd name="T11" fmla="*/ 107 h 115"/>
                  <a:gd name="T12" fmla="*/ 34 w 46"/>
                  <a:gd name="T13" fmla="*/ 111 h 115"/>
                  <a:gd name="T14" fmla="*/ 34 w 46"/>
                  <a:gd name="T15" fmla="*/ 111 h 115"/>
                  <a:gd name="T16" fmla="*/ 38 w 46"/>
                  <a:gd name="T17" fmla="*/ 115 h 115"/>
                  <a:gd name="T18" fmla="*/ 46 w 46"/>
                  <a:gd name="T19" fmla="*/ 115 h 115"/>
                  <a:gd name="T20" fmla="*/ 46 w 46"/>
                  <a:gd name="T21" fmla="*/ 115 h 115"/>
                  <a:gd name="T22" fmla="*/ 4 w 46"/>
                  <a:gd name="T23" fmla="*/ 115 h 115"/>
                  <a:gd name="T24" fmla="*/ 4 w 46"/>
                  <a:gd name="T25" fmla="*/ 115 h 115"/>
                  <a:gd name="T26" fmla="*/ 8 w 46"/>
                  <a:gd name="T27" fmla="*/ 115 h 115"/>
                  <a:gd name="T28" fmla="*/ 11 w 46"/>
                  <a:gd name="T29" fmla="*/ 111 h 115"/>
                  <a:gd name="T30" fmla="*/ 15 w 46"/>
                  <a:gd name="T31" fmla="*/ 111 h 115"/>
                  <a:gd name="T32" fmla="*/ 15 w 46"/>
                  <a:gd name="T33" fmla="*/ 107 h 115"/>
                  <a:gd name="T34" fmla="*/ 15 w 46"/>
                  <a:gd name="T35" fmla="*/ 103 h 115"/>
                  <a:gd name="T36" fmla="*/ 15 w 46"/>
                  <a:gd name="T37" fmla="*/ 96 h 115"/>
                  <a:gd name="T38" fmla="*/ 15 w 46"/>
                  <a:gd name="T39" fmla="*/ 34 h 115"/>
                  <a:gd name="T40" fmla="*/ 15 w 46"/>
                  <a:gd name="T41" fmla="*/ 23 h 115"/>
                  <a:gd name="T42" fmla="*/ 15 w 46"/>
                  <a:gd name="T43" fmla="*/ 19 h 115"/>
                  <a:gd name="T44" fmla="*/ 15 w 46"/>
                  <a:gd name="T45" fmla="*/ 15 h 115"/>
                  <a:gd name="T46" fmla="*/ 15 w 46"/>
                  <a:gd name="T47" fmla="*/ 15 h 115"/>
                  <a:gd name="T48" fmla="*/ 11 w 46"/>
                  <a:gd name="T49" fmla="*/ 15 h 115"/>
                  <a:gd name="T50" fmla="*/ 11 w 46"/>
                  <a:gd name="T51" fmla="*/ 11 h 115"/>
                  <a:gd name="T52" fmla="*/ 8 w 46"/>
                  <a:gd name="T53" fmla="*/ 15 h 115"/>
                  <a:gd name="T54" fmla="*/ 4 w 46"/>
                  <a:gd name="T55" fmla="*/ 15 h 115"/>
                  <a:gd name="T56" fmla="*/ 0 w 46"/>
                  <a:gd name="T57" fmla="*/ 15 h 11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6"/>
                  <a:gd name="T88" fmla="*/ 0 h 115"/>
                  <a:gd name="T89" fmla="*/ 46 w 46"/>
                  <a:gd name="T90" fmla="*/ 115 h 11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6" h="115">
                    <a:moveTo>
                      <a:pt x="0" y="15"/>
                    </a:moveTo>
                    <a:lnTo>
                      <a:pt x="27" y="0"/>
                    </a:lnTo>
                    <a:lnTo>
                      <a:pt x="31" y="0"/>
                    </a:lnTo>
                    <a:lnTo>
                      <a:pt x="31" y="96"/>
                    </a:lnTo>
                    <a:lnTo>
                      <a:pt x="31" y="103"/>
                    </a:lnTo>
                    <a:lnTo>
                      <a:pt x="31" y="107"/>
                    </a:lnTo>
                    <a:lnTo>
                      <a:pt x="34" y="111"/>
                    </a:lnTo>
                    <a:lnTo>
                      <a:pt x="38" y="115"/>
                    </a:lnTo>
                    <a:lnTo>
                      <a:pt x="46" y="115"/>
                    </a:lnTo>
                    <a:lnTo>
                      <a:pt x="4" y="115"/>
                    </a:lnTo>
                    <a:lnTo>
                      <a:pt x="8" y="115"/>
                    </a:lnTo>
                    <a:lnTo>
                      <a:pt x="11" y="111"/>
                    </a:lnTo>
                    <a:lnTo>
                      <a:pt x="15" y="111"/>
                    </a:lnTo>
                    <a:lnTo>
                      <a:pt x="15" y="107"/>
                    </a:lnTo>
                    <a:lnTo>
                      <a:pt x="15" y="103"/>
                    </a:lnTo>
                    <a:lnTo>
                      <a:pt x="15" y="96"/>
                    </a:lnTo>
                    <a:lnTo>
                      <a:pt x="15" y="34"/>
                    </a:lnTo>
                    <a:lnTo>
                      <a:pt x="15" y="23"/>
                    </a:lnTo>
                    <a:lnTo>
                      <a:pt x="15" y="19"/>
                    </a:lnTo>
                    <a:lnTo>
                      <a:pt x="15" y="15"/>
                    </a:lnTo>
                    <a:lnTo>
                      <a:pt x="11" y="15"/>
                    </a:lnTo>
                    <a:lnTo>
                      <a:pt x="11" y="11"/>
                    </a:lnTo>
                    <a:lnTo>
                      <a:pt x="8" y="15"/>
                    </a:lnTo>
                    <a:lnTo>
                      <a:pt x="4" y="15"/>
                    </a:lnTo>
                    <a:lnTo>
                      <a:pt x="0" y="15"/>
                    </a:lnTo>
                    <a:close/>
                  </a:path>
                </a:pathLst>
              </a:custGeom>
              <a:solidFill>
                <a:srgbClr val="000000"/>
              </a:solidFill>
              <a:ln w="0">
                <a:solidFill>
                  <a:srgbClr val="000000"/>
                </a:solidFill>
                <a:round/>
                <a:headEnd/>
                <a:tailEnd/>
              </a:ln>
            </p:spPr>
            <p:txBody>
              <a:bodyPr/>
              <a:lstStyle/>
              <a:p>
                <a:endParaRPr lang="en-CA"/>
              </a:p>
            </p:txBody>
          </p:sp>
          <p:sp>
            <p:nvSpPr>
              <p:cNvPr id="15816" name="Rectangle 167"/>
              <p:cNvSpPr>
                <a:spLocks noChangeArrowheads="1"/>
              </p:cNvSpPr>
              <p:nvPr/>
            </p:nvSpPr>
            <p:spPr bwMode="auto">
              <a:xfrm>
                <a:off x="2705" y="2120"/>
                <a:ext cx="8" cy="208"/>
              </a:xfrm>
              <a:prstGeom prst="rect">
                <a:avLst/>
              </a:prstGeom>
              <a:solidFill>
                <a:srgbClr val="000000"/>
              </a:solidFill>
              <a:ln w="0">
                <a:solidFill>
                  <a:srgbClr val="000000"/>
                </a:solidFill>
                <a:miter lim="800000"/>
                <a:headEnd/>
                <a:tailEnd/>
              </a:ln>
            </p:spPr>
            <p:txBody>
              <a:bodyPr/>
              <a:lstStyle/>
              <a:p>
                <a:endParaRPr lang="en-US"/>
              </a:p>
            </p:txBody>
          </p:sp>
          <p:sp>
            <p:nvSpPr>
              <p:cNvPr id="15817" name="Freeform 168"/>
              <p:cNvSpPr>
                <a:spLocks noEditPoints="1"/>
              </p:cNvSpPr>
              <p:nvPr/>
            </p:nvSpPr>
            <p:spPr bwMode="auto">
              <a:xfrm>
                <a:off x="2901" y="2155"/>
                <a:ext cx="69" cy="119"/>
              </a:xfrm>
              <a:custGeom>
                <a:avLst/>
                <a:gdLst>
                  <a:gd name="T0" fmla="*/ 0 w 69"/>
                  <a:gd name="T1" fmla="*/ 61 h 119"/>
                  <a:gd name="T2" fmla="*/ 0 w 69"/>
                  <a:gd name="T3" fmla="*/ 42 h 119"/>
                  <a:gd name="T4" fmla="*/ 4 w 69"/>
                  <a:gd name="T5" fmla="*/ 27 h 119"/>
                  <a:gd name="T6" fmla="*/ 11 w 69"/>
                  <a:gd name="T7" fmla="*/ 15 h 119"/>
                  <a:gd name="T8" fmla="*/ 19 w 69"/>
                  <a:gd name="T9" fmla="*/ 8 h 119"/>
                  <a:gd name="T10" fmla="*/ 27 w 69"/>
                  <a:gd name="T11" fmla="*/ 4 h 119"/>
                  <a:gd name="T12" fmla="*/ 35 w 69"/>
                  <a:gd name="T13" fmla="*/ 0 h 119"/>
                  <a:gd name="T14" fmla="*/ 42 w 69"/>
                  <a:gd name="T15" fmla="*/ 4 h 119"/>
                  <a:gd name="T16" fmla="*/ 50 w 69"/>
                  <a:gd name="T17" fmla="*/ 8 h 119"/>
                  <a:gd name="T18" fmla="*/ 58 w 69"/>
                  <a:gd name="T19" fmla="*/ 15 h 119"/>
                  <a:gd name="T20" fmla="*/ 61 w 69"/>
                  <a:gd name="T21" fmla="*/ 27 h 119"/>
                  <a:gd name="T22" fmla="*/ 69 w 69"/>
                  <a:gd name="T23" fmla="*/ 42 h 119"/>
                  <a:gd name="T24" fmla="*/ 69 w 69"/>
                  <a:gd name="T25" fmla="*/ 57 h 119"/>
                  <a:gd name="T26" fmla="*/ 69 w 69"/>
                  <a:gd name="T27" fmla="*/ 77 h 119"/>
                  <a:gd name="T28" fmla="*/ 61 w 69"/>
                  <a:gd name="T29" fmla="*/ 92 h 119"/>
                  <a:gd name="T30" fmla="*/ 58 w 69"/>
                  <a:gd name="T31" fmla="*/ 103 h 119"/>
                  <a:gd name="T32" fmla="*/ 50 w 69"/>
                  <a:gd name="T33" fmla="*/ 111 h 119"/>
                  <a:gd name="T34" fmla="*/ 42 w 69"/>
                  <a:gd name="T35" fmla="*/ 115 h 119"/>
                  <a:gd name="T36" fmla="*/ 35 w 69"/>
                  <a:gd name="T37" fmla="*/ 119 h 119"/>
                  <a:gd name="T38" fmla="*/ 23 w 69"/>
                  <a:gd name="T39" fmla="*/ 115 h 119"/>
                  <a:gd name="T40" fmla="*/ 15 w 69"/>
                  <a:gd name="T41" fmla="*/ 107 h 119"/>
                  <a:gd name="T42" fmla="*/ 8 w 69"/>
                  <a:gd name="T43" fmla="*/ 100 h 119"/>
                  <a:gd name="T44" fmla="*/ 0 w 69"/>
                  <a:gd name="T45" fmla="*/ 80 h 119"/>
                  <a:gd name="T46" fmla="*/ 0 w 69"/>
                  <a:gd name="T47" fmla="*/ 61 h 119"/>
                  <a:gd name="T48" fmla="*/ 15 w 69"/>
                  <a:gd name="T49" fmla="*/ 61 h 119"/>
                  <a:gd name="T50" fmla="*/ 15 w 69"/>
                  <a:gd name="T51" fmla="*/ 84 h 119"/>
                  <a:gd name="T52" fmla="*/ 19 w 69"/>
                  <a:gd name="T53" fmla="*/ 100 h 119"/>
                  <a:gd name="T54" fmla="*/ 23 w 69"/>
                  <a:gd name="T55" fmla="*/ 107 h 119"/>
                  <a:gd name="T56" fmla="*/ 27 w 69"/>
                  <a:gd name="T57" fmla="*/ 111 h 119"/>
                  <a:gd name="T58" fmla="*/ 35 w 69"/>
                  <a:gd name="T59" fmla="*/ 111 h 119"/>
                  <a:gd name="T60" fmla="*/ 38 w 69"/>
                  <a:gd name="T61" fmla="*/ 111 h 119"/>
                  <a:gd name="T62" fmla="*/ 42 w 69"/>
                  <a:gd name="T63" fmla="*/ 107 h 119"/>
                  <a:gd name="T64" fmla="*/ 46 w 69"/>
                  <a:gd name="T65" fmla="*/ 103 h 119"/>
                  <a:gd name="T66" fmla="*/ 50 w 69"/>
                  <a:gd name="T67" fmla="*/ 96 h 119"/>
                  <a:gd name="T68" fmla="*/ 54 w 69"/>
                  <a:gd name="T69" fmla="*/ 77 h 119"/>
                  <a:gd name="T70" fmla="*/ 54 w 69"/>
                  <a:gd name="T71" fmla="*/ 54 h 119"/>
                  <a:gd name="T72" fmla="*/ 54 w 69"/>
                  <a:gd name="T73" fmla="*/ 38 h 119"/>
                  <a:gd name="T74" fmla="*/ 50 w 69"/>
                  <a:gd name="T75" fmla="*/ 23 h 119"/>
                  <a:gd name="T76" fmla="*/ 46 w 69"/>
                  <a:gd name="T77" fmla="*/ 15 h 119"/>
                  <a:gd name="T78" fmla="*/ 42 w 69"/>
                  <a:gd name="T79" fmla="*/ 11 h 119"/>
                  <a:gd name="T80" fmla="*/ 38 w 69"/>
                  <a:gd name="T81" fmla="*/ 8 h 119"/>
                  <a:gd name="T82" fmla="*/ 35 w 69"/>
                  <a:gd name="T83" fmla="*/ 8 h 119"/>
                  <a:gd name="T84" fmla="*/ 27 w 69"/>
                  <a:gd name="T85" fmla="*/ 8 h 119"/>
                  <a:gd name="T86" fmla="*/ 23 w 69"/>
                  <a:gd name="T87" fmla="*/ 11 h 119"/>
                  <a:gd name="T88" fmla="*/ 19 w 69"/>
                  <a:gd name="T89" fmla="*/ 19 h 119"/>
                  <a:gd name="T90" fmla="*/ 15 w 69"/>
                  <a:gd name="T91" fmla="*/ 34 h 119"/>
                  <a:gd name="T92" fmla="*/ 15 w 69"/>
                  <a:gd name="T93" fmla="*/ 50 h 119"/>
                  <a:gd name="T94" fmla="*/ 15 w 69"/>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1"/>
                    </a:moveTo>
                    <a:lnTo>
                      <a:pt x="0" y="42"/>
                    </a:lnTo>
                    <a:lnTo>
                      <a:pt x="4" y="27"/>
                    </a:lnTo>
                    <a:lnTo>
                      <a:pt x="11" y="15"/>
                    </a:lnTo>
                    <a:lnTo>
                      <a:pt x="19" y="8"/>
                    </a:lnTo>
                    <a:lnTo>
                      <a:pt x="27" y="4"/>
                    </a:lnTo>
                    <a:lnTo>
                      <a:pt x="35" y="0"/>
                    </a:lnTo>
                    <a:lnTo>
                      <a:pt x="42" y="4"/>
                    </a:lnTo>
                    <a:lnTo>
                      <a:pt x="50" y="8"/>
                    </a:lnTo>
                    <a:lnTo>
                      <a:pt x="58" y="15"/>
                    </a:lnTo>
                    <a:lnTo>
                      <a:pt x="61" y="27"/>
                    </a:lnTo>
                    <a:lnTo>
                      <a:pt x="69" y="42"/>
                    </a:lnTo>
                    <a:lnTo>
                      <a:pt x="69" y="57"/>
                    </a:lnTo>
                    <a:lnTo>
                      <a:pt x="69" y="77"/>
                    </a:lnTo>
                    <a:lnTo>
                      <a:pt x="61" y="92"/>
                    </a:lnTo>
                    <a:lnTo>
                      <a:pt x="58" y="103"/>
                    </a:lnTo>
                    <a:lnTo>
                      <a:pt x="50" y="111"/>
                    </a:lnTo>
                    <a:lnTo>
                      <a:pt x="42" y="115"/>
                    </a:lnTo>
                    <a:lnTo>
                      <a:pt x="35" y="119"/>
                    </a:lnTo>
                    <a:lnTo>
                      <a:pt x="23" y="115"/>
                    </a:lnTo>
                    <a:lnTo>
                      <a:pt x="15" y="107"/>
                    </a:lnTo>
                    <a:lnTo>
                      <a:pt x="8" y="100"/>
                    </a:lnTo>
                    <a:lnTo>
                      <a:pt x="0" y="80"/>
                    </a:lnTo>
                    <a:lnTo>
                      <a:pt x="0" y="61"/>
                    </a:lnTo>
                    <a:close/>
                    <a:moveTo>
                      <a:pt x="15" y="61"/>
                    </a:moveTo>
                    <a:lnTo>
                      <a:pt x="15" y="84"/>
                    </a:lnTo>
                    <a:lnTo>
                      <a:pt x="19" y="100"/>
                    </a:lnTo>
                    <a:lnTo>
                      <a:pt x="23" y="107"/>
                    </a:lnTo>
                    <a:lnTo>
                      <a:pt x="27" y="111"/>
                    </a:lnTo>
                    <a:lnTo>
                      <a:pt x="35" y="111"/>
                    </a:lnTo>
                    <a:lnTo>
                      <a:pt x="38" y="111"/>
                    </a:lnTo>
                    <a:lnTo>
                      <a:pt x="42" y="107"/>
                    </a:lnTo>
                    <a:lnTo>
                      <a:pt x="46" y="103"/>
                    </a:lnTo>
                    <a:lnTo>
                      <a:pt x="50" y="96"/>
                    </a:lnTo>
                    <a:lnTo>
                      <a:pt x="54" y="77"/>
                    </a:lnTo>
                    <a:lnTo>
                      <a:pt x="54" y="54"/>
                    </a:lnTo>
                    <a:lnTo>
                      <a:pt x="54" y="38"/>
                    </a:lnTo>
                    <a:lnTo>
                      <a:pt x="50" y="23"/>
                    </a:lnTo>
                    <a:lnTo>
                      <a:pt x="46" y="15"/>
                    </a:lnTo>
                    <a:lnTo>
                      <a:pt x="42" y="11"/>
                    </a:lnTo>
                    <a:lnTo>
                      <a:pt x="38" y="8"/>
                    </a:lnTo>
                    <a:lnTo>
                      <a:pt x="35" y="8"/>
                    </a:lnTo>
                    <a:lnTo>
                      <a:pt x="27" y="8"/>
                    </a:lnTo>
                    <a:lnTo>
                      <a:pt x="23" y="11"/>
                    </a:lnTo>
                    <a:lnTo>
                      <a:pt x="19" y="19"/>
                    </a:lnTo>
                    <a:lnTo>
                      <a:pt x="15" y="34"/>
                    </a:lnTo>
                    <a:lnTo>
                      <a:pt x="15" y="50"/>
                    </a:lnTo>
                    <a:lnTo>
                      <a:pt x="15" y="61"/>
                    </a:lnTo>
                    <a:close/>
                  </a:path>
                </a:pathLst>
              </a:custGeom>
              <a:solidFill>
                <a:srgbClr val="000000"/>
              </a:solidFill>
              <a:ln w="0">
                <a:solidFill>
                  <a:srgbClr val="000000"/>
                </a:solidFill>
                <a:round/>
                <a:headEnd/>
                <a:tailEnd/>
              </a:ln>
            </p:spPr>
            <p:txBody>
              <a:bodyPr/>
              <a:lstStyle/>
              <a:p>
                <a:endParaRPr lang="en-CA"/>
              </a:p>
            </p:txBody>
          </p:sp>
          <p:sp>
            <p:nvSpPr>
              <p:cNvPr id="15818" name="Rectangle 169"/>
              <p:cNvSpPr>
                <a:spLocks noChangeArrowheads="1"/>
              </p:cNvSpPr>
              <p:nvPr/>
            </p:nvSpPr>
            <p:spPr bwMode="auto">
              <a:xfrm>
                <a:off x="3304" y="2120"/>
                <a:ext cx="8" cy="208"/>
              </a:xfrm>
              <a:prstGeom prst="rect">
                <a:avLst/>
              </a:prstGeom>
              <a:solidFill>
                <a:srgbClr val="000000"/>
              </a:solidFill>
              <a:ln w="0">
                <a:solidFill>
                  <a:srgbClr val="000000"/>
                </a:solidFill>
                <a:miter lim="800000"/>
                <a:headEnd/>
                <a:tailEnd/>
              </a:ln>
            </p:spPr>
            <p:txBody>
              <a:bodyPr/>
              <a:lstStyle/>
              <a:p>
                <a:endParaRPr lang="en-US"/>
              </a:p>
            </p:txBody>
          </p:sp>
          <p:sp>
            <p:nvSpPr>
              <p:cNvPr id="15819" name="Freeform 170"/>
              <p:cNvSpPr>
                <a:spLocks/>
              </p:cNvSpPr>
              <p:nvPr/>
            </p:nvSpPr>
            <p:spPr bwMode="auto">
              <a:xfrm>
                <a:off x="3507" y="2255"/>
                <a:ext cx="19" cy="19"/>
              </a:xfrm>
              <a:custGeom>
                <a:avLst/>
                <a:gdLst>
                  <a:gd name="T0" fmla="*/ 12 w 19"/>
                  <a:gd name="T1" fmla="*/ 0 h 19"/>
                  <a:gd name="T2" fmla="*/ 16 w 19"/>
                  <a:gd name="T3" fmla="*/ 0 h 19"/>
                  <a:gd name="T4" fmla="*/ 19 w 19"/>
                  <a:gd name="T5" fmla="*/ 0 h 19"/>
                  <a:gd name="T6" fmla="*/ 19 w 19"/>
                  <a:gd name="T7" fmla="*/ 3 h 19"/>
                  <a:gd name="T8" fmla="*/ 19 w 19"/>
                  <a:gd name="T9" fmla="*/ 7 h 19"/>
                  <a:gd name="T10" fmla="*/ 19 w 19"/>
                  <a:gd name="T11" fmla="*/ 11 h 19"/>
                  <a:gd name="T12" fmla="*/ 19 w 19"/>
                  <a:gd name="T13" fmla="*/ 15 h 19"/>
                  <a:gd name="T14" fmla="*/ 16 w 19"/>
                  <a:gd name="T15" fmla="*/ 15 h 19"/>
                  <a:gd name="T16" fmla="*/ 12 w 19"/>
                  <a:gd name="T17" fmla="*/ 19 h 19"/>
                  <a:gd name="T18" fmla="*/ 8 w 19"/>
                  <a:gd name="T19" fmla="*/ 15 h 19"/>
                  <a:gd name="T20" fmla="*/ 4 w 19"/>
                  <a:gd name="T21" fmla="*/ 15 h 19"/>
                  <a:gd name="T22" fmla="*/ 0 w 19"/>
                  <a:gd name="T23" fmla="*/ 11 h 19"/>
                  <a:gd name="T24" fmla="*/ 0 w 19"/>
                  <a:gd name="T25" fmla="*/ 7 h 19"/>
                  <a:gd name="T26" fmla="*/ 0 w 19"/>
                  <a:gd name="T27" fmla="*/ 3 h 19"/>
                  <a:gd name="T28" fmla="*/ 4 w 19"/>
                  <a:gd name="T29" fmla="*/ 0 h 19"/>
                  <a:gd name="T30" fmla="*/ 8 w 19"/>
                  <a:gd name="T31" fmla="*/ 0 h 19"/>
                  <a:gd name="T32" fmla="*/ 12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12" y="0"/>
                    </a:moveTo>
                    <a:lnTo>
                      <a:pt x="16" y="0"/>
                    </a:lnTo>
                    <a:lnTo>
                      <a:pt x="19" y="0"/>
                    </a:lnTo>
                    <a:lnTo>
                      <a:pt x="19" y="3"/>
                    </a:lnTo>
                    <a:lnTo>
                      <a:pt x="19" y="7"/>
                    </a:lnTo>
                    <a:lnTo>
                      <a:pt x="19" y="11"/>
                    </a:lnTo>
                    <a:lnTo>
                      <a:pt x="19" y="15"/>
                    </a:lnTo>
                    <a:lnTo>
                      <a:pt x="16" y="15"/>
                    </a:lnTo>
                    <a:lnTo>
                      <a:pt x="12" y="19"/>
                    </a:lnTo>
                    <a:lnTo>
                      <a:pt x="8" y="15"/>
                    </a:lnTo>
                    <a:lnTo>
                      <a:pt x="4" y="15"/>
                    </a:lnTo>
                    <a:lnTo>
                      <a:pt x="0" y="11"/>
                    </a:lnTo>
                    <a:lnTo>
                      <a:pt x="0" y="7"/>
                    </a:lnTo>
                    <a:lnTo>
                      <a:pt x="0" y="3"/>
                    </a:lnTo>
                    <a:lnTo>
                      <a:pt x="4" y="0"/>
                    </a:lnTo>
                    <a:lnTo>
                      <a:pt x="8" y="0"/>
                    </a:lnTo>
                    <a:lnTo>
                      <a:pt x="12" y="0"/>
                    </a:lnTo>
                    <a:close/>
                  </a:path>
                </a:pathLst>
              </a:custGeom>
              <a:solidFill>
                <a:srgbClr val="000000"/>
              </a:solidFill>
              <a:ln w="0">
                <a:solidFill>
                  <a:srgbClr val="000000"/>
                </a:solidFill>
                <a:round/>
                <a:headEnd/>
                <a:tailEnd/>
              </a:ln>
            </p:spPr>
            <p:txBody>
              <a:bodyPr/>
              <a:lstStyle/>
              <a:p>
                <a:endParaRPr lang="en-CA"/>
              </a:p>
            </p:txBody>
          </p:sp>
          <p:sp>
            <p:nvSpPr>
              <p:cNvPr id="15820" name="Freeform 171"/>
              <p:cNvSpPr>
                <a:spLocks noEditPoints="1"/>
              </p:cNvSpPr>
              <p:nvPr/>
            </p:nvSpPr>
            <p:spPr bwMode="auto">
              <a:xfrm>
                <a:off x="3546" y="2155"/>
                <a:ext cx="69" cy="119"/>
              </a:xfrm>
              <a:custGeom>
                <a:avLst/>
                <a:gdLst>
                  <a:gd name="T0" fmla="*/ 0 w 69"/>
                  <a:gd name="T1" fmla="*/ 61 h 119"/>
                  <a:gd name="T2" fmla="*/ 0 w 69"/>
                  <a:gd name="T3" fmla="*/ 42 h 119"/>
                  <a:gd name="T4" fmla="*/ 3 w 69"/>
                  <a:gd name="T5" fmla="*/ 27 h 119"/>
                  <a:gd name="T6" fmla="*/ 11 w 69"/>
                  <a:gd name="T7" fmla="*/ 15 h 119"/>
                  <a:gd name="T8" fmla="*/ 19 w 69"/>
                  <a:gd name="T9" fmla="*/ 8 h 119"/>
                  <a:gd name="T10" fmla="*/ 26 w 69"/>
                  <a:gd name="T11" fmla="*/ 4 h 119"/>
                  <a:gd name="T12" fmla="*/ 34 w 69"/>
                  <a:gd name="T13" fmla="*/ 0 h 119"/>
                  <a:gd name="T14" fmla="*/ 42 w 69"/>
                  <a:gd name="T15" fmla="*/ 4 h 119"/>
                  <a:gd name="T16" fmla="*/ 49 w 69"/>
                  <a:gd name="T17" fmla="*/ 8 h 119"/>
                  <a:gd name="T18" fmla="*/ 57 w 69"/>
                  <a:gd name="T19" fmla="*/ 15 h 119"/>
                  <a:gd name="T20" fmla="*/ 65 w 69"/>
                  <a:gd name="T21" fmla="*/ 27 h 119"/>
                  <a:gd name="T22" fmla="*/ 69 w 69"/>
                  <a:gd name="T23" fmla="*/ 42 h 119"/>
                  <a:gd name="T24" fmla="*/ 69 w 69"/>
                  <a:gd name="T25" fmla="*/ 57 h 119"/>
                  <a:gd name="T26" fmla="*/ 69 w 69"/>
                  <a:gd name="T27" fmla="*/ 77 h 119"/>
                  <a:gd name="T28" fmla="*/ 65 w 69"/>
                  <a:gd name="T29" fmla="*/ 92 h 119"/>
                  <a:gd name="T30" fmla="*/ 57 w 69"/>
                  <a:gd name="T31" fmla="*/ 103 h 119"/>
                  <a:gd name="T32" fmla="*/ 49 w 69"/>
                  <a:gd name="T33" fmla="*/ 111 h 119"/>
                  <a:gd name="T34" fmla="*/ 42 w 69"/>
                  <a:gd name="T35" fmla="*/ 115 h 119"/>
                  <a:gd name="T36" fmla="*/ 34 w 69"/>
                  <a:gd name="T37" fmla="*/ 119 h 119"/>
                  <a:gd name="T38" fmla="*/ 23 w 69"/>
                  <a:gd name="T39" fmla="*/ 115 h 119"/>
                  <a:gd name="T40" fmla="*/ 15 w 69"/>
                  <a:gd name="T41" fmla="*/ 107 h 119"/>
                  <a:gd name="T42" fmla="*/ 7 w 69"/>
                  <a:gd name="T43" fmla="*/ 100 h 119"/>
                  <a:gd name="T44" fmla="*/ 0 w 69"/>
                  <a:gd name="T45" fmla="*/ 80 h 119"/>
                  <a:gd name="T46" fmla="*/ 0 w 69"/>
                  <a:gd name="T47" fmla="*/ 61 h 119"/>
                  <a:gd name="T48" fmla="*/ 15 w 69"/>
                  <a:gd name="T49" fmla="*/ 61 h 119"/>
                  <a:gd name="T50" fmla="*/ 15 w 69"/>
                  <a:gd name="T51" fmla="*/ 84 h 119"/>
                  <a:gd name="T52" fmla="*/ 19 w 69"/>
                  <a:gd name="T53" fmla="*/ 100 h 119"/>
                  <a:gd name="T54" fmla="*/ 23 w 69"/>
                  <a:gd name="T55" fmla="*/ 107 h 119"/>
                  <a:gd name="T56" fmla="*/ 26 w 69"/>
                  <a:gd name="T57" fmla="*/ 111 h 119"/>
                  <a:gd name="T58" fmla="*/ 34 w 69"/>
                  <a:gd name="T59" fmla="*/ 111 h 119"/>
                  <a:gd name="T60" fmla="*/ 38 w 69"/>
                  <a:gd name="T61" fmla="*/ 111 h 119"/>
                  <a:gd name="T62" fmla="*/ 42 w 69"/>
                  <a:gd name="T63" fmla="*/ 107 h 119"/>
                  <a:gd name="T64" fmla="*/ 46 w 69"/>
                  <a:gd name="T65" fmla="*/ 103 h 119"/>
                  <a:gd name="T66" fmla="*/ 49 w 69"/>
                  <a:gd name="T67" fmla="*/ 96 h 119"/>
                  <a:gd name="T68" fmla="*/ 53 w 69"/>
                  <a:gd name="T69" fmla="*/ 77 h 119"/>
                  <a:gd name="T70" fmla="*/ 53 w 69"/>
                  <a:gd name="T71" fmla="*/ 54 h 119"/>
                  <a:gd name="T72" fmla="*/ 53 w 69"/>
                  <a:gd name="T73" fmla="*/ 38 h 119"/>
                  <a:gd name="T74" fmla="*/ 49 w 69"/>
                  <a:gd name="T75" fmla="*/ 23 h 119"/>
                  <a:gd name="T76" fmla="*/ 46 w 69"/>
                  <a:gd name="T77" fmla="*/ 15 h 119"/>
                  <a:gd name="T78" fmla="*/ 42 w 69"/>
                  <a:gd name="T79" fmla="*/ 11 h 119"/>
                  <a:gd name="T80" fmla="*/ 38 w 69"/>
                  <a:gd name="T81" fmla="*/ 8 h 119"/>
                  <a:gd name="T82" fmla="*/ 34 w 69"/>
                  <a:gd name="T83" fmla="*/ 8 h 119"/>
                  <a:gd name="T84" fmla="*/ 30 w 69"/>
                  <a:gd name="T85" fmla="*/ 8 h 119"/>
                  <a:gd name="T86" fmla="*/ 23 w 69"/>
                  <a:gd name="T87" fmla="*/ 11 h 119"/>
                  <a:gd name="T88" fmla="*/ 19 w 69"/>
                  <a:gd name="T89" fmla="*/ 19 h 119"/>
                  <a:gd name="T90" fmla="*/ 15 w 69"/>
                  <a:gd name="T91" fmla="*/ 34 h 119"/>
                  <a:gd name="T92" fmla="*/ 15 w 69"/>
                  <a:gd name="T93" fmla="*/ 50 h 119"/>
                  <a:gd name="T94" fmla="*/ 15 w 69"/>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1"/>
                    </a:moveTo>
                    <a:lnTo>
                      <a:pt x="0" y="42"/>
                    </a:lnTo>
                    <a:lnTo>
                      <a:pt x="3" y="27"/>
                    </a:lnTo>
                    <a:lnTo>
                      <a:pt x="11" y="15"/>
                    </a:lnTo>
                    <a:lnTo>
                      <a:pt x="19" y="8"/>
                    </a:lnTo>
                    <a:lnTo>
                      <a:pt x="26" y="4"/>
                    </a:lnTo>
                    <a:lnTo>
                      <a:pt x="34" y="0"/>
                    </a:lnTo>
                    <a:lnTo>
                      <a:pt x="42" y="4"/>
                    </a:lnTo>
                    <a:lnTo>
                      <a:pt x="49" y="8"/>
                    </a:lnTo>
                    <a:lnTo>
                      <a:pt x="57" y="15"/>
                    </a:lnTo>
                    <a:lnTo>
                      <a:pt x="65" y="27"/>
                    </a:lnTo>
                    <a:lnTo>
                      <a:pt x="69" y="42"/>
                    </a:lnTo>
                    <a:lnTo>
                      <a:pt x="69" y="57"/>
                    </a:lnTo>
                    <a:lnTo>
                      <a:pt x="69" y="77"/>
                    </a:lnTo>
                    <a:lnTo>
                      <a:pt x="65" y="92"/>
                    </a:lnTo>
                    <a:lnTo>
                      <a:pt x="57" y="103"/>
                    </a:lnTo>
                    <a:lnTo>
                      <a:pt x="49" y="111"/>
                    </a:lnTo>
                    <a:lnTo>
                      <a:pt x="42" y="115"/>
                    </a:lnTo>
                    <a:lnTo>
                      <a:pt x="34" y="119"/>
                    </a:lnTo>
                    <a:lnTo>
                      <a:pt x="23" y="115"/>
                    </a:lnTo>
                    <a:lnTo>
                      <a:pt x="15" y="107"/>
                    </a:lnTo>
                    <a:lnTo>
                      <a:pt x="7" y="100"/>
                    </a:lnTo>
                    <a:lnTo>
                      <a:pt x="0" y="80"/>
                    </a:lnTo>
                    <a:lnTo>
                      <a:pt x="0" y="61"/>
                    </a:lnTo>
                    <a:close/>
                    <a:moveTo>
                      <a:pt x="15" y="61"/>
                    </a:moveTo>
                    <a:lnTo>
                      <a:pt x="15" y="84"/>
                    </a:lnTo>
                    <a:lnTo>
                      <a:pt x="19" y="100"/>
                    </a:lnTo>
                    <a:lnTo>
                      <a:pt x="23" y="107"/>
                    </a:lnTo>
                    <a:lnTo>
                      <a:pt x="26" y="111"/>
                    </a:lnTo>
                    <a:lnTo>
                      <a:pt x="34" y="111"/>
                    </a:lnTo>
                    <a:lnTo>
                      <a:pt x="38" y="111"/>
                    </a:lnTo>
                    <a:lnTo>
                      <a:pt x="42" y="107"/>
                    </a:lnTo>
                    <a:lnTo>
                      <a:pt x="46" y="103"/>
                    </a:lnTo>
                    <a:lnTo>
                      <a:pt x="49" y="96"/>
                    </a:lnTo>
                    <a:lnTo>
                      <a:pt x="53" y="77"/>
                    </a:lnTo>
                    <a:lnTo>
                      <a:pt x="53" y="54"/>
                    </a:lnTo>
                    <a:lnTo>
                      <a:pt x="53" y="38"/>
                    </a:lnTo>
                    <a:lnTo>
                      <a:pt x="49" y="23"/>
                    </a:lnTo>
                    <a:lnTo>
                      <a:pt x="46" y="15"/>
                    </a:lnTo>
                    <a:lnTo>
                      <a:pt x="42" y="11"/>
                    </a:lnTo>
                    <a:lnTo>
                      <a:pt x="38" y="8"/>
                    </a:lnTo>
                    <a:lnTo>
                      <a:pt x="34" y="8"/>
                    </a:lnTo>
                    <a:lnTo>
                      <a:pt x="30" y="8"/>
                    </a:lnTo>
                    <a:lnTo>
                      <a:pt x="23" y="11"/>
                    </a:lnTo>
                    <a:lnTo>
                      <a:pt x="19" y="19"/>
                    </a:lnTo>
                    <a:lnTo>
                      <a:pt x="15" y="34"/>
                    </a:lnTo>
                    <a:lnTo>
                      <a:pt x="15" y="50"/>
                    </a:lnTo>
                    <a:lnTo>
                      <a:pt x="15" y="61"/>
                    </a:lnTo>
                    <a:close/>
                  </a:path>
                </a:pathLst>
              </a:custGeom>
              <a:solidFill>
                <a:srgbClr val="000000"/>
              </a:solidFill>
              <a:ln w="0">
                <a:solidFill>
                  <a:srgbClr val="000000"/>
                </a:solidFill>
                <a:round/>
                <a:headEnd/>
                <a:tailEnd/>
              </a:ln>
            </p:spPr>
            <p:txBody>
              <a:bodyPr/>
              <a:lstStyle/>
              <a:p>
                <a:endParaRPr lang="en-CA"/>
              </a:p>
            </p:txBody>
          </p:sp>
          <p:sp>
            <p:nvSpPr>
              <p:cNvPr id="15821" name="Freeform 172"/>
              <p:cNvSpPr>
                <a:spLocks/>
              </p:cNvSpPr>
              <p:nvPr/>
            </p:nvSpPr>
            <p:spPr bwMode="auto">
              <a:xfrm>
                <a:off x="3626" y="2155"/>
                <a:ext cx="73" cy="115"/>
              </a:xfrm>
              <a:custGeom>
                <a:avLst/>
                <a:gdLst>
                  <a:gd name="T0" fmla="*/ 73 w 73"/>
                  <a:gd name="T1" fmla="*/ 96 h 115"/>
                  <a:gd name="T2" fmla="*/ 65 w 73"/>
                  <a:gd name="T3" fmla="*/ 115 h 115"/>
                  <a:gd name="T4" fmla="*/ 0 w 73"/>
                  <a:gd name="T5" fmla="*/ 115 h 115"/>
                  <a:gd name="T6" fmla="*/ 0 w 73"/>
                  <a:gd name="T7" fmla="*/ 111 h 115"/>
                  <a:gd name="T8" fmla="*/ 15 w 73"/>
                  <a:gd name="T9" fmla="*/ 96 h 115"/>
                  <a:gd name="T10" fmla="*/ 31 w 73"/>
                  <a:gd name="T11" fmla="*/ 80 h 115"/>
                  <a:gd name="T12" fmla="*/ 39 w 73"/>
                  <a:gd name="T13" fmla="*/ 69 h 115"/>
                  <a:gd name="T14" fmla="*/ 50 w 73"/>
                  <a:gd name="T15" fmla="*/ 54 h 115"/>
                  <a:gd name="T16" fmla="*/ 50 w 73"/>
                  <a:gd name="T17" fmla="*/ 38 h 115"/>
                  <a:gd name="T18" fmla="*/ 50 w 73"/>
                  <a:gd name="T19" fmla="*/ 31 h 115"/>
                  <a:gd name="T20" fmla="*/ 46 w 73"/>
                  <a:gd name="T21" fmla="*/ 19 h 115"/>
                  <a:gd name="T22" fmla="*/ 39 w 73"/>
                  <a:gd name="T23" fmla="*/ 15 h 115"/>
                  <a:gd name="T24" fmla="*/ 31 w 73"/>
                  <a:gd name="T25" fmla="*/ 15 h 115"/>
                  <a:gd name="T26" fmla="*/ 23 w 73"/>
                  <a:gd name="T27" fmla="*/ 15 h 115"/>
                  <a:gd name="T28" fmla="*/ 15 w 73"/>
                  <a:gd name="T29" fmla="*/ 19 h 115"/>
                  <a:gd name="T30" fmla="*/ 8 w 73"/>
                  <a:gd name="T31" fmla="*/ 27 h 115"/>
                  <a:gd name="T32" fmla="*/ 4 w 73"/>
                  <a:gd name="T33" fmla="*/ 34 h 115"/>
                  <a:gd name="T34" fmla="*/ 0 w 73"/>
                  <a:gd name="T35" fmla="*/ 34 h 115"/>
                  <a:gd name="T36" fmla="*/ 4 w 73"/>
                  <a:gd name="T37" fmla="*/ 19 h 115"/>
                  <a:gd name="T38" fmla="*/ 12 w 73"/>
                  <a:gd name="T39" fmla="*/ 11 h 115"/>
                  <a:gd name="T40" fmla="*/ 23 w 73"/>
                  <a:gd name="T41" fmla="*/ 4 h 115"/>
                  <a:gd name="T42" fmla="*/ 35 w 73"/>
                  <a:gd name="T43" fmla="*/ 0 h 115"/>
                  <a:gd name="T44" fmla="*/ 46 w 73"/>
                  <a:gd name="T45" fmla="*/ 4 h 115"/>
                  <a:gd name="T46" fmla="*/ 58 w 73"/>
                  <a:gd name="T47" fmla="*/ 11 h 115"/>
                  <a:gd name="T48" fmla="*/ 65 w 73"/>
                  <a:gd name="T49" fmla="*/ 19 h 115"/>
                  <a:gd name="T50" fmla="*/ 65 w 73"/>
                  <a:gd name="T51" fmla="*/ 31 h 115"/>
                  <a:gd name="T52" fmla="*/ 65 w 73"/>
                  <a:gd name="T53" fmla="*/ 38 h 115"/>
                  <a:gd name="T54" fmla="*/ 62 w 73"/>
                  <a:gd name="T55" fmla="*/ 50 h 115"/>
                  <a:gd name="T56" fmla="*/ 54 w 73"/>
                  <a:gd name="T57" fmla="*/ 61 h 115"/>
                  <a:gd name="T58" fmla="*/ 42 w 73"/>
                  <a:gd name="T59" fmla="*/ 77 h 115"/>
                  <a:gd name="T60" fmla="*/ 31 w 73"/>
                  <a:gd name="T61" fmla="*/ 88 h 115"/>
                  <a:gd name="T62" fmla="*/ 19 w 73"/>
                  <a:gd name="T63" fmla="*/ 100 h 115"/>
                  <a:gd name="T64" fmla="*/ 15 w 73"/>
                  <a:gd name="T65" fmla="*/ 103 h 115"/>
                  <a:gd name="T66" fmla="*/ 46 w 73"/>
                  <a:gd name="T67" fmla="*/ 103 h 115"/>
                  <a:gd name="T68" fmla="*/ 54 w 73"/>
                  <a:gd name="T69" fmla="*/ 103 h 115"/>
                  <a:gd name="T70" fmla="*/ 58 w 73"/>
                  <a:gd name="T71" fmla="*/ 103 h 115"/>
                  <a:gd name="T72" fmla="*/ 62 w 73"/>
                  <a:gd name="T73" fmla="*/ 100 h 115"/>
                  <a:gd name="T74" fmla="*/ 65 w 73"/>
                  <a:gd name="T75" fmla="*/ 100 h 115"/>
                  <a:gd name="T76" fmla="*/ 65 w 73"/>
                  <a:gd name="T77" fmla="*/ 96 h 115"/>
                  <a:gd name="T78" fmla="*/ 69 w 73"/>
                  <a:gd name="T79" fmla="*/ 96 h 115"/>
                  <a:gd name="T80" fmla="*/ 73 w 73"/>
                  <a:gd name="T81" fmla="*/ 96 h 11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5"/>
                  <a:gd name="T125" fmla="*/ 73 w 73"/>
                  <a:gd name="T126" fmla="*/ 115 h 11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5">
                    <a:moveTo>
                      <a:pt x="73" y="96"/>
                    </a:moveTo>
                    <a:lnTo>
                      <a:pt x="65" y="115"/>
                    </a:lnTo>
                    <a:lnTo>
                      <a:pt x="0" y="115"/>
                    </a:lnTo>
                    <a:lnTo>
                      <a:pt x="0" y="111"/>
                    </a:lnTo>
                    <a:lnTo>
                      <a:pt x="15" y="96"/>
                    </a:lnTo>
                    <a:lnTo>
                      <a:pt x="31" y="80"/>
                    </a:lnTo>
                    <a:lnTo>
                      <a:pt x="39" y="69"/>
                    </a:lnTo>
                    <a:lnTo>
                      <a:pt x="50" y="54"/>
                    </a:lnTo>
                    <a:lnTo>
                      <a:pt x="50" y="38"/>
                    </a:lnTo>
                    <a:lnTo>
                      <a:pt x="50" y="31"/>
                    </a:lnTo>
                    <a:lnTo>
                      <a:pt x="46" y="19"/>
                    </a:lnTo>
                    <a:lnTo>
                      <a:pt x="39" y="15"/>
                    </a:lnTo>
                    <a:lnTo>
                      <a:pt x="31" y="15"/>
                    </a:lnTo>
                    <a:lnTo>
                      <a:pt x="23" y="15"/>
                    </a:lnTo>
                    <a:lnTo>
                      <a:pt x="15" y="19"/>
                    </a:lnTo>
                    <a:lnTo>
                      <a:pt x="8" y="27"/>
                    </a:lnTo>
                    <a:lnTo>
                      <a:pt x="4" y="34"/>
                    </a:lnTo>
                    <a:lnTo>
                      <a:pt x="0" y="34"/>
                    </a:lnTo>
                    <a:lnTo>
                      <a:pt x="4" y="19"/>
                    </a:lnTo>
                    <a:lnTo>
                      <a:pt x="12" y="11"/>
                    </a:lnTo>
                    <a:lnTo>
                      <a:pt x="23" y="4"/>
                    </a:lnTo>
                    <a:lnTo>
                      <a:pt x="35" y="0"/>
                    </a:lnTo>
                    <a:lnTo>
                      <a:pt x="46" y="4"/>
                    </a:lnTo>
                    <a:lnTo>
                      <a:pt x="58" y="11"/>
                    </a:lnTo>
                    <a:lnTo>
                      <a:pt x="65" y="19"/>
                    </a:lnTo>
                    <a:lnTo>
                      <a:pt x="65" y="31"/>
                    </a:lnTo>
                    <a:lnTo>
                      <a:pt x="65" y="38"/>
                    </a:lnTo>
                    <a:lnTo>
                      <a:pt x="62" y="50"/>
                    </a:lnTo>
                    <a:lnTo>
                      <a:pt x="54" y="61"/>
                    </a:lnTo>
                    <a:lnTo>
                      <a:pt x="42" y="77"/>
                    </a:lnTo>
                    <a:lnTo>
                      <a:pt x="31" y="88"/>
                    </a:lnTo>
                    <a:lnTo>
                      <a:pt x="19" y="100"/>
                    </a:lnTo>
                    <a:lnTo>
                      <a:pt x="15" y="103"/>
                    </a:lnTo>
                    <a:lnTo>
                      <a:pt x="46" y="103"/>
                    </a:lnTo>
                    <a:lnTo>
                      <a:pt x="54" y="103"/>
                    </a:lnTo>
                    <a:lnTo>
                      <a:pt x="58" y="103"/>
                    </a:lnTo>
                    <a:lnTo>
                      <a:pt x="62" y="100"/>
                    </a:lnTo>
                    <a:lnTo>
                      <a:pt x="65" y="100"/>
                    </a:lnTo>
                    <a:lnTo>
                      <a:pt x="65" y="96"/>
                    </a:lnTo>
                    <a:lnTo>
                      <a:pt x="69" y="96"/>
                    </a:lnTo>
                    <a:lnTo>
                      <a:pt x="73" y="96"/>
                    </a:lnTo>
                    <a:close/>
                  </a:path>
                </a:pathLst>
              </a:custGeom>
              <a:solidFill>
                <a:srgbClr val="000000"/>
              </a:solidFill>
              <a:ln w="0">
                <a:solidFill>
                  <a:srgbClr val="000000"/>
                </a:solidFill>
                <a:round/>
                <a:headEnd/>
                <a:tailEnd/>
              </a:ln>
            </p:spPr>
            <p:txBody>
              <a:bodyPr/>
              <a:lstStyle/>
              <a:p>
                <a:endParaRPr lang="en-CA"/>
              </a:p>
            </p:txBody>
          </p:sp>
          <p:sp>
            <p:nvSpPr>
              <p:cNvPr id="15822" name="Freeform 173"/>
              <p:cNvSpPr>
                <a:spLocks noEditPoints="1"/>
              </p:cNvSpPr>
              <p:nvPr/>
            </p:nvSpPr>
            <p:spPr bwMode="auto">
              <a:xfrm>
                <a:off x="3714" y="2155"/>
                <a:ext cx="69" cy="119"/>
              </a:xfrm>
              <a:custGeom>
                <a:avLst/>
                <a:gdLst>
                  <a:gd name="T0" fmla="*/ 0 w 69"/>
                  <a:gd name="T1" fmla="*/ 61 h 119"/>
                  <a:gd name="T2" fmla="*/ 0 w 69"/>
                  <a:gd name="T3" fmla="*/ 42 h 119"/>
                  <a:gd name="T4" fmla="*/ 4 w 69"/>
                  <a:gd name="T5" fmla="*/ 27 h 119"/>
                  <a:gd name="T6" fmla="*/ 12 w 69"/>
                  <a:gd name="T7" fmla="*/ 15 h 119"/>
                  <a:gd name="T8" fmla="*/ 20 w 69"/>
                  <a:gd name="T9" fmla="*/ 8 h 119"/>
                  <a:gd name="T10" fmla="*/ 27 w 69"/>
                  <a:gd name="T11" fmla="*/ 4 h 119"/>
                  <a:gd name="T12" fmla="*/ 35 w 69"/>
                  <a:gd name="T13" fmla="*/ 0 h 119"/>
                  <a:gd name="T14" fmla="*/ 43 w 69"/>
                  <a:gd name="T15" fmla="*/ 4 h 119"/>
                  <a:gd name="T16" fmla="*/ 50 w 69"/>
                  <a:gd name="T17" fmla="*/ 8 h 119"/>
                  <a:gd name="T18" fmla="*/ 58 w 69"/>
                  <a:gd name="T19" fmla="*/ 15 h 119"/>
                  <a:gd name="T20" fmla="*/ 62 w 69"/>
                  <a:gd name="T21" fmla="*/ 27 h 119"/>
                  <a:gd name="T22" fmla="*/ 69 w 69"/>
                  <a:gd name="T23" fmla="*/ 42 h 119"/>
                  <a:gd name="T24" fmla="*/ 69 w 69"/>
                  <a:gd name="T25" fmla="*/ 57 h 119"/>
                  <a:gd name="T26" fmla="*/ 69 w 69"/>
                  <a:gd name="T27" fmla="*/ 77 h 119"/>
                  <a:gd name="T28" fmla="*/ 62 w 69"/>
                  <a:gd name="T29" fmla="*/ 92 h 119"/>
                  <a:gd name="T30" fmla="*/ 58 w 69"/>
                  <a:gd name="T31" fmla="*/ 103 h 119"/>
                  <a:gd name="T32" fmla="*/ 50 w 69"/>
                  <a:gd name="T33" fmla="*/ 111 h 119"/>
                  <a:gd name="T34" fmla="*/ 43 w 69"/>
                  <a:gd name="T35" fmla="*/ 115 h 119"/>
                  <a:gd name="T36" fmla="*/ 35 w 69"/>
                  <a:gd name="T37" fmla="*/ 119 h 119"/>
                  <a:gd name="T38" fmla="*/ 23 w 69"/>
                  <a:gd name="T39" fmla="*/ 115 h 119"/>
                  <a:gd name="T40" fmla="*/ 16 w 69"/>
                  <a:gd name="T41" fmla="*/ 107 h 119"/>
                  <a:gd name="T42" fmla="*/ 8 w 69"/>
                  <a:gd name="T43" fmla="*/ 100 h 119"/>
                  <a:gd name="T44" fmla="*/ 0 w 69"/>
                  <a:gd name="T45" fmla="*/ 80 h 119"/>
                  <a:gd name="T46" fmla="*/ 0 w 69"/>
                  <a:gd name="T47" fmla="*/ 61 h 119"/>
                  <a:gd name="T48" fmla="*/ 16 w 69"/>
                  <a:gd name="T49" fmla="*/ 61 h 119"/>
                  <a:gd name="T50" fmla="*/ 16 w 69"/>
                  <a:gd name="T51" fmla="*/ 84 h 119"/>
                  <a:gd name="T52" fmla="*/ 20 w 69"/>
                  <a:gd name="T53" fmla="*/ 100 h 119"/>
                  <a:gd name="T54" fmla="*/ 23 w 69"/>
                  <a:gd name="T55" fmla="*/ 107 h 119"/>
                  <a:gd name="T56" fmla="*/ 27 w 69"/>
                  <a:gd name="T57" fmla="*/ 111 h 119"/>
                  <a:gd name="T58" fmla="*/ 35 w 69"/>
                  <a:gd name="T59" fmla="*/ 111 h 119"/>
                  <a:gd name="T60" fmla="*/ 39 w 69"/>
                  <a:gd name="T61" fmla="*/ 111 h 119"/>
                  <a:gd name="T62" fmla="*/ 43 w 69"/>
                  <a:gd name="T63" fmla="*/ 107 h 119"/>
                  <a:gd name="T64" fmla="*/ 46 w 69"/>
                  <a:gd name="T65" fmla="*/ 103 h 119"/>
                  <a:gd name="T66" fmla="*/ 50 w 69"/>
                  <a:gd name="T67" fmla="*/ 96 h 119"/>
                  <a:gd name="T68" fmla="*/ 54 w 69"/>
                  <a:gd name="T69" fmla="*/ 77 h 119"/>
                  <a:gd name="T70" fmla="*/ 54 w 69"/>
                  <a:gd name="T71" fmla="*/ 54 h 119"/>
                  <a:gd name="T72" fmla="*/ 54 w 69"/>
                  <a:gd name="T73" fmla="*/ 38 h 119"/>
                  <a:gd name="T74" fmla="*/ 50 w 69"/>
                  <a:gd name="T75" fmla="*/ 23 h 119"/>
                  <a:gd name="T76" fmla="*/ 46 w 69"/>
                  <a:gd name="T77" fmla="*/ 15 h 119"/>
                  <a:gd name="T78" fmla="*/ 43 w 69"/>
                  <a:gd name="T79" fmla="*/ 11 h 119"/>
                  <a:gd name="T80" fmla="*/ 39 w 69"/>
                  <a:gd name="T81" fmla="*/ 8 h 119"/>
                  <a:gd name="T82" fmla="*/ 35 w 69"/>
                  <a:gd name="T83" fmla="*/ 8 h 119"/>
                  <a:gd name="T84" fmla="*/ 27 w 69"/>
                  <a:gd name="T85" fmla="*/ 8 h 119"/>
                  <a:gd name="T86" fmla="*/ 23 w 69"/>
                  <a:gd name="T87" fmla="*/ 11 h 119"/>
                  <a:gd name="T88" fmla="*/ 20 w 69"/>
                  <a:gd name="T89" fmla="*/ 19 h 119"/>
                  <a:gd name="T90" fmla="*/ 16 w 69"/>
                  <a:gd name="T91" fmla="*/ 34 h 119"/>
                  <a:gd name="T92" fmla="*/ 16 w 69"/>
                  <a:gd name="T93" fmla="*/ 50 h 119"/>
                  <a:gd name="T94" fmla="*/ 16 w 69"/>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1"/>
                    </a:moveTo>
                    <a:lnTo>
                      <a:pt x="0" y="42"/>
                    </a:lnTo>
                    <a:lnTo>
                      <a:pt x="4" y="27"/>
                    </a:lnTo>
                    <a:lnTo>
                      <a:pt x="12" y="15"/>
                    </a:lnTo>
                    <a:lnTo>
                      <a:pt x="20" y="8"/>
                    </a:lnTo>
                    <a:lnTo>
                      <a:pt x="27" y="4"/>
                    </a:lnTo>
                    <a:lnTo>
                      <a:pt x="35" y="0"/>
                    </a:lnTo>
                    <a:lnTo>
                      <a:pt x="43" y="4"/>
                    </a:lnTo>
                    <a:lnTo>
                      <a:pt x="50" y="8"/>
                    </a:lnTo>
                    <a:lnTo>
                      <a:pt x="58" y="15"/>
                    </a:lnTo>
                    <a:lnTo>
                      <a:pt x="62" y="27"/>
                    </a:lnTo>
                    <a:lnTo>
                      <a:pt x="69" y="42"/>
                    </a:lnTo>
                    <a:lnTo>
                      <a:pt x="69" y="57"/>
                    </a:lnTo>
                    <a:lnTo>
                      <a:pt x="69" y="77"/>
                    </a:lnTo>
                    <a:lnTo>
                      <a:pt x="62" y="92"/>
                    </a:lnTo>
                    <a:lnTo>
                      <a:pt x="58" y="103"/>
                    </a:lnTo>
                    <a:lnTo>
                      <a:pt x="50" y="111"/>
                    </a:lnTo>
                    <a:lnTo>
                      <a:pt x="43" y="115"/>
                    </a:lnTo>
                    <a:lnTo>
                      <a:pt x="35" y="119"/>
                    </a:lnTo>
                    <a:lnTo>
                      <a:pt x="23" y="115"/>
                    </a:lnTo>
                    <a:lnTo>
                      <a:pt x="16" y="107"/>
                    </a:lnTo>
                    <a:lnTo>
                      <a:pt x="8" y="100"/>
                    </a:lnTo>
                    <a:lnTo>
                      <a:pt x="0" y="80"/>
                    </a:lnTo>
                    <a:lnTo>
                      <a:pt x="0" y="61"/>
                    </a:lnTo>
                    <a:close/>
                    <a:moveTo>
                      <a:pt x="16" y="61"/>
                    </a:moveTo>
                    <a:lnTo>
                      <a:pt x="16" y="84"/>
                    </a:lnTo>
                    <a:lnTo>
                      <a:pt x="20" y="100"/>
                    </a:lnTo>
                    <a:lnTo>
                      <a:pt x="23" y="107"/>
                    </a:lnTo>
                    <a:lnTo>
                      <a:pt x="27" y="111"/>
                    </a:lnTo>
                    <a:lnTo>
                      <a:pt x="35" y="111"/>
                    </a:lnTo>
                    <a:lnTo>
                      <a:pt x="39" y="111"/>
                    </a:lnTo>
                    <a:lnTo>
                      <a:pt x="43" y="107"/>
                    </a:lnTo>
                    <a:lnTo>
                      <a:pt x="46" y="103"/>
                    </a:lnTo>
                    <a:lnTo>
                      <a:pt x="50" y="96"/>
                    </a:lnTo>
                    <a:lnTo>
                      <a:pt x="54" y="77"/>
                    </a:lnTo>
                    <a:lnTo>
                      <a:pt x="54" y="54"/>
                    </a:lnTo>
                    <a:lnTo>
                      <a:pt x="54" y="38"/>
                    </a:lnTo>
                    <a:lnTo>
                      <a:pt x="50" y="23"/>
                    </a:lnTo>
                    <a:lnTo>
                      <a:pt x="46" y="15"/>
                    </a:lnTo>
                    <a:lnTo>
                      <a:pt x="43" y="11"/>
                    </a:lnTo>
                    <a:lnTo>
                      <a:pt x="39" y="8"/>
                    </a:lnTo>
                    <a:lnTo>
                      <a:pt x="35" y="8"/>
                    </a:lnTo>
                    <a:lnTo>
                      <a:pt x="27" y="8"/>
                    </a:lnTo>
                    <a:lnTo>
                      <a:pt x="23" y="11"/>
                    </a:lnTo>
                    <a:lnTo>
                      <a:pt x="20" y="19"/>
                    </a:lnTo>
                    <a:lnTo>
                      <a:pt x="16" y="34"/>
                    </a:lnTo>
                    <a:lnTo>
                      <a:pt x="16" y="50"/>
                    </a:lnTo>
                    <a:lnTo>
                      <a:pt x="16" y="61"/>
                    </a:lnTo>
                    <a:close/>
                  </a:path>
                </a:pathLst>
              </a:custGeom>
              <a:solidFill>
                <a:srgbClr val="000000"/>
              </a:solidFill>
              <a:ln w="0">
                <a:solidFill>
                  <a:srgbClr val="000000"/>
                </a:solidFill>
                <a:round/>
                <a:headEnd/>
                <a:tailEnd/>
              </a:ln>
            </p:spPr>
            <p:txBody>
              <a:bodyPr/>
              <a:lstStyle/>
              <a:p>
                <a:endParaRPr lang="en-CA"/>
              </a:p>
            </p:txBody>
          </p:sp>
          <p:sp>
            <p:nvSpPr>
              <p:cNvPr id="15823" name="Rectangle 174"/>
              <p:cNvSpPr>
                <a:spLocks noChangeArrowheads="1"/>
              </p:cNvSpPr>
              <p:nvPr/>
            </p:nvSpPr>
            <p:spPr bwMode="auto">
              <a:xfrm>
                <a:off x="4071" y="2120"/>
                <a:ext cx="8" cy="208"/>
              </a:xfrm>
              <a:prstGeom prst="rect">
                <a:avLst/>
              </a:prstGeom>
              <a:solidFill>
                <a:srgbClr val="000000"/>
              </a:solidFill>
              <a:ln w="0">
                <a:solidFill>
                  <a:srgbClr val="000000"/>
                </a:solidFill>
                <a:miter lim="800000"/>
                <a:headEnd/>
                <a:tailEnd/>
              </a:ln>
            </p:spPr>
            <p:txBody>
              <a:bodyPr/>
              <a:lstStyle/>
              <a:p>
                <a:endParaRPr lang="en-US"/>
              </a:p>
            </p:txBody>
          </p:sp>
          <p:sp>
            <p:nvSpPr>
              <p:cNvPr id="15824" name="Freeform 175"/>
              <p:cNvSpPr>
                <a:spLocks/>
              </p:cNvSpPr>
              <p:nvPr/>
            </p:nvSpPr>
            <p:spPr bwMode="auto">
              <a:xfrm>
                <a:off x="4275" y="2255"/>
                <a:ext cx="19" cy="19"/>
              </a:xfrm>
              <a:custGeom>
                <a:avLst/>
                <a:gdLst>
                  <a:gd name="T0" fmla="*/ 11 w 19"/>
                  <a:gd name="T1" fmla="*/ 0 h 19"/>
                  <a:gd name="T2" fmla="*/ 15 w 19"/>
                  <a:gd name="T3" fmla="*/ 0 h 19"/>
                  <a:gd name="T4" fmla="*/ 19 w 19"/>
                  <a:gd name="T5" fmla="*/ 0 h 19"/>
                  <a:gd name="T6" fmla="*/ 19 w 19"/>
                  <a:gd name="T7" fmla="*/ 3 h 19"/>
                  <a:gd name="T8" fmla="*/ 19 w 19"/>
                  <a:gd name="T9" fmla="*/ 7 h 19"/>
                  <a:gd name="T10" fmla="*/ 19 w 19"/>
                  <a:gd name="T11" fmla="*/ 11 h 19"/>
                  <a:gd name="T12" fmla="*/ 19 w 19"/>
                  <a:gd name="T13" fmla="*/ 15 h 19"/>
                  <a:gd name="T14" fmla="*/ 15 w 19"/>
                  <a:gd name="T15" fmla="*/ 15 h 19"/>
                  <a:gd name="T16" fmla="*/ 11 w 19"/>
                  <a:gd name="T17" fmla="*/ 19 h 19"/>
                  <a:gd name="T18" fmla="*/ 7 w 19"/>
                  <a:gd name="T19" fmla="*/ 15 h 19"/>
                  <a:gd name="T20" fmla="*/ 3 w 19"/>
                  <a:gd name="T21" fmla="*/ 15 h 19"/>
                  <a:gd name="T22" fmla="*/ 0 w 19"/>
                  <a:gd name="T23" fmla="*/ 11 h 19"/>
                  <a:gd name="T24" fmla="*/ 0 w 19"/>
                  <a:gd name="T25" fmla="*/ 7 h 19"/>
                  <a:gd name="T26" fmla="*/ 0 w 19"/>
                  <a:gd name="T27" fmla="*/ 3 h 19"/>
                  <a:gd name="T28" fmla="*/ 3 w 19"/>
                  <a:gd name="T29" fmla="*/ 0 h 19"/>
                  <a:gd name="T30" fmla="*/ 7 w 19"/>
                  <a:gd name="T31" fmla="*/ 0 h 19"/>
                  <a:gd name="T32" fmla="*/ 11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11" y="0"/>
                    </a:moveTo>
                    <a:lnTo>
                      <a:pt x="15" y="0"/>
                    </a:lnTo>
                    <a:lnTo>
                      <a:pt x="19" y="0"/>
                    </a:lnTo>
                    <a:lnTo>
                      <a:pt x="19" y="3"/>
                    </a:lnTo>
                    <a:lnTo>
                      <a:pt x="19" y="7"/>
                    </a:lnTo>
                    <a:lnTo>
                      <a:pt x="19" y="11"/>
                    </a:lnTo>
                    <a:lnTo>
                      <a:pt x="19" y="15"/>
                    </a:lnTo>
                    <a:lnTo>
                      <a:pt x="15" y="15"/>
                    </a:lnTo>
                    <a:lnTo>
                      <a:pt x="11" y="19"/>
                    </a:lnTo>
                    <a:lnTo>
                      <a:pt x="7" y="15"/>
                    </a:lnTo>
                    <a:lnTo>
                      <a:pt x="3" y="15"/>
                    </a:lnTo>
                    <a:lnTo>
                      <a:pt x="0" y="11"/>
                    </a:lnTo>
                    <a:lnTo>
                      <a:pt x="0" y="7"/>
                    </a:lnTo>
                    <a:lnTo>
                      <a:pt x="0" y="3"/>
                    </a:lnTo>
                    <a:lnTo>
                      <a:pt x="3" y="0"/>
                    </a:lnTo>
                    <a:lnTo>
                      <a:pt x="7" y="0"/>
                    </a:lnTo>
                    <a:lnTo>
                      <a:pt x="11" y="0"/>
                    </a:lnTo>
                    <a:close/>
                  </a:path>
                </a:pathLst>
              </a:custGeom>
              <a:solidFill>
                <a:srgbClr val="000000"/>
              </a:solidFill>
              <a:ln w="0">
                <a:solidFill>
                  <a:srgbClr val="000000"/>
                </a:solidFill>
                <a:round/>
                <a:headEnd/>
                <a:tailEnd/>
              </a:ln>
            </p:spPr>
            <p:txBody>
              <a:bodyPr/>
              <a:lstStyle/>
              <a:p>
                <a:endParaRPr lang="en-CA"/>
              </a:p>
            </p:txBody>
          </p:sp>
          <p:sp>
            <p:nvSpPr>
              <p:cNvPr id="15825" name="Freeform 176"/>
              <p:cNvSpPr>
                <a:spLocks noEditPoints="1"/>
              </p:cNvSpPr>
              <p:nvPr/>
            </p:nvSpPr>
            <p:spPr bwMode="auto">
              <a:xfrm>
                <a:off x="4313" y="2155"/>
                <a:ext cx="69" cy="119"/>
              </a:xfrm>
              <a:custGeom>
                <a:avLst/>
                <a:gdLst>
                  <a:gd name="T0" fmla="*/ 0 w 69"/>
                  <a:gd name="T1" fmla="*/ 61 h 119"/>
                  <a:gd name="T2" fmla="*/ 0 w 69"/>
                  <a:gd name="T3" fmla="*/ 42 h 119"/>
                  <a:gd name="T4" fmla="*/ 4 w 69"/>
                  <a:gd name="T5" fmla="*/ 27 h 119"/>
                  <a:gd name="T6" fmla="*/ 11 w 69"/>
                  <a:gd name="T7" fmla="*/ 15 h 119"/>
                  <a:gd name="T8" fmla="*/ 19 w 69"/>
                  <a:gd name="T9" fmla="*/ 8 h 119"/>
                  <a:gd name="T10" fmla="*/ 27 w 69"/>
                  <a:gd name="T11" fmla="*/ 4 h 119"/>
                  <a:gd name="T12" fmla="*/ 34 w 69"/>
                  <a:gd name="T13" fmla="*/ 0 h 119"/>
                  <a:gd name="T14" fmla="*/ 42 w 69"/>
                  <a:gd name="T15" fmla="*/ 4 h 119"/>
                  <a:gd name="T16" fmla="*/ 50 w 69"/>
                  <a:gd name="T17" fmla="*/ 8 h 119"/>
                  <a:gd name="T18" fmla="*/ 57 w 69"/>
                  <a:gd name="T19" fmla="*/ 15 h 119"/>
                  <a:gd name="T20" fmla="*/ 65 w 69"/>
                  <a:gd name="T21" fmla="*/ 27 h 119"/>
                  <a:gd name="T22" fmla="*/ 69 w 69"/>
                  <a:gd name="T23" fmla="*/ 42 h 119"/>
                  <a:gd name="T24" fmla="*/ 69 w 69"/>
                  <a:gd name="T25" fmla="*/ 57 h 119"/>
                  <a:gd name="T26" fmla="*/ 69 w 69"/>
                  <a:gd name="T27" fmla="*/ 77 h 119"/>
                  <a:gd name="T28" fmla="*/ 65 w 69"/>
                  <a:gd name="T29" fmla="*/ 92 h 119"/>
                  <a:gd name="T30" fmla="*/ 57 w 69"/>
                  <a:gd name="T31" fmla="*/ 103 h 119"/>
                  <a:gd name="T32" fmla="*/ 50 w 69"/>
                  <a:gd name="T33" fmla="*/ 111 h 119"/>
                  <a:gd name="T34" fmla="*/ 42 w 69"/>
                  <a:gd name="T35" fmla="*/ 115 h 119"/>
                  <a:gd name="T36" fmla="*/ 34 w 69"/>
                  <a:gd name="T37" fmla="*/ 119 h 119"/>
                  <a:gd name="T38" fmla="*/ 23 w 69"/>
                  <a:gd name="T39" fmla="*/ 115 h 119"/>
                  <a:gd name="T40" fmla="*/ 15 w 69"/>
                  <a:gd name="T41" fmla="*/ 107 h 119"/>
                  <a:gd name="T42" fmla="*/ 8 w 69"/>
                  <a:gd name="T43" fmla="*/ 100 h 119"/>
                  <a:gd name="T44" fmla="*/ 0 w 69"/>
                  <a:gd name="T45" fmla="*/ 80 h 119"/>
                  <a:gd name="T46" fmla="*/ 0 w 69"/>
                  <a:gd name="T47" fmla="*/ 61 h 119"/>
                  <a:gd name="T48" fmla="*/ 15 w 69"/>
                  <a:gd name="T49" fmla="*/ 61 h 119"/>
                  <a:gd name="T50" fmla="*/ 15 w 69"/>
                  <a:gd name="T51" fmla="*/ 84 h 119"/>
                  <a:gd name="T52" fmla="*/ 19 w 69"/>
                  <a:gd name="T53" fmla="*/ 100 h 119"/>
                  <a:gd name="T54" fmla="*/ 23 w 69"/>
                  <a:gd name="T55" fmla="*/ 107 h 119"/>
                  <a:gd name="T56" fmla="*/ 27 w 69"/>
                  <a:gd name="T57" fmla="*/ 111 h 119"/>
                  <a:gd name="T58" fmla="*/ 34 w 69"/>
                  <a:gd name="T59" fmla="*/ 111 h 119"/>
                  <a:gd name="T60" fmla="*/ 38 w 69"/>
                  <a:gd name="T61" fmla="*/ 111 h 119"/>
                  <a:gd name="T62" fmla="*/ 42 w 69"/>
                  <a:gd name="T63" fmla="*/ 107 h 119"/>
                  <a:gd name="T64" fmla="*/ 46 w 69"/>
                  <a:gd name="T65" fmla="*/ 103 h 119"/>
                  <a:gd name="T66" fmla="*/ 50 w 69"/>
                  <a:gd name="T67" fmla="*/ 96 h 119"/>
                  <a:gd name="T68" fmla="*/ 54 w 69"/>
                  <a:gd name="T69" fmla="*/ 77 h 119"/>
                  <a:gd name="T70" fmla="*/ 54 w 69"/>
                  <a:gd name="T71" fmla="*/ 54 h 119"/>
                  <a:gd name="T72" fmla="*/ 54 w 69"/>
                  <a:gd name="T73" fmla="*/ 38 h 119"/>
                  <a:gd name="T74" fmla="*/ 50 w 69"/>
                  <a:gd name="T75" fmla="*/ 23 h 119"/>
                  <a:gd name="T76" fmla="*/ 46 w 69"/>
                  <a:gd name="T77" fmla="*/ 15 h 119"/>
                  <a:gd name="T78" fmla="*/ 42 w 69"/>
                  <a:gd name="T79" fmla="*/ 11 h 119"/>
                  <a:gd name="T80" fmla="*/ 38 w 69"/>
                  <a:gd name="T81" fmla="*/ 8 h 119"/>
                  <a:gd name="T82" fmla="*/ 34 w 69"/>
                  <a:gd name="T83" fmla="*/ 8 h 119"/>
                  <a:gd name="T84" fmla="*/ 31 w 69"/>
                  <a:gd name="T85" fmla="*/ 8 h 119"/>
                  <a:gd name="T86" fmla="*/ 27 w 69"/>
                  <a:gd name="T87" fmla="*/ 11 h 119"/>
                  <a:gd name="T88" fmla="*/ 19 w 69"/>
                  <a:gd name="T89" fmla="*/ 19 h 119"/>
                  <a:gd name="T90" fmla="*/ 15 w 69"/>
                  <a:gd name="T91" fmla="*/ 34 h 119"/>
                  <a:gd name="T92" fmla="*/ 15 w 69"/>
                  <a:gd name="T93" fmla="*/ 50 h 119"/>
                  <a:gd name="T94" fmla="*/ 15 w 69"/>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1"/>
                    </a:moveTo>
                    <a:lnTo>
                      <a:pt x="0" y="42"/>
                    </a:lnTo>
                    <a:lnTo>
                      <a:pt x="4" y="27"/>
                    </a:lnTo>
                    <a:lnTo>
                      <a:pt x="11" y="15"/>
                    </a:lnTo>
                    <a:lnTo>
                      <a:pt x="19" y="8"/>
                    </a:lnTo>
                    <a:lnTo>
                      <a:pt x="27" y="4"/>
                    </a:lnTo>
                    <a:lnTo>
                      <a:pt x="34" y="0"/>
                    </a:lnTo>
                    <a:lnTo>
                      <a:pt x="42" y="4"/>
                    </a:lnTo>
                    <a:lnTo>
                      <a:pt x="50" y="8"/>
                    </a:lnTo>
                    <a:lnTo>
                      <a:pt x="57" y="15"/>
                    </a:lnTo>
                    <a:lnTo>
                      <a:pt x="65" y="27"/>
                    </a:lnTo>
                    <a:lnTo>
                      <a:pt x="69" y="42"/>
                    </a:lnTo>
                    <a:lnTo>
                      <a:pt x="69" y="57"/>
                    </a:lnTo>
                    <a:lnTo>
                      <a:pt x="69" y="77"/>
                    </a:lnTo>
                    <a:lnTo>
                      <a:pt x="65" y="92"/>
                    </a:lnTo>
                    <a:lnTo>
                      <a:pt x="57" y="103"/>
                    </a:lnTo>
                    <a:lnTo>
                      <a:pt x="50" y="111"/>
                    </a:lnTo>
                    <a:lnTo>
                      <a:pt x="42" y="115"/>
                    </a:lnTo>
                    <a:lnTo>
                      <a:pt x="34" y="119"/>
                    </a:lnTo>
                    <a:lnTo>
                      <a:pt x="23" y="115"/>
                    </a:lnTo>
                    <a:lnTo>
                      <a:pt x="15" y="107"/>
                    </a:lnTo>
                    <a:lnTo>
                      <a:pt x="8" y="100"/>
                    </a:lnTo>
                    <a:lnTo>
                      <a:pt x="0" y="80"/>
                    </a:lnTo>
                    <a:lnTo>
                      <a:pt x="0" y="61"/>
                    </a:lnTo>
                    <a:close/>
                    <a:moveTo>
                      <a:pt x="15" y="61"/>
                    </a:moveTo>
                    <a:lnTo>
                      <a:pt x="15" y="84"/>
                    </a:lnTo>
                    <a:lnTo>
                      <a:pt x="19" y="100"/>
                    </a:lnTo>
                    <a:lnTo>
                      <a:pt x="23" y="107"/>
                    </a:lnTo>
                    <a:lnTo>
                      <a:pt x="27" y="111"/>
                    </a:lnTo>
                    <a:lnTo>
                      <a:pt x="34" y="111"/>
                    </a:lnTo>
                    <a:lnTo>
                      <a:pt x="38" y="111"/>
                    </a:lnTo>
                    <a:lnTo>
                      <a:pt x="42" y="107"/>
                    </a:lnTo>
                    <a:lnTo>
                      <a:pt x="46" y="103"/>
                    </a:lnTo>
                    <a:lnTo>
                      <a:pt x="50" y="96"/>
                    </a:lnTo>
                    <a:lnTo>
                      <a:pt x="54" y="77"/>
                    </a:lnTo>
                    <a:lnTo>
                      <a:pt x="54" y="54"/>
                    </a:lnTo>
                    <a:lnTo>
                      <a:pt x="54" y="38"/>
                    </a:lnTo>
                    <a:lnTo>
                      <a:pt x="50" y="23"/>
                    </a:lnTo>
                    <a:lnTo>
                      <a:pt x="46" y="15"/>
                    </a:lnTo>
                    <a:lnTo>
                      <a:pt x="42" y="11"/>
                    </a:lnTo>
                    <a:lnTo>
                      <a:pt x="38" y="8"/>
                    </a:lnTo>
                    <a:lnTo>
                      <a:pt x="34" y="8"/>
                    </a:lnTo>
                    <a:lnTo>
                      <a:pt x="31" y="8"/>
                    </a:lnTo>
                    <a:lnTo>
                      <a:pt x="27" y="11"/>
                    </a:lnTo>
                    <a:lnTo>
                      <a:pt x="19" y="19"/>
                    </a:lnTo>
                    <a:lnTo>
                      <a:pt x="15" y="34"/>
                    </a:lnTo>
                    <a:lnTo>
                      <a:pt x="15" y="50"/>
                    </a:lnTo>
                    <a:lnTo>
                      <a:pt x="15" y="61"/>
                    </a:lnTo>
                    <a:close/>
                  </a:path>
                </a:pathLst>
              </a:custGeom>
              <a:solidFill>
                <a:srgbClr val="000000"/>
              </a:solidFill>
              <a:ln w="0">
                <a:solidFill>
                  <a:srgbClr val="000000"/>
                </a:solidFill>
                <a:round/>
                <a:headEnd/>
                <a:tailEnd/>
              </a:ln>
            </p:spPr>
            <p:txBody>
              <a:bodyPr/>
              <a:lstStyle/>
              <a:p>
                <a:endParaRPr lang="en-CA"/>
              </a:p>
            </p:txBody>
          </p:sp>
          <p:sp>
            <p:nvSpPr>
              <p:cNvPr id="15826" name="Freeform 177"/>
              <p:cNvSpPr>
                <a:spLocks noEditPoints="1"/>
              </p:cNvSpPr>
              <p:nvPr/>
            </p:nvSpPr>
            <p:spPr bwMode="auto">
              <a:xfrm>
                <a:off x="4397" y="2155"/>
                <a:ext cx="69" cy="119"/>
              </a:xfrm>
              <a:custGeom>
                <a:avLst/>
                <a:gdLst>
                  <a:gd name="T0" fmla="*/ 0 w 69"/>
                  <a:gd name="T1" fmla="*/ 61 h 119"/>
                  <a:gd name="T2" fmla="*/ 0 w 69"/>
                  <a:gd name="T3" fmla="*/ 42 h 119"/>
                  <a:gd name="T4" fmla="*/ 4 w 69"/>
                  <a:gd name="T5" fmla="*/ 27 h 119"/>
                  <a:gd name="T6" fmla="*/ 12 w 69"/>
                  <a:gd name="T7" fmla="*/ 15 h 119"/>
                  <a:gd name="T8" fmla="*/ 20 w 69"/>
                  <a:gd name="T9" fmla="*/ 8 h 119"/>
                  <a:gd name="T10" fmla="*/ 27 w 69"/>
                  <a:gd name="T11" fmla="*/ 4 h 119"/>
                  <a:gd name="T12" fmla="*/ 35 w 69"/>
                  <a:gd name="T13" fmla="*/ 0 h 119"/>
                  <a:gd name="T14" fmla="*/ 43 w 69"/>
                  <a:gd name="T15" fmla="*/ 4 h 119"/>
                  <a:gd name="T16" fmla="*/ 50 w 69"/>
                  <a:gd name="T17" fmla="*/ 8 h 119"/>
                  <a:gd name="T18" fmla="*/ 58 w 69"/>
                  <a:gd name="T19" fmla="*/ 15 h 119"/>
                  <a:gd name="T20" fmla="*/ 66 w 69"/>
                  <a:gd name="T21" fmla="*/ 27 h 119"/>
                  <a:gd name="T22" fmla="*/ 69 w 69"/>
                  <a:gd name="T23" fmla="*/ 42 h 119"/>
                  <a:gd name="T24" fmla="*/ 69 w 69"/>
                  <a:gd name="T25" fmla="*/ 57 h 119"/>
                  <a:gd name="T26" fmla="*/ 69 w 69"/>
                  <a:gd name="T27" fmla="*/ 77 h 119"/>
                  <a:gd name="T28" fmla="*/ 66 w 69"/>
                  <a:gd name="T29" fmla="*/ 92 h 119"/>
                  <a:gd name="T30" fmla="*/ 58 w 69"/>
                  <a:gd name="T31" fmla="*/ 103 h 119"/>
                  <a:gd name="T32" fmla="*/ 50 w 69"/>
                  <a:gd name="T33" fmla="*/ 111 h 119"/>
                  <a:gd name="T34" fmla="*/ 43 w 69"/>
                  <a:gd name="T35" fmla="*/ 115 h 119"/>
                  <a:gd name="T36" fmla="*/ 35 w 69"/>
                  <a:gd name="T37" fmla="*/ 119 h 119"/>
                  <a:gd name="T38" fmla="*/ 23 w 69"/>
                  <a:gd name="T39" fmla="*/ 115 h 119"/>
                  <a:gd name="T40" fmla="*/ 16 w 69"/>
                  <a:gd name="T41" fmla="*/ 107 h 119"/>
                  <a:gd name="T42" fmla="*/ 8 w 69"/>
                  <a:gd name="T43" fmla="*/ 100 h 119"/>
                  <a:gd name="T44" fmla="*/ 0 w 69"/>
                  <a:gd name="T45" fmla="*/ 80 h 119"/>
                  <a:gd name="T46" fmla="*/ 0 w 69"/>
                  <a:gd name="T47" fmla="*/ 61 h 119"/>
                  <a:gd name="T48" fmla="*/ 16 w 69"/>
                  <a:gd name="T49" fmla="*/ 61 h 119"/>
                  <a:gd name="T50" fmla="*/ 16 w 69"/>
                  <a:gd name="T51" fmla="*/ 84 h 119"/>
                  <a:gd name="T52" fmla="*/ 20 w 69"/>
                  <a:gd name="T53" fmla="*/ 100 h 119"/>
                  <a:gd name="T54" fmla="*/ 23 w 69"/>
                  <a:gd name="T55" fmla="*/ 107 h 119"/>
                  <a:gd name="T56" fmla="*/ 27 w 69"/>
                  <a:gd name="T57" fmla="*/ 111 h 119"/>
                  <a:gd name="T58" fmla="*/ 35 w 69"/>
                  <a:gd name="T59" fmla="*/ 111 h 119"/>
                  <a:gd name="T60" fmla="*/ 39 w 69"/>
                  <a:gd name="T61" fmla="*/ 111 h 119"/>
                  <a:gd name="T62" fmla="*/ 43 w 69"/>
                  <a:gd name="T63" fmla="*/ 107 h 119"/>
                  <a:gd name="T64" fmla="*/ 46 w 69"/>
                  <a:gd name="T65" fmla="*/ 103 h 119"/>
                  <a:gd name="T66" fmla="*/ 50 w 69"/>
                  <a:gd name="T67" fmla="*/ 96 h 119"/>
                  <a:gd name="T68" fmla="*/ 54 w 69"/>
                  <a:gd name="T69" fmla="*/ 77 h 119"/>
                  <a:gd name="T70" fmla="*/ 54 w 69"/>
                  <a:gd name="T71" fmla="*/ 54 h 119"/>
                  <a:gd name="T72" fmla="*/ 54 w 69"/>
                  <a:gd name="T73" fmla="*/ 38 h 119"/>
                  <a:gd name="T74" fmla="*/ 50 w 69"/>
                  <a:gd name="T75" fmla="*/ 23 h 119"/>
                  <a:gd name="T76" fmla="*/ 46 w 69"/>
                  <a:gd name="T77" fmla="*/ 15 h 119"/>
                  <a:gd name="T78" fmla="*/ 43 w 69"/>
                  <a:gd name="T79" fmla="*/ 11 h 119"/>
                  <a:gd name="T80" fmla="*/ 39 w 69"/>
                  <a:gd name="T81" fmla="*/ 8 h 119"/>
                  <a:gd name="T82" fmla="*/ 35 w 69"/>
                  <a:gd name="T83" fmla="*/ 8 h 119"/>
                  <a:gd name="T84" fmla="*/ 31 w 69"/>
                  <a:gd name="T85" fmla="*/ 8 h 119"/>
                  <a:gd name="T86" fmla="*/ 23 w 69"/>
                  <a:gd name="T87" fmla="*/ 11 h 119"/>
                  <a:gd name="T88" fmla="*/ 20 w 69"/>
                  <a:gd name="T89" fmla="*/ 19 h 119"/>
                  <a:gd name="T90" fmla="*/ 16 w 69"/>
                  <a:gd name="T91" fmla="*/ 34 h 119"/>
                  <a:gd name="T92" fmla="*/ 16 w 69"/>
                  <a:gd name="T93" fmla="*/ 50 h 119"/>
                  <a:gd name="T94" fmla="*/ 16 w 69"/>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1"/>
                    </a:moveTo>
                    <a:lnTo>
                      <a:pt x="0" y="42"/>
                    </a:lnTo>
                    <a:lnTo>
                      <a:pt x="4" y="27"/>
                    </a:lnTo>
                    <a:lnTo>
                      <a:pt x="12" y="15"/>
                    </a:lnTo>
                    <a:lnTo>
                      <a:pt x="20" y="8"/>
                    </a:lnTo>
                    <a:lnTo>
                      <a:pt x="27" y="4"/>
                    </a:lnTo>
                    <a:lnTo>
                      <a:pt x="35" y="0"/>
                    </a:lnTo>
                    <a:lnTo>
                      <a:pt x="43" y="4"/>
                    </a:lnTo>
                    <a:lnTo>
                      <a:pt x="50" y="8"/>
                    </a:lnTo>
                    <a:lnTo>
                      <a:pt x="58" y="15"/>
                    </a:lnTo>
                    <a:lnTo>
                      <a:pt x="66" y="27"/>
                    </a:lnTo>
                    <a:lnTo>
                      <a:pt x="69" y="42"/>
                    </a:lnTo>
                    <a:lnTo>
                      <a:pt x="69" y="57"/>
                    </a:lnTo>
                    <a:lnTo>
                      <a:pt x="69" y="77"/>
                    </a:lnTo>
                    <a:lnTo>
                      <a:pt x="66" y="92"/>
                    </a:lnTo>
                    <a:lnTo>
                      <a:pt x="58" y="103"/>
                    </a:lnTo>
                    <a:lnTo>
                      <a:pt x="50" y="111"/>
                    </a:lnTo>
                    <a:lnTo>
                      <a:pt x="43" y="115"/>
                    </a:lnTo>
                    <a:lnTo>
                      <a:pt x="35" y="119"/>
                    </a:lnTo>
                    <a:lnTo>
                      <a:pt x="23" y="115"/>
                    </a:lnTo>
                    <a:lnTo>
                      <a:pt x="16" y="107"/>
                    </a:lnTo>
                    <a:lnTo>
                      <a:pt x="8" y="100"/>
                    </a:lnTo>
                    <a:lnTo>
                      <a:pt x="0" y="80"/>
                    </a:lnTo>
                    <a:lnTo>
                      <a:pt x="0" y="61"/>
                    </a:lnTo>
                    <a:close/>
                    <a:moveTo>
                      <a:pt x="16" y="61"/>
                    </a:moveTo>
                    <a:lnTo>
                      <a:pt x="16" y="84"/>
                    </a:lnTo>
                    <a:lnTo>
                      <a:pt x="20" y="100"/>
                    </a:lnTo>
                    <a:lnTo>
                      <a:pt x="23" y="107"/>
                    </a:lnTo>
                    <a:lnTo>
                      <a:pt x="27" y="111"/>
                    </a:lnTo>
                    <a:lnTo>
                      <a:pt x="35" y="111"/>
                    </a:lnTo>
                    <a:lnTo>
                      <a:pt x="39" y="111"/>
                    </a:lnTo>
                    <a:lnTo>
                      <a:pt x="43" y="107"/>
                    </a:lnTo>
                    <a:lnTo>
                      <a:pt x="46" y="103"/>
                    </a:lnTo>
                    <a:lnTo>
                      <a:pt x="50" y="96"/>
                    </a:lnTo>
                    <a:lnTo>
                      <a:pt x="54" y="77"/>
                    </a:lnTo>
                    <a:lnTo>
                      <a:pt x="54" y="54"/>
                    </a:lnTo>
                    <a:lnTo>
                      <a:pt x="54" y="38"/>
                    </a:lnTo>
                    <a:lnTo>
                      <a:pt x="50" y="23"/>
                    </a:lnTo>
                    <a:lnTo>
                      <a:pt x="46" y="15"/>
                    </a:lnTo>
                    <a:lnTo>
                      <a:pt x="43" y="11"/>
                    </a:lnTo>
                    <a:lnTo>
                      <a:pt x="39" y="8"/>
                    </a:lnTo>
                    <a:lnTo>
                      <a:pt x="35" y="8"/>
                    </a:lnTo>
                    <a:lnTo>
                      <a:pt x="31" y="8"/>
                    </a:lnTo>
                    <a:lnTo>
                      <a:pt x="23" y="11"/>
                    </a:lnTo>
                    <a:lnTo>
                      <a:pt x="20" y="19"/>
                    </a:lnTo>
                    <a:lnTo>
                      <a:pt x="16" y="34"/>
                    </a:lnTo>
                    <a:lnTo>
                      <a:pt x="16" y="50"/>
                    </a:lnTo>
                    <a:lnTo>
                      <a:pt x="16" y="61"/>
                    </a:lnTo>
                    <a:close/>
                  </a:path>
                </a:pathLst>
              </a:custGeom>
              <a:solidFill>
                <a:srgbClr val="000000"/>
              </a:solidFill>
              <a:ln w="0">
                <a:solidFill>
                  <a:srgbClr val="000000"/>
                </a:solidFill>
                <a:round/>
                <a:headEnd/>
                <a:tailEnd/>
              </a:ln>
            </p:spPr>
            <p:txBody>
              <a:bodyPr/>
              <a:lstStyle/>
              <a:p>
                <a:endParaRPr lang="en-CA"/>
              </a:p>
            </p:txBody>
          </p:sp>
          <p:sp>
            <p:nvSpPr>
              <p:cNvPr id="15827" name="Freeform 178"/>
              <p:cNvSpPr>
                <a:spLocks/>
              </p:cNvSpPr>
              <p:nvPr/>
            </p:nvSpPr>
            <p:spPr bwMode="auto">
              <a:xfrm>
                <a:off x="4478" y="2155"/>
                <a:ext cx="73" cy="115"/>
              </a:xfrm>
              <a:custGeom>
                <a:avLst/>
                <a:gdLst>
                  <a:gd name="T0" fmla="*/ 73 w 73"/>
                  <a:gd name="T1" fmla="*/ 96 h 115"/>
                  <a:gd name="T2" fmla="*/ 65 w 73"/>
                  <a:gd name="T3" fmla="*/ 115 h 115"/>
                  <a:gd name="T4" fmla="*/ 0 w 73"/>
                  <a:gd name="T5" fmla="*/ 115 h 115"/>
                  <a:gd name="T6" fmla="*/ 0 w 73"/>
                  <a:gd name="T7" fmla="*/ 111 h 115"/>
                  <a:gd name="T8" fmla="*/ 15 w 73"/>
                  <a:gd name="T9" fmla="*/ 96 h 115"/>
                  <a:gd name="T10" fmla="*/ 31 w 73"/>
                  <a:gd name="T11" fmla="*/ 80 h 115"/>
                  <a:gd name="T12" fmla="*/ 38 w 73"/>
                  <a:gd name="T13" fmla="*/ 69 h 115"/>
                  <a:gd name="T14" fmla="*/ 50 w 73"/>
                  <a:gd name="T15" fmla="*/ 54 h 115"/>
                  <a:gd name="T16" fmla="*/ 50 w 73"/>
                  <a:gd name="T17" fmla="*/ 38 h 115"/>
                  <a:gd name="T18" fmla="*/ 50 w 73"/>
                  <a:gd name="T19" fmla="*/ 31 h 115"/>
                  <a:gd name="T20" fmla="*/ 46 w 73"/>
                  <a:gd name="T21" fmla="*/ 19 h 115"/>
                  <a:gd name="T22" fmla="*/ 38 w 73"/>
                  <a:gd name="T23" fmla="*/ 15 h 115"/>
                  <a:gd name="T24" fmla="*/ 31 w 73"/>
                  <a:gd name="T25" fmla="*/ 15 h 115"/>
                  <a:gd name="T26" fmla="*/ 19 w 73"/>
                  <a:gd name="T27" fmla="*/ 15 h 115"/>
                  <a:gd name="T28" fmla="*/ 15 w 73"/>
                  <a:gd name="T29" fmla="*/ 19 h 115"/>
                  <a:gd name="T30" fmla="*/ 8 w 73"/>
                  <a:gd name="T31" fmla="*/ 27 h 115"/>
                  <a:gd name="T32" fmla="*/ 4 w 73"/>
                  <a:gd name="T33" fmla="*/ 34 h 115"/>
                  <a:gd name="T34" fmla="*/ 0 w 73"/>
                  <a:gd name="T35" fmla="*/ 34 h 115"/>
                  <a:gd name="T36" fmla="*/ 4 w 73"/>
                  <a:gd name="T37" fmla="*/ 19 h 115"/>
                  <a:gd name="T38" fmla="*/ 11 w 73"/>
                  <a:gd name="T39" fmla="*/ 11 h 115"/>
                  <a:gd name="T40" fmla="*/ 23 w 73"/>
                  <a:gd name="T41" fmla="*/ 4 h 115"/>
                  <a:gd name="T42" fmla="*/ 34 w 73"/>
                  <a:gd name="T43" fmla="*/ 0 h 115"/>
                  <a:gd name="T44" fmla="*/ 46 w 73"/>
                  <a:gd name="T45" fmla="*/ 4 h 115"/>
                  <a:gd name="T46" fmla="*/ 57 w 73"/>
                  <a:gd name="T47" fmla="*/ 11 h 115"/>
                  <a:gd name="T48" fmla="*/ 61 w 73"/>
                  <a:gd name="T49" fmla="*/ 19 h 115"/>
                  <a:gd name="T50" fmla="*/ 65 w 73"/>
                  <a:gd name="T51" fmla="*/ 31 h 115"/>
                  <a:gd name="T52" fmla="*/ 65 w 73"/>
                  <a:gd name="T53" fmla="*/ 38 h 115"/>
                  <a:gd name="T54" fmla="*/ 61 w 73"/>
                  <a:gd name="T55" fmla="*/ 50 h 115"/>
                  <a:gd name="T56" fmla="*/ 54 w 73"/>
                  <a:gd name="T57" fmla="*/ 61 h 115"/>
                  <a:gd name="T58" fmla="*/ 42 w 73"/>
                  <a:gd name="T59" fmla="*/ 77 h 115"/>
                  <a:gd name="T60" fmla="*/ 31 w 73"/>
                  <a:gd name="T61" fmla="*/ 88 h 115"/>
                  <a:gd name="T62" fmla="*/ 19 w 73"/>
                  <a:gd name="T63" fmla="*/ 100 h 115"/>
                  <a:gd name="T64" fmla="*/ 15 w 73"/>
                  <a:gd name="T65" fmla="*/ 103 h 115"/>
                  <a:gd name="T66" fmla="*/ 46 w 73"/>
                  <a:gd name="T67" fmla="*/ 103 h 115"/>
                  <a:gd name="T68" fmla="*/ 54 w 73"/>
                  <a:gd name="T69" fmla="*/ 103 h 115"/>
                  <a:gd name="T70" fmla="*/ 57 w 73"/>
                  <a:gd name="T71" fmla="*/ 103 h 115"/>
                  <a:gd name="T72" fmla="*/ 61 w 73"/>
                  <a:gd name="T73" fmla="*/ 100 h 115"/>
                  <a:gd name="T74" fmla="*/ 65 w 73"/>
                  <a:gd name="T75" fmla="*/ 100 h 115"/>
                  <a:gd name="T76" fmla="*/ 65 w 73"/>
                  <a:gd name="T77" fmla="*/ 96 h 115"/>
                  <a:gd name="T78" fmla="*/ 69 w 73"/>
                  <a:gd name="T79" fmla="*/ 96 h 115"/>
                  <a:gd name="T80" fmla="*/ 73 w 73"/>
                  <a:gd name="T81" fmla="*/ 96 h 11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5"/>
                  <a:gd name="T125" fmla="*/ 73 w 73"/>
                  <a:gd name="T126" fmla="*/ 115 h 11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5">
                    <a:moveTo>
                      <a:pt x="73" y="96"/>
                    </a:moveTo>
                    <a:lnTo>
                      <a:pt x="65" y="115"/>
                    </a:lnTo>
                    <a:lnTo>
                      <a:pt x="0" y="115"/>
                    </a:lnTo>
                    <a:lnTo>
                      <a:pt x="0" y="111"/>
                    </a:lnTo>
                    <a:lnTo>
                      <a:pt x="15" y="96"/>
                    </a:lnTo>
                    <a:lnTo>
                      <a:pt x="31" y="80"/>
                    </a:lnTo>
                    <a:lnTo>
                      <a:pt x="38" y="69"/>
                    </a:lnTo>
                    <a:lnTo>
                      <a:pt x="50" y="54"/>
                    </a:lnTo>
                    <a:lnTo>
                      <a:pt x="50" y="38"/>
                    </a:lnTo>
                    <a:lnTo>
                      <a:pt x="50" y="31"/>
                    </a:lnTo>
                    <a:lnTo>
                      <a:pt x="46" y="19"/>
                    </a:lnTo>
                    <a:lnTo>
                      <a:pt x="38" y="15"/>
                    </a:lnTo>
                    <a:lnTo>
                      <a:pt x="31" y="15"/>
                    </a:lnTo>
                    <a:lnTo>
                      <a:pt x="19" y="15"/>
                    </a:lnTo>
                    <a:lnTo>
                      <a:pt x="15" y="19"/>
                    </a:lnTo>
                    <a:lnTo>
                      <a:pt x="8" y="27"/>
                    </a:lnTo>
                    <a:lnTo>
                      <a:pt x="4" y="34"/>
                    </a:lnTo>
                    <a:lnTo>
                      <a:pt x="0" y="34"/>
                    </a:lnTo>
                    <a:lnTo>
                      <a:pt x="4" y="19"/>
                    </a:lnTo>
                    <a:lnTo>
                      <a:pt x="11" y="11"/>
                    </a:lnTo>
                    <a:lnTo>
                      <a:pt x="23" y="4"/>
                    </a:lnTo>
                    <a:lnTo>
                      <a:pt x="34" y="0"/>
                    </a:lnTo>
                    <a:lnTo>
                      <a:pt x="46" y="4"/>
                    </a:lnTo>
                    <a:lnTo>
                      <a:pt x="57" y="11"/>
                    </a:lnTo>
                    <a:lnTo>
                      <a:pt x="61" y="19"/>
                    </a:lnTo>
                    <a:lnTo>
                      <a:pt x="65" y="31"/>
                    </a:lnTo>
                    <a:lnTo>
                      <a:pt x="65" y="38"/>
                    </a:lnTo>
                    <a:lnTo>
                      <a:pt x="61" y="50"/>
                    </a:lnTo>
                    <a:lnTo>
                      <a:pt x="54" y="61"/>
                    </a:lnTo>
                    <a:lnTo>
                      <a:pt x="42" y="77"/>
                    </a:lnTo>
                    <a:lnTo>
                      <a:pt x="31" y="88"/>
                    </a:lnTo>
                    <a:lnTo>
                      <a:pt x="19" y="100"/>
                    </a:lnTo>
                    <a:lnTo>
                      <a:pt x="15" y="103"/>
                    </a:lnTo>
                    <a:lnTo>
                      <a:pt x="46" y="103"/>
                    </a:lnTo>
                    <a:lnTo>
                      <a:pt x="54" y="103"/>
                    </a:lnTo>
                    <a:lnTo>
                      <a:pt x="57" y="103"/>
                    </a:lnTo>
                    <a:lnTo>
                      <a:pt x="61" y="100"/>
                    </a:lnTo>
                    <a:lnTo>
                      <a:pt x="65" y="100"/>
                    </a:lnTo>
                    <a:lnTo>
                      <a:pt x="65" y="96"/>
                    </a:lnTo>
                    <a:lnTo>
                      <a:pt x="69" y="96"/>
                    </a:lnTo>
                    <a:lnTo>
                      <a:pt x="73" y="96"/>
                    </a:lnTo>
                    <a:close/>
                  </a:path>
                </a:pathLst>
              </a:custGeom>
              <a:solidFill>
                <a:srgbClr val="000000"/>
              </a:solidFill>
              <a:ln w="0">
                <a:solidFill>
                  <a:srgbClr val="000000"/>
                </a:solidFill>
                <a:round/>
                <a:headEnd/>
                <a:tailEnd/>
              </a:ln>
            </p:spPr>
            <p:txBody>
              <a:bodyPr/>
              <a:lstStyle/>
              <a:p>
                <a:endParaRPr lang="en-CA"/>
              </a:p>
            </p:txBody>
          </p:sp>
          <p:sp>
            <p:nvSpPr>
              <p:cNvPr id="15828" name="Freeform 179"/>
              <p:cNvSpPr>
                <a:spLocks/>
              </p:cNvSpPr>
              <p:nvPr/>
            </p:nvSpPr>
            <p:spPr bwMode="auto">
              <a:xfrm>
                <a:off x="4578" y="2155"/>
                <a:ext cx="42" cy="115"/>
              </a:xfrm>
              <a:custGeom>
                <a:avLst/>
                <a:gdLst>
                  <a:gd name="T0" fmla="*/ 0 w 42"/>
                  <a:gd name="T1" fmla="*/ 15 h 115"/>
                  <a:gd name="T2" fmla="*/ 27 w 42"/>
                  <a:gd name="T3" fmla="*/ 0 h 115"/>
                  <a:gd name="T4" fmla="*/ 27 w 42"/>
                  <a:gd name="T5" fmla="*/ 0 h 115"/>
                  <a:gd name="T6" fmla="*/ 27 w 42"/>
                  <a:gd name="T7" fmla="*/ 96 h 115"/>
                  <a:gd name="T8" fmla="*/ 30 w 42"/>
                  <a:gd name="T9" fmla="*/ 103 h 115"/>
                  <a:gd name="T10" fmla="*/ 30 w 42"/>
                  <a:gd name="T11" fmla="*/ 107 h 115"/>
                  <a:gd name="T12" fmla="*/ 30 w 42"/>
                  <a:gd name="T13" fmla="*/ 111 h 115"/>
                  <a:gd name="T14" fmla="*/ 34 w 42"/>
                  <a:gd name="T15" fmla="*/ 111 h 115"/>
                  <a:gd name="T16" fmla="*/ 38 w 42"/>
                  <a:gd name="T17" fmla="*/ 115 h 115"/>
                  <a:gd name="T18" fmla="*/ 42 w 42"/>
                  <a:gd name="T19" fmla="*/ 115 h 115"/>
                  <a:gd name="T20" fmla="*/ 42 w 42"/>
                  <a:gd name="T21" fmla="*/ 115 h 115"/>
                  <a:gd name="T22" fmla="*/ 0 w 42"/>
                  <a:gd name="T23" fmla="*/ 115 h 115"/>
                  <a:gd name="T24" fmla="*/ 0 w 42"/>
                  <a:gd name="T25" fmla="*/ 115 h 115"/>
                  <a:gd name="T26" fmla="*/ 7 w 42"/>
                  <a:gd name="T27" fmla="*/ 115 h 115"/>
                  <a:gd name="T28" fmla="*/ 11 w 42"/>
                  <a:gd name="T29" fmla="*/ 111 h 115"/>
                  <a:gd name="T30" fmla="*/ 11 w 42"/>
                  <a:gd name="T31" fmla="*/ 111 h 115"/>
                  <a:gd name="T32" fmla="*/ 15 w 42"/>
                  <a:gd name="T33" fmla="*/ 107 h 115"/>
                  <a:gd name="T34" fmla="*/ 15 w 42"/>
                  <a:gd name="T35" fmla="*/ 103 h 115"/>
                  <a:gd name="T36" fmla="*/ 15 w 42"/>
                  <a:gd name="T37" fmla="*/ 96 h 115"/>
                  <a:gd name="T38" fmla="*/ 15 w 42"/>
                  <a:gd name="T39" fmla="*/ 34 h 115"/>
                  <a:gd name="T40" fmla="*/ 15 w 42"/>
                  <a:gd name="T41" fmla="*/ 23 h 115"/>
                  <a:gd name="T42" fmla="*/ 15 w 42"/>
                  <a:gd name="T43" fmla="*/ 19 h 115"/>
                  <a:gd name="T44" fmla="*/ 11 w 42"/>
                  <a:gd name="T45" fmla="*/ 15 h 115"/>
                  <a:gd name="T46" fmla="*/ 11 w 42"/>
                  <a:gd name="T47" fmla="*/ 15 h 115"/>
                  <a:gd name="T48" fmla="*/ 11 w 42"/>
                  <a:gd name="T49" fmla="*/ 15 h 115"/>
                  <a:gd name="T50" fmla="*/ 7 w 42"/>
                  <a:gd name="T51" fmla="*/ 11 h 115"/>
                  <a:gd name="T52" fmla="*/ 4 w 42"/>
                  <a:gd name="T53" fmla="*/ 15 h 115"/>
                  <a:gd name="T54" fmla="*/ 0 w 42"/>
                  <a:gd name="T55" fmla="*/ 15 h 115"/>
                  <a:gd name="T56" fmla="*/ 0 w 42"/>
                  <a:gd name="T57" fmla="*/ 15 h 11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2"/>
                  <a:gd name="T88" fmla="*/ 0 h 115"/>
                  <a:gd name="T89" fmla="*/ 42 w 42"/>
                  <a:gd name="T90" fmla="*/ 115 h 11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2" h="115">
                    <a:moveTo>
                      <a:pt x="0" y="15"/>
                    </a:moveTo>
                    <a:lnTo>
                      <a:pt x="27" y="0"/>
                    </a:lnTo>
                    <a:lnTo>
                      <a:pt x="27" y="96"/>
                    </a:lnTo>
                    <a:lnTo>
                      <a:pt x="30" y="103"/>
                    </a:lnTo>
                    <a:lnTo>
                      <a:pt x="30" y="107"/>
                    </a:lnTo>
                    <a:lnTo>
                      <a:pt x="30" y="111"/>
                    </a:lnTo>
                    <a:lnTo>
                      <a:pt x="34" y="111"/>
                    </a:lnTo>
                    <a:lnTo>
                      <a:pt x="38" y="115"/>
                    </a:lnTo>
                    <a:lnTo>
                      <a:pt x="42" y="115"/>
                    </a:lnTo>
                    <a:lnTo>
                      <a:pt x="0" y="115"/>
                    </a:lnTo>
                    <a:lnTo>
                      <a:pt x="7" y="115"/>
                    </a:lnTo>
                    <a:lnTo>
                      <a:pt x="11" y="111"/>
                    </a:lnTo>
                    <a:lnTo>
                      <a:pt x="15" y="107"/>
                    </a:lnTo>
                    <a:lnTo>
                      <a:pt x="15" y="103"/>
                    </a:lnTo>
                    <a:lnTo>
                      <a:pt x="15" y="96"/>
                    </a:lnTo>
                    <a:lnTo>
                      <a:pt x="15" y="34"/>
                    </a:lnTo>
                    <a:lnTo>
                      <a:pt x="15" y="23"/>
                    </a:lnTo>
                    <a:lnTo>
                      <a:pt x="15" y="19"/>
                    </a:lnTo>
                    <a:lnTo>
                      <a:pt x="11" y="15"/>
                    </a:lnTo>
                    <a:lnTo>
                      <a:pt x="7" y="11"/>
                    </a:lnTo>
                    <a:lnTo>
                      <a:pt x="4" y="15"/>
                    </a:lnTo>
                    <a:lnTo>
                      <a:pt x="0" y="15"/>
                    </a:lnTo>
                    <a:close/>
                  </a:path>
                </a:pathLst>
              </a:custGeom>
              <a:solidFill>
                <a:srgbClr val="000000"/>
              </a:solidFill>
              <a:ln w="0">
                <a:solidFill>
                  <a:srgbClr val="000000"/>
                </a:solidFill>
                <a:round/>
                <a:headEnd/>
                <a:tailEnd/>
              </a:ln>
            </p:spPr>
            <p:txBody>
              <a:bodyPr/>
              <a:lstStyle/>
              <a:p>
                <a:endParaRPr lang="en-CA"/>
              </a:p>
            </p:txBody>
          </p:sp>
          <p:sp>
            <p:nvSpPr>
              <p:cNvPr id="15829" name="Rectangle 180"/>
              <p:cNvSpPr>
                <a:spLocks noChangeArrowheads="1"/>
              </p:cNvSpPr>
              <p:nvPr/>
            </p:nvSpPr>
            <p:spPr bwMode="auto">
              <a:xfrm>
                <a:off x="4670" y="2120"/>
                <a:ext cx="7" cy="208"/>
              </a:xfrm>
              <a:prstGeom prst="rect">
                <a:avLst/>
              </a:prstGeom>
              <a:solidFill>
                <a:srgbClr val="000000"/>
              </a:solidFill>
              <a:ln w="0">
                <a:solidFill>
                  <a:srgbClr val="000000"/>
                </a:solidFill>
                <a:miter lim="800000"/>
                <a:headEnd/>
                <a:tailEnd/>
              </a:ln>
            </p:spPr>
            <p:txBody>
              <a:bodyPr/>
              <a:lstStyle/>
              <a:p>
                <a:endParaRPr lang="en-US"/>
              </a:p>
            </p:txBody>
          </p:sp>
          <p:sp>
            <p:nvSpPr>
              <p:cNvPr id="15830" name="Freeform 181"/>
              <p:cNvSpPr>
                <a:spLocks/>
              </p:cNvSpPr>
              <p:nvPr/>
            </p:nvSpPr>
            <p:spPr bwMode="auto">
              <a:xfrm>
                <a:off x="4881" y="2255"/>
                <a:ext cx="19" cy="19"/>
              </a:xfrm>
              <a:custGeom>
                <a:avLst/>
                <a:gdLst>
                  <a:gd name="T0" fmla="*/ 11 w 19"/>
                  <a:gd name="T1" fmla="*/ 0 h 19"/>
                  <a:gd name="T2" fmla="*/ 15 w 19"/>
                  <a:gd name="T3" fmla="*/ 0 h 19"/>
                  <a:gd name="T4" fmla="*/ 19 w 19"/>
                  <a:gd name="T5" fmla="*/ 0 h 19"/>
                  <a:gd name="T6" fmla="*/ 19 w 19"/>
                  <a:gd name="T7" fmla="*/ 3 h 19"/>
                  <a:gd name="T8" fmla="*/ 19 w 19"/>
                  <a:gd name="T9" fmla="*/ 7 h 19"/>
                  <a:gd name="T10" fmla="*/ 19 w 19"/>
                  <a:gd name="T11" fmla="*/ 11 h 19"/>
                  <a:gd name="T12" fmla="*/ 19 w 19"/>
                  <a:gd name="T13" fmla="*/ 15 h 19"/>
                  <a:gd name="T14" fmla="*/ 15 w 19"/>
                  <a:gd name="T15" fmla="*/ 15 h 19"/>
                  <a:gd name="T16" fmla="*/ 11 w 19"/>
                  <a:gd name="T17" fmla="*/ 19 h 19"/>
                  <a:gd name="T18" fmla="*/ 7 w 19"/>
                  <a:gd name="T19" fmla="*/ 15 h 19"/>
                  <a:gd name="T20" fmla="*/ 4 w 19"/>
                  <a:gd name="T21" fmla="*/ 15 h 19"/>
                  <a:gd name="T22" fmla="*/ 4 w 19"/>
                  <a:gd name="T23" fmla="*/ 11 h 19"/>
                  <a:gd name="T24" fmla="*/ 0 w 19"/>
                  <a:gd name="T25" fmla="*/ 7 h 19"/>
                  <a:gd name="T26" fmla="*/ 4 w 19"/>
                  <a:gd name="T27" fmla="*/ 3 h 19"/>
                  <a:gd name="T28" fmla="*/ 4 w 19"/>
                  <a:gd name="T29" fmla="*/ 0 h 19"/>
                  <a:gd name="T30" fmla="*/ 7 w 19"/>
                  <a:gd name="T31" fmla="*/ 0 h 19"/>
                  <a:gd name="T32" fmla="*/ 11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11" y="0"/>
                    </a:moveTo>
                    <a:lnTo>
                      <a:pt x="15" y="0"/>
                    </a:lnTo>
                    <a:lnTo>
                      <a:pt x="19" y="0"/>
                    </a:lnTo>
                    <a:lnTo>
                      <a:pt x="19" y="3"/>
                    </a:lnTo>
                    <a:lnTo>
                      <a:pt x="19" y="7"/>
                    </a:lnTo>
                    <a:lnTo>
                      <a:pt x="19" y="11"/>
                    </a:lnTo>
                    <a:lnTo>
                      <a:pt x="19" y="15"/>
                    </a:lnTo>
                    <a:lnTo>
                      <a:pt x="15" y="15"/>
                    </a:lnTo>
                    <a:lnTo>
                      <a:pt x="11" y="19"/>
                    </a:lnTo>
                    <a:lnTo>
                      <a:pt x="7" y="15"/>
                    </a:lnTo>
                    <a:lnTo>
                      <a:pt x="4" y="15"/>
                    </a:lnTo>
                    <a:lnTo>
                      <a:pt x="4" y="11"/>
                    </a:lnTo>
                    <a:lnTo>
                      <a:pt x="0" y="7"/>
                    </a:lnTo>
                    <a:lnTo>
                      <a:pt x="4" y="3"/>
                    </a:lnTo>
                    <a:lnTo>
                      <a:pt x="4" y="0"/>
                    </a:lnTo>
                    <a:lnTo>
                      <a:pt x="7" y="0"/>
                    </a:lnTo>
                    <a:lnTo>
                      <a:pt x="11" y="0"/>
                    </a:lnTo>
                    <a:close/>
                  </a:path>
                </a:pathLst>
              </a:custGeom>
              <a:solidFill>
                <a:srgbClr val="000000"/>
              </a:solidFill>
              <a:ln w="0">
                <a:solidFill>
                  <a:srgbClr val="000000"/>
                </a:solidFill>
                <a:round/>
                <a:headEnd/>
                <a:tailEnd/>
              </a:ln>
            </p:spPr>
            <p:txBody>
              <a:bodyPr/>
              <a:lstStyle/>
              <a:p>
                <a:endParaRPr lang="en-CA"/>
              </a:p>
            </p:txBody>
          </p:sp>
          <p:sp>
            <p:nvSpPr>
              <p:cNvPr id="15831" name="Freeform 182"/>
              <p:cNvSpPr>
                <a:spLocks noEditPoints="1"/>
              </p:cNvSpPr>
              <p:nvPr/>
            </p:nvSpPr>
            <p:spPr bwMode="auto">
              <a:xfrm>
                <a:off x="4919" y="2155"/>
                <a:ext cx="69" cy="119"/>
              </a:xfrm>
              <a:custGeom>
                <a:avLst/>
                <a:gdLst>
                  <a:gd name="T0" fmla="*/ 0 w 69"/>
                  <a:gd name="T1" fmla="*/ 61 h 119"/>
                  <a:gd name="T2" fmla="*/ 0 w 69"/>
                  <a:gd name="T3" fmla="*/ 42 h 119"/>
                  <a:gd name="T4" fmla="*/ 4 w 69"/>
                  <a:gd name="T5" fmla="*/ 27 h 119"/>
                  <a:gd name="T6" fmla="*/ 12 w 69"/>
                  <a:gd name="T7" fmla="*/ 15 h 119"/>
                  <a:gd name="T8" fmla="*/ 19 w 69"/>
                  <a:gd name="T9" fmla="*/ 8 h 119"/>
                  <a:gd name="T10" fmla="*/ 27 w 69"/>
                  <a:gd name="T11" fmla="*/ 4 h 119"/>
                  <a:gd name="T12" fmla="*/ 35 w 69"/>
                  <a:gd name="T13" fmla="*/ 0 h 119"/>
                  <a:gd name="T14" fmla="*/ 42 w 69"/>
                  <a:gd name="T15" fmla="*/ 4 h 119"/>
                  <a:gd name="T16" fmla="*/ 50 w 69"/>
                  <a:gd name="T17" fmla="*/ 8 h 119"/>
                  <a:gd name="T18" fmla="*/ 58 w 69"/>
                  <a:gd name="T19" fmla="*/ 15 h 119"/>
                  <a:gd name="T20" fmla="*/ 65 w 69"/>
                  <a:gd name="T21" fmla="*/ 27 h 119"/>
                  <a:gd name="T22" fmla="*/ 69 w 69"/>
                  <a:gd name="T23" fmla="*/ 42 h 119"/>
                  <a:gd name="T24" fmla="*/ 69 w 69"/>
                  <a:gd name="T25" fmla="*/ 57 h 119"/>
                  <a:gd name="T26" fmla="*/ 69 w 69"/>
                  <a:gd name="T27" fmla="*/ 77 h 119"/>
                  <a:gd name="T28" fmla="*/ 65 w 69"/>
                  <a:gd name="T29" fmla="*/ 92 h 119"/>
                  <a:gd name="T30" fmla="*/ 58 w 69"/>
                  <a:gd name="T31" fmla="*/ 103 h 119"/>
                  <a:gd name="T32" fmla="*/ 50 w 69"/>
                  <a:gd name="T33" fmla="*/ 111 h 119"/>
                  <a:gd name="T34" fmla="*/ 42 w 69"/>
                  <a:gd name="T35" fmla="*/ 115 h 119"/>
                  <a:gd name="T36" fmla="*/ 35 w 69"/>
                  <a:gd name="T37" fmla="*/ 119 h 119"/>
                  <a:gd name="T38" fmla="*/ 23 w 69"/>
                  <a:gd name="T39" fmla="*/ 115 h 119"/>
                  <a:gd name="T40" fmla="*/ 16 w 69"/>
                  <a:gd name="T41" fmla="*/ 107 h 119"/>
                  <a:gd name="T42" fmla="*/ 8 w 69"/>
                  <a:gd name="T43" fmla="*/ 100 h 119"/>
                  <a:gd name="T44" fmla="*/ 0 w 69"/>
                  <a:gd name="T45" fmla="*/ 80 h 119"/>
                  <a:gd name="T46" fmla="*/ 0 w 69"/>
                  <a:gd name="T47" fmla="*/ 61 h 119"/>
                  <a:gd name="T48" fmla="*/ 16 w 69"/>
                  <a:gd name="T49" fmla="*/ 61 h 119"/>
                  <a:gd name="T50" fmla="*/ 16 w 69"/>
                  <a:gd name="T51" fmla="*/ 84 h 119"/>
                  <a:gd name="T52" fmla="*/ 19 w 69"/>
                  <a:gd name="T53" fmla="*/ 100 h 119"/>
                  <a:gd name="T54" fmla="*/ 23 w 69"/>
                  <a:gd name="T55" fmla="*/ 107 h 119"/>
                  <a:gd name="T56" fmla="*/ 31 w 69"/>
                  <a:gd name="T57" fmla="*/ 111 h 119"/>
                  <a:gd name="T58" fmla="*/ 35 w 69"/>
                  <a:gd name="T59" fmla="*/ 111 h 119"/>
                  <a:gd name="T60" fmla="*/ 39 w 69"/>
                  <a:gd name="T61" fmla="*/ 111 h 119"/>
                  <a:gd name="T62" fmla="*/ 42 w 69"/>
                  <a:gd name="T63" fmla="*/ 107 h 119"/>
                  <a:gd name="T64" fmla="*/ 46 w 69"/>
                  <a:gd name="T65" fmla="*/ 103 h 119"/>
                  <a:gd name="T66" fmla="*/ 50 w 69"/>
                  <a:gd name="T67" fmla="*/ 96 h 119"/>
                  <a:gd name="T68" fmla="*/ 54 w 69"/>
                  <a:gd name="T69" fmla="*/ 77 h 119"/>
                  <a:gd name="T70" fmla="*/ 54 w 69"/>
                  <a:gd name="T71" fmla="*/ 54 h 119"/>
                  <a:gd name="T72" fmla="*/ 54 w 69"/>
                  <a:gd name="T73" fmla="*/ 38 h 119"/>
                  <a:gd name="T74" fmla="*/ 50 w 69"/>
                  <a:gd name="T75" fmla="*/ 23 h 119"/>
                  <a:gd name="T76" fmla="*/ 46 w 69"/>
                  <a:gd name="T77" fmla="*/ 15 h 119"/>
                  <a:gd name="T78" fmla="*/ 42 w 69"/>
                  <a:gd name="T79" fmla="*/ 11 h 119"/>
                  <a:gd name="T80" fmla="*/ 39 w 69"/>
                  <a:gd name="T81" fmla="*/ 8 h 119"/>
                  <a:gd name="T82" fmla="*/ 35 w 69"/>
                  <a:gd name="T83" fmla="*/ 8 h 119"/>
                  <a:gd name="T84" fmla="*/ 31 w 69"/>
                  <a:gd name="T85" fmla="*/ 8 h 119"/>
                  <a:gd name="T86" fmla="*/ 27 w 69"/>
                  <a:gd name="T87" fmla="*/ 11 h 119"/>
                  <a:gd name="T88" fmla="*/ 19 w 69"/>
                  <a:gd name="T89" fmla="*/ 19 h 119"/>
                  <a:gd name="T90" fmla="*/ 19 w 69"/>
                  <a:gd name="T91" fmla="*/ 34 h 119"/>
                  <a:gd name="T92" fmla="*/ 16 w 69"/>
                  <a:gd name="T93" fmla="*/ 50 h 119"/>
                  <a:gd name="T94" fmla="*/ 16 w 69"/>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1"/>
                    </a:moveTo>
                    <a:lnTo>
                      <a:pt x="0" y="42"/>
                    </a:lnTo>
                    <a:lnTo>
                      <a:pt x="4" y="27"/>
                    </a:lnTo>
                    <a:lnTo>
                      <a:pt x="12" y="15"/>
                    </a:lnTo>
                    <a:lnTo>
                      <a:pt x="19" y="8"/>
                    </a:lnTo>
                    <a:lnTo>
                      <a:pt x="27" y="4"/>
                    </a:lnTo>
                    <a:lnTo>
                      <a:pt x="35" y="0"/>
                    </a:lnTo>
                    <a:lnTo>
                      <a:pt x="42" y="4"/>
                    </a:lnTo>
                    <a:lnTo>
                      <a:pt x="50" y="8"/>
                    </a:lnTo>
                    <a:lnTo>
                      <a:pt x="58" y="15"/>
                    </a:lnTo>
                    <a:lnTo>
                      <a:pt x="65" y="27"/>
                    </a:lnTo>
                    <a:lnTo>
                      <a:pt x="69" y="42"/>
                    </a:lnTo>
                    <a:lnTo>
                      <a:pt x="69" y="57"/>
                    </a:lnTo>
                    <a:lnTo>
                      <a:pt x="69" y="77"/>
                    </a:lnTo>
                    <a:lnTo>
                      <a:pt x="65" y="92"/>
                    </a:lnTo>
                    <a:lnTo>
                      <a:pt x="58" y="103"/>
                    </a:lnTo>
                    <a:lnTo>
                      <a:pt x="50" y="111"/>
                    </a:lnTo>
                    <a:lnTo>
                      <a:pt x="42" y="115"/>
                    </a:lnTo>
                    <a:lnTo>
                      <a:pt x="35" y="119"/>
                    </a:lnTo>
                    <a:lnTo>
                      <a:pt x="23" y="115"/>
                    </a:lnTo>
                    <a:lnTo>
                      <a:pt x="16" y="107"/>
                    </a:lnTo>
                    <a:lnTo>
                      <a:pt x="8" y="100"/>
                    </a:lnTo>
                    <a:lnTo>
                      <a:pt x="0" y="80"/>
                    </a:lnTo>
                    <a:lnTo>
                      <a:pt x="0" y="61"/>
                    </a:lnTo>
                    <a:close/>
                    <a:moveTo>
                      <a:pt x="16" y="61"/>
                    </a:moveTo>
                    <a:lnTo>
                      <a:pt x="16" y="84"/>
                    </a:lnTo>
                    <a:lnTo>
                      <a:pt x="19" y="100"/>
                    </a:lnTo>
                    <a:lnTo>
                      <a:pt x="23" y="107"/>
                    </a:lnTo>
                    <a:lnTo>
                      <a:pt x="31" y="111"/>
                    </a:lnTo>
                    <a:lnTo>
                      <a:pt x="35" y="111"/>
                    </a:lnTo>
                    <a:lnTo>
                      <a:pt x="39" y="111"/>
                    </a:lnTo>
                    <a:lnTo>
                      <a:pt x="42" y="107"/>
                    </a:lnTo>
                    <a:lnTo>
                      <a:pt x="46" y="103"/>
                    </a:lnTo>
                    <a:lnTo>
                      <a:pt x="50" y="96"/>
                    </a:lnTo>
                    <a:lnTo>
                      <a:pt x="54" y="77"/>
                    </a:lnTo>
                    <a:lnTo>
                      <a:pt x="54" y="54"/>
                    </a:lnTo>
                    <a:lnTo>
                      <a:pt x="54" y="38"/>
                    </a:lnTo>
                    <a:lnTo>
                      <a:pt x="50" y="23"/>
                    </a:lnTo>
                    <a:lnTo>
                      <a:pt x="46" y="15"/>
                    </a:lnTo>
                    <a:lnTo>
                      <a:pt x="42" y="11"/>
                    </a:lnTo>
                    <a:lnTo>
                      <a:pt x="39" y="8"/>
                    </a:lnTo>
                    <a:lnTo>
                      <a:pt x="35" y="8"/>
                    </a:lnTo>
                    <a:lnTo>
                      <a:pt x="31" y="8"/>
                    </a:lnTo>
                    <a:lnTo>
                      <a:pt x="27" y="11"/>
                    </a:lnTo>
                    <a:lnTo>
                      <a:pt x="19" y="19"/>
                    </a:lnTo>
                    <a:lnTo>
                      <a:pt x="19" y="34"/>
                    </a:lnTo>
                    <a:lnTo>
                      <a:pt x="16" y="50"/>
                    </a:lnTo>
                    <a:lnTo>
                      <a:pt x="16" y="61"/>
                    </a:lnTo>
                    <a:close/>
                  </a:path>
                </a:pathLst>
              </a:custGeom>
              <a:solidFill>
                <a:srgbClr val="000000"/>
              </a:solidFill>
              <a:ln w="0">
                <a:solidFill>
                  <a:srgbClr val="000000"/>
                </a:solidFill>
                <a:round/>
                <a:headEnd/>
                <a:tailEnd/>
              </a:ln>
            </p:spPr>
            <p:txBody>
              <a:bodyPr/>
              <a:lstStyle/>
              <a:p>
                <a:endParaRPr lang="en-CA"/>
              </a:p>
            </p:txBody>
          </p:sp>
          <p:sp>
            <p:nvSpPr>
              <p:cNvPr id="15832" name="Freeform 183"/>
              <p:cNvSpPr>
                <a:spLocks/>
              </p:cNvSpPr>
              <p:nvPr/>
            </p:nvSpPr>
            <p:spPr bwMode="auto">
              <a:xfrm>
                <a:off x="5004" y="2159"/>
                <a:ext cx="65" cy="115"/>
              </a:xfrm>
              <a:custGeom>
                <a:avLst/>
                <a:gdLst>
                  <a:gd name="T0" fmla="*/ 65 w 65"/>
                  <a:gd name="T1" fmla="*/ 0 h 115"/>
                  <a:gd name="T2" fmla="*/ 57 w 65"/>
                  <a:gd name="T3" fmla="*/ 15 h 115"/>
                  <a:gd name="T4" fmla="*/ 23 w 65"/>
                  <a:gd name="T5" fmla="*/ 15 h 115"/>
                  <a:gd name="T6" fmla="*/ 15 w 65"/>
                  <a:gd name="T7" fmla="*/ 30 h 115"/>
                  <a:gd name="T8" fmla="*/ 30 w 65"/>
                  <a:gd name="T9" fmla="*/ 30 h 115"/>
                  <a:gd name="T10" fmla="*/ 42 w 65"/>
                  <a:gd name="T11" fmla="*/ 38 h 115"/>
                  <a:gd name="T12" fmla="*/ 53 w 65"/>
                  <a:gd name="T13" fmla="*/ 46 h 115"/>
                  <a:gd name="T14" fmla="*/ 61 w 65"/>
                  <a:gd name="T15" fmla="*/ 57 h 115"/>
                  <a:gd name="T16" fmla="*/ 61 w 65"/>
                  <a:gd name="T17" fmla="*/ 73 h 115"/>
                  <a:gd name="T18" fmla="*/ 61 w 65"/>
                  <a:gd name="T19" fmla="*/ 80 h 115"/>
                  <a:gd name="T20" fmla="*/ 57 w 65"/>
                  <a:gd name="T21" fmla="*/ 88 h 115"/>
                  <a:gd name="T22" fmla="*/ 53 w 65"/>
                  <a:gd name="T23" fmla="*/ 96 h 115"/>
                  <a:gd name="T24" fmla="*/ 49 w 65"/>
                  <a:gd name="T25" fmla="*/ 99 h 115"/>
                  <a:gd name="T26" fmla="*/ 46 w 65"/>
                  <a:gd name="T27" fmla="*/ 103 h 115"/>
                  <a:gd name="T28" fmla="*/ 38 w 65"/>
                  <a:gd name="T29" fmla="*/ 107 h 115"/>
                  <a:gd name="T30" fmla="*/ 30 w 65"/>
                  <a:gd name="T31" fmla="*/ 111 h 115"/>
                  <a:gd name="T32" fmla="*/ 19 w 65"/>
                  <a:gd name="T33" fmla="*/ 115 h 115"/>
                  <a:gd name="T34" fmla="*/ 11 w 65"/>
                  <a:gd name="T35" fmla="*/ 111 h 115"/>
                  <a:gd name="T36" fmla="*/ 3 w 65"/>
                  <a:gd name="T37" fmla="*/ 111 h 115"/>
                  <a:gd name="T38" fmla="*/ 3 w 65"/>
                  <a:gd name="T39" fmla="*/ 107 h 115"/>
                  <a:gd name="T40" fmla="*/ 0 w 65"/>
                  <a:gd name="T41" fmla="*/ 103 h 115"/>
                  <a:gd name="T42" fmla="*/ 0 w 65"/>
                  <a:gd name="T43" fmla="*/ 99 h 115"/>
                  <a:gd name="T44" fmla="*/ 3 w 65"/>
                  <a:gd name="T45" fmla="*/ 99 h 115"/>
                  <a:gd name="T46" fmla="*/ 3 w 65"/>
                  <a:gd name="T47" fmla="*/ 96 h 115"/>
                  <a:gd name="T48" fmla="*/ 7 w 65"/>
                  <a:gd name="T49" fmla="*/ 96 h 115"/>
                  <a:gd name="T50" fmla="*/ 7 w 65"/>
                  <a:gd name="T51" fmla="*/ 96 h 115"/>
                  <a:gd name="T52" fmla="*/ 11 w 65"/>
                  <a:gd name="T53" fmla="*/ 96 h 115"/>
                  <a:gd name="T54" fmla="*/ 15 w 65"/>
                  <a:gd name="T55" fmla="*/ 99 h 115"/>
                  <a:gd name="T56" fmla="*/ 15 w 65"/>
                  <a:gd name="T57" fmla="*/ 99 h 115"/>
                  <a:gd name="T58" fmla="*/ 23 w 65"/>
                  <a:gd name="T59" fmla="*/ 103 h 115"/>
                  <a:gd name="T60" fmla="*/ 26 w 65"/>
                  <a:gd name="T61" fmla="*/ 103 h 115"/>
                  <a:gd name="T62" fmla="*/ 38 w 65"/>
                  <a:gd name="T63" fmla="*/ 103 h 115"/>
                  <a:gd name="T64" fmla="*/ 46 w 65"/>
                  <a:gd name="T65" fmla="*/ 96 h 115"/>
                  <a:gd name="T66" fmla="*/ 49 w 65"/>
                  <a:gd name="T67" fmla="*/ 88 h 115"/>
                  <a:gd name="T68" fmla="*/ 53 w 65"/>
                  <a:gd name="T69" fmla="*/ 80 h 115"/>
                  <a:gd name="T70" fmla="*/ 49 w 65"/>
                  <a:gd name="T71" fmla="*/ 69 h 115"/>
                  <a:gd name="T72" fmla="*/ 46 w 65"/>
                  <a:gd name="T73" fmla="*/ 61 h 115"/>
                  <a:gd name="T74" fmla="*/ 38 w 65"/>
                  <a:gd name="T75" fmla="*/ 53 h 115"/>
                  <a:gd name="T76" fmla="*/ 26 w 65"/>
                  <a:gd name="T77" fmla="*/ 46 h 115"/>
                  <a:gd name="T78" fmla="*/ 19 w 65"/>
                  <a:gd name="T79" fmla="*/ 46 h 115"/>
                  <a:gd name="T80" fmla="*/ 3 w 65"/>
                  <a:gd name="T81" fmla="*/ 42 h 115"/>
                  <a:gd name="T82" fmla="*/ 23 w 65"/>
                  <a:gd name="T83" fmla="*/ 0 h 115"/>
                  <a:gd name="T84" fmla="*/ 65 w 65"/>
                  <a:gd name="T85" fmla="*/ 0 h 11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5"/>
                  <a:gd name="T130" fmla="*/ 0 h 115"/>
                  <a:gd name="T131" fmla="*/ 65 w 65"/>
                  <a:gd name="T132" fmla="*/ 115 h 11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5" h="115">
                    <a:moveTo>
                      <a:pt x="65" y="0"/>
                    </a:moveTo>
                    <a:lnTo>
                      <a:pt x="57" y="15"/>
                    </a:lnTo>
                    <a:lnTo>
                      <a:pt x="23" y="15"/>
                    </a:lnTo>
                    <a:lnTo>
                      <a:pt x="15" y="30"/>
                    </a:lnTo>
                    <a:lnTo>
                      <a:pt x="30" y="30"/>
                    </a:lnTo>
                    <a:lnTo>
                      <a:pt x="42" y="38"/>
                    </a:lnTo>
                    <a:lnTo>
                      <a:pt x="53" y="46"/>
                    </a:lnTo>
                    <a:lnTo>
                      <a:pt x="61" y="57"/>
                    </a:lnTo>
                    <a:lnTo>
                      <a:pt x="61" y="73"/>
                    </a:lnTo>
                    <a:lnTo>
                      <a:pt x="61" y="80"/>
                    </a:lnTo>
                    <a:lnTo>
                      <a:pt x="57" y="88"/>
                    </a:lnTo>
                    <a:lnTo>
                      <a:pt x="53" y="96"/>
                    </a:lnTo>
                    <a:lnTo>
                      <a:pt x="49" y="99"/>
                    </a:lnTo>
                    <a:lnTo>
                      <a:pt x="46" y="103"/>
                    </a:lnTo>
                    <a:lnTo>
                      <a:pt x="38" y="107"/>
                    </a:lnTo>
                    <a:lnTo>
                      <a:pt x="30" y="111"/>
                    </a:lnTo>
                    <a:lnTo>
                      <a:pt x="19" y="115"/>
                    </a:lnTo>
                    <a:lnTo>
                      <a:pt x="11" y="111"/>
                    </a:lnTo>
                    <a:lnTo>
                      <a:pt x="3" y="111"/>
                    </a:lnTo>
                    <a:lnTo>
                      <a:pt x="3" y="107"/>
                    </a:lnTo>
                    <a:lnTo>
                      <a:pt x="0" y="103"/>
                    </a:lnTo>
                    <a:lnTo>
                      <a:pt x="0" y="99"/>
                    </a:lnTo>
                    <a:lnTo>
                      <a:pt x="3" y="99"/>
                    </a:lnTo>
                    <a:lnTo>
                      <a:pt x="3" y="96"/>
                    </a:lnTo>
                    <a:lnTo>
                      <a:pt x="7" y="96"/>
                    </a:lnTo>
                    <a:lnTo>
                      <a:pt x="11" y="96"/>
                    </a:lnTo>
                    <a:lnTo>
                      <a:pt x="15" y="99"/>
                    </a:lnTo>
                    <a:lnTo>
                      <a:pt x="23" y="103"/>
                    </a:lnTo>
                    <a:lnTo>
                      <a:pt x="26" y="103"/>
                    </a:lnTo>
                    <a:lnTo>
                      <a:pt x="38" y="103"/>
                    </a:lnTo>
                    <a:lnTo>
                      <a:pt x="46" y="96"/>
                    </a:lnTo>
                    <a:lnTo>
                      <a:pt x="49" y="88"/>
                    </a:lnTo>
                    <a:lnTo>
                      <a:pt x="53" y="80"/>
                    </a:lnTo>
                    <a:lnTo>
                      <a:pt x="49" y="69"/>
                    </a:lnTo>
                    <a:lnTo>
                      <a:pt x="46" y="61"/>
                    </a:lnTo>
                    <a:lnTo>
                      <a:pt x="38" y="53"/>
                    </a:lnTo>
                    <a:lnTo>
                      <a:pt x="26" y="46"/>
                    </a:lnTo>
                    <a:lnTo>
                      <a:pt x="19" y="46"/>
                    </a:lnTo>
                    <a:lnTo>
                      <a:pt x="3" y="42"/>
                    </a:lnTo>
                    <a:lnTo>
                      <a:pt x="23" y="0"/>
                    </a:lnTo>
                    <a:lnTo>
                      <a:pt x="65" y="0"/>
                    </a:lnTo>
                    <a:close/>
                  </a:path>
                </a:pathLst>
              </a:custGeom>
              <a:solidFill>
                <a:srgbClr val="000000"/>
              </a:solidFill>
              <a:ln w="0">
                <a:solidFill>
                  <a:srgbClr val="000000"/>
                </a:solidFill>
                <a:round/>
                <a:headEnd/>
                <a:tailEnd/>
              </a:ln>
            </p:spPr>
            <p:txBody>
              <a:bodyPr/>
              <a:lstStyle/>
              <a:p>
                <a:endParaRPr lang="en-CA"/>
              </a:p>
            </p:txBody>
          </p:sp>
          <p:sp>
            <p:nvSpPr>
              <p:cNvPr id="15833" name="Freeform 184"/>
              <p:cNvSpPr>
                <a:spLocks/>
              </p:cNvSpPr>
              <p:nvPr/>
            </p:nvSpPr>
            <p:spPr bwMode="auto">
              <a:xfrm>
                <a:off x="5088" y="2159"/>
                <a:ext cx="65" cy="115"/>
              </a:xfrm>
              <a:custGeom>
                <a:avLst/>
                <a:gdLst>
                  <a:gd name="T0" fmla="*/ 65 w 65"/>
                  <a:gd name="T1" fmla="*/ 0 h 115"/>
                  <a:gd name="T2" fmla="*/ 58 w 65"/>
                  <a:gd name="T3" fmla="*/ 15 h 115"/>
                  <a:gd name="T4" fmla="*/ 23 w 65"/>
                  <a:gd name="T5" fmla="*/ 15 h 115"/>
                  <a:gd name="T6" fmla="*/ 15 w 65"/>
                  <a:gd name="T7" fmla="*/ 30 h 115"/>
                  <a:gd name="T8" fmla="*/ 31 w 65"/>
                  <a:gd name="T9" fmla="*/ 30 h 115"/>
                  <a:gd name="T10" fmla="*/ 42 w 65"/>
                  <a:gd name="T11" fmla="*/ 38 h 115"/>
                  <a:gd name="T12" fmla="*/ 50 w 65"/>
                  <a:gd name="T13" fmla="*/ 46 h 115"/>
                  <a:gd name="T14" fmla="*/ 58 w 65"/>
                  <a:gd name="T15" fmla="*/ 57 h 115"/>
                  <a:gd name="T16" fmla="*/ 61 w 65"/>
                  <a:gd name="T17" fmla="*/ 73 h 115"/>
                  <a:gd name="T18" fmla="*/ 61 w 65"/>
                  <a:gd name="T19" fmla="*/ 80 h 115"/>
                  <a:gd name="T20" fmla="*/ 58 w 65"/>
                  <a:gd name="T21" fmla="*/ 88 h 115"/>
                  <a:gd name="T22" fmla="*/ 54 w 65"/>
                  <a:gd name="T23" fmla="*/ 96 h 115"/>
                  <a:gd name="T24" fmla="*/ 50 w 65"/>
                  <a:gd name="T25" fmla="*/ 99 h 115"/>
                  <a:gd name="T26" fmla="*/ 46 w 65"/>
                  <a:gd name="T27" fmla="*/ 103 h 115"/>
                  <a:gd name="T28" fmla="*/ 38 w 65"/>
                  <a:gd name="T29" fmla="*/ 107 h 115"/>
                  <a:gd name="T30" fmla="*/ 27 w 65"/>
                  <a:gd name="T31" fmla="*/ 111 h 115"/>
                  <a:gd name="T32" fmla="*/ 19 w 65"/>
                  <a:gd name="T33" fmla="*/ 115 h 115"/>
                  <a:gd name="T34" fmla="*/ 11 w 65"/>
                  <a:gd name="T35" fmla="*/ 111 h 115"/>
                  <a:gd name="T36" fmla="*/ 4 w 65"/>
                  <a:gd name="T37" fmla="*/ 111 h 115"/>
                  <a:gd name="T38" fmla="*/ 0 w 65"/>
                  <a:gd name="T39" fmla="*/ 107 h 115"/>
                  <a:gd name="T40" fmla="*/ 0 w 65"/>
                  <a:gd name="T41" fmla="*/ 103 h 115"/>
                  <a:gd name="T42" fmla="*/ 0 w 65"/>
                  <a:gd name="T43" fmla="*/ 99 h 115"/>
                  <a:gd name="T44" fmla="*/ 4 w 65"/>
                  <a:gd name="T45" fmla="*/ 99 h 115"/>
                  <a:gd name="T46" fmla="*/ 4 w 65"/>
                  <a:gd name="T47" fmla="*/ 96 h 115"/>
                  <a:gd name="T48" fmla="*/ 8 w 65"/>
                  <a:gd name="T49" fmla="*/ 96 h 115"/>
                  <a:gd name="T50" fmla="*/ 8 w 65"/>
                  <a:gd name="T51" fmla="*/ 96 h 115"/>
                  <a:gd name="T52" fmla="*/ 11 w 65"/>
                  <a:gd name="T53" fmla="*/ 96 h 115"/>
                  <a:gd name="T54" fmla="*/ 11 w 65"/>
                  <a:gd name="T55" fmla="*/ 99 h 115"/>
                  <a:gd name="T56" fmla="*/ 15 w 65"/>
                  <a:gd name="T57" fmla="*/ 99 h 115"/>
                  <a:gd name="T58" fmla="*/ 23 w 65"/>
                  <a:gd name="T59" fmla="*/ 103 h 115"/>
                  <a:gd name="T60" fmla="*/ 27 w 65"/>
                  <a:gd name="T61" fmla="*/ 103 h 115"/>
                  <a:gd name="T62" fmla="*/ 38 w 65"/>
                  <a:gd name="T63" fmla="*/ 103 h 115"/>
                  <a:gd name="T64" fmla="*/ 46 w 65"/>
                  <a:gd name="T65" fmla="*/ 96 h 115"/>
                  <a:gd name="T66" fmla="*/ 50 w 65"/>
                  <a:gd name="T67" fmla="*/ 88 h 115"/>
                  <a:gd name="T68" fmla="*/ 50 w 65"/>
                  <a:gd name="T69" fmla="*/ 80 h 115"/>
                  <a:gd name="T70" fmla="*/ 50 w 65"/>
                  <a:gd name="T71" fmla="*/ 69 h 115"/>
                  <a:gd name="T72" fmla="*/ 46 w 65"/>
                  <a:gd name="T73" fmla="*/ 61 h 115"/>
                  <a:gd name="T74" fmla="*/ 38 w 65"/>
                  <a:gd name="T75" fmla="*/ 53 h 115"/>
                  <a:gd name="T76" fmla="*/ 27 w 65"/>
                  <a:gd name="T77" fmla="*/ 46 h 115"/>
                  <a:gd name="T78" fmla="*/ 15 w 65"/>
                  <a:gd name="T79" fmla="*/ 46 h 115"/>
                  <a:gd name="T80" fmla="*/ 4 w 65"/>
                  <a:gd name="T81" fmla="*/ 42 h 115"/>
                  <a:gd name="T82" fmla="*/ 23 w 65"/>
                  <a:gd name="T83" fmla="*/ 0 h 115"/>
                  <a:gd name="T84" fmla="*/ 65 w 65"/>
                  <a:gd name="T85" fmla="*/ 0 h 11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5"/>
                  <a:gd name="T130" fmla="*/ 0 h 115"/>
                  <a:gd name="T131" fmla="*/ 65 w 65"/>
                  <a:gd name="T132" fmla="*/ 115 h 11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5" h="115">
                    <a:moveTo>
                      <a:pt x="65" y="0"/>
                    </a:moveTo>
                    <a:lnTo>
                      <a:pt x="58" y="15"/>
                    </a:lnTo>
                    <a:lnTo>
                      <a:pt x="23" y="15"/>
                    </a:lnTo>
                    <a:lnTo>
                      <a:pt x="15" y="30"/>
                    </a:lnTo>
                    <a:lnTo>
                      <a:pt x="31" y="30"/>
                    </a:lnTo>
                    <a:lnTo>
                      <a:pt x="42" y="38"/>
                    </a:lnTo>
                    <a:lnTo>
                      <a:pt x="50" y="46"/>
                    </a:lnTo>
                    <a:lnTo>
                      <a:pt x="58" y="57"/>
                    </a:lnTo>
                    <a:lnTo>
                      <a:pt x="61" y="73"/>
                    </a:lnTo>
                    <a:lnTo>
                      <a:pt x="61" y="80"/>
                    </a:lnTo>
                    <a:lnTo>
                      <a:pt x="58" y="88"/>
                    </a:lnTo>
                    <a:lnTo>
                      <a:pt x="54" y="96"/>
                    </a:lnTo>
                    <a:lnTo>
                      <a:pt x="50" y="99"/>
                    </a:lnTo>
                    <a:lnTo>
                      <a:pt x="46" y="103"/>
                    </a:lnTo>
                    <a:lnTo>
                      <a:pt x="38" y="107"/>
                    </a:lnTo>
                    <a:lnTo>
                      <a:pt x="27" y="111"/>
                    </a:lnTo>
                    <a:lnTo>
                      <a:pt x="19" y="115"/>
                    </a:lnTo>
                    <a:lnTo>
                      <a:pt x="11" y="111"/>
                    </a:lnTo>
                    <a:lnTo>
                      <a:pt x="4" y="111"/>
                    </a:lnTo>
                    <a:lnTo>
                      <a:pt x="0" y="107"/>
                    </a:lnTo>
                    <a:lnTo>
                      <a:pt x="0" y="103"/>
                    </a:lnTo>
                    <a:lnTo>
                      <a:pt x="0" y="99"/>
                    </a:lnTo>
                    <a:lnTo>
                      <a:pt x="4" y="99"/>
                    </a:lnTo>
                    <a:lnTo>
                      <a:pt x="4" y="96"/>
                    </a:lnTo>
                    <a:lnTo>
                      <a:pt x="8" y="96"/>
                    </a:lnTo>
                    <a:lnTo>
                      <a:pt x="11" y="96"/>
                    </a:lnTo>
                    <a:lnTo>
                      <a:pt x="11" y="99"/>
                    </a:lnTo>
                    <a:lnTo>
                      <a:pt x="15" y="99"/>
                    </a:lnTo>
                    <a:lnTo>
                      <a:pt x="23" y="103"/>
                    </a:lnTo>
                    <a:lnTo>
                      <a:pt x="27" y="103"/>
                    </a:lnTo>
                    <a:lnTo>
                      <a:pt x="38" y="103"/>
                    </a:lnTo>
                    <a:lnTo>
                      <a:pt x="46" y="96"/>
                    </a:lnTo>
                    <a:lnTo>
                      <a:pt x="50" y="88"/>
                    </a:lnTo>
                    <a:lnTo>
                      <a:pt x="50" y="80"/>
                    </a:lnTo>
                    <a:lnTo>
                      <a:pt x="50" y="69"/>
                    </a:lnTo>
                    <a:lnTo>
                      <a:pt x="46" y="61"/>
                    </a:lnTo>
                    <a:lnTo>
                      <a:pt x="38" y="53"/>
                    </a:lnTo>
                    <a:lnTo>
                      <a:pt x="27" y="46"/>
                    </a:lnTo>
                    <a:lnTo>
                      <a:pt x="15" y="46"/>
                    </a:lnTo>
                    <a:lnTo>
                      <a:pt x="4" y="42"/>
                    </a:lnTo>
                    <a:lnTo>
                      <a:pt x="23" y="0"/>
                    </a:lnTo>
                    <a:lnTo>
                      <a:pt x="65" y="0"/>
                    </a:lnTo>
                    <a:close/>
                  </a:path>
                </a:pathLst>
              </a:custGeom>
              <a:solidFill>
                <a:srgbClr val="000000"/>
              </a:solidFill>
              <a:ln w="0">
                <a:solidFill>
                  <a:srgbClr val="000000"/>
                </a:solidFill>
                <a:round/>
                <a:headEnd/>
                <a:tailEnd/>
              </a:ln>
            </p:spPr>
            <p:txBody>
              <a:bodyPr/>
              <a:lstStyle/>
              <a:p>
                <a:endParaRPr lang="en-CA"/>
              </a:p>
            </p:txBody>
          </p:sp>
          <p:sp>
            <p:nvSpPr>
              <p:cNvPr id="15834" name="Rectangle 185"/>
              <p:cNvSpPr>
                <a:spLocks noChangeArrowheads="1"/>
              </p:cNvSpPr>
              <p:nvPr/>
            </p:nvSpPr>
            <p:spPr bwMode="auto">
              <a:xfrm>
                <a:off x="5268" y="2120"/>
                <a:ext cx="8" cy="208"/>
              </a:xfrm>
              <a:prstGeom prst="rect">
                <a:avLst/>
              </a:prstGeom>
              <a:solidFill>
                <a:srgbClr val="000000"/>
              </a:solidFill>
              <a:ln w="0">
                <a:solidFill>
                  <a:srgbClr val="000000"/>
                </a:solidFill>
                <a:miter lim="800000"/>
                <a:headEnd/>
                <a:tailEnd/>
              </a:ln>
            </p:spPr>
            <p:txBody>
              <a:bodyPr/>
              <a:lstStyle/>
              <a:p>
                <a:endParaRPr lang="en-US"/>
              </a:p>
            </p:txBody>
          </p:sp>
          <p:sp>
            <p:nvSpPr>
              <p:cNvPr id="15835" name="Rectangle 186"/>
              <p:cNvSpPr>
                <a:spLocks noChangeArrowheads="1"/>
              </p:cNvSpPr>
              <p:nvPr/>
            </p:nvSpPr>
            <p:spPr bwMode="auto">
              <a:xfrm>
                <a:off x="188" y="23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5836" name="Freeform 187"/>
              <p:cNvSpPr>
                <a:spLocks/>
              </p:cNvSpPr>
              <p:nvPr/>
            </p:nvSpPr>
            <p:spPr bwMode="auto">
              <a:xfrm>
                <a:off x="254" y="2362"/>
                <a:ext cx="99" cy="115"/>
              </a:xfrm>
              <a:custGeom>
                <a:avLst/>
                <a:gdLst>
                  <a:gd name="T0" fmla="*/ 95 w 99"/>
                  <a:gd name="T1" fmla="*/ 0 h 115"/>
                  <a:gd name="T2" fmla="*/ 95 w 99"/>
                  <a:gd name="T3" fmla="*/ 38 h 115"/>
                  <a:gd name="T4" fmla="*/ 95 w 99"/>
                  <a:gd name="T5" fmla="*/ 38 h 115"/>
                  <a:gd name="T6" fmla="*/ 88 w 99"/>
                  <a:gd name="T7" fmla="*/ 23 h 115"/>
                  <a:gd name="T8" fmla="*/ 80 w 99"/>
                  <a:gd name="T9" fmla="*/ 15 h 115"/>
                  <a:gd name="T10" fmla="*/ 69 w 99"/>
                  <a:gd name="T11" fmla="*/ 8 h 115"/>
                  <a:gd name="T12" fmla="*/ 57 w 99"/>
                  <a:gd name="T13" fmla="*/ 8 h 115"/>
                  <a:gd name="T14" fmla="*/ 49 w 99"/>
                  <a:gd name="T15" fmla="*/ 8 h 115"/>
                  <a:gd name="T16" fmla="*/ 38 w 99"/>
                  <a:gd name="T17" fmla="*/ 12 h 115"/>
                  <a:gd name="T18" fmla="*/ 30 w 99"/>
                  <a:gd name="T19" fmla="*/ 19 h 115"/>
                  <a:gd name="T20" fmla="*/ 26 w 99"/>
                  <a:gd name="T21" fmla="*/ 31 h 115"/>
                  <a:gd name="T22" fmla="*/ 23 w 99"/>
                  <a:gd name="T23" fmla="*/ 42 h 115"/>
                  <a:gd name="T24" fmla="*/ 19 w 99"/>
                  <a:gd name="T25" fmla="*/ 61 h 115"/>
                  <a:gd name="T26" fmla="*/ 23 w 99"/>
                  <a:gd name="T27" fmla="*/ 73 h 115"/>
                  <a:gd name="T28" fmla="*/ 26 w 99"/>
                  <a:gd name="T29" fmla="*/ 88 h 115"/>
                  <a:gd name="T30" fmla="*/ 30 w 99"/>
                  <a:gd name="T31" fmla="*/ 96 h 115"/>
                  <a:gd name="T32" fmla="*/ 38 w 99"/>
                  <a:gd name="T33" fmla="*/ 104 h 115"/>
                  <a:gd name="T34" fmla="*/ 49 w 99"/>
                  <a:gd name="T35" fmla="*/ 107 h 115"/>
                  <a:gd name="T36" fmla="*/ 61 w 99"/>
                  <a:gd name="T37" fmla="*/ 111 h 115"/>
                  <a:gd name="T38" fmla="*/ 69 w 99"/>
                  <a:gd name="T39" fmla="*/ 107 h 115"/>
                  <a:gd name="T40" fmla="*/ 80 w 99"/>
                  <a:gd name="T41" fmla="*/ 104 h 115"/>
                  <a:gd name="T42" fmla="*/ 88 w 99"/>
                  <a:gd name="T43" fmla="*/ 100 h 115"/>
                  <a:gd name="T44" fmla="*/ 95 w 99"/>
                  <a:gd name="T45" fmla="*/ 88 h 115"/>
                  <a:gd name="T46" fmla="*/ 99 w 99"/>
                  <a:gd name="T47" fmla="*/ 88 h 115"/>
                  <a:gd name="T48" fmla="*/ 92 w 99"/>
                  <a:gd name="T49" fmla="*/ 100 h 115"/>
                  <a:gd name="T50" fmla="*/ 80 w 99"/>
                  <a:gd name="T51" fmla="*/ 111 h 115"/>
                  <a:gd name="T52" fmla="*/ 69 w 99"/>
                  <a:gd name="T53" fmla="*/ 115 h 115"/>
                  <a:gd name="T54" fmla="*/ 53 w 99"/>
                  <a:gd name="T55" fmla="*/ 115 h 115"/>
                  <a:gd name="T56" fmla="*/ 38 w 99"/>
                  <a:gd name="T57" fmla="*/ 115 h 115"/>
                  <a:gd name="T58" fmla="*/ 23 w 99"/>
                  <a:gd name="T59" fmla="*/ 107 h 115"/>
                  <a:gd name="T60" fmla="*/ 11 w 99"/>
                  <a:gd name="T61" fmla="*/ 96 h 115"/>
                  <a:gd name="T62" fmla="*/ 7 w 99"/>
                  <a:gd name="T63" fmla="*/ 84 h 115"/>
                  <a:gd name="T64" fmla="*/ 3 w 99"/>
                  <a:gd name="T65" fmla="*/ 73 h 115"/>
                  <a:gd name="T66" fmla="*/ 0 w 99"/>
                  <a:gd name="T67" fmla="*/ 61 h 115"/>
                  <a:gd name="T68" fmla="*/ 3 w 99"/>
                  <a:gd name="T69" fmla="*/ 46 h 115"/>
                  <a:gd name="T70" fmla="*/ 7 w 99"/>
                  <a:gd name="T71" fmla="*/ 31 h 115"/>
                  <a:gd name="T72" fmla="*/ 19 w 99"/>
                  <a:gd name="T73" fmla="*/ 19 h 115"/>
                  <a:gd name="T74" fmla="*/ 30 w 99"/>
                  <a:gd name="T75" fmla="*/ 8 h 115"/>
                  <a:gd name="T76" fmla="*/ 42 w 99"/>
                  <a:gd name="T77" fmla="*/ 4 h 115"/>
                  <a:gd name="T78" fmla="*/ 57 w 99"/>
                  <a:gd name="T79" fmla="*/ 0 h 115"/>
                  <a:gd name="T80" fmla="*/ 69 w 99"/>
                  <a:gd name="T81" fmla="*/ 4 h 115"/>
                  <a:gd name="T82" fmla="*/ 80 w 99"/>
                  <a:gd name="T83" fmla="*/ 8 h 115"/>
                  <a:gd name="T84" fmla="*/ 84 w 99"/>
                  <a:gd name="T85" fmla="*/ 8 h 115"/>
                  <a:gd name="T86" fmla="*/ 84 w 99"/>
                  <a:gd name="T87" fmla="*/ 8 h 115"/>
                  <a:gd name="T88" fmla="*/ 88 w 99"/>
                  <a:gd name="T89" fmla="*/ 8 h 115"/>
                  <a:gd name="T90" fmla="*/ 88 w 99"/>
                  <a:gd name="T91" fmla="*/ 8 h 115"/>
                  <a:gd name="T92" fmla="*/ 92 w 99"/>
                  <a:gd name="T93" fmla="*/ 4 h 115"/>
                  <a:gd name="T94" fmla="*/ 92 w 99"/>
                  <a:gd name="T95" fmla="*/ 0 h 115"/>
                  <a:gd name="T96" fmla="*/ 95 w 99"/>
                  <a:gd name="T97" fmla="*/ 0 h 11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99"/>
                  <a:gd name="T148" fmla="*/ 0 h 115"/>
                  <a:gd name="T149" fmla="*/ 99 w 99"/>
                  <a:gd name="T150" fmla="*/ 115 h 11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99" h="115">
                    <a:moveTo>
                      <a:pt x="95" y="0"/>
                    </a:moveTo>
                    <a:lnTo>
                      <a:pt x="95" y="38"/>
                    </a:lnTo>
                    <a:lnTo>
                      <a:pt x="88" y="23"/>
                    </a:lnTo>
                    <a:lnTo>
                      <a:pt x="80" y="15"/>
                    </a:lnTo>
                    <a:lnTo>
                      <a:pt x="69" y="8"/>
                    </a:lnTo>
                    <a:lnTo>
                      <a:pt x="57" y="8"/>
                    </a:lnTo>
                    <a:lnTo>
                      <a:pt x="49" y="8"/>
                    </a:lnTo>
                    <a:lnTo>
                      <a:pt x="38" y="12"/>
                    </a:lnTo>
                    <a:lnTo>
                      <a:pt x="30" y="19"/>
                    </a:lnTo>
                    <a:lnTo>
                      <a:pt x="26" y="31"/>
                    </a:lnTo>
                    <a:lnTo>
                      <a:pt x="23" y="42"/>
                    </a:lnTo>
                    <a:lnTo>
                      <a:pt x="19" y="61"/>
                    </a:lnTo>
                    <a:lnTo>
                      <a:pt x="23" y="73"/>
                    </a:lnTo>
                    <a:lnTo>
                      <a:pt x="26" y="88"/>
                    </a:lnTo>
                    <a:lnTo>
                      <a:pt x="30" y="96"/>
                    </a:lnTo>
                    <a:lnTo>
                      <a:pt x="38" y="104"/>
                    </a:lnTo>
                    <a:lnTo>
                      <a:pt x="49" y="107"/>
                    </a:lnTo>
                    <a:lnTo>
                      <a:pt x="61" y="111"/>
                    </a:lnTo>
                    <a:lnTo>
                      <a:pt x="69" y="107"/>
                    </a:lnTo>
                    <a:lnTo>
                      <a:pt x="80" y="104"/>
                    </a:lnTo>
                    <a:lnTo>
                      <a:pt x="88" y="100"/>
                    </a:lnTo>
                    <a:lnTo>
                      <a:pt x="95" y="88"/>
                    </a:lnTo>
                    <a:lnTo>
                      <a:pt x="99" y="88"/>
                    </a:lnTo>
                    <a:lnTo>
                      <a:pt x="92" y="100"/>
                    </a:lnTo>
                    <a:lnTo>
                      <a:pt x="80" y="111"/>
                    </a:lnTo>
                    <a:lnTo>
                      <a:pt x="69" y="115"/>
                    </a:lnTo>
                    <a:lnTo>
                      <a:pt x="53" y="115"/>
                    </a:lnTo>
                    <a:lnTo>
                      <a:pt x="38" y="115"/>
                    </a:lnTo>
                    <a:lnTo>
                      <a:pt x="23" y="107"/>
                    </a:lnTo>
                    <a:lnTo>
                      <a:pt x="11" y="96"/>
                    </a:lnTo>
                    <a:lnTo>
                      <a:pt x="7" y="84"/>
                    </a:lnTo>
                    <a:lnTo>
                      <a:pt x="3" y="73"/>
                    </a:lnTo>
                    <a:lnTo>
                      <a:pt x="0" y="61"/>
                    </a:lnTo>
                    <a:lnTo>
                      <a:pt x="3" y="46"/>
                    </a:lnTo>
                    <a:lnTo>
                      <a:pt x="7" y="31"/>
                    </a:lnTo>
                    <a:lnTo>
                      <a:pt x="19" y="19"/>
                    </a:lnTo>
                    <a:lnTo>
                      <a:pt x="30" y="8"/>
                    </a:lnTo>
                    <a:lnTo>
                      <a:pt x="42" y="4"/>
                    </a:lnTo>
                    <a:lnTo>
                      <a:pt x="57" y="0"/>
                    </a:lnTo>
                    <a:lnTo>
                      <a:pt x="69" y="4"/>
                    </a:lnTo>
                    <a:lnTo>
                      <a:pt x="80" y="8"/>
                    </a:lnTo>
                    <a:lnTo>
                      <a:pt x="84" y="8"/>
                    </a:lnTo>
                    <a:lnTo>
                      <a:pt x="88" y="8"/>
                    </a:lnTo>
                    <a:lnTo>
                      <a:pt x="92" y="4"/>
                    </a:lnTo>
                    <a:lnTo>
                      <a:pt x="92" y="0"/>
                    </a:lnTo>
                    <a:lnTo>
                      <a:pt x="95" y="0"/>
                    </a:lnTo>
                    <a:close/>
                  </a:path>
                </a:pathLst>
              </a:custGeom>
              <a:solidFill>
                <a:srgbClr val="000000"/>
              </a:solidFill>
              <a:ln w="0">
                <a:solidFill>
                  <a:srgbClr val="000000"/>
                </a:solidFill>
                <a:round/>
                <a:headEnd/>
                <a:tailEnd/>
              </a:ln>
            </p:spPr>
            <p:txBody>
              <a:bodyPr/>
              <a:lstStyle/>
              <a:p>
                <a:endParaRPr lang="en-CA"/>
              </a:p>
            </p:txBody>
          </p:sp>
          <p:sp>
            <p:nvSpPr>
              <p:cNvPr id="15837" name="Freeform 188"/>
              <p:cNvSpPr>
                <a:spLocks/>
              </p:cNvSpPr>
              <p:nvPr/>
            </p:nvSpPr>
            <p:spPr bwMode="auto">
              <a:xfrm>
                <a:off x="361" y="2358"/>
                <a:ext cx="81" cy="119"/>
              </a:xfrm>
              <a:custGeom>
                <a:avLst/>
                <a:gdLst>
                  <a:gd name="T0" fmla="*/ 27 w 81"/>
                  <a:gd name="T1" fmla="*/ 58 h 119"/>
                  <a:gd name="T2" fmla="*/ 38 w 81"/>
                  <a:gd name="T3" fmla="*/ 46 h 119"/>
                  <a:gd name="T4" fmla="*/ 50 w 81"/>
                  <a:gd name="T5" fmla="*/ 42 h 119"/>
                  <a:gd name="T6" fmla="*/ 61 w 81"/>
                  <a:gd name="T7" fmla="*/ 46 h 119"/>
                  <a:gd name="T8" fmla="*/ 69 w 81"/>
                  <a:gd name="T9" fmla="*/ 58 h 119"/>
                  <a:gd name="T10" fmla="*/ 69 w 81"/>
                  <a:gd name="T11" fmla="*/ 73 h 119"/>
                  <a:gd name="T12" fmla="*/ 69 w 81"/>
                  <a:gd name="T13" fmla="*/ 108 h 119"/>
                  <a:gd name="T14" fmla="*/ 73 w 81"/>
                  <a:gd name="T15" fmla="*/ 115 h 119"/>
                  <a:gd name="T16" fmla="*/ 77 w 81"/>
                  <a:gd name="T17" fmla="*/ 115 h 119"/>
                  <a:gd name="T18" fmla="*/ 81 w 81"/>
                  <a:gd name="T19" fmla="*/ 119 h 119"/>
                  <a:gd name="T20" fmla="*/ 46 w 81"/>
                  <a:gd name="T21" fmla="*/ 115 h 119"/>
                  <a:gd name="T22" fmla="*/ 50 w 81"/>
                  <a:gd name="T23" fmla="*/ 115 h 119"/>
                  <a:gd name="T24" fmla="*/ 54 w 81"/>
                  <a:gd name="T25" fmla="*/ 111 h 119"/>
                  <a:gd name="T26" fmla="*/ 58 w 81"/>
                  <a:gd name="T27" fmla="*/ 108 h 119"/>
                  <a:gd name="T28" fmla="*/ 58 w 81"/>
                  <a:gd name="T29" fmla="*/ 77 h 119"/>
                  <a:gd name="T30" fmla="*/ 54 w 81"/>
                  <a:gd name="T31" fmla="*/ 58 h 119"/>
                  <a:gd name="T32" fmla="*/ 50 w 81"/>
                  <a:gd name="T33" fmla="*/ 54 h 119"/>
                  <a:gd name="T34" fmla="*/ 46 w 81"/>
                  <a:gd name="T35" fmla="*/ 54 h 119"/>
                  <a:gd name="T36" fmla="*/ 35 w 81"/>
                  <a:gd name="T37" fmla="*/ 54 h 119"/>
                  <a:gd name="T38" fmla="*/ 27 w 81"/>
                  <a:gd name="T39" fmla="*/ 62 h 119"/>
                  <a:gd name="T40" fmla="*/ 27 w 81"/>
                  <a:gd name="T41" fmla="*/ 108 h 119"/>
                  <a:gd name="T42" fmla="*/ 27 w 81"/>
                  <a:gd name="T43" fmla="*/ 115 h 119"/>
                  <a:gd name="T44" fmla="*/ 31 w 81"/>
                  <a:gd name="T45" fmla="*/ 115 h 119"/>
                  <a:gd name="T46" fmla="*/ 35 w 81"/>
                  <a:gd name="T47" fmla="*/ 119 h 119"/>
                  <a:gd name="T48" fmla="*/ 0 w 81"/>
                  <a:gd name="T49" fmla="*/ 115 h 119"/>
                  <a:gd name="T50" fmla="*/ 8 w 81"/>
                  <a:gd name="T51" fmla="*/ 115 h 119"/>
                  <a:gd name="T52" fmla="*/ 12 w 81"/>
                  <a:gd name="T53" fmla="*/ 111 h 119"/>
                  <a:gd name="T54" fmla="*/ 12 w 81"/>
                  <a:gd name="T55" fmla="*/ 100 h 119"/>
                  <a:gd name="T56" fmla="*/ 12 w 81"/>
                  <a:gd name="T57" fmla="*/ 23 h 119"/>
                  <a:gd name="T58" fmla="*/ 12 w 81"/>
                  <a:gd name="T59" fmla="*/ 12 h 119"/>
                  <a:gd name="T60" fmla="*/ 8 w 81"/>
                  <a:gd name="T61" fmla="*/ 12 h 119"/>
                  <a:gd name="T62" fmla="*/ 4 w 81"/>
                  <a:gd name="T63" fmla="*/ 12 h 119"/>
                  <a:gd name="T64" fmla="*/ 0 w 81"/>
                  <a:gd name="T65" fmla="*/ 12 h 119"/>
                  <a:gd name="T66" fmla="*/ 27 w 81"/>
                  <a:gd name="T67" fmla="*/ 0 h 11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81"/>
                  <a:gd name="T103" fmla="*/ 0 h 119"/>
                  <a:gd name="T104" fmla="*/ 81 w 81"/>
                  <a:gd name="T105" fmla="*/ 119 h 11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81" h="119">
                    <a:moveTo>
                      <a:pt x="27" y="0"/>
                    </a:moveTo>
                    <a:lnTo>
                      <a:pt x="27" y="58"/>
                    </a:lnTo>
                    <a:lnTo>
                      <a:pt x="35" y="50"/>
                    </a:lnTo>
                    <a:lnTo>
                      <a:pt x="38" y="46"/>
                    </a:lnTo>
                    <a:lnTo>
                      <a:pt x="46" y="42"/>
                    </a:lnTo>
                    <a:lnTo>
                      <a:pt x="50" y="42"/>
                    </a:lnTo>
                    <a:lnTo>
                      <a:pt x="58" y="42"/>
                    </a:lnTo>
                    <a:lnTo>
                      <a:pt x="61" y="46"/>
                    </a:lnTo>
                    <a:lnTo>
                      <a:pt x="65" y="50"/>
                    </a:lnTo>
                    <a:lnTo>
                      <a:pt x="69" y="58"/>
                    </a:lnTo>
                    <a:lnTo>
                      <a:pt x="69" y="62"/>
                    </a:lnTo>
                    <a:lnTo>
                      <a:pt x="69" y="73"/>
                    </a:lnTo>
                    <a:lnTo>
                      <a:pt x="69" y="100"/>
                    </a:lnTo>
                    <a:lnTo>
                      <a:pt x="69" y="108"/>
                    </a:lnTo>
                    <a:lnTo>
                      <a:pt x="73" y="111"/>
                    </a:lnTo>
                    <a:lnTo>
                      <a:pt x="73" y="115"/>
                    </a:lnTo>
                    <a:lnTo>
                      <a:pt x="77" y="115"/>
                    </a:lnTo>
                    <a:lnTo>
                      <a:pt x="81" y="115"/>
                    </a:lnTo>
                    <a:lnTo>
                      <a:pt x="81" y="119"/>
                    </a:lnTo>
                    <a:lnTo>
                      <a:pt x="46" y="119"/>
                    </a:lnTo>
                    <a:lnTo>
                      <a:pt x="46" y="115"/>
                    </a:lnTo>
                    <a:lnTo>
                      <a:pt x="50" y="115"/>
                    </a:lnTo>
                    <a:lnTo>
                      <a:pt x="54" y="115"/>
                    </a:lnTo>
                    <a:lnTo>
                      <a:pt x="54" y="111"/>
                    </a:lnTo>
                    <a:lnTo>
                      <a:pt x="58" y="111"/>
                    </a:lnTo>
                    <a:lnTo>
                      <a:pt x="58" y="108"/>
                    </a:lnTo>
                    <a:lnTo>
                      <a:pt x="58" y="100"/>
                    </a:lnTo>
                    <a:lnTo>
                      <a:pt x="58" y="77"/>
                    </a:lnTo>
                    <a:lnTo>
                      <a:pt x="58" y="65"/>
                    </a:lnTo>
                    <a:lnTo>
                      <a:pt x="54" y="58"/>
                    </a:lnTo>
                    <a:lnTo>
                      <a:pt x="50" y="54"/>
                    </a:lnTo>
                    <a:lnTo>
                      <a:pt x="46" y="54"/>
                    </a:lnTo>
                    <a:lnTo>
                      <a:pt x="38" y="54"/>
                    </a:lnTo>
                    <a:lnTo>
                      <a:pt x="35" y="54"/>
                    </a:lnTo>
                    <a:lnTo>
                      <a:pt x="31" y="58"/>
                    </a:lnTo>
                    <a:lnTo>
                      <a:pt x="27" y="62"/>
                    </a:lnTo>
                    <a:lnTo>
                      <a:pt x="27" y="100"/>
                    </a:lnTo>
                    <a:lnTo>
                      <a:pt x="27" y="108"/>
                    </a:lnTo>
                    <a:lnTo>
                      <a:pt x="27" y="111"/>
                    </a:lnTo>
                    <a:lnTo>
                      <a:pt x="27" y="115"/>
                    </a:lnTo>
                    <a:lnTo>
                      <a:pt x="31" y="115"/>
                    </a:lnTo>
                    <a:lnTo>
                      <a:pt x="35" y="115"/>
                    </a:lnTo>
                    <a:lnTo>
                      <a:pt x="35" y="119"/>
                    </a:lnTo>
                    <a:lnTo>
                      <a:pt x="0" y="119"/>
                    </a:lnTo>
                    <a:lnTo>
                      <a:pt x="0" y="115"/>
                    </a:lnTo>
                    <a:lnTo>
                      <a:pt x="4" y="115"/>
                    </a:lnTo>
                    <a:lnTo>
                      <a:pt x="8" y="115"/>
                    </a:lnTo>
                    <a:lnTo>
                      <a:pt x="12" y="111"/>
                    </a:lnTo>
                    <a:lnTo>
                      <a:pt x="12" y="108"/>
                    </a:lnTo>
                    <a:lnTo>
                      <a:pt x="12" y="100"/>
                    </a:lnTo>
                    <a:lnTo>
                      <a:pt x="12" y="35"/>
                    </a:lnTo>
                    <a:lnTo>
                      <a:pt x="12" y="23"/>
                    </a:lnTo>
                    <a:lnTo>
                      <a:pt x="12" y="16"/>
                    </a:lnTo>
                    <a:lnTo>
                      <a:pt x="12" y="12"/>
                    </a:lnTo>
                    <a:lnTo>
                      <a:pt x="8" y="12"/>
                    </a:lnTo>
                    <a:lnTo>
                      <a:pt x="4" y="12"/>
                    </a:lnTo>
                    <a:lnTo>
                      <a:pt x="0" y="12"/>
                    </a:lnTo>
                    <a:lnTo>
                      <a:pt x="23" y="0"/>
                    </a:lnTo>
                    <a:lnTo>
                      <a:pt x="27" y="0"/>
                    </a:lnTo>
                    <a:close/>
                  </a:path>
                </a:pathLst>
              </a:custGeom>
              <a:solidFill>
                <a:srgbClr val="000000"/>
              </a:solidFill>
              <a:ln w="0">
                <a:solidFill>
                  <a:srgbClr val="000000"/>
                </a:solidFill>
                <a:round/>
                <a:headEnd/>
                <a:tailEnd/>
              </a:ln>
            </p:spPr>
            <p:txBody>
              <a:bodyPr/>
              <a:lstStyle/>
              <a:p>
                <a:endParaRPr lang="en-CA"/>
              </a:p>
            </p:txBody>
          </p:sp>
          <p:sp>
            <p:nvSpPr>
              <p:cNvPr id="15838" name="Freeform 189"/>
              <p:cNvSpPr>
                <a:spLocks noEditPoints="1"/>
              </p:cNvSpPr>
              <p:nvPr/>
            </p:nvSpPr>
            <p:spPr bwMode="auto">
              <a:xfrm>
                <a:off x="449" y="2358"/>
                <a:ext cx="39" cy="119"/>
              </a:xfrm>
              <a:custGeom>
                <a:avLst/>
                <a:gdLst>
                  <a:gd name="T0" fmla="*/ 19 w 39"/>
                  <a:gd name="T1" fmla="*/ 0 h 119"/>
                  <a:gd name="T2" fmla="*/ 23 w 39"/>
                  <a:gd name="T3" fmla="*/ 0 h 119"/>
                  <a:gd name="T4" fmla="*/ 27 w 39"/>
                  <a:gd name="T5" fmla="*/ 4 h 119"/>
                  <a:gd name="T6" fmla="*/ 27 w 39"/>
                  <a:gd name="T7" fmla="*/ 8 h 119"/>
                  <a:gd name="T8" fmla="*/ 27 w 39"/>
                  <a:gd name="T9" fmla="*/ 12 h 119"/>
                  <a:gd name="T10" fmla="*/ 27 w 39"/>
                  <a:gd name="T11" fmla="*/ 16 h 119"/>
                  <a:gd name="T12" fmla="*/ 27 w 39"/>
                  <a:gd name="T13" fmla="*/ 19 h 119"/>
                  <a:gd name="T14" fmla="*/ 23 w 39"/>
                  <a:gd name="T15" fmla="*/ 19 h 119"/>
                  <a:gd name="T16" fmla="*/ 19 w 39"/>
                  <a:gd name="T17" fmla="*/ 19 h 119"/>
                  <a:gd name="T18" fmla="*/ 16 w 39"/>
                  <a:gd name="T19" fmla="*/ 19 h 119"/>
                  <a:gd name="T20" fmla="*/ 12 w 39"/>
                  <a:gd name="T21" fmla="*/ 19 h 119"/>
                  <a:gd name="T22" fmla="*/ 8 w 39"/>
                  <a:gd name="T23" fmla="*/ 16 h 119"/>
                  <a:gd name="T24" fmla="*/ 8 w 39"/>
                  <a:gd name="T25" fmla="*/ 12 h 119"/>
                  <a:gd name="T26" fmla="*/ 8 w 39"/>
                  <a:gd name="T27" fmla="*/ 8 h 119"/>
                  <a:gd name="T28" fmla="*/ 12 w 39"/>
                  <a:gd name="T29" fmla="*/ 4 h 119"/>
                  <a:gd name="T30" fmla="*/ 16 w 39"/>
                  <a:gd name="T31" fmla="*/ 0 h 119"/>
                  <a:gd name="T32" fmla="*/ 19 w 39"/>
                  <a:gd name="T33" fmla="*/ 0 h 119"/>
                  <a:gd name="T34" fmla="*/ 27 w 39"/>
                  <a:gd name="T35" fmla="*/ 42 h 119"/>
                  <a:gd name="T36" fmla="*/ 27 w 39"/>
                  <a:gd name="T37" fmla="*/ 100 h 119"/>
                  <a:gd name="T38" fmla="*/ 27 w 39"/>
                  <a:gd name="T39" fmla="*/ 108 h 119"/>
                  <a:gd name="T40" fmla="*/ 27 w 39"/>
                  <a:gd name="T41" fmla="*/ 111 h 119"/>
                  <a:gd name="T42" fmla="*/ 27 w 39"/>
                  <a:gd name="T43" fmla="*/ 115 h 119"/>
                  <a:gd name="T44" fmla="*/ 31 w 39"/>
                  <a:gd name="T45" fmla="*/ 115 h 119"/>
                  <a:gd name="T46" fmla="*/ 31 w 39"/>
                  <a:gd name="T47" fmla="*/ 115 h 119"/>
                  <a:gd name="T48" fmla="*/ 39 w 39"/>
                  <a:gd name="T49" fmla="*/ 115 h 119"/>
                  <a:gd name="T50" fmla="*/ 39 w 39"/>
                  <a:gd name="T51" fmla="*/ 119 h 119"/>
                  <a:gd name="T52" fmla="*/ 0 w 39"/>
                  <a:gd name="T53" fmla="*/ 119 h 119"/>
                  <a:gd name="T54" fmla="*/ 0 w 39"/>
                  <a:gd name="T55" fmla="*/ 115 h 119"/>
                  <a:gd name="T56" fmla="*/ 8 w 39"/>
                  <a:gd name="T57" fmla="*/ 115 h 119"/>
                  <a:gd name="T58" fmla="*/ 8 w 39"/>
                  <a:gd name="T59" fmla="*/ 115 h 119"/>
                  <a:gd name="T60" fmla="*/ 12 w 39"/>
                  <a:gd name="T61" fmla="*/ 115 h 119"/>
                  <a:gd name="T62" fmla="*/ 12 w 39"/>
                  <a:gd name="T63" fmla="*/ 111 h 119"/>
                  <a:gd name="T64" fmla="*/ 12 w 39"/>
                  <a:gd name="T65" fmla="*/ 108 h 119"/>
                  <a:gd name="T66" fmla="*/ 12 w 39"/>
                  <a:gd name="T67" fmla="*/ 100 h 119"/>
                  <a:gd name="T68" fmla="*/ 12 w 39"/>
                  <a:gd name="T69" fmla="*/ 73 h 119"/>
                  <a:gd name="T70" fmla="*/ 12 w 39"/>
                  <a:gd name="T71" fmla="*/ 62 h 119"/>
                  <a:gd name="T72" fmla="*/ 12 w 39"/>
                  <a:gd name="T73" fmla="*/ 58 h 119"/>
                  <a:gd name="T74" fmla="*/ 12 w 39"/>
                  <a:gd name="T75" fmla="*/ 54 h 119"/>
                  <a:gd name="T76" fmla="*/ 12 w 39"/>
                  <a:gd name="T77" fmla="*/ 50 h 119"/>
                  <a:gd name="T78" fmla="*/ 8 w 39"/>
                  <a:gd name="T79" fmla="*/ 50 h 119"/>
                  <a:gd name="T80" fmla="*/ 8 w 39"/>
                  <a:gd name="T81" fmla="*/ 50 h 119"/>
                  <a:gd name="T82" fmla="*/ 4 w 39"/>
                  <a:gd name="T83" fmla="*/ 50 h 119"/>
                  <a:gd name="T84" fmla="*/ 4 w 39"/>
                  <a:gd name="T85" fmla="*/ 54 h 119"/>
                  <a:gd name="T86" fmla="*/ 0 w 39"/>
                  <a:gd name="T87" fmla="*/ 50 h 119"/>
                  <a:gd name="T88" fmla="*/ 23 w 39"/>
                  <a:gd name="T89" fmla="*/ 42 h 119"/>
                  <a:gd name="T90" fmla="*/ 27 w 39"/>
                  <a:gd name="T91" fmla="*/ 42 h 119"/>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39"/>
                  <a:gd name="T139" fmla="*/ 0 h 119"/>
                  <a:gd name="T140" fmla="*/ 39 w 39"/>
                  <a:gd name="T141" fmla="*/ 119 h 119"/>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39" h="119">
                    <a:moveTo>
                      <a:pt x="19" y="0"/>
                    </a:moveTo>
                    <a:lnTo>
                      <a:pt x="23" y="0"/>
                    </a:lnTo>
                    <a:lnTo>
                      <a:pt x="27" y="4"/>
                    </a:lnTo>
                    <a:lnTo>
                      <a:pt x="27" y="8"/>
                    </a:lnTo>
                    <a:lnTo>
                      <a:pt x="27" y="12"/>
                    </a:lnTo>
                    <a:lnTo>
                      <a:pt x="27" y="16"/>
                    </a:lnTo>
                    <a:lnTo>
                      <a:pt x="27" y="19"/>
                    </a:lnTo>
                    <a:lnTo>
                      <a:pt x="23" y="19"/>
                    </a:lnTo>
                    <a:lnTo>
                      <a:pt x="19" y="19"/>
                    </a:lnTo>
                    <a:lnTo>
                      <a:pt x="16" y="19"/>
                    </a:lnTo>
                    <a:lnTo>
                      <a:pt x="12" y="19"/>
                    </a:lnTo>
                    <a:lnTo>
                      <a:pt x="8" y="16"/>
                    </a:lnTo>
                    <a:lnTo>
                      <a:pt x="8" y="12"/>
                    </a:lnTo>
                    <a:lnTo>
                      <a:pt x="8" y="8"/>
                    </a:lnTo>
                    <a:lnTo>
                      <a:pt x="12" y="4"/>
                    </a:lnTo>
                    <a:lnTo>
                      <a:pt x="16" y="0"/>
                    </a:lnTo>
                    <a:lnTo>
                      <a:pt x="19" y="0"/>
                    </a:lnTo>
                    <a:close/>
                    <a:moveTo>
                      <a:pt x="27" y="42"/>
                    </a:moveTo>
                    <a:lnTo>
                      <a:pt x="27" y="100"/>
                    </a:lnTo>
                    <a:lnTo>
                      <a:pt x="27" y="108"/>
                    </a:lnTo>
                    <a:lnTo>
                      <a:pt x="27" y="111"/>
                    </a:lnTo>
                    <a:lnTo>
                      <a:pt x="27" y="115"/>
                    </a:lnTo>
                    <a:lnTo>
                      <a:pt x="31" y="115"/>
                    </a:lnTo>
                    <a:lnTo>
                      <a:pt x="39" y="115"/>
                    </a:lnTo>
                    <a:lnTo>
                      <a:pt x="39" y="119"/>
                    </a:lnTo>
                    <a:lnTo>
                      <a:pt x="0" y="119"/>
                    </a:lnTo>
                    <a:lnTo>
                      <a:pt x="0" y="115"/>
                    </a:lnTo>
                    <a:lnTo>
                      <a:pt x="8" y="115"/>
                    </a:lnTo>
                    <a:lnTo>
                      <a:pt x="12" y="115"/>
                    </a:lnTo>
                    <a:lnTo>
                      <a:pt x="12" y="111"/>
                    </a:lnTo>
                    <a:lnTo>
                      <a:pt x="12" y="108"/>
                    </a:lnTo>
                    <a:lnTo>
                      <a:pt x="12" y="100"/>
                    </a:lnTo>
                    <a:lnTo>
                      <a:pt x="12" y="73"/>
                    </a:lnTo>
                    <a:lnTo>
                      <a:pt x="12" y="62"/>
                    </a:lnTo>
                    <a:lnTo>
                      <a:pt x="12" y="58"/>
                    </a:lnTo>
                    <a:lnTo>
                      <a:pt x="12" y="54"/>
                    </a:lnTo>
                    <a:lnTo>
                      <a:pt x="12" y="50"/>
                    </a:lnTo>
                    <a:lnTo>
                      <a:pt x="8" y="50"/>
                    </a:lnTo>
                    <a:lnTo>
                      <a:pt x="4" y="50"/>
                    </a:lnTo>
                    <a:lnTo>
                      <a:pt x="4" y="54"/>
                    </a:lnTo>
                    <a:lnTo>
                      <a:pt x="0" y="50"/>
                    </a:lnTo>
                    <a:lnTo>
                      <a:pt x="23" y="42"/>
                    </a:lnTo>
                    <a:lnTo>
                      <a:pt x="27" y="42"/>
                    </a:lnTo>
                    <a:close/>
                  </a:path>
                </a:pathLst>
              </a:custGeom>
              <a:solidFill>
                <a:srgbClr val="000000"/>
              </a:solidFill>
              <a:ln w="0">
                <a:solidFill>
                  <a:srgbClr val="000000"/>
                </a:solidFill>
                <a:round/>
                <a:headEnd/>
                <a:tailEnd/>
              </a:ln>
            </p:spPr>
            <p:txBody>
              <a:bodyPr/>
              <a:lstStyle/>
              <a:p>
                <a:endParaRPr lang="en-CA"/>
              </a:p>
            </p:txBody>
          </p:sp>
          <p:sp>
            <p:nvSpPr>
              <p:cNvPr id="15839" name="Freeform 190"/>
              <p:cNvSpPr>
                <a:spLocks/>
              </p:cNvSpPr>
              <p:nvPr/>
            </p:nvSpPr>
            <p:spPr bwMode="auto">
              <a:xfrm>
                <a:off x="491" y="2400"/>
                <a:ext cx="81" cy="77"/>
              </a:xfrm>
              <a:custGeom>
                <a:avLst/>
                <a:gdLst>
                  <a:gd name="T0" fmla="*/ 27 w 81"/>
                  <a:gd name="T1" fmla="*/ 16 h 77"/>
                  <a:gd name="T2" fmla="*/ 35 w 81"/>
                  <a:gd name="T3" fmla="*/ 8 h 77"/>
                  <a:gd name="T4" fmla="*/ 43 w 81"/>
                  <a:gd name="T5" fmla="*/ 0 h 77"/>
                  <a:gd name="T6" fmla="*/ 50 w 81"/>
                  <a:gd name="T7" fmla="*/ 0 h 77"/>
                  <a:gd name="T8" fmla="*/ 58 w 81"/>
                  <a:gd name="T9" fmla="*/ 0 h 77"/>
                  <a:gd name="T10" fmla="*/ 62 w 81"/>
                  <a:gd name="T11" fmla="*/ 4 h 77"/>
                  <a:gd name="T12" fmla="*/ 66 w 81"/>
                  <a:gd name="T13" fmla="*/ 8 h 77"/>
                  <a:gd name="T14" fmla="*/ 70 w 81"/>
                  <a:gd name="T15" fmla="*/ 12 h 77"/>
                  <a:gd name="T16" fmla="*/ 73 w 81"/>
                  <a:gd name="T17" fmla="*/ 20 h 77"/>
                  <a:gd name="T18" fmla="*/ 73 w 81"/>
                  <a:gd name="T19" fmla="*/ 27 h 77"/>
                  <a:gd name="T20" fmla="*/ 73 w 81"/>
                  <a:gd name="T21" fmla="*/ 58 h 77"/>
                  <a:gd name="T22" fmla="*/ 73 w 81"/>
                  <a:gd name="T23" fmla="*/ 66 h 77"/>
                  <a:gd name="T24" fmla="*/ 73 w 81"/>
                  <a:gd name="T25" fmla="*/ 69 h 77"/>
                  <a:gd name="T26" fmla="*/ 73 w 81"/>
                  <a:gd name="T27" fmla="*/ 73 h 77"/>
                  <a:gd name="T28" fmla="*/ 77 w 81"/>
                  <a:gd name="T29" fmla="*/ 73 h 77"/>
                  <a:gd name="T30" fmla="*/ 77 w 81"/>
                  <a:gd name="T31" fmla="*/ 73 h 77"/>
                  <a:gd name="T32" fmla="*/ 81 w 81"/>
                  <a:gd name="T33" fmla="*/ 73 h 77"/>
                  <a:gd name="T34" fmla="*/ 81 w 81"/>
                  <a:gd name="T35" fmla="*/ 77 h 77"/>
                  <a:gd name="T36" fmla="*/ 46 w 81"/>
                  <a:gd name="T37" fmla="*/ 77 h 77"/>
                  <a:gd name="T38" fmla="*/ 46 w 81"/>
                  <a:gd name="T39" fmla="*/ 73 h 77"/>
                  <a:gd name="T40" fmla="*/ 50 w 81"/>
                  <a:gd name="T41" fmla="*/ 73 h 77"/>
                  <a:gd name="T42" fmla="*/ 54 w 81"/>
                  <a:gd name="T43" fmla="*/ 73 h 77"/>
                  <a:gd name="T44" fmla="*/ 54 w 81"/>
                  <a:gd name="T45" fmla="*/ 73 h 77"/>
                  <a:gd name="T46" fmla="*/ 58 w 81"/>
                  <a:gd name="T47" fmla="*/ 69 h 77"/>
                  <a:gd name="T48" fmla="*/ 58 w 81"/>
                  <a:gd name="T49" fmla="*/ 69 h 77"/>
                  <a:gd name="T50" fmla="*/ 58 w 81"/>
                  <a:gd name="T51" fmla="*/ 66 h 77"/>
                  <a:gd name="T52" fmla="*/ 58 w 81"/>
                  <a:gd name="T53" fmla="*/ 58 h 77"/>
                  <a:gd name="T54" fmla="*/ 58 w 81"/>
                  <a:gd name="T55" fmla="*/ 31 h 77"/>
                  <a:gd name="T56" fmla="*/ 58 w 81"/>
                  <a:gd name="T57" fmla="*/ 20 h 77"/>
                  <a:gd name="T58" fmla="*/ 54 w 81"/>
                  <a:gd name="T59" fmla="*/ 16 h 77"/>
                  <a:gd name="T60" fmla="*/ 50 w 81"/>
                  <a:gd name="T61" fmla="*/ 12 h 77"/>
                  <a:gd name="T62" fmla="*/ 46 w 81"/>
                  <a:gd name="T63" fmla="*/ 12 h 77"/>
                  <a:gd name="T64" fmla="*/ 35 w 81"/>
                  <a:gd name="T65" fmla="*/ 12 h 77"/>
                  <a:gd name="T66" fmla="*/ 27 w 81"/>
                  <a:gd name="T67" fmla="*/ 20 h 77"/>
                  <a:gd name="T68" fmla="*/ 27 w 81"/>
                  <a:gd name="T69" fmla="*/ 58 h 77"/>
                  <a:gd name="T70" fmla="*/ 27 w 81"/>
                  <a:gd name="T71" fmla="*/ 66 h 77"/>
                  <a:gd name="T72" fmla="*/ 27 w 81"/>
                  <a:gd name="T73" fmla="*/ 69 h 77"/>
                  <a:gd name="T74" fmla="*/ 27 w 81"/>
                  <a:gd name="T75" fmla="*/ 73 h 77"/>
                  <a:gd name="T76" fmla="*/ 31 w 81"/>
                  <a:gd name="T77" fmla="*/ 73 h 77"/>
                  <a:gd name="T78" fmla="*/ 31 w 81"/>
                  <a:gd name="T79" fmla="*/ 73 h 77"/>
                  <a:gd name="T80" fmla="*/ 39 w 81"/>
                  <a:gd name="T81" fmla="*/ 73 h 77"/>
                  <a:gd name="T82" fmla="*/ 39 w 81"/>
                  <a:gd name="T83" fmla="*/ 77 h 77"/>
                  <a:gd name="T84" fmla="*/ 0 w 81"/>
                  <a:gd name="T85" fmla="*/ 77 h 77"/>
                  <a:gd name="T86" fmla="*/ 0 w 81"/>
                  <a:gd name="T87" fmla="*/ 73 h 77"/>
                  <a:gd name="T88" fmla="*/ 4 w 81"/>
                  <a:gd name="T89" fmla="*/ 73 h 77"/>
                  <a:gd name="T90" fmla="*/ 8 w 81"/>
                  <a:gd name="T91" fmla="*/ 73 h 77"/>
                  <a:gd name="T92" fmla="*/ 12 w 81"/>
                  <a:gd name="T93" fmla="*/ 73 h 77"/>
                  <a:gd name="T94" fmla="*/ 12 w 81"/>
                  <a:gd name="T95" fmla="*/ 66 h 77"/>
                  <a:gd name="T96" fmla="*/ 12 w 81"/>
                  <a:gd name="T97" fmla="*/ 58 h 77"/>
                  <a:gd name="T98" fmla="*/ 12 w 81"/>
                  <a:gd name="T99" fmla="*/ 31 h 77"/>
                  <a:gd name="T100" fmla="*/ 12 w 81"/>
                  <a:gd name="T101" fmla="*/ 20 h 77"/>
                  <a:gd name="T102" fmla="*/ 12 w 81"/>
                  <a:gd name="T103" fmla="*/ 16 h 77"/>
                  <a:gd name="T104" fmla="*/ 12 w 81"/>
                  <a:gd name="T105" fmla="*/ 12 h 77"/>
                  <a:gd name="T106" fmla="*/ 12 w 81"/>
                  <a:gd name="T107" fmla="*/ 12 h 77"/>
                  <a:gd name="T108" fmla="*/ 8 w 81"/>
                  <a:gd name="T109" fmla="*/ 8 h 77"/>
                  <a:gd name="T110" fmla="*/ 8 w 81"/>
                  <a:gd name="T111" fmla="*/ 8 h 77"/>
                  <a:gd name="T112" fmla="*/ 4 w 81"/>
                  <a:gd name="T113" fmla="*/ 8 h 77"/>
                  <a:gd name="T114" fmla="*/ 4 w 81"/>
                  <a:gd name="T115" fmla="*/ 12 h 77"/>
                  <a:gd name="T116" fmla="*/ 0 w 81"/>
                  <a:gd name="T117" fmla="*/ 8 h 77"/>
                  <a:gd name="T118" fmla="*/ 23 w 81"/>
                  <a:gd name="T119" fmla="*/ 0 h 77"/>
                  <a:gd name="T120" fmla="*/ 27 w 81"/>
                  <a:gd name="T121" fmla="*/ 0 h 77"/>
                  <a:gd name="T122" fmla="*/ 27 w 81"/>
                  <a:gd name="T123" fmla="*/ 16 h 7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1"/>
                  <a:gd name="T187" fmla="*/ 0 h 77"/>
                  <a:gd name="T188" fmla="*/ 81 w 81"/>
                  <a:gd name="T189" fmla="*/ 77 h 77"/>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1" h="77">
                    <a:moveTo>
                      <a:pt x="27" y="16"/>
                    </a:moveTo>
                    <a:lnTo>
                      <a:pt x="35" y="8"/>
                    </a:lnTo>
                    <a:lnTo>
                      <a:pt x="43" y="0"/>
                    </a:lnTo>
                    <a:lnTo>
                      <a:pt x="50" y="0"/>
                    </a:lnTo>
                    <a:lnTo>
                      <a:pt x="58" y="0"/>
                    </a:lnTo>
                    <a:lnTo>
                      <a:pt x="62" y="4"/>
                    </a:lnTo>
                    <a:lnTo>
                      <a:pt x="66" y="8"/>
                    </a:lnTo>
                    <a:lnTo>
                      <a:pt x="70" y="12"/>
                    </a:lnTo>
                    <a:lnTo>
                      <a:pt x="73" y="20"/>
                    </a:lnTo>
                    <a:lnTo>
                      <a:pt x="73" y="27"/>
                    </a:lnTo>
                    <a:lnTo>
                      <a:pt x="73" y="58"/>
                    </a:lnTo>
                    <a:lnTo>
                      <a:pt x="73" y="66"/>
                    </a:lnTo>
                    <a:lnTo>
                      <a:pt x="73" y="69"/>
                    </a:lnTo>
                    <a:lnTo>
                      <a:pt x="73" y="73"/>
                    </a:lnTo>
                    <a:lnTo>
                      <a:pt x="77" y="73"/>
                    </a:lnTo>
                    <a:lnTo>
                      <a:pt x="81" y="73"/>
                    </a:lnTo>
                    <a:lnTo>
                      <a:pt x="81" y="77"/>
                    </a:lnTo>
                    <a:lnTo>
                      <a:pt x="46" y="77"/>
                    </a:lnTo>
                    <a:lnTo>
                      <a:pt x="46" y="73"/>
                    </a:lnTo>
                    <a:lnTo>
                      <a:pt x="50" y="73"/>
                    </a:lnTo>
                    <a:lnTo>
                      <a:pt x="54" y="73"/>
                    </a:lnTo>
                    <a:lnTo>
                      <a:pt x="58" y="69"/>
                    </a:lnTo>
                    <a:lnTo>
                      <a:pt x="58" y="66"/>
                    </a:lnTo>
                    <a:lnTo>
                      <a:pt x="58" y="58"/>
                    </a:lnTo>
                    <a:lnTo>
                      <a:pt x="58" y="31"/>
                    </a:lnTo>
                    <a:lnTo>
                      <a:pt x="58" y="20"/>
                    </a:lnTo>
                    <a:lnTo>
                      <a:pt x="54" y="16"/>
                    </a:lnTo>
                    <a:lnTo>
                      <a:pt x="50" y="12"/>
                    </a:lnTo>
                    <a:lnTo>
                      <a:pt x="46" y="12"/>
                    </a:lnTo>
                    <a:lnTo>
                      <a:pt x="35" y="12"/>
                    </a:lnTo>
                    <a:lnTo>
                      <a:pt x="27" y="20"/>
                    </a:lnTo>
                    <a:lnTo>
                      <a:pt x="27" y="58"/>
                    </a:lnTo>
                    <a:lnTo>
                      <a:pt x="27" y="66"/>
                    </a:lnTo>
                    <a:lnTo>
                      <a:pt x="27" y="69"/>
                    </a:lnTo>
                    <a:lnTo>
                      <a:pt x="27" y="73"/>
                    </a:lnTo>
                    <a:lnTo>
                      <a:pt x="31" y="73"/>
                    </a:lnTo>
                    <a:lnTo>
                      <a:pt x="39" y="73"/>
                    </a:lnTo>
                    <a:lnTo>
                      <a:pt x="39" y="77"/>
                    </a:lnTo>
                    <a:lnTo>
                      <a:pt x="0" y="77"/>
                    </a:lnTo>
                    <a:lnTo>
                      <a:pt x="0" y="73"/>
                    </a:lnTo>
                    <a:lnTo>
                      <a:pt x="4" y="73"/>
                    </a:lnTo>
                    <a:lnTo>
                      <a:pt x="8" y="73"/>
                    </a:lnTo>
                    <a:lnTo>
                      <a:pt x="12" y="73"/>
                    </a:lnTo>
                    <a:lnTo>
                      <a:pt x="12" y="66"/>
                    </a:lnTo>
                    <a:lnTo>
                      <a:pt x="12" y="58"/>
                    </a:lnTo>
                    <a:lnTo>
                      <a:pt x="12" y="31"/>
                    </a:lnTo>
                    <a:lnTo>
                      <a:pt x="12" y="20"/>
                    </a:lnTo>
                    <a:lnTo>
                      <a:pt x="12" y="16"/>
                    </a:lnTo>
                    <a:lnTo>
                      <a:pt x="12" y="12"/>
                    </a:lnTo>
                    <a:lnTo>
                      <a:pt x="8" y="8"/>
                    </a:lnTo>
                    <a:lnTo>
                      <a:pt x="4" y="8"/>
                    </a:lnTo>
                    <a:lnTo>
                      <a:pt x="4" y="12"/>
                    </a:lnTo>
                    <a:lnTo>
                      <a:pt x="0" y="8"/>
                    </a:lnTo>
                    <a:lnTo>
                      <a:pt x="23" y="0"/>
                    </a:lnTo>
                    <a:lnTo>
                      <a:pt x="27" y="0"/>
                    </a:lnTo>
                    <a:lnTo>
                      <a:pt x="27" y="16"/>
                    </a:lnTo>
                    <a:close/>
                  </a:path>
                </a:pathLst>
              </a:custGeom>
              <a:solidFill>
                <a:srgbClr val="000000"/>
              </a:solidFill>
              <a:ln w="0">
                <a:solidFill>
                  <a:srgbClr val="000000"/>
                </a:solidFill>
                <a:round/>
                <a:headEnd/>
                <a:tailEnd/>
              </a:ln>
            </p:spPr>
            <p:txBody>
              <a:bodyPr/>
              <a:lstStyle/>
              <a:p>
                <a:endParaRPr lang="en-CA"/>
              </a:p>
            </p:txBody>
          </p:sp>
          <p:sp>
            <p:nvSpPr>
              <p:cNvPr id="15840" name="Freeform 191"/>
              <p:cNvSpPr>
                <a:spLocks noEditPoints="1"/>
              </p:cNvSpPr>
              <p:nvPr/>
            </p:nvSpPr>
            <p:spPr bwMode="auto">
              <a:xfrm>
                <a:off x="580" y="2400"/>
                <a:ext cx="65" cy="77"/>
              </a:xfrm>
              <a:custGeom>
                <a:avLst/>
                <a:gdLst>
                  <a:gd name="T0" fmla="*/ 11 w 65"/>
                  <a:gd name="T1" fmla="*/ 31 h 77"/>
                  <a:gd name="T2" fmla="*/ 15 w 65"/>
                  <a:gd name="T3" fmla="*/ 43 h 77"/>
                  <a:gd name="T4" fmla="*/ 23 w 65"/>
                  <a:gd name="T5" fmla="*/ 54 h 77"/>
                  <a:gd name="T6" fmla="*/ 30 w 65"/>
                  <a:gd name="T7" fmla="*/ 62 h 77"/>
                  <a:gd name="T8" fmla="*/ 38 w 65"/>
                  <a:gd name="T9" fmla="*/ 66 h 77"/>
                  <a:gd name="T10" fmla="*/ 46 w 65"/>
                  <a:gd name="T11" fmla="*/ 62 h 77"/>
                  <a:gd name="T12" fmla="*/ 53 w 65"/>
                  <a:gd name="T13" fmla="*/ 62 h 77"/>
                  <a:gd name="T14" fmla="*/ 57 w 65"/>
                  <a:gd name="T15" fmla="*/ 54 h 77"/>
                  <a:gd name="T16" fmla="*/ 61 w 65"/>
                  <a:gd name="T17" fmla="*/ 46 h 77"/>
                  <a:gd name="T18" fmla="*/ 65 w 65"/>
                  <a:gd name="T19" fmla="*/ 50 h 77"/>
                  <a:gd name="T20" fmla="*/ 61 w 65"/>
                  <a:gd name="T21" fmla="*/ 58 h 77"/>
                  <a:gd name="T22" fmla="*/ 53 w 65"/>
                  <a:gd name="T23" fmla="*/ 69 h 77"/>
                  <a:gd name="T24" fmla="*/ 46 w 65"/>
                  <a:gd name="T25" fmla="*/ 77 h 77"/>
                  <a:gd name="T26" fmla="*/ 34 w 65"/>
                  <a:gd name="T27" fmla="*/ 77 h 77"/>
                  <a:gd name="T28" fmla="*/ 19 w 65"/>
                  <a:gd name="T29" fmla="*/ 77 h 77"/>
                  <a:gd name="T30" fmla="*/ 11 w 65"/>
                  <a:gd name="T31" fmla="*/ 69 h 77"/>
                  <a:gd name="T32" fmla="*/ 4 w 65"/>
                  <a:gd name="T33" fmla="*/ 62 h 77"/>
                  <a:gd name="T34" fmla="*/ 0 w 65"/>
                  <a:gd name="T35" fmla="*/ 50 h 77"/>
                  <a:gd name="T36" fmla="*/ 0 w 65"/>
                  <a:gd name="T37" fmla="*/ 39 h 77"/>
                  <a:gd name="T38" fmla="*/ 0 w 65"/>
                  <a:gd name="T39" fmla="*/ 27 h 77"/>
                  <a:gd name="T40" fmla="*/ 4 w 65"/>
                  <a:gd name="T41" fmla="*/ 20 h 77"/>
                  <a:gd name="T42" fmla="*/ 11 w 65"/>
                  <a:gd name="T43" fmla="*/ 12 h 77"/>
                  <a:gd name="T44" fmla="*/ 19 w 65"/>
                  <a:gd name="T45" fmla="*/ 4 h 77"/>
                  <a:gd name="T46" fmla="*/ 27 w 65"/>
                  <a:gd name="T47" fmla="*/ 0 h 77"/>
                  <a:gd name="T48" fmla="*/ 34 w 65"/>
                  <a:gd name="T49" fmla="*/ 0 h 77"/>
                  <a:gd name="T50" fmla="*/ 46 w 65"/>
                  <a:gd name="T51" fmla="*/ 0 h 77"/>
                  <a:gd name="T52" fmla="*/ 57 w 65"/>
                  <a:gd name="T53" fmla="*/ 8 h 77"/>
                  <a:gd name="T54" fmla="*/ 61 w 65"/>
                  <a:gd name="T55" fmla="*/ 16 h 77"/>
                  <a:gd name="T56" fmla="*/ 65 w 65"/>
                  <a:gd name="T57" fmla="*/ 31 h 77"/>
                  <a:gd name="T58" fmla="*/ 11 w 65"/>
                  <a:gd name="T59" fmla="*/ 31 h 77"/>
                  <a:gd name="T60" fmla="*/ 11 w 65"/>
                  <a:gd name="T61" fmla="*/ 23 h 77"/>
                  <a:gd name="T62" fmla="*/ 46 w 65"/>
                  <a:gd name="T63" fmla="*/ 23 h 77"/>
                  <a:gd name="T64" fmla="*/ 46 w 65"/>
                  <a:gd name="T65" fmla="*/ 20 h 77"/>
                  <a:gd name="T66" fmla="*/ 46 w 65"/>
                  <a:gd name="T67" fmla="*/ 16 h 77"/>
                  <a:gd name="T68" fmla="*/ 42 w 65"/>
                  <a:gd name="T69" fmla="*/ 12 h 77"/>
                  <a:gd name="T70" fmla="*/ 38 w 65"/>
                  <a:gd name="T71" fmla="*/ 8 h 77"/>
                  <a:gd name="T72" fmla="*/ 34 w 65"/>
                  <a:gd name="T73" fmla="*/ 4 h 77"/>
                  <a:gd name="T74" fmla="*/ 30 w 65"/>
                  <a:gd name="T75" fmla="*/ 4 h 77"/>
                  <a:gd name="T76" fmla="*/ 23 w 65"/>
                  <a:gd name="T77" fmla="*/ 8 h 77"/>
                  <a:gd name="T78" fmla="*/ 19 w 65"/>
                  <a:gd name="T79" fmla="*/ 8 h 77"/>
                  <a:gd name="T80" fmla="*/ 15 w 65"/>
                  <a:gd name="T81" fmla="*/ 16 h 77"/>
                  <a:gd name="T82" fmla="*/ 11 w 65"/>
                  <a:gd name="T83" fmla="*/ 23 h 77"/>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5"/>
                  <a:gd name="T127" fmla="*/ 0 h 77"/>
                  <a:gd name="T128" fmla="*/ 65 w 65"/>
                  <a:gd name="T129" fmla="*/ 77 h 77"/>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5" h="77">
                    <a:moveTo>
                      <a:pt x="11" y="31"/>
                    </a:moveTo>
                    <a:lnTo>
                      <a:pt x="15" y="43"/>
                    </a:lnTo>
                    <a:lnTo>
                      <a:pt x="23" y="54"/>
                    </a:lnTo>
                    <a:lnTo>
                      <a:pt x="30" y="62"/>
                    </a:lnTo>
                    <a:lnTo>
                      <a:pt x="38" y="66"/>
                    </a:lnTo>
                    <a:lnTo>
                      <a:pt x="46" y="62"/>
                    </a:lnTo>
                    <a:lnTo>
                      <a:pt x="53" y="62"/>
                    </a:lnTo>
                    <a:lnTo>
                      <a:pt x="57" y="54"/>
                    </a:lnTo>
                    <a:lnTo>
                      <a:pt x="61" y="46"/>
                    </a:lnTo>
                    <a:lnTo>
                      <a:pt x="65" y="50"/>
                    </a:lnTo>
                    <a:lnTo>
                      <a:pt x="61" y="58"/>
                    </a:lnTo>
                    <a:lnTo>
                      <a:pt x="53" y="69"/>
                    </a:lnTo>
                    <a:lnTo>
                      <a:pt x="46" y="77"/>
                    </a:lnTo>
                    <a:lnTo>
                      <a:pt x="34" y="77"/>
                    </a:lnTo>
                    <a:lnTo>
                      <a:pt x="19" y="77"/>
                    </a:lnTo>
                    <a:lnTo>
                      <a:pt x="11" y="69"/>
                    </a:lnTo>
                    <a:lnTo>
                      <a:pt x="4" y="62"/>
                    </a:lnTo>
                    <a:lnTo>
                      <a:pt x="0" y="50"/>
                    </a:lnTo>
                    <a:lnTo>
                      <a:pt x="0" y="39"/>
                    </a:lnTo>
                    <a:lnTo>
                      <a:pt x="0" y="27"/>
                    </a:lnTo>
                    <a:lnTo>
                      <a:pt x="4" y="20"/>
                    </a:lnTo>
                    <a:lnTo>
                      <a:pt x="11" y="12"/>
                    </a:lnTo>
                    <a:lnTo>
                      <a:pt x="19" y="4"/>
                    </a:lnTo>
                    <a:lnTo>
                      <a:pt x="27" y="0"/>
                    </a:lnTo>
                    <a:lnTo>
                      <a:pt x="34" y="0"/>
                    </a:lnTo>
                    <a:lnTo>
                      <a:pt x="46" y="0"/>
                    </a:lnTo>
                    <a:lnTo>
                      <a:pt x="57" y="8"/>
                    </a:lnTo>
                    <a:lnTo>
                      <a:pt x="61" y="16"/>
                    </a:lnTo>
                    <a:lnTo>
                      <a:pt x="65" y="31"/>
                    </a:lnTo>
                    <a:lnTo>
                      <a:pt x="11" y="31"/>
                    </a:lnTo>
                    <a:close/>
                    <a:moveTo>
                      <a:pt x="11" y="23"/>
                    </a:moveTo>
                    <a:lnTo>
                      <a:pt x="46" y="23"/>
                    </a:lnTo>
                    <a:lnTo>
                      <a:pt x="46" y="20"/>
                    </a:lnTo>
                    <a:lnTo>
                      <a:pt x="46" y="16"/>
                    </a:lnTo>
                    <a:lnTo>
                      <a:pt x="42" y="12"/>
                    </a:lnTo>
                    <a:lnTo>
                      <a:pt x="38" y="8"/>
                    </a:lnTo>
                    <a:lnTo>
                      <a:pt x="34" y="4"/>
                    </a:lnTo>
                    <a:lnTo>
                      <a:pt x="30" y="4"/>
                    </a:lnTo>
                    <a:lnTo>
                      <a:pt x="23" y="8"/>
                    </a:lnTo>
                    <a:lnTo>
                      <a:pt x="19" y="8"/>
                    </a:lnTo>
                    <a:lnTo>
                      <a:pt x="15" y="16"/>
                    </a:lnTo>
                    <a:lnTo>
                      <a:pt x="11" y="23"/>
                    </a:lnTo>
                    <a:close/>
                  </a:path>
                </a:pathLst>
              </a:custGeom>
              <a:solidFill>
                <a:srgbClr val="000000"/>
              </a:solidFill>
              <a:ln w="0">
                <a:solidFill>
                  <a:srgbClr val="000000"/>
                </a:solidFill>
                <a:round/>
                <a:headEnd/>
                <a:tailEnd/>
              </a:ln>
            </p:spPr>
            <p:txBody>
              <a:bodyPr/>
              <a:lstStyle/>
              <a:p>
                <a:endParaRPr lang="en-CA"/>
              </a:p>
            </p:txBody>
          </p:sp>
          <p:sp>
            <p:nvSpPr>
              <p:cNvPr id="15841" name="Freeform 192"/>
              <p:cNvSpPr>
                <a:spLocks/>
              </p:cNvSpPr>
              <p:nvPr/>
            </p:nvSpPr>
            <p:spPr bwMode="auto">
              <a:xfrm>
                <a:off x="660" y="2400"/>
                <a:ext cx="50" cy="77"/>
              </a:xfrm>
              <a:custGeom>
                <a:avLst/>
                <a:gdLst>
                  <a:gd name="T0" fmla="*/ 46 w 50"/>
                  <a:gd name="T1" fmla="*/ 0 h 77"/>
                  <a:gd name="T2" fmla="*/ 46 w 50"/>
                  <a:gd name="T3" fmla="*/ 27 h 77"/>
                  <a:gd name="T4" fmla="*/ 42 w 50"/>
                  <a:gd name="T5" fmla="*/ 27 h 77"/>
                  <a:gd name="T6" fmla="*/ 39 w 50"/>
                  <a:gd name="T7" fmla="*/ 16 h 77"/>
                  <a:gd name="T8" fmla="*/ 35 w 50"/>
                  <a:gd name="T9" fmla="*/ 8 h 77"/>
                  <a:gd name="T10" fmla="*/ 31 w 50"/>
                  <a:gd name="T11" fmla="*/ 4 h 77"/>
                  <a:gd name="T12" fmla="*/ 23 w 50"/>
                  <a:gd name="T13" fmla="*/ 4 h 77"/>
                  <a:gd name="T14" fmla="*/ 16 w 50"/>
                  <a:gd name="T15" fmla="*/ 4 h 77"/>
                  <a:gd name="T16" fmla="*/ 12 w 50"/>
                  <a:gd name="T17" fmla="*/ 8 h 77"/>
                  <a:gd name="T18" fmla="*/ 12 w 50"/>
                  <a:gd name="T19" fmla="*/ 12 h 77"/>
                  <a:gd name="T20" fmla="*/ 8 w 50"/>
                  <a:gd name="T21" fmla="*/ 16 h 77"/>
                  <a:gd name="T22" fmla="*/ 12 w 50"/>
                  <a:gd name="T23" fmla="*/ 20 h 77"/>
                  <a:gd name="T24" fmla="*/ 12 w 50"/>
                  <a:gd name="T25" fmla="*/ 23 h 77"/>
                  <a:gd name="T26" fmla="*/ 16 w 50"/>
                  <a:gd name="T27" fmla="*/ 27 h 77"/>
                  <a:gd name="T28" fmla="*/ 23 w 50"/>
                  <a:gd name="T29" fmla="*/ 27 h 77"/>
                  <a:gd name="T30" fmla="*/ 35 w 50"/>
                  <a:gd name="T31" fmla="*/ 35 h 77"/>
                  <a:gd name="T32" fmla="*/ 42 w 50"/>
                  <a:gd name="T33" fmla="*/ 39 h 77"/>
                  <a:gd name="T34" fmla="*/ 46 w 50"/>
                  <a:gd name="T35" fmla="*/ 46 h 77"/>
                  <a:gd name="T36" fmla="*/ 50 w 50"/>
                  <a:gd name="T37" fmla="*/ 54 h 77"/>
                  <a:gd name="T38" fmla="*/ 46 w 50"/>
                  <a:gd name="T39" fmla="*/ 66 h 77"/>
                  <a:gd name="T40" fmla="*/ 42 w 50"/>
                  <a:gd name="T41" fmla="*/ 73 h 77"/>
                  <a:gd name="T42" fmla="*/ 35 w 50"/>
                  <a:gd name="T43" fmla="*/ 77 h 77"/>
                  <a:gd name="T44" fmla="*/ 23 w 50"/>
                  <a:gd name="T45" fmla="*/ 77 h 77"/>
                  <a:gd name="T46" fmla="*/ 16 w 50"/>
                  <a:gd name="T47" fmla="*/ 77 h 77"/>
                  <a:gd name="T48" fmla="*/ 8 w 50"/>
                  <a:gd name="T49" fmla="*/ 77 h 77"/>
                  <a:gd name="T50" fmla="*/ 4 w 50"/>
                  <a:gd name="T51" fmla="*/ 73 h 77"/>
                  <a:gd name="T52" fmla="*/ 4 w 50"/>
                  <a:gd name="T53" fmla="*/ 73 h 77"/>
                  <a:gd name="T54" fmla="*/ 4 w 50"/>
                  <a:gd name="T55" fmla="*/ 77 h 77"/>
                  <a:gd name="T56" fmla="*/ 0 w 50"/>
                  <a:gd name="T57" fmla="*/ 77 h 77"/>
                  <a:gd name="T58" fmla="*/ 0 w 50"/>
                  <a:gd name="T59" fmla="*/ 77 h 77"/>
                  <a:gd name="T60" fmla="*/ 0 w 50"/>
                  <a:gd name="T61" fmla="*/ 50 h 77"/>
                  <a:gd name="T62" fmla="*/ 0 w 50"/>
                  <a:gd name="T63" fmla="*/ 50 h 77"/>
                  <a:gd name="T64" fmla="*/ 4 w 50"/>
                  <a:gd name="T65" fmla="*/ 62 h 77"/>
                  <a:gd name="T66" fmla="*/ 12 w 50"/>
                  <a:gd name="T67" fmla="*/ 69 h 77"/>
                  <a:gd name="T68" fmla="*/ 16 w 50"/>
                  <a:gd name="T69" fmla="*/ 73 h 77"/>
                  <a:gd name="T70" fmla="*/ 23 w 50"/>
                  <a:gd name="T71" fmla="*/ 73 h 77"/>
                  <a:gd name="T72" fmla="*/ 31 w 50"/>
                  <a:gd name="T73" fmla="*/ 73 h 77"/>
                  <a:gd name="T74" fmla="*/ 35 w 50"/>
                  <a:gd name="T75" fmla="*/ 69 h 77"/>
                  <a:gd name="T76" fmla="*/ 39 w 50"/>
                  <a:gd name="T77" fmla="*/ 66 h 77"/>
                  <a:gd name="T78" fmla="*/ 39 w 50"/>
                  <a:gd name="T79" fmla="*/ 62 h 77"/>
                  <a:gd name="T80" fmla="*/ 39 w 50"/>
                  <a:gd name="T81" fmla="*/ 58 h 77"/>
                  <a:gd name="T82" fmla="*/ 35 w 50"/>
                  <a:gd name="T83" fmla="*/ 54 h 77"/>
                  <a:gd name="T84" fmla="*/ 27 w 50"/>
                  <a:gd name="T85" fmla="*/ 46 h 77"/>
                  <a:gd name="T86" fmla="*/ 19 w 50"/>
                  <a:gd name="T87" fmla="*/ 43 h 77"/>
                  <a:gd name="T88" fmla="*/ 8 w 50"/>
                  <a:gd name="T89" fmla="*/ 39 h 77"/>
                  <a:gd name="T90" fmla="*/ 4 w 50"/>
                  <a:gd name="T91" fmla="*/ 31 h 77"/>
                  <a:gd name="T92" fmla="*/ 0 w 50"/>
                  <a:gd name="T93" fmla="*/ 27 h 77"/>
                  <a:gd name="T94" fmla="*/ 0 w 50"/>
                  <a:gd name="T95" fmla="*/ 20 h 77"/>
                  <a:gd name="T96" fmla="*/ 0 w 50"/>
                  <a:gd name="T97" fmla="*/ 12 h 77"/>
                  <a:gd name="T98" fmla="*/ 4 w 50"/>
                  <a:gd name="T99" fmla="*/ 4 h 77"/>
                  <a:gd name="T100" fmla="*/ 12 w 50"/>
                  <a:gd name="T101" fmla="*/ 0 h 77"/>
                  <a:gd name="T102" fmla="*/ 23 w 50"/>
                  <a:gd name="T103" fmla="*/ 0 h 77"/>
                  <a:gd name="T104" fmla="*/ 27 w 50"/>
                  <a:gd name="T105" fmla="*/ 0 h 77"/>
                  <a:gd name="T106" fmla="*/ 35 w 50"/>
                  <a:gd name="T107" fmla="*/ 0 h 77"/>
                  <a:gd name="T108" fmla="*/ 39 w 50"/>
                  <a:gd name="T109" fmla="*/ 4 h 77"/>
                  <a:gd name="T110" fmla="*/ 39 w 50"/>
                  <a:gd name="T111" fmla="*/ 4 h 77"/>
                  <a:gd name="T112" fmla="*/ 39 w 50"/>
                  <a:gd name="T113" fmla="*/ 4 h 77"/>
                  <a:gd name="T114" fmla="*/ 42 w 50"/>
                  <a:gd name="T115" fmla="*/ 4 h 77"/>
                  <a:gd name="T116" fmla="*/ 42 w 50"/>
                  <a:gd name="T117" fmla="*/ 0 h 77"/>
                  <a:gd name="T118" fmla="*/ 42 w 50"/>
                  <a:gd name="T119" fmla="*/ 0 h 77"/>
                  <a:gd name="T120" fmla="*/ 46 w 50"/>
                  <a:gd name="T121" fmla="*/ 0 h 7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0"/>
                  <a:gd name="T184" fmla="*/ 0 h 77"/>
                  <a:gd name="T185" fmla="*/ 50 w 50"/>
                  <a:gd name="T186" fmla="*/ 77 h 7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0" h="77">
                    <a:moveTo>
                      <a:pt x="46" y="0"/>
                    </a:moveTo>
                    <a:lnTo>
                      <a:pt x="46" y="27"/>
                    </a:lnTo>
                    <a:lnTo>
                      <a:pt x="42" y="27"/>
                    </a:lnTo>
                    <a:lnTo>
                      <a:pt x="39" y="16"/>
                    </a:lnTo>
                    <a:lnTo>
                      <a:pt x="35" y="8"/>
                    </a:lnTo>
                    <a:lnTo>
                      <a:pt x="31" y="4"/>
                    </a:lnTo>
                    <a:lnTo>
                      <a:pt x="23" y="4"/>
                    </a:lnTo>
                    <a:lnTo>
                      <a:pt x="16" y="4"/>
                    </a:lnTo>
                    <a:lnTo>
                      <a:pt x="12" y="8"/>
                    </a:lnTo>
                    <a:lnTo>
                      <a:pt x="12" y="12"/>
                    </a:lnTo>
                    <a:lnTo>
                      <a:pt x="8" y="16"/>
                    </a:lnTo>
                    <a:lnTo>
                      <a:pt x="12" y="20"/>
                    </a:lnTo>
                    <a:lnTo>
                      <a:pt x="12" y="23"/>
                    </a:lnTo>
                    <a:lnTo>
                      <a:pt x="16" y="27"/>
                    </a:lnTo>
                    <a:lnTo>
                      <a:pt x="23" y="27"/>
                    </a:lnTo>
                    <a:lnTo>
                      <a:pt x="35" y="35"/>
                    </a:lnTo>
                    <a:lnTo>
                      <a:pt x="42" y="39"/>
                    </a:lnTo>
                    <a:lnTo>
                      <a:pt x="46" y="46"/>
                    </a:lnTo>
                    <a:lnTo>
                      <a:pt x="50" y="54"/>
                    </a:lnTo>
                    <a:lnTo>
                      <a:pt x="46" y="66"/>
                    </a:lnTo>
                    <a:lnTo>
                      <a:pt x="42" y="73"/>
                    </a:lnTo>
                    <a:lnTo>
                      <a:pt x="35" y="77"/>
                    </a:lnTo>
                    <a:lnTo>
                      <a:pt x="23" y="77"/>
                    </a:lnTo>
                    <a:lnTo>
                      <a:pt x="16" y="77"/>
                    </a:lnTo>
                    <a:lnTo>
                      <a:pt x="8" y="77"/>
                    </a:lnTo>
                    <a:lnTo>
                      <a:pt x="4" y="73"/>
                    </a:lnTo>
                    <a:lnTo>
                      <a:pt x="4" y="77"/>
                    </a:lnTo>
                    <a:lnTo>
                      <a:pt x="0" y="77"/>
                    </a:lnTo>
                    <a:lnTo>
                      <a:pt x="0" y="50"/>
                    </a:lnTo>
                    <a:lnTo>
                      <a:pt x="4" y="62"/>
                    </a:lnTo>
                    <a:lnTo>
                      <a:pt x="12" y="69"/>
                    </a:lnTo>
                    <a:lnTo>
                      <a:pt x="16" y="73"/>
                    </a:lnTo>
                    <a:lnTo>
                      <a:pt x="23" y="73"/>
                    </a:lnTo>
                    <a:lnTo>
                      <a:pt x="31" y="73"/>
                    </a:lnTo>
                    <a:lnTo>
                      <a:pt x="35" y="69"/>
                    </a:lnTo>
                    <a:lnTo>
                      <a:pt x="39" y="66"/>
                    </a:lnTo>
                    <a:lnTo>
                      <a:pt x="39" y="62"/>
                    </a:lnTo>
                    <a:lnTo>
                      <a:pt x="39" y="58"/>
                    </a:lnTo>
                    <a:lnTo>
                      <a:pt x="35" y="54"/>
                    </a:lnTo>
                    <a:lnTo>
                      <a:pt x="27" y="46"/>
                    </a:lnTo>
                    <a:lnTo>
                      <a:pt x="19" y="43"/>
                    </a:lnTo>
                    <a:lnTo>
                      <a:pt x="8" y="39"/>
                    </a:lnTo>
                    <a:lnTo>
                      <a:pt x="4" y="31"/>
                    </a:lnTo>
                    <a:lnTo>
                      <a:pt x="0" y="27"/>
                    </a:lnTo>
                    <a:lnTo>
                      <a:pt x="0" y="20"/>
                    </a:lnTo>
                    <a:lnTo>
                      <a:pt x="0" y="12"/>
                    </a:lnTo>
                    <a:lnTo>
                      <a:pt x="4" y="4"/>
                    </a:lnTo>
                    <a:lnTo>
                      <a:pt x="12" y="0"/>
                    </a:lnTo>
                    <a:lnTo>
                      <a:pt x="23" y="0"/>
                    </a:lnTo>
                    <a:lnTo>
                      <a:pt x="27" y="0"/>
                    </a:lnTo>
                    <a:lnTo>
                      <a:pt x="35" y="0"/>
                    </a:lnTo>
                    <a:lnTo>
                      <a:pt x="39" y="4"/>
                    </a:lnTo>
                    <a:lnTo>
                      <a:pt x="42" y="4"/>
                    </a:lnTo>
                    <a:lnTo>
                      <a:pt x="42" y="0"/>
                    </a:lnTo>
                    <a:lnTo>
                      <a:pt x="46" y="0"/>
                    </a:lnTo>
                    <a:close/>
                  </a:path>
                </a:pathLst>
              </a:custGeom>
              <a:solidFill>
                <a:srgbClr val="000000"/>
              </a:solidFill>
              <a:ln w="0">
                <a:solidFill>
                  <a:srgbClr val="000000"/>
                </a:solidFill>
                <a:round/>
                <a:headEnd/>
                <a:tailEnd/>
              </a:ln>
            </p:spPr>
            <p:txBody>
              <a:bodyPr/>
              <a:lstStyle/>
              <a:p>
                <a:endParaRPr lang="en-CA"/>
              </a:p>
            </p:txBody>
          </p:sp>
          <p:sp>
            <p:nvSpPr>
              <p:cNvPr id="15842" name="Freeform 193"/>
              <p:cNvSpPr>
                <a:spLocks noEditPoints="1"/>
              </p:cNvSpPr>
              <p:nvPr/>
            </p:nvSpPr>
            <p:spPr bwMode="auto">
              <a:xfrm>
                <a:off x="722" y="2400"/>
                <a:ext cx="61" cy="77"/>
              </a:xfrm>
              <a:custGeom>
                <a:avLst/>
                <a:gdLst>
                  <a:gd name="T0" fmla="*/ 11 w 61"/>
                  <a:gd name="T1" fmla="*/ 31 h 77"/>
                  <a:gd name="T2" fmla="*/ 11 w 61"/>
                  <a:gd name="T3" fmla="*/ 43 h 77"/>
                  <a:gd name="T4" fmla="*/ 19 w 61"/>
                  <a:gd name="T5" fmla="*/ 54 h 77"/>
                  <a:gd name="T6" fmla="*/ 27 w 61"/>
                  <a:gd name="T7" fmla="*/ 62 h 77"/>
                  <a:gd name="T8" fmla="*/ 38 w 61"/>
                  <a:gd name="T9" fmla="*/ 66 h 77"/>
                  <a:gd name="T10" fmla="*/ 46 w 61"/>
                  <a:gd name="T11" fmla="*/ 62 h 77"/>
                  <a:gd name="T12" fmla="*/ 50 w 61"/>
                  <a:gd name="T13" fmla="*/ 62 h 77"/>
                  <a:gd name="T14" fmla="*/ 57 w 61"/>
                  <a:gd name="T15" fmla="*/ 54 h 77"/>
                  <a:gd name="T16" fmla="*/ 61 w 61"/>
                  <a:gd name="T17" fmla="*/ 46 h 77"/>
                  <a:gd name="T18" fmla="*/ 61 w 61"/>
                  <a:gd name="T19" fmla="*/ 50 h 77"/>
                  <a:gd name="T20" fmla="*/ 57 w 61"/>
                  <a:gd name="T21" fmla="*/ 58 h 77"/>
                  <a:gd name="T22" fmla="*/ 53 w 61"/>
                  <a:gd name="T23" fmla="*/ 69 h 77"/>
                  <a:gd name="T24" fmla="*/ 42 w 61"/>
                  <a:gd name="T25" fmla="*/ 77 h 77"/>
                  <a:gd name="T26" fmla="*/ 30 w 61"/>
                  <a:gd name="T27" fmla="*/ 77 h 77"/>
                  <a:gd name="T28" fmla="*/ 19 w 61"/>
                  <a:gd name="T29" fmla="*/ 77 h 77"/>
                  <a:gd name="T30" fmla="*/ 7 w 61"/>
                  <a:gd name="T31" fmla="*/ 69 h 77"/>
                  <a:gd name="T32" fmla="*/ 4 w 61"/>
                  <a:gd name="T33" fmla="*/ 62 h 77"/>
                  <a:gd name="T34" fmla="*/ 0 w 61"/>
                  <a:gd name="T35" fmla="*/ 50 h 77"/>
                  <a:gd name="T36" fmla="*/ 0 w 61"/>
                  <a:gd name="T37" fmla="*/ 39 h 77"/>
                  <a:gd name="T38" fmla="*/ 0 w 61"/>
                  <a:gd name="T39" fmla="*/ 27 h 77"/>
                  <a:gd name="T40" fmla="*/ 4 w 61"/>
                  <a:gd name="T41" fmla="*/ 20 h 77"/>
                  <a:gd name="T42" fmla="*/ 7 w 61"/>
                  <a:gd name="T43" fmla="*/ 12 h 77"/>
                  <a:gd name="T44" fmla="*/ 15 w 61"/>
                  <a:gd name="T45" fmla="*/ 4 h 77"/>
                  <a:gd name="T46" fmla="*/ 23 w 61"/>
                  <a:gd name="T47" fmla="*/ 0 h 77"/>
                  <a:gd name="T48" fmla="*/ 34 w 61"/>
                  <a:gd name="T49" fmla="*/ 0 h 77"/>
                  <a:gd name="T50" fmla="*/ 46 w 61"/>
                  <a:gd name="T51" fmla="*/ 0 h 77"/>
                  <a:gd name="T52" fmla="*/ 53 w 61"/>
                  <a:gd name="T53" fmla="*/ 8 h 77"/>
                  <a:gd name="T54" fmla="*/ 61 w 61"/>
                  <a:gd name="T55" fmla="*/ 16 h 77"/>
                  <a:gd name="T56" fmla="*/ 61 w 61"/>
                  <a:gd name="T57" fmla="*/ 31 h 77"/>
                  <a:gd name="T58" fmla="*/ 11 w 61"/>
                  <a:gd name="T59" fmla="*/ 31 h 77"/>
                  <a:gd name="T60" fmla="*/ 11 w 61"/>
                  <a:gd name="T61" fmla="*/ 23 h 77"/>
                  <a:gd name="T62" fmla="*/ 46 w 61"/>
                  <a:gd name="T63" fmla="*/ 23 h 77"/>
                  <a:gd name="T64" fmla="*/ 42 w 61"/>
                  <a:gd name="T65" fmla="*/ 20 h 77"/>
                  <a:gd name="T66" fmla="*/ 42 w 61"/>
                  <a:gd name="T67" fmla="*/ 16 h 77"/>
                  <a:gd name="T68" fmla="*/ 42 w 61"/>
                  <a:gd name="T69" fmla="*/ 12 h 77"/>
                  <a:gd name="T70" fmla="*/ 38 w 61"/>
                  <a:gd name="T71" fmla="*/ 8 h 77"/>
                  <a:gd name="T72" fmla="*/ 34 w 61"/>
                  <a:gd name="T73" fmla="*/ 4 h 77"/>
                  <a:gd name="T74" fmla="*/ 27 w 61"/>
                  <a:gd name="T75" fmla="*/ 4 h 77"/>
                  <a:gd name="T76" fmla="*/ 23 w 61"/>
                  <a:gd name="T77" fmla="*/ 8 h 77"/>
                  <a:gd name="T78" fmla="*/ 15 w 61"/>
                  <a:gd name="T79" fmla="*/ 8 h 77"/>
                  <a:gd name="T80" fmla="*/ 11 w 61"/>
                  <a:gd name="T81" fmla="*/ 16 h 77"/>
                  <a:gd name="T82" fmla="*/ 11 w 61"/>
                  <a:gd name="T83" fmla="*/ 23 h 77"/>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1"/>
                  <a:gd name="T127" fmla="*/ 0 h 77"/>
                  <a:gd name="T128" fmla="*/ 61 w 61"/>
                  <a:gd name="T129" fmla="*/ 77 h 77"/>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1" h="77">
                    <a:moveTo>
                      <a:pt x="11" y="31"/>
                    </a:moveTo>
                    <a:lnTo>
                      <a:pt x="11" y="43"/>
                    </a:lnTo>
                    <a:lnTo>
                      <a:pt x="19" y="54"/>
                    </a:lnTo>
                    <a:lnTo>
                      <a:pt x="27" y="62"/>
                    </a:lnTo>
                    <a:lnTo>
                      <a:pt x="38" y="66"/>
                    </a:lnTo>
                    <a:lnTo>
                      <a:pt x="46" y="62"/>
                    </a:lnTo>
                    <a:lnTo>
                      <a:pt x="50" y="62"/>
                    </a:lnTo>
                    <a:lnTo>
                      <a:pt x="57" y="54"/>
                    </a:lnTo>
                    <a:lnTo>
                      <a:pt x="61" y="46"/>
                    </a:lnTo>
                    <a:lnTo>
                      <a:pt x="61" y="50"/>
                    </a:lnTo>
                    <a:lnTo>
                      <a:pt x="57" y="58"/>
                    </a:lnTo>
                    <a:lnTo>
                      <a:pt x="53" y="69"/>
                    </a:lnTo>
                    <a:lnTo>
                      <a:pt x="42" y="77"/>
                    </a:lnTo>
                    <a:lnTo>
                      <a:pt x="30" y="77"/>
                    </a:lnTo>
                    <a:lnTo>
                      <a:pt x="19" y="77"/>
                    </a:lnTo>
                    <a:lnTo>
                      <a:pt x="7" y="69"/>
                    </a:lnTo>
                    <a:lnTo>
                      <a:pt x="4" y="62"/>
                    </a:lnTo>
                    <a:lnTo>
                      <a:pt x="0" y="50"/>
                    </a:lnTo>
                    <a:lnTo>
                      <a:pt x="0" y="39"/>
                    </a:lnTo>
                    <a:lnTo>
                      <a:pt x="0" y="27"/>
                    </a:lnTo>
                    <a:lnTo>
                      <a:pt x="4" y="20"/>
                    </a:lnTo>
                    <a:lnTo>
                      <a:pt x="7" y="12"/>
                    </a:lnTo>
                    <a:lnTo>
                      <a:pt x="15" y="4"/>
                    </a:lnTo>
                    <a:lnTo>
                      <a:pt x="23" y="0"/>
                    </a:lnTo>
                    <a:lnTo>
                      <a:pt x="34" y="0"/>
                    </a:lnTo>
                    <a:lnTo>
                      <a:pt x="46" y="0"/>
                    </a:lnTo>
                    <a:lnTo>
                      <a:pt x="53" y="8"/>
                    </a:lnTo>
                    <a:lnTo>
                      <a:pt x="61" y="16"/>
                    </a:lnTo>
                    <a:lnTo>
                      <a:pt x="61" y="31"/>
                    </a:lnTo>
                    <a:lnTo>
                      <a:pt x="11" y="31"/>
                    </a:lnTo>
                    <a:close/>
                    <a:moveTo>
                      <a:pt x="11" y="23"/>
                    </a:moveTo>
                    <a:lnTo>
                      <a:pt x="46" y="23"/>
                    </a:lnTo>
                    <a:lnTo>
                      <a:pt x="42" y="20"/>
                    </a:lnTo>
                    <a:lnTo>
                      <a:pt x="42" y="16"/>
                    </a:lnTo>
                    <a:lnTo>
                      <a:pt x="42" y="12"/>
                    </a:lnTo>
                    <a:lnTo>
                      <a:pt x="38" y="8"/>
                    </a:lnTo>
                    <a:lnTo>
                      <a:pt x="34" y="4"/>
                    </a:lnTo>
                    <a:lnTo>
                      <a:pt x="27" y="4"/>
                    </a:lnTo>
                    <a:lnTo>
                      <a:pt x="23" y="8"/>
                    </a:lnTo>
                    <a:lnTo>
                      <a:pt x="15" y="8"/>
                    </a:lnTo>
                    <a:lnTo>
                      <a:pt x="11" y="16"/>
                    </a:lnTo>
                    <a:lnTo>
                      <a:pt x="11" y="23"/>
                    </a:lnTo>
                    <a:close/>
                  </a:path>
                </a:pathLst>
              </a:custGeom>
              <a:solidFill>
                <a:srgbClr val="000000"/>
              </a:solidFill>
              <a:ln w="0">
                <a:solidFill>
                  <a:srgbClr val="000000"/>
                </a:solidFill>
                <a:round/>
                <a:headEnd/>
                <a:tailEnd/>
              </a:ln>
            </p:spPr>
            <p:txBody>
              <a:bodyPr/>
              <a:lstStyle/>
              <a:p>
                <a:endParaRPr lang="en-CA"/>
              </a:p>
            </p:txBody>
          </p:sp>
          <p:sp>
            <p:nvSpPr>
              <p:cNvPr id="15843" name="Rectangle 194"/>
              <p:cNvSpPr>
                <a:spLocks noChangeArrowheads="1"/>
              </p:cNvSpPr>
              <p:nvPr/>
            </p:nvSpPr>
            <p:spPr bwMode="auto">
              <a:xfrm>
                <a:off x="833" y="23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5844" name="Rectangle 195"/>
              <p:cNvSpPr>
                <a:spLocks noChangeArrowheads="1"/>
              </p:cNvSpPr>
              <p:nvPr/>
            </p:nvSpPr>
            <p:spPr bwMode="auto">
              <a:xfrm>
                <a:off x="864" y="2335"/>
                <a:ext cx="7" cy="207"/>
              </a:xfrm>
              <a:prstGeom prst="rect">
                <a:avLst/>
              </a:prstGeom>
              <a:solidFill>
                <a:srgbClr val="000000"/>
              </a:solidFill>
              <a:ln w="0">
                <a:solidFill>
                  <a:srgbClr val="000000"/>
                </a:solidFill>
                <a:miter lim="800000"/>
                <a:headEnd/>
                <a:tailEnd/>
              </a:ln>
            </p:spPr>
            <p:txBody>
              <a:bodyPr/>
              <a:lstStyle/>
              <a:p>
                <a:endParaRPr lang="en-US"/>
              </a:p>
            </p:txBody>
          </p:sp>
          <p:sp>
            <p:nvSpPr>
              <p:cNvPr id="15845" name="Freeform 196"/>
              <p:cNvSpPr>
                <a:spLocks/>
              </p:cNvSpPr>
              <p:nvPr/>
            </p:nvSpPr>
            <p:spPr bwMode="auto">
              <a:xfrm>
                <a:off x="1063" y="2458"/>
                <a:ext cx="19" cy="19"/>
              </a:xfrm>
              <a:custGeom>
                <a:avLst/>
                <a:gdLst>
                  <a:gd name="T0" fmla="*/ 8 w 19"/>
                  <a:gd name="T1" fmla="*/ 0 h 19"/>
                  <a:gd name="T2" fmla="*/ 12 w 19"/>
                  <a:gd name="T3" fmla="*/ 4 h 19"/>
                  <a:gd name="T4" fmla="*/ 15 w 19"/>
                  <a:gd name="T5" fmla="*/ 4 h 19"/>
                  <a:gd name="T6" fmla="*/ 19 w 19"/>
                  <a:gd name="T7" fmla="*/ 8 h 19"/>
                  <a:gd name="T8" fmla="*/ 19 w 19"/>
                  <a:gd name="T9" fmla="*/ 11 h 19"/>
                  <a:gd name="T10" fmla="*/ 19 w 19"/>
                  <a:gd name="T11" fmla="*/ 15 h 19"/>
                  <a:gd name="T12" fmla="*/ 15 w 19"/>
                  <a:gd name="T13" fmla="*/ 19 h 19"/>
                  <a:gd name="T14" fmla="*/ 12 w 19"/>
                  <a:gd name="T15" fmla="*/ 19 h 19"/>
                  <a:gd name="T16" fmla="*/ 8 w 19"/>
                  <a:gd name="T17" fmla="*/ 19 h 19"/>
                  <a:gd name="T18" fmla="*/ 4 w 19"/>
                  <a:gd name="T19" fmla="*/ 19 h 19"/>
                  <a:gd name="T20" fmla="*/ 4 w 19"/>
                  <a:gd name="T21" fmla="*/ 19 h 19"/>
                  <a:gd name="T22" fmla="*/ 0 w 19"/>
                  <a:gd name="T23" fmla="*/ 15 h 19"/>
                  <a:gd name="T24" fmla="*/ 0 w 19"/>
                  <a:gd name="T25" fmla="*/ 11 h 19"/>
                  <a:gd name="T26" fmla="*/ 0 w 19"/>
                  <a:gd name="T27" fmla="*/ 8 h 19"/>
                  <a:gd name="T28" fmla="*/ 4 w 19"/>
                  <a:gd name="T29" fmla="*/ 4 h 19"/>
                  <a:gd name="T30" fmla="*/ 4 w 19"/>
                  <a:gd name="T31" fmla="*/ 0 h 19"/>
                  <a:gd name="T32" fmla="*/ 8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8" y="0"/>
                    </a:moveTo>
                    <a:lnTo>
                      <a:pt x="12" y="4"/>
                    </a:lnTo>
                    <a:lnTo>
                      <a:pt x="15" y="4"/>
                    </a:lnTo>
                    <a:lnTo>
                      <a:pt x="19" y="8"/>
                    </a:lnTo>
                    <a:lnTo>
                      <a:pt x="19" y="11"/>
                    </a:lnTo>
                    <a:lnTo>
                      <a:pt x="19" y="15"/>
                    </a:lnTo>
                    <a:lnTo>
                      <a:pt x="15" y="19"/>
                    </a:lnTo>
                    <a:lnTo>
                      <a:pt x="12" y="19"/>
                    </a:lnTo>
                    <a:lnTo>
                      <a:pt x="8" y="19"/>
                    </a:lnTo>
                    <a:lnTo>
                      <a:pt x="4" y="19"/>
                    </a:lnTo>
                    <a:lnTo>
                      <a:pt x="0" y="15"/>
                    </a:lnTo>
                    <a:lnTo>
                      <a:pt x="0" y="11"/>
                    </a:lnTo>
                    <a:lnTo>
                      <a:pt x="0" y="8"/>
                    </a:lnTo>
                    <a:lnTo>
                      <a:pt x="4" y="4"/>
                    </a:lnTo>
                    <a:lnTo>
                      <a:pt x="4" y="0"/>
                    </a:lnTo>
                    <a:lnTo>
                      <a:pt x="8" y="0"/>
                    </a:lnTo>
                    <a:close/>
                  </a:path>
                </a:pathLst>
              </a:custGeom>
              <a:solidFill>
                <a:srgbClr val="000000"/>
              </a:solidFill>
              <a:ln w="0">
                <a:solidFill>
                  <a:srgbClr val="000000"/>
                </a:solidFill>
                <a:round/>
                <a:headEnd/>
                <a:tailEnd/>
              </a:ln>
            </p:spPr>
            <p:txBody>
              <a:bodyPr/>
              <a:lstStyle/>
              <a:p>
                <a:endParaRPr lang="en-CA"/>
              </a:p>
            </p:txBody>
          </p:sp>
          <p:sp>
            <p:nvSpPr>
              <p:cNvPr id="15846" name="Freeform 197"/>
              <p:cNvSpPr>
                <a:spLocks noEditPoints="1"/>
              </p:cNvSpPr>
              <p:nvPr/>
            </p:nvSpPr>
            <p:spPr bwMode="auto">
              <a:xfrm>
                <a:off x="1098" y="2362"/>
                <a:ext cx="73" cy="115"/>
              </a:xfrm>
              <a:custGeom>
                <a:avLst/>
                <a:gdLst>
                  <a:gd name="T0" fmla="*/ 0 w 73"/>
                  <a:gd name="T1" fmla="*/ 58 h 115"/>
                  <a:gd name="T2" fmla="*/ 4 w 73"/>
                  <a:gd name="T3" fmla="*/ 42 h 115"/>
                  <a:gd name="T4" fmla="*/ 7 w 73"/>
                  <a:gd name="T5" fmla="*/ 27 h 115"/>
                  <a:gd name="T6" fmla="*/ 15 w 73"/>
                  <a:gd name="T7" fmla="*/ 15 h 115"/>
                  <a:gd name="T8" fmla="*/ 23 w 73"/>
                  <a:gd name="T9" fmla="*/ 8 h 115"/>
                  <a:gd name="T10" fmla="*/ 30 w 73"/>
                  <a:gd name="T11" fmla="*/ 4 h 115"/>
                  <a:gd name="T12" fmla="*/ 38 w 73"/>
                  <a:gd name="T13" fmla="*/ 0 h 115"/>
                  <a:gd name="T14" fmla="*/ 46 w 73"/>
                  <a:gd name="T15" fmla="*/ 4 h 115"/>
                  <a:gd name="T16" fmla="*/ 53 w 73"/>
                  <a:gd name="T17" fmla="*/ 8 h 115"/>
                  <a:gd name="T18" fmla="*/ 57 w 73"/>
                  <a:gd name="T19" fmla="*/ 15 h 115"/>
                  <a:gd name="T20" fmla="*/ 65 w 73"/>
                  <a:gd name="T21" fmla="*/ 27 h 115"/>
                  <a:gd name="T22" fmla="*/ 69 w 73"/>
                  <a:gd name="T23" fmla="*/ 42 h 115"/>
                  <a:gd name="T24" fmla="*/ 73 w 73"/>
                  <a:gd name="T25" fmla="*/ 58 h 115"/>
                  <a:gd name="T26" fmla="*/ 69 w 73"/>
                  <a:gd name="T27" fmla="*/ 77 h 115"/>
                  <a:gd name="T28" fmla="*/ 65 w 73"/>
                  <a:gd name="T29" fmla="*/ 92 h 115"/>
                  <a:gd name="T30" fmla="*/ 61 w 73"/>
                  <a:gd name="T31" fmla="*/ 104 h 115"/>
                  <a:gd name="T32" fmla="*/ 53 w 73"/>
                  <a:gd name="T33" fmla="*/ 111 h 115"/>
                  <a:gd name="T34" fmla="*/ 42 w 73"/>
                  <a:gd name="T35" fmla="*/ 115 h 115"/>
                  <a:gd name="T36" fmla="*/ 34 w 73"/>
                  <a:gd name="T37" fmla="*/ 115 h 115"/>
                  <a:gd name="T38" fmla="*/ 27 w 73"/>
                  <a:gd name="T39" fmla="*/ 115 h 115"/>
                  <a:gd name="T40" fmla="*/ 19 w 73"/>
                  <a:gd name="T41" fmla="*/ 107 h 115"/>
                  <a:gd name="T42" fmla="*/ 11 w 73"/>
                  <a:gd name="T43" fmla="*/ 96 h 115"/>
                  <a:gd name="T44" fmla="*/ 4 w 73"/>
                  <a:gd name="T45" fmla="*/ 81 h 115"/>
                  <a:gd name="T46" fmla="*/ 0 w 73"/>
                  <a:gd name="T47" fmla="*/ 58 h 115"/>
                  <a:gd name="T48" fmla="*/ 19 w 73"/>
                  <a:gd name="T49" fmla="*/ 61 h 115"/>
                  <a:gd name="T50" fmla="*/ 19 w 73"/>
                  <a:gd name="T51" fmla="*/ 81 h 115"/>
                  <a:gd name="T52" fmla="*/ 23 w 73"/>
                  <a:gd name="T53" fmla="*/ 100 h 115"/>
                  <a:gd name="T54" fmla="*/ 27 w 73"/>
                  <a:gd name="T55" fmla="*/ 107 h 115"/>
                  <a:gd name="T56" fmla="*/ 30 w 73"/>
                  <a:gd name="T57" fmla="*/ 111 h 115"/>
                  <a:gd name="T58" fmla="*/ 34 w 73"/>
                  <a:gd name="T59" fmla="*/ 111 h 115"/>
                  <a:gd name="T60" fmla="*/ 42 w 73"/>
                  <a:gd name="T61" fmla="*/ 111 h 115"/>
                  <a:gd name="T62" fmla="*/ 46 w 73"/>
                  <a:gd name="T63" fmla="*/ 107 h 115"/>
                  <a:gd name="T64" fmla="*/ 50 w 73"/>
                  <a:gd name="T65" fmla="*/ 104 h 115"/>
                  <a:gd name="T66" fmla="*/ 53 w 73"/>
                  <a:gd name="T67" fmla="*/ 92 h 115"/>
                  <a:gd name="T68" fmla="*/ 53 w 73"/>
                  <a:gd name="T69" fmla="*/ 77 h 115"/>
                  <a:gd name="T70" fmla="*/ 57 w 73"/>
                  <a:gd name="T71" fmla="*/ 54 h 115"/>
                  <a:gd name="T72" fmla="*/ 53 w 73"/>
                  <a:gd name="T73" fmla="*/ 38 h 115"/>
                  <a:gd name="T74" fmla="*/ 53 w 73"/>
                  <a:gd name="T75" fmla="*/ 23 h 115"/>
                  <a:gd name="T76" fmla="*/ 50 w 73"/>
                  <a:gd name="T77" fmla="*/ 15 h 115"/>
                  <a:gd name="T78" fmla="*/ 46 w 73"/>
                  <a:gd name="T79" fmla="*/ 8 h 115"/>
                  <a:gd name="T80" fmla="*/ 42 w 73"/>
                  <a:gd name="T81" fmla="*/ 8 h 115"/>
                  <a:gd name="T82" fmla="*/ 38 w 73"/>
                  <a:gd name="T83" fmla="*/ 8 h 115"/>
                  <a:gd name="T84" fmla="*/ 30 w 73"/>
                  <a:gd name="T85" fmla="*/ 8 h 115"/>
                  <a:gd name="T86" fmla="*/ 27 w 73"/>
                  <a:gd name="T87" fmla="*/ 12 h 115"/>
                  <a:gd name="T88" fmla="*/ 23 w 73"/>
                  <a:gd name="T89" fmla="*/ 19 h 115"/>
                  <a:gd name="T90" fmla="*/ 19 w 73"/>
                  <a:gd name="T91" fmla="*/ 31 h 115"/>
                  <a:gd name="T92" fmla="*/ 19 w 73"/>
                  <a:gd name="T93" fmla="*/ 46 h 115"/>
                  <a:gd name="T94" fmla="*/ 19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42"/>
                    </a:lnTo>
                    <a:lnTo>
                      <a:pt x="7" y="27"/>
                    </a:lnTo>
                    <a:lnTo>
                      <a:pt x="15" y="15"/>
                    </a:lnTo>
                    <a:lnTo>
                      <a:pt x="23" y="8"/>
                    </a:lnTo>
                    <a:lnTo>
                      <a:pt x="30" y="4"/>
                    </a:lnTo>
                    <a:lnTo>
                      <a:pt x="38" y="0"/>
                    </a:lnTo>
                    <a:lnTo>
                      <a:pt x="46" y="4"/>
                    </a:lnTo>
                    <a:lnTo>
                      <a:pt x="53" y="8"/>
                    </a:lnTo>
                    <a:lnTo>
                      <a:pt x="57" y="15"/>
                    </a:lnTo>
                    <a:lnTo>
                      <a:pt x="65" y="27"/>
                    </a:lnTo>
                    <a:lnTo>
                      <a:pt x="69" y="42"/>
                    </a:lnTo>
                    <a:lnTo>
                      <a:pt x="73" y="58"/>
                    </a:lnTo>
                    <a:lnTo>
                      <a:pt x="69" y="77"/>
                    </a:lnTo>
                    <a:lnTo>
                      <a:pt x="65" y="92"/>
                    </a:lnTo>
                    <a:lnTo>
                      <a:pt x="61" y="104"/>
                    </a:lnTo>
                    <a:lnTo>
                      <a:pt x="53" y="111"/>
                    </a:lnTo>
                    <a:lnTo>
                      <a:pt x="42" y="115"/>
                    </a:lnTo>
                    <a:lnTo>
                      <a:pt x="34" y="115"/>
                    </a:lnTo>
                    <a:lnTo>
                      <a:pt x="27" y="115"/>
                    </a:lnTo>
                    <a:lnTo>
                      <a:pt x="19" y="107"/>
                    </a:lnTo>
                    <a:lnTo>
                      <a:pt x="11" y="96"/>
                    </a:lnTo>
                    <a:lnTo>
                      <a:pt x="4" y="81"/>
                    </a:lnTo>
                    <a:lnTo>
                      <a:pt x="0" y="58"/>
                    </a:lnTo>
                    <a:close/>
                    <a:moveTo>
                      <a:pt x="19" y="61"/>
                    </a:moveTo>
                    <a:lnTo>
                      <a:pt x="19" y="81"/>
                    </a:lnTo>
                    <a:lnTo>
                      <a:pt x="23" y="100"/>
                    </a:lnTo>
                    <a:lnTo>
                      <a:pt x="27" y="107"/>
                    </a:lnTo>
                    <a:lnTo>
                      <a:pt x="30" y="111"/>
                    </a:lnTo>
                    <a:lnTo>
                      <a:pt x="34" y="111"/>
                    </a:lnTo>
                    <a:lnTo>
                      <a:pt x="42" y="111"/>
                    </a:lnTo>
                    <a:lnTo>
                      <a:pt x="46" y="107"/>
                    </a:lnTo>
                    <a:lnTo>
                      <a:pt x="50" y="104"/>
                    </a:lnTo>
                    <a:lnTo>
                      <a:pt x="53" y="92"/>
                    </a:lnTo>
                    <a:lnTo>
                      <a:pt x="53" y="77"/>
                    </a:lnTo>
                    <a:lnTo>
                      <a:pt x="57" y="54"/>
                    </a:lnTo>
                    <a:lnTo>
                      <a:pt x="53" y="38"/>
                    </a:lnTo>
                    <a:lnTo>
                      <a:pt x="53" y="23"/>
                    </a:lnTo>
                    <a:lnTo>
                      <a:pt x="50" y="15"/>
                    </a:lnTo>
                    <a:lnTo>
                      <a:pt x="46" y="8"/>
                    </a:lnTo>
                    <a:lnTo>
                      <a:pt x="42" y="8"/>
                    </a:lnTo>
                    <a:lnTo>
                      <a:pt x="38" y="8"/>
                    </a:lnTo>
                    <a:lnTo>
                      <a:pt x="30" y="8"/>
                    </a:lnTo>
                    <a:lnTo>
                      <a:pt x="27" y="12"/>
                    </a:lnTo>
                    <a:lnTo>
                      <a:pt x="23" y="19"/>
                    </a:lnTo>
                    <a:lnTo>
                      <a:pt x="19" y="31"/>
                    </a:lnTo>
                    <a:lnTo>
                      <a:pt x="19" y="46"/>
                    </a:lnTo>
                    <a:lnTo>
                      <a:pt x="19" y="61"/>
                    </a:lnTo>
                    <a:close/>
                  </a:path>
                </a:pathLst>
              </a:custGeom>
              <a:solidFill>
                <a:srgbClr val="000000"/>
              </a:solidFill>
              <a:ln w="0">
                <a:solidFill>
                  <a:srgbClr val="000000"/>
                </a:solidFill>
                <a:round/>
                <a:headEnd/>
                <a:tailEnd/>
              </a:ln>
            </p:spPr>
            <p:txBody>
              <a:bodyPr/>
              <a:lstStyle/>
              <a:p>
                <a:endParaRPr lang="en-CA"/>
              </a:p>
            </p:txBody>
          </p:sp>
          <p:sp>
            <p:nvSpPr>
              <p:cNvPr id="15847" name="Freeform 198"/>
              <p:cNvSpPr>
                <a:spLocks noEditPoints="1"/>
              </p:cNvSpPr>
              <p:nvPr/>
            </p:nvSpPr>
            <p:spPr bwMode="auto">
              <a:xfrm>
                <a:off x="1182" y="2362"/>
                <a:ext cx="73" cy="115"/>
              </a:xfrm>
              <a:custGeom>
                <a:avLst/>
                <a:gdLst>
                  <a:gd name="T0" fmla="*/ 0 w 73"/>
                  <a:gd name="T1" fmla="*/ 58 h 115"/>
                  <a:gd name="T2" fmla="*/ 4 w 73"/>
                  <a:gd name="T3" fmla="*/ 42 h 115"/>
                  <a:gd name="T4" fmla="*/ 8 w 73"/>
                  <a:gd name="T5" fmla="*/ 27 h 115"/>
                  <a:gd name="T6" fmla="*/ 12 w 73"/>
                  <a:gd name="T7" fmla="*/ 15 h 115"/>
                  <a:gd name="T8" fmla="*/ 23 w 73"/>
                  <a:gd name="T9" fmla="*/ 8 h 115"/>
                  <a:gd name="T10" fmla="*/ 31 w 73"/>
                  <a:gd name="T11" fmla="*/ 4 h 115"/>
                  <a:gd name="T12" fmla="*/ 38 w 73"/>
                  <a:gd name="T13" fmla="*/ 0 h 115"/>
                  <a:gd name="T14" fmla="*/ 46 w 73"/>
                  <a:gd name="T15" fmla="*/ 4 h 115"/>
                  <a:gd name="T16" fmla="*/ 54 w 73"/>
                  <a:gd name="T17" fmla="*/ 8 h 115"/>
                  <a:gd name="T18" fmla="*/ 58 w 73"/>
                  <a:gd name="T19" fmla="*/ 15 h 115"/>
                  <a:gd name="T20" fmla="*/ 65 w 73"/>
                  <a:gd name="T21" fmla="*/ 27 h 115"/>
                  <a:gd name="T22" fmla="*/ 69 w 73"/>
                  <a:gd name="T23" fmla="*/ 42 h 115"/>
                  <a:gd name="T24" fmla="*/ 73 w 73"/>
                  <a:gd name="T25" fmla="*/ 58 h 115"/>
                  <a:gd name="T26" fmla="*/ 69 w 73"/>
                  <a:gd name="T27" fmla="*/ 77 h 115"/>
                  <a:gd name="T28" fmla="*/ 65 w 73"/>
                  <a:gd name="T29" fmla="*/ 92 h 115"/>
                  <a:gd name="T30" fmla="*/ 61 w 73"/>
                  <a:gd name="T31" fmla="*/ 104 h 115"/>
                  <a:gd name="T32" fmla="*/ 54 w 73"/>
                  <a:gd name="T33" fmla="*/ 111 h 115"/>
                  <a:gd name="T34" fmla="*/ 42 w 73"/>
                  <a:gd name="T35" fmla="*/ 115 h 115"/>
                  <a:gd name="T36" fmla="*/ 35 w 73"/>
                  <a:gd name="T37" fmla="*/ 115 h 115"/>
                  <a:gd name="T38" fmla="*/ 27 w 73"/>
                  <a:gd name="T39" fmla="*/ 115 h 115"/>
                  <a:gd name="T40" fmla="*/ 19 w 73"/>
                  <a:gd name="T41" fmla="*/ 107 h 115"/>
                  <a:gd name="T42" fmla="*/ 12 w 73"/>
                  <a:gd name="T43" fmla="*/ 96 h 115"/>
                  <a:gd name="T44" fmla="*/ 4 w 73"/>
                  <a:gd name="T45" fmla="*/ 81 h 115"/>
                  <a:gd name="T46" fmla="*/ 0 w 73"/>
                  <a:gd name="T47" fmla="*/ 58 h 115"/>
                  <a:gd name="T48" fmla="*/ 15 w 73"/>
                  <a:gd name="T49" fmla="*/ 61 h 115"/>
                  <a:gd name="T50" fmla="*/ 19 w 73"/>
                  <a:gd name="T51" fmla="*/ 81 h 115"/>
                  <a:gd name="T52" fmla="*/ 23 w 73"/>
                  <a:gd name="T53" fmla="*/ 100 h 115"/>
                  <a:gd name="T54" fmla="*/ 27 w 73"/>
                  <a:gd name="T55" fmla="*/ 107 h 115"/>
                  <a:gd name="T56" fmla="*/ 31 w 73"/>
                  <a:gd name="T57" fmla="*/ 111 h 115"/>
                  <a:gd name="T58" fmla="*/ 35 w 73"/>
                  <a:gd name="T59" fmla="*/ 111 h 115"/>
                  <a:gd name="T60" fmla="*/ 42 w 73"/>
                  <a:gd name="T61" fmla="*/ 111 h 115"/>
                  <a:gd name="T62" fmla="*/ 46 w 73"/>
                  <a:gd name="T63" fmla="*/ 107 h 115"/>
                  <a:gd name="T64" fmla="*/ 50 w 73"/>
                  <a:gd name="T65" fmla="*/ 104 h 115"/>
                  <a:gd name="T66" fmla="*/ 54 w 73"/>
                  <a:gd name="T67" fmla="*/ 92 h 115"/>
                  <a:gd name="T68" fmla="*/ 54 w 73"/>
                  <a:gd name="T69" fmla="*/ 77 h 115"/>
                  <a:gd name="T70" fmla="*/ 54 w 73"/>
                  <a:gd name="T71" fmla="*/ 54 h 115"/>
                  <a:gd name="T72" fmla="*/ 54 w 73"/>
                  <a:gd name="T73" fmla="*/ 38 h 115"/>
                  <a:gd name="T74" fmla="*/ 50 w 73"/>
                  <a:gd name="T75" fmla="*/ 23 h 115"/>
                  <a:gd name="T76" fmla="*/ 50 w 73"/>
                  <a:gd name="T77" fmla="*/ 15 h 115"/>
                  <a:gd name="T78" fmla="*/ 46 w 73"/>
                  <a:gd name="T79" fmla="*/ 8 h 115"/>
                  <a:gd name="T80" fmla="*/ 42 w 73"/>
                  <a:gd name="T81" fmla="*/ 8 h 115"/>
                  <a:gd name="T82" fmla="*/ 35 w 73"/>
                  <a:gd name="T83" fmla="*/ 8 h 115"/>
                  <a:gd name="T84" fmla="*/ 31 w 73"/>
                  <a:gd name="T85" fmla="*/ 8 h 115"/>
                  <a:gd name="T86" fmla="*/ 27 w 73"/>
                  <a:gd name="T87" fmla="*/ 12 h 115"/>
                  <a:gd name="T88" fmla="*/ 23 w 73"/>
                  <a:gd name="T89" fmla="*/ 19 h 115"/>
                  <a:gd name="T90" fmla="*/ 19 w 73"/>
                  <a:gd name="T91" fmla="*/ 31 h 115"/>
                  <a:gd name="T92" fmla="*/ 19 w 73"/>
                  <a:gd name="T93" fmla="*/ 46 h 115"/>
                  <a:gd name="T94" fmla="*/ 15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42"/>
                    </a:lnTo>
                    <a:lnTo>
                      <a:pt x="8" y="27"/>
                    </a:lnTo>
                    <a:lnTo>
                      <a:pt x="12" y="15"/>
                    </a:lnTo>
                    <a:lnTo>
                      <a:pt x="23" y="8"/>
                    </a:lnTo>
                    <a:lnTo>
                      <a:pt x="31" y="4"/>
                    </a:lnTo>
                    <a:lnTo>
                      <a:pt x="38" y="0"/>
                    </a:lnTo>
                    <a:lnTo>
                      <a:pt x="46" y="4"/>
                    </a:lnTo>
                    <a:lnTo>
                      <a:pt x="54" y="8"/>
                    </a:lnTo>
                    <a:lnTo>
                      <a:pt x="58" y="15"/>
                    </a:lnTo>
                    <a:lnTo>
                      <a:pt x="65" y="27"/>
                    </a:lnTo>
                    <a:lnTo>
                      <a:pt x="69" y="42"/>
                    </a:lnTo>
                    <a:lnTo>
                      <a:pt x="73" y="58"/>
                    </a:lnTo>
                    <a:lnTo>
                      <a:pt x="69" y="77"/>
                    </a:lnTo>
                    <a:lnTo>
                      <a:pt x="65" y="92"/>
                    </a:lnTo>
                    <a:lnTo>
                      <a:pt x="61" y="104"/>
                    </a:lnTo>
                    <a:lnTo>
                      <a:pt x="54" y="111"/>
                    </a:lnTo>
                    <a:lnTo>
                      <a:pt x="42" y="115"/>
                    </a:lnTo>
                    <a:lnTo>
                      <a:pt x="35" y="115"/>
                    </a:lnTo>
                    <a:lnTo>
                      <a:pt x="27" y="115"/>
                    </a:lnTo>
                    <a:lnTo>
                      <a:pt x="19" y="107"/>
                    </a:lnTo>
                    <a:lnTo>
                      <a:pt x="12" y="96"/>
                    </a:lnTo>
                    <a:lnTo>
                      <a:pt x="4" y="81"/>
                    </a:lnTo>
                    <a:lnTo>
                      <a:pt x="0" y="58"/>
                    </a:lnTo>
                    <a:close/>
                    <a:moveTo>
                      <a:pt x="15" y="61"/>
                    </a:moveTo>
                    <a:lnTo>
                      <a:pt x="19" y="81"/>
                    </a:lnTo>
                    <a:lnTo>
                      <a:pt x="23" y="100"/>
                    </a:lnTo>
                    <a:lnTo>
                      <a:pt x="27" y="107"/>
                    </a:lnTo>
                    <a:lnTo>
                      <a:pt x="31" y="111"/>
                    </a:lnTo>
                    <a:lnTo>
                      <a:pt x="35" y="111"/>
                    </a:lnTo>
                    <a:lnTo>
                      <a:pt x="42" y="111"/>
                    </a:lnTo>
                    <a:lnTo>
                      <a:pt x="46" y="107"/>
                    </a:lnTo>
                    <a:lnTo>
                      <a:pt x="50" y="104"/>
                    </a:lnTo>
                    <a:lnTo>
                      <a:pt x="54" y="92"/>
                    </a:lnTo>
                    <a:lnTo>
                      <a:pt x="54" y="77"/>
                    </a:lnTo>
                    <a:lnTo>
                      <a:pt x="54" y="54"/>
                    </a:lnTo>
                    <a:lnTo>
                      <a:pt x="54" y="38"/>
                    </a:lnTo>
                    <a:lnTo>
                      <a:pt x="50" y="23"/>
                    </a:lnTo>
                    <a:lnTo>
                      <a:pt x="50" y="15"/>
                    </a:lnTo>
                    <a:lnTo>
                      <a:pt x="46" y="8"/>
                    </a:lnTo>
                    <a:lnTo>
                      <a:pt x="42" y="8"/>
                    </a:lnTo>
                    <a:lnTo>
                      <a:pt x="35" y="8"/>
                    </a:lnTo>
                    <a:lnTo>
                      <a:pt x="31" y="8"/>
                    </a:lnTo>
                    <a:lnTo>
                      <a:pt x="27" y="12"/>
                    </a:lnTo>
                    <a:lnTo>
                      <a:pt x="23" y="19"/>
                    </a:lnTo>
                    <a:lnTo>
                      <a:pt x="19" y="31"/>
                    </a:lnTo>
                    <a:lnTo>
                      <a:pt x="19" y="46"/>
                    </a:lnTo>
                    <a:lnTo>
                      <a:pt x="15" y="61"/>
                    </a:lnTo>
                    <a:close/>
                  </a:path>
                </a:pathLst>
              </a:custGeom>
              <a:solidFill>
                <a:srgbClr val="000000"/>
              </a:solidFill>
              <a:ln w="0">
                <a:solidFill>
                  <a:srgbClr val="000000"/>
                </a:solidFill>
                <a:round/>
                <a:headEnd/>
                <a:tailEnd/>
              </a:ln>
            </p:spPr>
            <p:txBody>
              <a:bodyPr/>
              <a:lstStyle/>
              <a:p>
                <a:endParaRPr lang="en-CA"/>
              </a:p>
            </p:txBody>
          </p:sp>
          <p:sp>
            <p:nvSpPr>
              <p:cNvPr id="15848" name="Freeform 199"/>
              <p:cNvSpPr>
                <a:spLocks noEditPoints="1"/>
              </p:cNvSpPr>
              <p:nvPr/>
            </p:nvSpPr>
            <p:spPr bwMode="auto">
              <a:xfrm>
                <a:off x="1266" y="2362"/>
                <a:ext cx="70" cy="115"/>
              </a:xfrm>
              <a:custGeom>
                <a:avLst/>
                <a:gdLst>
                  <a:gd name="T0" fmla="*/ 4 w 70"/>
                  <a:gd name="T1" fmla="*/ 115 h 115"/>
                  <a:gd name="T2" fmla="*/ 4 w 70"/>
                  <a:gd name="T3" fmla="*/ 115 h 115"/>
                  <a:gd name="T4" fmla="*/ 12 w 70"/>
                  <a:gd name="T5" fmla="*/ 115 h 115"/>
                  <a:gd name="T6" fmla="*/ 24 w 70"/>
                  <a:gd name="T7" fmla="*/ 111 h 115"/>
                  <a:gd name="T8" fmla="*/ 31 w 70"/>
                  <a:gd name="T9" fmla="*/ 104 h 115"/>
                  <a:gd name="T10" fmla="*/ 39 w 70"/>
                  <a:gd name="T11" fmla="*/ 92 h 115"/>
                  <a:gd name="T12" fmla="*/ 47 w 70"/>
                  <a:gd name="T13" fmla="*/ 77 h 115"/>
                  <a:gd name="T14" fmla="*/ 54 w 70"/>
                  <a:gd name="T15" fmla="*/ 65 h 115"/>
                  <a:gd name="T16" fmla="*/ 39 w 70"/>
                  <a:gd name="T17" fmla="*/ 69 h 115"/>
                  <a:gd name="T18" fmla="*/ 31 w 70"/>
                  <a:gd name="T19" fmla="*/ 73 h 115"/>
                  <a:gd name="T20" fmla="*/ 20 w 70"/>
                  <a:gd name="T21" fmla="*/ 69 h 115"/>
                  <a:gd name="T22" fmla="*/ 8 w 70"/>
                  <a:gd name="T23" fmla="*/ 65 h 115"/>
                  <a:gd name="T24" fmla="*/ 4 w 70"/>
                  <a:gd name="T25" fmla="*/ 54 h 115"/>
                  <a:gd name="T26" fmla="*/ 0 w 70"/>
                  <a:gd name="T27" fmla="*/ 38 h 115"/>
                  <a:gd name="T28" fmla="*/ 4 w 70"/>
                  <a:gd name="T29" fmla="*/ 27 h 115"/>
                  <a:gd name="T30" fmla="*/ 8 w 70"/>
                  <a:gd name="T31" fmla="*/ 15 h 115"/>
                  <a:gd name="T32" fmla="*/ 16 w 70"/>
                  <a:gd name="T33" fmla="*/ 8 h 115"/>
                  <a:gd name="T34" fmla="*/ 27 w 70"/>
                  <a:gd name="T35" fmla="*/ 4 h 115"/>
                  <a:gd name="T36" fmla="*/ 35 w 70"/>
                  <a:gd name="T37" fmla="*/ 0 h 115"/>
                  <a:gd name="T38" fmla="*/ 50 w 70"/>
                  <a:gd name="T39" fmla="*/ 4 h 115"/>
                  <a:gd name="T40" fmla="*/ 58 w 70"/>
                  <a:gd name="T41" fmla="*/ 12 h 115"/>
                  <a:gd name="T42" fmla="*/ 66 w 70"/>
                  <a:gd name="T43" fmla="*/ 23 h 115"/>
                  <a:gd name="T44" fmla="*/ 70 w 70"/>
                  <a:gd name="T45" fmla="*/ 35 h 115"/>
                  <a:gd name="T46" fmla="*/ 70 w 70"/>
                  <a:gd name="T47" fmla="*/ 46 h 115"/>
                  <a:gd name="T48" fmla="*/ 70 w 70"/>
                  <a:gd name="T49" fmla="*/ 65 h 115"/>
                  <a:gd name="T50" fmla="*/ 62 w 70"/>
                  <a:gd name="T51" fmla="*/ 81 h 115"/>
                  <a:gd name="T52" fmla="*/ 50 w 70"/>
                  <a:gd name="T53" fmla="*/ 96 h 115"/>
                  <a:gd name="T54" fmla="*/ 35 w 70"/>
                  <a:gd name="T55" fmla="*/ 107 h 115"/>
                  <a:gd name="T56" fmla="*/ 24 w 70"/>
                  <a:gd name="T57" fmla="*/ 115 h 115"/>
                  <a:gd name="T58" fmla="*/ 8 w 70"/>
                  <a:gd name="T59" fmla="*/ 115 h 115"/>
                  <a:gd name="T60" fmla="*/ 4 w 70"/>
                  <a:gd name="T61" fmla="*/ 115 h 115"/>
                  <a:gd name="T62" fmla="*/ 54 w 70"/>
                  <a:gd name="T63" fmla="*/ 58 h 115"/>
                  <a:gd name="T64" fmla="*/ 54 w 70"/>
                  <a:gd name="T65" fmla="*/ 50 h 115"/>
                  <a:gd name="T66" fmla="*/ 54 w 70"/>
                  <a:gd name="T67" fmla="*/ 42 h 115"/>
                  <a:gd name="T68" fmla="*/ 54 w 70"/>
                  <a:gd name="T69" fmla="*/ 35 h 115"/>
                  <a:gd name="T70" fmla="*/ 54 w 70"/>
                  <a:gd name="T71" fmla="*/ 27 h 115"/>
                  <a:gd name="T72" fmla="*/ 50 w 70"/>
                  <a:gd name="T73" fmla="*/ 15 h 115"/>
                  <a:gd name="T74" fmla="*/ 47 w 70"/>
                  <a:gd name="T75" fmla="*/ 12 h 115"/>
                  <a:gd name="T76" fmla="*/ 39 w 70"/>
                  <a:gd name="T77" fmla="*/ 8 h 115"/>
                  <a:gd name="T78" fmla="*/ 35 w 70"/>
                  <a:gd name="T79" fmla="*/ 8 h 115"/>
                  <a:gd name="T80" fmla="*/ 27 w 70"/>
                  <a:gd name="T81" fmla="*/ 8 h 115"/>
                  <a:gd name="T82" fmla="*/ 24 w 70"/>
                  <a:gd name="T83" fmla="*/ 12 h 115"/>
                  <a:gd name="T84" fmla="*/ 20 w 70"/>
                  <a:gd name="T85" fmla="*/ 19 h 115"/>
                  <a:gd name="T86" fmla="*/ 16 w 70"/>
                  <a:gd name="T87" fmla="*/ 31 h 115"/>
                  <a:gd name="T88" fmla="*/ 20 w 70"/>
                  <a:gd name="T89" fmla="*/ 46 h 115"/>
                  <a:gd name="T90" fmla="*/ 24 w 70"/>
                  <a:gd name="T91" fmla="*/ 58 h 115"/>
                  <a:gd name="T92" fmla="*/ 31 w 70"/>
                  <a:gd name="T93" fmla="*/ 65 h 115"/>
                  <a:gd name="T94" fmla="*/ 35 w 70"/>
                  <a:gd name="T95" fmla="*/ 65 h 115"/>
                  <a:gd name="T96" fmla="*/ 39 w 70"/>
                  <a:gd name="T97" fmla="*/ 65 h 115"/>
                  <a:gd name="T98" fmla="*/ 47 w 70"/>
                  <a:gd name="T99" fmla="*/ 65 h 115"/>
                  <a:gd name="T100" fmla="*/ 50 w 70"/>
                  <a:gd name="T101" fmla="*/ 61 h 115"/>
                  <a:gd name="T102" fmla="*/ 54 w 70"/>
                  <a:gd name="T103" fmla="*/ 58 h 11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70"/>
                  <a:gd name="T157" fmla="*/ 0 h 115"/>
                  <a:gd name="T158" fmla="*/ 70 w 70"/>
                  <a:gd name="T159" fmla="*/ 115 h 115"/>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70" h="115">
                    <a:moveTo>
                      <a:pt x="4" y="115"/>
                    </a:moveTo>
                    <a:lnTo>
                      <a:pt x="4" y="115"/>
                    </a:lnTo>
                    <a:lnTo>
                      <a:pt x="12" y="115"/>
                    </a:lnTo>
                    <a:lnTo>
                      <a:pt x="24" y="111"/>
                    </a:lnTo>
                    <a:lnTo>
                      <a:pt x="31" y="104"/>
                    </a:lnTo>
                    <a:lnTo>
                      <a:pt x="39" y="92"/>
                    </a:lnTo>
                    <a:lnTo>
                      <a:pt x="47" y="77"/>
                    </a:lnTo>
                    <a:lnTo>
                      <a:pt x="54" y="65"/>
                    </a:lnTo>
                    <a:lnTo>
                      <a:pt x="39" y="69"/>
                    </a:lnTo>
                    <a:lnTo>
                      <a:pt x="31" y="73"/>
                    </a:lnTo>
                    <a:lnTo>
                      <a:pt x="20" y="69"/>
                    </a:lnTo>
                    <a:lnTo>
                      <a:pt x="8" y="65"/>
                    </a:lnTo>
                    <a:lnTo>
                      <a:pt x="4" y="54"/>
                    </a:lnTo>
                    <a:lnTo>
                      <a:pt x="0" y="38"/>
                    </a:lnTo>
                    <a:lnTo>
                      <a:pt x="4" y="27"/>
                    </a:lnTo>
                    <a:lnTo>
                      <a:pt x="8" y="15"/>
                    </a:lnTo>
                    <a:lnTo>
                      <a:pt x="16" y="8"/>
                    </a:lnTo>
                    <a:lnTo>
                      <a:pt x="27" y="4"/>
                    </a:lnTo>
                    <a:lnTo>
                      <a:pt x="35" y="0"/>
                    </a:lnTo>
                    <a:lnTo>
                      <a:pt x="50" y="4"/>
                    </a:lnTo>
                    <a:lnTo>
                      <a:pt x="58" y="12"/>
                    </a:lnTo>
                    <a:lnTo>
                      <a:pt x="66" y="23"/>
                    </a:lnTo>
                    <a:lnTo>
                      <a:pt x="70" y="35"/>
                    </a:lnTo>
                    <a:lnTo>
                      <a:pt x="70" y="46"/>
                    </a:lnTo>
                    <a:lnTo>
                      <a:pt x="70" y="65"/>
                    </a:lnTo>
                    <a:lnTo>
                      <a:pt x="62" y="81"/>
                    </a:lnTo>
                    <a:lnTo>
                      <a:pt x="50" y="96"/>
                    </a:lnTo>
                    <a:lnTo>
                      <a:pt x="35" y="107"/>
                    </a:lnTo>
                    <a:lnTo>
                      <a:pt x="24" y="115"/>
                    </a:lnTo>
                    <a:lnTo>
                      <a:pt x="8" y="115"/>
                    </a:lnTo>
                    <a:lnTo>
                      <a:pt x="4" y="115"/>
                    </a:lnTo>
                    <a:close/>
                    <a:moveTo>
                      <a:pt x="54" y="58"/>
                    </a:moveTo>
                    <a:lnTo>
                      <a:pt x="54" y="50"/>
                    </a:lnTo>
                    <a:lnTo>
                      <a:pt x="54" y="42"/>
                    </a:lnTo>
                    <a:lnTo>
                      <a:pt x="54" y="35"/>
                    </a:lnTo>
                    <a:lnTo>
                      <a:pt x="54" y="27"/>
                    </a:lnTo>
                    <a:lnTo>
                      <a:pt x="50" y="15"/>
                    </a:lnTo>
                    <a:lnTo>
                      <a:pt x="47" y="12"/>
                    </a:lnTo>
                    <a:lnTo>
                      <a:pt x="39" y="8"/>
                    </a:lnTo>
                    <a:lnTo>
                      <a:pt x="35" y="8"/>
                    </a:lnTo>
                    <a:lnTo>
                      <a:pt x="27" y="8"/>
                    </a:lnTo>
                    <a:lnTo>
                      <a:pt x="24" y="12"/>
                    </a:lnTo>
                    <a:lnTo>
                      <a:pt x="20" y="19"/>
                    </a:lnTo>
                    <a:lnTo>
                      <a:pt x="16" y="31"/>
                    </a:lnTo>
                    <a:lnTo>
                      <a:pt x="20" y="46"/>
                    </a:lnTo>
                    <a:lnTo>
                      <a:pt x="24" y="58"/>
                    </a:lnTo>
                    <a:lnTo>
                      <a:pt x="31" y="65"/>
                    </a:lnTo>
                    <a:lnTo>
                      <a:pt x="35" y="65"/>
                    </a:lnTo>
                    <a:lnTo>
                      <a:pt x="39" y="65"/>
                    </a:lnTo>
                    <a:lnTo>
                      <a:pt x="47" y="65"/>
                    </a:lnTo>
                    <a:lnTo>
                      <a:pt x="50" y="61"/>
                    </a:lnTo>
                    <a:lnTo>
                      <a:pt x="54" y="58"/>
                    </a:lnTo>
                    <a:close/>
                  </a:path>
                </a:pathLst>
              </a:custGeom>
              <a:solidFill>
                <a:srgbClr val="000000"/>
              </a:solidFill>
              <a:ln w="0">
                <a:solidFill>
                  <a:srgbClr val="000000"/>
                </a:solidFill>
                <a:round/>
                <a:headEnd/>
                <a:tailEnd/>
              </a:ln>
            </p:spPr>
            <p:txBody>
              <a:bodyPr/>
              <a:lstStyle/>
              <a:p>
                <a:endParaRPr lang="en-CA"/>
              </a:p>
            </p:txBody>
          </p:sp>
          <p:sp>
            <p:nvSpPr>
              <p:cNvPr id="15849" name="Freeform 200"/>
              <p:cNvSpPr>
                <a:spLocks noEditPoints="1"/>
              </p:cNvSpPr>
              <p:nvPr/>
            </p:nvSpPr>
            <p:spPr bwMode="auto">
              <a:xfrm>
                <a:off x="1347" y="2362"/>
                <a:ext cx="73" cy="115"/>
              </a:xfrm>
              <a:custGeom>
                <a:avLst/>
                <a:gdLst>
                  <a:gd name="T0" fmla="*/ 73 w 73"/>
                  <a:gd name="T1" fmla="*/ 73 h 115"/>
                  <a:gd name="T2" fmla="*/ 73 w 73"/>
                  <a:gd name="T3" fmla="*/ 84 h 115"/>
                  <a:gd name="T4" fmla="*/ 58 w 73"/>
                  <a:gd name="T5" fmla="*/ 84 h 115"/>
                  <a:gd name="T6" fmla="*/ 58 w 73"/>
                  <a:gd name="T7" fmla="*/ 115 h 115"/>
                  <a:gd name="T8" fmla="*/ 46 w 73"/>
                  <a:gd name="T9" fmla="*/ 115 h 115"/>
                  <a:gd name="T10" fmla="*/ 46 w 73"/>
                  <a:gd name="T11" fmla="*/ 84 h 115"/>
                  <a:gd name="T12" fmla="*/ 0 w 73"/>
                  <a:gd name="T13" fmla="*/ 84 h 115"/>
                  <a:gd name="T14" fmla="*/ 0 w 73"/>
                  <a:gd name="T15" fmla="*/ 77 h 115"/>
                  <a:gd name="T16" fmla="*/ 50 w 73"/>
                  <a:gd name="T17" fmla="*/ 0 h 115"/>
                  <a:gd name="T18" fmla="*/ 58 w 73"/>
                  <a:gd name="T19" fmla="*/ 0 h 115"/>
                  <a:gd name="T20" fmla="*/ 58 w 73"/>
                  <a:gd name="T21" fmla="*/ 73 h 115"/>
                  <a:gd name="T22" fmla="*/ 73 w 73"/>
                  <a:gd name="T23" fmla="*/ 73 h 115"/>
                  <a:gd name="T24" fmla="*/ 46 w 73"/>
                  <a:gd name="T25" fmla="*/ 73 h 115"/>
                  <a:gd name="T26" fmla="*/ 46 w 73"/>
                  <a:gd name="T27" fmla="*/ 19 h 115"/>
                  <a:gd name="T28" fmla="*/ 8 w 73"/>
                  <a:gd name="T29" fmla="*/ 73 h 115"/>
                  <a:gd name="T30" fmla="*/ 46 w 73"/>
                  <a:gd name="T31" fmla="*/ 73 h 11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3"/>
                  <a:gd name="T49" fmla="*/ 0 h 115"/>
                  <a:gd name="T50" fmla="*/ 73 w 73"/>
                  <a:gd name="T51" fmla="*/ 115 h 115"/>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3" h="115">
                    <a:moveTo>
                      <a:pt x="73" y="73"/>
                    </a:moveTo>
                    <a:lnTo>
                      <a:pt x="73" y="84"/>
                    </a:lnTo>
                    <a:lnTo>
                      <a:pt x="58" y="84"/>
                    </a:lnTo>
                    <a:lnTo>
                      <a:pt x="58" y="115"/>
                    </a:lnTo>
                    <a:lnTo>
                      <a:pt x="46" y="115"/>
                    </a:lnTo>
                    <a:lnTo>
                      <a:pt x="46" y="84"/>
                    </a:lnTo>
                    <a:lnTo>
                      <a:pt x="0" y="84"/>
                    </a:lnTo>
                    <a:lnTo>
                      <a:pt x="0" y="77"/>
                    </a:lnTo>
                    <a:lnTo>
                      <a:pt x="50" y="0"/>
                    </a:lnTo>
                    <a:lnTo>
                      <a:pt x="58" y="0"/>
                    </a:lnTo>
                    <a:lnTo>
                      <a:pt x="58" y="73"/>
                    </a:lnTo>
                    <a:lnTo>
                      <a:pt x="73" y="73"/>
                    </a:lnTo>
                    <a:close/>
                    <a:moveTo>
                      <a:pt x="46" y="73"/>
                    </a:moveTo>
                    <a:lnTo>
                      <a:pt x="46" y="19"/>
                    </a:lnTo>
                    <a:lnTo>
                      <a:pt x="8" y="73"/>
                    </a:lnTo>
                    <a:lnTo>
                      <a:pt x="46" y="73"/>
                    </a:lnTo>
                    <a:close/>
                  </a:path>
                </a:pathLst>
              </a:custGeom>
              <a:solidFill>
                <a:srgbClr val="000000"/>
              </a:solidFill>
              <a:ln w="0">
                <a:solidFill>
                  <a:srgbClr val="000000"/>
                </a:solidFill>
                <a:round/>
                <a:headEnd/>
                <a:tailEnd/>
              </a:ln>
            </p:spPr>
            <p:txBody>
              <a:bodyPr/>
              <a:lstStyle/>
              <a:p>
                <a:endParaRPr lang="en-CA"/>
              </a:p>
            </p:txBody>
          </p:sp>
          <p:sp>
            <p:nvSpPr>
              <p:cNvPr id="15850" name="Rectangle 201"/>
              <p:cNvSpPr>
                <a:spLocks noChangeArrowheads="1"/>
              </p:cNvSpPr>
              <p:nvPr/>
            </p:nvSpPr>
            <p:spPr bwMode="auto">
              <a:xfrm>
                <a:off x="1554" y="23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5851" name="Freeform 202"/>
              <p:cNvSpPr>
                <a:spLocks noEditPoints="1"/>
              </p:cNvSpPr>
              <p:nvPr/>
            </p:nvSpPr>
            <p:spPr bwMode="auto">
              <a:xfrm>
                <a:off x="1750" y="2362"/>
                <a:ext cx="69" cy="115"/>
              </a:xfrm>
              <a:custGeom>
                <a:avLst/>
                <a:gdLst>
                  <a:gd name="T0" fmla="*/ 0 w 69"/>
                  <a:gd name="T1" fmla="*/ 58 h 115"/>
                  <a:gd name="T2" fmla="*/ 0 w 69"/>
                  <a:gd name="T3" fmla="*/ 42 h 115"/>
                  <a:gd name="T4" fmla="*/ 4 w 69"/>
                  <a:gd name="T5" fmla="*/ 27 h 115"/>
                  <a:gd name="T6" fmla="*/ 11 w 69"/>
                  <a:gd name="T7" fmla="*/ 15 h 115"/>
                  <a:gd name="T8" fmla="*/ 19 w 69"/>
                  <a:gd name="T9" fmla="*/ 8 h 115"/>
                  <a:gd name="T10" fmla="*/ 27 w 69"/>
                  <a:gd name="T11" fmla="*/ 4 h 115"/>
                  <a:gd name="T12" fmla="*/ 34 w 69"/>
                  <a:gd name="T13" fmla="*/ 0 h 115"/>
                  <a:gd name="T14" fmla="*/ 42 w 69"/>
                  <a:gd name="T15" fmla="*/ 4 h 115"/>
                  <a:gd name="T16" fmla="*/ 50 w 69"/>
                  <a:gd name="T17" fmla="*/ 8 h 115"/>
                  <a:gd name="T18" fmla="*/ 57 w 69"/>
                  <a:gd name="T19" fmla="*/ 15 h 115"/>
                  <a:gd name="T20" fmla="*/ 61 w 69"/>
                  <a:gd name="T21" fmla="*/ 27 h 115"/>
                  <a:gd name="T22" fmla="*/ 69 w 69"/>
                  <a:gd name="T23" fmla="*/ 42 h 115"/>
                  <a:gd name="T24" fmla="*/ 69 w 69"/>
                  <a:gd name="T25" fmla="*/ 58 h 115"/>
                  <a:gd name="T26" fmla="*/ 69 w 69"/>
                  <a:gd name="T27" fmla="*/ 77 h 115"/>
                  <a:gd name="T28" fmla="*/ 61 w 69"/>
                  <a:gd name="T29" fmla="*/ 92 h 115"/>
                  <a:gd name="T30" fmla="*/ 57 w 69"/>
                  <a:gd name="T31" fmla="*/ 104 h 115"/>
                  <a:gd name="T32" fmla="*/ 50 w 69"/>
                  <a:gd name="T33" fmla="*/ 111 h 115"/>
                  <a:gd name="T34" fmla="*/ 42 w 69"/>
                  <a:gd name="T35" fmla="*/ 115 h 115"/>
                  <a:gd name="T36" fmla="*/ 34 w 69"/>
                  <a:gd name="T37" fmla="*/ 115 h 115"/>
                  <a:gd name="T38" fmla="*/ 23 w 69"/>
                  <a:gd name="T39" fmla="*/ 115 h 115"/>
                  <a:gd name="T40" fmla="*/ 15 w 69"/>
                  <a:gd name="T41" fmla="*/ 107 h 115"/>
                  <a:gd name="T42" fmla="*/ 8 w 69"/>
                  <a:gd name="T43" fmla="*/ 96 h 115"/>
                  <a:gd name="T44" fmla="*/ 0 w 69"/>
                  <a:gd name="T45" fmla="*/ 81 h 115"/>
                  <a:gd name="T46" fmla="*/ 0 w 69"/>
                  <a:gd name="T47" fmla="*/ 58 h 115"/>
                  <a:gd name="T48" fmla="*/ 15 w 69"/>
                  <a:gd name="T49" fmla="*/ 61 h 115"/>
                  <a:gd name="T50" fmla="*/ 15 w 69"/>
                  <a:gd name="T51" fmla="*/ 81 h 115"/>
                  <a:gd name="T52" fmla="*/ 19 w 69"/>
                  <a:gd name="T53" fmla="*/ 100 h 115"/>
                  <a:gd name="T54" fmla="*/ 23 w 69"/>
                  <a:gd name="T55" fmla="*/ 107 h 115"/>
                  <a:gd name="T56" fmla="*/ 27 w 69"/>
                  <a:gd name="T57" fmla="*/ 111 h 115"/>
                  <a:gd name="T58" fmla="*/ 34 w 69"/>
                  <a:gd name="T59" fmla="*/ 111 h 115"/>
                  <a:gd name="T60" fmla="*/ 38 w 69"/>
                  <a:gd name="T61" fmla="*/ 111 h 115"/>
                  <a:gd name="T62" fmla="*/ 42 w 69"/>
                  <a:gd name="T63" fmla="*/ 107 h 115"/>
                  <a:gd name="T64" fmla="*/ 46 w 69"/>
                  <a:gd name="T65" fmla="*/ 104 h 115"/>
                  <a:gd name="T66" fmla="*/ 50 w 69"/>
                  <a:gd name="T67" fmla="*/ 92 h 115"/>
                  <a:gd name="T68" fmla="*/ 54 w 69"/>
                  <a:gd name="T69" fmla="*/ 77 h 115"/>
                  <a:gd name="T70" fmla="*/ 54 w 69"/>
                  <a:gd name="T71" fmla="*/ 54 h 115"/>
                  <a:gd name="T72" fmla="*/ 54 w 69"/>
                  <a:gd name="T73" fmla="*/ 38 h 115"/>
                  <a:gd name="T74" fmla="*/ 50 w 69"/>
                  <a:gd name="T75" fmla="*/ 23 h 115"/>
                  <a:gd name="T76" fmla="*/ 46 w 69"/>
                  <a:gd name="T77" fmla="*/ 15 h 115"/>
                  <a:gd name="T78" fmla="*/ 42 w 69"/>
                  <a:gd name="T79" fmla="*/ 8 h 115"/>
                  <a:gd name="T80" fmla="*/ 38 w 69"/>
                  <a:gd name="T81" fmla="*/ 8 h 115"/>
                  <a:gd name="T82" fmla="*/ 34 w 69"/>
                  <a:gd name="T83" fmla="*/ 8 h 115"/>
                  <a:gd name="T84" fmla="*/ 27 w 69"/>
                  <a:gd name="T85" fmla="*/ 8 h 115"/>
                  <a:gd name="T86" fmla="*/ 23 w 69"/>
                  <a:gd name="T87" fmla="*/ 12 h 115"/>
                  <a:gd name="T88" fmla="*/ 19 w 69"/>
                  <a:gd name="T89" fmla="*/ 19 h 115"/>
                  <a:gd name="T90" fmla="*/ 15 w 69"/>
                  <a:gd name="T91" fmla="*/ 31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0" y="42"/>
                    </a:lnTo>
                    <a:lnTo>
                      <a:pt x="4" y="27"/>
                    </a:lnTo>
                    <a:lnTo>
                      <a:pt x="11" y="15"/>
                    </a:lnTo>
                    <a:lnTo>
                      <a:pt x="19" y="8"/>
                    </a:lnTo>
                    <a:lnTo>
                      <a:pt x="27" y="4"/>
                    </a:lnTo>
                    <a:lnTo>
                      <a:pt x="34" y="0"/>
                    </a:lnTo>
                    <a:lnTo>
                      <a:pt x="42" y="4"/>
                    </a:lnTo>
                    <a:lnTo>
                      <a:pt x="50" y="8"/>
                    </a:lnTo>
                    <a:lnTo>
                      <a:pt x="57" y="15"/>
                    </a:lnTo>
                    <a:lnTo>
                      <a:pt x="61" y="27"/>
                    </a:lnTo>
                    <a:lnTo>
                      <a:pt x="69" y="42"/>
                    </a:lnTo>
                    <a:lnTo>
                      <a:pt x="69" y="58"/>
                    </a:lnTo>
                    <a:lnTo>
                      <a:pt x="69" y="77"/>
                    </a:lnTo>
                    <a:lnTo>
                      <a:pt x="61" y="92"/>
                    </a:lnTo>
                    <a:lnTo>
                      <a:pt x="57" y="104"/>
                    </a:lnTo>
                    <a:lnTo>
                      <a:pt x="50" y="111"/>
                    </a:lnTo>
                    <a:lnTo>
                      <a:pt x="42" y="115"/>
                    </a:lnTo>
                    <a:lnTo>
                      <a:pt x="34" y="115"/>
                    </a:lnTo>
                    <a:lnTo>
                      <a:pt x="23" y="115"/>
                    </a:lnTo>
                    <a:lnTo>
                      <a:pt x="15" y="107"/>
                    </a:lnTo>
                    <a:lnTo>
                      <a:pt x="8" y="96"/>
                    </a:lnTo>
                    <a:lnTo>
                      <a:pt x="0" y="81"/>
                    </a:lnTo>
                    <a:lnTo>
                      <a:pt x="0" y="58"/>
                    </a:lnTo>
                    <a:close/>
                    <a:moveTo>
                      <a:pt x="15" y="61"/>
                    </a:moveTo>
                    <a:lnTo>
                      <a:pt x="15" y="81"/>
                    </a:lnTo>
                    <a:lnTo>
                      <a:pt x="19" y="100"/>
                    </a:lnTo>
                    <a:lnTo>
                      <a:pt x="23" y="107"/>
                    </a:lnTo>
                    <a:lnTo>
                      <a:pt x="27" y="111"/>
                    </a:lnTo>
                    <a:lnTo>
                      <a:pt x="34" y="111"/>
                    </a:lnTo>
                    <a:lnTo>
                      <a:pt x="38" y="111"/>
                    </a:lnTo>
                    <a:lnTo>
                      <a:pt x="42" y="107"/>
                    </a:lnTo>
                    <a:lnTo>
                      <a:pt x="46" y="104"/>
                    </a:lnTo>
                    <a:lnTo>
                      <a:pt x="50" y="92"/>
                    </a:lnTo>
                    <a:lnTo>
                      <a:pt x="54" y="77"/>
                    </a:lnTo>
                    <a:lnTo>
                      <a:pt x="54" y="54"/>
                    </a:lnTo>
                    <a:lnTo>
                      <a:pt x="54" y="38"/>
                    </a:lnTo>
                    <a:lnTo>
                      <a:pt x="50" y="23"/>
                    </a:lnTo>
                    <a:lnTo>
                      <a:pt x="46" y="15"/>
                    </a:lnTo>
                    <a:lnTo>
                      <a:pt x="42" y="8"/>
                    </a:lnTo>
                    <a:lnTo>
                      <a:pt x="38" y="8"/>
                    </a:lnTo>
                    <a:lnTo>
                      <a:pt x="34" y="8"/>
                    </a:lnTo>
                    <a:lnTo>
                      <a:pt x="27" y="8"/>
                    </a:lnTo>
                    <a:lnTo>
                      <a:pt x="23" y="12"/>
                    </a:lnTo>
                    <a:lnTo>
                      <a:pt x="19" y="19"/>
                    </a:lnTo>
                    <a:lnTo>
                      <a:pt x="15" y="31"/>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5852" name="Rectangle 203"/>
              <p:cNvSpPr>
                <a:spLocks noChangeArrowheads="1"/>
              </p:cNvSpPr>
              <p:nvPr/>
            </p:nvSpPr>
            <p:spPr bwMode="auto">
              <a:xfrm>
                <a:off x="2107" y="2335"/>
                <a:ext cx="7" cy="207"/>
              </a:xfrm>
              <a:prstGeom prst="rect">
                <a:avLst/>
              </a:prstGeom>
              <a:solidFill>
                <a:srgbClr val="000000"/>
              </a:solidFill>
              <a:ln w="0">
                <a:solidFill>
                  <a:srgbClr val="000000"/>
                </a:solidFill>
                <a:miter lim="800000"/>
                <a:headEnd/>
                <a:tailEnd/>
              </a:ln>
            </p:spPr>
            <p:txBody>
              <a:bodyPr/>
              <a:lstStyle/>
              <a:p>
                <a:endParaRPr lang="en-US"/>
              </a:p>
            </p:txBody>
          </p:sp>
          <p:sp>
            <p:nvSpPr>
              <p:cNvPr id="15853" name="Freeform 204"/>
              <p:cNvSpPr>
                <a:spLocks noEditPoints="1"/>
              </p:cNvSpPr>
              <p:nvPr/>
            </p:nvSpPr>
            <p:spPr bwMode="auto">
              <a:xfrm>
                <a:off x="2299" y="2362"/>
                <a:ext cx="69" cy="115"/>
              </a:xfrm>
              <a:custGeom>
                <a:avLst/>
                <a:gdLst>
                  <a:gd name="T0" fmla="*/ 0 w 69"/>
                  <a:gd name="T1" fmla="*/ 58 h 115"/>
                  <a:gd name="T2" fmla="*/ 0 w 69"/>
                  <a:gd name="T3" fmla="*/ 42 h 115"/>
                  <a:gd name="T4" fmla="*/ 3 w 69"/>
                  <a:gd name="T5" fmla="*/ 27 h 115"/>
                  <a:gd name="T6" fmla="*/ 11 w 69"/>
                  <a:gd name="T7" fmla="*/ 15 h 115"/>
                  <a:gd name="T8" fmla="*/ 19 w 69"/>
                  <a:gd name="T9" fmla="*/ 8 h 115"/>
                  <a:gd name="T10" fmla="*/ 26 w 69"/>
                  <a:gd name="T11" fmla="*/ 4 h 115"/>
                  <a:gd name="T12" fmla="*/ 34 w 69"/>
                  <a:gd name="T13" fmla="*/ 0 h 115"/>
                  <a:gd name="T14" fmla="*/ 42 w 69"/>
                  <a:gd name="T15" fmla="*/ 4 h 115"/>
                  <a:gd name="T16" fmla="*/ 49 w 69"/>
                  <a:gd name="T17" fmla="*/ 8 h 115"/>
                  <a:gd name="T18" fmla="*/ 57 w 69"/>
                  <a:gd name="T19" fmla="*/ 15 h 115"/>
                  <a:gd name="T20" fmla="*/ 65 w 69"/>
                  <a:gd name="T21" fmla="*/ 27 h 115"/>
                  <a:gd name="T22" fmla="*/ 69 w 69"/>
                  <a:gd name="T23" fmla="*/ 42 h 115"/>
                  <a:gd name="T24" fmla="*/ 69 w 69"/>
                  <a:gd name="T25" fmla="*/ 58 h 115"/>
                  <a:gd name="T26" fmla="*/ 69 w 69"/>
                  <a:gd name="T27" fmla="*/ 77 h 115"/>
                  <a:gd name="T28" fmla="*/ 65 w 69"/>
                  <a:gd name="T29" fmla="*/ 92 h 115"/>
                  <a:gd name="T30" fmla="*/ 57 w 69"/>
                  <a:gd name="T31" fmla="*/ 104 h 115"/>
                  <a:gd name="T32" fmla="*/ 49 w 69"/>
                  <a:gd name="T33" fmla="*/ 111 h 115"/>
                  <a:gd name="T34" fmla="*/ 42 w 69"/>
                  <a:gd name="T35" fmla="*/ 115 h 115"/>
                  <a:gd name="T36" fmla="*/ 34 w 69"/>
                  <a:gd name="T37" fmla="*/ 115 h 115"/>
                  <a:gd name="T38" fmla="*/ 23 w 69"/>
                  <a:gd name="T39" fmla="*/ 115 h 115"/>
                  <a:gd name="T40" fmla="*/ 15 w 69"/>
                  <a:gd name="T41" fmla="*/ 107 h 115"/>
                  <a:gd name="T42" fmla="*/ 7 w 69"/>
                  <a:gd name="T43" fmla="*/ 96 h 115"/>
                  <a:gd name="T44" fmla="*/ 3 w 69"/>
                  <a:gd name="T45" fmla="*/ 81 h 115"/>
                  <a:gd name="T46" fmla="*/ 0 w 69"/>
                  <a:gd name="T47" fmla="*/ 58 h 115"/>
                  <a:gd name="T48" fmla="*/ 15 w 69"/>
                  <a:gd name="T49" fmla="*/ 61 h 115"/>
                  <a:gd name="T50" fmla="*/ 15 w 69"/>
                  <a:gd name="T51" fmla="*/ 81 h 115"/>
                  <a:gd name="T52" fmla="*/ 19 w 69"/>
                  <a:gd name="T53" fmla="*/ 100 h 115"/>
                  <a:gd name="T54" fmla="*/ 23 w 69"/>
                  <a:gd name="T55" fmla="*/ 107 h 115"/>
                  <a:gd name="T56" fmla="*/ 30 w 69"/>
                  <a:gd name="T57" fmla="*/ 111 h 115"/>
                  <a:gd name="T58" fmla="*/ 34 w 69"/>
                  <a:gd name="T59" fmla="*/ 111 h 115"/>
                  <a:gd name="T60" fmla="*/ 38 w 69"/>
                  <a:gd name="T61" fmla="*/ 111 h 115"/>
                  <a:gd name="T62" fmla="*/ 42 w 69"/>
                  <a:gd name="T63" fmla="*/ 107 h 115"/>
                  <a:gd name="T64" fmla="*/ 46 w 69"/>
                  <a:gd name="T65" fmla="*/ 104 h 115"/>
                  <a:gd name="T66" fmla="*/ 49 w 69"/>
                  <a:gd name="T67" fmla="*/ 92 h 115"/>
                  <a:gd name="T68" fmla="*/ 53 w 69"/>
                  <a:gd name="T69" fmla="*/ 77 h 115"/>
                  <a:gd name="T70" fmla="*/ 53 w 69"/>
                  <a:gd name="T71" fmla="*/ 54 h 115"/>
                  <a:gd name="T72" fmla="*/ 53 w 69"/>
                  <a:gd name="T73" fmla="*/ 38 h 115"/>
                  <a:gd name="T74" fmla="*/ 49 w 69"/>
                  <a:gd name="T75" fmla="*/ 23 h 115"/>
                  <a:gd name="T76" fmla="*/ 46 w 69"/>
                  <a:gd name="T77" fmla="*/ 15 h 115"/>
                  <a:gd name="T78" fmla="*/ 42 w 69"/>
                  <a:gd name="T79" fmla="*/ 8 h 115"/>
                  <a:gd name="T80" fmla="*/ 38 w 69"/>
                  <a:gd name="T81" fmla="*/ 8 h 115"/>
                  <a:gd name="T82" fmla="*/ 34 w 69"/>
                  <a:gd name="T83" fmla="*/ 8 h 115"/>
                  <a:gd name="T84" fmla="*/ 30 w 69"/>
                  <a:gd name="T85" fmla="*/ 8 h 115"/>
                  <a:gd name="T86" fmla="*/ 26 w 69"/>
                  <a:gd name="T87" fmla="*/ 12 h 115"/>
                  <a:gd name="T88" fmla="*/ 19 w 69"/>
                  <a:gd name="T89" fmla="*/ 19 h 115"/>
                  <a:gd name="T90" fmla="*/ 19 w 69"/>
                  <a:gd name="T91" fmla="*/ 31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0" y="42"/>
                    </a:lnTo>
                    <a:lnTo>
                      <a:pt x="3" y="27"/>
                    </a:lnTo>
                    <a:lnTo>
                      <a:pt x="11" y="15"/>
                    </a:lnTo>
                    <a:lnTo>
                      <a:pt x="19" y="8"/>
                    </a:lnTo>
                    <a:lnTo>
                      <a:pt x="26" y="4"/>
                    </a:lnTo>
                    <a:lnTo>
                      <a:pt x="34" y="0"/>
                    </a:lnTo>
                    <a:lnTo>
                      <a:pt x="42" y="4"/>
                    </a:lnTo>
                    <a:lnTo>
                      <a:pt x="49" y="8"/>
                    </a:lnTo>
                    <a:lnTo>
                      <a:pt x="57" y="15"/>
                    </a:lnTo>
                    <a:lnTo>
                      <a:pt x="65" y="27"/>
                    </a:lnTo>
                    <a:lnTo>
                      <a:pt x="69" y="42"/>
                    </a:lnTo>
                    <a:lnTo>
                      <a:pt x="69" y="58"/>
                    </a:lnTo>
                    <a:lnTo>
                      <a:pt x="69" y="77"/>
                    </a:lnTo>
                    <a:lnTo>
                      <a:pt x="65" y="92"/>
                    </a:lnTo>
                    <a:lnTo>
                      <a:pt x="57" y="104"/>
                    </a:lnTo>
                    <a:lnTo>
                      <a:pt x="49" y="111"/>
                    </a:lnTo>
                    <a:lnTo>
                      <a:pt x="42" y="115"/>
                    </a:lnTo>
                    <a:lnTo>
                      <a:pt x="34" y="115"/>
                    </a:lnTo>
                    <a:lnTo>
                      <a:pt x="23" y="115"/>
                    </a:lnTo>
                    <a:lnTo>
                      <a:pt x="15" y="107"/>
                    </a:lnTo>
                    <a:lnTo>
                      <a:pt x="7" y="96"/>
                    </a:lnTo>
                    <a:lnTo>
                      <a:pt x="3" y="81"/>
                    </a:lnTo>
                    <a:lnTo>
                      <a:pt x="0" y="58"/>
                    </a:lnTo>
                    <a:close/>
                    <a:moveTo>
                      <a:pt x="15" y="61"/>
                    </a:moveTo>
                    <a:lnTo>
                      <a:pt x="15" y="81"/>
                    </a:lnTo>
                    <a:lnTo>
                      <a:pt x="19" y="100"/>
                    </a:lnTo>
                    <a:lnTo>
                      <a:pt x="23" y="107"/>
                    </a:lnTo>
                    <a:lnTo>
                      <a:pt x="30" y="111"/>
                    </a:lnTo>
                    <a:lnTo>
                      <a:pt x="34" y="111"/>
                    </a:lnTo>
                    <a:lnTo>
                      <a:pt x="38" y="111"/>
                    </a:lnTo>
                    <a:lnTo>
                      <a:pt x="42" y="107"/>
                    </a:lnTo>
                    <a:lnTo>
                      <a:pt x="46" y="104"/>
                    </a:lnTo>
                    <a:lnTo>
                      <a:pt x="49" y="92"/>
                    </a:lnTo>
                    <a:lnTo>
                      <a:pt x="53" y="77"/>
                    </a:lnTo>
                    <a:lnTo>
                      <a:pt x="53" y="54"/>
                    </a:lnTo>
                    <a:lnTo>
                      <a:pt x="53" y="38"/>
                    </a:lnTo>
                    <a:lnTo>
                      <a:pt x="49" y="23"/>
                    </a:lnTo>
                    <a:lnTo>
                      <a:pt x="46" y="15"/>
                    </a:lnTo>
                    <a:lnTo>
                      <a:pt x="42" y="8"/>
                    </a:lnTo>
                    <a:lnTo>
                      <a:pt x="38" y="8"/>
                    </a:lnTo>
                    <a:lnTo>
                      <a:pt x="34" y="8"/>
                    </a:lnTo>
                    <a:lnTo>
                      <a:pt x="30" y="8"/>
                    </a:lnTo>
                    <a:lnTo>
                      <a:pt x="26" y="12"/>
                    </a:lnTo>
                    <a:lnTo>
                      <a:pt x="19" y="19"/>
                    </a:lnTo>
                    <a:lnTo>
                      <a:pt x="19" y="31"/>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5854" name="Rectangle 205"/>
              <p:cNvSpPr>
                <a:spLocks noChangeArrowheads="1"/>
              </p:cNvSpPr>
              <p:nvPr/>
            </p:nvSpPr>
            <p:spPr bwMode="auto">
              <a:xfrm>
                <a:off x="2705" y="2335"/>
                <a:ext cx="8" cy="207"/>
              </a:xfrm>
              <a:prstGeom prst="rect">
                <a:avLst/>
              </a:prstGeom>
              <a:solidFill>
                <a:srgbClr val="000000"/>
              </a:solidFill>
              <a:ln w="0">
                <a:solidFill>
                  <a:srgbClr val="000000"/>
                </a:solidFill>
                <a:miter lim="800000"/>
                <a:headEnd/>
                <a:tailEnd/>
              </a:ln>
            </p:spPr>
            <p:txBody>
              <a:bodyPr/>
              <a:lstStyle/>
              <a:p>
                <a:endParaRPr lang="en-US"/>
              </a:p>
            </p:txBody>
          </p:sp>
        </p:grpSp>
        <p:sp>
          <p:nvSpPr>
            <p:cNvPr id="15583" name="Freeform 206"/>
            <p:cNvSpPr>
              <a:spLocks noEditPoints="1"/>
            </p:cNvSpPr>
            <p:nvPr/>
          </p:nvSpPr>
          <p:spPr bwMode="auto">
            <a:xfrm>
              <a:off x="2901" y="2362"/>
              <a:ext cx="69" cy="115"/>
            </a:xfrm>
            <a:custGeom>
              <a:avLst/>
              <a:gdLst>
                <a:gd name="T0" fmla="*/ 0 w 69"/>
                <a:gd name="T1" fmla="*/ 58 h 115"/>
                <a:gd name="T2" fmla="*/ 4 w 69"/>
                <a:gd name="T3" fmla="*/ 42 h 115"/>
                <a:gd name="T4" fmla="*/ 8 w 69"/>
                <a:gd name="T5" fmla="*/ 27 h 115"/>
                <a:gd name="T6" fmla="*/ 11 w 69"/>
                <a:gd name="T7" fmla="*/ 15 h 115"/>
                <a:gd name="T8" fmla="*/ 23 w 69"/>
                <a:gd name="T9" fmla="*/ 8 h 115"/>
                <a:gd name="T10" fmla="*/ 27 w 69"/>
                <a:gd name="T11" fmla="*/ 4 h 115"/>
                <a:gd name="T12" fmla="*/ 35 w 69"/>
                <a:gd name="T13" fmla="*/ 0 h 115"/>
                <a:gd name="T14" fmla="*/ 46 w 69"/>
                <a:gd name="T15" fmla="*/ 4 h 115"/>
                <a:gd name="T16" fmla="*/ 50 w 69"/>
                <a:gd name="T17" fmla="*/ 8 h 115"/>
                <a:gd name="T18" fmla="*/ 58 w 69"/>
                <a:gd name="T19" fmla="*/ 15 h 115"/>
                <a:gd name="T20" fmla="*/ 65 w 69"/>
                <a:gd name="T21" fmla="*/ 27 h 115"/>
                <a:gd name="T22" fmla="*/ 69 w 69"/>
                <a:gd name="T23" fmla="*/ 42 h 115"/>
                <a:gd name="T24" fmla="*/ 69 w 69"/>
                <a:gd name="T25" fmla="*/ 58 h 115"/>
                <a:gd name="T26" fmla="*/ 69 w 69"/>
                <a:gd name="T27" fmla="*/ 77 h 115"/>
                <a:gd name="T28" fmla="*/ 65 w 69"/>
                <a:gd name="T29" fmla="*/ 92 h 115"/>
                <a:gd name="T30" fmla="*/ 58 w 69"/>
                <a:gd name="T31" fmla="*/ 104 h 115"/>
                <a:gd name="T32" fmla="*/ 50 w 69"/>
                <a:gd name="T33" fmla="*/ 111 h 115"/>
                <a:gd name="T34" fmla="*/ 42 w 69"/>
                <a:gd name="T35" fmla="*/ 115 h 115"/>
                <a:gd name="T36" fmla="*/ 35 w 69"/>
                <a:gd name="T37" fmla="*/ 115 h 115"/>
                <a:gd name="T38" fmla="*/ 27 w 69"/>
                <a:gd name="T39" fmla="*/ 115 h 115"/>
                <a:gd name="T40" fmla="*/ 15 w 69"/>
                <a:gd name="T41" fmla="*/ 107 h 115"/>
                <a:gd name="T42" fmla="*/ 8 w 69"/>
                <a:gd name="T43" fmla="*/ 96 h 115"/>
                <a:gd name="T44" fmla="*/ 4 w 69"/>
                <a:gd name="T45" fmla="*/ 81 h 115"/>
                <a:gd name="T46" fmla="*/ 0 w 69"/>
                <a:gd name="T47" fmla="*/ 58 h 115"/>
                <a:gd name="T48" fmla="*/ 15 w 69"/>
                <a:gd name="T49" fmla="*/ 61 h 115"/>
                <a:gd name="T50" fmla="*/ 19 w 69"/>
                <a:gd name="T51" fmla="*/ 81 h 115"/>
                <a:gd name="T52" fmla="*/ 23 w 69"/>
                <a:gd name="T53" fmla="*/ 100 h 115"/>
                <a:gd name="T54" fmla="*/ 27 w 69"/>
                <a:gd name="T55" fmla="*/ 107 h 115"/>
                <a:gd name="T56" fmla="*/ 31 w 69"/>
                <a:gd name="T57" fmla="*/ 111 h 115"/>
                <a:gd name="T58" fmla="*/ 35 w 69"/>
                <a:gd name="T59" fmla="*/ 111 h 115"/>
                <a:gd name="T60" fmla="*/ 38 w 69"/>
                <a:gd name="T61" fmla="*/ 111 h 115"/>
                <a:gd name="T62" fmla="*/ 46 w 69"/>
                <a:gd name="T63" fmla="*/ 107 h 115"/>
                <a:gd name="T64" fmla="*/ 50 w 69"/>
                <a:gd name="T65" fmla="*/ 104 h 115"/>
                <a:gd name="T66" fmla="*/ 50 w 69"/>
                <a:gd name="T67" fmla="*/ 92 h 115"/>
                <a:gd name="T68" fmla="*/ 54 w 69"/>
                <a:gd name="T69" fmla="*/ 77 h 115"/>
                <a:gd name="T70" fmla="*/ 54 w 69"/>
                <a:gd name="T71" fmla="*/ 54 h 115"/>
                <a:gd name="T72" fmla="*/ 54 w 69"/>
                <a:gd name="T73" fmla="*/ 38 h 115"/>
                <a:gd name="T74" fmla="*/ 50 w 69"/>
                <a:gd name="T75" fmla="*/ 23 h 115"/>
                <a:gd name="T76" fmla="*/ 50 w 69"/>
                <a:gd name="T77" fmla="*/ 15 h 115"/>
                <a:gd name="T78" fmla="*/ 42 w 69"/>
                <a:gd name="T79" fmla="*/ 8 h 115"/>
                <a:gd name="T80" fmla="*/ 42 w 69"/>
                <a:gd name="T81" fmla="*/ 8 h 115"/>
                <a:gd name="T82" fmla="*/ 35 w 69"/>
                <a:gd name="T83" fmla="*/ 8 h 115"/>
                <a:gd name="T84" fmla="*/ 31 w 69"/>
                <a:gd name="T85" fmla="*/ 8 h 115"/>
                <a:gd name="T86" fmla="*/ 27 w 69"/>
                <a:gd name="T87" fmla="*/ 12 h 115"/>
                <a:gd name="T88" fmla="*/ 23 w 69"/>
                <a:gd name="T89" fmla="*/ 19 h 115"/>
                <a:gd name="T90" fmla="*/ 19 w 69"/>
                <a:gd name="T91" fmla="*/ 31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4" y="42"/>
                  </a:lnTo>
                  <a:lnTo>
                    <a:pt x="8" y="27"/>
                  </a:lnTo>
                  <a:lnTo>
                    <a:pt x="11" y="15"/>
                  </a:lnTo>
                  <a:lnTo>
                    <a:pt x="23" y="8"/>
                  </a:lnTo>
                  <a:lnTo>
                    <a:pt x="27" y="4"/>
                  </a:lnTo>
                  <a:lnTo>
                    <a:pt x="35" y="0"/>
                  </a:lnTo>
                  <a:lnTo>
                    <a:pt x="46" y="4"/>
                  </a:lnTo>
                  <a:lnTo>
                    <a:pt x="50" y="8"/>
                  </a:lnTo>
                  <a:lnTo>
                    <a:pt x="58" y="15"/>
                  </a:lnTo>
                  <a:lnTo>
                    <a:pt x="65" y="27"/>
                  </a:lnTo>
                  <a:lnTo>
                    <a:pt x="69" y="42"/>
                  </a:lnTo>
                  <a:lnTo>
                    <a:pt x="69" y="58"/>
                  </a:lnTo>
                  <a:lnTo>
                    <a:pt x="69" y="77"/>
                  </a:lnTo>
                  <a:lnTo>
                    <a:pt x="65" y="92"/>
                  </a:lnTo>
                  <a:lnTo>
                    <a:pt x="58" y="104"/>
                  </a:lnTo>
                  <a:lnTo>
                    <a:pt x="50" y="111"/>
                  </a:lnTo>
                  <a:lnTo>
                    <a:pt x="42" y="115"/>
                  </a:lnTo>
                  <a:lnTo>
                    <a:pt x="35" y="115"/>
                  </a:lnTo>
                  <a:lnTo>
                    <a:pt x="27" y="115"/>
                  </a:lnTo>
                  <a:lnTo>
                    <a:pt x="15" y="107"/>
                  </a:lnTo>
                  <a:lnTo>
                    <a:pt x="8" y="96"/>
                  </a:lnTo>
                  <a:lnTo>
                    <a:pt x="4" y="81"/>
                  </a:lnTo>
                  <a:lnTo>
                    <a:pt x="0" y="58"/>
                  </a:lnTo>
                  <a:close/>
                  <a:moveTo>
                    <a:pt x="15" y="61"/>
                  </a:moveTo>
                  <a:lnTo>
                    <a:pt x="19" y="81"/>
                  </a:lnTo>
                  <a:lnTo>
                    <a:pt x="23" y="100"/>
                  </a:lnTo>
                  <a:lnTo>
                    <a:pt x="27" y="107"/>
                  </a:lnTo>
                  <a:lnTo>
                    <a:pt x="31" y="111"/>
                  </a:lnTo>
                  <a:lnTo>
                    <a:pt x="35" y="111"/>
                  </a:lnTo>
                  <a:lnTo>
                    <a:pt x="38" y="111"/>
                  </a:lnTo>
                  <a:lnTo>
                    <a:pt x="46" y="107"/>
                  </a:lnTo>
                  <a:lnTo>
                    <a:pt x="50" y="104"/>
                  </a:lnTo>
                  <a:lnTo>
                    <a:pt x="50" y="92"/>
                  </a:lnTo>
                  <a:lnTo>
                    <a:pt x="54" y="77"/>
                  </a:lnTo>
                  <a:lnTo>
                    <a:pt x="54" y="54"/>
                  </a:lnTo>
                  <a:lnTo>
                    <a:pt x="54" y="38"/>
                  </a:lnTo>
                  <a:lnTo>
                    <a:pt x="50" y="23"/>
                  </a:lnTo>
                  <a:lnTo>
                    <a:pt x="50" y="15"/>
                  </a:lnTo>
                  <a:lnTo>
                    <a:pt x="42" y="8"/>
                  </a:lnTo>
                  <a:lnTo>
                    <a:pt x="35" y="8"/>
                  </a:lnTo>
                  <a:lnTo>
                    <a:pt x="31" y="8"/>
                  </a:lnTo>
                  <a:lnTo>
                    <a:pt x="27" y="12"/>
                  </a:lnTo>
                  <a:lnTo>
                    <a:pt x="23" y="19"/>
                  </a:lnTo>
                  <a:lnTo>
                    <a:pt x="19" y="31"/>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5584" name="Rectangle 207"/>
            <p:cNvSpPr>
              <a:spLocks noChangeArrowheads="1"/>
            </p:cNvSpPr>
            <p:nvPr/>
          </p:nvSpPr>
          <p:spPr bwMode="auto">
            <a:xfrm>
              <a:off x="3304" y="23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5585" name="Freeform 208"/>
            <p:cNvSpPr>
              <a:spLocks noEditPoints="1"/>
            </p:cNvSpPr>
            <p:nvPr/>
          </p:nvSpPr>
          <p:spPr bwMode="auto">
            <a:xfrm>
              <a:off x="3503" y="2362"/>
              <a:ext cx="73" cy="115"/>
            </a:xfrm>
            <a:custGeom>
              <a:avLst/>
              <a:gdLst>
                <a:gd name="T0" fmla="*/ 0 w 73"/>
                <a:gd name="T1" fmla="*/ 58 h 115"/>
                <a:gd name="T2" fmla="*/ 4 w 73"/>
                <a:gd name="T3" fmla="*/ 42 h 115"/>
                <a:gd name="T4" fmla="*/ 8 w 73"/>
                <a:gd name="T5" fmla="*/ 27 h 115"/>
                <a:gd name="T6" fmla="*/ 16 w 73"/>
                <a:gd name="T7" fmla="*/ 15 h 115"/>
                <a:gd name="T8" fmla="*/ 23 w 73"/>
                <a:gd name="T9" fmla="*/ 8 h 115"/>
                <a:gd name="T10" fmla="*/ 31 w 73"/>
                <a:gd name="T11" fmla="*/ 4 h 115"/>
                <a:gd name="T12" fmla="*/ 39 w 73"/>
                <a:gd name="T13" fmla="*/ 0 h 115"/>
                <a:gd name="T14" fmla="*/ 46 w 73"/>
                <a:gd name="T15" fmla="*/ 4 h 115"/>
                <a:gd name="T16" fmla="*/ 54 w 73"/>
                <a:gd name="T17" fmla="*/ 8 h 115"/>
                <a:gd name="T18" fmla="*/ 62 w 73"/>
                <a:gd name="T19" fmla="*/ 15 h 115"/>
                <a:gd name="T20" fmla="*/ 66 w 73"/>
                <a:gd name="T21" fmla="*/ 27 h 115"/>
                <a:gd name="T22" fmla="*/ 69 w 73"/>
                <a:gd name="T23" fmla="*/ 42 h 115"/>
                <a:gd name="T24" fmla="*/ 73 w 73"/>
                <a:gd name="T25" fmla="*/ 58 h 115"/>
                <a:gd name="T26" fmla="*/ 69 w 73"/>
                <a:gd name="T27" fmla="*/ 77 h 115"/>
                <a:gd name="T28" fmla="*/ 66 w 73"/>
                <a:gd name="T29" fmla="*/ 92 h 115"/>
                <a:gd name="T30" fmla="*/ 62 w 73"/>
                <a:gd name="T31" fmla="*/ 104 h 115"/>
                <a:gd name="T32" fmla="*/ 54 w 73"/>
                <a:gd name="T33" fmla="*/ 111 h 115"/>
                <a:gd name="T34" fmla="*/ 46 w 73"/>
                <a:gd name="T35" fmla="*/ 115 h 115"/>
                <a:gd name="T36" fmla="*/ 35 w 73"/>
                <a:gd name="T37" fmla="*/ 115 h 115"/>
                <a:gd name="T38" fmla="*/ 27 w 73"/>
                <a:gd name="T39" fmla="*/ 115 h 115"/>
                <a:gd name="T40" fmla="*/ 20 w 73"/>
                <a:gd name="T41" fmla="*/ 107 h 115"/>
                <a:gd name="T42" fmla="*/ 12 w 73"/>
                <a:gd name="T43" fmla="*/ 96 h 115"/>
                <a:gd name="T44" fmla="*/ 4 w 73"/>
                <a:gd name="T45" fmla="*/ 81 h 115"/>
                <a:gd name="T46" fmla="*/ 0 w 73"/>
                <a:gd name="T47" fmla="*/ 58 h 115"/>
                <a:gd name="T48" fmla="*/ 20 w 73"/>
                <a:gd name="T49" fmla="*/ 61 h 115"/>
                <a:gd name="T50" fmla="*/ 20 w 73"/>
                <a:gd name="T51" fmla="*/ 81 h 115"/>
                <a:gd name="T52" fmla="*/ 23 w 73"/>
                <a:gd name="T53" fmla="*/ 100 h 115"/>
                <a:gd name="T54" fmla="*/ 27 w 73"/>
                <a:gd name="T55" fmla="*/ 107 h 115"/>
                <a:gd name="T56" fmla="*/ 31 w 73"/>
                <a:gd name="T57" fmla="*/ 111 h 115"/>
                <a:gd name="T58" fmla="*/ 39 w 73"/>
                <a:gd name="T59" fmla="*/ 111 h 115"/>
                <a:gd name="T60" fmla="*/ 43 w 73"/>
                <a:gd name="T61" fmla="*/ 111 h 115"/>
                <a:gd name="T62" fmla="*/ 46 w 73"/>
                <a:gd name="T63" fmla="*/ 107 h 115"/>
                <a:gd name="T64" fmla="*/ 50 w 73"/>
                <a:gd name="T65" fmla="*/ 104 h 115"/>
                <a:gd name="T66" fmla="*/ 54 w 73"/>
                <a:gd name="T67" fmla="*/ 92 h 115"/>
                <a:gd name="T68" fmla="*/ 54 w 73"/>
                <a:gd name="T69" fmla="*/ 77 h 115"/>
                <a:gd name="T70" fmla="*/ 58 w 73"/>
                <a:gd name="T71" fmla="*/ 54 h 115"/>
                <a:gd name="T72" fmla="*/ 54 w 73"/>
                <a:gd name="T73" fmla="*/ 38 h 115"/>
                <a:gd name="T74" fmla="*/ 54 w 73"/>
                <a:gd name="T75" fmla="*/ 23 h 115"/>
                <a:gd name="T76" fmla="*/ 50 w 73"/>
                <a:gd name="T77" fmla="*/ 15 h 115"/>
                <a:gd name="T78" fmla="*/ 46 w 73"/>
                <a:gd name="T79" fmla="*/ 8 h 115"/>
                <a:gd name="T80" fmla="*/ 43 w 73"/>
                <a:gd name="T81" fmla="*/ 8 h 115"/>
                <a:gd name="T82" fmla="*/ 39 w 73"/>
                <a:gd name="T83" fmla="*/ 8 h 115"/>
                <a:gd name="T84" fmla="*/ 31 w 73"/>
                <a:gd name="T85" fmla="*/ 8 h 115"/>
                <a:gd name="T86" fmla="*/ 27 w 73"/>
                <a:gd name="T87" fmla="*/ 12 h 115"/>
                <a:gd name="T88" fmla="*/ 23 w 73"/>
                <a:gd name="T89" fmla="*/ 19 h 115"/>
                <a:gd name="T90" fmla="*/ 20 w 73"/>
                <a:gd name="T91" fmla="*/ 31 h 115"/>
                <a:gd name="T92" fmla="*/ 20 w 73"/>
                <a:gd name="T93" fmla="*/ 46 h 115"/>
                <a:gd name="T94" fmla="*/ 20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42"/>
                  </a:lnTo>
                  <a:lnTo>
                    <a:pt x="8" y="27"/>
                  </a:lnTo>
                  <a:lnTo>
                    <a:pt x="16" y="15"/>
                  </a:lnTo>
                  <a:lnTo>
                    <a:pt x="23" y="8"/>
                  </a:lnTo>
                  <a:lnTo>
                    <a:pt x="31" y="4"/>
                  </a:lnTo>
                  <a:lnTo>
                    <a:pt x="39" y="0"/>
                  </a:lnTo>
                  <a:lnTo>
                    <a:pt x="46" y="4"/>
                  </a:lnTo>
                  <a:lnTo>
                    <a:pt x="54" y="8"/>
                  </a:lnTo>
                  <a:lnTo>
                    <a:pt x="62" y="15"/>
                  </a:lnTo>
                  <a:lnTo>
                    <a:pt x="66" y="27"/>
                  </a:lnTo>
                  <a:lnTo>
                    <a:pt x="69" y="42"/>
                  </a:lnTo>
                  <a:lnTo>
                    <a:pt x="73" y="58"/>
                  </a:lnTo>
                  <a:lnTo>
                    <a:pt x="69" y="77"/>
                  </a:lnTo>
                  <a:lnTo>
                    <a:pt x="66" y="92"/>
                  </a:lnTo>
                  <a:lnTo>
                    <a:pt x="62" y="104"/>
                  </a:lnTo>
                  <a:lnTo>
                    <a:pt x="54" y="111"/>
                  </a:lnTo>
                  <a:lnTo>
                    <a:pt x="46" y="115"/>
                  </a:lnTo>
                  <a:lnTo>
                    <a:pt x="35" y="115"/>
                  </a:lnTo>
                  <a:lnTo>
                    <a:pt x="27" y="115"/>
                  </a:lnTo>
                  <a:lnTo>
                    <a:pt x="20" y="107"/>
                  </a:lnTo>
                  <a:lnTo>
                    <a:pt x="12" y="96"/>
                  </a:lnTo>
                  <a:lnTo>
                    <a:pt x="4" y="81"/>
                  </a:lnTo>
                  <a:lnTo>
                    <a:pt x="0" y="58"/>
                  </a:lnTo>
                  <a:close/>
                  <a:moveTo>
                    <a:pt x="20" y="61"/>
                  </a:moveTo>
                  <a:lnTo>
                    <a:pt x="20" y="81"/>
                  </a:lnTo>
                  <a:lnTo>
                    <a:pt x="23" y="100"/>
                  </a:lnTo>
                  <a:lnTo>
                    <a:pt x="27" y="107"/>
                  </a:lnTo>
                  <a:lnTo>
                    <a:pt x="31" y="111"/>
                  </a:lnTo>
                  <a:lnTo>
                    <a:pt x="39" y="111"/>
                  </a:lnTo>
                  <a:lnTo>
                    <a:pt x="43" y="111"/>
                  </a:lnTo>
                  <a:lnTo>
                    <a:pt x="46" y="107"/>
                  </a:lnTo>
                  <a:lnTo>
                    <a:pt x="50" y="104"/>
                  </a:lnTo>
                  <a:lnTo>
                    <a:pt x="54" y="92"/>
                  </a:lnTo>
                  <a:lnTo>
                    <a:pt x="54" y="77"/>
                  </a:lnTo>
                  <a:lnTo>
                    <a:pt x="58" y="54"/>
                  </a:lnTo>
                  <a:lnTo>
                    <a:pt x="54" y="38"/>
                  </a:lnTo>
                  <a:lnTo>
                    <a:pt x="54" y="23"/>
                  </a:lnTo>
                  <a:lnTo>
                    <a:pt x="50" y="15"/>
                  </a:lnTo>
                  <a:lnTo>
                    <a:pt x="46" y="8"/>
                  </a:lnTo>
                  <a:lnTo>
                    <a:pt x="43" y="8"/>
                  </a:lnTo>
                  <a:lnTo>
                    <a:pt x="39" y="8"/>
                  </a:lnTo>
                  <a:lnTo>
                    <a:pt x="31" y="8"/>
                  </a:lnTo>
                  <a:lnTo>
                    <a:pt x="27" y="12"/>
                  </a:lnTo>
                  <a:lnTo>
                    <a:pt x="23" y="19"/>
                  </a:lnTo>
                  <a:lnTo>
                    <a:pt x="20" y="31"/>
                  </a:lnTo>
                  <a:lnTo>
                    <a:pt x="20" y="46"/>
                  </a:lnTo>
                  <a:lnTo>
                    <a:pt x="20" y="61"/>
                  </a:lnTo>
                  <a:close/>
                </a:path>
              </a:pathLst>
            </a:custGeom>
            <a:solidFill>
              <a:srgbClr val="000000"/>
            </a:solidFill>
            <a:ln w="0">
              <a:solidFill>
                <a:srgbClr val="000000"/>
              </a:solidFill>
              <a:round/>
              <a:headEnd/>
              <a:tailEnd/>
            </a:ln>
          </p:spPr>
          <p:txBody>
            <a:bodyPr/>
            <a:lstStyle/>
            <a:p>
              <a:endParaRPr lang="en-CA"/>
            </a:p>
          </p:txBody>
        </p:sp>
        <p:sp>
          <p:nvSpPr>
            <p:cNvPr id="15586" name="Rectangle 209"/>
            <p:cNvSpPr>
              <a:spLocks noChangeArrowheads="1"/>
            </p:cNvSpPr>
            <p:nvPr/>
          </p:nvSpPr>
          <p:spPr bwMode="auto">
            <a:xfrm>
              <a:off x="4071" y="23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5587" name="Freeform 210"/>
            <p:cNvSpPr>
              <a:spLocks/>
            </p:cNvSpPr>
            <p:nvPr/>
          </p:nvSpPr>
          <p:spPr bwMode="auto">
            <a:xfrm>
              <a:off x="4275" y="2458"/>
              <a:ext cx="19" cy="19"/>
            </a:xfrm>
            <a:custGeom>
              <a:avLst/>
              <a:gdLst>
                <a:gd name="T0" fmla="*/ 11 w 19"/>
                <a:gd name="T1" fmla="*/ 0 h 19"/>
                <a:gd name="T2" fmla="*/ 15 w 19"/>
                <a:gd name="T3" fmla="*/ 0 h 19"/>
                <a:gd name="T4" fmla="*/ 19 w 19"/>
                <a:gd name="T5" fmla="*/ 4 h 19"/>
                <a:gd name="T6" fmla="*/ 19 w 19"/>
                <a:gd name="T7" fmla="*/ 8 h 19"/>
                <a:gd name="T8" fmla="*/ 19 w 19"/>
                <a:gd name="T9" fmla="*/ 11 h 19"/>
                <a:gd name="T10" fmla="*/ 19 w 19"/>
                <a:gd name="T11" fmla="*/ 15 h 19"/>
                <a:gd name="T12" fmla="*/ 19 w 19"/>
                <a:gd name="T13" fmla="*/ 19 h 19"/>
                <a:gd name="T14" fmla="*/ 15 w 19"/>
                <a:gd name="T15" fmla="*/ 19 h 19"/>
                <a:gd name="T16" fmla="*/ 11 w 19"/>
                <a:gd name="T17" fmla="*/ 19 h 19"/>
                <a:gd name="T18" fmla="*/ 7 w 19"/>
                <a:gd name="T19" fmla="*/ 19 h 19"/>
                <a:gd name="T20" fmla="*/ 3 w 19"/>
                <a:gd name="T21" fmla="*/ 19 h 19"/>
                <a:gd name="T22" fmla="*/ 3 w 19"/>
                <a:gd name="T23" fmla="*/ 15 h 19"/>
                <a:gd name="T24" fmla="*/ 0 w 19"/>
                <a:gd name="T25" fmla="*/ 11 h 19"/>
                <a:gd name="T26" fmla="*/ 3 w 19"/>
                <a:gd name="T27" fmla="*/ 8 h 19"/>
                <a:gd name="T28" fmla="*/ 3 w 19"/>
                <a:gd name="T29" fmla="*/ 4 h 19"/>
                <a:gd name="T30" fmla="*/ 7 w 19"/>
                <a:gd name="T31" fmla="*/ 0 h 19"/>
                <a:gd name="T32" fmla="*/ 11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11" y="0"/>
                  </a:moveTo>
                  <a:lnTo>
                    <a:pt x="15" y="0"/>
                  </a:lnTo>
                  <a:lnTo>
                    <a:pt x="19" y="4"/>
                  </a:lnTo>
                  <a:lnTo>
                    <a:pt x="19" y="8"/>
                  </a:lnTo>
                  <a:lnTo>
                    <a:pt x="19" y="11"/>
                  </a:lnTo>
                  <a:lnTo>
                    <a:pt x="19" y="15"/>
                  </a:lnTo>
                  <a:lnTo>
                    <a:pt x="19" y="19"/>
                  </a:lnTo>
                  <a:lnTo>
                    <a:pt x="15" y="19"/>
                  </a:lnTo>
                  <a:lnTo>
                    <a:pt x="11" y="19"/>
                  </a:lnTo>
                  <a:lnTo>
                    <a:pt x="7" y="19"/>
                  </a:lnTo>
                  <a:lnTo>
                    <a:pt x="3" y="19"/>
                  </a:lnTo>
                  <a:lnTo>
                    <a:pt x="3" y="15"/>
                  </a:lnTo>
                  <a:lnTo>
                    <a:pt x="0" y="11"/>
                  </a:lnTo>
                  <a:lnTo>
                    <a:pt x="3" y="8"/>
                  </a:lnTo>
                  <a:lnTo>
                    <a:pt x="3" y="4"/>
                  </a:lnTo>
                  <a:lnTo>
                    <a:pt x="7" y="0"/>
                  </a:lnTo>
                  <a:lnTo>
                    <a:pt x="11" y="0"/>
                  </a:lnTo>
                  <a:close/>
                </a:path>
              </a:pathLst>
            </a:custGeom>
            <a:solidFill>
              <a:srgbClr val="000000"/>
            </a:solidFill>
            <a:ln w="0">
              <a:solidFill>
                <a:srgbClr val="000000"/>
              </a:solidFill>
              <a:round/>
              <a:headEnd/>
              <a:tailEnd/>
            </a:ln>
          </p:spPr>
          <p:txBody>
            <a:bodyPr/>
            <a:lstStyle/>
            <a:p>
              <a:endParaRPr lang="en-CA"/>
            </a:p>
          </p:txBody>
        </p:sp>
        <p:sp>
          <p:nvSpPr>
            <p:cNvPr id="15588" name="Freeform 211"/>
            <p:cNvSpPr>
              <a:spLocks/>
            </p:cNvSpPr>
            <p:nvPr/>
          </p:nvSpPr>
          <p:spPr bwMode="auto">
            <a:xfrm>
              <a:off x="4313" y="2366"/>
              <a:ext cx="65" cy="111"/>
            </a:xfrm>
            <a:custGeom>
              <a:avLst/>
              <a:gdLst>
                <a:gd name="T0" fmla="*/ 65 w 65"/>
                <a:gd name="T1" fmla="*/ 0 h 111"/>
                <a:gd name="T2" fmla="*/ 57 w 65"/>
                <a:gd name="T3" fmla="*/ 11 h 111"/>
                <a:gd name="T4" fmla="*/ 23 w 65"/>
                <a:gd name="T5" fmla="*/ 11 h 111"/>
                <a:gd name="T6" fmla="*/ 15 w 65"/>
                <a:gd name="T7" fmla="*/ 27 h 111"/>
                <a:gd name="T8" fmla="*/ 31 w 65"/>
                <a:gd name="T9" fmla="*/ 31 h 111"/>
                <a:gd name="T10" fmla="*/ 42 w 65"/>
                <a:gd name="T11" fmla="*/ 38 h 111"/>
                <a:gd name="T12" fmla="*/ 54 w 65"/>
                <a:gd name="T13" fmla="*/ 46 h 111"/>
                <a:gd name="T14" fmla="*/ 61 w 65"/>
                <a:gd name="T15" fmla="*/ 57 h 111"/>
                <a:gd name="T16" fmla="*/ 61 w 65"/>
                <a:gd name="T17" fmla="*/ 69 h 111"/>
                <a:gd name="T18" fmla="*/ 61 w 65"/>
                <a:gd name="T19" fmla="*/ 80 h 111"/>
                <a:gd name="T20" fmla="*/ 57 w 65"/>
                <a:gd name="T21" fmla="*/ 88 h 111"/>
                <a:gd name="T22" fmla="*/ 54 w 65"/>
                <a:gd name="T23" fmla="*/ 92 h 111"/>
                <a:gd name="T24" fmla="*/ 50 w 65"/>
                <a:gd name="T25" fmla="*/ 100 h 111"/>
                <a:gd name="T26" fmla="*/ 46 w 65"/>
                <a:gd name="T27" fmla="*/ 103 h 111"/>
                <a:gd name="T28" fmla="*/ 38 w 65"/>
                <a:gd name="T29" fmla="*/ 107 h 111"/>
                <a:gd name="T30" fmla="*/ 31 w 65"/>
                <a:gd name="T31" fmla="*/ 111 h 111"/>
                <a:gd name="T32" fmla="*/ 19 w 65"/>
                <a:gd name="T33" fmla="*/ 111 h 111"/>
                <a:gd name="T34" fmla="*/ 11 w 65"/>
                <a:gd name="T35" fmla="*/ 111 h 111"/>
                <a:gd name="T36" fmla="*/ 8 w 65"/>
                <a:gd name="T37" fmla="*/ 107 h 111"/>
                <a:gd name="T38" fmla="*/ 4 w 65"/>
                <a:gd name="T39" fmla="*/ 107 h 111"/>
                <a:gd name="T40" fmla="*/ 0 w 65"/>
                <a:gd name="T41" fmla="*/ 103 h 111"/>
                <a:gd name="T42" fmla="*/ 4 w 65"/>
                <a:gd name="T43" fmla="*/ 100 h 111"/>
                <a:gd name="T44" fmla="*/ 4 w 65"/>
                <a:gd name="T45" fmla="*/ 96 h 111"/>
                <a:gd name="T46" fmla="*/ 4 w 65"/>
                <a:gd name="T47" fmla="*/ 96 h 111"/>
                <a:gd name="T48" fmla="*/ 8 w 65"/>
                <a:gd name="T49" fmla="*/ 96 h 111"/>
                <a:gd name="T50" fmla="*/ 11 w 65"/>
                <a:gd name="T51" fmla="*/ 96 h 111"/>
                <a:gd name="T52" fmla="*/ 11 w 65"/>
                <a:gd name="T53" fmla="*/ 96 h 111"/>
                <a:gd name="T54" fmla="*/ 15 w 65"/>
                <a:gd name="T55" fmla="*/ 96 h 111"/>
                <a:gd name="T56" fmla="*/ 15 w 65"/>
                <a:gd name="T57" fmla="*/ 100 h 111"/>
                <a:gd name="T58" fmla="*/ 23 w 65"/>
                <a:gd name="T59" fmla="*/ 103 h 111"/>
                <a:gd name="T60" fmla="*/ 31 w 65"/>
                <a:gd name="T61" fmla="*/ 103 h 111"/>
                <a:gd name="T62" fmla="*/ 38 w 65"/>
                <a:gd name="T63" fmla="*/ 103 h 111"/>
                <a:gd name="T64" fmla="*/ 46 w 65"/>
                <a:gd name="T65" fmla="*/ 96 h 111"/>
                <a:gd name="T66" fmla="*/ 50 w 65"/>
                <a:gd name="T67" fmla="*/ 88 h 111"/>
                <a:gd name="T68" fmla="*/ 54 w 65"/>
                <a:gd name="T69" fmla="*/ 80 h 111"/>
                <a:gd name="T70" fmla="*/ 50 w 65"/>
                <a:gd name="T71" fmla="*/ 69 h 111"/>
                <a:gd name="T72" fmla="*/ 46 w 65"/>
                <a:gd name="T73" fmla="*/ 61 h 111"/>
                <a:gd name="T74" fmla="*/ 38 w 65"/>
                <a:gd name="T75" fmla="*/ 54 h 111"/>
                <a:gd name="T76" fmla="*/ 27 w 65"/>
                <a:gd name="T77" fmla="*/ 46 h 111"/>
                <a:gd name="T78" fmla="*/ 19 w 65"/>
                <a:gd name="T79" fmla="*/ 42 h 111"/>
                <a:gd name="T80" fmla="*/ 4 w 65"/>
                <a:gd name="T81" fmla="*/ 42 h 111"/>
                <a:gd name="T82" fmla="*/ 27 w 65"/>
                <a:gd name="T83" fmla="*/ 0 h 111"/>
                <a:gd name="T84" fmla="*/ 65 w 65"/>
                <a:gd name="T85" fmla="*/ 0 h 11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5"/>
                <a:gd name="T130" fmla="*/ 0 h 111"/>
                <a:gd name="T131" fmla="*/ 65 w 65"/>
                <a:gd name="T132" fmla="*/ 111 h 111"/>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5" h="111">
                  <a:moveTo>
                    <a:pt x="65" y="0"/>
                  </a:moveTo>
                  <a:lnTo>
                    <a:pt x="57" y="11"/>
                  </a:lnTo>
                  <a:lnTo>
                    <a:pt x="23" y="11"/>
                  </a:lnTo>
                  <a:lnTo>
                    <a:pt x="15" y="27"/>
                  </a:lnTo>
                  <a:lnTo>
                    <a:pt x="31" y="31"/>
                  </a:lnTo>
                  <a:lnTo>
                    <a:pt x="42" y="38"/>
                  </a:lnTo>
                  <a:lnTo>
                    <a:pt x="54" y="46"/>
                  </a:lnTo>
                  <a:lnTo>
                    <a:pt x="61" y="57"/>
                  </a:lnTo>
                  <a:lnTo>
                    <a:pt x="61" y="69"/>
                  </a:lnTo>
                  <a:lnTo>
                    <a:pt x="61" y="80"/>
                  </a:lnTo>
                  <a:lnTo>
                    <a:pt x="57" y="88"/>
                  </a:lnTo>
                  <a:lnTo>
                    <a:pt x="54" y="92"/>
                  </a:lnTo>
                  <a:lnTo>
                    <a:pt x="50" y="100"/>
                  </a:lnTo>
                  <a:lnTo>
                    <a:pt x="46" y="103"/>
                  </a:lnTo>
                  <a:lnTo>
                    <a:pt x="38" y="107"/>
                  </a:lnTo>
                  <a:lnTo>
                    <a:pt x="31" y="111"/>
                  </a:lnTo>
                  <a:lnTo>
                    <a:pt x="19" y="111"/>
                  </a:lnTo>
                  <a:lnTo>
                    <a:pt x="11" y="111"/>
                  </a:lnTo>
                  <a:lnTo>
                    <a:pt x="8" y="107"/>
                  </a:lnTo>
                  <a:lnTo>
                    <a:pt x="4" y="107"/>
                  </a:lnTo>
                  <a:lnTo>
                    <a:pt x="0" y="103"/>
                  </a:lnTo>
                  <a:lnTo>
                    <a:pt x="4" y="100"/>
                  </a:lnTo>
                  <a:lnTo>
                    <a:pt x="4" y="96"/>
                  </a:lnTo>
                  <a:lnTo>
                    <a:pt x="8" y="96"/>
                  </a:lnTo>
                  <a:lnTo>
                    <a:pt x="11" y="96"/>
                  </a:lnTo>
                  <a:lnTo>
                    <a:pt x="15" y="96"/>
                  </a:lnTo>
                  <a:lnTo>
                    <a:pt x="15" y="100"/>
                  </a:lnTo>
                  <a:lnTo>
                    <a:pt x="23" y="103"/>
                  </a:lnTo>
                  <a:lnTo>
                    <a:pt x="31" y="103"/>
                  </a:lnTo>
                  <a:lnTo>
                    <a:pt x="38" y="103"/>
                  </a:lnTo>
                  <a:lnTo>
                    <a:pt x="46" y="96"/>
                  </a:lnTo>
                  <a:lnTo>
                    <a:pt x="50" y="88"/>
                  </a:lnTo>
                  <a:lnTo>
                    <a:pt x="54" y="80"/>
                  </a:lnTo>
                  <a:lnTo>
                    <a:pt x="50" y="69"/>
                  </a:lnTo>
                  <a:lnTo>
                    <a:pt x="46" y="61"/>
                  </a:lnTo>
                  <a:lnTo>
                    <a:pt x="38" y="54"/>
                  </a:lnTo>
                  <a:lnTo>
                    <a:pt x="27" y="46"/>
                  </a:lnTo>
                  <a:lnTo>
                    <a:pt x="19" y="42"/>
                  </a:lnTo>
                  <a:lnTo>
                    <a:pt x="4" y="42"/>
                  </a:lnTo>
                  <a:lnTo>
                    <a:pt x="27" y="0"/>
                  </a:lnTo>
                  <a:lnTo>
                    <a:pt x="65" y="0"/>
                  </a:lnTo>
                  <a:close/>
                </a:path>
              </a:pathLst>
            </a:custGeom>
            <a:solidFill>
              <a:srgbClr val="000000"/>
            </a:solidFill>
            <a:ln w="0">
              <a:solidFill>
                <a:srgbClr val="000000"/>
              </a:solidFill>
              <a:round/>
              <a:headEnd/>
              <a:tailEnd/>
            </a:ln>
          </p:spPr>
          <p:txBody>
            <a:bodyPr/>
            <a:lstStyle/>
            <a:p>
              <a:endParaRPr lang="en-CA"/>
            </a:p>
          </p:txBody>
        </p:sp>
        <p:sp>
          <p:nvSpPr>
            <p:cNvPr id="15589" name="Freeform 212"/>
            <p:cNvSpPr>
              <a:spLocks noEditPoints="1"/>
            </p:cNvSpPr>
            <p:nvPr/>
          </p:nvSpPr>
          <p:spPr bwMode="auto">
            <a:xfrm>
              <a:off x="4397" y="2362"/>
              <a:ext cx="69" cy="115"/>
            </a:xfrm>
            <a:custGeom>
              <a:avLst/>
              <a:gdLst>
                <a:gd name="T0" fmla="*/ 69 w 69"/>
                <a:gd name="T1" fmla="*/ 0 h 115"/>
                <a:gd name="T2" fmla="*/ 69 w 69"/>
                <a:gd name="T3" fmla="*/ 4 h 115"/>
                <a:gd name="T4" fmla="*/ 58 w 69"/>
                <a:gd name="T5" fmla="*/ 8 h 115"/>
                <a:gd name="T6" fmla="*/ 50 w 69"/>
                <a:gd name="T7" fmla="*/ 8 h 115"/>
                <a:gd name="T8" fmla="*/ 43 w 69"/>
                <a:gd name="T9" fmla="*/ 12 h 115"/>
                <a:gd name="T10" fmla="*/ 35 w 69"/>
                <a:gd name="T11" fmla="*/ 19 h 115"/>
                <a:gd name="T12" fmla="*/ 31 w 69"/>
                <a:gd name="T13" fmla="*/ 27 h 115"/>
                <a:gd name="T14" fmla="*/ 27 w 69"/>
                <a:gd name="T15" fmla="*/ 35 h 115"/>
                <a:gd name="T16" fmla="*/ 23 w 69"/>
                <a:gd name="T17" fmla="*/ 42 h 115"/>
                <a:gd name="T18" fmla="*/ 20 w 69"/>
                <a:gd name="T19" fmla="*/ 54 h 115"/>
                <a:gd name="T20" fmla="*/ 31 w 69"/>
                <a:gd name="T21" fmla="*/ 46 h 115"/>
                <a:gd name="T22" fmla="*/ 43 w 69"/>
                <a:gd name="T23" fmla="*/ 46 h 115"/>
                <a:gd name="T24" fmla="*/ 54 w 69"/>
                <a:gd name="T25" fmla="*/ 46 h 115"/>
                <a:gd name="T26" fmla="*/ 62 w 69"/>
                <a:gd name="T27" fmla="*/ 54 h 115"/>
                <a:gd name="T28" fmla="*/ 69 w 69"/>
                <a:gd name="T29" fmla="*/ 65 h 115"/>
                <a:gd name="T30" fmla="*/ 69 w 69"/>
                <a:gd name="T31" fmla="*/ 77 h 115"/>
                <a:gd name="T32" fmla="*/ 69 w 69"/>
                <a:gd name="T33" fmla="*/ 92 h 115"/>
                <a:gd name="T34" fmla="*/ 62 w 69"/>
                <a:gd name="T35" fmla="*/ 104 h 115"/>
                <a:gd name="T36" fmla="*/ 54 w 69"/>
                <a:gd name="T37" fmla="*/ 111 h 115"/>
                <a:gd name="T38" fmla="*/ 46 w 69"/>
                <a:gd name="T39" fmla="*/ 115 h 115"/>
                <a:gd name="T40" fmla="*/ 35 w 69"/>
                <a:gd name="T41" fmla="*/ 115 h 115"/>
                <a:gd name="T42" fmla="*/ 23 w 69"/>
                <a:gd name="T43" fmla="*/ 115 h 115"/>
                <a:gd name="T44" fmla="*/ 16 w 69"/>
                <a:gd name="T45" fmla="*/ 107 h 115"/>
                <a:gd name="T46" fmla="*/ 8 w 69"/>
                <a:gd name="T47" fmla="*/ 100 h 115"/>
                <a:gd name="T48" fmla="*/ 0 w 69"/>
                <a:gd name="T49" fmla="*/ 84 h 115"/>
                <a:gd name="T50" fmla="*/ 0 w 69"/>
                <a:gd name="T51" fmla="*/ 69 h 115"/>
                <a:gd name="T52" fmla="*/ 0 w 69"/>
                <a:gd name="T53" fmla="*/ 58 h 115"/>
                <a:gd name="T54" fmla="*/ 4 w 69"/>
                <a:gd name="T55" fmla="*/ 42 h 115"/>
                <a:gd name="T56" fmla="*/ 12 w 69"/>
                <a:gd name="T57" fmla="*/ 31 h 115"/>
                <a:gd name="T58" fmla="*/ 23 w 69"/>
                <a:gd name="T59" fmla="*/ 19 h 115"/>
                <a:gd name="T60" fmla="*/ 35 w 69"/>
                <a:gd name="T61" fmla="*/ 12 h 115"/>
                <a:gd name="T62" fmla="*/ 43 w 69"/>
                <a:gd name="T63" fmla="*/ 4 h 115"/>
                <a:gd name="T64" fmla="*/ 54 w 69"/>
                <a:gd name="T65" fmla="*/ 0 h 115"/>
                <a:gd name="T66" fmla="*/ 62 w 69"/>
                <a:gd name="T67" fmla="*/ 0 h 115"/>
                <a:gd name="T68" fmla="*/ 69 w 69"/>
                <a:gd name="T69" fmla="*/ 0 h 115"/>
                <a:gd name="T70" fmla="*/ 16 w 69"/>
                <a:gd name="T71" fmla="*/ 58 h 115"/>
                <a:gd name="T72" fmla="*/ 16 w 69"/>
                <a:gd name="T73" fmla="*/ 69 h 115"/>
                <a:gd name="T74" fmla="*/ 16 w 69"/>
                <a:gd name="T75" fmla="*/ 77 h 115"/>
                <a:gd name="T76" fmla="*/ 16 w 69"/>
                <a:gd name="T77" fmla="*/ 84 h 115"/>
                <a:gd name="T78" fmla="*/ 20 w 69"/>
                <a:gd name="T79" fmla="*/ 92 h 115"/>
                <a:gd name="T80" fmla="*/ 23 w 69"/>
                <a:gd name="T81" fmla="*/ 100 h 115"/>
                <a:gd name="T82" fmla="*/ 27 w 69"/>
                <a:gd name="T83" fmla="*/ 107 h 115"/>
                <a:gd name="T84" fmla="*/ 31 w 69"/>
                <a:gd name="T85" fmla="*/ 111 h 115"/>
                <a:gd name="T86" fmla="*/ 35 w 69"/>
                <a:gd name="T87" fmla="*/ 111 h 115"/>
                <a:gd name="T88" fmla="*/ 43 w 69"/>
                <a:gd name="T89" fmla="*/ 111 h 115"/>
                <a:gd name="T90" fmla="*/ 50 w 69"/>
                <a:gd name="T91" fmla="*/ 104 h 115"/>
                <a:gd name="T92" fmla="*/ 54 w 69"/>
                <a:gd name="T93" fmla="*/ 96 h 115"/>
                <a:gd name="T94" fmla="*/ 54 w 69"/>
                <a:gd name="T95" fmla="*/ 84 h 115"/>
                <a:gd name="T96" fmla="*/ 54 w 69"/>
                <a:gd name="T97" fmla="*/ 73 h 115"/>
                <a:gd name="T98" fmla="*/ 50 w 69"/>
                <a:gd name="T99" fmla="*/ 61 h 115"/>
                <a:gd name="T100" fmla="*/ 43 w 69"/>
                <a:gd name="T101" fmla="*/ 54 h 115"/>
                <a:gd name="T102" fmla="*/ 35 w 69"/>
                <a:gd name="T103" fmla="*/ 50 h 115"/>
                <a:gd name="T104" fmla="*/ 31 w 69"/>
                <a:gd name="T105" fmla="*/ 54 h 115"/>
                <a:gd name="T106" fmla="*/ 27 w 69"/>
                <a:gd name="T107" fmla="*/ 54 h 115"/>
                <a:gd name="T108" fmla="*/ 23 w 69"/>
                <a:gd name="T109" fmla="*/ 54 h 115"/>
                <a:gd name="T110" fmla="*/ 16 w 69"/>
                <a:gd name="T111" fmla="*/ 58 h 11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69"/>
                <a:gd name="T169" fmla="*/ 0 h 115"/>
                <a:gd name="T170" fmla="*/ 69 w 69"/>
                <a:gd name="T171" fmla="*/ 115 h 11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69" h="115">
                  <a:moveTo>
                    <a:pt x="69" y="0"/>
                  </a:moveTo>
                  <a:lnTo>
                    <a:pt x="69" y="4"/>
                  </a:lnTo>
                  <a:lnTo>
                    <a:pt x="58" y="8"/>
                  </a:lnTo>
                  <a:lnTo>
                    <a:pt x="50" y="8"/>
                  </a:lnTo>
                  <a:lnTo>
                    <a:pt x="43" y="12"/>
                  </a:lnTo>
                  <a:lnTo>
                    <a:pt x="35" y="19"/>
                  </a:lnTo>
                  <a:lnTo>
                    <a:pt x="31" y="27"/>
                  </a:lnTo>
                  <a:lnTo>
                    <a:pt x="27" y="35"/>
                  </a:lnTo>
                  <a:lnTo>
                    <a:pt x="23" y="42"/>
                  </a:lnTo>
                  <a:lnTo>
                    <a:pt x="20" y="54"/>
                  </a:lnTo>
                  <a:lnTo>
                    <a:pt x="31" y="46"/>
                  </a:lnTo>
                  <a:lnTo>
                    <a:pt x="43" y="46"/>
                  </a:lnTo>
                  <a:lnTo>
                    <a:pt x="54" y="46"/>
                  </a:lnTo>
                  <a:lnTo>
                    <a:pt x="62" y="54"/>
                  </a:lnTo>
                  <a:lnTo>
                    <a:pt x="69" y="65"/>
                  </a:lnTo>
                  <a:lnTo>
                    <a:pt x="69" y="77"/>
                  </a:lnTo>
                  <a:lnTo>
                    <a:pt x="69" y="92"/>
                  </a:lnTo>
                  <a:lnTo>
                    <a:pt x="62" y="104"/>
                  </a:lnTo>
                  <a:lnTo>
                    <a:pt x="54" y="111"/>
                  </a:lnTo>
                  <a:lnTo>
                    <a:pt x="46" y="115"/>
                  </a:lnTo>
                  <a:lnTo>
                    <a:pt x="35" y="115"/>
                  </a:lnTo>
                  <a:lnTo>
                    <a:pt x="23" y="115"/>
                  </a:lnTo>
                  <a:lnTo>
                    <a:pt x="16" y="107"/>
                  </a:lnTo>
                  <a:lnTo>
                    <a:pt x="8" y="100"/>
                  </a:lnTo>
                  <a:lnTo>
                    <a:pt x="0" y="84"/>
                  </a:lnTo>
                  <a:lnTo>
                    <a:pt x="0" y="69"/>
                  </a:lnTo>
                  <a:lnTo>
                    <a:pt x="0" y="58"/>
                  </a:lnTo>
                  <a:lnTo>
                    <a:pt x="4" y="42"/>
                  </a:lnTo>
                  <a:lnTo>
                    <a:pt x="12" y="31"/>
                  </a:lnTo>
                  <a:lnTo>
                    <a:pt x="23" y="19"/>
                  </a:lnTo>
                  <a:lnTo>
                    <a:pt x="35" y="12"/>
                  </a:lnTo>
                  <a:lnTo>
                    <a:pt x="43" y="4"/>
                  </a:lnTo>
                  <a:lnTo>
                    <a:pt x="54" y="0"/>
                  </a:lnTo>
                  <a:lnTo>
                    <a:pt x="62" y="0"/>
                  </a:lnTo>
                  <a:lnTo>
                    <a:pt x="69" y="0"/>
                  </a:lnTo>
                  <a:close/>
                  <a:moveTo>
                    <a:pt x="16" y="58"/>
                  </a:moveTo>
                  <a:lnTo>
                    <a:pt x="16" y="69"/>
                  </a:lnTo>
                  <a:lnTo>
                    <a:pt x="16" y="77"/>
                  </a:lnTo>
                  <a:lnTo>
                    <a:pt x="16" y="84"/>
                  </a:lnTo>
                  <a:lnTo>
                    <a:pt x="20" y="92"/>
                  </a:lnTo>
                  <a:lnTo>
                    <a:pt x="23" y="100"/>
                  </a:lnTo>
                  <a:lnTo>
                    <a:pt x="27" y="107"/>
                  </a:lnTo>
                  <a:lnTo>
                    <a:pt x="31" y="111"/>
                  </a:lnTo>
                  <a:lnTo>
                    <a:pt x="35" y="111"/>
                  </a:lnTo>
                  <a:lnTo>
                    <a:pt x="43" y="111"/>
                  </a:lnTo>
                  <a:lnTo>
                    <a:pt x="50" y="104"/>
                  </a:lnTo>
                  <a:lnTo>
                    <a:pt x="54" y="96"/>
                  </a:lnTo>
                  <a:lnTo>
                    <a:pt x="54" y="84"/>
                  </a:lnTo>
                  <a:lnTo>
                    <a:pt x="54" y="73"/>
                  </a:lnTo>
                  <a:lnTo>
                    <a:pt x="50" y="61"/>
                  </a:lnTo>
                  <a:lnTo>
                    <a:pt x="43" y="54"/>
                  </a:lnTo>
                  <a:lnTo>
                    <a:pt x="35" y="50"/>
                  </a:lnTo>
                  <a:lnTo>
                    <a:pt x="31" y="54"/>
                  </a:lnTo>
                  <a:lnTo>
                    <a:pt x="27" y="54"/>
                  </a:lnTo>
                  <a:lnTo>
                    <a:pt x="23" y="54"/>
                  </a:lnTo>
                  <a:lnTo>
                    <a:pt x="16" y="58"/>
                  </a:lnTo>
                  <a:close/>
                </a:path>
              </a:pathLst>
            </a:custGeom>
            <a:solidFill>
              <a:srgbClr val="000000"/>
            </a:solidFill>
            <a:ln w="0">
              <a:solidFill>
                <a:srgbClr val="000000"/>
              </a:solidFill>
              <a:round/>
              <a:headEnd/>
              <a:tailEnd/>
            </a:ln>
          </p:spPr>
          <p:txBody>
            <a:bodyPr/>
            <a:lstStyle/>
            <a:p>
              <a:endParaRPr lang="en-CA"/>
            </a:p>
          </p:txBody>
        </p:sp>
        <p:sp>
          <p:nvSpPr>
            <p:cNvPr id="15590" name="Rectangle 213"/>
            <p:cNvSpPr>
              <a:spLocks noChangeArrowheads="1"/>
            </p:cNvSpPr>
            <p:nvPr/>
          </p:nvSpPr>
          <p:spPr bwMode="auto">
            <a:xfrm>
              <a:off x="4670" y="2335"/>
              <a:ext cx="7" cy="207"/>
            </a:xfrm>
            <a:prstGeom prst="rect">
              <a:avLst/>
            </a:prstGeom>
            <a:solidFill>
              <a:srgbClr val="000000"/>
            </a:solidFill>
            <a:ln w="0">
              <a:solidFill>
                <a:srgbClr val="000000"/>
              </a:solidFill>
              <a:miter lim="800000"/>
              <a:headEnd/>
              <a:tailEnd/>
            </a:ln>
          </p:spPr>
          <p:txBody>
            <a:bodyPr/>
            <a:lstStyle/>
            <a:p>
              <a:endParaRPr lang="en-US"/>
            </a:p>
          </p:txBody>
        </p:sp>
        <p:sp>
          <p:nvSpPr>
            <p:cNvPr id="15591" name="Freeform 214"/>
            <p:cNvSpPr>
              <a:spLocks/>
            </p:cNvSpPr>
            <p:nvPr/>
          </p:nvSpPr>
          <p:spPr bwMode="auto">
            <a:xfrm>
              <a:off x="4881" y="2458"/>
              <a:ext cx="19" cy="19"/>
            </a:xfrm>
            <a:custGeom>
              <a:avLst/>
              <a:gdLst>
                <a:gd name="T0" fmla="*/ 7 w 19"/>
                <a:gd name="T1" fmla="*/ 0 h 19"/>
                <a:gd name="T2" fmla="*/ 11 w 19"/>
                <a:gd name="T3" fmla="*/ 0 h 19"/>
                <a:gd name="T4" fmla="*/ 15 w 19"/>
                <a:gd name="T5" fmla="*/ 4 h 19"/>
                <a:gd name="T6" fmla="*/ 19 w 19"/>
                <a:gd name="T7" fmla="*/ 8 h 19"/>
                <a:gd name="T8" fmla="*/ 19 w 19"/>
                <a:gd name="T9" fmla="*/ 11 h 19"/>
                <a:gd name="T10" fmla="*/ 19 w 19"/>
                <a:gd name="T11" fmla="*/ 15 h 19"/>
                <a:gd name="T12" fmla="*/ 15 w 19"/>
                <a:gd name="T13" fmla="*/ 19 h 19"/>
                <a:gd name="T14" fmla="*/ 11 w 19"/>
                <a:gd name="T15" fmla="*/ 19 h 19"/>
                <a:gd name="T16" fmla="*/ 7 w 19"/>
                <a:gd name="T17" fmla="*/ 19 h 19"/>
                <a:gd name="T18" fmla="*/ 4 w 19"/>
                <a:gd name="T19" fmla="*/ 19 h 19"/>
                <a:gd name="T20" fmla="*/ 4 w 19"/>
                <a:gd name="T21" fmla="*/ 19 h 19"/>
                <a:gd name="T22" fmla="*/ 0 w 19"/>
                <a:gd name="T23" fmla="*/ 15 h 19"/>
                <a:gd name="T24" fmla="*/ 0 w 19"/>
                <a:gd name="T25" fmla="*/ 11 h 19"/>
                <a:gd name="T26" fmla="*/ 0 w 19"/>
                <a:gd name="T27" fmla="*/ 8 h 19"/>
                <a:gd name="T28" fmla="*/ 4 w 19"/>
                <a:gd name="T29" fmla="*/ 4 h 19"/>
                <a:gd name="T30" fmla="*/ 4 w 19"/>
                <a:gd name="T31" fmla="*/ 0 h 19"/>
                <a:gd name="T32" fmla="*/ 7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7" y="0"/>
                  </a:moveTo>
                  <a:lnTo>
                    <a:pt x="11" y="0"/>
                  </a:lnTo>
                  <a:lnTo>
                    <a:pt x="15" y="4"/>
                  </a:lnTo>
                  <a:lnTo>
                    <a:pt x="19" y="8"/>
                  </a:lnTo>
                  <a:lnTo>
                    <a:pt x="19" y="11"/>
                  </a:lnTo>
                  <a:lnTo>
                    <a:pt x="19" y="15"/>
                  </a:lnTo>
                  <a:lnTo>
                    <a:pt x="15" y="19"/>
                  </a:lnTo>
                  <a:lnTo>
                    <a:pt x="11" y="19"/>
                  </a:lnTo>
                  <a:lnTo>
                    <a:pt x="7" y="19"/>
                  </a:lnTo>
                  <a:lnTo>
                    <a:pt x="4" y="19"/>
                  </a:lnTo>
                  <a:lnTo>
                    <a:pt x="0" y="15"/>
                  </a:lnTo>
                  <a:lnTo>
                    <a:pt x="0" y="11"/>
                  </a:lnTo>
                  <a:lnTo>
                    <a:pt x="0" y="8"/>
                  </a:lnTo>
                  <a:lnTo>
                    <a:pt x="4" y="4"/>
                  </a:lnTo>
                  <a:lnTo>
                    <a:pt x="4" y="0"/>
                  </a:lnTo>
                  <a:lnTo>
                    <a:pt x="7" y="0"/>
                  </a:lnTo>
                  <a:close/>
                </a:path>
              </a:pathLst>
            </a:custGeom>
            <a:solidFill>
              <a:srgbClr val="000000"/>
            </a:solidFill>
            <a:ln w="0">
              <a:solidFill>
                <a:srgbClr val="000000"/>
              </a:solidFill>
              <a:round/>
              <a:headEnd/>
              <a:tailEnd/>
            </a:ln>
          </p:spPr>
          <p:txBody>
            <a:bodyPr/>
            <a:lstStyle/>
            <a:p>
              <a:endParaRPr lang="en-CA"/>
            </a:p>
          </p:txBody>
        </p:sp>
        <p:sp>
          <p:nvSpPr>
            <p:cNvPr id="15592" name="Freeform 215"/>
            <p:cNvSpPr>
              <a:spLocks noEditPoints="1"/>
            </p:cNvSpPr>
            <p:nvPr/>
          </p:nvSpPr>
          <p:spPr bwMode="auto">
            <a:xfrm>
              <a:off x="4915" y="2362"/>
              <a:ext cx="73" cy="115"/>
            </a:xfrm>
            <a:custGeom>
              <a:avLst/>
              <a:gdLst>
                <a:gd name="T0" fmla="*/ 0 w 73"/>
                <a:gd name="T1" fmla="*/ 58 h 115"/>
                <a:gd name="T2" fmla="*/ 4 w 73"/>
                <a:gd name="T3" fmla="*/ 42 h 115"/>
                <a:gd name="T4" fmla="*/ 8 w 73"/>
                <a:gd name="T5" fmla="*/ 27 h 115"/>
                <a:gd name="T6" fmla="*/ 16 w 73"/>
                <a:gd name="T7" fmla="*/ 15 h 115"/>
                <a:gd name="T8" fmla="*/ 23 w 73"/>
                <a:gd name="T9" fmla="*/ 8 h 115"/>
                <a:gd name="T10" fmla="*/ 31 w 73"/>
                <a:gd name="T11" fmla="*/ 4 h 115"/>
                <a:gd name="T12" fmla="*/ 39 w 73"/>
                <a:gd name="T13" fmla="*/ 0 h 115"/>
                <a:gd name="T14" fmla="*/ 46 w 73"/>
                <a:gd name="T15" fmla="*/ 4 h 115"/>
                <a:gd name="T16" fmla="*/ 54 w 73"/>
                <a:gd name="T17" fmla="*/ 8 h 115"/>
                <a:gd name="T18" fmla="*/ 58 w 73"/>
                <a:gd name="T19" fmla="*/ 15 h 115"/>
                <a:gd name="T20" fmla="*/ 66 w 73"/>
                <a:gd name="T21" fmla="*/ 27 h 115"/>
                <a:gd name="T22" fmla="*/ 69 w 73"/>
                <a:gd name="T23" fmla="*/ 42 h 115"/>
                <a:gd name="T24" fmla="*/ 73 w 73"/>
                <a:gd name="T25" fmla="*/ 58 h 115"/>
                <a:gd name="T26" fmla="*/ 69 w 73"/>
                <a:gd name="T27" fmla="*/ 77 h 115"/>
                <a:gd name="T28" fmla="*/ 66 w 73"/>
                <a:gd name="T29" fmla="*/ 92 h 115"/>
                <a:gd name="T30" fmla="*/ 62 w 73"/>
                <a:gd name="T31" fmla="*/ 104 h 115"/>
                <a:gd name="T32" fmla="*/ 54 w 73"/>
                <a:gd name="T33" fmla="*/ 111 h 115"/>
                <a:gd name="T34" fmla="*/ 43 w 73"/>
                <a:gd name="T35" fmla="*/ 115 h 115"/>
                <a:gd name="T36" fmla="*/ 35 w 73"/>
                <a:gd name="T37" fmla="*/ 115 h 115"/>
                <a:gd name="T38" fmla="*/ 27 w 73"/>
                <a:gd name="T39" fmla="*/ 115 h 115"/>
                <a:gd name="T40" fmla="*/ 20 w 73"/>
                <a:gd name="T41" fmla="*/ 107 h 115"/>
                <a:gd name="T42" fmla="*/ 12 w 73"/>
                <a:gd name="T43" fmla="*/ 96 h 115"/>
                <a:gd name="T44" fmla="*/ 4 w 73"/>
                <a:gd name="T45" fmla="*/ 81 h 115"/>
                <a:gd name="T46" fmla="*/ 0 w 73"/>
                <a:gd name="T47" fmla="*/ 58 h 115"/>
                <a:gd name="T48" fmla="*/ 16 w 73"/>
                <a:gd name="T49" fmla="*/ 61 h 115"/>
                <a:gd name="T50" fmla="*/ 20 w 73"/>
                <a:gd name="T51" fmla="*/ 81 h 115"/>
                <a:gd name="T52" fmla="*/ 23 w 73"/>
                <a:gd name="T53" fmla="*/ 100 h 115"/>
                <a:gd name="T54" fmla="*/ 27 w 73"/>
                <a:gd name="T55" fmla="*/ 107 h 115"/>
                <a:gd name="T56" fmla="*/ 31 w 73"/>
                <a:gd name="T57" fmla="*/ 111 h 115"/>
                <a:gd name="T58" fmla="*/ 35 w 73"/>
                <a:gd name="T59" fmla="*/ 111 h 115"/>
                <a:gd name="T60" fmla="*/ 43 w 73"/>
                <a:gd name="T61" fmla="*/ 111 h 115"/>
                <a:gd name="T62" fmla="*/ 46 w 73"/>
                <a:gd name="T63" fmla="*/ 107 h 115"/>
                <a:gd name="T64" fmla="*/ 50 w 73"/>
                <a:gd name="T65" fmla="*/ 104 h 115"/>
                <a:gd name="T66" fmla="*/ 54 w 73"/>
                <a:gd name="T67" fmla="*/ 92 h 115"/>
                <a:gd name="T68" fmla="*/ 54 w 73"/>
                <a:gd name="T69" fmla="*/ 77 h 115"/>
                <a:gd name="T70" fmla="*/ 58 w 73"/>
                <a:gd name="T71" fmla="*/ 54 h 115"/>
                <a:gd name="T72" fmla="*/ 54 w 73"/>
                <a:gd name="T73" fmla="*/ 38 h 115"/>
                <a:gd name="T74" fmla="*/ 54 w 73"/>
                <a:gd name="T75" fmla="*/ 23 h 115"/>
                <a:gd name="T76" fmla="*/ 50 w 73"/>
                <a:gd name="T77" fmla="*/ 15 h 115"/>
                <a:gd name="T78" fmla="*/ 46 w 73"/>
                <a:gd name="T79" fmla="*/ 8 h 115"/>
                <a:gd name="T80" fmla="*/ 43 w 73"/>
                <a:gd name="T81" fmla="*/ 8 h 115"/>
                <a:gd name="T82" fmla="*/ 39 w 73"/>
                <a:gd name="T83" fmla="*/ 8 h 115"/>
                <a:gd name="T84" fmla="*/ 31 w 73"/>
                <a:gd name="T85" fmla="*/ 8 h 115"/>
                <a:gd name="T86" fmla="*/ 27 w 73"/>
                <a:gd name="T87" fmla="*/ 12 h 115"/>
                <a:gd name="T88" fmla="*/ 23 w 73"/>
                <a:gd name="T89" fmla="*/ 19 h 115"/>
                <a:gd name="T90" fmla="*/ 20 w 73"/>
                <a:gd name="T91" fmla="*/ 31 h 115"/>
                <a:gd name="T92" fmla="*/ 20 w 73"/>
                <a:gd name="T93" fmla="*/ 46 h 115"/>
                <a:gd name="T94" fmla="*/ 16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42"/>
                  </a:lnTo>
                  <a:lnTo>
                    <a:pt x="8" y="27"/>
                  </a:lnTo>
                  <a:lnTo>
                    <a:pt x="16" y="15"/>
                  </a:lnTo>
                  <a:lnTo>
                    <a:pt x="23" y="8"/>
                  </a:lnTo>
                  <a:lnTo>
                    <a:pt x="31" y="4"/>
                  </a:lnTo>
                  <a:lnTo>
                    <a:pt x="39" y="0"/>
                  </a:lnTo>
                  <a:lnTo>
                    <a:pt x="46" y="4"/>
                  </a:lnTo>
                  <a:lnTo>
                    <a:pt x="54" y="8"/>
                  </a:lnTo>
                  <a:lnTo>
                    <a:pt x="58" y="15"/>
                  </a:lnTo>
                  <a:lnTo>
                    <a:pt x="66" y="27"/>
                  </a:lnTo>
                  <a:lnTo>
                    <a:pt x="69" y="42"/>
                  </a:lnTo>
                  <a:lnTo>
                    <a:pt x="73" y="58"/>
                  </a:lnTo>
                  <a:lnTo>
                    <a:pt x="69" y="77"/>
                  </a:lnTo>
                  <a:lnTo>
                    <a:pt x="66" y="92"/>
                  </a:lnTo>
                  <a:lnTo>
                    <a:pt x="62" y="104"/>
                  </a:lnTo>
                  <a:lnTo>
                    <a:pt x="54" y="111"/>
                  </a:lnTo>
                  <a:lnTo>
                    <a:pt x="43" y="115"/>
                  </a:lnTo>
                  <a:lnTo>
                    <a:pt x="35" y="115"/>
                  </a:lnTo>
                  <a:lnTo>
                    <a:pt x="27" y="115"/>
                  </a:lnTo>
                  <a:lnTo>
                    <a:pt x="20" y="107"/>
                  </a:lnTo>
                  <a:lnTo>
                    <a:pt x="12" y="96"/>
                  </a:lnTo>
                  <a:lnTo>
                    <a:pt x="4" y="81"/>
                  </a:lnTo>
                  <a:lnTo>
                    <a:pt x="0" y="58"/>
                  </a:lnTo>
                  <a:close/>
                  <a:moveTo>
                    <a:pt x="16" y="61"/>
                  </a:moveTo>
                  <a:lnTo>
                    <a:pt x="20" y="81"/>
                  </a:lnTo>
                  <a:lnTo>
                    <a:pt x="23" y="100"/>
                  </a:lnTo>
                  <a:lnTo>
                    <a:pt x="27" y="107"/>
                  </a:lnTo>
                  <a:lnTo>
                    <a:pt x="31" y="111"/>
                  </a:lnTo>
                  <a:lnTo>
                    <a:pt x="35" y="111"/>
                  </a:lnTo>
                  <a:lnTo>
                    <a:pt x="43" y="111"/>
                  </a:lnTo>
                  <a:lnTo>
                    <a:pt x="46" y="107"/>
                  </a:lnTo>
                  <a:lnTo>
                    <a:pt x="50" y="104"/>
                  </a:lnTo>
                  <a:lnTo>
                    <a:pt x="54" y="92"/>
                  </a:lnTo>
                  <a:lnTo>
                    <a:pt x="54" y="77"/>
                  </a:lnTo>
                  <a:lnTo>
                    <a:pt x="58" y="54"/>
                  </a:lnTo>
                  <a:lnTo>
                    <a:pt x="54" y="38"/>
                  </a:lnTo>
                  <a:lnTo>
                    <a:pt x="54" y="23"/>
                  </a:lnTo>
                  <a:lnTo>
                    <a:pt x="50" y="15"/>
                  </a:lnTo>
                  <a:lnTo>
                    <a:pt x="46" y="8"/>
                  </a:lnTo>
                  <a:lnTo>
                    <a:pt x="43" y="8"/>
                  </a:lnTo>
                  <a:lnTo>
                    <a:pt x="39" y="8"/>
                  </a:lnTo>
                  <a:lnTo>
                    <a:pt x="31" y="8"/>
                  </a:lnTo>
                  <a:lnTo>
                    <a:pt x="27" y="12"/>
                  </a:lnTo>
                  <a:lnTo>
                    <a:pt x="23" y="19"/>
                  </a:lnTo>
                  <a:lnTo>
                    <a:pt x="20" y="31"/>
                  </a:lnTo>
                  <a:lnTo>
                    <a:pt x="20" y="46"/>
                  </a:lnTo>
                  <a:lnTo>
                    <a:pt x="16" y="61"/>
                  </a:lnTo>
                  <a:close/>
                </a:path>
              </a:pathLst>
            </a:custGeom>
            <a:solidFill>
              <a:srgbClr val="000000"/>
            </a:solidFill>
            <a:ln w="0">
              <a:solidFill>
                <a:srgbClr val="000000"/>
              </a:solidFill>
              <a:round/>
              <a:headEnd/>
              <a:tailEnd/>
            </a:ln>
          </p:spPr>
          <p:txBody>
            <a:bodyPr/>
            <a:lstStyle/>
            <a:p>
              <a:endParaRPr lang="en-CA"/>
            </a:p>
          </p:txBody>
        </p:sp>
        <p:sp>
          <p:nvSpPr>
            <p:cNvPr id="15593" name="Freeform 216"/>
            <p:cNvSpPr>
              <a:spLocks noEditPoints="1"/>
            </p:cNvSpPr>
            <p:nvPr/>
          </p:nvSpPr>
          <p:spPr bwMode="auto">
            <a:xfrm>
              <a:off x="5000" y="2362"/>
              <a:ext cx="73" cy="115"/>
            </a:xfrm>
            <a:custGeom>
              <a:avLst/>
              <a:gdLst>
                <a:gd name="T0" fmla="*/ 0 w 73"/>
                <a:gd name="T1" fmla="*/ 58 h 115"/>
                <a:gd name="T2" fmla="*/ 4 w 73"/>
                <a:gd name="T3" fmla="*/ 42 h 115"/>
                <a:gd name="T4" fmla="*/ 7 w 73"/>
                <a:gd name="T5" fmla="*/ 27 h 115"/>
                <a:gd name="T6" fmla="*/ 11 w 73"/>
                <a:gd name="T7" fmla="*/ 15 h 115"/>
                <a:gd name="T8" fmla="*/ 23 w 73"/>
                <a:gd name="T9" fmla="*/ 8 h 115"/>
                <a:gd name="T10" fmla="*/ 30 w 73"/>
                <a:gd name="T11" fmla="*/ 4 h 115"/>
                <a:gd name="T12" fmla="*/ 34 w 73"/>
                <a:gd name="T13" fmla="*/ 0 h 115"/>
                <a:gd name="T14" fmla="*/ 46 w 73"/>
                <a:gd name="T15" fmla="*/ 4 h 115"/>
                <a:gd name="T16" fmla="*/ 53 w 73"/>
                <a:gd name="T17" fmla="*/ 8 h 115"/>
                <a:gd name="T18" fmla="*/ 57 w 73"/>
                <a:gd name="T19" fmla="*/ 15 h 115"/>
                <a:gd name="T20" fmla="*/ 65 w 73"/>
                <a:gd name="T21" fmla="*/ 27 h 115"/>
                <a:gd name="T22" fmla="*/ 69 w 73"/>
                <a:gd name="T23" fmla="*/ 42 h 115"/>
                <a:gd name="T24" fmla="*/ 73 w 73"/>
                <a:gd name="T25" fmla="*/ 58 h 115"/>
                <a:gd name="T26" fmla="*/ 69 w 73"/>
                <a:gd name="T27" fmla="*/ 77 h 115"/>
                <a:gd name="T28" fmla="*/ 65 w 73"/>
                <a:gd name="T29" fmla="*/ 92 h 115"/>
                <a:gd name="T30" fmla="*/ 61 w 73"/>
                <a:gd name="T31" fmla="*/ 104 h 115"/>
                <a:gd name="T32" fmla="*/ 53 w 73"/>
                <a:gd name="T33" fmla="*/ 111 h 115"/>
                <a:gd name="T34" fmla="*/ 42 w 73"/>
                <a:gd name="T35" fmla="*/ 115 h 115"/>
                <a:gd name="T36" fmla="*/ 34 w 73"/>
                <a:gd name="T37" fmla="*/ 115 h 115"/>
                <a:gd name="T38" fmla="*/ 27 w 73"/>
                <a:gd name="T39" fmla="*/ 115 h 115"/>
                <a:gd name="T40" fmla="*/ 19 w 73"/>
                <a:gd name="T41" fmla="*/ 107 h 115"/>
                <a:gd name="T42" fmla="*/ 11 w 73"/>
                <a:gd name="T43" fmla="*/ 96 h 115"/>
                <a:gd name="T44" fmla="*/ 4 w 73"/>
                <a:gd name="T45" fmla="*/ 81 h 115"/>
                <a:gd name="T46" fmla="*/ 0 w 73"/>
                <a:gd name="T47" fmla="*/ 58 h 115"/>
                <a:gd name="T48" fmla="*/ 15 w 73"/>
                <a:gd name="T49" fmla="*/ 61 h 115"/>
                <a:gd name="T50" fmla="*/ 19 w 73"/>
                <a:gd name="T51" fmla="*/ 81 h 115"/>
                <a:gd name="T52" fmla="*/ 23 w 73"/>
                <a:gd name="T53" fmla="*/ 100 h 115"/>
                <a:gd name="T54" fmla="*/ 27 w 73"/>
                <a:gd name="T55" fmla="*/ 107 h 115"/>
                <a:gd name="T56" fmla="*/ 30 w 73"/>
                <a:gd name="T57" fmla="*/ 111 h 115"/>
                <a:gd name="T58" fmla="*/ 34 w 73"/>
                <a:gd name="T59" fmla="*/ 111 h 115"/>
                <a:gd name="T60" fmla="*/ 38 w 73"/>
                <a:gd name="T61" fmla="*/ 111 h 115"/>
                <a:gd name="T62" fmla="*/ 46 w 73"/>
                <a:gd name="T63" fmla="*/ 107 h 115"/>
                <a:gd name="T64" fmla="*/ 50 w 73"/>
                <a:gd name="T65" fmla="*/ 104 h 115"/>
                <a:gd name="T66" fmla="*/ 50 w 73"/>
                <a:gd name="T67" fmla="*/ 92 h 115"/>
                <a:gd name="T68" fmla="*/ 53 w 73"/>
                <a:gd name="T69" fmla="*/ 77 h 115"/>
                <a:gd name="T70" fmla="*/ 53 w 73"/>
                <a:gd name="T71" fmla="*/ 54 h 115"/>
                <a:gd name="T72" fmla="*/ 53 w 73"/>
                <a:gd name="T73" fmla="*/ 38 h 115"/>
                <a:gd name="T74" fmla="*/ 50 w 73"/>
                <a:gd name="T75" fmla="*/ 23 h 115"/>
                <a:gd name="T76" fmla="*/ 50 w 73"/>
                <a:gd name="T77" fmla="*/ 15 h 115"/>
                <a:gd name="T78" fmla="*/ 46 w 73"/>
                <a:gd name="T79" fmla="*/ 8 h 115"/>
                <a:gd name="T80" fmla="*/ 42 w 73"/>
                <a:gd name="T81" fmla="*/ 8 h 115"/>
                <a:gd name="T82" fmla="*/ 34 w 73"/>
                <a:gd name="T83" fmla="*/ 8 h 115"/>
                <a:gd name="T84" fmla="*/ 30 w 73"/>
                <a:gd name="T85" fmla="*/ 8 h 115"/>
                <a:gd name="T86" fmla="*/ 27 w 73"/>
                <a:gd name="T87" fmla="*/ 12 h 115"/>
                <a:gd name="T88" fmla="*/ 23 w 73"/>
                <a:gd name="T89" fmla="*/ 19 h 115"/>
                <a:gd name="T90" fmla="*/ 19 w 73"/>
                <a:gd name="T91" fmla="*/ 31 h 115"/>
                <a:gd name="T92" fmla="*/ 19 w 73"/>
                <a:gd name="T93" fmla="*/ 46 h 115"/>
                <a:gd name="T94" fmla="*/ 15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42"/>
                  </a:lnTo>
                  <a:lnTo>
                    <a:pt x="7" y="27"/>
                  </a:lnTo>
                  <a:lnTo>
                    <a:pt x="11" y="15"/>
                  </a:lnTo>
                  <a:lnTo>
                    <a:pt x="23" y="8"/>
                  </a:lnTo>
                  <a:lnTo>
                    <a:pt x="30" y="4"/>
                  </a:lnTo>
                  <a:lnTo>
                    <a:pt x="34" y="0"/>
                  </a:lnTo>
                  <a:lnTo>
                    <a:pt x="46" y="4"/>
                  </a:lnTo>
                  <a:lnTo>
                    <a:pt x="53" y="8"/>
                  </a:lnTo>
                  <a:lnTo>
                    <a:pt x="57" y="15"/>
                  </a:lnTo>
                  <a:lnTo>
                    <a:pt x="65" y="27"/>
                  </a:lnTo>
                  <a:lnTo>
                    <a:pt x="69" y="42"/>
                  </a:lnTo>
                  <a:lnTo>
                    <a:pt x="73" y="58"/>
                  </a:lnTo>
                  <a:lnTo>
                    <a:pt x="69" y="77"/>
                  </a:lnTo>
                  <a:lnTo>
                    <a:pt x="65" y="92"/>
                  </a:lnTo>
                  <a:lnTo>
                    <a:pt x="61" y="104"/>
                  </a:lnTo>
                  <a:lnTo>
                    <a:pt x="53" y="111"/>
                  </a:lnTo>
                  <a:lnTo>
                    <a:pt x="42" y="115"/>
                  </a:lnTo>
                  <a:lnTo>
                    <a:pt x="34" y="115"/>
                  </a:lnTo>
                  <a:lnTo>
                    <a:pt x="27" y="115"/>
                  </a:lnTo>
                  <a:lnTo>
                    <a:pt x="19" y="107"/>
                  </a:lnTo>
                  <a:lnTo>
                    <a:pt x="11" y="96"/>
                  </a:lnTo>
                  <a:lnTo>
                    <a:pt x="4" y="81"/>
                  </a:lnTo>
                  <a:lnTo>
                    <a:pt x="0" y="58"/>
                  </a:lnTo>
                  <a:close/>
                  <a:moveTo>
                    <a:pt x="15" y="61"/>
                  </a:moveTo>
                  <a:lnTo>
                    <a:pt x="19" y="81"/>
                  </a:lnTo>
                  <a:lnTo>
                    <a:pt x="23" y="100"/>
                  </a:lnTo>
                  <a:lnTo>
                    <a:pt x="27" y="107"/>
                  </a:lnTo>
                  <a:lnTo>
                    <a:pt x="30" y="111"/>
                  </a:lnTo>
                  <a:lnTo>
                    <a:pt x="34" y="111"/>
                  </a:lnTo>
                  <a:lnTo>
                    <a:pt x="38" y="111"/>
                  </a:lnTo>
                  <a:lnTo>
                    <a:pt x="46" y="107"/>
                  </a:lnTo>
                  <a:lnTo>
                    <a:pt x="50" y="104"/>
                  </a:lnTo>
                  <a:lnTo>
                    <a:pt x="50" y="92"/>
                  </a:lnTo>
                  <a:lnTo>
                    <a:pt x="53" y="77"/>
                  </a:lnTo>
                  <a:lnTo>
                    <a:pt x="53" y="54"/>
                  </a:lnTo>
                  <a:lnTo>
                    <a:pt x="53" y="38"/>
                  </a:lnTo>
                  <a:lnTo>
                    <a:pt x="50" y="23"/>
                  </a:lnTo>
                  <a:lnTo>
                    <a:pt x="50" y="15"/>
                  </a:lnTo>
                  <a:lnTo>
                    <a:pt x="46" y="8"/>
                  </a:lnTo>
                  <a:lnTo>
                    <a:pt x="42" y="8"/>
                  </a:lnTo>
                  <a:lnTo>
                    <a:pt x="34" y="8"/>
                  </a:lnTo>
                  <a:lnTo>
                    <a:pt x="30" y="8"/>
                  </a:lnTo>
                  <a:lnTo>
                    <a:pt x="27" y="12"/>
                  </a:lnTo>
                  <a:lnTo>
                    <a:pt x="23" y="19"/>
                  </a:lnTo>
                  <a:lnTo>
                    <a:pt x="19" y="31"/>
                  </a:lnTo>
                  <a:lnTo>
                    <a:pt x="19" y="46"/>
                  </a:lnTo>
                  <a:lnTo>
                    <a:pt x="15" y="61"/>
                  </a:lnTo>
                  <a:close/>
                </a:path>
              </a:pathLst>
            </a:custGeom>
            <a:solidFill>
              <a:srgbClr val="000000"/>
            </a:solidFill>
            <a:ln w="0">
              <a:solidFill>
                <a:srgbClr val="000000"/>
              </a:solidFill>
              <a:round/>
              <a:headEnd/>
              <a:tailEnd/>
            </a:ln>
          </p:spPr>
          <p:txBody>
            <a:bodyPr/>
            <a:lstStyle/>
            <a:p>
              <a:endParaRPr lang="en-CA"/>
            </a:p>
          </p:txBody>
        </p:sp>
        <p:sp>
          <p:nvSpPr>
            <p:cNvPr id="15594" name="Freeform 217"/>
            <p:cNvSpPr>
              <a:spLocks noEditPoints="1"/>
            </p:cNvSpPr>
            <p:nvPr/>
          </p:nvSpPr>
          <p:spPr bwMode="auto">
            <a:xfrm>
              <a:off x="5080" y="2362"/>
              <a:ext cx="73" cy="115"/>
            </a:xfrm>
            <a:custGeom>
              <a:avLst/>
              <a:gdLst>
                <a:gd name="T0" fmla="*/ 73 w 73"/>
                <a:gd name="T1" fmla="*/ 73 h 115"/>
                <a:gd name="T2" fmla="*/ 73 w 73"/>
                <a:gd name="T3" fmla="*/ 84 h 115"/>
                <a:gd name="T4" fmla="*/ 58 w 73"/>
                <a:gd name="T5" fmla="*/ 84 h 115"/>
                <a:gd name="T6" fmla="*/ 58 w 73"/>
                <a:gd name="T7" fmla="*/ 115 h 115"/>
                <a:gd name="T8" fmla="*/ 46 w 73"/>
                <a:gd name="T9" fmla="*/ 115 h 115"/>
                <a:gd name="T10" fmla="*/ 46 w 73"/>
                <a:gd name="T11" fmla="*/ 84 h 115"/>
                <a:gd name="T12" fmla="*/ 0 w 73"/>
                <a:gd name="T13" fmla="*/ 84 h 115"/>
                <a:gd name="T14" fmla="*/ 0 w 73"/>
                <a:gd name="T15" fmla="*/ 77 h 115"/>
                <a:gd name="T16" fmla="*/ 50 w 73"/>
                <a:gd name="T17" fmla="*/ 0 h 115"/>
                <a:gd name="T18" fmla="*/ 58 w 73"/>
                <a:gd name="T19" fmla="*/ 0 h 115"/>
                <a:gd name="T20" fmla="*/ 58 w 73"/>
                <a:gd name="T21" fmla="*/ 73 h 115"/>
                <a:gd name="T22" fmla="*/ 73 w 73"/>
                <a:gd name="T23" fmla="*/ 73 h 115"/>
                <a:gd name="T24" fmla="*/ 46 w 73"/>
                <a:gd name="T25" fmla="*/ 73 h 115"/>
                <a:gd name="T26" fmla="*/ 46 w 73"/>
                <a:gd name="T27" fmla="*/ 15 h 115"/>
                <a:gd name="T28" fmla="*/ 8 w 73"/>
                <a:gd name="T29" fmla="*/ 73 h 115"/>
                <a:gd name="T30" fmla="*/ 46 w 73"/>
                <a:gd name="T31" fmla="*/ 73 h 11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3"/>
                <a:gd name="T49" fmla="*/ 0 h 115"/>
                <a:gd name="T50" fmla="*/ 73 w 73"/>
                <a:gd name="T51" fmla="*/ 115 h 115"/>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3" h="115">
                  <a:moveTo>
                    <a:pt x="73" y="73"/>
                  </a:moveTo>
                  <a:lnTo>
                    <a:pt x="73" y="84"/>
                  </a:lnTo>
                  <a:lnTo>
                    <a:pt x="58" y="84"/>
                  </a:lnTo>
                  <a:lnTo>
                    <a:pt x="58" y="115"/>
                  </a:lnTo>
                  <a:lnTo>
                    <a:pt x="46" y="115"/>
                  </a:lnTo>
                  <a:lnTo>
                    <a:pt x="46" y="84"/>
                  </a:lnTo>
                  <a:lnTo>
                    <a:pt x="0" y="84"/>
                  </a:lnTo>
                  <a:lnTo>
                    <a:pt x="0" y="77"/>
                  </a:lnTo>
                  <a:lnTo>
                    <a:pt x="50" y="0"/>
                  </a:lnTo>
                  <a:lnTo>
                    <a:pt x="58" y="0"/>
                  </a:lnTo>
                  <a:lnTo>
                    <a:pt x="58" y="73"/>
                  </a:lnTo>
                  <a:lnTo>
                    <a:pt x="73" y="73"/>
                  </a:lnTo>
                  <a:close/>
                  <a:moveTo>
                    <a:pt x="46" y="73"/>
                  </a:moveTo>
                  <a:lnTo>
                    <a:pt x="46" y="15"/>
                  </a:lnTo>
                  <a:lnTo>
                    <a:pt x="8" y="73"/>
                  </a:lnTo>
                  <a:lnTo>
                    <a:pt x="46" y="73"/>
                  </a:lnTo>
                  <a:close/>
                </a:path>
              </a:pathLst>
            </a:custGeom>
            <a:solidFill>
              <a:srgbClr val="000000"/>
            </a:solidFill>
            <a:ln w="0">
              <a:solidFill>
                <a:srgbClr val="000000"/>
              </a:solidFill>
              <a:round/>
              <a:headEnd/>
              <a:tailEnd/>
            </a:ln>
          </p:spPr>
          <p:txBody>
            <a:bodyPr/>
            <a:lstStyle/>
            <a:p>
              <a:endParaRPr lang="en-CA"/>
            </a:p>
          </p:txBody>
        </p:sp>
        <p:sp>
          <p:nvSpPr>
            <p:cNvPr id="15595" name="Freeform 218"/>
            <p:cNvSpPr>
              <a:spLocks/>
            </p:cNvSpPr>
            <p:nvPr/>
          </p:nvSpPr>
          <p:spPr bwMode="auto">
            <a:xfrm>
              <a:off x="5169" y="2366"/>
              <a:ext cx="69" cy="111"/>
            </a:xfrm>
            <a:custGeom>
              <a:avLst/>
              <a:gdLst>
                <a:gd name="T0" fmla="*/ 11 w 69"/>
                <a:gd name="T1" fmla="*/ 0 h 111"/>
                <a:gd name="T2" fmla="*/ 69 w 69"/>
                <a:gd name="T3" fmla="*/ 0 h 111"/>
                <a:gd name="T4" fmla="*/ 69 w 69"/>
                <a:gd name="T5" fmla="*/ 4 h 111"/>
                <a:gd name="T6" fmla="*/ 30 w 69"/>
                <a:gd name="T7" fmla="*/ 111 h 111"/>
                <a:gd name="T8" fmla="*/ 19 w 69"/>
                <a:gd name="T9" fmla="*/ 111 h 111"/>
                <a:gd name="T10" fmla="*/ 57 w 69"/>
                <a:gd name="T11" fmla="*/ 11 h 111"/>
                <a:gd name="T12" fmla="*/ 26 w 69"/>
                <a:gd name="T13" fmla="*/ 11 h 111"/>
                <a:gd name="T14" fmla="*/ 19 w 69"/>
                <a:gd name="T15" fmla="*/ 11 h 111"/>
                <a:gd name="T16" fmla="*/ 15 w 69"/>
                <a:gd name="T17" fmla="*/ 15 h 111"/>
                <a:gd name="T18" fmla="*/ 7 w 69"/>
                <a:gd name="T19" fmla="*/ 19 h 111"/>
                <a:gd name="T20" fmla="*/ 3 w 69"/>
                <a:gd name="T21" fmla="*/ 27 h 111"/>
                <a:gd name="T22" fmla="*/ 0 w 69"/>
                <a:gd name="T23" fmla="*/ 27 h 111"/>
                <a:gd name="T24" fmla="*/ 11 w 69"/>
                <a:gd name="T25" fmla="*/ 0 h 11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69"/>
                <a:gd name="T40" fmla="*/ 0 h 111"/>
                <a:gd name="T41" fmla="*/ 69 w 69"/>
                <a:gd name="T42" fmla="*/ 111 h 11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69" h="111">
                  <a:moveTo>
                    <a:pt x="11" y="0"/>
                  </a:moveTo>
                  <a:lnTo>
                    <a:pt x="69" y="0"/>
                  </a:lnTo>
                  <a:lnTo>
                    <a:pt x="69" y="4"/>
                  </a:lnTo>
                  <a:lnTo>
                    <a:pt x="30" y="111"/>
                  </a:lnTo>
                  <a:lnTo>
                    <a:pt x="19" y="111"/>
                  </a:lnTo>
                  <a:lnTo>
                    <a:pt x="57" y="11"/>
                  </a:lnTo>
                  <a:lnTo>
                    <a:pt x="26" y="11"/>
                  </a:lnTo>
                  <a:lnTo>
                    <a:pt x="19" y="11"/>
                  </a:lnTo>
                  <a:lnTo>
                    <a:pt x="15" y="15"/>
                  </a:lnTo>
                  <a:lnTo>
                    <a:pt x="7" y="19"/>
                  </a:lnTo>
                  <a:lnTo>
                    <a:pt x="3" y="27"/>
                  </a:lnTo>
                  <a:lnTo>
                    <a:pt x="0" y="27"/>
                  </a:lnTo>
                  <a:lnTo>
                    <a:pt x="11" y="0"/>
                  </a:lnTo>
                  <a:close/>
                </a:path>
              </a:pathLst>
            </a:custGeom>
            <a:solidFill>
              <a:srgbClr val="000000"/>
            </a:solidFill>
            <a:ln w="0">
              <a:solidFill>
                <a:srgbClr val="000000"/>
              </a:solidFill>
              <a:round/>
              <a:headEnd/>
              <a:tailEnd/>
            </a:ln>
          </p:spPr>
          <p:txBody>
            <a:bodyPr/>
            <a:lstStyle/>
            <a:p>
              <a:endParaRPr lang="en-CA"/>
            </a:p>
          </p:txBody>
        </p:sp>
        <p:sp>
          <p:nvSpPr>
            <p:cNvPr id="15596" name="Rectangle 219"/>
            <p:cNvSpPr>
              <a:spLocks noChangeArrowheads="1"/>
            </p:cNvSpPr>
            <p:nvPr/>
          </p:nvSpPr>
          <p:spPr bwMode="auto">
            <a:xfrm>
              <a:off x="5268" y="23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5597" name="Rectangle 220"/>
            <p:cNvSpPr>
              <a:spLocks noChangeArrowheads="1"/>
            </p:cNvSpPr>
            <p:nvPr/>
          </p:nvSpPr>
          <p:spPr bwMode="auto">
            <a:xfrm>
              <a:off x="188" y="25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5598" name="Freeform 221"/>
            <p:cNvSpPr>
              <a:spLocks/>
            </p:cNvSpPr>
            <p:nvPr/>
          </p:nvSpPr>
          <p:spPr bwMode="auto">
            <a:xfrm>
              <a:off x="254" y="2569"/>
              <a:ext cx="65" cy="115"/>
            </a:xfrm>
            <a:custGeom>
              <a:avLst/>
              <a:gdLst>
                <a:gd name="T0" fmla="*/ 26 w 65"/>
                <a:gd name="T1" fmla="*/ 46 h 115"/>
                <a:gd name="T2" fmla="*/ 26 w 65"/>
                <a:gd name="T3" fmla="*/ 96 h 115"/>
                <a:gd name="T4" fmla="*/ 26 w 65"/>
                <a:gd name="T5" fmla="*/ 104 h 115"/>
                <a:gd name="T6" fmla="*/ 30 w 65"/>
                <a:gd name="T7" fmla="*/ 111 h 115"/>
                <a:gd name="T8" fmla="*/ 34 w 65"/>
                <a:gd name="T9" fmla="*/ 111 h 115"/>
                <a:gd name="T10" fmla="*/ 38 w 65"/>
                <a:gd name="T11" fmla="*/ 115 h 115"/>
                <a:gd name="T12" fmla="*/ 46 w 65"/>
                <a:gd name="T13" fmla="*/ 115 h 115"/>
                <a:gd name="T14" fmla="*/ 46 w 65"/>
                <a:gd name="T15" fmla="*/ 115 h 115"/>
                <a:gd name="T16" fmla="*/ 0 w 65"/>
                <a:gd name="T17" fmla="*/ 115 h 115"/>
                <a:gd name="T18" fmla="*/ 0 w 65"/>
                <a:gd name="T19" fmla="*/ 115 h 115"/>
                <a:gd name="T20" fmla="*/ 3 w 65"/>
                <a:gd name="T21" fmla="*/ 115 h 115"/>
                <a:gd name="T22" fmla="*/ 7 w 65"/>
                <a:gd name="T23" fmla="*/ 115 h 115"/>
                <a:gd name="T24" fmla="*/ 7 w 65"/>
                <a:gd name="T25" fmla="*/ 111 h 115"/>
                <a:gd name="T26" fmla="*/ 11 w 65"/>
                <a:gd name="T27" fmla="*/ 111 h 115"/>
                <a:gd name="T28" fmla="*/ 11 w 65"/>
                <a:gd name="T29" fmla="*/ 108 h 115"/>
                <a:gd name="T30" fmla="*/ 11 w 65"/>
                <a:gd name="T31" fmla="*/ 104 h 115"/>
                <a:gd name="T32" fmla="*/ 15 w 65"/>
                <a:gd name="T33" fmla="*/ 96 h 115"/>
                <a:gd name="T34" fmla="*/ 15 w 65"/>
                <a:gd name="T35" fmla="*/ 46 h 115"/>
                <a:gd name="T36" fmla="*/ 0 w 65"/>
                <a:gd name="T37" fmla="*/ 46 h 115"/>
                <a:gd name="T38" fmla="*/ 0 w 65"/>
                <a:gd name="T39" fmla="*/ 42 h 115"/>
                <a:gd name="T40" fmla="*/ 15 w 65"/>
                <a:gd name="T41" fmla="*/ 42 h 115"/>
                <a:gd name="T42" fmla="*/ 15 w 65"/>
                <a:gd name="T43" fmla="*/ 35 h 115"/>
                <a:gd name="T44" fmla="*/ 15 w 65"/>
                <a:gd name="T45" fmla="*/ 23 h 115"/>
                <a:gd name="T46" fmla="*/ 15 w 65"/>
                <a:gd name="T47" fmla="*/ 16 h 115"/>
                <a:gd name="T48" fmla="*/ 23 w 65"/>
                <a:gd name="T49" fmla="*/ 8 h 115"/>
                <a:gd name="T50" fmla="*/ 26 w 65"/>
                <a:gd name="T51" fmla="*/ 4 h 115"/>
                <a:gd name="T52" fmla="*/ 34 w 65"/>
                <a:gd name="T53" fmla="*/ 0 h 115"/>
                <a:gd name="T54" fmla="*/ 46 w 65"/>
                <a:gd name="T55" fmla="*/ 0 h 115"/>
                <a:gd name="T56" fmla="*/ 53 w 65"/>
                <a:gd name="T57" fmla="*/ 0 h 115"/>
                <a:gd name="T58" fmla="*/ 61 w 65"/>
                <a:gd name="T59" fmla="*/ 4 h 115"/>
                <a:gd name="T60" fmla="*/ 65 w 65"/>
                <a:gd name="T61" fmla="*/ 8 h 115"/>
                <a:gd name="T62" fmla="*/ 65 w 65"/>
                <a:gd name="T63" fmla="*/ 12 h 115"/>
                <a:gd name="T64" fmla="*/ 65 w 65"/>
                <a:gd name="T65" fmla="*/ 16 h 115"/>
                <a:gd name="T66" fmla="*/ 65 w 65"/>
                <a:gd name="T67" fmla="*/ 16 h 115"/>
                <a:gd name="T68" fmla="*/ 61 w 65"/>
                <a:gd name="T69" fmla="*/ 19 h 115"/>
                <a:gd name="T70" fmla="*/ 57 w 65"/>
                <a:gd name="T71" fmla="*/ 19 h 115"/>
                <a:gd name="T72" fmla="*/ 57 w 65"/>
                <a:gd name="T73" fmla="*/ 19 h 115"/>
                <a:gd name="T74" fmla="*/ 53 w 65"/>
                <a:gd name="T75" fmla="*/ 19 h 115"/>
                <a:gd name="T76" fmla="*/ 53 w 65"/>
                <a:gd name="T77" fmla="*/ 16 h 115"/>
                <a:gd name="T78" fmla="*/ 49 w 65"/>
                <a:gd name="T79" fmla="*/ 12 h 115"/>
                <a:gd name="T80" fmla="*/ 46 w 65"/>
                <a:gd name="T81" fmla="*/ 8 h 115"/>
                <a:gd name="T82" fmla="*/ 46 w 65"/>
                <a:gd name="T83" fmla="*/ 4 h 115"/>
                <a:gd name="T84" fmla="*/ 42 w 65"/>
                <a:gd name="T85" fmla="*/ 4 h 115"/>
                <a:gd name="T86" fmla="*/ 38 w 65"/>
                <a:gd name="T87" fmla="*/ 4 h 115"/>
                <a:gd name="T88" fmla="*/ 34 w 65"/>
                <a:gd name="T89" fmla="*/ 4 h 115"/>
                <a:gd name="T90" fmla="*/ 30 w 65"/>
                <a:gd name="T91" fmla="*/ 4 h 115"/>
                <a:gd name="T92" fmla="*/ 30 w 65"/>
                <a:gd name="T93" fmla="*/ 8 h 115"/>
                <a:gd name="T94" fmla="*/ 26 w 65"/>
                <a:gd name="T95" fmla="*/ 12 h 115"/>
                <a:gd name="T96" fmla="*/ 26 w 65"/>
                <a:gd name="T97" fmla="*/ 19 h 115"/>
                <a:gd name="T98" fmla="*/ 26 w 65"/>
                <a:gd name="T99" fmla="*/ 35 h 115"/>
                <a:gd name="T100" fmla="*/ 26 w 65"/>
                <a:gd name="T101" fmla="*/ 42 h 115"/>
                <a:gd name="T102" fmla="*/ 46 w 65"/>
                <a:gd name="T103" fmla="*/ 42 h 115"/>
                <a:gd name="T104" fmla="*/ 46 w 65"/>
                <a:gd name="T105" fmla="*/ 46 h 115"/>
                <a:gd name="T106" fmla="*/ 26 w 65"/>
                <a:gd name="T107" fmla="*/ 46 h 115"/>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5"/>
                <a:gd name="T163" fmla="*/ 0 h 115"/>
                <a:gd name="T164" fmla="*/ 65 w 65"/>
                <a:gd name="T165" fmla="*/ 115 h 115"/>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5" h="115">
                  <a:moveTo>
                    <a:pt x="26" y="46"/>
                  </a:moveTo>
                  <a:lnTo>
                    <a:pt x="26" y="96"/>
                  </a:lnTo>
                  <a:lnTo>
                    <a:pt x="26" y="104"/>
                  </a:lnTo>
                  <a:lnTo>
                    <a:pt x="30" y="111"/>
                  </a:lnTo>
                  <a:lnTo>
                    <a:pt x="34" y="111"/>
                  </a:lnTo>
                  <a:lnTo>
                    <a:pt x="38" y="115"/>
                  </a:lnTo>
                  <a:lnTo>
                    <a:pt x="46" y="115"/>
                  </a:lnTo>
                  <a:lnTo>
                    <a:pt x="0" y="115"/>
                  </a:lnTo>
                  <a:lnTo>
                    <a:pt x="3" y="115"/>
                  </a:lnTo>
                  <a:lnTo>
                    <a:pt x="7" y="115"/>
                  </a:lnTo>
                  <a:lnTo>
                    <a:pt x="7" y="111"/>
                  </a:lnTo>
                  <a:lnTo>
                    <a:pt x="11" y="111"/>
                  </a:lnTo>
                  <a:lnTo>
                    <a:pt x="11" y="108"/>
                  </a:lnTo>
                  <a:lnTo>
                    <a:pt x="11" y="104"/>
                  </a:lnTo>
                  <a:lnTo>
                    <a:pt x="15" y="96"/>
                  </a:lnTo>
                  <a:lnTo>
                    <a:pt x="15" y="46"/>
                  </a:lnTo>
                  <a:lnTo>
                    <a:pt x="0" y="46"/>
                  </a:lnTo>
                  <a:lnTo>
                    <a:pt x="0" y="42"/>
                  </a:lnTo>
                  <a:lnTo>
                    <a:pt x="15" y="42"/>
                  </a:lnTo>
                  <a:lnTo>
                    <a:pt x="15" y="35"/>
                  </a:lnTo>
                  <a:lnTo>
                    <a:pt x="15" y="23"/>
                  </a:lnTo>
                  <a:lnTo>
                    <a:pt x="15" y="16"/>
                  </a:lnTo>
                  <a:lnTo>
                    <a:pt x="23" y="8"/>
                  </a:lnTo>
                  <a:lnTo>
                    <a:pt x="26" y="4"/>
                  </a:lnTo>
                  <a:lnTo>
                    <a:pt x="34" y="0"/>
                  </a:lnTo>
                  <a:lnTo>
                    <a:pt x="46" y="0"/>
                  </a:lnTo>
                  <a:lnTo>
                    <a:pt x="53" y="0"/>
                  </a:lnTo>
                  <a:lnTo>
                    <a:pt x="61" y="4"/>
                  </a:lnTo>
                  <a:lnTo>
                    <a:pt x="65" y="8"/>
                  </a:lnTo>
                  <a:lnTo>
                    <a:pt x="65" y="12"/>
                  </a:lnTo>
                  <a:lnTo>
                    <a:pt x="65" y="16"/>
                  </a:lnTo>
                  <a:lnTo>
                    <a:pt x="61" y="19"/>
                  </a:lnTo>
                  <a:lnTo>
                    <a:pt x="57" y="19"/>
                  </a:lnTo>
                  <a:lnTo>
                    <a:pt x="53" y="19"/>
                  </a:lnTo>
                  <a:lnTo>
                    <a:pt x="53" y="16"/>
                  </a:lnTo>
                  <a:lnTo>
                    <a:pt x="49" y="12"/>
                  </a:lnTo>
                  <a:lnTo>
                    <a:pt x="46" y="8"/>
                  </a:lnTo>
                  <a:lnTo>
                    <a:pt x="46" y="4"/>
                  </a:lnTo>
                  <a:lnTo>
                    <a:pt x="42" y="4"/>
                  </a:lnTo>
                  <a:lnTo>
                    <a:pt x="38" y="4"/>
                  </a:lnTo>
                  <a:lnTo>
                    <a:pt x="34" y="4"/>
                  </a:lnTo>
                  <a:lnTo>
                    <a:pt x="30" y="4"/>
                  </a:lnTo>
                  <a:lnTo>
                    <a:pt x="30" y="8"/>
                  </a:lnTo>
                  <a:lnTo>
                    <a:pt x="26" y="12"/>
                  </a:lnTo>
                  <a:lnTo>
                    <a:pt x="26" y="19"/>
                  </a:lnTo>
                  <a:lnTo>
                    <a:pt x="26" y="35"/>
                  </a:lnTo>
                  <a:lnTo>
                    <a:pt x="26" y="42"/>
                  </a:lnTo>
                  <a:lnTo>
                    <a:pt x="46" y="42"/>
                  </a:lnTo>
                  <a:lnTo>
                    <a:pt x="46" y="46"/>
                  </a:lnTo>
                  <a:lnTo>
                    <a:pt x="26" y="46"/>
                  </a:lnTo>
                  <a:close/>
                </a:path>
              </a:pathLst>
            </a:custGeom>
            <a:solidFill>
              <a:srgbClr val="000000"/>
            </a:solidFill>
            <a:ln w="0">
              <a:solidFill>
                <a:srgbClr val="000000"/>
              </a:solidFill>
              <a:round/>
              <a:headEnd/>
              <a:tailEnd/>
            </a:ln>
          </p:spPr>
          <p:txBody>
            <a:bodyPr/>
            <a:lstStyle/>
            <a:p>
              <a:endParaRPr lang="en-CA"/>
            </a:p>
          </p:txBody>
        </p:sp>
        <p:sp>
          <p:nvSpPr>
            <p:cNvPr id="15599" name="Freeform 222"/>
            <p:cNvSpPr>
              <a:spLocks noEditPoints="1"/>
            </p:cNvSpPr>
            <p:nvPr/>
          </p:nvSpPr>
          <p:spPr bwMode="auto">
            <a:xfrm>
              <a:off x="307" y="2608"/>
              <a:ext cx="73" cy="80"/>
            </a:xfrm>
            <a:custGeom>
              <a:avLst/>
              <a:gdLst>
                <a:gd name="T0" fmla="*/ 35 w 73"/>
                <a:gd name="T1" fmla="*/ 0 h 80"/>
                <a:gd name="T2" fmla="*/ 46 w 73"/>
                <a:gd name="T3" fmla="*/ 0 h 80"/>
                <a:gd name="T4" fmla="*/ 58 w 73"/>
                <a:gd name="T5" fmla="*/ 7 h 80"/>
                <a:gd name="T6" fmla="*/ 62 w 73"/>
                <a:gd name="T7" fmla="*/ 11 h 80"/>
                <a:gd name="T8" fmla="*/ 69 w 73"/>
                <a:gd name="T9" fmla="*/ 23 h 80"/>
                <a:gd name="T10" fmla="*/ 73 w 73"/>
                <a:gd name="T11" fmla="*/ 38 h 80"/>
                <a:gd name="T12" fmla="*/ 69 w 73"/>
                <a:gd name="T13" fmla="*/ 49 h 80"/>
                <a:gd name="T14" fmla="*/ 66 w 73"/>
                <a:gd name="T15" fmla="*/ 57 h 80"/>
                <a:gd name="T16" fmla="*/ 62 w 73"/>
                <a:gd name="T17" fmla="*/ 69 h 80"/>
                <a:gd name="T18" fmla="*/ 54 w 73"/>
                <a:gd name="T19" fmla="*/ 72 h 80"/>
                <a:gd name="T20" fmla="*/ 46 w 73"/>
                <a:gd name="T21" fmla="*/ 76 h 80"/>
                <a:gd name="T22" fmla="*/ 35 w 73"/>
                <a:gd name="T23" fmla="*/ 80 h 80"/>
                <a:gd name="T24" fmla="*/ 23 w 73"/>
                <a:gd name="T25" fmla="*/ 76 h 80"/>
                <a:gd name="T26" fmla="*/ 16 w 73"/>
                <a:gd name="T27" fmla="*/ 72 h 80"/>
                <a:gd name="T28" fmla="*/ 8 w 73"/>
                <a:gd name="T29" fmla="*/ 65 h 80"/>
                <a:gd name="T30" fmla="*/ 4 w 73"/>
                <a:gd name="T31" fmla="*/ 53 h 80"/>
                <a:gd name="T32" fmla="*/ 0 w 73"/>
                <a:gd name="T33" fmla="*/ 38 h 80"/>
                <a:gd name="T34" fmla="*/ 0 w 73"/>
                <a:gd name="T35" fmla="*/ 30 h 80"/>
                <a:gd name="T36" fmla="*/ 4 w 73"/>
                <a:gd name="T37" fmla="*/ 19 h 80"/>
                <a:gd name="T38" fmla="*/ 12 w 73"/>
                <a:gd name="T39" fmla="*/ 11 h 80"/>
                <a:gd name="T40" fmla="*/ 19 w 73"/>
                <a:gd name="T41" fmla="*/ 3 h 80"/>
                <a:gd name="T42" fmla="*/ 27 w 73"/>
                <a:gd name="T43" fmla="*/ 0 h 80"/>
                <a:gd name="T44" fmla="*/ 35 w 73"/>
                <a:gd name="T45" fmla="*/ 0 h 80"/>
                <a:gd name="T46" fmla="*/ 35 w 73"/>
                <a:gd name="T47" fmla="*/ 3 h 80"/>
                <a:gd name="T48" fmla="*/ 31 w 73"/>
                <a:gd name="T49" fmla="*/ 7 h 80"/>
                <a:gd name="T50" fmla="*/ 23 w 73"/>
                <a:gd name="T51" fmla="*/ 7 h 80"/>
                <a:gd name="T52" fmla="*/ 19 w 73"/>
                <a:gd name="T53" fmla="*/ 11 h 80"/>
                <a:gd name="T54" fmla="*/ 16 w 73"/>
                <a:gd name="T55" fmla="*/ 15 h 80"/>
                <a:gd name="T56" fmla="*/ 16 w 73"/>
                <a:gd name="T57" fmla="*/ 23 h 80"/>
                <a:gd name="T58" fmla="*/ 16 w 73"/>
                <a:gd name="T59" fmla="*/ 34 h 80"/>
                <a:gd name="T60" fmla="*/ 16 w 73"/>
                <a:gd name="T61" fmla="*/ 49 h 80"/>
                <a:gd name="T62" fmla="*/ 19 w 73"/>
                <a:gd name="T63" fmla="*/ 61 h 80"/>
                <a:gd name="T64" fmla="*/ 27 w 73"/>
                <a:gd name="T65" fmla="*/ 69 h 80"/>
                <a:gd name="T66" fmla="*/ 31 w 73"/>
                <a:gd name="T67" fmla="*/ 72 h 80"/>
                <a:gd name="T68" fmla="*/ 39 w 73"/>
                <a:gd name="T69" fmla="*/ 72 h 80"/>
                <a:gd name="T70" fmla="*/ 46 w 73"/>
                <a:gd name="T71" fmla="*/ 72 h 80"/>
                <a:gd name="T72" fmla="*/ 54 w 73"/>
                <a:gd name="T73" fmla="*/ 69 h 80"/>
                <a:gd name="T74" fmla="*/ 58 w 73"/>
                <a:gd name="T75" fmla="*/ 57 h 80"/>
                <a:gd name="T76" fmla="*/ 58 w 73"/>
                <a:gd name="T77" fmla="*/ 46 h 80"/>
                <a:gd name="T78" fmla="*/ 58 w 73"/>
                <a:gd name="T79" fmla="*/ 30 h 80"/>
                <a:gd name="T80" fmla="*/ 54 w 73"/>
                <a:gd name="T81" fmla="*/ 23 h 80"/>
                <a:gd name="T82" fmla="*/ 50 w 73"/>
                <a:gd name="T83" fmla="*/ 11 h 80"/>
                <a:gd name="T84" fmla="*/ 42 w 73"/>
                <a:gd name="T85" fmla="*/ 7 h 80"/>
                <a:gd name="T86" fmla="*/ 35 w 73"/>
                <a:gd name="T87" fmla="*/ 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3"/>
                <a:gd name="T133" fmla="*/ 0 h 80"/>
                <a:gd name="T134" fmla="*/ 73 w 73"/>
                <a:gd name="T135" fmla="*/ 80 h 8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3" h="80">
                  <a:moveTo>
                    <a:pt x="35" y="0"/>
                  </a:moveTo>
                  <a:lnTo>
                    <a:pt x="46" y="0"/>
                  </a:lnTo>
                  <a:lnTo>
                    <a:pt x="58" y="7"/>
                  </a:lnTo>
                  <a:lnTo>
                    <a:pt x="62" y="11"/>
                  </a:lnTo>
                  <a:lnTo>
                    <a:pt x="69" y="23"/>
                  </a:lnTo>
                  <a:lnTo>
                    <a:pt x="73" y="38"/>
                  </a:lnTo>
                  <a:lnTo>
                    <a:pt x="69" y="49"/>
                  </a:lnTo>
                  <a:lnTo>
                    <a:pt x="66" y="57"/>
                  </a:lnTo>
                  <a:lnTo>
                    <a:pt x="62" y="69"/>
                  </a:lnTo>
                  <a:lnTo>
                    <a:pt x="54" y="72"/>
                  </a:lnTo>
                  <a:lnTo>
                    <a:pt x="46" y="76"/>
                  </a:lnTo>
                  <a:lnTo>
                    <a:pt x="35" y="80"/>
                  </a:lnTo>
                  <a:lnTo>
                    <a:pt x="23" y="76"/>
                  </a:lnTo>
                  <a:lnTo>
                    <a:pt x="16" y="72"/>
                  </a:lnTo>
                  <a:lnTo>
                    <a:pt x="8" y="65"/>
                  </a:lnTo>
                  <a:lnTo>
                    <a:pt x="4" y="53"/>
                  </a:lnTo>
                  <a:lnTo>
                    <a:pt x="0" y="38"/>
                  </a:lnTo>
                  <a:lnTo>
                    <a:pt x="0" y="30"/>
                  </a:lnTo>
                  <a:lnTo>
                    <a:pt x="4" y="19"/>
                  </a:lnTo>
                  <a:lnTo>
                    <a:pt x="12" y="11"/>
                  </a:lnTo>
                  <a:lnTo>
                    <a:pt x="19" y="3"/>
                  </a:lnTo>
                  <a:lnTo>
                    <a:pt x="27" y="0"/>
                  </a:lnTo>
                  <a:lnTo>
                    <a:pt x="35" y="0"/>
                  </a:lnTo>
                  <a:close/>
                  <a:moveTo>
                    <a:pt x="35" y="3"/>
                  </a:moveTo>
                  <a:lnTo>
                    <a:pt x="31" y="7"/>
                  </a:lnTo>
                  <a:lnTo>
                    <a:pt x="23" y="7"/>
                  </a:lnTo>
                  <a:lnTo>
                    <a:pt x="19" y="11"/>
                  </a:lnTo>
                  <a:lnTo>
                    <a:pt x="16" y="15"/>
                  </a:lnTo>
                  <a:lnTo>
                    <a:pt x="16" y="23"/>
                  </a:lnTo>
                  <a:lnTo>
                    <a:pt x="16" y="34"/>
                  </a:lnTo>
                  <a:lnTo>
                    <a:pt x="16" y="49"/>
                  </a:lnTo>
                  <a:lnTo>
                    <a:pt x="19" y="61"/>
                  </a:lnTo>
                  <a:lnTo>
                    <a:pt x="27" y="69"/>
                  </a:lnTo>
                  <a:lnTo>
                    <a:pt x="31" y="72"/>
                  </a:lnTo>
                  <a:lnTo>
                    <a:pt x="39" y="72"/>
                  </a:lnTo>
                  <a:lnTo>
                    <a:pt x="46" y="72"/>
                  </a:lnTo>
                  <a:lnTo>
                    <a:pt x="54" y="69"/>
                  </a:lnTo>
                  <a:lnTo>
                    <a:pt x="58" y="57"/>
                  </a:lnTo>
                  <a:lnTo>
                    <a:pt x="58" y="46"/>
                  </a:lnTo>
                  <a:lnTo>
                    <a:pt x="58" y="30"/>
                  </a:lnTo>
                  <a:lnTo>
                    <a:pt x="54" y="23"/>
                  </a:lnTo>
                  <a:lnTo>
                    <a:pt x="50" y="11"/>
                  </a:lnTo>
                  <a:lnTo>
                    <a:pt x="42" y="7"/>
                  </a:lnTo>
                  <a:lnTo>
                    <a:pt x="35" y="3"/>
                  </a:lnTo>
                  <a:close/>
                </a:path>
              </a:pathLst>
            </a:custGeom>
            <a:solidFill>
              <a:srgbClr val="000000"/>
            </a:solidFill>
            <a:ln w="0">
              <a:solidFill>
                <a:srgbClr val="000000"/>
              </a:solidFill>
              <a:round/>
              <a:headEnd/>
              <a:tailEnd/>
            </a:ln>
          </p:spPr>
          <p:txBody>
            <a:bodyPr/>
            <a:lstStyle/>
            <a:p>
              <a:endParaRPr lang="en-CA"/>
            </a:p>
          </p:txBody>
        </p:sp>
        <p:sp>
          <p:nvSpPr>
            <p:cNvPr id="15600" name="Freeform 223"/>
            <p:cNvSpPr>
              <a:spLocks noEditPoints="1"/>
            </p:cNvSpPr>
            <p:nvPr/>
          </p:nvSpPr>
          <p:spPr bwMode="auto">
            <a:xfrm>
              <a:off x="392" y="2608"/>
              <a:ext cx="73" cy="80"/>
            </a:xfrm>
            <a:custGeom>
              <a:avLst/>
              <a:gdLst>
                <a:gd name="T0" fmla="*/ 34 w 73"/>
                <a:gd name="T1" fmla="*/ 0 h 80"/>
                <a:gd name="T2" fmla="*/ 46 w 73"/>
                <a:gd name="T3" fmla="*/ 0 h 80"/>
                <a:gd name="T4" fmla="*/ 53 w 73"/>
                <a:gd name="T5" fmla="*/ 7 h 80"/>
                <a:gd name="T6" fmla="*/ 61 w 73"/>
                <a:gd name="T7" fmla="*/ 11 h 80"/>
                <a:gd name="T8" fmla="*/ 69 w 73"/>
                <a:gd name="T9" fmla="*/ 23 h 80"/>
                <a:gd name="T10" fmla="*/ 73 w 73"/>
                <a:gd name="T11" fmla="*/ 38 h 80"/>
                <a:gd name="T12" fmla="*/ 69 w 73"/>
                <a:gd name="T13" fmla="*/ 49 h 80"/>
                <a:gd name="T14" fmla="*/ 65 w 73"/>
                <a:gd name="T15" fmla="*/ 57 h 80"/>
                <a:gd name="T16" fmla="*/ 61 w 73"/>
                <a:gd name="T17" fmla="*/ 69 h 80"/>
                <a:gd name="T18" fmla="*/ 53 w 73"/>
                <a:gd name="T19" fmla="*/ 72 h 80"/>
                <a:gd name="T20" fmla="*/ 46 w 73"/>
                <a:gd name="T21" fmla="*/ 76 h 80"/>
                <a:gd name="T22" fmla="*/ 34 w 73"/>
                <a:gd name="T23" fmla="*/ 80 h 80"/>
                <a:gd name="T24" fmla="*/ 23 w 73"/>
                <a:gd name="T25" fmla="*/ 76 h 80"/>
                <a:gd name="T26" fmla="*/ 15 w 73"/>
                <a:gd name="T27" fmla="*/ 72 h 80"/>
                <a:gd name="T28" fmla="*/ 7 w 73"/>
                <a:gd name="T29" fmla="*/ 65 h 80"/>
                <a:gd name="T30" fmla="*/ 0 w 73"/>
                <a:gd name="T31" fmla="*/ 53 h 80"/>
                <a:gd name="T32" fmla="*/ 0 w 73"/>
                <a:gd name="T33" fmla="*/ 38 h 80"/>
                <a:gd name="T34" fmla="*/ 0 w 73"/>
                <a:gd name="T35" fmla="*/ 30 h 80"/>
                <a:gd name="T36" fmla="*/ 4 w 73"/>
                <a:gd name="T37" fmla="*/ 19 h 80"/>
                <a:gd name="T38" fmla="*/ 11 w 73"/>
                <a:gd name="T39" fmla="*/ 11 h 80"/>
                <a:gd name="T40" fmla="*/ 19 w 73"/>
                <a:gd name="T41" fmla="*/ 3 h 80"/>
                <a:gd name="T42" fmla="*/ 27 w 73"/>
                <a:gd name="T43" fmla="*/ 0 h 80"/>
                <a:gd name="T44" fmla="*/ 34 w 73"/>
                <a:gd name="T45" fmla="*/ 0 h 80"/>
                <a:gd name="T46" fmla="*/ 34 w 73"/>
                <a:gd name="T47" fmla="*/ 3 h 80"/>
                <a:gd name="T48" fmla="*/ 27 w 73"/>
                <a:gd name="T49" fmla="*/ 7 h 80"/>
                <a:gd name="T50" fmla="*/ 23 w 73"/>
                <a:gd name="T51" fmla="*/ 7 h 80"/>
                <a:gd name="T52" fmla="*/ 19 w 73"/>
                <a:gd name="T53" fmla="*/ 11 h 80"/>
                <a:gd name="T54" fmla="*/ 15 w 73"/>
                <a:gd name="T55" fmla="*/ 15 h 80"/>
                <a:gd name="T56" fmla="*/ 15 w 73"/>
                <a:gd name="T57" fmla="*/ 23 h 80"/>
                <a:gd name="T58" fmla="*/ 15 w 73"/>
                <a:gd name="T59" fmla="*/ 34 h 80"/>
                <a:gd name="T60" fmla="*/ 15 w 73"/>
                <a:gd name="T61" fmla="*/ 49 h 80"/>
                <a:gd name="T62" fmla="*/ 19 w 73"/>
                <a:gd name="T63" fmla="*/ 61 h 80"/>
                <a:gd name="T64" fmla="*/ 27 w 73"/>
                <a:gd name="T65" fmla="*/ 69 h 80"/>
                <a:gd name="T66" fmla="*/ 30 w 73"/>
                <a:gd name="T67" fmla="*/ 72 h 80"/>
                <a:gd name="T68" fmla="*/ 38 w 73"/>
                <a:gd name="T69" fmla="*/ 72 h 80"/>
                <a:gd name="T70" fmla="*/ 46 w 73"/>
                <a:gd name="T71" fmla="*/ 72 h 80"/>
                <a:gd name="T72" fmla="*/ 53 w 73"/>
                <a:gd name="T73" fmla="*/ 69 h 80"/>
                <a:gd name="T74" fmla="*/ 57 w 73"/>
                <a:gd name="T75" fmla="*/ 57 h 80"/>
                <a:gd name="T76" fmla="*/ 57 w 73"/>
                <a:gd name="T77" fmla="*/ 46 h 80"/>
                <a:gd name="T78" fmla="*/ 57 w 73"/>
                <a:gd name="T79" fmla="*/ 30 h 80"/>
                <a:gd name="T80" fmla="*/ 53 w 73"/>
                <a:gd name="T81" fmla="*/ 23 h 80"/>
                <a:gd name="T82" fmla="*/ 50 w 73"/>
                <a:gd name="T83" fmla="*/ 11 h 80"/>
                <a:gd name="T84" fmla="*/ 42 w 73"/>
                <a:gd name="T85" fmla="*/ 7 h 80"/>
                <a:gd name="T86" fmla="*/ 34 w 73"/>
                <a:gd name="T87" fmla="*/ 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3"/>
                <a:gd name="T133" fmla="*/ 0 h 80"/>
                <a:gd name="T134" fmla="*/ 73 w 73"/>
                <a:gd name="T135" fmla="*/ 80 h 8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3" h="80">
                  <a:moveTo>
                    <a:pt x="34" y="0"/>
                  </a:moveTo>
                  <a:lnTo>
                    <a:pt x="46" y="0"/>
                  </a:lnTo>
                  <a:lnTo>
                    <a:pt x="53" y="7"/>
                  </a:lnTo>
                  <a:lnTo>
                    <a:pt x="61" y="11"/>
                  </a:lnTo>
                  <a:lnTo>
                    <a:pt x="69" y="23"/>
                  </a:lnTo>
                  <a:lnTo>
                    <a:pt x="73" y="38"/>
                  </a:lnTo>
                  <a:lnTo>
                    <a:pt x="69" y="49"/>
                  </a:lnTo>
                  <a:lnTo>
                    <a:pt x="65" y="57"/>
                  </a:lnTo>
                  <a:lnTo>
                    <a:pt x="61" y="69"/>
                  </a:lnTo>
                  <a:lnTo>
                    <a:pt x="53" y="72"/>
                  </a:lnTo>
                  <a:lnTo>
                    <a:pt x="46" y="76"/>
                  </a:lnTo>
                  <a:lnTo>
                    <a:pt x="34" y="80"/>
                  </a:lnTo>
                  <a:lnTo>
                    <a:pt x="23" y="76"/>
                  </a:lnTo>
                  <a:lnTo>
                    <a:pt x="15" y="72"/>
                  </a:lnTo>
                  <a:lnTo>
                    <a:pt x="7" y="65"/>
                  </a:lnTo>
                  <a:lnTo>
                    <a:pt x="0" y="53"/>
                  </a:lnTo>
                  <a:lnTo>
                    <a:pt x="0" y="38"/>
                  </a:lnTo>
                  <a:lnTo>
                    <a:pt x="0" y="30"/>
                  </a:lnTo>
                  <a:lnTo>
                    <a:pt x="4" y="19"/>
                  </a:lnTo>
                  <a:lnTo>
                    <a:pt x="11" y="11"/>
                  </a:lnTo>
                  <a:lnTo>
                    <a:pt x="19" y="3"/>
                  </a:lnTo>
                  <a:lnTo>
                    <a:pt x="27" y="0"/>
                  </a:lnTo>
                  <a:lnTo>
                    <a:pt x="34" y="0"/>
                  </a:lnTo>
                  <a:close/>
                  <a:moveTo>
                    <a:pt x="34" y="3"/>
                  </a:moveTo>
                  <a:lnTo>
                    <a:pt x="27" y="7"/>
                  </a:lnTo>
                  <a:lnTo>
                    <a:pt x="23" y="7"/>
                  </a:lnTo>
                  <a:lnTo>
                    <a:pt x="19" y="11"/>
                  </a:lnTo>
                  <a:lnTo>
                    <a:pt x="15" y="15"/>
                  </a:lnTo>
                  <a:lnTo>
                    <a:pt x="15" y="23"/>
                  </a:lnTo>
                  <a:lnTo>
                    <a:pt x="15" y="34"/>
                  </a:lnTo>
                  <a:lnTo>
                    <a:pt x="15" y="49"/>
                  </a:lnTo>
                  <a:lnTo>
                    <a:pt x="19" y="61"/>
                  </a:lnTo>
                  <a:lnTo>
                    <a:pt x="27" y="69"/>
                  </a:lnTo>
                  <a:lnTo>
                    <a:pt x="30" y="72"/>
                  </a:lnTo>
                  <a:lnTo>
                    <a:pt x="38" y="72"/>
                  </a:lnTo>
                  <a:lnTo>
                    <a:pt x="46" y="72"/>
                  </a:lnTo>
                  <a:lnTo>
                    <a:pt x="53" y="69"/>
                  </a:lnTo>
                  <a:lnTo>
                    <a:pt x="57" y="57"/>
                  </a:lnTo>
                  <a:lnTo>
                    <a:pt x="57" y="46"/>
                  </a:lnTo>
                  <a:lnTo>
                    <a:pt x="57" y="30"/>
                  </a:lnTo>
                  <a:lnTo>
                    <a:pt x="53" y="23"/>
                  </a:lnTo>
                  <a:lnTo>
                    <a:pt x="50" y="11"/>
                  </a:lnTo>
                  <a:lnTo>
                    <a:pt x="42" y="7"/>
                  </a:lnTo>
                  <a:lnTo>
                    <a:pt x="34" y="3"/>
                  </a:lnTo>
                  <a:close/>
                </a:path>
              </a:pathLst>
            </a:custGeom>
            <a:solidFill>
              <a:srgbClr val="000000"/>
            </a:solidFill>
            <a:ln w="0">
              <a:solidFill>
                <a:srgbClr val="000000"/>
              </a:solidFill>
              <a:round/>
              <a:headEnd/>
              <a:tailEnd/>
            </a:ln>
          </p:spPr>
          <p:txBody>
            <a:bodyPr/>
            <a:lstStyle/>
            <a:p>
              <a:endParaRPr lang="en-CA"/>
            </a:p>
          </p:txBody>
        </p:sp>
        <p:sp>
          <p:nvSpPr>
            <p:cNvPr id="15601" name="Freeform 224"/>
            <p:cNvSpPr>
              <a:spLocks noEditPoints="1"/>
            </p:cNvSpPr>
            <p:nvPr/>
          </p:nvSpPr>
          <p:spPr bwMode="auto">
            <a:xfrm>
              <a:off x="476" y="2569"/>
              <a:ext cx="77" cy="119"/>
            </a:xfrm>
            <a:custGeom>
              <a:avLst/>
              <a:gdLst>
                <a:gd name="T0" fmla="*/ 54 w 77"/>
                <a:gd name="T1" fmla="*/ 104 h 119"/>
                <a:gd name="T2" fmla="*/ 46 w 77"/>
                <a:gd name="T3" fmla="*/ 111 h 119"/>
                <a:gd name="T4" fmla="*/ 42 w 77"/>
                <a:gd name="T5" fmla="*/ 115 h 119"/>
                <a:gd name="T6" fmla="*/ 35 w 77"/>
                <a:gd name="T7" fmla="*/ 115 h 119"/>
                <a:gd name="T8" fmla="*/ 31 w 77"/>
                <a:gd name="T9" fmla="*/ 119 h 119"/>
                <a:gd name="T10" fmla="*/ 19 w 77"/>
                <a:gd name="T11" fmla="*/ 115 h 119"/>
                <a:gd name="T12" fmla="*/ 8 w 77"/>
                <a:gd name="T13" fmla="*/ 108 h 119"/>
                <a:gd name="T14" fmla="*/ 0 w 77"/>
                <a:gd name="T15" fmla="*/ 96 h 119"/>
                <a:gd name="T16" fmla="*/ 0 w 77"/>
                <a:gd name="T17" fmla="*/ 81 h 119"/>
                <a:gd name="T18" fmla="*/ 0 w 77"/>
                <a:gd name="T19" fmla="*/ 65 h 119"/>
                <a:gd name="T20" fmla="*/ 8 w 77"/>
                <a:gd name="T21" fmla="*/ 50 h 119"/>
                <a:gd name="T22" fmla="*/ 15 w 77"/>
                <a:gd name="T23" fmla="*/ 46 h 119"/>
                <a:gd name="T24" fmla="*/ 27 w 77"/>
                <a:gd name="T25" fmla="*/ 39 h 119"/>
                <a:gd name="T26" fmla="*/ 35 w 77"/>
                <a:gd name="T27" fmla="*/ 39 h 119"/>
                <a:gd name="T28" fmla="*/ 46 w 77"/>
                <a:gd name="T29" fmla="*/ 42 h 119"/>
                <a:gd name="T30" fmla="*/ 54 w 77"/>
                <a:gd name="T31" fmla="*/ 46 h 119"/>
                <a:gd name="T32" fmla="*/ 54 w 77"/>
                <a:gd name="T33" fmla="*/ 31 h 119"/>
                <a:gd name="T34" fmla="*/ 50 w 77"/>
                <a:gd name="T35" fmla="*/ 19 h 119"/>
                <a:gd name="T36" fmla="*/ 50 w 77"/>
                <a:gd name="T37" fmla="*/ 12 h 119"/>
                <a:gd name="T38" fmla="*/ 50 w 77"/>
                <a:gd name="T39" fmla="*/ 12 h 119"/>
                <a:gd name="T40" fmla="*/ 50 w 77"/>
                <a:gd name="T41" fmla="*/ 8 h 119"/>
                <a:gd name="T42" fmla="*/ 50 w 77"/>
                <a:gd name="T43" fmla="*/ 8 h 119"/>
                <a:gd name="T44" fmla="*/ 46 w 77"/>
                <a:gd name="T45" fmla="*/ 8 h 119"/>
                <a:gd name="T46" fmla="*/ 46 w 77"/>
                <a:gd name="T47" fmla="*/ 8 h 119"/>
                <a:gd name="T48" fmla="*/ 42 w 77"/>
                <a:gd name="T49" fmla="*/ 8 h 119"/>
                <a:gd name="T50" fmla="*/ 42 w 77"/>
                <a:gd name="T51" fmla="*/ 8 h 119"/>
                <a:gd name="T52" fmla="*/ 61 w 77"/>
                <a:gd name="T53" fmla="*/ 0 h 119"/>
                <a:gd name="T54" fmla="*/ 65 w 77"/>
                <a:gd name="T55" fmla="*/ 0 h 119"/>
                <a:gd name="T56" fmla="*/ 65 w 77"/>
                <a:gd name="T57" fmla="*/ 85 h 119"/>
                <a:gd name="T58" fmla="*/ 65 w 77"/>
                <a:gd name="T59" fmla="*/ 96 h 119"/>
                <a:gd name="T60" fmla="*/ 65 w 77"/>
                <a:gd name="T61" fmla="*/ 104 h 119"/>
                <a:gd name="T62" fmla="*/ 65 w 77"/>
                <a:gd name="T63" fmla="*/ 104 h 119"/>
                <a:gd name="T64" fmla="*/ 69 w 77"/>
                <a:gd name="T65" fmla="*/ 108 h 119"/>
                <a:gd name="T66" fmla="*/ 69 w 77"/>
                <a:gd name="T67" fmla="*/ 108 h 119"/>
                <a:gd name="T68" fmla="*/ 69 w 77"/>
                <a:gd name="T69" fmla="*/ 108 h 119"/>
                <a:gd name="T70" fmla="*/ 73 w 77"/>
                <a:gd name="T71" fmla="*/ 108 h 119"/>
                <a:gd name="T72" fmla="*/ 77 w 77"/>
                <a:gd name="T73" fmla="*/ 108 h 119"/>
                <a:gd name="T74" fmla="*/ 77 w 77"/>
                <a:gd name="T75" fmla="*/ 108 h 119"/>
                <a:gd name="T76" fmla="*/ 54 w 77"/>
                <a:gd name="T77" fmla="*/ 119 h 119"/>
                <a:gd name="T78" fmla="*/ 54 w 77"/>
                <a:gd name="T79" fmla="*/ 119 h 119"/>
                <a:gd name="T80" fmla="*/ 54 w 77"/>
                <a:gd name="T81" fmla="*/ 104 h 119"/>
                <a:gd name="T82" fmla="*/ 54 w 77"/>
                <a:gd name="T83" fmla="*/ 100 h 119"/>
                <a:gd name="T84" fmla="*/ 54 w 77"/>
                <a:gd name="T85" fmla="*/ 65 h 119"/>
                <a:gd name="T86" fmla="*/ 50 w 77"/>
                <a:gd name="T87" fmla="*/ 58 h 119"/>
                <a:gd name="T88" fmla="*/ 50 w 77"/>
                <a:gd name="T89" fmla="*/ 54 h 119"/>
                <a:gd name="T90" fmla="*/ 46 w 77"/>
                <a:gd name="T91" fmla="*/ 50 h 119"/>
                <a:gd name="T92" fmla="*/ 42 w 77"/>
                <a:gd name="T93" fmla="*/ 46 h 119"/>
                <a:gd name="T94" fmla="*/ 38 w 77"/>
                <a:gd name="T95" fmla="*/ 46 h 119"/>
                <a:gd name="T96" fmla="*/ 35 w 77"/>
                <a:gd name="T97" fmla="*/ 42 h 119"/>
                <a:gd name="T98" fmla="*/ 27 w 77"/>
                <a:gd name="T99" fmla="*/ 46 h 119"/>
                <a:gd name="T100" fmla="*/ 19 w 77"/>
                <a:gd name="T101" fmla="*/ 50 h 119"/>
                <a:gd name="T102" fmla="*/ 15 w 77"/>
                <a:gd name="T103" fmla="*/ 62 h 119"/>
                <a:gd name="T104" fmla="*/ 12 w 77"/>
                <a:gd name="T105" fmla="*/ 73 h 119"/>
                <a:gd name="T106" fmla="*/ 15 w 77"/>
                <a:gd name="T107" fmla="*/ 88 h 119"/>
                <a:gd name="T108" fmla="*/ 19 w 77"/>
                <a:gd name="T109" fmla="*/ 100 h 119"/>
                <a:gd name="T110" fmla="*/ 27 w 77"/>
                <a:gd name="T111" fmla="*/ 104 h 119"/>
                <a:gd name="T112" fmla="*/ 38 w 77"/>
                <a:gd name="T113" fmla="*/ 108 h 119"/>
                <a:gd name="T114" fmla="*/ 46 w 77"/>
                <a:gd name="T115" fmla="*/ 104 h 119"/>
                <a:gd name="T116" fmla="*/ 54 w 77"/>
                <a:gd name="T117" fmla="*/ 100 h 11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77"/>
                <a:gd name="T178" fmla="*/ 0 h 119"/>
                <a:gd name="T179" fmla="*/ 77 w 77"/>
                <a:gd name="T180" fmla="*/ 119 h 11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77" h="119">
                  <a:moveTo>
                    <a:pt x="54" y="104"/>
                  </a:moveTo>
                  <a:lnTo>
                    <a:pt x="46" y="111"/>
                  </a:lnTo>
                  <a:lnTo>
                    <a:pt x="42" y="115"/>
                  </a:lnTo>
                  <a:lnTo>
                    <a:pt x="35" y="115"/>
                  </a:lnTo>
                  <a:lnTo>
                    <a:pt x="31" y="119"/>
                  </a:lnTo>
                  <a:lnTo>
                    <a:pt x="19" y="115"/>
                  </a:lnTo>
                  <a:lnTo>
                    <a:pt x="8" y="108"/>
                  </a:lnTo>
                  <a:lnTo>
                    <a:pt x="0" y="96"/>
                  </a:lnTo>
                  <a:lnTo>
                    <a:pt x="0" y="81"/>
                  </a:lnTo>
                  <a:lnTo>
                    <a:pt x="0" y="65"/>
                  </a:lnTo>
                  <a:lnTo>
                    <a:pt x="8" y="50"/>
                  </a:lnTo>
                  <a:lnTo>
                    <a:pt x="15" y="46"/>
                  </a:lnTo>
                  <a:lnTo>
                    <a:pt x="27" y="39"/>
                  </a:lnTo>
                  <a:lnTo>
                    <a:pt x="35" y="39"/>
                  </a:lnTo>
                  <a:lnTo>
                    <a:pt x="46" y="42"/>
                  </a:lnTo>
                  <a:lnTo>
                    <a:pt x="54" y="46"/>
                  </a:lnTo>
                  <a:lnTo>
                    <a:pt x="54" y="31"/>
                  </a:lnTo>
                  <a:lnTo>
                    <a:pt x="50" y="19"/>
                  </a:lnTo>
                  <a:lnTo>
                    <a:pt x="50" y="12"/>
                  </a:lnTo>
                  <a:lnTo>
                    <a:pt x="50" y="8"/>
                  </a:lnTo>
                  <a:lnTo>
                    <a:pt x="46" y="8"/>
                  </a:lnTo>
                  <a:lnTo>
                    <a:pt x="42" y="8"/>
                  </a:lnTo>
                  <a:lnTo>
                    <a:pt x="61" y="0"/>
                  </a:lnTo>
                  <a:lnTo>
                    <a:pt x="65" y="0"/>
                  </a:lnTo>
                  <a:lnTo>
                    <a:pt x="65" y="85"/>
                  </a:lnTo>
                  <a:lnTo>
                    <a:pt x="65" y="96"/>
                  </a:lnTo>
                  <a:lnTo>
                    <a:pt x="65" y="104"/>
                  </a:lnTo>
                  <a:lnTo>
                    <a:pt x="69" y="108"/>
                  </a:lnTo>
                  <a:lnTo>
                    <a:pt x="73" y="108"/>
                  </a:lnTo>
                  <a:lnTo>
                    <a:pt x="77" y="108"/>
                  </a:lnTo>
                  <a:lnTo>
                    <a:pt x="54" y="119"/>
                  </a:lnTo>
                  <a:lnTo>
                    <a:pt x="54" y="104"/>
                  </a:lnTo>
                  <a:close/>
                  <a:moveTo>
                    <a:pt x="54" y="100"/>
                  </a:moveTo>
                  <a:lnTo>
                    <a:pt x="54" y="65"/>
                  </a:lnTo>
                  <a:lnTo>
                    <a:pt x="50" y="58"/>
                  </a:lnTo>
                  <a:lnTo>
                    <a:pt x="50" y="54"/>
                  </a:lnTo>
                  <a:lnTo>
                    <a:pt x="46" y="50"/>
                  </a:lnTo>
                  <a:lnTo>
                    <a:pt x="42" y="46"/>
                  </a:lnTo>
                  <a:lnTo>
                    <a:pt x="38" y="46"/>
                  </a:lnTo>
                  <a:lnTo>
                    <a:pt x="35" y="42"/>
                  </a:lnTo>
                  <a:lnTo>
                    <a:pt x="27" y="46"/>
                  </a:lnTo>
                  <a:lnTo>
                    <a:pt x="19" y="50"/>
                  </a:lnTo>
                  <a:lnTo>
                    <a:pt x="15" y="62"/>
                  </a:lnTo>
                  <a:lnTo>
                    <a:pt x="12" y="73"/>
                  </a:lnTo>
                  <a:lnTo>
                    <a:pt x="15" y="88"/>
                  </a:lnTo>
                  <a:lnTo>
                    <a:pt x="19" y="100"/>
                  </a:lnTo>
                  <a:lnTo>
                    <a:pt x="27" y="104"/>
                  </a:lnTo>
                  <a:lnTo>
                    <a:pt x="38" y="108"/>
                  </a:lnTo>
                  <a:lnTo>
                    <a:pt x="46" y="104"/>
                  </a:lnTo>
                  <a:lnTo>
                    <a:pt x="54" y="100"/>
                  </a:lnTo>
                  <a:close/>
                </a:path>
              </a:pathLst>
            </a:custGeom>
            <a:solidFill>
              <a:srgbClr val="000000"/>
            </a:solidFill>
            <a:ln w="0">
              <a:solidFill>
                <a:srgbClr val="000000"/>
              </a:solidFill>
              <a:round/>
              <a:headEnd/>
              <a:tailEnd/>
            </a:ln>
          </p:spPr>
          <p:txBody>
            <a:bodyPr/>
            <a:lstStyle/>
            <a:p>
              <a:endParaRPr lang="en-CA"/>
            </a:p>
          </p:txBody>
        </p:sp>
        <p:sp>
          <p:nvSpPr>
            <p:cNvPr id="15602" name="Rectangle 225"/>
            <p:cNvSpPr>
              <a:spLocks noChangeArrowheads="1"/>
            </p:cNvSpPr>
            <p:nvPr/>
          </p:nvSpPr>
          <p:spPr bwMode="auto">
            <a:xfrm>
              <a:off x="833" y="25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5603" name="Rectangle 226"/>
            <p:cNvSpPr>
              <a:spLocks noChangeArrowheads="1"/>
            </p:cNvSpPr>
            <p:nvPr/>
          </p:nvSpPr>
          <p:spPr bwMode="auto">
            <a:xfrm>
              <a:off x="864" y="2535"/>
              <a:ext cx="7" cy="207"/>
            </a:xfrm>
            <a:prstGeom prst="rect">
              <a:avLst/>
            </a:prstGeom>
            <a:solidFill>
              <a:srgbClr val="000000"/>
            </a:solidFill>
            <a:ln w="0">
              <a:solidFill>
                <a:srgbClr val="000000"/>
              </a:solidFill>
              <a:miter lim="800000"/>
              <a:headEnd/>
              <a:tailEnd/>
            </a:ln>
          </p:spPr>
          <p:txBody>
            <a:bodyPr/>
            <a:lstStyle/>
            <a:p>
              <a:endParaRPr lang="en-US"/>
            </a:p>
          </p:txBody>
        </p:sp>
        <p:sp>
          <p:nvSpPr>
            <p:cNvPr id="15604" name="Freeform 227"/>
            <p:cNvSpPr>
              <a:spLocks/>
            </p:cNvSpPr>
            <p:nvPr/>
          </p:nvSpPr>
          <p:spPr bwMode="auto">
            <a:xfrm>
              <a:off x="1059" y="2669"/>
              <a:ext cx="19" cy="19"/>
            </a:xfrm>
            <a:custGeom>
              <a:avLst/>
              <a:gdLst>
                <a:gd name="T0" fmla="*/ 8 w 19"/>
                <a:gd name="T1" fmla="*/ 0 h 19"/>
                <a:gd name="T2" fmla="*/ 12 w 19"/>
                <a:gd name="T3" fmla="*/ 0 h 19"/>
                <a:gd name="T4" fmla="*/ 16 w 19"/>
                <a:gd name="T5" fmla="*/ 0 h 19"/>
                <a:gd name="T6" fmla="*/ 19 w 19"/>
                <a:gd name="T7" fmla="*/ 4 h 19"/>
                <a:gd name="T8" fmla="*/ 19 w 19"/>
                <a:gd name="T9" fmla="*/ 8 h 19"/>
                <a:gd name="T10" fmla="*/ 19 w 19"/>
                <a:gd name="T11" fmla="*/ 11 h 19"/>
                <a:gd name="T12" fmla="*/ 16 w 19"/>
                <a:gd name="T13" fmla="*/ 15 h 19"/>
                <a:gd name="T14" fmla="*/ 12 w 19"/>
                <a:gd name="T15" fmla="*/ 15 h 19"/>
                <a:gd name="T16" fmla="*/ 8 w 19"/>
                <a:gd name="T17" fmla="*/ 19 h 19"/>
                <a:gd name="T18" fmla="*/ 4 w 19"/>
                <a:gd name="T19" fmla="*/ 15 h 19"/>
                <a:gd name="T20" fmla="*/ 0 w 19"/>
                <a:gd name="T21" fmla="*/ 15 h 19"/>
                <a:gd name="T22" fmla="*/ 0 w 19"/>
                <a:gd name="T23" fmla="*/ 11 h 19"/>
                <a:gd name="T24" fmla="*/ 0 w 19"/>
                <a:gd name="T25" fmla="*/ 8 h 19"/>
                <a:gd name="T26" fmla="*/ 0 w 19"/>
                <a:gd name="T27" fmla="*/ 4 h 19"/>
                <a:gd name="T28" fmla="*/ 0 w 19"/>
                <a:gd name="T29" fmla="*/ 0 h 19"/>
                <a:gd name="T30" fmla="*/ 4 w 19"/>
                <a:gd name="T31" fmla="*/ 0 h 19"/>
                <a:gd name="T32" fmla="*/ 8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8" y="0"/>
                  </a:moveTo>
                  <a:lnTo>
                    <a:pt x="12" y="0"/>
                  </a:lnTo>
                  <a:lnTo>
                    <a:pt x="16" y="0"/>
                  </a:lnTo>
                  <a:lnTo>
                    <a:pt x="19" y="4"/>
                  </a:lnTo>
                  <a:lnTo>
                    <a:pt x="19" y="8"/>
                  </a:lnTo>
                  <a:lnTo>
                    <a:pt x="19" y="11"/>
                  </a:lnTo>
                  <a:lnTo>
                    <a:pt x="16" y="15"/>
                  </a:lnTo>
                  <a:lnTo>
                    <a:pt x="12" y="15"/>
                  </a:lnTo>
                  <a:lnTo>
                    <a:pt x="8" y="19"/>
                  </a:lnTo>
                  <a:lnTo>
                    <a:pt x="4" y="15"/>
                  </a:lnTo>
                  <a:lnTo>
                    <a:pt x="0" y="15"/>
                  </a:lnTo>
                  <a:lnTo>
                    <a:pt x="0" y="11"/>
                  </a:lnTo>
                  <a:lnTo>
                    <a:pt x="0" y="8"/>
                  </a:lnTo>
                  <a:lnTo>
                    <a:pt x="0" y="4"/>
                  </a:lnTo>
                  <a:lnTo>
                    <a:pt x="0" y="0"/>
                  </a:lnTo>
                  <a:lnTo>
                    <a:pt x="4" y="0"/>
                  </a:lnTo>
                  <a:lnTo>
                    <a:pt x="8" y="0"/>
                  </a:lnTo>
                  <a:close/>
                </a:path>
              </a:pathLst>
            </a:custGeom>
            <a:solidFill>
              <a:srgbClr val="000000"/>
            </a:solidFill>
            <a:ln w="0">
              <a:solidFill>
                <a:srgbClr val="000000"/>
              </a:solidFill>
              <a:round/>
              <a:headEnd/>
              <a:tailEnd/>
            </a:ln>
          </p:spPr>
          <p:txBody>
            <a:bodyPr/>
            <a:lstStyle/>
            <a:p>
              <a:endParaRPr lang="en-CA"/>
            </a:p>
          </p:txBody>
        </p:sp>
        <p:sp>
          <p:nvSpPr>
            <p:cNvPr id="15605" name="Freeform 228"/>
            <p:cNvSpPr>
              <a:spLocks noEditPoints="1"/>
            </p:cNvSpPr>
            <p:nvPr/>
          </p:nvSpPr>
          <p:spPr bwMode="auto">
            <a:xfrm>
              <a:off x="1094" y="2569"/>
              <a:ext cx="73" cy="119"/>
            </a:xfrm>
            <a:custGeom>
              <a:avLst/>
              <a:gdLst>
                <a:gd name="T0" fmla="*/ 0 w 73"/>
                <a:gd name="T1" fmla="*/ 62 h 119"/>
                <a:gd name="T2" fmla="*/ 4 w 73"/>
                <a:gd name="T3" fmla="*/ 42 h 119"/>
                <a:gd name="T4" fmla="*/ 8 w 73"/>
                <a:gd name="T5" fmla="*/ 27 h 119"/>
                <a:gd name="T6" fmla="*/ 11 w 73"/>
                <a:gd name="T7" fmla="*/ 16 h 119"/>
                <a:gd name="T8" fmla="*/ 23 w 73"/>
                <a:gd name="T9" fmla="*/ 8 h 119"/>
                <a:gd name="T10" fmla="*/ 31 w 73"/>
                <a:gd name="T11" fmla="*/ 4 h 119"/>
                <a:gd name="T12" fmla="*/ 34 w 73"/>
                <a:gd name="T13" fmla="*/ 0 h 119"/>
                <a:gd name="T14" fmla="*/ 46 w 73"/>
                <a:gd name="T15" fmla="*/ 4 h 119"/>
                <a:gd name="T16" fmla="*/ 54 w 73"/>
                <a:gd name="T17" fmla="*/ 8 h 119"/>
                <a:gd name="T18" fmla="*/ 57 w 73"/>
                <a:gd name="T19" fmla="*/ 16 h 119"/>
                <a:gd name="T20" fmla="*/ 65 w 73"/>
                <a:gd name="T21" fmla="*/ 27 h 119"/>
                <a:gd name="T22" fmla="*/ 69 w 73"/>
                <a:gd name="T23" fmla="*/ 42 h 119"/>
                <a:gd name="T24" fmla="*/ 73 w 73"/>
                <a:gd name="T25" fmla="*/ 58 h 119"/>
                <a:gd name="T26" fmla="*/ 69 w 73"/>
                <a:gd name="T27" fmla="*/ 77 h 119"/>
                <a:gd name="T28" fmla="*/ 65 w 73"/>
                <a:gd name="T29" fmla="*/ 92 h 119"/>
                <a:gd name="T30" fmla="*/ 61 w 73"/>
                <a:gd name="T31" fmla="*/ 104 h 119"/>
                <a:gd name="T32" fmla="*/ 54 w 73"/>
                <a:gd name="T33" fmla="*/ 111 h 119"/>
                <a:gd name="T34" fmla="*/ 42 w 73"/>
                <a:gd name="T35" fmla="*/ 115 h 119"/>
                <a:gd name="T36" fmla="*/ 34 w 73"/>
                <a:gd name="T37" fmla="*/ 119 h 119"/>
                <a:gd name="T38" fmla="*/ 27 w 73"/>
                <a:gd name="T39" fmla="*/ 115 h 119"/>
                <a:gd name="T40" fmla="*/ 19 w 73"/>
                <a:gd name="T41" fmla="*/ 108 h 119"/>
                <a:gd name="T42" fmla="*/ 11 w 73"/>
                <a:gd name="T43" fmla="*/ 100 h 119"/>
                <a:gd name="T44" fmla="*/ 4 w 73"/>
                <a:gd name="T45" fmla="*/ 81 h 119"/>
                <a:gd name="T46" fmla="*/ 0 w 73"/>
                <a:gd name="T47" fmla="*/ 62 h 119"/>
                <a:gd name="T48" fmla="*/ 15 w 73"/>
                <a:gd name="T49" fmla="*/ 62 h 119"/>
                <a:gd name="T50" fmla="*/ 19 w 73"/>
                <a:gd name="T51" fmla="*/ 85 h 119"/>
                <a:gd name="T52" fmla="*/ 23 w 73"/>
                <a:gd name="T53" fmla="*/ 100 h 119"/>
                <a:gd name="T54" fmla="*/ 27 w 73"/>
                <a:gd name="T55" fmla="*/ 108 h 119"/>
                <a:gd name="T56" fmla="*/ 31 w 73"/>
                <a:gd name="T57" fmla="*/ 111 h 119"/>
                <a:gd name="T58" fmla="*/ 34 w 73"/>
                <a:gd name="T59" fmla="*/ 111 h 119"/>
                <a:gd name="T60" fmla="*/ 38 w 73"/>
                <a:gd name="T61" fmla="*/ 111 h 119"/>
                <a:gd name="T62" fmla="*/ 46 w 73"/>
                <a:gd name="T63" fmla="*/ 108 h 119"/>
                <a:gd name="T64" fmla="*/ 50 w 73"/>
                <a:gd name="T65" fmla="*/ 104 h 119"/>
                <a:gd name="T66" fmla="*/ 50 w 73"/>
                <a:gd name="T67" fmla="*/ 96 h 119"/>
                <a:gd name="T68" fmla="*/ 54 w 73"/>
                <a:gd name="T69" fmla="*/ 77 h 119"/>
                <a:gd name="T70" fmla="*/ 54 w 73"/>
                <a:gd name="T71" fmla="*/ 54 h 119"/>
                <a:gd name="T72" fmla="*/ 54 w 73"/>
                <a:gd name="T73" fmla="*/ 39 h 119"/>
                <a:gd name="T74" fmla="*/ 50 w 73"/>
                <a:gd name="T75" fmla="*/ 23 h 119"/>
                <a:gd name="T76" fmla="*/ 50 w 73"/>
                <a:gd name="T77" fmla="*/ 16 h 119"/>
                <a:gd name="T78" fmla="*/ 46 w 73"/>
                <a:gd name="T79" fmla="*/ 12 h 119"/>
                <a:gd name="T80" fmla="*/ 42 w 73"/>
                <a:gd name="T81" fmla="*/ 8 h 119"/>
                <a:gd name="T82" fmla="*/ 34 w 73"/>
                <a:gd name="T83" fmla="*/ 8 h 119"/>
                <a:gd name="T84" fmla="*/ 31 w 73"/>
                <a:gd name="T85" fmla="*/ 8 h 119"/>
                <a:gd name="T86" fmla="*/ 27 w 73"/>
                <a:gd name="T87" fmla="*/ 12 h 119"/>
                <a:gd name="T88" fmla="*/ 23 w 73"/>
                <a:gd name="T89" fmla="*/ 19 h 119"/>
                <a:gd name="T90" fmla="*/ 19 w 73"/>
                <a:gd name="T91" fmla="*/ 35 h 119"/>
                <a:gd name="T92" fmla="*/ 19 w 73"/>
                <a:gd name="T93" fmla="*/ 50 h 119"/>
                <a:gd name="T94" fmla="*/ 15 w 73"/>
                <a:gd name="T95" fmla="*/ 62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9"/>
                <a:gd name="T146" fmla="*/ 73 w 73"/>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9">
                  <a:moveTo>
                    <a:pt x="0" y="62"/>
                  </a:moveTo>
                  <a:lnTo>
                    <a:pt x="4" y="42"/>
                  </a:lnTo>
                  <a:lnTo>
                    <a:pt x="8" y="27"/>
                  </a:lnTo>
                  <a:lnTo>
                    <a:pt x="11" y="16"/>
                  </a:lnTo>
                  <a:lnTo>
                    <a:pt x="23" y="8"/>
                  </a:lnTo>
                  <a:lnTo>
                    <a:pt x="31" y="4"/>
                  </a:lnTo>
                  <a:lnTo>
                    <a:pt x="34" y="0"/>
                  </a:lnTo>
                  <a:lnTo>
                    <a:pt x="46" y="4"/>
                  </a:lnTo>
                  <a:lnTo>
                    <a:pt x="54" y="8"/>
                  </a:lnTo>
                  <a:lnTo>
                    <a:pt x="57" y="16"/>
                  </a:lnTo>
                  <a:lnTo>
                    <a:pt x="65" y="27"/>
                  </a:lnTo>
                  <a:lnTo>
                    <a:pt x="69" y="42"/>
                  </a:lnTo>
                  <a:lnTo>
                    <a:pt x="73" y="58"/>
                  </a:lnTo>
                  <a:lnTo>
                    <a:pt x="69" y="77"/>
                  </a:lnTo>
                  <a:lnTo>
                    <a:pt x="65" y="92"/>
                  </a:lnTo>
                  <a:lnTo>
                    <a:pt x="61" y="104"/>
                  </a:lnTo>
                  <a:lnTo>
                    <a:pt x="54" y="111"/>
                  </a:lnTo>
                  <a:lnTo>
                    <a:pt x="42" y="115"/>
                  </a:lnTo>
                  <a:lnTo>
                    <a:pt x="34" y="119"/>
                  </a:lnTo>
                  <a:lnTo>
                    <a:pt x="27" y="115"/>
                  </a:lnTo>
                  <a:lnTo>
                    <a:pt x="19" y="108"/>
                  </a:lnTo>
                  <a:lnTo>
                    <a:pt x="11" y="100"/>
                  </a:lnTo>
                  <a:lnTo>
                    <a:pt x="4" y="81"/>
                  </a:lnTo>
                  <a:lnTo>
                    <a:pt x="0" y="62"/>
                  </a:lnTo>
                  <a:close/>
                  <a:moveTo>
                    <a:pt x="15" y="62"/>
                  </a:moveTo>
                  <a:lnTo>
                    <a:pt x="19" y="85"/>
                  </a:lnTo>
                  <a:lnTo>
                    <a:pt x="23" y="100"/>
                  </a:lnTo>
                  <a:lnTo>
                    <a:pt x="27" y="108"/>
                  </a:lnTo>
                  <a:lnTo>
                    <a:pt x="31" y="111"/>
                  </a:lnTo>
                  <a:lnTo>
                    <a:pt x="34" y="111"/>
                  </a:lnTo>
                  <a:lnTo>
                    <a:pt x="38" y="111"/>
                  </a:lnTo>
                  <a:lnTo>
                    <a:pt x="46" y="108"/>
                  </a:lnTo>
                  <a:lnTo>
                    <a:pt x="50" y="104"/>
                  </a:lnTo>
                  <a:lnTo>
                    <a:pt x="50" y="96"/>
                  </a:lnTo>
                  <a:lnTo>
                    <a:pt x="54" y="77"/>
                  </a:lnTo>
                  <a:lnTo>
                    <a:pt x="54" y="54"/>
                  </a:lnTo>
                  <a:lnTo>
                    <a:pt x="54" y="39"/>
                  </a:lnTo>
                  <a:lnTo>
                    <a:pt x="50" y="23"/>
                  </a:lnTo>
                  <a:lnTo>
                    <a:pt x="50" y="16"/>
                  </a:lnTo>
                  <a:lnTo>
                    <a:pt x="46" y="12"/>
                  </a:lnTo>
                  <a:lnTo>
                    <a:pt x="42" y="8"/>
                  </a:lnTo>
                  <a:lnTo>
                    <a:pt x="34" y="8"/>
                  </a:lnTo>
                  <a:lnTo>
                    <a:pt x="31" y="8"/>
                  </a:lnTo>
                  <a:lnTo>
                    <a:pt x="27" y="12"/>
                  </a:lnTo>
                  <a:lnTo>
                    <a:pt x="23" y="19"/>
                  </a:lnTo>
                  <a:lnTo>
                    <a:pt x="19" y="35"/>
                  </a:lnTo>
                  <a:lnTo>
                    <a:pt x="19" y="50"/>
                  </a:lnTo>
                  <a:lnTo>
                    <a:pt x="15" y="62"/>
                  </a:lnTo>
                  <a:close/>
                </a:path>
              </a:pathLst>
            </a:custGeom>
            <a:solidFill>
              <a:srgbClr val="000000"/>
            </a:solidFill>
            <a:ln w="0">
              <a:solidFill>
                <a:srgbClr val="000000"/>
              </a:solidFill>
              <a:round/>
              <a:headEnd/>
              <a:tailEnd/>
            </a:ln>
          </p:spPr>
          <p:txBody>
            <a:bodyPr/>
            <a:lstStyle/>
            <a:p>
              <a:endParaRPr lang="en-CA"/>
            </a:p>
          </p:txBody>
        </p:sp>
        <p:sp>
          <p:nvSpPr>
            <p:cNvPr id="15606" name="Freeform 229"/>
            <p:cNvSpPr>
              <a:spLocks/>
            </p:cNvSpPr>
            <p:nvPr/>
          </p:nvSpPr>
          <p:spPr bwMode="auto">
            <a:xfrm>
              <a:off x="1190" y="2569"/>
              <a:ext cx="46" cy="115"/>
            </a:xfrm>
            <a:custGeom>
              <a:avLst/>
              <a:gdLst>
                <a:gd name="T0" fmla="*/ 0 w 46"/>
                <a:gd name="T1" fmla="*/ 16 h 115"/>
                <a:gd name="T2" fmla="*/ 27 w 46"/>
                <a:gd name="T3" fmla="*/ 0 h 115"/>
                <a:gd name="T4" fmla="*/ 30 w 46"/>
                <a:gd name="T5" fmla="*/ 0 h 115"/>
                <a:gd name="T6" fmla="*/ 30 w 46"/>
                <a:gd name="T7" fmla="*/ 96 h 115"/>
                <a:gd name="T8" fmla="*/ 30 w 46"/>
                <a:gd name="T9" fmla="*/ 104 h 115"/>
                <a:gd name="T10" fmla="*/ 30 w 46"/>
                <a:gd name="T11" fmla="*/ 108 h 115"/>
                <a:gd name="T12" fmla="*/ 34 w 46"/>
                <a:gd name="T13" fmla="*/ 111 h 115"/>
                <a:gd name="T14" fmla="*/ 34 w 46"/>
                <a:gd name="T15" fmla="*/ 111 h 115"/>
                <a:gd name="T16" fmla="*/ 38 w 46"/>
                <a:gd name="T17" fmla="*/ 115 h 115"/>
                <a:gd name="T18" fmla="*/ 46 w 46"/>
                <a:gd name="T19" fmla="*/ 115 h 115"/>
                <a:gd name="T20" fmla="*/ 46 w 46"/>
                <a:gd name="T21" fmla="*/ 115 h 115"/>
                <a:gd name="T22" fmla="*/ 4 w 46"/>
                <a:gd name="T23" fmla="*/ 115 h 115"/>
                <a:gd name="T24" fmla="*/ 4 w 46"/>
                <a:gd name="T25" fmla="*/ 115 h 115"/>
                <a:gd name="T26" fmla="*/ 11 w 46"/>
                <a:gd name="T27" fmla="*/ 115 h 115"/>
                <a:gd name="T28" fmla="*/ 11 w 46"/>
                <a:gd name="T29" fmla="*/ 111 h 115"/>
                <a:gd name="T30" fmla="*/ 15 w 46"/>
                <a:gd name="T31" fmla="*/ 111 h 115"/>
                <a:gd name="T32" fmla="*/ 15 w 46"/>
                <a:gd name="T33" fmla="*/ 108 h 115"/>
                <a:gd name="T34" fmla="*/ 15 w 46"/>
                <a:gd name="T35" fmla="*/ 104 h 115"/>
                <a:gd name="T36" fmla="*/ 15 w 46"/>
                <a:gd name="T37" fmla="*/ 96 h 115"/>
                <a:gd name="T38" fmla="*/ 15 w 46"/>
                <a:gd name="T39" fmla="*/ 35 h 115"/>
                <a:gd name="T40" fmla="*/ 15 w 46"/>
                <a:gd name="T41" fmla="*/ 23 h 115"/>
                <a:gd name="T42" fmla="*/ 15 w 46"/>
                <a:gd name="T43" fmla="*/ 19 h 115"/>
                <a:gd name="T44" fmla="*/ 15 w 46"/>
                <a:gd name="T45" fmla="*/ 16 h 115"/>
                <a:gd name="T46" fmla="*/ 15 w 46"/>
                <a:gd name="T47" fmla="*/ 16 h 115"/>
                <a:gd name="T48" fmla="*/ 11 w 46"/>
                <a:gd name="T49" fmla="*/ 16 h 115"/>
                <a:gd name="T50" fmla="*/ 11 w 46"/>
                <a:gd name="T51" fmla="*/ 12 h 115"/>
                <a:gd name="T52" fmla="*/ 7 w 46"/>
                <a:gd name="T53" fmla="*/ 16 h 115"/>
                <a:gd name="T54" fmla="*/ 4 w 46"/>
                <a:gd name="T55" fmla="*/ 16 h 115"/>
                <a:gd name="T56" fmla="*/ 0 w 46"/>
                <a:gd name="T57" fmla="*/ 16 h 11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6"/>
                <a:gd name="T88" fmla="*/ 0 h 115"/>
                <a:gd name="T89" fmla="*/ 46 w 46"/>
                <a:gd name="T90" fmla="*/ 115 h 11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6" h="115">
                  <a:moveTo>
                    <a:pt x="0" y="16"/>
                  </a:moveTo>
                  <a:lnTo>
                    <a:pt x="27" y="0"/>
                  </a:lnTo>
                  <a:lnTo>
                    <a:pt x="30" y="0"/>
                  </a:lnTo>
                  <a:lnTo>
                    <a:pt x="30" y="96"/>
                  </a:lnTo>
                  <a:lnTo>
                    <a:pt x="30" y="104"/>
                  </a:lnTo>
                  <a:lnTo>
                    <a:pt x="30" y="108"/>
                  </a:lnTo>
                  <a:lnTo>
                    <a:pt x="34" y="111"/>
                  </a:lnTo>
                  <a:lnTo>
                    <a:pt x="38" y="115"/>
                  </a:lnTo>
                  <a:lnTo>
                    <a:pt x="46" y="115"/>
                  </a:lnTo>
                  <a:lnTo>
                    <a:pt x="4" y="115"/>
                  </a:lnTo>
                  <a:lnTo>
                    <a:pt x="11" y="115"/>
                  </a:lnTo>
                  <a:lnTo>
                    <a:pt x="11" y="111"/>
                  </a:lnTo>
                  <a:lnTo>
                    <a:pt x="15" y="111"/>
                  </a:lnTo>
                  <a:lnTo>
                    <a:pt x="15" y="108"/>
                  </a:lnTo>
                  <a:lnTo>
                    <a:pt x="15" y="104"/>
                  </a:lnTo>
                  <a:lnTo>
                    <a:pt x="15" y="96"/>
                  </a:lnTo>
                  <a:lnTo>
                    <a:pt x="15" y="35"/>
                  </a:lnTo>
                  <a:lnTo>
                    <a:pt x="15" y="23"/>
                  </a:lnTo>
                  <a:lnTo>
                    <a:pt x="15" y="19"/>
                  </a:lnTo>
                  <a:lnTo>
                    <a:pt x="15" y="16"/>
                  </a:lnTo>
                  <a:lnTo>
                    <a:pt x="11" y="16"/>
                  </a:lnTo>
                  <a:lnTo>
                    <a:pt x="11" y="12"/>
                  </a:lnTo>
                  <a:lnTo>
                    <a:pt x="7" y="16"/>
                  </a:lnTo>
                  <a:lnTo>
                    <a:pt x="4" y="16"/>
                  </a:lnTo>
                  <a:lnTo>
                    <a:pt x="0" y="16"/>
                  </a:lnTo>
                  <a:close/>
                </a:path>
              </a:pathLst>
            </a:custGeom>
            <a:solidFill>
              <a:srgbClr val="000000"/>
            </a:solidFill>
            <a:ln w="0">
              <a:solidFill>
                <a:srgbClr val="000000"/>
              </a:solidFill>
              <a:round/>
              <a:headEnd/>
              <a:tailEnd/>
            </a:ln>
          </p:spPr>
          <p:txBody>
            <a:bodyPr/>
            <a:lstStyle/>
            <a:p>
              <a:endParaRPr lang="en-CA"/>
            </a:p>
          </p:txBody>
        </p:sp>
        <p:sp>
          <p:nvSpPr>
            <p:cNvPr id="15607" name="Freeform 230"/>
            <p:cNvSpPr>
              <a:spLocks/>
            </p:cNvSpPr>
            <p:nvPr/>
          </p:nvSpPr>
          <p:spPr bwMode="auto">
            <a:xfrm>
              <a:off x="1263" y="2569"/>
              <a:ext cx="65" cy="119"/>
            </a:xfrm>
            <a:custGeom>
              <a:avLst/>
              <a:gdLst>
                <a:gd name="T0" fmla="*/ 7 w 65"/>
                <a:gd name="T1" fmla="*/ 16 h 119"/>
                <a:gd name="T2" fmla="*/ 23 w 65"/>
                <a:gd name="T3" fmla="*/ 4 h 119"/>
                <a:gd name="T4" fmla="*/ 42 w 65"/>
                <a:gd name="T5" fmla="*/ 4 h 119"/>
                <a:gd name="T6" fmla="*/ 57 w 65"/>
                <a:gd name="T7" fmla="*/ 16 h 119"/>
                <a:gd name="T8" fmla="*/ 57 w 65"/>
                <a:gd name="T9" fmla="*/ 31 h 119"/>
                <a:gd name="T10" fmla="*/ 42 w 65"/>
                <a:gd name="T11" fmla="*/ 50 h 119"/>
                <a:gd name="T12" fmla="*/ 57 w 65"/>
                <a:gd name="T13" fmla="*/ 62 h 119"/>
                <a:gd name="T14" fmla="*/ 65 w 65"/>
                <a:gd name="T15" fmla="*/ 77 h 119"/>
                <a:gd name="T16" fmla="*/ 53 w 65"/>
                <a:gd name="T17" fmla="*/ 104 h 119"/>
                <a:gd name="T18" fmla="*/ 34 w 65"/>
                <a:gd name="T19" fmla="*/ 115 h 119"/>
                <a:gd name="T20" fmla="*/ 11 w 65"/>
                <a:gd name="T21" fmla="*/ 115 h 119"/>
                <a:gd name="T22" fmla="*/ 0 w 65"/>
                <a:gd name="T23" fmla="*/ 111 h 119"/>
                <a:gd name="T24" fmla="*/ 0 w 65"/>
                <a:gd name="T25" fmla="*/ 108 h 119"/>
                <a:gd name="T26" fmla="*/ 3 w 65"/>
                <a:gd name="T27" fmla="*/ 104 h 119"/>
                <a:gd name="T28" fmla="*/ 7 w 65"/>
                <a:gd name="T29" fmla="*/ 104 h 119"/>
                <a:gd name="T30" fmla="*/ 11 w 65"/>
                <a:gd name="T31" fmla="*/ 104 h 119"/>
                <a:gd name="T32" fmla="*/ 23 w 65"/>
                <a:gd name="T33" fmla="*/ 108 h 119"/>
                <a:gd name="T34" fmla="*/ 27 w 65"/>
                <a:gd name="T35" fmla="*/ 111 h 119"/>
                <a:gd name="T36" fmla="*/ 38 w 65"/>
                <a:gd name="T37" fmla="*/ 108 h 119"/>
                <a:gd name="T38" fmla="*/ 50 w 65"/>
                <a:gd name="T39" fmla="*/ 96 h 119"/>
                <a:gd name="T40" fmla="*/ 50 w 65"/>
                <a:gd name="T41" fmla="*/ 81 h 119"/>
                <a:gd name="T42" fmla="*/ 46 w 65"/>
                <a:gd name="T43" fmla="*/ 73 h 119"/>
                <a:gd name="T44" fmla="*/ 38 w 65"/>
                <a:gd name="T45" fmla="*/ 65 h 119"/>
                <a:gd name="T46" fmla="*/ 27 w 65"/>
                <a:gd name="T47" fmla="*/ 62 h 119"/>
                <a:gd name="T48" fmla="*/ 19 w 65"/>
                <a:gd name="T49" fmla="*/ 62 h 119"/>
                <a:gd name="T50" fmla="*/ 27 w 65"/>
                <a:gd name="T51" fmla="*/ 58 h 119"/>
                <a:gd name="T52" fmla="*/ 38 w 65"/>
                <a:gd name="T53" fmla="*/ 50 h 119"/>
                <a:gd name="T54" fmla="*/ 46 w 65"/>
                <a:gd name="T55" fmla="*/ 39 h 119"/>
                <a:gd name="T56" fmla="*/ 46 w 65"/>
                <a:gd name="T57" fmla="*/ 23 h 119"/>
                <a:gd name="T58" fmla="*/ 34 w 65"/>
                <a:gd name="T59" fmla="*/ 16 h 119"/>
                <a:gd name="T60" fmla="*/ 19 w 65"/>
                <a:gd name="T61" fmla="*/ 16 h 119"/>
                <a:gd name="T62" fmla="*/ 3 w 65"/>
                <a:gd name="T63" fmla="*/ 27 h 119"/>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5"/>
                <a:gd name="T97" fmla="*/ 0 h 119"/>
                <a:gd name="T98" fmla="*/ 65 w 65"/>
                <a:gd name="T99" fmla="*/ 119 h 119"/>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5" h="119">
                  <a:moveTo>
                    <a:pt x="3" y="23"/>
                  </a:moveTo>
                  <a:lnTo>
                    <a:pt x="7" y="16"/>
                  </a:lnTo>
                  <a:lnTo>
                    <a:pt x="15" y="8"/>
                  </a:lnTo>
                  <a:lnTo>
                    <a:pt x="23" y="4"/>
                  </a:lnTo>
                  <a:lnTo>
                    <a:pt x="30" y="0"/>
                  </a:lnTo>
                  <a:lnTo>
                    <a:pt x="42" y="4"/>
                  </a:lnTo>
                  <a:lnTo>
                    <a:pt x="53" y="12"/>
                  </a:lnTo>
                  <a:lnTo>
                    <a:pt x="57" y="16"/>
                  </a:lnTo>
                  <a:lnTo>
                    <a:pt x="57" y="23"/>
                  </a:lnTo>
                  <a:lnTo>
                    <a:pt x="57" y="31"/>
                  </a:lnTo>
                  <a:lnTo>
                    <a:pt x="50" y="42"/>
                  </a:lnTo>
                  <a:lnTo>
                    <a:pt x="42" y="50"/>
                  </a:lnTo>
                  <a:lnTo>
                    <a:pt x="50" y="54"/>
                  </a:lnTo>
                  <a:lnTo>
                    <a:pt x="57" y="62"/>
                  </a:lnTo>
                  <a:lnTo>
                    <a:pt x="61" y="69"/>
                  </a:lnTo>
                  <a:lnTo>
                    <a:pt x="65" y="77"/>
                  </a:lnTo>
                  <a:lnTo>
                    <a:pt x="61" y="92"/>
                  </a:lnTo>
                  <a:lnTo>
                    <a:pt x="53" y="104"/>
                  </a:lnTo>
                  <a:lnTo>
                    <a:pt x="46" y="111"/>
                  </a:lnTo>
                  <a:lnTo>
                    <a:pt x="34" y="115"/>
                  </a:lnTo>
                  <a:lnTo>
                    <a:pt x="19" y="119"/>
                  </a:lnTo>
                  <a:lnTo>
                    <a:pt x="11" y="115"/>
                  </a:lnTo>
                  <a:lnTo>
                    <a:pt x="3" y="115"/>
                  </a:lnTo>
                  <a:lnTo>
                    <a:pt x="0" y="111"/>
                  </a:lnTo>
                  <a:lnTo>
                    <a:pt x="0" y="108"/>
                  </a:lnTo>
                  <a:lnTo>
                    <a:pt x="3" y="104"/>
                  </a:lnTo>
                  <a:lnTo>
                    <a:pt x="7" y="104"/>
                  </a:lnTo>
                  <a:lnTo>
                    <a:pt x="11" y="104"/>
                  </a:lnTo>
                  <a:lnTo>
                    <a:pt x="19" y="108"/>
                  </a:lnTo>
                  <a:lnTo>
                    <a:pt x="23" y="108"/>
                  </a:lnTo>
                  <a:lnTo>
                    <a:pt x="23" y="111"/>
                  </a:lnTo>
                  <a:lnTo>
                    <a:pt x="27" y="111"/>
                  </a:lnTo>
                  <a:lnTo>
                    <a:pt x="30" y="111"/>
                  </a:lnTo>
                  <a:lnTo>
                    <a:pt x="38" y="108"/>
                  </a:lnTo>
                  <a:lnTo>
                    <a:pt x="46" y="104"/>
                  </a:lnTo>
                  <a:lnTo>
                    <a:pt x="50" y="96"/>
                  </a:lnTo>
                  <a:lnTo>
                    <a:pt x="50" y="88"/>
                  </a:lnTo>
                  <a:lnTo>
                    <a:pt x="50" y="81"/>
                  </a:lnTo>
                  <a:lnTo>
                    <a:pt x="50" y="77"/>
                  </a:lnTo>
                  <a:lnTo>
                    <a:pt x="46" y="73"/>
                  </a:lnTo>
                  <a:lnTo>
                    <a:pt x="42" y="69"/>
                  </a:lnTo>
                  <a:lnTo>
                    <a:pt x="38" y="65"/>
                  </a:lnTo>
                  <a:lnTo>
                    <a:pt x="34" y="62"/>
                  </a:lnTo>
                  <a:lnTo>
                    <a:pt x="27" y="62"/>
                  </a:lnTo>
                  <a:lnTo>
                    <a:pt x="23" y="62"/>
                  </a:lnTo>
                  <a:lnTo>
                    <a:pt x="19" y="62"/>
                  </a:lnTo>
                  <a:lnTo>
                    <a:pt x="19" y="58"/>
                  </a:lnTo>
                  <a:lnTo>
                    <a:pt x="27" y="58"/>
                  </a:lnTo>
                  <a:lnTo>
                    <a:pt x="34" y="54"/>
                  </a:lnTo>
                  <a:lnTo>
                    <a:pt x="38" y="50"/>
                  </a:lnTo>
                  <a:lnTo>
                    <a:pt x="42" y="42"/>
                  </a:lnTo>
                  <a:lnTo>
                    <a:pt x="46" y="39"/>
                  </a:lnTo>
                  <a:lnTo>
                    <a:pt x="46" y="31"/>
                  </a:lnTo>
                  <a:lnTo>
                    <a:pt x="46" y="23"/>
                  </a:lnTo>
                  <a:lnTo>
                    <a:pt x="42" y="19"/>
                  </a:lnTo>
                  <a:lnTo>
                    <a:pt x="34" y="16"/>
                  </a:lnTo>
                  <a:lnTo>
                    <a:pt x="27" y="12"/>
                  </a:lnTo>
                  <a:lnTo>
                    <a:pt x="19" y="16"/>
                  </a:lnTo>
                  <a:lnTo>
                    <a:pt x="11" y="19"/>
                  </a:lnTo>
                  <a:lnTo>
                    <a:pt x="3" y="27"/>
                  </a:lnTo>
                  <a:lnTo>
                    <a:pt x="3" y="23"/>
                  </a:lnTo>
                  <a:close/>
                </a:path>
              </a:pathLst>
            </a:custGeom>
            <a:solidFill>
              <a:srgbClr val="000000"/>
            </a:solidFill>
            <a:ln w="0">
              <a:solidFill>
                <a:srgbClr val="000000"/>
              </a:solidFill>
              <a:round/>
              <a:headEnd/>
              <a:tailEnd/>
            </a:ln>
          </p:spPr>
          <p:txBody>
            <a:bodyPr/>
            <a:lstStyle/>
            <a:p>
              <a:endParaRPr lang="en-CA"/>
            </a:p>
          </p:txBody>
        </p:sp>
        <p:sp>
          <p:nvSpPr>
            <p:cNvPr id="15608" name="Rectangle 231"/>
            <p:cNvSpPr>
              <a:spLocks noChangeArrowheads="1"/>
            </p:cNvSpPr>
            <p:nvPr/>
          </p:nvSpPr>
          <p:spPr bwMode="auto">
            <a:xfrm>
              <a:off x="1554" y="25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5609" name="Freeform 232"/>
            <p:cNvSpPr>
              <a:spLocks noEditPoints="1"/>
            </p:cNvSpPr>
            <p:nvPr/>
          </p:nvSpPr>
          <p:spPr bwMode="auto">
            <a:xfrm>
              <a:off x="1742" y="2569"/>
              <a:ext cx="69" cy="119"/>
            </a:xfrm>
            <a:custGeom>
              <a:avLst/>
              <a:gdLst>
                <a:gd name="T0" fmla="*/ 0 w 69"/>
                <a:gd name="T1" fmla="*/ 62 h 119"/>
                <a:gd name="T2" fmla="*/ 4 w 69"/>
                <a:gd name="T3" fmla="*/ 42 h 119"/>
                <a:gd name="T4" fmla="*/ 8 w 69"/>
                <a:gd name="T5" fmla="*/ 27 h 119"/>
                <a:gd name="T6" fmla="*/ 12 w 69"/>
                <a:gd name="T7" fmla="*/ 16 h 119"/>
                <a:gd name="T8" fmla="*/ 23 w 69"/>
                <a:gd name="T9" fmla="*/ 8 h 119"/>
                <a:gd name="T10" fmla="*/ 27 w 69"/>
                <a:gd name="T11" fmla="*/ 4 h 119"/>
                <a:gd name="T12" fmla="*/ 35 w 69"/>
                <a:gd name="T13" fmla="*/ 0 h 119"/>
                <a:gd name="T14" fmla="*/ 42 w 69"/>
                <a:gd name="T15" fmla="*/ 4 h 119"/>
                <a:gd name="T16" fmla="*/ 50 w 69"/>
                <a:gd name="T17" fmla="*/ 8 h 119"/>
                <a:gd name="T18" fmla="*/ 58 w 69"/>
                <a:gd name="T19" fmla="*/ 16 h 119"/>
                <a:gd name="T20" fmla="*/ 65 w 69"/>
                <a:gd name="T21" fmla="*/ 27 h 119"/>
                <a:gd name="T22" fmla="*/ 69 w 69"/>
                <a:gd name="T23" fmla="*/ 42 h 119"/>
                <a:gd name="T24" fmla="*/ 69 w 69"/>
                <a:gd name="T25" fmla="*/ 58 h 119"/>
                <a:gd name="T26" fmla="*/ 69 w 69"/>
                <a:gd name="T27" fmla="*/ 77 h 119"/>
                <a:gd name="T28" fmla="*/ 65 w 69"/>
                <a:gd name="T29" fmla="*/ 92 h 119"/>
                <a:gd name="T30" fmla="*/ 58 w 69"/>
                <a:gd name="T31" fmla="*/ 104 h 119"/>
                <a:gd name="T32" fmla="*/ 50 w 69"/>
                <a:gd name="T33" fmla="*/ 111 h 119"/>
                <a:gd name="T34" fmla="*/ 42 w 69"/>
                <a:gd name="T35" fmla="*/ 115 h 119"/>
                <a:gd name="T36" fmla="*/ 35 w 69"/>
                <a:gd name="T37" fmla="*/ 119 h 119"/>
                <a:gd name="T38" fmla="*/ 27 w 69"/>
                <a:gd name="T39" fmla="*/ 115 h 119"/>
                <a:gd name="T40" fmla="*/ 16 w 69"/>
                <a:gd name="T41" fmla="*/ 108 h 119"/>
                <a:gd name="T42" fmla="*/ 8 w 69"/>
                <a:gd name="T43" fmla="*/ 100 h 119"/>
                <a:gd name="T44" fmla="*/ 4 w 69"/>
                <a:gd name="T45" fmla="*/ 81 h 119"/>
                <a:gd name="T46" fmla="*/ 0 w 69"/>
                <a:gd name="T47" fmla="*/ 62 h 119"/>
                <a:gd name="T48" fmla="*/ 16 w 69"/>
                <a:gd name="T49" fmla="*/ 62 h 119"/>
                <a:gd name="T50" fmla="*/ 19 w 69"/>
                <a:gd name="T51" fmla="*/ 85 h 119"/>
                <a:gd name="T52" fmla="*/ 23 w 69"/>
                <a:gd name="T53" fmla="*/ 100 h 119"/>
                <a:gd name="T54" fmla="*/ 27 w 69"/>
                <a:gd name="T55" fmla="*/ 108 h 119"/>
                <a:gd name="T56" fmla="*/ 31 w 69"/>
                <a:gd name="T57" fmla="*/ 111 h 119"/>
                <a:gd name="T58" fmla="*/ 35 w 69"/>
                <a:gd name="T59" fmla="*/ 111 h 119"/>
                <a:gd name="T60" fmla="*/ 39 w 69"/>
                <a:gd name="T61" fmla="*/ 111 h 119"/>
                <a:gd name="T62" fmla="*/ 46 w 69"/>
                <a:gd name="T63" fmla="*/ 108 h 119"/>
                <a:gd name="T64" fmla="*/ 50 w 69"/>
                <a:gd name="T65" fmla="*/ 104 h 119"/>
                <a:gd name="T66" fmla="*/ 50 w 69"/>
                <a:gd name="T67" fmla="*/ 96 h 119"/>
                <a:gd name="T68" fmla="*/ 54 w 69"/>
                <a:gd name="T69" fmla="*/ 77 h 119"/>
                <a:gd name="T70" fmla="*/ 54 w 69"/>
                <a:gd name="T71" fmla="*/ 54 h 119"/>
                <a:gd name="T72" fmla="*/ 54 w 69"/>
                <a:gd name="T73" fmla="*/ 39 h 119"/>
                <a:gd name="T74" fmla="*/ 50 w 69"/>
                <a:gd name="T75" fmla="*/ 23 h 119"/>
                <a:gd name="T76" fmla="*/ 46 w 69"/>
                <a:gd name="T77" fmla="*/ 16 h 119"/>
                <a:gd name="T78" fmla="*/ 42 w 69"/>
                <a:gd name="T79" fmla="*/ 12 h 119"/>
                <a:gd name="T80" fmla="*/ 39 w 69"/>
                <a:gd name="T81" fmla="*/ 8 h 119"/>
                <a:gd name="T82" fmla="*/ 35 w 69"/>
                <a:gd name="T83" fmla="*/ 8 h 119"/>
                <a:gd name="T84" fmla="*/ 31 w 69"/>
                <a:gd name="T85" fmla="*/ 8 h 119"/>
                <a:gd name="T86" fmla="*/ 27 w 69"/>
                <a:gd name="T87" fmla="*/ 12 h 119"/>
                <a:gd name="T88" fmla="*/ 23 w 69"/>
                <a:gd name="T89" fmla="*/ 19 h 119"/>
                <a:gd name="T90" fmla="*/ 19 w 69"/>
                <a:gd name="T91" fmla="*/ 35 h 119"/>
                <a:gd name="T92" fmla="*/ 16 w 69"/>
                <a:gd name="T93" fmla="*/ 50 h 119"/>
                <a:gd name="T94" fmla="*/ 16 w 69"/>
                <a:gd name="T95" fmla="*/ 62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2"/>
                  </a:moveTo>
                  <a:lnTo>
                    <a:pt x="4" y="42"/>
                  </a:lnTo>
                  <a:lnTo>
                    <a:pt x="8" y="27"/>
                  </a:lnTo>
                  <a:lnTo>
                    <a:pt x="12" y="16"/>
                  </a:lnTo>
                  <a:lnTo>
                    <a:pt x="23" y="8"/>
                  </a:lnTo>
                  <a:lnTo>
                    <a:pt x="27" y="4"/>
                  </a:lnTo>
                  <a:lnTo>
                    <a:pt x="35" y="0"/>
                  </a:lnTo>
                  <a:lnTo>
                    <a:pt x="42" y="4"/>
                  </a:lnTo>
                  <a:lnTo>
                    <a:pt x="50" y="8"/>
                  </a:lnTo>
                  <a:lnTo>
                    <a:pt x="58" y="16"/>
                  </a:lnTo>
                  <a:lnTo>
                    <a:pt x="65" y="27"/>
                  </a:lnTo>
                  <a:lnTo>
                    <a:pt x="69" y="42"/>
                  </a:lnTo>
                  <a:lnTo>
                    <a:pt x="69" y="58"/>
                  </a:lnTo>
                  <a:lnTo>
                    <a:pt x="69" y="77"/>
                  </a:lnTo>
                  <a:lnTo>
                    <a:pt x="65" y="92"/>
                  </a:lnTo>
                  <a:lnTo>
                    <a:pt x="58" y="104"/>
                  </a:lnTo>
                  <a:lnTo>
                    <a:pt x="50" y="111"/>
                  </a:lnTo>
                  <a:lnTo>
                    <a:pt x="42" y="115"/>
                  </a:lnTo>
                  <a:lnTo>
                    <a:pt x="35" y="119"/>
                  </a:lnTo>
                  <a:lnTo>
                    <a:pt x="27" y="115"/>
                  </a:lnTo>
                  <a:lnTo>
                    <a:pt x="16" y="108"/>
                  </a:lnTo>
                  <a:lnTo>
                    <a:pt x="8" y="100"/>
                  </a:lnTo>
                  <a:lnTo>
                    <a:pt x="4" y="81"/>
                  </a:lnTo>
                  <a:lnTo>
                    <a:pt x="0" y="62"/>
                  </a:lnTo>
                  <a:close/>
                  <a:moveTo>
                    <a:pt x="16" y="62"/>
                  </a:moveTo>
                  <a:lnTo>
                    <a:pt x="19" y="85"/>
                  </a:lnTo>
                  <a:lnTo>
                    <a:pt x="23" y="100"/>
                  </a:lnTo>
                  <a:lnTo>
                    <a:pt x="27" y="108"/>
                  </a:lnTo>
                  <a:lnTo>
                    <a:pt x="31" y="111"/>
                  </a:lnTo>
                  <a:lnTo>
                    <a:pt x="35" y="111"/>
                  </a:lnTo>
                  <a:lnTo>
                    <a:pt x="39" y="111"/>
                  </a:lnTo>
                  <a:lnTo>
                    <a:pt x="46" y="108"/>
                  </a:lnTo>
                  <a:lnTo>
                    <a:pt x="50" y="104"/>
                  </a:lnTo>
                  <a:lnTo>
                    <a:pt x="50" y="96"/>
                  </a:lnTo>
                  <a:lnTo>
                    <a:pt x="54" y="77"/>
                  </a:lnTo>
                  <a:lnTo>
                    <a:pt x="54" y="54"/>
                  </a:lnTo>
                  <a:lnTo>
                    <a:pt x="54" y="39"/>
                  </a:lnTo>
                  <a:lnTo>
                    <a:pt x="50" y="23"/>
                  </a:lnTo>
                  <a:lnTo>
                    <a:pt x="46" y="16"/>
                  </a:lnTo>
                  <a:lnTo>
                    <a:pt x="42" y="12"/>
                  </a:lnTo>
                  <a:lnTo>
                    <a:pt x="39" y="8"/>
                  </a:lnTo>
                  <a:lnTo>
                    <a:pt x="35" y="8"/>
                  </a:lnTo>
                  <a:lnTo>
                    <a:pt x="31" y="8"/>
                  </a:lnTo>
                  <a:lnTo>
                    <a:pt x="27" y="12"/>
                  </a:lnTo>
                  <a:lnTo>
                    <a:pt x="23" y="19"/>
                  </a:lnTo>
                  <a:lnTo>
                    <a:pt x="19" y="35"/>
                  </a:lnTo>
                  <a:lnTo>
                    <a:pt x="16" y="50"/>
                  </a:lnTo>
                  <a:lnTo>
                    <a:pt x="16" y="62"/>
                  </a:lnTo>
                  <a:close/>
                </a:path>
              </a:pathLst>
            </a:custGeom>
            <a:solidFill>
              <a:srgbClr val="000000"/>
            </a:solidFill>
            <a:ln w="0">
              <a:solidFill>
                <a:srgbClr val="000000"/>
              </a:solidFill>
              <a:round/>
              <a:headEnd/>
              <a:tailEnd/>
            </a:ln>
          </p:spPr>
          <p:txBody>
            <a:bodyPr/>
            <a:lstStyle/>
            <a:p>
              <a:endParaRPr lang="en-CA"/>
            </a:p>
          </p:txBody>
        </p:sp>
        <p:sp>
          <p:nvSpPr>
            <p:cNvPr id="15610" name="Rectangle 233"/>
            <p:cNvSpPr>
              <a:spLocks noChangeArrowheads="1"/>
            </p:cNvSpPr>
            <p:nvPr/>
          </p:nvSpPr>
          <p:spPr bwMode="auto">
            <a:xfrm>
              <a:off x="2107" y="2535"/>
              <a:ext cx="7" cy="207"/>
            </a:xfrm>
            <a:prstGeom prst="rect">
              <a:avLst/>
            </a:prstGeom>
            <a:solidFill>
              <a:srgbClr val="000000"/>
            </a:solidFill>
            <a:ln w="0">
              <a:solidFill>
                <a:srgbClr val="000000"/>
              </a:solidFill>
              <a:miter lim="800000"/>
              <a:headEnd/>
              <a:tailEnd/>
            </a:ln>
          </p:spPr>
          <p:txBody>
            <a:bodyPr/>
            <a:lstStyle/>
            <a:p>
              <a:endParaRPr lang="en-US"/>
            </a:p>
          </p:txBody>
        </p:sp>
        <p:sp>
          <p:nvSpPr>
            <p:cNvPr id="15611" name="Freeform 234"/>
            <p:cNvSpPr>
              <a:spLocks/>
            </p:cNvSpPr>
            <p:nvPr/>
          </p:nvSpPr>
          <p:spPr bwMode="auto">
            <a:xfrm>
              <a:off x="2299" y="2669"/>
              <a:ext cx="19" cy="19"/>
            </a:xfrm>
            <a:custGeom>
              <a:avLst/>
              <a:gdLst>
                <a:gd name="T0" fmla="*/ 7 w 19"/>
                <a:gd name="T1" fmla="*/ 0 h 19"/>
                <a:gd name="T2" fmla="*/ 11 w 19"/>
                <a:gd name="T3" fmla="*/ 0 h 19"/>
                <a:gd name="T4" fmla="*/ 15 w 19"/>
                <a:gd name="T5" fmla="*/ 0 h 19"/>
                <a:gd name="T6" fmla="*/ 19 w 19"/>
                <a:gd name="T7" fmla="*/ 4 h 19"/>
                <a:gd name="T8" fmla="*/ 19 w 19"/>
                <a:gd name="T9" fmla="*/ 8 h 19"/>
                <a:gd name="T10" fmla="*/ 19 w 19"/>
                <a:gd name="T11" fmla="*/ 11 h 19"/>
                <a:gd name="T12" fmla="*/ 15 w 19"/>
                <a:gd name="T13" fmla="*/ 15 h 19"/>
                <a:gd name="T14" fmla="*/ 11 w 19"/>
                <a:gd name="T15" fmla="*/ 15 h 19"/>
                <a:gd name="T16" fmla="*/ 7 w 19"/>
                <a:gd name="T17" fmla="*/ 19 h 19"/>
                <a:gd name="T18" fmla="*/ 3 w 19"/>
                <a:gd name="T19" fmla="*/ 15 h 19"/>
                <a:gd name="T20" fmla="*/ 3 w 19"/>
                <a:gd name="T21" fmla="*/ 15 h 19"/>
                <a:gd name="T22" fmla="*/ 0 w 19"/>
                <a:gd name="T23" fmla="*/ 11 h 19"/>
                <a:gd name="T24" fmla="*/ 0 w 19"/>
                <a:gd name="T25" fmla="*/ 8 h 19"/>
                <a:gd name="T26" fmla="*/ 0 w 19"/>
                <a:gd name="T27" fmla="*/ 4 h 19"/>
                <a:gd name="T28" fmla="*/ 3 w 19"/>
                <a:gd name="T29" fmla="*/ 0 h 19"/>
                <a:gd name="T30" fmla="*/ 3 w 19"/>
                <a:gd name="T31" fmla="*/ 0 h 19"/>
                <a:gd name="T32" fmla="*/ 7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7" y="0"/>
                  </a:moveTo>
                  <a:lnTo>
                    <a:pt x="11" y="0"/>
                  </a:lnTo>
                  <a:lnTo>
                    <a:pt x="15" y="0"/>
                  </a:lnTo>
                  <a:lnTo>
                    <a:pt x="19" y="4"/>
                  </a:lnTo>
                  <a:lnTo>
                    <a:pt x="19" y="8"/>
                  </a:lnTo>
                  <a:lnTo>
                    <a:pt x="19" y="11"/>
                  </a:lnTo>
                  <a:lnTo>
                    <a:pt x="15" y="15"/>
                  </a:lnTo>
                  <a:lnTo>
                    <a:pt x="11" y="15"/>
                  </a:lnTo>
                  <a:lnTo>
                    <a:pt x="7" y="19"/>
                  </a:lnTo>
                  <a:lnTo>
                    <a:pt x="3" y="15"/>
                  </a:lnTo>
                  <a:lnTo>
                    <a:pt x="0" y="11"/>
                  </a:lnTo>
                  <a:lnTo>
                    <a:pt x="0" y="8"/>
                  </a:lnTo>
                  <a:lnTo>
                    <a:pt x="0" y="4"/>
                  </a:lnTo>
                  <a:lnTo>
                    <a:pt x="3" y="0"/>
                  </a:lnTo>
                  <a:lnTo>
                    <a:pt x="7" y="0"/>
                  </a:lnTo>
                  <a:close/>
                </a:path>
              </a:pathLst>
            </a:custGeom>
            <a:solidFill>
              <a:srgbClr val="000000"/>
            </a:solidFill>
            <a:ln w="0">
              <a:solidFill>
                <a:srgbClr val="000000"/>
              </a:solidFill>
              <a:round/>
              <a:headEnd/>
              <a:tailEnd/>
            </a:ln>
          </p:spPr>
          <p:txBody>
            <a:bodyPr/>
            <a:lstStyle/>
            <a:p>
              <a:endParaRPr lang="en-CA"/>
            </a:p>
          </p:txBody>
        </p:sp>
        <p:sp>
          <p:nvSpPr>
            <p:cNvPr id="15612" name="Freeform 235"/>
            <p:cNvSpPr>
              <a:spLocks noEditPoints="1"/>
            </p:cNvSpPr>
            <p:nvPr/>
          </p:nvSpPr>
          <p:spPr bwMode="auto">
            <a:xfrm>
              <a:off x="2333" y="2569"/>
              <a:ext cx="73" cy="119"/>
            </a:xfrm>
            <a:custGeom>
              <a:avLst/>
              <a:gdLst>
                <a:gd name="T0" fmla="*/ 0 w 73"/>
                <a:gd name="T1" fmla="*/ 62 h 119"/>
                <a:gd name="T2" fmla="*/ 4 w 73"/>
                <a:gd name="T3" fmla="*/ 42 h 119"/>
                <a:gd name="T4" fmla="*/ 8 w 73"/>
                <a:gd name="T5" fmla="*/ 27 h 119"/>
                <a:gd name="T6" fmla="*/ 15 w 73"/>
                <a:gd name="T7" fmla="*/ 16 h 119"/>
                <a:gd name="T8" fmla="*/ 23 w 73"/>
                <a:gd name="T9" fmla="*/ 8 h 119"/>
                <a:gd name="T10" fmla="*/ 31 w 73"/>
                <a:gd name="T11" fmla="*/ 4 h 119"/>
                <a:gd name="T12" fmla="*/ 39 w 73"/>
                <a:gd name="T13" fmla="*/ 0 h 119"/>
                <a:gd name="T14" fmla="*/ 46 w 73"/>
                <a:gd name="T15" fmla="*/ 4 h 119"/>
                <a:gd name="T16" fmla="*/ 54 w 73"/>
                <a:gd name="T17" fmla="*/ 8 h 119"/>
                <a:gd name="T18" fmla="*/ 62 w 73"/>
                <a:gd name="T19" fmla="*/ 16 h 119"/>
                <a:gd name="T20" fmla="*/ 65 w 73"/>
                <a:gd name="T21" fmla="*/ 27 h 119"/>
                <a:gd name="T22" fmla="*/ 69 w 73"/>
                <a:gd name="T23" fmla="*/ 42 h 119"/>
                <a:gd name="T24" fmla="*/ 73 w 73"/>
                <a:gd name="T25" fmla="*/ 58 h 119"/>
                <a:gd name="T26" fmla="*/ 69 w 73"/>
                <a:gd name="T27" fmla="*/ 77 h 119"/>
                <a:gd name="T28" fmla="*/ 65 w 73"/>
                <a:gd name="T29" fmla="*/ 92 h 119"/>
                <a:gd name="T30" fmla="*/ 62 w 73"/>
                <a:gd name="T31" fmla="*/ 104 h 119"/>
                <a:gd name="T32" fmla="*/ 54 w 73"/>
                <a:gd name="T33" fmla="*/ 111 h 119"/>
                <a:gd name="T34" fmla="*/ 46 w 73"/>
                <a:gd name="T35" fmla="*/ 115 h 119"/>
                <a:gd name="T36" fmla="*/ 35 w 73"/>
                <a:gd name="T37" fmla="*/ 119 h 119"/>
                <a:gd name="T38" fmla="*/ 27 w 73"/>
                <a:gd name="T39" fmla="*/ 115 h 119"/>
                <a:gd name="T40" fmla="*/ 19 w 73"/>
                <a:gd name="T41" fmla="*/ 108 h 119"/>
                <a:gd name="T42" fmla="*/ 12 w 73"/>
                <a:gd name="T43" fmla="*/ 100 h 119"/>
                <a:gd name="T44" fmla="*/ 4 w 73"/>
                <a:gd name="T45" fmla="*/ 81 h 119"/>
                <a:gd name="T46" fmla="*/ 0 w 73"/>
                <a:gd name="T47" fmla="*/ 62 h 119"/>
                <a:gd name="T48" fmla="*/ 19 w 73"/>
                <a:gd name="T49" fmla="*/ 62 h 119"/>
                <a:gd name="T50" fmla="*/ 19 w 73"/>
                <a:gd name="T51" fmla="*/ 85 h 119"/>
                <a:gd name="T52" fmla="*/ 23 w 73"/>
                <a:gd name="T53" fmla="*/ 100 h 119"/>
                <a:gd name="T54" fmla="*/ 27 w 73"/>
                <a:gd name="T55" fmla="*/ 108 h 119"/>
                <a:gd name="T56" fmla="*/ 31 w 73"/>
                <a:gd name="T57" fmla="*/ 111 h 119"/>
                <a:gd name="T58" fmla="*/ 39 w 73"/>
                <a:gd name="T59" fmla="*/ 111 h 119"/>
                <a:gd name="T60" fmla="*/ 42 w 73"/>
                <a:gd name="T61" fmla="*/ 111 h 119"/>
                <a:gd name="T62" fmla="*/ 46 w 73"/>
                <a:gd name="T63" fmla="*/ 108 h 119"/>
                <a:gd name="T64" fmla="*/ 50 w 73"/>
                <a:gd name="T65" fmla="*/ 104 h 119"/>
                <a:gd name="T66" fmla="*/ 54 w 73"/>
                <a:gd name="T67" fmla="*/ 96 h 119"/>
                <a:gd name="T68" fmla="*/ 54 w 73"/>
                <a:gd name="T69" fmla="*/ 77 h 119"/>
                <a:gd name="T70" fmla="*/ 58 w 73"/>
                <a:gd name="T71" fmla="*/ 54 h 119"/>
                <a:gd name="T72" fmla="*/ 54 w 73"/>
                <a:gd name="T73" fmla="*/ 39 h 119"/>
                <a:gd name="T74" fmla="*/ 54 w 73"/>
                <a:gd name="T75" fmla="*/ 23 h 119"/>
                <a:gd name="T76" fmla="*/ 50 w 73"/>
                <a:gd name="T77" fmla="*/ 16 h 119"/>
                <a:gd name="T78" fmla="*/ 46 w 73"/>
                <a:gd name="T79" fmla="*/ 12 h 119"/>
                <a:gd name="T80" fmla="*/ 42 w 73"/>
                <a:gd name="T81" fmla="*/ 8 h 119"/>
                <a:gd name="T82" fmla="*/ 39 w 73"/>
                <a:gd name="T83" fmla="*/ 8 h 119"/>
                <a:gd name="T84" fmla="*/ 31 w 73"/>
                <a:gd name="T85" fmla="*/ 8 h 119"/>
                <a:gd name="T86" fmla="*/ 27 w 73"/>
                <a:gd name="T87" fmla="*/ 12 h 119"/>
                <a:gd name="T88" fmla="*/ 23 w 73"/>
                <a:gd name="T89" fmla="*/ 19 h 119"/>
                <a:gd name="T90" fmla="*/ 19 w 73"/>
                <a:gd name="T91" fmla="*/ 35 h 119"/>
                <a:gd name="T92" fmla="*/ 19 w 73"/>
                <a:gd name="T93" fmla="*/ 50 h 119"/>
                <a:gd name="T94" fmla="*/ 19 w 73"/>
                <a:gd name="T95" fmla="*/ 62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9"/>
                <a:gd name="T146" fmla="*/ 73 w 73"/>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9">
                  <a:moveTo>
                    <a:pt x="0" y="62"/>
                  </a:moveTo>
                  <a:lnTo>
                    <a:pt x="4" y="42"/>
                  </a:lnTo>
                  <a:lnTo>
                    <a:pt x="8" y="27"/>
                  </a:lnTo>
                  <a:lnTo>
                    <a:pt x="15" y="16"/>
                  </a:lnTo>
                  <a:lnTo>
                    <a:pt x="23" y="8"/>
                  </a:lnTo>
                  <a:lnTo>
                    <a:pt x="31" y="4"/>
                  </a:lnTo>
                  <a:lnTo>
                    <a:pt x="39" y="0"/>
                  </a:lnTo>
                  <a:lnTo>
                    <a:pt x="46" y="4"/>
                  </a:lnTo>
                  <a:lnTo>
                    <a:pt x="54" y="8"/>
                  </a:lnTo>
                  <a:lnTo>
                    <a:pt x="62" y="16"/>
                  </a:lnTo>
                  <a:lnTo>
                    <a:pt x="65" y="27"/>
                  </a:lnTo>
                  <a:lnTo>
                    <a:pt x="69" y="42"/>
                  </a:lnTo>
                  <a:lnTo>
                    <a:pt x="73" y="58"/>
                  </a:lnTo>
                  <a:lnTo>
                    <a:pt x="69" y="77"/>
                  </a:lnTo>
                  <a:lnTo>
                    <a:pt x="65" y="92"/>
                  </a:lnTo>
                  <a:lnTo>
                    <a:pt x="62" y="104"/>
                  </a:lnTo>
                  <a:lnTo>
                    <a:pt x="54" y="111"/>
                  </a:lnTo>
                  <a:lnTo>
                    <a:pt x="46" y="115"/>
                  </a:lnTo>
                  <a:lnTo>
                    <a:pt x="35" y="119"/>
                  </a:lnTo>
                  <a:lnTo>
                    <a:pt x="27" y="115"/>
                  </a:lnTo>
                  <a:lnTo>
                    <a:pt x="19" y="108"/>
                  </a:lnTo>
                  <a:lnTo>
                    <a:pt x="12" y="100"/>
                  </a:lnTo>
                  <a:lnTo>
                    <a:pt x="4" y="81"/>
                  </a:lnTo>
                  <a:lnTo>
                    <a:pt x="0" y="62"/>
                  </a:lnTo>
                  <a:close/>
                  <a:moveTo>
                    <a:pt x="19" y="62"/>
                  </a:moveTo>
                  <a:lnTo>
                    <a:pt x="19" y="85"/>
                  </a:lnTo>
                  <a:lnTo>
                    <a:pt x="23" y="100"/>
                  </a:lnTo>
                  <a:lnTo>
                    <a:pt x="27" y="108"/>
                  </a:lnTo>
                  <a:lnTo>
                    <a:pt x="31" y="111"/>
                  </a:lnTo>
                  <a:lnTo>
                    <a:pt x="39" y="111"/>
                  </a:lnTo>
                  <a:lnTo>
                    <a:pt x="42" y="111"/>
                  </a:lnTo>
                  <a:lnTo>
                    <a:pt x="46" y="108"/>
                  </a:lnTo>
                  <a:lnTo>
                    <a:pt x="50" y="104"/>
                  </a:lnTo>
                  <a:lnTo>
                    <a:pt x="54" y="96"/>
                  </a:lnTo>
                  <a:lnTo>
                    <a:pt x="54" y="77"/>
                  </a:lnTo>
                  <a:lnTo>
                    <a:pt x="58" y="54"/>
                  </a:lnTo>
                  <a:lnTo>
                    <a:pt x="54" y="39"/>
                  </a:lnTo>
                  <a:lnTo>
                    <a:pt x="54" y="23"/>
                  </a:lnTo>
                  <a:lnTo>
                    <a:pt x="50" y="16"/>
                  </a:lnTo>
                  <a:lnTo>
                    <a:pt x="46" y="12"/>
                  </a:lnTo>
                  <a:lnTo>
                    <a:pt x="42" y="8"/>
                  </a:lnTo>
                  <a:lnTo>
                    <a:pt x="39" y="8"/>
                  </a:lnTo>
                  <a:lnTo>
                    <a:pt x="31" y="8"/>
                  </a:lnTo>
                  <a:lnTo>
                    <a:pt x="27" y="12"/>
                  </a:lnTo>
                  <a:lnTo>
                    <a:pt x="23" y="19"/>
                  </a:lnTo>
                  <a:lnTo>
                    <a:pt x="19" y="35"/>
                  </a:lnTo>
                  <a:lnTo>
                    <a:pt x="19" y="50"/>
                  </a:lnTo>
                  <a:lnTo>
                    <a:pt x="19" y="62"/>
                  </a:lnTo>
                  <a:close/>
                </a:path>
              </a:pathLst>
            </a:custGeom>
            <a:solidFill>
              <a:srgbClr val="000000"/>
            </a:solidFill>
            <a:ln w="0">
              <a:solidFill>
                <a:srgbClr val="000000"/>
              </a:solidFill>
              <a:round/>
              <a:headEnd/>
              <a:tailEnd/>
            </a:ln>
          </p:spPr>
          <p:txBody>
            <a:bodyPr/>
            <a:lstStyle/>
            <a:p>
              <a:endParaRPr lang="en-CA"/>
            </a:p>
          </p:txBody>
        </p:sp>
        <p:sp>
          <p:nvSpPr>
            <p:cNvPr id="15613" name="Freeform 236"/>
            <p:cNvSpPr>
              <a:spLocks/>
            </p:cNvSpPr>
            <p:nvPr/>
          </p:nvSpPr>
          <p:spPr bwMode="auto">
            <a:xfrm>
              <a:off x="2433" y="2569"/>
              <a:ext cx="42" cy="115"/>
            </a:xfrm>
            <a:custGeom>
              <a:avLst/>
              <a:gdLst>
                <a:gd name="T0" fmla="*/ 0 w 42"/>
                <a:gd name="T1" fmla="*/ 16 h 115"/>
                <a:gd name="T2" fmla="*/ 27 w 42"/>
                <a:gd name="T3" fmla="*/ 0 h 115"/>
                <a:gd name="T4" fmla="*/ 27 w 42"/>
                <a:gd name="T5" fmla="*/ 0 h 115"/>
                <a:gd name="T6" fmla="*/ 27 w 42"/>
                <a:gd name="T7" fmla="*/ 96 h 115"/>
                <a:gd name="T8" fmla="*/ 27 w 42"/>
                <a:gd name="T9" fmla="*/ 104 h 115"/>
                <a:gd name="T10" fmla="*/ 31 w 42"/>
                <a:gd name="T11" fmla="*/ 108 h 115"/>
                <a:gd name="T12" fmla="*/ 31 w 42"/>
                <a:gd name="T13" fmla="*/ 111 h 115"/>
                <a:gd name="T14" fmla="*/ 31 w 42"/>
                <a:gd name="T15" fmla="*/ 111 h 115"/>
                <a:gd name="T16" fmla="*/ 34 w 42"/>
                <a:gd name="T17" fmla="*/ 115 h 115"/>
                <a:gd name="T18" fmla="*/ 42 w 42"/>
                <a:gd name="T19" fmla="*/ 115 h 115"/>
                <a:gd name="T20" fmla="*/ 42 w 42"/>
                <a:gd name="T21" fmla="*/ 115 h 115"/>
                <a:gd name="T22" fmla="*/ 0 w 42"/>
                <a:gd name="T23" fmla="*/ 115 h 115"/>
                <a:gd name="T24" fmla="*/ 0 w 42"/>
                <a:gd name="T25" fmla="*/ 115 h 115"/>
                <a:gd name="T26" fmla="*/ 8 w 42"/>
                <a:gd name="T27" fmla="*/ 115 h 115"/>
                <a:gd name="T28" fmla="*/ 11 w 42"/>
                <a:gd name="T29" fmla="*/ 111 h 115"/>
                <a:gd name="T30" fmla="*/ 11 w 42"/>
                <a:gd name="T31" fmla="*/ 111 h 115"/>
                <a:gd name="T32" fmla="*/ 11 w 42"/>
                <a:gd name="T33" fmla="*/ 108 h 115"/>
                <a:gd name="T34" fmla="*/ 15 w 42"/>
                <a:gd name="T35" fmla="*/ 104 h 115"/>
                <a:gd name="T36" fmla="*/ 15 w 42"/>
                <a:gd name="T37" fmla="*/ 96 h 115"/>
                <a:gd name="T38" fmla="*/ 15 w 42"/>
                <a:gd name="T39" fmla="*/ 35 h 115"/>
                <a:gd name="T40" fmla="*/ 15 w 42"/>
                <a:gd name="T41" fmla="*/ 23 h 115"/>
                <a:gd name="T42" fmla="*/ 11 w 42"/>
                <a:gd name="T43" fmla="*/ 19 h 115"/>
                <a:gd name="T44" fmla="*/ 11 w 42"/>
                <a:gd name="T45" fmla="*/ 16 h 115"/>
                <a:gd name="T46" fmla="*/ 11 w 42"/>
                <a:gd name="T47" fmla="*/ 16 h 115"/>
                <a:gd name="T48" fmla="*/ 11 w 42"/>
                <a:gd name="T49" fmla="*/ 16 h 115"/>
                <a:gd name="T50" fmla="*/ 8 w 42"/>
                <a:gd name="T51" fmla="*/ 12 h 115"/>
                <a:gd name="T52" fmla="*/ 4 w 42"/>
                <a:gd name="T53" fmla="*/ 16 h 115"/>
                <a:gd name="T54" fmla="*/ 0 w 42"/>
                <a:gd name="T55" fmla="*/ 16 h 115"/>
                <a:gd name="T56" fmla="*/ 0 w 42"/>
                <a:gd name="T57" fmla="*/ 16 h 11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2"/>
                <a:gd name="T88" fmla="*/ 0 h 115"/>
                <a:gd name="T89" fmla="*/ 42 w 42"/>
                <a:gd name="T90" fmla="*/ 115 h 11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2" h="115">
                  <a:moveTo>
                    <a:pt x="0" y="16"/>
                  </a:moveTo>
                  <a:lnTo>
                    <a:pt x="27" y="0"/>
                  </a:lnTo>
                  <a:lnTo>
                    <a:pt x="27" y="96"/>
                  </a:lnTo>
                  <a:lnTo>
                    <a:pt x="27" y="104"/>
                  </a:lnTo>
                  <a:lnTo>
                    <a:pt x="31" y="108"/>
                  </a:lnTo>
                  <a:lnTo>
                    <a:pt x="31" y="111"/>
                  </a:lnTo>
                  <a:lnTo>
                    <a:pt x="34" y="115"/>
                  </a:lnTo>
                  <a:lnTo>
                    <a:pt x="42" y="115"/>
                  </a:lnTo>
                  <a:lnTo>
                    <a:pt x="0" y="115"/>
                  </a:lnTo>
                  <a:lnTo>
                    <a:pt x="8" y="115"/>
                  </a:lnTo>
                  <a:lnTo>
                    <a:pt x="11" y="111"/>
                  </a:lnTo>
                  <a:lnTo>
                    <a:pt x="11" y="108"/>
                  </a:lnTo>
                  <a:lnTo>
                    <a:pt x="15" y="104"/>
                  </a:lnTo>
                  <a:lnTo>
                    <a:pt x="15" y="96"/>
                  </a:lnTo>
                  <a:lnTo>
                    <a:pt x="15" y="35"/>
                  </a:lnTo>
                  <a:lnTo>
                    <a:pt x="15" y="23"/>
                  </a:lnTo>
                  <a:lnTo>
                    <a:pt x="11" y="19"/>
                  </a:lnTo>
                  <a:lnTo>
                    <a:pt x="11" y="16"/>
                  </a:lnTo>
                  <a:lnTo>
                    <a:pt x="8" y="12"/>
                  </a:lnTo>
                  <a:lnTo>
                    <a:pt x="4" y="16"/>
                  </a:lnTo>
                  <a:lnTo>
                    <a:pt x="0" y="16"/>
                  </a:lnTo>
                  <a:close/>
                </a:path>
              </a:pathLst>
            </a:custGeom>
            <a:solidFill>
              <a:srgbClr val="000000"/>
            </a:solidFill>
            <a:ln w="0">
              <a:solidFill>
                <a:srgbClr val="000000"/>
              </a:solidFill>
              <a:round/>
              <a:headEnd/>
              <a:tailEnd/>
            </a:ln>
          </p:spPr>
          <p:txBody>
            <a:bodyPr/>
            <a:lstStyle/>
            <a:p>
              <a:endParaRPr lang="en-CA"/>
            </a:p>
          </p:txBody>
        </p:sp>
        <p:sp>
          <p:nvSpPr>
            <p:cNvPr id="15614" name="Freeform 237"/>
            <p:cNvSpPr>
              <a:spLocks/>
            </p:cNvSpPr>
            <p:nvPr/>
          </p:nvSpPr>
          <p:spPr bwMode="auto">
            <a:xfrm>
              <a:off x="2513" y="2569"/>
              <a:ext cx="47" cy="115"/>
            </a:xfrm>
            <a:custGeom>
              <a:avLst/>
              <a:gdLst>
                <a:gd name="T0" fmla="*/ 0 w 47"/>
                <a:gd name="T1" fmla="*/ 16 h 115"/>
                <a:gd name="T2" fmla="*/ 31 w 47"/>
                <a:gd name="T3" fmla="*/ 0 h 115"/>
                <a:gd name="T4" fmla="*/ 31 w 47"/>
                <a:gd name="T5" fmla="*/ 0 h 115"/>
                <a:gd name="T6" fmla="*/ 31 w 47"/>
                <a:gd name="T7" fmla="*/ 96 h 115"/>
                <a:gd name="T8" fmla="*/ 31 w 47"/>
                <a:gd name="T9" fmla="*/ 104 h 115"/>
                <a:gd name="T10" fmla="*/ 31 w 47"/>
                <a:gd name="T11" fmla="*/ 108 h 115"/>
                <a:gd name="T12" fmla="*/ 35 w 47"/>
                <a:gd name="T13" fmla="*/ 111 h 115"/>
                <a:gd name="T14" fmla="*/ 35 w 47"/>
                <a:gd name="T15" fmla="*/ 111 h 115"/>
                <a:gd name="T16" fmla="*/ 39 w 47"/>
                <a:gd name="T17" fmla="*/ 115 h 115"/>
                <a:gd name="T18" fmla="*/ 47 w 47"/>
                <a:gd name="T19" fmla="*/ 115 h 115"/>
                <a:gd name="T20" fmla="*/ 47 w 47"/>
                <a:gd name="T21" fmla="*/ 115 h 115"/>
                <a:gd name="T22" fmla="*/ 4 w 47"/>
                <a:gd name="T23" fmla="*/ 115 h 115"/>
                <a:gd name="T24" fmla="*/ 4 w 47"/>
                <a:gd name="T25" fmla="*/ 115 h 115"/>
                <a:gd name="T26" fmla="*/ 12 w 47"/>
                <a:gd name="T27" fmla="*/ 115 h 115"/>
                <a:gd name="T28" fmla="*/ 16 w 47"/>
                <a:gd name="T29" fmla="*/ 111 h 115"/>
                <a:gd name="T30" fmla="*/ 16 w 47"/>
                <a:gd name="T31" fmla="*/ 111 h 115"/>
                <a:gd name="T32" fmla="*/ 16 w 47"/>
                <a:gd name="T33" fmla="*/ 108 h 115"/>
                <a:gd name="T34" fmla="*/ 20 w 47"/>
                <a:gd name="T35" fmla="*/ 104 h 115"/>
                <a:gd name="T36" fmla="*/ 20 w 47"/>
                <a:gd name="T37" fmla="*/ 96 h 115"/>
                <a:gd name="T38" fmla="*/ 20 w 47"/>
                <a:gd name="T39" fmla="*/ 35 h 115"/>
                <a:gd name="T40" fmla="*/ 20 w 47"/>
                <a:gd name="T41" fmla="*/ 23 h 115"/>
                <a:gd name="T42" fmla="*/ 16 w 47"/>
                <a:gd name="T43" fmla="*/ 19 h 115"/>
                <a:gd name="T44" fmla="*/ 16 w 47"/>
                <a:gd name="T45" fmla="*/ 16 h 115"/>
                <a:gd name="T46" fmla="*/ 16 w 47"/>
                <a:gd name="T47" fmla="*/ 16 h 115"/>
                <a:gd name="T48" fmla="*/ 12 w 47"/>
                <a:gd name="T49" fmla="*/ 16 h 115"/>
                <a:gd name="T50" fmla="*/ 12 w 47"/>
                <a:gd name="T51" fmla="*/ 12 h 115"/>
                <a:gd name="T52" fmla="*/ 8 w 47"/>
                <a:gd name="T53" fmla="*/ 16 h 115"/>
                <a:gd name="T54" fmla="*/ 4 w 47"/>
                <a:gd name="T55" fmla="*/ 16 h 115"/>
                <a:gd name="T56" fmla="*/ 0 w 47"/>
                <a:gd name="T57" fmla="*/ 16 h 11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7"/>
                <a:gd name="T88" fmla="*/ 0 h 115"/>
                <a:gd name="T89" fmla="*/ 47 w 47"/>
                <a:gd name="T90" fmla="*/ 115 h 11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7" h="115">
                  <a:moveTo>
                    <a:pt x="0" y="16"/>
                  </a:moveTo>
                  <a:lnTo>
                    <a:pt x="31" y="0"/>
                  </a:lnTo>
                  <a:lnTo>
                    <a:pt x="31" y="96"/>
                  </a:lnTo>
                  <a:lnTo>
                    <a:pt x="31" y="104"/>
                  </a:lnTo>
                  <a:lnTo>
                    <a:pt x="31" y="108"/>
                  </a:lnTo>
                  <a:lnTo>
                    <a:pt x="35" y="111"/>
                  </a:lnTo>
                  <a:lnTo>
                    <a:pt x="39" y="115"/>
                  </a:lnTo>
                  <a:lnTo>
                    <a:pt x="47" y="115"/>
                  </a:lnTo>
                  <a:lnTo>
                    <a:pt x="4" y="115"/>
                  </a:lnTo>
                  <a:lnTo>
                    <a:pt x="12" y="115"/>
                  </a:lnTo>
                  <a:lnTo>
                    <a:pt x="16" y="111"/>
                  </a:lnTo>
                  <a:lnTo>
                    <a:pt x="16" y="108"/>
                  </a:lnTo>
                  <a:lnTo>
                    <a:pt x="20" y="104"/>
                  </a:lnTo>
                  <a:lnTo>
                    <a:pt x="20" y="96"/>
                  </a:lnTo>
                  <a:lnTo>
                    <a:pt x="20" y="35"/>
                  </a:lnTo>
                  <a:lnTo>
                    <a:pt x="20" y="23"/>
                  </a:lnTo>
                  <a:lnTo>
                    <a:pt x="16" y="19"/>
                  </a:lnTo>
                  <a:lnTo>
                    <a:pt x="16" y="16"/>
                  </a:lnTo>
                  <a:lnTo>
                    <a:pt x="12" y="16"/>
                  </a:lnTo>
                  <a:lnTo>
                    <a:pt x="12" y="12"/>
                  </a:lnTo>
                  <a:lnTo>
                    <a:pt x="8" y="16"/>
                  </a:lnTo>
                  <a:lnTo>
                    <a:pt x="4" y="16"/>
                  </a:lnTo>
                  <a:lnTo>
                    <a:pt x="0" y="16"/>
                  </a:lnTo>
                  <a:close/>
                </a:path>
              </a:pathLst>
            </a:custGeom>
            <a:solidFill>
              <a:srgbClr val="000000"/>
            </a:solidFill>
            <a:ln w="0">
              <a:solidFill>
                <a:srgbClr val="000000"/>
              </a:solidFill>
              <a:round/>
              <a:headEnd/>
              <a:tailEnd/>
            </a:ln>
          </p:spPr>
          <p:txBody>
            <a:bodyPr/>
            <a:lstStyle/>
            <a:p>
              <a:endParaRPr lang="en-CA"/>
            </a:p>
          </p:txBody>
        </p:sp>
        <p:sp>
          <p:nvSpPr>
            <p:cNvPr id="15615" name="Rectangle 238"/>
            <p:cNvSpPr>
              <a:spLocks noChangeArrowheads="1"/>
            </p:cNvSpPr>
            <p:nvPr/>
          </p:nvSpPr>
          <p:spPr bwMode="auto">
            <a:xfrm>
              <a:off x="2705" y="25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5616" name="Freeform 239"/>
            <p:cNvSpPr>
              <a:spLocks noEditPoints="1"/>
            </p:cNvSpPr>
            <p:nvPr/>
          </p:nvSpPr>
          <p:spPr bwMode="auto">
            <a:xfrm>
              <a:off x="2897" y="2569"/>
              <a:ext cx="73" cy="119"/>
            </a:xfrm>
            <a:custGeom>
              <a:avLst/>
              <a:gdLst>
                <a:gd name="T0" fmla="*/ 0 w 73"/>
                <a:gd name="T1" fmla="*/ 62 h 119"/>
                <a:gd name="T2" fmla="*/ 4 w 73"/>
                <a:gd name="T3" fmla="*/ 42 h 119"/>
                <a:gd name="T4" fmla="*/ 8 w 73"/>
                <a:gd name="T5" fmla="*/ 27 h 119"/>
                <a:gd name="T6" fmla="*/ 12 w 73"/>
                <a:gd name="T7" fmla="*/ 16 h 119"/>
                <a:gd name="T8" fmla="*/ 23 w 73"/>
                <a:gd name="T9" fmla="*/ 8 h 119"/>
                <a:gd name="T10" fmla="*/ 31 w 73"/>
                <a:gd name="T11" fmla="*/ 4 h 119"/>
                <a:gd name="T12" fmla="*/ 39 w 73"/>
                <a:gd name="T13" fmla="*/ 0 h 119"/>
                <a:gd name="T14" fmla="*/ 46 w 73"/>
                <a:gd name="T15" fmla="*/ 4 h 119"/>
                <a:gd name="T16" fmla="*/ 54 w 73"/>
                <a:gd name="T17" fmla="*/ 8 h 119"/>
                <a:gd name="T18" fmla="*/ 58 w 73"/>
                <a:gd name="T19" fmla="*/ 16 h 119"/>
                <a:gd name="T20" fmla="*/ 65 w 73"/>
                <a:gd name="T21" fmla="*/ 27 h 119"/>
                <a:gd name="T22" fmla="*/ 69 w 73"/>
                <a:gd name="T23" fmla="*/ 42 h 119"/>
                <a:gd name="T24" fmla="*/ 73 w 73"/>
                <a:gd name="T25" fmla="*/ 58 h 119"/>
                <a:gd name="T26" fmla="*/ 69 w 73"/>
                <a:gd name="T27" fmla="*/ 77 h 119"/>
                <a:gd name="T28" fmla="*/ 65 w 73"/>
                <a:gd name="T29" fmla="*/ 92 h 119"/>
                <a:gd name="T30" fmla="*/ 62 w 73"/>
                <a:gd name="T31" fmla="*/ 104 h 119"/>
                <a:gd name="T32" fmla="*/ 54 w 73"/>
                <a:gd name="T33" fmla="*/ 111 h 119"/>
                <a:gd name="T34" fmla="*/ 42 w 73"/>
                <a:gd name="T35" fmla="*/ 115 h 119"/>
                <a:gd name="T36" fmla="*/ 35 w 73"/>
                <a:gd name="T37" fmla="*/ 119 h 119"/>
                <a:gd name="T38" fmla="*/ 27 w 73"/>
                <a:gd name="T39" fmla="*/ 115 h 119"/>
                <a:gd name="T40" fmla="*/ 19 w 73"/>
                <a:gd name="T41" fmla="*/ 108 h 119"/>
                <a:gd name="T42" fmla="*/ 12 w 73"/>
                <a:gd name="T43" fmla="*/ 100 h 119"/>
                <a:gd name="T44" fmla="*/ 4 w 73"/>
                <a:gd name="T45" fmla="*/ 81 h 119"/>
                <a:gd name="T46" fmla="*/ 0 w 73"/>
                <a:gd name="T47" fmla="*/ 62 h 119"/>
                <a:gd name="T48" fmla="*/ 15 w 73"/>
                <a:gd name="T49" fmla="*/ 62 h 119"/>
                <a:gd name="T50" fmla="*/ 19 w 73"/>
                <a:gd name="T51" fmla="*/ 85 h 119"/>
                <a:gd name="T52" fmla="*/ 23 w 73"/>
                <a:gd name="T53" fmla="*/ 100 h 119"/>
                <a:gd name="T54" fmla="*/ 27 w 73"/>
                <a:gd name="T55" fmla="*/ 108 h 119"/>
                <a:gd name="T56" fmla="*/ 31 w 73"/>
                <a:gd name="T57" fmla="*/ 111 h 119"/>
                <a:gd name="T58" fmla="*/ 35 w 73"/>
                <a:gd name="T59" fmla="*/ 111 h 119"/>
                <a:gd name="T60" fmla="*/ 42 w 73"/>
                <a:gd name="T61" fmla="*/ 111 h 119"/>
                <a:gd name="T62" fmla="*/ 46 w 73"/>
                <a:gd name="T63" fmla="*/ 108 h 119"/>
                <a:gd name="T64" fmla="*/ 50 w 73"/>
                <a:gd name="T65" fmla="*/ 104 h 119"/>
                <a:gd name="T66" fmla="*/ 50 w 73"/>
                <a:gd name="T67" fmla="*/ 96 h 119"/>
                <a:gd name="T68" fmla="*/ 54 w 73"/>
                <a:gd name="T69" fmla="*/ 77 h 119"/>
                <a:gd name="T70" fmla="*/ 54 w 73"/>
                <a:gd name="T71" fmla="*/ 54 h 119"/>
                <a:gd name="T72" fmla="*/ 54 w 73"/>
                <a:gd name="T73" fmla="*/ 39 h 119"/>
                <a:gd name="T74" fmla="*/ 50 w 73"/>
                <a:gd name="T75" fmla="*/ 23 h 119"/>
                <a:gd name="T76" fmla="*/ 50 w 73"/>
                <a:gd name="T77" fmla="*/ 16 h 119"/>
                <a:gd name="T78" fmla="*/ 46 w 73"/>
                <a:gd name="T79" fmla="*/ 12 h 119"/>
                <a:gd name="T80" fmla="*/ 42 w 73"/>
                <a:gd name="T81" fmla="*/ 8 h 119"/>
                <a:gd name="T82" fmla="*/ 35 w 73"/>
                <a:gd name="T83" fmla="*/ 8 h 119"/>
                <a:gd name="T84" fmla="*/ 31 w 73"/>
                <a:gd name="T85" fmla="*/ 8 h 119"/>
                <a:gd name="T86" fmla="*/ 27 w 73"/>
                <a:gd name="T87" fmla="*/ 12 h 119"/>
                <a:gd name="T88" fmla="*/ 23 w 73"/>
                <a:gd name="T89" fmla="*/ 19 h 119"/>
                <a:gd name="T90" fmla="*/ 19 w 73"/>
                <a:gd name="T91" fmla="*/ 35 h 119"/>
                <a:gd name="T92" fmla="*/ 19 w 73"/>
                <a:gd name="T93" fmla="*/ 50 h 119"/>
                <a:gd name="T94" fmla="*/ 15 w 73"/>
                <a:gd name="T95" fmla="*/ 62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9"/>
                <a:gd name="T146" fmla="*/ 73 w 73"/>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9">
                  <a:moveTo>
                    <a:pt x="0" y="62"/>
                  </a:moveTo>
                  <a:lnTo>
                    <a:pt x="4" y="42"/>
                  </a:lnTo>
                  <a:lnTo>
                    <a:pt x="8" y="27"/>
                  </a:lnTo>
                  <a:lnTo>
                    <a:pt x="12" y="16"/>
                  </a:lnTo>
                  <a:lnTo>
                    <a:pt x="23" y="8"/>
                  </a:lnTo>
                  <a:lnTo>
                    <a:pt x="31" y="4"/>
                  </a:lnTo>
                  <a:lnTo>
                    <a:pt x="39" y="0"/>
                  </a:lnTo>
                  <a:lnTo>
                    <a:pt x="46" y="4"/>
                  </a:lnTo>
                  <a:lnTo>
                    <a:pt x="54" y="8"/>
                  </a:lnTo>
                  <a:lnTo>
                    <a:pt x="58" y="16"/>
                  </a:lnTo>
                  <a:lnTo>
                    <a:pt x="65" y="27"/>
                  </a:lnTo>
                  <a:lnTo>
                    <a:pt x="69" y="42"/>
                  </a:lnTo>
                  <a:lnTo>
                    <a:pt x="73" y="58"/>
                  </a:lnTo>
                  <a:lnTo>
                    <a:pt x="69" y="77"/>
                  </a:lnTo>
                  <a:lnTo>
                    <a:pt x="65" y="92"/>
                  </a:lnTo>
                  <a:lnTo>
                    <a:pt x="62" y="104"/>
                  </a:lnTo>
                  <a:lnTo>
                    <a:pt x="54" y="111"/>
                  </a:lnTo>
                  <a:lnTo>
                    <a:pt x="42" y="115"/>
                  </a:lnTo>
                  <a:lnTo>
                    <a:pt x="35" y="119"/>
                  </a:lnTo>
                  <a:lnTo>
                    <a:pt x="27" y="115"/>
                  </a:lnTo>
                  <a:lnTo>
                    <a:pt x="19" y="108"/>
                  </a:lnTo>
                  <a:lnTo>
                    <a:pt x="12" y="100"/>
                  </a:lnTo>
                  <a:lnTo>
                    <a:pt x="4" y="81"/>
                  </a:lnTo>
                  <a:lnTo>
                    <a:pt x="0" y="62"/>
                  </a:lnTo>
                  <a:close/>
                  <a:moveTo>
                    <a:pt x="15" y="62"/>
                  </a:moveTo>
                  <a:lnTo>
                    <a:pt x="19" y="85"/>
                  </a:lnTo>
                  <a:lnTo>
                    <a:pt x="23" y="100"/>
                  </a:lnTo>
                  <a:lnTo>
                    <a:pt x="27" y="108"/>
                  </a:lnTo>
                  <a:lnTo>
                    <a:pt x="31" y="111"/>
                  </a:lnTo>
                  <a:lnTo>
                    <a:pt x="35" y="111"/>
                  </a:lnTo>
                  <a:lnTo>
                    <a:pt x="42" y="111"/>
                  </a:lnTo>
                  <a:lnTo>
                    <a:pt x="46" y="108"/>
                  </a:lnTo>
                  <a:lnTo>
                    <a:pt x="50" y="104"/>
                  </a:lnTo>
                  <a:lnTo>
                    <a:pt x="50" y="96"/>
                  </a:lnTo>
                  <a:lnTo>
                    <a:pt x="54" y="77"/>
                  </a:lnTo>
                  <a:lnTo>
                    <a:pt x="54" y="54"/>
                  </a:lnTo>
                  <a:lnTo>
                    <a:pt x="54" y="39"/>
                  </a:lnTo>
                  <a:lnTo>
                    <a:pt x="50" y="23"/>
                  </a:lnTo>
                  <a:lnTo>
                    <a:pt x="50" y="16"/>
                  </a:lnTo>
                  <a:lnTo>
                    <a:pt x="46" y="12"/>
                  </a:lnTo>
                  <a:lnTo>
                    <a:pt x="42" y="8"/>
                  </a:lnTo>
                  <a:lnTo>
                    <a:pt x="35" y="8"/>
                  </a:lnTo>
                  <a:lnTo>
                    <a:pt x="31" y="8"/>
                  </a:lnTo>
                  <a:lnTo>
                    <a:pt x="27" y="12"/>
                  </a:lnTo>
                  <a:lnTo>
                    <a:pt x="23" y="19"/>
                  </a:lnTo>
                  <a:lnTo>
                    <a:pt x="19" y="35"/>
                  </a:lnTo>
                  <a:lnTo>
                    <a:pt x="19" y="50"/>
                  </a:lnTo>
                  <a:lnTo>
                    <a:pt x="15" y="62"/>
                  </a:lnTo>
                  <a:close/>
                </a:path>
              </a:pathLst>
            </a:custGeom>
            <a:solidFill>
              <a:srgbClr val="000000"/>
            </a:solidFill>
            <a:ln w="0">
              <a:solidFill>
                <a:srgbClr val="000000"/>
              </a:solidFill>
              <a:round/>
              <a:headEnd/>
              <a:tailEnd/>
            </a:ln>
          </p:spPr>
          <p:txBody>
            <a:bodyPr/>
            <a:lstStyle/>
            <a:p>
              <a:endParaRPr lang="en-CA"/>
            </a:p>
          </p:txBody>
        </p:sp>
        <p:sp>
          <p:nvSpPr>
            <p:cNvPr id="15617" name="Rectangle 240"/>
            <p:cNvSpPr>
              <a:spLocks noChangeArrowheads="1"/>
            </p:cNvSpPr>
            <p:nvPr/>
          </p:nvSpPr>
          <p:spPr bwMode="auto">
            <a:xfrm>
              <a:off x="3304" y="25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5618" name="Freeform 241"/>
            <p:cNvSpPr>
              <a:spLocks noEditPoints="1"/>
            </p:cNvSpPr>
            <p:nvPr/>
          </p:nvSpPr>
          <p:spPr bwMode="auto">
            <a:xfrm>
              <a:off x="3503" y="2569"/>
              <a:ext cx="69" cy="119"/>
            </a:xfrm>
            <a:custGeom>
              <a:avLst/>
              <a:gdLst>
                <a:gd name="T0" fmla="*/ 0 w 69"/>
                <a:gd name="T1" fmla="*/ 62 h 119"/>
                <a:gd name="T2" fmla="*/ 0 w 69"/>
                <a:gd name="T3" fmla="*/ 42 h 119"/>
                <a:gd name="T4" fmla="*/ 4 w 69"/>
                <a:gd name="T5" fmla="*/ 27 h 119"/>
                <a:gd name="T6" fmla="*/ 12 w 69"/>
                <a:gd name="T7" fmla="*/ 16 h 119"/>
                <a:gd name="T8" fmla="*/ 20 w 69"/>
                <a:gd name="T9" fmla="*/ 8 h 119"/>
                <a:gd name="T10" fmla="*/ 27 w 69"/>
                <a:gd name="T11" fmla="*/ 4 h 119"/>
                <a:gd name="T12" fmla="*/ 35 w 69"/>
                <a:gd name="T13" fmla="*/ 0 h 119"/>
                <a:gd name="T14" fmla="*/ 43 w 69"/>
                <a:gd name="T15" fmla="*/ 4 h 119"/>
                <a:gd name="T16" fmla="*/ 50 w 69"/>
                <a:gd name="T17" fmla="*/ 8 h 119"/>
                <a:gd name="T18" fmla="*/ 58 w 69"/>
                <a:gd name="T19" fmla="*/ 16 h 119"/>
                <a:gd name="T20" fmla="*/ 62 w 69"/>
                <a:gd name="T21" fmla="*/ 27 h 119"/>
                <a:gd name="T22" fmla="*/ 66 w 69"/>
                <a:gd name="T23" fmla="*/ 42 h 119"/>
                <a:gd name="T24" fmla="*/ 69 w 69"/>
                <a:gd name="T25" fmla="*/ 58 h 119"/>
                <a:gd name="T26" fmla="*/ 66 w 69"/>
                <a:gd name="T27" fmla="*/ 77 h 119"/>
                <a:gd name="T28" fmla="*/ 62 w 69"/>
                <a:gd name="T29" fmla="*/ 92 h 119"/>
                <a:gd name="T30" fmla="*/ 58 w 69"/>
                <a:gd name="T31" fmla="*/ 104 h 119"/>
                <a:gd name="T32" fmla="*/ 50 w 69"/>
                <a:gd name="T33" fmla="*/ 111 h 119"/>
                <a:gd name="T34" fmla="*/ 43 w 69"/>
                <a:gd name="T35" fmla="*/ 115 h 119"/>
                <a:gd name="T36" fmla="*/ 35 w 69"/>
                <a:gd name="T37" fmla="*/ 119 h 119"/>
                <a:gd name="T38" fmla="*/ 23 w 69"/>
                <a:gd name="T39" fmla="*/ 115 h 119"/>
                <a:gd name="T40" fmla="*/ 16 w 69"/>
                <a:gd name="T41" fmla="*/ 108 h 119"/>
                <a:gd name="T42" fmla="*/ 8 w 69"/>
                <a:gd name="T43" fmla="*/ 100 h 119"/>
                <a:gd name="T44" fmla="*/ 0 w 69"/>
                <a:gd name="T45" fmla="*/ 81 h 119"/>
                <a:gd name="T46" fmla="*/ 0 w 69"/>
                <a:gd name="T47" fmla="*/ 62 h 119"/>
                <a:gd name="T48" fmla="*/ 16 w 69"/>
                <a:gd name="T49" fmla="*/ 62 h 119"/>
                <a:gd name="T50" fmla="*/ 16 w 69"/>
                <a:gd name="T51" fmla="*/ 85 h 119"/>
                <a:gd name="T52" fmla="*/ 20 w 69"/>
                <a:gd name="T53" fmla="*/ 100 h 119"/>
                <a:gd name="T54" fmla="*/ 23 w 69"/>
                <a:gd name="T55" fmla="*/ 108 h 119"/>
                <a:gd name="T56" fmla="*/ 27 w 69"/>
                <a:gd name="T57" fmla="*/ 111 h 119"/>
                <a:gd name="T58" fmla="*/ 35 w 69"/>
                <a:gd name="T59" fmla="*/ 111 h 119"/>
                <a:gd name="T60" fmla="*/ 39 w 69"/>
                <a:gd name="T61" fmla="*/ 111 h 119"/>
                <a:gd name="T62" fmla="*/ 43 w 69"/>
                <a:gd name="T63" fmla="*/ 108 h 119"/>
                <a:gd name="T64" fmla="*/ 46 w 69"/>
                <a:gd name="T65" fmla="*/ 104 h 119"/>
                <a:gd name="T66" fmla="*/ 50 w 69"/>
                <a:gd name="T67" fmla="*/ 96 h 119"/>
                <a:gd name="T68" fmla="*/ 50 w 69"/>
                <a:gd name="T69" fmla="*/ 77 h 119"/>
                <a:gd name="T70" fmla="*/ 54 w 69"/>
                <a:gd name="T71" fmla="*/ 54 h 119"/>
                <a:gd name="T72" fmla="*/ 50 w 69"/>
                <a:gd name="T73" fmla="*/ 39 h 119"/>
                <a:gd name="T74" fmla="*/ 50 w 69"/>
                <a:gd name="T75" fmla="*/ 23 h 119"/>
                <a:gd name="T76" fmla="*/ 46 w 69"/>
                <a:gd name="T77" fmla="*/ 16 h 119"/>
                <a:gd name="T78" fmla="*/ 43 w 69"/>
                <a:gd name="T79" fmla="*/ 12 h 119"/>
                <a:gd name="T80" fmla="*/ 39 w 69"/>
                <a:gd name="T81" fmla="*/ 8 h 119"/>
                <a:gd name="T82" fmla="*/ 35 w 69"/>
                <a:gd name="T83" fmla="*/ 8 h 119"/>
                <a:gd name="T84" fmla="*/ 27 w 69"/>
                <a:gd name="T85" fmla="*/ 8 h 119"/>
                <a:gd name="T86" fmla="*/ 23 w 69"/>
                <a:gd name="T87" fmla="*/ 12 h 119"/>
                <a:gd name="T88" fmla="*/ 20 w 69"/>
                <a:gd name="T89" fmla="*/ 19 h 119"/>
                <a:gd name="T90" fmla="*/ 16 w 69"/>
                <a:gd name="T91" fmla="*/ 35 h 119"/>
                <a:gd name="T92" fmla="*/ 16 w 69"/>
                <a:gd name="T93" fmla="*/ 50 h 119"/>
                <a:gd name="T94" fmla="*/ 16 w 69"/>
                <a:gd name="T95" fmla="*/ 62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2"/>
                  </a:moveTo>
                  <a:lnTo>
                    <a:pt x="0" y="42"/>
                  </a:lnTo>
                  <a:lnTo>
                    <a:pt x="4" y="27"/>
                  </a:lnTo>
                  <a:lnTo>
                    <a:pt x="12" y="16"/>
                  </a:lnTo>
                  <a:lnTo>
                    <a:pt x="20" y="8"/>
                  </a:lnTo>
                  <a:lnTo>
                    <a:pt x="27" y="4"/>
                  </a:lnTo>
                  <a:lnTo>
                    <a:pt x="35" y="0"/>
                  </a:lnTo>
                  <a:lnTo>
                    <a:pt x="43" y="4"/>
                  </a:lnTo>
                  <a:lnTo>
                    <a:pt x="50" y="8"/>
                  </a:lnTo>
                  <a:lnTo>
                    <a:pt x="58" y="16"/>
                  </a:lnTo>
                  <a:lnTo>
                    <a:pt x="62" y="27"/>
                  </a:lnTo>
                  <a:lnTo>
                    <a:pt x="66" y="42"/>
                  </a:lnTo>
                  <a:lnTo>
                    <a:pt x="69" y="58"/>
                  </a:lnTo>
                  <a:lnTo>
                    <a:pt x="66" y="77"/>
                  </a:lnTo>
                  <a:lnTo>
                    <a:pt x="62" y="92"/>
                  </a:lnTo>
                  <a:lnTo>
                    <a:pt x="58" y="104"/>
                  </a:lnTo>
                  <a:lnTo>
                    <a:pt x="50" y="111"/>
                  </a:lnTo>
                  <a:lnTo>
                    <a:pt x="43" y="115"/>
                  </a:lnTo>
                  <a:lnTo>
                    <a:pt x="35" y="119"/>
                  </a:lnTo>
                  <a:lnTo>
                    <a:pt x="23" y="115"/>
                  </a:lnTo>
                  <a:lnTo>
                    <a:pt x="16" y="108"/>
                  </a:lnTo>
                  <a:lnTo>
                    <a:pt x="8" y="100"/>
                  </a:lnTo>
                  <a:lnTo>
                    <a:pt x="0" y="81"/>
                  </a:lnTo>
                  <a:lnTo>
                    <a:pt x="0" y="62"/>
                  </a:lnTo>
                  <a:close/>
                  <a:moveTo>
                    <a:pt x="16" y="62"/>
                  </a:moveTo>
                  <a:lnTo>
                    <a:pt x="16" y="85"/>
                  </a:lnTo>
                  <a:lnTo>
                    <a:pt x="20" y="100"/>
                  </a:lnTo>
                  <a:lnTo>
                    <a:pt x="23" y="108"/>
                  </a:lnTo>
                  <a:lnTo>
                    <a:pt x="27" y="111"/>
                  </a:lnTo>
                  <a:lnTo>
                    <a:pt x="35" y="111"/>
                  </a:lnTo>
                  <a:lnTo>
                    <a:pt x="39" y="111"/>
                  </a:lnTo>
                  <a:lnTo>
                    <a:pt x="43" y="108"/>
                  </a:lnTo>
                  <a:lnTo>
                    <a:pt x="46" y="104"/>
                  </a:lnTo>
                  <a:lnTo>
                    <a:pt x="50" y="96"/>
                  </a:lnTo>
                  <a:lnTo>
                    <a:pt x="50" y="77"/>
                  </a:lnTo>
                  <a:lnTo>
                    <a:pt x="54" y="54"/>
                  </a:lnTo>
                  <a:lnTo>
                    <a:pt x="50" y="39"/>
                  </a:lnTo>
                  <a:lnTo>
                    <a:pt x="50" y="23"/>
                  </a:lnTo>
                  <a:lnTo>
                    <a:pt x="46" y="16"/>
                  </a:lnTo>
                  <a:lnTo>
                    <a:pt x="43" y="12"/>
                  </a:lnTo>
                  <a:lnTo>
                    <a:pt x="39" y="8"/>
                  </a:lnTo>
                  <a:lnTo>
                    <a:pt x="35" y="8"/>
                  </a:lnTo>
                  <a:lnTo>
                    <a:pt x="27" y="8"/>
                  </a:lnTo>
                  <a:lnTo>
                    <a:pt x="23" y="12"/>
                  </a:lnTo>
                  <a:lnTo>
                    <a:pt x="20" y="19"/>
                  </a:lnTo>
                  <a:lnTo>
                    <a:pt x="16" y="35"/>
                  </a:lnTo>
                  <a:lnTo>
                    <a:pt x="16" y="50"/>
                  </a:lnTo>
                  <a:lnTo>
                    <a:pt x="16" y="62"/>
                  </a:lnTo>
                  <a:close/>
                </a:path>
              </a:pathLst>
            </a:custGeom>
            <a:solidFill>
              <a:srgbClr val="000000"/>
            </a:solidFill>
            <a:ln w="0">
              <a:solidFill>
                <a:srgbClr val="000000"/>
              </a:solidFill>
              <a:round/>
              <a:headEnd/>
              <a:tailEnd/>
            </a:ln>
          </p:spPr>
          <p:txBody>
            <a:bodyPr/>
            <a:lstStyle/>
            <a:p>
              <a:endParaRPr lang="en-CA"/>
            </a:p>
          </p:txBody>
        </p:sp>
        <p:sp>
          <p:nvSpPr>
            <p:cNvPr id="15619" name="Rectangle 242"/>
            <p:cNvSpPr>
              <a:spLocks noChangeArrowheads="1"/>
            </p:cNvSpPr>
            <p:nvPr/>
          </p:nvSpPr>
          <p:spPr bwMode="auto">
            <a:xfrm>
              <a:off x="4071" y="25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5620" name="Freeform 243"/>
            <p:cNvSpPr>
              <a:spLocks noEditPoints="1"/>
            </p:cNvSpPr>
            <p:nvPr/>
          </p:nvSpPr>
          <p:spPr bwMode="auto">
            <a:xfrm>
              <a:off x="4267" y="2569"/>
              <a:ext cx="69" cy="119"/>
            </a:xfrm>
            <a:custGeom>
              <a:avLst/>
              <a:gdLst>
                <a:gd name="T0" fmla="*/ 0 w 69"/>
                <a:gd name="T1" fmla="*/ 62 h 119"/>
                <a:gd name="T2" fmla="*/ 0 w 69"/>
                <a:gd name="T3" fmla="*/ 42 h 119"/>
                <a:gd name="T4" fmla="*/ 8 w 69"/>
                <a:gd name="T5" fmla="*/ 27 h 119"/>
                <a:gd name="T6" fmla="*/ 11 w 69"/>
                <a:gd name="T7" fmla="*/ 16 h 119"/>
                <a:gd name="T8" fmla="*/ 19 w 69"/>
                <a:gd name="T9" fmla="*/ 8 h 119"/>
                <a:gd name="T10" fmla="*/ 27 w 69"/>
                <a:gd name="T11" fmla="*/ 4 h 119"/>
                <a:gd name="T12" fmla="*/ 34 w 69"/>
                <a:gd name="T13" fmla="*/ 0 h 119"/>
                <a:gd name="T14" fmla="*/ 42 w 69"/>
                <a:gd name="T15" fmla="*/ 4 h 119"/>
                <a:gd name="T16" fmla="*/ 50 w 69"/>
                <a:gd name="T17" fmla="*/ 8 h 119"/>
                <a:gd name="T18" fmla="*/ 57 w 69"/>
                <a:gd name="T19" fmla="*/ 16 h 119"/>
                <a:gd name="T20" fmla="*/ 65 w 69"/>
                <a:gd name="T21" fmla="*/ 27 h 119"/>
                <a:gd name="T22" fmla="*/ 69 w 69"/>
                <a:gd name="T23" fmla="*/ 42 h 119"/>
                <a:gd name="T24" fmla="*/ 69 w 69"/>
                <a:gd name="T25" fmla="*/ 58 h 119"/>
                <a:gd name="T26" fmla="*/ 69 w 69"/>
                <a:gd name="T27" fmla="*/ 77 h 119"/>
                <a:gd name="T28" fmla="*/ 65 w 69"/>
                <a:gd name="T29" fmla="*/ 92 h 119"/>
                <a:gd name="T30" fmla="*/ 57 w 69"/>
                <a:gd name="T31" fmla="*/ 104 h 119"/>
                <a:gd name="T32" fmla="*/ 50 w 69"/>
                <a:gd name="T33" fmla="*/ 111 h 119"/>
                <a:gd name="T34" fmla="*/ 42 w 69"/>
                <a:gd name="T35" fmla="*/ 115 h 119"/>
                <a:gd name="T36" fmla="*/ 34 w 69"/>
                <a:gd name="T37" fmla="*/ 119 h 119"/>
                <a:gd name="T38" fmla="*/ 27 w 69"/>
                <a:gd name="T39" fmla="*/ 115 h 119"/>
                <a:gd name="T40" fmla="*/ 15 w 69"/>
                <a:gd name="T41" fmla="*/ 108 h 119"/>
                <a:gd name="T42" fmla="*/ 8 w 69"/>
                <a:gd name="T43" fmla="*/ 100 h 119"/>
                <a:gd name="T44" fmla="*/ 4 w 69"/>
                <a:gd name="T45" fmla="*/ 81 h 119"/>
                <a:gd name="T46" fmla="*/ 0 w 69"/>
                <a:gd name="T47" fmla="*/ 62 h 119"/>
                <a:gd name="T48" fmla="*/ 15 w 69"/>
                <a:gd name="T49" fmla="*/ 62 h 119"/>
                <a:gd name="T50" fmla="*/ 19 w 69"/>
                <a:gd name="T51" fmla="*/ 85 h 119"/>
                <a:gd name="T52" fmla="*/ 23 w 69"/>
                <a:gd name="T53" fmla="*/ 100 h 119"/>
                <a:gd name="T54" fmla="*/ 27 w 69"/>
                <a:gd name="T55" fmla="*/ 108 h 119"/>
                <a:gd name="T56" fmla="*/ 31 w 69"/>
                <a:gd name="T57" fmla="*/ 111 h 119"/>
                <a:gd name="T58" fmla="*/ 34 w 69"/>
                <a:gd name="T59" fmla="*/ 111 h 119"/>
                <a:gd name="T60" fmla="*/ 38 w 69"/>
                <a:gd name="T61" fmla="*/ 111 h 119"/>
                <a:gd name="T62" fmla="*/ 42 w 69"/>
                <a:gd name="T63" fmla="*/ 108 h 119"/>
                <a:gd name="T64" fmla="*/ 46 w 69"/>
                <a:gd name="T65" fmla="*/ 104 h 119"/>
                <a:gd name="T66" fmla="*/ 50 w 69"/>
                <a:gd name="T67" fmla="*/ 96 h 119"/>
                <a:gd name="T68" fmla="*/ 54 w 69"/>
                <a:gd name="T69" fmla="*/ 77 h 119"/>
                <a:gd name="T70" fmla="*/ 54 w 69"/>
                <a:gd name="T71" fmla="*/ 54 h 119"/>
                <a:gd name="T72" fmla="*/ 54 w 69"/>
                <a:gd name="T73" fmla="*/ 39 h 119"/>
                <a:gd name="T74" fmla="*/ 50 w 69"/>
                <a:gd name="T75" fmla="*/ 23 h 119"/>
                <a:gd name="T76" fmla="*/ 46 w 69"/>
                <a:gd name="T77" fmla="*/ 16 h 119"/>
                <a:gd name="T78" fmla="*/ 42 w 69"/>
                <a:gd name="T79" fmla="*/ 12 h 119"/>
                <a:gd name="T80" fmla="*/ 38 w 69"/>
                <a:gd name="T81" fmla="*/ 8 h 119"/>
                <a:gd name="T82" fmla="*/ 34 w 69"/>
                <a:gd name="T83" fmla="*/ 8 h 119"/>
                <a:gd name="T84" fmla="*/ 31 w 69"/>
                <a:gd name="T85" fmla="*/ 8 h 119"/>
                <a:gd name="T86" fmla="*/ 27 w 69"/>
                <a:gd name="T87" fmla="*/ 12 h 119"/>
                <a:gd name="T88" fmla="*/ 19 w 69"/>
                <a:gd name="T89" fmla="*/ 19 h 119"/>
                <a:gd name="T90" fmla="*/ 19 w 69"/>
                <a:gd name="T91" fmla="*/ 35 h 119"/>
                <a:gd name="T92" fmla="*/ 15 w 69"/>
                <a:gd name="T93" fmla="*/ 50 h 119"/>
                <a:gd name="T94" fmla="*/ 15 w 69"/>
                <a:gd name="T95" fmla="*/ 62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2"/>
                  </a:moveTo>
                  <a:lnTo>
                    <a:pt x="0" y="42"/>
                  </a:lnTo>
                  <a:lnTo>
                    <a:pt x="8" y="27"/>
                  </a:lnTo>
                  <a:lnTo>
                    <a:pt x="11" y="16"/>
                  </a:lnTo>
                  <a:lnTo>
                    <a:pt x="19" y="8"/>
                  </a:lnTo>
                  <a:lnTo>
                    <a:pt x="27" y="4"/>
                  </a:lnTo>
                  <a:lnTo>
                    <a:pt x="34" y="0"/>
                  </a:lnTo>
                  <a:lnTo>
                    <a:pt x="42" y="4"/>
                  </a:lnTo>
                  <a:lnTo>
                    <a:pt x="50" y="8"/>
                  </a:lnTo>
                  <a:lnTo>
                    <a:pt x="57" y="16"/>
                  </a:lnTo>
                  <a:lnTo>
                    <a:pt x="65" y="27"/>
                  </a:lnTo>
                  <a:lnTo>
                    <a:pt x="69" y="42"/>
                  </a:lnTo>
                  <a:lnTo>
                    <a:pt x="69" y="58"/>
                  </a:lnTo>
                  <a:lnTo>
                    <a:pt x="69" y="77"/>
                  </a:lnTo>
                  <a:lnTo>
                    <a:pt x="65" y="92"/>
                  </a:lnTo>
                  <a:lnTo>
                    <a:pt x="57" y="104"/>
                  </a:lnTo>
                  <a:lnTo>
                    <a:pt x="50" y="111"/>
                  </a:lnTo>
                  <a:lnTo>
                    <a:pt x="42" y="115"/>
                  </a:lnTo>
                  <a:lnTo>
                    <a:pt x="34" y="119"/>
                  </a:lnTo>
                  <a:lnTo>
                    <a:pt x="27" y="115"/>
                  </a:lnTo>
                  <a:lnTo>
                    <a:pt x="15" y="108"/>
                  </a:lnTo>
                  <a:lnTo>
                    <a:pt x="8" y="100"/>
                  </a:lnTo>
                  <a:lnTo>
                    <a:pt x="4" y="81"/>
                  </a:lnTo>
                  <a:lnTo>
                    <a:pt x="0" y="62"/>
                  </a:lnTo>
                  <a:close/>
                  <a:moveTo>
                    <a:pt x="15" y="62"/>
                  </a:moveTo>
                  <a:lnTo>
                    <a:pt x="19" y="85"/>
                  </a:lnTo>
                  <a:lnTo>
                    <a:pt x="23" y="100"/>
                  </a:lnTo>
                  <a:lnTo>
                    <a:pt x="27" y="108"/>
                  </a:lnTo>
                  <a:lnTo>
                    <a:pt x="31" y="111"/>
                  </a:lnTo>
                  <a:lnTo>
                    <a:pt x="34" y="111"/>
                  </a:lnTo>
                  <a:lnTo>
                    <a:pt x="38" y="111"/>
                  </a:lnTo>
                  <a:lnTo>
                    <a:pt x="42" y="108"/>
                  </a:lnTo>
                  <a:lnTo>
                    <a:pt x="46" y="104"/>
                  </a:lnTo>
                  <a:lnTo>
                    <a:pt x="50" y="96"/>
                  </a:lnTo>
                  <a:lnTo>
                    <a:pt x="54" y="77"/>
                  </a:lnTo>
                  <a:lnTo>
                    <a:pt x="54" y="54"/>
                  </a:lnTo>
                  <a:lnTo>
                    <a:pt x="54" y="39"/>
                  </a:lnTo>
                  <a:lnTo>
                    <a:pt x="50" y="23"/>
                  </a:lnTo>
                  <a:lnTo>
                    <a:pt x="46" y="16"/>
                  </a:lnTo>
                  <a:lnTo>
                    <a:pt x="42" y="12"/>
                  </a:lnTo>
                  <a:lnTo>
                    <a:pt x="38" y="8"/>
                  </a:lnTo>
                  <a:lnTo>
                    <a:pt x="34" y="8"/>
                  </a:lnTo>
                  <a:lnTo>
                    <a:pt x="31" y="8"/>
                  </a:lnTo>
                  <a:lnTo>
                    <a:pt x="27" y="12"/>
                  </a:lnTo>
                  <a:lnTo>
                    <a:pt x="19" y="19"/>
                  </a:lnTo>
                  <a:lnTo>
                    <a:pt x="19" y="35"/>
                  </a:lnTo>
                  <a:lnTo>
                    <a:pt x="15" y="50"/>
                  </a:lnTo>
                  <a:lnTo>
                    <a:pt x="15" y="62"/>
                  </a:lnTo>
                  <a:close/>
                </a:path>
              </a:pathLst>
            </a:custGeom>
            <a:solidFill>
              <a:srgbClr val="000000"/>
            </a:solidFill>
            <a:ln w="0">
              <a:solidFill>
                <a:srgbClr val="000000"/>
              </a:solidFill>
              <a:round/>
              <a:headEnd/>
              <a:tailEnd/>
            </a:ln>
          </p:spPr>
          <p:txBody>
            <a:bodyPr/>
            <a:lstStyle/>
            <a:p>
              <a:endParaRPr lang="en-CA"/>
            </a:p>
          </p:txBody>
        </p:sp>
        <p:sp>
          <p:nvSpPr>
            <p:cNvPr id="15621" name="Rectangle 244"/>
            <p:cNvSpPr>
              <a:spLocks noChangeArrowheads="1"/>
            </p:cNvSpPr>
            <p:nvPr/>
          </p:nvSpPr>
          <p:spPr bwMode="auto">
            <a:xfrm>
              <a:off x="4670" y="2535"/>
              <a:ext cx="7" cy="207"/>
            </a:xfrm>
            <a:prstGeom prst="rect">
              <a:avLst/>
            </a:prstGeom>
            <a:solidFill>
              <a:srgbClr val="000000"/>
            </a:solidFill>
            <a:ln w="0">
              <a:solidFill>
                <a:srgbClr val="000000"/>
              </a:solidFill>
              <a:miter lim="800000"/>
              <a:headEnd/>
              <a:tailEnd/>
            </a:ln>
          </p:spPr>
          <p:txBody>
            <a:bodyPr/>
            <a:lstStyle/>
            <a:p>
              <a:endParaRPr lang="en-US"/>
            </a:p>
          </p:txBody>
        </p:sp>
        <p:sp>
          <p:nvSpPr>
            <p:cNvPr id="15622" name="Freeform 245"/>
            <p:cNvSpPr>
              <a:spLocks noEditPoints="1"/>
            </p:cNvSpPr>
            <p:nvPr/>
          </p:nvSpPr>
          <p:spPr bwMode="auto">
            <a:xfrm>
              <a:off x="4869" y="2569"/>
              <a:ext cx="73" cy="119"/>
            </a:xfrm>
            <a:custGeom>
              <a:avLst/>
              <a:gdLst>
                <a:gd name="T0" fmla="*/ 0 w 73"/>
                <a:gd name="T1" fmla="*/ 62 h 119"/>
                <a:gd name="T2" fmla="*/ 4 w 73"/>
                <a:gd name="T3" fmla="*/ 42 h 119"/>
                <a:gd name="T4" fmla="*/ 8 w 73"/>
                <a:gd name="T5" fmla="*/ 27 h 119"/>
                <a:gd name="T6" fmla="*/ 12 w 73"/>
                <a:gd name="T7" fmla="*/ 16 h 119"/>
                <a:gd name="T8" fmla="*/ 23 w 73"/>
                <a:gd name="T9" fmla="*/ 8 h 119"/>
                <a:gd name="T10" fmla="*/ 31 w 73"/>
                <a:gd name="T11" fmla="*/ 4 h 119"/>
                <a:gd name="T12" fmla="*/ 39 w 73"/>
                <a:gd name="T13" fmla="*/ 0 h 119"/>
                <a:gd name="T14" fmla="*/ 46 w 73"/>
                <a:gd name="T15" fmla="*/ 4 h 119"/>
                <a:gd name="T16" fmla="*/ 54 w 73"/>
                <a:gd name="T17" fmla="*/ 8 h 119"/>
                <a:gd name="T18" fmla="*/ 58 w 73"/>
                <a:gd name="T19" fmla="*/ 16 h 119"/>
                <a:gd name="T20" fmla="*/ 66 w 73"/>
                <a:gd name="T21" fmla="*/ 27 h 119"/>
                <a:gd name="T22" fmla="*/ 69 w 73"/>
                <a:gd name="T23" fmla="*/ 42 h 119"/>
                <a:gd name="T24" fmla="*/ 73 w 73"/>
                <a:gd name="T25" fmla="*/ 58 h 119"/>
                <a:gd name="T26" fmla="*/ 69 w 73"/>
                <a:gd name="T27" fmla="*/ 77 h 119"/>
                <a:gd name="T28" fmla="*/ 66 w 73"/>
                <a:gd name="T29" fmla="*/ 92 h 119"/>
                <a:gd name="T30" fmla="*/ 62 w 73"/>
                <a:gd name="T31" fmla="*/ 104 h 119"/>
                <a:gd name="T32" fmla="*/ 54 w 73"/>
                <a:gd name="T33" fmla="*/ 111 h 119"/>
                <a:gd name="T34" fmla="*/ 42 w 73"/>
                <a:gd name="T35" fmla="*/ 115 h 119"/>
                <a:gd name="T36" fmla="*/ 35 w 73"/>
                <a:gd name="T37" fmla="*/ 119 h 119"/>
                <a:gd name="T38" fmla="*/ 27 w 73"/>
                <a:gd name="T39" fmla="*/ 115 h 119"/>
                <a:gd name="T40" fmla="*/ 19 w 73"/>
                <a:gd name="T41" fmla="*/ 108 h 119"/>
                <a:gd name="T42" fmla="*/ 12 w 73"/>
                <a:gd name="T43" fmla="*/ 100 h 119"/>
                <a:gd name="T44" fmla="*/ 4 w 73"/>
                <a:gd name="T45" fmla="*/ 81 h 119"/>
                <a:gd name="T46" fmla="*/ 0 w 73"/>
                <a:gd name="T47" fmla="*/ 62 h 119"/>
                <a:gd name="T48" fmla="*/ 16 w 73"/>
                <a:gd name="T49" fmla="*/ 62 h 119"/>
                <a:gd name="T50" fmla="*/ 19 w 73"/>
                <a:gd name="T51" fmla="*/ 85 h 119"/>
                <a:gd name="T52" fmla="*/ 23 w 73"/>
                <a:gd name="T53" fmla="*/ 100 h 119"/>
                <a:gd name="T54" fmla="*/ 27 w 73"/>
                <a:gd name="T55" fmla="*/ 108 h 119"/>
                <a:gd name="T56" fmla="*/ 31 w 73"/>
                <a:gd name="T57" fmla="*/ 111 h 119"/>
                <a:gd name="T58" fmla="*/ 35 w 73"/>
                <a:gd name="T59" fmla="*/ 111 h 119"/>
                <a:gd name="T60" fmla="*/ 42 w 73"/>
                <a:gd name="T61" fmla="*/ 111 h 119"/>
                <a:gd name="T62" fmla="*/ 46 w 73"/>
                <a:gd name="T63" fmla="*/ 108 h 119"/>
                <a:gd name="T64" fmla="*/ 50 w 73"/>
                <a:gd name="T65" fmla="*/ 104 h 119"/>
                <a:gd name="T66" fmla="*/ 54 w 73"/>
                <a:gd name="T67" fmla="*/ 96 h 119"/>
                <a:gd name="T68" fmla="*/ 54 w 73"/>
                <a:gd name="T69" fmla="*/ 77 h 119"/>
                <a:gd name="T70" fmla="*/ 54 w 73"/>
                <a:gd name="T71" fmla="*/ 54 h 119"/>
                <a:gd name="T72" fmla="*/ 54 w 73"/>
                <a:gd name="T73" fmla="*/ 39 h 119"/>
                <a:gd name="T74" fmla="*/ 50 w 73"/>
                <a:gd name="T75" fmla="*/ 23 h 119"/>
                <a:gd name="T76" fmla="*/ 50 w 73"/>
                <a:gd name="T77" fmla="*/ 16 h 119"/>
                <a:gd name="T78" fmla="*/ 46 w 73"/>
                <a:gd name="T79" fmla="*/ 12 h 119"/>
                <a:gd name="T80" fmla="*/ 42 w 73"/>
                <a:gd name="T81" fmla="*/ 8 h 119"/>
                <a:gd name="T82" fmla="*/ 39 w 73"/>
                <a:gd name="T83" fmla="*/ 8 h 119"/>
                <a:gd name="T84" fmla="*/ 31 w 73"/>
                <a:gd name="T85" fmla="*/ 8 h 119"/>
                <a:gd name="T86" fmla="*/ 27 w 73"/>
                <a:gd name="T87" fmla="*/ 12 h 119"/>
                <a:gd name="T88" fmla="*/ 23 w 73"/>
                <a:gd name="T89" fmla="*/ 19 h 119"/>
                <a:gd name="T90" fmla="*/ 19 w 73"/>
                <a:gd name="T91" fmla="*/ 35 h 119"/>
                <a:gd name="T92" fmla="*/ 19 w 73"/>
                <a:gd name="T93" fmla="*/ 50 h 119"/>
                <a:gd name="T94" fmla="*/ 16 w 73"/>
                <a:gd name="T95" fmla="*/ 62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9"/>
                <a:gd name="T146" fmla="*/ 73 w 73"/>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9">
                  <a:moveTo>
                    <a:pt x="0" y="62"/>
                  </a:moveTo>
                  <a:lnTo>
                    <a:pt x="4" y="42"/>
                  </a:lnTo>
                  <a:lnTo>
                    <a:pt x="8" y="27"/>
                  </a:lnTo>
                  <a:lnTo>
                    <a:pt x="12" y="16"/>
                  </a:lnTo>
                  <a:lnTo>
                    <a:pt x="23" y="8"/>
                  </a:lnTo>
                  <a:lnTo>
                    <a:pt x="31" y="4"/>
                  </a:lnTo>
                  <a:lnTo>
                    <a:pt x="39" y="0"/>
                  </a:lnTo>
                  <a:lnTo>
                    <a:pt x="46" y="4"/>
                  </a:lnTo>
                  <a:lnTo>
                    <a:pt x="54" y="8"/>
                  </a:lnTo>
                  <a:lnTo>
                    <a:pt x="58" y="16"/>
                  </a:lnTo>
                  <a:lnTo>
                    <a:pt x="66" y="27"/>
                  </a:lnTo>
                  <a:lnTo>
                    <a:pt x="69" y="42"/>
                  </a:lnTo>
                  <a:lnTo>
                    <a:pt x="73" y="58"/>
                  </a:lnTo>
                  <a:lnTo>
                    <a:pt x="69" y="77"/>
                  </a:lnTo>
                  <a:lnTo>
                    <a:pt x="66" y="92"/>
                  </a:lnTo>
                  <a:lnTo>
                    <a:pt x="62" y="104"/>
                  </a:lnTo>
                  <a:lnTo>
                    <a:pt x="54" y="111"/>
                  </a:lnTo>
                  <a:lnTo>
                    <a:pt x="42" y="115"/>
                  </a:lnTo>
                  <a:lnTo>
                    <a:pt x="35" y="119"/>
                  </a:lnTo>
                  <a:lnTo>
                    <a:pt x="27" y="115"/>
                  </a:lnTo>
                  <a:lnTo>
                    <a:pt x="19" y="108"/>
                  </a:lnTo>
                  <a:lnTo>
                    <a:pt x="12" y="100"/>
                  </a:lnTo>
                  <a:lnTo>
                    <a:pt x="4" y="81"/>
                  </a:lnTo>
                  <a:lnTo>
                    <a:pt x="0" y="62"/>
                  </a:lnTo>
                  <a:close/>
                  <a:moveTo>
                    <a:pt x="16" y="62"/>
                  </a:moveTo>
                  <a:lnTo>
                    <a:pt x="19" y="85"/>
                  </a:lnTo>
                  <a:lnTo>
                    <a:pt x="23" y="100"/>
                  </a:lnTo>
                  <a:lnTo>
                    <a:pt x="27" y="108"/>
                  </a:lnTo>
                  <a:lnTo>
                    <a:pt x="31" y="111"/>
                  </a:lnTo>
                  <a:lnTo>
                    <a:pt x="35" y="111"/>
                  </a:lnTo>
                  <a:lnTo>
                    <a:pt x="42" y="111"/>
                  </a:lnTo>
                  <a:lnTo>
                    <a:pt x="46" y="108"/>
                  </a:lnTo>
                  <a:lnTo>
                    <a:pt x="50" y="104"/>
                  </a:lnTo>
                  <a:lnTo>
                    <a:pt x="54" y="96"/>
                  </a:lnTo>
                  <a:lnTo>
                    <a:pt x="54" y="77"/>
                  </a:lnTo>
                  <a:lnTo>
                    <a:pt x="54" y="54"/>
                  </a:lnTo>
                  <a:lnTo>
                    <a:pt x="54" y="39"/>
                  </a:lnTo>
                  <a:lnTo>
                    <a:pt x="50" y="23"/>
                  </a:lnTo>
                  <a:lnTo>
                    <a:pt x="50" y="16"/>
                  </a:lnTo>
                  <a:lnTo>
                    <a:pt x="46" y="12"/>
                  </a:lnTo>
                  <a:lnTo>
                    <a:pt x="42" y="8"/>
                  </a:lnTo>
                  <a:lnTo>
                    <a:pt x="39" y="8"/>
                  </a:lnTo>
                  <a:lnTo>
                    <a:pt x="31" y="8"/>
                  </a:lnTo>
                  <a:lnTo>
                    <a:pt x="27" y="12"/>
                  </a:lnTo>
                  <a:lnTo>
                    <a:pt x="23" y="19"/>
                  </a:lnTo>
                  <a:lnTo>
                    <a:pt x="19" y="35"/>
                  </a:lnTo>
                  <a:lnTo>
                    <a:pt x="19" y="50"/>
                  </a:lnTo>
                  <a:lnTo>
                    <a:pt x="16" y="62"/>
                  </a:lnTo>
                  <a:close/>
                </a:path>
              </a:pathLst>
            </a:custGeom>
            <a:solidFill>
              <a:srgbClr val="000000"/>
            </a:solidFill>
            <a:ln w="0">
              <a:solidFill>
                <a:srgbClr val="000000"/>
              </a:solidFill>
              <a:round/>
              <a:headEnd/>
              <a:tailEnd/>
            </a:ln>
          </p:spPr>
          <p:txBody>
            <a:bodyPr/>
            <a:lstStyle/>
            <a:p>
              <a:endParaRPr lang="en-CA"/>
            </a:p>
          </p:txBody>
        </p:sp>
        <p:sp>
          <p:nvSpPr>
            <p:cNvPr id="15623" name="Rectangle 246"/>
            <p:cNvSpPr>
              <a:spLocks noChangeArrowheads="1"/>
            </p:cNvSpPr>
            <p:nvPr/>
          </p:nvSpPr>
          <p:spPr bwMode="auto">
            <a:xfrm>
              <a:off x="5268" y="25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5624" name="Rectangle 247"/>
            <p:cNvSpPr>
              <a:spLocks noChangeArrowheads="1"/>
            </p:cNvSpPr>
            <p:nvPr/>
          </p:nvSpPr>
          <p:spPr bwMode="auto">
            <a:xfrm>
              <a:off x="188" y="2749"/>
              <a:ext cx="8" cy="208"/>
            </a:xfrm>
            <a:prstGeom prst="rect">
              <a:avLst/>
            </a:prstGeom>
            <a:solidFill>
              <a:srgbClr val="000000"/>
            </a:solidFill>
            <a:ln w="0">
              <a:solidFill>
                <a:srgbClr val="000000"/>
              </a:solidFill>
              <a:miter lim="800000"/>
              <a:headEnd/>
              <a:tailEnd/>
            </a:ln>
          </p:spPr>
          <p:txBody>
            <a:bodyPr/>
            <a:lstStyle/>
            <a:p>
              <a:endParaRPr lang="en-US"/>
            </a:p>
          </p:txBody>
        </p:sp>
        <p:sp>
          <p:nvSpPr>
            <p:cNvPr id="15625" name="Freeform 248"/>
            <p:cNvSpPr>
              <a:spLocks/>
            </p:cNvSpPr>
            <p:nvPr/>
          </p:nvSpPr>
          <p:spPr bwMode="auto">
            <a:xfrm>
              <a:off x="254" y="2776"/>
              <a:ext cx="34" cy="115"/>
            </a:xfrm>
            <a:custGeom>
              <a:avLst/>
              <a:gdLst>
                <a:gd name="T0" fmla="*/ 26 w 34"/>
                <a:gd name="T1" fmla="*/ 0 h 115"/>
                <a:gd name="T2" fmla="*/ 26 w 34"/>
                <a:gd name="T3" fmla="*/ 100 h 115"/>
                <a:gd name="T4" fmla="*/ 26 w 34"/>
                <a:gd name="T5" fmla="*/ 108 h 115"/>
                <a:gd name="T6" fmla="*/ 26 w 34"/>
                <a:gd name="T7" fmla="*/ 112 h 115"/>
                <a:gd name="T8" fmla="*/ 26 w 34"/>
                <a:gd name="T9" fmla="*/ 112 h 115"/>
                <a:gd name="T10" fmla="*/ 30 w 34"/>
                <a:gd name="T11" fmla="*/ 115 h 115"/>
                <a:gd name="T12" fmla="*/ 30 w 34"/>
                <a:gd name="T13" fmla="*/ 115 h 115"/>
                <a:gd name="T14" fmla="*/ 34 w 34"/>
                <a:gd name="T15" fmla="*/ 115 h 115"/>
                <a:gd name="T16" fmla="*/ 34 w 34"/>
                <a:gd name="T17" fmla="*/ 115 h 115"/>
                <a:gd name="T18" fmla="*/ 0 w 34"/>
                <a:gd name="T19" fmla="*/ 115 h 115"/>
                <a:gd name="T20" fmla="*/ 0 w 34"/>
                <a:gd name="T21" fmla="*/ 115 h 115"/>
                <a:gd name="T22" fmla="*/ 3 w 34"/>
                <a:gd name="T23" fmla="*/ 115 h 115"/>
                <a:gd name="T24" fmla="*/ 7 w 34"/>
                <a:gd name="T25" fmla="*/ 115 h 115"/>
                <a:gd name="T26" fmla="*/ 11 w 34"/>
                <a:gd name="T27" fmla="*/ 112 h 115"/>
                <a:gd name="T28" fmla="*/ 11 w 34"/>
                <a:gd name="T29" fmla="*/ 112 h 115"/>
                <a:gd name="T30" fmla="*/ 11 w 34"/>
                <a:gd name="T31" fmla="*/ 108 h 115"/>
                <a:gd name="T32" fmla="*/ 11 w 34"/>
                <a:gd name="T33" fmla="*/ 100 h 115"/>
                <a:gd name="T34" fmla="*/ 11 w 34"/>
                <a:gd name="T35" fmla="*/ 31 h 115"/>
                <a:gd name="T36" fmla="*/ 11 w 34"/>
                <a:gd name="T37" fmla="*/ 20 h 115"/>
                <a:gd name="T38" fmla="*/ 11 w 34"/>
                <a:gd name="T39" fmla="*/ 16 h 115"/>
                <a:gd name="T40" fmla="*/ 11 w 34"/>
                <a:gd name="T41" fmla="*/ 12 h 115"/>
                <a:gd name="T42" fmla="*/ 11 w 34"/>
                <a:gd name="T43" fmla="*/ 8 h 115"/>
                <a:gd name="T44" fmla="*/ 7 w 34"/>
                <a:gd name="T45" fmla="*/ 8 h 115"/>
                <a:gd name="T46" fmla="*/ 7 w 34"/>
                <a:gd name="T47" fmla="*/ 8 h 115"/>
                <a:gd name="T48" fmla="*/ 3 w 34"/>
                <a:gd name="T49" fmla="*/ 8 h 115"/>
                <a:gd name="T50" fmla="*/ 3 w 34"/>
                <a:gd name="T51" fmla="*/ 12 h 115"/>
                <a:gd name="T52" fmla="*/ 0 w 34"/>
                <a:gd name="T53" fmla="*/ 8 h 115"/>
                <a:gd name="T54" fmla="*/ 23 w 34"/>
                <a:gd name="T55" fmla="*/ 0 h 115"/>
                <a:gd name="T56" fmla="*/ 26 w 34"/>
                <a:gd name="T57" fmla="*/ 0 h 11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4"/>
                <a:gd name="T88" fmla="*/ 0 h 115"/>
                <a:gd name="T89" fmla="*/ 34 w 34"/>
                <a:gd name="T90" fmla="*/ 115 h 11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4" h="115">
                  <a:moveTo>
                    <a:pt x="26" y="0"/>
                  </a:moveTo>
                  <a:lnTo>
                    <a:pt x="26" y="100"/>
                  </a:lnTo>
                  <a:lnTo>
                    <a:pt x="26" y="108"/>
                  </a:lnTo>
                  <a:lnTo>
                    <a:pt x="26" y="112"/>
                  </a:lnTo>
                  <a:lnTo>
                    <a:pt x="30" y="115"/>
                  </a:lnTo>
                  <a:lnTo>
                    <a:pt x="34" y="115"/>
                  </a:lnTo>
                  <a:lnTo>
                    <a:pt x="0" y="115"/>
                  </a:lnTo>
                  <a:lnTo>
                    <a:pt x="3" y="115"/>
                  </a:lnTo>
                  <a:lnTo>
                    <a:pt x="7" y="115"/>
                  </a:lnTo>
                  <a:lnTo>
                    <a:pt x="11" y="112"/>
                  </a:lnTo>
                  <a:lnTo>
                    <a:pt x="11" y="108"/>
                  </a:lnTo>
                  <a:lnTo>
                    <a:pt x="11" y="100"/>
                  </a:lnTo>
                  <a:lnTo>
                    <a:pt x="11" y="31"/>
                  </a:lnTo>
                  <a:lnTo>
                    <a:pt x="11" y="20"/>
                  </a:lnTo>
                  <a:lnTo>
                    <a:pt x="11" y="16"/>
                  </a:lnTo>
                  <a:lnTo>
                    <a:pt x="11" y="12"/>
                  </a:lnTo>
                  <a:lnTo>
                    <a:pt x="11" y="8"/>
                  </a:lnTo>
                  <a:lnTo>
                    <a:pt x="7" y="8"/>
                  </a:lnTo>
                  <a:lnTo>
                    <a:pt x="3" y="8"/>
                  </a:lnTo>
                  <a:lnTo>
                    <a:pt x="3" y="12"/>
                  </a:lnTo>
                  <a:lnTo>
                    <a:pt x="0" y="8"/>
                  </a:lnTo>
                  <a:lnTo>
                    <a:pt x="23" y="0"/>
                  </a:lnTo>
                  <a:lnTo>
                    <a:pt x="26" y="0"/>
                  </a:lnTo>
                  <a:close/>
                </a:path>
              </a:pathLst>
            </a:custGeom>
            <a:solidFill>
              <a:srgbClr val="000000"/>
            </a:solidFill>
            <a:ln w="0">
              <a:solidFill>
                <a:srgbClr val="000000"/>
              </a:solidFill>
              <a:round/>
              <a:headEnd/>
              <a:tailEnd/>
            </a:ln>
          </p:spPr>
          <p:txBody>
            <a:bodyPr/>
            <a:lstStyle/>
            <a:p>
              <a:endParaRPr lang="en-CA"/>
            </a:p>
          </p:txBody>
        </p:sp>
        <p:sp>
          <p:nvSpPr>
            <p:cNvPr id="15626" name="Freeform 249"/>
            <p:cNvSpPr>
              <a:spLocks/>
            </p:cNvSpPr>
            <p:nvPr/>
          </p:nvSpPr>
          <p:spPr bwMode="auto">
            <a:xfrm>
              <a:off x="296" y="2819"/>
              <a:ext cx="80" cy="76"/>
            </a:xfrm>
            <a:custGeom>
              <a:avLst/>
              <a:gdLst>
                <a:gd name="T0" fmla="*/ 73 w 80"/>
                <a:gd name="T1" fmla="*/ 0 h 76"/>
                <a:gd name="T2" fmla="*/ 73 w 80"/>
                <a:gd name="T3" fmla="*/ 46 h 76"/>
                <a:gd name="T4" fmla="*/ 73 w 80"/>
                <a:gd name="T5" fmla="*/ 57 h 76"/>
                <a:gd name="T6" fmla="*/ 73 w 80"/>
                <a:gd name="T7" fmla="*/ 61 h 76"/>
                <a:gd name="T8" fmla="*/ 73 w 80"/>
                <a:gd name="T9" fmla="*/ 65 h 76"/>
                <a:gd name="T10" fmla="*/ 73 w 80"/>
                <a:gd name="T11" fmla="*/ 65 h 76"/>
                <a:gd name="T12" fmla="*/ 73 w 80"/>
                <a:gd name="T13" fmla="*/ 65 h 76"/>
                <a:gd name="T14" fmla="*/ 77 w 80"/>
                <a:gd name="T15" fmla="*/ 65 h 76"/>
                <a:gd name="T16" fmla="*/ 77 w 80"/>
                <a:gd name="T17" fmla="*/ 65 h 76"/>
                <a:gd name="T18" fmla="*/ 80 w 80"/>
                <a:gd name="T19" fmla="*/ 65 h 76"/>
                <a:gd name="T20" fmla="*/ 80 w 80"/>
                <a:gd name="T21" fmla="*/ 69 h 76"/>
                <a:gd name="T22" fmla="*/ 61 w 80"/>
                <a:gd name="T23" fmla="*/ 76 h 76"/>
                <a:gd name="T24" fmla="*/ 57 w 80"/>
                <a:gd name="T25" fmla="*/ 76 h 76"/>
                <a:gd name="T26" fmla="*/ 57 w 80"/>
                <a:gd name="T27" fmla="*/ 61 h 76"/>
                <a:gd name="T28" fmla="*/ 50 w 80"/>
                <a:gd name="T29" fmla="*/ 69 h 76"/>
                <a:gd name="T30" fmla="*/ 42 w 80"/>
                <a:gd name="T31" fmla="*/ 72 h 76"/>
                <a:gd name="T32" fmla="*/ 38 w 80"/>
                <a:gd name="T33" fmla="*/ 76 h 76"/>
                <a:gd name="T34" fmla="*/ 30 w 80"/>
                <a:gd name="T35" fmla="*/ 76 h 76"/>
                <a:gd name="T36" fmla="*/ 27 w 80"/>
                <a:gd name="T37" fmla="*/ 76 h 76"/>
                <a:gd name="T38" fmla="*/ 19 w 80"/>
                <a:gd name="T39" fmla="*/ 72 h 76"/>
                <a:gd name="T40" fmla="*/ 15 w 80"/>
                <a:gd name="T41" fmla="*/ 69 h 76"/>
                <a:gd name="T42" fmla="*/ 15 w 80"/>
                <a:gd name="T43" fmla="*/ 61 h 76"/>
                <a:gd name="T44" fmla="*/ 11 w 80"/>
                <a:gd name="T45" fmla="*/ 57 h 76"/>
                <a:gd name="T46" fmla="*/ 11 w 80"/>
                <a:gd name="T47" fmla="*/ 46 h 76"/>
                <a:gd name="T48" fmla="*/ 11 w 80"/>
                <a:gd name="T49" fmla="*/ 11 h 76"/>
                <a:gd name="T50" fmla="*/ 11 w 80"/>
                <a:gd name="T51" fmla="*/ 7 h 76"/>
                <a:gd name="T52" fmla="*/ 11 w 80"/>
                <a:gd name="T53" fmla="*/ 3 h 76"/>
                <a:gd name="T54" fmla="*/ 7 w 80"/>
                <a:gd name="T55" fmla="*/ 3 h 76"/>
                <a:gd name="T56" fmla="*/ 7 w 80"/>
                <a:gd name="T57" fmla="*/ 0 h 76"/>
                <a:gd name="T58" fmla="*/ 4 w 80"/>
                <a:gd name="T59" fmla="*/ 0 h 76"/>
                <a:gd name="T60" fmla="*/ 0 w 80"/>
                <a:gd name="T61" fmla="*/ 0 h 76"/>
                <a:gd name="T62" fmla="*/ 0 w 80"/>
                <a:gd name="T63" fmla="*/ 0 h 76"/>
                <a:gd name="T64" fmla="*/ 27 w 80"/>
                <a:gd name="T65" fmla="*/ 0 h 76"/>
                <a:gd name="T66" fmla="*/ 27 w 80"/>
                <a:gd name="T67" fmla="*/ 49 h 76"/>
                <a:gd name="T68" fmla="*/ 27 w 80"/>
                <a:gd name="T69" fmla="*/ 57 h 76"/>
                <a:gd name="T70" fmla="*/ 30 w 80"/>
                <a:gd name="T71" fmla="*/ 61 h 76"/>
                <a:gd name="T72" fmla="*/ 34 w 80"/>
                <a:gd name="T73" fmla="*/ 65 h 76"/>
                <a:gd name="T74" fmla="*/ 38 w 80"/>
                <a:gd name="T75" fmla="*/ 65 h 76"/>
                <a:gd name="T76" fmla="*/ 42 w 80"/>
                <a:gd name="T77" fmla="*/ 65 h 76"/>
                <a:gd name="T78" fmla="*/ 46 w 80"/>
                <a:gd name="T79" fmla="*/ 65 h 76"/>
                <a:gd name="T80" fmla="*/ 50 w 80"/>
                <a:gd name="T81" fmla="*/ 61 h 76"/>
                <a:gd name="T82" fmla="*/ 57 w 80"/>
                <a:gd name="T83" fmla="*/ 53 h 76"/>
                <a:gd name="T84" fmla="*/ 57 w 80"/>
                <a:gd name="T85" fmla="*/ 11 h 76"/>
                <a:gd name="T86" fmla="*/ 57 w 80"/>
                <a:gd name="T87" fmla="*/ 7 h 76"/>
                <a:gd name="T88" fmla="*/ 53 w 80"/>
                <a:gd name="T89" fmla="*/ 3 h 76"/>
                <a:gd name="T90" fmla="*/ 53 w 80"/>
                <a:gd name="T91" fmla="*/ 0 h 76"/>
                <a:gd name="T92" fmla="*/ 46 w 80"/>
                <a:gd name="T93" fmla="*/ 0 h 76"/>
                <a:gd name="T94" fmla="*/ 46 w 80"/>
                <a:gd name="T95" fmla="*/ 0 h 76"/>
                <a:gd name="T96" fmla="*/ 73 w 80"/>
                <a:gd name="T97" fmla="*/ 0 h 7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80"/>
                <a:gd name="T148" fmla="*/ 0 h 76"/>
                <a:gd name="T149" fmla="*/ 80 w 80"/>
                <a:gd name="T150" fmla="*/ 76 h 7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80" h="76">
                  <a:moveTo>
                    <a:pt x="73" y="0"/>
                  </a:moveTo>
                  <a:lnTo>
                    <a:pt x="73" y="46"/>
                  </a:lnTo>
                  <a:lnTo>
                    <a:pt x="73" y="57"/>
                  </a:lnTo>
                  <a:lnTo>
                    <a:pt x="73" y="61"/>
                  </a:lnTo>
                  <a:lnTo>
                    <a:pt x="73" y="65"/>
                  </a:lnTo>
                  <a:lnTo>
                    <a:pt x="77" y="65"/>
                  </a:lnTo>
                  <a:lnTo>
                    <a:pt x="80" y="65"/>
                  </a:lnTo>
                  <a:lnTo>
                    <a:pt x="80" y="69"/>
                  </a:lnTo>
                  <a:lnTo>
                    <a:pt x="61" y="76"/>
                  </a:lnTo>
                  <a:lnTo>
                    <a:pt x="57" y="76"/>
                  </a:lnTo>
                  <a:lnTo>
                    <a:pt x="57" y="61"/>
                  </a:lnTo>
                  <a:lnTo>
                    <a:pt x="50" y="69"/>
                  </a:lnTo>
                  <a:lnTo>
                    <a:pt x="42" y="72"/>
                  </a:lnTo>
                  <a:lnTo>
                    <a:pt x="38" y="76"/>
                  </a:lnTo>
                  <a:lnTo>
                    <a:pt x="30" y="76"/>
                  </a:lnTo>
                  <a:lnTo>
                    <a:pt x="27" y="76"/>
                  </a:lnTo>
                  <a:lnTo>
                    <a:pt x="19" y="72"/>
                  </a:lnTo>
                  <a:lnTo>
                    <a:pt x="15" y="69"/>
                  </a:lnTo>
                  <a:lnTo>
                    <a:pt x="15" y="61"/>
                  </a:lnTo>
                  <a:lnTo>
                    <a:pt x="11" y="57"/>
                  </a:lnTo>
                  <a:lnTo>
                    <a:pt x="11" y="46"/>
                  </a:lnTo>
                  <a:lnTo>
                    <a:pt x="11" y="11"/>
                  </a:lnTo>
                  <a:lnTo>
                    <a:pt x="11" y="7"/>
                  </a:lnTo>
                  <a:lnTo>
                    <a:pt x="11" y="3"/>
                  </a:lnTo>
                  <a:lnTo>
                    <a:pt x="7" y="3"/>
                  </a:lnTo>
                  <a:lnTo>
                    <a:pt x="7" y="0"/>
                  </a:lnTo>
                  <a:lnTo>
                    <a:pt x="4" y="0"/>
                  </a:lnTo>
                  <a:lnTo>
                    <a:pt x="0" y="0"/>
                  </a:lnTo>
                  <a:lnTo>
                    <a:pt x="27" y="0"/>
                  </a:lnTo>
                  <a:lnTo>
                    <a:pt x="27" y="49"/>
                  </a:lnTo>
                  <a:lnTo>
                    <a:pt x="27" y="57"/>
                  </a:lnTo>
                  <a:lnTo>
                    <a:pt x="30" y="61"/>
                  </a:lnTo>
                  <a:lnTo>
                    <a:pt x="34" y="65"/>
                  </a:lnTo>
                  <a:lnTo>
                    <a:pt x="38" y="65"/>
                  </a:lnTo>
                  <a:lnTo>
                    <a:pt x="42" y="65"/>
                  </a:lnTo>
                  <a:lnTo>
                    <a:pt x="46" y="65"/>
                  </a:lnTo>
                  <a:lnTo>
                    <a:pt x="50" y="61"/>
                  </a:lnTo>
                  <a:lnTo>
                    <a:pt x="57" y="53"/>
                  </a:lnTo>
                  <a:lnTo>
                    <a:pt x="57" y="11"/>
                  </a:lnTo>
                  <a:lnTo>
                    <a:pt x="57" y="7"/>
                  </a:lnTo>
                  <a:lnTo>
                    <a:pt x="53" y="3"/>
                  </a:lnTo>
                  <a:lnTo>
                    <a:pt x="53" y="0"/>
                  </a:lnTo>
                  <a:lnTo>
                    <a:pt x="46" y="0"/>
                  </a:lnTo>
                  <a:lnTo>
                    <a:pt x="73" y="0"/>
                  </a:lnTo>
                  <a:close/>
                </a:path>
              </a:pathLst>
            </a:custGeom>
            <a:solidFill>
              <a:srgbClr val="000000"/>
            </a:solidFill>
            <a:ln w="0">
              <a:solidFill>
                <a:srgbClr val="000000"/>
              </a:solidFill>
              <a:round/>
              <a:headEnd/>
              <a:tailEnd/>
            </a:ln>
          </p:spPr>
          <p:txBody>
            <a:bodyPr/>
            <a:lstStyle/>
            <a:p>
              <a:endParaRPr lang="en-CA"/>
            </a:p>
          </p:txBody>
        </p:sp>
        <p:sp>
          <p:nvSpPr>
            <p:cNvPr id="15627" name="Freeform 250"/>
            <p:cNvSpPr>
              <a:spLocks/>
            </p:cNvSpPr>
            <p:nvPr/>
          </p:nvSpPr>
          <p:spPr bwMode="auto">
            <a:xfrm>
              <a:off x="380" y="2815"/>
              <a:ext cx="81" cy="76"/>
            </a:xfrm>
            <a:custGeom>
              <a:avLst/>
              <a:gdLst>
                <a:gd name="T0" fmla="*/ 27 w 81"/>
                <a:gd name="T1" fmla="*/ 19 h 76"/>
                <a:gd name="T2" fmla="*/ 35 w 81"/>
                <a:gd name="T3" fmla="*/ 7 h 76"/>
                <a:gd name="T4" fmla="*/ 42 w 81"/>
                <a:gd name="T5" fmla="*/ 4 h 76"/>
                <a:gd name="T6" fmla="*/ 50 w 81"/>
                <a:gd name="T7" fmla="*/ 0 h 76"/>
                <a:gd name="T8" fmla="*/ 58 w 81"/>
                <a:gd name="T9" fmla="*/ 0 h 76"/>
                <a:gd name="T10" fmla="*/ 62 w 81"/>
                <a:gd name="T11" fmla="*/ 4 h 76"/>
                <a:gd name="T12" fmla="*/ 65 w 81"/>
                <a:gd name="T13" fmla="*/ 7 h 76"/>
                <a:gd name="T14" fmla="*/ 69 w 81"/>
                <a:gd name="T15" fmla="*/ 15 h 76"/>
                <a:gd name="T16" fmla="*/ 69 w 81"/>
                <a:gd name="T17" fmla="*/ 19 h 76"/>
                <a:gd name="T18" fmla="*/ 69 w 81"/>
                <a:gd name="T19" fmla="*/ 30 h 76"/>
                <a:gd name="T20" fmla="*/ 69 w 81"/>
                <a:gd name="T21" fmla="*/ 61 h 76"/>
                <a:gd name="T22" fmla="*/ 73 w 81"/>
                <a:gd name="T23" fmla="*/ 69 h 76"/>
                <a:gd name="T24" fmla="*/ 73 w 81"/>
                <a:gd name="T25" fmla="*/ 73 h 76"/>
                <a:gd name="T26" fmla="*/ 73 w 81"/>
                <a:gd name="T27" fmla="*/ 73 h 76"/>
                <a:gd name="T28" fmla="*/ 73 w 81"/>
                <a:gd name="T29" fmla="*/ 76 h 76"/>
                <a:gd name="T30" fmla="*/ 77 w 81"/>
                <a:gd name="T31" fmla="*/ 76 h 76"/>
                <a:gd name="T32" fmla="*/ 81 w 81"/>
                <a:gd name="T33" fmla="*/ 76 h 76"/>
                <a:gd name="T34" fmla="*/ 81 w 81"/>
                <a:gd name="T35" fmla="*/ 76 h 76"/>
                <a:gd name="T36" fmla="*/ 46 w 81"/>
                <a:gd name="T37" fmla="*/ 76 h 76"/>
                <a:gd name="T38" fmla="*/ 46 w 81"/>
                <a:gd name="T39" fmla="*/ 76 h 76"/>
                <a:gd name="T40" fmla="*/ 46 w 81"/>
                <a:gd name="T41" fmla="*/ 76 h 76"/>
                <a:gd name="T42" fmla="*/ 50 w 81"/>
                <a:gd name="T43" fmla="*/ 76 h 76"/>
                <a:gd name="T44" fmla="*/ 54 w 81"/>
                <a:gd name="T45" fmla="*/ 73 h 76"/>
                <a:gd name="T46" fmla="*/ 54 w 81"/>
                <a:gd name="T47" fmla="*/ 73 h 76"/>
                <a:gd name="T48" fmla="*/ 58 w 81"/>
                <a:gd name="T49" fmla="*/ 69 h 76"/>
                <a:gd name="T50" fmla="*/ 58 w 81"/>
                <a:gd name="T51" fmla="*/ 65 h 76"/>
                <a:gd name="T52" fmla="*/ 58 w 81"/>
                <a:gd name="T53" fmla="*/ 61 h 76"/>
                <a:gd name="T54" fmla="*/ 58 w 81"/>
                <a:gd name="T55" fmla="*/ 30 h 76"/>
                <a:gd name="T56" fmla="*/ 58 w 81"/>
                <a:gd name="T57" fmla="*/ 23 h 76"/>
                <a:gd name="T58" fmla="*/ 54 w 81"/>
                <a:gd name="T59" fmla="*/ 15 h 76"/>
                <a:gd name="T60" fmla="*/ 50 w 81"/>
                <a:gd name="T61" fmla="*/ 11 h 76"/>
                <a:gd name="T62" fmla="*/ 46 w 81"/>
                <a:gd name="T63" fmla="*/ 11 h 76"/>
                <a:gd name="T64" fmla="*/ 35 w 81"/>
                <a:gd name="T65" fmla="*/ 15 h 76"/>
                <a:gd name="T66" fmla="*/ 27 w 81"/>
                <a:gd name="T67" fmla="*/ 23 h 76"/>
                <a:gd name="T68" fmla="*/ 27 w 81"/>
                <a:gd name="T69" fmla="*/ 61 h 76"/>
                <a:gd name="T70" fmla="*/ 27 w 81"/>
                <a:gd name="T71" fmla="*/ 69 h 76"/>
                <a:gd name="T72" fmla="*/ 27 w 81"/>
                <a:gd name="T73" fmla="*/ 73 h 76"/>
                <a:gd name="T74" fmla="*/ 27 w 81"/>
                <a:gd name="T75" fmla="*/ 73 h 76"/>
                <a:gd name="T76" fmla="*/ 27 w 81"/>
                <a:gd name="T77" fmla="*/ 76 h 76"/>
                <a:gd name="T78" fmla="*/ 31 w 81"/>
                <a:gd name="T79" fmla="*/ 76 h 76"/>
                <a:gd name="T80" fmla="*/ 35 w 81"/>
                <a:gd name="T81" fmla="*/ 76 h 76"/>
                <a:gd name="T82" fmla="*/ 35 w 81"/>
                <a:gd name="T83" fmla="*/ 76 h 76"/>
                <a:gd name="T84" fmla="*/ 0 w 81"/>
                <a:gd name="T85" fmla="*/ 76 h 76"/>
                <a:gd name="T86" fmla="*/ 0 w 81"/>
                <a:gd name="T87" fmla="*/ 76 h 76"/>
                <a:gd name="T88" fmla="*/ 4 w 81"/>
                <a:gd name="T89" fmla="*/ 76 h 76"/>
                <a:gd name="T90" fmla="*/ 8 w 81"/>
                <a:gd name="T91" fmla="*/ 76 h 76"/>
                <a:gd name="T92" fmla="*/ 8 w 81"/>
                <a:gd name="T93" fmla="*/ 73 h 76"/>
                <a:gd name="T94" fmla="*/ 12 w 81"/>
                <a:gd name="T95" fmla="*/ 69 h 76"/>
                <a:gd name="T96" fmla="*/ 12 w 81"/>
                <a:gd name="T97" fmla="*/ 61 h 76"/>
                <a:gd name="T98" fmla="*/ 12 w 81"/>
                <a:gd name="T99" fmla="*/ 30 h 76"/>
                <a:gd name="T100" fmla="*/ 12 w 81"/>
                <a:gd name="T101" fmla="*/ 23 h 76"/>
                <a:gd name="T102" fmla="*/ 12 w 81"/>
                <a:gd name="T103" fmla="*/ 15 h 76"/>
                <a:gd name="T104" fmla="*/ 12 w 81"/>
                <a:gd name="T105" fmla="*/ 11 h 76"/>
                <a:gd name="T106" fmla="*/ 8 w 81"/>
                <a:gd name="T107" fmla="*/ 11 h 76"/>
                <a:gd name="T108" fmla="*/ 8 w 81"/>
                <a:gd name="T109" fmla="*/ 11 h 76"/>
                <a:gd name="T110" fmla="*/ 8 w 81"/>
                <a:gd name="T111" fmla="*/ 11 h 76"/>
                <a:gd name="T112" fmla="*/ 4 w 81"/>
                <a:gd name="T113" fmla="*/ 11 h 76"/>
                <a:gd name="T114" fmla="*/ 0 w 81"/>
                <a:gd name="T115" fmla="*/ 11 h 76"/>
                <a:gd name="T116" fmla="*/ 0 w 81"/>
                <a:gd name="T117" fmla="*/ 11 h 76"/>
                <a:gd name="T118" fmla="*/ 23 w 81"/>
                <a:gd name="T119" fmla="*/ 0 h 76"/>
                <a:gd name="T120" fmla="*/ 27 w 81"/>
                <a:gd name="T121" fmla="*/ 0 h 76"/>
                <a:gd name="T122" fmla="*/ 27 w 81"/>
                <a:gd name="T123" fmla="*/ 19 h 7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1"/>
                <a:gd name="T187" fmla="*/ 0 h 76"/>
                <a:gd name="T188" fmla="*/ 81 w 81"/>
                <a:gd name="T189" fmla="*/ 76 h 7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1" h="76">
                  <a:moveTo>
                    <a:pt x="27" y="19"/>
                  </a:moveTo>
                  <a:lnTo>
                    <a:pt x="35" y="7"/>
                  </a:lnTo>
                  <a:lnTo>
                    <a:pt x="42" y="4"/>
                  </a:lnTo>
                  <a:lnTo>
                    <a:pt x="50" y="0"/>
                  </a:lnTo>
                  <a:lnTo>
                    <a:pt x="58" y="0"/>
                  </a:lnTo>
                  <a:lnTo>
                    <a:pt x="62" y="4"/>
                  </a:lnTo>
                  <a:lnTo>
                    <a:pt x="65" y="7"/>
                  </a:lnTo>
                  <a:lnTo>
                    <a:pt x="69" y="15"/>
                  </a:lnTo>
                  <a:lnTo>
                    <a:pt x="69" y="19"/>
                  </a:lnTo>
                  <a:lnTo>
                    <a:pt x="69" y="30"/>
                  </a:lnTo>
                  <a:lnTo>
                    <a:pt x="69" y="61"/>
                  </a:lnTo>
                  <a:lnTo>
                    <a:pt x="73" y="69"/>
                  </a:lnTo>
                  <a:lnTo>
                    <a:pt x="73" y="73"/>
                  </a:lnTo>
                  <a:lnTo>
                    <a:pt x="73" y="76"/>
                  </a:lnTo>
                  <a:lnTo>
                    <a:pt x="77" y="76"/>
                  </a:lnTo>
                  <a:lnTo>
                    <a:pt x="81" y="76"/>
                  </a:lnTo>
                  <a:lnTo>
                    <a:pt x="46" y="76"/>
                  </a:lnTo>
                  <a:lnTo>
                    <a:pt x="50" y="76"/>
                  </a:lnTo>
                  <a:lnTo>
                    <a:pt x="54" y="73"/>
                  </a:lnTo>
                  <a:lnTo>
                    <a:pt x="58" y="69"/>
                  </a:lnTo>
                  <a:lnTo>
                    <a:pt x="58" y="65"/>
                  </a:lnTo>
                  <a:lnTo>
                    <a:pt x="58" y="61"/>
                  </a:lnTo>
                  <a:lnTo>
                    <a:pt x="58" y="30"/>
                  </a:lnTo>
                  <a:lnTo>
                    <a:pt x="58" y="23"/>
                  </a:lnTo>
                  <a:lnTo>
                    <a:pt x="54" y="15"/>
                  </a:lnTo>
                  <a:lnTo>
                    <a:pt x="50" y="11"/>
                  </a:lnTo>
                  <a:lnTo>
                    <a:pt x="46" y="11"/>
                  </a:lnTo>
                  <a:lnTo>
                    <a:pt x="35" y="15"/>
                  </a:lnTo>
                  <a:lnTo>
                    <a:pt x="27" y="23"/>
                  </a:lnTo>
                  <a:lnTo>
                    <a:pt x="27" y="61"/>
                  </a:lnTo>
                  <a:lnTo>
                    <a:pt x="27" y="69"/>
                  </a:lnTo>
                  <a:lnTo>
                    <a:pt x="27" y="73"/>
                  </a:lnTo>
                  <a:lnTo>
                    <a:pt x="27" y="76"/>
                  </a:lnTo>
                  <a:lnTo>
                    <a:pt x="31" y="76"/>
                  </a:lnTo>
                  <a:lnTo>
                    <a:pt x="35" y="76"/>
                  </a:lnTo>
                  <a:lnTo>
                    <a:pt x="0" y="76"/>
                  </a:lnTo>
                  <a:lnTo>
                    <a:pt x="4" y="76"/>
                  </a:lnTo>
                  <a:lnTo>
                    <a:pt x="8" y="76"/>
                  </a:lnTo>
                  <a:lnTo>
                    <a:pt x="8" y="73"/>
                  </a:lnTo>
                  <a:lnTo>
                    <a:pt x="12" y="69"/>
                  </a:lnTo>
                  <a:lnTo>
                    <a:pt x="12" y="61"/>
                  </a:lnTo>
                  <a:lnTo>
                    <a:pt x="12" y="30"/>
                  </a:lnTo>
                  <a:lnTo>
                    <a:pt x="12" y="23"/>
                  </a:lnTo>
                  <a:lnTo>
                    <a:pt x="12" y="15"/>
                  </a:lnTo>
                  <a:lnTo>
                    <a:pt x="12" y="11"/>
                  </a:lnTo>
                  <a:lnTo>
                    <a:pt x="8" y="11"/>
                  </a:lnTo>
                  <a:lnTo>
                    <a:pt x="4" y="11"/>
                  </a:lnTo>
                  <a:lnTo>
                    <a:pt x="0" y="11"/>
                  </a:lnTo>
                  <a:lnTo>
                    <a:pt x="23" y="0"/>
                  </a:lnTo>
                  <a:lnTo>
                    <a:pt x="27" y="0"/>
                  </a:lnTo>
                  <a:lnTo>
                    <a:pt x="27" y="19"/>
                  </a:lnTo>
                  <a:close/>
                </a:path>
              </a:pathLst>
            </a:custGeom>
            <a:solidFill>
              <a:srgbClr val="000000"/>
            </a:solidFill>
            <a:ln w="0">
              <a:solidFill>
                <a:srgbClr val="000000"/>
              </a:solidFill>
              <a:round/>
              <a:headEnd/>
              <a:tailEnd/>
            </a:ln>
          </p:spPr>
          <p:txBody>
            <a:bodyPr/>
            <a:lstStyle/>
            <a:p>
              <a:endParaRPr lang="en-CA"/>
            </a:p>
          </p:txBody>
        </p:sp>
        <p:sp>
          <p:nvSpPr>
            <p:cNvPr id="15628" name="Freeform 251"/>
            <p:cNvSpPr>
              <a:spLocks/>
            </p:cNvSpPr>
            <p:nvPr/>
          </p:nvSpPr>
          <p:spPr bwMode="auto">
            <a:xfrm>
              <a:off x="468" y="2815"/>
              <a:ext cx="62" cy="80"/>
            </a:xfrm>
            <a:custGeom>
              <a:avLst/>
              <a:gdLst>
                <a:gd name="T0" fmla="*/ 62 w 62"/>
                <a:gd name="T1" fmla="*/ 46 h 80"/>
                <a:gd name="T2" fmla="*/ 58 w 62"/>
                <a:gd name="T3" fmla="*/ 61 h 80"/>
                <a:gd name="T4" fmla="*/ 50 w 62"/>
                <a:gd name="T5" fmla="*/ 73 h 80"/>
                <a:gd name="T6" fmla="*/ 43 w 62"/>
                <a:gd name="T7" fmla="*/ 76 h 80"/>
                <a:gd name="T8" fmla="*/ 31 w 62"/>
                <a:gd name="T9" fmla="*/ 80 h 80"/>
                <a:gd name="T10" fmla="*/ 20 w 62"/>
                <a:gd name="T11" fmla="*/ 76 h 80"/>
                <a:gd name="T12" fmla="*/ 8 w 62"/>
                <a:gd name="T13" fmla="*/ 69 h 80"/>
                <a:gd name="T14" fmla="*/ 4 w 62"/>
                <a:gd name="T15" fmla="*/ 61 h 80"/>
                <a:gd name="T16" fmla="*/ 0 w 62"/>
                <a:gd name="T17" fmla="*/ 50 h 80"/>
                <a:gd name="T18" fmla="*/ 0 w 62"/>
                <a:gd name="T19" fmla="*/ 42 h 80"/>
                <a:gd name="T20" fmla="*/ 0 w 62"/>
                <a:gd name="T21" fmla="*/ 30 h 80"/>
                <a:gd name="T22" fmla="*/ 4 w 62"/>
                <a:gd name="T23" fmla="*/ 19 h 80"/>
                <a:gd name="T24" fmla="*/ 12 w 62"/>
                <a:gd name="T25" fmla="*/ 11 h 80"/>
                <a:gd name="T26" fmla="*/ 23 w 62"/>
                <a:gd name="T27" fmla="*/ 4 h 80"/>
                <a:gd name="T28" fmla="*/ 35 w 62"/>
                <a:gd name="T29" fmla="*/ 0 h 80"/>
                <a:gd name="T30" fmla="*/ 46 w 62"/>
                <a:gd name="T31" fmla="*/ 4 h 80"/>
                <a:gd name="T32" fmla="*/ 54 w 62"/>
                <a:gd name="T33" fmla="*/ 7 h 80"/>
                <a:gd name="T34" fmla="*/ 58 w 62"/>
                <a:gd name="T35" fmla="*/ 11 h 80"/>
                <a:gd name="T36" fmla="*/ 62 w 62"/>
                <a:gd name="T37" fmla="*/ 19 h 80"/>
                <a:gd name="T38" fmla="*/ 58 w 62"/>
                <a:gd name="T39" fmla="*/ 23 h 80"/>
                <a:gd name="T40" fmla="*/ 58 w 62"/>
                <a:gd name="T41" fmla="*/ 23 h 80"/>
                <a:gd name="T42" fmla="*/ 54 w 62"/>
                <a:gd name="T43" fmla="*/ 27 h 80"/>
                <a:gd name="T44" fmla="*/ 54 w 62"/>
                <a:gd name="T45" fmla="*/ 27 h 80"/>
                <a:gd name="T46" fmla="*/ 50 w 62"/>
                <a:gd name="T47" fmla="*/ 23 h 80"/>
                <a:gd name="T48" fmla="*/ 46 w 62"/>
                <a:gd name="T49" fmla="*/ 23 h 80"/>
                <a:gd name="T50" fmla="*/ 46 w 62"/>
                <a:gd name="T51" fmla="*/ 19 h 80"/>
                <a:gd name="T52" fmla="*/ 43 w 62"/>
                <a:gd name="T53" fmla="*/ 15 h 80"/>
                <a:gd name="T54" fmla="*/ 43 w 62"/>
                <a:gd name="T55" fmla="*/ 11 h 80"/>
                <a:gd name="T56" fmla="*/ 43 w 62"/>
                <a:gd name="T57" fmla="*/ 7 h 80"/>
                <a:gd name="T58" fmla="*/ 39 w 62"/>
                <a:gd name="T59" fmla="*/ 7 h 80"/>
                <a:gd name="T60" fmla="*/ 35 w 62"/>
                <a:gd name="T61" fmla="*/ 7 h 80"/>
                <a:gd name="T62" fmla="*/ 27 w 62"/>
                <a:gd name="T63" fmla="*/ 7 h 80"/>
                <a:gd name="T64" fmla="*/ 20 w 62"/>
                <a:gd name="T65" fmla="*/ 11 h 80"/>
                <a:gd name="T66" fmla="*/ 16 w 62"/>
                <a:gd name="T67" fmla="*/ 23 h 80"/>
                <a:gd name="T68" fmla="*/ 16 w 62"/>
                <a:gd name="T69" fmla="*/ 34 h 80"/>
                <a:gd name="T70" fmla="*/ 16 w 62"/>
                <a:gd name="T71" fmla="*/ 46 h 80"/>
                <a:gd name="T72" fmla="*/ 20 w 62"/>
                <a:gd name="T73" fmla="*/ 57 h 80"/>
                <a:gd name="T74" fmla="*/ 27 w 62"/>
                <a:gd name="T75" fmla="*/ 65 h 80"/>
                <a:gd name="T76" fmla="*/ 39 w 62"/>
                <a:gd name="T77" fmla="*/ 65 h 80"/>
                <a:gd name="T78" fmla="*/ 46 w 62"/>
                <a:gd name="T79" fmla="*/ 65 h 80"/>
                <a:gd name="T80" fmla="*/ 54 w 62"/>
                <a:gd name="T81" fmla="*/ 61 h 80"/>
                <a:gd name="T82" fmla="*/ 58 w 62"/>
                <a:gd name="T83" fmla="*/ 57 h 80"/>
                <a:gd name="T84" fmla="*/ 62 w 62"/>
                <a:gd name="T85" fmla="*/ 46 h 80"/>
                <a:gd name="T86" fmla="*/ 62 w 62"/>
                <a:gd name="T87" fmla="*/ 46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2"/>
                <a:gd name="T133" fmla="*/ 0 h 80"/>
                <a:gd name="T134" fmla="*/ 62 w 62"/>
                <a:gd name="T135" fmla="*/ 80 h 8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2" h="80">
                  <a:moveTo>
                    <a:pt x="62" y="46"/>
                  </a:moveTo>
                  <a:lnTo>
                    <a:pt x="58" y="61"/>
                  </a:lnTo>
                  <a:lnTo>
                    <a:pt x="50" y="73"/>
                  </a:lnTo>
                  <a:lnTo>
                    <a:pt x="43" y="76"/>
                  </a:lnTo>
                  <a:lnTo>
                    <a:pt x="31" y="80"/>
                  </a:lnTo>
                  <a:lnTo>
                    <a:pt x="20" y="76"/>
                  </a:lnTo>
                  <a:lnTo>
                    <a:pt x="8" y="69"/>
                  </a:lnTo>
                  <a:lnTo>
                    <a:pt x="4" y="61"/>
                  </a:lnTo>
                  <a:lnTo>
                    <a:pt x="0" y="50"/>
                  </a:lnTo>
                  <a:lnTo>
                    <a:pt x="0" y="42"/>
                  </a:lnTo>
                  <a:lnTo>
                    <a:pt x="0" y="30"/>
                  </a:lnTo>
                  <a:lnTo>
                    <a:pt x="4" y="19"/>
                  </a:lnTo>
                  <a:lnTo>
                    <a:pt x="12" y="11"/>
                  </a:lnTo>
                  <a:lnTo>
                    <a:pt x="23" y="4"/>
                  </a:lnTo>
                  <a:lnTo>
                    <a:pt x="35" y="0"/>
                  </a:lnTo>
                  <a:lnTo>
                    <a:pt x="46" y="4"/>
                  </a:lnTo>
                  <a:lnTo>
                    <a:pt x="54" y="7"/>
                  </a:lnTo>
                  <a:lnTo>
                    <a:pt x="58" y="11"/>
                  </a:lnTo>
                  <a:lnTo>
                    <a:pt x="62" y="19"/>
                  </a:lnTo>
                  <a:lnTo>
                    <a:pt x="58" y="23"/>
                  </a:lnTo>
                  <a:lnTo>
                    <a:pt x="54" y="27"/>
                  </a:lnTo>
                  <a:lnTo>
                    <a:pt x="50" y="23"/>
                  </a:lnTo>
                  <a:lnTo>
                    <a:pt x="46" y="23"/>
                  </a:lnTo>
                  <a:lnTo>
                    <a:pt x="46" y="19"/>
                  </a:lnTo>
                  <a:lnTo>
                    <a:pt x="43" y="15"/>
                  </a:lnTo>
                  <a:lnTo>
                    <a:pt x="43" y="11"/>
                  </a:lnTo>
                  <a:lnTo>
                    <a:pt x="43" y="7"/>
                  </a:lnTo>
                  <a:lnTo>
                    <a:pt x="39" y="7"/>
                  </a:lnTo>
                  <a:lnTo>
                    <a:pt x="35" y="7"/>
                  </a:lnTo>
                  <a:lnTo>
                    <a:pt x="27" y="7"/>
                  </a:lnTo>
                  <a:lnTo>
                    <a:pt x="20" y="11"/>
                  </a:lnTo>
                  <a:lnTo>
                    <a:pt x="16" y="23"/>
                  </a:lnTo>
                  <a:lnTo>
                    <a:pt x="16" y="34"/>
                  </a:lnTo>
                  <a:lnTo>
                    <a:pt x="16" y="46"/>
                  </a:lnTo>
                  <a:lnTo>
                    <a:pt x="20" y="57"/>
                  </a:lnTo>
                  <a:lnTo>
                    <a:pt x="27" y="65"/>
                  </a:lnTo>
                  <a:lnTo>
                    <a:pt x="39" y="65"/>
                  </a:lnTo>
                  <a:lnTo>
                    <a:pt x="46" y="65"/>
                  </a:lnTo>
                  <a:lnTo>
                    <a:pt x="54" y="61"/>
                  </a:lnTo>
                  <a:lnTo>
                    <a:pt x="58" y="57"/>
                  </a:lnTo>
                  <a:lnTo>
                    <a:pt x="62" y="46"/>
                  </a:lnTo>
                  <a:close/>
                </a:path>
              </a:pathLst>
            </a:custGeom>
            <a:solidFill>
              <a:srgbClr val="000000"/>
            </a:solidFill>
            <a:ln w="0">
              <a:solidFill>
                <a:srgbClr val="000000"/>
              </a:solidFill>
              <a:round/>
              <a:headEnd/>
              <a:tailEnd/>
            </a:ln>
          </p:spPr>
          <p:txBody>
            <a:bodyPr/>
            <a:lstStyle/>
            <a:p>
              <a:endParaRPr lang="en-CA"/>
            </a:p>
          </p:txBody>
        </p:sp>
        <p:sp>
          <p:nvSpPr>
            <p:cNvPr id="15629" name="Freeform 252"/>
            <p:cNvSpPr>
              <a:spLocks/>
            </p:cNvSpPr>
            <p:nvPr/>
          </p:nvSpPr>
          <p:spPr bwMode="auto">
            <a:xfrm>
              <a:off x="541" y="2776"/>
              <a:ext cx="81" cy="115"/>
            </a:xfrm>
            <a:custGeom>
              <a:avLst/>
              <a:gdLst>
                <a:gd name="T0" fmla="*/ 23 w 81"/>
                <a:gd name="T1" fmla="*/ 54 h 115"/>
                <a:gd name="T2" fmla="*/ 39 w 81"/>
                <a:gd name="T3" fmla="*/ 43 h 115"/>
                <a:gd name="T4" fmla="*/ 50 w 81"/>
                <a:gd name="T5" fmla="*/ 39 h 115"/>
                <a:gd name="T6" fmla="*/ 62 w 81"/>
                <a:gd name="T7" fmla="*/ 43 h 115"/>
                <a:gd name="T8" fmla="*/ 69 w 81"/>
                <a:gd name="T9" fmla="*/ 54 h 115"/>
                <a:gd name="T10" fmla="*/ 69 w 81"/>
                <a:gd name="T11" fmla="*/ 73 h 115"/>
                <a:gd name="T12" fmla="*/ 69 w 81"/>
                <a:gd name="T13" fmla="*/ 108 h 115"/>
                <a:gd name="T14" fmla="*/ 73 w 81"/>
                <a:gd name="T15" fmla="*/ 112 h 115"/>
                <a:gd name="T16" fmla="*/ 77 w 81"/>
                <a:gd name="T17" fmla="*/ 115 h 115"/>
                <a:gd name="T18" fmla="*/ 81 w 81"/>
                <a:gd name="T19" fmla="*/ 115 h 115"/>
                <a:gd name="T20" fmla="*/ 46 w 81"/>
                <a:gd name="T21" fmla="*/ 115 h 115"/>
                <a:gd name="T22" fmla="*/ 50 w 81"/>
                <a:gd name="T23" fmla="*/ 115 h 115"/>
                <a:gd name="T24" fmla="*/ 54 w 81"/>
                <a:gd name="T25" fmla="*/ 112 h 115"/>
                <a:gd name="T26" fmla="*/ 54 w 81"/>
                <a:gd name="T27" fmla="*/ 104 h 115"/>
                <a:gd name="T28" fmla="*/ 54 w 81"/>
                <a:gd name="T29" fmla="*/ 73 h 115"/>
                <a:gd name="T30" fmla="*/ 54 w 81"/>
                <a:gd name="T31" fmla="*/ 58 h 115"/>
                <a:gd name="T32" fmla="*/ 50 w 81"/>
                <a:gd name="T33" fmla="*/ 54 h 115"/>
                <a:gd name="T34" fmla="*/ 43 w 81"/>
                <a:gd name="T35" fmla="*/ 50 h 115"/>
                <a:gd name="T36" fmla="*/ 35 w 81"/>
                <a:gd name="T37" fmla="*/ 54 h 115"/>
                <a:gd name="T38" fmla="*/ 23 w 81"/>
                <a:gd name="T39" fmla="*/ 62 h 115"/>
                <a:gd name="T40" fmla="*/ 23 w 81"/>
                <a:gd name="T41" fmla="*/ 108 h 115"/>
                <a:gd name="T42" fmla="*/ 27 w 81"/>
                <a:gd name="T43" fmla="*/ 112 h 115"/>
                <a:gd name="T44" fmla="*/ 31 w 81"/>
                <a:gd name="T45" fmla="*/ 115 h 115"/>
                <a:gd name="T46" fmla="*/ 35 w 81"/>
                <a:gd name="T47" fmla="*/ 115 h 115"/>
                <a:gd name="T48" fmla="*/ 0 w 81"/>
                <a:gd name="T49" fmla="*/ 115 h 115"/>
                <a:gd name="T50" fmla="*/ 8 w 81"/>
                <a:gd name="T51" fmla="*/ 112 h 115"/>
                <a:gd name="T52" fmla="*/ 8 w 81"/>
                <a:gd name="T53" fmla="*/ 112 h 115"/>
                <a:gd name="T54" fmla="*/ 8 w 81"/>
                <a:gd name="T55" fmla="*/ 100 h 115"/>
                <a:gd name="T56" fmla="*/ 8 w 81"/>
                <a:gd name="T57" fmla="*/ 20 h 115"/>
                <a:gd name="T58" fmla="*/ 8 w 81"/>
                <a:gd name="T59" fmla="*/ 12 h 115"/>
                <a:gd name="T60" fmla="*/ 8 w 81"/>
                <a:gd name="T61" fmla="*/ 8 h 115"/>
                <a:gd name="T62" fmla="*/ 4 w 81"/>
                <a:gd name="T63" fmla="*/ 8 h 115"/>
                <a:gd name="T64" fmla="*/ 0 w 81"/>
                <a:gd name="T65" fmla="*/ 8 h 115"/>
                <a:gd name="T66" fmla="*/ 23 w 81"/>
                <a:gd name="T67" fmla="*/ 0 h 11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81"/>
                <a:gd name="T103" fmla="*/ 0 h 115"/>
                <a:gd name="T104" fmla="*/ 81 w 81"/>
                <a:gd name="T105" fmla="*/ 115 h 11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81" h="115">
                  <a:moveTo>
                    <a:pt x="23" y="0"/>
                  </a:moveTo>
                  <a:lnTo>
                    <a:pt x="23" y="54"/>
                  </a:lnTo>
                  <a:lnTo>
                    <a:pt x="31" y="46"/>
                  </a:lnTo>
                  <a:lnTo>
                    <a:pt x="39" y="43"/>
                  </a:lnTo>
                  <a:lnTo>
                    <a:pt x="43" y="39"/>
                  </a:lnTo>
                  <a:lnTo>
                    <a:pt x="50" y="39"/>
                  </a:lnTo>
                  <a:lnTo>
                    <a:pt x="54" y="43"/>
                  </a:lnTo>
                  <a:lnTo>
                    <a:pt x="62" y="43"/>
                  </a:lnTo>
                  <a:lnTo>
                    <a:pt x="66" y="46"/>
                  </a:lnTo>
                  <a:lnTo>
                    <a:pt x="69" y="54"/>
                  </a:lnTo>
                  <a:lnTo>
                    <a:pt x="69" y="62"/>
                  </a:lnTo>
                  <a:lnTo>
                    <a:pt x="69" y="73"/>
                  </a:lnTo>
                  <a:lnTo>
                    <a:pt x="69" y="100"/>
                  </a:lnTo>
                  <a:lnTo>
                    <a:pt x="69" y="108"/>
                  </a:lnTo>
                  <a:lnTo>
                    <a:pt x="69" y="112"/>
                  </a:lnTo>
                  <a:lnTo>
                    <a:pt x="73" y="112"/>
                  </a:lnTo>
                  <a:lnTo>
                    <a:pt x="73" y="115"/>
                  </a:lnTo>
                  <a:lnTo>
                    <a:pt x="77" y="115"/>
                  </a:lnTo>
                  <a:lnTo>
                    <a:pt x="81" y="115"/>
                  </a:lnTo>
                  <a:lnTo>
                    <a:pt x="46" y="115"/>
                  </a:lnTo>
                  <a:lnTo>
                    <a:pt x="50" y="115"/>
                  </a:lnTo>
                  <a:lnTo>
                    <a:pt x="54" y="112"/>
                  </a:lnTo>
                  <a:lnTo>
                    <a:pt x="54" y="108"/>
                  </a:lnTo>
                  <a:lnTo>
                    <a:pt x="54" y="104"/>
                  </a:lnTo>
                  <a:lnTo>
                    <a:pt x="54" y="100"/>
                  </a:lnTo>
                  <a:lnTo>
                    <a:pt x="54" y="73"/>
                  </a:lnTo>
                  <a:lnTo>
                    <a:pt x="54" y="62"/>
                  </a:lnTo>
                  <a:lnTo>
                    <a:pt x="54" y="58"/>
                  </a:lnTo>
                  <a:lnTo>
                    <a:pt x="54" y="54"/>
                  </a:lnTo>
                  <a:lnTo>
                    <a:pt x="50" y="54"/>
                  </a:lnTo>
                  <a:lnTo>
                    <a:pt x="46" y="50"/>
                  </a:lnTo>
                  <a:lnTo>
                    <a:pt x="43" y="50"/>
                  </a:lnTo>
                  <a:lnTo>
                    <a:pt x="39" y="50"/>
                  </a:lnTo>
                  <a:lnTo>
                    <a:pt x="35" y="54"/>
                  </a:lnTo>
                  <a:lnTo>
                    <a:pt x="31" y="54"/>
                  </a:lnTo>
                  <a:lnTo>
                    <a:pt x="23" y="62"/>
                  </a:lnTo>
                  <a:lnTo>
                    <a:pt x="23" y="100"/>
                  </a:lnTo>
                  <a:lnTo>
                    <a:pt x="23" y="108"/>
                  </a:lnTo>
                  <a:lnTo>
                    <a:pt x="23" y="112"/>
                  </a:lnTo>
                  <a:lnTo>
                    <a:pt x="27" y="112"/>
                  </a:lnTo>
                  <a:lnTo>
                    <a:pt x="27" y="115"/>
                  </a:lnTo>
                  <a:lnTo>
                    <a:pt x="31" y="115"/>
                  </a:lnTo>
                  <a:lnTo>
                    <a:pt x="35" y="115"/>
                  </a:lnTo>
                  <a:lnTo>
                    <a:pt x="0" y="115"/>
                  </a:lnTo>
                  <a:lnTo>
                    <a:pt x="4" y="115"/>
                  </a:lnTo>
                  <a:lnTo>
                    <a:pt x="8" y="112"/>
                  </a:lnTo>
                  <a:lnTo>
                    <a:pt x="8" y="108"/>
                  </a:lnTo>
                  <a:lnTo>
                    <a:pt x="8" y="100"/>
                  </a:lnTo>
                  <a:lnTo>
                    <a:pt x="8" y="31"/>
                  </a:lnTo>
                  <a:lnTo>
                    <a:pt x="8" y="20"/>
                  </a:lnTo>
                  <a:lnTo>
                    <a:pt x="8" y="16"/>
                  </a:lnTo>
                  <a:lnTo>
                    <a:pt x="8" y="12"/>
                  </a:lnTo>
                  <a:lnTo>
                    <a:pt x="8" y="8"/>
                  </a:lnTo>
                  <a:lnTo>
                    <a:pt x="4" y="8"/>
                  </a:lnTo>
                  <a:lnTo>
                    <a:pt x="0" y="12"/>
                  </a:lnTo>
                  <a:lnTo>
                    <a:pt x="0" y="8"/>
                  </a:lnTo>
                  <a:lnTo>
                    <a:pt x="20" y="0"/>
                  </a:lnTo>
                  <a:lnTo>
                    <a:pt x="23" y="0"/>
                  </a:lnTo>
                  <a:close/>
                </a:path>
              </a:pathLst>
            </a:custGeom>
            <a:solidFill>
              <a:srgbClr val="000000"/>
            </a:solidFill>
            <a:ln w="0">
              <a:solidFill>
                <a:srgbClr val="000000"/>
              </a:solidFill>
              <a:round/>
              <a:headEnd/>
              <a:tailEnd/>
            </a:ln>
          </p:spPr>
          <p:txBody>
            <a:bodyPr/>
            <a:lstStyle/>
            <a:p>
              <a:endParaRPr lang="en-CA"/>
            </a:p>
          </p:txBody>
        </p:sp>
        <p:sp>
          <p:nvSpPr>
            <p:cNvPr id="15630" name="Rectangle 253"/>
            <p:cNvSpPr>
              <a:spLocks noChangeArrowheads="1"/>
            </p:cNvSpPr>
            <p:nvPr/>
          </p:nvSpPr>
          <p:spPr bwMode="auto">
            <a:xfrm>
              <a:off x="833" y="2749"/>
              <a:ext cx="8" cy="208"/>
            </a:xfrm>
            <a:prstGeom prst="rect">
              <a:avLst/>
            </a:prstGeom>
            <a:solidFill>
              <a:srgbClr val="000000"/>
            </a:solidFill>
            <a:ln w="0">
              <a:solidFill>
                <a:srgbClr val="000000"/>
              </a:solidFill>
              <a:miter lim="800000"/>
              <a:headEnd/>
              <a:tailEnd/>
            </a:ln>
          </p:spPr>
          <p:txBody>
            <a:bodyPr/>
            <a:lstStyle/>
            <a:p>
              <a:endParaRPr lang="en-US"/>
            </a:p>
          </p:txBody>
        </p:sp>
        <p:sp>
          <p:nvSpPr>
            <p:cNvPr id="15631" name="Rectangle 254"/>
            <p:cNvSpPr>
              <a:spLocks noChangeArrowheads="1"/>
            </p:cNvSpPr>
            <p:nvPr/>
          </p:nvSpPr>
          <p:spPr bwMode="auto">
            <a:xfrm>
              <a:off x="864" y="2749"/>
              <a:ext cx="7" cy="208"/>
            </a:xfrm>
            <a:prstGeom prst="rect">
              <a:avLst/>
            </a:prstGeom>
            <a:solidFill>
              <a:srgbClr val="000000"/>
            </a:solidFill>
            <a:ln w="0">
              <a:solidFill>
                <a:srgbClr val="000000"/>
              </a:solidFill>
              <a:miter lim="800000"/>
              <a:headEnd/>
              <a:tailEnd/>
            </a:ln>
          </p:spPr>
          <p:txBody>
            <a:bodyPr/>
            <a:lstStyle/>
            <a:p>
              <a:endParaRPr lang="en-US"/>
            </a:p>
          </p:txBody>
        </p:sp>
        <p:sp>
          <p:nvSpPr>
            <p:cNvPr id="15632" name="Freeform 255"/>
            <p:cNvSpPr>
              <a:spLocks/>
            </p:cNvSpPr>
            <p:nvPr/>
          </p:nvSpPr>
          <p:spPr bwMode="auto">
            <a:xfrm>
              <a:off x="1063" y="2876"/>
              <a:ext cx="19" cy="19"/>
            </a:xfrm>
            <a:custGeom>
              <a:avLst/>
              <a:gdLst>
                <a:gd name="T0" fmla="*/ 8 w 19"/>
                <a:gd name="T1" fmla="*/ 0 h 19"/>
                <a:gd name="T2" fmla="*/ 12 w 19"/>
                <a:gd name="T3" fmla="*/ 0 h 19"/>
                <a:gd name="T4" fmla="*/ 15 w 19"/>
                <a:gd name="T5" fmla="*/ 4 h 19"/>
                <a:gd name="T6" fmla="*/ 19 w 19"/>
                <a:gd name="T7" fmla="*/ 4 h 19"/>
                <a:gd name="T8" fmla="*/ 19 w 19"/>
                <a:gd name="T9" fmla="*/ 8 h 19"/>
                <a:gd name="T10" fmla="*/ 19 w 19"/>
                <a:gd name="T11" fmla="*/ 12 h 19"/>
                <a:gd name="T12" fmla="*/ 15 w 19"/>
                <a:gd name="T13" fmla="*/ 15 h 19"/>
                <a:gd name="T14" fmla="*/ 12 w 19"/>
                <a:gd name="T15" fmla="*/ 19 h 19"/>
                <a:gd name="T16" fmla="*/ 8 w 19"/>
                <a:gd name="T17" fmla="*/ 19 h 19"/>
                <a:gd name="T18" fmla="*/ 4 w 19"/>
                <a:gd name="T19" fmla="*/ 19 h 19"/>
                <a:gd name="T20" fmla="*/ 0 w 19"/>
                <a:gd name="T21" fmla="*/ 15 h 19"/>
                <a:gd name="T22" fmla="*/ 0 w 19"/>
                <a:gd name="T23" fmla="*/ 12 h 19"/>
                <a:gd name="T24" fmla="*/ 0 w 19"/>
                <a:gd name="T25" fmla="*/ 8 h 19"/>
                <a:gd name="T26" fmla="*/ 0 w 19"/>
                <a:gd name="T27" fmla="*/ 4 h 19"/>
                <a:gd name="T28" fmla="*/ 0 w 19"/>
                <a:gd name="T29" fmla="*/ 4 h 19"/>
                <a:gd name="T30" fmla="*/ 4 w 19"/>
                <a:gd name="T31" fmla="*/ 0 h 19"/>
                <a:gd name="T32" fmla="*/ 8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8" y="0"/>
                  </a:moveTo>
                  <a:lnTo>
                    <a:pt x="12" y="0"/>
                  </a:lnTo>
                  <a:lnTo>
                    <a:pt x="15" y="4"/>
                  </a:lnTo>
                  <a:lnTo>
                    <a:pt x="19" y="4"/>
                  </a:lnTo>
                  <a:lnTo>
                    <a:pt x="19" y="8"/>
                  </a:lnTo>
                  <a:lnTo>
                    <a:pt x="19" y="12"/>
                  </a:lnTo>
                  <a:lnTo>
                    <a:pt x="15" y="15"/>
                  </a:lnTo>
                  <a:lnTo>
                    <a:pt x="12" y="19"/>
                  </a:lnTo>
                  <a:lnTo>
                    <a:pt x="8" y="19"/>
                  </a:lnTo>
                  <a:lnTo>
                    <a:pt x="4" y="19"/>
                  </a:lnTo>
                  <a:lnTo>
                    <a:pt x="0" y="15"/>
                  </a:lnTo>
                  <a:lnTo>
                    <a:pt x="0" y="12"/>
                  </a:lnTo>
                  <a:lnTo>
                    <a:pt x="0" y="8"/>
                  </a:lnTo>
                  <a:lnTo>
                    <a:pt x="0" y="4"/>
                  </a:lnTo>
                  <a:lnTo>
                    <a:pt x="4" y="0"/>
                  </a:lnTo>
                  <a:lnTo>
                    <a:pt x="8" y="0"/>
                  </a:lnTo>
                  <a:close/>
                </a:path>
              </a:pathLst>
            </a:custGeom>
            <a:solidFill>
              <a:srgbClr val="000000"/>
            </a:solidFill>
            <a:ln w="0">
              <a:solidFill>
                <a:srgbClr val="000000"/>
              </a:solidFill>
              <a:round/>
              <a:headEnd/>
              <a:tailEnd/>
            </a:ln>
          </p:spPr>
          <p:txBody>
            <a:bodyPr/>
            <a:lstStyle/>
            <a:p>
              <a:endParaRPr lang="en-CA"/>
            </a:p>
          </p:txBody>
        </p:sp>
        <p:sp>
          <p:nvSpPr>
            <p:cNvPr id="15633" name="Freeform 256"/>
            <p:cNvSpPr>
              <a:spLocks noEditPoints="1"/>
            </p:cNvSpPr>
            <p:nvPr/>
          </p:nvSpPr>
          <p:spPr bwMode="auto">
            <a:xfrm>
              <a:off x="1098" y="2780"/>
              <a:ext cx="73" cy="115"/>
            </a:xfrm>
            <a:custGeom>
              <a:avLst/>
              <a:gdLst>
                <a:gd name="T0" fmla="*/ 0 w 73"/>
                <a:gd name="T1" fmla="*/ 58 h 115"/>
                <a:gd name="T2" fmla="*/ 4 w 73"/>
                <a:gd name="T3" fmla="*/ 39 h 115"/>
                <a:gd name="T4" fmla="*/ 7 w 73"/>
                <a:gd name="T5" fmla="*/ 23 h 115"/>
                <a:gd name="T6" fmla="*/ 11 w 73"/>
                <a:gd name="T7" fmla="*/ 12 h 115"/>
                <a:gd name="T8" fmla="*/ 23 w 73"/>
                <a:gd name="T9" fmla="*/ 4 h 115"/>
                <a:gd name="T10" fmla="*/ 30 w 73"/>
                <a:gd name="T11" fmla="*/ 0 h 115"/>
                <a:gd name="T12" fmla="*/ 34 w 73"/>
                <a:gd name="T13" fmla="*/ 0 h 115"/>
                <a:gd name="T14" fmla="*/ 46 w 73"/>
                <a:gd name="T15" fmla="*/ 0 h 115"/>
                <a:gd name="T16" fmla="*/ 53 w 73"/>
                <a:gd name="T17" fmla="*/ 4 h 115"/>
                <a:gd name="T18" fmla="*/ 57 w 73"/>
                <a:gd name="T19" fmla="*/ 12 h 115"/>
                <a:gd name="T20" fmla="*/ 65 w 73"/>
                <a:gd name="T21" fmla="*/ 23 h 115"/>
                <a:gd name="T22" fmla="*/ 69 w 73"/>
                <a:gd name="T23" fmla="*/ 39 h 115"/>
                <a:gd name="T24" fmla="*/ 73 w 73"/>
                <a:gd name="T25" fmla="*/ 58 h 115"/>
                <a:gd name="T26" fmla="*/ 69 w 73"/>
                <a:gd name="T27" fmla="*/ 73 h 115"/>
                <a:gd name="T28" fmla="*/ 65 w 73"/>
                <a:gd name="T29" fmla="*/ 88 h 115"/>
                <a:gd name="T30" fmla="*/ 61 w 73"/>
                <a:gd name="T31" fmla="*/ 100 h 115"/>
                <a:gd name="T32" fmla="*/ 53 w 73"/>
                <a:gd name="T33" fmla="*/ 108 h 115"/>
                <a:gd name="T34" fmla="*/ 42 w 73"/>
                <a:gd name="T35" fmla="*/ 111 h 115"/>
                <a:gd name="T36" fmla="*/ 34 w 73"/>
                <a:gd name="T37" fmla="*/ 115 h 115"/>
                <a:gd name="T38" fmla="*/ 27 w 73"/>
                <a:gd name="T39" fmla="*/ 111 h 115"/>
                <a:gd name="T40" fmla="*/ 19 w 73"/>
                <a:gd name="T41" fmla="*/ 108 h 115"/>
                <a:gd name="T42" fmla="*/ 11 w 73"/>
                <a:gd name="T43" fmla="*/ 96 h 115"/>
                <a:gd name="T44" fmla="*/ 4 w 73"/>
                <a:gd name="T45" fmla="*/ 77 h 115"/>
                <a:gd name="T46" fmla="*/ 0 w 73"/>
                <a:gd name="T47" fmla="*/ 58 h 115"/>
                <a:gd name="T48" fmla="*/ 15 w 73"/>
                <a:gd name="T49" fmla="*/ 58 h 115"/>
                <a:gd name="T50" fmla="*/ 19 w 73"/>
                <a:gd name="T51" fmla="*/ 81 h 115"/>
                <a:gd name="T52" fmla="*/ 23 w 73"/>
                <a:gd name="T53" fmla="*/ 96 h 115"/>
                <a:gd name="T54" fmla="*/ 27 w 73"/>
                <a:gd name="T55" fmla="*/ 104 h 115"/>
                <a:gd name="T56" fmla="*/ 30 w 73"/>
                <a:gd name="T57" fmla="*/ 108 h 115"/>
                <a:gd name="T58" fmla="*/ 34 w 73"/>
                <a:gd name="T59" fmla="*/ 108 h 115"/>
                <a:gd name="T60" fmla="*/ 38 w 73"/>
                <a:gd name="T61" fmla="*/ 108 h 115"/>
                <a:gd name="T62" fmla="*/ 46 w 73"/>
                <a:gd name="T63" fmla="*/ 104 h 115"/>
                <a:gd name="T64" fmla="*/ 50 w 73"/>
                <a:gd name="T65" fmla="*/ 100 h 115"/>
                <a:gd name="T66" fmla="*/ 50 w 73"/>
                <a:gd name="T67" fmla="*/ 92 h 115"/>
                <a:gd name="T68" fmla="*/ 53 w 73"/>
                <a:gd name="T69" fmla="*/ 73 h 115"/>
                <a:gd name="T70" fmla="*/ 53 w 73"/>
                <a:gd name="T71" fmla="*/ 54 h 115"/>
                <a:gd name="T72" fmla="*/ 53 w 73"/>
                <a:gd name="T73" fmla="*/ 35 h 115"/>
                <a:gd name="T74" fmla="*/ 50 w 73"/>
                <a:gd name="T75" fmla="*/ 19 h 115"/>
                <a:gd name="T76" fmla="*/ 50 w 73"/>
                <a:gd name="T77" fmla="*/ 12 h 115"/>
                <a:gd name="T78" fmla="*/ 46 w 73"/>
                <a:gd name="T79" fmla="*/ 8 h 115"/>
                <a:gd name="T80" fmla="*/ 42 w 73"/>
                <a:gd name="T81" fmla="*/ 4 h 115"/>
                <a:gd name="T82" fmla="*/ 34 w 73"/>
                <a:gd name="T83" fmla="*/ 4 h 115"/>
                <a:gd name="T84" fmla="*/ 30 w 73"/>
                <a:gd name="T85" fmla="*/ 4 h 115"/>
                <a:gd name="T86" fmla="*/ 27 w 73"/>
                <a:gd name="T87" fmla="*/ 8 h 115"/>
                <a:gd name="T88" fmla="*/ 23 w 73"/>
                <a:gd name="T89" fmla="*/ 19 h 115"/>
                <a:gd name="T90" fmla="*/ 19 w 73"/>
                <a:gd name="T91" fmla="*/ 31 h 115"/>
                <a:gd name="T92" fmla="*/ 19 w 73"/>
                <a:gd name="T93" fmla="*/ 46 h 115"/>
                <a:gd name="T94" fmla="*/ 15 w 73"/>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39"/>
                  </a:lnTo>
                  <a:lnTo>
                    <a:pt x="7" y="23"/>
                  </a:lnTo>
                  <a:lnTo>
                    <a:pt x="11" y="12"/>
                  </a:lnTo>
                  <a:lnTo>
                    <a:pt x="23" y="4"/>
                  </a:lnTo>
                  <a:lnTo>
                    <a:pt x="30" y="0"/>
                  </a:lnTo>
                  <a:lnTo>
                    <a:pt x="34" y="0"/>
                  </a:lnTo>
                  <a:lnTo>
                    <a:pt x="46" y="0"/>
                  </a:lnTo>
                  <a:lnTo>
                    <a:pt x="53" y="4"/>
                  </a:lnTo>
                  <a:lnTo>
                    <a:pt x="57" y="12"/>
                  </a:lnTo>
                  <a:lnTo>
                    <a:pt x="65" y="23"/>
                  </a:lnTo>
                  <a:lnTo>
                    <a:pt x="69" y="39"/>
                  </a:lnTo>
                  <a:lnTo>
                    <a:pt x="73" y="58"/>
                  </a:lnTo>
                  <a:lnTo>
                    <a:pt x="69" y="73"/>
                  </a:lnTo>
                  <a:lnTo>
                    <a:pt x="65" y="88"/>
                  </a:lnTo>
                  <a:lnTo>
                    <a:pt x="61" y="100"/>
                  </a:lnTo>
                  <a:lnTo>
                    <a:pt x="53" y="108"/>
                  </a:lnTo>
                  <a:lnTo>
                    <a:pt x="42" y="111"/>
                  </a:lnTo>
                  <a:lnTo>
                    <a:pt x="34" y="115"/>
                  </a:lnTo>
                  <a:lnTo>
                    <a:pt x="27" y="111"/>
                  </a:lnTo>
                  <a:lnTo>
                    <a:pt x="19" y="108"/>
                  </a:lnTo>
                  <a:lnTo>
                    <a:pt x="11" y="96"/>
                  </a:lnTo>
                  <a:lnTo>
                    <a:pt x="4" y="77"/>
                  </a:lnTo>
                  <a:lnTo>
                    <a:pt x="0" y="58"/>
                  </a:lnTo>
                  <a:close/>
                  <a:moveTo>
                    <a:pt x="15" y="58"/>
                  </a:moveTo>
                  <a:lnTo>
                    <a:pt x="19" y="81"/>
                  </a:lnTo>
                  <a:lnTo>
                    <a:pt x="23" y="96"/>
                  </a:lnTo>
                  <a:lnTo>
                    <a:pt x="27" y="104"/>
                  </a:lnTo>
                  <a:lnTo>
                    <a:pt x="30" y="108"/>
                  </a:lnTo>
                  <a:lnTo>
                    <a:pt x="34" y="108"/>
                  </a:lnTo>
                  <a:lnTo>
                    <a:pt x="38" y="108"/>
                  </a:lnTo>
                  <a:lnTo>
                    <a:pt x="46" y="104"/>
                  </a:lnTo>
                  <a:lnTo>
                    <a:pt x="50" y="100"/>
                  </a:lnTo>
                  <a:lnTo>
                    <a:pt x="50" y="92"/>
                  </a:lnTo>
                  <a:lnTo>
                    <a:pt x="53" y="73"/>
                  </a:lnTo>
                  <a:lnTo>
                    <a:pt x="53" y="54"/>
                  </a:lnTo>
                  <a:lnTo>
                    <a:pt x="53" y="35"/>
                  </a:lnTo>
                  <a:lnTo>
                    <a:pt x="50" y="19"/>
                  </a:lnTo>
                  <a:lnTo>
                    <a:pt x="50" y="12"/>
                  </a:lnTo>
                  <a:lnTo>
                    <a:pt x="46" y="8"/>
                  </a:lnTo>
                  <a:lnTo>
                    <a:pt x="42" y="4"/>
                  </a:lnTo>
                  <a:lnTo>
                    <a:pt x="34" y="4"/>
                  </a:lnTo>
                  <a:lnTo>
                    <a:pt x="30" y="4"/>
                  </a:lnTo>
                  <a:lnTo>
                    <a:pt x="27" y="8"/>
                  </a:lnTo>
                  <a:lnTo>
                    <a:pt x="23" y="19"/>
                  </a:lnTo>
                  <a:lnTo>
                    <a:pt x="19" y="31"/>
                  </a:lnTo>
                  <a:lnTo>
                    <a:pt x="19" y="46"/>
                  </a:lnTo>
                  <a:lnTo>
                    <a:pt x="15" y="58"/>
                  </a:lnTo>
                  <a:close/>
                </a:path>
              </a:pathLst>
            </a:custGeom>
            <a:solidFill>
              <a:srgbClr val="000000"/>
            </a:solidFill>
            <a:ln w="0">
              <a:solidFill>
                <a:srgbClr val="000000"/>
              </a:solidFill>
              <a:round/>
              <a:headEnd/>
              <a:tailEnd/>
            </a:ln>
          </p:spPr>
          <p:txBody>
            <a:bodyPr/>
            <a:lstStyle/>
            <a:p>
              <a:endParaRPr lang="en-CA"/>
            </a:p>
          </p:txBody>
        </p:sp>
        <p:sp>
          <p:nvSpPr>
            <p:cNvPr id="15634" name="Freeform 257"/>
            <p:cNvSpPr>
              <a:spLocks noEditPoints="1"/>
            </p:cNvSpPr>
            <p:nvPr/>
          </p:nvSpPr>
          <p:spPr bwMode="auto">
            <a:xfrm>
              <a:off x="1182" y="2780"/>
              <a:ext cx="69" cy="115"/>
            </a:xfrm>
            <a:custGeom>
              <a:avLst/>
              <a:gdLst>
                <a:gd name="T0" fmla="*/ 0 w 69"/>
                <a:gd name="T1" fmla="*/ 58 h 115"/>
                <a:gd name="T2" fmla="*/ 4 w 69"/>
                <a:gd name="T3" fmla="*/ 39 h 115"/>
                <a:gd name="T4" fmla="*/ 8 w 69"/>
                <a:gd name="T5" fmla="*/ 23 h 115"/>
                <a:gd name="T6" fmla="*/ 12 w 69"/>
                <a:gd name="T7" fmla="*/ 12 h 115"/>
                <a:gd name="T8" fmla="*/ 23 w 69"/>
                <a:gd name="T9" fmla="*/ 4 h 115"/>
                <a:gd name="T10" fmla="*/ 27 w 69"/>
                <a:gd name="T11" fmla="*/ 0 h 115"/>
                <a:gd name="T12" fmla="*/ 35 w 69"/>
                <a:gd name="T13" fmla="*/ 0 h 115"/>
                <a:gd name="T14" fmla="*/ 42 w 69"/>
                <a:gd name="T15" fmla="*/ 0 h 115"/>
                <a:gd name="T16" fmla="*/ 50 w 69"/>
                <a:gd name="T17" fmla="*/ 4 h 115"/>
                <a:gd name="T18" fmla="*/ 58 w 69"/>
                <a:gd name="T19" fmla="*/ 12 h 115"/>
                <a:gd name="T20" fmla="*/ 65 w 69"/>
                <a:gd name="T21" fmla="*/ 23 h 115"/>
                <a:gd name="T22" fmla="*/ 69 w 69"/>
                <a:gd name="T23" fmla="*/ 39 h 115"/>
                <a:gd name="T24" fmla="*/ 69 w 69"/>
                <a:gd name="T25" fmla="*/ 58 h 115"/>
                <a:gd name="T26" fmla="*/ 69 w 69"/>
                <a:gd name="T27" fmla="*/ 73 h 115"/>
                <a:gd name="T28" fmla="*/ 65 w 69"/>
                <a:gd name="T29" fmla="*/ 88 h 115"/>
                <a:gd name="T30" fmla="*/ 58 w 69"/>
                <a:gd name="T31" fmla="*/ 100 h 115"/>
                <a:gd name="T32" fmla="*/ 50 w 69"/>
                <a:gd name="T33" fmla="*/ 108 h 115"/>
                <a:gd name="T34" fmla="*/ 42 w 69"/>
                <a:gd name="T35" fmla="*/ 111 h 115"/>
                <a:gd name="T36" fmla="*/ 35 w 69"/>
                <a:gd name="T37" fmla="*/ 115 h 115"/>
                <a:gd name="T38" fmla="*/ 27 w 69"/>
                <a:gd name="T39" fmla="*/ 111 h 115"/>
                <a:gd name="T40" fmla="*/ 15 w 69"/>
                <a:gd name="T41" fmla="*/ 108 h 115"/>
                <a:gd name="T42" fmla="*/ 8 w 69"/>
                <a:gd name="T43" fmla="*/ 96 h 115"/>
                <a:gd name="T44" fmla="*/ 4 w 69"/>
                <a:gd name="T45" fmla="*/ 77 h 115"/>
                <a:gd name="T46" fmla="*/ 0 w 69"/>
                <a:gd name="T47" fmla="*/ 58 h 115"/>
                <a:gd name="T48" fmla="*/ 15 w 69"/>
                <a:gd name="T49" fmla="*/ 58 h 115"/>
                <a:gd name="T50" fmla="*/ 19 w 69"/>
                <a:gd name="T51" fmla="*/ 81 h 115"/>
                <a:gd name="T52" fmla="*/ 23 w 69"/>
                <a:gd name="T53" fmla="*/ 96 h 115"/>
                <a:gd name="T54" fmla="*/ 27 w 69"/>
                <a:gd name="T55" fmla="*/ 104 h 115"/>
                <a:gd name="T56" fmla="*/ 31 w 69"/>
                <a:gd name="T57" fmla="*/ 108 h 115"/>
                <a:gd name="T58" fmla="*/ 35 w 69"/>
                <a:gd name="T59" fmla="*/ 108 h 115"/>
                <a:gd name="T60" fmla="*/ 38 w 69"/>
                <a:gd name="T61" fmla="*/ 108 h 115"/>
                <a:gd name="T62" fmla="*/ 46 w 69"/>
                <a:gd name="T63" fmla="*/ 104 h 115"/>
                <a:gd name="T64" fmla="*/ 50 w 69"/>
                <a:gd name="T65" fmla="*/ 100 h 115"/>
                <a:gd name="T66" fmla="*/ 50 w 69"/>
                <a:gd name="T67" fmla="*/ 92 h 115"/>
                <a:gd name="T68" fmla="*/ 54 w 69"/>
                <a:gd name="T69" fmla="*/ 73 h 115"/>
                <a:gd name="T70" fmla="*/ 54 w 69"/>
                <a:gd name="T71" fmla="*/ 54 h 115"/>
                <a:gd name="T72" fmla="*/ 54 w 69"/>
                <a:gd name="T73" fmla="*/ 35 h 115"/>
                <a:gd name="T74" fmla="*/ 50 w 69"/>
                <a:gd name="T75" fmla="*/ 19 h 115"/>
                <a:gd name="T76" fmla="*/ 46 w 69"/>
                <a:gd name="T77" fmla="*/ 12 h 115"/>
                <a:gd name="T78" fmla="*/ 42 w 69"/>
                <a:gd name="T79" fmla="*/ 8 h 115"/>
                <a:gd name="T80" fmla="*/ 38 w 69"/>
                <a:gd name="T81" fmla="*/ 4 h 115"/>
                <a:gd name="T82" fmla="*/ 35 w 69"/>
                <a:gd name="T83" fmla="*/ 4 h 115"/>
                <a:gd name="T84" fmla="*/ 31 w 69"/>
                <a:gd name="T85" fmla="*/ 4 h 115"/>
                <a:gd name="T86" fmla="*/ 27 w 69"/>
                <a:gd name="T87" fmla="*/ 8 h 115"/>
                <a:gd name="T88" fmla="*/ 23 w 69"/>
                <a:gd name="T89" fmla="*/ 19 h 115"/>
                <a:gd name="T90" fmla="*/ 19 w 69"/>
                <a:gd name="T91" fmla="*/ 31 h 115"/>
                <a:gd name="T92" fmla="*/ 15 w 69"/>
                <a:gd name="T93" fmla="*/ 46 h 115"/>
                <a:gd name="T94" fmla="*/ 15 w 69"/>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4" y="39"/>
                  </a:lnTo>
                  <a:lnTo>
                    <a:pt x="8" y="23"/>
                  </a:lnTo>
                  <a:lnTo>
                    <a:pt x="12" y="12"/>
                  </a:lnTo>
                  <a:lnTo>
                    <a:pt x="23" y="4"/>
                  </a:lnTo>
                  <a:lnTo>
                    <a:pt x="27" y="0"/>
                  </a:lnTo>
                  <a:lnTo>
                    <a:pt x="35" y="0"/>
                  </a:lnTo>
                  <a:lnTo>
                    <a:pt x="42" y="0"/>
                  </a:lnTo>
                  <a:lnTo>
                    <a:pt x="50" y="4"/>
                  </a:lnTo>
                  <a:lnTo>
                    <a:pt x="58" y="12"/>
                  </a:lnTo>
                  <a:lnTo>
                    <a:pt x="65" y="23"/>
                  </a:lnTo>
                  <a:lnTo>
                    <a:pt x="69" y="39"/>
                  </a:lnTo>
                  <a:lnTo>
                    <a:pt x="69" y="58"/>
                  </a:lnTo>
                  <a:lnTo>
                    <a:pt x="69" y="73"/>
                  </a:lnTo>
                  <a:lnTo>
                    <a:pt x="65" y="88"/>
                  </a:lnTo>
                  <a:lnTo>
                    <a:pt x="58" y="100"/>
                  </a:lnTo>
                  <a:lnTo>
                    <a:pt x="50" y="108"/>
                  </a:lnTo>
                  <a:lnTo>
                    <a:pt x="42" y="111"/>
                  </a:lnTo>
                  <a:lnTo>
                    <a:pt x="35" y="115"/>
                  </a:lnTo>
                  <a:lnTo>
                    <a:pt x="27" y="111"/>
                  </a:lnTo>
                  <a:lnTo>
                    <a:pt x="15" y="108"/>
                  </a:lnTo>
                  <a:lnTo>
                    <a:pt x="8" y="96"/>
                  </a:lnTo>
                  <a:lnTo>
                    <a:pt x="4" y="77"/>
                  </a:lnTo>
                  <a:lnTo>
                    <a:pt x="0" y="58"/>
                  </a:lnTo>
                  <a:close/>
                  <a:moveTo>
                    <a:pt x="15" y="58"/>
                  </a:moveTo>
                  <a:lnTo>
                    <a:pt x="19" y="81"/>
                  </a:lnTo>
                  <a:lnTo>
                    <a:pt x="23" y="96"/>
                  </a:lnTo>
                  <a:lnTo>
                    <a:pt x="27" y="104"/>
                  </a:lnTo>
                  <a:lnTo>
                    <a:pt x="31" y="108"/>
                  </a:lnTo>
                  <a:lnTo>
                    <a:pt x="35" y="108"/>
                  </a:lnTo>
                  <a:lnTo>
                    <a:pt x="38" y="108"/>
                  </a:lnTo>
                  <a:lnTo>
                    <a:pt x="46" y="104"/>
                  </a:lnTo>
                  <a:lnTo>
                    <a:pt x="50" y="100"/>
                  </a:lnTo>
                  <a:lnTo>
                    <a:pt x="50" y="92"/>
                  </a:lnTo>
                  <a:lnTo>
                    <a:pt x="54" y="73"/>
                  </a:lnTo>
                  <a:lnTo>
                    <a:pt x="54" y="54"/>
                  </a:lnTo>
                  <a:lnTo>
                    <a:pt x="54" y="35"/>
                  </a:lnTo>
                  <a:lnTo>
                    <a:pt x="50" y="19"/>
                  </a:lnTo>
                  <a:lnTo>
                    <a:pt x="46" y="12"/>
                  </a:lnTo>
                  <a:lnTo>
                    <a:pt x="42" y="8"/>
                  </a:lnTo>
                  <a:lnTo>
                    <a:pt x="38" y="4"/>
                  </a:lnTo>
                  <a:lnTo>
                    <a:pt x="35" y="4"/>
                  </a:lnTo>
                  <a:lnTo>
                    <a:pt x="31" y="4"/>
                  </a:lnTo>
                  <a:lnTo>
                    <a:pt x="27" y="8"/>
                  </a:lnTo>
                  <a:lnTo>
                    <a:pt x="23" y="19"/>
                  </a:lnTo>
                  <a:lnTo>
                    <a:pt x="19" y="31"/>
                  </a:lnTo>
                  <a:lnTo>
                    <a:pt x="15" y="46"/>
                  </a:lnTo>
                  <a:lnTo>
                    <a:pt x="15" y="58"/>
                  </a:lnTo>
                  <a:close/>
                </a:path>
              </a:pathLst>
            </a:custGeom>
            <a:solidFill>
              <a:srgbClr val="000000"/>
            </a:solidFill>
            <a:ln w="0">
              <a:solidFill>
                <a:srgbClr val="000000"/>
              </a:solidFill>
              <a:round/>
              <a:headEnd/>
              <a:tailEnd/>
            </a:ln>
          </p:spPr>
          <p:txBody>
            <a:bodyPr/>
            <a:lstStyle/>
            <a:p>
              <a:endParaRPr lang="en-CA"/>
            </a:p>
          </p:txBody>
        </p:sp>
        <p:sp>
          <p:nvSpPr>
            <p:cNvPr id="15635" name="Freeform 258"/>
            <p:cNvSpPr>
              <a:spLocks noEditPoints="1"/>
            </p:cNvSpPr>
            <p:nvPr/>
          </p:nvSpPr>
          <p:spPr bwMode="auto">
            <a:xfrm>
              <a:off x="1270" y="2780"/>
              <a:ext cx="66" cy="115"/>
            </a:xfrm>
            <a:custGeom>
              <a:avLst/>
              <a:gdLst>
                <a:gd name="T0" fmla="*/ 12 w 66"/>
                <a:gd name="T1" fmla="*/ 46 h 115"/>
                <a:gd name="T2" fmla="*/ 4 w 66"/>
                <a:gd name="T3" fmla="*/ 31 h 115"/>
                <a:gd name="T4" fmla="*/ 4 w 66"/>
                <a:gd name="T5" fmla="*/ 16 h 115"/>
                <a:gd name="T6" fmla="*/ 20 w 66"/>
                <a:gd name="T7" fmla="*/ 0 h 115"/>
                <a:gd name="T8" fmla="*/ 46 w 66"/>
                <a:gd name="T9" fmla="*/ 0 h 115"/>
                <a:gd name="T10" fmla="*/ 62 w 66"/>
                <a:gd name="T11" fmla="*/ 16 h 115"/>
                <a:gd name="T12" fmla="*/ 62 w 66"/>
                <a:gd name="T13" fmla="*/ 31 h 115"/>
                <a:gd name="T14" fmla="*/ 50 w 66"/>
                <a:gd name="T15" fmla="*/ 42 h 115"/>
                <a:gd name="T16" fmla="*/ 50 w 66"/>
                <a:gd name="T17" fmla="*/ 62 h 115"/>
                <a:gd name="T18" fmla="*/ 62 w 66"/>
                <a:gd name="T19" fmla="*/ 77 h 115"/>
                <a:gd name="T20" fmla="*/ 62 w 66"/>
                <a:gd name="T21" fmla="*/ 96 h 115"/>
                <a:gd name="T22" fmla="*/ 46 w 66"/>
                <a:gd name="T23" fmla="*/ 111 h 115"/>
                <a:gd name="T24" fmla="*/ 23 w 66"/>
                <a:gd name="T25" fmla="*/ 115 h 115"/>
                <a:gd name="T26" fmla="*/ 8 w 66"/>
                <a:gd name="T27" fmla="*/ 104 h 115"/>
                <a:gd name="T28" fmla="*/ 0 w 66"/>
                <a:gd name="T29" fmla="*/ 88 h 115"/>
                <a:gd name="T30" fmla="*/ 4 w 66"/>
                <a:gd name="T31" fmla="*/ 73 h 115"/>
                <a:gd name="T32" fmla="*/ 23 w 66"/>
                <a:gd name="T33" fmla="*/ 58 h 115"/>
                <a:gd name="T34" fmla="*/ 43 w 66"/>
                <a:gd name="T35" fmla="*/ 39 h 115"/>
                <a:gd name="T36" fmla="*/ 46 w 66"/>
                <a:gd name="T37" fmla="*/ 27 h 115"/>
                <a:gd name="T38" fmla="*/ 46 w 66"/>
                <a:gd name="T39" fmla="*/ 16 h 115"/>
                <a:gd name="T40" fmla="*/ 39 w 66"/>
                <a:gd name="T41" fmla="*/ 4 h 115"/>
                <a:gd name="T42" fmla="*/ 27 w 66"/>
                <a:gd name="T43" fmla="*/ 4 h 115"/>
                <a:gd name="T44" fmla="*/ 20 w 66"/>
                <a:gd name="T45" fmla="*/ 16 h 115"/>
                <a:gd name="T46" fmla="*/ 20 w 66"/>
                <a:gd name="T47" fmla="*/ 23 h 115"/>
                <a:gd name="T48" fmla="*/ 23 w 66"/>
                <a:gd name="T49" fmla="*/ 35 h 115"/>
                <a:gd name="T50" fmla="*/ 35 w 66"/>
                <a:gd name="T51" fmla="*/ 46 h 115"/>
                <a:gd name="T52" fmla="*/ 23 w 66"/>
                <a:gd name="T53" fmla="*/ 65 h 115"/>
                <a:gd name="T54" fmla="*/ 16 w 66"/>
                <a:gd name="T55" fmla="*/ 81 h 115"/>
                <a:gd name="T56" fmla="*/ 16 w 66"/>
                <a:gd name="T57" fmla="*/ 96 h 115"/>
                <a:gd name="T58" fmla="*/ 27 w 66"/>
                <a:gd name="T59" fmla="*/ 108 h 115"/>
                <a:gd name="T60" fmla="*/ 39 w 66"/>
                <a:gd name="T61" fmla="*/ 108 h 115"/>
                <a:gd name="T62" fmla="*/ 46 w 66"/>
                <a:gd name="T63" fmla="*/ 100 h 115"/>
                <a:gd name="T64" fmla="*/ 50 w 66"/>
                <a:gd name="T65" fmla="*/ 88 h 115"/>
                <a:gd name="T66" fmla="*/ 43 w 66"/>
                <a:gd name="T67" fmla="*/ 77 h 115"/>
                <a:gd name="T68" fmla="*/ 27 w 66"/>
                <a:gd name="T69" fmla="*/ 62 h 11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66"/>
                <a:gd name="T106" fmla="*/ 0 h 115"/>
                <a:gd name="T107" fmla="*/ 66 w 66"/>
                <a:gd name="T108" fmla="*/ 115 h 11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66" h="115">
                  <a:moveTo>
                    <a:pt x="23" y="58"/>
                  </a:moveTo>
                  <a:lnTo>
                    <a:pt x="12" y="46"/>
                  </a:lnTo>
                  <a:lnTo>
                    <a:pt x="4" y="39"/>
                  </a:lnTo>
                  <a:lnTo>
                    <a:pt x="4" y="31"/>
                  </a:lnTo>
                  <a:lnTo>
                    <a:pt x="0" y="27"/>
                  </a:lnTo>
                  <a:lnTo>
                    <a:pt x="4" y="16"/>
                  </a:lnTo>
                  <a:lnTo>
                    <a:pt x="12" y="8"/>
                  </a:lnTo>
                  <a:lnTo>
                    <a:pt x="20" y="0"/>
                  </a:lnTo>
                  <a:lnTo>
                    <a:pt x="35" y="0"/>
                  </a:lnTo>
                  <a:lnTo>
                    <a:pt x="46" y="0"/>
                  </a:lnTo>
                  <a:lnTo>
                    <a:pt x="54" y="8"/>
                  </a:lnTo>
                  <a:lnTo>
                    <a:pt x="62" y="16"/>
                  </a:lnTo>
                  <a:lnTo>
                    <a:pt x="62" y="23"/>
                  </a:lnTo>
                  <a:lnTo>
                    <a:pt x="62" y="31"/>
                  </a:lnTo>
                  <a:lnTo>
                    <a:pt x="58" y="35"/>
                  </a:lnTo>
                  <a:lnTo>
                    <a:pt x="50" y="42"/>
                  </a:lnTo>
                  <a:lnTo>
                    <a:pt x="39" y="50"/>
                  </a:lnTo>
                  <a:lnTo>
                    <a:pt x="50" y="62"/>
                  </a:lnTo>
                  <a:lnTo>
                    <a:pt x="58" y="69"/>
                  </a:lnTo>
                  <a:lnTo>
                    <a:pt x="62" y="77"/>
                  </a:lnTo>
                  <a:lnTo>
                    <a:pt x="66" y="85"/>
                  </a:lnTo>
                  <a:lnTo>
                    <a:pt x="62" y="96"/>
                  </a:lnTo>
                  <a:lnTo>
                    <a:pt x="58" y="108"/>
                  </a:lnTo>
                  <a:lnTo>
                    <a:pt x="46" y="111"/>
                  </a:lnTo>
                  <a:lnTo>
                    <a:pt x="31" y="115"/>
                  </a:lnTo>
                  <a:lnTo>
                    <a:pt x="23" y="115"/>
                  </a:lnTo>
                  <a:lnTo>
                    <a:pt x="16" y="111"/>
                  </a:lnTo>
                  <a:lnTo>
                    <a:pt x="8" y="104"/>
                  </a:lnTo>
                  <a:lnTo>
                    <a:pt x="0" y="96"/>
                  </a:lnTo>
                  <a:lnTo>
                    <a:pt x="0" y="88"/>
                  </a:lnTo>
                  <a:lnTo>
                    <a:pt x="0" y="81"/>
                  </a:lnTo>
                  <a:lnTo>
                    <a:pt x="4" y="73"/>
                  </a:lnTo>
                  <a:lnTo>
                    <a:pt x="12" y="65"/>
                  </a:lnTo>
                  <a:lnTo>
                    <a:pt x="23" y="58"/>
                  </a:lnTo>
                  <a:close/>
                  <a:moveTo>
                    <a:pt x="35" y="46"/>
                  </a:moveTo>
                  <a:lnTo>
                    <a:pt x="43" y="39"/>
                  </a:lnTo>
                  <a:lnTo>
                    <a:pt x="46" y="35"/>
                  </a:lnTo>
                  <a:lnTo>
                    <a:pt x="46" y="27"/>
                  </a:lnTo>
                  <a:lnTo>
                    <a:pt x="46" y="23"/>
                  </a:lnTo>
                  <a:lnTo>
                    <a:pt x="46" y="16"/>
                  </a:lnTo>
                  <a:lnTo>
                    <a:pt x="43" y="8"/>
                  </a:lnTo>
                  <a:lnTo>
                    <a:pt x="39" y="4"/>
                  </a:lnTo>
                  <a:lnTo>
                    <a:pt x="35" y="4"/>
                  </a:lnTo>
                  <a:lnTo>
                    <a:pt x="27" y="4"/>
                  </a:lnTo>
                  <a:lnTo>
                    <a:pt x="23" y="8"/>
                  </a:lnTo>
                  <a:lnTo>
                    <a:pt x="20" y="16"/>
                  </a:lnTo>
                  <a:lnTo>
                    <a:pt x="20" y="19"/>
                  </a:lnTo>
                  <a:lnTo>
                    <a:pt x="20" y="23"/>
                  </a:lnTo>
                  <a:lnTo>
                    <a:pt x="20" y="27"/>
                  </a:lnTo>
                  <a:lnTo>
                    <a:pt x="23" y="35"/>
                  </a:lnTo>
                  <a:lnTo>
                    <a:pt x="23" y="39"/>
                  </a:lnTo>
                  <a:lnTo>
                    <a:pt x="35" y="46"/>
                  </a:lnTo>
                  <a:close/>
                  <a:moveTo>
                    <a:pt x="27" y="62"/>
                  </a:moveTo>
                  <a:lnTo>
                    <a:pt x="23" y="65"/>
                  </a:lnTo>
                  <a:lnTo>
                    <a:pt x="20" y="73"/>
                  </a:lnTo>
                  <a:lnTo>
                    <a:pt x="16" y="81"/>
                  </a:lnTo>
                  <a:lnTo>
                    <a:pt x="16" y="88"/>
                  </a:lnTo>
                  <a:lnTo>
                    <a:pt x="16" y="96"/>
                  </a:lnTo>
                  <a:lnTo>
                    <a:pt x="20" y="104"/>
                  </a:lnTo>
                  <a:lnTo>
                    <a:pt x="27" y="108"/>
                  </a:lnTo>
                  <a:lnTo>
                    <a:pt x="35" y="108"/>
                  </a:lnTo>
                  <a:lnTo>
                    <a:pt x="39" y="108"/>
                  </a:lnTo>
                  <a:lnTo>
                    <a:pt x="46" y="104"/>
                  </a:lnTo>
                  <a:lnTo>
                    <a:pt x="46" y="100"/>
                  </a:lnTo>
                  <a:lnTo>
                    <a:pt x="50" y="92"/>
                  </a:lnTo>
                  <a:lnTo>
                    <a:pt x="50" y="88"/>
                  </a:lnTo>
                  <a:lnTo>
                    <a:pt x="46" y="81"/>
                  </a:lnTo>
                  <a:lnTo>
                    <a:pt x="43" y="77"/>
                  </a:lnTo>
                  <a:lnTo>
                    <a:pt x="35" y="69"/>
                  </a:lnTo>
                  <a:lnTo>
                    <a:pt x="27" y="62"/>
                  </a:lnTo>
                  <a:close/>
                </a:path>
              </a:pathLst>
            </a:custGeom>
            <a:solidFill>
              <a:srgbClr val="000000"/>
            </a:solidFill>
            <a:ln w="0">
              <a:solidFill>
                <a:srgbClr val="000000"/>
              </a:solidFill>
              <a:round/>
              <a:headEnd/>
              <a:tailEnd/>
            </a:ln>
          </p:spPr>
          <p:txBody>
            <a:bodyPr/>
            <a:lstStyle/>
            <a:p>
              <a:endParaRPr lang="en-CA"/>
            </a:p>
          </p:txBody>
        </p:sp>
        <p:sp>
          <p:nvSpPr>
            <p:cNvPr id="15636" name="Freeform 259"/>
            <p:cNvSpPr>
              <a:spLocks/>
            </p:cNvSpPr>
            <p:nvPr/>
          </p:nvSpPr>
          <p:spPr bwMode="auto">
            <a:xfrm>
              <a:off x="1351" y="2780"/>
              <a:ext cx="69" cy="115"/>
            </a:xfrm>
            <a:custGeom>
              <a:avLst/>
              <a:gdLst>
                <a:gd name="T0" fmla="*/ 11 w 69"/>
                <a:gd name="T1" fmla="*/ 0 h 115"/>
                <a:gd name="T2" fmla="*/ 69 w 69"/>
                <a:gd name="T3" fmla="*/ 0 h 115"/>
                <a:gd name="T4" fmla="*/ 69 w 69"/>
                <a:gd name="T5" fmla="*/ 4 h 115"/>
                <a:gd name="T6" fmla="*/ 31 w 69"/>
                <a:gd name="T7" fmla="*/ 115 h 115"/>
                <a:gd name="T8" fmla="*/ 19 w 69"/>
                <a:gd name="T9" fmla="*/ 115 h 115"/>
                <a:gd name="T10" fmla="*/ 57 w 69"/>
                <a:gd name="T11" fmla="*/ 16 h 115"/>
                <a:gd name="T12" fmla="*/ 27 w 69"/>
                <a:gd name="T13" fmla="*/ 16 h 115"/>
                <a:gd name="T14" fmla="*/ 19 w 69"/>
                <a:gd name="T15" fmla="*/ 16 h 115"/>
                <a:gd name="T16" fmla="*/ 11 w 69"/>
                <a:gd name="T17" fmla="*/ 16 h 115"/>
                <a:gd name="T18" fmla="*/ 8 w 69"/>
                <a:gd name="T19" fmla="*/ 23 h 115"/>
                <a:gd name="T20" fmla="*/ 4 w 69"/>
                <a:gd name="T21" fmla="*/ 27 h 115"/>
                <a:gd name="T22" fmla="*/ 0 w 69"/>
                <a:gd name="T23" fmla="*/ 27 h 115"/>
                <a:gd name="T24" fmla="*/ 11 w 69"/>
                <a:gd name="T25" fmla="*/ 0 h 11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69"/>
                <a:gd name="T40" fmla="*/ 0 h 115"/>
                <a:gd name="T41" fmla="*/ 69 w 69"/>
                <a:gd name="T42" fmla="*/ 115 h 11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69" h="115">
                  <a:moveTo>
                    <a:pt x="11" y="0"/>
                  </a:moveTo>
                  <a:lnTo>
                    <a:pt x="69" y="0"/>
                  </a:lnTo>
                  <a:lnTo>
                    <a:pt x="69" y="4"/>
                  </a:lnTo>
                  <a:lnTo>
                    <a:pt x="31" y="115"/>
                  </a:lnTo>
                  <a:lnTo>
                    <a:pt x="19" y="115"/>
                  </a:lnTo>
                  <a:lnTo>
                    <a:pt x="57" y="16"/>
                  </a:lnTo>
                  <a:lnTo>
                    <a:pt x="27" y="16"/>
                  </a:lnTo>
                  <a:lnTo>
                    <a:pt x="19" y="16"/>
                  </a:lnTo>
                  <a:lnTo>
                    <a:pt x="11" y="16"/>
                  </a:lnTo>
                  <a:lnTo>
                    <a:pt x="8" y="23"/>
                  </a:lnTo>
                  <a:lnTo>
                    <a:pt x="4" y="27"/>
                  </a:lnTo>
                  <a:lnTo>
                    <a:pt x="0" y="27"/>
                  </a:lnTo>
                  <a:lnTo>
                    <a:pt x="11" y="0"/>
                  </a:lnTo>
                  <a:close/>
                </a:path>
              </a:pathLst>
            </a:custGeom>
            <a:solidFill>
              <a:srgbClr val="000000"/>
            </a:solidFill>
            <a:ln w="0">
              <a:solidFill>
                <a:srgbClr val="000000"/>
              </a:solidFill>
              <a:round/>
              <a:headEnd/>
              <a:tailEnd/>
            </a:ln>
          </p:spPr>
          <p:txBody>
            <a:bodyPr/>
            <a:lstStyle/>
            <a:p>
              <a:endParaRPr lang="en-CA"/>
            </a:p>
          </p:txBody>
        </p:sp>
        <p:sp>
          <p:nvSpPr>
            <p:cNvPr id="15637" name="Rectangle 260"/>
            <p:cNvSpPr>
              <a:spLocks noChangeArrowheads="1"/>
            </p:cNvSpPr>
            <p:nvPr/>
          </p:nvSpPr>
          <p:spPr bwMode="auto">
            <a:xfrm>
              <a:off x="1554" y="2749"/>
              <a:ext cx="8" cy="208"/>
            </a:xfrm>
            <a:prstGeom prst="rect">
              <a:avLst/>
            </a:prstGeom>
            <a:solidFill>
              <a:srgbClr val="000000"/>
            </a:solidFill>
            <a:ln w="0">
              <a:solidFill>
                <a:srgbClr val="000000"/>
              </a:solidFill>
              <a:miter lim="800000"/>
              <a:headEnd/>
              <a:tailEnd/>
            </a:ln>
          </p:spPr>
          <p:txBody>
            <a:bodyPr/>
            <a:lstStyle/>
            <a:p>
              <a:endParaRPr lang="en-US"/>
            </a:p>
          </p:txBody>
        </p:sp>
        <p:sp>
          <p:nvSpPr>
            <p:cNvPr id="15638" name="Freeform 261"/>
            <p:cNvSpPr>
              <a:spLocks noEditPoints="1"/>
            </p:cNvSpPr>
            <p:nvPr/>
          </p:nvSpPr>
          <p:spPr bwMode="auto">
            <a:xfrm>
              <a:off x="1746" y="2780"/>
              <a:ext cx="73" cy="115"/>
            </a:xfrm>
            <a:custGeom>
              <a:avLst/>
              <a:gdLst>
                <a:gd name="T0" fmla="*/ 0 w 73"/>
                <a:gd name="T1" fmla="*/ 58 h 115"/>
                <a:gd name="T2" fmla="*/ 4 w 73"/>
                <a:gd name="T3" fmla="*/ 39 h 115"/>
                <a:gd name="T4" fmla="*/ 8 w 73"/>
                <a:gd name="T5" fmla="*/ 23 h 115"/>
                <a:gd name="T6" fmla="*/ 15 w 73"/>
                <a:gd name="T7" fmla="*/ 12 h 115"/>
                <a:gd name="T8" fmla="*/ 23 w 73"/>
                <a:gd name="T9" fmla="*/ 4 h 115"/>
                <a:gd name="T10" fmla="*/ 31 w 73"/>
                <a:gd name="T11" fmla="*/ 0 h 115"/>
                <a:gd name="T12" fmla="*/ 38 w 73"/>
                <a:gd name="T13" fmla="*/ 0 h 115"/>
                <a:gd name="T14" fmla="*/ 46 w 73"/>
                <a:gd name="T15" fmla="*/ 0 h 115"/>
                <a:gd name="T16" fmla="*/ 54 w 73"/>
                <a:gd name="T17" fmla="*/ 4 h 115"/>
                <a:gd name="T18" fmla="*/ 61 w 73"/>
                <a:gd name="T19" fmla="*/ 12 h 115"/>
                <a:gd name="T20" fmla="*/ 65 w 73"/>
                <a:gd name="T21" fmla="*/ 23 h 115"/>
                <a:gd name="T22" fmla="*/ 69 w 73"/>
                <a:gd name="T23" fmla="*/ 39 h 115"/>
                <a:gd name="T24" fmla="*/ 73 w 73"/>
                <a:gd name="T25" fmla="*/ 58 h 115"/>
                <a:gd name="T26" fmla="*/ 69 w 73"/>
                <a:gd name="T27" fmla="*/ 73 h 115"/>
                <a:gd name="T28" fmla="*/ 65 w 73"/>
                <a:gd name="T29" fmla="*/ 88 h 115"/>
                <a:gd name="T30" fmla="*/ 61 w 73"/>
                <a:gd name="T31" fmla="*/ 100 h 115"/>
                <a:gd name="T32" fmla="*/ 54 w 73"/>
                <a:gd name="T33" fmla="*/ 108 h 115"/>
                <a:gd name="T34" fmla="*/ 46 w 73"/>
                <a:gd name="T35" fmla="*/ 111 h 115"/>
                <a:gd name="T36" fmla="*/ 35 w 73"/>
                <a:gd name="T37" fmla="*/ 115 h 115"/>
                <a:gd name="T38" fmla="*/ 27 w 73"/>
                <a:gd name="T39" fmla="*/ 111 h 115"/>
                <a:gd name="T40" fmla="*/ 19 w 73"/>
                <a:gd name="T41" fmla="*/ 108 h 115"/>
                <a:gd name="T42" fmla="*/ 12 w 73"/>
                <a:gd name="T43" fmla="*/ 96 h 115"/>
                <a:gd name="T44" fmla="*/ 4 w 73"/>
                <a:gd name="T45" fmla="*/ 77 h 115"/>
                <a:gd name="T46" fmla="*/ 0 w 73"/>
                <a:gd name="T47" fmla="*/ 58 h 115"/>
                <a:gd name="T48" fmla="*/ 19 w 73"/>
                <a:gd name="T49" fmla="*/ 58 h 115"/>
                <a:gd name="T50" fmla="*/ 19 w 73"/>
                <a:gd name="T51" fmla="*/ 81 h 115"/>
                <a:gd name="T52" fmla="*/ 23 w 73"/>
                <a:gd name="T53" fmla="*/ 96 h 115"/>
                <a:gd name="T54" fmla="*/ 27 w 73"/>
                <a:gd name="T55" fmla="*/ 104 h 115"/>
                <a:gd name="T56" fmla="*/ 31 w 73"/>
                <a:gd name="T57" fmla="*/ 108 h 115"/>
                <a:gd name="T58" fmla="*/ 38 w 73"/>
                <a:gd name="T59" fmla="*/ 108 h 115"/>
                <a:gd name="T60" fmla="*/ 42 w 73"/>
                <a:gd name="T61" fmla="*/ 108 h 115"/>
                <a:gd name="T62" fmla="*/ 46 w 73"/>
                <a:gd name="T63" fmla="*/ 104 h 115"/>
                <a:gd name="T64" fmla="*/ 50 w 73"/>
                <a:gd name="T65" fmla="*/ 100 h 115"/>
                <a:gd name="T66" fmla="*/ 54 w 73"/>
                <a:gd name="T67" fmla="*/ 92 h 115"/>
                <a:gd name="T68" fmla="*/ 54 w 73"/>
                <a:gd name="T69" fmla="*/ 73 h 115"/>
                <a:gd name="T70" fmla="*/ 58 w 73"/>
                <a:gd name="T71" fmla="*/ 54 h 115"/>
                <a:gd name="T72" fmla="*/ 54 w 73"/>
                <a:gd name="T73" fmla="*/ 35 h 115"/>
                <a:gd name="T74" fmla="*/ 54 w 73"/>
                <a:gd name="T75" fmla="*/ 19 h 115"/>
                <a:gd name="T76" fmla="*/ 50 w 73"/>
                <a:gd name="T77" fmla="*/ 12 h 115"/>
                <a:gd name="T78" fmla="*/ 46 w 73"/>
                <a:gd name="T79" fmla="*/ 8 h 115"/>
                <a:gd name="T80" fmla="*/ 42 w 73"/>
                <a:gd name="T81" fmla="*/ 4 h 115"/>
                <a:gd name="T82" fmla="*/ 38 w 73"/>
                <a:gd name="T83" fmla="*/ 4 h 115"/>
                <a:gd name="T84" fmla="*/ 31 w 73"/>
                <a:gd name="T85" fmla="*/ 4 h 115"/>
                <a:gd name="T86" fmla="*/ 27 w 73"/>
                <a:gd name="T87" fmla="*/ 8 h 115"/>
                <a:gd name="T88" fmla="*/ 23 w 73"/>
                <a:gd name="T89" fmla="*/ 19 h 115"/>
                <a:gd name="T90" fmla="*/ 19 w 73"/>
                <a:gd name="T91" fmla="*/ 31 h 115"/>
                <a:gd name="T92" fmla="*/ 19 w 73"/>
                <a:gd name="T93" fmla="*/ 46 h 115"/>
                <a:gd name="T94" fmla="*/ 19 w 73"/>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39"/>
                  </a:lnTo>
                  <a:lnTo>
                    <a:pt x="8" y="23"/>
                  </a:lnTo>
                  <a:lnTo>
                    <a:pt x="15" y="12"/>
                  </a:lnTo>
                  <a:lnTo>
                    <a:pt x="23" y="4"/>
                  </a:lnTo>
                  <a:lnTo>
                    <a:pt x="31" y="0"/>
                  </a:lnTo>
                  <a:lnTo>
                    <a:pt x="38" y="0"/>
                  </a:lnTo>
                  <a:lnTo>
                    <a:pt x="46" y="0"/>
                  </a:lnTo>
                  <a:lnTo>
                    <a:pt x="54" y="4"/>
                  </a:lnTo>
                  <a:lnTo>
                    <a:pt x="61" y="12"/>
                  </a:lnTo>
                  <a:lnTo>
                    <a:pt x="65" y="23"/>
                  </a:lnTo>
                  <a:lnTo>
                    <a:pt x="69" y="39"/>
                  </a:lnTo>
                  <a:lnTo>
                    <a:pt x="73" y="58"/>
                  </a:lnTo>
                  <a:lnTo>
                    <a:pt x="69" y="73"/>
                  </a:lnTo>
                  <a:lnTo>
                    <a:pt x="65" y="88"/>
                  </a:lnTo>
                  <a:lnTo>
                    <a:pt x="61" y="100"/>
                  </a:lnTo>
                  <a:lnTo>
                    <a:pt x="54" y="108"/>
                  </a:lnTo>
                  <a:lnTo>
                    <a:pt x="46" y="111"/>
                  </a:lnTo>
                  <a:lnTo>
                    <a:pt x="35" y="115"/>
                  </a:lnTo>
                  <a:lnTo>
                    <a:pt x="27" y="111"/>
                  </a:lnTo>
                  <a:lnTo>
                    <a:pt x="19" y="108"/>
                  </a:lnTo>
                  <a:lnTo>
                    <a:pt x="12" y="96"/>
                  </a:lnTo>
                  <a:lnTo>
                    <a:pt x="4" y="77"/>
                  </a:lnTo>
                  <a:lnTo>
                    <a:pt x="0" y="58"/>
                  </a:lnTo>
                  <a:close/>
                  <a:moveTo>
                    <a:pt x="19" y="58"/>
                  </a:moveTo>
                  <a:lnTo>
                    <a:pt x="19" y="81"/>
                  </a:lnTo>
                  <a:lnTo>
                    <a:pt x="23" y="96"/>
                  </a:lnTo>
                  <a:lnTo>
                    <a:pt x="27" y="104"/>
                  </a:lnTo>
                  <a:lnTo>
                    <a:pt x="31" y="108"/>
                  </a:lnTo>
                  <a:lnTo>
                    <a:pt x="38" y="108"/>
                  </a:lnTo>
                  <a:lnTo>
                    <a:pt x="42" y="108"/>
                  </a:lnTo>
                  <a:lnTo>
                    <a:pt x="46" y="104"/>
                  </a:lnTo>
                  <a:lnTo>
                    <a:pt x="50" y="100"/>
                  </a:lnTo>
                  <a:lnTo>
                    <a:pt x="54" y="92"/>
                  </a:lnTo>
                  <a:lnTo>
                    <a:pt x="54" y="73"/>
                  </a:lnTo>
                  <a:lnTo>
                    <a:pt x="58" y="54"/>
                  </a:lnTo>
                  <a:lnTo>
                    <a:pt x="54" y="35"/>
                  </a:lnTo>
                  <a:lnTo>
                    <a:pt x="54" y="19"/>
                  </a:lnTo>
                  <a:lnTo>
                    <a:pt x="50" y="12"/>
                  </a:lnTo>
                  <a:lnTo>
                    <a:pt x="46" y="8"/>
                  </a:lnTo>
                  <a:lnTo>
                    <a:pt x="42" y="4"/>
                  </a:lnTo>
                  <a:lnTo>
                    <a:pt x="38" y="4"/>
                  </a:lnTo>
                  <a:lnTo>
                    <a:pt x="31" y="4"/>
                  </a:lnTo>
                  <a:lnTo>
                    <a:pt x="27" y="8"/>
                  </a:lnTo>
                  <a:lnTo>
                    <a:pt x="23" y="19"/>
                  </a:lnTo>
                  <a:lnTo>
                    <a:pt x="19" y="31"/>
                  </a:lnTo>
                  <a:lnTo>
                    <a:pt x="19" y="46"/>
                  </a:lnTo>
                  <a:lnTo>
                    <a:pt x="19" y="58"/>
                  </a:lnTo>
                  <a:close/>
                </a:path>
              </a:pathLst>
            </a:custGeom>
            <a:solidFill>
              <a:srgbClr val="000000"/>
            </a:solidFill>
            <a:ln w="0">
              <a:solidFill>
                <a:srgbClr val="000000"/>
              </a:solidFill>
              <a:round/>
              <a:headEnd/>
              <a:tailEnd/>
            </a:ln>
          </p:spPr>
          <p:txBody>
            <a:bodyPr/>
            <a:lstStyle/>
            <a:p>
              <a:endParaRPr lang="en-CA"/>
            </a:p>
          </p:txBody>
        </p:sp>
        <p:sp>
          <p:nvSpPr>
            <p:cNvPr id="15639" name="Rectangle 262"/>
            <p:cNvSpPr>
              <a:spLocks noChangeArrowheads="1"/>
            </p:cNvSpPr>
            <p:nvPr/>
          </p:nvSpPr>
          <p:spPr bwMode="auto">
            <a:xfrm>
              <a:off x="2107" y="2749"/>
              <a:ext cx="7" cy="208"/>
            </a:xfrm>
            <a:prstGeom prst="rect">
              <a:avLst/>
            </a:prstGeom>
            <a:solidFill>
              <a:srgbClr val="000000"/>
            </a:solidFill>
            <a:ln w="0">
              <a:solidFill>
                <a:srgbClr val="000000"/>
              </a:solidFill>
              <a:miter lim="800000"/>
              <a:headEnd/>
              <a:tailEnd/>
            </a:ln>
          </p:spPr>
          <p:txBody>
            <a:bodyPr/>
            <a:lstStyle/>
            <a:p>
              <a:endParaRPr lang="en-US"/>
            </a:p>
          </p:txBody>
        </p:sp>
        <p:sp>
          <p:nvSpPr>
            <p:cNvPr id="15640" name="Freeform 263"/>
            <p:cNvSpPr>
              <a:spLocks noEditPoints="1"/>
            </p:cNvSpPr>
            <p:nvPr/>
          </p:nvSpPr>
          <p:spPr bwMode="auto">
            <a:xfrm>
              <a:off x="2299" y="2780"/>
              <a:ext cx="69" cy="115"/>
            </a:xfrm>
            <a:custGeom>
              <a:avLst/>
              <a:gdLst>
                <a:gd name="T0" fmla="*/ 0 w 69"/>
                <a:gd name="T1" fmla="*/ 58 h 115"/>
                <a:gd name="T2" fmla="*/ 0 w 69"/>
                <a:gd name="T3" fmla="*/ 39 h 115"/>
                <a:gd name="T4" fmla="*/ 3 w 69"/>
                <a:gd name="T5" fmla="*/ 23 h 115"/>
                <a:gd name="T6" fmla="*/ 11 w 69"/>
                <a:gd name="T7" fmla="*/ 12 h 115"/>
                <a:gd name="T8" fmla="*/ 19 w 69"/>
                <a:gd name="T9" fmla="*/ 4 h 115"/>
                <a:gd name="T10" fmla="*/ 26 w 69"/>
                <a:gd name="T11" fmla="*/ 0 h 115"/>
                <a:gd name="T12" fmla="*/ 34 w 69"/>
                <a:gd name="T13" fmla="*/ 0 h 115"/>
                <a:gd name="T14" fmla="*/ 42 w 69"/>
                <a:gd name="T15" fmla="*/ 0 h 115"/>
                <a:gd name="T16" fmla="*/ 49 w 69"/>
                <a:gd name="T17" fmla="*/ 4 h 115"/>
                <a:gd name="T18" fmla="*/ 57 w 69"/>
                <a:gd name="T19" fmla="*/ 12 h 115"/>
                <a:gd name="T20" fmla="*/ 65 w 69"/>
                <a:gd name="T21" fmla="*/ 23 h 115"/>
                <a:gd name="T22" fmla="*/ 69 w 69"/>
                <a:gd name="T23" fmla="*/ 39 h 115"/>
                <a:gd name="T24" fmla="*/ 69 w 69"/>
                <a:gd name="T25" fmla="*/ 58 h 115"/>
                <a:gd name="T26" fmla="*/ 69 w 69"/>
                <a:gd name="T27" fmla="*/ 73 h 115"/>
                <a:gd name="T28" fmla="*/ 65 w 69"/>
                <a:gd name="T29" fmla="*/ 88 h 115"/>
                <a:gd name="T30" fmla="*/ 57 w 69"/>
                <a:gd name="T31" fmla="*/ 100 h 115"/>
                <a:gd name="T32" fmla="*/ 49 w 69"/>
                <a:gd name="T33" fmla="*/ 108 h 115"/>
                <a:gd name="T34" fmla="*/ 42 w 69"/>
                <a:gd name="T35" fmla="*/ 111 h 115"/>
                <a:gd name="T36" fmla="*/ 34 w 69"/>
                <a:gd name="T37" fmla="*/ 115 h 115"/>
                <a:gd name="T38" fmla="*/ 23 w 69"/>
                <a:gd name="T39" fmla="*/ 111 h 115"/>
                <a:gd name="T40" fmla="*/ 15 w 69"/>
                <a:gd name="T41" fmla="*/ 108 h 115"/>
                <a:gd name="T42" fmla="*/ 7 w 69"/>
                <a:gd name="T43" fmla="*/ 96 h 115"/>
                <a:gd name="T44" fmla="*/ 0 w 69"/>
                <a:gd name="T45" fmla="*/ 77 h 115"/>
                <a:gd name="T46" fmla="*/ 0 w 69"/>
                <a:gd name="T47" fmla="*/ 58 h 115"/>
                <a:gd name="T48" fmla="*/ 15 w 69"/>
                <a:gd name="T49" fmla="*/ 58 h 115"/>
                <a:gd name="T50" fmla="*/ 15 w 69"/>
                <a:gd name="T51" fmla="*/ 81 h 115"/>
                <a:gd name="T52" fmla="*/ 19 w 69"/>
                <a:gd name="T53" fmla="*/ 96 h 115"/>
                <a:gd name="T54" fmla="*/ 23 w 69"/>
                <a:gd name="T55" fmla="*/ 104 h 115"/>
                <a:gd name="T56" fmla="*/ 26 w 69"/>
                <a:gd name="T57" fmla="*/ 108 h 115"/>
                <a:gd name="T58" fmla="*/ 34 w 69"/>
                <a:gd name="T59" fmla="*/ 108 h 115"/>
                <a:gd name="T60" fmla="*/ 38 w 69"/>
                <a:gd name="T61" fmla="*/ 108 h 115"/>
                <a:gd name="T62" fmla="*/ 42 w 69"/>
                <a:gd name="T63" fmla="*/ 104 h 115"/>
                <a:gd name="T64" fmla="*/ 46 w 69"/>
                <a:gd name="T65" fmla="*/ 100 h 115"/>
                <a:gd name="T66" fmla="*/ 49 w 69"/>
                <a:gd name="T67" fmla="*/ 92 h 115"/>
                <a:gd name="T68" fmla="*/ 53 w 69"/>
                <a:gd name="T69" fmla="*/ 73 h 115"/>
                <a:gd name="T70" fmla="*/ 53 w 69"/>
                <a:gd name="T71" fmla="*/ 54 h 115"/>
                <a:gd name="T72" fmla="*/ 53 w 69"/>
                <a:gd name="T73" fmla="*/ 35 h 115"/>
                <a:gd name="T74" fmla="*/ 49 w 69"/>
                <a:gd name="T75" fmla="*/ 19 h 115"/>
                <a:gd name="T76" fmla="*/ 46 w 69"/>
                <a:gd name="T77" fmla="*/ 12 h 115"/>
                <a:gd name="T78" fmla="*/ 42 w 69"/>
                <a:gd name="T79" fmla="*/ 8 h 115"/>
                <a:gd name="T80" fmla="*/ 38 w 69"/>
                <a:gd name="T81" fmla="*/ 4 h 115"/>
                <a:gd name="T82" fmla="*/ 34 w 69"/>
                <a:gd name="T83" fmla="*/ 4 h 115"/>
                <a:gd name="T84" fmla="*/ 30 w 69"/>
                <a:gd name="T85" fmla="*/ 4 h 115"/>
                <a:gd name="T86" fmla="*/ 26 w 69"/>
                <a:gd name="T87" fmla="*/ 8 h 115"/>
                <a:gd name="T88" fmla="*/ 19 w 69"/>
                <a:gd name="T89" fmla="*/ 19 h 115"/>
                <a:gd name="T90" fmla="*/ 15 w 69"/>
                <a:gd name="T91" fmla="*/ 31 h 115"/>
                <a:gd name="T92" fmla="*/ 15 w 69"/>
                <a:gd name="T93" fmla="*/ 46 h 115"/>
                <a:gd name="T94" fmla="*/ 15 w 69"/>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0" y="39"/>
                  </a:lnTo>
                  <a:lnTo>
                    <a:pt x="3" y="23"/>
                  </a:lnTo>
                  <a:lnTo>
                    <a:pt x="11" y="12"/>
                  </a:lnTo>
                  <a:lnTo>
                    <a:pt x="19" y="4"/>
                  </a:lnTo>
                  <a:lnTo>
                    <a:pt x="26" y="0"/>
                  </a:lnTo>
                  <a:lnTo>
                    <a:pt x="34" y="0"/>
                  </a:lnTo>
                  <a:lnTo>
                    <a:pt x="42" y="0"/>
                  </a:lnTo>
                  <a:lnTo>
                    <a:pt x="49" y="4"/>
                  </a:lnTo>
                  <a:lnTo>
                    <a:pt x="57" y="12"/>
                  </a:lnTo>
                  <a:lnTo>
                    <a:pt x="65" y="23"/>
                  </a:lnTo>
                  <a:lnTo>
                    <a:pt x="69" y="39"/>
                  </a:lnTo>
                  <a:lnTo>
                    <a:pt x="69" y="58"/>
                  </a:lnTo>
                  <a:lnTo>
                    <a:pt x="69" y="73"/>
                  </a:lnTo>
                  <a:lnTo>
                    <a:pt x="65" y="88"/>
                  </a:lnTo>
                  <a:lnTo>
                    <a:pt x="57" y="100"/>
                  </a:lnTo>
                  <a:lnTo>
                    <a:pt x="49" y="108"/>
                  </a:lnTo>
                  <a:lnTo>
                    <a:pt x="42" y="111"/>
                  </a:lnTo>
                  <a:lnTo>
                    <a:pt x="34" y="115"/>
                  </a:lnTo>
                  <a:lnTo>
                    <a:pt x="23" y="111"/>
                  </a:lnTo>
                  <a:lnTo>
                    <a:pt x="15" y="108"/>
                  </a:lnTo>
                  <a:lnTo>
                    <a:pt x="7" y="96"/>
                  </a:lnTo>
                  <a:lnTo>
                    <a:pt x="0" y="77"/>
                  </a:lnTo>
                  <a:lnTo>
                    <a:pt x="0" y="58"/>
                  </a:lnTo>
                  <a:close/>
                  <a:moveTo>
                    <a:pt x="15" y="58"/>
                  </a:moveTo>
                  <a:lnTo>
                    <a:pt x="15" y="81"/>
                  </a:lnTo>
                  <a:lnTo>
                    <a:pt x="19" y="96"/>
                  </a:lnTo>
                  <a:lnTo>
                    <a:pt x="23" y="104"/>
                  </a:lnTo>
                  <a:lnTo>
                    <a:pt x="26" y="108"/>
                  </a:lnTo>
                  <a:lnTo>
                    <a:pt x="34" y="108"/>
                  </a:lnTo>
                  <a:lnTo>
                    <a:pt x="38" y="108"/>
                  </a:lnTo>
                  <a:lnTo>
                    <a:pt x="42" y="104"/>
                  </a:lnTo>
                  <a:lnTo>
                    <a:pt x="46" y="100"/>
                  </a:lnTo>
                  <a:lnTo>
                    <a:pt x="49" y="92"/>
                  </a:lnTo>
                  <a:lnTo>
                    <a:pt x="53" y="73"/>
                  </a:lnTo>
                  <a:lnTo>
                    <a:pt x="53" y="54"/>
                  </a:lnTo>
                  <a:lnTo>
                    <a:pt x="53" y="35"/>
                  </a:lnTo>
                  <a:lnTo>
                    <a:pt x="49" y="19"/>
                  </a:lnTo>
                  <a:lnTo>
                    <a:pt x="46" y="12"/>
                  </a:lnTo>
                  <a:lnTo>
                    <a:pt x="42" y="8"/>
                  </a:lnTo>
                  <a:lnTo>
                    <a:pt x="38" y="4"/>
                  </a:lnTo>
                  <a:lnTo>
                    <a:pt x="34" y="4"/>
                  </a:lnTo>
                  <a:lnTo>
                    <a:pt x="30" y="4"/>
                  </a:lnTo>
                  <a:lnTo>
                    <a:pt x="26" y="8"/>
                  </a:lnTo>
                  <a:lnTo>
                    <a:pt x="19" y="19"/>
                  </a:lnTo>
                  <a:lnTo>
                    <a:pt x="15" y="31"/>
                  </a:lnTo>
                  <a:lnTo>
                    <a:pt x="15" y="46"/>
                  </a:lnTo>
                  <a:lnTo>
                    <a:pt x="15" y="58"/>
                  </a:lnTo>
                  <a:close/>
                </a:path>
              </a:pathLst>
            </a:custGeom>
            <a:solidFill>
              <a:srgbClr val="000000"/>
            </a:solidFill>
            <a:ln w="0">
              <a:solidFill>
                <a:srgbClr val="000000"/>
              </a:solidFill>
              <a:round/>
              <a:headEnd/>
              <a:tailEnd/>
            </a:ln>
          </p:spPr>
          <p:txBody>
            <a:bodyPr/>
            <a:lstStyle/>
            <a:p>
              <a:endParaRPr lang="en-CA"/>
            </a:p>
          </p:txBody>
        </p:sp>
        <p:sp>
          <p:nvSpPr>
            <p:cNvPr id="15641" name="Rectangle 264"/>
            <p:cNvSpPr>
              <a:spLocks noChangeArrowheads="1"/>
            </p:cNvSpPr>
            <p:nvPr/>
          </p:nvSpPr>
          <p:spPr bwMode="auto">
            <a:xfrm>
              <a:off x="2705" y="2749"/>
              <a:ext cx="8" cy="208"/>
            </a:xfrm>
            <a:prstGeom prst="rect">
              <a:avLst/>
            </a:prstGeom>
            <a:solidFill>
              <a:srgbClr val="000000"/>
            </a:solidFill>
            <a:ln w="0">
              <a:solidFill>
                <a:srgbClr val="000000"/>
              </a:solidFill>
              <a:miter lim="800000"/>
              <a:headEnd/>
              <a:tailEnd/>
            </a:ln>
          </p:spPr>
          <p:txBody>
            <a:bodyPr/>
            <a:lstStyle/>
            <a:p>
              <a:endParaRPr lang="en-US"/>
            </a:p>
          </p:txBody>
        </p:sp>
        <p:sp>
          <p:nvSpPr>
            <p:cNvPr id="15642" name="Freeform 265"/>
            <p:cNvSpPr>
              <a:spLocks noEditPoints="1"/>
            </p:cNvSpPr>
            <p:nvPr/>
          </p:nvSpPr>
          <p:spPr bwMode="auto">
            <a:xfrm>
              <a:off x="2901" y="2780"/>
              <a:ext cx="69" cy="115"/>
            </a:xfrm>
            <a:custGeom>
              <a:avLst/>
              <a:gdLst>
                <a:gd name="T0" fmla="*/ 0 w 69"/>
                <a:gd name="T1" fmla="*/ 58 h 115"/>
                <a:gd name="T2" fmla="*/ 0 w 69"/>
                <a:gd name="T3" fmla="*/ 39 h 115"/>
                <a:gd name="T4" fmla="*/ 8 w 69"/>
                <a:gd name="T5" fmla="*/ 23 h 115"/>
                <a:gd name="T6" fmla="*/ 11 w 69"/>
                <a:gd name="T7" fmla="*/ 12 h 115"/>
                <a:gd name="T8" fmla="*/ 19 w 69"/>
                <a:gd name="T9" fmla="*/ 4 h 115"/>
                <a:gd name="T10" fmla="*/ 27 w 69"/>
                <a:gd name="T11" fmla="*/ 0 h 115"/>
                <a:gd name="T12" fmla="*/ 35 w 69"/>
                <a:gd name="T13" fmla="*/ 0 h 115"/>
                <a:gd name="T14" fmla="*/ 42 w 69"/>
                <a:gd name="T15" fmla="*/ 0 h 115"/>
                <a:gd name="T16" fmla="*/ 50 w 69"/>
                <a:gd name="T17" fmla="*/ 4 h 115"/>
                <a:gd name="T18" fmla="*/ 58 w 69"/>
                <a:gd name="T19" fmla="*/ 12 h 115"/>
                <a:gd name="T20" fmla="*/ 65 w 69"/>
                <a:gd name="T21" fmla="*/ 23 h 115"/>
                <a:gd name="T22" fmla="*/ 69 w 69"/>
                <a:gd name="T23" fmla="*/ 39 h 115"/>
                <a:gd name="T24" fmla="*/ 69 w 69"/>
                <a:gd name="T25" fmla="*/ 58 h 115"/>
                <a:gd name="T26" fmla="*/ 69 w 69"/>
                <a:gd name="T27" fmla="*/ 73 h 115"/>
                <a:gd name="T28" fmla="*/ 65 w 69"/>
                <a:gd name="T29" fmla="*/ 88 h 115"/>
                <a:gd name="T30" fmla="*/ 58 w 69"/>
                <a:gd name="T31" fmla="*/ 100 h 115"/>
                <a:gd name="T32" fmla="*/ 50 w 69"/>
                <a:gd name="T33" fmla="*/ 108 h 115"/>
                <a:gd name="T34" fmla="*/ 42 w 69"/>
                <a:gd name="T35" fmla="*/ 111 h 115"/>
                <a:gd name="T36" fmla="*/ 35 w 69"/>
                <a:gd name="T37" fmla="*/ 115 h 115"/>
                <a:gd name="T38" fmla="*/ 27 w 69"/>
                <a:gd name="T39" fmla="*/ 111 h 115"/>
                <a:gd name="T40" fmla="*/ 15 w 69"/>
                <a:gd name="T41" fmla="*/ 108 h 115"/>
                <a:gd name="T42" fmla="*/ 8 w 69"/>
                <a:gd name="T43" fmla="*/ 96 h 115"/>
                <a:gd name="T44" fmla="*/ 4 w 69"/>
                <a:gd name="T45" fmla="*/ 77 h 115"/>
                <a:gd name="T46" fmla="*/ 0 w 69"/>
                <a:gd name="T47" fmla="*/ 58 h 115"/>
                <a:gd name="T48" fmla="*/ 15 w 69"/>
                <a:gd name="T49" fmla="*/ 58 h 115"/>
                <a:gd name="T50" fmla="*/ 19 w 69"/>
                <a:gd name="T51" fmla="*/ 81 h 115"/>
                <a:gd name="T52" fmla="*/ 23 w 69"/>
                <a:gd name="T53" fmla="*/ 96 h 115"/>
                <a:gd name="T54" fmla="*/ 27 w 69"/>
                <a:gd name="T55" fmla="*/ 104 h 115"/>
                <a:gd name="T56" fmla="*/ 31 w 69"/>
                <a:gd name="T57" fmla="*/ 108 h 115"/>
                <a:gd name="T58" fmla="*/ 35 w 69"/>
                <a:gd name="T59" fmla="*/ 108 h 115"/>
                <a:gd name="T60" fmla="*/ 38 w 69"/>
                <a:gd name="T61" fmla="*/ 108 h 115"/>
                <a:gd name="T62" fmla="*/ 42 w 69"/>
                <a:gd name="T63" fmla="*/ 104 h 115"/>
                <a:gd name="T64" fmla="*/ 50 w 69"/>
                <a:gd name="T65" fmla="*/ 100 h 115"/>
                <a:gd name="T66" fmla="*/ 50 w 69"/>
                <a:gd name="T67" fmla="*/ 92 h 115"/>
                <a:gd name="T68" fmla="*/ 54 w 69"/>
                <a:gd name="T69" fmla="*/ 73 h 115"/>
                <a:gd name="T70" fmla="*/ 54 w 69"/>
                <a:gd name="T71" fmla="*/ 54 h 115"/>
                <a:gd name="T72" fmla="*/ 54 w 69"/>
                <a:gd name="T73" fmla="*/ 35 h 115"/>
                <a:gd name="T74" fmla="*/ 50 w 69"/>
                <a:gd name="T75" fmla="*/ 19 h 115"/>
                <a:gd name="T76" fmla="*/ 46 w 69"/>
                <a:gd name="T77" fmla="*/ 12 h 115"/>
                <a:gd name="T78" fmla="*/ 42 w 69"/>
                <a:gd name="T79" fmla="*/ 8 h 115"/>
                <a:gd name="T80" fmla="*/ 38 w 69"/>
                <a:gd name="T81" fmla="*/ 4 h 115"/>
                <a:gd name="T82" fmla="*/ 35 w 69"/>
                <a:gd name="T83" fmla="*/ 4 h 115"/>
                <a:gd name="T84" fmla="*/ 31 w 69"/>
                <a:gd name="T85" fmla="*/ 4 h 115"/>
                <a:gd name="T86" fmla="*/ 27 w 69"/>
                <a:gd name="T87" fmla="*/ 8 h 115"/>
                <a:gd name="T88" fmla="*/ 23 w 69"/>
                <a:gd name="T89" fmla="*/ 19 h 115"/>
                <a:gd name="T90" fmla="*/ 19 w 69"/>
                <a:gd name="T91" fmla="*/ 31 h 115"/>
                <a:gd name="T92" fmla="*/ 15 w 69"/>
                <a:gd name="T93" fmla="*/ 46 h 115"/>
                <a:gd name="T94" fmla="*/ 15 w 69"/>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0" y="39"/>
                  </a:lnTo>
                  <a:lnTo>
                    <a:pt x="8" y="23"/>
                  </a:lnTo>
                  <a:lnTo>
                    <a:pt x="11" y="12"/>
                  </a:lnTo>
                  <a:lnTo>
                    <a:pt x="19" y="4"/>
                  </a:lnTo>
                  <a:lnTo>
                    <a:pt x="27" y="0"/>
                  </a:lnTo>
                  <a:lnTo>
                    <a:pt x="35" y="0"/>
                  </a:lnTo>
                  <a:lnTo>
                    <a:pt x="42" y="0"/>
                  </a:lnTo>
                  <a:lnTo>
                    <a:pt x="50" y="4"/>
                  </a:lnTo>
                  <a:lnTo>
                    <a:pt x="58" y="12"/>
                  </a:lnTo>
                  <a:lnTo>
                    <a:pt x="65" y="23"/>
                  </a:lnTo>
                  <a:lnTo>
                    <a:pt x="69" y="39"/>
                  </a:lnTo>
                  <a:lnTo>
                    <a:pt x="69" y="58"/>
                  </a:lnTo>
                  <a:lnTo>
                    <a:pt x="69" y="73"/>
                  </a:lnTo>
                  <a:lnTo>
                    <a:pt x="65" y="88"/>
                  </a:lnTo>
                  <a:lnTo>
                    <a:pt x="58" y="100"/>
                  </a:lnTo>
                  <a:lnTo>
                    <a:pt x="50" y="108"/>
                  </a:lnTo>
                  <a:lnTo>
                    <a:pt x="42" y="111"/>
                  </a:lnTo>
                  <a:lnTo>
                    <a:pt x="35" y="115"/>
                  </a:lnTo>
                  <a:lnTo>
                    <a:pt x="27" y="111"/>
                  </a:lnTo>
                  <a:lnTo>
                    <a:pt x="15" y="108"/>
                  </a:lnTo>
                  <a:lnTo>
                    <a:pt x="8" y="96"/>
                  </a:lnTo>
                  <a:lnTo>
                    <a:pt x="4" y="77"/>
                  </a:lnTo>
                  <a:lnTo>
                    <a:pt x="0" y="58"/>
                  </a:lnTo>
                  <a:close/>
                  <a:moveTo>
                    <a:pt x="15" y="58"/>
                  </a:moveTo>
                  <a:lnTo>
                    <a:pt x="19" y="81"/>
                  </a:lnTo>
                  <a:lnTo>
                    <a:pt x="23" y="96"/>
                  </a:lnTo>
                  <a:lnTo>
                    <a:pt x="27" y="104"/>
                  </a:lnTo>
                  <a:lnTo>
                    <a:pt x="31" y="108"/>
                  </a:lnTo>
                  <a:lnTo>
                    <a:pt x="35" y="108"/>
                  </a:lnTo>
                  <a:lnTo>
                    <a:pt x="38" y="108"/>
                  </a:lnTo>
                  <a:lnTo>
                    <a:pt x="42" y="104"/>
                  </a:lnTo>
                  <a:lnTo>
                    <a:pt x="50" y="100"/>
                  </a:lnTo>
                  <a:lnTo>
                    <a:pt x="50" y="92"/>
                  </a:lnTo>
                  <a:lnTo>
                    <a:pt x="54" y="73"/>
                  </a:lnTo>
                  <a:lnTo>
                    <a:pt x="54" y="54"/>
                  </a:lnTo>
                  <a:lnTo>
                    <a:pt x="54" y="35"/>
                  </a:lnTo>
                  <a:lnTo>
                    <a:pt x="50" y="19"/>
                  </a:lnTo>
                  <a:lnTo>
                    <a:pt x="46" y="12"/>
                  </a:lnTo>
                  <a:lnTo>
                    <a:pt x="42" y="8"/>
                  </a:lnTo>
                  <a:lnTo>
                    <a:pt x="38" y="4"/>
                  </a:lnTo>
                  <a:lnTo>
                    <a:pt x="35" y="4"/>
                  </a:lnTo>
                  <a:lnTo>
                    <a:pt x="31" y="4"/>
                  </a:lnTo>
                  <a:lnTo>
                    <a:pt x="27" y="8"/>
                  </a:lnTo>
                  <a:lnTo>
                    <a:pt x="23" y="19"/>
                  </a:lnTo>
                  <a:lnTo>
                    <a:pt x="19" y="31"/>
                  </a:lnTo>
                  <a:lnTo>
                    <a:pt x="15" y="46"/>
                  </a:lnTo>
                  <a:lnTo>
                    <a:pt x="15" y="58"/>
                  </a:lnTo>
                  <a:close/>
                </a:path>
              </a:pathLst>
            </a:custGeom>
            <a:solidFill>
              <a:srgbClr val="000000"/>
            </a:solidFill>
            <a:ln w="0">
              <a:solidFill>
                <a:srgbClr val="000000"/>
              </a:solidFill>
              <a:round/>
              <a:headEnd/>
              <a:tailEnd/>
            </a:ln>
          </p:spPr>
          <p:txBody>
            <a:bodyPr/>
            <a:lstStyle/>
            <a:p>
              <a:endParaRPr lang="en-CA"/>
            </a:p>
          </p:txBody>
        </p:sp>
        <p:sp>
          <p:nvSpPr>
            <p:cNvPr id="15643" name="Rectangle 266"/>
            <p:cNvSpPr>
              <a:spLocks noChangeArrowheads="1"/>
            </p:cNvSpPr>
            <p:nvPr/>
          </p:nvSpPr>
          <p:spPr bwMode="auto">
            <a:xfrm>
              <a:off x="3304" y="2749"/>
              <a:ext cx="8" cy="208"/>
            </a:xfrm>
            <a:prstGeom prst="rect">
              <a:avLst/>
            </a:prstGeom>
            <a:solidFill>
              <a:srgbClr val="000000"/>
            </a:solidFill>
            <a:ln w="0">
              <a:solidFill>
                <a:srgbClr val="000000"/>
              </a:solidFill>
              <a:miter lim="800000"/>
              <a:headEnd/>
              <a:tailEnd/>
            </a:ln>
          </p:spPr>
          <p:txBody>
            <a:bodyPr/>
            <a:lstStyle/>
            <a:p>
              <a:endParaRPr lang="en-US"/>
            </a:p>
          </p:txBody>
        </p:sp>
        <p:sp>
          <p:nvSpPr>
            <p:cNvPr id="15644" name="Freeform 267"/>
            <p:cNvSpPr>
              <a:spLocks noEditPoints="1"/>
            </p:cNvSpPr>
            <p:nvPr/>
          </p:nvSpPr>
          <p:spPr bwMode="auto">
            <a:xfrm>
              <a:off x="3503" y="2780"/>
              <a:ext cx="73" cy="115"/>
            </a:xfrm>
            <a:custGeom>
              <a:avLst/>
              <a:gdLst>
                <a:gd name="T0" fmla="*/ 0 w 73"/>
                <a:gd name="T1" fmla="*/ 58 h 115"/>
                <a:gd name="T2" fmla="*/ 4 w 73"/>
                <a:gd name="T3" fmla="*/ 39 h 115"/>
                <a:gd name="T4" fmla="*/ 8 w 73"/>
                <a:gd name="T5" fmla="*/ 23 h 115"/>
                <a:gd name="T6" fmla="*/ 16 w 73"/>
                <a:gd name="T7" fmla="*/ 12 h 115"/>
                <a:gd name="T8" fmla="*/ 23 w 73"/>
                <a:gd name="T9" fmla="*/ 4 h 115"/>
                <a:gd name="T10" fmla="*/ 31 w 73"/>
                <a:gd name="T11" fmla="*/ 0 h 115"/>
                <a:gd name="T12" fmla="*/ 39 w 73"/>
                <a:gd name="T13" fmla="*/ 0 h 115"/>
                <a:gd name="T14" fmla="*/ 46 w 73"/>
                <a:gd name="T15" fmla="*/ 0 h 115"/>
                <a:gd name="T16" fmla="*/ 54 w 73"/>
                <a:gd name="T17" fmla="*/ 4 h 115"/>
                <a:gd name="T18" fmla="*/ 58 w 73"/>
                <a:gd name="T19" fmla="*/ 12 h 115"/>
                <a:gd name="T20" fmla="*/ 66 w 73"/>
                <a:gd name="T21" fmla="*/ 23 h 115"/>
                <a:gd name="T22" fmla="*/ 69 w 73"/>
                <a:gd name="T23" fmla="*/ 39 h 115"/>
                <a:gd name="T24" fmla="*/ 73 w 73"/>
                <a:gd name="T25" fmla="*/ 58 h 115"/>
                <a:gd name="T26" fmla="*/ 69 w 73"/>
                <a:gd name="T27" fmla="*/ 73 h 115"/>
                <a:gd name="T28" fmla="*/ 66 w 73"/>
                <a:gd name="T29" fmla="*/ 88 h 115"/>
                <a:gd name="T30" fmla="*/ 62 w 73"/>
                <a:gd name="T31" fmla="*/ 100 h 115"/>
                <a:gd name="T32" fmla="*/ 54 w 73"/>
                <a:gd name="T33" fmla="*/ 108 h 115"/>
                <a:gd name="T34" fmla="*/ 43 w 73"/>
                <a:gd name="T35" fmla="*/ 111 h 115"/>
                <a:gd name="T36" fmla="*/ 35 w 73"/>
                <a:gd name="T37" fmla="*/ 115 h 115"/>
                <a:gd name="T38" fmla="*/ 27 w 73"/>
                <a:gd name="T39" fmla="*/ 111 h 115"/>
                <a:gd name="T40" fmla="*/ 20 w 73"/>
                <a:gd name="T41" fmla="*/ 108 h 115"/>
                <a:gd name="T42" fmla="*/ 12 w 73"/>
                <a:gd name="T43" fmla="*/ 96 h 115"/>
                <a:gd name="T44" fmla="*/ 4 w 73"/>
                <a:gd name="T45" fmla="*/ 77 h 115"/>
                <a:gd name="T46" fmla="*/ 0 w 73"/>
                <a:gd name="T47" fmla="*/ 58 h 115"/>
                <a:gd name="T48" fmla="*/ 16 w 73"/>
                <a:gd name="T49" fmla="*/ 58 h 115"/>
                <a:gd name="T50" fmla="*/ 20 w 73"/>
                <a:gd name="T51" fmla="*/ 81 h 115"/>
                <a:gd name="T52" fmla="*/ 23 w 73"/>
                <a:gd name="T53" fmla="*/ 96 h 115"/>
                <a:gd name="T54" fmla="*/ 27 w 73"/>
                <a:gd name="T55" fmla="*/ 104 h 115"/>
                <a:gd name="T56" fmla="*/ 31 w 73"/>
                <a:gd name="T57" fmla="*/ 108 h 115"/>
                <a:gd name="T58" fmla="*/ 35 w 73"/>
                <a:gd name="T59" fmla="*/ 108 h 115"/>
                <a:gd name="T60" fmla="*/ 43 w 73"/>
                <a:gd name="T61" fmla="*/ 108 h 115"/>
                <a:gd name="T62" fmla="*/ 46 w 73"/>
                <a:gd name="T63" fmla="*/ 104 h 115"/>
                <a:gd name="T64" fmla="*/ 50 w 73"/>
                <a:gd name="T65" fmla="*/ 100 h 115"/>
                <a:gd name="T66" fmla="*/ 54 w 73"/>
                <a:gd name="T67" fmla="*/ 92 h 115"/>
                <a:gd name="T68" fmla="*/ 54 w 73"/>
                <a:gd name="T69" fmla="*/ 73 h 115"/>
                <a:gd name="T70" fmla="*/ 54 w 73"/>
                <a:gd name="T71" fmla="*/ 54 h 115"/>
                <a:gd name="T72" fmla="*/ 54 w 73"/>
                <a:gd name="T73" fmla="*/ 35 h 115"/>
                <a:gd name="T74" fmla="*/ 54 w 73"/>
                <a:gd name="T75" fmla="*/ 19 h 115"/>
                <a:gd name="T76" fmla="*/ 50 w 73"/>
                <a:gd name="T77" fmla="*/ 12 h 115"/>
                <a:gd name="T78" fmla="*/ 46 w 73"/>
                <a:gd name="T79" fmla="*/ 8 h 115"/>
                <a:gd name="T80" fmla="*/ 43 w 73"/>
                <a:gd name="T81" fmla="*/ 4 h 115"/>
                <a:gd name="T82" fmla="*/ 39 w 73"/>
                <a:gd name="T83" fmla="*/ 4 h 115"/>
                <a:gd name="T84" fmla="*/ 31 w 73"/>
                <a:gd name="T85" fmla="*/ 4 h 115"/>
                <a:gd name="T86" fmla="*/ 27 w 73"/>
                <a:gd name="T87" fmla="*/ 8 h 115"/>
                <a:gd name="T88" fmla="*/ 23 w 73"/>
                <a:gd name="T89" fmla="*/ 19 h 115"/>
                <a:gd name="T90" fmla="*/ 20 w 73"/>
                <a:gd name="T91" fmla="*/ 31 h 115"/>
                <a:gd name="T92" fmla="*/ 20 w 73"/>
                <a:gd name="T93" fmla="*/ 46 h 115"/>
                <a:gd name="T94" fmla="*/ 16 w 73"/>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39"/>
                  </a:lnTo>
                  <a:lnTo>
                    <a:pt x="8" y="23"/>
                  </a:lnTo>
                  <a:lnTo>
                    <a:pt x="16" y="12"/>
                  </a:lnTo>
                  <a:lnTo>
                    <a:pt x="23" y="4"/>
                  </a:lnTo>
                  <a:lnTo>
                    <a:pt x="31" y="0"/>
                  </a:lnTo>
                  <a:lnTo>
                    <a:pt x="39" y="0"/>
                  </a:lnTo>
                  <a:lnTo>
                    <a:pt x="46" y="0"/>
                  </a:lnTo>
                  <a:lnTo>
                    <a:pt x="54" y="4"/>
                  </a:lnTo>
                  <a:lnTo>
                    <a:pt x="58" y="12"/>
                  </a:lnTo>
                  <a:lnTo>
                    <a:pt x="66" y="23"/>
                  </a:lnTo>
                  <a:lnTo>
                    <a:pt x="69" y="39"/>
                  </a:lnTo>
                  <a:lnTo>
                    <a:pt x="73" y="58"/>
                  </a:lnTo>
                  <a:lnTo>
                    <a:pt x="69" y="73"/>
                  </a:lnTo>
                  <a:lnTo>
                    <a:pt x="66" y="88"/>
                  </a:lnTo>
                  <a:lnTo>
                    <a:pt x="62" y="100"/>
                  </a:lnTo>
                  <a:lnTo>
                    <a:pt x="54" y="108"/>
                  </a:lnTo>
                  <a:lnTo>
                    <a:pt x="43" y="111"/>
                  </a:lnTo>
                  <a:lnTo>
                    <a:pt x="35" y="115"/>
                  </a:lnTo>
                  <a:lnTo>
                    <a:pt x="27" y="111"/>
                  </a:lnTo>
                  <a:lnTo>
                    <a:pt x="20" y="108"/>
                  </a:lnTo>
                  <a:lnTo>
                    <a:pt x="12" y="96"/>
                  </a:lnTo>
                  <a:lnTo>
                    <a:pt x="4" y="77"/>
                  </a:lnTo>
                  <a:lnTo>
                    <a:pt x="0" y="58"/>
                  </a:lnTo>
                  <a:close/>
                  <a:moveTo>
                    <a:pt x="16" y="58"/>
                  </a:moveTo>
                  <a:lnTo>
                    <a:pt x="20" y="81"/>
                  </a:lnTo>
                  <a:lnTo>
                    <a:pt x="23" y="96"/>
                  </a:lnTo>
                  <a:lnTo>
                    <a:pt x="27" y="104"/>
                  </a:lnTo>
                  <a:lnTo>
                    <a:pt x="31" y="108"/>
                  </a:lnTo>
                  <a:lnTo>
                    <a:pt x="35" y="108"/>
                  </a:lnTo>
                  <a:lnTo>
                    <a:pt x="43" y="108"/>
                  </a:lnTo>
                  <a:lnTo>
                    <a:pt x="46" y="104"/>
                  </a:lnTo>
                  <a:lnTo>
                    <a:pt x="50" y="100"/>
                  </a:lnTo>
                  <a:lnTo>
                    <a:pt x="54" y="92"/>
                  </a:lnTo>
                  <a:lnTo>
                    <a:pt x="54" y="73"/>
                  </a:lnTo>
                  <a:lnTo>
                    <a:pt x="54" y="54"/>
                  </a:lnTo>
                  <a:lnTo>
                    <a:pt x="54" y="35"/>
                  </a:lnTo>
                  <a:lnTo>
                    <a:pt x="54" y="19"/>
                  </a:lnTo>
                  <a:lnTo>
                    <a:pt x="50" y="12"/>
                  </a:lnTo>
                  <a:lnTo>
                    <a:pt x="46" y="8"/>
                  </a:lnTo>
                  <a:lnTo>
                    <a:pt x="43" y="4"/>
                  </a:lnTo>
                  <a:lnTo>
                    <a:pt x="39" y="4"/>
                  </a:lnTo>
                  <a:lnTo>
                    <a:pt x="31" y="4"/>
                  </a:lnTo>
                  <a:lnTo>
                    <a:pt x="27" y="8"/>
                  </a:lnTo>
                  <a:lnTo>
                    <a:pt x="23" y="19"/>
                  </a:lnTo>
                  <a:lnTo>
                    <a:pt x="20" y="31"/>
                  </a:lnTo>
                  <a:lnTo>
                    <a:pt x="20" y="46"/>
                  </a:lnTo>
                  <a:lnTo>
                    <a:pt x="16" y="58"/>
                  </a:lnTo>
                  <a:close/>
                </a:path>
              </a:pathLst>
            </a:custGeom>
            <a:solidFill>
              <a:srgbClr val="000000"/>
            </a:solidFill>
            <a:ln w="0">
              <a:solidFill>
                <a:srgbClr val="000000"/>
              </a:solidFill>
              <a:round/>
              <a:headEnd/>
              <a:tailEnd/>
            </a:ln>
          </p:spPr>
          <p:txBody>
            <a:bodyPr/>
            <a:lstStyle/>
            <a:p>
              <a:endParaRPr lang="en-CA"/>
            </a:p>
          </p:txBody>
        </p:sp>
        <p:sp>
          <p:nvSpPr>
            <p:cNvPr id="15645" name="Rectangle 268"/>
            <p:cNvSpPr>
              <a:spLocks noChangeArrowheads="1"/>
            </p:cNvSpPr>
            <p:nvPr/>
          </p:nvSpPr>
          <p:spPr bwMode="auto">
            <a:xfrm>
              <a:off x="4071" y="2749"/>
              <a:ext cx="8" cy="208"/>
            </a:xfrm>
            <a:prstGeom prst="rect">
              <a:avLst/>
            </a:prstGeom>
            <a:solidFill>
              <a:srgbClr val="000000"/>
            </a:solidFill>
            <a:ln w="0">
              <a:solidFill>
                <a:srgbClr val="000000"/>
              </a:solidFill>
              <a:miter lim="800000"/>
              <a:headEnd/>
              <a:tailEnd/>
            </a:ln>
          </p:spPr>
          <p:txBody>
            <a:bodyPr/>
            <a:lstStyle/>
            <a:p>
              <a:endParaRPr lang="en-US"/>
            </a:p>
          </p:txBody>
        </p:sp>
        <p:sp>
          <p:nvSpPr>
            <p:cNvPr id="15646" name="Freeform 269"/>
            <p:cNvSpPr>
              <a:spLocks/>
            </p:cNvSpPr>
            <p:nvPr/>
          </p:nvSpPr>
          <p:spPr bwMode="auto">
            <a:xfrm>
              <a:off x="4275" y="2876"/>
              <a:ext cx="19" cy="19"/>
            </a:xfrm>
            <a:custGeom>
              <a:avLst/>
              <a:gdLst>
                <a:gd name="T0" fmla="*/ 11 w 19"/>
                <a:gd name="T1" fmla="*/ 0 h 19"/>
                <a:gd name="T2" fmla="*/ 15 w 19"/>
                <a:gd name="T3" fmla="*/ 0 h 19"/>
                <a:gd name="T4" fmla="*/ 19 w 19"/>
                <a:gd name="T5" fmla="*/ 4 h 19"/>
                <a:gd name="T6" fmla="*/ 19 w 19"/>
                <a:gd name="T7" fmla="*/ 4 h 19"/>
                <a:gd name="T8" fmla="*/ 19 w 19"/>
                <a:gd name="T9" fmla="*/ 8 h 19"/>
                <a:gd name="T10" fmla="*/ 19 w 19"/>
                <a:gd name="T11" fmla="*/ 12 h 19"/>
                <a:gd name="T12" fmla="*/ 19 w 19"/>
                <a:gd name="T13" fmla="*/ 15 h 19"/>
                <a:gd name="T14" fmla="*/ 15 w 19"/>
                <a:gd name="T15" fmla="*/ 19 h 19"/>
                <a:gd name="T16" fmla="*/ 11 w 19"/>
                <a:gd name="T17" fmla="*/ 19 h 19"/>
                <a:gd name="T18" fmla="*/ 7 w 19"/>
                <a:gd name="T19" fmla="*/ 19 h 19"/>
                <a:gd name="T20" fmla="*/ 3 w 19"/>
                <a:gd name="T21" fmla="*/ 15 h 19"/>
                <a:gd name="T22" fmla="*/ 0 w 19"/>
                <a:gd name="T23" fmla="*/ 12 h 19"/>
                <a:gd name="T24" fmla="*/ 0 w 19"/>
                <a:gd name="T25" fmla="*/ 8 h 19"/>
                <a:gd name="T26" fmla="*/ 0 w 19"/>
                <a:gd name="T27" fmla="*/ 4 h 19"/>
                <a:gd name="T28" fmla="*/ 3 w 19"/>
                <a:gd name="T29" fmla="*/ 4 h 19"/>
                <a:gd name="T30" fmla="*/ 7 w 19"/>
                <a:gd name="T31" fmla="*/ 0 h 19"/>
                <a:gd name="T32" fmla="*/ 11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11" y="0"/>
                  </a:moveTo>
                  <a:lnTo>
                    <a:pt x="15" y="0"/>
                  </a:lnTo>
                  <a:lnTo>
                    <a:pt x="19" y="4"/>
                  </a:lnTo>
                  <a:lnTo>
                    <a:pt x="19" y="8"/>
                  </a:lnTo>
                  <a:lnTo>
                    <a:pt x="19" y="12"/>
                  </a:lnTo>
                  <a:lnTo>
                    <a:pt x="19" y="15"/>
                  </a:lnTo>
                  <a:lnTo>
                    <a:pt x="15" y="19"/>
                  </a:lnTo>
                  <a:lnTo>
                    <a:pt x="11" y="19"/>
                  </a:lnTo>
                  <a:lnTo>
                    <a:pt x="7" y="19"/>
                  </a:lnTo>
                  <a:lnTo>
                    <a:pt x="3" y="15"/>
                  </a:lnTo>
                  <a:lnTo>
                    <a:pt x="0" y="12"/>
                  </a:lnTo>
                  <a:lnTo>
                    <a:pt x="0" y="8"/>
                  </a:lnTo>
                  <a:lnTo>
                    <a:pt x="0" y="4"/>
                  </a:lnTo>
                  <a:lnTo>
                    <a:pt x="3" y="4"/>
                  </a:lnTo>
                  <a:lnTo>
                    <a:pt x="7" y="0"/>
                  </a:lnTo>
                  <a:lnTo>
                    <a:pt x="11" y="0"/>
                  </a:lnTo>
                  <a:close/>
                </a:path>
              </a:pathLst>
            </a:custGeom>
            <a:solidFill>
              <a:srgbClr val="000000"/>
            </a:solidFill>
            <a:ln w="0">
              <a:solidFill>
                <a:srgbClr val="000000"/>
              </a:solidFill>
              <a:round/>
              <a:headEnd/>
              <a:tailEnd/>
            </a:ln>
          </p:spPr>
          <p:txBody>
            <a:bodyPr/>
            <a:lstStyle/>
            <a:p>
              <a:endParaRPr lang="en-CA"/>
            </a:p>
          </p:txBody>
        </p:sp>
        <p:sp>
          <p:nvSpPr>
            <p:cNvPr id="15647" name="Freeform 270"/>
            <p:cNvSpPr>
              <a:spLocks noEditPoints="1"/>
            </p:cNvSpPr>
            <p:nvPr/>
          </p:nvSpPr>
          <p:spPr bwMode="auto">
            <a:xfrm>
              <a:off x="4313" y="2780"/>
              <a:ext cx="69" cy="115"/>
            </a:xfrm>
            <a:custGeom>
              <a:avLst/>
              <a:gdLst>
                <a:gd name="T0" fmla="*/ 0 w 69"/>
                <a:gd name="T1" fmla="*/ 58 h 115"/>
                <a:gd name="T2" fmla="*/ 0 w 69"/>
                <a:gd name="T3" fmla="*/ 39 h 115"/>
                <a:gd name="T4" fmla="*/ 4 w 69"/>
                <a:gd name="T5" fmla="*/ 23 h 115"/>
                <a:gd name="T6" fmla="*/ 11 w 69"/>
                <a:gd name="T7" fmla="*/ 12 h 115"/>
                <a:gd name="T8" fmla="*/ 19 w 69"/>
                <a:gd name="T9" fmla="*/ 4 h 115"/>
                <a:gd name="T10" fmla="*/ 27 w 69"/>
                <a:gd name="T11" fmla="*/ 0 h 115"/>
                <a:gd name="T12" fmla="*/ 34 w 69"/>
                <a:gd name="T13" fmla="*/ 0 h 115"/>
                <a:gd name="T14" fmla="*/ 42 w 69"/>
                <a:gd name="T15" fmla="*/ 0 h 115"/>
                <a:gd name="T16" fmla="*/ 50 w 69"/>
                <a:gd name="T17" fmla="*/ 4 h 115"/>
                <a:gd name="T18" fmla="*/ 57 w 69"/>
                <a:gd name="T19" fmla="*/ 12 h 115"/>
                <a:gd name="T20" fmla="*/ 65 w 69"/>
                <a:gd name="T21" fmla="*/ 23 h 115"/>
                <a:gd name="T22" fmla="*/ 69 w 69"/>
                <a:gd name="T23" fmla="*/ 39 h 115"/>
                <a:gd name="T24" fmla="*/ 69 w 69"/>
                <a:gd name="T25" fmla="*/ 58 h 115"/>
                <a:gd name="T26" fmla="*/ 69 w 69"/>
                <a:gd name="T27" fmla="*/ 73 h 115"/>
                <a:gd name="T28" fmla="*/ 65 w 69"/>
                <a:gd name="T29" fmla="*/ 88 h 115"/>
                <a:gd name="T30" fmla="*/ 57 w 69"/>
                <a:gd name="T31" fmla="*/ 100 h 115"/>
                <a:gd name="T32" fmla="*/ 50 w 69"/>
                <a:gd name="T33" fmla="*/ 108 h 115"/>
                <a:gd name="T34" fmla="*/ 42 w 69"/>
                <a:gd name="T35" fmla="*/ 111 h 115"/>
                <a:gd name="T36" fmla="*/ 34 w 69"/>
                <a:gd name="T37" fmla="*/ 115 h 115"/>
                <a:gd name="T38" fmla="*/ 23 w 69"/>
                <a:gd name="T39" fmla="*/ 111 h 115"/>
                <a:gd name="T40" fmla="*/ 15 w 69"/>
                <a:gd name="T41" fmla="*/ 108 h 115"/>
                <a:gd name="T42" fmla="*/ 8 w 69"/>
                <a:gd name="T43" fmla="*/ 96 h 115"/>
                <a:gd name="T44" fmla="*/ 0 w 69"/>
                <a:gd name="T45" fmla="*/ 77 h 115"/>
                <a:gd name="T46" fmla="*/ 0 w 69"/>
                <a:gd name="T47" fmla="*/ 58 h 115"/>
                <a:gd name="T48" fmla="*/ 15 w 69"/>
                <a:gd name="T49" fmla="*/ 58 h 115"/>
                <a:gd name="T50" fmla="*/ 15 w 69"/>
                <a:gd name="T51" fmla="*/ 81 h 115"/>
                <a:gd name="T52" fmla="*/ 19 w 69"/>
                <a:gd name="T53" fmla="*/ 96 h 115"/>
                <a:gd name="T54" fmla="*/ 23 w 69"/>
                <a:gd name="T55" fmla="*/ 104 h 115"/>
                <a:gd name="T56" fmla="*/ 27 w 69"/>
                <a:gd name="T57" fmla="*/ 108 h 115"/>
                <a:gd name="T58" fmla="*/ 34 w 69"/>
                <a:gd name="T59" fmla="*/ 108 h 115"/>
                <a:gd name="T60" fmla="*/ 38 w 69"/>
                <a:gd name="T61" fmla="*/ 108 h 115"/>
                <a:gd name="T62" fmla="*/ 42 w 69"/>
                <a:gd name="T63" fmla="*/ 104 h 115"/>
                <a:gd name="T64" fmla="*/ 46 w 69"/>
                <a:gd name="T65" fmla="*/ 100 h 115"/>
                <a:gd name="T66" fmla="*/ 50 w 69"/>
                <a:gd name="T67" fmla="*/ 92 h 115"/>
                <a:gd name="T68" fmla="*/ 54 w 69"/>
                <a:gd name="T69" fmla="*/ 73 h 115"/>
                <a:gd name="T70" fmla="*/ 54 w 69"/>
                <a:gd name="T71" fmla="*/ 54 h 115"/>
                <a:gd name="T72" fmla="*/ 54 w 69"/>
                <a:gd name="T73" fmla="*/ 35 h 115"/>
                <a:gd name="T74" fmla="*/ 50 w 69"/>
                <a:gd name="T75" fmla="*/ 19 h 115"/>
                <a:gd name="T76" fmla="*/ 46 w 69"/>
                <a:gd name="T77" fmla="*/ 12 h 115"/>
                <a:gd name="T78" fmla="*/ 42 w 69"/>
                <a:gd name="T79" fmla="*/ 8 h 115"/>
                <a:gd name="T80" fmla="*/ 38 w 69"/>
                <a:gd name="T81" fmla="*/ 4 h 115"/>
                <a:gd name="T82" fmla="*/ 34 w 69"/>
                <a:gd name="T83" fmla="*/ 4 h 115"/>
                <a:gd name="T84" fmla="*/ 31 w 69"/>
                <a:gd name="T85" fmla="*/ 4 h 115"/>
                <a:gd name="T86" fmla="*/ 23 w 69"/>
                <a:gd name="T87" fmla="*/ 8 h 115"/>
                <a:gd name="T88" fmla="*/ 19 w 69"/>
                <a:gd name="T89" fmla="*/ 19 h 115"/>
                <a:gd name="T90" fmla="*/ 15 w 69"/>
                <a:gd name="T91" fmla="*/ 31 h 115"/>
                <a:gd name="T92" fmla="*/ 15 w 69"/>
                <a:gd name="T93" fmla="*/ 46 h 115"/>
                <a:gd name="T94" fmla="*/ 15 w 69"/>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0" y="39"/>
                  </a:lnTo>
                  <a:lnTo>
                    <a:pt x="4" y="23"/>
                  </a:lnTo>
                  <a:lnTo>
                    <a:pt x="11" y="12"/>
                  </a:lnTo>
                  <a:lnTo>
                    <a:pt x="19" y="4"/>
                  </a:lnTo>
                  <a:lnTo>
                    <a:pt x="27" y="0"/>
                  </a:lnTo>
                  <a:lnTo>
                    <a:pt x="34" y="0"/>
                  </a:lnTo>
                  <a:lnTo>
                    <a:pt x="42" y="0"/>
                  </a:lnTo>
                  <a:lnTo>
                    <a:pt x="50" y="4"/>
                  </a:lnTo>
                  <a:lnTo>
                    <a:pt x="57" y="12"/>
                  </a:lnTo>
                  <a:lnTo>
                    <a:pt x="65" y="23"/>
                  </a:lnTo>
                  <a:lnTo>
                    <a:pt x="69" y="39"/>
                  </a:lnTo>
                  <a:lnTo>
                    <a:pt x="69" y="58"/>
                  </a:lnTo>
                  <a:lnTo>
                    <a:pt x="69" y="73"/>
                  </a:lnTo>
                  <a:lnTo>
                    <a:pt x="65" y="88"/>
                  </a:lnTo>
                  <a:lnTo>
                    <a:pt x="57" y="100"/>
                  </a:lnTo>
                  <a:lnTo>
                    <a:pt x="50" y="108"/>
                  </a:lnTo>
                  <a:lnTo>
                    <a:pt x="42" y="111"/>
                  </a:lnTo>
                  <a:lnTo>
                    <a:pt x="34" y="115"/>
                  </a:lnTo>
                  <a:lnTo>
                    <a:pt x="23" y="111"/>
                  </a:lnTo>
                  <a:lnTo>
                    <a:pt x="15" y="108"/>
                  </a:lnTo>
                  <a:lnTo>
                    <a:pt x="8" y="96"/>
                  </a:lnTo>
                  <a:lnTo>
                    <a:pt x="0" y="77"/>
                  </a:lnTo>
                  <a:lnTo>
                    <a:pt x="0" y="58"/>
                  </a:lnTo>
                  <a:close/>
                  <a:moveTo>
                    <a:pt x="15" y="58"/>
                  </a:moveTo>
                  <a:lnTo>
                    <a:pt x="15" y="81"/>
                  </a:lnTo>
                  <a:lnTo>
                    <a:pt x="19" y="96"/>
                  </a:lnTo>
                  <a:lnTo>
                    <a:pt x="23" y="104"/>
                  </a:lnTo>
                  <a:lnTo>
                    <a:pt x="27" y="108"/>
                  </a:lnTo>
                  <a:lnTo>
                    <a:pt x="34" y="108"/>
                  </a:lnTo>
                  <a:lnTo>
                    <a:pt x="38" y="108"/>
                  </a:lnTo>
                  <a:lnTo>
                    <a:pt x="42" y="104"/>
                  </a:lnTo>
                  <a:lnTo>
                    <a:pt x="46" y="100"/>
                  </a:lnTo>
                  <a:lnTo>
                    <a:pt x="50" y="92"/>
                  </a:lnTo>
                  <a:lnTo>
                    <a:pt x="54" y="73"/>
                  </a:lnTo>
                  <a:lnTo>
                    <a:pt x="54" y="54"/>
                  </a:lnTo>
                  <a:lnTo>
                    <a:pt x="54" y="35"/>
                  </a:lnTo>
                  <a:lnTo>
                    <a:pt x="50" y="19"/>
                  </a:lnTo>
                  <a:lnTo>
                    <a:pt x="46" y="12"/>
                  </a:lnTo>
                  <a:lnTo>
                    <a:pt x="42" y="8"/>
                  </a:lnTo>
                  <a:lnTo>
                    <a:pt x="38" y="4"/>
                  </a:lnTo>
                  <a:lnTo>
                    <a:pt x="34" y="4"/>
                  </a:lnTo>
                  <a:lnTo>
                    <a:pt x="31" y="4"/>
                  </a:lnTo>
                  <a:lnTo>
                    <a:pt x="23" y="8"/>
                  </a:lnTo>
                  <a:lnTo>
                    <a:pt x="19" y="19"/>
                  </a:lnTo>
                  <a:lnTo>
                    <a:pt x="15" y="31"/>
                  </a:lnTo>
                  <a:lnTo>
                    <a:pt x="15" y="46"/>
                  </a:lnTo>
                  <a:lnTo>
                    <a:pt x="15" y="58"/>
                  </a:lnTo>
                  <a:close/>
                </a:path>
              </a:pathLst>
            </a:custGeom>
            <a:solidFill>
              <a:srgbClr val="000000"/>
            </a:solidFill>
            <a:ln w="0">
              <a:solidFill>
                <a:srgbClr val="000000"/>
              </a:solidFill>
              <a:round/>
              <a:headEnd/>
              <a:tailEnd/>
            </a:ln>
          </p:spPr>
          <p:txBody>
            <a:bodyPr/>
            <a:lstStyle/>
            <a:p>
              <a:endParaRPr lang="en-CA"/>
            </a:p>
          </p:txBody>
        </p:sp>
        <p:sp>
          <p:nvSpPr>
            <p:cNvPr id="15648" name="Freeform 271"/>
            <p:cNvSpPr>
              <a:spLocks noEditPoints="1"/>
            </p:cNvSpPr>
            <p:nvPr/>
          </p:nvSpPr>
          <p:spPr bwMode="auto">
            <a:xfrm>
              <a:off x="4397" y="2780"/>
              <a:ext cx="69" cy="115"/>
            </a:xfrm>
            <a:custGeom>
              <a:avLst/>
              <a:gdLst>
                <a:gd name="T0" fmla="*/ 0 w 69"/>
                <a:gd name="T1" fmla="*/ 58 h 115"/>
                <a:gd name="T2" fmla="*/ 0 w 69"/>
                <a:gd name="T3" fmla="*/ 39 h 115"/>
                <a:gd name="T4" fmla="*/ 4 w 69"/>
                <a:gd name="T5" fmla="*/ 23 h 115"/>
                <a:gd name="T6" fmla="*/ 12 w 69"/>
                <a:gd name="T7" fmla="*/ 12 h 115"/>
                <a:gd name="T8" fmla="*/ 20 w 69"/>
                <a:gd name="T9" fmla="*/ 4 h 115"/>
                <a:gd name="T10" fmla="*/ 27 w 69"/>
                <a:gd name="T11" fmla="*/ 0 h 115"/>
                <a:gd name="T12" fmla="*/ 35 w 69"/>
                <a:gd name="T13" fmla="*/ 0 h 115"/>
                <a:gd name="T14" fmla="*/ 43 w 69"/>
                <a:gd name="T15" fmla="*/ 0 h 115"/>
                <a:gd name="T16" fmla="*/ 50 w 69"/>
                <a:gd name="T17" fmla="*/ 4 h 115"/>
                <a:gd name="T18" fmla="*/ 58 w 69"/>
                <a:gd name="T19" fmla="*/ 12 h 115"/>
                <a:gd name="T20" fmla="*/ 66 w 69"/>
                <a:gd name="T21" fmla="*/ 23 h 115"/>
                <a:gd name="T22" fmla="*/ 69 w 69"/>
                <a:gd name="T23" fmla="*/ 39 h 115"/>
                <a:gd name="T24" fmla="*/ 69 w 69"/>
                <a:gd name="T25" fmla="*/ 58 h 115"/>
                <a:gd name="T26" fmla="*/ 69 w 69"/>
                <a:gd name="T27" fmla="*/ 73 h 115"/>
                <a:gd name="T28" fmla="*/ 66 w 69"/>
                <a:gd name="T29" fmla="*/ 88 h 115"/>
                <a:gd name="T30" fmla="*/ 58 w 69"/>
                <a:gd name="T31" fmla="*/ 100 h 115"/>
                <a:gd name="T32" fmla="*/ 50 w 69"/>
                <a:gd name="T33" fmla="*/ 108 h 115"/>
                <a:gd name="T34" fmla="*/ 43 w 69"/>
                <a:gd name="T35" fmla="*/ 111 h 115"/>
                <a:gd name="T36" fmla="*/ 35 w 69"/>
                <a:gd name="T37" fmla="*/ 115 h 115"/>
                <a:gd name="T38" fmla="*/ 23 w 69"/>
                <a:gd name="T39" fmla="*/ 111 h 115"/>
                <a:gd name="T40" fmla="*/ 16 w 69"/>
                <a:gd name="T41" fmla="*/ 108 h 115"/>
                <a:gd name="T42" fmla="*/ 8 w 69"/>
                <a:gd name="T43" fmla="*/ 96 h 115"/>
                <a:gd name="T44" fmla="*/ 0 w 69"/>
                <a:gd name="T45" fmla="*/ 77 h 115"/>
                <a:gd name="T46" fmla="*/ 0 w 69"/>
                <a:gd name="T47" fmla="*/ 58 h 115"/>
                <a:gd name="T48" fmla="*/ 16 w 69"/>
                <a:gd name="T49" fmla="*/ 58 h 115"/>
                <a:gd name="T50" fmla="*/ 16 w 69"/>
                <a:gd name="T51" fmla="*/ 81 h 115"/>
                <a:gd name="T52" fmla="*/ 20 w 69"/>
                <a:gd name="T53" fmla="*/ 96 h 115"/>
                <a:gd name="T54" fmla="*/ 23 w 69"/>
                <a:gd name="T55" fmla="*/ 104 h 115"/>
                <a:gd name="T56" fmla="*/ 27 w 69"/>
                <a:gd name="T57" fmla="*/ 108 h 115"/>
                <a:gd name="T58" fmla="*/ 35 w 69"/>
                <a:gd name="T59" fmla="*/ 108 h 115"/>
                <a:gd name="T60" fmla="*/ 39 w 69"/>
                <a:gd name="T61" fmla="*/ 108 h 115"/>
                <a:gd name="T62" fmla="*/ 43 w 69"/>
                <a:gd name="T63" fmla="*/ 104 h 115"/>
                <a:gd name="T64" fmla="*/ 46 w 69"/>
                <a:gd name="T65" fmla="*/ 100 h 115"/>
                <a:gd name="T66" fmla="*/ 50 w 69"/>
                <a:gd name="T67" fmla="*/ 92 h 115"/>
                <a:gd name="T68" fmla="*/ 54 w 69"/>
                <a:gd name="T69" fmla="*/ 73 h 115"/>
                <a:gd name="T70" fmla="*/ 54 w 69"/>
                <a:gd name="T71" fmla="*/ 54 h 115"/>
                <a:gd name="T72" fmla="*/ 54 w 69"/>
                <a:gd name="T73" fmla="*/ 35 h 115"/>
                <a:gd name="T74" fmla="*/ 50 w 69"/>
                <a:gd name="T75" fmla="*/ 19 h 115"/>
                <a:gd name="T76" fmla="*/ 46 w 69"/>
                <a:gd name="T77" fmla="*/ 12 h 115"/>
                <a:gd name="T78" fmla="*/ 43 w 69"/>
                <a:gd name="T79" fmla="*/ 8 h 115"/>
                <a:gd name="T80" fmla="*/ 39 w 69"/>
                <a:gd name="T81" fmla="*/ 4 h 115"/>
                <a:gd name="T82" fmla="*/ 35 w 69"/>
                <a:gd name="T83" fmla="*/ 4 h 115"/>
                <a:gd name="T84" fmla="*/ 31 w 69"/>
                <a:gd name="T85" fmla="*/ 4 h 115"/>
                <a:gd name="T86" fmla="*/ 23 w 69"/>
                <a:gd name="T87" fmla="*/ 8 h 115"/>
                <a:gd name="T88" fmla="*/ 20 w 69"/>
                <a:gd name="T89" fmla="*/ 19 h 115"/>
                <a:gd name="T90" fmla="*/ 16 w 69"/>
                <a:gd name="T91" fmla="*/ 31 h 115"/>
                <a:gd name="T92" fmla="*/ 16 w 69"/>
                <a:gd name="T93" fmla="*/ 46 h 115"/>
                <a:gd name="T94" fmla="*/ 16 w 69"/>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0" y="39"/>
                  </a:lnTo>
                  <a:lnTo>
                    <a:pt x="4" y="23"/>
                  </a:lnTo>
                  <a:lnTo>
                    <a:pt x="12" y="12"/>
                  </a:lnTo>
                  <a:lnTo>
                    <a:pt x="20" y="4"/>
                  </a:lnTo>
                  <a:lnTo>
                    <a:pt x="27" y="0"/>
                  </a:lnTo>
                  <a:lnTo>
                    <a:pt x="35" y="0"/>
                  </a:lnTo>
                  <a:lnTo>
                    <a:pt x="43" y="0"/>
                  </a:lnTo>
                  <a:lnTo>
                    <a:pt x="50" y="4"/>
                  </a:lnTo>
                  <a:lnTo>
                    <a:pt x="58" y="12"/>
                  </a:lnTo>
                  <a:lnTo>
                    <a:pt x="66" y="23"/>
                  </a:lnTo>
                  <a:lnTo>
                    <a:pt x="69" y="39"/>
                  </a:lnTo>
                  <a:lnTo>
                    <a:pt x="69" y="58"/>
                  </a:lnTo>
                  <a:lnTo>
                    <a:pt x="69" y="73"/>
                  </a:lnTo>
                  <a:lnTo>
                    <a:pt x="66" y="88"/>
                  </a:lnTo>
                  <a:lnTo>
                    <a:pt x="58" y="100"/>
                  </a:lnTo>
                  <a:lnTo>
                    <a:pt x="50" y="108"/>
                  </a:lnTo>
                  <a:lnTo>
                    <a:pt x="43" y="111"/>
                  </a:lnTo>
                  <a:lnTo>
                    <a:pt x="35" y="115"/>
                  </a:lnTo>
                  <a:lnTo>
                    <a:pt x="23" y="111"/>
                  </a:lnTo>
                  <a:lnTo>
                    <a:pt x="16" y="108"/>
                  </a:lnTo>
                  <a:lnTo>
                    <a:pt x="8" y="96"/>
                  </a:lnTo>
                  <a:lnTo>
                    <a:pt x="0" y="77"/>
                  </a:lnTo>
                  <a:lnTo>
                    <a:pt x="0" y="58"/>
                  </a:lnTo>
                  <a:close/>
                  <a:moveTo>
                    <a:pt x="16" y="58"/>
                  </a:moveTo>
                  <a:lnTo>
                    <a:pt x="16" y="81"/>
                  </a:lnTo>
                  <a:lnTo>
                    <a:pt x="20" y="96"/>
                  </a:lnTo>
                  <a:lnTo>
                    <a:pt x="23" y="104"/>
                  </a:lnTo>
                  <a:lnTo>
                    <a:pt x="27" y="108"/>
                  </a:lnTo>
                  <a:lnTo>
                    <a:pt x="35" y="108"/>
                  </a:lnTo>
                  <a:lnTo>
                    <a:pt x="39" y="108"/>
                  </a:lnTo>
                  <a:lnTo>
                    <a:pt x="43" y="104"/>
                  </a:lnTo>
                  <a:lnTo>
                    <a:pt x="46" y="100"/>
                  </a:lnTo>
                  <a:lnTo>
                    <a:pt x="50" y="92"/>
                  </a:lnTo>
                  <a:lnTo>
                    <a:pt x="54" y="73"/>
                  </a:lnTo>
                  <a:lnTo>
                    <a:pt x="54" y="54"/>
                  </a:lnTo>
                  <a:lnTo>
                    <a:pt x="54" y="35"/>
                  </a:lnTo>
                  <a:lnTo>
                    <a:pt x="50" y="19"/>
                  </a:lnTo>
                  <a:lnTo>
                    <a:pt x="46" y="12"/>
                  </a:lnTo>
                  <a:lnTo>
                    <a:pt x="43" y="8"/>
                  </a:lnTo>
                  <a:lnTo>
                    <a:pt x="39" y="4"/>
                  </a:lnTo>
                  <a:lnTo>
                    <a:pt x="35" y="4"/>
                  </a:lnTo>
                  <a:lnTo>
                    <a:pt x="31" y="4"/>
                  </a:lnTo>
                  <a:lnTo>
                    <a:pt x="23" y="8"/>
                  </a:lnTo>
                  <a:lnTo>
                    <a:pt x="20" y="19"/>
                  </a:lnTo>
                  <a:lnTo>
                    <a:pt x="16" y="31"/>
                  </a:lnTo>
                  <a:lnTo>
                    <a:pt x="16" y="46"/>
                  </a:lnTo>
                  <a:lnTo>
                    <a:pt x="16" y="58"/>
                  </a:lnTo>
                  <a:close/>
                </a:path>
              </a:pathLst>
            </a:custGeom>
            <a:solidFill>
              <a:srgbClr val="000000"/>
            </a:solidFill>
            <a:ln w="0">
              <a:solidFill>
                <a:srgbClr val="000000"/>
              </a:solidFill>
              <a:round/>
              <a:headEnd/>
              <a:tailEnd/>
            </a:ln>
          </p:spPr>
          <p:txBody>
            <a:bodyPr/>
            <a:lstStyle/>
            <a:p>
              <a:endParaRPr lang="en-CA"/>
            </a:p>
          </p:txBody>
        </p:sp>
        <p:sp>
          <p:nvSpPr>
            <p:cNvPr id="15649" name="Freeform 272"/>
            <p:cNvSpPr>
              <a:spLocks/>
            </p:cNvSpPr>
            <p:nvPr/>
          </p:nvSpPr>
          <p:spPr bwMode="auto">
            <a:xfrm>
              <a:off x="4478" y="2780"/>
              <a:ext cx="73" cy="111"/>
            </a:xfrm>
            <a:custGeom>
              <a:avLst/>
              <a:gdLst>
                <a:gd name="T0" fmla="*/ 73 w 73"/>
                <a:gd name="T1" fmla="*/ 92 h 111"/>
                <a:gd name="T2" fmla="*/ 65 w 73"/>
                <a:gd name="T3" fmla="*/ 111 h 111"/>
                <a:gd name="T4" fmla="*/ 0 w 73"/>
                <a:gd name="T5" fmla="*/ 111 h 111"/>
                <a:gd name="T6" fmla="*/ 0 w 73"/>
                <a:gd name="T7" fmla="*/ 111 h 111"/>
                <a:gd name="T8" fmla="*/ 15 w 73"/>
                <a:gd name="T9" fmla="*/ 92 h 111"/>
                <a:gd name="T10" fmla="*/ 31 w 73"/>
                <a:gd name="T11" fmla="*/ 81 h 111"/>
                <a:gd name="T12" fmla="*/ 38 w 73"/>
                <a:gd name="T13" fmla="*/ 65 h 111"/>
                <a:gd name="T14" fmla="*/ 50 w 73"/>
                <a:gd name="T15" fmla="*/ 50 h 111"/>
                <a:gd name="T16" fmla="*/ 50 w 73"/>
                <a:gd name="T17" fmla="*/ 35 h 111"/>
                <a:gd name="T18" fmla="*/ 50 w 73"/>
                <a:gd name="T19" fmla="*/ 27 h 111"/>
                <a:gd name="T20" fmla="*/ 46 w 73"/>
                <a:gd name="T21" fmla="*/ 19 h 111"/>
                <a:gd name="T22" fmla="*/ 38 w 73"/>
                <a:gd name="T23" fmla="*/ 12 h 111"/>
                <a:gd name="T24" fmla="*/ 27 w 73"/>
                <a:gd name="T25" fmla="*/ 12 h 111"/>
                <a:gd name="T26" fmla="*/ 19 w 73"/>
                <a:gd name="T27" fmla="*/ 12 h 111"/>
                <a:gd name="T28" fmla="*/ 15 w 73"/>
                <a:gd name="T29" fmla="*/ 16 h 111"/>
                <a:gd name="T30" fmla="*/ 8 w 73"/>
                <a:gd name="T31" fmla="*/ 23 h 111"/>
                <a:gd name="T32" fmla="*/ 4 w 73"/>
                <a:gd name="T33" fmla="*/ 31 h 111"/>
                <a:gd name="T34" fmla="*/ 0 w 73"/>
                <a:gd name="T35" fmla="*/ 31 h 111"/>
                <a:gd name="T36" fmla="*/ 4 w 73"/>
                <a:gd name="T37" fmla="*/ 16 h 111"/>
                <a:gd name="T38" fmla="*/ 11 w 73"/>
                <a:gd name="T39" fmla="*/ 8 h 111"/>
                <a:gd name="T40" fmla="*/ 19 w 73"/>
                <a:gd name="T41" fmla="*/ 0 h 111"/>
                <a:gd name="T42" fmla="*/ 34 w 73"/>
                <a:gd name="T43" fmla="*/ 0 h 111"/>
                <a:gd name="T44" fmla="*/ 46 w 73"/>
                <a:gd name="T45" fmla="*/ 0 h 111"/>
                <a:gd name="T46" fmla="*/ 57 w 73"/>
                <a:gd name="T47" fmla="*/ 8 h 111"/>
                <a:gd name="T48" fmla="*/ 61 w 73"/>
                <a:gd name="T49" fmla="*/ 16 h 111"/>
                <a:gd name="T50" fmla="*/ 65 w 73"/>
                <a:gd name="T51" fmla="*/ 27 h 111"/>
                <a:gd name="T52" fmla="*/ 65 w 73"/>
                <a:gd name="T53" fmla="*/ 39 h 111"/>
                <a:gd name="T54" fmla="*/ 61 w 73"/>
                <a:gd name="T55" fmla="*/ 46 h 111"/>
                <a:gd name="T56" fmla="*/ 54 w 73"/>
                <a:gd name="T57" fmla="*/ 58 h 111"/>
                <a:gd name="T58" fmla="*/ 42 w 73"/>
                <a:gd name="T59" fmla="*/ 73 h 111"/>
                <a:gd name="T60" fmla="*/ 31 w 73"/>
                <a:gd name="T61" fmla="*/ 85 h 111"/>
                <a:gd name="T62" fmla="*/ 19 w 73"/>
                <a:gd name="T63" fmla="*/ 96 h 111"/>
                <a:gd name="T64" fmla="*/ 15 w 73"/>
                <a:gd name="T65" fmla="*/ 100 h 111"/>
                <a:gd name="T66" fmla="*/ 46 w 73"/>
                <a:gd name="T67" fmla="*/ 100 h 111"/>
                <a:gd name="T68" fmla="*/ 54 w 73"/>
                <a:gd name="T69" fmla="*/ 100 h 111"/>
                <a:gd name="T70" fmla="*/ 57 w 73"/>
                <a:gd name="T71" fmla="*/ 100 h 111"/>
                <a:gd name="T72" fmla="*/ 61 w 73"/>
                <a:gd name="T73" fmla="*/ 100 h 111"/>
                <a:gd name="T74" fmla="*/ 65 w 73"/>
                <a:gd name="T75" fmla="*/ 96 h 111"/>
                <a:gd name="T76" fmla="*/ 65 w 73"/>
                <a:gd name="T77" fmla="*/ 96 h 111"/>
                <a:gd name="T78" fmla="*/ 69 w 73"/>
                <a:gd name="T79" fmla="*/ 92 h 111"/>
                <a:gd name="T80" fmla="*/ 73 w 73"/>
                <a:gd name="T81" fmla="*/ 92 h 111"/>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1"/>
                <a:gd name="T125" fmla="*/ 73 w 73"/>
                <a:gd name="T126" fmla="*/ 111 h 111"/>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1">
                  <a:moveTo>
                    <a:pt x="73" y="92"/>
                  </a:moveTo>
                  <a:lnTo>
                    <a:pt x="65" y="111"/>
                  </a:lnTo>
                  <a:lnTo>
                    <a:pt x="0" y="111"/>
                  </a:lnTo>
                  <a:lnTo>
                    <a:pt x="15" y="92"/>
                  </a:lnTo>
                  <a:lnTo>
                    <a:pt x="31" y="81"/>
                  </a:lnTo>
                  <a:lnTo>
                    <a:pt x="38" y="65"/>
                  </a:lnTo>
                  <a:lnTo>
                    <a:pt x="50" y="50"/>
                  </a:lnTo>
                  <a:lnTo>
                    <a:pt x="50" y="35"/>
                  </a:lnTo>
                  <a:lnTo>
                    <a:pt x="50" y="27"/>
                  </a:lnTo>
                  <a:lnTo>
                    <a:pt x="46" y="19"/>
                  </a:lnTo>
                  <a:lnTo>
                    <a:pt x="38" y="12"/>
                  </a:lnTo>
                  <a:lnTo>
                    <a:pt x="27" y="12"/>
                  </a:lnTo>
                  <a:lnTo>
                    <a:pt x="19" y="12"/>
                  </a:lnTo>
                  <a:lnTo>
                    <a:pt x="15" y="16"/>
                  </a:lnTo>
                  <a:lnTo>
                    <a:pt x="8" y="23"/>
                  </a:lnTo>
                  <a:lnTo>
                    <a:pt x="4" y="31"/>
                  </a:lnTo>
                  <a:lnTo>
                    <a:pt x="0" y="31"/>
                  </a:lnTo>
                  <a:lnTo>
                    <a:pt x="4" y="16"/>
                  </a:lnTo>
                  <a:lnTo>
                    <a:pt x="11" y="8"/>
                  </a:lnTo>
                  <a:lnTo>
                    <a:pt x="19" y="0"/>
                  </a:lnTo>
                  <a:lnTo>
                    <a:pt x="34" y="0"/>
                  </a:lnTo>
                  <a:lnTo>
                    <a:pt x="46" y="0"/>
                  </a:lnTo>
                  <a:lnTo>
                    <a:pt x="57" y="8"/>
                  </a:lnTo>
                  <a:lnTo>
                    <a:pt x="61" y="16"/>
                  </a:lnTo>
                  <a:lnTo>
                    <a:pt x="65" y="27"/>
                  </a:lnTo>
                  <a:lnTo>
                    <a:pt x="65" y="39"/>
                  </a:lnTo>
                  <a:lnTo>
                    <a:pt x="61" y="46"/>
                  </a:lnTo>
                  <a:lnTo>
                    <a:pt x="54" y="58"/>
                  </a:lnTo>
                  <a:lnTo>
                    <a:pt x="42" y="73"/>
                  </a:lnTo>
                  <a:lnTo>
                    <a:pt x="31" y="85"/>
                  </a:lnTo>
                  <a:lnTo>
                    <a:pt x="19" y="96"/>
                  </a:lnTo>
                  <a:lnTo>
                    <a:pt x="15" y="100"/>
                  </a:lnTo>
                  <a:lnTo>
                    <a:pt x="46" y="100"/>
                  </a:lnTo>
                  <a:lnTo>
                    <a:pt x="54" y="100"/>
                  </a:lnTo>
                  <a:lnTo>
                    <a:pt x="57" y="100"/>
                  </a:lnTo>
                  <a:lnTo>
                    <a:pt x="61" y="100"/>
                  </a:lnTo>
                  <a:lnTo>
                    <a:pt x="65" y="96"/>
                  </a:lnTo>
                  <a:lnTo>
                    <a:pt x="69" y="92"/>
                  </a:lnTo>
                  <a:lnTo>
                    <a:pt x="73" y="92"/>
                  </a:lnTo>
                  <a:close/>
                </a:path>
              </a:pathLst>
            </a:custGeom>
            <a:solidFill>
              <a:srgbClr val="000000"/>
            </a:solidFill>
            <a:ln w="0">
              <a:solidFill>
                <a:srgbClr val="000000"/>
              </a:solidFill>
              <a:round/>
              <a:headEnd/>
              <a:tailEnd/>
            </a:ln>
          </p:spPr>
          <p:txBody>
            <a:bodyPr/>
            <a:lstStyle/>
            <a:p>
              <a:endParaRPr lang="en-CA"/>
            </a:p>
          </p:txBody>
        </p:sp>
        <p:sp>
          <p:nvSpPr>
            <p:cNvPr id="15650" name="Freeform 273"/>
            <p:cNvSpPr>
              <a:spLocks/>
            </p:cNvSpPr>
            <p:nvPr/>
          </p:nvSpPr>
          <p:spPr bwMode="auto">
            <a:xfrm>
              <a:off x="4562" y="2780"/>
              <a:ext cx="73" cy="111"/>
            </a:xfrm>
            <a:custGeom>
              <a:avLst/>
              <a:gdLst>
                <a:gd name="T0" fmla="*/ 73 w 73"/>
                <a:gd name="T1" fmla="*/ 92 h 111"/>
                <a:gd name="T2" fmla="*/ 66 w 73"/>
                <a:gd name="T3" fmla="*/ 111 h 111"/>
                <a:gd name="T4" fmla="*/ 0 w 73"/>
                <a:gd name="T5" fmla="*/ 111 h 111"/>
                <a:gd name="T6" fmla="*/ 0 w 73"/>
                <a:gd name="T7" fmla="*/ 111 h 111"/>
                <a:gd name="T8" fmla="*/ 16 w 73"/>
                <a:gd name="T9" fmla="*/ 92 h 111"/>
                <a:gd name="T10" fmla="*/ 31 w 73"/>
                <a:gd name="T11" fmla="*/ 81 h 111"/>
                <a:gd name="T12" fmla="*/ 39 w 73"/>
                <a:gd name="T13" fmla="*/ 65 h 111"/>
                <a:gd name="T14" fmla="*/ 50 w 73"/>
                <a:gd name="T15" fmla="*/ 50 h 111"/>
                <a:gd name="T16" fmla="*/ 50 w 73"/>
                <a:gd name="T17" fmla="*/ 35 h 111"/>
                <a:gd name="T18" fmla="*/ 50 w 73"/>
                <a:gd name="T19" fmla="*/ 27 h 111"/>
                <a:gd name="T20" fmla="*/ 46 w 73"/>
                <a:gd name="T21" fmla="*/ 19 h 111"/>
                <a:gd name="T22" fmla="*/ 39 w 73"/>
                <a:gd name="T23" fmla="*/ 12 h 111"/>
                <a:gd name="T24" fmla="*/ 27 w 73"/>
                <a:gd name="T25" fmla="*/ 12 h 111"/>
                <a:gd name="T26" fmla="*/ 20 w 73"/>
                <a:gd name="T27" fmla="*/ 12 h 111"/>
                <a:gd name="T28" fmla="*/ 12 w 73"/>
                <a:gd name="T29" fmla="*/ 16 h 111"/>
                <a:gd name="T30" fmla="*/ 8 w 73"/>
                <a:gd name="T31" fmla="*/ 23 h 111"/>
                <a:gd name="T32" fmla="*/ 4 w 73"/>
                <a:gd name="T33" fmla="*/ 31 h 111"/>
                <a:gd name="T34" fmla="*/ 0 w 73"/>
                <a:gd name="T35" fmla="*/ 31 h 111"/>
                <a:gd name="T36" fmla="*/ 4 w 73"/>
                <a:gd name="T37" fmla="*/ 16 h 111"/>
                <a:gd name="T38" fmla="*/ 12 w 73"/>
                <a:gd name="T39" fmla="*/ 8 h 111"/>
                <a:gd name="T40" fmla="*/ 20 w 73"/>
                <a:gd name="T41" fmla="*/ 0 h 111"/>
                <a:gd name="T42" fmla="*/ 35 w 73"/>
                <a:gd name="T43" fmla="*/ 0 h 111"/>
                <a:gd name="T44" fmla="*/ 46 w 73"/>
                <a:gd name="T45" fmla="*/ 0 h 111"/>
                <a:gd name="T46" fmla="*/ 58 w 73"/>
                <a:gd name="T47" fmla="*/ 8 h 111"/>
                <a:gd name="T48" fmla="*/ 62 w 73"/>
                <a:gd name="T49" fmla="*/ 16 h 111"/>
                <a:gd name="T50" fmla="*/ 66 w 73"/>
                <a:gd name="T51" fmla="*/ 27 h 111"/>
                <a:gd name="T52" fmla="*/ 66 w 73"/>
                <a:gd name="T53" fmla="*/ 39 h 111"/>
                <a:gd name="T54" fmla="*/ 62 w 73"/>
                <a:gd name="T55" fmla="*/ 46 h 111"/>
                <a:gd name="T56" fmla="*/ 54 w 73"/>
                <a:gd name="T57" fmla="*/ 58 h 111"/>
                <a:gd name="T58" fmla="*/ 43 w 73"/>
                <a:gd name="T59" fmla="*/ 73 h 111"/>
                <a:gd name="T60" fmla="*/ 31 w 73"/>
                <a:gd name="T61" fmla="*/ 85 h 111"/>
                <a:gd name="T62" fmla="*/ 20 w 73"/>
                <a:gd name="T63" fmla="*/ 96 h 111"/>
                <a:gd name="T64" fmla="*/ 16 w 73"/>
                <a:gd name="T65" fmla="*/ 100 h 111"/>
                <a:gd name="T66" fmla="*/ 43 w 73"/>
                <a:gd name="T67" fmla="*/ 100 h 111"/>
                <a:gd name="T68" fmla="*/ 50 w 73"/>
                <a:gd name="T69" fmla="*/ 100 h 111"/>
                <a:gd name="T70" fmla="*/ 58 w 73"/>
                <a:gd name="T71" fmla="*/ 100 h 111"/>
                <a:gd name="T72" fmla="*/ 62 w 73"/>
                <a:gd name="T73" fmla="*/ 100 h 111"/>
                <a:gd name="T74" fmla="*/ 66 w 73"/>
                <a:gd name="T75" fmla="*/ 96 h 111"/>
                <a:gd name="T76" fmla="*/ 66 w 73"/>
                <a:gd name="T77" fmla="*/ 96 h 111"/>
                <a:gd name="T78" fmla="*/ 69 w 73"/>
                <a:gd name="T79" fmla="*/ 92 h 111"/>
                <a:gd name="T80" fmla="*/ 73 w 73"/>
                <a:gd name="T81" fmla="*/ 92 h 111"/>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1"/>
                <a:gd name="T125" fmla="*/ 73 w 73"/>
                <a:gd name="T126" fmla="*/ 111 h 111"/>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1">
                  <a:moveTo>
                    <a:pt x="73" y="92"/>
                  </a:moveTo>
                  <a:lnTo>
                    <a:pt x="66" y="111"/>
                  </a:lnTo>
                  <a:lnTo>
                    <a:pt x="0" y="111"/>
                  </a:lnTo>
                  <a:lnTo>
                    <a:pt x="16" y="92"/>
                  </a:lnTo>
                  <a:lnTo>
                    <a:pt x="31" y="81"/>
                  </a:lnTo>
                  <a:lnTo>
                    <a:pt x="39" y="65"/>
                  </a:lnTo>
                  <a:lnTo>
                    <a:pt x="50" y="50"/>
                  </a:lnTo>
                  <a:lnTo>
                    <a:pt x="50" y="35"/>
                  </a:lnTo>
                  <a:lnTo>
                    <a:pt x="50" y="27"/>
                  </a:lnTo>
                  <a:lnTo>
                    <a:pt x="46" y="19"/>
                  </a:lnTo>
                  <a:lnTo>
                    <a:pt x="39" y="12"/>
                  </a:lnTo>
                  <a:lnTo>
                    <a:pt x="27" y="12"/>
                  </a:lnTo>
                  <a:lnTo>
                    <a:pt x="20" y="12"/>
                  </a:lnTo>
                  <a:lnTo>
                    <a:pt x="12" y="16"/>
                  </a:lnTo>
                  <a:lnTo>
                    <a:pt x="8" y="23"/>
                  </a:lnTo>
                  <a:lnTo>
                    <a:pt x="4" y="31"/>
                  </a:lnTo>
                  <a:lnTo>
                    <a:pt x="0" y="31"/>
                  </a:lnTo>
                  <a:lnTo>
                    <a:pt x="4" y="16"/>
                  </a:lnTo>
                  <a:lnTo>
                    <a:pt x="12" y="8"/>
                  </a:lnTo>
                  <a:lnTo>
                    <a:pt x="20" y="0"/>
                  </a:lnTo>
                  <a:lnTo>
                    <a:pt x="35" y="0"/>
                  </a:lnTo>
                  <a:lnTo>
                    <a:pt x="46" y="0"/>
                  </a:lnTo>
                  <a:lnTo>
                    <a:pt x="58" y="8"/>
                  </a:lnTo>
                  <a:lnTo>
                    <a:pt x="62" y="16"/>
                  </a:lnTo>
                  <a:lnTo>
                    <a:pt x="66" y="27"/>
                  </a:lnTo>
                  <a:lnTo>
                    <a:pt x="66" y="39"/>
                  </a:lnTo>
                  <a:lnTo>
                    <a:pt x="62" y="46"/>
                  </a:lnTo>
                  <a:lnTo>
                    <a:pt x="54" y="58"/>
                  </a:lnTo>
                  <a:lnTo>
                    <a:pt x="43" y="73"/>
                  </a:lnTo>
                  <a:lnTo>
                    <a:pt x="31" y="85"/>
                  </a:lnTo>
                  <a:lnTo>
                    <a:pt x="20" y="96"/>
                  </a:lnTo>
                  <a:lnTo>
                    <a:pt x="16" y="100"/>
                  </a:lnTo>
                  <a:lnTo>
                    <a:pt x="43" y="100"/>
                  </a:lnTo>
                  <a:lnTo>
                    <a:pt x="50" y="100"/>
                  </a:lnTo>
                  <a:lnTo>
                    <a:pt x="58" y="100"/>
                  </a:lnTo>
                  <a:lnTo>
                    <a:pt x="62" y="100"/>
                  </a:lnTo>
                  <a:lnTo>
                    <a:pt x="66" y="96"/>
                  </a:lnTo>
                  <a:lnTo>
                    <a:pt x="69" y="92"/>
                  </a:lnTo>
                  <a:lnTo>
                    <a:pt x="73" y="92"/>
                  </a:lnTo>
                  <a:close/>
                </a:path>
              </a:pathLst>
            </a:custGeom>
            <a:solidFill>
              <a:srgbClr val="000000"/>
            </a:solidFill>
            <a:ln w="0">
              <a:solidFill>
                <a:srgbClr val="000000"/>
              </a:solidFill>
              <a:round/>
              <a:headEnd/>
              <a:tailEnd/>
            </a:ln>
          </p:spPr>
          <p:txBody>
            <a:bodyPr/>
            <a:lstStyle/>
            <a:p>
              <a:endParaRPr lang="en-CA"/>
            </a:p>
          </p:txBody>
        </p:sp>
        <p:sp>
          <p:nvSpPr>
            <p:cNvPr id="15651" name="Rectangle 274"/>
            <p:cNvSpPr>
              <a:spLocks noChangeArrowheads="1"/>
            </p:cNvSpPr>
            <p:nvPr/>
          </p:nvSpPr>
          <p:spPr bwMode="auto">
            <a:xfrm>
              <a:off x="4670" y="2749"/>
              <a:ext cx="7" cy="208"/>
            </a:xfrm>
            <a:prstGeom prst="rect">
              <a:avLst/>
            </a:prstGeom>
            <a:solidFill>
              <a:srgbClr val="000000"/>
            </a:solidFill>
            <a:ln w="0">
              <a:solidFill>
                <a:srgbClr val="000000"/>
              </a:solidFill>
              <a:miter lim="800000"/>
              <a:headEnd/>
              <a:tailEnd/>
            </a:ln>
          </p:spPr>
          <p:txBody>
            <a:bodyPr/>
            <a:lstStyle/>
            <a:p>
              <a:endParaRPr lang="en-US"/>
            </a:p>
          </p:txBody>
        </p:sp>
        <p:sp>
          <p:nvSpPr>
            <p:cNvPr id="15652" name="Freeform 275"/>
            <p:cNvSpPr>
              <a:spLocks noEditPoints="1"/>
            </p:cNvSpPr>
            <p:nvPr/>
          </p:nvSpPr>
          <p:spPr bwMode="auto">
            <a:xfrm>
              <a:off x="4877" y="2780"/>
              <a:ext cx="69" cy="115"/>
            </a:xfrm>
            <a:custGeom>
              <a:avLst/>
              <a:gdLst>
                <a:gd name="T0" fmla="*/ 0 w 69"/>
                <a:gd name="T1" fmla="*/ 58 h 115"/>
                <a:gd name="T2" fmla="*/ 0 w 69"/>
                <a:gd name="T3" fmla="*/ 39 h 115"/>
                <a:gd name="T4" fmla="*/ 4 w 69"/>
                <a:gd name="T5" fmla="*/ 23 h 115"/>
                <a:gd name="T6" fmla="*/ 11 w 69"/>
                <a:gd name="T7" fmla="*/ 12 h 115"/>
                <a:gd name="T8" fmla="*/ 19 w 69"/>
                <a:gd name="T9" fmla="*/ 4 h 115"/>
                <a:gd name="T10" fmla="*/ 27 w 69"/>
                <a:gd name="T11" fmla="*/ 0 h 115"/>
                <a:gd name="T12" fmla="*/ 34 w 69"/>
                <a:gd name="T13" fmla="*/ 0 h 115"/>
                <a:gd name="T14" fmla="*/ 42 w 69"/>
                <a:gd name="T15" fmla="*/ 0 h 115"/>
                <a:gd name="T16" fmla="*/ 50 w 69"/>
                <a:gd name="T17" fmla="*/ 4 h 115"/>
                <a:gd name="T18" fmla="*/ 58 w 69"/>
                <a:gd name="T19" fmla="*/ 12 h 115"/>
                <a:gd name="T20" fmla="*/ 65 w 69"/>
                <a:gd name="T21" fmla="*/ 23 h 115"/>
                <a:gd name="T22" fmla="*/ 69 w 69"/>
                <a:gd name="T23" fmla="*/ 39 h 115"/>
                <a:gd name="T24" fmla="*/ 69 w 69"/>
                <a:gd name="T25" fmla="*/ 58 h 115"/>
                <a:gd name="T26" fmla="*/ 69 w 69"/>
                <a:gd name="T27" fmla="*/ 73 h 115"/>
                <a:gd name="T28" fmla="*/ 65 w 69"/>
                <a:gd name="T29" fmla="*/ 88 h 115"/>
                <a:gd name="T30" fmla="*/ 58 w 69"/>
                <a:gd name="T31" fmla="*/ 100 h 115"/>
                <a:gd name="T32" fmla="*/ 50 w 69"/>
                <a:gd name="T33" fmla="*/ 108 h 115"/>
                <a:gd name="T34" fmla="*/ 42 w 69"/>
                <a:gd name="T35" fmla="*/ 111 h 115"/>
                <a:gd name="T36" fmla="*/ 34 w 69"/>
                <a:gd name="T37" fmla="*/ 115 h 115"/>
                <a:gd name="T38" fmla="*/ 23 w 69"/>
                <a:gd name="T39" fmla="*/ 111 h 115"/>
                <a:gd name="T40" fmla="*/ 15 w 69"/>
                <a:gd name="T41" fmla="*/ 108 h 115"/>
                <a:gd name="T42" fmla="*/ 8 w 69"/>
                <a:gd name="T43" fmla="*/ 96 h 115"/>
                <a:gd name="T44" fmla="*/ 0 w 69"/>
                <a:gd name="T45" fmla="*/ 77 h 115"/>
                <a:gd name="T46" fmla="*/ 0 w 69"/>
                <a:gd name="T47" fmla="*/ 58 h 115"/>
                <a:gd name="T48" fmla="*/ 15 w 69"/>
                <a:gd name="T49" fmla="*/ 58 h 115"/>
                <a:gd name="T50" fmla="*/ 15 w 69"/>
                <a:gd name="T51" fmla="*/ 81 h 115"/>
                <a:gd name="T52" fmla="*/ 19 w 69"/>
                <a:gd name="T53" fmla="*/ 96 h 115"/>
                <a:gd name="T54" fmla="*/ 23 w 69"/>
                <a:gd name="T55" fmla="*/ 104 h 115"/>
                <a:gd name="T56" fmla="*/ 31 w 69"/>
                <a:gd name="T57" fmla="*/ 108 h 115"/>
                <a:gd name="T58" fmla="*/ 34 w 69"/>
                <a:gd name="T59" fmla="*/ 108 h 115"/>
                <a:gd name="T60" fmla="*/ 38 w 69"/>
                <a:gd name="T61" fmla="*/ 108 h 115"/>
                <a:gd name="T62" fmla="*/ 42 w 69"/>
                <a:gd name="T63" fmla="*/ 104 h 115"/>
                <a:gd name="T64" fmla="*/ 46 w 69"/>
                <a:gd name="T65" fmla="*/ 100 h 115"/>
                <a:gd name="T66" fmla="*/ 50 w 69"/>
                <a:gd name="T67" fmla="*/ 92 h 115"/>
                <a:gd name="T68" fmla="*/ 54 w 69"/>
                <a:gd name="T69" fmla="*/ 73 h 115"/>
                <a:gd name="T70" fmla="*/ 54 w 69"/>
                <a:gd name="T71" fmla="*/ 54 h 115"/>
                <a:gd name="T72" fmla="*/ 54 w 69"/>
                <a:gd name="T73" fmla="*/ 35 h 115"/>
                <a:gd name="T74" fmla="*/ 50 w 69"/>
                <a:gd name="T75" fmla="*/ 19 h 115"/>
                <a:gd name="T76" fmla="*/ 46 w 69"/>
                <a:gd name="T77" fmla="*/ 12 h 115"/>
                <a:gd name="T78" fmla="*/ 42 w 69"/>
                <a:gd name="T79" fmla="*/ 8 h 115"/>
                <a:gd name="T80" fmla="*/ 38 w 69"/>
                <a:gd name="T81" fmla="*/ 4 h 115"/>
                <a:gd name="T82" fmla="*/ 34 w 69"/>
                <a:gd name="T83" fmla="*/ 4 h 115"/>
                <a:gd name="T84" fmla="*/ 31 w 69"/>
                <a:gd name="T85" fmla="*/ 4 h 115"/>
                <a:gd name="T86" fmla="*/ 27 w 69"/>
                <a:gd name="T87" fmla="*/ 8 h 115"/>
                <a:gd name="T88" fmla="*/ 19 w 69"/>
                <a:gd name="T89" fmla="*/ 19 h 115"/>
                <a:gd name="T90" fmla="*/ 19 w 69"/>
                <a:gd name="T91" fmla="*/ 31 h 115"/>
                <a:gd name="T92" fmla="*/ 15 w 69"/>
                <a:gd name="T93" fmla="*/ 46 h 115"/>
                <a:gd name="T94" fmla="*/ 15 w 69"/>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0" y="39"/>
                  </a:lnTo>
                  <a:lnTo>
                    <a:pt x="4" y="23"/>
                  </a:lnTo>
                  <a:lnTo>
                    <a:pt x="11" y="12"/>
                  </a:lnTo>
                  <a:lnTo>
                    <a:pt x="19" y="4"/>
                  </a:lnTo>
                  <a:lnTo>
                    <a:pt x="27" y="0"/>
                  </a:lnTo>
                  <a:lnTo>
                    <a:pt x="34" y="0"/>
                  </a:lnTo>
                  <a:lnTo>
                    <a:pt x="42" y="0"/>
                  </a:lnTo>
                  <a:lnTo>
                    <a:pt x="50" y="4"/>
                  </a:lnTo>
                  <a:lnTo>
                    <a:pt x="58" y="12"/>
                  </a:lnTo>
                  <a:lnTo>
                    <a:pt x="65" y="23"/>
                  </a:lnTo>
                  <a:lnTo>
                    <a:pt x="69" y="39"/>
                  </a:lnTo>
                  <a:lnTo>
                    <a:pt x="69" y="58"/>
                  </a:lnTo>
                  <a:lnTo>
                    <a:pt x="69" y="73"/>
                  </a:lnTo>
                  <a:lnTo>
                    <a:pt x="65" y="88"/>
                  </a:lnTo>
                  <a:lnTo>
                    <a:pt x="58" y="100"/>
                  </a:lnTo>
                  <a:lnTo>
                    <a:pt x="50" y="108"/>
                  </a:lnTo>
                  <a:lnTo>
                    <a:pt x="42" y="111"/>
                  </a:lnTo>
                  <a:lnTo>
                    <a:pt x="34" y="115"/>
                  </a:lnTo>
                  <a:lnTo>
                    <a:pt x="23" y="111"/>
                  </a:lnTo>
                  <a:lnTo>
                    <a:pt x="15" y="108"/>
                  </a:lnTo>
                  <a:lnTo>
                    <a:pt x="8" y="96"/>
                  </a:lnTo>
                  <a:lnTo>
                    <a:pt x="0" y="77"/>
                  </a:lnTo>
                  <a:lnTo>
                    <a:pt x="0" y="58"/>
                  </a:lnTo>
                  <a:close/>
                  <a:moveTo>
                    <a:pt x="15" y="58"/>
                  </a:moveTo>
                  <a:lnTo>
                    <a:pt x="15" y="81"/>
                  </a:lnTo>
                  <a:lnTo>
                    <a:pt x="19" y="96"/>
                  </a:lnTo>
                  <a:lnTo>
                    <a:pt x="23" y="104"/>
                  </a:lnTo>
                  <a:lnTo>
                    <a:pt x="31" y="108"/>
                  </a:lnTo>
                  <a:lnTo>
                    <a:pt x="34" y="108"/>
                  </a:lnTo>
                  <a:lnTo>
                    <a:pt x="38" y="108"/>
                  </a:lnTo>
                  <a:lnTo>
                    <a:pt x="42" y="104"/>
                  </a:lnTo>
                  <a:lnTo>
                    <a:pt x="46" y="100"/>
                  </a:lnTo>
                  <a:lnTo>
                    <a:pt x="50" y="92"/>
                  </a:lnTo>
                  <a:lnTo>
                    <a:pt x="54" y="73"/>
                  </a:lnTo>
                  <a:lnTo>
                    <a:pt x="54" y="54"/>
                  </a:lnTo>
                  <a:lnTo>
                    <a:pt x="54" y="35"/>
                  </a:lnTo>
                  <a:lnTo>
                    <a:pt x="50" y="19"/>
                  </a:lnTo>
                  <a:lnTo>
                    <a:pt x="46" y="12"/>
                  </a:lnTo>
                  <a:lnTo>
                    <a:pt x="42" y="8"/>
                  </a:lnTo>
                  <a:lnTo>
                    <a:pt x="38" y="4"/>
                  </a:lnTo>
                  <a:lnTo>
                    <a:pt x="34" y="4"/>
                  </a:lnTo>
                  <a:lnTo>
                    <a:pt x="31" y="4"/>
                  </a:lnTo>
                  <a:lnTo>
                    <a:pt x="27" y="8"/>
                  </a:lnTo>
                  <a:lnTo>
                    <a:pt x="19" y="19"/>
                  </a:lnTo>
                  <a:lnTo>
                    <a:pt x="19" y="31"/>
                  </a:lnTo>
                  <a:lnTo>
                    <a:pt x="15" y="46"/>
                  </a:lnTo>
                  <a:lnTo>
                    <a:pt x="15" y="58"/>
                  </a:lnTo>
                  <a:close/>
                </a:path>
              </a:pathLst>
            </a:custGeom>
            <a:solidFill>
              <a:srgbClr val="000000"/>
            </a:solidFill>
            <a:ln w="0">
              <a:solidFill>
                <a:srgbClr val="000000"/>
              </a:solidFill>
              <a:round/>
              <a:headEnd/>
              <a:tailEnd/>
            </a:ln>
          </p:spPr>
          <p:txBody>
            <a:bodyPr/>
            <a:lstStyle/>
            <a:p>
              <a:endParaRPr lang="en-CA"/>
            </a:p>
          </p:txBody>
        </p:sp>
        <p:sp>
          <p:nvSpPr>
            <p:cNvPr id="15653" name="Rectangle 276"/>
            <p:cNvSpPr>
              <a:spLocks noChangeArrowheads="1"/>
            </p:cNvSpPr>
            <p:nvPr/>
          </p:nvSpPr>
          <p:spPr bwMode="auto">
            <a:xfrm>
              <a:off x="5268" y="2749"/>
              <a:ext cx="8" cy="208"/>
            </a:xfrm>
            <a:prstGeom prst="rect">
              <a:avLst/>
            </a:prstGeom>
            <a:solidFill>
              <a:srgbClr val="000000"/>
            </a:solidFill>
            <a:ln w="0">
              <a:solidFill>
                <a:srgbClr val="000000"/>
              </a:solidFill>
              <a:miter lim="800000"/>
              <a:headEnd/>
              <a:tailEnd/>
            </a:ln>
          </p:spPr>
          <p:txBody>
            <a:bodyPr/>
            <a:lstStyle/>
            <a:p>
              <a:endParaRPr lang="en-US"/>
            </a:p>
          </p:txBody>
        </p:sp>
        <p:sp>
          <p:nvSpPr>
            <p:cNvPr id="15654" name="Rectangle 277"/>
            <p:cNvSpPr>
              <a:spLocks noChangeArrowheads="1"/>
            </p:cNvSpPr>
            <p:nvPr/>
          </p:nvSpPr>
          <p:spPr bwMode="auto">
            <a:xfrm>
              <a:off x="188" y="2949"/>
              <a:ext cx="5084" cy="8"/>
            </a:xfrm>
            <a:prstGeom prst="rect">
              <a:avLst/>
            </a:prstGeom>
            <a:solidFill>
              <a:srgbClr val="000000"/>
            </a:solidFill>
            <a:ln w="0">
              <a:solidFill>
                <a:srgbClr val="000000"/>
              </a:solidFill>
              <a:miter lim="800000"/>
              <a:headEnd/>
              <a:tailEnd/>
            </a:ln>
          </p:spPr>
          <p:txBody>
            <a:bodyPr/>
            <a:lstStyle/>
            <a:p>
              <a:endParaRPr lang="en-US"/>
            </a:p>
          </p:txBody>
        </p:sp>
      </p:grpSp>
      <p:grpSp>
        <p:nvGrpSpPr>
          <p:cNvPr id="4" name="Group 278"/>
          <p:cNvGrpSpPr>
            <a:grpSpLocks noChangeAspect="1"/>
          </p:cNvGrpSpPr>
          <p:nvPr/>
        </p:nvGrpSpPr>
        <p:grpSpPr bwMode="auto">
          <a:xfrm>
            <a:off x="1981200" y="1447800"/>
            <a:ext cx="6172200" cy="2087563"/>
            <a:chOff x="1544" y="2092"/>
            <a:chExt cx="2672" cy="904"/>
          </a:xfrm>
        </p:grpSpPr>
        <p:sp>
          <p:nvSpPr>
            <p:cNvPr id="15377" name="AutoShape 279"/>
            <p:cNvSpPr>
              <a:spLocks noChangeAspect="1" noChangeArrowheads="1" noTextEdit="1"/>
            </p:cNvSpPr>
            <p:nvPr/>
          </p:nvSpPr>
          <p:spPr bwMode="auto">
            <a:xfrm>
              <a:off x="1544" y="2092"/>
              <a:ext cx="2672" cy="904"/>
            </a:xfrm>
            <a:prstGeom prst="rect">
              <a:avLst/>
            </a:prstGeom>
            <a:noFill/>
            <a:ln w="9525">
              <a:noFill/>
              <a:miter lim="800000"/>
              <a:headEnd/>
              <a:tailEnd/>
            </a:ln>
          </p:spPr>
          <p:txBody>
            <a:bodyPr/>
            <a:lstStyle/>
            <a:p>
              <a:endParaRPr lang="en-CA"/>
            </a:p>
          </p:txBody>
        </p:sp>
        <p:grpSp>
          <p:nvGrpSpPr>
            <p:cNvPr id="5" name="Group 280"/>
            <p:cNvGrpSpPr>
              <a:grpSpLocks/>
            </p:cNvGrpSpPr>
            <p:nvPr/>
          </p:nvGrpSpPr>
          <p:grpSpPr bwMode="auto">
            <a:xfrm>
              <a:off x="1544" y="2092"/>
              <a:ext cx="2672" cy="904"/>
              <a:chOff x="1544" y="2092"/>
              <a:chExt cx="2672" cy="904"/>
            </a:xfrm>
          </p:grpSpPr>
          <p:sp>
            <p:nvSpPr>
              <p:cNvPr id="15381" name="Rectangle 281"/>
              <p:cNvSpPr>
                <a:spLocks noChangeArrowheads="1"/>
              </p:cNvSpPr>
              <p:nvPr/>
            </p:nvSpPr>
            <p:spPr bwMode="auto">
              <a:xfrm>
                <a:off x="1544" y="2092"/>
                <a:ext cx="2672" cy="904"/>
              </a:xfrm>
              <a:prstGeom prst="rect">
                <a:avLst/>
              </a:prstGeom>
              <a:noFill/>
              <a:ln w="0">
                <a:solidFill>
                  <a:srgbClr val="000000"/>
                </a:solidFill>
                <a:miter lim="800000"/>
                <a:headEnd/>
                <a:tailEnd/>
              </a:ln>
            </p:spPr>
            <p:txBody>
              <a:bodyPr/>
              <a:lstStyle/>
              <a:p>
                <a:endParaRPr lang="en-US"/>
              </a:p>
            </p:txBody>
          </p:sp>
          <p:sp>
            <p:nvSpPr>
              <p:cNvPr id="15382" name="Rectangle 282"/>
              <p:cNvSpPr>
                <a:spLocks noChangeArrowheads="1"/>
              </p:cNvSpPr>
              <p:nvPr/>
            </p:nvSpPr>
            <p:spPr bwMode="auto">
              <a:xfrm>
                <a:off x="1552" y="2096"/>
                <a:ext cx="2650" cy="4"/>
              </a:xfrm>
              <a:prstGeom prst="rect">
                <a:avLst/>
              </a:prstGeom>
              <a:solidFill>
                <a:srgbClr val="000000"/>
              </a:solidFill>
              <a:ln w="0">
                <a:solidFill>
                  <a:srgbClr val="000000"/>
                </a:solidFill>
                <a:miter lim="800000"/>
                <a:headEnd/>
                <a:tailEnd/>
              </a:ln>
            </p:spPr>
            <p:txBody>
              <a:bodyPr/>
              <a:lstStyle/>
              <a:p>
                <a:endParaRPr lang="en-US"/>
              </a:p>
            </p:txBody>
          </p:sp>
          <p:sp>
            <p:nvSpPr>
              <p:cNvPr id="15383" name="Rectangle 283"/>
              <p:cNvSpPr>
                <a:spLocks noChangeArrowheads="1"/>
              </p:cNvSpPr>
              <p:nvPr/>
            </p:nvSpPr>
            <p:spPr bwMode="auto">
              <a:xfrm>
                <a:off x="1552" y="2104"/>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384" name="Rectangle 284"/>
              <p:cNvSpPr>
                <a:spLocks noChangeArrowheads="1"/>
              </p:cNvSpPr>
              <p:nvPr/>
            </p:nvSpPr>
            <p:spPr bwMode="auto">
              <a:xfrm>
                <a:off x="1888" y="2104"/>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385" name="Rectangle 285"/>
              <p:cNvSpPr>
                <a:spLocks noChangeArrowheads="1"/>
              </p:cNvSpPr>
              <p:nvPr/>
            </p:nvSpPr>
            <p:spPr bwMode="auto">
              <a:xfrm>
                <a:off x="1904" y="2104"/>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386" name="Freeform 286"/>
              <p:cNvSpPr>
                <a:spLocks/>
              </p:cNvSpPr>
              <p:nvPr/>
            </p:nvSpPr>
            <p:spPr bwMode="auto">
              <a:xfrm>
                <a:off x="2044" y="2118"/>
                <a:ext cx="26" cy="60"/>
              </a:xfrm>
              <a:custGeom>
                <a:avLst/>
                <a:gdLst>
                  <a:gd name="T0" fmla="*/ 26 w 26"/>
                  <a:gd name="T1" fmla="*/ 58 h 60"/>
                  <a:gd name="T2" fmla="*/ 26 w 26"/>
                  <a:gd name="T3" fmla="*/ 60 h 60"/>
                  <a:gd name="T4" fmla="*/ 0 w 26"/>
                  <a:gd name="T5" fmla="*/ 60 h 60"/>
                  <a:gd name="T6" fmla="*/ 0 w 26"/>
                  <a:gd name="T7" fmla="*/ 58 h 60"/>
                  <a:gd name="T8" fmla="*/ 2 w 26"/>
                  <a:gd name="T9" fmla="*/ 58 h 60"/>
                  <a:gd name="T10" fmla="*/ 6 w 26"/>
                  <a:gd name="T11" fmla="*/ 58 h 60"/>
                  <a:gd name="T12" fmla="*/ 8 w 26"/>
                  <a:gd name="T13" fmla="*/ 56 h 60"/>
                  <a:gd name="T14" fmla="*/ 8 w 26"/>
                  <a:gd name="T15" fmla="*/ 54 h 60"/>
                  <a:gd name="T16" fmla="*/ 8 w 26"/>
                  <a:gd name="T17" fmla="*/ 50 h 60"/>
                  <a:gd name="T18" fmla="*/ 8 w 26"/>
                  <a:gd name="T19" fmla="*/ 10 h 60"/>
                  <a:gd name="T20" fmla="*/ 8 w 26"/>
                  <a:gd name="T21" fmla="*/ 6 h 60"/>
                  <a:gd name="T22" fmla="*/ 8 w 26"/>
                  <a:gd name="T23" fmla="*/ 4 h 60"/>
                  <a:gd name="T24" fmla="*/ 8 w 26"/>
                  <a:gd name="T25" fmla="*/ 4 h 60"/>
                  <a:gd name="T26" fmla="*/ 6 w 26"/>
                  <a:gd name="T27" fmla="*/ 2 h 60"/>
                  <a:gd name="T28" fmla="*/ 4 w 26"/>
                  <a:gd name="T29" fmla="*/ 2 h 60"/>
                  <a:gd name="T30" fmla="*/ 2 w 26"/>
                  <a:gd name="T31" fmla="*/ 2 h 60"/>
                  <a:gd name="T32" fmla="*/ 0 w 26"/>
                  <a:gd name="T33" fmla="*/ 2 h 60"/>
                  <a:gd name="T34" fmla="*/ 0 w 26"/>
                  <a:gd name="T35" fmla="*/ 0 h 60"/>
                  <a:gd name="T36" fmla="*/ 26 w 26"/>
                  <a:gd name="T37" fmla="*/ 0 h 60"/>
                  <a:gd name="T38" fmla="*/ 26 w 26"/>
                  <a:gd name="T39" fmla="*/ 2 h 60"/>
                  <a:gd name="T40" fmla="*/ 24 w 26"/>
                  <a:gd name="T41" fmla="*/ 2 h 60"/>
                  <a:gd name="T42" fmla="*/ 20 w 26"/>
                  <a:gd name="T43" fmla="*/ 2 h 60"/>
                  <a:gd name="T44" fmla="*/ 18 w 26"/>
                  <a:gd name="T45" fmla="*/ 4 h 60"/>
                  <a:gd name="T46" fmla="*/ 18 w 26"/>
                  <a:gd name="T47" fmla="*/ 6 h 60"/>
                  <a:gd name="T48" fmla="*/ 18 w 26"/>
                  <a:gd name="T49" fmla="*/ 10 h 60"/>
                  <a:gd name="T50" fmla="*/ 18 w 26"/>
                  <a:gd name="T51" fmla="*/ 50 h 60"/>
                  <a:gd name="T52" fmla="*/ 18 w 26"/>
                  <a:gd name="T53" fmla="*/ 52 h 60"/>
                  <a:gd name="T54" fmla="*/ 18 w 26"/>
                  <a:gd name="T55" fmla="*/ 56 h 60"/>
                  <a:gd name="T56" fmla="*/ 18 w 26"/>
                  <a:gd name="T57" fmla="*/ 56 h 60"/>
                  <a:gd name="T58" fmla="*/ 20 w 26"/>
                  <a:gd name="T59" fmla="*/ 58 h 60"/>
                  <a:gd name="T60" fmla="*/ 22 w 26"/>
                  <a:gd name="T61" fmla="*/ 58 h 60"/>
                  <a:gd name="T62" fmla="*/ 24 w 26"/>
                  <a:gd name="T63" fmla="*/ 58 h 60"/>
                  <a:gd name="T64" fmla="*/ 26 w 26"/>
                  <a:gd name="T65" fmla="*/ 58 h 6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6"/>
                  <a:gd name="T100" fmla="*/ 0 h 60"/>
                  <a:gd name="T101" fmla="*/ 26 w 26"/>
                  <a:gd name="T102" fmla="*/ 60 h 6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6" h="60">
                    <a:moveTo>
                      <a:pt x="26" y="58"/>
                    </a:moveTo>
                    <a:lnTo>
                      <a:pt x="26" y="60"/>
                    </a:lnTo>
                    <a:lnTo>
                      <a:pt x="0" y="60"/>
                    </a:lnTo>
                    <a:lnTo>
                      <a:pt x="0" y="58"/>
                    </a:lnTo>
                    <a:lnTo>
                      <a:pt x="2" y="58"/>
                    </a:lnTo>
                    <a:lnTo>
                      <a:pt x="6" y="58"/>
                    </a:lnTo>
                    <a:lnTo>
                      <a:pt x="8" y="56"/>
                    </a:lnTo>
                    <a:lnTo>
                      <a:pt x="8" y="54"/>
                    </a:lnTo>
                    <a:lnTo>
                      <a:pt x="8" y="50"/>
                    </a:lnTo>
                    <a:lnTo>
                      <a:pt x="8" y="10"/>
                    </a:lnTo>
                    <a:lnTo>
                      <a:pt x="8" y="6"/>
                    </a:lnTo>
                    <a:lnTo>
                      <a:pt x="8" y="4"/>
                    </a:lnTo>
                    <a:lnTo>
                      <a:pt x="6" y="2"/>
                    </a:lnTo>
                    <a:lnTo>
                      <a:pt x="4" y="2"/>
                    </a:lnTo>
                    <a:lnTo>
                      <a:pt x="2" y="2"/>
                    </a:lnTo>
                    <a:lnTo>
                      <a:pt x="0" y="2"/>
                    </a:lnTo>
                    <a:lnTo>
                      <a:pt x="0" y="0"/>
                    </a:lnTo>
                    <a:lnTo>
                      <a:pt x="26" y="0"/>
                    </a:lnTo>
                    <a:lnTo>
                      <a:pt x="26" y="2"/>
                    </a:lnTo>
                    <a:lnTo>
                      <a:pt x="24" y="2"/>
                    </a:lnTo>
                    <a:lnTo>
                      <a:pt x="20" y="2"/>
                    </a:lnTo>
                    <a:lnTo>
                      <a:pt x="18" y="4"/>
                    </a:lnTo>
                    <a:lnTo>
                      <a:pt x="18" y="6"/>
                    </a:lnTo>
                    <a:lnTo>
                      <a:pt x="18" y="10"/>
                    </a:lnTo>
                    <a:lnTo>
                      <a:pt x="18" y="50"/>
                    </a:lnTo>
                    <a:lnTo>
                      <a:pt x="18" y="52"/>
                    </a:lnTo>
                    <a:lnTo>
                      <a:pt x="18" y="56"/>
                    </a:lnTo>
                    <a:lnTo>
                      <a:pt x="20" y="58"/>
                    </a:lnTo>
                    <a:lnTo>
                      <a:pt x="22" y="58"/>
                    </a:lnTo>
                    <a:lnTo>
                      <a:pt x="24" y="58"/>
                    </a:lnTo>
                    <a:lnTo>
                      <a:pt x="26" y="58"/>
                    </a:lnTo>
                    <a:close/>
                  </a:path>
                </a:pathLst>
              </a:custGeom>
              <a:solidFill>
                <a:srgbClr val="000000"/>
              </a:solidFill>
              <a:ln w="0">
                <a:solidFill>
                  <a:srgbClr val="000000"/>
                </a:solidFill>
                <a:round/>
                <a:headEnd/>
                <a:tailEnd/>
              </a:ln>
            </p:spPr>
            <p:txBody>
              <a:bodyPr/>
              <a:lstStyle/>
              <a:p>
                <a:endParaRPr lang="en-CA"/>
              </a:p>
            </p:txBody>
          </p:sp>
          <p:sp>
            <p:nvSpPr>
              <p:cNvPr id="15387" name="Rectangle 287"/>
              <p:cNvSpPr>
                <a:spLocks noChangeArrowheads="1"/>
              </p:cNvSpPr>
              <p:nvPr/>
            </p:nvSpPr>
            <p:spPr bwMode="auto">
              <a:xfrm>
                <a:off x="2152" y="2104"/>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388" name="Freeform 288"/>
              <p:cNvSpPr>
                <a:spLocks/>
              </p:cNvSpPr>
              <p:nvPr/>
            </p:nvSpPr>
            <p:spPr bwMode="auto">
              <a:xfrm>
                <a:off x="2294" y="2138"/>
                <a:ext cx="62" cy="40"/>
              </a:xfrm>
              <a:custGeom>
                <a:avLst/>
                <a:gdLst>
                  <a:gd name="T0" fmla="*/ 0 w 62"/>
                  <a:gd name="T1" fmla="*/ 0 h 40"/>
                  <a:gd name="T2" fmla="*/ 16 w 62"/>
                  <a:gd name="T3" fmla="*/ 0 h 40"/>
                  <a:gd name="T4" fmla="*/ 16 w 62"/>
                  <a:gd name="T5" fmla="*/ 0 h 40"/>
                  <a:gd name="T6" fmla="*/ 14 w 62"/>
                  <a:gd name="T7" fmla="*/ 2 h 40"/>
                  <a:gd name="T8" fmla="*/ 12 w 62"/>
                  <a:gd name="T9" fmla="*/ 2 h 40"/>
                  <a:gd name="T10" fmla="*/ 12 w 62"/>
                  <a:gd name="T11" fmla="*/ 2 h 40"/>
                  <a:gd name="T12" fmla="*/ 12 w 62"/>
                  <a:gd name="T13" fmla="*/ 4 h 40"/>
                  <a:gd name="T14" fmla="*/ 12 w 62"/>
                  <a:gd name="T15" fmla="*/ 6 h 40"/>
                  <a:gd name="T16" fmla="*/ 14 w 62"/>
                  <a:gd name="T17" fmla="*/ 8 h 40"/>
                  <a:gd name="T18" fmla="*/ 22 w 62"/>
                  <a:gd name="T19" fmla="*/ 30 h 40"/>
                  <a:gd name="T20" fmla="*/ 30 w 62"/>
                  <a:gd name="T21" fmla="*/ 10 h 40"/>
                  <a:gd name="T22" fmla="*/ 28 w 62"/>
                  <a:gd name="T23" fmla="*/ 6 h 40"/>
                  <a:gd name="T24" fmla="*/ 26 w 62"/>
                  <a:gd name="T25" fmla="*/ 4 h 40"/>
                  <a:gd name="T26" fmla="*/ 26 w 62"/>
                  <a:gd name="T27" fmla="*/ 2 h 40"/>
                  <a:gd name="T28" fmla="*/ 24 w 62"/>
                  <a:gd name="T29" fmla="*/ 2 h 40"/>
                  <a:gd name="T30" fmla="*/ 22 w 62"/>
                  <a:gd name="T31" fmla="*/ 0 h 40"/>
                  <a:gd name="T32" fmla="*/ 22 w 62"/>
                  <a:gd name="T33" fmla="*/ 0 h 40"/>
                  <a:gd name="T34" fmla="*/ 40 w 62"/>
                  <a:gd name="T35" fmla="*/ 0 h 40"/>
                  <a:gd name="T36" fmla="*/ 40 w 62"/>
                  <a:gd name="T37" fmla="*/ 0 h 40"/>
                  <a:gd name="T38" fmla="*/ 38 w 62"/>
                  <a:gd name="T39" fmla="*/ 2 h 40"/>
                  <a:gd name="T40" fmla="*/ 36 w 62"/>
                  <a:gd name="T41" fmla="*/ 2 h 40"/>
                  <a:gd name="T42" fmla="*/ 36 w 62"/>
                  <a:gd name="T43" fmla="*/ 4 h 40"/>
                  <a:gd name="T44" fmla="*/ 36 w 62"/>
                  <a:gd name="T45" fmla="*/ 4 h 40"/>
                  <a:gd name="T46" fmla="*/ 36 w 62"/>
                  <a:gd name="T47" fmla="*/ 6 h 40"/>
                  <a:gd name="T48" fmla="*/ 36 w 62"/>
                  <a:gd name="T49" fmla="*/ 6 h 40"/>
                  <a:gd name="T50" fmla="*/ 46 w 62"/>
                  <a:gd name="T51" fmla="*/ 28 h 40"/>
                  <a:gd name="T52" fmla="*/ 54 w 62"/>
                  <a:gd name="T53" fmla="*/ 8 h 40"/>
                  <a:gd name="T54" fmla="*/ 56 w 62"/>
                  <a:gd name="T55" fmla="*/ 4 h 40"/>
                  <a:gd name="T56" fmla="*/ 56 w 62"/>
                  <a:gd name="T57" fmla="*/ 4 h 40"/>
                  <a:gd name="T58" fmla="*/ 56 w 62"/>
                  <a:gd name="T59" fmla="*/ 2 h 40"/>
                  <a:gd name="T60" fmla="*/ 54 w 62"/>
                  <a:gd name="T61" fmla="*/ 2 h 40"/>
                  <a:gd name="T62" fmla="*/ 52 w 62"/>
                  <a:gd name="T63" fmla="*/ 2 h 40"/>
                  <a:gd name="T64" fmla="*/ 50 w 62"/>
                  <a:gd name="T65" fmla="*/ 0 h 40"/>
                  <a:gd name="T66" fmla="*/ 50 w 62"/>
                  <a:gd name="T67" fmla="*/ 0 h 40"/>
                  <a:gd name="T68" fmla="*/ 62 w 62"/>
                  <a:gd name="T69" fmla="*/ 0 h 40"/>
                  <a:gd name="T70" fmla="*/ 62 w 62"/>
                  <a:gd name="T71" fmla="*/ 0 h 40"/>
                  <a:gd name="T72" fmla="*/ 60 w 62"/>
                  <a:gd name="T73" fmla="*/ 2 h 40"/>
                  <a:gd name="T74" fmla="*/ 56 w 62"/>
                  <a:gd name="T75" fmla="*/ 6 h 40"/>
                  <a:gd name="T76" fmla="*/ 44 w 62"/>
                  <a:gd name="T77" fmla="*/ 40 h 40"/>
                  <a:gd name="T78" fmla="*/ 42 w 62"/>
                  <a:gd name="T79" fmla="*/ 40 h 40"/>
                  <a:gd name="T80" fmla="*/ 32 w 62"/>
                  <a:gd name="T81" fmla="*/ 14 h 40"/>
                  <a:gd name="T82" fmla="*/ 20 w 62"/>
                  <a:gd name="T83" fmla="*/ 40 h 40"/>
                  <a:gd name="T84" fmla="*/ 18 w 62"/>
                  <a:gd name="T85" fmla="*/ 40 h 40"/>
                  <a:gd name="T86" fmla="*/ 6 w 62"/>
                  <a:gd name="T87" fmla="*/ 8 h 40"/>
                  <a:gd name="T88" fmla="*/ 4 w 62"/>
                  <a:gd name="T89" fmla="*/ 4 h 40"/>
                  <a:gd name="T90" fmla="*/ 2 w 62"/>
                  <a:gd name="T91" fmla="*/ 2 h 40"/>
                  <a:gd name="T92" fmla="*/ 2 w 62"/>
                  <a:gd name="T93" fmla="*/ 2 h 40"/>
                  <a:gd name="T94" fmla="*/ 0 w 62"/>
                  <a:gd name="T95" fmla="*/ 0 h 40"/>
                  <a:gd name="T96" fmla="*/ 0 w 62"/>
                  <a:gd name="T97" fmla="*/ 0 h 4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62"/>
                  <a:gd name="T148" fmla="*/ 0 h 40"/>
                  <a:gd name="T149" fmla="*/ 62 w 62"/>
                  <a:gd name="T150" fmla="*/ 40 h 4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62" h="40">
                    <a:moveTo>
                      <a:pt x="0" y="0"/>
                    </a:moveTo>
                    <a:lnTo>
                      <a:pt x="16" y="0"/>
                    </a:lnTo>
                    <a:lnTo>
                      <a:pt x="14" y="2"/>
                    </a:lnTo>
                    <a:lnTo>
                      <a:pt x="12" y="2"/>
                    </a:lnTo>
                    <a:lnTo>
                      <a:pt x="12" y="4"/>
                    </a:lnTo>
                    <a:lnTo>
                      <a:pt x="12" y="6"/>
                    </a:lnTo>
                    <a:lnTo>
                      <a:pt x="14" y="8"/>
                    </a:lnTo>
                    <a:lnTo>
                      <a:pt x="22" y="30"/>
                    </a:lnTo>
                    <a:lnTo>
                      <a:pt x="30" y="10"/>
                    </a:lnTo>
                    <a:lnTo>
                      <a:pt x="28" y="6"/>
                    </a:lnTo>
                    <a:lnTo>
                      <a:pt x="26" y="4"/>
                    </a:lnTo>
                    <a:lnTo>
                      <a:pt x="26" y="2"/>
                    </a:lnTo>
                    <a:lnTo>
                      <a:pt x="24" y="2"/>
                    </a:lnTo>
                    <a:lnTo>
                      <a:pt x="22" y="0"/>
                    </a:lnTo>
                    <a:lnTo>
                      <a:pt x="40" y="0"/>
                    </a:lnTo>
                    <a:lnTo>
                      <a:pt x="38" y="2"/>
                    </a:lnTo>
                    <a:lnTo>
                      <a:pt x="36" y="2"/>
                    </a:lnTo>
                    <a:lnTo>
                      <a:pt x="36" y="4"/>
                    </a:lnTo>
                    <a:lnTo>
                      <a:pt x="36" y="6"/>
                    </a:lnTo>
                    <a:lnTo>
                      <a:pt x="46" y="28"/>
                    </a:lnTo>
                    <a:lnTo>
                      <a:pt x="54" y="8"/>
                    </a:lnTo>
                    <a:lnTo>
                      <a:pt x="56" y="4"/>
                    </a:lnTo>
                    <a:lnTo>
                      <a:pt x="56" y="2"/>
                    </a:lnTo>
                    <a:lnTo>
                      <a:pt x="54" y="2"/>
                    </a:lnTo>
                    <a:lnTo>
                      <a:pt x="52" y="2"/>
                    </a:lnTo>
                    <a:lnTo>
                      <a:pt x="50" y="0"/>
                    </a:lnTo>
                    <a:lnTo>
                      <a:pt x="62" y="0"/>
                    </a:lnTo>
                    <a:lnTo>
                      <a:pt x="60" y="2"/>
                    </a:lnTo>
                    <a:lnTo>
                      <a:pt x="56" y="6"/>
                    </a:lnTo>
                    <a:lnTo>
                      <a:pt x="44" y="40"/>
                    </a:lnTo>
                    <a:lnTo>
                      <a:pt x="42" y="40"/>
                    </a:lnTo>
                    <a:lnTo>
                      <a:pt x="32" y="14"/>
                    </a:lnTo>
                    <a:lnTo>
                      <a:pt x="20" y="40"/>
                    </a:lnTo>
                    <a:lnTo>
                      <a:pt x="18" y="40"/>
                    </a:lnTo>
                    <a:lnTo>
                      <a:pt x="6" y="8"/>
                    </a:lnTo>
                    <a:lnTo>
                      <a:pt x="4" y="4"/>
                    </a:lnTo>
                    <a:lnTo>
                      <a:pt x="2" y="2"/>
                    </a:lnTo>
                    <a:lnTo>
                      <a:pt x="0" y="0"/>
                    </a:lnTo>
                    <a:close/>
                  </a:path>
                </a:pathLst>
              </a:custGeom>
              <a:solidFill>
                <a:srgbClr val="000000"/>
              </a:solidFill>
              <a:ln w="0">
                <a:solidFill>
                  <a:srgbClr val="000000"/>
                </a:solidFill>
                <a:round/>
                <a:headEnd/>
                <a:tailEnd/>
              </a:ln>
            </p:spPr>
            <p:txBody>
              <a:bodyPr/>
              <a:lstStyle/>
              <a:p>
                <a:endParaRPr lang="en-CA"/>
              </a:p>
            </p:txBody>
          </p:sp>
          <p:sp>
            <p:nvSpPr>
              <p:cNvPr id="15389" name="Freeform 289"/>
              <p:cNvSpPr>
                <a:spLocks noEditPoints="1"/>
              </p:cNvSpPr>
              <p:nvPr/>
            </p:nvSpPr>
            <p:spPr bwMode="auto">
              <a:xfrm>
                <a:off x="2358" y="2136"/>
                <a:ext cx="36" cy="42"/>
              </a:xfrm>
              <a:custGeom>
                <a:avLst/>
                <a:gdLst>
                  <a:gd name="T0" fmla="*/ 18 w 36"/>
                  <a:gd name="T1" fmla="*/ 38 h 42"/>
                  <a:gd name="T2" fmla="*/ 14 w 36"/>
                  <a:gd name="T3" fmla="*/ 40 h 42"/>
                  <a:gd name="T4" fmla="*/ 10 w 36"/>
                  <a:gd name="T5" fmla="*/ 42 h 42"/>
                  <a:gd name="T6" fmla="*/ 2 w 36"/>
                  <a:gd name="T7" fmla="*/ 40 h 42"/>
                  <a:gd name="T8" fmla="*/ 0 w 36"/>
                  <a:gd name="T9" fmla="*/ 32 h 42"/>
                  <a:gd name="T10" fmla="*/ 0 w 36"/>
                  <a:gd name="T11" fmla="*/ 28 h 42"/>
                  <a:gd name="T12" fmla="*/ 8 w 36"/>
                  <a:gd name="T13" fmla="*/ 22 h 42"/>
                  <a:gd name="T14" fmla="*/ 22 w 36"/>
                  <a:gd name="T15" fmla="*/ 16 h 42"/>
                  <a:gd name="T16" fmla="*/ 22 w 36"/>
                  <a:gd name="T17" fmla="*/ 10 h 42"/>
                  <a:gd name="T18" fmla="*/ 18 w 36"/>
                  <a:gd name="T19" fmla="*/ 4 h 42"/>
                  <a:gd name="T20" fmla="*/ 12 w 36"/>
                  <a:gd name="T21" fmla="*/ 4 h 42"/>
                  <a:gd name="T22" fmla="*/ 10 w 36"/>
                  <a:gd name="T23" fmla="*/ 6 h 42"/>
                  <a:gd name="T24" fmla="*/ 8 w 36"/>
                  <a:gd name="T25" fmla="*/ 12 h 42"/>
                  <a:gd name="T26" fmla="*/ 8 w 36"/>
                  <a:gd name="T27" fmla="*/ 14 h 42"/>
                  <a:gd name="T28" fmla="*/ 6 w 36"/>
                  <a:gd name="T29" fmla="*/ 16 h 42"/>
                  <a:gd name="T30" fmla="*/ 2 w 36"/>
                  <a:gd name="T31" fmla="*/ 14 h 42"/>
                  <a:gd name="T32" fmla="*/ 2 w 36"/>
                  <a:gd name="T33" fmla="*/ 12 h 42"/>
                  <a:gd name="T34" fmla="*/ 6 w 36"/>
                  <a:gd name="T35" fmla="*/ 4 h 42"/>
                  <a:gd name="T36" fmla="*/ 16 w 36"/>
                  <a:gd name="T37" fmla="*/ 0 h 42"/>
                  <a:gd name="T38" fmla="*/ 24 w 36"/>
                  <a:gd name="T39" fmla="*/ 2 h 42"/>
                  <a:gd name="T40" fmla="*/ 28 w 36"/>
                  <a:gd name="T41" fmla="*/ 6 h 42"/>
                  <a:gd name="T42" fmla="*/ 28 w 36"/>
                  <a:gd name="T43" fmla="*/ 14 h 42"/>
                  <a:gd name="T44" fmla="*/ 28 w 36"/>
                  <a:gd name="T45" fmla="*/ 32 h 42"/>
                  <a:gd name="T46" fmla="*/ 30 w 36"/>
                  <a:gd name="T47" fmla="*/ 36 h 42"/>
                  <a:gd name="T48" fmla="*/ 30 w 36"/>
                  <a:gd name="T49" fmla="*/ 36 h 42"/>
                  <a:gd name="T50" fmla="*/ 32 w 36"/>
                  <a:gd name="T51" fmla="*/ 36 h 42"/>
                  <a:gd name="T52" fmla="*/ 34 w 36"/>
                  <a:gd name="T53" fmla="*/ 36 h 42"/>
                  <a:gd name="T54" fmla="*/ 36 w 36"/>
                  <a:gd name="T55" fmla="*/ 36 h 42"/>
                  <a:gd name="T56" fmla="*/ 26 w 36"/>
                  <a:gd name="T57" fmla="*/ 42 h 42"/>
                  <a:gd name="T58" fmla="*/ 22 w 36"/>
                  <a:gd name="T59" fmla="*/ 40 h 42"/>
                  <a:gd name="T60" fmla="*/ 22 w 36"/>
                  <a:gd name="T61" fmla="*/ 36 h 42"/>
                  <a:gd name="T62" fmla="*/ 22 w 36"/>
                  <a:gd name="T63" fmla="*/ 18 h 42"/>
                  <a:gd name="T64" fmla="*/ 14 w 36"/>
                  <a:gd name="T65" fmla="*/ 22 h 42"/>
                  <a:gd name="T66" fmla="*/ 8 w 36"/>
                  <a:gd name="T67" fmla="*/ 26 h 42"/>
                  <a:gd name="T68" fmla="*/ 6 w 36"/>
                  <a:gd name="T69" fmla="*/ 30 h 42"/>
                  <a:gd name="T70" fmla="*/ 8 w 36"/>
                  <a:gd name="T71" fmla="*/ 34 h 42"/>
                  <a:gd name="T72" fmla="*/ 14 w 36"/>
                  <a:gd name="T73" fmla="*/ 36 h 42"/>
                  <a:gd name="T74" fmla="*/ 22 w 36"/>
                  <a:gd name="T75" fmla="*/ 32 h 4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6"/>
                  <a:gd name="T115" fmla="*/ 0 h 42"/>
                  <a:gd name="T116" fmla="*/ 36 w 36"/>
                  <a:gd name="T117" fmla="*/ 42 h 4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6" h="42">
                    <a:moveTo>
                      <a:pt x="22" y="36"/>
                    </a:moveTo>
                    <a:lnTo>
                      <a:pt x="18" y="38"/>
                    </a:lnTo>
                    <a:lnTo>
                      <a:pt x="16" y="40"/>
                    </a:lnTo>
                    <a:lnTo>
                      <a:pt x="14" y="40"/>
                    </a:lnTo>
                    <a:lnTo>
                      <a:pt x="12" y="42"/>
                    </a:lnTo>
                    <a:lnTo>
                      <a:pt x="10" y="42"/>
                    </a:lnTo>
                    <a:lnTo>
                      <a:pt x="6" y="42"/>
                    </a:lnTo>
                    <a:lnTo>
                      <a:pt x="2" y="40"/>
                    </a:lnTo>
                    <a:lnTo>
                      <a:pt x="0" y="36"/>
                    </a:lnTo>
                    <a:lnTo>
                      <a:pt x="0" y="32"/>
                    </a:lnTo>
                    <a:lnTo>
                      <a:pt x="0" y="30"/>
                    </a:lnTo>
                    <a:lnTo>
                      <a:pt x="0" y="28"/>
                    </a:lnTo>
                    <a:lnTo>
                      <a:pt x="4" y="24"/>
                    </a:lnTo>
                    <a:lnTo>
                      <a:pt x="8" y="22"/>
                    </a:lnTo>
                    <a:lnTo>
                      <a:pt x="12" y="18"/>
                    </a:lnTo>
                    <a:lnTo>
                      <a:pt x="22" y="16"/>
                    </a:lnTo>
                    <a:lnTo>
                      <a:pt x="22" y="14"/>
                    </a:lnTo>
                    <a:lnTo>
                      <a:pt x="22" y="10"/>
                    </a:lnTo>
                    <a:lnTo>
                      <a:pt x="20" y="6"/>
                    </a:lnTo>
                    <a:lnTo>
                      <a:pt x="18" y="4"/>
                    </a:lnTo>
                    <a:lnTo>
                      <a:pt x="14" y="4"/>
                    </a:lnTo>
                    <a:lnTo>
                      <a:pt x="12" y="4"/>
                    </a:lnTo>
                    <a:lnTo>
                      <a:pt x="10" y="6"/>
                    </a:lnTo>
                    <a:lnTo>
                      <a:pt x="8" y="8"/>
                    </a:lnTo>
                    <a:lnTo>
                      <a:pt x="8" y="12"/>
                    </a:lnTo>
                    <a:lnTo>
                      <a:pt x="8" y="14"/>
                    </a:lnTo>
                    <a:lnTo>
                      <a:pt x="6" y="16"/>
                    </a:lnTo>
                    <a:lnTo>
                      <a:pt x="4" y="16"/>
                    </a:lnTo>
                    <a:lnTo>
                      <a:pt x="2" y="14"/>
                    </a:lnTo>
                    <a:lnTo>
                      <a:pt x="2" y="12"/>
                    </a:lnTo>
                    <a:lnTo>
                      <a:pt x="2" y="8"/>
                    </a:lnTo>
                    <a:lnTo>
                      <a:pt x="6" y="4"/>
                    </a:lnTo>
                    <a:lnTo>
                      <a:pt x="10" y="2"/>
                    </a:lnTo>
                    <a:lnTo>
                      <a:pt x="16" y="0"/>
                    </a:lnTo>
                    <a:lnTo>
                      <a:pt x="20" y="2"/>
                    </a:lnTo>
                    <a:lnTo>
                      <a:pt x="24" y="2"/>
                    </a:lnTo>
                    <a:lnTo>
                      <a:pt x="26" y="4"/>
                    </a:lnTo>
                    <a:lnTo>
                      <a:pt x="28" y="6"/>
                    </a:lnTo>
                    <a:lnTo>
                      <a:pt x="28" y="10"/>
                    </a:lnTo>
                    <a:lnTo>
                      <a:pt x="28" y="14"/>
                    </a:lnTo>
                    <a:lnTo>
                      <a:pt x="28" y="28"/>
                    </a:lnTo>
                    <a:lnTo>
                      <a:pt x="28" y="32"/>
                    </a:lnTo>
                    <a:lnTo>
                      <a:pt x="30" y="34"/>
                    </a:lnTo>
                    <a:lnTo>
                      <a:pt x="30" y="36"/>
                    </a:lnTo>
                    <a:lnTo>
                      <a:pt x="32" y="36"/>
                    </a:lnTo>
                    <a:lnTo>
                      <a:pt x="34" y="36"/>
                    </a:lnTo>
                    <a:lnTo>
                      <a:pt x="36" y="34"/>
                    </a:lnTo>
                    <a:lnTo>
                      <a:pt x="36" y="36"/>
                    </a:lnTo>
                    <a:lnTo>
                      <a:pt x="30" y="40"/>
                    </a:lnTo>
                    <a:lnTo>
                      <a:pt x="26" y="42"/>
                    </a:lnTo>
                    <a:lnTo>
                      <a:pt x="24" y="42"/>
                    </a:lnTo>
                    <a:lnTo>
                      <a:pt x="22" y="40"/>
                    </a:lnTo>
                    <a:lnTo>
                      <a:pt x="22" y="38"/>
                    </a:lnTo>
                    <a:lnTo>
                      <a:pt x="22" y="36"/>
                    </a:lnTo>
                    <a:close/>
                    <a:moveTo>
                      <a:pt x="22" y="32"/>
                    </a:moveTo>
                    <a:lnTo>
                      <a:pt x="22" y="18"/>
                    </a:lnTo>
                    <a:lnTo>
                      <a:pt x="16" y="20"/>
                    </a:lnTo>
                    <a:lnTo>
                      <a:pt x="14" y="22"/>
                    </a:lnTo>
                    <a:lnTo>
                      <a:pt x="10" y="24"/>
                    </a:lnTo>
                    <a:lnTo>
                      <a:pt x="8" y="26"/>
                    </a:lnTo>
                    <a:lnTo>
                      <a:pt x="8" y="28"/>
                    </a:lnTo>
                    <a:lnTo>
                      <a:pt x="6" y="30"/>
                    </a:lnTo>
                    <a:lnTo>
                      <a:pt x="8" y="32"/>
                    </a:lnTo>
                    <a:lnTo>
                      <a:pt x="8" y="34"/>
                    </a:lnTo>
                    <a:lnTo>
                      <a:pt x="10" y="36"/>
                    </a:lnTo>
                    <a:lnTo>
                      <a:pt x="14" y="36"/>
                    </a:lnTo>
                    <a:lnTo>
                      <a:pt x="16" y="36"/>
                    </a:lnTo>
                    <a:lnTo>
                      <a:pt x="22" y="32"/>
                    </a:lnTo>
                    <a:close/>
                  </a:path>
                </a:pathLst>
              </a:custGeom>
              <a:solidFill>
                <a:srgbClr val="000000"/>
              </a:solidFill>
              <a:ln w="0">
                <a:solidFill>
                  <a:srgbClr val="000000"/>
                </a:solidFill>
                <a:round/>
                <a:headEnd/>
                <a:tailEnd/>
              </a:ln>
            </p:spPr>
            <p:txBody>
              <a:bodyPr/>
              <a:lstStyle/>
              <a:p>
                <a:endParaRPr lang="en-CA"/>
              </a:p>
            </p:txBody>
          </p:sp>
          <p:sp>
            <p:nvSpPr>
              <p:cNvPr id="15390" name="Freeform 290"/>
              <p:cNvSpPr>
                <a:spLocks/>
              </p:cNvSpPr>
              <p:nvPr/>
            </p:nvSpPr>
            <p:spPr bwMode="auto">
              <a:xfrm>
                <a:off x="2396" y="2136"/>
                <a:ext cx="42" cy="42"/>
              </a:xfrm>
              <a:custGeom>
                <a:avLst/>
                <a:gdLst>
                  <a:gd name="T0" fmla="*/ 12 w 42"/>
                  <a:gd name="T1" fmla="*/ 10 h 42"/>
                  <a:gd name="T2" fmla="*/ 16 w 42"/>
                  <a:gd name="T3" fmla="*/ 4 h 42"/>
                  <a:gd name="T4" fmla="*/ 20 w 42"/>
                  <a:gd name="T5" fmla="*/ 2 h 42"/>
                  <a:gd name="T6" fmla="*/ 26 w 42"/>
                  <a:gd name="T7" fmla="*/ 0 h 42"/>
                  <a:gd name="T8" fmla="*/ 28 w 42"/>
                  <a:gd name="T9" fmla="*/ 2 h 42"/>
                  <a:gd name="T10" fmla="*/ 30 w 42"/>
                  <a:gd name="T11" fmla="*/ 2 h 42"/>
                  <a:gd name="T12" fmla="*/ 32 w 42"/>
                  <a:gd name="T13" fmla="*/ 4 h 42"/>
                  <a:gd name="T14" fmla="*/ 34 w 42"/>
                  <a:gd name="T15" fmla="*/ 8 h 42"/>
                  <a:gd name="T16" fmla="*/ 36 w 42"/>
                  <a:gd name="T17" fmla="*/ 10 h 42"/>
                  <a:gd name="T18" fmla="*/ 36 w 42"/>
                  <a:gd name="T19" fmla="*/ 16 h 42"/>
                  <a:gd name="T20" fmla="*/ 36 w 42"/>
                  <a:gd name="T21" fmla="*/ 32 h 42"/>
                  <a:gd name="T22" fmla="*/ 36 w 42"/>
                  <a:gd name="T23" fmla="*/ 36 h 42"/>
                  <a:gd name="T24" fmla="*/ 36 w 42"/>
                  <a:gd name="T25" fmla="*/ 38 h 42"/>
                  <a:gd name="T26" fmla="*/ 36 w 42"/>
                  <a:gd name="T27" fmla="*/ 38 h 42"/>
                  <a:gd name="T28" fmla="*/ 38 w 42"/>
                  <a:gd name="T29" fmla="*/ 40 h 42"/>
                  <a:gd name="T30" fmla="*/ 38 w 42"/>
                  <a:gd name="T31" fmla="*/ 40 h 42"/>
                  <a:gd name="T32" fmla="*/ 42 w 42"/>
                  <a:gd name="T33" fmla="*/ 40 h 42"/>
                  <a:gd name="T34" fmla="*/ 42 w 42"/>
                  <a:gd name="T35" fmla="*/ 42 h 42"/>
                  <a:gd name="T36" fmla="*/ 22 w 42"/>
                  <a:gd name="T37" fmla="*/ 42 h 42"/>
                  <a:gd name="T38" fmla="*/ 22 w 42"/>
                  <a:gd name="T39" fmla="*/ 40 h 42"/>
                  <a:gd name="T40" fmla="*/ 24 w 42"/>
                  <a:gd name="T41" fmla="*/ 40 h 42"/>
                  <a:gd name="T42" fmla="*/ 26 w 42"/>
                  <a:gd name="T43" fmla="*/ 40 h 42"/>
                  <a:gd name="T44" fmla="*/ 26 w 42"/>
                  <a:gd name="T45" fmla="*/ 40 h 42"/>
                  <a:gd name="T46" fmla="*/ 28 w 42"/>
                  <a:gd name="T47" fmla="*/ 38 h 42"/>
                  <a:gd name="T48" fmla="*/ 28 w 42"/>
                  <a:gd name="T49" fmla="*/ 36 h 42"/>
                  <a:gd name="T50" fmla="*/ 28 w 42"/>
                  <a:gd name="T51" fmla="*/ 36 h 42"/>
                  <a:gd name="T52" fmla="*/ 28 w 42"/>
                  <a:gd name="T53" fmla="*/ 32 h 42"/>
                  <a:gd name="T54" fmla="*/ 28 w 42"/>
                  <a:gd name="T55" fmla="*/ 16 h 42"/>
                  <a:gd name="T56" fmla="*/ 28 w 42"/>
                  <a:gd name="T57" fmla="*/ 12 h 42"/>
                  <a:gd name="T58" fmla="*/ 26 w 42"/>
                  <a:gd name="T59" fmla="*/ 8 h 42"/>
                  <a:gd name="T60" fmla="*/ 24 w 42"/>
                  <a:gd name="T61" fmla="*/ 8 h 42"/>
                  <a:gd name="T62" fmla="*/ 22 w 42"/>
                  <a:gd name="T63" fmla="*/ 6 h 42"/>
                  <a:gd name="T64" fmla="*/ 16 w 42"/>
                  <a:gd name="T65" fmla="*/ 8 h 42"/>
                  <a:gd name="T66" fmla="*/ 12 w 42"/>
                  <a:gd name="T67" fmla="*/ 12 h 42"/>
                  <a:gd name="T68" fmla="*/ 12 w 42"/>
                  <a:gd name="T69" fmla="*/ 32 h 42"/>
                  <a:gd name="T70" fmla="*/ 12 w 42"/>
                  <a:gd name="T71" fmla="*/ 36 h 42"/>
                  <a:gd name="T72" fmla="*/ 12 w 42"/>
                  <a:gd name="T73" fmla="*/ 38 h 42"/>
                  <a:gd name="T74" fmla="*/ 12 w 42"/>
                  <a:gd name="T75" fmla="*/ 38 h 42"/>
                  <a:gd name="T76" fmla="*/ 14 w 42"/>
                  <a:gd name="T77" fmla="*/ 40 h 42"/>
                  <a:gd name="T78" fmla="*/ 16 w 42"/>
                  <a:gd name="T79" fmla="*/ 40 h 42"/>
                  <a:gd name="T80" fmla="*/ 18 w 42"/>
                  <a:gd name="T81" fmla="*/ 40 h 42"/>
                  <a:gd name="T82" fmla="*/ 18 w 42"/>
                  <a:gd name="T83" fmla="*/ 42 h 42"/>
                  <a:gd name="T84" fmla="*/ 0 w 42"/>
                  <a:gd name="T85" fmla="*/ 42 h 42"/>
                  <a:gd name="T86" fmla="*/ 0 w 42"/>
                  <a:gd name="T87" fmla="*/ 40 h 42"/>
                  <a:gd name="T88" fmla="*/ 0 w 42"/>
                  <a:gd name="T89" fmla="*/ 40 h 42"/>
                  <a:gd name="T90" fmla="*/ 2 w 42"/>
                  <a:gd name="T91" fmla="*/ 40 h 42"/>
                  <a:gd name="T92" fmla="*/ 4 w 42"/>
                  <a:gd name="T93" fmla="*/ 38 h 42"/>
                  <a:gd name="T94" fmla="*/ 4 w 42"/>
                  <a:gd name="T95" fmla="*/ 36 h 42"/>
                  <a:gd name="T96" fmla="*/ 4 w 42"/>
                  <a:gd name="T97" fmla="*/ 32 h 42"/>
                  <a:gd name="T98" fmla="*/ 4 w 42"/>
                  <a:gd name="T99" fmla="*/ 18 h 42"/>
                  <a:gd name="T100" fmla="*/ 4 w 42"/>
                  <a:gd name="T101" fmla="*/ 12 h 42"/>
                  <a:gd name="T102" fmla="*/ 4 w 42"/>
                  <a:gd name="T103" fmla="*/ 8 h 42"/>
                  <a:gd name="T104" fmla="*/ 4 w 42"/>
                  <a:gd name="T105" fmla="*/ 8 h 42"/>
                  <a:gd name="T106" fmla="*/ 4 w 42"/>
                  <a:gd name="T107" fmla="*/ 6 h 42"/>
                  <a:gd name="T108" fmla="*/ 2 w 42"/>
                  <a:gd name="T109" fmla="*/ 6 h 42"/>
                  <a:gd name="T110" fmla="*/ 2 w 42"/>
                  <a:gd name="T111" fmla="*/ 6 h 42"/>
                  <a:gd name="T112" fmla="*/ 0 w 42"/>
                  <a:gd name="T113" fmla="*/ 6 h 42"/>
                  <a:gd name="T114" fmla="*/ 0 w 42"/>
                  <a:gd name="T115" fmla="*/ 6 h 42"/>
                  <a:gd name="T116" fmla="*/ 0 w 42"/>
                  <a:gd name="T117" fmla="*/ 6 h 42"/>
                  <a:gd name="T118" fmla="*/ 10 w 42"/>
                  <a:gd name="T119" fmla="*/ 0 h 42"/>
                  <a:gd name="T120" fmla="*/ 12 w 42"/>
                  <a:gd name="T121" fmla="*/ 0 h 42"/>
                  <a:gd name="T122" fmla="*/ 12 w 42"/>
                  <a:gd name="T123" fmla="*/ 10 h 4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2"/>
                  <a:gd name="T187" fmla="*/ 0 h 42"/>
                  <a:gd name="T188" fmla="*/ 42 w 42"/>
                  <a:gd name="T189" fmla="*/ 42 h 4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2" h="42">
                    <a:moveTo>
                      <a:pt x="12" y="10"/>
                    </a:moveTo>
                    <a:lnTo>
                      <a:pt x="16" y="4"/>
                    </a:lnTo>
                    <a:lnTo>
                      <a:pt x="20" y="2"/>
                    </a:lnTo>
                    <a:lnTo>
                      <a:pt x="26" y="0"/>
                    </a:lnTo>
                    <a:lnTo>
                      <a:pt x="28" y="2"/>
                    </a:lnTo>
                    <a:lnTo>
                      <a:pt x="30" y="2"/>
                    </a:lnTo>
                    <a:lnTo>
                      <a:pt x="32" y="4"/>
                    </a:lnTo>
                    <a:lnTo>
                      <a:pt x="34" y="8"/>
                    </a:lnTo>
                    <a:lnTo>
                      <a:pt x="36" y="10"/>
                    </a:lnTo>
                    <a:lnTo>
                      <a:pt x="36" y="16"/>
                    </a:lnTo>
                    <a:lnTo>
                      <a:pt x="36" y="32"/>
                    </a:lnTo>
                    <a:lnTo>
                      <a:pt x="36" y="36"/>
                    </a:lnTo>
                    <a:lnTo>
                      <a:pt x="36" y="38"/>
                    </a:lnTo>
                    <a:lnTo>
                      <a:pt x="38" y="40"/>
                    </a:lnTo>
                    <a:lnTo>
                      <a:pt x="42" y="40"/>
                    </a:lnTo>
                    <a:lnTo>
                      <a:pt x="42" y="42"/>
                    </a:lnTo>
                    <a:lnTo>
                      <a:pt x="22" y="42"/>
                    </a:lnTo>
                    <a:lnTo>
                      <a:pt x="22" y="40"/>
                    </a:lnTo>
                    <a:lnTo>
                      <a:pt x="24" y="40"/>
                    </a:lnTo>
                    <a:lnTo>
                      <a:pt x="26" y="40"/>
                    </a:lnTo>
                    <a:lnTo>
                      <a:pt x="28" y="38"/>
                    </a:lnTo>
                    <a:lnTo>
                      <a:pt x="28" y="36"/>
                    </a:lnTo>
                    <a:lnTo>
                      <a:pt x="28" y="32"/>
                    </a:lnTo>
                    <a:lnTo>
                      <a:pt x="28" y="16"/>
                    </a:lnTo>
                    <a:lnTo>
                      <a:pt x="28" y="12"/>
                    </a:lnTo>
                    <a:lnTo>
                      <a:pt x="26" y="8"/>
                    </a:lnTo>
                    <a:lnTo>
                      <a:pt x="24" y="8"/>
                    </a:lnTo>
                    <a:lnTo>
                      <a:pt x="22" y="6"/>
                    </a:lnTo>
                    <a:lnTo>
                      <a:pt x="16" y="8"/>
                    </a:lnTo>
                    <a:lnTo>
                      <a:pt x="12" y="12"/>
                    </a:lnTo>
                    <a:lnTo>
                      <a:pt x="12" y="32"/>
                    </a:lnTo>
                    <a:lnTo>
                      <a:pt x="12" y="36"/>
                    </a:lnTo>
                    <a:lnTo>
                      <a:pt x="12" y="38"/>
                    </a:lnTo>
                    <a:lnTo>
                      <a:pt x="14" y="40"/>
                    </a:lnTo>
                    <a:lnTo>
                      <a:pt x="16" y="40"/>
                    </a:lnTo>
                    <a:lnTo>
                      <a:pt x="18" y="40"/>
                    </a:lnTo>
                    <a:lnTo>
                      <a:pt x="18" y="42"/>
                    </a:lnTo>
                    <a:lnTo>
                      <a:pt x="0" y="42"/>
                    </a:lnTo>
                    <a:lnTo>
                      <a:pt x="0" y="40"/>
                    </a:lnTo>
                    <a:lnTo>
                      <a:pt x="2" y="40"/>
                    </a:lnTo>
                    <a:lnTo>
                      <a:pt x="4" y="38"/>
                    </a:lnTo>
                    <a:lnTo>
                      <a:pt x="4" y="36"/>
                    </a:lnTo>
                    <a:lnTo>
                      <a:pt x="4" y="32"/>
                    </a:lnTo>
                    <a:lnTo>
                      <a:pt x="4" y="18"/>
                    </a:lnTo>
                    <a:lnTo>
                      <a:pt x="4" y="12"/>
                    </a:lnTo>
                    <a:lnTo>
                      <a:pt x="4" y="8"/>
                    </a:lnTo>
                    <a:lnTo>
                      <a:pt x="4" y="6"/>
                    </a:lnTo>
                    <a:lnTo>
                      <a:pt x="2" y="6"/>
                    </a:lnTo>
                    <a:lnTo>
                      <a:pt x="0" y="6"/>
                    </a:lnTo>
                    <a:lnTo>
                      <a:pt x="10" y="0"/>
                    </a:lnTo>
                    <a:lnTo>
                      <a:pt x="12" y="0"/>
                    </a:lnTo>
                    <a:lnTo>
                      <a:pt x="12" y="10"/>
                    </a:lnTo>
                    <a:close/>
                  </a:path>
                </a:pathLst>
              </a:custGeom>
              <a:solidFill>
                <a:srgbClr val="000000"/>
              </a:solidFill>
              <a:ln w="0">
                <a:solidFill>
                  <a:srgbClr val="000000"/>
                </a:solidFill>
                <a:round/>
                <a:headEnd/>
                <a:tailEnd/>
              </a:ln>
            </p:spPr>
            <p:txBody>
              <a:bodyPr/>
              <a:lstStyle/>
              <a:p>
                <a:endParaRPr lang="en-CA"/>
              </a:p>
            </p:txBody>
          </p:sp>
          <p:sp>
            <p:nvSpPr>
              <p:cNvPr id="15391" name="Freeform 291"/>
              <p:cNvSpPr>
                <a:spLocks/>
              </p:cNvSpPr>
              <p:nvPr/>
            </p:nvSpPr>
            <p:spPr bwMode="auto">
              <a:xfrm>
                <a:off x="2438" y="2126"/>
                <a:ext cx="24" cy="52"/>
              </a:xfrm>
              <a:custGeom>
                <a:avLst/>
                <a:gdLst>
                  <a:gd name="T0" fmla="*/ 14 w 24"/>
                  <a:gd name="T1" fmla="*/ 0 h 52"/>
                  <a:gd name="T2" fmla="*/ 14 w 24"/>
                  <a:gd name="T3" fmla="*/ 12 h 52"/>
                  <a:gd name="T4" fmla="*/ 22 w 24"/>
                  <a:gd name="T5" fmla="*/ 12 h 52"/>
                  <a:gd name="T6" fmla="*/ 22 w 24"/>
                  <a:gd name="T7" fmla="*/ 14 h 52"/>
                  <a:gd name="T8" fmla="*/ 14 w 24"/>
                  <a:gd name="T9" fmla="*/ 14 h 52"/>
                  <a:gd name="T10" fmla="*/ 14 w 24"/>
                  <a:gd name="T11" fmla="*/ 40 h 52"/>
                  <a:gd name="T12" fmla="*/ 14 w 24"/>
                  <a:gd name="T13" fmla="*/ 44 h 52"/>
                  <a:gd name="T14" fmla="*/ 14 w 24"/>
                  <a:gd name="T15" fmla="*/ 46 h 52"/>
                  <a:gd name="T16" fmla="*/ 16 w 24"/>
                  <a:gd name="T17" fmla="*/ 46 h 52"/>
                  <a:gd name="T18" fmla="*/ 18 w 24"/>
                  <a:gd name="T19" fmla="*/ 46 h 52"/>
                  <a:gd name="T20" fmla="*/ 20 w 24"/>
                  <a:gd name="T21" fmla="*/ 46 h 52"/>
                  <a:gd name="T22" fmla="*/ 20 w 24"/>
                  <a:gd name="T23" fmla="*/ 46 h 52"/>
                  <a:gd name="T24" fmla="*/ 22 w 24"/>
                  <a:gd name="T25" fmla="*/ 46 h 52"/>
                  <a:gd name="T26" fmla="*/ 22 w 24"/>
                  <a:gd name="T27" fmla="*/ 44 h 52"/>
                  <a:gd name="T28" fmla="*/ 24 w 24"/>
                  <a:gd name="T29" fmla="*/ 44 h 52"/>
                  <a:gd name="T30" fmla="*/ 22 w 24"/>
                  <a:gd name="T31" fmla="*/ 48 h 52"/>
                  <a:gd name="T32" fmla="*/ 20 w 24"/>
                  <a:gd name="T33" fmla="*/ 50 h 52"/>
                  <a:gd name="T34" fmla="*/ 18 w 24"/>
                  <a:gd name="T35" fmla="*/ 52 h 52"/>
                  <a:gd name="T36" fmla="*/ 14 w 24"/>
                  <a:gd name="T37" fmla="*/ 52 h 52"/>
                  <a:gd name="T38" fmla="*/ 12 w 24"/>
                  <a:gd name="T39" fmla="*/ 52 h 52"/>
                  <a:gd name="T40" fmla="*/ 10 w 24"/>
                  <a:gd name="T41" fmla="*/ 50 h 52"/>
                  <a:gd name="T42" fmla="*/ 8 w 24"/>
                  <a:gd name="T43" fmla="*/ 50 h 52"/>
                  <a:gd name="T44" fmla="*/ 8 w 24"/>
                  <a:gd name="T45" fmla="*/ 48 h 52"/>
                  <a:gd name="T46" fmla="*/ 6 w 24"/>
                  <a:gd name="T47" fmla="*/ 46 h 52"/>
                  <a:gd name="T48" fmla="*/ 6 w 24"/>
                  <a:gd name="T49" fmla="*/ 42 h 52"/>
                  <a:gd name="T50" fmla="*/ 6 w 24"/>
                  <a:gd name="T51" fmla="*/ 14 h 52"/>
                  <a:gd name="T52" fmla="*/ 0 w 24"/>
                  <a:gd name="T53" fmla="*/ 14 h 52"/>
                  <a:gd name="T54" fmla="*/ 0 w 24"/>
                  <a:gd name="T55" fmla="*/ 14 h 52"/>
                  <a:gd name="T56" fmla="*/ 2 w 24"/>
                  <a:gd name="T57" fmla="*/ 12 h 52"/>
                  <a:gd name="T58" fmla="*/ 4 w 24"/>
                  <a:gd name="T59" fmla="*/ 10 h 52"/>
                  <a:gd name="T60" fmla="*/ 8 w 24"/>
                  <a:gd name="T61" fmla="*/ 8 h 52"/>
                  <a:gd name="T62" fmla="*/ 10 w 24"/>
                  <a:gd name="T63" fmla="*/ 6 h 52"/>
                  <a:gd name="T64" fmla="*/ 12 w 24"/>
                  <a:gd name="T65" fmla="*/ 2 h 52"/>
                  <a:gd name="T66" fmla="*/ 12 w 24"/>
                  <a:gd name="T67" fmla="*/ 0 h 52"/>
                  <a:gd name="T68" fmla="*/ 14 w 24"/>
                  <a:gd name="T69" fmla="*/ 0 h 5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4"/>
                  <a:gd name="T106" fmla="*/ 0 h 52"/>
                  <a:gd name="T107" fmla="*/ 24 w 24"/>
                  <a:gd name="T108" fmla="*/ 52 h 5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4" h="52">
                    <a:moveTo>
                      <a:pt x="14" y="0"/>
                    </a:moveTo>
                    <a:lnTo>
                      <a:pt x="14" y="12"/>
                    </a:lnTo>
                    <a:lnTo>
                      <a:pt x="22" y="12"/>
                    </a:lnTo>
                    <a:lnTo>
                      <a:pt x="22" y="14"/>
                    </a:lnTo>
                    <a:lnTo>
                      <a:pt x="14" y="14"/>
                    </a:lnTo>
                    <a:lnTo>
                      <a:pt x="14" y="40"/>
                    </a:lnTo>
                    <a:lnTo>
                      <a:pt x="14" y="44"/>
                    </a:lnTo>
                    <a:lnTo>
                      <a:pt x="14" y="46"/>
                    </a:lnTo>
                    <a:lnTo>
                      <a:pt x="16" y="46"/>
                    </a:lnTo>
                    <a:lnTo>
                      <a:pt x="18" y="46"/>
                    </a:lnTo>
                    <a:lnTo>
                      <a:pt x="20" y="46"/>
                    </a:lnTo>
                    <a:lnTo>
                      <a:pt x="22" y="46"/>
                    </a:lnTo>
                    <a:lnTo>
                      <a:pt x="22" y="44"/>
                    </a:lnTo>
                    <a:lnTo>
                      <a:pt x="24" y="44"/>
                    </a:lnTo>
                    <a:lnTo>
                      <a:pt x="22" y="48"/>
                    </a:lnTo>
                    <a:lnTo>
                      <a:pt x="20" y="50"/>
                    </a:lnTo>
                    <a:lnTo>
                      <a:pt x="18" y="52"/>
                    </a:lnTo>
                    <a:lnTo>
                      <a:pt x="14" y="52"/>
                    </a:lnTo>
                    <a:lnTo>
                      <a:pt x="12" y="52"/>
                    </a:lnTo>
                    <a:lnTo>
                      <a:pt x="10" y="50"/>
                    </a:lnTo>
                    <a:lnTo>
                      <a:pt x="8" y="50"/>
                    </a:lnTo>
                    <a:lnTo>
                      <a:pt x="8" y="48"/>
                    </a:lnTo>
                    <a:lnTo>
                      <a:pt x="6" y="46"/>
                    </a:lnTo>
                    <a:lnTo>
                      <a:pt x="6" y="42"/>
                    </a:lnTo>
                    <a:lnTo>
                      <a:pt x="6" y="14"/>
                    </a:lnTo>
                    <a:lnTo>
                      <a:pt x="0" y="14"/>
                    </a:lnTo>
                    <a:lnTo>
                      <a:pt x="2" y="12"/>
                    </a:lnTo>
                    <a:lnTo>
                      <a:pt x="4" y="10"/>
                    </a:lnTo>
                    <a:lnTo>
                      <a:pt x="8" y="8"/>
                    </a:lnTo>
                    <a:lnTo>
                      <a:pt x="10" y="6"/>
                    </a:lnTo>
                    <a:lnTo>
                      <a:pt x="12" y="2"/>
                    </a:lnTo>
                    <a:lnTo>
                      <a:pt x="12" y="0"/>
                    </a:lnTo>
                    <a:lnTo>
                      <a:pt x="14" y="0"/>
                    </a:lnTo>
                    <a:close/>
                  </a:path>
                </a:pathLst>
              </a:custGeom>
              <a:solidFill>
                <a:srgbClr val="000000"/>
              </a:solidFill>
              <a:ln w="0">
                <a:solidFill>
                  <a:srgbClr val="000000"/>
                </a:solidFill>
                <a:round/>
                <a:headEnd/>
                <a:tailEnd/>
              </a:ln>
            </p:spPr>
            <p:txBody>
              <a:bodyPr/>
              <a:lstStyle/>
              <a:p>
                <a:endParaRPr lang="en-CA"/>
              </a:p>
            </p:txBody>
          </p:sp>
          <p:sp>
            <p:nvSpPr>
              <p:cNvPr id="15392" name="Rectangle 292"/>
              <p:cNvSpPr>
                <a:spLocks noChangeArrowheads="1"/>
              </p:cNvSpPr>
              <p:nvPr/>
            </p:nvSpPr>
            <p:spPr bwMode="auto">
              <a:xfrm>
                <a:off x="2496" y="2104"/>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393" name="Freeform 293"/>
              <p:cNvSpPr>
                <a:spLocks/>
              </p:cNvSpPr>
              <p:nvPr/>
            </p:nvSpPr>
            <p:spPr bwMode="auto">
              <a:xfrm>
                <a:off x="2632" y="2126"/>
                <a:ext cx="24" cy="52"/>
              </a:xfrm>
              <a:custGeom>
                <a:avLst/>
                <a:gdLst>
                  <a:gd name="T0" fmla="*/ 14 w 24"/>
                  <a:gd name="T1" fmla="*/ 0 h 52"/>
                  <a:gd name="T2" fmla="*/ 14 w 24"/>
                  <a:gd name="T3" fmla="*/ 12 h 52"/>
                  <a:gd name="T4" fmla="*/ 22 w 24"/>
                  <a:gd name="T5" fmla="*/ 12 h 52"/>
                  <a:gd name="T6" fmla="*/ 22 w 24"/>
                  <a:gd name="T7" fmla="*/ 14 h 52"/>
                  <a:gd name="T8" fmla="*/ 14 w 24"/>
                  <a:gd name="T9" fmla="*/ 14 h 52"/>
                  <a:gd name="T10" fmla="*/ 14 w 24"/>
                  <a:gd name="T11" fmla="*/ 40 h 52"/>
                  <a:gd name="T12" fmla="*/ 14 w 24"/>
                  <a:gd name="T13" fmla="*/ 44 h 52"/>
                  <a:gd name="T14" fmla="*/ 14 w 24"/>
                  <a:gd name="T15" fmla="*/ 46 h 52"/>
                  <a:gd name="T16" fmla="*/ 16 w 24"/>
                  <a:gd name="T17" fmla="*/ 46 h 52"/>
                  <a:gd name="T18" fmla="*/ 18 w 24"/>
                  <a:gd name="T19" fmla="*/ 46 h 52"/>
                  <a:gd name="T20" fmla="*/ 18 w 24"/>
                  <a:gd name="T21" fmla="*/ 46 h 52"/>
                  <a:gd name="T22" fmla="*/ 20 w 24"/>
                  <a:gd name="T23" fmla="*/ 46 h 52"/>
                  <a:gd name="T24" fmla="*/ 22 w 24"/>
                  <a:gd name="T25" fmla="*/ 46 h 52"/>
                  <a:gd name="T26" fmla="*/ 22 w 24"/>
                  <a:gd name="T27" fmla="*/ 44 h 52"/>
                  <a:gd name="T28" fmla="*/ 24 w 24"/>
                  <a:gd name="T29" fmla="*/ 44 h 52"/>
                  <a:gd name="T30" fmla="*/ 22 w 24"/>
                  <a:gd name="T31" fmla="*/ 48 h 52"/>
                  <a:gd name="T32" fmla="*/ 20 w 24"/>
                  <a:gd name="T33" fmla="*/ 50 h 52"/>
                  <a:gd name="T34" fmla="*/ 16 w 24"/>
                  <a:gd name="T35" fmla="*/ 52 h 52"/>
                  <a:gd name="T36" fmla="*/ 14 w 24"/>
                  <a:gd name="T37" fmla="*/ 52 h 52"/>
                  <a:gd name="T38" fmla="*/ 12 w 24"/>
                  <a:gd name="T39" fmla="*/ 52 h 52"/>
                  <a:gd name="T40" fmla="*/ 10 w 24"/>
                  <a:gd name="T41" fmla="*/ 50 h 52"/>
                  <a:gd name="T42" fmla="*/ 8 w 24"/>
                  <a:gd name="T43" fmla="*/ 50 h 52"/>
                  <a:gd name="T44" fmla="*/ 6 w 24"/>
                  <a:gd name="T45" fmla="*/ 48 h 52"/>
                  <a:gd name="T46" fmla="*/ 6 w 24"/>
                  <a:gd name="T47" fmla="*/ 46 h 52"/>
                  <a:gd name="T48" fmla="*/ 6 w 24"/>
                  <a:gd name="T49" fmla="*/ 42 h 52"/>
                  <a:gd name="T50" fmla="*/ 6 w 24"/>
                  <a:gd name="T51" fmla="*/ 14 h 52"/>
                  <a:gd name="T52" fmla="*/ 0 w 24"/>
                  <a:gd name="T53" fmla="*/ 14 h 52"/>
                  <a:gd name="T54" fmla="*/ 0 w 24"/>
                  <a:gd name="T55" fmla="*/ 14 h 52"/>
                  <a:gd name="T56" fmla="*/ 2 w 24"/>
                  <a:gd name="T57" fmla="*/ 12 h 52"/>
                  <a:gd name="T58" fmla="*/ 4 w 24"/>
                  <a:gd name="T59" fmla="*/ 10 h 52"/>
                  <a:gd name="T60" fmla="*/ 8 w 24"/>
                  <a:gd name="T61" fmla="*/ 8 h 52"/>
                  <a:gd name="T62" fmla="*/ 10 w 24"/>
                  <a:gd name="T63" fmla="*/ 6 h 52"/>
                  <a:gd name="T64" fmla="*/ 10 w 24"/>
                  <a:gd name="T65" fmla="*/ 2 h 52"/>
                  <a:gd name="T66" fmla="*/ 12 w 24"/>
                  <a:gd name="T67" fmla="*/ 0 h 52"/>
                  <a:gd name="T68" fmla="*/ 14 w 24"/>
                  <a:gd name="T69" fmla="*/ 0 h 5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4"/>
                  <a:gd name="T106" fmla="*/ 0 h 52"/>
                  <a:gd name="T107" fmla="*/ 24 w 24"/>
                  <a:gd name="T108" fmla="*/ 52 h 5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4" h="52">
                    <a:moveTo>
                      <a:pt x="14" y="0"/>
                    </a:moveTo>
                    <a:lnTo>
                      <a:pt x="14" y="12"/>
                    </a:lnTo>
                    <a:lnTo>
                      <a:pt x="22" y="12"/>
                    </a:lnTo>
                    <a:lnTo>
                      <a:pt x="22" y="14"/>
                    </a:lnTo>
                    <a:lnTo>
                      <a:pt x="14" y="14"/>
                    </a:lnTo>
                    <a:lnTo>
                      <a:pt x="14" y="40"/>
                    </a:lnTo>
                    <a:lnTo>
                      <a:pt x="14" y="44"/>
                    </a:lnTo>
                    <a:lnTo>
                      <a:pt x="14" y="46"/>
                    </a:lnTo>
                    <a:lnTo>
                      <a:pt x="16" y="46"/>
                    </a:lnTo>
                    <a:lnTo>
                      <a:pt x="18" y="46"/>
                    </a:lnTo>
                    <a:lnTo>
                      <a:pt x="20" y="46"/>
                    </a:lnTo>
                    <a:lnTo>
                      <a:pt x="22" y="46"/>
                    </a:lnTo>
                    <a:lnTo>
                      <a:pt x="22" y="44"/>
                    </a:lnTo>
                    <a:lnTo>
                      <a:pt x="24" y="44"/>
                    </a:lnTo>
                    <a:lnTo>
                      <a:pt x="22" y="48"/>
                    </a:lnTo>
                    <a:lnTo>
                      <a:pt x="20" y="50"/>
                    </a:lnTo>
                    <a:lnTo>
                      <a:pt x="16" y="52"/>
                    </a:lnTo>
                    <a:lnTo>
                      <a:pt x="14" y="52"/>
                    </a:lnTo>
                    <a:lnTo>
                      <a:pt x="12" y="52"/>
                    </a:lnTo>
                    <a:lnTo>
                      <a:pt x="10" y="50"/>
                    </a:lnTo>
                    <a:lnTo>
                      <a:pt x="8" y="50"/>
                    </a:lnTo>
                    <a:lnTo>
                      <a:pt x="6" y="48"/>
                    </a:lnTo>
                    <a:lnTo>
                      <a:pt x="6" y="46"/>
                    </a:lnTo>
                    <a:lnTo>
                      <a:pt x="6" y="42"/>
                    </a:lnTo>
                    <a:lnTo>
                      <a:pt x="6" y="14"/>
                    </a:lnTo>
                    <a:lnTo>
                      <a:pt x="0" y="14"/>
                    </a:lnTo>
                    <a:lnTo>
                      <a:pt x="2" y="12"/>
                    </a:lnTo>
                    <a:lnTo>
                      <a:pt x="4" y="10"/>
                    </a:lnTo>
                    <a:lnTo>
                      <a:pt x="8" y="8"/>
                    </a:lnTo>
                    <a:lnTo>
                      <a:pt x="10" y="6"/>
                    </a:lnTo>
                    <a:lnTo>
                      <a:pt x="10" y="2"/>
                    </a:lnTo>
                    <a:lnTo>
                      <a:pt x="12" y="0"/>
                    </a:lnTo>
                    <a:lnTo>
                      <a:pt x="14" y="0"/>
                    </a:lnTo>
                    <a:close/>
                  </a:path>
                </a:pathLst>
              </a:custGeom>
              <a:solidFill>
                <a:srgbClr val="000000"/>
              </a:solidFill>
              <a:ln w="0">
                <a:solidFill>
                  <a:srgbClr val="000000"/>
                </a:solidFill>
                <a:round/>
                <a:headEnd/>
                <a:tailEnd/>
              </a:ln>
            </p:spPr>
            <p:txBody>
              <a:bodyPr/>
              <a:lstStyle/>
              <a:p>
                <a:endParaRPr lang="en-CA"/>
              </a:p>
            </p:txBody>
          </p:sp>
          <p:sp>
            <p:nvSpPr>
              <p:cNvPr id="15394" name="Freeform 294"/>
              <p:cNvSpPr>
                <a:spLocks noEditPoints="1"/>
              </p:cNvSpPr>
              <p:nvPr/>
            </p:nvSpPr>
            <p:spPr bwMode="auto">
              <a:xfrm>
                <a:off x="2658" y="2136"/>
                <a:ext cx="38" cy="42"/>
              </a:xfrm>
              <a:custGeom>
                <a:avLst/>
                <a:gdLst>
                  <a:gd name="T0" fmla="*/ 20 w 38"/>
                  <a:gd name="T1" fmla="*/ 0 h 42"/>
                  <a:gd name="T2" fmla="*/ 26 w 38"/>
                  <a:gd name="T3" fmla="*/ 2 h 42"/>
                  <a:gd name="T4" fmla="*/ 30 w 38"/>
                  <a:gd name="T5" fmla="*/ 4 h 42"/>
                  <a:gd name="T6" fmla="*/ 34 w 38"/>
                  <a:gd name="T7" fmla="*/ 8 h 42"/>
                  <a:gd name="T8" fmla="*/ 38 w 38"/>
                  <a:gd name="T9" fmla="*/ 14 h 42"/>
                  <a:gd name="T10" fmla="*/ 38 w 38"/>
                  <a:gd name="T11" fmla="*/ 20 h 42"/>
                  <a:gd name="T12" fmla="*/ 38 w 38"/>
                  <a:gd name="T13" fmla="*/ 26 h 42"/>
                  <a:gd name="T14" fmla="*/ 36 w 38"/>
                  <a:gd name="T15" fmla="*/ 32 h 42"/>
                  <a:gd name="T16" fmla="*/ 32 w 38"/>
                  <a:gd name="T17" fmla="*/ 36 h 42"/>
                  <a:gd name="T18" fmla="*/ 28 w 38"/>
                  <a:gd name="T19" fmla="*/ 40 h 42"/>
                  <a:gd name="T20" fmla="*/ 24 w 38"/>
                  <a:gd name="T21" fmla="*/ 42 h 42"/>
                  <a:gd name="T22" fmla="*/ 20 w 38"/>
                  <a:gd name="T23" fmla="*/ 42 h 42"/>
                  <a:gd name="T24" fmla="*/ 14 w 38"/>
                  <a:gd name="T25" fmla="*/ 42 h 42"/>
                  <a:gd name="T26" fmla="*/ 10 w 38"/>
                  <a:gd name="T27" fmla="*/ 38 h 42"/>
                  <a:gd name="T28" fmla="*/ 6 w 38"/>
                  <a:gd name="T29" fmla="*/ 36 h 42"/>
                  <a:gd name="T30" fmla="*/ 2 w 38"/>
                  <a:gd name="T31" fmla="*/ 28 h 42"/>
                  <a:gd name="T32" fmla="*/ 0 w 38"/>
                  <a:gd name="T33" fmla="*/ 22 h 42"/>
                  <a:gd name="T34" fmla="*/ 2 w 38"/>
                  <a:gd name="T35" fmla="*/ 16 h 42"/>
                  <a:gd name="T36" fmla="*/ 4 w 38"/>
                  <a:gd name="T37" fmla="*/ 12 h 42"/>
                  <a:gd name="T38" fmla="*/ 6 w 38"/>
                  <a:gd name="T39" fmla="*/ 6 h 42"/>
                  <a:gd name="T40" fmla="*/ 10 w 38"/>
                  <a:gd name="T41" fmla="*/ 4 h 42"/>
                  <a:gd name="T42" fmla="*/ 14 w 38"/>
                  <a:gd name="T43" fmla="*/ 2 h 42"/>
                  <a:gd name="T44" fmla="*/ 20 w 38"/>
                  <a:gd name="T45" fmla="*/ 0 h 42"/>
                  <a:gd name="T46" fmla="*/ 18 w 38"/>
                  <a:gd name="T47" fmla="*/ 4 h 42"/>
                  <a:gd name="T48" fmla="*/ 16 w 38"/>
                  <a:gd name="T49" fmla="*/ 4 h 42"/>
                  <a:gd name="T50" fmla="*/ 14 w 38"/>
                  <a:gd name="T51" fmla="*/ 6 h 42"/>
                  <a:gd name="T52" fmla="*/ 12 w 38"/>
                  <a:gd name="T53" fmla="*/ 6 h 42"/>
                  <a:gd name="T54" fmla="*/ 10 w 38"/>
                  <a:gd name="T55" fmla="*/ 10 h 42"/>
                  <a:gd name="T56" fmla="*/ 8 w 38"/>
                  <a:gd name="T57" fmla="*/ 14 h 42"/>
                  <a:gd name="T58" fmla="*/ 8 w 38"/>
                  <a:gd name="T59" fmla="*/ 18 h 42"/>
                  <a:gd name="T60" fmla="*/ 10 w 38"/>
                  <a:gd name="T61" fmla="*/ 26 h 42"/>
                  <a:gd name="T62" fmla="*/ 12 w 38"/>
                  <a:gd name="T63" fmla="*/ 34 h 42"/>
                  <a:gd name="T64" fmla="*/ 14 w 38"/>
                  <a:gd name="T65" fmla="*/ 36 h 42"/>
                  <a:gd name="T66" fmla="*/ 18 w 38"/>
                  <a:gd name="T67" fmla="*/ 38 h 42"/>
                  <a:gd name="T68" fmla="*/ 22 w 38"/>
                  <a:gd name="T69" fmla="*/ 40 h 42"/>
                  <a:gd name="T70" fmla="*/ 26 w 38"/>
                  <a:gd name="T71" fmla="*/ 38 h 42"/>
                  <a:gd name="T72" fmla="*/ 28 w 38"/>
                  <a:gd name="T73" fmla="*/ 36 h 42"/>
                  <a:gd name="T74" fmla="*/ 30 w 38"/>
                  <a:gd name="T75" fmla="*/ 32 h 42"/>
                  <a:gd name="T76" fmla="*/ 32 w 38"/>
                  <a:gd name="T77" fmla="*/ 24 h 42"/>
                  <a:gd name="T78" fmla="*/ 30 w 38"/>
                  <a:gd name="T79" fmla="*/ 18 h 42"/>
                  <a:gd name="T80" fmla="*/ 28 w 38"/>
                  <a:gd name="T81" fmla="*/ 12 h 42"/>
                  <a:gd name="T82" fmla="*/ 26 w 38"/>
                  <a:gd name="T83" fmla="*/ 8 h 42"/>
                  <a:gd name="T84" fmla="*/ 22 w 38"/>
                  <a:gd name="T85" fmla="*/ 4 h 42"/>
                  <a:gd name="T86" fmla="*/ 18 w 38"/>
                  <a:gd name="T87" fmla="*/ 4 h 4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8"/>
                  <a:gd name="T133" fmla="*/ 0 h 42"/>
                  <a:gd name="T134" fmla="*/ 38 w 38"/>
                  <a:gd name="T135" fmla="*/ 42 h 4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8" h="42">
                    <a:moveTo>
                      <a:pt x="20" y="0"/>
                    </a:moveTo>
                    <a:lnTo>
                      <a:pt x="26" y="2"/>
                    </a:lnTo>
                    <a:lnTo>
                      <a:pt x="30" y="4"/>
                    </a:lnTo>
                    <a:lnTo>
                      <a:pt x="34" y="8"/>
                    </a:lnTo>
                    <a:lnTo>
                      <a:pt x="38" y="14"/>
                    </a:lnTo>
                    <a:lnTo>
                      <a:pt x="38" y="20"/>
                    </a:lnTo>
                    <a:lnTo>
                      <a:pt x="38" y="26"/>
                    </a:lnTo>
                    <a:lnTo>
                      <a:pt x="36" y="32"/>
                    </a:lnTo>
                    <a:lnTo>
                      <a:pt x="32" y="36"/>
                    </a:lnTo>
                    <a:lnTo>
                      <a:pt x="28" y="40"/>
                    </a:lnTo>
                    <a:lnTo>
                      <a:pt x="24" y="42"/>
                    </a:lnTo>
                    <a:lnTo>
                      <a:pt x="20" y="42"/>
                    </a:lnTo>
                    <a:lnTo>
                      <a:pt x="14" y="42"/>
                    </a:lnTo>
                    <a:lnTo>
                      <a:pt x="10" y="38"/>
                    </a:lnTo>
                    <a:lnTo>
                      <a:pt x="6" y="36"/>
                    </a:lnTo>
                    <a:lnTo>
                      <a:pt x="2" y="28"/>
                    </a:lnTo>
                    <a:lnTo>
                      <a:pt x="0" y="22"/>
                    </a:lnTo>
                    <a:lnTo>
                      <a:pt x="2" y="16"/>
                    </a:lnTo>
                    <a:lnTo>
                      <a:pt x="4" y="12"/>
                    </a:lnTo>
                    <a:lnTo>
                      <a:pt x="6" y="6"/>
                    </a:lnTo>
                    <a:lnTo>
                      <a:pt x="10" y="4"/>
                    </a:lnTo>
                    <a:lnTo>
                      <a:pt x="14" y="2"/>
                    </a:lnTo>
                    <a:lnTo>
                      <a:pt x="20" y="0"/>
                    </a:lnTo>
                    <a:close/>
                    <a:moveTo>
                      <a:pt x="18" y="4"/>
                    </a:moveTo>
                    <a:lnTo>
                      <a:pt x="16" y="4"/>
                    </a:lnTo>
                    <a:lnTo>
                      <a:pt x="14" y="6"/>
                    </a:lnTo>
                    <a:lnTo>
                      <a:pt x="12" y="6"/>
                    </a:lnTo>
                    <a:lnTo>
                      <a:pt x="10" y="10"/>
                    </a:lnTo>
                    <a:lnTo>
                      <a:pt x="8" y="14"/>
                    </a:lnTo>
                    <a:lnTo>
                      <a:pt x="8" y="18"/>
                    </a:lnTo>
                    <a:lnTo>
                      <a:pt x="10" y="26"/>
                    </a:lnTo>
                    <a:lnTo>
                      <a:pt x="12" y="34"/>
                    </a:lnTo>
                    <a:lnTo>
                      <a:pt x="14" y="36"/>
                    </a:lnTo>
                    <a:lnTo>
                      <a:pt x="18" y="38"/>
                    </a:lnTo>
                    <a:lnTo>
                      <a:pt x="22" y="40"/>
                    </a:lnTo>
                    <a:lnTo>
                      <a:pt x="26" y="38"/>
                    </a:lnTo>
                    <a:lnTo>
                      <a:pt x="28" y="36"/>
                    </a:lnTo>
                    <a:lnTo>
                      <a:pt x="30" y="32"/>
                    </a:lnTo>
                    <a:lnTo>
                      <a:pt x="32" y="24"/>
                    </a:lnTo>
                    <a:lnTo>
                      <a:pt x="30" y="18"/>
                    </a:lnTo>
                    <a:lnTo>
                      <a:pt x="28" y="12"/>
                    </a:lnTo>
                    <a:lnTo>
                      <a:pt x="26" y="8"/>
                    </a:lnTo>
                    <a:lnTo>
                      <a:pt x="22" y="4"/>
                    </a:lnTo>
                    <a:lnTo>
                      <a:pt x="18" y="4"/>
                    </a:lnTo>
                    <a:close/>
                  </a:path>
                </a:pathLst>
              </a:custGeom>
              <a:solidFill>
                <a:srgbClr val="000000"/>
              </a:solidFill>
              <a:ln w="0">
                <a:solidFill>
                  <a:srgbClr val="000000"/>
                </a:solidFill>
                <a:round/>
                <a:headEnd/>
                <a:tailEnd/>
              </a:ln>
            </p:spPr>
            <p:txBody>
              <a:bodyPr/>
              <a:lstStyle/>
              <a:p>
                <a:endParaRPr lang="en-CA"/>
              </a:p>
            </p:txBody>
          </p:sp>
          <p:sp>
            <p:nvSpPr>
              <p:cNvPr id="15395" name="Rectangle 295"/>
              <p:cNvSpPr>
                <a:spLocks noChangeArrowheads="1"/>
              </p:cNvSpPr>
              <p:nvPr/>
            </p:nvSpPr>
            <p:spPr bwMode="auto">
              <a:xfrm>
                <a:off x="2784" y="2104"/>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396" name="Freeform 296"/>
              <p:cNvSpPr>
                <a:spLocks noEditPoints="1"/>
              </p:cNvSpPr>
              <p:nvPr/>
            </p:nvSpPr>
            <p:spPr bwMode="auto">
              <a:xfrm>
                <a:off x="2930" y="2136"/>
                <a:ext cx="32" cy="42"/>
              </a:xfrm>
              <a:custGeom>
                <a:avLst/>
                <a:gdLst>
                  <a:gd name="T0" fmla="*/ 6 w 32"/>
                  <a:gd name="T1" fmla="*/ 16 h 42"/>
                  <a:gd name="T2" fmla="*/ 6 w 32"/>
                  <a:gd name="T3" fmla="*/ 24 h 42"/>
                  <a:gd name="T4" fmla="*/ 10 w 32"/>
                  <a:gd name="T5" fmla="*/ 30 h 42"/>
                  <a:gd name="T6" fmla="*/ 14 w 32"/>
                  <a:gd name="T7" fmla="*/ 34 h 42"/>
                  <a:gd name="T8" fmla="*/ 20 w 32"/>
                  <a:gd name="T9" fmla="*/ 34 h 42"/>
                  <a:gd name="T10" fmla="*/ 24 w 32"/>
                  <a:gd name="T11" fmla="*/ 34 h 42"/>
                  <a:gd name="T12" fmla="*/ 26 w 32"/>
                  <a:gd name="T13" fmla="*/ 32 h 42"/>
                  <a:gd name="T14" fmla="*/ 30 w 32"/>
                  <a:gd name="T15" fmla="*/ 30 h 42"/>
                  <a:gd name="T16" fmla="*/ 32 w 32"/>
                  <a:gd name="T17" fmla="*/ 26 h 42"/>
                  <a:gd name="T18" fmla="*/ 32 w 32"/>
                  <a:gd name="T19" fmla="*/ 26 h 42"/>
                  <a:gd name="T20" fmla="*/ 30 w 32"/>
                  <a:gd name="T21" fmla="*/ 32 h 42"/>
                  <a:gd name="T22" fmla="*/ 26 w 32"/>
                  <a:gd name="T23" fmla="*/ 38 h 42"/>
                  <a:gd name="T24" fmla="*/ 22 w 32"/>
                  <a:gd name="T25" fmla="*/ 40 h 42"/>
                  <a:gd name="T26" fmla="*/ 16 w 32"/>
                  <a:gd name="T27" fmla="*/ 42 h 42"/>
                  <a:gd name="T28" fmla="*/ 10 w 32"/>
                  <a:gd name="T29" fmla="*/ 40 h 42"/>
                  <a:gd name="T30" fmla="*/ 4 w 32"/>
                  <a:gd name="T31" fmla="*/ 36 h 42"/>
                  <a:gd name="T32" fmla="*/ 2 w 32"/>
                  <a:gd name="T33" fmla="*/ 32 h 42"/>
                  <a:gd name="T34" fmla="*/ 0 w 32"/>
                  <a:gd name="T35" fmla="*/ 28 h 42"/>
                  <a:gd name="T36" fmla="*/ 0 w 32"/>
                  <a:gd name="T37" fmla="*/ 22 h 42"/>
                  <a:gd name="T38" fmla="*/ 0 w 32"/>
                  <a:gd name="T39" fmla="*/ 16 h 42"/>
                  <a:gd name="T40" fmla="*/ 2 w 32"/>
                  <a:gd name="T41" fmla="*/ 10 h 42"/>
                  <a:gd name="T42" fmla="*/ 4 w 32"/>
                  <a:gd name="T43" fmla="*/ 6 h 42"/>
                  <a:gd name="T44" fmla="*/ 8 w 32"/>
                  <a:gd name="T45" fmla="*/ 4 h 42"/>
                  <a:gd name="T46" fmla="*/ 12 w 32"/>
                  <a:gd name="T47" fmla="*/ 2 h 42"/>
                  <a:gd name="T48" fmla="*/ 18 w 32"/>
                  <a:gd name="T49" fmla="*/ 0 h 42"/>
                  <a:gd name="T50" fmla="*/ 24 w 32"/>
                  <a:gd name="T51" fmla="*/ 2 h 42"/>
                  <a:gd name="T52" fmla="*/ 28 w 32"/>
                  <a:gd name="T53" fmla="*/ 6 h 42"/>
                  <a:gd name="T54" fmla="*/ 32 w 32"/>
                  <a:gd name="T55" fmla="*/ 10 h 42"/>
                  <a:gd name="T56" fmla="*/ 32 w 32"/>
                  <a:gd name="T57" fmla="*/ 16 h 42"/>
                  <a:gd name="T58" fmla="*/ 6 w 32"/>
                  <a:gd name="T59" fmla="*/ 16 h 42"/>
                  <a:gd name="T60" fmla="*/ 6 w 32"/>
                  <a:gd name="T61" fmla="*/ 14 h 42"/>
                  <a:gd name="T62" fmla="*/ 24 w 32"/>
                  <a:gd name="T63" fmla="*/ 14 h 42"/>
                  <a:gd name="T64" fmla="*/ 22 w 32"/>
                  <a:gd name="T65" fmla="*/ 10 h 42"/>
                  <a:gd name="T66" fmla="*/ 22 w 32"/>
                  <a:gd name="T67" fmla="*/ 8 h 42"/>
                  <a:gd name="T68" fmla="*/ 20 w 32"/>
                  <a:gd name="T69" fmla="*/ 6 h 42"/>
                  <a:gd name="T70" fmla="*/ 20 w 32"/>
                  <a:gd name="T71" fmla="*/ 6 h 42"/>
                  <a:gd name="T72" fmla="*/ 18 w 32"/>
                  <a:gd name="T73" fmla="*/ 4 h 42"/>
                  <a:gd name="T74" fmla="*/ 14 w 32"/>
                  <a:gd name="T75" fmla="*/ 4 h 42"/>
                  <a:gd name="T76" fmla="*/ 12 w 32"/>
                  <a:gd name="T77" fmla="*/ 4 h 42"/>
                  <a:gd name="T78" fmla="*/ 8 w 32"/>
                  <a:gd name="T79" fmla="*/ 6 h 42"/>
                  <a:gd name="T80" fmla="*/ 6 w 32"/>
                  <a:gd name="T81" fmla="*/ 10 h 42"/>
                  <a:gd name="T82" fmla="*/ 6 w 32"/>
                  <a:gd name="T83" fmla="*/ 14 h 4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2"/>
                  <a:gd name="T127" fmla="*/ 0 h 42"/>
                  <a:gd name="T128" fmla="*/ 32 w 32"/>
                  <a:gd name="T129" fmla="*/ 42 h 4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2" h="42">
                    <a:moveTo>
                      <a:pt x="6" y="16"/>
                    </a:moveTo>
                    <a:lnTo>
                      <a:pt x="6" y="24"/>
                    </a:lnTo>
                    <a:lnTo>
                      <a:pt x="10" y="30"/>
                    </a:lnTo>
                    <a:lnTo>
                      <a:pt x="14" y="34"/>
                    </a:lnTo>
                    <a:lnTo>
                      <a:pt x="20" y="34"/>
                    </a:lnTo>
                    <a:lnTo>
                      <a:pt x="24" y="34"/>
                    </a:lnTo>
                    <a:lnTo>
                      <a:pt x="26" y="32"/>
                    </a:lnTo>
                    <a:lnTo>
                      <a:pt x="30" y="30"/>
                    </a:lnTo>
                    <a:lnTo>
                      <a:pt x="32" y="26"/>
                    </a:lnTo>
                    <a:lnTo>
                      <a:pt x="30" y="32"/>
                    </a:lnTo>
                    <a:lnTo>
                      <a:pt x="26" y="38"/>
                    </a:lnTo>
                    <a:lnTo>
                      <a:pt x="22" y="40"/>
                    </a:lnTo>
                    <a:lnTo>
                      <a:pt x="16" y="42"/>
                    </a:lnTo>
                    <a:lnTo>
                      <a:pt x="10" y="40"/>
                    </a:lnTo>
                    <a:lnTo>
                      <a:pt x="4" y="36"/>
                    </a:lnTo>
                    <a:lnTo>
                      <a:pt x="2" y="32"/>
                    </a:lnTo>
                    <a:lnTo>
                      <a:pt x="0" y="28"/>
                    </a:lnTo>
                    <a:lnTo>
                      <a:pt x="0" y="22"/>
                    </a:lnTo>
                    <a:lnTo>
                      <a:pt x="0" y="16"/>
                    </a:lnTo>
                    <a:lnTo>
                      <a:pt x="2" y="10"/>
                    </a:lnTo>
                    <a:lnTo>
                      <a:pt x="4" y="6"/>
                    </a:lnTo>
                    <a:lnTo>
                      <a:pt x="8" y="4"/>
                    </a:lnTo>
                    <a:lnTo>
                      <a:pt x="12" y="2"/>
                    </a:lnTo>
                    <a:lnTo>
                      <a:pt x="18" y="0"/>
                    </a:lnTo>
                    <a:lnTo>
                      <a:pt x="24" y="2"/>
                    </a:lnTo>
                    <a:lnTo>
                      <a:pt x="28" y="6"/>
                    </a:lnTo>
                    <a:lnTo>
                      <a:pt x="32" y="10"/>
                    </a:lnTo>
                    <a:lnTo>
                      <a:pt x="32" y="16"/>
                    </a:lnTo>
                    <a:lnTo>
                      <a:pt x="6" y="16"/>
                    </a:lnTo>
                    <a:close/>
                    <a:moveTo>
                      <a:pt x="6" y="14"/>
                    </a:moveTo>
                    <a:lnTo>
                      <a:pt x="24" y="14"/>
                    </a:lnTo>
                    <a:lnTo>
                      <a:pt x="22" y="10"/>
                    </a:lnTo>
                    <a:lnTo>
                      <a:pt x="22" y="8"/>
                    </a:lnTo>
                    <a:lnTo>
                      <a:pt x="20" y="6"/>
                    </a:lnTo>
                    <a:lnTo>
                      <a:pt x="18" y="4"/>
                    </a:lnTo>
                    <a:lnTo>
                      <a:pt x="14" y="4"/>
                    </a:lnTo>
                    <a:lnTo>
                      <a:pt x="12" y="4"/>
                    </a:lnTo>
                    <a:lnTo>
                      <a:pt x="8" y="6"/>
                    </a:lnTo>
                    <a:lnTo>
                      <a:pt x="6" y="10"/>
                    </a:lnTo>
                    <a:lnTo>
                      <a:pt x="6" y="14"/>
                    </a:lnTo>
                    <a:close/>
                  </a:path>
                </a:pathLst>
              </a:custGeom>
              <a:solidFill>
                <a:srgbClr val="000000"/>
              </a:solidFill>
              <a:ln w="0">
                <a:solidFill>
                  <a:srgbClr val="000000"/>
                </a:solidFill>
                <a:round/>
                <a:headEnd/>
                <a:tailEnd/>
              </a:ln>
            </p:spPr>
            <p:txBody>
              <a:bodyPr/>
              <a:lstStyle/>
              <a:p>
                <a:endParaRPr lang="en-CA"/>
              </a:p>
            </p:txBody>
          </p:sp>
          <p:sp>
            <p:nvSpPr>
              <p:cNvPr id="15397" name="Freeform 297"/>
              <p:cNvSpPr>
                <a:spLocks noEditPoints="1"/>
              </p:cNvSpPr>
              <p:nvPr/>
            </p:nvSpPr>
            <p:spPr bwMode="auto">
              <a:xfrm>
                <a:off x="2968" y="2136"/>
                <a:ext cx="36" cy="42"/>
              </a:xfrm>
              <a:custGeom>
                <a:avLst/>
                <a:gdLst>
                  <a:gd name="T0" fmla="*/ 18 w 36"/>
                  <a:gd name="T1" fmla="*/ 38 h 42"/>
                  <a:gd name="T2" fmla="*/ 14 w 36"/>
                  <a:gd name="T3" fmla="*/ 40 h 42"/>
                  <a:gd name="T4" fmla="*/ 10 w 36"/>
                  <a:gd name="T5" fmla="*/ 42 h 42"/>
                  <a:gd name="T6" fmla="*/ 4 w 36"/>
                  <a:gd name="T7" fmla="*/ 40 h 42"/>
                  <a:gd name="T8" fmla="*/ 0 w 36"/>
                  <a:gd name="T9" fmla="*/ 32 h 42"/>
                  <a:gd name="T10" fmla="*/ 2 w 36"/>
                  <a:gd name="T11" fmla="*/ 28 h 42"/>
                  <a:gd name="T12" fmla="*/ 8 w 36"/>
                  <a:gd name="T13" fmla="*/ 22 h 42"/>
                  <a:gd name="T14" fmla="*/ 22 w 36"/>
                  <a:gd name="T15" fmla="*/ 16 h 42"/>
                  <a:gd name="T16" fmla="*/ 22 w 36"/>
                  <a:gd name="T17" fmla="*/ 10 h 42"/>
                  <a:gd name="T18" fmla="*/ 18 w 36"/>
                  <a:gd name="T19" fmla="*/ 4 h 42"/>
                  <a:gd name="T20" fmla="*/ 12 w 36"/>
                  <a:gd name="T21" fmla="*/ 4 h 42"/>
                  <a:gd name="T22" fmla="*/ 10 w 36"/>
                  <a:gd name="T23" fmla="*/ 6 h 42"/>
                  <a:gd name="T24" fmla="*/ 10 w 36"/>
                  <a:gd name="T25" fmla="*/ 12 h 42"/>
                  <a:gd name="T26" fmla="*/ 8 w 36"/>
                  <a:gd name="T27" fmla="*/ 14 h 42"/>
                  <a:gd name="T28" fmla="*/ 6 w 36"/>
                  <a:gd name="T29" fmla="*/ 16 h 42"/>
                  <a:gd name="T30" fmla="*/ 4 w 36"/>
                  <a:gd name="T31" fmla="*/ 14 h 42"/>
                  <a:gd name="T32" fmla="*/ 2 w 36"/>
                  <a:gd name="T33" fmla="*/ 12 h 42"/>
                  <a:gd name="T34" fmla="*/ 6 w 36"/>
                  <a:gd name="T35" fmla="*/ 4 h 42"/>
                  <a:gd name="T36" fmla="*/ 16 w 36"/>
                  <a:gd name="T37" fmla="*/ 0 h 42"/>
                  <a:gd name="T38" fmla="*/ 26 w 36"/>
                  <a:gd name="T39" fmla="*/ 2 h 42"/>
                  <a:gd name="T40" fmla="*/ 28 w 36"/>
                  <a:gd name="T41" fmla="*/ 6 h 42"/>
                  <a:gd name="T42" fmla="*/ 30 w 36"/>
                  <a:gd name="T43" fmla="*/ 14 h 42"/>
                  <a:gd name="T44" fmla="*/ 30 w 36"/>
                  <a:gd name="T45" fmla="*/ 32 h 42"/>
                  <a:gd name="T46" fmla="*/ 30 w 36"/>
                  <a:gd name="T47" fmla="*/ 36 h 42"/>
                  <a:gd name="T48" fmla="*/ 32 w 36"/>
                  <a:gd name="T49" fmla="*/ 36 h 42"/>
                  <a:gd name="T50" fmla="*/ 32 w 36"/>
                  <a:gd name="T51" fmla="*/ 36 h 42"/>
                  <a:gd name="T52" fmla="*/ 34 w 36"/>
                  <a:gd name="T53" fmla="*/ 36 h 42"/>
                  <a:gd name="T54" fmla="*/ 36 w 36"/>
                  <a:gd name="T55" fmla="*/ 36 h 42"/>
                  <a:gd name="T56" fmla="*/ 28 w 36"/>
                  <a:gd name="T57" fmla="*/ 42 h 42"/>
                  <a:gd name="T58" fmla="*/ 24 w 36"/>
                  <a:gd name="T59" fmla="*/ 40 h 42"/>
                  <a:gd name="T60" fmla="*/ 22 w 36"/>
                  <a:gd name="T61" fmla="*/ 36 h 42"/>
                  <a:gd name="T62" fmla="*/ 22 w 36"/>
                  <a:gd name="T63" fmla="*/ 18 h 42"/>
                  <a:gd name="T64" fmla="*/ 14 w 36"/>
                  <a:gd name="T65" fmla="*/ 22 h 42"/>
                  <a:gd name="T66" fmla="*/ 10 w 36"/>
                  <a:gd name="T67" fmla="*/ 26 h 42"/>
                  <a:gd name="T68" fmla="*/ 8 w 36"/>
                  <a:gd name="T69" fmla="*/ 30 h 42"/>
                  <a:gd name="T70" fmla="*/ 10 w 36"/>
                  <a:gd name="T71" fmla="*/ 34 h 42"/>
                  <a:gd name="T72" fmla="*/ 14 w 36"/>
                  <a:gd name="T73" fmla="*/ 36 h 42"/>
                  <a:gd name="T74" fmla="*/ 22 w 36"/>
                  <a:gd name="T75" fmla="*/ 32 h 4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6"/>
                  <a:gd name="T115" fmla="*/ 0 h 42"/>
                  <a:gd name="T116" fmla="*/ 36 w 36"/>
                  <a:gd name="T117" fmla="*/ 42 h 4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6" h="42">
                    <a:moveTo>
                      <a:pt x="22" y="36"/>
                    </a:moveTo>
                    <a:lnTo>
                      <a:pt x="18" y="38"/>
                    </a:lnTo>
                    <a:lnTo>
                      <a:pt x="16" y="40"/>
                    </a:lnTo>
                    <a:lnTo>
                      <a:pt x="14" y="40"/>
                    </a:lnTo>
                    <a:lnTo>
                      <a:pt x="12" y="42"/>
                    </a:lnTo>
                    <a:lnTo>
                      <a:pt x="10" y="42"/>
                    </a:lnTo>
                    <a:lnTo>
                      <a:pt x="6" y="42"/>
                    </a:lnTo>
                    <a:lnTo>
                      <a:pt x="4" y="40"/>
                    </a:lnTo>
                    <a:lnTo>
                      <a:pt x="2" y="36"/>
                    </a:lnTo>
                    <a:lnTo>
                      <a:pt x="0" y="32"/>
                    </a:lnTo>
                    <a:lnTo>
                      <a:pt x="0" y="30"/>
                    </a:lnTo>
                    <a:lnTo>
                      <a:pt x="2" y="28"/>
                    </a:lnTo>
                    <a:lnTo>
                      <a:pt x="4" y="24"/>
                    </a:lnTo>
                    <a:lnTo>
                      <a:pt x="8" y="22"/>
                    </a:lnTo>
                    <a:lnTo>
                      <a:pt x="14" y="18"/>
                    </a:lnTo>
                    <a:lnTo>
                      <a:pt x="22" y="16"/>
                    </a:lnTo>
                    <a:lnTo>
                      <a:pt x="22" y="14"/>
                    </a:lnTo>
                    <a:lnTo>
                      <a:pt x="22" y="10"/>
                    </a:lnTo>
                    <a:lnTo>
                      <a:pt x="20" y="6"/>
                    </a:lnTo>
                    <a:lnTo>
                      <a:pt x="18" y="4"/>
                    </a:lnTo>
                    <a:lnTo>
                      <a:pt x="16" y="4"/>
                    </a:lnTo>
                    <a:lnTo>
                      <a:pt x="12" y="4"/>
                    </a:lnTo>
                    <a:lnTo>
                      <a:pt x="12" y="6"/>
                    </a:lnTo>
                    <a:lnTo>
                      <a:pt x="10" y="6"/>
                    </a:lnTo>
                    <a:lnTo>
                      <a:pt x="10" y="8"/>
                    </a:lnTo>
                    <a:lnTo>
                      <a:pt x="10" y="12"/>
                    </a:lnTo>
                    <a:lnTo>
                      <a:pt x="10" y="14"/>
                    </a:lnTo>
                    <a:lnTo>
                      <a:pt x="8" y="14"/>
                    </a:lnTo>
                    <a:lnTo>
                      <a:pt x="8" y="16"/>
                    </a:lnTo>
                    <a:lnTo>
                      <a:pt x="6" y="16"/>
                    </a:lnTo>
                    <a:lnTo>
                      <a:pt x="4" y="16"/>
                    </a:lnTo>
                    <a:lnTo>
                      <a:pt x="4" y="14"/>
                    </a:lnTo>
                    <a:lnTo>
                      <a:pt x="2" y="14"/>
                    </a:lnTo>
                    <a:lnTo>
                      <a:pt x="2" y="12"/>
                    </a:lnTo>
                    <a:lnTo>
                      <a:pt x="4" y="8"/>
                    </a:lnTo>
                    <a:lnTo>
                      <a:pt x="6" y="4"/>
                    </a:lnTo>
                    <a:lnTo>
                      <a:pt x="10" y="2"/>
                    </a:lnTo>
                    <a:lnTo>
                      <a:pt x="16" y="0"/>
                    </a:lnTo>
                    <a:lnTo>
                      <a:pt x="22" y="2"/>
                    </a:lnTo>
                    <a:lnTo>
                      <a:pt x="26" y="2"/>
                    </a:lnTo>
                    <a:lnTo>
                      <a:pt x="28" y="4"/>
                    </a:lnTo>
                    <a:lnTo>
                      <a:pt x="28" y="6"/>
                    </a:lnTo>
                    <a:lnTo>
                      <a:pt x="30" y="10"/>
                    </a:lnTo>
                    <a:lnTo>
                      <a:pt x="30" y="14"/>
                    </a:lnTo>
                    <a:lnTo>
                      <a:pt x="30" y="28"/>
                    </a:lnTo>
                    <a:lnTo>
                      <a:pt x="30" y="32"/>
                    </a:lnTo>
                    <a:lnTo>
                      <a:pt x="30" y="34"/>
                    </a:lnTo>
                    <a:lnTo>
                      <a:pt x="30" y="36"/>
                    </a:lnTo>
                    <a:lnTo>
                      <a:pt x="32" y="36"/>
                    </a:lnTo>
                    <a:lnTo>
                      <a:pt x="34" y="36"/>
                    </a:lnTo>
                    <a:lnTo>
                      <a:pt x="36" y="34"/>
                    </a:lnTo>
                    <a:lnTo>
                      <a:pt x="36" y="36"/>
                    </a:lnTo>
                    <a:lnTo>
                      <a:pt x="32" y="40"/>
                    </a:lnTo>
                    <a:lnTo>
                      <a:pt x="28" y="42"/>
                    </a:lnTo>
                    <a:lnTo>
                      <a:pt x="26" y="42"/>
                    </a:lnTo>
                    <a:lnTo>
                      <a:pt x="24" y="40"/>
                    </a:lnTo>
                    <a:lnTo>
                      <a:pt x="22" y="38"/>
                    </a:lnTo>
                    <a:lnTo>
                      <a:pt x="22" y="36"/>
                    </a:lnTo>
                    <a:close/>
                    <a:moveTo>
                      <a:pt x="22" y="32"/>
                    </a:moveTo>
                    <a:lnTo>
                      <a:pt x="22" y="18"/>
                    </a:lnTo>
                    <a:lnTo>
                      <a:pt x="18" y="20"/>
                    </a:lnTo>
                    <a:lnTo>
                      <a:pt x="14" y="22"/>
                    </a:lnTo>
                    <a:lnTo>
                      <a:pt x="12" y="24"/>
                    </a:lnTo>
                    <a:lnTo>
                      <a:pt x="10" y="26"/>
                    </a:lnTo>
                    <a:lnTo>
                      <a:pt x="8" y="28"/>
                    </a:lnTo>
                    <a:lnTo>
                      <a:pt x="8" y="30"/>
                    </a:lnTo>
                    <a:lnTo>
                      <a:pt x="8" y="32"/>
                    </a:lnTo>
                    <a:lnTo>
                      <a:pt x="10" y="34"/>
                    </a:lnTo>
                    <a:lnTo>
                      <a:pt x="12" y="36"/>
                    </a:lnTo>
                    <a:lnTo>
                      <a:pt x="14" y="36"/>
                    </a:lnTo>
                    <a:lnTo>
                      <a:pt x="18" y="36"/>
                    </a:lnTo>
                    <a:lnTo>
                      <a:pt x="22" y="32"/>
                    </a:lnTo>
                    <a:close/>
                  </a:path>
                </a:pathLst>
              </a:custGeom>
              <a:solidFill>
                <a:srgbClr val="000000"/>
              </a:solidFill>
              <a:ln w="0">
                <a:solidFill>
                  <a:srgbClr val="000000"/>
                </a:solidFill>
                <a:round/>
                <a:headEnd/>
                <a:tailEnd/>
              </a:ln>
            </p:spPr>
            <p:txBody>
              <a:bodyPr/>
              <a:lstStyle/>
              <a:p>
                <a:endParaRPr lang="en-CA"/>
              </a:p>
            </p:txBody>
          </p:sp>
          <p:sp>
            <p:nvSpPr>
              <p:cNvPr id="15398" name="Freeform 298"/>
              <p:cNvSpPr>
                <a:spLocks/>
              </p:cNvSpPr>
              <p:nvPr/>
            </p:nvSpPr>
            <p:spPr bwMode="auto">
              <a:xfrm>
                <a:off x="3006" y="2126"/>
                <a:ext cx="24" cy="52"/>
              </a:xfrm>
              <a:custGeom>
                <a:avLst/>
                <a:gdLst>
                  <a:gd name="T0" fmla="*/ 12 w 24"/>
                  <a:gd name="T1" fmla="*/ 0 h 52"/>
                  <a:gd name="T2" fmla="*/ 12 w 24"/>
                  <a:gd name="T3" fmla="*/ 12 h 52"/>
                  <a:gd name="T4" fmla="*/ 22 w 24"/>
                  <a:gd name="T5" fmla="*/ 12 h 52"/>
                  <a:gd name="T6" fmla="*/ 22 w 24"/>
                  <a:gd name="T7" fmla="*/ 14 h 52"/>
                  <a:gd name="T8" fmla="*/ 12 w 24"/>
                  <a:gd name="T9" fmla="*/ 14 h 52"/>
                  <a:gd name="T10" fmla="*/ 12 w 24"/>
                  <a:gd name="T11" fmla="*/ 40 h 52"/>
                  <a:gd name="T12" fmla="*/ 14 w 24"/>
                  <a:gd name="T13" fmla="*/ 44 h 52"/>
                  <a:gd name="T14" fmla="*/ 14 w 24"/>
                  <a:gd name="T15" fmla="*/ 46 h 52"/>
                  <a:gd name="T16" fmla="*/ 16 w 24"/>
                  <a:gd name="T17" fmla="*/ 46 h 52"/>
                  <a:gd name="T18" fmla="*/ 16 w 24"/>
                  <a:gd name="T19" fmla="*/ 46 h 52"/>
                  <a:gd name="T20" fmla="*/ 18 w 24"/>
                  <a:gd name="T21" fmla="*/ 46 h 52"/>
                  <a:gd name="T22" fmla="*/ 20 w 24"/>
                  <a:gd name="T23" fmla="*/ 46 h 52"/>
                  <a:gd name="T24" fmla="*/ 20 w 24"/>
                  <a:gd name="T25" fmla="*/ 46 h 52"/>
                  <a:gd name="T26" fmla="*/ 22 w 24"/>
                  <a:gd name="T27" fmla="*/ 44 h 52"/>
                  <a:gd name="T28" fmla="*/ 24 w 24"/>
                  <a:gd name="T29" fmla="*/ 44 h 52"/>
                  <a:gd name="T30" fmla="*/ 22 w 24"/>
                  <a:gd name="T31" fmla="*/ 48 h 52"/>
                  <a:gd name="T32" fmla="*/ 20 w 24"/>
                  <a:gd name="T33" fmla="*/ 50 h 52"/>
                  <a:gd name="T34" fmla="*/ 16 w 24"/>
                  <a:gd name="T35" fmla="*/ 52 h 52"/>
                  <a:gd name="T36" fmla="*/ 14 w 24"/>
                  <a:gd name="T37" fmla="*/ 52 h 52"/>
                  <a:gd name="T38" fmla="*/ 12 w 24"/>
                  <a:gd name="T39" fmla="*/ 52 h 52"/>
                  <a:gd name="T40" fmla="*/ 10 w 24"/>
                  <a:gd name="T41" fmla="*/ 50 h 52"/>
                  <a:gd name="T42" fmla="*/ 8 w 24"/>
                  <a:gd name="T43" fmla="*/ 50 h 52"/>
                  <a:gd name="T44" fmla="*/ 6 w 24"/>
                  <a:gd name="T45" fmla="*/ 48 h 52"/>
                  <a:gd name="T46" fmla="*/ 6 w 24"/>
                  <a:gd name="T47" fmla="*/ 46 h 52"/>
                  <a:gd name="T48" fmla="*/ 6 w 24"/>
                  <a:gd name="T49" fmla="*/ 42 h 52"/>
                  <a:gd name="T50" fmla="*/ 6 w 24"/>
                  <a:gd name="T51" fmla="*/ 14 h 52"/>
                  <a:gd name="T52" fmla="*/ 0 w 24"/>
                  <a:gd name="T53" fmla="*/ 14 h 52"/>
                  <a:gd name="T54" fmla="*/ 0 w 24"/>
                  <a:gd name="T55" fmla="*/ 14 h 52"/>
                  <a:gd name="T56" fmla="*/ 2 w 24"/>
                  <a:gd name="T57" fmla="*/ 12 h 52"/>
                  <a:gd name="T58" fmla="*/ 4 w 24"/>
                  <a:gd name="T59" fmla="*/ 10 h 52"/>
                  <a:gd name="T60" fmla="*/ 6 w 24"/>
                  <a:gd name="T61" fmla="*/ 8 h 52"/>
                  <a:gd name="T62" fmla="*/ 8 w 24"/>
                  <a:gd name="T63" fmla="*/ 6 h 52"/>
                  <a:gd name="T64" fmla="*/ 10 w 24"/>
                  <a:gd name="T65" fmla="*/ 2 h 52"/>
                  <a:gd name="T66" fmla="*/ 12 w 24"/>
                  <a:gd name="T67" fmla="*/ 0 h 52"/>
                  <a:gd name="T68" fmla="*/ 12 w 24"/>
                  <a:gd name="T69" fmla="*/ 0 h 5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4"/>
                  <a:gd name="T106" fmla="*/ 0 h 52"/>
                  <a:gd name="T107" fmla="*/ 24 w 24"/>
                  <a:gd name="T108" fmla="*/ 52 h 5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4" h="52">
                    <a:moveTo>
                      <a:pt x="12" y="0"/>
                    </a:moveTo>
                    <a:lnTo>
                      <a:pt x="12" y="12"/>
                    </a:lnTo>
                    <a:lnTo>
                      <a:pt x="22" y="12"/>
                    </a:lnTo>
                    <a:lnTo>
                      <a:pt x="22" y="14"/>
                    </a:lnTo>
                    <a:lnTo>
                      <a:pt x="12" y="14"/>
                    </a:lnTo>
                    <a:lnTo>
                      <a:pt x="12" y="40"/>
                    </a:lnTo>
                    <a:lnTo>
                      <a:pt x="14" y="44"/>
                    </a:lnTo>
                    <a:lnTo>
                      <a:pt x="14" y="46"/>
                    </a:lnTo>
                    <a:lnTo>
                      <a:pt x="16" y="46"/>
                    </a:lnTo>
                    <a:lnTo>
                      <a:pt x="18" y="46"/>
                    </a:lnTo>
                    <a:lnTo>
                      <a:pt x="20" y="46"/>
                    </a:lnTo>
                    <a:lnTo>
                      <a:pt x="22" y="44"/>
                    </a:lnTo>
                    <a:lnTo>
                      <a:pt x="24" y="44"/>
                    </a:lnTo>
                    <a:lnTo>
                      <a:pt x="22" y="48"/>
                    </a:lnTo>
                    <a:lnTo>
                      <a:pt x="20" y="50"/>
                    </a:lnTo>
                    <a:lnTo>
                      <a:pt x="16" y="52"/>
                    </a:lnTo>
                    <a:lnTo>
                      <a:pt x="14" y="52"/>
                    </a:lnTo>
                    <a:lnTo>
                      <a:pt x="12" y="52"/>
                    </a:lnTo>
                    <a:lnTo>
                      <a:pt x="10" y="50"/>
                    </a:lnTo>
                    <a:lnTo>
                      <a:pt x="8" y="50"/>
                    </a:lnTo>
                    <a:lnTo>
                      <a:pt x="6" y="48"/>
                    </a:lnTo>
                    <a:lnTo>
                      <a:pt x="6" y="46"/>
                    </a:lnTo>
                    <a:lnTo>
                      <a:pt x="6" y="42"/>
                    </a:lnTo>
                    <a:lnTo>
                      <a:pt x="6" y="14"/>
                    </a:lnTo>
                    <a:lnTo>
                      <a:pt x="0" y="14"/>
                    </a:lnTo>
                    <a:lnTo>
                      <a:pt x="2" y="12"/>
                    </a:lnTo>
                    <a:lnTo>
                      <a:pt x="4" y="10"/>
                    </a:lnTo>
                    <a:lnTo>
                      <a:pt x="6" y="8"/>
                    </a:lnTo>
                    <a:lnTo>
                      <a:pt x="8" y="6"/>
                    </a:lnTo>
                    <a:lnTo>
                      <a:pt x="10" y="2"/>
                    </a:lnTo>
                    <a:lnTo>
                      <a:pt x="12" y="0"/>
                    </a:lnTo>
                    <a:close/>
                  </a:path>
                </a:pathLst>
              </a:custGeom>
              <a:solidFill>
                <a:srgbClr val="000000"/>
              </a:solidFill>
              <a:ln w="0">
                <a:solidFill>
                  <a:srgbClr val="000000"/>
                </a:solidFill>
                <a:round/>
                <a:headEnd/>
                <a:tailEnd/>
              </a:ln>
            </p:spPr>
            <p:txBody>
              <a:bodyPr/>
              <a:lstStyle/>
              <a:p>
                <a:endParaRPr lang="en-CA"/>
              </a:p>
            </p:txBody>
          </p:sp>
          <p:sp>
            <p:nvSpPr>
              <p:cNvPr id="15399" name="Rectangle 299"/>
              <p:cNvSpPr>
                <a:spLocks noChangeArrowheads="1"/>
              </p:cNvSpPr>
              <p:nvPr/>
            </p:nvSpPr>
            <p:spPr bwMode="auto">
              <a:xfrm>
                <a:off x="3080" y="2104"/>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400" name="Freeform 300"/>
              <p:cNvSpPr>
                <a:spLocks/>
              </p:cNvSpPr>
              <p:nvPr/>
            </p:nvSpPr>
            <p:spPr bwMode="auto">
              <a:xfrm>
                <a:off x="3226" y="2118"/>
                <a:ext cx="52" cy="60"/>
              </a:xfrm>
              <a:custGeom>
                <a:avLst/>
                <a:gdLst>
                  <a:gd name="T0" fmla="*/ 48 w 52"/>
                  <a:gd name="T1" fmla="*/ 0 h 60"/>
                  <a:gd name="T2" fmla="*/ 50 w 52"/>
                  <a:gd name="T3" fmla="*/ 20 h 60"/>
                  <a:gd name="T4" fmla="*/ 48 w 52"/>
                  <a:gd name="T5" fmla="*/ 20 h 60"/>
                  <a:gd name="T6" fmla="*/ 46 w 52"/>
                  <a:gd name="T7" fmla="*/ 12 h 60"/>
                  <a:gd name="T8" fmla="*/ 42 w 52"/>
                  <a:gd name="T9" fmla="*/ 6 h 60"/>
                  <a:gd name="T10" fmla="*/ 36 w 52"/>
                  <a:gd name="T11" fmla="*/ 4 h 60"/>
                  <a:gd name="T12" fmla="*/ 30 w 52"/>
                  <a:gd name="T13" fmla="*/ 2 h 60"/>
                  <a:gd name="T14" fmla="*/ 24 w 52"/>
                  <a:gd name="T15" fmla="*/ 4 h 60"/>
                  <a:gd name="T16" fmla="*/ 20 w 52"/>
                  <a:gd name="T17" fmla="*/ 6 h 60"/>
                  <a:gd name="T18" fmla="*/ 16 w 52"/>
                  <a:gd name="T19" fmla="*/ 10 h 60"/>
                  <a:gd name="T20" fmla="*/ 12 w 52"/>
                  <a:gd name="T21" fmla="*/ 14 h 60"/>
                  <a:gd name="T22" fmla="*/ 10 w 52"/>
                  <a:gd name="T23" fmla="*/ 22 h 60"/>
                  <a:gd name="T24" fmla="*/ 10 w 52"/>
                  <a:gd name="T25" fmla="*/ 30 h 60"/>
                  <a:gd name="T26" fmla="*/ 10 w 52"/>
                  <a:gd name="T27" fmla="*/ 38 h 60"/>
                  <a:gd name="T28" fmla="*/ 12 w 52"/>
                  <a:gd name="T29" fmla="*/ 44 h 60"/>
                  <a:gd name="T30" fmla="*/ 16 w 52"/>
                  <a:gd name="T31" fmla="*/ 50 h 60"/>
                  <a:gd name="T32" fmla="*/ 20 w 52"/>
                  <a:gd name="T33" fmla="*/ 54 h 60"/>
                  <a:gd name="T34" fmla="*/ 26 w 52"/>
                  <a:gd name="T35" fmla="*/ 56 h 60"/>
                  <a:gd name="T36" fmla="*/ 32 w 52"/>
                  <a:gd name="T37" fmla="*/ 56 h 60"/>
                  <a:gd name="T38" fmla="*/ 36 w 52"/>
                  <a:gd name="T39" fmla="*/ 56 h 60"/>
                  <a:gd name="T40" fmla="*/ 40 w 52"/>
                  <a:gd name="T41" fmla="*/ 54 h 60"/>
                  <a:gd name="T42" fmla="*/ 46 w 52"/>
                  <a:gd name="T43" fmla="*/ 50 h 60"/>
                  <a:gd name="T44" fmla="*/ 50 w 52"/>
                  <a:gd name="T45" fmla="*/ 44 h 60"/>
                  <a:gd name="T46" fmla="*/ 52 w 52"/>
                  <a:gd name="T47" fmla="*/ 46 h 60"/>
                  <a:gd name="T48" fmla="*/ 46 w 52"/>
                  <a:gd name="T49" fmla="*/ 52 h 60"/>
                  <a:gd name="T50" fmla="*/ 42 w 52"/>
                  <a:gd name="T51" fmla="*/ 56 h 60"/>
                  <a:gd name="T52" fmla="*/ 36 w 52"/>
                  <a:gd name="T53" fmla="*/ 60 h 60"/>
                  <a:gd name="T54" fmla="*/ 28 w 52"/>
                  <a:gd name="T55" fmla="*/ 60 h 60"/>
                  <a:gd name="T56" fmla="*/ 20 w 52"/>
                  <a:gd name="T57" fmla="*/ 58 h 60"/>
                  <a:gd name="T58" fmla="*/ 12 w 52"/>
                  <a:gd name="T59" fmla="*/ 56 h 60"/>
                  <a:gd name="T60" fmla="*/ 6 w 52"/>
                  <a:gd name="T61" fmla="*/ 50 h 60"/>
                  <a:gd name="T62" fmla="*/ 2 w 52"/>
                  <a:gd name="T63" fmla="*/ 44 h 60"/>
                  <a:gd name="T64" fmla="*/ 0 w 52"/>
                  <a:gd name="T65" fmla="*/ 38 h 60"/>
                  <a:gd name="T66" fmla="*/ 0 w 52"/>
                  <a:gd name="T67" fmla="*/ 30 h 60"/>
                  <a:gd name="T68" fmla="*/ 2 w 52"/>
                  <a:gd name="T69" fmla="*/ 22 h 60"/>
                  <a:gd name="T70" fmla="*/ 4 w 52"/>
                  <a:gd name="T71" fmla="*/ 14 h 60"/>
                  <a:gd name="T72" fmla="*/ 8 w 52"/>
                  <a:gd name="T73" fmla="*/ 8 h 60"/>
                  <a:gd name="T74" fmla="*/ 14 w 52"/>
                  <a:gd name="T75" fmla="*/ 4 h 60"/>
                  <a:gd name="T76" fmla="*/ 22 w 52"/>
                  <a:gd name="T77" fmla="*/ 0 h 60"/>
                  <a:gd name="T78" fmla="*/ 30 w 52"/>
                  <a:gd name="T79" fmla="*/ 0 h 60"/>
                  <a:gd name="T80" fmla="*/ 36 w 52"/>
                  <a:gd name="T81" fmla="*/ 0 h 60"/>
                  <a:gd name="T82" fmla="*/ 42 w 52"/>
                  <a:gd name="T83" fmla="*/ 2 h 60"/>
                  <a:gd name="T84" fmla="*/ 44 w 52"/>
                  <a:gd name="T85" fmla="*/ 4 h 60"/>
                  <a:gd name="T86" fmla="*/ 44 w 52"/>
                  <a:gd name="T87" fmla="*/ 4 h 60"/>
                  <a:gd name="T88" fmla="*/ 46 w 52"/>
                  <a:gd name="T89" fmla="*/ 4 h 60"/>
                  <a:gd name="T90" fmla="*/ 46 w 52"/>
                  <a:gd name="T91" fmla="*/ 2 h 60"/>
                  <a:gd name="T92" fmla="*/ 48 w 52"/>
                  <a:gd name="T93" fmla="*/ 2 h 60"/>
                  <a:gd name="T94" fmla="*/ 48 w 52"/>
                  <a:gd name="T95" fmla="*/ 0 h 60"/>
                  <a:gd name="T96" fmla="*/ 48 w 52"/>
                  <a:gd name="T97" fmla="*/ 0 h 6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2"/>
                  <a:gd name="T148" fmla="*/ 0 h 60"/>
                  <a:gd name="T149" fmla="*/ 52 w 52"/>
                  <a:gd name="T150" fmla="*/ 60 h 6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2" h="60">
                    <a:moveTo>
                      <a:pt x="48" y="0"/>
                    </a:moveTo>
                    <a:lnTo>
                      <a:pt x="50" y="20"/>
                    </a:lnTo>
                    <a:lnTo>
                      <a:pt x="48" y="20"/>
                    </a:lnTo>
                    <a:lnTo>
                      <a:pt x="46" y="12"/>
                    </a:lnTo>
                    <a:lnTo>
                      <a:pt x="42" y="6"/>
                    </a:lnTo>
                    <a:lnTo>
                      <a:pt x="36" y="4"/>
                    </a:lnTo>
                    <a:lnTo>
                      <a:pt x="30" y="2"/>
                    </a:lnTo>
                    <a:lnTo>
                      <a:pt x="24" y="4"/>
                    </a:lnTo>
                    <a:lnTo>
                      <a:pt x="20" y="6"/>
                    </a:lnTo>
                    <a:lnTo>
                      <a:pt x="16" y="10"/>
                    </a:lnTo>
                    <a:lnTo>
                      <a:pt x="12" y="14"/>
                    </a:lnTo>
                    <a:lnTo>
                      <a:pt x="10" y="22"/>
                    </a:lnTo>
                    <a:lnTo>
                      <a:pt x="10" y="30"/>
                    </a:lnTo>
                    <a:lnTo>
                      <a:pt x="10" y="38"/>
                    </a:lnTo>
                    <a:lnTo>
                      <a:pt x="12" y="44"/>
                    </a:lnTo>
                    <a:lnTo>
                      <a:pt x="16" y="50"/>
                    </a:lnTo>
                    <a:lnTo>
                      <a:pt x="20" y="54"/>
                    </a:lnTo>
                    <a:lnTo>
                      <a:pt x="26" y="56"/>
                    </a:lnTo>
                    <a:lnTo>
                      <a:pt x="32" y="56"/>
                    </a:lnTo>
                    <a:lnTo>
                      <a:pt x="36" y="56"/>
                    </a:lnTo>
                    <a:lnTo>
                      <a:pt x="40" y="54"/>
                    </a:lnTo>
                    <a:lnTo>
                      <a:pt x="46" y="50"/>
                    </a:lnTo>
                    <a:lnTo>
                      <a:pt x="50" y="44"/>
                    </a:lnTo>
                    <a:lnTo>
                      <a:pt x="52" y="46"/>
                    </a:lnTo>
                    <a:lnTo>
                      <a:pt x="46" y="52"/>
                    </a:lnTo>
                    <a:lnTo>
                      <a:pt x="42" y="56"/>
                    </a:lnTo>
                    <a:lnTo>
                      <a:pt x="36" y="60"/>
                    </a:lnTo>
                    <a:lnTo>
                      <a:pt x="28" y="60"/>
                    </a:lnTo>
                    <a:lnTo>
                      <a:pt x="20" y="58"/>
                    </a:lnTo>
                    <a:lnTo>
                      <a:pt x="12" y="56"/>
                    </a:lnTo>
                    <a:lnTo>
                      <a:pt x="6" y="50"/>
                    </a:lnTo>
                    <a:lnTo>
                      <a:pt x="2" y="44"/>
                    </a:lnTo>
                    <a:lnTo>
                      <a:pt x="0" y="38"/>
                    </a:lnTo>
                    <a:lnTo>
                      <a:pt x="0" y="30"/>
                    </a:lnTo>
                    <a:lnTo>
                      <a:pt x="2" y="22"/>
                    </a:lnTo>
                    <a:lnTo>
                      <a:pt x="4" y="14"/>
                    </a:lnTo>
                    <a:lnTo>
                      <a:pt x="8" y="8"/>
                    </a:lnTo>
                    <a:lnTo>
                      <a:pt x="14" y="4"/>
                    </a:lnTo>
                    <a:lnTo>
                      <a:pt x="22" y="0"/>
                    </a:lnTo>
                    <a:lnTo>
                      <a:pt x="30" y="0"/>
                    </a:lnTo>
                    <a:lnTo>
                      <a:pt x="36" y="0"/>
                    </a:lnTo>
                    <a:lnTo>
                      <a:pt x="42" y="2"/>
                    </a:lnTo>
                    <a:lnTo>
                      <a:pt x="44" y="4"/>
                    </a:lnTo>
                    <a:lnTo>
                      <a:pt x="46" y="4"/>
                    </a:lnTo>
                    <a:lnTo>
                      <a:pt x="46" y="2"/>
                    </a:lnTo>
                    <a:lnTo>
                      <a:pt x="48" y="2"/>
                    </a:lnTo>
                    <a:lnTo>
                      <a:pt x="48" y="0"/>
                    </a:lnTo>
                    <a:close/>
                  </a:path>
                </a:pathLst>
              </a:custGeom>
              <a:solidFill>
                <a:srgbClr val="000000"/>
              </a:solidFill>
              <a:ln w="0">
                <a:solidFill>
                  <a:srgbClr val="000000"/>
                </a:solidFill>
                <a:round/>
                <a:headEnd/>
                <a:tailEnd/>
              </a:ln>
            </p:spPr>
            <p:txBody>
              <a:bodyPr/>
              <a:lstStyle/>
              <a:p>
                <a:endParaRPr lang="en-CA"/>
              </a:p>
            </p:txBody>
          </p:sp>
          <p:sp>
            <p:nvSpPr>
              <p:cNvPr id="15401" name="Freeform 301"/>
              <p:cNvSpPr>
                <a:spLocks/>
              </p:cNvSpPr>
              <p:nvPr/>
            </p:nvSpPr>
            <p:spPr bwMode="auto">
              <a:xfrm>
                <a:off x="3282" y="2116"/>
                <a:ext cx="42" cy="62"/>
              </a:xfrm>
              <a:custGeom>
                <a:avLst/>
                <a:gdLst>
                  <a:gd name="T0" fmla="*/ 12 w 42"/>
                  <a:gd name="T1" fmla="*/ 30 h 62"/>
                  <a:gd name="T2" fmla="*/ 20 w 42"/>
                  <a:gd name="T3" fmla="*/ 22 h 62"/>
                  <a:gd name="T4" fmla="*/ 26 w 42"/>
                  <a:gd name="T5" fmla="*/ 20 h 62"/>
                  <a:gd name="T6" fmla="*/ 32 w 42"/>
                  <a:gd name="T7" fmla="*/ 22 h 62"/>
                  <a:gd name="T8" fmla="*/ 36 w 42"/>
                  <a:gd name="T9" fmla="*/ 28 h 62"/>
                  <a:gd name="T10" fmla="*/ 36 w 42"/>
                  <a:gd name="T11" fmla="*/ 38 h 62"/>
                  <a:gd name="T12" fmla="*/ 36 w 42"/>
                  <a:gd name="T13" fmla="*/ 56 h 62"/>
                  <a:gd name="T14" fmla="*/ 38 w 42"/>
                  <a:gd name="T15" fmla="*/ 58 h 62"/>
                  <a:gd name="T16" fmla="*/ 40 w 42"/>
                  <a:gd name="T17" fmla="*/ 60 h 62"/>
                  <a:gd name="T18" fmla="*/ 42 w 42"/>
                  <a:gd name="T19" fmla="*/ 62 h 62"/>
                  <a:gd name="T20" fmla="*/ 24 w 42"/>
                  <a:gd name="T21" fmla="*/ 60 h 62"/>
                  <a:gd name="T22" fmla="*/ 26 w 42"/>
                  <a:gd name="T23" fmla="*/ 60 h 62"/>
                  <a:gd name="T24" fmla="*/ 28 w 42"/>
                  <a:gd name="T25" fmla="*/ 58 h 62"/>
                  <a:gd name="T26" fmla="*/ 30 w 42"/>
                  <a:gd name="T27" fmla="*/ 54 h 62"/>
                  <a:gd name="T28" fmla="*/ 30 w 42"/>
                  <a:gd name="T29" fmla="*/ 38 h 62"/>
                  <a:gd name="T30" fmla="*/ 28 w 42"/>
                  <a:gd name="T31" fmla="*/ 30 h 62"/>
                  <a:gd name="T32" fmla="*/ 26 w 42"/>
                  <a:gd name="T33" fmla="*/ 28 h 62"/>
                  <a:gd name="T34" fmla="*/ 22 w 42"/>
                  <a:gd name="T35" fmla="*/ 26 h 62"/>
                  <a:gd name="T36" fmla="*/ 18 w 42"/>
                  <a:gd name="T37" fmla="*/ 28 h 62"/>
                  <a:gd name="T38" fmla="*/ 12 w 42"/>
                  <a:gd name="T39" fmla="*/ 32 h 62"/>
                  <a:gd name="T40" fmla="*/ 12 w 42"/>
                  <a:gd name="T41" fmla="*/ 56 h 62"/>
                  <a:gd name="T42" fmla="*/ 14 w 42"/>
                  <a:gd name="T43" fmla="*/ 58 h 62"/>
                  <a:gd name="T44" fmla="*/ 16 w 42"/>
                  <a:gd name="T45" fmla="*/ 60 h 62"/>
                  <a:gd name="T46" fmla="*/ 18 w 42"/>
                  <a:gd name="T47" fmla="*/ 62 h 62"/>
                  <a:gd name="T48" fmla="*/ 0 w 42"/>
                  <a:gd name="T49" fmla="*/ 60 h 62"/>
                  <a:gd name="T50" fmla="*/ 4 w 42"/>
                  <a:gd name="T51" fmla="*/ 60 h 62"/>
                  <a:gd name="T52" fmla="*/ 4 w 42"/>
                  <a:gd name="T53" fmla="*/ 58 h 62"/>
                  <a:gd name="T54" fmla="*/ 6 w 42"/>
                  <a:gd name="T55" fmla="*/ 52 h 62"/>
                  <a:gd name="T56" fmla="*/ 6 w 42"/>
                  <a:gd name="T57" fmla="*/ 10 h 62"/>
                  <a:gd name="T58" fmla="*/ 4 w 42"/>
                  <a:gd name="T59" fmla="*/ 6 h 62"/>
                  <a:gd name="T60" fmla="*/ 4 w 42"/>
                  <a:gd name="T61" fmla="*/ 4 h 62"/>
                  <a:gd name="T62" fmla="*/ 2 w 42"/>
                  <a:gd name="T63" fmla="*/ 4 h 62"/>
                  <a:gd name="T64" fmla="*/ 0 w 42"/>
                  <a:gd name="T65" fmla="*/ 4 h 62"/>
                  <a:gd name="T66" fmla="*/ 12 w 42"/>
                  <a:gd name="T67" fmla="*/ 0 h 6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2"/>
                  <a:gd name="T103" fmla="*/ 0 h 62"/>
                  <a:gd name="T104" fmla="*/ 42 w 42"/>
                  <a:gd name="T105" fmla="*/ 62 h 6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2" h="62">
                    <a:moveTo>
                      <a:pt x="12" y="0"/>
                    </a:moveTo>
                    <a:lnTo>
                      <a:pt x="12" y="30"/>
                    </a:lnTo>
                    <a:lnTo>
                      <a:pt x="18" y="24"/>
                    </a:lnTo>
                    <a:lnTo>
                      <a:pt x="20" y="22"/>
                    </a:lnTo>
                    <a:lnTo>
                      <a:pt x="24" y="22"/>
                    </a:lnTo>
                    <a:lnTo>
                      <a:pt x="26" y="20"/>
                    </a:lnTo>
                    <a:lnTo>
                      <a:pt x="30" y="22"/>
                    </a:lnTo>
                    <a:lnTo>
                      <a:pt x="32" y="22"/>
                    </a:lnTo>
                    <a:lnTo>
                      <a:pt x="34" y="26"/>
                    </a:lnTo>
                    <a:lnTo>
                      <a:pt x="36" y="28"/>
                    </a:lnTo>
                    <a:lnTo>
                      <a:pt x="36" y="32"/>
                    </a:lnTo>
                    <a:lnTo>
                      <a:pt x="36" y="38"/>
                    </a:lnTo>
                    <a:lnTo>
                      <a:pt x="36" y="52"/>
                    </a:lnTo>
                    <a:lnTo>
                      <a:pt x="36" y="56"/>
                    </a:lnTo>
                    <a:lnTo>
                      <a:pt x="38" y="58"/>
                    </a:lnTo>
                    <a:lnTo>
                      <a:pt x="38" y="60"/>
                    </a:lnTo>
                    <a:lnTo>
                      <a:pt x="40" y="60"/>
                    </a:lnTo>
                    <a:lnTo>
                      <a:pt x="42" y="60"/>
                    </a:lnTo>
                    <a:lnTo>
                      <a:pt x="42" y="62"/>
                    </a:lnTo>
                    <a:lnTo>
                      <a:pt x="24" y="62"/>
                    </a:lnTo>
                    <a:lnTo>
                      <a:pt x="24" y="60"/>
                    </a:lnTo>
                    <a:lnTo>
                      <a:pt x="26" y="60"/>
                    </a:lnTo>
                    <a:lnTo>
                      <a:pt x="28" y="60"/>
                    </a:lnTo>
                    <a:lnTo>
                      <a:pt x="28" y="58"/>
                    </a:lnTo>
                    <a:lnTo>
                      <a:pt x="30" y="56"/>
                    </a:lnTo>
                    <a:lnTo>
                      <a:pt x="30" y="54"/>
                    </a:lnTo>
                    <a:lnTo>
                      <a:pt x="30" y="52"/>
                    </a:lnTo>
                    <a:lnTo>
                      <a:pt x="30" y="38"/>
                    </a:lnTo>
                    <a:lnTo>
                      <a:pt x="28" y="34"/>
                    </a:lnTo>
                    <a:lnTo>
                      <a:pt x="28" y="30"/>
                    </a:lnTo>
                    <a:lnTo>
                      <a:pt x="28" y="28"/>
                    </a:lnTo>
                    <a:lnTo>
                      <a:pt x="26" y="28"/>
                    </a:lnTo>
                    <a:lnTo>
                      <a:pt x="24" y="26"/>
                    </a:lnTo>
                    <a:lnTo>
                      <a:pt x="22" y="26"/>
                    </a:lnTo>
                    <a:lnTo>
                      <a:pt x="20" y="26"/>
                    </a:lnTo>
                    <a:lnTo>
                      <a:pt x="18" y="28"/>
                    </a:lnTo>
                    <a:lnTo>
                      <a:pt x="16" y="30"/>
                    </a:lnTo>
                    <a:lnTo>
                      <a:pt x="12" y="32"/>
                    </a:lnTo>
                    <a:lnTo>
                      <a:pt x="12" y="52"/>
                    </a:lnTo>
                    <a:lnTo>
                      <a:pt x="12" y="56"/>
                    </a:lnTo>
                    <a:lnTo>
                      <a:pt x="14" y="58"/>
                    </a:lnTo>
                    <a:lnTo>
                      <a:pt x="14" y="60"/>
                    </a:lnTo>
                    <a:lnTo>
                      <a:pt x="16" y="60"/>
                    </a:lnTo>
                    <a:lnTo>
                      <a:pt x="18" y="60"/>
                    </a:lnTo>
                    <a:lnTo>
                      <a:pt x="18" y="62"/>
                    </a:lnTo>
                    <a:lnTo>
                      <a:pt x="0" y="62"/>
                    </a:lnTo>
                    <a:lnTo>
                      <a:pt x="0" y="60"/>
                    </a:lnTo>
                    <a:lnTo>
                      <a:pt x="2" y="60"/>
                    </a:lnTo>
                    <a:lnTo>
                      <a:pt x="4" y="60"/>
                    </a:lnTo>
                    <a:lnTo>
                      <a:pt x="4" y="58"/>
                    </a:lnTo>
                    <a:lnTo>
                      <a:pt x="6" y="56"/>
                    </a:lnTo>
                    <a:lnTo>
                      <a:pt x="6" y="52"/>
                    </a:lnTo>
                    <a:lnTo>
                      <a:pt x="6" y="16"/>
                    </a:lnTo>
                    <a:lnTo>
                      <a:pt x="6" y="10"/>
                    </a:lnTo>
                    <a:lnTo>
                      <a:pt x="6" y="8"/>
                    </a:lnTo>
                    <a:lnTo>
                      <a:pt x="4" y="6"/>
                    </a:lnTo>
                    <a:lnTo>
                      <a:pt x="4" y="4"/>
                    </a:lnTo>
                    <a:lnTo>
                      <a:pt x="2" y="4"/>
                    </a:lnTo>
                    <a:lnTo>
                      <a:pt x="0" y="6"/>
                    </a:lnTo>
                    <a:lnTo>
                      <a:pt x="0" y="4"/>
                    </a:lnTo>
                    <a:lnTo>
                      <a:pt x="10" y="0"/>
                    </a:lnTo>
                    <a:lnTo>
                      <a:pt x="12" y="0"/>
                    </a:lnTo>
                    <a:close/>
                  </a:path>
                </a:pathLst>
              </a:custGeom>
              <a:solidFill>
                <a:srgbClr val="000000"/>
              </a:solidFill>
              <a:ln w="0">
                <a:solidFill>
                  <a:srgbClr val="000000"/>
                </a:solidFill>
                <a:round/>
                <a:headEnd/>
                <a:tailEnd/>
              </a:ln>
            </p:spPr>
            <p:txBody>
              <a:bodyPr/>
              <a:lstStyle/>
              <a:p>
                <a:endParaRPr lang="en-CA"/>
              </a:p>
            </p:txBody>
          </p:sp>
          <p:sp>
            <p:nvSpPr>
              <p:cNvPr id="15402" name="Freeform 302"/>
              <p:cNvSpPr>
                <a:spLocks noEditPoints="1"/>
              </p:cNvSpPr>
              <p:nvPr/>
            </p:nvSpPr>
            <p:spPr bwMode="auto">
              <a:xfrm>
                <a:off x="3328" y="2116"/>
                <a:ext cx="18" cy="62"/>
              </a:xfrm>
              <a:custGeom>
                <a:avLst/>
                <a:gdLst>
                  <a:gd name="T0" fmla="*/ 10 w 18"/>
                  <a:gd name="T1" fmla="*/ 0 h 62"/>
                  <a:gd name="T2" fmla="*/ 12 w 18"/>
                  <a:gd name="T3" fmla="*/ 0 h 62"/>
                  <a:gd name="T4" fmla="*/ 12 w 18"/>
                  <a:gd name="T5" fmla="*/ 2 h 62"/>
                  <a:gd name="T6" fmla="*/ 14 w 18"/>
                  <a:gd name="T7" fmla="*/ 4 h 62"/>
                  <a:gd name="T8" fmla="*/ 14 w 18"/>
                  <a:gd name="T9" fmla="*/ 4 h 62"/>
                  <a:gd name="T10" fmla="*/ 14 w 18"/>
                  <a:gd name="T11" fmla="*/ 6 h 62"/>
                  <a:gd name="T12" fmla="*/ 12 w 18"/>
                  <a:gd name="T13" fmla="*/ 8 h 62"/>
                  <a:gd name="T14" fmla="*/ 12 w 18"/>
                  <a:gd name="T15" fmla="*/ 10 h 62"/>
                  <a:gd name="T16" fmla="*/ 10 w 18"/>
                  <a:gd name="T17" fmla="*/ 10 h 62"/>
                  <a:gd name="T18" fmla="*/ 8 w 18"/>
                  <a:gd name="T19" fmla="*/ 10 h 62"/>
                  <a:gd name="T20" fmla="*/ 6 w 18"/>
                  <a:gd name="T21" fmla="*/ 8 h 62"/>
                  <a:gd name="T22" fmla="*/ 4 w 18"/>
                  <a:gd name="T23" fmla="*/ 6 h 62"/>
                  <a:gd name="T24" fmla="*/ 4 w 18"/>
                  <a:gd name="T25" fmla="*/ 4 h 62"/>
                  <a:gd name="T26" fmla="*/ 4 w 18"/>
                  <a:gd name="T27" fmla="*/ 4 h 62"/>
                  <a:gd name="T28" fmla="*/ 6 w 18"/>
                  <a:gd name="T29" fmla="*/ 2 h 62"/>
                  <a:gd name="T30" fmla="*/ 8 w 18"/>
                  <a:gd name="T31" fmla="*/ 0 h 62"/>
                  <a:gd name="T32" fmla="*/ 10 w 18"/>
                  <a:gd name="T33" fmla="*/ 0 h 62"/>
                  <a:gd name="T34" fmla="*/ 14 w 18"/>
                  <a:gd name="T35" fmla="*/ 20 h 62"/>
                  <a:gd name="T36" fmla="*/ 14 w 18"/>
                  <a:gd name="T37" fmla="*/ 52 h 62"/>
                  <a:gd name="T38" fmla="*/ 14 w 18"/>
                  <a:gd name="T39" fmla="*/ 56 h 62"/>
                  <a:gd name="T40" fmla="*/ 14 w 18"/>
                  <a:gd name="T41" fmla="*/ 58 h 62"/>
                  <a:gd name="T42" fmla="*/ 14 w 18"/>
                  <a:gd name="T43" fmla="*/ 58 h 62"/>
                  <a:gd name="T44" fmla="*/ 16 w 18"/>
                  <a:gd name="T45" fmla="*/ 60 h 62"/>
                  <a:gd name="T46" fmla="*/ 16 w 18"/>
                  <a:gd name="T47" fmla="*/ 60 h 62"/>
                  <a:gd name="T48" fmla="*/ 18 w 18"/>
                  <a:gd name="T49" fmla="*/ 60 h 62"/>
                  <a:gd name="T50" fmla="*/ 18 w 18"/>
                  <a:gd name="T51" fmla="*/ 62 h 62"/>
                  <a:gd name="T52" fmla="*/ 0 w 18"/>
                  <a:gd name="T53" fmla="*/ 62 h 62"/>
                  <a:gd name="T54" fmla="*/ 0 w 18"/>
                  <a:gd name="T55" fmla="*/ 60 h 62"/>
                  <a:gd name="T56" fmla="*/ 2 w 18"/>
                  <a:gd name="T57" fmla="*/ 60 h 62"/>
                  <a:gd name="T58" fmla="*/ 4 w 18"/>
                  <a:gd name="T59" fmla="*/ 60 h 62"/>
                  <a:gd name="T60" fmla="*/ 4 w 18"/>
                  <a:gd name="T61" fmla="*/ 58 h 62"/>
                  <a:gd name="T62" fmla="*/ 6 w 18"/>
                  <a:gd name="T63" fmla="*/ 58 h 62"/>
                  <a:gd name="T64" fmla="*/ 6 w 18"/>
                  <a:gd name="T65" fmla="*/ 56 h 62"/>
                  <a:gd name="T66" fmla="*/ 6 w 18"/>
                  <a:gd name="T67" fmla="*/ 52 h 62"/>
                  <a:gd name="T68" fmla="*/ 6 w 18"/>
                  <a:gd name="T69" fmla="*/ 38 h 62"/>
                  <a:gd name="T70" fmla="*/ 6 w 18"/>
                  <a:gd name="T71" fmla="*/ 32 h 62"/>
                  <a:gd name="T72" fmla="*/ 6 w 18"/>
                  <a:gd name="T73" fmla="*/ 28 h 62"/>
                  <a:gd name="T74" fmla="*/ 6 w 18"/>
                  <a:gd name="T75" fmla="*/ 28 h 62"/>
                  <a:gd name="T76" fmla="*/ 4 w 18"/>
                  <a:gd name="T77" fmla="*/ 26 h 62"/>
                  <a:gd name="T78" fmla="*/ 4 w 18"/>
                  <a:gd name="T79" fmla="*/ 26 h 62"/>
                  <a:gd name="T80" fmla="*/ 4 w 18"/>
                  <a:gd name="T81" fmla="*/ 26 h 62"/>
                  <a:gd name="T82" fmla="*/ 2 w 18"/>
                  <a:gd name="T83" fmla="*/ 26 h 62"/>
                  <a:gd name="T84" fmla="*/ 0 w 18"/>
                  <a:gd name="T85" fmla="*/ 26 h 62"/>
                  <a:gd name="T86" fmla="*/ 0 w 18"/>
                  <a:gd name="T87" fmla="*/ 26 h 62"/>
                  <a:gd name="T88" fmla="*/ 12 w 18"/>
                  <a:gd name="T89" fmla="*/ 20 h 62"/>
                  <a:gd name="T90" fmla="*/ 14 w 18"/>
                  <a:gd name="T91" fmla="*/ 20 h 62"/>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8"/>
                  <a:gd name="T139" fmla="*/ 0 h 62"/>
                  <a:gd name="T140" fmla="*/ 18 w 18"/>
                  <a:gd name="T141" fmla="*/ 62 h 62"/>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8" h="62">
                    <a:moveTo>
                      <a:pt x="10" y="0"/>
                    </a:moveTo>
                    <a:lnTo>
                      <a:pt x="12" y="0"/>
                    </a:lnTo>
                    <a:lnTo>
                      <a:pt x="12" y="2"/>
                    </a:lnTo>
                    <a:lnTo>
                      <a:pt x="14" y="4"/>
                    </a:lnTo>
                    <a:lnTo>
                      <a:pt x="14" y="6"/>
                    </a:lnTo>
                    <a:lnTo>
                      <a:pt x="12" y="8"/>
                    </a:lnTo>
                    <a:lnTo>
                      <a:pt x="12" y="10"/>
                    </a:lnTo>
                    <a:lnTo>
                      <a:pt x="10" y="10"/>
                    </a:lnTo>
                    <a:lnTo>
                      <a:pt x="8" y="10"/>
                    </a:lnTo>
                    <a:lnTo>
                      <a:pt x="6" y="8"/>
                    </a:lnTo>
                    <a:lnTo>
                      <a:pt x="4" y="6"/>
                    </a:lnTo>
                    <a:lnTo>
                      <a:pt x="4" y="4"/>
                    </a:lnTo>
                    <a:lnTo>
                      <a:pt x="6" y="2"/>
                    </a:lnTo>
                    <a:lnTo>
                      <a:pt x="8" y="0"/>
                    </a:lnTo>
                    <a:lnTo>
                      <a:pt x="10" y="0"/>
                    </a:lnTo>
                    <a:close/>
                    <a:moveTo>
                      <a:pt x="14" y="20"/>
                    </a:moveTo>
                    <a:lnTo>
                      <a:pt x="14" y="52"/>
                    </a:lnTo>
                    <a:lnTo>
                      <a:pt x="14" y="56"/>
                    </a:lnTo>
                    <a:lnTo>
                      <a:pt x="14" y="58"/>
                    </a:lnTo>
                    <a:lnTo>
                      <a:pt x="16" y="60"/>
                    </a:lnTo>
                    <a:lnTo>
                      <a:pt x="18" y="60"/>
                    </a:lnTo>
                    <a:lnTo>
                      <a:pt x="18" y="62"/>
                    </a:lnTo>
                    <a:lnTo>
                      <a:pt x="0" y="62"/>
                    </a:lnTo>
                    <a:lnTo>
                      <a:pt x="0" y="60"/>
                    </a:lnTo>
                    <a:lnTo>
                      <a:pt x="2" y="60"/>
                    </a:lnTo>
                    <a:lnTo>
                      <a:pt x="4" y="60"/>
                    </a:lnTo>
                    <a:lnTo>
                      <a:pt x="4" y="58"/>
                    </a:lnTo>
                    <a:lnTo>
                      <a:pt x="6" y="58"/>
                    </a:lnTo>
                    <a:lnTo>
                      <a:pt x="6" y="56"/>
                    </a:lnTo>
                    <a:lnTo>
                      <a:pt x="6" y="52"/>
                    </a:lnTo>
                    <a:lnTo>
                      <a:pt x="6" y="38"/>
                    </a:lnTo>
                    <a:lnTo>
                      <a:pt x="6" y="32"/>
                    </a:lnTo>
                    <a:lnTo>
                      <a:pt x="6" y="28"/>
                    </a:lnTo>
                    <a:lnTo>
                      <a:pt x="4" y="26"/>
                    </a:lnTo>
                    <a:lnTo>
                      <a:pt x="2" y="26"/>
                    </a:lnTo>
                    <a:lnTo>
                      <a:pt x="0" y="26"/>
                    </a:lnTo>
                    <a:lnTo>
                      <a:pt x="12" y="20"/>
                    </a:lnTo>
                    <a:lnTo>
                      <a:pt x="14" y="20"/>
                    </a:lnTo>
                    <a:close/>
                  </a:path>
                </a:pathLst>
              </a:custGeom>
              <a:solidFill>
                <a:srgbClr val="000000"/>
              </a:solidFill>
              <a:ln w="0">
                <a:solidFill>
                  <a:srgbClr val="000000"/>
                </a:solidFill>
                <a:round/>
                <a:headEnd/>
                <a:tailEnd/>
              </a:ln>
            </p:spPr>
            <p:txBody>
              <a:bodyPr/>
              <a:lstStyle/>
              <a:p>
                <a:endParaRPr lang="en-CA"/>
              </a:p>
            </p:txBody>
          </p:sp>
          <p:sp>
            <p:nvSpPr>
              <p:cNvPr id="15403" name="Freeform 303"/>
              <p:cNvSpPr>
                <a:spLocks/>
              </p:cNvSpPr>
              <p:nvPr/>
            </p:nvSpPr>
            <p:spPr bwMode="auto">
              <a:xfrm>
                <a:off x="3350" y="2136"/>
                <a:ext cx="42" cy="42"/>
              </a:xfrm>
              <a:custGeom>
                <a:avLst/>
                <a:gdLst>
                  <a:gd name="T0" fmla="*/ 14 w 42"/>
                  <a:gd name="T1" fmla="*/ 10 h 42"/>
                  <a:gd name="T2" fmla="*/ 18 w 42"/>
                  <a:gd name="T3" fmla="*/ 4 h 42"/>
                  <a:gd name="T4" fmla="*/ 22 w 42"/>
                  <a:gd name="T5" fmla="*/ 2 h 42"/>
                  <a:gd name="T6" fmla="*/ 26 w 42"/>
                  <a:gd name="T7" fmla="*/ 0 h 42"/>
                  <a:gd name="T8" fmla="*/ 30 w 42"/>
                  <a:gd name="T9" fmla="*/ 2 h 42"/>
                  <a:gd name="T10" fmla="*/ 32 w 42"/>
                  <a:gd name="T11" fmla="*/ 2 h 42"/>
                  <a:gd name="T12" fmla="*/ 34 w 42"/>
                  <a:gd name="T13" fmla="*/ 4 h 42"/>
                  <a:gd name="T14" fmla="*/ 36 w 42"/>
                  <a:gd name="T15" fmla="*/ 8 h 42"/>
                  <a:gd name="T16" fmla="*/ 36 w 42"/>
                  <a:gd name="T17" fmla="*/ 10 h 42"/>
                  <a:gd name="T18" fmla="*/ 36 w 42"/>
                  <a:gd name="T19" fmla="*/ 16 h 42"/>
                  <a:gd name="T20" fmla="*/ 36 w 42"/>
                  <a:gd name="T21" fmla="*/ 32 h 42"/>
                  <a:gd name="T22" fmla="*/ 38 w 42"/>
                  <a:gd name="T23" fmla="*/ 36 h 42"/>
                  <a:gd name="T24" fmla="*/ 38 w 42"/>
                  <a:gd name="T25" fmla="*/ 38 h 42"/>
                  <a:gd name="T26" fmla="*/ 38 w 42"/>
                  <a:gd name="T27" fmla="*/ 38 h 42"/>
                  <a:gd name="T28" fmla="*/ 38 w 42"/>
                  <a:gd name="T29" fmla="*/ 40 h 42"/>
                  <a:gd name="T30" fmla="*/ 40 w 42"/>
                  <a:gd name="T31" fmla="*/ 40 h 42"/>
                  <a:gd name="T32" fmla="*/ 42 w 42"/>
                  <a:gd name="T33" fmla="*/ 40 h 42"/>
                  <a:gd name="T34" fmla="*/ 42 w 42"/>
                  <a:gd name="T35" fmla="*/ 42 h 42"/>
                  <a:gd name="T36" fmla="*/ 24 w 42"/>
                  <a:gd name="T37" fmla="*/ 42 h 42"/>
                  <a:gd name="T38" fmla="*/ 24 w 42"/>
                  <a:gd name="T39" fmla="*/ 40 h 42"/>
                  <a:gd name="T40" fmla="*/ 24 w 42"/>
                  <a:gd name="T41" fmla="*/ 40 h 42"/>
                  <a:gd name="T42" fmla="*/ 26 w 42"/>
                  <a:gd name="T43" fmla="*/ 40 h 42"/>
                  <a:gd name="T44" fmla="*/ 28 w 42"/>
                  <a:gd name="T45" fmla="*/ 40 h 42"/>
                  <a:gd name="T46" fmla="*/ 28 w 42"/>
                  <a:gd name="T47" fmla="*/ 38 h 42"/>
                  <a:gd name="T48" fmla="*/ 30 w 42"/>
                  <a:gd name="T49" fmla="*/ 36 h 42"/>
                  <a:gd name="T50" fmla="*/ 30 w 42"/>
                  <a:gd name="T51" fmla="*/ 36 h 42"/>
                  <a:gd name="T52" fmla="*/ 30 w 42"/>
                  <a:gd name="T53" fmla="*/ 32 h 42"/>
                  <a:gd name="T54" fmla="*/ 30 w 42"/>
                  <a:gd name="T55" fmla="*/ 16 h 42"/>
                  <a:gd name="T56" fmla="*/ 30 w 42"/>
                  <a:gd name="T57" fmla="*/ 12 h 42"/>
                  <a:gd name="T58" fmla="*/ 28 w 42"/>
                  <a:gd name="T59" fmla="*/ 8 h 42"/>
                  <a:gd name="T60" fmla="*/ 26 w 42"/>
                  <a:gd name="T61" fmla="*/ 8 h 42"/>
                  <a:gd name="T62" fmla="*/ 24 w 42"/>
                  <a:gd name="T63" fmla="*/ 6 h 42"/>
                  <a:gd name="T64" fmla="*/ 18 w 42"/>
                  <a:gd name="T65" fmla="*/ 8 h 42"/>
                  <a:gd name="T66" fmla="*/ 14 w 42"/>
                  <a:gd name="T67" fmla="*/ 12 h 42"/>
                  <a:gd name="T68" fmla="*/ 14 w 42"/>
                  <a:gd name="T69" fmla="*/ 32 h 42"/>
                  <a:gd name="T70" fmla="*/ 14 w 42"/>
                  <a:gd name="T71" fmla="*/ 36 h 42"/>
                  <a:gd name="T72" fmla="*/ 14 w 42"/>
                  <a:gd name="T73" fmla="*/ 38 h 42"/>
                  <a:gd name="T74" fmla="*/ 14 w 42"/>
                  <a:gd name="T75" fmla="*/ 38 h 42"/>
                  <a:gd name="T76" fmla="*/ 14 w 42"/>
                  <a:gd name="T77" fmla="*/ 40 h 42"/>
                  <a:gd name="T78" fmla="*/ 16 w 42"/>
                  <a:gd name="T79" fmla="*/ 40 h 42"/>
                  <a:gd name="T80" fmla="*/ 18 w 42"/>
                  <a:gd name="T81" fmla="*/ 40 h 42"/>
                  <a:gd name="T82" fmla="*/ 18 w 42"/>
                  <a:gd name="T83" fmla="*/ 42 h 42"/>
                  <a:gd name="T84" fmla="*/ 0 w 42"/>
                  <a:gd name="T85" fmla="*/ 42 h 42"/>
                  <a:gd name="T86" fmla="*/ 0 w 42"/>
                  <a:gd name="T87" fmla="*/ 40 h 42"/>
                  <a:gd name="T88" fmla="*/ 2 w 42"/>
                  <a:gd name="T89" fmla="*/ 40 h 42"/>
                  <a:gd name="T90" fmla="*/ 4 w 42"/>
                  <a:gd name="T91" fmla="*/ 40 h 42"/>
                  <a:gd name="T92" fmla="*/ 4 w 42"/>
                  <a:gd name="T93" fmla="*/ 38 h 42"/>
                  <a:gd name="T94" fmla="*/ 6 w 42"/>
                  <a:gd name="T95" fmla="*/ 36 h 42"/>
                  <a:gd name="T96" fmla="*/ 6 w 42"/>
                  <a:gd name="T97" fmla="*/ 32 h 42"/>
                  <a:gd name="T98" fmla="*/ 6 w 42"/>
                  <a:gd name="T99" fmla="*/ 18 h 42"/>
                  <a:gd name="T100" fmla="*/ 6 w 42"/>
                  <a:gd name="T101" fmla="*/ 12 h 42"/>
                  <a:gd name="T102" fmla="*/ 6 w 42"/>
                  <a:gd name="T103" fmla="*/ 8 h 42"/>
                  <a:gd name="T104" fmla="*/ 6 w 42"/>
                  <a:gd name="T105" fmla="*/ 8 h 42"/>
                  <a:gd name="T106" fmla="*/ 4 w 42"/>
                  <a:gd name="T107" fmla="*/ 6 h 42"/>
                  <a:gd name="T108" fmla="*/ 4 w 42"/>
                  <a:gd name="T109" fmla="*/ 6 h 42"/>
                  <a:gd name="T110" fmla="*/ 4 w 42"/>
                  <a:gd name="T111" fmla="*/ 6 h 42"/>
                  <a:gd name="T112" fmla="*/ 2 w 42"/>
                  <a:gd name="T113" fmla="*/ 6 h 42"/>
                  <a:gd name="T114" fmla="*/ 0 w 42"/>
                  <a:gd name="T115" fmla="*/ 6 h 42"/>
                  <a:gd name="T116" fmla="*/ 0 w 42"/>
                  <a:gd name="T117" fmla="*/ 6 h 42"/>
                  <a:gd name="T118" fmla="*/ 12 w 42"/>
                  <a:gd name="T119" fmla="*/ 0 h 42"/>
                  <a:gd name="T120" fmla="*/ 14 w 42"/>
                  <a:gd name="T121" fmla="*/ 0 h 42"/>
                  <a:gd name="T122" fmla="*/ 14 w 42"/>
                  <a:gd name="T123" fmla="*/ 10 h 4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2"/>
                  <a:gd name="T187" fmla="*/ 0 h 42"/>
                  <a:gd name="T188" fmla="*/ 42 w 42"/>
                  <a:gd name="T189" fmla="*/ 42 h 4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2" h="42">
                    <a:moveTo>
                      <a:pt x="14" y="10"/>
                    </a:moveTo>
                    <a:lnTo>
                      <a:pt x="18" y="4"/>
                    </a:lnTo>
                    <a:lnTo>
                      <a:pt x="22" y="2"/>
                    </a:lnTo>
                    <a:lnTo>
                      <a:pt x="26" y="0"/>
                    </a:lnTo>
                    <a:lnTo>
                      <a:pt x="30" y="2"/>
                    </a:lnTo>
                    <a:lnTo>
                      <a:pt x="32" y="2"/>
                    </a:lnTo>
                    <a:lnTo>
                      <a:pt x="34" y="4"/>
                    </a:lnTo>
                    <a:lnTo>
                      <a:pt x="36" y="8"/>
                    </a:lnTo>
                    <a:lnTo>
                      <a:pt x="36" y="10"/>
                    </a:lnTo>
                    <a:lnTo>
                      <a:pt x="36" y="16"/>
                    </a:lnTo>
                    <a:lnTo>
                      <a:pt x="36" y="32"/>
                    </a:lnTo>
                    <a:lnTo>
                      <a:pt x="38" y="36"/>
                    </a:lnTo>
                    <a:lnTo>
                      <a:pt x="38" y="38"/>
                    </a:lnTo>
                    <a:lnTo>
                      <a:pt x="38" y="40"/>
                    </a:lnTo>
                    <a:lnTo>
                      <a:pt x="40" y="40"/>
                    </a:lnTo>
                    <a:lnTo>
                      <a:pt x="42" y="40"/>
                    </a:lnTo>
                    <a:lnTo>
                      <a:pt x="42" y="42"/>
                    </a:lnTo>
                    <a:lnTo>
                      <a:pt x="24" y="42"/>
                    </a:lnTo>
                    <a:lnTo>
                      <a:pt x="24" y="40"/>
                    </a:lnTo>
                    <a:lnTo>
                      <a:pt x="26" y="40"/>
                    </a:lnTo>
                    <a:lnTo>
                      <a:pt x="28" y="40"/>
                    </a:lnTo>
                    <a:lnTo>
                      <a:pt x="28" y="38"/>
                    </a:lnTo>
                    <a:lnTo>
                      <a:pt x="30" y="36"/>
                    </a:lnTo>
                    <a:lnTo>
                      <a:pt x="30" y="32"/>
                    </a:lnTo>
                    <a:lnTo>
                      <a:pt x="30" y="16"/>
                    </a:lnTo>
                    <a:lnTo>
                      <a:pt x="30" y="12"/>
                    </a:lnTo>
                    <a:lnTo>
                      <a:pt x="28" y="8"/>
                    </a:lnTo>
                    <a:lnTo>
                      <a:pt x="26" y="8"/>
                    </a:lnTo>
                    <a:lnTo>
                      <a:pt x="24" y="6"/>
                    </a:lnTo>
                    <a:lnTo>
                      <a:pt x="18" y="8"/>
                    </a:lnTo>
                    <a:lnTo>
                      <a:pt x="14" y="12"/>
                    </a:lnTo>
                    <a:lnTo>
                      <a:pt x="14" y="32"/>
                    </a:lnTo>
                    <a:lnTo>
                      <a:pt x="14" y="36"/>
                    </a:lnTo>
                    <a:lnTo>
                      <a:pt x="14" y="38"/>
                    </a:lnTo>
                    <a:lnTo>
                      <a:pt x="14" y="40"/>
                    </a:lnTo>
                    <a:lnTo>
                      <a:pt x="16" y="40"/>
                    </a:lnTo>
                    <a:lnTo>
                      <a:pt x="18" y="40"/>
                    </a:lnTo>
                    <a:lnTo>
                      <a:pt x="18" y="42"/>
                    </a:lnTo>
                    <a:lnTo>
                      <a:pt x="0" y="42"/>
                    </a:lnTo>
                    <a:lnTo>
                      <a:pt x="0" y="40"/>
                    </a:lnTo>
                    <a:lnTo>
                      <a:pt x="2" y="40"/>
                    </a:lnTo>
                    <a:lnTo>
                      <a:pt x="4" y="40"/>
                    </a:lnTo>
                    <a:lnTo>
                      <a:pt x="4" y="38"/>
                    </a:lnTo>
                    <a:lnTo>
                      <a:pt x="6" y="36"/>
                    </a:lnTo>
                    <a:lnTo>
                      <a:pt x="6" y="32"/>
                    </a:lnTo>
                    <a:lnTo>
                      <a:pt x="6" y="18"/>
                    </a:lnTo>
                    <a:lnTo>
                      <a:pt x="6" y="12"/>
                    </a:lnTo>
                    <a:lnTo>
                      <a:pt x="6" y="8"/>
                    </a:lnTo>
                    <a:lnTo>
                      <a:pt x="4" y="6"/>
                    </a:lnTo>
                    <a:lnTo>
                      <a:pt x="2" y="6"/>
                    </a:lnTo>
                    <a:lnTo>
                      <a:pt x="0" y="6"/>
                    </a:lnTo>
                    <a:lnTo>
                      <a:pt x="12" y="0"/>
                    </a:lnTo>
                    <a:lnTo>
                      <a:pt x="14" y="0"/>
                    </a:lnTo>
                    <a:lnTo>
                      <a:pt x="14" y="10"/>
                    </a:lnTo>
                    <a:close/>
                  </a:path>
                </a:pathLst>
              </a:custGeom>
              <a:solidFill>
                <a:srgbClr val="000000"/>
              </a:solidFill>
              <a:ln w="0">
                <a:solidFill>
                  <a:srgbClr val="000000"/>
                </a:solidFill>
                <a:round/>
                <a:headEnd/>
                <a:tailEnd/>
              </a:ln>
            </p:spPr>
            <p:txBody>
              <a:bodyPr/>
              <a:lstStyle/>
              <a:p>
                <a:endParaRPr lang="en-CA"/>
              </a:p>
            </p:txBody>
          </p:sp>
          <p:sp>
            <p:nvSpPr>
              <p:cNvPr id="15404" name="Freeform 304"/>
              <p:cNvSpPr>
                <a:spLocks noEditPoints="1"/>
              </p:cNvSpPr>
              <p:nvPr/>
            </p:nvSpPr>
            <p:spPr bwMode="auto">
              <a:xfrm>
                <a:off x="3396" y="2136"/>
                <a:ext cx="32" cy="42"/>
              </a:xfrm>
              <a:custGeom>
                <a:avLst/>
                <a:gdLst>
                  <a:gd name="T0" fmla="*/ 6 w 32"/>
                  <a:gd name="T1" fmla="*/ 16 h 42"/>
                  <a:gd name="T2" fmla="*/ 8 w 32"/>
                  <a:gd name="T3" fmla="*/ 24 h 42"/>
                  <a:gd name="T4" fmla="*/ 10 w 32"/>
                  <a:gd name="T5" fmla="*/ 30 h 42"/>
                  <a:gd name="T6" fmla="*/ 16 w 32"/>
                  <a:gd name="T7" fmla="*/ 34 h 42"/>
                  <a:gd name="T8" fmla="*/ 20 w 32"/>
                  <a:gd name="T9" fmla="*/ 34 h 42"/>
                  <a:gd name="T10" fmla="*/ 24 w 32"/>
                  <a:gd name="T11" fmla="*/ 34 h 42"/>
                  <a:gd name="T12" fmla="*/ 28 w 32"/>
                  <a:gd name="T13" fmla="*/ 32 h 42"/>
                  <a:gd name="T14" fmla="*/ 30 w 32"/>
                  <a:gd name="T15" fmla="*/ 30 h 42"/>
                  <a:gd name="T16" fmla="*/ 32 w 32"/>
                  <a:gd name="T17" fmla="*/ 26 h 42"/>
                  <a:gd name="T18" fmla="*/ 32 w 32"/>
                  <a:gd name="T19" fmla="*/ 26 h 42"/>
                  <a:gd name="T20" fmla="*/ 32 w 32"/>
                  <a:gd name="T21" fmla="*/ 32 h 42"/>
                  <a:gd name="T22" fmla="*/ 28 w 32"/>
                  <a:gd name="T23" fmla="*/ 38 h 42"/>
                  <a:gd name="T24" fmla="*/ 22 w 32"/>
                  <a:gd name="T25" fmla="*/ 40 h 42"/>
                  <a:gd name="T26" fmla="*/ 16 w 32"/>
                  <a:gd name="T27" fmla="*/ 42 h 42"/>
                  <a:gd name="T28" fmla="*/ 10 w 32"/>
                  <a:gd name="T29" fmla="*/ 40 h 42"/>
                  <a:gd name="T30" fmla="*/ 4 w 32"/>
                  <a:gd name="T31" fmla="*/ 36 h 42"/>
                  <a:gd name="T32" fmla="*/ 2 w 32"/>
                  <a:gd name="T33" fmla="*/ 32 h 42"/>
                  <a:gd name="T34" fmla="*/ 0 w 32"/>
                  <a:gd name="T35" fmla="*/ 28 h 42"/>
                  <a:gd name="T36" fmla="*/ 0 w 32"/>
                  <a:gd name="T37" fmla="*/ 22 h 42"/>
                  <a:gd name="T38" fmla="*/ 0 w 32"/>
                  <a:gd name="T39" fmla="*/ 16 h 42"/>
                  <a:gd name="T40" fmla="*/ 2 w 32"/>
                  <a:gd name="T41" fmla="*/ 10 h 42"/>
                  <a:gd name="T42" fmla="*/ 6 w 32"/>
                  <a:gd name="T43" fmla="*/ 6 h 42"/>
                  <a:gd name="T44" fmla="*/ 8 w 32"/>
                  <a:gd name="T45" fmla="*/ 4 h 42"/>
                  <a:gd name="T46" fmla="*/ 14 w 32"/>
                  <a:gd name="T47" fmla="*/ 2 h 42"/>
                  <a:gd name="T48" fmla="*/ 18 w 32"/>
                  <a:gd name="T49" fmla="*/ 0 h 42"/>
                  <a:gd name="T50" fmla="*/ 24 w 32"/>
                  <a:gd name="T51" fmla="*/ 2 h 42"/>
                  <a:gd name="T52" fmla="*/ 28 w 32"/>
                  <a:gd name="T53" fmla="*/ 6 h 42"/>
                  <a:gd name="T54" fmla="*/ 32 w 32"/>
                  <a:gd name="T55" fmla="*/ 10 h 42"/>
                  <a:gd name="T56" fmla="*/ 32 w 32"/>
                  <a:gd name="T57" fmla="*/ 16 h 42"/>
                  <a:gd name="T58" fmla="*/ 6 w 32"/>
                  <a:gd name="T59" fmla="*/ 16 h 42"/>
                  <a:gd name="T60" fmla="*/ 6 w 32"/>
                  <a:gd name="T61" fmla="*/ 14 h 42"/>
                  <a:gd name="T62" fmla="*/ 24 w 32"/>
                  <a:gd name="T63" fmla="*/ 14 h 42"/>
                  <a:gd name="T64" fmla="*/ 24 w 32"/>
                  <a:gd name="T65" fmla="*/ 10 h 42"/>
                  <a:gd name="T66" fmla="*/ 22 w 32"/>
                  <a:gd name="T67" fmla="*/ 8 h 42"/>
                  <a:gd name="T68" fmla="*/ 22 w 32"/>
                  <a:gd name="T69" fmla="*/ 6 h 42"/>
                  <a:gd name="T70" fmla="*/ 20 w 32"/>
                  <a:gd name="T71" fmla="*/ 6 h 42"/>
                  <a:gd name="T72" fmla="*/ 18 w 32"/>
                  <a:gd name="T73" fmla="*/ 4 h 42"/>
                  <a:gd name="T74" fmla="*/ 16 w 32"/>
                  <a:gd name="T75" fmla="*/ 4 h 42"/>
                  <a:gd name="T76" fmla="*/ 12 w 32"/>
                  <a:gd name="T77" fmla="*/ 4 h 42"/>
                  <a:gd name="T78" fmla="*/ 10 w 32"/>
                  <a:gd name="T79" fmla="*/ 6 h 42"/>
                  <a:gd name="T80" fmla="*/ 8 w 32"/>
                  <a:gd name="T81" fmla="*/ 10 h 42"/>
                  <a:gd name="T82" fmla="*/ 6 w 32"/>
                  <a:gd name="T83" fmla="*/ 14 h 4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2"/>
                  <a:gd name="T127" fmla="*/ 0 h 42"/>
                  <a:gd name="T128" fmla="*/ 32 w 32"/>
                  <a:gd name="T129" fmla="*/ 42 h 4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2" h="42">
                    <a:moveTo>
                      <a:pt x="6" y="16"/>
                    </a:moveTo>
                    <a:lnTo>
                      <a:pt x="8" y="24"/>
                    </a:lnTo>
                    <a:lnTo>
                      <a:pt x="10" y="30"/>
                    </a:lnTo>
                    <a:lnTo>
                      <a:pt x="16" y="34"/>
                    </a:lnTo>
                    <a:lnTo>
                      <a:pt x="20" y="34"/>
                    </a:lnTo>
                    <a:lnTo>
                      <a:pt x="24" y="34"/>
                    </a:lnTo>
                    <a:lnTo>
                      <a:pt x="28" y="32"/>
                    </a:lnTo>
                    <a:lnTo>
                      <a:pt x="30" y="30"/>
                    </a:lnTo>
                    <a:lnTo>
                      <a:pt x="32" y="26"/>
                    </a:lnTo>
                    <a:lnTo>
                      <a:pt x="32" y="32"/>
                    </a:lnTo>
                    <a:lnTo>
                      <a:pt x="28" y="38"/>
                    </a:lnTo>
                    <a:lnTo>
                      <a:pt x="22" y="40"/>
                    </a:lnTo>
                    <a:lnTo>
                      <a:pt x="16" y="42"/>
                    </a:lnTo>
                    <a:lnTo>
                      <a:pt x="10" y="40"/>
                    </a:lnTo>
                    <a:lnTo>
                      <a:pt x="4" y="36"/>
                    </a:lnTo>
                    <a:lnTo>
                      <a:pt x="2" y="32"/>
                    </a:lnTo>
                    <a:lnTo>
                      <a:pt x="0" y="28"/>
                    </a:lnTo>
                    <a:lnTo>
                      <a:pt x="0" y="22"/>
                    </a:lnTo>
                    <a:lnTo>
                      <a:pt x="0" y="16"/>
                    </a:lnTo>
                    <a:lnTo>
                      <a:pt x="2" y="10"/>
                    </a:lnTo>
                    <a:lnTo>
                      <a:pt x="6" y="6"/>
                    </a:lnTo>
                    <a:lnTo>
                      <a:pt x="8" y="4"/>
                    </a:lnTo>
                    <a:lnTo>
                      <a:pt x="14" y="2"/>
                    </a:lnTo>
                    <a:lnTo>
                      <a:pt x="18" y="0"/>
                    </a:lnTo>
                    <a:lnTo>
                      <a:pt x="24" y="2"/>
                    </a:lnTo>
                    <a:lnTo>
                      <a:pt x="28" y="6"/>
                    </a:lnTo>
                    <a:lnTo>
                      <a:pt x="32" y="10"/>
                    </a:lnTo>
                    <a:lnTo>
                      <a:pt x="32" y="16"/>
                    </a:lnTo>
                    <a:lnTo>
                      <a:pt x="6" y="16"/>
                    </a:lnTo>
                    <a:close/>
                    <a:moveTo>
                      <a:pt x="6" y="14"/>
                    </a:moveTo>
                    <a:lnTo>
                      <a:pt x="24" y="14"/>
                    </a:lnTo>
                    <a:lnTo>
                      <a:pt x="24" y="10"/>
                    </a:lnTo>
                    <a:lnTo>
                      <a:pt x="22" y="8"/>
                    </a:lnTo>
                    <a:lnTo>
                      <a:pt x="22" y="6"/>
                    </a:lnTo>
                    <a:lnTo>
                      <a:pt x="20" y="6"/>
                    </a:lnTo>
                    <a:lnTo>
                      <a:pt x="18" y="4"/>
                    </a:lnTo>
                    <a:lnTo>
                      <a:pt x="16" y="4"/>
                    </a:lnTo>
                    <a:lnTo>
                      <a:pt x="12" y="4"/>
                    </a:lnTo>
                    <a:lnTo>
                      <a:pt x="10" y="6"/>
                    </a:lnTo>
                    <a:lnTo>
                      <a:pt x="8" y="10"/>
                    </a:lnTo>
                    <a:lnTo>
                      <a:pt x="6" y="14"/>
                    </a:lnTo>
                    <a:close/>
                  </a:path>
                </a:pathLst>
              </a:custGeom>
              <a:solidFill>
                <a:srgbClr val="000000"/>
              </a:solidFill>
              <a:ln w="0">
                <a:solidFill>
                  <a:srgbClr val="000000"/>
                </a:solidFill>
                <a:round/>
                <a:headEnd/>
                <a:tailEnd/>
              </a:ln>
            </p:spPr>
            <p:txBody>
              <a:bodyPr/>
              <a:lstStyle/>
              <a:p>
                <a:endParaRPr lang="en-CA"/>
              </a:p>
            </p:txBody>
          </p:sp>
          <p:sp>
            <p:nvSpPr>
              <p:cNvPr id="15405" name="Freeform 305"/>
              <p:cNvSpPr>
                <a:spLocks/>
              </p:cNvSpPr>
              <p:nvPr/>
            </p:nvSpPr>
            <p:spPr bwMode="auto">
              <a:xfrm>
                <a:off x="3438" y="2136"/>
                <a:ext cx="26" cy="42"/>
              </a:xfrm>
              <a:custGeom>
                <a:avLst/>
                <a:gdLst>
                  <a:gd name="T0" fmla="*/ 22 w 26"/>
                  <a:gd name="T1" fmla="*/ 0 h 42"/>
                  <a:gd name="T2" fmla="*/ 22 w 26"/>
                  <a:gd name="T3" fmla="*/ 14 h 42"/>
                  <a:gd name="T4" fmla="*/ 22 w 26"/>
                  <a:gd name="T5" fmla="*/ 14 h 42"/>
                  <a:gd name="T6" fmla="*/ 20 w 26"/>
                  <a:gd name="T7" fmla="*/ 10 h 42"/>
                  <a:gd name="T8" fmla="*/ 18 w 26"/>
                  <a:gd name="T9" fmla="*/ 6 h 42"/>
                  <a:gd name="T10" fmla="*/ 14 w 26"/>
                  <a:gd name="T11" fmla="*/ 4 h 42"/>
                  <a:gd name="T12" fmla="*/ 12 w 26"/>
                  <a:gd name="T13" fmla="*/ 4 h 42"/>
                  <a:gd name="T14" fmla="*/ 8 w 26"/>
                  <a:gd name="T15" fmla="*/ 4 h 42"/>
                  <a:gd name="T16" fmla="*/ 6 w 26"/>
                  <a:gd name="T17" fmla="*/ 6 h 42"/>
                  <a:gd name="T18" fmla="*/ 6 w 26"/>
                  <a:gd name="T19" fmla="*/ 6 h 42"/>
                  <a:gd name="T20" fmla="*/ 4 w 26"/>
                  <a:gd name="T21" fmla="*/ 8 h 42"/>
                  <a:gd name="T22" fmla="*/ 4 w 26"/>
                  <a:gd name="T23" fmla="*/ 10 h 42"/>
                  <a:gd name="T24" fmla="*/ 6 w 26"/>
                  <a:gd name="T25" fmla="*/ 12 h 42"/>
                  <a:gd name="T26" fmla="*/ 8 w 26"/>
                  <a:gd name="T27" fmla="*/ 14 h 42"/>
                  <a:gd name="T28" fmla="*/ 10 w 26"/>
                  <a:gd name="T29" fmla="*/ 16 h 42"/>
                  <a:gd name="T30" fmla="*/ 16 w 26"/>
                  <a:gd name="T31" fmla="*/ 20 h 42"/>
                  <a:gd name="T32" fmla="*/ 22 w 26"/>
                  <a:gd name="T33" fmla="*/ 22 h 42"/>
                  <a:gd name="T34" fmla="*/ 24 w 26"/>
                  <a:gd name="T35" fmla="*/ 26 h 42"/>
                  <a:gd name="T36" fmla="*/ 26 w 26"/>
                  <a:gd name="T37" fmla="*/ 30 h 42"/>
                  <a:gd name="T38" fmla="*/ 24 w 26"/>
                  <a:gd name="T39" fmla="*/ 36 h 42"/>
                  <a:gd name="T40" fmla="*/ 22 w 26"/>
                  <a:gd name="T41" fmla="*/ 38 h 42"/>
                  <a:gd name="T42" fmla="*/ 18 w 26"/>
                  <a:gd name="T43" fmla="*/ 42 h 42"/>
                  <a:gd name="T44" fmla="*/ 12 w 26"/>
                  <a:gd name="T45" fmla="*/ 42 h 42"/>
                  <a:gd name="T46" fmla="*/ 8 w 26"/>
                  <a:gd name="T47" fmla="*/ 42 h 42"/>
                  <a:gd name="T48" fmla="*/ 4 w 26"/>
                  <a:gd name="T49" fmla="*/ 40 h 42"/>
                  <a:gd name="T50" fmla="*/ 2 w 26"/>
                  <a:gd name="T51" fmla="*/ 40 h 42"/>
                  <a:gd name="T52" fmla="*/ 2 w 26"/>
                  <a:gd name="T53" fmla="*/ 40 h 42"/>
                  <a:gd name="T54" fmla="*/ 0 w 26"/>
                  <a:gd name="T55" fmla="*/ 40 h 42"/>
                  <a:gd name="T56" fmla="*/ 0 w 26"/>
                  <a:gd name="T57" fmla="*/ 42 h 42"/>
                  <a:gd name="T58" fmla="*/ 0 w 26"/>
                  <a:gd name="T59" fmla="*/ 42 h 42"/>
                  <a:gd name="T60" fmla="*/ 0 w 26"/>
                  <a:gd name="T61" fmla="*/ 28 h 42"/>
                  <a:gd name="T62" fmla="*/ 0 w 26"/>
                  <a:gd name="T63" fmla="*/ 28 h 42"/>
                  <a:gd name="T64" fmla="*/ 2 w 26"/>
                  <a:gd name="T65" fmla="*/ 34 h 42"/>
                  <a:gd name="T66" fmla="*/ 4 w 26"/>
                  <a:gd name="T67" fmla="*/ 36 h 42"/>
                  <a:gd name="T68" fmla="*/ 8 w 26"/>
                  <a:gd name="T69" fmla="*/ 38 h 42"/>
                  <a:gd name="T70" fmla="*/ 12 w 26"/>
                  <a:gd name="T71" fmla="*/ 40 h 42"/>
                  <a:gd name="T72" fmla="*/ 16 w 26"/>
                  <a:gd name="T73" fmla="*/ 38 h 42"/>
                  <a:gd name="T74" fmla="*/ 18 w 26"/>
                  <a:gd name="T75" fmla="*/ 38 h 42"/>
                  <a:gd name="T76" fmla="*/ 18 w 26"/>
                  <a:gd name="T77" fmla="*/ 36 h 42"/>
                  <a:gd name="T78" fmla="*/ 20 w 26"/>
                  <a:gd name="T79" fmla="*/ 34 h 42"/>
                  <a:gd name="T80" fmla="*/ 18 w 26"/>
                  <a:gd name="T81" fmla="*/ 30 h 42"/>
                  <a:gd name="T82" fmla="*/ 18 w 26"/>
                  <a:gd name="T83" fmla="*/ 28 h 42"/>
                  <a:gd name="T84" fmla="*/ 14 w 26"/>
                  <a:gd name="T85" fmla="*/ 26 h 42"/>
                  <a:gd name="T86" fmla="*/ 10 w 26"/>
                  <a:gd name="T87" fmla="*/ 24 h 42"/>
                  <a:gd name="T88" fmla="*/ 4 w 26"/>
                  <a:gd name="T89" fmla="*/ 20 h 42"/>
                  <a:gd name="T90" fmla="*/ 2 w 26"/>
                  <a:gd name="T91" fmla="*/ 18 h 42"/>
                  <a:gd name="T92" fmla="*/ 0 w 26"/>
                  <a:gd name="T93" fmla="*/ 16 h 42"/>
                  <a:gd name="T94" fmla="*/ 0 w 26"/>
                  <a:gd name="T95" fmla="*/ 12 h 42"/>
                  <a:gd name="T96" fmla="*/ 0 w 26"/>
                  <a:gd name="T97" fmla="*/ 8 h 42"/>
                  <a:gd name="T98" fmla="*/ 2 w 26"/>
                  <a:gd name="T99" fmla="*/ 4 h 42"/>
                  <a:gd name="T100" fmla="*/ 6 w 26"/>
                  <a:gd name="T101" fmla="*/ 2 h 42"/>
                  <a:gd name="T102" fmla="*/ 12 w 26"/>
                  <a:gd name="T103" fmla="*/ 0 h 42"/>
                  <a:gd name="T104" fmla="*/ 14 w 26"/>
                  <a:gd name="T105" fmla="*/ 2 h 42"/>
                  <a:gd name="T106" fmla="*/ 16 w 26"/>
                  <a:gd name="T107" fmla="*/ 2 h 42"/>
                  <a:gd name="T108" fmla="*/ 18 w 26"/>
                  <a:gd name="T109" fmla="*/ 2 h 42"/>
                  <a:gd name="T110" fmla="*/ 20 w 26"/>
                  <a:gd name="T111" fmla="*/ 2 h 42"/>
                  <a:gd name="T112" fmla="*/ 20 w 26"/>
                  <a:gd name="T113" fmla="*/ 2 h 42"/>
                  <a:gd name="T114" fmla="*/ 20 w 26"/>
                  <a:gd name="T115" fmla="*/ 2 h 42"/>
                  <a:gd name="T116" fmla="*/ 22 w 26"/>
                  <a:gd name="T117" fmla="*/ 2 h 42"/>
                  <a:gd name="T118" fmla="*/ 22 w 26"/>
                  <a:gd name="T119" fmla="*/ 0 h 42"/>
                  <a:gd name="T120" fmla="*/ 22 w 26"/>
                  <a:gd name="T121" fmla="*/ 0 h 4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6"/>
                  <a:gd name="T184" fmla="*/ 0 h 42"/>
                  <a:gd name="T185" fmla="*/ 26 w 26"/>
                  <a:gd name="T186" fmla="*/ 42 h 42"/>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6" h="42">
                    <a:moveTo>
                      <a:pt x="22" y="0"/>
                    </a:moveTo>
                    <a:lnTo>
                      <a:pt x="22" y="14"/>
                    </a:lnTo>
                    <a:lnTo>
                      <a:pt x="20" y="10"/>
                    </a:lnTo>
                    <a:lnTo>
                      <a:pt x="18" y="6"/>
                    </a:lnTo>
                    <a:lnTo>
                      <a:pt x="14" y="4"/>
                    </a:lnTo>
                    <a:lnTo>
                      <a:pt x="12" y="4"/>
                    </a:lnTo>
                    <a:lnTo>
                      <a:pt x="8" y="4"/>
                    </a:lnTo>
                    <a:lnTo>
                      <a:pt x="6" y="6"/>
                    </a:lnTo>
                    <a:lnTo>
                      <a:pt x="4" y="8"/>
                    </a:lnTo>
                    <a:lnTo>
                      <a:pt x="4" y="10"/>
                    </a:lnTo>
                    <a:lnTo>
                      <a:pt x="6" y="12"/>
                    </a:lnTo>
                    <a:lnTo>
                      <a:pt x="8" y="14"/>
                    </a:lnTo>
                    <a:lnTo>
                      <a:pt x="10" y="16"/>
                    </a:lnTo>
                    <a:lnTo>
                      <a:pt x="16" y="20"/>
                    </a:lnTo>
                    <a:lnTo>
                      <a:pt x="22" y="22"/>
                    </a:lnTo>
                    <a:lnTo>
                      <a:pt x="24" y="26"/>
                    </a:lnTo>
                    <a:lnTo>
                      <a:pt x="26" y="30"/>
                    </a:lnTo>
                    <a:lnTo>
                      <a:pt x="24" y="36"/>
                    </a:lnTo>
                    <a:lnTo>
                      <a:pt x="22" y="38"/>
                    </a:lnTo>
                    <a:lnTo>
                      <a:pt x="18" y="42"/>
                    </a:lnTo>
                    <a:lnTo>
                      <a:pt x="12" y="42"/>
                    </a:lnTo>
                    <a:lnTo>
                      <a:pt x="8" y="42"/>
                    </a:lnTo>
                    <a:lnTo>
                      <a:pt x="4" y="40"/>
                    </a:lnTo>
                    <a:lnTo>
                      <a:pt x="2" y="40"/>
                    </a:lnTo>
                    <a:lnTo>
                      <a:pt x="0" y="40"/>
                    </a:lnTo>
                    <a:lnTo>
                      <a:pt x="0" y="42"/>
                    </a:lnTo>
                    <a:lnTo>
                      <a:pt x="0" y="28"/>
                    </a:lnTo>
                    <a:lnTo>
                      <a:pt x="2" y="34"/>
                    </a:lnTo>
                    <a:lnTo>
                      <a:pt x="4" y="36"/>
                    </a:lnTo>
                    <a:lnTo>
                      <a:pt x="8" y="38"/>
                    </a:lnTo>
                    <a:lnTo>
                      <a:pt x="12" y="40"/>
                    </a:lnTo>
                    <a:lnTo>
                      <a:pt x="16" y="38"/>
                    </a:lnTo>
                    <a:lnTo>
                      <a:pt x="18" y="38"/>
                    </a:lnTo>
                    <a:lnTo>
                      <a:pt x="18" y="36"/>
                    </a:lnTo>
                    <a:lnTo>
                      <a:pt x="20" y="34"/>
                    </a:lnTo>
                    <a:lnTo>
                      <a:pt x="18" y="30"/>
                    </a:lnTo>
                    <a:lnTo>
                      <a:pt x="18" y="28"/>
                    </a:lnTo>
                    <a:lnTo>
                      <a:pt x="14" y="26"/>
                    </a:lnTo>
                    <a:lnTo>
                      <a:pt x="10" y="24"/>
                    </a:lnTo>
                    <a:lnTo>
                      <a:pt x="4" y="20"/>
                    </a:lnTo>
                    <a:lnTo>
                      <a:pt x="2" y="18"/>
                    </a:lnTo>
                    <a:lnTo>
                      <a:pt x="0" y="16"/>
                    </a:lnTo>
                    <a:lnTo>
                      <a:pt x="0" y="12"/>
                    </a:lnTo>
                    <a:lnTo>
                      <a:pt x="0" y="8"/>
                    </a:lnTo>
                    <a:lnTo>
                      <a:pt x="2" y="4"/>
                    </a:lnTo>
                    <a:lnTo>
                      <a:pt x="6" y="2"/>
                    </a:lnTo>
                    <a:lnTo>
                      <a:pt x="12" y="0"/>
                    </a:lnTo>
                    <a:lnTo>
                      <a:pt x="14" y="2"/>
                    </a:lnTo>
                    <a:lnTo>
                      <a:pt x="16" y="2"/>
                    </a:lnTo>
                    <a:lnTo>
                      <a:pt x="18" y="2"/>
                    </a:lnTo>
                    <a:lnTo>
                      <a:pt x="20" y="2"/>
                    </a:lnTo>
                    <a:lnTo>
                      <a:pt x="22" y="2"/>
                    </a:lnTo>
                    <a:lnTo>
                      <a:pt x="22" y="0"/>
                    </a:lnTo>
                    <a:close/>
                  </a:path>
                </a:pathLst>
              </a:custGeom>
              <a:solidFill>
                <a:srgbClr val="000000"/>
              </a:solidFill>
              <a:ln w="0">
                <a:solidFill>
                  <a:srgbClr val="000000"/>
                </a:solidFill>
                <a:round/>
                <a:headEnd/>
                <a:tailEnd/>
              </a:ln>
            </p:spPr>
            <p:txBody>
              <a:bodyPr/>
              <a:lstStyle/>
              <a:p>
                <a:endParaRPr lang="en-CA"/>
              </a:p>
            </p:txBody>
          </p:sp>
          <p:sp>
            <p:nvSpPr>
              <p:cNvPr id="15406" name="Freeform 306"/>
              <p:cNvSpPr>
                <a:spLocks noEditPoints="1"/>
              </p:cNvSpPr>
              <p:nvPr/>
            </p:nvSpPr>
            <p:spPr bwMode="auto">
              <a:xfrm>
                <a:off x="3470" y="2136"/>
                <a:ext cx="32" cy="42"/>
              </a:xfrm>
              <a:custGeom>
                <a:avLst/>
                <a:gdLst>
                  <a:gd name="T0" fmla="*/ 6 w 32"/>
                  <a:gd name="T1" fmla="*/ 16 h 42"/>
                  <a:gd name="T2" fmla="*/ 6 w 32"/>
                  <a:gd name="T3" fmla="*/ 24 h 42"/>
                  <a:gd name="T4" fmla="*/ 10 w 32"/>
                  <a:gd name="T5" fmla="*/ 30 h 42"/>
                  <a:gd name="T6" fmla="*/ 14 w 32"/>
                  <a:gd name="T7" fmla="*/ 34 h 42"/>
                  <a:gd name="T8" fmla="*/ 20 w 32"/>
                  <a:gd name="T9" fmla="*/ 34 h 42"/>
                  <a:gd name="T10" fmla="*/ 24 w 32"/>
                  <a:gd name="T11" fmla="*/ 34 h 42"/>
                  <a:gd name="T12" fmla="*/ 26 w 32"/>
                  <a:gd name="T13" fmla="*/ 32 h 42"/>
                  <a:gd name="T14" fmla="*/ 28 w 32"/>
                  <a:gd name="T15" fmla="*/ 30 h 42"/>
                  <a:gd name="T16" fmla="*/ 30 w 32"/>
                  <a:gd name="T17" fmla="*/ 26 h 42"/>
                  <a:gd name="T18" fmla="*/ 32 w 32"/>
                  <a:gd name="T19" fmla="*/ 26 h 42"/>
                  <a:gd name="T20" fmla="*/ 30 w 32"/>
                  <a:gd name="T21" fmla="*/ 32 h 42"/>
                  <a:gd name="T22" fmla="*/ 26 w 32"/>
                  <a:gd name="T23" fmla="*/ 38 h 42"/>
                  <a:gd name="T24" fmla="*/ 22 w 32"/>
                  <a:gd name="T25" fmla="*/ 40 h 42"/>
                  <a:gd name="T26" fmla="*/ 16 w 32"/>
                  <a:gd name="T27" fmla="*/ 42 h 42"/>
                  <a:gd name="T28" fmla="*/ 10 w 32"/>
                  <a:gd name="T29" fmla="*/ 40 h 42"/>
                  <a:gd name="T30" fmla="*/ 4 w 32"/>
                  <a:gd name="T31" fmla="*/ 36 h 42"/>
                  <a:gd name="T32" fmla="*/ 2 w 32"/>
                  <a:gd name="T33" fmla="*/ 32 h 42"/>
                  <a:gd name="T34" fmla="*/ 0 w 32"/>
                  <a:gd name="T35" fmla="*/ 28 h 42"/>
                  <a:gd name="T36" fmla="*/ 0 w 32"/>
                  <a:gd name="T37" fmla="*/ 22 h 42"/>
                  <a:gd name="T38" fmla="*/ 0 w 32"/>
                  <a:gd name="T39" fmla="*/ 16 h 42"/>
                  <a:gd name="T40" fmla="*/ 2 w 32"/>
                  <a:gd name="T41" fmla="*/ 10 h 42"/>
                  <a:gd name="T42" fmla="*/ 4 w 32"/>
                  <a:gd name="T43" fmla="*/ 6 h 42"/>
                  <a:gd name="T44" fmla="*/ 8 w 32"/>
                  <a:gd name="T45" fmla="*/ 4 h 42"/>
                  <a:gd name="T46" fmla="*/ 12 w 32"/>
                  <a:gd name="T47" fmla="*/ 2 h 42"/>
                  <a:gd name="T48" fmla="*/ 16 w 32"/>
                  <a:gd name="T49" fmla="*/ 0 h 42"/>
                  <a:gd name="T50" fmla="*/ 22 w 32"/>
                  <a:gd name="T51" fmla="*/ 2 h 42"/>
                  <a:gd name="T52" fmla="*/ 28 w 32"/>
                  <a:gd name="T53" fmla="*/ 6 h 42"/>
                  <a:gd name="T54" fmla="*/ 30 w 32"/>
                  <a:gd name="T55" fmla="*/ 10 h 42"/>
                  <a:gd name="T56" fmla="*/ 32 w 32"/>
                  <a:gd name="T57" fmla="*/ 16 h 42"/>
                  <a:gd name="T58" fmla="*/ 6 w 32"/>
                  <a:gd name="T59" fmla="*/ 16 h 42"/>
                  <a:gd name="T60" fmla="*/ 6 w 32"/>
                  <a:gd name="T61" fmla="*/ 14 h 42"/>
                  <a:gd name="T62" fmla="*/ 22 w 32"/>
                  <a:gd name="T63" fmla="*/ 14 h 42"/>
                  <a:gd name="T64" fmla="*/ 22 w 32"/>
                  <a:gd name="T65" fmla="*/ 10 h 42"/>
                  <a:gd name="T66" fmla="*/ 22 w 32"/>
                  <a:gd name="T67" fmla="*/ 8 h 42"/>
                  <a:gd name="T68" fmla="*/ 20 w 32"/>
                  <a:gd name="T69" fmla="*/ 6 h 42"/>
                  <a:gd name="T70" fmla="*/ 18 w 32"/>
                  <a:gd name="T71" fmla="*/ 6 h 42"/>
                  <a:gd name="T72" fmla="*/ 16 w 32"/>
                  <a:gd name="T73" fmla="*/ 4 h 42"/>
                  <a:gd name="T74" fmla="*/ 14 w 32"/>
                  <a:gd name="T75" fmla="*/ 4 h 42"/>
                  <a:gd name="T76" fmla="*/ 12 w 32"/>
                  <a:gd name="T77" fmla="*/ 4 h 42"/>
                  <a:gd name="T78" fmla="*/ 8 w 32"/>
                  <a:gd name="T79" fmla="*/ 6 h 42"/>
                  <a:gd name="T80" fmla="*/ 6 w 32"/>
                  <a:gd name="T81" fmla="*/ 10 h 42"/>
                  <a:gd name="T82" fmla="*/ 6 w 32"/>
                  <a:gd name="T83" fmla="*/ 14 h 4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2"/>
                  <a:gd name="T127" fmla="*/ 0 h 42"/>
                  <a:gd name="T128" fmla="*/ 32 w 32"/>
                  <a:gd name="T129" fmla="*/ 42 h 4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2" h="42">
                    <a:moveTo>
                      <a:pt x="6" y="16"/>
                    </a:moveTo>
                    <a:lnTo>
                      <a:pt x="6" y="24"/>
                    </a:lnTo>
                    <a:lnTo>
                      <a:pt x="10" y="30"/>
                    </a:lnTo>
                    <a:lnTo>
                      <a:pt x="14" y="34"/>
                    </a:lnTo>
                    <a:lnTo>
                      <a:pt x="20" y="34"/>
                    </a:lnTo>
                    <a:lnTo>
                      <a:pt x="24" y="34"/>
                    </a:lnTo>
                    <a:lnTo>
                      <a:pt x="26" y="32"/>
                    </a:lnTo>
                    <a:lnTo>
                      <a:pt x="28" y="30"/>
                    </a:lnTo>
                    <a:lnTo>
                      <a:pt x="30" y="26"/>
                    </a:lnTo>
                    <a:lnTo>
                      <a:pt x="32" y="26"/>
                    </a:lnTo>
                    <a:lnTo>
                      <a:pt x="30" y="32"/>
                    </a:lnTo>
                    <a:lnTo>
                      <a:pt x="26" y="38"/>
                    </a:lnTo>
                    <a:lnTo>
                      <a:pt x="22" y="40"/>
                    </a:lnTo>
                    <a:lnTo>
                      <a:pt x="16" y="42"/>
                    </a:lnTo>
                    <a:lnTo>
                      <a:pt x="10" y="40"/>
                    </a:lnTo>
                    <a:lnTo>
                      <a:pt x="4" y="36"/>
                    </a:lnTo>
                    <a:lnTo>
                      <a:pt x="2" y="32"/>
                    </a:lnTo>
                    <a:lnTo>
                      <a:pt x="0" y="28"/>
                    </a:lnTo>
                    <a:lnTo>
                      <a:pt x="0" y="22"/>
                    </a:lnTo>
                    <a:lnTo>
                      <a:pt x="0" y="16"/>
                    </a:lnTo>
                    <a:lnTo>
                      <a:pt x="2" y="10"/>
                    </a:lnTo>
                    <a:lnTo>
                      <a:pt x="4" y="6"/>
                    </a:lnTo>
                    <a:lnTo>
                      <a:pt x="8" y="4"/>
                    </a:lnTo>
                    <a:lnTo>
                      <a:pt x="12" y="2"/>
                    </a:lnTo>
                    <a:lnTo>
                      <a:pt x="16" y="0"/>
                    </a:lnTo>
                    <a:lnTo>
                      <a:pt x="22" y="2"/>
                    </a:lnTo>
                    <a:lnTo>
                      <a:pt x="28" y="6"/>
                    </a:lnTo>
                    <a:lnTo>
                      <a:pt x="30" y="10"/>
                    </a:lnTo>
                    <a:lnTo>
                      <a:pt x="32" y="16"/>
                    </a:lnTo>
                    <a:lnTo>
                      <a:pt x="6" y="16"/>
                    </a:lnTo>
                    <a:close/>
                    <a:moveTo>
                      <a:pt x="6" y="14"/>
                    </a:moveTo>
                    <a:lnTo>
                      <a:pt x="22" y="14"/>
                    </a:lnTo>
                    <a:lnTo>
                      <a:pt x="22" y="10"/>
                    </a:lnTo>
                    <a:lnTo>
                      <a:pt x="22" y="8"/>
                    </a:lnTo>
                    <a:lnTo>
                      <a:pt x="20" y="6"/>
                    </a:lnTo>
                    <a:lnTo>
                      <a:pt x="18" y="6"/>
                    </a:lnTo>
                    <a:lnTo>
                      <a:pt x="16" y="4"/>
                    </a:lnTo>
                    <a:lnTo>
                      <a:pt x="14" y="4"/>
                    </a:lnTo>
                    <a:lnTo>
                      <a:pt x="12" y="4"/>
                    </a:lnTo>
                    <a:lnTo>
                      <a:pt x="8" y="6"/>
                    </a:lnTo>
                    <a:lnTo>
                      <a:pt x="6" y="10"/>
                    </a:lnTo>
                    <a:lnTo>
                      <a:pt x="6" y="14"/>
                    </a:lnTo>
                    <a:close/>
                  </a:path>
                </a:pathLst>
              </a:custGeom>
              <a:solidFill>
                <a:srgbClr val="000000"/>
              </a:solidFill>
              <a:ln w="0">
                <a:solidFill>
                  <a:srgbClr val="000000"/>
                </a:solidFill>
                <a:round/>
                <a:headEnd/>
                <a:tailEnd/>
              </a:ln>
            </p:spPr>
            <p:txBody>
              <a:bodyPr/>
              <a:lstStyle/>
              <a:p>
                <a:endParaRPr lang="en-CA"/>
              </a:p>
            </p:txBody>
          </p:sp>
          <p:sp>
            <p:nvSpPr>
              <p:cNvPr id="15407" name="Rectangle 307"/>
              <p:cNvSpPr>
                <a:spLocks noChangeArrowheads="1"/>
              </p:cNvSpPr>
              <p:nvPr/>
            </p:nvSpPr>
            <p:spPr bwMode="auto">
              <a:xfrm>
                <a:off x="3528" y="2104"/>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408" name="Freeform 308"/>
              <p:cNvSpPr>
                <a:spLocks/>
              </p:cNvSpPr>
              <p:nvPr/>
            </p:nvSpPr>
            <p:spPr bwMode="auto">
              <a:xfrm>
                <a:off x="3672" y="2116"/>
                <a:ext cx="36" cy="62"/>
              </a:xfrm>
              <a:custGeom>
                <a:avLst/>
                <a:gdLst>
                  <a:gd name="T0" fmla="*/ 16 w 36"/>
                  <a:gd name="T1" fmla="*/ 24 h 62"/>
                  <a:gd name="T2" fmla="*/ 16 w 36"/>
                  <a:gd name="T3" fmla="*/ 52 h 62"/>
                  <a:gd name="T4" fmla="*/ 16 w 36"/>
                  <a:gd name="T5" fmla="*/ 56 h 62"/>
                  <a:gd name="T6" fmla="*/ 16 w 36"/>
                  <a:gd name="T7" fmla="*/ 58 h 62"/>
                  <a:gd name="T8" fmla="*/ 18 w 36"/>
                  <a:gd name="T9" fmla="*/ 60 h 62"/>
                  <a:gd name="T10" fmla="*/ 20 w 36"/>
                  <a:gd name="T11" fmla="*/ 60 h 62"/>
                  <a:gd name="T12" fmla="*/ 24 w 36"/>
                  <a:gd name="T13" fmla="*/ 60 h 62"/>
                  <a:gd name="T14" fmla="*/ 24 w 36"/>
                  <a:gd name="T15" fmla="*/ 62 h 62"/>
                  <a:gd name="T16" fmla="*/ 0 w 36"/>
                  <a:gd name="T17" fmla="*/ 62 h 62"/>
                  <a:gd name="T18" fmla="*/ 0 w 36"/>
                  <a:gd name="T19" fmla="*/ 60 h 62"/>
                  <a:gd name="T20" fmla="*/ 2 w 36"/>
                  <a:gd name="T21" fmla="*/ 60 h 62"/>
                  <a:gd name="T22" fmla="*/ 4 w 36"/>
                  <a:gd name="T23" fmla="*/ 60 h 62"/>
                  <a:gd name="T24" fmla="*/ 6 w 36"/>
                  <a:gd name="T25" fmla="*/ 60 h 62"/>
                  <a:gd name="T26" fmla="*/ 6 w 36"/>
                  <a:gd name="T27" fmla="*/ 58 h 62"/>
                  <a:gd name="T28" fmla="*/ 8 w 36"/>
                  <a:gd name="T29" fmla="*/ 56 h 62"/>
                  <a:gd name="T30" fmla="*/ 8 w 36"/>
                  <a:gd name="T31" fmla="*/ 54 h 62"/>
                  <a:gd name="T32" fmla="*/ 8 w 36"/>
                  <a:gd name="T33" fmla="*/ 52 h 62"/>
                  <a:gd name="T34" fmla="*/ 8 w 36"/>
                  <a:gd name="T35" fmla="*/ 24 h 62"/>
                  <a:gd name="T36" fmla="*/ 0 w 36"/>
                  <a:gd name="T37" fmla="*/ 24 h 62"/>
                  <a:gd name="T38" fmla="*/ 0 w 36"/>
                  <a:gd name="T39" fmla="*/ 22 h 62"/>
                  <a:gd name="T40" fmla="*/ 8 w 36"/>
                  <a:gd name="T41" fmla="*/ 22 h 62"/>
                  <a:gd name="T42" fmla="*/ 8 w 36"/>
                  <a:gd name="T43" fmla="*/ 20 h 62"/>
                  <a:gd name="T44" fmla="*/ 8 w 36"/>
                  <a:gd name="T45" fmla="*/ 14 h 62"/>
                  <a:gd name="T46" fmla="*/ 10 w 36"/>
                  <a:gd name="T47" fmla="*/ 10 h 62"/>
                  <a:gd name="T48" fmla="*/ 12 w 36"/>
                  <a:gd name="T49" fmla="*/ 6 h 62"/>
                  <a:gd name="T50" fmla="*/ 16 w 36"/>
                  <a:gd name="T51" fmla="*/ 2 h 62"/>
                  <a:gd name="T52" fmla="*/ 20 w 36"/>
                  <a:gd name="T53" fmla="*/ 0 h 62"/>
                  <a:gd name="T54" fmla="*/ 24 w 36"/>
                  <a:gd name="T55" fmla="*/ 0 h 62"/>
                  <a:gd name="T56" fmla="*/ 28 w 36"/>
                  <a:gd name="T57" fmla="*/ 0 h 62"/>
                  <a:gd name="T58" fmla="*/ 32 w 36"/>
                  <a:gd name="T59" fmla="*/ 2 h 62"/>
                  <a:gd name="T60" fmla="*/ 34 w 36"/>
                  <a:gd name="T61" fmla="*/ 6 h 62"/>
                  <a:gd name="T62" fmla="*/ 36 w 36"/>
                  <a:gd name="T63" fmla="*/ 8 h 62"/>
                  <a:gd name="T64" fmla="*/ 34 w 36"/>
                  <a:gd name="T65" fmla="*/ 8 h 62"/>
                  <a:gd name="T66" fmla="*/ 34 w 36"/>
                  <a:gd name="T67" fmla="*/ 10 h 62"/>
                  <a:gd name="T68" fmla="*/ 32 w 36"/>
                  <a:gd name="T69" fmla="*/ 10 h 62"/>
                  <a:gd name="T70" fmla="*/ 32 w 36"/>
                  <a:gd name="T71" fmla="*/ 10 h 62"/>
                  <a:gd name="T72" fmla="*/ 30 w 36"/>
                  <a:gd name="T73" fmla="*/ 10 h 62"/>
                  <a:gd name="T74" fmla="*/ 30 w 36"/>
                  <a:gd name="T75" fmla="*/ 10 h 62"/>
                  <a:gd name="T76" fmla="*/ 28 w 36"/>
                  <a:gd name="T77" fmla="*/ 8 h 62"/>
                  <a:gd name="T78" fmla="*/ 26 w 36"/>
                  <a:gd name="T79" fmla="*/ 6 h 62"/>
                  <a:gd name="T80" fmla="*/ 26 w 36"/>
                  <a:gd name="T81" fmla="*/ 4 h 62"/>
                  <a:gd name="T82" fmla="*/ 24 w 36"/>
                  <a:gd name="T83" fmla="*/ 4 h 62"/>
                  <a:gd name="T84" fmla="*/ 22 w 36"/>
                  <a:gd name="T85" fmla="*/ 2 h 62"/>
                  <a:gd name="T86" fmla="*/ 20 w 36"/>
                  <a:gd name="T87" fmla="*/ 2 h 62"/>
                  <a:gd name="T88" fmla="*/ 20 w 36"/>
                  <a:gd name="T89" fmla="*/ 2 h 62"/>
                  <a:gd name="T90" fmla="*/ 18 w 36"/>
                  <a:gd name="T91" fmla="*/ 4 h 62"/>
                  <a:gd name="T92" fmla="*/ 16 w 36"/>
                  <a:gd name="T93" fmla="*/ 6 h 62"/>
                  <a:gd name="T94" fmla="*/ 16 w 36"/>
                  <a:gd name="T95" fmla="*/ 8 h 62"/>
                  <a:gd name="T96" fmla="*/ 16 w 36"/>
                  <a:gd name="T97" fmla="*/ 12 h 62"/>
                  <a:gd name="T98" fmla="*/ 16 w 36"/>
                  <a:gd name="T99" fmla="*/ 18 h 62"/>
                  <a:gd name="T100" fmla="*/ 16 w 36"/>
                  <a:gd name="T101" fmla="*/ 22 h 62"/>
                  <a:gd name="T102" fmla="*/ 26 w 36"/>
                  <a:gd name="T103" fmla="*/ 22 h 62"/>
                  <a:gd name="T104" fmla="*/ 26 w 36"/>
                  <a:gd name="T105" fmla="*/ 24 h 62"/>
                  <a:gd name="T106" fmla="*/ 16 w 36"/>
                  <a:gd name="T107" fmla="*/ 24 h 62"/>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36"/>
                  <a:gd name="T163" fmla="*/ 0 h 62"/>
                  <a:gd name="T164" fmla="*/ 36 w 36"/>
                  <a:gd name="T165" fmla="*/ 62 h 62"/>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36" h="62">
                    <a:moveTo>
                      <a:pt x="16" y="24"/>
                    </a:moveTo>
                    <a:lnTo>
                      <a:pt x="16" y="52"/>
                    </a:lnTo>
                    <a:lnTo>
                      <a:pt x="16" y="56"/>
                    </a:lnTo>
                    <a:lnTo>
                      <a:pt x="16" y="58"/>
                    </a:lnTo>
                    <a:lnTo>
                      <a:pt x="18" y="60"/>
                    </a:lnTo>
                    <a:lnTo>
                      <a:pt x="20" y="60"/>
                    </a:lnTo>
                    <a:lnTo>
                      <a:pt x="24" y="60"/>
                    </a:lnTo>
                    <a:lnTo>
                      <a:pt x="24" y="62"/>
                    </a:lnTo>
                    <a:lnTo>
                      <a:pt x="0" y="62"/>
                    </a:lnTo>
                    <a:lnTo>
                      <a:pt x="0" y="60"/>
                    </a:lnTo>
                    <a:lnTo>
                      <a:pt x="2" y="60"/>
                    </a:lnTo>
                    <a:lnTo>
                      <a:pt x="4" y="60"/>
                    </a:lnTo>
                    <a:lnTo>
                      <a:pt x="6" y="60"/>
                    </a:lnTo>
                    <a:lnTo>
                      <a:pt x="6" y="58"/>
                    </a:lnTo>
                    <a:lnTo>
                      <a:pt x="8" y="56"/>
                    </a:lnTo>
                    <a:lnTo>
                      <a:pt x="8" y="54"/>
                    </a:lnTo>
                    <a:lnTo>
                      <a:pt x="8" y="52"/>
                    </a:lnTo>
                    <a:lnTo>
                      <a:pt x="8" y="24"/>
                    </a:lnTo>
                    <a:lnTo>
                      <a:pt x="0" y="24"/>
                    </a:lnTo>
                    <a:lnTo>
                      <a:pt x="0" y="22"/>
                    </a:lnTo>
                    <a:lnTo>
                      <a:pt x="8" y="22"/>
                    </a:lnTo>
                    <a:lnTo>
                      <a:pt x="8" y="20"/>
                    </a:lnTo>
                    <a:lnTo>
                      <a:pt x="8" y="14"/>
                    </a:lnTo>
                    <a:lnTo>
                      <a:pt x="10" y="10"/>
                    </a:lnTo>
                    <a:lnTo>
                      <a:pt x="12" y="6"/>
                    </a:lnTo>
                    <a:lnTo>
                      <a:pt x="16" y="2"/>
                    </a:lnTo>
                    <a:lnTo>
                      <a:pt x="20" y="0"/>
                    </a:lnTo>
                    <a:lnTo>
                      <a:pt x="24" y="0"/>
                    </a:lnTo>
                    <a:lnTo>
                      <a:pt x="28" y="0"/>
                    </a:lnTo>
                    <a:lnTo>
                      <a:pt x="32" y="2"/>
                    </a:lnTo>
                    <a:lnTo>
                      <a:pt x="34" y="6"/>
                    </a:lnTo>
                    <a:lnTo>
                      <a:pt x="36" y="8"/>
                    </a:lnTo>
                    <a:lnTo>
                      <a:pt x="34" y="8"/>
                    </a:lnTo>
                    <a:lnTo>
                      <a:pt x="34" y="10"/>
                    </a:lnTo>
                    <a:lnTo>
                      <a:pt x="32" y="10"/>
                    </a:lnTo>
                    <a:lnTo>
                      <a:pt x="30" y="10"/>
                    </a:lnTo>
                    <a:lnTo>
                      <a:pt x="28" y="8"/>
                    </a:lnTo>
                    <a:lnTo>
                      <a:pt x="26" y="6"/>
                    </a:lnTo>
                    <a:lnTo>
                      <a:pt x="26" y="4"/>
                    </a:lnTo>
                    <a:lnTo>
                      <a:pt x="24" y="4"/>
                    </a:lnTo>
                    <a:lnTo>
                      <a:pt x="22" y="2"/>
                    </a:lnTo>
                    <a:lnTo>
                      <a:pt x="20" y="2"/>
                    </a:lnTo>
                    <a:lnTo>
                      <a:pt x="18" y="4"/>
                    </a:lnTo>
                    <a:lnTo>
                      <a:pt x="16" y="6"/>
                    </a:lnTo>
                    <a:lnTo>
                      <a:pt x="16" y="8"/>
                    </a:lnTo>
                    <a:lnTo>
                      <a:pt x="16" y="12"/>
                    </a:lnTo>
                    <a:lnTo>
                      <a:pt x="16" y="18"/>
                    </a:lnTo>
                    <a:lnTo>
                      <a:pt x="16" y="22"/>
                    </a:lnTo>
                    <a:lnTo>
                      <a:pt x="26" y="22"/>
                    </a:lnTo>
                    <a:lnTo>
                      <a:pt x="26" y="24"/>
                    </a:lnTo>
                    <a:lnTo>
                      <a:pt x="16" y="24"/>
                    </a:lnTo>
                    <a:close/>
                  </a:path>
                </a:pathLst>
              </a:custGeom>
              <a:solidFill>
                <a:srgbClr val="000000"/>
              </a:solidFill>
              <a:ln w="0">
                <a:solidFill>
                  <a:srgbClr val="000000"/>
                </a:solidFill>
                <a:round/>
                <a:headEnd/>
                <a:tailEnd/>
              </a:ln>
            </p:spPr>
            <p:txBody>
              <a:bodyPr/>
              <a:lstStyle/>
              <a:p>
                <a:endParaRPr lang="en-CA"/>
              </a:p>
            </p:txBody>
          </p:sp>
          <p:sp>
            <p:nvSpPr>
              <p:cNvPr id="15409" name="Freeform 309"/>
              <p:cNvSpPr>
                <a:spLocks noEditPoints="1"/>
              </p:cNvSpPr>
              <p:nvPr/>
            </p:nvSpPr>
            <p:spPr bwMode="auto">
              <a:xfrm>
                <a:off x="3700" y="2136"/>
                <a:ext cx="38" cy="42"/>
              </a:xfrm>
              <a:custGeom>
                <a:avLst/>
                <a:gdLst>
                  <a:gd name="T0" fmla="*/ 20 w 38"/>
                  <a:gd name="T1" fmla="*/ 0 h 42"/>
                  <a:gd name="T2" fmla="*/ 24 w 38"/>
                  <a:gd name="T3" fmla="*/ 2 h 42"/>
                  <a:gd name="T4" fmla="*/ 30 w 38"/>
                  <a:gd name="T5" fmla="*/ 4 h 42"/>
                  <a:gd name="T6" fmla="*/ 34 w 38"/>
                  <a:gd name="T7" fmla="*/ 8 h 42"/>
                  <a:gd name="T8" fmla="*/ 36 w 38"/>
                  <a:gd name="T9" fmla="*/ 14 h 42"/>
                  <a:gd name="T10" fmla="*/ 38 w 38"/>
                  <a:gd name="T11" fmla="*/ 20 h 42"/>
                  <a:gd name="T12" fmla="*/ 38 w 38"/>
                  <a:gd name="T13" fmla="*/ 26 h 42"/>
                  <a:gd name="T14" fmla="*/ 36 w 38"/>
                  <a:gd name="T15" fmla="*/ 32 h 42"/>
                  <a:gd name="T16" fmla="*/ 32 w 38"/>
                  <a:gd name="T17" fmla="*/ 36 h 42"/>
                  <a:gd name="T18" fmla="*/ 28 w 38"/>
                  <a:gd name="T19" fmla="*/ 40 h 42"/>
                  <a:gd name="T20" fmla="*/ 24 w 38"/>
                  <a:gd name="T21" fmla="*/ 42 h 42"/>
                  <a:gd name="T22" fmla="*/ 18 w 38"/>
                  <a:gd name="T23" fmla="*/ 42 h 42"/>
                  <a:gd name="T24" fmla="*/ 14 w 38"/>
                  <a:gd name="T25" fmla="*/ 42 h 42"/>
                  <a:gd name="T26" fmla="*/ 8 w 38"/>
                  <a:gd name="T27" fmla="*/ 38 h 42"/>
                  <a:gd name="T28" fmla="*/ 6 w 38"/>
                  <a:gd name="T29" fmla="*/ 36 h 42"/>
                  <a:gd name="T30" fmla="*/ 2 w 38"/>
                  <a:gd name="T31" fmla="*/ 28 h 42"/>
                  <a:gd name="T32" fmla="*/ 0 w 38"/>
                  <a:gd name="T33" fmla="*/ 22 h 42"/>
                  <a:gd name="T34" fmla="*/ 2 w 38"/>
                  <a:gd name="T35" fmla="*/ 16 h 42"/>
                  <a:gd name="T36" fmla="*/ 4 w 38"/>
                  <a:gd name="T37" fmla="*/ 12 h 42"/>
                  <a:gd name="T38" fmla="*/ 6 w 38"/>
                  <a:gd name="T39" fmla="*/ 6 h 42"/>
                  <a:gd name="T40" fmla="*/ 10 w 38"/>
                  <a:gd name="T41" fmla="*/ 4 h 42"/>
                  <a:gd name="T42" fmla="*/ 14 w 38"/>
                  <a:gd name="T43" fmla="*/ 2 h 42"/>
                  <a:gd name="T44" fmla="*/ 20 w 38"/>
                  <a:gd name="T45" fmla="*/ 0 h 42"/>
                  <a:gd name="T46" fmla="*/ 18 w 38"/>
                  <a:gd name="T47" fmla="*/ 4 h 42"/>
                  <a:gd name="T48" fmla="*/ 16 w 38"/>
                  <a:gd name="T49" fmla="*/ 4 h 42"/>
                  <a:gd name="T50" fmla="*/ 14 w 38"/>
                  <a:gd name="T51" fmla="*/ 6 h 42"/>
                  <a:gd name="T52" fmla="*/ 12 w 38"/>
                  <a:gd name="T53" fmla="*/ 6 h 42"/>
                  <a:gd name="T54" fmla="*/ 10 w 38"/>
                  <a:gd name="T55" fmla="*/ 10 h 42"/>
                  <a:gd name="T56" fmla="*/ 8 w 38"/>
                  <a:gd name="T57" fmla="*/ 14 h 42"/>
                  <a:gd name="T58" fmla="*/ 8 w 38"/>
                  <a:gd name="T59" fmla="*/ 18 h 42"/>
                  <a:gd name="T60" fmla="*/ 8 w 38"/>
                  <a:gd name="T61" fmla="*/ 26 h 42"/>
                  <a:gd name="T62" fmla="*/ 12 w 38"/>
                  <a:gd name="T63" fmla="*/ 34 h 42"/>
                  <a:gd name="T64" fmla="*/ 14 w 38"/>
                  <a:gd name="T65" fmla="*/ 36 h 42"/>
                  <a:gd name="T66" fmla="*/ 18 w 38"/>
                  <a:gd name="T67" fmla="*/ 38 h 42"/>
                  <a:gd name="T68" fmla="*/ 20 w 38"/>
                  <a:gd name="T69" fmla="*/ 40 h 42"/>
                  <a:gd name="T70" fmla="*/ 24 w 38"/>
                  <a:gd name="T71" fmla="*/ 38 h 42"/>
                  <a:gd name="T72" fmla="*/ 28 w 38"/>
                  <a:gd name="T73" fmla="*/ 36 h 42"/>
                  <a:gd name="T74" fmla="*/ 30 w 38"/>
                  <a:gd name="T75" fmla="*/ 32 h 42"/>
                  <a:gd name="T76" fmla="*/ 30 w 38"/>
                  <a:gd name="T77" fmla="*/ 24 h 42"/>
                  <a:gd name="T78" fmla="*/ 30 w 38"/>
                  <a:gd name="T79" fmla="*/ 18 h 42"/>
                  <a:gd name="T80" fmla="*/ 28 w 38"/>
                  <a:gd name="T81" fmla="*/ 12 h 42"/>
                  <a:gd name="T82" fmla="*/ 26 w 38"/>
                  <a:gd name="T83" fmla="*/ 8 h 42"/>
                  <a:gd name="T84" fmla="*/ 22 w 38"/>
                  <a:gd name="T85" fmla="*/ 4 h 42"/>
                  <a:gd name="T86" fmla="*/ 18 w 38"/>
                  <a:gd name="T87" fmla="*/ 4 h 4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8"/>
                  <a:gd name="T133" fmla="*/ 0 h 42"/>
                  <a:gd name="T134" fmla="*/ 38 w 38"/>
                  <a:gd name="T135" fmla="*/ 42 h 4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8" h="42">
                    <a:moveTo>
                      <a:pt x="20" y="0"/>
                    </a:moveTo>
                    <a:lnTo>
                      <a:pt x="24" y="2"/>
                    </a:lnTo>
                    <a:lnTo>
                      <a:pt x="30" y="4"/>
                    </a:lnTo>
                    <a:lnTo>
                      <a:pt x="34" y="8"/>
                    </a:lnTo>
                    <a:lnTo>
                      <a:pt x="36" y="14"/>
                    </a:lnTo>
                    <a:lnTo>
                      <a:pt x="38" y="20"/>
                    </a:lnTo>
                    <a:lnTo>
                      <a:pt x="38" y="26"/>
                    </a:lnTo>
                    <a:lnTo>
                      <a:pt x="36" y="32"/>
                    </a:lnTo>
                    <a:lnTo>
                      <a:pt x="32" y="36"/>
                    </a:lnTo>
                    <a:lnTo>
                      <a:pt x="28" y="40"/>
                    </a:lnTo>
                    <a:lnTo>
                      <a:pt x="24" y="42"/>
                    </a:lnTo>
                    <a:lnTo>
                      <a:pt x="18" y="42"/>
                    </a:lnTo>
                    <a:lnTo>
                      <a:pt x="14" y="42"/>
                    </a:lnTo>
                    <a:lnTo>
                      <a:pt x="8" y="38"/>
                    </a:lnTo>
                    <a:lnTo>
                      <a:pt x="6" y="36"/>
                    </a:lnTo>
                    <a:lnTo>
                      <a:pt x="2" y="28"/>
                    </a:lnTo>
                    <a:lnTo>
                      <a:pt x="0" y="22"/>
                    </a:lnTo>
                    <a:lnTo>
                      <a:pt x="2" y="16"/>
                    </a:lnTo>
                    <a:lnTo>
                      <a:pt x="4" y="12"/>
                    </a:lnTo>
                    <a:lnTo>
                      <a:pt x="6" y="6"/>
                    </a:lnTo>
                    <a:lnTo>
                      <a:pt x="10" y="4"/>
                    </a:lnTo>
                    <a:lnTo>
                      <a:pt x="14" y="2"/>
                    </a:lnTo>
                    <a:lnTo>
                      <a:pt x="20" y="0"/>
                    </a:lnTo>
                    <a:close/>
                    <a:moveTo>
                      <a:pt x="18" y="4"/>
                    </a:moveTo>
                    <a:lnTo>
                      <a:pt x="16" y="4"/>
                    </a:lnTo>
                    <a:lnTo>
                      <a:pt x="14" y="6"/>
                    </a:lnTo>
                    <a:lnTo>
                      <a:pt x="12" y="6"/>
                    </a:lnTo>
                    <a:lnTo>
                      <a:pt x="10" y="10"/>
                    </a:lnTo>
                    <a:lnTo>
                      <a:pt x="8" y="14"/>
                    </a:lnTo>
                    <a:lnTo>
                      <a:pt x="8" y="18"/>
                    </a:lnTo>
                    <a:lnTo>
                      <a:pt x="8" y="26"/>
                    </a:lnTo>
                    <a:lnTo>
                      <a:pt x="12" y="34"/>
                    </a:lnTo>
                    <a:lnTo>
                      <a:pt x="14" y="36"/>
                    </a:lnTo>
                    <a:lnTo>
                      <a:pt x="18" y="38"/>
                    </a:lnTo>
                    <a:lnTo>
                      <a:pt x="20" y="40"/>
                    </a:lnTo>
                    <a:lnTo>
                      <a:pt x="24" y="38"/>
                    </a:lnTo>
                    <a:lnTo>
                      <a:pt x="28" y="36"/>
                    </a:lnTo>
                    <a:lnTo>
                      <a:pt x="30" y="32"/>
                    </a:lnTo>
                    <a:lnTo>
                      <a:pt x="30" y="24"/>
                    </a:lnTo>
                    <a:lnTo>
                      <a:pt x="30" y="18"/>
                    </a:lnTo>
                    <a:lnTo>
                      <a:pt x="28" y="12"/>
                    </a:lnTo>
                    <a:lnTo>
                      <a:pt x="26" y="8"/>
                    </a:lnTo>
                    <a:lnTo>
                      <a:pt x="22" y="4"/>
                    </a:lnTo>
                    <a:lnTo>
                      <a:pt x="18" y="4"/>
                    </a:lnTo>
                    <a:close/>
                  </a:path>
                </a:pathLst>
              </a:custGeom>
              <a:solidFill>
                <a:srgbClr val="000000"/>
              </a:solidFill>
              <a:ln w="0">
                <a:solidFill>
                  <a:srgbClr val="000000"/>
                </a:solidFill>
                <a:round/>
                <a:headEnd/>
                <a:tailEnd/>
              </a:ln>
            </p:spPr>
            <p:txBody>
              <a:bodyPr/>
              <a:lstStyle/>
              <a:p>
                <a:endParaRPr lang="en-CA"/>
              </a:p>
            </p:txBody>
          </p:sp>
          <p:sp>
            <p:nvSpPr>
              <p:cNvPr id="15410" name="Freeform 310"/>
              <p:cNvSpPr>
                <a:spLocks noEditPoints="1"/>
              </p:cNvSpPr>
              <p:nvPr/>
            </p:nvSpPr>
            <p:spPr bwMode="auto">
              <a:xfrm>
                <a:off x="3744" y="2136"/>
                <a:ext cx="38" cy="42"/>
              </a:xfrm>
              <a:custGeom>
                <a:avLst/>
                <a:gdLst>
                  <a:gd name="T0" fmla="*/ 20 w 38"/>
                  <a:gd name="T1" fmla="*/ 0 h 42"/>
                  <a:gd name="T2" fmla="*/ 24 w 38"/>
                  <a:gd name="T3" fmla="*/ 2 h 42"/>
                  <a:gd name="T4" fmla="*/ 30 w 38"/>
                  <a:gd name="T5" fmla="*/ 4 h 42"/>
                  <a:gd name="T6" fmla="*/ 34 w 38"/>
                  <a:gd name="T7" fmla="*/ 8 h 42"/>
                  <a:gd name="T8" fmla="*/ 36 w 38"/>
                  <a:gd name="T9" fmla="*/ 14 h 42"/>
                  <a:gd name="T10" fmla="*/ 38 w 38"/>
                  <a:gd name="T11" fmla="*/ 20 h 42"/>
                  <a:gd name="T12" fmla="*/ 38 w 38"/>
                  <a:gd name="T13" fmla="*/ 26 h 42"/>
                  <a:gd name="T14" fmla="*/ 36 w 38"/>
                  <a:gd name="T15" fmla="*/ 32 h 42"/>
                  <a:gd name="T16" fmla="*/ 32 w 38"/>
                  <a:gd name="T17" fmla="*/ 36 h 42"/>
                  <a:gd name="T18" fmla="*/ 28 w 38"/>
                  <a:gd name="T19" fmla="*/ 40 h 42"/>
                  <a:gd name="T20" fmla="*/ 24 w 38"/>
                  <a:gd name="T21" fmla="*/ 42 h 42"/>
                  <a:gd name="T22" fmla="*/ 18 w 38"/>
                  <a:gd name="T23" fmla="*/ 42 h 42"/>
                  <a:gd name="T24" fmla="*/ 14 w 38"/>
                  <a:gd name="T25" fmla="*/ 42 h 42"/>
                  <a:gd name="T26" fmla="*/ 8 w 38"/>
                  <a:gd name="T27" fmla="*/ 38 h 42"/>
                  <a:gd name="T28" fmla="*/ 4 w 38"/>
                  <a:gd name="T29" fmla="*/ 36 h 42"/>
                  <a:gd name="T30" fmla="*/ 2 w 38"/>
                  <a:gd name="T31" fmla="*/ 28 h 42"/>
                  <a:gd name="T32" fmla="*/ 0 w 38"/>
                  <a:gd name="T33" fmla="*/ 22 h 42"/>
                  <a:gd name="T34" fmla="*/ 2 w 38"/>
                  <a:gd name="T35" fmla="*/ 16 h 42"/>
                  <a:gd name="T36" fmla="*/ 4 w 38"/>
                  <a:gd name="T37" fmla="*/ 12 h 42"/>
                  <a:gd name="T38" fmla="*/ 6 w 38"/>
                  <a:gd name="T39" fmla="*/ 6 h 42"/>
                  <a:gd name="T40" fmla="*/ 10 w 38"/>
                  <a:gd name="T41" fmla="*/ 4 h 42"/>
                  <a:gd name="T42" fmla="*/ 14 w 38"/>
                  <a:gd name="T43" fmla="*/ 2 h 42"/>
                  <a:gd name="T44" fmla="*/ 20 w 38"/>
                  <a:gd name="T45" fmla="*/ 0 h 42"/>
                  <a:gd name="T46" fmla="*/ 18 w 38"/>
                  <a:gd name="T47" fmla="*/ 4 h 42"/>
                  <a:gd name="T48" fmla="*/ 16 w 38"/>
                  <a:gd name="T49" fmla="*/ 4 h 42"/>
                  <a:gd name="T50" fmla="*/ 14 w 38"/>
                  <a:gd name="T51" fmla="*/ 6 h 42"/>
                  <a:gd name="T52" fmla="*/ 10 w 38"/>
                  <a:gd name="T53" fmla="*/ 6 h 42"/>
                  <a:gd name="T54" fmla="*/ 10 w 38"/>
                  <a:gd name="T55" fmla="*/ 10 h 42"/>
                  <a:gd name="T56" fmla="*/ 8 w 38"/>
                  <a:gd name="T57" fmla="*/ 14 h 42"/>
                  <a:gd name="T58" fmla="*/ 8 w 38"/>
                  <a:gd name="T59" fmla="*/ 18 h 42"/>
                  <a:gd name="T60" fmla="*/ 8 w 38"/>
                  <a:gd name="T61" fmla="*/ 26 h 42"/>
                  <a:gd name="T62" fmla="*/ 12 w 38"/>
                  <a:gd name="T63" fmla="*/ 34 h 42"/>
                  <a:gd name="T64" fmla="*/ 14 w 38"/>
                  <a:gd name="T65" fmla="*/ 36 h 42"/>
                  <a:gd name="T66" fmla="*/ 18 w 38"/>
                  <a:gd name="T67" fmla="*/ 38 h 42"/>
                  <a:gd name="T68" fmla="*/ 20 w 38"/>
                  <a:gd name="T69" fmla="*/ 40 h 42"/>
                  <a:gd name="T70" fmla="*/ 24 w 38"/>
                  <a:gd name="T71" fmla="*/ 38 h 42"/>
                  <a:gd name="T72" fmla="*/ 28 w 38"/>
                  <a:gd name="T73" fmla="*/ 36 h 42"/>
                  <a:gd name="T74" fmla="*/ 30 w 38"/>
                  <a:gd name="T75" fmla="*/ 32 h 42"/>
                  <a:gd name="T76" fmla="*/ 30 w 38"/>
                  <a:gd name="T77" fmla="*/ 24 h 42"/>
                  <a:gd name="T78" fmla="*/ 30 w 38"/>
                  <a:gd name="T79" fmla="*/ 18 h 42"/>
                  <a:gd name="T80" fmla="*/ 28 w 38"/>
                  <a:gd name="T81" fmla="*/ 12 h 42"/>
                  <a:gd name="T82" fmla="*/ 26 w 38"/>
                  <a:gd name="T83" fmla="*/ 8 h 42"/>
                  <a:gd name="T84" fmla="*/ 22 w 38"/>
                  <a:gd name="T85" fmla="*/ 4 h 42"/>
                  <a:gd name="T86" fmla="*/ 18 w 38"/>
                  <a:gd name="T87" fmla="*/ 4 h 4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8"/>
                  <a:gd name="T133" fmla="*/ 0 h 42"/>
                  <a:gd name="T134" fmla="*/ 38 w 38"/>
                  <a:gd name="T135" fmla="*/ 42 h 4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8" h="42">
                    <a:moveTo>
                      <a:pt x="20" y="0"/>
                    </a:moveTo>
                    <a:lnTo>
                      <a:pt x="24" y="2"/>
                    </a:lnTo>
                    <a:lnTo>
                      <a:pt x="30" y="4"/>
                    </a:lnTo>
                    <a:lnTo>
                      <a:pt x="34" y="8"/>
                    </a:lnTo>
                    <a:lnTo>
                      <a:pt x="36" y="14"/>
                    </a:lnTo>
                    <a:lnTo>
                      <a:pt x="38" y="20"/>
                    </a:lnTo>
                    <a:lnTo>
                      <a:pt x="38" y="26"/>
                    </a:lnTo>
                    <a:lnTo>
                      <a:pt x="36" y="32"/>
                    </a:lnTo>
                    <a:lnTo>
                      <a:pt x="32" y="36"/>
                    </a:lnTo>
                    <a:lnTo>
                      <a:pt x="28" y="40"/>
                    </a:lnTo>
                    <a:lnTo>
                      <a:pt x="24" y="42"/>
                    </a:lnTo>
                    <a:lnTo>
                      <a:pt x="18" y="42"/>
                    </a:lnTo>
                    <a:lnTo>
                      <a:pt x="14" y="42"/>
                    </a:lnTo>
                    <a:lnTo>
                      <a:pt x="8" y="38"/>
                    </a:lnTo>
                    <a:lnTo>
                      <a:pt x="4" y="36"/>
                    </a:lnTo>
                    <a:lnTo>
                      <a:pt x="2" y="28"/>
                    </a:lnTo>
                    <a:lnTo>
                      <a:pt x="0" y="22"/>
                    </a:lnTo>
                    <a:lnTo>
                      <a:pt x="2" y="16"/>
                    </a:lnTo>
                    <a:lnTo>
                      <a:pt x="4" y="12"/>
                    </a:lnTo>
                    <a:lnTo>
                      <a:pt x="6" y="6"/>
                    </a:lnTo>
                    <a:lnTo>
                      <a:pt x="10" y="4"/>
                    </a:lnTo>
                    <a:lnTo>
                      <a:pt x="14" y="2"/>
                    </a:lnTo>
                    <a:lnTo>
                      <a:pt x="20" y="0"/>
                    </a:lnTo>
                    <a:close/>
                    <a:moveTo>
                      <a:pt x="18" y="4"/>
                    </a:moveTo>
                    <a:lnTo>
                      <a:pt x="16" y="4"/>
                    </a:lnTo>
                    <a:lnTo>
                      <a:pt x="14" y="6"/>
                    </a:lnTo>
                    <a:lnTo>
                      <a:pt x="10" y="6"/>
                    </a:lnTo>
                    <a:lnTo>
                      <a:pt x="10" y="10"/>
                    </a:lnTo>
                    <a:lnTo>
                      <a:pt x="8" y="14"/>
                    </a:lnTo>
                    <a:lnTo>
                      <a:pt x="8" y="18"/>
                    </a:lnTo>
                    <a:lnTo>
                      <a:pt x="8" y="26"/>
                    </a:lnTo>
                    <a:lnTo>
                      <a:pt x="12" y="34"/>
                    </a:lnTo>
                    <a:lnTo>
                      <a:pt x="14" y="36"/>
                    </a:lnTo>
                    <a:lnTo>
                      <a:pt x="18" y="38"/>
                    </a:lnTo>
                    <a:lnTo>
                      <a:pt x="20" y="40"/>
                    </a:lnTo>
                    <a:lnTo>
                      <a:pt x="24" y="38"/>
                    </a:lnTo>
                    <a:lnTo>
                      <a:pt x="28" y="36"/>
                    </a:lnTo>
                    <a:lnTo>
                      <a:pt x="30" y="32"/>
                    </a:lnTo>
                    <a:lnTo>
                      <a:pt x="30" y="24"/>
                    </a:lnTo>
                    <a:lnTo>
                      <a:pt x="30" y="18"/>
                    </a:lnTo>
                    <a:lnTo>
                      <a:pt x="28" y="12"/>
                    </a:lnTo>
                    <a:lnTo>
                      <a:pt x="26" y="8"/>
                    </a:lnTo>
                    <a:lnTo>
                      <a:pt x="22" y="4"/>
                    </a:lnTo>
                    <a:lnTo>
                      <a:pt x="18" y="4"/>
                    </a:lnTo>
                    <a:close/>
                  </a:path>
                </a:pathLst>
              </a:custGeom>
              <a:solidFill>
                <a:srgbClr val="000000"/>
              </a:solidFill>
              <a:ln w="0">
                <a:solidFill>
                  <a:srgbClr val="000000"/>
                </a:solidFill>
                <a:round/>
                <a:headEnd/>
                <a:tailEnd/>
              </a:ln>
            </p:spPr>
            <p:txBody>
              <a:bodyPr/>
              <a:lstStyle/>
              <a:p>
                <a:endParaRPr lang="en-CA"/>
              </a:p>
            </p:txBody>
          </p:sp>
          <p:sp>
            <p:nvSpPr>
              <p:cNvPr id="15411" name="Freeform 311"/>
              <p:cNvSpPr>
                <a:spLocks noEditPoints="1"/>
              </p:cNvSpPr>
              <p:nvPr/>
            </p:nvSpPr>
            <p:spPr bwMode="auto">
              <a:xfrm>
                <a:off x="3788" y="2116"/>
                <a:ext cx="40" cy="62"/>
              </a:xfrm>
              <a:custGeom>
                <a:avLst/>
                <a:gdLst>
                  <a:gd name="T0" fmla="*/ 28 w 40"/>
                  <a:gd name="T1" fmla="*/ 56 h 62"/>
                  <a:gd name="T2" fmla="*/ 24 w 40"/>
                  <a:gd name="T3" fmla="*/ 58 h 62"/>
                  <a:gd name="T4" fmla="*/ 22 w 40"/>
                  <a:gd name="T5" fmla="*/ 60 h 62"/>
                  <a:gd name="T6" fmla="*/ 20 w 40"/>
                  <a:gd name="T7" fmla="*/ 62 h 62"/>
                  <a:gd name="T8" fmla="*/ 16 w 40"/>
                  <a:gd name="T9" fmla="*/ 62 h 62"/>
                  <a:gd name="T10" fmla="*/ 10 w 40"/>
                  <a:gd name="T11" fmla="*/ 60 h 62"/>
                  <a:gd name="T12" fmla="*/ 6 w 40"/>
                  <a:gd name="T13" fmla="*/ 56 h 62"/>
                  <a:gd name="T14" fmla="*/ 2 w 40"/>
                  <a:gd name="T15" fmla="*/ 50 h 62"/>
                  <a:gd name="T16" fmla="*/ 0 w 40"/>
                  <a:gd name="T17" fmla="*/ 44 h 62"/>
                  <a:gd name="T18" fmla="*/ 2 w 40"/>
                  <a:gd name="T19" fmla="*/ 36 h 62"/>
                  <a:gd name="T20" fmla="*/ 6 w 40"/>
                  <a:gd name="T21" fmla="*/ 28 h 62"/>
                  <a:gd name="T22" fmla="*/ 10 w 40"/>
                  <a:gd name="T23" fmla="*/ 24 h 62"/>
                  <a:gd name="T24" fmla="*/ 14 w 40"/>
                  <a:gd name="T25" fmla="*/ 22 h 62"/>
                  <a:gd name="T26" fmla="*/ 20 w 40"/>
                  <a:gd name="T27" fmla="*/ 20 h 62"/>
                  <a:gd name="T28" fmla="*/ 24 w 40"/>
                  <a:gd name="T29" fmla="*/ 22 h 62"/>
                  <a:gd name="T30" fmla="*/ 28 w 40"/>
                  <a:gd name="T31" fmla="*/ 24 h 62"/>
                  <a:gd name="T32" fmla="*/ 28 w 40"/>
                  <a:gd name="T33" fmla="*/ 16 h 62"/>
                  <a:gd name="T34" fmla="*/ 28 w 40"/>
                  <a:gd name="T35" fmla="*/ 10 h 62"/>
                  <a:gd name="T36" fmla="*/ 28 w 40"/>
                  <a:gd name="T37" fmla="*/ 8 h 62"/>
                  <a:gd name="T38" fmla="*/ 28 w 40"/>
                  <a:gd name="T39" fmla="*/ 6 h 62"/>
                  <a:gd name="T40" fmla="*/ 26 w 40"/>
                  <a:gd name="T41" fmla="*/ 6 h 62"/>
                  <a:gd name="T42" fmla="*/ 26 w 40"/>
                  <a:gd name="T43" fmla="*/ 4 h 62"/>
                  <a:gd name="T44" fmla="*/ 26 w 40"/>
                  <a:gd name="T45" fmla="*/ 4 h 62"/>
                  <a:gd name="T46" fmla="*/ 24 w 40"/>
                  <a:gd name="T47" fmla="*/ 4 h 62"/>
                  <a:gd name="T48" fmla="*/ 22 w 40"/>
                  <a:gd name="T49" fmla="*/ 6 h 62"/>
                  <a:gd name="T50" fmla="*/ 22 w 40"/>
                  <a:gd name="T51" fmla="*/ 4 h 62"/>
                  <a:gd name="T52" fmla="*/ 34 w 40"/>
                  <a:gd name="T53" fmla="*/ 0 h 62"/>
                  <a:gd name="T54" fmla="*/ 34 w 40"/>
                  <a:gd name="T55" fmla="*/ 0 h 62"/>
                  <a:gd name="T56" fmla="*/ 34 w 40"/>
                  <a:gd name="T57" fmla="*/ 46 h 62"/>
                  <a:gd name="T58" fmla="*/ 36 w 40"/>
                  <a:gd name="T59" fmla="*/ 52 h 62"/>
                  <a:gd name="T60" fmla="*/ 36 w 40"/>
                  <a:gd name="T61" fmla="*/ 54 h 62"/>
                  <a:gd name="T62" fmla="*/ 36 w 40"/>
                  <a:gd name="T63" fmla="*/ 56 h 62"/>
                  <a:gd name="T64" fmla="*/ 36 w 40"/>
                  <a:gd name="T65" fmla="*/ 56 h 62"/>
                  <a:gd name="T66" fmla="*/ 36 w 40"/>
                  <a:gd name="T67" fmla="*/ 58 h 62"/>
                  <a:gd name="T68" fmla="*/ 38 w 40"/>
                  <a:gd name="T69" fmla="*/ 58 h 62"/>
                  <a:gd name="T70" fmla="*/ 38 w 40"/>
                  <a:gd name="T71" fmla="*/ 58 h 62"/>
                  <a:gd name="T72" fmla="*/ 40 w 40"/>
                  <a:gd name="T73" fmla="*/ 56 h 62"/>
                  <a:gd name="T74" fmla="*/ 40 w 40"/>
                  <a:gd name="T75" fmla="*/ 58 h 62"/>
                  <a:gd name="T76" fmla="*/ 30 w 40"/>
                  <a:gd name="T77" fmla="*/ 62 h 62"/>
                  <a:gd name="T78" fmla="*/ 28 w 40"/>
                  <a:gd name="T79" fmla="*/ 62 h 62"/>
                  <a:gd name="T80" fmla="*/ 28 w 40"/>
                  <a:gd name="T81" fmla="*/ 56 h 62"/>
                  <a:gd name="T82" fmla="*/ 28 w 40"/>
                  <a:gd name="T83" fmla="*/ 52 h 62"/>
                  <a:gd name="T84" fmla="*/ 28 w 40"/>
                  <a:gd name="T85" fmla="*/ 34 h 62"/>
                  <a:gd name="T86" fmla="*/ 28 w 40"/>
                  <a:gd name="T87" fmla="*/ 30 h 62"/>
                  <a:gd name="T88" fmla="*/ 26 w 40"/>
                  <a:gd name="T89" fmla="*/ 28 h 62"/>
                  <a:gd name="T90" fmla="*/ 24 w 40"/>
                  <a:gd name="T91" fmla="*/ 26 h 62"/>
                  <a:gd name="T92" fmla="*/ 22 w 40"/>
                  <a:gd name="T93" fmla="*/ 24 h 62"/>
                  <a:gd name="T94" fmla="*/ 20 w 40"/>
                  <a:gd name="T95" fmla="*/ 24 h 62"/>
                  <a:gd name="T96" fmla="*/ 18 w 40"/>
                  <a:gd name="T97" fmla="*/ 24 h 62"/>
                  <a:gd name="T98" fmla="*/ 14 w 40"/>
                  <a:gd name="T99" fmla="*/ 24 h 62"/>
                  <a:gd name="T100" fmla="*/ 12 w 40"/>
                  <a:gd name="T101" fmla="*/ 26 h 62"/>
                  <a:gd name="T102" fmla="*/ 8 w 40"/>
                  <a:gd name="T103" fmla="*/ 32 h 62"/>
                  <a:gd name="T104" fmla="*/ 8 w 40"/>
                  <a:gd name="T105" fmla="*/ 40 h 62"/>
                  <a:gd name="T106" fmla="*/ 8 w 40"/>
                  <a:gd name="T107" fmla="*/ 46 h 62"/>
                  <a:gd name="T108" fmla="*/ 12 w 40"/>
                  <a:gd name="T109" fmla="*/ 52 h 62"/>
                  <a:gd name="T110" fmla="*/ 16 w 40"/>
                  <a:gd name="T111" fmla="*/ 56 h 62"/>
                  <a:gd name="T112" fmla="*/ 20 w 40"/>
                  <a:gd name="T113" fmla="*/ 56 h 62"/>
                  <a:gd name="T114" fmla="*/ 24 w 40"/>
                  <a:gd name="T115" fmla="*/ 56 h 62"/>
                  <a:gd name="T116" fmla="*/ 28 w 40"/>
                  <a:gd name="T117" fmla="*/ 52 h 6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40"/>
                  <a:gd name="T178" fmla="*/ 0 h 62"/>
                  <a:gd name="T179" fmla="*/ 40 w 40"/>
                  <a:gd name="T180" fmla="*/ 62 h 62"/>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40" h="62">
                    <a:moveTo>
                      <a:pt x="28" y="56"/>
                    </a:moveTo>
                    <a:lnTo>
                      <a:pt x="24" y="58"/>
                    </a:lnTo>
                    <a:lnTo>
                      <a:pt x="22" y="60"/>
                    </a:lnTo>
                    <a:lnTo>
                      <a:pt x="20" y="62"/>
                    </a:lnTo>
                    <a:lnTo>
                      <a:pt x="16" y="62"/>
                    </a:lnTo>
                    <a:lnTo>
                      <a:pt x="10" y="60"/>
                    </a:lnTo>
                    <a:lnTo>
                      <a:pt x="6" y="56"/>
                    </a:lnTo>
                    <a:lnTo>
                      <a:pt x="2" y="50"/>
                    </a:lnTo>
                    <a:lnTo>
                      <a:pt x="0" y="44"/>
                    </a:lnTo>
                    <a:lnTo>
                      <a:pt x="2" y="36"/>
                    </a:lnTo>
                    <a:lnTo>
                      <a:pt x="6" y="28"/>
                    </a:lnTo>
                    <a:lnTo>
                      <a:pt x="10" y="24"/>
                    </a:lnTo>
                    <a:lnTo>
                      <a:pt x="14" y="22"/>
                    </a:lnTo>
                    <a:lnTo>
                      <a:pt x="20" y="20"/>
                    </a:lnTo>
                    <a:lnTo>
                      <a:pt x="24" y="22"/>
                    </a:lnTo>
                    <a:lnTo>
                      <a:pt x="28" y="24"/>
                    </a:lnTo>
                    <a:lnTo>
                      <a:pt x="28" y="16"/>
                    </a:lnTo>
                    <a:lnTo>
                      <a:pt x="28" y="10"/>
                    </a:lnTo>
                    <a:lnTo>
                      <a:pt x="28" y="8"/>
                    </a:lnTo>
                    <a:lnTo>
                      <a:pt x="28" y="6"/>
                    </a:lnTo>
                    <a:lnTo>
                      <a:pt x="26" y="6"/>
                    </a:lnTo>
                    <a:lnTo>
                      <a:pt x="26" y="4"/>
                    </a:lnTo>
                    <a:lnTo>
                      <a:pt x="24" y="4"/>
                    </a:lnTo>
                    <a:lnTo>
                      <a:pt x="22" y="6"/>
                    </a:lnTo>
                    <a:lnTo>
                      <a:pt x="22" y="4"/>
                    </a:lnTo>
                    <a:lnTo>
                      <a:pt x="34" y="0"/>
                    </a:lnTo>
                    <a:lnTo>
                      <a:pt x="34" y="46"/>
                    </a:lnTo>
                    <a:lnTo>
                      <a:pt x="36" y="52"/>
                    </a:lnTo>
                    <a:lnTo>
                      <a:pt x="36" y="54"/>
                    </a:lnTo>
                    <a:lnTo>
                      <a:pt x="36" y="56"/>
                    </a:lnTo>
                    <a:lnTo>
                      <a:pt x="36" y="58"/>
                    </a:lnTo>
                    <a:lnTo>
                      <a:pt x="38" y="58"/>
                    </a:lnTo>
                    <a:lnTo>
                      <a:pt x="40" y="56"/>
                    </a:lnTo>
                    <a:lnTo>
                      <a:pt x="40" y="58"/>
                    </a:lnTo>
                    <a:lnTo>
                      <a:pt x="30" y="62"/>
                    </a:lnTo>
                    <a:lnTo>
                      <a:pt x="28" y="62"/>
                    </a:lnTo>
                    <a:lnTo>
                      <a:pt x="28" y="56"/>
                    </a:lnTo>
                    <a:close/>
                    <a:moveTo>
                      <a:pt x="28" y="52"/>
                    </a:moveTo>
                    <a:lnTo>
                      <a:pt x="28" y="34"/>
                    </a:lnTo>
                    <a:lnTo>
                      <a:pt x="28" y="30"/>
                    </a:lnTo>
                    <a:lnTo>
                      <a:pt x="26" y="28"/>
                    </a:lnTo>
                    <a:lnTo>
                      <a:pt x="24" y="26"/>
                    </a:lnTo>
                    <a:lnTo>
                      <a:pt x="22" y="24"/>
                    </a:lnTo>
                    <a:lnTo>
                      <a:pt x="20" y="24"/>
                    </a:lnTo>
                    <a:lnTo>
                      <a:pt x="18" y="24"/>
                    </a:lnTo>
                    <a:lnTo>
                      <a:pt x="14" y="24"/>
                    </a:lnTo>
                    <a:lnTo>
                      <a:pt x="12" y="26"/>
                    </a:lnTo>
                    <a:lnTo>
                      <a:pt x="8" y="32"/>
                    </a:lnTo>
                    <a:lnTo>
                      <a:pt x="8" y="40"/>
                    </a:lnTo>
                    <a:lnTo>
                      <a:pt x="8" y="46"/>
                    </a:lnTo>
                    <a:lnTo>
                      <a:pt x="12" y="52"/>
                    </a:lnTo>
                    <a:lnTo>
                      <a:pt x="16" y="56"/>
                    </a:lnTo>
                    <a:lnTo>
                      <a:pt x="20" y="56"/>
                    </a:lnTo>
                    <a:lnTo>
                      <a:pt x="24" y="56"/>
                    </a:lnTo>
                    <a:lnTo>
                      <a:pt x="28" y="52"/>
                    </a:lnTo>
                    <a:close/>
                  </a:path>
                </a:pathLst>
              </a:custGeom>
              <a:solidFill>
                <a:srgbClr val="000000"/>
              </a:solidFill>
              <a:ln w="0">
                <a:solidFill>
                  <a:srgbClr val="000000"/>
                </a:solidFill>
                <a:round/>
                <a:headEnd/>
                <a:tailEnd/>
              </a:ln>
            </p:spPr>
            <p:txBody>
              <a:bodyPr/>
              <a:lstStyle/>
              <a:p>
                <a:endParaRPr lang="en-CA"/>
              </a:p>
            </p:txBody>
          </p:sp>
          <p:sp>
            <p:nvSpPr>
              <p:cNvPr id="15412" name="Rectangle 312"/>
              <p:cNvSpPr>
                <a:spLocks noChangeArrowheads="1"/>
              </p:cNvSpPr>
              <p:nvPr/>
            </p:nvSpPr>
            <p:spPr bwMode="auto">
              <a:xfrm>
                <a:off x="3848" y="2104"/>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413" name="Freeform 313"/>
              <p:cNvSpPr>
                <a:spLocks/>
              </p:cNvSpPr>
              <p:nvPr/>
            </p:nvSpPr>
            <p:spPr bwMode="auto">
              <a:xfrm>
                <a:off x="3998" y="2116"/>
                <a:ext cx="18" cy="62"/>
              </a:xfrm>
              <a:custGeom>
                <a:avLst/>
                <a:gdLst>
                  <a:gd name="T0" fmla="*/ 12 w 18"/>
                  <a:gd name="T1" fmla="*/ 0 h 62"/>
                  <a:gd name="T2" fmla="*/ 12 w 18"/>
                  <a:gd name="T3" fmla="*/ 52 h 62"/>
                  <a:gd name="T4" fmla="*/ 12 w 18"/>
                  <a:gd name="T5" fmla="*/ 56 h 62"/>
                  <a:gd name="T6" fmla="*/ 12 w 18"/>
                  <a:gd name="T7" fmla="*/ 58 h 62"/>
                  <a:gd name="T8" fmla="*/ 12 w 18"/>
                  <a:gd name="T9" fmla="*/ 58 h 62"/>
                  <a:gd name="T10" fmla="*/ 14 w 18"/>
                  <a:gd name="T11" fmla="*/ 60 h 62"/>
                  <a:gd name="T12" fmla="*/ 16 w 18"/>
                  <a:gd name="T13" fmla="*/ 60 h 62"/>
                  <a:gd name="T14" fmla="*/ 18 w 18"/>
                  <a:gd name="T15" fmla="*/ 60 h 62"/>
                  <a:gd name="T16" fmla="*/ 18 w 18"/>
                  <a:gd name="T17" fmla="*/ 62 h 62"/>
                  <a:gd name="T18" fmla="*/ 0 w 18"/>
                  <a:gd name="T19" fmla="*/ 62 h 62"/>
                  <a:gd name="T20" fmla="*/ 0 w 18"/>
                  <a:gd name="T21" fmla="*/ 60 h 62"/>
                  <a:gd name="T22" fmla="*/ 2 w 18"/>
                  <a:gd name="T23" fmla="*/ 60 h 62"/>
                  <a:gd name="T24" fmla="*/ 2 w 18"/>
                  <a:gd name="T25" fmla="*/ 60 h 62"/>
                  <a:gd name="T26" fmla="*/ 4 w 18"/>
                  <a:gd name="T27" fmla="*/ 58 h 62"/>
                  <a:gd name="T28" fmla="*/ 4 w 18"/>
                  <a:gd name="T29" fmla="*/ 58 h 62"/>
                  <a:gd name="T30" fmla="*/ 4 w 18"/>
                  <a:gd name="T31" fmla="*/ 56 h 62"/>
                  <a:gd name="T32" fmla="*/ 4 w 18"/>
                  <a:gd name="T33" fmla="*/ 52 h 62"/>
                  <a:gd name="T34" fmla="*/ 4 w 18"/>
                  <a:gd name="T35" fmla="*/ 16 h 62"/>
                  <a:gd name="T36" fmla="*/ 4 w 18"/>
                  <a:gd name="T37" fmla="*/ 10 h 62"/>
                  <a:gd name="T38" fmla="*/ 4 w 18"/>
                  <a:gd name="T39" fmla="*/ 8 h 62"/>
                  <a:gd name="T40" fmla="*/ 4 w 18"/>
                  <a:gd name="T41" fmla="*/ 6 h 62"/>
                  <a:gd name="T42" fmla="*/ 4 w 18"/>
                  <a:gd name="T43" fmla="*/ 6 h 62"/>
                  <a:gd name="T44" fmla="*/ 2 w 18"/>
                  <a:gd name="T45" fmla="*/ 4 h 62"/>
                  <a:gd name="T46" fmla="*/ 2 w 18"/>
                  <a:gd name="T47" fmla="*/ 4 h 62"/>
                  <a:gd name="T48" fmla="*/ 2 w 18"/>
                  <a:gd name="T49" fmla="*/ 4 h 62"/>
                  <a:gd name="T50" fmla="*/ 0 w 18"/>
                  <a:gd name="T51" fmla="*/ 6 h 62"/>
                  <a:gd name="T52" fmla="*/ 0 w 18"/>
                  <a:gd name="T53" fmla="*/ 4 h 62"/>
                  <a:gd name="T54" fmla="*/ 10 w 18"/>
                  <a:gd name="T55" fmla="*/ 0 h 62"/>
                  <a:gd name="T56" fmla="*/ 12 w 18"/>
                  <a:gd name="T57" fmla="*/ 0 h 6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8"/>
                  <a:gd name="T88" fmla="*/ 0 h 62"/>
                  <a:gd name="T89" fmla="*/ 18 w 18"/>
                  <a:gd name="T90" fmla="*/ 62 h 6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8" h="62">
                    <a:moveTo>
                      <a:pt x="12" y="0"/>
                    </a:moveTo>
                    <a:lnTo>
                      <a:pt x="12" y="52"/>
                    </a:lnTo>
                    <a:lnTo>
                      <a:pt x="12" y="56"/>
                    </a:lnTo>
                    <a:lnTo>
                      <a:pt x="12" y="58"/>
                    </a:lnTo>
                    <a:lnTo>
                      <a:pt x="14" y="60"/>
                    </a:lnTo>
                    <a:lnTo>
                      <a:pt x="16" y="60"/>
                    </a:lnTo>
                    <a:lnTo>
                      <a:pt x="18" y="60"/>
                    </a:lnTo>
                    <a:lnTo>
                      <a:pt x="18" y="62"/>
                    </a:lnTo>
                    <a:lnTo>
                      <a:pt x="0" y="62"/>
                    </a:lnTo>
                    <a:lnTo>
                      <a:pt x="0" y="60"/>
                    </a:lnTo>
                    <a:lnTo>
                      <a:pt x="2" y="60"/>
                    </a:lnTo>
                    <a:lnTo>
                      <a:pt x="4" y="58"/>
                    </a:lnTo>
                    <a:lnTo>
                      <a:pt x="4" y="56"/>
                    </a:lnTo>
                    <a:lnTo>
                      <a:pt x="4" y="52"/>
                    </a:lnTo>
                    <a:lnTo>
                      <a:pt x="4" y="16"/>
                    </a:lnTo>
                    <a:lnTo>
                      <a:pt x="4" y="10"/>
                    </a:lnTo>
                    <a:lnTo>
                      <a:pt x="4" y="8"/>
                    </a:lnTo>
                    <a:lnTo>
                      <a:pt x="4" y="6"/>
                    </a:lnTo>
                    <a:lnTo>
                      <a:pt x="2" y="4"/>
                    </a:lnTo>
                    <a:lnTo>
                      <a:pt x="0" y="6"/>
                    </a:lnTo>
                    <a:lnTo>
                      <a:pt x="0" y="4"/>
                    </a:lnTo>
                    <a:lnTo>
                      <a:pt x="10" y="0"/>
                    </a:lnTo>
                    <a:lnTo>
                      <a:pt x="12" y="0"/>
                    </a:lnTo>
                    <a:close/>
                  </a:path>
                </a:pathLst>
              </a:custGeom>
              <a:solidFill>
                <a:srgbClr val="000000"/>
              </a:solidFill>
              <a:ln w="0">
                <a:solidFill>
                  <a:srgbClr val="000000"/>
                </a:solidFill>
                <a:round/>
                <a:headEnd/>
                <a:tailEnd/>
              </a:ln>
            </p:spPr>
            <p:txBody>
              <a:bodyPr/>
              <a:lstStyle/>
              <a:p>
                <a:endParaRPr lang="en-CA"/>
              </a:p>
            </p:txBody>
          </p:sp>
          <p:sp>
            <p:nvSpPr>
              <p:cNvPr id="15414" name="Freeform 314"/>
              <p:cNvSpPr>
                <a:spLocks/>
              </p:cNvSpPr>
              <p:nvPr/>
            </p:nvSpPr>
            <p:spPr bwMode="auto">
              <a:xfrm>
                <a:off x="4020" y="2138"/>
                <a:ext cx="42" cy="40"/>
              </a:xfrm>
              <a:custGeom>
                <a:avLst/>
                <a:gdLst>
                  <a:gd name="T0" fmla="*/ 36 w 42"/>
                  <a:gd name="T1" fmla="*/ 0 h 40"/>
                  <a:gd name="T2" fmla="*/ 36 w 42"/>
                  <a:gd name="T3" fmla="*/ 24 h 40"/>
                  <a:gd name="T4" fmla="*/ 36 w 42"/>
                  <a:gd name="T5" fmla="*/ 30 h 40"/>
                  <a:gd name="T6" fmla="*/ 36 w 42"/>
                  <a:gd name="T7" fmla="*/ 32 h 40"/>
                  <a:gd name="T8" fmla="*/ 36 w 42"/>
                  <a:gd name="T9" fmla="*/ 34 h 40"/>
                  <a:gd name="T10" fmla="*/ 36 w 42"/>
                  <a:gd name="T11" fmla="*/ 34 h 40"/>
                  <a:gd name="T12" fmla="*/ 38 w 42"/>
                  <a:gd name="T13" fmla="*/ 36 h 40"/>
                  <a:gd name="T14" fmla="*/ 38 w 42"/>
                  <a:gd name="T15" fmla="*/ 36 h 40"/>
                  <a:gd name="T16" fmla="*/ 40 w 42"/>
                  <a:gd name="T17" fmla="*/ 36 h 40"/>
                  <a:gd name="T18" fmla="*/ 40 w 42"/>
                  <a:gd name="T19" fmla="*/ 34 h 40"/>
                  <a:gd name="T20" fmla="*/ 42 w 42"/>
                  <a:gd name="T21" fmla="*/ 36 h 40"/>
                  <a:gd name="T22" fmla="*/ 30 w 42"/>
                  <a:gd name="T23" fmla="*/ 40 h 40"/>
                  <a:gd name="T24" fmla="*/ 28 w 42"/>
                  <a:gd name="T25" fmla="*/ 40 h 40"/>
                  <a:gd name="T26" fmla="*/ 28 w 42"/>
                  <a:gd name="T27" fmla="*/ 32 h 40"/>
                  <a:gd name="T28" fmla="*/ 24 w 42"/>
                  <a:gd name="T29" fmla="*/ 36 h 40"/>
                  <a:gd name="T30" fmla="*/ 20 w 42"/>
                  <a:gd name="T31" fmla="*/ 38 h 40"/>
                  <a:gd name="T32" fmla="*/ 18 w 42"/>
                  <a:gd name="T33" fmla="*/ 40 h 40"/>
                  <a:gd name="T34" fmla="*/ 14 w 42"/>
                  <a:gd name="T35" fmla="*/ 40 h 40"/>
                  <a:gd name="T36" fmla="*/ 12 w 42"/>
                  <a:gd name="T37" fmla="*/ 40 h 40"/>
                  <a:gd name="T38" fmla="*/ 8 w 42"/>
                  <a:gd name="T39" fmla="*/ 38 h 40"/>
                  <a:gd name="T40" fmla="*/ 6 w 42"/>
                  <a:gd name="T41" fmla="*/ 36 h 40"/>
                  <a:gd name="T42" fmla="*/ 6 w 42"/>
                  <a:gd name="T43" fmla="*/ 34 h 40"/>
                  <a:gd name="T44" fmla="*/ 4 w 42"/>
                  <a:gd name="T45" fmla="*/ 30 h 40"/>
                  <a:gd name="T46" fmla="*/ 4 w 42"/>
                  <a:gd name="T47" fmla="*/ 24 h 40"/>
                  <a:gd name="T48" fmla="*/ 4 w 42"/>
                  <a:gd name="T49" fmla="*/ 8 h 40"/>
                  <a:gd name="T50" fmla="*/ 4 w 42"/>
                  <a:gd name="T51" fmla="*/ 4 h 40"/>
                  <a:gd name="T52" fmla="*/ 4 w 42"/>
                  <a:gd name="T53" fmla="*/ 4 h 40"/>
                  <a:gd name="T54" fmla="*/ 4 w 42"/>
                  <a:gd name="T55" fmla="*/ 2 h 40"/>
                  <a:gd name="T56" fmla="*/ 2 w 42"/>
                  <a:gd name="T57" fmla="*/ 2 h 40"/>
                  <a:gd name="T58" fmla="*/ 2 w 42"/>
                  <a:gd name="T59" fmla="*/ 0 h 40"/>
                  <a:gd name="T60" fmla="*/ 0 w 42"/>
                  <a:gd name="T61" fmla="*/ 0 h 40"/>
                  <a:gd name="T62" fmla="*/ 0 w 42"/>
                  <a:gd name="T63" fmla="*/ 0 h 40"/>
                  <a:gd name="T64" fmla="*/ 12 w 42"/>
                  <a:gd name="T65" fmla="*/ 0 h 40"/>
                  <a:gd name="T66" fmla="*/ 12 w 42"/>
                  <a:gd name="T67" fmla="*/ 26 h 40"/>
                  <a:gd name="T68" fmla="*/ 12 w 42"/>
                  <a:gd name="T69" fmla="*/ 30 h 40"/>
                  <a:gd name="T70" fmla="*/ 14 w 42"/>
                  <a:gd name="T71" fmla="*/ 32 h 40"/>
                  <a:gd name="T72" fmla="*/ 16 w 42"/>
                  <a:gd name="T73" fmla="*/ 34 h 40"/>
                  <a:gd name="T74" fmla="*/ 18 w 42"/>
                  <a:gd name="T75" fmla="*/ 34 h 40"/>
                  <a:gd name="T76" fmla="*/ 20 w 42"/>
                  <a:gd name="T77" fmla="*/ 34 h 40"/>
                  <a:gd name="T78" fmla="*/ 22 w 42"/>
                  <a:gd name="T79" fmla="*/ 34 h 40"/>
                  <a:gd name="T80" fmla="*/ 26 w 42"/>
                  <a:gd name="T81" fmla="*/ 32 h 40"/>
                  <a:gd name="T82" fmla="*/ 28 w 42"/>
                  <a:gd name="T83" fmla="*/ 30 h 40"/>
                  <a:gd name="T84" fmla="*/ 28 w 42"/>
                  <a:gd name="T85" fmla="*/ 8 h 40"/>
                  <a:gd name="T86" fmla="*/ 28 w 42"/>
                  <a:gd name="T87" fmla="*/ 4 h 40"/>
                  <a:gd name="T88" fmla="*/ 28 w 42"/>
                  <a:gd name="T89" fmla="*/ 2 h 40"/>
                  <a:gd name="T90" fmla="*/ 26 w 42"/>
                  <a:gd name="T91" fmla="*/ 2 h 40"/>
                  <a:gd name="T92" fmla="*/ 22 w 42"/>
                  <a:gd name="T93" fmla="*/ 0 h 40"/>
                  <a:gd name="T94" fmla="*/ 22 w 42"/>
                  <a:gd name="T95" fmla="*/ 0 h 40"/>
                  <a:gd name="T96" fmla="*/ 36 w 42"/>
                  <a:gd name="T97" fmla="*/ 0 h 4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42"/>
                  <a:gd name="T148" fmla="*/ 0 h 40"/>
                  <a:gd name="T149" fmla="*/ 42 w 42"/>
                  <a:gd name="T150" fmla="*/ 40 h 4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42" h="40">
                    <a:moveTo>
                      <a:pt x="36" y="0"/>
                    </a:moveTo>
                    <a:lnTo>
                      <a:pt x="36" y="24"/>
                    </a:lnTo>
                    <a:lnTo>
                      <a:pt x="36" y="30"/>
                    </a:lnTo>
                    <a:lnTo>
                      <a:pt x="36" y="32"/>
                    </a:lnTo>
                    <a:lnTo>
                      <a:pt x="36" y="34"/>
                    </a:lnTo>
                    <a:lnTo>
                      <a:pt x="38" y="36"/>
                    </a:lnTo>
                    <a:lnTo>
                      <a:pt x="40" y="36"/>
                    </a:lnTo>
                    <a:lnTo>
                      <a:pt x="40" y="34"/>
                    </a:lnTo>
                    <a:lnTo>
                      <a:pt x="42" y="36"/>
                    </a:lnTo>
                    <a:lnTo>
                      <a:pt x="30" y="40"/>
                    </a:lnTo>
                    <a:lnTo>
                      <a:pt x="28" y="40"/>
                    </a:lnTo>
                    <a:lnTo>
                      <a:pt x="28" y="32"/>
                    </a:lnTo>
                    <a:lnTo>
                      <a:pt x="24" y="36"/>
                    </a:lnTo>
                    <a:lnTo>
                      <a:pt x="20" y="38"/>
                    </a:lnTo>
                    <a:lnTo>
                      <a:pt x="18" y="40"/>
                    </a:lnTo>
                    <a:lnTo>
                      <a:pt x="14" y="40"/>
                    </a:lnTo>
                    <a:lnTo>
                      <a:pt x="12" y="40"/>
                    </a:lnTo>
                    <a:lnTo>
                      <a:pt x="8" y="38"/>
                    </a:lnTo>
                    <a:lnTo>
                      <a:pt x="6" y="36"/>
                    </a:lnTo>
                    <a:lnTo>
                      <a:pt x="6" y="34"/>
                    </a:lnTo>
                    <a:lnTo>
                      <a:pt x="4" y="30"/>
                    </a:lnTo>
                    <a:lnTo>
                      <a:pt x="4" y="24"/>
                    </a:lnTo>
                    <a:lnTo>
                      <a:pt x="4" y="8"/>
                    </a:lnTo>
                    <a:lnTo>
                      <a:pt x="4" y="4"/>
                    </a:lnTo>
                    <a:lnTo>
                      <a:pt x="4" y="2"/>
                    </a:lnTo>
                    <a:lnTo>
                      <a:pt x="2" y="2"/>
                    </a:lnTo>
                    <a:lnTo>
                      <a:pt x="2" y="0"/>
                    </a:lnTo>
                    <a:lnTo>
                      <a:pt x="0" y="0"/>
                    </a:lnTo>
                    <a:lnTo>
                      <a:pt x="12" y="0"/>
                    </a:lnTo>
                    <a:lnTo>
                      <a:pt x="12" y="26"/>
                    </a:lnTo>
                    <a:lnTo>
                      <a:pt x="12" y="30"/>
                    </a:lnTo>
                    <a:lnTo>
                      <a:pt x="14" y="32"/>
                    </a:lnTo>
                    <a:lnTo>
                      <a:pt x="16" y="34"/>
                    </a:lnTo>
                    <a:lnTo>
                      <a:pt x="18" y="34"/>
                    </a:lnTo>
                    <a:lnTo>
                      <a:pt x="20" y="34"/>
                    </a:lnTo>
                    <a:lnTo>
                      <a:pt x="22" y="34"/>
                    </a:lnTo>
                    <a:lnTo>
                      <a:pt x="26" y="32"/>
                    </a:lnTo>
                    <a:lnTo>
                      <a:pt x="28" y="30"/>
                    </a:lnTo>
                    <a:lnTo>
                      <a:pt x="28" y="8"/>
                    </a:lnTo>
                    <a:lnTo>
                      <a:pt x="28" y="4"/>
                    </a:lnTo>
                    <a:lnTo>
                      <a:pt x="28" y="2"/>
                    </a:lnTo>
                    <a:lnTo>
                      <a:pt x="26" y="2"/>
                    </a:lnTo>
                    <a:lnTo>
                      <a:pt x="22" y="0"/>
                    </a:lnTo>
                    <a:lnTo>
                      <a:pt x="36" y="0"/>
                    </a:lnTo>
                    <a:close/>
                  </a:path>
                </a:pathLst>
              </a:custGeom>
              <a:solidFill>
                <a:srgbClr val="000000"/>
              </a:solidFill>
              <a:ln w="0">
                <a:solidFill>
                  <a:srgbClr val="000000"/>
                </a:solidFill>
                <a:round/>
                <a:headEnd/>
                <a:tailEnd/>
              </a:ln>
            </p:spPr>
            <p:txBody>
              <a:bodyPr/>
              <a:lstStyle/>
              <a:p>
                <a:endParaRPr lang="en-CA"/>
              </a:p>
            </p:txBody>
          </p:sp>
          <p:sp>
            <p:nvSpPr>
              <p:cNvPr id="15415" name="Freeform 315"/>
              <p:cNvSpPr>
                <a:spLocks/>
              </p:cNvSpPr>
              <p:nvPr/>
            </p:nvSpPr>
            <p:spPr bwMode="auto">
              <a:xfrm>
                <a:off x="4062" y="2136"/>
                <a:ext cx="42" cy="42"/>
              </a:xfrm>
              <a:custGeom>
                <a:avLst/>
                <a:gdLst>
                  <a:gd name="T0" fmla="*/ 14 w 42"/>
                  <a:gd name="T1" fmla="*/ 10 h 42"/>
                  <a:gd name="T2" fmla="*/ 18 w 42"/>
                  <a:gd name="T3" fmla="*/ 4 h 42"/>
                  <a:gd name="T4" fmla="*/ 22 w 42"/>
                  <a:gd name="T5" fmla="*/ 2 h 42"/>
                  <a:gd name="T6" fmla="*/ 28 w 42"/>
                  <a:gd name="T7" fmla="*/ 0 h 42"/>
                  <a:gd name="T8" fmla="*/ 30 w 42"/>
                  <a:gd name="T9" fmla="*/ 2 h 42"/>
                  <a:gd name="T10" fmla="*/ 32 w 42"/>
                  <a:gd name="T11" fmla="*/ 2 h 42"/>
                  <a:gd name="T12" fmla="*/ 34 w 42"/>
                  <a:gd name="T13" fmla="*/ 4 h 42"/>
                  <a:gd name="T14" fmla="*/ 36 w 42"/>
                  <a:gd name="T15" fmla="*/ 8 h 42"/>
                  <a:gd name="T16" fmla="*/ 38 w 42"/>
                  <a:gd name="T17" fmla="*/ 10 h 42"/>
                  <a:gd name="T18" fmla="*/ 38 w 42"/>
                  <a:gd name="T19" fmla="*/ 16 h 42"/>
                  <a:gd name="T20" fmla="*/ 38 w 42"/>
                  <a:gd name="T21" fmla="*/ 32 h 42"/>
                  <a:gd name="T22" fmla="*/ 38 w 42"/>
                  <a:gd name="T23" fmla="*/ 36 h 42"/>
                  <a:gd name="T24" fmla="*/ 38 w 42"/>
                  <a:gd name="T25" fmla="*/ 38 h 42"/>
                  <a:gd name="T26" fmla="*/ 38 w 42"/>
                  <a:gd name="T27" fmla="*/ 38 h 42"/>
                  <a:gd name="T28" fmla="*/ 40 w 42"/>
                  <a:gd name="T29" fmla="*/ 40 h 42"/>
                  <a:gd name="T30" fmla="*/ 40 w 42"/>
                  <a:gd name="T31" fmla="*/ 40 h 42"/>
                  <a:gd name="T32" fmla="*/ 42 w 42"/>
                  <a:gd name="T33" fmla="*/ 40 h 42"/>
                  <a:gd name="T34" fmla="*/ 42 w 42"/>
                  <a:gd name="T35" fmla="*/ 42 h 42"/>
                  <a:gd name="T36" fmla="*/ 24 w 42"/>
                  <a:gd name="T37" fmla="*/ 42 h 42"/>
                  <a:gd name="T38" fmla="*/ 24 w 42"/>
                  <a:gd name="T39" fmla="*/ 40 h 42"/>
                  <a:gd name="T40" fmla="*/ 26 w 42"/>
                  <a:gd name="T41" fmla="*/ 40 h 42"/>
                  <a:gd name="T42" fmla="*/ 28 w 42"/>
                  <a:gd name="T43" fmla="*/ 40 h 42"/>
                  <a:gd name="T44" fmla="*/ 28 w 42"/>
                  <a:gd name="T45" fmla="*/ 40 h 42"/>
                  <a:gd name="T46" fmla="*/ 30 w 42"/>
                  <a:gd name="T47" fmla="*/ 38 h 42"/>
                  <a:gd name="T48" fmla="*/ 30 w 42"/>
                  <a:gd name="T49" fmla="*/ 36 h 42"/>
                  <a:gd name="T50" fmla="*/ 30 w 42"/>
                  <a:gd name="T51" fmla="*/ 36 h 42"/>
                  <a:gd name="T52" fmla="*/ 30 w 42"/>
                  <a:gd name="T53" fmla="*/ 32 h 42"/>
                  <a:gd name="T54" fmla="*/ 30 w 42"/>
                  <a:gd name="T55" fmla="*/ 16 h 42"/>
                  <a:gd name="T56" fmla="*/ 30 w 42"/>
                  <a:gd name="T57" fmla="*/ 12 h 42"/>
                  <a:gd name="T58" fmla="*/ 28 w 42"/>
                  <a:gd name="T59" fmla="*/ 8 h 42"/>
                  <a:gd name="T60" fmla="*/ 26 w 42"/>
                  <a:gd name="T61" fmla="*/ 8 h 42"/>
                  <a:gd name="T62" fmla="*/ 24 w 42"/>
                  <a:gd name="T63" fmla="*/ 6 h 42"/>
                  <a:gd name="T64" fmla="*/ 18 w 42"/>
                  <a:gd name="T65" fmla="*/ 8 h 42"/>
                  <a:gd name="T66" fmla="*/ 14 w 42"/>
                  <a:gd name="T67" fmla="*/ 12 h 42"/>
                  <a:gd name="T68" fmla="*/ 14 w 42"/>
                  <a:gd name="T69" fmla="*/ 32 h 42"/>
                  <a:gd name="T70" fmla="*/ 14 w 42"/>
                  <a:gd name="T71" fmla="*/ 36 h 42"/>
                  <a:gd name="T72" fmla="*/ 14 w 42"/>
                  <a:gd name="T73" fmla="*/ 38 h 42"/>
                  <a:gd name="T74" fmla="*/ 14 w 42"/>
                  <a:gd name="T75" fmla="*/ 38 h 42"/>
                  <a:gd name="T76" fmla="*/ 16 w 42"/>
                  <a:gd name="T77" fmla="*/ 40 h 42"/>
                  <a:gd name="T78" fmla="*/ 16 w 42"/>
                  <a:gd name="T79" fmla="*/ 40 h 42"/>
                  <a:gd name="T80" fmla="*/ 20 w 42"/>
                  <a:gd name="T81" fmla="*/ 40 h 42"/>
                  <a:gd name="T82" fmla="*/ 20 w 42"/>
                  <a:gd name="T83" fmla="*/ 42 h 42"/>
                  <a:gd name="T84" fmla="*/ 0 w 42"/>
                  <a:gd name="T85" fmla="*/ 42 h 42"/>
                  <a:gd name="T86" fmla="*/ 0 w 42"/>
                  <a:gd name="T87" fmla="*/ 40 h 42"/>
                  <a:gd name="T88" fmla="*/ 2 w 42"/>
                  <a:gd name="T89" fmla="*/ 40 h 42"/>
                  <a:gd name="T90" fmla="*/ 4 w 42"/>
                  <a:gd name="T91" fmla="*/ 40 h 42"/>
                  <a:gd name="T92" fmla="*/ 6 w 42"/>
                  <a:gd name="T93" fmla="*/ 38 h 42"/>
                  <a:gd name="T94" fmla="*/ 6 w 42"/>
                  <a:gd name="T95" fmla="*/ 36 h 42"/>
                  <a:gd name="T96" fmla="*/ 6 w 42"/>
                  <a:gd name="T97" fmla="*/ 32 h 42"/>
                  <a:gd name="T98" fmla="*/ 6 w 42"/>
                  <a:gd name="T99" fmla="*/ 18 h 42"/>
                  <a:gd name="T100" fmla="*/ 6 w 42"/>
                  <a:gd name="T101" fmla="*/ 12 h 42"/>
                  <a:gd name="T102" fmla="*/ 6 w 42"/>
                  <a:gd name="T103" fmla="*/ 8 h 42"/>
                  <a:gd name="T104" fmla="*/ 6 w 42"/>
                  <a:gd name="T105" fmla="*/ 8 h 42"/>
                  <a:gd name="T106" fmla="*/ 6 w 42"/>
                  <a:gd name="T107" fmla="*/ 6 h 42"/>
                  <a:gd name="T108" fmla="*/ 4 w 42"/>
                  <a:gd name="T109" fmla="*/ 6 h 42"/>
                  <a:gd name="T110" fmla="*/ 4 w 42"/>
                  <a:gd name="T111" fmla="*/ 6 h 42"/>
                  <a:gd name="T112" fmla="*/ 2 w 42"/>
                  <a:gd name="T113" fmla="*/ 6 h 42"/>
                  <a:gd name="T114" fmla="*/ 2 w 42"/>
                  <a:gd name="T115" fmla="*/ 6 h 42"/>
                  <a:gd name="T116" fmla="*/ 0 w 42"/>
                  <a:gd name="T117" fmla="*/ 6 h 42"/>
                  <a:gd name="T118" fmla="*/ 12 w 42"/>
                  <a:gd name="T119" fmla="*/ 0 h 42"/>
                  <a:gd name="T120" fmla="*/ 14 w 42"/>
                  <a:gd name="T121" fmla="*/ 0 h 42"/>
                  <a:gd name="T122" fmla="*/ 14 w 42"/>
                  <a:gd name="T123" fmla="*/ 10 h 4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2"/>
                  <a:gd name="T187" fmla="*/ 0 h 42"/>
                  <a:gd name="T188" fmla="*/ 42 w 42"/>
                  <a:gd name="T189" fmla="*/ 42 h 4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2" h="42">
                    <a:moveTo>
                      <a:pt x="14" y="10"/>
                    </a:moveTo>
                    <a:lnTo>
                      <a:pt x="18" y="4"/>
                    </a:lnTo>
                    <a:lnTo>
                      <a:pt x="22" y="2"/>
                    </a:lnTo>
                    <a:lnTo>
                      <a:pt x="28" y="0"/>
                    </a:lnTo>
                    <a:lnTo>
                      <a:pt x="30" y="2"/>
                    </a:lnTo>
                    <a:lnTo>
                      <a:pt x="32" y="2"/>
                    </a:lnTo>
                    <a:lnTo>
                      <a:pt x="34" y="4"/>
                    </a:lnTo>
                    <a:lnTo>
                      <a:pt x="36" y="8"/>
                    </a:lnTo>
                    <a:lnTo>
                      <a:pt x="38" y="10"/>
                    </a:lnTo>
                    <a:lnTo>
                      <a:pt x="38" y="16"/>
                    </a:lnTo>
                    <a:lnTo>
                      <a:pt x="38" y="32"/>
                    </a:lnTo>
                    <a:lnTo>
                      <a:pt x="38" y="36"/>
                    </a:lnTo>
                    <a:lnTo>
                      <a:pt x="38" y="38"/>
                    </a:lnTo>
                    <a:lnTo>
                      <a:pt x="40" y="40"/>
                    </a:lnTo>
                    <a:lnTo>
                      <a:pt x="42" y="40"/>
                    </a:lnTo>
                    <a:lnTo>
                      <a:pt x="42" y="42"/>
                    </a:lnTo>
                    <a:lnTo>
                      <a:pt x="24" y="42"/>
                    </a:lnTo>
                    <a:lnTo>
                      <a:pt x="24" y="40"/>
                    </a:lnTo>
                    <a:lnTo>
                      <a:pt x="26" y="40"/>
                    </a:lnTo>
                    <a:lnTo>
                      <a:pt x="28" y="40"/>
                    </a:lnTo>
                    <a:lnTo>
                      <a:pt x="30" y="38"/>
                    </a:lnTo>
                    <a:lnTo>
                      <a:pt x="30" y="36"/>
                    </a:lnTo>
                    <a:lnTo>
                      <a:pt x="30" y="32"/>
                    </a:lnTo>
                    <a:lnTo>
                      <a:pt x="30" y="16"/>
                    </a:lnTo>
                    <a:lnTo>
                      <a:pt x="30" y="12"/>
                    </a:lnTo>
                    <a:lnTo>
                      <a:pt x="28" y="8"/>
                    </a:lnTo>
                    <a:lnTo>
                      <a:pt x="26" y="8"/>
                    </a:lnTo>
                    <a:lnTo>
                      <a:pt x="24" y="6"/>
                    </a:lnTo>
                    <a:lnTo>
                      <a:pt x="18" y="8"/>
                    </a:lnTo>
                    <a:lnTo>
                      <a:pt x="14" y="12"/>
                    </a:lnTo>
                    <a:lnTo>
                      <a:pt x="14" y="32"/>
                    </a:lnTo>
                    <a:lnTo>
                      <a:pt x="14" y="36"/>
                    </a:lnTo>
                    <a:lnTo>
                      <a:pt x="14" y="38"/>
                    </a:lnTo>
                    <a:lnTo>
                      <a:pt x="16" y="40"/>
                    </a:lnTo>
                    <a:lnTo>
                      <a:pt x="20" y="40"/>
                    </a:lnTo>
                    <a:lnTo>
                      <a:pt x="20" y="42"/>
                    </a:lnTo>
                    <a:lnTo>
                      <a:pt x="0" y="42"/>
                    </a:lnTo>
                    <a:lnTo>
                      <a:pt x="0" y="40"/>
                    </a:lnTo>
                    <a:lnTo>
                      <a:pt x="2" y="40"/>
                    </a:lnTo>
                    <a:lnTo>
                      <a:pt x="4" y="40"/>
                    </a:lnTo>
                    <a:lnTo>
                      <a:pt x="6" y="38"/>
                    </a:lnTo>
                    <a:lnTo>
                      <a:pt x="6" y="36"/>
                    </a:lnTo>
                    <a:lnTo>
                      <a:pt x="6" y="32"/>
                    </a:lnTo>
                    <a:lnTo>
                      <a:pt x="6" y="18"/>
                    </a:lnTo>
                    <a:lnTo>
                      <a:pt x="6" y="12"/>
                    </a:lnTo>
                    <a:lnTo>
                      <a:pt x="6" y="8"/>
                    </a:lnTo>
                    <a:lnTo>
                      <a:pt x="6" y="6"/>
                    </a:lnTo>
                    <a:lnTo>
                      <a:pt x="4" y="6"/>
                    </a:lnTo>
                    <a:lnTo>
                      <a:pt x="2" y="6"/>
                    </a:lnTo>
                    <a:lnTo>
                      <a:pt x="0" y="6"/>
                    </a:lnTo>
                    <a:lnTo>
                      <a:pt x="12" y="0"/>
                    </a:lnTo>
                    <a:lnTo>
                      <a:pt x="14" y="0"/>
                    </a:lnTo>
                    <a:lnTo>
                      <a:pt x="14" y="10"/>
                    </a:lnTo>
                    <a:close/>
                  </a:path>
                </a:pathLst>
              </a:custGeom>
              <a:solidFill>
                <a:srgbClr val="000000"/>
              </a:solidFill>
              <a:ln w="0">
                <a:solidFill>
                  <a:srgbClr val="000000"/>
                </a:solidFill>
                <a:round/>
                <a:headEnd/>
                <a:tailEnd/>
              </a:ln>
            </p:spPr>
            <p:txBody>
              <a:bodyPr/>
              <a:lstStyle/>
              <a:p>
                <a:endParaRPr lang="en-CA"/>
              </a:p>
            </p:txBody>
          </p:sp>
          <p:sp>
            <p:nvSpPr>
              <p:cNvPr id="15416" name="Freeform 316"/>
              <p:cNvSpPr>
                <a:spLocks/>
              </p:cNvSpPr>
              <p:nvPr/>
            </p:nvSpPr>
            <p:spPr bwMode="auto">
              <a:xfrm>
                <a:off x="4108" y="2136"/>
                <a:ext cx="34" cy="42"/>
              </a:xfrm>
              <a:custGeom>
                <a:avLst/>
                <a:gdLst>
                  <a:gd name="T0" fmla="*/ 34 w 34"/>
                  <a:gd name="T1" fmla="*/ 26 h 42"/>
                  <a:gd name="T2" fmla="*/ 32 w 34"/>
                  <a:gd name="T3" fmla="*/ 32 h 42"/>
                  <a:gd name="T4" fmla="*/ 28 w 34"/>
                  <a:gd name="T5" fmla="*/ 38 h 42"/>
                  <a:gd name="T6" fmla="*/ 22 w 34"/>
                  <a:gd name="T7" fmla="*/ 42 h 42"/>
                  <a:gd name="T8" fmla="*/ 18 w 34"/>
                  <a:gd name="T9" fmla="*/ 42 h 42"/>
                  <a:gd name="T10" fmla="*/ 10 w 34"/>
                  <a:gd name="T11" fmla="*/ 40 h 42"/>
                  <a:gd name="T12" fmla="*/ 6 w 34"/>
                  <a:gd name="T13" fmla="*/ 36 h 42"/>
                  <a:gd name="T14" fmla="*/ 2 w 34"/>
                  <a:gd name="T15" fmla="*/ 32 h 42"/>
                  <a:gd name="T16" fmla="*/ 2 w 34"/>
                  <a:gd name="T17" fmla="*/ 28 h 42"/>
                  <a:gd name="T18" fmla="*/ 0 w 34"/>
                  <a:gd name="T19" fmla="*/ 22 h 42"/>
                  <a:gd name="T20" fmla="*/ 2 w 34"/>
                  <a:gd name="T21" fmla="*/ 16 h 42"/>
                  <a:gd name="T22" fmla="*/ 2 w 34"/>
                  <a:gd name="T23" fmla="*/ 10 h 42"/>
                  <a:gd name="T24" fmla="*/ 6 w 34"/>
                  <a:gd name="T25" fmla="*/ 6 h 42"/>
                  <a:gd name="T26" fmla="*/ 12 w 34"/>
                  <a:gd name="T27" fmla="*/ 2 h 42"/>
                  <a:gd name="T28" fmla="*/ 18 w 34"/>
                  <a:gd name="T29" fmla="*/ 0 h 42"/>
                  <a:gd name="T30" fmla="*/ 24 w 34"/>
                  <a:gd name="T31" fmla="*/ 2 h 42"/>
                  <a:gd name="T32" fmla="*/ 28 w 34"/>
                  <a:gd name="T33" fmla="*/ 4 h 42"/>
                  <a:gd name="T34" fmla="*/ 30 w 34"/>
                  <a:gd name="T35" fmla="*/ 8 h 42"/>
                  <a:gd name="T36" fmla="*/ 32 w 34"/>
                  <a:gd name="T37" fmla="*/ 10 h 42"/>
                  <a:gd name="T38" fmla="*/ 32 w 34"/>
                  <a:gd name="T39" fmla="*/ 12 h 42"/>
                  <a:gd name="T40" fmla="*/ 30 w 34"/>
                  <a:gd name="T41" fmla="*/ 12 h 42"/>
                  <a:gd name="T42" fmla="*/ 30 w 34"/>
                  <a:gd name="T43" fmla="*/ 14 h 42"/>
                  <a:gd name="T44" fmla="*/ 28 w 34"/>
                  <a:gd name="T45" fmla="*/ 14 h 42"/>
                  <a:gd name="T46" fmla="*/ 26 w 34"/>
                  <a:gd name="T47" fmla="*/ 14 h 42"/>
                  <a:gd name="T48" fmla="*/ 24 w 34"/>
                  <a:gd name="T49" fmla="*/ 12 h 42"/>
                  <a:gd name="T50" fmla="*/ 24 w 34"/>
                  <a:gd name="T51" fmla="*/ 10 h 42"/>
                  <a:gd name="T52" fmla="*/ 24 w 34"/>
                  <a:gd name="T53" fmla="*/ 8 h 42"/>
                  <a:gd name="T54" fmla="*/ 22 w 34"/>
                  <a:gd name="T55" fmla="*/ 6 h 42"/>
                  <a:gd name="T56" fmla="*/ 22 w 34"/>
                  <a:gd name="T57" fmla="*/ 4 h 42"/>
                  <a:gd name="T58" fmla="*/ 20 w 34"/>
                  <a:gd name="T59" fmla="*/ 4 h 42"/>
                  <a:gd name="T60" fmla="*/ 18 w 34"/>
                  <a:gd name="T61" fmla="*/ 4 h 42"/>
                  <a:gd name="T62" fmla="*/ 14 w 34"/>
                  <a:gd name="T63" fmla="*/ 4 h 42"/>
                  <a:gd name="T64" fmla="*/ 12 w 34"/>
                  <a:gd name="T65" fmla="*/ 6 h 42"/>
                  <a:gd name="T66" fmla="*/ 8 w 34"/>
                  <a:gd name="T67" fmla="*/ 12 h 42"/>
                  <a:gd name="T68" fmla="*/ 8 w 34"/>
                  <a:gd name="T69" fmla="*/ 18 h 42"/>
                  <a:gd name="T70" fmla="*/ 8 w 34"/>
                  <a:gd name="T71" fmla="*/ 24 h 42"/>
                  <a:gd name="T72" fmla="*/ 12 w 34"/>
                  <a:gd name="T73" fmla="*/ 30 h 42"/>
                  <a:gd name="T74" fmla="*/ 16 w 34"/>
                  <a:gd name="T75" fmla="*/ 34 h 42"/>
                  <a:gd name="T76" fmla="*/ 20 w 34"/>
                  <a:gd name="T77" fmla="*/ 34 h 42"/>
                  <a:gd name="T78" fmla="*/ 24 w 34"/>
                  <a:gd name="T79" fmla="*/ 34 h 42"/>
                  <a:gd name="T80" fmla="*/ 28 w 34"/>
                  <a:gd name="T81" fmla="*/ 32 h 42"/>
                  <a:gd name="T82" fmla="*/ 30 w 34"/>
                  <a:gd name="T83" fmla="*/ 30 h 42"/>
                  <a:gd name="T84" fmla="*/ 32 w 34"/>
                  <a:gd name="T85" fmla="*/ 24 h 42"/>
                  <a:gd name="T86" fmla="*/ 34 w 34"/>
                  <a:gd name="T87" fmla="*/ 26 h 4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4"/>
                  <a:gd name="T133" fmla="*/ 0 h 42"/>
                  <a:gd name="T134" fmla="*/ 34 w 34"/>
                  <a:gd name="T135" fmla="*/ 42 h 4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4" h="42">
                    <a:moveTo>
                      <a:pt x="34" y="26"/>
                    </a:moveTo>
                    <a:lnTo>
                      <a:pt x="32" y="32"/>
                    </a:lnTo>
                    <a:lnTo>
                      <a:pt x="28" y="38"/>
                    </a:lnTo>
                    <a:lnTo>
                      <a:pt x="22" y="42"/>
                    </a:lnTo>
                    <a:lnTo>
                      <a:pt x="18" y="42"/>
                    </a:lnTo>
                    <a:lnTo>
                      <a:pt x="10" y="40"/>
                    </a:lnTo>
                    <a:lnTo>
                      <a:pt x="6" y="36"/>
                    </a:lnTo>
                    <a:lnTo>
                      <a:pt x="2" y="32"/>
                    </a:lnTo>
                    <a:lnTo>
                      <a:pt x="2" y="28"/>
                    </a:lnTo>
                    <a:lnTo>
                      <a:pt x="0" y="22"/>
                    </a:lnTo>
                    <a:lnTo>
                      <a:pt x="2" y="16"/>
                    </a:lnTo>
                    <a:lnTo>
                      <a:pt x="2" y="10"/>
                    </a:lnTo>
                    <a:lnTo>
                      <a:pt x="6" y="6"/>
                    </a:lnTo>
                    <a:lnTo>
                      <a:pt x="12" y="2"/>
                    </a:lnTo>
                    <a:lnTo>
                      <a:pt x="18" y="0"/>
                    </a:lnTo>
                    <a:lnTo>
                      <a:pt x="24" y="2"/>
                    </a:lnTo>
                    <a:lnTo>
                      <a:pt x="28" y="4"/>
                    </a:lnTo>
                    <a:lnTo>
                      <a:pt x="30" y="8"/>
                    </a:lnTo>
                    <a:lnTo>
                      <a:pt x="32" y="10"/>
                    </a:lnTo>
                    <a:lnTo>
                      <a:pt x="32" y="12"/>
                    </a:lnTo>
                    <a:lnTo>
                      <a:pt x="30" y="12"/>
                    </a:lnTo>
                    <a:lnTo>
                      <a:pt x="30" y="14"/>
                    </a:lnTo>
                    <a:lnTo>
                      <a:pt x="28" y="14"/>
                    </a:lnTo>
                    <a:lnTo>
                      <a:pt x="26" y="14"/>
                    </a:lnTo>
                    <a:lnTo>
                      <a:pt x="24" y="12"/>
                    </a:lnTo>
                    <a:lnTo>
                      <a:pt x="24" y="10"/>
                    </a:lnTo>
                    <a:lnTo>
                      <a:pt x="24" y="8"/>
                    </a:lnTo>
                    <a:lnTo>
                      <a:pt x="22" y="6"/>
                    </a:lnTo>
                    <a:lnTo>
                      <a:pt x="22" y="4"/>
                    </a:lnTo>
                    <a:lnTo>
                      <a:pt x="20" y="4"/>
                    </a:lnTo>
                    <a:lnTo>
                      <a:pt x="18" y="4"/>
                    </a:lnTo>
                    <a:lnTo>
                      <a:pt x="14" y="4"/>
                    </a:lnTo>
                    <a:lnTo>
                      <a:pt x="12" y="6"/>
                    </a:lnTo>
                    <a:lnTo>
                      <a:pt x="8" y="12"/>
                    </a:lnTo>
                    <a:lnTo>
                      <a:pt x="8" y="18"/>
                    </a:lnTo>
                    <a:lnTo>
                      <a:pt x="8" y="24"/>
                    </a:lnTo>
                    <a:lnTo>
                      <a:pt x="12" y="30"/>
                    </a:lnTo>
                    <a:lnTo>
                      <a:pt x="16" y="34"/>
                    </a:lnTo>
                    <a:lnTo>
                      <a:pt x="20" y="34"/>
                    </a:lnTo>
                    <a:lnTo>
                      <a:pt x="24" y="34"/>
                    </a:lnTo>
                    <a:lnTo>
                      <a:pt x="28" y="32"/>
                    </a:lnTo>
                    <a:lnTo>
                      <a:pt x="30" y="30"/>
                    </a:lnTo>
                    <a:lnTo>
                      <a:pt x="32" y="24"/>
                    </a:lnTo>
                    <a:lnTo>
                      <a:pt x="34" y="26"/>
                    </a:lnTo>
                    <a:close/>
                  </a:path>
                </a:pathLst>
              </a:custGeom>
              <a:solidFill>
                <a:srgbClr val="000000"/>
              </a:solidFill>
              <a:ln w="0">
                <a:solidFill>
                  <a:srgbClr val="000000"/>
                </a:solidFill>
                <a:round/>
                <a:headEnd/>
                <a:tailEnd/>
              </a:ln>
            </p:spPr>
            <p:txBody>
              <a:bodyPr/>
              <a:lstStyle/>
              <a:p>
                <a:endParaRPr lang="en-CA"/>
              </a:p>
            </p:txBody>
          </p:sp>
          <p:sp>
            <p:nvSpPr>
              <p:cNvPr id="15417" name="Freeform 317"/>
              <p:cNvSpPr>
                <a:spLocks/>
              </p:cNvSpPr>
              <p:nvPr/>
            </p:nvSpPr>
            <p:spPr bwMode="auto">
              <a:xfrm>
                <a:off x="4146" y="2116"/>
                <a:ext cx="42" cy="62"/>
              </a:xfrm>
              <a:custGeom>
                <a:avLst/>
                <a:gdLst>
                  <a:gd name="T0" fmla="*/ 12 w 42"/>
                  <a:gd name="T1" fmla="*/ 30 h 62"/>
                  <a:gd name="T2" fmla="*/ 20 w 42"/>
                  <a:gd name="T3" fmla="*/ 22 h 62"/>
                  <a:gd name="T4" fmla="*/ 26 w 42"/>
                  <a:gd name="T5" fmla="*/ 20 h 62"/>
                  <a:gd name="T6" fmla="*/ 32 w 42"/>
                  <a:gd name="T7" fmla="*/ 22 h 62"/>
                  <a:gd name="T8" fmla="*/ 36 w 42"/>
                  <a:gd name="T9" fmla="*/ 28 h 62"/>
                  <a:gd name="T10" fmla="*/ 36 w 42"/>
                  <a:gd name="T11" fmla="*/ 38 h 62"/>
                  <a:gd name="T12" fmla="*/ 36 w 42"/>
                  <a:gd name="T13" fmla="*/ 56 h 62"/>
                  <a:gd name="T14" fmla="*/ 38 w 42"/>
                  <a:gd name="T15" fmla="*/ 58 h 62"/>
                  <a:gd name="T16" fmla="*/ 40 w 42"/>
                  <a:gd name="T17" fmla="*/ 60 h 62"/>
                  <a:gd name="T18" fmla="*/ 42 w 42"/>
                  <a:gd name="T19" fmla="*/ 62 h 62"/>
                  <a:gd name="T20" fmla="*/ 24 w 42"/>
                  <a:gd name="T21" fmla="*/ 60 h 62"/>
                  <a:gd name="T22" fmla="*/ 26 w 42"/>
                  <a:gd name="T23" fmla="*/ 60 h 62"/>
                  <a:gd name="T24" fmla="*/ 28 w 42"/>
                  <a:gd name="T25" fmla="*/ 58 h 62"/>
                  <a:gd name="T26" fmla="*/ 30 w 42"/>
                  <a:gd name="T27" fmla="*/ 54 h 62"/>
                  <a:gd name="T28" fmla="*/ 30 w 42"/>
                  <a:gd name="T29" fmla="*/ 38 h 62"/>
                  <a:gd name="T30" fmla="*/ 28 w 42"/>
                  <a:gd name="T31" fmla="*/ 30 h 62"/>
                  <a:gd name="T32" fmla="*/ 26 w 42"/>
                  <a:gd name="T33" fmla="*/ 28 h 62"/>
                  <a:gd name="T34" fmla="*/ 22 w 42"/>
                  <a:gd name="T35" fmla="*/ 26 h 62"/>
                  <a:gd name="T36" fmla="*/ 18 w 42"/>
                  <a:gd name="T37" fmla="*/ 28 h 62"/>
                  <a:gd name="T38" fmla="*/ 12 w 42"/>
                  <a:gd name="T39" fmla="*/ 32 h 62"/>
                  <a:gd name="T40" fmla="*/ 12 w 42"/>
                  <a:gd name="T41" fmla="*/ 56 h 62"/>
                  <a:gd name="T42" fmla="*/ 14 w 42"/>
                  <a:gd name="T43" fmla="*/ 58 h 62"/>
                  <a:gd name="T44" fmla="*/ 16 w 42"/>
                  <a:gd name="T45" fmla="*/ 60 h 62"/>
                  <a:gd name="T46" fmla="*/ 18 w 42"/>
                  <a:gd name="T47" fmla="*/ 62 h 62"/>
                  <a:gd name="T48" fmla="*/ 0 w 42"/>
                  <a:gd name="T49" fmla="*/ 60 h 62"/>
                  <a:gd name="T50" fmla="*/ 4 w 42"/>
                  <a:gd name="T51" fmla="*/ 60 h 62"/>
                  <a:gd name="T52" fmla="*/ 4 w 42"/>
                  <a:gd name="T53" fmla="*/ 58 h 62"/>
                  <a:gd name="T54" fmla="*/ 6 w 42"/>
                  <a:gd name="T55" fmla="*/ 52 h 62"/>
                  <a:gd name="T56" fmla="*/ 6 w 42"/>
                  <a:gd name="T57" fmla="*/ 10 h 62"/>
                  <a:gd name="T58" fmla="*/ 4 w 42"/>
                  <a:gd name="T59" fmla="*/ 6 h 62"/>
                  <a:gd name="T60" fmla="*/ 4 w 42"/>
                  <a:gd name="T61" fmla="*/ 4 h 62"/>
                  <a:gd name="T62" fmla="*/ 2 w 42"/>
                  <a:gd name="T63" fmla="*/ 4 h 62"/>
                  <a:gd name="T64" fmla="*/ 0 w 42"/>
                  <a:gd name="T65" fmla="*/ 4 h 62"/>
                  <a:gd name="T66" fmla="*/ 12 w 42"/>
                  <a:gd name="T67" fmla="*/ 0 h 6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2"/>
                  <a:gd name="T103" fmla="*/ 0 h 62"/>
                  <a:gd name="T104" fmla="*/ 42 w 42"/>
                  <a:gd name="T105" fmla="*/ 62 h 6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2" h="62">
                    <a:moveTo>
                      <a:pt x="12" y="0"/>
                    </a:moveTo>
                    <a:lnTo>
                      <a:pt x="12" y="30"/>
                    </a:lnTo>
                    <a:lnTo>
                      <a:pt x="18" y="24"/>
                    </a:lnTo>
                    <a:lnTo>
                      <a:pt x="20" y="22"/>
                    </a:lnTo>
                    <a:lnTo>
                      <a:pt x="24" y="22"/>
                    </a:lnTo>
                    <a:lnTo>
                      <a:pt x="26" y="20"/>
                    </a:lnTo>
                    <a:lnTo>
                      <a:pt x="30" y="22"/>
                    </a:lnTo>
                    <a:lnTo>
                      <a:pt x="32" y="22"/>
                    </a:lnTo>
                    <a:lnTo>
                      <a:pt x="34" y="26"/>
                    </a:lnTo>
                    <a:lnTo>
                      <a:pt x="36" y="28"/>
                    </a:lnTo>
                    <a:lnTo>
                      <a:pt x="36" y="32"/>
                    </a:lnTo>
                    <a:lnTo>
                      <a:pt x="36" y="38"/>
                    </a:lnTo>
                    <a:lnTo>
                      <a:pt x="36" y="52"/>
                    </a:lnTo>
                    <a:lnTo>
                      <a:pt x="36" y="56"/>
                    </a:lnTo>
                    <a:lnTo>
                      <a:pt x="36" y="58"/>
                    </a:lnTo>
                    <a:lnTo>
                      <a:pt x="38" y="58"/>
                    </a:lnTo>
                    <a:lnTo>
                      <a:pt x="38" y="60"/>
                    </a:lnTo>
                    <a:lnTo>
                      <a:pt x="40" y="60"/>
                    </a:lnTo>
                    <a:lnTo>
                      <a:pt x="42" y="60"/>
                    </a:lnTo>
                    <a:lnTo>
                      <a:pt x="42" y="62"/>
                    </a:lnTo>
                    <a:lnTo>
                      <a:pt x="24" y="62"/>
                    </a:lnTo>
                    <a:lnTo>
                      <a:pt x="24" y="60"/>
                    </a:lnTo>
                    <a:lnTo>
                      <a:pt x="26" y="60"/>
                    </a:lnTo>
                    <a:lnTo>
                      <a:pt x="28" y="60"/>
                    </a:lnTo>
                    <a:lnTo>
                      <a:pt x="28" y="58"/>
                    </a:lnTo>
                    <a:lnTo>
                      <a:pt x="28" y="56"/>
                    </a:lnTo>
                    <a:lnTo>
                      <a:pt x="30" y="54"/>
                    </a:lnTo>
                    <a:lnTo>
                      <a:pt x="30" y="52"/>
                    </a:lnTo>
                    <a:lnTo>
                      <a:pt x="30" y="38"/>
                    </a:lnTo>
                    <a:lnTo>
                      <a:pt x="28" y="34"/>
                    </a:lnTo>
                    <a:lnTo>
                      <a:pt x="28" y="30"/>
                    </a:lnTo>
                    <a:lnTo>
                      <a:pt x="28" y="28"/>
                    </a:lnTo>
                    <a:lnTo>
                      <a:pt x="26" y="28"/>
                    </a:lnTo>
                    <a:lnTo>
                      <a:pt x="24" y="26"/>
                    </a:lnTo>
                    <a:lnTo>
                      <a:pt x="22" y="26"/>
                    </a:lnTo>
                    <a:lnTo>
                      <a:pt x="20" y="26"/>
                    </a:lnTo>
                    <a:lnTo>
                      <a:pt x="18" y="28"/>
                    </a:lnTo>
                    <a:lnTo>
                      <a:pt x="16" y="30"/>
                    </a:lnTo>
                    <a:lnTo>
                      <a:pt x="12" y="32"/>
                    </a:lnTo>
                    <a:lnTo>
                      <a:pt x="12" y="52"/>
                    </a:lnTo>
                    <a:lnTo>
                      <a:pt x="12" y="56"/>
                    </a:lnTo>
                    <a:lnTo>
                      <a:pt x="14" y="58"/>
                    </a:lnTo>
                    <a:lnTo>
                      <a:pt x="14" y="60"/>
                    </a:lnTo>
                    <a:lnTo>
                      <a:pt x="16" y="60"/>
                    </a:lnTo>
                    <a:lnTo>
                      <a:pt x="18" y="60"/>
                    </a:lnTo>
                    <a:lnTo>
                      <a:pt x="18" y="62"/>
                    </a:lnTo>
                    <a:lnTo>
                      <a:pt x="0" y="62"/>
                    </a:lnTo>
                    <a:lnTo>
                      <a:pt x="0" y="60"/>
                    </a:lnTo>
                    <a:lnTo>
                      <a:pt x="2" y="60"/>
                    </a:lnTo>
                    <a:lnTo>
                      <a:pt x="4" y="60"/>
                    </a:lnTo>
                    <a:lnTo>
                      <a:pt x="4" y="58"/>
                    </a:lnTo>
                    <a:lnTo>
                      <a:pt x="6" y="56"/>
                    </a:lnTo>
                    <a:lnTo>
                      <a:pt x="6" y="52"/>
                    </a:lnTo>
                    <a:lnTo>
                      <a:pt x="6" y="16"/>
                    </a:lnTo>
                    <a:lnTo>
                      <a:pt x="6" y="10"/>
                    </a:lnTo>
                    <a:lnTo>
                      <a:pt x="6" y="8"/>
                    </a:lnTo>
                    <a:lnTo>
                      <a:pt x="4" y="6"/>
                    </a:lnTo>
                    <a:lnTo>
                      <a:pt x="4" y="4"/>
                    </a:lnTo>
                    <a:lnTo>
                      <a:pt x="2" y="4"/>
                    </a:lnTo>
                    <a:lnTo>
                      <a:pt x="0" y="6"/>
                    </a:lnTo>
                    <a:lnTo>
                      <a:pt x="0" y="4"/>
                    </a:lnTo>
                    <a:lnTo>
                      <a:pt x="10" y="0"/>
                    </a:lnTo>
                    <a:lnTo>
                      <a:pt x="12" y="0"/>
                    </a:lnTo>
                    <a:close/>
                  </a:path>
                </a:pathLst>
              </a:custGeom>
              <a:solidFill>
                <a:srgbClr val="000000"/>
              </a:solidFill>
              <a:ln w="0">
                <a:solidFill>
                  <a:srgbClr val="000000"/>
                </a:solidFill>
                <a:round/>
                <a:headEnd/>
                <a:tailEnd/>
              </a:ln>
            </p:spPr>
            <p:txBody>
              <a:bodyPr/>
              <a:lstStyle/>
              <a:p>
                <a:endParaRPr lang="en-CA"/>
              </a:p>
            </p:txBody>
          </p:sp>
          <p:sp>
            <p:nvSpPr>
              <p:cNvPr id="15418" name="Rectangle 318"/>
              <p:cNvSpPr>
                <a:spLocks noChangeArrowheads="1"/>
              </p:cNvSpPr>
              <p:nvPr/>
            </p:nvSpPr>
            <p:spPr bwMode="auto">
              <a:xfrm>
                <a:off x="4200" y="2104"/>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419" name="Rectangle 319"/>
              <p:cNvSpPr>
                <a:spLocks noChangeArrowheads="1"/>
              </p:cNvSpPr>
              <p:nvPr/>
            </p:nvSpPr>
            <p:spPr bwMode="auto">
              <a:xfrm>
                <a:off x="1552" y="2208"/>
                <a:ext cx="2650" cy="4"/>
              </a:xfrm>
              <a:prstGeom prst="rect">
                <a:avLst/>
              </a:prstGeom>
              <a:solidFill>
                <a:srgbClr val="000000"/>
              </a:solidFill>
              <a:ln w="0">
                <a:solidFill>
                  <a:srgbClr val="000000"/>
                </a:solidFill>
                <a:miter lim="800000"/>
                <a:headEnd/>
                <a:tailEnd/>
              </a:ln>
            </p:spPr>
            <p:txBody>
              <a:bodyPr/>
              <a:lstStyle/>
              <a:p>
                <a:endParaRPr lang="en-US"/>
              </a:p>
            </p:txBody>
          </p:sp>
          <p:sp>
            <p:nvSpPr>
              <p:cNvPr id="15420" name="Rectangle 320"/>
              <p:cNvSpPr>
                <a:spLocks noChangeArrowheads="1"/>
              </p:cNvSpPr>
              <p:nvPr/>
            </p:nvSpPr>
            <p:spPr bwMode="auto">
              <a:xfrm>
                <a:off x="1552" y="2224"/>
                <a:ext cx="2650" cy="4"/>
              </a:xfrm>
              <a:prstGeom prst="rect">
                <a:avLst/>
              </a:prstGeom>
              <a:solidFill>
                <a:srgbClr val="000000"/>
              </a:solidFill>
              <a:ln w="0">
                <a:solidFill>
                  <a:srgbClr val="000000"/>
                </a:solidFill>
                <a:miter lim="800000"/>
                <a:headEnd/>
                <a:tailEnd/>
              </a:ln>
            </p:spPr>
            <p:txBody>
              <a:bodyPr/>
              <a:lstStyle/>
              <a:p>
                <a:endParaRPr lang="en-US"/>
              </a:p>
            </p:txBody>
          </p:sp>
          <p:sp>
            <p:nvSpPr>
              <p:cNvPr id="15421" name="Rectangle 321"/>
              <p:cNvSpPr>
                <a:spLocks noChangeArrowheads="1"/>
              </p:cNvSpPr>
              <p:nvPr/>
            </p:nvSpPr>
            <p:spPr bwMode="auto">
              <a:xfrm>
                <a:off x="1552" y="2232"/>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422" name="Freeform 322"/>
              <p:cNvSpPr>
                <a:spLocks/>
              </p:cNvSpPr>
              <p:nvPr/>
            </p:nvSpPr>
            <p:spPr bwMode="auto">
              <a:xfrm>
                <a:off x="1584" y="2246"/>
                <a:ext cx="26" cy="58"/>
              </a:xfrm>
              <a:custGeom>
                <a:avLst/>
                <a:gdLst>
                  <a:gd name="T0" fmla="*/ 26 w 26"/>
                  <a:gd name="T1" fmla="*/ 58 h 58"/>
                  <a:gd name="T2" fmla="*/ 26 w 26"/>
                  <a:gd name="T3" fmla="*/ 58 h 58"/>
                  <a:gd name="T4" fmla="*/ 0 w 26"/>
                  <a:gd name="T5" fmla="*/ 58 h 58"/>
                  <a:gd name="T6" fmla="*/ 0 w 26"/>
                  <a:gd name="T7" fmla="*/ 58 h 58"/>
                  <a:gd name="T8" fmla="*/ 2 w 26"/>
                  <a:gd name="T9" fmla="*/ 58 h 58"/>
                  <a:gd name="T10" fmla="*/ 6 w 26"/>
                  <a:gd name="T11" fmla="*/ 58 h 58"/>
                  <a:gd name="T12" fmla="*/ 8 w 26"/>
                  <a:gd name="T13" fmla="*/ 56 h 58"/>
                  <a:gd name="T14" fmla="*/ 8 w 26"/>
                  <a:gd name="T15" fmla="*/ 54 h 58"/>
                  <a:gd name="T16" fmla="*/ 10 w 26"/>
                  <a:gd name="T17" fmla="*/ 48 h 58"/>
                  <a:gd name="T18" fmla="*/ 10 w 26"/>
                  <a:gd name="T19" fmla="*/ 10 h 58"/>
                  <a:gd name="T20" fmla="*/ 8 w 26"/>
                  <a:gd name="T21" fmla="*/ 6 h 58"/>
                  <a:gd name="T22" fmla="*/ 8 w 26"/>
                  <a:gd name="T23" fmla="*/ 4 h 58"/>
                  <a:gd name="T24" fmla="*/ 8 w 26"/>
                  <a:gd name="T25" fmla="*/ 4 h 58"/>
                  <a:gd name="T26" fmla="*/ 6 w 26"/>
                  <a:gd name="T27" fmla="*/ 2 h 58"/>
                  <a:gd name="T28" fmla="*/ 4 w 26"/>
                  <a:gd name="T29" fmla="*/ 2 h 58"/>
                  <a:gd name="T30" fmla="*/ 2 w 26"/>
                  <a:gd name="T31" fmla="*/ 2 h 58"/>
                  <a:gd name="T32" fmla="*/ 0 w 26"/>
                  <a:gd name="T33" fmla="*/ 2 h 58"/>
                  <a:gd name="T34" fmla="*/ 0 w 26"/>
                  <a:gd name="T35" fmla="*/ 0 h 58"/>
                  <a:gd name="T36" fmla="*/ 26 w 26"/>
                  <a:gd name="T37" fmla="*/ 0 h 58"/>
                  <a:gd name="T38" fmla="*/ 26 w 26"/>
                  <a:gd name="T39" fmla="*/ 2 h 58"/>
                  <a:gd name="T40" fmla="*/ 24 w 26"/>
                  <a:gd name="T41" fmla="*/ 2 h 58"/>
                  <a:gd name="T42" fmla="*/ 20 w 26"/>
                  <a:gd name="T43" fmla="*/ 2 h 58"/>
                  <a:gd name="T44" fmla="*/ 18 w 26"/>
                  <a:gd name="T45" fmla="*/ 4 h 58"/>
                  <a:gd name="T46" fmla="*/ 18 w 26"/>
                  <a:gd name="T47" fmla="*/ 6 h 58"/>
                  <a:gd name="T48" fmla="*/ 18 w 26"/>
                  <a:gd name="T49" fmla="*/ 10 h 58"/>
                  <a:gd name="T50" fmla="*/ 18 w 26"/>
                  <a:gd name="T51" fmla="*/ 48 h 58"/>
                  <a:gd name="T52" fmla="*/ 18 w 26"/>
                  <a:gd name="T53" fmla="*/ 52 h 58"/>
                  <a:gd name="T54" fmla="*/ 18 w 26"/>
                  <a:gd name="T55" fmla="*/ 54 h 58"/>
                  <a:gd name="T56" fmla="*/ 18 w 26"/>
                  <a:gd name="T57" fmla="*/ 56 h 58"/>
                  <a:gd name="T58" fmla="*/ 20 w 26"/>
                  <a:gd name="T59" fmla="*/ 56 h 58"/>
                  <a:gd name="T60" fmla="*/ 22 w 26"/>
                  <a:gd name="T61" fmla="*/ 58 h 58"/>
                  <a:gd name="T62" fmla="*/ 24 w 26"/>
                  <a:gd name="T63" fmla="*/ 58 h 58"/>
                  <a:gd name="T64" fmla="*/ 26 w 26"/>
                  <a:gd name="T65" fmla="*/ 58 h 5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6"/>
                  <a:gd name="T100" fmla="*/ 0 h 58"/>
                  <a:gd name="T101" fmla="*/ 26 w 26"/>
                  <a:gd name="T102" fmla="*/ 58 h 5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6" h="58">
                    <a:moveTo>
                      <a:pt x="26" y="58"/>
                    </a:moveTo>
                    <a:lnTo>
                      <a:pt x="26" y="58"/>
                    </a:lnTo>
                    <a:lnTo>
                      <a:pt x="0" y="58"/>
                    </a:lnTo>
                    <a:lnTo>
                      <a:pt x="2" y="58"/>
                    </a:lnTo>
                    <a:lnTo>
                      <a:pt x="6" y="58"/>
                    </a:lnTo>
                    <a:lnTo>
                      <a:pt x="8" y="56"/>
                    </a:lnTo>
                    <a:lnTo>
                      <a:pt x="8" y="54"/>
                    </a:lnTo>
                    <a:lnTo>
                      <a:pt x="10" y="48"/>
                    </a:lnTo>
                    <a:lnTo>
                      <a:pt x="10" y="10"/>
                    </a:lnTo>
                    <a:lnTo>
                      <a:pt x="8" y="6"/>
                    </a:lnTo>
                    <a:lnTo>
                      <a:pt x="8" y="4"/>
                    </a:lnTo>
                    <a:lnTo>
                      <a:pt x="6" y="2"/>
                    </a:lnTo>
                    <a:lnTo>
                      <a:pt x="4" y="2"/>
                    </a:lnTo>
                    <a:lnTo>
                      <a:pt x="2" y="2"/>
                    </a:lnTo>
                    <a:lnTo>
                      <a:pt x="0" y="2"/>
                    </a:lnTo>
                    <a:lnTo>
                      <a:pt x="0" y="0"/>
                    </a:lnTo>
                    <a:lnTo>
                      <a:pt x="26" y="0"/>
                    </a:lnTo>
                    <a:lnTo>
                      <a:pt x="26" y="2"/>
                    </a:lnTo>
                    <a:lnTo>
                      <a:pt x="24" y="2"/>
                    </a:lnTo>
                    <a:lnTo>
                      <a:pt x="20" y="2"/>
                    </a:lnTo>
                    <a:lnTo>
                      <a:pt x="18" y="4"/>
                    </a:lnTo>
                    <a:lnTo>
                      <a:pt x="18" y="6"/>
                    </a:lnTo>
                    <a:lnTo>
                      <a:pt x="18" y="10"/>
                    </a:lnTo>
                    <a:lnTo>
                      <a:pt x="18" y="48"/>
                    </a:lnTo>
                    <a:lnTo>
                      <a:pt x="18" y="52"/>
                    </a:lnTo>
                    <a:lnTo>
                      <a:pt x="18" y="54"/>
                    </a:lnTo>
                    <a:lnTo>
                      <a:pt x="18" y="56"/>
                    </a:lnTo>
                    <a:lnTo>
                      <a:pt x="20" y="56"/>
                    </a:lnTo>
                    <a:lnTo>
                      <a:pt x="22" y="58"/>
                    </a:lnTo>
                    <a:lnTo>
                      <a:pt x="24" y="58"/>
                    </a:lnTo>
                    <a:lnTo>
                      <a:pt x="26" y="58"/>
                    </a:lnTo>
                    <a:close/>
                  </a:path>
                </a:pathLst>
              </a:custGeom>
              <a:solidFill>
                <a:srgbClr val="000000"/>
              </a:solidFill>
              <a:ln w="0">
                <a:solidFill>
                  <a:srgbClr val="000000"/>
                </a:solidFill>
                <a:round/>
                <a:headEnd/>
                <a:tailEnd/>
              </a:ln>
            </p:spPr>
            <p:txBody>
              <a:bodyPr/>
              <a:lstStyle/>
              <a:p>
                <a:endParaRPr lang="en-CA"/>
              </a:p>
            </p:txBody>
          </p:sp>
          <p:sp>
            <p:nvSpPr>
              <p:cNvPr id="15423" name="Rectangle 323"/>
              <p:cNvSpPr>
                <a:spLocks noChangeArrowheads="1"/>
              </p:cNvSpPr>
              <p:nvPr/>
            </p:nvSpPr>
            <p:spPr bwMode="auto">
              <a:xfrm>
                <a:off x="1888" y="2232"/>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424" name="Rectangle 324"/>
              <p:cNvSpPr>
                <a:spLocks noChangeArrowheads="1"/>
              </p:cNvSpPr>
              <p:nvPr/>
            </p:nvSpPr>
            <p:spPr bwMode="auto">
              <a:xfrm>
                <a:off x="1904" y="2232"/>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425" name="Freeform 325"/>
              <p:cNvSpPr>
                <a:spLocks noEditPoints="1"/>
              </p:cNvSpPr>
              <p:nvPr/>
            </p:nvSpPr>
            <p:spPr bwMode="auto">
              <a:xfrm>
                <a:off x="2048" y="2246"/>
                <a:ext cx="34" cy="60"/>
              </a:xfrm>
              <a:custGeom>
                <a:avLst/>
                <a:gdLst>
                  <a:gd name="T0" fmla="*/ 6 w 34"/>
                  <a:gd name="T1" fmla="*/ 24 h 60"/>
                  <a:gd name="T2" fmla="*/ 2 w 34"/>
                  <a:gd name="T3" fmla="*/ 16 h 60"/>
                  <a:gd name="T4" fmla="*/ 2 w 34"/>
                  <a:gd name="T5" fmla="*/ 8 h 60"/>
                  <a:gd name="T6" fmla="*/ 10 w 34"/>
                  <a:gd name="T7" fmla="*/ 0 h 60"/>
                  <a:gd name="T8" fmla="*/ 24 w 34"/>
                  <a:gd name="T9" fmla="*/ 0 h 60"/>
                  <a:gd name="T10" fmla="*/ 32 w 34"/>
                  <a:gd name="T11" fmla="*/ 8 h 60"/>
                  <a:gd name="T12" fmla="*/ 32 w 34"/>
                  <a:gd name="T13" fmla="*/ 16 h 60"/>
                  <a:gd name="T14" fmla="*/ 26 w 34"/>
                  <a:gd name="T15" fmla="*/ 22 h 60"/>
                  <a:gd name="T16" fmla="*/ 26 w 34"/>
                  <a:gd name="T17" fmla="*/ 32 h 60"/>
                  <a:gd name="T18" fmla="*/ 32 w 34"/>
                  <a:gd name="T19" fmla="*/ 40 h 60"/>
                  <a:gd name="T20" fmla="*/ 32 w 34"/>
                  <a:gd name="T21" fmla="*/ 50 h 60"/>
                  <a:gd name="T22" fmla="*/ 24 w 34"/>
                  <a:gd name="T23" fmla="*/ 58 h 60"/>
                  <a:gd name="T24" fmla="*/ 12 w 34"/>
                  <a:gd name="T25" fmla="*/ 60 h 60"/>
                  <a:gd name="T26" fmla="*/ 4 w 34"/>
                  <a:gd name="T27" fmla="*/ 54 h 60"/>
                  <a:gd name="T28" fmla="*/ 0 w 34"/>
                  <a:gd name="T29" fmla="*/ 46 h 60"/>
                  <a:gd name="T30" fmla="*/ 2 w 34"/>
                  <a:gd name="T31" fmla="*/ 38 h 60"/>
                  <a:gd name="T32" fmla="*/ 12 w 34"/>
                  <a:gd name="T33" fmla="*/ 30 h 60"/>
                  <a:gd name="T34" fmla="*/ 22 w 34"/>
                  <a:gd name="T35" fmla="*/ 20 h 60"/>
                  <a:gd name="T36" fmla="*/ 24 w 34"/>
                  <a:gd name="T37" fmla="*/ 14 h 60"/>
                  <a:gd name="T38" fmla="*/ 24 w 34"/>
                  <a:gd name="T39" fmla="*/ 8 h 60"/>
                  <a:gd name="T40" fmla="*/ 20 w 34"/>
                  <a:gd name="T41" fmla="*/ 2 h 60"/>
                  <a:gd name="T42" fmla="*/ 14 w 34"/>
                  <a:gd name="T43" fmla="*/ 2 h 60"/>
                  <a:gd name="T44" fmla="*/ 10 w 34"/>
                  <a:gd name="T45" fmla="*/ 8 h 60"/>
                  <a:gd name="T46" fmla="*/ 10 w 34"/>
                  <a:gd name="T47" fmla="*/ 12 h 60"/>
                  <a:gd name="T48" fmla="*/ 12 w 34"/>
                  <a:gd name="T49" fmla="*/ 18 h 60"/>
                  <a:gd name="T50" fmla="*/ 18 w 34"/>
                  <a:gd name="T51" fmla="*/ 26 h 60"/>
                  <a:gd name="T52" fmla="*/ 12 w 34"/>
                  <a:gd name="T53" fmla="*/ 34 h 60"/>
                  <a:gd name="T54" fmla="*/ 8 w 34"/>
                  <a:gd name="T55" fmla="*/ 42 h 60"/>
                  <a:gd name="T56" fmla="*/ 8 w 34"/>
                  <a:gd name="T57" fmla="*/ 50 h 60"/>
                  <a:gd name="T58" fmla="*/ 14 w 34"/>
                  <a:gd name="T59" fmla="*/ 56 h 60"/>
                  <a:gd name="T60" fmla="*/ 20 w 34"/>
                  <a:gd name="T61" fmla="*/ 56 h 60"/>
                  <a:gd name="T62" fmla="*/ 24 w 34"/>
                  <a:gd name="T63" fmla="*/ 52 h 60"/>
                  <a:gd name="T64" fmla="*/ 26 w 34"/>
                  <a:gd name="T65" fmla="*/ 46 h 60"/>
                  <a:gd name="T66" fmla="*/ 22 w 34"/>
                  <a:gd name="T67" fmla="*/ 40 h 60"/>
                  <a:gd name="T68" fmla="*/ 14 w 34"/>
                  <a:gd name="T69" fmla="*/ 32 h 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4"/>
                  <a:gd name="T106" fmla="*/ 0 h 60"/>
                  <a:gd name="T107" fmla="*/ 34 w 34"/>
                  <a:gd name="T108" fmla="*/ 60 h 6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4" h="60">
                    <a:moveTo>
                      <a:pt x="12" y="30"/>
                    </a:moveTo>
                    <a:lnTo>
                      <a:pt x="6" y="24"/>
                    </a:lnTo>
                    <a:lnTo>
                      <a:pt x="2" y="20"/>
                    </a:lnTo>
                    <a:lnTo>
                      <a:pt x="2" y="16"/>
                    </a:lnTo>
                    <a:lnTo>
                      <a:pt x="0" y="14"/>
                    </a:lnTo>
                    <a:lnTo>
                      <a:pt x="2" y="8"/>
                    </a:lnTo>
                    <a:lnTo>
                      <a:pt x="6" y="4"/>
                    </a:lnTo>
                    <a:lnTo>
                      <a:pt x="10" y="0"/>
                    </a:lnTo>
                    <a:lnTo>
                      <a:pt x="16" y="0"/>
                    </a:lnTo>
                    <a:lnTo>
                      <a:pt x="24" y="0"/>
                    </a:lnTo>
                    <a:lnTo>
                      <a:pt x="28" y="4"/>
                    </a:lnTo>
                    <a:lnTo>
                      <a:pt x="32" y="8"/>
                    </a:lnTo>
                    <a:lnTo>
                      <a:pt x="32" y="12"/>
                    </a:lnTo>
                    <a:lnTo>
                      <a:pt x="32" y="16"/>
                    </a:lnTo>
                    <a:lnTo>
                      <a:pt x="30" y="18"/>
                    </a:lnTo>
                    <a:lnTo>
                      <a:pt x="26" y="22"/>
                    </a:lnTo>
                    <a:lnTo>
                      <a:pt x="20" y="26"/>
                    </a:lnTo>
                    <a:lnTo>
                      <a:pt x="26" y="32"/>
                    </a:lnTo>
                    <a:lnTo>
                      <a:pt x="30" y="36"/>
                    </a:lnTo>
                    <a:lnTo>
                      <a:pt x="32" y="40"/>
                    </a:lnTo>
                    <a:lnTo>
                      <a:pt x="34" y="44"/>
                    </a:lnTo>
                    <a:lnTo>
                      <a:pt x="32" y="50"/>
                    </a:lnTo>
                    <a:lnTo>
                      <a:pt x="28" y="56"/>
                    </a:lnTo>
                    <a:lnTo>
                      <a:pt x="24" y="58"/>
                    </a:lnTo>
                    <a:lnTo>
                      <a:pt x="16" y="60"/>
                    </a:lnTo>
                    <a:lnTo>
                      <a:pt x="12" y="60"/>
                    </a:lnTo>
                    <a:lnTo>
                      <a:pt x="8" y="58"/>
                    </a:lnTo>
                    <a:lnTo>
                      <a:pt x="4" y="54"/>
                    </a:lnTo>
                    <a:lnTo>
                      <a:pt x="0" y="50"/>
                    </a:lnTo>
                    <a:lnTo>
                      <a:pt x="0" y="46"/>
                    </a:lnTo>
                    <a:lnTo>
                      <a:pt x="0" y="42"/>
                    </a:lnTo>
                    <a:lnTo>
                      <a:pt x="2" y="38"/>
                    </a:lnTo>
                    <a:lnTo>
                      <a:pt x="6" y="34"/>
                    </a:lnTo>
                    <a:lnTo>
                      <a:pt x="12" y="30"/>
                    </a:lnTo>
                    <a:close/>
                    <a:moveTo>
                      <a:pt x="18" y="26"/>
                    </a:moveTo>
                    <a:lnTo>
                      <a:pt x="22" y="20"/>
                    </a:lnTo>
                    <a:lnTo>
                      <a:pt x="24" y="18"/>
                    </a:lnTo>
                    <a:lnTo>
                      <a:pt x="24" y="14"/>
                    </a:lnTo>
                    <a:lnTo>
                      <a:pt x="24" y="12"/>
                    </a:lnTo>
                    <a:lnTo>
                      <a:pt x="24" y="8"/>
                    </a:lnTo>
                    <a:lnTo>
                      <a:pt x="22" y="4"/>
                    </a:lnTo>
                    <a:lnTo>
                      <a:pt x="20" y="2"/>
                    </a:lnTo>
                    <a:lnTo>
                      <a:pt x="16" y="2"/>
                    </a:lnTo>
                    <a:lnTo>
                      <a:pt x="14" y="2"/>
                    </a:lnTo>
                    <a:lnTo>
                      <a:pt x="12" y="4"/>
                    </a:lnTo>
                    <a:lnTo>
                      <a:pt x="10" y="8"/>
                    </a:lnTo>
                    <a:lnTo>
                      <a:pt x="8" y="10"/>
                    </a:lnTo>
                    <a:lnTo>
                      <a:pt x="10" y="12"/>
                    </a:lnTo>
                    <a:lnTo>
                      <a:pt x="10" y="16"/>
                    </a:lnTo>
                    <a:lnTo>
                      <a:pt x="12" y="18"/>
                    </a:lnTo>
                    <a:lnTo>
                      <a:pt x="12" y="20"/>
                    </a:lnTo>
                    <a:lnTo>
                      <a:pt x="18" y="26"/>
                    </a:lnTo>
                    <a:close/>
                    <a:moveTo>
                      <a:pt x="14" y="32"/>
                    </a:moveTo>
                    <a:lnTo>
                      <a:pt x="12" y="34"/>
                    </a:lnTo>
                    <a:lnTo>
                      <a:pt x="10" y="38"/>
                    </a:lnTo>
                    <a:lnTo>
                      <a:pt x="8" y="42"/>
                    </a:lnTo>
                    <a:lnTo>
                      <a:pt x="8" y="46"/>
                    </a:lnTo>
                    <a:lnTo>
                      <a:pt x="8" y="50"/>
                    </a:lnTo>
                    <a:lnTo>
                      <a:pt x="10" y="54"/>
                    </a:lnTo>
                    <a:lnTo>
                      <a:pt x="14" y="56"/>
                    </a:lnTo>
                    <a:lnTo>
                      <a:pt x="16" y="56"/>
                    </a:lnTo>
                    <a:lnTo>
                      <a:pt x="20" y="56"/>
                    </a:lnTo>
                    <a:lnTo>
                      <a:pt x="24" y="54"/>
                    </a:lnTo>
                    <a:lnTo>
                      <a:pt x="24" y="52"/>
                    </a:lnTo>
                    <a:lnTo>
                      <a:pt x="26" y="48"/>
                    </a:lnTo>
                    <a:lnTo>
                      <a:pt x="26" y="46"/>
                    </a:lnTo>
                    <a:lnTo>
                      <a:pt x="24" y="42"/>
                    </a:lnTo>
                    <a:lnTo>
                      <a:pt x="22" y="40"/>
                    </a:lnTo>
                    <a:lnTo>
                      <a:pt x="18" y="36"/>
                    </a:lnTo>
                    <a:lnTo>
                      <a:pt x="14" y="32"/>
                    </a:lnTo>
                    <a:close/>
                  </a:path>
                </a:pathLst>
              </a:custGeom>
              <a:solidFill>
                <a:srgbClr val="000000"/>
              </a:solidFill>
              <a:ln w="0">
                <a:solidFill>
                  <a:srgbClr val="000000"/>
                </a:solidFill>
                <a:round/>
                <a:headEnd/>
                <a:tailEnd/>
              </a:ln>
            </p:spPr>
            <p:txBody>
              <a:bodyPr/>
              <a:lstStyle/>
              <a:p>
                <a:endParaRPr lang="en-CA"/>
              </a:p>
            </p:txBody>
          </p:sp>
          <p:sp>
            <p:nvSpPr>
              <p:cNvPr id="15426" name="Rectangle 326"/>
              <p:cNvSpPr>
                <a:spLocks noChangeArrowheads="1"/>
              </p:cNvSpPr>
              <p:nvPr/>
            </p:nvSpPr>
            <p:spPr bwMode="auto">
              <a:xfrm>
                <a:off x="2152" y="2232"/>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427" name="Freeform 327"/>
              <p:cNvSpPr>
                <a:spLocks/>
              </p:cNvSpPr>
              <p:nvPr/>
            </p:nvSpPr>
            <p:spPr bwMode="auto">
              <a:xfrm>
                <a:off x="2304" y="2246"/>
                <a:ext cx="22" cy="58"/>
              </a:xfrm>
              <a:custGeom>
                <a:avLst/>
                <a:gdLst>
                  <a:gd name="T0" fmla="*/ 0 w 22"/>
                  <a:gd name="T1" fmla="*/ 6 h 58"/>
                  <a:gd name="T2" fmla="*/ 14 w 22"/>
                  <a:gd name="T3" fmla="*/ 0 h 58"/>
                  <a:gd name="T4" fmla="*/ 16 w 22"/>
                  <a:gd name="T5" fmla="*/ 0 h 58"/>
                  <a:gd name="T6" fmla="*/ 16 w 22"/>
                  <a:gd name="T7" fmla="*/ 48 h 58"/>
                  <a:gd name="T8" fmla="*/ 16 w 22"/>
                  <a:gd name="T9" fmla="*/ 52 h 58"/>
                  <a:gd name="T10" fmla="*/ 16 w 22"/>
                  <a:gd name="T11" fmla="*/ 56 h 58"/>
                  <a:gd name="T12" fmla="*/ 16 w 22"/>
                  <a:gd name="T13" fmla="*/ 56 h 58"/>
                  <a:gd name="T14" fmla="*/ 18 w 22"/>
                  <a:gd name="T15" fmla="*/ 58 h 58"/>
                  <a:gd name="T16" fmla="*/ 20 w 22"/>
                  <a:gd name="T17" fmla="*/ 58 h 58"/>
                  <a:gd name="T18" fmla="*/ 22 w 22"/>
                  <a:gd name="T19" fmla="*/ 58 h 58"/>
                  <a:gd name="T20" fmla="*/ 22 w 22"/>
                  <a:gd name="T21" fmla="*/ 58 h 58"/>
                  <a:gd name="T22" fmla="*/ 0 w 22"/>
                  <a:gd name="T23" fmla="*/ 58 h 58"/>
                  <a:gd name="T24" fmla="*/ 0 w 22"/>
                  <a:gd name="T25" fmla="*/ 58 h 58"/>
                  <a:gd name="T26" fmla="*/ 4 w 22"/>
                  <a:gd name="T27" fmla="*/ 58 h 58"/>
                  <a:gd name="T28" fmla="*/ 6 w 22"/>
                  <a:gd name="T29" fmla="*/ 58 h 58"/>
                  <a:gd name="T30" fmla="*/ 6 w 22"/>
                  <a:gd name="T31" fmla="*/ 56 h 58"/>
                  <a:gd name="T32" fmla="*/ 8 w 22"/>
                  <a:gd name="T33" fmla="*/ 56 h 58"/>
                  <a:gd name="T34" fmla="*/ 8 w 22"/>
                  <a:gd name="T35" fmla="*/ 54 h 58"/>
                  <a:gd name="T36" fmla="*/ 8 w 22"/>
                  <a:gd name="T37" fmla="*/ 48 h 58"/>
                  <a:gd name="T38" fmla="*/ 8 w 22"/>
                  <a:gd name="T39" fmla="*/ 16 h 58"/>
                  <a:gd name="T40" fmla="*/ 8 w 22"/>
                  <a:gd name="T41" fmla="*/ 10 h 58"/>
                  <a:gd name="T42" fmla="*/ 8 w 22"/>
                  <a:gd name="T43" fmla="*/ 8 h 58"/>
                  <a:gd name="T44" fmla="*/ 6 w 22"/>
                  <a:gd name="T45" fmla="*/ 6 h 58"/>
                  <a:gd name="T46" fmla="*/ 6 w 22"/>
                  <a:gd name="T47" fmla="*/ 6 h 58"/>
                  <a:gd name="T48" fmla="*/ 6 w 22"/>
                  <a:gd name="T49" fmla="*/ 6 h 58"/>
                  <a:gd name="T50" fmla="*/ 4 w 22"/>
                  <a:gd name="T51" fmla="*/ 6 h 58"/>
                  <a:gd name="T52" fmla="*/ 2 w 22"/>
                  <a:gd name="T53" fmla="*/ 6 h 58"/>
                  <a:gd name="T54" fmla="*/ 0 w 22"/>
                  <a:gd name="T55" fmla="*/ 6 h 58"/>
                  <a:gd name="T56" fmla="*/ 0 w 22"/>
                  <a:gd name="T57" fmla="*/ 6 h 5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2"/>
                  <a:gd name="T88" fmla="*/ 0 h 58"/>
                  <a:gd name="T89" fmla="*/ 22 w 22"/>
                  <a:gd name="T90" fmla="*/ 58 h 58"/>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2" h="58">
                    <a:moveTo>
                      <a:pt x="0" y="6"/>
                    </a:moveTo>
                    <a:lnTo>
                      <a:pt x="14" y="0"/>
                    </a:lnTo>
                    <a:lnTo>
                      <a:pt x="16" y="0"/>
                    </a:lnTo>
                    <a:lnTo>
                      <a:pt x="16" y="48"/>
                    </a:lnTo>
                    <a:lnTo>
                      <a:pt x="16" y="52"/>
                    </a:lnTo>
                    <a:lnTo>
                      <a:pt x="16" y="56"/>
                    </a:lnTo>
                    <a:lnTo>
                      <a:pt x="18" y="58"/>
                    </a:lnTo>
                    <a:lnTo>
                      <a:pt x="20" y="58"/>
                    </a:lnTo>
                    <a:lnTo>
                      <a:pt x="22" y="58"/>
                    </a:lnTo>
                    <a:lnTo>
                      <a:pt x="0" y="58"/>
                    </a:lnTo>
                    <a:lnTo>
                      <a:pt x="4" y="58"/>
                    </a:lnTo>
                    <a:lnTo>
                      <a:pt x="6" y="58"/>
                    </a:lnTo>
                    <a:lnTo>
                      <a:pt x="6" y="56"/>
                    </a:lnTo>
                    <a:lnTo>
                      <a:pt x="8" y="56"/>
                    </a:lnTo>
                    <a:lnTo>
                      <a:pt x="8" y="54"/>
                    </a:lnTo>
                    <a:lnTo>
                      <a:pt x="8" y="48"/>
                    </a:lnTo>
                    <a:lnTo>
                      <a:pt x="8" y="16"/>
                    </a:lnTo>
                    <a:lnTo>
                      <a:pt x="8" y="10"/>
                    </a:lnTo>
                    <a:lnTo>
                      <a:pt x="8" y="8"/>
                    </a:lnTo>
                    <a:lnTo>
                      <a:pt x="6" y="6"/>
                    </a:lnTo>
                    <a:lnTo>
                      <a:pt x="4" y="6"/>
                    </a:lnTo>
                    <a:lnTo>
                      <a:pt x="2" y="6"/>
                    </a:lnTo>
                    <a:lnTo>
                      <a:pt x="0" y="6"/>
                    </a:lnTo>
                    <a:close/>
                  </a:path>
                </a:pathLst>
              </a:custGeom>
              <a:solidFill>
                <a:srgbClr val="000000"/>
              </a:solidFill>
              <a:ln w="0">
                <a:solidFill>
                  <a:srgbClr val="000000"/>
                </a:solidFill>
                <a:round/>
                <a:headEnd/>
                <a:tailEnd/>
              </a:ln>
            </p:spPr>
            <p:txBody>
              <a:bodyPr/>
              <a:lstStyle/>
              <a:p>
                <a:endParaRPr lang="en-CA"/>
              </a:p>
            </p:txBody>
          </p:sp>
          <p:sp>
            <p:nvSpPr>
              <p:cNvPr id="15428" name="Freeform 328"/>
              <p:cNvSpPr>
                <a:spLocks noEditPoints="1"/>
              </p:cNvSpPr>
              <p:nvPr/>
            </p:nvSpPr>
            <p:spPr bwMode="auto">
              <a:xfrm>
                <a:off x="2340" y="2246"/>
                <a:ext cx="38" cy="60"/>
              </a:xfrm>
              <a:custGeom>
                <a:avLst/>
                <a:gdLst>
                  <a:gd name="T0" fmla="*/ 0 w 38"/>
                  <a:gd name="T1" fmla="*/ 30 h 60"/>
                  <a:gd name="T2" fmla="*/ 2 w 38"/>
                  <a:gd name="T3" fmla="*/ 20 h 60"/>
                  <a:gd name="T4" fmla="*/ 4 w 38"/>
                  <a:gd name="T5" fmla="*/ 12 h 60"/>
                  <a:gd name="T6" fmla="*/ 8 w 38"/>
                  <a:gd name="T7" fmla="*/ 6 h 60"/>
                  <a:gd name="T8" fmla="*/ 12 w 38"/>
                  <a:gd name="T9" fmla="*/ 2 h 60"/>
                  <a:gd name="T10" fmla="*/ 16 w 38"/>
                  <a:gd name="T11" fmla="*/ 0 h 60"/>
                  <a:gd name="T12" fmla="*/ 20 w 38"/>
                  <a:gd name="T13" fmla="*/ 0 h 60"/>
                  <a:gd name="T14" fmla="*/ 24 w 38"/>
                  <a:gd name="T15" fmla="*/ 0 h 60"/>
                  <a:gd name="T16" fmla="*/ 28 w 38"/>
                  <a:gd name="T17" fmla="*/ 2 h 60"/>
                  <a:gd name="T18" fmla="*/ 32 w 38"/>
                  <a:gd name="T19" fmla="*/ 6 h 60"/>
                  <a:gd name="T20" fmla="*/ 34 w 38"/>
                  <a:gd name="T21" fmla="*/ 12 h 60"/>
                  <a:gd name="T22" fmla="*/ 36 w 38"/>
                  <a:gd name="T23" fmla="*/ 20 h 60"/>
                  <a:gd name="T24" fmla="*/ 38 w 38"/>
                  <a:gd name="T25" fmla="*/ 30 h 60"/>
                  <a:gd name="T26" fmla="*/ 36 w 38"/>
                  <a:gd name="T27" fmla="*/ 38 h 60"/>
                  <a:gd name="T28" fmla="*/ 34 w 38"/>
                  <a:gd name="T29" fmla="*/ 46 h 60"/>
                  <a:gd name="T30" fmla="*/ 32 w 38"/>
                  <a:gd name="T31" fmla="*/ 52 h 60"/>
                  <a:gd name="T32" fmla="*/ 28 w 38"/>
                  <a:gd name="T33" fmla="*/ 56 h 60"/>
                  <a:gd name="T34" fmla="*/ 24 w 38"/>
                  <a:gd name="T35" fmla="*/ 58 h 60"/>
                  <a:gd name="T36" fmla="*/ 18 w 38"/>
                  <a:gd name="T37" fmla="*/ 60 h 60"/>
                  <a:gd name="T38" fmla="*/ 14 w 38"/>
                  <a:gd name="T39" fmla="*/ 58 h 60"/>
                  <a:gd name="T40" fmla="*/ 10 w 38"/>
                  <a:gd name="T41" fmla="*/ 56 h 60"/>
                  <a:gd name="T42" fmla="*/ 6 w 38"/>
                  <a:gd name="T43" fmla="*/ 50 h 60"/>
                  <a:gd name="T44" fmla="*/ 2 w 38"/>
                  <a:gd name="T45" fmla="*/ 40 h 60"/>
                  <a:gd name="T46" fmla="*/ 0 w 38"/>
                  <a:gd name="T47" fmla="*/ 30 h 60"/>
                  <a:gd name="T48" fmla="*/ 10 w 38"/>
                  <a:gd name="T49" fmla="*/ 32 h 60"/>
                  <a:gd name="T50" fmla="*/ 10 w 38"/>
                  <a:gd name="T51" fmla="*/ 42 h 60"/>
                  <a:gd name="T52" fmla="*/ 12 w 38"/>
                  <a:gd name="T53" fmla="*/ 50 h 60"/>
                  <a:gd name="T54" fmla="*/ 14 w 38"/>
                  <a:gd name="T55" fmla="*/ 54 h 60"/>
                  <a:gd name="T56" fmla="*/ 16 w 38"/>
                  <a:gd name="T57" fmla="*/ 56 h 60"/>
                  <a:gd name="T58" fmla="*/ 20 w 38"/>
                  <a:gd name="T59" fmla="*/ 56 h 60"/>
                  <a:gd name="T60" fmla="*/ 22 w 38"/>
                  <a:gd name="T61" fmla="*/ 56 h 60"/>
                  <a:gd name="T62" fmla="*/ 24 w 38"/>
                  <a:gd name="T63" fmla="*/ 54 h 60"/>
                  <a:gd name="T64" fmla="*/ 26 w 38"/>
                  <a:gd name="T65" fmla="*/ 52 h 60"/>
                  <a:gd name="T66" fmla="*/ 28 w 38"/>
                  <a:gd name="T67" fmla="*/ 48 h 60"/>
                  <a:gd name="T68" fmla="*/ 28 w 38"/>
                  <a:gd name="T69" fmla="*/ 40 h 60"/>
                  <a:gd name="T70" fmla="*/ 30 w 38"/>
                  <a:gd name="T71" fmla="*/ 28 h 60"/>
                  <a:gd name="T72" fmla="*/ 28 w 38"/>
                  <a:gd name="T73" fmla="*/ 18 h 60"/>
                  <a:gd name="T74" fmla="*/ 28 w 38"/>
                  <a:gd name="T75" fmla="*/ 10 h 60"/>
                  <a:gd name="T76" fmla="*/ 26 w 38"/>
                  <a:gd name="T77" fmla="*/ 6 h 60"/>
                  <a:gd name="T78" fmla="*/ 24 w 38"/>
                  <a:gd name="T79" fmla="*/ 4 h 60"/>
                  <a:gd name="T80" fmla="*/ 22 w 38"/>
                  <a:gd name="T81" fmla="*/ 2 h 60"/>
                  <a:gd name="T82" fmla="*/ 20 w 38"/>
                  <a:gd name="T83" fmla="*/ 2 h 60"/>
                  <a:gd name="T84" fmla="*/ 16 w 38"/>
                  <a:gd name="T85" fmla="*/ 2 h 60"/>
                  <a:gd name="T86" fmla="*/ 14 w 38"/>
                  <a:gd name="T87" fmla="*/ 4 h 60"/>
                  <a:gd name="T88" fmla="*/ 12 w 38"/>
                  <a:gd name="T89" fmla="*/ 10 h 60"/>
                  <a:gd name="T90" fmla="*/ 10 w 38"/>
                  <a:gd name="T91" fmla="*/ 16 h 60"/>
                  <a:gd name="T92" fmla="*/ 10 w 38"/>
                  <a:gd name="T93" fmla="*/ 24 h 60"/>
                  <a:gd name="T94" fmla="*/ 10 w 38"/>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8"/>
                  <a:gd name="T145" fmla="*/ 0 h 60"/>
                  <a:gd name="T146" fmla="*/ 38 w 38"/>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8" h="60">
                    <a:moveTo>
                      <a:pt x="0" y="30"/>
                    </a:moveTo>
                    <a:lnTo>
                      <a:pt x="2" y="20"/>
                    </a:lnTo>
                    <a:lnTo>
                      <a:pt x="4" y="12"/>
                    </a:lnTo>
                    <a:lnTo>
                      <a:pt x="8" y="6"/>
                    </a:lnTo>
                    <a:lnTo>
                      <a:pt x="12" y="2"/>
                    </a:lnTo>
                    <a:lnTo>
                      <a:pt x="16" y="0"/>
                    </a:lnTo>
                    <a:lnTo>
                      <a:pt x="20" y="0"/>
                    </a:lnTo>
                    <a:lnTo>
                      <a:pt x="24" y="0"/>
                    </a:lnTo>
                    <a:lnTo>
                      <a:pt x="28" y="2"/>
                    </a:lnTo>
                    <a:lnTo>
                      <a:pt x="32" y="6"/>
                    </a:lnTo>
                    <a:lnTo>
                      <a:pt x="34" y="12"/>
                    </a:lnTo>
                    <a:lnTo>
                      <a:pt x="36" y="20"/>
                    </a:lnTo>
                    <a:lnTo>
                      <a:pt x="38" y="30"/>
                    </a:lnTo>
                    <a:lnTo>
                      <a:pt x="36" y="38"/>
                    </a:lnTo>
                    <a:lnTo>
                      <a:pt x="34" y="46"/>
                    </a:lnTo>
                    <a:lnTo>
                      <a:pt x="32" y="52"/>
                    </a:lnTo>
                    <a:lnTo>
                      <a:pt x="28" y="56"/>
                    </a:lnTo>
                    <a:lnTo>
                      <a:pt x="24" y="58"/>
                    </a:lnTo>
                    <a:lnTo>
                      <a:pt x="18" y="60"/>
                    </a:lnTo>
                    <a:lnTo>
                      <a:pt x="14" y="58"/>
                    </a:lnTo>
                    <a:lnTo>
                      <a:pt x="10" y="56"/>
                    </a:lnTo>
                    <a:lnTo>
                      <a:pt x="6" y="50"/>
                    </a:lnTo>
                    <a:lnTo>
                      <a:pt x="2" y="40"/>
                    </a:lnTo>
                    <a:lnTo>
                      <a:pt x="0" y="30"/>
                    </a:lnTo>
                    <a:close/>
                    <a:moveTo>
                      <a:pt x="10" y="32"/>
                    </a:moveTo>
                    <a:lnTo>
                      <a:pt x="10" y="42"/>
                    </a:lnTo>
                    <a:lnTo>
                      <a:pt x="12" y="50"/>
                    </a:lnTo>
                    <a:lnTo>
                      <a:pt x="14" y="54"/>
                    </a:lnTo>
                    <a:lnTo>
                      <a:pt x="16" y="56"/>
                    </a:lnTo>
                    <a:lnTo>
                      <a:pt x="20" y="56"/>
                    </a:lnTo>
                    <a:lnTo>
                      <a:pt x="22" y="56"/>
                    </a:lnTo>
                    <a:lnTo>
                      <a:pt x="24" y="54"/>
                    </a:lnTo>
                    <a:lnTo>
                      <a:pt x="26" y="52"/>
                    </a:lnTo>
                    <a:lnTo>
                      <a:pt x="28" y="48"/>
                    </a:lnTo>
                    <a:lnTo>
                      <a:pt x="28" y="40"/>
                    </a:lnTo>
                    <a:lnTo>
                      <a:pt x="30" y="28"/>
                    </a:lnTo>
                    <a:lnTo>
                      <a:pt x="28" y="18"/>
                    </a:lnTo>
                    <a:lnTo>
                      <a:pt x="28" y="10"/>
                    </a:lnTo>
                    <a:lnTo>
                      <a:pt x="26" y="6"/>
                    </a:lnTo>
                    <a:lnTo>
                      <a:pt x="24" y="4"/>
                    </a:lnTo>
                    <a:lnTo>
                      <a:pt x="22" y="2"/>
                    </a:lnTo>
                    <a:lnTo>
                      <a:pt x="20" y="2"/>
                    </a:lnTo>
                    <a:lnTo>
                      <a:pt x="16" y="2"/>
                    </a:lnTo>
                    <a:lnTo>
                      <a:pt x="14" y="4"/>
                    </a:lnTo>
                    <a:lnTo>
                      <a:pt x="12" y="10"/>
                    </a:lnTo>
                    <a:lnTo>
                      <a:pt x="10" y="16"/>
                    </a:lnTo>
                    <a:lnTo>
                      <a:pt x="10" y="24"/>
                    </a:lnTo>
                    <a:lnTo>
                      <a:pt x="10" y="32"/>
                    </a:lnTo>
                    <a:close/>
                  </a:path>
                </a:pathLst>
              </a:custGeom>
              <a:solidFill>
                <a:srgbClr val="000000"/>
              </a:solidFill>
              <a:ln w="0">
                <a:solidFill>
                  <a:srgbClr val="000000"/>
                </a:solidFill>
                <a:round/>
                <a:headEnd/>
                <a:tailEnd/>
              </a:ln>
            </p:spPr>
            <p:txBody>
              <a:bodyPr/>
              <a:lstStyle/>
              <a:p>
                <a:endParaRPr lang="en-CA"/>
              </a:p>
            </p:txBody>
          </p:sp>
          <p:sp>
            <p:nvSpPr>
              <p:cNvPr id="15429" name="Freeform 329"/>
              <p:cNvSpPr>
                <a:spLocks noEditPoints="1"/>
              </p:cNvSpPr>
              <p:nvPr/>
            </p:nvSpPr>
            <p:spPr bwMode="auto">
              <a:xfrm>
                <a:off x="2386" y="2246"/>
                <a:ext cx="34" cy="60"/>
              </a:xfrm>
              <a:custGeom>
                <a:avLst/>
                <a:gdLst>
                  <a:gd name="T0" fmla="*/ 6 w 34"/>
                  <a:gd name="T1" fmla="*/ 24 h 60"/>
                  <a:gd name="T2" fmla="*/ 2 w 34"/>
                  <a:gd name="T3" fmla="*/ 16 h 60"/>
                  <a:gd name="T4" fmla="*/ 2 w 34"/>
                  <a:gd name="T5" fmla="*/ 8 h 60"/>
                  <a:gd name="T6" fmla="*/ 12 w 34"/>
                  <a:gd name="T7" fmla="*/ 0 h 60"/>
                  <a:gd name="T8" fmla="*/ 24 w 34"/>
                  <a:gd name="T9" fmla="*/ 0 h 60"/>
                  <a:gd name="T10" fmla="*/ 32 w 34"/>
                  <a:gd name="T11" fmla="*/ 8 h 60"/>
                  <a:gd name="T12" fmla="*/ 32 w 34"/>
                  <a:gd name="T13" fmla="*/ 16 h 60"/>
                  <a:gd name="T14" fmla="*/ 28 w 34"/>
                  <a:gd name="T15" fmla="*/ 22 h 60"/>
                  <a:gd name="T16" fmla="*/ 28 w 34"/>
                  <a:gd name="T17" fmla="*/ 32 h 60"/>
                  <a:gd name="T18" fmla="*/ 34 w 34"/>
                  <a:gd name="T19" fmla="*/ 40 h 60"/>
                  <a:gd name="T20" fmla="*/ 34 w 34"/>
                  <a:gd name="T21" fmla="*/ 50 h 60"/>
                  <a:gd name="T22" fmla="*/ 24 w 34"/>
                  <a:gd name="T23" fmla="*/ 58 h 60"/>
                  <a:gd name="T24" fmla="*/ 12 w 34"/>
                  <a:gd name="T25" fmla="*/ 60 h 60"/>
                  <a:gd name="T26" fmla="*/ 4 w 34"/>
                  <a:gd name="T27" fmla="*/ 54 h 60"/>
                  <a:gd name="T28" fmla="*/ 0 w 34"/>
                  <a:gd name="T29" fmla="*/ 46 h 60"/>
                  <a:gd name="T30" fmla="*/ 4 w 34"/>
                  <a:gd name="T31" fmla="*/ 38 h 60"/>
                  <a:gd name="T32" fmla="*/ 12 w 34"/>
                  <a:gd name="T33" fmla="*/ 30 h 60"/>
                  <a:gd name="T34" fmla="*/ 22 w 34"/>
                  <a:gd name="T35" fmla="*/ 20 h 60"/>
                  <a:gd name="T36" fmla="*/ 24 w 34"/>
                  <a:gd name="T37" fmla="*/ 14 h 60"/>
                  <a:gd name="T38" fmla="*/ 24 w 34"/>
                  <a:gd name="T39" fmla="*/ 8 h 60"/>
                  <a:gd name="T40" fmla="*/ 20 w 34"/>
                  <a:gd name="T41" fmla="*/ 2 h 60"/>
                  <a:gd name="T42" fmla="*/ 14 w 34"/>
                  <a:gd name="T43" fmla="*/ 2 h 60"/>
                  <a:gd name="T44" fmla="*/ 10 w 34"/>
                  <a:gd name="T45" fmla="*/ 8 h 60"/>
                  <a:gd name="T46" fmla="*/ 10 w 34"/>
                  <a:gd name="T47" fmla="*/ 12 h 60"/>
                  <a:gd name="T48" fmla="*/ 12 w 34"/>
                  <a:gd name="T49" fmla="*/ 18 h 60"/>
                  <a:gd name="T50" fmla="*/ 18 w 34"/>
                  <a:gd name="T51" fmla="*/ 26 h 60"/>
                  <a:gd name="T52" fmla="*/ 12 w 34"/>
                  <a:gd name="T53" fmla="*/ 34 h 60"/>
                  <a:gd name="T54" fmla="*/ 10 w 34"/>
                  <a:gd name="T55" fmla="*/ 42 h 60"/>
                  <a:gd name="T56" fmla="*/ 10 w 34"/>
                  <a:gd name="T57" fmla="*/ 50 h 60"/>
                  <a:gd name="T58" fmla="*/ 14 w 34"/>
                  <a:gd name="T59" fmla="*/ 56 h 60"/>
                  <a:gd name="T60" fmla="*/ 22 w 34"/>
                  <a:gd name="T61" fmla="*/ 56 h 60"/>
                  <a:gd name="T62" fmla="*/ 26 w 34"/>
                  <a:gd name="T63" fmla="*/ 52 h 60"/>
                  <a:gd name="T64" fmla="*/ 26 w 34"/>
                  <a:gd name="T65" fmla="*/ 46 h 60"/>
                  <a:gd name="T66" fmla="*/ 22 w 34"/>
                  <a:gd name="T67" fmla="*/ 40 h 60"/>
                  <a:gd name="T68" fmla="*/ 14 w 34"/>
                  <a:gd name="T69" fmla="*/ 32 h 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4"/>
                  <a:gd name="T106" fmla="*/ 0 h 60"/>
                  <a:gd name="T107" fmla="*/ 34 w 34"/>
                  <a:gd name="T108" fmla="*/ 60 h 6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4" h="60">
                    <a:moveTo>
                      <a:pt x="12" y="30"/>
                    </a:moveTo>
                    <a:lnTo>
                      <a:pt x="6" y="24"/>
                    </a:lnTo>
                    <a:lnTo>
                      <a:pt x="4" y="20"/>
                    </a:lnTo>
                    <a:lnTo>
                      <a:pt x="2" y="16"/>
                    </a:lnTo>
                    <a:lnTo>
                      <a:pt x="2" y="14"/>
                    </a:lnTo>
                    <a:lnTo>
                      <a:pt x="2" y="8"/>
                    </a:lnTo>
                    <a:lnTo>
                      <a:pt x="6" y="4"/>
                    </a:lnTo>
                    <a:lnTo>
                      <a:pt x="12" y="0"/>
                    </a:lnTo>
                    <a:lnTo>
                      <a:pt x="18" y="0"/>
                    </a:lnTo>
                    <a:lnTo>
                      <a:pt x="24" y="0"/>
                    </a:lnTo>
                    <a:lnTo>
                      <a:pt x="30" y="4"/>
                    </a:lnTo>
                    <a:lnTo>
                      <a:pt x="32" y="8"/>
                    </a:lnTo>
                    <a:lnTo>
                      <a:pt x="34" y="12"/>
                    </a:lnTo>
                    <a:lnTo>
                      <a:pt x="32" y="16"/>
                    </a:lnTo>
                    <a:lnTo>
                      <a:pt x="32" y="18"/>
                    </a:lnTo>
                    <a:lnTo>
                      <a:pt x="28" y="22"/>
                    </a:lnTo>
                    <a:lnTo>
                      <a:pt x="22" y="26"/>
                    </a:lnTo>
                    <a:lnTo>
                      <a:pt x="28" y="32"/>
                    </a:lnTo>
                    <a:lnTo>
                      <a:pt x="32" y="36"/>
                    </a:lnTo>
                    <a:lnTo>
                      <a:pt x="34" y="40"/>
                    </a:lnTo>
                    <a:lnTo>
                      <a:pt x="34" y="44"/>
                    </a:lnTo>
                    <a:lnTo>
                      <a:pt x="34" y="50"/>
                    </a:lnTo>
                    <a:lnTo>
                      <a:pt x="30" y="56"/>
                    </a:lnTo>
                    <a:lnTo>
                      <a:pt x="24" y="58"/>
                    </a:lnTo>
                    <a:lnTo>
                      <a:pt x="18" y="60"/>
                    </a:lnTo>
                    <a:lnTo>
                      <a:pt x="12" y="60"/>
                    </a:lnTo>
                    <a:lnTo>
                      <a:pt x="8" y="58"/>
                    </a:lnTo>
                    <a:lnTo>
                      <a:pt x="4" y="54"/>
                    </a:lnTo>
                    <a:lnTo>
                      <a:pt x="2" y="50"/>
                    </a:lnTo>
                    <a:lnTo>
                      <a:pt x="0" y="46"/>
                    </a:lnTo>
                    <a:lnTo>
                      <a:pt x="2" y="42"/>
                    </a:lnTo>
                    <a:lnTo>
                      <a:pt x="4" y="38"/>
                    </a:lnTo>
                    <a:lnTo>
                      <a:pt x="6" y="34"/>
                    </a:lnTo>
                    <a:lnTo>
                      <a:pt x="12" y="30"/>
                    </a:lnTo>
                    <a:close/>
                    <a:moveTo>
                      <a:pt x="18" y="26"/>
                    </a:moveTo>
                    <a:lnTo>
                      <a:pt x="22" y="20"/>
                    </a:lnTo>
                    <a:lnTo>
                      <a:pt x="24" y="18"/>
                    </a:lnTo>
                    <a:lnTo>
                      <a:pt x="24" y="14"/>
                    </a:lnTo>
                    <a:lnTo>
                      <a:pt x="26" y="12"/>
                    </a:lnTo>
                    <a:lnTo>
                      <a:pt x="24" y="8"/>
                    </a:lnTo>
                    <a:lnTo>
                      <a:pt x="24" y="4"/>
                    </a:lnTo>
                    <a:lnTo>
                      <a:pt x="20" y="2"/>
                    </a:lnTo>
                    <a:lnTo>
                      <a:pt x="18" y="2"/>
                    </a:lnTo>
                    <a:lnTo>
                      <a:pt x="14" y="2"/>
                    </a:lnTo>
                    <a:lnTo>
                      <a:pt x="12" y="4"/>
                    </a:lnTo>
                    <a:lnTo>
                      <a:pt x="10" y="8"/>
                    </a:lnTo>
                    <a:lnTo>
                      <a:pt x="10" y="10"/>
                    </a:lnTo>
                    <a:lnTo>
                      <a:pt x="10" y="12"/>
                    </a:lnTo>
                    <a:lnTo>
                      <a:pt x="10" y="16"/>
                    </a:lnTo>
                    <a:lnTo>
                      <a:pt x="12" y="18"/>
                    </a:lnTo>
                    <a:lnTo>
                      <a:pt x="14" y="20"/>
                    </a:lnTo>
                    <a:lnTo>
                      <a:pt x="18" y="26"/>
                    </a:lnTo>
                    <a:close/>
                    <a:moveTo>
                      <a:pt x="14" y="32"/>
                    </a:moveTo>
                    <a:lnTo>
                      <a:pt x="12" y="34"/>
                    </a:lnTo>
                    <a:lnTo>
                      <a:pt x="10" y="38"/>
                    </a:lnTo>
                    <a:lnTo>
                      <a:pt x="10" y="42"/>
                    </a:lnTo>
                    <a:lnTo>
                      <a:pt x="8" y="46"/>
                    </a:lnTo>
                    <a:lnTo>
                      <a:pt x="10" y="50"/>
                    </a:lnTo>
                    <a:lnTo>
                      <a:pt x="12" y="54"/>
                    </a:lnTo>
                    <a:lnTo>
                      <a:pt x="14" y="56"/>
                    </a:lnTo>
                    <a:lnTo>
                      <a:pt x="18" y="56"/>
                    </a:lnTo>
                    <a:lnTo>
                      <a:pt x="22" y="56"/>
                    </a:lnTo>
                    <a:lnTo>
                      <a:pt x="24" y="54"/>
                    </a:lnTo>
                    <a:lnTo>
                      <a:pt x="26" y="52"/>
                    </a:lnTo>
                    <a:lnTo>
                      <a:pt x="26" y="48"/>
                    </a:lnTo>
                    <a:lnTo>
                      <a:pt x="26" y="46"/>
                    </a:lnTo>
                    <a:lnTo>
                      <a:pt x="24" y="42"/>
                    </a:lnTo>
                    <a:lnTo>
                      <a:pt x="22" y="40"/>
                    </a:lnTo>
                    <a:lnTo>
                      <a:pt x="18" y="36"/>
                    </a:lnTo>
                    <a:lnTo>
                      <a:pt x="14" y="32"/>
                    </a:lnTo>
                    <a:close/>
                  </a:path>
                </a:pathLst>
              </a:custGeom>
              <a:solidFill>
                <a:srgbClr val="000000"/>
              </a:solidFill>
              <a:ln w="0">
                <a:solidFill>
                  <a:srgbClr val="000000"/>
                </a:solidFill>
                <a:round/>
                <a:headEnd/>
                <a:tailEnd/>
              </a:ln>
            </p:spPr>
            <p:txBody>
              <a:bodyPr/>
              <a:lstStyle/>
              <a:p>
                <a:endParaRPr lang="en-CA"/>
              </a:p>
            </p:txBody>
          </p:sp>
          <p:sp>
            <p:nvSpPr>
              <p:cNvPr id="15430" name="Freeform 330"/>
              <p:cNvSpPr>
                <a:spLocks/>
              </p:cNvSpPr>
              <p:nvPr/>
            </p:nvSpPr>
            <p:spPr bwMode="auto">
              <a:xfrm>
                <a:off x="2428" y="2246"/>
                <a:ext cx="38" cy="60"/>
              </a:xfrm>
              <a:custGeom>
                <a:avLst/>
                <a:gdLst>
                  <a:gd name="T0" fmla="*/ 6 w 38"/>
                  <a:gd name="T1" fmla="*/ 0 h 60"/>
                  <a:gd name="T2" fmla="*/ 38 w 38"/>
                  <a:gd name="T3" fmla="*/ 0 h 60"/>
                  <a:gd name="T4" fmla="*/ 38 w 38"/>
                  <a:gd name="T5" fmla="*/ 2 h 60"/>
                  <a:gd name="T6" fmla="*/ 18 w 38"/>
                  <a:gd name="T7" fmla="*/ 60 h 60"/>
                  <a:gd name="T8" fmla="*/ 12 w 38"/>
                  <a:gd name="T9" fmla="*/ 60 h 60"/>
                  <a:gd name="T10" fmla="*/ 30 w 38"/>
                  <a:gd name="T11" fmla="*/ 8 h 60"/>
                  <a:gd name="T12" fmla="*/ 14 w 38"/>
                  <a:gd name="T13" fmla="*/ 8 h 60"/>
                  <a:gd name="T14" fmla="*/ 10 w 38"/>
                  <a:gd name="T15" fmla="*/ 8 h 60"/>
                  <a:gd name="T16" fmla="*/ 8 w 38"/>
                  <a:gd name="T17" fmla="*/ 8 h 60"/>
                  <a:gd name="T18" fmla="*/ 4 w 38"/>
                  <a:gd name="T19" fmla="*/ 12 h 60"/>
                  <a:gd name="T20" fmla="*/ 2 w 38"/>
                  <a:gd name="T21" fmla="*/ 14 h 60"/>
                  <a:gd name="T22" fmla="*/ 0 w 38"/>
                  <a:gd name="T23" fmla="*/ 14 h 60"/>
                  <a:gd name="T24" fmla="*/ 6 w 38"/>
                  <a:gd name="T25" fmla="*/ 0 h 6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8"/>
                  <a:gd name="T40" fmla="*/ 0 h 60"/>
                  <a:gd name="T41" fmla="*/ 38 w 38"/>
                  <a:gd name="T42" fmla="*/ 60 h 6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8" h="60">
                    <a:moveTo>
                      <a:pt x="6" y="0"/>
                    </a:moveTo>
                    <a:lnTo>
                      <a:pt x="38" y="0"/>
                    </a:lnTo>
                    <a:lnTo>
                      <a:pt x="38" y="2"/>
                    </a:lnTo>
                    <a:lnTo>
                      <a:pt x="18" y="60"/>
                    </a:lnTo>
                    <a:lnTo>
                      <a:pt x="12" y="60"/>
                    </a:lnTo>
                    <a:lnTo>
                      <a:pt x="30" y="8"/>
                    </a:lnTo>
                    <a:lnTo>
                      <a:pt x="14" y="8"/>
                    </a:lnTo>
                    <a:lnTo>
                      <a:pt x="10" y="8"/>
                    </a:lnTo>
                    <a:lnTo>
                      <a:pt x="8" y="8"/>
                    </a:lnTo>
                    <a:lnTo>
                      <a:pt x="4" y="12"/>
                    </a:lnTo>
                    <a:lnTo>
                      <a:pt x="2" y="14"/>
                    </a:lnTo>
                    <a:lnTo>
                      <a:pt x="0" y="14"/>
                    </a:lnTo>
                    <a:lnTo>
                      <a:pt x="6" y="0"/>
                    </a:lnTo>
                    <a:close/>
                  </a:path>
                </a:pathLst>
              </a:custGeom>
              <a:solidFill>
                <a:srgbClr val="000000"/>
              </a:solidFill>
              <a:ln w="0">
                <a:solidFill>
                  <a:srgbClr val="000000"/>
                </a:solidFill>
                <a:round/>
                <a:headEnd/>
                <a:tailEnd/>
              </a:ln>
            </p:spPr>
            <p:txBody>
              <a:bodyPr/>
              <a:lstStyle/>
              <a:p>
                <a:endParaRPr lang="en-CA"/>
              </a:p>
            </p:txBody>
          </p:sp>
          <p:sp>
            <p:nvSpPr>
              <p:cNvPr id="15431" name="Rectangle 331"/>
              <p:cNvSpPr>
                <a:spLocks noChangeArrowheads="1"/>
              </p:cNvSpPr>
              <p:nvPr/>
            </p:nvSpPr>
            <p:spPr bwMode="auto">
              <a:xfrm>
                <a:off x="2496" y="2232"/>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432" name="Freeform 332"/>
              <p:cNvSpPr>
                <a:spLocks noEditPoints="1"/>
              </p:cNvSpPr>
              <p:nvPr/>
            </p:nvSpPr>
            <p:spPr bwMode="auto">
              <a:xfrm>
                <a:off x="2636" y="2246"/>
                <a:ext cx="38" cy="60"/>
              </a:xfrm>
              <a:custGeom>
                <a:avLst/>
                <a:gdLst>
                  <a:gd name="T0" fmla="*/ 0 w 38"/>
                  <a:gd name="T1" fmla="*/ 30 h 60"/>
                  <a:gd name="T2" fmla="*/ 2 w 38"/>
                  <a:gd name="T3" fmla="*/ 20 h 60"/>
                  <a:gd name="T4" fmla="*/ 4 w 38"/>
                  <a:gd name="T5" fmla="*/ 12 h 60"/>
                  <a:gd name="T6" fmla="*/ 6 w 38"/>
                  <a:gd name="T7" fmla="*/ 6 h 60"/>
                  <a:gd name="T8" fmla="*/ 12 w 38"/>
                  <a:gd name="T9" fmla="*/ 2 h 60"/>
                  <a:gd name="T10" fmla="*/ 14 w 38"/>
                  <a:gd name="T11" fmla="*/ 0 h 60"/>
                  <a:gd name="T12" fmla="*/ 18 w 38"/>
                  <a:gd name="T13" fmla="*/ 0 h 60"/>
                  <a:gd name="T14" fmla="*/ 24 w 38"/>
                  <a:gd name="T15" fmla="*/ 0 h 60"/>
                  <a:gd name="T16" fmla="*/ 28 w 38"/>
                  <a:gd name="T17" fmla="*/ 2 h 60"/>
                  <a:gd name="T18" fmla="*/ 30 w 38"/>
                  <a:gd name="T19" fmla="*/ 6 h 60"/>
                  <a:gd name="T20" fmla="*/ 34 w 38"/>
                  <a:gd name="T21" fmla="*/ 12 h 60"/>
                  <a:gd name="T22" fmla="*/ 36 w 38"/>
                  <a:gd name="T23" fmla="*/ 20 h 60"/>
                  <a:gd name="T24" fmla="*/ 38 w 38"/>
                  <a:gd name="T25" fmla="*/ 30 h 60"/>
                  <a:gd name="T26" fmla="*/ 36 w 38"/>
                  <a:gd name="T27" fmla="*/ 38 h 60"/>
                  <a:gd name="T28" fmla="*/ 34 w 38"/>
                  <a:gd name="T29" fmla="*/ 46 h 60"/>
                  <a:gd name="T30" fmla="*/ 30 w 38"/>
                  <a:gd name="T31" fmla="*/ 52 h 60"/>
                  <a:gd name="T32" fmla="*/ 26 w 38"/>
                  <a:gd name="T33" fmla="*/ 56 h 60"/>
                  <a:gd name="T34" fmla="*/ 22 w 38"/>
                  <a:gd name="T35" fmla="*/ 58 h 60"/>
                  <a:gd name="T36" fmla="*/ 18 w 38"/>
                  <a:gd name="T37" fmla="*/ 60 h 60"/>
                  <a:gd name="T38" fmla="*/ 14 w 38"/>
                  <a:gd name="T39" fmla="*/ 58 h 60"/>
                  <a:gd name="T40" fmla="*/ 8 w 38"/>
                  <a:gd name="T41" fmla="*/ 56 h 60"/>
                  <a:gd name="T42" fmla="*/ 6 w 38"/>
                  <a:gd name="T43" fmla="*/ 50 h 60"/>
                  <a:gd name="T44" fmla="*/ 2 w 38"/>
                  <a:gd name="T45" fmla="*/ 40 h 60"/>
                  <a:gd name="T46" fmla="*/ 0 w 38"/>
                  <a:gd name="T47" fmla="*/ 30 h 60"/>
                  <a:gd name="T48" fmla="*/ 8 w 38"/>
                  <a:gd name="T49" fmla="*/ 32 h 60"/>
                  <a:gd name="T50" fmla="*/ 10 w 38"/>
                  <a:gd name="T51" fmla="*/ 42 h 60"/>
                  <a:gd name="T52" fmla="*/ 12 w 38"/>
                  <a:gd name="T53" fmla="*/ 50 h 60"/>
                  <a:gd name="T54" fmla="*/ 14 w 38"/>
                  <a:gd name="T55" fmla="*/ 54 h 60"/>
                  <a:gd name="T56" fmla="*/ 16 w 38"/>
                  <a:gd name="T57" fmla="*/ 56 h 60"/>
                  <a:gd name="T58" fmla="*/ 18 w 38"/>
                  <a:gd name="T59" fmla="*/ 56 h 60"/>
                  <a:gd name="T60" fmla="*/ 20 w 38"/>
                  <a:gd name="T61" fmla="*/ 56 h 60"/>
                  <a:gd name="T62" fmla="*/ 24 w 38"/>
                  <a:gd name="T63" fmla="*/ 54 h 60"/>
                  <a:gd name="T64" fmla="*/ 26 w 38"/>
                  <a:gd name="T65" fmla="*/ 52 h 60"/>
                  <a:gd name="T66" fmla="*/ 26 w 38"/>
                  <a:gd name="T67" fmla="*/ 48 h 60"/>
                  <a:gd name="T68" fmla="*/ 28 w 38"/>
                  <a:gd name="T69" fmla="*/ 40 h 60"/>
                  <a:gd name="T70" fmla="*/ 28 w 38"/>
                  <a:gd name="T71" fmla="*/ 28 h 60"/>
                  <a:gd name="T72" fmla="*/ 28 w 38"/>
                  <a:gd name="T73" fmla="*/ 18 h 60"/>
                  <a:gd name="T74" fmla="*/ 26 w 38"/>
                  <a:gd name="T75" fmla="*/ 10 h 60"/>
                  <a:gd name="T76" fmla="*/ 26 w 38"/>
                  <a:gd name="T77" fmla="*/ 6 h 60"/>
                  <a:gd name="T78" fmla="*/ 22 w 38"/>
                  <a:gd name="T79" fmla="*/ 4 h 60"/>
                  <a:gd name="T80" fmla="*/ 22 w 38"/>
                  <a:gd name="T81" fmla="*/ 2 h 60"/>
                  <a:gd name="T82" fmla="*/ 18 w 38"/>
                  <a:gd name="T83" fmla="*/ 2 h 60"/>
                  <a:gd name="T84" fmla="*/ 16 w 38"/>
                  <a:gd name="T85" fmla="*/ 2 h 60"/>
                  <a:gd name="T86" fmla="*/ 14 w 38"/>
                  <a:gd name="T87" fmla="*/ 4 h 60"/>
                  <a:gd name="T88" fmla="*/ 12 w 38"/>
                  <a:gd name="T89" fmla="*/ 10 h 60"/>
                  <a:gd name="T90" fmla="*/ 10 w 38"/>
                  <a:gd name="T91" fmla="*/ 16 h 60"/>
                  <a:gd name="T92" fmla="*/ 10 w 38"/>
                  <a:gd name="T93" fmla="*/ 24 h 60"/>
                  <a:gd name="T94" fmla="*/ 8 w 38"/>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8"/>
                  <a:gd name="T145" fmla="*/ 0 h 60"/>
                  <a:gd name="T146" fmla="*/ 38 w 38"/>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8" h="60">
                    <a:moveTo>
                      <a:pt x="0" y="30"/>
                    </a:moveTo>
                    <a:lnTo>
                      <a:pt x="2" y="20"/>
                    </a:lnTo>
                    <a:lnTo>
                      <a:pt x="4" y="12"/>
                    </a:lnTo>
                    <a:lnTo>
                      <a:pt x="6" y="6"/>
                    </a:lnTo>
                    <a:lnTo>
                      <a:pt x="12" y="2"/>
                    </a:lnTo>
                    <a:lnTo>
                      <a:pt x="14" y="0"/>
                    </a:lnTo>
                    <a:lnTo>
                      <a:pt x="18" y="0"/>
                    </a:lnTo>
                    <a:lnTo>
                      <a:pt x="24" y="0"/>
                    </a:lnTo>
                    <a:lnTo>
                      <a:pt x="28" y="2"/>
                    </a:lnTo>
                    <a:lnTo>
                      <a:pt x="30" y="6"/>
                    </a:lnTo>
                    <a:lnTo>
                      <a:pt x="34" y="12"/>
                    </a:lnTo>
                    <a:lnTo>
                      <a:pt x="36" y="20"/>
                    </a:lnTo>
                    <a:lnTo>
                      <a:pt x="38" y="30"/>
                    </a:lnTo>
                    <a:lnTo>
                      <a:pt x="36" y="38"/>
                    </a:lnTo>
                    <a:lnTo>
                      <a:pt x="34" y="46"/>
                    </a:lnTo>
                    <a:lnTo>
                      <a:pt x="30" y="52"/>
                    </a:lnTo>
                    <a:lnTo>
                      <a:pt x="26" y="56"/>
                    </a:lnTo>
                    <a:lnTo>
                      <a:pt x="22" y="58"/>
                    </a:lnTo>
                    <a:lnTo>
                      <a:pt x="18" y="60"/>
                    </a:lnTo>
                    <a:lnTo>
                      <a:pt x="14" y="58"/>
                    </a:lnTo>
                    <a:lnTo>
                      <a:pt x="8" y="56"/>
                    </a:lnTo>
                    <a:lnTo>
                      <a:pt x="6" y="50"/>
                    </a:lnTo>
                    <a:lnTo>
                      <a:pt x="2" y="40"/>
                    </a:lnTo>
                    <a:lnTo>
                      <a:pt x="0" y="30"/>
                    </a:lnTo>
                    <a:close/>
                    <a:moveTo>
                      <a:pt x="8" y="32"/>
                    </a:moveTo>
                    <a:lnTo>
                      <a:pt x="10" y="42"/>
                    </a:lnTo>
                    <a:lnTo>
                      <a:pt x="12" y="50"/>
                    </a:lnTo>
                    <a:lnTo>
                      <a:pt x="14" y="54"/>
                    </a:lnTo>
                    <a:lnTo>
                      <a:pt x="16" y="56"/>
                    </a:lnTo>
                    <a:lnTo>
                      <a:pt x="18" y="56"/>
                    </a:lnTo>
                    <a:lnTo>
                      <a:pt x="20" y="56"/>
                    </a:lnTo>
                    <a:lnTo>
                      <a:pt x="24" y="54"/>
                    </a:lnTo>
                    <a:lnTo>
                      <a:pt x="26" y="52"/>
                    </a:lnTo>
                    <a:lnTo>
                      <a:pt x="26" y="48"/>
                    </a:lnTo>
                    <a:lnTo>
                      <a:pt x="28" y="40"/>
                    </a:lnTo>
                    <a:lnTo>
                      <a:pt x="28" y="28"/>
                    </a:lnTo>
                    <a:lnTo>
                      <a:pt x="28" y="18"/>
                    </a:lnTo>
                    <a:lnTo>
                      <a:pt x="26" y="10"/>
                    </a:lnTo>
                    <a:lnTo>
                      <a:pt x="26" y="6"/>
                    </a:lnTo>
                    <a:lnTo>
                      <a:pt x="22" y="4"/>
                    </a:lnTo>
                    <a:lnTo>
                      <a:pt x="22" y="2"/>
                    </a:lnTo>
                    <a:lnTo>
                      <a:pt x="18" y="2"/>
                    </a:lnTo>
                    <a:lnTo>
                      <a:pt x="16" y="2"/>
                    </a:lnTo>
                    <a:lnTo>
                      <a:pt x="14" y="4"/>
                    </a:lnTo>
                    <a:lnTo>
                      <a:pt x="12" y="10"/>
                    </a:lnTo>
                    <a:lnTo>
                      <a:pt x="10" y="16"/>
                    </a:lnTo>
                    <a:lnTo>
                      <a:pt x="10" y="24"/>
                    </a:lnTo>
                    <a:lnTo>
                      <a:pt x="8" y="32"/>
                    </a:lnTo>
                    <a:close/>
                  </a:path>
                </a:pathLst>
              </a:custGeom>
              <a:solidFill>
                <a:srgbClr val="000000"/>
              </a:solidFill>
              <a:ln w="0">
                <a:solidFill>
                  <a:srgbClr val="000000"/>
                </a:solidFill>
                <a:round/>
                <a:headEnd/>
                <a:tailEnd/>
              </a:ln>
            </p:spPr>
            <p:txBody>
              <a:bodyPr/>
              <a:lstStyle/>
              <a:p>
                <a:endParaRPr lang="en-CA"/>
              </a:p>
            </p:txBody>
          </p:sp>
          <p:sp>
            <p:nvSpPr>
              <p:cNvPr id="15433" name="Rectangle 333"/>
              <p:cNvSpPr>
                <a:spLocks noChangeArrowheads="1"/>
              </p:cNvSpPr>
              <p:nvPr/>
            </p:nvSpPr>
            <p:spPr bwMode="auto">
              <a:xfrm>
                <a:off x="2784" y="2232"/>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434" name="Freeform 334"/>
              <p:cNvSpPr>
                <a:spLocks/>
              </p:cNvSpPr>
              <p:nvPr/>
            </p:nvSpPr>
            <p:spPr bwMode="auto">
              <a:xfrm>
                <a:off x="2938" y="2246"/>
                <a:ext cx="22" cy="58"/>
              </a:xfrm>
              <a:custGeom>
                <a:avLst/>
                <a:gdLst>
                  <a:gd name="T0" fmla="*/ 0 w 22"/>
                  <a:gd name="T1" fmla="*/ 6 h 58"/>
                  <a:gd name="T2" fmla="*/ 14 w 22"/>
                  <a:gd name="T3" fmla="*/ 0 h 58"/>
                  <a:gd name="T4" fmla="*/ 14 w 22"/>
                  <a:gd name="T5" fmla="*/ 0 h 58"/>
                  <a:gd name="T6" fmla="*/ 14 w 22"/>
                  <a:gd name="T7" fmla="*/ 48 h 58"/>
                  <a:gd name="T8" fmla="*/ 14 w 22"/>
                  <a:gd name="T9" fmla="*/ 52 h 58"/>
                  <a:gd name="T10" fmla="*/ 16 w 22"/>
                  <a:gd name="T11" fmla="*/ 56 h 58"/>
                  <a:gd name="T12" fmla="*/ 16 w 22"/>
                  <a:gd name="T13" fmla="*/ 56 h 58"/>
                  <a:gd name="T14" fmla="*/ 16 w 22"/>
                  <a:gd name="T15" fmla="*/ 58 h 58"/>
                  <a:gd name="T16" fmla="*/ 18 w 22"/>
                  <a:gd name="T17" fmla="*/ 58 h 58"/>
                  <a:gd name="T18" fmla="*/ 22 w 22"/>
                  <a:gd name="T19" fmla="*/ 58 h 58"/>
                  <a:gd name="T20" fmla="*/ 22 w 22"/>
                  <a:gd name="T21" fmla="*/ 58 h 58"/>
                  <a:gd name="T22" fmla="*/ 0 w 22"/>
                  <a:gd name="T23" fmla="*/ 58 h 58"/>
                  <a:gd name="T24" fmla="*/ 0 w 22"/>
                  <a:gd name="T25" fmla="*/ 58 h 58"/>
                  <a:gd name="T26" fmla="*/ 4 w 22"/>
                  <a:gd name="T27" fmla="*/ 58 h 58"/>
                  <a:gd name="T28" fmla="*/ 6 w 22"/>
                  <a:gd name="T29" fmla="*/ 58 h 58"/>
                  <a:gd name="T30" fmla="*/ 6 w 22"/>
                  <a:gd name="T31" fmla="*/ 56 h 58"/>
                  <a:gd name="T32" fmla="*/ 8 w 22"/>
                  <a:gd name="T33" fmla="*/ 56 h 58"/>
                  <a:gd name="T34" fmla="*/ 8 w 22"/>
                  <a:gd name="T35" fmla="*/ 54 h 58"/>
                  <a:gd name="T36" fmla="*/ 8 w 22"/>
                  <a:gd name="T37" fmla="*/ 48 h 58"/>
                  <a:gd name="T38" fmla="*/ 8 w 22"/>
                  <a:gd name="T39" fmla="*/ 16 h 58"/>
                  <a:gd name="T40" fmla="*/ 8 w 22"/>
                  <a:gd name="T41" fmla="*/ 10 h 58"/>
                  <a:gd name="T42" fmla="*/ 8 w 22"/>
                  <a:gd name="T43" fmla="*/ 8 h 58"/>
                  <a:gd name="T44" fmla="*/ 6 w 22"/>
                  <a:gd name="T45" fmla="*/ 6 h 58"/>
                  <a:gd name="T46" fmla="*/ 6 w 22"/>
                  <a:gd name="T47" fmla="*/ 6 h 58"/>
                  <a:gd name="T48" fmla="*/ 6 w 22"/>
                  <a:gd name="T49" fmla="*/ 6 h 58"/>
                  <a:gd name="T50" fmla="*/ 4 w 22"/>
                  <a:gd name="T51" fmla="*/ 6 h 58"/>
                  <a:gd name="T52" fmla="*/ 2 w 22"/>
                  <a:gd name="T53" fmla="*/ 6 h 58"/>
                  <a:gd name="T54" fmla="*/ 0 w 22"/>
                  <a:gd name="T55" fmla="*/ 6 h 58"/>
                  <a:gd name="T56" fmla="*/ 0 w 22"/>
                  <a:gd name="T57" fmla="*/ 6 h 5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2"/>
                  <a:gd name="T88" fmla="*/ 0 h 58"/>
                  <a:gd name="T89" fmla="*/ 22 w 22"/>
                  <a:gd name="T90" fmla="*/ 58 h 58"/>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2" h="58">
                    <a:moveTo>
                      <a:pt x="0" y="6"/>
                    </a:moveTo>
                    <a:lnTo>
                      <a:pt x="14" y="0"/>
                    </a:lnTo>
                    <a:lnTo>
                      <a:pt x="14" y="48"/>
                    </a:lnTo>
                    <a:lnTo>
                      <a:pt x="14" y="52"/>
                    </a:lnTo>
                    <a:lnTo>
                      <a:pt x="16" y="56"/>
                    </a:lnTo>
                    <a:lnTo>
                      <a:pt x="16" y="58"/>
                    </a:lnTo>
                    <a:lnTo>
                      <a:pt x="18" y="58"/>
                    </a:lnTo>
                    <a:lnTo>
                      <a:pt x="22" y="58"/>
                    </a:lnTo>
                    <a:lnTo>
                      <a:pt x="0" y="58"/>
                    </a:lnTo>
                    <a:lnTo>
                      <a:pt x="4" y="58"/>
                    </a:lnTo>
                    <a:lnTo>
                      <a:pt x="6" y="58"/>
                    </a:lnTo>
                    <a:lnTo>
                      <a:pt x="6" y="56"/>
                    </a:lnTo>
                    <a:lnTo>
                      <a:pt x="8" y="56"/>
                    </a:lnTo>
                    <a:lnTo>
                      <a:pt x="8" y="54"/>
                    </a:lnTo>
                    <a:lnTo>
                      <a:pt x="8" y="48"/>
                    </a:lnTo>
                    <a:lnTo>
                      <a:pt x="8" y="16"/>
                    </a:lnTo>
                    <a:lnTo>
                      <a:pt x="8" y="10"/>
                    </a:lnTo>
                    <a:lnTo>
                      <a:pt x="8" y="8"/>
                    </a:lnTo>
                    <a:lnTo>
                      <a:pt x="6" y="6"/>
                    </a:lnTo>
                    <a:lnTo>
                      <a:pt x="4" y="6"/>
                    </a:lnTo>
                    <a:lnTo>
                      <a:pt x="2" y="6"/>
                    </a:lnTo>
                    <a:lnTo>
                      <a:pt x="0" y="6"/>
                    </a:lnTo>
                    <a:close/>
                  </a:path>
                </a:pathLst>
              </a:custGeom>
              <a:solidFill>
                <a:srgbClr val="000000"/>
              </a:solidFill>
              <a:ln w="0">
                <a:solidFill>
                  <a:srgbClr val="000000"/>
                </a:solidFill>
                <a:round/>
                <a:headEnd/>
                <a:tailEnd/>
              </a:ln>
            </p:spPr>
            <p:txBody>
              <a:bodyPr/>
              <a:lstStyle/>
              <a:p>
                <a:endParaRPr lang="en-CA"/>
              </a:p>
            </p:txBody>
          </p:sp>
          <p:sp>
            <p:nvSpPr>
              <p:cNvPr id="15435" name="Freeform 335"/>
              <p:cNvSpPr>
                <a:spLocks/>
              </p:cNvSpPr>
              <p:nvPr/>
            </p:nvSpPr>
            <p:spPr bwMode="auto">
              <a:xfrm>
                <a:off x="2974" y="2246"/>
                <a:ext cx="34" cy="60"/>
              </a:xfrm>
              <a:custGeom>
                <a:avLst/>
                <a:gdLst>
                  <a:gd name="T0" fmla="*/ 4 w 34"/>
                  <a:gd name="T1" fmla="*/ 6 h 60"/>
                  <a:gd name="T2" fmla="*/ 12 w 34"/>
                  <a:gd name="T3" fmla="*/ 0 h 60"/>
                  <a:gd name="T4" fmla="*/ 24 w 34"/>
                  <a:gd name="T5" fmla="*/ 0 h 60"/>
                  <a:gd name="T6" fmla="*/ 30 w 34"/>
                  <a:gd name="T7" fmla="*/ 8 h 60"/>
                  <a:gd name="T8" fmla="*/ 30 w 34"/>
                  <a:gd name="T9" fmla="*/ 16 h 60"/>
                  <a:gd name="T10" fmla="*/ 22 w 34"/>
                  <a:gd name="T11" fmla="*/ 24 h 60"/>
                  <a:gd name="T12" fmla="*/ 30 w 34"/>
                  <a:gd name="T13" fmla="*/ 30 h 60"/>
                  <a:gd name="T14" fmla="*/ 34 w 34"/>
                  <a:gd name="T15" fmla="*/ 40 h 60"/>
                  <a:gd name="T16" fmla="*/ 28 w 34"/>
                  <a:gd name="T17" fmla="*/ 52 h 60"/>
                  <a:gd name="T18" fmla="*/ 18 w 34"/>
                  <a:gd name="T19" fmla="*/ 58 h 60"/>
                  <a:gd name="T20" fmla="*/ 6 w 34"/>
                  <a:gd name="T21" fmla="*/ 60 h 60"/>
                  <a:gd name="T22" fmla="*/ 2 w 34"/>
                  <a:gd name="T23" fmla="*/ 56 h 60"/>
                  <a:gd name="T24" fmla="*/ 0 w 34"/>
                  <a:gd name="T25" fmla="*/ 54 h 60"/>
                  <a:gd name="T26" fmla="*/ 2 w 34"/>
                  <a:gd name="T27" fmla="*/ 52 h 60"/>
                  <a:gd name="T28" fmla="*/ 6 w 34"/>
                  <a:gd name="T29" fmla="*/ 52 h 60"/>
                  <a:gd name="T30" fmla="*/ 8 w 34"/>
                  <a:gd name="T31" fmla="*/ 54 h 60"/>
                  <a:gd name="T32" fmla="*/ 12 w 34"/>
                  <a:gd name="T33" fmla="*/ 56 h 60"/>
                  <a:gd name="T34" fmla="*/ 14 w 34"/>
                  <a:gd name="T35" fmla="*/ 56 h 60"/>
                  <a:gd name="T36" fmla="*/ 20 w 34"/>
                  <a:gd name="T37" fmla="*/ 56 h 60"/>
                  <a:gd name="T38" fmla="*/ 26 w 34"/>
                  <a:gd name="T39" fmla="*/ 48 h 60"/>
                  <a:gd name="T40" fmla="*/ 26 w 34"/>
                  <a:gd name="T41" fmla="*/ 42 h 60"/>
                  <a:gd name="T42" fmla="*/ 24 w 34"/>
                  <a:gd name="T43" fmla="*/ 36 h 60"/>
                  <a:gd name="T44" fmla="*/ 22 w 34"/>
                  <a:gd name="T45" fmla="*/ 32 h 60"/>
                  <a:gd name="T46" fmla="*/ 16 w 34"/>
                  <a:gd name="T47" fmla="*/ 30 h 60"/>
                  <a:gd name="T48" fmla="*/ 10 w 34"/>
                  <a:gd name="T49" fmla="*/ 30 h 60"/>
                  <a:gd name="T50" fmla="*/ 14 w 34"/>
                  <a:gd name="T51" fmla="*/ 28 h 60"/>
                  <a:gd name="T52" fmla="*/ 20 w 34"/>
                  <a:gd name="T53" fmla="*/ 24 h 60"/>
                  <a:gd name="T54" fmla="*/ 24 w 34"/>
                  <a:gd name="T55" fmla="*/ 18 h 60"/>
                  <a:gd name="T56" fmla="*/ 24 w 34"/>
                  <a:gd name="T57" fmla="*/ 10 h 60"/>
                  <a:gd name="T58" fmla="*/ 18 w 34"/>
                  <a:gd name="T59" fmla="*/ 6 h 60"/>
                  <a:gd name="T60" fmla="*/ 10 w 34"/>
                  <a:gd name="T61" fmla="*/ 6 h 60"/>
                  <a:gd name="T62" fmla="*/ 4 w 34"/>
                  <a:gd name="T63" fmla="*/ 12 h 6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4"/>
                  <a:gd name="T97" fmla="*/ 0 h 60"/>
                  <a:gd name="T98" fmla="*/ 34 w 34"/>
                  <a:gd name="T99" fmla="*/ 60 h 6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4" h="60">
                    <a:moveTo>
                      <a:pt x="2" y="12"/>
                    </a:moveTo>
                    <a:lnTo>
                      <a:pt x="4" y="6"/>
                    </a:lnTo>
                    <a:lnTo>
                      <a:pt x="8" y="2"/>
                    </a:lnTo>
                    <a:lnTo>
                      <a:pt x="12" y="0"/>
                    </a:lnTo>
                    <a:lnTo>
                      <a:pt x="18" y="0"/>
                    </a:lnTo>
                    <a:lnTo>
                      <a:pt x="24" y="0"/>
                    </a:lnTo>
                    <a:lnTo>
                      <a:pt x="28" y="4"/>
                    </a:lnTo>
                    <a:lnTo>
                      <a:pt x="30" y="8"/>
                    </a:lnTo>
                    <a:lnTo>
                      <a:pt x="30" y="12"/>
                    </a:lnTo>
                    <a:lnTo>
                      <a:pt x="30" y="16"/>
                    </a:lnTo>
                    <a:lnTo>
                      <a:pt x="28" y="20"/>
                    </a:lnTo>
                    <a:lnTo>
                      <a:pt x="22" y="24"/>
                    </a:lnTo>
                    <a:lnTo>
                      <a:pt x="28" y="26"/>
                    </a:lnTo>
                    <a:lnTo>
                      <a:pt x="30" y="30"/>
                    </a:lnTo>
                    <a:lnTo>
                      <a:pt x="32" y="34"/>
                    </a:lnTo>
                    <a:lnTo>
                      <a:pt x="34" y="40"/>
                    </a:lnTo>
                    <a:lnTo>
                      <a:pt x="32" y="46"/>
                    </a:lnTo>
                    <a:lnTo>
                      <a:pt x="28" y="52"/>
                    </a:lnTo>
                    <a:lnTo>
                      <a:pt x="24" y="56"/>
                    </a:lnTo>
                    <a:lnTo>
                      <a:pt x="18" y="58"/>
                    </a:lnTo>
                    <a:lnTo>
                      <a:pt x="10" y="60"/>
                    </a:lnTo>
                    <a:lnTo>
                      <a:pt x="6" y="60"/>
                    </a:lnTo>
                    <a:lnTo>
                      <a:pt x="2" y="58"/>
                    </a:lnTo>
                    <a:lnTo>
                      <a:pt x="2" y="56"/>
                    </a:lnTo>
                    <a:lnTo>
                      <a:pt x="0" y="56"/>
                    </a:lnTo>
                    <a:lnTo>
                      <a:pt x="0" y="54"/>
                    </a:lnTo>
                    <a:lnTo>
                      <a:pt x="2" y="54"/>
                    </a:lnTo>
                    <a:lnTo>
                      <a:pt x="2" y="52"/>
                    </a:lnTo>
                    <a:lnTo>
                      <a:pt x="4" y="52"/>
                    </a:lnTo>
                    <a:lnTo>
                      <a:pt x="6" y="52"/>
                    </a:lnTo>
                    <a:lnTo>
                      <a:pt x="8" y="54"/>
                    </a:lnTo>
                    <a:lnTo>
                      <a:pt x="10" y="54"/>
                    </a:lnTo>
                    <a:lnTo>
                      <a:pt x="12" y="56"/>
                    </a:lnTo>
                    <a:lnTo>
                      <a:pt x="14" y="56"/>
                    </a:lnTo>
                    <a:lnTo>
                      <a:pt x="16" y="56"/>
                    </a:lnTo>
                    <a:lnTo>
                      <a:pt x="20" y="56"/>
                    </a:lnTo>
                    <a:lnTo>
                      <a:pt x="24" y="52"/>
                    </a:lnTo>
                    <a:lnTo>
                      <a:pt x="26" y="48"/>
                    </a:lnTo>
                    <a:lnTo>
                      <a:pt x="28" y="44"/>
                    </a:lnTo>
                    <a:lnTo>
                      <a:pt x="26" y="42"/>
                    </a:lnTo>
                    <a:lnTo>
                      <a:pt x="26" y="38"/>
                    </a:lnTo>
                    <a:lnTo>
                      <a:pt x="24" y="36"/>
                    </a:lnTo>
                    <a:lnTo>
                      <a:pt x="24" y="34"/>
                    </a:lnTo>
                    <a:lnTo>
                      <a:pt x="22" y="32"/>
                    </a:lnTo>
                    <a:lnTo>
                      <a:pt x="18" y="32"/>
                    </a:lnTo>
                    <a:lnTo>
                      <a:pt x="16" y="30"/>
                    </a:lnTo>
                    <a:lnTo>
                      <a:pt x="12" y="30"/>
                    </a:lnTo>
                    <a:lnTo>
                      <a:pt x="10" y="30"/>
                    </a:lnTo>
                    <a:lnTo>
                      <a:pt x="10" y="28"/>
                    </a:lnTo>
                    <a:lnTo>
                      <a:pt x="14" y="28"/>
                    </a:lnTo>
                    <a:lnTo>
                      <a:pt x="18" y="26"/>
                    </a:lnTo>
                    <a:lnTo>
                      <a:pt x="20" y="24"/>
                    </a:lnTo>
                    <a:lnTo>
                      <a:pt x="22" y="22"/>
                    </a:lnTo>
                    <a:lnTo>
                      <a:pt x="24" y="18"/>
                    </a:lnTo>
                    <a:lnTo>
                      <a:pt x="24" y="14"/>
                    </a:lnTo>
                    <a:lnTo>
                      <a:pt x="24" y="10"/>
                    </a:lnTo>
                    <a:lnTo>
                      <a:pt x="22" y="8"/>
                    </a:lnTo>
                    <a:lnTo>
                      <a:pt x="18" y="6"/>
                    </a:lnTo>
                    <a:lnTo>
                      <a:pt x="14" y="4"/>
                    </a:lnTo>
                    <a:lnTo>
                      <a:pt x="10" y="6"/>
                    </a:lnTo>
                    <a:lnTo>
                      <a:pt x="6" y="8"/>
                    </a:lnTo>
                    <a:lnTo>
                      <a:pt x="4" y="12"/>
                    </a:lnTo>
                    <a:lnTo>
                      <a:pt x="2" y="12"/>
                    </a:lnTo>
                    <a:close/>
                  </a:path>
                </a:pathLst>
              </a:custGeom>
              <a:solidFill>
                <a:srgbClr val="000000"/>
              </a:solidFill>
              <a:ln w="0">
                <a:solidFill>
                  <a:srgbClr val="000000"/>
                </a:solidFill>
                <a:round/>
                <a:headEnd/>
                <a:tailEnd/>
              </a:ln>
            </p:spPr>
            <p:txBody>
              <a:bodyPr/>
              <a:lstStyle/>
              <a:p>
                <a:endParaRPr lang="en-CA"/>
              </a:p>
            </p:txBody>
          </p:sp>
          <p:sp>
            <p:nvSpPr>
              <p:cNvPr id="15436" name="Rectangle 336"/>
              <p:cNvSpPr>
                <a:spLocks noChangeArrowheads="1"/>
              </p:cNvSpPr>
              <p:nvPr/>
            </p:nvSpPr>
            <p:spPr bwMode="auto">
              <a:xfrm>
                <a:off x="3080" y="2232"/>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437" name="Freeform 337"/>
              <p:cNvSpPr>
                <a:spLocks noEditPoints="1"/>
              </p:cNvSpPr>
              <p:nvPr/>
            </p:nvSpPr>
            <p:spPr bwMode="auto">
              <a:xfrm>
                <a:off x="3226" y="2246"/>
                <a:ext cx="36" cy="60"/>
              </a:xfrm>
              <a:custGeom>
                <a:avLst/>
                <a:gdLst>
                  <a:gd name="T0" fmla="*/ 0 w 36"/>
                  <a:gd name="T1" fmla="*/ 30 h 60"/>
                  <a:gd name="T2" fmla="*/ 0 w 36"/>
                  <a:gd name="T3" fmla="*/ 20 h 60"/>
                  <a:gd name="T4" fmla="*/ 2 w 36"/>
                  <a:gd name="T5" fmla="*/ 12 h 60"/>
                  <a:gd name="T6" fmla="*/ 6 w 36"/>
                  <a:gd name="T7" fmla="*/ 6 h 60"/>
                  <a:gd name="T8" fmla="*/ 10 w 36"/>
                  <a:gd name="T9" fmla="*/ 2 h 60"/>
                  <a:gd name="T10" fmla="*/ 14 w 36"/>
                  <a:gd name="T11" fmla="*/ 0 h 60"/>
                  <a:gd name="T12" fmla="*/ 18 w 36"/>
                  <a:gd name="T13" fmla="*/ 0 h 60"/>
                  <a:gd name="T14" fmla="*/ 22 w 36"/>
                  <a:gd name="T15" fmla="*/ 0 h 60"/>
                  <a:gd name="T16" fmla="*/ 26 w 36"/>
                  <a:gd name="T17" fmla="*/ 2 h 60"/>
                  <a:gd name="T18" fmla="*/ 30 w 36"/>
                  <a:gd name="T19" fmla="*/ 6 h 60"/>
                  <a:gd name="T20" fmla="*/ 34 w 36"/>
                  <a:gd name="T21" fmla="*/ 12 h 60"/>
                  <a:gd name="T22" fmla="*/ 36 w 36"/>
                  <a:gd name="T23" fmla="*/ 20 h 60"/>
                  <a:gd name="T24" fmla="*/ 36 w 36"/>
                  <a:gd name="T25" fmla="*/ 30 h 60"/>
                  <a:gd name="T26" fmla="*/ 36 w 36"/>
                  <a:gd name="T27" fmla="*/ 38 h 60"/>
                  <a:gd name="T28" fmla="*/ 34 w 36"/>
                  <a:gd name="T29" fmla="*/ 46 h 60"/>
                  <a:gd name="T30" fmla="*/ 30 w 36"/>
                  <a:gd name="T31" fmla="*/ 52 h 60"/>
                  <a:gd name="T32" fmla="*/ 26 w 36"/>
                  <a:gd name="T33" fmla="*/ 56 h 60"/>
                  <a:gd name="T34" fmla="*/ 22 w 36"/>
                  <a:gd name="T35" fmla="*/ 58 h 60"/>
                  <a:gd name="T36" fmla="*/ 18 w 36"/>
                  <a:gd name="T37" fmla="*/ 60 h 60"/>
                  <a:gd name="T38" fmla="*/ 12 w 36"/>
                  <a:gd name="T39" fmla="*/ 58 h 60"/>
                  <a:gd name="T40" fmla="*/ 8 w 36"/>
                  <a:gd name="T41" fmla="*/ 56 h 60"/>
                  <a:gd name="T42" fmla="*/ 4 w 36"/>
                  <a:gd name="T43" fmla="*/ 50 h 60"/>
                  <a:gd name="T44" fmla="*/ 0 w 36"/>
                  <a:gd name="T45" fmla="*/ 40 h 60"/>
                  <a:gd name="T46" fmla="*/ 0 w 36"/>
                  <a:gd name="T47" fmla="*/ 30 h 60"/>
                  <a:gd name="T48" fmla="*/ 8 w 36"/>
                  <a:gd name="T49" fmla="*/ 32 h 60"/>
                  <a:gd name="T50" fmla="*/ 8 w 36"/>
                  <a:gd name="T51" fmla="*/ 42 h 60"/>
                  <a:gd name="T52" fmla="*/ 10 w 36"/>
                  <a:gd name="T53" fmla="*/ 50 h 60"/>
                  <a:gd name="T54" fmla="*/ 12 w 36"/>
                  <a:gd name="T55" fmla="*/ 54 h 60"/>
                  <a:gd name="T56" fmla="*/ 16 w 36"/>
                  <a:gd name="T57" fmla="*/ 56 h 60"/>
                  <a:gd name="T58" fmla="*/ 18 w 36"/>
                  <a:gd name="T59" fmla="*/ 56 h 60"/>
                  <a:gd name="T60" fmla="*/ 20 w 36"/>
                  <a:gd name="T61" fmla="*/ 56 h 60"/>
                  <a:gd name="T62" fmla="*/ 22 w 36"/>
                  <a:gd name="T63" fmla="*/ 54 h 60"/>
                  <a:gd name="T64" fmla="*/ 24 w 36"/>
                  <a:gd name="T65" fmla="*/ 52 h 60"/>
                  <a:gd name="T66" fmla="*/ 26 w 36"/>
                  <a:gd name="T67" fmla="*/ 48 h 60"/>
                  <a:gd name="T68" fmla="*/ 28 w 36"/>
                  <a:gd name="T69" fmla="*/ 40 h 60"/>
                  <a:gd name="T70" fmla="*/ 28 w 36"/>
                  <a:gd name="T71" fmla="*/ 28 h 60"/>
                  <a:gd name="T72" fmla="*/ 28 w 36"/>
                  <a:gd name="T73" fmla="*/ 18 h 60"/>
                  <a:gd name="T74" fmla="*/ 26 w 36"/>
                  <a:gd name="T75" fmla="*/ 10 h 60"/>
                  <a:gd name="T76" fmla="*/ 24 w 36"/>
                  <a:gd name="T77" fmla="*/ 6 h 60"/>
                  <a:gd name="T78" fmla="*/ 22 w 36"/>
                  <a:gd name="T79" fmla="*/ 4 h 60"/>
                  <a:gd name="T80" fmla="*/ 20 w 36"/>
                  <a:gd name="T81" fmla="*/ 2 h 60"/>
                  <a:gd name="T82" fmla="*/ 18 w 36"/>
                  <a:gd name="T83" fmla="*/ 2 h 60"/>
                  <a:gd name="T84" fmla="*/ 16 w 36"/>
                  <a:gd name="T85" fmla="*/ 2 h 60"/>
                  <a:gd name="T86" fmla="*/ 14 w 36"/>
                  <a:gd name="T87" fmla="*/ 4 h 60"/>
                  <a:gd name="T88" fmla="*/ 10 w 36"/>
                  <a:gd name="T89" fmla="*/ 10 h 60"/>
                  <a:gd name="T90" fmla="*/ 10 w 36"/>
                  <a:gd name="T91" fmla="*/ 16 h 60"/>
                  <a:gd name="T92" fmla="*/ 8 w 36"/>
                  <a:gd name="T93" fmla="*/ 24 h 60"/>
                  <a:gd name="T94" fmla="*/ 8 w 36"/>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0" y="20"/>
                    </a:lnTo>
                    <a:lnTo>
                      <a:pt x="2" y="12"/>
                    </a:lnTo>
                    <a:lnTo>
                      <a:pt x="6" y="6"/>
                    </a:lnTo>
                    <a:lnTo>
                      <a:pt x="10" y="2"/>
                    </a:lnTo>
                    <a:lnTo>
                      <a:pt x="14" y="0"/>
                    </a:lnTo>
                    <a:lnTo>
                      <a:pt x="18" y="0"/>
                    </a:lnTo>
                    <a:lnTo>
                      <a:pt x="22" y="0"/>
                    </a:lnTo>
                    <a:lnTo>
                      <a:pt x="26" y="2"/>
                    </a:lnTo>
                    <a:lnTo>
                      <a:pt x="30" y="6"/>
                    </a:lnTo>
                    <a:lnTo>
                      <a:pt x="34" y="12"/>
                    </a:lnTo>
                    <a:lnTo>
                      <a:pt x="36" y="20"/>
                    </a:lnTo>
                    <a:lnTo>
                      <a:pt x="36" y="30"/>
                    </a:lnTo>
                    <a:lnTo>
                      <a:pt x="36" y="38"/>
                    </a:lnTo>
                    <a:lnTo>
                      <a:pt x="34" y="46"/>
                    </a:lnTo>
                    <a:lnTo>
                      <a:pt x="30" y="52"/>
                    </a:lnTo>
                    <a:lnTo>
                      <a:pt x="26" y="56"/>
                    </a:lnTo>
                    <a:lnTo>
                      <a:pt x="22" y="58"/>
                    </a:lnTo>
                    <a:lnTo>
                      <a:pt x="18" y="60"/>
                    </a:lnTo>
                    <a:lnTo>
                      <a:pt x="12" y="58"/>
                    </a:lnTo>
                    <a:lnTo>
                      <a:pt x="8" y="56"/>
                    </a:lnTo>
                    <a:lnTo>
                      <a:pt x="4" y="50"/>
                    </a:lnTo>
                    <a:lnTo>
                      <a:pt x="0" y="40"/>
                    </a:lnTo>
                    <a:lnTo>
                      <a:pt x="0" y="30"/>
                    </a:lnTo>
                    <a:close/>
                    <a:moveTo>
                      <a:pt x="8" y="32"/>
                    </a:moveTo>
                    <a:lnTo>
                      <a:pt x="8" y="42"/>
                    </a:lnTo>
                    <a:lnTo>
                      <a:pt x="10" y="50"/>
                    </a:lnTo>
                    <a:lnTo>
                      <a:pt x="12" y="54"/>
                    </a:lnTo>
                    <a:lnTo>
                      <a:pt x="16" y="56"/>
                    </a:lnTo>
                    <a:lnTo>
                      <a:pt x="18" y="56"/>
                    </a:lnTo>
                    <a:lnTo>
                      <a:pt x="20" y="56"/>
                    </a:lnTo>
                    <a:lnTo>
                      <a:pt x="22" y="54"/>
                    </a:lnTo>
                    <a:lnTo>
                      <a:pt x="24" y="52"/>
                    </a:lnTo>
                    <a:lnTo>
                      <a:pt x="26" y="48"/>
                    </a:lnTo>
                    <a:lnTo>
                      <a:pt x="28" y="40"/>
                    </a:lnTo>
                    <a:lnTo>
                      <a:pt x="28" y="28"/>
                    </a:lnTo>
                    <a:lnTo>
                      <a:pt x="28" y="18"/>
                    </a:lnTo>
                    <a:lnTo>
                      <a:pt x="26" y="10"/>
                    </a:lnTo>
                    <a:lnTo>
                      <a:pt x="24" y="6"/>
                    </a:lnTo>
                    <a:lnTo>
                      <a:pt x="22" y="4"/>
                    </a:lnTo>
                    <a:lnTo>
                      <a:pt x="20" y="2"/>
                    </a:lnTo>
                    <a:lnTo>
                      <a:pt x="18" y="2"/>
                    </a:lnTo>
                    <a:lnTo>
                      <a:pt x="16" y="2"/>
                    </a:lnTo>
                    <a:lnTo>
                      <a:pt x="14" y="4"/>
                    </a:lnTo>
                    <a:lnTo>
                      <a:pt x="10" y="10"/>
                    </a:lnTo>
                    <a:lnTo>
                      <a:pt x="10" y="16"/>
                    </a:lnTo>
                    <a:lnTo>
                      <a:pt x="8" y="24"/>
                    </a:lnTo>
                    <a:lnTo>
                      <a:pt x="8" y="32"/>
                    </a:lnTo>
                    <a:close/>
                  </a:path>
                </a:pathLst>
              </a:custGeom>
              <a:solidFill>
                <a:srgbClr val="000000"/>
              </a:solidFill>
              <a:ln w="0">
                <a:solidFill>
                  <a:srgbClr val="000000"/>
                </a:solidFill>
                <a:round/>
                <a:headEnd/>
                <a:tailEnd/>
              </a:ln>
            </p:spPr>
            <p:txBody>
              <a:bodyPr/>
              <a:lstStyle/>
              <a:p>
                <a:endParaRPr lang="en-CA"/>
              </a:p>
            </p:txBody>
          </p:sp>
          <p:sp>
            <p:nvSpPr>
              <p:cNvPr id="15438" name="Rectangle 338"/>
              <p:cNvSpPr>
                <a:spLocks noChangeArrowheads="1"/>
              </p:cNvSpPr>
              <p:nvPr/>
            </p:nvSpPr>
            <p:spPr bwMode="auto">
              <a:xfrm>
                <a:off x="3528" y="2232"/>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439" name="Freeform 339"/>
              <p:cNvSpPr>
                <a:spLocks noEditPoints="1"/>
              </p:cNvSpPr>
              <p:nvPr/>
            </p:nvSpPr>
            <p:spPr bwMode="auto">
              <a:xfrm>
                <a:off x="3670" y="2246"/>
                <a:ext cx="36" cy="60"/>
              </a:xfrm>
              <a:custGeom>
                <a:avLst/>
                <a:gdLst>
                  <a:gd name="T0" fmla="*/ 0 w 36"/>
                  <a:gd name="T1" fmla="*/ 30 h 60"/>
                  <a:gd name="T2" fmla="*/ 0 w 36"/>
                  <a:gd name="T3" fmla="*/ 20 h 60"/>
                  <a:gd name="T4" fmla="*/ 2 w 36"/>
                  <a:gd name="T5" fmla="*/ 12 h 60"/>
                  <a:gd name="T6" fmla="*/ 6 w 36"/>
                  <a:gd name="T7" fmla="*/ 6 h 60"/>
                  <a:gd name="T8" fmla="*/ 10 w 36"/>
                  <a:gd name="T9" fmla="*/ 2 h 60"/>
                  <a:gd name="T10" fmla="*/ 14 w 36"/>
                  <a:gd name="T11" fmla="*/ 0 h 60"/>
                  <a:gd name="T12" fmla="*/ 18 w 36"/>
                  <a:gd name="T13" fmla="*/ 0 h 60"/>
                  <a:gd name="T14" fmla="*/ 22 w 36"/>
                  <a:gd name="T15" fmla="*/ 0 h 60"/>
                  <a:gd name="T16" fmla="*/ 26 w 36"/>
                  <a:gd name="T17" fmla="*/ 2 h 60"/>
                  <a:gd name="T18" fmla="*/ 30 w 36"/>
                  <a:gd name="T19" fmla="*/ 6 h 60"/>
                  <a:gd name="T20" fmla="*/ 34 w 36"/>
                  <a:gd name="T21" fmla="*/ 12 h 60"/>
                  <a:gd name="T22" fmla="*/ 36 w 36"/>
                  <a:gd name="T23" fmla="*/ 20 h 60"/>
                  <a:gd name="T24" fmla="*/ 36 w 36"/>
                  <a:gd name="T25" fmla="*/ 30 h 60"/>
                  <a:gd name="T26" fmla="*/ 36 w 36"/>
                  <a:gd name="T27" fmla="*/ 38 h 60"/>
                  <a:gd name="T28" fmla="*/ 34 w 36"/>
                  <a:gd name="T29" fmla="*/ 46 h 60"/>
                  <a:gd name="T30" fmla="*/ 30 w 36"/>
                  <a:gd name="T31" fmla="*/ 52 h 60"/>
                  <a:gd name="T32" fmla="*/ 26 w 36"/>
                  <a:gd name="T33" fmla="*/ 56 h 60"/>
                  <a:gd name="T34" fmla="*/ 22 w 36"/>
                  <a:gd name="T35" fmla="*/ 58 h 60"/>
                  <a:gd name="T36" fmla="*/ 18 w 36"/>
                  <a:gd name="T37" fmla="*/ 60 h 60"/>
                  <a:gd name="T38" fmla="*/ 12 w 36"/>
                  <a:gd name="T39" fmla="*/ 58 h 60"/>
                  <a:gd name="T40" fmla="*/ 8 w 36"/>
                  <a:gd name="T41" fmla="*/ 56 h 60"/>
                  <a:gd name="T42" fmla="*/ 4 w 36"/>
                  <a:gd name="T43" fmla="*/ 50 h 60"/>
                  <a:gd name="T44" fmla="*/ 2 w 36"/>
                  <a:gd name="T45" fmla="*/ 40 h 60"/>
                  <a:gd name="T46" fmla="*/ 0 w 36"/>
                  <a:gd name="T47" fmla="*/ 30 h 60"/>
                  <a:gd name="T48" fmla="*/ 8 w 36"/>
                  <a:gd name="T49" fmla="*/ 32 h 60"/>
                  <a:gd name="T50" fmla="*/ 8 w 36"/>
                  <a:gd name="T51" fmla="*/ 42 h 60"/>
                  <a:gd name="T52" fmla="*/ 12 w 36"/>
                  <a:gd name="T53" fmla="*/ 50 h 60"/>
                  <a:gd name="T54" fmla="*/ 12 w 36"/>
                  <a:gd name="T55" fmla="*/ 54 h 60"/>
                  <a:gd name="T56" fmla="*/ 16 w 36"/>
                  <a:gd name="T57" fmla="*/ 56 h 60"/>
                  <a:gd name="T58" fmla="*/ 18 w 36"/>
                  <a:gd name="T59" fmla="*/ 56 h 60"/>
                  <a:gd name="T60" fmla="*/ 20 w 36"/>
                  <a:gd name="T61" fmla="*/ 56 h 60"/>
                  <a:gd name="T62" fmla="*/ 22 w 36"/>
                  <a:gd name="T63" fmla="*/ 54 h 60"/>
                  <a:gd name="T64" fmla="*/ 24 w 36"/>
                  <a:gd name="T65" fmla="*/ 52 h 60"/>
                  <a:gd name="T66" fmla="*/ 26 w 36"/>
                  <a:gd name="T67" fmla="*/ 48 h 60"/>
                  <a:gd name="T68" fmla="*/ 28 w 36"/>
                  <a:gd name="T69" fmla="*/ 40 h 60"/>
                  <a:gd name="T70" fmla="*/ 28 w 36"/>
                  <a:gd name="T71" fmla="*/ 28 h 60"/>
                  <a:gd name="T72" fmla="*/ 28 w 36"/>
                  <a:gd name="T73" fmla="*/ 18 h 60"/>
                  <a:gd name="T74" fmla="*/ 26 w 36"/>
                  <a:gd name="T75" fmla="*/ 10 h 60"/>
                  <a:gd name="T76" fmla="*/ 24 w 36"/>
                  <a:gd name="T77" fmla="*/ 6 h 60"/>
                  <a:gd name="T78" fmla="*/ 22 w 36"/>
                  <a:gd name="T79" fmla="*/ 4 h 60"/>
                  <a:gd name="T80" fmla="*/ 20 w 36"/>
                  <a:gd name="T81" fmla="*/ 2 h 60"/>
                  <a:gd name="T82" fmla="*/ 18 w 36"/>
                  <a:gd name="T83" fmla="*/ 2 h 60"/>
                  <a:gd name="T84" fmla="*/ 16 w 36"/>
                  <a:gd name="T85" fmla="*/ 2 h 60"/>
                  <a:gd name="T86" fmla="*/ 14 w 36"/>
                  <a:gd name="T87" fmla="*/ 4 h 60"/>
                  <a:gd name="T88" fmla="*/ 10 w 36"/>
                  <a:gd name="T89" fmla="*/ 10 h 60"/>
                  <a:gd name="T90" fmla="*/ 10 w 36"/>
                  <a:gd name="T91" fmla="*/ 16 h 60"/>
                  <a:gd name="T92" fmla="*/ 8 w 36"/>
                  <a:gd name="T93" fmla="*/ 24 h 60"/>
                  <a:gd name="T94" fmla="*/ 8 w 36"/>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0" y="20"/>
                    </a:lnTo>
                    <a:lnTo>
                      <a:pt x="2" y="12"/>
                    </a:lnTo>
                    <a:lnTo>
                      <a:pt x="6" y="6"/>
                    </a:lnTo>
                    <a:lnTo>
                      <a:pt x="10" y="2"/>
                    </a:lnTo>
                    <a:lnTo>
                      <a:pt x="14" y="0"/>
                    </a:lnTo>
                    <a:lnTo>
                      <a:pt x="18" y="0"/>
                    </a:lnTo>
                    <a:lnTo>
                      <a:pt x="22" y="0"/>
                    </a:lnTo>
                    <a:lnTo>
                      <a:pt x="26" y="2"/>
                    </a:lnTo>
                    <a:lnTo>
                      <a:pt x="30" y="6"/>
                    </a:lnTo>
                    <a:lnTo>
                      <a:pt x="34" y="12"/>
                    </a:lnTo>
                    <a:lnTo>
                      <a:pt x="36" y="20"/>
                    </a:lnTo>
                    <a:lnTo>
                      <a:pt x="36" y="30"/>
                    </a:lnTo>
                    <a:lnTo>
                      <a:pt x="36" y="38"/>
                    </a:lnTo>
                    <a:lnTo>
                      <a:pt x="34" y="46"/>
                    </a:lnTo>
                    <a:lnTo>
                      <a:pt x="30" y="52"/>
                    </a:lnTo>
                    <a:lnTo>
                      <a:pt x="26" y="56"/>
                    </a:lnTo>
                    <a:lnTo>
                      <a:pt x="22" y="58"/>
                    </a:lnTo>
                    <a:lnTo>
                      <a:pt x="18" y="60"/>
                    </a:lnTo>
                    <a:lnTo>
                      <a:pt x="12" y="58"/>
                    </a:lnTo>
                    <a:lnTo>
                      <a:pt x="8" y="56"/>
                    </a:lnTo>
                    <a:lnTo>
                      <a:pt x="4" y="50"/>
                    </a:lnTo>
                    <a:lnTo>
                      <a:pt x="2" y="40"/>
                    </a:lnTo>
                    <a:lnTo>
                      <a:pt x="0" y="30"/>
                    </a:lnTo>
                    <a:close/>
                    <a:moveTo>
                      <a:pt x="8" y="32"/>
                    </a:moveTo>
                    <a:lnTo>
                      <a:pt x="8" y="42"/>
                    </a:lnTo>
                    <a:lnTo>
                      <a:pt x="12" y="50"/>
                    </a:lnTo>
                    <a:lnTo>
                      <a:pt x="12" y="54"/>
                    </a:lnTo>
                    <a:lnTo>
                      <a:pt x="16" y="56"/>
                    </a:lnTo>
                    <a:lnTo>
                      <a:pt x="18" y="56"/>
                    </a:lnTo>
                    <a:lnTo>
                      <a:pt x="20" y="56"/>
                    </a:lnTo>
                    <a:lnTo>
                      <a:pt x="22" y="54"/>
                    </a:lnTo>
                    <a:lnTo>
                      <a:pt x="24" y="52"/>
                    </a:lnTo>
                    <a:lnTo>
                      <a:pt x="26" y="48"/>
                    </a:lnTo>
                    <a:lnTo>
                      <a:pt x="28" y="40"/>
                    </a:lnTo>
                    <a:lnTo>
                      <a:pt x="28" y="28"/>
                    </a:lnTo>
                    <a:lnTo>
                      <a:pt x="28" y="18"/>
                    </a:lnTo>
                    <a:lnTo>
                      <a:pt x="26" y="10"/>
                    </a:lnTo>
                    <a:lnTo>
                      <a:pt x="24" y="6"/>
                    </a:lnTo>
                    <a:lnTo>
                      <a:pt x="22" y="4"/>
                    </a:lnTo>
                    <a:lnTo>
                      <a:pt x="20" y="2"/>
                    </a:lnTo>
                    <a:lnTo>
                      <a:pt x="18" y="2"/>
                    </a:lnTo>
                    <a:lnTo>
                      <a:pt x="16" y="2"/>
                    </a:lnTo>
                    <a:lnTo>
                      <a:pt x="14" y="4"/>
                    </a:lnTo>
                    <a:lnTo>
                      <a:pt x="10" y="10"/>
                    </a:lnTo>
                    <a:lnTo>
                      <a:pt x="10" y="16"/>
                    </a:lnTo>
                    <a:lnTo>
                      <a:pt x="8" y="24"/>
                    </a:lnTo>
                    <a:lnTo>
                      <a:pt x="8" y="32"/>
                    </a:lnTo>
                    <a:close/>
                  </a:path>
                </a:pathLst>
              </a:custGeom>
              <a:solidFill>
                <a:srgbClr val="000000"/>
              </a:solidFill>
              <a:ln w="0">
                <a:solidFill>
                  <a:srgbClr val="000000"/>
                </a:solidFill>
                <a:round/>
                <a:headEnd/>
                <a:tailEnd/>
              </a:ln>
            </p:spPr>
            <p:txBody>
              <a:bodyPr/>
              <a:lstStyle/>
              <a:p>
                <a:endParaRPr lang="en-CA"/>
              </a:p>
            </p:txBody>
          </p:sp>
          <p:sp>
            <p:nvSpPr>
              <p:cNvPr id="15440" name="Rectangle 340"/>
              <p:cNvSpPr>
                <a:spLocks noChangeArrowheads="1"/>
              </p:cNvSpPr>
              <p:nvPr/>
            </p:nvSpPr>
            <p:spPr bwMode="auto">
              <a:xfrm>
                <a:off x="3848" y="2232"/>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441" name="Freeform 341"/>
              <p:cNvSpPr>
                <a:spLocks noEditPoints="1"/>
              </p:cNvSpPr>
              <p:nvPr/>
            </p:nvSpPr>
            <p:spPr bwMode="auto">
              <a:xfrm>
                <a:off x="3994" y="2246"/>
                <a:ext cx="36" cy="60"/>
              </a:xfrm>
              <a:custGeom>
                <a:avLst/>
                <a:gdLst>
                  <a:gd name="T0" fmla="*/ 0 w 36"/>
                  <a:gd name="T1" fmla="*/ 30 h 60"/>
                  <a:gd name="T2" fmla="*/ 0 w 36"/>
                  <a:gd name="T3" fmla="*/ 20 h 60"/>
                  <a:gd name="T4" fmla="*/ 2 w 36"/>
                  <a:gd name="T5" fmla="*/ 12 h 60"/>
                  <a:gd name="T6" fmla="*/ 6 w 36"/>
                  <a:gd name="T7" fmla="*/ 6 h 60"/>
                  <a:gd name="T8" fmla="*/ 10 w 36"/>
                  <a:gd name="T9" fmla="*/ 2 h 60"/>
                  <a:gd name="T10" fmla="*/ 14 w 36"/>
                  <a:gd name="T11" fmla="*/ 0 h 60"/>
                  <a:gd name="T12" fmla="*/ 18 w 36"/>
                  <a:gd name="T13" fmla="*/ 0 h 60"/>
                  <a:gd name="T14" fmla="*/ 22 w 36"/>
                  <a:gd name="T15" fmla="*/ 0 h 60"/>
                  <a:gd name="T16" fmla="*/ 26 w 36"/>
                  <a:gd name="T17" fmla="*/ 2 h 60"/>
                  <a:gd name="T18" fmla="*/ 30 w 36"/>
                  <a:gd name="T19" fmla="*/ 6 h 60"/>
                  <a:gd name="T20" fmla="*/ 32 w 36"/>
                  <a:gd name="T21" fmla="*/ 12 h 60"/>
                  <a:gd name="T22" fmla="*/ 34 w 36"/>
                  <a:gd name="T23" fmla="*/ 20 h 60"/>
                  <a:gd name="T24" fmla="*/ 36 w 36"/>
                  <a:gd name="T25" fmla="*/ 30 h 60"/>
                  <a:gd name="T26" fmla="*/ 34 w 36"/>
                  <a:gd name="T27" fmla="*/ 38 h 60"/>
                  <a:gd name="T28" fmla="*/ 32 w 36"/>
                  <a:gd name="T29" fmla="*/ 46 h 60"/>
                  <a:gd name="T30" fmla="*/ 30 w 36"/>
                  <a:gd name="T31" fmla="*/ 52 h 60"/>
                  <a:gd name="T32" fmla="*/ 26 w 36"/>
                  <a:gd name="T33" fmla="*/ 56 h 60"/>
                  <a:gd name="T34" fmla="*/ 22 w 36"/>
                  <a:gd name="T35" fmla="*/ 58 h 60"/>
                  <a:gd name="T36" fmla="*/ 18 w 36"/>
                  <a:gd name="T37" fmla="*/ 60 h 60"/>
                  <a:gd name="T38" fmla="*/ 12 w 36"/>
                  <a:gd name="T39" fmla="*/ 58 h 60"/>
                  <a:gd name="T40" fmla="*/ 8 w 36"/>
                  <a:gd name="T41" fmla="*/ 56 h 60"/>
                  <a:gd name="T42" fmla="*/ 4 w 36"/>
                  <a:gd name="T43" fmla="*/ 50 h 60"/>
                  <a:gd name="T44" fmla="*/ 0 w 36"/>
                  <a:gd name="T45" fmla="*/ 40 h 60"/>
                  <a:gd name="T46" fmla="*/ 0 w 36"/>
                  <a:gd name="T47" fmla="*/ 30 h 60"/>
                  <a:gd name="T48" fmla="*/ 8 w 36"/>
                  <a:gd name="T49" fmla="*/ 32 h 60"/>
                  <a:gd name="T50" fmla="*/ 8 w 36"/>
                  <a:gd name="T51" fmla="*/ 42 h 60"/>
                  <a:gd name="T52" fmla="*/ 10 w 36"/>
                  <a:gd name="T53" fmla="*/ 50 h 60"/>
                  <a:gd name="T54" fmla="*/ 12 w 36"/>
                  <a:gd name="T55" fmla="*/ 54 h 60"/>
                  <a:gd name="T56" fmla="*/ 14 w 36"/>
                  <a:gd name="T57" fmla="*/ 56 h 60"/>
                  <a:gd name="T58" fmla="*/ 18 w 36"/>
                  <a:gd name="T59" fmla="*/ 56 h 60"/>
                  <a:gd name="T60" fmla="*/ 20 w 36"/>
                  <a:gd name="T61" fmla="*/ 56 h 60"/>
                  <a:gd name="T62" fmla="*/ 22 w 36"/>
                  <a:gd name="T63" fmla="*/ 54 h 60"/>
                  <a:gd name="T64" fmla="*/ 24 w 36"/>
                  <a:gd name="T65" fmla="*/ 52 h 60"/>
                  <a:gd name="T66" fmla="*/ 26 w 36"/>
                  <a:gd name="T67" fmla="*/ 48 h 60"/>
                  <a:gd name="T68" fmla="*/ 26 w 36"/>
                  <a:gd name="T69" fmla="*/ 40 h 60"/>
                  <a:gd name="T70" fmla="*/ 28 w 36"/>
                  <a:gd name="T71" fmla="*/ 28 h 60"/>
                  <a:gd name="T72" fmla="*/ 26 w 36"/>
                  <a:gd name="T73" fmla="*/ 18 h 60"/>
                  <a:gd name="T74" fmla="*/ 26 w 36"/>
                  <a:gd name="T75" fmla="*/ 10 h 60"/>
                  <a:gd name="T76" fmla="*/ 24 w 36"/>
                  <a:gd name="T77" fmla="*/ 6 h 60"/>
                  <a:gd name="T78" fmla="*/ 22 w 36"/>
                  <a:gd name="T79" fmla="*/ 4 h 60"/>
                  <a:gd name="T80" fmla="*/ 20 w 36"/>
                  <a:gd name="T81" fmla="*/ 2 h 60"/>
                  <a:gd name="T82" fmla="*/ 18 w 36"/>
                  <a:gd name="T83" fmla="*/ 2 h 60"/>
                  <a:gd name="T84" fmla="*/ 14 w 36"/>
                  <a:gd name="T85" fmla="*/ 2 h 60"/>
                  <a:gd name="T86" fmla="*/ 12 w 36"/>
                  <a:gd name="T87" fmla="*/ 4 h 60"/>
                  <a:gd name="T88" fmla="*/ 10 w 36"/>
                  <a:gd name="T89" fmla="*/ 10 h 60"/>
                  <a:gd name="T90" fmla="*/ 8 w 36"/>
                  <a:gd name="T91" fmla="*/ 16 h 60"/>
                  <a:gd name="T92" fmla="*/ 8 w 36"/>
                  <a:gd name="T93" fmla="*/ 24 h 60"/>
                  <a:gd name="T94" fmla="*/ 8 w 36"/>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0" y="20"/>
                    </a:lnTo>
                    <a:lnTo>
                      <a:pt x="2" y="12"/>
                    </a:lnTo>
                    <a:lnTo>
                      <a:pt x="6" y="6"/>
                    </a:lnTo>
                    <a:lnTo>
                      <a:pt x="10" y="2"/>
                    </a:lnTo>
                    <a:lnTo>
                      <a:pt x="14" y="0"/>
                    </a:lnTo>
                    <a:lnTo>
                      <a:pt x="18" y="0"/>
                    </a:lnTo>
                    <a:lnTo>
                      <a:pt x="22" y="0"/>
                    </a:lnTo>
                    <a:lnTo>
                      <a:pt x="26" y="2"/>
                    </a:lnTo>
                    <a:lnTo>
                      <a:pt x="30" y="6"/>
                    </a:lnTo>
                    <a:lnTo>
                      <a:pt x="32" y="12"/>
                    </a:lnTo>
                    <a:lnTo>
                      <a:pt x="34" y="20"/>
                    </a:lnTo>
                    <a:lnTo>
                      <a:pt x="36" y="30"/>
                    </a:lnTo>
                    <a:lnTo>
                      <a:pt x="34" y="38"/>
                    </a:lnTo>
                    <a:lnTo>
                      <a:pt x="32" y="46"/>
                    </a:lnTo>
                    <a:lnTo>
                      <a:pt x="30" y="52"/>
                    </a:lnTo>
                    <a:lnTo>
                      <a:pt x="26" y="56"/>
                    </a:lnTo>
                    <a:lnTo>
                      <a:pt x="22" y="58"/>
                    </a:lnTo>
                    <a:lnTo>
                      <a:pt x="18" y="60"/>
                    </a:lnTo>
                    <a:lnTo>
                      <a:pt x="12" y="58"/>
                    </a:lnTo>
                    <a:lnTo>
                      <a:pt x="8" y="56"/>
                    </a:lnTo>
                    <a:lnTo>
                      <a:pt x="4" y="50"/>
                    </a:lnTo>
                    <a:lnTo>
                      <a:pt x="0" y="40"/>
                    </a:lnTo>
                    <a:lnTo>
                      <a:pt x="0" y="30"/>
                    </a:lnTo>
                    <a:close/>
                    <a:moveTo>
                      <a:pt x="8" y="32"/>
                    </a:moveTo>
                    <a:lnTo>
                      <a:pt x="8" y="42"/>
                    </a:lnTo>
                    <a:lnTo>
                      <a:pt x="10" y="50"/>
                    </a:lnTo>
                    <a:lnTo>
                      <a:pt x="12" y="54"/>
                    </a:lnTo>
                    <a:lnTo>
                      <a:pt x="14" y="56"/>
                    </a:lnTo>
                    <a:lnTo>
                      <a:pt x="18" y="56"/>
                    </a:lnTo>
                    <a:lnTo>
                      <a:pt x="20" y="56"/>
                    </a:lnTo>
                    <a:lnTo>
                      <a:pt x="22" y="54"/>
                    </a:lnTo>
                    <a:lnTo>
                      <a:pt x="24" y="52"/>
                    </a:lnTo>
                    <a:lnTo>
                      <a:pt x="26" y="48"/>
                    </a:lnTo>
                    <a:lnTo>
                      <a:pt x="26" y="40"/>
                    </a:lnTo>
                    <a:lnTo>
                      <a:pt x="28" y="28"/>
                    </a:lnTo>
                    <a:lnTo>
                      <a:pt x="26" y="18"/>
                    </a:lnTo>
                    <a:lnTo>
                      <a:pt x="26" y="10"/>
                    </a:lnTo>
                    <a:lnTo>
                      <a:pt x="24" y="6"/>
                    </a:lnTo>
                    <a:lnTo>
                      <a:pt x="22" y="4"/>
                    </a:lnTo>
                    <a:lnTo>
                      <a:pt x="20" y="2"/>
                    </a:lnTo>
                    <a:lnTo>
                      <a:pt x="18" y="2"/>
                    </a:lnTo>
                    <a:lnTo>
                      <a:pt x="14" y="2"/>
                    </a:lnTo>
                    <a:lnTo>
                      <a:pt x="12" y="4"/>
                    </a:lnTo>
                    <a:lnTo>
                      <a:pt x="10" y="10"/>
                    </a:lnTo>
                    <a:lnTo>
                      <a:pt x="8" y="16"/>
                    </a:lnTo>
                    <a:lnTo>
                      <a:pt x="8" y="24"/>
                    </a:lnTo>
                    <a:lnTo>
                      <a:pt x="8" y="32"/>
                    </a:lnTo>
                    <a:close/>
                  </a:path>
                </a:pathLst>
              </a:custGeom>
              <a:solidFill>
                <a:srgbClr val="000000"/>
              </a:solidFill>
              <a:ln w="0">
                <a:solidFill>
                  <a:srgbClr val="000000"/>
                </a:solidFill>
                <a:round/>
                <a:headEnd/>
                <a:tailEnd/>
              </a:ln>
            </p:spPr>
            <p:txBody>
              <a:bodyPr/>
              <a:lstStyle/>
              <a:p>
                <a:endParaRPr lang="en-CA"/>
              </a:p>
            </p:txBody>
          </p:sp>
          <p:sp>
            <p:nvSpPr>
              <p:cNvPr id="15442" name="Rectangle 342"/>
              <p:cNvSpPr>
                <a:spLocks noChangeArrowheads="1"/>
              </p:cNvSpPr>
              <p:nvPr/>
            </p:nvSpPr>
            <p:spPr bwMode="auto">
              <a:xfrm>
                <a:off x="4200" y="2232"/>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443" name="Rectangle 343"/>
              <p:cNvSpPr>
                <a:spLocks noChangeArrowheads="1"/>
              </p:cNvSpPr>
              <p:nvPr/>
            </p:nvSpPr>
            <p:spPr bwMode="auto">
              <a:xfrm>
                <a:off x="1552" y="2336"/>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444" name="Freeform 344"/>
              <p:cNvSpPr>
                <a:spLocks/>
              </p:cNvSpPr>
              <p:nvPr/>
            </p:nvSpPr>
            <p:spPr bwMode="auto">
              <a:xfrm>
                <a:off x="1584" y="2374"/>
                <a:ext cx="62" cy="40"/>
              </a:xfrm>
              <a:custGeom>
                <a:avLst/>
                <a:gdLst>
                  <a:gd name="T0" fmla="*/ 0 w 62"/>
                  <a:gd name="T1" fmla="*/ 0 h 40"/>
                  <a:gd name="T2" fmla="*/ 16 w 62"/>
                  <a:gd name="T3" fmla="*/ 0 h 40"/>
                  <a:gd name="T4" fmla="*/ 16 w 62"/>
                  <a:gd name="T5" fmla="*/ 0 h 40"/>
                  <a:gd name="T6" fmla="*/ 14 w 62"/>
                  <a:gd name="T7" fmla="*/ 2 h 40"/>
                  <a:gd name="T8" fmla="*/ 14 w 62"/>
                  <a:gd name="T9" fmla="*/ 2 h 40"/>
                  <a:gd name="T10" fmla="*/ 12 w 62"/>
                  <a:gd name="T11" fmla="*/ 2 h 40"/>
                  <a:gd name="T12" fmla="*/ 12 w 62"/>
                  <a:gd name="T13" fmla="*/ 4 h 40"/>
                  <a:gd name="T14" fmla="*/ 12 w 62"/>
                  <a:gd name="T15" fmla="*/ 6 h 40"/>
                  <a:gd name="T16" fmla="*/ 14 w 62"/>
                  <a:gd name="T17" fmla="*/ 8 h 40"/>
                  <a:gd name="T18" fmla="*/ 22 w 62"/>
                  <a:gd name="T19" fmla="*/ 30 h 40"/>
                  <a:gd name="T20" fmla="*/ 30 w 62"/>
                  <a:gd name="T21" fmla="*/ 10 h 40"/>
                  <a:gd name="T22" fmla="*/ 28 w 62"/>
                  <a:gd name="T23" fmla="*/ 6 h 40"/>
                  <a:gd name="T24" fmla="*/ 28 w 62"/>
                  <a:gd name="T25" fmla="*/ 4 h 40"/>
                  <a:gd name="T26" fmla="*/ 26 w 62"/>
                  <a:gd name="T27" fmla="*/ 2 h 40"/>
                  <a:gd name="T28" fmla="*/ 24 w 62"/>
                  <a:gd name="T29" fmla="*/ 2 h 40"/>
                  <a:gd name="T30" fmla="*/ 22 w 62"/>
                  <a:gd name="T31" fmla="*/ 0 h 40"/>
                  <a:gd name="T32" fmla="*/ 22 w 62"/>
                  <a:gd name="T33" fmla="*/ 0 h 40"/>
                  <a:gd name="T34" fmla="*/ 40 w 62"/>
                  <a:gd name="T35" fmla="*/ 0 h 40"/>
                  <a:gd name="T36" fmla="*/ 40 w 62"/>
                  <a:gd name="T37" fmla="*/ 0 h 40"/>
                  <a:gd name="T38" fmla="*/ 38 w 62"/>
                  <a:gd name="T39" fmla="*/ 2 h 40"/>
                  <a:gd name="T40" fmla="*/ 36 w 62"/>
                  <a:gd name="T41" fmla="*/ 2 h 40"/>
                  <a:gd name="T42" fmla="*/ 36 w 62"/>
                  <a:gd name="T43" fmla="*/ 4 h 40"/>
                  <a:gd name="T44" fmla="*/ 36 w 62"/>
                  <a:gd name="T45" fmla="*/ 4 h 40"/>
                  <a:gd name="T46" fmla="*/ 36 w 62"/>
                  <a:gd name="T47" fmla="*/ 6 h 40"/>
                  <a:gd name="T48" fmla="*/ 36 w 62"/>
                  <a:gd name="T49" fmla="*/ 6 h 40"/>
                  <a:gd name="T50" fmla="*/ 46 w 62"/>
                  <a:gd name="T51" fmla="*/ 30 h 40"/>
                  <a:gd name="T52" fmla="*/ 54 w 62"/>
                  <a:gd name="T53" fmla="*/ 8 h 40"/>
                  <a:gd name="T54" fmla="*/ 56 w 62"/>
                  <a:gd name="T55" fmla="*/ 6 h 40"/>
                  <a:gd name="T56" fmla="*/ 56 w 62"/>
                  <a:gd name="T57" fmla="*/ 4 h 40"/>
                  <a:gd name="T58" fmla="*/ 56 w 62"/>
                  <a:gd name="T59" fmla="*/ 2 h 40"/>
                  <a:gd name="T60" fmla="*/ 54 w 62"/>
                  <a:gd name="T61" fmla="*/ 2 h 40"/>
                  <a:gd name="T62" fmla="*/ 54 w 62"/>
                  <a:gd name="T63" fmla="*/ 2 h 40"/>
                  <a:gd name="T64" fmla="*/ 50 w 62"/>
                  <a:gd name="T65" fmla="*/ 0 h 40"/>
                  <a:gd name="T66" fmla="*/ 50 w 62"/>
                  <a:gd name="T67" fmla="*/ 0 h 40"/>
                  <a:gd name="T68" fmla="*/ 62 w 62"/>
                  <a:gd name="T69" fmla="*/ 0 h 40"/>
                  <a:gd name="T70" fmla="*/ 62 w 62"/>
                  <a:gd name="T71" fmla="*/ 0 h 40"/>
                  <a:gd name="T72" fmla="*/ 60 w 62"/>
                  <a:gd name="T73" fmla="*/ 2 h 40"/>
                  <a:gd name="T74" fmla="*/ 56 w 62"/>
                  <a:gd name="T75" fmla="*/ 6 h 40"/>
                  <a:gd name="T76" fmla="*/ 44 w 62"/>
                  <a:gd name="T77" fmla="*/ 40 h 40"/>
                  <a:gd name="T78" fmla="*/ 42 w 62"/>
                  <a:gd name="T79" fmla="*/ 40 h 40"/>
                  <a:gd name="T80" fmla="*/ 32 w 62"/>
                  <a:gd name="T81" fmla="*/ 14 h 40"/>
                  <a:gd name="T82" fmla="*/ 20 w 62"/>
                  <a:gd name="T83" fmla="*/ 40 h 40"/>
                  <a:gd name="T84" fmla="*/ 18 w 62"/>
                  <a:gd name="T85" fmla="*/ 40 h 40"/>
                  <a:gd name="T86" fmla="*/ 6 w 62"/>
                  <a:gd name="T87" fmla="*/ 8 h 40"/>
                  <a:gd name="T88" fmla="*/ 4 w 62"/>
                  <a:gd name="T89" fmla="*/ 4 h 40"/>
                  <a:gd name="T90" fmla="*/ 2 w 62"/>
                  <a:gd name="T91" fmla="*/ 2 h 40"/>
                  <a:gd name="T92" fmla="*/ 2 w 62"/>
                  <a:gd name="T93" fmla="*/ 2 h 40"/>
                  <a:gd name="T94" fmla="*/ 0 w 62"/>
                  <a:gd name="T95" fmla="*/ 0 h 40"/>
                  <a:gd name="T96" fmla="*/ 0 w 62"/>
                  <a:gd name="T97" fmla="*/ 0 h 4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62"/>
                  <a:gd name="T148" fmla="*/ 0 h 40"/>
                  <a:gd name="T149" fmla="*/ 62 w 62"/>
                  <a:gd name="T150" fmla="*/ 40 h 4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62" h="40">
                    <a:moveTo>
                      <a:pt x="0" y="0"/>
                    </a:moveTo>
                    <a:lnTo>
                      <a:pt x="16" y="0"/>
                    </a:lnTo>
                    <a:lnTo>
                      <a:pt x="14" y="2"/>
                    </a:lnTo>
                    <a:lnTo>
                      <a:pt x="12" y="2"/>
                    </a:lnTo>
                    <a:lnTo>
                      <a:pt x="12" y="4"/>
                    </a:lnTo>
                    <a:lnTo>
                      <a:pt x="12" y="6"/>
                    </a:lnTo>
                    <a:lnTo>
                      <a:pt x="14" y="8"/>
                    </a:lnTo>
                    <a:lnTo>
                      <a:pt x="22" y="30"/>
                    </a:lnTo>
                    <a:lnTo>
                      <a:pt x="30" y="10"/>
                    </a:lnTo>
                    <a:lnTo>
                      <a:pt x="28" y="6"/>
                    </a:lnTo>
                    <a:lnTo>
                      <a:pt x="28" y="4"/>
                    </a:lnTo>
                    <a:lnTo>
                      <a:pt x="26" y="2"/>
                    </a:lnTo>
                    <a:lnTo>
                      <a:pt x="24" y="2"/>
                    </a:lnTo>
                    <a:lnTo>
                      <a:pt x="22" y="0"/>
                    </a:lnTo>
                    <a:lnTo>
                      <a:pt x="40" y="0"/>
                    </a:lnTo>
                    <a:lnTo>
                      <a:pt x="38" y="2"/>
                    </a:lnTo>
                    <a:lnTo>
                      <a:pt x="36" y="2"/>
                    </a:lnTo>
                    <a:lnTo>
                      <a:pt x="36" y="4"/>
                    </a:lnTo>
                    <a:lnTo>
                      <a:pt x="36" y="6"/>
                    </a:lnTo>
                    <a:lnTo>
                      <a:pt x="46" y="30"/>
                    </a:lnTo>
                    <a:lnTo>
                      <a:pt x="54" y="8"/>
                    </a:lnTo>
                    <a:lnTo>
                      <a:pt x="56" y="6"/>
                    </a:lnTo>
                    <a:lnTo>
                      <a:pt x="56" y="4"/>
                    </a:lnTo>
                    <a:lnTo>
                      <a:pt x="56" y="2"/>
                    </a:lnTo>
                    <a:lnTo>
                      <a:pt x="54" y="2"/>
                    </a:lnTo>
                    <a:lnTo>
                      <a:pt x="50" y="0"/>
                    </a:lnTo>
                    <a:lnTo>
                      <a:pt x="62" y="0"/>
                    </a:lnTo>
                    <a:lnTo>
                      <a:pt x="60" y="2"/>
                    </a:lnTo>
                    <a:lnTo>
                      <a:pt x="56" y="6"/>
                    </a:lnTo>
                    <a:lnTo>
                      <a:pt x="44" y="40"/>
                    </a:lnTo>
                    <a:lnTo>
                      <a:pt x="42" y="40"/>
                    </a:lnTo>
                    <a:lnTo>
                      <a:pt x="32" y="14"/>
                    </a:lnTo>
                    <a:lnTo>
                      <a:pt x="20" y="40"/>
                    </a:lnTo>
                    <a:lnTo>
                      <a:pt x="18" y="40"/>
                    </a:lnTo>
                    <a:lnTo>
                      <a:pt x="6" y="8"/>
                    </a:lnTo>
                    <a:lnTo>
                      <a:pt x="4" y="4"/>
                    </a:lnTo>
                    <a:lnTo>
                      <a:pt x="2" y="2"/>
                    </a:lnTo>
                    <a:lnTo>
                      <a:pt x="0" y="0"/>
                    </a:lnTo>
                    <a:close/>
                  </a:path>
                </a:pathLst>
              </a:custGeom>
              <a:solidFill>
                <a:srgbClr val="000000"/>
              </a:solidFill>
              <a:ln w="0">
                <a:solidFill>
                  <a:srgbClr val="000000"/>
                </a:solidFill>
                <a:round/>
                <a:headEnd/>
                <a:tailEnd/>
              </a:ln>
            </p:spPr>
            <p:txBody>
              <a:bodyPr/>
              <a:lstStyle/>
              <a:p>
                <a:endParaRPr lang="en-CA"/>
              </a:p>
            </p:txBody>
          </p:sp>
          <p:sp>
            <p:nvSpPr>
              <p:cNvPr id="15445" name="Freeform 345"/>
              <p:cNvSpPr>
                <a:spLocks noEditPoints="1"/>
              </p:cNvSpPr>
              <p:nvPr/>
            </p:nvSpPr>
            <p:spPr bwMode="auto">
              <a:xfrm>
                <a:off x="1648" y="2374"/>
                <a:ext cx="36" cy="40"/>
              </a:xfrm>
              <a:custGeom>
                <a:avLst/>
                <a:gdLst>
                  <a:gd name="T0" fmla="*/ 18 w 36"/>
                  <a:gd name="T1" fmla="*/ 36 h 40"/>
                  <a:gd name="T2" fmla="*/ 14 w 36"/>
                  <a:gd name="T3" fmla="*/ 40 h 40"/>
                  <a:gd name="T4" fmla="*/ 10 w 36"/>
                  <a:gd name="T5" fmla="*/ 40 h 40"/>
                  <a:gd name="T6" fmla="*/ 2 w 36"/>
                  <a:gd name="T7" fmla="*/ 38 h 40"/>
                  <a:gd name="T8" fmla="*/ 0 w 36"/>
                  <a:gd name="T9" fmla="*/ 30 h 40"/>
                  <a:gd name="T10" fmla="*/ 2 w 36"/>
                  <a:gd name="T11" fmla="*/ 26 h 40"/>
                  <a:gd name="T12" fmla="*/ 8 w 36"/>
                  <a:gd name="T13" fmla="*/ 20 h 40"/>
                  <a:gd name="T14" fmla="*/ 22 w 36"/>
                  <a:gd name="T15" fmla="*/ 14 h 40"/>
                  <a:gd name="T16" fmla="*/ 22 w 36"/>
                  <a:gd name="T17" fmla="*/ 8 h 40"/>
                  <a:gd name="T18" fmla="*/ 18 w 36"/>
                  <a:gd name="T19" fmla="*/ 2 h 40"/>
                  <a:gd name="T20" fmla="*/ 12 w 36"/>
                  <a:gd name="T21" fmla="*/ 2 h 40"/>
                  <a:gd name="T22" fmla="*/ 10 w 36"/>
                  <a:gd name="T23" fmla="*/ 6 h 40"/>
                  <a:gd name="T24" fmla="*/ 8 w 36"/>
                  <a:gd name="T25" fmla="*/ 10 h 40"/>
                  <a:gd name="T26" fmla="*/ 8 w 36"/>
                  <a:gd name="T27" fmla="*/ 12 h 40"/>
                  <a:gd name="T28" fmla="*/ 6 w 36"/>
                  <a:gd name="T29" fmla="*/ 14 h 40"/>
                  <a:gd name="T30" fmla="*/ 2 w 36"/>
                  <a:gd name="T31" fmla="*/ 12 h 40"/>
                  <a:gd name="T32" fmla="*/ 2 w 36"/>
                  <a:gd name="T33" fmla="*/ 10 h 40"/>
                  <a:gd name="T34" fmla="*/ 6 w 36"/>
                  <a:gd name="T35" fmla="*/ 2 h 40"/>
                  <a:gd name="T36" fmla="*/ 16 w 36"/>
                  <a:gd name="T37" fmla="*/ 0 h 40"/>
                  <a:gd name="T38" fmla="*/ 24 w 36"/>
                  <a:gd name="T39" fmla="*/ 0 h 40"/>
                  <a:gd name="T40" fmla="*/ 28 w 36"/>
                  <a:gd name="T41" fmla="*/ 6 h 40"/>
                  <a:gd name="T42" fmla="*/ 28 w 36"/>
                  <a:gd name="T43" fmla="*/ 12 h 40"/>
                  <a:gd name="T44" fmla="*/ 30 w 36"/>
                  <a:gd name="T45" fmla="*/ 30 h 40"/>
                  <a:gd name="T46" fmla="*/ 30 w 36"/>
                  <a:gd name="T47" fmla="*/ 34 h 40"/>
                  <a:gd name="T48" fmla="*/ 30 w 36"/>
                  <a:gd name="T49" fmla="*/ 34 h 40"/>
                  <a:gd name="T50" fmla="*/ 32 w 36"/>
                  <a:gd name="T51" fmla="*/ 34 h 40"/>
                  <a:gd name="T52" fmla="*/ 34 w 36"/>
                  <a:gd name="T53" fmla="*/ 34 h 40"/>
                  <a:gd name="T54" fmla="*/ 36 w 36"/>
                  <a:gd name="T55" fmla="*/ 34 h 40"/>
                  <a:gd name="T56" fmla="*/ 26 w 36"/>
                  <a:gd name="T57" fmla="*/ 40 h 40"/>
                  <a:gd name="T58" fmla="*/ 22 w 36"/>
                  <a:gd name="T59" fmla="*/ 38 h 40"/>
                  <a:gd name="T60" fmla="*/ 22 w 36"/>
                  <a:gd name="T61" fmla="*/ 34 h 40"/>
                  <a:gd name="T62" fmla="*/ 22 w 36"/>
                  <a:gd name="T63" fmla="*/ 16 h 40"/>
                  <a:gd name="T64" fmla="*/ 14 w 36"/>
                  <a:gd name="T65" fmla="*/ 20 h 40"/>
                  <a:gd name="T66" fmla="*/ 8 w 36"/>
                  <a:gd name="T67" fmla="*/ 24 h 40"/>
                  <a:gd name="T68" fmla="*/ 8 w 36"/>
                  <a:gd name="T69" fmla="*/ 28 h 40"/>
                  <a:gd name="T70" fmla="*/ 8 w 36"/>
                  <a:gd name="T71" fmla="*/ 32 h 40"/>
                  <a:gd name="T72" fmla="*/ 14 w 36"/>
                  <a:gd name="T73" fmla="*/ 34 h 40"/>
                  <a:gd name="T74" fmla="*/ 22 w 36"/>
                  <a:gd name="T75" fmla="*/ 30 h 4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6"/>
                  <a:gd name="T115" fmla="*/ 0 h 40"/>
                  <a:gd name="T116" fmla="*/ 36 w 36"/>
                  <a:gd name="T117" fmla="*/ 40 h 40"/>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6" h="40">
                    <a:moveTo>
                      <a:pt x="22" y="34"/>
                    </a:moveTo>
                    <a:lnTo>
                      <a:pt x="18" y="36"/>
                    </a:lnTo>
                    <a:lnTo>
                      <a:pt x="16" y="38"/>
                    </a:lnTo>
                    <a:lnTo>
                      <a:pt x="14" y="40"/>
                    </a:lnTo>
                    <a:lnTo>
                      <a:pt x="12" y="40"/>
                    </a:lnTo>
                    <a:lnTo>
                      <a:pt x="10" y="40"/>
                    </a:lnTo>
                    <a:lnTo>
                      <a:pt x="6" y="40"/>
                    </a:lnTo>
                    <a:lnTo>
                      <a:pt x="2" y="38"/>
                    </a:lnTo>
                    <a:lnTo>
                      <a:pt x="0" y="34"/>
                    </a:lnTo>
                    <a:lnTo>
                      <a:pt x="0" y="30"/>
                    </a:lnTo>
                    <a:lnTo>
                      <a:pt x="0" y="28"/>
                    </a:lnTo>
                    <a:lnTo>
                      <a:pt x="2" y="26"/>
                    </a:lnTo>
                    <a:lnTo>
                      <a:pt x="4" y="22"/>
                    </a:lnTo>
                    <a:lnTo>
                      <a:pt x="8" y="20"/>
                    </a:lnTo>
                    <a:lnTo>
                      <a:pt x="12" y="18"/>
                    </a:lnTo>
                    <a:lnTo>
                      <a:pt x="22" y="14"/>
                    </a:lnTo>
                    <a:lnTo>
                      <a:pt x="22" y="12"/>
                    </a:lnTo>
                    <a:lnTo>
                      <a:pt x="22" y="8"/>
                    </a:lnTo>
                    <a:lnTo>
                      <a:pt x="20" y="4"/>
                    </a:lnTo>
                    <a:lnTo>
                      <a:pt x="18" y="2"/>
                    </a:lnTo>
                    <a:lnTo>
                      <a:pt x="14" y="2"/>
                    </a:lnTo>
                    <a:lnTo>
                      <a:pt x="12" y="2"/>
                    </a:lnTo>
                    <a:lnTo>
                      <a:pt x="10" y="4"/>
                    </a:lnTo>
                    <a:lnTo>
                      <a:pt x="10" y="6"/>
                    </a:lnTo>
                    <a:lnTo>
                      <a:pt x="8" y="6"/>
                    </a:lnTo>
                    <a:lnTo>
                      <a:pt x="8" y="10"/>
                    </a:lnTo>
                    <a:lnTo>
                      <a:pt x="8" y="12"/>
                    </a:lnTo>
                    <a:lnTo>
                      <a:pt x="6" y="14"/>
                    </a:lnTo>
                    <a:lnTo>
                      <a:pt x="4" y="14"/>
                    </a:lnTo>
                    <a:lnTo>
                      <a:pt x="2" y="12"/>
                    </a:lnTo>
                    <a:lnTo>
                      <a:pt x="2" y="10"/>
                    </a:lnTo>
                    <a:lnTo>
                      <a:pt x="2" y="6"/>
                    </a:lnTo>
                    <a:lnTo>
                      <a:pt x="6" y="2"/>
                    </a:lnTo>
                    <a:lnTo>
                      <a:pt x="10" y="0"/>
                    </a:lnTo>
                    <a:lnTo>
                      <a:pt x="16" y="0"/>
                    </a:lnTo>
                    <a:lnTo>
                      <a:pt x="20" y="0"/>
                    </a:lnTo>
                    <a:lnTo>
                      <a:pt x="24" y="0"/>
                    </a:lnTo>
                    <a:lnTo>
                      <a:pt x="26" y="2"/>
                    </a:lnTo>
                    <a:lnTo>
                      <a:pt x="28" y="6"/>
                    </a:lnTo>
                    <a:lnTo>
                      <a:pt x="28" y="8"/>
                    </a:lnTo>
                    <a:lnTo>
                      <a:pt x="28" y="12"/>
                    </a:lnTo>
                    <a:lnTo>
                      <a:pt x="28" y="26"/>
                    </a:lnTo>
                    <a:lnTo>
                      <a:pt x="30" y="30"/>
                    </a:lnTo>
                    <a:lnTo>
                      <a:pt x="30" y="32"/>
                    </a:lnTo>
                    <a:lnTo>
                      <a:pt x="30" y="34"/>
                    </a:lnTo>
                    <a:lnTo>
                      <a:pt x="32" y="34"/>
                    </a:lnTo>
                    <a:lnTo>
                      <a:pt x="34" y="34"/>
                    </a:lnTo>
                    <a:lnTo>
                      <a:pt x="36" y="32"/>
                    </a:lnTo>
                    <a:lnTo>
                      <a:pt x="36" y="34"/>
                    </a:lnTo>
                    <a:lnTo>
                      <a:pt x="30" y="38"/>
                    </a:lnTo>
                    <a:lnTo>
                      <a:pt x="26" y="40"/>
                    </a:lnTo>
                    <a:lnTo>
                      <a:pt x="24" y="40"/>
                    </a:lnTo>
                    <a:lnTo>
                      <a:pt x="22" y="38"/>
                    </a:lnTo>
                    <a:lnTo>
                      <a:pt x="22" y="36"/>
                    </a:lnTo>
                    <a:lnTo>
                      <a:pt x="22" y="34"/>
                    </a:lnTo>
                    <a:close/>
                    <a:moveTo>
                      <a:pt x="22" y="30"/>
                    </a:moveTo>
                    <a:lnTo>
                      <a:pt x="22" y="16"/>
                    </a:lnTo>
                    <a:lnTo>
                      <a:pt x="16" y="18"/>
                    </a:lnTo>
                    <a:lnTo>
                      <a:pt x="14" y="20"/>
                    </a:lnTo>
                    <a:lnTo>
                      <a:pt x="10" y="22"/>
                    </a:lnTo>
                    <a:lnTo>
                      <a:pt x="8" y="24"/>
                    </a:lnTo>
                    <a:lnTo>
                      <a:pt x="8" y="26"/>
                    </a:lnTo>
                    <a:lnTo>
                      <a:pt x="8" y="28"/>
                    </a:lnTo>
                    <a:lnTo>
                      <a:pt x="8" y="30"/>
                    </a:lnTo>
                    <a:lnTo>
                      <a:pt x="8" y="32"/>
                    </a:lnTo>
                    <a:lnTo>
                      <a:pt x="10" y="34"/>
                    </a:lnTo>
                    <a:lnTo>
                      <a:pt x="14" y="34"/>
                    </a:lnTo>
                    <a:lnTo>
                      <a:pt x="16" y="34"/>
                    </a:lnTo>
                    <a:lnTo>
                      <a:pt x="22" y="30"/>
                    </a:lnTo>
                    <a:close/>
                  </a:path>
                </a:pathLst>
              </a:custGeom>
              <a:solidFill>
                <a:srgbClr val="000000"/>
              </a:solidFill>
              <a:ln w="0">
                <a:solidFill>
                  <a:srgbClr val="000000"/>
                </a:solidFill>
                <a:round/>
                <a:headEnd/>
                <a:tailEnd/>
              </a:ln>
            </p:spPr>
            <p:txBody>
              <a:bodyPr/>
              <a:lstStyle/>
              <a:p>
                <a:endParaRPr lang="en-CA"/>
              </a:p>
            </p:txBody>
          </p:sp>
          <p:sp>
            <p:nvSpPr>
              <p:cNvPr id="15446" name="Freeform 346"/>
              <p:cNvSpPr>
                <a:spLocks/>
              </p:cNvSpPr>
              <p:nvPr/>
            </p:nvSpPr>
            <p:spPr bwMode="auto">
              <a:xfrm>
                <a:off x="1686" y="2374"/>
                <a:ext cx="42" cy="40"/>
              </a:xfrm>
              <a:custGeom>
                <a:avLst/>
                <a:gdLst>
                  <a:gd name="T0" fmla="*/ 12 w 42"/>
                  <a:gd name="T1" fmla="*/ 8 h 40"/>
                  <a:gd name="T2" fmla="*/ 16 w 42"/>
                  <a:gd name="T3" fmla="*/ 2 h 40"/>
                  <a:gd name="T4" fmla="*/ 22 w 42"/>
                  <a:gd name="T5" fmla="*/ 0 h 40"/>
                  <a:gd name="T6" fmla="*/ 26 w 42"/>
                  <a:gd name="T7" fmla="*/ 0 h 40"/>
                  <a:gd name="T8" fmla="*/ 28 w 42"/>
                  <a:gd name="T9" fmla="*/ 0 h 40"/>
                  <a:gd name="T10" fmla="*/ 30 w 42"/>
                  <a:gd name="T11" fmla="*/ 0 h 40"/>
                  <a:gd name="T12" fmla="*/ 34 w 42"/>
                  <a:gd name="T13" fmla="*/ 2 h 40"/>
                  <a:gd name="T14" fmla="*/ 34 w 42"/>
                  <a:gd name="T15" fmla="*/ 6 h 40"/>
                  <a:gd name="T16" fmla="*/ 36 w 42"/>
                  <a:gd name="T17" fmla="*/ 10 h 40"/>
                  <a:gd name="T18" fmla="*/ 36 w 42"/>
                  <a:gd name="T19" fmla="*/ 14 h 40"/>
                  <a:gd name="T20" fmla="*/ 36 w 42"/>
                  <a:gd name="T21" fmla="*/ 30 h 40"/>
                  <a:gd name="T22" fmla="*/ 36 w 42"/>
                  <a:gd name="T23" fmla="*/ 34 h 40"/>
                  <a:gd name="T24" fmla="*/ 36 w 42"/>
                  <a:gd name="T25" fmla="*/ 36 h 40"/>
                  <a:gd name="T26" fmla="*/ 36 w 42"/>
                  <a:gd name="T27" fmla="*/ 36 h 40"/>
                  <a:gd name="T28" fmla="*/ 38 w 42"/>
                  <a:gd name="T29" fmla="*/ 38 h 40"/>
                  <a:gd name="T30" fmla="*/ 38 w 42"/>
                  <a:gd name="T31" fmla="*/ 38 h 40"/>
                  <a:gd name="T32" fmla="*/ 42 w 42"/>
                  <a:gd name="T33" fmla="*/ 38 h 40"/>
                  <a:gd name="T34" fmla="*/ 42 w 42"/>
                  <a:gd name="T35" fmla="*/ 40 h 40"/>
                  <a:gd name="T36" fmla="*/ 22 w 42"/>
                  <a:gd name="T37" fmla="*/ 40 h 40"/>
                  <a:gd name="T38" fmla="*/ 22 w 42"/>
                  <a:gd name="T39" fmla="*/ 38 h 40"/>
                  <a:gd name="T40" fmla="*/ 24 w 42"/>
                  <a:gd name="T41" fmla="*/ 38 h 40"/>
                  <a:gd name="T42" fmla="*/ 26 w 42"/>
                  <a:gd name="T43" fmla="*/ 38 h 40"/>
                  <a:gd name="T44" fmla="*/ 26 w 42"/>
                  <a:gd name="T45" fmla="*/ 38 h 40"/>
                  <a:gd name="T46" fmla="*/ 28 w 42"/>
                  <a:gd name="T47" fmla="*/ 36 h 40"/>
                  <a:gd name="T48" fmla="*/ 28 w 42"/>
                  <a:gd name="T49" fmla="*/ 34 h 40"/>
                  <a:gd name="T50" fmla="*/ 28 w 42"/>
                  <a:gd name="T51" fmla="*/ 34 h 40"/>
                  <a:gd name="T52" fmla="*/ 28 w 42"/>
                  <a:gd name="T53" fmla="*/ 30 h 40"/>
                  <a:gd name="T54" fmla="*/ 28 w 42"/>
                  <a:gd name="T55" fmla="*/ 14 h 40"/>
                  <a:gd name="T56" fmla="*/ 28 w 42"/>
                  <a:gd name="T57" fmla="*/ 10 h 40"/>
                  <a:gd name="T58" fmla="*/ 26 w 42"/>
                  <a:gd name="T59" fmla="*/ 6 h 40"/>
                  <a:gd name="T60" fmla="*/ 26 w 42"/>
                  <a:gd name="T61" fmla="*/ 6 h 40"/>
                  <a:gd name="T62" fmla="*/ 22 w 42"/>
                  <a:gd name="T63" fmla="*/ 4 h 40"/>
                  <a:gd name="T64" fmla="*/ 18 w 42"/>
                  <a:gd name="T65" fmla="*/ 6 h 40"/>
                  <a:gd name="T66" fmla="*/ 12 w 42"/>
                  <a:gd name="T67" fmla="*/ 10 h 40"/>
                  <a:gd name="T68" fmla="*/ 12 w 42"/>
                  <a:gd name="T69" fmla="*/ 30 h 40"/>
                  <a:gd name="T70" fmla="*/ 12 w 42"/>
                  <a:gd name="T71" fmla="*/ 34 h 40"/>
                  <a:gd name="T72" fmla="*/ 12 w 42"/>
                  <a:gd name="T73" fmla="*/ 36 h 40"/>
                  <a:gd name="T74" fmla="*/ 12 w 42"/>
                  <a:gd name="T75" fmla="*/ 36 h 40"/>
                  <a:gd name="T76" fmla="*/ 14 w 42"/>
                  <a:gd name="T77" fmla="*/ 38 h 40"/>
                  <a:gd name="T78" fmla="*/ 16 w 42"/>
                  <a:gd name="T79" fmla="*/ 38 h 40"/>
                  <a:gd name="T80" fmla="*/ 18 w 42"/>
                  <a:gd name="T81" fmla="*/ 38 h 40"/>
                  <a:gd name="T82" fmla="*/ 18 w 42"/>
                  <a:gd name="T83" fmla="*/ 40 h 40"/>
                  <a:gd name="T84" fmla="*/ 0 w 42"/>
                  <a:gd name="T85" fmla="*/ 40 h 40"/>
                  <a:gd name="T86" fmla="*/ 0 w 42"/>
                  <a:gd name="T87" fmla="*/ 38 h 40"/>
                  <a:gd name="T88" fmla="*/ 0 w 42"/>
                  <a:gd name="T89" fmla="*/ 38 h 40"/>
                  <a:gd name="T90" fmla="*/ 2 w 42"/>
                  <a:gd name="T91" fmla="*/ 38 h 40"/>
                  <a:gd name="T92" fmla="*/ 4 w 42"/>
                  <a:gd name="T93" fmla="*/ 36 h 40"/>
                  <a:gd name="T94" fmla="*/ 4 w 42"/>
                  <a:gd name="T95" fmla="*/ 34 h 40"/>
                  <a:gd name="T96" fmla="*/ 4 w 42"/>
                  <a:gd name="T97" fmla="*/ 30 h 40"/>
                  <a:gd name="T98" fmla="*/ 4 w 42"/>
                  <a:gd name="T99" fmla="*/ 16 h 40"/>
                  <a:gd name="T100" fmla="*/ 4 w 42"/>
                  <a:gd name="T101" fmla="*/ 10 h 40"/>
                  <a:gd name="T102" fmla="*/ 4 w 42"/>
                  <a:gd name="T103" fmla="*/ 6 h 40"/>
                  <a:gd name="T104" fmla="*/ 4 w 42"/>
                  <a:gd name="T105" fmla="*/ 6 h 40"/>
                  <a:gd name="T106" fmla="*/ 4 w 42"/>
                  <a:gd name="T107" fmla="*/ 4 h 40"/>
                  <a:gd name="T108" fmla="*/ 2 w 42"/>
                  <a:gd name="T109" fmla="*/ 4 h 40"/>
                  <a:gd name="T110" fmla="*/ 2 w 42"/>
                  <a:gd name="T111" fmla="*/ 4 h 40"/>
                  <a:gd name="T112" fmla="*/ 2 w 42"/>
                  <a:gd name="T113" fmla="*/ 4 h 40"/>
                  <a:gd name="T114" fmla="*/ 0 w 42"/>
                  <a:gd name="T115" fmla="*/ 4 h 40"/>
                  <a:gd name="T116" fmla="*/ 0 w 42"/>
                  <a:gd name="T117" fmla="*/ 4 h 40"/>
                  <a:gd name="T118" fmla="*/ 10 w 42"/>
                  <a:gd name="T119" fmla="*/ 0 h 40"/>
                  <a:gd name="T120" fmla="*/ 12 w 42"/>
                  <a:gd name="T121" fmla="*/ 0 h 40"/>
                  <a:gd name="T122" fmla="*/ 12 w 42"/>
                  <a:gd name="T123" fmla="*/ 8 h 4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2"/>
                  <a:gd name="T187" fmla="*/ 0 h 40"/>
                  <a:gd name="T188" fmla="*/ 42 w 42"/>
                  <a:gd name="T189" fmla="*/ 40 h 40"/>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2" h="40">
                    <a:moveTo>
                      <a:pt x="12" y="8"/>
                    </a:moveTo>
                    <a:lnTo>
                      <a:pt x="16" y="2"/>
                    </a:lnTo>
                    <a:lnTo>
                      <a:pt x="22" y="0"/>
                    </a:lnTo>
                    <a:lnTo>
                      <a:pt x="26" y="0"/>
                    </a:lnTo>
                    <a:lnTo>
                      <a:pt x="28" y="0"/>
                    </a:lnTo>
                    <a:lnTo>
                      <a:pt x="30" y="0"/>
                    </a:lnTo>
                    <a:lnTo>
                      <a:pt x="34" y="2"/>
                    </a:lnTo>
                    <a:lnTo>
                      <a:pt x="34" y="6"/>
                    </a:lnTo>
                    <a:lnTo>
                      <a:pt x="36" y="10"/>
                    </a:lnTo>
                    <a:lnTo>
                      <a:pt x="36" y="14"/>
                    </a:lnTo>
                    <a:lnTo>
                      <a:pt x="36" y="30"/>
                    </a:lnTo>
                    <a:lnTo>
                      <a:pt x="36" y="34"/>
                    </a:lnTo>
                    <a:lnTo>
                      <a:pt x="36" y="36"/>
                    </a:lnTo>
                    <a:lnTo>
                      <a:pt x="38" y="38"/>
                    </a:lnTo>
                    <a:lnTo>
                      <a:pt x="42" y="38"/>
                    </a:lnTo>
                    <a:lnTo>
                      <a:pt x="42" y="40"/>
                    </a:lnTo>
                    <a:lnTo>
                      <a:pt x="22" y="40"/>
                    </a:lnTo>
                    <a:lnTo>
                      <a:pt x="22" y="38"/>
                    </a:lnTo>
                    <a:lnTo>
                      <a:pt x="24" y="38"/>
                    </a:lnTo>
                    <a:lnTo>
                      <a:pt x="26" y="38"/>
                    </a:lnTo>
                    <a:lnTo>
                      <a:pt x="28" y="36"/>
                    </a:lnTo>
                    <a:lnTo>
                      <a:pt x="28" y="34"/>
                    </a:lnTo>
                    <a:lnTo>
                      <a:pt x="28" y="30"/>
                    </a:lnTo>
                    <a:lnTo>
                      <a:pt x="28" y="14"/>
                    </a:lnTo>
                    <a:lnTo>
                      <a:pt x="28" y="10"/>
                    </a:lnTo>
                    <a:lnTo>
                      <a:pt x="26" y="6"/>
                    </a:lnTo>
                    <a:lnTo>
                      <a:pt x="22" y="4"/>
                    </a:lnTo>
                    <a:lnTo>
                      <a:pt x="18" y="6"/>
                    </a:lnTo>
                    <a:lnTo>
                      <a:pt x="12" y="10"/>
                    </a:lnTo>
                    <a:lnTo>
                      <a:pt x="12" y="30"/>
                    </a:lnTo>
                    <a:lnTo>
                      <a:pt x="12" y="34"/>
                    </a:lnTo>
                    <a:lnTo>
                      <a:pt x="12" y="36"/>
                    </a:lnTo>
                    <a:lnTo>
                      <a:pt x="14" y="38"/>
                    </a:lnTo>
                    <a:lnTo>
                      <a:pt x="16" y="38"/>
                    </a:lnTo>
                    <a:lnTo>
                      <a:pt x="18" y="38"/>
                    </a:lnTo>
                    <a:lnTo>
                      <a:pt x="18" y="40"/>
                    </a:lnTo>
                    <a:lnTo>
                      <a:pt x="0" y="40"/>
                    </a:lnTo>
                    <a:lnTo>
                      <a:pt x="0" y="38"/>
                    </a:lnTo>
                    <a:lnTo>
                      <a:pt x="2" y="38"/>
                    </a:lnTo>
                    <a:lnTo>
                      <a:pt x="4" y="36"/>
                    </a:lnTo>
                    <a:lnTo>
                      <a:pt x="4" y="34"/>
                    </a:lnTo>
                    <a:lnTo>
                      <a:pt x="4" y="30"/>
                    </a:lnTo>
                    <a:lnTo>
                      <a:pt x="4" y="16"/>
                    </a:lnTo>
                    <a:lnTo>
                      <a:pt x="4" y="10"/>
                    </a:lnTo>
                    <a:lnTo>
                      <a:pt x="4" y="6"/>
                    </a:lnTo>
                    <a:lnTo>
                      <a:pt x="4" y="4"/>
                    </a:lnTo>
                    <a:lnTo>
                      <a:pt x="2" y="4"/>
                    </a:lnTo>
                    <a:lnTo>
                      <a:pt x="0" y="4"/>
                    </a:lnTo>
                    <a:lnTo>
                      <a:pt x="10" y="0"/>
                    </a:lnTo>
                    <a:lnTo>
                      <a:pt x="12" y="0"/>
                    </a:lnTo>
                    <a:lnTo>
                      <a:pt x="12" y="8"/>
                    </a:lnTo>
                    <a:close/>
                  </a:path>
                </a:pathLst>
              </a:custGeom>
              <a:solidFill>
                <a:srgbClr val="000000"/>
              </a:solidFill>
              <a:ln w="0">
                <a:solidFill>
                  <a:srgbClr val="000000"/>
                </a:solidFill>
                <a:round/>
                <a:headEnd/>
                <a:tailEnd/>
              </a:ln>
            </p:spPr>
            <p:txBody>
              <a:bodyPr/>
              <a:lstStyle/>
              <a:p>
                <a:endParaRPr lang="en-CA"/>
              </a:p>
            </p:txBody>
          </p:sp>
          <p:sp>
            <p:nvSpPr>
              <p:cNvPr id="15447" name="Freeform 347"/>
              <p:cNvSpPr>
                <a:spLocks/>
              </p:cNvSpPr>
              <p:nvPr/>
            </p:nvSpPr>
            <p:spPr bwMode="auto">
              <a:xfrm>
                <a:off x="1728" y="2362"/>
                <a:ext cx="24" cy="52"/>
              </a:xfrm>
              <a:custGeom>
                <a:avLst/>
                <a:gdLst>
                  <a:gd name="T0" fmla="*/ 14 w 24"/>
                  <a:gd name="T1" fmla="*/ 0 h 52"/>
                  <a:gd name="T2" fmla="*/ 14 w 24"/>
                  <a:gd name="T3" fmla="*/ 12 h 52"/>
                  <a:gd name="T4" fmla="*/ 22 w 24"/>
                  <a:gd name="T5" fmla="*/ 12 h 52"/>
                  <a:gd name="T6" fmla="*/ 22 w 24"/>
                  <a:gd name="T7" fmla="*/ 14 h 52"/>
                  <a:gd name="T8" fmla="*/ 14 w 24"/>
                  <a:gd name="T9" fmla="*/ 14 h 52"/>
                  <a:gd name="T10" fmla="*/ 14 w 24"/>
                  <a:gd name="T11" fmla="*/ 40 h 52"/>
                  <a:gd name="T12" fmla="*/ 14 w 24"/>
                  <a:gd name="T13" fmla="*/ 44 h 52"/>
                  <a:gd name="T14" fmla="*/ 14 w 24"/>
                  <a:gd name="T15" fmla="*/ 46 h 52"/>
                  <a:gd name="T16" fmla="*/ 16 w 24"/>
                  <a:gd name="T17" fmla="*/ 46 h 52"/>
                  <a:gd name="T18" fmla="*/ 18 w 24"/>
                  <a:gd name="T19" fmla="*/ 46 h 52"/>
                  <a:gd name="T20" fmla="*/ 20 w 24"/>
                  <a:gd name="T21" fmla="*/ 46 h 52"/>
                  <a:gd name="T22" fmla="*/ 20 w 24"/>
                  <a:gd name="T23" fmla="*/ 46 h 52"/>
                  <a:gd name="T24" fmla="*/ 22 w 24"/>
                  <a:gd name="T25" fmla="*/ 46 h 52"/>
                  <a:gd name="T26" fmla="*/ 22 w 24"/>
                  <a:gd name="T27" fmla="*/ 44 h 52"/>
                  <a:gd name="T28" fmla="*/ 24 w 24"/>
                  <a:gd name="T29" fmla="*/ 44 h 52"/>
                  <a:gd name="T30" fmla="*/ 22 w 24"/>
                  <a:gd name="T31" fmla="*/ 48 h 52"/>
                  <a:gd name="T32" fmla="*/ 20 w 24"/>
                  <a:gd name="T33" fmla="*/ 50 h 52"/>
                  <a:gd name="T34" fmla="*/ 18 w 24"/>
                  <a:gd name="T35" fmla="*/ 52 h 52"/>
                  <a:gd name="T36" fmla="*/ 14 w 24"/>
                  <a:gd name="T37" fmla="*/ 52 h 52"/>
                  <a:gd name="T38" fmla="*/ 12 w 24"/>
                  <a:gd name="T39" fmla="*/ 52 h 52"/>
                  <a:gd name="T40" fmla="*/ 10 w 24"/>
                  <a:gd name="T41" fmla="*/ 52 h 52"/>
                  <a:gd name="T42" fmla="*/ 8 w 24"/>
                  <a:gd name="T43" fmla="*/ 50 h 52"/>
                  <a:gd name="T44" fmla="*/ 8 w 24"/>
                  <a:gd name="T45" fmla="*/ 48 h 52"/>
                  <a:gd name="T46" fmla="*/ 6 w 24"/>
                  <a:gd name="T47" fmla="*/ 46 h 52"/>
                  <a:gd name="T48" fmla="*/ 6 w 24"/>
                  <a:gd name="T49" fmla="*/ 42 h 52"/>
                  <a:gd name="T50" fmla="*/ 6 w 24"/>
                  <a:gd name="T51" fmla="*/ 14 h 52"/>
                  <a:gd name="T52" fmla="*/ 0 w 24"/>
                  <a:gd name="T53" fmla="*/ 14 h 52"/>
                  <a:gd name="T54" fmla="*/ 0 w 24"/>
                  <a:gd name="T55" fmla="*/ 14 h 52"/>
                  <a:gd name="T56" fmla="*/ 2 w 24"/>
                  <a:gd name="T57" fmla="*/ 12 h 52"/>
                  <a:gd name="T58" fmla="*/ 6 w 24"/>
                  <a:gd name="T59" fmla="*/ 10 h 52"/>
                  <a:gd name="T60" fmla="*/ 8 w 24"/>
                  <a:gd name="T61" fmla="*/ 8 h 52"/>
                  <a:gd name="T62" fmla="*/ 10 w 24"/>
                  <a:gd name="T63" fmla="*/ 6 h 52"/>
                  <a:gd name="T64" fmla="*/ 12 w 24"/>
                  <a:gd name="T65" fmla="*/ 2 h 52"/>
                  <a:gd name="T66" fmla="*/ 12 w 24"/>
                  <a:gd name="T67" fmla="*/ 0 h 52"/>
                  <a:gd name="T68" fmla="*/ 14 w 24"/>
                  <a:gd name="T69" fmla="*/ 0 h 5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4"/>
                  <a:gd name="T106" fmla="*/ 0 h 52"/>
                  <a:gd name="T107" fmla="*/ 24 w 24"/>
                  <a:gd name="T108" fmla="*/ 52 h 5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4" h="52">
                    <a:moveTo>
                      <a:pt x="14" y="0"/>
                    </a:moveTo>
                    <a:lnTo>
                      <a:pt x="14" y="12"/>
                    </a:lnTo>
                    <a:lnTo>
                      <a:pt x="22" y="12"/>
                    </a:lnTo>
                    <a:lnTo>
                      <a:pt x="22" y="14"/>
                    </a:lnTo>
                    <a:lnTo>
                      <a:pt x="14" y="14"/>
                    </a:lnTo>
                    <a:lnTo>
                      <a:pt x="14" y="40"/>
                    </a:lnTo>
                    <a:lnTo>
                      <a:pt x="14" y="44"/>
                    </a:lnTo>
                    <a:lnTo>
                      <a:pt x="14" y="46"/>
                    </a:lnTo>
                    <a:lnTo>
                      <a:pt x="16" y="46"/>
                    </a:lnTo>
                    <a:lnTo>
                      <a:pt x="18" y="46"/>
                    </a:lnTo>
                    <a:lnTo>
                      <a:pt x="20" y="46"/>
                    </a:lnTo>
                    <a:lnTo>
                      <a:pt x="22" y="46"/>
                    </a:lnTo>
                    <a:lnTo>
                      <a:pt x="22" y="44"/>
                    </a:lnTo>
                    <a:lnTo>
                      <a:pt x="24" y="44"/>
                    </a:lnTo>
                    <a:lnTo>
                      <a:pt x="22" y="48"/>
                    </a:lnTo>
                    <a:lnTo>
                      <a:pt x="20" y="50"/>
                    </a:lnTo>
                    <a:lnTo>
                      <a:pt x="18" y="52"/>
                    </a:lnTo>
                    <a:lnTo>
                      <a:pt x="14" y="52"/>
                    </a:lnTo>
                    <a:lnTo>
                      <a:pt x="12" y="52"/>
                    </a:lnTo>
                    <a:lnTo>
                      <a:pt x="10" y="52"/>
                    </a:lnTo>
                    <a:lnTo>
                      <a:pt x="8" y="50"/>
                    </a:lnTo>
                    <a:lnTo>
                      <a:pt x="8" y="48"/>
                    </a:lnTo>
                    <a:lnTo>
                      <a:pt x="6" y="46"/>
                    </a:lnTo>
                    <a:lnTo>
                      <a:pt x="6" y="42"/>
                    </a:lnTo>
                    <a:lnTo>
                      <a:pt x="6" y="14"/>
                    </a:lnTo>
                    <a:lnTo>
                      <a:pt x="0" y="14"/>
                    </a:lnTo>
                    <a:lnTo>
                      <a:pt x="2" y="12"/>
                    </a:lnTo>
                    <a:lnTo>
                      <a:pt x="6" y="10"/>
                    </a:lnTo>
                    <a:lnTo>
                      <a:pt x="8" y="8"/>
                    </a:lnTo>
                    <a:lnTo>
                      <a:pt x="10" y="6"/>
                    </a:lnTo>
                    <a:lnTo>
                      <a:pt x="12" y="2"/>
                    </a:lnTo>
                    <a:lnTo>
                      <a:pt x="12" y="0"/>
                    </a:lnTo>
                    <a:lnTo>
                      <a:pt x="14" y="0"/>
                    </a:lnTo>
                    <a:close/>
                  </a:path>
                </a:pathLst>
              </a:custGeom>
              <a:solidFill>
                <a:srgbClr val="000000"/>
              </a:solidFill>
              <a:ln w="0">
                <a:solidFill>
                  <a:srgbClr val="000000"/>
                </a:solidFill>
                <a:round/>
                <a:headEnd/>
                <a:tailEnd/>
              </a:ln>
            </p:spPr>
            <p:txBody>
              <a:bodyPr/>
              <a:lstStyle/>
              <a:p>
                <a:endParaRPr lang="en-CA"/>
              </a:p>
            </p:txBody>
          </p:sp>
          <p:sp>
            <p:nvSpPr>
              <p:cNvPr id="15448" name="Rectangle 348"/>
              <p:cNvSpPr>
                <a:spLocks noChangeArrowheads="1"/>
              </p:cNvSpPr>
              <p:nvPr/>
            </p:nvSpPr>
            <p:spPr bwMode="auto">
              <a:xfrm>
                <a:off x="1888" y="2336"/>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449" name="Rectangle 349"/>
              <p:cNvSpPr>
                <a:spLocks noChangeArrowheads="1"/>
              </p:cNvSpPr>
              <p:nvPr/>
            </p:nvSpPr>
            <p:spPr bwMode="auto">
              <a:xfrm>
                <a:off x="1904" y="2336"/>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450" name="Freeform 350"/>
              <p:cNvSpPr>
                <a:spLocks/>
              </p:cNvSpPr>
              <p:nvPr/>
            </p:nvSpPr>
            <p:spPr bwMode="auto">
              <a:xfrm>
                <a:off x="2048" y="2354"/>
                <a:ext cx="34" cy="60"/>
              </a:xfrm>
              <a:custGeom>
                <a:avLst/>
                <a:gdLst>
                  <a:gd name="T0" fmla="*/ 4 w 34"/>
                  <a:gd name="T1" fmla="*/ 6 h 60"/>
                  <a:gd name="T2" fmla="*/ 12 w 34"/>
                  <a:gd name="T3" fmla="*/ 0 h 60"/>
                  <a:gd name="T4" fmla="*/ 22 w 34"/>
                  <a:gd name="T5" fmla="*/ 2 h 60"/>
                  <a:gd name="T6" fmla="*/ 30 w 34"/>
                  <a:gd name="T7" fmla="*/ 8 h 60"/>
                  <a:gd name="T8" fmla="*/ 30 w 34"/>
                  <a:gd name="T9" fmla="*/ 16 h 60"/>
                  <a:gd name="T10" fmla="*/ 22 w 34"/>
                  <a:gd name="T11" fmla="*/ 24 h 60"/>
                  <a:gd name="T12" fmla="*/ 30 w 34"/>
                  <a:gd name="T13" fmla="*/ 30 h 60"/>
                  <a:gd name="T14" fmla="*/ 34 w 34"/>
                  <a:gd name="T15" fmla="*/ 40 h 60"/>
                  <a:gd name="T16" fmla="*/ 28 w 34"/>
                  <a:gd name="T17" fmla="*/ 54 h 60"/>
                  <a:gd name="T18" fmla="*/ 18 w 34"/>
                  <a:gd name="T19" fmla="*/ 60 h 60"/>
                  <a:gd name="T20" fmla="*/ 6 w 34"/>
                  <a:gd name="T21" fmla="*/ 60 h 60"/>
                  <a:gd name="T22" fmla="*/ 0 w 34"/>
                  <a:gd name="T23" fmla="*/ 58 h 60"/>
                  <a:gd name="T24" fmla="*/ 0 w 34"/>
                  <a:gd name="T25" fmla="*/ 54 h 60"/>
                  <a:gd name="T26" fmla="*/ 2 w 34"/>
                  <a:gd name="T27" fmla="*/ 54 h 60"/>
                  <a:gd name="T28" fmla="*/ 4 w 34"/>
                  <a:gd name="T29" fmla="*/ 52 h 60"/>
                  <a:gd name="T30" fmla="*/ 6 w 34"/>
                  <a:gd name="T31" fmla="*/ 54 h 60"/>
                  <a:gd name="T32" fmla="*/ 12 w 34"/>
                  <a:gd name="T33" fmla="*/ 56 h 60"/>
                  <a:gd name="T34" fmla="*/ 14 w 34"/>
                  <a:gd name="T35" fmla="*/ 56 h 60"/>
                  <a:gd name="T36" fmla="*/ 20 w 34"/>
                  <a:gd name="T37" fmla="*/ 56 h 60"/>
                  <a:gd name="T38" fmla="*/ 26 w 34"/>
                  <a:gd name="T39" fmla="*/ 50 h 60"/>
                  <a:gd name="T40" fmla="*/ 26 w 34"/>
                  <a:gd name="T41" fmla="*/ 42 h 60"/>
                  <a:gd name="T42" fmla="*/ 24 w 34"/>
                  <a:gd name="T43" fmla="*/ 36 h 60"/>
                  <a:gd name="T44" fmla="*/ 20 w 34"/>
                  <a:gd name="T45" fmla="*/ 32 h 60"/>
                  <a:gd name="T46" fmla="*/ 14 w 34"/>
                  <a:gd name="T47" fmla="*/ 30 h 60"/>
                  <a:gd name="T48" fmla="*/ 10 w 34"/>
                  <a:gd name="T49" fmla="*/ 30 h 60"/>
                  <a:gd name="T50" fmla="*/ 14 w 34"/>
                  <a:gd name="T51" fmla="*/ 28 h 60"/>
                  <a:gd name="T52" fmla="*/ 20 w 34"/>
                  <a:gd name="T53" fmla="*/ 24 h 60"/>
                  <a:gd name="T54" fmla="*/ 24 w 34"/>
                  <a:gd name="T55" fmla="*/ 18 h 60"/>
                  <a:gd name="T56" fmla="*/ 24 w 34"/>
                  <a:gd name="T57" fmla="*/ 12 h 60"/>
                  <a:gd name="T58" fmla="*/ 18 w 34"/>
                  <a:gd name="T59" fmla="*/ 6 h 60"/>
                  <a:gd name="T60" fmla="*/ 10 w 34"/>
                  <a:gd name="T61" fmla="*/ 6 h 60"/>
                  <a:gd name="T62" fmla="*/ 2 w 34"/>
                  <a:gd name="T63" fmla="*/ 12 h 6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4"/>
                  <a:gd name="T97" fmla="*/ 0 h 60"/>
                  <a:gd name="T98" fmla="*/ 34 w 34"/>
                  <a:gd name="T99" fmla="*/ 60 h 6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4" h="60">
                    <a:moveTo>
                      <a:pt x="2" y="12"/>
                    </a:moveTo>
                    <a:lnTo>
                      <a:pt x="4" y="6"/>
                    </a:lnTo>
                    <a:lnTo>
                      <a:pt x="8" y="4"/>
                    </a:lnTo>
                    <a:lnTo>
                      <a:pt x="12" y="0"/>
                    </a:lnTo>
                    <a:lnTo>
                      <a:pt x="16" y="0"/>
                    </a:lnTo>
                    <a:lnTo>
                      <a:pt x="22" y="2"/>
                    </a:lnTo>
                    <a:lnTo>
                      <a:pt x="28" y="4"/>
                    </a:lnTo>
                    <a:lnTo>
                      <a:pt x="30" y="8"/>
                    </a:lnTo>
                    <a:lnTo>
                      <a:pt x="30" y="12"/>
                    </a:lnTo>
                    <a:lnTo>
                      <a:pt x="30" y="16"/>
                    </a:lnTo>
                    <a:lnTo>
                      <a:pt x="26" y="20"/>
                    </a:lnTo>
                    <a:lnTo>
                      <a:pt x="22" y="24"/>
                    </a:lnTo>
                    <a:lnTo>
                      <a:pt x="26" y="28"/>
                    </a:lnTo>
                    <a:lnTo>
                      <a:pt x="30" y="30"/>
                    </a:lnTo>
                    <a:lnTo>
                      <a:pt x="32" y="36"/>
                    </a:lnTo>
                    <a:lnTo>
                      <a:pt x="34" y="40"/>
                    </a:lnTo>
                    <a:lnTo>
                      <a:pt x="32" y="46"/>
                    </a:lnTo>
                    <a:lnTo>
                      <a:pt x="28" y="54"/>
                    </a:lnTo>
                    <a:lnTo>
                      <a:pt x="24" y="56"/>
                    </a:lnTo>
                    <a:lnTo>
                      <a:pt x="18" y="60"/>
                    </a:lnTo>
                    <a:lnTo>
                      <a:pt x="10" y="60"/>
                    </a:lnTo>
                    <a:lnTo>
                      <a:pt x="6" y="60"/>
                    </a:lnTo>
                    <a:lnTo>
                      <a:pt x="2" y="58"/>
                    </a:lnTo>
                    <a:lnTo>
                      <a:pt x="0" y="58"/>
                    </a:lnTo>
                    <a:lnTo>
                      <a:pt x="0" y="56"/>
                    </a:lnTo>
                    <a:lnTo>
                      <a:pt x="0" y="54"/>
                    </a:lnTo>
                    <a:lnTo>
                      <a:pt x="2" y="54"/>
                    </a:lnTo>
                    <a:lnTo>
                      <a:pt x="4" y="52"/>
                    </a:lnTo>
                    <a:lnTo>
                      <a:pt x="6" y="54"/>
                    </a:lnTo>
                    <a:lnTo>
                      <a:pt x="10" y="54"/>
                    </a:lnTo>
                    <a:lnTo>
                      <a:pt x="12" y="56"/>
                    </a:lnTo>
                    <a:lnTo>
                      <a:pt x="14" y="56"/>
                    </a:lnTo>
                    <a:lnTo>
                      <a:pt x="16" y="56"/>
                    </a:lnTo>
                    <a:lnTo>
                      <a:pt x="20" y="56"/>
                    </a:lnTo>
                    <a:lnTo>
                      <a:pt x="24" y="54"/>
                    </a:lnTo>
                    <a:lnTo>
                      <a:pt x="26" y="50"/>
                    </a:lnTo>
                    <a:lnTo>
                      <a:pt x="26" y="46"/>
                    </a:lnTo>
                    <a:lnTo>
                      <a:pt x="26" y="42"/>
                    </a:lnTo>
                    <a:lnTo>
                      <a:pt x="26" y="38"/>
                    </a:lnTo>
                    <a:lnTo>
                      <a:pt x="24" y="36"/>
                    </a:lnTo>
                    <a:lnTo>
                      <a:pt x="22" y="34"/>
                    </a:lnTo>
                    <a:lnTo>
                      <a:pt x="20" y="32"/>
                    </a:lnTo>
                    <a:lnTo>
                      <a:pt x="18" y="32"/>
                    </a:lnTo>
                    <a:lnTo>
                      <a:pt x="14" y="30"/>
                    </a:lnTo>
                    <a:lnTo>
                      <a:pt x="12" y="30"/>
                    </a:lnTo>
                    <a:lnTo>
                      <a:pt x="10" y="30"/>
                    </a:lnTo>
                    <a:lnTo>
                      <a:pt x="14" y="28"/>
                    </a:lnTo>
                    <a:lnTo>
                      <a:pt x="18" y="26"/>
                    </a:lnTo>
                    <a:lnTo>
                      <a:pt x="20" y="24"/>
                    </a:lnTo>
                    <a:lnTo>
                      <a:pt x="22" y="22"/>
                    </a:lnTo>
                    <a:lnTo>
                      <a:pt x="24" y="18"/>
                    </a:lnTo>
                    <a:lnTo>
                      <a:pt x="24" y="16"/>
                    </a:lnTo>
                    <a:lnTo>
                      <a:pt x="24" y="12"/>
                    </a:lnTo>
                    <a:lnTo>
                      <a:pt x="22" y="8"/>
                    </a:lnTo>
                    <a:lnTo>
                      <a:pt x="18" y="6"/>
                    </a:lnTo>
                    <a:lnTo>
                      <a:pt x="14" y="6"/>
                    </a:lnTo>
                    <a:lnTo>
                      <a:pt x="10" y="6"/>
                    </a:lnTo>
                    <a:lnTo>
                      <a:pt x="6" y="8"/>
                    </a:lnTo>
                    <a:lnTo>
                      <a:pt x="2" y="12"/>
                    </a:lnTo>
                    <a:close/>
                  </a:path>
                </a:pathLst>
              </a:custGeom>
              <a:solidFill>
                <a:srgbClr val="000000"/>
              </a:solidFill>
              <a:ln w="0">
                <a:solidFill>
                  <a:srgbClr val="000000"/>
                </a:solidFill>
                <a:round/>
                <a:headEnd/>
                <a:tailEnd/>
              </a:ln>
            </p:spPr>
            <p:txBody>
              <a:bodyPr/>
              <a:lstStyle/>
              <a:p>
                <a:endParaRPr lang="en-CA"/>
              </a:p>
            </p:txBody>
          </p:sp>
          <p:sp>
            <p:nvSpPr>
              <p:cNvPr id="15451" name="Rectangle 351"/>
              <p:cNvSpPr>
                <a:spLocks noChangeArrowheads="1"/>
              </p:cNvSpPr>
              <p:nvPr/>
            </p:nvSpPr>
            <p:spPr bwMode="auto">
              <a:xfrm>
                <a:off x="2152" y="2336"/>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452" name="Freeform 352"/>
              <p:cNvSpPr>
                <a:spLocks noEditPoints="1"/>
              </p:cNvSpPr>
              <p:nvPr/>
            </p:nvSpPr>
            <p:spPr bwMode="auto">
              <a:xfrm>
                <a:off x="2300" y="2354"/>
                <a:ext cx="36" cy="60"/>
              </a:xfrm>
              <a:custGeom>
                <a:avLst/>
                <a:gdLst>
                  <a:gd name="T0" fmla="*/ 0 w 36"/>
                  <a:gd name="T1" fmla="*/ 30 h 60"/>
                  <a:gd name="T2" fmla="*/ 0 w 36"/>
                  <a:gd name="T3" fmla="*/ 22 h 60"/>
                  <a:gd name="T4" fmla="*/ 2 w 36"/>
                  <a:gd name="T5" fmla="*/ 14 h 60"/>
                  <a:gd name="T6" fmla="*/ 6 w 36"/>
                  <a:gd name="T7" fmla="*/ 8 h 60"/>
                  <a:gd name="T8" fmla="*/ 10 w 36"/>
                  <a:gd name="T9" fmla="*/ 2 h 60"/>
                  <a:gd name="T10" fmla="*/ 14 w 36"/>
                  <a:gd name="T11" fmla="*/ 0 h 60"/>
                  <a:gd name="T12" fmla="*/ 18 w 36"/>
                  <a:gd name="T13" fmla="*/ 0 h 60"/>
                  <a:gd name="T14" fmla="*/ 22 w 36"/>
                  <a:gd name="T15" fmla="*/ 0 h 60"/>
                  <a:gd name="T16" fmla="*/ 26 w 36"/>
                  <a:gd name="T17" fmla="*/ 2 h 60"/>
                  <a:gd name="T18" fmla="*/ 30 w 36"/>
                  <a:gd name="T19" fmla="*/ 6 h 60"/>
                  <a:gd name="T20" fmla="*/ 34 w 36"/>
                  <a:gd name="T21" fmla="*/ 14 h 60"/>
                  <a:gd name="T22" fmla="*/ 36 w 36"/>
                  <a:gd name="T23" fmla="*/ 20 h 60"/>
                  <a:gd name="T24" fmla="*/ 36 w 36"/>
                  <a:gd name="T25" fmla="*/ 30 h 60"/>
                  <a:gd name="T26" fmla="*/ 36 w 36"/>
                  <a:gd name="T27" fmla="*/ 38 h 60"/>
                  <a:gd name="T28" fmla="*/ 34 w 36"/>
                  <a:gd name="T29" fmla="*/ 46 h 60"/>
                  <a:gd name="T30" fmla="*/ 30 w 36"/>
                  <a:gd name="T31" fmla="*/ 52 h 60"/>
                  <a:gd name="T32" fmla="*/ 26 w 36"/>
                  <a:gd name="T33" fmla="*/ 58 h 60"/>
                  <a:gd name="T34" fmla="*/ 22 w 36"/>
                  <a:gd name="T35" fmla="*/ 60 h 60"/>
                  <a:gd name="T36" fmla="*/ 18 w 36"/>
                  <a:gd name="T37" fmla="*/ 60 h 60"/>
                  <a:gd name="T38" fmla="*/ 12 w 36"/>
                  <a:gd name="T39" fmla="*/ 60 h 60"/>
                  <a:gd name="T40" fmla="*/ 8 w 36"/>
                  <a:gd name="T41" fmla="*/ 56 h 60"/>
                  <a:gd name="T42" fmla="*/ 4 w 36"/>
                  <a:gd name="T43" fmla="*/ 50 h 60"/>
                  <a:gd name="T44" fmla="*/ 0 w 36"/>
                  <a:gd name="T45" fmla="*/ 42 h 60"/>
                  <a:gd name="T46" fmla="*/ 0 w 36"/>
                  <a:gd name="T47" fmla="*/ 30 h 60"/>
                  <a:gd name="T48" fmla="*/ 8 w 36"/>
                  <a:gd name="T49" fmla="*/ 32 h 60"/>
                  <a:gd name="T50" fmla="*/ 8 w 36"/>
                  <a:gd name="T51" fmla="*/ 42 h 60"/>
                  <a:gd name="T52" fmla="*/ 10 w 36"/>
                  <a:gd name="T53" fmla="*/ 52 h 60"/>
                  <a:gd name="T54" fmla="*/ 12 w 36"/>
                  <a:gd name="T55" fmla="*/ 54 h 60"/>
                  <a:gd name="T56" fmla="*/ 14 w 36"/>
                  <a:gd name="T57" fmla="*/ 56 h 60"/>
                  <a:gd name="T58" fmla="*/ 18 w 36"/>
                  <a:gd name="T59" fmla="*/ 58 h 60"/>
                  <a:gd name="T60" fmla="*/ 20 w 36"/>
                  <a:gd name="T61" fmla="*/ 56 h 60"/>
                  <a:gd name="T62" fmla="*/ 22 w 36"/>
                  <a:gd name="T63" fmla="*/ 56 h 60"/>
                  <a:gd name="T64" fmla="*/ 24 w 36"/>
                  <a:gd name="T65" fmla="*/ 52 h 60"/>
                  <a:gd name="T66" fmla="*/ 26 w 36"/>
                  <a:gd name="T67" fmla="*/ 48 h 60"/>
                  <a:gd name="T68" fmla="*/ 28 w 36"/>
                  <a:gd name="T69" fmla="*/ 40 h 60"/>
                  <a:gd name="T70" fmla="*/ 28 w 36"/>
                  <a:gd name="T71" fmla="*/ 28 h 60"/>
                  <a:gd name="T72" fmla="*/ 28 w 36"/>
                  <a:gd name="T73" fmla="*/ 18 h 60"/>
                  <a:gd name="T74" fmla="*/ 26 w 36"/>
                  <a:gd name="T75" fmla="*/ 12 h 60"/>
                  <a:gd name="T76" fmla="*/ 24 w 36"/>
                  <a:gd name="T77" fmla="*/ 6 h 60"/>
                  <a:gd name="T78" fmla="*/ 22 w 36"/>
                  <a:gd name="T79" fmla="*/ 4 h 60"/>
                  <a:gd name="T80" fmla="*/ 20 w 36"/>
                  <a:gd name="T81" fmla="*/ 4 h 60"/>
                  <a:gd name="T82" fmla="*/ 18 w 36"/>
                  <a:gd name="T83" fmla="*/ 2 h 60"/>
                  <a:gd name="T84" fmla="*/ 16 w 36"/>
                  <a:gd name="T85" fmla="*/ 4 h 60"/>
                  <a:gd name="T86" fmla="*/ 12 w 36"/>
                  <a:gd name="T87" fmla="*/ 6 h 60"/>
                  <a:gd name="T88" fmla="*/ 10 w 36"/>
                  <a:gd name="T89" fmla="*/ 10 h 60"/>
                  <a:gd name="T90" fmla="*/ 8 w 36"/>
                  <a:gd name="T91" fmla="*/ 16 h 60"/>
                  <a:gd name="T92" fmla="*/ 8 w 36"/>
                  <a:gd name="T93" fmla="*/ 24 h 60"/>
                  <a:gd name="T94" fmla="*/ 8 w 36"/>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0" y="22"/>
                    </a:lnTo>
                    <a:lnTo>
                      <a:pt x="2" y="14"/>
                    </a:lnTo>
                    <a:lnTo>
                      <a:pt x="6" y="8"/>
                    </a:lnTo>
                    <a:lnTo>
                      <a:pt x="10" y="2"/>
                    </a:lnTo>
                    <a:lnTo>
                      <a:pt x="14" y="0"/>
                    </a:lnTo>
                    <a:lnTo>
                      <a:pt x="18" y="0"/>
                    </a:lnTo>
                    <a:lnTo>
                      <a:pt x="22" y="0"/>
                    </a:lnTo>
                    <a:lnTo>
                      <a:pt x="26" y="2"/>
                    </a:lnTo>
                    <a:lnTo>
                      <a:pt x="30" y="6"/>
                    </a:lnTo>
                    <a:lnTo>
                      <a:pt x="34" y="14"/>
                    </a:lnTo>
                    <a:lnTo>
                      <a:pt x="36" y="20"/>
                    </a:lnTo>
                    <a:lnTo>
                      <a:pt x="36" y="30"/>
                    </a:lnTo>
                    <a:lnTo>
                      <a:pt x="36" y="38"/>
                    </a:lnTo>
                    <a:lnTo>
                      <a:pt x="34" y="46"/>
                    </a:lnTo>
                    <a:lnTo>
                      <a:pt x="30" y="52"/>
                    </a:lnTo>
                    <a:lnTo>
                      <a:pt x="26" y="58"/>
                    </a:lnTo>
                    <a:lnTo>
                      <a:pt x="22" y="60"/>
                    </a:lnTo>
                    <a:lnTo>
                      <a:pt x="18" y="60"/>
                    </a:lnTo>
                    <a:lnTo>
                      <a:pt x="12" y="60"/>
                    </a:lnTo>
                    <a:lnTo>
                      <a:pt x="8" y="56"/>
                    </a:lnTo>
                    <a:lnTo>
                      <a:pt x="4" y="50"/>
                    </a:lnTo>
                    <a:lnTo>
                      <a:pt x="0" y="42"/>
                    </a:lnTo>
                    <a:lnTo>
                      <a:pt x="0" y="30"/>
                    </a:lnTo>
                    <a:close/>
                    <a:moveTo>
                      <a:pt x="8" y="32"/>
                    </a:moveTo>
                    <a:lnTo>
                      <a:pt x="8" y="42"/>
                    </a:lnTo>
                    <a:lnTo>
                      <a:pt x="10" y="52"/>
                    </a:lnTo>
                    <a:lnTo>
                      <a:pt x="12" y="54"/>
                    </a:lnTo>
                    <a:lnTo>
                      <a:pt x="14" y="56"/>
                    </a:lnTo>
                    <a:lnTo>
                      <a:pt x="18" y="58"/>
                    </a:lnTo>
                    <a:lnTo>
                      <a:pt x="20" y="56"/>
                    </a:lnTo>
                    <a:lnTo>
                      <a:pt x="22" y="56"/>
                    </a:lnTo>
                    <a:lnTo>
                      <a:pt x="24" y="52"/>
                    </a:lnTo>
                    <a:lnTo>
                      <a:pt x="26" y="48"/>
                    </a:lnTo>
                    <a:lnTo>
                      <a:pt x="28" y="40"/>
                    </a:lnTo>
                    <a:lnTo>
                      <a:pt x="28" y="28"/>
                    </a:lnTo>
                    <a:lnTo>
                      <a:pt x="28" y="18"/>
                    </a:lnTo>
                    <a:lnTo>
                      <a:pt x="26" y="12"/>
                    </a:lnTo>
                    <a:lnTo>
                      <a:pt x="24" y="6"/>
                    </a:lnTo>
                    <a:lnTo>
                      <a:pt x="22" y="4"/>
                    </a:lnTo>
                    <a:lnTo>
                      <a:pt x="20" y="4"/>
                    </a:lnTo>
                    <a:lnTo>
                      <a:pt x="18" y="2"/>
                    </a:lnTo>
                    <a:lnTo>
                      <a:pt x="16" y="4"/>
                    </a:lnTo>
                    <a:lnTo>
                      <a:pt x="12" y="6"/>
                    </a:lnTo>
                    <a:lnTo>
                      <a:pt x="10" y="10"/>
                    </a:lnTo>
                    <a:lnTo>
                      <a:pt x="8" y="16"/>
                    </a:lnTo>
                    <a:lnTo>
                      <a:pt x="8" y="24"/>
                    </a:lnTo>
                    <a:lnTo>
                      <a:pt x="8" y="32"/>
                    </a:lnTo>
                    <a:close/>
                  </a:path>
                </a:pathLst>
              </a:custGeom>
              <a:solidFill>
                <a:srgbClr val="000000"/>
              </a:solidFill>
              <a:ln w="0">
                <a:solidFill>
                  <a:srgbClr val="000000"/>
                </a:solidFill>
                <a:round/>
                <a:headEnd/>
                <a:tailEnd/>
              </a:ln>
            </p:spPr>
            <p:txBody>
              <a:bodyPr/>
              <a:lstStyle/>
              <a:p>
                <a:endParaRPr lang="en-CA"/>
              </a:p>
            </p:txBody>
          </p:sp>
          <p:sp>
            <p:nvSpPr>
              <p:cNvPr id="15453" name="Rectangle 353"/>
              <p:cNvSpPr>
                <a:spLocks noChangeArrowheads="1"/>
              </p:cNvSpPr>
              <p:nvPr/>
            </p:nvSpPr>
            <p:spPr bwMode="auto">
              <a:xfrm>
                <a:off x="2496" y="2336"/>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454" name="Freeform 354"/>
              <p:cNvSpPr>
                <a:spLocks/>
              </p:cNvSpPr>
              <p:nvPr/>
            </p:nvSpPr>
            <p:spPr bwMode="auto">
              <a:xfrm>
                <a:off x="2636" y="2354"/>
                <a:ext cx="38" cy="60"/>
              </a:xfrm>
              <a:custGeom>
                <a:avLst/>
                <a:gdLst>
                  <a:gd name="T0" fmla="*/ 6 w 38"/>
                  <a:gd name="T1" fmla="*/ 0 h 60"/>
                  <a:gd name="T2" fmla="*/ 38 w 38"/>
                  <a:gd name="T3" fmla="*/ 0 h 60"/>
                  <a:gd name="T4" fmla="*/ 38 w 38"/>
                  <a:gd name="T5" fmla="*/ 4 h 60"/>
                  <a:gd name="T6" fmla="*/ 18 w 38"/>
                  <a:gd name="T7" fmla="*/ 60 h 60"/>
                  <a:gd name="T8" fmla="*/ 12 w 38"/>
                  <a:gd name="T9" fmla="*/ 60 h 60"/>
                  <a:gd name="T10" fmla="*/ 30 w 38"/>
                  <a:gd name="T11" fmla="*/ 8 h 60"/>
                  <a:gd name="T12" fmla="*/ 14 w 38"/>
                  <a:gd name="T13" fmla="*/ 8 h 60"/>
                  <a:gd name="T14" fmla="*/ 10 w 38"/>
                  <a:gd name="T15" fmla="*/ 8 h 60"/>
                  <a:gd name="T16" fmla="*/ 8 w 38"/>
                  <a:gd name="T17" fmla="*/ 10 h 60"/>
                  <a:gd name="T18" fmla="*/ 4 w 38"/>
                  <a:gd name="T19" fmla="*/ 12 h 60"/>
                  <a:gd name="T20" fmla="*/ 2 w 38"/>
                  <a:gd name="T21" fmla="*/ 16 h 60"/>
                  <a:gd name="T22" fmla="*/ 0 w 38"/>
                  <a:gd name="T23" fmla="*/ 14 h 60"/>
                  <a:gd name="T24" fmla="*/ 6 w 38"/>
                  <a:gd name="T25" fmla="*/ 0 h 6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8"/>
                  <a:gd name="T40" fmla="*/ 0 h 60"/>
                  <a:gd name="T41" fmla="*/ 38 w 38"/>
                  <a:gd name="T42" fmla="*/ 60 h 6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8" h="60">
                    <a:moveTo>
                      <a:pt x="6" y="0"/>
                    </a:moveTo>
                    <a:lnTo>
                      <a:pt x="38" y="0"/>
                    </a:lnTo>
                    <a:lnTo>
                      <a:pt x="38" y="4"/>
                    </a:lnTo>
                    <a:lnTo>
                      <a:pt x="18" y="60"/>
                    </a:lnTo>
                    <a:lnTo>
                      <a:pt x="12" y="60"/>
                    </a:lnTo>
                    <a:lnTo>
                      <a:pt x="30" y="8"/>
                    </a:lnTo>
                    <a:lnTo>
                      <a:pt x="14" y="8"/>
                    </a:lnTo>
                    <a:lnTo>
                      <a:pt x="10" y="8"/>
                    </a:lnTo>
                    <a:lnTo>
                      <a:pt x="8" y="10"/>
                    </a:lnTo>
                    <a:lnTo>
                      <a:pt x="4" y="12"/>
                    </a:lnTo>
                    <a:lnTo>
                      <a:pt x="2" y="16"/>
                    </a:lnTo>
                    <a:lnTo>
                      <a:pt x="0" y="14"/>
                    </a:lnTo>
                    <a:lnTo>
                      <a:pt x="6" y="0"/>
                    </a:lnTo>
                    <a:close/>
                  </a:path>
                </a:pathLst>
              </a:custGeom>
              <a:solidFill>
                <a:srgbClr val="000000"/>
              </a:solidFill>
              <a:ln w="0">
                <a:solidFill>
                  <a:srgbClr val="000000"/>
                </a:solidFill>
                <a:round/>
                <a:headEnd/>
                <a:tailEnd/>
              </a:ln>
            </p:spPr>
            <p:txBody>
              <a:bodyPr/>
              <a:lstStyle/>
              <a:p>
                <a:endParaRPr lang="en-CA"/>
              </a:p>
            </p:txBody>
          </p:sp>
          <p:sp>
            <p:nvSpPr>
              <p:cNvPr id="15455" name="Freeform 355"/>
              <p:cNvSpPr>
                <a:spLocks noEditPoints="1"/>
              </p:cNvSpPr>
              <p:nvPr/>
            </p:nvSpPr>
            <p:spPr bwMode="auto">
              <a:xfrm>
                <a:off x="2682" y="2354"/>
                <a:ext cx="34" cy="60"/>
              </a:xfrm>
              <a:custGeom>
                <a:avLst/>
                <a:gdLst>
                  <a:gd name="T0" fmla="*/ 6 w 34"/>
                  <a:gd name="T1" fmla="*/ 24 h 60"/>
                  <a:gd name="T2" fmla="*/ 2 w 34"/>
                  <a:gd name="T3" fmla="*/ 18 h 60"/>
                  <a:gd name="T4" fmla="*/ 2 w 34"/>
                  <a:gd name="T5" fmla="*/ 8 h 60"/>
                  <a:gd name="T6" fmla="*/ 12 w 34"/>
                  <a:gd name="T7" fmla="*/ 0 h 60"/>
                  <a:gd name="T8" fmla="*/ 24 w 34"/>
                  <a:gd name="T9" fmla="*/ 0 h 60"/>
                  <a:gd name="T10" fmla="*/ 32 w 34"/>
                  <a:gd name="T11" fmla="*/ 8 h 60"/>
                  <a:gd name="T12" fmla="*/ 32 w 34"/>
                  <a:gd name="T13" fmla="*/ 16 h 60"/>
                  <a:gd name="T14" fmla="*/ 28 w 34"/>
                  <a:gd name="T15" fmla="*/ 22 h 60"/>
                  <a:gd name="T16" fmla="*/ 28 w 34"/>
                  <a:gd name="T17" fmla="*/ 32 h 60"/>
                  <a:gd name="T18" fmla="*/ 34 w 34"/>
                  <a:gd name="T19" fmla="*/ 40 h 60"/>
                  <a:gd name="T20" fmla="*/ 34 w 34"/>
                  <a:gd name="T21" fmla="*/ 52 h 60"/>
                  <a:gd name="T22" fmla="*/ 24 w 34"/>
                  <a:gd name="T23" fmla="*/ 60 h 60"/>
                  <a:gd name="T24" fmla="*/ 12 w 34"/>
                  <a:gd name="T25" fmla="*/ 60 h 60"/>
                  <a:gd name="T26" fmla="*/ 4 w 34"/>
                  <a:gd name="T27" fmla="*/ 56 h 60"/>
                  <a:gd name="T28" fmla="*/ 0 w 34"/>
                  <a:gd name="T29" fmla="*/ 46 h 60"/>
                  <a:gd name="T30" fmla="*/ 4 w 34"/>
                  <a:gd name="T31" fmla="*/ 38 h 60"/>
                  <a:gd name="T32" fmla="*/ 12 w 34"/>
                  <a:gd name="T33" fmla="*/ 30 h 60"/>
                  <a:gd name="T34" fmla="*/ 22 w 34"/>
                  <a:gd name="T35" fmla="*/ 22 h 60"/>
                  <a:gd name="T36" fmla="*/ 24 w 34"/>
                  <a:gd name="T37" fmla="*/ 16 h 60"/>
                  <a:gd name="T38" fmla="*/ 24 w 34"/>
                  <a:gd name="T39" fmla="*/ 8 h 60"/>
                  <a:gd name="T40" fmla="*/ 20 w 34"/>
                  <a:gd name="T41" fmla="*/ 4 h 60"/>
                  <a:gd name="T42" fmla="*/ 14 w 34"/>
                  <a:gd name="T43" fmla="*/ 4 h 60"/>
                  <a:gd name="T44" fmla="*/ 10 w 34"/>
                  <a:gd name="T45" fmla="*/ 8 h 60"/>
                  <a:gd name="T46" fmla="*/ 10 w 34"/>
                  <a:gd name="T47" fmla="*/ 14 h 60"/>
                  <a:gd name="T48" fmla="*/ 12 w 34"/>
                  <a:gd name="T49" fmla="*/ 18 h 60"/>
                  <a:gd name="T50" fmla="*/ 18 w 34"/>
                  <a:gd name="T51" fmla="*/ 26 h 60"/>
                  <a:gd name="T52" fmla="*/ 12 w 34"/>
                  <a:gd name="T53" fmla="*/ 34 h 60"/>
                  <a:gd name="T54" fmla="*/ 10 w 34"/>
                  <a:gd name="T55" fmla="*/ 42 h 60"/>
                  <a:gd name="T56" fmla="*/ 10 w 34"/>
                  <a:gd name="T57" fmla="*/ 50 h 60"/>
                  <a:gd name="T58" fmla="*/ 14 w 34"/>
                  <a:gd name="T59" fmla="*/ 56 h 60"/>
                  <a:gd name="T60" fmla="*/ 22 w 34"/>
                  <a:gd name="T61" fmla="*/ 56 h 60"/>
                  <a:gd name="T62" fmla="*/ 26 w 34"/>
                  <a:gd name="T63" fmla="*/ 52 h 60"/>
                  <a:gd name="T64" fmla="*/ 26 w 34"/>
                  <a:gd name="T65" fmla="*/ 46 h 60"/>
                  <a:gd name="T66" fmla="*/ 22 w 34"/>
                  <a:gd name="T67" fmla="*/ 40 h 60"/>
                  <a:gd name="T68" fmla="*/ 14 w 34"/>
                  <a:gd name="T69" fmla="*/ 32 h 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4"/>
                  <a:gd name="T106" fmla="*/ 0 h 60"/>
                  <a:gd name="T107" fmla="*/ 34 w 34"/>
                  <a:gd name="T108" fmla="*/ 60 h 6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4" h="60">
                    <a:moveTo>
                      <a:pt x="12" y="30"/>
                    </a:moveTo>
                    <a:lnTo>
                      <a:pt x="6" y="24"/>
                    </a:lnTo>
                    <a:lnTo>
                      <a:pt x="4" y="20"/>
                    </a:lnTo>
                    <a:lnTo>
                      <a:pt x="2" y="18"/>
                    </a:lnTo>
                    <a:lnTo>
                      <a:pt x="2" y="14"/>
                    </a:lnTo>
                    <a:lnTo>
                      <a:pt x="2" y="8"/>
                    </a:lnTo>
                    <a:lnTo>
                      <a:pt x="6" y="4"/>
                    </a:lnTo>
                    <a:lnTo>
                      <a:pt x="12" y="0"/>
                    </a:lnTo>
                    <a:lnTo>
                      <a:pt x="18" y="0"/>
                    </a:lnTo>
                    <a:lnTo>
                      <a:pt x="24" y="0"/>
                    </a:lnTo>
                    <a:lnTo>
                      <a:pt x="30" y="4"/>
                    </a:lnTo>
                    <a:lnTo>
                      <a:pt x="32" y="8"/>
                    </a:lnTo>
                    <a:lnTo>
                      <a:pt x="34" y="12"/>
                    </a:lnTo>
                    <a:lnTo>
                      <a:pt x="32" y="16"/>
                    </a:lnTo>
                    <a:lnTo>
                      <a:pt x="30" y="20"/>
                    </a:lnTo>
                    <a:lnTo>
                      <a:pt x="28" y="22"/>
                    </a:lnTo>
                    <a:lnTo>
                      <a:pt x="20" y="28"/>
                    </a:lnTo>
                    <a:lnTo>
                      <a:pt x="28" y="32"/>
                    </a:lnTo>
                    <a:lnTo>
                      <a:pt x="32" y="36"/>
                    </a:lnTo>
                    <a:lnTo>
                      <a:pt x="34" y="40"/>
                    </a:lnTo>
                    <a:lnTo>
                      <a:pt x="34" y="46"/>
                    </a:lnTo>
                    <a:lnTo>
                      <a:pt x="34" y="52"/>
                    </a:lnTo>
                    <a:lnTo>
                      <a:pt x="30" y="56"/>
                    </a:lnTo>
                    <a:lnTo>
                      <a:pt x="24" y="60"/>
                    </a:lnTo>
                    <a:lnTo>
                      <a:pt x="18" y="60"/>
                    </a:lnTo>
                    <a:lnTo>
                      <a:pt x="12" y="60"/>
                    </a:lnTo>
                    <a:lnTo>
                      <a:pt x="8" y="58"/>
                    </a:lnTo>
                    <a:lnTo>
                      <a:pt x="4" y="56"/>
                    </a:lnTo>
                    <a:lnTo>
                      <a:pt x="2" y="50"/>
                    </a:lnTo>
                    <a:lnTo>
                      <a:pt x="0" y="46"/>
                    </a:lnTo>
                    <a:lnTo>
                      <a:pt x="2" y="42"/>
                    </a:lnTo>
                    <a:lnTo>
                      <a:pt x="4" y="38"/>
                    </a:lnTo>
                    <a:lnTo>
                      <a:pt x="6" y="34"/>
                    </a:lnTo>
                    <a:lnTo>
                      <a:pt x="12" y="30"/>
                    </a:lnTo>
                    <a:close/>
                    <a:moveTo>
                      <a:pt x="18" y="26"/>
                    </a:moveTo>
                    <a:lnTo>
                      <a:pt x="22" y="22"/>
                    </a:lnTo>
                    <a:lnTo>
                      <a:pt x="24" y="18"/>
                    </a:lnTo>
                    <a:lnTo>
                      <a:pt x="24" y="16"/>
                    </a:lnTo>
                    <a:lnTo>
                      <a:pt x="26" y="12"/>
                    </a:lnTo>
                    <a:lnTo>
                      <a:pt x="24" y="8"/>
                    </a:lnTo>
                    <a:lnTo>
                      <a:pt x="24" y="6"/>
                    </a:lnTo>
                    <a:lnTo>
                      <a:pt x="20" y="4"/>
                    </a:lnTo>
                    <a:lnTo>
                      <a:pt x="18" y="2"/>
                    </a:lnTo>
                    <a:lnTo>
                      <a:pt x="14" y="4"/>
                    </a:lnTo>
                    <a:lnTo>
                      <a:pt x="12" y="6"/>
                    </a:lnTo>
                    <a:lnTo>
                      <a:pt x="10" y="8"/>
                    </a:lnTo>
                    <a:lnTo>
                      <a:pt x="10" y="12"/>
                    </a:lnTo>
                    <a:lnTo>
                      <a:pt x="10" y="14"/>
                    </a:lnTo>
                    <a:lnTo>
                      <a:pt x="10" y="16"/>
                    </a:lnTo>
                    <a:lnTo>
                      <a:pt x="12" y="18"/>
                    </a:lnTo>
                    <a:lnTo>
                      <a:pt x="14" y="20"/>
                    </a:lnTo>
                    <a:lnTo>
                      <a:pt x="18" y="26"/>
                    </a:lnTo>
                    <a:close/>
                    <a:moveTo>
                      <a:pt x="14" y="32"/>
                    </a:moveTo>
                    <a:lnTo>
                      <a:pt x="12" y="34"/>
                    </a:lnTo>
                    <a:lnTo>
                      <a:pt x="10" y="38"/>
                    </a:lnTo>
                    <a:lnTo>
                      <a:pt x="10" y="42"/>
                    </a:lnTo>
                    <a:lnTo>
                      <a:pt x="8" y="46"/>
                    </a:lnTo>
                    <a:lnTo>
                      <a:pt x="10" y="50"/>
                    </a:lnTo>
                    <a:lnTo>
                      <a:pt x="12" y="54"/>
                    </a:lnTo>
                    <a:lnTo>
                      <a:pt x="14" y="56"/>
                    </a:lnTo>
                    <a:lnTo>
                      <a:pt x="18" y="58"/>
                    </a:lnTo>
                    <a:lnTo>
                      <a:pt x="22" y="56"/>
                    </a:lnTo>
                    <a:lnTo>
                      <a:pt x="24" y="54"/>
                    </a:lnTo>
                    <a:lnTo>
                      <a:pt x="26" y="52"/>
                    </a:lnTo>
                    <a:lnTo>
                      <a:pt x="26" y="48"/>
                    </a:lnTo>
                    <a:lnTo>
                      <a:pt x="26" y="46"/>
                    </a:lnTo>
                    <a:lnTo>
                      <a:pt x="24" y="44"/>
                    </a:lnTo>
                    <a:lnTo>
                      <a:pt x="22" y="40"/>
                    </a:lnTo>
                    <a:lnTo>
                      <a:pt x="18" y="36"/>
                    </a:lnTo>
                    <a:lnTo>
                      <a:pt x="14" y="32"/>
                    </a:lnTo>
                    <a:close/>
                  </a:path>
                </a:pathLst>
              </a:custGeom>
              <a:solidFill>
                <a:srgbClr val="000000"/>
              </a:solidFill>
              <a:ln w="0">
                <a:solidFill>
                  <a:srgbClr val="000000"/>
                </a:solidFill>
                <a:round/>
                <a:headEnd/>
                <a:tailEnd/>
              </a:ln>
            </p:spPr>
            <p:txBody>
              <a:bodyPr/>
              <a:lstStyle/>
              <a:p>
                <a:endParaRPr lang="en-CA"/>
              </a:p>
            </p:txBody>
          </p:sp>
          <p:sp>
            <p:nvSpPr>
              <p:cNvPr id="15456" name="Freeform 356"/>
              <p:cNvSpPr>
                <a:spLocks noEditPoints="1"/>
              </p:cNvSpPr>
              <p:nvPr/>
            </p:nvSpPr>
            <p:spPr bwMode="auto">
              <a:xfrm>
                <a:off x="2724" y="2354"/>
                <a:ext cx="38" cy="60"/>
              </a:xfrm>
              <a:custGeom>
                <a:avLst/>
                <a:gdLst>
                  <a:gd name="T0" fmla="*/ 36 w 38"/>
                  <a:gd name="T1" fmla="*/ 0 h 60"/>
                  <a:gd name="T2" fmla="*/ 36 w 38"/>
                  <a:gd name="T3" fmla="*/ 2 h 60"/>
                  <a:gd name="T4" fmla="*/ 30 w 38"/>
                  <a:gd name="T5" fmla="*/ 2 h 60"/>
                  <a:gd name="T6" fmla="*/ 26 w 38"/>
                  <a:gd name="T7" fmla="*/ 4 h 60"/>
                  <a:gd name="T8" fmla="*/ 24 w 38"/>
                  <a:gd name="T9" fmla="*/ 6 h 60"/>
                  <a:gd name="T10" fmla="*/ 20 w 38"/>
                  <a:gd name="T11" fmla="*/ 10 h 60"/>
                  <a:gd name="T12" fmla="*/ 16 w 38"/>
                  <a:gd name="T13" fmla="*/ 12 h 60"/>
                  <a:gd name="T14" fmla="*/ 14 w 38"/>
                  <a:gd name="T15" fmla="*/ 16 h 60"/>
                  <a:gd name="T16" fmla="*/ 12 w 38"/>
                  <a:gd name="T17" fmla="*/ 22 h 60"/>
                  <a:gd name="T18" fmla="*/ 10 w 38"/>
                  <a:gd name="T19" fmla="*/ 26 h 60"/>
                  <a:gd name="T20" fmla="*/ 16 w 38"/>
                  <a:gd name="T21" fmla="*/ 24 h 60"/>
                  <a:gd name="T22" fmla="*/ 22 w 38"/>
                  <a:gd name="T23" fmla="*/ 22 h 60"/>
                  <a:gd name="T24" fmla="*/ 28 w 38"/>
                  <a:gd name="T25" fmla="*/ 24 h 60"/>
                  <a:gd name="T26" fmla="*/ 32 w 38"/>
                  <a:gd name="T27" fmla="*/ 28 h 60"/>
                  <a:gd name="T28" fmla="*/ 36 w 38"/>
                  <a:gd name="T29" fmla="*/ 32 h 60"/>
                  <a:gd name="T30" fmla="*/ 38 w 38"/>
                  <a:gd name="T31" fmla="*/ 40 h 60"/>
                  <a:gd name="T32" fmla="*/ 36 w 38"/>
                  <a:gd name="T33" fmla="*/ 46 h 60"/>
                  <a:gd name="T34" fmla="*/ 32 w 38"/>
                  <a:gd name="T35" fmla="*/ 52 h 60"/>
                  <a:gd name="T36" fmla="*/ 28 w 38"/>
                  <a:gd name="T37" fmla="*/ 56 h 60"/>
                  <a:gd name="T38" fmla="*/ 24 w 38"/>
                  <a:gd name="T39" fmla="*/ 60 h 60"/>
                  <a:gd name="T40" fmla="*/ 18 w 38"/>
                  <a:gd name="T41" fmla="*/ 60 h 60"/>
                  <a:gd name="T42" fmla="*/ 14 w 38"/>
                  <a:gd name="T43" fmla="*/ 60 h 60"/>
                  <a:gd name="T44" fmla="*/ 8 w 38"/>
                  <a:gd name="T45" fmla="*/ 56 h 60"/>
                  <a:gd name="T46" fmla="*/ 4 w 38"/>
                  <a:gd name="T47" fmla="*/ 50 h 60"/>
                  <a:gd name="T48" fmla="*/ 2 w 38"/>
                  <a:gd name="T49" fmla="*/ 44 h 60"/>
                  <a:gd name="T50" fmla="*/ 0 w 38"/>
                  <a:gd name="T51" fmla="*/ 36 h 60"/>
                  <a:gd name="T52" fmla="*/ 2 w 38"/>
                  <a:gd name="T53" fmla="*/ 28 h 60"/>
                  <a:gd name="T54" fmla="*/ 4 w 38"/>
                  <a:gd name="T55" fmla="*/ 22 h 60"/>
                  <a:gd name="T56" fmla="*/ 8 w 38"/>
                  <a:gd name="T57" fmla="*/ 14 h 60"/>
                  <a:gd name="T58" fmla="*/ 12 w 38"/>
                  <a:gd name="T59" fmla="*/ 10 h 60"/>
                  <a:gd name="T60" fmla="*/ 18 w 38"/>
                  <a:gd name="T61" fmla="*/ 4 h 60"/>
                  <a:gd name="T62" fmla="*/ 24 w 38"/>
                  <a:gd name="T63" fmla="*/ 2 h 60"/>
                  <a:gd name="T64" fmla="*/ 28 w 38"/>
                  <a:gd name="T65" fmla="*/ 0 h 60"/>
                  <a:gd name="T66" fmla="*/ 34 w 38"/>
                  <a:gd name="T67" fmla="*/ 0 h 60"/>
                  <a:gd name="T68" fmla="*/ 36 w 38"/>
                  <a:gd name="T69" fmla="*/ 0 h 60"/>
                  <a:gd name="T70" fmla="*/ 10 w 38"/>
                  <a:gd name="T71" fmla="*/ 30 h 60"/>
                  <a:gd name="T72" fmla="*/ 8 w 38"/>
                  <a:gd name="T73" fmla="*/ 36 h 60"/>
                  <a:gd name="T74" fmla="*/ 8 w 38"/>
                  <a:gd name="T75" fmla="*/ 40 h 60"/>
                  <a:gd name="T76" fmla="*/ 10 w 38"/>
                  <a:gd name="T77" fmla="*/ 44 h 60"/>
                  <a:gd name="T78" fmla="*/ 10 w 38"/>
                  <a:gd name="T79" fmla="*/ 48 h 60"/>
                  <a:gd name="T80" fmla="*/ 12 w 38"/>
                  <a:gd name="T81" fmla="*/ 52 h 60"/>
                  <a:gd name="T82" fmla="*/ 14 w 38"/>
                  <a:gd name="T83" fmla="*/ 56 h 60"/>
                  <a:gd name="T84" fmla="*/ 16 w 38"/>
                  <a:gd name="T85" fmla="*/ 56 h 60"/>
                  <a:gd name="T86" fmla="*/ 20 w 38"/>
                  <a:gd name="T87" fmla="*/ 58 h 60"/>
                  <a:gd name="T88" fmla="*/ 24 w 38"/>
                  <a:gd name="T89" fmla="*/ 56 h 60"/>
                  <a:gd name="T90" fmla="*/ 26 w 38"/>
                  <a:gd name="T91" fmla="*/ 54 h 60"/>
                  <a:gd name="T92" fmla="*/ 28 w 38"/>
                  <a:gd name="T93" fmla="*/ 50 h 60"/>
                  <a:gd name="T94" fmla="*/ 28 w 38"/>
                  <a:gd name="T95" fmla="*/ 44 h 60"/>
                  <a:gd name="T96" fmla="*/ 28 w 38"/>
                  <a:gd name="T97" fmla="*/ 38 h 60"/>
                  <a:gd name="T98" fmla="*/ 26 w 38"/>
                  <a:gd name="T99" fmla="*/ 32 h 60"/>
                  <a:gd name="T100" fmla="*/ 22 w 38"/>
                  <a:gd name="T101" fmla="*/ 28 h 60"/>
                  <a:gd name="T102" fmla="*/ 18 w 38"/>
                  <a:gd name="T103" fmla="*/ 26 h 60"/>
                  <a:gd name="T104" fmla="*/ 16 w 38"/>
                  <a:gd name="T105" fmla="*/ 26 h 60"/>
                  <a:gd name="T106" fmla="*/ 14 w 38"/>
                  <a:gd name="T107" fmla="*/ 28 h 60"/>
                  <a:gd name="T108" fmla="*/ 12 w 38"/>
                  <a:gd name="T109" fmla="*/ 28 h 60"/>
                  <a:gd name="T110" fmla="*/ 10 w 38"/>
                  <a:gd name="T111" fmla="*/ 30 h 6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8"/>
                  <a:gd name="T169" fmla="*/ 0 h 60"/>
                  <a:gd name="T170" fmla="*/ 38 w 38"/>
                  <a:gd name="T171" fmla="*/ 60 h 6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8" h="60">
                    <a:moveTo>
                      <a:pt x="36" y="0"/>
                    </a:moveTo>
                    <a:lnTo>
                      <a:pt x="36" y="2"/>
                    </a:lnTo>
                    <a:lnTo>
                      <a:pt x="30" y="2"/>
                    </a:lnTo>
                    <a:lnTo>
                      <a:pt x="26" y="4"/>
                    </a:lnTo>
                    <a:lnTo>
                      <a:pt x="24" y="6"/>
                    </a:lnTo>
                    <a:lnTo>
                      <a:pt x="20" y="10"/>
                    </a:lnTo>
                    <a:lnTo>
                      <a:pt x="16" y="12"/>
                    </a:lnTo>
                    <a:lnTo>
                      <a:pt x="14" y="16"/>
                    </a:lnTo>
                    <a:lnTo>
                      <a:pt x="12" y="22"/>
                    </a:lnTo>
                    <a:lnTo>
                      <a:pt x="10" y="26"/>
                    </a:lnTo>
                    <a:lnTo>
                      <a:pt x="16" y="24"/>
                    </a:lnTo>
                    <a:lnTo>
                      <a:pt x="22" y="22"/>
                    </a:lnTo>
                    <a:lnTo>
                      <a:pt x="28" y="24"/>
                    </a:lnTo>
                    <a:lnTo>
                      <a:pt x="32" y="28"/>
                    </a:lnTo>
                    <a:lnTo>
                      <a:pt x="36" y="32"/>
                    </a:lnTo>
                    <a:lnTo>
                      <a:pt x="38" y="40"/>
                    </a:lnTo>
                    <a:lnTo>
                      <a:pt x="36" y="46"/>
                    </a:lnTo>
                    <a:lnTo>
                      <a:pt x="32" y="52"/>
                    </a:lnTo>
                    <a:lnTo>
                      <a:pt x="28" y="56"/>
                    </a:lnTo>
                    <a:lnTo>
                      <a:pt x="24" y="60"/>
                    </a:lnTo>
                    <a:lnTo>
                      <a:pt x="18" y="60"/>
                    </a:lnTo>
                    <a:lnTo>
                      <a:pt x="14" y="60"/>
                    </a:lnTo>
                    <a:lnTo>
                      <a:pt x="8" y="56"/>
                    </a:lnTo>
                    <a:lnTo>
                      <a:pt x="4" y="50"/>
                    </a:lnTo>
                    <a:lnTo>
                      <a:pt x="2" y="44"/>
                    </a:lnTo>
                    <a:lnTo>
                      <a:pt x="0" y="36"/>
                    </a:lnTo>
                    <a:lnTo>
                      <a:pt x="2" y="28"/>
                    </a:lnTo>
                    <a:lnTo>
                      <a:pt x="4" y="22"/>
                    </a:lnTo>
                    <a:lnTo>
                      <a:pt x="8" y="14"/>
                    </a:lnTo>
                    <a:lnTo>
                      <a:pt x="12" y="10"/>
                    </a:lnTo>
                    <a:lnTo>
                      <a:pt x="18" y="4"/>
                    </a:lnTo>
                    <a:lnTo>
                      <a:pt x="24" y="2"/>
                    </a:lnTo>
                    <a:lnTo>
                      <a:pt x="28" y="0"/>
                    </a:lnTo>
                    <a:lnTo>
                      <a:pt x="34" y="0"/>
                    </a:lnTo>
                    <a:lnTo>
                      <a:pt x="36" y="0"/>
                    </a:lnTo>
                    <a:close/>
                    <a:moveTo>
                      <a:pt x="10" y="30"/>
                    </a:moveTo>
                    <a:lnTo>
                      <a:pt x="8" y="36"/>
                    </a:lnTo>
                    <a:lnTo>
                      <a:pt x="8" y="40"/>
                    </a:lnTo>
                    <a:lnTo>
                      <a:pt x="10" y="44"/>
                    </a:lnTo>
                    <a:lnTo>
                      <a:pt x="10" y="48"/>
                    </a:lnTo>
                    <a:lnTo>
                      <a:pt x="12" y="52"/>
                    </a:lnTo>
                    <a:lnTo>
                      <a:pt x="14" y="56"/>
                    </a:lnTo>
                    <a:lnTo>
                      <a:pt x="16" y="56"/>
                    </a:lnTo>
                    <a:lnTo>
                      <a:pt x="20" y="58"/>
                    </a:lnTo>
                    <a:lnTo>
                      <a:pt x="24" y="56"/>
                    </a:lnTo>
                    <a:lnTo>
                      <a:pt x="26" y="54"/>
                    </a:lnTo>
                    <a:lnTo>
                      <a:pt x="28" y="50"/>
                    </a:lnTo>
                    <a:lnTo>
                      <a:pt x="28" y="44"/>
                    </a:lnTo>
                    <a:lnTo>
                      <a:pt x="28" y="38"/>
                    </a:lnTo>
                    <a:lnTo>
                      <a:pt x="26" y="32"/>
                    </a:lnTo>
                    <a:lnTo>
                      <a:pt x="22" y="28"/>
                    </a:lnTo>
                    <a:lnTo>
                      <a:pt x="18" y="26"/>
                    </a:lnTo>
                    <a:lnTo>
                      <a:pt x="16" y="26"/>
                    </a:lnTo>
                    <a:lnTo>
                      <a:pt x="14" y="28"/>
                    </a:lnTo>
                    <a:lnTo>
                      <a:pt x="12" y="28"/>
                    </a:lnTo>
                    <a:lnTo>
                      <a:pt x="10" y="30"/>
                    </a:lnTo>
                    <a:close/>
                  </a:path>
                </a:pathLst>
              </a:custGeom>
              <a:solidFill>
                <a:srgbClr val="000000"/>
              </a:solidFill>
              <a:ln w="0">
                <a:solidFill>
                  <a:srgbClr val="000000"/>
                </a:solidFill>
                <a:round/>
                <a:headEnd/>
                <a:tailEnd/>
              </a:ln>
            </p:spPr>
            <p:txBody>
              <a:bodyPr/>
              <a:lstStyle/>
              <a:p>
                <a:endParaRPr lang="en-CA"/>
              </a:p>
            </p:txBody>
          </p:sp>
          <p:sp>
            <p:nvSpPr>
              <p:cNvPr id="15457" name="Rectangle 357"/>
              <p:cNvSpPr>
                <a:spLocks noChangeArrowheads="1"/>
              </p:cNvSpPr>
              <p:nvPr/>
            </p:nvSpPr>
            <p:spPr bwMode="auto">
              <a:xfrm>
                <a:off x="2784" y="2336"/>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458" name="Freeform 358"/>
              <p:cNvSpPr>
                <a:spLocks noEditPoints="1"/>
              </p:cNvSpPr>
              <p:nvPr/>
            </p:nvSpPr>
            <p:spPr bwMode="auto">
              <a:xfrm>
                <a:off x="2932" y="2354"/>
                <a:ext cx="36" cy="60"/>
              </a:xfrm>
              <a:custGeom>
                <a:avLst/>
                <a:gdLst>
                  <a:gd name="T0" fmla="*/ 0 w 36"/>
                  <a:gd name="T1" fmla="*/ 30 h 60"/>
                  <a:gd name="T2" fmla="*/ 2 w 36"/>
                  <a:gd name="T3" fmla="*/ 22 h 60"/>
                  <a:gd name="T4" fmla="*/ 4 w 36"/>
                  <a:gd name="T5" fmla="*/ 14 h 60"/>
                  <a:gd name="T6" fmla="*/ 6 w 36"/>
                  <a:gd name="T7" fmla="*/ 8 h 60"/>
                  <a:gd name="T8" fmla="*/ 12 w 36"/>
                  <a:gd name="T9" fmla="*/ 2 h 60"/>
                  <a:gd name="T10" fmla="*/ 14 w 36"/>
                  <a:gd name="T11" fmla="*/ 0 h 60"/>
                  <a:gd name="T12" fmla="*/ 18 w 36"/>
                  <a:gd name="T13" fmla="*/ 0 h 60"/>
                  <a:gd name="T14" fmla="*/ 24 w 36"/>
                  <a:gd name="T15" fmla="*/ 0 h 60"/>
                  <a:gd name="T16" fmla="*/ 26 w 36"/>
                  <a:gd name="T17" fmla="*/ 2 h 60"/>
                  <a:gd name="T18" fmla="*/ 30 w 36"/>
                  <a:gd name="T19" fmla="*/ 6 h 60"/>
                  <a:gd name="T20" fmla="*/ 34 w 36"/>
                  <a:gd name="T21" fmla="*/ 14 h 60"/>
                  <a:gd name="T22" fmla="*/ 36 w 36"/>
                  <a:gd name="T23" fmla="*/ 20 h 60"/>
                  <a:gd name="T24" fmla="*/ 36 w 36"/>
                  <a:gd name="T25" fmla="*/ 30 h 60"/>
                  <a:gd name="T26" fmla="*/ 36 w 36"/>
                  <a:gd name="T27" fmla="*/ 38 h 60"/>
                  <a:gd name="T28" fmla="*/ 34 w 36"/>
                  <a:gd name="T29" fmla="*/ 46 h 60"/>
                  <a:gd name="T30" fmla="*/ 30 w 36"/>
                  <a:gd name="T31" fmla="*/ 52 h 60"/>
                  <a:gd name="T32" fmla="*/ 26 w 36"/>
                  <a:gd name="T33" fmla="*/ 58 h 60"/>
                  <a:gd name="T34" fmla="*/ 22 w 36"/>
                  <a:gd name="T35" fmla="*/ 60 h 60"/>
                  <a:gd name="T36" fmla="*/ 18 w 36"/>
                  <a:gd name="T37" fmla="*/ 60 h 60"/>
                  <a:gd name="T38" fmla="*/ 14 w 36"/>
                  <a:gd name="T39" fmla="*/ 60 h 60"/>
                  <a:gd name="T40" fmla="*/ 8 w 36"/>
                  <a:gd name="T41" fmla="*/ 56 h 60"/>
                  <a:gd name="T42" fmla="*/ 6 w 36"/>
                  <a:gd name="T43" fmla="*/ 50 h 60"/>
                  <a:gd name="T44" fmla="*/ 2 w 36"/>
                  <a:gd name="T45" fmla="*/ 42 h 60"/>
                  <a:gd name="T46" fmla="*/ 0 w 36"/>
                  <a:gd name="T47" fmla="*/ 30 h 60"/>
                  <a:gd name="T48" fmla="*/ 8 w 36"/>
                  <a:gd name="T49" fmla="*/ 32 h 60"/>
                  <a:gd name="T50" fmla="*/ 10 w 36"/>
                  <a:gd name="T51" fmla="*/ 42 h 60"/>
                  <a:gd name="T52" fmla="*/ 12 w 36"/>
                  <a:gd name="T53" fmla="*/ 52 h 60"/>
                  <a:gd name="T54" fmla="*/ 14 w 36"/>
                  <a:gd name="T55" fmla="*/ 54 h 60"/>
                  <a:gd name="T56" fmla="*/ 16 w 36"/>
                  <a:gd name="T57" fmla="*/ 56 h 60"/>
                  <a:gd name="T58" fmla="*/ 18 w 36"/>
                  <a:gd name="T59" fmla="*/ 58 h 60"/>
                  <a:gd name="T60" fmla="*/ 20 w 36"/>
                  <a:gd name="T61" fmla="*/ 56 h 60"/>
                  <a:gd name="T62" fmla="*/ 24 w 36"/>
                  <a:gd name="T63" fmla="*/ 56 h 60"/>
                  <a:gd name="T64" fmla="*/ 26 w 36"/>
                  <a:gd name="T65" fmla="*/ 52 h 60"/>
                  <a:gd name="T66" fmla="*/ 26 w 36"/>
                  <a:gd name="T67" fmla="*/ 48 h 60"/>
                  <a:gd name="T68" fmla="*/ 28 w 36"/>
                  <a:gd name="T69" fmla="*/ 40 h 60"/>
                  <a:gd name="T70" fmla="*/ 28 w 36"/>
                  <a:gd name="T71" fmla="*/ 28 h 60"/>
                  <a:gd name="T72" fmla="*/ 28 w 36"/>
                  <a:gd name="T73" fmla="*/ 18 h 60"/>
                  <a:gd name="T74" fmla="*/ 26 w 36"/>
                  <a:gd name="T75" fmla="*/ 12 h 60"/>
                  <a:gd name="T76" fmla="*/ 26 w 36"/>
                  <a:gd name="T77" fmla="*/ 6 h 60"/>
                  <a:gd name="T78" fmla="*/ 22 w 36"/>
                  <a:gd name="T79" fmla="*/ 4 h 60"/>
                  <a:gd name="T80" fmla="*/ 22 w 36"/>
                  <a:gd name="T81" fmla="*/ 4 h 60"/>
                  <a:gd name="T82" fmla="*/ 18 w 36"/>
                  <a:gd name="T83" fmla="*/ 2 h 60"/>
                  <a:gd name="T84" fmla="*/ 16 w 36"/>
                  <a:gd name="T85" fmla="*/ 4 h 60"/>
                  <a:gd name="T86" fmla="*/ 14 w 36"/>
                  <a:gd name="T87" fmla="*/ 6 h 60"/>
                  <a:gd name="T88" fmla="*/ 12 w 36"/>
                  <a:gd name="T89" fmla="*/ 10 h 60"/>
                  <a:gd name="T90" fmla="*/ 10 w 36"/>
                  <a:gd name="T91" fmla="*/ 16 h 60"/>
                  <a:gd name="T92" fmla="*/ 8 w 36"/>
                  <a:gd name="T93" fmla="*/ 24 h 60"/>
                  <a:gd name="T94" fmla="*/ 8 w 36"/>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2" y="22"/>
                    </a:lnTo>
                    <a:lnTo>
                      <a:pt x="4" y="14"/>
                    </a:lnTo>
                    <a:lnTo>
                      <a:pt x="6" y="8"/>
                    </a:lnTo>
                    <a:lnTo>
                      <a:pt x="12" y="2"/>
                    </a:lnTo>
                    <a:lnTo>
                      <a:pt x="14" y="0"/>
                    </a:lnTo>
                    <a:lnTo>
                      <a:pt x="18" y="0"/>
                    </a:lnTo>
                    <a:lnTo>
                      <a:pt x="24" y="0"/>
                    </a:lnTo>
                    <a:lnTo>
                      <a:pt x="26" y="2"/>
                    </a:lnTo>
                    <a:lnTo>
                      <a:pt x="30" y="6"/>
                    </a:lnTo>
                    <a:lnTo>
                      <a:pt x="34" y="14"/>
                    </a:lnTo>
                    <a:lnTo>
                      <a:pt x="36" y="20"/>
                    </a:lnTo>
                    <a:lnTo>
                      <a:pt x="36" y="30"/>
                    </a:lnTo>
                    <a:lnTo>
                      <a:pt x="36" y="38"/>
                    </a:lnTo>
                    <a:lnTo>
                      <a:pt x="34" y="46"/>
                    </a:lnTo>
                    <a:lnTo>
                      <a:pt x="30" y="52"/>
                    </a:lnTo>
                    <a:lnTo>
                      <a:pt x="26" y="58"/>
                    </a:lnTo>
                    <a:lnTo>
                      <a:pt x="22" y="60"/>
                    </a:lnTo>
                    <a:lnTo>
                      <a:pt x="18" y="60"/>
                    </a:lnTo>
                    <a:lnTo>
                      <a:pt x="14" y="60"/>
                    </a:lnTo>
                    <a:lnTo>
                      <a:pt x="8" y="56"/>
                    </a:lnTo>
                    <a:lnTo>
                      <a:pt x="6" y="50"/>
                    </a:lnTo>
                    <a:lnTo>
                      <a:pt x="2" y="42"/>
                    </a:lnTo>
                    <a:lnTo>
                      <a:pt x="0" y="30"/>
                    </a:lnTo>
                    <a:close/>
                    <a:moveTo>
                      <a:pt x="8" y="32"/>
                    </a:moveTo>
                    <a:lnTo>
                      <a:pt x="10" y="42"/>
                    </a:lnTo>
                    <a:lnTo>
                      <a:pt x="12" y="52"/>
                    </a:lnTo>
                    <a:lnTo>
                      <a:pt x="14" y="54"/>
                    </a:lnTo>
                    <a:lnTo>
                      <a:pt x="16" y="56"/>
                    </a:lnTo>
                    <a:lnTo>
                      <a:pt x="18" y="58"/>
                    </a:lnTo>
                    <a:lnTo>
                      <a:pt x="20" y="56"/>
                    </a:lnTo>
                    <a:lnTo>
                      <a:pt x="24" y="56"/>
                    </a:lnTo>
                    <a:lnTo>
                      <a:pt x="26" y="52"/>
                    </a:lnTo>
                    <a:lnTo>
                      <a:pt x="26" y="48"/>
                    </a:lnTo>
                    <a:lnTo>
                      <a:pt x="28" y="40"/>
                    </a:lnTo>
                    <a:lnTo>
                      <a:pt x="28" y="28"/>
                    </a:lnTo>
                    <a:lnTo>
                      <a:pt x="28" y="18"/>
                    </a:lnTo>
                    <a:lnTo>
                      <a:pt x="26" y="12"/>
                    </a:lnTo>
                    <a:lnTo>
                      <a:pt x="26" y="6"/>
                    </a:lnTo>
                    <a:lnTo>
                      <a:pt x="22" y="4"/>
                    </a:lnTo>
                    <a:lnTo>
                      <a:pt x="18" y="2"/>
                    </a:lnTo>
                    <a:lnTo>
                      <a:pt x="16" y="4"/>
                    </a:lnTo>
                    <a:lnTo>
                      <a:pt x="14" y="6"/>
                    </a:lnTo>
                    <a:lnTo>
                      <a:pt x="12" y="10"/>
                    </a:lnTo>
                    <a:lnTo>
                      <a:pt x="10" y="16"/>
                    </a:lnTo>
                    <a:lnTo>
                      <a:pt x="8" y="24"/>
                    </a:lnTo>
                    <a:lnTo>
                      <a:pt x="8" y="32"/>
                    </a:lnTo>
                    <a:close/>
                  </a:path>
                </a:pathLst>
              </a:custGeom>
              <a:solidFill>
                <a:srgbClr val="000000"/>
              </a:solidFill>
              <a:ln w="0">
                <a:solidFill>
                  <a:srgbClr val="000000"/>
                </a:solidFill>
                <a:round/>
                <a:headEnd/>
                <a:tailEnd/>
              </a:ln>
            </p:spPr>
            <p:txBody>
              <a:bodyPr/>
              <a:lstStyle/>
              <a:p>
                <a:endParaRPr lang="en-CA"/>
              </a:p>
            </p:txBody>
          </p:sp>
          <p:sp>
            <p:nvSpPr>
              <p:cNvPr id="15459" name="Rectangle 359"/>
              <p:cNvSpPr>
                <a:spLocks noChangeArrowheads="1"/>
              </p:cNvSpPr>
              <p:nvPr/>
            </p:nvSpPr>
            <p:spPr bwMode="auto">
              <a:xfrm>
                <a:off x="3080" y="2336"/>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460" name="Freeform 360"/>
              <p:cNvSpPr>
                <a:spLocks noEditPoints="1"/>
              </p:cNvSpPr>
              <p:nvPr/>
            </p:nvSpPr>
            <p:spPr bwMode="auto">
              <a:xfrm>
                <a:off x="3226" y="2354"/>
                <a:ext cx="38" cy="60"/>
              </a:xfrm>
              <a:custGeom>
                <a:avLst/>
                <a:gdLst>
                  <a:gd name="T0" fmla="*/ 36 w 38"/>
                  <a:gd name="T1" fmla="*/ 0 h 60"/>
                  <a:gd name="T2" fmla="*/ 36 w 38"/>
                  <a:gd name="T3" fmla="*/ 2 h 60"/>
                  <a:gd name="T4" fmla="*/ 32 w 38"/>
                  <a:gd name="T5" fmla="*/ 2 h 60"/>
                  <a:gd name="T6" fmla="*/ 28 w 38"/>
                  <a:gd name="T7" fmla="*/ 4 h 60"/>
                  <a:gd name="T8" fmla="*/ 24 w 38"/>
                  <a:gd name="T9" fmla="*/ 6 h 60"/>
                  <a:gd name="T10" fmla="*/ 20 w 38"/>
                  <a:gd name="T11" fmla="*/ 10 h 60"/>
                  <a:gd name="T12" fmla="*/ 18 w 38"/>
                  <a:gd name="T13" fmla="*/ 12 h 60"/>
                  <a:gd name="T14" fmla="*/ 14 w 38"/>
                  <a:gd name="T15" fmla="*/ 16 h 60"/>
                  <a:gd name="T16" fmla="*/ 12 w 38"/>
                  <a:gd name="T17" fmla="*/ 22 h 60"/>
                  <a:gd name="T18" fmla="*/ 10 w 38"/>
                  <a:gd name="T19" fmla="*/ 26 h 60"/>
                  <a:gd name="T20" fmla="*/ 16 w 38"/>
                  <a:gd name="T21" fmla="*/ 24 h 60"/>
                  <a:gd name="T22" fmla="*/ 22 w 38"/>
                  <a:gd name="T23" fmla="*/ 22 h 60"/>
                  <a:gd name="T24" fmla="*/ 28 w 38"/>
                  <a:gd name="T25" fmla="*/ 24 h 60"/>
                  <a:gd name="T26" fmla="*/ 34 w 38"/>
                  <a:gd name="T27" fmla="*/ 28 h 60"/>
                  <a:gd name="T28" fmla="*/ 36 w 38"/>
                  <a:gd name="T29" fmla="*/ 32 h 60"/>
                  <a:gd name="T30" fmla="*/ 38 w 38"/>
                  <a:gd name="T31" fmla="*/ 40 h 60"/>
                  <a:gd name="T32" fmla="*/ 36 w 38"/>
                  <a:gd name="T33" fmla="*/ 46 h 60"/>
                  <a:gd name="T34" fmla="*/ 32 w 38"/>
                  <a:gd name="T35" fmla="*/ 52 h 60"/>
                  <a:gd name="T36" fmla="*/ 30 w 38"/>
                  <a:gd name="T37" fmla="*/ 56 h 60"/>
                  <a:gd name="T38" fmla="*/ 24 w 38"/>
                  <a:gd name="T39" fmla="*/ 60 h 60"/>
                  <a:gd name="T40" fmla="*/ 18 w 38"/>
                  <a:gd name="T41" fmla="*/ 60 h 60"/>
                  <a:gd name="T42" fmla="*/ 14 w 38"/>
                  <a:gd name="T43" fmla="*/ 60 h 60"/>
                  <a:gd name="T44" fmla="*/ 8 w 38"/>
                  <a:gd name="T45" fmla="*/ 56 h 60"/>
                  <a:gd name="T46" fmla="*/ 4 w 38"/>
                  <a:gd name="T47" fmla="*/ 50 h 60"/>
                  <a:gd name="T48" fmla="*/ 2 w 38"/>
                  <a:gd name="T49" fmla="*/ 44 h 60"/>
                  <a:gd name="T50" fmla="*/ 0 w 38"/>
                  <a:gd name="T51" fmla="*/ 36 h 60"/>
                  <a:gd name="T52" fmla="*/ 2 w 38"/>
                  <a:gd name="T53" fmla="*/ 28 h 60"/>
                  <a:gd name="T54" fmla="*/ 4 w 38"/>
                  <a:gd name="T55" fmla="*/ 22 h 60"/>
                  <a:gd name="T56" fmla="*/ 8 w 38"/>
                  <a:gd name="T57" fmla="*/ 14 h 60"/>
                  <a:gd name="T58" fmla="*/ 12 w 38"/>
                  <a:gd name="T59" fmla="*/ 10 h 60"/>
                  <a:gd name="T60" fmla="*/ 18 w 38"/>
                  <a:gd name="T61" fmla="*/ 4 h 60"/>
                  <a:gd name="T62" fmla="*/ 24 w 38"/>
                  <a:gd name="T63" fmla="*/ 2 h 60"/>
                  <a:gd name="T64" fmla="*/ 30 w 38"/>
                  <a:gd name="T65" fmla="*/ 0 h 60"/>
                  <a:gd name="T66" fmla="*/ 34 w 38"/>
                  <a:gd name="T67" fmla="*/ 0 h 60"/>
                  <a:gd name="T68" fmla="*/ 36 w 38"/>
                  <a:gd name="T69" fmla="*/ 0 h 60"/>
                  <a:gd name="T70" fmla="*/ 10 w 38"/>
                  <a:gd name="T71" fmla="*/ 30 h 60"/>
                  <a:gd name="T72" fmla="*/ 10 w 38"/>
                  <a:gd name="T73" fmla="*/ 36 h 60"/>
                  <a:gd name="T74" fmla="*/ 10 w 38"/>
                  <a:gd name="T75" fmla="*/ 40 h 60"/>
                  <a:gd name="T76" fmla="*/ 10 w 38"/>
                  <a:gd name="T77" fmla="*/ 44 h 60"/>
                  <a:gd name="T78" fmla="*/ 10 w 38"/>
                  <a:gd name="T79" fmla="*/ 48 h 60"/>
                  <a:gd name="T80" fmla="*/ 12 w 38"/>
                  <a:gd name="T81" fmla="*/ 52 h 60"/>
                  <a:gd name="T82" fmla="*/ 14 w 38"/>
                  <a:gd name="T83" fmla="*/ 56 h 60"/>
                  <a:gd name="T84" fmla="*/ 18 w 38"/>
                  <a:gd name="T85" fmla="*/ 56 h 60"/>
                  <a:gd name="T86" fmla="*/ 20 w 38"/>
                  <a:gd name="T87" fmla="*/ 58 h 60"/>
                  <a:gd name="T88" fmla="*/ 24 w 38"/>
                  <a:gd name="T89" fmla="*/ 56 h 60"/>
                  <a:gd name="T90" fmla="*/ 26 w 38"/>
                  <a:gd name="T91" fmla="*/ 54 h 60"/>
                  <a:gd name="T92" fmla="*/ 28 w 38"/>
                  <a:gd name="T93" fmla="*/ 50 h 60"/>
                  <a:gd name="T94" fmla="*/ 30 w 38"/>
                  <a:gd name="T95" fmla="*/ 44 h 60"/>
                  <a:gd name="T96" fmla="*/ 28 w 38"/>
                  <a:gd name="T97" fmla="*/ 38 h 60"/>
                  <a:gd name="T98" fmla="*/ 26 w 38"/>
                  <a:gd name="T99" fmla="*/ 32 h 60"/>
                  <a:gd name="T100" fmla="*/ 24 w 38"/>
                  <a:gd name="T101" fmla="*/ 28 h 60"/>
                  <a:gd name="T102" fmla="*/ 18 w 38"/>
                  <a:gd name="T103" fmla="*/ 26 h 60"/>
                  <a:gd name="T104" fmla="*/ 16 w 38"/>
                  <a:gd name="T105" fmla="*/ 26 h 60"/>
                  <a:gd name="T106" fmla="*/ 16 w 38"/>
                  <a:gd name="T107" fmla="*/ 28 h 60"/>
                  <a:gd name="T108" fmla="*/ 14 w 38"/>
                  <a:gd name="T109" fmla="*/ 28 h 60"/>
                  <a:gd name="T110" fmla="*/ 10 w 38"/>
                  <a:gd name="T111" fmla="*/ 30 h 6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8"/>
                  <a:gd name="T169" fmla="*/ 0 h 60"/>
                  <a:gd name="T170" fmla="*/ 38 w 38"/>
                  <a:gd name="T171" fmla="*/ 60 h 6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8" h="60">
                    <a:moveTo>
                      <a:pt x="36" y="0"/>
                    </a:moveTo>
                    <a:lnTo>
                      <a:pt x="36" y="2"/>
                    </a:lnTo>
                    <a:lnTo>
                      <a:pt x="32" y="2"/>
                    </a:lnTo>
                    <a:lnTo>
                      <a:pt x="28" y="4"/>
                    </a:lnTo>
                    <a:lnTo>
                      <a:pt x="24" y="6"/>
                    </a:lnTo>
                    <a:lnTo>
                      <a:pt x="20" y="10"/>
                    </a:lnTo>
                    <a:lnTo>
                      <a:pt x="18" y="12"/>
                    </a:lnTo>
                    <a:lnTo>
                      <a:pt x="14" y="16"/>
                    </a:lnTo>
                    <a:lnTo>
                      <a:pt x="12" y="22"/>
                    </a:lnTo>
                    <a:lnTo>
                      <a:pt x="10" y="26"/>
                    </a:lnTo>
                    <a:lnTo>
                      <a:pt x="16" y="24"/>
                    </a:lnTo>
                    <a:lnTo>
                      <a:pt x="22" y="22"/>
                    </a:lnTo>
                    <a:lnTo>
                      <a:pt x="28" y="24"/>
                    </a:lnTo>
                    <a:lnTo>
                      <a:pt x="34" y="28"/>
                    </a:lnTo>
                    <a:lnTo>
                      <a:pt x="36" y="32"/>
                    </a:lnTo>
                    <a:lnTo>
                      <a:pt x="38" y="40"/>
                    </a:lnTo>
                    <a:lnTo>
                      <a:pt x="36" y="46"/>
                    </a:lnTo>
                    <a:lnTo>
                      <a:pt x="32" y="52"/>
                    </a:lnTo>
                    <a:lnTo>
                      <a:pt x="30" y="56"/>
                    </a:lnTo>
                    <a:lnTo>
                      <a:pt x="24" y="60"/>
                    </a:lnTo>
                    <a:lnTo>
                      <a:pt x="18" y="60"/>
                    </a:lnTo>
                    <a:lnTo>
                      <a:pt x="14" y="60"/>
                    </a:lnTo>
                    <a:lnTo>
                      <a:pt x="8" y="56"/>
                    </a:lnTo>
                    <a:lnTo>
                      <a:pt x="4" y="50"/>
                    </a:lnTo>
                    <a:lnTo>
                      <a:pt x="2" y="44"/>
                    </a:lnTo>
                    <a:lnTo>
                      <a:pt x="0" y="36"/>
                    </a:lnTo>
                    <a:lnTo>
                      <a:pt x="2" y="28"/>
                    </a:lnTo>
                    <a:lnTo>
                      <a:pt x="4" y="22"/>
                    </a:lnTo>
                    <a:lnTo>
                      <a:pt x="8" y="14"/>
                    </a:lnTo>
                    <a:lnTo>
                      <a:pt x="12" y="10"/>
                    </a:lnTo>
                    <a:lnTo>
                      <a:pt x="18" y="4"/>
                    </a:lnTo>
                    <a:lnTo>
                      <a:pt x="24" y="2"/>
                    </a:lnTo>
                    <a:lnTo>
                      <a:pt x="30" y="0"/>
                    </a:lnTo>
                    <a:lnTo>
                      <a:pt x="34" y="0"/>
                    </a:lnTo>
                    <a:lnTo>
                      <a:pt x="36" y="0"/>
                    </a:lnTo>
                    <a:close/>
                    <a:moveTo>
                      <a:pt x="10" y="30"/>
                    </a:moveTo>
                    <a:lnTo>
                      <a:pt x="10" y="36"/>
                    </a:lnTo>
                    <a:lnTo>
                      <a:pt x="10" y="40"/>
                    </a:lnTo>
                    <a:lnTo>
                      <a:pt x="10" y="44"/>
                    </a:lnTo>
                    <a:lnTo>
                      <a:pt x="10" y="48"/>
                    </a:lnTo>
                    <a:lnTo>
                      <a:pt x="12" y="52"/>
                    </a:lnTo>
                    <a:lnTo>
                      <a:pt x="14" y="56"/>
                    </a:lnTo>
                    <a:lnTo>
                      <a:pt x="18" y="56"/>
                    </a:lnTo>
                    <a:lnTo>
                      <a:pt x="20" y="58"/>
                    </a:lnTo>
                    <a:lnTo>
                      <a:pt x="24" y="56"/>
                    </a:lnTo>
                    <a:lnTo>
                      <a:pt x="26" y="54"/>
                    </a:lnTo>
                    <a:lnTo>
                      <a:pt x="28" y="50"/>
                    </a:lnTo>
                    <a:lnTo>
                      <a:pt x="30" y="44"/>
                    </a:lnTo>
                    <a:lnTo>
                      <a:pt x="28" y="38"/>
                    </a:lnTo>
                    <a:lnTo>
                      <a:pt x="26" y="32"/>
                    </a:lnTo>
                    <a:lnTo>
                      <a:pt x="24" y="28"/>
                    </a:lnTo>
                    <a:lnTo>
                      <a:pt x="18" y="26"/>
                    </a:lnTo>
                    <a:lnTo>
                      <a:pt x="16" y="26"/>
                    </a:lnTo>
                    <a:lnTo>
                      <a:pt x="16" y="28"/>
                    </a:lnTo>
                    <a:lnTo>
                      <a:pt x="14" y="28"/>
                    </a:lnTo>
                    <a:lnTo>
                      <a:pt x="10" y="30"/>
                    </a:lnTo>
                    <a:close/>
                  </a:path>
                </a:pathLst>
              </a:custGeom>
              <a:solidFill>
                <a:srgbClr val="000000"/>
              </a:solidFill>
              <a:ln w="0">
                <a:solidFill>
                  <a:srgbClr val="000000"/>
                </a:solidFill>
                <a:round/>
                <a:headEnd/>
                <a:tailEnd/>
              </a:ln>
            </p:spPr>
            <p:txBody>
              <a:bodyPr/>
              <a:lstStyle/>
              <a:p>
                <a:endParaRPr lang="en-CA"/>
              </a:p>
            </p:txBody>
          </p:sp>
          <p:sp>
            <p:nvSpPr>
              <p:cNvPr id="15461" name="Rectangle 361"/>
              <p:cNvSpPr>
                <a:spLocks noChangeArrowheads="1"/>
              </p:cNvSpPr>
              <p:nvPr/>
            </p:nvSpPr>
            <p:spPr bwMode="auto">
              <a:xfrm>
                <a:off x="3528" y="2336"/>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462" name="Freeform 362"/>
              <p:cNvSpPr>
                <a:spLocks noEditPoints="1"/>
              </p:cNvSpPr>
              <p:nvPr/>
            </p:nvSpPr>
            <p:spPr bwMode="auto">
              <a:xfrm>
                <a:off x="3672" y="2354"/>
                <a:ext cx="34" cy="60"/>
              </a:xfrm>
              <a:custGeom>
                <a:avLst/>
                <a:gdLst>
                  <a:gd name="T0" fmla="*/ 6 w 34"/>
                  <a:gd name="T1" fmla="*/ 24 h 60"/>
                  <a:gd name="T2" fmla="*/ 2 w 34"/>
                  <a:gd name="T3" fmla="*/ 18 h 60"/>
                  <a:gd name="T4" fmla="*/ 2 w 34"/>
                  <a:gd name="T5" fmla="*/ 8 h 60"/>
                  <a:gd name="T6" fmla="*/ 12 w 34"/>
                  <a:gd name="T7" fmla="*/ 0 h 60"/>
                  <a:gd name="T8" fmla="*/ 24 w 34"/>
                  <a:gd name="T9" fmla="*/ 0 h 60"/>
                  <a:gd name="T10" fmla="*/ 32 w 34"/>
                  <a:gd name="T11" fmla="*/ 8 h 60"/>
                  <a:gd name="T12" fmla="*/ 34 w 34"/>
                  <a:gd name="T13" fmla="*/ 16 h 60"/>
                  <a:gd name="T14" fmla="*/ 28 w 34"/>
                  <a:gd name="T15" fmla="*/ 22 h 60"/>
                  <a:gd name="T16" fmla="*/ 28 w 34"/>
                  <a:gd name="T17" fmla="*/ 32 h 60"/>
                  <a:gd name="T18" fmla="*/ 34 w 34"/>
                  <a:gd name="T19" fmla="*/ 40 h 60"/>
                  <a:gd name="T20" fmla="*/ 34 w 34"/>
                  <a:gd name="T21" fmla="*/ 52 h 60"/>
                  <a:gd name="T22" fmla="*/ 24 w 34"/>
                  <a:gd name="T23" fmla="*/ 60 h 60"/>
                  <a:gd name="T24" fmla="*/ 12 w 34"/>
                  <a:gd name="T25" fmla="*/ 60 h 60"/>
                  <a:gd name="T26" fmla="*/ 4 w 34"/>
                  <a:gd name="T27" fmla="*/ 56 h 60"/>
                  <a:gd name="T28" fmla="*/ 0 w 34"/>
                  <a:gd name="T29" fmla="*/ 46 h 60"/>
                  <a:gd name="T30" fmla="*/ 4 w 34"/>
                  <a:gd name="T31" fmla="*/ 38 h 60"/>
                  <a:gd name="T32" fmla="*/ 12 w 34"/>
                  <a:gd name="T33" fmla="*/ 30 h 60"/>
                  <a:gd name="T34" fmla="*/ 22 w 34"/>
                  <a:gd name="T35" fmla="*/ 22 h 60"/>
                  <a:gd name="T36" fmla="*/ 26 w 34"/>
                  <a:gd name="T37" fmla="*/ 16 h 60"/>
                  <a:gd name="T38" fmla="*/ 24 w 34"/>
                  <a:gd name="T39" fmla="*/ 8 h 60"/>
                  <a:gd name="T40" fmla="*/ 20 w 34"/>
                  <a:gd name="T41" fmla="*/ 4 h 60"/>
                  <a:gd name="T42" fmla="*/ 14 w 34"/>
                  <a:gd name="T43" fmla="*/ 4 h 60"/>
                  <a:gd name="T44" fmla="*/ 10 w 34"/>
                  <a:gd name="T45" fmla="*/ 8 h 60"/>
                  <a:gd name="T46" fmla="*/ 10 w 34"/>
                  <a:gd name="T47" fmla="*/ 14 h 60"/>
                  <a:gd name="T48" fmla="*/ 12 w 34"/>
                  <a:gd name="T49" fmla="*/ 18 h 60"/>
                  <a:gd name="T50" fmla="*/ 20 w 34"/>
                  <a:gd name="T51" fmla="*/ 26 h 60"/>
                  <a:gd name="T52" fmla="*/ 12 w 34"/>
                  <a:gd name="T53" fmla="*/ 34 h 60"/>
                  <a:gd name="T54" fmla="*/ 10 w 34"/>
                  <a:gd name="T55" fmla="*/ 42 h 60"/>
                  <a:gd name="T56" fmla="*/ 10 w 34"/>
                  <a:gd name="T57" fmla="*/ 50 h 60"/>
                  <a:gd name="T58" fmla="*/ 14 w 34"/>
                  <a:gd name="T59" fmla="*/ 56 h 60"/>
                  <a:gd name="T60" fmla="*/ 22 w 34"/>
                  <a:gd name="T61" fmla="*/ 56 h 60"/>
                  <a:gd name="T62" fmla="*/ 26 w 34"/>
                  <a:gd name="T63" fmla="*/ 52 h 60"/>
                  <a:gd name="T64" fmla="*/ 26 w 34"/>
                  <a:gd name="T65" fmla="*/ 46 h 60"/>
                  <a:gd name="T66" fmla="*/ 22 w 34"/>
                  <a:gd name="T67" fmla="*/ 40 h 60"/>
                  <a:gd name="T68" fmla="*/ 14 w 34"/>
                  <a:gd name="T69" fmla="*/ 32 h 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4"/>
                  <a:gd name="T106" fmla="*/ 0 h 60"/>
                  <a:gd name="T107" fmla="*/ 34 w 34"/>
                  <a:gd name="T108" fmla="*/ 60 h 6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4" h="60">
                    <a:moveTo>
                      <a:pt x="12" y="30"/>
                    </a:moveTo>
                    <a:lnTo>
                      <a:pt x="6" y="24"/>
                    </a:lnTo>
                    <a:lnTo>
                      <a:pt x="4" y="20"/>
                    </a:lnTo>
                    <a:lnTo>
                      <a:pt x="2" y="18"/>
                    </a:lnTo>
                    <a:lnTo>
                      <a:pt x="2" y="14"/>
                    </a:lnTo>
                    <a:lnTo>
                      <a:pt x="2" y="8"/>
                    </a:lnTo>
                    <a:lnTo>
                      <a:pt x="6" y="4"/>
                    </a:lnTo>
                    <a:lnTo>
                      <a:pt x="12" y="0"/>
                    </a:lnTo>
                    <a:lnTo>
                      <a:pt x="18" y="0"/>
                    </a:lnTo>
                    <a:lnTo>
                      <a:pt x="24" y="0"/>
                    </a:lnTo>
                    <a:lnTo>
                      <a:pt x="30" y="4"/>
                    </a:lnTo>
                    <a:lnTo>
                      <a:pt x="32" y="8"/>
                    </a:lnTo>
                    <a:lnTo>
                      <a:pt x="34" y="12"/>
                    </a:lnTo>
                    <a:lnTo>
                      <a:pt x="34" y="16"/>
                    </a:lnTo>
                    <a:lnTo>
                      <a:pt x="32" y="20"/>
                    </a:lnTo>
                    <a:lnTo>
                      <a:pt x="28" y="22"/>
                    </a:lnTo>
                    <a:lnTo>
                      <a:pt x="22" y="28"/>
                    </a:lnTo>
                    <a:lnTo>
                      <a:pt x="28" y="32"/>
                    </a:lnTo>
                    <a:lnTo>
                      <a:pt x="32" y="36"/>
                    </a:lnTo>
                    <a:lnTo>
                      <a:pt x="34" y="40"/>
                    </a:lnTo>
                    <a:lnTo>
                      <a:pt x="34" y="46"/>
                    </a:lnTo>
                    <a:lnTo>
                      <a:pt x="34" y="52"/>
                    </a:lnTo>
                    <a:lnTo>
                      <a:pt x="30" y="56"/>
                    </a:lnTo>
                    <a:lnTo>
                      <a:pt x="24" y="60"/>
                    </a:lnTo>
                    <a:lnTo>
                      <a:pt x="18" y="60"/>
                    </a:lnTo>
                    <a:lnTo>
                      <a:pt x="12" y="60"/>
                    </a:lnTo>
                    <a:lnTo>
                      <a:pt x="8" y="58"/>
                    </a:lnTo>
                    <a:lnTo>
                      <a:pt x="4" y="56"/>
                    </a:lnTo>
                    <a:lnTo>
                      <a:pt x="2" y="50"/>
                    </a:lnTo>
                    <a:lnTo>
                      <a:pt x="0" y="46"/>
                    </a:lnTo>
                    <a:lnTo>
                      <a:pt x="2" y="42"/>
                    </a:lnTo>
                    <a:lnTo>
                      <a:pt x="4" y="38"/>
                    </a:lnTo>
                    <a:lnTo>
                      <a:pt x="6" y="34"/>
                    </a:lnTo>
                    <a:lnTo>
                      <a:pt x="12" y="30"/>
                    </a:lnTo>
                    <a:close/>
                    <a:moveTo>
                      <a:pt x="20" y="26"/>
                    </a:moveTo>
                    <a:lnTo>
                      <a:pt x="22" y="22"/>
                    </a:lnTo>
                    <a:lnTo>
                      <a:pt x="24" y="18"/>
                    </a:lnTo>
                    <a:lnTo>
                      <a:pt x="26" y="16"/>
                    </a:lnTo>
                    <a:lnTo>
                      <a:pt x="26" y="12"/>
                    </a:lnTo>
                    <a:lnTo>
                      <a:pt x="24" y="8"/>
                    </a:lnTo>
                    <a:lnTo>
                      <a:pt x="24" y="6"/>
                    </a:lnTo>
                    <a:lnTo>
                      <a:pt x="20" y="4"/>
                    </a:lnTo>
                    <a:lnTo>
                      <a:pt x="18" y="2"/>
                    </a:lnTo>
                    <a:lnTo>
                      <a:pt x="14" y="4"/>
                    </a:lnTo>
                    <a:lnTo>
                      <a:pt x="12" y="6"/>
                    </a:lnTo>
                    <a:lnTo>
                      <a:pt x="10" y="8"/>
                    </a:lnTo>
                    <a:lnTo>
                      <a:pt x="10" y="12"/>
                    </a:lnTo>
                    <a:lnTo>
                      <a:pt x="10" y="14"/>
                    </a:lnTo>
                    <a:lnTo>
                      <a:pt x="10" y="16"/>
                    </a:lnTo>
                    <a:lnTo>
                      <a:pt x="12" y="18"/>
                    </a:lnTo>
                    <a:lnTo>
                      <a:pt x="14" y="20"/>
                    </a:lnTo>
                    <a:lnTo>
                      <a:pt x="20" y="26"/>
                    </a:lnTo>
                    <a:close/>
                    <a:moveTo>
                      <a:pt x="14" y="32"/>
                    </a:moveTo>
                    <a:lnTo>
                      <a:pt x="12" y="34"/>
                    </a:lnTo>
                    <a:lnTo>
                      <a:pt x="10" y="38"/>
                    </a:lnTo>
                    <a:lnTo>
                      <a:pt x="10" y="42"/>
                    </a:lnTo>
                    <a:lnTo>
                      <a:pt x="10" y="46"/>
                    </a:lnTo>
                    <a:lnTo>
                      <a:pt x="10" y="50"/>
                    </a:lnTo>
                    <a:lnTo>
                      <a:pt x="12" y="54"/>
                    </a:lnTo>
                    <a:lnTo>
                      <a:pt x="14" y="56"/>
                    </a:lnTo>
                    <a:lnTo>
                      <a:pt x="18" y="58"/>
                    </a:lnTo>
                    <a:lnTo>
                      <a:pt x="22" y="56"/>
                    </a:lnTo>
                    <a:lnTo>
                      <a:pt x="24" y="54"/>
                    </a:lnTo>
                    <a:lnTo>
                      <a:pt x="26" y="52"/>
                    </a:lnTo>
                    <a:lnTo>
                      <a:pt x="26" y="48"/>
                    </a:lnTo>
                    <a:lnTo>
                      <a:pt x="26" y="46"/>
                    </a:lnTo>
                    <a:lnTo>
                      <a:pt x="24" y="44"/>
                    </a:lnTo>
                    <a:lnTo>
                      <a:pt x="22" y="40"/>
                    </a:lnTo>
                    <a:lnTo>
                      <a:pt x="20" y="36"/>
                    </a:lnTo>
                    <a:lnTo>
                      <a:pt x="14" y="32"/>
                    </a:lnTo>
                    <a:close/>
                  </a:path>
                </a:pathLst>
              </a:custGeom>
              <a:solidFill>
                <a:srgbClr val="000000"/>
              </a:solidFill>
              <a:ln w="0">
                <a:solidFill>
                  <a:srgbClr val="000000"/>
                </a:solidFill>
                <a:round/>
                <a:headEnd/>
                <a:tailEnd/>
              </a:ln>
            </p:spPr>
            <p:txBody>
              <a:bodyPr/>
              <a:lstStyle/>
              <a:p>
                <a:endParaRPr lang="en-CA"/>
              </a:p>
            </p:txBody>
          </p:sp>
          <p:sp>
            <p:nvSpPr>
              <p:cNvPr id="15463" name="Rectangle 363"/>
              <p:cNvSpPr>
                <a:spLocks noChangeArrowheads="1"/>
              </p:cNvSpPr>
              <p:nvPr/>
            </p:nvSpPr>
            <p:spPr bwMode="auto">
              <a:xfrm>
                <a:off x="3848" y="2336"/>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464" name="Freeform 364"/>
              <p:cNvSpPr>
                <a:spLocks noEditPoints="1"/>
              </p:cNvSpPr>
              <p:nvPr/>
            </p:nvSpPr>
            <p:spPr bwMode="auto">
              <a:xfrm>
                <a:off x="3994" y="2354"/>
                <a:ext cx="36" cy="60"/>
              </a:xfrm>
              <a:custGeom>
                <a:avLst/>
                <a:gdLst>
                  <a:gd name="T0" fmla="*/ 36 w 36"/>
                  <a:gd name="T1" fmla="*/ 0 h 60"/>
                  <a:gd name="T2" fmla="*/ 36 w 36"/>
                  <a:gd name="T3" fmla="*/ 2 h 60"/>
                  <a:gd name="T4" fmla="*/ 30 w 36"/>
                  <a:gd name="T5" fmla="*/ 2 h 60"/>
                  <a:gd name="T6" fmla="*/ 26 w 36"/>
                  <a:gd name="T7" fmla="*/ 4 h 60"/>
                  <a:gd name="T8" fmla="*/ 22 w 36"/>
                  <a:gd name="T9" fmla="*/ 6 h 60"/>
                  <a:gd name="T10" fmla="*/ 20 w 36"/>
                  <a:gd name="T11" fmla="*/ 10 h 60"/>
                  <a:gd name="T12" fmla="*/ 16 w 36"/>
                  <a:gd name="T13" fmla="*/ 12 h 60"/>
                  <a:gd name="T14" fmla="*/ 14 w 36"/>
                  <a:gd name="T15" fmla="*/ 16 h 60"/>
                  <a:gd name="T16" fmla="*/ 12 w 36"/>
                  <a:gd name="T17" fmla="*/ 22 h 60"/>
                  <a:gd name="T18" fmla="*/ 10 w 36"/>
                  <a:gd name="T19" fmla="*/ 26 h 60"/>
                  <a:gd name="T20" fmla="*/ 16 w 36"/>
                  <a:gd name="T21" fmla="*/ 24 h 60"/>
                  <a:gd name="T22" fmla="*/ 22 w 36"/>
                  <a:gd name="T23" fmla="*/ 22 h 60"/>
                  <a:gd name="T24" fmla="*/ 28 w 36"/>
                  <a:gd name="T25" fmla="*/ 24 h 60"/>
                  <a:gd name="T26" fmla="*/ 32 w 36"/>
                  <a:gd name="T27" fmla="*/ 28 h 60"/>
                  <a:gd name="T28" fmla="*/ 36 w 36"/>
                  <a:gd name="T29" fmla="*/ 32 h 60"/>
                  <a:gd name="T30" fmla="*/ 36 w 36"/>
                  <a:gd name="T31" fmla="*/ 40 h 60"/>
                  <a:gd name="T32" fmla="*/ 36 w 36"/>
                  <a:gd name="T33" fmla="*/ 46 h 60"/>
                  <a:gd name="T34" fmla="*/ 32 w 36"/>
                  <a:gd name="T35" fmla="*/ 52 h 60"/>
                  <a:gd name="T36" fmla="*/ 28 w 36"/>
                  <a:gd name="T37" fmla="*/ 56 h 60"/>
                  <a:gd name="T38" fmla="*/ 24 w 36"/>
                  <a:gd name="T39" fmla="*/ 60 h 60"/>
                  <a:gd name="T40" fmla="*/ 18 w 36"/>
                  <a:gd name="T41" fmla="*/ 60 h 60"/>
                  <a:gd name="T42" fmla="*/ 12 w 36"/>
                  <a:gd name="T43" fmla="*/ 60 h 60"/>
                  <a:gd name="T44" fmla="*/ 8 w 36"/>
                  <a:gd name="T45" fmla="*/ 56 h 60"/>
                  <a:gd name="T46" fmla="*/ 4 w 36"/>
                  <a:gd name="T47" fmla="*/ 50 h 60"/>
                  <a:gd name="T48" fmla="*/ 2 w 36"/>
                  <a:gd name="T49" fmla="*/ 44 h 60"/>
                  <a:gd name="T50" fmla="*/ 0 w 36"/>
                  <a:gd name="T51" fmla="*/ 36 h 60"/>
                  <a:gd name="T52" fmla="*/ 0 w 36"/>
                  <a:gd name="T53" fmla="*/ 28 h 60"/>
                  <a:gd name="T54" fmla="*/ 4 w 36"/>
                  <a:gd name="T55" fmla="*/ 22 h 60"/>
                  <a:gd name="T56" fmla="*/ 8 w 36"/>
                  <a:gd name="T57" fmla="*/ 14 h 60"/>
                  <a:gd name="T58" fmla="*/ 12 w 36"/>
                  <a:gd name="T59" fmla="*/ 10 h 60"/>
                  <a:gd name="T60" fmla="*/ 18 w 36"/>
                  <a:gd name="T61" fmla="*/ 4 h 60"/>
                  <a:gd name="T62" fmla="*/ 24 w 36"/>
                  <a:gd name="T63" fmla="*/ 2 h 60"/>
                  <a:gd name="T64" fmla="*/ 28 w 36"/>
                  <a:gd name="T65" fmla="*/ 0 h 60"/>
                  <a:gd name="T66" fmla="*/ 34 w 36"/>
                  <a:gd name="T67" fmla="*/ 0 h 60"/>
                  <a:gd name="T68" fmla="*/ 36 w 36"/>
                  <a:gd name="T69" fmla="*/ 0 h 60"/>
                  <a:gd name="T70" fmla="*/ 10 w 36"/>
                  <a:gd name="T71" fmla="*/ 30 h 60"/>
                  <a:gd name="T72" fmla="*/ 8 w 36"/>
                  <a:gd name="T73" fmla="*/ 36 h 60"/>
                  <a:gd name="T74" fmla="*/ 8 w 36"/>
                  <a:gd name="T75" fmla="*/ 40 h 60"/>
                  <a:gd name="T76" fmla="*/ 8 w 36"/>
                  <a:gd name="T77" fmla="*/ 44 h 60"/>
                  <a:gd name="T78" fmla="*/ 10 w 36"/>
                  <a:gd name="T79" fmla="*/ 48 h 60"/>
                  <a:gd name="T80" fmla="*/ 12 w 36"/>
                  <a:gd name="T81" fmla="*/ 52 h 60"/>
                  <a:gd name="T82" fmla="*/ 14 w 36"/>
                  <a:gd name="T83" fmla="*/ 56 h 60"/>
                  <a:gd name="T84" fmla="*/ 16 w 36"/>
                  <a:gd name="T85" fmla="*/ 56 h 60"/>
                  <a:gd name="T86" fmla="*/ 20 w 36"/>
                  <a:gd name="T87" fmla="*/ 58 h 60"/>
                  <a:gd name="T88" fmla="*/ 22 w 36"/>
                  <a:gd name="T89" fmla="*/ 56 h 60"/>
                  <a:gd name="T90" fmla="*/ 26 w 36"/>
                  <a:gd name="T91" fmla="*/ 54 h 60"/>
                  <a:gd name="T92" fmla="*/ 28 w 36"/>
                  <a:gd name="T93" fmla="*/ 50 h 60"/>
                  <a:gd name="T94" fmla="*/ 28 w 36"/>
                  <a:gd name="T95" fmla="*/ 44 h 60"/>
                  <a:gd name="T96" fmla="*/ 28 w 36"/>
                  <a:gd name="T97" fmla="*/ 38 h 60"/>
                  <a:gd name="T98" fmla="*/ 26 w 36"/>
                  <a:gd name="T99" fmla="*/ 32 h 60"/>
                  <a:gd name="T100" fmla="*/ 22 w 36"/>
                  <a:gd name="T101" fmla="*/ 28 h 60"/>
                  <a:gd name="T102" fmla="*/ 18 w 36"/>
                  <a:gd name="T103" fmla="*/ 26 h 60"/>
                  <a:gd name="T104" fmla="*/ 16 w 36"/>
                  <a:gd name="T105" fmla="*/ 26 h 60"/>
                  <a:gd name="T106" fmla="*/ 14 w 36"/>
                  <a:gd name="T107" fmla="*/ 28 h 60"/>
                  <a:gd name="T108" fmla="*/ 12 w 36"/>
                  <a:gd name="T109" fmla="*/ 28 h 60"/>
                  <a:gd name="T110" fmla="*/ 10 w 36"/>
                  <a:gd name="T111" fmla="*/ 30 h 6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6"/>
                  <a:gd name="T169" fmla="*/ 0 h 60"/>
                  <a:gd name="T170" fmla="*/ 36 w 36"/>
                  <a:gd name="T171" fmla="*/ 60 h 6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6" h="60">
                    <a:moveTo>
                      <a:pt x="36" y="0"/>
                    </a:moveTo>
                    <a:lnTo>
                      <a:pt x="36" y="2"/>
                    </a:lnTo>
                    <a:lnTo>
                      <a:pt x="30" y="2"/>
                    </a:lnTo>
                    <a:lnTo>
                      <a:pt x="26" y="4"/>
                    </a:lnTo>
                    <a:lnTo>
                      <a:pt x="22" y="6"/>
                    </a:lnTo>
                    <a:lnTo>
                      <a:pt x="20" y="10"/>
                    </a:lnTo>
                    <a:lnTo>
                      <a:pt x="16" y="12"/>
                    </a:lnTo>
                    <a:lnTo>
                      <a:pt x="14" y="16"/>
                    </a:lnTo>
                    <a:lnTo>
                      <a:pt x="12" y="22"/>
                    </a:lnTo>
                    <a:lnTo>
                      <a:pt x="10" y="26"/>
                    </a:lnTo>
                    <a:lnTo>
                      <a:pt x="16" y="24"/>
                    </a:lnTo>
                    <a:lnTo>
                      <a:pt x="22" y="22"/>
                    </a:lnTo>
                    <a:lnTo>
                      <a:pt x="28" y="24"/>
                    </a:lnTo>
                    <a:lnTo>
                      <a:pt x="32" y="28"/>
                    </a:lnTo>
                    <a:lnTo>
                      <a:pt x="36" y="32"/>
                    </a:lnTo>
                    <a:lnTo>
                      <a:pt x="36" y="40"/>
                    </a:lnTo>
                    <a:lnTo>
                      <a:pt x="36" y="46"/>
                    </a:lnTo>
                    <a:lnTo>
                      <a:pt x="32" y="52"/>
                    </a:lnTo>
                    <a:lnTo>
                      <a:pt x="28" y="56"/>
                    </a:lnTo>
                    <a:lnTo>
                      <a:pt x="24" y="60"/>
                    </a:lnTo>
                    <a:lnTo>
                      <a:pt x="18" y="60"/>
                    </a:lnTo>
                    <a:lnTo>
                      <a:pt x="12" y="60"/>
                    </a:lnTo>
                    <a:lnTo>
                      <a:pt x="8" y="56"/>
                    </a:lnTo>
                    <a:lnTo>
                      <a:pt x="4" y="50"/>
                    </a:lnTo>
                    <a:lnTo>
                      <a:pt x="2" y="44"/>
                    </a:lnTo>
                    <a:lnTo>
                      <a:pt x="0" y="36"/>
                    </a:lnTo>
                    <a:lnTo>
                      <a:pt x="0" y="28"/>
                    </a:lnTo>
                    <a:lnTo>
                      <a:pt x="4" y="22"/>
                    </a:lnTo>
                    <a:lnTo>
                      <a:pt x="8" y="14"/>
                    </a:lnTo>
                    <a:lnTo>
                      <a:pt x="12" y="10"/>
                    </a:lnTo>
                    <a:lnTo>
                      <a:pt x="18" y="4"/>
                    </a:lnTo>
                    <a:lnTo>
                      <a:pt x="24" y="2"/>
                    </a:lnTo>
                    <a:lnTo>
                      <a:pt x="28" y="0"/>
                    </a:lnTo>
                    <a:lnTo>
                      <a:pt x="34" y="0"/>
                    </a:lnTo>
                    <a:lnTo>
                      <a:pt x="36" y="0"/>
                    </a:lnTo>
                    <a:close/>
                    <a:moveTo>
                      <a:pt x="10" y="30"/>
                    </a:moveTo>
                    <a:lnTo>
                      <a:pt x="8" y="36"/>
                    </a:lnTo>
                    <a:lnTo>
                      <a:pt x="8" y="40"/>
                    </a:lnTo>
                    <a:lnTo>
                      <a:pt x="8" y="44"/>
                    </a:lnTo>
                    <a:lnTo>
                      <a:pt x="10" y="48"/>
                    </a:lnTo>
                    <a:lnTo>
                      <a:pt x="12" y="52"/>
                    </a:lnTo>
                    <a:lnTo>
                      <a:pt x="14" y="56"/>
                    </a:lnTo>
                    <a:lnTo>
                      <a:pt x="16" y="56"/>
                    </a:lnTo>
                    <a:lnTo>
                      <a:pt x="20" y="58"/>
                    </a:lnTo>
                    <a:lnTo>
                      <a:pt x="22" y="56"/>
                    </a:lnTo>
                    <a:lnTo>
                      <a:pt x="26" y="54"/>
                    </a:lnTo>
                    <a:lnTo>
                      <a:pt x="28" y="50"/>
                    </a:lnTo>
                    <a:lnTo>
                      <a:pt x="28" y="44"/>
                    </a:lnTo>
                    <a:lnTo>
                      <a:pt x="28" y="38"/>
                    </a:lnTo>
                    <a:lnTo>
                      <a:pt x="26" y="32"/>
                    </a:lnTo>
                    <a:lnTo>
                      <a:pt x="22" y="28"/>
                    </a:lnTo>
                    <a:lnTo>
                      <a:pt x="18" y="26"/>
                    </a:lnTo>
                    <a:lnTo>
                      <a:pt x="16" y="26"/>
                    </a:lnTo>
                    <a:lnTo>
                      <a:pt x="14" y="28"/>
                    </a:lnTo>
                    <a:lnTo>
                      <a:pt x="12" y="28"/>
                    </a:lnTo>
                    <a:lnTo>
                      <a:pt x="10" y="30"/>
                    </a:lnTo>
                    <a:close/>
                  </a:path>
                </a:pathLst>
              </a:custGeom>
              <a:solidFill>
                <a:srgbClr val="000000"/>
              </a:solidFill>
              <a:ln w="0">
                <a:solidFill>
                  <a:srgbClr val="000000"/>
                </a:solidFill>
                <a:round/>
                <a:headEnd/>
                <a:tailEnd/>
              </a:ln>
            </p:spPr>
            <p:txBody>
              <a:bodyPr/>
              <a:lstStyle/>
              <a:p>
                <a:endParaRPr lang="en-CA"/>
              </a:p>
            </p:txBody>
          </p:sp>
          <p:sp>
            <p:nvSpPr>
              <p:cNvPr id="15465" name="Rectangle 365"/>
              <p:cNvSpPr>
                <a:spLocks noChangeArrowheads="1"/>
              </p:cNvSpPr>
              <p:nvPr/>
            </p:nvSpPr>
            <p:spPr bwMode="auto">
              <a:xfrm>
                <a:off x="4200" y="2336"/>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466" name="Rectangle 366"/>
              <p:cNvSpPr>
                <a:spLocks noChangeArrowheads="1"/>
              </p:cNvSpPr>
              <p:nvPr/>
            </p:nvSpPr>
            <p:spPr bwMode="auto">
              <a:xfrm>
                <a:off x="1552" y="2448"/>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467" name="Freeform 367"/>
              <p:cNvSpPr>
                <a:spLocks/>
              </p:cNvSpPr>
              <p:nvPr/>
            </p:nvSpPr>
            <p:spPr bwMode="auto">
              <a:xfrm>
                <a:off x="1584" y="2470"/>
                <a:ext cx="24" cy="52"/>
              </a:xfrm>
              <a:custGeom>
                <a:avLst/>
                <a:gdLst>
                  <a:gd name="T0" fmla="*/ 12 w 24"/>
                  <a:gd name="T1" fmla="*/ 0 h 52"/>
                  <a:gd name="T2" fmla="*/ 12 w 24"/>
                  <a:gd name="T3" fmla="*/ 12 h 52"/>
                  <a:gd name="T4" fmla="*/ 22 w 24"/>
                  <a:gd name="T5" fmla="*/ 12 h 52"/>
                  <a:gd name="T6" fmla="*/ 22 w 24"/>
                  <a:gd name="T7" fmla="*/ 16 h 52"/>
                  <a:gd name="T8" fmla="*/ 12 w 24"/>
                  <a:gd name="T9" fmla="*/ 16 h 52"/>
                  <a:gd name="T10" fmla="*/ 12 w 24"/>
                  <a:gd name="T11" fmla="*/ 40 h 52"/>
                  <a:gd name="T12" fmla="*/ 14 w 24"/>
                  <a:gd name="T13" fmla="*/ 44 h 52"/>
                  <a:gd name="T14" fmla="*/ 14 w 24"/>
                  <a:gd name="T15" fmla="*/ 46 h 52"/>
                  <a:gd name="T16" fmla="*/ 16 w 24"/>
                  <a:gd name="T17" fmla="*/ 46 h 52"/>
                  <a:gd name="T18" fmla="*/ 16 w 24"/>
                  <a:gd name="T19" fmla="*/ 48 h 52"/>
                  <a:gd name="T20" fmla="*/ 18 w 24"/>
                  <a:gd name="T21" fmla="*/ 48 h 52"/>
                  <a:gd name="T22" fmla="*/ 20 w 24"/>
                  <a:gd name="T23" fmla="*/ 46 h 52"/>
                  <a:gd name="T24" fmla="*/ 20 w 24"/>
                  <a:gd name="T25" fmla="*/ 46 h 52"/>
                  <a:gd name="T26" fmla="*/ 22 w 24"/>
                  <a:gd name="T27" fmla="*/ 44 h 52"/>
                  <a:gd name="T28" fmla="*/ 24 w 24"/>
                  <a:gd name="T29" fmla="*/ 44 h 52"/>
                  <a:gd name="T30" fmla="*/ 22 w 24"/>
                  <a:gd name="T31" fmla="*/ 48 h 52"/>
                  <a:gd name="T32" fmla="*/ 20 w 24"/>
                  <a:gd name="T33" fmla="*/ 50 h 52"/>
                  <a:gd name="T34" fmla="*/ 16 w 24"/>
                  <a:gd name="T35" fmla="*/ 52 h 52"/>
                  <a:gd name="T36" fmla="*/ 14 w 24"/>
                  <a:gd name="T37" fmla="*/ 52 h 52"/>
                  <a:gd name="T38" fmla="*/ 12 w 24"/>
                  <a:gd name="T39" fmla="*/ 52 h 52"/>
                  <a:gd name="T40" fmla="*/ 10 w 24"/>
                  <a:gd name="T41" fmla="*/ 52 h 52"/>
                  <a:gd name="T42" fmla="*/ 8 w 24"/>
                  <a:gd name="T43" fmla="*/ 50 h 52"/>
                  <a:gd name="T44" fmla="*/ 6 w 24"/>
                  <a:gd name="T45" fmla="*/ 48 h 52"/>
                  <a:gd name="T46" fmla="*/ 6 w 24"/>
                  <a:gd name="T47" fmla="*/ 46 h 52"/>
                  <a:gd name="T48" fmla="*/ 6 w 24"/>
                  <a:gd name="T49" fmla="*/ 42 h 52"/>
                  <a:gd name="T50" fmla="*/ 6 w 24"/>
                  <a:gd name="T51" fmla="*/ 16 h 52"/>
                  <a:gd name="T52" fmla="*/ 0 w 24"/>
                  <a:gd name="T53" fmla="*/ 16 h 52"/>
                  <a:gd name="T54" fmla="*/ 0 w 24"/>
                  <a:gd name="T55" fmla="*/ 14 h 52"/>
                  <a:gd name="T56" fmla="*/ 2 w 24"/>
                  <a:gd name="T57" fmla="*/ 12 h 52"/>
                  <a:gd name="T58" fmla="*/ 4 w 24"/>
                  <a:gd name="T59" fmla="*/ 10 h 52"/>
                  <a:gd name="T60" fmla="*/ 6 w 24"/>
                  <a:gd name="T61" fmla="*/ 8 h 52"/>
                  <a:gd name="T62" fmla="*/ 8 w 24"/>
                  <a:gd name="T63" fmla="*/ 6 h 52"/>
                  <a:gd name="T64" fmla="*/ 10 w 24"/>
                  <a:gd name="T65" fmla="*/ 4 h 52"/>
                  <a:gd name="T66" fmla="*/ 12 w 24"/>
                  <a:gd name="T67" fmla="*/ 0 h 52"/>
                  <a:gd name="T68" fmla="*/ 12 w 24"/>
                  <a:gd name="T69" fmla="*/ 0 h 5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4"/>
                  <a:gd name="T106" fmla="*/ 0 h 52"/>
                  <a:gd name="T107" fmla="*/ 24 w 24"/>
                  <a:gd name="T108" fmla="*/ 52 h 5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4" h="52">
                    <a:moveTo>
                      <a:pt x="12" y="0"/>
                    </a:moveTo>
                    <a:lnTo>
                      <a:pt x="12" y="12"/>
                    </a:lnTo>
                    <a:lnTo>
                      <a:pt x="22" y="12"/>
                    </a:lnTo>
                    <a:lnTo>
                      <a:pt x="22" y="16"/>
                    </a:lnTo>
                    <a:lnTo>
                      <a:pt x="12" y="16"/>
                    </a:lnTo>
                    <a:lnTo>
                      <a:pt x="12" y="40"/>
                    </a:lnTo>
                    <a:lnTo>
                      <a:pt x="14" y="44"/>
                    </a:lnTo>
                    <a:lnTo>
                      <a:pt x="14" y="46"/>
                    </a:lnTo>
                    <a:lnTo>
                      <a:pt x="16" y="46"/>
                    </a:lnTo>
                    <a:lnTo>
                      <a:pt x="16" y="48"/>
                    </a:lnTo>
                    <a:lnTo>
                      <a:pt x="18" y="48"/>
                    </a:lnTo>
                    <a:lnTo>
                      <a:pt x="20" y="46"/>
                    </a:lnTo>
                    <a:lnTo>
                      <a:pt x="22" y="44"/>
                    </a:lnTo>
                    <a:lnTo>
                      <a:pt x="24" y="44"/>
                    </a:lnTo>
                    <a:lnTo>
                      <a:pt x="22" y="48"/>
                    </a:lnTo>
                    <a:lnTo>
                      <a:pt x="20" y="50"/>
                    </a:lnTo>
                    <a:lnTo>
                      <a:pt x="16" y="52"/>
                    </a:lnTo>
                    <a:lnTo>
                      <a:pt x="14" y="52"/>
                    </a:lnTo>
                    <a:lnTo>
                      <a:pt x="12" y="52"/>
                    </a:lnTo>
                    <a:lnTo>
                      <a:pt x="10" y="52"/>
                    </a:lnTo>
                    <a:lnTo>
                      <a:pt x="8" y="50"/>
                    </a:lnTo>
                    <a:lnTo>
                      <a:pt x="6" y="48"/>
                    </a:lnTo>
                    <a:lnTo>
                      <a:pt x="6" y="46"/>
                    </a:lnTo>
                    <a:lnTo>
                      <a:pt x="6" y="42"/>
                    </a:lnTo>
                    <a:lnTo>
                      <a:pt x="6" y="16"/>
                    </a:lnTo>
                    <a:lnTo>
                      <a:pt x="0" y="16"/>
                    </a:lnTo>
                    <a:lnTo>
                      <a:pt x="0" y="14"/>
                    </a:lnTo>
                    <a:lnTo>
                      <a:pt x="2" y="12"/>
                    </a:lnTo>
                    <a:lnTo>
                      <a:pt x="4" y="10"/>
                    </a:lnTo>
                    <a:lnTo>
                      <a:pt x="6" y="8"/>
                    </a:lnTo>
                    <a:lnTo>
                      <a:pt x="8" y="6"/>
                    </a:lnTo>
                    <a:lnTo>
                      <a:pt x="10" y="4"/>
                    </a:lnTo>
                    <a:lnTo>
                      <a:pt x="12" y="0"/>
                    </a:lnTo>
                    <a:close/>
                  </a:path>
                </a:pathLst>
              </a:custGeom>
              <a:solidFill>
                <a:srgbClr val="000000"/>
              </a:solidFill>
              <a:ln w="0">
                <a:solidFill>
                  <a:srgbClr val="000000"/>
                </a:solidFill>
                <a:round/>
                <a:headEnd/>
                <a:tailEnd/>
              </a:ln>
            </p:spPr>
            <p:txBody>
              <a:bodyPr/>
              <a:lstStyle/>
              <a:p>
                <a:endParaRPr lang="en-CA"/>
              </a:p>
            </p:txBody>
          </p:sp>
          <p:sp>
            <p:nvSpPr>
              <p:cNvPr id="15468" name="Freeform 368"/>
              <p:cNvSpPr>
                <a:spLocks noEditPoints="1"/>
              </p:cNvSpPr>
              <p:nvPr/>
            </p:nvSpPr>
            <p:spPr bwMode="auto">
              <a:xfrm>
                <a:off x="1610" y="2482"/>
                <a:ext cx="38" cy="40"/>
              </a:xfrm>
              <a:custGeom>
                <a:avLst/>
                <a:gdLst>
                  <a:gd name="T0" fmla="*/ 20 w 38"/>
                  <a:gd name="T1" fmla="*/ 0 h 40"/>
                  <a:gd name="T2" fmla="*/ 24 w 38"/>
                  <a:gd name="T3" fmla="*/ 0 h 40"/>
                  <a:gd name="T4" fmla="*/ 30 w 38"/>
                  <a:gd name="T5" fmla="*/ 2 h 40"/>
                  <a:gd name="T6" fmla="*/ 34 w 38"/>
                  <a:gd name="T7" fmla="*/ 6 h 40"/>
                  <a:gd name="T8" fmla="*/ 36 w 38"/>
                  <a:gd name="T9" fmla="*/ 12 h 40"/>
                  <a:gd name="T10" fmla="*/ 38 w 38"/>
                  <a:gd name="T11" fmla="*/ 20 h 40"/>
                  <a:gd name="T12" fmla="*/ 38 w 38"/>
                  <a:gd name="T13" fmla="*/ 24 h 40"/>
                  <a:gd name="T14" fmla="*/ 36 w 38"/>
                  <a:gd name="T15" fmla="*/ 30 h 40"/>
                  <a:gd name="T16" fmla="*/ 32 w 38"/>
                  <a:gd name="T17" fmla="*/ 34 h 40"/>
                  <a:gd name="T18" fmla="*/ 28 w 38"/>
                  <a:gd name="T19" fmla="*/ 38 h 40"/>
                  <a:gd name="T20" fmla="*/ 24 w 38"/>
                  <a:gd name="T21" fmla="*/ 40 h 40"/>
                  <a:gd name="T22" fmla="*/ 18 w 38"/>
                  <a:gd name="T23" fmla="*/ 40 h 40"/>
                  <a:gd name="T24" fmla="*/ 14 w 38"/>
                  <a:gd name="T25" fmla="*/ 40 h 40"/>
                  <a:gd name="T26" fmla="*/ 8 w 38"/>
                  <a:gd name="T27" fmla="*/ 38 h 40"/>
                  <a:gd name="T28" fmla="*/ 4 w 38"/>
                  <a:gd name="T29" fmla="*/ 34 h 40"/>
                  <a:gd name="T30" fmla="*/ 2 w 38"/>
                  <a:gd name="T31" fmla="*/ 28 h 40"/>
                  <a:gd name="T32" fmla="*/ 0 w 38"/>
                  <a:gd name="T33" fmla="*/ 20 h 40"/>
                  <a:gd name="T34" fmla="*/ 2 w 38"/>
                  <a:gd name="T35" fmla="*/ 16 h 40"/>
                  <a:gd name="T36" fmla="*/ 4 w 38"/>
                  <a:gd name="T37" fmla="*/ 10 h 40"/>
                  <a:gd name="T38" fmla="*/ 6 w 38"/>
                  <a:gd name="T39" fmla="*/ 6 h 40"/>
                  <a:gd name="T40" fmla="*/ 10 w 38"/>
                  <a:gd name="T41" fmla="*/ 2 h 40"/>
                  <a:gd name="T42" fmla="*/ 14 w 38"/>
                  <a:gd name="T43" fmla="*/ 0 h 40"/>
                  <a:gd name="T44" fmla="*/ 20 w 38"/>
                  <a:gd name="T45" fmla="*/ 0 h 40"/>
                  <a:gd name="T46" fmla="*/ 18 w 38"/>
                  <a:gd name="T47" fmla="*/ 2 h 40"/>
                  <a:gd name="T48" fmla="*/ 16 w 38"/>
                  <a:gd name="T49" fmla="*/ 2 h 40"/>
                  <a:gd name="T50" fmla="*/ 14 w 38"/>
                  <a:gd name="T51" fmla="*/ 4 h 40"/>
                  <a:gd name="T52" fmla="*/ 10 w 38"/>
                  <a:gd name="T53" fmla="*/ 6 h 40"/>
                  <a:gd name="T54" fmla="*/ 10 w 38"/>
                  <a:gd name="T55" fmla="*/ 8 h 40"/>
                  <a:gd name="T56" fmla="*/ 8 w 38"/>
                  <a:gd name="T57" fmla="*/ 12 h 40"/>
                  <a:gd name="T58" fmla="*/ 8 w 38"/>
                  <a:gd name="T59" fmla="*/ 18 h 40"/>
                  <a:gd name="T60" fmla="*/ 8 w 38"/>
                  <a:gd name="T61" fmla="*/ 24 h 40"/>
                  <a:gd name="T62" fmla="*/ 12 w 38"/>
                  <a:gd name="T63" fmla="*/ 32 h 40"/>
                  <a:gd name="T64" fmla="*/ 14 w 38"/>
                  <a:gd name="T65" fmla="*/ 36 h 40"/>
                  <a:gd name="T66" fmla="*/ 16 w 38"/>
                  <a:gd name="T67" fmla="*/ 38 h 40"/>
                  <a:gd name="T68" fmla="*/ 20 w 38"/>
                  <a:gd name="T69" fmla="*/ 38 h 40"/>
                  <a:gd name="T70" fmla="*/ 24 w 38"/>
                  <a:gd name="T71" fmla="*/ 38 h 40"/>
                  <a:gd name="T72" fmla="*/ 28 w 38"/>
                  <a:gd name="T73" fmla="*/ 34 h 40"/>
                  <a:gd name="T74" fmla="*/ 30 w 38"/>
                  <a:gd name="T75" fmla="*/ 30 h 40"/>
                  <a:gd name="T76" fmla="*/ 30 w 38"/>
                  <a:gd name="T77" fmla="*/ 22 h 40"/>
                  <a:gd name="T78" fmla="*/ 30 w 38"/>
                  <a:gd name="T79" fmla="*/ 16 h 40"/>
                  <a:gd name="T80" fmla="*/ 28 w 38"/>
                  <a:gd name="T81" fmla="*/ 10 h 40"/>
                  <a:gd name="T82" fmla="*/ 26 w 38"/>
                  <a:gd name="T83" fmla="*/ 6 h 40"/>
                  <a:gd name="T84" fmla="*/ 22 w 38"/>
                  <a:gd name="T85" fmla="*/ 4 h 40"/>
                  <a:gd name="T86" fmla="*/ 18 w 38"/>
                  <a:gd name="T87" fmla="*/ 2 h 4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8"/>
                  <a:gd name="T133" fmla="*/ 0 h 40"/>
                  <a:gd name="T134" fmla="*/ 38 w 38"/>
                  <a:gd name="T135" fmla="*/ 40 h 4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8" h="40">
                    <a:moveTo>
                      <a:pt x="20" y="0"/>
                    </a:moveTo>
                    <a:lnTo>
                      <a:pt x="24" y="0"/>
                    </a:lnTo>
                    <a:lnTo>
                      <a:pt x="30" y="2"/>
                    </a:lnTo>
                    <a:lnTo>
                      <a:pt x="34" y="6"/>
                    </a:lnTo>
                    <a:lnTo>
                      <a:pt x="36" y="12"/>
                    </a:lnTo>
                    <a:lnTo>
                      <a:pt x="38" y="20"/>
                    </a:lnTo>
                    <a:lnTo>
                      <a:pt x="38" y="24"/>
                    </a:lnTo>
                    <a:lnTo>
                      <a:pt x="36" y="30"/>
                    </a:lnTo>
                    <a:lnTo>
                      <a:pt x="32" y="34"/>
                    </a:lnTo>
                    <a:lnTo>
                      <a:pt x="28" y="38"/>
                    </a:lnTo>
                    <a:lnTo>
                      <a:pt x="24" y="40"/>
                    </a:lnTo>
                    <a:lnTo>
                      <a:pt x="18" y="40"/>
                    </a:lnTo>
                    <a:lnTo>
                      <a:pt x="14" y="40"/>
                    </a:lnTo>
                    <a:lnTo>
                      <a:pt x="8" y="38"/>
                    </a:lnTo>
                    <a:lnTo>
                      <a:pt x="4" y="34"/>
                    </a:lnTo>
                    <a:lnTo>
                      <a:pt x="2" y="28"/>
                    </a:lnTo>
                    <a:lnTo>
                      <a:pt x="0" y="20"/>
                    </a:lnTo>
                    <a:lnTo>
                      <a:pt x="2" y="16"/>
                    </a:lnTo>
                    <a:lnTo>
                      <a:pt x="4" y="10"/>
                    </a:lnTo>
                    <a:lnTo>
                      <a:pt x="6" y="6"/>
                    </a:lnTo>
                    <a:lnTo>
                      <a:pt x="10" y="2"/>
                    </a:lnTo>
                    <a:lnTo>
                      <a:pt x="14" y="0"/>
                    </a:lnTo>
                    <a:lnTo>
                      <a:pt x="20" y="0"/>
                    </a:lnTo>
                    <a:close/>
                    <a:moveTo>
                      <a:pt x="18" y="2"/>
                    </a:moveTo>
                    <a:lnTo>
                      <a:pt x="16" y="2"/>
                    </a:lnTo>
                    <a:lnTo>
                      <a:pt x="14" y="4"/>
                    </a:lnTo>
                    <a:lnTo>
                      <a:pt x="10" y="6"/>
                    </a:lnTo>
                    <a:lnTo>
                      <a:pt x="10" y="8"/>
                    </a:lnTo>
                    <a:lnTo>
                      <a:pt x="8" y="12"/>
                    </a:lnTo>
                    <a:lnTo>
                      <a:pt x="8" y="18"/>
                    </a:lnTo>
                    <a:lnTo>
                      <a:pt x="8" y="24"/>
                    </a:lnTo>
                    <a:lnTo>
                      <a:pt x="12" y="32"/>
                    </a:lnTo>
                    <a:lnTo>
                      <a:pt x="14" y="36"/>
                    </a:lnTo>
                    <a:lnTo>
                      <a:pt x="16" y="38"/>
                    </a:lnTo>
                    <a:lnTo>
                      <a:pt x="20" y="38"/>
                    </a:lnTo>
                    <a:lnTo>
                      <a:pt x="24" y="38"/>
                    </a:lnTo>
                    <a:lnTo>
                      <a:pt x="28" y="34"/>
                    </a:lnTo>
                    <a:lnTo>
                      <a:pt x="30" y="30"/>
                    </a:lnTo>
                    <a:lnTo>
                      <a:pt x="30" y="22"/>
                    </a:lnTo>
                    <a:lnTo>
                      <a:pt x="30" y="16"/>
                    </a:lnTo>
                    <a:lnTo>
                      <a:pt x="28" y="10"/>
                    </a:lnTo>
                    <a:lnTo>
                      <a:pt x="26" y="6"/>
                    </a:lnTo>
                    <a:lnTo>
                      <a:pt x="22" y="4"/>
                    </a:lnTo>
                    <a:lnTo>
                      <a:pt x="18" y="2"/>
                    </a:lnTo>
                    <a:close/>
                  </a:path>
                </a:pathLst>
              </a:custGeom>
              <a:solidFill>
                <a:srgbClr val="000000"/>
              </a:solidFill>
              <a:ln w="0">
                <a:solidFill>
                  <a:srgbClr val="000000"/>
                </a:solidFill>
                <a:round/>
                <a:headEnd/>
                <a:tailEnd/>
              </a:ln>
            </p:spPr>
            <p:txBody>
              <a:bodyPr/>
              <a:lstStyle/>
              <a:p>
                <a:endParaRPr lang="en-CA"/>
              </a:p>
            </p:txBody>
          </p:sp>
          <p:sp>
            <p:nvSpPr>
              <p:cNvPr id="15469" name="Rectangle 369"/>
              <p:cNvSpPr>
                <a:spLocks noChangeArrowheads="1"/>
              </p:cNvSpPr>
              <p:nvPr/>
            </p:nvSpPr>
            <p:spPr bwMode="auto">
              <a:xfrm>
                <a:off x="1888" y="2448"/>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470" name="Rectangle 370"/>
              <p:cNvSpPr>
                <a:spLocks noChangeArrowheads="1"/>
              </p:cNvSpPr>
              <p:nvPr/>
            </p:nvSpPr>
            <p:spPr bwMode="auto">
              <a:xfrm>
                <a:off x="1904" y="2448"/>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471" name="Freeform 371"/>
              <p:cNvSpPr>
                <a:spLocks/>
              </p:cNvSpPr>
              <p:nvPr/>
            </p:nvSpPr>
            <p:spPr bwMode="auto">
              <a:xfrm>
                <a:off x="2048" y="2462"/>
                <a:ext cx="32" cy="60"/>
              </a:xfrm>
              <a:custGeom>
                <a:avLst/>
                <a:gdLst>
                  <a:gd name="T0" fmla="*/ 4 w 32"/>
                  <a:gd name="T1" fmla="*/ 8 h 60"/>
                  <a:gd name="T2" fmla="*/ 12 w 32"/>
                  <a:gd name="T3" fmla="*/ 2 h 60"/>
                  <a:gd name="T4" fmla="*/ 22 w 32"/>
                  <a:gd name="T5" fmla="*/ 2 h 60"/>
                  <a:gd name="T6" fmla="*/ 30 w 32"/>
                  <a:gd name="T7" fmla="*/ 8 h 60"/>
                  <a:gd name="T8" fmla="*/ 28 w 32"/>
                  <a:gd name="T9" fmla="*/ 16 h 60"/>
                  <a:gd name="T10" fmla="*/ 22 w 32"/>
                  <a:gd name="T11" fmla="*/ 26 h 60"/>
                  <a:gd name="T12" fmla="*/ 30 w 32"/>
                  <a:gd name="T13" fmla="*/ 32 h 60"/>
                  <a:gd name="T14" fmla="*/ 32 w 32"/>
                  <a:gd name="T15" fmla="*/ 40 h 60"/>
                  <a:gd name="T16" fmla="*/ 28 w 32"/>
                  <a:gd name="T17" fmla="*/ 54 h 60"/>
                  <a:gd name="T18" fmla="*/ 18 w 32"/>
                  <a:gd name="T19" fmla="*/ 60 h 60"/>
                  <a:gd name="T20" fmla="*/ 4 w 32"/>
                  <a:gd name="T21" fmla="*/ 60 h 60"/>
                  <a:gd name="T22" fmla="*/ 0 w 32"/>
                  <a:gd name="T23" fmla="*/ 58 h 60"/>
                  <a:gd name="T24" fmla="*/ 0 w 32"/>
                  <a:gd name="T25" fmla="*/ 56 h 60"/>
                  <a:gd name="T26" fmla="*/ 2 w 32"/>
                  <a:gd name="T27" fmla="*/ 54 h 60"/>
                  <a:gd name="T28" fmla="*/ 4 w 32"/>
                  <a:gd name="T29" fmla="*/ 54 h 60"/>
                  <a:gd name="T30" fmla="*/ 6 w 32"/>
                  <a:gd name="T31" fmla="*/ 54 h 60"/>
                  <a:gd name="T32" fmla="*/ 10 w 32"/>
                  <a:gd name="T33" fmla="*/ 56 h 60"/>
                  <a:gd name="T34" fmla="*/ 14 w 32"/>
                  <a:gd name="T35" fmla="*/ 56 h 60"/>
                  <a:gd name="T36" fmla="*/ 20 w 32"/>
                  <a:gd name="T37" fmla="*/ 56 h 60"/>
                  <a:gd name="T38" fmla="*/ 26 w 32"/>
                  <a:gd name="T39" fmla="*/ 50 h 60"/>
                  <a:gd name="T40" fmla="*/ 26 w 32"/>
                  <a:gd name="T41" fmla="*/ 42 h 60"/>
                  <a:gd name="T42" fmla="*/ 24 w 32"/>
                  <a:gd name="T43" fmla="*/ 36 h 60"/>
                  <a:gd name="T44" fmla="*/ 20 w 32"/>
                  <a:gd name="T45" fmla="*/ 34 h 60"/>
                  <a:gd name="T46" fmla="*/ 14 w 32"/>
                  <a:gd name="T47" fmla="*/ 30 h 60"/>
                  <a:gd name="T48" fmla="*/ 10 w 32"/>
                  <a:gd name="T49" fmla="*/ 30 h 60"/>
                  <a:gd name="T50" fmla="*/ 14 w 32"/>
                  <a:gd name="T51" fmla="*/ 28 h 60"/>
                  <a:gd name="T52" fmla="*/ 20 w 32"/>
                  <a:gd name="T53" fmla="*/ 24 h 60"/>
                  <a:gd name="T54" fmla="*/ 24 w 32"/>
                  <a:gd name="T55" fmla="*/ 20 h 60"/>
                  <a:gd name="T56" fmla="*/ 22 w 32"/>
                  <a:gd name="T57" fmla="*/ 12 h 60"/>
                  <a:gd name="T58" fmla="*/ 18 w 32"/>
                  <a:gd name="T59" fmla="*/ 6 h 60"/>
                  <a:gd name="T60" fmla="*/ 10 w 32"/>
                  <a:gd name="T61" fmla="*/ 6 h 60"/>
                  <a:gd name="T62" fmla="*/ 2 w 32"/>
                  <a:gd name="T63" fmla="*/ 12 h 6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2"/>
                  <a:gd name="T97" fmla="*/ 0 h 60"/>
                  <a:gd name="T98" fmla="*/ 32 w 32"/>
                  <a:gd name="T99" fmla="*/ 60 h 6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2" h="60">
                    <a:moveTo>
                      <a:pt x="0" y="12"/>
                    </a:moveTo>
                    <a:lnTo>
                      <a:pt x="4" y="8"/>
                    </a:lnTo>
                    <a:lnTo>
                      <a:pt x="6" y="4"/>
                    </a:lnTo>
                    <a:lnTo>
                      <a:pt x="12" y="2"/>
                    </a:lnTo>
                    <a:lnTo>
                      <a:pt x="16" y="0"/>
                    </a:lnTo>
                    <a:lnTo>
                      <a:pt x="22" y="2"/>
                    </a:lnTo>
                    <a:lnTo>
                      <a:pt x="28" y="4"/>
                    </a:lnTo>
                    <a:lnTo>
                      <a:pt x="30" y="8"/>
                    </a:lnTo>
                    <a:lnTo>
                      <a:pt x="30" y="12"/>
                    </a:lnTo>
                    <a:lnTo>
                      <a:pt x="28" y="16"/>
                    </a:lnTo>
                    <a:lnTo>
                      <a:pt x="26" y="20"/>
                    </a:lnTo>
                    <a:lnTo>
                      <a:pt x="22" y="26"/>
                    </a:lnTo>
                    <a:lnTo>
                      <a:pt x="26" y="28"/>
                    </a:lnTo>
                    <a:lnTo>
                      <a:pt x="30" y="32"/>
                    </a:lnTo>
                    <a:lnTo>
                      <a:pt x="32" y="36"/>
                    </a:lnTo>
                    <a:lnTo>
                      <a:pt x="32" y="40"/>
                    </a:lnTo>
                    <a:lnTo>
                      <a:pt x="32" y="48"/>
                    </a:lnTo>
                    <a:lnTo>
                      <a:pt x="28" y="54"/>
                    </a:lnTo>
                    <a:lnTo>
                      <a:pt x="24" y="58"/>
                    </a:lnTo>
                    <a:lnTo>
                      <a:pt x="18" y="60"/>
                    </a:lnTo>
                    <a:lnTo>
                      <a:pt x="10" y="60"/>
                    </a:lnTo>
                    <a:lnTo>
                      <a:pt x="4" y="60"/>
                    </a:lnTo>
                    <a:lnTo>
                      <a:pt x="2" y="60"/>
                    </a:lnTo>
                    <a:lnTo>
                      <a:pt x="0" y="58"/>
                    </a:lnTo>
                    <a:lnTo>
                      <a:pt x="0" y="56"/>
                    </a:lnTo>
                    <a:lnTo>
                      <a:pt x="0" y="54"/>
                    </a:lnTo>
                    <a:lnTo>
                      <a:pt x="2" y="54"/>
                    </a:lnTo>
                    <a:lnTo>
                      <a:pt x="4" y="54"/>
                    </a:lnTo>
                    <a:lnTo>
                      <a:pt x="6" y="54"/>
                    </a:lnTo>
                    <a:lnTo>
                      <a:pt x="8" y="56"/>
                    </a:lnTo>
                    <a:lnTo>
                      <a:pt x="10" y="56"/>
                    </a:lnTo>
                    <a:lnTo>
                      <a:pt x="12" y="56"/>
                    </a:lnTo>
                    <a:lnTo>
                      <a:pt x="14" y="56"/>
                    </a:lnTo>
                    <a:lnTo>
                      <a:pt x="16" y="58"/>
                    </a:lnTo>
                    <a:lnTo>
                      <a:pt x="20" y="56"/>
                    </a:lnTo>
                    <a:lnTo>
                      <a:pt x="24" y="54"/>
                    </a:lnTo>
                    <a:lnTo>
                      <a:pt x="26" y="50"/>
                    </a:lnTo>
                    <a:lnTo>
                      <a:pt x="26" y="46"/>
                    </a:lnTo>
                    <a:lnTo>
                      <a:pt x="26" y="42"/>
                    </a:lnTo>
                    <a:lnTo>
                      <a:pt x="24" y="38"/>
                    </a:lnTo>
                    <a:lnTo>
                      <a:pt x="24" y="36"/>
                    </a:lnTo>
                    <a:lnTo>
                      <a:pt x="22" y="36"/>
                    </a:lnTo>
                    <a:lnTo>
                      <a:pt x="20" y="34"/>
                    </a:lnTo>
                    <a:lnTo>
                      <a:pt x="18" y="32"/>
                    </a:lnTo>
                    <a:lnTo>
                      <a:pt x="14" y="30"/>
                    </a:lnTo>
                    <a:lnTo>
                      <a:pt x="12" y="30"/>
                    </a:lnTo>
                    <a:lnTo>
                      <a:pt x="10" y="30"/>
                    </a:lnTo>
                    <a:lnTo>
                      <a:pt x="14" y="28"/>
                    </a:lnTo>
                    <a:lnTo>
                      <a:pt x="16" y="28"/>
                    </a:lnTo>
                    <a:lnTo>
                      <a:pt x="20" y="24"/>
                    </a:lnTo>
                    <a:lnTo>
                      <a:pt x="22" y="22"/>
                    </a:lnTo>
                    <a:lnTo>
                      <a:pt x="24" y="20"/>
                    </a:lnTo>
                    <a:lnTo>
                      <a:pt x="24" y="16"/>
                    </a:lnTo>
                    <a:lnTo>
                      <a:pt x="22" y="12"/>
                    </a:lnTo>
                    <a:lnTo>
                      <a:pt x="20" y="8"/>
                    </a:lnTo>
                    <a:lnTo>
                      <a:pt x="18" y="6"/>
                    </a:lnTo>
                    <a:lnTo>
                      <a:pt x="14" y="6"/>
                    </a:lnTo>
                    <a:lnTo>
                      <a:pt x="10" y="6"/>
                    </a:lnTo>
                    <a:lnTo>
                      <a:pt x="6" y="10"/>
                    </a:lnTo>
                    <a:lnTo>
                      <a:pt x="2" y="12"/>
                    </a:lnTo>
                    <a:lnTo>
                      <a:pt x="0" y="12"/>
                    </a:lnTo>
                    <a:close/>
                  </a:path>
                </a:pathLst>
              </a:custGeom>
              <a:solidFill>
                <a:srgbClr val="000000"/>
              </a:solidFill>
              <a:ln w="0">
                <a:solidFill>
                  <a:srgbClr val="000000"/>
                </a:solidFill>
                <a:round/>
                <a:headEnd/>
                <a:tailEnd/>
              </a:ln>
            </p:spPr>
            <p:txBody>
              <a:bodyPr/>
              <a:lstStyle/>
              <a:p>
                <a:endParaRPr lang="en-CA"/>
              </a:p>
            </p:txBody>
          </p:sp>
          <p:sp>
            <p:nvSpPr>
              <p:cNvPr id="15472" name="Rectangle 372"/>
              <p:cNvSpPr>
                <a:spLocks noChangeArrowheads="1"/>
              </p:cNvSpPr>
              <p:nvPr/>
            </p:nvSpPr>
            <p:spPr bwMode="auto">
              <a:xfrm>
                <a:off x="2152" y="2448"/>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473" name="Freeform 373"/>
              <p:cNvSpPr>
                <a:spLocks noEditPoints="1"/>
              </p:cNvSpPr>
              <p:nvPr/>
            </p:nvSpPr>
            <p:spPr bwMode="auto">
              <a:xfrm>
                <a:off x="2298" y="2462"/>
                <a:ext cx="38" cy="60"/>
              </a:xfrm>
              <a:custGeom>
                <a:avLst/>
                <a:gdLst>
                  <a:gd name="T0" fmla="*/ 0 w 38"/>
                  <a:gd name="T1" fmla="*/ 30 h 60"/>
                  <a:gd name="T2" fmla="*/ 2 w 38"/>
                  <a:gd name="T3" fmla="*/ 22 h 60"/>
                  <a:gd name="T4" fmla="*/ 4 w 38"/>
                  <a:gd name="T5" fmla="*/ 14 h 60"/>
                  <a:gd name="T6" fmla="*/ 8 w 38"/>
                  <a:gd name="T7" fmla="*/ 8 h 60"/>
                  <a:gd name="T8" fmla="*/ 12 w 38"/>
                  <a:gd name="T9" fmla="*/ 4 h 60"/>
                  <a:gd name="T10" fmla="*/ 16 w 38"/>
                  <a:gd name="T11" fmla="*/ 2 h 60"/>
                  <a:gd name="T12" fmla="*/ 20 w 38"/>
                  <a:gd name="T13" fmla="*/ 0 h 60"/>
                  <a:gd name="T14" fmla="*/ 24 w 38"/>
                  <a:gd name="T15" fmla="*/ 2 h 60"/>
                  <a:gd name="T16" fmla="*/ 28 w 38"/>
                  <a:gd name="T17" fmla="*/ 4 h 60"/>
                  <a:gd name="T18" fmla="*/ 30 w 38"/>
                  <a:gd name="T19" fmla="*/ 8 h 60"/>
                  <a:gd name="T20" fmla="*/ 34 w 38"/>
                  <a:gd name="T21" fmla="*/ 14 h 60"/>
                  <a:gd name="T22" fmla="*/ 36 w 38"/>
                  <a:gd name="T23" fmla="*/ 22 h 60"/>
                  <a:gd name="T24" fmla="*/ 38 w 38"/>
                  <a:gd name="T25" fmla="*/ 30 h 60"/>
                  <a:gd name="T26" fmla="*/ 36 w 38"/>
                  <a:gd name="T27" fmla="*/ 40 h 60"/>
                  <a:gd name="T28" fmla="*/ 34 w 38"/>
                  <a:gd name="T29" fmla="*/ 48 h 60"/>
                  <a:gd name="T30" fmla="*/ 32 w 38"/>
                  <a:gd name="T31" fmla="*/ 54 h 60"/>
                  <a:gd name="T32" fmla="*/ 28 w 38"/>
                  <a:gd name="T33" fmla="*/ 58 h 60"/>
                  <a:gd name="T34" fmla="*/ 24 w 38"/>
                  <a:gd name="T35" fmla="*/ 60 h 60"/>
                  <a:gd name="T36" fmla="*/ 18 w 38"/>
                  <a:gd name="T37" fmla="*/ 60 h 60"/>
                  <a:gd name="T38" fmla="*/ 14 w 38"/>
                  <a:gd name="T39" fmla="*/ 60 h 60"/>
                  <a:gd name="T40" fmla="*/ 10 w 38"/>
                  <a:gd name="T41" fmla="*/ 56 h 60"/>
                  <a:gd name="T42" fmla="*/ 6 w 38"/>
                  <a:gd name="T43" fmla="*/ 50 h 60"/>
                  <a:gd name="T44" fmla="*/ 2 w 38"/>
                  <a:gd name="T45" fmla="*/ 42 h 60"/>
                  <a:gd name="T46" fmla="*/ 0 w 38"/>
                  <a:gd name="T47" fmla="*/ 30 h 60"/>
                  <a:gd name="T48" fmla="*/ 10 w 38"/>
                  <a:gd name="T49" fmla="*/ 32 h 60"/>
                  <a:gd name="T50" fmla="*/ 10 w 38"/>
                  <a:gd name="T51" fmla="*/ 42 h 60"/>
                  <a:gd name="T52" fmla="*/ 12 w 38"/>
                  <a:gd name="T53" fmla="*/ 52 h 60"/>
                  <a:gd name="T54" fmla="*/ 14 w 38"/>
                  <a:gd name="T55" fmla="*/ 56 h 60"/>
                  <a:gd name="T56" fmla="*/ 16 w 38"/>
                  <a:gd name="T57" fmla="*/ 58 h 60"/>
                  <a:gd name="T58" fmla="*/ 20 w 38"/>
                  <a:gd name="T59" fmla="*/ 58 h 60"/>
                  <a:gd name="T60" fmla="*/ 22 w 38"/>
                  <a:gd name="T61" fmla="*/ 58 h 60"/>
                  <a:gd name="T62" fmla="*/ 24 w 38"/>
                  <a:gd name="T63" fmla="*/ 56 h 60"/>
                  <a:gd name="T64" fmla="*/ 26 w 38"/>
                  <a:gd name="T65" fmla="*/ 54 h 60"/>
                  <a:gd name="T66" fmla="*/ 28 w 38"/>
                  <a:gd name="T67" fmla="*/ 48 h 60"/>
                  <a:gd name="T68" fmla="*/ 28 w 38"/>
                  <a:gd name="T69" fmla="*/ 40 h 60"/>
                  <a:gd name="T70" fmla="*/ 30 w 38"/>
                  <a:gd name="T71" fmla="*/ 28 h 60"/>
                  <a:gd name="T72" fmla="*/ 28 w 38"/>
                  <a:gd name="T73" fmla="*/ 20 h 60"/>
                  <a:gd name="T74" fmla="*/ 28 w 38"/>
                  <a:gd name="T75" fmla="*/ 12 h 60"/>
                  <a:gd name="T76" fmla="*/ 26 w 38"/>
                  <a:gd name="T77" fmla="*/ 8 h 60"/>
                  <a:gd name="T78" fmla="*/ 24 w 38"/>
                  <a:gd name="T79" fmla="*/ 4 h 60"/>
                  <a:gd name="T80" fmla="*/ 22 w 38"/>
                  <a:gd name="T81" fmla="*/ 4 h 60"/>
                  <a:gd name="T82" fmla="*/ 20 w 38"/>
                  <a:gd name="T83" fmla="*/ 4 h 60"/>
                  <a:gd name="T84" fmla="*/ 16 w 38"/>
                  <a:gd name="T85" fmla="*/ 4 h 60"/>
                  <a:gd name="T86" fmla="*/ 14 w 38"/>
                  <a:gd name="T87" fmla="*/ 6 h 60"/>
                  <a:gd name="T88" fmla="*/ 12 w 38"/>
                  <a:gd name="T89" fmla="*/ 10 h 60"/>
                  <a:gd name="T90" fmla="*/ 10 w 38"/>
                  <a:gd name="T91" fmla="*/ 16 h 60"/>
                  <a:gd name="T92" fmla="*/ 10 w 38"/>
                  <a:gd name="T93" fmla="*/ 24 h 60"/>
                  <a:gd name="T94" fmla="*/ 10 w 38"/>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8"/>
                  <a:gd name="T145" fmla="*/ 0 h 60"/>
                  <a:gd name="T146" fmla="*/ 38 w 38"/>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8" h="60">
                    <a:moveTo>
                      <a:pt x="0" y="30"/>
                    </a:moveTo>
                    <a:lnTo>
                      <a:pt x="2" y="22"/>
                    </a:lnTo>
                    <a:lnTo>
                      <a:pt x="4" y="14"/>
                    </a:lnTo>
                    <a:lnTo>
                      <a:pt x="8" y="8"/>
                    </a:lnTo>
                    <a:lnTo>
                      <a:pt x="12" y="4"/>
                    </a:lnTo>
                    <a:lnTo>
                      <a:pt x="16" y="2"/>
                    </a:lnTo>
                    <a:lnTo>
                      <a:pt x="20" y="0"/>
                    </a:lnTo>
                    <a:lnTo>
                      <a:pt x="24" y="2"/>
                    </a:lnTo>
                    <a:lnTo>
                      <a:pt x="28" y="4"/>
                    </a:lnTo>
                    <a:lnTo>
                      <a:pt x="30" y="8"/>
                    </a:lnTo>
                    <a:lnTo>
                      <a:pt x="34" y="14"/>
                    </a:lnTo>
                    <a:lnTo>
                      <a:pt x="36" y="22"/>
                    </a:lnTo>
                    <a:lnTo>
                      <a:pt x="38" y="30"/>
                    </a:lnTo>
                    <a:lnTo>
                      <a:pt x="36" y="40"/>
                    </a:lnTo>
                    <a:lnTo>
                      <a:pt x="34" y="48"/>
                    </a:lnTo>
                    <a:lnTo>
                      <a:pt x="32" y="54"/>
                    </a:lnTo>
                    <a:lnTo>
                      <a:pt x="28" y="58"/>
                    </a:lnTo>
                    <a:lnTo>
                      <a:pt x="24" y="60"/>
                    </a:lnTo>
                    <a:lnTo>
                      <a:pt x="18" y="60"/>
                    </a:lnTo>
                    <a:lnTo>
                      <a:pt x="14" y="60"/>
                    </a:lnTo>
                    <a:lnTo>
                      <a:pt x="10" y="56"/>
                    </a:lnTo>
                    <a:lnTo>
                      <a:pt x="6" y="50"/>
                    </a:lnTo>
                    <a:lnTo>
                      <a:pt x="2" y="42"/>
                    </a:lnTo>
                    <a:lnTo>
                      <a:pt x="0" y="30"/>
                    </a:lnTo>
                    <a:close/>
                    <a:moveTo>
                      <a:pt x="10" y="32"/>
                    </a:moveTo>
                    <a:lnTo>
                      <a:pt x="10" y="42"/>
                    </a:lnTo>
                    <a:lnTo>
                      <a:pt x="12" y="52"/>
                    </a:lnTo>
                    <a:lnTo>
                      <a:pt x="14" y="56"/>
                    </a:lnTo>
                    <a:lnTo>
                      <a:pt x="16" y="58"/>
                    </a:lnTo>
                    <a:lnTo>
                      <a:pt x="20" y="58"/>
                    </a:lnTo>
                    <a:lnTo>
                      <a:pt x="22" y="58"/>
                    </a:lnTo>
                    <a:lnTo>
                      <a:pt x="24" y="56"/>
                    </a:lnTo>
                    <a:lnTo>
                      <a:pt x="26" y="54"/>
                    </a:lnTo>
                    <a:lnTo>
                      <a:pt x="28" y="48"/>
                    </a:lnTo>
                    <a:lnTo>
                      <a:pt x="28" y="40"/>
                    </a:lnTo>
                    <a:lnTo>
                      <a:pt x="30" y="28"/>
                    </a:lnTo>
                    <a:lnTo>
                      <a:pt x="28" y="20"/>
                    </a:lnTo>
                    <a:lnTo>
                      <a:pt x="28" y="12"/>
                    </a:lnTo>
                    <a:lnTo>
                      <a:pt x="26" y="8"/>
                    </a:lnTo>
                    <a:lnTo>
                      <a:pt x="24" y="4"/>
                    </a:lnTo>
                    <a:lnTo>
                      <a:pt x="22" y="4"/>
                    </a:lnTo>
                    <a:lnTo>
                      <a:pt x="20" y="4"/>
                    </a:lnTo>
                    <a:lnTo>
                      <a:pt x="16" y="4"/>
                    </a:lnTo>
                    <a:lnTo>
                      <a:pt x="14" y="6"/>
                    </a:lnTo>
                    <a:lnTo>
                      <a:pt x="12" y="10"/>
                    </a:lnTo>
                    <a:lnTo>
                      <a:pt x="10" y="16"/>
                    </a:lnTo>
                    <a:lnTo>
                      <a:pt x="10" y="24"/>
                    </a:lnTo>
                    <a:lnTo>
                      <a:pt x="10" y="32"/>
                    </a:lnTo>
                    <a:close/>
                  </a:path>
                </a:pathLst>
              </a:custGeom>
              <a:solidFill>
                <a:srgbClr val="000000"/>
              </a:solidFill>
              <a:ln w="0">
                <a:solidFill>
                  <a:srgbClr val="000000"/>
                </a:solidFill>
                <a:round/>
                <a:headEnd/>
                <a:tailEnd/>
              </a:ln>
            </p:spPr>
            <p:txBody>
              <a:bodyPr/>
              <a:lstStyle/>
              <a:p>
                <a:endParaRPr lang="en-CA"/>
              </a:p>
            </p:txBody>
          </p:sp>
          <p:sp>
            <p:nvSpPr>
              <p:cNvPr id="15474" name="Rectangle 374"/>
              <p:cNvSpPr>
                <a:spLocks noChangeArrowheads="1"/>
              </p:cNvSpPr>
              <p:nvPr/>
            </p:nvSpPr>
            <p:spPr bwMode="auto">
              <a:xfrm>
                <a:off x="2496" y="2448"/>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475" name="Freeform 375"/>
              <p:cNvSpPr>
                <a:spLocks/>
              </p:cNvSpPr>
              <p:nvPr/>
            </p:nvSpPr>
            <p:spPr bwMode="auto">
              <a:xfrm>
                <a:off x="2642" y="2462"/>
                <a:ext cx="24" cy="60"/>
              </a:xfrm>
              <a:custGeom>
                <a:avLst/>
                <a:gdLst>
                  <a:gd name="T0" fmla="*/ 0 w 24"/>
                  <a:gd name="T1" fmla="*/ 6 h 60"/>
                  <a:gd name="T2" fmla="*/ 14 w 24"/>
                  <a:gd name="T3" fmla="*/ 0 h 60"/>
                  <a:gd name="T4" fmla="*/ 16 w 24"/>
                  <a:gd name="T5" fmla="*/ 0 h 60"/>
                  <a:gd name="T6" fmla="*/ 16 w 24"/>
                  <a:gd name="T7" fmla="*/ 50 h 60"/>
                  <a:gd name="T8" fmla="*/ 16 w 24"/>
                  <a:gd name="T9" fmla="*/ 54 h 60"/>
                  <a:gd name="T10" fmla="*/ 16 w 24"/>
                  <a:gd name="T11" fmla="*/ 56 h 60"/>
                  <a:gd name="T12" fmla="*/ 18 w 24"/>
                  <a:gd name="T13" fmla="*/ 58 h 60"/>
                  <a:gd name="T14" fmla="*/ 18 w 24"/>
                  <a:gd name="T15" fmla="*/ 58 h 60"/>
                  <a:gd name="T16" fmla="*/ 20 w 24"/>
                  <a:gd name="T17" fmla="*/ 58 h 60"/>
                  <a:gd name="T18" fmla="*/ 24 w 24"/>
                  <a:gd name="T19" fmla="*/ 58 h 60"/>
                  <a:gd name="T20" fmla="*/ 24 w 24"/>
                  <a:gd name="T21" fmla="*/ 60 h 60"/>
                  <a:gd name="T22" fmla="*/ 2 w 24"/>
                  <a:gd name="T23" fmla="*/ 60 h 60"/>
                  <a:gd name="T24" fmla="*/ 2 w 24"/>
                  <a:gd name="T25" fmla="*/ 58 h 60"/>
                  <a:gd name="T26" fmla="*/ 6 w 24"/>
                  <a:gd name="T27" fmla="*/ 58 h 60"/>
                  <a:gd name="T28" fmla="*/ 6 w 24"/>
                  <a:gd name="T29" fmla="*/ 58 h 60"/>
                  <a:gd name="T30" fmla="*/ 8 w 24"/>
                  <a:gd name="T31" fmla="*/ 58 h 60"/>
                  <a:gd name="T32" fmla="*/ 8 w 24"/>
                  <a:gd name="T33" fmla="*/ 56 h 60"/>
                  <a:gd name="T34" fmla="*/ 8 w 24"/>
                  <a:gd name="T35" fmla="*/ 54 h 60"/>
                  <a:gd name="T36" fmla="*/ 10 w 24"/>
                  <a:gd name="T37" fmla="*/ 50 h 60"/>
                  <a:gd name="T38" fmla="*/ 10 w 24"/>
                  <a:gd name="T39" fmla="*/ 16 h 60"/>
                  <a:gd name="T40" fmla="*/ 8 w 24"/>
                  <a:gd name="T41" fmla="*/ 12 h 60"/>
                  <a:gd name="T42" fmla="*/ 8 w 24"/>
                  <a:gd name="T43" fmla="*/ 10 h 60"/>
                  <a:gd name="T44" fmla="*/ 8 w 24"/>
                  <a:gd name="T45" fmla="*/ 8 h 60"/>
                  <a:gd name="T46" fmla="*/ 8 w 24"/>
                  <a:gd name="T47" fmla="*/ 8 h 60"/>
                  <a:gd name="T48" fmla="*/ 6 w 24"/>
                  <a:gd name="T49" fmla="*/ 6 h 60"/>
                  <a:gd name="T50" fmla="*/ 6 w 24"/>
                  <a:gd name="T51" fmla="*/ 6 h 60"/>
                  <a:gd name="T52" fmla="*/ 4 w 24"/>
                  <a:gd name="T53" fmla="*/ 6 h 60"/>
                  <a:gd name="T54" fmla="*/ 2 w 24"/>
                  <a:gd name="T55" fmla="*/ 8 h 60"/>
                  <a:gd name="T56" fmla="*/ 0 w 24"/>
                  <a:gd name="T57" fmla="*/ 6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4"/>
                  <a:gd name="T88" fmla="*/ 0 h 60"/>
                  <a:gd name="T89" fmla="*/ 24 w 24"/>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4" h="60">
                    <a:moveTo>
                      <a:pt x="0" y="6"/>
                    </a:moveTo>
                    <a:lnTo>
                      <a:pt x="14" y="0"/>
                    </a:lnTo>
                    <a:lnTo>
                      <a:pt x="16" y="0"/>
                    </a:lnTo>
                    <a:lnTo>
                      <a:pt x="16" y="50"/>
                    </a:lnTo>
                    <a:lnTo>
                      <a:pt x="16" y="54"/>
                    </a:lnTo>
                    <a:lnTo>
                      <a:pt x="16" y="56"/>
                    </a:lnTo>
                    <a:lnTo>
                      <a:pt x="18" y="58"/>
                    </a:lnTo>
                    <a:lnTo>
                      <a:pt x="20" y="58"/>
                    </a:lnTo>
                    <a:lnTo>
                      <a:pt x="24" y="58"/>
                    </a:lnTo>
                    <a:lnTo>
                      <a:pt x="24" y="60"/>
                    </a:lnTo>
                    <a:lnTo>
                      <a:pt x="2" y="60"/>
                    </a:lnTo>
                    <a:lnTo>
                      <a:pt x="2" y="58"/>
                    </a:lnTo>
                    <a:lnTo>
                      <a:pt x="6" y="58"/>
                    </a:lnTo>
                    <a:lnTo>
                      <a:pt x="8" y="58"/>
                    </a:lnTo>
                    <a:lnTo>
                      <a:pt x="8" y="56"/>
                    </a:lnTo>
                    <a:lnTo>
                      <a:pt x="8" y="54"/>
                    </a:lnTo>
                    <a:lnTo>
                      <a:pt x="10" y="50"/>
                    </a:lnTo>
                    <a:lnTo>
                      <a:pt x="10" y="16"/>
                    </a:lnTo>
                    <a:lnTo>
                      <a:pt x="8" y="12"/>
                    </a:lnTo>
                    <a:lnTo>
                      <a:pt x="8" y="10"/>
                    </a:lnTo>
                    <a:lnTo>
                      <a:pt x="8" y="8"/>
                    </a:lnTo>
                    <a:lnTo>
                      <a:pt x="6" y="6"/>
                    </a:lnTo>
                    <a:lnTo>
                      <a:pt x="4" y="6"/>
                    </a:lnTo>
                    <a:lnTo>
                      <a:pt x="2" y="8"/>
                    </a:lnTo>
                    <a:lnTo>
                      <a:pt x="0" y="6"/>
                    </a:lnTo>
                    <a:close/>
                  </a:path>
                </a:pathLst>
              </a:custGeom>
              <a:solidFill>
                <a:srgbClr val="000000"/>
              </a:solidFill>
              <a:ln w="0">
                <a:solidFill>
                  <a:srgbClr val="000000"/>
                </a:solidFill>
                <a:round/>
                <a:headEnd/>
                <a:tailEnd/>
              </a:ln>
            </p:spPr>
            <p:txBody>
              <a:bodyPr/>
              <a:lstStyle/>
              <a:p>
                <a:endParaRPr lang="en-CA"/>
              </a:p>
            </p:txBody>
          </p:sp>
          <p:sp>
            <p:nvSpPr>
              <p:cNvPr id="15476" name="Freeform 376"/>
              <p:cNvSpPr>
                <a:spLocks noEditPoints="1"/>
              </p:cNvSpPr>
              <p:nvPr/>
            </p:nvSpPr>
            <p:spPr bwMode="auto">
              <a:xfrm>
                <a:off x="2680" y="2462"/>
                <a:ext cx="36" cy="60"/>
              </a:xfrm>
              <a:custGeom>
                <a:avLst/>
                <a:gdLst>
                  <a:gd name="T0" fmla="*/ 0 w 36"/>
                  <a:gd name="T1" fmla="*/ 30 h 60"/>
                  <a:gd name="T2" fmla="*/ 2 w 36"/>
                  <a:gd name="T3" fmla="*/ 22 h 60"/>
                  <a:gd name="T4" fmla="*/ 4 w 36"/>
                  <a:gd name="T5" fmla="*/ 14 h 60"/>
                  <a:gd name="T6" fmla="*/ 6 w 36"/>
                  <a:gd name="T7" fmla="*/ 8 h 60"/>
                  <a:gd name="T8" fmla="*/ 10 w 36"/>
                  <a:gd name="T9" fmla="*/ 4 h 60"/>
                  <a:gd name="T10" fmla="*/ 14 w 36"/>
                  <a:gd name="T11" fmla="*/ 2 h 60"/>
                  <a:gd name="T12" fmla="*/ 18 w 36"/>
                  <a:gd name="T13" fmla="*/ 0 h 60"/>
                  <a:gd name="T14" fmla="*/ 22 w 36"/>
                  <a:gd name="T15" fmla="*/ 2 h 60"/>
                  <a:gd name="T16" fmla="*/ 26 w 36"/>
                  <a:gd name="T17" fmla="*/ 4 h 60"/>
                  <a:gd name="T18" fmla="*/ 30 w 36"/>
                  <a:gd name="T19" fmla="*/ 8 h 60"/>
                  <a:gd name="T20" fmla="*/ 34 w 36"/>
                  <a:gd name="T21" fmla="*/ 14 h 60"/>
                  <a:gd name="T22" fmla="*/ 36 w 36"/>
                  <a:gd name="T23" fmla="*/ 22 h 60"/>
                  <a:gd name="T24" fmla="*/ 36 w 36"/>
                  <a:gd name="T25" fmla="*/ 30 h 60"/>
                  <a:gd name="T26" fmla="*/ 36 w 36"/>
                  <a:gd name="T27" fmla="*/ 40 h 60"/>
                  <a:gd name="T28" fmla="*/ 34 w 36"/>
                  <a:gd name="T29" fmla="*/ 48 h 60"/>
                  <a:gd name="T30" fmla="*/ 30 w 36"/>
                  <a:gd name="T31" fmla="*/ 54 h 60"/>
                  <a:gd name="T32" fmla="*/ 26 w 36"/>
                  <a:gd name="T33" fmla="*/ 58 h 60"/>
                  <a:gd name="T34" fmla="*/ 22 w 36"/>
                  <a:gd name="T35" fmla="*/ 60 h 60"/>
                  <a:gd name="T36" fmla="*/ 18 w 36"/>
                  <a:gd name="T37" fmla="*/ 60 h 60"/>
                  <a:gd name="T38" fmla="*/ 14 w 36"/>
                  <a:gd name="T39" fmla="*/ 60 h 60"/>
                  <a:gd name="T40" fmla="*/ 8 w 36"/>
                  <a:gd name="T41" fmla="*/ 56 h 60"/>
                  <a:gd name="T42" fmla="*/ 4 w 36"/>
                  <a:gd name="T43" fmla="*/ 50 h 60"/>
                  <a:gd name="T44" fmla="*/ 2 w 36"/>
                  <a:gd name="T45" fmla="*/ 42 h 60"/>
                  <a:gd name="T46" fmla="*/ 0 w 36"/>
                  <a:gd name="T47" fmla="*/ 30 h 60"/>
                  <a:gd name="T48" fmla="*/ 8 w 36"/>
                  <a:gd name="T49" fmla="*/ 32 h 60"/>
                  <a:gd name="T50" fmla="*/ 10 w 36"/>
                  <a:gd name="T51" fmla="*/ 42 h 60"/>
                  <a:gd name="T52" fmla="*/ 12 w 36"/>
                  <a:gd name="T53" fmla="*/ 52 h 60"/>
                  <a:gd name="T54" fmla="*/ 14 w 36"/>
                  <a:gd name="T55" fmla="*/ 56 h 60"/>
                  <a:gd name="T56" fmla="*/ 16 w 36"/>
                  <a:gd name="T57" fmla="*/ 58 h 60"/>
                  <a:gd name="T58" fmla="*/ 18 w 36"/>
                  <a:gd name="T59" fmla="*/ 58 h 60"/>
                  <a:gd name="T60" fmla="*/ 20 w 36"/>
                  <a:gd name="T61" fmla="*/ 58 h 60"/>
                  <a:gd name="T62" fmla="*/ 24 w 36"/>
                  <a:gd name="T63" fmla="*/ 56 h 60"/>
                  <a:gd name="T64" fmla="*/ 26 w 36"/>
                  <a:gd name="T65" fmla="*/ 54 h 60"/>
                  <a:gd name="T66" fmla="*/ 26 w 36"/>
                  <a:gd name="T67" fmla="*/ 48 h 60"/>
                  <a:gd name="T68" fmla="*/ 28 w 36"/>
                  <a:gd name="T69" fmla="*/ 40 h 60"/>
                  <a:gd name="T70" fmla="*/ 28 w 36"/>
                  <a:gd name="T71" fmla="*/ 28 h 60"/>
                  <a:gd name="T72" fmla="*/ 28 w 36"/>
                  <a:gd name="T73" fmla="*/ 20 h 60"/>
                  <a:gd name="T74" fmla="*/ 26 w 36"/>
                  <a:gd name="T75" fmla="*/ 12 h 60"/>
                  <a:gd name="T76" fmla="*/ 24 w 36"/>
                  <a:gd name="T77" fmla="*/ 8 h 60"/>
                  <a:gd name="T78" fmla="*/ 22 w 36"/>
                  <a:gd name="T79" fmla="*/ 4 h 60"/>
                  <a:gd name="T80" fmla="*/ 20 w 36"/>
                  <a:gd name="T81" fmla="*/ 4 h 60"/>
                  <a:gd name="T82" fmla="*/ 18 w 36"/>
                  <a:gd name="T83" fmla="*/ 4 h 60"/>
                  <a:gd name="T84" fmla="*/ 16 w 36"/>
                  <a:gd name="T85" fmla="*/ 4 h 60"/>
                  <a:gd name="T86" fmla="*/ 14 w 36"/>
                  <a:gd name="T87" fmla="*/ 6 h 60"/>
                  <a:gd name="T88" fmla="*/ 12 w 36"/>
                  <a:gd name="T89" fmla="*/ 10 h 60"/>
                  <a:gd name="T90" fmla="*/ 10 w 36"/>
                  <a:gd name="T91" fmla="*/ 16 h 60"/>
                  <a:gd name="T92" fmla="*/ 8 w 36"/>
                  <a:gd name="T93" fmla="*/ 24 h 60"/>
                  <a:gd name="T94" fmla="*/ 8 w 36"/>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2" y="22"/>
                    </a:lnTo>
                    <a:lnTo>
                      <a:pt x="4" y="14"/>
                    </a:lnTo>
                    <a:lnTo>
                      <a:pt x="6" y="8"/>
                    </a:lnTo>
                    <a:lnTo>
                      <a:pt x="10" y="4"/>
                    </a:lnTo>
                    <a:lnTo>
                      <a:pt x="14" y="2"/>
                    </a:lnTo>
                    <a:lnTo>
                      <a:pt x="18" y="0"/>
                    </a:lnTo>
                    <a:lnTo>
                      <a:pt x="22" y="2"/>
                    </a:lnTo>
                    <a:lnTo>
                      <a:pt x="26" y="4"/>
                    </a:lnTo>
                    <a:lnTo>
                      <a:pt x="30" y="8"/>
                    </a:lnTo>
                    <a:lnTo>
                      <a:pt x="34" y="14"/>
                    </a:lnTo>
                    <a:lnTo>
                      <a:pt x="36" y="22"/>
                    </a:lnTo>
                    <a:lnTo>
                      <a:pt x="36" y="30"/>
                    </a:lnTo>
                    <a:lnTo>
                      <a:pt x="36" y="40"/>
                    </a:lnTo>
                    <a:lnTo>
                      <a:pt x="34" y="48"/>
                    </a:lnTo>
                    <a:lnTo>
                      <a:pt x="30" y="54"/>
                    </a:lnTo>
                    <a:lnTo>
                      <a:pt x="26" y="58"/>
                    </a:lnTo>
                    <a:lnTo>
                      <a:pt x="22" y="60"/>
                    </a:lnTo>
                    <a:lnTo>
                      <a:pt x="18" y="60"/>
                    </a:lnTo>
                    <a:lnTo>
                      <a:pt x="14" y="60"/>
                    </a:lnTo>
                    <a:lnTo>
                      <a:pt x="8" y="56"/>
                    </a:lnTo>
                    <a:lnTo>
                      <a:pt x="4" y="50"/>
                    </a:lnTo>
                    <a:lnTo>
                      <a:pt x="2" y="42"/>
                    </a:lnTo>
                    <a:lnTo>
                      <a:pt x="0" y="30"/>
                    </a:lnTo>
                    <a:close/>
                    <a:moveTo>
                      <a:pt x="8" y="32"/>
                    </a:moveTo>
                    <a:lnTo>
                      <a:pt x="10" y="42"/>
                    </a:lnTo>
                    <a:lnTo>
                      <a:pt x="12" y="52"/>
                    </a:lnTo>
                    <a:lnTo>
                      <a:pt x="14" y="56"/>
                    </a:lnTo>
                    <a:lnTo>
                      <a:pt x="16" y="58"/>
                    </a:lnTo>
                    <a:lnTo>
                      <a:pt x="18" y="58"/>
                    </a:lnTo>
                    <a:lnTo>
                      <a:pt x="20" y="58"/>
                    </a:lnTo>
                    <a:lnTo>
                      <a:pt x="24" y="56"/>
                    </a:lnTo>
                    <a:lnTo>
                      <a:pt x="26" y="54"/>
                    </a:lnTo>
                    <a:lnTo>
                      <a:pt x="26" y="48"/>
                    </a:lnTo>
                    <a:lnTo>
                      <a:pt x="28" y="40"/>
                    </a:lnTo>
                    <a:lnTo>
                      <a:pt x="28" y="28"/>
                    </a:lnTo>
                    <a:lnTo>
                      <a:pt x="28" y="20"/>
                    </a:lnTo>
                    <a:lnTo>
                      <a:pt x="26" y="12"/>
                    </a:lnTo>
                    <a:lnTo>
                      <a:pt x="24" y="8"/>
                    </a:lnTo>
                    <a:lnTo>
                      <a:pt x="22" y="4"/>
                    </a:lnTo>
                    <a:lnTo>
                      <a:pt x="20" y="4"/>
                    </a:lnTo>
                    <a:lnTo>
                      <a:pt x="18" y="4"/>
                    </a:lnTo>
                    <a:lnTo>
                      <a:pt x="16" y="4"/>
                    </a:lnTo>
                    <a:lnTo>
                      <a:pt x="14" y="6"/>
                    </a:lnTo>
                    <a:lnTo>
                      <a:pt x="12" y="10"/>
                    </a:lnTo>
                    <a:lnTo>
                      <a:pt x="10" y="16"/>
                    </a:lnTo>
                    <a:lnTo>
                      <a:pt x="8" y="24"/>
                    </a:lnTo>
                    <a:lnTo>
                      <a:pt x="8" y="32"/>
                    </a:lnTo>
                    <a:close/>
                  </a:path>
                </a:pathLst>
              </a:custGeom>
              <a:solidFill>
                <a:srgbClr val="000000"/>
              </a:solidFill>
              <a:ln w="0">
                <a:solidFill>
                  <a:srgbClr val="000000"/>
                </a:solidFill>
                <a:round/>
                <a:headEnd/>
                <a:tailEnd/>
              </a:ln>
            </p:spPr>
            <p:txBody>
              <a:bodyPr/>
              <a:lstStyle/>
              <a:p>
                <a:endParaRPr lang="en-CA"/>
              </a:p>
            </p:txBody>
          </p:sp>
          <p:sp>
            <p:nvSpPr>
              <p:cNvPr id="15477" name="Rectangle 377"/>
              <p:cNvSpPr>
                <a:spLocks noChangeArrowheads="1"/>
              </p:cNvSpPr>
              <p:nvPr/>
            </p:nvSpPr>
            <p:spPr bwMode="auto">
              <a:xfrm>
                <a:off x="2784" y="2448"/>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478" name="Freeform 378"/>
              <p:cNvSpPr>
                <a:spLocks noEditPoints="1"/>
              </p:cNvSpPr>
              <p:nvPr/>
            </p:nvSpPr>
            <p:spPr bwMode="auto">
              <a:xfrm>
                <a:off x="2934" y="2462"/>
                <a:ext cx="34" cy="60"/>
              </a:xfrm>
              <a:custGeom>
                <a:avLst/>
                <a:gdLst>
                  <a:gd name="T0" fmla="*/ 6 w 34"/>
                  <a:gd name="T1" fmla="*/ 26 h 60"/>
                  <a:gd name="T2" fmla="*/ 0 w 34"/>
                  <a:gd name="T3" fmla="*/ 18 h 60"/>
                  <a:gd name="T4" fmla="*/ 2 w 34"/>
                  <a:gd name="T5" fmla="*/ 10 h 60"/>
                  <a:gd name="T6" fmla="*/ 10 w 34"/>
                  <a:gd name="T7" fmla="*/ 2 h 60"/>
                  <a:gd name="T8" fmla="*/ 22 w 34"/>
                  <a:gd name="T9" fmla="*/ 2 h 60"/>
                  <a:gd name="T10" fmla="*/ 32 w 34"/>
                  <a:gd name="T11" fmla="*/ 8 h 60"/>
                  <a:gd name="T12" fmla="*/ 32 w 34"/>
                  <a:gd name="T13" fmla="*/ 16 h 60"/>
                  <a:gd name="T14" fmla="*/ 26 w 34"/>
                  <a:gd name="T15" fmla="*/ 24 h 60"/>
                  <a:gd name="T16" fmla="*/ 26 w 34"/>
                  <a:gd name="T17" fmla="*/ 32 h 60"/>
                  <a:gd name="T18" fmla="*/ 32 w 34"/>
                  <a:gd name="T19" fmla="*/ 42 h 60"/>
                  <a:gd name="T20" fmla="*/ 32 w 34"/>
                  <a:gd name="T21" fmla="*/ 52 h 60"/>
                  <a:gd name="T22" fmla="*/ 22 w 34"/>
                  <a:gd name="T23" fmla="*/ 60 h 60"/>
                  <a:gd name="T24" fmla="*/ 10 w 34"/>
                  <a:gd name="T25" fmla="*/ 60 h 60"/>
                  <a:gd name="T26" fmla="*/ 2 w 34"/>
                  <a:gd name="T27" fmla="*/ 56 h 60"/>
                  <a:gd name="T28" fmla="*/ 0 w 34"/>
                  <a:gd name="T29" fmla="*/ 46 h 60"/>
                  <a:gd name="T30" fmla="*/ 2 w 34"/>
                  <a:gd name="T31" fmla="*/ 38 h 60"/>
                  <a:gd name="T32" fmla="*/ 10 w 34"/>
                  <a:gd name="T33" fmla="*/ 30 h 60"/>
                  <a:gd name="T34" fmla="*/ 20 w 34"/>
                  <a:gd name="T35" fmla="*/ 22 h 60"/>
                  <a:gd name="T36" fmla="*/ 24 w 34"/>
                  <a:gd name="T37" fmla="*/ 16 h 60"/>
                  <a:gd name="T38" fmla="*/ 24 w 34"/>
                  <a:gd name="T39" fmla="*/ 8 h 60"/>
                  <a:gd name="T40" fmla="*/ 20 w 34"/>
                  <a:gd name="T41" fmla="*/ 4 h 60"/>
                  <a:gd name="T42" fmla="*/ 14 w 34"/>
                  <a:gd name="T43" fmla="*/ 4 h 60"/>
                  <a:gd name="T44" fmla="*/ 8 w 34"/>
                  <a:gd name="T45" fmla="*/ 8 h 60"/>
                  <a:gd name="T46" fmla="*/ 8 w 34"/>
                  <a:gd name="T47" fmla="*/ 14 h 60"/>
                  <a:gd name="T48" fmla="*/ 10 w 34"/>
                  <a:gd name="T49" fmla="*/ 18 h 60"/>
                  <a:gd name="T50" fmla="*/ 18 w 34"/>
                  <a:gd name="T51" fmla="*/ 26 h 60"/>
                  <a:gd name="T52" fmla="*/ 10 w 34"/>
                  <a:gd name="T53" fmla="*/ 36 h 60"/>
                  <a:gd name="T54" fmla="*/ 8 w 34"/>
                  <a:gd name="T55" fmla="*/ 42 h 60"/>
                  <a:gd name="T56" fmla="*/ 8 w 34"/>
                  <a:gd name="T57" fmla="*/ 50 h 60"/>
                  <a:gd name="T58" fmla="*/ 12 w 34"/>
                  <a:gd name="T59" fmla="*/ 58 h 60"/>
                  <a:gd name="T60" fmla="*/ 20 w 34"/>
                  <a:gd name="T61" fmla="*/ 58 h 60"/>
                  <a:gd name="T62" fmla="*/ 24 w 34"/>
                  <a:gd name="T63" fmla="*/ 52 h 60"/>
                  <a:gd name="T64" fmla="*/ 24 w 34"/>
                  <a:gd name="T65" fmla="*/ 46 h 60"/>
                  <a:gd name="T66" fmla="*/ 22 w 34"/>
                  <a:gd name="T67" fmla="*/ 40 h 60"/>
                  <a:gd name="T68" fmla="*/ 12 w 34"/>
                  <a:gd name="T69" fmla="*/ 32 h 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4"/>
                  <a:gd name="T106" fmla="*/ 0 h 60"/>
                  <a:gd name="T107" fmla="*/ 34 w 34"/>
                  <a:gd name="T108" fmla="*/ 60 h 6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4" h="60">
                    <a:moveTo>
                      <a:pt x="10" y="30"/>
                    </a:moveTo>
                    <a:lnTo>
                      <a:pt x="6" y="26"/>
                    </a:lnTo>
                    <a:lnTo>
                      <a:pt x="2" y="22"/>
                    </a:lnTo>
                    <a:lnTo>
                      <a:pt x="0" y="18"/>
                    </a:lnTo>
                    <a:lnTo>
                      <a:pt x="0" y="14"/>
                    </a:lnTo>
                    <a:lnTo>
                      <a:pt x="2" y="10"/>
                    </a:lnTo>
                    <a:lnTo>
                      <a:pt x="4" y="4"/>
                    </a:lnTo>
                    <a:lnTo>
                      <a:pt x="10" y="2"/>
                    </a:lnTo>
                    <a:lnTo>
                      <a:pt x="16" y="0"/>
                    </a:lnTo>
                    <a:lnTo>
                      <a:pt x="22" y="2"/>
                    </a:lnTo>
                    <a:lnTo>
                      <a:pt x="28" y="4"/>
                    </a:lnTo>
                    <a:lnTo>
                      <a:pt x="32" y="8"/>
                    </a:lnTo>
                    <a:lnTo>
                      <a:pt x="32" y="12"/>
                    </a:lnTo>
                    <a:lnTo>
                      <a:pt x="32" y="16"/>
                    </a:lnTo>
                    <a:lnTo>
                      <a:pt x="30" y="20"/>
                    </a:lnTo>
                    <a:lnTo>
                      <a:pt x="26" y="24"/>
                    </a:lnTo>
                    <a:lnTo>
                      <a:pt x="20" y="28"/>
                    </a:lnTo>
                    <a:lnTo>
                      <a:pt x="26" y="32"/>
                    </a:lnTo>
                    <a:lnTo>
                      <a:pt x="30" y="36"/>
                    </a:lnTo>
                    <a:lnTo>
                      <a:pt x="32" y="42"/>
                    </a:lnTo>
                    <a:lnTo>
                      <a:pt x="34" y="46"/>
                    </a:lnTo>
                    <a:lnTo>
                      <a:pt x="32" y="52"/>
                    </a:lnTo>
                    <a:lnTo>
                      <a:pt x="28" y="56"/>
                    </a:lnTo>
                    <a:lnTo>
                      <a:pt x="22" y="60"/>
                    </a:lnTo>
                    <a:lnTo>
                      <a:pt x="16" y="60"/>
                    </a:lnTo>
                    <a:lnTo>
                      <a:pt x="10" y="60"/>
                    </a:lnTo>
                    <a:lnTo>
                      <a:pt x="6" y="58"/>
                    </a:lnTo>
                    <a:lnTo>
                      <a:pt x="2" y="56"/>
                    </a:lnTo>
                    <a:lnTo>
                      <a:pt x="0" y="52"/>
                    </a:lnTo>
                    <a:lnTo>
                      <a:pt x="0" y="46"/>
                    </a:lnTo>
                    <a:lnTo>
                      <a:pt x="0" y="42"/>
                    </a:lnTo>
                    <a:lnTo>
                      <a:pt x="2" y="38"/>
                    </a:lnTo>
                    <a:lnTo>
                      <a:pt x="6" y="34"/>
                    </a:lnTo>
                    <a:lnTo>
                      <a:pt x="10" y="30"/>
                    </a:lnTo>
                    <a:close/>
                    <a:moveTo>
                      <a:pt x="18" y="26"/>
                    </a:moveTo>
                    <a:lnTo>
                      <a:pt x="20" y="22"/>
                    </a:lnTo>
                    <a:lnTo>
                      <a:pt x="22" y="18"/>
                    </a:lnTo>
                    <a:lnTo>
                      <a:pt x="24" y="16"/>
                    </a:lnTo>
                    <a:lnTo>
                      <a:pt x="24" y="12"/>
                    </a:lnTo>
                    <a:lnTo>
                      <a:pt x="24" y="8"/>
                    </a:lnTo>
                    <a:lnTo>
                      <a:pt x="22" y="6"/>
                    </a:lnTo>
                    <a:lnTo>
                      <a:pt x="20" y="4"/>
                    </a:lnTo>
                    <a:lnTo>
                      <a:pt x="16" y="4"/>
                    </a:lnTo>
                    <a:lnTo>
                      <a:pt x="14" y="4"/>
                    </a:lnTo>
                    <a:lnTo>
                      <a:pt x="10" y="6"/>
                    </a:lnTo>
                    <a:lnTo>
                      <a:pt x="8" y="8"/>
                    </a:lnTo>
                    <a:lnTo>
                      <a:pt x="8" y="12"/>
                    </a:lnTo>
                    <a:lnTo>
                      <a:pt x="8" y="14"/>
                    </a:lnTo>
                    <a:lnTo>
                      <a:pt x="10" y="16"/>
                    </a:lnTo>
                    <a:lnTo>
                      <a:pt x="10" y="18"/>
                    </a:lnTo>
                    <a:lnTo>
                      <a:pt x="12" y="20"/>
                    </a:lnTo>
                    <a:lnTo>
                      <a:pt x="18" y="26"/>
                    </a:lnTo>
                    <a:close/>
                    <a:moveTo>
                      <a:pt x="12" y="32"/>
                    </a:moveTo>
                    <a:lnTo>
                      <a:pt x="10" y="36"/>
                    </a:lnTo>
                    <a:lnTo>
                      <a:pt x="8" y="38"/>
                    </a:lnTo>
                    <a:lnTo>
                      <a:pt x="8" y="42"/>
                    </a:lnTo>
                    <a:lnTo>
                      <a:pt x="8" y="46"/>
                    </a:lnTo>
                    <a:lnTo>
                      <a:pt x="8" y="50"/>
                    </a:lnTo>
                    <a:lnTo>
                      <a:pt x="10" y="54"/>
                    </a:lnTo>
                    <a:lnTo>
                      <a:pt x="12" y="58"/>
                    </a:lnTo>
                    <a:lnTo>
                      <a:pt x="16" y="58"/>
                    </a:lnTo>
                    <a:lnTo>
                      <a:pt x="20" y="58"/>
                    </a:lnTo>
                    <a:lnTo>
                      <a:pt x="22" y="56"/>
                    </a:lnTo>
                    <a:lnTo>
                      <a:pt x="24" y="52"/>
                    </a:lnTo>
                    <a:lnTo>
                      <a:pt x="24" y="50"/>
                    </a:lnTo>
                    <a:lnTo>
                      <a:pt x="24" y="46"/>
                    </a:lnTo>
                    <a:lnTo>
                      <a:pt x="24" y="44"/>
                    </a:lnTo>
                    <a:lnTo>
                      <a:pt x="22" y="40"/>
                    </a:lnTo>
                    <a:lnTo>
                      <a:pt x="18" y="36"/>
                    </a:lnTo>
                    <a:lnTo>
                      <a:pt x="12" y="32"/>
                    </a:lnTo>
                    <a:close/>
                  </a:path>
                </a:pathLst>
              </a:custGeom>
              <a:solidFill>
                <a:srgbClr val="000000"/>
              </a:solidFill>
              <a:ln w="0">
                <a:solidFill>
                  <a:srgbClr val="000000"/>
                </a:solidFill>
                <a:round/>
                <a:headEnd/>
                <a:tailEnd/>
              </a:ln>
            </p:spPr>
            <p:txBody>
              <a:bodyPr/>
              <a:lstStyle/>
              <a:p>
                <a:endParaRPr lang="en-CA"/>
              </a:p>
            </p:txBody>
          </p:sp>
          <p:sp>
            <p:nvSpPr>
              <p:cNvPr id="15479" name="Freeform 379"/>
              <p:cNvSpPr>
                <a:spLocks noEditPoints="1"/>
              </p:cNvSpPr>
              <p:nvPr/>
            </p:nvSpPr>
            <p:spPr bwMode="auto">
              <a:xfrm>
                <a:off x="2976" y="2462"/>
                <a:ext cx="36" cy="60"/>
              </a:xfrm>
              <a:custGeom>
                <a:avLst/>
                <a:gdLst>
                  <a:gd name="T0" fmla="*/ 34 w 36"/>
                  <a:gd name="T1" fmla="*/ 0 h 60"/>
                  <a:gd name="T2" fmla="*/ 34 w 36"/>
                  <a:gd name="T3" fmla="*/ 2 h 60"/>
                  <a:gd name="T4" fmla="*/ 30 w 36"/>
                  <a:gd name="T5" fmla="*/ 4 h 60"/>
                  <a:gd name="T6" fmla="*/ 26 w 36"/>
                  <a:gd name="T7" fmla="*/ 4 h 60"/>
                  <a:gd name="T8" fmla="*/ 22 w 36"/>
                  <a:gd name="T9" fmla="*/ 6 h 60"/>
                  <a:gd name="T10" fmla="*/ 18 w 36"/>
                  <a:gd name="T11" fmla="*/ 10 h 60"/>
                  <a:gd name="T12" fmla="*/ 16 w 36"/>
                  <a:gd name="T13" fmla="*/ 14 h 60"/>
                  <a:gd name="T14" fmla="*/ 12 w 36"/>
                  <a:gd name="T15" fmla="*/ 18 h 60"/>
                  <a:gd name="T16" fmla="*/ 10 w 36"/>
                  <a:gd name="T17" fmla="*/ 22 h 60"/>
                  <a:gd name="T18" fmla="*/ 10 w 36"/>
                  <a:gd name="T19" fmla="*/ 28 h 60"/>
                  <a:gd name="T20" fmla="*/ 16 w 36"/>
                  <a:gd name="T21" fmla="*/ 24 h 60"/>
                  <a:gd name="T22" fmla="*/ 22 w 36"/>
                  <a:gd name="T23" fmla="*/ 24 h 60"/>
                  <a:gd name="T24" fmla="*/ 26 w 36"/>
                  <a:gd name="T25" fmla="*/ 24 h 60"/>
                  <a:gd name="T26" fmla="*/ 32 w 36"/>
                  <a:gd name="T27" fmla="*/ 28 h 60"/>
                  <a:gd name="T28" fmla="*/ 34 w 36"/>
                  <a:gd name="T29" fmla="*/ 34 h 60"/>
                  <a:gd name="T30" fmla="*/ 36 w 36"/>
                  <a:gd name="T31" fmla="*/ 40 h 60"/>
                  <a:gd name="T32" fmla="*/ 34 w 36"/>
                  <a:gd name="T33" fmla="*/ 48 h 60"/>
                  <a:gd name="T34" fmla="*/ 32 w 36"/>
                  <a:gd name="T35" fmla="*/ 54 h 60"/>
                  <a:gd name="T36" fmla="*/ 28 w 36"/>
                  <a:gd name="T37" fmla="*/ 58 h 60"/>
                  <a:gd name="T38" fmla="*/ 22 w 36"/>
                  <a:gd name="T39" fmla="*/ 60 h 60"/>
                  <a:gd name="T40" fmla="*/ 18 w 36"/>
                  <a:gd name="T41" fmla="*/ 60 h 60"/>
                  <a:gd name="T42" fmla="*/ 12 w 36"/>
                  <a:gd name="T43" fmla="*/ 60 h 60"/>
                  <a:gd name="T44" fmla="*/ 8 w 36"/>
                  <a:gd name="T45" fmla="*/ 56 h 60"/>
                  <a:gd name="T46" fmla="*/ 2 w 36"/>
                  <a:gd name="T47" fmla="*/ 52 h 60"/>
                  <a:gd name="T48" fmla="*/ 0 w 36"/>
                  <a:gd name="T49" fmla="*/ 44 h 60"/>
                  <a:gd name="T50" fmla="*/ 0 w 36"/>
                  <a:gd name="T51" fmla="*/ 36 h 60"/>
                  <a:gd name="T52" fmla="*/ 0 w 36"/>
                  <a:gd name="T53" fmla="*/ 30 h 60"/>
                  <a:gd name="T54" fmla="*/ 2 w 36"/>
                  <a:gd name="T55" fmla="*/ 22 h 60"/>
                  <a:gd name="T56" fmla="*/ 6 w 36"/>
                  <a:gd name="T57" fmla="*/ 16 h 60"/>
                  <a:gd name="T58" fmla="*/ 12 w 36"/>
                  <a:gd name="T59" fmla="*/ 10 h 60"/>
                  <a:gd name="T60" fmla="*/ 18 w 36"/>
                  <a:gd name="T61" fmla="*/ 6 h 60"/>
                  <a:gd name="T62" fmla="*/ 22 w 36"/>
                  <a:gd name="T63" fmla="*/ 2 h 60"/>
                  <a:gd name="T64" fmla="*/ 28 w 36"/>
                  <a:gd name="T65" fmla="*/ 0 h 60"/>
                  <a:gd name="T66" fmla="*/ 32 w 36"/>
                  <a:gd name="T67" fmla="*/ 0 h 60"/>
                  <a:gd name="T68" fmla="*/ 34 w 36"/>
                  <a:gd name="T69" fmla="*/ 0 h 60"/>
                  <a:gd name="T70" fmla="*/ 8 w 36"/>
                  <a:gd name="T71" fmla="*/ 30 h 60"/>
                  <a:gd name="T72" fmla="*/ 8 w 36"/>
                  <a:gd name="T73" fmla="*/ 36 h 60"/>
                  <a:gd name="T74" fmla="*/ 8 w 36"/>
                  <a:gd name="T75" fmla="*/ 40 h 60"/>
                  <a:gd name="T76" fmla="*/ 8 w 36"/>
                  <a:gd name="T77" fmla="*/ 44 h 60"/>
                  <a:gd name="T78" fmla="*/ 8 w 36"/>
                  <a:gd name="T79" fmla="*/ 48 h 60"/>
                  <a:gd name="T80" fmla="*/ 10 w 36"/>
                  <a:gd name="T81" fmla="*/ 52 h 60"/>
                  <a:gd name="T82" fmla="*/ 14 w 36"/>
                  <a:gd name="T83" fmla="*/ 56 h 60"/>
                  <a:gd name="T84" fmla="*/ 16 w 36"/>
                  <a:gd name="T85" fmla="*/ 58 h 60"/>
                  <a:gd name="T86" fmla="*/ 18 w 36"/>
                  <a:gd name="T87" fmla="*/ 58 h 60"/>
                  <a:gd name="T88" fmla="*/ 22 w 36"/>
                  <a:gd name="T89" fmla="*/ 58 h 60"/>
                  <a:gd name="T90" fmla="*/ 24 w 36"/>
                  <a:gd name="T91" fmla="*/ 54 h 60"/>
                  <a:gd name="T92" fmla="*/ 26 w 36"/>
                  <a:gd name="T93" fmla="*/ 50 h 60"/>
                  <a:gd name="T94" fmla="*/ 28 w 36"/>
                  <a:gd name="T95" fmla="*/ 44 h 60"/>
                  <a:gd name="T96" fmla="*/ 26 w 36"/>
                  <a:gd name="T97" fmla="*/ 38 h 60"/>
                  <a:gd name="T98" fmla="*/ 24 w 36"/>
                  <a:gd name="T99" fmla="*/ 32 h 60"/>
                  <a:gd name="T100" fmla="*/ 22 w 36"/>
                  <a:gd name="T101" fmla="*/ 28 h 60"/>
                  <a:gd name="T102" fmla="*/ 16 w 36"/>
                  <a:gd name="T103" fmla="*/ 26 h 60"/>
                  <a:gd name="T104" fmla="*/ 16 w 36"/>
                  <a:gd name="T105" fmla="*/ 28 h 60"/>
                  <a:gd name="T106" fmla="*/ 14 w 36"/>
                  <a:gd name="T107" fmla="*/ 28 h 60"/>
                  <a:gd name="T108" fmla="*/ 12 w 36"/>
                  <a:gd name="T109" fmla="*/ 28 h 60"/>
                  <a:gd name="T110" fmla="*/ 8 w 36"/>
                  <a:gd name="T111" fmla="*/ 30 h 6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6"/>
                  <a:gd name="T169" fmla="*/ 0 h 60"/>
                  <a:gd name="T170" fmla="*/ 36 w 36"/>
                  <a:gd name="T171" fmla="*/ 60 h 6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6" h="60">
                    <a:moveTo>
                      <a:pt x="34" y="0"/>
                    </a:moveTo>
                    <a:lnTo>
                      <a:pt x="34" y="2"/>
                    </a:lnTo>
                    <a:lnTo>
                      <a:pt x="30" y="4"/>
                    </a:lnTo>
                    <a:lnTo>
                      <a:pt x="26" y="4"/>
                    </a:lnTo>
                    <a:lnTo>
                      <a:pt x="22" y="6"/>
                    </a:lnTo>
                    <a:lnTo>
                      <a:pt x="18" y="10"/>
                    </a:lnTo>
                    <a:lnTo>
                      <a:pt x="16" y="14"/>
                    </a:lnTo>
                    <a:lnTo>
                      <a:pt x="12" y="18"/>
                    </a:lnTo>
                    <a:lnTo>
                      <a:pt x="10" y="22"/>
                    </a:lnTo>
                    <a:lnTo>
                      <a:pt x="10" y="28"/>
                    </a:lnTo>
                    <a:lnTo>
                      <a:pt x="16" y="24"/>
                    </a:lnTo>
                    <a:lnTo>
                      <a:pt x="22" y="24"/>
                    </a:lnTo>
                    <a:lnTo>
                      <a:pt x="26" y="24"/>
                    </a:lnTo>
                    <a:lnTo>
                      <a:pt x="32" y="28"/>
                    </a:lnTo>
                    <a:lnTo>
                      <a:pt x="34" y="34"/>
                    </a:lnTo>
                    <a:lnTo>
                      <a:pt x="36" y="40"/>
                    </a:lnTo>
                    <a:lnTo>
                      <a:pt x="34" y="48"/>
                    </a:lnTo>
                    <a:lnTo>
                      <a:pt x="32" y="54"/>
                    </a:lnTo>
                    <a:lnTo>
                      <a:pt x="28" y="58"/>
                    </a:lnTo>
                    <a:lnTo>
                      <a:pt x="22" y="60"/>
                    </a:lnTo>
                    <a:lnTo>
                      <a:pt x="18" y="60"/>
                    </a:lnTo>
                    <a:lnTo>
                      <a:pt x="12" y="60"/>
                    </a:lnTo>
                    <a:lnTo>
                      <a:pt x="8" y="56"/>
                    </a:lnTo>
                    <a:lnTo>
                      <a:pt x="2" y="52"/>
                    </a:lnTo>
                    <a:lnTo>
                      <a:pt x="0" y="44"/>
                    </a:lnTo>
                    <a:lnTo>
                      <a:pt x="0" y="36"/>
                    </a:lnTo>
                    <a:lnTo>
                      <a:pt x="0" y="30"/>
                    </a:lnTo>
                    <a:lnTo>
                      <a:pt x="2" y="22"/>
                    </a:lnTo>
                    <a:lnTo>
                      <a:pt x="6" y="16"/>
                    </a:lnTo>
                    <a:lnTo>
                      <a:pt x="12" y="10"/>
                    </a:lnTo>
                    <a:lnTo>
                      <a:pt x="18" y="6"/>
                    </a:lnTo>
                    <a:lnTo>
                      <a:pt x="22" y="2"/>
                    </a:lnTo>
                    <a:lnTo>
                      <a:pt x="28" y="0"/>
                    </a:lnTo>
                    <a:lnTo>
                      <a:pt x="32" y="0"/>
                    </a:lnTo>
                    <a:lnTo>
                      <a:pt x="34" y="0"/>
                    </a:lnTo>
                    <a:close/>
                    <a:moveTo>
                      <a:pt x="8" y="30"/>
                    </a:moveTo>
                    <a:lnTo>
                      <a:pt x="8" y="36"/>
                    </a:lnTo>
                    <a:lnTo>
                      <a:pt x="8" y="40"/>
                    </a:lnTo>
                    <a:lnTo>
                      <a:pt x="8" y="44"/>
                    </a:lnTo>
                    <a:lnTo>
                      <a:pt x="8" y="48"/>
                    </a:lnTo>
                    <a:lnTo>
                      <a:pt x="10" y="52"/>
                    </a:lnTo>
                    <a:lnTo>
                      <a:pt x="14" y="56"/>
                    </a:lnTo>
                    <a:lnTo>
                      <a:pt x="16" y="58"/>
                    </a:lnTo>
                    <a:lnTo>
                      <a:pt x="18" y="58"/>
                    </a:lnTo>
                    <a:lnTo>
                      <a:pt x="22" y="58"/>
                    </a:lnTo>
                    <a:lnTo>
                      <a:pt x="24" y="54"/>
                    </a:lnTo>
                    <a:lnTo>
                      <a:pt x="26" y="50"/>
                    </a:lnTo>
                    <a:lnTo>
                      <a:pt x="28" y="44"/>
                    </a:lnTo>
                    <a:lnTo>
                      <a:pt x="26" y="38"/>
                    </a:lnTo>
                    <a:lnTo>
                      <a:pt x="24" y="32"/>
                    </a:lnTo>
                    <a:lnTo>
                      <a:pt x="22" y="28"/>
                    </a:lnTo>
                    <a:lnTo>
                      <a:pt x="16" y="26"/>
                    </a:lnTo>
                    <a:lnTo>
                      <a:pt x="16" y="28"/>
                    </a:lnTo>
                    <a:lnTo>
                      <a:pt x="14" y="28"/>
                    </a:lnTo>
                    <a:lnTo>
                      <a:pt x="12" y="28"/>
                    </a:lnTo>
                    <a:lnTo>
                      <a:pt x="8" y="30"/>
                    </a:lnTo>
                    <a:close/>
                  </a:path>
                </a:pathLst>
              </a:custGeom>
              <a:solidFill>
                <a:srgbClr val="000000"/>
              </a:solidFill>
              <a:ln w="0">
                <a:solidFill>
                  <a:srgbClr val="000000"/>
                </a:solidFill>
                <a:round/>
                <a:headEnd/>
                <a:tailEnd/>
              </a:ln>
            </p:spPr>
            <p:txBody>
              <a:bodyPr/>
              <a:lstStyle/>
              <a:p>
                <a:endParaRPr lang="en-CA"/>
              </a:p>
            </p:txBody>
          </p:sp>
          <p:sp>
            <p:nvSpPr>
              <p:cNvPr id="15480" name="Freeform 380"/>
              <p:cNvSpPr>
                <a:spLocks noEditPoints="1"/>
              </p:cNvSpPr>
              <p:nvPr/>
            </p:nvSpPr>
            <p:spPr bwMode="auto">
              <a:xfrm>
                <a:off x="3020" y="2462"/>
                <a:ext cx="36" cy="60"/>
              </a:xfrm>
              <a:custGeom>
                <a:avLst/>
                <a:gdLst>
                  <a:gd name="T0" fmla="*/ 0 w 36"/>
                  <a:gd name="T1" fmla="*/ 30 h 60"/>
                  <a:gd name="T2" fmla="*/ 0 w 36"/>
                  <a:gd name="T3" fmla="*/ 22 h 60"/>
                  <a:gd name="T4" fmla="*/ 2 w 36"/>
                  <a:gd name="T5" fmla="*/ 14 h 60"/>
                  <a:gd name="T6" fmla="*/ 6 w 36"/>
                  <a:gd name="T7" fmla="*/ 8 h 60"/>
                  <a:gd name="T8" fmla="*/ 10 w 36"/>
                  <a:gd name="T9" fmla="*/ 4 h 60"/>
                  <a:gd name="T10" fmla="*/ 14 w 36"/>
                  <a:gd name="T11" fmla="*/ 2 h 60"/>
                  <a:gd name="T12" fmla="*/ 18 w 36"/>
                  <a:gd name="T13" fmla="*/ 0 h 60"/>
                  <a:gd name="T14" fmla="*/ 22 w 36"/>
                  <a:gd name="T15" fmla="*/ 2 h 60"/>
                  <a:gd name="T16" fmla="*/ 26 w 36"/>
                  <a:gd name="T17" fmla="*/ 4 h 60"/>
                  <a:gd name="T18" fmla="*/ 30 w 36"/>
                  <a:gd name="T19" fmla="*/ 8 h 60"/>
                  <a:gd name="T20" fmla="*/ 32 w 36"/>
                  <a:gd name="T21" fmla="*/ 14 h 60"/>
                  <a:gd name="T22" fmla="*/ 34 w 36"/>
                  <a:gd name="T23" fmla="*/ 22 h 60"/>
                  <a:gd name="T24" fmla="*/ 36 w 36"/>
                  <a:gd name="T25" fmla="*/ 30 h 60"/>
                  <a:gd name="T26" fmla="*/ 34 w 36"/>
                  <a:gd name="T27" fmla="*/ 40 h 60"/>
                  <a:gd name="T28" fmla="*/ 32 w 36"/>
                  <a:gd name="T29" fmla="*/ 48 h 60"/>
                  <a:gd name="T30" fmla="*/ 30 w 36"/>
                  <a:gd name="T31" fmla="*/ 54 h 60"/>
                  <a:gd name="T32" fmla="*/ 26 w 36"/>
                  <a:gd name="T33" fmla="*/ 58 h 60"/>
                  <a:gd name="T34" fmla="*/ 22 w 36"/>
                  <a:gd name="T35" fmla="*/ 60 h 60"/>
                  <a:gd name="T36" fmla="*/ 18 w 36"/>
                  <a:gd name="T37" fmla="*/ 60 h 60"/>
                  <a:gd name="T38" fmla="*/ 12 w 36"/>
                  <a:gd name="T39" fmla="*/ 60 h 60"/>
                  <a:gd name="T40" fmla="*/ 8 w 36"/>
                  <a:gd name="T41" fmla="*/ 56 h 60"/>
                  <a:gd name="T42" fmla="*/ 4 w 36"/>
                  <a:gd name="T43" fmla="*/ 50 h 60"/>
                  <a:gd name="T44" fmla="*/ 0 w 36"/>
                  <a:gd name="T45" fmla="*/ 42 h 60"/>
                  <a:gd name="T46" fmla="*/ 0 w 36"/>
                  <a:gd name="T47" fmla="*/ 30 h 60"/>
                  <a:gd name="T48" fmla="*/ 8 w 36"/>
                  <a:gd name="T49" fmla="*/ 32 h 60"/>
                  <a:gd name="T50" fmla="*/ 8 w 36"/>
                  <a:gd name="T51" fmla="*/ 42 h 60"/>
                  <a:gd name="T52" fmla="*/ 10 w 36"/>
                  <a:gd name="T53" fmla="*/ 52 h 60"/>
                  <a:gd name="T54" fmla="*/ 12 w 36"/>
                  <a:gd name="T55" fmla="*/ 56 h 60"/>
                  <a:gd name="T56" fmla="*/ 14 w 36"/>
                  <a:gd name="T57" fmla="*/ 58 h 60"/>
                  <a:gd name="T58" fmla="*/ 18 w 36"/>
                  <a:gd name="T59" fmla="*/ 58 h 60"/>
                  <a:gd name="T60" fmla="*/ 20 w 36"/>
                  <a:gd name="T61" fmla="*/ 58 h 60"/>
                  <a:gd name="T62" fmla="*/ 22 w 36"/>
                  <a:gd name="T63" fmla="*/ 56 h 60"/>
                  <a:gd name="T64" fmla="*/ 24 w 36"/>
                  <a:gd name="T65" fmla="*/ 54 h 60"/>
                  <a:gd name="T66" fmla="*/ 26 w 36"/>
                  <a:gd name="T67" fmla="*/ 48 h 60"/>
                  <a:gd name="T68" fmla="*/ 26 w 36"/>
                  <a:gd name="T69" fmla="*/ 40 h 60"/>
                  <a:gd name="T70" fmla="*/ 28 w 36"/>
                  <a:gd name="T71" fmla="*/ 28 h 60"/>
                  <a:gd name="T72" fmla="*/ 26 w 36"/>
                  <a:gd name="T73" fmla="*/ 20 h 60"/>
                  <a:gd name="T74" fmla="*/ 26 w 36"/>
                  <a:gd name="T75" fmla="*/ 12 h 60"/>
                  <a:gd name="T76" fmla="*/ 24 w 36"/>
                  <a:gd name="T77" fmla="*/ 8 h 60"/>
                  <a:gd name="T78" fmla="*/ 22 w 36"/>
                  <a:gd name="T79" fmla="*/ 4 h 60"/>
                  <a:gd name="T80" fmla="*/ 20 w 36"/>
                  <a:gd name="T81" fmla="*/ 4 h 60"/>
                  <a:gd name="T82" fmla="*/ 18 w 36"/>
                  <a:gd name="T83" fmla="*/ 4 h 60"/>
                  <a:gd name="T84" fmla="*/ 14 w 36"/>
                  <a:gd name="T85" fmla="*/ 4 h 60"/>
                  <a:gd name="T86" fmla="*/ 12 w 36"/>
                  <a:gd name="T87" fmla="*/ 6 h 60"/>
                  <a:gd name="T88" fmla="*/ 10 w 36"/>
                  <a:gd name="T89" fmla="*/ 10 h 60"/>
                  <a:gd name="T90" fmla="*/ 8 w 36"/>
                  <a:gd name="T91" fmla="*/ 16 h 60"/>
                  <a:gd name="T92" fmla="*/ 8 w 36"/>
                  <a:gd name="T93" fmla="*/ 24 h 60"/>
                  <a:gd name="T94" fmla="*/ 8 w 36"/>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0" y="22"/>
                    </a:lnTo>
                    <a:lnTo>
                      <a:pt x="2" y="14"/>
                    </a:lnTo>
                    <a:lnTo>
                      <a:pt x="6" y="8"/>
                    </a:lnTo>
                    <a:lnTo>
                      <a:pt x="10" y="4"/>
                    </a:lnTo>
                    <a:lnTo>
                      <a:pt x="14" y="2"/>
                    </a:lnTo>
                    <a:lnTo>
                      <a:pt x="18" y="0"/>
                    </a:lnTo>
                    <a:lnTo>
                      <a:pt x="22" y="2"/>
                    </a:lnTo>
                    <a:lnTo>
                      <a:pt x="26" y="4"/>
                    </a:lnTo>
                    <a:lnTo>
                      <a:pt x="30" y="8"/>
                    </a:lnTo>
                    <a:lnTo>
                      <a:pt x="32" y="14"/>
                    </a:lnTo>
                    <a:lnTo>
                      <a:pt x="34" y="22"/>
                    </a:lnTo>
                    <a:lnTo>
                      <a:pt x="36" y="30"/>
                    </a:lnTo>
                    <a:lnTo>
                      <a:pt x="34" y="40"/>
                    </a:lnTo>
                    <a:lnTo>
                      <a:pt x="32" y="48"/>
                    </a:lnTo>
                    <a:lnTo>
                      <a:pt x="30" y="54"/>
                    </a:lnTo>
                    <a:lnTo>
                      <a:pt x="26" y="58"/>
                    </a:lnTo>
                    <a:lnTo>
                      <a:pt x="22" y="60"/>
                    </a:lnTo>
                    <a:lnTo>
                      <a:pt x="18" y="60"/>
                    </a:lnTo>
                    <a:lnTo>
                      <a:pt x="12" y="60"/>
                    </a:lnTo>
                    <a:lnTo>
                      <a:pt x="8" y="56"/>
                    </a:lnTo>
                    <a:lnTo>
                      <a:pt x="4" y="50"/>
                    </a:lnTo>
                    <a:lnTo>
                      <a:pt x="0" y="42"/>
                    </a:lnTo>
                    <a:lnTo>
                      <a:pt x="0" y="30"/>
                    </a:lnTo>
                    <a:close/>
                    <a:moveTo>
                      <a:pt x="8" y="32"/>
                    </a:moveTo>
                    <a:lnTo>
                      <a:pt x="8" y="42"/>
                    </a:lnTo>
                    <a:lnTo>
                      <a:pt x="10" y="52"/>
                    </a:lnTo>
                    <a:lnTo>
                      <a:pt x="12" y="56"/>
                    </a:lnTo>
                    <a:lnTo>
                      <a:pt x="14" y="58"/>
                    </a:lnTo>
                    <a:lnTo>
                      <a:pt x="18" y="58"/>
                    </a:lnTo>
                    <a:lnTo>
                      <a:pt x="20" y="58"/>
                    </a:lnTo>
                    <a:lnTo>
                      <a:pt x="22" y="56"/>
                    </a:lnTo>
                    <a:lnTo>
                      <a:pt x="24" y="54"/>
                    </a:lnTo>
                    <a:lnTo>
                      <a:pt x="26" y="48"/>
                    </a:lnTo>
                    <a:lnTo>
                      <a:pt x="26" y="40"/>
                    </a:lnTo>
                    <a:lnTo>
                      <a:pt x="28" y="28"/>
                    </a:lnTo>
                    <a:lnTo>
                      <a:pt x="26" y="20"/>
                    </a:lnTo>
                    <a:lnTo>
                      <a:pt x="26" y="12"/>
                    </a:lnTo>
                    <a:lnTo>
                      <a:pt x="24" y="8"/>
                    </a:lnTo>
                    <a:lnTo>
                      <a:pt x="22" y="4"/>
                    </a:lnTo>
                    <a:lnTo>
                      <a:pt x="20" y="4"/>
                    </a:lnTo>
                    <a:lnTo>
                      <a:pt x="18" y="4"/>
                    </a:lnTo>
                    <a:lnTo>
                      <a:pt x="14" y="4"/>
                    </a:lnTo>
                    <a:lnTo>
                      <a:pt x="12" y="6"/>
                    </a:lnTo>
                    <a:lnTo>
                      <a:pt x="10" y="10"/>
                    </a:lnTo>
                    <a:lnTo>
                      <a:pt x="8" y="16"/>
                    </a:lnTo>
                    <a:lnTo>
                      <a:pt x="8" y="24"/>
                    </a:lnTo>
                    <a:lnTo>
                      <a:pt x="8" y="32"/>
                    </a:lnTo>
                    <a:close/>
                  </a:path>
                </a:pathLst>
              </a:custGeom>
              <a:solidFill>
                <a:srgbClr val="000000"/>
              </a:solidFill>
              <a:ln w="0">
                <a:solidFill>
                  <a:srgbClr val="000000"/>
                </a:solidFill>
                <a:round/>
                <a:headEnd/>
                <a:tailEnd/>
              </a:ln>
            </p:spPr>
            <p:txBody>
              <a:bodyPr/>
              <a:lstStyle/>
              <a:p>
                <a:endParaRPr lang="en-CA"/>
              </a:p>
            </p:txBody>
          </p:sp>
          <p:sp>
            <p:nvSpPr>
              <p:cNvPr id="15481" name="Rectangle 381"/>
              <p:cNvSpPr>
                <a:spLocks noChangeArrowheads="1"/>
              </p:cNvSpPr>
              <p:nvPr/>
            </p:nvSpPr>
            <p:spPr bwMode="auto">
              <a:xfrm>
                <a:off x="3080" y="2448"/>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482" name="Freeform 382"/>
              <p:cNvSpPr>
                <a:spLocks/>
              </p:cNvSpPr>
              <p:nvPr/>
            </p:nvSpPr>
            <p:spPr bwMode="auto">
              <a:xfrm>
                <a:off x="3228" y="2462"/>
                <a:ext cx="32" cy="60"/>
              </a:xfrm>
              <a:custGeom>
                <a:avLst/>
                <a:gdLst>
                  <a:gd name="T0" fmla="*/ 2 w 32"/>
                  <a:gd name="T1" fmla="*/ 8 h 60"/>
                  <a:gd name="T2" fmla="*/ 10 w 32"/>
                  <a:gd name="T3" fmla="*/ 2 h 60"/>
                  <a:gd name="T4" fmla="*/ 22 w 32"/>
                  <a:gd name="T5" fmla="*/ 2 h 60"/>
                  <a:gd name="T6" fmla="*/ 28 w 32"/>
                  <a:gd name="T7" fmla="*/ 8 h 60"/>
                  <a:gd name="T8" fmla="*/ 28 w 32"/>
                  <a:gd name="T9" fmla="*/ 16 h 60"/>
                  <a:gd name="T10" fmla="*/ 20 w 32"/>
                  <a:gd name="T11" fmla="*/ 26 h 60"/>
                  <a:gd name="T12" fmla="*/ 30 w 32"/>
                  <a:gd name="T13" fmla="*/ 32 h 60"/>
                  <a:gd name="T14" fmla="*/ 32 w 32"/>
                  <a:gd name="T15" fmla="*/ 40 h 60"/>
                  <a:gd name="T16" fmla="*/ 28 w 32"/>
                  <a:gd name="T17" fmla="*/ 54 h 60"/>
                  <a:gd name="T18" fmla="*/ 16 w 32"/>
                  <a:gd name="T19" fmla="*/ 60 h 60"/>
                  <a:gd name="T20" fmla="*/ 4 w 32"/>
                  <a:gd name="T21" fmla="*/ 60 h 60"/>
                  <a:gd name="T22" fmla="*/ 0 w 32"/>
                  <a:gd name="T23" fmla="*/ 58 h 60"/>
                  <a:gd name="T24" fmla="*/ 0 w 32"/>
                  <a:gd name="T25" fmla="*/ 56 h 60"/>
                  <a:gd name="T26" fmla="*/ 2 w 32"/>
                  <a:gd name="T27" fmla="*/ 54 h 60"/>
                  <a:gd name="T28" fmla="*/ 4 w 32"/>
                  <a:gd name="T29" fmla="*/ 54 h 60"/>
                  <a:gd name="T30" fmla="*/ 6 w 32"/>
                  <a:gd name="T31" fmla="*/ 54 h 60"/>
                  <a:gd name="T32" fmla="*/ 10 w 32"/>
                  <a:gd name="T33" fmla="*/ 56 h 60"/>
                  <a:gd name="T34" fmla="*/ 12 w 32"/>
                  <a:gd name="T35" fmla="*/ 56 h 60"/>
                  <a:gd name="T36" fmla="*/ 18 w 32"/>
                  <a:gd name="T37" fmla="*/ 56 h 60"/>
                  <a:gd name="T38" fmla="*/ 24 w 32"/>
                  <a:gd name="T39" fmla="*/ 50 h 60"/>
                  <a:gd name="T40" fmla="*/ 26 w 32"/>
                  <a:gd name="T41" fmla="*/ 42 h 60"/>
                  <a:gd name="T42" fmla="*/ 22 w 32"/>
                  <a:gd name="T43" fmla="*/ 36 h 60"/>
                  <a:gd name="T44" fmla="*/ 20 w 32"/>
                  <a:gd name="T45" fmla="*/ 34 h 60"/>
                  <a:gd name="T46" fmla="*/ 14 w 32"/>
                  <a:gd name="T47" fmla="*/ 30 h 60"/>
                  <a:gd name="T48" fmla="*/ 8 w 32"/>
                  <a:gd name="T49" fmla="*/ 30 h 60"/>
                  <a:gd name="T50" fmla="*/ 12 w 32"/>
                  <a:gd name="T51" fmla="*/ 28 h 60"/>
                  <a:gd name="T52" fmla="*/ 20 w 32"/>
                  <a:gd name="T53" fmla="*/ 24 h 60"/>
                  <a:gd name="T54" fmla="*/ 22 w 32"/>
                  <a:gd name="T55" fmla="*/ 20 h 60"/>
                  <a:gd name="T56" fmla="*/ 22 w 32"/>
                  <a:gd name="T57" fmla="*/ 12 h 60"/>
                  <a:gd name="T58" fmla="*/ 16 w 32"/>
                  <a:gd name="T59" fmla="*/ 6 h 60"/>
                  <a:gd name="T60" fmla="*/ 8 w 32"/>
                  <a:gd name="T61" fmla="*/ 6 h 60"/>
                  <a:gd name="T62" fmla="*/ 2 w 32"/>
                  <a:gd name="T63" fmla="*/ 12 h 6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2"/>
                  <a:gd name="T97" fmla="*/ 0 h 60"/>
                  <a:gd name="T98" fmla="*/ 32 w 32"/>
                  <a:gd name="T99" fmla="*/ 60 h 6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2" h="60">
                    <a:moveTo>
                      <a:pt x="0" y="12"/>
                    </a:moveTo>
                    <a:lnTo>
                      <a:pt x="2" y="8"/>
                    </a:lnTo>
                    <a:lnTo>
                      <a:pt x="6" y="4"/>
                    </a:lnTo>
                    <a:lnTo>
                      <a:pt x="10" y="2"/>
                    </a:lnTo>
                    <a:lnTo>
                      <a:pt x="16" y="0"/>
                    </a:lnTo>
                    <a:lnTo>
                      <a:pt x="22" y="2"/>
                    </a:lnTo>
                    <a:lnTo>
                      <a:pt x="26" y="4"/>
                    </a:lnTo>
                    <a:lnTo>
                      <a:pt x="28" y="8"/>
                    </a:lnTo>
                    <a:lnTo>
                      <a:pt x="30" y="12"/>
                    </a:lnTo>
                    <a:lnTo>
                      <a:pt x="28" y="16"/>
                    </a:lnTo>
                    <a:lnTo>
                      <a:pt x="26" y="20"/>
                    </a:lnTo>
                    <a:lnTo>
                      <a:pt x="20" y="26"/>
                    </a:lnTo>
                    <a:lnTo>
                      <a:pt x="26" y="28"/>
                    </a:lnTo>
                    <a:lnTo>
                      <a:pt x="30" y="32"/>
                    </a:lnTo>
                    <a:lnTo>
                      <a:pt x="32" y="36"/>
                    </a:lnTo>
                    <a:lnTo>
                      <a:pt x="32" y="40"/>
                    </a:lnTo>
                    <a:lnTo>
                      <a:pt x="30" y="48"/>
                    </a:lnTo>
                    <a:lnTo>
                      <a:pt x="28" y="54"/>
                    </a:lnTo>
                    <a:lnTo>
                      <a:pt x="22" y="58"/>
                    </a:lnTo>
                    <a:lnTo>
                      <a:pt x="16" y="60"/>
                    </a:lnTo>
                    <a:lnTo>
                      <a:pt x="10" y="60"/>
                    </a:lnTo>
                    <a:lnTo>
                      <a:pt x="4" y="60"/>
                    </a:lnTo>
                    <a:lnTo>
                      <a:pt x="2" y="60"/>
                    </a:lnTo>
                    <a:lnTo>
                      <a:pt x="0" y="58"/>
                    </a:lnTo>
                    <a:lnTo>
                      <a:pt x="0" y="56"/>
                    </a:lnTo>
                    <a:lnTo>
                      <a:pt x="0" y="54"/>
                    </a:lnTo>
                    <a:lnTo>
                      <a:pt x="2" y="54"/>
                    </a:lnTo>
                    <a:lnTo>
                      <a:pt x="4" y="54"/>
                    </a:lnTo>
                    <a:lnTo>
                      <a:pt x="6" y="54"/>
                    </a:lnTo>
                    <a:lnTo>
                      <a:pt x="8" y="56"/>
                    </a:lnTo>
                    <a:lnTo>
                      <a:pt x="10" y="56"/>
                    </a:lnTo>
                    <a:lnTo>
                      <a:pt x="12" y="56"/>
                    </a:lnTo>
                    <a:lnTo>
                      <a:pt x="14" y="58"/>
                    </a:lnTo>
                    <a:lnTo>
                      <a:pt x="18" y="56"/>
                    </a:lnTo>
                    <a:lnTo>
                      <a:pt x="22" y="54"/>
                    </a:lnTo>
                    <a:lnTo>
                      <a:pt x="24" y="50"/>
                    </a:lnTo>
                    <a:lnTo>
                      <a:pt x="26" y="46"/>
                    </a:lnTo>
                    <a:lnTo>
                      <a:pt x="26" y="42"/>
                    </a:lnTo>
                    <a:lnTo>
                      <a:pt x="24" y="38"/>
                    </a:lnTo>
                    <a:lnTo>
                      <a:pt x="22" y="36"/>
                    </a:lnTo>
                    <a:lnTo>
                      <a:pt x="20" y="34"/>
                    </a:lnTo>
                    <a:lnTo>
                      <a:pt x="16" y="32"/>
                    </a:lnTo>
                    <a:lnTo>
                      <a:pt x="14" y="30"/>
                    </a:lnTo>
                    <a:lnTo>
                      <a:pt x="10" y="30"/>
                    </a:lnTo>
                    <a:lnTo>
                      <a:pt x="8" y="30"/>
                    </a:lnTo>
                    <a:lnTo>
                      <a:pt x="12" y="28"/>
                    </a:lnTo>
                    <a:lnTo>
                      <a:pt x="16" y="28"/>
                    </a:lnTo>
                    <a:lnTo>
                      <a:pt x="20" y="24"/>
                    </a:lnTo>
                    <a:lnTo>
                      <a:pt x="22" y="22"/>
                    </a:lnTo>
                    <a:lnTo>
                      <a:pt x="22" y="20"/>
                    </a:lnTo>
                    <a:lnTo>
                      <a:pt x="22" y="16"/>
                    </a:lnTo>
                    <a:lnTo>
                      <a:pt x="22" y="12"/>
                    </a:lnTo>
                    <a:lnTo>
                      <a:pt x="20" y="8"/>
                    </a:lnTo>
                    <a:lnTo>
                      <a:pt x="16" y="6"/>
                    </a:lnTo>
                    <a:lnTo>
                      <a:pt x="12" y="6"/>
                    </a:lnTo>
                    <a:lnTo>
                      <a:pt x="8" y="6"/>
                    </a:lnTo>
                    <a:lnTo>
                      <a:pt x="4" y="10"/>
                    </a:lnTo>
                    <a:lnTo>
                      <a:pt x="2" y="12"/>
                    </a:lnTo>
                    <a:lnTo>
                      <a:pt x="0" y="12"/>
                    </a:lnTo>
                    <a:close/>
                  </a:path>
                </a:pathLst>
              </a:custGeom>
              <a:solidFill>
                <a:srgbClr val="000000"/>
              </a:solidFill>
              <a:ln w="0">
                <a:solidFill>
                  <a:srgbClr val="000000"/>
                </a:solidFill>
                <a:round/>
                <a:headEnd/>
                <a:tailEnd/>
              </a:ln>
            </p:spPr>
            <p:txBody>
              <a:bodyPr/>
              <a:lstStyle/>
              <a:p>
                <a:endParaRPr lang="en-CA"/>
              </a:p>
            </p:txBody>
          </p:sp>
          <p:sp>
            <p:nvSpPr>
              <p:cNvPr id="15483" name="Rectangle 383"/>
              <p:cNvSpPr>
                <a:spLocks noChangeArrowheads="1"/>
              </p:cNvSpPr>
              <p:nvPr/>
            </p:nvSpPr>
            <p:spPr bwMode="auto">
              <a:xfrm>
                <a:off x="3528" y="2448"/>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484" name="Freeform 384"/>
              <p:cNvSpPr>
                <a:spLocks noEditPoints="1"/>
              </p:cNvSpPr>
              <p:nvPr/>
            </p:nvSpPr>
            <p:spPr bwMode="auto">
              <a:xfrm>
                <a:off x="3672" y="2462"/>
                <a:ext cx="36" cy="60"/>
              </a:xfrm>
              <a:custGeom>
                <a:avLst/>
                <a:gdLst>
                  <a:gd name="T0" fmla="*/ 0 w 36"/>
                  <a:gd name="T1" fmla="*/ 30 h 60"/>
                  <a:gd name="T2" fmla="*/ 0 w 36"/>
                  <a:gd name="T3" fmla="*/ 22 h 60"/>
                  <a:gd name="T4" fmla="*/ 2 w 36"/>
                  <a:gd name="T5" fmla="*/ 14 h 60"/>
                  <a:gd name="T6" fmla="*/ 6 w 36"/>
                  <a:gd name="T7" fmla="*/ 8 h 60"/>
                  <a:gd name="T8" fmla="*/ 10 w 36"/>
                  <a:gd name="T9" fmla="*/ 4 h 60"/>
                  <a:gd name="T10" fmla="*/ 14 w 36"/>
                  <a:gd name="T11" fmla="*/ 2 h 60"/>
                  <a:gd name="T12" fmla="*/ 18 w 36"/>
                  <a:gd name="T13" fmla="*/ 0 h 60"/>
                  <a:gd name="T14" fmla="*/ 22 w 36"/>
                  <a:gd name="T15" fmla="*/ 2 h 60"/>
                  <a:gd name="T16" fmla="*/ 26 w 36"/>
                  <a:gd name="T17" fmla="*/ 4 h 60"/>
                  <a:gd name="T18" fmla="*/ 30 w 36"/>
                  <a:gd name="T19" fmla="*/ 8 h 60"/>
                  <a:gd name="T20" fmla="*/ 32 w 36"/>
                  <a:gd name="T21" fmla="*/ 14 h 60"/>
                  <a:gd name="T22" fmla="*/ 34 w 36"/>
                  <a:gd name="T23" fmla="*/ 22 h 60"/>
                  <a:gd name="T24" fmla="*/ 36 w 36"/>
                  <a:gd name="T25" fmla="*/ 30 h 60"/>
                  <a:gd name="T26" fmla="*/ 34 w 36"/>
                  <a:gd name="T27" fmla="*/ 40 h 60"/>
                  <a:gd name="T28" fmla="*/ 32 w 36"/>
                  <a:gd name="T29" fmla="*/ 48 h 60"/>
                  <a:gd name="T30" fmla="*/ 30 w 36"/>
                  <a:gd name="T31" fmla="*/ 54 h 60"/>
                  <a:gd name="T32" fmla="*/ 26 w 36"/>
                  <a:gd name="T33" fmla="*/ 58 h 60"/>
                  <a:gd name="T34" fmla="*/ 22 w 36"/>
                  <a:gd name="T35" fmla="*/ 60 h 60"/>
                  <a:gd name="T36" fmla="*/ 18 w 36"/>
                  <a:gd name="T37" fmla="*/ 60 h 60"/>
                  <a:gd name="T38" fmla="*/ 12 w 36"/>
                  <a:gd name="T39" fmla="*/ 60 h 60"/>
                  <a:gd name="T40" fmla="*/ 8 w 36"/>
                  <a:gd name="T41" fmla="*/ 56 h 60"/>
                  <a:gd name="T42" fmla="*/ 4 w 36"/>
                  <a:gd name="T43" fmla="*/ 50 h 60"/>
                  <a:gd name="T44" fmla="*/ 0 w 36"/>
                  <a:gd name="T45" fmla="*/ 42 h 60"/>
                  <a:gd name="T46" fmla="*/ 0 w 36"/>
                  <a:gd name="T47" fmla="*/ 30 h 60"/>
                  <a:gd name="T48" fmla="*/ 8 w 36"/>
                  <a:gd name="T49" fmla="*/ 32 h 60"/>
                  <a:gd name="T50" fmla="*/ 8 w 36"/>
                  <a:gd name="T51" fmla="*/ 42 h 60"/>
                  <a:gd name="T52" fmla="*/ 10 w 36"/>
                  <a:gd name="T53" fmla="*/ 52 h 60"/>
                  <a:gd name="T54" fmla="*/ 12 w 36"/>
                  <a:gd name="T55" fmla="*/ 56 h 60"/>
                  <a:gd name="T56" fmla="*/ 14 w 36"/>
                  <a:gd name="T57" fmla="*/ 58 h 60"/>
                  <a:gd name="T58" fmla="*/ 18 w 36"/>
                  <a:gd name="T59" fmla="*/ 58 h 60"/>
                  <a:gd name="T60" fmla="*/ 20 w 36"/>
                  <a:gd name="T61" fmla="*/ 58 h 60"/>
                  <a:gd name="T62" fmla="*/ 22 w 36"/>
                  <a:gd name="T63" fmla="*/ 56 h 60"/>
                  <a:gd name="T64" fmla="*/ 24 w 36"/>
                  <a:gd name="T65" fmla="*/ 54 h 60"/>
                  <a:gd name="T66" fmla="*/ 26 w 36"/>
                  <a:gd name="T67" fmla="*/ 48 h 60"/>
                  <a:gd name="T68" fmla="*/ 26 w 36"/>
                  <a:gd name="T69" fmla="*/ 40 h 60"/>
                  <a:gd name="T70" fmla="*/ 28 w 36"/>
                  <a:gd name="T71" fmla="*/ 28 h 60"/>
                  <a:gd name="T72" fmla="*/ 26 w 36"/>
                  <a:gd name="T73" fmla="*/ 20 h 60"/>
                  <a:gd name="T74" fmla="*/ 26 w 36"/>
                  <a:gd name="T75" fmla="*/ 12 h 60"/>
                  <a:gd name="T76" fmla="*/ 24 w 36"/>
                  <a:gd name="T77" fmla="*/ 8 h 60"/>
                  <a:gd name="T78" fmla="*/ 22 w 36"/>
                  <a:gd name="T79" fmla="*/ 4 h 60"/>
                  <a:gd name="T80" fmla="*/ 20 w 36"/>
                  <a:gd name="T81" fmla="*/ 4 h 60"/>
                  <a:gd name="T82" fmla="*/ 18 w 36"/>
                  <a:gd name="T83" fmla="*/ 4 h 60"/>
                  <a:gd name="T84" fmla="*/ 14 w 36"/>
                  <a:gd name="T85" fmla="*/ 4 h 60"/>
                  <a:gd name="T86" fmla="*/ 12 w 36"/>
                  <a:gd name="T87" fmla="*/ 6 h 60"/>
                  <a:gd name="T88" fmla="*/ 10 w 36"/>
                  <a:gd name="T89" fmla="*/ 10 h 60"/>
                  <a:gd name="T90" fmla="*/ 8 w 36"/>
                  <a:gd name="T91" fmla="*/ 16 h 60"/>
                  <a:gd name="T92" fmla="*/ 8 w 36"/>
                  <a:gd name="T93" fmla="*/ 24 h 60"/>
                  <a:gd name="T94" fmla="*/ 8 w 36"/>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0" y="22"/>
                    </a:lnTo>
                    <a:lnTo>
                      <a:pt x="2" y="14"/>
                    </a:lnTo>
                    <a:lnTo>
                      <a:pt x="6" y="8"/>
                    </a:lnTo>
                    <a:lnTo>
                      <a:pt x="10" y="4"/>
                    </a:lnTo>
                    <a:lnTo>
                      <a:pt x="14" y="2"/>
                    </a:lnTo>
                    <a:lnTo>
                      <a:pt x="18" y="0"/>
                    </a:lnTo>
                    <a:lnTo>
                      <a:pt x="22" y="2"/>
                    </a:lnTo>
                    <a:lnTo>
                      <a:pt x="26" y="4"/>
                    </a:lnTo>
                    <a:lnTo>
                      <a:pt x="30" y="8"/>
                    </a:lnTo>
                    <a:lnTo>
                      <a:pt x="32" y="14"/>
                    </a:lnTo>
                    <a:lnTo>
                      <a:pt x="34" y="22"/>
                    </a:lnTo>
                    <a:lnTo>
                      <a:pt x="36" y="30"/>
                    </a:lnTo>
                    <a:lnTo>
                      <a:pt x="34" y="40"/>
                    </a:lnTo>
                    <a:lnTo>
                      <a:pt x="32" y="48"/>
                    </a:lnTo>
                    <a:lnTo>
                      <a:pt x="30" y="54"/>
                    </a:lnTo>
                    <a:lnTo>
                      <a:pt x="26" y="58"/>
                    </a:lnTo>
                    <a:lnTo>
                      <a:pt x="22" y="60"/>
                    </a:lnTo>
                    <a:lnTo>
                      <a:pt x="18" y="60"/>
                    </a:lnTo>
                    <a:lnTo>
                      <a:pt x="12" y="60"/>
                    </a:lnTo>
                    <a:lnTo>
                      <a:pt x="8" y="56"/>
                    </a:lnTo>
                    <a:lnTo>
                      <a:pt x="4" y="50"/>
                    </a:lnTo>
                    <a:lnTo>
                      <a:pt x="0" y="42"/>
                    </a:lnTo>
                    <a:lnTo>
                      <a:pt x="0" y="30"/>
                    </a:lnTo>
                    <a:close/>
                    <a:moveTo>
                      <a:pt x="8" y="32"/>
                    </a:moveTo>
                    <a:lnTo>
                      <a:pt x="8" y="42"/>
                    </a:lnTo>
                    <a:lnTo>
                      <a:pt x="10" y="52"/>
                    </a:lnTo>
                    <a:lnTo>
                      <a:pt x="12" y="56"/>
                    </a:lnTo>
                    <a:lnTo>
                      <a:pt x="14" y="58"/>
                    </a:lnTo>
                    <a:lnTo>
                      <a:pt x="18" y="58"/>
                    </a:lnTo>
                    <a:lnTo>
                      <a:pt x="20" y="58"/>
                    </a:lnTo>
                    <a:lnTo>
                      <a:pt x="22" y="56"/>
                    </a:lnTo>
                    <a:lnTo>
                      <a:pt x="24" y="54"/>
                    </a:lnTo>
                    <a:lnTo>
                      <a:pt x="26" y="48"/>
                    </a:lnTo>
                    <a:lnTo>
                      <a:pt x="26" y="40"/>
                    </a:lnTo>
                    <a:lnTo>
                      <a:pt x="28" y="28"/>
                    </a:lnTo>
                    <a:lnTo>
                      <a:pt x="26" y="20"/>
                    </a:lnTo>
                    <a:lnTo>
                      <a:pt x="26" y="12"/>
                    </a:lnTo>
                    <a:lnTo>
                      <a:pt x="24" y="8"/>
                    </a:lnTo>
                    <a:lnTo>
                      <a:pt x="22" y="4"/>
                    </a:lnTo>
                    <a:lnTo>
                      <a:pt x="20" y="4"/>
                    </a:lnTo>
                    <a:lnTo>
                      <a:pt x="18" y="4"/>
                    </a:lnTo>
                    <a:lnTo>
                      <a:pt x="14" y="4"/>
                    </a:lnTo>
                    <a:lnTo>
                      <a:pt x="12" y="6"/>
                    </a:lnTo>
                    <a:lnTo>
                      <a:pt x="10" y="10"/>
                    </a:lnTo>
                    <a:lnTo>
                      <a:pt x="8" y="16"/>
                    </a:lnTo>
                    <a:lnTo>
                      <a:pt x="8" y="24"/>
                    </a:lnTo>
                    <a:lnTo>
                      <a:pt x="8" y="32"/>
                    </a:lnTo>
                    <a:close/>
                  </a:path>
                </a:pathLst>
              </a:custGeom>
              <a:solidFill>
                <a:srgbClr val="000000"/>
              </a:solidFill>
              <a:ln w="0">
                <a:solidFill>
                  <a:srgbClr val="000000"/>
                </a:solidFill>
                <a:round/>
                <a:headEnd/>
                <a:tailEnd/>
              </a:ln>
            </p:spPr>
            <p:txBody>
              <a:bodyPr/>
              <a:lstStyle/>
              <a:p>
                <a:endParaRPr lang="en-CA"/>
              </a:p>
            </p:txBody>
          </p:sp>
          <p:sp>
            <p:nvSpPr>
              <p:cNvPr id="15485" name="Rectangle 385"/>
              <p:cNvSpPr>
                <a:spLocks noChangeArrowheads="1"/>
              </p:cNvSpPr>
              <p:nvPr/>
            </p:nvSpPr>
            <p:spPr bwMode="auto">
              <a:xfrm>
                <a:off x="3848" y="2448"/>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486" name="Freeform 386"/>
              <p:cNvSpPr>
                <a:spLocks/>
              </p:cNvSpPr>
              <p:nvPr/>
            </p:nvSpPr>
            <p:spPr bwMode="auto">
              <a:xfrm>
                <a:off x="4000" y="2462"/>
                <a:ext cx="24" cy="60"/>
              </a:xfrm>
              <a:custGeom>
                <a:avLst/>
                <a:gdLst>
                  <a:gd name="T0" fmla="*/ 0 w 24"/>
                  <a:gd name="T1" fmla="*/ 6 h 60"/>
                  <a:gd name="T2" fmla="*/ 14 w 24"/>
                  <a:gd name="T3" fmla="*/ 0 h 60"/>
                  <a:gd name="T4" fmla="*/ 16 w 24"/>
                  <a:gd name="T5" fmla="*/ 0 h 60"/>
                  <a:gd name="T6" fmla="*/ 16 w 24"/>
                  <a:gd name="T7" fmla="*/ 50 h 60"/>
                  <a:gd name="T8" fmla="*/ 16 w 24"/>
                  <a:gd name="T9" fmla="*/ 54 h 60"/>
                  <a:gd name="T10" fmla="*/ 16 w 24"/>
                  <a:gd name="T11" fmla="*/ 56 h 60"/>
                  <a:gd name="T12" fmla="*/ 18 w 24"/>
                  <a:gd name="T13" fmla="*/ 58 h 60"/>
                  <a:gd name="T14" fmla="*/ 18 w 24"/>
                  <a:gd name="T15" fmla="*/ 58 h 60"/>
                  <a:gd name="T16" fmla="*/ 20 w 24"/>
                  <a:gd name="T17" fmla="*/ 58 h 60"/>
                  <a:gd name="T18" fmla="*/ 24 w 24"/>
                  <a:gd name="T19" fmla="*/ 58 h 60"/>
                  <a:gd name="T20" fmla="*/ 24 w 24"/>
                  <a:gd name="T21" fmla="*/ 60 h 60"/>
                  <a:gd name="T22" fmla="*/ 2 w 24"/>
                  <a:gd name="T23" fmla="*/ 60 h 60"/>
                  <a:gd name="T24" fmla="*/ 2 w 24"/>
                  <a:gd name="T25" fmla="*/ 58 h 60"/>
                  <a:gd name="T26" fmla="*/ 4 w 24"/>
                  <a:gd name="T27" fmla="*/ 58 h 60"/>
                  <a:gd name="T28" fmla="*/ 6 w 24"/>
                  <a:gd name="T29" fmla="*/ 58 h 60"/>
                  <a:gd name="T30" fmla="*/ 8 w 24"/>
                  <a:gd name="T31" fmla="*/ 58 h 60"/>
                  <a:gd name="T32" fmla="*/ 8 w 24"/>
                  <a:gd name="T33" fmla="*/ 56 h 60"/>
                  <a:gd name="T34" fmla="*/ 8 w 24"/>
                  <a:gd name="T35" fmla="*/ 54 h 60"/>
                  <a:gd name="T36" fmla="*/ 8 w 24"/>
                  <a:gd name="T37" fmla="*/ 50 h 60"/>
                  <a:gd name="T38" fmla="*/ 8 w 24"/>
                  <a:gd name="T39" fmla="*/ 16 h 60"/>
                  <a:gd name="T40" fmla="*/ 8 w 24"/>
                  <a:gd name="T41" fmla="*/ 12 h 60"/>
                  <a:gd name="T42" fmla="*/ 8 w 24"/>
                  <a:gd name="T43" fmla="*/ 10 h 60"/>
                  <a:gd name="T44" fmla="*/ 8 w 24"/>
                  <a:gd name="T45" fmla="*/ 8 h 60"/>
                  <a:gd name="T46" fmla="*/ 8 w 24"/>
                  <a:gd name="T47" fmla="*/ 8 h 60"/>
                  <a:gd name="T48" fmla="*/ 6 w 24"/>
                  <a:gd name="T49" fmla="*/ 6 h 60"/>
                  <a:gd name="T50" fmla="*/ 6 w 24"/>
                  <a:gd name="T51" fmla="*/ 6 h 60"/>
                  <a:gd name="T52" fmla="*/ 4 w 24"/>
                  <a:gd name="T53" fmla="*/ 6 h 60"/>
                  <a:gd name="T54" fmla="*/ 2 w 24"/>
                  <a:gd name="T55" fmla="*/ 8 h 60"/>
                  <a:gd name="T56" fmla="*/ 0 w 24"/>
                  <a:gd name="T57" fmla="*/ 6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4"/>
                  <a:gd name="T88" fmla="*/ 0 h 60"/>
                  <a:gd name="T89" fmla="*/ 24 w 24"/>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4" h="60">
                    <a:moveTo>
                      <a:pt x="0" y="6"/>
                    </a:moveTo>
                    <a:lnTo>
                      <a:pt x="14" y="0"/>
                    </a:lnTo>
                    <a:lnTo>
                      <a:pt x="16" y="0"/>
                    </a:lnTo>
                    <a:lnTo>
                      <a:pt x="16" y="50"/>
                    </a:lnTo>
                    <a:lnTo>
                      <a:pt x="16" y="54"/>
                    </a:lnTo>
                    <a:lnTo>
                      <a:pt x="16" y="56"/>
                    </a:lnTo>
                    <a:lnTo>
                      <a:pt x="18" y="58"/>
                    </a:lnTo>
                    <a:lnTo>
                      <a:pt x="20" y="58"/>
                    </a:lnTo>
                    <a:lnTo>
                      <a:pt x="24" y="58"/>
                    </a:lnTo>
                    <a:lnTo>
                      <a:pt x="24" y="60"/>
                    </a:lnTo>
                    <a:lnTo>
                      <a:pt x="2" y="60"/>
                    </a:lnTo>
                    <a:lnTo>
                      <a:pt x="2" y="58"/>
                    </a:lnTo>
                    <a:lnTo>
                      <a:pt x="4" y="58"/>
                    </a:lnTo>
                    <a:lnTo>
                      <a:pt x="6" y="58"/>
                    </a:lnTo>
                    <a:lnTo>
                      <a:pt x="8" y="58"/>
                    </a:lnTo>
                    <a:lnTo>
                      <a:pt x="8" y="56"/>
                    </a:lnTo>
                    <a:lnTo>
                      <a:pt x="8" y="54"/>
                    </a:lnTo>
                    <a:lnTo>
                      <a:pt x="8" y="50"/>
                    </a:lnTo>
                    <a:lnTo>
                      <a:pt x="8" y="16"/>
                    </a:lnTo>
                    <a:lnTo>
                      <a:pt x="8" y="12"/>
                    </a:lnTo>
                    <a:lnTo>
                      <a:pt x="8" y="10"/>
                    </a:lnTo>
                    <a:lnTo>
                      <a:pt x="8" y="8"/>
                    </a:lnTo>
                    <a:lnTo>
                      <a:pt x="6" y="6"/>
                    </a:lnTo>
                    <a:lnTo>
                      <a:pt x="4" y="6"/>
                    </a:lnTo>
                    <a:lnTo>
                      <a:pt x="2" y="8"/>
                    </a:lnTo>
                    <a:lnTo>
                      <a:pt x="0" y="6"/>
                    </a:lnTo>
                    <a:close/>
                  </a:path>
                </a:pathLst>
              </a:custGeom>
              <a:solidFill>
                <a:srgbClr val="000000"/>
              </a:solidFill>
              <a:ln w="0">
                <a:solidFill>
                  <a:srgbClr val="000000"/>
                </a:solidFill>
                <a:round/>
                <a:headEnd/>
                <a:tailEnd/>
              </a:ln>
            </p:spPr>
            <p:txBody>
              <a:bodyPr/>
              <a:lstStyle/>
              <a:p>
                <a:endParaRPr lang="en-CA"/>
              </a:p>
            </p:txBody>
          </p:sp>
          <p:sp>
            <p:nvSpPr>
              <p:cNvPr id="15487" name="Freeform 387"/>
              <p:cNvSpPr>
                <a:spLocks/>
              </p:cNvSpPr>
              <p:nvPr/>
            </p:nvSpPr>
            <p:spPr bwMode="auto">
              <a:xfrm>
                <a:off x="4036" y="2462"/>
                <a:ext cx="38" cy="60"/>
              </a:xfrm>
              <a:custGeom>
                <a:avLst/>
                <a:gdLst>
                  <a:gd name="T0" fmla="*/ 38 w 38"/>
                  <a:gd name="T1" fmla="*/ 48 h 60"/>
                  <a:gd name="T2" fmla="*/ 34 w 38"/>
                  <a:gd name="T3" fmla="*/ 60 h 60"/>
                  <a:gd name="T4" fmla="*/ 0 w 38"/>
                  <a:gd name="T5" fmla="*/ 60 h 60"/>
                  <a:gd name="T6" fmla="*/ 0 w 38"/>
                  <a:gd name="T7" fmla="*/ 58 h 60"/>
                  <a:gd name="T8" fmla="*/ 10 w 38"/>
                  <a:gd name="T9" fmla="*/ 50 h 60"/>
                  <a:gd name="T10" fmla="*/ 16 w 38"/>
                  <a:gd name="T11" fmla="*/ 42 h 60"/>
                  <a:gd name="T12" fmla="*/ 22 w 38"/>
                  <a:gd name="T13" fmla="*/ 36 h 60"/>
                  <a:gd name="T14" fmla="*/ 26 w 38"/>
                  <a:gd name="T15" fmla="*/ 28 h 60"/>
                  <a:gd name="T16" fmla="*/ 28 w 38"/>
                  <a:gd name="T17" fmla="*/ 20 h 60"/>
                  <a:gd name="T18" fmla="*/ 26 w 38"/>
                  <a:gd name="T19" fmla="*/ 14 h 60"/>
                  <a:gd name="T20" fmla="*/ 24 w 38"/>
                  <a:gd name="T21" fmla="*/ 10 h 60"/>
                  <a:gd name="T22" fmla="*/ 20 w 38"/>
                  <a:gd name="T23" fmla="*/ 8 h 60"/>
                  <a:gd name="T24" fmla="*/ 16 w 38"/>
                  <a:gd name="T25" fmla="*/ 6 h 60"/>
                  <a:gd name="T26" fmla="*/ 12 w 38"/>
                  <a:gd name="T27" fmla="*/ 8 h 60"/>
                  <a:gd name="T28" fmla="*/ 8 w 38"/>
                  <a:gd name="T29" fmla="*/ 10 h 60"/>
                  <a:gd name="T30" fmla="*/ 4 w 38"/>
                  <a:gd name="T31" fmla="*/ 12 h 60"/>
                  <a:gd name="T32" fmla="*/ 2 w 38"/>
                  <a:gd name="T33" fmla="*/ 16 h 60"/>
                  <a:gd name="T34" fmla="*/ 2 w 38"/>
                  <a:gd name="T35" fmla="*/ 16 h 60"/>
                  <a:gd name="T36" fmla="*/ 4 w 38"/>
                  <a:gd name="T37" fmla="*/ 10 h 60"/>
                  <a:gd name="T38" fmla="*/ 6 w 38"/>
                  <a:gd name="T39" fmla="*/ 4 h 60"/>
                  <a:gd name="T40" fmla="*/ 12 w 38"/>
                  <a:gd name="T41" fmla="*/ 2 h 60"/>
                  <a:gd name="T42" fmla="*/ 18 w 38"/>
                  <a:gd name="T43" fmla="*/ 0 h 60"/>
                  <a:gd name="T44" fmla="*/ 24 w 38"/>
                  <a:gd name="T45" fmla="*/ 2 h 60"/>
                  <a:gd name="T46" fmla="*/ 30 w 38"/>
                  <a:gd name="T47" fmla="*/ 6 h 60"/>
                  <a:gd name="T48" fmla="*/ 34 w 38"/>
                  <a:gd name="T49" fmla="*/ 10 h 60"/>
                  <a:gd name="T50" fmla="*/ 34 w 38"/>
                  <a:gd name="T51" fmla="*/ 16 h 60"/>
                  <a:gd name="T52" fmla="*/ 34 w 38"/>
                  <a:gd name="T53" fmla="*/ 20 h 60"/>
                  <a:gd name="T54" fmla="*/ 32 w 38"/>
                  <a:gd name="T55" fmla="*/ 24 h 60"/>
                  <a:gd name="T56" fmla="*/ 28 w 38"/>
                  <a:gd name="T57" fmla="*/ 32 h 60"/>
                  <a:gd name="T58" fmla="*/ 22 w 38"/>
                  <a:gd name="T59" fmla="*/ 40 h 60"/>
                  <a:gd name="T60" fmla="*/ 16 w 38"/>
                  <a:gd name="T61" fmla="*/ 46 h 60"/>
                  <a:gd name="T62" fmla="*/ 12 w 38"/>
                  <a:gd name="T63" fmla="*/ 50 h 60"/>
                  <a:gd name="T64" fmla="*/ 8 w 38"/>
                  <a:gd name="T65" fmla="*/ 54 h 60"/>
                  <a:gd name="T66" fmla="*/ 24 w 38"/>
                  <a:gd name="T67" fmla="*/ 54 h 60"/>
                  <a:gd name="T68" fmla="*/ 28 w 38"/>
                  <a:gd name="T69" fmla="*/ 54 h 60"/>
                  <a:gd name="T70" fmla="*/ 30 w 38"/>
                  <a:gd name="T71" fmla="*/ 54 h 60"/>
                  <a:gd name="T72" fmla="*/ 32 w 38"/>
                  <a:gd name="T73" fmla="*/ 52 h 60"/>
                  <a:gd name="T74" fmla="*/ 34 w 38"/>
                  <a:gd name="T75" fmla="*/ 52 h 60"/>
                  <a:gd name="T76" fmla="*/ 36 w 38"/>
                  <a:gd name="T77" fmla="*/ 50 h 60"/>
                  <a:gd name="T78" fmla="*/ 36 w 38"/>
                  <a:gd name="T79" fmla="*/ 48 h 60"/>
                  <a:gd name="T80" fmla="*/ 38 w 38"/>
                  <a:gd name="T81" fmla="*/ 48 h 6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8"/>
                  <a:gd name="T124" fmla="*/ 0 h 60"/>
                  <a:gd name="T125" fmla="*/ 38 w 38"/>
                  <a:gd name="T126" fmla="*/ 60 h 6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8" h="60">
                    <a:moveTo>
                      <a:pt x="38" y="48"/>
                    </a:moveTo>
                    <a:lnTo>
                      <a:pt x="34" y="60"/>
                    </a:lnTo>
                    <a:lnTo>
                      <a:pt x="0" y="60"/>
                    </a:lnTo>
                    <a:lnTo>
                      <a:pt x="0" y="58"/>
                    </a:lnTo>
                    <a:lnTo>
                      <a:pt x="10" y="50"/>
                    </a:lnTo>
                    <a:lnTo>
                      <a:pt x="16" y="42"/>
                    </a:lnTo>
                    <a:lnTo>
                      <a:pt x="22" y="36"/>
                    </a:lnTo>
                    <a:lnTo>
                      <a:pt x="26" y="28"/>
                    </a:lnTo>
                    <a:lnTo>
                      <a:pt x="28" y="20"/>
                    </a:lnTo>
                    <a:lnTo>
                      <a:pt x="26" y="14"/>
                    </a:lnTo>
                    <a:lnTo>
                      <a:pt x="24" y="10"/>
                    </a:lnTo>
                    <a:lnTo>
                      <a:pt x="20" y="8"/>
                    </a:lnTo>
                    <a:lnTo>
                      <a:pt x="16" y="6"/>
                    </a:lnTo>
                    <a:lnTo>
                      <a:pt x="12" y="8"/>
                    </a:lnTo>
                    <a:lnTo>
                      <a:pt x="8" y="10"/>
                    </a:lnTo>
                    <a:lnTo>
                      <a:pt x="4" y="12"/>
                    </a:lnTo>
                    <a:lnTo>
                      <a:pt x="2" y="16"/>
                    </a:lnTo>
                    <a:lnTo>
                      <a:pt x="4" y="10"/>
                    </a:lnTo>
                    <a:lnTo>
                      <a:pt x="6" y="4"/>
                    </a:lnTo>
                    <a:lnTo>
                      <a:pt x="12" y="2"/>
                    </a:lnTo>
                    <a:lnTo>
                      <a:pt x="18" y="0"/>
                    </a:lnTo>
                    <a:lnTo>
                      <a:pt x="24" y="2"/>
                    </a:lnTo>
                    <a:lnTo>
                      <a:pt x="30" y="6"/>
                    </a:lnTo>
                    <a:lnTo>
                      <a:pt x="34" y="10"/>
                    </a:lnTo>
                    <a:lnTo>
                      <a:pt x="34" y="16"/>
                    </a:lnTo>
                    <a:lnTo>
                      <a:pt x="34" y="20"/>
                    </a:lnTo>
                    <a:lnTo>
                      <a:pt x="32" y="24"/>
                    </a:lnTo>
                    <a:lnTo>
                      <a:pt x="28" y="32"/>
                    </a:lnTo>
                    <a:lnTo>
                      <a:pt x="22" y="40"/>
                    </a:lnTo>
                    <a:lnTo>
                      <a:pt x="16" y="46"/>
                    </a:lnTo>
                    <a:lnTo>
                      <a:pt x="12" y="50"/>
                    </a:lnTo>
                    <a:lnTo>
                      <a:pt x="8" y="54"/>
                    </a:lnTo>
                    <a:lnTo>
                      <a:pt x="24" y="54"/>
                    </a:lnTo>
                    <a:lnTo>
                      <a:pt x="28" y="54"/>
                    </a:lnTo>
                    <a:lnTo>
                      <a:pt x="30" y="54"/>
                    </a:lnTo>
                    <a:lnTo>
                      <a:pt x="32" y="52"/>
                    </a:lnTo>
                    <a:lnTo>
                      <a:pt x="34" y="52"/>
                    </a:lnTo>
                    <a:lnTo>
                      <a:pt x="36" y="50"/>
                    </a:lnTo>
                    <a:lnTo>
                      <a:pt x="36" y="48"/>
                    </a:lnTo>
                    <a:lnTo>
                      <a:pt x="38" y="48"/>
                    </a:lnTo>
                    <a:close/>
                  </a:path>
                </a:pathLst>
              </a:custGeom>
              <a:solidFill>
                <a:srgbClr val="000000"/>
              </a:solidFill>
              <a:ln w="0">
                <a:solidFill>
                  <a:srgbClr val="000000"/>
                </a:solidFill>
                <a:round/>
                <a:headEnd/>
                <a:tailEnd/>
              </a:ln>
            </p:spPr>
            <p:txBody>
              <a:bodyPr/>
              <a:lstStyle/>
              <a:p>
                <a:endParaRPr lang="en-CA"/>
              </a:p>
            </p:txBody>
          </p:sp>
          <p:sp>
            <p:nvSpPr>
              <p:cNvPr id="15488" name="Rectangle 388"/>
              <p:cNvSpPr>
                <a:spLocks noChangeArrowheads="1"/>
              </p:cNvSpPr>
              <p:nvPr/>
            </p:nvSpPr>
            <p:spPr bwMode="auto">
              <a:xfrm>
                <a:off x="4200" y="2448"/>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489" name="Rectangle 389"/>
              <p:cNvSpPr>
                <a:spLocks noChangeArrowheads="1"/>
              </p:cNvSpPr>
              <p:nvPr/>
            </p:nvSpPr>
            <p:spPr bwMode="auto">
              <a:xfrm>
                <a:off x="1552" y="2552"/>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490" name="Freeform 390"/>
              <p:cNvSpPr>
                <a:spLocks noEditPoints="1"/>
              </p:cNvSpPr>
              <p:nvPr/>
            </p:nvSpPr>
            <p:spPr bwMode="auto">
              <a:xfrm>
                <a:off x="1586" y="2590"/>
                <a:ext cx="32" cy="42"/>
              </a:xfrm>
              <a:custGeom>
                <a:avLst/>
                <a:gdLst>
                  <a:gd name="T0" fmla="*/ 6 w 32"/>
                  <a:gd name="T1" fmla="*/ 16 h 42"/>
                  <a:gd name="T2" fmla="*/ 8 w 32"/>
                  <a:gd name="T3" fmla="*/ 24 h 42"/>
                  <a:gd name="T4" fmla="*/ 10 w 32"/>
                  <a:gd name="T5" fmla="*/ 28 h 42"/>
                  <a:gd name="T6" fmla="*/ 14 w 32"/>
                  <a:gd name="T7" fmla="*/ 32 h 42"/>
                  <a:gd name="T8" fmla="*/ 20 w 32"/>
                  <a:gd name="T9" fmla="*/ 34 h 42"/>
                  <a:gd name="T10" fmla="*/ 24 w 32"/>
                  <a:gd name="T11" fmla="*/ 34 h 42"/>
                  <a:gd name="T12" fmla="*/ 26 w 32"/>
                  <a:gd name="T13" fmla="*/ 32 h 42"/>
                  <a:gd name="T14" fmla="*/ 30 w 32"/>
                  <a:gd name="T15" fmla="*/ 30 h 42"/>
                  <a:gd name="T16" fmla="*/ 32 w 32"/>
                  <a:gd name="T17" fmla="*/ 24 h 42"/>
                  <a:gd name="T18" fmla="*/ 32 w 32"/>
                  <a:gd name="T19" fmla="*/ 26 h 42"/>
                  <a:gd name="T20" fmla="*/ 30 w 32"/>
                  <a:gd name="T21" fmla="*/ 32 h 42"/>
                  <a:gd name="T22" fmla="*/ 28 w 32"/>
                  <a:gd name="T23" fmla="*/ 36 h 42"/>
                  <a:gd name="T24" fmla="*/ 22 w 32"/>
                  <a:gd name="T25" fmla="*/ 40 h 42"/>
                  <a:gd name="T26" fmla="*/ 16 w 32"/>
                  <a:gd name="T27" fmla="*/ 42 h 42"/>
                  <a:gd name="T28" fmla="*/ 10 w 32"/>
                  <a:gd name="T29" fmla="*/ 40 h 42"/>
                  <a:gd name="T30" fmla="*/ 4 w 32"/>
                  <a:gd name="T31" fmla="*/ 36 h 42"/>
                  <a:gd name="T32" fmla="*/ 2 w 32"/>
                  <a:gd name="T33" fmla="*/ 32 h 42"/>
                  <a:gd name="T34" fmla="*/ 0 w 32"/>
                  <a:gd name="T35" fmla="*/ 26 h 42"/>
                  <a:gd name="T36" fmla="*/ 0 w 32"/>
                  <a:gd name="T37" fmla="*/ 22 h 42"/>
                  <a:gd name="T38" fmla="*/ 0 w 32"/>
                  <a:gd name="T39" fmla="*/ 14 h 42"/>
                  <a:gd name="T40" fmla="*/ 2 w 32"/>
                  <a:gd name="T41" fmla="*/ 10 h 42"/>
                  <a:gd name="T42" fmla="*/ 4 w 32"/>
                  <a:gd name="T43" fmla="*/ 6 h 42"/>
                  <a:gd name="T44" fmla="*/ 8 w 32"/>
                  <a:gd name="T45" fmla="*/ 2 h 42"/>
                  <a:gd name="T46" fmla="*/ 12 w 32"/>
                  <a:gd name="T47" fmla="*/ 0 h 42"/>
                  <a:gd name="T48" fmla="*/ 18 w 32"/>
                  <a:gd name="T49" fmla="*/ 0 h 42"/>
                  <a:gd name="T50" fmla="*/ 24 w 32"/>
                  <a:gd name="T51" fmla="*/ 2 h 42"/>
                  <a:gd name="T52" fmla="*/ 28 w 32"/>
                  <a:gd name="T53" fmla="*/ 4 h 42"/>
                  <a:gd name="T54" fmla="*/ 32 w 32"/>
                  <a:gd name="T55" fmla="*/ 10 h 42"/>
                  <a:gd name="T56" fmla="*/ 32 w 32"/>
                  <a:gd name="T57" fmla="*/ 16 h 42"/>
                  <a:gd name="T58" fmla="*/ 6 w 32"/>
                  <a:gd name="T59" fmla="*/ 16 h 42"/>
                  <a:gd name="T60" fmla="*/ 6 w 32"/>
                  <a:gd name="T61" fmla="*/ 12 h 42"/>
                  <a:gd name="T62" fmla="*/ 24 w 32"/>
                  <a:gd name="T63" fmla="*/ 12 h 42"/>
                  <a:gd name="T64" fmla="*/ 24 w 32"/>
                  <a:gd name="T65" fmla="*/ 10 h 42"/>
                  <a:gd name="T66" fmla="*/ 22 w 32"/>
                  <a:gd name="T67" fmla="*/ 8 h 42"/>
                  <a:gd name="T68" fmla="*/ 22 w 32"/>
                  <a:gd name="T69" fmla="*/ 6 h 42"/>
                  <a:gd name="T70" fmla="*/ 20 w 32"/>
                  <a:gd name="T71" fmla="*/ 4 h 42"/>
                  <a:gd name="T72" fmla="*/ 18 w 32"/>
                  <a:gd name="T73" fmla="*/ 4 h 42"/>
                  <a:gd name="T74" fmla="*/ 16 w 32"/>
                  <a:gd name="T75" fmla="*/ 2 h 42"/>
                  <a:gd name="T76" fmla="*/ 12 w 32"/>
                  <a:gd name="T77" fmla="*/ 4 h 42"/>
                  <a:gd name="T78" fmla="*/ 10 w 32"/>
                  <a:gd name="T79" fmla="*/ 6 h 42"/>
                  <a:gd name="T80" fmla="*/ 8 w 32"/>
                  <a:gd name="T81" fmla="*/ 8 h 42"/>
                  <a:gd name="T82" fmla="*/ 6 w 32"/>
                  <a:gd name="T83" fmla="*/ 12 h 4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2"/>
                  <a:gd name="T127" fmla="*/ 0 h 42"/>
                  <a:gd name="T128" fmla="*/ 32 w 32"/>
                  <a:gd name="T129" fmla="*/ 42 h 4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2" h="42">
                    <a:moveTo>
                      <a:pt x="6" y="16"/>
                    </a:moveTo>
                    <a:lnTo>
                      <a:pt x="8" y="24"/>
                    </a:lnTo>
                    <a:lnTo>
                      <a:pt x="10" y="28"/>
                    </a:lnTo>
                    <a:lnTo>
                      <a:pt x="14" y="32"/>
                    </a:lnTo>
                    <a:lnTo>
                      <a:pt x="20" y="34"/>
                    </a:lnTo>
                    <a:lnTo>
                      <a:pt x="24" y="34"/>
                    </a:lnTo>
                    <a:lnTo>
                      <a:pt x="26" y="32"/>
                    </a:lnTo>
                    <a:lnTo>
                      <a:pt x="30" y="30"/>
                    </a:lnTo>
                    <a:lnTo>
                      <a:pt x="32" y="24"/>
                    </a:lnTo>
                    <a:lnTo>
                      <a:pt x="32" y="26"/>
                    </a:lnTo>
                    <a:lnTo>
                      <a:pt x="30" y="32"/>
                    </a:lnTo>
                    <a:lnTo>
                      <a:pt x="28" y="36"/>
                    </a:lnTo>
                    <a:lnTo>
                      <a:pt x="22" y="40"/>
                    </a:lnTo>
                    <a:lnTo>
                      <a:pt x="16" y="42"/>
                    </a:lnTo>
                    <a:lnTo>
                      <a:pt x="10" y="40"/>
                    </a:lnTo>
                    <a:lnTo>
                      <a:pt x="4" y="36"/>
                    </a:lnTo>
                    <a:lnTo>
                      <a:pt x="2" y="32"/>
                    </a:lnTo>
                    <a:lnTo>
                      <a:pt x="0" y="26"/>
                    </a:lnTo>
                    <a:lnTo>
                      <a:pt x="0" y="22"/>
                    </a:lnTo>
                    <a:lnTo>
                      <a:pt x="0" y="14"/>
                    </a:lnTo>
                    <a:lnTo>
                      <a:pt x="2" y="10"/>
                    </a:lnTo>
                    <a:lnTo>
                      <a:pt x="4" y="6"/>
                    </a:lnTo>
                    <a:lnTo>
                      <a:pt x="8" y="2"/>
                    </a:lnTo>
                    <a:lnTo>
                      <a:pt x="12" y="0"/>
                    </a:lnTo>
                    <a:lnTo>
                      <a:pt x="18" y="0"/>
                    </a:lnTo>
                    <a:lnTo>
                      <a:pt x="24" y="2"/>
                    </a:lnTo>
                    <a:lnTo>
                      <a:pt x="28" y="4"/>
                    </a:lnTo>
                    <a:lnTo>
                      <a:pt x="32" y="10"/>
                    </a:lnTo>
                    <a:lnTo>
                      <a:pt x="32" y="16"/>
                    </a:lnTo>
                    <a:lnTo>
                      <a:pt x="6" y="16"/>
                    </a:lnTo>
                    <a:close/>
                    <a:moveTo>
                      <a:pt x="6" y="12"/>
                    </a:moveTo>
                    <a:lnTo>
                      <a:pt x="24" y="12"/>
                    </a:lnTo>
                    <a:lnTo>
                      <a:pt x="24" y="10"/>
                    </a:lnTo>
                    <a:lnTo>
                      <a:pt x="22" y="8"/>
                    </a:lnTo>
                    <a:lnTo>
                      <a:pt x="22" y="6"/>
                    </a:lnTo>
                    <a:lnTo>
                      <a:pt x="20" y="4"/>
                    </a:lnTo>
                    <a:lnTo>
                      <a:pt x="18" y="4"/>
                    </a:lnTo>
                    <a:lnTo>
                      <a:pt x="16" y="2"/>
                    </a:lnTo>
                    <a:lnTo>
                      <a:pt x="12" y="4"/>
                    </a:lnTo>
                    <a:lnTo>
                      <a:pt x="10" y="6"/>
                    </a:lnTo>
                    <a:lnTo>
                      <a:pt x="8" y="8"/>
                    </a:lnTo>
                    <a:lnTo>
                      <a:pt x="6" y="12"/>
                    </a:lnTo>
                    <a:close/>
                  </a:path>
                </a:pathLst>
              </a:custGeom>
              <a:solidFill>
                <a:srgbClr val="000000"/>
              </a:solidFill>
              <a:ln w="0">
                <a:solidFill>
                  <a:srgbClr val="000000"/>
                </a:solidFill>
                <a:round/>
                <a:headEnd/>
                <a:tailEnd/>
              </a:ln>
            </p:spPr>
            <p:txBody>
              <a:bodyPr/>
              <a:lstStyle/>
              <a:p>
                <a:endParaRPr lang="en-CA"/>
              </a:p>
            </p:txBody>
          </p:sp>
          <p:sp>
            <p:nvSpPr>
              <p:cNvPr id="15491" name="Freeform 391"/>
              <p:cNvSpPr>
                <a:spLocks noEditPoints="1"/>
              </p:cNvSpPr>
              <p:nvPr/>
            </p:nvSpPr>
            <p:spPr bwMode="auto">
              <a:xfrm>
                <a:off x="1626" y="2590"/>
                <a:ext cx="34" cy="42"/>
              </a:xfrm>
              <a:custGeom>
                <a:avLst/>
                <a:gdLst>
                  <a:gd name="T0" fmla="*/ 18 w 34"/>
                  <a:gd name="T1" fmla="*/ 38 h 42"/>
                  <a:gd name="T2" fmla="*/ 14 w 34"/>
                  <a:gd name="T3" fmla="*/ 40 h 42"/>
                  <a:gd name="T4" fmla="*/ 8 w 34"/>
                  <a:gd name="T5" fmla="*/ 42 h 42"/>
                  <a:gd name="T6" fmla="*/ 2 w 34"/>
                  <a:gd name="T7" fmla="*/ 38 h 42"/>
                  <a:gd name="T8" fmla="*/ 0 w 34"/>
                  <a:gd name="T9" fmla="*/ 32 h 42"/>
                  <a:gd name="T10" fmla="*/ 0 w 34"/>
                  <a:gd name="T11" fmla="*/ 26 h 42"/>
                  <a:gd name="T12" fmla="*/ 6 w 34"/>
                  <a:gd name="T13" fmla="*/ 20 h 42"/>
                  <a:gd name="T14" fmla="*/ 20 w 34"/>
                  <a:gd name="T15" fmla="*/ 14 h 42"/>
                  <a:gd name="T16" fmla="*/ 20 w 34"/>
                  <a:gd name="T17" fmla="*/ 8 h 42"/>
                  <a:gd name="T18" fmla="*/ 16 w 34"/>
                  <a:gd name="T19" fmla="*/ 4 h 42"/>
                  <a:gd name="T20" fmla="*/ 12 w 34"/>
                  <a:gd name="T21" fmla="*/ 4 h 42"/>
                  <a:gd name="T22" fmla="*/ 8 w 34"/>
                  <a:gd name="T23" fmla="*/ 6 h 42"/>
                  <a:gd name="T24" fmla="*/ 8 w 34"/>
                  <a:gd name="T25" fmla="*/ 10 h 42"/>
                  <a:gd name="T26" fmla="*/ 8 w 34"/>
                  <a:gd name="T27" fmla="*/ 14 h 42"/>
                  <a:gd name="T28" fmla="*/ 4 w 34"/>
                  <a:gd name="T29" fmla="*/ 14 h 42"/>
                  <a:gd name="T30" fmla="*/ 2 w 34"/>
                  <a:gd name="T31" fmla="*/ 14 h 42"/>
                  <a:gd name="T32" fmla="*/ 0 w 34"/>
                  <a:gd name="T33" fmla="*/ 10 h 42"/>
                  <a:gd name="T34" fmla="*/ 4 w 34"/>
                  <a:gd name="T35" fmla="*/ 4 h 42"/>
                  <a:gd name="T36" fmla="*/ 16 w 34"/>
                  <a:gd name="T37" fmla="*/ 0 h 42"/>
                  <a:gd name="T38" fmla="*/ 24 w 34"/>
                  <a:gd name="T39" fmla="*/ 2 h 42"/>
                  <a:gd name="T40" fmla="*/ 28 w 34"/>
                  <a:gd name="T41" fmla="*/ 6 h 42"/>
                  <a:gd name="T42" fmla="*/ 28 w 34"/>
                  <a:gd name="T43" fmla="*/ 14 h 42"/>
                  <a:gd name="T44" fmla="*/ 28 w 34"/>
                  <a:gd name="T45" fmla="*/ 32 h 42"/>
                  <a:gd name="T46" fmla="*/ 28 w 34"/>
                  <a:gd name="T47" fmla="*/ 34 h 42"/>
                  <a:gd name="T48" fmla="*/ 30 w 34"/>
                  <a:gd name="T49" fmla="*/ 36 h 42"/>
                  <a:gd name="T50" fmla="*/ 30 w 34"/>
                  <a:gd name="T51" fmla="*/ 36 h 42"/>
                  <a:gd name="T52" fmla="*/ 32 w 34"/>
                  <a:gd name="T53" fmla="*/ 34 h 42"/>
                  <a:gd name="T54" fmla="*/ 34 w 34"/>
                  <a:gd name="T55" fmla="*/ 34 h 42"/>
                  <a:gd name="T56" fmla="*/ 26 w 34"/>
                  <a:gd name="T57" fmla="*/ 42 h 42"/>
                  <a:gd name="T58" fmla="*/ 22 w 34"/>
                  <a:gd name="T59" fmla="*/ 40 h 42"/>
                  <a:gd name="T60" fmla="*/ 20 w 34"/>
                  <a:gd name="T61" fmla="*/ 34 h 42"/>
                  <a:gd name="T62" fmla="*/ 20 w 34"/>
                  <a:gd name="T63" fmla="*/ 18 h 42"/>
                  <a:gd name="T64" fmla="*/ 12 w 34"/>
                  <a:gd name="T65" fmla="*/ 20 h 42"/>
                  <a:gd name="T66" fmla="*/ 8 w 34"/>
                  <a:gd name="T67" fmla="*/ 24 h 42"/>
                  <a:gd name="T68" fmla="*/ 6 w 34"/>
                  <a:gd name="T69" fmla="*/ 28 h 42"/>
                  <a:gd name="T70" fmla="*/ 8 w 34"/>
                  <a:gd name="T71" fmla="*/ 34 h 42"/>
                  <a:gd name="T72" fmla="*/ 12 w 34"/>
                  <a:gd name="T73" fmla="*/ 36 h 42"/>
                  <a:gd name="T74" fmla="*/ 20 w 34"/>
                  <a:gd name="T75" fmla="*/ 32 h 4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4"/>
                  <a:gd name="T115" fmla="*/ 0 h 42"/>
                  <a:gd name="T116" fmla="*/ 34 w 34"/>
                  <a:gd name="T117" fmla="*/ 42 h 4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4" h="42">
                    <a:moveTo>
                      <a:pt x="20" y="34"/>
                    </a:moveTo>
                    <a:lnTo>
                      <a:pt x="18" y="38"/>
                    </a:lnTo>
                    <a:lnTo>
                      <a:pt x="14" y="40"/>
                    </a:lnTo>
                    <a:lnTo>
                      <a:pt x="10" y="40"/>
                    </a:lnTo>
                    <a:lnTo>
                      <a:pt x="8" y="42"/>
                    </a:lnTo>
                    <a:lnTo>
                      <a:pt x="4" y="40"/>
                    </a:lnTo>
                    <a:lnTo>
                      <a:pt x="2" y="38"/>
                    </a:lnTo>
                    <a:lnTo>
                      <a:pt x="0" y="36"/>
                    </a:lnTo>
                    <a:lnTo>
                      <a:pt x="0" y="32"/>
                    </a:lnTo>
                    <a:lnTo>
                      <a:pt x="0" y="28"/>
                    </a:lnTo>
                    <a:lnTo>
                      <a:pt x="0" y="26"/>
                    </a:lnTo>
                    <a:lnTo>
                      <a:pt x="2" y="24"/>
                    </a:lnTo>
                    <a:lnTo>
                      <a:pt x="6" y="20"/>
                    </a:lnTo>
                    <a:lnTo>
                      <a:pt x="12" y="18"/>
                    </a:lnTo>
                    <a:lnTo>
                      <a:pt x="20" y="14"/>
                    </a:lnTo>
                    <a:lnTo>
                      <a:pt x="20" y="8"/>
                    </a:lnTo>
                    <a:lnTo>
                      <a:pt x="20" y="6"/>
                    </a:lnTo>
                    <a:lnTo>
                      <a:pt x="16" y="4"/>
                    </a:lnTo>
                    <a:lnTo>
                      <a:pt x="14" y="2"/>
                    </a:lnTo>
                    <a:lnTo>
                      <a:pt x="12" y="4"/>
                    </a:lnTo>
                    <a:lnTo>
                      <a:pt x="10" y="4"/>
                    </a:lnTo>
                    <a:lnTo>
                      <a:pt x="8" y="6"/>
                    </a:lnTo>
                    <a:lnTo>
                      <a:pt x="8" y="8"/>
                    </a:lnTo>
                    <a:lnTo>
                      <a:pt x="8" y="10"/>
                    </a:lnTo>
                    <a:lnTo>
                      <a:pt x="8" y="12"/>
                    </a:lnTo>
                    <a:lnTo>
                      <a:pt x="8" y="14"/>
                    </a:lnTo>
                    <a:lnTo>
                      <a:pt x="6" y="14"/>
                    </a:lnTo>
                    <a:lnTo>
                      <a:pt x="4" y="14"/>
                    </a:lnTo>
                    <a:lnTo>
                      <a:pt x="2" y="14"/>
                    </a:lnTo>
                    <a:lnTo>
                      <a:pt x="2" y="12"/>
                    </a:lnTo>
                    <a:lnTo>
                      <a:pt x="0" y="10"/>
                    </a:lnTo>
                    <a:lnTo>
                      <a:pt x="2" y="6"/>
                    </a:lnTo>
                    <a:lnTo>
                      <a:pt x="4" y="4"/>
                    </a:lnTo>
                    <a:lnTo>
                      <a:pt x="10" y="0"/>
                    </a:lnTo>
                    <a:lnTo>
                      <a:pt x="16" y="0"/>
                    </a:lnTo>
                    <a:lnTo>
                      <a:pt x="20" y="0"/>
                    </a:lnTo>
                    <a:lnTo>
                      <a:pt x="24" y="2"/>
                    </a:lnTo>
                    <a:lnTo>
                      <a:pt x="26" y="4"/>
                    </a:lnTo>
                    <a:lnTo>
                      <a:pt x="28" y="6"/>
                    </a:lnTo>
                    <a:lnTo>
                      <a:pt x="28" y="8"/>
                    </a:lnTo>
                    <a:lnTo>
                      <a:pt x="28" y="14"/>
                    </a:lnTo>
                    <a:lnTo>
                      <a:pt x="28" y="26"/>
                    </a:lnTo>
                    <a:lnTo>
                      <a:pt x="28" y="32"/>
                    </a:lnTo>
                    <a:lnTo>
                      <a:pt x="28" y="34"/>
                    </a:lnTo>
                    <a:lnTo>
                      <a:pt x="30" y="36"/>
                    </a:lnTo>
                    <a:lnTo>
                      <a:pt x="32" y="36"/>
                    </a:lnTo>
                    <a:lnTo>
                      <a:pt x="32" y="34"/>
                    </a:lnTo>
                    <a:lnTo>
                      <a:pt x="34" y="32"/>
                    </a:lnTo>
                    <a:lnTo>
                      <a:pt x="34" y="34"/>
                    </a:lnTo>
                    <a:lnTo>
                      <a:pt x="30" y="40"/>
                    </a:lnTo>
                    <a:lnTo>
                      <a:pt x="26" y="42"/>
                    </a:lnTo>
                    <a:lnTo>
                      <a:pt x="24" y="40"/>
                    </a:lnTo>
                    <a:lnTo>
                      <a:pt x="22" y="40"/>
                    </a:lnTo>
                    <a:lnTo>
                      <a:pt x="22" y="38"/>
                    </a:lnTo>
                    <a:lnTo>
                      <a:pt x="20" y="34"/>
                    </a:lnTo>
                    <a:close/>
                    <a:moveTo>
                      <a:pt x="20" y="32"/>
                    </a:moveTo>
                    <a:lnTo>
                      <a:pt x="20" y="18"/>
                    </a:lnTo>
                    <a:lnTo>
                      <a:pt x="16" y="20"/>
                    </a:lnTo>
                    <a:lnTo>
                      <a:pt x="12" y="20"/>
                    </a:lnTo>
                    <a:lnTo>
                      <a:pt x="10" y="22"/>
                    </a:lnTo>
                    <a:lnTo>
                      <a:pt x="8" y="24"/>
                    </a:lnTo>
                    <a:lnTo>
                      <a:pt x="6" y="26"/>
                    </a:lnTo>
                    <a:lnTo>
                      <a:pt x="6" y="28"/>
                    </a:lnTo>
                    <a:lnTo>
                      <a:pt x="6" y="32"/>
                    </a:lnTo>
                    <a:lnTo>
                      <a:pt x="8" y="34"/>
                    </a:lnTo>
                    <a:lnTo>
                      <a:pt x="10" y="36"/>
                    </a:lnTo>
                    <a:lnTo>
                      <a:pt x="12" y="36"/>
                    </a:lnTo>
                    <a:lnTo>
                      <a:pt x="16" y="34"/>
                    </a:lnTo>
                    <a:lnTo>
                      <a:pt x="20" y="32"/>
                    </a:lnTo>
                    <a:close/>
                  </a:path>
                </a:pathLst>
              </a:custGeom>
              <a:solidFill>
                <a:srgbClr val="000000"/>
              </a:solidFill>
              <a:ln w="0">
                <a:solidFill>
                  <a:srgbClr val="000000"/>
                </a:solidFill>
                <a:round/>
                <a:headEnd/>
                <a:tailEnd/>
              </a:ln>
            </p:spPr>
            <p:txBody>
              <a:bodyPr/>
              <a:lstStyle/>
              <a:p>
                <a:endParaRPr lang="en-CA"/>
              </a:p>
            </p:txBody>
          </p:sp>
          <p:sp>
            <p:nvSpPr>
              <p:cNvPr id="15492" name="Freeform 392"/>
              <p:cNvSpPr>
                <a:spLocks/>
              </p:cNvSpPr>
              <p:nvPr/>
            </p:nvSpPr>
            <p:spPr bwMode="auto">
              <a:xfrm>
                <a:off x="1662" y="2578"/>
                <a:ext cx="24" cy="54"/>
              </a:xfrm>
              <a:custGeom>
                <a:avLst/>
                <a:gdLst>
                  <a:gd name="T0" fmla="*/ 14 w 24"/>
                  <a:gd name="T1" fmla="*/ 0 h 54"/>
                  <a:gd name="T2" fmla="*/ 14 w 24"/>
                  <a:gd name="T3" fmla="*/ 14 h 54"/>
                  <a:gd name="T4" fmla="*/ 22 w 24"/>
                  <a:gd name="T5" fmla="*/ 14 h 54"/>
                  <a:gd name="T6" fmla="*/ 22 w 24"/>
                  <a:gd name="T7" fmla="*/ 16 h 54"/>
                  <a:gd name="T8" fmla="*/ 14 w 24"/>
                  <a:gd name="T9" fmla="*/ 16 h 54"/>
                  <a:gd name="T10" fmla="*/ 14 w 24"/>
                  <a:gd name="T11" fmla="*/ 42 h 54"/>
                  <a:gd name="T12" fmla="*/ 14 w 24"/>
                  <a:gd name="T13" fmla="*/ 44 h 54"/>
                  <a:gd name="T14" fmla="*/ 14 w 24"/>
                  <a:gd name="T15" fmla="*/ 46 h 54"/>
                  <a:gd name="T16" fmla="*/ 16 w 24"/>
                  <a:gd name="T17" fmla="*/ 48 h 54"/>
                  <a:gd name="T18" fmla="*/ 18 w 24"/>
                  <a:gd name="T19" fmla="*/ 48 h 54"/>
                  <a:gd name="T20" fmla="*/ 18 w 24"/>
                  <a:gd name="T21" fmla="*/ 48 h 54"/>
                  <a:gd name="T22" fmla="*/ 20 w 24"/>
                  <a:gd name="T23" fmla="*/ 46 h 54"/>
                  <a:gd name="T24" fmla="*/ 22 w 24"/>
                  <a:gd name="T25" fmla="*/ 46 h 54"/>
                  <a:gd name="T26" fmla="*/ 22 w 24"/>
                  <a:gd name="T27" fmla="*/ 44 h 54"/>
                  <a:gd name="T28" fmla="*/ 24 w 24"/>
                  <a:gd name="T29" fmla="*/ 44 h 54"/>
                  <a:gd name="T30" fmla="*/ 22 w 24"/>
                  <a:gd name="T31" fmla="*/ 48 h 54"/>
                  <a:gd name="T32" fmla="*/ 20 w 24"/>
                  <a:gd name="T33" fmla="*/ 52 h 54"/>
                  <a:gd name="T34" fmla="*/ 16 w 24"/>
                  <a:gd name="T35" fmla="*/ 52 h 54"/>
                  <a:gd name="T36" fmla="*/ 14 w 24"/>
                  <a:gd name="T37" fmla="*/ 54 h 54"/>
                  <a:gd name="T38" fmla="*/ 12 w 24"/>
                  <a:gd name="T39" fmla="*/ 52 h 54"/>
                  <a:gd name="T40" fmla="*/ 10 w 24"/>
                  <a:gd name="T41" fmla="*/ 52 h 54"/>
                  <a:gd name="T42" fmla="*/ 8 w 24"/>
                  <a:gd name="T43" fmla="*/ 50 h 54"/>
                  <a:gd name="T44" fmla="*/ 6 w 24"/>
                  <a:gd name="T45" fmla="*/ 48 h 54"/>
                  <a:gd name="T46" fmla="*/ 6 w 24"/>
                  <a:gd name="T47" fmla="*/ 46 h 54"/>
                  <a:gd name="T48" fmla="*/ 6 w 24"/>
                  <a:gd name="T49" fmla="*/ 42 h 54"/>
                  <a:gd name="T50" fmla="*/ 6 w 24"/>
                  <a:gd name="T51" fmla="*/ 16 h 54"/>
                  <a:gd name="T52" fmla="*/ 0 w 24"/>
                  <a:gd name="T53" fmla="*/ 16 h 54"/>
                  <a:gd name="T54" fmla="*/ 0 w 24"/>
                  <a:gd name="T55" fmla="*/ 14 h 54"/>
                  <a:gd name="T56" fmla="*/ 2 w 24"/>
                  <a:gd name="T57" fmla="*/ 14 h 54"/>
                  <a:gd name="T58" fmla="*/ 4 w 24"/>
                  <a:gd name="T59" fmla="*/ 12 h 54"/>
                  <a:gd name="T60" fmla="*/ 6 w 24"/>
                  <a:gd name="T61" fmla="*/ 8 h 54"/>
                  <a:gd name="T62" fmla="*/ 10 w 24"/>
                  <a:gd name="T63" fmla="*/ 6 h 54"/>
                  <a:gd name="T64" fmla="*/ 10 w 24"/>
                  <a:gd name="T65" fmla="*/ 4 h 54"/>
                  <a:gd name="T66" fmla="*/ 12 w 24"/>
                  <a:gd name="T67" fmla="*/ 0 h 54"/>
                  <a:gd name="T68" fmla="*/ 14 w 24"/>
                  <a:gd name="T69" fmla="*/ 0 h 5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4"/>
                  <a:gd name="T106" fmla="*/ 0 h 54"/>
                  <a:gd name="T107" fmla="*/ 24 w 24"/>
                  <a:gd name="T108" fmla="*/ 54 h 5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4" h="54">
                    <a:moveTo>
                      <a:pt x="14" y="0"/>
                    </a:moveTo>
                    <a:lnTo>
                      <a:pt x="14" y="14"/>
                    </a:lnTo>
                    <a:lnTo>
                      <a:pt x="22" y="14"/>
                    </a:lnTo>
                    <a:lnTo>
                      <a:pt x="22" y="16"/>
                    </a:lnTo>
                    <a:lnTo>
                      <a:pt x="14" y="16"/>
                    </a:lnTo>
                    <a:lnTo>
                      <a:pt x="14" y="42"/>
                    </a:lnTo>
                    <a:lnTo>
                      <a:pt x="14" y="44"/>
                    </a:lnTo>
                    <a:lnTo>
                      <a:pt x="14" y="46"/>
                    </a:lnTo>
                    <a:lnTo>
                      <a:pt x="16" y="48"/>
                    </a:lnTo>
                    <a:lnTo>
                      <a:pt x="18" y="48"/>
                    </a:lnTo>
                    <a:lnTo>
                      <a:pt x="20" y="46"/>
                    </a:lnTo>
                    <a:lnTo>
                      <a:pt x="22" y="46"/>
                    </a:lnTo>
                    <a:lnTo>
                      <a:pt x="22" y="44"/>
                    </a:lnTo>
                    <a:lnTo>
                      <a:pt x="24" y="44"/>
                    </a:lnTo>
                    <a:lnTo>
                      <a:pt x="22" y="48"/>
                    </a:lnTo>
                    <a:lnTo>
                      <a:pt x="20" y="52"/>
                    </a:lnTo>
                    <a:lnTo>
                      <a:pt x="16" y="52"/>
                    </a:lnTo>
                    <a:lnTo>
                      <a:pt x="14" y="54"/>
                    </a:lnTo>
                    <a:lnTo>
                      <a:pt x="12" y="52"/>
                    </a:lnTo>
                    <a:lnTo>
                      <a:pt x="10" y="52"/>
                    </a:lnTo>
                    <a:lnTo>
                      <a:pt x="8" y="50"/>
                    </a:lnTo>
                    <a:lnTo>
                      <a:pt x="6" y="48"/>
                    </a:lnTo>
                    <a:lnTo>
                      <a:pt x="6" y="46"/>
                    </a:lnTo>
                    <a:lnTo>
                      <a:pt x="6" y="42"/>
                    </a:lnTo>
                    <a:lnTo>
                      <a:pt x="6" y="16"/>
                    </a:lnTo>
                    <a:lnTo>
                      <a:pt x="0" y="16"/>
                    </a:lnTo>
                    <a:lnTo>
                      <a:pt x="0" y="14"/>
                    </a:lnTo>
                    <a:lnTo>
                      <a:pt x="2" y="14"/>
                    </a:lnTo>
                    <a:lnTo>
                      <a:pt x="4" y="12"/>
                    </a:lnTo>
                    <a:lnTo>
                      <a:pt x="6" y="8"/>
                    </a:lnTo>
                    <a:lnTo>
                      <a:pt x="10" y="6"/>
                    </a:lnTo>
                    <a:lnTo>
                      <a:pt x="10" y="4"/>
                    </a:lnTo>
                    <a:lnTo>
                      <a:pt x="12" y="0"/>
                    </a:lnTo>
                    <a:lnTo>
                      <a:pt x="14" y="0"/>
                    </a:lnTo>
                    <a:close/>
                  </a:path>
                </a:pathLst>
              </a:custGeom>
              <a:solidFill>
                <a:srgbClr val="000000"/>
              </a:solidFill>
              <a:ln w="0">
                <a:solidFill>
                  <a:srgbClr val="000000"/>
                </a:solidFill>
                <a:round/>
                <a:headEnd/>
                <a:tailEnd/>
              </a:ln>
            </p:spPr>
            <p:txBody>
              <a:bodyPr/>
              <a:lstStyle/>
              <a:p>
                <a:endParaRPr lang="en-CA"/>
              </a:p>
            </p:txBody>
          </p:sp>
          <p:sp>
            <p:nvSpPr>
              <p:cNvPr id="15493" name="Rectangle 393"/>
              <p:cNvSpPr>
                <a:spLocks noChangeArrowheads="1"/>
              </p:cNvSpPr>
              <p:nvPr/>
            </p:nvSpPr>
            <p:spPr bwMode="auto">
              <a:xfrm>
                <a:off x="1888" y="2552"/>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494" name="Rectangle 394"/>
              <p:cNvSpPr>
                <a:spLocks noChangeArrowheads="1"/>
              </p:cNvSpPr>
              <p:nvPr/>
            </p:nvSpPr>
            <p:spPr bwMode="auto">
              <a:xfrm>
                <a:off x="1904" y="2552"/>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495" name="Freeform 395"/>
              <p:cNvSpPr>
                <a:spLocks noEditPoints="1"/>
              </p:cNvSpPr>
              <p:nvPr/>
            </p:nvSpPr>
            <p:spPr bwMode="auto">
              <a:xfrm>
                <a:off x="2048" y="2570"/>
                <a:ext cx="38" cy="62"/>
              </a:xfrm>
              <a:custGeom>
                <a:avLst/>
                <a:gdLst>
                  <a:gd name="T0" fmla="*/ 0 w 38"/>
                  <a:gd name="T1" fmla="*/ 32 h 62"/>
                  <a:gd name="T2" fmla="*/ 2 w 38"/>
                  <a:gd name="T3" fmla="*/ 22 h 62"/>
                  <a:gd name="T4" fmla="*/ 4 w 38"/>
                  <a:gd name="T5" fmla="*/ 14 h 62"/>
                  <a:gd name="T6" fmla="*/ 8 w 38"/>
                  <a:gd name="T7" fmla="*/ 8 h 62"/>
                  <a:gd name="T8" fmla="*/ 12 w 38"/>
                  <a:gd name="T9" fmla="*/ 4 h 62"/>
                  <a:gd name="T10" fmla="*/ 16 w 38"/>
                  <a:gd name="T11" fmla="*/ 2 h 62"/>
                  <a:gd name="T12" fmla="*/ 20 w 38"/>
                  <a:gd name="T13" fmla="*/ 0 h 62"/>
                  <a:gd name="T14" fmla="*/ 24 w 38"/>
                  <a:gd name="T15" fmla="*/ 2 h 62"/>
                  <a:gd name="T16" fmla="*/ 28 w 38"/>
                  <a:gd name="T17" fmla="*/ 4 h 62"/>
                  <a:gd name="T18" fmla="*/ 30 w 38"/>
                  <a:gd name="T19" fmla="*/ 8 h 62"/>
                  <a:gd name="T20" fmla="*/ 34 w 38"/>
                  <a:gd name="T21" fmla="*/ 14 h 62"/>
                  <a:gd name="T22" fmla="*/ 36 w 38"/>
                  <a:gd name="T23" fmla="*/ 22 h 62"/>
                  <a:gd name="T24" fmla="*/ 38 w 38"/>
                  <a:gd name="T25" fmla="*/ 30 h 62"/>
                  <a:gd name="T26" fmla="*/ 36 w 38"/>
                  <a:gd name="T27" fmla="*/ 40 h 62"/>
                  <a:gd name="T28" fmla="*/ 34 w 38"/>
                  <a:gd name="T29" fmla="*/ 48 h 62"/>
                  <a:gd name="T30" fmla="*/ 32 w 38"/>
                  <a:gd name="T31" fmla="*/ 54 h 62"/>
                  <a:gd name="T32" fmla="*/ 28 w 38"/>
                  <a:gd name="T33" fmla="*/ 58 h 62"/>
                  <a:gd name="T34" fmla="*/ 22 w 38"/>
                  <a:gd name="T35" fmla="*/ 60 h 62"/>
                  <a:gd name="T36" fmla="*/ 18 w 38"/>
                  <a:gd name="T37" fmla="*/ 62 h 62"/>
                  <a:gd name="T38" fmla="*/ 14 w 38"/>
                  <a:gd name="T39" fmla="*/ 60 h 62"/>
                  <a:gd name="T40" fmla="*/ 10 w 38"/>
                  <a:gd name="T41" fmla="*/ 56 h 62"/>
                  <a:gd name="T42" fmla="*/ 6 w 38"/>
                  <a:gd name="T43" fmla="*/ 52 h 62"/>
                  <a:gd name="T44" fmla="*/ 2 w 38"/>
                  <a:gd name="T45" fmla="*/ 42 h 62"/>
                  <a:gd name="T46" fmla="*/ 0 w 38"/>
                  <a:gd name="T47" fmla="*/ 32 h 62"/>
                  <a:gd name="T48" fmla="*/ 10 w 38"/>
                  <a:gd name="T49" fmla="*/ 32 h 62"/>
                  <a:gd name="T50" fmla="*/ 10 w 38"/>
                  <a:gd name="T51" fmla="*/ 44 h 62"/>
                  <a:gd name="T52" fmla="*/ 12 w 38"/>
                  <a:gd name="T53" fmla="*/ 52 h 62"/>
                  <a:gd name="T54" fmla="*/ 14 w 38"/>
                  <a:gd name="T55" fmla="*/ 56 h 62"/>
                  <a:gd name="T56" fmla="*/ 16 w 38"/>
                  <a:gd name="T57" fmla="*/ 58 h 62"/>
                  <a:gd name="T58" fmla="*/ 18 w 38"/>
                  <a:gd name="T59" fmla="*/ 58 h 62"/>
                  <a:gd name="T60" fmla="*/ 22 w 38"/>
                  <a:gd name="T61" fmla="*/ 58 h 62"/>
                  <a:gd name="T62" fmla="*/ 24 w 38"/>
                  <a:gd name="T63" fmla="*/ 56 h 62"/>
                  <a:gd name="T64" fmla="*/ 26 w 38"/>
                  <a:gd name="T65" fmla="*/ 54 h 62"/>
                  <a:gd name="T66" fmla="*/ 28 w 38"/>
                  <a:gd name="T67" fmla="*/ 50 h 62"/>
                  <a:gd name="T68" fmla="*/ 28 w 38"/>
                  <a:gd name="T69" fmla="*/ 40 h 62"/>
                  <a:gd name="T70" fmla="*/ 30 w 38"/>
                  <a:gd name="T71" fmla="*/ 28 h 62"/>
                  <a:gd name="T72" fmla="*/ 28 w 38"/>
                  <a:gd name="T73" fmla="*/ 20 h 62"/>
                  <a:gd name="T74" fmla="*/ 28 w 38"/>
                  <a:gd name="T75" fmla="*/ 12 h 62"/>
                  <a:gd name="T76" fmla="*/ 26 w 38"/>
                  <a:gd name="T77" fmla="*/ 8 h 62"/>
                  <a:gd name="T78" fmla="*/ 24 w 38"/>
                  <a:gd name="T79" fmla="*/ 6 h 62"/>
                  <a:gd name="T80" fmla="*/ 22 w 38"/>
                  <a:gd name="T81" fmla="*/ 4 h 62"/>
                  <a:gd name="T82" fmla="*/ 20 w 38"/>
                  <a:gd name="T83" fmla="*/ 4 h 62"/>
                  <a:gd name="T84" fmla="*/ 16 w 38"/>
                  <a:gd name="T85" fmla="*/ 4 h 62"/>
                  <a:gd name="T86" fmla="*/ 14 w 38"/>
                  <a:gd name="T87" fmla="*/ 6 h 62"/>
                  <a:gd name="T88" fmla="*/ 12 w 38"/>
                  <a:gd name="T89" fmla="*/ 10 h 62"/>
                  <a:gd name="T90" fmla="*/ 10 w 38"/>
                  <a:gd name="T91" fmla="*/ 18 h 62"/>
                  <a:gd name="T92" fmla="*/ 10 w 38"/>
                  <a:gd name="T93" fmla="*/ 26 h 62"/>
                  <a:gd name="T94" fmla="*/ 10 w 38"/>
                  <a:gd name="T95" fmla="*/ 32 h 6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8"/>
                  <a:gd name="T145" fmla="*/ 0 h 62"/>
                  <a:gd name="T146" fmla="*/ 38 w 38"/>
                  <a:gd name="T147" fmla="*/ 62 h 6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8" h="62">
                    <a:moveTo>
                      <a:pt x="0" y="32"/>
                    </a:moveTo>
                    <a:lnTo>
                      <a:pt x="2" y="22"/>
                    </a:lnTo>
                    <a:lnTo>
                      <a:pt x="4" y="14"/>
                    </a:lnTo>
                    <a:lnTo>
                      <a:pt x="8" y="8"/>
                    </a:lnTo>
                    <a:lnTo>
                      <a:pt x="12" y="4"/>
                    </a:lnTo>
                    <a:lnTo>
                      <a:pt x="16" y="2"/>
                    </a:lnTo>
                    <a:lnTo>
                      <a:pt x="20" y="0"/>
                    </a:lnTo>
                    <a:lnTo>
                      <a:pt x="24" y="2"/>
                    </a:lnTo>
                    <a:lnTo>
                      <a:pt x="28" y="4"/>
                    </a:lnTo>
                    <a:lnTo>
                      <a:pt x="30" y="8"/>
                    </a:lnTo>
                    <a:lnTo>
                      <a:pt x="34" y="14"/>
                    </a:lnTo>
                    <a:lnTo>
                      <a:pt x="36" y="22"/>
                    </a:lnTo>
                    <a:lnTo>
                      <a:pt x="38" y="30"/>
                    </a:lnTo>
                    <a:lnTo>
                      <a:pt x="36" y="40"/>
                    </a:lnTo>
                    <a:lnTo>
                      <a:pt x="34" y="48"/>
                    </a:lnTo>
                    <a:lnTo>
                      <a:pt x="32" y="54"/>
                    </a:lnTo>
                    <a:lnTo>
                      <a:pt x="28" y="58"/>
                    </a:lnTo>
                    <a:lnTo>
                      <a:pt x="22" y="60"/>
                    </a:lnTo>
                    <a:lnTo>
                      <a:pt x="18" y="62"/>
                    </a:lnTo>
                    <a:lnTo>
                      <a:pt x="14" y="60"/>
                    </a:lnTo>
                    <a:lnTo>
                      <a:pt x="10" y="56"/>
                    </a:lnTo>
                    <a:lnTo>
                      <a:pt x="6" y="52"/>
                    </a:lnTo>
                    <a:lnTo>
                      <a:pt x="2" y="42"/>
                    </a:lnTo>
                    <a:lnTo>
                      <a:pt x="0" y="32"/>
                    </a:lnTo>
                    <a:close/>
                    <a:moveTo>
                      <a:pt x="10" y="32"/>
                    </a:moveTo>
                    <a:lnTo>
                      <a:pt x="10" y="44"/>
                    </a:lnTo>
                    <a:lnTo>
                      <a:pt x="12" y="52"/>
                    </a:lnTo>
                    <a:lnTo>
                      <a:pt x="14" y="56"/>
                    </a:lnTo>
                    <a:lnTo>
                      <a:pt x="16" y="58"/>
                    </a:lnTo>
                    <a:lnTo>
                      <a:pt x="18" y="58"/>
                    </a:lnTo>
                    <a:lnTo>
                      <a:pt x="22" y="58"/>
                    </a:lnTo>
                    <a:lnTo>
                      <a:pt x="24" y="56"/>
                    </a:lnTo>
                    <a:lnTo>
                      <a:pt x="26" y="54"/>
                    </a:lnTo>
                    <a:lnTo>
                      <a:pt x="28" y="50"/>
                    </a:lnTo>
                    <a:lnTo>
                      <a:pt x="28" y="40"/>
                    </a:lnTo>
                    <a:lnTo>
                      <a:pt x="30" y="28"/>
                    </a:lnTo>
                    <a:lnTo>
                      <a:pt x="28" y="20"/>
                    </a:lnTo>
                    <a:lnTo>
                      <a:pt x="28" y="12"/>
                    </a:lnTo>
                    <a:lnTo>
                      <a:pt x="26" y="8"/>
                    </a:lnTo>
                    <a:lnTo>
                      <a:pt x="24" y="6"/>
                    </a:lnTo>
                    <a:lnTo>
                      <a:pt x="22" y="4"/>
                    </a:lnTo>
                    <a:lnTo>
                      <a:pt x="20" y="4"/>
                    </a:lnTo>
                    <a:lnTo>
                      <a:pt x="16" y="4"/>
                    </a:lnTo>
                    <a:lnTo>
                      <a:pt x="14" y="6"/>
                    </a:lnTo>
                    <a:lnTo>
                      <a:pt x="12" y="10"/>
                    </a:lnTo>
                    <a:lnTo>
                      <a:pt x="10" y="18"/>
                    </a:lnTo>
                    <a:lnTo>
                      <a:pt x="10" y="26"/>
                    </a:lnTo>
                    <a:lnTo>
                      <a:pt x="10" y="32"/>
                    </a:lnTo>
                    <a:close/>
                  </a:path>
                </a:pathLst>
              </a:custGeom>
              <a:solidFill>
                <a:srgbClr val="000000"/>
              </a:solidFill>
              <a:ln w="0">
                <a:solidFill>
                  <a:srgbClr val="000000"/>
                </a:solidFill>
                <a:round/>
                <a:headEnd/>
                <a:tailEnd/>
              </a:ln>
            </p:spPr>
            <p:txBody>
              <a:bodyPr/>
              <a:lstStyle/>
              <a:p>
                <a:endParaRPr lang="en-CA"/>
              </a:p>
            </p:txBody>
          </p:sp>
          <p:sp>
            <p:nvSpPr>
              <p:cNvPr id="15496" name="Rectangle 396"/>
              <p:cNvSpPr>
                <a:spLocks noChangeArrowheads="1"/>
              </p:cNvSpPr>
              <p:nvPr/>
            </p:nvSpPr>
            <p:spPr bwMode="auto">
              <a:xfrm>
                <a:off x="2152" y="2552"/>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497" name="Freeform 397"/>
              <p:cNvSpPr>
                <a:spLocks noEditPoints="1"/>
              </p:cNvSpPr>
              <p:nvPr/>
            </p:nvSpPr>
            <p:spPr bwMode="auto">
              <a:xfrm>
                <a:off x="2300" y="2570"/>
                <a:ext cx="36" cy="62"/>
              </a:xfrm>
              <a:custGeom>
                <a:avLst/>
                <a:gdLst>
                  <a:gd name="T0" fmla="*/ 0 w 36"/>
                  <a:gd name="T1" fmla="*/ 32 h 62"/>
                  <a:gd name="T2" fmla="*/ 0 w 36"/>
                  <a:gd name="T3" fmla="*/ 22 h 62"/>
                  <a:gd name="T4" fmla="*/ 2 w 36"/>
                  <a:gd name="T5" fmla="*/ 14 h 62"/>
                  <a:gd name="T6" fmla="*/ 6 w 36"/>
                  <a:gd name="T7" fmla="*/ 8 h 62"/>
                  <a:gd name="T8" fmla="*/ 10 w 36"/>
                  <a:gd name="T9" fmla="*/ 4 h 62"/>
                  <a:gd name="T10" fmla="*/ 14 w 36"/>
                  <a:gd name="T11" fmla="*/ 2 h 62"/>
                  <a:gd name="T12" fmla="*/ 18 w 36"/>
                  <a:gd name="T13" fmla="*/ 0 h 62"/>
                  <a:gd name="T14" fmla="*/ 22 w 36"/>
                  <a:gd name="T15" fmla="*/ 2 h 62"/>
                  <a:gd name="T16" fmla="*/ 26 w 36"/>
                  <a:gd name="T17" fmla="*/ 4 h 62"/>
                  <a:gd name="T18" fmla="*/ 30 w 36"/>
                  <a:gd name="T19" fmla="*/ 8 h 62"/>
                  <a:gd name="T20" fmla="*/ 34 w 36"/>
                  <a:gd name="T21" fmla="*/ 14 h 62"/>
                  <a:gd name="T22" fmla="*/ 36 w 36"/>
                  <a:gd name="T23" fmla="*/ 22 h 62"/>
                  <a:gd name="T24" fmla="*/ 36 w 36"/>
                  <a:gd name="T25" fmla="*/ 30 h 62"/>
                  <a:gd name="T26" fmla="*/ 36 w 36"/>
                  <a:gd name="T27" fmla="*/ 40 h 62"/>
                  <a:gd name="T28" fmla="*/ 34 w 36"/>
                  <a:gd name="T29" fmla="*/ 48 h 62"/>
                  <a:gd name="T30" fmla="*/ 30 w 36"/>
                  <a:gd name="T31" fmla="*/ 54 h 62"/>
                  <a:gd name="T32" fmla="*/ 26 w 36"/>
                  <a:gd name="T33" fmla="*/ 58 h 62"/>
                  <a:gd name="T34" fmla="*/ 22 w 36"/>
                  <a:gd name="T35" fmla="*/ 60 h 62"/>
                  <a:gd name="T36" fmla="*/ 18 w 36"/>
                  <a:gd name="T37" fmla="*/ 62 h 62"/>
                  <a:gd name="T38" fmla="*/ 12 w 36"/>
                  <a:gd name="T39" fmla="*/ 60 h 62"/>
                  <a:gd name="T40" fmla="*/ 8 w 36"/>
                  <a:gd name="T41" fmla="*/ 56 h 62"/>
                  <a:gd name="T42" fmla="*/ 4 w 36"/>
                  <a:gd name="T43" fmla="*/ 52 h 62"/>
                  <a:gd name="T44" fmla="*/ 2 w 36"/>
                  <a:gd name="T45" fmla="*/ 42 h 62"/>
                  <a:gd name="T46" fmla="*/ 0 w 36"/>
                  <a:gd name="T47" fmla="*/ 32 h 62"/>
                  <a:gd name="T48" fmla="*/ 8 w 36"/>
                  <a:gd name="T49" fmla="*/ 32 h 62"/>
                  <a:gd name="T50" fmla="*/ 8 w 36"/>
                  <a:gd name="T51" fmla="*/ 44 h 62"/>
                  <a:gd name="T52" fmla="*/ 12 w 36"/>
                  <a:gd name="T53" fmla="*/ 52 h 62"/>
                  <a:gd name="T54" fmla="*/ 12 w 36"/>
                  <a:gd name="T55" fmla="*/ 56 h 62"/>
                  <a:gd name="T56" fmla="*/ 16 w 36"/>
                  <a:gd name="T57" fmla="*/ 58 h 62"/>
                  <a:gd name="T58" fmla="*/ 18 w 36"/>
                  <a:gd name="T59" fmla="*/ 58 h 62"/>
                  <a:gd name="T60" fmla="*/ 20 w 36"/>
                  <a:gd name="T61" fmla="*/ 58 h 62"/>
                  <a:gd name="T62" fmla="*/ 22 w 36"/>
                  <a:gd name="T63" fmla="*/ 56 h 62"/>
                  <a:gd name="T64" fmla="*/ 24 w 36"/>
                  <a:gd name="T65" fmla="*/ 54 h 62"/>
                  <a:gd name="T66" fmla="*/ 26 w 36"/>
                  <a:gd name="T67" fmla="*/ 50 h 62"/>
                  <a:gd name="T68" fmla="*/ 28 w 36"/>
                  <a:gd name="T69" fmla="*/ 40 h 62"/>
                  <a:gd name="T70" fmla="*/ 28 w 36"/>
                  <a:gd name="T71" fmla="*/ 28 h 62"/>
                  <a:gd name="T72" fmla="*/ 28 w 36"/>
                  <a:gd name="T73" fmla="*/ 20 h 62"/>
                  <a:gd name="T74" fmla="*/ 26 w 36"/>
                  <a:gd name="T75" fmla="*/ 12 h 62"/>
                  <a:gd name="T76" fmla="*/ 24 w 36"/>
                  <a:gd name="T77" fmla="*/ 8 h 62"/>
                  <a:gd name="T78" fmla="*/ 22 w 36"/>
                  <a:gd name="T79" fmla="*/ 6 h 62"/>
                  <a:gd name="T80" fmla="*/ 20 w 36"/>
                  <a:gd name="T81" fmla="*/ 4 h 62"/>
                  <a:gd name="T82" fmla="*/ 18 w 36"/>
                  <a:gd name="T83" fmla="*/ 4 h 62"/>
                  <a:gd name="T84" fmla="*/ 16 w 36"/>
                  <a:gd name="T85" fmla="*/ 4 h 62"/>
                  <a:gd name="T86" fmla="*/ 14 w 36"/>
                  <a:gd name="T87" fmla="*/ 6 h 62"/>
                  <a:gd name="T88" fmla="*/ 10 w 36"/>
                  <a:gd name="T89" fmla="*/ 10 h 62"/>
                  <a:gd name="T90" fmla="*/ 10 w 36"/>
                  <a:gd name="T91" fmla="*/ 18 h 62"/>
                  <a:gd name="T92" fmla="*/ 8 w 36"/>
                  <a:gd name="T93" fmla="*/ 26 h 62"/>
                  <a:gd name="T94" fmla="*/ 8 w 36"/>
                  <a:gd name="T95" fmla="*/ 32 h 6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2"/>
                  <a:gd name="T146" fmla="*/ 36 w 36"/>
                  <a:gd name="T147" fmla="*/ 62 h 6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2">
                    <a:moveTo>
                      <a:pt x="0" y="32"/>
                    </a:moveTo>
                    <a:lnTo>
                      <a:pt x="0" y="22"/>
                    </a:lnTo>
                    <a:lnTo>
                      <a:pt x="2" y="14"/>
                    </a:lnTo>
                    <a:lnTo>
                      <a:pt x="6" y="8"/>
                    </a:lnTo>
                    <a:lnTo>
                      <a:pt x="10" y="4"/>
                    </a:lnTo>
                    <a:lnTo>
                      <a:pt x="14" y="2"/>
                    </a:lnTo>
                    <a:lnTo>
                      <a:pt x="18" y="0"/>
                    </a:lnTo>
                    <a:lnTo>
                      <a:pt x="22" y="2"/>
                    </a:lnTo>
                    <a:lnTo>
                      <a:pt x="26" y="4"/>
                    </a:lnTo>
                    <a:lnTo>
                      <a:pt x="30" y="8"/>
                    </a:lnTo>
                    <a:lnTo>
                      <a:pt x="34" y="14"/>
                    </a:lnTo>
                    <a:lnTo>
                      <a:pt x="36" y="22"/>
                    </a:lnTo>
                    <a:lnTo>
                      <a:pt x="36" y="30"/>
                    </a:lnTo>
                    <a:lnTo>
                      <a:pt x="36" y="40"/>
                    </a:lnTo>
                    <a:lnTo>
                      <a:pt x="34" y="48"/>
                    </a:lnTo>
                    <a:lnTo>
                      <a:pt x="30" y="54"/>
                    </a:lnTo>
                    <a:lnTo>
                      <a:pt x="26" y="58"/>
                    </a:lnTo>
                    <a:lnTo>
                      <a:pt x="22" y="60"/>
                    </a:lnTo>
                    <a:lnTo>
                      <a:pt x="18" y="62"/>
                    </a:lnTo>
                    <a:lnTo>
                      <a:pt x="12" y="60"/>
                    </a:lnTo>
                    <a:lnTo>
                      <a:pt x="8" y="56"/>
                    </a:lnTo>
                    <a:lnTo>
                      <a:pt x="4" y="52"/>
                    </a:lnTo>
                    <a:lnTo>
                      <a:pt x="2" y="42"/>
                    </a:lnTo>
                    <a:lnTo>
                      <a:pt x="0" y="32"/>
                    </a:lnTo>
                    <a:close/>
                    <a:moveTo>
                      <a:pt x="8" y="32"/>
                    </a:moveTo>
                    <a:lnTo>
                      <a:pt x="8" y="44"/>
                    </a:lnTo>
                    <a:lnTo>
                      <a:pt x="12" y="52"/>
                    </a:lnTo>
                    <a:lnTo>
                      <a:pt x="12" y="56"/>
                    </a:lnTo>
                    <a:lnTo>
                      <a:pt x="16" y="58"/>
                    </a:lnTo>
                    <a:lnTo>
                      <a:pt x="18" y="58"/>
                    </a:lnTo>
                    <a:lnTo>
                      <a:pt x="20" y="58"/>
                    </a:lnTo>
                    <a:lnTo>
                      <a:pt x="22" y="56"/>
                    </a:lnTo>
                    <a:lnTo>
                      <a:pt x="24" y="54"/>
                    </a:lnTo>
                    <a:lnTo>
                      <a:pt x="26" y="50"/>
                    </a:lnTo>
                    <a:lnTo>
                      <a:pt x="28" y="40"/>
                    </a:lnTo>
                    <a:lnTo>
                      <a:pt x="28" y="28"/>
                    </a:lnTo>
                    <a:lnTo>
                      <a:pt x="28" y="20"/>
                    </a:lnTo>
                    <a:lnTo>
                      <a:pt x="26" y="12"/>
                    </a:lnTo>
                    <a:lnTo>
                      <a:pt x="24" y="8"/>
                    </a:lnTo>
                    <a:lnTo>
                      <a:pt x="22" y="6"/>
                    </a:lnTo>
                    <a:lnTo>
                      <a:pt x="20" y="4"/>
                    </a:lnTo>
                    <a:lnTo>
                      <a:pt x="18" y="4"/>
                    </a:lnTo>
                    <a:lnTo>
                      <a:pt x="16" y="4"/>
                    </a:lnTo>
                    <a:lnTo>
                      <a:pt x="14" y="6"/>
                    </a:lnTo>
                    <a:lnTo>
                      <a:pt x="10" y="10"/>
                    </a:lnTo>
                    <a:lnTo>
                      <a:pt x="10" y="18"/>
                    </a:lnTo>
                    <a:lnTo>
                      <a:pt x="8" y="26"/>
                    </a:lnTo>
                    <a:lnTo>
                      <a:pt x="8" y="32"/>
                    </a:lnTo>
                    <a:close/>
                  </a:path>
                </a:pathLst>
              </a:custGeom>
              <a:solidFill>
                <a:srgbClr val="000000"/>
              </a:solidFill>
              <a:ln w="0">
                <a:solidFill>
                  <a:srgbClr val="000000"/>
                </a:solidFill>
                <a:round/>
                <a:headEnd/>
                <a:tailEnd/>
              </a:ln>
            </p:spPr>
            <p:txBody>
              <a:bodyPr/>
              <a:lstStyle/>
              <a:p>
                <a:endParaRPr lang="en-CA"/>
              </a:p>
            </p:txBody>
          </p:sp>
          <p:sp>
            <p:nvSpPr>
              <p:cNvPr id="15498" name="Rectangle 398"/>
              <p:cNvSpPr>
                <a:spLocks noChangeArrowheads="1"/>
              </p:cNvSpPr>
              <p:nvPr/>
            </p:nvSpPr>
            <p:spPr bwMode="auto">
              <a:xfrm>
                <a:off x="2496" y="2552"/>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499" name="Freeform 399"/>
              <p:cNvSpPr>
                <a:spLocks/>
              </p:cNvSpPr>
              <p:nvPr/>
            </p:nvSpPr>
            <p:spPr bwMode="auto">
              <a:xfrm>
                <a:off x="2636" y="2570"/>
                <a:ext cx="38" cy="60"/>
              </a:xfrm>
              <a:custGeom>
                <a:avLst/>
                <a:gdLst>
                  <a:gd name="T0" fmla="*/ 38 w 38"/>
                  <a:gd name="T1" fmla="*/ 50 h 60"/>
                  <a:gd name="T2" fmla="*/ 34 w 38"/>
                  <a:gd name="T3" fmla="*/ 60 h 60"/>
                  <a:gd name="T4" fmla="*/ 0 w 38"/>
                  <a:gd name="T5" fmla="*/ 60 h 60"/>
                  <a:gd name="T6" fmla="*/ 0 w 38"/>
                  <a:gd name="T7" fmla="*/ 58 h 60"/>
                  <a:gd name="T8" fmla="*/ 8 w 38"/>
                  <a:gd name="T9" fmla="*/ 50 h 60"/>
                  <a:gd name="T10" fmla="*/ 16 w 38"/>
                  <a:gd name="T11" fmla="*/ 42 h 60"/>
                  <a:gd name="T12" fmla="*/ 20 w 38"/>
                  <a:gd name="T13" fmla="*/ 36 h 60"/>
                  <a:gd name="T14" fmla="*/ 26 w 38"/>
                  <a:gd name="T15" fmla="*/ 28 h 60"/>
                  <a:gd name="T16" fmla="*/ 28 w 38"/>
                  <a:gd name="T17" fmla="*/ 20 h 60"/>
                  <a:gd name="T18" fmla="*/ 26 w 38"/>
                  <a:gd name="T19" fmla="*/ 16 h 60"/>
                  <a:gd name="T20" fmla="*/ 24 w 38"/>
                  <a:gd name="T21" fmla="*/ 10 h 60"/>
                  <a:gd name="T22" fmla="*/ 20 w 38"/>
                  <a:gd name="T23" fmla="*/ 8 h 60"/>
                  <a:gd name="T24" fmla="*/ 16 w 38"/>
                  <a:gd name="T25" fmla="*/ 8 h 60"/>
                  <a:gd name="T26" fmla="*/ 12 w 38"/>
                  <a:gd name="T27" fmla="*/ 8 h 60"/>
                  <a:gd name="T28" fmla="*/ 8 w 38"/>
                  <a:gd name="T29" fmla="*/ 10 h 60"/>
                  <a:gd name="T30" fmla="*/ 4 w 38"/>
                  <a:gd name="T31" fmla="*/ 14 h 60"/>
                  <a:gd name="T32" fmla="*/ 2 w 38"/>
                  <a:gd name="T33" fmla="*/ 18 h 60"/>
                  <a:gd name="T34" fmla="*/ 0 w 38"/>
                  <a:gd name="T35" fmla="*/ 18 h 60"/>
                  <a:gd name="T36" fmla="*/ 2 w 38"/>
                  <a:gd name="T37" fmla="*/ 10 h 60"/>
                  <a:gd name="T38" fmla="*/ 6 w 38"/>
                  <a:gd name="T39" fmla="*/ 6 h 60"/>
                  <a:gd name="T40" fmla="*/ 12 w 38"/>
                  <a:gd name="T41" fmla="*/ 2 h 60"/>
                  <a:gd name="T42" fmla="*/ 18 w 38"/>
                  <a:gd name="T43" fmla="*/ 0 h 60"/>
                  <a:gd name="T44" fmla="*/ 24 w 38"/>
                  <a:gd name="T45" fmla="*/ 2 h 60"/>
                  <a:gd name="T46" fmla="*/ 30 w 38"/>
                  <a:gd name="T47" fmla="*/ 6 h 60"/>
                  <a:gd name="T48" fmla="*/ 34 w 38"/>
                  <a:gd name="T49" fmla="*/ 10 h 60"/>
                  <a:gd name="T50" fmla="*/ 34 w 38"/>
                  <a:gd name="T51" fmla="*/ 16 h 60"/>
                  <a:gd name="T52" fmla="*/ 34 w 38"/>
                  <a:gd name="T53" fmla="*/ 20 h 60"/>
                  <a:gd name="T54" fmla="*/ 32 w 38"/>
                  <a:gd name="T55" fmla="*/ 26 h 60"/>
                  <a:gd name="T56" fmla="*/ 28 w 38"/>
                  <a:gd name="T57" fmla="*/ 32 h 60"/>
                  <a:gd name="T58" fmla="*/ 22 w 38"/>
                  <a:gd name="T59" fmla="*/ 40 h 60"/>
                  <a:gd name="T60" fmla="*/ 16 w 38"/>
                  <a:gd name="T61" fmla="*/ 46 h 60"/>
                  <a:gd name="T62" fmla="*/ 12 w 38"/>
                  <a:gd name="T63" fmla="*/ 52 h 60"/>
                  <a:gd name="T64" fmla="*/ 8 w 38"/>
                  <a:gd name="T65" fmla="*/ 54 h 60"/>
                  <a:gd name="T66" fmla="*/ 24 w 38"/>
                  <a:gd name="T67" fmla="*/ 54 h 60"/>
                  <a:gd name="T68" fmla="*/ 28 w 38"/>
                  <a:gd name="T69" fmla="*/ 54 h 60"/>
                  <a:gd name="T70" fmla="*/ 30 w 38"/>
                  <a:gd name="T71" fmla="*/ 54 h 60"/>
                  <a:gd name="T72" fmla="*/ 32 w 38"/>
                  <a:gd name="T73" fmla="*/ 52 h 60"/>
                  <a:gd name="T74" fmla="*/ 34 w 38"/>
                  <a:gd name="T75" fmla="*/ 52 h 60"/>
                  <a:gd name="T76" fmla="*/ 36 w 38"/>
                  <a:gd name="T77" fmla="*/ 50 h 60"/>
                  <a:gd name="T78" fmla="*/ 36 w 38"/>
                  <a:gd name="T79" fmla="*/ 50 h 60"/>
                  <a:gd name="T80" fmla="*/ 38 w 38"/>
                  <a:gd name="T81" fmla="*/ 50 h 6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8"/>
                  <a:gd name="T124" fmla="*/ 0 h 60"/>
                  <a:gd name="T125" fmla="*/ 38 w 38"/>
                  <a:gd name="T126" fmla="*/ 60 h 6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8" h="60">
                    <a:moveTo>
                      <a:pt x="38" y="50"/>
                    </a:moveTo>
                    <a:lnTo>
                      <a:pt x="34" y="60"/>
                    </a:lnTo>
                    <a:lnTo>
                      <a:pt x="0" y="60"/>
                    </a:lnTo>
                    <a:lnTo>
                      <a:pt x="0" y="58"/>
                    </a:lnTo>
                    <a:lnTo>
                      <a:pt x="8" y="50"/>
                    </a:lnTo>
                    <a:lnTo>
                      <a:pt x="16" y="42"/>
                    </a:lnTo>
                    <a:lnTo>
                      <a:pt x="20" y="36"/>
                    </a:lnTo>
                    <a:lnTo>
                      <a:pt x="26" y="28"/>
                    </a:lnTo>
                    <a:lnTo>
                      <a:pt x="28" y="20"/>
                    </a:lnTo>
                    <a:lnTo>
                      <a:pt x="26" y="16"/>
                    </a:lnTo>
                    <a:lnTo>
                      <a:pt x="24" y="10"/>
                    </a:lnTo>
                    <a:lnTo>
                      <a:pt x="20" y="8"/>
                    </a:lnTo>
                    <a:lnTo>
                      <a:pt x="16" y="8"/>
                    </a:lnTo>
                    <a:lnTo>
                      <a:pt x="12" y="8"/>
                    </a:lnTo>
                    <a:lnTo>
                      <a:pt x="8" y="10"/>
                    </a:lnTo>
                    <a:lnTo>
                      <a:pt x="4" y="14"/>
                    </a:lnTo>
                    <a:lnTo>
                      <a:pt x="2" y="18"/>
                    </a:lnTo>
                    <a:lnTo>
                      <a:pt x="0" y="18"/>
                    </a:lnTo>
                    <a:lnTo>
                      <a:pt x="2" y="10"/>
                    </a:lnTo>
                    <a:lnTo>
                      <a:pt x="6" y="6"/>
                    </a:lnTo>
                    <a:lnTo>
                      <a:pt x="12" y="2"/>
                    </a:lnTo>
                    <a:lnTo>
                      <a:pt x="18" y="0"/>
                    </a:lnTo>
                    <a:lnTo>
                      <a:pt x="24" y="2"/>
                    </a:lnTo>
                    <a:lnTo>
                      <a:pt x="30" y="6"/>
                    </a:lnTo>
                    <a:lnTo>
                      <a:pt x="34" y="10"/>
                    </a:lnTo>
                    <a:lnTo>
                      <a:pt x="34" y="16"/>
                    </a:lnTo>
                    <a:lnTo>
                      <a:pt x="34" y="20"/>
                    </a:lnTo>
                    <a:lnTo>
                      <a:pt x="32" y="26"/>
                    </a:lnTo>
                    <a:lnTo>
                      <a:pt x="28" y="32"/>
                    </a:lnTo>
                    <a:lnTo>
                      <a:pt x="22" y="40"/>
                    </a:lnTo>
                    <a:lnTo>
                      <a:pt x="16" y="46"/>
                    </a:lnTo>
                    <a:lnTo>
                      <a:pt x="12" y="52"/>
                    </a:lnTo>
                    <a:lnTo>
                      <a:pt x="8" y="54"/>
                    </a:lnTo>
                    <a:lnTo>
                      <a:pt x="24" y="54"/>
                    </a:lnTo>
                    <a:lnTo>
                      <a:pt x="28" y="54"/>
                    </a:lnTo>
                    <a:lnTo>
                      <a:pt x="30" y="54"/>
                    </a:lnTo>
                    <a:lnTo>
                      <a:pt x="32" y="52"/>
                    </a:lnTo>
                    <a:lnTo>
                      <a:pt x="34" y="52"/>
                    </a:lnTo>
                    <a:lnTo>
                      <a:pt x="36" y="50"/>
                    </a:lnTo>
                    <a:lnTo>
                      <a:pt x="38" y="50"/>
                    </a:lnTo>
                    <a:close/>
                  </a:path>
                </a:pathLst>
              </a:custGeom>
              <a:solidFill>
                <a:srgbClr val="000000"/>
              </a:solidFill>
              <a:ln w="0">
                <a:solidFill>
                  <a:srgbClr val="000000"/>
                </a:solidFill>
                <a:round/>
                <a:headEnd/>
                <a:tailEnd/>
              </a:ln>
            </p:spPr>
            <p:txBody>
              <a:bodyPr/>
              <a:lstStyle/>
              <a:p>
                <a:endParaRPr lang="en-CA"/>
              </a:p>
            </p:txBody>
          </p:sp>
          <p:sp>
            <p:nvSpPr>
              <p:cNvPr id="15500" name="Rectangle 400"/>
              <p:cNvSpPr>
                <a:spLocks noChangeArrowheads="1"/>
              </p:cNvSpPr>
              <p:nvPr/>
            </p:nvSpPr>
            <p:spPr bwMode="auto">
              <a:xfrm>
                <a:off x="2784" y="2552"/>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501" name="Freeform 401"/>
              <p:cNvSpPr>
                <a:spLocks noEditPoints="1"/>
              </p:cNvSpPr>
              <p:nvPr/>
            </p:nvSpPr>
            <p:spPr bwMode="auto">
              <a:xfrm>
                <a:off x="2932" y="2570"/>
                <a:ext cx="36" cy="62"/>
              </a:xfrm>
              <a:custGeom>
                <a:avLst/>
                <a:gdLst>
                  <a:gd name="T0" fmla="*/ 0 w 36"/>
                  <a:gd name="T1" fmla="*/ 32 h 62"/>
                  <a:gd name="T2" fmla="*/ 0 w 36"/>
                  <a:gd name="T3" fmla="*/ 22 h 62"/>
                  <a:gd name="T4" fmla="*/ 2 w 36"/>
                  <a:gd name="T5" fmla="*/ 14 h 62"/>
                  <a:gd name="T6" fmla="*/ 6 w 36"/>
                  <a:gd name="T7" fmla="*/ 8 h 62"/>
                  <a:gd name="T8" fmla="*/ 10 w 36"/>
                  <a:gd name="T9" fmla="*/ 4 h 62"/>
                  <a:gd name="T10" fmla="*/ 14 w 36"/>
                  <a:gd name="T11" fmla="*/ 2 h 62"/>
                  <a:gd name="T12" fmla="*/ 18 w 36"/>
                  <a:gd name="T13" fmla="*/ 0 h 62"/>
                  <a:gd name="T14" fmla="*/ 22 w 36"/>
                  <a:gd name="T15" fmla="*/ 2 h 62"/>
                  <a:gd name="T16" fmla="*/ 26 w 36"/>
                  <a:gd name="T17" fmla="*/ 4 h 62"/>
                  <a:gd name="T18" fmla="*/ 30 w 36"/>
                  <a:gd name="T19" fmla="*/ 8 h 62"/>
                  <a:gd name="T20" fmla="*/ 34 w 36"/>
                  <a:gd name="T21" fmla="*/ 14 h 62"/>
                  <a:gd name="T22" fmla="*/ 36 w 36"/>
                  <a:gd name="T23" fmla="*/ 22 h 62"/>
                  <a:gd name="T24" fmla="*/ 36 w 36"/>
                  <a:gd name="T25" fmla="*/ 30 h 62"/>
                  <a:gd name="T26" fmla="*/ 36 w 36"/>
                  <a:gd name="T27" fmla="*/ 40 h 62"/>
                  <a:gd name="T28" fmla="*/ 34 w 36"/>
                  <a:gd name="T29" fmla="*/ 48 h 62"/>
                  <a:gd name="T30" fmla="*/ 30 w 36"/>
                  <a:gd name="T31" fmla="*/ 54 h 62"/>
                  <a:gd name="T32" fmla="*/ 26 w 36"/>
                  <a:gd name="T33" fmla="*/ 58 h 62"/>
                  <a:gd name="T34" fmla="*/ 22 w 36"/>
                  <a:gd name="T35" fmla="*/ 60 h 62"/>
                  <a:gd name="T36" fmla="*/ 18 w 36"/>
                  <a:gd name="T37" fmla="*/ 62 h 62"/>
                  <a:gd name="T38" fmla="*/ 12 w 36"/>
                  <a:gd name="T39" fmla="*/ 60 h 62"/>
                  <a:gd name="T40" fmla="*/ 8 w 36"/>
                  <a:gd name="T41" fmla="*/ 56 h 62"/>
                  <a:gd name="T42" fmla="*/ 4 w 36"/>
                  <a:gd name="T43" fmla="*/ 52 h 62"/>
                  <a:gd name="T44" fmla="*/ 2 w 36"/>
                  <a:gd name="T45" fmla="*/ 42 h 62"/>
                  <a:gd name="T46" fmla="*/ 0 w 36"/>
                  <a:gd name="T47" fmla="*/ 32 h 62"/>
                  <a:gd name="T48" fmla="*/ 8 w 36"/>
                  <a:gd name="T49" fmla="*/ 32 h 62"/>
                  <a:gd name="T50" fmla="*/ 8 w 36"/>
                  <a:gd name="T51" fmla="*/ 44 h 62"/>
                  <a:gd name="T52" fmla="*/ 10 w 36"/>
                  <a:gd name="T53" fmla="*/ 52 h 62"/>
                  <a:gd name="T54" fmla="*/ 12 w 36"/>
                  <a:gd name="T55" fmla="*/ 56 h 62"/>
                  <a:gd name="T56" fmla="*/ 16 w 36"/>
                  <a:gd name="T57" fmla="*/ 58 h 62"/>
                  <a:gd name="T58" fmla="*/ 18 w 36"/>
                  <a:gd name="T59" fmla="*/ 58 h 62"/>
                  <a:gd name="T60" fmla="*/ 20 w 36"/>
                  <a:gd name="T61" fmla="*/ 58 h 62"/>
                  <a:gd name="T62" fmla="*/ 22 w 36"/>
                  <a:gd name="T63" fmla="*/ 56 h 62"/>
                  <a:gd name="T64" fmla="*/ 24 w 36"/>
                  <a:gd name="T65" fmla="*/ 54 h 62"/>
                  <a:gd name="T66" fmla="*/ 26 w 36"/>
                  <a:gd name="T67" fmla="*/ 50 h 62"/>
                  <a:gd name="T68" fmla="*/ 28 w 36"/>
                  <a:gd name="T69" fmla="*/ 40 h 62"/>
                  <a:gd name="T70" fmla="*/ 28 w 36"/>
                  <a:gd name="T71" fmla="*/ 28 h 62"/>
                  <a:gd name="T72" fmla="*/ 28 w 36"/>
                  <a:gd name="T73" fmla="*/ 20 h 62"/>
                  <a:gd name="T74" fmla="*/ 26 w 36"/>
                  <a:gd name="T75" fmla="*/ 12 h 62"/>
                  <a:gd name="T76" fmla="*/ 24 w 36"/>
                  <a:gd name="T77" fmla="*/ 8 h 62"/>
                  <a:gd name="T78" fmla="*/ 22 w 36"/>
                  <a:gd name="T79" fmla="*/ 6 h 62"/>
                  <a:gd name="T80" fmla="*/ 20 w 36"/>
                  <a:gd name="T81" fmla="*/ 4 h 62"/>
                  <a:gd name="T82" fmla="*/ 18 w 36"/>
                  <a:gd name="T83" fmla="*/ 4 h 62"/>
                  <a:gd name="T84" fmla="*/ 16 w 36"/>
                  <a:gd name="T85" fmla="*/ 4 h 62"/>
                  <a:gd name="T86" fmla="*/ 14 w 36"/>
                  <a:gd name="T87" fmla="*/ 6 h 62"/>
                  <a:gd name="T88" fmla="*/ 10 w 36"/>
                  <a:gd name="T89" fmla="*/ 10 h 62"/>
                  <a:gd name="T90" fmla="*/ 10 w 36"/>
                  <a:gd name="T91" fmla="*/ 18 h 62"/>
                  <a:gd name="T92" fmla="*/ 8 w 36"/>
                  <a:gd name="T93" fmla="*/ 26 h 62"/>
                  <a:gd name="T94" fmla="*/ 8 w 36"/>
                  <a:gd name="T95" fmla="*/ 32 h 6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2"/>
                  <a:gd name="T146" fmla="*/ 36 w 36"/>
                  <a:gd name="T147" fmla="*/ 62 h 6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2">
                    <a:moveTo>
                      <a:pt x="0" y="32"/>
                    </a:moveTo>
                    <a:lnTo>
                      <a:pt x="0" y="22"/>
                    </a:lnTo>
                    <a:lnTo>
                      <a:pt x="2" y="14"/>
                    </a:lnTo>
                    <a:lnTo>
                      <a:pt x="6" y="8"/>
                    </a:lnTo>
                    <a:lnTo>
                      <a:pt x="10" y="4"/>
                    </a:lnTo>
                    <a:lnTo>
                      <a:pt x="14" y="2"/>
                    </a:lnTo>
                    <a:lnTo>
                      <a:pt x="18" y="0"/>
                    </a:lnTo>
                    <a:lnTo>
                      <a:pt x="22" y="2"/>
                    </a:lnTo>
                    <a:lnTo>
                      <a:pt x="26" y="4"/>
                    </a:lnTo>
                    <a:lnTo>
                      <a:pt x="30" y="8"/>
                    </a:lnTo>
                    <a:lnTo>
                      <a:pt x="34" y="14"/>
                    </a:lnTo>
                    <a:lnTo>
                      <a:pt x="36" y="22"/>
                    </a:lnTo>
                    <a:lnTo>
                      <a:pt x="36" y="30"/>
                    </a:lnTo>
                    <a:lnTo>
                      <a:pt x="36" y="40"/>
                    </a:lnTo>
                    <a:lnTo>
                      <a:pt x="34" y="48"/>
                    </a:lnTo>
                    <a:lnTo>
                      <a:pt x="30" y="54"/>
                    </a:lnTo>
                    <a:lnTo>
                      <a:pt x="26" y="58"/>
                    </a:lnTo>
                    <a:lnTo>
                      <a:pt x="22" y="60"/>
                    </a:lnTo>
                    <a:lnTo>
                      <a:pt x="18" y="62"/>
                    </a:lnTo>
                    <a:lnTo>
                      <a:pt x="12" y="60"/>
                    </a:lnTo>
                    <a:lnTo>
                      <a:pt x="8" y="56"/>
                    </a:lnTo>
                    <a:lnTo>
                      <a:pt x="4" y="52"/>
                    </a:lnTo>
                    <a:lnTo>
                      <a:pt x="2" y="42"/>
                    </a:lnTo>
                    <a:lnTo>
                      <a:pt x="0" y="32"/>
                    </a:lnTo>
                    <a:close/>
                    <a:moveTo>
                      <a:pt x="8" y="32"/>
                    </a:moveTo>
                    <a:lnTo>
                      <a:pt x="8" y="44"/>
                    </a:lnTo>
                    <a:lnTo>
                      <a:pt x="10" y="52"/>
                    </a:lnTo>
                    <a:lnTo>
                      <a:pt x="12" y="56"/>
                    </a:lnTo>
                    <a:lnTo>
                      <a:pt x="16" y="58"/>
                    </a:lnTo>
                    <a:lnTo>
                      <a:pt x="18" y="58"/>
                    </a:lnTo>
                    <a:lnTo>
                      <a:pt x="20" y="58"/>
                    </a:lnTo>
                    <a:lnTo>
                      <a:pt x="22" y="56"/>
                    </a:lnTo>
                    <a:lnTo>
                      <a:pt x="24" y="54"/>
                    </a:lnTo>
                    <a:lnTo>
                      <a:pt x="26" y="50"/>
                    </a:lnTo>
                    <a:lnTo>
                      <a:pt x="28" y="40"/>
                    </a:lnTo>
                    <a:lnTo>
                      <a:pt x="28" y="28"/>
                    </a:lnTo>
                    <a:lnTo>
                      <a:pt x="28" y="20"/>
                    </a:lnTo>
                    <a:lnTo>
                      <a:pt x="26" y="12"/>
                    </a:lnTo>
                    <a:lnTo>
                      <a:pt x="24" y="8"/>
                    </a:lnTo>
                    <a:lnTo>
                      <a:pt x="22" y="6"/>
                    </a:lnTo>
                    <a:lnTo>
                      <a:pt x="20" y="4"/>
                    </a:lnTo>
                    <a:lnTo>
                      <a:pt x="18" y="4"/>
                    </a:lnTo>
                    <a:lnTo>
                      <a:pt x="16" y="4"/>
                    </a:lnTo>
                    <a:lnTo>
                      <a:pt x="14" y="6"/>
                    </a:lnTo>
                    <a:lnTo>
                      <a:pt x="10" y="10"/>
                    </a:lnTo>
                    <a:lnTo>
                      <a:pt x="10" y="18"/>
                    </a:lnTo>
                    <a:lnTo>
                      <a:pt x="8" y="26"/>
                    </a:lnTo>
                    <a:lnTo>
                      <a:pt x="8" y="32"/>
                    </a:lnTo>
                    <a:close/>
                  </a:path>
                </a:pathLst>
              </a:custGeom>
              <a:solidFill>
                <a:srgbClr val="000000"/>
              </a:solidFill>
              <a:ln w="0">
                <a:solidFill>
                  <a:srgbClr val="000000"/>
                </a:solidFill>
                <a:round/>
                <a:headEnd/>
                <a:tailEnd/>
              </a:ln>
            </p:spPr>
            <p:txBody>
              <a:bodyPr/>
              <a:lstStyle/>
              <a:p>
                <a:endParaRPr lang="en-CA"/>
              </a:p>
            </p:txBody>
          </p:sp>
          <p:sp>
            <p:nvSpPr>
              <p:cNvPr id="15502" name="Rectangle 402"/>
              <p:cNvSpPr>
                <a:spLocks noChangeArrowheads="1"/>
              </p:cNvSpPr>
              <p:nvPr/>
            </p:nvSpPr>
            <p:spPr bwMode="auto">
              <a:xfrm>
                <a:off x="3080" y="2552"/>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503" name="Freeform 403"/>
              <p:cNvSpPr>
                <a:spLocks/>
              </p:cNvSpPr>
              <p:nvPr/>
            </p:nvSpPr>
            <p:spPr bwMode="auto">
              <a:xfrm>
                <a:off x="3232" y="2570"/>
                <a:ext cx="24" cy="60"/>
              </a:xfrm>
              <a:custGeom>
                <a:avLst/>
                <a:gdLst>
                  <a:gd name="T0" fmla="*/ 0 w 24"/>
                  <a:gd name="T1" fmla="*/ 8 h 60"/>
                  <a:gd name="T2" fmla="*/ 14 w 24"/>
                  <a:gd name="T3" fmla="*/ 0 h 60"/>
                  <a:gd name="T4" fmla="*/ 16 w 24"/>
                  <a:gd name="T5" fmla="*/ 0 h 60"/>
                  <a:gd name="T6" fmla="*/ 16 w 24"/>
                  <a:gd name="T7" fmla="*/ 50 h 60"/>
                  <a:gd name="T8" fmla="*/ 16 w 24"/>
                  <a:gd name="T9" fmla="*/ 54 h 60"/>
                  <a:gd name="T10" fmla="*/ 16 w 24"/>
                  <a:gd name="T11" fmla="*/ 56 h 60"/>
                  <a:gd name="T12" fmla="*/ 18 w 24"/>
                  <a:gd name="T13" fmla="*/ 58 h 60"/>
                  <a:gd name="T14" fmla="*/ 18 w 24"/>
                  <a:gd name="T15" fmla="*/ 58 h 60"/>
                  <a:gd name="T16" fmla="*/ 20 w 24"/>
                  <a:gd name="T17" fmla="*/ 60 h 60"/>
                  <a:gd name="T18" fmla="*/ 24 w 24"/>
                  <a:gd name="T19" fmla="*/ 60 h 60"/>
                  <a:gd name="T20" fmla="*/ 24 w 24"/>
                  <a:gd name="T21" fmla="*/ 60 h 60"/>
                  <a:gd name="T22" fmla="*/ 2 w 24"/>
                  <a:gd name="T23" fmla="*/ 60 h 60"/>
                  <a:gd name="T24" fmla="*/ 2 w 24"/>
                  <a:gd name="T25" fmla="*/ 60 h 60"/>
                  <a:gd name="T26" fmla="*/ 4 w 24"/>
                  <a:gd name="T27" fmla="*/ 60 h 60"/>
                  <a:gd name="T28" fmla="*/ 6 w 24"/>
                  <a:gd name="T29" fmla="*/ 58 h 60"/>
                  <a:gd name="T30" fmla="*/ 8 w 24"/>
                  <a:gd name="T31" fmla="*/ 58 h 60"/>
                  <a:gd name="T32" fmla="*/ 8 w 24"/>
                  <a:gd name="T33" fmla="*/ 56 h 60"/>
                  <a:gd name="T34" fmla="*/ 8 w 24"/>
                  <a:gd name="T35" fmla="*/ 54 h 60"/>
                  <a:gd name="T36" fmla="*/ 8 w 24"/>
                  <a:gd name="T37" fmla="*/ 50 h 60"/>
                  <a:gd name="T38" fmla="*/ 8 w 24"/>
                  <a:gd name="T39" fmla="*/ 18 h 60"/>
                  <a:gd name="T40" fmla="*/ 8 w 24"/>
                  <a:gd name="T41" fmla="*/ 12 h 60"/>
                  <a:gd name="T42" fmla="*/ 8 w 24"/>
                  <a:gd name="T43" fmla="*/ 10 h 60"/>
                  <a:gd name="T44" fmla="*/ 8 w 24"/>
                  <a:gd name="T45" fmla="*/ 8 h 60"/>
                  <a:gd name="T46" fmla="*/ 8 w 24"/>
                  <a:gd name="T47" fmla="*/ 8 h 60"/>
                  <a:gd name="T48" fmla="*/ 6 w 24"/>
                  <a:gd name="T49" fmla="*/ 8 h 60"/>
                  <a:gd name="T50" fmla="*/ 6 w 24"/>
                  <a:gd name="T51" fmla="*/ 6 h 60"/>
                  <a:gd name="T52" fmla="*/ 4 w 24"/>
                  <a:gd name="T53" fmla="*/ 8 h 60"/>
                  <a:gd name="T54" fmla="*/ 2 w 24"/>
                  <a:gd name="T55" fmla="*/ 8 h 60"/>
                  <a:gd name="T56" fmla="*/ 0 w 24"/>
                  <a:gd name="T57" fmla="*/ 8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4"/>
                  <a:gd name="T88" fmla="*/ 0 h 60"/>
                  <a:gd name="T89" fmla="*/ 24 w 24"/>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4" h="60">
                    <a:moveTo>
                      <a:pt x="0" y="8"/>
                    </a:moveTo>
                    <a:lnTo>
                      <a:pt x="14" y="0"/>
                    </a:lnTo>
                    <a:lnTo>
                      <a:pt x="16" y="0"/>
                    </a:lnTo>
                    <a:lnTo>
                      <a:pt x="16" y="50"/>
                    </a:lnTo>
                    <a:lnTo>
                      <a:pt x="16" y="54"/>
                    </a:lnTo>
                    <a:lnTo>
                      <a:pt x="16" y="56"/>
                    </a:lnTo>
                    <a:lnTo>
                      <a:pt x="18" y="58"/>
                    </a:lnTo>
                    <a:lnTo>
                      <a:pt x="20" y="60"/>
                    </a:lnTo>
                    <a:lnTo>
                      <a:pt x="24" y="60"/>
                    </a:lnTo>
                    <a:lnTo>
                      <a:pt x="2" y="60"/>
                    </a:lnTo>
                    <a:lnTo>
                      <a:pt x="4" y="60"/>
                    </a:lnTo>
                    <a:lnTo>
                      <a:pt x="6" y="58"/>
                    </a:lnTo>
                    <a:lnTo>
                      <a:pt x="8" y="58"/>
                    </a:lnTo>
                    <a:lnTo>
                      <a:pt x="8" y="56"/>
                    </a:lnTo>
                    <a:lnTo>
                      <a:pt x="8" y="54"/>
                    </a:lnTo>
                    <a:lnTo>
                      <a:pt x="8" y="50"/>
                    </a:lnTo>
                    <a:lnTo>
                      <a:pt x="8" y="18"/>
                    </a:lnTo>
                    <a:lnTo>
                      <a:pt x="8" y="12"/>
                    </a:lnTo>
                    <a:lnTo>
                      <a:pt x="8" y="10"/>
                    </a:lnTo>
                    <a:lnTo>
                      <a:pt x="8" y="8"/>
                    </a:lnTo>
                    <a:lnTo>
                      <a:pt x="6" y="8"/>
                    </a:lnTo>
                    <a:lnTo>
                      <a:pt x="6" y="6"/>
                    </a:lnTo>
                    <a:lnTo>
                      <a:pt x="4" y="8"/>
                    </a:lnTo>
                    <a:lnTo>
                      <a:pt x="2" y="8"/>
                    </a:lnTo>
                    <a:lnTo>
                      <a:pt x="0" y="8"/>
                    </a:lnTo>
                    <a:close/>
                  </a:path>
                </a:pathLst>
              </a:custGeom>
              <a:solidFill>
                <a:srgbClr val="000000"/>
              </a:solidFill>
              <a:ln w="0">
                <a:solidFill>
                  <a:srgbClr val="000000"/>
                </a:solidFill>
                <a:round/>
                <a:headEnd/>
                <a:tailEnd/>
              </a:ln>
            </p:spPr>
            <p:txBody>
              <a:bodyPr/>
              <a:lstStyle/>
              <a:p>
                <a:endParaRPr lang="en-CA"/>
              </a:p>
            </p:txBody>
          </p:sp>
          <p:sp>
            <p:nvSpPr>
              <p:cNvPr id="15504" name="Freeform 404"/>
              <p:cNvSpPr>
                <a:spLocks noEditPoints="1"/>
              </p:cNvSpPr>
              <p:nvPr/>
            </p:nvSpPr>
            <p:spPr bwMode="auto">
              <a:xfrm>
                <a:off x="3270" y="2570"/>
                <a:ext cx="36" cy="62"/>
              </a:xfrm>
              <a:custGeom>
                <a:avLst/>
                <a:gdLst>
                  <a:gd name="T0" fmla="*/ 0 w 36"/>
                  <a:gd name="T1" fmla="*/ 62 h 62"/>
                  <a:gd name="T2" fmla="*/ 0 w 36"/>
                  <a:gd name="T3" fmla="*/ 60 h 62"/>
                  <a:gd name="T4" fmla="*/ 6 w 36"/>
                  <a:gd name="T5" fmla="*/ 60 h 62"/>
                  <a:gd name="T6" fmla="*/ 12 w 36"/>
                  <a:gd name="T7" fmla="*/ 58 h 62"/>
                  <a:gd name="T8" fmla="*/ 16 w 36"/>
                  <a:gd name="T9" fmla="*/ 54 h 62"/>
                  <a:gd name="T10" fmla="*/ 20 w 36"/>
                  <a:gd name="T11" fmla="*/ 48 h 62"/>
                  <a:gd name="T12" fmla="*/ 24 w 36"/>
                  <a:gd name="T13" fmla="*/ 42 h 62"/>
                  <a:gd name="T14" fmla="*/ 26 w 36"/>
                  <a:gd name="T15" fmla="*/ 34 h 62"/>
                  <a:gd name="T16" fmla="*/ 20 w 36"/>
                  <a:gd name="T17" fmla="*/ 38 h 62"/>
                  <a:gd name="T18" fmla="*/ 14 w 36"/>
                  <a:gd name="T19" fmla="*/ 38 h 62"/>
                  <a:gd name="T20" fmla="*/ 10 w 36"/>
                  <a:gd name="T21" fmla="*/ 38 h 62"/>
                  <a:gd name="T22" fmla="*/ 4 w 36"/>
                  <a:gd name="T23" fmla="*/ 34 h 62"/>
                  <a:gd name="T24" fmla="*/ 2 w 36"/>
                  <a:gd name="T25" fmla="*/ 28 h 62"/>
                  <a:gd name="T26" fmla="*/ 0 w 36"/>
                  <a:gd name="T27" fmla="*/ 22 h 62"/>
                  <a:gd name="T28" fmla="*/ 2 w 36"/>
                  <a:gd name="T29" fmla="*/ 14 h 62"/>
                  <a:gd name="T30" fmla="*/ 4 w 36"/>
                  <a:gd name="T31" fmla="*/ 8 h 62"/>
                  <a:gd name="T32" fmla="*/ 8 w 36"/>
                  <a:gd name="T33" fmla="*/ 4 h 62"/>
                  <a:gd name="T34" fmla="*/ 12 w 36"/>
                  <a:gd name="T35" fmla="*/ 2 h 62"/>
                  <a:gd name="T36" fmla="*/ 18 w 36"/>
                  <a:gd name="T37" fmla="*/ 0 h 62"/>
                  <a:gd name="T38" fmla="*/ 24 w 36"/>
                  <a:gd name="T39" fmla="*/ 2 h 62"/>
                  <a:gd name="T40" fmla="*/ 30 w 36"/>
                  <a:gd name="T41" fmla="*/ 6 h 62"/>
                  <a:gd name="T42" fmla="*/ 34 w 36"/>
                  <a:gd name="T43" fmla="*/ 12 h 62"/>
                  <a:gd name="T44" fmla="*/ 36 w 36"/>
                  <a:gd name="T45" fmla="*/ 18 h 62"/>
                  <a:gd name="T46" fmla="*/ 36 w 36"/>
                  <a:gd name="T47" fmla="*/ 24 h 62"/>
                  <a:gd name="T48" fmla="*/ 36 w 36"/>
                  <a:gd name="T49" fmla="*/ 34 h 62"/>
                  <a:gd name="T50" fmla="*/ 32 w 36"/>
                  <a:gd name="T51" fmla="*/ 42 h 62"/>
                  <a:gd name="T52" fmla="*/ 26 w 36"/>
                  <a:gd name="T53" fmla="*/ 50 h 62"/>
                  <a:gd name="T54" fmla="*/ 18 w 36"/>
                  <a:gd name="T55" fmla="*/ 56 h 62"/>
                  <a:gd name="T56" fmla="*/ 12 w 36"/>
                  <a:gd name="T57" fmla="*/ 60 h 62"/>
                  <a:gd name="T58" fmla="*/ 4 w 36"/>
                  <a:gd name="T59" fmla="*/ 62 h 62"/>
                  <a:gd name="T60" fmla="*/ 0 w 36"/>
                  <a:gd name="T61" fmla="*/ 62 h 62"/>
                  <a:gd name="T62" fmla="*/ 28 w 36"/>
                  <a:gd name="T63" fmla="*/ 32 h 62"/>
                  <a:gd name="T64" fmla="*/ 28 w 36"/>
                  <a:gd name="T65" fmla="*/ 26 h 62"/>
                  <a:gd name="T66" fmla="*/ 28 w 36"/>
                  <a:gd name="T67" fmla="*/ 22 h 62"/>
                  <a:gd name="T68" fmla="*/ 28 w 36"/>
                  <a:gd name="T69" fmla="*/ 18 h 62"/>
                  <a:gd name="T70" fmla="*/ 28 w 36"/>
                  <a:gd name="T71" fmla="*/ 14 h 62"/>
                  <a:gd name="T72" fmla="*/ 26 w 36"/>
                  <a:gd name="T73" fmla="*/ 10 h 62"/>
                  <a:gd name="T74" fmla="*/ 24 w 36"/>
                  <a:gd name="T75" fmla="*/ 6 h 62"/>
                  <a:gd name="T76" fmla="*/ 20 w 36"/>
                  <a:gd name="T77" fmla="*/ 4 h 62"/>
                  <a:gd name="T78" fmla="*/ 18 w 36"/>
                  <a:gd name="T79" fmla="*/ 4 h 62"/>
                  <a:gd name="T80" fmla="*/ 14 w 36"/>
                  <a:gd name="T81" fmla="*/ 4 h 62"/>
                  <a:gd name="T82" fmla="*/ 12 w 36"/>
                  <a:gd name="T83" fmla="*/ 8 h 62"/>
                  <a:gd name="T84" fmla="*/ 8 w 36"/>
                  <a:gd name="T85" fmla="*/ 12 h 62"/>
                  <a:gd name="T86" fmla="*/ 8 w 36"/>
                  <a:gd name="T87" fmla="*/ 18 h 62"/>
                  <a:gd name="T88" fmla="*/ 10 w 36"/>
                  <a:gd name="T89" fmla="*/ 26 h 62"/>
                  <a:gd name="T90" fmla="*/ 12 w 36"/>
                  <a:gd name="T91" fmla="*/ 32 h 62"/>
                  <a:gd name="T92" fmla="*/ 14 w 36"/>
                  <a:gd name="T93" fmla="*/ 34 h 62"/>
                  <a:gd name="T94" fmla="*/ 18 w 36"/>
                  <a:gd name="T95" fmla="*/ 34 h 62"/>
                  <a:gd name="T96" fmla="*/ 20 w 36"/>
                  <a:gd name="T97" fmla="*/ 34 h 62"/>
                  <a:gd name="T98" fmla="*/ 22 w 36"/>
                  <a:gd name="T99" fmla="*/ 34 h 62"/>
                  <a:gd name="T100" fmla="*/ 26 w 36"/>
                  <a:gd name="T101" fmla="*/ 32 h 62"/>
                  <a:gd name="T102" fmla="*/ 28 w 36"/>
                  <a:gd name="T103" fmla="*/ 32 h 6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36"/>
                  <a:gd name="T157" fmla="*/ 0 h 62"/>
                  <a:gd name="T158" fmla="*/ 36 w 36"/>
                  <a:gd name="T159" fmla="*/ 62 h 62"/>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36" h="62">
                    <a:moveTo>
                      <a:pt x="0" y="62"/>
                    </a:moveTo>
                    <a:lnTo>
                      <a:pt x="0" y="60"/>
                    </a:lnTo>
                    <a:lnTo>
                      <a:pt x="6" y="60"/>
                    </a:lnTo>
                    <a:lnTo>
                      <a:pt x="12" y="58"/>
                    </a:lnTo>
                    <a:lnTo>
                      <a:pt x="16" y="54"/>
                    </a:lnTo>
                    <a:lnTo>
                      <a:pt x="20" y="48"/>
                    </a:lnTo>
                    <a:lnTo>
                      <a:pt x="24" y="42"/>
                    </a:lnTo>
                    <a:lnTo>
                      <a:pt x="26" y="34"/>
                    </a:lnTo>
                    <a:lnTo>
                      <a:pt x="20" y="38"/>
                    </a:lnTo>
                    <a:lnTo>
                      <a:pt x="14" y="38"/>
                    </a:lnTo>
                    <a:lnTo>
                      <a:pt x="10" y="38"/>
                    </a:lnTo>
                    <a:lnTo>
                      <a:pt x="4" y="34"/>
                    </a:lnTo>
                    <a:lnTo>
                      <a:pt x="2" y="28"/>
                    </a:lnTo>
                    <a:lnTo>
                      <a:pt x="0" y="22"/>
                    </a:lnTo>
                    <a:lnTo>
                      <a:pt x="2" y="14"/>
                    </a:lnTo>
                    <a:lnTo>
                      <a:pt x="4" y="8"/>
                    </a:lnTo>
                    <a:lnTo>
                      <a:pt x="8" y="4"/>
                    </a:lnTo>
                    <a:lnTo>
                      <a:pt x="12" y="2"/>
                    </a:lnTo>
                    <a:lnTo>
                      <a:pt x="18" y="0"/>
                    </a:lnTo>
                    <a:lnTo>
                      <a:pt x="24" y="2"/>
                    </a:lnTo>
                    <a:lnTo>
                      <a:pt x="30" y="6"/>
                    </a:lnTo>
                    <a:lnTo>
                      <a:pt x="34" y="12"/>
                    </a:lnTo>
                    <a:lnTo>
                      <a:pt x="36" y="18"/>
                    </a:lnTo>
                    <a:lnTo>
                      <a:pt x="36" y="24"/>
                    </a:lnTo>
                    <a:lnTo>
                      <a:pt x="36" y="34"/>
                    </a:lnTo>
                    <a:lnTo>
                      <a:pt x="32" y="42"/>
                    </a:lnTo>
                    <a:lnTo>
                      <a:pt x="26" y="50"/>
                    </a:lnTo>
                    <a:lnTo>
                      <a:pt x="18" y="56"/>
                    </a:lnTo>
                    <a:lnTo>
                      <a:pt x="12" y="60"/>
                    </a:lnTo>
                    <a:lnTo>
                      <a:pt x="4" y="62"/>
                    </a:lnTo>
                    <a:lnTo>
                      <a:pt x="0" y="62"/>
                    </a:lnTo>
                    <a:close/>
                    <a:moveTo>
                      <a:pt x="28" y="32"/>
                    </a:moveTo>
                    <a:lnTo>
                      <a:pt x="28" y="26"/>
                    </a:lnTo>
                    <a:lnTo>
                      <a:pt x="28" y="22"/>
                    </a:lnTo>
                    <a:lnTo>
                      <a:pt x="28" y="18"/>
                    </a:lnTo>
                    <a:lnTo>
                      <a:pt x="28" y="14"/>
                    </a:lnTo>
                    <a:lnTo>
                      <a:pt x="26" y="10"/>
                    </a:lnTo>
                    <a:lnTo>
                      <a:pt x="24" y="6"/>
                    </a:lnTo>
                    <a:lnTo>
                      <a:pt x="20" y="4"/>
                    </a:lnTo>
                    <a:lnTo>
                      <a:pt x="18" y="4"/>
                    </a:lnTo>
                    <a:lnTo>
                      <a:pt x="14" y="4"/>
                    </a:lnTo>
                    <a:lnTo>
                      <a:pt x="12" y="8"/>
                    </a:lnTo>
                    <a:lnTo>
                      <a:pt x="8" y="12"/>
                    </a:lnTo>
                    <a:lnTo>
                      <a:pt x="8" y="18"/>
                    </a:lnTo>
                    <a:lnTo>
                      <a:pt x="10" y="26"/>
                    </a:lnTo>
                    <a:lnTo>
                      <a:pt x="12" y="32"/>
                    </a:lnTo>
                    <a:lnTo>
                      <a:pt x="14" y="34"/>
                    </a:lnTo>
                    <a:lnTo>
                      <a:pt x="18" y="34"/>
                    </a:lnTo>
                    <a:lnTo>
                      <a:pt x="20" y="34"/>
                    </a:lnTo>
                    <a:lnTo>
                      <a:pt x="22" y="34"/>
                    </a:lnTo>
                    <a:lnTo>
                      <a:pt x="26" y="32"/>
                    </a:lnTo>
                    <a:lnTo>
                      <a:pt x="28" y="32"/>
                    </a:lnTo>
                    <a:close/>
                  </a:path>
                </a:pathLst>
              </a:custGeom>
              <a:solidFill>
                <a:srgbClr val="000000"/>
              </a:solidFill>
              <a:ln w="0">
                <a:solidFill>
                  <a:srgbClr val="000000"/>
                </a:solidFill>
                <a:round/>
                <a:headEnd/>
                <a:tailEnd/>
              </a:ln>
            </p:spPr>
            <p:txBody>
              <a:bodyPr/>
              <a:lstStyle/>
              <a:p>
                <a:endParaRPr lang="en-CA"/>
              </a:p>
            </p:txBody>
          </p:sp>
          <p:sp>
            <p:nvSpPr>
              <p:cNvPr id="15505" name="Rectangle 405"/>
              <p:cNvSpPr>
                <a:spLocks noChangeArrowheads="1"/>
              </p:cNvSpPr>
              <p:nvPr/>
            </p:nvSpPr>
            <p:spPr bwMode="auto">
              <a:xfrm>
                <a:off x="3528" y="2552"/>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506" name="Freeform 406"/>
              <p:cNvSpPr>
                <a:spLocks/>
              </p:cNvSpPr>
              <p:nvPr/>
            </p:nvSpPr>
            <p:spPr bwMode="auto">
              <a:xfrm>
                <a:off x="3670" y="2570"/>
                <a:ext cx="38" cy="60"/>
              </a:xfrm>
              <a:custGeom>
                <a:avLst/>
                <a:gdLst>
                  <a:gd name="T0" fmla="*/ 38 w 38"/>
                  <a:gd name="T1" fmla="*/ 50 h 60"/>
                  <a:gd name="T2" fmla="*/ 34 w 38"/>
                  <a:gd name="T3" fmla="*/ 60 h 60"/>
                  <a:gd name="T4" fmla="*/ 0 w 38"/>
                  <a:gd name="T5" fmla="*/ 60 h 60"/>
                  <a:gd name="T6" fmla="*/ 0 w 38"/>
                  <a:gd name="T7" fmla="*/ 58 h 60"/>
                  <a:gd name="T8" fmla="*/ 8 w 38"/>
                  <a:gd name="T9" fmla="*/ 50 h 60"/>
                  <a:gd name="T10" fmla="*/ 16 w 38"/>
                  <a:gd name="T11" fmla="*/ 42 h 60"/>
                  <a:gd name="T12" fmla="*/ 20 w 38"/>
                  <a:gd name="T13" fmla="*/ 36 h 60"/>
                  <a:gd name="T14" fmla="*/ 26 w 38"/>
                  <a:gd name="T15" fmla="*/ 28 h 60"/>
                  <a:gd name="T16" fmla="*/ 26 w 38"/>
                  <a:gd name="T17" fmla="*/ 20 h 60"/>
                  <a:gd name="T18" fmla="*/ 26 w 38"/>
                  <a:gd name="T19" fmla="*/ 16 h 60"/>
                  <a:gd name="T20" fmla="*/ 24 w 38"/>
                  <a:gd name="T21" fmla="*/ 10 h 60"/>
                  <a:gd name="T22" fmla="*/ 20 w 38"/>
                  <a:gd name="T23" fmla="*/ 8 h 60"/>
                  <a:gd name="T24" fmla="*/ 14 w 38"/>
                  <a:gd name="T25" fmla="*/ 8 h 60"/>
                  <a:gd name="T26" fmla="*/ 10 w 38"/>
                  <a:gd name="T27" fmla="*/ 8 h 60"/>
                  <a:gd name="T28" fmla="*/ 6 w 38"/>
                  <a:gd name="T29" fmla="*/ 10 h 60"/>
                  <a:gd name="T30" fmla="*/ 4 w 38"/>
                  <a:gd name="T31" fmla="*/ 14 h 60"/>
                  <a:gd name="T32" fmla="*/ 2 w 38"/>
                  <a:gd name="T33" fmla="*/ 18 h 60"/>
                  <a:gd name="T34" fmla="*/ 0 w 38"/>
                  <a:gd name="T35" fmla="*/ 18 h 60"/>
                  <a:gd name="T36" fmla="*/ 2 w 38"/>
                  <a:gd name="T37" fmla="*/ 10 h 60"/>
                  <a:gd name="T38" fmla="*/ 6 w 38"/>
                  <a:gd name="T39" fmla="*/ 6 h 60"/>
                  <a:gd name="T40" fmla="*/ 10 w 38"/>
                  <a:gd name="T41" fmla="*/ 2 h 60"/>
                  <a:gd name="T42" fmla="*/ 18 w 38"/>
                  <a:gd name="T43" fmla="*/ 0 h 60"/>
                  <a:gd name="T44" fmla="*/ 24 w 38"/>
                  <a:gd name="T45" fmla="*/ 2 h 60"/>
                  <a:gd name="T46" fmla="*/ 30 w 38"/>
                  <a:gd name="T47" fmla="*/ 6 h 60"/>
                  <a:gd name="T48" fmla="*/ 32 w 38"/>
                  <a:gd name="T49" fmla="*/ 10 h 60"/>
                  <a:gd name="T50" fmla="*/ 34 w 38"/>
                  <a:gd name="T51" fmla="*/ 16 h 60"/>
                  <a:gd name="T52" fmla="*/ 34 w 38"/>
                  <a:gd name="T53" fmla="*/ 20 h 60"/>
                  <a:gd name="T54" fmla="*/ 32 w 38"/>
                  <a:gd name="T55" fmla="*/ 26 h 60"/>
                  <a:gd name="T56" fmla="*/ 28 w 38"/>
                  <a:gd name="T57" fmla="*/ 32 h 60"/>
                  <a:gd name="T58" fmla="*/ 22 w 38"/>
                  <a:gd name="T59" fmla="*/ 40 h 60"/>
                  <a:gd name="T60" fmla="*/ 16 w 38"/>
                  <a:gd name="T61" fmla="*/ 46 h 60"/>
                  <a:gd name="T62" fmla="*/ 10 w 38"/>
                  <a:gd name="T63" fmla="*/ 52 h 60"/>
                  <a:gd name="T64" fmla="*/ 8 w 38"/>
                  <a:gd name="T65" fmla="*/ 54 h 60"/>
                  <a:gd name="T66" fmla="*/ 22 w 38"/>
                  <a:gd name="T67" fmla="*/ 54 h 60"/>
                  <a:gd name="T68" fmla="*/ 26 w 38"/>
                  <a:gd name="T69" fmla="*/ 54 h 60"/>
                  <a:gd name="T70" fmla="*/ 30 w 38"/>
                  <a:gd name="T71" fmla="*/ 54 h 60"/>
                  <a:gd name="T72" fmla="*/ 32 w 38"/>
                  <a:gd name="T73" fmla="*/ 52 h 60"/>
                  <a:gd name="T74" fmla="*/ 34 w 38"/>
                  <a:gd name="T75" fmla="*/ 52 h 60"/>
                  <a:gd name="T76" fmla="*/ 34 w 38"/>
                  <a:gd name="T77" fmla="*/ 50 h 60"/>
                  <a:gd name="T78" fmla="*/ 36 w 38"/>
                  <a:gd name="T79" fmla="*/ 50 h 60"/>
                  <a:gd name="T80" fmla="*/ 38 w 38"/>
                  <a:gd name="T81" fmla="*/ 50 h 6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8"/>
                  <a:gd name="T124" fmla="*/ 0 h 60"/>
                  <a:gd name="T125" fmla="*/ 38 w 38"/>
                  <a:gd name="T126" fmla="*/ 60 h 6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8" h="60">
                    <a:moveTo>
                      <a:pt x="38" y="50"/>
                    </a:moveTo>
                    <a:lnTo>
                      <a:pt x="34" y="60"/>
                    </a:lnTo>
                    <a:lnTo>
                      <a:pt x="0" y="60"/>
                    </a:lnTo>
                    <a:lnTo>
                      <a:pt x="0" y="58"/>
                    </a:lnTo>
                    <a:lnTo>
                      <a:pt x="8" y="50"/>
                    </a:lnTo>
                    <a:lnTo>
                      <a:pt x="16" y="42"/>
                    </a:lnTo>
                    <a:lnTo>
                      <a:pt x="20" y="36"/>
                    </a:lnTo>
                    <a:lnTo>
                      <a:pt x="26" y="28"/>
                    </a:lnTo>
                    <a:lnTo>
                      <a:pt x="26" y="20"/>
                    </a:lnTo>
                    <a:lnTo>
                      <a:pt x="26" y="16"/>
                    </a:lnTo>
                    <a:lnTo>
                      <a:pt x="24" y="10"/>
                    </a:lnTo>
                    <a:lnTo>
                      <a:pt x="20" y="8"/>
                    </a:lnTo>
                    <a:lnTo>
                      <a:pt x="14" y="8"/>
                    </a:lnTo>
                    <a:lnTo>
                      <a:pt x="10" y="8"/>
                    </a:lnTo>
                    <a:lnTo>
                      <a:pt x="6" y="10"/>
                    </a:lnTo>
                    <a:lnTo>
                      <a:pt x="4" y="14"/>
                    </a:lnTo>
                    <a:lnTo>
                      <a:pt x="2" y="18"/>
                    </a:lnTo>
                    <a:lnTo>
                      <a:pt x="0" y="18"/>
                    </a:lnTo>
                    <a:lnTo>
                      <a:pt x="2" y="10"/>
                    </a:lnTo>
                    <a:lnTo>
                      <a:pt x="6" y="6"/>
                    </a:lnTo>
                    <a:lnTo>
                      <a:pt x="10" y="2"/>
                    </a:lnTo>
                    <a:lnTo>
                      <a:pt x="18" y="0"/>
                    </a:lnTo>
                    <a:lnTo>
                      <a:pt x="24" y="2"/>
                    </a:lnTo>
                    <a:lnTo>
                      <a:pt x="30" y="6"/>
                    </a:lnTo>
                    <a:lnTo>
                      <a:pt x="32" y="10"/>
                    </a:lnTo>
                    <a:lnTo>
                      <a:pt x="34" y="16"/>
                    </a:lnTo>
                    <a:lnTo>
                      <a:pt x="34" y="20"/>
                    </a:lnTo>
                    <a:lnTo>
                      <a:pt x="32" y="26"/>
                    </a:lnTo>
                    <a:lnTo>
                      <a:pt x="28" y="32"/>
                    </a:lnTo>
                    <a:lnTo>
                      <a:pt x="22" y="40"/>
                    </a:lnTo>
                    <a:lnTo>
                      <a:pt x="16" y="46"/>
                    </a:lnTo>
                    <a:lnTo>
                      <a:pt x="10" y="52"/>
                    </a:lnTo>
                    <a:lnTo>
                      <a:pt x="8" y="54"/>
                    </a:lnTo>
                    <a:lnTo>
                      <a:pt x="22" y="54"/>
                    </a:lnTo>
                    <a:lnTo>
                      <a:pt x="26" y="54"/>
                    </a:lnTo>
                    <a:lnTo>
                      <a:pt x="30" y="54"/>
                    </a:lnTo>
                    <a:lnTo>
                      <a:pt x="32" y="52"/>
                    </a:lnTo>
                    <a:lnTo>
                      <a:pt x="34" y="52"/>
                    </a:lnTo>
                    <a:lnTo>
                      <a:pt x="34" y="50"/>
                    </a:lnTo>
                    <a:lnTo>
                      <a:pt x="36" y="50"/>
                    </a:lnTo>
                    <a:lnTo>
                      <a:pt x="38" y="50"/>
                    </a:lnTo>
                    <a:close/>
                  </a:path>
                </a:pathLst>
              </a:custGeom>
              <a:solidFill>
                <a:srgbClr val="000000"/>
              </a:solidFill>
              <a:ln w="0">
                <a:solidFill>
                  <a:srgbClr val="000000"/>
                </a:solidFill>
                <a:round/>
                <a:headEnd/>
                <a:tailEnd/>
              </a:ln>
            </p:spPr>
            <p:txBody>
              <a:bodyPr/>
              <a:lstStyle/>
              <a:p>
                <a:endParaRPr lang="en-CA"/>
              </a:p>
            </p:txBody>
          </p:sp>
          <p:sp>
            <p:nvSpPr>
              <p:cNvPr id="15507" name="Rectangle 407"/>
              <p:cNvSpPr>
                <a:spLocks noChangeArrowheads="1"/>
              </p:cNvSpPr>
              <p:nvPr/>
            </p:nvSpPr>
            <p:spPr bwMode="auto">
              <a:xfrm>
                <a:off x="3848" y="2552"/>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508" name="Freeform 408"/>
              <p:cNvSpPr>
                <a:spLocks/>
              </p:cNvSpPr>
              <p:nvPr/>
            </p:nvSpPr>
            <p:spPr bwMode="auto">
              <a:xfrm>
                <a:off x="3996" y="2572"/>
                <a:ext cx="32" cy="60"/>
              </a:xfrm>
              <a:custGeom>
                <a:avLst/>
                <a:gdLst>
                  <a:gd name="T0" fmla="*/ 32 w 32"/>
                  <a:gd name="T1" fmla="*/ 0 h 60"/>
                  <a:gd name="T2" fmla="*/ 28 w 32"/>
                  <a:gd name="T3" fmla="*/ 8 h 60"/>
                  <a:gd name="T4" fmla="*/ 12 w 32"/>
                  <a:gd name="T5" fmla="*/ 8 h 60"/>
                  <a:gd name="T6" fmla="*/ 8 w 32"/>
                  <a:gd name="T7" fmla="*/ 16 h 60"/>
                  <a:gd name="T8" fmla="*/ 14 w 32"/>
                  <a:gd name="T9" fmla="*/ 16 h 60"/>
                  <a:gd name="T10" fmla="*/ 20 w 32"/>
                  <a:gd name="T11" fmla="*/ 20 h 60"/>
                  <a:gd name="T12" fmla="*/ 26 w 32"/>
                  <a:gd name="T13" fmla="*/ 24 h 60"/>
                  <a:gd name="T14" fmla="*/ 30 w 32"/>
                  <a:gd name="T15" fmla="*/ 30 h 60"/>
                  <a:gd name="T16" fmla="*/ 32 w 32"/>
                  <a:gd name="T17" fmla="*/ 38 h 60"/>
                  <a:gd name="T18" fmla="*/ 30 w 32"/>
                  <a:gd name="T19" fmla="*/ 42 h 60"/>
                  <a:gd name="T20" fmla="*/ 30 w 32"/>
                  <a:gd name="T21" fmla="*/ 46 h 60"/>
                  <a:gd name="T22" fmla="*/ 28 w 32"/>
                  <a:gd name="T23" fmla="*/ 50 h 60"/>
                  <a:gd name="T24" fmla="*/ 24 w 32"/>
                  <a:gd name="T25" fmla="*/ 52 h 60"/>
                  <a:gd name="T26" fmla="*/ 22 w 32"/>
                  <a:gd name="T27" fmla="*/ 54 h 60"/>
                  <a:gd name="T28" fmla="*/ 18 w 32"/>
                  <a:gd name="T29" fmla="*/ 56 h 60"/>
                  <a:gd name="T30" fmla="*/ 14 w 32"/>
                  <a:gd name="T31" fmla="*/ 58 h 60"/>
                  <a:gd name="T32" fmla="*/ 8 w 32"/>
                  <a:gd name="T33" fmla="*/ 60 h 60"/>
                  <a:gd name="T34" fmla="*/ 4 w 32"/>
                  <a:gd name="T35" fmla="*/ 58 h 60"/>
                  <a:gd name="T36" fmla="*/ 2 w 32"/>
                  <a:gd name="T37" fmla="*/ 58 h 60"/>
                  <a:gd name="T38" fmla="*/ 0 w 32"/>
                  <a:gd name="T39" fmla="*/ 56 h 60"/>
                  <a:gd name="T40" fmla="*/ 0 w 32"/>
                  <a:gd name="T41" fmla="*/ 54 h 60"/>
                  <a:gd name="T42" fmla="*/ 0 w 32"/>
                  <a:gd name="T43" fmla="*/ 52 h 60"/>
                  <a:gd name="T44" fmla="*/ 0 w 32"/>
                  <a:gd name="T45" fmla="*/ 52 h 60"/>
                  <a:gd name="T46" fmla="*/ 2 w 32"/>
                  <a:gd name="T47" fmla="*/ 50 h 60"/>
                  <a:gd name="T48" fmla="*/ 2 w 32"/>
                  <a:gd name="T49" fmla="*/ 50 h 60"/>
                  <a:gd name="T50" fmla="*/ 4 w 32"/>
                  <a:gd name="T51" fmla="*/ 50 h 60"/>
                  <a:gd name="T52" fmla="*/ 4 w 32"/>
                  <a:gd name="T53" fmla="*/ 50 h 60"/>
                  <a:gd name="T54" fmla="*/ 6 w 32"/>
                  <a:gd name="T55" fmla="*/ 52 h 60"/>
                  <a:gd name="T56" fmla="*/ 8 w 32"/>
                  <a:gd name="T57" fmla="*/ 52 h 60"/>
                  <a:gd name="T58" fmla="*/ 10 w 32"/>
                  <a:gd name="T59" fmla="*/ 54 h 60"/>
                  <a:gd name="T60" fmla="*/ 14 w 32"/>
                  <a:gd name="T61" fmla="*/ 54 h 60"/>
                  <a:gd name="T62" fmla="*/ 18 w 32"/>
                  <a:gd name="T63" fmla="*/ 54 h 60"/>
                  <a:gd name="T64" fmla="*/ 22 w 32"/>
                  <a:gd name="T65" fmla="*/ 50 h 60"/>
                  <a:gd name="T66" fmla="*/ 24 w 32"/>
                  <a:gd name="T67" fmla="*/ 46 h 60"/>
                  <a:gd name="T68" fmla="*/ 26 w 32"/>
                  <a:gd name="T69" fmla="*/ 42 h 60"/>
                  <a:gd name="T70" fmla="*/ 24 w 32"/>
                  <a:gd name="T71" fmla="*/ 36 h 60"/>
                  <a:gd name="T72" fmla="*/ 22 w 32"/>
                  <a:gd name="T73" fmla="*/ 32 h 60"/>
                  <a:gd name="T74" fmla="*/ 18 w 32"/>
                  <a:gd name="T75" fmla="*/ 28 h 60"/>
                  <a:gd name="T76" fmla="*/ 14 w 32"/>
                  <a:gd name="T77" fmla="*/ 24 h 60"/>
                  <a:gd name="T78" fmla="*/ 8 w 32"/>
                  <a:gd name="T79" fmla="*/ 24 h 60"/>
                  <a:gd name="T80" fmla="*/ 0 w 32"/>
                  <a:gd name="T81" fmla="*/ 22 h 60"/>
                  <a:gd name="T82" fmla="*/ 12 w 32"/>
                  <a:gd name="T83" fmla="*/ 0 h 60"/>
                  <a:gd name="T84" fmla="*/ 32 w 32"/>
                  <a:gd name="T85" fmla="*/ 0 h 6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2"/>
                  <a:gd name="T130" fmla="*/ 0 h 60"/>
                  <a:gd name="T131" fmla="*/ 32 w 32"/>
                  <a:gd name="T132" fmla="*/ 60 h 60"/>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2" h="60">
                    <a:moveTo>
                      <a:pt x="32" y="0"/>
                    </a:moveTo>
                    <a:lnTo>
                      <a:pt x="28" y="8"/>
                    </a:lnTo>
                    <a:lnTo>
                      <a:pt x="12" y="8"/>
                    </a:lnTo>
                    <a:lnTo>
                      <a:pt x="8" y="16"/>
                    </a:lnTo>
                    <a:lnTo>
                      <a:pt x="14" y="16"/>
                    </a:lnTo>
                    <a:lnTo>
                      <a:pt x="20" y="20"/>
                    </a:lnTo>
                    <a:lnTo>
                      <a:pt x="26" y="24"/>
                    </a:lnTo>
                    <a:lnTo>
                      <a:pt x="30" y="30"/>
                    </a:lnTo>
                    <a:lnTo>
                      <a:pt x="32" y="38"/>
                    </a:lnTo>
                    <a:lnTo>
                      <a:pt x="30" y="42"/>
                    </a:lnTo>
                    <a:lnTo>
                      <a:pt x="30" y="46"/>
                    </a:lnTo>
                    <a:lnTo>
                      <a:pt x="28" y="50"/>
                    </a:lnTo>
                    <a:lnTo>
                      <a:pt x="24" y="52"/>
                    </a:lnTo>
                    <a:lnTo>
                      <a:pt x="22" y="54"/>
                    </a:lnTo>
                    <a:lnTo>
                      <a:pt x="18" y="56"/>
                    </a:lnTo>
                    <a:lnTo>
                      <a:pt x="14" y="58"/>
                    </a:lnTo>
                    <a:lnTo>
                      <a:pt x="8" y="60"/>
                    </a:lnTo>
                    <a:lnTo>
                      <a:pt x="4" y="58"/>
                    </a:lnTo>
                    <a:lnTo>
                      <a:pt x="2" y="58"/>
                    </a:lnTo>
                    <a:lnTo>
                      <a:pt x="0" y="56"/>
                    </a:lnTo>
                    <a:lnTo>
                      <a:pt x="0" y="54"/>
                    </a:lnTo>
                    <a:lnTo>
                      <a:pt x="0" y="52"/>
                    </a:lnTo>
                    <a:lnTo>
                      <a:pt x="2" y="50"/>
                    </a:lnTo>
                    <a:lnTo>
                      <a:pt x="4" y="50"/>
                    </a:lnTo>
                    <a:lnTo>
                      <a:pt x="6" y="52"/>
                    </a:lnTo>
                    <a:lnTo>
                      <a:pt x="8" y="52"/>
                    </a:lnTo>
                    <a:lnTo>
                      <a:pt x="10" y="54"/>
                    </a:lnTo>
                    <a:lnTo>
                      <a:pt x="14" y="54"/>
                    </a:lnTo>
                    <a:lnTo>
                      <a:pt x="18" y="54"/>
                    </a:lnTo>
                    <a:lnTo>
                      <a:pt x="22" y="50"/>
                    </a:lnTo>
                    <a:lnTo>
                      <a:pt x="24" y="46"/>
                    </a:lnTo>
                    <a:lnTo>
                      <a:pt x="26" y="42"/>
                    </a:lnTo>
                    <a:lnTo>
                      <a:pt x="24" y="36"/>
                    </a:lnTo>
                    <a:lnTo>
                      <a:pt x="22" y="32"/>
                    </a:lnTo>
                    <a:lnTo>
                      <a:pt x="18" y="28"/>
                    </a:lnTo>
                    <a:lnTo>
                      <a:pt x="14" y="24"/>
                    </a:lnTo>
                    <a:lnTo>
                      <a:pt x="8" y="24"/>
                    </a:lnTo>
                    <a:lnTo>
                      <a:pt x="0" y="22"/>
                    </a:lnTo>
                    <a:lnTo>
                      <a:pt x="12" y="0"/>
                    </a:lnTo>
                    <a:lnTo>
                      <a:pt x="32" y="0"/>
                    </a:lnTo>
                    <a:close/>
                  </a:path>
                </a:pathLst>
              </a:custGeom>
              <a:solidFill>
                <a:srgbClr val="000000"/>
              </a:solidFill>
              <a:ln w="0">
                <a:solidFill>
                  <a:srgbClr val="000000"/>
                </a:solidFill>
                <a:round/>
                <a:headEnd/>
                <a:tailEnd/>
              </a:ln>
            </p:spPr>
            <p:txBody>
              <a:bodyPr/>
              <a:lstStyle/>
              <a:p>
                <a:endParaRPr lang="en-CA"/>
              </a:p>
            </p:txBody>
          </p:sp>
          <p:sp>
            <p:nvSpPr>
              <p:cNvPr id="15509" name="Freeform 409"/>
              <p:cNvSpPr>
                <a:spLocks/>
              </p:cNvSpPr>
              <p:nvPr/>
            </p:nvSpPr>
            <p:spPr bwMode="auto">
              <a:xfrm>
                <a:off x="4036" y="2570"/>
                <a:ext cx="38" cy="60"/>
              </a:xfrm>
              <a:custGeom>
                <a:avLst/>
                <a:gdLst>
                  <a:gd name="T0" fmla="*/ 38 w 38"/>
                  <a:gd name="T1" fmla="*/ 50 h 60"/>
                  <a:gd name="T2" fmla="*/ 34 w 38"/>
                  <a:gd name="T3" fmla="*/ 60 h 60"/>
                  <a:gd name="T4" fmla="*/ 0 w 38"/>
                  <a:gd name="T5" fmla="*/ 60 h 60"/>
                  <a:gd name="T6" fmla="*/ 0 w 38"/>
                  <a:gd name="T7" fmla="*/ 58 h 60"/>
                  <a:gd name="T8" fmla="*/ 10 w 38"/>
                  <a:gd name="T9" fmla="*/ 50 h 60"/>
                  <a:gd name="T10" fmla="*/ 16 w 38"/>
                  <a:gd name="T11" fmla="*/ 42 h 60"/>
                  <a:gd name="T12" fmla="*/ 22 w 38"/>
                  <a:gd name="T13" fmla="*/ 36 h 60"/>
                  <a:gd name="T14" fmla="*/ 26 w 38"/>
                  <a:gd name="T15" fmla="*/ 28 h 60"/>
                  <a:gd name="T16" fmla="*/ 28 w 38"/>
                  <a:gd name="T17" fmla="*/ 20 h 60"/>
                  <a:gd name="T18" fmla="*/ 26 w 38"/>
                  <a:gd name="T19" fmla="*/ 16 h 60"/>
                  <a:gd name="T20" fmla="*/ 24 w 38"/>
                  <a:gd name="T21" fmla="*/ 10 h 60"/>
                  <a:gd name="T22" fmla="*/ 20 w 38"/>
                  <a:gd name="T23" fmla="*/ 8 h 60"/>
                  <a:gd name="T24" fmla="*/ 16 w 38"/>
                  <a:gd name="T25" fmla="*/ 8 h 60"/>
                  <a:gd name="T26" fmla="*/ 12 w 38"/>
                  <a:gd name="T27" fmla="*/ 8 h 60"/>
                  <a:gd name="T28" fmla="*/ 8 w 38"/>
                  <a:gd name="T29" fmla="*/ 10 h 60"/>
                  <a:gd name="T30" fmla="*/ 4 w 38"/>
                  <a:gd name="T31" fmla="*/ 14 h 60"/>
                  <a:gd name="T32" fmla="*/ 2 w 38"/>
                  <a:gd name="T33" fmla="*/ 18 h 60"/>
                  <a:gd name="T34" fmla="*/ 2 w 38"/>
                  <a:gd name="T35" fmla="*/ 18 h 60"/>
                  <a:gd name="T36" fmla="*/ 4 w 38"/>
                  <a:gd name="T37" fmla="*/ 10 h 60"/>
                  <a:gd name="T38" fmla="*/ 6 w 38"/>
                  <a:gd name="T39" fmla="*/ 6 h 60"/>
                  <a:gd name="T40" fmla="*/ 12 w 38"/>
                  <a:gd name="T41" fmla="*/ 2 h 60"/>
                  <a:gd name="T42" fmla="*/ 18 w 38"/>
                  <a:gd name="T43" fmla="*/ 0 h 60"/>
                  <a:gd name="T44" fmla="*/ 24 w 38"/>
                  <a:gd name="T45" fmla="*/ 2 h 60"/>
                  <a:gd name="T46" fmla="*/ 30 w 38"/>
                  <a:gd name="T47" fmla="*/ 6 h 60"/>
                  <a:gd name="T48" fmla="*/ 34 w 38"/>
                  <a:gd name="T49" fmla="*/ 10 h 60"/>
                  <a:gd name="T50" fmla="*/ 34 w 38"/>
                  <a:gd name="T51" fmla="*/ 16 h 60"/>
                  <a:gd name="T52" fmla="*/ 34 w 38"/>
                  <a:gd name="T53" fmla="*/ 20 h 60"/>
                  <a:gd name="T54" fmla="*/ 32 w 38"/>
                  <a:gd name="T55" fmla="*/ 26 h 60"/>
                  <a:gd name="T56" fmla="*/ 28 w 38"/>
                  <a:gd name="T57" fmla="*/ 32 h 60"/>
                  <a:gd name="T58" fmla="*/ 22 w 38"/>
                  <a:gd name="T59" fmla="*/ 40 h 60"/>
                  <a:gd name="T60" fmla="*/ 16 w 38"/>
                  <a:gd name="T61" fmla="*/ 46 h 60"/>
                  <a:gd name="T62" fmla="*/ 12 w 38"/>
                  <a:gd name="T63" fmla="*/ 52 h 60"/>
                  <a:gd name="T64" fmla="*/ 8 w 38"/>
                  <a:gd name="T65" fmla="*/ 54 h 60"/>
                  <a:gd name="T66" fmla="*/ 24 w 38"/>
                  <a:gd name="T67" fmla="*/ 54 h 60"/>
                  <a:gd name="T68" fmla="*/ 28 w 38"/>
                  <a:gd name="T69" fmla="*/ 54 h 60"/>
                  <a:gd name="T70" fmla="*/ 30 w 38"/>
                  <a:gd name="T71" fmla="*/ 54 h 60"/>
                  <a:gd name="T72" fmla="*/ 32 w 38"/>
                  <a:gd name="T73" fmla="*/ 52 h 60"/>
                  <a:gd name="T74" fmla="*/ 34 w 38"/>
                  <a:gd name="T75" fmla="*/ 52 h 60"/>
                  <a:gd name="T76" fmla="*/ 36 w 38"/>
                  <a:gd name="T77" fmla="*/ 50 h 60"/>
                  <a:gd name="T78" fmla="*/ 36 w 38"/>
                  <a:gd name="T79" fmla="*/ 50 h 60"/>
                  <a:gd name="T80" fmla="*/ 38 w 38"/>
                  <a:gd name="T81" fmla="*/ 50 h 6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8"/>
                  <a:gd name="T124" fmla="*/ 0 h 60"/>
                  <a:gd name="T125" fmla="*/ 38 w 38"/>
                  <a:gd name="T126" fmla="*/ 60 h 6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8" h="60">
                    <a:moveTo>
                      <a:pt x="38" y="50"/>
                    </a:moveTo>
                    <a:lnTo>
                      <a:pt x="34" y="60"/>
                    </a:lnTo>
                    <a:lnTo>
                      <a:pt x="0" y="60"/>
                    </a:lnTo>
                    <a:lnTo>
                      <a:pt x="0" y="58"/>
                    </a:lnTo>
                    <a:lnTo>
                      <a:pt x="10" y="50"/>
                    </a:lnTo>
                    <a:lnTo>
                      <a:pt x="16" y="42"/>
                    </a:lnTo>
                    <a:lnTo>
                      <a:pt x="22" y="36"/>
                    </a:lnTo>
                    <a:lnTo>
                      <a:pt x="26" y="28"/>
                    </a:lnTo>
                    <a:lnTo>
                      <a:pt x="28" y="20"/>
                    </a:lnTo>
                    <a:lnTo>
                      <a:pt x="26" y="16"/>
                    </a:lnTo>
                    <a:lnTo>
                      <a:pt x="24" y="10"/>
                    </a:lnTo>
                    <a:lnTo>
                      <a:pt x="20" y="8"/>
                    </a:lnTo>
                    <a:lnTo>
                      <a:pt x="16" y="8"/>
                    </a:lnTo>
                    <a:lnTo>
                      <a:pt x="12" y="8"/>
                    </a:lnTo>
                    <a:lnTo>
                      <a:pt x="8" y="10"/>
                    </a:lnTo>
                    <a:lnTo>
                      <a:pt x="4" y="14"/>
                    </a:lnTo>
                    <a:lnTo>
                      <a:pt x="2" y="18"/>
                    </a:lnTo>
                    <a:lnTo>
                      <a:pt x="4" y="10"/>
                    </a:lnTo>
                    <a:lnTo>
                      <a:pt x="6" y="6"/>
                    </a:lnTo>
                    <a:lnTo>
                      <a:pt x="12" y="2"/>
                    </a:lnTo>
                    <a:lnTo>
                      <a:pt x="18" y="0"/>
                    </a:lnTo>
                    <a:lnTo>
                      <a:pt x="24" y="2"/>
                    </a:lnTo>
                    <a:lnTo>
                      <a:pt x="30" y="6"/>
                    </a:lnTo>
                    <a:lnTo>
                      <a:pt x="34" y="10"/>
                    </a:lnTo>
                    <a:lnTo>
                      <a:pt x="34" y="16"/>
                    </a:lnTo>
                    <a:lnTo>
                      <a:pt x="34" y="20"/>
                    </a:lnTo>
                    <a:lnTo>
                      <a:pt x="32" y="26"/>
                    </a:lnTo>
                    <a:lnTo>
                      <a:pt x="28" y="32"/>
                    </a:lnTo>
                    <a:lnTo>
                      <a:pt x="22" y="40"/>
                    </a:lnTo>
                    <a:lnTo>
                      <a:pt x="16" y="46"/>
                    </a:lnTo>
                    <a:lnTo>
                      <a:pt x="12" y="52"/>
                    </a:lnTo>
                    <a:lnTo>
                      <a:pt x="8" y="54"/>
                    </a:lnTo>
                    <a:lnTo>
                      <a:pt x="24" y="54"/>
                    </a:lnTo>
                    <a:lnTo>
                      <a:pt x="28" y="54"/>
                    </a:lnTo>
                    <a:lnTo>
                      <a:pt x="30" y="54"/>
                    </a:lnTo>
                    <a:lnTo>
                      <a:pt x="32" y="52"/>
                    </a:lnTo>
                    <a:lnTo>
                      <a:pt x="34" y="52"/>
                    </a:lnTo>
                    <a:lnTo>
                      <a:pt x="36" y="50"/>
                    </a:lnTo>
                    <a:lnTo>
                      <a:pt x="38" y="50"/>
                    </a:lnTo>
                    <a:close/>
                  </a:path>
                </a:pathLst>
              </a:custGeom>
              <a:solidFill>
                <a:srgbClr val="000000"/>
              </a:solidFill>
              <a:ln w="0">
                <a:solidFill>
                  <a:srgbClr val="000000"/>
                </a:solidFill>
                <a:round/>
                <a:headEnd/>
                <a:tailEnd/>
              </a:ln>
            </p:spPr>
            <p:txBody>
              <a:bodyPr/>
              <a:lstStyle/>
              <a:p>
                <a:endParaRPr lang="en-CA"/>
              </a:p>
            </p:txBody>
          </p:sp>
          <p:sp>
            <p:nvSpPr>
              <p:cNvPr id="15510" name="Rectangle 410"/>
              <p:cNvSpPr>
                <a:spLocks noChangeArrowheads="1"/>
              </p:cNvSpPr>
              <p:nvPr/>
            </p:nvSpPr>
            <p:spPr bwMode="auto">
              <a:xfrm>
                <a:off x="4200" y="2552"/>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511" name="Rectangle 411"/>
              <p:cNvSpPr>
                <a:spLocks noChangeArrowheads="1"/>
              </p:cNvSpPr>
              <p:nvPr/>
            </p:nvSpPr>
            <p:spPr bwMode="auto">
              <a:xfrm>
                <a:off x="1552" y="2664"/>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512" name="Freeform 412"/>
              <p:cNvSpPr>
                <a:spLocks/>
              </p:cNvSpPr>
              <p:nvPr/>
            </p:nvSpPr>
            <p:spPr bwMode="auto">
              <a:xfrm>
                <a:off x="1586" y="2678"/>
                <a:ext cx="52" cy="60"/>
              </a:xfrm>
              <a:custGeom>
                <a:avLst/>
                <a:gdLst>
                  <a:gd name="T0" fmla="*/ 50 w 52"/>
                  <a:gd name="T1" fmla="*/ 0 h 60"/>
                  <a:gd name="T2" fmla="*/ 50 w 52"/>
                  <a:gd name="T3" fmla="*/ 20 h 60"/>
                  <a:gd name="T4" fmla="*/ 50 w 52"/>
                  <a:gd name="T5" fmla="*/ 20 h 60"/>
                  <a:gd name="T6" fmla="*/ 46 w 52"/>
                  <a:gd name="T7" fmla="*/ 12 h 60"/>
                  <a:gd name="T8" fmla="*/ 42 w 52"/>
                  <a:gd name="T9" fmla="*/ 8 h 60"/>
                  <a:gd name="T10" fmla="*/ 36 w 52"/>
                  <a:gd name="T11" fmla="*/ 4 h 60"/>
                  <a:gd name="T12" fmla="*/ 30 w 52"/>
                  <a:gd name="T13" fmla="*/ 4 h 60"/>
                  <a:gd name="T14" fmla="*/ 26 w 52"/>
                  <a:gd name="T15" fmla="*/ 4 h 60"/>
                  <a:gd name="T16" fmla="*/ 20 w 52"/>
                  <a:gd name="T17" fmla="*/ 6 h 60"/>
                  <a:gd name="T18" fmla="*/ 16 w 52"/>
                  <a:gd name="T19" fmla="*/ 10 h 60"/>
                  <a:gd name="T20" fmla="*/ 14 w 52"/>
                  <a:gd name="T21" fmla="*/ 16 h 60"/>
                  <a:gd name="T22" fmla="*/ 12 w 52"/>
                  <a:gd name="T23" fmla="*/ 22 h 60"/>
                  <a:gd name="T24" fmla="*/ 10 w 52"/>
                  <a:gd name="T25" fmla="*/ 32 h 60"/>
                  <a:gd name="T26" fmla="*/ 12 w 52"/>
                  <a:gd name="T27" fmla="*/ 38 h 60"/>
                  <a:gd name="T28" fmla="*/ 14 w 52"/>
                  <a:gd name="T29" fmla="*/ 46 h 60"/>
                  <a:gd name="T30" fmla="*/ 16 w 52"/>
                  <a:gd name="T31" fmla="*/ 50 h 60"/>
                  <a:gd name="T32" fmla="*/ 20 w 52"/>
                  <a:gd name="T33" fmla="*/ 54 h 60"/>
                  <a:gd name="T34" fmla="*/ 26 w 52"/>
                  <a:gd name="T35" fmla="*/ 56 h 60"/>
                  <a:gd name="T36" fmla="*/ 32 w 52"/>
                  <a:gd name="T37" fmla="*/ 58 h 60"/>
                  <a:gd name="T38" fmla="*/ 36 w 52"/>
                  <a:gd name="T39" fmla="*/ 56 h 60"/>
                  <a:gd name="T40" fmla="*/ 42 w 52"/>
                  <a:gd name="T41" fmla="*/ 54 h 60"/>
                  <a:gd name="T42" fmla="*/ 46 w 52"/>
                  <a:gd name="T43" fmla="*/ 52 h 60"/>
                  <a:gd name="T44" fmla="*/ 50 w 52"/>
                  <a:gd name="T45" fmla="*/ 46 h 60"/>
                  <a:gd name="T46" fmla="*/ 52 w 52"/>
                  <a:gd name="T47" fmla="*/ 46 h 60"/>
                  <a:gd name="T48" fmla="*/ 48 w 52"/>
                  <a:gd name="T49" fmla="*/ 52 h 60"/>
                  <a:gd name="T50" fmla="*/ 42 w 52"/>
                  <a:gd name="T51" fmla="*/ 58 h 60"/>
                  <a:gd name="T52" fmla="*/ 36 w 52"/>
                  <a:gd name="T53" fmla="*/ 60 h 60"/>
                  <a:gd name="T54" fmla="*/ 28 w 52"/>
                  <a:gd name="T55" fmla="*/ 60 h 60"/>
                  <a:gd name="T56" fmla="*/ 20 w 52"/>
                  <a:gd name="T57" fmla="*/ 60 h 60"/>
                  <a:gd name="T58" fmla="*/ 12 w 52"/>
                  <a:gd name="T59" fmla="*/ 56 h 60"/>
                  <a:gd name="T60" fmla="*/ 6 w 52"/>
                  <a:gd name="T61" fmla="*/ 50 h 60"/>
                  <a:gd name="T62" fmla="*/ 4 w 52"/>
                  <a:gd name="T63" fmla="*/ 44 h 60"/>
                  <a:gd name="T64" fmla="*/ 2 w 52"/>
                  <a:gd name="T65" fmla="*/ 38 h 60"/>
                  <a:gd name="T66" fmla="*/ 0 w 52"/>
                  <a:gd name="T67" fmla="*/ 32 h 60"/>
                  <a:gd name="T68" fmla="*/ 2 w 52"/>
                  <a:gd name="T69" fmla="*/ 24 h 60"/>
                  <a:gd name="T70" fmla="*/ 4 w 52"/>
                  <a:gd name="T71" fmla="*/ 16 h 60"/>
                  <a:gd name="T72" fmla="*/ 10 w 52"/>
                  <a:gd name="T73" fmla="*/ 10 h 60"/>
                  <a:gd name="T74" fmla="*/ 16 w 52"/>
                  <a:gd name="T75" fmla="*/ 4 h 60"/>
                  <a:gd name="T76" fmla="*/ 22 w 52"/>
                  <a:gd name="T77" fmla="*/ 2 h 60"/>
                  <a:gd name="T78" fmla="*/ 30 w 52"/>
                  <a:gd name="T79" fmla="*/ 0 h 60"/>
                  <a:gd name="T80" fmla="*/ 36 w 52"/>
                  <a:gd name="T81" fmla="*/ 2 h 60"/>
                  <a:gd name="T82" fmla="*/ 42 w 52"/>
                  <a:gd name="T83" fmla="*/ 4 h 60"/>
                  <a:gd name="T84" fmla="*/ 44 w 52"/>
                  <a:gd name="T85" fmla="*/ 4 h 60"/>
                  <a:gd name="T86" fmla="*/ 44 w 52"/>
                  <a:gd name="T87" fmla="*/ 4 h 60"/>
                  <a:gd name="T88" fmla="*/ 46 w 52"/>
                  <a:gd name="T89" fmla="*/ 4 h 60"/>
                  <a:gd name="T90" fmla="*/ 46 w 52"/>
                  <a:gd name="T91" fmla="*/ 4 h 60"/>
                  <a:gd name="T92" fmla="*/ 48 w 52"/>
                  <a:gd name="T93" fmla="*/ 2 h 60"/>
                  <a:gd name="T94" fmla="*/ 48 w 52"/>
                  <a:gd name="T95" fmla="*/ 0 h 60"/>
                  <a:gd name="T96" fmla="*/ 50 w 52"/>
                  <a:gd name="T97" fmla="*/ 0 h 6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2"/>
                  <a:gd name="T148" fmla="*/ 0 h 60"/>
                  <a:gd name="T149" fmla="*/ 52 w 52"/>
                  <a:gd name="T150" fmla="*/ 60 h 6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2" h="60">
                    <a:moveTo>
                      <a:pt x="50" y="0"/>
                    </a:moveTo>
                    <a:lnTo>
                      <a:pt x="50" y="20"/>
                    </a:lnTo>
                    <a:lnTo>
                      <a:pt x="46" y="12"/>
                    </a:lnTo>
                    <a:lnTo>
                      <a:pt x="42" y="8"/>
                    </a:lnTo>
                    <a:lnTo>
                      <a:pt x="36" y="4"/>
                    </a:lnTo>
                    <a:lnTo>
                      <a:pt x="30" y="4"/>
                    </a:lnTo>
                    <a:lnTo>
                      <a:pt x="26" y="4"/>
                    </a:lnTo>
                    <a:lnTo>
                      <a:pt x="20" y="6"/>
                    </a:lnTo>
                    <a:lnTo>
                      <a:pt x="16" y="10"/>
                    </a:lnTo>
                    <a:lnTo>
                      <a:pt x="14" y="16"/>
                    </a:lnTo>
                    <a:lnTo>
                      <a:pt x="12" y="22"/>
                    </a:lnTo>
                    <a:lnTo>
                      <a:pt x="10" y="32"/>
                    </a:lnTo>
                    <a:lnTo>
                      <a:pt x="12" y="38"/>
                    </a:lnTo>
                    <a:lnTo>
                      <a:pt x="14" y="46"/>
                    </a:lnTo>
                    <a:lnTo>
                      <a:pt x="16" y="50"/>
                    </a:lnTo>
                    <a:lnTo>
                      <a:pt x="20" y="54"/>
                    </a:lnTo>
                    <a:lnTo>
                      <a:pt x="26" y="56"/>
                    </a:lnTo>
                    <a:lnTo>
                      <a:pt x="32" y="58"/>
                    </a:lnTo>
                    <a:lnTo>
                      <a:pt x="36" y="56"/>
                    </a:lnTo>
                    <a:lnTo>
                      <a:pt x="42" y="54"/>
                    </a:lnTo>
                    <a:lnTo>
                      <a:pt x="46" y="52"/>
                    </a:lnTo>
                    <a:lnTo>
                      <a:pt x="50" y="46"/>
                    </a:lnTo>
                    <a:lnTo>
                      <a:pt x="52" y="46"/>
                    </a:lnTo>
                    <a:lnTo>
                      <a:pt x="48" y="52"/>
                    </a:lnTo>
                    <a:lnTo>
                      <a:pt x="42" y="58"/>
                    </a:lnTo>
                    <a:lnTo>
                      <a:pt x="36" y="60"/>
                    </a:lnTo>
                    <a:lnTo>
                      <a:pt x="28" y="60"/>
                    </a:lnTo>
                    <a:lnTo>
                      <a:pt x="20" y="60"/>
                    </a:lnTo>
                    <a:lnTo>
                      <a:pt x="12" y="56"/>
                    </a:lnTo>
                    <a:lnTo>
                      <a:pt x="6" y="50"/>
                    </a:lnTo>
                    <a:lnTo>
                      <a:pt x="4" y="44"/>
                    </a:lnTo>
                    <a:lnTo>
                      <a:pt x="2" y="38"/>
                    </a:lnTo>
                    <a:lnTo>
                      <a:pt x="0" y="32"/>
                    </a:lnTo>
                    <a:lnTo>
                      <a:pt x="2" y="24"/>
                    </a:lnTo>
                    <a:lnTo>
                      <a:pt x="4" y="16"/>
                    </a:lnTo>
                    <a:lnTo>
                      <a:pt x="10" y="10"/>
                    </a:lnTo>
                    <a:lnTo>
                      <a:pt x="16" y="4"/>
                    </a:lnTo>
                    <a:lnTo>
                      <a:pt x="22" y="2"/>
                    </a:lnTo>
                    <a:lnTo>
                      <a:pt x="30" y="0"/>
                    </a:lnTo>
                    <a:lnTo>
                      <a:pt x="36" y="2"/>
                    </a:lnTo>
                    <a:lnTo>
                      <a:pt x="42" y="4"/>
                    </a:lnTo>
                    <a:lnTo>
                      <a:pt x="44" y="4"/>
                    </a:lnTo>
                    <a:lnTo>
                      <a:pt x="46" y="4"/>
                    </a:lnTo>
                    <a:lnTo>
                      <a:pt x="48" y="2"/>
                    </a:lnTo>
                    <a:lnTo>
                      <a:pt x="48" y="0"/>
                    </a:lnTo>
                    <a:lnTo>
                      <a:pt x="50" y="0"/>
                    </a:lnTo>
                    <a:close/>
                  </a:path>
                </a:pathLst>
              </a:custGeom>
              <a:solidFill>
                <a:srgbClr val="000000"/>
              </a:solidFill>
              <a:ln w="0">
                <a:solidFill>
                  <a:srgbClr val="000000"/>
                </a:solidFill>
                <a:round/>
                <a:headEnd/>
                <a:tailEnd/>
              </a:ln>
            </p:spPr>
            <p:txBody>
              <a:bodyPr/>
              <a:lstStyle/>
              <a:p>
                <a:endParaRPr lang="en-CA"/>
              </a:p>
            </p:txBody>
          </p:sp>
          <p:sp>
            <p:nvSpPr>
              <p:cNvPr id="15513" name="Freeform 413"/>
              <p:cNvSpPr>
                <a:spLocks/>
              </p:cNvSpPr>
              <p:nvPr/>
            </p:nvSpPr>
            <p:spPr bwMode="auto">
              <a:xfrm>
                <a:off x="1642" y="2676"/>
                <a:ext cx="42" cy="62"/>
              </a:xfrm>
              <a:custGeom>
                <a:avLst/>
                <a:gdLst>
                  <a:gd name="T0" fmla="*/ 14 w 42"/>
                  <a:gd name="T1" fmla="*/ 30 h 62"/>
                  <a:gd name="T2" fmla="*/ 20 w 42"/>
                  <a:gd name="T3" fmla="*/ 24 h 62"/>
                  <a:gd name="T4" fmla="*/ 26 w 42"/>
                  <a:gd name="T5" fmla="*/ 22 h 62"/>
                  <a:gd name="T6" fmla="*/ 32 w 42"/>
                  <a:gd name="T7" fmla="*/ 24 h 62"/>
                  <a:gd name="T8" fmla="*/ 36 w 42"/>
                  <a:gd name="T9" fmla="*/ 30 h 62"/>
                  <a:gd name="T10" fmla="*/ 36 w 42"/>
                  <a:gd name="T11" fmla="*/ 38 h 62"/>
                  <a:gd name="T12" fmla="*/ 36 w 42"/>
                  <a:gd name="T13" fmla="*/ 56 h 62"/>
                  <a:gd name="T14" fmla="*/ 38 w 42"/>
                  <a:gd name="T15" fmla="*/ 60 h 62"/>
                  <a:gd name="T16" fmla="*/ 40 w 42"/>
                  <a:gd name="T17" fmla="*/ 60 h 62"/>
                  <a:gd name="T18" fmla="*/ 42 w 42"/>
                  <a:gd name="T19" fmla="*/ 62 h 62"/>
                  <a:gd name="T20" fmla="*/ 24 w 42"/>
                  <a:gd name="T21" fmla="*/ 60 h 62"/>
                  <a:gd name="T22" fmla="*/ 26 w 42"/>
                  <a:gd name="T23" fmla="*/ 60 h 62"/>
                  <a:gd name="T24" fmla="*/ 28 w 42"/>
                  <a:gd name="T25" fmla="*/ 58 h 62"/>
                  <a:gd name="T26" fmla="*/ 30 w 42"/>
                  <a:gd name="T27" fmla="*/ 56 h 62"/>
                  <a:gd name="T28" fmla="*/ 30 w 42"/>
                  <a:gd name="T29" fmla="*/ 40 h 62"/>
                  <a:gd name="T30" fmla="*/ 28 w 42"/>
                  <a:gd name="T31" fmla="*/ 30 h 62"/>
                  <a:gd name="T32" fmla="*/ 26 w 42"/>
                  <a:gd name="T33" fmla="*/ 28 h 62"/>
                  <a:gd name="T34" fmla="*/ 24 w 42"/>
                  <a:gd name="T35" fmla="*/ 28 h 62"/>
                  <a:gd name="T36" fmla="*/ 18 w 42"/>
                  <a:gd name="T37" fmla="*/ 28 h 62"/>
                  <a:gd name="T38" fmla="*/ 14 w 42"/>
                  <a:gd name="T39" fmla="*/ 32 h 62"/>
                  <a:gd name="T40" fmla="*/ 14 w 42"/>
                  <a:gd name="T41" fmla="*/ 56 h 62"/>
                  <a:gd name="T42" fmla="*/ 14 w 42"/>
                  <a:gd name="T43" fmla="*/ 60 h 62"/>
                  <a:gd name="T44" fmla="*/ 16 w 42"/>
                  <a:gd name="T45" fmla="*/ 60 h 62"/>
                  <a:gd name="T46" fmla="*/ 18 w 42"/>
                  <a:gd name="T47" fmla="*/ 62 h 62"/>
                  <a:gd name="T48" fmla="*/ 0 w 42"/>
                  <a:gd name="T49" fmla="*/ 60 h 62"/>
                  <a:gd name="T50" fmla="*/ 4 w 42"/>
                  <a:gd name="T51" fmla="*/ 60 h 62"/>
                  <a:gd name="T52" fmla="*/ 6 w 42"/>
                  <a:gd name="T53" fmla="*/ 58 h 62"/>
                  <a:gd name="T54" fmla="*/ 6 w 42"/>
                  <a:gd name="T55" fmla="*/ 52 h 62"/>
                  <a:gd name="T56" fmla="*/ 6 w 42"/>
                  <a:gd name="T57" fmla="*/ 12 h 62"/>
                  <a:gd name="T58" fmla="*/ 6 w 42"/>
                  <a:gd name="T59" fmla="*/ 6 h 62"/>
                  <a:gd name="T60" fmla="*/ 4 w 42"/>
                  <a:gd name="T61" fmla="*/ 6 h 62"/>
                  <a:gd name="T62" fmla="*/ 2 w 42"/>
                  <a:gd name="T63" fmla="*/ 6 h 62"/>
                  <a:gd name="T64" fmla="*/ 0 w 42"/>
                  <a:gd name="T65" fmla="*/ 6 h 62"/>
                  <a:gd name="T66" fmla="*/ 14 w 42"/>
                  <a:gd name="T67" fmla="*/ 0 h 6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2"/>
                  <a:gd name="T103" fmla="*/ 0 h 62"/>
                  <a:gd name="T104" fmla="*/ 42 w 42"/>
                  <a:gd name="T105" fmla="*/ 62 h 6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2" h="62">
                    <a:moveTo>
                      <a:pt x="14" y="0"/>
                    </a:moveTo>
                    <a:lnTo>
                      <a:pt x="14" y="30"/>
                    </a:lnTo>
                    <a:lnTo>
                      <a:pt x="18" y="26"/>
                    </a:lnTo>
                    <a:lnTo>
                      <a:pt x="20" y="24"/>
                    </a:lnTo>
                    <a:lnTo>
                      <a:pt x="24" y="22"/>
                    </a:lnTo>
                    <a:lnTo>
                      <a:pt x="26" y="22"/>
                    </a:lnTo>
                    <a:lnTo>
                      <a:pt x="30" y="22"/>
                    </a:lnTo>
                    <a:lnTo>
                      <a:pt x="32" y="24"/>
                    </a:lnTo>
                    <a:lnTo>
                      <a:pt x="34" y="26"/>
                    </a:lnTo>
                    <a:lnTo>
                      <a:pt x="36" y="30"/>
                    </a:lnTo>
                    <a:lnTo>
                      <a:pt x="36" y="32"/>
                    </a:lnTo>
                    <a:lnTo>
                      <a:pt x="36" y="38"/>
                    </a:lnTo>
                    <a:lnTo>
                      <a:pt x="36" y="52"/>
                    </a:lnTo>
                    <a:lnTo>
                      <a:pt x="36" y="56"/>
                    </a:lnTo>
                    <a:lnTo>
                      <a:pt x="38" y="58"/>
                    </a:lnTo>
                    <a:lnTo>
                      <a:pt x="38" y="60"/>
                    </a:lnTo>
                    <a:lnTo>
                      <a:pt x="40" y="60"/>
                    </a:lnTo>
                    <a:lnTo>
                      <a:pt x="42" y="60"/>
                    </a:lnTo>
                    <a:lnTo>
                      <a:pt x="42" y="62"/>
                    </a:lnTo>
                    <a:lnTo>
                      <a:pt x="24" y="62"/>
                    </a:lnTo>
                    <a:lnTo>
                      <a:pt x="24" y="60"/>
                    </a:lnTo>
                    <a:lnTo>
                      <a:pt x="26" y="60"/>
                    </a:lnTo>
                    <a:lnTo>
                      <a:pt x="28" y="60"/>
                    </a:lnTo>
                    <a:lnTo>
                      <a:pt x="28" y="58"/>
                    </a:lnTo>
                    <a:lnTo>
                      <a:pt x="30" y="58"/>
                    </a:lnTo>
                    <a:lnTo>
                      <a:pt x="30" y="56"/>
                    </a:lnTo>
                    <a:lnTo>
                      <a:pt x="30" y="52"/>
                    </a:lnTo>
                    <a:lnTo>
                      <a:pt x="30" y="40"/>
                    </a:lnTo>
                    <a:lnTo>
                      <a:pt x="30" y="34"/>
                    </a:lnTo>
                    <a:lnTo>
                      <a:pt x="28" y="30"/>
                    </a:lnTo>
                    <a:lnTo>
                      <a:pt x="26" y="28"/>
                    </a:lnTo>
                    <a:lnTo>
                      <a:pt x="24" y="28"/>
                    </a:lnTo>
                    <a:lnTo>
                      <a:pt x="20" y="28"/>
                    </a:lnTo>
                    <a:lnTo>
                      <a:pt x="18" y="28"/>
                    </a:lnTo>
                    <a:lnTo>
                      <a:pt x="16" y="30"/>
                    </a:lnTo>
                    <a:lnTo>
                      <a:pt x="14" y="32"/>
                    </a:lnTo>
                    <a:lnTo>
                      <a:pt x="14" y="52"/>
                    </a:lnTo>
                    <a:lnTo>
                      <a:pt x="14" y="56"/>
                    </a:lnTo>
                    <a:lnTo>
                      <a:pt x="14" y="58"/>
                    </a:lnTo>
                    <a:lnTo>
                      <a:pt x="14" y="60"/>
                    </a:lnTo>
                    <a:lnTo>
                      <a:pt x="16" y="60"/>
                    </a:lnTo>
                    <a:lnTo>
                      <a:pt x="18" y="60"/>
                    </a:lnTo>
                    <a:lnTo>
                      <a:pt x="18" y="62"/>
                    </a:lnTo>
                    <a:lnTo>
                      <a:pt x="0" y="62"/>
                    </a:lnTo>
                    <a:lnTo>
                      <a:pt x="0" y="60"/>
                    </a:lnTo>
                    <a:lnTo>
                      <a:pt x="2" y="60"/>
                    </a:lnTo>
                    <a:lnTo>
                      <a:pt x="4" y="60"/>
                    </a:lnTo>
                    <a:lnTo>
                      <a:pt x="6" y="58"/>
                    </a:lnTo>
                    <a:lnTo>
                      <a:pt x="6" y="56"/>
                    </a:lnTo>
                    <a:lnTo>
                      <a:pt x="6" y="52"/>
                    </a:lnTo>
                    <a:lnTo>
                      <a:pt x="6" y="18"/>
                    </a:lnTo>
                    <a:lnTo>
                      <a:pt x="6" y="12"/>
                    </a:lnTo>
                    <a:lnTo>
                      <a:pt x="6" y="8"/>
                    </a:lnTo>
                    <a:lnTo>
                      <a:pt x="6" y="6"/>
                    </a:lnTo>
                    <a:lnTo>
                      <a:pt x="4" y="6"/>
                    </a:lnTo>
                    <a:lnTo>
                      <a:pt x="2" y="6"/>
                    </a:lnTo>
                    <a:lnTo>
                      <a:pt x="0" y="6"/>
                    </a:lnTo>
                    <a:lnTo>
                      <a:pt x="12" y="0"/>
                    </a:lnTo>
                    <a:lnTo>
                      <a:pt x="14" y="0"/>
                    </a:lnTo>
                    <a:close/>
                  </a:path>
                </a:pathLst>
              </a:custGeom>
              <a:solidFill>
                <a:srgbClr val="000000"/>
              </a:solidFill>
              <a:ln w="0">
                <a:solidFill>
                  <a:srgbClr val="000000"/>
                </a:solidFill>
                <a:round/>
                <a:headEnd/>
                <a:tailEnd/>
              </a:ln>
            </p:spPr>
            <p:txBody>
              <a:bodyPr/>
              <a:lstStyle/>
              <a:p>
                <a:endParaRPr lang="en-CA"/>
              </a:p>
            </p:txBody>
          </p:sp>
          <p:sp>
            <p:nvSpPr>
              <p:cNvPr id="15514" name="Freeform 414"/>
              <p:cNvSpPr>
                <a:spLocks noEditPoints="1"/>
              </p:cNvSpPr>
              <p:nvPr/>
            </p:nvSpPr>
            <p:spPr bwMode="auto">
              <a:xfrm>
                <a:off x="1688" y="2676"/>
                <a:ext cx="20" cy="62"/>
              </a:xfrm>
              <a:custGeom>
                <a:avLst/>
                <a:gdLst>
                  <a:gd name="T0" fmla="*/ 10 w 20"/>
                  <a:gd name="T1" fmla="*/ 0 h 62"/>
                  <a:gd name="T2" fmla="*/ 12 w 20"/>
                  <a:gd name="T3" fmla="*/ 0 h 62"/>
                  <a:gd name="T4" fmla="*/ 14 w 20"/>
                  <a:gd name="T5" fmla="*/ 2 h 62"/>
                  <a:gd name="T6" fmla="*/ 14 w 20"/>
                  <a:gd name="T7" fmla="*/ 4 h 62"/>
                  <a:gd name="T8" fmla="*/ 14 w 20"/>
                  <a:gd name="T9" fmla="*/ 6 h 62"/>
                  <a:gd name="T10" fmla="*/ 14 w 20"/>
                  <a:gd name="T11" fmla="*/ 8 h 62"/>
                  <a:gd name="T12" fmla="*/ 14 w 20"/>
                  <a:gd name="T13" fmla="*/ 10 h 62"/>
                  <a:gd name="T14" fmla="*/ 12 w 20"/>
                  <a:gd name="T15" fmla="*/ 10 h 62"/>
                  <a:gd name="T16" fmla="*/ 10 w 20"/>
                  <a:gd name="T17" fmla="*/ 10 h 62"/>
                  <a:gd name="T18" fmla="*/ 8 w 20"/>
                  <a:gd name="T19" fmla="*/ 10 h 62"/>
                  <a:gd name="T20" fmla="*/ 6 w 20"/>
                  <a:gd name="T21" fmla="*/ 10 h 62"/>
                  <a:gd name="T22" fmla="*/ 4 w 20"/>
                  <a:gd name="T23" fmla="*/ 8 h 62"/>
                  <a:gd name="T24" fmla="*/ 4 w 20"/>
                  <a:gd name="T25" fmla="*/ 6 h 62"/>
                  <a:gd name="T26" fmla="*/ 4 w 20"/>
                  <a:gd name="T27" fmla="*/ 4 h 62"/>
                  <a:gd name="T28" fmla="*/ 6 w 20"/>
                  <a:gd name="T29" fmla="*/ 2 h 62"/>
                  <a:gd name="T30" fmla="*/ 8 w 20"/>
                  <a:gd name="T31" fmla="*/ 0 h 62"/>
                  <a:gd name="T32" fmla="*/ 10 w 20"/>
                  <a:gd name="T33" fmla="*/ 0 h 62"/>
                  <a:gd name="T34" fmla="*/ 14 w 20"/>
                  <a:gd name="T35" fmla="*/ 22 h 62"/>
                  <a:gd name="T36" fmla="*/ 14 w 20"/>
                  <a:gd name="T37" fmla="*/ 52 h 62"/>
                  <a:gd name="T38" fmla="*/ 14 w 20"/>
                  <a:gd name="T39" fmla="*/ 56 h 62"/>
                  <a:gd name="T40" fmla="*/ 14 w 20"/>
                  <a:gd name="T41" fmla="*/ 58 h 62"/>
                  <a:gd name="T42" fmla="*/ 14 w 20"/>
                  <a:gd name="T43" fmla="*/ 60 h 62"/>
                  <a:gd name="T44" fmla="*/ 16 w 20"/>
                  <a:gd name="T45" fmla="*/ 60 h 62"/>
                  <a:gd name="T46" fmla="*/ 16 w 20"/>
                  <a:gd name="T47" fmla="*/ 60 h 62"/>
                  <a:gd name="T48" fmla="*/ 20 w 20"/>
                  <a:gd name="T49" fmla="*/ 60 h 62"/>
                  <a:gd name="T50" fmla="*/ 20 w 20"/>
                  <a:gd name="T51" fmla="*/ 62 h 62"/>
                  <a:gd name="T52" fmla="*/ 0 w 20"/>
                  <a:gd name="T53" fmla="*/ 62 h 62"/>
                  <a:gd name="T54" fmla="*/ 0 w 20"/>
                  <a:gd name="T55" fmla="*/ 60 h 62"/>
                  <a:gd name="T56" fmla="*/ 4 w 20"/>
                  <a:gd name="T57" fmla="*/ 60 h 62"/>
                  <a:gd name="T58" fmla="*/ 4 w 20"/>
                  <a:gd name="T59" fmla="*/ 60 h 62"/>
                  <a:gd name="T60" fmla="*/ 6 w 20"/>
                  <a:gd name="T61" fmla="*/ 60 h 62"/>
                  <a:gd name="T62" fmla="*/ 6 w 20"/>
                  <a:gd name="T63" fmla="*/ 58 h 62"/>
                  <a:gd name="T64" fmla="*/ 6 w 20"/>
                  <a:gd name="T65" fmla="*/ 56 h 62"/>
                  <a:gd name="T66" fmla="*/ 6 w 20"/>
                  <a:gd name="T67" fmla="*/ 52 h 62"/>
                  <a:gd name="T68" fmla="*/ 6 w 20"/>
                  <a:gd name="T69" fmla="*/ 38 h 62"/>
                  <a:gd name="T70" fmla="*/ 6 w 20"/>
                  <a:gd name="T71" fmla="*/ 32 h 62"/>
                  <a:gd name="T72" fmla="*/ 6 w 20"/>
                  <a:gd name="T73" fmla="*/ 30 h 62"/>
                  <a:gd name="T74" fmla="*/ 6 w 20"/>
                  <a:gd name="T75" fmla="*/ 28 h 62"/>
                  <a:gd name="T76" fmla="*/ 6 w 20"/>
                  <a:gd name="T77" fmla="*/ 26 h 62"/>
                  <a:gd name="T78" fmla="*/ 4 w 20"/>
                  <a:gd name="T79" fmla="*/ 26 h 62"/>
                  <a:gd name="T80" fmla="*/ 4 w 20"/>
                  <a:gd name="T81" fmla="*/ 26 h 62"/>
                  <a:gd name="T82" fmla="*/ 2 w 20"/>
                  <a:gd name="T83" fmla="*/ 26 h 62"/>
                  <a:gd name="T84" fmla="*/ 2 w 20"/>
                  <a:gd name="T85" fmla="*/ 28 h 62"/>
                  <a:gd name="T86" fmla="*/ 0 w 20"/>
                  <a:gd name="T87" fmla="*/ 26 h 62"/>
                  <a:gd name="T88" fmla="*/ 12 w 20"/>
                  <a:gd name="T89" fmla="*/ 22 h 62"/>
                  <a:gd name="T90" fmla="*/ 14 w 20"/>
                  <a:gd name="T91" fmla="*/ 22 h 62"/>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0"/>
                  <a:gd name="T139" fmla="*/ 0 h 62"/>
                  <a:gd name="T140" fmla="*/ 20 w 20"/>
                  <a:gd name="T141" fmla="*/ 62 h 62"/>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0" h="62">
                    <a:moveTo>
                      <a:pt x="10" y="0"/>
                    </a:moveTo>
                    <a:lnTo>
                      <a:pt x="12" y="0"/>
                    </a:lnTo>
                    <a:lnTo>
                      <a:pt x="14" y="2"/>
                    </a:lnTo>
                    <a:lnTo>
                      <a:pt x="14" y="4"/>
                    </a:lnTo>
                    <a:lnTo>
                      <a:pt x="14" y="6"/>
                    </a:lnTo>
                    <a:lnTo>
                      <a:pt x="14" y="8"/>
                    </a:lnTo>
                    <a:lnTo>
                      <a:pt x="14" y="10"/>
                    </a:lnTo>
                    <a:lnTo>
                      <a:pt x="12" y="10"/>
                    </a:lnTo>
                    <a:lnTo>
                      <a:pt x="10" y="10"/>
                    </a:lnTo>
                    <a:lnTo>
                      <a:pt x="8" y="10"/>
                    </a:lnTo>
                    <a:lnTo>
                      <a:pt x="6" y="10"/>
                    </a:lnTo>
                    <a:lnTo>
                      <a:pt x="4" y="8"/>
                    </a:lnTo>
                    <a:lnTo>
                      <a:pt x="4" y="6"/>
                    </a:lnTo>
                    <a:lnTo>
                      <a:pt x="4" y="4"/>
                    </a:lnTo>
                    <a:lnTo>
                      <a:pt x="6" y="2"/>
                    </a:lnTo>
                    <a:lnTo>
                      <a:pt x="8" y="0"/>
                    </a:lnTo>
                    <a:lnTo>
                      <a:pt x="10" y="0"/>
                    </a:lnTo>
                    <a:close/>
                    <a:moveTo>
                      <a:pt x="14" y="22"/>
                    </a:moveTo>
                    <a:lnTo>
                      <a:pt x="14" y="52"/>
                    </a:lnTo>
                    <a:lnTo>
                      <a:pt x="14" y="56"/>
                    </a:lnTo>
                    <a:lnTo>
                      <a:pt x="14" y="58"/>
                    </a:lnTo>
                    <a:lnTo>
                      <a:pt x="14" y="60"/>
                    </a:lnTo>
                    <a:lnTo>
                      <a:pt x="16" y="60"/>
                    </a:lnTo>
                    <a:lnTo>
                      <a:pt x="20" y="60"/>
                    </a:lnTo>
                    <a:lnTo>
                      <a:pt x="20" y="62"/>
                    </a:lnTo>
                    <a:lnTo>
                      <a:pt x="0" y="62"/>
                    </a:lnTo>
                    <a:lnTo>
                      <a:pt x="0" y="60"/>
                    </a:lnTo>
                    <a:lnTo>
                      <a:pt x="4" y="60"/>
                    </a:lnTo>
                    <a:lnTo>
                      <a:pt x="6" y="60"/>
                    </a:lnTo>
                    <a:lnTo>
                      <a:pt x="6" y="58"/>
                    </a:lnTo>
                    <a:lnTo>
                      <a:pt x="6" y="56"/>
                    </a:lnTo>
                    <a:lnTo>
                      <a:pt x="6" y="52"/>
                    </a:lnTo>
                    <a:lnTo>
                      <a:pt x="6" y="38"/>
                    </a:lnTo>
                    <a:lnTo>
                      <a:pt x="6" y="32"/>
                    </a:lnTo>
                    <a:lnTo>
                      <a:pt x="6" y="30"/>
                    </a:lnTo>
                    <a:lnTo>
                      <a:pt x="6" y="28"/>
                    </a:lnTo>
                    <a:lnTo>
                      <a:pt x="6" y="26"/>
                    </a:lnTo>
                    <a:lnTo>
                      <a:pt x="4" y="26"/>
                    </a:lnTo>
                    <a:lnTo>
                      <a:pt x="2" y="26"/>
                    </a:lnTo>
                    <a:lnTo>
                      <a:pt x="2" y="28"/>
                    </a:lnTo>
                    <a:lnTo>
                      <a:pt x="0" y="26"/>
                    </a:lnTo>
                    <a:lnTo>
                      <a:pt x="12" y="22"/>
                    </a:lnTo>
                    <a:lnTo>
                      <a:pt x="14" y="22"/>
                    </a:lnTo>
                    <a:close/>
                  </a:path>
                </a:pathLst>
              </a:custGeom>
              <a:solidFill>
                <a:srgbClr val="000000"/>
              </a:solidFill>
              <a:ln w="0">
                <a:solidFill>
                  <a:srgbClr val="000000"/>
                </a:solidFill>
                <a:round/>
                <a:headEnd/>
                <a:tailEnd/>
              </a:ln>
            </p:spPr>
            <p:txBody>
              <a:bodyPr/>
              <a:lstStyle/>
              <a:p>
                <a:endParaRPr lang="en-CA"/>
              </a:p>
            </p:txBody>
          </p:sp>
          <p:sp>
            <p:nvSpPr>
              <p:cNvPr id="15515" name="Freeform 415"/>
              <p:cNvSpPr>
                <a:spLocks/>
              </p:cNvSpPr>
              <p:nvPr/>
            </p:nvSpPr>
            <p:spPr bwMode="auto">
              <a:xfrm>
                <a:off x="1710" y="2698"/>
                <a:ext cx="42" cy="40"/>
              </a:xfrm>
              <a:custGeom>
                <a:avLst/>
                <a:gdLst>
                  <a:gd name="T0" fmla="*/ 14 w 42"/>
                  <a:gd name="T1" fmla="*/ 8 h 40"/>
                  <a:gd name="T2" fmla="*/ 18 w 42"/>
                  <a:gd name="T3" fmla="*/ 4 h 40"/>
                  <a:gd name="T4" fmla="*/ 22 w 42"/>
                  <a:gd name="T5" fmla="*/ 0 h 40"/>
                  <a:gd name="T6" fmla="*/ 26 w 42"/>
                  <a:gd name="T7" fmla="*/ 0 h 40"/>
                  <a:gd name="T8" fmla="*/ 30 w 42"/>
                  <a:gd name="T9" fmla="*/ 0 h 40"/>
                  <a:gd name="T10" fmla="*/ 32 w 42"/>
                  <a:gd name="T11" fmla="*/ 2 h 40"/>
                  <a:gd name="T12" fmla="*/ 34 w 42"/>
                  <a:gd name="T13" fmla="*/ 4 h 40"/>
                  <a:gd name="T14" fmla="*/ 36 w 42"/>
                  <a:gd name="T15" fmla="*/ 6 h 40"/>
                  <a:gd name="T16" fmla="*/ 38 w 42"/>
                  <a:gd name="T17" fmla="*/ 10 h 40"/>
                  <a:gd name="T18" fmla="*/ 38 w 42"/>
                  <a:gd name="T19" fmla="*/ 14 h 40"/>
                  <a:gd name="T20" fmla="*/ 38 w 42"/>
                  <a:gd name="T21" fmla="*/ 30 h 40"/>
                  <a:gd name="T22" fmla="*/ 38 w 42"/>
                  <a:gd name="T23" fmla="*/ 34 h 40"/>
                  <a:gd name="T24" fmla="*/ 38 w 42"/>
                  <a:gd name="T25" fmla="*/ 36 h 40"/>
                  <a:gd name="T26" fmla="*/ 38 w 42"/>
                  <a:gd name="T27" fmla="*/ 38 h 40"/>
                  <a:gd name="T28" fmla="*/ 40 w 42"/>
                  <a:gd name="T29" fmla="*/ 38 h 40"/>
                  <a:gd name="T30" fmla="*/ 40 w 42"/>
                  <a:gd name="T31" fmla="*/ 38 h 40"/>
                  <a:gd name="T32" fmla="*/ 42 w 42"/>
                  <a:gd name="T33" fmla="*/ 38 h 40"/>
                  <a:gd name="T34" fmla="*/ 42 w 42"/>
                  <a:gd name="T35" fmla="*/ 40 h 40"/>
                  <a:gd name="T36" fmla="*/ 24 w 42"/>
                  <a:gd name="T37" fmla="*/ 40 h 40"/>
                  <a:gd name="T38" fmla="*/ 24 w 42"/>
                  <a:gd name="T39" fmla="*/ 38 h 40"/>
                  <a:gd name="T40" fmla="*/ 26 w 42"/>
                  <a:gd name="T41" fmla="*/ 38 h 40"/>
                  <a:gd name="T42" fmla="*/ 28 w 42"/>
                  <a:gd name="T43" fmla="*/ 38 h 40"/>
                  <a:gd name="T44" fmla="*/ 28 w 42"/>
                  <a:gd name="T45" fmla="*/ 38 h 40"/>
                  <a:gd name="T46" fmla="*/ 30 w 42"/>
                  <a:gd name="T47" fmla="*/ 36 h 40"/>
                  <a:gd name="T48" fmla="*/ 30 w 42"/>
                  <a:gd name="T49" fmla="*/ 36 h 40"/>
                  <a:gd name="T50" fmla="*/ 30 w 42"/>
                  <a:gd name="T51" fmla="*/ 34 h 40"/>
                  <a:gd name="T52" fmla="*/ 30 w 42"/>
                  <a:gd name="T53" fmla="*/ 30 h 40"/>
                  <a:gd name="T54" fmla="*/ 30 w 42"/>
                  <a:gd name="T55" fmla="*/ 16 h 40"/>
                  <a:gd name="T56" fmla="*/ 30 w 42"/>
                  <a:gd name="T57" fmla="*/ 10 h 40"/>
                  <a:gd name="T58" fmla="*/ 28 w 42"/>
                  <a:gd name="T59" fmla="*/ 8 h 40"/>
                  <a:gd name="T60" fmla="*/ 26 w 42"/>
                  <a:gd name="T61" fmla="*/ 6 h 40"/>
                  <a:gd name="T62" fmla="*/ 24 w 42"/>
                  <a:gd name="T63" fmla="*/ 6 h 40"/>
                  <a:gd name="T64" fmla="*/ 18 w 42"/>
                  <a:gd name="T65" fmla="*/ 6 h 40"/>
                  <a:gd name="T66" fmla="*/ 14 w 42"/>
                  <a:gd name="T67" fmla="*/ 10 h 40"/>
                  <a:gd name="T68" fmla="*/ 14 w 42"/>
                  <a:gd name="T69" fmla="*/ 30 h 40"/>
                  <a:gd name="T70" fmla="*/ 14 w 42"/>
                  <a:gd name="T71" fmla="*/ 34 h 40"/>
                  <a:gd name="T72" fmla="*/ 14 w 42"/>
                  <a:gd name="T73" fmla="*/ 36 h 40"/>
                  <a:gd name="T74" fmla="*/ 14 w 42"/>
                  <a:gd name="T75" fmla="*/ 38 h 40"/>
                  <a:gd name="T76" fmla="*/ 16 w 42"/>
                  <a:gd name="T77" fmla="*/ 38 h 40"/>
                  <a:gd name="T78" fmla="*/ 16 w 42"/>
                  <a:gd name="T79" fmla="*/ 38 h 40"/>
                  <a:gd name="T80" fmla="*/ 20 w 42"/>
                  <a:gd name="T81" fmla="*/ 38 h 40"/>
                  <a:gd name="T82" fmla="*/ 20 w 42"/>
                  <a:gd name="T83" fmla="*/ 40 h 40"/>
                  <a:gd name="T84" fmla="*/ 0 w 42"/>
                  <a:gd name="T85" fmla="*/ 40 h 40"/>
                  <a:gd name="T86" fmla="*/ 0 w 42"/>
                  <a:gd name="T87" fmla="*/ 38 h 40"/>
                  <a:gd name="T88" fmla="*/ 2 w 42"/>
                  <a:gd name="T89" fmla="*/ 38 h 40"/>
                  <a:gd name="T90" fmla="*/ 4 w 42"/>
                  <a:gd name="T91" fmla="*/ 38 h 40"/>
                  <a:gd name="T92" fmla="*/ 6 w 42"/>
                  <a:gd name="T93" fmla="*/ 38 h 40"/>
                  <a:gd name="T94" fmla="*/ 6 w 42"/>
                  <a:gd name="T95" fmla="*/ 34 h 40"/>
                  <a:gd name="T96" fmla="*/ 6 w 42"/>
                  <a:gd name="T97" fmla="*/ 30 h 40"/>
                  <a:gd name="T98" fmla="*/ 6 w 42"/>
                  <a:gd name="T99" fmla="*/ 16 h 40"/>
                  <a:gd name="T100" fmla="*/ 6 w 42"/>
                  <a:gd name="T101" fmla="*/ 10 h 40"/>
                  <a:gd name="T102" fmla="*/ 6 w 42"/>
                  <a:gd name="T103" fmla="*/ 8 h 40"/>
                  <a:gd name="T104" fmla="*/ 6 w 42"/>
                  <a:gd name="T105" fmla="*/ 6 h 40"/>
                  <a:gd name="T106" fmla="*/ 6 w 42"/>
                  <a:gd name="T107" fmla="*/ 6 h 40"/>
                  <a:gd name="T108" fmla="*/ 4 w 42"/>
                  <a:gd name="T109" fmla="*/ 4 h 40"/>
                  <a:gd name="T110" fmla="*/ 4 w 42"/>
                  <a:gd name="T111" fmla="*/ 4 h 40"/>
                  <a:gd name="T112" fmla="*/ 2 w 42"/>
                  <a:gd name="T113" fmla="*/ 4 h 40"/>
                  <a:gd name="T114" fmla="*/ 2 w 42"/>
                  <a:gd name="T115" fmla="*/ 6 h 40"/>
                  <a:gd name="T116" fmla="*/ 0 w 42"/>
                  <a:gd name="T117" fmla="*/ 4 h 40"/>
                  <a:gd name="T118" fmla="*/ 12 w 42"/>
                  <a:gd name="T119" fmla="*/ 0 h 40"/>
                  <a:gd name="T120" fmla="*/ 14 w 42"/>
                  <a:gd name="T121" fmla="*/ 0 h 40"/>
                  <a:gd name="T122" fmla="*/ 14 w 42"/>
                  <a:gd name="T123" fmla="*/ 8 h 4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2"/>
                  <a:gd name="T187" fmla="*/ 0 h 40"/>
                  <a:gd name="T188" fmla="*/ 42 w 42"/>
                  <a:gd name="T189" fmla="*/ 40 h 40"/>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2" h="40">
                    <a:moveTo>
                      <a:pt x="14" y="8"/>
                    </a:moveTo>
                    <a:lnTo>
                      <a:pt x="18" y="4"/>
                    </a:lnTo>
                    <a:lnTo>
                      <a:pt x="22" y="0"/>
                    </a:lnTo>
                    <a:lnTo>
                      <a:pt x="26" y="0"/>
                    </a:lnTo>
                    <a:lnTo>
                      <a:pt x="30" y="0"/>
                    </a:lnTo>
                    <a:lnTo>
                      <a:pt x="32" y="2"/>
                    </a:lnTo>
                    <a:lnTo>
                      <a:pt x="34" y="4"/>
                    </a:lnTo>
                    <a:lnTo>
                      <a:pt x="36" y="6"/>
                    </a:lnTo>
                    <a:lnTo>
                      <a:pt x="38" y="10"/>
                    </a:lnTo>
                    <a:lnTo>
                      <a:pt x="38" y="14"/>
                    </a:lnTo>
                    <a:lnTo>
                      <a:pt x="38" y="30"/>
                    </a:lnTo>
                    <a:lnTo>
                      <a:pt x="38" y="34"/>
                    </a:lnTo>
                    <a:lnTo>
                      <a:pt x="38" y="36"/>
                    </a:lnTo>
                    <a:lnTo>
                      <a:pt x="38" y="38"/>
                    </a:lnTo>
                    <a:lnTo>
                      <a:pt x="40" y="38"/>
                    </a:lnTo>
                    <a:lnTo>
                      <a:pt x="42" y="38"/>
                    </a:lnTo>
                    <a:lnTo>
                      <a:pt x="42" y="40"/>
                    </a:lnTo>
                    <a:lnTo>
                      <a:pt x="24" y="40"/>
                    </a:lnTo>
                    <a:lnTo>
                      <a:pt x="24" y="38"/>
                    </a:lnTo>
                    <a:lnTo>
                      <a:pt x="26" y="38"/>
                    </a:lnTo>
                    <a:lnTo>
                      <a:pt x="28" y="38"/>
                    </a:lnTo>
                    <a:lnTo>
                      <a:pt x="30" y="36"/>
                    </a:lnTo>
                    <a:lnTo>
                      <a:pt x="30" y="34"/>
                    </a:lnTo>
                    <a:lnTo>
                      <a:pt x="30" y="30"/>
                    </a:lnTo>
                    <a:lnTo>
                      <a:pt x="30" y="16"/>
                    </a:lnTo>
                    <a:lnTo>
                      <a:pt x="30" y="10"/>
                    </a:lnTo>
                    <a:lnTo>
                      <a:pt x="28" y="8"/>
                    </a:lnTo>
                    <a:lnTo>
                      <a:pt x="26" y="6"/>
                    </a:lnTo>
                    <a:lnTo>
                      <a:pt x="24" y="6"/>
                    </a:lnTo>
                    <a:lnTo>
                      <a:pt x="18" y="6"/>
                    </a:lnTo>
                    <a:lnTo>
                      <a:pt x="14" y="10"/>
                    </a:lnTo>
                    <a:lnTo>
                      <a:pt x="14" y="30"/>
                    </a:lnTo>
                    <a:lnTo>
                      <a:pt x="14" y="34"/>
                    </a:lnTo>
                    <a:lnTo>
                      <a:pt x="14" y="36"/>
                    </a:lnTo>
                    <a:lnTo>
                      <a:pt x="14" y="38"/>
                    </a:lnTo>
                    <a:lnTo>
                      <a:pt x="16" y="38"/>
                    </a:lnTo>
                    <a:lnTo>
                      <a:pt x="20" y="38"/>
                    </a:lnTo>
                    <a:lnTo>
                      <a:pt x="20" y="40"/>
                    </a:lnTo>
                    <a:lnTo>
                      <a:pt x="0" y="40"/>
                    </a:lnTo>
                    <a:lnTo>
                      <a:pt x="0" y="38"/>
                    </a:lnTo>
                    <a:lnTo>
                      <a:pt x="2" y="38"/>
                    </a:lnTo>
                    <a:lnTo>
                      <a:pt x="4" y="38"/>
                    </a:lnTo>
                    <a:lnTo>
                      <a:pt x="6" y="38"/>
                    </a:lnTo>
                    <a:lnTo>
                      <a:pt x="6" y="34"/>
                    </a:lnTo>
                    <a:lnTo>
                      <a:pt x="6" y="30"/>
                    </a:lnTo>
                    <a:lnTo>
                      <a:pt x="6" y="16"/>
                    </a:lnTo>
                    <a:lnTo>
                      <a:pt x="6" y="10"/>
                    </a:lnTo>
                    <a:lnTo>
                      <a:pt x="6" y="8"/>
                    </a:lnTo>
                    <a:lnTo>
                      <a:pt x="6" y="6"/>
                    </a:lnTo>
                    <a:lnTo>
                      <a:pt x="4" y="4"/>
                    </a:lnTo>
                    <a:lnTo>
                      <a:pt x="2" y="4"/>
                    </a:lnTo>
                    <a:lnTo>
                      <a:pt x="2" y="6"/>
                    </a:lnTo>
                    <a:lnTo>
                      <a:pt x="0" y="4"/>
                    </a:lnTo>
                    <a:lnTo>
                      <a:pt x="12" y="0"/>
                    </a:lnTo>
                    <a:lnTo>
                      <a:pt x="14" y="0"/>
                    </a:lnTo>
                    <a:lnTo>
                      <a:pt x="14" y="8"/>
                    </a:lnTo>
                    <a:close/>
                  </a:path>
                </a:pathLst>
              </a:custGeom>
              <a:solidFill>
                <a:srgbClr val="000000"/>
              </a:solidFill>
              <a:ln w="0">
                <a:solidFill>
                  <a:srgbClr val="000000"/>
                </a:solidFill>
                <a:round/>
                <a:headEnd/>
                <a:tailEnd/>
              </a:ln>
            </p:spPr>
            <p:txBody>
              <a:bodyPr/>
              <a:lstStyle/>
              <a:p>
                <a:endParaRPr lang="en-CA"/>
              </a:p>
            </p:txBody>
          </p:sp>
          <p:sp>
            <p:nvSpPr>
              <p:cNvPr id="15516" name="Freeform 416"/>
              <p:cNvSpPr>
                <a:spLocks noEditPoints="1"/>
              </p:cNvSpPr>
              <p:nvPr/>
            </p:nvSpPr>
            <p:spPr bwMode="auto">
              <a:xfrm>
                <a:off x="1756" y="2698"/>
                <a:ext cx="34" cy="40"/>
              </a:xfrm>
              <a:custGeom>
                <a:avLst/>
                <a:gdLst>
                  <a:gd name="T0" fmla="*/ 6 w 34"/>
                  <a:gd name="T1" fmla="*/ 16 h 40"/>
                  <a:gd name="T2" fmla="*/ 8 w 34"/>
                  <a:gd name="T3" fmla="*/ 22 h 40"/>
                  <a:gd name="T4" fmla="*/ 12 w 34"/>
                  <a:gd name="T5" fmla="*/ 28 h 40"/>
                  <a:gd name="T6" fmla="*/ 16 w 34"/>
                  <a:gd name="T7" fmla="*/ 32 h 40"/>
                  <a:gd name="T8" fmla="*/ 20 w 34"/>
                  <a:gd name="T9" fmla="*/ 34 h 40"/>
                  <a:gd name="T10" fmla="*/ 24 w 34"/>
                  <a:gd name="T11" fmla="*/ 32 h 40"/>
                  <a:gd name="T12" fmla="*/ 28 w 34"/>
                  <a:gd name="T13" fmla="*/ 32 h 40"/>
                  <a:gd name="T14" fmla="*/ 30 w 34"/>
                  <a:gd name="T15" fmla="*/ 28 h 40"/>
                  <a:gd name="T16" fmla="*/ 32 w 34"/>
                  <a:gd name="T17" fmla="*/ 24 h 40"/>
                  <a:gd name="T18" fmla="*/ 34 w 34"/>
                  <a:gd name="T19" fmla="*/ 26 h 40"/>
                  <a:gd name="T20" fmla="*/ 32 w 34"/>
                  <a:gd name="T21" fmla="*/ 30 h 40"/>
                  <a:gd name="T22" fmla="*/ 28 w 34"/>
                  <a:gd name="T23" fmla="*/ 36 h 40"/>
                  <a:gd name="T24" fmla="*/ 24 w 34"/>
                  <a:gd name="T25" fmla="*/ 40 h 40"/>
                  <a:gd name="T26" fmla="*/ 18 w 34"/>
                  <a:gd name="T27" fmla="*/ 40 h 40"/>
                  <a:gd name="T28" fmla="*/ 10 w 34"/>
                  <a:gd name="T29" fmla="*/ 40 h 40"/>
                  <a:gd name="T30" fmla="*/ 6 w 34"/>
                  <a:gd name="T31" fmla="*/ 36 h 40"/>
                  <a:gd name="T32" fmla="*/ 2 w 34"/>
                  <a:gd name="T33" fmla="*/ 32 h 40"/>
                  <a:gd name="T34" fmla="*/ 0 w 34"/>
                  <a:gd name="T35" fmla="*/ 26 h 40"/>
                  <a:gd name="T36" fmla="*/ 0 w 34"/>
                  <a:gd name="T37" fmla="*/ 20 h 40"/>
                  <a:gd name="T38" fmla="*/ 0 w 34"/>
                  <a:gd name="T39" fmla="*/ 14 h 40"/>
                  <a:gd name="T40" fmla="*/ 2 w 34"/>
                  <a:gd name="T41" fmla="*/ 10 h 40"/>
                  <a:gd name="T42" fmla="*/ 6 w 34"/>
                  <a:gd name="T43" fmla="*/ 6 h 40"/>
                  <a:gd name="T44" fmla="*/ 10 w 34"/>
                  <a:gd name="T45" fmla="*/ 2 h 40"/>
                  <a:gd name="T46" fmla="*/ 14 w 34"/>
                  <a:gd name="T47" fmla="*/ 0 h 40"/>
                  <a:gd name="T48" fmla="*/ 18 w 34"/>
                  <a:gd name="T49" fmla="*/ 0 h 40"/>
                  <a:gd name="T50" fmla="*/ 24 w 34"/>
                  <a:gd name="T51" fmla="*/ 0 h 40"/>
                  <a:gd name="T52" fmla="*/ 30 w 34"/>
                  <a:gd name="T53" fmla="*/ 4 h 40"/>
                  <a:gd name="T54" fmla="*/ 32 w 34"/>
                  <a:gd name="T55" fmla="*/ 8 h 40"/>
                  <a:gd name="T56" fmla="*/ 34 w 34"/>
                  <a:gd name="T57" fmla="*/ 16 h 40"/>
                  <a:gd name="T58" fmla="*/ 6 w 34"/>
                  <a:gd name="T59" fmla="*/ 16 h 40"/>
                  <a:gd name="T60" fmla="*/ 6 w 34"/>
                  <a:gd name="T61" fmla="*/ 12 h 40"/>
                  <a:gd name="T62" fmla="*/ 24 w 34"/>
                  <a:gd name="T63" fmla="*/ 12 h 40"/>
                  <a:gd name="T64" fmla="*/ 24 w 34"/>
                  <a:gd name="T65" fmla="*/ 10 h 40"/>
                  <a:gd name="T66" fmla="*/ 24 w 34"/>
                  <a:gd name="T67" fmla="*/ 8 h 40"/>
                  <a:gd name="T68" fmla="*/ 22 w 34"/>
                  <a:gd name="T69" fmla="*/ 6 h 40"/>
                  <a:gd name="T70" fmla="*/ 20 w 34"/>
                  <a:gd name="T71" fmla="*/ 4 h 40"/>
                  <a:gd name="T72" fmla="*/ 18 w 34"/>
                  <a:gd name="T73" fmla="*/ 2 h 40"/>
                  <a:gd name="T74" fmla="*/ 16 w 34"/>
                  <a:gd name="T75" fmla="*/ 2 h 40"/>
                  <a:gd name="T76" fmla="*/ 12 w 34"/>
                  <a:gd name="T77" fmla="*/ 4 h 40"/>
                  <a:gd name="T78" fmla="*/ 10 w 34"/>
                  <a:gd name="T79" fmla="*/ 4 h 40"/>
                  <a:gd name="T80" fmla="*/ 8 w 34"/>
                  <a:gd name="T81" fmla="*/ 8 h 40"/>
                  <a:gd name="T82" fmla="*/ 6 w 34"/>
                  <a:gd name="T83" fmla="*/ 12 h 4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4"/>
                  <a:gd name="T127" fmla="*/ 0 h 40"/>
                  <a:gd name="T128" fmla="*/ 34 w 34"/>
                  <a:gd name="T129" fmla="*/ 40 h 4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4" h="40">
                    <a:moveTo>
                      <a:pt x="6" y="16"/>
                    </a:moveTo>
                    <a:lnTo>
                      <a:pt x="8" y="22"/>
                    </a:lnTo>
                    <a:lnTo>
                      <a:pt x="12" y="28"/>
                    </a:lnTo>
                    <a:lnTo>
                      <a:pt x="16" y="32"/>
                    </a:lnTo>
                    <a:lnTo>
                      <a:pt x="20" y="34"/>
                    </a:lnTo>
                    <a:lnTo>
                      <a:pt x="24" y="32"/>
                    </a:lnTo>
                    <a:lnTo>
                      <a:pt x="28" y="32"/>
                    </a:lnTo>
                    <a:lnTo>
                      <a:pt x="30" y="28"/>
                    </a:lnTo>
                    <a:lnTo>
                      <a:pt x="32" y="24"/>
                    </a:lnTo>
                    <a:lnTo>
                      <a:pt x="34" y="26"/>
                    </a:lnTo>
                    <a:lnTo>
                      <a:pt x="32" y="30"/>
                    </a:lnTo>
                    <a:lnTo>
                      <a:pt x="28" y="36"/>
                    </a:lnTo>
                    <a:lnTo>
                      <a:pt x="24" y="40"/>
                    </a:lnTo>
                    <a:lnTo>
                      <a:pt x="18" y="40"/>
                    </a:lnTo>
                    <a:lnTo>
                      <a:pt x="10" y="40"/>
                    </a:lnTo>
                    <a:lnTo>
                      <a:pt x="6" y="36"/>
                    </a:lnTo>
                    <a:lnTo>
                      <a:pt x="2" y="32"/>
                    </a:lnTo>
                    <a:lnTo>
                      <a:pt x="0" y="26"/>
                    </a:lnTo>
                    <a:lnTo>
                      <a:pt x="0" y="20"/>
                    </a:lnTo>
                    <a:lnTo>
                      <a:pt x="0" y="14"/>
                    </a:lnTo>
                    <a:lnTo>
                      <a:pt x="2" y="10"/>
                    </a:lnTo>
                    <a:lnTo>
                      <a:pt x="6" y="6"/>
                    </a:lnTo>
                    <a:lnTo>
                      <a:pt x="10" y="2"/>
                    </a:lnTo>
                    <a:lnTo>
                      <a:pt x="14" y="0"/>
                    </a:lnTo>
                    <a:lnTo>
                      <a:pt x="18" y="0"/>
                    </a:lnTo>
                    <a:lnTo>
                      <a:pt x="24" y="0"/>
                    </a:lnTo>
                    <a:lnTo>
                      <a:pt x="30" y="4"/>
                    </a:lnTo>
                    <a:lnTo>
                      <a:pt x="32" y="8"/>
                    </a:lnTo>
                    <a:lnTo>
                      <a:pt x="34" y="16"/>
                    </a:lnTo>
                    <a:lnTo>
                      <a:pt x="6" y="16"/>
                    </a:lnTo>
                    <a:close/>
                    <a:moveTo>
                      <a:pt x="6" y="12"/>
                    </a:moveTo>
                    <a:lnTo>
                      <a:pt x="24" y="12"/>
                    </a:lnTo>
                    <a:lnTo>
                      <a:pt x="24" y="10"/>
                    </a:lnTo>
                    <a:lnTo>
                      <a:pt x="24" y="8"/>
                    </a:lnTo>
                    <a:lnTo>
                      <a:pt x="22" y="6"/>
                    </a:lnTo>
                    <a:lnTo>
                      <a:pt x="20" y="4"/>
                    </a:lnTo>
                    <a:lnTo>
                      <a:pt x="18" y="2"/>
                    </a:lnTo>
                    <a:lnTo>
                      <a:pt x="16" y="2"/>
                    </a:lnTo>
                    <a:lnTo>
                      <a:pt x="12" y="4"/>
                    </a:lnTo>
                    <a:lnTo>
                      <a:pt x="10" y="4"/>
                    </a:lnTo>
                    <a:lnTo>
                      <a:pt x="8" y="8"/>
                    </a:lnTo>
                    <a:lnTo>
                      <a:pt x="6" y="12"/>
                    </a:lnTo>
                    <a:close/>
                  </a:path>
                </a:pathLst>
              </a:custGeom>
              <a:solidFill>
                <a:srgbClr val="000000"/>
              </a:solidFill>
              <a:ln w="0">
                <a:solidFill>
                  <a:srgbClr val="000000"/>
                </a:solidFill>
                <a:round/>
                <a:headEnd/>
                <a:tailEnd/>
              </a:ln>
            </p:spPr>
            <p:txBody>
              <a:bodyPr/>
              <a:lstStyle/>
              <a:p>
                <a:endParaRPr lang="en-CA"/>
              </a:p>
            </p:txBody>
          </p:sp>
          <p:sp>
            <p:nvSpPr>
              <p:cNvPr id="15517" name="Freeform 417"/>
              <p:cNvSpPr>
                <a:spLocks/>
              </p:cNvSpPr>
              <p:nvPr/>
            </p:nvSpPr>
            <p:spPr bwMode="auto">
              <a:xfrm>
                <a:off x="1798" y="2698"/>
                <a:ext cx="26" cy="40"/>
              </a:xfrm>
              <a:custGeom>
                <a:avLst/>
                <a:gdLst>
                  <a:gd name="T0" fmla="*/ 24 w 26"/>
                  <a:gd name="T1" fmla="*/ 0 h 40"/>
                  <a:gd name="T2" fmla="*/ 24 w 26"/>
                  <a:gd name="T3" fmla="*/ 14 h 40"/>
                  <a:gd name="T4" fmla="*/ 22 w 26"/>
                  <a:gd name="T5" fmla="*/ 14 h 40"/>
                  <a:gd name="T6" fmla="*/ 20 w 26"/>
                  <a:gd name="T7" fmla="*/ 8 h 40"/>
                  <a:gd name="T8" fmla="*/ 18 w 26"/>
                  <a:gd name="T9" fmla="*/ 4 h 40"/>
                  <a:gd name="T10" fmla="*/ 16 w 26"/>
                  <a:gd name="T11" fmla="*/ 2 h 40"/>
                  <a:gd name="T12" fmla="*/ 12 w 26"/>
                  <a:gd name="T13" fmla="*/ 2 h 40"/>
                  <a:gd name="T14" fmla="*/ 8 w 26"/>
                  <a:gd name="T15" fmla="*/ 2 h 40"/>
                  <a:gd name="T16" fmla="*/ 6 w 26"/>
                  <a:gd name="T17" fmla="*/ 4 h 40"/>
                  <a:gd name="T18" fmla="*/ 6 w 26"/>
                  <a:gd name="T19" fmla="*/ 6 h 40"/>
                  <a:gd name="T20" fmla="*/ 4 w 26"/>
                  <a:gd name="T21" fmla="*/ 8 h 40"/>
                  <a:gd name="T22" fmla="*/ 6 w 26"/>
                  <a:gd name="T23" fmla="*/ 10 h 40"/>
                  <a:gd name="T24" fmla="*/ 6 w 26"/>
                  <a:gd name="T25" fmla="*/ 12 h 40"/>
                  <a:gd name="T26" fmla="*/ 8 w 26"/>
                  <a:gd name="T27" fmla="*/ 14 h 40"/>
                  <a:gd name="T28" fmla="*/ 12 w 26"/>
                  <a:gd name="T29" fmla="*/ 14 h 40"/>
                  <a:gd name="T30" fmla="*/ 18 w 26"/>
                  <a:gd name="T31" fmla="*/ 18 h 40"/>
                  <a:gd name="T32" fmla="*/ 22 w 26"/>
                  <a:gd name="T33" fmla="*/ 20 h 40"/>
                  <a:gd name="T34" fmla="*/ 24 w 26"/>
                  <a:gd name="T35" fmla="*/ 24 h 40"/>
                  <a:gd name="T36" fmla="*/ 26 w 26"/>
                  <a:gd name="T37" fmla="*/ 28 h 40"/>
                  <a:gd name="T38" fmla="*/ 24 w 26"/>
                  <a:gd name="T39" fmla="*/ 34 h 40"/>
                  <a:gd name="T40" fmla="*/ 22 w 26"/>
                  <a:gd name="T41" fmla="*/ 38 h 40"/>
                  <a:gd name="T42" fmla="*/ 18 w 26"/>
                  <a:gd name="T43" fmla="*/ 40 h 40"/>
                  <a:gd name="T44" fmla="*/ 12 w 26"/>
                  <a:gd name="T45" fmla="*/ 40 h 40"/>
                  <a:gd name="T46" fmla="*/ 8 w 26"/>
                  <a:gd name="T47" fmla="*/ 40 h 40"/>
                  <a:gd name="T48" fmla="*/ 4 w 26"/>
                  <a:gd name="T49" fmla="*/ 40 h 40"/>
                  <a:gd name="T50" fmla="*/ 2 w 26"/>
                  <a:gd name="T51" fmla="*/ 38 h 40"/>
                  <a:gd name="T52" fmla="*/ 2 w 26"/>
                  <a:gd name="T53" fmla="*/ 38 h 40"/>
                  <a:gd name="T54" fmla="*/ 2 w 26"/>
                  <a:gd name="T55" fmla="*/ 40 h 40"/>
                  <a:gd name="T56" fmla="*/ 0 w 26"/>
                  <a:gd name="T57" fmla="*/ 40 h 40"/>
                  <a:gd name="T58" fmla="*/ 0 w 26"/>
                  <a:gd name="T59" fmla="*/ 40 h 40"/>
                  <a:gd name="T60" fmla="*/ 0 w 26"/>
                  <a:gd name="T61" fmla="*/ 26 h 40"/>
                  <a:gd name="T62" fmla="*/ 0 w 26"/>
                  <a:gd name="T63" fmla="*/ 26 h 40"/>
                  <a:gd name="T64" fmla="*/ 2 w 26"/>
                  <a:gd name="T65" fmla="*/ 32 h 40"/>
                  <a:gd name="T66" fmla="*/ 6 w 26"/>
                  <a:gd name="T67" fmla="*/ 36 h 40"/>
                  <a:gd name="T68" fmla="*/ 8 w 26"/>
                  <a:gd name="T69" fmla="*/ 38 h 40"/>
                  <a:gd name="T70" fmla="*/ 12 w 26"/>
                  <a:gd name="T71" fmla="*/ 38 h 40"/>
                  <a:gd name="T72" fmla="*/ 16 w 26"/>
                  <a:gd name="T73" fmla="*/ 38 h 40"/>
                  <a:gd name="T74" fmla="*/ 18 w 26"/>
                  <a:gd name="T75" fmla="*/ 36 h 40"/>
                  <a:gd name="T76" fmla="*/ 20 w 26"/>
                  <a:gd name="T77" fmla="*/ 34 h 40"/>
                  <a:gd name="T78" fmla="*/ 20 w 26"/>
                  <a:gd name="T79" fmla="*/ 32 h 40"/>
                  <a:gd name="T80" fmla="*/ 20 w 26"/>
                  <a:gd name="T81" fmla="*/ 30 h 40"/>
                  <a:gd name="T82" fmla="*/ 18 w 26"/>
                  <a:gd name="T83" fmla="*/ 28 h 40"/>
                  <a:gd name="T84" fmla="*/ 14 w 26"/>
                  <a:gd name="T85" fmla="*/ 24 h 40"/>
                  <a:gd name="T86" fmla="*/ 10 w 26"/>
                  <a:gd name="T87" fmla="*/ 22 h 40"/>
                  <a:gd name="T88" fmla="*/ 4 w 26"/>
                  <a:gd name="T89" fmla="*/ 20 h 40"/>
                  <a:gd name="T90" fmla="*/ 2 w 26"/>
                  <a:gd name="T91" fmla="*/ 16 h 40"/>
                  <a:gd name="T92" fmla="*/ 0 w 26"/>
                  <a:gd name="T93" fmla="*/ 14 h 40"/>
                  <a:gd name="T94" fmla="*/ 0 w 26"/>
                  <a:gd name="T95" fmla="*/ 10 h 40"/>
                  <a:gd name="T96" fmla="*/ 0 w 26"/>
                  <a:gd name="T97" fmla="*/ 6 h 40"/>
                  <a:gd name="T98" fmla="*/ 2 w 26"/>
                  <a:gd name="T99" fmla="*/ 2 h 40"/>
                  <a:gd name="T100" fmla="*/ 6 w 26"/>
                  <a:gd name="T101" fmla="*/ 0 h 40"/>
                  <a:gd name="T102" fmla="*/ 12 w 26"/>
                  <a:gd name="T103" fmla="*/ 0 h 40"/>
                  <a:gd name="T104" fmla="*/ 14 w 26"/>
                  <a:gd name="T105" fmla="*/ 0 h 40"/>
                  <a:gd name="T106" fmla="*/ 18 w 26"/>
                  <a:gd name="T107" fmla="*/ 0 h 40"/>
                  <a:gd name="T108" fmla="*/ 20 w 26"/>
                  <a:gd name="T109" fmla="*/ 2 h 40"/>
                  <a:gd name="T110" fmla="*/ 20 w 26"/>
                  <a:gd name="T111" fmla="*/ 2 h 40"/>
                  <a:gd name="T112" fmla="*/ 20 w 26"/>
                  <a:gd name="T113" fmla="*/ 2 h 40"/>
                  <a:gd name="T114" fmla="*/ 22 w 26"/>
                  <a:gd name="T115" fmla="*/ 2 h 40"/>
                  <a:gd name="T116" fmla="*/ 22 w 26"/>
                  <a:gd name="T117" fmla="*/ 0 h 40"/>
                  <a:gd name="T118" fmla="*/ 22 w 26"/>
                  <a:gd name="T119" fmla="*/ 0 h 40"/>
                  <a:gd name="T120" fmla="*/ 24 w 26"/>
                  <a:gd name="T121" fmla="*/ 0 h 4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6"/>
                  <a:gd name="T184" fmla="*/ 0 h 40"/>
                  <a:gd name="T185" fmla="*/ 26 w 26"/>
                  <a:gd name="T186" fmla="*/ 40 h 40"/>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6" h="40">
                    <a:moveTo>
                      <a:pt x="24" y="0"/>
                    </a:moveTo>
                    <a:lnTo>
                      <a:pt x="24" y="14"/>
                    </a:lnTo>
                    <a:lnTo>
                      <a:pt x="22" y="14"/>
                    </a:lnTo>
                    <a:lnTo>
                      <a:pt x="20" y="8"/>
                    </a:lnTo>
                    <a:lnTo>
                      <a:pt x="18" y="4"/>
                    </a:lnTo>
                    <a:lnTo>
                      <a:pt x="16" y="2"/>
                    </a:lnTo>
                    <a:lnTo>
                      <a:pt x="12" y="2"/>
                    </a:lnTo>
                    <a:lnTo>
                      <a:pt x="8" y="2"/>
                    </a:lnTo>
                    <a:lnTo>
                      <a:pt x="6" y="4"/>
                    </a:lnTo>
                    <a:lnTo>
                      <a:pt x="6" y="6"/>
                    </a:lnTo>
                    <a:lnTo>
                      <a:pt x="4" y="8"/>
                    </a:lnTo>
                    <a:lnTo>
                      <a:pt x="6" y="10"/>
                    </a:lnTo>
                    <a:lnTo>
                      <a:pt x="6" y="12"/>
                    </a:lnTo>
                    <a:lnTo>
                      <a:pt x="8" y="14"/>
                    </a:lnTo>
                    <a:lnTo>
                      <a:pt x="12" y="14"/>
                    </a:lnTo>
                    <a:lnTo>
                      <a:pt x="18" y="18"/>
                    </a:lnTo>
                    <a:lnTo>
                      <a:pt x="22" y="20"/>
                    </a:lnTo>
                    <a:lnTo>
                      <a:pt x="24" y="24"/>
                    </a:lnTo>
                    <a:lnTo>
                      <a:pt x="26" y="28"/>
                    </a:lnTo>
                    <a:lnTo>
                      <a:pt x="24" y="34"/>
                    </a:lnTo>
                    <a:lnTo>
                      <a:pt x="22" y="38"/>
                    </a:lnTo>
                    <a:lnTo>
                      <a:pt x="18" y="40"/>
                    </a:lnTo>
                    <a:lnTo>
                      <a:pt x="12" y="40"/>
                    </a:lnTo>
                    <a:lnTo>
                      <a:pt x="8" y="40"/>
                    </a:lnTo>
                    <a:lnTo>
                      <a:pt x="4" y="40"/>
                    </a:lnTo>
                    <a:lnTo>
                      <a:pt x="2" y="38"/>
                    </a:lnTo>
                    <a:lnTo>
                      <a:pt x="2" y="40"/>
                    </a:lnTo>
                    <a:lnTo>
                      <a:pt x="0" y="40"/>
                    </a:lnTo>
                    <a:lnTo>
                      <a:pt x="0" y="26"/>
                    </a:lnTo>
                    <a:lnTo>
                      <a:pt x="2" y="32"/>
                    </a:lnTo>
                    <a:lnTo>
                      <a:pt x="6" y="36"/>
                    </a:lnTo>
                    <a:lnTo>
                      <a:pt x="8" y="38"/>
                    </a:lnTo>
                    <a:lnTo>
                      <a:pt x="12" y="38"/>
                    </a:lnTo>
                    <a:lnTo>
                      <a:pt x="16" y="38"/>
                    </a:lnTo>
                    <a:lnTo>
                      <a:pt x="18" y="36"/>
                    </a:lnTo>
                    <a:lnTo>
                      <a:pt x="20" y="34"/>
                    </a:lnTo>
                    <a:lnTo>
                      <a:pt x="20" y="32"/>
                    </a:lnTo>
                    <a:lnTo>
                      <a:pt x="20" y="30"/>
                    </a:lnTo>
                    <a:lnTo>
                      <a:pt x="18" y="28"/>
                    </a:lnTo>
                    <a:lnTo>
                      <a:pt x="14" y="24"/>
                    </a:lnTo>
                    <a:lnTo>
                      <a:pt x="10" y="22"/>
                    </a:lnTo>
                    <a:lnTo>
                      <a:pt x="4" y="20"/>
                    </a:lnTo>
                    <a:lnTo>
                      <a:pt x="2" y="16"/>
                    </a:lnTo>
                    <a:lnTo>
                      <a:pt x="0" y="14"/>
                    </a:lnTo>
                    <a:lnTo>
                      <a:pt x="0" y="10"/>
                    </a:lnTo>
                    <a:lnTo>
                      <a:pt x="0" y="6"/>
                    </a:lnTo>
                    <a:lnTo>
                      <a:pt x="2" y="2"/>
                    </a:lnTo>
                    <a:lnTo>
                      <a:pt x="6" y="0"/>
                    </a:lnTo>
                    <a:lnTo>
                      <a:pt x="12" y="0"/>
                    </a:lnTo>
                    <a:lnTo>
                      <a:pt x="14" y="0"/>
                    </a:lnTo>
                    <a:lnTo>
                      <a:pt x="18" y="0"/>
                    </a:lnTo>
                    <a:lnTo>
                      <a:pt x="20" y="2"/>
                    </a:lnTo>
                    <a:lnTo>
                      <a:pt x="22" y="2"/>
                    </a:lnTo>
                    <a:lnTo>
                      <a:pt x="22" y="0"/>
                    </a:lnTo>
                    <a:lnTo>
                      <a:pt x="24" y="0"/>
                    </a:lnTo>
                    <a:close/>
                  </a:path>
                </a:pathLst>
              </a:custGeom>
              <a:solidFill>
                <a:srgbClr val="000000"/>
              </a:solidFill>
              <a:ln w="0">
                <a:solidFill>
                  <a:srgbClr val="000000"/>
                </a:solidFill>
                <a:round/>
                <a:headEnd/>
                <a:tailEnd/>
              </a:ln>
            </p:spPr>
            <p:txBody>
              <a:bodyPr/>
              <a:lstStyle/>
              <a:p>
                <a:endParaRPr lang="en-CA"/>
              </a:p>
            </p:txBody>
          </p:sp>
          <p:sp>
            <p:nvSpPr>
              <p:cNvPr id="15518" name="Freeform 418"/>
              <p:cNvSpPr>
                <a:spLocks noEditPoints="1"/>
              </p:cNvSpPr>
              <p:nvPr/>
            </p:nvSpPr>
            <p:spPr bwMode="auto">
              <a:xfrm>
                <a:off x="1830" y="2698"/>
                <a:ext cx="32" cy="40"/>
              </a:xfrm>
              <a:custGeom>
                <a:avLst/>
                <a:gdLst>
                  <a:gd name="T0" fmla="*/ 6 w 32"/>
                  <a:gd name="T1" fmla="*/ 16 h 40"/>
                  <a:gd name="T2" fmla="*/ 6 w 32"/>
                  <a:gd name="T3" fmla="*/ 22 h 40"/>
                  <a:gd name="T4" fmla="*/ 10 w 32"/>
                  <a:gd name="T5" fmla="*/ 28 h 40"/>
                  <a:gd name="T6" fmla="*/ 14 w 32"/>
                  <a:gd name="T7" fmla="*/ 32 h 40"/>
                  <a:gd name="T8" fmla="*/ 20 w 32"/>
                  <a:gd name="T9" fmla="*/ 34 h 40"/>
                  <a:gd name="T10" fmla="*/ 24 w 32"/>
                  <a:gd name="T11" fmla="*/ 32 h 40"/>
                  <a:gd name="T12" fmla="*/ 26 w 32"/>
                  <a:gd name="T13" fmla="*/ 32 h 40"/>
                  <a:gd name="T14" fmla="*/ 30 w 32"/>
                  <a:gd name="T15" fmla="*/ 28 h 40"/>
                  <a:gd name="T16" fmla="*/ 32 w 32"/>
                  <a:gd name="T17" fmla="*/ 24 h 40"/>
                  <a:gd name="T18" fmla="*/ 32 w 32"/>
                  <a:gd name="T19" fmla="*/ 26 h 40"/>
                  <a:gd name="T20" fmla="*/ 30 w 32"/>
                  <a:gd name="T21" fmla="*/ 30 h 40"/>
                  <a:gd name="T22" fmla="*/ 28 w 32"/>
                  <a:gd name="T23" fmla="*/ 36 h 40"/>
                  <a:gd name="T24" fmla="*/ 22 w 32"/>
                  <a:gd name="T25" fmla="*/ 40 h 40"/>
                  <a:gd name="T26" fmla="*/ 16 w 32"/>
                  <a:gd name="T27" fmla="*/ 40 h 40"/>
                  <a:gd name="T28" fmla="*/ 10 w 32"/>
                  <a:gd name="T29" fmla="*/ 40 h 40"/>
                  <a:gd name="T30" fmla="*/ 4 w 32"/>
                  <a:gd name="T31" fmla="*/ 36 h 40"/>
                  <a:gd name="T32" fmla="*/ 2 w 32"/>
                  <a:gd name="T33" fmla="*/ 32 h 40"/>
                  <a:gd name="T34" fmla="*/ 0 w 32"/>
                  <a:gd name="T35" fmla="*/ 26 h 40"/>
                  <a:gd name="T36" fmla="*/ 0 w 32"/>
                  <a:gd name="T37" fmla="*/ 20 h 40"/>
                  <a:gd name="T38" fmla="*/ 0 w 32"/>
                  <a:gd name="T39" fmla="*/ 14 h 40"/>
                  <a:gd name="T40" fmla="*/ 2 w 32"/>
                  <a:gd name="T41" fmla="*/ 10 h 40"/>
                  <a:gd name="T42" fmla="*/ 4 w 32"/>
                  <a:gd name="T43" fmla="*/ 6 h 40"/>
                  <a:gd name="T44" fmla="*/ 8 w 32"/>
                  <a:gd name="T45" fmla="*/ 2 h 40"/>
                  <a:gd name="T46" fmla="*/ 12 w 32"/>
                  <a:gd name="T47" fmla="*/ 0 h 40"/>
                  <a:gd name="T48" fmla="*/ 18 w 32"/>
                  <a:gd name="T49" fmla="*/ 0 h 40"/>
                  <a:gd name="T50" fmla="*/ 24 w 32"/>
                  <a:gd name="T51" fmla="*/ 0 h 40"/>
                  <a:gd name="T52" fmla="*/ 28 w 32"/>
                  <a:gd name="T53" fmla="*/ 4 h 40"/>
                  <a:gd name="T54" fmla="*/ 32 w 32"/>
                  <a:gd name="T55" fmla="*/ 8 h 40"/>
                  <a:gd name="T56" fmla="*/ 32 w 32"/>
                  <a:gd name="T57" fmla="*/ 16 h 40"/>
                  <a:gd name="T58" fmla="*/ 6 w 32"/>
                  <a:gd name="T59" fmla="*/ 16 h 40"/>
                  <a:gd name="T60" fmla="*/ 6 w 32"/>
                  <a:gd name="T61" fmla="*/ 12 h 40"/>
                  <a:gd name="T62" fmla="*/ 24 w 32"/>
                  <a:gd name="T63" fmla="*/ 12 h 40"/>
                  <a:gd name="T64" fmla="*/ 22 w 32"/>
                  <a:gd name="T65" fmla="*/ 10 h 40"/>
                  <a:gd name="T66" fmla="*/ 22 w 32"/>
                  <a:gd name="T67" fmla="*/ 8 h 40"/>
                  <a:gd name="T68" fmla="*/ 22 w 32"/>
                  <a:gd name="T69" fmla="*/ 6 h 40"/>
                  <a:gd name="T70" fmla="*/ 20 w 32"/>
                  <a:gd name="T71" fmla="*/ 4 h 40"/>
                  <a:gd name="T72" fmla="*/ 18 w 32"/>
                  <a:gd name="T73" fmla="*/ 2 h 40"/>
                  <a:gd name="T74" fmla="*/ 14 w 32"/>
                  <a:gd name="T75" fmla="*/ 2 h 40"/>
                  <a:gd name="T76" fmla="*/ 12 w 32"/>
                  <a:gd name="T77" fmla="*/ 4 h 40"/>
                  <a:gd name="T78" fmla="*/ 8 w 32"/>
                  <a:gd name="T79" fmla="*/ 4 h 40"/>
                  <a:gd name="T80" fmla="*/ 6 w 32"/>
                  <a:gd name="T81" fmla="*/ 8 h 40"/>
                  <a:gd name="T82" fmla="*/ 6 w 32"/>
                  <a:gd name="T83" fmla="*/ 12 h 4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2"/>
                  <a:gd name="T127" fmla="*/ 0 h 40"/>
                  <a:gd name="T128" fmla="*/ 32 w 32"/>
                  <a:gd name="T129" fmla="*/ 40 h 4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2" h="40">
                    <a:moveTo>
                      <a:pt x="6" y="16"/>
                    </a:moveTo>
                    <a:lnTo>
                      <a:pt x="6" y="22"/>
                    </a:lnTo>
                    <a:lnTo>
                      <a:pt x="10" y="28"/>
                    </a:lnTo>
                    <a:lnTo>
                      <a:pt x="14" y="32"/>
                    </a:lnTo>
                    <a:lnTo>
                      <a:pt x="20" y="34"/>
                    </a:lnTo>
                    <a:lnTo>
                      <a:pt x="24" y="32"/>
                    </a:lnTo>
                    <a:lnTo>
                      <a:pt x="26" y="32"/>
                    </a:lnTo>
                    <a:lnTo>
                      <a:pt x="30" y="28"/>
                    </a:lnTo>
                    <a:lnTo>
                      <a:pt x="32" y="24"/>
                    </a:lnTo>
                    <a:lnTo>
                      <a:pt x="32" y="26"/>
                    </a:lnTo>
                    <a:lnTo>
                      <a:pt x="30" y="30"/>
                    </a:lnTo>
                    <a:lnTo>
                      <a:pt x="28" y="36"/>
                    </a:lnTo>
                    <a:lnTo>
                      <a:pt x="22" y="40"/>
                    </a:lnTo>
                    <a:lnTo>
                      <a:pt x="16" y="40"/>
                    </a:lnTo>
                    <a:lnTo>
                      <a:pt x="10" y="40"/>
                    </a:lnTo>
                    <a:lnTo>
                      <a:pt x="4" y="36"/>
                    </a:lnTo>
                    <a:lnTo>
                      <a:pt x="2" y="32"/>
                    </a:lnTo>
                    <a:lnTo>
                      <a:pt x="0" y="26"/>
                    </a:lnTo>
                    <a:lnTo>
                      <a:pt x="0" y="20"/>
                    </a:lnTo>
                    <a:lnTo>
                      <a:pt x="0" y="14"/>
                    </a:lnTo>
                    <a:lnTo>
                      <a:pt x="2" y="10"/>
                    </a:lnTo>
                    <a:lnTo>
                      <a:pt x="4" y="6"/>
                    </a:lnTo>
                    <a:lnTo>
                      <a:pt x="8" y="2"/>
                    </a:lnTo>
                    <a:lnTo>
                      <a:pt x="12" y="0"/>
                    </a:lnTo>
                    <a:lnTo>
                      <a:pt x="18" y="0"/>
                    </a:lnTo>
                    <a:lnTo>
                      <a:pt x="24" y="0"/>
                    </a:lnTo>
                    <a:lnTo>
                      <a:pt x="28" y="4"/>
                    </a:lnTo>
                    <a:lnTo>
                      <a:pt x="32" y="8"/>
                    </a:lnTo>
                    <a:lnTo>
                      <a:pt x="32" y="16"/>
                    </a:lnTo>
                    <a:lnTo>
                      <a:pt x="6" y="16"/>
                    </a:lnTo>
                    <a:close/>
                    <a:moveTo>
                      <a:pt x="6" y="12"/>
                    </a:moveTo>
                    <a:lnTo>
                      <a:pt x="24" y="12"/>
                    </a:lnTo>
                    <a:lnTo>
                      <a:pt x="22" y="10"/>
                    </a:lnTo>
                    <a:lnTo>
                      <a:pt x="22" y="8"/>
                    </a:lnTo>
                    <a:lnTo>
                      <a:pt x="22" y="6"/>
                    </a:lnTo>
                    <a:lnTo>
                      <a:pt x="20" y="4"/>
                    </a:lnTo>
                    <a:lnTo>
                      <a:pt x="18" y="2"/>
                    </a:lnTo>
                    <a:lnTo>
                      <a:pt x="14" y="2"/>
                    </a:lnTo>
                    <a:lnTo>
                      <a:pt x="12" y="4"/>
                    </a:lnTo>
                    <a:lnTo>
                      <a:pt x="8" y="4"/>
                    </a:lnTo>
                    <a:lnTo>
                      <a:pt x="6" y="8"/>
                    </a:lnTo>
                    <a:lnTo>
                      <a:pt x="6" y="12"/>
                    </a:lnTo>
                    <a:close/>
                  </a:path>
                </a:pathLst>
              </a:custGeom>
              <a:solidFill>
                <a:srgbClr val="000000"/>
              </a:solidFill>
              <a:ln w="0">
                <a:solidFill>
                  <a:srgbClr val="000000"/>
                </a:solidFill>
                <a:round/>
                <a:headEnd/>
                <a:tailEnd/>
              </a:ln>
            </p:spPr>
            <p:txBody>
              <a:bodyPr/>
              <a:lstStyle/>
              <a:p>
                <a:endParaRPr lang="en-CA"/>
              </a:p>
            </p:txBody>
          </p:sp>
          <p:sp>
            <p:nvSpPr>
              <p:cNvPr id="15519" name="Rectangle 419"/>
              <p:cNvSpPr>
                <a:spLocks noChangeArrowheads="1"/>
              </p:cNvSpPr>
              <p:nvPr/>
            </p:nvSpPr>
            <p:spPr bwMode="auto">
              <a:xfrm>
                <a:off x="1888" y="2664"/>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520" name="Rectangle 420"/>
              <p:cNvSpPr>
                <a:spLocks noChangeArrowheads="1"/>
              </p:cNvSpPr>
              <p:nvPr/>
            </p:nvSpPr>
            <p:spPr bwMode="auto">
              <a:xfrm>
                <a:off x="1904" y="2664"/>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521" name="Freeform 421"/>
              <p:cNvSpPr>
                <a:spLocks/>
              </p:cNvSpPr>
              <p:nvPr/>
            </p:nvSpPr>
            <p:spPr bwMode="auto">
              <a:xfrm>
                <a:off x="2048" y="2678"/>
                <a:ext cx="38" cy="60"/>
              </a:xfrm>
              <a:custGeom>
                <a:avLst/>
                <a:gdLst>
                  <a:gd name="T0" fmla="*/ 38 w 38"/>
                  <a:gd name="T1" fmla="*/ 48 h 60"/>
                  <a:gd name="T2" fmla="*/ 34 w 38"/>
                  <a:gd name="T3" fmla="*/ 60 h 60"/>
                  <a:gd name="T4" fmla="*/ 0 w 38"/>
                  <a:gd name="T5" fmla="*/ 60 h 60"/>
                  <a:gd name="T6" fmla="*/ 0 w 38"/>
                  <a:gd name="T7" fmla="*/ 58 h 60"/>
                  <a:gd name="T8" fmla="*/ 10 w 38"/>
                  <a:gd name="T9" fmla="*/ 50 h 60"/>
                  <a:gd name="T10" fmla="*/ 16 w 38"/>
                  <a:gd name="T11" fmla="*/ 42 h 60"/>
                  <a:gd name="T12" fmla="*/ 22 w 38"/>
                  <a:gd name="T13" fmla="*/ 36 h 60"/>
                  <a:gd name="T14" fmla="*/ 26 w 38"/>
                  <a:gd name="T15" fmla="*/ 28 h 60"/>
                  <a:gd name="T16" fmla="*/ 28 w 38"/>
                  <a:gd name="T17" fmla="*/ 20 h 60"/>
                  <a:gd name="T18" fmla="*/ 26 w 38"/>
                  <a:gd name="T19" fmla="*/ 14 h 60"/>
                  <a:gd name="T20" fmla="*/ 24 w 38"/>
                  <a:gd name="T21" fmla="*/ 10 h 60"/>
                  <a:gd name="T22" fmla="*/ 20 w 38"/>
                  <a:gd name="T23" fmla="*/ 8 h 60"/>
                  <a:gd name="T24" fmla="*/ 16 w 38"/>
                  <a:gd name="T25" fmla="*/ 6 h 60"/>
                  <a:gd name="T26" fmla="*/ 12 w 38"/>
                  <a:gd name="T27" fmla="*/ 8 h 60"/>
                  <a:gd name="T28" fmla="*/ 8 w 38"/>
                  <a:gd name="T29" fmla="*/ 10 h 60"/>
                  <a:gd name="T30" fmla="*/ 4 w 38"/>
                  <a:gd name="T31" fmla="*/ 12 h 60"/>
                  <a:gd name="T32" fmla="*/ 2 w 38"/>
                  <a:gd name="T33" fmla="*/ 16 h 60"/>
                  <a:gd name="T34" fmla="*/ 2 w 38"/>
                  <a:gd name="T35" fmla="*/ 16 h 60"/>
                  <a:gd name="T36" fmla="*/ 4 w 38"/>
                  <a:gd name="T37" fmla="*/ 10 h 60"/>
                  <a:gd name="T38" fmla="*/ 6 w 38"/>
                  <a:gd name="T39" fmla="*/ 4 h 60"/>
                  <a:gd name="T40" fmla="*/ 12 w 38"/>
                  <a:gd name="T41" fmla="*/ 2 h 60"/>
                  <a:gd name="T42" fmla="*/ 18 w 38"/>
                  <a:gd name="T43" fmla="*/ 0 h 60"/>
                  <a:gd name="T44" fmla="*/ 24 w 38"/>
                  <a:gd name="T45" fmla="*/ 2 h 60"/>
                  <a:gd name="T46" fmla="*/ 30 w 38"/>
                  <a:gd name="T47" fmla="*/ 6 h 60"/>
                  <a:gd name="T48" fmla="*/ 34 w 38"/>
                  <a:gd name="T49" fmla="*/ 10 h 60"/>
                  <a:gd name="T50" fmla="*/ 34 w 38"/>
                  <a:gd name="T51" fmla="*/ 16 h 60"/>
                  <a:gd name="T52" fmla="*/ 34 w 38"/>
                  <a:gd name="T53" fmla="*/ 20 h 60"/>
                  <a:gd name="T54" fmla="*/ 32 w 38"/>
                  <a:gd name="T55" fmla="*/ 24 h 60"/>
                  <a:gd name="T56" fmla="*/ 28 w 38"/>
                  <a:gd name="T57" fmla="*/ 32 h 60"/>
                  <a:gd name="T58" fmla="*/ 22 w 38"/>
                  <a:gd name="T59" fmla="*/ 40 h 60"/>
                  <a:gd name="T60" fmla="*/ 16 w 38"/>
                  <a:gd name="T61" fmla="*/ 46 h 60"/>
                  <a:gd name="T62" fmla="*/ 12 w 38"/>
                  <a:gd name="T63" fmla="*/ 50 h 60"/>
                  <a:gd name="T64" fmla="*/ 8 w 38"/>
                  <a:gd name="T65" fmla="*/ 54 h 60"/>
                  <a:gd name="T66" fmla="*/ 24 w 38"/>
                  <a:gd name="T67" fmla="*/ 54 h 60"/>
                  <a:gd name="T68" fmla="*/ 28 w 38"/>
                  <a:gd name="T69" fmla="*/ 54 h 60"/>
                  <a:gd name="T70" fmla="*/ 30 w 38"/>
                  <a:gd name="T71" fmla="*/ 54 h 60"/>
                  <a:gd name="T72" fmla="*/ 32 w 38"/>
                  <a:gd name="T73" fmla="*/ 52 h 60"/>
                  <a:gd name="T74" fmla="*/ 34 w 38"/>
                  <a:gd name="T75" fmla="*/ 52 h 60"/>
                  <a:gd name="T76" fmla="*/ 36 w 38"/>
                  <a:gd name="T77" fmla="*/ 50 h 60"/>
                  <a:gd name="T78" fmla="*/ 36 w 38"/>
                  <a:gd name="T79" fmla="*/ 48 h 60"/>
                  <a:gd name="T80" fmla="*/ 38 w 38"/>
                  <a:gd name="T81" fmla="*/ 48 h 6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8"/>
                  <a:gd name="T124" fmla="*/ 0 h 60"/>
                  <a:gd name="T125" fmla="*/ 38 w 38"/>
                  <a:gd name="T126" fmla="*/ 60 h 6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8" h="60">
                    <a:moveTo>
                      <a:pt x="38" y="48"/>
                    </a:moveTo>
                    <a:lnTo>
                      <a:pt x="34" y="60"/>
                    </a:lnTo>
                    <a:lnTo>
                      <a:pt x="0" y="60"/>
                    </a:lnTo>
                    <a:lnTo>
                      <a:pt x="0" y="58"/>
                    </a:lnTo>
                    <a:lnTo>
                      <a:pt x="10" y="50"/>
                    </a:lnTo>
                    <a:lnTo>
                      <a:pt x="16" y="42"/>
                    </a:lnTo>
                    <a:lnTo>
                      <a:pt x="22" y="36"/>
                    </a:lnTo>
                    <a:lnTo>
                      <a:pt x="26" y="28"/>
                    </a:lnTo>
                    <a:lnTo>
                      <a:pt x="28" y="20"/>
                    </a:lnTo>
                    <a:lnTo>
                      <a:pt x="26" y="14"/>
                    </a:lnTo>
                    <a:lnTo>
                      <a:pt x="24" y="10"/>
                    </a:lnTo>
                    <a:lnTo>
                      <a:pt x="20" y="8"/>
                    </a:lnTo>
                    <a:lnTo>
                      <a:pt x="16" y="6"/>
                    </a:lnTo>
                    <a:lnTo>
                      <a:pt x="12" y="8"/>
                    </a:lnTo>
                    <a:lnTo>
                      <a:pt x="8" y="10"/>
                    </a:lnTo>
                    <a:lnTo>
                      <a:pt x="4" y="12"/>
                    </a:lnTo>
                    <a:lnTo>
                      <a:pt x="2" y="16"/>
                    </a:lnTo>
                    <a:lnTo>
                      <a:pt x="4" y="10"/>
                    </a:lnTo>
                    <a:lnTo>
                      <a:pt x="6" y="4"/>
                    </a:lnTo>
                    <a:lnTo>
                      <a:pt x="12" y="2"/>
                    </a:lnTo>
                    <a:lnTo>
                      <a:pt x="18" y="0"/>
                    </a:lnTo>
                    <a:lnTo>
                      <a:pt x="24" y="2"/>
                    </a:lnTo>
                    <a:lnTo>
                      <a:pt x="30" y="6"/>
                    </a:lnTo>
                    <a:lnTo>
                      <a:pt x="34" y="10"/>
                    </a:lnTo>
                    <a:lnTo>
                      <a:pt x="34" y="16"/>
                    </a:lnTo>
                    <a:lnTo>
                      <a:pt x="34" y="20"/>
                    </a:lnTo>
                    <a:lnTo>
                      <a:pt x="32" y="24"/>
                    </a:lnTo>
                    <a:lnTo>
                      <a:pt x="28" y="32"/>
                    </a:lnTo>
                    <a:lnTo>
                      <a:pt x="22" y="40"/>
                    </a:lnTo>
                    <a:lnTo>
                      <a:pt x="16" y="46"/>
                    </a:lnTo>
                    <a:lnTo>
                      <a:pt x="12" y="50"/>
                    </a:lnTo>
                    <a:lnTo>
                      <a:pt x="8" y="54"/>
                    </a:lnTo>
                    <a:lnTo>
                      <a:pt x="24" y="54"/>
                    </a:lnTo>
                    <a:lnTo>
                      <a:pt x="28" y="54"/>
                    </a:lnTo>
                    <a:lnTo>
                      <a:pt x="30" y="54"/>
                    </a:lnTo>
                    <a:lnTo>
                      <a:pt x="32" y="52"/>
                    </a:lnTo>
                    <a:lnTo>
                      <a:pt x="34" y="52"/>
                    </a:lnTo>
                    <a:lnTo>
                      <a:pt x="36" y="50"/>
                    </a:lnTo>
                    <a:lnTo>
                      <a:pt x="36" y="48"/>
                    </a:lnTo>
                    <a:lnTo>
                      <a:pt x="38" y="48"/>
                    </a:lnTo>
                    <a:close/>
                  </a:path>
                </a:pathLst>
              </a:custGeom>
              <a:solidFill>
                <a:srgbClr val="000000"/>
              </a:solidFill>
              <a:ln w="0">
                <a:solidFill>
                  <a:srgbClr val="000000"/>
                </a:solidFill>
                <a:round/>
                <a:headEnd/>
                <a:tailEnd/>
              </a:ln>
            </p:spPr>
            <p:txBody>
              <a:bodyPr/>
              <a:lstStyle/>
              <a:p>
                <a:endParaRPr lang="en-CA"/>
              </a:p>
            </p:txBody>
          </p:sp>
          <p:sp>
            <p:nvSpPr>
              <p:cNvPr id="15522" name="Rectangle 422"/>
              <p:cNvSpPr>
                <a:spLocks noChangeArrowheads="1"/>
              </p:cNvSpPr>
              <p:nvPr/>
            </p:nvSpPr>
            <p:spPr bwMode="auto">
              <a:xfrm>
                <a:off x="2152" y="2664"/>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523" name="Freeform 423"/>
              <p:cNvSpPr>
                <a:spLocks noEditPoints="1"/>
              </p:cNvSpPr>
              <p:nvPr/>
            </p:nvSpPr>
            <p:spPr bwMode="auto">
              <a:xfrm>
                <a:off x="2302" y="2678"/>
                <a:ext cx="36" cy="60"/>
              </a:xfrm>
              <a:custGeom>
                <a:avLst/>
                <a:gdLst>
                  <a:gd name="T0" fmla="*/ 0 w 36"/>
                  <a:gd name="T1" fmla="*/ 30 h 60"/>
                  <a:gd name="T2" fmla="*/ 0 w 36"/>
                  <a:gd name="T3" fmla="*/ 22 h 60"/>
                  <a:gd name="T4" fmla="*/ 2 w 36"/>
                  <a:gd name="T5" fmla="*/ 14 h 60"/>
                  <a:gd name="T6" fmla="*/ 6 w 36"/>
                  <a:gd name="T7" fmla="*/ 8 h 60"/>
                  <a:gd name="T8" fmla="*/ 10 w 36"/>
                  <a:gd name="T9" fmla="*/ 4 h 60"/>
                  <a:gd name="T10" fmla="*/ 14 w 36"/>
                  <a:gd name="T11" fmla="*/ 2 h 60"/>
                  <a:gd name="T12" fmla="*/ 18 w 36"/>
                  <a:gd name="T13" fmla="*/ 0 h 60"/>
                  <a:gd name="T14" fmla="*/ 22 w 36"/>
                  <a:gd name="T15" fmla="*/ 2 h 60"/>
                  <a:gd name="T16" fmla="*/ 26 w 36"/>
                  <a:gd name="T17" fmla="*/ 4 h 60"/>
                  <a:gd name="T18" fmla="*/ 30 w 36"/>
                  <a:gd name="T19" fmla="*/ 8 h 60"/>
                  <a:gd name="T20" fmla="*/ 32 w 36"/>
                  <a:gd name="T21" fmla="*/ 14 h 60"/>
                  <a:gd name="T22" fmla="*/ 34 w 36"/>
                  <a:gd name="T23" fmla="*/ 22 h 60"/>
                  <a:gd name="T24" fmla="*/ 36 w 36"/>
                  <a:gd name="T25" fmla="*/ 30 h 60"/>
                  <a:gd name="T26" fmla="*/ 34 w 36"/>
                  <a:gd name="T27" fmla="*/ 40 h 60"/>
                  <a:gd name="T28" fmla="*/ 32 w 36"/>
                  <a:gd name="T29" fmla="*/ 48 h 60"/>
                  <a:gd name="T30" fmla="*/ 30 w 36"/>
                  <a:gd name="T31" fmla="*/ 54 h 60"/>
                  <a:gd name="T32" fmla="*/ 26 w 36"/>
                  <a:gd name="T33" fmla="*/ 58 h 60"/>
                  <a:gd name="T34" fmla="*/ 22 w 36"/>
                  <a:gd name="T35" fmla="*/ 60 h 60"/>
                  <a:gd name="T36" fmla="*/ 18 w 36"/>
                  <a:gd name="T37" fmla="*/ 60 h 60"/>
                  <a:gd name="T38" fmla="*/ 12 w 36"/>
                  <a:gd name="T39" fmla="*/ 60 h 60"/>
                  <a:gd name="T40" fmla="*/ 8 w 36"/>
                  <a:gd name="T41" fmla="*/ 56 h 60"/>
                  <a:gd name="T42" fmla="*/ 4 w 36"/>
                  <a:gd name="T43" fmla="*/ 50 h 60"/>
                  <a:gd name="T44" fmla="*/ 0 w 36"/>
                  <a:gd name="T45" fmla="*/ 42 h 60"/>
                  <a:gd name="T46" fmla="*/ 0 w 36"/>
                  <a:gd name="T47" fmla="*/ 30 h 60"/>
                  <a:gd name="T48" fmla="*/ 8 w 36"/>
                  <a:gd name="T49" fmla="*/ 32 h 60"/>
                  <a:gd name="T50" fmla="*/ 8 w 36"/>
                  <a:gd name="T51" fmla="*/ 42 h 60"/>
                  <a:gd name="T52" fmla="*/ 10 w 36"/>
                  <a:gd name="T53" fmla="*/ 52 h 60"/>
                  <a:gd name="T54" fmla="*/ 12 w 36"/>
                  <a:gd name="T55" fmla="*/ 56 h 60"/>
                  <a:gd name="T56" fmla="*/ 14 w 36"/>
                  <a:gd name="T57" fmla="*/ 58 h 60"/>
                  <a:gd name="T58" fmla="*/ 18 w 36"/>
                  <a:gd name="T59" fmla="*/ 58 h 60"/>
                  <a:gd name="T60" fmla="*/ 20 w 36"/>
                  <a:gd name="T61" fmla="*/ 58 h 60"/>
                  <a:gd name="T62" fmla="*/ 22 w 36"/>
                  <a:gd name="T63" fmla="*/ 56 h 60"/>
                  <a:gd name="T64" fmla="*/ 24 w 36"/>
                  <a:gd name="T65" fmla="*/ 54 h 60"/>
                  <a:gd name="T66" fmla="*/ 26 w 36"/>
                  <a:gd name="T67" fmla="*/ 48 h 60"/>
                  <a:gd name="T68" fmla="*/ 28 w 36"/>
                  <a:gd name="T69" fmla="*/ 40 h 60"/>
                  <a:gd name="T70" fmla="*/ 28 w 36"/>
                  <a:gd name="T71" fmla="*/ 28 h 60"/>
                  <a:gd name="T72" fmla="*/ 26 w 36"/>
                  <a:gd name="T73" fmla="*/ 20 h 60"/>
                  <a:gd name="T74" fmla="*/ 26 w 36"/>
                  <a:gd name="T75" fmla="*/ 12 h 60"/>
                  <a:gd name="T76" fmla="*/ 24 w 36"/>
                  <a:gd name="T77" fmla="*/ 8 h 60"/>
                  <a:gd name="T78" fmla="*/ 22 w 36"/>
                  <a:gd name="T79" fmla="*/ 4 h 60"/>
                  <a:gd name="T80" fmla="*/ 20 w 36"/>
                  <a:gd name="T81" fmla="*/ 4 h 60"/>
                  <a:gd name="T82" fmla="*/ 18 w 36"/>
                  <a:gd name="T83" fmla="*/ 4 h 60"/>
                  <a:gd name="T84" fmla="*/ 14 w 36"/>
                  <a:gd name="T85" fmla="*/ 4 h 60"/>
                  <a:gd name="T86" fmla="*/ 12 w 36"/>
                  <a:gd name="T87" fmla="*/ 6 h 60"/>
                  <a:gd name="T88" fmla="*/ 10 w 36"/>
                  <a:gd name="T89" fmla="*/ 10 h 60"/>
                  <a:gd name="T90" fmla="*/ 8 w 36"/>
                  <a:gd name="T91" fmla="*/ 16 h 60"/>
                  <a:gd name="T92" fmla="*/ 8 w 36"/>
                  <a:gd name="T93" fmla="*/ 24 h 60"/>
                  <a:gd name="T94" fmla="*/ 8 w 36"/>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0" y="22"/>
                    </a:lnTo>
                    <a:lnTo>
                      <a:pt x="2" y="14"/>
                    </a:lnTo>
                    <a:lnTo>
                      <a:pt x="6" y="8"/>
                    </a:lnTo>
                    <a:lnTo>
                      <a:pt x="10" y="4"/>
                    </a:lnTo>
                    <a:lnTo>
                      <a:pt x="14" y="2"/>
                    </a:lnTo>
                    <a:lnTo>
                      <a:pt x="18" y="0"/>
                    </a:lnTo>
                    <a:lnTo>
                      <a:pt x="22" y="2"/>
                    </a:lnTo>
                    <a:lnTo>
                      <a:pt x="26" y="4"/>
                    </a:lnTo>
                    <a:lnTo>
                      <a:pt x="30" y="8"/>
                    </a:lnTo>
                    <a:lnTo>
                      <a:pt x="32" y="14"/>
                    </a:lnTo>
                    <a:lnTo>
                      <a:pt x="34" y="22"/>
                    </a:lnTo>
                    <a:lnTo>
                      <a:pt x="36" y="30"/>
                    </a:lnTo>
                    <a:lnTo>
                      <a:pt x="34" y="40"/>
                    </a:lnTo>
                    <a:lnTo>
                      <a:pt x="32" y="48"/>
                    </a:lnTo>
                    <a:lnTo>
                      <a:pt x="30" y="54"/>
                    </a:lnTo>
                    <a:lnTo>
                      <a:pt x="26" y="58"/>
                    </a:lnTo>
                    <a:lnTo>
                      <a:pt x="22" y="60"/>
                    </a:lnTo>
                    <a:lnTo>
                      <a:pt x="18" y="60"/>
                    </a:lnTo>
                    <a:lnTo>
                      <a:pt x="12" y="60"/>
                    </a:lnTo>
                    <a:lnTo>
                      <a:pt x="8" y="56"/>
                    </a:lnTo>
                    <a:lnTo>
                      <a:pt x="4" y="50"/>
                    </a:lnTo>
                    <a:lnTo>
                      <a:pt x="0" y="42"/>
                    </a:lnTo>
                    <a:lnTo>
                      <a:pt x="0" y="30"/>
                    </a:lnTo>
                    <a:close/>
                    <a:moveTo>
                      <a:pt x="8" y="32"/>
                    </a:moveTo>
                    <a:lnTo>
                      <a:pt x="8" y="42"/>
                    </a:lnTo>
                    <a:lnTo>
                      <a:pt x="10" y="52"/>
                    </a:lnTo>
                    <a:lnTo>
                      <a:pt x="12" y="56"/>
                    </a:lnTo>
                    <a:lnTo>
                      <a:pt x="14" y="58"/>
                    </a:lnTo>
                    <a:lnTo>
                      <a:pt x="18" y="58"/>
                    </a:lnTo>
                    <a:lnTo>
                      <a:pt x="20" y="58"/>
                    </a:lnTo>
                    <a:lnTo>
                      <a:pt x="22" y="56"/>
                    </a:lnTo>
                    <a:lnTo>
                      <a:pt x="24" y="54"/>
                    </a:lnTo>
                    <a:lnTo>
                      <a:pt x="26" y="48"/>
                    </a:lnTo>
                    <a:lnTo>
                      <a:pt x="28" y="40"/>
                    </a:lnTo>
                    <a:lnTo>
                      <a:pt x="28" y="28"/>
                    </a:lnTo>
                    <a:lnTo>
                      <a:pt x="26" y="20"/>
                    </a:lnTo>
                    <a:lnTo>
                      <a:pt x="26" y="12"/>
                    </a:lnTo>
                    <a:lnTo>
                      <a:pt x="24" y="8"/>
                    </a:lnTo>
                    <a:lnTo>
                      <a:pt x="22" y="4"/>
                    </a:lnTo>
                    <a:lnTo>
                      <a:pt x="20" y="4"/>
                    </a:lnTo>
                    <a:lnTo>
                      <a:pt x="18" y="4"/>
                    </a:lnTo>
                    <a:lnTo>
                      <a:pt x="14" y="4"/>
                    </a:lnTo>
                    <a:lnTo>
                      <a:pt x="12" y="6"/>
                    </a:lnTo>
                    <a:lnTo>
                      <a:pt x="10" y="10"/>
                    </a:lnTo>
                    <a:lnTo>
                      <a:pt x="8" y="16"/>
                    </a:lnTo>
                    <a:lnTo>
                      <a:pt x="8" y="24"/>
                    </a:lnTo>
                    <a:lnTo>
                      <a:pt x="8" y="32"/>
                    </a:lnTo>
                    <a:close/>
                  </a:path>
                </a:pathLst>
              </a:custGeom>
              <a:solidFill>
                <a:srgbClr val="000000"/>
              </a:solidFill>
              <a:ln w="0">
                <a:solidFill>
                  <a:srgbClr val="000000"/>
                </a:solidFill>
                <a:round/>
                <a:headEnd/>
                <a:tailEnd/>
              </a:ln>
            </p:spPr>
            <p:txBody>
              <a:bodyPr/>
              <a:lstStyle/>
              <a:p>
                <a:endParaRPr lang="en-CA"/>
              </a:p>
            </p:txBody>
          </p:sp>
          <p:sp>
            <p:nvSpPr>
              <p:cNvPr id="15524" name="Rectangle 424"/>
              <p:cNvSpPr>
                <a:spLocks noChangeArrowheads="1"/>
              </p:cNvSpPr>
              <p:nvPr/>
            </p:nvSpPr>
            <p:spPr bwMode="auto">
              <a:xfrm>
                <a:off x="2496" y="2664"/>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525" name="Freeform 425"/>
              <p:cNvSpPr>
                <a:spLocks noEditPoints="1"/>
              </p:cNvSpPr>
              <p:nvPr/>
            </p:nvSpPr>
            <p:spPr bwMode="auto">
              <a:xfrm>
                <a:off x="2638" y="2678"/>
                <a:ext cx="38" cy="60"/>
              </a:xfrm>
              <a:custGeom>
                <a:avLst/>
                <a:gdLst>
                  <a:gd name="T0" fmla="*/ 0 w 38"/>
                  <a:gd name="T1" fmla="*/ 30 h 60"/>
                  <a:gd name="T2" fmla="*/ 2 w 38"/>
                  <a:gd name="T3" fmla="*/ 22 h 60"/>
                  <a:gd name="T4" fmla="*/ 4 w 38"/>
                  <a:gd name="T5" fmla="*/ 14 h 60"/>
                  <a:gd name="T6" fmla="*/ 8 w 38"/>
                  <a:gd name="T7" fmla="*/ 8 h 60"/>
                  <a:gd name="T8" fmla="*/ 12 w 38"/>
                  <a:gd name="T9" fmla="*/ 4 h 60"/>
                  <a:gd name="T10" fmla="*/ 16 w 38"/>
                  <a:gd name="T11" fmla="*/ 2 h 60"/>
                  <a:gd name="T12" fmla="*/ 20 w 38"/>
                  <a:gd name="T13" fmla="*/ 0 h 60"/>
                  <a:gd name="T14" fmla="*/ 24 w 38"/>
                  <a:gd name="T15" fmla="*/ 2 h 60"/>
                  <a:gd name="T16" fmla="*/ 28 w 38"/>
                  <a:gd name="T17" fmla="*/ 4 h 60"/>
                  <a:gd name="T18" fmla="*/ 30 w 38"/>
                  <a:gd name="T19" fmla="*/ 8 h 60"/>
                  <a:gd name="T20" fmla="*/ 34 w 38"/>
                  <a:gd name="T21" fmla="*/ 14 h 60"/>
                  <a:gd name="T22" fmla="*/ 36 w 38"/>
                  <a:gd name="T23" fmla="*/ 22 h 60"/>
                  <a:gd name="T24" fmla="*/ 38 w 38"/>
                  <a:gd name="T25" fmla="*/ 30 h 60"/>
                  <a:gd name="T26" fmla="*/ 36 w 38"/>
                  <a:gd name="T27" fmla="*/ 40 h 60"/>
                  <a:gd name="T28" fmla="*/ 34 w 38"/>
                  <a:gd name="T29" fmla="*/ 48 h 60"/>
                  <a:gd name="T30" fmla="*/ 32 w 38"/>
                  <a:gd name="T31" fmla="*/ 54 h 60"/>
                  <a:gd name="T32" fmla="*/ 28 w 38"/>
                  <a:gd name="T33" fmla="*/ 58 h 60"/>
                  <a:gd name="T34" fmla="*/ 22 w 38"/>
                  <a:gd name="T35" fmla="*/ 60 h 60"/>
                  <a:gd name="T36" fmla="*/ 18 w 38"/>
                  <a:gd name="T37" fmla="*/ 60 h 60"/>
                  <a:gd name="T38" fmla="*/ 14 w 38"/>
                  <a:gd name="T39" fmla="*/ 60 h 60"/>
                  <a:gd name="T40" fmla="*/ 10 w 38"/>
                  <a:gd name="T41" fmla="*/ 56 h 60"/>
                  <a:gd name="T42" fmla="*/ 6 w 38"/>
                  <a:gd name="T43" fmla="*/ 50 h 60"/>
                  <a:gd name="T44" fmla="*/ 2 w 38"/>
                  <a:gd name="T45" fmla="*/ 42 h 60"/>
                  <a:gd name="T46" fmla="*/ 0 w 38"/>
                  <a:gd name="T47" fmla="*/ 30 h 60"/>
                  <a:gd name="T48" fmla="*/ 8 w 38"/>
                  <a:gd name="T49" fmla="*/ 32 h 60"/>
                  <a:gd name="T50" fmla="*/ 10 w 38"/>
                  <a:gd name="T51" fmla="*/ 42 h 60"/>
                  <a:gd name="T52" fmla="*/ 12 w 38"/>
                  <a:gd name="T53" fmla="*/ 52 h 60"/>
                  <a:gd name="T54" fmla="*/ 14 w 38"/>
                  <a:gd name="T55" fmla="*/ 56 h 60"/>
                  <a:gd name="T56" fmla="*/ 16 w 38"/>
                  <a:gd name="T57" fmla="*/ 58 h 60"/>
                  <a:gd name="T58" fmla="*/ 18 w 38"/>
                  <a:gd name="T59" fmla="*/ 58 h 60"/>
                  <a:gd name="T60" fmla="*/ 22 w 38"/>
                  <a:gd name="T61" fmla="*/ 58 h 60"/>
                  <a:gd name="T62" fmla="*/ 24 w 38"/>
                  <a:gd name="T63" fmla="*/ 56 h 60"/>
                  <a:gd name="T64" fmla="*/ 26 w 38"/>
                  <a:gd name="T65" fmla="*/ 54 h 60"/>
                  <a:gd name="T66" fmla="*/ 28 w 38"/>
                  <a:gd name="T67" fmla="*/ 48 h 60"/>
                  <a:gd name="T68" fmla="*/ 28 w 38"/>
                  <a:gd name="T69" fmla="*/ 40 h 60"/>
                  <a:gd name="T70" fmla="*/ 30 w 38"/>
                  <a:gd name="T71" fmla="*/ 28 h 60"/>
                  <a:gd name="T72" fmla="*/ 28 w 38"/>
                  <a:gd name="T73" fmla="*/ 20 h 60"/>
                  <a:gd name="T74" fmla="*/ 28 w 38"/>
                  <a:gd name="T75" fmla="*/ 12 h 60"/>
                  <a:gd name="T76" fmla="*/ 26 w 38"/>
                  <a:gd name="T77" fmla="*/ 8 h 60"/>
                  <a:gd name="T78" fmla="*/ 24 w 38"/>
                  <a:gd name="T79" fmla="*/ 4 h 60"/>
                  <a:gd name="T80" fmla="*/ 22 w 38"/>
                  <a:gd name="T81" fmla="*/ 4 h 60"/>
                  <a:gd name="T82" fmla="*/ 20 w 38"/>
                  <a:gd name="T83" fmla="*/ 4 h 60"/>
                  <a:gd name="T84" fmla="*/ 16 w 38"/>
                  <a:gd name="T85" fmla="*/ 4 h 60"/>
                  <a:gd name="T86" fmla="*/ 14 w 38"/>
                  <a:gd name="T87" fmla="*/ 6 h 60"/>
                  <a:gd name="T88" fmla="*/ 12 w 38"/>
                  <a:gd name="T89" fmla="*/ 10 h 60"/>
                  <a:gd name="T90" fmla="*/ 10 w 38"/>
                  <a:gd name="T91" fmla="*/ 16 h 60"/>
                  <a:gd name="T92" fmla="*/ 10 w 38"/>
                  <a:gd name="T93" fmla="*/ 24 h 60"/>
                  <a:gd name="T94" fmla="*/ 8 w 38"/>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8"/>
                  <a:gd name="T145" fmla="*/ 0 h 60"/>
                  <a:gd name="T146" fmla="*/ 38 w 38"/>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8" h="60">
                    <a:moveTo>
                      <a:pt x="0" y="30"/>
                    </a:moveTo>
                    <a:lnTo>
                      <a:pt x="2" y="22"/>
                    </a:lnTo>
                    <a:lnTo>
                      <a:pt x="4" y="14"/>
                    </a:lnTo>
                    <a:lnTo>
                      <a:pt x="8" y="8"/>
                    </a:lnTo>
                    <a:lnTo>
                      <a:pt x="12" y="4"/>
                    </a:lnTo>
                    <a:lnTo>
                      <a:pt x="16" y="2"/>
                    </a:lnTo>
                    <a:lnTo>
                      <a:pt x="20" y="0"/>
                    </a:lnTo>
                    <a:lnTo>
                      <a:pt x="24" y="2"/>
                    </a:lnTo>
                    <a:lnTo>
                      <a:pt x="28" y="4"/>
                    </a:lnTo>
                    <a:lnTo>
                      <a:pt x="30" y="8"/>
                    </a:lnTo>
                    <a:lnTo>
                      <a:pt x="34" y="14"/>
                    </a:lnTo>
                    <a:lnTo>
                      <a:pt x="36" y="22"/>
                    </a:lnTo>
                    <a:lnTo>
                      <a:pt x="38" y="30"/>
                    </a:lnTo>
                    <a:lnTo>
                      <a:pt x="36" y="40"/>
                    </a:lnTo>
                    <a:lnTo>
                      <a:pt x="34" y="48"/>
                    </a:lnTo>
                    <a:lnTo>
                      <a:pt x="32" y="54"/>
                    </a:lnTo>
                    <a:lnTo>
                      <a:pt x="28" y="58"/>
                    </a:lnTo>
                    <a:lnTo>
                      <a:pt x="22" y="60"/>
                    </a:lnTo>
                    <a:lnTo>
                      <a:pt x="18" y="60"/>
                    </a:lnTo>
                    <a:lnTo>
                      <a:pt x="14" y="60"/>
                    </a:lnTo>
                    <a:lnTo>
                      <a:pt x="10" y="56"/>
                    </a:lnTo>
                    <a:lnTo>
                      <a:pt x="6" y="50"/>
                    </a:lnTo>
                    <a:lnTo>
                      <a:pt x="2" y="42"/>
                    </a:lnTo>
                    <a:lnTo>
                      <a:pt x="0" y="30"/>
                    </a:lnTo>
                    <a:close/>
                    <a:moveTo>
                      <a:pt x="8" y="32"/>
                    </a:moveTo>
                    <a:lnTo>
                      <a:pt x="10" y="42"/>
                    </a:lnTo>
                    <a:lnTo>
                      <a:pt x="12" y="52"/>
                    </a:lnTo>
                    <a:lnTo>
                      <a:pt x="14" y="56"/>
                    </a:lnTo>
                    <a:lnTo>
                      <a:pt x="16" y="58"/>
                    </a:lnTo>
                    <a:lnTo>
                      <a:pt x="18" y="58"/>
                    </a:lnTo>
                    <a:lnTo>
                      <a:pt x="22" y="58"/>
                    </a:lnTo>
                    <a:lnTo>
                      <a:pt x="24" y="56"/>
                    </a:lnTo>
                    <a:lnTo>
                      <a:pt x="26" y="54"/>
                    </a:lnTo>
                    <a:lnTo>
                      <a:pt x="28" y="48"/>
                    </a:lnTo>
                    <a:lnTo>
                      <a:pt x="28" y="40"/>
                    </a:lnTo>
                    <a:lnTo>
                      <a:pt x="30" y="28"/>
                    </a:lnTo>
                    <a:lnTo>
                      <a:pt x="28" y="20"/>
                    </a:lnTo>
                    <a:lnTo>
                      <a:pt x="28" y="12"/>
                    </a:lnTo>
                    <a:lnTo>
                      <a:pt x="26" y="8"/>
                    </a:lnTo>
                    <a:lnTo>
                      <a:pt x="24" y="4"/>
                    </a:lnTo>
                    <a:lnTo>
                      <a:pt x="22" y="4"/>
                    </a:lnTo>
                    <a:lnTo>
                      <a:pt x="20" y="4"/>
                    </a:lnTo>
                    <a:lnTo>
                      <a:pt x="16" y="4"/>
                    </a:lnTo>
                    <a:lnTo>
                      <a:pt x="14" y="6"/>
                    </a:lnTo>
                    <a:lnTo>
                      <a:pt x="12" y="10"/>
                    </a:lnTo>
                    <a:lnTo>
                      <a:pt x="10" y="16"/>
                    </a:lnTo>
                    <a:lnTo>
                      <a:pt x="10" y="24"/>
                    </a:lnTo>
                    <a:lnTo>
                      <a:pt x="8" y="32"/>
                    </a:lnTo>
                    <a:close/>
                  </a:path>
                </a:pathLst>
              </a:custGeom>
              <a:solidFill>
                <a:srgbClr val="000000"/>
              </a:solidFill>
              <a:ln w="0">
                <a:solidFill>
                  <a:srgbClr val="000000"/>
                </a:solidFill>
                <a:round/>
                <a:headEnd/>
                <a:tailEnd/>
              </a:ln>
            </p:spPr>
            <p:txBody>
              <a:bodyPr/>
              <a:lstStyle/>
              <a:p>
                <a:endParaRPr lang="en-CA"/>
              </a:p>
            </p:txBody>
          </p:sp>
          <p:sp>
            <p:nvSpPr>
              <p:cNvPr id="15526" name="Rectangle 426"/>
              <p:cNvSpPr>
                <a:spLocks noChangeArrowheads="1"/>
              </p:cNvSpPr>
              <p:nvPr/>
            </p:nvSpPr>
            <p:spPr bwMode="auto">
              <a:xfrm>
                <a:off x="2784" y="2664"/>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527" name="Freeform 427"/>
              <p:cNvSpPr>
                <a:spLocks noEditPoints="1"/>
              </p:cNvSpPr>
              <p:nvPr/>
            </p:nvSpPr>
            <p:spPr bwMode="auto">
              <a:xfrm>
                <a:off x="2934" y="2678"/>
                <a:ext cx="36" cy="60"/>
              </a:xfrm>
              <a:custGeom>
                <a:avLst/>
                <a:gdLst>
                  <a:gd name="T0" fmla="*/ 0 w 36"/>
                  <a:gd name="T1" fmla="*/ 30 h 60"/>
                  <a:gd name="T2" fmla="*/ 0 w 36"/>
                  <a:gd name="T3" fmla="*/ 22 h 60"/>
                  <a:gd name="T4" fmla="*/ 2 w 36"/>
                  <a:gd name="T5" fmla="*/ 14 h 60"/>
                  <a:gd name="T6" fmla="*/ 6 w 36"/>
                  <a:gd name="T7" fmla="*/ 8 h 60"/>
                  <a:gd name="T8" fmla="*/ 10 w 36"/>
                  <a:gd name="T9" fmla="*/ 4 h 60"/>
                  <a:gd name="T10" fmla="*/ 14 w 36"/>
                  <a:gd name="T11" fmla="*/ 2 h 60"/>
                  <a:gd name="T12" fmla="*/ 18 w 36"/>
                  <a:gd name="T13" fmla="*/ 0 h 60"/>
                  <a:gd name="T14" fmla="*/ 22 w 36"/>
                  <a:gd name="T15" fmla="*/ 2 h 60"/>
                  <a:gd name="T16" fmla="*/ 26 w 36"/>
                  <a:gd name="T17" fmla="*/ 4 h 60"/>
                  <a:gd name="T18" fmla="*/ 30 w 36"/>
                  <a:gd name="T19" fmla="*/ 8 h 60"/>
                  <a:gd name="T20" fmla="*/ 32 w 36"/>
                  <a:gd name="T21" fmla="*/ 14 h 60"/>
                  <a:gd name="T22" fmla="*/ 34 w 36"/>
                  <a:gd name="T23" fmla="*/ 22 h 60"/>
                  <a:gd name="T24" fmla="*/ 36 w 36"/>
                  <a:gd name="T25" fmla="*/ 30 h 60"/>
                  <a:gd name="T26" fmla="*/ 34 w 36"/>
                  <a:gd name="T27" fmla="*/ 40 h 60"/>
                  <a:gd name="T28" fmla="*/ 32 w 36"/>
                  <a:gd name="T29" fmla="*/ 48 h 60"/>
                  <a:gd name="T30" fmla="*/ 30 w 36"/>
                  <a:gd name="T31" fmla="*/ 54 h 60"/>
                  <a:gd name="T32" fmla="*/ 26 w 36"/>
                  <a:gd name="T33" fmla="*/ 58 h 60"/>
                  <a:gd name="T34" fmla="*/ 22 w 36"/>
                  <a:gd name="T35" fmla="*/ 60 h 60"/>
                  <a:gd name="T36" fmla="*/ 18 w 36"/>
                  <a:gd name="T37" fmla="*/ 60 h 60"/>
                  <a:gd name="T38" fmla="*/ 12 w 36"/>
                  <a:gd name="T39" fmla="*/ 60 h 60"/>
                  <a:gd name="T40" fmla="*/ 8 w 36"/>
                  <a:gd name="T41" fmla="*/ 56 h 60"/>
                  <a:gd name="T42" fmla="*/ 4 w 36"/>
                  <a:gd name="T43" fmla="*/ 50 h 60"/>
                  <a:gd name="T44" fmla="*/ 0 w 36"/>
                  <a:gd name="T45" fmla="*/ 42 h 60"/>
                  <a:gd name="T46" fmla="*/ 0 w 36"/>
                  <a:gd name="T47" fmla="*/ 30 h 60"/>
                  <a:gd name="T48" fmla="*/ 8 w 36"/>
                  <a:gd name="T49" fmla="*/ 32 h 60"/>
                  <a:gd name="T50" fmla="*/ 8 w 36"/>
                  <a:gd name="T51" fmla="*/ 42 h 60"/>
                  <a:gd name="T52" fmla="*/ 10 w 36"/>
                  <a:gd name="T53" fmla="*/ 52 h 60"/>
                  <a:gd name="T54" fmla="*/ 12 w 36"/>
                  <a:gd name="T55" fmla="*/ 56 h 60"/>
                  <a:gd name="T56" fmla="*/ 14 w 36"/>
                  <a:gd name="T57" fmla="*/ 58 h 60"/>
                  <a:gd name="T58" fmla="*/ 18 w 36"/>
                  <a:gd name="T59" fmla="*/ 58 h 60"/>
                  <a:gd name="T60" fmla="*/ 20 w 36"/>
                  <a:gd name="T61" fmla="*/ 58 h 60"/>
                  <a:gd name="T62" fmla="*/ 22 w 36"/>
                  <a:gd name="T63" fmla="*/ 56 h 60"/>
                  <a:gd name="T64" fmla="*/ 24 w 36"/>
                  <a:gd name="T65" fmla="*/ 54 h 60"/>
                  <a:gd name="T66" fmla="*/ 26 w 36"/>
                  <a:gd name="T67" fmla="*/ 48 h 60"/>
                  <a:gd name="T68" fmla="*/ 26 w 36"/>
                  <a:gd name="T69" fmla="*/ 40 h 60"/>
                  <a:gd name="T70" fmla="*/ 28 w 36"/>
                  <a:gd name="T71" fmla="*/ 28 h 60"/>
                  <a:gd name="T72" fmla="*/ 26 w 36"/>
                  <a:gd name="T73" fmla="*/ 20 h 60"/>
                  <a:gd name="T74" fmla="*/ 26 w 36"/>
                  <a:gd name="T75" fmla="*/ 12 h 60"/>
                  <a:gd name="T76" fmla="*/ 24 w 36"/>
                  <a:gd name="T77" fmla="*/ 8 h 60"/>
                  <a:gd name="T78" fmla="*/ 22 w 36"/>
                  <a:gd name="T79" fmla="*/ 4 h 60"/>
                  <a:gd name="T80" fmla="*/ 20 w 36"/>
                  <a:gd name="T81" fmla="*/ 4 h 60"/>
                  <a:gd name="T82" fmla="*/ 18 w 36"/>
                  <a:gd name="T83" fmla="*/ 4 h 60"/>
                  <a:gd name="T84" fmla="*/ 14 w 36"/>
                  <a:gd name="T85" fmla="*/ 4 h 60"/>
                  <a:gd name="T86" fmla="*/ 12 w 36"/>
                  <a:gd name="T87" fmla="*/ 6 h 60"/>
                  <a:gd name="T88" fmla="*/ 10 w 36"/>
                  <a:gd name="T89" fmla="*/ 10 h 60"/>
                  <a:gd name="T90" fmla="*/ 8 w 36"/>
                  <a:gd name="T91" fmla="*/ 16 h 60"/>
                  <a:gd name="T92" fmla="*/ 8 w 36"/>
                  <a:gd name="T93" fmla="*/ 24 h 60"/>
                  <a:gd name="T94" fmla="*/ 8 w 36"/>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0" y="22"/>
                    </a:lnTo>
                    <a:lnTo>
                      <a:pt x="2" y="14"/>
                    </a:lnTo>
                    <a:lnTo>
                      <a:pt x="6" y="8"/>
                    </a:lnTo>
                    <a:lnTo>
                      <a:pt x="10" y="4"/>
                    </a:lnTo>
                    <a:lnTo>
                      <a:pt x="14" y="2"/>
                    </a:lnTo>
                    <a:lnTo>
                      <a:pt x="18" y="0"/>
                    </a:lnTo>
                    <a:lnTo>
                      <a:pt x="22" y="2"/>
                    </a:lnTo>
                    <a:lnTo>
                      <a:pt x="26" y="4"/>
                    </a:lnTo>
                    <a:lnTo>
                      <a:pt x="30" y="8"/>
                    </a:lnTo>
                    <a:lnTo>
                      <a:pt x="32" y="14"/>
                    </a:lnTo>
                    <a:lnTo>
                      <a:pt x="34" y="22"/>
                    </a:lnTo>
                    <a:lnTo>
                      <a:pt x="36" y="30"/>
                    </a:lnTo>
                    <a:lnTo>
                      <a:pt x="34" y="40"/>
                    </a:lnTo>
                    <a:lnTo>
                      <a:pt x="32" y="48"/>
                    </a:lnTo>
                    <a:lnTo>
                      <a:pt x="30" y="54"/>
                    </a:lnTo>
                    <a:lnTo>
                      <a:pt x="26" y="58"/>
                    </a:lnTo>
                    <a:lnTo>
                      <a:pt x="22" y="60"/>
                    </a:lnTo>
                    <a:lnTo>
                      <a:pt x="18" y="60"/>
                    </a:lnTo>
                    <a:lnTo>
                      <a:pt x="12" y="60"/>
                    </a:lnTo>
                    <a:lnTo>
                      <a:pt x="8" y="56"/>
                    </a:lnTo>
                    <a:lnTo>
                      <a:pt x="4" y="50"/>
                    </a:lnTo>
                    <a:lnTo>
                      <a:pt x="0" y="42"/>
                    </a:lnTo>
                    <a:lnTo>
                      <a:pt x="0" y="30"/>
                    </a:lnTo>
                    <a:close/>
                    <a:moveTo>
                      <a:pt x="8" y="32"/>
                    </a:moveTo>
                    <a:lnTo>
                      <a:pt x="8" y="42"/>
                    </a:lnTo>
                    <a:lnTo>
                      <a:pt x="10" y="52"/>
                    </a:lnTo>
                    <a:lnTo>
                      <a:pt x="12" y="56"/>
                    </a:lnTo>
                    <a:lnTo>
                      <a:pt x="14" y="58"/>
                    </a:lnTo>
                    <a:lnTo>
                      <a:pt x="18" y="58"/>
                    </a:lnTo>
                    <a:lnTo>
                      <a:pt x="20" y="58"/>
                    </a:lnTo>
                    <a:lnTo>
                      <a:pt x="22" y="56"/>
                    </a:lnTo>
                    <a:lnTo>
                      <a:pt x="24" y="54"/>
                    </a:lnTo>
                    <a:lnTo>
                      <a:pt x="26" y="48"/>
                    </a:lnTo>
                    <a:lnTo>
                      <a:pt x="26" y="40"/>
                    </a:lnTo>
                    <a:lnTo>
                      <a:pt x="28" y="28"/>
                    </a:lnTo>
                    <a:lnTo>
                      <a:pt x="26" y="20"/>
                    </a:lnTo>
                    <a:lnTo>
                      <a:pt x="26" y="12"/>
                    </a:lnTo>
                    <a:lnTo>
                      <a:pt x="24" y="8"/>
                    </a:lnTo>
                    <a:lnTo>
                      <a:pt x="22" y="4"/>
                    </a:lnTo>
                    <a:lnTo>
                      <a:pt x="20" y="4"/>
                    </a:lnTo>
                    <a:lnTo>
                      <a:pt x="18" y="4"/>
                    </a:lnTo>
                    <a:lnTo>
                      <a:pt x="14" y="4"/>
                    </a:lnTo>
                    <a:lnTo>
                      <a:pt x="12" y="6"/>
                    </a:lnTo>
                    <a:lnTo>
                      <a:pt x="10" y="10"/>
                    </a:lnTo>
                    <a:lnTo>
                      <a:pt x="8" y="16"/>
                    </a:lnTo>
                    <a:lnTo>
                      <a:pt x="8" y="24"/>
                    </a:lnTo>
                    <a:lnTo>
                      <a:pt x="8" y="32"/>
                    </a:lnTo>
                    <a:close/>
                  </a:path>
                </a:pathLst>
              </a:custGeom>
              <a:solidFill>
                <a:srgbClr val="000000"/>
              </a:solidFill>
              <a:ln w="0">
                <a:solidFill>
                  <a:srgbClr val="000000"/>
                </a:solidFill>
                <a:round/>
                <a:headEnd/>
                <a:tailEnd/>
              </a:ln>
            </p:spPr>
            <p:txBody>
              <a:bodyPr/>
              <a:lstStyle/>
              <a:p>
                <a:endParaRPr lang="en-CA"/>
              </a:p>
            </p:txBody>
          </p:sp>
          <p:sp>
            <p:nvSpPr>
              <p:cNvPr id="15528" name="Rectangle 428"/>
              <p:cNvSpPr>
                <a:spLocks noChangeArrowheads="1"/>
              </p:cNvSpPr>
              <p:nvPr/>
            </p:nvSpPr>
            <p:spPr bwMode="auto">
              <a:xfrm>
                <a:off x="3080" y="2664"/>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529" name="Freeform 429"/>
              <p:cNvSpPr>
                <a:spLocks noEditPoints="1"/>
              </p:cNvSpPr>
              <p:nvPr/>
            </p:nvSpPr>
            <p:spPr bwMode="auto">
              <a:xfrm>
                <a:off x="3228" y="2678"/>
                <a:ext cx="36" cy="60"/>
              </a:xfrm>
              <a:custGeom>
                <a:avLst/>
                <a:gdLst>
                  <a:gd name="T0" fmla="*/ 0 w 36"/>
                  <a:gd name="T1" fmla="*/ 30 h 60"/>
                  <a:gd name="T2" fmla="*/ 0 w 36"/>
                  <a:gd name="T3" fmla="*/ 22 h 60"/>
                  <a:gd name="T4" fmla="*/ 2 w 36"/>
                  <a:gd name="T5" fmla="*/ 14 h 60"/>
                  <a:gd name="T6" fmla="*/ 6 w 36"/>
                  <a:gd name="T7" fmla="*/ 8 h 60"/>
                  <a:gd name="T8" fmla="*/ 10 w 36"/>
                  <a:gd name="T9" fmla="*/ 4 h 60"/>
                  <a:gd name="T10" fmla="*/ 14 w 36"/>
                  <a:gd name="T11" fmla="*/ 2 h 60"/>
                  <a:gd name="T12" fmla="*/ 18 w 36"/>
                  <a:gd name="T13" fmla="*/ 0 h 60"/>
                  <a:gd name="T14" fmla="*/ 22 w 36"/>
                  <a:gd name="T15" fmla="*/ 2 h 60"/>
                  <a:gd name="T16" fmla="*/ 26 w 36"/>
                  <a:gd name="T17" fmla="*/ 4 h 60"/>
                  <a:gd name="T18" fmla="*/ 30 w 36"/>
                  <a:gd name="T19" fmla="*/ 8 h 60"/>
                  <a:gd name="T20" fmla="*/ 34 w 36"/>
                  <a:gd name="T21" fmla="*/ 14 h 60"/>
                  <a:gd name="T22" fmla="*/ 36 w 36"/>
                  <a:gd name="T23" fmla="*/ 22 h 60"/>
                  <a:gd name="T24" fmla="*/ 36 w 36"/>
                  <a:gd name="T25" fmla="*/ 30 h 60"/>
                  <a:gd name="T26" fmla="*/ 36 w 36"/>
                  <a:gd name="T27" fmla="*/ 40 h 60"/>
                  <a:gd name="T28" fmla="*/ 34 w 36"/>
                  <a:gd name="T29" fmla="*/ 48 h 60"/>
                  <a:gd name="T30" fmla="*/ 30 w 36"/>
                  <a:gd name="T31" fmla="*/ 54 h 60"/>
                  <a:gd name="T32" fmla="*/ 26 w 36"/>
                  <a:gd name="T33" fmla="*/ 58 h 60"/>
                  <a:gd name="T34" fmla="*/ 22 w 36"/>
                  <a:gd name="T35" fmla="*/ 60 h 60"/>
                  <a:gd name="T36" fmla="*/ 18 w 36"/>
                  <a:gd name="T37" fmla="*/ 60 h 60"/>
                  <a:gd name="T38" fmla="*/ 12 w 36"/>
                  <a:gd name="T39" fmla="*/ 60 h 60"/>
                  <a:gd name="T40" fmla="*/ 8 w 36"/>
                  <a:gd name="T41" fmla="*/ 56 h 60"/>
                  <a:gd name="T42" fmla="*/ 4 w 36"/>
                  <a:gd name="T43" fmla="*/ 50 h 60"/>
                  <a:gd name="T44" fmla="*/ 0 w 36"/>
                  <a:gd name="T45" fmla="*/ 42 h 60"/>
                  <a:gd name="T46" fmla="*/ 0 w 36"/>
                  <a:gd name="T47" fmla="*/ 30 h 60"/>
                  <a:gd name="T48" fmla="*/ 8 w 36"/>
                  <a:gd name="T49" fmla="*/ 32 h 60"/>
                  <a:gd name="T50" fmla="*/ 8 w 36"/>
                  <a:gd name="T51" fmla="*/ 42 h 60"/>
                  <a:gd name="T52" fmla="*/ 10 w 36"/>
                  <a:gd name="T53" fmla="*/ 52 h 60"/>
                  <a:gd name="T54" fmla="*/ 12 w 36"/>
                  <a:gd name="T55" fmla="*/ 56 h 60"/>
                  <a:gd name="T56" fmla="*/ 14 w 36"/>
                  <a:gd name="T57" fmla="*/ 58 h 60"/>
                  <a:gd name="T58" fmla="*/ 18 w 36"/>
                  <a:gd name="T59" fmla="*/ 58 h 60"/>
                  <a:gd name="T60" fmla="*/ 20 w 36"/>
                  <a:gd name="T61" fmla="*/ 58 h 60"/>
                  <a:gd name="T62" fmla="*/ 22 w 36"/>
                  <a:gd name="T63" fmla="*/ 56 h 60"/>
                  <a:gd name="T64" fmla="*/ 24 w 36"/>
                  <a:gd name="T65" fmla="*/ 54 h 60"/>
                  <a:gd name="T66" fmla="*/ 26 w 36"/>
                  <a:gd name="T67" fmla="*/ 48 h 60"/>
                  <a:gd name="T68" fmla="*/ 28 w 36"/>
                  <a:gd name="T69" fmla="*/ 40 h 60"/>
                  <a:gd name="T70" fmla="*/ 28 w 36"/>
                  <a:gd name="T71" fmla="*/ 28 h 60"/>
                  <a:gd name="T72" fmla="*/ 28 w 36"/>
                  <a:gd name="T73" fmla="*/ 20 h 60"/>
                  <a:gd name="T74" fmla="*/ 26 w 36"/>
                  <a:gd name="T75" fmla="*/ 12 h 60"/>
                  <a:gd name="T76" fmla="*/ 24 w 36"/>
                  <a:gd name="T77" fmla="*/ 8 h 60"/>
                  <a:gd name="T78" fmla="*/ 22 w 36"/>
                  <a:gd name="T79" fmla="*/ 4 h 60"/>
                  <a:gd name="T80" fmla="*/ 20 w 36"/>
                  <a:gd name="T81" fmla="*/ 4 h 60"/>
                  <a:gd name="T82" fmla="*/ 18 w 36"/>
                  <a:gd name="T83" fmla="*/ 4 h 60"/>
                  <a:gd name="T84" fmla="*/ 16 w 36"/>
                  <a:gd name="T85" fmla="*/ 4 h 60"/>
                  <a:gd name="T86" fmla="*/ 12 w 36"/>
                  <a:gd name="T87" fmla="*/ 6 h 60"/>
                  <a:gd name="T88" fmla="*/ 10 w 36"/>
                  <a:gd name="T89" fmla="*/ 10 h 60"/>
                  <a:gd name="T90" fmla="*/ 8 w 36"/>
                  <a:gd name="T91" fmla="*/ 16 h 60"/>
                  <a:gd name="T92" fmla="*/ 8 w 36"/>
                  <a:gd name="T93" fmla="*/ 24 h 60"/>
                  <a:gd name="T94" fmla="*/ 8 w 36"/>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0" y="22"/>
                    </a:lnTo>
                    <a:lnTo>
                      <a:pt x="2" y="14"/>
                    </a:lnTo>
                    <a:lnTo>
                      <a:pt x="6" y="8"/>
                    </a:lnTo>
                    <a:lnTo>
                      <a:pt x="10" y="4"/>
                    </a:lnTo>
                    <a:lnTo>
                      <a:pt x="14" y="2"/>
                    </a:lnTo>
                    <a:lnTo>
                      <a:pt x="18" y="0"/>
                    </a:lnTo>
                    <a:lnTo>
                      <a:pt x="22" y="2"/>
                    </a:lnTo>
                    <a:lnTo>
                      <a:pt x="26" y="4"/>
                    </a:lnTo>
                    <a:lnTo>
                      <a:pt x="30" y="8"/>
                    </a:lnTo>
                    <a:lnTo>
                      <a:pt x="34" y="14"/>
                    </a:lnTo>
                    <a:lnTo>
                      <a:pt x="36" y="22"/>
                    </a:lnTo>
                    <a:lnTo>
                      <a:pt x="36" y="30"/>
                    </a:lnTo>
                    <a:lnTo>
                      <a:pt x="36" y="40"/>
                    </a:lnTo>
                    <a:lnTo>
                      <a:pt x="34" y="48"/>
                    </a:lnTo>
                    <a:lnTo>
                      <a:pt x="30" y="54"/>
                    </a:lnTo>
                    <a:lnTo>
                      <a:pt x="26" y="58"/>
                    </a:lnTo>
                    <a:lnTo>
                      <a:pt x="22" y="60"/>
                    </a:lnTo>
                    <a:lnTo>
                      <a:pt x="18" y="60"/>
                    </a:lnTo>
                    <a:lnTo>
                      <a:pt x="12" y="60"/>
                    </a:lnTo>
                    <a:lnTo>
                      <a:pt x="8" y="56"/>
                    </a:lnTo>
                    <a:lnTo>
                      <a:pt x="4" y="50"/>
                    </a:lnTo>
                    <a:lnTo>
                      <a:pt x="0" y="42"/>
                    </a:lnTo>
                    <a:lnTo>
                      <a:pt x="0" y="30"/>
                    </a:lnTo>
                    <a:close/>
                    <a:moveTo>
                      <a:pt x="8" y="32"/>
                    </a:moveTo>
                    <a:lnTo>
                      <a:pt x="8" y="42"/>
                    </a:lnTo>
                    <a:lnTo>
                      <a:pt x="10" y="52"/>
                    </a:lnTo>
                    <a:lnTo>
                      <a:pt x="12" y="56"/>
                    </a:lnTo>
                    <a:lnTo>
                      <a:pt x="14" y="58"/>
                    </a:lnTo>
                    <a:lnTo>
                      <a:pt x="18" y="58"/>
                    </a:lnTo>
                    <a:lnTo>
                      <a:pt x="20" y="58"/>
                    </a:lnTo>
                    <a:lnTo>
                      <a:pt x="22" y="56"/>
                    </a:lnTo>
                    <a:lnTo>
                      <a:pt x="24" y="54"/>
                    </a:lnTo>
                    <a:lnTo>
                      <a:pt x="26" y="48"/>
                    </a:lnTo>
                    <a:lnTo>
                      <a:pt x="28" y="40"/>
                    </a:lnTo>
                    <a:lnTo>
                      <a:pt x="28" y="28"/>
                    </a:lnTo>
                    <a:lnTo>
                      <a:pt x="28" y="20"/>
                    </a:lnTo>
                    <a:lnTo>
                      <a:pt x="26" y="12"/>
                    </a:lnTo>
                    <a:lnTo>
                      <a:pt x="24" y="8"/>
                    </a:lnTo>
                    <a:lnTo>
                      <a:pt x="22" y="4"/>
                    </a:lnTo>
                    <a:lnTo>
                      <a:pt x="20" y="4"/>
                    </a:lnTo>
                    <a:lnTo>
                      <a:pt x="18" y="4"/>
                    </a:lnTo>
                    <a:lnTo>
                      <a:pt x="16" y="4"/>
                    </a:lnTo>
                    <a:lnTo>
                      <a:pt x="12" y="6"/>
                    </a:lnTo>
                    <a:lnTo>
                      <a:pt x="10" y="10"/>
                    </a:lnTo>
                    <a:lnTo>
                      <a:pt x="8" y="16"/>
                    </a:lnTo>
                    <a:lnTo>
                      <a:pt x="8" y="24"/>
                    </a:lnTo>
                    <a:lnTo>
                      <a:pt x="8" y="32"/>
                    </a:lnTo>
                    <a:close/>
                  </a:path>
                </a:pathLst>
              </a:custGeom>
              <a:solidFill>
                <a:srgbClr val="000000"/>
              </a:solidFill>
              <a:ln w="0">
                <a:solidFill>
                  <a:srgbClr val="000000"/>
                </a:solidFill>
                <a:round/>
                <a:headEnd/>
                <a:tailEnd/>
              </a:ln>
            </p:spPr>
            <p:txBody>
              <a:bodyPr/>
              <a:lstStyle/>
              <a:p>
                <a:endParaRPr lang="en-CA"/>
              </a:p>
            </p:txBody>
          </p:sp>
          <p:sp>
            <p:nvSpPr>
              <p:cNvPr id="15530" name="Rectangle 430"/>
              <p:cNvSpPr>
                <a:spLocks noChangeArrowheads="1"/>
              </p:cNvSpPr>
              <p:nvPr/>
            </p:nvSpPr>
            <p:spPr bwMode="auto">
              <a:xfrm>
                <a:off x="3528" y="2664"/>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531" name="Freeform 431"/>
              <p:cNvSpPr>
                <a:spLocks/>
              </p:cNvSpPr>
              <p:nvPr/>
            </p:nvSpPr>
            <p:spPr bwMode="auto">
              <a:xfrm>
                <a:off x="3678" y="2678"/>
                <a:ext cx="22" cy="60"/>
              </a:xfrm>
              <a:custGeom>
                <a:avLst/>
                <a:gdLst>
                  <a:gd name="T0" fmla="*/ 0 w 22"/>
                  <a:gd name="T1" fmla="*/ 6 h 60"/>
                  <a:gd name="T2" fmla="*/ 14 w 22"/>
                  <a:gd name="T3" fmla="*/ 0 h 60"/>
                  <a:gd name="T4" fmla="*/ 16 w 22"/>
                  <a:gd name="T5" fmla="*/ 0 h 60"/>
                  <a:gd name="T6" fmla="*/ 16 w 22"/>
                  <a:gd name="T7" fmla="*/ 50 h 60"/>
                  <a:gd name="T8" fmla="*/ 16 w 22"/>
                  <a:gd name="T9" fmla="*/ 54 h 60"/>
                  <a:gd name="T10" fmla="*/ 16 w 22"/>
                  <a:gd name="T11" fmla="*/ 56 h 60"/>
                  <a:gd name="T12" fmla="*/ 16 w 22"/>
                  <a:gd name="T13" fmla="*/ 58 h 60"/>
                  <a:gd name="T14" fmla="*/ 18 w 22"/>
                  <a:gd name="T15" fmla="*/ 58 h 60"/>
                  <a:gd name="T16" fmla="*/ 20 w 22"/>
                  <a:gd name="T17" fmla="*/ 58 h 60"/>
                  <a:gd name="T18" fmla="*/ 22 w 22"/>
                  <a:gd name="T19" fmla="*/ 58 h 60"/>
                  <a:gd name="T20" fmla="*/ 22 w 22"/>
                  <a:gd name="T21" fmla="*/ 60 h 60"/>
                  <a:gd name="T22" fmla="*/ 0 w 22"/>
                  <a:gd name="T23" fmla="*/ 60 h 60"/>
                  <a:gd name="T24" fmla="*/ 0 w 22"/>
                  <a:gd name="T25" fmla="*/ 58 h 60"/>
                  <a:gd name="T26" fmla="*/ 4 w 22"/>
                  <a:gd name="T27" fmla="*/ 58 h 60"/>
                  <a:gd name="T28" fmla="*/ 6 w 22"/>
                  <a:gd name="T29" fmla="*/ 58 h 60"/>
                  <a:gd name="T30" fmla="*/ 8 w 22"/>
                  <a:gd name="T31" fmla="*/ 58 h 60"/>
                  <a:gd name="T32" fmla="*/ 8 w 22"/>
                  <a:gd name="T33" fmla="*/ 56 h 60"/>
                  <a:gd name="T34" fmla="*/ 8 w 22"/>
                  <a:gd name="T35" fmla="*/ 54 h 60"/>
                  <a:gd name="T36" fmla="*/ 8 w 22"/>
                  <a:gd name="T37" fmla="*/ 50 h 60"/>
                  <a:gd name="T38" fmla="*/ 8 w 22"/>
                  <a:gd name="T39" fmla="*/ 16 h 60"/>
                  <a:gd name="T40" fmla="*/ 8 w 22"/>
                  <a:gd name="T41" fmla="*/ 12 h 60"/>
                  <a:gd name="T42" fmla="*/ 8 w 22"/>
                  <a:gd name="T43" fmla="*/ 10 h 60"/>
                  <a:gd name="T44" fmla="*/ 8 w 22"/>
                  <a:gd name="T45" fmla="*/ 8 h 60"/>
                  <a:gd name="T46" fmla="*/ 6 w 22"/>
                  <a:gd name="T47" fmla="*/ 8 h 60"/>
                  <a:gd name="T48" fmla="*/ 6 w 22"/>
                  <a:gd name="T49" fmla="*/ 6 h 60"/>
                  <a:gd name="T50" fmla="*/ 4 w 22"/>
                  <a:gd name="T51" fmla="*/ 6 h 60"/>
                  <a:gd name="T52" fmla="*/ 4 w 22"/>
                  <a:gd name="T53" fmla="*/ 6 h 60"/>
                  <a:gd name="T54" fmla="*/ 0 w 22"/>
                  <a:gd name="T55" fmla="*/ 8 h 60"/>
                  <a:gd name="T56" fmla="*/ 0 w 22"/>
                  <a:gd name="T57" fmla="*/ 6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2"/>
                  <a:gd name="T88" fmla="*/ 0 h 60"/>
                  <a:gd name="T89" fmla="*/ 22 w 22"/>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2" h="60">
                    <a:moveTo>
                      <a:pt x="0" y="6"/>
                    </a:moveTo>
                    <a:lnTo>
                      <a:pt x="14" y="0"/>
                    </a:lnTo>
                    <a:lnTo>
                      <a:pt x="16" y="0"/>
                    </a:lnTo>
                    <a:lnTo>
                      <a:pt x="16" y="50"/>
                    </a:lnTo>
                    <a:lnTo>
                      <a:pt x="16" y="54"/>
                    </a:lnTo>
                    <a:lnTo>
                      <a:pt x="16" y="56"/>
                    </a:lnTo>
                    <a:lnTo>
                      <a:pt x="16" y="58"/>
                    </a:lnTo>
                    <a:lnTo>
                      <a:pt x="18" y="58"/>
                    </a:lnTo>
                    <a:lnTo>
                      <a:pt x="20" y="58"/>
                    </a:lnTo>
                    <a:lnTo>
                      <a:pt x="22" y="58"/>
                    </a:lnTo>
                    <a:lnTo>
                      <a:pt x="22" y="60"/>
                    </a:lnTo>
                    <a:lnTo>
                      <a:pt x="0" y="60"/>
                    </a:lnTo>
                    <a:lnTo>
                      <a:pt x="0" y="58"/>
                    </a:lnTo>
                    <a:lnTo>
                      <a:pt x="4" y="58"/>
                    </a:lnTo>
                    <a:lnTo>
                      <a:pt x="6" y="58"/>
                    </a:lnTo>
                    <a:lnTo>
                      <a:pt x="8" y="58"/>
                    </a:lnTo>
                    <a:lnTo>
                      <a:pt x="8" y="56"/>
                    </a:lnTo>
                    <a:lnTo>
                      <a:pt x="8" y="54"/>
                    </a:lnTo>
                    <a:lnTo>
                      <a:pt x="8" y="50"/>
                    </a:lnTo>
                    <a:lnTo>
                      <a:pt x="8" y="16"/>
                    </a:lnTo>
                    <a:lnTo>
                      <a:pt x="8" y="12"/>
                    </a:lnTo>
                    <a:lnTo>
                      <a:pt x="8" y="10"/>
                    </a:lnTo>
                    <a:lnTo>
                      <a:pt x="8" y="8"/>
                    </a:lnTo>
                    <a:lnTo>
                      <a:pt x="6" y="8"/>
                    </a:lnTo>
                    <a:lnTo>
                      <a:pt x="6" y="6"/>
                    </a:lnTo>
                    <a:lnTo>
                      <a:pt x="4" y="6"/>
                    </a:lnTo>
                    <a:lnTo>
                      <a:pt x="0" y="8"/>
                    </a:lnTo>
                    <a:lnTo>
                      <a:pt x="0" y="6"/>
                    </a:lnTo>
                    <a:close/>
                  </a:path>
                </a:pathLst>
              </a:custGeom>
              <a:solidFill>
                <a:srgbClr val="000000"/>
              </a:solidFill>
              <a:ln w="0">
                <a:solidFill>
                  <a:srgbClr val="000000"/>
                </a:solidFill>
                <a:round/>
                <a:headEnd/>
                <a:tailEnd/>
              </a:ln>
            </p:spPr>
            <p:txBody>
              <a:bodyPr/>
              <a:lstStyle/>
              <a:p>
                <a:endParaRPr lang="en-CA"/>
              </a:p>
            </p:txBody>
          </p:sp>
          <p:sp>
            <p:nvSpPr>
              <p:cNvPr id="15532" name="Freeform 432"/>
              <p:cNvSpPr>
                <a:spLocks/>
              </p:cNvSpPr>
              <p:nvPr/>
            </p:nvSpPr>
            <p:spPr bwMode="auto">
              <a:xfrm>
                <a:off x="3714" y="2678"/>
                <a:ext cx="38" cy="60"/>
              </a:xfrm>
              <a:custGeom>
                <a:avLst/>
                <a:gdLst>
                  <a:gd name="T0" fmla="*/ 38 w 38"/>
                  <a:gd name="T1" fmla="*/ 48 h 60"/>
                  <a:gd name="T2" fmla="*/ 34 w 38"/>
                  <a:gd name="T3" fmla="*/ 60 h 60"/>
                  <a:gd name="T4" fmla="*/ 0 w 38"/>
                  <a:gd name="T5" fmla="*/ 60 h 60"/>
                  <a:gd name="T6" fmla="*/ 0 w 38"/>
                  <a:gd name="T7" fmla="*/ 58 h 60"/>
                  <a:gd name="T8" fmla="*/ 8 w 38"/>
                  <a:gd name="T9" fmla="*/ 50 h 60"/>
                  <a:gd name="T10" fmla="*/ 16 w 38"/>
                  <a:gd name="T11" fmla="*/ 42 h 60"/>
                  <a:gd name="T12" fmla="*/ 20 w 38"/>
                  <a:gd name="T13" fmla="*/ 36 h 60"/>
                  <a:gd name="T14" fmla="*/ 26 w 38"/>
                  <a:gd name="T15" fmla="*/ 28 h 60"/>
                  <a:gd name="T16" fmla="*/ 26 w 38"/>
                  <a:gd name="T17" fmla="*/ 20 h 60"/>
                  <a:gd name="T18" fmla="*/ 26 w 38"/>
                  <a:gd name="T19" fmla="*/ 14 h 60"/>
                  <a:gd name="T20" fmla="*/ 24 w 38"/>
                  <a:gd name="T21" fmla="*/ 10 h 60"/>
                  <a:gd name="T22" fmla="*/ 20 w 38"/>
                  <a:gd name="T23" fmla="*/ 8 h 60"/>
                  <a:gd name="T24" fmla="*/ 16 w 38"/>
                  <a:gd name="T25" fmla="*/ 6 h 60"/>
                  <a:gd name="T26" fmla="*/ 12 w 38"/>
                  <a:gd name="T27" fmla="*/ 8 h 60"/>
                  <a:gd name="T28" fmla="*/ 8 w 38"/>
                  <a:gd name="T29" fmla="*/ 10 h 60"/>
                  <a:gd name="T30" fmla="*/ 4 w 38"/>
                  <a:gd name="T31" fmla="*/ 12 h 60"/>
                  <a:gd name="T32" fmla="*/ 2 w 38"/>
                  <a:gd name="T33" fmla="*/ 16 h 60"/>
                  <a:gd name="T34" fmla="*/ 0 w 38"/>
                  <a:gd name="T35" fmla="*/ 16 h 60"/>
                  <a:gd name="T36" fmla="*/ 2 w 38"/>
                  <a:gd name="T37" fmla="*/ 10 h 60"/>
                  <a:gd name="T38" fmla="*/ 6 w 38"/>
                  <a:gd name="T39" fmla="*/ 4 h 60"/>
                  <a:gd name="T40" fmla="*/ 12 w 38"/>
                  <a:gd name="T41" fmla="*/ 2 h 60"/>
                  <a:gd name="T42" fmla="*/ 18 w 38"/>
                  <a:gd name="T43" fmla="*/ 0 h 60"/>
                  <a:gd name="T44" fmla="*/ 24 w 38"/>
                  <a:gd name="T45" fmla="*/ 2 h 60"/>
                  <a:gd name="T46" fmla="*/ 30 w 38"/>
                  <a:gd name="T47" fmla="*/ 6 h 60"/>
                  <a:gd name="T48" fmla="*/ 34 w 38"/>
                  <a:gd name="T49" fmla="*/ 10 h 60"/>
                  <a:gd name="T50" fmla="*/ 34 w 38"/>
                  <a:gd name="T51" fmla="*/ 16 h 60"/>
                  <a:gd name="T52" fmla="*/ 34 w 38"/>
                  <a:gd name="T53" fmla="*/ 20 h 60"/>
                  <a:gd name="T54" fmla="*/ 32 w 38"/>
                  <a:gd name="T55" fmla="*/ 24 h 60"/>
                  <a:gd name="T56" fmla="*/ 28 w 38"/>
                  <a:gd name="T57" fmla="*/ 32 h 60"/>
                  <a:gd name="T58" fmla="*/ 22 w 38"/>
                  <a:gd name="T59" fmla="*/ 40 h 60"/>
                  <a:gd name="T60" fmla="*/ 16 w 38"/>
                  <a:gd name="T61" fmla="*/ 46 h 60"/>
                  <a:gd name="T62" fmla="*/ 10 w 38"/>
                  <a:gd name="T63" fmla="*/ 50 h 60"/>
                  <a:gd name="T64" fmla="*/ 8 w 38"/>
                  <a:gd name="T65" fmla="*/ 54 h 60"/>
                  <a:gd name="T66" fmla="*/ 24 w 38"/>
                  <a:gd name="T67" fmla="*/ 54 h 60"/>
                  <a:gd name="T68" fmla="*/ 28 w 38"/>
                  <a:gd name="T69" fmla="*/ 54 h 60"/>
                  <a:gd name="T70" fmla="*/ 30 w 38"/>
                  <a:gd name="T71" fmla="*/ 54 h 60"/>
                  <a:gd name="T72" fmla="*/ 32 w 38"/>
                  <a:gd name="T73" fmla="*/ 52 h 60"/>
                  <a:gd name="T74" fmla="*/ 34 w 38"/>
                  <a:gd name="T75" fmla="*/ 52 h 60"/>
                  <a:gd name="T76" fmla="*/ 34 w 38"/>
                  <a:gd name="T77" fmla="*/ 50 h 60"/>
                  <a:gd name="T78" fmla="*/ 36 w 38"/>
                  <a:gd name="T79" fmla="*/ 48 h 60"/>
                  <a:gd name="T80" fmla="*/ 38 w 38"/>
                  <a:gd name="T81" fmla="*/ 48 h 6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8"/>
                  <a:gd name="T124" fmla="*/ 0 h 60"/>
                  <a:gd name="T125" fmla="*/ 38 w 38"/>
                  <a:gd name="T126" fmla="*/ 60 h 6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8" h="60">
                    <a:moveTo>
                      <a:pt x="38" y="48"/>
                    </a:moveTo>
                    <a:lnTo>
                      <a:pt x="34" y="60"/>
                    </a:lnTo>
                    <a:lnTo>
                      <a:pt x="0" y="60"/>
                    </a:lnTo>
                    <a:lnTo>
                      <a:pt x="0" y="58"/>
                    </a:lnTo>
                    <a:lnTo>
                      <a:pt x="8" y="50"/>
                    </a:lnTo>
                    <a:lnTo>
                      <a:pt x="16" y="42"/>
                    </a:lnTo>
                    <a:lnTo>
                      <a:pt x="20" y="36"/>
                    </a:lnTo>
                    <a:lnTo>
                      <a:pt x="26" y="28"/>
                    </a:lnTo>
                    <a:lnTo>
                      <a:pt x="26" y="20"/>
                    </a:lnTo>
                    <a:lnTo>
                      <a:pt x="26" y="14"/>
                    </a:lnTo>
                    <a:lnTo>
                      <a:pt x="24" y="10"/>
                    </a:lnTo>
                    <a:lnTo>
                      <a:pt x="20" y="8"/>
                    </a:lnTo>
                    <a:lnTo>
                      <a:pt x="16" y="6"/>
                    </a:lnTo>
                    <a:lnTo>
                      <a:pt x="12" y="8"/>
                    </a:lnTo>
                    <a:lnTo>
                      <a:pt x="8" y="10"/>
                    </a:lnTo>
                    <a:lnTo>
                      <a:pt x="4" y="12"/>
                    </a:lnTo>
                    <a:lnTo>
                      <a:pt x="2" y="16"/>
                    </a:lnTo>
                    <a:lnTo>
                      <a:pt x="0" y="16"/>
                    </a:lnTo>
                    <a:lnTo>
                      <a:pt x="2" y="10"/>
                    </a:lnTo>
                    <a:lnTo>
                      <a:pt x="6" y="4"/>
                    </a:lnTo>
                    <a:lnTo>
                      <a:pt x="12" y="2"/>
                    </a:lnTo>
                    <a:lnTo>
                      <a:pt x="18" y="0"/>
                    </a:lnTo>
                    <a:lnTo>
                      <a:pt x="24" y="2"/>
                    </a:lnTo>
                    <a:lnTo>
                      <a:pt x="30" y="6"/>
                    </a:lnTo>
                    <a:lnTo>
                      <a:pt x="34" y="10"/>
                    </a:lnTo>
                    <a:lnTo>
                      <a:pt x="34" y="16"/>
                    </a:lnTo>
                    <a:lnTo>
                      <a:pt x="34" y="20"/>
                    </a:lnTo>
                    <a:lnTo>
                      <a:pt x="32" y="24"/>
                    </a:lnTo>
                    <a:lnTo>
                      <a:pt x="28" y="32"/>
                    </a:lnTo>
                    <a:lnTo>
                      <a:pt x="22" y="40"/>
                    </a:lnTo>
                    <a:lnTo>
                      <a:pt x="16" y="46"/>
                    </a:lnTo>
                    <a:lnTo>
                      <a:pt x="10" y="50"/>
                    </a:lnTo>
                    <a:lnTo>
                      <a:pt x="8" y="54"/>
                    </a:lnTo>
                    <a:lnTo>
                      <a:pt x="24" y="54"/>
                    </a:lnTo>
                    <a:lnTo>
                      <a:pt x="28" y="54"/>
                    </a:lnTo>
                    <a:lnTo>
                      <a:pt x="30" y="54"/>
                    </a:lnTo>
                    <a:lnTo>
                      <a:pt x="32" y="52"/>
                    </a:lnTo>
                    <a:lnTo>
                      <a:pt x="34" y="52"/>
                    </a:lnTo>
                    <a:lnTo>
                      <a:pt x="34" y="50"/>
                    </a:lnTo>
                    <a:lnTo>
                      <a:pt x="36" y="48"/>
                    </a:lnTo>
                    <a:lnTo>
                      <a:pt x="38" y="48"/>
                    </a:lnTo>
                    <a:close/>
                  </a:path>
                </a:pathLst>
              </a:custGeom>
              <a:solidFill>
                <a:srgbClr val="000000"/>
              </a:solidFill>
              <a:ln w="0">
                <a:solidFill>
                  <a:srgbClr val="000000"/>
                </a:solidFill>
                <a:round/>
                <a:headEnd/>
                <a:tailEnd/>
              </a:ln>
            </p:spPr>
            <p:txBody>
              <a:bodyPr/>
              <a:lstStyle/>
              <a:p>
                <a:endParaRPr lang="en-CA"/>
              </a:p>
            </p:txBody>
          </p:sp>
          <p:sp>
            <p:nvSpPr>
              <p:cNvPr id="15533" name="Freeform 433"/>
              <p:cNvSpPr>
                <a:spLocks noEditPoints="1"/>
              </p:cNvSpPr>
              <p:nvPr/>
            </p:nvSpPr>
            <p:spPr bwMode="auto">
              <a:xfrm>
                <a:off x="3760" y="2678"/>
                <a:ext cx="36" cy="60"/>
              </a:xfrm>
              <a:custGeom>
                <a:avLst/>
                <a:gdLst>
                  <a:gd name="T0" fmla="*/ 0 w 36"/>
                  <a:gd name="T1" fmla="*/ 30 h 60"/>
                  <a:gd name="T2" fmla="*/ 0 w 36"/>
                  <a:gd name="T3" fmla="*/ 22 h 60"/>
                  <a:gd name="T4" fmla="*/ 2 w 36"/>
                  <a:gd name="T5" fmla="*/ 14 h 60"/>
                  <a:gd name="T6" fmla="*/ 6 w 36"/>
                  <a:gd name="T7" fmla="*/ 8 h 60"/>
                  <a:gd name="T8" fmla="*/ 10 w 36"/>
                  <a:gd name="T9" fmla="*/ 4 h 60"/>
                  <a:gd name="T10" fmla="*/ 14 w 36"/>
                  <a:gd name="T11" fmla="*/ 2 h 60"/>
                  <a:gd name="T12" fmla="*/ 18 w 36"/>
                  <a:gd name="T13" fmla="*/ 0 h 60"/>
                  <a:gd name="T14" fmla="*/ 22 w 36"/>
                  <a:gd name="T15" fmla="*/ 2 h 60"/>
                  <a:gd name="T16" fmla="*/ 26 w 36"/>
                  <a:gd name="T17" fmla="*/ 4 h 60"/>
                  <a:gd name="T18" fmla="*/ 30 w 36"/>
                  <a:gd name="T19" fmla="*/ 8 h 60"/>
                  <a:gd name="T20" fmla="*/ 32 w 36"/>
                  <a:gd name="T21" fmla="*/ 14 h 60"/>
                  <a:gd name="T22" fmla="*/ 34 w 36"/>
                  <a:gd name="T23" fmla="*/ 22 h 60"/>
                  <a:gd name="T24" fmla="*/ 36 w 36"/>
                  <a:gd name="T25" fmla="*/ 30 h 60"/>
                  <a:gd name="T26" fmla="*/ 34 w 36"/>
                  <a:gd name="T27" fmla="*/ 40 h 60"/>
                  <a:gd name="T28" fmla="*/ 32 w 36"/>
                  <a:gd name="T29" fmla="*/ 48 h 60"/>
                  <a:gd name="T30" fmla="*/ 30 w 36"/>
                  <a:gd name="T31" fmla="*/ 54 h 60"/>
                  <a:gd name="T32" fmla="*/ 26 w 36"/>
                  <a:gd name="T33" fmla="*/ 58 h 60"/>
                  <a:gd name="T34" fmla="*/ 22 w 36"/>
                  <a:gd name="T35" fmla="*/ 60 h 60"/>
                  <a:gd name="T36" fmla="*/ 18 w 36"/>
                  <a:gd name="T37" fmla="*/ 60 h 60"/>
                  <a:gd name="T38" fmla="*/ 12 w 36"/>
                  <a:gd name="T39" fmla="*/ 60 h 60"/>
                  <a:gd name="T40" fmla="*/ 8 w 36"/>
                  <a:gd name="T41" fmla="*/ 56 h 60"/>
                  <a:gd name="T42" fmla="*/ 4 w 36"/>
                  <a:gd name="T43" fmla="*/ 50 h 60"/>
                  <a:gd name="T44" fmla="*/ 0 w 36"/>
                  <a:gd name="T45" fmla="*/ 42 h 60"/>
                  <a:gd name="T46" fmla="*/ 0 w 36"/>
                  <a:gd name="T47" fmla="*/ 30 h 60"/>
                  <a:gd name="T48" fmla="*/ 8 w 36"/>
                  <a:gd name="T49" fmla="*/ 32 h 60"/>
                  <a:gd name="T50" fmla="*/ 8 w 36"/>
                  <a:gd name="T51" fmla="*/ 42 h 60"/>
                  <a:gd name="T52" fmla="*/ 10 w 36"/>
                  <a:gd name="T53" fmla="*/ 52 h 60"/>
                  <a:gd name="T54" fmla="*/ 12 w 36"/>
                  <a:gd name="T55" fmla="*/ 56 h 60"/>
                  <a:gd name="T56" fmla="*/ 14 w 36"/>
                  <a:gd name="T57" fmla="*/ 58 h 60"/>
                  <a:gd name="T58" fmla="*/ 18 w 36"/>
                  <a:gd name="T59" fmla="*/ 58 h 60"/>
                  <a:gd name="T60" fmla="*/ 20 w 36"/>
                  <a:gd name="T61" fmla="*/ 58 h 60"/>
                  <a:gd name="T62" fmla="*/ 22 w 36"/>
                  <a:gd name="T63" fmla="*/ 56 h 60"/>
                  <a:gd name="T64" fmla="*/ 24 w 36"/>
                  <a:gd name="T65" fmla="*/ 54 h 60"/>
                  <a:gd name="T66" fmla="*/ 26 w 36"/>
                  <a:gd name="T67" fmla="*/ 48 h 60"/>
                  <a:gd name="T68" fmla="*/ 28 w 36"/>
                  <a:gd name="T69" fmla="*/ 40 h 60"/>
                  <a:gd name="T70" fmla="*/ 28 w 36"/>
                  <a:gd name="T71" fmla="*/ 28 h 60"/>
                  <a:gd name="T72" fmla="*/ 26 w 36"/>
                  <a:gd name="T73" fmla="*/ 20 h 60"/>
                  <a:gd name="T74" fmla="*/ 26 w 36"/>
                  <a:gd name="T75" fmla="*/ 12 h 60"/>
                  <a:gd name="T76" fmla="*/ 24 w 36"/>
                  <a:gd name="T77" fmla="*/ 8 h 60"/>
                  <a:gd name="T78" fmla="*/ 22 w 36"/>
                  <a:gd name="T79" fmla="*/ 4 h 60"/>
                  <a:gd name="T80" fmla="*/ 20 w 36"/>
                  <a:gd name="T81" fmla="*/ 4 h 60"/>
                  <a:gd name="T82" fmla="*/ 18 w 36"/>
                  <a:gd name="T83" fmla="*/ 4 h 60"/>
                  <a:gd name="T84" fmla="*/ 14 w 36"/>
                  <a:gd name="T85" fmla="*/ 4 h 60"/>
                  <a:gd name="T86" fmla="*/ 12 w 36"/>
                  <a:gd name="T87" fmla="*/ 6 h 60"/>
                  <a:gd name="T88" fmla="*/ 10 w 36"/>
                  <a:gd name="T89" fmla="*/ 10 h 60"/>
                  <a:gd name="T90" fmla="*/ 8 w 36"/>
                  <a:gd name="T91" fmla="*/ 16 h 60"/>
                  <a:gd name="T92" fmla="*/ 8 w 36"/>
                  <a:gd name="T93" fmla="*/ 24 h 60"/>
                  <a:gd name="T94" fmla="*/ 8 w 36"/>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0" y="22"/>
                    </a:lnTo>
                    <a:lnTo>
                      <a:pt x="2" y="14"/>
                    </a:lnTo>
                    <a:lnTo>
                      <a:pt x="6" y="8"/>
                    </a:lnTo>
                    <a:lnTo>
                      <a:pt x="10" y="4"/>
                    </a:lnTo>
                    <a:lnTo>
                      <a:pt x="14" y="2"/>
                    </a:lnTo>
                    <a:lnTo>
                      <a:pt x="18" y="0"/>
                    </a:lnTo>
                    <a:lnTo>
                      <a:pt x="22" y="2"/>
                    </a:lnTo>
                    <a:lnTo>
                      <a:pt x="26" y="4"/>
                    </a:lnTo>
                    <a:lnTo>
                      <a:pt x="30" y="8"/>
                    </a:lnTo>
                    <a:lnTo>
                      <a:pt x="32" y="14"/>
                    </a:lnTo>
                    <a:lnTo>
                      <a:pt x="34" y="22"/>
                    </a:lnTo>
                    <a:lnTo>
                      <a:pt x="36" y="30"/>
                    </a:lnTo>
                    <a:lnTo>
                      <a:pt x="34" y="40"/>
                    </a:lnTo>
                    <a:lnTo>
                      <a:pt x="32" y="48"/>
                    </a:lnTo>
                    <a:lnTo>
                      <a:pt x="30" y="54"/>
                    </a:lnTo>
                    <a:lnTo>
                      <a:pt x="26" y="58"/>
                    </a:lnTo>
                    <a:lnTo>
                      <a:pt x="22" y="60"/>
                    </a:lnTo>
                    <a:lnTo>
                      <a:pt x="18" y="60"/>
                    </a:lnTo>
                    <a:lnTo>
                      <a:pt x="12" y="60"/>
                    </a:lnTo>
                    <a:lnTo>
                      <a:pt x="8" y="56"/>
                    </a:lnTo>
                    <a:lnTo>
                      <a:pt x="4" y="50"/>
                    </a:lnTo>
                    <a:lnTo>
                      <a:pt x="0" y="42"/>
                    </a:lnTo>
                    <a:lnTo>
                      <a:pt x="0" y="30"/>
                    </a:lnTo>
                    <a:close/>
                    <a:moveTo>
                      <a:pt x="8" y="32"/>
                    </a:moveTo>
                    <a:lnTo>
                      <a:pt x="8" y="42"/>
                    </a:lnTo>
                    <a:lnTo>
                      <a:pt x="10" y="52"/>
                    </a:lnTo>
                    <a:lnTo>
                      <a:pt x="12" y="56"/>
                    </a:lnTo>
                    <a:lnTo>
                      <a:pt x="14" y="58"/>
                    </a:lnTo>
                    <a:lnTo>
                      <a:pt x="18" y="58"/>
                    </a:lnTo>
                    <a:lnTo>
                      <a:pt x="20" y="58"/>
                    </a:lnTo>
                    <a:lnTo>
                      <a:pt x="22" y="56"/>
                    </a:lnTo>
                    <a:lnTo>
                      <a:pt x="24" y="54"/>
                    </a:lnTo>
                    <a:lnTo>
                      <a:pt x="26" y="48"/>
                    </a:lnTo>
                    <a:lnTo>
                      <a:pt x="28" y="40"/>
                    </a:lnTo>
                    <a:lnTo>
                      <a:pt x="28" y="28"/>
                    </a:lnTo>
                    <a:lnTo>
                      <a:pt x="26" y="20"/>
                    </a:lnTo>
                    <a:lnTo>
                      <a:pt x="26" y="12"/>
                    </a:lnTo>
                    <a:lnTo>
                      <a:pt x="24" y="8"/>
                    </a:lnTo>
                    <a:lnTo>
                      <a:pt x="22" y="4"/>
                    </a:lnTo>
                    <a:lnTo>
                      <a:pt x="20" y="4"/>
                    </a:lnTo>
                    <a:lnTo>
                      <a:pt x="18" y="4"/>
                    </a:lnTo>
                    <a:lnTo>
                      <a:pt x="14" y="4"/>
                    </a:lnTo>
                    <a:lnTo>
                      <a:pt x="12" y="6"/>
                    </a:lnTo>
                    <a:lnTo>
                      <a:pt x="10" y="10"/>
                    </a:lnTo>
                    <a:lnTo>
                      <a:pt x="8" y="16"/>
                    </a:lnTo>
                    <a:lnTo>
                      <a:pt x="8" y="24"/>
                    </a:lnTo>
                    <a:lnTo>
                      <a:pt x="8" y="32"/>
                    </a:lnTo>
                    <a:close/>
                  </a:path>
                </a:pathLst>
              </a:custGeom>
              <a:solidFill>
                <a:srgbClr val="000000"/>
              </a:solidFill>
              <a:ln w="0">
                <a:solidFill>
                  <a:srgbClr val="000000"/>
                </a:solidFill>
                <a:round/>
                <a:headEnd/>
                <a:tailEnd/>
              </a:ln>
            </p:spPr>
            <p:txBody>
              <a:bodyPr/>
              <a:lstStyle/>
              <a:p>
                <a:endParaRPr lang="en-CA"/>
              </a:p>
            </p:txBody>
          </p:sp>
          <p:sp>
            <p:nvSpPr>
              <p:cNvPr id="15534" name="Rectangle 434"/>
              <p:cNvSpPr>
                <a:spLocks noChangeArrowheads="1"/>
              </p:cNvSpPr>
              <p:nvPr/>
            </p:nvSpPr>
            <p:spPr bwMode="auto">
              <a:xfrm>
                <a:off x="3848" y="2664"/>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535" name="Freeform 435"/>
              <p:cNvSpPr>
                <a:spLocks/>
              </p:cNvSpPr>
              <p:nvPr/>
            </p:nvSpPr>
            <p:spPr bwMode="auto">
              <a:xfrm>
                <a:off x="4002" y="2678"/>
                <a:ext cx="24" cy="60"/>
              </a:xfrm>
              <a:custGeom>
                <a:avLst/>
                <a:gdLst>
                  <a:gd name="T0" fmla="*/ 0 w 24"/>
                  <a:gd name="T1" fmla="*/ 6 h 60"/>
                  <a:gd name="T2" fmla="*/ 14 w 24"/>
                  <a:gd name="T3" fmla="*/ 0 h 60"/>
                  <a:gd name="T4" fmla="*/ 16 w 24"/>
                  <a:gd name="T5" fmla="*/ 0 h 60"/>
                  <a:gd name="T6" fmla="*/ 16 w 24"/>
                  <a:gd name="T7" fmla="*/ 50 h 60"/>
                  <a:gd name="T8" fmla="*/ 16 w 24"/>
                  <a:gd name="T9" fmla="*/ 54 h 60"/>
                  <a:gd name="T10" fmla="*/ 16 w 24"/>
                  <a:gd name="T11" fmla="*/ 56 h 60"/>
                  <a:gd name="T12" fmla="*/ 16 w 24"/>
                  <a:gd name="T13" fmla="*/ 58 h 60"/>
                  <a:gd name="T14" fmla="*/ 18 w 24"/>
                  <a:gd name="T15" fmla="*/ 58 h 60"/>
                  <a:gd name="T16" fmla="*/ 20 w 24"/>
                  <a:gd name="T17" fmla="*/ 58 h 60"/>
                  <a:gd name="T18" fmla="*/ 24 w 24"/>
                  <a:gd name="T19" fmla="*/ 58 h 60"/>
                  <a:gd name="T20" fmla="*/ 24 w 24"/>
                  <a:gd name="T21" fmla="*/ 60 h 60"/>
                  <a:gd name="T22" fmla="*/ 2 w 24"/>
                  <a:gd name="T23" fmla="*/ 60 h 60"/>
                  <a:gd name="T24" fmla="*/ 2 w 24"/>
                  <a:gd name="T25" fmla="*/ 58 h 60"/>
                  <a:gd name="T26" fmla="*/ 4 w 24"/>
                  <a:gd name="T27" fmla="*/ 58 h 60"/>
                  <a:gd name="T28" fmla="*/ 6 w 24"/>
                  <a:gd name="T29" fmla="*/ 58 h 60"/>
                  <a:gd name="T30" fmla="*/ 8 w 24"/>
                  <a:gd name="T31" fmla="*/ 58 h 60"/>
                  <a:gd name="T32" fmla="*/ 8 w 24"/>
                  <a:gd name="T33" fmla="*/ 56 h 60"/>
                  <a:gd name="T34" fmla="*/ 8 w 24"/>
                  <a:gd name="T35" fmla="*/ 54 h 60"/>
                  <a:gd name="T36" fmla="*/ 8 w 24"/>
                  <a:gd name="T37" fmla="*/ 50 h 60"/>
                  <a:gd name="T38" fmla="*/ 8 w 24"/>
                  <a:gd name="T39" fmla="*/ 16 h 60"/>
                  <a:gd name="T40" fmla="*/ 8 w 24"/>
                  <a:gd name="T41" fmla="*/ 12 h 60"/>
                  <a:gd name="T42" fmla="*/ 8 w 24"/>
                  <a:gd name="T43" fmla="*/ 10 h 60"/>
                  <a:gd name="T44" fmla="*/ 8 w 24"/>
                  <a:gd name="T45" fmla="*/ 8 h 60"/>
                  <a:gd name="T46" fmla="*/ 8 w 24"/>
                  <a:gd name="T47" fmla="*/ 8 h 60"/>
                  <a:gd name="T48" fmla="*/ 6 w 24"/>
                  <a:gd name="T49" fmla="*/ 6 h 60"/>
                  <a:gd name="T50" fmla="*/ 6 w 24"/>
                  <a:gd name="T51" fmla="*/ 6 h 60"/>
                  <a:gd name="T52" fmla="*/ 4 w 24"/>
                  <a:gd name="T53" fmla="*/ 6 h 60"/>
                  <a:gd name="T54" fmla="*/ 0 w 24"/>
                  <a:gd name="T55" fmla="*/ 8 h 60"/>
                  <a:gd name="T56" fmla="*/ 0 w 24"/>
                  <a:gd name="T57" fmla="*/ 6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4"/>
                  <a:gd name="T88" fmla="*/ 0 h 60"/>
                  <a:gd name="T89" fmla="*/ 24 w 24"/>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4" h="60">
                    <a:moveTo>
                      <a:pt x="0" y="6"/>
                    </a:moveTo>
                    <a:lnTo>
                      <a:pt x="14" y="0"/>
                    </a:lnTo>
                    <a:lnTo>
                      <a:pt x="16" y="0"/>
                    </a:lnTo>
                    <a:lnTo>
                      <a:pt x="16" y="50"/>
                    </a:lnTo>
                    <a:lnTo>
                      <a:pt x="16" y="54"/>
                    </a:lnTo>
                    <a:lnTo>
                      <a:pt x="16" y="56"/>
                    </a:lnTo>
                    <a:lnTo>
                      <a:pt x="16" y="58"/>
                    </a:lnTo>
                    <a:lnTo>
                      <a:pt x="18" y="58"/>
                    </a:lnTo>
                    <a:lnTo>
                      <a:pt x="20" y="58"/>
                    </a:lnTo>
                    <a:lnTo>
                      <a:pt x="24" y="58"/>
                    </a:lnTo>
                    <a:lnTo>
                      <a:pt x="24" y="60"/>
                    </a:lnTo>
                    <a:lnTo>
                      <a:pt x="2" y="60"/>
                    </a:lnTo>
                    <a:lnTo>
                      <a:pt x="2" y="58"/>
                    </a:lnTo>
                    <a:lnTo>
                      <a:pt x="4" y="58"/>
                    </a:lnTo>
                    <a:lnTo>
                      <a:pt x="6" y="58"/>
                    </a:lnTo>
                    <a:lnTo>
                      <a:pt x="8" y="58"/>
                    </a:lnTo>
                    <a:lnTo>
                      <a:pt x="8" y="56"/>
                    </a:lnTo>
                    <a:lnTo>
                      <a:pt x="8" y="54"/>
                    </a:lnTo>
                    <a:lnTo>
                      <a:pt x="8" y="50"/>
                    </a:lnTo>
                    <a:lnTo>
                      <a:pt x="8" y="16"/>
                    </a:lnTo>
                    <a:lnTo>
                      <a:pt x="8" y="12"/>
                    </a:lnTo>
                    <a:lnTo>
                      <a:pt x="8" y="10"/>
                    </a:lnTo>
                    <a:lnTo>
                      <a:pt x="8" y="8"/>
                    </a:lnTo>
                    <a:lnTo>
                      <a:pt x="6" y="6"/>
                    </a:lnTo>
                    <a:lnTo>
                      <a:pt x="4" y="6"/>
                    </a:lnTo>
                    <a:lnTo>
                      <a:pt x="0" y="8"/>
                    </a:lnTo>
                    <a:lnTo>
                      <a:pt x="0" y="6"/>
                    </a:lnTo>
                    <a:close/>
                  </a:path>
                </a:pathLst>
              </a:custGeom>
              <a:solidFill>
                <a:srgbClr val="000000"/>
              </a:solidFill>
              <a:ln w="0">
                <a:solidFill>
                  <a:srgbClr val="000000"/>
                </a:solidFill>
                <a:round/>
                <a:headEnd/>
                <a:tailEnd/>
              </a:ln>
            </p:spPr>
            <p:txBody>
              <a:bodyPr/>
              <a:lstStyle/>
              <a:p>
                <a:endParaRPr lang="en-CA"/>
              </a:p>
            </p:txBody>
          </p:sp>
          <p:sp>
            <p:nvSpPr>
              <p:cNvPr id="15536" name="Rectangle 436"/>
              <p:cNvSpPr>
                <a:spLocks noChangeArrowheads="1"/>
              </p:cNvSpPr>
              <p:nvPr/>
            </p:nvSpPr>
            <p:spPr bwMode="auto">
              <a:xfrm>
                <a:off x="4200" y="2664"/>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537" name="Rectangle 437"/>
              <p:cNvSpPr>
                <a:spLocks noChangeArrowheads="1"/>
              </p:cNvSpPr>
              <p:nvPr/>
            </p:nvSpPr>
            <p:spPr bwMode="auto">
              <a:xfrm>
                <a:off x="1552" y="2768"/>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538" name="Freeform 438"/>
              <p:cNvSpPr>
                <a:spLocks/>
              </p:cNvSpPr>
              <p:nvPr/>
            </p:nvSpPr>
            <p:spPr bwMode="auto">
              <a:xfrm>
                <a:off x="1586" y="2786"/>
                <a:ext cx="34" cy="60"/>
              </a:xfrm>
              <a:custGeom>
                <a:avLst/>
                <a:gdLst>
                  <a:gd name="T0" fmla="*/ 14 w 34"/>
                  <a:gd name="T1" fmla="*/ 24 h 60"/>
                  <a:gd name="T2" fmla="*/ 14 w 34"/>
                  <a:gd name="T3" fmla="*/ 50 h 60"/>
                  <a:gd name="T4" fmla="*/ 14 w 34"/>
                  <a:gd name="T5" fmla="*/ 54 h 60"/>
                  <a:gd name="T6" fmla="*/ 16 w 34"/>
                  <a:gd name="T7" fmla="*/ 58 h 60"/>
                  <a:gd name="T8" fmla="*/ 18 w 34"/>
                  <a:gd name="T9" fmla="*/ 58 h 60"/>
                  <a:gd name="T10" fmla="*/ 20 w 34"/>
                  <a:gd name="T11" fmla="*/ 60 h 60"/>
                  <a:gd name="T12" fmla="*/ 24 w 34"/>
                  <a:gd name="T13" fmla="*/ 60 h 60"/>
                  <a:gd name="T14" fmla="*/ 24 w 34"/>
                  <a:gd name="T15" fmla="*/ 60 h 60"/>
                  <a:gd name="T16" fmla="*/ 0 w 34"/>
                  <a:gd name="T17" fmla="*/ 60 h 60"/>
                  <a:gd name="T18" fmla="*/ 0 w 34"/>
                  <a:gd name="T19" fmla="*/ 60 h 60"/>
                  <a:gd name="T20" fmla="*/ 2 w 34"/>
                  <a:gd name="T21" fmla="*/ 60 h 60"/>
                  <a:gd name="T22" fmla="*/ 4 w 34"/>
                  <a:gd name="T23" fmla="*/ 60 h 60"/>
                  <a:gd name="T24" fmla="*/ 4 w 34"/>
                  <a:gd name="T25" fmla="*/ 58 h 60"/>
                  <a:gd name="T26" fmla="*/ 6 w 34"/>
                  <a:gd name="T27" fmla="*/ 58 h 60"/>
                  <a:gd name="T28" fmla="*/ 6 w 34"/>
                  <a:gd name="T29" fmla="*/ 56 h 60"/>
                  <a:gd name="T30" fmla="*/ 6 w 34"/>
                  <a:gd name="T31" fmla="*/ 54 h 60"/>
                  <a:gd name="T32" fmla="*/ 8 w 34"/>
                  <a:gd name="T33" fmla="*/ 50 h 60"/>
                  <a:gd name="T34" fmla="*/ 8 w 34"/>
                  <a:gd name="T35" fmla="*/ 24 h 60"/>
                  <a:gd name="T36" fmla="*/ 0 w 34"/>
                  <a:gd name="T37" fmla="*/ 24 h 60"/>
                  <a:gd name="T38" fmla="*/ 0 w 34"/>
                  <a:gd name="T39" fmla="*/ 22 h 60"/>
                  <a:gd name="T40" fmla="*/ 8 w 34"/>
                  <a:gd name="T41" fmla="*/ 22 h 60"/>
                  <a:gd name="T42" fmla="*/ 8 w 34"/>
                  <a:gd name="T43" fmla="*/ 18 h 60"/>
                  <a:gd name="T44" fmla="*/ 8 w 34"/>
                  <a:gd name="T45" fmla="*/ 12 h 60"/>
                  <a:gd name="T46" fmla="*/ 8 w 34"/>
                  <a:gd name="T47" fmla="*/ 8 h 60"/>
                  <a:gd name="T48" fmla="*/ 12 w 34"/>
                  <a:gd name="T49" fmla="*/ 4 h 60"/>
                  <a:gd name="T50" fmla="*/ 14 w 34"/>
                  <a:gd name="T51" fmla="*/ 2 h 60"/>
                  <a:gd name="T52" fmla="*/ 18 w 34"/>
                  <a:gd name="T53" fmla="*/ 0 h 60"/>
                  <a:gd name="T54" fmla="*/ 24 w 34"/>
                  <a:gd name="T55" fmla="*/ 0 h 60"/>
                  <a:gd name="T56" fmla="*/ 28 w 34"/>
                  <a:gd name="T57" fmla="*/ 0 h 60"/>
                  <a:gd name="T58" fmla="*/ 32 w 34"/>
                  <a:gd name="T59" fmla="*/ 2 h 60"/>
                  <a:gd name="T60" fmla="*/ 34 w 34"/>
                  <a:gd name="T61" fmla="*/ 4 h 60"/>
                  <a:gd name="T62" fmla="*/ 34 w 34"/>
                  <a:gd name="T63" fmla="*/ 6 h 60"/>
                  <a:gd name="T64" fmla="*/ 34 w 34"/>
                  <a:gd name="T65" fmla="*/ 8 h 60"/>
                  <a:gd name="T66" fmla="*/ 34 w 34"/>
                  <a:gd name="T67" fmla="*/ 8 h 60"/>
                  <a:gd name="T68" fmla="*/ 32 w 34"/>
                  <a:gd name="T69" fmla="*/ 10 h 60"/>
                  <a:gd name="T70" fmla="*/ 30 w 34"/>
                  <a:gd name="T71" fmla="*/ 10 h 60"/>
                  <a:gd name="T72" fmla="*/ 30 w 34"/>
                  <a:gd name="T73" fmla="*/ 10 h 60"/>
                  <a:gd name="T74" fmla="*/ 28 w 34"/>
                  <a:gd name="T75" fmla="*/ 10 h 60"/>
                  <a:gd name="T76" fmla="*/ 28 w 34"/>
                  <a:gd name="T77" fmla="*/ 8 h 60"/>
                  <a:gd name="T78" fmla="*/ 26 w 34"/>
                  <a:gd name="T79" fmla="*/ 6 h 60"/>
                  <a:gd name="T80" fmla="*/ 24 w 34"/>
                  <a:gd name="T81" fmla="*/ 4 h 60"/>
                  <a:gd name="T82" fmla="*/ 24 w 34"/>
                  <a:gd name="T83" fmla="*/ 2 h 60"/>
                  <a:gd name="T84" fmla="*/ 22 w 34"/>
                  <a:gd name="T85" fmla="*/ 2 h 60"/>
                  <a:gd name="T86" fmla="*/ 20 w 34"/>
                  <a:gd name="T87" fmla="*/ 2 h 60"/>
                  <a:gd name="T88" fmla="*/ 18 w 34"/>
                  <a:gd name="T89" fmla="*/ 2 h 60"/>
                  <a:gd name="T90" fmla="*/ 16 w 34"/>
                  <a:gd name="T91" fmla="*/ 2 h 60"/>
                  <a:gd name="T92" fmla="*/ 16 w 34"/>
                  <a:gd name="T93" fmla="*/ 4 h 60"/>
                  <a:gd name="T94" fmla="*/ 14 w 34"/>
                  <a:gd name="T95" fmla="*/ 6 h 60"/>
                  <a:gd name="T96" fmla="*/ 14 w 34"/>
                  <a:gd name="T97" fmla="*/ 10 h 60"/>
                  <a:gd name="T98" fmla="*/ 14 w 34"/>
                  <a:gd name="T99" fmla="*/ 18 h 60"/>
                  <a:gd name="T100" fmla="*/ 14 w 34"/>
                  <a:gd name="T101" fmla="*/ 22 h 60"/>
                  <a:gd name="T102" fmla="*/ 24 w 34"/>
                  <a:gd name="T103" fmla="*/ 22 h 60"/>
                  <a:gd name="T104" fmla="*/ 24 w 34"/>
                  <a:gd name="T105" fmla="*/ 24 h 60"/>
                  <a:gd name="T106" fmla="*/ 14 w 34"/>
                  <a:gd name="T107" fmla="*/ 24 h 6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34"/>
                  <a:gd name="T163" fmla="*/ 0 h 60"/>
                  <a:gd name="T164" fmla="*/ 34 w 34"/>
                  <a:gd name="T165" fmla="*/ 60 h 60"/>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34" h="60">
                    <a:moveTo>
                      <a:pt x="14" y="24"/>
                    </a:moveTo>
                    <a:lnTo>
                      <a:pt x="14" y="50"/>
                    </a:lnTo>
                    <a:lnTo>
                      <a:pt x="14" y="54"/>
                    </a:lnTo>
                    <a:lnTo>
                      <a:pt x="16" y="58"/>
                    </a:lnTo>
                    <a:lnTo>
                      <a:pt x="18" y="58"/>
                    </a:lnTo>
                    <a:lnTo>
                      <a:pt x="20" y="60"/>
                    </a:lnTo>
                    <a:lnTo>
                      <a:pt x="24" y="60"/>
                    </a:lnTo>
                    <a:lnTo>
                      <a:pt x="0" y="60"/>
                    </a:lnTo>
                    <a:lnTo>
                      <a:pt x="2" y="60"/>
                    </a:lnTo>
                    <a:lnTo>
                      <a:pt x="4" y="60"/>
                    </a:lnTo>
                    <a:lnTo>
                      <a:pt x="4" y="58"/>
                    </a:lnTo>
                    <a:lnTo>
                      <a:pt x="6" y="58"/>
                    </a:lnTo>
                    <a:lnTo>
                      <a:pt x="6" y="56"/>
                    </a:lnTo>
                    <a:lnTo>
                      <a:pt x="6" y="54"/>
                    </a:lnTo>
                    <a:lnTo>
                      <a:pt x="8" y="50"/>
                    </a:lnTo>
                    <a:lnTo>
                      <a:pt x="8" y="24"/>
                    </a:lnTo>
                    <a:lnTo>
                      <a:pt x="0" y="24"/>
                    </a:lnTo>
                    <a:lnTo>
                      <a:pt x="0" y="22"/>
                    </a:lnTo>
                    <a:lnTo>
                      <a:pt x="8" y="22"/>
                    </a:lnTo>
                    <a:lnTo>
                      <a:pt x="8" y="18"/>
                    </a:lnTo>
                    <a:lnTo>
                      <a:pt x="8" y="12"/>
                    </a:lnTo>
                    <a:lnTo>
                      <a:pt x="8" y="8"/>
                    </a:lnTo>
                    <a:lnTo>
                      <a:pt x="12" y="4"/>
                    </a:lnTo>
                    <a:lnTo>
                      <a:pt x="14" y="2"/>
                    </a:lnTo>
                    <a:lnTo>
                      <a:pt x="18" y="0"/>
                    </a:lnTo>
                    <a:lnTo>
                      <a:pt x="24" y="0"/>
                    </a:lnTo>
                    <a:lnTo>
                      <a:pt x="28" y="0"/>
                    </a:lnTo>
                    <a:lnTo>
                      <a:pt x="32" y="2"/>
                    </a:lnTo>
                    <a:lnTo>
                      <a:pt x="34" y="4"/>
                    </a:lnTo>
                    <a:lnTo>
                      <a:pt x="34" y="6"/>
                    </a:lnTo>
                    <a:lnTo>
                      <a:pt x="34" y="8"/>
                    </a:lnTo>
                    <a:lnTo>
                      <a:pt x="32" y="10"/>
                    </a:lnTo>
                    <a:lnTo>
                      <a:pt x="30" y="10"/>
                    </a:lnTo>
                    <a:lnTo>
                      <a:pt x="28" y="10"/>
                    </a:lnTo>
                    <a:lnTo>
                      <a:pt x="28" y="8"/>
                    </a:lnTo>
                    <a:lnTo>
                      <a:pt x="26" y="6"/>
                    </a:lnTo>
                    <a:lnTo>
                      <a:pt x="24" y="4"/>
                    </a:lnTo>
                    <a:lnTo>
                      <a:pt x="24" y="2"/>
                    </a:lnTo>
                    <a:lnTo>
                      <a:pt x="22" y="2"/>
                    </a:lnTo>
                    <a:lnTo>
                      <a:pt x="20" y="2"/>
                    </a:lnTo>
                    <a:lnTo>
                      <a:pt x="18" y="2"/>
                    </a:lnTo>
                    <a:lnTo>
                      <a:pt x="16" y="2"/>
                    </a:lnTo>
                    <a:lnTo>
                      <a:pt x="16" y="4"/>
                    </a:lnTo>
                    <a:lnTo>
                      <a:pt x="14" y="6"/>
                    </a:lnTo>
                    <a:lnTo>
                      <a:pt x="14" y="10"/>
                    </a:lnTo>
                    <a:lnTo>
                      <a:pt x="14" y="18"/>
                    </a:lnTo>
                    <a:lnTo>
                      <a:pt x="14" y="22"/>
                    </a:lnTo>
                    <a:lnTo>
                      <a:pt x="24" y="22"/>
                    </a:lnTo>
                    <a:lnTo>
                      <a:pt x="24" y="24"/>
                    </a:lnTo>
                    <a:lnTo>
                      <a:pt x="14" y="24"/>
                    </a:lnTo>
                    <a:close/>
                  </a:path>
                </a:pathLst>
              </a:custGeom>
              <a:solidFill>
                <a:srgbClr val="000000"/>
              </a:solidFill>
              <a:ln w="0">
                <a:solidFill>
                  <a:srgbClr val="000000"/>
                </a:solidFill>
                <a:round/>
                <a:headEnd/>
                <a:tailEnd/>
              </a:ln>
            </p:spPr>
            <p:txBody>
              <a:bodyPr/>
              <a:lstStyle/>
              <a:p>
                <a:endParaRPr lang="en-CA"/>
              </a:p>
            </p:txBody>
          </p:sp>
          <p:sp>
            <p:nvSpPr>
              <p:cNvPr id="15539" name="Freeform 439"/>
              <p:cNvSpPr>
                <a:spLocks noEditPoints="1"/>
              </p:cNvSpPr>
              <p:nvPr/>
            </p:nvSpPr>
            <p:spPr bwMode="auto">
              <a:xfrm>
                <a:off x="1614" y="2806"/>
                <a:ext cx="38" cy="42"/>
              </a:xfrm>
              <a:custGeom>
                <a:avLst/>
                <a:gdLst>
                  <a:gd name="T0" fmla="*/ 18 w 38"/>
                  <a:gd name="T1" fmla="*/ 0 h 42"/>
                  <a:gd name="T2" fmla="*/ 24 w 38"/>
                  <a:gd name="T3" fmla="*/ 0 h 42"/>
                  <a:gd name="T4" fmla="*/ 30 w 38"/>
                  <a:gd name="T5" fmla="*/ 4 h 42"/>
                  <a:gd name="T6" fmla="*/ 32 w 38"/>
                  <a:gd name="T7" fmla="*/ 6 h 42"/>
                  <a:gd name="T8" fmla="*/ 36 w 38"/>
                  <a:gd name="T9" fmla="*/ 12 h 42"/>
                  <a:gd name="T10" fmla="*/ 38 w 38"/>
                  <a:gd name="T11" fmla="*/ 20 h 42"/>
                  <a:gd name="T12" fmla="*/ 36 w 38"/>
                  <a:gd name="T13" fmla="*/ 26 h 42"/>
                  <a:gd name="T14" fmla="*/ 34 w 38"/>
                  <a:gd name="T15" fmla="*/ 30 h 42"/>
                  <a:gd name="T16" fmla="*/ 32 w 38"/>
                  <a:gd name="T17" fmla="*/ 36 h 42"/>
                  <a:gd name="T18" fmla="*/ 28 w 38"/>
                  <a:gd name="T19" fmla="*/ 38 h 42"/>
                  <a:gd name="T20" fmla="*/ 24 w 38"/>
                  <a:gd name="T21" fmla="*/ 40 h 42"/>
                  <a:gd name="T22" fmla="*/ 18 w 38"/>
                  <a:gd name="T23" fmla="*/ 42 h 42"/>
                  <a:gd name="T24" fmla="*/ 12 w 38"/>
                  <a:gd name="T25" fmla="*/ 40 h 42"/>
                  <a:gd name="T26" fmla="*/ 8 w 38"/>
                  <a:gd name="T27" fmla="*/ 38 h 42"/>
                  <a:gd name="T28" fmla="*/ 4 w 38"/>
                  <a:gd name="T29" fmla="*/ 34 h 42"/>
                  <a:gd name="T30" fmla="*/ 2 w 38"/>
                  <a:gd name="T31" fmla="*/ 28 h 42"/>
                  <a:gd name="T32" fmla="*/ 0 w 38"/>
                  <a:gd name="T33" fmla="*/ 20 h 42"/>
                  <a:gd name="T34" fmla="*/ 0 w 38"/>
                  <a:gd name="T35" fmla="*/ 16 h 42"/>
                  <a:gd name="T36" fmla="*/ 2 w 38"/>
                  <a:gd name="T37" fmla="*/ 10 h 42"/>
                  <a:gd name="T38" fmla="*/ 6 w 38"/>
                  <a:gd name="T39" fmla="*/ 6 h 42"/>
                  <a:gd name="T40" fmla="*/ 10 w 38"/>
                  <a:gd name="T41" fmla="*/ 2 h 42"/>
                  <a:gd name="T42" fmla="*/ 14 w 38"/>
                  <a:gd name="T43" fmla="*/ 0 h 42"/>
                  <a:gd name="T44" fmla="*/ 18 w 38"/>
                  <a:gd name="T45" fmla="*/ 0 h 42"/>
                  <a:gd name="T46" fmla="*/ 18 w 38"/>
                  <a:gd name="T47" fmla="*/ 2 h 42"/>
                  <a:gd name="T48" fmla="*/ 16 w 38"/>
                  <a:gd name="T49" fmla="*/ 4 h 42"/>
                  <a:gd name="T50" fmla="*/ 12 w 38"/>
                  <a:gd name="T51" fmla="*/ 4 h 42"/>
                  <a:gd name="T52" fmla="*/ 10 w 38"/>
                  <a:gd name="T53" fmla="*/ 6 h 42"/>
                  <a:gd name="T54" fmla="*/ 8 w 38"/>
                  <a:gd name="T55" fmla="*/ 8 h 42"/>
                  <a:gd name="T56" fmla="*/ 8 w 38"/>
                  <a:gd name="T57" fmla="*/ 12 h 42"/>
                  <a:gd name="T58" fmla="*/ 8 w 38"/>
                  <a:gd name="T59" fmla="*/ 18 h 42"/>
                  <a:gd name="T60" fmla="*/ 8 w 38"/>
                  <a:gd name="T61" fmla="*/ 26 h 42"/>
                  <a:gd name="T62" fmla="*/ 10 w 38"/>
                  <a:gd name="T63" fmla="*/ 32 h 42"/>
                  <a:gd name="T64" fmla="*/ 14 w 38"/>
                  <a:gd name="T65" fmla="*/ 36 h 42"/>
                  <a:gd name="T66" fmla="*/ 16 w 38"/>
                  <a:gd name="T67" fmla="*/ 38 h 42"/>
                  <a:gd name="T68" fmla="*/ 20 w 38"/>
                  <a:gd name="T69" fmla="*/ 38 h 42"/>
                  <a:gd name="T70" fmla="*/ 24 w 38"/>
                  <a:gd name="T71" fmla="*/ 38 h 42"/>
                  <a:gd name="T72" fmla="*/ 28 w 38"/>
                  <a:gd name="T73" fmla="*/ 36 h 42"/>
                  <a:gd name="T74" fmla="*/ 30 w 38"/>
                  <a:gd name="T75" fmla="*/ 30 h 42"/>
                  <a:gd name="T76" fmla="*/ 30 w 38"/>
                  <a:gd name="T77" fmla="*/ 24 h 42"/>
                  <a:gd name="T78" fmla="*/ 30 w 38"/>
                  <a:gd name="T79" fmla="*/ 16 h 42"/>
                  <a:gd name="T80" fmla="*/ 28 w 38"/>
                  <a:gd name="T81" fmla="*/ 12 h 42"/>
                  <a:gd name="T82" fmla="*/ 26 w 38"/>
                  <a:gd name="T83" fmla="*/ 6 h 42"/>
                  <a:gd name="T84" fmla="*/ 22 w 38"/>
                  <a:gd name="T85" fmla="*/ 4 h 42"/>
                  <a:gd name="T86" fmla="*/ 18 w 38"/>
                  <a:gd name="T87" fmla="*/ 2 h 4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8"/>
                  <a:gd name="T133" fmla="*/ 0 h 42"/>
                  <a:gd name="T134" fmla="*/ 38 w 38"/>
                  <a:gd name="T135" fmla="*/ 42 h 4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8" h="42">
                    <a:moveTo>
                      <a:pt x="18" y="0"/>
                    </a:moveTo>
                    <a:lnTo>
                      <a:pt x="24" y="0"/>
                    </a:lnTo>
                    <a:lnTo>
                      <a:pt x="30" y="4"/>
                    </a:lnTo>
                    <a:lnTo>
                      <a:pt x="32" y="6"/>
                    </a:lnTo>
                    <a:lnTo>
                      <a:pt x="36" y="12"/>
                    </a:lnTo>
                    <a:lnTo>
                      <a:pt x="38" y="20"/>
                    </a:lnTo>
                    <a:lnTo>
                      <a:pt x="36" y="26"/>
                    </a:lnTo>
                    <a:lnTo>
                      <a:pt x="34" y="30"/>
                    </a:lnTo>
                    <a:lnTo>
                      <a:pt x="32" y="36"/>
                    </a:lnTo>
                    <a:lnTo>
                      <a:pt x="28" y="38"/>
                    </a:lnTo>
                    <a:lnTo>
                      <a:pt x="24" y="40"/>
                    </a:lnTo>
                    <a:lnTo>
                      <a:pt x="18" y="42"/>
                    </a:lnTo>
                    <a:lnTo>
                      <a:pt x="12" y="40"/>
                    </a:lnTo>
                    <a:lnTo>
                      <a:pt x="8" y="38"/>
                    </a:lnTo>
                    <a:lnTo>
                      <a:pt x="4" y="34"/>
                    </a:lnTo>
                    <a:lnTo>
                      <a:pt x="2" y="28"/>
                    </a:lnTo>
                    <a:lnTo>
                      <a:pt x="0" y="20"/>
                    </a:lnTo>
                    <a:lnTo>
                      <a:pt x="0" y="16"/>
                    </a:lnTo>
                    <a:lnTo>
                      <a:pt x="2" y="10"/>
                    </a:lnTo>
                    <a:lnTo>
                      <a:pt x="6" y="6"/>
                    </a:lnTo>
                    <a:lnTo>
                      <a:pt x="10" y="2"/>
                    </a:lnTo>
                    <a:lnTo>
                      <a:pt x="14" y="0"/>
                    </a:lnTo>
                    <a:lnTo>
                      <a:pt x="18" y="0"/>
                    </a:lnTo>
                    <a:close/>
                    <a:moveTo>
                      <a:pt x="18" y="2"/>
                    </a:moveTo>
                    <a:lnTo>
                      <a:pt x="16" y="4"/>
                    </a:lnTo>
                    <a:lnTo>
                      <a:pt x="12" y="4"/>
                    </a:lnTo>
                    <a:lnTo>
                      <a:pt x="10" y="6"/>
                    </a:lnTo>
                    <a:lnTo>
                      <a:pt x="8" y="8"/>
                    </a:lnTo>
                    <a:lnTo>
                      <a:pt x="8" y="12"/>
                    </a:lnTo>
                    <a:lnTo>
                      <a:pt x="8" y="18"/>
                    </a:lnTo>
                    <a:lnTo>
                      <a:pt x="8" y="26"/>
                    </a:lnTo>
                    <a:lnTo>
                      <a:pt x="10" y="32"/>
                    </a:lnTo>
                    <a:lnTo>
                      <a:pt x="14" y="36"/>
                    </a:lnTo>
                    <a:lnTo>
                      <a:pt x="16" y="38"/>
                    </a:lnTo>
                    <a:lnTo>
                      <a:pt x="20" y="38"/>
                    </a:lnTo>
                    <a:lnTo>
                      <a:pt x="24" y="38"/>
                    </a:lnTo>
                    <a:lnTo>
                      <a:pt x="28" y="36"/>
                    </a:lnTo>
                    <a:lnTo>
                      <a:pt x="30" y="30"/>
                    </a:lnTo>
                    <a:lnTo>
                      <a:pt x="30" y="24"/>
                    </a:lnTo>
                    <a:lnTo>
                      <a:pt x="30" y="16"/>
                    </a:lnTo>
                    <a:lnTo>
                      <a:pt x="28" y="12"/>
                    </a:lnTo>
                    <a:lnTo>
                      <a:pt x="26" y="6"/>
                    </a:lnTo>
                    <a:lnTo>
                      <a:pt x="22" y="4"/>
                    </a:lnTo>
                    <a:lnTo>
                      <a:pt x="18" y="2"/>
                    </a:lnTo>
                    <a:close/>
                  </a:path>
                </a:pathLst>
              </a:custGeom>
              <a:solidFill>
                <a:srgbClr val="000000"/>
              </a:solidFill>
              <a:ln w="0">
                <a:solidFill>
                  <a:srgbClr val="000000"/>
                </a:solidFill>
                <a:round/>
                <a:headEnd/>
                <a:tailEnd/>
              </a:ln>
            </p:spPr>
            <p:txBody>
              <a:bodyPr/>
              <a:lstStyle/>
              <a:p>
                <a:endParaRPr lang="en-CA"/>
              </a:p>
            </p:txBody>
          </p:sp>
          <p:sp>
            <p:nvSpPr>
              <p:cNvPr id="15540" name="Freeform 440"/>
              <p:cNvSpPr>
                <a:spLocks noEditPoints="1"/>
              </p:cNvSpPr>
              <p:nvPr/>
            </p:nvSpPr>
            <p:spPr bwMode="auto">
              <a:xfrm>
                <a:off x="1658" y="2806"/>
                <a:ext cx="38" cy="42"/>
              </a:xfrm>
              <a:custGeom>
                <a:avLst/>
                <a:gdLst>
                  <a:gd name="T0" fmla="*/ 18 w 38"/>
                  <a:gd name="T1" fmla="*/ 0 h 42"/>
                  <a:gd name="T2" fmla="*/ 24 w 38"/>
                  <a:gd name="T3" fmla="*/ 0 h 42"/>
                  <a:gd name="T4" fmla="*/ 28 w 38"/>
                  <a:gd name="T5" fmla="*/ 4 h 42"/>
                  <a:gd name="T6" fmla="*/ 32 w 38"/>
                  <a:gd name="T7" fmla="*/ 6 h 42"/>
                  <a:gd name="T8" fmla="*/ 36 w 38"/>
                  <a:gd name="T9" fmla="*/ 12 h 42"/>
                  <a:gd name="T10" fmla="*/ 38 w 38"/>
                  <a:gd name="T11" fmla="*/ 20 h 42"/>
                  <a:gd name="T12" fmla="*/ 36 w 38"/>
                  <a:gd name="T13" fmla="*/ 26 h 42"/>
                  <a:gd name="T14" fmla="*/ 34 w 38"/>
                  <a:gd name="T15" fmla="*/ 30 h 42"/>
                  <a:gd name="T16" fmla="*/ 32 w 38"/>
                  <a:gd name="T17" fmla="*/ 36 h 42"/>
                  <a:gd name="T18" fmla="*/ 28 w 38"/>
                  <a:gd name="T19" fmla="*/ 38 h 42"/>
                  <a:gd name="T20" fmla="*/ 24 w 38"/>
                  <a:gd name="T21" fmla="*/ 40 h 42"/>
                  <a:gd name="T22" fmla="*/ 18 w 38"/>
                  <a:gd name="T23" fmla="*/ 42 h 42"/>
                  <a:gd name="T24" fmla="*/ 12 w 38"/>
                  <a:gd name="T25" fmla="*/ 40 h 42"/>
                  <a:gd name="T26" fmla="*/ 8 w 38"/>
                  <a:gd name="T27" fmla="*/ 38 h 42"/>
                  <a:gd name="T28" fmla="*/ 4 w 38"/>
                  <a:gd name="T29" fmla="*/ 34 h 42"/>
                  <a:gd name="T30" fmla="*/ 0 w 38"/>
                  <a:gd name="T31" fmla="*/ 28 h 42"/>
                  <a:gd name="T32" fmla="*/ 0 w 38"/>
                  <a:gd name="T33" fmla="*/ 20 h 42"/>
                  <a:gd name="T34" fmla="*/ 0 w 38"/>
                  <a:gd name="T35" fmla="*/ 16 h 42"/>
                  <a:gd name="T36" fmla="*/ 2 w 38"/>
                  <a:gd name="T37" fmla="*/ 10 h 42"/>
                  <a:gd name="T38" fmla="*/ 6 w 38"/>
                  <a:gd name="T39" fmla="*/ 6 h 42"/>
                  <a:gd name="T40" fmla="*/ 10 w 38"/>
                  <a:gd name="T41" fmla="*/ 2 h 42"/>
                  <a:gd name="T42" fmla="*/ 14 w 38"/>
                  <a:gd name="T43" fmla="*/ 0 h 42"/>
                  <a:gd name="T44" fmla="*/ 18 w 38"/>
                  <a:gd name="T45" fmla="*/ 0 h 42"/>
                  <a:gd name="T46" fmla="*/ 18 w 38"/>
                  <a:gd name="T47" fmla="*/ 2 h 42"/>
                  <a:gd name="T48" fmla="*/ 14 w 38"/>
                  <a:gd name="T49" fmla="*/ 4 h 42"/>
                  <a:gd name="T50" fmla="*/ 12 w 38"/>
                  <a:gd name="T51" fmla="*/ 4 h 42"/>
                  <a:gd name="T52" fmla="*/ 10 w 38"/>
                  <a:gd name="T53" fmla="*/ 6 h 42"/>
                  <a:gd name="T54" fmla="*/ 8 w 38"/>
                  <a:gd name="T55" fmla="*/ 8 h 42"/>
                  <a:gd name="T56" fmla="*/ 8 w 38"/>
                  <a:gd name="T57" fmla="*/ 12 h 42"/>
                  <a:gd name="T58" fmla="*/ 8 w 38"/>
                  <a:gd name="T59" fmla="*/ 18 h 42"/>
                  <a:gd name="T60" fmla="*/ 8 w 38"/>
                  <a:gd name="T61" fmla="*/ 26 h 42"/>
                  <a:gd name="T62" fmla="*/ 10 w 38"/>
                  <a:gd name="T63" fmla="*/ 32 h 42"/>
                  <a:gd name="T64" fmla="*/ 14 w 38"/>
                  <a:gd name="T65" fmla="*/ 36 h 42"/>
                  <a:gd name="T66" fmla="*/ 16 w 38"/>
                  <a:gd name="T67" fmla="*/ 38 h 42"/>
                  <a:gd name="T68" fmla="*/ 20 w 38"/>
                  <a:gd name="T69" fmla="*/ 38 h 42"/>
                  <a:gd name="T70" fmla="*/ 24 w 38"/>
                  <a:gd name="T71" fmla="*/ 38 h 42"/>
                  <a:gd name="T72" fmla="*/ 28 w 38"/>
                  <a:gd name="T73" fmla="*/ 36 h 42"/>
                  <a:gd name="T74" fmla="*/ 30 w 38"/>
                  <a:gd name="T75" fmla="*/ 30 h 42"/>
                  <a:gd name="T76" fmla="*/ 30 w 38"/>
                  <a:gd name="T77" fmla="*/ 24 h 42"/>
                  <a:gd name="T78" fmla="*/ 30 w 38"/>
                  <a:gd name="T79" fmla="*/ 16 h 42"/>
                  <a:gd name="T80" fmla="*/ 28 w 38"/>
                  <a:gd name="T81" fmla="*/ 12 h 42"/>
                  <a:gd name="T82" fmla="*/ 26 w 38"/>
                  <a:gd name="T83" fmla="*/ 6 h 42"/>
                  <a:gd name="T84" fmla="*/ 22 w 38"/>
                  <a:gd name="T85" fmla="*/ 4 h 42"/>
                  <a:gd name="T86" fmla="*/ 18 w 38"/>
                  <a:gd name="T87" fmla="*/ 2 h 4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8"/>
                  <a:gd name="T133" fmla="*/ 0 h 42"/>
                  <a:gd name="T134" fmla="*/ 38 w 38"/>
                  <a:gd name="T135" fmla="*/ 42 h 4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8" h="42">
                    <a:moveTo>
                      <a:pt x="18" y="0"/>
                    </a:moveTo>
                    <a:lnTo>
                      <a:pt x="24" y="0"/>
                    </a:lnTo>
                    <a:lnTo>
                      <a:pt x="28" y="4"/>
                    </a:lnTo>
                    <a:lnTo>
                      <a:pt x="32" y="6"/>
                    </a:lnTo>
                    <a:lnTo>
                      <a:pt x="36" y="12"/>
                    </a:lnTo>
                    <a:lnTo>
                      <a:pt x="38" y="20"/>
                    </a:lnTo>
                    <a:lnTo>
                      <a:pt x="36" y="26"/>
                    </a:lnTo>
                    <a:lnTo>
                      <a:pt x="34" y="30"/>
                    </a:lnTo>
                    <a:lnTo>
                      <a:pt x="32" y="36"/>
                    </a:lnTo>
                    <a:lnTo>
                      <a:pt x="28" y="38"/>
                    </a:lnTo>
                    <a:lnTo>
                      <a:pt x="24" y="40"/>
                    </a:lnTo>
                    <a:lnTo>
                      <a:pt x="18" y="42"/>
                    </a:lnTo>
                    <a:lnTo>
                      <a:pt x="12" y="40"/>
                    </a:lnTo>
                    <a:lnTo>
                      <a:pt x="8" y="38"/>
                    </a:lnTo>
                    <a:lnTo>
                      <a:pt x="4" y="34"/>
                    </a:lnTo>
                    <a:lnTo>
                      <a:pt x="0" y="28"/>
                    </a:lnTo>
                    <a:lnTo>
                      <a:pt x="0" y="20"/>
                    </a:lnTo>
                    <a:lnTo>
                      <a:pt x="0" y="16"/>
                    </a:lnTo>
                    <a:lnTo>
                      <a:pt x="2" y="10"/>
                    </a:lnTo>
                    <a:lnTo>
                      <a:pt x="6" y="6"/>
                    </a:lnTo>
                    <a:lnTo>
                      <a:pt x="10" y="2"/>
                    </a:lnTo>
                    <a:lnTo>
                      <a:pt x="14" y="0"/>
                    </a:lnTo>
                    <a:lnTo>
                      <a:pt x="18" y="0"/>
                    </a:lnTo>
                    <a:close/>
                    <a:moveTo>
                      <a:pt x="18" y="2"/>
                    </a:moveTo>
                    <a:lnTo>
                      <a:pt x="14" y="4"/>
                    </a:lnTo>
                    <a:lnTo>
                      <a:pt x="12" y="4"/>
                    </a:lnTo>
                    <a:lnTo>
                      <a:pt x="10" y="6"/>
                    </a:lnTo>
                    <a:lnTo>
                      <a:pt x="8" y="8"/>
                    </a:lnTo>
                    <a:lnTo>
                      <a:pt x="8" y="12"/>
                    </a:lnTo>
                    <a:lnTo>
                      <a:pt x="8" y="18"/>
                    </a:lnTo>
                    <a:lnTo>
                      <a:pt x="8" y="26"/>
                    </a:lnTo>
                    <a:lnTo>
                      <a:pt x="10" y="32"/>
                    </a:lnTo>
                    <a:lnTo>
                      <a:pt x="14" y="36"/>
                    </a:lnTo>
                    <a:lnTo>
                      <a:pt x="16" y="38"/>
                    </a:lnTo>
                    <a:lnTo>
                      <a:pt x="20" y="38"/>
                    </a:lnTo>
                    <a:lnTo>
                      <a:pt x="24" y="38"/>
                    </a:lnTo>
                    <a:lnTo>
                      <a:pt x="28" y="36"/>
                    </a:lnTo>
                    <a:lnTo>
                      <a:pt x="30" y="30"/>
                    </a:lnTo>
                    <a:lnTo>
                      <a:pt x="30" y="24"/>
                    </a:lnTo>
                    <a:lnTo>
                      <a:pt x="30" y="16"/>
                    </a:lnTo>
                    <a:lnTo>
                      <a:pt x="28" y="12"/>
                    </a:lnTo>
                    <a:lnTo>
                      <a:pt x="26" y="6"/>
                    </a:lnTo>
                    <a:lnTo>
                      <a:pt x="22" y="4"/>
                    </a:lnTo>
                    <a:lnTo>
                      <a:pt x="18" y="2"/>
                    </a:lnTo>
                    <a:close/>
                  </a:path>
                </a:pathLst>
              </a:custGeom>
              <a:solidFill>
                <a:srgbClr val="000000"/>
              </a:solidFill>
              <a:ln w="0">
                <a:solidFill>
                  <a:srgbClr val="000000"/>
                </a:solidFill>
                <a:round/>
                <a:headEnd/>
                <a:tailEnd/>
              </a:ln>
            </p:spPr>
            <p:txBody>
              <a:bodyPr/>
              <a:lstStyle/>
              <a:p>
                <a:endParaRPr lang="en-CA"/>
              </a:p>
            </p:txBody>
          </p:sp>
          <p:sp>
            <p:nvSpPr>
              <p:cNvPr id="15541" name="Freeform 441"/>
              <p:cNvSpPr>
                <a:spLocks noEditPoints="1"/>
              </p:cNvSpPr>
              <p:nvPr/>
            </p:nvSpPr>
            <p:spPr bwMode="auto">
              <a:xfrm>
                <a:off x="1702" y="2786"/>
                <a:ext cx="40" cy="62"/>
              </a:xfrm>
              <a:custGeom>
                <a:avLst/>
                <a:gdLst>
                  <a:gd name="T0" fmla="*/ 28 w 40"/>
                  <a:gd name="T1" fmla="*/ 54 h 62"/>
                  <a:gd name="T2" fmla="*/ 24 w 40"/>
                  <a:gd name="T3" fmla="*/ 58 h 62"/>
                  <a:gd name="T4" fmla="*/ 22 w 40"/>
                  <a:gd name="T5" fmla="*/ 60 h 62"/>
                  <a:gd name="T6" fmla="*/ 18 w 40"/>
                  <a:gd name="T7" fmla="*/ 60 h 62"/>
                  <a:gd name="T8" fmla="*/ 16 w 40"/>
                  <a:gd name="T9" fmla="*/ 62 h 62"/>
                  <a:gd name="T10" fmla="*/ 10 w 40"/>
                  <a:gd name="T11" fmla="*/ 60 h 62"/>
                  <a:gd name="T12" fmla="*/ 4 w 40"/>
                  <a:gd name="T13" fmla="*/ 56 h 62"/>
                  <a:gd name="T14" fmla="*/ 0 w 40"/>
                  <a:gd name="T15" fmla="*/ 50 h 62"/>
                  <a:gd name="T16" fmla="*/ 0 w 40"/>
                  <a:gd name="T17" fmla="*/ 42 h 62"/>
                  <a:gd name="T18" fmla="*/ 0 w 40"/>
                  <a:gd name="T19" fmla="*/ 34 h 62"/>
                  <a:gd name="T20" fmla="*/ 4 w 40"/>
                  <a:gd name="T21" fmla="*/ 26 h 62"/>
                  <a:gd name="T22" fmla="*/ 8 w 40"/>
                  <a:gd name="T23" fmla="*/ 24 h 62"/>
                  <a:gd name="T24" fmla="*/ 14 w 40"/>
                  <a:gd name="T25" fmla="*/ 20 h 62"/>
                  <a:gd name="T26" fmla="*/ 18 w 40"/>
                  <a:gd name="T27" fmla="*/ 20 h 62"/>
                  <a:gd name="T28" fmla="*/ 24 w 40"/>
                  <a:gd name="T29" fmla="*/ 22 h 62"/>
                  <a:gd name="T30" fmla="*/ 28 w 40"/>
                  <a:gd name="T31" fmla="*/ 24 h 62"/>
                  <a:gd name="T32" fmla="*/ 28 w 40"/>
                  <a:gd name="T33" fmla="*/ 16 h 62"/>
                  <a:gd name="T34" fmla="*/ 26 w 40"/>
                  <a:gd name="T35" fmla="*/ 10 h 62"/>
                  <a:gd name="T36" fmla="*/ 26 w 40"/>
                  <a:gd name="T37" fmla="*/ 6 h 62"/>
                  <a:gd name="T38" fmla="*/ 26 w 40"/>
                  <a:gd name="T39" fmla="*/ 6 h 62"/>
                  <a:gd name="T40" fmla="*/ 26 w 40"/>
                  <a:gd name="T41" fmla="*/ 4 h 62"/>
                  <a:gd name="T42" fmla="*/ 26 w 40"/>
                  <a:gd name="T43" fmla="*/ 4 h 62"/>
                  <a:gd name="T44" fmla="*/ 24 w 40"/>
                  <a:gd name="T45" fmla="*/ 4 h 62"/>
                  <a:gd name="T46" fmla="*/ 24 w 40"/>
                  <a:gd name="T47" fmla="*/ 4 h 62"/>
                  <a:gd name="T48" fmla="*/ 22 w 40"/>
                  <a:gd name="T49" fmla="*/ 4 h 62"/>
                  <a:gd name="T50" fmla="*/ 22 w 40"/>
                  <a:gd name="T51" fmla="*/ 4 h 62"/>
                  <a:gd name="T52" fmla="*/ 32 w 40"/>
                  <a:gd name="T53" fmla="*/ 0 h 62"/>
                  <a:gd name="T54" fmla="*/ 34 w 40"/>
                  <a:gd name="T55" fmla="*/ 0 h 62"/>
                  <a:gd name="T56" fmla="*/ 34 w 40"/>
                  <a:gd name="T57" fmla="*/ 44 h 62"/>
                  <a:gd name="T58" fmla="*/ 34 w 40"/>
                  <a:gd name="T59" fmla="*/ 50 h 62"/>
                  <a:gd name="T60" fmla="*/ 34 w 40"/>
                  <a:gd name="T61" fmla="*/ 54 h 62"/>
                  <a:gd name="T62" fmla="*/ 34 w 40"/>
                  <a:gd name="T63" fmla="*/ 54 h 62"/>
                  <a:gd name="T64" fmla="*/ 36 w 40"/>
                  <a:gd name="T65" fmla="*/ 56 h 62"/>
                  <a:gd name="T66" fmla="*/ 36 w 40"/>
                  <a:gd name="T67" fmla="*/ 56 h 62"/>
                  <a:gd name="T68" fmla="*/ 36 w 40"/>
                  <a:gd name="T69" fmla="*/ 56 h 62"/>
                  <a:gd name="T70" fmla="*/ 38 w 40"/>
                  <a:gd name="T71" fmla="*/ 56 h 62"/>
                  <a:gd name="T72" fmla="*/ 40 w 40"/>
                  <a:gd name="T73" fmla="*/ 56 h 62"/>
                  <a:gd name="T74" fmla="*/ 40 w 40"/>
                  <a:gd name="T75" fmla="*/ 56 h 62"/>
                  <a:gd name="T76" fmla="*/ 28 w 40"/>
                  <a:gd name="T77" fmla="*/ 62 h 62"/>
                  <a:gd name="T78" fmla="*/ 28 w 40"/>
                  <a:gd name="T79" fmla="*/ 62 h 62"/>
                  <a:gd name="T80" fmla="*/ 28 w 40"/>
                  <a:gd name="T81" fmla="*/ 54 h 62"/>
                  <a:gd name="T82" fmla="*/ 28 w 40"/>
                  <a:gd name="T83" fmla="*/ 52 h 62"/>
                  <a:gd name="T84" fmla="*/ 28 w 40"/>
                  <a:gd name="T85" fmla="*/ 34 h 62"/>
                  <a:gd name="T86" fmla="*/ 26 w 40"/>
                  <a:gd name="T87" fmla="*/ 30 h 62"/>
                  <a:gd name="T88" fmla="*/ 26 w 40"/>
                  <a:gd name="T89" fmla="*/ 28 h 62"/>
                  <a:gd name="T90" fmla="*/ 24 w 40"/>
                  <a:gd name="T91" fmla="*/ 26 h 62"/>
                  <a:gd name="T92" fmla="*/ 22 w 40"/>
                  <a:gd name="T93" fmla="*/ 24 h 62"/>
                  <a:gd name="T94" fmla="*/ 20 w 40"/>
                  <a:gd name="T95" fmla="*/ 24 h 62"/>
                  <a:gd name="T96" fmla="*/ 18 w 40"/>
                  <a:gd name="T97" fmla="*/ 22 h 62"/>
                  <a:gd name="T98" fmla="*/ 14 w 40"/>
                  <a:gd name="T99" fmla="*/ 24 h 62"/>
                  <a:gd name="T100" fmla="*/ 10 w 40"/>
                  <a:gd name="T101" fmla="*/ 26 h 62"/>
                  <a:gd name="T102" fmla="*/ 8 w 40"/>
                  <a:gd name="T103" fmla="*/ 32 h 62"/>
                  <a:gd name="T104" fmla="*/ 6 w 40"/>
                  <a:gd name="T105" fmla="*/ 38 h 62"/>
                  <a:gd name="T106" fmla="*/ 8 w 40"/>
                  <a:gd name="T107" fmla="*/ 46 h 62"/>
                  <a:gd name="T108" fmla="*/ 10 w 40"/>
                  <a:gd name="T109" fmla="*/ 52 h 62"/>
                  <a:gd name="T110" fmla="*/ 14 w 40"/>
                  <a:gd name="T111" fmla="*/ 54 h 62"/>
                  <a:gd name="T112" fmla="*/ 20 w 40"/>
                  <a:gd name="T113" fmla="*/ 56 h 62"/>
                  <a:gd name="T114" fmla="*/ 24 w 40"/>
                  <a:gd name="T115" fmla="*/ 54 h 62"/>
                  <a:gd name="T116" fmla="*/ 28 w 40"/>
                  <a:gd name="T117" fmla="*/ 52 h 6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40"/>
                  <a:gd name="T178" fmla="*/ 0 h 62"/>
                  <a:gd name="T179" fmla="*/ 40 w 40"/>
                  <a:gd name="T180" fmla="*/ 62 h 62"/>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40" h="62">
                    <a:moveTo>
                      <a:pt x="28" y="54"/>
                    </a:moveTo>
                    <a:lnTo>
                      <a:pt x="24" y="58"/>
                    </a:lnTo>
                    <a:lnTo>
                      <a:pt x="22" y="60"/>
                    </a:lnTo>
                    <a:lnTo>
                      <a:pt x="18" y="60"/>
                    </a:lnTo>
                    <a:lnTo>
                      <a:pt x="16" y="62"/>
                    </a:lnTo>
                    <a:lnTo>
                      <a:pt x="10" y="60"/>
                    </a:lnTo>
                    <a:lnTo>
                      <a:pt x="4" y="56"/>
                    </a:lnTo>
                    <a:lnTo>
                      <a:pt x="0" y="50"/>
                    </a:lnTo>
                    <a:lnTo>
                      <a:pt x="0" y="42"/>
                    </a:lnTo>
                    <a:lnTo>
                      <a:pt x="0" y="34"/>
                    </a:lnTo>
                    <a:lnTo>
                      <a:pt x="4" y="26"/>
                    </a:lnTo>
                    <a:lnTo>
                      <a:pt x="8" y="24"/>
                    </a:lnTo>
                    <a:lnTo>
                      <a:pt x="14" y="20"/>
                    </a:lnTo>
                    <a:lnTo>
                      <a:pt x="18" y="20"/>
                    </a:lnTo>
                    <a:lnTo>
                      <a:pt x="24" y="22"/>
                    </a:lnTo>
                    <a:lnTo>
                      <a:pt x="28" y="24"/>
                    </a:lnTo>
                    <a:lnTo>
                      <a:pt x="28" y="16"/>
                    </a:lnTo>
                    <a:lnTo>
                      <a:pt x="26" y="10"/>
                    </a:lnTo>
                    <a:lnTo>
                      <a:pt x="26" y="6"/>
                    </a:lnTo>
                    <a:lnTo>
                      <a:pt x="26" y="4"/>
                    </a:lnTo>
                    <a:lnTo>
                      <a:pt x="24" y="4"/>
                    </a:lnTo>
                    <a:lnTo>
                      <a:pt x="22" y="4"/>
                    </a:lnTo>
                    <a:lnTo>
                      <a:pt x="32" y="0"/>
                    </a:lnTo>
                    <a:lnTo>
                      <a:pt x="34" y="0"/>
                    </a:lnTo>
                    <a:lnTo>
                      <a:pt x="34" y="44"/>
                    </a:lnTo>
                    <a:lnTo>
                      <a:pt x="34" y="50"/>
                    </a:lnTo>
                    <a:lnTo>
                      <a:pt x="34" y="54"/>
                    </a:lnTo>
                    <a:lnTo>
                      <a:pt x="36" y="56"/>
                    </a:lnTo>
                    <a:lnTo>
                      <a:pt x="38" y="56"/>
                    </a:lnTo>
                    <a:lnTo>
                      <a:pt x="40" y="56"/>
                    </a:lnTo>
                    <a:lnTo>
                      <a:pt x="28" y="62"/>
                    </a:lnTo>
                    <a:lnTo>
                      <a:pt x="28" y="54"/>
                    </a:lnTo>
                    <a:close/>
                    <a:moveTo>
                      <a:pt x="28" y="52"/>
                    </a:moveTo>
                    <a:lnTo>
                      <a:pt x="28" y="34"/>
                    </a:lnTo>
                    <a:lnTo>
                      <a:pt x="26" y="30"/>
                    </a:lnTo>
                    <a:lnTo>
                      <a:pt x="26" y="28"/>
                    </a:lnTo>
                    <a:lnTo>
                      <a:pt x="24" y="26"/>
                    </a:lnTo>
                    <a:lnTo>
                      <a:pt x="22" y="24"/>
                    </a:lnTo>
                    <a:lnTo>
                      <a:pt x="20" y="24"/>
                    </a:lnTo>
                    <a:lnTo>
                      <a:pt x="18" y="22"/>
                    </a:lnTo>
                    <a:lnTo>
                      <a:pt x="14" y="24"/>
                    </a:lnTo>
                    <a:lnTo>
                      <a:pt x="10" y="26"/>
                    </a:lnTo>
                    <a:lnTo>
                      <a:pt x="8" y="32"/>
                    </a:lnTo>
                    <a:lnTo>
                      <a:pt x="6" y="38"/>
                    </a:lnTo>
                    <a:lnTo>
                      <a:pt x="8" y="46"/>
                    </a:lnTo>
                    <a:lnTo>
                      <a:pt x="10" y="52"/>
                    </a:lnTo>
                    <a:lnTo>
                      <a:pt x="14" y="54"/>
                    </a:lnTo>
                    <a:lnTo>
                      <a:pt x="20" y="56"/>
                    </a:lnTo>
                    <a:lnTo>
                      <a:pt x="24" y="54"/>
                    </a:lnTo>
                    <a:lnTo>
                      <a:pt x="28" y="52"/>
                    </a:lnTo>
                    <a:close/>
                  </a:path>
                </a:pathLst>
              </a:custGeom>
              <a:solidFill>
                <a:srgbClr val="000000"/>
              </a:solidFill>
              <a:ln w="0">
                <a:solidFill>
                  <a:srgbClr val="000000"/>
                </a:solidFill>
                <a:round/>
                <a:headEnd/>
                <a:tailEnd/>
              </a:ln>
            </p:spPr>
            <p:txBody>
              <a:bodyPr/>
              <a:lstStyle/>
              <a:p>
                <a:endParaRPr lang="en-CA"/>
              </a:p>
            </p:txBody>
          </p:sp>
          <p:sp>
            <p:nvSpPr>
              <p:cNvPr id="15542" name="Rectangle 442"/>
              <p:cNvSpPr>
                <a:spLocks noChangeArrowheads="1"/>
              </p:cNvSpPr>
              <p:nvPr/>
            </p:nvSpPr>
            <p:spPr bwMode="auto">
              <a:xfrm>
                <a:off x="1888" y="2768"/>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543" name="Rectangle 443"/>
              <p:cNvSpPr>
                <a:spLocks noChangeArrowheads="1"/>
              </p:cNvSpPr>
              <p:nvPr/>
            </p:nvSpPr>
            <p:spPr bwMode="auto">
              <a:xfrm>
                <a:off x="1904" y="2768"/>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544" name="Freeform 444"/>
              <p:cNvSpPr>
                <a:spLocks/>
              </p:cNvSpPr>
              <p:nvPr/>
            </p:nvSpPr>
            <p:spPr bwMode="auto">
              <a:xfrm>
                <a:off x="2054" y="2786"/>
                <a:ext cx="24" cy="60"/>
              </a:xfrm>
              <a:custGeom>
                <a:avLst/>
                <a:gdLst>
                  <a:gd name="T0" fmla="*/ 0 w 24"/>
                  <a:gd name="T1" fmla="*/ 8 h 60"/>
                  <a:gd name="T2" fmla="*/ 14 w 24"/>
                  <a:gd name="T3" fmla="*/ 0 h 60"/>
                  <a:gd name="T4" fmla="*/ 16 w 24"/>
                  <a:gd name="T5" fmla="*/ 0 h 60"/>
                  <a:gd name="T6" fmla="*/ 16 w 24"/>
                  <a:gd name="T7" fmla="*/ 50 h 60"/>
                  <a:gd name="T8" fmla="*/ 16 w 24"/>
                  <a:gd name="T9" fmla="*/ 54 h 60"/>
                  <a:gd name="T10" fmla="*/ 16 w 24"/>
                  <a:gd name="T11" fmla="*/ 56 h 60"/>
                  <a:gd name="T12" fmla="*/ 16 w 24"/>
                  <a:gd name="T13" fmla="*/ 58 h 60"/>
                  <a:gd name="T14" fmla="*/ 18 w 24"/>
                  <a:gd name="T15" fmla="*/ 58 h 60"/>
                  <a:gd name="T16" fmla="*/ 20 w 24"/>
                  <a:gd name="T17" fmla="*/ 60 h 60"/>
                  <a:gd name="T18" fmla="*/ 24 w 24"/>
                  <a:gd name="T19" fmla="*/ 60 h 60"/>
                  <a:gd name="T20" fmla="*/ 24 w 24"/>
                  <a:gd name="T21" fmla="*/ 60 h 60"/>
                  <a:gd name="T22" fmla="*/ 2 w 24"/>
                  <a:gd name="T23" fmla="*/ 60 h 60"/>
                  <a:gd name="T24" fmla="*/ 2 w 24"/>
                  <a:gd name="T25" fmla="*/ 60 h 60"/>
                  <a:gd name="T26" fmla="*/ 4 w 24"/>
                  <a:gd name="T27" fmla="*/ 60 h 60"/>
                  <a:gd name="T28" fmla="*/ 6 w 24"/>
                  <a:gd name="T29" fmla="*/ 58 h 60"/>
                  <a:gd name="T30" fmla="*/ 8 w 24"/>
                  <a:gd name="T31" fmla="*/ 58 h 60"/>
                  <a:gd name="T32" fmla="*/ 8 w 24"/>
                  <a:gd name="T33" fmla="*/ 56 h 60"/>
                  <a:gd name="T34" fmla="*/ 8 w 24"/>
                  <a:gd name="T35" fmla="*/ 54 h 60"/>
                  <a:gd name="T36" fmla="*/ 8 w 24"/>
                  <a:gd name="T37" fmla="*/ 50 h 60"/>
                  <a:gd name="T38" fmla="*/ 8 w 24"/>
                  <a:gd name="T39" fmla="*/ 18 h 60"/>
                  <a:gd name="T40" fmla="*/ 8 w 24"/>
                  <a:gd name="T41" fmla="*/ 12 h 60"/>
                  <a:gd name="T42" fmla="*/ 8 w 24"/>
                  <a:gd name="T43" fmla="*/ 10 h 60"/>
                  <a:gd name="T44" fmla="*/ 8 w 24"/>
                  <a:gd name="T45" fmla="*/ 8 h 60"/>
                  <a:gd name="T46" fmla="*/ 6 w 24"/>
                  <a:gd name="T47" fmla="*/ 8 h 60"/>
                  <a:gd name="T48" fmla="*/ 6 w 24"/>
                  <a:gd name="T49" fmla="*/ 8 h 60"/>
                  <a:gd name="T50" fmla="*/ 6 w 24"/>
                  <a:gd name="T51" fmla="*/ 6 h 60"/>
                  <a:gd name="T52" fmla="*/ 4 w 24"/>
                  <a:gd name="T53" fmla="*/ 8 h 60"/>
                  <a:gd name="T54" fmla="*/ 0 w 24"/>
                  <a:gd name="T55" fmla="*/ 8 h 60"/>
                  <a:gd name="T56" fmla="*/ 0 w 24"/>
                  <a:gd name="T57" fmla="*/ 8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4"/>
                  <a:gd name="T88" fmla="*/ 0 h 60"/>
                  <a:gd name="T89" fmla="*/ 24 w 24"/>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4" h="60">
                    <a:moveTo>
                      <a:pt x="0" y="8"/>
                    </a:moveTo>
                    <a:lnTo>
                      <a:pt x="14" y="0"/>
                    </a:lnTo>
                    <a:lnTo>
                      <a:pt x="16" y="0"/>
                    </a:lnTo>
                    <a:lnTo>
                      <a:pt x="16" y="50"/>
                    </a:lnTo>
                    <a:lnTo>
                      <a:pt x="16" y="54"/>
                    </a:lnTo>
                    <a:lnTo>
                      <a:pt x="16" y="56"/>
                    </a:lnTo>
                    <a:lnTo>
                      <a:pt x="16" y="58"/>
                    </a:lnTo>
                    <a:lnTo>
                      <a:pt x="18" y="58"/>
                    </a:lnTo>
                    <a:lnTo>
                      <a:pt x="20" y="60"/>
                    </a:lnTo>
                    <a:lnTo>
                      <a:pt x="24" y="60"/>
                    </a:lnTo>
                    <a:lnTo>
                      <a:pt x="2" y="60"/>
                    </a:lnTo>
                    <a:lnTo>
                      <a:pt x="4" y="60"/>
                    </a:lnTo>
                    <a:lnTo>
                      <a:pt x="6" y="58"/>
                    </a:lnTo>
                    <a:lnTo>
                      <a:pt x="8" y="58"/>
                    </a:lnTo>
                    <a:lnTo>
                      <a:pt x="8" y="56"/>
                    </a:lnTo>
                    <a:lnTo>
                      <a:pt x="8" y="54"/>
                    </a:lnTo>
                    <a:lnTo>
                      <a:pt x="8" y="50"/>
                    </a:lnTo>
                    <a:lnTo>
                      <a:pt x="8" y="18"/>
                    </a:lnTo>
                    <a:lnTo>
                      <a:pt x="8" y="12"/>
                    </a:lnTo>
                    <a:lnTo>
                      <a:pt x="8" y="10"/>
                    </a:lnTo>
                    <a:lnTo>
                      <a:pt x="8" y="8"/>
                    </a:lnTo>
                    <a:lnTo>
                      <a:pt x="6" y="8"/>
                    </a:lnTo>
                    <a:lnTo>
                      <a:pt x="6" y="6"/>
                    </a:lnTo>
                    <a:lnTo>
                      <a:pt x="4" y="8"/>
                    </a:lnTo>
                    <a:lnTo>
                      <a:pt x="0" y="8"/>
                    </a:lnTo>
                    <a:close/>
                  </a:path>
                </a:pathLst>
              </a:custGeom>
              <a:solidFill>
                <a:srgbClr val="000000"/>
              </a:solidFill>
              <a:ln w="0">
                <a:solidFill>
                  <a:srgbClr val="000000"/>
                </a:solidFill>
                <a:round/>
                <a:headEnd/>
                <a:tailEnd/>
              </a:ln>
            </p:spPr>
            <p:txBody>
              <a:bodyPr/>
              <a:lstStyle/>
              <a:p>
                <a:endParaRPr lang="en-CA"/>
              </a:p>
            </p:txBody>
          </p:sp>
          <p:sp>
            <p:nvSpPr>
              <p:cNvPr id="15545" name="Freeform 445"/>
              <p:cNvSpPr>
                <a:spLocks noEditPoints="1"/>
              </p:cNvSpPr>
              <p:nvPr/>
            </p:nvSpPr>
            <p:spPr bwMode="auto">
              <a:xfrm>
                <a:off x="2092" y="2786"/>
                <a:ext cx="36" cy="62"/>
              </a:xfrm>
              <a:custGeom>
                <a:avLst/>
                <a:gdLst>
                  <a:gd name="T0" fmla="*/ 0 w 36"/>
                  <a:gd name="T1" fmla="*/ 62 h 62"/>
                  <a:gd name="T2" fmla="*/ 0 w 36"/>
                  <a:gd name="T3" fmla="*/ 60 h 62"/>
                  <a:gd name="T4" fmla="*/ 6 w 36"/>
                  <a:gd name="T5" fmla="*/ 60 h 62"/>
                  <a:gd name="T6" fmla="*/ 10 w 36"/>
                  <a:gd name="T7" fmla="*/ 58 h 62"/>
                  <a:gd name="T8" fmla="*/ 16 w 36"/>
                  <a:gd name="T9" fmla="*/ 54 h 62"/>
                  <a:gd name="T10" fmla="*/ 20 w 36"/>
                  <a:gd name="T11" fmla="*/ 48 h 62"/>
                  <a:gd name="T12" fmla="*/ 24 w 36"/>
                  <a:gd name="T13" fmla="*/ 42 h 62"/>
                  <a:gd name="T14" fmla="*/ 26 w 36"/>
                  <a:gd name="T15" fmla="*/ 34 h 62"/>
                  <a:gd name="T16" fmla="*/ 20 w 36"/>
                  <a:gd name="T17" fmla="*/ 38 h 62"/>
                  <a:gd name="T18" fmla="*/ 14 w 36"/>
                  <a:gd name="T19" fmla="*/ 38 h 62"/>
                  <a:gd name="T20" fmla="*/ 8 w 36"/>
                  <a:gd name="T21" fmla="*/ 38 h 62"/>
                  <a:gd name="T22" fmla="*/ 4 w 36"/>
                  <a:gd name="T23" fmla="*/ 34 h 62"/>
                  <a:gd name="T24" fmla="*/ 0 w 36"/>
                  <a:gd name="T25" fmla="*/ 28 h 62"/>
                  <a:gd name="T26" fmla="*/ 0 w 36"/>
                  <a:gd name="T27" fmla="*/ 22 h 62"/>
                  <a:gd name="T28" fmla="*/ 0 w 36"/>
                  <a:gd name="T29" fmla="*/ 14 h 62"/>
                  <a:gd name="T30" fmla="*/ 4 w 36"/>
                  <a:gd name="T31" fmla="*/ 8 h 62"/>
                  <a:gd name="T32" fmla="*/ 8 w 36"/>
                  <a:gd name="T33" fmla="*/ 4 h 62"/>
                  <a:gd name="T34" fmla="*/ 12 w 36"/>
                  <a:gd name="T35" fmla="*/ 2 h 62"/>
                  <a:gd name="T36" fmla="*/ 18 w 36"/>
                  <a:gd name="T37" fmla="*/ 0 h 62"/>
                  <a:gd name="T38" fmla="*/ 24 w 36"/>
                  <a:gd name="T39" fmla="*/ 2 h 62"/>
                  <a:gd name="T40" fmla="*/ 30 w 36"/>
                  <a:gd name="T41" fmla="*/ 6 h 62"/>
                  <a:gd name="T42" fmla="*/ 34 w 36"/>
                  <a:gd name="T43" fmla="*/ 12 h 62"/>
                  <a:gd name="T44" fmla="*/ 36 w 36"/>
                  <a:gd name="T45" fmla="*/ 18 h 62"/>
                  <a:gd name="T46" fmla="*/ 36 w 36"/>
                  <a:gd name="T47" fmla="*/ 24 h 62"/>
                  <a:gd name="T48" fmla="*/ 34 w 36"/>
                  <a:gd name="T49" fmla="*/ 34 h 62"/>
                  <a:gd name="T50" fmla="*/ 32 w 36"/>
                  <a:gd name="T51" fmla="*/ 42 h 62"/>
                  <a:gd name="T52" fmla="*/ 26 w 36"/>
                  <a:gd name="T53" fmla="*/ 50 h 62"/>
                  <a:gd name="T54" fmla="*/ 18 w 36"/>
                  <a:gd name="T55" fmla="*/ 56 h 62"/>
                  <a:gd name="T56" fmla="*/ 10 w 36"/>
                  <a:gd name="T57" fmla="*/ 60 h 62"/>
                  <a:gd name="T58" fmla="*/ 2 w 36"/>
                  <a:gd name="T59" fmla="*/ 62 h 62"/>
                  <a:gd name="T60" fmla="*/ 0 w 36"/>
                  <a:gd name="T61" fmla="*/ 62 h 62"/>
                  <a:gd name="T62" fmla="*/ 26 w 36"/>
                  <a:gd name="T63" fmla="*/ 32 h 62"/>
                  <a:gd name="T64" fmla="*/ 28 w 36"/>
                  <a:gd name="T65" fmla="*/ 26 h 62"/>
                  <a:gd name="T66" fmla="*/ 28 w 36"/>
                  <a:gd name="T67" fmla="*/ 22 h 62"/>
                  <a:gd name="T68" fmla="*/ 28 w 36"/>
                  <a:gd name="T69" fmla="*/ 18 h 62"/>
                  <a:gd name="T70" fmla="*/ 26 w 36"/>
                  <a:gd name="T71" fmla="*/ 14 h 62"/>
                  <a:gd name="T72" fmla="*/ 24 w 36"/>
                  <a:gd name="T73" fmla="*/ 10 h 62"/>
                  <a:gd name="T74" fmla="*/ 22 w 36"/>
                  <a:gd name="T75" fmla="*/ 6 h 62"/>
                  <a:gd name="T76" fmla="*/ 20 w 36"/>
                  <a:gd name="T77" fmla="*/ 4 h 62"/>
                  <a:gd name="T78" fmla="*/ 18 w 36"/>
                  <a:gd name="T79" fmla="*/ 4 h 62"/>
                  <a:gd name="T80" fmla="*/ 14 w 36"/>
                  <a:gd name="T81" fmla="*/ 4 h 62"/>
                  <a:gd name="T82" fmla="*/ 10 w 36"/>
                  <a:gd name="T83" fmla="*/ 8 h 62"/>
                  <a:gd name="T84" fmla="*/ 8 w 36"/>
                  <a:gd name="T85" fmla="*/ 12 h 62"/>
                  <a:gd name="T86" fmla="*/ 8 w 36"/>
                  <a:gd name="T87" fmla="*/ 18 h 62"/>
                  <a:gd name="T88" fmla="*/ 8 w 36"/>
                  <a:gd name="T89" fmla="*/ 26 h 62"/>
                  <a:gd name="T90" fmla="*/ 12 w 36"/>
                  <a:gd name="T91" fmla="*/ 32 h 62"/>
                  <a:gd name="T92" fmla="*/ 14 w 36"/>
                  <a:gd name="T93" fmla="*/ 34 h 62"/>
                  <a:gd name="T94" fmla="*/ 18 w 36"/>
                  <a:gd name="T95" fmla="*/ 34 h 62"/>
                  <a:gd name="T96" fmla="*/ 20 w 36"/>
                  <a:gd name="T97" fmla="*/ 34 h 62"/>
                  <a:gd name="T98" fmla="*/ 22 w 36"/>
                  <a:gd name="T99" fmla="*/ 34 h 62"/>
                  <a:gd name="T100" fmla="*/ 24 w 36"/>
                  <a:gd name="T101" fmla="*/ 32 h 62"/>
                  <a:gd name="T102" fmla="*/ 26 w 36"/>
                  <a:gd name="T103" fmla="*/ 32 h 6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36"/>
                  <a:gd name="T157" fmla="*/ 0 h 62"/>
                  <a:gd name="T158" fmla="*/ 36 w 36"/>
                  <a:gd name="T159" fmla="*/ 62 h 62"/>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36" h="62">
                    <a:moveTo>
                      <a:pt x="0" y="62"/>
                    </a:moveTo>
                    <a:lnTo>
                      <a:pt x="0" y="60"/>
                    </a:lnTo>
                    <a:lnTo>
                      <a:pt x="6" y="60"/>
                    </a:lnTo>
                    <a:lnTo>
                      <a:pt x="10" y="58"/>
                    </a:lnTo>
                    <a:lnTo>
                      <a:pt x="16" y="54"/>
                    </a:lnTo>
                    <a:lnTo>
                      <a:pt x="20" y="48"/>
                    </a:lnTo>
                    <a:lnTo>
                      <a:pt x="24" y="42"/>
                    </a:lnTo>
                    <a:lnTo>
                      <a:pt x="26" y="34"/>
                    </a:lnTo>
                    <a:lnTo>
                      <a:pt x="20" y="38"/>
                    </a:lnTo>
                    <a:lnTo>
                      <a:pt x="14" y="38"/>
                    </a:lnTo>
                    <a:lnTo>
                      <a:pt x="8" y="38"/>
                    </a:lnTo>
                    <a:lnTo>
                      <a:pt x="4" y="34"/>
                    </a:lnTo>
                    <a:lnTo>
                      <a:pt x="0" y="28"/>
                    </a:lnTo>
                    <a:lnTo>
                      <a:pt x="0" y="22"/>
                    </a:lnTo>
                    <a:lnTo>
                      <a:pt x="0" y="14"/>
                    </a:lnTo>
                    <a:lnTo>
                      <a:pt x="4" y="8"/>
                    </a:lnTo>
                    <a:lnTo>
                      <a:pt x="8" y="4"/>
                    </a:lnTo>
                    <a:lnTo>
                      <a:pt x="12" y="2"/>
                    </a:lnTo>
                    <a:lnTo>
                      <a:pt x="18" y="0"/>
                    </a:lnTo>
                    <a:lnTo>
                      <a:pt x="24" y="2"/>
                    </a:lnTo>
                    <a:lnTo>
                      <a:pt x="30" y="6"/>
                    </a:lnTo>
                    <a:lnTo>
                      <a:pt x="34" y="12"/>
                    </a:lnTo>
                    <a:lnTo>
                      <a:pt x="36" y="18"/>
                    </a:lnTo>
                    <a:lnTo>
                      <a:pt x="36" y="24"/>
                    </a:lnTo>
                    <a:lnTo>
                      <a:pt x="34" y="34"/>
                    </a:lnTo>
                    <a:lnTo>
                      <a:pt x="32" y="42"/>
                    </a:lnTo>
                    <a:lnTo>
                      <a:pt x="26" y="50"/>
                    </a:lnTo>
                    <a:lnTo>
                      <a:pt x="18" y="56"/>
                    </a:lnTo>
                    <a:lnTo>
                      <a:pt x="10" y="60"/>
                    </a:lnTo>
                    <a:lnTo>
                      <a:pt x="2" y="62"/>
                    </a:lnTo>
                    <a:lnTo>
                      <a:pt x="0" y="62"/>
                    </a:lnTo>
                    <a:close/>
                    <a:moveTo>
                      <a:pt x="26" y="32"/>
                    </a:moveTo>
                    <a:lnTo>
                      <a:pt x="28" y="26"/>
                    </a:lnTo>
                    <a:lnTo>
                      <a:pt x="28" y="22"/>
                    </a:lnTo>
                    <a:lnTo>
                      <a:pt x="28" y="18"/>
                    </a:lnTo>
                    <a:lnTo>
                      <a:pt x="26" y="14"/>
                    </a:lnTo>
                    <a:lnTo>
                      <a:pt x="24" y="10"/>
                    </a:lnTo>
                    <a:lnTo>
                      <a:pt x="22" y="6"/>
                    </a:lnTo>
                    <a:lnTo>
                      <a:pt x="20" y="4"/>
                    </a:lnTo>
                    <a:lnTo>
                      <a:pt x="18" y="4"/>
                    </a:lnTo>
                    <a:lnTo>
                      <a:pt x="14" y="4"/>
                    </a:lnTo>
                    <a:lnTo>
                      <a:pt x="10" y="8"/>
                    </a:lnTo>
                    <a:lnTo>
                      <a:pt x="8" y="12"/>
                    </a:lnTo>
                    <a:lnTo>
                      <a:pt x="8" y="18"/>
                    </a:lnTo>
                    <a:lnTo>
                      <a:pt x="8" y="26"/>
                    </a:lnTo>
                    <a:lnTo>
                      <a:pt x="12" y="32"/>
                    </a:lnTo>
                    <a:lnTo>
                      <a:pt x="14" y="34"/>
                    </a:lnTo>
                    <a:lnTo>
                      <a:pt x="18" y="34"/>
                    </a:lnTo>
                    <a:lnTo>
                      <a:pt x="20" y="34"/>
                    </a:lnTo>
                    <a:lnTo>
                      <a:pt x="22" y="34"/>
                    </a:lnTo>
                    <a:lnTo>
                      <a:pt x="24" y="32"/>
                    </a:lnTo>
                    <a:lnTo>
                      <a:pt x="26" y="32"/>
                    </a:lnTo>
                    <a:close/>
                  </a:path>
                </a:pathLst>
              </a:custGeom>
              <a:solidFill>
                <a:srgbClr val="000000"/>
              </a:solidFill>
              <a:ln w="0">
                <a:solidFill>
                  <a:srgbClr val="000000"/>
                </a:solidFill>
                <a:round/>
                <a:headEnd/>
                <a:tailEnd/>
              </a:ln>
            </p:spPr>
            <p:txBody>
              <a:bodyPr/>
              <a:lstStyle/>
              <a:p>
                <a:endParaRPr lang="en-CA"/>
              </a:p>
            </p:txBody>
          </p:sp>
          <p:sp>
            <p:nvSpPr>
              <p:cNvPr id="15546" name="Rectangle 446"/>
              <p:cNvSpPr>
                <a:spLocks noChangeArrowheads="1"/>
              </p:cNvSpPr>
              <p:nvPr/>
            </p:nvSpPr>
            <p:spPr bwMode="auto">
              <a:xfrm>
                <a:off x="2152" y="2768"/>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547" name="Freeform 447"/>
              <p:cNvSpPr>
                <a:spLocks noEditPoints="1"/>
              </p:cNvSpPr>
              <p:nvPr/>
            </p:nvSpPr>
            <p:spPr bwMode="auto">
              <a:xfrm>
                <a:off x="2300" y="2786"/>
                <a:ext cx="36" cy="62"/>
              </a:xfrm>
              <a:custGeom>
                <a:avLst/>
                <a:gdLst>
                  <a:gd name="T0" fmla="*/ 0 w 36"/>
                  <a:gd name="T1" fmla="*/ 32 h 62"/>
                  <a:gd name="T2" fmla="*/ 0 w 36"/>
                  <a:gd name="T3" fmla="*/ 22 h 62"/>
                  <a:gd name="T4" fmla="*/ 2 w 36"/>
                  <a:gd name="T5" fmla="*/ 14 h 62"/>
                  <a:gd name="T6" fmla="*/ 6 w 36"/>
                  <a:gd name="T7" fmla="*/ 8 h 62"/>
                  <a:gd name="T8" fmla="*/ 10 w 36"/>
                  <a:gd name="T9" fmla="*/ 4 h 62"/>
                  <a:gd name="T10" fmla="*/ 14 w 36"/>
                  <a:gd name="T11" fmla="*/ 2 h 62"/>
                  <a:gd name="T12" fmla="*/ 18 w 36"/>
                  <a:gd name="T13" fmla="*/ 0 h 62"/>
                  <a:gd name="T14" fmla="*/ 22 w 36"/>
                  <a:gd name="T15" fmla="*/ 2 h 62"/>
                  <a:gd name="T16" fmla="*/ 26 w 36"/>
                  <a:gd name="T17" fmla="*/ 4 h 62"/>
                  <a:gd name="T18" fmla="*/ 30 w 36"/>
                  <a:gd name="T19" fmla="*/ 8 h 62"/>
                  <a:gd name="T20" fmla="*/ 34 w 36"/>
                  <a:gd name="T21" fmla="*/ 14 h 62"/>
                  <a:gd name="T22" fmla="*/ 36 w 36"/>
                  <a:gd name="T23" fmla="*/ 22 h 62"/>
                  <a:gd name="T24" fmla="*/ 36 w 36"/>
                  <a:gd name="T25" fmla="*/ 30 h 62"/>
                  <a:gd name="T26" fmla="*/ 36 w 36"/>
                  <a:gd name="T27" fmla="*/ 40 h 62"/>
                  <a:gd name="T28" fmla="*/ 34 w 36"/>
                  <a:gd name="T29" fmla="*/ 48 h 62"/>
                  <a:gd name="T30" fmla="*/ 30 w 36"/>
                  <a:gd name="T31" fmla="*/ 54 h 62"/>
                  <a:gd name="T32" fmla="*/ 26 w 36"/>
                  <a:gd name="T33" fmla="*/ 58 h 62"/>
                  <a:gd name="T34" fmla="*/ 22 w 36"/>
                  <a:gd name="T35" fmla="*/ 60 h 62"/>
                  <a:gd name="T36" fmla="*/ 18 w 36"/>
                  <a:gd name="T37" fmla="*/ 62 h 62"/>
                  <a:gd name="T38" fmla="*/ 12 w 36"/>
                  <a:gd name="T39" fmla="*/ 60 h 62"/>
                  <a:gd name="T40" fmla="*/ 8 w 36"/>
                  <a:gd name="T41" fmla="*/ 56 h 62"/>
                  <a:gd name="T42" fmla="*/ 4 w 36"/>
                  <a:gd name="T43" fmla="*/ 52 h 62"/>
                  <a:gd name="T44" fmla="*/ 0 w 36"/>
                  <a:gd name="T45" fmla="*/ 42 h 62"/>
                  <a:gd name="T46" fmla="*/ 0 w 36"/>
                  <a:gd name="T47" fmla="*/ 32 h 62"/>
                  <a:gd name="T48" fmla="*/ 8 w 36"/>
                  <a:gd name="T49" fmla="*/ 32 h 62"/>
                  <a:gd name="T50" fmla="*/ 8 w 36"/>
                  <a:gd name="T51" fmla="*/ 44 h 62"/>
                  <a:gd name="T52" fmla="*/ 10 w 36"/>
                  <a:gd name="T53" fmla="*/ 52 h 62"/>
                  <a:gd name="T54" fmla="*/ 12 w 36"/>
                  <a:gd name="T55" fmla="*/ 56 h 62"/>
                  <a:gd name="T56" fmla="*/ 14 w 36"/>
                  <a:gd name="T57" fmla="*/ 58 h 62"/>
                  <a:gd name="T58" fmla="*/ 18 w 36"/>
                  <a:gd name="T59" fmla="*/ 58 h 62"/>
                  <a:gd name="T60" fmla="*/ 20 w 36"/>
                  <a:gd name="T61" fmla="*/ 58 h 62"/>
                  <a:gd name="T62" fmla="*/ 22 w 36"/>
                  <a:gd name="T63" fmla="*/ 56 h 62"/>
                  <a:gd name="T64" fmla="*/ 24 w 36"/>
                  <a:gd name="T65" fmla="*/ 54 h 62"/>
                  <a:gd name="T66" fmla="*/ 26 w 36"/>
                  <a:gd name="T67" fmla="*/ 50 h 62"/>
                  <a:gd name="T68" fmla="*/ 28 w 36"/>
                  <a:gd name="T69" fmla="*/ 40 h 62"/>
                  <a:gd name="T70" fmla="*/ 28 w 36"/>
                  <a:gd name="T71" fmla="*/ 28 h 62"/>
                  <a:gd name="T72" fmla="*/ 28 w 36"/>
                  <a:gd name="T73" fmla="*/ 20 h 62"/>
                  <a:gd name="T74" fmla="*/ 26 w 36"/>
                  <a:gd name="T75" fmla="*/ 12 h 62"/>
                  <a:gd name="T76" fmla="*/ 24 w 36"/>
                  <a:gd name="T77" fmla="*/ 8 h 62"/>
                  <a:gd name="T78" fmla="*/ 22 w 36"/>
                  <a:gd name="T79" fmla="*/ 6 h 62"/>
                  <a:gd name="T80" fmla="*/ 20 w 36"/>
                  <a:gd name="T81" fmla="*/ 4 h 62"/>
                  <a:gd name="T82" fmla="*/ 18 w 36"/>
                  <a:gd name="T83" fmla="*/ 4 h 62"/>
                  <a:gd name="T84" fmla="*/ 16 w 36"/>
                  <a:gd name="T85" fmla="*/ 4 h 62"/>
                  <a:gd name="T86" fmla="*/ 12 w 36"/>
                  <a:gd name="T87" fmla="*/ 6 h 62"/>
                  <a:gd name="T88" fmla="*/ 10 w 36"/>
                  <a:gd name="T89" fmla="*/ 10 h 62"/>
                  <a:gd name="T90" fmla="*/ 8 w 36"/>
                  <a:gd name="T91" fmla="*/ 18 h 62"/>
                  <a:gd name="T92" fmla="*/ 8 w 36"/>
                  <a:gd name="T93" fmla="*/ 26 h 62"/>
                  <a:gd name="T94" fmla="*/ 8 w 36"/>
                  <a:gd name="T95" fmla="*/ 32 h 6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2"/>
                  <a:gd name="T146" fmla="*/ 36 w 36"/>
                  <a:gd name="T147" fmla="*/ 62 h 6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2">
                    <a:moveTo>
                      <a:pt x="0" y="32"/>
                    </a:moveTo>
                    <a:lnTo>
                      <a:pt x="0" y="22"/>
                    </a:lnTo>
                    <a:lnTo>
                      <a:pt x="2" y="14"/>
                    </a:lnTo>
                    <a:lnTo>
                      <a:pt x="6" y="8"/>
                    </a:lnTo>
                    <a:lnTo>
                      <a:pt x="10" y="4"/>
                    </a:lnTo>
                    <a:lnTo>
                      <a:pt x="14" y="2"/>
                    </a:lnTo>
                    <a:lnTo>
                      <a:pt x="18" y="0"/>
                    </a:lnTo>
                    <a:lnTo>
                      <a:pt x="22" y="2"/>
                    </a:lnTo>
                    <a:lnTo>
                      <a:pt x="26" y="4"/>
                    </a:lnTo>
                    <a:lnTo>
                      <a:pt x="30" y="8"/>
                    </a:lnTo>
                    <a:lnTo>
                      <a:pt x="34" y="14"/>
                    </a:lnTo>
                    <a:lnTo>
                      <a:pt x="36" y="22"/>
                    </a:lnTo>
                    <a:lnTo>
                      <a:pt x="36" y="30"/>
                    </a:lnTo>
                    <a:lnTo>
                      <a:pt x="36" y="40"/>
                    </a:lnTo>
                    <a:lnTo>
                      <a:pt x="34" y="48"/>
                    </a:lnTo>
                    <a:lnTo>
                      <a:pt x="30" y="54"/>
                    </a:lnTo>
                    <a:lnTo>
                      <a:pt x="26" y="58"/>
                    </a:lnTo>
                    <a:lnTo>
                      <a:pt x="22" y="60"/>
                    </a:lnTo>
                    <a:lnTo>
                      <a:pt x="18" y="62"/>
                    </a:lnTo>
                    <a:lnTo>
                      <a:pt x="12" y="60"/>
                    </a:lnTo>
                    <a:lnTo>
                      <a:pt x="8" y="56"/>
                    </a:lnTo>
                    <a:lnTo>
                      <a:pt x="4" y="52"/>
                    </a:lnTo>
                    <a:lnTo>
                      <a:pt x="0" y="42"/>
                    </a:lnTo>
                    <a:lnTo>
                      <a:pt x="0" y="32"/>
                    </a:lnTo>
                    <a:close/>
                    <a:moveTo>
                      <a:pt x="8" y="32"/>
                    </a:moveTo>
                    <a:lnTo>
                      <a:pt x="8" y="44"/>
                    </a:lnTo>
                    <a:lnTo>
                      <a:pt x="10" y="52"/>
                    </a:lnTo>
                    <a:lnTo>
                      <a:pt x="12" y="56"/>
                    </a:lnTo>
                    <a:lnTo>
                      <a:pt x="14" y="58"/>
                    </a:lnTo>
                    <a:lnTo>
                      <a:pt x="18" y="58"/>
                    </a:lnTo>
                    <a:lnTo>
                      <a:pt x="20" y="58"/>
                    </a:lnTo>
                    <a:lnTo>
                      <a:pt x="22" y="56"/>
                    </a:lnTo>
                    <a:lnTo>
                      <a:pt x="24" y="54"/>
                    </a:lnTo>
                    <a:lnTo>
                      <a:pt x="26" y="50"/>
                    </a:lnTo>
                    <a:lnTo>
                      <a:pt x="28" y="40"/>
                    </a:lnTo>
                    <a:lnTo>
                      <a:pt x="28" y="28"/>
                    </a:lnTo>
                    <a:lnTo>
                      <a:pt x="28" y="20"/>
                    </a:lnTo>
                    <a:lnTo>
                      <a:pt x="26" y="12"/>
                    </a:lnTo>
                    <a:lnTo>
                      <a:pt x="24" y="8"/>
                    </a:lnTo>
                    <a:lnTo>
                      <a:pt x="22" y="6"/>
                    </a:lnTo>
                    <a:lnTo>
                      <a:pt x="20" y="4"/>
                    </a:lnTo>
                    <a:lnTo>
                      <a:pt x="18" y="4"/>
                    </a:lnTo>
                    <a:lnTo>
                      <a:pt x="16" y="4"/>
                    </a:lnTo>
                    <a:lnTo>
                      <a:pt x="12" y="6"/>
                    </a:lnTo>
                    <a:lnTo>
                      <a:pt x="10" y="10"/>
                    </a:lnTo>
                    <a:lnTo>
                      <a:pt x="8" y="18"/>
                    </a:lnTo>
                    <a:lnTo>
                      <a:pt x="8" y="26"/>
                    </a:lnTo>
                    <a:lnTo>
                      <a:pt x="8" y="32"/>
                    </a:lnTo>
                    <a:close/>
                  </a:path>
                </a:pathLst>
              </a:custGeom>
              <a:solidFill>
                <a:srgbClr val="000000"/>
              </a:solidFill>
              <a:ln w="0">
                <a:solidFill>
                  <a:srgbClr val="000000"/>
                </a:solidFill>
                <a:round/>
                <a:headEnd/>
                <a:tailEnd/>
              </a:ln>
            </p:spPr>
            <p:txBody>
              <a:bodyPr/>
              <a:lstStyle/>
              <a:p>
                <a:endParaRPr lang="en-CA"/>
              </a:p>
            </p:txBody>
          </p:sp>
          <p:sp>
            <p:nvSpPr>
              <p:cNvPr id="15548" name="Rectangle 448"/>
              <p:cNvSpPr>
                <a:spLocks noChangeArrowheads="1"/>
              </p:cNvSpPr>
              <p:nvPr/>
            </p:nvSpPr>
            <p:spPr bwMode="auto">
              <a:xfrm>
                <a:off x="2496" y="2768"/>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549" name="Freeform 449"/>
              <p:cNvSpPr>
                <a:spLocks/>
              </p:cNvSpPr>
              <p:nvPr/>
            </p:nvSpPr>
            <p:spPr bwMode="auto">
              <a:xfrm>
                <a:off x="2644" y="2786"/>
                <a:ext cx="22" cy="60"/>
              </a:xfrm>
              <a:custGeom>
                <a:avLst/>
                <a:gdLst>
                  <a:gd name="T0" fmla="*/ 0 w 22"/>
                  <a:gd name="T1" fmla="*/ 8 h 60"/>
                  <a:gd name="T2" fmla="*/ 14 w 22"/>
                  <a:gd name="T3" fmla="*/ 0 h 60"/>
                  <a:gd name="T4" fmla="*/ 16 w 22"/>
                  <a:gd name="T5" fmla="*/ 0 h 60"/>
                  <a:gd name="T6" fmla="*/ 16 w 22"/>
                  <a:gd name="T7" fmla="*/ 50 h 60"/>
                  <a:gd name="T8" fmla="*/ 16 w 22"/>
                  <a:gd name="T9" fmla="*/ 54 h 60"/>
                  <a:gd name="T10" fmla="*/ 16 w 22"/>
                  <a:gd name="T11" fmla="*/ 56 h 60"/>
                  <a:gd name="T12" fmla="*/ 16 w 22"/>
                  <a:gd name="T13" fmla="*/ 58 h 60"/>
                  <a:gd name="T14" fmla="*/ 18 w 22"/>
                  <a:gd name="T15" fmla="*/ 58 h 60"/>
                  <a:gd name="T16" fmla="*/ 20 w 22"/>
                  <a:gd name="T17" fmla="*/ 60 h 60"/>
                  <a:gd name="T18" fmla="*/ 22 w 22"/>
                  <a:gd name="T19" fmla="*/ 60 h 60"/>
                  <a:gd name="T20" fmla="*/ 22 w 22"/>
                  <a:gd name="T21" fmla="*/ 60 h 60"/>
                  <a:gd name="T22" fmla="*/ 0 w 22"/>
                  <a:gd name="T23" fmla="*/ 60 h 60"/>
                  <a:gd name="T24" fmla="*/ 0 w 22"/>
                  <a:gd name="T25" fmla="*/ 60 h 60"/>
                  <a:gd name="T26" fmla="*/ 4 w 22"/>
                  <a:gd name="T27" fmla="*/ 60 h 60"/>
                  <a:gd name="T28" fmla="*/ 6 w 22"/>
                  <a:gd name="T29" fmla="*/ 58 h 60"/>
                  <a:gd name="T30" fmla="*/ 6 w 22"/>
                  <a:gd name="T31" fmla="*/ 58 h 60"/>
                  <a:gd name="T32" fmla="*/ 8 w 22"/>
                  <a:gd name="T33" fmla="*/ 56 h 60"/>
                  <a:gd name="T34" fmla="*/ 8 w 22"/>
                  <a:gd name="T35" fmla="*/ 54 h 60"/>
                  <a:gd name="T36" fmla="*/ 8 w 22"/>
                  <a:gd name="T37" fmla="*/ 50 h 60"/>
                  <a:gd name="T38" fmla="*/ 8 w 22"/>
                  <a:gd name="T39" fmla="*/ 18 h 60"/>
                  <a:gd name="T40" fmla="*/ 8 w 22"/>
                  <a:gd name="T41" fmla="*/ 12 h 60"/>
                  <a:gd name="T42" fmla="*/ 8 w 22"/>
                  <a:gd name="T43" fmla="*/ 10 h 60"/>
                  <a:gd name="T44" fmla="*/ 6 w 22"/>
                  <a:gd name="T45" fmla="*/ 8 h 60"/>
                  <a:gd name="T46" fmla="*/ 6 w 22"/>
                  <a:gd name="T47" fmla="*/ 8 h 60"/>
                  <a:gd name="T48" fmla="*/ 6 w 22"/>
                  <a:gd name="T49" fmla="*/ 8 h 60"/>
                  <a:gd name="T50" fmla="*/ 4 w 22"/>
                  <a:gd name="T51" fmla="*/ 6 h 60"/>
                  <a:gd name="T52" fmla="*/ 2 w 22"/>
                  <a:gd name="T53" fmla="*/ 8 h 60"/>
                  <a:gd name="T54" fmla="*/ 0 w 22"/>
                  <a:gd name="T55" fmla="*/ 8 h 60"/>
                  <a:gd name="T56" fmla="*/ 0 w 22"/>
                  <a:gd name="T57" fmla="*/ 8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2"/>
                  <a:gd name="T88" fmla="*/ 0 h 60"/>
                  <a:gd name="T89" fmla="*/ 22 w 22"/>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2" h="60">
                    <a:moveTo>
                      <a:pt x="0" y="8"/>
                    </a:moveTo>
                    <a:lnTo>
                      <a:pt x="14" y="0"/>
                    </a:lnTo>
                    <a:lnTo>
                      <a:pt x="16" y="0"/>
                    </a:lnTo>
                    <a:lnTo>
                      <a:pt x="16" y="50"/>
                    </a:lnTo>
                    <a:lnTo>
                      <a:pt x="16" y="54"/>
                    </a:lnTo>
                    <a:lnTo>
                      <a:pt x="16" y="56"/>
                    </a:lnTo>
                    <a:lnTo>
                      <a:pt x="16" y="58"/>
                    </a:lnTo>
                    <a:lnTo>
                      <a:pt x="18" y="58"/>
                    </a:lnTo>
                    <a:lnTo>
                      <a:pt x="20" y="60"/>
                    </a:lnTo>
                    <a:lnTo>
                      <a:pt x="22" y="60"/>
                    </a:lnTo>
                    <a:lnTo>
                      <a:pt x="0" y="60"/>
                    </a:lnTo>
                    <a:lnTo>
                      <a:pt x="4" y="60"/>
                    </a:lnTo>
                    <a:lnTo>
                      <a:pt x="6" y="58"/>
                    </a:lnTo>
                    <a:lnTo>
                      <a:pt x="8" y="56"/>
                    </a:lnTo>
                    <a:lnTo>
                      <a:pt x="8" y="54"/>
                    </a:lnTo>
                    <a:lnTo>
                      <a:pt x="8" y="50"/>
                    </a:lnTo>
                    <a:lnTo>
                      <a:pt x="8" y="18"/>
                    </a:lnTo>
                    <a:lnTo>
                      <a:pt x="8" y="12"/>
                    </a:lnTo>
                    <a:lnTo>
                      <a:pt x="8" y="10"/>
                    </a:lnTo>
                    <a:lnTo>
                      <a:pt x="6" y="8"/>
                    </a:lnTo>
                    <a:lnTo>
                      <a:pt x="4" y="6"/>
                    </a:lnTo>
                    <a:lnTo>
                      <a:pt x="2" y="8"/>
                    </a:lnTo>
                    <a:lnTo>
                      <a:pt x="0" y="8"/>
                    </a:lnTo>
                    <a:close/>
                  </a:path>
                </a:pathLst>
              </a:custGeom>
              <a:solidFill>
                <a:srgbClr val="000000"/>
              </a:solidFill>
              <a:ln w="0">
                <a:solidFill>
                  <a:srgbClr val="000000"/>
                </a:solidFill>
                <a:round/>
                <a:headEnd/>
                <a:tailEnd/>
              </a:ln>
            </p:spPr>
            <p:txBody>
              <a:bodyPr/>
              <a:lstStyle/>
              <a:p>
                <a:endParaRPr lang="en-CA"/>
              </a:p>
            </p:txBody>
          </p:sp>
          <p:sp>
            <p:nvSpPr>
              <p:cNvPr id="15550" name="Freeform 450"/>
              <p:cNvSpPr>
                <a:spLocks/>
              </p:cNvSpPr>
              <p:nvPr/>
            </p:nvSpPr>
            <p:spPr bwMode="auto">
              <a:xfrm>
                <a:off x="2680" y="2788"/>
                <a:ext cx="38" cy="60"/>
              </a:xfrm>
              <a:custGeom>
                <a:avLst/>
                <a:gdLst>
                  <a:gd name="T0" fmla="*/ 6 w 38"/>
                  <a:gd name="T1" fmla="*/ 0 h 60"/>
                  <a:gd name="T2" fmla="*/ 38 w 38"/>
                  <a:gd name="T3" fmla="*/ 0 h 60"/>
                  <a:gd name="T4" fmla="*/ 38 w 38"/>
                  <a:gd name="T5" fmla="*/ 2 h 60"/>
                  <a:gd name="T6" fmla="*/ 18 w 38"/>
                  <a:gd name="T7" fmla="*/ 60 h 60"/>
                  <a:gd name="T8" fmla="*/ 12 w 38"/>
                  <a:gd name="T9" fmla="*/ 60 h 60"/>
                  <a:gd name="T10" fmla="*/ 30 w 38"/>
                  <a:gd name="T11" fmla="*/ 8 h 60"/>
                  <a:gd name="T12" fmla="*/ 14 w 38"/>
                  <a:gd name="T13" fmla="*/ 8 h 60"/>
                  <a:gd name="T14" fmla="*/ 10 w 38"/>
                  <a:gd name="T15" fmla="*/ 8 h 60"/>
                  <a:gd name="T16" fmla="*/ 8 w 38"/>
                  <a:gd name="T17" fmla="*/ 8 h 60"/>
                  <a:gd name="T18" fmla="*/ 4 w 38"/>
                  <a:gd name="T19" fmla="*/ 10 h 60"/>
                  <a:gd name="T20" fmla="*/ 2 w 38"/>
                  <a:gd name="T21" fmla="*/ 14 h 60"/>
                  <a:gd name="T22" fmla="*/ 0 w 38"/>
                  <a:gd name="T23" fmla="*/ 14 h 60"/>
                  <a:gd name="T24" fmla="*/ 6 w 38"/>
                  <a:gd name="T25" fmla="*/ 0 h 6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8"/>
                  <a:gd name="T40" fmla="*/ 0 h 60"/>
                  <a:gd name="T41" fmla="*/ 38 w 38"/>
                  <a:gd name="T42" fmla="*/ 60 h 6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8" h="60">
                    <a:moveTo>
                      <a:pt x="6" y="0"/>
                    </a:moveTo>
                    <a:lnTo>
                      <a:pt x="38" y="0"/>
                    </a:lnTo>
                    <a:lnTo>
                      <a:pt x="38" y="2"/>
                    </a:lnTo>
                    <a:lnTo>
                      <a:pt x="18" y="60"/>
                    </a:lnTo>
                    <a:lnTo>
                      <a:pt x="12" y="60"/>
                    </a:lnTo>
                    <a:lnTo>
                      <a:pt x="30" y="8"/>
                    </a:lnTo>
                    <a:lnTo>
                      <a:pt x="14" y="8"/>
                    </a:lnTo>
                    <a:lnTo>
                      <a:pt x="10" y="8"/>
                    </a:lnTo>
                    <a:lnTo>
                      <a:pt x="8" y="8"/>
                    </a:lnTo>
                    <a:lnTo>
                      <a:pt x="4" y="10"/>
                    </a:lnTo>
                    <a:lnTo>
                      <a:pt x="2" y="14"/>
                    </a:lnTo>
                    <a:lnTo>
                      <a:pt x="0" y="14"/>
                    </a:lnTo>
                    <a:lnTo>
                      <a:pt x="6" y="0"/>
                    </a:lnTo>
                    <a:close/>
                  </a:path>
                </a:pathLst>
              </a:custGeom>
              <a:solidFill>
                <a:srgbClr val="000000"/>
              </a:solidFill>
              <a:ln w="0">
                <a:solidFill>
                  <a:srgbClr val="000000"/>
                </a:solidFill>
                <a:round/>
                <a:headEnd/>
                <a:tailEnd/>
              </a:ln>
            </p:spPr>
            <p:txBody>
              <a:bodyPr/>
              <a:lstStyle/>
              <a:p>
                <a:endParaRPr lang="en-CA"/>
              </a:p>
            </p:txBody>
          </p:sp>
          <p:sp>
            <p:nvSpPr>
              <p:cNvPr id="15551" name="Rectangle 451"/>
              <p:cNvSpPr>
                <a:spLocks noChangeArrowheads="1"/>
              </p:cNvSpPr>
              <p:nvPr/>
            </p:nvSpPr>
            <p:spPr bwMode="auto">
              <a:xfrm>
                <a:off x="2784" y="2768"/>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552" name="Freeform 452"/>
              <p:cNvSpPr>
                <a:spLocks noEditPoints="1"/>
              </p:cNvSpPr>
              <p:nvPr/>
            </p:nvSpPr>
            <p:spPr bwMode="auto">
              <a:xfrm>
                <a:off x="2932" y="2786"/>
                <a:ext cx="36" cy="62"/>
              </a:xfrm>
              <a:custGeom>
                <a:avLst/>
                <a:gdLst>
                  <a:gd name="T0" fmla="*/ 0 w 36"/>
                  <a:gd name="T1" fmla="*/ 32 h 62"/>
                  <a:gd name="T2" fmla="*/ 0 w 36"/>
                  <a:gd name="T3" fmla="*/ 22 h 62"/>
                  <a:gd name="T4" fmla="*/ 4 w 36"/>
                  <a:gd name="T5" fmla="*/ 14 h 62"/>
                  <a:gd name="T6" fmla="*/ 6 w 36"/>
                  <a:gd name="T7" fmla="*/ 8 h 62"/>
                  <a:gd name="T8" fmla="*/ 10 w 36"/>
                  <a:gd name="T9" fmla="*/ 4 h 62"/>
                  <a:gd name="T10" fmla="*/ 14 w 36"/>
                  <a:gd name="T11" fmla="*/ 2 h 62"/>
                  <a:gd name="T12" fmla="*/ 18 w 36"/>
                  <a:gd name="T13" fmla="*/ 0 h 62"/>
                  <a:gd name="T14" fmla="*/ 22 w 36"/>
                  <a:gd name="T15" fmla="*/ 2 h 62"/>
                  <a:gd name="T16" fmla="*/ 26 w 36"/>
                  <a:gd name="T17" fmla="*/ 4 h 62"/>
                  <a:gd name="T18" fmla="*/ 30 w 36"/>
                  <a:gd name="T19" fmla="*/ 8 h 62"/>
                  <a:gd name="T20" fmla="*/ 34 w 36"/>
                  <a:gd name="T21" fmla="*/ 14 h 62"/>
                  <a:gd name="T22" fmla="*/ 36 w 36"/>
                  <a:gd name="T23" fmla="*/ 22 h 62"/>
                  <a:gd name="T24" fmla="*/ 36 w 36"/>
                  <a:gd name="T25" fmla="*/ 30 h 62"/>
                  <a:gd name="T26" fmla="*/ 36 w 36"/>
                  <a:gd name="T27" fmla="*/ 40 h 62"/>
                  <a:gd name="T28" fmla="*/ 34 w 36"/>
                  <a:gd name="T29" fmla="*/ 48 h 62"/>
                  <a:gd name="T30" fmla="*/ 30 w 36"/>
                  <a:gd name="T31" fmla="*/ 54 h 62"/>
                  <a:gd name="T32" fmla="*/ 26 w 36"/>
                  <a:gd name="T33" fmla="*/ 58 h 62"/>
                  <a:gd name="T34" fmla="*/ 22 w 36"/>
                  <a:gd name="T35" fmla="*/ 60 h 62"/>
                  <a:gd name="T36" fmla="*/ 18 w 36"/>
                  <a:gd name="T37" fmla="*/ 62 h 62"/>
                  <a:gd name="T38" fmla="*/ 12 w 36"/>
                  <a:gd name="T39" fmla="*/ 60 h 62"/>
                  <a:gd name="T40" fmla="*/ 8 w 36"/>
                  <a:gd name="T41" fmla="*/ 56 h 62"/>
                  <a:gd name="T42" fmla="*/ 4 w 36"/>
                  <a:gd name="T43" fmla="*/ 52 h 62"/>
                  <a:gd name="T44" fmla="*/ 2 w 36"/>
                  <a:gd name="T45" fmla="*/ 42 h 62"/>
                  <a:gd name="T46" fmla="*/ 0 w 36"/>
                  <a:gd name="T47" fmla="*/ 32 h 62"/>
                  <a:gd name="T48" fmla="*/ 8 w 36"/>
                  <a:gd name="T49" fmla="*/ 32 h 62"/>
                  <a:gd name="T50" fmla="*/ 10 w 36"/>
                  <a:gd name="T51" fmla="*/ 44 h 62"/>
                  <a:gd name="T52" fmla="*/ 12 w 36"/>
                  <a:gd name="T53" fmla="*/ 52 h 62"/>
                  <a:gd name="T54" fmla="*/ 12 w 36"/>
                  <a:gd name="T55" fmla="*/ 56 h 62"/>
                  <a:gd name="T56" fmla="*/ 16 w 36"/>
                  <a:gd name="T57" fmla="*/ 58 h 62"/>
                  <a:gd name="T58" fmla="*/ 18 w 36"/>
                  <a:gd name="T59" fmla="*/ 58 h 62"/>
                  <a:gd name="T60" fmla="*/ 20 w 36"/>
                  <a:gd name="T61" fmla="*/ 58 h 62"/>
                  <a:gd name="T62" fmla="*/ 22 w 36"/>
                  <a:gd name="T63" fmla="*/ 56 h 62"/>
                  <a:gd name="T64" fmla="*/ 24 w 36"/>
                  <a:gd name="T65" fmla="*/ 54 h 62"/>
                  <a:gd name="T66" fmla="*/ 26 w 36"/>
                  <a:gd name="T67" fmla="*/ 50 h 62"/>
                  <a:gd name="T68" fmla="*/ 28 w 36"/>
                  <a:gd name="T69" fmla="*/ 40 h 62"/>
                  <a:gd name="T70" fmla="*/ 28 w 36"/>
                  <a:gd name="T71" fmla="*/ 28 h 62"/>
                  <a:gd name="T72" fmla="*/ 28 w 36"/>
                  <a:gd name="T73" fmla="*/ 20 h 62"/>
                  <a:gd name="T74" fmla="*/ 26 w 36"/>
                  <a:gd name="T75" fmla="*/ 12 h 62"/>
                  <a:gd name="T76" fmla="*/ 24 w 36"/>
                  <a:gd name="T77" fmla="*/ 8 h 62"/>
                  <a:gd name="T78" fmla="*/ 22 w 36"/>
                  <a:gd name="T79" fmla="*/ 6 h 62"/>
                  <a:gd name="T80" fmla="*/ 20 w 36"/>
                  <a:gd name="T81" fmla="*/ 4 h 62"/>
                  <a:gd name="T82" fmla="*/ 18 w 36"/>
                  <a:gd name="T83" fmla="*/ 4 h 62"/>
                  <a:gd name="T84" fmla="*/ 16 w 36"/>
                  <a:gd name="T85" fmla="*/ 4 h 62"/>
                  <a:gd name="T86" fmla="*/ 14 w 36"/>
                  <a:gd name="T87" fmla="*/ 6 h 62"/>
                  <a:gd name="T88" fmla="*/ 10 w 36"/>
                  <a:gd name="T89" fmla="*/ 10 h 62"/>
                  <a:gd name="T90" fmla="*/ 10 w 36"/>
                  <a:gd name="T91" fmla="*/ 18 h 62"/>
                  <a:gd name="T92" fmla="*/ 8 w 36"/>
                  <a:gd name="T93" fmla="*/ 26 h 62"/>
                  <a:gd name="T94" fmla="*/ 8 w 36"/>
                  <a:gd name="T95" fmla="*/ 32 h 6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2"/>
                  <a:gd name="T146" fmla="*/ 36 w 36"/>
                  <a:gd name="T147" fmla="*/ 62 h 6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2">
                    <a:moveTo>
                      <a:pt x="0" y="32"/>
                    </a:moveTo>
                    <a:lnTo>
                      <a:pt x="0" y="22"/>
                    </a:lnTo>
                    <a:lnTo>
                      <a:pt x="4" y="14"/>
                    </a:lnTo>
                    <a:lnTo>
                      <a:pt x="6" y="8"/>
                    </a:lnTo>
                    <a:lnTo>
                      <a:pt x="10" y="4"/>
                    </a:lnTo>
                    <a:lnTo>
                      <a:pt x="14" y="2"/>
                    </a:lnTo>
                    <a:lnTo>
                      <a:pt x="18" y="0"/>
                    </a:lnTo>
                    <a:lnTo>
                      <a:pt x="22" y="2"/>
                    </a:lnTo>
                    <a:lnTo>
                      <a:pt x="26" y="4"/>
                    </a:lnTo>
                    <a:lnTo>
                      <a:pt x="30" y="8"/>
                    </a:lnTo>
                    <a:lnTo>
                      <a:pt x="34" y="14"/>
                    </a:lnTo>
                    <a:lnTo>
                      <a:pt x="36" y="22"/>
                    </a:lnTo>
                    <a:lnTo>
                      <a:pt x="36" y="30"/>
                    </a:lnTo>
                    <a:lnTo>
                      <a:pt x="36" y="40"/>
                    </a:lnTo>
                    <a:lnTo>
                      <a:pt x="34" y="48"/>
                    </a:lnTo>
                    <a:lnTo>
                      <a:pt x="30" y="54"/>
                    </a:lnTo>
                    <a:lnTo>
                      <a:pt x="26" y="58"/>
                    </a:lnTo>
                    <a:lnTo>
                      <a:pt x="22" y="60"/>
                    </a:lnTo>
                    <a:lnTo>
                      <a:pt x="18" y="62"/>
                    </a:lnTo>
                    <a:lnTo>
                      <a:pt x="12" y="60"/>
                    </a:lnTo>
                    <a:lnTo>
                      <a:pt x="8" y="56"/>
                    </a:lnTo>
                    <a:lnTo>
                      <a:pt x="4" y="52"/>
                    </a:lnTo>
                    <a:lnTo>
                      <a:pt x="2" y="42"/>
                    </a:lnTo>
                    <a:lnTo>
                      <a:pt x="0" y="32"/>
                    </a:lnTo>
                    <a:close/>
                    <a:moveTo>
                      <a:pt x="8" y="32"/>
                    </a:moveTo>
                    <a:lnTo>
                      <a:pt x="10" y="44"/>
                    </a:lnTo>
                    <a:lnTo>
                      <a:pt x="12" y="52"/>
                    </a:lnTo>
                    <a:lnTo>
                      <a:pt x="12" y="56"/>
                    </a:lnTo>
                    <a:lnTo>
                      <a:pt x="16" y="58"/>
                    </a:lnTo>
                    <a:lnTo>
                      <a:pt x="18" y="58"/>
                    </a:lnTo>
                    <a:lnTo>
                      <a:pt x="20" y="58"/>
                    </a:lnTo>
                    <a:lnTo>
                      <a:pt x="22" y="56"/>
                    </a:lnTo>
                    <a:lnTo>
                      <a:pt x="24" y="54"/>
                    </a:lnTo>
                    <a:lnTo>
                      <a:pt x="26" y="50"/>
                    </a:lnTo>
                    <a:lnTo>
                      <a:pt x="28" y="40"/>
                    </a:lnTo>
                    <a:lnTo>
                      <a:pt x="28" y="28"/>
                    </a:lnTo>
                    <a:lnTo>
                      <a:pt x="28" y="20"/>
                    </a:lnTo>
                    <a:lnTo>
                      <a:pt x="26" y="12"/>
                    </a:lnTo>
                    <a:lnTo>
                      <a:pt x="24" y="8"/>
                    </a:lnTo>
                    <a:lnTo>
                      <a:pt x="22" y="6"/>
                    </a:lnTo>
                    <a:lnTo>
                      <a:pt x="20" y="4"/>
                    </a:lnTo>
                    <a:lnTo>
                      <a:pt x="18" y="4"/>
                    </a:lnTo>
                    <a:lnTo>
                      <a:pt x="16" y="4"/>
                    </a:lnTo>
                    <a:lnTo>
                      <a:pt x="14" y="6"/>
                    </a:lnTo>
                    <a:lnTo>
                      <a:pt x="10" y="10"/>
                    </a:lnTo>
                    <a:lnTo>
                      <a:pt x="10" y="18"/>
                    </a:lnTo>
                    <a:lnTo>
                      <a:pt x="8" y="26"/>
                    </a:lnTo>
                    <a:lnTo>
                      <a:pt x="8" y="32"/>
                    </a:lnTo>
                    <a:close/>
                  </a:path>
                </a:pathLst>
              </a:custGeom>
              <a:solidFill>
                <a:srgbClr val="000000"/>
              </a:solidFill>
              <a:ln w="0">
                <a:solidFill>
                  <a:srgbClr val="000000"/>
                </a:solidFill>
                <a:round/>
                <a:headEnd/>
                <a:tailEnd/>
              </a:ln>
            </p:spPr>
            <p:txBody>
              <a:bodyPr/>
              <a:lstStyle/>
              <a:p>
                <a:endParaRPr lang="en-CA"/>
              </a:p>
            </p:txBody>
          </p:sp>
          <p:sp>
            <p:nvSpPr>
              <p:cNvPr id="15553" name="Rectangle 453"/>
              <p:cNvSpPr>
                <a:spLocks noChangeArrowheads="1"/>
              </p:cNvSpPr>
              <p:nvPr/>
            </p:nvSpPr>
            <p:spPr bwMode="auto">
              <a:xfrm>
                <a:off x="3080" y="2768"/>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554" name="Freeform 454"/>
              <p:cNvSpPr>
                <a:spLocks noEditPoints="1"/>
              </p:cNvSpPr>
              <p:nvPr/>
            </p:nvSpPr>
            <p:spPr bwMode="auto">
              <a:xfrm>
                <a:off x="3226" y="2786"/>
                <a:ext cx="36" cy="62"/>
              </a:xfrm>
              <a:custGeom>
                <a:avLst/>
                <a:gdLst>
                  <a:gd name="T0" fmla="*/ 0 w 36"/>
                  <a:gd name="T1" fmla="*/ 32 h 62"/>
                  <a:gd name="T2" fmla="*/ 2 w 36"/>
                  <a:gd name="T3" fmla="*/ 22 h 62"/>
                  <a:gd name="T4" fmla="*/ 4 w 36"/>
                  <a:gd name="T5" fmla="*/ 14 h 62"/>
                  <a:gd name="T6" fmla="*/ 6 w 36"/>
                  <a:gd name="T7" fmla="*/ 8 h 62"/>
                  <a:gd name="T8" fmla="*/ 12 w 36"/>
                  <a:gd name="T9" fmla="*/ 4 h 62"/>
                  <a:gd name="T10" fmla="*/ 14 w 36"/>
                  <a:gd name="T11" fmla="*/ 2 h 62"/>
                  <a:gd name="T12" fmla="*/ 18 w 36"/>
                  <a:gd name="T13" fmla="*/ 0 h 62"/>
                  <a:gd name="T14" fmla="*/ 24 w 36"/>
                  <a:gd name="T15" fmla="*/ 2 h 62"/>
                  <a:gd name="T16" fmla="*/ 26 w 36"/>
                  <a:gd name="T17" fmla="*/ 4 h 62"/>
                  <a:gd name="T18" fmla="*/ 30 w 36"/>
                  <a:gd name="T19" fmla="*/ 8 h 62"/>
                  <a:gd name="T20" fmla="*/ 34 w 36"/>
                  <a:gd name="T21" fmla="*/ 14 h 62"/>
                  <a:gd name="T22" fmla="*/ 36 w 36"/>
                  <a:gd name="T23" fmla="*/ 22 h 62"/>
                  <a:gd name="T24" fmla="*/ 36 w 36"/>
                  <a:gd name="T25" fmla="*/ 30 h 62"/>
                  <a:gd name="T26" fmla="*/ 36 w 36"/>
                  <a:gd name="T27" fmla="*/ 40 h 62"/>
                  <a:gd name="T28" fmla="*/ 34 w 36"/>
                  <a:gd name="T29" fmla="*/ 48 h 62"/>
                  <a:gd name="T30" fmla="*/ 30 w 36"/>
                  <a:gd name="T31" fmla="*/ 54 h 62"/>
                  <a:gd name="T32" fmla="*/ 26 w 36"/>
                  <a:gd name="T33" fmla="*/ 58 h 62"/>
                  <a:gd name="T34" fmla="*/ 22 w 36"/>
                  <a:gd name="T35" fmla="*/ 60 h 62"/>
                  <a:gd name="T36" fmla="*/ 18 w 36"/>
                  <a:gd name="T37" fmla="*/ 62 h 62"/>
                  <a:gd name="T38" fmla="*/ 14 w 36"/>
                  <a:gd name="T39" fmla="*/ 60 h 62"/>
                  <a:gd name="T40" fmla="*/ 8 w 36"/>
                  <a:gd name="T41" fmla="*/ 56 h 62"/>
                  <a:gd name="T42" fmla="*/ 4 w 36"/>
                  <a:gd name="T43" fmla="*/ 52 h 62"/>
                  <a:gd name="T44" fmla="*/ 2 w 36"/>
                  <a:gd name="T45" fmla="*/ 42 h 62"/>
                  <a:gd name="T46" fmla="*/ 0 w 36"/>
                  <a:gd name="T47" fmla="*/ 32 h 62"/>
                  <a:gd name="T48" fmla="*/ 8 w 36"/>
                  <a:gd name="T49" fmla="*/ 32 h 62"/>
                  <a:gd name="T50" fmla="*/ 10 w 36"/>
                  <a:gd name="T51" fmla="*/ 44 h 62"/>
                  <a:gd name="T52" fmla="*/ 12 w 36"/>
                  <a:gd name="T53" fmla="*/ 52 h 62"/>
                  <a:gd name="T54" fmla="*/ 14 w 36"/>
                  <a:gd name="T55" fmla="*/ 56 h 62"/>
                  <a:gd name="T56" fmla="*/ 16 w 36"/>
                  <a:gd name="T57" fmla="*/ 58 h 62"/>
                  <a:gd name="T58" fmla="*/ 18 w 36"/>
                  <a:gd name="T59" fmla="*/ 58 h 62"/>
                  <a:gd name="T60" fmla="*/ 20 w 36"/>
                  <a:gd name="T61" fmla="*/ 58 h 62"/>
                  <a:gd name="T62" fmla="*/ 24 w 36"/>
                  <a:gd name="T63" fmla="*/ 56 h 62"/>
                  <a:gd name="T64" fmla="*/ 26 w 36"/>
                  <a:gd name="T65" fmla="*/ 54 h 62"/>
                  <a:gd name="T66" fmla="*/ 26 w 36"/>
                  <a:gd name="T67" fmla="*/ 50 h 62"/>
                  <a:gd name="T68" fmla="*/ 28 w 36"/>
                  <a:gd name="T69" fmla="*/ 40 h 62"/>
                  <a:gd name="T70" fmla="*/ 28 w 36"/>
                  <a:gd name="T71" fmla="*/ 28 h 62"/>
                  <a:gd name="T72" fmla="*/ 28 w 36"/>
                  <a:gd name="T73" fmla="*/ 20 h 62"/>
                  <a:gd name="T74" fmla="*/ 26 w 36"/>
                  <a:gd name="T75" fmla="*/ 12 h 62"/>
                  <a:gd name="T76" fmla="*/ 26 w 36"/>
                  <a:gd name="T77" fmla="*/ 8 h 62"/>
                  <a:gd name="T78" fmla="*/ 22 w 36"/>
                  <a:gd name="T79" fmla="*/ 6 h 62"/>
                  <a:gd name="T80" fmla="*/ 22 w 36"/>
                  <a:gd name="T81" fmla="*/ 4 h 62"/>
                  <a:gd name="T82" fmla="*/ 18 w 36"/>
                  <a:gd name="T83" fmla="*/ 4 h 62"/>
                  <a:gd name="T84" fmla="*/ 16 w 36"/>
                  <a:gd name="T85" fmla="*/ 4 h 62"/>
                  <a:gd name="T86" fmla="*/ 14 w 36"/>
                  <a:gd name="T87" fmla="*/ 6 h 62"/>
                  <a:gd name="T88" fmla="*/ 12 w 36"/>
                  <a:gd name="T89" fmla="*/ 10 h 62"/>
                  <a:gd name="T90" fmla="*/ 10 w 36"/>
                  <a:gd name="T91" fmla="*/ 18 h 62"/>
                  <a:gd name="T92" fmla="*/ 8 w 36"/>
                  <a:gd name="T93" fmla="*/ 26 h 62"/>
                  <a:gd name="T94" fmla="*/ 8 w 36"/>
                  <a:gd name="T95" fmla="*/ 32 h 6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2"/>
                  <a:gd name="T146" fmla="*/ 36 w 36"/>
                  <a:gd name="T147" fmla="*/ 62 h 6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2">
                    <a:moveTo>
                      <a:pt x="0" y="32"/>
                    </a:moveTo>
                    <a:lnTo>
                      <a:pt x="2" y="22"/>
                    </a:lnTo>
                    <a:lnTo>
                      <a:pt x="4" y="14"/>
                    </a:lnTo>
                    <a:lnTo>
                      <a:pt x="6" y="8"/>
                    </a:lnTo>
                    <a:lnTo>
                      <a:pt x="12" y="4"/>
                    </a:lnTo>
                    <a:lnTo>
                      <a:pt x="14" y="2"/>
                    </a:lnTo>
                    <a:lnTo>
                      <a:pt x="18" y="0"/>
                    </a:lnTo>
                    <a:lnTo>
                      <a:pt x="24" y="2"/>
                    </a:lnTo>
                    <a:lnTo>
                      <a:pt x="26" y="4"/>
                    </a:lnTo>
                    <a:lnTo>
                      <a:pt x="30" y="8"/>
                    </a:lnTo>
                    <a:lnTo>
                      <a:pt x="34" y="14"/>
                    </a:lnTo>
                    <a:lnTo>
                      <a:pt x="36" y="22"/>
                    </a:lnTo>
                    <a:lnTo>
                      <a:pt x="36" y="30"/>
                    </a:lnTo>
                    <a:lnTo>
                      <a:pt x="36" y="40"/>
                    </a:lnTo>
                    <a:lnTo>
                      <a:pt x="34" y="48"/>
                    </a:lnTo>
                    <a:lnTo>
                      <a:pt x="30" y="54"/>
                    </a:lnTo>
                    <a:lnTo>
                      <a:pt x="26" y="58"/>
                    </a:lnTo>
                    <a:lnTo>
                      <a:pt x="22" y="60"/>
                    </a:lnTo>
                    <a:lnTo>
                      <a:pt x="18" y="62"/>
                    </a:lnTo>
                    <a:lnTo>
                      <a:pt x="14" y="60"/>
                    </a:lnTo>
                    <a:lnTo>
                      <a:pt x="8" y="56"/>
                    </a:lnTo>
                    <a:lnTo>
                      <a:pt x="4" y="52"/>
                    </a:lnTo>
                    <a:lnTo>
                      <a:pt x="2" y="42"/>
                    </a:lnTo>
                    <a:lnTo>
                      <a:pt x="0" y="32"/>
                    </a:lnTo>
                    <a:close/>
                    <a:moveTo>
                      <a:pt x="8" y="32"/>
                    </a:moveTo>
                    <a:lnTo>
                      <a:pt x="10" y="44"/>
                    </a:lnTo>
                    <a:lnTo>
                      <a:pt x="12" y="52"/>
                    </a:lnTo>
                    <a:lnTo>
                      <a:pt x="14" y="56"/>
                    </a:lnTo>
                    <a:lnTo>
                      <a:pt x="16" y="58"/>
                    </a:lnTo>
                    <a:lnTo>
                      <a:pt x="18" y="58"/>
                    </a:lnTo>
                    <a:lnTo>
                      <a:pt x="20" y="58"/>
                    </a:lnTo>
                    <a:lnTo>
                      <a:pt x="24" y="56"/>
                    </a:lnTo>
                    <a:lnTo>
                      <a:pt x="26" y="54"/>
                    </a:lnTo>
                    <a:lnTo>
                      <a:pt x="26" y="50"/>
                    </a:lnTo>
                    <a:lnTo>
                      <a:pt x="28" y="40"/>
                    </a:lnTo>
                    <a:lnTo>
                      <a:pt x="28" y="28"/>
                    </a:lnTo>
                    <a:lnTo>
                      <a:pt x="28" y="20"/>
                    </a:lnTo>
                    <a:lnTo>
                      <a:pt x="26" y="12"/>
                    </a:lnTo>
                    <a:lnTo>
                      <a:pt x="26" y="8"/>
                    </a:lnTo>
                    <a:lnTo>
                      <a:pt x="22" y="6"/>
                    </a:lnTo>
                    <a:lnTo>
                      <a:pt x="22" y="4"/>
                    </a:lnTo>
                    <a:lnTo>
                      <a:pt x="18" y="4"/>
                    </a:lnTo>
                    <a:lnTo>
                      <a:pt x="16" y="4"/>
                    </a:lnTo>
                    <a:lnTo>
                      <a:pt x="14" y="6"/>
                    </a:lnTo>
                    <a:lnTo>
                      <a:pt x="12" y="10"/>
                    </a:lnTo>
                    <a:lnTo>
                      <a:pt x="10" y="18"/>
                    </a:lnTo>
                    <a:lnTo>
                      <a:pt x="8" y="26"/>
                    </a:lnTo>
                    <a:lnTo>
                      <a:pt x="8" y="32"/>
                    </a:lnTo>
                    <a:close/>
                  </a:path>
                </a:pathLst>
              </a:custGeom>
              <a:solidFill>
                <a:srgbClr val="000000"/>
              </a:solidFill>
              <a:ln w="0">
                <a:solidFill>
                  <a:srgbClr val="000000"/>
                </a:solidFill>
                <a:round/>
                <a:headEnd/>
                <a:tailEnd/>
              </a:ln>
            </p:spPr>
            <p:txBody>
              <a:bodyPr/>
              <a:lstStyle/>
              <a:p>
                <a:endParaRPr lang="en-CA"/>
              </a:p>
            </p:txBody>
          </p:sp>
          <p:sp>
            <p:nvSpPr>
              <p:cNvPr id="15555" name="Rectangle 455"/>
              <p:cNvSpPr>
                <a:spLocks noChangeArrowheads="1"/>
              </p:cNvSpPr>
              <p:nvPr/>
            </p:nvSpPr>
            <p:spPr bwMode="auto">
              <a:xfrm>
                <a:off x="3528" y="2768"/>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556" name="Freeform 456"/>
              <p:cNvSpPr>
                <a:spLocks noEditPoints="1"/>
              </p:cNvSpPr>
              <p:nvPr/>
            </p:nvSpPr>
            <p:spPr bwMode="auto">
              <a:xfrm>
                <a:off x="3670" y="2786"/>
                <a:ext cx="38" cy="62"/>
              </a:xfrm>
              <a:custGeom>
                <a:avLst/>
                <a:gdLst>
                  <a:gd name="T0" fmla="*/ 0 w 38"/>
                  <a:gd name="T1" fmla="*/ 32 h 62"/>
                  <a:gd name="T2" fmla="*/ 2 w 38"/>
                  <a:gd name="T3" fmla="*/ 22 h 62"/>
                  <a:gd name="T4" fmla="*/ 4 w 38"/>
                  <a:gd name="T5" fmla="*/ 14 h 62"/>
                  <a:gd name="T6" fmla="*/ 6 w 38"/>
                  <a:gd name="T7" fmla="*/ 8 h 62"/>
                  <a:gd name="T8" fmla="*/ 12 w 38"/>
                  <a:gd name="T9" fmla="*/ 4 h 62"/>
                  <a:gd name="T10" fmla="*/ 16 w 38"/>
                  <a:gd name="T11" fmla="*/ 2 h 62"/>
                  <a:gd name="T12" fmla="*/ 18 w 38"/>
                  <a:gd name="T13" fmla="*/ 0 h 62"/>
                  <a:gd name="T14" fmla="*/ 24 w 38"/>
                  <a:gd name="T15" fmla="*/ 2 h 62"/>
                  <a:gd name="T16" fmla="*/ 28 w 38"/>
                  <a:gd name="T17" fmla="*/ 4 h 62"/>
                  <a:gd name="T18" fmla="*/ 30 w 38"/>
                  <a:gd name="T19" fmla="*/ 8 h 62"/>
                  <a:gd name="T20" fmla="*/ 34 w 38"/>
                  <a:gd name="T21" fmla="*/ 14 h 62"/>
                  <a:gd name="T22" fmla="*/ 36 w 38"/>
                  <a:gd name="T23" fmla="*/ 22 h 62"/>
                  <a:gd name="T24" fmla="*/ 38 w 38"/>
                  <a:gd name="T25" fmla="*/ 30 h 62"/>
                  <a:gd name="T26" fmla="*/ 36 w 38"/>
                  <a:gd name="T27" fmla="*/ 40 h 62"/>
                  <a:gd name="T28" fmla="*/ 34 w 38"/>
                  <a:gd name="T29" fmla="*/ 48 h 62"/>
                  <a:gd name="T30" fmla="*/ 32 w 38"/>
                  <a:gd name="T31" fmla="*/ 54 h 62"/>
                  <a:gd name="T32" fmla="*/ 28 w 38"/>
                  <a:gd name="T33" fmla="*/ 58 h 62"/>
                  <a:gd name="T34" fmla="*/ 22 w 38"/>
                  <a:gd name="T35" fmla="*/ 60 h 62"/>
                  <a:gd name="T36" fmla="*/ 18 w 38"/>
                  <a:gd name="T37" fmla="*/ 62 h 62"/>
                  <a:gd name="T38" fmla="*/ 14 w 38"/>
                  <a:gd name="T39" fmla="*/ 60 h 62"/>
                  <a:gd name="T40" fmla="*/ 8 w 38"/>
                  <a:gd name="T41" fmla="*/ 56 h 62"/>
                  <a:gd name="T42" fmla="*/ 6 w 38"/>
                  <a:gd name="T43" fmla="*/ 52 h 62"/>
                  <a:gd name="T44" fmla="*/ 2 w 38"/>
                  <a:gd name="T45" fmla="*/ 42 h 62"/>
                  <a:gd name="T46" fmla="*/ 0 w 38"/>
                  <a:gd name="T47" fmla="*/ 32 h 62"/>
                  <a:gd name="T48" fmla="*/ 8 w 38"/>
                  <a:gd name="T49" fmla="*/ 32 h 62"/>
                  <a:gd name="T50" fmla="*/ 10 w 38"/>
                  <a:gd name="T51" fmla="*/ 44 h 62"/>
                  <a:gd name="T52" fmla="*/ 12 w 38"/>
                  <a:gd name="T53" fmla="*/ 52 h 62"/>
                  <a:gd name="T54" fmla="*/ 14 w 38"/>
                  <a:gd name="T55" fmla="*/ 56 h 62"/>
                  <a:gd name="T56" fmla="*/ 16 w 38"/>
                  <a:gd name="T57" fmla="*/ 58 h 62"/>
                  <a:gd name="T58" fmla="*/ 18 w 38"/>
                  <a:gd name="T59" fmla="*/ 58 h 62"/>
                  <a:gd name="T60" fmla="*/ 20 w 38"/>
                  <a:gd name="T61" fmla="*/ 58 h 62"/>
                  <a:gd name="T62" fmla="*/ 24 w 38"/>
                  <a:gd name="T63" fmla="*/ 56 h 62"/>
                  <a:gd name="T64" fmla="*/ 26 w 38"/>
                  <a:gd name="T65" fmla="*/ 54 h 62"/>
                  <a:gd name="T66" fmla="*/ 26 w 38"/>
                  <a:gd name="T67" fmla="*/ 50 h 62"/>
                  <a:gd name="T68" fmla="*/ 28 w 38"/>
                  <a:gd name="T69" fmla="*/ 40 h 62"/>
                  <a:gd name="T70" fmla="*/ 28 w 38"/>
                  <a:gd name="T71" fmla="*/ 28 h 62"/>
                  <a:gd name="T72" fmla="*/ 28 w 38"/>
                  <a:gd name="T73" fmla="*/ 20 h 62"/>
                  <a:gd name="T74" fmla="*/ 26 w 38"/>
                  <a:gd name="T75" fmla="*/ 12 h 62"/>
                  <a:gd name="T76" fmla="*/ 26 w 38"/>
                  <a:gd name="T77" fmla="*/ 8 h 62"/>
                  <a:gd name="T78" fmla="*/ 24 w 38"/>
                  <a:gd name="T79" fmla="*/ 6 h 62"/>
                  <a:gd name="T80" fmla="*/ 22 w 38"/>
                  <a:gd name="T81" fmla="*/ 4 h 62"/>
                  <a:gd name="T82" fmla="*/ 18 w 38"/>
                  <a:gd name="T83" fmla="*/ 4 h 62"/>
                  <a:gd name="T84" fmla="*/ 16 w 38"/>
                  <a:gd name="T85" fmla="*/ 4 h 62"/>
                  <a:gd name="T86" fmla="*/ 14 w 38"/>
                  <a:gd name="T87" fmla="*/ 6 h 62"/>
                  <a:gd name="T88" fmla="*/ 12 w 38"/>
                  <a:gd name="T89" fmla="*/ 10 h 62"/>
                  <a:gd name="T90" fmla="*/ 10 w 38"/>
                  <a:gd name="T91" fmla="*/ 18 h 62"/>
                  <a:gd name="T92" fmla="*/ 10 w 38"/>
                  <a:gd name="T93" fmla="*/ 26 h 62"/>
                  <a:gd name="T94" fmla="*/ 8 w 38"/>
                  <a:gd name="T95" fmla="*/ 32 h 6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8"/>
                  <a:gd name="T145" fmla="*/ 0 h 62"/>
                  <a:gd name="T146" fmla="*/ 38 w 38"/>
                  <a:gd name="T147" fmla="*/ 62 h 6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8" h="62">
                    <a:moveTo>
                      <a:pt x="0" y="32"/>
                    </a:moveTo>
                    <a:lnTo>
                      <a:pt x="2" y="22"/>
                    </a:lnTo>
                    <a:lnTo>
                      <a:pt x="4" y="14"/>
                    </a:lnTo>
                    <a:lnTo>
                      <a:pt x="6" y="8"/>
                    </a:lnTo>
                    <a:lnTo>
                      <a:pt x="12" y="4"/>
                    </a:lnTo>
                    <a:lnTo>
                      <a:pt x="16" y="2"/>
                    </a:lnTo>
                    <a:lnTo>
                      <a:pt x="18" y="0"/>
                    </a:lnTo>
                    <a:lnTo>
                      <a:pt x="24" y="2"/>
                    </a:lnTo>
                    <a:lnTo>
                      <a:pt x="28" y="4"/>
                    </a:lnTo>
                    <a:lnTo>
                      <a:pt x="30" y="8"/>
                    </a:lnTo>
                    <a:lnTo>
                      <a:pt x="34" y="14"/>
                    </a:lnTo>
                    <a:lnTo>
                      <a:pt x="36" y="22"/>
                    </a:lnTo>
                    <a:lnTo>
                      <a:pt x="38" y="30"/>
                    </a:lnTo>
                    <a:lnTo>
                      <a:pt x="36" y="40"/>
                    </a:lnTo>
                    <a:lnTo>
                      <a:pt x="34" y="48"/>
                    </a:lnTo>
                    <a:lnTo>
                      <a:pt x="32" y="54"/>
                    </a:lnTo>
                    <a:lnTo>
                      <a:pt x="28" y="58"/>
                    </a:lnTo>
                    <a:lnTo>
                      <a:pt x="22" y="60"/>
                    </a:lnTo>
                    <a:lnTo>
                      <a:pt x="18" y="62"/>
                    </a:lnTo>
                    <a:lnTo>
                      <a:pt x="14" y="60"/>
                    </a:lnTo>
                    <a:lnTo>
                      <a:pt x="8" y="56"/>
                    </a:lnTo>
                    <a:lnTo>
                      <a:pt x="6" y="52"/>
                    </a:lnTo>
                    <a:lnTo>
                      <a:pt x="2" y="42"/>
                    </a:lnTo>
                    <a:lnTo>
                      <a:pt x="0" y="32"/>
                    </a:lnTo>
                    <a:close/>
                    <a:moveTo>
                      <a:pt x="8" y="32"/>
                    </a:moveTo>
                    <a:lnTo>
                      <a:pt x="10" y="44"/>
                    </a:lnTo>
                    <a:lnTo>
                      <a:pt x="12" y="52"/>
                    </a:lnTo>
                    <a:lnTo>
                      <a:pt x="14" y="56"/>
                    </a:lnTo>
                    <a:lnTo>
                      <a:pt x="16" y="58"/>
                    </a:lnTo>
                    <a:lnTo>
                      <a:pt x="18" y="58"/>
                    </a:lnTo>
                    <a:lnTo>
                      <a:pt x="20" y="58"/>
                    </a:lnTo>
                    <a:lnTo>
                      <a:pt x="24" y="56"/>
                    </a:lnTo>
                    <a:lnTo>
                      <a:pt x="26" y="54"/>
                    </a:lnTo>
                    <a:lnTo>
                      <a:pt x="26" y="50"/>
                    </a:lnTo>
                    <a:lnTo>
                      <a:pt x="28" y="40"/>
                    </a:lnTo>
                    <a:lnTo>
                      <a:pt x="28" y="28"/>
                    </a:lnTo>
                    <a:lnTo>
                      <a:pt x="28" y="20"/>
                    </a:lnTo>
                    <a:lnTo>
                      <a:pt x="26" y="12"/>
                    </a:lnTo>
                    <a:lnTo>
                      <a:pt x="26" y="8"/>
                    </a:lnTo>
                    <a:lnTo>
                      <a:pt x="24" y="6"/>
                    </a:lnTo>
                    <a:lnTo>
                      <a:pt x="22" y="4"/>
                    </a:lnTo>
                    <a:lnTo>
                      <a:pt x="18" y="4"/>
                    </a:lnTo>
                    <a:lnTo>
                      <a:pt x="16" y="4"/>
                    </a:lnTo>
                    <a:lnTo>
                      <a:pt x="14" y="6"/>
                    </a:lnTo>
                    <a:lnTo>
                      <a:pt x="12" y="10"/>
                    </a:lnTo>
                    <a:lnTo>
                      <a:pt x="10" y="18"/>
                    </a:lnTo>
                    <a:lnTo>
                      <a:pt x="10" y="26"/>
                    </a:lnTo>
                    <a:lnTo>
                      <a:pt x="8" y="32"/>
                    </a:lnTo>
                    <a:close/>
                  </a:path>
                </a:pathLst>
              </a:custGeom>
              <a:solidFill>
                <a:srgbClr val="000000"/>
              </a:solidFill>
              <a:ln w="0">
                <a:solidFill>
                  <a:srgbClr val="000000"/>
                </a:solidFill>
                <a:round/>
                <a:headEnd/>
                <a:tailEnd/>
              </a:ln>
            </p:spPr>
            <p:txBody>
              <a:bodyPr/>
              <a:lstStyle/>
              <a:p>
                <a:endParaRPr lang="en-CA"/>
              </a:p>
            </p:txBody>
          </p:sp>
          <p:sp>
            <p:nvSpPr>
              <p:cNvPr id="15557" name="Rectangle 457"/>
              <p:cNvSpPr>
                <a:spLocks noChangeArrowheads="1"/>
              </p:cNvSpPr>
              <p:nvPr/>
            </p:nvSpPr>
            <p:spPr bwMode="auto">
              <a:xfrm>
                <a:off x="3848" y="2768"/>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558" name="Freeform 458"/>
              <p:cNvSpPr>
                <a:spLocks noEditPoints="1"/>
              </p:cNvSpPr>
              <p:nvPr/>
            </p:nvSpPr>
            <p:spPr bwMode="auto">
              <a:xfrm>
                <a:off x="3994" y="2786"/>
                <a:ext cx="36" cy="62"/>
              </a:xfrm>
              <a:custGeom>
                <a:avLst/>
                <a:gdLst>
                  <a:gd name="T0" fmla="*/ 0 w 36"/>
                  <a:gd name="T1" fmla="*/ 32 h 62"/>
                  <a:gd name="T2" fmla="*/ 0 w 36"/>
                  <a:gd name="T3" fmla="*/ 22 h 62"/>
                  <a:gd name="T4" fmla="*/ 2 w 36"/>
                  <a:gd name="T5" fmla="*/ 14 h 62"/>
                  <a:gd name="T6" fmla="*/ 6 w 36"/>
                  <a:gd name="T7" fmla="*/ 8 h 62"/>
                  <a:gd name="T8" fmla="*/ 10 w 36"/>
                  <a:gd name="T9" fmla="*/ 4 h 62"/>
                  <a:gd name="T10" fmla="*/ 14 w 36"/>
                  <a:gd name="T11" fmla="*/ 2 h 62"/>
                  <a:gd name="T12" fmla="*/ 18 w 36"/>
                  <a:gd name="T13" fmla="*/ 0 h 62"/>
                  <a:gd name="T14" fmla="*/ 22 w 36"/>
                  <a:gd name="T15" fmla="*/ 2 h 62"/>
                  <a:gd name="T16" fmla="*/ 26 w 36"/>
                  <a:gd name="T17" fmla="*/ 4 h 62"/>
                  <a:gd name="T18" fmla="*/ 30 w 36"/>
                  <a:gd name="T19" fmla="*/ 8 h 62"/>
                  <a:gd name="T20" fmla="*/ 34 w 36"/>
                  <a:gd name="T21" fmla="*/ 14 h 62"/>
                  <a:gd name="T22" fmla="*/ 36 w 36"/>
                  <a:gd name="T23" fmla="*/ 22 h 62"/>
                  <a:gd name="T24" fmla="*/ 36 w 36"/>
                  <a:gd name="T25" fmla="*/ 30 h 62"/>
                  <a:gd name="T26" fmla="*/ 36 w 36"/>
                  <a:gd name="T27" fmla="*/ 40 h 62"/>
                  <a:gd name="T28" fmla="*/ 34 w 36"/>
                  <a:gd name="T29" fmla="*/ 48 h 62"/>
                  <a:gd name="T30" fmla="*/ 30 w 36"/>
                  <a:gd name="T31" fmla="*/ 54 h 62"/>
                  <a:gd name="T32" fmla="*/ 26 w 36"/>
                  <a:gd name="T33" fmla="*/ 58 h 62"/>
                  <a:gd name="T34" fmla="*/ 22 w 36"/>
                  <a:gd name="T35" fmla="*/ 60 h 62"/>
                  <a:gd name="T36" fmla="*/ 18 w 36"/>
                  <a:gd name="T37" fmla="*/ 62 h 62"/>
                  <a:gd name="T38" fmla="*/ 12 w 36"/>
                  <a:gd name="T39" fmla="*/ 60 h 62"/>
                  <a:gd name="T40" fmla="*/ 8 w 36"/>
                  <a:gd name="T41" fmla="*/ 56 h 62"/>
                  <a:gd name="T42" fmla="*/ 4 w 36"/>
                  <a:gd name="T43" fmla="*/ 52 h 62"/>
                  <a:gd name="T44" fmla="*/ 0 w 36"/>
                  <a:gd name="T45" fmla="*/ 42 h 62"/>
                  <a:gd name="T46" fmla="*/ 0 w 36"/>
                  <a:gd name="T47" fmla="*/ 32 h 62"/>
                  <a:gd name="T48" fmla="*/ 8 w 36"/>
                  <a:gd name="T49" fmla="*/ 32 h 62"/>
                  <a:gd name="T50" fmla="*/ 8 w 36"/>
                  <a:gd name="T51" fmla="*/ 44 h 62"/>
                  <a:gd name="T52" fmla="*/ 10 w 36"/>
                  <a:gd name="T53" fmla="*/ 52 h 62"/>
                  <a:gd name="T54" fmla="*/ 12 w 36"/>
                  <a:gd name="T55" fmla="*/ 56 h 62"/>
                  <a:gd name="T56" fmla="*/ 14 w 36"/>
                  <a:gd name="T57" fmla="*/ 58 h 62"/>
                  <a:gd name="T58" fmla="*/ 18 w 36"/>
                  <a:gd name="T59" fmla="*/ 58 h 62"/>
                  <a:gd name="T60" fmla="*/ 20 w 36"/>
                  <a:gd name="T61" fmla="*/ 58 h 62"/>
                  <a:gd name="T62" fmla="*/ 22 w 36"/>
                  <a:gd name="T63" fmla="*/ 56 h 62"/>
                  <a:gd name="T64" fmla="*/ 24 w 36"/>
                  <a:gd name="T65" fmla="*/ 54 h 62"/>
                  <a:gd name="T66" fmla="*/ 26 w 36"/>
                  <a:gd name="T67" fmla="*/ 50 h 62"/>
                  <a:gd name="T68" fmla="*/ 28 w 36"/>
                  <a:gd name="T69" fmla="*/ 40 h 62"/>
                  <a:gd name="T70" fmla="*/ 28 w 36"/>
                  <a:gd name="T71" fmla="*/ 28 h 62"/>
                  <a:gd name="T72" fmla="*/ 28 w 36"/>
                  <a:gd name="T73" fmla="*/ 20 h 62"/>
                  <a:gd name="T74" fmla="*/ 26 w 36"/>
                  <a:gd name="T75" fmla="*/ 12 h 62"/>
                  <a:gd name="T76" fmla="*/ 24 w 36"/>
                  <a:gd name="T77" fmla="*/ 8 h 62"/>
                  <a:gd name="T78" fmla="*/ 22 w 36"/>
                  <a:gd name="T79" fmla="*/ 6 h 62"/>
                  <a:gd name="T80" fmla="*/ 20 w 36"/>
                  <a:gd name="T81" fmla="*/ 4 h 62"/>
                  <a:gd name="T82" fmla="*/ 18 w 36"/>
                  <a:gd name="T83" fmla="*/ 4 h 62"/>
                  <a:gd name="T84" fmla="*/ 16 w 36"/>
                  <a:gd name="T85" fmla="*/ 4 h 62"/>
                  <a:gd name="T86" fmla="*/ 14 w 36"/>
                  <a:gd name="T87" fmla="*/ 6 h 62"/>
                  <a:gd name="T88" fmla="*/ 10 w 36"/>
                  <a:gd name="T89" fmla="*/ 10 h 62"/>
                  <a:gd name="T90" fmla="*/ 10 w 36"/>
                  <a:gd name="T91" fmla="*/ 18 h 62"/>
                  <a:gd name="T92" fmla="*/ 8 w 36"/>
                  <a:gd name="T93" fmla="*/ 26 h 62"/>
                  <a:gd name="T94" fmla="*/ 8 w 36"/>
                  <a:gd name="T95" fmla="*/ 32 h 6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2"/>
                  <a:gd name="T146" fmla="*/ 36 w 36"/>
                  <a:gd name="T147" fmla="*/ 62 h 6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2">
                    <a:moveTo>
                      <a:pt x="0" y="32"/>
                    </a:moveTo>
                    <a:lnTo>
                      <a:pt x="0" y="22"/>
                    </a:lnTo>
                    <a:lnTo>
                      <a:pt x="2" y="14"/>
                    </a:lnTo>
                    <a:lnTo>
                      <a:pt x="6" y="8"/>
                    </a:lnTo>
                    <a:lnTo>
                      <a:pt x="10" y="4"/>
                    </a:lnTo>
                    <a:lnTo>
                      <a:pt x="14" y="2"/>
                    </a:lnTo>
                    <a:lnTo>
                      <a:pt x="18" y="0"/>
                    </a:lnTo>
                    <a:lnTo>
                      <a:pt x="22" y="2"/>
                    </a:lnTo>
                    <a:lnTo>
                      <a:pt x="26" y="4"/>
                    </a:lnTo>
                    <a:lnTo>
                      <a:pt x="30" y="8"/>
                    </a:lnTo>
                    <a:lnTo>
                      <a:pt x="34" y="14"/>
                    </a:lnTo>
                    <a:lnTo>
                      <a:pt x="36" y="22"/>
                    </a:lnTo>
                    <a:lnTo>
                      <a:pt x="36" y="30"/>
                    </a:lnTo>
                    <a:lnTo>
                      <a:pt x="36" y="40"/>
                    </a:lnTo>
                    <a:lnTo>
                      <a:pt x="34" y="48"/>
                    </a:lnTo>
                    <a:lnTo>
                      <a:pt x="30" y="54"/>
                    </a:lnTo>
                    <a:lnTo>
                      <a:pt x="26" y="58"/>
                    </a:lnTo>
                    <a:lnTo>
                      <a:pt x="22" y="60"/>
                    </a:lnTo>
                    <a:lnTo>
                      <a:pt x="18" y="62"/>
                    </a:lnTo>
                    <a:lnTo>
                      <a:pt x="12" y="60"/>
                    </a:lnTo>
                    <a:lnTo>
                      <a:pt x="8" y="56"/>
                    </a:lnTo>
                    <a:lnTo>
                      <a:pt x="4" y="52"/>
                    </a:lnTo>
                    <a:lnTo>
                      <a:pt x="0" y="42"/>
                    </a:lnTo>
                    <a:lnTo>
                      <a:pt x="0" y="32"/>
                    </a:lnTo>
                    <a:close/>
                    <a:moveTo>
                      <a:pt x="8" y="32"/>
                    </a:moveTo>
                    <a:lnTo>
                      <a:pt x="8" y="44"/>
                    </a:lnTo>
                    <a:lnTo>
                      <a:pt x="10" y="52"/>
                    </a:lnTo>
                    <a:lnTo>
                      <a:pt x="12" y="56"/>
                    </a:lnTo>
                    <a:lnTo>
                      <a:pt x="14" y="58"/>
                    </a:lnTo>
                    <a:lnTo>
                      <a:pt x="18" y="58"/>
                    </a:lnTo>
                    <a:lnTo>
                      <a:pt x="20" y="58"/>
                    </a:lnTo>
                    <a:lnTo>
                      <a:pt x="22" y="56"/>
                    </a:lnTo>
                    <a:lnTo>
                      <a:pt x="24" y="54"/>
                    </a:lnTo>
                    <a:lnTo>
                      <a:pt x="26" y="50"/>
                    </a:lnTo>
                    <a:lnTo>
                      <a:pt x="28" y="40"/>
                    </a:lnTo>
                    <a:lnTo>
                      <a:pt x="28" y="28"/>
                    </a:lnTo>
                    <a:lnTo>
                      <a:pt x="28" y="20"/>
                    </a:lnTo>
                    <a:lnTo>
                      <a:pt x="26" y="12"/>
                    </a:lnTo>
                    <a:lnTo>
                      <a:pt x="24" y="8"/>
                    </a:lnTo>
                    <a:lnTo>
                      <a:pt x="22" y="6"/>
                    </a:lnTo>
                    <a:lnTo>
                      <a:pt x="20" y="4"/>
                    </a:lnTo>
                    <a:lnTo>
                      <a:pt x="18" y="4"/>
                    </a:lnTo>
                    <a:lnTo>
                      <a:pt x="16" y="4"/>
                    </a:lnTo>
                    <a:lnTo>
                      <a:pt x="14" y="6"/>
                    </a:lnTo>
                    <a:lnTo>
                      <a:pt x="10" y="10"/>
                    </a:lnTo>
                    <a:lnTo>
                      <a:pt x="10" y="18"/>
                    </a:lnTo>
                    <a:lnTo>
                      <a:pt x="8" y="26"/>
                    </a:lnTo>
                    <a:lnTo>
                      <a:pt x="8" y="32"/>
                    </a:lnTo>
                    <a:close/>
                  </a:path>
                </a:pathLst>
              </a:custGeom>
              <a:solidFill>
                <a:srgbClr val="000000"/>
              </a:solidFill>
              <a:ln w="0">
                <a:solidFill>
                  <a:srgbClr val="000000"/>
                </a:solidFill>
                <a:round/>
                <a:headEnd/>
                <a:tailEnd/>
              </a:ln>
            </p:spPr>
            <p:txBody>
              <a:bodyPr/>
              <a:lstStyle/>
              <a:p>
                <a:endParaRPr lang="en-CA"/>
              </a:p>
            </p:txBody>
          </p:sp>
          <p:sp>
            <p:nvSpPr>
              <p:cNvPr id="15559" name="Rectangle 459"/>
              <p:cNvSpPr>
                <a:spLocks noChangeArrowheads="1"/>
              </p:cNvSpPr>
              <p:nvPr/>
            </p:nvSpPr>
            <p:spPr bwMode="auto">
              <a:xfrm>
                <a:off x="4200" y="2768"/>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560" name="Rectangle 460"/>
              <p:cNvSpPr>
                <a:spLocks noChangeArrowheads="1"/>
              </p:cNvSpPr>
              <p:nvPr/>
            </p:nvSpPr>
            <p:spPr bwMode="auto">
              <a:xfrm>
                <a:off x="1552" y="2880"/>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561" name="Freeform 461"/>
              <p:cNvSpPr>
                <a:spLocks/>
              </p:cNvSpPr>
              <p:nvPr/>
            </p:nvSpPr>
            <p:spPr bwMode="auto">
              <a:xfrm>
                <a:off x="1586" y="2894"/>
                <a:ext cx="18" cy="60"/>
              </a:xfrm>
              <a:custGeom>
                <a:avLst/>
                <a:gdLst>
                  <a:gd name="T0" fmla="*/ 14 w 18"/>
                  <a:gd name="T1" fmla="*/ 0 h 60"/>
                  <a:gd name="T2" fmla="*/ 14 w 18"/>
                  <a:gd name="T3" fmla="*/ 52 h 60"/>
                  <a:gd name="T4" fmla="*/ 14 w 18"/>
                  <a:gd name="T5" fmla="*/ 56 h 60"/>
                  <a:gd name="T6" fmla="*/ 14 w 18"/>
                  <a:gd name="T7" fmla="*/ 58 h 60"/>
                  <a:gd name="T8" fmla="*/ 14 w 18"/>
                  <a:gd name="T9" fmla="*/ 58 h 60"/>
                  <a:gd name="T10" fmla="*/ 16 w 18"/>
                  <a:gd name="T11" fmla="*/ 60 h 60"/>
                  <a:gd name="T12" fmla="*/ 16 w 18"/>
                  <a:gd name="T13" fmla="*/ 60 h 60"/>
                  <a:gd name="T14" fmla="*/ 18 w 18"/>
                  <a:gd name="T15" fmla="*/ 60 h 60"/>
                  <a:gd name="T16" fmla="*/ 18 w 18"/>
                  <a:gd name="T17" fmla="*/ 60 h 60"/>
                  <a:gd name="T18" fmla="*/ 0 w 18"/>
                  <a:gd name="T19" fmla="*/ 60 h 60"/>
                  <a:gd name="T20" fmla="*/ 0 w 18"/>
                  <a:gd name="T21" fmla="*/ 60 h 60"/>
                  <a:gd name="T22" fmla="*/ 2 w 18"/>
                  <a:gd name="T23" fmla="*/ 60 h 60"/>
                  <a:gd name="T24" fmla="*/ 4 w 18"/>
                  <a:gd name="T25" fmla="*/ 60 h 60"/>
                  <a:gd name="T26" fmla="*/ 6 w 18"/>
                  <a:gd name="T27" fmla="*/ 58 h 60"/>
                  <a:gd name="T28" fmla="*/ 6 w 18"/>
                  <a:gd name="T29" fmla="*/ 58 h 60"/>
                  <a:gd name="T30" fmla="*/ 6 w 18"/>
                  <a:gd name="T31" fmla="*/ 56 h 60"/>
                  <a:gd name="T32" fmla="*/ 6 w 18"/>
                  <a:gd name="T33" fmla="*/ 52 h 60"/>
                  <a:gd name="T34" fmla="*/ 6 w 18"/>
                  <a:gd name="T35" fmla="*/ 16 h 60"/>
                  <a:gd name="T36" fmla="*/ 6 w 18"/>
                  <a:gd name="T37" fmla="*/ 10 h 60"/>
                  <a:gd name="T38" fmla="*/ 6 w 18"/>
                  <a:gd name="T39" fmla="*/ 8 h 60"/>
                  <a:gd name="T40" fmla="*/ 6 w 18"/>
                  <a:gd name="T41" fmla="*/ 6 h 60"/>
                  <a:gd name="T42" fmla="*/ 6 w 18"/>
                  <a:gd name="T43" fmla="*/ 4 h 60"/>
                  <a:gd name="T44" fmla="*/ 4 w 18"/>
                  <a:gd name="T45" fmla="*/ 4 h 60"/>
                  <a:gd name="T46" fmla="*/ 4 w 18"/>
                  <a:gd name="T47" fmla="*/ 4 h 60"/>
                  <a:gd name="T48" fmla="*/ 2 w 18"/>
                  <a:gd name="T49" fmla="*/ 4 h 60"/>
                  <a:gd name="T50" fmla="*/ 2 w 18"/>
                  <a:gd name="T51" fmla="*/ 6 h 60"/>
                  <a:gd name="T52" fmla="*/ 0 w 18"/>
                  <a:gd name="T53" fmla="*/ 4 h 60"/>
                  <a:gd name="T54" fmla="*/ 12 w 18"/>
                  <a:gd name="T55" fmla="*/ 0 h 60"/>
                  <a:gd name="T56" fmla="*/ 14 w 18"/>
                  <a:gd name="T57" fmla="*/ 0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8"/>
                  <a:gd name="T88" fmla="*/ 0 h 60"/>
                  <a:gd name="T89" fmla="*/ 18 w 18"/>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8" h="60">
                    <a:moveTo>
                      <a:pt x="14" y="0"/>
                    </a:moveTo>
                    <a:lnTo>
                      <a:pt x="14" y="52"/>
                    </a:lnTo>
                    <a:lnTo>
                      <a:pt x="14" y="56"/>
                    </a:lnTo>
                    <a:lnTo>
                      <a:pt x="14" y="58"/>
                    </a:lnTo>
                    <a:lnTo>
                      <a:pt x="16" y="60"/>
                    </a:lnTo>
                    <a:lnTo>
                      <a:pt x="18" y="60"/>
                    </a:lnTo>
                    <a:lnTo>
                      <a:pt x="0" y="60"/>
                    </a:lnTo>
                    <a:lnTo>
                      <a:pt x="2" y="60"/>
                    </a:lnTo>
                    <a:lnTo>
                      <a:pt x="4" y="60"/>
                    </a:lnTo>
                    <a:lnTo>
                      <a:pt x="6" y="58"/>
                    </a:lnTo>
                    <a:lnTo>
                      <a:pt x="6" y="56"/>
                    </a:lnTo>
                    <a:lnTo>
                      <a:pt x="6" y="52"/>
                    </a:lnTo>
                    <a:lnTo>
                      <a:pt x="6" y="16"/>
                    </a:lnTo>
                    <a:lnTo>
                      <a:pt x="6" y="10"/>
                    </a:lnTo>
                    <a:lnTo>
                      <a:pt x="6" y="8"/>
                    </a:lnTo>
                    <a:lnTo>
                      <a:pt x="6" y="6"/>
                    </a:lnTo>
                    <a:lnTo>
                      <a:pt x="6" y="4"/>
                    </a:lnTo>
                    <a:lnTo>
                      <a:pt x="4" y="4"/>
                    </a:lnTo>
                    <a:lnTo>
                      <a:pt x="2" y="4"/>
                    </a:lnTo>
                    <a:lnTo>
                      <a:pt x="2" y="6"/>
                    </a:lnTo>
                    <a:lnTo>
                      <a:pt x="0" y="4"/>
                    </a:lnTo>
                    <a:lnTo>
                      <a:pt x="12" y="0"/>
                    </a:lnTo>
                    <a:lnTo>
                      <a:pt x="14" y="0"/>
                    </a:lnTo>
                    <a:close/>
                  </a:path>
                </a:pathLst>
              </a:custGeom>
              <a:solidFill>
                <a:srgbClr val="000000"/>
              </a:solidFill>
              <a:ln w="0">
                <a:solidFill>
                  <a:srgbClr val="000000"/>
                </a:solidFill>
                <a:round/>
                <a:headEnd/>
                <a:tailEnd/>
              </a:ln>
            </p:spPr>
            <p:txBody>
              <a:bodyPr/>
              <a:lstStyle/>
              <a:p>
                <a:endParaRPr lang="en-CA"/>
              </a:p>
            </p:txBody>
          </p:sp>
          <p:sp>
            <p:nvSpPr>
              <p:cNvPr id="15562" name="Freeform 462"/>
              <p:cNvSpPr>
                <a:spLocks/>
              </p:cNvSpPr>
              <p:nvPr/>
            </p:nvSpPr>
            <p:spPr bwMode="auto">
              <a:xfrm>
                <a:off x="1608" y="2916"/>
                <a:ext cx="42" cy="40"/>
              </a:xfrm>
              <a:custGeom>
                <a:avLst/>
                <a:gdLst>
                  <a:gd name="T0" fmla="*/ 38 w 42"/>
                  <a:gd name="T1" fmla="*/ 0 h 40"/>
                  <a:gd name="T2" fmla="*/ 38 w 42"/>
                  <a:gd name="T3" fmla="*/ 24 h 40"/>
                  <a:gd name="T4" fmla="*/ 38 w 42"/>
                  <a:gd name="T5" fmla="*/ 30 h 40"/>
                  <a:gd name="T6" fmla="*/ 38 w 42"/>
                  <a:gd name="T7" fmla="*/ 32 h 40"/>
                  <a:gd name="T8" fmla="*/ 38 w 42"/>
                  <a:gd name="T9" fmla="*/ 34 h 40"/>
                  <a:gd name="T10" fmla="*/ 38 w 42"/>
                  <a:gd name="T11" fmla="*/ 34 h 40"/>
                  <a:gd name="T12" fmla="*/ 38 w 42"/>
                  <a:gd name="T13" fmla="*/ 34 h 40"/>
                  <a:gd name="T14" fmla="*/ 40 w 42"/>
                  <a:gd name="T15" fmla="*/ 34 h 40"/>
                  <a:gd name="T16" fmla="*/ 40 w 42"/>
                  <a:gd name="T17" fmla="*/ 34 h 40"/>
                  <a:gd name="T18" fmla="*/ 42 w 42"/>
                  <a:gd name="T19" fmla="*/ 34 h 40"/>
                  <a:gd name="T20" fmla="*/ 42 w 42"/>
                  <a:gd name="T21" fmla="*/ 36 h 40"/>
                  <a:gd name="T22" fmla="*/ 32 w 42"/>
                  <a:gd name="T23" fmla="*/ 40 h 40"/>
                  <a:gd name="T24" fmla="*/ 30 w 42"/>
                  <a:gd name="T25" fmla="*/ 40 h 40"/>
                  <a:gd name="T26" fmla="*/ 30 w 42"/>
                  <a:gd name="T27" fmla="*/ 32 h 40"/>
                  <a:gd name="T28" fmla="*/ 26 w 42"/>
                  <a:gd name="T29" fmla="*/ 36 h 40"/>
                  <a:gd name="T30" fmla="*/ 22 w 42"/>
                  <a:gd name="T31" fmla="*/ 38 h 40"/>
                  <a:gd name="T32" fmla="*/ 20 w 42"/>
                  <a:gd name="T33" fmla="*/ 40 h 40"/>
                  <a:gd name="T34" fmla="*/ 16 w 42"/>
                  <a:gd name="T35" fmla="*/ 40 h 40"/>
                  <a:gd name="T36" fmla="*/ 14 w 42"/>
                  <a:gd name="T37" fmla="*/ 40 h 40"/>
                  <a:gd name="T38" fmla="*/ 10 w 42"/>
                  <a:gd name="T39" fmla="*/ 38 h 40"/>
                  <a:gd name="T40" fmla="*/ 8 w 42"/>
                  <a:gd name="T41" fmla="*/ 36 h 40"/>
                  <a:gd name="T42" fmla="*/ 8 w 42"/>
                  <a:gd name="T43" fmla="*/ 32 h 40"/>
                  <a:gd name="T44" fmla="*/ 6 w 42"/>
                  <a:gd name="T45" fmla="*/ 30 h 40"/>
                  <a:gd name="T46" fmla="*/ 6 w 42"/>
                  <a:gd name="T47" fmla="*/ 24 h 40"/>
                  <a:gd name="T48" fmla="*/ 6 w 42"/>
                  <a:gd name="T49" fmla="*/ 6 h 40"/>
                  <a:gd name="T50" fmla="*/ 6 w 42"/>
                  <a:gd name="T51" fmla="*/ 4 h 40"/>
                  <a:gd name="T52" fmla="*/ 6 w 42"/>
                  <a:gd name="T53" fmla="*/ 2 h 40"/>
                  <a:gd name="T54" fmla="*/ 4 w 42"/>
                  <a:gd name="T55" fmla="*/ 2 h 40"/>
                  <a:gd name="T56" fmla="*/ 4 w 42"/>
                  <a:gd name="T57" fmla="*/ 0 h 40"/>
                  <a:gd name="T58" fmla="*/ 2 w 42"/>
                  <a:gd name="T59" fmla="*/ 0 h 40"/>
                  <a:gd name="T60" fmla="*/ 0 w 42"/>
                  <a:gd name="T61" fmla="*/ 0 h 40"/>
                  <a:gd name="T62" fmla="*/ 0 w 42"/>
                  <a:gd name="T63" fmla="*/ 0 h 40"/>
                  <a:gd name="T64" fmla="*/ 14 w 42"/>
                  <a:gd name="T65" fmla="*/ 0 h 40"/>
                  <a:gd name="T66" fmla="*/ 14 w 42"/>
                  <a:gd name="T67" fmla="*/ 26 h 40"/>
                  <a:gd name="T68" fmla="*/ 14 w 42"/>
                  <a:gd name="T69" fmla="*/ 30 h 40"/>
                  <a:gd name="T70" fmla="*/ 16 w 42"/>
                  <a:gd name="T71" fmla="*/ 32 h 40"/>
                  <a:gd name="T72" fmla="*/ 18 w 42"/>
                  <a:gd name="T73" fmla="*/ 34 h 40"/>
                  <a:gd name="T74" fmla="*/ 20 w 42"/>
                  <a:gd name="T75" fmla="*/ 34 h 40"/>
                  <a:gd name="T76" fmla="*/ 22 w 42"/>
                  <a:gd name="T77" fmla="*/ 34 h 40"/>
                  <a:gd name="T78" fmla="*/ 24 w 42"/>
                  <a:gd name="T79" fmla="*/ 34 h 40"/>
                  <a:gd name="T80" fmla="*/ 26 w 42"/>
                  <a:gd name="T81" fmla="*/ 32 h 40"/>
                  <a:gd name="T82" fmla="*/ 30 w 42"/>
                  <a:gd name="T83" fmla="*/ 28 h 40"/>
                  <a:gd name="T84" fmla="*/ 30 w 42"/>
                  <a:gd name="T85" fmla="*/ 6 h 40"/>
                  <a:gd name="T86" fmla="*/ 30 w 42"/>
                  <a:gd name="T87" fmla="*/ 4 h 40"/>
                  <a:gd name="T88" fmla="*/ 28 w 42"/>
                  <a:gd name="T89" fmla="*/ 2 h 40"/>
                  <a:gd name="T90" fmla="*/ 28 w 42"/>
                  <a:gd name="T91" fmla="*/ 0 h 40"/>
                  <a:gd name="T92" fmla="*/ 24 w 42"/>
                  <a:gd name="T93" fmla="*/ 0 h 40"/>
                  <a:gd name="T94" fmla="*/ 24 w 42"/>
                  <a:gd name="T95" fmla="*/ 0 h 40"/>
                  <a:gd name="T96" fmla="*/ 38 w 42"/>
                  <a:gd name="T97" fmla="*/ 0 h 4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42"/>
                  <a:gd name="T148" fmla="*/ 0 h 40"/>
                  <a:gd name="T149" fmla="*/ 42 w 42"/>
                  <a:gd name="T150" fmla="*/ 40 h 4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42" h="40">
                    <a:moveTo>
                      <a:pt x="38" y="0"/>
                    </a:moveTo>
                    <a:lnTo>
                      <a:pt x="38" y="24"/>
                    </a:lnTo>
                    <a:lnTo>
                      <a:pt x="38" y="30"/>
                    </a:lnTo>
                    <a:lnTo>
                      <a:pt x="38" y="32"/>
                    </a:lnTo>
                    <a:lnTo>
                      <a:pt x="38" y="34"/>
                    </a:lnTo>
                    <a:lnTo>
                      <a:pt x="40" y="34"/>
                    </a:lnTo>
                    <a:lnTo>
                      <a:pt x="42" y="34"/>
                    </a:lnTo>
                    <a:lnTo>
                      <a:pt x="42" y="36"/>
                    </a:lnTo>
                    <a:lnTo>
                      <a:pt x="32" y="40"/>
                    </a:lnTo>
                    <a:lnTo>
                      <a:pt x="30" y="40"/>
                    </a:lnTo>
                    <a:lnTo>
                      <a:pt x="30" y="32"/>
                    </a:lnTo>
                    <a:lnTo>
                      <a:pt x="26" y="36"/>
                    </a:lnTo>
                    <a:lnTo>
                      <a:pt x="22" y="38"/>
                    </a:lnTo>
                    <a:lnTo>
                      <a:pt x="20" y="40"/>
                    </a:lnTo>
                    <a:lnTo>
                      <a:pt x="16" y="40"/>
                    </a:lnTo>
                    <a:lnTo>
                      <a:pt x="14" y="40"/>
                    </a:lnTo>
                    <a:lnTo>
                      <a:pt x="10" y="38"/>
                    </a:lnTo>
                    <a:lnTo>
                      <a:pt x="8" y="36"/>
                    </a:lnTo>
                    <a:lnTo>
                      <a:pt x="8" y="32"/>
                    </a:lnTo>
                    <a:lnTo>
                      <a:pt x="6" y="30"/>
                    </a:lnTo>
                    <a:lnTo>
                      <a:pt x="6" y="24"/>
                    </a:lnTo>
                    <a:lnTo>
                      <a:pt x="6" y="6"/>
                    </a:lnTo>
                    <a:lnTo>
                      <a:pt x="6" y="4"/>
                    </a:lnTo>
                    <a:lnTo>
                      <a:pt x="6" y="2"/>
                    </a:lnTo>
                    <a:lnTo>
                      <a:pt x="4" y="2"/>
                    </a:lnTo>
                    <a:lnTo>
                      <a:pt x="4" y="0"/>
                    </a:lnTo>
                    <a:lnTo>
                      <a:pt x="2" y="0"/>
                    </a:lnTo>
                    <a:lnTo>
                      <a:pt x="0" y="0"/>
                    </a:lnTo>
                    <a:lnTo>
                      <a:pt x="14" y="0"/>
                    </a:lnTo>
                    <a:lnTo>
                      <a:pt x="14" y="26"/>
                    </a:lnTo>
                    <a:lnTo>
                      <a:pt x="14" y="30"/>
                    </a:lnTo>
                    <a:lnTo>
                      <a:pt x="16" y="32"/>
                    </a:lnTo>
                    <a:lnTo>
                      <a:pt x="18" y="34"/>
                    </a:lnTo>
                    <a:lnTo>
                      <a:pt x="20" y="34"/>
                    </a:lnTo>
                    <a:lnTo>
                      <a:pt x="22" y="34"/>
                    </a:lnTo>
                    <a:lnTo>
                      <a:pt x="24" y="34"/>
                    </a:lnTo>
                    <a:lnTo>
                      <a:pt x="26" y="32"/>
                    </a:lnTo>
                    <a:lnTo>
                      <a:pt x="30" y="28"/>
                    </a:lnTo>
                    <a:lnTo>
                      <a:pt x="30" y="6"/>
                    </a:lnTo>
                    <a:lnTo>
                      <a:pt x="30" y="4"/>
                    </a:lnTo>
                    <a:lnTo>
                      <a:pt x="28" y="2"/>
                    </a:lnTo>
                    <a:lnTo>
                      <a:pt x="28" y="0"/>
                    </a:lnTo>
                    <a:lnTo>
                      <a:pt x="24" y="0"/>
                    </a:lnTo>
                    <a:lnTo>
                      <a:pt x="38" y="0"/>
                    </a:lnTo>
                    <a:close/>
                  </a:path>
                </a:pathLst>
              </a:custGeom>
              <a:solidFill>
                <a:srgbClr val="000000"/>
              </a:solidFill>
              <a:ln w="0">
                <a:solidFill>
                  <a:srgbClr val="000000"/>
                </a:solidFill>
                <a:round/>
                <a:headEnd/>
                <a:tailEnd/>
              </a:ln>
            </p:spPr>
            <p:txBody>
              <a:bodyPr/>
              <a:lstStyle/>
              <a:p>
                <a:endParaRPr lang="en-CA"/>
              </a:p>
            </p:txBody>
          </p:sp>
          <p:sp>
            <p:nvSpPr>
              <p:cNvPr id="15563" name="Freeform 463"/>
              <p:cNvSpPr>
                <a:spLocks/>
              </p:cNvSpPr>
              <p:nvPr/>
            </p:nvSpPr>
            <p:spPr bwMode="auto">
              <a:xfrm>
                <a:off x="1652" y="2914"/>
                <a:ext cx="42" cy="40"/>
              </a:xfrm>
              <a:custGeom>
                <a:avLst/>
                <a:gdLst>
                  <a:gd name="T0" fmla="*/ 14 w 42"/>
                  <a:gd name="T1" fmla="*/ 10 h 40"/>
                  <a:gd name="T2" fmla="*/ 18 w 42"/>
                  <a:gd name="T3" fmla="*/ 4 h 40"/>
                  <a:gd name="T4" fmla="*/ 22 w 42"/>
                  <a:gd name="T5" fmla="*/ 2 h 40"/>
                  <a:gd name="T6" fmla="*/ 26 w 42"/>
                  <a:gd name="T7" fmla="*/ 0 h 40"/>
                  <a:gd name="T8" fmla="*/ 30 w 42"/>
                  <a:gd name="T9" fmla="*/ 0 h 40"/>
                  <a:gd name="T10" fmla="*/ 32 w 42"/>
                  <a:gd name="T11" fmla="*/ 2 h 40"/>
                  <a:gd name="T12" fmla="*/ 34 w 42"/>
                  <a:gd name="T13" fmla="*/ 4 h 40"/>
                  <a:gd name="T14" fmla="*/ 36 w 42"/>
                  <a:gd name="T15" fmla="*/ 8 h 40"/>
                  <a:gd name="T16" fmla="*/ 36 w 42"/>
                  <a:gd name="T17" fmla="*/ 10 h 40"/>
                  <a:gd name="T18" fmla="*/ 36 w 42"/>
                  <a:gd name="T19" fmla="*/ 16 h 40"/>
                  <a:gd name="T20" fmla="*/ 36 w 42"/>
                  <a:gd name="T21" fmla="*/ 32 h 40"/>
                  <a:gd name="T22" fmla="*/ 38 w 42"/>
                  <a:gd name="T23" fmla="*/ 36 h 40"/>
                  <a:gd name="T24" fmla="*/ 38 w 42"/>
                  <a:gd name="T25" fmla="*/ 38 h 40"/>
                  <a:gd name="T26" fmla="*/ 38 w 42"/>
                  <a:gd name="T27" fmla="*/ 38 h 40"/>
                  <a:gd name="T28" fmla="*/ 38 w 42"/>
                  <a:gd name="T29" fmla="*/ 40 h 40"/>
                  <a:gd name="T30" fmla="*/ 40 w 42"/>
                  <a:gd name="T31" fmla="*/ 40 h 40"/>
                  <a:gd name="T32" fmla="*/ 42 w 42"/>
                  <a:gd name="T33" fmla="*/ 40 h 40"/>
                  <a:gd name="T34" fmla="*/ 42 w 42"/>
                  <a:gd name="T35" fmla="*/ 40 h 40"/>
                  <a:gd name="T36" fmla="*/ 24 w 42"/>
                  <a:gd name="T37" fmla="*/ 40 h 40"/>
                  <a:gd name="T38" fmla="*/ 24 w 42"/>
                  <a:gd name="T39" fmla="*/ 40 h 40"/>
                  <a:gd name="T40" fmla="*/ 24 w 42"/>
                  <a:gd name="T41" fmla="*/ 40 h 40"/>
                  <a:gd name="T42" fmla="*/ 26 w 42"/>
                  <a:gd name="T43" fmla="*/ 40 h 40"/>
                  <a:gd name="T44" fmla="*/ 28 w 42"/>
                  <a:gd name="T45" fmla="*/ 38 h 40"/>
                  <a:gd name="T46" fmla="*/ 28 w 42"/>
                  <a:gd name="T47" fmla="*/ 38 h 40"/>
                  <a:gd name="T48" fmla="*/ 30 w 42"/>
                  <a:gd name="T49" fmla="*/ 36 h 40"/>
                  <a:gd name="T50" fmla="*/ 30 w 42"/>
                  <a:gd name="T51" fmla="*/ 34 h 40"/>
                  <a:gd name="T52" fmla="*/ 30 w 42"/>
                  <a:gd name="T53" fmla="*/ 32 h 40"/>
                  <a:gd name="T54" fmla="*/ 30 w 42"/>
                  <a:gd name="T55" fmla="*/ 16 h 40"/>
                  <a:gd name="T56" fmla="*/ 30 w 42"/>
                  <a:gd name="T57" fmla="*/ 12 h 40"/>
                  <a:gd name="T58" fmla="*/ 28 w 42"/>
                  <a:gd name="T59" fmla="*/ 8 h 40"/>
                  <a:gd name="T60" fmla="*/ 26 w 42"/>
                  <a:gd name="T61" fmla="*/ 6 h 40"/>
                  <a:gd name="T62" fmla="*/ 24 w 42"/>
                  <a:gd name="T63" fmla="*/ 6 h 40"/>
                  <a:gd name="T64" fmla="*/ 18 w 42"/>
                  <a:gd name="T65" fmla="*/ 8 h 40"/>
                  <a:gd name="T66" fmla="*/ 14 w 42"/>
                  <a:gd name="T67" fmla="*/ 12 h 40"/>
                  <a:gd name="T68" fmla="*/ 14 w 42"/>
                  <a:gd name="T69" fmla="*/ 32 h 40"/>
                  <a:gd name="T70" fmla="*/ 14 w 42"/>
                  <a:gd name="T71" fmla="*/ 36 h 40"/>
                  <a:gd name="T72" fmla="*/ 14 w 42"/>
                  <a:gd name="T73" fmla="*/ 38 h 40"/>
                  <a:gd name="T74" fmla="*/ 14 w 42"/>
                  <a:gd name="T75" fmla="*/ 38 h 40"/>
                  <a:gd name="T76" fmla="*/ 14 w 42"/>
                  <a:gd name="T77" fmla="*/ 40 h 40"/>
                  <a:gd name="T78" fmla="*/ 16 w 42"/>
                  <a:gd name="T79" fmla="*/ 40 h 40"/>
                  <a:gd name="T80" fmla="*/ 18 w 42"/>
                  <a:gd name="T81" fmla="*/ 40 h 40"/>
                  <a:gd name="T82" fmla="*/ 18 w 42"/>
                  <a:gd name="T83" fmla="*/ 40 h 40"/>
                  <a:gd name="T84" fmla="*/ 0 w 42"/>
                  <a:gd name="T85" fmla="*/ 40 h 40"/>
                  <a:gd name="T86" fmla="*/ 0 w 42"/>
                  <a:gd name="T87" fmla="*/ 40 h 40"/>
                  <a:gd name="T88" fmla="*/ 2 w 42"/>
                  <a:gd name="T89" fmla="*/ 40 h 40"/>
                  <a:gd name="T90" fmla="*/ 4 w 42"/>
                  <a:gd name="T91" fmla="*/ 40 h 40"/>
                  <a:gd name="T92" fmla="*/ 4 w 42"/>
                  <a:gd name="T93" fmla="*/ 38 h 40"/>
                  <a:gd name="T94" fmla="*/ 6 w 42"/>
                  <a:gd name="T95" fmla="*/ 36 h 40"/>
                  <a:gd name="T96" fmla="*/ 6 w 42"/>
                  <a:gd name="T97" fmla="*/ 32 h 40"/>
                  <a:gd name="T98" fmla="*/ 6 w 42"/>
                  <a:gd name="T99" fmla="*/ 16 h 40"/>
                  <a:gd name="T100" fmla="*/ 6 w 42"/>
                  <a:gd name="T101" fmla="*/ 12 h 40"/>
                  <a:gd name="T102" fmla="*/ 6 w 42"/>
                  <a:gd name="T103" fmla="*/ 8 h 40"/>
                  <a:gd name="T104" fmla="*/ 6 w 42"/>
                  <a:gd name="T105" fmla="*/ 6 h 40"/>
                  <a:gd name="T106" fmla="*/ 4 w 42"/>
                  <a:gd name="T107" fmla="*/ 6 h 40"/>
                  <a:gd name="T108" fmla="*/ 4 w 42"/>
                  <a:gd name="T109" fmla="*/ 6 h 40"/>
                  <a:gd name="T110" fmla="*/ 4 w 42"/>
                  <a:gd name="T111" fmla="*/ 6 h 40"/>
                  <a:gd name="T112" fmla="*/ 2 w 42"/>
                  <a:gd name="T113" fmla="*/ 6 h 40"/>
                  <a:gd name="T114" fmla="*/ 0 w 42"/>
                  <a:gd name="T115" fmla="*/ 6 h 40"/>
                  <a:gd name="T116" fmla="*/ 0 w 42"/>
                  <a:gd name="T117" fmla="*/ 6 h 40"/>
                  <a:gd name="T118" fmla="*/ 12 w 42"/>
                  <a:gd name="T119" fmla="*/ 0 h 40"/>
                  <a:gd name="T120" fmla="*/ 14 w 42"/>
                  <a:gd name="T121" fmla="*/ 0 h 40"/>
                  <a:gd name="T122" fmla="*/ 14 w 42"/>
                  <a:gd name="T123" fmla="*/ 10 h 4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2"/>
                  <a:gd name="T187" fmla="*/ 0 h 40"/>
                  <a:gd name="T188" fmla="*/ 42 w 42"/>
                  <a:gd name="T189" fmla="*/ 40 h 40"/>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2" h="40">
                    <a:moveTo>
                      <a:pt x="14" y="10"/>
                    </a:moveTo>
                    <a:lnTo>
                      <a:pt x="18" y="4"/>
                    </a:lnTo>
                    <a:lnTo>
                      <a:pt x="22" y="2"/>
                    </a:lnTo>
                    <a:lnTo>
                      <a:pt x="26" y="0"/>
                    </a:lnTo>
                    <a:lnTo>
                      <a:pt x="30" y="0"/>
                    </a:lnTo>
                    <a:lnTo>
                      <a:pt x="32" y="2"/>
                    </a:lnTo>
                    <a:lnTo>
                      <a:pt x="34" y="4"/>
                    </a:lnTo>
                    <a:lnTo>
                      <a:pt x="36" y="8"/>
                    </a:lnTo>
                    <a:lnTo>
                      <a:pt x="36" y="10"/>
                    </a:lnTo>
                    <a:lnTo>
                      <a:pt x="36" y="16"/>
                    </a:lnTo>
                    <a:lnTo>
                      <a:pt x="36" y="32"/>
                    </a:lnTo>
                    <a:lnTo>
                      <a:pt x="38" y="36"/>
                    </a:lnTo>
                    <a:lnTo>
                      <a:pt x="38" y="38"/>
                    </a:lnTo>
                    <a:lnTo>
                      <a:pt x="38" y="40"/>
                    </a:lnTo>
                    <a:lnTo>
                      <a:pt x="40" y="40"/>
                    </a:lnTo>
                    <a:lnTo>
                      <a:pt x="42" y="40"/>
                    </a:lnTo>
                    <a:lnTo>
                      <a:pt x="24" y="40"/>
                    </a:lnTo>
                    <a:lnTo>
                      <a:pt x="26" y="40"/>
                    </a:lnTo>
                    <a:lnTo>
                      <a:pt x="28" y="38"/>
                    </a:lnTo>
                    <a:lnTo>
                      <a:pt x="30" y="36"/>
                    </a:lnTo>
                    <a:lnTo>
                      <a:pt x="30" y="34"/>
                    </a:lnTo>
                    <a:lnTo>
                      <a:pt x="30" y="32"/>
                    </a:lnTo>
                    <a:lnTo>
                      <a:pt x="30" y="16"/>
                    </a:lnTo>
                    <a:lnTo>
                      <a:pt x="30" y="12"/>
                    </a:lnTo>
                    <a:lnTo>
                      <a:pt x="28" y="8"/>
                    </a:lnTo>
                    <a:lnTo>
                      <a:pt x="26" y="6"/>
                    </a:lnTo>
                    <a:lnTo>
                      <a:pt x="24" y="6"/>
                    </a:lnTo>
                    <a:lnTo>
                      <a:pt x="18" y="8"/>
                    </a:lnTo>
                    <a:lnTo>
                      <a:pt x="14" y="12"/>
                    </a:lnTo>
                    <a:lnTo>
                      <a:pt x="14" y="32"/>
                    </a:lnTo>
                    <a:lnTo>
                      <a:pt x="14" y="36"/>
                    </a:lnTo>
                    <a:lnTo>
                      <a:pt x="14" y="38"/>
                    </a:lnTo>
                    <a:lnTo>
                      <a:pt x="14" y="40"/>
                    </a:lnTo>
                    <a:lnTo>
                      <a:pt x="16" y="40"/>
                    </a:lnTo>
                    <a:lnTo>
                      <a:pt x="18" y="40"/>
                    </a:lnTo>
                    <a:lnTo>
                      <a:pt x="0" y="40"/>
                    </a:lnTo>
                    <a:lnTo>
                      <a:pt x="2" y="40"/>
                    </a:lnTo>
                    <a:lnTo>
                      <a:pt x="4" y="40"/>
                    </a:lnTo>
                    <a:lnTo>
                      <a:pt x="4" y="38"/>
                    </a:lnTo>
                    <a:lnTo>
                      <a:pt x="6" y="36"/>
                    </a:lnTo>
                    <a:lnTo>
                      <a:pt x="6" y="32"/>
                    </a:lnTo>
                    <a:lnTo>
                      <a:pt x="6" y="16"/>
                    </a:lnTo>
                    <a:lnTo>
                      <a:pt x="6" y="12"/>
                    </a:lnTo>
                    <a:lnTo>
                      <a:pt x="6" y="8"/>
                    </a:lnTo>
                    <a:lnTo>
                      <a:pt x="6" y="6"/>
                    </a:lnTo>
                    <a:lnTo>
                      <a:pt x="4" y="6"/>
                    </a:lnTo>
                    <a:lnTo>
                      <a:pt x="2" y="6"/>
                    </a:lnTo>
                    <a:lnTo>
                      <a:pt x="0" y="6"/>
                    </a:lnTo>
                    <a:lnTo>
                      <a:pt x="12" y="0"/>
                    </a:lnTo>
                    <a:lnTo>
                      <a:pt x="14" y="0"/>
                    </a:lnTo>
                    <a:lnTo>
                      <a:pt x="14" y="10"/>
                    </a:lnTo>
                    <a:close/>
                  </a:path>
                </a:pathLst>
              </a:custGeom>
              <a:solidFill>
                <a:srgbClr val="000000"/>
              </a:solidFill>
              <a:ln w="0">
                <a:solidFill>
                  <a:srgbClr val="000000"/>
                </a:solidFill>
                <a:round/>
                <a:headEnd/>
                <a:tailEnd/>
              </a:ln>
            </p:spPr>
            <p:txBody>
              <a:bodyPr/>
              <a:lstStyle/>
              <a:p>
                <a:endParaRPr lang="en-CA"/>
              </a:p>
            </p:txBody>
          </p:sp>
          <p:sp>
            <p:nvSpPr>
              <p:cNvPr id="15564" name="Freeform 464"/>
              <p:cNvSpPr>
                <a:spLocks/>
              </p:cNvSpPr>
              <p:nvPr/>
            </p:nvSpPr>
            <p:spPr bwMode="auto">
              <a:xfrm>
                <a:off x="1698" y="2914"/>
                <a:ext cx="32" cy="42"/>
              </a:xfrm>
              <a:custGeom>
                <a:avLst/>
                <a:gdLst>
                  <a:gd name="T0" fmla="*/ 32 w 32"/>
                  <a:gd name="T1" fmla="*/ 24 h 42"/>
                  <a:gd name="T2" fmla="*/ 30 w 32"/>
                  <a:gd name="T3" fmla="*/ 32 h 42"/>
                  <a:gd name="T4" fmla="*/ 26 w 32"/>
                  <a:gd name="T5" fmla="*/ 38 h 42"/>
                  <a:gd name="T6" fmla="*/ 22 w 32"/>
                  <a:gd name="T7" fmla="*/ 40 h 42"/>
                  <a:gd name="T8" fmla="*/ 16 w 32"/>
                  <a:gd name="T9" fmla="*/ 42 h 42"/>
                  <a:gd name="T10" fmla="*/ 10 w 32"/>
                  <a:gd name="T11" fmla="*/ 40 h 42"/>
                  <a:gd name="T12" fmla="*/ 4 w 32"/>
                  <a:gd name="T13" fmla="*/ 36 h 42"/>
                  <a:gd name="T14" fmla="*/ 2 w 32"/>
                  <a:gd name="T15" fmla="*/ 32 h 42"/>
                  <a:gd name="T16" fmla="*/ 0 w 32"/>
                  <a:gd name="T17" fmla="*/ 26 h 42"/>
                  <a:gd name="T18" fmla="*/ 0 w 32"/>
                  <a:gd name="T19" fmla="*/ 22 h 42"/>
                  <a:gd name="T20" fmla="*/ 0 w 32"/>
                  <a:gd name="T21" fmla="*/ 16 h 42"/>
                  <a:gd name="T22" fmla="*/ 2 w 32"/>
                  <a:gd name="T23" fmla="*/ 10 h 42"/>
                  <a:gd name="T24" fmla="*/ 6 w 32"/>
                  <a:gd name="T25" fmla="*/ 6 h 42"/>
                  <a:gd name="T26" fmla="*/ 12 w 32"/>
                  <a:gd name="T27" fmla="*/ 2 h 42"/>
                  <a:gd name="T28" fmla="*/ 18 w 32"/>
                  <a:gd name="T29" fmla="*/ 0 h 42"/>
                  <a:gd name="T30" fmla="*/ 24 w 32"/>
                  <a:gd name="T31" fmla="*/ 2 h 42"/>
                  <a:gd name="T32" fmla="*/ 28 w 32"/>
                  <a:gd name="T33" fmla="*/ 4 h 42"/>
                  <a:gd name="T34" fmla="*/ 30 w 32"/>
                  <a:gd name="T35" fmla="*/ 6 h 42"/>
                  <a:gd name="T36" fmla="*/ 32 w 32"/>
                  <a:gd name="T37" fmla="*/ 10 h 42"/>
                  <a:gd name="T38" fmla="*/ 30 w 32"/>
                  <a:gd name="T39" fmla="*/ 12 h 42"/>
                  <a:gd name="T40" fmla="*/ 30 w 32"/>
                  <a:gd name="T41" fmla="*/ 12 h 42"/>
                  <a:gd name="T42" fmla="*/ 28 w 32"/>
                  <a:gd name="T43" fmla="*/ 14 h 42"/>
                  <a:gd name="T44" fmla="*/ 28 w 32"/>
                  <a:gd name="T45" fmla="*/ 14 h 42"/>
                  <a:gd name="T46" fmla="*/ 26 w 32"/>
                  <a:gd name="T47" fmla="*/ 12 h 42"/>
                  <a:gd name="T48" fmla="*/ 24 w 32"/>
                  <a:gd name="T49" fmla="*/ 12 h 42"/>
                  <a:gd name="T50" fmla="*/ 24 w 32"/>
                  <a:gd name="T51" fmla="*/ 10 h 42"/>
                  <a:gd name="T52" fmla="*/ 22 w 32"/>
                  <a:gd name="T53" fmla="*/ 8 h 42"/>
                  <a:gd name="T54" fmla="*/ 22 w 32"/>
                  <a:gd name="T55" fmla="*/ 6 h 42"/>
                  <a:gd name="T56" fmla="*/ 22 w 32"/>
                  <a:gd name="T57" fmla="*/ 4 h 42"/>
                  <a:gd name="T58" fmla="*/ 20 w 32"/>
                  <a:gd name="T59" fmla="*/ 4 h 42"/>
                  <a:gd name="T60" fmla="*/ 18 w 32"/>
                  <a:gd name="T61" fmla="*/ 4 h 42"/>
                  <a:gd name="T62" fmla="*/ 14 w 32"/>
                  <a:gd name="T63" fmla="*/ 4 h 42"/>
                  <a:gd name="T64" fmla="*/ 10 w 32"/>
                  <a:gd name="T65" fmla="*/ 6 h 42"/>
                  <a:gd name="T66" fmla="*/ 8 w 32"/>
                  <a:gd name="T67" fmla="*/ 12 h 42"/>
                  <a:gd name="T68" fmla="*/ 8 w 32"/>
                  <a:gd name="T69" fmla="*/ 18 h 42"/>
                  <a:gd name="T70" fmla="*/ 8 w 32"/>
                  <a:gd name="T71" fmla="*/ 24 h 42"/>
                  <a:gd name="T72" fmla="*/ 10 w 32"/>
                  <a:gd name="T73" fmla="*/ 30 h 42"/>
                  <a:gd name="T74" fmla="*/ 14 w 32"/>
                  <a:gd name="T75" fmla="*/ 34 h 42"/>
                  <a:gd name="T76" fmla="*/ 20 w 32"/>
                  <a:gd name="T77" fmla="*/ 34 h 42"/>
                  <a:gd name="T78" fmla="*/ 24 w 32"/>
                  <a:gd name="T79" fmla="*/ 34 h 42"/>
                  <a:gd name="T80" fmla="*/ 28 w 32"/>
                  <a:gd name="T81" fmla="*/ 32 h 42"/>
                  <a:gd name="T82" fmla="*/ 30 w 32"/>
                  <a:gd name="T83" fmla="*/ 30 h 42"/>
                  <a:gd name="T84" fmla="*/ 32 w 32"/>
                  <a:gd name="T85" fmla="*/ 24 h 42"/>
                  <a:gd name="T86" fmla="*/ 32 w 32"/>
                  <a:gd name="T87" fmla="*/ 24 h 4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2"/>
                  <a:gd name="T133" fmla="*/ 0 h 42"/>
                  <a:gd name="T134" fmla="*/ 32 w 32"/>
                  <a:gd name="T135" fmla="*/ 42 h 4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2" h="42">
                    <a:moveTo>
                      <a:pt x="32" y="24"/>
                    </a:moveTo>
                    <a:lnTo>
                      <a:pt x="30" y="32"/>
                    </a:lnTo>
                    <a:lnTo>
                      <a:pt x="26" y="38"/>
                    </a:lnTo>
                    <a:lnTo>
                      <a:pt x="22" y="40"/>
                    </a:lnTo>
                    <a:lnTo>
                      <a:pt x="16" y="42"/>
                    </a:lnTo>
                    <a:lnTo>
                      <a:pt x="10" y="40"/>
                    </a:lnTo>
                    <a:lnTo>
                      <a:pt x="4" y="36"/>
                    </a:lnTo>
                    <a:lnTo>
                      <a:pt x="2" y="32"/>
                    </a:lnTo>
                    <a:lnTo>
                      <a:pt x="0" y="26"/>
                    </a:lnTo>
                    <a:lnTo>
                      <a:pt x="0" y="22"/>
                    </a:lnTo>
                    <a:lnTo>
                      <a:pt x="0" y="16"/>
                    </a:lnTo>
                    <a:lnTo>
                      <a:pt x="2" y="10"/>
                    </a:lnTo>
                    <a:lnTo>
                      <a:pt x="6" y="6"/>
                    </a:lnTo>
                    <a:lnTo>
                      <a:pt x="12" y="2"/>
                    </a:lnTo>
                    <a:lnTo>
                      <a:pt x="18" y="0"/>
                    </a:lnTo>
                    <a:lnTo>
                      <a:pt x="24" y="2"/>
                    </a:lnTo>
                    <a:lnTo>
                      <a:pt x="28" y="4"/>
                    </a:lnTo>
                    <a:lnTo>
                      <a:pt x="30" y="6"/>
                    </a:lnTo>
                    <a:lnTo>
                      <a:pt x="32" y="10"/>
                    </a:lnTo>
                    <a:lnTo>
                      <a:pt x="30" y="12"/>
                    </a:lnTo>
                    <a:lnTo>
                      <a:pt x="28" y="14"/>
                    </a:lnTo>
                    <a:lnTo>
                      <a:pt x="26" y="12"/>
                    </a:lnTo>
                    <a:lnTo>
                      <a:pt x="24" y="12"/>
                    </a:lnTo>
                    <a:lnTo>
                      <a:pt x="24" y="10"/>
                    </a:lnTo>
                    <a:lnTo>
                      <a:pt x="22" y="8"/>
                    </a:lnTo>
                    <a:lnTo>
                      <a:pt x="22" y="6"/>
                    </a:lnTo>
                    <a:lnTo>
                      <a:pt x="22" y="4"/>
                    </a:lnTo>
                    <a:lnTo>
                      <a:pt x="20" y="4"/>
                    </a:lnTo>
                    <a:lnTo>
                      <a:pt x="18" y="4"/>
                    </a:lnTo>
                    <a:lnTo>
                      <a:pt x="14" y="4"/>
                    </a:lnTo>
                    <a:lnTo>
                      <a:pt x="10" y="6"/>
                    </a:lnTo>
                    <a:lnTo>
                      <a:pt x="8" y="12"/>
                    </a:lnTo>
                    <a:lnTo>
                      <a:pt x="8" y="18"/>
                    </a:lnTo>
                    <a:lnTo>
                      <a:pt x="8" y="24"/>
                    </a:lnTo>
                    <a:lnTo>
                      <a:pt x="10" y="30"/>
                    </a:lnTo>
                    <a:lnTo>
                      <a:pt x="14" y="34"/>
                    </a:lnTo>
                    <a:lnTo>
                      <a:pt x="20" y="34"/>
                    </a:lnTo>
                    <a:lnTo>
                      <a:pt x="24" y="34"/>
                    </a:lnTo>
                    <a:lnTo>
                      <a:pt x="28" y="32"/>
                    </a:lnTo>
                    <a:lnTo>
                      <a:pt x="30" y="30"/>
                    </a:lnTo>
                    <a:lnTo>
                      <a:pt x="32" y="24"/>
                    </a:lnTo>
                    <a:close/>
                  </a:path>
                </a:pathLst>
              </a:custGeom>
              <a:solidFill>
                <a:srgbClr val="000000"/>
              </a:solidFill>
              <a:ln w="0">
                <a:solidFill>
                  <a:srgbClr val="000000"/>
                </a:solidFill>
                <a:round/>
                <a:headEnd/>
                <a:tailEnd/>
              </a:ln>
            </p:spPr>
            <p:txBody>
              <a:bodyPr/>
              <a:lstStyle/>
              <a:p>
                <a:endParaRPr lang="en-CA"/>
              </a:p>
            </p:txBody>
          </p:sp>
          <p:sp>
            <p:nvSpPr>
              <p:cNvPr id="15565" name="Freeform 465"/>
              <p:cNvSpPr>
                <a:spLocks/>
              </p:cNvSpPr>
              <p:nvPr/>
            </p:nvSpPr>
            <p:spPr bwMode="auto">
              <a:xfrm>
                <a:off x="1736" y="2894"/>
                <a:ext cx="42" cy="60"/>
              </a:xfrm>
              <a:custGeom>
                <a:avLst/>
                <a:gdLst>
                  <a:gd name="T0" fmla="*/ 12 w 42"/>
                  <a:gd name="T1" fmla="*/ 28 h 60"/>
                  <a:gd name="T2" fmla="*/ 20 w 42"/>
                  <a:gd name="T3" fmla="*/ 22 h 60"/>
                  <a:gd name="T4" fmla="*/ 26 w 42"/>
                  <a:gd name="T5" fmla="*/ 20 h 60"/>
                  <a:gd name="T6" fmla="*/ 32 w 42"/>
                  <a:gd name="T7" fmla="*/ 22 h 60"/>
                  <a:gd name="T8" fmla="*/ 36 w 42"/>
                  <a:gd name="T9" fmla="*/ 28 h 60"/>
                  <a:gd name="T10" fmla="*/ 36 w 42"/>
                  <a:gd name="T11" fmla="*/ 38 h 60"/>
                  <a:gd name="T12" fmla="*/ 36 w 42"/>
                  <a:gd name="T13" fmla="*/ 56 h 60"/>
                  <a:gd name="T14" fmla="*/ 38 w 42"/>
                  <a:gd name="T15" fmla="*/ 58 h 60"/>
                  <a:gd name="T16" fmla="*/ 40 w 42"/>
                  <a:gd name="T17" fmla="*/ 60 h 60"/>
                  <a:gd name="T18" fmla="*/ 42 w 42"/>
                  <a:gd name="T19" fmla="*/ 60 h 60"/>
                  <a:gd name="T20" fmla="*/ 24 w 42"/>
                  <a:gd name="T21" fmla="*/ 60 h 60"/>
                  <a:gd name="T22" fmla="*/ 26 w 42"/>
                  <a:gd name="T23" fmla="*/ 60 h 60"/>
                  <a:gd name="T24" fmla="*/ 28 w 42"/>
                  <a:gd name="T25" fmla="*/ 58 h 60"/>
                  <a:gd name="T26" fmla="*/ 28 w 42"/>
                  <a:gd name="T27" fmla="*/ 54 h 60"/>
                  <a:gd name="T28" fmla="*/ 28 w 42"/>
                  <a:gd name="T29" fmla="*/ 38 h 60"/>
                  <a:gd name="T30" fmla="*/ 28 w 42"/>
                  <a:gd name="T31" fmla="*/ 30 h 60"/>
                  <a:gd name="T32" fmla="*/ 26 w 42"/>
                  <a:gd name="T33" fmla="*/ 28 h 60"/>
                  <a:gd name="T34" fmla="*/ 22 w 42"/>
                  <a:gd name="T35" fmla="*/ 26 h 60"/>
                  <a:gd name="T36" fmla="*/ 18 w 42"/>
                  <a:gd name="T37" fmla="*/ 28 h 60"/>
                  <a:gd name="T38" fmla="*/ 12 w 42"/>
                  <a:gd name="T39" fmla="*/ 32 h 60"/>
                  <a:gd name="T40" fmla="*/ 12 w 42"/>
                  <a:gd name="T41" fmla="*/ 56 h 60"/>
                  <a:gd name="T42" fmla="*/ 14 w 42"/>
                  <a:gd name="T43" fmla="*/ 58 h 60"/>
                  <a:gd name="T44" fmla="*/ 16 w 42"/>
                  <a:gd name="T45" fmla="*/ 60 h 60"/>
                  <a:gd name="T46" fmla="*/ 18 w 42"/>
                  <a:gd name="T47" fmla="*/ 60 h 60"/>
                  <a:gd name="T48" fmla="*/ 0 w 42"/>
                  <a:gd name="T49" fmla="*/ 60 h 60"/>
                  <a:gd name="T50" fmla="*/ 4 w 42"/>
                  <a:gd name="T51" fmla="*/ 58 h 60"/>
                  <a:gd name="T52" fmla="*/ 4 w 42"/>
                  <a:gd name="T53" fmla="*/ 58 h 60"/>
                  <a:gd name="T54" fmla="*/ 4 w 42"/>
                  <a:gd name="T55" fmla="*/ 52 h 60"/>
                  <a:gd name="T56" fmla="*/ 4 w 42"/>
                  <a:gd name="T57" fmla="*/ 10 h 60"/>
                  <a:gd name="T58" fmla="*/ 4 w 42"/>
                  <a:gd name="T59" fmla="*/ 6 h 60"/>
                  <a:gd name="T60" fmla="*/ 4 w 42"/>
                  <a:gd name="T61" fmla="*/ 4 h 60"/>
                  <a:gd name="T62" fmla="*/ 2 w 42"/>
                  <a:gd name="T63" fmla="*/ 4 h 60"/>
                  <a:gd name="T64" fmla="*/ 0 w 42"/>
                  <a:gd name="T65" fmla="*/ 4 h 60"/>
                  <a:gd name="T66" fmla="*/ 12 w 42"/>
                  <a:gd name="T67" fmla="*/ 0 h 6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2"/>
                  <a:gd name="T103" fmla="*/ 0 h 60"/>
                  <a:gd name="T104" fmla="*/ 42 w 42"/>
                  <a:gd name="T105" fmla="*/ 60 h 6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2" h="60">
                    <a:moveTo>
                      <a:pt x="12" y="0"/>
                    </a:moveTo>
                    <a:lnTo>
                      <a:pt x="12" y="28"/>
                    </a:lnTo>
                    <a:lnTo>
                      <a:pt x="16" y="24"/>
                    </a:lnTo>
                    <a:lnTo>
                      <a:pt x="20" y="22"/>
                    </a:lnTo>
                    <a:lnTo>
                      <a:pt x="22" y="20"/>
                    </a:lnTo>
                    <a:lnTo>
                      <a:pt x="26" y="20"/>
                    </a:lnTo>
                    <a:lnTo>
                      <a:pt x="28" y="22"/>
                    </a:lnTo>
                    <a:lnTo>
                      <a:pt x="32" y="22"/>
                    </a:lnTo>
                    <a:lnTo>
                      <a:pt x="34" y="24"/>
                    </a:lnTo>
                    <a:lnTo>
                      <a:pt x="36" y="28"/>
                    </a:lnTo>
                    <a:lnTo>
                      <a:pt x="36" y="32"/>
                    </a:lnTo>
                    <a:lnTo>
                      <a:pt x="36" y="38"/>
                    </a:lnTo>
                    <a:lnTo>
                      <a:pt x="36" y="52"/>
                    </a:lnTo>
                    <a:lnTo>
                      <a:pt x="36" y="56"/>
                    </a:lnTo>
                    <a:lnTo>
                      <a:pt x="36" y="58"/>
                    </a:lnTo>
                    <a:lnTo>
                      <a:pt x="38" y="58"/>
                    </a:lnTo>
                    <a:lnTo>
                      <a:pt x="38" y="60"/>
                    </a:lnTo>
                    <a:lnTo>
                      <a:pt x="40" y="60"/>
                    </a:lnTo>
                    <a:lnTo>
                      <a:pt x="42" y="60"/>
                    </a:lnTo>
                    <a:lnTo>
                      <a:pt x="24" y="60"/>
                    </a:lnTo>
                    <a:lnTo>
                      <a:pt x="26" y="60"/>
                    </a:lnTo>
                    <a:lnTo>
                      <a:pt x="28" y="58"/>
                    </a:lnTo>
                    <a:lnTo>
                      <a:pt x="28" y="56"/>
                    </a:lnTo>
                    <a:lnTo>
                      <a:pt x="28" y="54"/>
                    </a:lnTo>
                    <a:lnTo>
                      <a:pt x="28" y="52"/>
                    </a:lnTo>
                    <a:lnTo>
                      <a:pt x="28" y="38"/>
                    </a:lnTo>
                    <a:lnTo>
                      <a:pt x="28" y="32"/>
                    </a:lnTo>
                    <a:lnTo>
                      <a:pt x="28" y="30"/>
                    </a:lnTo>
                    <a:lnTo>
                      <a:pt x="28" y="28"/>
                    </a:lnTo>
                    <a:lnTo>
                      <a:pt x="26" y="28"/>
                    </a:lnTo>
                    <a:lnTo>
                      <a:pt x="24" y="26"/>
                    </a:lnTo>
                    <a:lnTo>
                      <a:pt x="22" y="26"/>
                    </a:lnTo>
                    <a:lnTo>
                      <a:pt x="20" y="26"/>
                    </a:lnTo>
                    <a:lnTo>
                      <a:pt x="18" y="28"/>
                    </a:lnTo>
                    <a:lnTo>
                      <a:pt x="16" y="28"/>
                    </a:lnTo>
                    <a:lnTo>
                      <a:pt x="12" y="32"/>
                    </a:lnTo>
                    <a:lnTo>
                      <a:pt x="12" y="52"/>
                    </a:lnTo>
                    <a:lnTo>
                      <a:pt x="12" y="56"/>
                    </a:lnTo>
                    <a:lnTo>
                      <a:pt x="12" y="58"/>
                    </a:lnTo>
                    <a:lnTo>
                      <a:pt x="14" y="58"/>
                    </a:lnTo>
                    <a:lnTo>
                      <a:pt x="14" y="60"/>
                    </a:lnTo>
                    <a:lnTo>
                      <a:pt x="16" y="60"/>
                    </a:lnTo>
                    <a:lnTo>
                      <a:pt x="18" y="60"/>
                    </a:lnTo>
                    <a:lnTo>
                      <a:pt x="0" y="60"/>
                    </a:lnTo>
                    <a:lnTo>
                      <a:pt x="2" y="60"/>
                    </a:lnTo>
                    <a:lnTo>
                      <a:pt x="4" y="58"/>
                    </a:lnTo>
                    <a:lnTo>
                      <a:pt x="4" y="56"/>
                    </a:lnTo>
                    <a:lnTo>
                      <a:pt x="4" y="52"/>
                    </a:lnTo>
                    <a:lnTo>
                      <a:pt x="4" y="16"/>
                    </a:lnTo>
                    <a:lnTo>
                      <a:pt x="4" y="10"/>
                    </a:lnTo>
                    <a:lnTo>
                      <a:pt x="4" y="8"/>
                    </a:lnTo>
                    <a:lnTo>
                      <a:pt x="4" y="6"/>
                    </a:lnTo>
                    <a:lnTo>
                      <a:pt x="4" y="4"/>
                    </a:lnTo>
                    <a:lnTo>
                      <a:pt x="2" y="4"/>
                    </a:lnTo>
                    <a:lnTo>
                      <a:pt x="0" y="6"/>
                    </a:lnTo>
                    <a:lnTo>
                      <a:pt x="0" y="4"/>
                    </a:lnTo>
                    <a:lnTo>
                      <a:pt x="10" y="0"/>
                    </a:lnTo>
                    <a:lnTo>
                      <a:pt x="12" y="0"/>
                    </a:lnTo>
                    <a:close/>
                  </a:path>
                </a:pathLst>
              </a:custGeom>
              <a:solidFill>
                <a:srgbClr val="000000"/>
              </a:solidFill>
              <a:ln w="0">
                <a:solidFill>
                  <a:srgbClr val="000000"/>
                </a:solidFill>
                <a:round/>
                <a:headEnd/>
                <a:tailEnd/>
              </a:ln>
            </p:spPr>
            <p:txBody>
              <a:bodyPr/>
              <a:lstStyle/>
              <a:p>
                <a:endParaRPr lang="en-CA"/>
              </a:p>
            </p:txBody>
          </p:sp>
          <p:sp>
            <p:nvSpPr>
              <p:cNvPr id="15566" name="Rectangle 466"/>
              <p:cNvSpPr>
                <a:spLocks noChangeArrowheads="1"/>
              </p:cNvSpPr>
              <p:nvPr/>
            </p:nvSpPr>
            <p:spPr bwMode="auto">
              <a:xfrm>
                <a:off x="1888" y="2880"/>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567" name="Rectangle 467"/>
              <p:cNvSpPr>
                <a:spLocks noChangeArrowheads="1"/>
              </p:cNvSpPr>
              <p:nvPr/>
            </p:nvSpPr>
            <p:spPr bwMode="auto">
              <a:xfrm>
                <a:off x="1904" y="2880"/>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568" name="Freeform 468"/>
              <p:cNvSpPr>
                <a:spLocks noEditPoints="1"/>
              </p:cNvSpPr>
              <p:nvPr/>
            </p:nvSpPr>
            <p:spPr bwMode="auto">
              <a:xfrm>
                <a:off x="2048" y="2896"/>
                <a:ext cx="38" cy="58"/>
              </a:xfrm>
              <a:custGeom>
                <a:avLst/>
                <a:gdLst>
                  <a:gd name="T0" fmla="*/ 38 w 38"/>
                  <a:gd name="T1" fmla="*/ 38 h 58"/>
                  <a:gd name="T2" fmla="*/ 38 w 38"/>
                  <a:gd name="T3" fmla="*/ 44 h 58"/>
                  <a:gd name="T4" fmla="*/ 30 w 38"/>
                  <a:gd name="T5" fmla="*/ 44 h 58"/>
                  <a:gd name="T6" fmla="*/ 30 w 38"/>
                  <a:gd name="T7" fmla="*/ 58 h 58"/>
                  <a:gd name="T8" fmla="*/ 22 w 38"/>
                  <a:gd name="T9" fmla="*/ 58 h 58"/>
                  <a:gd name="T10" fmla="*/ 22 w 38"/>
                  <a:gd name="T11" fmla="*/ 44 h 58"/>
                  <a:gd name="T12" fmla="*/ 0 w 38"/>
                  <a:gd name="T13" fmla="*/ 44 h 58"/>
                  <a:gd name="T14" fmla="*/ 0 w 38"/>
                  <a:gd name="T15" fmla="*/ 38 h 58"/>
                  <a:gd name="T16" fmla="*/ 26 w 38"/>
                  <a:gd name="T17" fmla="*/ 0 h 58"/>
                  <a:gd name="T18" fmla="*/ 30 w 38"/>
                  <a:gd name="T19" fmla="*/ 0 h 58"/>
                  <a:gd name="T20" fmla="*/ 30 w 38"/>
                  <a:gd name="T21" fmla="*/ 38 h 58"/>
                  <a:gd name="T22" fmla="*/ 38 w 38"/>
                  <a:gd name="T23" fmla="*/ 38 h 58"/>
                  <a:gd name="T24" fmla="*/ 22 w 38"/>
                  <a:gd name="T25" fmla="*/ 38 h 58"/>
                  <a:gd name="T26" fmla="*/ 22 w 38"/>
                  <a:gd name="T27" fmla="*/ 8 h 58"/>
                  <a:gd name="T28" fmla="*/ 4 w 38"/>
                  <a:gd name="T29" fmla="*/ 38 h 58"/>
                  <a:gd name="T30" fmla="*/ 22 w 38"/>
                  <a:gd name="T31" fmla="*/ 38 h 5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38"/>
                  <a:gd name="T49" fmla="*/ 0 h 58"/>
                  <a:gd name="T50" fmla="*/ 38 w 38"/>
                  <a:gd name="T51" fmla="*/ 58 h 58"/>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38" h="58">
                    <a:moveTo>
                      <a:pt x="38" y="38"/>
                    </a:moveTo>
                    <a:lnTo>
                      <a:pt x="38" y="44"/>
                    </a:lnTo>
                    <a:lnTo>
                      <a:pt x="30" y="44"/>
                    </a:lnTo>
                    <a:lnTo>
                      <a:pt x="30" y="58"/>
                    </a:lnTo>
                    <a:lnTo>
                      <a:pt x="22" y="58"/>
                    </a:lnTo>
                    <a:lnTo>
                      <a:pt x="22" y="44"/>
                    </a:lnTo>
                    <a:lnTo>
                      <a:pt x="0" y="44"/>
                    </a:lnTo>
                    <a:lnTo>
                      <a:pt x="0" y="38"/>
                    </a:lnTo>
                    <a:lnTo>
                      <a:pt x="26" y="0"/>
                    </a:lnTo>
                    <a:lnTo>
                      <a:pt x="30" y="0"/>
                    </a:lnTo>
                    <a:lnTo>
                      <a:pt x="30" y="38"/>
                    </a:lnTo>
                    <a:lnTo>
                      <a:pt x="38" y="38"/>
                    </a:lnTo>
                    <a:close/>
                    <a:moveTo>
                      <a:pt x="22" y="38"/>
                    </a:moveTo>
                    <a:lnTo>
                      <a:pt x="22" y="8"/>
                    </a:lnTo>
                    <a:lnTo>
                      <a:pt x="4" y="38"/>
                    </a:lnTo>
                    <a:lnTo>
                      <a:pt x="22" y="38"/>
                    </a:lnTo>
                    <a:close/>
                  </a:path>
                </a:pathLst>
              </a:custGeom>
              <a:solidFill>
                <a:srgbClr val="000000"/>
              </a:solidFill>
              <a:ln w="0">
                <a:solidFill>
                  <a:srgbClr val="000000"/>
                </a:solidFill>
                <a:round/>
                <a:headEnd/>
                <a:tailEnd/>
              </a:ln>
            </p:spPr>
            <p:txBody>
              <a:bodyPr/>
              <a:lstStyle/>
              <a:p>
                <a:endParaRPr lang="en-CA"/>
              </a:p>
            </p:txBody>
          </p:sp>
          <p:sp>
            <p:nvSpPr>
              <p:cNvPr id="15569" name="Rectangle 469"/>
              <p:cNvSpPr>
                <a:spLocks noChangeArrowheads="1"/>
              </p:cNvSpPr>
              <p:nvPr/>
            </p:nvSpPr>
            <p:spPr bwMode="auto">
              <a:xfrm>
                <a:off x="2152" y="2880"/>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570" name="Freeform 470"/>
              <p:cNvSpPr>
                <a:spLocks noEditPoints="1"/>
              </p:cNvSpPr>
              <p:nvPr/>
            </p:nvSpPr>
            <p:spPr bwMode="auto">
              <a:xfrm>
                <a:off x="2300" y="2896"/>
                <a:ext cx="38" cy="60"/>
              </a:xfrm>
              <a:custGeom>
                <a:avLst/>
                <a:gdLst>
                  <a:gd name="T0" fmla="*/ 0 w 38"/>
                  <a:gd name="T1" fmla="*/ 30 h 60"/>
                  <a:gd name="T2" fmla="*/ 2 w 38"/>
                  <a:gd name="T3" fmla="*/ 20 h 60"/>
                  <a:gd name="T4" fmla="*/ 4 w 38"/>
                  <a:gd name="T5" fmla="*/ 12 h 60"/>
                  <a:gd name="T6" fmla="*/ 8 w 38"/>
                  <a:gd name="T7" fmla="*/ 6 h 60"/>
                  <a:gd name="T8" fmla="*/ 12 w 38"/>
                  <a:gd name="T9" fmla="*/ 2 h 60"/>
                  <a:gd name="T10" fmla="*/ 16 w 38"/>
                  <a:gd name="T11" fmla="*/ 0 h 60"/>
                  <a:gd name="T12" fmla="*/ 20 w 38"/>
                  <a:gd name="T13" fmla="*/ 0 h 60"/>
                  <a:gd name="T14" fmla="*/ 24 w 38"/>
                  <a:gd name="T15" fmla="*/ 0 h 60"/>
                  <a:gd name="T16" fmla="*/ 28 w 38"/>
                  <a:gd name="T17" fmla="*/ 2 h 60"/>
                  <a:gd name="T18" fmla="*/ 32 w 38"/>
                  <a:gd name="T19" fmla="*/ 6 h 60"/>
                  <a:gd name="T20" fmla="*/ 34 w 38"/>
                  <a:gd name="T21" fmla="*/ 12 h 60"/>
                  <a:gd name="T22" fmla="*/ 36 w 38"/>
                  <a:gd name="T23" fmla="*/ 20 h 60"/>
                  <a:gd name="T24" fmla="*/ 38 w 38"/>
                  <a:gd name="T25" fmla="*/ 30 h 60"/>
                  <a:gd name="T26" fmla="*/ 36 w 38"/>
                  <a:gd name="T27" fmla="*/ 38 h 60"/>
                  <a:gd name="T28" fmla="*/ 34 w 38"/>
                  <a:gd name="T29" fmla="*/ 46 h 60"/>
                  <a:gd name="T30" fmla="*/ 32 w 38"/>
                  <a:gd name="T31" fmla="*/ 52 h 60"/>
                  <a:gd name="T32" fmla="*/ 28 w 38"/>
                  <a:gd name="T33" fmla="*/ 56 h 60"/>
                  <a:gd name="T34" fmla="*/ 24 w 38"/>
                  <a:gd name="T35" fmla="*/ 58 h 60"/>
                  <a:gd name="T36" fmla="*/ 18 w 38"/>
                  <a:gd name="T37" fmla="*/ 60 h 60"/>
                  <a:gd name="T38" fmla="*/ 14 w 38"/>
                  <a:gd name="T39" fmla="*/ 58 h 60"/>
                  <a:gd name="T40" fmla="*/ 10 w 38"/>
                  <a:gd name="T41" fmla="*/ 56 h 60"/>
                  <a:gd name="T42" fmla="*/ 6 w 38"/>
                  <a:gd name="T43" fmla="*/ 50 h 60"/>
                  <a:gd name="T44" fmla="*/ 2 w 38"/>
                  <a:gd name="T45" fmla="*/ 40 h 60"/>
                  <a:gd name="T46" fmla="*/ 0 w 38"/>
                  <a:gd name="T47" fmla="*/ 30 h 60"/>
                  <a:gd name="T48" fmla="*/ 10 w 38"/>
                  <a:gd name="T49" fmla="*/ 30 h 60"/>
                  <a:gd name="T50" fmla="*/ 10 w 38"/>
                  <a:gd name="T51" fmla="*/ 42 h 60"/>
                  <a:gd name="T52" fmla="*/ 12 w 38"/>
                  <a:gd name="T53" fmla="*/ 50 h 60"/>
                  <a:gd name="T54" fmla="*/ 14 w 38"/>
                  <a:gd name="T55" fmla="*/ 54 h 60"/>
                  <a:gd name="T56" fmla="*/ 16 w 38"/>
                  <a:gd name="T57" fmla="*/ 56 h 60"/>
                  <a:gd name="T58" fmla="*/ 20 w 38"/>
                  <a:gd name="T59" fmla="*/ 56 h 60"/>
                  <a:gd name="T60" fmla="*/ 22 w 38"/>
                  <a:gd name="T61" fmla="*/ 56 h 60"/>
                  <a:gd name="T62" fmla="*/ 24 w 38"/>
                  <a:gd name="T63" fmla="*/ 54 h 60"/>
                  <a:gd name="T64" fmla="*/ 26 w 38"/>
                  <a:gd name="T65" fmla="*/ 52 h 60"/>
                  <a:gd name="T66" fmla="*/ 28 w 38"/>
                  <a:gd name="T67" fmla="*/ 48 h 60"/>
                  <a:gd name="T68" fmla="*/ 28 w 38"/>
                  <a:gd name="T69" fmla="*/ 38 h 60"/>
                  <a:gd name="T70" fmla="*/ 30 w 38"/>
                  <a:gd name="T71" fmla="*/ 28 h 60"/>
                  <a:gd name="T72" fmla="*/ 28 w 38"/>
                  <a:gd name="T73" fmla="*/ 18 h 60"/>
                  <a:gd name="T74" fmla="*/ 28 w 38"/>
                  <a:gd name="T75" fmla="*/ 10 h 60"/>
                  <a:gd name="T76" fmla="*/ 26 w 38"/>
                  <a:gd name="T77" fmla="*/ 6 h 60"/>
                  <a:gd name="T78" fmla="*/ 24 w 38"/>
                  <a:gd name="T79" fmla="*/ 4 h 60"/>
                  <a:gd name="T80" fmla="*/ 22 w 38"/>
                  <a:gd name="T81" fmla="*/ 2 h 60"/>
                  <a:gd name="T82" fmla="*/ 20 w 38"/>
                  <a:gd name="T83" fmla="*/ 2 h 60"/>
                  <a:gd name="T84" fmla="*/ 16 w 38"/>
                  <a:gd name="T85" fmla="*/ 2 h 60"/>
                  <a:gd name="T86" fmla="*/ 14 w 38"/>
                  <a:gd name="T87" fmla="*/ 4 h 60"/>
                  <a:gd name="T88" fmla="*/ 12 w 38"/>
                  <a:gd name="T89" fmla="*/ 10 h 60"/>
                  <a:gd name="T90" fmla="*/ 10 w 38"/>
                  <a:gd name="T91" fmla="*/ 16 h 60"/>
                  <a:gd name="T92" fmla="*/ 10 w 38"/>
                  <a:gd name="T93" fmla="*/ 24 h 60"/>
                  <a:gd name="T94" fmla="*/ 10 w 38"/>
                  <a:gd name="T95" fmla="*/ 30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8"/>
                  <a:gd name="T145" fmla="*/ 0 h 60"/>
                  <a:gd name="T146" fmla="*/ 38 w 38"/>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8" h="60">
                    <a:moveTo>
                      <a:pt x="0" y="30"/>
                    </a:moveTo>
                    <a:lnTo>
                      <a:pt x="2" y="20"/>
                    </a:lnTo>
                    <a:lnTo>
                      <a:pt x="4" y="12"/>
                    </a:lnTo>
                    <a:lnTo>
                      <a:pt x="8" y="6"/>
                    </a:lnTo>
                    <a:lnTo>
                      <a:pt x="12" y="2"/>
                    </a:lnTo>
                    <a:lnTo>
                      <a:pt x="16" y="0"/>
                    </a:lnTo>
                    <a:lnTo>
                      <a:pt x="20" y="0"/>
                    </a:lnTo>
                    <a:lnTo>
                      <a:pt x="24" y="0"/>
                    </a:lnTo>
                    <a:lnTo>
                      <a:pt x="28" y="2"/>
                    </a:lnTo>
                    <a:lnTo>
                      <a:pt x="32" y="6"/>
                    </a:lnTo>
                    <a:lnTo>
                      <a:pt x="34" y="12"/>
                    </a:lnTo>
                    <a:lnTo>
                      <a:pt x="36" y="20"/>
                    </a:lnTo>
                    <a:lnTo>
                      <a:pt x="38" y="30"/>
                    </a:lnTo>
                    <a:lnTo>
                      <a:pt x="36" y="38"/>
                    </a:lnTo>
                    <a:lnTo>
                      <a:pt x="34" y="46"/>
                    </a:lnTo>
                    <a:lnTo>
                      <a:pt x="32" y="52"/>
                    </a:lnTo>
                    <a:lnTo>
                      <a:pt x="28" y="56"/>
                    </a:lnTo>
                    <a:lnTo>
                      <a:pt x="24" y="58"/>
                    </a:lnTo>
                    <a:lnTo>
                      <a:pt x="18" y="60"/>
                    </a:lnTo>
                    <a:lnTo>
                      <a:pt x="14" y="58"/>
                    </a:lnTo>
                    <a:lnTo>
                      <a:pt x="10" y="56"/>
                    </a:lnTo>
                    <a:lnTo>
                      <a:pt x="6" y="50"/>
                    </a:lnTo>
                    <a:lnTo>
                      <a:pt x="2" y="40"/>
                    </a:lnTo>
                    <a:lnTo>
                      <a:pt x="0" y="30"/>
                    </a:lnTo>
                    <a:close/>
                    <a:moveTo>
                      <a:pt x="10" y="30"/>
                    </a:moveTo>
                    <a:lnTo>
                      <a:pt x="10" y="42"/>
                    </a:lnTo>
                    <a:lnTo>
                      <a:pt x="12" y="50"/>
                    </a:lnTo>
                    <a:lnTo>
                      <a:pt x="14" y="54"/>
                    </a:lnTo>
                    <a:lnTo>
                      <a:pt x="16" y="56"/>
                    </a:lnTo>
                    <a:lnTo>
                      <a:pt x="20" y="56"/>
                    </a:lnTo>
                    <a:lnTo>
                      <a:pt x="22" y="56"/>
                    </a:lnTo>
                    <a:lnTo>
                      <a:pt x="24" y="54"/>
                    </a:lnTo>
                    <a:lnTo>
                      <a:pt x="26" y="52"/>
                    </a:lnTo>
                    <a:lnTo>
                      <a:pt x="28" y="48"/>
                    </a:lnTo>
                    <a:lnTo>
                      <a:pt x="28" y="38"/>
                    </a:lnTo>
                    <a:lnTo>
                      <a:pt x="30" y="28"/>
                    </a:lnTo>
                    <a:lnTo>
                      <a:pt x="28" y="18"/>
                    </a:lnTo>
                    <a:lnTo>
                      <a:pt x="28" y="10"/>
                    </a:lnTo>
                    <a:lnTo>
                      <a:pt x="26" y="6"/>
                    </a:lnTo>
                    <a:lnTo>
                      <a:pt x="24" y="4"/>
                    </a:lnTo>
                    <a:lnTo>
                      <a:pt x="22" y="2"/>
                    </a:lnTo>
                    <a:lnTo>
                      <a:pt x="20" y="2"/>
                    </a:lnTo>
                    <a:lnTo>
                      <a:pt x="16" y="2"/>
                    </a:lnTo>
                    <a:lnTo>
                      <a:pt x="14" y="4"/>
                    </a:lnTo>
                    <a:lnTo>
                      <a:pt x="12" y="10"/>
                    </a:lnTo>
                    <a:lnTo>
                      <a:pt x="10" y="16"/>
                    </a:lnTo>
                    <a:lnTo>
                      <a:pt x="10" y="24"/>
                    </a:lnTo>
                    <a:lnTo>
                      <a:pt x="10" y="30"/>
                    </a:lnTo>
                    <a:close/>
                  </a:path>
                </a:pathLst>
              </a:custGeom>
              <a:solidFill>
                <a:srgbClr val="000000"/>
              </a:solidFill>
              <a:ln w="0">
                <a:solidFill>
                  <a:srgbClr val="000000"/>
                </a:solidFill>
                <a:round/>
                <a:headEnd/>
                <a:tailEnd/>
              </a:ln>
            </p:spPr>
            <p:txBody>
              <a:bodyPr/>
              <a:lstStyle/>
              <a:p>
                <a:endParaRPr lang="en-CA"/>
              </a:p>
            </p:txBody>
          </p:sp>
          <p:sp>
            <p:nvSpPr>
              <p:cNvPr id="15571" name="Rectangle 471"/>
              <p:cNvSpPr>
                <a:spLocks noChangeArrowheads="1"/>
              </p:cNvSpPr>
              <p:nvPr/>
            </p:nvSpPr>
            <p:spPr bwMode="auto">
              <a:xfrm>
                <a:off x="2496" y="2880"/>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572" name="Freeform 472"/>
              <p:cNvSpPr>
                <a:spLocks noEditPoints="1"/>
              </p:cNvSpPr>
              <p:nvPr/>
            </p:nvSpPr>
            <p:spPr bwMode="auto">
              <a:xfrm>
                <a:off x="2638" y="2896"/>
                <a:ext cx="38" cy="60"/>
              </a:xfrm>
              <a:custGeom>
                <a:avLst/>
                <a:gdLst>
                  <a:gd name="T0" fmla="*/ 0 w 38"/>
                  <a:gd name="T1" fmla="*/ 30 h 60"/>
                  <a:gd name="T2" fmla="*/ 2 w 38"/>
                  <a:gd name="T3" fmla="*/ 20 h 60"/>
                  <a:gd name="T4" fmla="*/ 4 w 38"/>
                  <a:gd name="T5" fmla="*/ 12 h 60"/>
                  <a:gd name="T6" fmla="*/ 6 w 38"/>
                  <a:gd name="T7" fmla="*/ 6 h 60"/>
                  <a:gd name="T8" fmla="*/ 12 w 38"/>
                  <a:gd name="T9" fmla="*/ 2 h 60"/>
                  <a:gd name="T10" fmla="*/ 14 w 38"/>
                  <a:gd name="T11" fmla="*/ 0 h 60"/>
                  <a:gd name="T12" fmla="*/ 18 w 38"/>
                  <a:gd name="T13" fmla="*/ 0 h 60"/>
                  <a:gd name="T14" fmla="*/ 24 w 38"/>
                  <a:gd name="T15" fmla="*/ 0 h 60"/>
                  <a:gd name="T16" fmla="*/ 26 w 38"/>
                  <a:gd name="T17" fmla="*/ 2 h 60"/>
                  <a:gd name="T18" fmla="*/ 30 w 38"/>
                  <a:gd name="T19" fmla="*/ 6 h 60"/>
                  <a:gd name="T20" fmla="*/ 34 w 38"/>
                  <a:gd name="T21" fmla="*/ 12 h 60"/>
                  <a:gd name="T22" fmla="*/ 36 w 38"/>
                  <a:gd name="T23" fmla="*/ 20 h 60"/>
                  <a:gd name="T24" fmla="*/ 38 w 38"/>
                  <a:gd name="T25" fmla="*/ 30 h 60"/>
                  <a:gd name="T26" fmla="*/ 36 w 38"/>
                  <a:gd name="T27" fmla="*/ 38 h 60"/>
                  <a:gd name="T28" fmla="*/ 34 w 38"/>
                  <a:gd name="T29" fmla="*/ 46 h 60"/>
                  <a:gd name="T30" fmla="*/ 30 w 38"/>
                  <a:gd name="T31" fmla="*/ 52 h 60"/>
                  <a:gd name="T32" fmla="*/ 26 w 38"/>
                  <a:gd name="T33" fmla="*/ 56 h 60"/>
                  <a:gd name="T34" fmla="*/ 22 w 38"/>
                  <a:gd name="T35" fmla="*/ 58 h 60"/>
                  <a:gd name="T36" fmla="*/ 18 w 38"/>
                  <a:gd name="T37" fmla="*/ 60 h 60"/>
                  <a:gd name="T38" fmla="*/ 14 w 38"/>
                  <a:gd name="T39" fmla="*/ 58 h 60"/>
                  <a:gd name="T40" fmla="*/ 8 w 38"/>
                  <a:gd name="T41" fmla="*/ 56 h 60"/>
                  <a:gd name="T42" fmla="*/ 6 w 38"/>
                  <a:gd name="T43" fmla="*/ 50 h 60"/>
                  <a:gd name="T44" fmla="*/ 2 w 38"/>
                  <a:gd name="T45" fmla="*/ 40 h 60"/>
                  <a:gd name="T46" fmla="*/ 0 w 38"/>
                  <a:gd name="T47" fmla="*/ 30 h 60"/>
                  <a:gd name="T48" fmla="*/ 8 w 38"/>
                  <a:gd name="T49" fmla="*/ 30 h 60"/>
                  <a:gd name="T50" fmla="*/ 10 w 38"/>
                  <a:gd name="T51" fmla="*/ 42 h 60"/>
                  <a:gd name="T52" fmla="*/ 12 w 38"/>
                  <a:gd name="T53" fmla="*/ 50 h 60"/>
                  <a:gd name="T54" fmla="*/ 14 w 38"/>
                  <a:gd name="T55" fmla="*/ 54 h 60"/>
                  <a:gd name="T56" fmla="*/ 16 w 38"/>
                  <a:gd name="T57" fmla="*/ 56 h 60"/>
                  <a:gd name="T58" fmla="*/ 18 w 38"/>
                  <a:gd name="T59" fmla="*/ 56 h 60"/>
                  <a:gd name="T60" fmla="*/ 20 w 38"/>
                  <a:gd name="T61" fmla="*/ 56 h 60"/>
                  <a:gd name="T62" fmla="*/ 24 w 38"/>
                  <a:gd name="T63" fmla="*/ 54 h 60"/>
                  <a:gd name="T64" fmla="*/ 26 w 38"/>
                  <a:gd name="T65" fmla="*/ 52 h 60"/>
                  <a:gd name="T66" fmla="*/ 26 w 38"/>
                  <a:gd name="T67" fmla="*/ 48 h 60"/>
                  <a:gd name="T68" fmla="*/ 28 w 38"/>
                  <a:gd name="T69" fmla="*/ 38 h 60"/>
                  <a:gd name="T70" fmla="*/ 28 w 38"/>
                  <a:gd name="T71" fmla="*/ 28 h 60"/>
                  <a:gd name="T72" fmla="*/ 28 w 38"/>
                  <a:gd name="T73" fmla="*/ 18 h 60"/>
                  <a:gd name="T74" fmla="*/ 26 w 38"/>
                  <a:gd name="T75" fmla="*/ 10 h 60"/>
                  <a:gd name="T76" fmla="*/ 26 w 38"/>
                  <a:gd name="T77" fmla="*/ 6 h 60"/>
                  <a:gd name="T78" fmla="*/ 22 w 38"/>
                  <a:gd name="T79" fmla="*/ 4 h 60"/>
                  <a:gd name="T80" fmla="*/ 22 w 38"/>
                  <a:gd name="T81" fmla="*/ 2 h 60"/>
                  <a:gd name="T82" fmla="*/ 18 w 38"/>
                  <a:gd name="T83" fmla="*/ 2 h 60"/>
                  <a:gd name="T84" fmla="*/ 16 w 38"/>
                  <a:gd name="T85" fmla="*/ 2 h 60"/>
                  <a:gd name="T86" fmla="*/ 14 w 38"/>
                  <a:gd name="T87" fmla="*/ 4 h 60"/>
                  <a:gd name="T88" fmla="*/ 12 w 38"/>
                  <a:gd name="T89" fmla="*/ 10 h 60"/>
                  <a:gd name="T90" fmla="*/ 10 w 38"/>
                  <a:gd name="T91" fmla="*/ 16 h 60"/>
                  <a:gd name="T92" fmla="*/ 10 w 38"/>
                  <a:gd name="T93" fmla="*/ 24 h 60"/>
                  <a:gd name="T94" fmla="*/ 8 w 38"/>
                  <a:gd name="T95" fmla="*/ 30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8"/>
                  <a:gd name="T145" fmla="*/ 0 h 60"/>
                  <a:gd name="T146" fmla="*/ 38 w 38"/>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8" h="60">
                    <a:moveTo>
                      <a:pt x="0" y="30"/>
                    </a:moveTo>
                    <a:lnTo>
                      <a:pt x="2" y="20"/>
                    </a:lnTo>
                    <a:lnTo>
                      <a:pt x="4" y="12"/>
                    </a:lnTo>
                    <a:lnTo>
                      <a:pt x="6" y="6"/>
                    </a:lnTo>
                    <a:lnTo>
                      <a:pt x="12" y="2"/>
                    </a:lnTo>
                    <a:lnTo>
                      <a:pt x="14" y="0"/>
                    </a:lnTo>
                    <a:lnTo>
                      <a:pt x="18" y="0"/>
                    </a:lnTo>
                    <a:lnTo>
                      <a:pt x="24" y="0"/>
                    </a:lnTo>
                    <a:lnTo>
                      <a:pt x="26" y="2"/>
                    </a:lnTo>
                    <a:lnTo>
                      <a:pt x="30" y="6"/>
                    </a:lnTo>
                    <a:lnTo>
                      <a:pt x="34" y="12"/>
                    </a:lnTo>
                    <a:lnTo>
                      <a:pt x="36" y="20"/>
                    </a:lnTo>
                    <a:lnTo>
                      <a:pt x="38" y="30"/>
                    </a:lnTo>
                    <a:lnTo>
                      <a:pt x="36" y="38"/>
                    </a:lnTo>
                    <a:lnTo>
                      <a:pt x="34" y="46"/>
                    </a:lnTo>
                    <a:lnTo>
                      <a:pt x="30" y="52"/>
                    </a:lnTo>
                    <a:lnTo>
                      <a:pt x="26" y="56"/>
                    </a:lnTo>
                    <a:lnTo>
                      <a:pt x="22" y="58"/>
                    </a:lnTo>
                    <a:lnTo>
                      <a:pt x="18" y="60"/>
                    </a:lnTo>
                    <a:lnTo>
                      <a:pt x="14" y="58"/>
                    </a:lnTo>
                    <a:lnTo>
                      <a:pt x="8" y="56"/>
                    </a:lnTo>
                    <a:lnTo>
                      <a:pt x="6" y="50"/>
                    </a:lnTo>
                    <a:lnTo>
                      <a:pt x="2" y="40"/>
                    </a:lnTo>
                    <a:lnTo>
                      <a:pt x="0" y="30"/>
                    </a:lnTo>
                    <a:close/>
                    <a:moveTo>
                      <a:pt x="8" y="30"/>
                    </a:moveTo>
                    <a:lnTo>
                      <a:pt x="10" y="42"/>
                    </a:lnTo>
                    <a:lnTo>
                      <a:pt x="12" y="50"/>
                    </a:lnTo>
                    <a:lnTo>
                      <a:pt x="14" y="54"/>
                    </a:lnTo>
                    <a:lnTo>
                      <a:pt x="16" y="56"/>
                    </a:lnTo>
                    <a:lnTo>
                      <a:pt x="18" y="56"/>
                    </a:lnTo>
                    <a:lnTo>
                      <a:pt x="20" y="56"/>
                    </a:lnTo>
                    <a:lnTo>
                      <a:pt x="24" y="54"/>
                    </a:lnTo>
                    <a:lnTo>
                      <a:pt x="26" y="52"/>
                    </a:lnTo>
                    <a:lnTo>
                      <a:pt x="26" y="48"/>
                    </a:lnTo>
                    <a:lnTo>
                      <a:pt x="28" y="38"/>
                    </a:lnTo>
                    <a:lnTo>
                      <a:pt x="28" y="28"/>
                    </a:lnTo>
                    <a:lnTo>
                      <a:pt x="28" y="18"/>
                    </a:lnTo>
                    <a:lnTo>
                      <a:pt x="26" y="10"/>
                    </a:lnTo>
                    <a:lnTo>
                      <a:pt x="26" y="6"/>
                    </a:lnTo>
                    <a:lnTo>
                      <a:pt x="22" y="4"/>
                    </a:lnTo>
                    <a:lnTo>
                      <a:pt x="22" y="2"/>
                    </a:lnTo>
                    <a:lnTo>
                      <a:pt x="18" y="2"/>
                    </a:lnTo>
                    <a:lnTo>
                      <a:pt x="16" y="2"/>
                    </a:lnTo>
                    <a:lnTo>
                      <a:pt x="14" y="4"/>
                    </a:lnTo>
                    <a:lnTo>
                      <a:pt x="12" y="10"/>
                    </a:lnTo>
                    <a:lnTo>
                      <a:pt x="10" y="16"/>
                    </a:lnTo>
                    <a:lnTo>
                      <a:pt x="10" y="24"/>
                    </a:lnTo>
                    <a:lnTo>
                      <a:pt x="8" y="30"/>
                    </a:lnTo>
                    <a:close/>
                  </a:path>
                </a:pathLst>
              </a:custGeom>
              <a:solidFill>
                <a:srgbClr val="000000"/>
              </a:solidFill>
              <a:ln w="0">
                <a:solidFill>
                  <a:srgbClr val="000000"/>
                </a:solidFill>
                <a:round/>
                <a:headEnd/>
                <a:tailEnd/>
              </a:ln>
            </p:spPr>
            <p:txBody>
              <a:bodyPr/>
              <a:lstStyle/>
              <a:p>
                <a:endParaRPr lang="en-CA"/>
              </a:p>
            </p:txBody>
          </p:sp>
          <p:sp>
            <p:nvSpPr>
              <p:cNvPr id="15573" name="Rectangle 473"/>
              <p:cNvSpPr>
                <a:spLocks noChangeArrowheads="1"/>
              </p:cNvSpPr>
              <p:nvPr/>
            </p:nvSpPr>
            <p:spPr bwMode="auto">
              <a:xfrm>
                <a:off x="2784" y="2880"/>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574" name="Freeform 474"/>
              <p:cNvSpPr>
                <a:spLocks noEditPoints="1"/>
              </p:cNvSpPr>
              <p:nvPr/>
            </p:nvSpPr>
            <p:spPr bwMode="auto">
              <a:xfrm>
                <a:off x="2932" y="2896"/>
                <a:ext cx="38" cy="60"/>
              </a:xfrm>
              <a:custGeom>
                <a:avLst/>
                <a:gdLst>
                  <a:gd name="T0" fmla="*/ 0 w 38"/>
                  <a:gd name="T1" fmla="*/ 30 h 60"/>
                  <a:gd name="T2" fmla="*/ 2 w 38"/>
                  <a:gd name="T3" fmla="*/ 20 h 60"/>
                  <a:gd name="T4" fmla="*/ 4 w 38"/>
                  <a:gd name="T5" fmla="*/ 12 h 60"/>
                  <a:gd name="T6" fmla="*/ 8 w 38"/>
                  <a:gd name="T7" fmla="*/ 6 h 60"/>
                  <a:gd name="T8" fmla="*/ 12 w 38"/>
                  <a:gd name="T9" fmla="*/ 2 h 60"/>
                  <a:gd name="T10" fmla="*/ 16 w 38"/>
                  <a:gd name="T11" fmla="*/ 0 h 60"/>
                  <a:gd name="T12" fmla="*/ 20 w 38"/>
                  <a:gd name="T13" fmla="*/ 0 h 60"/>
                  <a:gd name="T14" fmla="*/ 24 w 38"/>
                  <a:gd name="T15" fmla="*/ 0 h 60"/>
                  <a:gd name="T16" fmla="*/ 28 w 38"/>
                  <a:gd name="T17" fmla="*/ 2 h 60"/>
                  <a:gd name="T18" fmla="*/ 30 w 38"/>
                  <a:gd name="T19" fmla="*/ 6 h 60"/>
                  <a:gd name="T20" fmla="*/ 34 w 38"/>
                  <a:gd name="T21" fmla="*/ 12 h 60"/>
                  <a:gd name="T22" fmla="*/ 36 w 38"/>
                  <a:gd name="T23" fmla="*/ 20 h 60"/>
                  <a:gd name="T24" fmla="*/ 38 w 38"/>
                  <a:gd name="T25" fmla="*/ 30 h 60"/>
                  <a:gd name="T26" fmla="*/ 36 w 38"/>
                  <a:gd name="T27" fmla="*/ 38 h 60"/>
                  <a:gd name="T28" fmla="*/ 34 w 38"/>
                  <a:gd name="T29" fmla="*/ 46 h 60"/>
                  <a:gd name="T30" fmla="*/ 32 w 38"/>
                  <a:gd name="T31" fmla="*/ 52 h 60"/>
                  <a:gd name="T32" fmla="*/ 28 w 38"/>
                  <a:gd name="T33" fmla="*/ 56 h 60"/>
                  <a:gd name="T34" fmla="*/ 24 w 38"/>
                  <a:gd name="T35" fmla="*/ 58 h 60"/>
                  <a:gd name="T36" fmla="*/ 18 w 38"/>
                  <a:gd name="T37" fmla="*/ 60 h 60"/>
                  <a:gd name="T38" fmla="*/ 14 w 38"/>
                  <a:gd name="T39" fmla="*/ 58 h 60"/>
                  <a:gd name="T40" fmla="*/ 10 w 38"/>
                  <a:gd name="T41" fmla="*/ 56 h 60"/>
                  <a:gd name="T42" fmla="*/ 6 w 38"/>
                  <a:gd name="T43" fmla="*/ 50 h 60"/>
                  <a:gd name="T44" fmla="*/ 2 w 38"/>
                  <a:gd name="T45" fmla="*/ 40 h 60"/>
                  <a:gd name="T46" fmla="*/ 0 w 38"/>
                  <a:gd name="T47" fmla="*/ 30 h 60"/>
                  <a:gd name="T48" fmla="*/ 10 w 38"/>
                  <a:gd name="T49" fmla="*/ 30 h 60"/>
                  <a:gd name="T50" fmla="*/ 10 w 38"/>
                  <a:gd name="T51" fmla="*/ 42 h 60"/>
                  <a:gd name="T52" fmla="*/ 12 w 38"/>
                  <a:gd name="T53" fmla="*/ 50 h 60"/>
                  <a:gd name="T54" fmla="*/ 14 w 38"/>
                  <a:gd name="T55" fmla="*/ 54 h 60"/>
                  <a:gd name="T56" fmla="*/ 16 w 38"/>
                  <a:gd name="T57" fmla="*/ 56 h 60"/>
                  <a:gd name="T58" fmla="*/ 18 w 38"/>
                  <a:gd name="T59" fmla="*/ 56 h 60"/>
                  <a:gd name="T60" fmla="*/ 22 w 38"/>
                  <a:gd name="T61" fmla="*/ 56 h 60"/>
                  <a:gd name="T62" fmla="*/ 24 w 38"/>
                  <a:gd name="T63" fmla="*/ 54 h 60"/>
                  <a:gd name="T64" fmla="*/ 26 w 38"/>
                  <a:gd name="T65" fmla="*/ 52 h 60"/>
                  <a:gd name="T66" fmla="*/ 28 w 38"/>
                  <a:gd name="T67" fmla="*/ 48 h 60"/>
                  <a:gd name="T68" fmla="*/ 28 w 38"/>
                  <a:gd name="T69" fmla="*/ 38 h 60"/>
                  <a:gd name="T70" fmla="*/ 30 w 38"/>
                  <a:gd name="T71" fmla="*/ 28 h 60"/>
                  <a:gd name="T72" fmla="*/ 28 w 38"/>
                  <a:gd name="T73" fmla="*/ 18 h 60"/>
                  <a:gd name="T74" fmla="*/ 28 w 38"/>
                  <a:gd name="T75" fmla="*/ 10 h 60"/>
                  <a:gd name="T76" fmla="*/ 26 w 38"/>
                  <a:gd name="T77" fmla="*/ 6 h 60"/>
                  <a:gd name="T78" fmla="*/ 24 w 38"/>
                  <a:gd name="T79" fmla="*/ 4 h 60"/>
                  <a:gd name="T80" fmla="*/ 22 w 38"/>
                  <a:gd name="T81" fmla="*/ 2 h 60"/>
                  <a:gd name="T82" fmla="*/ 20 w 38"/>
                  <a:gd name="T83" fmla="*/ 2 h 60"/>
                  <a:gd name="T84" fmla="*/ 16 w 38"/>
                  <a:gd name="T85" fmla="*/ 2 h 60"/>
                  <a:gd name="T86" fmla="*/ 14 w 38"/>
                  <a:gd name="T87" fmla="*/ 4 h 60"/>
                  <a:gd name="T88" fmla="*/ 12 w 38"/>
                  <a:gd name="T89" fmla="*/ 10 h 60"/>
                  <a:gd name="T90" fmla="*/ 10 w 38"/>
                  <a:gd name="T91" fmla="*/ 16 h 60"/>
                  <a:gd name="T92" fmla="*/ 10 w 38"/>
                  <a:gd name="T93" fmla="*/ 24 h 60"/>
                  <a:gd name="T94" fmla="*/ 10 w 38"/>
                  <a:gd name="T95" fmla="*/ 30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8"/>
                  <a:gd name="T145" fmla="*/ 0 h 60"/>
                  <a:gd name="T146" fmla="*/ 38 w 38"/>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8" h="60">
                    <a:moveTo>
                      <a:pt x="0" y="30"/>
                    </a:moveTo>
                    <a:lnTo>
                      <a:pt x="2" y="20"/>
                    </a:lnTo>
                    <a:lnTo>
                      <a:pt x="4" y="12"/>
                    </a:lnTo>
                    <a:lnTo>
                      <a:pt x="8" y="6"/>
                    </a:lnTo>
                    <a:lnTo>
                      <a:pt x="12" y="2"/>
                    </a:lnTo>
                    <a:lnTo>
                      <a:pt x="16" y="0"/>
                    </a:lnTo>
                    <a:lnTo>
                      <a:pt x="20" y="0"/>
                    </a:lnTo>
                    <a:lnTo>
                      <a:pt x="24" y="0"/>
                    </a:lnTo>
                    <a:lnTo>
                      <a:pt x="28" y="2"/>
                    </a:lnTo>
                    <a:lnTo>
                      <a:pt x="30" y="6"/>
                    </a:lnTo>
                    <a:lnTo>
                      <a:pt x="34" y="12"/>
                    </a:lnTo>
                    <a:lnTo>
                      <a:pt x="36" y="20"/>
                    </a:lnTo>
                    <a:lnTo>
                      <a:pt x="38" y="30"/>
                    </a:lnTo>
                    <a:lnTo>
                      <a:pt x="36" y="38"/>
                    </a:lnTo>
                    <a:lnTo>
                      <a:pt x="34" y="46"/>
                    </a:lnTo>
                    <a:lnTo>
                      <a:pt x="32" y="52"/>
                    </a:lnTo>
                    <a:lnTo>
                      <a:pt x="28" y="56"/>
                    </a:lnTo>
                    <a:lnTo>
                      <a:pt x="24" y="58"/>
                    </a:lnTo>
                    <a:lnTo>
                      <a:pt x="18" y="60"/>
                    </a:lnTo>
                    <a:lnTo>
                      <a:pt x="14" y="58"/>
                    </a:lnTo>
                    <a:lnTo>
                      <a:pt x="10" y="56"/>
                    </a:lnTo>
                    <a:lnTo>
                      <a:pt x="6" y="50"/>
                    </a:lnTo>
                    <a:lnTo>
                      <a:pt x="2" y="40"/>
                    </a:lnTo>
                    <a:lnTo>
                      <a:pt x="0" y="30"/>
                    </a:lnTo>
                    <a:close/>
                    <a:moveTo>
                      <a:pt x="10" y="30"/>
                    </a:moveTo>
                    <a:lnTo>
                      <a:pt x="10" y="42"/>
                    </a:lnTo>
                    <a:lnTo>
                      <a:pt x="12" y="50"/>
                    </a:lnTo>
                    <a:lnTo>
                      <a:pt x="14" y="54"/>
                    </a:lnTo>
                    <a:lnTo>
                      <a:pt x="16" y="56"/>
                    </a:lnTo>
                    <a:lnTo>
                      <a:pt x="18" y="56"/>
                    </a:lnTo>
                    <a:lnTo>
                      <a:pt x="22" y="56"/>
                    </a:lnTo>
                    <a:lnTo>
                      <a:pt x="24" y="54"/>
                    </a:lnTo>
                    <a:lnTo>
                      <a:pt x="26" y="52"/>
                    </a:lnTo>
                    <a:lnTo>
                      <a:pt x="28" y="48"/>
                    </a:lnTo>
                    <a:lnTo>
                      <a:pt x="28" y="38"/>
                    </a:lnTo>
                    <a:lnTo>
                      <a:pt x="30" y="28"/>
                    </a:lnTo>
                    <a:lnTo>
                      <a:pt x="28" y="18"/>
                    </a:lnTo>
                    <a:lnTo>
                      <a:pt x="28" y="10"/>
                    </a:lnTo>
                    <a:lnTo>
                      <a:pt x="26" y="6"/>
                    </a:lnTo>
                    <a:lnTo>
                      <a:pt x="24" y="4"/>
                    </a:lnTo>
                    <a:lnTo>
                      <a:pt x="22" y="2"/>
                    </a:lnTo>
                    <a:lnTo>
                      <a:pt x="20" y="2"/>
                    </a:lnTo>
                    <a:lnTo>
                      <a:pt x="16" y="2"/>
                    </a:lnTo>
                    <a:lnTo>
                      <a:pt x="14" y="4"/>
                    </a:lnTo>
                    <a:lnTo>
                      <a:pt x="12" y="10"/>
                    </a:lnTo>
                    <a:lnTo>
                      <a:pt x="10" y="16"/>
                    </a:lnTo>
                    <a:lnTo>
                      <a:pt x="10" y="24"/>
                    </a:lnTo>
                    <a:lnTo>
                      <a:pt x="10" y="30"/>
                    </a:lnTo>
                    <a:close/>
                  </a:path>
                </a:pathLst>
              </a:custGeom>
              <a:solidFill>
                <a:srgbClr val="000000"/>
              </a:solidFill>
              <a:ln w="0">
                <a:solidFill>
                  <a:srgbClr val="000000"/>
                </a:solidFill>
                <a:round/>
                <a:headEnd/>
                <a:tailEnd/>
              </a:ln>
            </p:spPr>
            <p:txBody>
              <a:bodyPr/>
              <a:lstStyle/>
              <a:p>
                <a:endParaRPr lang="en-CA"/>
              </a:p>
            </p:txBody>
          </p:sp>
          <p:sp>
            <p:nvSpPr>
              <p:cNvPr id="15575" name="Rectangle 475"/>
              <p:cNvSpPr>
                <a:spLocks noChangeArrowheads="1"/>
              </p:cNvSpPr>
              <p:nvPr/>
            </p:nvSpPr>
            <p:spPr bwMode="auto">
              <a:xfrm>
                <a:off x="3080" y="2880"/>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576" name="Freeform 476"/>
              <p:cNvSpPr>
                <a:spLocks noEditPoints="1"/>
              </p:cNvSpPr>
              <p:nvPr/>
            </p:nvSpPr>
            <p:spPr bwMode="auto">
              <a:xfrm>
                <a:off x="3228" y="2896"/>
                <a:ext cx="36" cy="60"/>
              </a:xfrm>
              <a:custGeom>
                <a:avLst/>
                <a:gdLst>
                  <a:gd name="T0" fmla="*/ 0 w 36"/>
                  <a:gd name="T1" fmla="*/ 30 h 60"/>
                  <a:gd name="T2" fmla="*/ 0 w 36"/>
                  <a:gd name="T3" fmla="*/ 20 h 60"/>
                  <a:gd name="T4" fmla="*/ 2 w 36"/>
                  <a:gd name="T5" fmla="*/ 12 h 60"/>
                  <a:gd name="T6" fmla="*/ 6 w 36"/>
                  <a:gd name="T7" fmla="*/ 6 h 60"/>
                  <a:gd name="T8" fmla="*/ 10 w 36"/>
                  <a:gd name="T9" fmla="*/ 2 h 60"/>
                  <a:gd name="T10" fmla="*/ 14 w 36"/>
                  <a:gd name="T11" fmla="*/ 0 h 60"/>
                  <a:gd name="T12" fmla="*/ 18 w 36"/>
                  <a:gd name="T13" fmla="*/ 0 h 60"/>
                  <a:gd name="T14" fmla="*/ 22 w 36"/>
                  <a:gd name="T15" fmla="*/ 0 h 60"/>
                  <a:gd name="T16" fmla="*/ 26 w 36"/>
                  <a:gd name="T17" fmla="*/ 2 h 60"/>
                  <a:gd name="T18" fmla="*/ 30 w 36"/>
                  <a:gd name="T19" fmla="*/ 6 h 60"/>
                  <a:gd name="T20" fmla="*/ 32 w 36"/>
                  <a:gd name="T21" fmla="*/ 12 h 60"/>
                  <a:gd name="T22" fmla="*/ 36 w 36"/>
                  <a:gd name="T23" fmla="*/ 20 h 60"/>
                  <a:gd name="T24" fmla="*/ 36 w 36"/>
                  <a:gd name="T25" fmla="*/ 30 h 60"/>
                  <a:gd name="T26" fmla="*/ 36 w 36"/>
                  <a:gd name="T27" fmla="*/ 38 h 60"/>
                  <a:gd name="T28" fmla="*/ 32 w 36"/>
                  <a:gd name="T29" fmla="*/ 46 h 60"/>
                  <a:gd name="T30" fmla="*/ 30 w 36"/>
                  <a:gd name="T31" fmla="*/ 52 h 60"/>
                  <a:gd name="T32" fmla="*/ 26 w 36"/>
                  <a:gd name="T33" fmla="*/ 56 h 60"/>
                  <a:gd name="T34" fmla="*/ 22 w 36"/>
                  <a:gd name="T35" fmla="*/ 58 h 60"/>
                  <a:gd name="T36" fmla="*/ 18 w 36"/>
                  <a:gd name="T37" fmla="*/ 60 h 60"/>
                  <a:gd name="T38" fmla="*/ 12 w 36"/>
                  <a:gd name="T39" fmla="*/ 58 h 60"/>
                  <a:gd name="T40" fmla="*/ 8 w 36"/>
                  <a:gd name="T41" fmla="*/ 56 h 60"/>
                  <a:gd name="T42" fmla="*/ 4 w 36"/>
                  <a:gd name="T43" fmla="*/ 50 h 60"/>
                  <a:gd name="T44" fmla="*/ 0 w 36"/>
                  <a:gd name="T45" fmla="*/ 40 h 60"/>
                  <a:gd name="T46" fmla="*/ 0 w 36"/>
                  <a:gd name="T47" fmla="*/ 30 h 60"/>
                  <a:gd name="T48" fmla="*/ 8 w 36"/>
                  <a:gd name="T49" fmla="*/ 30 h 60"/>
                  <a:gd name="T50" fmla="*/ 8 w 36"/>
                  <a:gd name="T51" fmla="*/ 42 h 60"/>
                  <a:gd name="T52" fmla="*/ 10 w 36"/>
                  <a:gd name="T53" fmla="*/ 50 h 60"/>
                  <a:gd name="T54" fmla="*/ 12 w 36"/>
                  <a:gd name="T55" fmla="*/ 54 h 60"/>
                  <a:gd name="T56" fmla="*/ 14 w 36"/>
                  <a:gd name="T57" fmla="*/ 56 h 60"/>
                  <a:gd name="T58" fmla="*/ 18 w 36"/>
                  <a:gd name="T59" fmla="*/ 56 h 60"/>
                  <a:gd name="T60" fmla="*/ 20 w 36"/>
                  <a:gd name="T61" fmla="*/ 56 h 60"/>
                  <a:gd name="T62" fmla="*/ 22 w 36"/>
                  <a:gd name="T63" fmla="*/ 54 h 60"/>
                  <a:gd name="T64" fmla="*/ 24 w 36"/>
                  <a:gd name="T65" fmla="*/ 52 h 60"/>
                  <a:gd name="T66" fmla="*/ 26 w 36"/>
                  <a:gd name="T67" fmla="*/ 48 h 60"/>
                  <a:gd name="T68" fmla="*/ 28 w 36"/>
                  <a:gd name="T69" fmla="*/ 38 h 60"/>
                  <a:gd name="T70" fmla="*/ 28 w 36"/>
                  <a:gd name="T71" fmla="*/ 28 h 60"/>
                  <a:gd name="T72" fmla="*/ 28 w 36"/>
                  <a:gd name="T73" fmla="*/ 18 h 60"/>
                  <a:gd name="T74" fmla="*/ 26 w 36"/>
                  <a:gd name="T75" fmla="*/ 10 h 60"/>
                  <a:gd name="T76" fmla="*/ 24 w 36"/>
                  <a:gd name="T77" fmla="*/ 6 h 60"/>
                  <a:gd name="T78" fmla="*/ 22 w 36"/>
                  <a:gd name="T79" fmla="*/ 4 h 60"/>
                  <a:gd name="T80" fmla="*/ 20 w 36"/>
                  <a:gd name="T81" fmla="*/ 2 h 60"/>
                  <a:gd name="T82" fmla="*/ 18 w 36"/>
                  <a:gd name="T83" fmla="*/ 2 h 60"/>
                  <a:gd name="T84" fmla="*/ 14 w 36"/>
                  <a:gd name="T85" fmla="*/ 2 h 60"/>
                  <a:gd name="T86" fmla="*/ 12 w 36"/>
                  <a:gd name="T87" fmla="*/ 4 h 60"/>
                  <a:gd name="T88" fmla="*/ 10 w 36"/>
                  <a:gd name="T89" fmla="*/ 10 h 60"/>
                  <a:gd name="T90" fmla="*/ 8 w 36"/>
                  <a:gd name="T91" fmla="*/ 16 h 60"/>
                  <a:gd name="T92" fmla="*/ 8 w 36"/>
                  <a:gd name="T93" fmla="*/ 24 h 60"/>
                  <a:gd name="T94" fmla="*/ 8 w 36"/>
                  <a:gd name="T95" fmla="*/ 30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0" y="20"/>
                    </a:lnTo>
                    <a:lnTo>
                      <a:pt x="2" y="12"/>
                    </a:lnTo>
                    <a:lnTo>
                      <a:pt x="6" y="6"/>
                    </a:lnTo>
                    <a:lnTo>
                      <a:pt x="10" y="2"/>
                    </a:lnTo>
                    <a:lnTo>
                      <a:pt x="14" y="0"/>
                    </a:lnTo>
                    <a:lnTo>
                      <a:pt x="18" y="0"/>
                    </a:lnTo>
                    <a:lnTo>
                      <a:pt x="22" y="0"/>
                    </a:lnTo>
                    <a:lnTo>
                      <a:pt x="26" y="2"/>
                    </a:lnTo>
                    <a:lnTo>
                      <a:pt x="30" y="6"/>
                    </a:lnTo>
                    <a:lnTo>
                      <a:pt x="32" y="12"/>
                    </a:lnTo>
                    <a:lnTo>
                      <a:pt x="36" y="20"/>
                    </a:lnTo>
                    <a:lnTo>
                      <a:pt x="36" y="30"/>
                    </a:lnTo>
                    <a:lnTo>
                      <a:pt x="36" y="38"/>
                    </a:lnTo>
                    <a:lnTo>
                      <a:pt x="32" y="46"/>
                    </a:lnTo>
                    <a:lnTo>
                      <a:pt x="30" y="52"/>
                    </a:lnTo>
                    <a:lnTo>
                      <a:pt x="26" y="56"/>
                    </a:lnTo>
                    <a:lnTo>
                      <a:pt x="22" y="58"/>
                    </a:lnTo>
                    <a:lnTo>
                      <a:pt x="18" y="60"/>
                    </a:lnTo>
                    <a:lnTo>
                      <a:pt x="12" y="58"/>
                    </a:lnTo>
                    <a:lnTo>
                      <a:pt x="8" y="56"/>
                    </a:lnTo>
                    <a:lnTo>
                      <a:pt x="4" y="50"/>
                    </a:lnTo>
                    <a:lnTo>
                      <a:pt x="0" y="40"/>
                    </a:lnTo>
                    <a:lnTo>
                      <a:pt x="0" y="30"/>
                    </a:lnTo>
                    <a:close/>
                    <a:moveTo>
                      <a:pt x="8" y="30"/>
                    </a:moveTo>
                    <a:lnTo>
                      <a:pt x="8" y="42"/>
                    </a:lnTo>
                    <a:lnTo>
                      <a:pt x="10" y="50"/>
                    </a:lnTo>
                    <a:lnTo>
                      <a:pt x="12" y="54"/>
                    </a:lnTo>
                    <a:lnTo>
                      <a:pt x="14" y="56"/>
                    </a:lnTo>
                    <a:lnTo>
                      <a:pt x="18" y="56"/>
                    </a:lnTo>
                    <a:lnTo>
                      <a:pt x="20" y="56"/>
                    </a:lnTo>
                    <a:lnTo>
                      <a:pt x="22" y="54"/>
                    </a:lnTo>
                    <a:lnTo>
                      <a:pt x="24" y="52"/>
                    </a:lnTo>
                    <a:lnTo>
                      <a:pt x="26" y="48"/>
                    </a:lnTo>
                    <a:lnTo>
                      <a:pt x="28" y="38"/>
                    </a:lnTo>
                    <a:lnTo>
                      <a:pt x="28" y="28"/>
                    </a:lnTo>
                    <a:lnTo>
                      <a:pt x="28" y="18"/>
                    </a:lnTo>
                    <a:lnTo>
                      <a:pt x="26" y="10"/>
                    </a:lnTo>
                    <a:lnTo>
                      <a:pt x="24" y="6"/>
                    </a:lnTo>
                    <a:lnTo>
                      <a:pt x="22" y="4"/>
                    </a:lnTo>
                    <a:lnTo>
                      <a:pt x="20" y="2"/>
                    </a:lnTo>
                    <a:lnTo>
                      <a:pt x="18" y="2"/>
                    </a:lnTo>
                    <a:lnTo>
                      <a:pt x="14" y="2"/>
                    </a:lnTo>
                    <a:lnTo>
                      <a:pt x="12" y="4"/>
                    </a:lnTo>
                    <a:lnTo>
                      <a:pt x="10" y="10"/>
                    </a:lnTo>
                    <a:lnTo>
                      <a:pt x="8" y="16"/>
                    </a:lnTo>
                    <a:lnTo>
                      <a:pt x="8" y="24"/>
                    </a:lnTo>
                    <a:lnTo>
                      <a:pt x="8" y="30"/>
                    </a:lnTo>
                    <a:close/>
                  </a:path>
                </a:pathLst>
              </a:custGeom>
              <a:solidFill>
                <a:srgbClr val="000000"/>
              </a:solidFill>
              <a:ln w="0">
                <a:solidFill>
                  <a:srgbClr val="000000"/>
                </a:solidFill>
                <a:round/>
                <a:headEnd/>
                <a:tailEnd/>
              </a:ln>
            </p:spPr>
            <p:txBody>
              <a:bodyPr/>
              <a:lstStyle/>
              <a:p>
                <a:endParaRPr lang="en-CA"/>
              </a:p>
            </p:txBody>
          </p:sp>
          <p:sp>
            <p:nvSpPr>
              <p:cNvPr id="15577" name="Rectangle 477"/>
              <p:cNvSpPr>
                <a:spLocks noChangeArrowheads="1"/>
              </p:cNvSpPr>
              <p:nvPr/>
            </p:nvSpPr>
            <p:spPr bwMode="auto">
              <a:xfrm>
                <a:off x="3528" y="2880"/>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578" name="Freeform 478"/>
              <p:cNvSpPr>
                <a:spLocks/>
              </p:cNvSpPr>
              <p:nvPr/>
            </p:nvSpPr>
            <p:spPr bwMode="auto">
              <a:xfrm>
                <a:off x="3678" y="2896"/>
                <a:ext cx="22" cy="58"/>
              </a:xfrm>
              <a:custGeom>
                <a:avLst/>
                <a:gdLst>
                  <a:gd name="T0" fmla="*/ 0 w 22"/>
                  <a:gd name="T1" fmla="*/ 6 h 58"/>
                  <a:gd name="T2" fmla="*/ 14 w 22"/>
                  <a:gd name="T3" fmla="*/ 0 h 58"/>
                  <a:gd name="T4" fmla="*/ 16 w 22"/>
                  <a:gd name="T5" fmla="*/ 0 h 58"/>
                  <a:gd name="T6" fmla="*/ 16 w 22"/>
                  <a:gd name="T7" fmla="*/ 48 h 58"/>
                  <a:gd name="T8" fmla="*/ 16 w 22"/>
                  <a:gd name="T9" fmla="*/ 52 h 58"/>
                  <a:gd name="T10" fmla="*/ 16 w 22"/>
                  <a:gd name="T11" fmla="*/ 56 h 58"/>
                  <a:gd name="T12" fmla="*/ 16 w 22"/>
                  <a:gd name="T13" fmla="*/ 56 h 58"/>
                  <a:gd name="T14" fmla="*/ 18 w 22"/>
                  <a:gd name="T15" fmla="*/ 58 h 58"/>
                  <a:gd name="T16" fmla="*/ 20 w 22"/>
                  <a:gd name="T17" fmla="*/ 58 h 58"/>
                  <a:gd name="T18" fmla="*/ 22 w 22"/>
                  <a:gd name="T19" fmla="*/ 58 h 58"/>
                  <a:gd name="T20" fmla="*/ 22 w 22"/>
                  <a:gd name="T21" fmla="*/ 58 h 58"/>
                  <a:gd name="T22" fmla="*/ 0 w 22"/>
                  <a:gd name="T23" fmla="*/ 58 h 58"/>
                  <a:gd name="T24" fmla="*/ 0 w 22"/>
                  <a:gd name="T25" fmla="*/ 58 h 58"/>
                  <a:gd name="T26" fmla="*/ 4 w 22"/>
                  <a:gd name="T27" fmla="*/ 58 h 58"/>
                  <a:gd name="T28" fmla="*/ 6 w 22"/>
                  <a:gd name="T29" fmla="*/ 58 h 58"/>
                  <a:gd name="T30" fmla="*/ 6 w 22"/>
                  <a:gd name="T31" fmla="*/ 56 h 58"/>
                  <a:gd name="T32" fmla="*/ 8 w 22"/>
                  <a:gd name="T33" fmla="*/ 56 h 58"/>
                  <a:gd name="T34" fmla="*/ 8 w 22"/>
                  <a:gd name="T35" fmla="*/ 54 h 58"/>
                  <a:gd name="T36" fmla="*/ 8 w 22"/>
                  <a:gd name="T37" fmla="*/ 48 h 58"/>
                  <a:gd name="T38" fmla="*/ 8 w 22"/>
                  <a:gd name="T39" fmla="*/ 16 h 58"/>
                  <a:gd name="T40" fmla="*/ 8 w 22"/>
                  <a:gd name="T41" fmla="*/ 10 h 58"/>
                  <a:gd name="T42" fmla="*/ 8 w 22"/>
                  <a:gd name="T43" fmla="*/ 8 h 58"/>
                  <a:gd name="T44" fmla="*/ 8 w 22"/>
                  <a:gd name="T45" fmla="*/ 6 h 58"/>
                  <a:gd name="T46" fmla="*/ 6 w 22"/>
                  <a:gd name="T47" fmla="*/ 6 h 58"/>
                  <a:gd name="T48" fmla="*/ 6 w 22"/>
                  <a:gd name="T49" fmla="*/ 6 h 58"/>
                  <a:gd name="T50" fmla="*/ 4 w 22"/>
                  <a:gd name="T51" fmla="*/ 6 h 58"/>
                  <a:gd name="T52" fmla="*/ 2 w 22"/>
                  <a:gd name="T53" fmla="*/ 6 h 58"/>
                  <a:gd name="T54" fmla="*/ 0 w 22"/>
                  <a:gd name="T55" fmla="*/ 6 h 58"/>
                  <a:gd name="T56" fmla="*/ 0 w 22"/>
                  <a:gd name="T57" fmla="*/ 6 h 5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2"/>
                  <a:gd name="T88" fmla="*/ 0 h 58"/>
                  <a:gd name="T89" fmla="*/ 22 w 22"/>
                  <a:gd name="T90" fmla="*/ 58 h 58"/>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2" h="58">
                    <a:moveTo>
                      <a:pt x="0" y="6"/>
                    </a:moveTo>
                    <a:lnTo>
                      <a:pt x="14" y="0"/>
                    </a:lnTo>
                    <a:lnTo>
                      <a:pt x="16" y="0"/>
                    </a:lnTo>
                    <a:lnTo>
                      <a:pt x="16" y="48"/>
                    </a:lnTo>
                    <a:lnTo>
                      <a:pt x="16" y="52"/>
                    </a:lnTo>
                    <a:lnTo>
                      <a:pt x="16" y="56"/>
                    </a:lnTo>
                    <a:lnTo>
                      <a:pt x="18" y="58"/>
                    </a:lnTo>
                    <a:lnTo>
                      <a:pt x="20" y="58"/>
                    </a:lnTo>
                    <a:lnTo>
                      <a:pt x="22" y="58"/>
                    </a:lnTo>
                    <a:lnTo>
                      <a:pt x="0" y="58"/>
                    </a:lnTo>
                    <a:lnTo>
                      <a:pt x="4" y="58"/>
                    </a:lnTo>
                    <a:lnTo>
                      <a:pt x="6" y="58"/>
                    </a:lnTo>
                    <a:lnTo>
                      <a:pt x="6" y="56"/>
                    </a:lnTo>
                    <a:lnTo>
                      <a:pt x="8" y="56"/>
                    </a:lnTo>
                    <a:lnTo>
                      <a:pt x="8" y="54"/>
                    </a:lnTo>
                    <a:lnTo>
                      <a:pt x="8" y="48"/>
                    </a:lnTo>
                    <a:lnTo>
                      <a:pt x="8" y="16"/>
                    </a:lnTo>
                    <a:lnTo>
                      <a:pt x="8" y="10"/>
                    </a:lnTo>
                    <a:lnTo>
                      <a:pt x="8" y="8"/>
                    </a:lnTo>
                    <a:lnTo>
                      <a:pt x="8" y="6"/>
                    </a:lnTo>
                    <a:lnTo>
                      <a:pt x="6" y="6"/>
                    </a:lnTo>
                    <a:lnTo>
                      <a:pt x="4" y="6"/>
                    </a:lnTo>
                    <a:lnTo>
                      <a:pt x="2" y="6"/>
                    </a:lnTo>
                    <a:lnTo>
                      <a:pt x="0" y="6"/>
                    </a:lnTo>
                    <a:close/>
                  </a:path>
                </a:pathLst>
              </a:custGeom>
              <a:solidFill>
                <a:srgbClr val="000000"/>
              </a:solidFill>
              <a:ln w="0">
                <a:solidFill>
                  <a:srgbClr val="000000"/>
                </a:solidFill>
                <a:round/>
                <a:headEnd/>
                <a:tailEnd/>
              </a:ln>
            </p:spPr>
            <p:txBody>
              <a:bodyPr/>
              <a:lstStyle/>
              <a:p>
                <a:endParaRPr lang="en-CA"/>
              </a:p>
            </p:txBody>
          </p:sp>
          <p:sp>
            <p:nvSpPr>
              <p:cNvPr id="15579" name="Rectangle 479"/>
              <p:cNvSpPr>
                <a:spLocks noChangeArrowheads="1"/>
              </p:cNvSpPr>
              <p:nvPr/>
            </p:nvSpPr>
            <p:spPr bwMode="auto">
              <a:xfrm>
                <a:off x="3848" y="2880"/>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580" name="Freeform 480"/>
              <p:cNvSpPr>
                <a:spLocks noEditPoints="1"/>
              </p:cNvSpPr>
              <p:nvPr/>
            </p:nvSpPr>
            <p:spPr bwMode="auto">
              <a:xfrm>
                <a:off x="3994" y="2896"/>
                <a:ext cx="38" cy="60"/>
              </a:xfrm>
              <a:custGeom>
                <a:avLst/>
                <a:gdLst>
                  <a:gd name="T0" fmla="*/ 0 w 38"/>
                  <a:gd name="T1" fmla="*/ 30 h 60"/>
                  <a:gd name="T2" fmla="*/ 2 w 38"/>
                  <a:gd name="T3" fmla="*/ 20 h 60"/>
                  <a:gd name="T4" fmla="*/ 4 w 38"/>
                  <a:gd name="T5" fmla="*/ 12 h 60"/>
                  <a:gd name="T6" fmla="*/ 6 w 38"/>
                  <a:gd name="T7" fmla="*/ 6 h 60"/>
                  <a:gd name="T8" fmla="*/ 12 w 38"/>
                  <a:gd name="T9" fmla="*/ 2 h 60"/>
                  <a:gd name="T10" fmla="*/ 14 w 38"/>
                  <a:gd name="T11" fmla="*/ 0 h 60"/>
                  <a:gd name="T12" fmla="*/ 18 w 38"/>
                  <a:gd name="T13" fmla="*/ 0 h 60"/>
                  <a:gd name="T14" fmla="*/ 24 w 38"/>
                  <a:gd name="T15" fmla="*/ 0 h 60"/>
                  <a:gd name="T16" fmla="*/ 26 w 38"/>
                  <a:gd name="T17" fmla="*/ 2 h 60"/>
                  <a:gd name="T18" fmla="*/ 30 w 38"/>
                  <a:gd name="T19" fmla="*/ 6 h 60"/>
                  <a:gd name="T20" fmla="*/ 34 w 38"/>
                  <a:gd name="T21" fmla="*/ 12 h 60"/>
                  <a:gd name="T22" fmla="*/ 36 w 38"/>
                  <a:gd name="T23" fmla="*/ 20 h 60"/>
                  <a:gd name="T24" fmla="*/ 38 w 38"/>
                  <a:gd name="T25" fmla="*/ 30 h 60"/>
                  <a:gd name="T26" fmla="*/ 36 w 38"/>
                  <a:gd name="T27" fmla="*/ 38 h 60"/>
                  <a:gd name="T28" fmla="*/ 34 w 38"/>
                  <a:gd name="T29" fmla="*/ 46 h 60"/>
                  <a:gd name="T30" fmla="*/ 30 w 38"/>
                  <a:gd name="T31" fmla="*/ 52 h 60"/>
                  <a:gd name="T32" fmla="*/ 26 w 38"/>
                  <a:gd name="T33" fmla="*/ 56 h 60"/>
                  <a:gd name="T34" fmla="*/ 22 w 38"/>
                  <a:gd name="T35" fmla="*/ 58 h 60"/>
                  <a:gd name="T36" fmla="*/ 18 w 38"/>
                  <a:gd name="T37" fmla="*/ 60 h 60"/>
                  <a:gd name="T38" fmla="*/ 14 w 38"/>
                  <a:gd name="T39" fmla="*/ 58 h 60"/>
                  <a:gd name="T40" fmla="*/ 8 w 38"/>
                  <a:gd name="T41" fmla="*/ 56 h 60"/>
                  <a:gd name="T42" fmla="*/ 6 w 38"/>
                  <a:gd name="T43" fmla="*/ 50 h 60"/>
                  <a:gd name="T44" fmla="*/ 2 w 38"/>
                  <a:gd name="T45" fmla="*/ 40 h 60"/>
                  <a:gd name="T46" fmla="*/ 0 w 38"/>
                  <a:gd name="T47" fmla="*/ 30 h 60"/>
                  <a:gd name="T48" fmla="*/ 8 w 38"/>
                  <a:gd name="T49" fmla="*/ 30 h 60"/>
                  <a:gd name="T50" fmla="*/ 10 w 38"/>
                  <a:gd name="T51" fmla="*/ 42 h 60"/>
                  <a:gd name="T52" fmla="*/ 12 w 38"/>
                  <a:gd name="T53" fmla="*/ 50 h 60"/>
                  <a:gd name="T54" fmla="*/ 14 w 38"/>
                  <a:gd name="T55" fmla="*/ 54 h 60"/>
                  <a:gd name="T56" fmla="*/ 16 w 38"/>
                  <a:gd name="T57" fmla="*/ 56 h 60"/>
                  <a:gd name="T58" fmla="*/ 18 w 38"/>
                  <a:gd name="T59" fmla="*/ 56 h 60"/>
                  <a:gd name="T60" fmla="*/ 20 w 38"/>
                  <a:gd name="T61" fmla="*/ 56 h 60"/>
                  <a:gd name="T62" fmla="*/ 24 w 38"/>
                  <a:gd name="T63" fmla="*/ 54 h 60"/>
                  <a:gd name="T64" fmla="*/ 26 w 38"/>
                  <a:gd name="T65" fmla="*/ 52 h 60"/>
                  <a:gd name="T66" fmla="*/ 26 w 38"/>
                  <a:gd name="T67" fmla="*/ 48 h 60"/>
                  <a:gd name="T68" fmla="*/ 28 w 38"/>
                  <a:gd name="T69" fmla="*/ 38 h 60"/>
                  <a:gd name="T70" fmla="*/ 28 w 38"/>
                  <a:gd name="T71" fmla="*/ 28 h 60"/>
                  <a:gd name="T72" fmla="*/ 28 w 38"/>
                  <a:gd name="T73" fmla="*/ 18 h 60"/>
                  <a:gd name="T74" fmla="*/ 26 w 38"/>
                  <a:gd name="T75" fmla="*/ 10 h 60"/>
                  <a:gd name="T76" fmla="*/ 26 w 38"/>
                  <a:gd name="T77" fmla="*/ 6 h 60"/>
                  <a:gd name="T78" fmla="*/ 22 w 38"/>
                  <a:gd name="T79" fmla="*/ 4 h 60"/>
                  <a:gd name="T80" fmla="*/ 22 w 38"/>
                  <a:gd name="T81" fmla="*/ 2 h 60"/>
                  <a:gd name="T82" fmla="*/ 18 w 38"/>
                  <a:gd name="T83" fmla="*/ 2 h 60"/>
                  <a:gd name="T84" fmla="*/ 16 w 38"/>
                  <a:gd name="T85" fmla="*/ 2 h 60"/>
                  <a:gd name="T86" fmla="*/ 14 w 38"/>
                  <a:gd name="T87" fmla="*/ 4 h 60"/>
                  <a:gd name="T88" fmla="*/ 12 w 38"/>
                  <a:gd name="T89" fmla="*/ 10 h 60"/>
                  <a:gd name="T90" fmla="*/ 10 w 38"/>
                  <a:gd name="T91" fmla="*/ 16 h 60"/>
                  <a:gd name="T92" fmla="*/ 10 w 38"/>
                  <a:gd name="T93" fmla="*/ 24 h 60"/>
                  <a:gd name="T94" fmla="*/ 8 w 38"/>
                  <a:gd name="T95" fmla="*/ 30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8"/>
                  <a:gd name="T145" fmla="*/ 0 h 60"/>
                  <a:gd name="T146" fmla="*/ 38 w 38"/>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8" h="60">
                    <a:moveTo>
                      <a:pt x="0" y="30"/>
                    </a:moveTo>
                    <a:lnTo>
                      <a:pt x="2" y="20"/>
                    </a:lnTo>
                    <a:lnTo>
                      <a:pt x="4" y="12"/>
                    </a:lnTo>
                    <a:lnTo>
                      <a:pt x="6" y="6"/>
                    </a:lnTo>
                    <a:lnTo>
                      <a:pt x="12" y="2"/>
                    </a:lnTo>
                    <a:lnTo>
                      <a:pt x="14" y="0"/>
                    </a:lnTo>
                    <a:lnTo>
                      <a:pt x="18" y="0"/>
                    </a:lnTo>
                    <a:lnTo>
                      <a:pt x="24" y="0"/>
                    </a:lnTo>
                    <a:lnTo>
                      <a:pt x="26" y="2"/>
                    </a:lnTo>
                    <a:lnTo>
                      <a:pt x="30" y="6"/>
                    </a:lnTo>
                    <a:lnTo>
                      <a:pt x="34" y="12"/>
                    </a:lnTo>
                    <a:lnTo>
                      <a:pt x="36" y="20"/>
                    </a:lnTo>
                    <a:lnTo>
                      <a:pt x="38" y="30"/>
                    </a:lnTo>
                    <a:lnTo>
                      <a:pt x="36" y="38"/>
                    </a:lnTo>
                    <a:lnTo>
                      <a:pt x="34" y="46"/>
                    </a:lnTo>
                    <a:lnTo>
                      <a:pt x="30" y="52"/>
                    </a:lnTo>
                    <a:lnTo>
                      <a:pt x="26" y="56"/>
                    </a:lnTo>
                    <a:lnTo>
                      <a:pt x="22" y="58"/>
                    </a:lnTo>
                    <a:lnTo>
                      <a:pt x="18" y="60"/>
                    </a:lnTo>
                    <a:lnTo>
                      <a:pt x="14" y="58"/>
                    </a:lnTo>
                    <a:lnTo>
                      <a:pt x="8" y="56"/>
                    </a:lnTo>
                    <a:lnTo>
                      <a:pt x="6" y="50"/>
                    </a:lnTo>
                    <a:lnTo>
                      <a:pt x="2" y="40"/>
                    </a:lnTo>
                    <a:lnTo>
                      <a:pt x="0" y="30"/>
                    </a:lnTo>
                    <a:close/>
                    <a:moveTo>
                      <a:pt x="8" y="30"/>
                    </a:moveTo>
                    <a:lnTo>
                      <a:pt x="10" y="42"/>
                    </a:lnTo>
                    <a:lnTo>
                      <a:pt x="12" y="50"/>
                    </a:lnTo>
                    <a:lnTo>
                      <a:pt x="14" y="54"/>
                    </a:lnTo>
                    <a:lnTo>
                      <a:pt x="16" y="56"/>
                    </a:lnTo>
                    <a:lnTo>
                      <a:pt x="18" y="56"/>
                    </a:lnTo>
                    <a:lnTo>
                      <a:pt x="20" y="56"/>
                    </a:lnTo>
                    <a:lnTo>
                      <a:pt x="24" y="54"/>
                    </a:lnTo>
                    <a:lnTo>
                      <a:pt x="26" y="52"/>
                    </a:lnTo>
                    <a:lnTo>
                      <a:pt x="26" y="48"/>
                    </a:lnTo>
                    <a:lnTo>
                      <a:pt x="28" y="38"/>
                    </a:lnTo>
                    <a:lnTo>
                      <a:pt x="28" y="28"/>
                    </a:lnTo>
                    <a:lnTo>
                      <a:pt x="28" y="18"/>
                    </a:lnTo>
                    <a:lnTo>
                      <a:pt x="26" y="10"/>
                    </a:lnTo>
                    <a:lnTo>
                      <a:pt x="26" y="6"/>
                    </a:lnTo>
                    <a:lnTo>
                      <a:pt x="22" y="4"/>
                    </a:lnTo>
                    <a:lnTo>
                      <a:pt x="22" y="2"/>
                    </a:lnTo>
                    <a:lnTo>
                      <a:pt x="18" y="2"/>
                    </a:lnTo>
                    <a:lnTo>
                      <a:pt x="16" y="2"/>
                    </a:lnTo>
                    <a:lnTo>
                      <a:pt x="14" y="4"/>
                    </a:lnTo>
                    <a:lnTo>
                      <a:pt x="12" y="10"/>
                    </a:lnTo>
                    <a:lnTo>
                      <a:pt x="10" y="16"/>
                    </a:lnTo>
                    <a:lnTo>
                      <a:pt x="10" y="24"/>
                    </a:lnTo>
                    <a:lnTo>
                      <a:pt x="8" y="30"/>
                    </a:lnTo>
                    <a:close/>
                  </a:path>
                </a:pathLst>
              </a:custGeom>
              <a:solidFill>
                <a:srgbClr val="000000"/>
              </a:solidFill>
              <a:ln w="0">
                <a:solidFill>
                  <a:srgbClr val="000000"/>
                </a:solidFill>
                <a:round/>
                <a:headEnd/>
                <a:tailEnd/>
              </a:ln>
            </p:spPr>
            <p:txBody>
              <a:bodyPr/>
              <a:lstStyle/>
              <a:p>
                <a:endParaRPr lang="en-CA"/>
              </a:p>
            </p:txBody>
          </p:sp>
        </p:grpSp>
        <p:sp>
          <p:nvSpPr>
            <p:cNvPr id="15379" name="Rectangle 481"/>
            <p:cNvSpPr>
              <a:spLocks noChangeArrowheads="1"/>
            </p:cNvSpPr>
            <p:nvPr/>
          </p:nvSpPr>
          <p:spPr bwMode="auto">
            <a:xfrm>
              <a:off x="4200" y="2880"/>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380" name="Rectangle 482"/>
            <p:cNvSpPr>
              <a:spLocks noChangeArrowheads="1"/>
            </p:cNvSpPr>
            <p:nvPr/>
          </p:nvSpPr>
          <p:spPr bwMode="auto">
            <a:xfrm>
              <a:off x="1552" y="2984"/>
              <a:ext cx="2650" cy="4"/>
            </a:xfrm>
            <a:prstGeom prst="rect">
              <a:avLst/>
            </a:prstGeom>
            <a:solidFill>
              <a:srgbClr val="000000"/>
            </a:solidFill>
            <a:ln w="0">
              <a:solidFill>
                <a:srgbClr val="000000"/>
              </a:solidFill>
              <a:miter lim="800000"/>
              <a:headEnd/>
              <a:tailEnd/>
            </a:ln>
          </p:spPr>
          <p:txBody>
            <a:bodyPr/>
            <a:lstStyle/>
            <a:p>
              <a:endParaRPr lang="en-US"/>
            </a:p>
          </p:txBody>
        </p:sp>
      </p:grpSp>
      <p:graphicFrame>
        <p:nvGraphicFramePr>
          <p:cNvPr id="15362" name="Object 483"/>
          <p:cNvGraphicFramePr>
            <a:graphicFrameLocks noChangeAspect="1"/>
          </p:cNvGraphicFramePr>
          <p:nvPr>
            <p:ph idx="1"/>
          </p:nvPr>
        </p:nvGraphicFramePr>
        <p:xfrm>
          <a:off x="0" y="4572000"/>
          <a:ext cx="1828800" cy="1058863"/>
        </p:xfrm>
        <a:graphic>
          <a:graphicData uri="http://schemas.openxmlformats.org/presentationml/2006/ole">
            <p:oleObj spid="_x0000_s140290" name="Equation" r:id="rId4" imgW="723600" imgH="419040" progId="Equation.3">
              <p:embed/>
            </p:oleObj>
          </a:graphicData>
        </a:graphic>
      </p:graphicFrame>
      <p:sp>
        <p:nvSpPr>
          <p:cNvPr id="15372" name="Rectangle 485"/>
          <p:cNvSpPr>
            <a:spLocks noChangeArrowheads="1"/>
          </p:cNvSpPr>
          <p:nvPr/>
        </p:nvSpPr>
        <p:spPr bwMode="auto">
          <a:xfrm>
            <a:off x="228600" y="1981200"/>
            <a:ext cx="1676400" cy="609600"/>
          </a:xfrm>
          <a:prstGeom prst="rect">
            <a:avLst/>
          </a:prstGeom>
          <a:noFill/>
          <a:ln w="9525">
            <a:noFill/>
            <a:miter lim="800000"/>
            <a:headEnd/>
            <a:tailEnd/>
          </a:ln>
        </p:spPr>
        <p:txBody>
          <a:bodyPr/>
          <a:lstStyle/>
          <a:p>
            <a:pPr marL="342900" indent="-342900">
              <a:lnSpc>
                <a:spcPct val="90000"/>
              </a:lnSpc>
              <a:spcBef>
                <a:spcPct val="20000"/>
              </a:spcBef>
            </a:pPr>
            <a:r>
              <a:rPr lang="en-US" sz="2800" b="1">
                <a:latin typeface="Comic Sans MS" pitchFamily="66" charset="0"/>
              </a:rPr>
              <a:t>Counts</a:t>
            </a:r>
            <a:endParaRPr lang="en-US" sz="2800">
              <a:latin typeface="Comic Sans MS" pitchFamily="66" charset="0"/>
            </a:endParaRPr>
          </a:p>
        </p:txBody>
      </p:sp>
      <p:sp>
        <p:nvSpPr>
          <p:cNvPr id="15373" name="Rectangle 486"/>
          <p:cNvSpPr>
            <a:spLocks noChangeArrowheads="1"/>
          </p:cNvSpPr>
          <p:nvPr/>
        </p:nvSpPr>
        <p:spPr bwMode="auto">
          <a:xfrm>
            <a:off x="304800" y="3733800"/>
            <a:ext cx="1676400" cy="609600"/>
          </a:xfrm>
          <a:prstGeom prst="rect">
            <a:avLst/>
          </a:prstGeom>
          <a:noFill/>
          <a:ln w="9525">
            <a:noFill/>
            <a:miter lim="800000"/>
            <a:headEnd/>
            <a:tailEnd/>
          </a:ln>
        </p:spPr>
        <p:txBody>
          <a:bodyPr/>
          <a:lstStyle/>
          <a:p>
            <a:pPr marL="342900" indent="-342900">
              <a:lnSpc>
                <a:spcPct val="90000"/>
              </a:lnSpc>
              <a:spcBef>
                <a:spcPct val="20000"/>
              </a:spcBef>
            </a:pPr>
            <a:r>
              <a:rPr lang="en-US" sz="2800" b="1">
                <a:latin typeface="Comic Sans MS" pitchFamily="66" charset="0"/>
              </a:rPr>
              <a:t>Prob.</a:t>
            </a:r>
            <a:endParaRPr lang="en-US" sz="2800">
              <a:latin typeface="Comic Sans MS" pitchFamily="66" charset="0"/>
            </a:endParaRPr>
          </a:p>
        </p:txBody>
      </p:sp>
      <p:sp>
        <p:nvSpPr>
          <p:cNvPr id="15374" name="Text Box 487"/>
          <p:cNvSpPr txBox="1">
            <a:spLocks noChangeArrowheads="1"/>
          </p:cNvSpPr>
          <p:nvPr/>
        </p:nvSpPr>
        <p:spPr bwMode="auto">
          <a:xfrm>
            <a:off x="8670925" y="4537075"/>
            <a:ext cx="488950" cy="457200"/>
          </a:xfrm>
          <a:prstGeom prst="rect">
            <a:avLst/>
          </a:prstGeom>
          <a:noFill/>
          <a:ln w="9525">
            <a:noFill/>
            <a:miter lim="800000"/>
            <a:headEnd/>
            <a:tailEnd/>
          </a:ln>
        </p:spPr>
        <p:txBody>
          <a:bodyPr wrap="none">
            <a:spAutoFit/>
          </a:bodyPr>
          <a:lstStyle/>
          <a:p>
            <a:r>
              <a:rPr lang="en-US" sz="2400" b="1">
                <a:solidFill>
                  <a:schemeClr val="accent2"/>
                </a:solidFill>
              </a:rPr>
              <a:t>1?</a:t>
            </a:r>
          </a:p>
        </p:txBody>
      </p:sp>
      <p:sp>
        <p:nvSpPr>
          <p:cNvPr id="15375" name="Line 488"/>
          <p:cNvSpPr>
            <a:spLocks noChangeShapeType="1"/>
          </p:cNvSpPr>
          <p:nvPr/>
        </p:nvSpPr>
        <p:spPr bwMode="auto">
          <a:xfrm>
            <a:off x="1295400" y="3200400"/>
            <a:ext cx="609600" cy="0"/>
          </a:xfrm>
          <a:prstGeom prst="line">
            <a:avLst/>
          </a:prstGeom>
          <a:noFill/>
          <a:ln w="57150">
            <a:solidFill>
              <a:schemeClr val="accent2"/>
            </a:solidFill>
            <a:round/>
            <a:headEnd/>
            <a:tailEnd type="triangle" w="med" len="med"/>
          </a:ln>
        </p:spPr>
        <p:txBody>
          <a:bodyPr/>
          <a:lstStyle/>
          <a:p>
            <a:endParaRPr lang="en-CA"/>
          </a:p>
        </p:txBody>
      </p:sp>
      <p:sp>
        <p:nvSpPr>
          <p:cNvPr id="15376" name="Line 489"/>
          <p:cNvSpPr>
            <a:spLocks noChangeShapeType="1"/>
          </p:cNvSpPr>
          <p:nvPr/>
        </p:nvSpPr>
        <p:spPr bwMode="auto">
          <a:xfrm>
            <a:off x="1219200" y="5715000"/>
            <a:ext cx="609600" cy="0"/>
          </a:xfrm>
          <a:prstGeom prst="line">
            <a:avLst/>
          </a:prstGeom>
          <a:noFill/>
          <a:ln w="57150">
            <a:solidFill>
              <a:schemeClr val="accent2"/>
            </a:solidFill>
            <a:round/>
            <a:headEnd/>
            <a:tailEnd type="triangle" w="med" len="med"/>
          </a:ln>
        </p:spPr>
        <p:txBody>
          <a:bodyPr/>
          <a:lstStyle/>
          <a:p>
            <a:endParaRPr lang="en-CA"/>
          </a:p>
        </p:txBody>
      </p:sp>
      <p:graphicFrame>
        <p:nvGraphicFramePr>
          <p:cNvPr id="15363" name="Object 490"/>
          <p:cNvGraphicFramePr>
            <a:graphicFrameLocks noChangeAspect="1"/>
          </p:cNvGraphicFramePr>
          <p:nvPr/>
        </p:nvGraphicFramePr>
        <p:xfrm>
          <a:off x="2133600" y="990600"/>
          <a:ext cx="482600" cy="331788"/>
        </p:xfrm>
        <a:graphic>
          <a:graphicData uri="http://schemas.openxmlformats.org/presentationml/2006/ole">
            <p:oleObj spid="_x0000_s140291" name="Equation" r:id="rId5" imgW="203040" imgH="139680" progId="Equation.3">
              <p:embed/>
            </p:oleObj>
          </a:graphicData>
        </a:graphic>
      </p:graphicFrame>
      <p:graphicFrame>
        <p:nvGraphicFramePr>
          <p:cNvPr id="15364" name="Object 491"/>
          <p:cNvGraphicFramePr>
            <a:graphicFrameLocks noChangeAspect="1"/>
          </p:cNvGraphicFramePr>
          <p:nvPr/>
        </p:nvGraphicFramePr>
        <p:xfrm>
          <a:off x="990600" y="1676400"/>
          <a:ext cx="842963" cy="357188"/>
        </p:xfrm>
        <a:graphic>
          <a:graphicData uri="http://schemas.openxmlformats.org/presentationml/2006/ole">
            <p:oleObj spid="_x0000_s140292" name="Equation" r:id="rId6" imgW="330120" imgH="139680" progId="Equation.3">
              <p:embed/>
            </p:oleObj>
          </a:graphicData>
        </a:graphic>
      </p:graphicFrame>
    </p:spTree>
  </p:cSld>
  <p:clrMapOvr>
    <a:masterClrMapping/>
  </p:clrMapOvr>
  <p:timing>
    <p:tnLst>
      <p:par>
        <p:cTn id="1" dur="indefinite" restart="never" nodeType="tmRoot"/>
      </p:par>
    </p:tn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95" name="Date Placeholder 3"/>
          <p:cNvSpPr>
            <a:spLocks noGrp="1"/>
          </p:cNvSpPr>
          <p:nvPr>
            <p:ph type="dt" sz="quarter" idx="10"/>
          </p:nvPr>
        </p:nvSpPr>
        <p:spPr>
          <a:noFill/>
        </p:spPr>
        <p:txBody>
          <a:bodyPr/>
          <a:lstStyle/>
          <a:p>
            <a:fld id="{98E22698-DB8D-4614-97E1-E5BE66246401}" type="datetime1">
              <a:rPr lang="en-US" smtClean="0"/>
              <a:pPr/>
              <a:t>1/21/2013</a:t>
            </a:fld>
            <a:endParaRPr lang="en-US"/>
          </a:p>
        </p:txBody>
      </p:sp>
      <p:sp>
        <p:nvSpPr>
          <p:cNvPr id="16396" name="Footer Placeholder 4"/>
          <p:cNvSpPr>
            <a:spLocks noGrp="1"/>
          </p:cNvSpPr>
          <p:nvPr>
            <p:ph type="ftr" sz="quarter" idx="11"/>
          </p:nvPr>
        </p:nvSpPr>
        <p:spPr>
          <a:noFill/>
        </p:spPr>
        <p:txBody>
          <a:bodyPr/>
          <a:lstStyle/>
          <a:p>
            <a:r>
              <a:rPr lang="en-US" smtClean="0"/>
              <a:t>CPSC503 Winter 2012</a:t>
            </a:r>
            <a:endParaRPr lang="en-US"/>
          </a:p>
        </p:txBody>
      </p:sp>
      <p:sp>
        <p:nvSpPr>
          <p:cNvPr id="16397" name="Slide Number Placeholder 5"/>
          <p:cNvSpPr>
            <a:spLocks noGrp="1"/>
          </p:cNvSpPr>
          <p:nvPr>
            <p:ph type="sldNum" sz="quarter" idx="12"/>
          </p:nvPr>
        </p:nvSpPr>
        <p:spPr>
          <a:noFill/>
        </p:spPr>
        <p:txBody>
          <a:bodyPr/>
          <a:lstStyle/>
          <a:p>
            <a:fld id="{A094B883-6F69-418F-B383-8312E7847249}" type="slidenum">
              <a:rPr lang="en-US" smtClean="0"/>
              <a:pPr/>
              <a:t>32</a:t>
            </a:fld>
            <a:endParaRPr lang="en-US" smtClean="0"/>
          </a:p>
        </p:txBody>
      </p:sp>
      <p:sp>
        <p:nvSpPr>
          <p:cNvPr id="16398" name="Rectangle 2"/>
          <p:cNvSpPr>
            <a:spLocks noGrp="1" noChangeArrowheads="1"/>
          </p:cNvSpPr>
          <p:nvPr>
            <p:ph type="title"/>
          </p:nvPr>
        </p:nvSpPr>
        <p:spPr>
          <a:xfrm>
            <a:off x="838200" y="0"/>
            <a:ext cx="7772400" cy="1143000"/>
          </a:xfrm>
        </p:spPr>
        <p:txBody>
          <a:bodyPr/>
          <a:lstStyle/>
          <a:p>
            <a:pPr eaLnBrk="1" hangingPunct="1"/>
            <a:r>
              <a:rPr lang="en-US" smtClean="0"/>
              <a:t>Some Observations</a:t>
            </a:r>
          </a:p>
        </p:txBody>
      </p:sp>
      <p:sp>
        <p:nvSpPr>
          <p:cNvPr id="16399" name="Rectangle 3"/>
          <p:cNvSpPr>
            <a:spLocks noGrp="1" noChangeArrowheads="1"/>
          </p:cNvSpPr>
          <p:nvPr>
            <p:ph type="body" idx="1"/>
          </p:nvPr>
        </p:nvSpPr>
        <p:spPr>
          <a:xfrm>
            <a:off x="304800" y="3429000"/>
            <a:ext cx="7772400" cy="3276600"/>
          </a:xfrm>
        </p:spPr>
        <p:txBody>
          <a:bodyPr/>
          <a:lstStyle/>
          <a:p>
            <a:pPr eaLnBrk="1" hangingPunct="1"/>
            <a:r>
              <a:rPr lang="en-US" smtClean="0"/>
              <a:t>What’s being captured here?</a:t>
            </a:r>
          </a:p>
          <a:p>
            <a:pPr lvl="1" eaLnBrk="1" hangingPunct="1"/>
            <a:r>
              <a:rPr lang="en-US" smtClean="0"/>
              <a:t>P(want|I) = .32</a:t>
            </a:r>
          </a:p>
          <a:p>
            <a:pPr lvl="1" eaLnBrk="1" hangingPunct="1"/>
            <a:r>
              <a:rPr lang="en-US" smtClean="0"/>
              <a:t>P(to|want) = .65</a:t>
            </a:r>
          </a:p>
          <a:p>
            <a:pPr lvl="1" eaLnBrk="1" hangingPunct="1"/>
            <a:r>
              <a:rPr lang="en-US" smtClean="0"/>
              <a:t>P(eat|to) = .26</a:t>
            </a:r>
          </a:p>
          <a:p>
            <a:pPr lvl="1" eaLnBrk="1" hangingPunct="1"/>
            <a:r>
              <a:rPr lang="en-US" smtClean="0"/>
              <a:t>P(food|Chinese) = .56</a:t>
            </a:r>
          </a:p>
          <a:p>
            <a:pPr lvl="1" eaLnBrk="1" hangingPunct="1"/>
            <a:r>
              <a:rPr lang="en-US" smtClean="0"/>
              <a:t>P(lunch|eat) = .055</a:t>
            </a:r>
          </a:p>
          <a:p>
            <a:pPr lvl="1" eaLnBrk="1" hangingPunct="1"/>
            <a:endParaRPr lang="en-US" smtClean="0"/>
          </a:p>
        </p:txBody>
      </p:sp>
      <p:grpSp>
        <p:nvGrpSpPr>
          <p:cNvPr id="2" name="Group 9"/>
          <p:cNvGrpSpPr>
            <a:grpSpLocks noChangeAspect="1"/>
          </p:cNvGrpSpPr>
          <p:nvPr/>
        </p:nvGrpSpPr>
        <p:grpSpPr bwMode="auto">
          <a:xfrm>
            <a:off x="1447800" y="1143000"/>
            <a:ext cx="6553200" cy="2217738"/>
            <a:chOff x="173" y="1238"/>
            <a:chExt cx="5126" cy="1734"/>
          </a:xfrm>
        </p:grpSpPr>
        <p:sp>
          <p:nvSpPr>
            <p:cNvPr id="16406" name="AutoShape 10"/>
            <p:cNvSpPr>
              <a:spLocks noChangeAspect="1" noChangeArrowheads="1" noTextEdit="1"/>
            </p:cNvSpPr>
            <p:nvPr/>
          </p:nvSpPr>
          <p:spPr bwMode="auto">
            <a:xfrm>
              <a:off x="173" y="1238"/>
              <a:ext cx="5126" cy="1734"/>
            </a:xfrm>
            <a:prstGeom prst="rect">
              <a:avLst/>
            </a:prstGeom>
            <a:noFill/>
            <a:ln w="9525">
              <a:noFill/>
              <a:miter lim="800000"/>
              <a:headEnd/>
              <a:tailEnd/>
            </a:ln>
          </p:spPr>
          <p:txBody>
            <a:bodyPr/>
            <a:lstStyle/>
            <a:p>
              <a:endParaRPr lang="en-CA"/>
            </a:p>
          </p:txBody>
        </p:sp>
        <p:grpSp>
          <p:nvGrpSpPr>
            <p:cNvPr id="3" name="Group 11"/>
            <p:cNvGrpSpPr>
              <a:grpSpLocks/>
            </p:cNvGrpSpPr>
            <p:nvPr/>
          </p:nvGrpSpPr>
          <p:grpSpPr bwMode="auto">
            <a:xfrm>
              <a:off x="173" y="1238"/>
              <a:ext cx="5126" cy="1734"/>
              <a:chOff x="173" y="1238"/>
              <a:chExt cx="5126" cy="1734"/>
            </a:xfrm>
          </p:grpSpPr>
          <p:sp>
            <p:nvSpPr>
              <p:cNvPr id="16480" name="Rectangle 12"/>
              <p:cNvSpPr>
                <a:spLocks noChangeArrowheads="1"/>
              </p:cNvSpPr>
              <p:nvPr/>
            </p:nvSpPr>
            <p:spPr bwMode="auto">
              <a:xfrm>
                <a:off x="173" y="1238"/>
                <a:ext cx="5126" cy="1734"/>
              </a:xfrm>
              <a:prstGeom prst="rect">
                <a:avLst/>
              </a:prstGeom>
              <a:noFill/>
              <a:ln w="0">
                <a:solidFill>
                  <a:srgbClr val="000000"/>
                </a:solidFill>
                <a:miter lim="800000"/>
                <a:headEnd/>
                <a:tailEnd/>
              </a:ln>
            </p:spPr>
            <p:txBody>
              <a:bodyPr/>
              <a:lstStyle/>
              <a:p>
                <a:endParaRPr lang="en-US"/>
              </a:p>
            </p:txBody>
          </p:sp>
          <p:sp>
            <p:nvSpPr>
              <p:cNvPr id="16481" name="Rectangle 13"/>
              <p:cNvSpPr>
                <a:spLocks noChangeArrowheads="1"/>
              </p:cNvSpPr>
              <p:nvPr/>
            </p:nvSpPr>
            <p:spPr bwMode="auto">
              <a:xfrm>
                <a:off x="188" y="1246"/>
                <a:ext cx="5084" cy="7"/>
              </a:xfrm>
              <a:prstGeom prst="rect">
                <a:avLst/>
              </a:prstGeom>
              <a:solidFill>
                <a:srgbClr val="000000"/>
              </a:solidFill>
              <a:ln w="0">
                <a:solidFill>
                  <a:srgbClr val="000000"/>
                </a:solidFill>
                <a:miter lim="800000"/>
                <a:headEnd/>
                <a:tailEnd/>
              </a:ln>
            </p:spPr>
            <p:txBody>
              <a:bodyPr/>
              <a:lstStyle/>
              <a:p>
                <a:endParaRPr lang="en-US"/>
              </a:p>
            </p:txBody>
          </p:sp>
          <p:sp>
            <p:nvSpPr>
              <p:cNvPr id="16482" name="Rectangle 14"/>
              <p:cNvSpPr>
                <a:spLocks noChangeArrowheads="1"/>
              </p:cNvSpPr>
              <p:nvPr/>
            </p:nvSpPr>
            <p:spPr bwMode="auto">
              <a:xfrm>
                <a:off x="188" y="126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6483" name="Rectangle 15"/>
              <p:cNvSpPr>
                <a:spLocks noChangeArrowheads="1"/>
              </p:cNvSpPr>
              <p:nvPr/>
            </p:nvSpPr>
            <p:spPr bwMode="auto">
              <a:xfrm>
                <a:off x="833" y="126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6484" name="Rectangle 16"/>
              <p:cNvSpPr>
                <a:spLocks noChangeArrowheads="1"/>
              </p:cNvSpPr>
              <p:nvPr/>
            </p:nvSpPr>
            <p:spPr bwMode="auto">
              <a:xfrm>
                <a:off x="864" y="1261"/>
                <a:ext cx="7" cy="207"/>
              </a:xfrm>
              <a:prstGeom prst="rect">
                <a:avLst/>
              </a:prstGeom>
              <a:solidFill>
                <a:srgbClr val="000000"/>
              </a:solidFill>
              <a:ln w="0">
                <a:solidFill>
                  <a:srgbClr val="000000"/>
                </a:solidFill>
                <a:miter lim="800000"/>
                <a:headEnd/>
                <a:tailEnd/>
              </a:ln>
            </p:spPr>
            <p:txBody>
              <a:bodyPr/>
              <a:lstStyle/>
              <a:p>
                <a:endParaRPr lang="en-US"/>
              </a:p>
            </p:txBody>
          </p:sp>
          <p:sp>
            <p:nvSpPr>
              <p:cNvPr id="16485" name="Freeform 17"/>
              <p:cNvSpPr>
                <a:spLocks/>
              </p:cNvSpPr>
              <p:nvPr/>
            </p:nvSpPr>
            <p:spPr bwMode="auto">
              <a:xfrm>
                <a:off x="1048" y="1288"/>
                <a:ext cx="46" cy="115"/>
              </a:xfrm>
              <a:custGeom>
                <a:avLst/>
                <a:gdLst>
                  <a:gd name="T0" fmla="*/ 46 w 46"/>
                  <a:gd name="T1" fmla="*/ 111 h 115"/>
                  <a:gd name="T2" fmla="*/ 46 w 46"/>
                  <a:gd name="T3" fmla="*/ 115 h 115"/>
                  <a:gd name="T4" fmla="*/ 0 w 46"/>
                  <a:gd name="T5" fmla="*/ 115 h 115"/>
                  <a:gd name="T6" fmla="*/ 0 w 46"/>
                  <a:gd name="T7" fmla="*/ 111 h 115"/>
                  <a:gd name="T8" fmla="*/ 4 w 46"/>
                  <a:gd name="T9" fmla="*/ 111 h 115"/>
                  <a:gd name="T10" fmla="*/ 7 w 46"/>
                  <a:gd name="T11" fmla="*/ 111 h 115"/>
                  <a:gd name="T12" fmla="*/ 11 w 46"/>
                  <a:gd name="T13" fmla="*/ 107 h 115"/>
                  <a:gd name="T14" fmla="*/ 15 w 46"/>
                  <a:gd name="T15" fmla="*/ 103 h 115"/>
                  <a:gd name="T16" fmla="*/ 15 w 46"/>
                  <a:gd name="T17" fmla="*/ 96 h 115"/>
                  <a:gd name="T18" fmla="*/ 15 w 46"/>
                  <a:gd name="T19" fmla="*/ 19 h 115"/>
                  <a:gd name="T20" fmla="*/ 15 w 46"/>
                  <a:gd name="T21" fmla="*/ 11 h 115"/>
                  <a:gd name="T22" fmla="*/ 15 w 46"/>
                  <a:gd name="T23" fmla="*/ 8 h 115"/>
                  <a:gd name="T24" fmla="*/ 11 w 46"/>
                  <a:gd name="T25" fmla="*/ 8 h 115"/>
                  <a:gd name="T26" fmla="*/ 11 w 46"/>
                  <a:gd name="T27" fmla="*/ 4 h 115"/>
                  <a:gd name="T28" fmla="*/ 7 w 46"/>
                  <a:gd name="T29" fmla="*/ 4 h 115"/>
                  <a:gd name="T30" fmla="*/ 4 w 46"/>
                  <a:gd name="T31" fmla="*/ 4 h 115"/>
                  <a:gd name="T32" fmla="*/ 0 w 46"/>
                  <a:gd name="T33" fmla="*/ 4 h 115"/>
                  <a:gd name="T34" fmla="*/ 0 w 46"/>
                  <a:gd name="T35" fmla="*/ 0 h 115"/>
                  <a:gd name="T36" fmla="*/ 46 w 46"/>
                  <a:gd name="T37" fmla="*/ 0 h 115"/>
                  <a:gd name="T38" fmla="*/ 46 w 46"/>
                  <a:gd name="T39" fmla="*/ 4 h 115"/>
                  <a:gd name="T40" fmla="*/ 42 w 46"/>
                  <a:gd name="T41" fmla="*/ 4 h 115"/>
                  <a:gd name="T42" fmla="*/ 38 w 46"/>
                  <a:gd name="T43" fmla="*/ 4 h 115"/>
                  <a:gd name="T44" fmla="*/ 34 w 46"/>
                  <a:gd name="T45" fmla="*/ 8 h 115"/>
                  <a:gd name="T46" fmla="*/ 30 w 46"/>
                  <a:gd name="T47" fmla="*/ 11 h 115"/>
                  <a:gd name="T48" fmla="*/ 30 w 46"/>
                  <a:gd name="T49" fmla="*/ 19 h 115"/>
                  <a:gd name="T50" fmla="*/ 30 w 46"/>
                  <a:gd name="T51" fmla="*/ 96 h 115"/>
                  <a:gd name="T52" fmla="*/ 30 w 46"/>
                  <a:gd name="T53" fmla="*/ 100 h 115"/>
                  <a:gd name="T54" fmla="*/ 30 w 46"/>
                  <a:gd name="T55" fmla="*/ 107 h 115"/>
                  <a:gd name="T56" fmla="*/ 34 w 46"/>
                  <a:gd name="T57" fmla="*/ 107 h 115"/>
                  <a:gd name="T58" fmla="*/ 34 w 46"/>
                  <a:gd name="T59" fmla="*/ 111 h 115"/>
                  <a:gd name="T60" fmla="*/ 38 w 46"/>
                  <a:gd name="T61" fmla="*/ 111 h 115"/>
                  <a:gd name="T62" fmla="*/ 42 w 46"/>
                  <a:gd name="T63" fmla="*/ 111 h 115"/>
                  <a:gd name="T64" fmla="*/ 46 w 46"/>
                  <a:gd name="T65" fmla="*/ 111 h 11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6"/>
                  <a:gd name="T100" fmla="*/ 0 h 115"/>
                  <a:gd name="T101" fmla="*/ 46 w 46"/>
                  <a:gd name="T102" fmla="*/ 115 h 11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6" h="115">
                    <a:moveTo>
                      <a:pt x="46" y="111"/>
                    </a:moveTo>
                    <a:lnTo>
                      <a:pt x="46" y="115"/>
                    </a:lnTo>
                    <a:lnTo>
                      <a:pt x="0" y="115"/>
                    </a:lnTo>
                    <a:lnTo>
                      <a:pt x="0" y="111"/>
                    </a:lnTo>
                    <a:lnTo>
                      <a:pt x="4" y="111"/>
                    </a:lnTo>
                    <a:lnTo>
                      <a:pt x="7" y="111"/>
                    </a:lnTo>
                    <a:lnTo>
                      <a:pt x="11" y="107"/>
                    </a:lnTo>
                    <a:lnTo>
                      <a:pt x="15" y="103"/>
                    </a:lnTo>
                    <a:lnTo>
                      <a:pt x="15" y="96"/>
                    </a:lnTo>
                    <a:lnTo>
                      <a:pt x="15" y="19"/>
                    </a:lnTo>
                    <a:lnTo>
                      <a:pt x="15" y="11"/>
                    </a:lnTo>
                    <a:lnTo>
                      <a:pt x="15" y="8"/>
                    </a:lnTo>
                    <a:lnTo>
                      <a:pt x="11" y="8"/>
                    </a:lnTo>
                    <a:lnTo>
                      <a:pt x="11" y="4"/>
                    </a:lnTo>
                    <a:lnTo>
                      <a:pt x="7" y="4"/>
                    </a:lnTo>
                    <a:lnTo>
                      <a:pt x="4" y="4"/>
                    </a:lnTo>
                    <a:lnTo>
                      <a:pt x="0" y="4"/>
                    </a:lnTo>
                    <a:lnTo>
                      <a:pt x="0" y="0"/>
                    </a:lnTo>
                    <a:lnTo>
                      <a:pt x="46" y="0"/>
                    </a:lnTo>
                    <a:lnTo>
                      <a:pt x="46" y="4"/>
                    </a:lnTo>
                    <a:lnTo>
                      <a:pt x="42" y="4"/>
                    </a:lnTo>
                    <a:lnTo>
                      <a:pt x="38" y="4"/>
                    </a:lnTo>
                    <a:lnTo>
                      <a:pt x="34" y="8"/>
                    </a:lnTo>
                    <a:lnTo>
                      <a:pt x="30" y="11"/>
                    </a:lnTo>
                    <a:lnTo>
                      <a:pt x="30" y="19"/>
                    </a:lnTo>
                    <a:lnTo>
                      <a:pt x="30" y="96"/>
                    </a:lnTo>
                    <a:lnTo>
                      <a:pt x="30" y="100"/>
                    </a:lnTo>
                    <a:lnTo>
                      <a:pt x="30" y="107"/>
                    </a:lnTo>
                    <a:lnTo>
                      <a:pt x="34" y="107"/>
                    </a:lnTo>
                    <a:lnTo>
                      <a:pt x="34" y="111"/>
                    </a:lnTo>
                    <a:lnTo>
                      <a:pt x="38" y="111"/>
                    </a:lnTo>
                    <a:lnTo>
                      <a:pt x="42" y="111"/>
                    </a:lnTo>
                    <a:lnTo>
                      <a:pt x="46" y="111"/>
                    </a:lnTo>
                    <a:close/>
                  </a:path>
                </a:pathLst>
              </a:custGeom>
              <a:solidFill>
                <a:srgbClr val="000000"/>
              </a:solidFill>
              <a:ln w="0">
                <a:solidFill>
                  <a:srgbClr val="000000"/>
                </a:solidFill>
                <a:round/>
                <a:headEnd/>
                <a:tailEnd/>
              </a:ln>
            </p:spPr>
            <p:txBody>
              <a:bodyPr/>
              <a:lstStyle/>
              <a:p>
                <a:endParaRPr lang="en-CA"/>
              </a:p>
            </p:txBody>
          </p:sp>
          <p:sp>
            <p:nvSpPr>
              <p:cNvPr id="16486" name="Rectangle 18"/>
              <p:cNvSpPr>
                <a:spLocks noChangeArrowheads="1"/>
              </p:cNvSpPr>
              <p:nvPr/>
            </p:nvSpPr>
            <p:spPr bwMode="auto">
              <a:xfrm>
                <a:off x="1554" y="126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6487" name="Freeform 19"/>
              <p:cNvSpPr>
                <a:spLocks/>
              </p:cNvSpPr>
              <p:nvPr/>
            </p:nvSpPr>
            <p:spPr bwMode="auto">
              <a:xfrm>
                <a:off x="1731" y="1326"/>
                <a:ext cx="119" cy="77"/>
              </a:xfrm>
              <a:custGeom>
                <a:avLst/>
                <a:gdLst>
                  <a:gd name="T0" fmla="*/ 0 w 119"/>
                  <a:gd name="T1" fmla="*/ 0 h 77"/>
                  <a:gd name="T2" fmla="*/ 30 w 119"/>
                  <a:gd name="T3" fmla="*/ 0 h 77"/>
                  <a:gd name="T4" fmla="*/ 30 w 119"/>
                  <a:gd name="T5" fmla="*/ 0 h 77"/>
                  <a:gd name="T6" fmla="*/ 27 w 119"/>
                  <a:gd name="T7" fmla="*/ 4 h 77"/>
                  <a:gd name="T8" fmla="*/ 27 w 119"/>
                  <a:gd name="T9" fmla="*/ 4 h 77"/>
                  <a:gd name="T10" fmla="*/ 23 w 119"/>
                  <a:gd name="T11" fmla="*/ 4 h 77"/>
                  <a:gd name="T12" fmla="*/ 23 w 119"/>
                  <a:gd name="T13" fmla="*/ 8 h 77"/>
                  <a:gd name="T14" fmla="*/ 23 w 119"/>
                  <a:gd name="T15" fmla="*/ 12 h 77"/>
                  <a:gd name="T16" fmla="*/ 27 w 119"/>
                  <a:gd name="T17" fmla="*/ 16 h 77"/>
                  <a:gd name="T18" fmla="*/ 42 w 119"/>
                  <a:gd name="T19" fmla="*/ 58 h 77"/>
                  <a:gd name="T20" fmla="*/ 57 w 119"/>
                  <a:gd name="T21" fmla="*/ 19 h 77"/>
                  <a:gd name="T22" fmla="*/ 53 w 119"/>
                  <a:gd name="T23" fmla="*/ 12 h 77"/>
                  <a:gd name="T24" fmla="*/ 53 w 119"/>
                  <a:gd name="T25" fmla="*/ 8 h 77"/>
                  <a:gd name="T26" fmla="*/ 50 w 119"/>
                  <a:gd name="T27" fmla="*/ 4 h 77"/>
                  <a:gd name="T28" fmla="*/ 46 w 119"/>
                  <a:gd name="T29" fmla="*/ 4 h 77"/>
                  <a:gd name="T30" fmla="*/ 42 w 119"/>
                  <a:gd name="T31" fmla="*/ 0 h 77"/>
                  <a:gd name="T32" fmla="*/ 42 w 119"/>
                  <a:gd name="T33" fmla="*/ 0 h 77"/>
                  <a:gd name="T34" fmla="*/ 76 w 119"/>
                  <a:gd name="T35" fmla="*/ 0 h 77"/>
                  <a:gd name="T36" fmla="*/ 76 w 119"/>
                  <a:gd name="T37" fmla="*/ 0 h 77"/>
                  <a:gd name="T38" fmla="*/ 73 w 119"/>
                  <a:gd name="T39" fmla="*/ 4 h 77"/>
                  <a:gd name="T40" fmla="*/ 69 w 119"/>
                  <a:gd name="T41" fmla="*/ 4 h 77"/>
                  <a:gd name="T42" fmla="*/ 69 w 119"/>
                  <a:gd name="T43" fmla="*/ 8 h 77"/>
                  <a:gd name="T44" fmla="*/ 69 w 119"/>
                  <a:gd name="T45" fmla="*/ 8 h 77"/>
                  <a:gd name="T46" fmla="*/ 69 w 119"/>
                  <a:gd name="T47" fmla="*/ 12 h 77"/>
                  <a:gd name="T48" fmla="*/ 69 w 119"/>
                  <a:gd name="T49" fmla="*/ 12 h 77"/>
                  <a:gd name="T50" fmla="*/ 88 w 119"/>
                  <a:gd name="T51" fmla="*/ 54 h 77"/>
                  <a:gd name="T52" fmla="*/ 103 w 119"/>
                  <a:gd name="T53" fmla="*/ 16 h 77"/>
                  <a:gd name="T54" fmla="*/ 107 w 119"/>
                  <a:gd name="T55" fmla="*/ 8 h 77"/>
                  <a:gd name="T56" fmla="*/ 107 w 119"/>
                  <a:gd name="T57" fmla="*/ 8 h 77"/>
                  <a:gd name="T58" fmla="*/ 107 w 119"/>
                  <a:gd name="T59" fmla="*/ 4 h 77"/>
                  <a:gd name="T60" fmla="*/ 103 w 119"/>
                  <a:gd name="T61" fmla="*/ 4 h 77"/>
                  <a:gd name="T62" fmla="*/ 103 w 119"/>
                  <a:gd name="T63" fmla="*/ 4 h 77"/>
                  <a:gd name="T64" fmla="*/ 96 w 119"/>
                  <a:gd name="T65" fmla="*/ 0 h 77"/>
                  <a:gd name="T66" fmla="*/ 96 w 119"/>
                  <a:gd name="T67" fmla="*/ 0 h 77"/>
                  <a:gd name="T68" fmla="*/ 119 w 119"/>
                  <a:gd name="T69" fmla="*/ 0 h 77"/>
                  <a:gd name="T70" fmla="*/ 119 w 119"/>
                  <a:gd name="T71" fmla="*/ 0 h 77"/>
                  <a:gd name="T72" fmla="*/ 115 w 119"/>
                  <a:gd name="T73" fmla="*/ 4 h 77"/>
                  <a:gd name="T74" fmla="*/ 111 w 119"/>
                  <a:gd name="T75" fmla="*/ 12 h 77"/>
                  <a:gd name="T76" fmla="*/ 88 w 119"/>
                  <a:gd name="T77" fmla="*/ 77 h 77"/>
                  <a:gd name="T78" fmla="*/ 84 w 119"/>
                  <a:gd name="T79" fmla="*/ 77 h 77"/>
                  <a:gd name="T80" fmla="*/ 61 w 119"/>
                  <a:gd name="T81" fmla="*/ 27 h 77"/>
                  <a:gd name="T82" fmla="*/ 38 w 119"/>
                  <a:gd name="T83" fmla="*/ 77 h 77"/>
                  <a:gd name="T84" fmla="*/ 34 w 119"/>
                  <a:gd name="T85" fmla="*/ 77 h 77"/>
                  <a:gd name="T86" fmla="*/ 11 w 119"/>
                  <a:gd name="T87" fmla="*/ 16 h 77"/>
                  <a:gd name="T88" fmla="*/ 7 w 119"/>
                  <a:gd name="T89" fmla="*/ 8 h 77"/>
                  <a:gd name="T90" fmla="*/ 7 w 119"/>
                  <a:gd name="T91" fmla="*/ 4 h 77"/>
                  <a:gd name="T92" fmla="*/ 4 w 119"/>
                  <a:gd name="T93" fmla="*/ 4 h 77"/>
                  <a:gd name="T94" fmla="*/ 0 w 119"/>
                  <a:gd name="T95" fmla="*/ 0 h 77"/>
                  <a:gd name="T96" fmla="*/ 0 w 119"/>
                  <a:gd name="T97" fmla="*/ 0 h 7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19"/>
                  <a:gd name="T148" fmla="*/ 0 h 77"/>
                  <a:gd name="T149" fmla="*/ 119 w 119"/>
                  <a:gd name="T150" fmla="*/ 77 h 7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19" h="77">
                    <a:moveTo>
                      <a:pt x="0" y="0"/>
                    </a:moveTo>
                    <a:lnTo>
                      <a:pt x="30" y="0"/>
                    </a:lnTo>
                    <a:lnTo>
                      <a:pt x="27" y="4"/>
                    </a:lnTo>
                    <a:lnTo>
                      <a:pt x="23" y="4"/>
                    </a:lnTo>
                    <a:lnTo>
                      <a:pt x="23" y="8"/>
                    </a:lnTo>
                    <a:lnTo>
                      <a:pt x="23" y="12"/>
                    </a:lnTo>
                    <a:lnTo>
                      <a:pt x="27" y="16"/>
                    </a:lnTo>
                    <a:lnTo>
                      <a:pt x="42" y="58"/>
                    </a:lnTo>
                    <a:lnTo>
                      <a:pt x="57" y="19"/>
                    </a:lnTo>
                    <a:lnTo>
                      <a:pt x="53" y="12"/>
                    </a:lnTo>
                    <a:lnTo>
                      <a:pt x="53" y="8"/>
                    </a:lnTo>
                    <a:lnTo>
                      <a:pt x="50" y="4"/>
                    </a:lnTo>
                    <a:lnTo>
                      <a:pt x="46" y="4"/>
                    </a:lnTo>
                    <a:lnTo>
                      <a:pt x="42" y="0"/>
                    </a:lnTo>
                    <a:lnTo>
                      <a:pt x="76" y="0"/>
                    </a:lnTo>
                    <a:lnTo>
                      <a:pt x="73" y="4"/>
                    </a:lnTo>
                    <a:lnTo>
                      <a:pt x="69" y="4"/>
                    </a:lnTo>
                    <a:lnTo>
                      <a:pt x="69" y="8"/>
                    </a:lnTo>
                    <a:lnTo>
                      <a:pt x="69" y="12"/>
                    </a:lnTo>
                    <a:lnTo>
                      <a:pt x="88" y="54"/>
                    </a:lnTo>
                    <a:lnTo>
                      <a:pt x="103" y="16"/>
                    </a:lnTo>
                    <a:lnTo>
                      <a:pt x="107" y="8"/>
                    </a:lnTo>
                    <a:lnTo>
                      <a:pt x="107" y="4"/>
                    </a:lnTo>
                    <a:lnTo>
                      <a:pt x="103" y="4"/>
                    </a:lnTo>
                    <a:lnTo>
                      <a:pt x="96" y="0"/>
                    </a:lnTo>
                    <a:lnTo>
                      <a:pt x="119" y="0"/>
                    </a:lnTo>
                    <a:lnTo>
                      <a:pt x="115" y="4"/>
                    </a:lnTo>
                    <a:lnTo>
                      <a:pt x="111" y="12"/>
                    </a:lnTo>
                    <a:lnTo>
                      <a:pt x="88" y="77"/>
                    </a:lnTo>
                    <a:lnTo>
                      <a:pt x="84" y="77"/>
                    </a:lnTo>
                    <a:lnTo>
                      <a:pt x="61" y="27"/>
                    </a:lnTo>
                    <a:lnTo>
                      <a:pt x="38" y="77"/>
                    </a:lnTo>
                    <a:lnTo>
                      <a:pt x="34" y="77"/>
                    </a:lnTo>
                    <a:lnTo>
                      <a:pt x="11" y="16"/>
                    </a:lnTo>
                    <a:lnTo>
                      <a:pt x="7" y="8"/>
                    </a:lnTo>
                    <a:lnTo>
                      <a:pt x="7" y="4"/>
                    </a:lnTo>
                    <a:lnTo>
                      <a:pt x="4" y="4"/>
                    </a:lnTo>
                    <a:lnTo>
                      <a:pt x="0" y="0"/>
                    </a:lnTo>
                    <a:close/>
                  </a:path>
                </a:pathLst>
              </a:custGeom>
              <a:solidFill>
                <a:srgbClr val="000000"/>
              </a:solidFill>
              <a:ln w="0">
                <a:solidFill>
                  <a:srgbClr val="000000"/>
                </a:solidFill>
                <a:round/>
                <a:headEnd/>
                <a:tailEnd/>
              </a:ln>
            </p:spPr>
            <p:txBody>
              <a:bodyPr/>
              <a:lstStyle/>
              <a:p>
                <a:endParaRPr lang="en-CA"/>
              </a:p>
            </p:txBody>
          </p:sp>
          <p:sp>
            <p:nvSpPr>
              <p:cNvPr id="16488" name="Freeform 20"/>
              <p:cNvSpPr>
                <a:spLocks noEditPoints="1"/>
              </p:cNvSpPr>
              <p:nvPr/>
            </p:nvSpPr>
            <p:spPr bwMode="auto">
              <a:xfrm>
                <a:off x="1854" y="1322"/>
                <a:ext cx="69" cy="81"/>
              </a:xfrm>
              <a:custGeom>
                <a:avLst/>
                <a:gdLst>
                  <a:gd name="T0" fmla="*/ 34 w 69"/>
                  <a:gd name="T1" fmla="*/ 73 h 81"/>
                  <a:gd name="T2" fmla="*/ 26 w 69"/>
                  <a:gd name="T3" fmla="*/ 77 h 81"/>
                  <a:gd name="T4" fmla="*/ 19 w 69"/>
                  <a:gd name="T5" fmla="*/ 81 h 81"/>
                  <a:gd name="T6" fmla="*/ 3 w 69"/>
                  <a:gd name="T7" fmla="*/ 77 h 81"/>
                  <a:gd name="T8" fmla="*/ 0 w 69"/>
                  <a:gd name="T9" fmla="*/ 62 h 81"/>
                  <a:gd name="T10" fmla="*/ 3 w 69"/>
                  <a:gd name="T11" fmla="*/ 54 h 81"/>
                  <a:gd name="T12" fmla="*/ 15 w 69"/>
                  <a:gd name="T13" fmla="*/ 43 h 81"/>
                  <a:gd name="T14" fmla="*/ 42 w 69"/>
                  <a:gd name="T15" fmla="*/ 31 h 81"/>
                  <a:gd name="T16" fmla="*/ 42 w 69"/>
                  <a:gd name="T17" fmla="*/ 20 h 81"/>
                  <a:gd name="T18" fmla="*/ 34 w 69"/>
                  <a:gd name="T19" fmla="*/ 8 h 81"/>
                  <a:gd name="T20" fmla="*/ 23 w 69"/>
                  <a:gd name="T21" fmla="*/ 8 h 81"/>
                  <a:gd name="T22" fmla="*/ 19 w 69"/>
                  <a:gd name="T23" fmla="*/ 12 h 81"/>
                  <a:gd name="T24" fmla="*/ 19 w 69"/>
                  <a:gd name="T25" fmla="*/ 23 h 81"/>
                  <a:gd name="T26" fmla="*/ 15 w 69"/>
                  <a:gd name="T27" fmla="*/ 27 h 81"/>
                  <a:gd name="T28" fmla="*/ 11 w 69"/>
                  <a:gd name="T29" fmla="*/ 31 h 81"/>
                  <a:gd name="T30" fmla="*/ 3 w 69"/>
                  <a:gd name="T31" fmla="*/ 27 h 81"/>
                  <a:gd name="T32" fmla="*/ 3 w 69"/>
                  <a:gd name="T33" fmla="*/ 23 h 81"/>
                  <a:gd name="T34" fmla="*/ 11 w 69"/>
                  <a:gd name="T35" fmla="*/ 8 h 81"/>
                  <a:gd name="T36" fmla="*/ 30 w 69"/>
                  <a:gd name="T37" fmla="*/ 0 h 81"/>
                  <a:gd name="T38" fmla="*/ 46 w 69"/>
                  <a:gd name="T39" fmla="*/ 4 h 81"/>
                  <a:gd name="T40" fmla="*/ 53 w 69"/>
                  <a:gd name="T41" fmla="*/ 12 h 81"/>
                  <a:gd name="T42" fmla="*/ 57 w 69"/>
                  <a:gd name="T43" fmla="*/ 27 h 81"/>
                  <a:gd name="T44" fmla="*/ 57 w 69"/>
                  <a:gd name="T45" fmla="*/ 62 h 81"/>
                  <a:gd name="T46" fmla="*/ 57 w 69"/>
                  <a:gd name="T47" fmla="*/ 69 h 81"/>
                  <a:gd name="T48" fmla="*/ 57 w 69"/>
                  <a:gd name="T49" fmla="*/ 69 h 81"/>
                  <a:gd name="T50" fmla="*/ 61 w 69"/>
                  <a:gd name="T51" fmla="*/ 69 h 81"/>
                  <a:gd name="T52" fmla="*/ 65 w 69"/>
                  <a:gd name="T53" fmla="*/ 69 h 81"/>
                  <a:gd name="T54" fmla="*/ 69 w 69"/>
                  <a:gd name="T55" fmla="*/ 69 h 81"/>
                  <a:gd name="T56" fmla="*/ 49 w 69"/>
                  <a:gd name="T57" fmla="*/ 81 h 81"/>
                  <a:gd name="T58" fmla="*/ 46 w 69"/>
                  <a:gd name="T59" fmla="*/ 77 h 81"/>
                  <a:gd name="T60" fmla="*/ 42 w 69"/>
                  <a:gd name="T61" fmla="*/ 69 h 81"/>
                  <a:gd name="T62" fmla="*/ 42 w 69"/>
                  <a:gd name="T63" fmla="*/ 35 h 81"/>
                  <a:gd name="T64" fmla="*/ 26 w 69"/>
                  <a:gd name="T65" fmla="*/ 43 h 81"/>
                  <a:gd name="T66" fmla="*/ 15 w 69"/>
                  <a:gd name="T67" fmla="*/ 50 h 81"/>
                  <a:gd name="T68" fmla="*/ 15 w 69"/>
                  <a:gd name="T69" fmla="*/ 58 h 81"/>
                  <a:gd name="T70" fmla="*/ 19 w 69"/>
                  <a:gd name="T71" fmla="*/ 66 h 81"/>
                  <a:gd name="T72" fmla="*/ 26 w 69"/>
                  <a:gd name="T73" fmla="*/ 69 h 81"/>
                  <a:gd name="T74" fmla="*/ 42 w 69"/>
                  <a:gd name="T75" fmla="*/ 62 h 8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9"/>
                  <a:gd name="T115" fmla="*/ 0 h 81"/>
                  <a:gd name="T116" fmla="*/ 69 w 69"/>
                  <a:gd name="T117" fmla="*/ 81 h 81"/>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9" h="81">
                    <a:moveTo>
                      <a:pt x="42" y="69"/>
                    </a:moveTo>
                    <a:lnTo>
                      <a:pt x="34" y="73"/>
                    </a:lnTo>
                    <a:lnTo>
                      <a:pt x="30" y="77"/>
                    </a:lnTo>
                    <a:lnTo>
                      <a:pt x="26" y="77"/>
                    </a:lnTo>
                    <a:lnTo>
                      <a:pt x="23" y="81"/>
                    </a:lnTo>
                    <a:lnTo>
                      <a:pt x="19" y="81"/>
                    </a:lnTo>
                    <a:lnTo>
                      <a:pt x="11" y="81"/>
                    </a:lnTo>
                    <a:lnTo>
                      <a:pt x="3" y="77"/>
                    </a:lnTo>
                    <a:lnTo>
                      <a:pt x="0" y="69"/>
                    </a:lnTo>
                    <a:lnTo>
                      <a:pt x="0" y="62"/>
                    </a:lnTo>
                    <a:lnTo>
                      <a:pt x="0" y="58"/>
                    </a:lnTo>
                    <a:lnTo>
                      <a:pt x="3" y="54"/>
                    </a:lnTo>
                    <a:lnTo>
                      <a:pt x="7" y="46"/>
                    </a:lnTo>
                    <a:lnTo>
                      <a:pt x="15" y="43"/>
                    </a:lnTo>
                    <a:lnTo>
                      <a:pt x="26" y="35"/>
                    </a:lnTo>
                    <a:lnTo>
                      <a:pt x="42" y="31"/>
                    </a:lnTo>
                    <a:lnTo>
                      <a:pt x="42" y="27"/>
                    </a:lnTo>
                    <a:lnTo>
                      <a:pt x="42" y="20"/>
                    </a:lnTo>
                    <a:lnTo>
                      <a:pt x="38" y="12"/>
                    </a:lnTo>
                    <a:lnTo>
                      <a:pt x="34" y="8"/>
                    </a:lnTo>
                    <a:lnTo>
                      <a:pt x="26" y="8"/>
                    </a:lnTo>
                    <a:lnTo>
                      <a:pt x="23" y="8"/>
                    </a:lnTo>
                    <a:lnTo>
                      <a:pt x="19" y="12"/>
                    </a:lnTo>
                    <a:lnTo>
                      <a:pt x="19" y="16"/>
                    </a:lnTo>
                    <a:lnTo>
                      <a:pt x="19" y="23"/>
                    </a:lnTo>
                    <a:lnTo>
                      <a:pt x="15" y="27"/>
                    </a:lnTo>
                    <a:lnTo>
                      <a:pt x="15" y="31"/>
                    </a:lnTo>
                    <a:lnTo>
                      <a:pt x="11" y="31"/>
                    </a:lnTo>
                    <a:lnTo>
                      <a:pt x="7" y="31"/>
                    </a:lnTo>
                    <a:lnTo>
                      <a:pt x="3" y="27"/>
                    </a:lnTo>
                    <a:lnTo>
                      <a:pt x="3" y="23"/>
                    </a:lnTo>
                    <a:lnTo>
                      <a:pt x="3" y="16"/>
                    </a:lnTo>
                    <a:lnTo>
                      <a:pt x="11" y="8"/>
                    </a:lnTo>
                    <a:lnTo>
                      <a:pt x="19" y="4"/>
                    </a:lnTo>
                    <a:lnTo>
                      <a:pt x="30" y="0"/>
                    </a:lnTo>
                    <a:lnTo>
                      <a:pt x="38" y="4"/>
                    </a:lnTo>
                    <a:lnTo>
                      <a:pt x="46" y="4"/>
                    </a:lnTo>
                    <a:lnTo>
                      <a:pt x="49" y="8"/>
                    </a:lnTo>
                    <a:lnTo>
                      <a:pt x="53" y="12"/>
                    </a:lnTo>
                    <a:lnTo>
                      <a:pt x="57" y="20"/>
                    </a:lnTo>
                    <a:lnTo>
                      <a:pt x="57" y="27"/>
                    </a:lnTo>
                    <a:lnTo>
                      <a:pt x="57" y="54"/>
                    </a:lnTo>
                    <a:lnTo>
                      <a:pt x="57" y="62"/>
                    </a:lnTo>
                    <a:lnTo>
                      <a:pt x="57" y="66"/>
                    </a:lnTo>
                    <a:lnTo>
                      <a:pt x="57" y="69"/>
                    </a:lnTo>
                    <a:lnTo>
                      <a:pt x="61" y="69"/>
                    </a:lnTo>
                    <a:lnTo>
                      <a:pt x="65" y="69"/>
                    </a:lnTo>
                    <a:lnTo>
                      <a:pt x="69" y="66"/>
                    </a:lnTo>
                    <a:lnTo>
                      <a:pt x="69" y="69"/>
                    </a:lnTo>
                    <a:lnTo>
                      <a:pt x="61" y="77"/>
                    </a:lnTo>
                    <a:lnTo>
                      <a:pt x="49" y="81"/>
                    </a:lnTo>
                    <a:lnTo>
                      <a:pt x="46" y="81"/>
                    </a:lnTo>
                    <a:lnTo>
                      <a:pt x="46" y="77"/>
                    </a:lnTo>
                    <a:lnTo>
                      <a:pt x="42" y="73"/>
                    </a:lnTo>
                    <a:lnTo>
                      <a:pt x="42" y="69"/>
                    </a:lnTo>
                    <a:close/>
                    <a:moveTo>
                      <a:pt x="42" y="62"/>
                    </a:moveTo>
                    <a:lnTo>
                      <a:pt x="42" y="35"/>
                    </a:lnTo>
                    <a:lnTo>
                      <a:pt x="30" y="39"/>
                    </a:lnTo>
                    <a:lnTo>
                      <a:pt x="26" y="43"/>
                    </a:lnTo>
                    <a:lnTo>
                      <a:pt x="19" y="46"/>
                    </a:lnTo>
                    <a:lnTo>
                      <a:pt x="15" y="50"/>
                    </a:lnTo>
                    <a:lnTo>
                      <a:pt x="15" y="54"/>
                    </a:lnTo>
                    <a:lnTo>
                      <a:pt x="15" y="58"/>
                    </a:lnTo>
                    <a:lnTo>
                      <a:pt x="15" y="62"/>
                    </a:lnTo>
                    <a:lnTo>
                      <a:pt x="19" y="66"/>
                    </a:lnTo>
                    <a:lnTo>
                      <a:pt x="23" y="69"/>
                    </a:lnTo>
                    <a:lnTo>
                      <a:pt x="26" y="69"/>
                    </a:lnTo>
                    <a:lnTo>
                      <a:pt x="34" y="69"/>
                    </a:lnTo>
                    <a:lnTo>
                      <a:pt x="42" y="62"/>
                    </a:lnTo>
                    <a:close/>
                  </a:path>
                </a:pathLst>
              </a:custGeom>
              <a:solidFill>
                <a:srgbClr val="000000"/>
              </a:solidFill>
              <a:ln w="0">
                <a:solidFill>
                  <a:srgbClr val="000000"/>
                </a:solidFill>
                <a:round/>
                <a:headEnd/>
                <a:tailEnd/>
              </a:ln>
            </p:spPr>
            <p:txBody>
              <a:bodyPr/>
              <a:lstStyle/>
              <a:p>
                <a:endParaRPr lang="en-CA"/>
              </a:p>
            </p:txBody>
          </p:sp>
          <p:sp>
            <p:nvSpPr>
              <p:cNvPr id="16489" name="Freeform 21"/>
              <p:cNvSpPr>
                <a:spLocks/>
              </p:cNvSpPr>
              <p:nvPr/>
            </p:nvSpPr>
            <p:spPr bwMode="auto">
              <a:xfrm>
                <a:off x="1926" y="1322"/>
                <a:ext cx="81" cy="81"/>
              </a:xfrm>
              <a:custGeom>
                <a:avLst/>
                <a:gdLst>
                  <a:gd name="T0" fmla="*/ 23 w 81"/>
                  <a:gd name="T1" fmla="*/ 20 h 81"/>
                  <a:gd name="T2" fmla="*/ 31 w 81"/>
                  <a:gd name="T3" fmla="*/ 8 h 81"/>
                  <a:gd name="T4" fmla="*/ 43 w 81"/>
                  <a:gd name="T5" fmla="*/ 4 h 81"/>
                  <a:gd name="T6" fmla="*/ 50 w 81"/>
                  <a:gd name="T7" fmla="*/ 0 h 81"/>
                  <a:gd name="T8" fmla="*/ 54 w 81"/>
                  <a:gd name="T9" fmla="*/ 4 h 81"/>
                  <a:gd name="T10" fmla="*/ 62 w 81"/>
                  <a:gd name="T11" fmla="*/ 4 h 81"/>
                  <a:gd name="T12" fmla="*/ 66 w 81"/>
                  <a:gd name="T13" fmla="*/ 8 h 81"/>
                  <a:gd name="T14" fmla="*/ 69 w 81"/>
                  <a:gd name="T15" fmla="*/ 16 h 81"/>
                  <a:gd name="T16" fmla="*/ 69 w 81"/>
                  <a:gd name="T17" fmla="*/ 20 h 81"/>
                  <a:gd name="T18" fmla="*/ 69 w 81"/>
                  <a:gd name="T19" fmla="*/ 31 h 81"/>
                  <a:gd name="T20" fmla="*/ 69 w 81"/>
                  <a:gd name="T21" fmla="*/ 62 h 81"/>
                  <a:gd name="T22" fmla="*/ 69 w 81"/>
                  <a:gd name="T23" fmla="*/ 69 h 81"/>
                  <a:gd name="T24" fmla="*/ 69 w 81"/>
                  <a:gd name="T25" fmla="*/ 73 h 81"/>
                  <a:gd name="T26" fmla="*/ 73 w 81"/>
                  <a:gd name="T27" fmla="*/ 73 h 81"/>
                  <a:gd name="T28" fmla="*/ 73 w 81"/>
                  <a:gd name="T29" fmla="*/ 77 h 81"/>
                  <a:gd name="T30" fmla="*/ 77 w 81"/>
                  <a:gd name="T31" fmla="*/ 77 h 81"/>
                  <a:gd name="T32" fmla="*/ 81 w 81"/>
                  <a:gd name="T33" fmla="*/ 77 h 81"/>
                  <a:gd name="T34" fmla="*/ 81 w 81"/>
                  <a:gd name="T35" fmla="*/ 81 h 81"/>
                  <a:gd name="T36" fmla="*/ 46 w 81"/>
                  <a:gd name="T37" fmla="*/ 81 h 81"/>
                  <a:gd name="T38" fmla="*/ 46 w 81"/>
                  <a:gd name="T39" fmla="*/ 77 h 81"/>
                  <a:gd name="T40" fmla="*/ 46 w 81"/>
                  <a:gd name="T41" fmla="*/ 77 h 81"/>
                  <a:gd name="T42" fmla="*/ 50 w 81"/>
                  <a:gd name="T43" fmla="*/ 77 h 81"/>
                  <a:gd name="T44" fmla="*/ 54 w 81"/>
                  <a:gd name="T45" fmla="*/ 77 h 81"/>
                  <a:gd name="T46" fmla="*/ 54 w 81"/>
                  <a:gd name="T47" fmla="*/ 73 h 81"/>
                  <a:gd name="T48" fmla="*/ 54 w 81"/>
                  <a:gd name="T49" fmla="*/ 69 h 81"/>
                  <a:gd name="T50" fmla="*/ 54 w 81"/>
                  <a:gd name="T51" fmla="*/ 69 h 81"/>
                  <a:gd name="T52" fmla="*/ 54 w 81"/>
                  <a:gd name="T53" fmla="*/ 62 h 81"/>
                  <a:gd name="T54" fmla="*/ 54 w 81"/>
                  <a:gd name="T55" fmla="*/ 31 h 81"/>
                  <a:gd name="T56" fmla="*/ 54 w 81"/>
                  <a:gd name="T57" fmla="*/ 23 h 81"/>
                  <a:gd name="T58" fmla="*/ 54 w 81"/>
                  <a:gd name="T59" fmla="*/ 16 h 81"/>
                  <a:gd name="T60" fmla="*/ 50 w 81"/>
                  <a:gd name="T61" fmla="*/ 16 h 81"/>
                  <a:gd name="T62" fmla="*/ 43 w 81"/>
                  <a:gd name="T63" fmla="*/ 12 h 81"/>
                  <a:gd name="T64" fmla="*/ 35 w 81"/>
                  <a:gd name="T65" fmla="*/ 16 h 81"/>
                  <a:gd name="T66" fmla="*/ 23 w 81"/>
                  <a:gd name="T67" fmla="*/ 23 h 81"/>
                  <a:gd name="T68" fmla="*/ 23 w 81"/>
                  <a:gd name="T69" fmla="*/ 62 h 81"/>
                  <a:gd name="T70" fmla="*/ 23 w 81"/>
                  <a:gd name="T71" fmla="*/ 69 h 81"/>
                  <a:gd name="T72" fmla="*/ 23 w 81"/>
                  <a:gd name="T73" fmla="*/ 73 h 81"/>
                  <a:gd name="T74" fmla="*/ 27 w 81"/>
                  <a:gd name="T75" fmla="*/ 73 h 81"/>
                  <a:gd name="T76" fmla="*/ 27 w 81"/>
                  <a:gd name="T77" fmla="*/ 77 h 81"/>
                  <a:gd name="T78" fmla="*/ 31 w 81"/>
                  <a:gd name="T79" fmla="*/ 77 h 81"/>
                  <a:gd name="T80" fmla="*/ 35 w 81"/>
                  <a:gd name="T81" fmla="*/ 77 h 81"/>
                  <a:gd name="T82" fmla="*/ 35 w 81"/>
                  <a:gd name="T83" fmla="*/ 81 h 81"/>
                  <a:gd name="T84" fmla="*/ 0 w 81"/>
                  <a:gd name="T85" fmla="*/ 81 h 81"/>
                  <a:gd name="T86" fmla="*/ 0 w 81"/>
                  <a:gd name="T87" fmla="*/ 77 h 81"/>
                  <a:gd name="T88" fmla="*/ 0 w 81"/>
                  <a:gd name="T89" fmla="*/ 77 h 81"/>
                  <a:gd name="T90" fmla="*/ 4 w 81"/>
                  <a:gd name="T91" fmla="*/ 77 h 81"/>
                  <a:gd name="T92" fmla="*/ 8 w 81"/>
                  <a:gd name="T93" fmla="*/ 73 h 81"/>
                  <a:gd name="T94" fmla="*/ 8 w 81"/>
                  <a:gd name="T95" fmla="*/ 69 h 81"/>
                  <a:gd name="T96" fmla="*/ 8 w 81"/>
                  <a:gd name="T97" fmla="*/ 62 h 81"/>
                  <a:gd name="T98" fmla="*/ 8 w 81"/>
                  <a:gd name="T99" fmla="*/ 35 h 81"/>
                  <a:gd name="T100" fmla="*/ 8 w 81"/>
                  <a:gd name="T101" fmla="*/ 23 h 81"/>
                  <a:gd name="T102" fmla="*/ 8 w 81"/>
                  <a:gd name="T103" fmla="*/ 16 h 81"/>
                  <a:gd name="T104" fmla="*/ 8 w 81"/>
                  <a:gd name="T105" fmla="*/ 16 h 81"/>
                  <a:gd name="T106" fmla="*/ 8 w 81"/>
                  <a:gd name="T107" fmla="*/ 12 h 81"/>
                  <a:gd name="T108" fmla="*/ 8 w 81"/>
                  <a:gd name="T109" fmla="*/ 12 h 81"/>
                  <a:gd name="T110" fmla="*/ 4 w 81"/>
                  <a:gd name="T111" fmla="*/ 12 h 81"/>
                  <a:gd name="T112" fmla="*/ 4 w 81"/>
                  <a:gd name="T113" fmla="*/ 12 h 81"/>
                  <a:gd name="T114" fmla="*/ 0 w 81"/>
                  <a:gd name="T115" fmla="*/ 12 h 81"/>
                  <a:gd name="T116" fmla="*/ 0 w 81"/>
                  <a:gd name="T117" fmla="*/ 12 h 81"/>
                  <a:gd name="T118" fmla="*/ 20 w 81"/>
                  <a:gd name="T119" fmla="*/ 0 h 81"/>
                  <a:gd name="T120" fmla="*/ 23 w 81"/>
                  <a:gd name="T121" fmla="*/ 0 h 81"/>
                  <a:gd name="T122" fmla="*/ 23 w 81"/>
                  <a:gd name="T123" fmla="*/ 20 h 8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1"/>
                  <a:gd name="T187" fmla="*/ 0 h 81"/>
                  <a:gd name="T188" fmla="*/ 81 w 81"/>
                  <a:gd name="T189" fmla="*/ 81 h 8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1" h="81">
                    <a:moveTo>
                      <a:pt x="23" y="20"/>
                    </a:moveTo>
                    <a:lnTo>
                      <a:pt x="31" y="8"/>
                    </a:lnTo>
                    <a:lnTo>
                      <a:pt x="43" y="4"/>
                    </a:lnTo>
                    <a:lnTo>
                      <a:pt x="50" y="0"/>
                    </a:lnTo>
                    <a:lnTo>
                      <a:pt x="54" y="4"/>
                    </a:lnTo>
                    <a:lnTo>
                      <a:pt x="62" y="4"/>
                    </a:lnTo>
                    <a:lnTo>
                      <a:pt x="66" y="8"/>
                    </a:lnTo>
                    <a:lnTo>
                      <a:pt x="69" y="16"/>
                    </a:lnTo>
                    <a:lnTo>
                      <a:pt x="69" y="20"/>
                    </a:lnTo>
                    <a:lnTo>
                      <a:pt x="69" y="31"/>
                    </a:lnTo>
                    <a:lnTo>
                      <a:pt x="69" y="62"/>
                    </a:lnTo>
                    <a:lnTo>
                      <a:pt x="69" y="69"/>
                    </a:lnTo>
                    <a:lnTo>
                      <a:pt x="69" y="73"/>
                    </a:lnTo>
                    <a:lnTo>
                      <a:pt x="73" y="73"/>
                    </a:lnTo>
                    <a:lnTo>
                      <a:pt x="73" y="77"/>
                    </a:lnTo>
                    <a:lnTo>
                      <a:pt x="77" y="77"/>
                    </a:lnTo>
                    <a:lnTo>
                      <a:pt x="81" y="77"/>
                    </a:lnTo>
                    <a:lnTo>
                      <a:pt x="81" y="81"/>
                    </a:lnTo>
                    <a:lnTo>
                      <a:pt x="46" y="81"/>
                    </a:lnTo>
                    <a:lnTo>
                      <a:pt x="46" y="77"/>
                    </a:lnTo>
                    <a:lnTo>
                      <a:pt x="50" y="77"/>
                    </a:lnTo>
                    <a:lnTo>
                      <a:pt x="54" y="77"/>
                    </a:lnTo>
                    <a:lnTo>
                      <a:pt x="54" y="73"/>
                    </a:lnTo>
                    <a:lnTo>
                      <a:pt x="54" y="69"/>
                    </a:lnTo>
                    <a:lnTo>
                      <a:pt x="54" y="62"/>
                    </a:lnTo>
                    <a:lnTo>
                      <a:pt x="54" y="31"/>
                    </a:lnTo>
                    <a:lnTo>
                      <a:pt x="54" y="23"/>
                    </a:lnTo>
                    <a:lnTo>
                      <a:pt x="54" y="16"/>
                    </a:lnTo>
                    <a:lnTo>
                      <a:pt x="50" y="16"/>
                    </a:lnTo>
                    <a:lnTo>
                      <a:pt x="43" y="12"/>
                    </a:lnTo>
                    <a:lnTo>
                      <a:pt x="35" y="16"/>
                    </a:lnTo>
                    <a:lnTo>
                      <a:pt x="23" y="23"/>
                    </a:lnTo>
                    <a:lnTo>
                      <a:pt x="23" y="62"/>
                    </a:lnTo>
                    <a:lnTo>
                      <a:pt x="23" y="69"/>
                    </a:lnTo>
                    <a:lnTo>
                      <a:pt x="23" y="73"/>
                    </a:lnTo>
                    <a:lnTo>
                      <a:pt x="27" y="73"/>
                    </a:lnTo>
                    <a:lnTo>
                      <a:pt x="27" y="77"/>
                    </a:lnTo>
                    <a:lnTo>
                      <a:pt x="31" y="77"/>
                    </a:lnTo>
                    <a:lnTo>
                      <a:pt x="35" y="77"/>
                    </a:lnTo>
                    <a:lnTo>
                      <a:pt x="35" y="81"/>
                    </a:lnTo>
                    <a:lnTo>
                      <a:pt x="0" y="81"/>
                    </a:lnTo>
                    <a:lnTo>
                      <a:pt x="0" y="77"/>
                    </a:lnTo>
                    <a:lnTo>
                      <a:pt x="4" y="77"/>
                    </a:lnTo>
                    <a:lnTo>
                      <a:pt x="8" y="73"/>
                    </a:lnTo>
                    <a:lnTo>
                      <a:pt x="8" y="69"/>
                    </a:lnTo>
                    <a:lnTo>
                      <a:pt x="8" y="62"/>
                    </a:lnTo>
                    <a:lnTo>
                      <a:pt x="8" y="35"/>
                    </a:lnTo>
                    <a:lnTo>
                      <a:pt x="8" y="23"/>
                    </a:lnTo>
                    <a:lnTo>
                      <a:pt x="8" y="16"/>
                    </a:lnTo>
                    <a:lnTo>
                      <a:pt x="8" y="12"/>
                    </a:lnTo>
                    <a:lnTo>
                      <a:pt x="4" y="12"/>
                    </a:lnTo>
                    <a:lnTo>
                      <a:pt x="0" y="12"/>
                    </a:lnTo>
                    <a:lnTo>
                      <a:pt x="20" y="0"/>
                    </a:lnTo>
                    <a:lnTo>
                      <a:pt x="23" y="0"/>
                    </a:lnTo>
                    <a:lnTo>
                      <a:pt x="23" y="20"/>
                    </a:lnTo>
                    <a:close/>
                  </a:path>
                </a:pathLst>
              </a:custGeom>
              <a:solidFill>
                <a:srgbClr val="000000"/>
              </a:solidFill>
              <a:ln w="0">
                <a:solidFill>
                  <a:srgbClr val="000000"/>
                </a:solidFill>
                <a:round/>
                <a:headEnd/>
                <a:tailEnd/>
              </a:ln>
            </p:spPr>
            <p:txBody>
              <a:bodyPr/>
              <a:lstStyle/>
              <a:p>
                <a:endParaRPr lang="en-CA"/>
              </a:p>
            </p:txBody>
          </p:sp>
          <p:sp>
            <p:nvSpPr>
              <p:cNvPr id="16490" name="Freeform 22"/>
              <p:cNvSpPr>
                <a:spLocks/>
              </p:cNvSpPr>
              <p:nvPr/>
            </p:nvSpPr>
            <p:spPr bwMode="auto">
              <a:xfrm>
                <a:off x="2007" y="1303"/>
                <a:ext cx="50" cy="100"/>
              </a:xfrm>
              <a:custGeom>
                <a:avLst/>
                <a:gdLst>
                  <a:gd name="T0" fmla="*/ 27 w 50"/>
                  <a:gd name="T1" fmla="*/ 0 h 100"/>
                  <a:gd name="T2" fmla="*/ 27 w 50"/>
                  <a:gd name="T3" fmla="*/ 23 h 100"/>
                  <a:gd name="T4" fmla="*/ 46 w 50"/>
                  <a:gd name="T5" fmla="*/ 23 h 100"/>
                  <a:gd name="T6" fmla="*/ 46 w 50"/>
                  <a:gd name="T7" fmla="*/ 27 h 100"/>
                  <a:gd name="T8" fmla="*/ 27 w 50"/>
                  <a:gd name="T9" fmla="*/ 27 h 100"/>
                  <a:gd name="T10" fmla="*/ 27 w 50"/>
                  <a:gd name="T11" fmla="*/ 77 h 100"/>
                  <a:gd name="T12" fmla="*/ 27 w 50"/>
                  <a:gd name="T13" fmla="*/ 85 h 100"/>
                  <a:gd name="T14" fmla="*/ 31 w 50"/>
                  <a:gd name="T15" fmla="*/ 88 h 100"/>
                  <a:gd name="T16" fmla="*/ 31 w 50"/>
                  <a:gd name="T17" fmla="*/ 88 h 100"/>
                  <a:gd name="T18" fmla="*/ 35 w 50"/>
                  <a:gd name="T19" fmla="*/ 88 h 100"/>
                  <a:gd name="T20" fmla="*/ 38 w 50"/>
                  <a:gd name="T21" fmla="*/ 88 h 100"/>
                  <a:gd name="T22" fmla="*/ 42 w 50"/>
                  <a:gd name="T23" fmla="*/ 88 h 100"/>
                  <a:gd name="T24" fmla="*/ 42 w 50"/>
                  <a:gd name="T25" fmla="*/ 88 h 100"/>
                  <a:gd name="T26" fmla="*/ 46 w 50"/>
                  <a:gd name="T27" fmla="*/ 85 h 100"/>
                  <a:gd name="T28" fmla="*/ 50 w 50"/>
                  <a:gd name="T29" fmla="*/ 85 h 100"/>
                  <a:gd name="T30" fmla="*/ 46 w 50"/>
                  <a:gd name="T31" fmla="*/ 92 h 100"/>
                  <a:gd name="T32" fmla="*/ 38 w 50"/>
                  <a:gd name="T33" fmla="*/ 96 h 100"/>
                  <a:gd name="T34" fmla="*/ 35 w 50"/>
                  <a:gd name="T35" fmla="*/ 100 h 100"/>
                  <a:gd name="T36" fmla="*/ 27 w 50"/>
                  <a:gd name="T37" fmla="*/ 100 h 100"/>
                  <a:gd name="T38" fmla="*/ 23 w 50"/>
                  <a:gd name="T39" fmla="*/ 100 h 100"/>
                  <a:gd name="T40" fmla="*/ 19 w 50"/>
                  <a:gd name="T41" fmla="*/ 96 h 100"/>
                  <a:gd name="T42" fmla="*/ 15 w 50"/>
                  <a:gd name="T43" fmla="*/ 96 h 100"/>
                  <a:gd name="T44" fmla="*/ 15 w 50"/>
                  <a:gd name="T45" fmla="*/ 92 h 100"/>
                  <a:gd name="T46" fmla="*/ 12 w 50"/>
                  <a:gd name="T47" fmla="*/ 88 h 100"/>
                  <a:gd name="T48" fmla="*/ 12 w 50"/>
                  <a:gd name="T49" fmla="*/ 81 h 100"/>
                  <a:gd name="T50" fmla="*/ 12 w 50"/>
                  <a:gd name="T51" fmla="*/ 27 h 100"/>
                  <a:gd name="T52" fmla="*/ 0 w 50"/>
                  <a:gd name="T53" fmla="*/ 27 h 100"/>
                  <a:gd name="T54" fmla="*/ 0 w 50"/>
                  <a:gd name="T55" fmla="*/ 27 h 100"/>
                  <a:gd name="T56" fmla="*/ 4 w 50"/>
                  <a:gd name="T57" fmla="*/ 23 h 100"/>
                  <a:gd name="T58" fmla="*/ 12 w 50"/>
                  <a:gd name="T59" fmla="*/ 19 h 100"/>
                  <a:gd name="T60" fmla="*/ 15 w 50"/>
                  <a:gd name="T61" fmla="*/ 16 h 100"/>
                  <a:gd name="T62" fmla="*/ 19 w 50"/>
                  <a:gd name="T63" fmla="*/ 12 h 100"/>
                  <a:gd name="T64" fmla="*/ 23 w 50"/>
                  <a:gd name="T65" fmla="*/ 4 h 100"/>
                  <a:gd name="T66" fmla="*/ 27 w 50"/>
                  <a:gd name="T67" fmla="*/ 0 h 100"/>
                  <a:gd name="T68" fmla="*/ 27 w 50"/>
                  <a:gd name="T69" fmla="*/ 0 h 10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50"/>
                  <a:gd name="T106" fmla="*/ 0 h 100"/>
                  <a:gd name="T107" fmla="*/ 50 w 50"/>
                  <a:gd name="T108" fmla="*/ 100 h 10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50" h="100">
                    <a:moveTo>
                      <a:pt x="27" y="0"/>
                    </a:moveTo>
                    <a:lnTo>
                      <a:pt x="27" y="23"/>
                    </a:lnTo>
                    <a:lnTo>
                      <a:pt x="46" y="23"/>
                    </a:lnTo>
                    <a:lnTo>
                      <a:pt x="46" y="27"/>
                    </a:lnTo>
                    <a:lnTo>
                      <a:pt x="27" y="27"/>
                    </a:lnTo>
                    <a:lnTo>
                      <a:pt x="27" y="77"/>
                    </a:lnTo>
                    <a:lnTo>
                      <a:pt x="27" y="85"/>
                    </a:lnTo>
                    <a:lnTo>
                      <a:pt x="31" y="88"/>
                    </a:lnTo>
                    <a:lnTo>
                      <a:pt x="35" y="88"/>
                    </a:lnTo>
                    <a:lnTo>
                      <a:pt x="38" y="88"/>
                    </a:lnTo>
                    <a:lnTo>
                      <a:pt x="42" y="88"/>
                    </a:lnTo>
                    <a:lnTo>
                      <a:pt x="46" y="85"/>
                    </a:lnTo>
                    <a:lnTo>
                      <a:pt x="50" y="85"/>
                    </a:lnTo>
                    <a:lnTo>
                      <a:pt x="46" y="92"/>
                    </a:lnTo>
                    <a:lnTo>
                      <a:pt x="38" y="96"/>
                    </a:lnTo>
                    <a:lnTo>
                      <a:pt x="35" y="100"/>
                    </a:lnTo>
                    <a:lnTo>
                      <a:pt x="27" y="100"/>
                    </a:lnTo>
                    <a:lnTo>
                      <a:pt x="23" y="100"/>
                    </a:lnTo>
                    <a:lnTo>
                      <a:pt x="19" y="96"/>
                    </a:lnTo>
                    <a:lnTo>
                      <a:pt x="15" y="96"/>
                    </a:lnTo>
                    <a:lnTo>
                      <a:pt x="15" y="92"/>
                    </a:lnTo>
                    <a:lnTo>
                      <a:pt x="12" y="88"/>
                    </a:lnTo>
                    <a:lnTo>
                      <a:pt x="12" y="81"/>
                    </a:lnTo>
                    <a:lnTo>
                      <a:pt x="12" y="27"/>
                    </a:lnTo>
                    <a:lnTo>
                      <a:pt x="0" y="27"/>
                    </a:lnTo>
                    <a:lnTo>
                      <a:pt x="4" y="23"/>
                    </a:lnTo>
                    <a:lnTo>
                      <a:pt x="12" y="19"/>
                    </a:lnTo>
                    <a:lnTo>
                      <a:pt x="15" y="16"/>
                    </a:lnTo>
                    <a:lnTo>
                      <a:pt x="19" y="12"/>
                    </a:lnTo>
                    <a:lnTo>
                      <a:pt x="23" y="4"/>
                    </a:lnTo>
                    <a:lnTo>
                      <a:pt x="27" y="0"/>
                    </a:lnTo>
                    <a:close/>
                  </a:path>
                </a:pathLst>
              </a:custGeom>
              <a:solidFill>
                <a:srgbClr val="000000"/>
              </a:solidFill>
              <a:ln w="0">
                <a:solidFill>
                  <a:srgbClr val="000000"/>
                </a:solidFill>
                <a:round/>
                <a:headEnd/>
                <a:tailEnd/>
              </a:ln>
            </p:spPr>
            <p:txBody>
              <a:bodyPr/>
              <a:lstStyle/>
              <a:p>
                <a:endParaRPr lang="en-CA"/>
              </a:p>
            </p:txBody>
          </p:sp>
          <p:sp>
            <p:nvSpPr>
              <p:cNvPr id="16491" name="Rectangle 23"/>
              <p:cNvSpPr>
                <a:spLocks noChangeArrowheads="1"/>
              </p:cNvSpPr>
              <p:nvPr/>
            </p:nvSpPr>
            <p:spPr bwMode="auto">
              <a:xfrm>
                <a:off x="2107" y="1261"/>
                <a:ext cx="7" cy="207"/>
              </a:xfrm>
              <a:prstGeom prst="rect">
                <a:avLst/>
              </a:prstGeom>
              <a:solidFill>
                <a:srgbClr val="000000"/>
              </a:solidFill>
              <a:ln w="0">
                <a:solidFill>
                  <a:srgbClr val="000000"/>
                </a:solidFill>
                <a:miter lim="800000"/>
                <a:headEnd/>
                <a:tailEnd/>
              </a:ln>
            </p:spPr>
            <p:txBody>
              <a:bodyPr/>
              <a:lstStyle/>
              <a:p>
                <a:endParaRPr lang="en-US"/>
              </a:p>
            </p:txBody>
          </p:sp>
          <p:sp>
            <p:nvSpPr>
              <p:cNvPr id="16492" name="Freeform 24"/>
              <p:cNvSpPr>
                <a:spLocks/>
              </p:cNvSpPr>
              <p:nvPr/>
            </p:nvSpPr>
            <p:spPr bwMode="auto">
              <a:xfrm>
                <a:off x="2283" y="1303"/>
                <a:ext cx="46" cy="100"/>
              </a:xfrm>
              <a:custGeom>
                <a:avLst/>
                <a:gdLst>
                  <a:gd name="T0" fmla="*/ 23 w 46"/>
                  <a:gd name="T1" fmla="*/ 0 h 100"/>
                  <a:gd name="T2" fmla="*/ 23 w 46"/>
                  <a:gd name="T3" fmla="*/ 23 h 100"/>
                  <a:gd name="T4" fmla="*/ 42 w 46"/>
                  <a:gd name="T5" fmla="*/ 23 h 100"/>
                  <a:gd name="T6" fmla="*/ 42 w 46"/>
                  <a:gd name="T7" fmla="*/ 27 h 100"/>
                  <a:gd name="T8" fmla="*/ 23 w 46"/>
                  <a:gd name="T9" fmla="*/ 27 h 100"/>
                  <a:gd name="T10" fmla="*/ 23 w 46"/>
                  <a:gd name="T11" fmla="*/ 77 h 100"/>
                  <a:gd name="T12" fmla="*/ 27 w 46"/>
                  <a:gd name="T13" fmla="*/ 85 h 100"/>
                  <a:gd name="T14" fmla="*/ 27 w 46"/>
                  <a:gd name="T15" fmla="*/ 88 h 100"/>
                  <a:gd name="T16" fmla="*/ 31 w 46"/>
                  <a:gd name="T17" fmla="*/ 88 h 100"/>
                  <a:gd name="T18" fmla="*/ 31 w 46"/>
                  <a:gd name="T19" fmla="*/ 88 h 100"/>
                  <a:gd name="T20" fmla="*/ 35 w 46"/>
                  <a:gd name="T21" fmla="*/ 88 h 100"/>
                  <a:gd name="T22" fmla="*/ 39 w 46"/>
                  <a:gd name="T23" fmla="*/ 88 h 100"/>
                  <a:gd name="T24" fmla="*/ 39 w 46"/>
                  <a:gd name="T25" fmla="*/ 88 h 100"/>
                  <a:gd name="T26" fmla="*/ 42 w 46"/>
                  <a:gd name="T27" fmla="*/ 85 h 100"/>
                  <a:gd name="T28" fmla="*/ 46 w 46"/>
                  <a:gd name="T29" fmla="*/ 85 h 100"/>
                  <a:gd name="T30" fmla="*/ 42 w 46"/>
                  <a:gd name="T31" fmla="*/ 92 h 100"/>
                  <a:gd name="T32" fmla="*/ 39 w 46"/>
                  <a:gd name="T33" fmla="*/ 96 h 100"/>
                  <a:gd name="T34" fmla="*/ 31 w 46"/>
                  <a:gd name="T35" fmla="*/ 100 h 100"/>
                  <a:gd name="T36" fmla="*/ 27 w 46"/>
                  <a:gd name="T37" fmla="*/ 100 h 100"/>
                  <a:gd name="T38" fmla="*/ 23 w 46"/>
                  <a:gd name="T39" fmla="*/ 100 h 100"/>
                  <a:gd name="T40" fmla="*/ 19 w 46"/>
                  <a:gd name="T41" fmla="*/ 96 h 100"/>
                  <a:gd name="T42" fmla="*/ 16 w 46"/>
                  <a:gd name="T43" fmla="*/ 96 h 100"/>
                  <a:gd name="T44" fmla="*/ 12 w 46"/>
                  <a:gd name="T45" fmla="*/ 92 h 100"/>
                  <a:gd name="T46" fmla="*/ 12 w 46"/>
                  <a:gd name="T47" fmla="*/ 88 h 100"/>
                  <a:gd name="T48" fmla="*/ 12 w 46"/>
                  <a:gd name="T49" fmla="*/ 81 h 100"/>
                  <a:gd name="T50" fmla="*/ 12 w 46"/>
                  <a:gd name="T51" fmla="*/ 27 h 100"/>
                  <a:gd name="T52" fmla="*/ 0 w 46"/>
                  <a:gd name="T53" fmla="*/ 27 h 100"/>
                  <a:gd name="T54" fmla="*/ 0 w 46"/>
                  <a:gd name="T55" fmla="*/ 27 h 100"/>
                  <a:gd name="T56" fmla="*/ 4 w 46"/>
                  <a:gd name="T57" fmla="*/ 23 h 100"/>
                  <a:gd name="T58" fmla="*/ 8 w 46"/>
                  <a:gd name="T59" fmla="*/ 19 h 100"/>
                  <a:gd name="T60" fmla="*/ 12 w 46"/>
                  <a:gd name="T61" fmla="*/ 16 h 100"/>
                  <a:gd name="T62" fmla="*/ 16 w 46"/>
                  <a:gd name="T63" fmla="*/ 12 h 100"/>
                  <a:gd name="T64" fmla="*/ 19 w 46"/>
                  <a:gd name="T65" fmla="*/ 4 h 100"/>
                  <a:gd name="T66" fmla="*/ 23 w 46"/>
                  <a:gd name="T67" fmla="*/ 0 h 100"/>
                  <a:gd name="T68" fmla="*/ 23 w 46"/>
                  <a:gd name="T69" fmla="*/ 0 h 10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6"/>
                  <a:gd name="T106" fmla="*/ 0 h 100"/>
                  <a:gd name="T107" fmla="*/ 46 w 46"/>
                  <a:gd name="T108" fmla="*/ 100 h 10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6" h="100">
                    <a:moveTo>
                      <a:pt x="23" y="0"/>
                    </a:moveTo>
                    <a:lnTo>
                      <a:pt x="23" y="23"/>
                    </a:lnTo>
                    <a:lnTo>
                      <a:pt x="42" y="23"/>
                    </a:lnTo>
                    <a:lnTo>
                      <a:pt x="42" y="27"/>
                    </a:lnTo>
                    <a:lnTo>
                      <a:pt x="23" y="27"/>
                    </a:lnTo>
                    <a:lnTo>
                      <a:pt x="23" y="77"/>
                    </a:lnTo>
                    <a:lnTo>
                      <a:pt x="27" y="85"/>
                    </a:lnTo>
                    <a:lnTo>
                      <a:pt x="27" y="88"/>
                    </a:lnTo>
                    <a:lnTo>
                      <a:pt x="31" y="88"/>
                    </a:lnTo>
                    <a:lnTo>
                      <a:pt x="35" y="88"/>
                    </a:lnTo>
                    <a:lnTo>
                      <a:pt x="39" y="88"/>
                    </a:lnTo>
                    <a:lnTo>
                      <a:pt x="42" y="85"/>
                    </a:lnTo>
                    <a:lnTo>
                      <a:pt x="46" y="85"/>
                    </a:lnTo>
                    <a:lnTo>
                      <a:pt x="42" y="92"/>
                    </a:lnTo>
                    <a:lnTo>
                      <a:pt x="39" y="96"/>
                    </a:lnTo>
                    <a:lnTo>
                      <a:pt x="31" y="100"/>
                    </a:lnTo>
                    <a:lnTo>
                      <a:pt x="27" y="100"/>
                    </a:lnTo>
                    <a:lnTo>
                      <a:pt x="23" y="100"/>
                    </a:lnTo>
                    <a:lnTo>
                      <a:pt x="19" y="96"/>
                    </a:lnTo>
                    <a:lnTo>
                      <a:pt x="16" y="96"/>
                    </a:lnTo>
                    <a:lnTo>
                      <a:pt x="12" y="92"/>
                    </a:lnTo>
                    <a:lnTo>
                      <a:pt x="12" y="88"/>
                    </a:lnTo>
                    <a:lnTo>
                      <a:pt x="12" y="81"/>
                    </a:lnTo>
                    <a:lnTo>
                      <a:pt x="12" y="27"/>
                    </a:lnTo>
                    <a:lnTo>
                      <a:pt x="0" y="27"/>
                    </a:lnTo>
                    <a:lnTo>
                      <a:pt x="4" y="23"/>
                    </a:lnTo>
                    <a:lnTo>
                      <a:pt x="8" y="19"/>
                    </a:lnTo>
                    <a:lnTo>
                      <a:pt x="12" y="16"/>
                    </a:lnTo>
                    <a:lnTo>
                      <a:pt x="16" y="12"/>
                    </a:lnTo>
                    <a:lnTo>
                      <a:pt x="19" y="4"/>
                    </a:lnTo>
                    <a:lnTo>
                      <a:pt x="23" y="0"/>
                    </a:lnTo>
                    <a:close/>
                  </a:path>
                </a:pathLst>
              </a:custGeom>
              <a:solidFill>
                <a:srgbClr val="000000"/>
              </a:solidFill>
              <a:ln w="0">
                <a:solidFill>
                  <a:srgbClr val="000000"/>
                </a:solidFill>
                <a:round/>
                <a:headEnd/>
                <a:tailEnd/>
              </a:ln>
            </p:spPr>
            <p:txBody>
              <a:bodyPr/>
              <a:lstStyle/>
              <a:p>
                <a:endParaRPr lang="en-CA"/>
              </a:p>
            </p:txBody>
          </p:sp>
          <p:sp>
            <p:nvSpPr>
              <p:cNvPr id="16493" name="Freeform 25"/>
              <p:cNvSpPr>
                <a:spLocks noEditPoints="1"/>
              </p:cNvSpPr>
              <p:nvPr/>
            </p:nvSpPr>
            <p:spPr bwMode="auto">
              <a:xfrm>
                <a:off x="2333" y="1322"/>
                <a:ext cx="73" cy="81"/>
              </a:xfrm>
              <a:custGeom>
                <a:avLst/>
                <a:gdLst>
                  <a:gd name="T0" fmla="*/ 39 w 73"/>
                  <a:gd name="T1" fmla="*/ 0 h 81"/>
                  <a:gd name="T2" fmla="*/ 46 w 73"/>
                  <a:gd name="T3" fmla="*/ 4 h 81"/>
                  <a:gd name="T4" fmla="*/ 58 w 73"/>
                  <a:gd name="T5" fmla="*/ 8 h 81"/>
                  <a:gd name="T6" fmla="*/ 65 w 73"/>
                  <a:gd name="T7" fmla="*/ 16 h 81"/>
                  <a:gd name="T8" fmla="*/ 69 w 73"/>
                  <a:gd name="T9" fmla="*/ 27 h 81"/>
                  <a:gd name="T10" fmla="*/ 73 w 73"/>
                  <a:gd name="T11" fmla="*/ 39 h 81"/>
                  <a:gd name="T12" fmla="*/ 73 w 73"/>
                  <a:gd name="T13" fmla="*/ 50 h 81"/>
                  <a:gd name="T14" fmla="*/ 69 w 73"/>
                  <a:gd name="T15" fmla="*/ 62 h 81"/>
                  <a:gd name="T16" fmla="*/ 62 w 73"/>
                  <a:gd name="T17" fmla="*/ 69 h 81"/>
                  <a:gd name="T18" fmla="*/ 54 w 73"/>
                  <a:gd name="T19" fmla="*/ 77 h 81"/>
                  <a:gd name="T20" fmla="*/ 46 w 73"/>
                  <a:gd name="T21" fmla="*/ 81 h 81"/>
                  <a:gd name="T22" fmla="*/ 35 w 73"/>
                  <a:gd name="T23" fmla="*/ 81 h 81"/>
                  <a:gd name="T24" fmla="*/ 27 w 73"/>
                  <a:gd name="T25" fmla="*/ 81 h 81"/>
                  <a:gd name="T26" fmla="*/ 15 w 73"/>
                  <a:gd name="T27" fmla="*/ 73 h 81"/>
                  <a:gd name="T28" fmla="*/ 8 w 73"/>
                  <a:gd name="T29" fmla="*/ 69 h 81"/>
                  <a:gd name="T30" fmla="*/ 4 w 73"/>
                  <a:gd name="T31" fmla="*/ 54 h 81"/>
                  <a:gd name="T32" fmla="*/ 0 w 73"/>
                  <a:gd name="T33" fmla="*/ 43 h 81"/>
                  <a:gd name="T34" fmla="*/ 4 w 73"/>
                  <a:gd name="T35" fmla="*/ 31 h 81"/>
                  <a:gd name="T36" fmla="*/ 8 w 73"/>
                  <a:gd name="T37" fmla="*/ 23 h 81"/>
                  <a:gd name="T38" fmla="*/ 12 w 73"/>
                  <a:gd name="T39" fmla="*/ 12 h 81"/>
                  <a:gd name="T40" fmla="*/ 19 w 73"/>
                  <a:gd name="T41" fmla="*/ 8 h 81"/>
                  <a:gd name="T42" fmla="*/ 27 w 73"/>
                  <a:gd name="T43" fmla="*/ 4 h 81"/>
                  <a:gd name="T44" fmla="*/ 39 w 73"/>
                  <a:gd name="T45" fmla="*/ 0 h 81"/>
                  <a:gd name="T46" fmla="*/ 35 w 73"/>
                  <a:gd name="T47" fmla="*/ 8 h 81"/>
                  <a:gd name="T48" fmla="*/ 31 w 73"/>
                  <a:gd name="T49" fmla="*/ 8 h 81"/>
                  <a:gd name="T50" fmla="*/ 27 w 73"/>
                  <a:gd name="T51" fmla="*/ 12 h 81"/>
                  <a:gd name="T52" fmla="*/ 19 w 73"/>
                  <a:gd name="T53" fmla="*/ 12 h 81"/>
                  <a:gd name="T54" fmla="*/ 19 w 73"/>
                  <a:gd name="T55" fmla="*/ 20 h 81"/>
                  <a:gd name="T56" fmla="*/ 15 w 73"/>
                  <a:gd name="T57" fmla="*/ 27 h 81"/>
                  <a:gd name="T58" fmla="*/ 15 w 73"/>
                  <a:gd name="T59" fmla="*/ 35 h 81"/>
                  <a:gd name="T60" fmla="*/ 15 w 73"/>
                  <a:gd name="T61" fmla="*/ 50 h 81"/>
                  <a:gd name="T62" fmla="*/ 23 w 73"/>
                  <a:gd name="T63" fmla="*/ 66 h 81"/>
                  <a:gd name="T64" fmla="*/ 27 w 73"/>
                  <a:gd name="T65" fmla="*/ 69 h 81"/>
                  <a:gd name="T66" fmla="*/ 35 w 73"/>
                  <a:gd name="T67" fmla="*/ 73 h 81"/>
                  <a:gd name="T68" fmla="*/ 39 w 73"/>
                  <a:gd name="T69" fmla="*/ 77 h 81"/>
                  <a:gd name="T70" fmla="*/ 46 w 73"/>
                  <a:gd name="T71" fmla="*/ 73 h 81"/>
                  <a:gd name="T72" fmla="*/ 54 w 73"/>
                  <a:gd name="T73" fmla="*/ 69 h 81"/>
                  <a:gd name="T74" fmla="*/ 58 w 73"/>
                  <a:gd name="T75" fmla="*/ 62 h 81"/>
                  <a:gd name="T76" fmla="*/ 58 w 73"/>
                  <a:gd name="T77" fmla="*/ 46 h 81"/>
                  <a:gd name="T78" fmla="*/ 58 w 73"/>
                  <a:gd name="T79" fmla="*/ 35 h 81"/>
                  <a:gd name="T80" fmla="*/ 54 w 73"/>
                  <a:gd name="T81" fmla="*/ 23 h 81"/>
                  <a:gd name="T82" fmla="*/ 50 w 73"/>
                  <a:gd name="T83" fmla="*/ 16 h 81"/>
                  <a:gd name="T84" fmla="*/ 42 w 73"/>
                  <a:gd name="T85" fmla="*/ 8 h 81"/>
                  <a:gd name="T86" fmla="*/ 35 w 73"/>
                  <a:gd name="T87" fmla="*/ 8 h 8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3"/>
                  <a:gd name="T133" fmla="*/ 0 h 81"/>
                  <a:gd name="T134" fmla="*/ 73 w 73"/>
                  <a:gd name="T135" fmla="*/ 81 h 8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3" h="81">
                    <a:moveTo>
                      <a:pt x="39" y="0"/>
                    </a:moveTo>
                    <a:lnTo>
                      <a:pt x="46" y="4"/>
                    </a:lnTo>
                    <a:lnTo>
                      <a:pt x="58" y="8"/>
                    </a:lnTo>
                    <a:lnTo>
                      <a:pt x="65" y="16"/>
                    </a:lnTo>
                    <a:lnTo>
                      <a:pt x="69" y="27"/>
                    </a:lnTo>
                    <a:lnTo>
                      <a:pt x="73" y="39"/>
                    </a:lnTo>
                    <a:lnTo>
                      <a:pt x="73" y="50"/>
                    </a:lnTo>
                    <a:lnTo>
                      <a:pt x="69" y="62"/>
                    </a:lnTo>
                    <a:lnTo>
                      <a:pt x="62" y="69"/>
                    </a:lnTo>
                    <a:lnTo>
                      <a:pt x="54" y="77"/>
                    </a:lnTo>
                    <a:lnTo>
                      <a:pt x="46" y="81"/>
                    </a:lnTo>
                    <a:lnTo>
                      <a:pt x="35" y="81"/>
                    </a:lnTo>
                    <a:lnTo>
                      <a:pt x="27" y="81"/>
                    </a:lnTo>
                    <a:lnTo>
                      <a:pt x="15" y="73"/>
                    </a:lnTo>
                    <a:lnTo>
                      <a:pt x="8" y="69"/>
                    </a:lnTo>
                    <a:lnTo>
                      <a:pt x="4" y="54"/>
                    </a:lnTo>
                    <a:lnTo>
                      <a:pt x="0" y="43"/>
                    </a:lnTo>
                    <a:lnTo>
                      <a:pt x="4" y="31"/>
                    </a:lnTo>
                    <a:lnTo>
                      <a:pt x="8" y="23"/>
                    </a:lnTo>
                    <a:lnTo>
                      <a:pt x="12" y="12"/>
                    </a:lnTo>
                    <a:lnTo>
                      <a:pt x="19" y="8"/>
                    </a:lnTo>
                    <a:lnTo>
                      <a:pt x="27" y="4"/>
                    </a:lnTo>
                    <a:lnTo>
                      <a:pt x="39" y="0"/>
                    </a:lnTo>
                    <a:close/>
                    <a:moveTo>
                      <a:pt x="35" y="8"/>
                    </a:moveTo>
                    <a:lnTo>
                      <a:pt x="31" y="8"/>
                    </a:lnTo>
                    <a:lnTo>
                      <a:pt x="27" y="12"/>
                    </a:lnTo>
                    <a:lnTo>
                      <a:pt x="19" y="12"/>
                    </a:lnTo>
                    <a:lnTo>
                      <a:pt x="19" y="20"/>
                    </a:lnTo>
                    <a:lnTo>
                      <a:pt x="15" y="27"/>
                    </a:lnTo>
                    <a:lnTo>
                      <a:pt x="15" y="35"/>
                    </a:lnTo>
                    <a:lnTo>
                      <a:pt x="15" y="50"/>
                    </a:lnTo>
                    <a:lnTo>
                      <a:pt x="23" y="66"/>
                    </a:lnTo>
                    <a:lnTo>
                      <a:pt x="27" y="69"/>
                    </a:lnTo>
                    <a:lnTo>
                      <a:pt x="35" y="73"/>
                    </a:lnTo>
                    <a:lnTo>
                      <a:pt x="39" y="77"/>
                    </a:lnTo>
                    <a:lnTo>
                      <a:pt x="46" y="73"/>
                    </a:lnTo>
                    <a:lnTo>
                      <a:pt x="54" y="69"/>
                    </a:lnTo>
                    <a:lnTo>
                      <a:pt x="58" y="62"/>
                    </a:lnTo>
                    <a:lnTo>
                      <a:pt x="58" y="46"/>
                    </a:lnTo>
                    <a:lnTo>
                      <a:pt x="58" y="35"/>
                    </a:lnTo>
                    <a:lnTo>
                      <a:pt x="54" y="23"/>
                    </a:lnTo>
                    <a:lnTo>
                      <a:pt x="50" y="16"/>
                    </a:lnTo>
                    <a:lnTo>
                      <a:pt x="42" y="8"/>
                    </a:lnTo>
                    <a:lnTo>
                      <a:pt x="35" y="8"/>
                    </a:lnTo>
                    <a:close/>
                  </a:path>
                </a:pathLst>
              </a:custGeom>
              <a:solidFill>
                <a:srgbClr val="000000"/>
              </a:solidFill>
              <a:ln w="0">
                <a:solidFill>
                  <a:srgbClr val="000000"/>
                </a:solidFill>
                <a:round/>
                <a:headEnd/>
                <a:tailEnd/>
              </a:ln>
            </p:spPr>
            <p:txBody>
              <a:bodyPr/>
              <a:lstStyle/>
              <a:p>
                <a:endParaRPr lang="en-CA"/>
              </a:p>
            </p:txBody>
          </p:sp>
          <p:sp>
            <p:nvSpPr>
              <p:cNvPr id="16494" name="Rectangle 26"/>
              <p:cNvSpPr>
                <a:spLocks noChangeArrowheads="1"/>
              </p:cNvSpPr>
              <p:nvPr/>
            </p:nvSpPr>
            <p:spPr bwMode="auto">
              <a:xfrm>
                <a:off x="2705" y="126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6495" name="Freeform 27"/>
              <p:cNvSpPr>
                <a:spLocks noEditPoints="1"/>
              </p:cNvSpPr>
              <p:nvPr/>
            </p:nvSpPr>
            <p:spPr bwMode="auto">
              <a:xfrm>
                <a:off x="2889" y="1322"/>
                <a:ext cx="66" cy="81"/>
              </a:xfrm>
              <a:custGeom>
                <a:avLst/>
                <a:gdLst>
                  <a:gd name="T0" fmla="*/ 16 w 66"/>
                  <a:gd name="T1" fmla="*/ 31 h 81"/>
                  <a:gd name="T2" fmla="*/ 16 w 66"/>
                  <a:gd name="T3" fmla="*/ 46 h 81"/>
                  <a:gd name="T4" fmla="*/ 23 w 66"/>
                  <a:gd name="T5" fmla="*/ 58 h 81"/>
                  <a:gd name="T6" fmla="*/ 31 w 66"/>
                  <a:gd name="T7" fmla="*/ 66 h 81"/>
                  <a:gd name="T8" fmla="*/ 43 w 66"/>
                  <a:gd name="T9" fmla="*/ 66 h 81"/>
                  <a:gd name="T10" fmla="*/ 50 w 66"/>
                  <a:gd name="T11" fmla="*/ 66 h 81"/>
                  <a:gd name="T12" fmla="*/ 54 w 66"/>
                  <a:gd name="T13" fmla="*/ 62 h 81"/>
                  <a:gd name="T14" fmla="*/ 58 w 66"/>
                  <a:gd name="T15" fmla="*/ 58 h 81"/>
                  <a:gd name="T16" fmla="*/ 62 w 66"/>
                  <a:gd name="T17" fmla="*/ 50 h 81"/>
                  <a:gd name="T18" fmla="*/ 66 w 66"/>
                  <a:gd name="T19" fmla="*/ 50 h 81"/>
                  <a:gd name="T20" fmla="*/ 62 w 66"/>
                  <a:gd name="T21" fmla="*/ 62 h 81"/>
                  <a:gd name="T22" fmla="*/ 54 w 66"/>
                  <a:gd name="T23" fmla="*/ 73 h 81"/>
                  <a:gd name="T24" fmla="*/ 47 w 66"/>
                  <a:gd name="T25" fmla="*/ 77 h 81"/>
                  <a:gd name="T26" fmla="*/ 35 w 66"/>
                  <a:gd name="T27" fmla="*/ 81 h 81"/>
                  <a:gd name="T28" fmla="*/ 23 w 66"/>
                  <a:gd name="T29" fmla="*/ 77 h 81"/>
                  <a:gd name="T30" fmla="*/ 12 w 66"/>
                  <a:gd name="T31" fmla="*/ 69 h 81"/>
                  <a:gd name="T32" fmla="*/ 8 w 66"/>
                  <a:gd name="T33" fmla="*/ 62 h 81"/>
                  <a:gd name="T34" fmla="*/ 4 w 66"/>
                  <a:gd name="T35" fmla="*/ 54 h 81"/>
                  <a:gd name="T36" fmla="*/ 0 w 66"/>
                  <a:gd name="T37" fmla="*/ 43 h 81"/>
                  <a:gd name="T38" fmla="*/ 4 w 66"/>
                  <a:gd name="T39" fmla="*/ 31 h 81"/>
                  <a:gd name="T40" fmla="*/ 8 w 66"/>
                  <a:gd name="T41" fmla="*/ 20 h 81"/>
                  <a:gd name="T42" fmla="*/ 12 w 66"/>
                  <a:gd name="T43" fmla="*/ 12 h 81"/>
                  <a:gd name="T44" fmla="*/ 20 w 66"/>
                  <a:gd name="T45" fmla="*/ 8 h 81"/>
                  <a:gd name="T46" fmla="*/ 27 w 66"/>
                  <a:gd name="T47" fmla="*/ 4 h 81"/>
                  <a:gd name="T48" fmla="*/ 35 w 66"/>
                  <a:gd name="T49" fmla="*/ 0 h 81"/>
                  <a:gd name="T50" fmla="*/ 47 w 66"/>
                  <a:gd name="T51" fmla="*/ 4 h 81"/>
                  <a:gd name="T52" fmla="*/ 58 w 66"/>
                  <a:gd name="T53" fmla="*/ 12 h 81"/>
                  <a:gd name="T54" fmla="*/ 62 w 66"/>
                  <a:gd name="T55" fmla="*/ 20 h 81"/>
                  <a:gd name="T56" fmla="*/ 66 w 66"/>
                  <a:gd name="T57" fmla="*/ 31 h 81"/>
                  <a:gd name="T58" fmla="*/ 16 w 66"/>
                  <a:gd name="T59" fmla="*/ 31 h 81"/>
                  <a:gd name="T60" fmla="*/ 16 w 66"/>
                  <a:gd name="T61" fmla="*/ 27 h 81"/>
                  <a:gd name="T62" fmla="*/ 47 w 66"/>
                  <a:gd name="T63" fmla="*/ 27 h 81"/>
                  <a:gd name="T64" fmla="*/ 47 w 66"/>
                  <a:gd name="T65" fmla="*/ 20 h 81"/>
                  <a:gd name="T66" fmla="*/ 47 w 66"/>
                  <a:gd name="T67" fmla="*/ 16 h 81"/>
                  <a:gd name="T68" fmla="*/ 43 w 66"/>
                  <a:gd name="T69" fmla="*/ 12 h 81"/>
                  <a:gd name="T70" fmla="*/ 39 w 66"/>
                  <a:gd name="T71" fmla="*/ 12 h 81"/>
                  <a:gd name="T72" fmla="*/ 35 w 66"/>
                  <a:gd name="T73" fmla="*/ 8 h 81"/>
                  <a:gd name="T74" fmla="*/ 31 w 66"/>
                  <a:gd name="T75" fmla="*/ 8 h 81"/>
                  <a:gd name="T76" fmla="*/ 27 w 66"/>
                  <a:gd name="T77" fmla="*/ 8 h 81"/>
                  <a:gd name="T78" fmla="*/ 20 w 66"/>
                  <a:gd name="T79" fmla="*/ 12 h 81"/>
                  <a:gd name="T80" fmla="*/ 16 w 66"/>
                  <a:gd name="T81" fmla="*/ 20 h 81"/>
                  <a:gd name="T82" fmla="*/ 16 w 66"/>
                  <a:gd name="T83" fmla="*/ 27 h 8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6"/>
                  <a:gd name="T127" fmla="*/ 0 h 81"/>
                  <a:gd name="T128" fmla="*/ 66 w 66"/>
                  <a:gd name="T129" fmla="*/ 81 h 8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6" h="81">
                    <a:moveTo>
                      <a:pt x="16" y="31"/>
                    </a:moveTo>
                    <a:lnTo>
                      <a:pt x="16" y="46"/>
                    </a:lnTo>
                    <a:lnTo>
                      <a:pt x="23" y="58"/>
                    </a:lnTo>
                    <a:lnTo>
                      <a:pt x="31" y="66"/>
                    </a:lnTo>
                    <a:lnTo>
                      <a:pt x="43" y="66"/>
                    </a:lnTo>
                    <a:lnTo>
                      <a:pt x="50" y="66"/>
                    </a:lnTo>
                    <a:lnTo>
                      <a:pt x="54" y="62"/>
                    </a:lnTo>
                    <a:lnTo>
                      <a:pt x="58" y="58"/>
                    </a:lnTo>
                    <a:lnTo>
                      <a:pt x="62" y="50"/>
                    </a:lnTo>
                    <a:lnTo>
                      <a:pt x="66" y="50"/>
                    </a:lnTo>
                    <a:lnTo>
                      <a:pt x="62" y="62"/>
                    </a:lnTo>
                    <a:lnTo>
                      <a:pt x="54" y="73"/>
                    </a:lnTo>
                    <a:lnTo>
                      <a:pt x="47" y="77"/>
                    </a:lnTo>
                    <a:lnTo>
                      <a:pt x="35" y="81"/>
                    </a:lnTo>
                    <a:lnTo>
                      <a:pt x="23" y="77"/>
                    </a:lnTo>
                    <a:lnTo>
                      <a:pt x="12" y="69"/>
                    </a:lnTo>
                    <a:lnTo>
                      <a:pt x="8" y="62"/>
                    </a:lnTo>
                    <a:lnTo>
                      <a:pt x="4" y="54"/>
                    </a:lnTo>
                    <a:lnTo>
                      <a:pt x="0" y="43"/>
                    </a:lnTo>
                    <a:lnTo>
                      <a:pt x="4" y="31"/>
                    </a:lnTo>
                    <a:lnTo>
                      <a:pt x="8" y="20"/>
                    </a:lnTo>
                    <a:lnTo>
                      <a:pt x="12" y="12"/>
                    </a:lnTo>
                    <a:lnTo>
                      <a:pt x="20" y="8"/>
                    </a:lnTo>
                    <a:lnTo>
                      <a:pt x="27" y="4"/>
                    </a:lnTo>
                    <a:lnTo>
                      <a:pt x="35" y="0"/>
                    </a:lnTo>
                    <a:lnTo>
                      <a:pt x="47" y="4"/>
                    </a:lnTo>
                    <a:lnTo>
                      <a:pt x="58" y="12"/>
                    </a:lnTo>
                    <a:lnTo>
                      <a:pt x="62" y="20"/>
                    </a:lnTo>
                    <a:lnTo>
                      <a:pt x="66" y="31"/>
                    </a:lnTo>
                    <a:lnTo>
                      <a:pt x="16" y="31"/>
                    </a:lnTo>
                    <a:close/>
                    <a:moveTo>
                      <a:pt x="16" y="27"/>
                    </a:moveTo>
                    <a:lnTo>
                      <a:pt x="47" y="27"/>
                    </a:lnTo>
                    <a:lnTo>
                      <a:pt x="47" y="20"/>
                    </a:lnTo>
                    <a:lnTo>
                      <a:pt x="47" y="16"/>
                    </a:lnTo>
                    <a:lnTo>
                      <a:pt x="43" y="12"/>
                    </a:lnTo>
                    <a:lnTo>
                      <a:pt x="39" y="12"/>
                    </a:lnTo>
                    <a:lnTo>
                      <a:pt x="35" y="8"/>
                    </a:lnTo>
                    <a:lnTo>
                      <a:pt x="31" y="8"/>
                    </a:lnTo>
                    <a:lnTo>
                      <a:pt x="27" y="8"/>
                    </a:lnTo>
                    <a:lnTo>
                      <a:pt x="20" y="12"/>
                    </a:lnTo>
                    <a:lnTo>
                      <a:pt x="16" y="20"/>
                    </a:lnTo>
                    <a:lnTo>
                      <a:pt x="16" y="27"/>
                    </a:lnTo>
                    <a:close/>
                  </a:path>
                </a:pathLst>
              </a:custGeom>
              <a:solidFill>
                <a:srgbClr val="000000"/>
              </a:solidFill>
              <a:ln w="0">
                <a:solidFill>
                  <a:srgbClr val="000000"/>
                </a:solidFill>
                <a:round/>
                <a:headEnd/>
                <a:tailEnd/>
              </a:ln>
            </p:spPr>
            <p:txBody>
              <a:bodyPr/>
              <a:lstStyle/>
              <a:p>
                <a:endParaRPr lang="en-CA"/>
              </a:p>
            </p:txBody>
          </p:sp>
          <p:sp>
            <p:nvSpPr>
              <p:cNvPr id="16496" name="Freeform 28"/>
              <p:cNvSpPr>
                <a:spLocks noEditPoints="1"/>
              </p:cNvSpPr>
              <p:nvPr/>
            </p:nvSpPr>
            <p:spPr bwMode="auto">
              <a:xfrm>
                <a:off x="2966" y="1322"/>
                <a:ext cx="69" cy="81"/>
              </a:xfrm>
              <a:custGeom>
                <a:avLst/>
                <a:gdLst>
                  <a:gd name="T0" fmla="*/ 35 w 69"/>
                  <a:gd name="T1" fmla="*/ 73 h 81"/>
                  <a:gd name="T2" fmla="*/ 27 w 69"/>
                  <a:gd name="T3" fmla="*/ 77 h 81"/>
                  <a:gd name="T4" fmla="*/ 19 w 69"/>
                  <a:gd name="T5" fmla="*/ 81 h 81"/>
                  <a:gd name="T6" fmla="*/ 4 w 69"/>
                  <a:gd name="T7" fmla="*/ 77 h 81"/>
                  <a:gd name="T8" fmla="*/ 0 w 69"/>
                  <a:gd name="T9" fmla="*/ 62 h 81"/>
                  <a:gd name="T10" fmla="*/ 4 w 69"/>
                  <a:gd name="T11" fmla="*/ 54 h 81"/>
                  <a:gd name="T12" fmla="*/ 16 w 69"/>
                  <a:gd name="T13" fmla="*/ 43 h 81"/>
                  <a:gd name="T14" fmla="*/ 42 w 69"/>
                  <a:gd name="T15" fmla="*/ 31 h 81"/>
                  <a:gd name="T16" fmla="*/ 42 w 69"/>
                  <a:gd name="T17" fmla="*/ 20 h 81"/>
                  <a:gd name="T18" fmla="*/ 35 w 69"/>
                  <a:gd name="T19" fmla="*/ 8 h 81"/>
                  <a:gd name="T20" fmla="*/ 23 w 69"/>
                  <a:gd name="T21" fmla="*/ 8 h 81"/>
                  <a:gd name="T22" fmla="*/ 19 w 69"/>
                  <a:gd name="T23" fmla="*/ 12 h 81"/>
                  <a:gd name="T24" fmla="*/ 19 w 69"/>
                  <a:gd name="T25" fmla="*/ 23 h 81"/>
                  <a:gd name="T26" fmla="*/ 16 w 69"/>
                  <a:gd name="T27" fmla="*/ 27 h 81"/>
                  <a:gd name="T28" fmla="*/ 12 w 69"/>
                  <a:gd name="T29" fmla="*/ 31 h 81"/>
                  <a:gd name="T30" fmla="*/ 8 w 69"/>
                  <a:gd name="T31" fmla="*/ 27 h 81"/>
                  <a:gd name="T32" fmla="*/ 4 w 69"/>
                  <a:gd name="T33" fmla="*/ 23 h 81"/>
                  <a:gd name="T34" fmla="*/ 12 w 69"/>
                  <a:gd name="T35" fmla="*/ 8 h 81"/>
                  <a:gd name="T36" fmla="*/ 31 w 69"/>
                  <a:gd name="T37" fmla="*/ 0 h 81"/>
                  <a:gd name="T38" fmla="*/ 46 w 69"/>
                  <a:gd name="T39" fmla="*/ 4 h 81"/>
                  <a:gd name="T40" fmla="*/ 54 w 69"/>
                  <a:gd name="T41" fmla="*/ 12 h 81"/>
                  <a:gd name="T42" fmla="*/ 58 w 69"/>
                  <a:gd name="T43" fmla="*/ 27 h 81"/>
                  <a:gd name="T44" fmla="*/ 58 w 69"/>
                  <a:gd name="T45" fmla="*/ 62 h 81"/>
                  <a:gd name="T46" fmla="*/ 58 w 69"/>
                  <a:gd name="T47" fmla="*/ 69 h 81"/>
                  <a:gd name="T48" fmla="*/ 58 w 69"/>
                  <a:gd name="T49" fmla="*/ 69 h 81"/>
                  <a:gd name="T50" fmla="*/ 62 w 69"/>
                  <a:gd name="T51" fmla="*/ 69 h 81"/>
                  <a:gd name="T52" fmla="*/ 65 w 69"/>
                  <a:gd name="T53" fmla="*/ 69 h 81"/>
                  <a:gd name="T54" fmla="*/ 69 w 69"/>
                  <a:gd name="T55" fmla="*/ 69 h 81"/>
                  <a:gd name="T56" fmla="*/ 50 w 69"/>
                  <a:gd name="T57" fmla="*/ 81 h 81"/>
                  <a:gd name="T58" fmla="*/ 46 w 69"/>
                  <a:gd name="T59" fmla="*/ 77 h 81"/>
                  <a:gd name="T60" fmla="*/ 42 w 69"/>
                  <a:gd name="T61" fmla="*/ 69 h 81"/>
                  <a:gd name="T62" fmla="*/ 42 w 69"/>
                  <a:gd name="T63" fmla="*/ 35 h 81"/>
                  <a:gd name="T64" fmla="*/ 27 w 69"/>
                  <a:gd name="T65" fmla="*/ 43 h 81"/>
                  <a:gd name="T66" fmla="*/ 16 w 69"/>
                  <a:gd name="T67" fmla="*/ 50 h 81"/>
                  <a:gd name="T68" fmla="*/ 16 w 69"/>
                  <a:gd name="T69" fmla="*/ 58 h 81"/>
                  <a:gd name="T70" fmla="*/ 19 w 69"/>
                  <a:gd name="T71" fmla="*/ 66 h 81"/>
                  <a:gd name="T72" fmla="*/ 27 w 69"/>
                  <a:gd name="T73" fmla="*/ 69 h 81"/>
                  <a:gd name="T74" fmla="*/ 42 w 69"/>
                  <a:gd name="T75" fmla="*/ 62 h 8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9"/>
                  <a:gd name="T115" fmla="*/ 0 h 81"/>
                  <a:gd name="T116" fmla="*/ 69 w 69"/>
                  <a:gd name="T117" fmla="*/ 81 h 81"/>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9" h="81">
                    <a:moveTo>
                      <a:pt x="42" y="69"/>
                    </a:moveTo>
                    <a:lnTo>
                      <a:pt x="35" y="73"/>
                    </a:lnTo>
                    <a:lnTo>
                      <a:pt x="31" y="77"/>
                    </a:lnTo>
                    <a:lnTo>
                      <a:pt x="27" y="77"/>
                    </a:lnTo>
                    <a:lnTo>
                      <a:pt x="23" y="81"/>
                    </a:lnTo>
                    <a:lnTo>
                      <a:pt x="19" y="81"/>
                    </a:lnTo>
                    <a:lnTo>
                      <a:pt x="12" y="81"/>
                    </a:lnTo>
                    <a:lnTo>
                      <a:pt x="4" y="77"/>
                    </a:lnTo>
                    <a:lnTo>
                      <a:pt x="0" y="69"/>
                    </a:lnTo>
                    <a:lnTo>
                      <a:pt x="0" y="62"/>
                    </a:lnTo>
                    <a:lnTo>
                      <a:pt x="0" y="58"/>
                    </a:lnTo>
                    <a:lnTo>
                      <a:pt x="4" y="54"/>
                    </a:lnTo>
                    <a:lnTo>
                      <a:pt x="8" y="46"/>
                    </a:lnTo>
                    <a:lnTo>
                      <a:pt x="16" y="43"/>
                    </a:lnTo>
                    <a:lnTo>
                      <a:pt x="27" y="35"/>
                    </a:lnTo>
                    <a:lnTo>
                      <a:pt x="42" y="31"/>
                    </a:lnTo>
                    <a:lnTo>
                      <a:pt x="42" y="27"/>
                    </a:lnTo>
                    <a:lnTo>
                      <a:pt x="42" y="20"/>
                    </a:lnTo>
                    <a:lnTo>
                      <a:pt x="39" y="12"/>
                    </a:lnTo>
                    <a:lnTo>
                      <a:pt x="35" y="8"/>
                    </a:lnTo>
                    <a:lnTo>
                      <a:pt x="31" y="8"/>
                    </a:lnTo>
                    <a:lnTo>
                      <a:pt x="23" y="8"/>
                    </a:lnTo>
                    <a:lnTo>
                      <a:pt x="19" y="12"/>
                    </a:lnTo>
                    <a:lnTo>
                      <a:pt x="19" y="16"/>
                    </a:lnTo>
                    <a:lnTo>
                      <a:pt x="19" y="23"/>
                    </a:lnTo>
                    <a:lnTo>
                      <a:pt x="19" y="27"/>
                    </a:lnTo>
                    <a:lnTo>
                      <a:pt x="16" y="27"/>
                    </a:lnTo>
                    <a:lnTo>
                      <a:pt x="16" y="31"/>
                    </a:lnTo>
                    <a:lnTo>
                      <a:pt x="12" y="31"/>
                    </a:lnTo>
                    <a:lnTo>
                      <a:pt x="8" y="31"/>
                    </a:lnTo>
                    <a:lnTo>
                      <a:pt x="8" y="27"/>
                    </a:lnTo>
                    <a:lnTo>
                      <a:pt x="4" y="27"/>
                    </a:lnTo>
                    <a:lnTo>
                      <a:pt x="4" y="23"/>
                    </a:lnTo>
                    <a:lnTo>
                      <a:pt x="4" y="16"/>
                    </a:lnTo>
                    <a:lnTo>
                      <a:pt x="12" y="8"/>
                    </a:lnTo>
                    <a:lnTo>
                      <a:pt x="19" y="4"/>
                    </a:lnTo>
                    <a:lnTo>
                      <a:pt x="31" y="0"/>
                    </a:lnTo>
                    <a:lnTo>
                      <a:pt x="42" y="4"/>
                    </a:lnTo>
                    <a:lnTo>
                      <a:pt x="46" y="4"/>
                    </a:lnTo>
                    <a:lnTo>
                      <a:pt x="54" y="8"/>
                    </a:lnTo>
                    <a:lnTo>
                      <a:pt x="54" y="12"/>
                    </a:lnTo>
                    <a:lnTo>
                      <a:pt x="58" y="20"/>
                    </a:lnTo>
                    <a:lnTo>
                      <a:pt x="58" y="27"/>
                    </a:lnTo>
                    <a:lnTo>
                      <a:pt x="58" y="54"/>
                    </a:lnTo>
                    <a:lnTo>
                      <a:pt x="58" y="62"/>
                    </a:lnTo>
                    <a:lnTo>
                      <a:pt x="58" y="66"/>
                    </a:lnTo>
                    <a:lnTo>
                      <a:pt x="58" y="69"/>
                    </a:lnTo>
                    <a:lnTo>
                      <a:pt x="62" y="69"/>
                    </a:lnTo>
                    <a:lnTo>
                      <a:pt x="65" y="69"/>
                    </a:lnTo>
                    <a:lnTo>
                      <a:pt x="69" y="66"/>
                    </a:lnTo>
                    <a:lnTo>
                      <a:pt x="69" y="69"/>
                    </a:lnTo>
                    <a:lnTo>
                      <a:pt x="62" y="77"/>
                    </a:lnTo>
                    <a:lnTo>
                      <a:pt x="50" y="81"/>
                    </a:lnTo>
                    <a:lnTo>
                      <a:pt x="46" y="81"/>
                    </a:lnTo>
                    <a:lnTo>
                      <a:pt x="46" y="77"/>
                    </a:lnTo>
                    <a:lnTo>
                      <a:pt x="42" y="73"/>
                    </a:lnTo>
                    <a:lnTo>
                      <a:pt x="42" y="69"/>
                    </a:lnTo>
                    <a:close/>
                    <a:moveTo>
                      <a:pt x="42" y="62"/>
                    </a:moveTo>
                    <a:lnTo>
                      <a:pt x="42" y="35"/>
                    </a:lnTo>
                    <a:lnTo>
                      <a:pt x="31" y="39"/>
                    </a:lnTo>
                    <a:lnTo>
                      <a:pt x="27" y="43"/>
                    </a:lnTo>
                    <a:lnTo>
                      <a:pt x="19" y="46"/>
                    </a:lnTo>
                    <a:lnTo>
                      <a:pt x="16" y="50"/>
                    </a:lnTo>
                    <a:lnTo>
                      <a:pt x="16" y="54"/>
                    </a:lnTo>
                    <a:lnTo>
                      <a:pt x="16" y="58"/>
                    </a:lnTo>
                    <a:lnTo>
                      <a:pt x="16" y="62"/>
                    </a:lnTo>
                    <a:lnTo>
                      <a:pt x="19" y="66"/>
                    </a:lnTo>
                    <a:lnTo>
                      <a:pt x="23" y="69"/>
                    </a:lnTo>
                    <a:lnTo>
                      <a:pt x="27" y="69"/>
                    </a:lnTo>
                    <a:lnTo>
                      <a:pt x="35" y="69"/>
                    </a:lnTo>
                    <a:lnTo>
                      <a:pt x="42" y="62"/>
                    </a:lnTo>
                    <a:close/>
                  </a:path>
                </a:pathLst>
              </a:custGeom>
              <a:solidFill>
                <a:srgbClr val="000000"/>
              </a:solidFill>
              <a:ln w="0">
                <a:solidFill>
                  <a:srgbClr val="000000"/>
                </a:solidFill>
                <a:round/>
                <a:headEnd/>
                <a:tailEnd/>
              </a:ln>
            </p:spPr>
            <p:txBody>
              <a:bodyPr/>
              <a:lstStyle/>
              <a:p>
                <a:endParaRPr lang="en-CA"/>
              </a:p>
            </p:txBody>
          </p:sp>
          <p:sp>
            <p:nvSpPr>
              <p:cNvPr id="16497" name="Freeform 29"/>
              <p:cNvSpPr>
                <a:spLocks/>
              </p:cNvSpPr>
              <p:nvPr/>
            </p:nvSpPr>
            <p:spPr bwMode="auto">
              <a:xfrm>
                <a:off x="3035" y="1303"/>
                <a:ext cx="50" cy="100"/>
              </a:xfrm>
              <a:custGeom>
                <a:avLst/>
                <a:gdLst>
                  <a:gd name="T0" fmla="*/ 27 w 50"/>
                  <a:gd name="T1" fmla="*/ 0 h 100"/>
                  <a:gd name="T2" fmla="*/ 27 w 50"/>
                  <a:gd name="T3" fmla="*/ 23 h 100"/>
                  <a:gd name="T4" fmla="*/ 46 w 50"/>
                  <a:gd name="T5" fmla="*/ 23 h 100"/>
                  <a:gd name="T6" fmla="*/ 46 w 50"/>
                  <a:gd name="T7" fmla="*/ 27 h 100"/>
                  <a:gd name="T8" fmla="*/ 27 w 50"/>
                  <a:gd name="T9" fmla="*/ 27 h 100"/>
                  <a:gd name="T10" fmla="*/ 27 w 50"/>
                  <a:gd name="T11" fmla="*/ 77 h 100"/>
                  <a:gd name="T12" fmla="*/ 27 w 50"/>
                  <a:gd name="T13" fmla="*/ 85 h 100"/>
                  <a:gd name="T14" fmla="*/ 31 w 50"/>
                  <a:gd name="T15" fmla="*/ 88 h 100"/>
                  <a:gd name="T16" fmla="*/ 31 w 50"/>
                  <a:gd name="T17" fmla="*/ 88 h 100"/>
                  <a:gd name="T18" fmla="*/ 35 w 50"/>
                  <a:gd name="T19" fmla="*/ 88 h 100"/>
                  <a:gd name="T20" fmla="*/ 39 w 50"/>
                  <a:gd name="T21" fmla="*/ 88 h 100"/>
                  <a:gd name="T22" fmla="*/ 42 w 50"/>
                  <a:gd name="T23" fmla="*/ 88 h 100"/>
                  <a:gd name="T24" fmla="*/ 42 w 50"/>
                  <a:gd name="T25" fmla="*/ 88 h 100"/>
                  <a:gd name="T26" fmla="*/ 46 w 50"/>
                  <a:gd name="T27" fmla="*/ 85 h 100"/>
                  <a:gd name="T28" fmla="*/ 50 w 50"/>
                  <a:gd name="T29" fmla="*/ 85 h 100"/>
                  <a:gd name="T30" fmla="*/ 46 w 50"/>
                  <a:gd name="T31" fmla="*/ 92 h 100"/>
                  <a:gd name="T32" fmla="*/ 39 w 50"/>
                  <a:gd name="T33" fmla="*/ 96 h 100"/>
                  <a:gd name="T34" fmla="*/ 35 w 50"/>
                  <a:gd name="T35" fmla="*/ 100 h 100"/>
                  <a:gd name="T36" fmla="*/ 31 w 50"/>
                  <a:gd name="T37" fmla="*/ 100 h 100"/>
                  <a:gd name="T38" fmla="*/ 23 w 50"/>
                  <a:gd name="T39" fmla="*/ 100 h 100"/>
                  <a:gd name="T40" fmla="*/ 19 w 50"/>
                  <a:gd name="T41" fmla="*/ 96 h 100"/>
                  <a:gd name="T42" fmla="*/ 19 w 50"/>
                  <a:gd name="T43" fmla="*/ 96 h 100"/>
                  <a:gd name="T44" fmla="*/ 16 w 50"/>
                  <a:gd name="T45" fmla="*/ 92 h 100"/>
                  <a:gd name="T46" fmla="*/ 16 w 50"/>
                  <a:gd name="T47" fmla="*/ 88 h 100"/>
                  <a:gd name="T48" fmla="*/ 16 w 50"/>
                  <a:gd name="T49" fmla="*/ 81 h 100"/>
                  <a:gd name="T50" fmla="*/ 16 w 50"/>
                  <a:gd name="T51" fmla="*/ 27 h 100"/>
                  <a:gd name="T52" fmla="*/ 0 w 50"/>
                  <a:gd name="T53" fmla="*/ 27 h 100"/>
                  <a:gd name="T54" fmla="*/ 0 w 50"/>
                  <a:gd name="T55" fmla="*/ 27 h 100"/>
                  <a:gd name="T56" fmla="*/ 8 w 50"/>
                  <a:gd name="T57" fmla="*/ 23 h 100"/>
                  <a:gd name="T58" fmla="*/ 12 w 50"/>
                  <a:gd name="T59" fmla="*/ 19 h 100"/>
                  <a:gd name="T60" fmla="*/ 16 w 50"/>
                  <a:gd name="T61" fmla="*/ 16 h 100"/>
                  <a:gd name="T62" fmla="*/ 19 w 50"/>
                  <a:gd name="T63" fmla="*/ 12 h 100"/>
                  <a:gd name="T64" fmla="*/ 23 w 50"/>
                  <a:gd name="T65" fmla="*/ 4 h 100"/>
                  <a:gd name="T66" fmla="*/ 27 w 50"/>
                  <a:gd name="T67" fmla="*/ 0 h 100"/>
                  <a:gd name="T68" fmla="*/ 27 w 50"/>
                  <a:gd name="T69" fmla="*/ 0 h 10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50"/>
                  <a:gd name="T106" fmla="*/ 0 h 100"/>
                  <a:gd name="T107" fmla="*/ 50 w 50"/>
                  <a:gd name="T108" fmla="*/ 100 h 10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50" h="100">
                    <a:moveTo>
                      <a:pt x="27" y="0"/>
                    </a:moveTo>
                    <a:lnTo>
                      <a:pt x="27" y="23"/>
                    </a:lnTo>
                    <a:lnTo>
                      <a:pt x="46" y="23"/>
                    </a:lnTo>
                    <a:lnTo>
                      <a:pt x="46" y="27"/>
                    </a:lnTo>
                    <a:lnTo>
                      <a:pt x="27" y="27"/>
                    </a:lnTo>
                    <a:lnTo>
                      <a:pt x="27" y="77"/>
                    </a:lnTo>
                    <a:lnTo>
                      <a:pt x="27" y="85"/>
                    </a:lnTo>
                    <a:lnTo>
                      <a:pt x="31" y="88"/>
                    </a:lnTo>
                    <a:lnTo>
                      <a:pt x="35" y="88"/>
                    </a:lnTo>
                    <a:lnTo>
                      <a:pt x="39" y="88"/>
                    </a:lnTo>
                    <a:lnTo>
                      <a:pt x="42" y="88"/>
                    </a:lnTo>
                    <a:lnTo>
                      <a:pt x="46" y="85"/>
                    </a:lnTo>
                    <a:lnTo>
                      <a:pt x="50" y="85"/>
                    </a:lnTo>
                    <a:lnTo>
                      <a:pt x="46" y="92"/>
                    </a:lnTo>
                    <a:lnTo>
                      <a:pt x="39" y="96"/>
                    </a:lnTo>
                    <a:lnTo>
                      <a:pt x="35" y="100"/>
                    </a:lnTo>
                    <a:lnTo>
                      <a:pt x="31" y="100"/>
                    </a:lnTo>
                    <a:lnTo>
                      <a:pt x="23" y="100"/>
                    </a:lnTo>
                    <a:lnTo>
                      <a:pt x="19" y="96"/>
                    </a:lnTo>
                    <a:lnTo>
                      <a:pt x="16" y="92"/>
                    </a:lnTo>
                    <a:lnTo>
                      <a:pt x="16" y="88"/>
                    </a:lnTo>
                    <a:lnTo>
                      <a:pt x="16" y="81"/>
                    </a:lnTo>
                    <a:lnTo>
                      <a:pt x="16" y="27"/>
                    </a:lnTo>
                    <a:lnTo>
                      <a:pt x="0" y="27"/>
                    </a:lnTo>
                    <a:lnTo>
                      <a:pt x="8" y="23"/>
                    </a:lnTo>
                    <a:lnTo>
                      <a:pt x="12" y="19"/>
                    </a:lnTo>
                    <a:lnTo>
                      <a:pt x="16" y="16"/>
                    </a:lnTo>
                    <a:lnTo>
                      <a:pt x="19" y="12"/>
                    </a:lnTo>
                    <a:lnTo>
                      <a:pt x="23" y="4"/>
                    </a:lnTo>
                    <a:lnTo>
                      <a:pt x="27" y="0"/>
                    </a:lnTo>
                    <a:close/>
                  </a:path>
                </a:pathLst>
              </a:custGeom>
              <a:solidFill>
                <a:srgbClr val="000000"/>
              </a:solidFill>
              <a:ln w="0">
                <a:solidFill>
                  <a:srgbClr val="000000"/>
                </a:solidFill>
                <a:round/>
                <a:headEnd/>
                <a:tailEnd/>
              </a:ln>
            </p:spPr>
            <p:txBody>
              <a:bodyPr/>
              <a:lstStyle/>
              <a:p>
                <a:endParaRPr lang="en-CA"/>
              </a:p>
            </p:txBody>
          </p:sp>
          <p:sp>
            <p:nvSpPr>
              <p:cNvPr id="16498" name="Rectangle 30"/>
              <p:cNvSpPr>
                <a:spLocks noChangeArrowheads="1"/>
              </p:cNvSpPr>
              <p:nvPr/>
            </p:nvSpPr>
            <p:spPr bwMode="auto">
              <a:xfrm>
                <a:off x="3304" y="126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6499" name="Freeform 31"/>
              <p:cNvSpPr>
                <a:spLocks/>
              </p:cNvSpPr>
              <p:nvPr/>
            </p:nvSpPr>
            <p:spPr bwMode="auto">
              <a:xfrm>
                <a:off x="3500" y="1288"/>
                <a:ext cx="99" cy="115"/>
              </a:xfrm>
              <a:custGeom>
                <a:avLst/>
                <a:gdLst>
                  <a:gd name="T0" fmla="*/ 92 w 99"/>
                  <a:gd name="T1" fmla="*/ 0 h 115"/>
                  <a:gd name="T2" fmla="*/ 95 w 99"/>
                  <a:gd name="T3" fmla="*/ 38 h 115"/>
                  <a:gd name="T4" fmla="*/ 92 w 99"/>
                  <a:gd name="T5" fmla="*/ 38 h 115"/>
                  <a:gd name="T6" fmla="*/ 88 w 99"/>
                  <a:gd name="T7" fmla="*/ 23 h 115"/>
                  <a:gd name="T8" fmla="*/ 80 w 99"/>
                  <a:gd name="T9" fmla="*/ 11 h 115"/>
                  <a:gd name="T10" fmla="*/ 69 w 99"/>
                  <a:gd name="T11" fmla="*/ 8 h 115"/>
                  <a:gd name="T12" fmla="*/ 57 w 99"/>
                  <a:gd name="T13" fmla="*/ 4 h 115"/>
                  <a:gd name="T14" fmla="*/ 46 w 99"/>
                  <a:gd name="T15" fmla="*/ 8 h 115"/>
                  <a:gd name="T16" fmla="*/ 38 w 99"/>
                  <a:gd name="T17" fmla="*/ 11 h 115"/>
                  <a:gd name="T18" fmla="*/ 30 w 99"/>
                  <a:gd name="T19" fmla="*/ 19 h 115"/>
                  <a:gd name="T20" fmla="*/ 23 w 99"/>
                  <a:gd name="T21" fmla="*/ 27 h 115"/>
                  <a:gd name="T22" fmla="*/ 19 w 99"/>
                  <a:gd name="T23" fmla="*/ 42 h 115"/>
                  <a:gd name="T24" fmla="*/ 19 w 99"/>
                  <a:gd name="T25" fmla="*/ 57 h 115"/>
                  <a:gd name="T26" fmla="*/ 19 w 99"/>
                  <a:gd name="T27" fmla="*/ 73 h 115"/>
                  <a:gd name="T28" fmla="*/ 23 w 99"/>
                  <a:gd name="T29" fmla="*/ 84 h 115"/>
                  <a:gd name="T30" fmla="*/ 30 w 99"/>
                  <a:gd name="T31" fmla="*/ 96 h 115"/>
                  <a:gd name="T32" fmla="*/ 38 w 99"/>
                  <a:gd name="T33" fmla="*/ 103 h 115"/>
                  <a:gd name="T34" fmla="*/ 49 w 99"/>
                  <a:gd name="T35" fmla="*/ 107 h 115"/>
                  <a:gd name="T36" fmla="*/ 61 w 99"/>
                  <a:gd name="T37" fmla="*/ 107 h 115"/>
                  <a:gd name="T38" fmla="*/ 69 w 99"/>
                  <a:gd name="T39" fmla="*/ 107 h 115"/>
                  <a:gd name="T40" fmla="*/ 76 w 99"/>
                  <a:gd name="T41" fmla="*/ 103 h 115"/>
                  <a:gd name="T42" fmla="*/ 88 w 99"/>
                  <a:gd name="T43" fmla="*/ 96 h 115"/>
                  <a:gd name="T44" fmla="*/ 95 w 99"/>
                  <a:gd name="T45" fmla="*/ 84 h 115"/>
                  <a:gd name="T46" fmla="*/ 99 w 99"/>
                  <a:gd name="T47" fmla="*/ 88 h 115"/>
                  <a:gd name="T48" fmla="*/ 88 w 99"/>
                  <a:gd name="T49" fmla="*/ 100 h 115"/>
                  <a:gd name="T50" fmla="*/ 80 w 99"/>
                  <a:gd name="T51" fmla="*/ 107 h 115"/>
                  <a:gd name="T52" fmla="*/ 69 w 99"/>
                  <a:gd name="T53" fmla="*/ 115 h 115"/>
                  <a:gd name="T54" fmla="*/ 53 w 99"/>
                  <a:gd name="T55" fmla="*/ 115 h 115"/>
                  <a:gd name="T56" fmla="*/ 38 w 99"/>
                  <a:gd name="T57" fmla="*/ 111 h 115"/>
                  <a:gd name="T58" fmla="*/ 23 w 99"/>
                  <a:gd name="T59" fmla="*/ 107 h 115"/>
                  <a:gd name="T60" fmla="*/ 11 w 99"/>
                  <a:gd name="T61" fmla="*/ 96 h 115"/>
                  <a:gd name="T62" fmla="*/ 3 w 99"/>
                  <a:gd name="T63" fmla="*/ 84 h 115"/>
                  <a:gd name="T64" fmla="*/ 0 w 99"/>
                  <a:gd name="T65" fmla="*/ 73 h 115"/>
                  <a:gd name="T66" fmla="*/ 0 w 99"/>
                  <a:gd name="T67" fmla="*/ 57 h 115"/>
                  <a:gd name="T68" fmla="*/ 3 w 99"/>
                  <a:gd name="T69" fmla="*/ 42 h 115"/>
                  <a:gd name="T70" fmla="*/ 7 w 99"/>
                  <a:gd name="T71" fmla="*/ 27 h 115"/>
                  <a:gd name="T72" fmla="*/ 15 w 99"/>
                  <a:gd name="T73" fmla="*/ 15 h 115"/>
                  <a:gd name="T74" fmla="*/ 26 w 99"/>
                  <a:gd name="T75" fmla="*/ 8 h 115"/>
                  <a:gd name="T76" fmla="*/ 42 w 99"/>
                  <a:gd name="T77" fmla="*/ 0 h 115"/>
                  <a:gd name="T78" fmla="*/ 57 w 99"/>
                  <a:gd name="T79" fmla="*/ 0 h 115"/>
                  <a:gd name="T80" fmla="*/ 69 w 99"/>
                  <a:gd name="T81" fmla="*/ 0 h 115"/>
                  <a:gd name="T82" fmla="*/ 80 w 99"/>
                  <a:gd name="T83" fmla="*/ 4 h 115"/>
                  <a:gd name="T84" fmla="*/ 84 w 99"/>
                  <a:gd name="T85" fmla="*/ 8 h 115"/>
                  <a:gd name="T86" fmla="*/ 84 w 99"/>
                  <a:gd name="T87" fmla="*/ 8 h 115"/>
                  <a:gd name="T88" fmla="*/ 88 w 99"/>
                  <a:gd name="T89" fmla="*/ 8 h 115"/>
                  <a:gd name="T90" fmla="*/ 88 w 99"/>
                  <a:gd name="T91" fmla="*/ 4 h 115"/>
                  <a:gd name="T92" fmla="*/ 88 w 99"/>
                  <a:gd name="T93" fmla="*/ 4 h 115"/>
                  <a:gd name="T94" fmla="*/ 92 w 99"/>
                  <a:gd name="T95" fmla="*/ 0 h 115"/>
                  <a:gd name="T96" fmla="*/ 92 w 99"/>
                  <a:gd name="T97" fmla="*/ 0 h 11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99"/>
                  <a:gd name="T148" fmla="*/ 0 h 115"/>
                  <a:gd name="T149" fmla="*/ 99 w 99"/>
                  <a:gd name="T150" fmla="*/ 115 h 11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99" h="115">
                    <a:moveTo>
                      <a:pt x="92" y="0"/>
                    </a:moveTo>
                    <a:lnTo>
                      <a:pt x="95" y="38"/>
                    </a:lnTo>
                    <a:lnTo>
                      <a:pt x="92" y="38"/>
                    </a:lnTo>
                    <a:lnTo>
                      <a:pt x="88" y="23"/>
                    </a:lnTo>
                    <a:lnTo>
                      <a:pt x="80" y="11"/>
                    </a:lnTo>
                    <a:lnTo>
                      <a:pt x="69" y="8"/>
                    </a:lnTo>
                    <a:lnTo>
                      <a:pt x="57" y="4"/>
                    </a:lnTo>
                    <a:lnTo>
                      <a:pt x="46" y="8"/>
                    </a:lnTo>
                    <a:lnTo>
                      <a:pt x="38" y="11"/>
                    </a:lnTo>
                    <a:lnTo>
                      <a:pt x="30" y="19"/>
                    </a:lnTo>
                    <a:lnTo>
                      <a:pt x="23" y="27"/>
                    </a:lnTo>
                    <a:lnTo>
                      <a:pt x="19" y="42"/>
                    </a:lnTo>
                    <a:lnTo>
                      <a:pt x="19" y="57"/>
                    </a:lnTo>
                    <a:lnTo>
                      <a:pt x="19" y="73"/>
                    </a:lnTo>
                    <a:lnTo>
                      <a:pt x="23" y="84"/>
                    </a:lnTo>
                    <a:lnTo>
                      <a:pt x="30" y="96"/>
                    </a:lnTo>
                    <a:lnTo>
                      <a:pt x="38" y="103"/>
                    </a:lnTo>
                    <a:lnTo>
                      <a:pt x="49" y="107"/>
                    </a:lnTo>
                    <a:lnTo>
                      <a:pt x="61" y="107"/>
                    </a:lnTo>
                    <a:lnTo>
                      <a:pt x="69" y="107"/>
                    </a:lnTo>
                    <a:lnTo>
                      <a:pt x="76" y="103"/>
                    </a:lnTo>
                    <a:lnTo>
                      <a:pt x="88" y="96"/>
                    </a:lnTo>
                    <a:lnTo>
                      <a:pt x="95" y="84"/>
                    </a:lnTo>
                    <a:lnTo>
                      <a:pt x="99" y="88"/>
                    </a:lnTo>
                    <a:lnTo>
                      <a:pt x="88" y="100"/>
                    </a:lnTo>
                    <a:lnTo>
                      <a:pt x="80" y="107"/>
                    </a:lnTo>
                    <a:lnTo>
                      <a:pt x="69" y="115"/>
                    </a:lnTo>
                    <a:lnTo>
                      <a:pt x="53" y="115"/>
                    </a:lnTo>
                    <a:lnTo>
                      <a:pt x="38" y="111"/>
                    </a:lnTo>
                    <a:lnTo>
                      <a:pt x="23" y="107"/>
                    </a:lnTo>
                    <a:lnTo>
                      <a:pt x="11" y="96"/>
                    </a:lnTo>
                    <a:lnTo>
                      <a:pt x="3" y="84"/>
                    </a:lnTo>
                    <a:lnTo>
                      <a:pt x="0" y="73"/>
                    </a:lnTo>
                    <a:lnTo>
                      <a:pt x="0" y="57"/>
                    </a:lnTo>
                    <a:lnTo>
                      <a:pt x="3" y="42"/>
                    </a:lnTo>
                    <a:lnTo>
                      <a:pt x="7" y="27"/>
                    </a:lnTo>
                    <a:lnTo>
                      <a:pt x="15" y="15"/>
                    </a:lnTo>
                    <a:lnTo>
                      <a:pt x="26" y="8"/>
                    </a:lnTo>
                    <a:lnTo>
                      <a:pt x="42" y="0"/>
                    </a:lnTo>
                    <a:lnTo>
                      <a:pt x="57" y="0"/>
                    </a:lnTo>
                    <a:lnTo>
                      <a:pt x="69" y="0"/>
                    </a:lnTo>
                    <a:lnTo>
                      <a:pt x="80" y="4"/>
                    </a:lnTo>
                    <a:lnTo>
                      <a:pt x="84" y="8"/>
                    </a:lnTo>
                    <a:lnTo>
                      <a:pt x="88" y="8"/>
                    </a:lnTo>
                    <a:lnTo>
                      <a:pt x="88" y="4"/>
                    </a:lnTo>
                    <a:lnTo>
                      <a:pt x="92" y="0"/>
                    </a:lnTo>
                    <a:close/>
                  </a:path>
                </a:pathLst>
              </a:custGeom>
              <a:solidFill>
                <a:srgbClr val="000000"/>
              </a:solidFill>
              <a:ln w="0">
                <a:solidFill>
                  <a:srgbClr val="000000"/>
                </a:solidFill>
                <a:round/>
                <a:headEnd/>
                <a:tailEnd/>
              </a:ln>
            </p:spPr>
            <p:txBody>
              <a:bodyPr/>
              <a:lstStyle/>
              <a:p>
                <a:endParaRPr lang="en-CA"/>
              </a:p>
            </p:txBody>
          </p:sp>
          <p:sp>
            <p:nvSpPr>
              <p:cNvPr id="16500" name="Freeform 32"/>
              <p:cNvSpPr>
                <a:spLocks/>
              </p:cNvSpPr>
              <p:nvPr/>
            </p:nvSpPr>
            <p:spPr bwMode="auto">
              <a:xfrm>
                <a:off x="3607" y="1284"/>
                <a:ext cx="81" cy="119"/>
              </a:xfrm>
              <a:custGeom>
                <a:avLst/>
                <a:gdLst>
                  <a:gd name="T0" fmla="*/ 23 w 81"/>
                  <a:gd name="T1" fmla="*/ 58 h 119"/>
                  <a:gd name="T2" fmla="*/ 38 w 81"/>
                  <a:gd name="T3" fmla="*/ 42 h 119"/>
                  <a:gd name="T4" fmla="*/ 50 w 81"/>
                  <a:gd name="T5" fmla="*/ 38 h 119"/>
                  <a:gd name="T6" fmla="*/ 61 w 81"/>
                  <a:gd name="T7" fmla="*/ 42 h 119"/>
                  <a:gd name="T8" fmla="*/ 69 w 81"/>
                  <a:gd name="T9" fmla="*/ 54 h 119"/>
                  <a:gd name="T10" fmla="*/ 69 w 81"/>
                  <a:gd name="T11" fmla="*/ 73 h 119"/>
                  <a:gd name="T12" fmla="*/ 69 w 81"/>
                  <a:gd name="T13" fmla="*/ 107 h 119"/>
                  <a:gd name="T14" fmla="*/ 73 w 81"/>
                  <a:gd name="T15" fmla="*/ 111 h 119"/>
                  <a:gd name="T16" fmla="*/ 77 w 81"/>
                  <a:gd name="T17" fmla="*/ 115 h 119"/>
                  <a:gd name="T18" fmla="*/ 81 w 81"/>
                  <a:gd name="T19" fmla="*/ 119 h 119"/>
                  <a:gd name="T20" fmla="*/ 46 w 81"/>
                  <a:gd name="T21" fmla="*/ 115 h 119"/>
                  <a:gd name="T22" fmla="*/ 50 w 81"/>
                  <a:gd name="T23" fmla="*/ 115 h 119"/>
                  <a:gd name="T24" fmla="*/ 54 w 81"/>
                  <a:gd name="T25" fmla="*/ 111 h 119"/>
                  <a:gd name="T26" fmla="*/ 54 w 81"/>
                  <a:gd name="T27" fmla="*/ 104 h 119"/>
                  <a:gd name="T28" fmla="*/ 54 w 81"/>
                  <a:gd name="T29" fmla="*/ 73 h 119"/>
                  <a:gd name="T30" fmla="*/ 54 w 81"/>
                  <a:gd name="T31" fmla="*/ 58 h 119"/>
                  <a:gd name="T32" fmla="*/ 50 w 81"/>
                  <a:gd name="T33" fmla="*/ 54 h 119"/>
                  <a:gd name="T34" fmla="*/ 42 w 81"/>
                  <a:gd name="T35" fmla="*/ 50 h 119"/>
                  <a:gd name="T36" fmla="*/ 34 w 81"/>
                  <a:gd name="T37" fmla="*/ 54 h 119"/>
                  <a:gd name="T38" fmla="*/ 23 w 81"/>
                  <a:gd name="T39" fmla="*/ 61 h 119"/>
                  <a:gd name="T40" fmla="*/ 23 w 81"/>
                  <a:gd name="T41" fmla="*/ 107 h 119"/>
                  <a:gd name="T42" fmla="*/ 27 w 81"/>
                  <a:gd name="T43" fmla="*/ 111 h 119"/>
                  <a:gd name="T44" fmla="*/ 31 w 81"/>
                  <a:gd name="T45" fmla="*/ 115 h 119"/>
                  <a:gd name="T46" fmla="*/ 34 w 81"/>
                  <a:gd name="T47" fmla="*/ 119 h 119"/>
                  <a:gd name="T48" fmla="*/ 0 w 81"/>
                  <a:gd name="T49" fmla="*/ 115 h 119"/>
                  <a:gd name="T50" fmla="*/ 8 w 81"/>
                  <a:gd name="T51" fmla="*/ 115 h 119"/>
                  <a:gd name="T52" fmla="*/ 8 w 81"/>
                  <a:gd name="T53" fmla="*/ 111 h 119"/>
                  <a:gd name="T54" fmla="*/ 11 w 81"/>
                  <a:gd name="T55" fmla="*/ 100 h 119"/>
                  <a:gd name="T56" fmla="*/ 11 w 81"/>
                  <a:gd name="T57" fmla="*/ 19 h 119"/>
                  <a:gd name="T58" fmla="*/ 8 w 81"/>
                  <a:gd name="T59" fmla="*/ 12 h 119"/>
                  <a:gd name="T60" fmla="*/ 8 w 81"/>
                  <a:gd name="T61" fmla="*/ 8 h 119"/>
                  <a:gd name="T62" fmla="*/ 4 w 81"/>
                  <a:gd name="T63" fmla="*/ 8 h 119"/>
                  <a:gd name="T64" fmla="*/ 0 w 81"/>
                  <a:gd name="T65" fmla="*/ 8 h 119"/>
                  <a:gd name="T66" fmla="*/ 23 w 81"/>
                  <a:gd name="T67" fmla="*/ 0 h 11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81"/>
                  <a:gd name="T103" fmla="*/ 0 h 119"/>
                  <a:gd name="T104" fmla="*/ 81 w 81"/>
                  <a:gd name="T105" fmla="*/ 119 h 11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81" h="119">
                    <a:moveTo>
                      <a:pt x="23" y="0"/>
                    </a:moveTo>
                    <a:lnTo>
                      <a:pt x="23" y="58"/>
                    </a:lnTo>
                    <a:lnTo>
                      <a:pt x="31" y="46"/>
                    </a:lnTo>
                    <a:lnTo>
                      <a:pt x="38" y="42"/>
                    </a:lnTo>
                    <a:lnTo>
                      <a:pt x="46" y="42"/>
                    </a:lnTo>
                    <a:lnTo>
                      <a:pt x="50" y="38"/>
                    </a:lnTo>
                    <a:lnTo>
                      <a:pt x="58" y="42"/>
                    </a:lnTo>
                    <a:lnTo>
                      <a:pt x="61" y="42"/>
                    </a:lnTo>
                    <a:lnTo>
                      <a:pt x="65" y="50"/>
                    </a:lnTo>
                    <a:lnTo>
                      <a:pt x="69" y="54"/>
                    </a:lnTo>
                    <a:lnTo>
                      <a:pt x="69" y="61"/>
                    </a:lnTo>
                    <a:lnTo>
                      <a:pt x="69" y="73"/>
                    </a:lnTo>
                    <a:lnTo>
                      <a:pt x="69" y="100"/>
                    </a:lnTo>
                    <a:lnTo>
                      <a:pt x="69" y="107"/>
                    </a:lnTo>
                    <a:lnTo>
                      <a:pt x="69" y="111"/>
                    </a:lnTo>
                    <a:lnTo>
                      <a:pt x="73" y="111"/>
                    </a:lnTo>
                    <a:lnTo>
                      <a:pt x="73" y="115"/>
                    </a:lnTo>
                    <a:lnTo>
                      <a:pt x="77" y="115"/>
                    </a:lnTo>
                    <a:lnTo>
                      <a:pt x="81" y="115"/>
                    </a:lnTo>
                    <a:lnTo>
                      <a:pt x="81" y="119"/>
                    </a:lnTo>
                    <a:lnTo>
                      <a:pt x="46" y="119"/>
                    </a:lnTo>
                    <a:lnTo>
                      <a:pt x="46" y="115"/>
                    </a:lnTo>
                    <a:lnTo>
                      <a:pt x="50" y="115"/>
                    </a:lnTo>
                    <a:lnTo>
                      <a:pt x="54" y="115"/>
                    </a:lnTo>
                    <a:lnTo>
                      <a:pt x="54" y="111"/>
                    </a:lnTo>
                    <a:lnTo>
                      <a:pt x="54" y="107"/>
                    </a:lnTo>
                    <a:lnTo>
                      <a:pt x="54" y="104"/>
                    </a:lnTo>
                    <a:lnTo>
                      <a:pt x="54" y="100"/>
                    </a:lnTo>
                    <a:lnTo>
                      <a:pt x="54" y="73"/>
                    </a:lnTo>
                    <a:lnTo>
                      <a:pt x="54" y="65"/>
                    </a:lnTo>
                    <a:lnTo>
                      <a:pt x="54" y="58"/>
                    </a:lnTo>
                    <a:lnTo>
                      <a:pt x="54" y="54"/>
                    </a:lnTo>
                    <a:lnTo>
                      <a:pt x="50" y="54"/>
                    </a:lnTo>
                    <a:lnTo>
                      <a:pt x="46" y="50"/>
                    </a:lnTo>
                    <a:lnTo>
                      <a:pt x="42" y="50"/>
                    </a:lnTo>
                    <a:lnTo>
                      <a:pt x="38" y="50"/>
                    </a:lnTo>
                    <a:lnTo>
                      <a:pt x="34" y="54"/>
                    </a:lnTo>
                    <a:lnTo>
                      <a:pt x="31" y="58"/>
                    </a:lnTo>
                    <a:lnTo>
                      <a:pt x="23" y="61"/>
                    </a:lnTo>
                    <a:lnTo>
                      <a:pt x="23" y="100"/>
                    </a:lnTo>
                    <a:lnTo>
                      <a:pt x="23" y="107"/>
                    </a:lnTo>
                    <a:lnTo>
                      <a:pt x="23" y="111"/>
                    </a:lnTo>
                    <a:lnTo>
                      <a:pt x="27" y="111"/>
                    </a:lnTo>
                    <a:lnTo>
                      <a:pt x="27" y="115"/>
                    </a:lnTo>
                    <a:lnTo>
                      <a:pt x="31" y="115"/>
                    </a:lnTo>
                    <a:lnTo>
                      <a:pt x="34" y="115"/>
                    </a:lnTo>
                    <a:lnTo>
                      <a:pt x="34" y="119"/>
                    </a:lnTo>
                    <a:lnTo>
                      <a:pt x="0" y="119"/>
                    </a:lnTo>
                    <a:lnTo>
                      <a:pt x="0" y="115"/>
                    </a:lnTo>
                    <a:lnTo>
                      <a:pt x="4" y="115"/>
                    </a:lnTo>
                    <a:lnTo>
                      <a:pt x="8" y="115"/>
                    </a:lnTo>
                    <a:lnTo>
                      <a:pt x="8" y="111"/>
                    </a:lnTo>
                    <a:lnTo>
                      <a:pt x="11" y="107"/>
                    </a:lnTo>
                    <a:lnTo>
                      <a:pt x="11" y="100"/>
                    </a:lnTo>
                    <a:lnTo>
                      <a:pt x="11" y="31"/>
                    </a:lnTo>
                    <a:lnTo>
                      <a:pt x="11" y="19"/>
                    </a:lnTo>
                    <a:lnTo>
                      <a:pt x="8" y="15"/>
                    </a:lnTo>
                    <a:lnTo>
                      <a:pt x="8" y="12"/>
                    </a:lnTo>
                    <a:lnTo>
                      <a:pt x="8" y="8"/>
                    </a:lnTo>
                    <a:lnTo>
                      <a:pt x="4" y="8"/>
                    </a:lnTo>
                    <a:lnTo>
                      <a:pt x="0" y="12"/>
                    </a:lnTo>
                    <a:lnTo>
                      <a:pt x="0" y="8"/>
                    </a:lnTo>
                    <a:lnTo>
                      <a:pt x="19" y="0"/>
                    </a:lnTo>
                    <a:lnTo>
                      <a:pt x="23" y="0"/>
                    </a:lnTo>
                    <a:close/>
                  </a:path>
                </a:pathLst>
              </a:custGeom>
              <a:solidFill>
                <a:srgbClr val="000000"/>
              </a:solidFill>
              <a:ln w="0">
                <a:solidFill>
                  <a:srgbClr val="000000"/>
                </a:solidFill>
                <a:round/>
                <a:headEnd/>
                <a:tailEnd/>
              </a:ln>
            </p:spPr>
            <p:txBody>
              <a:bodyPr/>
              <a:lstStyle/>
              <a:p>
                <a:endParaRPr lang="en-CA"/>
              </a:p>
            </p:txBody>
          </p:sp>
          <p:sp>
            <p:nvSpPr>
              <p:cNvPr id="16501" name="Freeform 33"/>
              <p:cNvSpPr>
                <a:spLocks noEditPoints="1"/>
              </p:cNvSpPr>
              <p:nvPr/>
            </p:nvSpPr>
            <p:spPr bwMode="auto">
              <a:xfrm>
                <a:off x="3695" y="1284"/>
                <a:ext cx="35" cy="119"/>
              </a:xfrm>
              <a:custGeom>
                <a:avLst/>
                <a:gdLst>
                  <a:gd name="T0" fmla="*/ 19 w 35"/>
                  <a:gd name="T1" fmla="*/ 0 h 119"/>
                  <a:gd name="T2" fmla="*/ 19 w 35"/>
                  <a:gd name="T3" fmla="*/ 0 h 119"/>
                  <a:gd name="T4" fmla="*/ 23 w 35"/>
                  <a:gd name="T5" fmla="*/ 4 h 119"/>
                  <a:gd name="T6" fmla="*/ 27 w 35"/>
                  <a:gd name="T7" fmla="*/ 8 h 119"/>
                  <a:gd name="T8" fmla="*/ 27 w 35"/>
                  <a:gd name="T9" fmla="*/ 8 h 119"/>
                  <a:gd name="T10" fmla="*/ 27 w 35"/>
                  <a:gd name="T11" fmla="*/ 12 h 119"/>
                  <a:gd name="T12" fmla="*/ 23 w 35"/>
                  <a:gd name="T13" fmla="*/ 15 h 119"/>
                  <a:gd name="T14" fmla="*/ 19 w 35"/>
                  <a:gd name="T15" fmla="*/ 19 h 119"/>
                  <a:gd name="T16" fmla="*/ 19 w 35"/>
                  <a:gd name="T17" fmla="*/ 19 h 119"/>
                  <a:gd name="T18" fmla="*/ 16 w 35"/>
                  <a:gd name="T19" fmla="*/ 19 h 119"/>
                  <a:gd name="T20" fmla="*/ 12 w 35"/>
                  <a:gd name="T21" fmla="*/ 15 h 119"/>
                  <a:gd name="T22" fmla="*/ 8 w 35"/>
                  <a:gd name="T23" fmla="*/ 12 h 119"/>
                  <a:gd name="T24" fmla="*/ 8 w 35"/>
                  <a:gd name="T25" fmla="*/ 8 h 119"/>
                  <a:gd name="T26" fmla="*/ 8 w 35"/>
                  <a:gd name="T27" fmla="*/ 8 h 119"/>
                  <a:gd name="T28" fmla="*/ 12 w 35"/>
                  <a:gd name="T29" fmla="*/ 4 h 119"/>
                  <a:gd name="T30" fmla="*/ 16 w 35"/>
                  <a:gd name="T31" fmla="*/ 0 h 119"/>
                  <a:gd name="T32" fmla="*/ 19 w 35"/>
                  <a:gd name="T33" fmla="*/ 0 h 119"/>
                  <a:gd name="T34" fmla="*/ 27 w 35"/>
                  <a:gd name="T35" fmla="*/ 38 h 119"/>
                  <a:gd name="T36" fmla="*/ 27 w 35"/>
                  <a:gd name="T37" fmla="*/ 100 h 119"/>
                  <a:gd name="T38" fmla="*/ 27 w 35"/>
                  <a:gd name="T39" fmla="*/ 107 h 119"/>
                  <a:gd name="T40" fmla="*/ 27 w 35"/>
                  <a:gd name="T41" fmla="*/ 111 h 119"/>
                  <a:gd name="T42" fmla="*/ 27 w 35"/>
                  <a:gd name="T43" fmla="*/ 111 h 119"/>
                  <a:gd name="T44" fmla="*/ 31 w 35"/>
                  <a:gd name="T45" fmla="*/ 115 h 119"/>
                  <a:gd name="T46" fmla="*/ 31 w 35"/>
                  <a:gd name="T47" fmla="*/ 115 h 119"/>
                  <a:gd name="T48" fmla="*/ 35 w 35"/>
                  <a:gd name="T49" fmla="*/ 115 h 119"/>
                  <a:gd name="T50" fmla="*/ 35 w 35"/>
                  <a:gd name="T51" fmla="*/ 119 h 119"/>
                  <a:gd name="T52" fmla="*/ 0 w 35"/>
                  <a:gd name="T53" fmla="*/ 119 h 119"/>
                  <a:gd name="T54" fmla="*/ 0 w 35"/>
                  <a:gd name="T55" fmla="*/ 115 h 119"/>
                  <a:gd name="T56" fmla="*/ 4 w 35"/>
                  <a:gd name="T57" fmla="*/ 115 h 119"/>
                  <a:gd name="T58" fmla="*/ 8 w 35"/>
                  <a:gd name="T59" fmla="*/ 115 h 119"/>
                  <a:gd name="T60" fmla="*/ 8 w 35"/>
                  <a:gd name="T61" fmla="*/ 111 h 119"/>
                  <a:gd name="T62" fmla="*/ 12 w 35"/>
                  <a:gd name="T63" fmla="*/ 111 h 119"/>
                  <a:gd name="T64" fmla="*/ 12 w 35"/>
                  <a:gd name="T65" fmla="*/ 107 h 119"/>
                  <a:gd name="T66" fmla="*/ 12 w 35"/>
                  <a:gd name="T67" fmla="*/ 100 h 119"/>
                  <a:gd name="T68" fmla="*/ 12 w 35"/>
                  <a:gd name="T69" fmla="*/ 73 h 119"/>
                  <a:gd name="T70" fmla="*/ 12 w 35"/>
                  <a:gd name="T71" fmla="*/ 61 h 119"/>
                  <a:gd name="T72" fmla="*/ 12 w 35"/>
                  <a:gd name="T73" fmla="*/ 54 h 119"/>
                  <a:gd name="T74" fmla="*/ 12 w 35"/>
                  <a:gd name="T75" fmla="*/ 54 h 119"/>
                  <a:gd name="T76" fmla="*/ 8 w 35"/>
                  <a:gd name="T77" fmla="*/ 50 h 119"/>
                  <a:gd name="T78" fmla="*/ 8 w 35"/>
                  <a:gd name="T79" fmla="*/ 50 h 119"/>
                  <a:gd name="T80" fmla="*/ 8 w 35"/>
                  <a:gd name="T81" fmla="*/ 50 h 119"/>
                  <a:gd name="T82" fmla="*/ 4 w 35"/>
                  <a:gd name="T83" fmla="*/ 50 h 119"/>
                  <a:gd name="T84" fmla="*/ 0 w 35"/>
                  <a:gd name="T85" fmla="*/ 50 h 119"/>
                  <a:gd name="T86" fmla="*/ 0 w 35"/>
                  <a:gd name="T87" fmla="*/ 50 h 119"/>
                  <a:gd name="T88" fmla="*/ 23 w 35"/>
                  <a:gd name="T89" fmla="*/ 38 h 119"/>
                  <a:gd name="T90" fmla="*/ 27 w 35"/>
                  <a:gd name="T91" fmla="*/ 38 h 119"/>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35"/>
                  <a:gd name="T139" fmla="*/ 0 h 119"/>
                  <a:gd name="T140" fmla="*/ 35 w 35"/>
                  <a:gd name="T141" fmla="*/ 119 h 119"/>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35" h="119">
                    <a:moveTo>
                      <a:pt x="19" y="0"/>
                    </a:moveTo>
                    <a:lnTo>
                      <a:pt x="19" y="0"/>
                    </a:lnTo>
                    <a:lnTo>
                      <a:pt x="23" y="4"/>
                    </a:lnTo>
                    <a:lnTo>
                      <a:pt x="27" y="8"/>
                    </a:lnTo>
                    <a:lnTo>
                      <a:pt x="27" y="12"/>
                    </a:lnTo>
                    <a:lnTo>
                      <a:pt x="23" y="15"/>
                    </a:lnTo>
                    <a:lnTo>
                      <a:pt x="19" y="19"/>
                    </a:lnTo>
                    <a:lnTo>
                      <a:pt x="16" y="19"/>
                    </a:lnTo>
                    <a:lnTo>
                      <a:pt x="12" y="15"/>
                    </a:lnTo>
                    <a:lnTo>
                      <a:pt x="8" y="12"/>
                    </a:lnTo>
                    <a:lnTo>
                      <a:pt x="8" y="8"/>
                    </a:lnTo>
                    <a:lnTo>
                      <a:pt x="12" y="4"/>
                    </a:lnTo>
                    <a:lnTo>
                      <a:pt x="16" y="0"/>
                    </a:lnTo>
                    <a:lnTo>
                      <a:pt x="19" y="0"/>
                    </a:lnTo>
                    <a:close/>
                    <a:moveTo>
                      <a:pt x="27" y="38"/>
                    </a:moveTo>
                    <a:lnTo>
                      <a:pt x="27" y="100"/>
                    </a:lnTo>
                    <a:lnTo>
                      <a:pt x="27" y="107"/>
                    </a:lnTo>
                    <a:lnTo>
                      <a:pt x="27" y="111"/>
                    </a:lnTo>
                    <a:lnTo>
                      <a:pt x="31" y="115"/>
                    </a:lnTo>
                    <a:lnTo>
                      <a:pt x="35" y="115"/>
                    </a:lnTo>
                    <a:lnTo>
                      <a:pt x="35" y="119"/>
                    </a:lnTo>
                    <a:lnTo>
                      <a:pt x="0" y="119"/>
                    </a:lnTo>
                    <a:lnTo>
                      <a:pt x="0" y="115"/>
                    </a:lnTo>
                    <a:lnTo>
                      <a:pt x="4" y="115"/>
                    </a:lnTo>
                    <a:lnTo>
                      <a:pt x="8" y="115"/>
                    </a:lnTo>
                    <a:lnTo>
                      <a:pt x="8" y="111"/>
                    </a:lnTo>
                    <a:lnTo>
                      <a:pt x="12" y="111"/>
                    </a:lnTo>
                    <a:lnTo>
                      <a:pt x="12" y="107"/>
                    </a:lnTo>
                    <a:lnTo>
                      <a:pt x="12" y="100"/>
                    </a:lnTo>
                    <a:lnTo>
                      <a:pt x="12" y="73"/>
                    </a:lnTo>
                    <a:lnTo>
                      <a:pt x="12" y="61"/>
                    </a:lnTo>
                    <a:lnTo>
                      <a:pt x="12" y="54"/>
                    </a:lnTo>
                    <a:lnTo>
                      <a:pt x="8" y="50"/>
                    </a:lnTo>
                    <a:lnTo>
                      <a:pt x="4" y="50"/>
                    </a:lnTo>
                    <a:lnTo>
                      <a:pt x="0" y="50"/>
                    </a:lnTo>
                    <a:lnTo>
                      <a:pt x="23" y="38"/>
                    </a:lnTo>
                    <a:lnTo>
                      <a:pt x="27" y="38"/>
                    </a:lnTo>
                    <a:close/>
                  </a:path>
                </a:pathLst>
              </a:custGeom>
              <a:solidFill>
                <a:srgbClr val="000000"/>
              </a:solidFill>
              <a:ln w="0">
                <a:solidFill>
                  <a:srgbClr val="000000"/>
                </a:solidFill>
                <a:round/>
                <a:headEnd/>
                <a:tailEnd/>
              </a:ln>
            </p:spPr>
            <p:txBody>
              <a:bodyPr/>
              <a:lstStyle/>
              <a:p>
                <a:endParaRPr lang="en-CA"/>
              </a:p>
            </p:txBody>
          </p:sp>
          <p:sp>
            <p:nvSpPr>
              <p:cNvPr id="16502" name="Freeform 34"/>
              <p:cNvSpPr>
                <a:spLocks/>
              </p:cNvSpPr>
              <p:nvPr/>
            </p:nvSpPr>
            <p:spPr bwMode="auto">
              <a:xfrm>
                <a:off x="3737" y="1322"/>
                <a:ext cx="81" cy="81"/>
              </a:xfrm>
              <a:custGeom>
                <a:avLst/>
                <a:gdLst>
                  <a:gd name="T0" fmla="*/ 27 w 81"/>
                  <a:gd name="T1" fmla="*/ 20 h 81"/>
                  <a:gd name="T2" fmla="*/ 35 w 81"/>
                  <a:gd name="T3" fmla="*/ 8 h 81"/>
                  <a:gd name="T4" fmla="*/ 43 w 81"/>
                  <a:gd name="T5" fmla="*/ 4 h 81"/>
                  <a:gd name="T6" fmla="*/ 50 w 81"/>
                  <a:gd name="T7" fmla="*/ 0 h 81"/>
                  <a:gd name="T8" fmla="*/ 58 w 81"/>
                  <a:gd name="T9" fmla="*/ 4 h 81"/>
                  <a:gd name="T10" fmla="*/ 62 w 81"/>
                  <a:gd name="T11" fmla="*/ 4 h 81"/>
                  <a:gd name="T12" fmla="*/ 66 w 81"/>
                  <a:gd name="T13" fmla="*/ 8 h 81"/>
                  <a:gd name="T14" fmla="*/ 69 w 81"/>
                  <a:gd name="T15" fmla="*/ 16 h 81"/>
                  <a:gd name="T16" fmla="*/ 69 w 81"/>
                  <a:gd name="T17" fmla="*/ 20 h 81"/>
                  <a:gd name="T18" fmla="*/ 69 w 81"/>
                  <a:gd name="T19" fmla="*/ 31 h 81"/>
                  <a:gd name="T20" fmla="*/ 69 w 81"/>
                  <a:gd name="T21" fmla="*/ 62 h 81"/>
                  <a:gd name="T22" fmla="*/ 69 w 81"/>
                  <a:gd name="T23" fmla="*/ 69 h 81"/>
                  <a:gd name="T24" fmla="*/ 73 w 81"/>
                  <a:gd name="T25" fmla="*/ 73 h 81"/>
                  <a:gd name="T26" fmla="*/ 73 w 81"/>
                  <a:gd name="T27" fmla="*/ 73 h 81"/>
                  <a:gd name="T28" fmla="*/ 73 w 81"/>
                  <a:gd name="T29" fmla="*/ 77 h 81"/>
                  <a:gd name="T30" fmla="*/ 77 w 81"/>
                  <a:gd name="T31" fmla="*/ 77 h 81"/>
                  <a:gd name="T32" fmla="*/ 81 w 81"/>
                  <a:gd name="T33" fmla="*/ 77 h 81"/>
                  <a:gd name="T34" fmla="*/ 81 w 81"/>
                  <a:gd name="T35" fmla="*/ 81 h 81"/>
                  <a:gd name="T36" fmla="*/ 46 w 81"/>
                  <a:gd name="T37" fmla="*/ 81 h 81"/>
                  <a:gd name="T38" fmla="*/ 46 w 81"/>
                  <a:gd name="T39" fmla="*/ 77 h 81"/>
                  <a:gd name="T40" fmla="*/ 46 w 81"/>
                  <a:gd name="T41" fmla="*/ 77 h 81"/>
                  <a:gd name="T42" fmla="*/ 50 w 81"/>
                  <a:gd name="T43" fmla="*/ 77 h 81"/>
                  <a:gd name="T44" fmla="*/ 54 w 81"/>
                  <a:gd name="T45" fmla="*/ 77 h 81"/>
                  <a:gd name="T46" fmla="*/ 54 w 81"/>
                  <a:gd name="T47" fmla="*/ 73 h 81"/>
                  <a:gd name="T48" fmla="*/ 58 w 81"/>
                  <a:gd name="T49" fmla="*/ 69 h 81"/>
                  <a:gd name="T50" fmla="*/ 58 w 81"/>
                  <a:gd name="T51" fmla="*/ 69 h 81"/>
                  <a:gd name="T52" fmla="*/ 58 w 81"/>
                  <a:gd name="T53" fmla="*/ 62 h 81"/>
                  <a:gd name="T54" fmla="*/ 58 w 81"/>
                  <a:gd name="T55" fmla="*/ 31 h 81"/>
                  <a:gd name="T56" fmla="*/ 58 w 81"/>
                  <a:gd name="T57" fmla="*/ 23 h 81"/>
                  <a:gd name="T58" fmla="*/ 54 w 81"/>
                  <a:gd name="T59" fmla="*/ 16 h 81"/>
                  <a:gd name="T60" fmla="*/ 50 w 81"/>
                  <a:gd name="T61" fmla="*/ 16 h 81"/>
                  <a:gd name="T62" fmla="*/ 46 w 81"/>
                  <a:gd name="T63" fmla="*/ 12 h 81"/>
                  <a:gd name="T64" fmla="*/ 35 w 81"/>
                  <a:gd name="T65" fmla="*/ 16 h 81"/>
                  <a:gd name="T66" fmla="*/ 27 w 81"/>
                  <a:gd name="T67" fmla="*/ 23 h 81"/>
                  <a:gd name="T68" fmla="*/ 27 w 81"/>
                  <a:gd name="T69" fmla="*/ 62 h 81"/>
                  <a:gd name="T70" fmla="*/ 27 w 81"/>
                  <a:gd name="T71" fmla="*/ 69 h 81"/>
                  <a:gd name="T72" fmla="*/ 27 w 81"/>
                  <a:gd name="T73" fmla="*/ 73 h 81"/>
                  <a:gd name="T74" fmla="*/ 27 w 81"/>
                  <a:gd name="T75" fmla="*/ 73 h 81"/>
                  <a:gd name="T76" fmla="*/ 27 w 81"/>
                  <a:gd name="T77" fmla="*/ 77 h 81"/>
                  <a:gd name="T78" fmla="*/ 31 w 81"/>
                  <a:gd name="T79" fmla="*/ 77 h 81"/>
                  <a:gd name="T80" fmla="*/ 35 w 81"/>
                  <a:gd name="T81" fmla="*/ 77 h 81"/>
                  <a:gd name="T82" fmla="*/ 35 w 81"/>
                  <a:gd name="T83" fmla="*/ 81 h 81"/>
                  <a:gd name="T84" fmla="*/ 0 w 81"/>
                  <a:gd name="T85" fmla="*/ 81 h 81"/>
                  <a:gd name="T86" fmla="*/ 0 w 81"/>
                  <a:gd name="T87" fmla="*/ 77 h 81"/>
                  <a:gd name="T88" fmla="*/ 4 w 81"/>
                  <a:gd name="T89" fmla="*/ 77 h 81"/>
                  <a:gd name="T90" fmla="*/ 8 w 81"/>
                  <a:gd name="T91" fmla="*/ 77 h 81"/>
                  <a:gd name="T92" fmla="*/ 8 w 81"/>
                  <a:gd name="T93" fmla="*/ 73 h 81"/>
                  <a:gd name="T94" fmla="*/ 12 w 81"/>
                  <a:gd name="T95" fmla="*/ 69 h 81"/>
                  <a:gd name="T96" fmla="*/ 12 w 81"/>
                  <a:gd name="T97" fmla="*/ 62 h 81"/>
                  <a:gd name="T98" fmla="*/ 12 w 81"/>
                  <a:gd name="T99" fmla="*/ 35 h 81"/>
                  <a:gd name="T100" fmla="*/ 12 w 81"/>
                  <a:gd name="T101" fmla="*/ 23 h 81"/>
                  <a:gd name="T102" fmla="*/ 12 w 81"/>
                  <a:gd name="T103" fmla="*/ 16 h 81"/>
                  <a:gd name="T104" fmla="*/ 12 w 81"/>
                  <a:gd name="T105" fmla="*/ 16 h 81"/>
                  <a:gd name="T106" fmla="*/ 8 w 81"/>
                  <a:gd name="T107" fmla="*/ 12 h 81"/>
                  <a:gd name="T108" fmla="*/ 8 w 81"/>
                  <a:gd name="T109" fmla="*/ 12 h 81"/>
                  <a:gd name="T110" fmla="*/ 8 w 81"/>
                  <a:gd name="T111" fmla="*/ 12 h 81"/>
                  <a:gd name="T112" fmla="*/ 4 w 81"/>
                  <a:gd name="T113" fmla="*/ 12 h 81"/>
                  <a:gd name="T114" fmla="*/ 0 w 81"/>
                  <a:gd name="T115" fmla="*/ 12 h 81"/>
                  <a:gd name="T116" fmla="*/ 0 w 81"/>
                  <a:gd name="T117" fmla="*/ 12 h 81"/>
                  <a:gd name="T118" fmla="*/ 23 w 81"/>
                  <a:gd name="T119" fmla="*/ 0 h 81"/>
                  <a:gd name="T120" fmla="*/ 27 w 81"/>
                  <a:gd name="T121" fmla="*/ 0 h 81"/>
                  <a:gd name="T122" fmla="*/ 27 w 81"/>
                  <a:gd name="T123" fmla="*/ 20 h 8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1"/>
                  <a:gd name="T187" fmla="*/ 0 h 81"/>
                  <a:gd name="T188" fmla="*/ 81 w 81"/>
                  <a:gd name="T189" fmla="*/ 81 h 8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1" h="81">
                    <a:moveTo>
                      <a:pt x="27" y="20"/>
                    </a:moveTo>
                    <a:lnTo>
                      <a:pt x="35" y="8"/>
                    </a:lnTo>
                    <a:lnTo>
                      <a:pt x="43" y="4"/>
                    </a:lnTo>
                    <a:lnTo>
                      <a:pt x="50" y="0"/>
                    </a:lnTo>
                    <a:lnTo>
                      <a:pt x="58" y="4"/>
                    </a:lnTo>
                    <a:lnTo>
                      <a:pt x="62" y="4"/>
                    </a:lnTo>
                    <a:lnTo>
                      <a:pt x="66" y="8"/>
                    </a:lnTo>
                    <a:lnTo>
                      <a:pt x="69" y="16"/>
                    </a:lnTo>
                    <a:lnTo>
                      <a:pt x="69" y="20"/>
                    </a:lnTo>
                    <a:lnTo>
                      <a:pt x="69" y="31"/>
                    </a:lnTo>
                    <a:lnTo>
                      <a:pt x="69" y="62"/>
                    </a:lnTo>
                    <a:lnTo>
                      <a:pt x="69" y="69"/>
                    </a:lnTo>
                    <a:lnTo>
                      <a:pt x="73" y="73"/>
                    </a:lnTo>
                    <a:lnTo>
                      <a:pt x="73" y="77"/>
                    </a:lnTo>
                    <a:lnTo>
                      <a:pt x="77" y="77"/>
                    </a:lnTo>
                    <a:lnTo>
                      <a:pt x="81" y="77"/>
                    </a:lnTo>
                    <a:lnTo>
                      <a:pt x="81" y="81"/>
                    </a:lnTo>
                    <a:lnTo>
                      <a:pt x="46" y="81"/>
                    </a:lnTo>
                    <a:lnTo>
                      <a:pt x="46" y="77"/>
                    </a:lnTo>
                    <a:lnTo>
                      <a:pt x="50" y="77"/>
                    </a:lnTo>
                    <a:lnTo>
                      <a:pt x="54" y="77"/>
                    </a:lnTo>
                    <a:lnTo>
                      <a:pt x="54" y="73"/>
                    </a:lnTo>
                    <a:lnTo>
                      <a:pt x="58" y="69"/>
                    </a:lnTo>
                    <a:lnTo>
                      <a:pt x="58" y="62"/>
                    </a:lnTo>
                    <a:lnTo>
                      <a:pt x="58" y="31"/>
                    </a:lnTo>
                    <a:lnTo>
                      <a:pt x="58" y="23"/>
                    </a:lnTo>
                    <a:lnTo>
                      <a:pt x="54" y="16"/>
                    </a:lnTo>
                    <a:lnTo>
                      <a:pt x="50" y="16"/>
                    </a:lnTo>
                    <a:lnTo>
                      <a:pt x="46" y="12"/>
                    </a:lnTo>
                    <a:lnTo>
                      <a:pt x="35" y="16"/>
                    </a:lnTo>
                    <a:lnTo>
                      <a:pt x="27" y="23"/>
                    </a:lnTo>
                    <a:lnTo>
                      <a:pt x="27" y="62"/>
                    </a:lnTo>
                    <a:lnTo>
                      <a:pt x="27" y="69"/>
                    </a:lnTo>
                    <a:lnTo>
                      <a:pt x="27" y="73"/>
                    </a:lnTo>
                    <a:lnTo>
                      <a:pt x="27" y="77"/>
                    </a:lnTo>
                    <a:lnTo>
                      <a:pt x="31" y="77"/>
                    </a:lnTo>
                    <a:lnTo>
                      <a:pt x="35" y="77"/>
                    </a:lnTo>
                    <a:lnTo>
                      <a:pt x="35" y="81"/>
                    </a:lnTo>
                    <a:lnTo>
                      <a:pt x="0" y="81"/>
                    </a:lnTo>
                    <a:lnTo>
                      <a:pt x="0" y="77"/>
                    </a:lnTo>
                    <a:lnTo>
                      <a:pt x="4" y="77"/>
                    </a:lnTo>
                    <a:lnTo>
                      <a:pt x="8" y="77"/>
                    </a:lnTo>
                    <a:lnTo>
                      <a:pt x="8" y="73"/>
                    </a:lnTo>
                    <a:lnTo>
                      <a:pt x="12" y="69"/>
                    </a:lnTo>
                    <a:lnTo>
                      <a:pt x="12" y="62"/>
                    </a:lnTo>
                    <a:lnTo>
                      <a:pt x="12" y="35"/>
                    </a:lnTo>
                    <a:lnTo>
                      <a:pt x="12" y="23"/>
                    </a:lnTo>
                    <a:lnTo>
                      <a:pt x="12" y="16"/>
                    </a:lnTo>
                    <a:lnTo>
                      <a:pt x="8" y="12"/>
                    </a:lnTo>
                    <a:lnTo>
                      <a:pt x="4" y="12"/>
                    </a:lnTo>
                    <a:lnTo>
                      <a:pt x="0" y="12"/>
                    </a:lnTo>
                    <a:lnTo>
                      <a:pt x="23" y="0"/>
                    </a:lnTo>
                    <a:lnTo>
                      <a:pt x="27" y="0"/>
                    </a:lnTo>
                    <a:lnTo>
                      <a:pt x="27" y="20"/>
                    </a:lnTo>
                    <a:close/>
                  </a:path>
                </a:pathLst>
              </a:custGeom>
              <a:solidFill>
                <a:srgbClr val="000000"/>
              </a:solidFill>
              <a:ln w="0">
                <a:solidFill>
                  <a:srgbClr val="000000"/>
                </a:solidFill>
                <a:round/>
                <a:headEnd/>
                <a:tailEnd/>
              </a:ln>
            </p:spPr>
            <p:txBody>
              <a:bodyPr/>
              <a:lstStyle/>
              <a:p>
                <a:endParaRPr lang="en-CA"/>
              </a:p>
            </p:txBody>
          </p:sp>
          <p:sp>
            <p:nvSpPr>
              <p:cNvPr id="16503" name="Freeform 35"/>
              <p:cNvSpPr>
                <a:spLocks noEditPoints="1"/>
              </p:cNvSpPr>
              <p:nvPr/>
            </p:nvSpPr>
            <p:spPr bwMode="auto">
              <a:xfrm>
                <a:off x="3826" y="1322"/>
                <a:ext cx="61" cy="81"/>
              </a:xfrm>
              <a:custGeom>
                <a:avLst/>
                <a:gdLst>
                  <a:gd name="T0" fmla="*/ 11 w 61"/>
                  <a:gd name="T1" fmla="*/ 31 h 81"/>
                  <a:gd name="T2" fmla="*/ 15 w 61"/>
                  <a:gd name="T3" fmla="*/ 46 h 81"/>
                  <a:gd name="T4" fmla="*/ 19 w 61"/>
                  <a:gd name="T5" fmla="*/ 58 h 81"/>
                  <a:gd name="T6" fmla="*/ 30 w 61"/>
                  <a:gd name="T7" fmla="*/ 66 h 81"/>
                  <a:gd name="T8" fmla="*/ 38 w 61"/>
                  <a:gd name="T9" fmla="*/ 66 h 81"/>
                  <a:gd name="T10" fmla="*/ 46 w 61"/>
                  <a:gd name="T11" fmla="*/ 66 h 81"/>
                  <a:gd name="T12" fmla="*/ 53 w 61"/>
                  <a:gd name="T13" fmla="*/ 62 h 81"/>
                  <a:gd name="T14" fmla="*/ 57 w 61"/>
                  <a:gd name="T15" fmla="*/ 58 h 81"/>
                  <a:gd name="T16" fmla="*/ 61 w 61"/>
                  <a:gd name="T17" fmla="*/ 50 h 81"/>
                  <a:gd name="T18" fmla="*/ 61 w 61"/>
                  <a:gd name="T19" fmla="*/ 50 h 81"/>
                  <a:gd name="T20" fmla="*/ 57 w 61"/>
                  <a:gd name="T21" fmla="*/ 62 h 81"/>
                  <a:gd name="T22" fmla="*/ 53 w 61"/>
                  <a:gd name="T23" fmla="*/ 73 h 81"/>
                  <a:gd name="T24" fmla="*/ 42 w 61"/>
                  <a:gd name="T25" fmla="*/ 77 h 81"/>
                  <a:gd name="T26" fmla="*/ 30 w 61"/>
                  <a:gd name="T27" fmla="*/ 81 h 81"/>
                  <a:gd name="T28" fmla="*/ 19 w 61"/>
                  <a:gd name="T29" fmla="*/ 77 h 81"/>
                  <a:gd name="T30" fmla="*/ 7 w 61"/>
                  <a:gd name="T31" fmla="*/ 69 h 81"/>
                  <a:gd name="T32" fmla="*/ 3 w 61"/>
                  <a:gd name="T33" fmla="*/ 62 h 81"/>
                  <a:gd name="T34" fmla="*/ 0 w 61"/>
                  <a:gd name="T35" fmla="*/ 54 h 81"/>
                  <a:gd name="T36" fmla="*/ 0 w 61"/>
                  <a:gd name="T37" fmla="*/ 43 h 81"/>
                  <a:gd name="T38" fmla="*/ 0 w 61"/>
                  <a:gd name="T39" fmla="*/ 31 h 81"/>
                  <a:gd name="T40" fmla="*/ 3 w 61"/>
                  <a:gd name="T41" fmla="*/ 20 h 81"/>
                  <a:gd name="T42" fmla="*/ 7 w 61"/>
                  <a:gd name="T43" fmla="*/ 12 h 81"/>
                  <a:gd name="T44" fmla="*/ 15 w 61"/>
                  <a:gd name="T45" fmla="*/ 8 h 81"/>
                  <a:gd name="T46" fmla="*/ 23 w 61"/>
                  <a:gd name="T47" fmla="*/ 4 h 81"/>
                  <a:gd name="T48" fmla="*/ 34 w 61"/>
                  <a:gd name="T49" fmla="*/ 0 h 81"/>
                  <a:gd name="T50" fmla="*/ 46 w 61"/>
                  <a:gd name="T51" fmla="*/ 4 h 81"/>
                  <a:gd name="T52" fmla="*/ 53 w 61"/>
                  <a:gd name="T53" fmla="*/ 12 h 81"/>
                  <a:gd name="T54" fmla="*/ 61 w 61"/>
                  <a:gd name="T55" fmla="*/ 20 h 81"/>
                  <a:gd name="T56" fmla="*/ 61 w 61"/>
                  <a:gd name="T57" fmla="*/ 31 h 81"/>
                  <a:gd name="T58" fmla="*/ 11 w 61"/>
                  <a:gd name="T59" fmla="*/ 31 h 81"/>
                  <a:gd name="T60" fmla="*/ 11 w 61"/>
                  <a:gd name="T61" fmla="*/ 27 h 81"/>
                  <a:gd name="T62" fmla="*/ 46 w 61"/>
                  <a:gd name="T63" fmla="*/ 27 h 81"/>
                  <a:gd name="T64" fmla="*/ 46 w 61"/>
                  <a:gd name="T65" fmla="*/ 20 h 81"/>
                  <a:gd name="T66" fmla="*/ 42 w 61"/>
                  <a:gd name="T67" fmla="*/ 16 h 81"/>
                  <a:gd name="T68" fmla="*/ 42 w 61"/>
                  <a:gd name="T69" fmla="*/ 12 h 81"/>
                  <a:gd name="T70" fmla="*/ 38 w 61"/>
                  <a:gd name="T71" fmla="*/ 12 h 81"/>
                  <a:gd name="T72" fmla="*/ 34 w 61"/>
                  <a:gd name="T73" fmla="*/ 8 h 81"/>
                  <a:gd name="T74" fmla="*/ 30 w 61"/>
                  <a:gd name="T75" fmla="*/ 8 h 81"/>
                  <a:gd name="T76" fmla="*/ 23 w 61"/>
                  <a:gd name="T77" fmla="*/ 8 h 81"/>
                  <a:gd name="T78" fmla="*/ 19 w 61"/>
                  <a:gd name="T79" fmla="*/ 12 h 81"/>
                  <a:gd name="T80" fmla="*/ 15 w 61"/>
                  <a:gd name="T81" fmla="*/ 20 h 81"/>
                  <a:gd name="T82" fmla="*/ 11 w 61"/>
                  <a:gd name="T83" fmla="*/ 27 h 8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1"/>
                  <a:gd name="T127" fmla="*/ 0 h 81"/>
                  <a:gd name="T128" fmla="*/ 61 w 61"/>
                  <a:gd name="T129" fmla="*/ 81 h 8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1" h="81">
                    <a:moveTo>
                      <a:pt x="11" y="31"/>
                    </a:moveTo>
                    <a:lnTo>
                      <a:pt x="15" y="46"/>
                    </a:lnTo>
                    <a:lnTo>
                      <a:pt x="19" y="58"/>
                    </a:lnTo>
                    <a:lnTo>
                      <a:pt x="30" y="66"/>
                    </a:lnTo>
                    <a:lnTo>
                      <a:pt x="38" y="66"/>
                    </a:lnTo>
                    <a:lnTo>
                      <a:pt x="46" y="66"/>
                    </a:lnTo>
                    <a:lnTo>
                      <a:pt x="53" y="62"/>
                    </a:lnTo>
                    <a:lnTo>
                      <a:pt x="57" y="58"/>
                    </a:lnTo>
                    <a:lnTo>
                      <a:pt x="61" y="50"/>
                    </a:lnTo>
                    <a:lnTo>
                      <a:pt x="57" y="62"/>
                    </a:lnTo>
                    <a:lnTo>
                      <a:pt x="53" y="73"/>
                    </a:lnTo>
                    <a:lnTo>
                      <a:pt x="42" y="77"/>
                    </a:lnTo>
                    <a:lnTo>
                      <a:pt x="30" y="81"/>
                    </a:lnTo>
                    <a:lnTo>
                      <a:pt x="19" y="77"/>
                    </a:lnTo>
                    <a:lnTo>
                      <a:pt x="7" y="69"/>
                    </a:lnTo>
                    <a:lnTo>
                      <a:pt x="3" y="62"/>
                    </a:lnTo>
                    <a:lnTo>
                      <a:pt x="0" y="54"/>
                    </a:lnTo>
                    <a:lnTo>
                      <a:pt x="0" y="43"/>
                    </a:lnTo>
                    <a:lnTo>
                      <a:pt x="0" y="31"/>
                    </a:lnTo>
                    <a:lnTo>
                      <a:pt x="3" y="20"/>
                    </a:lnTo>
                    <a:lnTo>
                      <a:pt x="7" y="12"/>
                    </a:lnTo>
                    <a:lnTo>
                      <a:pt x="15" y="8"/>
                    </a:lnTo>
                    <a:lnTo>
                      <a:pt x="23" y="4"/>
                    </a:lnTo>
                    <a:lnTo>
                      <a:pt x="34" y="0"/>
                    </a:lnTo>
                    <a:lnTo>
                      <a:pt x="46" y="4"/>
                    </a:lnTo>
                    <a:lnTo>
                      <a:pt x="53" y="12"/>
                    </a:lnTo>
                    <a:lnTo>
                      <a:pt x="61" y="20"/>
                    </a:lnTo>
                    <a:lnTo>
                      <a:pt x="61" y="31"/>
                    </a:lnTo>
                    <a:lnTo>
                      <a:pt x="11" y="31"/>
                    </a:lnTo>
                    <a:close/>
                    <a:moveTo>
                      <a:pt x="11" y="27"/>
                    </a:moveTo>
                    <a:lnTo>
                      <a:pt x="46" y="27"/>
                    </a:lnTo>
                    <a:lnTo>
                      <a:pt x="46" y="20"/>
                    </a:lnTo>
                    <a:lnTo>
                      <a:pt x="42" y="16"/>
                    </a:lnTo>
                    <a:lnTo>
                      <a:pt x="42" y="12"/>
                    </a:lnTo>
                    <a:lnTo>
                      <a:pt x="38" y="12"/>
                    </a:lnTo>
                    <a:lnTo>
                      <a:pt x="34" y="8"/>
                    </a:lnTo>
                    <a:lnTo>
                      <a:pt x="30" y="8"/>
                    </a:lnTo>
                    <a:lnTo>
                      <a:pt x="23" y="8"/>
                    </a:lnTo>
                    <a:lnTo>
                      <a:pt x="19" y="12"/>
                    </a:lnTo>
                    <a:lnTo>
                      <a:pt x="15" y="20"/>
                    </a:lnTo>
                    <a:lnTo>
                      <a:pt x="11" y="27"/>
                    </a:lnTo>
                    <a:close/>
                  </a:path>
                </a:pathLst>
              </a:custGeom>
              <a:solidFill>
                <a:srgbClr val="000000"/>
              </a:solidFill>
              <a:ln w="0">
                <a:solidFill>
                  <a:srgbClr val="000000"/>
                </a:solidFill>
                <a:round/>
                <a:headEnd/>
                <a:tailEnd/>
              </a:ln>
            </p:spPr>
            <p:txBody>
              <a:bodyPr/>
              <a:lstStyle/>
              <a:p>
                <a:endParaRPr lang="en-CA"/>
              </a:p>
            </p:txBody>
          </p:sp>
          <p:sp>
            <p:nvSpPr>
              <p:cNvPr id="16504" name="Freeform 36"/>
              <p:cNvSpPr>
                <a:spLocks/>
              </p:cNvSpPr>
              <p:nvPr/>
            </p:nvSpPr>
            <p:spPr bwMode="auto">
              <a:xfrm>
                <a:off x="3902" y="1322"/>
                <a:ext cx="54" cy="81"/>
              </a:xfrm>
              <a:custGeom>
                <a:avLst/>
                <a:gdLst>
                  <a:gd name="T0" fmla="*/ 46 w 54"/>
                  <a:gd name="T1" fmla="*/ 0 h 81"/>
                  <a:gd name="T2" fmla="*/ 46 w 54"/>
                  <a:gd name="T3" fmla="*/ 27 h 81"/>
                  <a:gd name="T4" fmla="*/ 46 w 54"/>
                  <a:gd name="T5" fmla="*/ 27 h 81"/>
                  <a:gd name="T6" fmla="*/ 43 w 54"/>
                  <a:gd name="T7" fmla="*/ 20 h 81"/>
                  <a:gd name="T8" fmla="*/ 39 w 54"/>
                  <a:gd name="T9" fmla="*/ 12 h 81"/>
                  <a:gd name="T10" fmla="*/ 31 w 54"/>
                  <a:gd name="T11" fmla="*/ 8 h 81"/>
                  <a:gd name="T12" fmla="*/ 27 w 54"/>
                  <a:gd name="T13" fmla="*/ 8 h 81"/>
                  <a:gd name="T14" fmla="*/ 20 w 54"/>
                  <a:gd name="T15" fmla="*/ 8 h 81"/>
                  <a:gd name="T16" fmla="*/ 16 w 54"/>
                  <a:gd name="T17" fmla="*/ 12 h 81"/>
                  <a:gd name="T18" fmla="*/ 12 w 54"/>
                  <a:gd name="T19" fmla="*/ 12 h 81"/>
                  <a:gd name="T20" fmla="*/ 12 w 54"/>
                  <a:gd name="T21" fmla="*/ 16 h 81"/>
                  <a:gd name="T22" fmla="*/ 12 w 54"/>
                  <a:gd name="T23" fmla="*/ 20 h 81"/>
                  <a:gd name="T24" fmla="*/ 16 w 54"/>
                  <a:gd name="T25" fmla="*/ 23 h 81"/>
                  <a:gd name="T26" fmla="*/ 20 w 54"/>
                  <a:gd name="T27" fmla="*/ 27 h 81"/>
                  <a:gd name="T28" fmla="*/ 23 w 54"/>
                  <a:gd name="T29" fmla="*/ 31 h 81"/>
                  <a:gd name="T30" fmla="*/ 35 w 54"/>
                  <a:gd name="T31" fmla="*/ 39 h 81"/>
                  <a:gd name="T32" fmla="*/ 46 w 54"/>
                  <a:gd name="T33" fmla="*/ 43 h 81"/>
                  <a:gd name="T34" fmla="*/ 50 w 54"/>
                  <a:gd name="T35" fmla="*/ 50 h 81"/>
                  <a:gd name="T36" fmla="*/ 54 w 54"/>
                  <a:gd name="T37" fmla="*/ 58 h 81"/>
                  <a:gd name="T38" fmla="*/ 50 w 54"/>
                  <a:gd name="T39" fmla="*/ 69 h 81"/>
                  <a:gd name="T40" fmla="*/ 46 w 54"/>
                  <a:gd name="T41" fmla="*/ 73 h 81"/>
                  <a:gd name="T42" fmla="*/ 35 w 54"/>
                  <a:gd name="T43" fmla="*/ 81 h 81"/>
                  <a:gd name="T44" fmla="*/ 27 w 54"/>
                  <a:gd name="T45" fmla="*/ 81 h 81"/>
                  <a:gd name="T46" fmla="*/ 20 w 54"/>
                  <a:gd name="T47" fmla="*/ 81 h 81"/>
                  <a:gd name="T48" fmla="*/ 12 w 54"/>
                  <a:gd name="T49" fmla="*/ 77 h 81"/>
                  <a:gd name="T50" fmla="*/ 8 w 54"/>
                  <a:gd name="T51" fmla="*/ 77 h 81"/>
                  <a:gd name="T52" fmla="*/ 8 w 54"/>
                  <a:gd name="T53" fmla="*/ 77 h 81"/>
                  <a:gd name="T54" fmla="*/ 4 w 54"/>
                  <a:gd name="T55" fmla="*/ 77 h 81"/>
                  <a:gd name="T56" fmla="*/ 4 w 54"/>
                  <a:gd name="T57" fmla="*/ 81 h 81"/>
                  <a:gd name="T58" fmla="*/ 0 w 54"/>
                  <a:gd name="T59" fmla="*/ 81 h 81"/>
                  <a:gd name="T60" fmla="*/ 0 w 54"/>
                  <a:gd name="T61" fmla="*/ 54 h 81"/>
                  <a:gd name="T62" fmla="*/ 4 w 54"/>
                  <a:gd name="T63" fmla="*/ 54 h 81"/>
                  <a:gd name="T64" fmla="*/ 8 w 54"/>
                  <a:gd name="T65" fmla="*/ 66 h 81"/>
                  <a:gd name="T66" fmla="*/ 12 w 54"/>
                  <a:gd name="T67" fmla="*/ 69 h 81"/>
                  <a:gd name="T68" fmla="*/ 20 w 54"/>
                  <a:gd name="T69" fmla="*/ 73 h 81"/>
                  <a:gd name="T70" fmla="*/ 27 w 54"/>
                  <a:gd name="T71" fmla="*/ 77 h 81"/>
                  <a:gd name="T72" fmla="*/ 31 w 54"/>
                  <a:gd name="T73" fmla="*/ 73 h 81"/>
                  <a:gd name="T74" fmla="*/ 39 w 54"/>
                  <a:gd name="T75" fmla="*/ 73 h 81"/>
                  <a:gd name="T76" fmla="*/ 39 w 54"/>
                  <a:gd name="T77" fmla="*/ 69 h 81"/>
                  <a:gd name="T78" fmla="*/ 39 w 54"/>
                  <a:gd name="T79" fmla="*/ 66 h 81"/>
                  <a:gd name="T80" fmla="*/ 39 w 54"/>
                  <a:gd name="T81" fmla="*/ 58 h 81"/>
                  <a:gd name="T82" fmla="*/ 39 w 54"/>
                  <a:gd name="T83" fmla="*/ 54 h 81"/>
                  <a:gd name="T84" fmla="*/ 31 w 54"/>
                  <a:gd name="T85" fmla="*/ 50 h 81"/>
                  <a:gd name="T86" fmla="*/ 20 w 54"/>
                  <a:gd name="T87" fmla="*/ 46 h 81"/>
                  <a:gd name="T88" fmla="*/ 12 w 54"/>
                  <a:gd name="T89" fmla="*/ 39 h 81"/>
                  <a:gd name="T90" fmla="*/ 4 w 54"/>
                  <a:gd name="T91" fmla="*/ 35 h 81"/>
                  <a:gd name="T92" fmla="*/ 4 w 54"/>
                  <a:gd name="T93" fmla="*/ 31 h 81"/>
                  <a:gd name="T94" fmla="*/ 0 w 54"/>
                  <a:gd name="T95" fmla="*/ 23 h 81"/>
                  <a:gd name="T96" fmla="*/ 4 w 54"/>
                  <a:gd name="T97" fmla="*/ 16 h 81"/>
                  <a:gd name="T98" fmla="*/ 8 w 54"/>
                  <a:gd name="T99" fmla="*/ 8 h 81"/>
                  <a:gd name="T100" fmla="*/ 16 w 54"/>
                  <a:gd name="T101" fmla="*/ 4 h 81"/>
                  <a:gd name="T102" fmla="*/ 27 w 54"/>
                  <a:gd name="T103" fmla="*/ 0 h 81"/>
                  <a:gd name="T104" fmla="*/ 31 w 54"/>
                  <a:gd name="T105" fmla="*/ 4 h 81"/>
                  <a:gd name="T106" fmla="*/ 35 w 54"/>
                  <a:gd name="T107" fmla="*/ 4 h 81"/>
                  <a:gd name="T108" fmla="*/ 39 w 54"/>
                  <a:gd name="T109" fmla="*/ 4 h 81"/>
                  <a:gd name="T110" fmla="*/ 43 w 54"/>
                  <a:gd name="T111" fmla="*/ 4 h 81"/>
                  <a:gd name="T112" fmla="*/ 43 w 54"/>
                  <a:gd name="T113" fmla="*/ 4 h 81"/>
                  <a:gd name="T114" fmla="*/ 43 w 54"/>
                  <a:gd name="T115" fmla="*/ 4 h 81"/>
                  <a:gd name="T116" fmla="*/ 46 w 54"/>
                  <a:gd name="T117" fmla="*/ 4 h 81"/>
                  <a:gd name="T118" fmla="*/ 46 w 54"/>
                  <a:gd name="T119" fmla="*/ 0 h 81"/>
                  <a:gd name="T120" fmla="*/ 46 w 54"/>
                  <a:gd name="T121" fmla="*/ 0 h 8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4"/>
                  <a:gd name="T184" fmla="*/ 0 h 81"/>
                  <a:gd name="T185" fmla="*/ 54 w 54"/>
                  <a:gd name="T186" fmla="*/ 81 h 81"/>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4" h="81">
                    <a:moveTo>
                      <a:pt x="46" y="0"/>
                    </a:moveTo>
                    <a:lnTo>
                      <a:pt x="46" y="27"/>
                    </a:lnTo>
                    <a:lnTo>
                      <a:pt x="43" y="20"/>
                    </a:lnTo>
                    <a:lnTo>
                      <a:pt x="39" y="12"/>
                    </a:lnTo>
                    <a:lnTo>
                      <a:pt x="31" y="8"/>
                    </a:lnTo>
                    <a:lnTo>
                      <a:pt x="27" y="8"/>
                    </a:lnTo>
                    <a:lnTo>
                      <a:pt x="20" y="8"/>
                    </a:lnTo>
                    <a:lnTo>
                      <a:pt x="16" y="12"/>
                    </a:lnTo>
                    <a:lnTo>
                      <a:pt x="12" y="12"/>
                    </a:lnTo>
                    <a:lnTo>
                      <a:pt x="12" y="16"/>
                    </a:lnTo>
                    <a:lnTo>
                      <a:pt x="12" y="20"/>
                    </a:lnTo>
                    <a:lnTo>
                      <a:pt x="16" y="23"/>
                    </a:lnTo>
                    <a:lnTo>
                      <a:pt x="20" y="27"/>
                    </a:lnTo>
                    <a:lnTo>
                      <a:pt x="23" y="31"/>
                    </a:lnTo>
                    <a:lnTo>
                      <a:pt x="35" y="39"/>
                    </a:lnTo>
                    <a:lnTo>
                      <a:pt x="46" y="43"/>
                    </a:lnTo>
                    <a:lnTo>
                      <a:pt x="50" y="50"/>
                    </a:lnTo>
                    <a:lnTo>
                      <a:pt x="54" y="58"/>
                    </a:lnTo>
                    <a:lnTo>
                      <a:pt x="50" y="69"/>
                    </a:lnTo>
                    <a:lnTo>
                      <a:pt x="46" y="73"/>
                    </a:lnTo>
                    <a:lnTo>
                      <a:pt x="35" y="81"/>
                    </a:lnTo>
                    <a:lnTo>
                      <a:pt x="27" y="81"/>
                    </a:lnTo>
                    <a:lnTo>
                      <a:pt x="20" y="81"/>
                    </a:lnTo>
                    <a:lnTo>
                      <a:pt x="12" y="77"/>
                    </a:lnTo>
                    <a:lnTo>
                      <a:pt x="8" y="77"/>
                    </a:lnTo>
                    <a:lnTo>
                      <a:pt x="4" y="77"/>
                    </a:lnTo>
                    <a:lnTo>
                      <a:pt x="4" y="81"/>
                    </a:lnTo>
                    <a:lnTo>
                      <a:pt x="0" y="81"/>
                    </a:lnTo>
                    <a:lnTo>
                      <a:pt x="0" y="54"/>
                    </a:lnTo>
                    <a:lnTo>
                      <a:pt x="4" y="54"/>
                    </a:lnTo>
                    <a:lnTo>
                      <a:pt x="8" y="66"/>
                    </a:lnTo>
                    <a:lnTo>
                      <a:pt x="12" y="69"/>
                    </a:lnTo>
                    <a:lnTo>
                      <a:pt x="20" y="73"/>
                    </a:lnTo>
                    <a:lnTo>
                      <a:pt x="27" y="77"/>
                    </a:lnTo>
                    <a:lnTo>
                      <a:pt x="31" y="73"/>
                    </a:lnTo>
                    <a:lnTo>
                      <a:pt x="39" y="73"/>
                    </a:lnTo>
                    <a:lnTo>
                      <a:pt x="39" y="69"/>
                    </a:lnTo>
                    <a:lnTo>
                      <a:pt x="39" y="66"/>
                    </a:lnTo>
                    <a:lnTo>
                      <a:pt x="39" y="58"/>
                    </a:lnTo>
                    <a:lnTo>
                      <a:pt x="39" y="54"/>
                    </a:lnTo>
                    <a:lnTo>
                      <a:pt x="31" y="50"/>
                    </a:lnTo>
                    <a:lnTo>
                      <a:pt x="20" y="46"/>
                    </a:lnTo>
                    <a:lnTo>
                      <a:pt x="12" y="39"/>
                    </a:lnTo>
                    <a:lnTo>
                      <a:pt x="4" y="35"/>
                    </a:lnTo>
                    <a:lnTo>
                      <a:pt x="4" y="31"/>
                    </a:lnTo>
                    <a:lnTo>
                      <a:pt x="0" y="23"/>
                    </a:lnTo>
                    <a:lnTo>
                      <a:pt x="4" y="16"/>
                    </a:lnTo>
                    <a:lnTo>
                      <a:pt x="8" y="8"/>
                    </a:lnTo>
                    <a:lnTo>
                      <a:pt x="16" y="4"/>
                    </a:lnTo>
                    <a:lnTo>
                      <a:pt x="27" y="0"/>
                    </a:lnTo>
                    <a:lnTo>
                      <a:pt x="31" y="4"/>
                    </a:lnTo>
                    <a:lnTo>
                      <a:pt x="35" y="4"/>
                    </a:lnTo>
                    <a:lnTo>
                      <a:pt x="39" y="4"/>
                    </a:lnTo>
                    <a:lnTo>
                      <a:pt x="43" y="4"/>
                    </a:lnTo>
                    <a:lnTo>
                      <a:pt x="46" y="4"/>
                    </a:lnTo>
                    <a:lnTo>
                      <a:pt x="46" y="0"/>
                    </a:lnTo>
                    <a:close/>
                  </a:path>
                </a:pathLst>
              </a:custGeom>
              <a:solidFill>
                <a:srgbClr val="000000"/>
              </a:solidFill>
              <a:ln w="0">
                <a:solidFill>
                  <a:srgbClr val="000000"/>
                </a:solidFill>
                <a:round/>
                <a:headEnd/>
                <a:tailEnd/>
              </a:ln>
            </p:spPr>
            <p:txBody>
              <a:bodyPr/>
              <a:lstStyle/>
              <a:p>
                <a:endParaRPr lang="en-CA"/>
              </a:p>
            </p:txBody>
          </p:sp>
          <p:sp>
            <p:nvSpPr>
              <p:cNvPr id="16505" name="Freeform 37"/>
              <p:cNvSpPr>
                <a:spLocks noEditPoints="1"/>
              </p:cNvSpPr>
              <p:nvPr/>
            </p:nvSpPr>
            <p:spPr bwMode="auto">
              <a:xfrm>
                <a:off x="3964" y="1322"/>
                <a:ext cx="65" cy="81"/>
              </a:xfrm>
              <a:custGeom>
                <a:avLst/>
                <a:gdLst>
                  <a:gd name="T0" fmla="*/ 15 w 65"/>
                  <a:gd name="T1" fmla="*/ 31 h 81"/>
                  <a:gd name="T2" fmla="*/ 15 w 65"/>
                  <a:gd name="T3" fmla="*/ 46 h 81"/>
                  <a:gd name="T4" fmla="*/ 23 w 65"/>
                  <a:gd name="T5" fmla="*/ 58 h 81"/>
                  <a:gd name="T6" fmla="*/ 30 w 65"/>
                  <a:gd name="T7" fmla="*/ 66 h 81"/>
                  <a:gd name="T8" fmla="*/ 42 w 65"/>
                  <a:gd name="T9" fmla="*/ 66 h 81"/>
                  <a:gd name="T10" fmla="*/ 46 w 65"/>
                  <a:gd name="T11" fmla="*/ 66 h 81"/>
                  <a:gd name="T12" fmla="*/ 54 w 65"/>
                  <a:gd name="T13" fmla="*/ 62 h 81"/>
                  <a:gd name="T14" fmla="*/ 57 w 65"/>
                  <a:gd name="T15" fmla="*/ 58 h 81"/>
                  <a:gd name="T16" fmla="*/ 61 w 65"/>
                  <a:gd name="T17" fmla="*/ 50 h 81"/>
                  <a:gd name="T18" fmla="*/ 65 w 65"/>
                  <a:gd name="T19" fmla="*/ 50 h 81"/>
                  <a:gd name="T20" fmla="*/ 61 w 65"/>
                  <a:gd name="T21" fmla="*/ 62 h 81"/>
                  <a:gd name="T22" fmla="*/ 54 w 65"/>
                  <a:gd name="T23" fmla="*/ 73 h 81"/>
                  <a:gd name="T24" fmla="*/ 46 w 65"/>
                  <a:gd name="T25" fmla="*/ 77 h 81"/>
                  <a:gd name="T26" fmla="*/ 34 w 65"/>
                  <a:gd name="T27" fmla="*/ 81 h 81"/>
                  <a:gd name="T28" fmla="*/ 23 w 65"/>
                  <a:gd name="T29" fmla="*/ 77 h 81"/>
                  <a:gd name="T30" fmla="*/ 11 w 65"/>
                  <a:gd name="T31" fmla="*/ 69 h 81"/>
                  <a:gd name="T32" fmla="*/ 7 w 65"/>
                  <a:gd name="T33" fmla="*/ 62 h 81"/>
                  <a:gd name="T34" fmla="*/ 4 w 65"/>
                  <a:gd name="T35" fmla="*/ 54 h 81"/>
                  <a:gd name="T36" fmla="*/ 0 w 65"/>
                  <a:gd name="T37" fmla="*/ 43 h 81"/>
                  <a:gd name="T38" fmla="*/ 4 w 65"/>
                  <a:gd name="T39" fmla="*/ 31 h 81"/>
                  <a:gd name="T40" fmla="*/ 7 w 65"/>
                  <a:gd name="T41" fmla="*/ 20 h 81"/>
                  <a:gd name="T42" fmla="*/ 11 w 65"/>
                  <a:gd name="T43" fmla="*/ 12 h 81"/>
                  <a:gd name="T44" fmla="*/ 19 w 65"/>
                  <a:gd name="T45" fmla="*/ 8 h 81"/>
                  <a:gd name="T46" fmla="*/ 27 w 65"/>
                  <a:gd name="T47" fmla="*/ 4 h 81"/>
                  <a:gd name="T48" fmla="*/ 34 w 65"/>
                  <a:gd name="T49" fmla="*/ 0 h 81"/>
                  <a:gd name="T50" fmla="*/ 46 w 65"/>
                  <a:gd name="T51" fmla="*/ 4 h 81"/>
                  <a:gd name="T52" fmla="*/ 57 w 65"/>
                  <a:gd name="T53" fmla="*/ 12 h 81"/>
                  <a:gd name="T54" fmla="*/ 61 w 65"/>
                  <a:gd name="T55" fmla="*/ 20 h 81"/>
                  <a:gd name="T56" fmla="*/ 65 w 65"/>
                  <a:gd name="T57" fmla="*/ 31 h 81"/>
                  <a:gd name="T58" fmla="*/ 15 w 65"/>
                  <a:gd name="T59" fmla="*/ 31 h 81"/>
                  <a:gd name="T60" fmla="*/ 15 w 65"/>
                  <a:gd name="T61" fmla="*/ 27 h 81"/>
                  <a:gd name="T62" fmla="*/ 46 w 65"/>
                  <a:gd name="T63" fmla="*/ 27 h 81"/>
                  <a:gd name="T64" fmla="*/ 46 w 65"/>
                  <a:gd name="T65" fmla="*/ 20 h 81"/>
                  <a:gd name="T66" fmla="*/ 46 w 65"/>
                  <a:gd name="T67" fmla="*/ 16 h 81"/>
                  <a:gd name="T68" fmla="*/ 42 w 65"/>
                  <a:gd name="T69" fmla="*/ 12 h 81"/>
                  <a:gd name="T70" fmla="*/ 38 w 65"/>
                  <a:gd name="T71" fmla="*/ 12 h 81"/>
                  <a:gd name="T72" fmla="*/ 34 w 65"/>
                  <a:gd name="T73" fmla="*/ 8 h 81"/>
                  <a:gd name="T74" fmla="*/ 30 w 65"/>
                  <a:gd name="T75" fmla="*/ 8 h 81"/>
                  <a:gd name="T76" fmla="*/ 27 w 65"/>
                  <a:gd name="T77" fmla="*/ 8 h 81"/>
                  <a:gd name="T78" fmla="*/ 19 w 65"/>
                  <a:gd name="T79" fmla="*/ 12 h 81"/>
                  <a:gd name="T80" fmla="*/ 15 w 65"/>
                  <a:gd name="T81" fmla="*/ 20 h 81"/>
                  <a:gd name="T82" fmla="*/ 15 w 65"/>
                  <a:gd name="T83" fmla="*/ 27 h 8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5"/>
                  <a:gd name="T127" fmla="*/ 0 h 81"/>
                  <a:gd name="T128" fmla="*/ 65 w 65"/>
                  <a:gd name="T129" fmla="*/ 81 h 8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5" h="81">
                    <a:moveTo>
                      <a:pt x="15" y="31"/>
                    </a:moveTo>
                    <a:lnTo>
                      <a:pt x="15" y="46"/>
                    </a:lnTo>
                    <a:lnTo>
                      <a:pt x="23" y="58"/>
                    </a:lnTo>
                    <a:lnTo>
                      <a:pt x="30" y="66"/>
                    </a:lnTo>
                    <a:lnTo>
                      <a:pt x="42" y="66"/>
                    </a:lnTo>
                    <a:lnTo>
                      <a:pt x="46" y="66"/>
                    </a:lnTo>
                    <a:lnTo>
                      <a:pt x="54" y="62"/>
                    </a:lnTo>
                    <a:lnTo>
                      <a:pt x="57" y="58"/>
                    </a:lnTo>
                    <a:lnTo>
                      <a:pt x="61" y="50"/>
                    </a:lnTo>
                    <a:lnTo>
                      <a:pt x="65" y="50"/>
                    </a:lnTo>
                    <a:lnTo>
                      <a:pt x="61" y="62"/>
                    </a:lnTo>
                    <a:lnTo>
                      <a:pt x="54" y="73"/>
                    </a:lnTo>
                    <a:lnTo>
                      <a:pt x="46" y="77"/>
                    </a:lnTo>
                    <a:lnTo>
                      <a:pt x="34" y="81"/>
                    </a:lnTo>
                    <a:lnTo>
                      <a:pt x="23" y="77"/>
                    </a:lnTo>
                    <a:lnTo>
                      <a:pt x="11" y="69"/>
                    </a:lnTo>
                    <a:lnTo>
                      <a:pt x="7" y="62"/>
                    </a:lnTo>
                    <a:lnTo>
                      <a:pt x="4" y="54"/>
                    </a:lnTo>
                    <a:lnTo>
                      <a:pt x="0" y="43"/>
                    </a:lnTo>
                    <a:lnTo>
                      <a:pt x="4" y="31"/>
                    </a:lnTo>
                    <a:lnTo>
                      <a:pt x="7" y="20"/>
                    </a:lnTo>
                    <a:lnTo>
                      <a:pt x="11" y="12"/>
                    </a:lnTo>
                    <a:lnTo>
                      <a:pt x="19" y="8"/>
                    </a:lnTo>
                    <a:lnTo>
                      <a:pt x="27" y="4"/>
                    </a:lnTo>
                    <a:lnTo>
                      <a:pt x="34" y="0"/>
                    </a:lnTo>
                    <a:lnTo>
                      <a:pt x="46" y="4"/>
                    </a:lnTo>
                    <a:lnTo>
                      <a:pt x="57" y="12"/>
                    </a:lnTo>
                    <a:lnTo>
                      <a:pt x="61" y="20"/>
                    </a:lnTo>
                    <a:lnTo>
                      <a:pt x="65" y="31"/>
                    </a:lnTo>
                    <a:lnTo>
                      <a:pt x="15" y="31"/>
                    </a:lnTo>
                    <a:close/>
                    <a:moveTo>
                      <a:pt x="15" y="27"/>
                    </a:moveTo>
                    <a:lnTo>
                      <a:pt x="46" y="27"/>
                    </a:lnTo>
                    <a:lnTo>
                      <a:pt x="46" y="20"/>
                    </a:lnTo>
                    <a:lnTo>
                      <a:pt x="46" y="16"/>
                    </a:lnTo>
                    <a:lnTo>
                      <a:pt x="42" y="12"/>
                    </a:lnTo>
                    <a:lnTo>
                      <a:pt x="38" y="12"/>
                    </a:lnTo>
                    <a:lnTo>
                      <a:pt x="34" y="8"/>
                    </a:lnTo>
                    <a:lnTo>
                      <a:pt x="30" y="8"/>
                    </a:lnTo>
                    <a:lnTo>
                      <a:pt x="27" y="8"/>
                    </a:lnTo>
                    <a:lnTo>
                      <a:pt x="19" y="12"/>
                    </a:lnTo>
                    <a:lnTo>
                      <a:pt x="15" y="20"/>
                    </a:lnTo>
                    <a:lnTo>
                      <a:pt x="15" y="27"/>
                    </a:lnTo>
                    <a:close/>
                  </a:path>
                </a:pathLst>
              </a:custGeom>
              <a:solidFill>
                <a:srgbClr val="000000"/>
              </a:solidFill>
              <a:ln w="0">
                <a:solidFill>
                  <a:srgbClr val="000000"/>
                </a:solidFill>
                <a:round/>
                <a:headEnd/>
                <a:tailEnd/>
              </a:ln>
            </p:spPr>
            <p:txBody>
              <a:bodyPr/>
              <a:lstStyle/>
              <a:p>
                <a:endParaRPr lang="en-CA"/>
              </a:p>
            </p:txBody>
          </p:sp>
          <p:sp>
            <p:nvSpPr>
              <p:cNvPr id="16506" name="Rectangle 38"/>
              <p:cNvSpPr>
                <a:spLocks noChangeArrowheads="1"/>
              </p:cNvSpPr>
              <p:nvPr/>
            </p:nvSpPr>
            <p:spPr bwMode="auto">
              <a:xfrm>
                <a:off x="4071" y="126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6507" name="Freeform 39"/>
              <p:cNvSpPr>
                <a:spLocks/>
              </p:cNvSpPr>
              <p:nvPr/>
            </p:nvSpPr>
            <p:spPr bwMode="auto">
              <a:xfrm>
                <a:off x="4271" y="1284"/>
                <a:ext cx="65" cy="119"/>
              </a:xfrm>
              <a:custGeom>
                <a:avLst/>
                <a:gdLst>
                  <a:gd name="T0" fmla="*/ 27 w 65"/>
                  <a:gd name="T1" fmla="*/ 46 h 119"/>
                  <a:gd name="T2" fmla="*/ 27 w 65"/>
                  <a:gd name="T3" fmla="*/ 100 h 119"/>
                  <a:gd name="T4" fmla="*/ 27 w 65"/>
                  <a:gd name="T5" fmla="*/ 107 h 119"/>
                  <a:gd name="T6" fmla="*/ 27 w 65"/>
                  <a:gd name="T7" fmla="*/ 111 h 119"/>
                  <a:gd name="T8" fmla="*/ 30 w 65"/>
                  <a:gd name="T9" fmla="*/ 115 h 119"/>
                  <a:gd name="T10" fmla="*/ 38 w 65"/>
                  <a:gd name="T11" fmla="*/ 115 h 119"/>
                  <a:gd name="T12" fmla="*/ 42 w 65"/>
                  <a:gd name="T13" fmla="*/ 115 h 119"/>
                  <a:gd name="T14" fmla="*/ 42 w 65"/>
                  <a:gd name="T15" fmla="*/ 119 h 119"/>
                  <a:gd name="T16" fmla="*/ 0 w 65"/>
                  <a:gd name="T17" fmla="*/ 119 h 119"/>
                  <a:gd name="T18" fmla="*/ 0 w 65"/>
                  <a:gd name="T19" fmla="*/ 115 h 119"/>
                  <a:gd name="T20" fmla="*/ 0 w 65"/>
                  <a:gd name="T21" fmla="*/ 115 h 119"/>
                  <a:gd name="T22" fmla="*/ 4 w 65"/>
                  <a:gd name="T23" fmla="*/ 115 h 119"/>
                  <a:gd name="T24" fmla="*/ 7 w 65"/>
                  <a:gd name="T25" fmla="*/ 115 h 119"/>
                  <a:gd name="T26" fmla="*/ 11 w 65"/>
                  <a:gd name="T27" fmla="*/ 111 h 119"/>
                  <a:gd name="T28" fmla="*/ 11 w 65"/>
                  <a:gd name="T29" fmla="*/ 107 h 119"/>
                  <a:gd name="T30" fmla="*/ 11 w 65"/>
                  <a:gd name="T31" fmla="*/ 104 h 119"/>
                  <a:gd name="T32" fmla="*/ 11 w 65"/>
                  <a:gd name="T33" fmla="*/ 100 h 119"/>
                  <a:gd name="T34" fmla="*/ 11 w 65"/>
                  <a:gd name="T35" fmla="*/ 46 h 119"/>
                  <a:gd name="T36" fmla="*/ 0 w 65"/>
                  <a:gd name="T37" fmla="*/ 46 h 119"/>
                  <a:gd name="T38" fmla="*/ 0 w 65"/>
                  <a:gd name="T39" fmla="*/ 42 h 119"/>
                  <a:gd name="T40" fmla="*/ 11 w 65"/>
                  <a:gd name="T41" fmla="*/ 42 h 119"/>
                  <a:gd name="T42" fmla="*/ 11 w 65"/>
                  <a:gd name="T43" fmla="*/ 38 h 119"/>
                  <a:gd name="T44" fmla="*/ 11 w 65"/>
                  <a:gd name="T45" fmla="*/ 27 h 119"/>
                  <a:gd name="T46" fmla="*/ 15 w 65"/>
                  <a:gd name="T47" fmla="*/ 19 h 119"/>
                  <a:gd name="T48" fmla="*/ 19 w 65"/>
                  <a:gd name="T49" fmla="*/ 12 h 119"/>
                  <a:gd name="T50" fmla="*/ 27 w 65"/>
                  <a:gd name="T51" fmla="*/ 4 h 119"/>
                  <a:gd name="T52" fmla="*/ 34 w 65"/>
                  <a:gd name="T53" fmla="*/ 0 h 119"/>
                  <a:gd name="T54" fmla="*/ 42 w 65"/>
                  <a:gd name="T55" fmla="*/ 0 h 119"/>
                  <a:gd name="T56" fmla="*/ 53 w 65"/>
                  <a:gd name="T57" fmla="*/ 0 h 119"/>
                  <a:gd name="T58" fmla="*/ 61 w 65"/>
                  <a:gd name="T59" fmla="*/ 4 h 119"/>
                  <a:gd name="T60" fmla="*/ 65 w 65"/>
                  <a:gd name="T61" fmla="*/ 12 h 119"/>
                  <a:gd name="T62" fmla="*/ 65 w 65"/>
                  <a:gd name="T63" fmla="*/ 15 h 119"/>
                  <a:gd name="T64" fmla="*/ 65 w 65"/>
                  <a:gd name="T65" fmla="*/ 15 h 119"/>
                  <a:gd name="T66" fmla="*/ 61 w 65"/>
                  <a:gd name="T67" fmla="*/ 19 h 119"/>
                  <a:gd name="T68" fmla="*/ 61 w 65"/>
                  <a:gd name="T69" fmla="*/ 19 h 119"/>
                  <a:gd name="T70" fmla="*/ 57 w 65"/>
                  <a:gd name="T71" fmla="*/ 19 h 119"/>
                  <a:gd name="T72" fmla="*/ 57 w 65"/>
                  <a:gd name="T73" fmla="*/ 19 h 119"/>
                  <a:gd name="T74" fmla="*/ 53 w 65"/>
                  <a:gd name="T75" fmla="*/ 19 h 119"/>
                  <a:gd name="T76" fmla="*/ 50 w 65"/>
                  <a:gd name="T77" fmla="*/ 15 h 119"/>
                  <a:gd name="T78" fmla="*/ 50 w 65"/>
                  <a:gd name="T79" fmla="*/ 12 h 119"/>
                  <a:gd name="T80" fmla="*/ 46 w 65"/>
                  <a:gd name="T81" fmla="*/ 8 h 119"/>
                  <a:gd name="T82" fmla="*/ 42 w 65"/>
                  <a:gd name="T83" fmla="*/ 8 h 119"/>
                  <a:gd name="T84" fmla="*/ 42 w 65"/>
                  <a:gd name="T85" fmla="*/ 4 h 119"/>
                  <a:gd name="T86" fmla="*/ 38 w 65"/>
                  <a:gd name="T87" fmla="*/ 4 h 119"/>
                  <a:gd name="T88" fmla="*/ 34 w 65"/>
                  <a:gd name="T89" fmla="*/ 4 h 119"/>
                  <a:gd name="T90" fmla="*/ 30 w 65"/>
                  <a:gd name="T91" fmla="*/ 8 h 119"/>
                  <a:gd name="T92" fmla="*/ 30 w 65"/>
                  <a:gd name="T93" fmla="*/ 12 h 119"/>
                  <a:gd name="T94" fmla="*/ 27 w 65"/>
                  <a:gd name="T95" fmla="*/ 15 h 119"/>
                  <a:gd name="T96" fmla="*/ 27 w 65"/>
                  <a:gd name="T97" fmla="*/ 23 h 119"/>
                  <a:gd name="T98" fmla="*/ 27 w 65"/>
                  <a:gd name="T99" fmla="*/ 35 h 119"/>
                  <a:gd name="T100" fmla="*/ 27 w 65"/>
                  <a:gd name="T101" fmla="*/ 42 h 119"/>
                  <a:gd name="T102" fmla="*/ 46 w 65"/>
                  <a:gd name="T103" fmla="*/ 42 h 119"/>
                  <a:gd name="T104" fmla="*/ 46 w 65"/>
                  <a:gd name="T105" fmla="*/ 46 h 119"/>
                  <a:gd name="T106" fmla="*/ 27 w 65"/>
                  <a:gd name="T107" fmla="*/ 46 h 119"/>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5"/>
                  <a:gd name="T163" fmla="*/ 0 h 119"/>
                  <a:gd name="T164" fmla="*/ 65 w 65"/>
                  <a:gd name="T165" fmla="*/ 119 h 119"/>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5" h="119">
                    <a:moveTo>
                      <a:pt x="27" y="46"/>
                    </a:moveTo>
                    <a:lnTo>
                      <a:pt x="27" y="100"/>
                    </a:lnTo>
                    <a:lnTo>
                      <a:pt x="27" y="107"/>
                    </a:lnTo>
                    <a:lnTo>
                      <a:pt x="27" y="111"/>
                    </a:lnTo>
                    <a:lnTo>
                      <a:pt x="30" y="115"/>
                    </a:lnTo>
                    <a:lnTo>
                      <a:pt x="38" y="115"/>
                    </a:lnTo>
                    <a:lnTo>
                      <a:pt x="42" y="115"/>
                    </a:lnTo>
                    <a:lnTo>
                      <a:pt x="42" y="119"/>
                    </a:lnTo>
                    <a:lnTo>
                      <a:pt x="0" y="119"/>
                    </a:lnTo>
                    <a:lnTo>
                      <a:pt x="0" y="115"/>
                    </a:lnTo>
                    <a:lnTo>
                      <a:pt x="4" y="115"/>
                    </a:lnTo>
                    <a:lnTo>
                      <a:pt x="7" y="115"/>
                    </a:lnTo>
                    <a:lnTo>
                      <a:pt x="11" y="111"/>
                    </a:lnTo>
                    <a:lnTo>
                      <a:pt x="11" y="107"/>
                    </a:lnTo>
                    <a:lnTo>
                      <a:pt x="11" y="104"/>
                    </a:lnTo>
                    <a:lnTo>
                      <a:pt x="11" y="100"/>
                    </a:lnTo>
                    <a:lnTo>
                      <a:pt x="11" y="46"/>
                    </a:lnTo>
                    <a:lnTo>
                      <a:pt x="0" y="46"/>
                    </a:lnTo>
                    <a:lnTo>
                      <a:pt x="0" y="42"/>
                    </a:lnTo>
                    <a:lnTo>
                      <a:pt x="11" y="42"/>
                    </a:lnTo>
                    <a:lnTo>
                      <a:pt x="11" y="38"/>
                    </a:lnTo>
                    <a:lnTo>
                      <a:pt x="11" y="27"/>
                    </a:lnTo>
                    <a:lnTo>
                      <a:pt x="15" y="19"/>
                    </a:lnTo>
                    <a:lnTo>
                      <a:pt x="19" y="12"/>
                    </a:lnTo>
                    <a:lnTo>
                      <a:pt x="27" y="4"/>
                    </a:lnTo>
                    <a:lnTo>
                      <a:pt x="34" y="0"/>
                    </a:lnTo>
                    <a:lnTo>
                      <a:pt x="42" y="0"/>
                    </a:lnTo>
                    <a:lnTo>
                      <a:pt x="53" y="0"/>
                    </a:lnTo>
                    <a:lnTo>
                      <a:pt x="61" y="4"/>
                    </a:lnTo>
                    <a:lnTo>
                      <a:pt x="65" y="12"/>
                    </a:lnTo>
                    <a:lnTo>
                      <a:pt x="65" y="15"/>
                    </a:lnTo>
                    <a:lnTo>
                      <a:pt x="61" y="19"/>
                    </a:lnTo>
                    <a:lnTo>
                      <a:pt x="57" y="19"/>
                    </a:lnTo>
                    <a:lnTo>
                      <a:pt x="53" y="19"/>
                    </a:lnTo>
                    <a:lnTo>
                      <a:pt x="50" y="15"/>
                    </a:lnTo>
                    <a:lnTo>
                      <a:pt x="50" y="12"/>
                    </a:lnTo>
                    <a:lnTo>
                      <a:pt x="46" y="8"/>
                    </a:lnTo>
                    <a:lnTo>
                      <a:pt x="42" y="8"/>
                    </a:lnTo>
                    <a:lnTo>
                      <a:pt x="42" y="4"/>
                    </a:lnTo>
                    <a:lnTo>
                      <a:pt x="38" y="4"/>
                    </a:lnTo>
                    <a:lnTo>
                      <a:pt x="34" y="4"/>
                    </a:lnTo>
                    <a:lnTo>
                      <a:pt x="30" y="8"/>
                    </a:lnTo>
                    <a:lnTo>
                      <a:pt x="30" y="12"/>
                    </a:lnTo>
                    <a:lnTo>
                      <a:pt x="27" y="15"/>
                    </a:lnTo>
                    <a:lnTo>
                      <a:pt x="27" y="23"/>
                    </a:lnTo>
                    <a:lnTo>
                      <a:pt x="27" y="35"/>
                    </a:lnTo>
                    <a:lnTo>
                      <a:pt x="27" y="42"/>
                    </a:lnTo>
                    <a:lnTo>
                      <a:pt x="46" y="42"/>
                    </a:lnTo>
                    <a:lnTo>
                      <a:pt x="46" y="46"/>
                    </a:lnTo>
                    <a:lnTo>
                      <a:pt x="27" y="46"/>
                    </a:lnTo>
                    <a:close/>
                  </a:path>
                </a:pathLst>
              </a:custGeom>
              <a:solidFill>
                <a:srgbClr val="000000"/>
              </a:solidFill>
              <a:ln w="0">
                <a:solidFill>
                  <a:srgbClr val="000000"/>
                </a:solidFill>
                <a:round/>
                <a:headEnd/>
                <a:tailEnd/>
              </a:ln>
            </p:spPr>
            <p:txBody>
              <a:bodyPr/>
              <a:lstStyle/>
              <a:p>
                <a:endParaRPr lang="en-CA"/>
              </a:p>
            </p:txBody>
          </p:sp>
          <p:sp>
            <p:nvSpPr>
              <p:cNvPr id="16508" name="Freeform 40"/>
              <p:cNvSpPr>
                <a:spLocks noEditPoints="1"/>
              </p:cNvSpPr>
              <p:nvPr/>
            </p:nvSpPr>
            <p:spPr bwMode="auto">
              <a:xfrm>
                <a:off x="4324" y="1322"/>
                <a:ext cx="70" cy="81"/>
              </a:xfrm>
              <a:custGeom>
                <a:avLst/>
                <a:gdLst>
                  <a:gd name="T0" fmla="*/ 35 w 70"/>
                  <a:gd name="T1" fmla="*/ 0 h 81"/>
                  <a:gd name="T2" fmla="*/ 46 w 70"/>
                  <a:gd name="T3" fmla="*/ 4 h 81"/>
                  <a:gd name="T4" fmla="*/ 54 w 70"/>
                  <a:gd name="T5" fmla="*/ 8 h 81"/>
                  <a:gd name="T6" fmla="*/ 62 w 70"/>
                  <a:gd name="T7" fmla="*/ 16 h 81"/>
                  <a:gd name="T8" fmla="*/ 70 w 70"/>
                  <a:gd name="T9" fmla="*/ 27 h 81"/>
                  <a:gd name="T10" fmla="*/ 70 w 70"/>
                  <a:gd name="T11" fmla="*/ 39 h 81"/>
                  <a:gd name="T12" fmla="*/ 70 w 70"/>
                  <a:gd name="T13" fmla="*/ 50 h 81"/>
                  <a:gd name="T14" fmla="*/ 66 w 70"/>
                  <a:gd name="T15" fmla="*/ 62 h 81"/>
                  <a:gd name="T16" fmla="*/ 62 w 70"/>
                  <a:gd name="T17" fmla="*/ 69 h 81"/>
                  <a:gd name="T18" fmla="*/ 54 w 70"/>
                  <a:gd name="T19" fmla="*/ 77 h 81"/>
                  <a:gd name="T20" fmla="*/ 43 w 70"/>
                  <a:gd name="T21" fmla="*/ 81 h 81"/>
                  <a:gd name="T22" fmla="*/ 35 w 70"/>
                  <a:gd name="T23" fmla="*/ 81 h 81"/>
                  <a:gd name="T24" fmla="*/ 23 w 70"/>
                  <a:gd name="T25" fmla="*/ 81 h 81"/>
                  <a:gd name="T26" fmla="*/ 16 w 70"/>
                  <a:gd name="T27" fmla="*/ 73 h 81"/>
                  <a:gd name="T28" fmla="*/ 8 w 70"/>
                  <a:gd name="T29" fmla="*/ 69 h 81"/>
                  <a:gd name="T30" fmla="*/ 0 w 70"/>
                  <a:gd name="T31" fmla="*/ 54 h 81"/>
                  <a:gd name="T32" fmla="*/ 0 w 70"/>
                  <a:gd name="T33" fmla="*/ 43 h 81"/>
                  <a:gd name="T34" fmla="*/ 0 w 70"/>
                  <a:gd name="T35" fmla="*/ 31 h 81"/>
                  <a:gd name="T36" fmla="*/ 4 w 70"/>
                  <a:gd name="T37" fmla="*/ 23 h 81"/>
                  <a:gd name="T38" fmla="*/ 12 w 70"/>
                  <a:gd name="T39" fmla="*/ 12 h 81"/>
                  <a:gd name="T40" fmla="*/ 20 w 70"/>
                  <a:gd name="T41" fmla="*/ 8 h 81"/>
                  <a:gd name="T42" fmla="*/ 27 w 70"/>
                  <a:gd name="T43" fmla="*/ 4 h 81"/>
                  <a:gd name="T44" fmla="*/ 35 w 70"/>
                  <a:gd name="T45" fmla="*/ 0 h 81"/>
                  <a:gd name="T46" fmla="*/ 31 w 70"/>
                  <a:gd name="T47" fmla="*/ 8 h 81"/>
                  <a:gd name="T48" fmla="*/ 27 w 70"/>
                  <a:gd name="T49" fmla="*/ 8 h 81"/>
                  <a:gd name="T50" fmla="*/ 23 w 70"/>
                  <a:gd name="T51" fmla="*/ 12 h 81"/>
                  <a:gd name="T52" fmla="*/ 20 w 70"/>
                  <a:gd name="T53" fmla="*/ 12 h 81"/>
                  <a:gd name="T54" fmla="*/ 16 w 70"/>
                  <a:gd name="T55" fmla="*/ 20 h 81"/>
                  <a:gd name="T56" fmla="*/ 16 w 70"/>
                  <a:gd name="T57" fmla="*/ 27 h 81"/>
                  <a:gd name="T58" fmla="*/ 12 w 70"/>
                  <a:gd name="T59" fmla="*/ 35 h 81"/>
                  <a:gd name="T60" fmla="*/ 16 w 70"/>
                  <a:gd name="T61" fmla="*/ 50 h 81"/>
                  <a:gd name="T62" fmla="*/ 20 w 70"/>
                  <a:gd name="T63" fmla="*/ 66 h 81"/>
                  <a:gd name="T64" fmla="*/ 23 w 70"/>
                  <a:gd name="T65" fmla="*/ 69 h 81"/>
                  <a:gd name="T66" fmla="*/ 31 w 70"/>
                  <a:gd name="T67" fmla="*/ 73 h 81"/>
                  <a:gd name="T68" fmla="*/ 39 w 70"/>
                  <a:gd name="T69" fmla="*/ 77 h 81"/>
                  <a:gd name="T70" fmla="*/ 46 w 70"/>
                  <a:gd name="T71" fmla="*/ 73 h 81"/>
                  <a:gd name="T72" fmla="*/ 50 w 70"/>
                  <a:gd name="T73" fmla="*/ 69 h 81"/>
                  <a:gd name="T74" fmla="*/ 54 w 70"/>
                  <a:gd name="T75" fmla="*/ 62 h 81"/>
                  <a:gd name="T76" fmla="*/ 58 w 70"/>
                  <a:gd name="T77" fmla="*/ 46 h 81"/>
                  <a:gd name="T78" fmla="*/ 58 w 70"/>
                  <a:gd name="T79" fmla="*/ 35 h 81"/>
                  <a:gd name="T80" fmla="*/ 54 w 70"/>
                  <a:gd name="T81" fmla="*/ 23 h 81"/>
                  <a:gd name="T82" fmla="*/ 46 w 70"/>
                  <a:gd name="T83" fmla="*/ 16 h 81"/>
                  <a:gd name="T84" fmla="*/ 43 w 70"/>
                  <a:gd name="T85" fmla="*/ 8 h 81"/>
                  <a:gd name="T86" fmla="*/ 31 w 70"/>
                  <a:gd name="T87" fmla="*/ 8 h 8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0"/>
                  <a:gd name="T133" fmla="*/ 0 h 81"/>
                  <a:gd name="T134" fmla="*/ 70 w 70"/>
                  <a:gd name="T135" fmla="*/ 81 h 8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0" h="81">
                    <a:moveTo>
                      <a:pt x="35" y="0"/>
                    </a:moveTo>
                    <a:lnTo>
                      <a:pt x="46" y="4"/>
                    </a:lnTo>
                    <a:lnTo>
                      <a:pt x="54" y="8"/>
                    </a:lnTo>
                    <a:lnTo>
                      <a:pt x="62" y="16"/>
                    </a:lnTo>
                    <a:lnTo>
                      <a:pt x="70" y="27"/>
                    </a:lnTo>
                    <a:lnTo>
                      <a:pt x="70" y="39"/>
                    </a:lnTo>
                    <a:lnTo>
                      <a:pt x="70" y="50"/>
                    </a:lnTo>
                    <a:lnTo>
                      <a:pt x="66" y="62"/>
                    </a:lnTo>
                    <a:lnTo>
                      <a:pt x="62" y="69"/>
                    </a:lnTo>
                    <a:lnTo>
                      <a:pt x="54" y="77"/>
                    </a:lnTo>
                    <a:lnTo>
                      <a:pt x="43" y="81"/>
                    </a:lnTo>
                    <a:lnTo>
                      <a:pt x="35" y="81"/>
                    </a:lnTo>
                    <a:lnTo>
                      <a:pt x="23" y="81"/>
                    </a:lnTo>
                    <a:lnTo>
                      <a:pt x="16" y="73"/>
                    </a:lnTo>
                    <a:lnTo>
                      <a:pt x="8" y="69"/>
                    </a:lnTo>
                    <a:lnTo>
                      <a:pt x="0" y="54"/>
                    </a:lnTo>
                    <a:lnTo>
                      <a:pt x="0" y="43"/>
                    </a:lnTo>
                    <a:lnTo>
                      <a:pt x="0" y="31"/>
                    </a:lnTo>
                    <a:lnTo>
                      <a:pt x="4" y="23"/>
                    </a:lnTo>
                    <a:lnTo>
                      <a:pt x="12" y="12"/>
                    </a:lnTo>
                    <a:lnTo>
                      <a:pt x="20" y="8"/>
                    </a:lnTo>
                    <a:lnTo>
                      <a:pt x="27" y="4"/>
                    </a:lnTo>
                    <a:lnTo>
                      <a:pt x="35" y="0"/>
                    </a:lnTo>
                    <a:close/>
                    <a:moveTo>
                      <a:pt x="31" y="8"/>
                    </a:moveTo>
                    <a:lnTo>
                      <a:pt x="27" y="8"/>
                    </a:lnTo>
                    <a:lnTo>
                      <a:pt x="23" y="12"/>
                    </a:lnTo>
                    <a:lnTo>
                      <a:pt x="20" y="12"/>
                    </a:lnTo>
                    <a:lnTo>
                      <a:pt x="16" y="20"/>
                    </a:lnTo>
                    <a:lnTo>
                      <a:pt x="16" y="27"/>
                    </a:lnTo>
                    <a:lnTo>
                      <a:pt x="12" y="35"/>
                    </a:lnTo>
                    <a:lnTo>
                      <a:pt x="16" y="50"/>
                    </a:lnTo>
                    <a:lnTo>
                      <a:pt x="20" y="66"/>
                    </a:lnTo>
                    <a:lnTo>
                      <a:pt x="23" y="69"/>
                    </a:lnTo>
                    <a:lnTo>
                      <a:pt x="31" y="73"/>
                    </a:lnTo>
                    <a:lnTo>
                      <a:pt x="39" y="77"/>
                    </a:lnTo>
                    <a:lnTo>
                      <a:pt x="46" y="73"/>
                    </a:lnTo>
                    <a:lnTo>
                      <a:pt x="50" y="69"/>
                    </a:lnTo>
                    <a:lnTo>
                      <a:pt x="54" y="62"/>
                    </a:lnTo>
                    <a:lnTo>
                      <a:pt x="58" y="46"/>
                    </a:lnTo>
                    <a:lnTo>
                      <a:pt x="58" y="35"/>
                    </a:lnTo>
                    <a:lnTo>
                      <a:pt x="54" y="23"/>
                    </a:lnTo>
                    <a:lnTo>
                      <a:pt x="46" y="16"/>
                    </a:lnTo>
                    <a:lnTo>
                      <a:pt x="43" y="8"/>
                    </a:lnTo>
                    <a:lnTo>
                      <a:pt x="31" y="8"/>
                    </a:lnTo>
                    <a:close/>
                  </a:path>
                </a:pathLst>
              </a:custGeom>
              <a:solidFill>
                <a:srgbClr val="000000"/>
              </a:solidFill>
              <a:ln w="0">
                <a:solidFill>
                  <a:srgbClr val="000000"/>
                </a:solidFill>
                <a:round/>
                <a:headEnd/>
                <a:tailEnd/>
              </a:ln>
            </p:spPr>
            <p:txBody>
              <a:bodyPr/>
              <a:lstStyle/>
              <a:p>
                <a:endParaRPr lang="en-CA"/>
              </a:p>
            </p:txBody>
          </p:sp>
          <p:sp>
            <p:nvSpPr>
              <p:cNvPr id="16509" name="Freeform 41"/>
              <p:cNvSpPr>
                <a:spLocks noEditPoints="1"/>
              </p:cNvSpPr>
              <p:nvPr/>
            </p:nvSpPr>
            <p:spPr bwMode="auto">
              <a:xfrm>
                <a:off x="4409" y="1322"/>
                <a:ext cx="69" cy="81"/>
              </a:xfrm>
              <a:custGeom>
                <a:avLst/>
                <a:gdLst>
                  <a:gd name="T0" fmla="*/ 34 w 69"/>
                  <a:gd name="T1" fmla="*/ 0 h 81"/>
                  <a:gd name="T2" fmla="*/ 46 w 69"/>
                  <a:gd name="T3" fmla="*/ 4 h 81"/>
                  <a:gd name="T4" fmla="*/ 54 w 69"/>
                  <a:gd name="T5" fmla="*/ 8 h 81"/>
                  <a:gd name="T6" fmla="*/ 61 w 69"/>
                  <a:gd name="T7" fmla="*/ 16 h 81"/>
                  <a:gd name="T8" fmla="*/ 69 w 69"/>
                  <a:gd name="T9" fmla="*/ 27 h 81"/>
                  <a:gd name="T10" fmla="*/ 69 w 69"/>
                  <a:gd name="T11" fmla="*/ 39 h 81"/>
                  <a:gd name="T12" fmla="*/ 69 w 69"/>
                  <a:gd name="T13" fmla="*/ 50 h 81"/>
                  <a:gd name="T14" fmla="*/ 65 w 69"/>
                  <a:gd name="T15" fmla="*/ 62 h 81"/>
                  <a:gd name="T16" fmla="*/ 61 w 69"/>
                  <a:gd name="T17" fmla="*/ 69 h 81"/>
                  <a:gd name="T18" fmla="*/ 54 w 69"/>
                  <a:gd name="T19" fmla="*/ 77 h 81"/>
                  <a:gd name="T20" fmla="*/ 42 w 69"/>
                  <a:gd name="T21" fmla="*/ 81 h 81"/>
                  <a:gd name="T22" fmla="*/ 34 w 69"/>
                  <a:gd name="T23" fmla="*/ 81 h 81"/>
                  <a:gd name="T24" fmla="*/ 23 w 69"/>
                  <a:gd name="T25" fmla="*/ 81 h 81"/>
                  <a:gd name="T26" fmla="*/ 15 w 69"/>
                  <a:gd name="T27" fmla="*/ 73 h 81"/>
                  <a:gd name="T28" fmla="*/ 8 w 69"/>
                  <a:gd name="T29" fmla="*/ 69 h 81"/>
                  <a:gd name="T30" fmla="*/ 0 w 69"/>
                  <a:gd name="T31" fmla="*/ 54 h 81"/>
                  <a:gd name="T32" fmla="*/ 0 w 69"/>
                  <a:gd name="T33" fmla="*/ 43 h 81"/>
                  <a:gd name="T34" fmla="*/ 0 w 69"/>
                  <a:gd name="T35" fmla="*/ 31 h 81"/>
                  <a:gd name="T36" fmla="*/ 4 w 69"/>
                  <a:gd name="T37" fmla="*/ 23 h 81"/>
                  <a:gd name="T38" fmla="*/ 8 w 69"/>
                  <a:gd name="T39" fmla="*/ 12 h 81"/>
                  <a:gd name="T40" fmla="*/ 15 w 69"/>
                  <a:gd name="T41" fmla="*/ 8 h 81"/>
                  <a:gd name="T42" fmla="*/ 27 w 69"/>
                  <a:gd name="T43" fmla="*/ 4 h 81"/>
                  <a:gd name="T44" fmla="*/ 34 w 69"/>
                  <a:gd name="T45" fmla="*/ 0 h 81"/>
                  <a:gd name="T46" fmla="*/ 31 w 69"/>
                  <a:gd name="T47" fmla="*/ 8 h 81"/>
                  <a:gd name="T48" fmla="*/ 27 w 69"/>
                  <a:gd name="T49" fmla="*/ 8 h 81"/>
                  <a:gd name="T50" fmla="*/ 23 w 69"/>
                  <a:gd name="T51" fmla="*/ 12 h 81"/>
                  <a:gd name="T52" fmla="*/ 19 w 69"/>
                  <a:gd name="T53" fmla="*/ 12 h 81"/>
                  <a:gd name="T54" fmla="*/ 15 w 69"/>
                  <a:gd name="T55" fmla="*/ 20 h 81"/>
                  <a:gd name="T56" fmla="*/ 11 w 69"/>
                  <a:gd name="T57" fmla="*/ 27 h 81"/>
                  <a:gd name="T58" fmla="*/ 11 w 69"/>
                  <a:gd name="T59" fmla="*/ 35 h 81"/>
                  <a:gd name="T60" fmla="*/ 15 w 69"/>
                  <a:gd name="T61" fmla="*/ 50 h 81"/>
                  <a:gd name="T62" fmla="*/ 19 w 69"/>
                  <a:gd name="T63" fmla="*/ 66 h 81"/>
                  <a:gd name="T64" fmla="*/ 23 w 69"/>
                  <a:gd name="T65" fmla="*/ 69 h 81"/>
                  <a:gd name="T66" fmla="*/ 31 w 69"/>
                  <a:gd name="T67" fmla="*/ 73 h 81"/>
                  <a:gd name="T68" fmla="*/ 38 w 69"/>
                  <a:gd name="T69" fmla="*/ 77 h 81"/>
                  <a:gd name="T70" fmla="*/ 46 w 69"/>
                  <a:gd name="T71" fmla="*/ 73 h 81"/>
                  <a:gd name="T72" fmla="*/ 50 w 69"/>
                  <a:gd name="T73" fmla="*/ 69 h 81"/>
                  <a:gd name="T74" fmla="*/ 54 w 69"/>
                  <a:gd name="T75" fmla="*/ 62 h 81"/>
                  <a:gd name="T76" fmla="*/ 57 w 69"/>
                  <a:gd name="T77" fmla="*/ 46 h 81"/>
                  <a:gd name="T78" fmla="*/ 54 w 69"/>
                  <a:gd name="T79" fmla="*/ 35 h 81"/>
                  <a:gd name="T80" fmla="*/ 54 w 69"/>
                  <a:gd name="T81" fmla="*/ 23 h 81"/>
                  <a:gd name="T82" fmla="*/ 46 w 69"/>
                  <a:gd name="T83" fmla="*/ 16 h 81"/>
                  <a:gd name="T84" fmla="*/ 42 w 69"/>
                  <a:gd name="T85" fmla="*/ 8 h 81"/>
                  <a:gd name="T86" fmla="*/ 31 w 69"/>
                  <a:gd name="T87" fmla="*/ 8 h 8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9"/>
                  <a:gd name="T133" fmla="*/ 0 h 81"/>
                  <a:gd name="T134" fmla="*/ 69 w 69"/>
                  <a:gd name="T135" fmla="*/ 81 h 8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9" h="81">
                    <a:moveTo>
                      <a:pt x="34" y="0"/>
                    </a:moveTo>
                    <a:lnTo>
                      <a:pt x="46" y="4"/>
                    </a:lnTo>
                    <a:lnTo>
                      <a:pt x="54" y="8"/>
                    </a:lnTo>
                    <a:lnTo>
                      <a:pt x="61" y="16"/>
                    </a:lnTo>
                    <a:lnTo>
                      <a:pt x="69" y="27"/>
                    </a:lnTo>
                    <a:lnTo>
                      <a:pt x="69" y="39"/>
                    </a:lnTo>
                    <a:lnTo>
                      <a:pt x="69" y="50"/>
                    </a:lnTo>
                    <a:lnTo>
                      <a:pt x="65" y="62"/>
                    </a:lnTo>
                    <a:lnTo>
                      <a:pt x="61" y="69"/>
                    </a:lnTo>
                    <a:lnTo>
                      <a:pt x="54" y="77"/>
                    </a:lnTo>
                    <a:lnTo>
                      <a:pt x="42" y="81"/>
                    </a:lnTo>
                    <a:lnTo>
                      <a:pt x="34" y="81"/>
                    </a:lnTo>
                    <a:lnTo>
                      <a:pt x="23" y="81"/>
                    </a:lnTo>
                    <a:lnTo>
                      <a:pt x="15" y="73"/>
                    </a:lnTo>
                    <a:lnTo>
                      <a:pt x="8" y="69"/>
                    </a:lnTo>
                    <a:lnTo>
                      <a:pt x="0" y="54"/>
                    </a:lnTo>
                    <a:lnTo>
                      <a:pt x="0" y="43"/>
                    </a:lnTo>
                    <a:lnTo>
                      <a:pt x="0" y="31"/>
                    </a:lnTo>
                    <a:lnTo>
                      <a:pt x="4" y="23"/>
                    </a:lnTo>
                    <a:lnTo>
                      <a:pt x="8" y="12"/>
                    </a:lnTo>
                    <a:lnTo>
                      <a:pt x="15" y="8"/>
                    </a:lnTo>
                    <a:lnTo>
                      <a:pt x="27" y="4"/>
                    </a:lnTo>
                    <a:lnTo>
                      <a:pt x="34" y="0"/>
                    </a:lnTo>
                    <a:close/>
                    <a:moveTo>
                      <a:pt x="31" y="8"/>
                    </a:moveTo>
                    <a:lnTo>
                      <a:pt x="27" y="8"/>
                    </a:lnTo>
                    <a:lnTo>
                      <a:pt x="23" y="12"/>
                    </a:lnTo>
                    <a:lnTo>
                      <a:pt x="19" y="12"/>
                    </a:lnTo>
                    <a:lnTo>
                      <a:pt x="15" y="20"/>
                    </a:lnTo>
                    <a:lnTo>
                      <a:pt x="11" y="27"/>
                    </a:lnTo>
                    <a:lnTo>
                      <a:pt x="11" y="35"/>
                    </a:lnTo>
                    <a:lnTo>
                      <a:pt x="15" y="50"/>
                    </a:lnTo>
                    <a:lnTo>
                      <a:pt x="19" y="66"/>
                    </a:lnTo>
                    <a:lnTo>
                      <a:pt x="23" y="69"/>
                    </a:lnTo>
                    <a:lnTo>
                      <a:pt x="31" y="73"/>
                    </a:lnTo>
                    <a:lnTo>
                      <a:pt x="38" y="77"/>
                    </a:lnTo>
                    <a:lnTo>
                      <a:pt x="46" y="73"/>
                    </a:lnTo>
                    <a:lnTo>
                      <a:pt x="50" y="69"/>
                    </a:lnTo>
                    <a:lnTo>
                      <a:pt x="54" y="62"/>
                    </a:lnTo>
                    <a:lnTo>
                      <a:pt x="57" y="46"/>
                    </a:lnTo>
                    <a:lnTo>
                      <a:pt x="54" y="35"/>
                    </a:lnTo>
                    <a:lnTo>
                      <a:pt x="54" y="23"/>
                    </a:lnTo>
                    <a:lnTo>
                      <a:pt x="46" y="16"/>
                    </a:lnTo>
                    <a:lnTo>
                      <a:pt x="42" y="8"/>
                    </a:lnTo>
                    <a:lnTo>
                      <a:pt x="31" y="8"/>
                    </a:lnTo>
                    <a:close/>
                  </a:path>
                </a:pathLst>
              </a:custGeom>
              <a:solidFill>
                <a:srgbClr val="000000"/>
              </a:solidFill>
              <a:ln w="0">
                <a:solidFill>
                  <a:srgbClr val="000000"/>
                </a:solidFill>
                <a:round/>
                <a:headEnd/>
                <a:tailEnd/>
              </a:ln>
            </p:spPr>
            <p:txBody>
              <a:bodyPr/>
              <a:lstStyle/>
              <a:p>
                <a:endParaRPr lang="en-CA"/>
              </a:p>
            </p:txBody>
          </p:sp>
          <p:sp>
            <p:nvSpPr>
              <p:cNvPr id="16510" name="Freeform 42"/>
              <p:cNvSpPr>
                <a:spLocks noEditPoints="1"/>
              </p:cNvSpPr>
              <p:nvPr/>
            </p:nvSpPr>
            <p:spPr bwMode="auto">
              <a:xfrm>
                <a:off x="4493" y="1284"/>
                <a:ext cx="77" cy="119"/>
              </a:xfrm>
              <a:custGeom>
                <a:avLst/>
                <a:gdLst>
                  <a:gd name="T0" fmla="*/ 50 w 77"/>
                  <a:gd name="T1" fmla="*/ 107 h 119"/>
                  <a:gd name="T2" fmla="*/ 46 w 77"/>
                  <a:gd name="T3" fmla="*/ 111 h 119"/>
                  <a:gd name="T4" fmla="*/ 39 w 77"/>
                  <a:gd name="T5" fmla="*/ 115 h 119"/>
                  <a:gd name="T6" fmla="*/ 35 w 77"/>
                  <a:gd name="T7" fmla="*/ 119 h 119"/>
                  <a:gd name="T8" fmla="*/ 27 w 77"/>
                  <a:gd name="T9" fmla="*/ 119 h 119"/>
                  <a:gd name="T10" fmla="*/ 16 w 77"/>
                  <a:gd name="T11" fmla="*/ 115 h 119"/>
                  <a:gd name="T12" fmla="*/ 8 w 77"/>
                  <a:gd name="T13" fmla="*/ 107 h 119"/>
                  <a:gd name="T14" fmla="*/ 0 w 77"/>
                  <a:gd name="T15" fmla="*/ 96 h 119"/>
                  <a:gd name="T16" fmla="*/ 0 w 77"/>
                  <a:gd name="T17" fmla="*/ 84 h 119"/>
                  <a:gd name="T18" fmla="*/ 0 w 77"/>
                  <a:gd name="T19" fmla="*/ 69 h 119"/>
                  <a:gd name="T20" fmla="*/ 8 w 77"/>
                  <a:gd name="T21" fmla="*/ 54 h 119"/>
                  <a:gd name="T22" fmla="*/ 16 w 77"/>
                  <a:gd name="T23" fmla="*/ 46 h 119"/>
                  <a:gd name="T24" fmla="*/ 23 w 77"/>
                  <a:gd name="T25" fmla="*/ 42 h 119"/>
                  <a:gd name="T26" fmla="*/ 35 w 77"/>
                  <a:gd name="T27" fmla="*/ 38 h 119"/>
                  <a:gd name="T28" fmla="*/ 42 w 77"/>
                  <a:gd name="T29" fmla="*/ 42 h 119"/>
                  <a:gd name="T30" fmla="*/ 50 w 77"/>
                  <a:gd name="T31" fmla="*/ 46 h 119"/>
                  <a:gd name="T32" fmla="*/ 50 w 77"/>
                  <a:gd name="T33" fmla="*/ 31 h 119"/>
                  <a:gd name="T34" fmla="*/ 50 w 77"/>
                  <a:gd name="T35" fmla="*/ 19 h 119"/>
                  <a:gd name="T36" fmla="*/ 50 w 77"/>
                  <a:gd name="T37" fmla="*/ 15 h 119"/>
                  <a:gd name="T38" fmla="*/ 50 w 77"/>
                  <a:gd name="T39" fmla="*/ 12 h 119"/>
                  <a:gd name="T40" fmla="*/ 50 w 77"/>
                  <a:gd name="T41" fmla="*/ 12 h 119"/>
                  <a:gd name="T42" fmla="*/ 46 w 77"/>
                  <a:gd name="T43" fmla="*/ 8 h 119"/>
                  <a:gd name="T44" fmla="*/ 46 w 77"/>
                  <a:gd name="T45" fmla="*/ 8 h 119"/>
                  <a:gd name="T46" fmla="*/ 42 w 77"/>
                  <a:gd name="T47" fmla="*/ 8 h 119"/>
                  <a:gd name="T48" fmla="*/ 42 w 77"/>
                  <a:gd name="T49" fmla="*/ 12 h 119"/>
                  <a:gd name="T50" fmla="*/ 39 w 77"/>
                  <a:gd name="T51" fmla="*/ 8 h 119"/>
                  <a:gd name="T52" fmla="*/ 62 w 77"/>
                  <a:gd name="T53" fmla="*/ 0 h 119"/>
                  <a:gd name="T54" fmla="*/ 65 w 77"/>
                  <a:gd name="T55" fmla="*/ 0 h 119"/>
                  <a:gd name="T56" fmla="*/ 65 w 77"/>
                  <a:gd name="T57" fmla="*/ 88 h 119"/>
                  <a:gd name="T58" fmla="*/ 65 w 77"/>
                  <a:gd name="T59" fmla="*/ 100 h 119"/>
                  <a:gd name="T60" fmla="*/ 65 w 77"/>
                  <a:gd name="T61" fmla="*/ 104 h 119"/>
                  <a:gd name="T62" fmla="*/ 65 w 77"/>
                  <a:gd name="T63" fmla="*/ 107 h 119"/>
                  <a:gd name="T64" fmla="*/ 65 w 77"/>
                  <a:gd name="T65" fmla="*/ 107 h 119"/>
                  <a:gd name="T66" fmla="*/ 69 w 77"/>
                  <a:gd name="T67" fmla="*/ 111 h 119"/>
                  <a:gd name="T68" fmla="*/ 69 w 77"/>
                  <a:gd name="T69" fmla="*/ 111 h 119"/>
                  <a:gd name="T70" fmla="*/ 73 w 77"/>
                  <a:gd name="T71" fmla="*/ 111 h 119"/>
                  <a:gd name="T72" fmla="*/ 73 w 77"/>
                  <a:gd name="T73" fmla="*/ 107 h 119"/>
                  <a:gd name="T74" fmla="*/ 77 w 77"/>
                  <a:gd name="T75" fmla="*/ 111 h 119"/>
                  <a:gd name="T76" fmla="*/ 54 w 77"/>
                  <a:gd name="T77" fmla="*/ 119 h 119"/>
                  <a:gd name="T78" fmla="*/ 50 w 77"/>
                  <a:gd name="T79" fmla="*/ 119 h 119"/>
                  <a:gd name="T80" fmla="*/ 50 w 77"/>
                  <a:gd name="T81" fmla="*/ 107 h 119"/>
                  <a:gd name="T82" fmla="*/ 50 w 77"/>
                  <a:gd name="T83" fmla="*/ 100 h 119"/>
                  <a:gd name="T84" fmla="*/ 50 w 77"/>
                  <a:gd name="T85" fmla="*/ 65 h 119"/>
                  <a:gd name="T86" fmla="*/ 50 w 77"/>
                  <a:gd name="T87" fmla="*/ 58 h 119"/>
                  <a:gd name="T88" fmla="*/ 46 w 77"/>
                  <a:gd name="T89" fmla="*/ 54 h 119"/>
                  <a:gd name="T90" fmla="*/ 46 w 77"/>
                  <a:gd name="T91" fmla="*/ 50 h 119"/>
                  <a:gd name="T92" fmla="*/ 42 w 77"/>
                  <a:gd name="T93" fmla="*/ 46 h 119"/>
                  <a:gd name="T94" fmla="*/ 39 w 77"/>
                  <a:gd name="T95" fmla="*/ 46 h 119"/>
                  <a:gd name="T96" fmla="*/ 35 w 77"/>
                  <a:gd name="T97" fmla="*/ 46 h 119"/>
                  <a:gd name="T98" fmla="*/ 27 w 77"/>
                  <a:gd name="T99" fmla="*/ 46 h 119"/>
                  <a:gd name="T100" fmla="*/ 19 w 77"/>
                  <a:gd name="T101" fmla="*/ 50 h 119"/>
                  <a:gd name="T102" fmla="*/ 16 w 77"/>
                  <a:gd name="T103" fmla="*/ 61 h 119"/>
                  <a:gd name="T104" fmla="*/ 12 w 77"/>
                  <a:gd name="T105" fmla="*/ 77 h 119"/>
                  <a:gd name="T106" fmla="*/ 16 w 77"/>
                  <a:gd name="T107" fmla="*/ 88 h 119"/>
                  <a:gd name="T108" fmla="*/ 19 w 77"/>
                  <a:gd name="T109" fmla="*/ 100 h 119"/>
                  <a:gd name="T110" fmla="*/ 27 w 77"/>
                  <a:gd name="T111" fmla="*/ 107 h 119"/>
                  <a:gd name="T112" fmla="*/ 35 w 77"/>
                  <a:gd name="T113" fmla="*/ 107 h 119"/>
                  <a:gd name="T114" fmla="*/ 42 w 77"/>
                  <a:gd name="T115" fmla="*/ 107 h 119"/>
                  <a:gd name="T116" fmla="*/ 50 w 77"/>
                  <a:gd name="T117" fmla="*/ 100 h 11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77"/>
                  <a:gd name="T178" fmla="*/ 0 h 119"/>
                  <a:gd name="T179" fmla="*/ 77 w 77"/>
                  <a:gd name="T180" fmla="*/ 119 h 11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77" h="119">
                    <a:moveTo>
                      <a:pt x="50" y="107"/>
                    </a:moveTo>
                    <a:lnTo>
                      <a:pt x="46" y="111"/>
                    </a:lnTo>
                    <a:lnTo>
                      <a:pt x="39" y="115"/>
                    </a:lnTo>
                    <a:lnTo>
                      <a:pt x="35" y="119"/>
                    </a:lnTo>
                    <a:lnTo>
                      <a:pt x="27" y="119"/>
                    </a:lnTo>
                    <a:lnTo>
                      <a:pt x="16" y="115"/>
                    </a:lnTo>
                    <a:lnTo>
                      <a:pt x="8" y="107"/>
                    </a:lnTo>
                    <a:lnTo>
                      <a:pt x="0" y="96"/>
                    </a:lnTo>
                    <a:lnTo>
                      <a:pt x="0" y="84"/>
                    </a:lnTo>
                    <a:lnTo>
                      <a:pt x="0" y="69"/>
                    </a:lnTo>
                    <a:lnTo>
                      <a:pt x="8" y="54"/>
                    </a:lnTo>
                    <a:lnTo>
                      <a:pt x="16" y="46"/>
                    </a:lnTo>
                    <a:lnTo>
                      <a:pt x="23" y="42"/>
                    </a:lnTo>
                    <a:lnTo>
                      <a:pt x="35" y="38"/>
                    </a:lnTo>
                    <a:lnTo>
                      <a:pt x="42" y="42"/>
                    </a:lnTo>
                    <a:lnTo>
                      <a:pt x="50" y="46"/>
                    </a:lnTo>
                    <a:lnTo>
                      <a:pt x="50" y="31"/>
                    </a:lnTo>
                    <a:lnTo>
                      <a:pt x="50" y="19"/>
                    </a:lnTo>
                    <a:lnTo>
                      <a:pt x="50" y="15"/>
                    </a:lnTo>
                    <a:lnTo>
                      <a:pt x="50" y="12"/>
                    </a:lnTo>
                    <a:lnTo>
                      <a:pt x="46" y="8"/>
                    </a:lnTo>
                    <a:lnTo>
                      <a:pt x="42" y="8"/>
                    </a:lnTo>
                    <a:lnTo>
                      <a:pt x="42" y="12"/>
                    </a:lnTo>
                    <a:lnTo>
                      <a:pt x="39" y="8"/>
                    </a:lnTo>
                    <a:lnTo>
                      <a:pt x="62" y="0"/>
                    </a:lnTo>
                    <a:lnTo>
                      <a:pt x="65" y="0"/>
                    </a:lnTo>
                    <a:lnTo>
                      <a:pt x="65" y="88"/>
                    </a:lnTo>
                    <a:lnTo>
                      <a:pt x="65" y="100"/>
                    </a:lnTo>
                    <a:lnTo>
                      <a:pt x="65" y="104"/>
                    </a:lnTo>
                    <a:lnTo>
                      <a:pt x="65" y="107"/>
                    </a:lnTo>
                    <a:lnTo>
                      <a:pt x="69" y="111"/>
                    </a:lnTo>
                    <a:lnTo>
                      <a:pt x="73" y="111"/>
                    </a:lnTo>
                    <a:lnTo>
                      <a:pt x="73" y="107"/>
                    </a:lnTo>
                    <a:lnTo>
                      <a:pt x="77" y="111"/>
                    </a:lnTo>
                    <a:lnTo>
                      <a:pt x="54" y="119"/>
                    </a:lnTo>
                    <a:lnTo>
                      <a:pt x="50" y="119"/>
                    </a:lnTo>
                    <a:lnTo>
                      <a:pt x="50" y="107"/>
                    </a:lnTo>
                    <a:close/>
                    <a:moveTo>
                      <a:pt x="50" y="100"/>
                    </a:moveTo>
                    <a:lnTo>
                      <a:pt x="50" y="65"/>
                    </a:lnTo>
                    <a:lnTo>
                      <a:pt x="50" y="58"/>
                    </a:lnTo>
                    <a:lnTo>
                      <a:pt x="46" y="54"/>
                    </a:lnTo>
                    <a:lnTo>
                      <a:pt x="46" y="50"/>
                    </a:lnTo>
                    <a:lnTo>
                      <a:pt x="42" y="46"/>
                    </a:lnTo>
                    <a:lnTo>
                      <a:pt x="39" y="46"/>
                    </a:lnTo>
                    <a:lnTo>
                      <a:pt x="35" y="46"/>
                    </a:lnTo>
                    <a:lnTo>
                      <a:pt x="27" y="46"/>
                    </a:lnTo>
                    <a:lnTo>
                      <a:pt x="19" y="50"/>
                    </a:lnTo>
                    <a:lnTo>
                      <a:pt x="16" y="61"/>
                    </a:lnTo>
                    <a:lnTo>
                      <a:pt x="12" y="77"/>
                    </a:lnTo>
                    <a:lnTo>
                      <a:pt x="16" y="88"/>
                    </a:lnTo>
                    <a:lnTo>
                      <a:pt x="19" y="100"/>
                    </a:lnTo>
                    <a:lnTo>
                      <a:pt x="27" y="107"/>
                    </a:lnTo>
                    <a:lnTo>
                      <a:pt x="35" y="107"/>
                    </a:lnTo>
                    <a:lnTo>
                      <a:pt x="42" y="107"/>
                    </a:lnTo>
                    <a:lnTo>
                      <a:pt x="50" y="100"/>
                    </a:lnTo>
                    <a:close/>
                  </a:path>
                </a:pathLst>
              </a:custGeom>
              <a:solidFill>
                <a:srgbClr val="000000"/>
              </a:solidFill>
              <a:ln w="0">
                <a:solidFill>
                  <a:srgbClr val="000000"/>
                </a:solidFill>
                <a:round/>
                <a:headEnd/>
                <a:tailEnd/>
              </a:ln>
            </p:spPr>
            <p:txBody>
              <a:bodyPr/>
              <a:lstStyle/>
              <a:p>
                <a:endParaRPr lang="en-CA"/>
              </a:p>
            </p:txBody>
          </p:sp>
          <p:sp>
            <p:nvSpPr>
              <p:cNvPr id="16511" name="Rectangle 43"/>
              <p:cNvSpPr>
                <a:spLocks noChangeArrowheads="1"/>
              </p:cNvSpPr>
              <p:nvPr/>
            </p:nvSpPr>
            <p:spPr bwMode="auto">
              <a:xfrm>
                <a:off x="4670" y="1261"/>
                <a:ext cx="7" cy="207"/>
              </a:xfrm>
              <a:prstGeom prst="rect">
                <a:avLst/>
              </a:prstGeom>
              <a:solidFill>
                <a:srgbClr val="000000"/>
              </a:solidFill>
              <a:ln w="0">
                <a:solidFill>
                  <a:srgbClr val="000000"/>
                </a:solidFill>
                <a:miter lim="800000"/>
                <a:headEnd/>
                <a:tailEnd/>
              </a:ln>
            </p:spPr>
            <p:txBody>
              <a:bodyPr/>
              <a:lstStyle/>
              <a:p>
                <a:endParaRPr lang="en-US"/>
              </a:p>
            </p:txBody>
          </p:sp>
          <p:sp>
            <p:nvSpPr>
              <p:cNvPr id="16512" name="Freeform 44"/>
              <p:cNvSpPr>
                <a:spLocks/>
              </p:cNvSpPr>
              <p:nvPr/>
            </p:nvSpPr>
            <p:spPr bwMode="auto">
              <a:xfrm>
                <a:off x="4877" y="1284"/>
                <a:ext cx="34" cy="119"/>
              </a:xfrm>
              <a:custGeom>
                <a:avLst/>
                <a:gdLst>
                  <a:gd name="T0" fmla="*/ 23 w 34"/>
                  <a:gd name="T1" fmla="*/ 0 h 119"/>
                  <a:gd name="T2" fmla="*/ 23 w 34"/>
                  <a:gd name="T3" fmla="*/ 100 h 119"/>
                  <a:gd name="T4" fmla="*/ 23 w 34"/>
                  <a:gd name="T5" fmla="*/ 107 h 119"/>
                  <a:gd name="T6" fmla="*/ 23 w 34"/>
                  <a:gd name="T7" fmla="*/ 111 h 119"/>
                  <a:gd name="T8" fmla="*/ 27 w 34"/>
                  <a:gd name="T9" fmla="*/ 111 h 119"/>
                  <a:gd name="T10" fmla="*/ 27 w 34"/>
                  <a:gd name="T11" fmla="*/ 115 h 119"/>
                  <a:gd name="T12" fmla="*/ 31 w 34"/>
                  <a:gd name="T13" fmla="*/ 115 h 119"/>
                  <a:gd name="T14" fmla="*/ 34 w 34"/>
                  <a:gd name="T15" fmla="*/ 115 h 119"/>
                  <a:gd name="T16" fmla="*/ 34 w 34"/>
                  <a:gd name="T17" fmla="*/ 119 h 119"/>
                  <a:gd name="T18" fmla="*/ 0 w 34"/>
                  <a:gd name="T19" fmla="*/ 119 h 119"/>
                  <a:gd name="T20" fmla="*/ 0 w 34"/>
                  <a:gd name="T21" fmla="*/ 115 h 119"/>
                  <a:gd name="T22" fmla="*/ 4 w 34"/>
                  <a:gd name="T23" fmla="*/ 115 h 119"/>
                  <a:gd name="T24" fmla="*/ 4 w 34"/>
                  <a:gd name="T25" fmla="*/ 115 h 119"/>
                  <a:gd name="T26" fmla="*/ 8 w 34"/>
                  <a:gd name="T27" fmla="*/ 111 h 119"/>
                  <a:gd name="T28" fmla="*/ 8 w 34"/>
                  <a:gd name="T29" fmla="*/ 111 h 119"/>
                  <a:gd name="T30" fmla="*/ 8 w 34"/>
                  <a:gd name="T31" fmla="*/ 107 h 119"/>
                  <a:gd name="T32" fmla="*/ 8 w 34"/>
                  <a:gd name="T33" fmla="*/ 100 h 119"/>
                  <a:gd name="T34" fmla="*/ 8 w 34"/>
                  <a:gd name="T35" fmla="*/ 31 h 119"/>
                  <a:gd name="T36" fmla="*/ 8 w 34"/>
                  <a:gd name="T37" fmla="*/ 19 h 119"/>
                  <a:gd name="T38" fmla="*/ 8 w 34"/>
                  <a:gd name="T39" fmla="*/ 15 h 119"/>
                  <a:gd name="T40" fmla="*/ 8 w 34"/>
                  <a:gd name="T41" fmla="*/ 12 h 119"/>
                  <a:gd name="T42" fmla="*/ 8 w 34"/>
                  <a:gd name="T43" fmla="*/ 12 h 119"/>
                  <a:gd name="T44" fmla="*/ 8 w 34"/>
                  <a:gd name="T45" fmla="*/ 8 h 119"/>
                  <a:gd name="T46" fmla="*/ 4 w 34"/>
                  <a:gd name="T47" fmla="*/ 8 h 119"/>
                  <a:gd name="T48" fmla="*/ 4 w 34"/>
                  <a:gd name="T49" fmla="*/ 8 h 119"/>
                  <a:gd name="T50" fmla="*/ 0 w 34"/>
                  <a:gd name="T51" fmla="*/ 12 h 119"/>
                  <a:gd name="T52" fmla="*/ 0 w 34"/>
                  <a:gd name="T53" fmla="*/ 8 h 119"/>
                  <a:gd name="T54" fmla="*/ 19 w 34"/>
                  <a:gd name="T55" fmla="*/ 0 h 119"/>
                  <a:gd name="T56" fmla="*/ 23 w 34"/>
                  <a:gd name="T57" fmla="*/ 0 h 11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4"/>
                  <a:gd name="T88" fmla="*/ 0 h 119"/>
                  <a:gd name="T89" fmla="*/ 34 w 34"/>
                  <a:gd name="T90" fmla="*/ 119 h 11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4" h="119">
                    <a:moveTo>
                      <a:pt x="23" y="0"/>
                    </a:moveTo>
                    <a:lnTo>
                      <a:pt x="23" y="100"/>
                    </a:lnTo>
                    <a:lnTo>
                      <a:pt x="23" y="107"/>
                    </a:lnTo>
                    <a:lnTo>
                      <a:pt x="23" y="111"/>
                    </a:lnTo>
                    <a:lnTo>
                      <a:pt x="27" y="111"/>
                    </a:lnTo>
                    <a:lnTo>
                      <a:pt x="27" y="115"/>
                    </a:lnTo>
                    <a:lnTo>
                      <a:pt x="31" y="115"/>
                    </a:lnTo>
                    <a:lnTo>
                      <a:pt x="34" y="115"/>
                    </a:lnTo>
                    <a:lnTo>
                      <a:pt x="34" y="119"/>
                    </a:lnTo>
                    <a:lnTo>
                      <a:pt x="0" y="119"/>
                    </a:lnTo>
                    <a:lnTo>
                      <a:pt x="0" y="115"/>
                    </a:lnTo>
                    <a:lnTo>
                      <a:pt x="4" y="115"/>
                    </a:lnTo>
                    <a:lnTo>
                      <a:pt x="8" y="111"/>
                    </a:lnTo>
                    <a:lnTo>
                      <a:pt x="8" y="107"/>
                    </a:lnTo>
                    <a:lnTo>
                      <a:pt x="8" y="100"/>
                    </a:lnTo>
                    <a:lnTo>
                      <a:pt x="8" y="31"/>
                    </a:lnTo>
                    <a:lnTo>
                      <a:pt x="8" y="19"/>
                    </a:lnTo>
                    <a:lnTo>
                      <a:pt x="8" y="15"/>
                    </a:lnTo>
                    <a:lnTo>
                      <a:pt x="8" y="12"/>
                    </a:lnTo>
                    <a:lnTo>
                      <a:pt x="8" y="8"/>
                    </a:lnTo>
                    <a:lnTo>
                      <a:pt x="4" y="8"/>
                    </a:lnTo>
                    <a:lnTo>
                      <a:pt x="0" y="12"/>
                    </a:lnTo>
                    <a:lnTo>
                      <a:pt x="0" y="8"/>
                    </a:lnTo>
                    <a:lnTo>
                      <a:pt x="19" y="0"/>
                    </a:lnTo>
                    <a:lnTo>
                      <a:pt x="23" y="0"/>
                    </a:lnTo>
                    <a:close/>
                  </a:path>
                </a:pathLst>
              </a:custGeom>
              <a:solidFill>
                <a:srgbClr val="000000"/>
              </a:solidFill>
              <a:ln w="0">
                <a:solidFill>
                  <a:srgbClr val="000000"/>
                </a:solidFill>
                <a:round/>
                <a:headEnd/>
                <a:tailEnd/>
              </a:ln>
            </p:spPr>
            <p:txBody>
              <a:bodyPr/>
              <a:lstStyle/>
              <a:p>
                <a:endParaRPr lang="en-CA"/>
              </a:p>
            </p:txBody>
          </p:sp>
          <p:sp>
            <p:nvSpPr>
              <p:cNvPr id="16513" name="Freeform 45"/>
              <p:cNvSpPr>
                <a:spLocks/>
              </p:cNvSpPr>
              <p:nvPr/>
            </p:nvSpPr>
            <p:spPr bwMode="auto">
              <a:xfrm>
                <a:off x="4919" y="1326"/>
                <a:ext cx="81" cy="77"/>
              </a:xfrm>
              <a:custGeom>
                <a:avLst/>
                <a:gdLst>
                  <a:gd name="T0" fmla="*/ 69 w 81"/>
                  <a:gd name="T1" fmla="*/ 0 h 77"/>
                  <a:gd name="T2" fmla="*/ 69 w 81"/>
                  <a:gd name="T3" fmla="*/ 46 h 77"/>
                  <a:gd name="T4" fmla="*/ 69 w 81"/>
                  <a:gd name="T5" fmla="*/ 58 h 77"/>
                  <a:gd name="T6" fmla="*/ 69 w 81"/>
                  <a:gd name="T7" fmla="*/ 62 h 77"/>
                  <a:gd name="T8" fmla="*/ 69 w 81"/>
                  <a:gd name="T9" fmla="*/ 65 h 77"/>
                  <a:gd name="T10" fmla="*/ 69 w 81"/>
                  <a:gd name="T11" fmla="*/ 65 h 77"/>
                  <a:gd name="T12" fmla="*/ 73 w 81"/>
                  <a:gd name="T13" fmla="*/ 69 h 77"/>
                  <a:gd name="T14" fmla="*/ 73 w 81"/>
                  <a:gd name="T15" fmla="*/ 69 h 77"/>
                  <a:gd name="T16" fmla="*/ 77 w 81"/>
                  <a:gd name="T17" fmla="*/ 69 h 77"/>
                  <a:gd name="T18" fmla="*/ 77 w 81"/>
                  <a:gd name="T19" fmla="*/ 65 h 77"/>
                  <a:gd name="T20" fmla="*/ 81 w 81"/>
                  <a:gd name="T21" fmla="*/ 69 h 77"/>
                  <a:gd name="T22" fmla="*/ 58 w 81"/>
                  <a:gd name="T23" fmla="*/ 77 h 77"/>
                  <a:gd name="T24" fmla="*/ 54 w 81"/>
                  <a:gd name="T25" fmla="*/ 77 h 77"/>
                  <a:gd name="T26" fmla="*/ 54 w 81"/>
                  <a:gd name="T27" fmla="*/ 62 h 77"/>
                  <a:gd name="T28" fmla="*/ 46 w 81"/>
                  <a:gd name="T29" fmla="*/ 69 h 77"/>
                  <a:gd name="T30" fmla="*/ 39 w 81"/>
                  <a:gd name="T31" fmla="*/ 73 h 77"/>
                  <a:gd name="T32" fmla="*/ 35 w 81"/>
                  <a:gd name="T33" fmla="*/ 77 h 77"/>
                  <a:gd name="T34" fmla="*/ 27 w 81"/>
                  <a:gd name="T35" fmla="*/ 77 h 77"/>
                  <a:gd name="T36" fmla="*/ 23 w 81"/>
                  <a:gd name="T37" fmla="*/ 77 h 77"/>
                  <a:gd name="T38" fmla="*/ 16 w 81"/>
                  <a:gd name="T39" fmla="*/ 73 h 77"/>
                  <a:gd name="T40" fmla="*/ 12 w 81"/>
                  <a:gd name="T41" fmla="*/ 69 h 77"/>
                  <a:gd name="T42" fmla="*/ 12 w 81"/>
                  <a:gd name="T43" fmla="*/ 65 h 77"/>
                  <a:gd name="T44" fmla="*/ 8 w 81"/>
                  <a:gd name="T45" fmla="*/ 58 h 77"/>
                  <a:gd name="T46" fmla="*/ 8 w 81"/>
                  <a:gd name="T47" fmla="*/ 46 h 77"/>
                  <a:gd name="T48" fmla="*/ 8 w 81"/>
                  <a:gd name="T49" fmla="*/ 16 h 77"/>
                  <a:gd name="T50" fmla="*/ 8 w 81"/>
                  <a:gd name="T51" fmla="*/ 8 h 77"/>
                  <a:gd name="T52" fmla="*/ 8 w 81"/>
                  <a:gd name="T53" fmla="*/ 8 h 77"/>
                  <a:gd name="T54" fmla="*/ 8 w 81"/>
                  <a:gd name="T55" fmla="*/ 4 h 77"/>
                  <a:gd name="T56" fmla="*/ 4 w 81"/>
                  <a:gd name="T57" fmla="*/ 4 h 77"/>
                  <a:gd name="T58" fmla="*/ 4 w 81"/>
                  <a:gd name="T59" fmla="*/ 0 h 77"/>
                  <a:gd name="T60" fmla="*/ 0 w 81"/>
                  <a:gd name="T61" fmla="*/ 0 h 77"/>
                  <a:gd name="T62" fmla="*/ 0 w 81"/>
                  <a:gd name="T63" fmla="*/ 0 h 77"/>
                  <a:gd name="T64" fmla="*/ 23 w 81"/>
                  <a:gd name="T65" fmla="*/ 0 h 77"/>
                  <a:gd name="T66" fmla="*/ 23 w 81"/>
                  <a:gd name="T67" fmla="*/ 50 h 77"/>
                  <a:gd name="T68" fmla="*/ 23 w 81"/>
                  <a:gd name="T69" fmla="*/ 58 h 77"/>
                  <a:gd name="T70" fmla="*/ 27 w 81"/>
                  <a:gd name="T71" fmla="*/ 62 h 77"/>
                  <a:gd name="T72" fmla="*/ 31 w 81"/>
                  <a:gd name="T73" fmla="*/ 65 h 77"/>
                  <a:gd name="T74" fmla="*/ 35 w 81"/>
                  <a:gd name="T75" fmla="*/ 65 h 77"/>
                  <a:gd name="T76" fmla="*/ 39 w 81"/>
                  <a:gd name="T77" fmla="*/ 65 h 77"/>
                  <a:gd name="T78" fmla="*/ 42 w 81"/>
                  <a:gd name="T79" fmla="*/ 65 h 77"/>
                  <a:gd name="T80" fmla="*/ 50 w 81"/>
                  <a:gd name="T81" fmla="*/ 62 h 77"/>
                  <a:gd name="T82" fmla="*/ 54 w 81"/>
                  <a:gd name="T83" fmla="*/ 58 h 77"/>
                  <a:gd name="T84" fmla="*/ 54 w 81"/>
                  <a:gd name="T85" fmla="*/ 16 h 77"/>
                  <a:gd name="T86" fmla="*/ 54 w 81"/>
                  <a:gd name="T87" fmla="*/ 8 h 77"/>
                  <a:gd name="T88" fmla="*/ 54 w 81"/>
                  <a:gd name="T89" fmla="*/ 4 h 77"/>
                  <a:gd name="T90" fmla="*/ 50 w 81"/>
                  <a:gd name="T91" fmla="*/ 4 h 77"/>
                  <a:gd name="T92" fmla="*/ 42 w 81"/>
                  <a:gd name="T93" fmla="*/ 0 h 77"/>
                  <a:gd name="T94" fmla="*/ 42 w 81"/>
                  <a:gd name="T95" fmla="*/ 0 h 77"/>
                  <a:gd name="T96" fmla="*/ 69 w 81"/>
                  <a:gd name="T97" fmla="*/ 0 h 7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81"/>
                  <a:gd name="T148" fmla="*/ 0 h 77"/>
                  <a:gd name="T149" fmla="*/ 81 w 81"/>
                  <a:gd name="T150" fmla="*/ 77 h 7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81" h="77">
                    <a:moveTo>
                      <a:pt x="69" y="0"/>
                    </a:moveTo>
                    <a:lnTo>
                      <a:pt x="69" y="46"/>
                    </a:lnTo>
                    <a:lnTo>
                      <a:pt x="69" y="58"/>
                    </a:lnTo>
                    <a:lnTo>
                      <a:pt x="69" y="62"/>
                    </a:lnTo>
                    <a:lnTo>
                      <a:pt x="69" y="65"/>
                    </a:lnTo>
                    <a:lnTo>
                      <a:pt x="73" y="69"/>
                    </a:lnTo>
                    <a:lnTo>
                      <a:pt x="77" y="69"/>
                    </a:lnTo>
                    <a:lnTo>
                      <a:pt x="77" y="65"/>
                    </a:lnTo>
                    <a:lnTo>
                      <a:pt x="81" y="69"/>
                    </a:lnTo>
                    <a:lnTo>
                      <a:pt x="58" y="77"/>
                    </a:lnTo>
                    <a:lnTo>
                      <a:pt x="54" y="77"/>
                    </a:lnTo>
                    <a:lnTo>
                      <a:pt x="54" y="62"/>
                    </a:lnTo>
                    <a:lnTo>
                      <a:pt x="46" y="69"/>
                    </a:lnTo>
                    <a:lnTo>
                      <a:pt x="39" y="73"/>
                    </a:lnTo>
                    <a:lnTo>
                      <a:pt x="35" y="77"/>
                    </a:lnTo>
                    <a:lnTo>
                      <a:pt x="27" y="77"/>
                    </a:lnTo>
                    <a:lnTo>
                      <a:pt x="23" y="77"/>
                    </a:lnTo>
                    <a:lnTo>
                      <a:pt x="16" y="73"/>
                    </a:lnTo>
                    <a:lnTo>
                      <a:pt x="12" y="69"/>
                    </a:lnTo>
                    <a:lnTo>
                      <a:pt x="12" y="65"/>
                    </a:lnTo>
                    <a:lnTo>
                      <a:pt x="8" y="58"/>
                    </a:lnTo>
                    <a:lnTo>
                      <a:pt x="8" y="46"/>
                    </a:lnTo>
                    <a:lnTo>
                      <a:pt x="8" y="16"/>
                    </a:lnTo>
                    <a:lnTo>
                      <a:pt x="8" y="8"/>
                    </a:lnTo>
                    <a:lnTo>
                      <a:pt x="8" y="4"/>
                    </a:lnTo>
                    <a:lnTo>
                      <a:pt x="4" y="4"/>
                    </a:lnTo>
                    <a:lnTo>
                      <a:pt x="4" y="0"/>
                    </a:lnTo>
                    <a:lnTo>
                      <a:pt x="0" y="0"/>
                    </a:lnTo>
                    <a:lnTo>
                      <a:pt x="23" y="0"/>
                    </a:lnTo>
                    <a:lnTo>
                      <a:pt x="23" y="50"/>
                    </a:lnTo>
                    <a:lnTo>
                      <a:pt x="23" y="58"/>
                    </a:lnTo>
                    <a:lnTo>
                      <a:pt x="27" y="62"/>
                    </a:lnTo>
                    <a:lnTo>
                      <a:pt x="31" y="65"/>
                    </a:lnTo>
                    <a:lnTo>
                      <a:pt x="35" y="65"/>
                    </a:lnTo>
                    <a:lnTo>
                      <a:pt x="39" y="65"/>
                    </a:lnTo>
                    <a:lnTo>
                      <a:pt x="42" y="65"/>
                    </a:lnTo>
                    <a:lnTo>
                      <a:pt x="50" y="62"/>
                    </a:lnTo>
                    <a:lnTo>
                      <a:pt x="54" y="58"/>
                    </a:lnTo>
                    <a:lnTo>
                      <a:pt x="54" y="16"/>
                    </a:lnTo>
                    <a:lnTo>
                      <a:pt x="54" y="8"/>
                    </a:lnTo>
                    <a:lnTo>
                      <a:pt x="54" y="4"/>
                    </a:lnTo>
                    <a:lnTo>
                      <a:pt x="50" y="4"/>
                    </a:lnTo>
                    <a:lnTo>
                      <a:pt x="42" y="0"/>
                    </a:lnTo>
                    <a:lnTo>
                      <a:pt x="69" y="0"/>
                    </a:lnTo>
                    <a:close/>
                  </a:path>
                </a:pathLst>
              </a:custGeom>
              <a:solidFill>
                <a:srgbClr val="000000"/>
              </a:solidFill>
              <a:ln w="0">
                <a:solidFill>
                  <a:srgbClr val="000000"/>
                </a:solidFill>
                <a:round/>
                <a:headEnd/>
                <a:tailEnd/>
              </a:ln>
            </p:spPr>
            <p:txBody>
              <a:bodyPr/>
              <a:lstStyle/>
              <a:p>
                <a:endParaRPr lang="en-CA"/>
              </a:p>
            </p:txBody>
          </p:sp>
          <p:sp>
            <p:nvSpPr>
              <p:cNvPr id="16514" name="Freeform 46"/>
              <p:cNvSpPr>
                <a:spLocks/>
              </p:cNvSpPr>
              <p:nvPr/>
            </p:nvSpPr>
            <p:spPr bwMode="auto">
              <a:xfrm>
                <a:off x="5000" y="1322"/>
                <a:ext cx="80" cy="81"/>
              </a:xfrm>
              <a:custGeom>
                <a:avLst/>
                <a:gdLst>
                  <a:gd name="T0" fmla="*/ 27 w 80"/>
                  <a:gd name="T1" fmla="*/ 20 h 81"/>
                  <a:gd name="T2" fmla="*/ 34 w 80"/>
                  <a:gd name="T3" fmla="*/ 8 h 81"/>
                  <a:gd name="T4" fmla="*/ 42 w 80"/>
                  <a:gd name="T5" fmla="*/ 4 h 81"/>
                  <a:gd name="T6" fmla="*/ 53 w 80"/>
                  <a:gd name="T7" fmla="*/ 0 h 81"/>
                  <a:gd name="T8" fmla="*/ 57 w 80"/>
                  <a:gd name="T9" fmla="*/ 4 h 81"/>
                  <a:gd name="T10" fmla="*/ 61 w 80"/>
                  <a:gd name="T11" fmla="*/ 4 h 81"/>
                  <a:gd name="T12" fmla="*/ 65 w 80"/>
                  <a:gd name="T13" fmla="*/ 8 h 81"/>
                  <a:gd name="T14" fmla="*/ 69 w 80"/>
                  <a:gd name="T15" fmla="*/ 16 h 81"/>
                  <a:gd name="T16" fmla="*/ 73 w 80"/>
                  <a:gd name="T17" fmla="*/ 20 h 81"/>
                  <a:gd name="T18" fmla="*/ 73 w 80"/>
                  <a:gd name="T19" fmla="*/ 31 h 81"/>
                  <a:gd name="T20" fmla="*/ 73 w 80"/>
                  <a:gd name="T21" fmla="*/ 62 h 81"/>
                  <a:gd name="T22" fmla="*/ 73 w 80"/>
                  <a:gd name="T23" fmla="*/ 69 h 81"/>
                  <a:gd name="T24" fmla="*/ 73 w 80"/>
                  <a:gd name="T25" fmla="*/ 73 h 81"/>
                  <a:gd name="T26" fmla="*/ 73 w 80"/>
                  <a:gd name="T27" fmla="*/ 73 h 81"/>
                  <a:gd name="T28" fmla="*/ 76 w 80"/>
                  <a:gd name="T29" fmla="*/ 77 h 81"/>
                  <a:gd name="T30" fmla="*/ 76 w 80"/>
                  <a:gd name="T31" fmla="*/ 77 h 81"/>
                  <a:gd name="T32" fmla="*/ 80 w 80"/>
                  <a:gd name="T33" fmla="*/ 77 h 81"/>
                  <a:gd name="T34" fmla="*/ 80 w 80"/>
                  <a:gd name="T35" fmla="*/ 81 h 81"/>
                  <a:gd name="T36" fmla="*/ 46 w 80"/>
                  <a:gd name="T37" fmla="*/ 81 h 81"/>
                  <a:gd name="T38" fmla="*/ 46 w 80"/>
                  <a:gd name="T39" fmla="*/ 77 h 81"/>
                  <a:gd name="T40" fmla="*/ 50 w 80"/>
                  <a:gd name="T41" fmla="*/ 77 h 81"/>
                  <a:gd name="T42" fmla="*/ 53 w 80"/>
                  <a:gd name="T43" fmla="*/ 77 h 81"/>
                  <a:gd name="T44" fmla="*/ 53 w 80"/>
                  <a:gd name="T45" fmla="*/ 77 h 81"/>
                  <a:gd name="T46" fmla="*/ 57 w 80"/>
                  <a:gd name="T47" fmla="*/ 73 h 81"/>
                  <a:gd name="T48" fmla="*/ 57 w 80"/>
                  <a:gd name="T49" fmla="*/ 69 h 81"/>
                  <a:gd name="T50" fmla="*/ 57 w 80"/>
                  <a:gd name="T51" fmla="*/ 69 h 81"/>
                  <a:gd name="T52" fmla="*/ 57 w 80"/>
                  <a:gd name="T53" fmla="*/ 62 h 81"/>
                  <a:gd name="T54" fmla="*/ 57 w 80"/>
                  <a:gd name="T55" fmla="*/ 31 h 81"/>
                  <a:gd name="T56" fmla="*/ 57 w 80"/>
                  <a:gd name="T57" fmla="*/ 23 h 81"/>
                  <a:gd name="T58" fmla="*/ 53 w 80"/>
                  <a:gd name="T59" fmla="*/ 16 h 81"/>
                  <a:gd name="T60" fmla="*/ 50 w 80"/>
                  <a:gd name="T61" fmla="*/ 16 h 81"/>
                  <a:gd name="T62" fmla="*/ 46 w 80"/>
                  <a:gd name="T63" fmla="*/ 12 h 81"/>
                  <a:gd name="T64" fmla="*/ 34 w 80"/>
                  <a:gd name="T65" fmla="*/ 16 h 81"/>
                  <a:gd name="T66" fmla="*/ 27 w 80"/>
                  <a:gd name="T67" fmla="*/ 23 h 81"/>
                  <a:gd name="T68" fmla="*/ 27 w 80"/>
                  <a:gd name="T69" fmla="*/ 62 h 81"/>
                  <a:gd name="T70" fmla="*/ 27 w 80"/>
                  <a:gd name="T71" fmla="*/ 69 h 81"/>
                  <a:gd name="T72" fmla="*/ 27 w 80"/>
                  <a:gd name="T73" fmla="*/ 73 h 81"/>
                  <a:gd name="T74" fmla="*/ 27 w 80"/>
                  <a:gd name="T75" fmla="*/ 73 h 81"/>
                  <a:gd name="T76" fmla="*/ 30 w 80"/>
                  <a:gd name="T77" fmla="*/ 77 h 81"/>
                  <a:gd name="T78" fmla="*/ 30 w 80"/>
                  <a:gd name="T79" fmla="*/ 77 h 81"/>
                  <a:gd name="T80" fmla="*/ 38 w 80"/>
                  <a:gd name="T81" fmla="*/ 77 h 81"/>
                  <a:gd name="T82" fmla="*/ 38 w 80"/>
                  <a:gd name="T83" fmla="*/ 81 h 81"/>
                  <a:gd name="T84" fmla="*/ 0 w 80"/>
                  <a:gd name="T85" fmla="*/ 81 h 81"/>
                  <a:gd name="T86" fmla="*/ 0 w 80"/>
                  <a:gd name="T87" fmla="*/ 77 h 81"/>
                  <a:gd name="T88" fmla="*/ 4 w 80"/>
                  <a:gd name="T89" fmla="*/ 77 h 81"/>
                  <a:gd name="T90" fmla="*/ 7 w 80"/>
                  <a:gd name="T91" fmla="*/ 77 h 81"/>
                  <a:gd name="T92" fmla="*/ 11 w 80"/>
                  <a:gd name="T93" fmla="*/ 73 h 81"/>
                  <a:gd name="T94" fmla="*/ 11 w 80"/>
                  <a:gd name="T95" fmla="*/ 69 h 81"/>
                  <a:gd name="T96" fmla="*/ 11 w 80"/>
                  <a:gd name="T97" fmla="*/ 62 h 81"/>
                  <a:gd name="T98" fmla="*/ 11 w 80"/>
                  <a:gd name="T99" fmla="*/ 35 h 81"/>
                  <a:gd name="T100" fmla="*/ 11 w 80"/>
                  <a:gd name="T101" fmla="*/ 23 h 81"/>
                  <a:gd name="T102" fmla="*/ 11 w 80"/>
                  <a:gd name="T103" fmla="*/ 16 h 81"/>
                  <a:gd name="T104" fmla="*/ 11 w 80"/>
                  <a:gd name="T105" fmla="*/ 16 h 81"/>
                  <a:gd name="T106" fmla="*/ 11 w 80"/>
                  <a:gd name="T107" fmla="*/ 12 h 81"/>
                  <a:gd name="T108" fmla="*/ 7 w 80"/>
                  <a:gd name="T109" fmla="*/ 12 h 81"/>
                  <a:gd name="T110" fmla="*/ 7 w 80"/>
                  <a:gd name="T111" fmla="*/ 12 h 81"/>
                  <a:gd name="T112" fmla="*/ 4 w 80"/>
                  <a:gd name="T113" fmla="*/ 12 h 81"/>
                  <a:gd name="T114" fmla="*/ 4 w 80"/>
                  <a:gd name="T115" fmla="*/ 12 h 81"/>
                  <a:gd name="T116" fmla="*/ 0 w 80"/>
                  <a:gd name="T117" fmla="*/ 12 h 81"/>
                  <a:gd name="T118" fmla="*/ 23 w 80"/>
                  <a:gd name="T119" fmla="*/ 0 h 81"/>
                  <a:gd name="T120" fmla="*/ 27 w 80"/>
                  <a:gd name="T121" fmla="*/ 0 h 81"/>
                  <a:gd name="T122" fmla="*/ 27 w 80"/>
                  <a:gd name="T123" fmla="*/ 20 h 8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0"/>
                  <a:gd name="T187" fmla="*/ 0 h 81"/>
                  <a:gd name="T188" fmla="*/ 80 w 80"/>
                  <a:gd name="T189" fmla="*/ 81 h 8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0" h="81">
                    <a:moveTo>
                      <a:pt x="27" y="20"/>
                    </a:moveTo>
                    <a:lnTo>
                      <a:pt x="34" y="8"/>
                    </a:lnTo>
                    <a:lnTo>
                      <a:pt x="42" y="4"/>
                    </a:lnTo>
                    <a:lnTo>
                      <a:pt x="53" y="0"/>
                    </a:lnTo>
                    <a:lnTo>
                      <a:pt x="57" y="4"/>
                    </a:lnTo>
                    <a:lnTo>
                      <a:pt x="61" y="4"/>
                    </a:lnTo>
                    <a:lnTo>
                      <a:pt x="65" y="8"/>
                    </a:lnTo>
                    <a:lnTo>
                      <a:pt x="69" y="16"/>
                    </a:lnTo>
                    <a:lnTo>
                      <a:pt x="73" y="20"/>
                    </a:lnTo>
                    <a:lnTo>
                      <a:pt x="73" y="31"/>
                    </a:lnTo>
                    <a:lnTo>
                      <a:pt x="73" y="62"/>
                    </a:lnTo>
                    <a:lnTo>
                      <a:pt x="73" y="69"/>
                    </a:lnTo>
                    <a:lnTo>
                      <a:pt x="73" y="73"/>
                    </a:lnTo>
                    <a:lnTo>
                      <a:pt x="76" y="77"/>
                    </a:lnTo>
                    <a:lnTo>
                      <a:pt x="80" y="77"/>
                    </a:lnTo>
                    <a:lnTo>
                      <a:pt x="80" y="81"/>
                    </a:lnTo>
                    <a:lnTo>
                      <a:pt x="46" y="81"/>
                    </a:lnTo>
                    <a:lnTo>
                      <a:pt x="46" y="77"/>
                    </a:lnTo>
                    <a:lnTo>
                      <a:pt x="50" y="77"/>
                    </a:lnTo>
                    <a:lnTo>
                      <a:pt x="53" y="77"/>
                    </a:lnTo>
                    <a:lnTo>
                      <a:pt x="57" y="73"/>
                    </a:lnTo>
                    <a:lnTo>
                      <a:pt x="57" y="69"/>
                    </a:lnTo>
                    <a:lnTo>
                      <a:pt x="57" y="62"/>
                    </a:lnTo>
                    <a:lnTo>
                      <a:pt x="57" y="31"/>
                    </a:lnTo>
                    <a:lnTo>
                      <a:pt x="57" y="23"/>
                    </a:lnTo>
                    <a:lnTo>
                      <a:pt x="53" y="16"/>
                    </a:lnTo>
                    <a:lnTo>
                      <a:pt x="50" y="16"/>
                    </a:lnTo>
                    <a:lnTo>
                      <a:pt x="46" y="12"/>
                    </a:lnTo>
                    <a:lnTo>
                      <a:pt x="34" y="16"/>
                    </a:lnTo>
                    <a:lnTo>
                      <a:pt x="27" y="23"/>
                    </a:lnTo>
                    <a:lnTo>
                      <a:pt x="27" y="62"/>
                    </a:lnTo>
                    <a:lnTo>
                      <a:pt x="27" y="69"/>
                    </a:lnTo>
                    <a:lnTo>
                      <a:pt x="27" y="73"/>
                    </a:lnTo>
                    <a:lnTo>
                      <a:pt x="30" y="77"/>
                    </a:lnTo>
                    <a:lnTo>
                      <a:pt x="38" y="77"/>
                    </a:lnTo>
                    <a:lnTo>
                      <a:pt x="38" y="81"/>
                    </a:lnTo>
                    <a:lnTo>
                      <a:pt x="0" y="81"/>
                    </a:lnTo>
                    <a:lnTo>
                      <a:pt x="0" y="77"/>
                    </a:lnTo>
                    <a:lnTo>
                      <a:pt x="4" y="77"/>
                    </a:lnTo>
                    <a:lnTo>
                      <a:pt x="7" y="77"/>
                    </a:lnTo>
                    <a:lnTo>
                      <a:pt x="11" y="73"/>
                    </a:lnTo>
                    <a:lnTo>
                      <a:pt x="11" y="69"/>
                    </a:lnTo>
                    <a:lnTo>
                      <a:pt x="11" y="62"/>
                    </a:lnTo>
                    <a:lnTo>
                      <a:pt x="11" y="35"/>
                    </a:lnTo>
                    <a:lnTo>
                      <a:pt x="11" y="23"/>
                    </a:lnTo>
                    <a:lnTo>
                      <a:pt x="11" y="16"/>
                    </a:lnTo>
                    <a:lnTo>
                      <a:pt x="11" y="12"/>
                    </a:lnTo>
                    <a:lnTo>
                      <a:pt x="7" y="12"/>
                    </a:lnTo>
                    <a:lnTo>
                      <a:pt x="4" y="12"/>
                    </a:lnTo>
                    <a:lnTo>
                      <a:pt x="0" y="12"/>
                    </a:lnTo>
                    <a:lnTo>
                      <a:pt x="23" y="0"/>
                    </a:lnTo>
                    <a:lnTo>
                      <a:pt x="27" y="0"/>
                    </a:lnTo>
                    <a:lnTo>
                      <a:pt x="27" y="20"/>
                    </a:lnTo>
                    <a:close/>
                  </a:path>
                </a:pathLst>
              </a:custGeom>
              <a:solidFill>
                <a:srgbClr val="000000"/>
              </a:solidFill>
              <a:ln w="0">
                <a:solidFill>
                  <a:srgbClr val="000000"/>
                </a:solidFill>
                <a:round/>
                <a:headEnd/>
                <a:tailEnd/>
              </a:ln>
            </p:spPr>
            <p:txBody>
              <a:bodyPr/>
              <a:lstStyle/>
              <a:p>
                <a:endParaRPr lang="en-CA"/>
              </a:p>
            </p:txBody>
          </p:sp>
          <p:sp>
            <p:nvSpPr>
              <p:cNvPr id="16515" name="Freeform 47"/>
              <p:cNvSpPr>
                <a:spLocks/>
              </p:cNvSpPr>
              <p:nvPr/>
            </p:nvSpPr>
            <p:spPr bwMode="auto">
              <a:xfrm>
                <a:off x="5088" y="1322"/>
                <a:ext cx="65" cy="81"/>
              </a:xfrm>
              <a:custGeom>
                <a:avLst/>
                <a:gdLst>
                  <a:gd name="T0" fmla="*/ 65 w 65"/>
                  <a:gd name="T1" fmla="*/ 50 h 81"/>
                  <a:gd name="T2" fmla="*/ 61 w 65"/>
                  <a:gd name="T3" fmla="*/ 62 h 81"/>
                  <a:gd name="T4" fmla="*/ 54 w 65"/>
                  <a:gd name="T5" fmla="*/ 73 h 81"/>
                  <a:gd name="T6" fmla="*/ 42 w 65"/>
                  <a:gd name="T7" fmla="*/ 81 h 81"/>
                  <a:gd name="T8" fmla="*/ 35 w 65"/>
                  <a:gd name="T9" fmla="*/ 81 h 81"/>
                  <a:gd name="T10" fmla="*/ 19 w 65"/>
                  <a:gd name="T11" fmla="*/ 77 h 81"/>
                  <a:gd name="T12" fmla="*/ 11 w 65"/>
                  <a:gd name="T13" fmla="*/ 69 h 81"/>
                  <a:gd name="T14" fmla="*/ 4 w 65"/>
                  <a:gd name="T15" fmla="*/ 62 h 81"/>
                  <a:gd name="T16" fmla="*/ 4 w 65"/>
                  <a:gd name="T17" fmla="*/ 54 h 81"/>
                  <a:gd name="T18" fmla="*/ 0 w 65"/>
                  <a:gd name="T19" fmla="*/ 43 h 81"/>
                  <a:gd name="T20" fmla="*/ 4 w 65"/>
                  <a:gd name="T21" fmla="*/ 31 h 81"/>
                  <a:gd name="T22" fmla="*/ 4 w 65"/>
                  <a:gd name="T23" fmla="*/ 20 h 81"/>
                  <a:gd name="T24" fmla="*/ 11 w 65"/>
                  <a:gd name="T25" fmla="*/ 12 h 81"/>
                  <a:gd name="T26" fmla="*/ 23 w 65"/>
                  <a:gd name="T27" fmla="*/ 4 h 81"/>
                  <a:gd name="T28" fmla="*/ 35 w 65"/>
                  <a:gd name="T29" fmla="*/ 0 h 81"/>
                  <a:gd name="T30" fmla="*/ 46 w 65"/>
                  <a:gd name="T31" fmla="*/ 4 h 81"/>
                  <a:gd name="T32" fmla="*/ 54 w 65"/>
                  <a:gd name="T33" fmla="*/ 8 h 81"/>
                  <a:gd name="T34" fmla="*/ 58 w 65"/>
                  <a:gd name="T35" fmla="*/ 16 h 81"/>
                  <a:gd name="T36" fmla="*/ 61 w 65"/>
                  <a:gd name="T37" fmla="*/ 20 h 81"/>
                  <a:gd name="T38" fmla="*/ 61 w 65"/>
                  <a:gd name="T39" fmla="*/ 23 h 81"/>
                  <a:gd name="T40" fmla="*/ 58 w 65"/>
                  <a:gd name="T41" fmla="*/ 23 h 81"/>
                  <a:gd name="T42" fmla="*/ 58 w 65"/>
                  <a:gd name="T43" fmla="*/ 27 h 81"/>
                  <a:gd name="T44" fmla="*/ 54 w 65"/>
                  <a:gd name="T45" fmla="*/ 27 h 81"/>
                  <a:gd name="T46" fmla="*/ 50 w 65"/>
                  <a:gd name="T47" fmla="*/ 27 h 81"/>
                  <a:gd name="T48" fmla="*/ 46 w 65"/>
                  <a:gd name="T49" fmla="*/ 23 h 81"/>
                  <a:gd name="T50" fmla="*/ 46 w 65"/>
                  <a:gd name="T51" fmla="*/ 20 h 81"/>
                  <a:gd name="T52" fmla="*/ 46 w 65"/>
                  <a:gd name="T53" fmla="*/ 16 h 81"/>
                  <a:gd name="T54" fmla="*/ 42 w 65"/>
                  <a:gd name="T55" fmla="*/ 12 h 81"/>
                  <a:gd name="T56" fmla="*/ 42 w 65"/>
                  <a:gd name="T57" fmla="*/ 8 h 81"/>
                  <a:gd name="T58" fmla="*/ 38 w 65"/>
                  <a:gd name="T59" fmla="*/ 8 h 81"/>
                  <a:gd name="T60" fmla="*/ 35 w 65"/>
                  <a:gd name="T61" fmla="*/ 8 h 81"/>
                  <a:gd name="T62" fmla="*/ 27 w 65"/>
                  <a:gd name="T63" fmla="*/ 8 h 81"/>
                  <a:gd name="T64" fmla="*/ 23 w 65"/>
                  <a:gd name="T65" fmla="*/ 12 h 81"/>
                  <a:gd name="T66" fmla="*/ 15 w 65"/>
                  <a:gd name="T67" fmla="*/ 23 h 81"/>
                  <a:gd name="T68" fmla="*/ 15 w 65"/>
                  <a:gd name="T69" fmla="*/ 35 h 81"/>
                  <a:gd name="T70" fmla="*/ 15 w 65"/>
                  <a:gd name="T71" fmla="*/ 46 h 81"/>
                  <a:gd name="T72" fmla="*/ 23 w 65"/>
                  <a:gd name="T73" fmla="*/ 58 h 81"/>
                  <a:gd name="T74" fmla="*/ 31 w 65"/>
                  <a:gd name="T75" fmla="*/ 66 h 81"/>
                  <a:gd name="T76" fmla="*/ 38 w 65"/>
                  <a:gd name="T77" fmla="*/ 66 h 81"/>
                  <a:gd name="T78" fmla="*/ 46 w 65"/>
                  <a:gd name="T79" fmla="*/ 66 h 81"/>
                  <a:gd name="T80" fmla="*/ 54 w 65"/>
                  <a:gd name="T81" fmla="*/ 62 h 81"/>
                  <a:gd name="T82" fmla="*/ 58 w 65"/>
                  <a:gd name="T83" fmla="*/ 58 h 81"/>
                  <a:gd name="T84" fmla="*/ 61 w 65"/>
                  <a:gd name="T85" fmla="*/ 46 h 81"/>
                  <a:gd name="T86" fmla="*/ 65 w 65"/>
                  <a:gd name="T87" fmla="*/ 50 h 8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5"/>
                  <a:gd name="T133" fmla="*/ 0 h 81"/>
                  <a:gd name="T134" fmla="*/ 65 w 65"/>
                  <a:gd name="T135" fmla="*/ 81 h 8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5" h="81">
                    <a:moveTo>
                      <a:pt x="65" y="50"/>
                    </a:moveTo>
                    <a:lnTo>
                      <a:pt x="61" y="62"/>
                    </a:lnTo>
                    <a:lnTo>
                      <a:pt x="54" y="73"/>
                    </a:lnTo>
                    <a:lnTo>
                      <a:pt x="42" y="81"/>
                    </a:lnTo>
                    <a:lnTo>
                      <a:pt x="35" y="81"/>
                    </a:lnTo>
                    <a:lnTo>
                      <a:pt x="19" y="77"/>
                    </a:lnTo>
                    <a:lnTo>
                      <a:pt x="11" y="69"/>
                    </a:lnTo>
                    <a:lnTo>
                      <a:pt x="4" y="62"/>
                    </a:lnTo>
                    <a:lnTo>
                      <a:pt x="4" y="54"/>
                    </a:lnTo>
                    <a:lnTo>
                      <a:pt x="0" y="43"/>
                    </a:lnTo>
                    <a:lnTo>
                      <a:pt x="4" y="31"/>
                    </a:lnTo>
                    <a:lnTo>
                      <a:pt x="4" y="20"/>
                    </a:lnTo>
                    <a:lnTo>
                      <a:pt x="11" y="12"/>
                    </a:lnTo>
                    <a:lnTo>
                      <a:pt x="23" y="4"/>
                    </a:lnTo>
                    <a:lnTo>
                      <a:pt x="35" y="0"/>
                    </a:lnTo>
                    <a:lnTo>
                      <a:pt x="46" y="4"/>
                    </a:lnTo>
                    <a:lnTo>
                      <a:pt x="54" y="8"/>
                    </a:lnTo>
                    <a:lnTo>
                      <a:pt x="58" y="16"/>
                    </a:lnTo>
                    <a:lnTo>
                      <a:pt x="61" y="20"/>
                    </a:lnTo>
                    <a:lnTo>
                      <a:pt x="61" y="23"/>
                    </a:lnTo>
                    <a:lnTo>
                      <a:pt x="58" y="23"/>
                    </a:lnTo>
                    <a:lnTo>
                      <a:pt x="58" y="27"/>
                    </a:lnTo>
                    <a:lnTo>
                      <a:pt x="54" y="27"/>
                    </a:lnTo>
                    <a:lnTo>
                      <a:pt x="50" y="27"/>
                    </a:lnTo>
                    <a:lnTo>
                      <a:pt x="46" y="23"/>
                    </a:lnTo>
                    <a:lnTo>
                      <a:pt x="46" y="20"/>
                    </a:lnTo>
                    <a:lnTo>
                      <a:pt x="46" y="16"/>
                    </a:lnTo>
                    <a:lnTo>
                      <a:pt x="42" y="12"/>
                    </a:lnTo>
                    <a:lnTo>
                      <a:pt x="42" y="8"/>
                    </a:lnTo>
                    <a:lnTo>
                      <a:pt x="38" y="8"/>
                    </a:lnTo>
                    <a:lnTo>
                      <a:pt x="35" y="8"/>
                    </a:lnTo>
                    <a:lnTo>
                      <a:pt x="27" y="8"/>
                    </a:lnTo>
                    <a:lnTo>
                      <a:pt x="23" y="12"/>
                    </a:lnTo>
                    <a:lnTo>
                      <a:pt x="15" y="23"/>
                    </a:lnTo>
                    <a:lnTo>
                      <a:pt x="15" y="35"/>
                    </a:lnTo>
                    <a:lnTo>
                      <a:pt x="15" y="46"/>
                    </a:lnTo>
                    <a:lnTo>
                      <a:pt x="23" y="58"/>
                    </a:lnTo>
                    <a:lnTo>
                      <a:pt x="31" y="66"/>
                    </a:lnTo>
                    <a:lnTo>
                      <a:pt x="38" y="66"/>
                    </a:lnTo>
                    <a:lnTo>
                      <a:pt x="46" y="66"/>
                    </a:lnTo>
                    <a:lnTo>
                      <a:pt x="54" y="62"/>
                    </a:lnTo>
                    <a:lnTo>
                      <a:pt x="58" y="58"/>
                    </a:lnTo>
                    <a:lnTo>
                      <a:pt x="61" y="46"/>
                    </a:lnTo>
                    <a:lnTo>
                      <a:pt x="65" y="50"/>
                    </a:lnTo>
                    <a:close/>
                  </a:path>
                </a:pathLst>
              </a:custGeom>
              <a:solidFill>
                <a:srgbClr val="000000"/>
              </a:solidFill>
              <a:ln w="0">
                <a:solidFill>
                  <a:srgbClr val="000000"/>
                </a:solidFill>
                <a:round/>
                <a:headEnd/>
                <a:tailEnd/>
              </a:ln>
            </p:spPr>
            <p:txBody>
              <a:bodyPr/>
              <a:lstStyle/>
              <a:p>
                <a:endParaRPr lang="en-CA"/>
              </a:p>
            </p:txBody>
          </p:sp>
          <p:sp>
            <p:nvSpPr>
              <p:cNvPr id="16516" name="Freeform 48"/>
              <p:cNvSpPr>
                <a:spLocks/>
              </p:cNvSpPr>
              <p:nvPr/>
            </p:nvSpPr>
            <p:spPr bwMode="auto">
              <a:xfrm>
                <a:off x="5161" y="1284"/>
                <a:ext cx="80" cy="119"/>
              </a:xfrm>
              <a:custGeom>
                <a:avLst/>
                <a:gdLst>
                  <a:gd name="T0" fmla="*/ 23 w 80"/>
                  <a:gd name="T1" fmla="*/ 58 h 119"/>
                  <a:gd name="T2" fmla="*/ 38 w 80"/>
                  <a:gd name="T3" fmla="*/ 42 h 119"/>
                  <a:gd name="T4" fmla="*/ 50 w 80"/>
                  <a:gd name="T5" fmla="*/ 38 h 119"/>
                  <a:gd name="T6" fmla="*/ 61 w 80"/>
                  <a:gd name="T7" fmla="*/ 42 h 119"/>
                  <a:gd name="T8" fmla="*/ 69 w 80"/>
                  <a:gd name="T9" fmla="*/ 54 h 119"/>
                  <a:gd name="T10" fmla="*/ 69 w 80"/>
                  <a:gd name="T11" fmla="*/ 73 h 119"/>
                  <a:gd name="T12" fmla="*/ 69 w 80"/>
                  <a:gd name="T13" fmla="*/ 107 h 119"/>
                  <a:gd name="T14" fmla="*/ 73 w 80"/>
                  <a:gd name="T15" fmla="*/ 111 h 119"/>
                  <a:gd name="T16" fmla="*/ 77 w 80"/>
                  <a:gd name="T17" fmla="*/ 115 h 119"/>
                  <a:gd name="T18" fmla="*/ 80 w 80"/>
                  <a:gd name="T19" fmla="*/ 119 h 119"/>
                  <a:gd name="T20" fmla="*/ 46 w 80"/>
                  <a:gd name="T21" fmla="*/ 115 h 119"/>
                  <a:gd name="T22" fmla="*/ 50 w 80"/>
                  <a:gd name="T23" fmla="*/ 115 h 119"/>
                  <a:gd name="T24" fmla="*/ 54 w 80"/>
                  <a:gd name="T25" fmla="*/ 111 h 119"/>
                  <a:gd name="T26" fmla="*/ 57 w 80"/>
                  <a:gd name="T27" fmla="*/ 104 h 119"/>
                  <a:gd name="T28" fmla="*/ 57 w 80"/>
                  <a:gd name="T29" fmla="*/ 73 h 119"/>
                  <a:gd name="T30" fmla="*/ 54 w 80"/>
                  <a:gd name="T31" fmla="*/ 58 h 119"/>
                  <a:gd name="T32" fmla="*/ 50 w 80"/>
                  <a:gd name="T33" fmla="*/ 54 h 119"/>
                  <a:gd name="T34" fmla="*/ 42 w 80"/>
                  <a:gd name="T35" fmla="*/ 50 h 119"/>
                  <a:gd name="T36" fmla="*/ 34 w 80"/>
                  <a:gd name="T37" fmla="*/ 54 h 119"/>
                  <a:gd name="T38" fmla="*/ 23 w 80"/>
                  <a:gd name="T39" fmla="*/ 61 h 119"/>
                  <a:gd name="T40" fmla="*/ 23 w 80"/>
                  <a:gd name="T41" fmla="*/ 107 h 119"/>
                  <a:gd name="T42" fmla="*/ 27 w 80"/>
                  <a:gd name="T43" fmla="*/ 111 h 119"/>
                  <a:gd name="T44" fmla="*/ 31 w 80"/>
                  <a:gd name="T45" fmla="*/ 115 h 119"/>
                  <a:gd name="T46" fmla="*/ 34 w 80"/>
                  <a:gd name="T47" fmla="*/ 119 h 119"/>
                  <a:gd name="T48" fmla="*/ 0 w 80"/>
                  <a:gd name="T49" fmla="*/ 115 h 119"/>
                  <a:gd name="T50" fmla="*/ 8 w 80"/>
                  <a:gd name="T51" fmla="*/ 115 h 119"/>
                  <a:gd name="T52" fmla="*/ 8 w 80"/>
                  <a:gd name="T53" fmla="*/ 111 h 119"/>
                  <a:gd name="T54" fmla="*/ 11 w 80"/>
                  <a:gd name="T55" fmla="*/ 100 h 119"/>
                  <a:gd name="T56" fmla="*/ 11 w 80"/>
                  <a:gd name="T57" fmla="*/ 19 h 119"/>
                  <a:gd name="T58" fmla="*/ 8 w 80"/>
                  <a:gd name="T59" fmla="*/ 12 h 119"/>
                  <a:gd name="T60" fmla="*/ 8 w 80"/>
                  <a:gd name="T61" fmla="*/ 8 h 119"/>
                  <a:gd name="T62" fmla="*/ 4 w 80"/>
                  <a:gd name="T63" fmla="*/ 8 h 119"/>
                  <a:gd name="T64" fmla="*/ 0 w 80"/>
                  <a:gd name="T65" fmla="*/ 8 h 119"/>
                  <a:gd name="T66" fmla="*/ 23 w 80"/>
                  <a:gd name="T67" fmla="*/ 0 h 11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80"/>
                  <a:gd name="T103" fmla="*/ 0 h 119"/>
                  <a:gd name="T104" fmla="*/ 80 w 80"/>
                  <a:gd name="T105" fmla="*/ 119 h 11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80" h="119">
                    <a:moveTo>
                      <a:pt x="23" y="0"/>
                    </a:moveTo>
                    <a:lnTo>
                      <a:pt x="23" y="58"/>
                    </a:lnTo>
                    <a:lnTo>
                      <a:pt x="34" y="46"/>
                    </a:lnTo>
                    <a:lnTo>
                      <a:pt x="38" y="42"/>
                    </a:lnTo>
                    <a:lnTo>
                      <a:pt x="46" y="42"/>
                    </a:lnTo>
                    <a:lnTo>
                      <a:pt x="50" y="38"/>
                    </a:lnTo>
                    <a:lnTo>
                      <a:pt x="57" y="42"/>
                    </a:lnTo>
                    <a:lnTo>
                      <a:pt x="61" y="42"/>
                    </a:lnTo>
                    <a:lnTo>
                      <a:pt x="65" y="50"/>
                    </a:lnTo>
                    <a:lnTo>
                      <a:pt x="69" y="54"/>
                    </a:lnTo>
                    <a:lnTo>
                      <a:pt x="69" y="61"/>
                    </a:lnTo>
                    <a:lnTo>
                      <a:pt x="69" y="73"/>
                    </a:lnTo>
                    <a:lnTo>
                      <a:pt x="69" y="100"/>
                    </a:lnTo>
                    <a:lnTo>
                      <a:pt x="69" y="107"/>
                    </a:lnTo>
                    <a:lnTo>
                      <a:pt x="73" y="111"/>
                    </a:lnTo>
                    <a:lnTo>
                      <a:pt x="73" y="115"/>
                    </a:lnTo>
                    <a:lnTo>
                      <a:pt x="77" y="115"/>
                    </a:lnTo>
                    <a:lnTo>
                      <a:pt x="80" y="115"/>
                    </a:lnTo>
                    <a:lnTo>
                      <a:pt x="80" y="119"/>
                    </a:lnTo>
                    <a:lnTo>
                      <a:pt x="46" y="119"/>
                    </a:lnTo>
                    <a:lnTo>
                      <a:pt x="46" y="115"/>
                    </a:lnTo>
                    <a:lnTo>
                      <a:pt x="50" y="115"/>
                    </a:lnTo>
                    <a:lnTo>
                      <a:pt x="54" y="115"/>
                    </a:lnTo>
                    <a:lnTo>
                      <a:pt x="54" y="111"/>
                    </a:lnTo>
                    <a:lnTo>
                      <a:pt x="57" y="107"/>
                    </a:lnTo>
                    <a:lnTo>
                      <a:pt x="57" y="104"/>
                    </a:lnTo>
                    <a:lnTo>
                      <a:pt x="57" y="100"/>
                    </a:lnTo>
                    <a:lnTo>
                      <a:pt x="57" y="73"/>
                    </a:lnTo>
                    <a:lnTo>
                      <a:pt x="57" y="65"/>
                    </a:lnTo>
                    <a:lnTo>
                      <a:pt x="54" y="58"/>
                    </a:lnTo>
                    <a:lnTo>
                      <a:pt x="54" y="54"/>
                    </a:lnTo>
                    <a:lnTo>
                      <a:pt x="50" y="54"/>
                    </a:lnTo>
                    <a:lnTo>
                      <a:pt x="46" y="50"/>
                    </a:lnTo>
                    <a:lnTo>
                      <a:pt x="42" y="50"/>
                    </a:lnTo>
                    <a:lnTo>
                      <a:pt x="38" y="50"/>
                    </a:lnTo>
                    <a:lnTo>
                      <a:pt x="34" y="54"/>
                    </a:lnTo>
                    <a:lnTo>
                      <a:pt x="31" y="58"/>
                    </a:lnTo>
                    <a:lnTo>
                      <a:pt x="23" y="61"/>
                    </a:lnTo>
                    <a:lnTo>
                      <a:pt x="23" y="100"/>
                    </a:lnTo>
                    <a:lnTo>
                      <a:pt x="23" y="107"/>
                    </a:lnTo>
                    <a:lnTo>
                      <a:pt x="27" y="111"/>
                    </a:lnTo>
                    <a:lnTo>
                      <a:pt x="27" y="115"/>
                    </a:lnTo>
                    <a:lnTo>
                      <a:pt x="31" y="115"/>
                    </a:lnTo>
                    <a:lnTo>
                      <a:pt x="34" y="115"/>
                    </a:lnTo>
                    <a:lnTo>
                      <a:pt x="34" y="119"/>
                    </a:lnTo>
                    <a:lnTo>
                      <a:pt x="0" y="119"/>
                    </a:lnTo>
                    <a:lnTo>
                      <a:pt x="0" y="115"/>
                    </a:lnTo>
                    <a:lnTo>
                      <a:pt x="4" y="115"/>
                    </a:lnTo>
                    <a:lnTo>
                      <a:pt x="8" y="115"/>
                    </a:lnTo>
                    <a:lnTo>
                      <a:pt x="8" y="111"/>
                    </a:lnTo>
                    <a:lnTo>
                      <a:pt x="11" y="107"/>
                    </a:lnTo>
                    <a:lnTo>
                      <a:pt x="11" y="100"/>
                    </a:lnTo>
                    <a:lnTo>
                      <a:pt x="11" y="31"/>
                    </a:lnTo>
                    <a:lnTo>
                      <a:pt x="11" y="19"/>
                    </a:lnTo>
                    <a:lnTo>
                      <a:pt x="11" y="15"/>
                    </a:lnTo>
                    <a:lnTo>
                      <a:pt x="8" y="12"/>
                    </a:lnTo>
                    <a:lnTo>
                      <a:pt x="8" y="8"/>
                    </a:lnTo>
                    <a:lnTo>
                      <a:pt x="4" y="8"/>
                    </a:lnTo>
                    <a:lnTo>
                      <a:pt x="0" y="12"/>
                    </a:lnTo>
                    <a:lnTo>
                      <a:pt x="0" y="8"/>
                    </a:lnTo>
                    <a:lnTo>
                      <a:pt x="19" y="0"/>
                    </a:lnTo>
                    <a:lnTo>
                      <a:pt x="23" y="0"/>
                    </a:lnTo>
                    <a:close/>
                  </a:path>
                </a:pathLst>
              </a:custGeom>
              <a:solidFill>
                <a:srgbClr val="000000"/>
              </a:solidFill>
              <a:ln w="0">
                <a:solidFill>
                  <a:srgbClr val="000000"/>
                </a:solidFill>
                <a:round/>
                <a:headEnd/>
                <a:tailEnd/>
              </a:ln>
            </p:spPr>
            <p:txBody>
              <a:bodyPr/>
              <a:lstStyle/>
              <a:p>
                <a:endParaRPr lang="en-CA"/>
              </a:p>
            </p:txBody>
          </p:sp>
          <p:sp>
            <p:nvSpPr>
              <p:cNvPr id="16517" name="Rectangle 49"/>
              <p:cNvSpPr>
                <a:spLocks noChangeArrowheads="1"/>
              </p:cNvSpPr>
              <p:nvPr/>
            </p:nvSpPr>
            <p:spPr bwMode="auto">
              <a:xfrm>
                <a:off x="5268" y="126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6518" name="Rectangle 50"/>
              <p:cNvSpPr>
                <a:spLocks noChangeArrowheads="1"/>
              </p:cNvSpPr>
              <p:nvPr/>
            </p:nvSpPr>
            <p:spPr bwMode="auto">
              <a:xfrm>
                <a:off x="188" y="1461"/>
                <a:ext cx="5084" cy="7"/>
              </a:xfrm>
              <a:prstGeom prst="rect">
                <a:avLst/>
              </a:prstGeom>
              <a:solidFill>
                <a:srgbClr val="000000"/>
              </a:solidFill>
              <a:ln w="0">
                <a:solidFill>
                  <a:srgbClr val="000000"/>
                </a:solidFill>
                <a:miter lim="800000"/>
                <a:headEnd/>
                <a:tailEnd/>
              </a:ln>
            </p:spPr>
            <p:txBody>
              <a:bodyPr/>
              <a:lstStyle/>
              <a:p>
                <a:endParaRPr lang="en-US"/>
              </a:p>
            </p:txBody>
          </p:sp>
          <p:sp>
            <p:nvSpPr>
              <p:cNvPr id="16519" name="Rectangle 51"/>
              <p:cNvSpPr>
                <a:spLocks noChangeArrowheads="1"/>
              </p:cNvSpPr>
              <p:nvPr/>
            </p:nvSpPr>
            <p:spPr bwMode="auto">
              <a:xfrm>
                <a:off x="188" y="1491"/>
                <a:ext cx="5084" cy="8"/>
              </a:xfrm>
              <a:prstGeom prst="rect">
                <a:avLst/>
              </a:prstGeom>
              <a:solidFill>
                <a:srgbClr val="000000"/>
              </a:solidFill>
              <a:ln w="0">
                <a:solidFill>
                  <a:srgbClr val="000000"/>
                </a:solidFill>
                <a:miter lim="800000"/>
                <a:headEnd/>
                <a:tailEnd/>
              </a:ln>
            </p:spPr>
            <p:txBody>
              <a:bodyPr/>
              <a:lstStyle/>
              <a:p>
                <a:endParaRPr lang="en-US"/>
              </a:p>
            </p:txBody>
          </p:sp>
          <p:sp>
            <p:nvSpPr>
              <p:cNvPr id="16520" name="Rectangle 52"/>
              <p:cNvSpPr>
                <a:spLocks noChangeArrowheads="1"/>
              </p:cNvSpPr>
              <p:nvPr/>
            </p:nvSpPr>
            <p:spPr bwMode="auto">
              <a:xfrm>
                <a:off x="188" y="1507"/>
                <a:ext cx="8" cy="207"/>
              </a:xfrm>
              <a:prstGeom prst="rect">
                <a:avLst/>
              </a:prstGeom>
              <a:solidFill>
                <a:srgbClr val="000000"/>
              </a:solidFill>
              <a:ln w="0">
                <a:solidFill>
                  <a:srgbClr val="000000"/>
                </a:solidFill>
                <a:miter lim="800000"/>
                <a:headEnd/>
                <a:tailEnd/>
              </a:ln>
            </p:spPr>
            <p:txBody>
              <a:bodyPr/>
              <a:lstStyle/>
              <a:p>
                <a:endParaRPr lang="en-US"/>
              </a:p>
            </p:txBody>
          </p:sp>
          <p:sp>
            <p:nvSpPr>
              <p:cNvPr id="16521" name="Freeform 53"/>
              <p:cNvSpPr>
                <a:spLocks/>
              </p:cNvSpPr>
              <p:nvPr/>
            </p:nvSpPr>
            <p:spPr bwMode="auto">
              <a:xfrm>
                <a:off x="250" y="1533"/>
                <a:ext cx="50" cy="112"/>
              </a:xfrm>
              <a:custGeom>
                <a:avLst/>
                <a:gdLst>
                  <a:gd name="T0" fmla="*/ 50 w 50"/>
                  <a:gd name="T1" fmla="*/ 112 h 112"/>
                  <a:gd name="T2" fmla="*/ 50 w 50"/>
                  <a:gd name="T3" fmla="*/ 112 h 112"/>
                  <a:gd name="T4" fmla="*/ 0 w 50"/>
                  <a:gd name="T5" fmla="*/ 112 h 112"/>
                  <a:gd name="T6" fmla="*/ 0 w 50"/>
                  <a:gd name="T7" fmla="*/ 112 h 112"/>
                  <a:gd name="T8" fmla="*/ 4 w 50"/>
                  <a:gd name="T9" fmla="*/ 112 h 112"/>
                  <a:gd name="T10" fmla="*/ 11 w 50"/>
                  <a:gd name="T11" fmla="*/ 112 h 112"/>
                  <a:gd name="T12" fmla="*/ 15 w 50"/>
                  <a:gd name="T13" fmla="*/ 108 h 112"/>
                  <a:gd name="T14" fmla="*/ 15 w 50"/>
                  <a:gd name="T15" fmla="*/ 104 h 112"/>
                  <a:gd name="T16" fmla="*/ 19 w 50"/>
                  <a:gd name="T17" fmla="*/ 92 h 112"/>
                  <a:gd name="T18" fmla="*/ 19 w 50"/>
                  <a:gd name="T19" fmla="*/ 20 h 112"/>
                  <a:gd name="T20" fmla="*/ 15 w 50"/>
                  <a:gd name="T21" fmla="*/ 12 h 112"/>
                  <a:gd name="T22" fmla="*/ 15 w 50"/>
                  <a:gd name="T23" fmla="*/ 8 h 112"/>
                  <a:gd name="T24" fmla="*/ 15 w 50"/>
                  <a:gd name="T25" fmla="*/ 8 h 112"/>
                  <a:gd name="T26" fmla="*/ 11 w 50"/>
                  <a:gd name="T27" fmla="*/ 4 h 112"/>
                  <a:gd name="T28" fmla="*/ 7 w 50"/>
                  <a:gd name="T29" fmla="*/ 4 h 112"/>
                  <a:gd name="T30" fmla="*/ 4 w 50"/>
                  <a:gd name="T31" fmla="*/ 4 h 112"/>
                  <a:gd name="T32" fmla="*/ 0 w 50"/>
                  <a:gd name="T33" fmla="*/ 4 h 112"/>
                  <a:gd name="T34" fmla="*/ 0 w 50"/>
                  <a:gd name="T35" fmla="*/ 0 h 112"/>
                  <a:gd name="T36" fmla="*/ 50 w 50"/>
                  <a:gd name="T37" fmla="*/ 0 h 112"/>
                  <a:gd name="T38" fmla="*/ 50 w 50"/>
                  <a:gd name="T39" fmla="*/ 4 h 112"/>
                  <a:gd name="T40" fmla="*/ 46 w 50"/>
                  <a:gd name="T41" fmla="*/ 4 h 112"/>
                  <a:gd name="T42" fmla="*/ 38 w 50"/>
                  <a:gd name="T43" fmla="*/ 4 h 112"/>
                  <a:gd name="T44" fmla="*/ 34 w 50"/>
                  <a:gd name="T45" fmla="*/ 8 h 112"/>
                  <a:gd name="T46" fmla="*/ 34 w 50"/>
                  <a:gd name="T47" fmla="*/ 12 h 112"/>
                  <a:gd name="T48" fmla="*/ 34 w 50"/>
                  <a:gd name="T49" fmla="*/ 20 h 112"/>
                  <a:gd name="T50" fmla="*/ 34 w 50"/>
                  <a:gd name="T51" fmla="*/ 92 h 112"/>
                  <a:gd name="T52" fmla="*/ 34 w 50"/>
                  <a:gd name="T53" fmla="*/ 100 h 112"/>
                  <a:gd name="T54" fmla="*/ 34 w 50"/>
                  <a:gd name="T55" fmla="*/ 104 h 112"/>
                  <a:gd name="T56" fmla="*/ 34 w 50"/>
                  <a:gd name="T57" fmla="*/ 108 h 112"/>
                  <a:gd name="T58" fmla="*/ 38 w 50"/>
                  <a:gd name="T59" fmla="*/ 108 h 112"/>
                  <a:gd name="T60" fmla="*/ 42 w 50"/>
                  <a:gd name="T61" fmla="*/ 112 h 112"/>
                  <a:gd name="T62" fmla="*/ 46 w 50"/>
                  <a:gd name="T63" fmla="*/ 112 h 112"/>
                  <a:gd name="T64" fmla="*/ 50 w 50"/>
                  <a:gd name="T65" fmla="*/ 112 h 11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0"/>
                  <a:gd name="T100" fmla="*/ 0 h 112"/>
                  <a:gd name="T101" fmla="*/ 50 w 50"/>
                  <a:gd name="T102" fmla="*/ 112 h 11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0" h="112">
                    <a:moveTo>
                      <a:pt x="50" y="112"/>
                    </a:moveTo>
                    <a:lnTo>
                      <a:pt x="50" y="112"/>
                    </a:lnTo>
                    <a:lnTo>
                      <a:pt x="0" y="112"/>
                    </a:lnTo>
                    <a:lnTo>
                      <a:pt x="4" y="112"/>
                    </a:lnTo>
                    <a:lnTo>
                      <a:pt x="11" y="112"/>
                    </a:lnTo>
                    <a:lnTo>
                      <a:pt x="15" y="108"/>
                    </a:lnTo>
                    <a:lnTo>
                      <a:pt x="15" y="104"/>
                    </a:lnTo>
                    <a:lnTo>
                      <a:pt x="19" y="92"/>
                    </a:lnTo>
                    <a:lnTo>
                      <a:pt x="19" y="20"/>
                    </a:lnTo>
                    <a:lnTo>
                      <a:pt x="15" y="12"/>
                    </a:lnTo>
                    <a:lnTo>
                      <a:pt x="15" y="8"/>
                    </a:lnTo>
                    <a:lnTo>
                      <a:pt x="11" y="4"/>
                    </a:lnTo>
                    <a:lnTo>
                      <a:pt x="7" y="4"/>
                    </a:lnTo>
                    <a:lnTo>
                      <a:pt x="4" y="4"/>
                    </a:lnTo>
                    <a:lnTo>
                      <a:pt x="0" y="4"/>
                    </a:lnTo>
                    <a:lnTo>
                      <a:pt x="0" y="0"/>
                    </a:lnTo>
                    <a:lnTo>
                      <a:pt x="50" y="0"/>
                    </a:lnTo>
                    <a:lnTo>
                      <a:pt x="50" y="4"/>
                    </a:lnTo>
                    <a:lnTo>
                      <a:pt x="46" y="4"/>
                    </a:lnTo>
                    <a:lnTo>
                      <a:pt x="38" y="4"/>
                    </a:lnTo>
                    <a:lnTo>
                      <a:pt x="34" y="8"/>
                    </a:lnTo>
                    <a:lnTo>
                      <a:pt x="34" y="12"/>
                    </a:lnTo>
                    <a:lnTo>
                      <a:pt x="34" y="20"/>
                    </a:lnTo>
                    <a:lnTo>
                      <a:pt x="34" y="92"/>
                    </a:lnTo>
                    <a:lnTo>
                      <a:pt x="34" y="100"/>
                    </a:lnTo>
                    <a:lnTo>
                      <a:pt x="34" y="104"/>
                    </a:lnTo>
                    <a:lnTo>
                      <a:pt x="34" y="108"/>
                    </a:lnTo>
                    <a:lnTo>
                      <a:pt x="38" y="108"/>
                    </a:lnTo>
                    <a:lnTo>
                      <a:pt x="42" y="112"/>
                    </a:lnTo>
                    <a:lnTo>
                      <a:pt x="46" y="112"/>
                    </a:lnTo>
                    <a:lnTo>
                      <a:pt x="50" y="112"/>
                    </a:lnTo>
                    <a:close/>
                  </a:path>
                </a:pathLst>
              </a:custGeom>
              <a:solidFill>
                <a:srgbClr val="000000"/>
              </a:solidFill>
              <a:ln w="0">
                <a:solidFill>
                  <a:srgbClr val="000000"/>
                </a:solidFill>
                <a:round/>
                <a:headEnd/>
                <a:tailEnd/>
              </a:ln>
            </p:spPr>
            <p:txBody>
              <a:bodyPr/>
              <a:lstStyle/>
              <a:p>
                <a:endParaRPr lang="en-CA"/>
              </a:p>
            </p:txBody>
          </p:sp>
          <p:sp>
            <p:nvSpPr>
              <p:cNvPr id="16522" name="Rectangle 54"/>
              <p:cNvSpPr>
                <a:spLocks noChangeArrowheads="1"/>
              </p:cNvSpPr>
              <p:nvPr/>
            </p:nvSpPr>
            <p:spPr bwMode="auto">
              <a:xfrm>
                <a:off x="833" y="1507"/>
                <a:ext cx="8" cy="207"/>
              </a:xfrm>
              <a:prstGeom prst="rect">
                <a:avLst/>
              </a:prstGeom>
              <a:solidFill>
                <a:srgbClr val="000000"/>
              </a:solidFill>
              <a:ln w="0">
                <a:solidFill>
                  <a:srgbClr val="000000"/>
                </a:solidFill>
                <a:miter lim="800000"/>
                <a:headEnd/>
                <a:tailEnd/>
              </a:ln>
            </p:spPr>
            <p:txBody>
              <a:bodyPr/>
              <a:lstStyle/>
              <a:p>
                <a:endParaRPr lang="en-US"/>
              </a:p>
            </p:txBody>
          </p:sp>
          <p:sp>
            <p:nvSpPr>
              <p:cNvPr id="16523" name="Rectangle 55"/>
              <p:cNvSpPr>
                <a:spLocks noChangeArrowheads="1"/>
              </p:cNvSpPr>
              <p:nvPr/>
            </p:nvSpPr>
            <p:spPr bwMode="auto">
              <a:xfrm>
                <a:off x="864" y="1507"/>
                <a:ext cx="7" cy="207"/>
              </a:xfrm>
              <a:prstGeom prst="rect">
                <a:avLst/>
              </a:prstGeom>
              <a:solidFill>
                <a:srgbClr val="000000"/>
              </a:solidFill>
              <a:ln w="0">
                <a:solidFill>
                  <a:srgbClr val="000000"/>
                </a:solidFill>
                <a:miter lim="800000"/>
                <a:headEnd/>
                <a:tailEnd/>
              </a:ln>
            </p:spPr>
            <p:txBody>
              <a:bodyPr/>
              <a:lstStyle/>
              <a:p>
                <a:endParaRPr lang="en-US"/>
              </a:p>
            </p:txBody>
          </p:sp>
          <p:sp>
            <p:nvSpPr>
              <p:cNvPr id="16524" name="Freeform 56"/>
              <p:cNvSpPr>
                <a:spLocks/>
              </p:cNvSpPr>
              <p:nvPr/>
            </p:nvSpPr>
            <p:spPr bwMode="auto">
              <a:xfrm>
                <a:off x="1055" y="1629"/>
                <a:ext cx="20" cy="19"/>
              </a:xfrm>
              <a:custGeom>
                <a:avLst/>
                <a:gdLst>
                  <a:gd name="T0" fmla="*/ 8 w 20"/>
                  <a:gd name="T1" fmla="*/ 0 h 19"/>
                  <a:gd name="T2" fmla="*/ 12 w 20"/>
                  <a:gd name="T3" fmla="*/ 0 h 19"/>
                  <a:gd name="T4" fmla="*/ 16 w 20"/>
                  <a:gd name="T5" fmla="*/ 4 h 19"/>
                  <a:gd name="T6" fmla="*/ 20 w 20"/>
                  <a:gd name="T7" fmla="*/ 4 h 19"/>
                  <a:gd name="T8" fmla="*/ 20 w 20"/>
                  <a:gd name="T9" fmla="*/ 8 h 19"/>
                  <a:gd name="T10" fmla="*/ 20 w 20"/>
                  <a:gd name="T11" fmla="*/ 12 h 19"/>
                  <a:gd name="T12" fmla="*/ 16 w 20"/>
                  <a:gd name="T13" fmla="*/ 16 h 19"/>
                  <a:gd name="T14" fmla="*/ 12 w 20"/>
                  <a:gd name="T15" fmla="*/ 19 h 19"/>
                  <a:gd name="T16" fmla="*/ 8 w 20"/>
                  <a:gd name="T17" fmla="*/ 19 h 19"/>
                  <a:gd name="T18" fmla="*/ 4 w 20"/>
                  <a:gd name="T19" fmla="*/ 19 h 19"/>
                  <a:gd name="T20" fmla="*/ 4 w 20"/>
                  <a:gd name="T21" fmla="*/ 16 h 19"/>
                  <a:gd name="T22" fmla="*/ 0 w 20"/>
                  <a:gd name="T23" fmla="*/ 12 h 19"/>
                  <a:gd name="T24" fmla="*/ 0 w 20"/>
                  <a:gd name="T25" fmla="*/ 8 h 19"/>
                  <a:gd name="T26" fmla="*/ 0 w 20"/>
                  <a:gd name="T27" fmla="*/ 4 h 19"/>
                  <a:gd name="T28" fmla="*/ 4 w 20"/>
                  <a:gd name="T29" fmla="*/ 4 h 19"/>
                  <a:gd name="T30" fmla="*/ 4 w 20"/>
                  <a:gd name="T31" fmla="*/ 0 h 19"/>
                  <a:gd name="T32" fmla="*/ 8 w 20"/>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0"/>
                  <a:gd name="T52" fmla="*/ 0 h 19"/>
                  <a:gd name="T53" fmla="*/ 20 w 20"/>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0" h="19">
                    <a:moveTo>
                      <a:pt x="8" y="0"/>
                    </a:moveTo>
                    <a:lnTo>
                      <a:pt x="12" y="0"/>
                    </a:lnTo>
                    <a:lnTo>
                      <a:pt x="16" y="4"/>
                    </a:lnTo>
                    <a:lnTo>
                      <a:pt x="20" y="4"/>
                    </a:lnTo>
                    <a:lnTo>
                      <a:pt x="20" y="8"/>
                    </a:lnTo>
                    <a:lnTo>
                      <a:pt x="20" y="12"/>
                    </a:lnTo>
                    <a:lnTo>
                      <a:pt x="16" y="16"/>
                    </a:lnTo>
                    <a:lnTo>
                      <a:pt x="12" y="19"/>
                    </a:lnTo>
                    <a:lnTo>
                      <a:pt x="8" y="19"/>
                    </a:lnTo>
                    <a:lnTo>
                      <a:pt x="4" y="19"/>
                    </a:lnTo>
                    <a:lnTo>
                      <a:pt x="4" y="16"/>
                    </a:lnTo>
                    <a:lnTo>
                      <a:pt x="0" y="12"/>
                    </a:lnTo>
                    <a:lnTo>
                      <a:pt x="0" y="8"/>
                    </a:lnTo>
                    <a:lnTo>
                      <a:pt x="0" y="4"/>
                    </a:lnTo>
                    <a:lnTo>
                      <a:pt x="4" y="4"/>
                    </a:lnTo>
                    <a:lnTo>
                      <a:pt x="4" y="0"/>
                    </a:lnTo>
                    <a:lnTo>
                      <a:pt x="8" y="0"/>
                    </a:lnTo>
                    <a:close/>
                  </a:path>
                </a:pathLst>
              </a:custGeom>
              <a:solidFill>
                <a:srgbClr val="000000"/>
              </a:solidFill>
              <a:ln w="0">
                <a:solidFill>
                  <a:srgbClr val="000000"/>
                </a:solidFill>
                <a:round/>
                <a:headEnd/>
                <a:tailEnd/>
              </a:ln>
            </p:spPr>
            <p:txBody>
              <a:bodyPr/>
              <a:lstStyle/>
              <a:p>
                <a:endParaRPr lang="en-CA"/>
              </a:p>
            </p:txBody>
          </p:sp>
          <p:sp>
            <p:nvSpPr>
              <p:cNvPr id="16525" name="Freeform 57"/>
              <p:cNvSpPr>
                <a:spLocks noEditPoints="1"/>
              </p:cNvSpPr>
              <p:nvPr/>
            </p:nvSpPr>
            <p:spPr bwMode="auto">
              <a:xfrm>
                <a:off x="1090" y="1533"/>
                <a:ext cx="73" cy="115"/>
              </a:xfrm>
              <a:custGeom>
                <a:avLst/>
                <a:gdLst>
                  <a:gd name="T0" fmla="*/ 0 w 73"/>
                  <a:gd name="T1" fmla="*/ 58 h 115"/>
                  <a:gd name="T2" fmla="*/ 4 w 73"/>
                  <a:gd name="T3" fmla="*/ 39 h 115"/>
                  <a:gd name="T4" fmla="*/ 8 w 73"/>
                  <a:gd name="T5" fmla="*/ 23 h 115"/>
                  <a:gd name="T6" fmla="*/ 15 w 73"/>
                  <a:gd name="T7" fmla="*/ 12 h 115"/>
                  <a:gd name="T8" fmla="*/ 23 w 73"/>
                  <a:gd name="T9" fmla="*/ 4 h 115"/>
                  <a:gd name="T10" fmla="*/ 31 w 73"/>
                  <a:gd name="T11" fmla="*/ 0 h 115"/>
                  <a:gd name="T12" fmla="*/ 38 w 73"/>
                  <a:gd name="T13" fmla="*/ 0 h 115"/>
                  <a:gd name="T14" fmla="*/ 46 w 73"/>
                  <a:gd name="T15" fmla="*/ 0 h 115"/>
                  <a:gd name="T16" fmla="*/ 54 w 73"/>
                  <a:gd name="T17" fmla="*/ 4 h 115"/>
                  <a:gd name="T18" fmla="*/ 58 w 73"/>
                  <a:gd name="T19" fmla="*/ 12 h 115"/>
                  <a:gd name="T20" fmla="*/ 65 w 73"/>
                  <a:gd name="T21" fmla="*/ 23 h 115"/>
                  <a:gd name="T22" fmla="*/ 69 w 73"/>
                  <a:gd name="T23" fmla="*/ 39 h 115"/>
                  <a:gd name="T24" fmla="*/ 73 w 73"/>
                  <a:gd name="T25" fmla="*/ 58 h 115"/>
                  <a:gd name="T26" fmla="*/ 69 w 73"/>
                  <a:gd name="T27" fmla="*/ 73 h 115"/>
                  <a:gd name="T28" fmla="*/ 65 w 73"/>
                  <a:gd name="T29" fmla="*/ 89 h 115"/>
                  <a:gd name="T30" fmla="*/ 61 w 73"/>
                  <a:gd name="T31" fmla="*/ 100 h 115"/>
                  <a:gd name="T32" fmla="*/ 54 w 73"/>
                  <a:gd name="T33" fmla="*/ 108 h 115"/>
                  <a:gd name="T34" fmla="*/ 42 w 73"/>
                  <a:gd name="T35" fmla="*/ 112 h 115"/>
                  <a:gd name="T36" fmla="*/ 35 w 73"/>
                  <a:gd name="T37" fmla="*/ 115 h 115"/>
                  <a:gd name="T38" fmla="*/ 27 w 73"/>
                  <a:gd name="T39" fmla="*/ 112 h 115"/>
                  <a:gd name="T40" fmla="*/ 19 w 73"/>
                  <a:gd name="T41" fmla="*/ 108 h 115"/>
                  <a:gd name="T42" fmla="*/ 12 w 73"/>
                  <a:gd name="T43" fmla="*/ 96 h 115"/>
                  <a:gd name="T44" fmla="*/ 4 w 73"/>
                  <a:gd name="T45" fmla="*/ 77 h 115"/>
                  <a:gd name="T46" fmla="*/ 0 w 73"/>
                  <a:gd name="T47" fmla="*/ 58 h 115"/>
                  <a:gd name="T48" fmla="*/ 19 w 73"/>
                  <a:gd name="T49" fmla="*/ 62 h 115"/>
                  <a:gd name="T50" fmla="*/ 19 w 73"/>
                  <a:gd name="T51" fmla="*/ 81 h 115"/>
                  <a:gd name="T52" fmla="*/ 23 w 73"/>
                  <a:gd name="T53" fmla="*/ 96 h 115"/>
                  <a:gd name="T54" fmla="*/ 27 w 73"/>
                  <a:gd name="T55" fmla="*/ 104 h 115"/>
                  <a:gd name="T56" fmla="*/ 31 w 73"/>
                  <a:gd name="T57" fmla="*/ 108 h 115"/>
                  <a:gd name="T58" fmla="*/ 35 w 73"/>
                  <a:gd name="T59" fmla="*/ 108 h 115"/>
                  <a:gd name="T60" fmla="*/ 42 w 73"/>
                  <a:gd name="T61" fmla="*/ 108 h 115"/>
                  <a:gd name="T62" fmla="*/ 46 w 73"/>
                  <a:gd name="T63" fmla="*/ 104 h 115"/>
                  <a:gd name="T64" fmla="*/ 50 w 73"/>
                  <a:gd name="T65" fmla="*/ 100 h 115"/>
                  <a:gd name="T66" fmla="*/ 54 w 73"/>
                  <a:gd name="T67" fmla="*/ 92 h 115"/>
                  <a:gd name="T68" fmla="*/ 54 w 73"/>
                  <a:gd name="T69" fmla="*/ 77 h 115"/>
                  <a:gd name="T70" fmla="*/ 58 w 73"/>
                  <a:gd name="T71" fmla="*/ 54 h 115"/>
                  <a:gd name="T72" fmla="*/ 54 w 73"/>
                  <a:gd name="T73" fmla="*/ 35 h 115"/>
                  <a:gd name="T74" fmla="*/ 54 w 73"/>
                  <a:gd name="T75" fmla="*/ 20 h 115"/>
                  <a:gd name="T76" fmla="*/ 50 w 73"/>
                  <a:gd name="T77" fmla="*/ 12 h 115"/>
                  <a:gd name="T78" fmla="*/ 46 w 73"/>
                  <a:gd name="T79" fmla="*/ 8 h 115"/>
                  <a:gd name="T80" fmla="*/ 42 w 73"/>
                  <a:gd name="T81" fmla="*/ 4 h 115"/>
                  <a:gd name="T82" fmla="*/ 38 w 73"/>
                  <a:gd name="T83" fmla="*/ 4 h 115"/>
                  <a:gd name="T84" fmla="*/ 31 w 73"/>
                  <a:gd name="T85" fmla="*/ 4 h 115"/>
                  <a:gd name="T86" fmla="*/ 27 w 73"/>
                  <a:gd name="T87" fmla="*/ 8 h 115"/>
                  <a:gd name="T88" fmla="*/ 23 w 73"/>
                  <a:gd name="T89" fmla="*/ 20 h 115"/>
                  <a:gd name="T90" fmla="*/ 19 w 73"/>
                  <a:gd name="T91" fmla="*/ 31 h 115"/>
                  <a:gd name="T92" fmla="*/ 19 w 73"/>
                  <a:gd name="T93" fmla="*/ 46 h 115"/>
                  <a:gd name="T94" fmla="*/ 19 w 73"/>
                  <a:gd name="T95" fmla="*/ 62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39"/>
                    </a:lnTo>
                    <a:lnTo>
                      <a:pt x="8" y="23"/>
                    </a:lnTo>
                    <a:lnTo>
                      <a:pt x="15" y="12"/>
                    </a:lnTo>
                    <a:lnTo>
                      <a:pt x="23" y="4"/>
                    </a:lnTo>
                    <a:lnTo>
                      <a:pt x="31" y="0"/>
                    </a:lnTo>
                    <a:lnTo>
                      <a:pt x="38" y="0"/>
                    </a:lnTo>
                    <a:lnTo>
                      <a:pt x="46" y="0"/>
                    </a:lnTo>
                    <a:lnTo>
                      <a:pt x="54" y="4"/>
                    </a:lnTo>
                    <a:lnTo>
                      <a:pt x="58" y="12"/>
                    </a:lnTo>
                    <a:lnTo>
                      <a:pt x="65" y="23"/>
                    </a:lnTo>
                    <a:lnTo>
                      <a:pt x="69" y="39"/>
                    </a:lnTo>
                    <a:lnTo>
                      <a:pt x="73" y="58"/>
                    </a:lnTo>
                    <a:lnTo>
                      <a:pt x="69" y="73"/>
                    </a:lnTo>
                    <a:lnTo>
                      <a:pt x="65" y="89"/>
                    </a:lnTo>
                    <a:lnTo>
                      <a:pt x="61" y="100"/>
                    </a:lnTo>
                    <a:lnTo>
                      <a:pt x="54" y="108"/>
                    </a:lnTo>
                    <a:lnTo>
                      <a:pt x="42" y="112"/>
                    </a:lnTo>
                    <a:lnTo>
                      <a:pt x="35" y="115"/>
                    </a:lnTo>
                    <a:lnTo>
                      <a:pt x="27" y="112"/>
                    </a:lnTo>
                    <a:lnTo>
                      <a:pt x="19" y="108"/>
                    </a:lnTo>
                    <a:lnTo>
                      <a:pt x="12" y="96"/>
                    </a:lnTo>
                    <a:lnTo>
                      <a:pt x="4" y="77"/>
                    </a:lnTo>
                    <a:lnTo>
                      <a:pt x="0" y="58"/>
                    </a:lnTo>
                    <a:close/>
                    <a:moveTo>
                      <a:pt x="19" y="62"/>
                    </a:moveTo>
                    <a:lnTo>
                      <a:pt x="19" y="81"/>
                    </a:lnTo>
                    <a:lnTo>
                      <a:pt x="23" y="96"/>
                    </a:lnTo>
                    <a:lnTo>
                      <a:pt x="27" y="104"/>
                    </a:lnTo>
                    <a:lnTo>
                      <a:pt x="31" y="108"/>
                    </a:lnTo>
                    <a:lnTo>
                      <a:pt x="35" y="108"/>
                    </a:lnTo>
                    <a:lnTo>
                      <a:pt x="42" y="108"/>
                    </a:lnTo>
                    <a:lnTo>
                      <a:pt x="46" y="104"/>
                    </a:lnTo>
                    <a:lnTo>
                      <a:pt x="50" y="100"/>
                    </a:lnTo>
                    <a:lnTo>
                      <a:pt x="54" y="92"/>
                    </a:lnTo>
                    <a:lnTo>
                      <a:pt x="54" y="77"/>
                    </a:lnTo>
                    <a:lnTo>
                      <a:pt x="58" y="54"/>
                    </a:lnTo>
                    <a:lnTo>
                      <a:pt x="54" y="35"/>
                    </a:lnTo>
                    <a:lnTo>
                      <a:pt x="54" y="20"/>
                    </a:lnTo>
                    <a:lnTo>
                      <a:pt x="50" y="12"/>
                    </a:lnTo>
                    <a:lnTo>
                      <a:pt x="46" y="8"/>
                    </a:lnTo>
                    <a:lnTo>
                      <a:pt x="42" y="4"/>
                    </a:lnTo>
                    <a:lnTo>
                      <a:pt x="38" y="4"/>
                    </a:lnTo>
                    <a:lnTo>
                      <a:pt x="31" y="4"/>
                    </a:lnTo>
                    <a:lnTo>
                      <a:pt x="27" y="8"/>
                    </a:lnTo>
                    <a:lnTo>
                      <a:pt x="23" y="20"/>
                    </a:lnTo>
                    <a:lnTo>
                      <a:pt x="19" y="31"/>
                    </a:lnTo>
                    <a:lnTo>
                      <a:pt x="19" y="46"/>
                    </a:lnTo>
                    <a:lnTo>
                      <a:pt x="19" y="62"/>
                    </a:lnTo>
                    <a:close/>
                  </a:path>
                </a:pathLst>
              </a:custGeom>
              <a:solidFill>
                <a:srgbClr val="000000"/>
              </a:solidFill>
              <a:ln w="0">
                <a:solidFill>
                  <a:srgbClr val="000000"/>
                </a:solidFill>
                <a:round/>
                <a:headEnd/>
                <a:tailEnd/>
              </a:ln>
            </p:spPr>
            <p:txBody>
              <a:bodyPr/>
              <a:lstStyle/>
              <a:p>
                <a:endParaRPr lang="en-CA"/>
              </a:p>
            </p:txBody>
          </p:sp>
          <p:sp>
            <p:nvSpPr>
              <p:cNvPr id="16526" name="Freeform 58"/>
              <p:cNvSpPr>
                <a:spLocks noEditPoints="1"/>
              </p:cNvSpPr>
              <p:nvPr/>
            </p:nvSpPr>
            <p:spPr bwMode="auto">
              <a:xfrm>
                <a:off x="1174" y="1533"/>
                <a:ext cx="73" cy="115"/>
              </a:xfrm>
              <a:custGeom>
                <a:avLst/>
                <a:gdLst>
                  <a:gd name="T0" fmla="*/ 0 w 73"/>
                  <a:gd name="T1" fmla="*/ 58 h 115"/>
                  <a:gd name="T2" fmla="*/ 4 w 73"/>
                  <a:gd name="T3" fmla="*/ 39 h 115"/>
                  <a:gd name="T4" fmla="*/ 8 w 73"/>
                  <a:gd name="T5" fmla="*/ 23 h 115"/>
                  <a:gd name="T6" fmla="*/ 12 w 73"/>
                  <a:gd name="T7" fmla="*/ 12 h 115"/>
                  <a:gd name="T8" fmla="*/ 23 w 73"/>
                  <a:gd name="T9" fmla="*/ 4 h 115"/>
                  <a:gd name="T10" fmla="*/ 31 w 73"/>
                  <a:gd name="T11" fmla="*/ 0 h 115"/>
                  <a:gd name="T12" fmla="*/ 35 w 73"/>
                  <a:gd name="T13" fmla="*/ 0 h 115"/>
                  <a:gd name="T14" fmla="*/ 46 w 73"/>
                  <a:gd name="T15" fmla="*/ 0 h 115"/>
                  <a:gd name="T16" fmla="*/ 54 w 73"/>
                  <a:gd name="T17" fmla="*/ 4 h 115"/>
                  <a:gd name="T18" fmla="*/ 58 w 73"/>
                  <a:gd name="T19" fmla="*/ 12 h 115"/>
                  <a:gd name="T20" fmla="*/ 66 w 73"/>
                  <a:gd name="T21" fmla="*/ 23 h 115"/>
                  <a:gd name="T22" fmla="*/ 69 w 73"/>
                  <a:gd name="T23" fmla="*/ 39 h 115"/>
                  <a:gd name="T24" fmla="*/ 73 w 73"/>
                  <a:gd name="T25" fmla="*/ 58 h 115"/>
                  <a:gd name="T26" fmla="*/ 69 w 73"/>
                  <a:gd name="T27" fmla="*/ 73 h 115"/>
                  <a:gd name="T28" fmla="*/ 66 w 73"/>
                  <a:gd name="T29" fmla="*/ 89 h 115"/>
                  <a:gd name="T30" fmla="*/ 62 w 73"/>
                  <a:gd name="T31" fmla="*/ 100 h 115"/>
                  <a:gd name="T32" fmla="*/ 54 w 73"/>
                  <a:gd name="T33" fmla="*/ 108 h 115"/>
                  <a:gd name="T34" fmla="*/ 43 w 73"/>
                  <a:gd name="T35" fmla="*/ 112 h 115"/>
                  <a:gd name="T36" fmla="*/ 35 w 73"/>
                  <a:gd name="T37" fmla="*/ 115 h 115"/>
                  <a:gd name="T38" fmla="*/ 27 w 73"/>
                  <a:gd name="T39" fmla="*/ 112 h 115"/>
                  <a:gd name="T40" fmla="*/ 20 w 73"/>
                  <a:gd name="T41" fmla="*/ 108 h 115"/>
                  <a:gd name="T42" fmla="*/ 12 w 73"/>
                  <a:gd name="T43" fmla="*/ 96 h 115"/>
                  <a:gd name="T44" fmla="*/ 4 w 73"/>
                  <a:gd name="T45" fmla="*/ 77 h 115"/>
                  <a:gd name="T46" fmla="*/ 0 w 73"/>
                  <a:gd name="T47" fmla="*/ 58 h 115"/>
                  <a:gd name="T48" fmla="*/ 16 w 73"/>
                  <a:gd name="T49" fmla="*/ 62 h 115"/>
                  <a:gd name="T50" fmla="*/ 20 w 73"/>
                  <a:gd name="T51" fmla="*/ 81 h 115"/>
                  <a:gd name="T52" fmla="*/ 23 w 73"/>
                  <a:gd name="T53" fmla="*/ 96 h 115"/>
                  <a:gd name="T54" fmla="*/ 27 w 73"/>
                  <a:gd name="T55" fmla="*/ 104 h 115"/>
                  <a:gd name="T56" fmla="*/ 31 w 73"/>
                  <a:gd name="T57" fmla="*/ 108 h 115"/>
                  <a:gd name="T58" fmla="*/ 35 w 73"/>
                  <a:gd name="T59" fmla="*/ 108 h 115"/>
                  <a:gd name="T60" fmla="*/ 39 w 73"/>
                  <a:gd name="T61" fmla="*/ 108 h 115"/>
                  <a:gd name="T62" fmla="*/ 46 w 73"/>
                  <a:gd name="T63" fmla="*/ 104 h 115"/>
                  <a:gd name="T64" fmla="*/ 50 w 73"/>
                  <a:gd name="T65" fmla="*/ 100 h 115"/>
                  <a:gd name="T66" fmla="*/ 50 w 73"/>
                  <a:gd name="T67" fmla="*/ 92 h 115"/>
                  <a:gd name="T68" fmla="*/ 54 w 73"/>
                  <a:gd name="T69" fmla="*/ 77 h 115"/>
                  <a:gd name="T70" fmla="*/ 54 w 73"/>
                  <a:gd name="T71" fmla="*/ 54 h 115"/>
                  <a:gd name="T72" fmla="*/ 54 w 73"/>
                  <a:gd name="T73" fmla="*/ 35 h 115"/>
                  <a:gd name="T74" fmla="*/ 50 w 73"/>
                  <a:gd name="T75" fmla="*/ 20 h 115"/>
                  <a:gd name="T76" fmla="*/ 50 w 73"/>
                  <a:gd name="T77" fmla="*/ 12 h 115"/>
                  <a:gd name="T78" fmla="*/ 46 w 73"/>
                  <a:gd name="T79" fmla="*/ 8 h 115"/>
                  <a:gd name="T80" fmla="*/ 43 w 73"/>
                  <a:gd name="T81" fmla="*/ 4 h 115"/>
                  <a:gd name="T82" fmla="*/ 35 w 73"/>
                  <a:gd name="T83" fmla="*/ 4 h 115"/>
                  <a:gd name="T84" fmla="*/ 31 w 73"/>
                  <a:gd name="T85" fmla="*/ 4 h 115"/>
                  <a:gd name="T86" fmla="*/ 27 w 73"/>
                  <a:gd name="T87" fmla="*/ 8 h 115"/>
                  <a:gd name="T88" fmla="*/ 23 w 73"/>
                  <a:gd name="T89" fmla="*/ 20 h 115"/>
                  <a:gd name="T90" fmla="*/ 20 w 73"/>
                  <a:gd name="T91" fmla="*/ 31 h 115"/>
                  <a:gd name="T92" fmla="*/ 20 w 73"/>
                  <a:gd name="T93" fmla="*/ 46 h 115"/>
                  <a:gd name="T94" fmla="*/ 16 w 73"/>
                  <a:gd name="T95" fmla="*/ 62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39"/>
                    </a:lnTo>
                    <a:lnTo>
                      <a:pt x="8" y="23"/>
                    </a:lnTo>
                    <a:lnTo>
                      <a:pt x="12" y="12"/>
                    </a:lnTo>
                    <a:lnTo>
                      <a:pt x="23" y="4"/>
                    </a:lnTo>
                    <a:lnTo>
                      <a:pt x="31" y="0"/>
                    </a:lnTo>
                    <a:lnTo>
                      <a:pt x="35" y="0"/>
                    </a:lnTo>
                    <a:lnTo>
                      <a:pt x="46" y="0"/>
                    </a:lnTo>
                    <a:lnTo>
                      <a:pt x="54" y="4"/>
                    </a:lnTo>
                    <a:lnTo>
                      <a:pt x="58" y="12"/>
                    </a:lnTo>
                    <a:lnTo>
                      <a:pt x="66" y="23"/>
                    </a:lnTo>
                    <a:lnTo>
                      <a:pt x="69" y="39"/>
                    </a:lnTo>
                    <a:lnTo>
                      <a:pt x="73" y="58"/>
                    </a:lnTo>
                    <a:lnTo>
                      <a:pt x="69" y="73"/>
                    </a:lnTo>
                    <a:lnTo>
                      <a:pt x="66" y="89"/>
                    </a:lnTo>
                    <a:lnTo>
                      <a:pt x="62" y="100"/>
                    </a:lnTo>
                    <a:lnTo>
                      <a:pt x="54" y="108"/>
                    </a:lnTo>
                    <a:lnTo>
                      <a:pt x="43" y="112"/>
                    </a:lnTo>
                    <a:lnTo>
                      <a:pt x="35" y="115"/>
                    </a:lnTo>
                    <a:lnTo>
                      <a:pt x="27" y="112"/>
                    </a:lnTo>
                    <a:lnTo>
                      <a:pt x="20" y="108"/>
                    </a:lnTo>
                    <a:lnTo>
                      <a:pt x="12" y="96"/>
                    </a:lnTo>
                    <a:lnTo>
                      <a:pt x="4" y="77"/>
                    </a:lnTo>
                    <a:lnTo>
                      <a:pt x="0" y="58"/>
                    </a:lnTo>
                    <a:close/>
                    <a:moveTo>
                      <a:pt x="16" y="62"/>
                    </a:moveTo>
                    <a:lnTo>
                      <a:pt x="20" y="81"/>
                    </a:lnTo>
                    <a:lnTo>
                      <a:pt x="23" y="96"/>
                    </a:lnTo>
                    <a:lnTo>
                      <a:pt x="27" y="104"/>
                    </a:lnTo>
                    <a:lnTo>
                      <a:pt x="31" y="108"/>
                    </a:lnTo>
                    <a:lnTo>
                      <a:pt x="35" y="108"/>
                    </a:lnTo>
                    <a:lnTo>
                      <a:pt x="39" y="108"/>
                    </a:lnTo>
                    <a:lnTo>
                      <a:pt x="46" y="104"/>
                    </a:lnTo>
                    <a:lnTo>
                      <a:pt x="50" y="100"/>
                    </a:lnTo>
                    <a:lnTo>
                      <a:pt x="50" y="92"/>
                    </a:lnTo>
                    <a:lnTo>
                      <a:pt x="54" y="77"/>
                    </a:lnTo>
                    <a:lnTo>
                      <a:pt x="54" y="54"/>
                    </a:lnTo>
                    <a:lnTo>
                      <a:pt x="54" y="35"/>
                    </a:lnTo>
                    <a:lnTo>
                      <a:pt x="50" y="20"/>
                    </a:lnTo>
                    <a:lnTo>
                      <a:pt x="50" y="12"/>
                    </a:lnTo>
                    <a:lnTo>
                      <a:pt x="46" y="8"/>
                    </a:lnTo>
                    <a:lnTo>
                      <a:pt x="43" y="4"/>
                    </a:lnTo>
                    <a:lnTo>
                      <a:pt x="35" y="4"/>
                    </a:lnTo>
                    <a:lnTo>
                      <a:pt x="31" y="4"/>
                    </a:lnTo>
                    <a:lnTo>
                      <a:pt x="27" y="8"/>
                    </a:lnTo>
                    <a:lnTo>
                      <a:pt x="23" y="20"/>
                    </a:lnTo>
                    <a:lnTo>
                      <a:pt x="20" y="31"/>
                    </a:lnTo>
                    <a:lnTo>
                      <a:pt x="20" y="46"/>
                    </a:lnTo>
                    <a:lnTo>
                      <a:pt x="16" y="62"/>
                    </a:lnTo>
                    <a:close/>
                  </a:path>
                </a:pathLst>
              </a:custGeom>
              <a:solidFill>
                <a:srgbClr val="000000"/>
              </a:solidFill>
              <a:ln w="0">
                <a:solidFill>
                  <a:srgbClr val="000000"/>
                </a:solidFill>
                <a:round/>
                <a:headEnd/>
                <a:tailEnd/>
              </a:ln>
            </p:spPr>
            <p:txBody>
              <a:bodyPr/>
              <a:lstStyle/>
              <a:p>
                <a:endParaRPr lang="en-CA"/>
              </a:p>
            </p:txBody>
          </p:sp>
          <p:sp>
            <p:nvSpPr>
              <p:cNvPr id="16527" name="Freeform 59"/>
              <p:cNvSpPr>
                <a:spLocks/>
              </p:cNvSpPr>
              <p:nvPr/>
            </p:nvSpPr>
            <p:spPr bwMode="auto">
              <a:xfrm>
                <a:off x="1255" y="1533"/>
                <a:ext cx="73" cy="112"/>
              </a:xfrm>
              <a:custGeom>
                <a:avLst/>
                <a:gdLst>
                  <a:gd name="T0" fmla="*/ 73 w 73"/>
                  <a:gd name="T1" fmla="*/ 92 h 112"/>
                  <a:gd name="T2" fmla="*/ 65 w 73"/>
                  <a:gd name="T3" fmla="*/ 112 h 112"/>
                  <a:gd name="T4" fmla="*/ 0 w 73"/>
                  <a:gd name="T5" fmla="*/ 112 h 112"/>
                  <a:gd name="T6" fmla="*/ 0 w 73"/>
                  <a:gd name="T7" fmla="*/ 112 h 112"/>
                  <a:gd name="T8" fmla="*/ 19 w 73"/>
                  <a:gd name="T9" fmla="*/ 92 h 112"/>
                  <a:gd name="T10" fmla="*/ 31 w 73"/>
                  <a:gd name="T11" fmla="*/ 81 h 112"/>
                  <a:gd name="T12" fmla="*/ 42 w 73"/>
                  <a:gd name="T13" fmla="*/ 66 h 112"/>
                  <a:gd name="T14" fmla="*/ 50 w 73"/>
                  <a:gd name="T15" fmla="*/ 50 h 112"/>
                  <a:gd name="T16" fmla="*/ 54 w 73"/>
                  <a:gd name="T17" fmla="*/ 35 h 112"/>
                  <a:gd name="T18" fmla="*/ 54 w 73"/>
                  <a:gd name="T19" fmla="*/ 27 h 112"/>
                  <a:gd name="T20" fmla="*/ 46 w 73"/>
                  <a:gd name="T21" fmla="*/ 20 h 112"/>
                  <a:gd name="T22" fmla="*/ 38 w 73"/>
                  <a:gd name="T23" fmla="*/ 12 h 112"/>
                  <a:gd name="T24" fmla="*/ 31 w 73"/>
                  <a:gd name="T25" fmla="*/ 12 h 112"/>
                  <a:gd name="T26" fmla="*/ 23 w 73"/>
                  <a:gd name="T27" fmla="*/ 12 h 112"/>
                  <a:gd name="T28" fmla="*/ 15 w 73"/>
                  <a:gd name="T29" fmla="*/ 16 h 112"/>
                  <a:gd name="T30" fmla="*/ 11 w 73"/>
                  <a:gd name="T31" fmla="*/ 23 h 112"/>
                  <a:gd name="T32" fmla="*/ 8 w 73"/>
                  <a:gd name="T33" fmla="*/ 31 h 112"/>
                  <a:gd name="T34" fmla="*/ 4 w 73"/>
                  <a:gd name="T35" fmla="*/ 31 h 112"/>
                  <a:gd name="T36" fmla="*/ 8 w 73"/>
                  <a:gd name="T37" fmla="*/ 16 h 112"/>
                  <a:gd name="T38" fmla="*/ 15 w 73"/>
                  <a:gd name="T39" fmla="*/ 8 h 112"/>
                  <a:gd name="T40" fmla="*/ 23 w 73"/>
                  <a:gd name="T41" fmla="*/ 0 h 112"/>
                  <a:gd name="T42" fmla="*/ 35 w 73"/>
                  <a:gd name="T43" fmla="*/ 0 h 112"/>
                  <a:gd name="T44" fmla="*/ 50 w 73"/>
                  <a:gd name="T45" fmla="*/ 0 h 112"/>
                  <a:gd name="T46" fmla="*/ 58 w 73"/>
                  <a:gd name="T47" fmla="*/ 8 h 112"/>
                  <a:gd name="T48" fmla="*/ 65 w 73"/>
                  <a:gd name="T49" fmla="*/ 20 h 112"/>
                  <a:gd name="T50" fmla="*/ 69 w 73"/>
                  <a:gd name="T51" fmla="*/ 27 h 112"/>
                  <a:gd name="T52" fmla="*/ 65 w 73"/>
                  <a:gd name="T53" fmla="*/ 39 h 112"/>
                  <a:gd name="T54" fmla="*/ 65 w 73"/>
                  <a:gd name="T55" fmla="*/ 46 h 112"/>
                  <a:gd name="T56" fmla="*/ 54 w 73"/>
                  <a:gd name="T57" fmla="*/ 58 h 112"/>
                  <a:gd name="T58" fmla="*/ 42 w 73"/>
                  <a:gd name="T59" fmla="*/ 73 h 112"/>
                  <a:gd name="T60" fmla="*/ 31 w 73"/>
                  <a:gd name="T61" fmla="*/ 85 h 112"/>
                  <a:gd name="T62" fmla="*/ 23 w 73"/>
                  <a:gd name="T63" fmla="*/ 96 h 112"/>
                  <a:gd name="T64" fmla="*/ 15 w 73"/>
                  <a:gd name="T65" fmla="*/ 100 h 112"/>
                  <a:gd name="T66" fmla="*/ 46 w 73"/>
                  <a:gd name="T67" fmla="*/ 100 h 112"/>
                  <a:gd name="T68" fmla="*/ 54 w 73"/>
                  <a:gd name="T69" fmla="*/ 100 h 112"/>
                  <a:gd name="T70" fmla="*/ 58 w 73"/>
                  <a:gd name="T71" fmla="*/ 100 h 112"/>
                  <a:gd name="T72" fmla="*/ 61 w 73"/>
                  <a:gd name="T73" fmla="*/ 100 h 112"/>
                  <a:gd name="T74" fmla="*/ 65 w 73"/>
                  <a:gd name="T75" fmla="*/ 96 h 112"/>
                  <a:gd name="T76" fmla="*/ 69 w 73"/>
                  <a:gd name="T77" fmla="*/ 96 h 112"/>
                  <a:gd name="T78" fmla="*/ 73 w 73"/>
                  <a:gd name="T79" fmla="*/ 92 h 112"/>
                  <a:gd name="T80" fmla="*/ 73 w 73"/>
                  <a:gd name="T81" fmla="*/ 92 h 112"/>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2"/>
                  <a:gd name="T125" fmla="*/ 73 w 73"/>
                  <a:gd name="T126" fmla="*/ 112 h 112"/>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2">
                    <a:moveTo>
                      <a:pt x="73" y="92"/>
                    </a:moveTo>
                    <a:lnTo>
                      <a:pt x="65" y="112"/>
                    </a:lnTo>
                    <a:lnTo>
                      <a:pt x="0" y="112"/>
                    </a:lnTo>
                    <a:lnTo>
                      <a:pt x="19" y="92"/>
                    </a:lnTo>
                    <a:lnTo>
                      <a:pt x="31" y="81"/>
                    </a:lnTo>
                    <a:lnTo>
                      <a:pt x="42" y="66"/>
                    </a:lnTo>
                    <a:lnTo>
                      <a:pt x="50" y="50"/>
                    </a:lnTo>
                    <a:lnTo>
                      <a:pt x="54" y="35"/>
                    </a:lnTo>
                    <a:lnTo>
                      <a:pt x="54" y="27"/>
                    </a:lnTo>
                    <a:lnTo>
                      <a:pt x="46" y="20"/>
                    </a:lnTo>
                    <a:lnTo>
                      <a:pt x="38" y="12"/>
                    </a:lnTo>
                    <a:lnTo>
                      <a:pt x="31" y="12"/>
                    </a:lnTo>
                    <a:lnTo>
                      <a:pt x="23" y="12"/>
                    </a:lnTo>
                    <a:lnTo>
                      <a:pt x="15" y="16"/>
                    </a:lnTo>
                    <a:lnTo>
                      <a:pt x="11" y="23"/>
                    </a:lnTo>
                    <a:lnTo>
                      <a:pt x="8" y="31"/>
                    </a:lnTo>
                    <a:lnTo>
                      <a:pt x="4" y="31"/>
                    </a:lnTo>
                    <a:lnTo>
                      <a:pt x="8" y="16"/>
                    </a:lnTo>
                    <a:lnTo>
                      <a:pt x="15" y="8"/>
                    </a:lnTo>
                    <a:lnTo>
                      <a:pt x="23" y="0"/>
                    </a:lnTo>
                    <a:lnTo>
                      <a:pt x="35" y="0"/>
                    </a:lnTo>
                    <a:lnTo>
                      <a:pt x="50" y="0"/>
                    </a:lnTo>
                    <a:lnTo>
                      <a:pt x="58" y="8"/>
                    </a:lnTo>
                    <a:lnTo>
                      <a:pt x="65" y="20"/>
                    </a:lnTo>
                    <a:lnTo>
                      <a:pt x="69" y="27"/>
                    </a:lnTo>
                    <a:lnTo>
                      <a:pt x="65" y="39"/>
                    </a:lnTo>
                    <a:lnTo>
                      <a:pt x="65" y="46"/>
                    </a:lnTo>
                    <a:lnTo>
                      <a:pt x="54" y="58"/>
                    </a:lnTo>
                    <a:lnTo>
                      <a:pt x="42" y="73"/>
                    </a:lnTo>
                    <a:lnTo>
                      <a:pt x="31" y="85"/>
                    </a:lnTo>
                    <a:lnTo>
                      <a:pt x="23" y="96"/>
                    </a:lnTo>
                    <a:lnTo>
                      <a:pt x="15" y="100"/>
                    </a:lnTo>
                    <a:lnTo>
                      <a:pt x="46" y="100"/>
                    </a:lnTo>
                    <a:lnTo>
                      <a:pt x="54" y="100"/>
                    </a:lnTo>
                    <a:lnTo>
                      <a:pt x="58" y="100"/>
                    </a:lnTo>
                    <a:lnTo>
                      <a:pt x="61" y="100"/>
                    </a:lnTo>
                    <a:lnTo>
                      <a:pt x="65" y="96"/>
                    </a:lnTo>
                    <a:lnTo>
                      <a:pt x="69" y="96"/>
                    </a:lnTo>
                    <a:lnTo>
                      <a:pt x="73" y="92"/>
                    </a:lnTo>
                    <a:close/>
                  </a:path>
                </a:pathLst>
              </a:custGeom>
              <a:solidFill>
                <a:srgbClr val="000000"/>
              </a:solidFill>
              <a:ln w="0">
                <a:solidFill>
                  <a:srgbClr val="000000"/>
                </a:solidFill>
                <a:round/>
                <a:headEnd/>
                <a:tailEnd/>
              </a:ln>
            </p:spPr>
            <p:txBody>
              <a:bodyPr/>
              <a:lstStyle/>
              <a:p>
                <a:endParaRPr lang="en-CA"/>
              </a:p>
            </p:txBody>
          </p:sp>
          <p:sp>
            <p:nvSpPr>
              <p:cNvPr id="16528" name="Freeform 60"/>
              <p:cNvSpPr>
                <a:spLocks/>
              </p:cNvSpPr>
              <p:nvPr/>
            </p:nvSpPr>
            <p:spPr bwMode="auto">
              <a:xfrm>
                <a:off x="1343" y="1533"/>
                <a:ext cx="65" cy="115"/>
              </a:xfrm>
              <a:custGeom>
                <a:avLst/>
                <a:gdLst>
                  <a:gd name="T0" fmla="*/ 8 w 65"/>
                  <a:gd name="T1" fmla="*/ 12 h 115"/>
                  <a:gd name="T2" fmla="*/ 23 w 65"/>
                  <a:gd name="T3" fmla="*/ 0 h 115"/>
                  <a:gd name="T4" fmla="*/ 42 w 65"/>
                  <a:gd name="T5" fmla="*/ 0 h 115"/>
                  <a:gd name="T6" fmla="*/ 58 w 65"/>
                  <a:gd name="T7" fmla="*/ 16 h 115"/>
                  <a:gd name="T8" fmla="*/ 58 w 65"/>
                  <a:gd name="T9" fmla="*/ 31 h 115"/>
                  <a:gd name="T10" fmla="*/ 42 w 65"/>
                  <a:gd name="T11" fmla="*/ 46 h 115"/>
                  <a:gd name="T12" fmla="*/ 58 w 65"/>
                  <a:gd name="T13" fmla="*/ 58 h 115"/>
                  <a:gd name="T14" fmla="*/ 65 w 65"/>
                  <a:gd name="T15" fmla="*/ 77 h 115"/>
                  <a:gd name="T16" fmla="*/ 54 w 65"/>
                  <a:gd name="T17" fmla="*/ 100 h 115"/>
                  <a:gd name="T18" fmla="*/ 35 w 65"/>
                  <a:gd name="T19" fmla="*/ 112 h 115"/>
                  <a:gd name="T20" fmla="*/ 12 w 65"/>
                  <a:gd name="T21" fmla="*/ 115 h 115"/>
                  <a:gd name="T22" fmla="*/ 0 w 65"/>
                  <a:gd name="T23" fmla="*/ 108 h 115"/>
                  <a:gd name="T24" fmla="*/ 0 w 65"/>
                  <a:gd name="T25" fmla="*/ 104 h 115"/>
                  <a:gd name="T26" fmla="*/ 4 w 65"/>
                  <a:gd name="T27" fmla="*/ 100 h 115"/>
                  <a:gd name="T28" fmla="*/ 8 w 65"/>
                  <a:gd name="T29" fmla="*/ 100 h 115"/>
                  <a:gd name="T30" fmla="*/ 12 w 65"/>
                  <a:gd name="T31" fmla="*/ 104 h 115"/>
                  <a:gd name="T32" fmla="*/ 23 w 65"/>
                  <a:gd name="T33" fmla="*/ 108 h 115"/>
                  <a:gd name="T34" fmla="*/ 27 w 65"/>
                  <a:gd name="T35" fmla="*/ 108 h 115"/>
                  <a:gd name="T36" fmla="*/ 39 w 65"/>
                  <a:gd name="T37" fmla="*/ 108 h 115"/>
                  <a:gd name="T38" fmla="*/ 50 w 65"/>
                  <a:gd name="T39" fmla="*/ 92 h 115"/>
                  <a:gd name="T40" fmla="*/ 50 w 65"/>
                  <a:gd name="T41" fmla="*/ 81 h 115"/>
                  <a:gd name="T42" fmla="*/ 46 w 65"/>
                  <a:gd name="T43" fmla="*/ 69 h 115"/>
                  <a:gd name="T44" fmla="*/ 39 w 65"/>
                  <a:gd name="T45" fmla="*/ 62 h 115"/>
                  <a:gd name="T46" fmla="*/ 27 w 65"/>
                  <a:gd name="T47" fmla="*/ 58 h 115"/>
                  <a:gd name="T48" fmla="*/ 19 w 65"/>
                  <a:gd name="T49" fmla="*/ 58 h 115"/>
                  <a:gd name="T50" fmla="*/ 27 w 65"/>
                  <a:gd name="T51" fmla="*/ 54 h 115"/>
                  <a:gd name="T52" fmla="*/ 39 w 65"/>
                  <a:gd name="T53" fmla="*/ 46 h 115"/>
                  <a:gd name="T54" fmla="*/ 46 w 65"/>
                  <a:gd name="T55" fmla="*/ 35 h 115"/>
                  <a:gd name="T56" fmla="*/ 46 w 65"/>
                  <a:gd name="T57" fmla="*/ 20 h 115"/>
                  <a:gd name="T58" fmla="*/ 35 w 65"/>
                  <a:gd name="T59" fmla="*/ 12 h 115"/>
                  <a:gd name="T60" fmla="*/ 19 w 65"/>
                  <a:gd name="T61" fmla="*/ 12 h 115"/>
                  <a:gd name="T62" fmla="*/ 4 w 65"/>
                  <a:gd name="T63" fmla="*/ 23 h 11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5"/>
                  <a:gd name="T97" fmla="*/ 0 h 115"/>
                  <a:gd name="T98" fmla="*/ 65 w 65"/>
                  <a:gd name="T99" fmla="*/ 115 h 11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5" h="115">
                    <a:moveTo>
                      <a:pt x="4" y="23"/>
                    </a:moveTo>
                    <a:lnTo>
                      <a:pt x="8" y="12"/>
                    </a:lnTo>
                    <a:lnTo>
                      <a:pt x="16" y="4"/>
                    </a:lnTo>
                    <a:lnTo>
                      <a:pt x="23" y="0"/>
                    </a:lnTo>
                    <a:lnTo>
                      <a:pt x="31" y="0"/>
                    </a:lnTo>
                    <a:lnTo>
                      <a:pt x="42" y="0"/>
                    </a:lnTo>
                    <a:lnTo>
                      <a:pt x="54" y="8"/>
                    </a:lnTo>
                    <a:lnTo>
                      <a:pt x="58" y="16"/>
                    </a:lnTo>
                    <a:lnTo>
                      <a:pt x="58" y="23"/>
                    </a:lnTo>
                    <a:lnTo>
                      <a:pt x="58" y="31"/>
                    </a:lnTo>
                    <a:lnTo>
                      <a:pt x="50" y="39"/>
                    </a:lnTo>
                    <a:lnTo>
                      <a:pt x="42" y="46"/>
                    </a:lnTo>
                    <a:lnTo>
                      <a:pt x="50" y="50"/>
                    </a:lnTo>
                    <a:lnTo>
                      <a:pt x="58" y="58"/>
                    </a:lnTo>
                    <a:lnTo>
                      <a:pt x="62" y="66"/>
                    </a:lnTo>
                    <a:lnTo>
                      <a:pt x="65" y="77"/>
                    </a:lnTo>
                    <a:lnTo>
                      <a:pt x="62" y="89"/>
                    </a:lnTo>
                    <a:lnTo>
                      <a:pt x="54" y="100"/>
                    </a:lnTo>
                    <a:lnTo>
                      <a:pt x="46" y="108"/>
                    </a:lnTo>
                    <a:lnTo>
                      <a:pt x="35" y="112"/>
                    </a:lnTo>
                    <a:lnTo>
                      <a:pt x="19" y="115"/>
                    </a:lnTo>
                    <a:lnTo>
                      <a:pt x="12" y="115"/>
                    </a:lnTo>
                    <a:lnTo>
                      <a:pt x="4" y="112"/>
                    </a:lnTo>
                    <a:lnTo>
                      <a:pt x="0" y="108"/>
                    </a:lnTo>
                    <a:lnTo>
                      <a:pt x="0" y="104"/>
                    </a:lnTo>
                    <a:lnTo>
                      <a:pt x="4" y="104"/>
                    </a:lnTo>
                    <a:lnTo>
                      <a:pt x="4" y="100"/>
                    </a:lnTo>
                    <a:lnTo>
                      <a:pt x="8" y="100"/>
                    </a:lnTo>
                    <a:lnTo>
                      <a:pt x="12" y="100"/>
                    </a:lnTo>
                    <a:lnTo>
                      <a:pt x="12" y="104"/>
                    </a:lnTo>
                    <a:lnTo>
                      <a:pt x="19" y="104"/>
                    </a:lnTo>
                    <a:lnTo>
                      <a:pt x="23" y="108"/>
                    </a:lnTo>
                    <a:lnTo>
                      <a:pt x="27" y="108"/>
                    </a:lnTo>
                    <a:lnTo>
                      <a:pt x="31" y="108"/>
                    </a:lnTo>
                    <a:lnTo>
                      <a:pt x="39" y="108"/>
                    </a:lnTo>
                    <a:lnTo>
                      <a:pt x="46" y="100"/>
                    </a:lnTo>
                    <a:lnTo>
                      <a:pt x="50" y="92"/>
                    </a:lnTo>
                    <a:lnTo>
                      <a:pt x="50" y="85"/>
                    </a:lnTo>
                    <a:lnTo>
                      <a:pt x="50" y="81"/>
                    </a:lnTo>
                    <a:lnTo>
                      <a:pt x="50" y="73"/>
                    </a:lnTo>
                    <a:lnTo>
                      <a:pt x="46" y="69"/>
                    </a:lnTo>
                    <a:lnTo>
                      <a:pt x="42" y="66"/>
                    </a:lnTo>
                    <a:lnTo>
                      <a:pt x="39" y="62"/>
                    </a:lnTo>
                    <a:lnTo>
                      <a:pt x="35" y="62"/>
                    </a:lnTo>
                    <a:lnTo>
                      <a:pt x="27" y="58"/>
                    </a:lnTo>
                    <a:lnTo>
                      <a:pt x="23" y="58"/>
                    </a:lnTo>
                    <a:lnTo>
                      <a:pt x="19" y="58"/>
                    </a:lnTo>
                    <a:lnTo>
                      <a:pt x="19" y="54"/>
                    </a:lnTo>
                    <a:lnTo>
                      <a:pt x="27" y="54"/>
                    </a:lnTo>
                    <a:lnTo>
                      <a:pt x="35" y="50"/>
                    </a:lnTo>
                    <a:lnTo>
                      <a:pt x="39" y="46"/>
                    </a:lnTo>
                    <a:lnTo>
                      <a:pt x="42" y="43"/>
                    </a:lnTo>
                    <a:lnTo>
                      <a:pt x="46" y="35"/>
                    </a:lnTo>
                    <a:lnTo>
                      <a:pt x="46" y="27"/>
                    </a:lnTo>
                    <a:lnTo>
                      <a:pt x="46" y="20"/>
                    </a:lnTo>
                    <a:lnTo>
                      <a:pt x="42" y="16"/>
                    </a:lnTo>
                    <a:lnTo>
                      <a:pt x="35" y="12"/>
                    </a:lnTo>
                    <a:lnTo>
                      <a:pt x="27" y="8"/>
                    </a:lnTo>
                    <a:lnTo>
                      <a:pt x="19" y="12"/>
                    </a:lnTo>
                    <a:lnTo>
                      <a:pt x="12" y="16"/>
                    </a:lnTo>
                    <a:lnTo>
                      <a:pt x="4" y="23"/>
                    </a:lnTo>
                    <a:close/>
                  </a:path>
                </a:pathLst>
              </a:custGeom>
              <a:solidFill>
                <a:srgbClr val="000000"/>
              </a:solidFill>
              <a:ln w="0">
                <a:solidFill>
                  <a:srgbClr val="000000"/>
                </a:solidFill>
                <a:round/>
                <a:headEnd/>
                <a:tailEnd/>
              </a:ln>
            </p:spPr>
            <p:txBody>
              <a:bodyPr/>
              <a:lstStyle/>
              <a:p>
                <a:endParaRPr lang="en-CA"/>
              </a:p>
            </p:txBody>
          </p:sp>
          <p:sp>
            <p:nvSpPr>
              <p:cNvPr id="16529" name="Rectangle 61"/>
              <p:cNvSpPr>
                <a:spLocks noChangeArrowheads="1"/>
              </p:cNvSpPr>
              <p:nvPr/>
            </p:nvSpPr>
            <p:spPr bwMode="auto">
              <a:xfrm>
                <a:off x="1554" y="1507"/>
                <a:ext cx="8" cy="207"/>
              </a:xfrm>
              <a:prstGeom prst="rect">
                <a:avLst/>
              </a:prstGeom>
              <a:solidFill>
                <a:srgbClr val="000000"/>
              </a:solidFill>
              <a:ln w="0">
                <a:solidFill>
                  <a:srgbClr val="000000"/>
                </a:solidFill>
                <a:miter lim="800000"/>
                <a:headEnd/>
                <a:tailEnd/>
              </a:ln>
            </p:spPr>
            <p:txBody>
              <a:bodyPr/>
              <a:lstStyle/>
              <a:p>
                <a:endParaRPr lang="en-US"/>
              </a:p>
            </p:txBody>
          </p:sp>
          <p:sp>
            <p:nvSpPr>
              <p:cNvPr id="16530" name="Freeform 62"/>
              <p:cNvSpPr>
                <a:spLocks/>
              </p:cNvSpPr>
              <p:nvPr/>
            </p:nvSpPr>
            <p:spPr bwMode="auto">
              <a:xfrm>
                <a:off x="1746" y="1629"/>
                <a:ext cx="19" cy="19"/>
              </a:xfrm>
              <a:custGeom>
                <a:avLst/>
                <a:gdLst>
                  <a:gd name="T0" fmla="*/ 8 w 19"/>
                  <a:gd name="T1" fmla="*/ 0 h 19"/>
                  <a:gd name="T2" fmla="*/ 12 w 19"/>
                  <a:gd name="T3" fmla="*/ 0 h 19"/>
                  <a:gd name="T4" fmla="*/ 15 w 19"/>
                  <a:gd name="T5" fmla="*/ 4 h 19"/>
                  <a:gd name="T6" fmla="*/ 19 w 19"/>
                  <a:gd name="T7" fmla="*/ 4 h 19"/>
                  <a:gd name="T8" fmla="*/ 19 w 19"/>
                  <a:gd name="T9" fmla="*/ 8 h 19"/>
                  <a:gd name="T10" fmla="*/ 19 w 19"/>
                  <a:gd name="T11" fmla="*/ 12 h 19"/>
                  <a:gd name="T12" fmla="*/ 15 w 19"/>
                  <a:gd name="T13" fmla="*/ 16 h 19"/>
                  <a:gd name="T14" fmla="*/ 12 w 19"/>
                  <a:gd name="T15" fmla="*/ 19 h 19"/>
                  <a:gd name="T16" fmla="*/ 8 w 19"/>
                  <a:gd name="T17" fmla="*/ 19 h 19"/>
                  <a:gd name="T18" fmla="*/ 8 w 19"/>
                  <a:gd name="T19" fmla="*/ 19 h 19"/>
                  <a:gd name="T20" fmla="*/ 4 w 19"/>
                  <a:gd name="T21" fmla="*/ 16 h 19"/>
                  <a:gd name="T22" fmla="*/ 0 w 19"/>
                  <a:gd name="T23" fmla="*/ 12 h 19"/>
                  <a:gd name="T24" fmla="*/ 0 w 19"/>
                  <a:gd name="T25" fmla="*/ 8 h 19"/>
                  <a:gd name="T26" fmla="*/ 0 w 19"/>
                  <a:gd name="T27" fmla="*/ 4 h 19"/>
                  <a:gd name="T28" fmla="*/ 4 w 19"/>
                  <a:gd name="T29" fmla="*/ 4 h 19"/>
                  <a:gd name="T30" fmla="*/ 8 w 19"/>
                  <a:gd name="T31" fmla="*/ 0 h 19"/>
                  <a:gd name="T32" fmla="*/ 8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8" y="0"/>
                    </a:moveTo>
                    <a:lnTo>
                      <a:pt x="12" y="0"/>
                    </a:lnTo>
                    <a:lnTo>
                      <a:pt x="15" y="4"/>
                    </a:lnTo>
                    <a:lnTo>
                      <a:pt x="19" y="4"/>
                    </a:lnTo>
                    <a:lnTo>
                      <a:pt x="19" y="8"/>
                    </a:lnTo>
                    <a:lnTo>
                      <a:pt x="19" y="12"/>
                    </a:lnTo>
                    <a:lnTo>
                      <a:pt x="15" y="16"/>
                    </a:lnTo>
                    <a:lnTo>
                      <a:pt x="12" y="19"/>
                    </a:lnTo>
                    <a:lnTo>
                      <a:pt x="8" y="19"/>
                    </a:lnTo>
                    <a:lnTo>
                      <a:pt x="4" y="16"/>
                    </a:lnTo>
                    <a:lnTo>
                      <a:pt x="0" y="12"/>
                    </a:lnTo>
                    <a:lnTo>
                      <a:pt x="0" y="8"/>
                    </a:lnTo>
                    <a:lnTo>
                      <a:pt x="0" y="4"/>
                    </a:lnTo>
                    <a:lnTo>
                      <a:pt x="4" y="4"/>
                    </a:lnTo>
                    <a:lnTo>
                      <a:pt x="8" y="0"/>
                    </a:lnTo>
                    <a:close/>
                  </a:path>
                </a:pathLst>
              </a:custGeom>
              <a:solidFill>
                <a:srgbClr val="000000"/>
              </a:solidFill>
              <a:ln w="0">
                <a:solidFill>
                  <a:srgbClr val="000000"/>
                </a:solidFill>
                <a:round/>
                <a:headEnd/>
                <a:tailEnd/>
              </a:ln>
            </p:spPr>
            <p:txBody>
              <a:bodyPr/>
              <a:lstStyle/>
              <a:p>
                <a:endParaRPr lang="en-CA"/>
              </a:p>
            </p:txBody>
          </p:sp>
          <p:sp>
            <p:nvSpPr>
              <p:cNvPr id="16531" name="Freeform 63"/>
              <p:cNvSpPr>
                <a:spLocks/>
              </p:cNvSpPr>
              <p:nvPr/>
            </p:nvSpPr>
            <p:spPr bwMode="auto">
              <a:xfrm>
                <a:off x="1784" y="1533"/>
                <a:ext cx="62" cy="115"/>
              </a:xfrm>
              <a:custGeom>
                <a:avLst/>
                <a:gdLst>
                  <a:gd name="T0" fmla="*/ 4 w 62"/>
                  <a:gd name="T1" fmla="*/ 12 h 115"/>
                  <a:gd name="T2" fmla="*/ 20 w 62"/>
                  <a:gd name="T3" fmla="*/ 0 h 115"/>
                  <a:gd name="T4" fmla="*/ 43 w 62"/>
                  <a:gd name="T5" fmla="*/ 0 h 115"/>
                  <a:gd name="T6" fmla="*/ 54 w 62"/>
                  <a:gd name="T7" fmla="*/ 16 h 115"/>
                  <a:gd name="T8" fmla="*/ 54 w 62"/>
                  <a:gd name="T9" fmla="*/ 31 h 115"/>
                  <a:gd name="T10" fmla="*/ 39 w 62"/>
                  <a:gd name="T11" fmla="*/ 46 h 115"/>
                  <a:gd name="T12" fmla="*/ 58 w 62"/>
                  <a:gd name="T13" fmla="*/ 58 h 115"/>
                  <a:gd name="T14" fmla="*/ 62 w 62"/>
                  <a:gd name="T15" fmla="*/ 77 h 115"/>
                  <a:gd name="T16" fmla="*/ 54 w 62"/>
                  <a:gd name="T17" fmla="*/ 100 h 115"/>
                  <a:gd name="T18" fmla="*/ 31 w 62"/>
                  <a:gd name="T19" fmla="*/ 112 h 115"/>
                  <a:gd name="T20" fmla="*/ 8 w 62"/>
                  <a:gd name="T21" fmla="*/ 115 h 115"/>
                  <a:gd name="T22" fmla="*/ 0 w 62"/>
                  <a:gd name="T23" fmla="*/ 108 h 115"/>
                  <a:gd name="T24" fmla="*/ 0 w 62"/>
                  <a:gd name="T25" fmla="*/ 104 h 115"/>
                  <a:gd name="T26" fmla="*/ 4 w 62"/>
                  <a:gd name="T27" fmla="*/ 100 h 115"/>
                  <a:gd name="T28" fmla="*/ 8 w 62"/>
                  <a:gd name="T29" fmla="*/ 100 h 115"/>
                  <a:gd name="T30" fmla="*/ 12 w 62"/>
                  <a:gd name="T31" fmla="*/ 104 h 115"/>
                  <a:gd name="T32" fmla="*/ 20 w 62"/>
                  <a:gd name="T33" fmla="*/ 108 h 115"/>
                  <a:gd name="T34" fmla="*/ 27 w 62"/>
                  <a:gd name="T35" fmla="*/ 108 h 115"/>
                  <a:gd name="T36" fmla="*/ 35 w 62"/>
                  <a:gd name="T37" fmla="*/ 108 h 115"/>
                  <a:gd name="T38" fmla="*/ 47 w 62"/>
                  <a:gd name="T39" fmla="*/ 92 h 115"/>
                  <a:gd name="T40" fmla="*/ 50 w 62"/>
                  <a:gd name="T41" fmla="*/ 81 h 115"/>
                  <a:gd name="T42" fmla="*/ 43 w 62"/>
                  <a:gd name="T43" fmla="*/ 69 h 115"/>
                  <a:gd name="T44" fmla="*/ 39 w 62"/>
                  <a:gd name="T45" fmla="*/ 62 h 115"/>
                  <a:gd name="T46" fmla="*/ 27 w 62"/>
                  <a:gd name="T47" fmla="*/ 58 h 115"/>
                  <a:gd name="T48" fmla="*/ 20 w 62"/>
                  <a:gd name="T49" fmla="*/ 58 h 115"/>
                  <a:gd name="T50" fmla="*/ 23 w 62"/>
                  <a:gd name="T51" fmla="*/ 54 h 115"/>
                  <a:gd name="T52" fmla="*/ 39 w 62"/>
                  <a:gd name="T53" fmla="*/ 46 h 115"/>
                  <a:gd name="T54" fmla="*/ 43 w 62"/>
                  <a:gd name="T55" fmla="*/ 35 h 115"/>
                  <a:gd name="T56" fmla="*/ 43 w 62"/>
                  <a:gd name="T57" fmla="*/ 20 h 115"/>
                  <a:gd name="T58" fmla="*/ 31 w 62"/>
                  <a:gd name="T59" fmla="*/ 12 h 115"/>
                  <a:gd name="T60" fmla="*/ 16 w 62"/>
                  <a:gd name="T61" fmla="*/ 12 h 115"/>
                  <a:gd name="T62" fmla="*/ 4 w 62"/>
                  <a:gd name="T63" fmla="*/ 23 h 11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2"/>
                  <a:gd name="T97" fmla="*/ 0 h 115"/>
                  <a:gd name="T98" fmla="*/ 62 w 62"/>
                  <a:gd name="T99" fmla="*/ 115 h 11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2" h="115">
                    <a:moveTo>
                      <a:pt x="0" y="23"/>
                    </a:moveTo>
                    <a:lnTo>
                      <a:pt x="4" y="12"/>
                    </a:lnTo>
                    <a:lnTo>
                      <a:pt x="12" y="4"/>
                    </a:lnTo>
                    <a:lnTo>
                      <a:pt x="20" y="0"/>
                    </a:lnTo>
                    <a:lnTo>
                      <a:pt x="31" y="0"/>
                    </a:lnTo>
                    <a:lnTo>
                      <a:pt x="43" y="0"/>
                    </a:lnTo>
                    <a:lnTo>
                      <a:pt x="50" y="8"/>
                    </a:lnTo>
                    <a:lnTo>
                      <a:pt x="54" y="16"/>
                    </a:lnTo>
                    <a:lnTo>
                      <a:pt x="58" y="23"/>
                    </a:lnTo>
                    <a:lnTo>
                      <a:pt x="54" y="31"/>
                    </a:lnTo>
                    <a:lnTo>
                      <a:pt x="50" y="39"/>
                    </a:lnTo>
                    <a:lnTo>
                      <a:pt x="39" y="46"/>
                    </a:lnTo>
                    <a:lnTo>
                      <a:pt x="50" y="50"/>
                    </a:lnTo>
                    <a:lnTo>
                      <a:pt x="58" y="58"/>
                    </a:lnTo>
                    <a:lnTo>
                      <a:pt x="62" y="66"/>
                    </a:lnTo>
                    <a:lnTo>
                      <a:pt x="62" y="77"/>
                    </a:lnTo>
                    <a:lnTo>
                      <a:pt x="58" y="89"/>
                    </a:lnTo>
                    <a:lnTo>
                      <a:pt x="54" y="100"/>
                    </a:lnTo>
                    <a:lnTo>
                      <a:pt x="43" y="108"/>
                    </a:lnTo>
                    <a:lnTo>
                      <a:pt x="31" y="112"/>
                    </a:lnTo>
                    <a:lnTo>
                      <a:pt x="20" y="115"/>
                    </a:lnTo>
                    <a:lnTo>
                      <a:pt x="8" y="115"/>
                    </a:lnTo>
                    <a:lnTo>
                      <a:pt x="4" y="112"/>
                    </a:lnTo>
                    <a:lnTo>
                      <a:pt x="0" y="108"/>
                    </a:lnTo>
                    <a:lnTo>
                      <a:pt x="0" y="104"/>
                    </a:lnTo>
                    <a:lnTo>
                      <a:pt x="4" y="100"/>
                    </a:lnTo>
                    <a:lnTo>
                      <a:pt x="8" y="100"/>
                    </a:lnTo>
                    <a:lnTo>
                      <a:pt x="12" y="104"/>
                    </a:lnTo>
                    <a:lnTo>
                      <a:pt x="16" y="104"/>
                    </a:lnTo>
                    <a:lnTo>
                      <a:pt x="20" y="108"/>
                    </a:lnTo>
                    <a:lnTo>
                      <a:pt x="23" y="108"/>
                    </a:lnTo>
                    <a:lnTo>
                      <a:pt x="27" y="108"/>
                    </a:lnTo>
                    <a:lnTo>
                      <a:pt x="35" y="108"/>
                    </a:lnTo>
                    <a:lnTo>
                      <a:pt x="43" y="100"/>
                    </a:lnTo>
                    <a:lnTo>
                      <a:pt x="47" y="92"/>
                    </a:lnTo>
                    <a:lnTo>
                      <a:pt x="50" y="85"/>
                    </a:lnTo>
                    <a:lnTo>
                      <a:pt x="50" y="81"/>
                    </a:lnTo>
                    <a:lnTo>
                      <a:pt x="47" y="73"/>
                    </a:lnTo>
                    <a:lnTo>
                      <a:pt x="43" y="69"/>
                    </a:lnTo>
                    <a:lnTo>
                      <a:pt x="43" y="66"/>
                    </a:lnTo>
                    <a:lnTo>
                      <a:pt x="39" y="62"/>
                    </a:lnTo>
                    <a:lnTo>
                      <a:pt x="31" y="62"/>
                    </a:lnTo>
                    <a:lnTo>
                      <a:pt x="27" y="58"/>
                    </a:lnTo>
                    <a:lnTo>
                      <a:pt x="20" y="58"/>
                    </a:lnTo>
                    <a:lnTo>
                      <a:pt x="20" y="54"/>
                    </a:lnTo>
                    <a:lnTo>
                      <a:pt x="23" y="54"/>
                    </a:lnTo>
                    <a:lnTo>
                      <a:pt x="31" y="50"/>
                    </a:lnTo>
                    <a:lnTo>
                      <a:pt x="39" y="46"/>
                    </a:lnTo>
                    <a:lnTo>
                      <a:pt x="43" y="43"/>
                    </a:lnTo>
                    <a:lnTo>
                      <a:pt x="43" y="35"/>
                    </a:lnTo>
                    <a:lnTo>
                      <a:pt x="43" y="27"/>
                    </a:lnTo>
                    <a:lnTo>
                      <a:pt x="43" y="20"/>
                    </a:lnTo>
                    <a:lnTo>
                      <a:pt x="39" y="16"/>
                    </a:lnTo>
                    <a:lnTo>
                      <a:pt x="31" y="12"/>
                    </a:lnTo>
                    <a:lnTo>
                      <a:pt x="23" y="8"/>
                    </a:lnTo>
                    <a:lnTo>
                      <a:pt x="16" y="12"/>
                    </a:lnTo>
                    <a:lnTo>
                      <a:pt x="8" y="16"/>
                    </a:lnTo>
                    <a:lnTo>
                      <a:pt x="4" y="23"/>
                    </a:lnTo>
                    <a:lnTo>
                      <a:pt x="0" y="23"/>
                    </a:lnTo>
                    <a:close/>
                  </a:path>
                </a:pathLst>
              </a:custGeom>
              <a:solidFill>
                <a:srgbClr val="000000"/>
              </a:solidFill>
              <a:ln w="0">
                <a:solidFill>
                  <a:srgbClr val="000000"/>
                </a:solidFill>
                <a:round/>
                <a:headEnd/>
                <a:tailEnd/>
              </a:ln>
            </p:spPr>
            <p:txBody>
              <a:bodyPr/>
              <a:lstStyle/>
              <a:p>
                <a:endParaRPr lang="en-CA"/>
              </a:p>
            </p:txBody>
          </p:sp>
          <p:sp>
            <p:nvSpPr>
              <p:cNvPr id="16532" name="Freeform 64"/>
              <p:cNvSpPr>
                <a:spLocks/>
              </p:cNvSpPr>
              <p:nvPr/>
            </p:nvSpPr>
            <p:spPr bwMode="auto">
              <a:xfrm>
                <a:off x="1865" y="1533"/>
                <a:ext cx="73" cy="112"/>
              </a:xfrm>
              <a:custGeom>
                <a:avLst/>
                <a:gdLst>
                  <a:gd name="T0" fmla="*/ 73 w 73"/>
                  <a:gd name="T1" fmla="*/ 92 h 112"/>
                  <a:gd name="T2" fmla="*/ 65 w 73"/>
                  <a:gd name="T3" fmla="*/ 112 h 112"/>
                  <a:gd name="T4" fmla="*/ 0 w 73"/>
                  <a:gd name="T5" fmla="*/ 112 h 112"/>
                  <a:gd name="T6" fmla="*/ 0 w 73"/>
                  <a:gd name="T7" fmla="*/ 112 h 112"/>
                  <a:gd name="T8" fmla="*/ 15 w 73"/>
                  <a:gd name="T9" fmla="*/ 92 h 112"/>
                  <a:gd name="T10" fmla="*/ 31 w 73"/>
                  <a:gd name="T11" fmla="*/ 81 h 112"/>
                  <a:gd name="T12" fmla="*/ 38 w 73"/>
                  <a:gd name="T13" fmla="*/ 66 h 112"/>
                  <a:gd name="T14" fmla="*/ 46 w 73"/>
                  <a:gd name="T15" fmla="*/ 50 h 112"/>
                  <a:gd name="T16" fmla="*/ 50 w 73"/>
                  <a:gd name="T17" fmla="*/ 35 h 112"/>
                  <a:gd name="T18" fmla="*/ 50 w 73"/>
                  <a:gd name="T19" fmla="*/ 27 h 112"/>
                  <a:gd name="T20" fmla="*/ 42 w 73"/>
                  <a:gd name="T21" fmla="*/ 20 h 112"/>
                  <a:gd name="T22" fmla="*/ 38 w 73"/>
                  <a:gd name="T23" fmla="*/ 12 h 112"/>
                  <a:gd name="T24" fmla="*/ 27 w 73"/>
                  <a:gd name="T25" fmla="*/ 12 h 112"/>
                  <a:gd name="T26" fmla="*/ 19 w 73"/>
                  <a:gd name="T27" fmla="*/ 12 h 112"/>
                  <a:gd name="T28" fmla="*/ 12 w 73"/>
                  <a:gd name="T29" fmla="*/ 16 h 112"/>
                  <a:gd name="T30" fmla="*/ 8 w 73"/>
                  <a:gd name="T31" fmla="*/ 23 h 112"/>
                  <a:gd name="T32" fmla="*/ 4 w 73"/>
                  <a:gd name="T33" fmla="*/ 31 h 112"/>
                  <a:gd name="T34" fmla="*/ 0 w 73"/>
                  <a:gd name="T35" fmla="*/ 31 h 112"/>
                  <a:gd name="T36" fmla="*/ 4 w 73"/>
                  <a:gd name="T37" fmla="*/ 16 h 112"/>
                  <a:gd name="T38" fmla="*/ 12 w 73"/>
                  <a:gd name="T39" fmla="*/ 8 h 112"/>
                  <a:gd name="T40" fmla="*/ 19 w 73"/>
                  <a:gd name="T41" fmla="*/ 0 h 112"/>
                  <a:gd name="T42" fmla="*/ 31 w 73"/>
                  <a:gd name="T43" fmla="*/ 0 h 112"/>
                  <a:gd name="T44" fmla="*/ 46 w 73"/>
                  <a:gd name="T45" fmla="*/ 0 h 112"/>
                  <a:gd name="T46" fmla="*/ 54 w 73"/>
                  <a:gd name="T47" fmla="*/ 8 h 112"/>
                  <a:gd name="T48" fmla="*/ 61 w 73"/>
                  <a:gd name="T49" fmla="*/ 20 h 112"/>
                  <a:gd name="T50" fmla="*/ 65 w 73"/>
                  <a:gd name="T51" fmla="*/ 27 h 112"/>
                  <a:gd name="T52" fmla="*/ 65 w 73"/>
                  <a:gd name="T53" fmla="*/ 39 h 112"/>
                  <a:gd name="T54" fmla="*/ 61 w 73"/>
                  <a:gd name="T55" fmla="*/ 46 h 112"/>
                  <a:gd name="T56" fmla="*/ 54 w 73"/>
                  <a:gd name="T57" fmla="*/ 58 h 112"/>
                  <a:gd name="T58" fmla="*/ 42 w 73"/>
                  <a:gd name="T59" fmla="*/ 73 h 112"/>
                  <a:gd name="T60" fmla="*/ 27 w 73"/>
                  <a:gd name="T61" fmla="*/ 85 h 112"/>
                  <a:gd name="T62" fmla="*/ 19 w 73"/>
                  <a:gd name="T63" fmla="*/ 96 h 112"/>
                  <a:gd name="T64" fmla="*/ 15 w 73"/>
                  <a:gd name="T65" fmla="*/ 100 h 112"/>
                  <a:gd name="T66" fmla="*/ 42 w 73"/>
                  <a:gd name="T67" fmla="*/ 100 h 112"/>
                  <a:gd name="T68" fmla="*/ 50 w 73"/>
                  <a:gd name="T69" fmla="*/ 100 h 112"/>
                  <a:gd name="T70" fmla="*/ 58 w 73"/>
                  <a:gd name="T71" fmla="*/ 100 h 112"/>
                  <a:gd name="T72" fmla="*/ 61 w 73"/>
                  <a:gd name="T73" fmla="*/ 100 h 112"/>
                  <a:gd name="T74" fmla="*/ 61 w 73"/>
                  <a:gd name="T75" fmla="*/ 96 h 112"/>
                  <a:gd name="T76" fmla="*/ 65 w 73"/>
                  <a:gd name="T77" fmla="*/ 96 h 112"/>
                  <a:gd name="T78" fmla="*/ 69 w 73"/>
                  <a:gd name="T79" fmla="*/ 92 h 112"/>
                  <a:gd name="T80" fmla="*/ 73 w 73"/>
                  <a:gd name="T81" fmla="*/ 92 h 112"/>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2"/>
                  <a:gd name="T125" fmla="*/ 73 w 73"/>
                  <a:gd name="T126" fmla="*/ 112 h 112"/>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2">
                    <a:moveTo>
                      <a:pt x="73" y="92"/>
                    </a:moveTo>
                    <a:lnTo>
                      <a:pt x="65" y="112"/>
                    </a:lnTo>
                    <a:lnTo>
                      <a:pt x="0" y="112"/>
                    </a:lnTo>
                    <a:lnTo>
                      <a:pt x="15" y="92"/>
                    </a:lnTo>
                    <a:lnTo>
                      <a:pt x="31" y="81"/>
                    </a:lnTo>
                    <a:lnTo>
                      <a:pt x="38" y="66"/>
                    </a:lnTo>
                    <a:lnTo>
                      <a:pt x="46" y="50"/>
                    </a:lnTo>
                    <a:lnTo>
                      <a:pt x="50" y="35"/>
                    </a:lnTo>
                    <a:lnTo>
                      <a:pt x="50" y="27"/>
                    </a:lnTo>
                    <a:lnTo>
                      <a:pt x="42" y="20"/>
                    </a:lnTo>
                    <a:lnTo>
                      <a:pt x="38" y="12"/>
                    </a:lnTo>
                    <a:lnTo>
                      <a:pt x="27" y="12"/>
                    </a:lnTo>
                    <a:lnTo>
                      <a:pt x="19" y="12"/>
                    </a:lnTo>
                    <a:lnTo>
                      <a:pt x="12" y="16"/>
                    </a:lnTo>
                    <a:lnTo>
                      <a:pt x="8" y="23"/>
                    </a:lnTo>
                    <a:lnTo>
                      <a:pt x="4" y="31"/>
                    </a:lnTo>
                    <a:lnTo>
                      <a:pt x="0" y="31"/>
                    </a:lnTo>
                    <a:lnTo>
                      <a:pt x="4" y="16"/>
                    </a:lnTo>
                    <a:lnTo>
                      <a:pt x="12" y="8"/>
                    </a:lnTo>
                    <a:lnTo>
                      <a:pt x="19" y="0"/>
                    </a:lnTo>
                    <a:lnTo>
                      <a:pt x="31" y="0"/>
                    </a:lnTo>
                    <a:lnTo>
                      <a:pt x="46" y="0"/>
                    </a:lnTo>
                    <a:lnTo>
                      <a:pt x="54" y="8"/>
                    </a:lnTo>
                    <a:lnTo>
                      <a:pt x="61" y="20"/>
                    </a:lnTo>
                    <a:lnTo>
                      <a:pt x="65" y="27"/>
                    </a:lnTo>
                    <a:lnTo>
                      <a:pt x="65" y="39"/>
                    </a:lnTo>
                    <a:lnTo>
                      <a:pt x="61" y="46"/>
                    </a:lnTo>
                    <a:lnTo>
                      <a:pt x="54" y="58"/>
                    </a:lnTo>
                    <a:lnTo>
                      <a:pt x="42" y="73"/>
                    </a:lnTo>
                    <a:lnTo>
                      <a:pt x="27" y="85"/>
                    </a:lnTo>
                    <a:lnTo>
                      <a:pt x="19" y="96"/>
                    </a:lnTo>
                    <a:lnTo>
                      <a:pt x="15" y="100"/>
                    </a:lnTo>
                    <a:lnTo>
                      <a:pt x="42" y="100"/>
                    </a:lnTo>
                    <a:lnTo>
                      <a:pt x="50" y="100"/>
                    </a:lnTo>
                    <a:lnTo>
                      <a:pt x="58" y="100"/>
                    </a:lnTo>
                    <a:lnTo>
                      <a:pt x="61" y="100"/>
                    </a:lnTo>
                    <a:lnTo>
                      <a:pt x="61" y="96"/>
                    </a:lnTo>
                    <a:lnTo>
                      <a:pt x="65" y="96"/>
                    </a:lnTo>
                    <a:lnTo>
                      <a:pt x="69" y="92"/>
                    </a:lnTo>
                    <a:lnTo>
                      <a:pt x="73" y="92"/>
                    </a:lnTo>
                    <a:close/>
                  </a:path>
                </a:pathLst>
              </a:custGeom>
              <a:solidFill>
                <a:srgbClr val="000000"/>
              </a:solidFill>
              <a:ln w="0">
                <a:solidFill>
                  <a:srgbClr val="000000"/>
                </a:solidFill>
                <a:round/>
                <a:headEnd/>
                <a:tailEnd/>
              </a:ln>
            </p:spPr>
            <p:txBody>
              <a:bodyPr/>
              <a:lstStyle/>
              <a:p>
                <a:endParaRPr lang="en-CA"/>
              </a:p>
            </p:txBody>
          </p:sp>
          <p:sp>
            <p:nvSpPr>
              <p:cNvPr id="16533" name="Rectangle 65"/>
              <p:cNvSpPr>
                <a:spLocks noChangeArrowheads="1"/>
              </p:cNvSpPr>
              <p:nvPr/>
            </p:nvSpPr>
            <p:spPr bwMode="auto">
              <a:xfrm>
                <a:off x="2107" y="1507"/>
                <a:ext cx="7" cy="207"/>
              </a:xfrm>
              <a:prstGeom prst="rect">
                <a:avLst/>
              </a:prstGeom>
              <a:solidFill>
                <a:srgbClr val="000000"/>
              </a:solidFill>
              <a:ln w="0">
                <a:solidFill>
                  <a:srgbClr val="000000"/>
                </a:solidFill>
                <a:miter lim="800000"/>
                <a:headEnd/>
                <a:tailEnd/>
              </a:ln>
            </p:spPr>
            <p:txBody>
              <a:bodyPr/>
              <a:lstStyle/>
              <a:p>
                <a:endParaRPr lang="en-US"/>
              </a:p>
            </p:txBody>
          </p:sp>
          <p:sp>
            <p:nvSpPr>
              <p:cNvPr id="16534" name="Freeform 66"/>
              <p:cNvSpPr>
                <a:spLocks noEditPoints="1"/>
              </p:cNvSpPr>
              <p:nvPr/>
            </p:nvSpPr>
            <p:spPr bwMode="auto">
              <a:xfrm>
                <a:off x="2291" y="1533"/>
                <a:ext cx="69" cy="115"/>
              </a:xfrm>
              <a:custGeom>
                <a:avLst/>
                <a:gdLst>
                  <a:gd name="T0" fmla="*/ 0 w 69"/>
                  <a:gd name="T1" fmla="*/ 58 h 115"/>
                  <a:gd name="T2" fmla="*/ 4 w 69"/>
                  <a:gd name="T3" fmla="*/ 39 h 115"/>
                  <a:gd name="T4" fmla="*/ 8 w 69"/>
                  <a:gd name="T5" fmla="*/ 23 h 115"/>
                  <a:gd name="T6" fmla="*/ 11 w 69"/>
                  <a:gd name="T7" fmla="*/ 12 h 115"/>
                  <a:gd name="T8" fmla="*/ 19 w 69"/>
                  <a:gd name="T9" fmla="*/ 4 h 115"/>
                  <a:gd name="T10" fmla="*/ 27 w 69"/>
                  <a:gd name="T11" fmla="*/ 0 h 115"/>
                  <a:gd name="T12" fmla="*/ 34 w 69"/>
                  <a:gd name="T13" fmla="*/ 0 h 115"/>
                  <a:gd name="T14" fmla="*/ 42 w 69"/>
                  <a:gd name="T15" fmla="*/ 0 h 115"/>
                  <a:gd name="T16" fmla="*/ 50 w 69"/>
                  <a:gd name="T17" fmla="*/ 4 h 115"/>
                  <a:gd name="T18" fmla="*/ 57 w 69"/>
                  <a:gd name="T19" fmla="*/ 12 h 115"/>
                  <a:gd name="T20" fmla="*/ 65 w 69"/>
                  <a:gd name="T21" fmla="*/ 23 h 115"/>
                  <a:gd name="T22" fmla="*/ 69 w 69"/>
                  <a:gd name="T23" fmla="*/ 39 h 115"/>
                  <a:gd name="T24" fmla="*/ 69 w 69"/>
                  <a:gd name="T25" fmla="*/ 58 h 115"/>
                  <a:gd name="T26" fmla="*/ 69 w 69"/>
                  <a:gd name="T27" fmla="*/ 73 h 115"/>
                  <a:gd name="T28" fmla="*/ 65 w 69"/>
                  <a:gd name="T29" fmla="*/ 89 h 115"/>
                  <a:gd name="T30" fmla="*/ 57 w 69"/>
                  <a:gd name="T31" fmla="*/ 100 h 115"/>
                  <a:gd name="T32" fmla="*/ 50 w 69"/>
                  <a:gd name="T33" fmla="*/ 108 h 115"/>
                  <a:gd name="T34" fmla="*/ 42 w 69"/>
                  <a:gd name="T35" fmla="*/ 112 h 115"/>
                  <a:gd name="T36" fmla="*/ 34 w 69"/>
                  <a:gd name="T37" fmla="*/ 115 h 115"/>
                  <a:gd name="T38" fmla="*/ 27 w 69"/>
                  <a:gd name="T39" fmla="*/ 112 h 115"/>
                  <a:gd name="T40" fmla="*/ 15 w 69"/>
                  <a:gd name="T41" fmla="*/ 108 h 115"/>
                  <a:gd name="T42" fmla="*/ 8 w 69"/>
                  <a:gd name="T43" fmla="*/ 96 h 115"/>
                  <a:gd name="T44" fmla="*/ 4 w 69"/>
                  <a:gd name="T45" fmla="*/ 77 h 115"/>
                  <a:gd name="T46" fmla="*/ 0 w 69"/>
                  <a:gd name="T47" fmla="*/ 58 h 115"/>
                  <a:gd name="T48" fmla="*/ 15 w 69"/>
                  <a:gd name="T49" fmla="*/ 62 h 115"/>
                  <a:gd name="T50" fmla="*/ 19 w 69"/>
                  <a:gd name="T51" fmla="*/ 81 h 115"/>
                  <a:gd name="T52" fmla="*/ 23 w 69"/>
                  <a:gd name="T53" fmla="*/ 96 h 115"/>
                  <a:gd name="T54" fmla="*/ 27 w 69"/>
                  <a:gd name="T55" fmla="*/ 104 h 115"/>
                  <a:gd name="T56" fmla="*/ 31 w 69"/>
                  <a:gd name="T57" fmla="*/ 108 h 115"/>
                  <a:gd name="T58" fmla="*/ 34 w 69"/>
                  <a:gd name="T59" fmla="*/ 108 h 115"/>
                  <a:gd name="T60" fmla="*/ 38 w 69"/>
                  <a:gd name="T61" fmla="*/ 108 h 115"/>
                  <a:gd name="T62" fmla="*/ 46 w 69"/>
                  <a:gd name="T63" fmla="*/ 104 h 115"/>
                  <a:gd name="T64" fmla="*/ 50 w 69"/>
                  <a:gd name="T65" fmla="*/ 100 h 115"/>
                  <a:gd name="T66" fmla="*/ 50 w 69"/>
                  <a:gd name="T67" fmla="*/ 92 h 115"/>
                  <a:gd name="T68" fmla="*/ 54 w 69"/>
                  <a:gd name="T69" fmla="*/ 77 h 115"/>
                  <a:gd name="T70" fmla="*/ 54 w 69"/>
                  <a:gd name="T71" fmla="*/ 54 h 115"/>
                  <a:gd name="T72" fmla="*/ 54 w 69"/>
                  <a:gd name="T73" fmla="*/ 35 h 115"/>
                  <a:gd name="T74" fmla="*/ 50 w 69"/>
                  <a:gd name="T75" fmla="*/ 20 h 115"/>
                  <a:gd name="T76" fmla="*/ 46 w 69"/>
                  <a:gd name="T77" fmla="*/ 12 h 115"/>
                  <a:gd name="T78" fmla="*/ 42 w 69"/>
                  <a:gd name="T79" fmla="*/ 8 h 115"/>
                  <a:gd name="T80" fmla="*/ 38 w 69"/>
                  <a:gd name="T81" fmla="*/ 4 h 115"/>
                  <a:gd name="T82" fmla="*/ 34 w 69"/>
                  <a:gd name="T83" fmla="*/ 4 h 115"/>
                  <a:gd name="T84" fmla="*/ 31 w 69"/>
                  <a:gd name="T85" fmla="*/ 4 h 115"/>
                  <a:gd name="T86" fmla="*/ 27 w 69"/>
                  <a:gd name="T87" fmla="*/ 8 h 115"/>
                  <a:gd name="T88" fmla="*/ 23 w 69"/>
                  <a:gd name="T89" fmla="*/ 20 h 115"/>
                  <a:gd name="T90" fmla="*/ 19 w 69"/>
                  <a:gd name="T91" fmla="*/ 31 h 115"/>
                  <a:gd name="T92" fmla="*/ 15 w 69"/>
                  <a:gd name="T93" fmla="*/ 46 h 115"/>
                  <a:gd name="T94" fmla="*/ 15 w 69"/>
                  <a:gd name="T95" fmla="*/ 62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4" y="39"/>
                    </a:lnTo>
                    <a:lnTo>
                      <a:pt x="8" y="23"/>
                    </a:lnTo>
                    <a:lnTo>
                      <a:pt x="11" y="12"/>
                    </a:lnTo>
                    <a:lnTo>
                      <a:pt x="19" y="4"/>
                    </a:lnTo>
                    <a:lnTo>
                      <a:pt x="27" y="0"/>
                    </a:lnTo>
                    <a:lnTo>
                      <a:pt x="34" y="0"/>
                    </a:lnTo>
                    <a:lnTo>
                      <a:pt x="42" y="0"/>
                    </a:lnTo>
                    <a:lnTo>
                      <a:pt x="50" y="4"/>
                    </a:lnTo>
                    <a:lnTo>
                      <a:pt x="57" y="12"/>
                    </a:lnTo>
                    <a:lnTo>
                      <a:pt x="65" y="23"/>
                    </a:lnTo>
                    <a:lnTo>
                      <a:pt x="69" y="39"/>
                    </a:lnTo>
                    <a:lnTo>
                      <a:pt x="69" y="58"/>
                    </a:lnTo>
                    <a:lnTo>
                      <a:pt x="69" y="73"/>
                    </a:lnTo>
                    <a:lnTo>
                      <a:pt x="65" y="89"/>
                    </a:lnTo>
                    <a:lnTo>
                      <a:pt x="57" y="100"/>
                    </a:lnTo>
                    <a:lnTo>
                      <a:pt x="50" y="108"/>
                    </a:lnTo>
                    <a:lnTo>
                      <a:pt x="42" y="112"/>
                    </a:lnTo>
                    <a:lnTo>
                      <a:pt x="34" y="115"/>
                    </a:lnTo>
                    <a:lnTo>
                      <a:pt x="27" y="112"/>
                    </a:lnTo>
                    <a:lnTo>
                      <a:pt x="15" y="108"/>
                    </a:lnTo>
                    <a:lnTo>
                      <a:pt x="8" y="96"/>
                    </a:lnTo>
                    <a:lnTo>
                      <a:pt x="4" y="77"/>
                    </a:lnTo>
                    <a:lnTo>
                      <a:pt x="0" y="58"/>
                    </a:lnTo>
                    <a:close/>
                    <a:moveTo>
                      <a:pt x="15" y="62"/>
                    </a:moveTo>
                    <a:lnTo>
                      <a:pt x="19" y="81"/>
                    </a:lnTo>
                    <a:lnTo>
                      <a:pt x="23" y="96"/>
                    </a:lnTo>
                    <a:lnTo>
                      <a:pt x="27" y="104"/>
                    </a:lnTo>
                    <a:lnTo>
                      <a:pt x="31" y="108"/>
                    </a:lnTo>
                    <a:lnTo>
                      <a:pt x="34" y="108"/>
                    </a:lnTo>
                    <a:lnTo>
                      <a:pt x="38" y="108"/>
                    </a:lnTo>
                    <a:lnTo>
                      <a:pt x="46" y="104"/>
                    </a:lnTo>
                    <a:lnTo>
                      <a:pt x="50" y="100"/>
                    </a:lnTo>
                    <a:lnTo>
                      <a:pt x="50" y="92"/>
                    </a:lnTo>
                    <a:lnTo>
                      <a:pt x="54" y="77"/>
                    </a:lnTo>
                    <a:lnTo>
                      <a:pt x="54" y="54"/>
                    </a:lnTo>
                    <a:lnTo>
                      <a:pt x="54" y="35"/>
                    </a:lnTo>
                    <a:lnTo>
                      <a:pt x="50" y="20"/>
                    </a:lnTo>
                    <a:lnTo>
                      <a:pt x="46" y="12"/>
                    </a:lnTo>
                    <a:lnTo>
                      <a:pt x="42" y="8"/>
                    </a:lnTo>
                    <a:lnTo>
                      <a:pt x="38" y="4"/>
                    </a:lnTo>
                    <a:lnTo>
                      <a:pt x="34" y="4"/>
                    </a:lnTo>
                    <a:lnTo>
                      <a:pt x="31" y="4"/>
                    </a:lnTo>
                    <a:lnTo>
                      <a:pt x="27" y="8"/>
                    </a:lnTo>
                    <a:lnTo>
                      <a:pt x="23" y="20"/>
                    </a:lnTo>
                    <a:lnTo>
                      <a:pt x="19" y="31"/>
                    </a:lnTo>
                    <a:lnTo>
                      <a:pt x="15" y="46"/>
                    </a:lnTo>
                    <a:lnTo>
                      <a:pt x="15" y="62"/>
                    </a:lnTo>
                    <a:close/>
                  </a:path>
                </a:pathLst>
              </a:custGeom>
              <a:solidFill>
                <a:srgbClr val="000000"/>
              </a:solidFill>
              <a:ln w="0">
                <a:solidFill>
                  <a:srgbClr val="000000"/>
                </a:solidFill>
                <a:round/>
                <a:headEnd/>
                <a:tailEnd/>
              </a:ln>
            </p:spPr>
            <p:txBody>
              <a:bodyPr/>
              <a:lstStyle/>
              <a:p>
                <a:endParaRPr lang="en-CA"/>
              </a:p>
            </p:txBody>
          </p:sp>
          <p:sp>
            <p:nvSpPr>
              <p:cNvPr id="16535" name="Rectangle 67"/>
              <p:cNvSpPr>
                <a:spLocks noChangeArrowheads="1"/>
              </p:cNvSpPr>
              <p:nvPr/>
            </p:nvSpPr>
            <p:spPr bwMode="auto">
              <a:xfrm>
                <a:off x="2705" y="1507"/>
                <a:ext cx="8" cy="207"/>
              </a:xfrm>
              <a:prstGeom prst="rect">
                <a:avLst/>
              </a:prstGeom>
              <a:solidFill>
                <a:srgbClr val="000000"/>
              </a:solidFill>
              <a:ln w="0">
                <a:solidFill>
                  <a:srgbClr val="000000"/>
                </a:solidFill>
                <a:miter lim="800000"/>
                <a:headEnd/>
                <a:tailEnd/>
              </a:ln>
            </p:spPr>
            <p:txBody>
              <a:bodyPr/>
              <a:lstStyle/>
              <a:p>
                <a:endParaRPr lang="en-US"/>
              </a:p>
            </p:txBody>
          </p:sp>
          <p:sp>
            <p:nvSpPr>
              <p:cNvPr id="16536" name="Freeform 68"/>
              <p:cNvSpPr>
                <a:spLocks/>
              </p:cNvSpPr>
              <p:nvPr/>
            </p:nvSpPr>
            <p:spPr bwMode="auto">
              <a:xfrm>
                <a:off x="2901" y="1629"/>
                <a:ext cx="19" cy="19"/>
              </a:xfrm>
              <a:custGeom>
                <a:avLst/>
                <a:gdLst>
                  <a:gd name="T0" fmla="*/ 8 w 19"/>
                  <a:gd name="T1" fmla="*/ 0 h 19"/>
                  <a:gd name="T2" fmla="*/ 11 w 19"/>
                  <a:gd name="T3" fmla="*/ 0 h 19"/>
                  <a:gd name="T4" fmla="*/ 15 w 19"/>
                  <a:gd name="T5" fmla="*/ 4 h 19"/>
                  <a:gd name="T6" fmla="*/ 19 w 19"/>
                  <a:gd name="T7" fmla="*/ 4 h 19"/>
                  <a:gd name="T8" fmla="*/ 19 w 19"/>
                  <a:gd name="T9" fmla="*/ 8 h 19"/>
                  <a:gd name="T10" fmla="*/ 19 w 19"/>
                  <a:gd name="T11" fmla="*/ 12 h 19"/>
                  <a:gd name="T12" fmla="*/ 15 w 19"/>
                  <a:gd name="T13" fmla="*/ 16 h 19"/>
                  <a:gd name="T14" fmla="*/ 11 w 19"/>
                  <a:gd name="T15" fmla="*/ 19 h 19"/>
                  <a:gd name="T16" fmla="*/ 8 w 19"/>
                  <a:gd name="T17" fmla="*/ 19 h 19"/>
                  <a:gd name="T18" fmla="*/ 4 w 19"/>
                  <a:gd name="T19" fmla="*/ 19 h 19"/>
                  <a:gd name="T20" fmla="*/ 4 w 19"/>
                  <a:gd name="T21" fmla="*/ 16 h 19"/>
                  <a:gd name="T22" fmla="*/ 0 w 19"/>
                  <a:gd name="T23" fmla="*/ 12 h 19"/>
                  <a:gd name="T24" fmla="*/ 0 w 19"/>
                  <a:gd name="T25" fmla="*/ 8 h 19"/>
                  <a:gd name="T26" fmla="*/ 0 w 19"/>
                  <a:gd name="T27" fmla="*/ 4 h 19"/>
                  <a:gd name="T28" fmla="*/ 4 w 19"/>
                  <a:gd name="T29" fmla="*/ 4 h 19"/>
                  <a:gd name="T30" fmla="*/ 4 w 19"/>
                  <a:gd name="T31" fmla="*/ 0 h 19"/>
                  <a:gd name="T32" fmla="*/ 8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8" y="0"/>
                    </a:moveTo>
                    <a:lnTo>
                      <a:pt x="11" y="0"/>
                    </a:lnTo>
                    <a:lnTo>
                      <a:pt x="15" y="4"/>
                    </a:lnTo>
                    <a:lnTo>
                      <a:pt x="19" y="4"/>
                    </a:lnTo>
                    <a:lnTo>
                      <a:pt x="19" y="8"/>
                    </a:lnTo>
                    <a:lnTo>
                      <a:pt x="19" y="12"/>
                    </a:lnTo>
                    <a:lnTo>
                      <a:pt x="15" y="16"/>
                    </a:lnTo>
                    <a:lnTo>
                      <a:pt x="11" y="19"/>
                    </a:lnTo>
                    <a:lnTo>
                      <a:pt x="8" y="19"/>
                    </a:lnTo>
                    <a:lnTo>
                      <a:pt x="4" y="19"/>
                    </a:lnTo>
                    <a:lnTo>
                      <a:pt x="4" y="16"/>
                    </a:lnTo>
                    <a:lnTo>
                      <a:pt x="0" y="12"/>
                    </a:lnTo>
                    <a:lnTo>
                      <a:pt x="0" y="8"/>
                    </a:lnTo>
                    <a:lnTo>
                      <a:pt x="0" y="4"/>
                    </a:lnTo>
                    <a:lnTo>
                      <a:pt x="4" y="4"/>
                    </a:lnTo>
                    <a:lnTo>
                      <a:pt x="4" y="0"/>
                    </a:lnTo>
                    <a:lnTo>
                      <a:pt x="8" y="0"/>
                    </a:lnTo>
                    <a:close/>
                  </a:path>
                </a:pathLst>
              </a:custGeom>
              <a:solidFill>
                <a:srgbClr val="000000"/>
              </a:solidFill>
              <a:ln w="0">
                <a:solidFill>
                  <a:srgbClr val="000000"/>
                </a:solidFill>
                <a:round/>
                <a:headEnd/>
                <a:tailEnd/>
              </a:ln>
            </p:spPr>
            <p:txBody>
              <a:bodyPr/>
              <a:lstStyle/>
              <a:p>
                <a:endParaRPr lang="en-CA"/>
              </a:p>
            </p:txBody>
          </p:sp>
          <p:sp>
            <p:nvSpPr>
              <p:cNvPr id="16537" name="Freeform 69"/>
              <p:cNvSpPr>
                <a:spLocks noEditPoints="1"/>
              </p:cNvSpPr>
              <p:nvPr/>
            </p:nvSpPr>
            <p:spPr bwMode="auto">
              <a:xfrm>
                <a:off x="2936" y="1533"/>
                <a:ext cx="72" cy="115"/>
              </a:xfrm>
              <a:custGeom>
                <a:avLst/>
                <a:gdLst>
                  <a:gd name="T0" fmla="*/ 0 w 72"/>
                  <a:gd name="T1" fmla="*/ 58 h 115"/>
                  <a:gd name="T2" fmla="*/ 3 w 72"/>
                  <a:gd name="T3" fmla="*/ 39 h 115"/>
                  <a:gd name="T4" fmla="*/ 7 w 72"/>
                  <a:gd name="T5" fmla="*/ 23 h 115"/>
                  <a:gd name="T6" fmla="*/ 15 w 72"/>
                  <a:gd name="T7" fmla="*/ 12 h 115"/>
                  <a:gd name="T8" fmla="*/ 23 w 72"/>
                  <a:gd name="T9" fmla="*/ 4 h 115"/>
                  <a:gd name="T10" fmla="*/ 30 w 72"/>
                  <a:gd name="T11" fmla="*/ 0 h 115"/>
                  <a:gd name="T12" fmla="*/ 38 w 72"/>
                  <a:gd name="T13" fmla="*/ 0 h 115"/>
                  <a:gd name="T14" fmla="*/ 46 w 72"/>
                  <a:gd name="T15" fmla="*/ 0 h 115"/>
                  <a:gd name="T16" fmla="*/ 53 w 72"/>
                  <a:gd name="T17" fmla="*/ 4 h 115"/>
                  <a:gd name="T18" fmla="*/ 57 w 72"/>
                  <a:gd name="T19" fmla="*/ 12 h 115"/>
                  <a:gd name="T20" fmla="*/ 65 w 72"/>
                  <a:gd name="T21" fmla="*/ 23 h 115"/>
                  <a:gd name="T22" fmla="*/ 69 w 72"/>
                  <a:gd name="T23" fmla="*/ 39 h 115"/>
                  <a:gd name="T24" fmla="*/ 72 w 72"/>
                  <a:gd name="T25" fmla="*/ 58 h 115"/>
                  <a:gd name="T26" fmla="*/ 69 w 72"/>
                  <a:gd name="T27" fmla="*/ 73 h 115"/>
                  <a:gd name="T28" fmla="*/ 65 w 72"/>
                  <a:gd name="T29" fmla="*/ 89 h 115"/>
                  <a:gd name="T30" fmla="*/ 61 w 72"/>
                  <a:gd name="T31" fmla="*/ 100 h 115"/>
                  <a:gd name="T32" fmla="*/ 53 w 72"/>
                  <a:gd name="T33" fmla="*/ 108 h 115"/>
                  <a:gd name="T34" fmla="*/ 42 w 72"/>
                  <a:gd name="T35" fmla="*/ 112 h 115"/>
                  <a:gd name="T36" fmla="*/ 34 w 72"/>
                  <a:gd name="T37" fmla="*/ 115 h 115"/>
                  <a:gd name="T38" fmla="*/ 26 w 72"/>
                  <a:gd name="T39" fmla="*/ 112 h 115"/>
                  <a:gd name="T40" fmla="*/ 19 w 72"/>
                  <a:gd name="T41" fmla="*/ 108 h 115"/>
                  <a:gd name="T42" fmla="*/ 11 w 72"/>
                  <a:gd name="T43" fmla="*/ 96 h 115"/>
                  <a:gd name="T44" fmla="*/ 3 w 72"/>
                  <a:gd name="T45" fmla="*/ 77 h 115"/>
                  <a:gd name="T46" fmla="*/ 0 w 72"/>
                  <a:gd name="T47" fmla="*/ 58 h 115"/>
                  <a:gd name="T48" fmla="*/ 15 w 72"/>
                  <a:gd name="T49" fmla="*/ 62 h 115"/>
                  <a:gd name="T50" fmla="*/ 19 w 72"/>
                  <a:gd name="T51" fmla="*/ 81 h 115"/>
                  <a:gd name="T52" fmla="*/ 23 w 72"/>
                  <a:gd name="T53" fmla="*/ 96 h 115"/>
                  <a:gd name="T54" fmla="*/ 26 w 72"/>
                  <a:gd name="T55" fmla="*/ 104 h 115"/>
                  <a:gd name="T56" fmla="*/ 30 w 72"/>
                  <a:gd name="T57" fmla="*/ 108 h 115"/>
                  <a:gd name="T58" fmla="*/ 34 w 72"/>
                  <a:gd name="T59" fmla="*/ 108 h 115"/>
                  <a:gd name="T60" fmla="*/ 42 w 72"/>
                  <a:gd name="T61" fmla="*/ 108 h 115"/>
                  <a:gd name="T62" fmla="*/ 46 w 72"/>
                  <a:gd name="T63" fmla="*/ 104 h 115"/>
                  <a:gd name="T64" fmla="*/ 49 w 72"/>
                  <a:gd name="T65" fmla="*/ 100 h 115"/>
                  <a:gd name="T66" fmla="*/ 53 w 72"/>
                  <a:gd name="T67" fmla="*/ 92 h 115"/>
                  <a:gd name="T68" fmla="*/ 53 w 72"/>
                  <a:gd name="T69" fmla="*/ 77 h 115"/>
                  <a:gd name="T70" fmla="*/ 57 w 72"/>
                  <a:gd name="T71" fmla="*/ 54 h 115"/>
                  <a:gd name="T72" fmla="*/ 53 w 72"/>
                  <a:gd name="T73" fmla="*/ 35 h 115"/>
                  <a:gd name="T74" fmla="*/ 53 w 72"/>
                  <a:gd name="T75" fmla="*/ 20 h 115"/>
                  <a:gd name="T76" fmla="*/ 49 w 72"/>
                  <a:gd name="T77" fmla="*/ 12 h 115"/>
                  <a:gd name="T78" fmla="*/ 46 w 72"/>
                  <a:gd name="T79" fmla="*/ 8 h 115"/>
                  <a:gd name="T80" fmla="*/ 42 w 72"/>
                  <a:gd name="T81" fmla="*/ 4 h 115"/>
                  <a:gd name="T82" fmla="*/ 38 w 72"/>
                  <a:gd name="T83" fmla="*/ 4 h 115"/>
                  <a:gd name="T84" fmla="*/ 30 w 72"/>
                  <a:gd name="T85" fmla="*/ 4 h 115"/>
                  <a:gd name="T86" fmla="*/ 26 w 72"/>
                  <a:gd name="T87" fmla="*/ 8 h 115"/>
                  <a:gd name="T88" fmla="*/ 23 w 72"/>
                  <a:gd name="T89" fmla="*/ 20 h 115"/>
                  <a:gd name="T90" fmla="*/ 19 w 72"/>
                  <a:gd name="T91" fmla="*/ 31 h 115"/>
                  <a:gd name="T92" fmla="*/ 19 w 72"/>
                  <a:gd name="T93" fmla="*/ 46 h 115"/>
                  <a:gd name="T94" fmla="*/ 15 w 72"/>
                  <a:gd name="T95" fmla="*/ 62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2"/>
                  <a:gd name="T145" fmla="*/ 0 h 115"/>
                  <a:gd name="T146" fmla="*/ 72 w 72"/>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2" h="115">
                    <a:moveTo>
                      <a:pt x="0" y="58"/>
                    </a:moveTo>
                    <a:lnTo>
                      <a:pt x="3" y="39"/>
                    </a:lnTo>
                    <a:lnTo>
                      <a:pt x="7" y="23"/>
                    </a:lnTo>
                    <a:lnTo>
                      <a:pt x="15" y="12"/>
                    </a:lnTo>
                    <a:lnTo>
                      <a:pt x="23" y="4"/>
                    </a:lnTo>
                    <a:lnTo>
                      <a:pt x="30" y="0"/>
                    </a:lnTo>
                    <a:lnTo>
                      <a:pt x="38" y="0"/>
                    </a:lnTo>
                    <a:lnTo>
                      <a:pt x="46" y="0"/>
                    </a:lnTo>
                    <a:lnTo>
                      <a:pt x="53" y="4"/>
                    </a:lnTo>
                    <a:lnTo>
                      <a:pt x="57" y="12"/>
                    </a:lnTo>
                    <a:lnTo>
                      <a:pt x="65" y="23"/>
                    </a:lnTo>
                    <a:lnTo>
                      <a:pt x="69" y="39"/>
                    </a:lnTo>
                    <a:lnTo>
                      <a:pt x="72" y="58"/>
                    </a:lnTo>
                    <a:lnTo>
                      <a:pt x="69" y="73"/>
                    </a:lnTo>
                    <a:lnTo>
                      <a:pt x="65" y="89"/>
                    </a:lnTo>
                    <a:lnTo>
                      <a:pt x="61" y="100"/>
                    </a:lnTo>
                    <a:lnTo>
                      <a:pt x="53" y="108"/>
                    </a:lnTo>
                    <a:lnTo>
                      <a:pt x="42" y="112"/>
                    </a:lnTo>
                    <a:lnTo>
                      <a:pt x="34" y="115"/>
                    </a:lnTo>
                    <a:lnTo>
                      <a:pt x="26" y="112"/>
                    </a:lnTo>
                    <a:lnTo>
                      <a:pt x="19" y="108"/>
                    </a:lnTo>
                    <a:lnTo>
                      <a:pt x="11" y="96"/>
                    </a:lnTo>
                    <a:lnTo>
                      <a:pt x="3" y="77"/>
                    </a:lnTo>
                    <a:lnTo>
                      <a:pt x="0" y="58"/>
                    </a:lnTo>
                    <a:close/>
                    <a:moveTo>
                      <a:pt x="15" y="62"/>
                    </a:moveTo>
                    <a:lnTo>
                      <a:pt x="19" y="81"/>
                    </a:lnTo>
                    <a:lnTo>
                      <a:pt x="23" y="96"/>
                    </a:lnTo>
                    <a:lnTo>
                      <a:pt x="26" y="104"/>
                    </a:lnTo>
                    <a:lnTo>
                      <a:pt x="30" y="108"/>
                    </a:lnTo>
                    <a:lnTo>
                      <a:pt x="34" y="108"/>
                    </a:lnTo>
                    <a:lnTo>
                      <a:pt x="42" y="108"/>
                    </a:lnTo>
                    <a:lnTo>
                      <a:pt x="46" y="104"/>
                    </a:lnTo>
                    <a:lnTo>
                      <a:pt x="49" y="100"/>
                    </a:lnTo>
                    <a:lnTo>
                      <a:pt x="53" y="92"/>
                    </a:lnTo>
                    <a:lnTo>
                      <a:pt x="53" y="77"/>
                    </a:lnTo>
                    <a:lnTo>
                      <a:pt x="57" y="54"/>
                    </a:lnTo>
                    <a:lnTo>
                      <a:pt x="53" y="35"/>
                    </a:lnTo>
                    <a:lnTo>
                      <a:pt x="53" y="20"/>
                    </a:lnTo>
                    <a:lnTo>
                      <a:pt x="49" y="12"/>
                    </a:lnTo>
                    <a:lnTo>
                      <a:pt x="46" y="8"/>
                    </a:lnTo>
                    <a:lnTo>
                      <a:pt x="42" y="4"/>
                    </a:lnTo>
                    <a:lnTo>
                      <a:pt x="38" y="4"/>
                    </a:lnTo>
                    <a:lnTo>
                      <a:pt x="30" y="4"/>
                    </a:lnTo>
                    <a:lnTo>
                      <a:pt x="26" y="8"/>
                    </a:lnTo>
                    <a:lnTo>
                      <a:pt x="23" y="20"/>
                    </a:lnTo>
                    <a:lnTo>
                      <a:pt x="19" y="31"/>
                    </a:lnTo>
                    <a:lnTo>
                      <a:pt x="19" y="46"/>
                    </a:lnTo>
                    <a:lnTo>
                      <a:pt x="15" y="62"/>
                    </a:lnTo>
                    <a:close/>
                  </a:path>
                </a:pathLst>
              </a:custGeom>
              <a:solidFill>
                <a:srgbClr val="000000"/>
              </a:solidFill>
              <a:ln w="0">
                <a:solidFill>
                  <a:srgbClr val="000000"/>
                </a:solidFill>
                <a:round/>
                <a:headEnd/>
                <a:tailEnd/>
              </a:ln>
            </p:spPr>
            <p:txBody>
              <a:bodyPr/>
              <a:lstStyle/>
              <a:p>
                <a:endParaRPr lang="en-CA"/>
              </a:p>
            </p:txBody>
          </p:sp>
          <p:sp>
            <p:nvSpPr>
              <p:cNvPr id="16538" name="Freeform 70"/>
              <p:cNvSpPr>
                <a:spLocks noEditPoints="1"/>
              </p:cNvSpPr>
              <p:nvPr/>
            </p:nvSpPr>
            <p:spPr bwMode="auto">
              <a:xfrm>
                <a:off x="3020" y="1533"/>
                <a:ext cx="73" cy="115"/>
              </a:xfrm>
              <a:custGeom>
                <a:avLst/>
                <a:gdLst>
                  <a:gd name="T0" fmla="*/ 0 w 73"/>
                  <a:gd name="T1" fmla="*/ 58 h 115"/>
                  <a:gd name="T2" fmla="*/ 4 w 73"/>
                  <a:gd name="T3" fmla="*/ 39 h 115"/>
                  <a:gd name="T4" fmla="*/ 8 w 73"/>
                  <a:gd name="T5" fmla="*/ 23 h 115"/>
                  <a:gd name="T6" fmla="*/ 11 w 73"/>
                  <a:gd name="T7" fmla="*/ 12 h 115"/>
                  <a:gd name="T8" fmla="*/ 23 w 73"/>
                  <a:gd name="T9" fmla="*/ 4 h 115"/>
                  <a:gd name="T10" fmla="*/ 27 w 73"/>
                  <a:gd name="T11" fmla="*/ 0 h 115"/>
                  <a:gd name="T12" fmla="*/ 34 w 73"/>
                  <a:gd name="T13" fmla="*/ 0 h 115"/>
                  <a:gd name="T14" fmla="*/ 46 w 73"/>
                  <a:gd name="T15" fmla="*/ 0 h 115"/>
                  <a:gd name="T16" fmla="*/ 50 w 73"/>
                  <a:gd name="T17" fmla="*/ 4 h 115"/>
                  <a:gd name="T18" fmla="*/ 57 w 73"/>
                  <a:gd name="T19" fmla="*/ 12 h 115"/>
                  <a:gd name="T20" fmla="*/ 65 w 73"/>
                  <a:gd name="T21" fmla="*/ 23 h 115"/>
                  <a:gd name="T22" fmla="*/ 69 w 73"/>
                  <a:gd name="T23" fmla="*/ 39 h 115"/>
                  <a:gd name="T24" fmla="*/ 73 w 73"/>
                  <a:gd name="T25" fmla="*/ 58 h 115"/>
                  <a:gd name="T26" fmla="*/ 69 w 73"/>
                  <a:gd name="T27" fmla="*/ 73 h 115"/>
                  <a:gd name="T28" fmla="*/ 65 w 73"/>
                  <a:gd name="T29" fmla="*/ 89 h 115"/>
                  <a:gd name="T30" fmla="*/ 57 w 73"/>
                  <a:gd name="T31" fmla="*/ 100 h 115"/>
                  <a:gd name="T32" fmla="*/ 50 w 73"/>
                  <a:gd name="T33" fmla="*/ 108 h 115"/>
                  <a:gd name="T34" fmla="*/ 42 w 73"/>
                  <a:gd name="T35" fmla="*/ 112 h 115"/>
                  <a:gd name="T36" fmla="*/ 34 w 73"/>
                  <a:gd name="T37" fmla="*/ 115 h 115"/>
                  <a:gd name="T38" fmla="*/ 27 w 73"/>
                  <a:gd name="T39" fmla="*/ 112 h 115"/>
                  <a:gd name="T40" fmla="*/ 15 w 73"/>
                  <a:gd name="T41" fmla="*/ 108 h 115"/>
                  <a:gd name="T42" fmla="*/ 11 w 73"/>
                  <a:gd name="T43" fmla="*/ 96 h 115"/>
                  <a:gd name="T44" fmla="*/ 4 w 73"/>
                  <a:gd name="T45" fmla="*/ 77 h 115"/>
                  <a:gd name="T46" fmla="*/ 0 w 73"/>
                  <a:gd name="T47" fmla="*/ 58 h 115"/>
                  <a:gd name="T48" fmla="*/ 15 w 73"/>
                  <a:gd name="T49" fmla="*/ 62 h 115"/>
                  <a:gd name="T50" fmla="*/ 19 w 73"/>
                  <a:gd name="T51" fmla="*/ 81 h 115"/>
                  <a:gd name="T52" fmla="*/ 23 w 73"/>
                  <a:gd name="T53" fmla="*/ 96 h 115"/>
                  <a:gd name="T54" fmla="*/ 27 w 73"/>
                  <a:gd name="T55" fmla="*/ 104 h 115"/>
                  <a:gd name="T56" fmla="*/ 31 w 73"/>
                  <a:gd name="T57" fmla="*/ 108 h 115"/>
                  <a:gd name="T58" fmla="*/ 34 w 73"/>
                  <a:gd name="T59" fmla="*/ 108 h 115"/>
                  <a:gd name="T60" fmla="*/ 38 w 73"/>
                  <a:gd name="T61" fmla="*/ 108 h 115"/>
                  <a:gd name="T62" fmla="*/ 46 w 73"/>
                  <a:gd name="T63" fmla="*/ 104 h 115"/>
                  <a:gd name="T64" fmla="*/ 50 w 73"/>
                  <a:gd name="T65" fmla="*/ 100 h 115"/>
                  <a:gd name="T66" fmla="*/ 50 w 73"/>
                  <a:gd name="T67" fmla="*/ 92 h 115"/>
                  <a:gd name="T68" fmla="*/ 54 w 73"/>
                  <a:gd name="T69" fmla="*/ 77 h 115"/>
                  <a:gd name="T70" fmla="*/ 54 w 73"/>
                  <a:gd name="T71" fmla="*/ 54 h 115"/>
                  <a:gd name="T72" fmla="*/ 54 w 73"/>
                  <a:gd name="T73" fmla="*/ 35 h 115"/>
                  <a:gd name="T74" fmla="*/ 50 w 73"/>
                  <a:gd name="T75" fmla="*/ 20 h 115"/>
                  <a:gd name="T76" fmla="*/ 50 w 73"/>
                  <a:gd name="T77" fmla="*/ 12 h 115"/>
                  <a:gd name="T78" fmla="*/ 42 w 73"/>
                  <a:gd name="T79" fmla="*/ 8 h 115"/>
                  <a:gd name="T80" fmla="*/ 42 w 73"/>
                  <a:gd name="T81" fmla="*/ 4 h 115"/>
                  <a:gd name="T82" fmla="*/ 34 w 73"/>
                  <a:gd name="T83" fmla="*/ 4 h 115"/>
                  <a:gd name="T84" fmla="*/ 31 w 73"/>
                  <a:gd name="T85" fmla="*/ 4 h 115"/>
                  <a:gd name="T86" fmla="*/ 27 w 73"/>
                  <a:gd name="T87" fmla="*/ 8 h 115"/>
                  <a:gd name="T88" fmla="*/ 23 w 73"/>
                  <a:gd name="T89" fmla="*/ 20 h 115"/>
                  <a:gd name="T90" fmla="*/ 19 w 73"/>
                  <a:gd name="T91" fmla="*/ 31 h 115"/>
                  <a:gd name="T92" fmla="*/ 15 w 73"/>
                  <a:gd name="T93" fmla="*/ 46 h 115"/>
                  <a:gd name="T94" fmla="*/ 15 w 73"/>
                  <a:gd name="T95" fmla="*/ 62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39"/>
                    </a:lnTo>
                    <a:lnTo>
                      <a:pt x="8" y="23"/>
                    </a:lnTo>
                    <a:lnTo>
                      <a:pt x="11" y="12"/>
                    </a:lnTo>
                    <a:lnTo>
                      <a:pt x="23" y="4"/>
                    </a:lnTo>
                    <a:lnTo>
                      <a:pt x="27" y="0"/>
                    </a:lnTo>
                    <a:lnTo>
                      <a:pt x="34" y="0"/>
                    </a:lnTo>
                    <a:lnTo>
                      <a:pt x="46" y="0"/>
                    </a:lnTo>
                    <a:lnTo>
                      <a:pt x="50" y="4"/>
                    </a:lnTo>
                    <a:lnTo>
                      <a:pt x="57" y="12"/>
                    </a:lnTo>
                    <a:lnTo>
                      <a:pt x="65" y="23"/>
                    </a:lnTo>
                    <a:lnTo>
                      <a:pt x="69" y="39"/>
                    </a:lnTo>
                    <a:lnTo>
                      <a:pt x="73" y="58"/>
                    </a:lnTo>
                    <a:lnTo>
                      <a:pt x="69" y="73"/>
                    </a:lnTo>
                    <a:lnTo>
                      <a:pt x="65" y="89"/>
                    </a:lnTo>
                    <a:lnTo>
                      <a:pt x="57" y="100"/>
                    </a:lnTo>
                    <a:lnTo>
                      <a:pt x="50" y="108"/>
                    </a:lnTo>
                    <a:lnTo>
                      <a:pt x="42" y="112"/>
                    </a:lnTo>
                    <a:lnTo>
                      <a:pt x="34" y="115"/>
                    </a:lnTo>
                    <a:lnTo>
                      <a:pt x="27" y="112"/>
                    </a:lnTo>
                    <a:lnTo>
                      <a:pt x="15" y="108"/>
                    </a:lnTo>
                    <a:lnTo>
                      <a:pt x="11" y="96"/>
                    </a:lnTo>
                    <a:lnTo>
                      <a:pt x="4" y="77"/>
                    </a:lnTo>
                    <a:lnTo>
                      <a:pt x="0" y="58"/>
                    </a:lnTo>
                    <a:close/>
                    <a:moveTo>
                      <a:pt x="15" y="62"/>
                    </a:moveTo>
                    <a:lnTo>
                      <a:pt x="19" y="81"/>
                    </a:lnTo>
                    <a:lnTo>
                      <a:pt x="23" y="96"/>
                    </a:lnTo>
                    <a:lnTo>
                      <a:pt x="27" y="104"/>
                    </a:lnTo>
                    <a:lnTo>
                      <a:pt x="31" y="108"/>
                    </a:lnTo>
                    <a:lnTo>
                      <a:pt x="34" y="108"/>
                    </a:lnTo>
                    <a:lnTo>
                      <a:pt x="38" y="108"/>
                    </a:lnTo>
                    <a:lnTo>
                      <a:pt x="46" y="104"/>
                    </a:lnTo>
                    <a:lnTo>
                      <a:pt x="50" y="100"/>
                    </a:lnTo>
                    <a:lnTo>
                      <a:pt x="50" y="92"/>
                    </a:lnTo>
                    <a:lnTo>
                      <a:pt x="54" y="77"/>
                    </a:lnTo>
                    <a:lnTo>
                      <a:pt x="54" y="54"/>
                    </a:lnTo>
                    <a:lnTo>
                      <a:pt x="54" y="35"/>
                    </a:lnTo>
                    <a:lnTo>
                      <a:pt x="50" y="20"/>
                    </a:lnTo>
                    <a:lnTo>
                      <a:pt x="50" y="12"/>
                    </a:lnTo>
                    <a:lnTo>
                      <a:pt x="42" y="8"/>
                    </a:lnTo>
                    <a:lnTo>
                      <a:pt x="42" y="4"/>
                    </a:lnTo>
                    <a:lnTo>
                      <a:pt x="34" y="4"/>
                    </a:lnTo>
                    <a:lnTo>
                      <a:pt x="31" y="4"/>
                    </a:lnTo>
                    <a:lnTo>
                      <a:pt x="27" y="8"/>
                    </a:lnTo>
                    <a:lnTo>
                      <a:pt x="23" y="20"/>
                    </a:lnTo>
                    <a:lnTo>
                      <a:pt x="19" y="31"/>
                    </a:lnTo>
                    <a:lnTo>
                      <a:pt x="15" y="46"/>
                    </a:lnTo>
                    <a:lnTo>
                      <a:pt x="15" y="62"/>
                    </a:lnTo>
                    <a:close/>
                  </a:path>
                </a:pathLst>
              </a:custGeom>
              <a:solidFill>
                <a:srgbClr val="000000"/>
              </a:solidFill>
              <a:ln w="0">
                <a:solidFill>
                  <a:srgbClr val="000000"/>
                </a:solidFill>
                <a:round/>
                <a:headEnd/>
                <a:tailEnd/>
              </a:ln>
            </p:spPr>
            <p:txBody>
              <a:bodyPr/>
              <a:lstStyle/>
              <a:p>
                <a:endParaRPr lang="en-CA"/>
              </a:p>
            </p:txBody>
          </p:sp>
          <p:sp>
            <p:nvSpPr>
              <p:cNvPr id="16539" name="Freeform 71"/>
              <p:cNvSpPr>
                <a:spLocks/>
              </p:cNvSpPr>
              <p:nvPr/>
            </p:nvSpPr>
            <p:spPr bwMode="auto">
              <a:xfrm>
                <a:off x="3104" y="1533"/>
                <a:ext cx="66" cy="115"/>
              </a:xfrm>
              <a:custGeom>
                <a:avLst/>
                <a:gdLst>
                  <a:gd name="T0" fmla="*/ 8 w 66"/>
                  <a:gd name="T1" fmla="*/ 12 h 115"/>
                  <a:gd name="T2" fmla="*/ 23 w 66"/>
                  <a:gd name="T3" fmla="*/ 0 h 115"/>
                  <a:gd name="T4" fmla="*/ 46 w 66"/>
                  <a:gd name="T5" fmla="*/ 0 h 115"/>
                  <a:gd name="T6" fmla="*/ 58 w 66"/>
                  <a:gd name="T7" fmla="*/ 16 h 115"/>
                  <a:gd name="T8" fmla="*/ 58 w 66"/>
                  <a:gd name="T9" fmla="*/ 31 h 115"/>
                  <a:gd name="T10" fmla="*/ 43 w 66"/>
                  <a:gd name="T11" fmla="*/ 46 h 115"/>
                  <a:gd name="T12" fmla="*/ 58 w 66"/>
                  <a:gd name="T13" fmla="*/ 58 h 115"/>
                  <a:gd name="T14" fmla="*/ 66 w 66"/>
                  <a:gd name="T15" fmla="*/ 77 h 115"/>
                  <a:gd name="T16" fmla="*/ 54 w 66"/>
                  <a:gd name="T17" fmla="*/ 100 h 115"/>
                  <a:gd name="T18" fmla="*/ 35 w 66"/>
                  <a:gd name="T19" fmla="*/ 112 h 115"/>
                  <a:gd name="T20" fmla="*/ 12 w 66"/>
                  <a:gd name="T21" fmla="*/ 115 h 115"/>
                  <a:gd name="T22" fmla="*/ 0 w 66"/>
                  <a:gd name="T23" fmla="*/ 108 h 115"/>
                  <a:gd name="T24" fmla="*/ 0 w 66"/>
                  <a:gd name="T25" fmla="*/ 104 h 115"/>
                  <a:gd name="T26" fmla="*/ 4 w 66"/>
                  <a:gd name="T27" fmla="*/ 100 h 115"/>
                  <a:gd name="T28" fmla="*/ 8 w 66"/>
                  <a:gd name="T29" fmla="*/ 100 h 115"/>
                  <a:gd name="T30" fmla="*/ 16 w 66"/>
                  <a:gd name="T31" fmla="*/ 104 h 115"/>
                  <a:gd name="T32" fmla="*/ 23 w 66"/>
                  <a:gd name="T33" fmla="*/ 108 h 115"/>
                  <a:gd name="T34" fmla="*/ 27 w 66"/>
                  <a:gd name="T35" fmla="*/ 108 h 115"/>
                  <a:gd name="T36" fmla="*/ 39 w 66"/>
                  <a:gd name="T37" fmla="*/ 108 h 115"/>
                  <a:gd name="T38" fmla="*/ 50 w 66"/>
                  <a:gd name="T39" fmla="*/ 92 h 115"/>
                  <a:gd name="T40" fmla="*/ 50 w 66"/>
                  <a:gd name="T41" fmla="*/ 81 h 115"/>
                  <a:gd name="T42" fmla="*/ 46 w 66"/>
                  <a:gd name="T43" fmla="*/ 69 h 115"/>
                  <a:gd name="T44" fmla="*/ 39 w 66"/>
                  <a:gd name="T45" fmla="*/ 62 h 115"/>
                  <a:gd name="T46" fmla="*/ 27 w 66"/>
                  <a:gd name="T47" fmla="*/ 58 h 115"/>
                  <a:gd name="T48" fmla="*/ 20 w 66"/>
                  <a:gd name="T49" fmla="*/ 58 h 115"/>
                  <a:gd name="T50" fmla="*/ 27 w 66"/>
                  <a:gd name="T51" fmla="*/ 54 h 115"/>
                  <a:gd name="T52" fmla="*/ 39 w 66"/>
                  <a:gd name="T53" fmla="*/ 46 h 115"/>
                  <a:gd name="T54" fmla="*/ 46 w 66"/>
                  <a:gd name="T55" fmla="*/ 35 h 115"/>
                  <a:gd name="T56" fmla="*/ 46 w 66"/>
                  <a:gd name="T57" fmla="*/ 20 h 115"/>
                  <a:gd name="T58" fmla="*/ 35 w 66"/>
                  <a:gd name="T59" fmla="*/ 12 h 115"/>
                  <a:gd name="T60" fmla="*/ 20 w 66"/>
                  <a:gd name="T61" fmla="*/ 12 h 115"/>
                  <a:gd name="T62" fmla="*/ 4 w 66"/>
                  <a:gd name="T63" fmla="*/ 23 h 11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6"/>
                  <a:gd name="T97" fmla="*/ 0 h 115"/>
                  <a:gd name="T98" fmla="*/ 66 w 66"/>
                  <a:gd name="T99" fmla="*/ 115 h 11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6" h="115">
                    <a:moveTo>
                      <a:pt x="4" y="23"/>
                    </a:moveTo>
                    <a:lnTo>
                      <a:pt x="8" y="12"/>
                    </a:lnTo>
                    <a:lnTo>
                      <a:pt x="16" y="4"/>
                    </a:lnTo>
                    <a:lnTo>
                      <a:pt x="23" y="0"/>
                    </a:lnTo>
                    <a:lnTo>
                      <a:pt x="31" y="0"/>
                    </a:lnTo>
                    <a:lnTo>
                      <a:pt x="46" y="0"/>
                    </a:lnTo>
                    <a:lnTo>
                      <a:pt x="54" y="8"/>
                    </a:lnTo>
                    <a:lnTo>
                      <a:pt x="58" y="16"/>
                    </a:lnTo>
                    <a:lnTo>
                      <a:pt x="58" y="23"/>
                    </a:lnTo>
                    <a:lnTo>
                      <a:pt x="58" y="31"/>
                    </a:lnTo>
                    <a:lnTo>
                      <a:pt x="50" y="39"/>
                    </a:lnTo>
                    <a:lnTo>
                      <a:pt x="43" y="46"/>
                    </a:lnTo>
                    <a:lnTo>
                      <a:pt x="50" y="50"/>
                    </a:lnTo>
                    <a:lnTo>
                      <a:pt x="58" y="58"/>
                    </a:lnTo>
                    <a:lnTo>
                      <a:pt x="62" y="66"/>
                    </a:lnTo>
                    <a:lnTo>
                      <a:pt x="66" y="77"/>
                    </a:lnTo>
                    <a:lnTo>
                      <a:pt x="62" y="89"/>
                    </a:lnTo>
                    <a:lnTo>
                      <a:pt x="54" y="100"/>
                    </a:lnTo>
                    <a:lnTo>
                      <a:pt x="46" y="108"/>
                    </a:lnTo>
                    <a:lnTo>
                      <a:pt x="35" y="112"/>
                    </a:lnTo>
                    <a:lnTo>
                      <a:pt x="20" y="115"/>
                    </a:lnTo>
                    <a:lnTo>
                      <a:pt x="12" y="115"/>
                    </a:lnTo>
                    <a:lnTo>
                      <a:pt x="4" y="112"/>
                    </a:lnTo>
                    <a:lnTo>
                      <a:pt x="0" y="108"/>
                    </a:lnTo>
                    <a:lnTo>
                      <a:pt x="0" y="104"/>
                    </a:lnTo>
                    <a:lnTo>
                      <a:pt x="4" y="104"/>
                    </a:lnTo>
                    <a:lnTo>
                      <a:pt x="4" y="100"/>
                    </a:lnTo>
                    <a:lnTo>
                      <a:pt x="8" y="100"/>
                    </a:lnTo>
                    <a:lnTo>
                      <a:pt x="12" y="100"/>
                    </a:lnTo>
                    <a:lnTo>
                      <a:pt x="16" y="104"/>
                    </a:lnTo>
                    <a:lnTo>
                      <a:pt x="20" y="104"/>
                    </a:lnTo>
                    <a:lnTo>
                      <a:pt x="23" y="108"/>
                    </a:lnTo>
                    <a:lnTo>
                      <a:pt x="27" y="108"/>
                    </a:lnTo>
                    <a:lnTo>
                      <a:pt x="31" y="108"/>
                    </a:lnTo>
                    <a:lnTo>
                      <a:pt x="39" y="108"/>
                    </a:lnTo>
                    <a:lnTo>
                      <a:pt x="46" y="100"/>
                    </a:lnTo>
                    <a:lnTo>
                      <a:pt x="50" y="92"/>
                    </a:lnTo>
                    <a:lnTo>
                      <a:pt x="50" y="85"/>
                    </a:lnTo>
                    <a:lnTo>
                      <a:pt x="50" y="81"/>
                    </a:lnTo>
                    <a:lnTo>
                      <a:pt x="50" y="73"/>
                    </a:lnTo>
                    <a:lnTo>
                      <a:pt x="46" y="69"/>
                    </a:lnTo>
                    <a:lnTo>
                      <a:pt x="43" y="66"/>
                    </a:lnTo>
                    <a:lnTo>
                      <a:pt x="39" y="62"/>
                    </a:lnTo>
                    <a:lnTo>
                      <a:pt x="35" y="62"/>
                    </a:lnTo>
                    <a:lnTo>
                      <a:pt x="27" y="58"/>
                    </a:lnTo>
                    <a:lnTo>
                      <a:pt x="23" y="58"/>
                    </a:lnTo>
                    <a:lnTo>
                      <a:pt x="20" y="58"/>
                    </a:lnTo>
                    <a:lnTo>
                      <a:pt x="20" y="54"/>
                    </a:lnTo>
                    <a:lnTo>
                      <a:pt x="27" y="54"/>
                    </a:lnTo>
                    <a:lnTo>
                      <a:pt x="35" y="50"/>
                    </a:lnTo>
                    <a:lnTo>
                      <a:pt x="39" y="46"/>
                    </a:lnTo>
                    <a:lnTo>
                      <a:pt x="43" y="43"/>
                    </a:lnTo>
                    <a:lnTo>
                      <a:pt x="46" y="35"/>
                    </a:lnTo>
                    <a:lnTo>
                      <a:pt x="46" y="27"/>
                    </a:lnTo>
                    <a:lnTo>
                      <a:pt x="46" y="20"/>
                    </a:lnTo>
                    <a:lnTo>
                      <a:pt x="43" y="16"/>
                    </a:lnTo>
                    <a:lnTo>
                      <a:pt x="35" y="12"/>
                    </a:lnTo>
                    <a:lnTo>
                      <a:pt x="27" y="8"/>
                    </a:lnTo>
                    <a:lnTo>
                      <a:pt x="20" y="12"/>
                    </a:lnTo>
                    <a:lnTo>
                      <a:pt x="12" y="16"/>
                    </a:lnTo>
                    <a:lnTo>
                      <a:pt x="4" y="23"/>
                    </a:lnTo>
                    <a:close/>
                  </a:path>
                </a:pathLst>
              </a:custGeom>
              <a:solidFill>
                <a:srgbClr val="000000"/>
              </a:solidFill>
              <a:ln w="0">
                <a:solidFill>
                  <a:srgbClr val="000000"/>
                </a:solidFill>
                <a:round/>
                <a:headEnd/>
                <a:tailEnd/>
              </a:ln>
            </p:spPr>
            <p:txBody>
              <a:bodyPr/>
              <a:lstStyle/>
              <a:p>
                <a:endParaRPr lang="en-CA"/>
              </a:p>
            </p:txBody>
          </p:sp>
          <p:sp>
            <p:nvSpPr>
              <p:cNvPr id="16540" name="Freeform 72"/>
              <p:cNvSpPr>
                <a:spLocks noEditPoints="1"/>
              </p:cNvSpPr>
              <p:nvPr/>
            </p:nvSpPr>
            <p:spPr bwMode="auto">
              <a:xfrm>
                <a:off x="3193" y="1533"/>
                <a:ext cx="65" cy="115"/>
              </a:xfrm>
              <a:custGeom>
                <a:avLst/>
                <a:gdLst>
                  <a:gd name="T0" fmla="*/ 11 w 65"/>
                  <a:gd name="T1" fmla="*/ 46 h 115"/>
                  <a:gd name="T2" fmla="*/ 3 w 65"/>
                  <a:gd name="T3" fmla="*/ 31 h 115"/>
                  <a:gd name="T4" fmla="*/ 3 w 65"/>
                  <a:gd name="T5" fmla="*/ 16 h 115"/>
                  <a:gd name="T6" fmla="*/ 19 w 65"/>
                  <a:gd name="T7" fmla="*/ 0 h 115"/>
                  <a:gd name="T8" fmla="*/ 46 w 65"/>
                  <a:gd name="T9" fmla="*/ 0 h 115"/>
                  <a:gd name="T10" fmla="*/ 61 w 65"/>
                  <a:gd name="T11" fmla="*/ 16 h 115"/>
                  <a:gd name="T12" fmla="*/ 61 w 65"/>
                  <a:gd name="T13" fmla="*/ 31 h 115"/>
                  <a:gd name="T14" fmla="*/ 49 w 65"/>
                  <a:gd name="T15" fmla="*/ 43 h 115"/>
                  <a:gd name="T16" fmla="*/ 49 w 65"/>
                  <a:gd name="T17" fmla="*/ 62 h 115"/>
                  <a:gd name="T18" fmla="*/ 61 w 65"/>
                  <a:gd name="T19" fmla="*/ 77 h 115"/>
                  <a:gd name="T20" fmla="*/ 61 w 65"/>
                  <a:gd name="T21" fmla="*/ 96 h 115"/>
                  <a:gd name="T22" fmla="*/ 46 w 65"/>
                  <a:gd name="T23" fmla="*/ 112 h 115"/>
                  <a:gd name="T24" fmla="*/ 23 w 65"/>
                  <a:gd name="T25" fmla="*/ 115 h 115"/>
                  <a:gd name="T26" fmla="*/ 7 w 65"/>
                  <a:gd name="T27" fmla="*/ 104 h 115"/>
                  <a:gd name="T28" fmla="*/ 0 w 65"/>
                  <a:gd name="T29" fmla="*/ 89 h 115"/>
                  <a:gd name="T30" fmla="*/ 3 w 65"/>
                  <a:gd name="T31" fmla="*/ 73 h 115"/>
                  <a:gd name="T32" fmla="*/ 23 w 65"/>
                  <a:gd name="T33" fmla="*/ 58 h 115"/>
                  <a:gd name="T34" fmla="*/ 42 w 65"/>
                  <a:gd name="T35" fmla="*/ 39 h 115"/>
                  <a:gd name="T36" fmla="*/ 46 w 65"/>
                  <a:gd name="T37" fmla="*/ 27 h 115"/>
                  <a:gd name="T38" fmla="*/ 46 w 65"/>
                  <a:gd name="T39" fmla="*/ 16 h 115"/>
                  <a:gd name="T40" fmla="*/ 38 w 65"/>
                  <a:gd name="T41" fmla="*/ 4 h 115"/>
                  <a:gd name="T42" fmla="*/ 26 w 65"/>
                  <a:gd name="T43" fmla="*/ 4 h 115"/>
                  <a:gd name="T44" fmla="*/ 19 w 65"/>
                  <a:gd name="T45" fmla="*/ 16 h 115"/>
                  <a:gd name="T46" fmla="*/ 19 w 65"/>
                  <a:gd name="T47" fmla="*/ 23 h 115"/>
                  <a:gd name="T48" fmla="*/ 23 w 65"/>
                  <a:gd name="T49" fmla="*/ 35 h 115"/>
                  <a:gd name="T50" fmla="*/ 34 w 65"/>
                  <a:gd name="T51" fmla="*/ 50 h 115"/>
                  <a:gd name="T52" fmla="*/ 23 w 65"/>
                  <a:gd name="T53" fmla="*/ 66 h 115"/>
                  <a:gd name="T54" fmla="*/ 15 w 65"/>
                  <a:gd name="T55" fmla="*/ 81 h 115"/>
                  <a:gd name="T56" fmla="*/ 15 w 65"/>
                  <a:gd name="T57" fmla="*/ 96 h 115"/>
                  <a:gd name="T58" fmla="*/ 26 w 65"/>
                  <a:gd name="T59" fmla="*/ 108 h 115"/>
                  <a:gd name="T60" fmla="*/ 38 w 65"/>
                  <a:gd name="T61" fmla="*/ 108 h 115"/>
                  <a:gd name="T62" fmla="*/ 46 w 65"/>
                  <a:gd name="T63" fmla="*/ 100 h 115"/>
                  <a:gd name="T64" fmla="*/ 49 w 65"/>
                  <a:gd name="T65" fmla="*/ 89 h 115"/>
                  <a:gd name="T66" fmla="*/ 42 w 65"/>
                  <a:gd name="T67" fmla="*/ 77 h 115"/>
                  <a:gd name="T68" fmla="*/ 26 w 65"/>
                  <a:gd name="T69" fmla="*/ 62 h 11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65"/>
                  <a:gd name="T106" fmla="*/ 0 h 115"/>
                  <a:gd name="T107" fmla="*/ 65 w 65"/>
                  <a:gd name="T108" fmla="*/ 115 h 11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65" h="115">
                    <a:moveTo>
                      <a:pt x="23" y="58"/>
                    </a:moveTo>
                    <a:lnTo>
                      <a:pt x="11" y="46"/>
                    </a:lnTo>
                    <a:lnTo>
                      <a:pt x="3" y="39"/>
                    </a:lnTo>
                    <a:lnTo>
                      <a:pt x="3" y="31"/>
                    </a:lnTo>
                    <a:lnTo>
                      <a:pt x="0" y="27"/>
                    </a:lnTo>
                    <a:lnTo>
                      <a:pt x="3" y="16"/>
                    </a:lnTo>
                    <a:lnTo>
                      <a:pt x="11" y="8"/>
                    </a:lnTo>
                    <a:lnTo>
                      <a:pt x="19" y="0"/>
                    </a:lnTo>
                    <a:lnTo>
                      <a:pt x="34" y="0"/>
                    </a:lnTo>
                    <a:lnTo>
                      <a:pt x="46" y="0"/>
                    </a:lnTo>
                    <a:lnTo>
                      <a:pt x="53" y="8"/>
                    </a:lnTo>
                    <a:lnTo>
                      <a:pt x="61" y="16"/>
                    </a:lnTo>
                    <a:lnTo>
                      <a:pt x="61" y="23"/>
                    </a:lnTo>
                    <a:lnTo>
                      <a:pt x="61" y="31"/>
                    </a:lnTo>
                    <a:lnTo>
                      <a:pt x="57" y="35"/>
                    </a:lnTo>
                    <a:lnTo>
                      <a:pt x="49" y="43"/>
                    </a:lnTo>
                    <a:lnTo>
                      <a:pt x="38" y="50"/>
                    </a:lnTo>
                    <a:lnTo>
                      <a:pt x="49" y="62"/>
                    </a:lnTo>
                    <a:lnTo>
                      <a:pt x="57" y="69"/>
                    </a:lnTo>
                    <a:lnTo>
                      <a:pt x="61" y="77"/>
                    </a:lnTo>
                    <a:lnTo>
                      <a:pt x="65" y="85"/>
                    </a:lnTo>
                    <a:lnTo>
                      <a:pt x="61" y="96"/>
                    </a:lnTo>
                    <a:lnTo>
                      <a:pt x="57" y="108"/>
                    </a:lnTo>
                    <a:lnTo>
                      <a:pt x="46" y="112"/>
                    </a:lnTo>
                    <a:lnTo>
                      <a:pt x="30" y="115"/>
                    </a:lnTo>
                    <a:lnTo>
                      <a:pt x="23" y="115"/>
                    </a:lnTo>
                    <a:lnTo>
                      <a:pt x="15" y="112"/>
                    </a:lnTo>
                    <a:lnTo>
                      <a:pt x="7" y="104"/>
                    </a:lnTo>
                    <a:lnTo>
                      <a:pt x="0" y="96"/>
                    </a:lnTo>
                    <a:lnTo>
                      <a:pt x="0" y="89"/>
                    </a:lnTo>
                    <a:lnTo>
                      <a:pt x="0" y="81"/>
                    </a:lnTo>
                    <a:lnTo>
                      <a:pt x="3" y="73"/>
                    </a:lnTo>
                    <a:lnTo>
                      <a:pt x="11" y="66"/>
                    </a:lnTo>
                    <a:lnTo>
                      <a:pt x="23" y="58"/>
                    </a:lnTo>
                    <a:close/>
                    <a:moveTo>
                      <a:pt x="34" y="50"/>
                    </a:moveTo>
                    <a:lnTo>
                      <a:pt x="42" y="39"/>
                    </a:lnTo>
                    <a:lnTo>
                      <a:pt x="46" y="35"/>
                    </a:lnTo>
                    <a:lnTo>
                      <a:pt x="46" y="27"/>
                    </a:lnTo>
                    <a:lnTo>
                      <a:pt x="46" y="23"/>
                    </a:lnTo>
                    <a:lnTo>
                      <a:pt x="46" y="16"/>
                    </a:lnTo>
                    <a:lnTo>
                      <a:pt x="42" y="8"/>
                    </a:lnTo>
                    <a:lnTo>
                      <a:pt x="38" y="4"/>
                    </a:lnTo>
                    <a:lnTo>
                      <a:pt x="30" y="4"/>
                    </a:lnTo>
                    <a:lnTo>
                      <a:pt x="26" y="4"/>
                    </a:lnTo>
                    <a:lnTo>
                      <a:pt x="23" y="8"/>
                    </a:lnTo>
                    <a:lnTo>
                      <a:pt x="19" y="16"/>
                    </a:lnTo>
                    <a:lnTo>
                      <a:pt x="19" y="20"/>
                    </a:lnTo>
                    <a:lnTo>
                      <a:pt x="19" y="23"/>
                    </a:lnTo>
                    <a:lnTo>
                      <a:pt x="19" y="31"/>
                    </a:lnTo>
                    <a:lnTo>
                      <a:pt x="23" y="35"/>
                    </a:lnTo>
                    <a:lnTo>
                      <a:pt x="23" y="39"/>
                    </a:lnTo>
                    <a:lnTo>
                      <a:pt x="34" y="50"/>
                    </a:lnTo>
                    <a:close/>
                    <a:moveTo>
                      <a:pt x="26" y="62"/>
                    </a:moveTo>
                    <a:lnTo>
                      <a:pt x="23" y="66"/>
                    </a:lnTo>
                    <a:lnTo>
                      <a:pt x="19" y="73"/>
                    </a:lnTo>
                    <a:lnTo>
                      <a:pt x="15" y="81"/>
                    </a:lnTo>
                    <a:lnTo>
                      <a:pt x="15" y="89"/>
                    </a:lnTo>
                    <a:lnTo>
                      <a:pt x="15" y="96"/>
                    </a:lnTo>
                    <a:lnTo>
                      <a:pt x="19" y="104"/>
                    </a:lnTo>
                    <a:lnTo>
                      <a:pt x="26" y="108"/>
                    </a:lnTo>
                    <a:lnTo>
                      <a:pt x="34" y="108"/>
                    </a:lnTo>
                    <a:lnTo>
                      <a:pt x="38" y="108"/>
                    </a:lnTo>
                    <a:lnTo>
                      <a:pt x="46" y="104"/>
                    </a:lnTo>
                    <a:lnTo>
                      <a:pt x="46" y="100"/>
                    </a:lnTo>
                    <a:lnTo>
                      <a:pt x="49" y="92"/>
                    </a:lnTo>
                    <a:lnTo>
                      <a:pt x="49" y="89"/>
                    </a:lnTo>
                    <a:lnTo>
                      <a:pt x="46" y="81"/>
                    </a:lnTo>
                    <a:lnTo>
                      <a:pt x="42" y="77"/>
                    </a:lnTo>
                    <a:lnTo>
                      <a:pt x="34" y="69"/>
                    </a:lnTo>
                    <a:lnTo>
                      <a:pt x="26" y="62"/>
                    </a:lnTo>
                    <a:close/>
                  </a:path>
                </a:pathLst>
              </a:custGeom>
              <a:solidFill>
                <a:srgbClr val="000000"/>
              </a:solidFill>
              <a:ln w="0">
                <a:solidFill>
                  <a:srgbClr val="000000"/>
                </a:solidFill>
                <a:round/>
                <a:headEnd/>
                <a:tailEnd/>
              </a:ln>
            </p:spPr>
            <p:txBody>
              <a:bodyPr/>
              <a:lstStyle/>
              <a:p>
                <a:endParaRPr lang="en-CA"/>
              </a:p>
            </p:txBody>
          </p:sp>
          <p:sp>
            <p:nvSpPr>
              <p:cNvPr id="16541" name="Rectangle 73"/>
              <p:cNvSpPr>
                <a:spLocks noChangeArrowheads="1"/>
              </p:cNvSpPr>
              <p:nvPr/>
            </p:nvSpPr>
            <p:spPr bwMode="auto">
              <a:xfrm>
                <a:off x="3304" y="1507"/>
                <a:ext cx="8" cy="207"/>
              </a:xfrm>
              <a:prstGeom prst="rect">
                <a:avLst/>
              </a:prstGeom>
              <a:solidFill>
                <a:srgbClr val="000000"/>
              </a:solidFill>
              <a:ln w="0">
                <a:solidFill>
                  <a:srgbClr val="000000"/>
                </a:solidFill>
                <a:miter lim="800000"/>
                <a:headEnd/>
                <a:tailEnd/>
              </a:ln>
            </p:spPr>
            <p:txBody>
              <a:bodyPr/>
              <a:lstStyle/>
              <a:p>
                <a:endParaRPr lang="en-US"/>
              </a:p>
            </p:txBody>
          </p:sp>
          <p:sp>
            <p:nvSpPr>
              <p:cNvPr id="16542" name="Freeform 74"/>
              <p:cNvSpPr>
                <a:spLocks noEditPoints="1"/>
              </p:cNvSpPr>
              <p:nvPr/>
            </p:nvSpPr>
            <p:spPr bwMode="auto">
              <a:xfrm>
                <a:off x="3500" y="1533"/>
                <a:ext cx="72" cy="115"/>
              </a:xfrm>
              <a:custGeom>
                <a:avLst/>
                <a:gdLst>
                  <a:gd name="T0" fmla="*/ 0 w 72"/>
                  <a:gd name="T1" fmla="*/ 58 h 115"/>
                  <a:gd name="T2" fmla="*/ 3 w 72"/>
                  <a:gd name="T3" fmla="*/ 39 h 115"/>
                  <a:gd name="T4" fmla="*/ 7 w 72"/>
                  <a:gd name="T5" fmla="*/ 23 h 115"/>
                  <a:gd name="T6" fmla="*/ 15 w 72"/>
                  <a:gd name="T7" fmla="*/ 12 h 115"/>
                  <a:gd name="T8" fmla="*/ 23 w 72"/>
                  <a:gd name="T9" fmla="*/ 4 h 115"/>
                  <a:gd name="T10" fmla="*/ 30 w 72"/>
                  <a:gd name="T11" fmla="*/ 0 h 115"/>
                  <a:gd name="T12" fmla="*/ 38 w 72"/>
                  <a:gd name="T13" fmla="*/ 0 h 115"/>
                  <a:gd name="T14" fmla="*/ 46 w 72"/>
                  <a:gd name="T15" fmla="*/ 0 h 115"/>
                  <a:gd name="T16" fmla="*/ 53 w 72"/>
                  <a:gd name="T17" fmla="*/ 4 h 115"/>
                  <a:gd name="T18" fmla="*/ 61 w 72"/>
                  <a:gd name="T19" fmla="*/ 12 h 115"/>
                  <a:gd name="T20" fmla="*/ 65 w 72"/>
                  <a:gd name="T21" fmla="*/ 23 h 115"/>
                  <a:gd name="T22" fmla="*/ 69 w 72"/>
                  <a:gd name="T23" fmla="*/ 39 h 115"/>
                  <a:gd name="T24" fmla="*/ 72 w 72"/>
                  <a:gd name="T25" fmla="*/ 58 h 115"/>
                  <a:gd name="T26" fmla="*/ 69 w 72"/>
                  <a:gd name="T27" fmla="*/ 73 h 115"/>
                  <a:gd name="T28" fmla="*/ 65 w 72"/>
                  <a:gd name="T29" fmla="*/ 89 h 115"/>
                  <a:gd name="T30" fmla="*/ 61 w 72"/>
                  <a:gd name="T31" fmla="*/ 100 h 115"/>
                  <a:gd name="T32" fmla="*/ 53 w 72"/>
                  <a:gd name="T33" fmla="*/ 108 h 115"/>
                  <a:gd name="T34" fmla="*/ 46 w 72"/>
                  <a:gd name="T35" fmla="*/ 112 h 115"/>
                  <a:gd name="T36" fmla="*/ 34 w 72"/>
                  <a:gd name="T37" fmla="*/ 115 h 115"/>
                  <a:gd name="T38" fmla="*/ 26 w 72"/>
                  <a:gd name="T39" fmla="*/ 112 h 115"/>
                  <a:gd name="T40" fmla="*/ 19 w 72"/>
                  <a:gd name="T41" fmla="*/ 108 h 115"/>
                  <a:gd name="T42" fmla="*/ 11 w 72"/>
                  <a:gd name="T43" fmla="*/ 96 h 115"/>
                  <a:gd name="T44" fmla="*/ 3 w 72"/>
                  <a:gd name="T45" fmla="*/ 77 h 115"/>
                  <a:gd name="T46" fmla="*/ 0 w 72"/>
                  <a:gd name="T47" fmla="*/ 58 h 115"/>
                  <a:gd name="T48" fmla="*/ 19 w 72"/>
                  <a:gd name="T49" fmla="*/ 62 h 115"/>
                  <a:gd name="T50" fmla="*/ 19 w 72"/>
                  <a:gd name="T51" fmla="*/ 81 h 115"/>
                  <a:gd name="T52" fmla="*/ 23 w 72"/>
                  <a:gd name="T53" fmla="*/ 96 h 115"/>
                  <a:gd name="T54" fmla="*/ 26 w 72"/>
                  <a:gd name="T55" fmla="*/ 104 h 115"/>
                  <a:gd name="T56" fmla="*/ 30 w 72"/>
                  <a:gd name="T57" fmla="*/ 108 h 115"/>
                  <a:gd name="T58" fmla="*/ 38 w 72"/>
                  <a:gd name="T59" fmla="*/ 108 h 115"/>
                  <a:gd name="T60" fmla="*/ 42 w 72"/>
                  <a:gd name="T61" fmla="*/ 108 h 115"/>
                  <a:gd name="T62" fmla="*/ 46 w 72"/>
                  <a:gd name="T63" fmla="*/ 104 h 115"/>
                  <a:gd name="T64" fmla="*/ 49 w 72"/>
                  <a:gd name="T65" fmla="*/ 100 h 115"/>
                  <a:gd name="T66" fmla="*/ 53 w 72"/>
                  <a:gd name="T67" fmla="*/ 92 h 115"/>
                  <a:gd name="T68" fmla="*/ 53 w 72"/>
                  <a:gd name="T69" fmla="*/ 77 h 115"/>
                  <a:gd name="T70" fmla="*/ 57 w 72"/>
                  <a:gd name="T71" fmla="*/ 54 h 115"/>
                  <a:gd name="T72" fmla="*/ 53 w 72"/>
                  <a:gd name="T73" fmla="*/ 35 h 115"/>
                  <a:gd name="T74" fmla="*/ 53 w 72"/>
                  <a:gd name="T75" fmla="*/ 20 h 115"/>
                  <a:gd name="T76" fmla="*/ 49 w 72"/>
                  <a:gd name="T77" fmla="*/ 12 h 115"/>
                  <a:gd name="T78" fmla="*/ 46 w 72"/>
                  <a:gd name="T79" fmla="*/ 8 h 115"/>
                  <a:gd name="T80" fmla="*/ 42 w 72"/>
                  <a:gd name="T81" fmla="*/ 4 h 115"/>
                  <a:gd name="T82" fmla="*/ 38 w 72"/>
                  <a:gd name="T83" fmla="*/ 4 h 115"/>
                  <a:gd name="T84" fmla="*/ 30 w 72"/>
                  <a:gd name="T85" fmla="*/ 4 h 115"/>
                  <a:gd name="T86" fmla="*/ 26 w 72"/>
                  <a:gd name="T87" fmla="*/ 8 h 115"/>
                  <a:gd name="T88" fmla="*/ 23 w 72"/>
                  <a:gd name="T89" fmla="*/ 20 h 115"/>
                  <a:gd name="T90" fmla="*/ 19 w 72"/>
                  <a:gd name="T91" fmla="*/ 31 h 115"/>
                  <a:gd name="T92" fmla="*/ 19 w 72"/>
                  <a:gd name="T93" fmla="*/ 46 h 115"/>
                  <a:gd name="T94" fmla="*/ 19 w 72"/>
                  <a:gd name="T95" fmla="*/ 62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2"/>
                  <a:gd name="T145" fmla="*/ 0 h 115"/>
                  <a:gd name="T146" fmla="*/ 72 w 72"/>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2" h="115">
                    <a:moveTo>
                      <a:pt x="0" y="58"/>
                    </a:moveTo>
                    <a:lnTo>
                      <a:pt x="3" y="39"/>
                    </a:lnTo>
                    <a:lnTo>
                      <a:pt x="7" y="23"/>
                    </a:lnTo>
                    <a:lnTo>
                      <a:pt x="15" y="12"/>
                    </a:lnTo>
                    <a:lnTo>
                      <a:pt x="23" y="4"/>
                    </a:lnTo>
                    <a:lnTo>
                      <a:pt x="30" y="0"/>
                    </a:lnTo>
                    <a:lnTo>
                      <a:pt x="38" y="0"/>
                    </a:lnTo>
                    <a:lnTo>
                      <a:pt x="46" y="0"/>
                    </a:lnTo>
                    <a:lnTo>
                      <a:pt x="53" y="4"/>
                    </a:lnTo>
                    <a:lnTo>
                      <a:pt x="61" y="12"/>
                    </a:lnTo>
                    <a:lnTo>
                      <a:pt x="65" y="23"/>
                    </a:lnTo>
                    <a:lnTo>
                      <a:pt x="69" y="39"/>
                    </a:lnTo>
                    <a:lnTo>
                      <a:pt x="72" y="58"/>
                    </a:lnTo>
                    <a:lnTo>
                      <a:pt x="69" y="73"/>
                    </a:lnTo>
                    <a:lnTo>
                      <a:pt x="65" y="89"/>
                    </a:lnTo>
                    <a:lnTo>
                      <a:pt x="61" y="100"/>
                    </a:lnTo>
                    <a:lnTo>
                      <a:pt x="53" y="108"/>
                    </a:lnTo>
                    <a:lnTo>
                      <a:pt x="46" y="112"/>
                    </a:lnTo>
                    <a:lnTo>
                      <a:pt x="34" y="115"/>
                    </a:lnTo>
                    <a:lnTo>
                      <a:pt x="26" y="112"/>
                    </a:lnTo>
                    <a:lnTo>
                      <a:pt x="19" y="108"/>
                    </a:lnTo>
                    <a:lnTo>
                      <a:pt x="11" y="96"/>
                    </a:lnTo>
                    <a:lnTo>
                      <a:pt x="3" y="77"/>
                    </a:lnTo>
                    <a:lnTo>
                      <a:pt x="0" y="58"/>
                    </a:lnTo>
                    <a:close/>
                    <a:moveTo>
                      <a:pt x="19" y="62"/>
                    </a:moveTo>
                    <a:lnTo>
                      <a:pt x="19" y="81"/>
                    </a:lnTo>
                    <a:lnTo>
                      <a:pt x="23" y="96"/>
                    </a:lnTo>
                    <a:lnTo>
                      <a:pt x="26" y="104"/>
                    </a:lnTo>
                    <a:lnTo>
                      <a:pt x="30" y="108"/>
                    </a:lnTo>
                    <a:lnTo>
                      <a:pt x="38" y="108"/>
                    </a:lnTo>
                    <a:lnTo>
                      <a:pt x="42" y="108"/>
                    </a:lnTo>
                    <a:lnTo>
                      <a:pt x="46" y="104"/>
                    </a:lnTo>
                    <a:lnTo>
                      <a:pt x="49" y="100"/>
                    </a:lnTo>
                    <a:lnTo>
                      <a:pt x="53" y="92"/>
                    </a:lnTo>
                    <a:lnTo>
                      <a:pt x="53" y="77"/>
                    </a:lnTo>
                    <a:lnTo>
                      <a:pt x="57" y="54"/>
                    </a:lnTo>
                    <a:lnTo>
                      <a:pt x="53" y="35"/>
                    </a:lnTo>
                    <a:lnTo>
                      <a:pt x="53" y="20"/>
                    </a:lnTo>
                    <a:lnTo>
                      <a:pt x="49" y="12"/>
                    </a:lnTo>
                    <a:lnTo>
                      <a:pt x="46" y="8"/>
                    </a:lnTo>
                    <a:lnTo>
                      <a:pt x="42" y="4"/>
                    </a:lnTo>
                    <a:lnTo>
                      <a:pt x="38" y="4"/>
                    </a:lnTo>
                    <a:lnTo>
                      <a:pt x="30" y="4"/>
                    </a:lnTo>
                    <a:lnTo>
                      <a:pt x="26" y="8"/>
                    </a:lnTo>
                    <a:lnTo>
                      <a:pt x="23" y="20"/>
                    </a:lnTo>
                    <a:lnTo>
                      <a:pt x="19" y="31"/>
                    </a:lnTo>
                    <a:lnTo>
                      <a:pt x="19" y="46"/>
                    </a:lnTo>
                    <a:lnTo>
                      <a:pt x="19" y="62"/>
                    </a:lnTo>
                    <a:close/>
                  </a:path>
                </a:pathLst>
              </a:custGeom>
              <a:solidFill>
                <a:srgbClr val="000000"/>
              </a:solidFill>
              <a:ln w="0">
                <a:solidFill>
                  <a:srgbClr val="000000"/>
                </a:solidFill>
                <a:round/>
                <a:headEnd/>
                <a:tailEnd/>
              </a:ln>
            </p:spPr>
            <p:txBody>
              <a:bodyPr/>
              <a:lstStyle/>
              <a:p>
                <a:endParaRPr lang="en-CA"/>
              </a:p>
            </p:txBody>
          </p:sp>
          <p:sp>
            <p:nvSpPr>
              <p:cNvPr id="16543" name="Rectangle 75"/>
              <p:cNvSpPr>
                <a:spLocks noChangeArrowheads="1"/>
              </p:cNvSpPr>
              <p:nvPr/>
            </p:nvSpPr>
            <p:spPr bwMode="auto">
              <a:xfrm>
                <a:off x="4071" y="1507"/>
                <a:ext cx="8" cy="207"/>
              </a:xfrm>
              <a:prstGeom prst="rect">
                <a:avLst/>
              </a:prstGeom>
              <a:solidFill>
                <a:srgbClr val="000000"/>
              </a:solidFill>
              <a:ln w="0">
                <a:solidFill>
                  <a:srgbClr val="000000"/>
                </a:solidFill>
                <a:miter lim="800000"/>
                <a:headEnd/>
                <a:tailEnd/>
              </a:ln>
            </p:spPr>
            <p:txBody>
              <a:bodyPr/>
              <a:lstStyle/>
              <a:p>
                <a:endParaRPr lang="en-US"/>
              </a:p>
            </p:txBody>
          </p:sp>
          <p:sp>
            <p:nvSpPr>
              <p:cNvPr id="16544" name="Freeform 76"/>
              <p:cNvSpPr>
                <a:spLocks noEditPoints="1"/>
              </p:cNvSpPr>
              <p:nvPr/>
            </p:nvSpPr>
            <p:spPr bwMode="auto">
              <a:xfrm>
                <a:off x="4267" y="1533"/>
                <a:ext cx="69" cy="115"/>
              </a:xfrm>
              <a:custGeom>
                <a:avLst/>
                <a:gdLst>
                  <a:gd name="T0" fmla="*/ 0 w 69"/>
                  <a:gd name="T1" fmla="*/ 58 h 115"/>
                  <a:gd name="T2" fmla="*/ 0 w 69"/>
                  <a:gd name="T3" fmla="*/ 39 h 115"/>
                  <a:gd name="T4" fmla="*/ 4 w 69"/>
                  <a:gd name="T5" fmla="*/ 23 h 115"/>
                  <a:gd name="T6" fmla="*/ 11 w 69"/>
                  <a:gd name="T7" fmla="*/ 12 h 115"/>
                  <a:gd name="T8" fmla="*/ 19 w 69"/>
                  <a:gd name="T9" fmla="*/ 4 h 115"/>
                  <a:gd name="T10" fmla="*/ 27 w 69"/>
                  <a:gd name="T11" fmla="*/ 0 h 115"/>
                  <a:gd name="T12" fmla="*/ 34 w 69"/>
                  <a:gd name="T13" fmla="*/ 0 h 115"/>
                  <a:gd name="T14" fmla="*/ 42 w 69"/>
                  <a:gd name="T15" fmla="*/ 0 h 115"/>
                  <a:gd name="T16" fmla="*/ 50 w 69"/>
                  <a:gd name="T17" fmla="*/ 4 h 115"/>
                  <a:gd name="T18" fmla="*/ 57 w 69"/>
                  <a:gd name="T19" fmla="*/ 12 h 115"/>
                  <a:gd name="T20" fmla="*/ 65 w 69"/>
                  <a:gd name="T21" fmla="*/ 23 h 115"/>
                  <a:gd name="T22" fmla="*/ 69 w 69"/>
                  <a:gd name="T23" fmla="*/ 39 h 115"/>
                  <a:gd name="T24" fmla="*/ 69 w 69"/>
                  <a:gd name="T25" fmla="*/ 58 h 115"/>
                  <a:gd name="T26" fmla="*/ 69 w 69"/>
                  <a:gd name="T27" fmla="*/ 73 h 115"/>
                  <a:gd name="T28" fmla="*/ 65 w 69"/>
                  <a:gd name="T29" fmla="*/ 89 h 115"/>
                  <a:gd name="T30" fmla="*/ 57 w 69"/>
                  <a:gd name="T31" fmla="*/ 100 h 115"/>
                  <a:gd name="T32" fmla="*/ 50 w 69"/>
                  <a:gd name="T33" fmla="*/ 108 h 115"/>
                  <a:gd name="T34" fmla="*/ 42 w 69"/>
                  <a:gd name="T35" fmla="*/ 112 h 115"/>
                  <a:gd name="T36" fmla="*/ 34 w 69"/>
                  <a:gd name="T37" fmla="*/ 115 h 115"/>
                  <a:gd name="T38" fmla="*/ 23 w 69"/>
                  <a:gd name="T39" fmla="*/ 112 h 115"/>
                  <a:gd name="T40" fmla="*/ 15 w 69"/>
                  <a:gd name="T41" fmla="*/ 108 h 115"/>
                  <a:gd name="T42" fmla="*/ 8 w 69"/>
                  <a:gd name="T43" fmla="*/ 96 h 115"/>
                  <a:gd name="T44" fmla="*/ 4 w 69"/>
                  <a:gd name="T45" fmla="*/ 77 h 115"/>
                  <a:gd name="T46" fmla="*/ 0 w 69"/>
                  <a:gd name="T47" fmla="*/ 58 h 115"/>
                  <a:gd name="T48" fmla="*/ 15 w 69"/>
                  <a:gd name="T49" fmla="*/ 62 h 115"/>
                  <a:gd name="T50" fmla="*/ 15 w 69"/>
                  <a:gd name="T51" fmla="*/ 81 h 115"/>
                  <a:gd name="T52" fmla="*/ 23 w 69"/>
                  <a:gd name="T53" fmla="*/ 96 h 115"/>
                  <a:gd name="T54" fmla="*/ 23 w 69"/>
                  <a:gd name="T55" fmla="*/ 104 h 115"/>
                  <a:gd name="T56" fmla="*/ 31 w 69"/>
                  <a:gd name="T57" fmla="*/ 108 h 115"/>
                  <a:gd name="T58" fmla="*/ 34 w 69"/>
                  <a:gd name="T59" fmla="*/ 108 h 115"/>
                  <a:gd name="T60" fmla="*/ 38 w 69"/>
                  <a:gd name="T61" fmla="*/ 108 h 115"/>
                  <a:gd name="T62" fmla="*/ 42 w 69"/>
                  <a:gd name="T63" fmla="*/ 104 h 115"/>
                  <a:gd name="T64" fmla="*/ 46 w 69"/>
                  <a:gd name="T65" fmla="*/ 100 h 115"/>
                  <a:gd name="T66" fmla="*/ 50 w 69"/>
                  <a:gd name="T67" fmla="*/ 92 h 115"/>
                  <a:gd name="T68" fmla="*/ 54 w 69"/>
                  <a:gd name="T69" fmla="*/ 77 h 115"/>
                  <a:gd name="T70" fmla="*/ 54 w 69"/>
                  <a:gd name="T71" fmla="*/ 54 h 115"/>
                  <a:gd name="T72" fmla="*/ 54 w 69"/>
                  <a:gd name="T73" fmla="*/ 35 h 115"/>
                  <a:gd name="T74" fmla="*/ 50 w 69"/>
                  <a:gd name="T75" fmla="*/ 20 h 115"/>
                  <a:gd name="T76" fmla="*/ 46 w 69"/>
                  <a:gd name="T77" fmla="*/ 12 h 115"/>
                  <a:gd name="T78" fmla="*/ 42 w 69"/>
                  <a:gd name="T79" fmla="*/ 8 h 115"/>
                  <a:gd name="T80" fmla="*/ 38 w 69"/>
                  <a:gd name="T81" fmla="*/ 4 h 115"/>
                  <a:gd name="T82" fmla="*/ 34 w 69"/>
                  <a:gd name="T83" fmla="*/ 4 h 115"/>
                  <a:gd name="T84" fmla="*/ 31 w 69"/>
                  <a:gd name="T85" fmla="*/ 4 h 115"/>
                  <a:gd name="T86" fmla="*/ 27 w 69"/>
                  <a:gd name="T87" fmla="*/ 8 h 115"/>
                  <a:gd name="T88" fmla="*/ 19 w 69"/>
                  <a:gd name="T89" fmla="*/ 20 h 115"/>
                  <a:gd name="T90" fmla="*/ 19 w 69"/>
                  <a:gd name="T91" fmla="*/ 31 h 115"/>
                  <a:gd name="T92" fmla="*/ 15 w 69"/>
                  <a:gd name="T93" fmla="*/ 46 h 115"/>
                  <a:gd name="T94" fmla="*/ 15 w 69"/>
                  <a:gd name="T95" fmla="*/ 62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0" y="39"/>
                    </a:lnTo>
                    <a:lnTo>
                      <a:pt x="4" y="23"/>
                    </a:lnTo>
                    <a:lnTo>
                      <a:pt x="11" y="12"/>
                    </a:lnTo>
                    <a:lnTo>
                      <a:pt x="19" y="4"/>
                    </a:lnTo>
                    <a:lnTo>
                      <a:pt x="27" y="0"/>
                    </a:lnTo>
                    <a:lnTo>
                      <a:pt x="34" y="0"/>
                    </a:lnTo>
                    <a:lnTo>
                      <a:pt x="42" y="0"/>
                    </a:lnTo>
                    <a:lnTo>
                      <a:pt x="50" y="4"/>
                    </a:lnTo>
                    <a:lnTo>
                      <a:pt x="57" y="12"/>
                    </a:lnTo>
                    <a:lnTo>
                      <a:pt x="65" y="23"/>
                    </a:lnTo>
                    <a:lnTo>
                      <a:pt x="69" y="39"/>
                    </a:lnTo>
                    <a:lnTo>
                      <a:pt x="69" y="58"/>
                    </a:lnTo>
                    <a:lnTo>
                      <a:pt x="69" y="73"/>
                    </a:lnTo>
                    <a:lnTo>
                      <a:pt x="65" y="89"/>
                    </a:lnTo>
                    <a:lnTo>
                      <a:pt x="57" y="100"/>
                    </a:lnTo>
                    <a:lnTo>
                      <a:pt x="50" y="108"/>
                    </a:lnTo>
                    <a:lnTo>
                      <a:pt x="42" y="112"/>
                    </a:lnTo>
                    <a:lnTo>
                      <a:pt x="34" y="115"/>
                    </a:lnTo>
                    <a:lnTo>
                      <a:pt x="23" y="112"/>
                    </a:lnTo>
                    <a:lnTo>
                      <a:pt x="15" y="108"/>
                    </a:lnTo>
                    <a:lnTo>
                      <a:pt x="8" y="96"/>
                    </a:lnTo>
                    <a:lnTo>
                      <a:pt x="4" y="77"/>
                    </a:lnTo>
                    <a:lnTo>
                      <a:pt x="0" y="58"/>
                    </a:lnTo>
                    <a:close/>
                    <a:moveTo>
                      <a:pt x="15" y="62"/>
                    </a:moveTo>
                    <a:lnTo>
                      <a:pt x="15" y="81"/>
                    </a:lnTo>
                    <a:lnTo>
                      <a:pt x="23" y="96"/>
                    </a:lnTo>
                    <a:lnTo>
                      <a:pt x="23" y="104"/>
                    </a:lnTo>
                    <a:lnTo>
                      <a:pt x="31" y="108"/>
                    </a:lnTo>
                    <a:lnTo>
                      <a:pt x="34" y="108"/>
                    </a:lnTo>
                    <a:lnTo>
                      <a:pt x="38" y="108"/>
                    </a:lnTo>
                    <a:lnTo>
                      <a:pt x="42" y="104"/>
                    </a:lnTo>
                    <a:lnTo>
                      <a:pt x="46" y="100"/>
                    </a:lnTo>
                    <a:lnTo>
                      <a:pt x="50" y="92"/>
                    </a:lnTo>
                    <a:lnTo>
                      <a:pt x="54" y="77"/>
                    </a:lnTo>
                    <a:lnTo>
                      <a:pt x="54" y="54"/>
                    </a:lnTo>
                    <a:lnTo>
                      <a:pt x="54" y="35"/>
                    </a:lnTo>
                    <a:lnTo>
                      <a:pt x="50" y="20"/>
                    </a:lnTo>
                    <a:lnTo>
                      <a:pt x="46" y="12"/>
                    </a:lnTo>
                    <a:lnTo>
                      <a:pt x="42" y="8"/>
                    </a:lnTo>
                    <a:lnTo>
                      <a:pt x="38" y="4"/>
                    </a:lnTo>
                    <a:lnTo>
                      <a:pt x="34" y="4"/>
                    </a:lnTo>
                    <a:lnTo>
                      <a:pt x="31" y="4"/>
                    </a:lnTo>
                    <a:lnTo>
                      <a:pt x="27" y="8"/>
                    </a:lnTo>
                    <a:lnTo>
                      <a:pt x="19" y="20"/>
                    </a:lnTo>
                    <a:lnTo>
                      <a:pt x="19" y="31"/>
                    </a:lnTo>
                    <a:lnTo>
                      <a:pt x="15" y="46"/>
                    </a:lnTo>
                    <a:lnTo>
                      <a:pt x="15" y="62"/>
                    </a:lnTo>
                    <a:close/>
                  </a:path>
                </a:pathLst>
              </a:custGeom>
              <a:solidFill>
                <a:srgbClr val="000000"/>
              </a:solidFill>
              <a:ln w="0">
                <a:solidFill>
                  <a:srgbClr val="000000"/>
                </a:solidFill>
                <a:round/>
                <a:headEnd/>
                <a:tailEnd/>
              </a:ln>
            </p:spPr>
            <p:txBody>
              <a:bodyPr/>
              <a:lstStyle/>
              <a:p>
                <a:endParaRPr lang="en-CA"/>
              </a:p>
            </p:txBody>
          </p:sp>
          <p:sp>
            <p:nvSpPr>
              <p:cNvPr id="16545" name="Rectangle 77"/>
              <p:cNvSpPr>
                <a:spLocks noChangeArrowheads="1"/>
              </p:cNvSpPr>
              <p:nvPr/>
            </p:nvSpPr>
            <p:spPr bwMode="auto">
              <a:xfrm>
                <a:off x="4670" y="1507"/>
                <a:ext cx="7" cy="207"/>
              </a:xfrm>
              <a:prstGeom prst="rect">
                <a:avLst/>
              </a:prstGeom>
              <a:solidFill>
                <a:srgbClr val="000000"/>
              </a:solidFill>
              <a:ln w="0">
                <a:solidFill>
                  <a:srgbClr val="000000"/>
                </a:solidFill>
                <a:miter lim="800000"/>
                <a:headEnd/>
                <a:tailEnd/>
              </a:ln>
            </p:spPr>
            <p:txBody>
              <a:bodyPr/>
              <a:lstStyle/>
              <a:p>
                <a:endParaRPr lang="en-US"/>
              </a:p>
            </p:txBody>
          </p:sp>
          <p:sp>
            <p:nvSpPr>
              <p:cNvPr id="16546" name="Freeform 78"/>
              <p:cNvSpPr>
                <a:spLocks noEditPoints="1"/>
              </p:cNvSpPr>
              <p:nvPr/>
            </p:nvSpPr>
            <p:spPr bwMode="auto">
              <a:xfrm>
                <a:off x="4869" y="1533"/>
                <a:ext cx="69" cy="115"/>
              </a:xfrm>
              <a:custGeom>
                <a:avLst/>
                <a:gdLst>
                  <a:gd name="T0" fmla="*/ 0 w 69"/>
                  <a:gd name="T1" fmla="*/ 58 h 115"/>
                  <a:gd name="T2" fmla="*/ 4 w 69"/>
                  <a:gd name="T3" fmla="*/ 39 h 115"/>
                  <a:gd name="T4" fmla="*/ 8 w 69"/>
                  <a:gd name="T5" fmla="*/ 23 h 115"/>
                  <a:gd name="T6" fmla="*/ 12 w 69"/>
                  <a:gd name="T7" fmla="*/ 12 h 115"/>
                  <a:gd name="T8" fmla="*/ 23 w 69"/>
                  <a:gd name="T9" fmla="*/ 4 h 115"/>
                  <a:gd name="T10" fmla="*/ 27 w 69"/>
                  <a:gd name="T11" fmla="*/ 0 h 115"/>
                  <a:gd name="T12" fmla="*/ 35 w 69"/>
                  <a:gd name="T13" fmla="*/ 0 h 115"/>
                  <a:gd name="T14" fmla="*/ 46 w 69"/>
                  <a:gd name="T15" fmla="*/ 0 h 115"/>
                  <a:gd name="T16" fmla="*/ 50 w 69"/>
                  <a:gd name="T17" fmla="*/ 4 h 115"/>
                  <a:gd name="T18" fmla="*/ 58 w 69"/>
                  <a:gd name="T19" fmla="*/ 12 h 115"/>
                  <a:gd name="T20" fmla="*/ 66 w 69"/>
                  <a:gd name="T21" fmla="*/ 23 h 115"/>
                  <a:gd name="T22" fmla="*/ 69 w 69"/>
                  <a:gd name="T23" fmla="*/ 39 h 115"/>
                  <a:gd name="T24" fmla="*/ 69 w 69"/>
                  <a:gd name="T25" fmla="*/ 58 h 115"/>
                  <a:gd name="T26" fmla="*/ 69 w 69"/>
                  <a:gd name="T27" fmla="*/ 73 h 115"/>
                  <a:gd name="T28" fmla="*/ 66 w 69"/>
                  <a:gd name="T29" fmla="*/ 89 h 115"/>
                  <a:gd name="T30" fmla="*/ 58 w 69"/>
                  <a:gd name="T31" fmla="*/ 100 h 115"/>
                  <a:gd name="T32" fmla="*/ 50 w 69"/>
                  <a:gd name="T33" fmla="*/ 108 h 115"/>
                  <a:gd name="T34" fmla="*/ 42 w 69"/>
                  <a:gd name="T35" fmla="*/ 112 h 115"/>
                  <a:gd name="T36" fmla="*/ 35 w 69"/>
                  <a:gd name="T37" fmla="*/ 115 h 115"/>
                  <a:gd name="T38" fmla="*/ 27 w 69"/>
                  <a:gd name="T39" fmla="*/ 112 h 115"/>
                  <a:gd name="T40" fmla="*/ 16 w 69"/>
                  <a:gd name="T41" fmla="*/ 108 h 115"/>
                  <a:gd name="T42" fmla="*/ 12 w 69"/>
                  <a:gd name="T43" fmla="*/ 96 h 115"/>
                  <a:gd name="T44" fmla="*/ 4 w 69"/>
                  <a:gd name="T45" fmla="*/ 77 h 115"/>
                  <a:gd name="T46" fmla="*/ 0 w 69"/>
                  <a:gd name="T47" fmla="*/ 58 h 115"/>
                  <a:gd name="T48" fmla="*/ 16 w 69"/>
                  <a:gd name="T49" fmla="*/ 62 h 115"/>
                  <a:gd name="T50" fmla="*/ 19 w 69"/>
                  <a:gd name="T51" fmla="*/ 81 h 115"/>
                  <a:gd name="T52" fmla="*/ 23 w 69"/>
                  <a:gd name="T53" fmla="*/ 96 h 115"/>
                  <a:gd name="T54" fmla="*/ 27 w 69"/>
                  <a:gd name="T55" fmla="*/ 104 h 115"/>
                  <a:gd name="T56" fmla="*/ 31 w 69"/>
                  <a:gd name="T57" fmla="*/ 108 h 115"/>
                  <a:gd name="T58" fmla="*/ 35 w 69"/>
                  <a:gd name="T59" fmla="*/ 108 h 115"/>
                  <a:gd name="T60" fmla="*/ 39 w 69"/>
                  <a:gd name="T61" fmla="*/ 108 h 115"/>
                  <a:gd name="T62" fmla="*/ 46 w 69"/>
                  <a:gd name="T63" fmla="*/ 104 h 115"/>
                  <a:gd name="T64" fmla="*/ 50 w 69"/>
                  <a:gd name="T65" fmla="*/ 100 h 115"/>
                  <a:gd name="T66" fmla="*/ 50 w 69"/>
                  <a:gd name="T67" fmla="*/ 92 h 115"/>
                  <a:gd name="T68" fmla="*/ 54 w 69"/>
                  <a:gd name="T69" fmla="*/ 77 h 115"/>
                  <a:gd name="T70" fmla="*/ 54 w 69"/>
                  <a:gd name="T71" fmla="*/ 54 h 115"/>
                  <a:gd name="T72" fmla="*/ 54 w 69"/>
                  <a:gd name="T73" fmla="*/ 35 h 115"/>
                  <a:gd name="T74" fmla="*/ 50 w 69"/>
                  <a:gd name="T75" fmla="*/ 20 h 115"/>
                  <a:gd name="T76" fmla="*/ 50 w 69"/>
                  <a:gd name="T77" fmla="*/ 12 h 115"/>
                  <a:gd name="T78" fmla="*/ 42 w 69"/>
                  <a:gd name="T79" fmla="*/ 8 h 115"/>
                  <a:gd name="T80" fmla="*/ 42 w 69"/>
                  <a:gd name="T81" fmla="*/ 4 h 115"/>
                  <a:gd name="T82" fmla="*/ 35 w 69"/>
                  <a:gd name="T83" fmla="*/ 4 h 115"/>
                  <a:gd name="T84" fmla="*/ 31 w 69"/>
                  <a:gd name="T85" fmla="*/ 4 h 115"/>
                  <a:gd name="T86" fmla="*/ 27 w 69"/>
                  <a:gd name="T87" fmla="*/ 8 h 115"/>
                  <a:gd name="T88" fmla="*/ 23 w 69"/>
                  <a:gd name="T89" fmla="*/ 20 h 115"/>
                  <a:gd name="T90" fmla="*/ 19 w 69"/>
                  <a:gd name="T91" fmla="*/ 31 h 115"/>
                  <a:gd name="T92" fmla="*/ 16 w 69"/>
                  <a:gd name="T93" fmla="*/ 46 h 115"/>
                  <a:gd name="T94" fmla="*/ 16 w 69"/>
                  <a:gd name="T95" fmla="*/ 62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4" y="39"/>
                    </a:lnTo>
                    <a:lnTo>
                      <a:pt x="8" y="23"/>
                    </a:lnTo>
                    <a:lnTo>
                      <a:pt x="12" y="12"/>
                    </a:lnTo>
                    <a:lnTo>
                      <a:pt x="23" y="4"/>
                    </a:lnTo>
                    <a:lnTo>
                      <a:pt x="27" y="0"/>
                    </a:lnTo>
                    <a:lnTo>
                      <a:pt x="35" y="0"/>
                    </a:lnTo>
                    <a:lnTo>
                      <a:pt x="46" y="0"/>
                    </a:lnTo>
                    <a:lnTo>
                      <a:pt x="50" y="4"/>
                    </a:lnTo>
                    <a:lnTo>
                      <a:pt x="58" y="12"/>
                    </a:lnTo>
                    <a:lnTo>
                      <a:pt x="66" y="23"/>
                    </a:lnTo>
                    <a:lnTo>
                      <a:pt x="69" y="39"/>
                    </a:lnTo>
                    <a:lnTo>
                      <a:pt x="69" y="58"/>
                    </a:lnTo>
                    <a:lnTo>
                      <a:pt x="69" y="73"/>
                    </a:lnTo>
                    <a:lnTo>
                      <a:pt x="66" y="89"/>
                    </a:lnTo>
                    <a:lnTo>
                      <a:pt x="58" y="100"/>
                    </a:lnTo>
                    <a:lnTo>
                      <a:pt x="50" y="108"/>
                    </a:lnTo>
                    <a:lnTo>
                      <a:pt x="42" y="112"/>
                    </a:lnTo>
                    <a:lnTo>
                      <a:pt x="35" y="115"/>
                    </a:lnTo>
                    <a:lnTo>
                      <a:pt x="27" y="112"/>
                    </a:lnTo>
                    <a:lnTo>
                      <a:pt x="16" y="108"/>
                    </a:lnTo>
                    <a:lnTo>
                      <a:pt x="12" y="96"/>
                    </a:lnTo>
                    <a:lnTo>
                      <a:pt x="4" y="77"/>
                    </a:lnTo>
                    <a:lnTo>
                      <a:pt x="0" y="58"/>
                    </a:lnTo>
                    <a:close/>
                    <a:moveTo>
                      <a:pt x="16" y="62"/>
                    </a:moveTo>
                    <a:lnTo>
                      <a:pt x="19" y="81"/>
                    </a:lnTo>
                    <a:lnTo>
                      <a:pt x="23" y="96"/>
                    </a:lnTo>
                    <a:lnTo>
                      <a:pt x="27" y="104"/>
                    </a:lnTo>
                    <a:lnTo>
                      <a:pt x="31" y="108"/>
                    </a:lnTo>
                    <a:lnTo>
                      <a:pt x="35" y="108"/>
                    </a:lnTo>
                    <a:lnTo>
                      <a:pt x="39" y="108"/>
                    </a:lnTo>
                    <a:lnTo>
                      <a:pt x="46" y="104"/>
                    </a:lnTo>
                    <a:lnTo>
                      <a:pt x="50" y="100"/>
                    </a:lnTo>
                    <a:lnTo>
                      <a:pt x="50" y="92"/>
                    </a:lnTo>
                    <a:lnTo>
                      <a:pt x="54" y="77"/>
                    </a:lnTo>
                    <a:lnTo>
                      <a:pt x="54" y="54"/>
                    </a:lnTo>
                    <a:lnTo>
                      <a:pt x="54" y="35"/>
                    </a:lnTo>
                    <a:lnTo>
                      <a:pt x="50" y="20"/>
                    </a:lnTo>
                    <a:lnTo>
                      <a:pt x="50" y="12"/>
                    </a:lnTo>
                    <a:lnTo>
                      <a:pt x="42" y="8"/>
                    </a:lnTo>
                    <a:lnTo>
                      <a:pt x="42" y="4"/>
                    </a:lnTo>
                    <a:lnTo>
                      <a:pt x="35" y="4"/>
                    </a:lnTo>
                    <a:lnTo>
                      <a:pt x="31" y="4"/>
                    </a:lnTo>
                    <a:lnTo>
                      <a:pt x="27" y="8"/>
                    </a:lnTo>
                    <a:lnTo>
                      <a:pt x="23" y="20"/>
                    </a:lnTo>
                    <a:lnTo>
                      <a:pt x="19" y="31"/>
                    </a:lnTo>
                    <a:lnTo>
                      <a:pt x="16" y="46"/>
                    </a:lnTo>
                    <a:lnTo>
                      <a:pt x="16" y="62"/>
                    </a:lnTo>
                    <a:close/>
                  </a:path>
                </a:pathLst>
              </a:custGeom>
              <a:solidFill>
                <a:srgbClr val="000000"/>
              </a:solidFill>
              <a:ln w="0">
                <a:solidFill>
                  <a:srgbClr val="000000"/>
                </a:solidFill>
                <a:round/>
                <a:headEnd/>
                <a:tailEnd/>
              </a:ln>
            </p:spPr>
            <p:txBody>
              <a:bodyPr/>
              <a:lstStyle/>
              <a:p>
                <a:endParaRPr lang="en-CA"/>
              </a:p>
            </p:txBody>
          </p:sp>
          <p:sp>
            <p:nvSpPr>
              <p:cNvPr id="16547" name="Rectangle 79"/>
              <p:cNvSpPr>
                <a:spLocks noChangeArrowheads="1"/>
              </p:cNvSpPr>
              <p:nvPr/>
            </p:nvSpPr>
            <p:spPr bwMode="auto">
              <a:xfrm>
                <a:off x="5268" y="1507"/>
                <a:ext cx="8" cy="207"/>
              </a:xfrm>
              <a:prstGeom prst="rect">
                <a:avLst/>
              </a:prstGeom>
              <a:solidFill>
                <a:srgbClr val="000000"/>
              </a:solidFill>
              <a:ln w="0">
                <a:solidFill>
                  <a:srgbClr val="000000"/>
                </a:solidFill>
                <a:miter lim="800000"/>
                <a:headEnd/>
                <a:tailEnd/>
              </a:ln>
            </p:spPr>
            <p:txBody>
              <a:bodyPr/>
              <a:lstStyle/>
              <a:p>
                <a:endParaRPr lang="en-US"/>
              </a:p>
            </p:txBody>
          </p:sp>
          <p:sp>
            <p:nvSpPr>
              <p:cNvPr id="16548" name="Rectangle 80"/>
              <p:cNvSpPr>
                <a:spLocks noChangeArrowheads="1"/>
              </p:cNvSpPr>
              <p:nvPr/>
            </p:nvSpPr>
            <p:spPr bwMode="auto">
              <a:xfrm>
                <a:off x="188" y="1706"/>
                <a:ext cx="8" cy="207"/>
              </a:xfrm>
              <a:prstGeom prst="rect">
                <a:avLst/>
              </a:prstGeom>
              <a:solidFill>
                <a:srgbClr val="000000"/>
              </a:solidFill>
              <a:ln w="0">
                <a:solidFill>
                  <a:srgbClr val="000000"/>
                </a:solidFill>
                <a:miter lim="800000"/>
                <a:headEnd/>
                <a:tailEnd/>
              </a:ln>
            </p:spPr>
            <p:txBody>
              <a:bodyPr/>
              <a:lstStyle/>
              <a:p>
                <a:endParaRPr lang="en-US"/>
              </a:p>
            </p:txBody>
          </p:sp>
          <p:sp>
            <p:nvSpPr>
              <p:cNvPr id="16549" name="Freeform 81"/>
              <p:cNvSpPr>
                <a:spLocks/>
              </p:cNvSpPr>
              <p:nvPr/>
            </p:nvSpPr>
            <p:spPr bwMode="auto">
              <a:xfrm>
                <a:off x="250" y="1779"/>
                <a:ext cx="119" cy="77"/>
              </a:xfrm>
              <a:custGeom>
                <a:avLst/>
                <a:gdLst>
                  <a:gd name="T0" fmla="*/ 0 w 119"/>
                  <a:gd name="T1" fmla="*/ 0 h 77"/>
                  <a:gd name="T2" fmla="*/ 30 w 119"/>
                  <a:gd name="T3" fmla="*/ 0 h 77"/>
                  <a:gd name="T4" fmla="*/ 30 w 119"/>
                  <a:gd name="T5" fmla="*/ 0 h 77"/>
                  <a:gd name="T6" fmla="*/ 27 w 119"/>
                  <a:gd name="T7" fmla="*/ 4 h 77"/>
                  <a:gd name="T8" fmla="*/ 27 w 119"/>
                  <a:gd name="T9" fmla="*/ 4 h 77"/>
                  <a:gd name="T10" fmla="*/ 23 w 119"/>
                  <a:gd name="T11" fmla="*/ 4 h 77"/>
                  <a:gd name="T12" fmla="*/ 23 w 119"/>
                  <a:gd name="T13" fmla="*/ 8 h 77"/>
                  <a:gd name="T14" fmla="*/ 23 w 119"/>
                  <a:gd name="T15" fmla="*/ 11 h 77"/>
                  <a:gd name="T16" fmla="*/ 27 w 119"/>
                  <a:gd name="T17" fmla="*/ 15 h 77"/>
                  <a:gd name="T18" fmla="*/ 42 w 119"/>
                  <a:gd name="T19" fmla="*/ 57 h 77"/>
                  <a:gd name="T20" fmla="*/ 57 w 119"/>
                  <a:gd name="T21" fmla="*/ 19 h 77"/>
                  <a:gd name="T22" fmla="*/ 53 w 119"/>
                  <a:gd name="T23" fmla="*/ 11 h 77"/>
                  <a:gd name="T24" fmla="*/ 53 w 119"/>
                  <a:gd name="T25" fmla="*/ 8 h 77"/>
                  <a:gd name="T26" fmla="*/ 50 w 119"/>
                  <a:gd name="T27" fmla="*/ 4 h 77"/>
                  <a:gd name="T28" fmla="*/ 46 w 119"/>
                  <a:gd name="T29" fmla="*/ 4 h 77"/>
                  <a:gd name="T30" fmla="*/ 42 w 119"/>
                  <a:gd name="T31" fmla="*/ 0 h 77"/>
                  <a:gd name="T32" fmla="*/ 42 w 119"/>
                  <a:gd name="T33" fmla="*/ 0 h 77"/>
                  <a:gd name="T34" fmla="*/ 76 w 119"/>
                  <a:gd name="T35" fmla="*/ 0 h 77"/>
                  <a:gd name="T36" fmla="*/ 76 w 119"/>
                  <a:gd name="T37" fmla="*/ 0 h 77"/>
                  <a:gd name="T38" fmla="*/ 73 w 119"/>
                  <a:gd name="T39" fmla="*/ 4 h 77"/>
                  <a:gd name="T40" fmla="*/ 69 w 119"/>
                  <a:gd name="T41" fmla="*/ 4 h 77"/>
                  <a:gd name="T42" fmla="*/ 69 w 119"/>
                  <a:gd name="T43" fmla="*/ 8 h 77"/>
                  <a:gd name="T44" fmla="*/ 69 w 119"/>
                  <a:gd name="T45" fmla="*/ 8 h 77"/>
                  <a:gd name="T46" fmla="*/ 69 w 119"/>
                  <a:gd name="T47" fmla="*/ 11 h 77"/>
                  <a:gd name="T48" fmla="*/ 69 w 119"/>
                  <a:gd name="T49" fmla="*/ 11 h 77"/>
                  <a:gd name="T50" fmla="*/ 88 w 119"/>
                  <a:gd name="T51" fmla="*/ 57 h 77"/>
                  <a:gd name="T52" fmla="*/ 103 w 119"/>
                  <a:gd name="T53" fmla="*/ 15 h 77"/>
                  <a:gd name="T54" fmla="*/ 107 w 119"/>
                  <a:gd name="T55" fmla="*/ 11 h 77"/>
                  <a:gd name="T56" fmla="*/ 107 w 119"/>
                  <a:gd name="T57" fmla="*/ 8 h 77"/>
                  <a:gd name="T58" fmla="*/ 107 w 119"/>
                  <a:gd name="T59" fmla="*/ 4 h 77"/>
                  <a:gd name="T60" fmla="*/ 103 w 119"/>
                  <a:gd name="T61" fmla="*/ 4 h 77"/>
                  <a:gd name="T62" fmla="*/ 103 w 119"/>
                  <a:gd name="T63" fmla="*/ 4 h 77"/>
                  <a:gd name="T64" fmla="*/ 96 w 119"/>
                  <a:gd name="T65" fmla="*/ 0 h 77"/>
                  <a:gd name="T66" fmla="*/ 96 w 119"/>
                  <a:gd name="T67" fmla="*/ 0 h 77"/>
                  <a:gd name="T68" fmla="*/ 119 w 119"/>
                  <a:gd name="T69" fmla="*/ 0 h 77"/>
                  <a:gd name="T70" fmla="*/ 119 w 119"/>
                  <a:gd name="T71" fmla="*/ 0 h 77"/>
                  <a:gd name="T72" fmla="*/ 115 w 119"/>
                  <a:gd name="T73" fmla="*/ 4 h 77"/>
                  <a:gd name="T74" fmla="*/ 107 w 119"/>
                  <a:gd name="T75" fmla="*/ 11 h 77"/>
                  <a:gd name="T76" fmla="*/ 84 w 119"/>
                  <a:gd name="T77" fmla="*/ 77 h 77"/>
                  <a:gd name="T78" fmla="*/ 80 w 119"/>
                  <a:gd name="T79" fmla="*/ 77 h 77"/>
                  <a:gd name="T80" fmla="*/ 61 w 119"/>
                  <a:gd name="T81" fmla="*/ 27 h 77"/>
                  <a:gd name="T82" fmla="*/ 38 w 119"/>
                  <a:gd name="T83" fmla="*/ 77 h 77"/>
                  <a:gd name="T84" fmla="*/ 34 w 119"/>
                  <a:gd name="T85" fmla="*/ 77 h 77"/>
                  <a:gd name="T86" fmla="*/ 11 w 119"/>
                  <a:gd name="T87" fmla="*/ 15 h 77"/>
                  <a:gd name="T88" fmla="*/ 7 w 119"/>
                  <a:gd name="T89" fmla="*/ 8 h 77"/>
                  <a:gd name="T90" fmla="*/ 4 w 119"/>
                  <a:gd name="T91" fmla="*/ 4 h 77"/>
                  <a:gd name="T92" fmla="*/ 4 w 119"/>
                  <a:gd name="T93" fmla="*/ 4 h 77"/>
                  <a:gd name="T94" fmla="*/ 0 w 119"/>
                  <a:gd name="T95" fmla="*/ 0 h 77"/>
                  <a:gd name="T96" fmla="*/ 0 w 119"/>
                  <a:gd name="T97" fmla="*/ 0 h 7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19"/>
                  <a:gd name="T148" fmla="*/ 0 h 77"/>
                  <a:gd name="T149" fmla="*/ 119 w 119"/>
                  <a:gd name="T150" fmla="*/ 77 h 7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19" h="77">
                    <a:moveTo>
                      <a:pt x="0" y="0"/>
                    </a:moveTo>
                    <a:lnTo>
                      <a:pt x="30" y="0"/>
                    </a:lnTo>
                    <a:lnTo>
                      <a:pt x="27" y="4"/>
                    </a:lnTo>
                    <a:lnTo>
                      <a:pt x="23" y="4"/>
                    </a:lnTo>
                    <a:lnTo>
                      <a:pt x="23" y="8"/>
                    </a:lnTo>
                    <a:lnTo>
                      <a:pt x="23" y="11"/>
                    </a:lnTo>
                    <a:lnTo>
                      <a:pt x="27" y="15"/>
                    </a:lnTo>
                    <a:lnTo>
                      <a:pt x="42" y="57"/>
                    </a:lnTo>
                    <a:lnTo>
                      <a:pt x="57" y="19"/>
                    </a:lnTo>
                    <a:lnTo>
                      <a:pt x="53" y="11"/>
                    </a:lnTo>
                    <a:lnTo>
                      <a:pt x="53" y="8"/>
                    </a:lnTo>
                    <a:lnTo>
                      <a:pt x="50" y="4"/>
                    </a:lnTo>
                    <a:lnTo>
                      <a:pt x="46" y="4"/>
                    </a:lnTo>
                    <a:lnTo>
                      <a:pt x="42" y="0"/>
                    </a:lnTo>
                    <a:lnTo>
                      <a:pt x="76" y="0"/>
                    </a:lnTo>
                    <a:lnTo>
                      <a:pt x="73" y="4"/>
                    </a:lnTo>
                    <a:lnTo>
                      <a:pt x="69" y="4"/>
                    </a:lnTo>
                    <a:lnTo>
                      <a:pt x="69" y="8"/>
                    </a:lnTo>
                    <a:lnTo>
                      <a:pt x="69" y="11"/>
                    </a:lnTo>
                    <a:lnTo>
                      <a:pt x="88" y="57"/>
                    </a:lnTo>
                    <a:lnTo>
                      <a:pt x="103" y="15"/>
                    </a:lnTo>
                    <a:lnTo>
                      <a:pt x="107" y="11"/>
                    </a:lnTo>
                    <a:lnTo>
                      <a:pt x="107" y="8"/>
                    </a:lnTo>
                    <a:lnTo>
                      <a:pt x="107" y="4"/>
                    </a:lnTo>
                    <a:lnTo>
                      <a:pt x="103" y="4"/>
                    </a:lnTo>
                    <a:lnTo>
                      <a:pt x="96" y="0"/>
                    </a:lnTo>
                    <a:lnTo>
                      <a:pt x="119" y="0"/>
                    </a:lnTo>
                    <a:lnTo>
                      <a:pt x="115" y="4"/>
                    </a:lnTo>
                    <a:lnTo>
                      <a:pt x="107" y="11"/>
                    </a:lnTo>
                    <a:lnTo>
                      <a:pt x="84" y="77"/>
                    </a:lnTo>
                    <a:lnTo>
                      <a:pt x="80" y="77"/>
                    </a:lnTo>
                    <a:lnTo>
                      <a:pt x="61" y="27"/>
                    </a:lnTo>
                    <a:lnTo>
                      <a:pt x="38" y="77"/>
                    </a:lnTo>
                    <a:lnTo>
                      <a:pt x="34" y="77"/>
                    </a:lnTo>
                    <a:lnTo>
                      <a:pt x="11" y="15"/>
                    </a:lnTo>
                    <a:lnTo>
                      <a:pt x="7" y="8"/>
                    </a:lnTo>
                    <a:lnTo>
                      <a:pt x="4" y="4"/>
                    </a:lnTo>
                    <a:lnTo>
                      <a:pt x="0" y="0"/>
                    </a:lnTo>
                    <a:close/>
                  </a:path>
                </a:pathLst>
              </a:custGeom>
              <a:solidFill>
                <a:srgbClr val="000000"/>
              </a:solidFill>
              <a:ln w="0">
                <a:solidFill>
                  <a:srgbClr val="000000"/>
                </a:solidFill>
                <a:round/>
                <a:headEnd/>
                <a:tailEnd/>
              </a:ln>
            </p:spPr>
            <p:txBody>
              <a:bodyPr/>
              <a:lstStyle/>
              <a:p>
                <a:endParaRPr lang="en-CA"/>
              </a:p>
            </p:txBody>
          </p:sp>
          <p:sp>
            <p:nvSpPr>
              <p:cNvPr id="16550" name="Freeform 82"/>
              <p:cNvSpPr>
                <a:spLocks noEditPoints="1"/>
              </p:cNvSpPr>
              <p:nvPr/>
            </p:nvSpPr>
            <p:spPr bwMode="auto">
              <a:xfrm>
                <a:off x="373" y="1779"/>
                <a:ext cx="69" cy="77"/>
              </a:xfrm>
              <a:custGeom>
                <a:avLst/>
                <a:gdLst>
                  <a:gd name="T0" fmla="*/ 34 w 69"/>
                  <a:gd name="T1" fmla="*/ 69 h 77"/>
                  <a:gd name="T2" fmla="*/ 26 w 69"/>
                  <a:gd name="T3" fmla="*/ 77 h 77"/>
                  <a:gd name="T4" fmla="*/ 19 w 69"/>
                  <a:gd name="T5" fmla="*/ 77 h 77"/>
                  <a:gd name="T6" fmla="*/ 3 w 69"/>
                  <a:gd name="T7" fmla="*/ 73 h 77"/>
                  <a:gd name="T8" fmla="*/ 0 w 69"/>
                  <a:gd name="T9" fmla="*/ 57 h 77"/>
                  <a:gd name="T10" fmla="*/ 3 w 69"/>
                  <a:gd name="T11" fmla="*/ 50 h 77"/>
                  <a:gd name="T12" fmla="*/ 15 w 69"/>
                  <a:gd name="T13" fmla="*/ 38 h 77"/>
                  <a:gd name="T14" fmla="*/ 42 w 69"/>
                  <a:gd name="T15" fmla="*/ 27 h 77"/>
                  <a:gd name="T16" fmla="*/ 42 w 69"/>
                  <a:gd name="T17" fmla="*/ 15 h 77"/>
                  <a:gd name="T18" fmla="*/ 34 w 69"/>
                  <a:gd name="T19" fmla="*/ 4 h 77"/>
                  <a:gd name="T20" fmla="*/ 23 w 69"/>
                  <a:gd name="T21" fmla="*/ 4 h 77"/>
                  <a:gd name="T22" fmla="*/ 19 w 69"/>
                  <a:gd name="T23" fmla="*/ 11 h 77"/>
                  <a:gd name="T24" fmla="*/ 15 w 69"/>
                  <a:gd name="T25" fmla="*/ 19 h 77"/>
                  <a:gd name="T26" fmla="*/ 15 w 69"/>
                  <a:gd name="T27" fmla="*/ 23 h 77"/>
                  <a:gd name="T28" fmla="*/ 11 w 69"/>
                  <a:gd name="T29" fmla="*/ 27 h 77"/>
                  <a:gd name="T30" fmla="*/ 3 w 69"/>
                  <a:gd name="T31" fmla="*/ 23 h 77"/>
                  <a:gd name="T32" fmla="*/ 3 w 69"/>
                  <a:gd name="T33" fmla="*/ 19 h 77"/>
                  <a:gd name="T34" fmla="*/ 11 w 69"/>
                  <a:gd name="T35" fmla="*/ 4 h 77"/>
                  <a:gd name="T36" fmla="*/ 30 w 69"/>
                  <a:gd name="T37" fmla="*/ 0 h 77"/>
                  <a:gd name="T38" fmla="*/ 46 w 69"/>
                  <a:gd name="T39" fmla="*/ 0 h 77"/>
                  <a:gd name="T40" fmla="*/ 53 w 69"/>
                  <a:gd name="T41" fmla="*/ 11 h 77"/>
                  <a:gd name="T42" fmla="*/ 53 w 69"/>
                  <a:gd name="T43" fmla="*/ 23 h 77"/>
                  <a:gd name="T44" fmla="*/ 57 w 69"/>
                  <a:gd name="T45" fmla="*/ 57 h 77"/>
                  <a:gd name="T46" fmla="*/ 57 w 69"/>
                  <a:gd name="T47" fmla="*/ 65 h 77"/>
                  <a:gd name="T48" fmla="*/ 57 w 69"/>
                  <a:gd name="T49" fmla="*/ 65 h 77"/>
                  <a:gd name="T50" fmla="*/ 61 w 69"/>
                  <a:gd name="T51" fmla="*/ 65 h 77"/>
                  <a:gd name="T52" fmla="*/ 65 w 69"/>
                  <a:gd name="T53" fmla="*/ 65 h 77"/>
                  <a:gd name="T54" fmla="*/ 69 w 69"/>
                  <a:gd name="T55" fmla="*/ 65 h 77"/>
                  <a:gd name="T56" fmla="*/ 49 w 69"/>
                  <a:gd name="T57" fmla="*/ 77 h 77"/>
                  <a:gd name="T58" fmla="*/ 42 w 69"/>
                  <a:gd name="T59" fmla="*/ 73 h 77"/>
                  <a:gd name="T60" fmla="*/ 42 w 69"/>
                  <a:gd name="T61" fmla="*/ 65 h 77"/>
                  <a:gd name="T62" fmla="*/ 42 w 69"/>
                  <a:gd name="T63" fmla="*/ 31 h 77"/>
                  <a:gd name="T64" fmla="*/ 26 w 69"/>
                  <a:gd name="T65" fmla="*/ 38 h 77"/>
                  <a:gd name="T66" fmla="*/ 15 w 69"/>
                  <a:gd name="T67" fmla="*/ 46 h 77"/>
                  <a:gd name="T68" fmla="*/ 15 w 69"/>
                  <a:gd name="T69" fmla="*/ 54 h 77"/>
                  <a:gd name="T70" fmla="*/ 15 w 69"/>
                  <a:gd name="T71" fmla="*/ 61 h 77"/>
                  <a:gd name="T72" fmla="*/ 26 w 69"/>
                  <a:gd name="T73" fmla="*/ 65 h 77"/>
                  <a:gd name="T74" fmla="*/ 42 w 69"/>
                  <a:gd name="T75" fmla="*/ 57 h 77"/>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9"/>
                  <a:gd name="T115" fmla="*/ 0 h 77"/>
                  <a:gd name="T116" fmla="*/ 69 w 69"/>
                  <a:gd name="T117" fmla="*/ 77 h 77"/>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9" h="77">
                    <a:moveTo>
                      <a:pt x="42" y="65"/>
                    </a:moveTo>
                    <a:lnTo>
                      <a:pt x="34" y="69"/>
                    </a:lnTo>
                    <a:lnTo>
                      <a:pt x="30" y="73"/>
                    </a:lnTo>
                    <a:lnTo>
                      <a:pt x="26" y="77"/>
                    </a:lnTo>
                    <a:lnTo>
                      <a:pt x="23" y="77"/>
                    </a:lnTo>
                    <a:lnTo>
                      <a:pt x="19" y="77"/>
                    </a:lnTo>
                    <a:lnTo>
                      <a:pt x="11" y="77"/>
                    </a:lnTo>
                    <a:lnTo>
                      <a:pt x="3" y="73"/>
                    </a:lnTo>
                    <a:lnTo>
                      <a:pt x="0" y="65"/>
                    </a:lnTo>
                    <a:lnTo>
                      <a:pt x="0" y="57"/>
                    </a:lnTo>
                    <a:lnTo>
                      <a:pt x="0" y="54"/>
                    </a:lnTo>
                    <a:lnTo>
                      <a:pt x="3" y="50"/>
                    </a:lnTo>
                    <a:lnTo>
                      <a:pt x="7" y="42"/>
                    </a:lnTo>
                    <a:lnTo>
                      <a:pt x="15" y="38"/>
                    </a:lnTo>
                    <a:lnTo>
                      <a:pt x="23" y="34"/>
                    </a:lnTo>
                    <a:lnTo>
                      <a:pt x="42" y="27"/>
                    </a:lnTo>
                    <a:lnTo>
                      <a:pt x="42" y="23"/>
                    </a:lnTo>
                    <a:lnTo>
                      <a:pt x="42" y="15"/>
                    </a:lnTo>
                    <a:lnTo>
                      <a:pt x="38" y="8"/>
                    </a:lnTo>
                    <a:lnTo>
                      <a:pt x="34" y="4"/>
                    </a:lnTo>
                    <a:lnTo>
                      <a:pt x="26" y="4"/>
                    </a:lnTo>
                    <a:lnTo>
                      <a:pt x="23" y="4"/>
                    </a:lnTo>
                    <a:lnTo>
                      <a:pt x="19" y="8"/>
                    </a:lnTo>
                    <a:lnTo>
                      <a:pt x="19" y="11"/>
                    </a:lnTo>
                    <a:lnTo>
                      <a:pt x="15" y="11"/>
                    </a:lnTo>
                    <a:lnTo>
                      <a:pt x="15" y="19"/>
                    </a:lnTo>
                    <a:lnTo>
                      <a:pt x="15" y="23"/>
                    </a:lnTo>
                    <a:lnTo>
                      <a:pt x="11" y="27"/>
                    </a:lnTo>
                    <a:lnTo>
                      <a:pt x="7" y="27"/>
                    </a:lnTo>
                    <a:lnTo>
                      <a:pt x="3" y="23"/>
                    </a:lnTo>
                    <a:lnTo>
                      <a:pt x="3" y="19"/>
                    </a:lnTo>
                    <a:lnTo>
                      <a:pt x="3" y="11"/>
                    </a:lnTo>
                    <a:lnTo>
                      <a:pt x="11" y="4"/>
                    </a:lnTo>
                    <a:lnTo>
                      <a:pt x="19" y="0"/>
                    </a:lnTo>
                    <a:lnTo>
                      <a:pt x="30" y="0"/>
                    </a:lnTo>
                    <a:lnTo>
                      <a:pt x="38" y="0"/>
                    </a:lnTo>
                    <a:lnTo>
                      <a:pt x="46" y="0"/>
                    </a:lnTo>
                    <a:lnTo>
                      <a:pt x="49" y="4"/>
                    </a:lnTo>
                    <a:lnTo>
                      <a:pt x="53" y="11"/>
                    </a:lnTo>
                    <a:lnTo>
                      <a:pt x="53" y="15"/>
                    </a:lnTo>
                    <a:lnTo>
                      <a:pt x="53" y="23"/>
                    </a:lnTo>
                    <a:lnTo>
                      <a:pt x="53" y="50"/>
                    </a:lnTo>
                    <a:lnTo>
                      <a:pt x="57" y="57"/>
                    </a:lnTo>
                    <a:lnTo>
                      <a:pt x="57" y="61"/>
                    </a:lnTo>
                    <a:lnTo>
                      <a:pt x="57" y="65"/>
                    </a:lnTo>
                    <a:lnTo>
                      <a:pt x="61" y="65"/>
                    </a:lnTo>
                    <a:lnTo>
                      <a:pt x="65" y="65"/>
                    </a:lnTo>
                    <a:lnTo>
                      <a:pt x="69" y="61"/>
                    </a:lnTo>
                    <a:lnTo>
                      <a:pt x="69" y="65"/>
                    </a:lnTo>
                    <a:lnTo>
                      <a:pt x="57" y="73"/>
                    </a:lnTo>
                    <a:lnTo>
                      <a:pt x="49" y="77"/>
                    </a:lnTo>
                    <a:lnTo>
                      <a:pt x="46" y="77"/>
                    </a:lnTo>
                    <a:lnTo>
                      <a:pt x="42" y="73"/>
                    </a:lnTo>
                    <a:lnTo>
                      <a:pt x="42" y="69"/>
                    </a:lnTo>
                    <a:lnTo>
                      <a:pt x="42" y="65"/>
                    </a:lnTo>
                    <a:close/>
                    <a:moveTo>
                      <a:pt x="42" y="57"/>
                    </a:moveTo>
                    <a:lnTo>
                      <a:pt x="42" y="31"/>
                    </a:lnTo>
                    <a:lnTo>
                      <a:pt x="30" y="34"/>
                    </a:lnTo>
                    <a:lnTo>
                      <a:pt x="26" y="38"/>
                    </a:lnTo>
                    <a:lnTo>
                      <a:pt x="19" y="42"/>
                    </a:lnTo>
                    <a:lnTo>
                      <a:pt x="15" y="46"/>
                    </a:lnTo>
                    <a:lnTo>
                      <a:pt x="15" y="50"/>
                    </a:lnTo>
                    <a:lnTo>
                      <a:pt x="15" y="54"/>
                    </a:lnTo>
                    <a:lnTo>
                      <a:pt x="15" y="57"/>
                    </a:lnTo>
                    <a:lnTo>
                      <a:pt x="15" y="61"/>
                    </a:lnTo>
                    <a:lnTo>
                      <a:pt x="19" y="65"/>
                    </a:lnTo>
                    <a:lnTo>
                      <a:pt x="26" y="65"/>
                    </a:lnTo>
                    <a:lnTo>
                      <a:pt x="30" y="65"/>
                    </a:lnTo>
                    <a:lnTo>
                      <a:pt x="42" y="57"/>
                    </a:lnTo>
                    <a:close/>
                  </a:path>
                </a:pathLst>
              </a:custGeom>
              <a:solidFill>
                <a:srgbClr val="000000"/>
              </a:solidFill>
              <a:ln w="0">
                <a:solidFill>
                  <a:srgbClr val="000000"/>
                </a:solidFill>
                <a:round/>
                <a:headEnd/>
                <a:tailEnd/>
              </a:ln>
            </p:spPr>
            <p:txBody>
              <a:bodyPr/>
              <a:lstStyle/>
              <a:p>
                <a:endParaRPr lang="en-CA"/>
              </a:p>
            </p:txBody>
          </p:sp>
          <p:sp>
            <p:nvSpPr>
              <p:cNvPr id="16551" name="Freeform 83"/>
              <p:cNvSpPr>
                <a:spLocks/>
              </p:cNvSpPr>
              <p:nvPr/>
            </p:nvSpPr>
            <p:spPr bwMode="auto">
              <a:xfrm>
                <a:off x="445" y="1779"/>
                <a:ext cx="81" cy="77"/>
              </a:xfrm>
              <a:custGeom>
                <a:avLst/>
                <a:gdLst>
                  <a:gd name="T0" fmla="*/ 23 w 81"/>
                  <a:gd name="T1" fmla="*/ 15 h 77"/>
                  <a:gd name="T2" fmla="*/ 31 w 81"/>
                  <a:gd name="T3" fmla="*/ 4 h 77"/>
                  <a:gd name="T4" fmla="*/ 43 w 81"/>
                  <a:gd name="T5" fmla="*/ 0 h 77"/>
                  <a:gd name="T6" fmla="*/ 50 w 81"/>
                  <a:gd name="T7" fmla="*/ 0 h 77"/>
                  <a:gd name="T8" fmla="*/ 54 w 81"/>
                  <a:gd name="T9" fmla="*/ 0 h 77"/>
                  <a:gd name="T10" fmla="*/ 58 w 81"/>
                  <a:gd name="T11" fmla="*/ 0 h 77"/>
                  <a:gd name="T12" fmla="*/ 66 w 81"/>
                  <a:gd name="T13" fmla="*/ 4 h 77"/>
                  <a:gd name="T14" fmla="*/ 66 w 81"/>
                  <a:gd name="T15" fmla="*/ 11 h 77"/>
                  <a:gd name="T16" fmla="*/ 69 w 81"/>
                  <a:gd name="T17" fmla="*/ 19 h 77"/>
                  <a:gd name="T18" fmla="*/ 69 w 81"/>
                  <a:gd name="T19" fmla="*/ 27 h 77"/>
                  <a:gd name="T20" fmla="*/ 69 w 81"/>
                  <a:gd name="T21" fmla="*/ 57 h 77"/>
                  <a:gd name="T22" fmla="*/ 69 w 81"/>
                  <a:gd name="T23" fmla="*/ 65 h 77"/>
                  <a:gd name="T24" fmla="*/ 69 w 81"/>
                  <a:gd name="T25" fmla="*/ 69 h 77"/>
                  <a:gd name="T26" fmla="*/ 69 w 81"/>
                  <a:gd name="T27" fmla="*/ 69 h 77"/>
                  <a:gd name="T28" fmla="*/ 73 w 81"/>
                  <a:gd name="T29" fmla="*/ 73 h 77"/>
                  <a:gd name="T30" fmla="*/ 73 w 81"/>
                  <a:gd name="T31" fmla="*/ 73 h 77"/>
                  <a:gd name="T32" fmla="*/ 81 w 81"/>
                  <a:gd name="T33" fmla="*/ 73 h 77"/>
                  <a:gd name="T34" fmla="*/ 81 w 81"/>
                  <a:gd name="T35" fmla="*/ 77 h 77"/>
                  <a:gd name="T36" fmla="*/ 43 w 81"/>
                  <a:gd name="T37" fmla="*/ 77 h 77"/>
                  <a:gd name="T38" fmla="*/ 43 w 81"/>
                  <a:gd name="T39" fmla="*/ 73 h 77"/>
                  <a:gd name="T40" fmla="*/ 46 w 81"/>
                  <a:gd name="T41" fmla="*/ 73 h 77"/>
                  <a:gd name="T42" fmla="*/ 50 w 81"/>
                  <a:gd name="T43" fmla="*/ 73 h 77"/>
                  <a:gd name="T44" fmla="*/ 50 w 81"/>
                  <a:gd name="T45" fmla="*/ 73 h 77"/>
                  <a:gd name="T46" fmla="*/ 54 w 81"/>
                  <a:gd name="T47" fmla="*/ 69 h 77"/>
                  <a:gd name="T48" fmla="*/ 54 w 81"/>
                  <a:gd name="T49" fmla="*/ 65 h 77"/>
                  <a:gd name="T50" fmla="*/ 54 w 81"/>
                  <a:gd name="T51" fmla="*/ 65 h 77"/>
                  <a:gd name="T52" fmla="*/ 54 w 81"/>
                  <a:gd name="T53" fmla="*/ 57 h 77"/>
                  <a:gd name="T54" fmla="*/ 54 w 81"/>
                  <a:gd name="T55" fmla="*/ 27 h 77"/>
                  <a:gd name="T56" fmla="*/ 54 w 81"/>
                  <a:gd name="T57" fmla="*/ 19 h 77"/>
                  <a:gd name="T58" fmla="*/ 50 w 81"/>
                  <a:gd name="T59" fmla="*/ 11 h 77"/>
                  <a:gd name="T60" fmla="*/ 50 w 81"/>
                  <a:gd name="T61" fmla="*/ 11 h 77"/>
                  <a:gd name="T62" fmla="*/ 43 w 81"/>
                  <a:gd name="T63" fmla="*/ 8 h 77"/>
                  <a:gd name="T64" fmla="*/ 35 w 81"/>
                  <a:gd name="T65" fmla="*/ 11 h 77"/>
                  <a:gd name="T66" fmla="*/ 23 w 81"/>
                  <a:gd name="T67" fmla="*/ 19 h 77"/>
                  <a:gd name="T68" fmla="*/ 23 w 81"/>
                  <a:gd name="T69" fmla="*/ 57 h 77"/>
                  <a:gd name="T70" fmla="*/ 23 w 81"/>
                  <a:gd name="T71" fmla="*/ 65 h 77"/>
                  <a:gd name="T72" fmla="*/ 23 w 81"/>
                  <a:gd name="T73" fmla="*/ 69 h 77"/>
                  <a:gd name="T74" fmla="*/ 23 w 81"/>
                  <a:gd name="T75" fmla="*/ 69 h 77"/>
                  <a:gd name="T76" fmla="*/ 27 w 81"/>
                  <a:gd name="T77" fmla="*/ 73 h 77"/>
                  <a:gd name="T78" fmla="*/ 31 w 81"/>
                  <a:gd name="T79" fmla="*/ 73 h 77"/>
                  <a:gd name="T80" fmla="*/ 35 w 81"/>
                  <a:gd name="T81" fmla="*/ 73 h 77"/>
                  <a:gd name="T82" fmla="*/ 35 w 81"/>
                  <a:gd name="T83" fmla="*/ 77 h 77"/>
                  <a:gd name="T84" fmla="*/ 0 w 81"/>
                  <a:gd name="T85" fmla="*/ 77 h 77"/>
                  <a:gd name="T86" fmla="*/ 0 w 81"/>
                  <a:gd name="T87" fmla="*/ 73 h 77"/>
                  <a:gd name="T88" fmla="*/ 0 w 81"/>
                  <a:gd name="T89" fmla="*/ 73 h 77"/>
                  <a:gd name="T90" fmla="*/ 4 w 81"/>
                  <a:gd name="T91" fmla="*/ 73 h 77"/>
                  <a:gd name="T92" fmla="*/ 8 w 81"/>
                  <a:gd name="T93" fmla="*/ 69 h 77"/>
                  <a:gd name="T94" fmla="*/ 8 w 81"/>
                  <a:gd name="T95" fmla="*/ 65 h 77"/>
                  <a:gd name="T96" fmla="*/ 8 w 81"/>
                  <a:gd name="T97" fmla="*/ 57 h 77"/>
                  <a:gd name="T98" fmla="*/ 8 w 81"/>
                  <a:gd name="T99" fmla="*/ 31 h 77"/>
                  <a:gd name="T100" fmla="*/ 8 w 81"/>
                  <a:gd name="T101" fmla="*/ 19 h 77"/>
                  <a:gd name="T102" fmla="*/ 8 w 81"/>
                  <a:gd name="T103" fmla="*/ 11 h 77"/>
                  <a:gd name="T104" fmla="*/ 8 w 81"/>
                  <a:gd name="T105" fmla="*/ 11 h 77"/>
                  <a:gd name="T106" fmla="*/ 8 w 81"/>
                  <a:gd name="T107" fmla="*/ 8 h 77"/>
                  <a:gd name="T108" fmla="*/ 4 w 81"/>
                  <a:gd name="T109" fmla="*/ 8 h 77"/>
                  <a:gd name="T110" fmla="*/ 4 w 81"/>
                  <a:gd name="T111" fmla="*/ 8 h 77"/>
                  <a:gd name="T112" fmla="*/ 4 w 81"/>
                  <a:gd name="T113" fmla="*/ 8 h 77"/>
                  <a:gd name="T114" fmla="*/ 0 w 81"/>
                  <a:gd name="T115" fmla="*/ 8 h 77"/>
                  <a:gd name="T116" fmla="*/ 0 w 81"/>
                  <a:gd name="T117" fmla="*/ 8 h 77"/>
                  <a:gd name="T118" fmla="*/ 20 w 81"/>
                  <a:gd name="T119" fmla="*/ 0 h 77"/>
                  <a:gd name="T120" fmla="*/ 23 w 81"/>
                  <a:gd name="T121" fmla="*/ 0 h 77"/>
                  <a:gd name="T122" fmla="*/ 23 w 81"/>
                  <a:gd name="T123" fmla="*/ 15 h 7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1"/>
                  <a:gd name="T187" fmla="*/ 0 h 77"/>
                  <a:gd name="T188" fmla="*/ 81 w 81"/>
                  <a:gd name="T189" fmla="*/ 77 h 77"/>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1" h="77">
                    <a:moveTo>
                      <a:pt x="23" y="15"/>
                    </a:moveTo>
                    <a:lnTo>
                      <a:pt x="31" y="4"/>
                    </a:lnTo>
                    <a:lnTo>
                      <a:pt x="43" y="0"/>
                    </a:lnTo>
                    <a:lnTo>
                      <a:pt x="50" y="0"/>
                    </a:lnTo>
                    <a:lnTo>
                      <a:pt x="54" y="0"/>
                    </a:lnTo>
                    <a:lnTo>
                      <a:pt x="58" y="0"/>
                    </a:lnTo>
                    <a:lnTo>
                      <a:pt x="66" y="4"/>
                    </a:lnTo>
                    <a:lnTo>
                      <a:pt x="66" y="11"/>
                    </a:lnTo>
                    <a:lnTo>
                      <a:pt x="69" y="19"/>
                    </a:lnTo>
                    <a:lnTo>
                      <a:pt x="69" y="27"/>
                    </a:lnTo>
                    <a:lnTo>
                      <a:pt x="69" y="57"/>
                    </a:lnTo>
                    <a:lnTo>
                      <a:pt x="69" y="65"/>
                    </a:lnTo>
                    <a:lnTo>
                      <a:pt x="69" y="69"/>
                    </a:lnTo>
                    <a:lnTo>
                      <a:pt x="73" y="73"/>
                    </a:lnTo>
                    <a:lnTo>
                      <a:pt x="81" y="73"/>
                    </a:lnTo>
                    <a:lnTo>
                      <a:pt x="81" y="77"/>
                    </a:lnTo>
                    <a:lnTo>
                      <a:pt x="43" y="77"/>
                    </a:lnTo>
                    <a:lnTo>
                      <a:pt x="43" y="73"/>
                    </a:lnTo>
                    <a:lnTo>
                      <a:pt x="46" y="73"/>
                    </a:lnTo>
                    <a:lnTo>
                      <a:pt x="50" y="73"/>
                    </a:lnTo>
                    <a:lnTo>
                      <a:pt x="54" y="69"/>
                    </a:lnTo>
                    <a:lnTo>
                      <a:pt x="54" y="65"/>
                    </a:lnTo>
                    <a:lnTo>
                      <a:pt x="54" y="57"/>
                    </a:lnTo>
                    <a:lnTo>
                      <a:pt x="54" y="27"/>
                    </a:lnTo>
                    <a:lnTo>
                      <a:pt x="54" y="19"/>
                    </a:lnTo>
                    <a:lnTo>
                      <a:pt x="50" y="11"/>
                    </a:lnTo>
                    <a:lnTo>
                      <a:pt x="43" y="8"/>
                    </a:lnTo>
                    <a:lnTo>
                      <a:pt x="35" y="11"/>
                    </a:lnTo>
                    <a:lnTo>
                      <a:pt x="23" y="19"/>
                    </a:lnTo>
                    <a:lnTo>
                      <a:pt x="23" y="57"/>
                    </a:lnTo>
                    <a:lnTo>
                      <a:pt x="23" y="65"/>
                    </a:lnTo>
                    <a:lnTo>
                      <a:pt x="23" y="69"/>
                    </a:lnTo>
                    <a:lnTo>
                      <a:pt x="27" y="73"/>
                    </a:lnTo>
                    <a:lnTo>
                      <a:pt x="31" y="73"/>
                    </a:lnTo>
                    <a:lnTo>
                      <a:pt x="35" y="73"/>
                    </a:lnTo>
                    <a:lnTo>
                      <a:pt x="35" y="77"/>
                    </a:lnTo>
                    <a:lnTo>
                      <a:pt x="0" y="77"/>
                    </a:lnTo>
                    <a:lnTo>
                      <a:pt x="0" y="73"/>
                    </a:lnTo>
                    <a:lnTo>
                      <a:pt x="4" y="73"/>
                    </a:lnTo>
                    <a:lnTo>
                      <a:pt x="8" y="69"/>
                    </a:lnTo>
                    <a:lnTo>
                      <a:pt x="8" y="65"/>
                    </a:lnTo>
                    <a:lnTo>
                      <a:pt x="8" y="57"/>
                    </a:lnTo>
                    <a:lnTo>
                      <a:pt x="8" y="31"/>
                    </a:lnTo>
                    <a:lnTo>
                      <a:pt x="8" y="19"/>
                    </a:lnTo>
                    <a:lnTo>
                      <a:pt x="8" y="11"/>
                    </a:lnTo>
                    <a:lnTo>
                      <a:pt x="8" y="8"/>
                    </a:lnTo>
                    <a:lnTo>
                      <a:pt x="4" y="8"/>
                    </a:lnTo>
                    <a:lnTo>
                      <a:pt x="0" y="8"/>
                    </a:lnTo>
                    <a:lnTo>
                      <a:pt x="20" y="0"/>
                    </a:lnTo>
                    <a:lnTo>
                      <a:pt x="23" y="0"/>
                    </a:lnTo>
                    <a:lnTo>
                      <a:pt x="23" y="15"/>
                    </a:lnTo>
                    <a:close/>
                  </a:path>
                </a:pathLst>
              </a:custGeom>
              <a:solidFill>
                <a:srgbClr val="000000"/>
              </a:solidFill>
              <a:ln w="0">
                <a:solidFill>
                  <a:srgbClr val="000000"/>
                </a:solidFill>
                <a:round/>
                <a:headEnd/>
                <a:tailEnd/>
              </a:ln>
            </p:spPr>
            <p:txBody>
              <a:bodyPr/>
              <a:lstStyle/>
              <a:p>
                <a:endParaRPr lang="en-CA"/>
              </a:p>
            </p:txBody>
          </p:sp>
          <p:sp>
            <p:nvSpPr>
              <p:cNvPr id="16552" name="Freeform 84"/>
              <p:cNvSpPr>
                <a:spLocks/>
              </p:cNvSpPr>
              <p:nvPr/>
            </p:nvSpPr>
            <p:spPr bwMode="auto">
              <a:xfrm>
                <a:off x="526" y="1756"/>
                <a:ext cx="46" cy="100"/>
              </a:xfrm>
              <a:custGeom>
                <a:avLst/>
                <a:gdLst>
                  <a:gd name="T0" fmla="*/ 27 w 46"/>
                  <a:gd name="T1" fmla="*/ 0 h 100"/>
                  <a:gd name="T2" fmla="*/ 27 w 46"/>
                  <a:gd name="T3" fmla="*/ 23 h 100"/>
                  <a:gd name="T4" fmla="*/ 42 w 46"/>
                  <a:gd name="T5" fmla="*/ 23 h 100"/>
                  <a:gd name="T6" fmla="*/ 42 w 46"/>
                  <a:gd name="T7" fmla="*/ 27 h 100"/>
                  <a:gd name="T8" fmla="*/ 27 w 46"/>
                  <a:gd name="T9" fmla="*/ 27 h 100"/>
                  <a:gd name="T10" fmla="*/ 27 w 46"/>
                  <a:gd name="T11" fmla="*/ 77 h 100"/>
                  <a:gd name="T12" fmla="*/ 27 w 46"/>
                  <a:gd name="T13" fmla="*/ 84 h 100"/>
                  <a:gd name="T14" fmla="*/ 27 w 46"/>
                  <a:gd name="T15" fmla="*/ 88 h 100"/>
                  <a:gd name="T16" fmla="*/ 31 w 46"/>
                  <a:gd name="T17" fmla="*/ 88 h 100"/>
                  <a:gd name="T18" fmla="*/ 35 w 46"/>
                  <a:gd name="T19" fmla="*/ 88 h 100"/>
                  <a:gd name="T20" fmla="*/ 38 w 46"/>
                  <a:gd name="T21" fmla="*/ 88 h 100"/>
                  <a:gd name="T22" fmla="*/ 38 w 46"/>
                  <a:gd name="T23" fmla="*/ 88 h 100"/>
                  <a:gd name="T24" fmla="*/ 42 w 46"/>
                  <a:gd name="T25" fmla="*/ 88 h 100"/>
                  <a:gd name="T26" fmla="*/ 42 w 46"/>
                  <a:gd name="T27" fmla="*/ 84 h 100"/>
                  <a:gd name="T28" fmla="*/ 46 w 46"/>
                  <a:gd name="T29" fmla="*/ 84 h 100"/>
                  <a:gd name="T30" fmla="*/ 42 w 46"/>
                  <a:gd name="T31" fmla="*/ 92 h 100"/>
                  <a:gd name="T32" fmla="*/ 38 w 46"/>
                  <a:gd name="T33" fmla="*/ 96 h 100"/>
                  <a:gd name="T34" fmla="*/ 35 w 46"/>
                  <a:gd name="T35" fmla="*/ 100 h 100"/>
                  <a:gd name="T36" fmla="*/ 27 w 46"/>
                  <a:gd name="T37" fmla="*/ 100 h 100"/>
                  <a:gd name="T38" fmla="*/ 23 w 46"/>
                  <a:gd name="T39" fmla="*/ 100 h 100"/>
                  <a:gd name="T40" fmla="*/ 19 w 46"/>
                  <a:gd name="T41" fmla="*/ 100 h 100"/>
                  <a:gd name="T42" fmla="*/ 15 w 46"/>
                  <a:gd name="T43" fmla="*/ 96 h 100"/>
                  <a:gd name="T44" fmla="*/ 15 w 46"/>
                  <a:gd name="T45" fmla="*/ 92 h 100"/>
                  <a:gd name="T46" fmla="*/ 11 w 46"/>
                  <a:gd name="T47" fmla="*/ 88 h 100"/>
                  <a:gd name="T48" fmla="*/ 11 w 46"/>
                  <a:gd name="T49" fmla="*/ 80 h 100"/>
                  <a:gd name="T50" fmla="*/ 11 w 46"/>
                  <a:gd name="T51" fmla="*/ 27 h 100"/>
                  <a:gd name="T52" fmla="*/ 0 w 46"/>
                  <a:gd name="T53" fmla="*/ 27 h 100"/>
                  <a:gd name="T54" fmla="*/ 0 w 46"/>
                  <a:gd name="T55" fmla="*/ 27 h 100"/>
                  <a:gd name="T56" fmla="*/ 4 w 46"/>
                  <a:gd name="T57" fmla="*/ 23 h 100"/>
                  <a:gd name="T58" fmla="*/ 11 w 46"/>
                  <a:gd name="T59" fmla="*/ 19 h 100"/>
                  <a:gd name="T60" fmla="*/ 15 w 46"/>
                  <a:gd name="T61" fmla="*/ 15 h 100"/>
                  <a:gd name="T62" fmla="*/ 19 w 46"/>
                  <a:gd name="T63" fmla="*/ 11 h 100"/>
                  <a:gd name="T64" fmla="*/ 23 w 46"/>
                  <a:gd name="T65" fmla="*/ 4 h 100"/>
                  <a:gd name="T66" fmla="*/ 23 w 46"/>
                  <a:gd name="T67" fmla="*/ 0 h 100"/>
                  <a:gd name="T68" fmla="*/ 27 w 46"/>
                  <a:gd name="T69" fmla="*/ 0 h 10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6"/>
                  <a:gd name="T106" fmla="*/ 0 h 100"/>
                  <a:gd name="T107" fmla="*/ 46 w 46"/>
                  <a:gd name="T108" fmla="*/ 100 h 10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6" h="100">
                    <a:moveTo>
                      <a:pt x="27" y="0"/>
                    </a:moveTo>
                    <a:lnTo>
                      <a:pt x="27" y="23"/>
                    </a:lnTo>
                    <a:lnTo>
                      <a:pt x="42" y="23"/>
                    </a:lnTo>
                    <a:lnTo>
                      <a:pt x="42" y="27"/>
                    </a:lnTo>
                    <a:lnTo>
                      <a:pt x="27" y="27"/>
                    </a:lnTo>
                    <a:lnTo>
                      <a:pt x="27" y="77"/>
                    </a:lnTo>
                    <a:lnTo>
                      <a:pt x="27" y="84"/>
                    </a:lnTo>
                    <a:lnTo>
                      <a:pt x="27" y="88"/>
                    </a:lnTo>
                    <a:lnTo>
                      <a:pt x="31" y="88"/>
                    </a:lnTo>
                    <a:lnTo>
                      <a:pt x="35" y="88"/>
                    </a:lnTo>
                    <a:lnTo>
                      <a:pt x="38" y="88"/>
                    </a:lnTo>
                    <a:lnTo>
                      <a:pt x="42" y="88"/>
                    </a:lnTo>
                    <a:lnTo>
                      <a:pt x="42" y="84"/>
                    </a:lnTo>
                    <a:lnTo>
                      <a:pt x="46" y="84"/>
                    </a:lnTo>
                    <a:lnTo>
                      <a:pt x="42" y="92"/>
                    </a:lnTo>
                    <a:lnTo>
                      <a:pt x="38" y="96"/>
                    </a:lnTo>
                    <a:lnTo>
                      <a:pt x="35" y="100"/>
                    </a:lnTo>
                    <a:lnTo>
                      <a:pt x="27" y="100"/>
                    </a:lnTo>
                    <a:lnTo>
                      <a:pt x="23" y="100"/>
                    </a:lnTo>
                    <a:lnTo>
                      <a:pt x="19" y="100"/>
                    </a:lnTo>
                    <a:lnTo>
                      <a:pt x="15" y="96"/>
                    </a:lnTo>
                    <a:lnTo>
                      <a:pt x="15" y="92"/>
                    </a:lnTo>
                    <a:lnTo>
                      <a:pt x="11" y="88"/>
                    </a:lnTo>
                    <a:lnTo>
                      <a:pt x="11" y="80"/>
                    </a:lnTo>
                    <a:lnTo>
                      <a:pt x="11" y="27"/>
                    </a:lnTo>
                    <a:lnTo>
                      <a:pt x="0" y="27"/>
                    </a:lnTo>
                    <a:lnTo>
                      <a:pt x="4" y="23"/>
                    </a:lnTo>
                    <a:lnTo>
                      <a:pt x="11" y="19"/>
                    </a:lnTo>
                    <a:lnTo>
                      <a:pt x="15" y="15"/>
                    </a:lnTo>
                    <a:lnTo>
                      <a:pt x="19" y="11"/>
                    </a:lnTo>
                    <a:lnTo>
                      <a:pt x="23" y="4"/>
                    </a:lnTo>
                    <a:lnTo>
                      <a:pt x="23" y="0"/>
                    </a:lnTo>
                    <a:lnTo>
                      <a:pt x="27" y="0"/>
                    </a:lnTo>
                    <a:close/>
                  </a:path>
                </a:pathLst>
              </a:custGeom>
              <a:solidFill>
                <a:srgbClr val="000000"/>
              </a:solidFill>
              <a:ln w="0">
                <a:solidFill>
                  <a:srgbClr val="000000"/>
                </a:solidFill>
                <a:round/>
                <a:headEnd/>
                <a:tailEnd/>
              </a:ln>
            </p:spPr>
            <p:txBody>
              <a:bodyPr/>
              <a:lstStyle/>
              <a:p>
                <a:endParaRPr lang="en-CA"/>
              </a:p>
            </p:txBody>
          </p:sp>
          <p:sp>
            <p:nvSpPr>
              <p:cNvPr id="16553" name="Rectangle 85"/>
              <p:cNvSpPr>
                <a:spLocks noChangeArrowheads="1"/>
              </p:cNvSpPr>
              <p:nvPr/>
            </p:nvSpPr>
            <p:spPr bwMode="auto">
              <a:xfrm>
                <a:off x="833" y="1706"/>
                <a:ext cx="8" cy="207"/>
              </a:xfrm>
              <a:prstGeom prst="rect">
                <a:avLst/>
              </a:prstGeom>
              <a:solidFill>
                <a:srgbClr val="000000"/>
              </a:solidFill>
              <a:ln w="0">
                <a:solidFill>
                  <a:srgbClr val="000000"/>
                </a:solidFill>
                <a:miter lim="800000"/>
                <a:headEnd/>
                <a:tailEnd/>
              </a:ln>
            </p:spPr>
            <p:txBody>
              <a:bodyPr/>
              <a:lstStyle/>
              <a:p>
                <a:endParaRPr lang="en-US"/>
              </a:p>
            </p:txBody>
          </p:sp>
          <p:sp>
            <p:nvSpPr>
              <p:cNvPr id="16554" name="Rectangle 86"/>
              <p:cNvSpPr>
                <a:spLocks noChangeArrowheads="1"/>
              </p:cNvSpPr>
              <p:nvPr/>
            </p:nvSpPr>
            <p:spPr bwMode="auto">
              <a:xfrm>
                <a:off x="864" y="1706"/>
                <a:ext cx="7" cy="207"/>
              </a:xfrm>
              <a:prstGeom prst="rect">
                <a:avLst/>
              </a:prstGeom>
              <a:solidFill>
                <a:srgbClr val="000000"/>
              </a:solidFill>
              <a:ln w="0">
                <a:solidFill>
                  <a:srgbClr val="000000"/>
                </a:solidFill>
                <a:miter lim="800000"/>
                <a:headEnd/>
                <a:tailEnd/>
              </a:ln>
            </p:spPr>
            <p:txBody>
              <a:bodyPr/>
              <a:lstStyle/>
              <a:p>
                <a:endParaRPr lang="en-US"/>
              </a:p>
            </p:txBody>
          </p:sp>
          <p:sp>
            <p:nvSpPr>
              <p:cNvPr id="16555" name="Freeform 87"/>
              <p:cNvSpPr>
                <a:spLocks/>
              </p:cNvSpPr>
              <p:nvPr/>
            </p:nvSpPr>
            <p:spPr bwMode="auto">
              <a:xfrm>
                <a:off x="1059" y="1836"/>
                <a:ext cx="19" cy="20"/>
              </a:xfrm>
              <a:custGeom>
                <a:avLst/>
                <a:gdLst>
                  <a:gd name="T0" fmla="*/ 8 w 19"/>
                  <a:gd name="T1" fmla="*/ 0 h 20"/>
                  <a:gd name="T2" fmla="*/ 12 w 19"/>
                  <a:gd name="T3" fmla="*/ 0 h 20"/>
                  <a:gd name="T4" fmla="*/ 16 w 19"/>
                  <a:gd name="T5" fmla="*/ 4 h 20"/>
                  <a:gd name="T6" fmla="*/ 19 w 19"/>
                  <a:gd name="T7" fmla="*/ 8 h 20"/>
                  <a:gd name="T8" fmla="*/ 19 w 19"/>
                  <a:gd name="T9" fmla="*/ 12 h 20"/>
                  <a:gd name="T10" fmla="*/ 19 w 19"/>
                  <a:gd name="T11" fmla="*/ 16 h 20"/>
                  <a:gd name="T12" fmla="*/ 16 w 19"/>
                  <a:gd name="T13" fmla="*/ 16 h 20"/>
                  <a:gd name="T14" fmla="*/ 12 w 19"/>
                  <a:gd name="T15" fmla="*/ 20 h 20"/>
                  <a:gd name="T16" fmla="*/ 8 w 19"/>
                  <a:gd name="T17" fmla="*/ 20 h 20"/>
                  <a:gd name="T18" fmla="*/ 4 w 19"/>
                  <a:gd name="T19" fmla="*/ 20 h 20"/>
                  <a:gd name="T20" fmla="*/ 4 w 19"/>
                  <a:gd name="T21" fmla="*/ 16 h 20"/>
                  <a:gd name="T22" fmla="*/ 0 w 19"/>
                  <a:gd name="T23" fmla="*/ 16 h 20"/>
                  <a:gd name="T24" fmla="*/ 0 w 19"/>
                  <a:gd name="T25" fmla="*/ 12 h 20"/>
                  <a:gd name="T26" fmla="*/ 0 w 19"/>
                  <a:gd name="T27" fmla="*/ 8 h 20"/>
                  <a:gd name="T28" fmla="*/ 4 w 19"/>
                  <a:gd name="T29" fmla="*/ 4 h 20"/>
                  <a:gd name="T30" fmla="*/ 4 w 19"/>
                  <a:gd name="T31" fmla="*/ 0 h 20"/>
                  <a:gd name="T32" fmla="*/ 8 w 19"/>
                  <a:gd name="T33" fmla="*/ 0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20"/>
                  <a:gd name="T53" fmla="*/ 19 w 19"/>
                  <a:gd name="T54" fmla="*/ 20 h 2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20">
                    <a:moveTo>
                      <a:pt x="8" y="0"/>
                    </a:moveTo>
                    <a:lnTo>
                      <a:pt x="12" y="0"/>
                    </a:lnTo>
                    <a:lnTo>
                      <a:pt x="16" y="4"/>
                    </a:lnTo>
                    <a:lnTo>
                      <a:pt x="19" y="8"/>
                    </a:lnTo>
                    <a:lnTo>
                      <a:pt x="19" y="12"/>
                    </a:lnTo>
                    <a:lnTo>
                      <a:pt x="19" y="16"/>
                    </a:lnTo>
                    <a:lnTo>
                      <a:pt x="16" y="16"/>
                    </a:lnTo>
                    <a:lnTo>
                      <a:pt x="12" y="20"/>
                    </a:lnTo>
                    <a:lnTo>
                      <a:pt x="8" y="20"/>
                    </a:lnTo>
                    <a:lnTo>
                      <a:pt x="4" y="20"/>
                    </a:lnTo>
                    <a:lnTo>
                      <a:pt x="4" y="16"/>
                    </a:lnTo>
                    <a:lnTo>
                      <a:pt x="0" y="16"/>
                    </a:lnTo>
                    <a:lnTo>
                      <a:pt x="0" y="12"/>
                    </a:lnTo>
                    <a:lnTo>
                      <a:pt x="0" y="8"/>
                    </a:lnTo>
                    <a:lnTo>
                      <a:pt x="4" y="4"/>
                    </a:lnTo>
                    <a:lnTo>
                      <a:pt x="4" y="0"/>
                    </a:lnTo>
                    <a:lnTo>
                      <a:pt x="8" y="0"/>
                    </a:lnTo>
                    <a:close/>
                  </a:path>
                </a:pathLst>
              </a:custGeom>
              <a:solidFill>
                <a:srgbClr val="000000"/>
              </a:solidFill>
              <a:ln w="0">
                <a:solidFill>
                  <a:srgbClr val="000000"/>
                </a:solidFill>
                <a:round/>
                <a:headEnd/>
                <a:tailEnd/>
              </a:ln>
            </p:spPr>
            <p:txBody>
              <a:bodyPr/>
              <a:lstStyle/>
              <a:p>
                <a:endParaRPr lang="en-CA"/>
              </a:p>
            </p:txBody>
          </p:sp>
          <p:sp>
            <p:nvSpPr>
              <p:cNvPr id="16556" name="Freeform 88"/>
              <p:cNvSpPr>
                <a:spLocks noEditPoints="1"/>
              </p:cNvSpPr>
              <p:nvPr/>
            </p:nvSpPr>
            <p:spPr bwMode="auto">
              <a:xfrm>
                <a:off x="1094" y="1741"/>
                <a:ext cx="73" cy="115"/>
              </a:xfrm>
              <a:custGeom>
                <a:avLst/>
                <a:gdLst>
                  <a:gd name="T0" fmla="*/ 0 w 73"/>
                  <a:gd name="T1" fmla="*/ 57 h 115"/>
                  <a:gd name="T2" fmla="*/ 4 w 73"/>
                  <a:gd name="T3" fmla="*/ 42 h 115"/>
                  <a:gd name="T4" fmla="*/ 8 w 73"/>
                  <a:gd name="T5" fmla="*/ 26 h 115"/>
                  <a:gd name="T6" fmla="*/ 15 w 73"/>
                  <a:gd name="T7" fmla="*/ 15 h 115"/>
                  <a:gd name="T8" fmla="*/ 23 w 73"/>
                  <a:gd name="T9" fmla="*/ 3 h 115"/>
                  <a:gd name="T10" fmla="*/ 31 w 73"/>
                  <a:gd name="T11" fmla="*/ 0 h 115"/>
                  <a:gd name="T12" fmla="*/ 38 w 73"/>
                  <a:gd name="T13" fmla="*/ 0 h 115"/>
                  <a:gd name="T14" fmla="*/ 46 w 73"/>
                  <a:gd name="T15" fmla="*/ 0 h 115"/>
                  <a:gd name="T16" fmla="*/ 54 w 73"/>
                  <a:gd name="T17" fmla="*/ 3 h 115"/>
                  <a:gd name="T18" fmla="*/ 61 w 73"/>
                  <a:gd name="T19" fmla="*/ 11 h 115"/>
                  <a:gd name="T20" fmla="*/ 65 w 73"/>
                  <a:gd name="T21" fmla="*/ 26 h 115"/>
                  <a:gd name="T22" fmla="*/ 69 w 73"/>
                  <a:gd name="T23" fmla="*/ 38 h 115"/>
                  <a:gd name="T24" fmla="*/ 73 w 73"/>
                  <a:gd name="T25" fmla="*/ 57 h 115"/>
                  <a:gd name="T26" fmla="*/ 69 w 73"/>
                  <a:gd name="T27" fmla="*/ 72 h 115"/>
                  <a:gd name="T28" fmla="*/ 65 w 73"/>
                  <a:gd name="T29" fmla="*/ 88 h 115"/>
                  <a:gd name="T30" fmla="*/ 61 w 73"/>
                  <a:gd name="T31" fmla="*/ 99 h 115"/>
                  <a:gd name="T32" fmla="*/ 54 w 73"/>
                  <a:gd name="T33" fmla="*/ 111 h 115"/>
                  <a:gd name="T34" fmla="*/ 46 w 73"/>
                  <a:gd name="T35" fmla="*/ 115 h 115"/>
                  <a:gd name="T36" fmla="*/ 34 w 73"/>
                  <a:gd name="T37" fmla="*/ 115 h 115"/>
                  <a:gd name="T38" fmla="*/ 27 w 73"/>
                  <a:gd name="T39" fmla="*/ 115 h 115"/>
                  <a:gd name="T40" fmla="*/ 19 w 73"/>
                  <a:gd name="T41" fmla="*/ 107 h 115"/>
                  <a:gd name="T42" fmla="*/ 11 w 73"/>
                  <a:gd name="T43" fmla="*/ 95 h 115"/>
                  <a:gd name="T44" fmla="*/ 4 w 73"/>
                  <a:gd name="T45" fmla="*/ 80 h 115"/>
                  <a:gd name="T46" fmla="*/ 0 w 73"/>
                  <a:gd name="T47" fmla="*/ 57 h 115"/>
                  <a:gd name="T48" fmla="*/ 19 w 73"/>
                  <a:gd name="T49" fmla="*/ 61 h 115"/>
                  <a:gd name="T50" fmla="*/ 19 w 73"/>
                  <a:gd name="T51" fmla="*/ 80 h 115"/>
                  <a:gd name="T52" fmla="*/ 23 w 73"/>
                  <a:gd name="T53" fmla="*/ 99 h 115"/>
                  <a:gd name="T54" fmla="*/ 27 w 73"/>
                  <a:gd name="T55" fmla="*/ 103 h 115"/>
                  <a:gd name="T56" fmla="*/ 31 w 73"/>
                  <a:gd name="T57" fmla="*/ 107 h 115"/>
                  <a:gd name="T58" fmla="*/ 38 w 73"/>
                  <a:gd name="T59" fmla="*/ 111 h 115"/>
                  <a:gd name="T60" fmla="*/ 42 w 73"/>
                  <a:gd name="T61" fmla="*/ 107 h 115"/>
                  <a:gd name="T62" fmla="*/ 46 w 73"/>
                  <a:gd name="T63" fmla="*/ 107 h 115"/>
                  <a:gd name="T64" fmla="*/ 50 w 73"/>
                  <a:gd name="T65" fmla="*/ 99 h 115"/>
                  <a:gd name="T66" fmla="*/ 54 w 73"/>
                  <a:gd name="T67" fmla="*/ 92 h 115"/>
                  <a:gd name="T68" fmla="*/ 54 w 73"/>
                  <a:gd name="T69" fmla="*/ 76 h 115"/>
                  <a:gd name="T70" fmla="*/ 57 w 73"/>
                  <a:gd name="T71" fmla="*/ 53 h 115"/>
                  <a:gd name="T72" fmla="*/ 54 w 73"/>
                  <a:gd name="T73" fmla="*/ 34 h 115"/>
                  <a:gd name="T74" fmla="*/ 54 w 73"/>
                  <a:gd name="T75" fmla="*/ 23 h 115"/>
                  <a:gd name="T76" fmla="*/ 50 w 73"/>
                  <a:gd name="T77" fmla="*/ 11 h 115"/>
                  <a:gd name="T78" fmla="*/ 46 w 73"/>
                  <a:gd name="T79" fmla="*/ 7 h 115"/>
                  <a:gd name="T80" fmla="*/ 42 w 73"/>
                  <a:gd name="T81" fmla="*/ 7 h 115"/>
                  <a:gd name="T82" fmla="*/ 38 w 73"/>
                  <a:gd name="T83" fmla="*/ 3 h 115"/>
                  <a:gd name="T84" fmla="*/ 31 w 73"/>
                  <a:gd name="T85" fmla="*/ 7 h 115"/>
                  <a:gd name="T86" fmla="*/ 27 w 73"/>
                  <a:gd name="T87" fmla="*/ 11 h 115"/>
                  <a:gd name="T88" fmla="*/ 23 w 73"/>
                  <a:gd name="T89" fmla="*/ 19 h 115"/>
                  <a:gd name="T90" fmla="*/ 19 w 73"/>
                  <a:gd name="T91" fmla="*/ 30 h 115"/>
                  <a:gd name="T92" fmla="*/ 19 w 73"/>
                  <a:gd name="T93" fmla="*/ 46 h 115"/>
                  <a:gd name="T94" fmla="*/ 19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7"/>
                    </a:moveTo>
                    <a:lnTo>
                      <a:pt x="4" y="42"/>
                    </a:lnTo>
                    <a:lnTo>
                      <a:pt x="8" y="26"/>
                    </a:lnTo>
                    <a:lnTo>
                      <a:pt x="15" y="15"/>
                    </a:lnTo>
                    <a:lnTo>
                      <a:pt x="23" y="3"/>
                    </a:lnTo>
                    <a:lnTo>
                      <a:pt x="31" y="0"/>
                    </a:lnTo>
                    <a:lnTo>
                      <a:pt x="38" y="0"/>
                    </a:lnTo>
                    <a:lnTo>
                      <a:pt x="46" y="0"/>
                    </a:lnTo>
                    <a:lnTo>
                      <a:pt x="54" y="3"/>
                    </a:lnTo>
                    <a:lnTo>
                      <a:pt x="61" y="11"/>
                    </a:lnTo>
                    <a:lnTo>
                      <a:pt x="65" y="26"/>
                    </a:lnTo>
                    <a:lnTo>
                      <a:pt x="69" y="38"/>
                    </a:lnTo>
                    <a:lnTo>
                      <a:pt x="73" y="57"/>
                    </a:lnTo>
                    <a:lnTo>
                      <a:pt x="69" y="72"/>
                    </a:lnTo>
                    <a:lnTo>
                      <a:pt x="65" y="88"/>
                    </a:lnTo>
                    <a:lnTo>
                      <a:pt x="61" y="99"/>
                    </a:lnTo>
                    <a:lnTo>
                      <a:pt x="54" y="111"/>
                    </a:lnTo>
                    <a:lnTo>
                      <a:pt x="46" y="115"/>
                    </a:lnTo>
                    <a:lnTo>
                      <a:pt x="34" y="115"/>
                    </a:lnTo>
                    <a:lnTo>
                      <a:pt x="27" y="115"/>
                    </a:lnTo>
                    <a:lnTo>
                      <a:pt x="19" y="107"/>
                    </a:lnTo>
                    <a:lnTo>
                      <a:pt x="11" y="95"/>
                    </a:lnTo>
                    <a:lnTo>
                      <a:pt x="4" y="80"/>
                    </a:lnTo>
                    <a:lnTo>
                      <a:pt x="0" y="57"/>
                    </a:lnTo>
                    <a:close/>
                    <a:moveTo>
                      <a:pt x="19" y="61"/>
                    </a:moveTo>
                    <a:lnTo>
                      <a:pt x="19" y="80"/>
                    </a:lnTo>
                    <a:lnTo>
                      <a:pt x="23" y="99"/>
                    </a:lnTo>
                    <a:lnTo>
                      <a:pt x="27" y="103"/>
                    </a:lnTo>
                    <a:lnTo>
                      <a:pt x="31" y="107"/>
                    </a:lnTo>
                    <a:lnTo>
                      <a:pt x="38" y="111"/>
                    </a:lnTo>
                    <a:lnTo>
                      <a:pt x="42" y="107"/>
                    </a:lnTo>
                    <a:lnTo>
                      <a:pt x="46" y="107"/>
                    </a:lnTo>
                    <a:lnTo>
                      <a:pt x="50" y="99"/>
                    </a:lnTo>
                    <a:lnTo>
                      <a:pt x="54" y="92"/>
                    </a:lnTo>
                    <a:lnTo>
                      <a:pt x="54" y="76"/>
                    </a:lnTo>
                    <a:lnTo>
                      <a:pt x="57" y="53"/>
                    </a:lnTo>
                    <a:lnTo>
                      <a:pt x="54" y="34"/>
                    </a:lnTo>
                    <a:lnTo>
                      <a:pt x="54" y="23"/>
                    </a:lnTo>
                    <a:lnTo>
                      <a:pt x="50" y="11"/>
                    </a:lnTo>
                    <a:lnTo>
                      <a:pt x="46" y="7"/>
                    </a:lnTo>
                    <a:lnTo>
                      <a:pt x="42" y="7"/>
                    </a:lnTo>
                    <a:lnTo>
                      <a:pt x="38" y="3"/>
                    </a:lnTo>
                    <a:lnTo>
                      <a:pt x="31" y="7"/>
                    </a:lnTo>
                    <a:lnTo>
                      <a:pt x="27" y="11"/>
                    </a:lnTo>
                    <a:lnTo>
                      <a:pt x="23" y="19"/>
                    </a:lnTo>
                    <a:lnTo>
                      <a:pt x="19" y="30"/>
                    </a:lnTo>
                    <a:lnTo>
                      <a:pt x="19" y="46"/>
                    </a:lnTo>
                    <a:lnTo>
                      <a:pt x="19" y="61"/>
                    </a:lnTo>
                    <a:close/>
                  </a:path>
                </a:pathLst>
              </a:custGeom>
              <a:solidFill>
                <a:srgbClr val="000000"/>
              </a:solidFill>
              <a:ln w="0">
                <a:solidFill>
                  <a:srgbClr val="000000"/>
                </a:solidFill>
                <a:round/>
                <a:headEnd/>
                <a:tailEnd/>
              </a:ln>
            </p:spPr>
            <p:txBody>
              <a:bodyPr/>
              <a:lstStyle/>
              <a:p>
                <a:endParaRPr lang="en-CA"/>
              </a:p>
            </p:txBody>
          </p:sp>
          <p:sp>
            <p:nvSpPr>
              <p:cNvPr id="16557" name="Freeform 89"/>
              <p:cNvSpPr>
                <a:spLocks noEditPoints="1"/>
              </p:cNvSpPr>
              <p:nvPr/>
            </p:nvSpPr>
            <p:spPr bwMode="auto">
              <a:xfrm>
                <a:off x="1178" y="1741"/>
                <a:ext cx="73" cy="115"/>
              </a:xfrm>
              <a:custGeom>
                <a:avLst/>
                <a:gdLst>
                  <a:gd name="T0" fmla="*/ 0 w 73"/>
                  <a:gd name="T1" fmla="*/ 57 h 115"/>
                  <a:gd name="T2" fmla="*/ 4 w 73"/>
                  <a:gd name="T3" fmla="*/ 42 h 115"/>
                  <a:gd name="T4" fmla="*/ 8 w 73"/>
                  <a:gd name="T5" fmla="*/ 26 h 115"/>
                  <a:gd name="T6" fmla="*/ 16 w 73"/>
                  <a:gd name="T7" fmla="*/ 15 h 115"/>
                  <a:gd name="T8" fmla="*/ 23 w 73"/>
                  <a:gd name="T9" fmla="*/ 3 h 115"/>
                  <a:gd name="T10" fmla="*/ 31 w 73"/>
                  <a:gd name="T11" fmla="*/ 0 h 115"/>
                  <a:gd name="T12" fmla="*/ 39 w 73"/>
                  <a:gd name="T13" fmla="*/ 0 h 115"/>
                  <a:gd name="T14" fmla="*/ 46 w 73"/>
                  <a:gd name="T15" fmla="*/ 0 h 115"/>
                  <a:gd name="T16" fmla="*/ 54 w 73"/>
                  <a:gd name="T17" fmla="*/ 3 h 115"/>
                  <a:gd name="T18" fmla="*/ 58 w 73"/>
                  <a:gd name="T19" fmla="*/ 11 h 115"/>
                  <a:gd name="T20" fmla="*/ 65 w 73"/>
                  <a:gd name="T21" fmla="*/ 26 h 115"/>
                  <a:gd name="T22" fmla="*/ 69 w 73"/>
                  <a:gd name="T23" fmla="*/ 38 h 115"/>
                  <a:gd name="T24" fmla="*/ 73 w 73"/>
                  <a:gd name="T25" fmla="*/ 57 h 115"/>
                  <a:gd name="T26" fmla="*/ 69 w 73"/>
                  <a:gd name="T27" fmla="*/ 72 h 115"/>
                  <a:gd name="T28" fmla="*/ 65 w 73"/>
                  <a:gd name="T29" fmla="*/ 88 h 115"/>
                  <a:gd name="T30" fmla="*/ 62 w 73"/>
                  <a:gd name="T31" fmla="*/ 99 h 115"/>
                  <a:gd name="T32" fmla="*/ 54 w 73"/>
                  <a:gd name="T33" fmla="*/ 111 h 115"/>
                  <a:gd name="T34" fmla="*/ 42 w 73"/>
                  <a:gd name="T35" fmla="*/ 115 h 115"/>
                  <a:gd name="T36" fmla="*/ 35 w 73"/>
                  <a:gd name="T37" fmla="*/ 115 h 115"/>
                  <a:gd name="T38" fmla="*/ 27 w 73"/>
                  <a:gd name="T39" fmla="*/ 115 h 115"/>
                  <a:gd name="T40" fmla="*/ 19 w 73"/>
                  <a:gd name="T41" fmla="*/ 107 h 115"/>
                  <a:gd name="T42" fmla="*/ 12 w 73"/>
                  <a:gd name="T43" fmla="*/ 95 h 115"/>
                  <a:gd name="T44" fmla="*/ 4 w 73"/>
                  <a:gd name="T45" fmla="*/ 80 h 115"/>
                  <a:gd name="T46" fmla="*/ 0 w 73"/>
                  <a:gd name="T47" fmla="*/ 57 h 115"/>
                  <a:gd name="T48" fmla="*/ 19 w 73"/>
                  <a:gd name="T49" fmla="*/ 61 h 115"/>
                  <a:gd name="T50" fmla="*/ 19 w 73"/>
                  <a:gd name="T51" fmla="*/ 80 h 115"/>
                  <a:gd name="T52" fmla="*/ 23 w 73"/>
                  <a:gd name="T53" fmla="*/ 99 h 115"/>
                  <a:gd name="T54" fmla="*/ 27 w 73"/>
                  <a:gd name="T55" fmla="*/ 103 h 115"/>
                  <a:gd name="T56" fmla="*/ 31 w 73"/>
                  <a:gd name="T57" fmla="*/ 107 h 115"/>
                  <a:gd name="T58" fmla="*/ 35 w 73"/>
                  <a:gd name="T59" fmla="*/ 111 h 115"/>
                  <a:gd name="T60" fmla="*/ 42 w 73"/>
                  <a:gd name="T61" fmla="*/ 107 h 115"/>
                  <a:gd name="T62" fmla="*/ 46 w 73"/>
                  <a:gd name="T63" fmla="*/ 107 h 115"/>
                  <a:gd name="T64" fmla="*/ 50 w 73"/>
                  <a:gd name="T65" fmla="*/ 99 h 115"/>
                  <a:gd name="T66" fmla="*/ 54 w 73"/>
                  <a:gd name="T67" fmla="*/ 92 h 115"/>
                  <a:gd name="T68" fmla="*/ 54 w 73"/>
                  <a:gd name="T69" fmla="*/ 76 h 115"/>
                  <a:gd name="T70" fmla="*/ 58 w 73"/>
                  <a:gd name="T71" fmla="*/ 53 h 115"/>
                  <a:gd name="T72" fmla="*/ 54 w 73"/>
                  <a:gd name="T73" fmla="*/ 34 h 115"/>
                  <a:gd name="T74" fmla="*/ 54 w 73"/>
                  <a:gd name="T75" fmla="*/ 23 h 115"/>
                  <a:gd name="T76" fmla="*/ 50 w 73"/>
                  <a:gd name="T77" fmla="*/ 11 h 115"/>
                  <a:gd name="T78" fmla="*/ 46 w 73"/>
                  <a:gd name="T79" fmla="*/ 7 h 115"/>
                  <a:gd name="T80" fmla="*/ 42 w 73"/>
                  <a:gd name="T81" fmla="*/ 7 h 115"/>
                  <a:gd name="T82" fmla="*/ 39 w 73"/>
                  <a:gd name="T83" fmla="*/ 3 h 115"/>
                  <a:gd name="T84" fmla="*/ 31 w 73"/>
                  <a:gd name="T85" fmla="*/ 7 h 115"/>
                  <a:gd name="T86" fmla="*/ 27 w 73"/>
                  <a:gd name="T87" fmla="*/ 11 h 115"/>
                  <a:gd name="T88" fmla="*/ 23 w 73"/>
                  <a:gd name="T89" fmla="*/ 19 h 115"/>
                  <a:gd name="T90" fmla="*/ 19 w 73"/>
                  <a:gd name="T91" fmla="*/ 30 h 115"/>
                  <a:gd name="T92" fmla="*/ 19 w 73"/>
                  <a:gd name="T93" fmla="*/ 46 h 115"/>
                  <a:gd name="T94" fmla="*/ 19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7"/>
                    </a:moveTo>
                    <a:lnTo>
                      <a:pt x="4" y="42"/>
                    </a:lnTo>
                    <a:lnTo>
                      <a:pt x="8" y="26"/>
                    </a:lnTo>
                    <a:lnTo>
                      <a:pt x="16" y="15"/>
                    </a:lnTo>
                    <a:lnTo>
                      <a:pt x="23" y="3"/>
                    </a:lnTo>
                    <a:lnTo>
                      <a:pt x="31" y="0"/>
                    </a:lnTo>
                    <a:lnTo>
                      <a:pt x="39" y="0"/>
                    </a:lnTo>
                    <a:lnTo>
                      <a:pt x="46" y="0"/>
                    </a:lnTo>
                    <a:lnTo>
                      <a:pt x="54" y="3"/>
                    </a:lnTo>
                    <a:lnTo>
                      <a:pt x="58" y="11"/>
                    </a:lnTo>
                    <a:lnTo>
                      <a:pt x="65" y="26"/>
                    </a:lnTo>
                    <a:lnTo>
                      <a:pt x="69" y="38"/>
                    </a:lnTo>
                    <a:lnTo>
                      <a:pt x="73" y="57"/>
                    </a:lnTo>
                    <a:lnTo>
                      <a:pt x="69" y="72"/>
                    </a:lnTo>
                    <a:lnTo>
                      <a:pt x="65" y="88"/>
                    </a:lnTo>
                    <a:lnTo>
                      <a:pt x="62" y="99"/>
                    </a:lnTo>
                    <a:lnTo>
                      <a:pt x="54" y="111"/>
                    </a:lnTo>
                    <a:lnTo>
                      <a:pt x="42" y="115"/>
                    </a:lnTo>
                    <a:lnTo>
                      <a:pt x="35" y="115"/>
                    </a:lnTo>
                    <a:lnTo>
                      <a:pt x="27" y="115"/>
                    </a:lnTo>
                    <a:lnTo>
                      <a:pt x="19" y="107"/>
                    </a:lnTo>
                    <a:lnTo>
                      <a:pt x="12" y="95"/>
                    </a:lnTo>
                    <a:lnTo>
                      <a:pt x="4" y="80"/>
                    </a:lnTo>
                    <a:lnTo>
                      <a:pt x="0" y="57"/>
                    </a:lnTo>
                    <a:close/>
                    <a:moveTo>
                      <a:pt x="19" y="61"/>
                    </a:moveTo>
                    <a:lnTo>
                      <a:pt x="19" y="80"/>
                    </a:lnTo>
                    <a:lnTo>
                      <a:pt x="23" y="99"/>
                    </a:lnTo>
                    <a:lnTo>
                      <a:pt x="27" y="103"/>
                    </a:lnTo>
                    <a:lnTo>
                      <a:pt x="31" y="107"/>
                    </a:lnTo>
                    <a:lnTo>
                      <a:pt x="35" y="111"/>
                    </a:lnTo>
                    <a:lnTo>
                      <a:pt x="42" y="107"/>
                    </a:lnTo>
                    <a:lnTo>
                      <a:pt x="46" y="107"/>
                    </a:lnTo>
                    <a:lnTo>
                      <a:pt x="50" y="99"/>
                    </a:lnTo>
                    <a:lnTo>
                      <a:pt x="54" y="92"/>
                    </a:lnTo>
                    <a:lnTo>
                      <a:pt x="54" y="76"/>
                    </a:lnTo>
                    <a:lnTo>
                      <a:pt x="58" y="53"/>
                    </a:lnTo>
                    <a:lnTo>
                      <a:pt x="54" y="34"/>
                    </a:lnTo>
                    <a:lnTo>
                      <a:pt x="54" y="23"/>
                    </a:lnTo>
                    <a:lnTo>
                      <a:pt x="50" y="11"/>
                    </a:lnTo>
                    <a:lnTo>
                      <a:pt x="46" y="7"/>
                    </a:lnTo>
                    <a:lnTo>
                      <a:pt x="42" y="7"/>
                    </a:lnTo>
                    <a:lnTo>
                      <a:pt x="39" y="3"/>
                    </a:lnTo>
                    <a:lnTo>
                      <a:pt x="31" y="7"/>
                    </a:lnTo>
                    <a:lnTo>
                      <a:pt x="27" y="11"/>
                    </a:lnTo>
                    <a:lnTo>
                      <a:pt x="23" y="19"/>
                    </a:lnTo>
                    <a:lnTo>
                      <a:pt x="19" y="30"/>
                    </a:lnTo>
                    <a:lnTo>
                      <a:pt x="19" y="46"/>
                    </a:lnTo>
                    <a:lnTo>
                      <a:pt x="19" y="61"/>
                    </a:lnTo>
                    <a:close/>
                  </a:path>
                </a:pathLst>
              </a:custGeom>
              <a:solidFill>
                <a:srgbClr val="000000"/>
              </a:solidFill>
              <a:ln w="0">
                <a:solidFill>
                  <a:srgbClr val="000000"/>
                </a:solidFill>
                <a:round/>
                <a:headEnd/>
                <a:tailEnd/>
              </a:ln>
            </p:spPr>
            <p:txBody>
              <a:bodyPr/>
              <a:lstStyle/>
              <a:p>
                <a:endParaRPr lang="en-CA"/>
              </a:p>
            </p:txBody>
          </p:sp>
          <p:sp>
            <p:nvSpPr>
              <p:cNvPr id="16558" name="Freeform 90"/>
              <p:cNvSpPr>
                <a:spLocks/>
              </p:cNvSpPr>
              <p:nvPr/>
            </p:nvSpPr>
            <p:spPr bwMode="auto">
              <a:xfrm>
                <a:off x="1259" y="1741"/>
                <a:ext cx="77" cy="115"/>
              </a:xfrm>
              <a:custGeom>
                <a:avLst/>
                <a:gdLst>
                  <a:gd name="T0" fmla="*/ 77 w 77"/>
                  <a:gd name="T1" fmla="*/ 92 h 115"/>
                  <a:gd name="T2" fmla="*/ 69 w 77"/>
                  <a:gd name="T3" fmla="*/ 115 h 115"/>
                  <a:gd name="T4" fmla="*/ 0 w 77"/>
                  <a:gd name="T5" fmla="*/ 115 h 115"/>
                  <a:gd name="T6" fmla="*/ 0 w 77"/>
                  <a:gd name="T7" fmla="*/ 111 h 115"/>
                  <a:gd name="T8" fmla="*/ 19 w 77"/>
                  <a:gd name="T9" fmla="*/ 95 h 115"/>
                  <a:gd name="T10" fmla="*/ 31 w 77"/>
                  <a:gd name="T11" fmla="*/ 80 h 115"/>
                  <a:gd name="T12" fmla="*/ 42 w 77"/>
                  <a:gd name="T13" fmla="*/ 69 h 115"/>
                  <a:gd name="T14" fmla="*/ 50 w 77"/>
                  <a:gd name="T15" fmla="*/ 49 h 115"/>
                  <a:gd name="T16" fmla="*/ 54 w 77"/>
                  <a:gd name="T17" fmla="*/ 38 h 115"/>
                  <a:gd name="T18" fmla="*/ 54 w 77"/>
                  <a:gd name="T19" fmla="*/ 26 h 115"/>
                  <a:gd name="T20" fmla="*/ 46 w 77"/>
                  <a:gd name="T21" fmla="*/ 19 h 115"/>
                  <a:gd name="T22" fmla="*/ 38 w 77"/>
                  <a:gd name="T23" fmla="*/ 15 h 115"/>
                  <a:gd name="T24" fmla="*/ 31 w 77"/>
                  <a:gd name="T25" fmla="*/ 11 h 115"/>
                  <a:gd name="T26" fmla="*/ 23 w 77"/>
                  <a:gd name="T27" fmla="*/ 11 h 115"/>
                  <a:gd name="T28" fmla="*/ 15 w 77"/>
                  <a:gd name="T29" fmla="*/ 15 h 115"/>
                  <a:gd name="T30" fmla="*/ 11 w 77"/>
                  <a:gd name="T31" fmla="*/ 23 h 115"/>
                  <a:gd name="T32" fmla="*/ 7 w 77"/>
                  <a:gd name="T33" fmla="*/ 30 h 115"/>
                  <a:gd name="T34" fmla="*/ 4 w 77"/>
                  <a:gd name="T35" fmla="*/ 30 h 115"/>
                  <a:gd name="T36" fmla="*/ 7 w 77"/>
                  <a:gd name="T37" fmla="*/ 19 h 115"/>
                  <a:gd name="T38" fmla="*/ 15 w 77"/>
                  <a:gd name="T39" fmla="*/ 7 h 115"/>
                  <a:gd name="T40" fmla="*/ 23 w 77"/>
                  <a:gd name="T41" fmla="*/ 3 h 115"/>
                  <a:gd name="T42" fmla="*/ 34 w 77"/>
                  <a:gd name="T43" fmla="*/ 0 h 115"/>
                  <a:gd name="T44" fmla="*/ 50 w 77"/>
                  <a:gd name="T45" fmla="*/ 3 h 115"/>
                  <a:gd name="T46" fmla="*/ 57 w 77"/>
                  <a:gd name="T47" fmla="*/ 7 h 115"/>
                  <a:gd name="T48" fmla="*/ 65 w 77"/>
                  <a:gd name="T49" fmla="*/ 19 h 115"/>
                  <a:gd name="T50" fmla="*/ 69 w 77"/>
                  <a:gd name="T51" fmla="*/ 30 h 115"/>
                  <a:gd name="T52" fmla="*/ 65 w 77"/>
                  <a:gd name="T53" fmla="*/ 38 h 115"/>
                  <a:gd name="T54" fmla="*/ 65 w 77"/>
                  <a:gd name="T55" fmla="*/ 46 h 115"/>
                  <a:gd name="T56" fmla="*/ 57 w 77"/>
                  <a:gd name="T57" fmla="*/ 61 h 115"/>
                  <a:gd name="T58" fmla="*/ 42 w 77"/>
                  <a:gd name="T59" fmla="*/ 72 h 115"/>
                  <a:gd name="T60" fmla="*/ 31 w 77"/>
                  <a:gd name="T61" fmla="*/ 88 h 115"/>
                  <a:gd name="T62" fmla="*/ 23 w 77"/>
                  <a:gd name="T63" fmla="*/ 95 h 115"/>
                  <a:gd name="T64" fmla="*/ 19 w 77"/>
                  <a:gd name="T65" fmla="*/ 99 h 115"/>
                  <a:gd name="T66" fmla="*/ 46 w 77"/>
                  <a:gd name="T67" fmla="*/ 99 h 115"/>
                  <a:gd name="T68" fmla="*/ 54 w 77"/>
                  <a:gd name="T69" fmla="*/ 99 h 115"/>
                  <a:gd name="T70" fmla="*/ 61 w 77"/>
                  <a:gd name="T71" fmla="*/ 99 h 115"/>
                  <a:gd name="T72" fmla="*/ 61 w 77"/>
                  <a:gd name="T73" fmla="*/ 99 h 115"/>
                  <a:gd name="T74" fmla="*/ 65 w 77"/>
                  <a:gd name="T75" fmla="*/ 99 h 115"/>
                  <a:gd name="T76" fmla="*/ 69 w 77"/>
                  <a:gd name="T77" fmla="*/ 95 h 115"/>
                  <a:gd name="T78" fmla="*/ 73 w 77"/>
                  <a:gd name="T79" fmla="*/ 92 h 115"/>
                  <a:gd name="T80" fmla="*/ 77 w 77"/>
                  <a:gd name="T81" fmla="*/ 92 h 11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7"/>
                  <a:gd name="T124" fmla="*/ 0 h 115"/>
                  <a:gd name="T125" fmla="*/ 77 w 77"/>
                  <a:gd name="T126" fmla="*/ 115 h 11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7" h="115">
                    <a:moveTo>
                      <a:pt x="77" y="92"/>
                    </a:moveTo>
                    <a:lnTo>
                      <a:pt x="69" y="115"/>
                    </a:lnTo>
                    <a:lnTo>
                      <a:pt x="0" y="115"/>
                    </a:lnTo>
                    <a:lnTo>
                      <a:pt x="0" y="111"/>
                    </a:lnTo>
                    <a:lnTo>
                      <a:pt x="19" y="95"/>
                    </a:lnTo>
                    <a:lnTo>
                      <a:pt x="31" y="80"/>
                    </a:lnTo>
                    <a:lnTo>
                      <a:pt x="42" y="69"/>
                    </a:lnTo>
                    <a:lnTo>
                      <a:pt x="50" y="49"/>
                    </a:lnTo>
                    <a:lnTo>
                      <a:pt x="54" y="38"/>
                    </a:lnTo>
                    <a:lnTo>
                      <a:pt x="54" y="26"/>
                    </a:lnTo>
                    <a:lnTo>
                      <a:pt x="46" y="19"/>
                    </a:lnTo>
                    <a:lnTo>
                      <a:pt x="38" y="15"/>
                    </a:lnTo>
                    <a:lnTo>
                      <a:pt x="31" y="11"/>
                    </a:lnTo>
                    <a:lnTo>
                      <a:pt x="23" y="11"/>
                    </a:lnTo>
                    <a:lnTo>
                      <a:pt x="15" y="15"/>
                    </a:lnTo>
                    <a:lnTo>
                      <a:pt x="11" y="23"/>
                    </a:lnTo>
                    <a:lnTo>
                      <a:pt x="7" y="30"/>
                    </a:lnTo>
                    <a:lnTo>
                      <a:pt x="4" y="30"/>
                    </a:lnTo>
                    <a:lnTo>
                      <a:pt x="7" y="19"/>
                    </a:lnTo>
                    <a:lnTo>
                      <a:pt x="15" y="7"/>
                    </a:lnTo>
                    <a:lnTo>
                      <a:pt x="23" y="3"/>
                    </a:lnTo>
                    <a:lnTo>
                      <a:pt x="34" y="0"/>
                    </a:lnTo>
                    <a:lnTo>
                      <a:pt x="50" y="3"/>
                    </a:lnTo>
                    <a:lnTo>
                      <a:pt x="57" y="7"/>
                    </a:lnTo>
                    <a:lnTo>
                      <a:pt x="65" y="19"/>
                    </a:lnTo>
                    <a:lnTo>
                      <a:pt x="69" y="30"/>
                    </a:lnTo>
                    <a:lnTo>
                      <a:pt x="65" y="38"/>
                    </a:lnTo>
                    <a:lnTo>
                      <a:pt x="65" y="46"/>
                    </a:lnTo>
                    <a:lnTo>
                      <a:pt x="57" y="61"/>
                    </a:lnTo>
                    <a:lnTo>
                      <a:pt x="42" y="72"/>
                    </a:lnTo>
                    <a:lnTo>
                      <a:pt x="31" y="88"/>
                    </a:lnTo>
                    <a:lnTo>
                      <a:pt x="23" y="95"/>
                    </a:lnTo>
                    <a:lnTo>
                      <a:pt x="19" y="99"/>
                    </a:lnTo>
                    <a:lnTo>
                      <a:pt x="46" y="99"/>
                    </a:lnTo>
                    <a:lnTo>
                      <a:pt x="54" y="99"/>
                    </a:lnTo>
                    <a:lnTo>
                      <a:pt x="61" y="99"/>
                    </a:lnTo>
                    <a:lnTo>
                      <a:pt x="65" y="99"/>
                    </a:lnTo>
                    <a:lnTo>
                      <a:pt x="69" y="95"/>
                    </a:lnTo>
                    <a:lnTo>
                      <a:pt x="73" y="92"/>
                    </a:lnTo>
                    <a:lnTo>
                      <a:pt x="77" y="92"/>
                    </a:lnTo>
                    <a:close/>
                  </a:path>
                </a:pathLst>
              </a:custGeom>
              <a:solidFill>
                <a:srgbClr val="000000"/>
              </a:solidFill>
              <a:ln w="0">
                <a:solidFill>
                  <a:srgbClr val="000000"/>
                </a:solidFill>
                <a:round/>
                <a:headEnd/>
                <a:tailEnd/>
              </a:ln>
            </p:spPr>
            <p:txBody>
              <a:bodyPr/>
              <a:lstStyle/>
              <a:p>
                <a:endParaRPr lang="en-CA"/>
              </a:p>
            </p:txBody>
          </p:sp>
          <p:sp>
            <p:nvSpPr>
              <p:cNvPr id="16559" name="Freeform 91"/>
              <p:cNvSpPr>
                <a:spLocks/>
              </p:cNvSpPr>
              <p:nvPr/>
            </p:nvSpPr>
            <p:spPr bwMode="auto">
              <a:xfrm>
                <a:off x="1351" y="1741"/>
                <a:ext cx="61" cy="115"/>
              </a:xfrm>
              <a:custGeom>
                <a:avLst/>
                <a:gdLst>
                  <a:gd name="T0" fmla="*/ 61 w 61"/>
                  <a:gd name="T1" fmla="*/ 0 h 115"/>
                  <a:gd name="T2" fmla="*/ 54 w 61"/>
                  <a:gd name="T3" fmla="*/ 15 h 115"/>
                  <a:gd name="T4" fmla="*/ 23 w 61"/>
                  <a:gd name="T5" fmla="*/ 15 h 115"/>
                  <a:gd name="T6" fmla="*/ 15 w 61"/>
                  <a:gd name="T7" fmla="*/ 30 h 115"/>
                  <a:gd name="T8" fmla="*/ 27 w 61"/>
                  <a:gd name="T9" fmla="*/ 34 h 115"/>
                  <a:gd name="T10" fmla="*/ 38 w 61"/>
                  <a:gd name="T11" fmla="*/ 38 h 115"/>
                  <a:gd name="T12" fmla="*/ 50 w 61"/>
                  <a:gd name="T13" fmla="*/ 46 h 115"/>
                  <a:gd name="T14" fmla="*/ 57 w 61"/>
                  <a:gd name="T15" fmla="*/ 61 h 115"/>
                  <a:gd name="T16" fmla="*/ 61 w 61"/>
                  <a:gd name="T17" fmla="*/ 72 h 115"/>
                  <a:gd name="T18" fmla="*/ 57 w 61"/>
                  <a:gd name="T19" fmla="*/ 80 h 115"/>
                  <a:gd name="T20" fmla="*/ 57 w 61"/>
                  <a:gd name="T21" fmla="*/ 88 h 115"/>
                  <a:gd name="T22" fmla="*/ 54 w 61"/>
                  <a:gd name="T23" fmla="*/ 95 h 115"/>
                  <a:gd name="T24" fmla="*/ 46 w 61"/>
                  <a:gd name="T25" fmla="*/ 103 h 115"/>
                  <a:gd name="T26" fmla="*/ 42 w 61"/>
                  <a:gd name="T27" fmla="*/ 107 h 115"/>
                  <a:gd name="T28" fmla="*/ 34 w 61"/>
                  <a:gd name="T29" fmla="*/ 111 h 115"/>
                  <a:gd name="T30" fmla="*/ 27 w 61"/>
                  <a:gd name="T31" fmla="*/ 115 h 115"/>
                  <a:gd name="T32" fmla="*/ 15 w 61"/>
                  <a:gd name="T33" fmla="*/ 115 h 115"/>
                  <a:gd name="T34" fmla="*/ 8 w 61"/>
                  <a:gd name="T35" fmla="*/ 115 h 115"/>
                  <a:gd name="T36" fmla="*/ 4 w 61"/>
                  <a:gd name="T37" fmla="*/ 111 h 115"/>
                  <a:gd name="T38" fmla="*/ 0 w 61"/>
                  <a:gd name="T39" fmla="*/ 107 h 115"/>
                  <a:gd name="T40" fmla="*/ 0 w 61"/>
                  <a:gd name="T41" fmla="*/ 103 h 115"/>
                  <a:gd name="T42" fmla="*/ 0 w 61"/>
                  <a:gd name="T43" fmla="*/ 103 h 115"/>
                  <a:gd name="T44" fmla="*/ 0 w 61"/>
                  <a:gd name="T45" fmla="*/ 99 h 115"/>
                  <a:gd name="T46" fmla="*/ 4 w 61"/>
                  <a:gd name="T47" fmla="*/ 99 h 115"/>
                  <a:gd name="T48" fmla="*/ 4 w 61"/>
                  <a:gd name="T49" fmla="*/ 99 h 115"/>
                  <a:gd name="T50" fmla="*/ 8 w 61"/>
                  <a:gd name="T51" fmla="*/ 99 h 115"/>
                  <a:gd name="T52" fmla="*/ 8 w 61"/>
                  <a:gd name="T53" fmla="*/ 99 h 115"/>
                  <a:gd name="T54" fmla="*/ 11 w 61"/>
                  <a:gd name="T55" fmla="*/ 99 h 115"/>
                  <a:gd name="T56" fmla="*/ 15 w 61"/>
                  <a:gd name="T57" fmla="*/ 103 h 115"/>
                  <a:gd name="T58" fmla="*/ 19 w 61"/>
                  <a:gd name="T59" fmla="*/ 107 h 115"/>
                  <a:gd name="T60" fmla="*/ 27 w 61"/>
                  <a:gd name="T61" fmla="*/ 107 h 115"/>
                  <a:gd name="T62" fmla="*/ 34 w 61"/>
                  <a:gd name="T63" fmla="*/ 103 h 115"/>
                  <a:gd name="T64" fmla="*/ 42 w 61"/>
                  <a:gd name="T65" fmla="*/ 99 h 115"/>
                  <a:gd name="T66" fmla="*/ 46 w 61"/>
                  <a:gd name="T67" fmla="*/ 92 h 115"/>
                  <a:gd name="T68" fmla="*/ 50 w 61"/>
                  <a:gd name="T69" fmla="*/ 80 h 115"/>
                  <a:gd name="T70" fmla="*/ 50 w 61"/>
                  <a:gd name="T71" fmla="*/ 72 h 115"/>
                  <a:gd name="T72" fmla="*/ 42 w 61"/>
                  <a:gd name="T73" fmla="*/ 61 h 115"/>
                  <a:gd name="T74" fmla="*/ 34 w 61"/>
                  <a:gd name="T75" fmla="*/ 53 h 115"/>
                  <a:gd name="T76" fmla="*/ 27 w 61"/>
                  <a:gd name="T77" fmla="*/ 49 h 115"/>
                  <a:gd name="T78" fmla="*/ 15 w 61"/>
                  <a:gd name="T79" fmla="*/ 46 h 115"/>
                  <a:gd name="T80" fmla="*/ 0 w 61"/>
                  <a:gd name="T81" fmla="*/ 46 h 115"/>
                  <a:gd name="T82" fmla="*/ 23 w 61"/>
                  <a:gd name="T83" fmla="*/ 0 h 115"/>
                  <a:gd name="T84" fmla="*/ 61 w 61"/>
                  <a:gd name="T85" fmla="*/ 0 h 11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1"/>
                  <a:gd name="T130" fmla="*/ 0 h 115"/>
                  <a:gd name="T131" fmla="*/ 61 w 61"/>
                  <a:gd name="T132" fmla="*/ 115 h 11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1" h="115">
                    <a:moveTo>
                      <a:pt x="61" y="0"/>
                    </a:moveTo>
                    <a:lnTo>
                      <a:pt x="54" y="15"/>
                    </a:lnTo>
                    <a:lnTo>
                      <a:pt x="23" y="15"/>
                    </a:lnTo>
                    <a:lnTo>
                      <a:pt x="15" y="30"/>
                    </a:lnTo>
                    <a:lnTo>
                      <a:pt x="27" y="34"/>
                    </a:lnTo>
                    <a:lnTo>
                      <a:pt x="38" y="38"/>
                    </a:lnTo>
                    <a:lnTo>
                      <a:pt x="50" y="46"/>
                    </a:lnTo>
                    <a:lnTo>
                      <a:pt x="57" y="61"/>
                    </a:lnTo>
                    <a:lnTo>
                      <a:pt x="61" y="72"/>
                    </a:lnTo>
                    <a:lnTo>
                      <a:pt x="57" y="80"/>
                    </a:lnTo>
                    <a:lnTo>
                      <a:pt x="57" y="88"/>
                    </a:lnTo>
                    <a:lnTo>
                      <a:pt x="54" y="95"/>
                    </a:lnTo>
                    <a:lnTo>
                      <a:pt x="46" y="103"/>
                    </a:lnTo>
                    <a:lnTo>
                      <a:pt x="42" y="107"/>
                    </a:lnTo>
                    <a:lnTo>
                      <a:pt x="34" y="111"/>
                    </a:lnTo>
                    <a:lnTo>
                      <a:pt x="27" y="115"/>
                    </a:lnTo>
                    <a:lnTo>
                      <a:pt x="15" y="115"/>
                    </a:lnTo>
                    <a:lnTo>
                      <a:pt x="8" y="115"/>
                    </a:lnTo>
                    <a:lnTo>
                      <a:pt x="4" y="111"/>
                    </a:lnTo>
                    <a:lnTo>
                      <a:pt x="0" y="107"/>
                    </a:lnTo>
                    <a:lnTo>
                      <a:pt x="0" y="103"/>
                    </a:lnTo>
                    <a:lnTo>
                      <a:pt x="0" y="99"/>
                    </a:lnTo>
                    <a:lnTo>
                      <a:pt x="4" y="99"/>
                    </a:lnTo>
                    <a:lnTo>
                      <a:pt x="8" y="99"/>
                    </a:lnTo>
                    <a:lnTo>
                      <a:pt x="11" y="99"/>
                    </a:lnTo>
                    <a:lnTo>
                      <a:pt x="15" y="103"/>
                    </a:lnTo>
                    <a:lnTo>
                      <a:pt x="19" y="107"/>
                    </a:lnTo>
                    <a:lnTo>
                      <a:pt x="27" y="107"/>
                    </a:lnTo>
                    <a:lnTo>
                      <a:pt x="34" y="103"/>
                    </a:lnTo>
                    <a:lnTo>
                      <a:pt x="42" y="99"/>
                    </a:lnTo>
                    <a:lnTo>
                      <a:pt x="46" y="92"/>
                    </a:lnTo>
                    <a:lnTo>
                      <a:pt x="50" y="80"/>
                    </a:lnTo>
                    <a:lnTo>
                      <a:pt x="50" y="72"/>
                    </a:lnTo>
                    <a:lnTo>
                      <a:pt x="42" y="61"/>
                    </a:lnTo>
                    <a:lnTo>
                      <a:pt x="34" y="53"/>
                    </a:lnTo>
                    <a:lnTo>
                      <a:pt x="27" y="49"/>
                    </a:lnTo>
                    <a:lnTo>
                      <a:pt x="15" y="46"/>
                    </a:lnTo>
                    <a:lnTo>
                      <a:pt x="0" y="46"/>
                    </a:lnTo>
                    <a:lnTo>
                      <a:pt x="23" y="0"/>
                    </a:lnTo>
                    <a:lnTo>
                      <a:pt x="61" y="0"/>
                    </a:lnTo>
                    <a:close/>
                  </a:path>
                </a:pathLst>
              </a:custGeom>
              <a:solidFill>
                <a:srgbClr val="000000"/>
              </a:solidFill>
              <a:ln w="0">
                <a:solidFill>
                  <a:srgbClr val="000000"/>
                </a:solidFill>
                <a:round/>
                <a:headEnd/>
                <a:tailEnd/>
              </a:ln>
            </p:spPr>
            <p:txBody>
              <a:bodyPr/>
              <a:lstStyle/>
              <a:p>
                <a:endParaRPr lang="en-CA"/>
              </a:p>
            </p:txBody>
          </p:sp>
          <p:sp>
            <p:nvSpPr>
              <p:cNvPr id="16560" name="Rectangle 92"/>
              <p:cNvSpPr>
                <a:spLocks noChangeArrowheads="1"/>
              </p:cNvSpPr>
              <p:nvPr/>
            </p:nvSpPr>
            <p:spPr bwMode="auto">
              <a:xfrm>
                <a:off x="1554" y="1706"/>
                <a:ext cx="8" cy="207"/>
              </a:xfrm>
              <a:prstGeom prst="rect">
                <a:avLst/>
              </a:prstGeom>
              <a:solidFill>
                <a:srgbClr val="000000"/>
              </a:solidFill>
              <a:ln w="0">
                <a:solidFill>
                  <a:srgbClr val="000000"/>
                </a:solidFill>
                <a:miter lim="800000"/>
                <a:headEnd/>
                <a:tailEnd/>
              </a:ln>
            </p:spPr>
            <p:txBody>
              <a:bodyPr/>
              <a:lstStyle/>
              <a:p>
                <a:endParaRPr lang="en-US"/>
              </a:p>
            </p:txBody>
          </p:sp>
          <p:sp>
            <p:nvSpPr>
              <p:cNvPr id="16561" name="Freeform 93"/>
              <p:cNvSpPr>
                <a:spLocks noEditPoints="1"/>
              </p:cNvSpPr>
              <p:nvPr/>
            </p:nvSpPr>
            <p:spPr bwMode="auto">
              <a:xfrm>
                <a:off x="1746" y="1741"/>
                <a:ext cx="69" cy="115"/>
              </a:xfrm>
              <a:custGeom>
                <a:avLst/>
                <a:gdLst>
                  <a:gd name="T0" fmla="*/ 0 w 69"/>
                  <a:gd name="T1" fmla="*/ 57 h 115"/>
                  <a:gd name="T2" fmla="*/ 0 w 69"/>
                  <a:gd name="T3" fmla="*/ 42 h 115"/>
                  <a:gd name="T4" fmla="*/ 4 w 69"/>
                  <a:gd name="T5" fmla="*/ 26 h 115"/>
                  <a:gd name="T6" fmla="*/ 12 w 69"/>
                  <a:gd name="T7" fmla="*/ 15 h 115"/>
                  <a:gd name="T8" fmla="*/ 19 w 69"/>
                  <a:gd name="T9" fmla="*/ 3 h 115"/>
                  <a:gd name="T10" fmla="*/ 27 w 69"/>
                  <a:gd name="T11" fmla="*/ 0 h 115"/>
                  <a:gd name="T12" fmla="*/ 35 w 69"/>
                  <a:gd name="T13" fmla="*/ 0 h 115"/>
                  <a:gd name="T14" fmla="*/ 42 w 69"/>
                  <a:gd name="T15" fmla="*/ 0 h 115"/>
                  <a:gd name="T16" fmla="*/ 50 w 69"/>
                  <a:gd name="T17" fmla="*/ 3 h 115"/>
                  <a:gd name="T18" fmla="*/ 58 w 69"/>
                  <a:gd name="T19" fmla="*/ 11 h 115"/>
                  <a:gd name="T20" fmla="*/ 65 w 69"/>
                  <a:gd name="T21" fmla="*/ 26 h 115"/>
                  <a:gd name="T22" fmla="*/ 69 w 69"/>
                  <a:gd name="T23" fmla="*/ 38 h 115"/>
                  <a:gd name="T24" fmla="*/ 69 w 69"/>
                  <a:gd name="T25" fmla="*/ 57 h 115"/>
                  <a:gd name="T26" fmla="*/ 69 w 69"/>
                  <a:gd name="T27" fmla="*/ 72 h 115"/>
                  <a:gd name="T28" fmla="*/ 65 w 69"/>
                  <a:gd name="T29" fmla="*/ 88 h 115"/>
                  <a:gd name="T30" fmla="*/ 58 w 69"/>
                  <a:gd name="T31" fmla="*/ 99 h 115"/>
                  <a:gd name="T32" fmla="*/ 50 w 69"/>
                  <a:gd name="T33" fmla="*/ 111 h 115"/>
                  <a:gd name="T34" fmla="*/ 42 w 69"/>
                  <a:gd name="T35" fmla="*/ 115 h 115"/>
                  <a:gd name="T36" fmla="*/ 35 w 69"/>
                  <a:gd name="T37" fmla="*/ 115 h 115"/>
                  <a:gd name="T38" fmla="*/ 23 w 69"/>
                  <a:gd name="T39" fmla="*/ 115 h 115"/>
                  <a:gd name="T40" fmla="*/ 15 w 69"/>
                  <a:gd name="T41" fmla="*/ 107 h 115"/>
                  <a:gd name="T42" fmla="*/ 8 w 69"/>
                  <a:gd name="T43" fmla="*/ 95 h 115"/>
                  <a:gd name="T44" fmla="*/ 0 w 69"/>
                  <a:gd name="T45" fmla="*/ 80 h 115"/>
                  <a:gd name="T46" fmla="*/ 0 w 69"/>
                  <a:gd name="T47" fmla="*/ 57 h 115"/>
                  <a:gd name="T48" fmla="*/ 15 w 69"/>
                  <a:gd name="T49" fmla="*/ 61 h 115"/>
                  <a:gd name="T50" fmla="*/ 15 w 69"/>
                  <a:gd name="T51" fmla="*/ 80 h 115"/>
                  <a:gd name="T52" fmla="*/ 19 w 69"/>
                  <a:gd name="T53" fmla="*/ 99 h 115"/>
                  <a:gd name="T54" fmla="*/ 23 w 69"/>
                  <a:gd name="T55" fmla="*/ 103 h 115"/>
                  <a:gd name="T56" fmla="*/ 27 w 69"/>
                  <a:gd name="T57" fmla="*/ 107 h 115"/>
                  <a:gd name="T58" fmla="*/ 35 w 69"/>
                  <a:gd name="T59" fmla="*/ 111 h 115"/>
                  <a:gd name="T60" fmla="*/ 38 w 69"/>
                  <a:gd name="T61" fmla="*/ 107 h 115"/>
                  <a:gd name="T62" fmla="*/ 42 w 69"/>
                  <a:gd name="T63" fmla="*/ 107 h 115"/>
                  <a:gd name="T64" fmla="*/ 46 w 69"/>
                  <a:gd name="T65" fmla="*/ 99 h 115"/>
                  <a:gd name="T66" fmla="*/ 50 w 69"/>
                  <a:gd name="T67" fmla="*/ 92 h 115"/>
                  <a:gd name="T68" fmla="*/ 54 w 69"/>
                  <a:gd name="T69" fmla="*/ 76 h 115"/>
                  <a:gd name="T70" fmla="*/ 54 w 69"/>
                  <a:gd name="T71" fmla="*/ 53 h 115"/>
                  <a:gd name="T72" fmla="*/ 54 w 69"/>
                  <a:gd name="T73" fmla="*/ 34 h 115"/>
                  <a:gd name="T74" fmla="*/ 50 w 69"/>
                  <a:gd name="T75" fmla="*/ 23 h 115"/>
                  <a:gd name="T76" fmla="*/ 46 w 69"/>
                  <a:gd name="T77" fmla="*/ 11 h 115"/>
                  <a:gd name="T78" fmla="*/ 42 w 69"/>
                  <a:gd name="T79" fmla="*/ 7 h 115"/>
                  <a:gd name="T80" fmla="*/ 38 w 69"/>
                  <a:gd name="T81" fmla="*/ 7 h 115"/>
                  <a:gd name="T82" fmla="*/ 35 w 69"/>
                  <a:gd name="T83" fmla="*/ 3 h 115"/>
                  <a:gd name="T84" fmla="*/ 31 w 69"/>
                  <a:gd name="T85" fmla="*/ 7 h 115"/>
                  <a:gd name="T86" fmla="*/ 23 w 69"/>
                  <a:gd name="T87" fmla="*/ 11 h 115"/>
                  <a:gd name="T88" fmla="*/ 19 w 69"/>
                  <a:gd name="T89" fmla="*/ 19 h 115"/>
                  <a:gd name="T90" fmla="*/ 15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6"/>
                    </a:lnTo>
                    <a:lnTo>
                      <a:pt x="12" y="15"/>
                    </a:lnTo>
                    <a:lnTo>
                      <a:pt x="19" y="3"/>
                    </a:lnTo>
                    <a:lnTo>
                      <a:pt x="27" y="0"/>
                    </a:lnTo>
                    <a:lnTo>
                      <a:pt x="35" y="0"/>
                    </a:lnTo>
                    <a:lnTo>
                      <a:pt x="42" y="0"/>
                    </a:lnTo>
                    <a:lnTo>
                      <a:pt x="50" y="3"/>
                    </a:lnTo>
                    <a:lnTo>
                      <a:pt x="58" y="11"/>
                    </a:lnTo>
                    <a:lnTo>
                      <a:pt x="65" y="26"/>
                    </a:lnTo>
                    <a:lnTo>
                      <a:pt x="69" y="38"/>
                    </a:lnTo>
                    <a:lnTo>
                      <a:pt x="69" y="57"/>
                    </a:lnTo>
                    <a:lnTo>
                      <a:pt x="69" y="72"/>
                    </a:lnTo>
                    <a:lnTo>
                      <a:pt x="65" y="88"/>
                    </a:lnTo>
                    <a:lnTo>
                      <a:pt x="58" y="99"/>
                    </a:lnTo>
                    <a:lnTo>
                      <a:pt x="50" y="111"/>
                    </a:lnTo>
                    <a:lnTo>
                      <a:pt x="42" y="115"/>
                    </a:lnTo>
                    <a:lnTo>
                      <a:pt x="35" y="115"/>
                    </a:lnTo>
                    <a:lnTo>
                      <a:pt x="23" y="115"/>
                    </a:lnTo>
                    <a:lnTo>
                      <a:pt x="15" y="107"/>
                    </a:lnTo>
                    <a:lnTo>
                      <a:pt x="8" y="95"/>
                    </a:lnTo>
                    <a:lnTo>
                      <a:pt x="0" y="80"/>
                    </a:lnTo>
                    <a:lnTo>
                      <a:pt x="0" y="57"/>
                    </a:lnTo>
                    <a:close/>
                    <a:moveTo>
                      <a:pt x="15" y="61"/>
                    </a:moveTo>
                    <a:lnTo>
                      <a:pt x="15" y="80"/>
                    </a:lnTo>
                    <a:lnTo>
                      <a:pt x="19" y="99"/>
                    </a:lnTo>
                    <a:lnTo>
                      <a:pt x="23" y="103"/>
                    </a:lnTo>
                    <a:lnTo>
                      <a:pt x="27" y="107"/>
                    </a:lnTo>
                    <a:lnTo>
                      <a:pt x="35" y="111"/>
                    </a:lnTo>
                    <a:lnTo>
                      <a:pt x="38" y="107"/>
                    </a:lnTo>
                    <a:lnTo>
                      <a:pt x="42" y="107"/>
                    </a:lnTo>
                    <a:lnTo>
                      <a:pt x="46" y="99"/>
                    </a:lnTo>
                    <a:lnTo>
                      <a:pt x="50" y="92"/>
                    </a:lnTo>
                    <a:lnTo>
                      <a:pt x="54" y="76"/>
                    </a:lnTo>
                    <a:lnTo>
                      <a:pt x="54" y="53"/>
                    </a:lnTo>
                    <a:lnTo>
                      <a:pt x="54" y="34"/>
                    </a:lnTo>
                    <a:lnTo>
                      <a:pt x="50" y="23"/>
                    </a:lnTo>
                    <a:lnTo>
                      <a:pt x="46" y="11"/>
                    </a:lnTo>
                    <a:lnTo>
                      <a:pt x="42" y="7"/>
                    </a:lnTo>
                    <a:lnTo>
                      <a:pt x="38" y="7"/>
                    </a:lnTo>
                    <a:lnTo>
                      <a:pt x="35" y="3"/>
                    </a:lnTo>
                    <a:lnTo>
                      <a:pt x="31" y="7"/>
                    </a:lnTo>
                    <a:lnTo>
                      <a:pt x="23" y="11"/>
                    </a:lnTo>
                    <a:lnTo>
                      <a:pt x="19" y="19"/>
                    </a:lnTo>
                    <a:lnTo>
                      <a:pt x="15"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6562" name="Rectangle 94"/>
              <p:cNvSpPr>
                <a:spLocks noChangeArrowheads="1"/>
              </p:cNvSpPr>
              <p:nvPr/>
            </p:nvSpPr>
            <p:spPr bwMode="auto">
              <a:xfrm>
                <a:off x="2107" y="1706"/>
                <a:ext cx="7" cy="207"/>
              </a:xfrm>
              <a:prstGeom prst="rect">
                <a:avLst/>
              </a:prstGeom>
              <a:solidFill>
                <a:srgbClr val="000000"/>
              </a:solidFill>
              <a:ln w="0">
                <a:solidFill>
                  <a:srgbClr val="000000"/>
                </a:solidFill>
                <a:miter lim="800000"/>
                <a:headEnd/>
                <a:tailEnd/>
              </a:ln>
            </p:spPr>
            <p:txBody>
              <a:bodyPr/>
              <a:lstStyle/>
              <a:p>
                <a:endParaRPr lang="en-US"/>
              </a:p>
            </p:txBody>
          </p:sp>
          <p:sp>
            <p:nvSpPr>
              <p:cNvPr id="16563" name="Freeform 95"/>
              <p:cNvSpPr>
                <a:spLocks/>
              </p:cNvSpPr>
              <p:nvPr/>
            </p:nvSpPr>
            <p:spPr bwMode="auto">
              <a:xfrm>
                <a:off x="2299" y="1836"/>
                <a:ext cx="19" cy="20"/>
              </a:xfrm>
              <a:custGeom>
                <a:avLst/>
                <a:gdLst>
                  <a:gd name="T0" fmla="*/ 11 w 19"/>
                  <a:gd name="T1" fmla="*/ 0 h 20"/>
                  <a:gd name="T2" fmla="*/ 15 w 19"/>
                  <a:gd name="T3" fmla="*/ 0 h 20"/>
                  <a:gd name="T4" fmla="*/ 19 w 19"/>
                  <a:gd name="T5" fmla="*/ 4 h 20"/>
                  <a:gd name="T6" fmla="*/ 19 w 19"/>
                  <a:gd name="T7" fmla="*/ 8 h 20"/>
                  <a:gd name="T8" fmla="*/ 19 w 19"/>
                  <a:gd name="T9" fmla="*/ 12 h 20"/>
                  <a:gd name="T10" fmla="*/ 19 w 19"/>
                  <a:gd name="T11" fmla="*/ 16 h 20"/>
                  <a:gd name="T12" fmla="*/ 19 w 19"/>
                  <a:gd name="T13" fmla="*/ 16 h 20"/>
                  <a:gd name="T14" fmla="*/ 15 w 19"/>
                  <a:gd name="T15" fmla="*/ 20 h 20"/>
                  <a:gd name="T16" fmla="*/ 11 w 19"/>
                  <a:gd name="T17" fmla="*/ 20 h 20"/>
                  <a:gd name="T18" fmla="*/ 7 w 19"/>
                  <a:gd name="T19" fmla="*/ 20 h 20"/>
                  <a:gd name="T20" fmla="*/ 3 w 19"/>
                  <a:gd name="T21" fmla="*/ 16 h 20"/>
                  <a:gd name="T22" fmla="*/ 3 w 19"/>
                  <a:gd name="T23" fmla="*/ 16 h 20"/>
                  <a:gd name="T24" fmla="*/ 0 w 19"/>
                  <a:gd name="T25" fmla="*/ 12 h 20"/>
                  <a:gd name="T26" fmla="*/ 3 w 19"/>
                  <a:gd name="T27" fmla="*/ 8 h 20"/>
                  <a:gd name="T28" fmla="*/ 3 w 19"/>
                  <a:gd name="T29" fmla="*/ 4 h 20"/>
                  <a:gd name="T30" fmla="*/ 7 w 19"/>
                  <a:gd name="T31" fmla="*/ 0 h 20"/>
                  <a:gd name="T32" fmla="*/ 11 w 19"/>
                  <a:gd name="T33" fmla="*/ 0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20"/>
                  <a:gd name="T53" fmla="*/ 19 w 19"/>
                  <a:gd name="T54" fmla="*/ 20 h 2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20">
                    <a:moveTo>
                      <a:pt x="11" y="0"/>
                    </a:moveTo>
                    <a:lnTo>
                      <a:pt x="15" y="0"/>
                    </a:lnTo>
                    <a:lnTo>
                      <a:pt x="19" y="4"/>
                    </a:lnTo>
                    <a:lnTo>
                      <a:pt x="19" y="8"/>
                    </a:lnTo>
                    <a:lnTo>
                      <a:pt x="19" y="12"/>
                    </a:lnTo>
                    <a:lnTo>
                      <a:pt x="19" y="16"/>
                    </a:lnTo>
                    <a:lnTo>
                      <a:pt x="15" y="20"/>
                    </a:lnTo>
                    <a:lnTo>
                      <a:pt x="11" y="20"/>
                    </a:lnTo>
                    <a:lnTo>
                      <a:pt x="7" y="20"/>
                    </a:lnTo>
                    <a:lnTo>
                      <a:pt x="3" y="16"/>
                    </a:lnTo>
                    <a:lnTo>
                      <a:pt x="0" y="12"/>
                    </a:lnTo>
                    <a:lnTo>
                      <a:pt x="3" y="8"/>
                    </a:lnTo>
                    <a:lnTo>
                      <a:pt x="3" y="4"/>
                    </a:lnTo>
                    <a:lnTo>
                      <a:pt x="7" y="0"/>
                    </a:lnTo>
                    <a:lnTo>
                      <a:pt x="11" y="0"/>
                    </a:lnTo>
                    <a:close/>
                  </a:path>
                </a:pathLst>
              </a:custGeom>
              <a:solidFill>
                <a:srgbClr val="000000"/>
              </a:solidFill>
              <a:ln w="0">
                <a:solidFill>
                  <a:srgbClr val="000000"/>
                </a:solidFill>
                <a:round/>
                <a:headEnd/>
                <a:tailEnd/>
              </a:ln>
            </p:spPr>
            <p:txBody>
              <a:bodyPr/>
              <a:lstStyle/>
              <a:p>
                <a:endParaRPr lang="en-CA"/>
              </a:p>
            </p:txBody>
          </p:sp>
          <p:sp>
            <p:nvSpPr>
              <p:cNvPr id="16564" name="Freeform 96"/>
              <p:cNvSpPr>
                <a:spLocks noEditPoints="1"/>
              </p:cNvSpPr>
              <p:nvPr/>
            </p:nvSpPr>
            <p:spPr bwMode="auto">
              <a:xfrm>
                <a:off x="2337" y="1741"/>
                <a:ext cx="69" cy="115"/>
              </a:xfrm>
              <a:custGeom>
                <a:avLst/>
                <a:gdLst>
                  <a:gd name="T0" fmla="*/ 69 w 69"/>
                  <a:gd name="T1" fmla="*/ 0 h 115"/>
                  <a:gd name="T2" fmla="*/ 69 w 69"/>
                  <a:gd name="T3" fmla="*/ 3 h 115"/>
                  <a:gd name="T4" fmla="*/ 58 w 69"/>
                  <a:gd name="T5" fmla="*/ 3 h 115"/>
                  <a:gd name="T6" fmla="*/ 50 w 69"/>
                  <a:gd name="T7" fmla="*/ 7 h 115"/>
                  <a:gd name="T8" fmla="*/ 42 w 69"/>
                  <a:gd name="T9" fmla="*/ 11 h 115"/>
                  <a:gd name="T10" fmla="*/ 38 w 69"/>
                  <a:gd name="T11" fmla="*/ 19 h 115"/>
                  <a:gd name="T12" fmla="*/ 31 w 69"/>
                  <a:gd name="T13" fmla="*/ 23 h 115"/>
                  <a:gd name="T14" fmla="*/ 27 w 69"/>
                  <a:gd name="T15" fmla="*/ 30 h 115"/>
                  <a:gd name="T16" fmla="*/ 23 w 69"/>
                  <a:gd name="T17" fmla="*/ 42 h 115"/>
                  <a:gd name="T18" fmla="*/ 19 w 69"/>
                  <a:gd name="T19" fmla="*/ 49 h 115"/>
                  <a:gd name="T20" fmla="*/ 31 w 69"/>
                  <a:gd name="T21" fmla="*/ 46 h 115"/>
                  <a:gd name="T22" fmla="*/ 42 w 69"/>
                  <a:gd name="T23" fmla="*/ 42 h 115"/>
                  <a:gd name="T24" fmla="*/ 54 w 69"/>
                  <a:gd name="T25" fmla="*/ 46 h 115"/>
                  <a:gd name="T26" fmla="*/ 61 w 69"/>
                  <a:gd name="T27" fmla="*/ 53 h 115"/>
                  <a:gd name="T28" fmla="*/ 69 w 69"/>
                  <a:gd name="T29" fmla="*/ 61 h 115"/>
                  <a:gd name="T30" fmla="*/ 69 w 69"/>
                  <a:gd name="T31" fmla="*/ 76 h 115"/>
                  <a:gd name="T32" fmla="*/ 69 w 69"/>
                  <a:gd name="T33" fmla="*/ 88 h 115"/>
                  <a:gd name="T34" fmla="*/ 61 w 69"/>
                  <a:gd name="T35" fmla="*/ 99 h 115"/>
                  <a:gd name="T36" fmla="*/ 54 w 69"/>
                  <a:gd name="T37" fmla="*/ 107 h 115"/>
                  <a:gd name="T38" fmla="*/ 46 w 69"/>
                  <a:gd name="T39" fmla="*/ 115 h 115"/>
                  <a:gd name="T40" fmla="*/ 35 w 69"/>
                  <a:gd name="T41" fmla="*/ 115 h 115"/>
                  <a:gd name="T42" fmla="*/ 23 w 69"/>
                  <a:gd name="T43" fmla="*/ 115 h 115"/>
                  <a:gd name="T44" fmla="*/ 15 w 69"/>
                  <a:gd name="T45" fmla="*/ 107 h 115"/>
                  <a:gd name="T46" fmla="*/ 8 w 69"/>
                  <a:gd name="T47" fmla="*/ 95 h 115"/>
                  <a:gd name="T48" fmla="*/ 0 w 69"/>
                  <a:gd name="T49" fmla="*/ 84 h 115"/>
                  <a:gd name="T50" fmla="*/ 0 w 69"/>
                  <a:gd name="T51" fmla="*/ 69 h 115"/>
                  <a:gd name="T52" fmla="*/ 0 w 69"/>
                  <a:gd name="T53" fmla="*/ 53 h 115"/>
                  <a:gd name="T54" fmla="*/ 8 w 69"/>
                  <a:gd name="T55" fmla="*/ 42 h 115"/>
                  <a:gd name="T56" fmla="*/ 11 w 69"/>
                  <a:gd name="T57" fmla="*/ 26 h 115"/>
                  <a:gd name="T58" fmla="*/ 23 w 69"/>
                  <a:gd name="T59" fmla="*/ 19 h 115"/>
                  <a:gd name="T60" fmla="*/ 35 w 69"/>
                  <a:gd name="T61" fmla="*/ 7 h 115"/>
                  <a:gd name="T62" fmla="*/ 46 w 69"/>
                  <a:gd name="T63" fmla="*/ 3 h 115"/>
                  <a:gd name="T64" fmla="*/ 54 w 69"/>
                  <a:gd name="T65" fmla="*/ 0 h 115"/>
                  <a:gd name="T66" fmla="*/ 65 w 69"/>
                  <a:gd name="T67" fmla="*/ 0 h 115"/>
                  <a:gd name="T68" fmla="*/ 69 w 69"/>
                  <a:gd name="T69" fmla="*/ 0 h 115"/>
                  <a:gd name="T70" fmla="*/ 19 w 69"/>
                  <a:gd name="T71" fmla="*/ 57 h 115"/>
                  <a:gd name="T72" fmla="*/ 15 w 69"/>
                  <a:gd name="T73" fmla="*/ 69 h 115"/>
                  <a:gd name="T74" fmla="*/ 15 w 69"/>
                  <a:gd name="T75" fmla="*/ 76 h 115"/>
                  <a:gd name="T76" fmla="*/ 15 w 69"/>
                  <a:gd name="T77" fmla="*/ 84 h 115"/>
                  <a:gd name="T78" fmla="*/ 19 w 69"/>
                  <a:gd name="T79" fmla="*/ 92 h 115"/>
                  <a:gd name="T80" fmla="*/ 23 w 69"/>
                  <a:gd name="T81" fmla="*/ 99 h 115"/>
                  <a:gd name="T82" fmla="*/ 27 w 69"/>
                  <a:gd name="T83" fmla="*/ 107 h 115"/>
                  <a:gd name="T84" fmla="*/ 31 w 69"/>
                  <a:gd name="T85" fmla="*/ 107 h 115"/>
                  <a:gd name="T86" fmla="*/ 38 w 69"/>
                  <a:gd name="T87" fmla="*/ 111 h 115"/>
                  <a:gd name="T88" fmla="*/ 42 w 69"/>
                  <a:gd name="T89" fmla="*/ 107 h 115"/>
                  <a:gd name="T90" fmla="*/ 50 w 69"/>
                  <a:gd name="T91" fmla="*/ 103 h 115"/>
                  <a:gd name="T92" fmla="*/ 54 w 69"/>
                  <a:gd name="T93" fmla="*/ 95 h 115"/>
                  <a:gd name="T94" fmla="*/ 54 w 69"/>
                  <a:gd name="T95" fmla="*/ 84 h 115"/>
                  <a:gd name="T96" fmla="*/ 54 w 69"/>
                  <a:gd name="T97" fmla="*/ 72 h 115"/>
                  <a:gd name="T98" fmla="*/ 50 w 69"/>
                  <a:gd name="T99" fmla="*/ 61 h 115"/>
                  <a:gd name="T100" fmla="*/ 42 w 69"/>
                  <a:gd name="T101" fmla="*/ 53 h 115"/>
                  <a:gd name="T102" fmla="*/ 35 w 69"/>
                  <a:gd name="T103" fmla="*/ 49 h 115"/>
                  <a:gd name="T104" fmla="*/ 31 w 69"/>
                  <a:gd name="T105" fmla="*/ 49 h 115"/>
                  <a:gd name="T106" fmla="*/ 27 w 69"/>
                  <a:gd name="T107" fmla="*/ 53 h 115"/>
                  <a:gd name="T108" fmla="*/ 23 w 69"/>
                  <a:gd name="T109" fmla="*/ 53 h 115"/>
                  <a:gd name="T110" fmla="*/ 19 w 69"/>
                  <a:gd name="T111" fmla="*/ 57 h 11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69"/>
                  <a:gd name="T169" fmla="*/ 0 h 115"/>
                  <a:gd name="T170" fmla="*/ 69 w 69"/>
                  <a:gd name="T171" fmla="*/ 115 h 11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69" h="115">
                    <a:moveTo>
                      <a:pt x="69" y="0"/>
                    </a:moveTo>
                    <a:lnTo>
                      <a:pt x="69" y="3"/>
                    </a:lnTo>
                    <a:lnTo>
                      <a:pt x="58" y="3"/>
                    </a:lnTo>
                    <a:lnTo>
                      <a:pt x="50" y="7"/>
                    </a:lnTo>
                    <a:lnTo>
                      <a:pt x="42" y="11"/>
                    </a:lnTo>
                    <a:lnTo>
                      <a:pt x="38" y="19"/>
                    </a:lnTo>
                    <a:lnTo>
                      <a:pt x="31" y="23"/>
                    </a:lnTo>
                    <a:lnTo>
                      <a:pt x="27" y="30"/>
                    </a:lnTo>
                    <a:lnTo>
                      <a:pt x="23" y="42"/>
                    </a:lnTo>
                    <a:lnTo>
                      <a:pt x="19" y="49"/>
                    </a:lnTo>
                    <a:lnTo>
                      <a:pt x="31" y="46"/>
                    </a:lnTo>
                    <a:lnTo>
                      <a:pt x="42" y="42"/>
                    </a:lnTo>
                    <a:lnTo>
                      <a:pt x="54" y="46"/>
                    </a:lnTo>
                    <a:lnTo>
                      <a:pt x="61" y="53"/>
                    </a:lnTo>
                    <a:lnTo>
                      <a:pt x="69" y="61"/>
                    </a:lnTo>
                    <a:lnTo>
                      <a:pt x="69" y="76"/>
                    </a:lnTo>
                    <a:lnTo>
                      <a:pt x="69" y="88"/>
                    </a:lnTo>
                    <a:lnTo>
                      <a:pt x="61" y="99"/>
                    </a:lnTo>
                    <a:lnTo>
                      <a:pt x="54" y="107"/>
                    </a:lnTo>
                    <a:lnTo>
                      <a:pt x="46" y="115"/>
                    </a:lnTo>
                    <a:lnTo>
                      <a:pt x="35" y="115"/>
                    </a:lnTo>
                    <a:lnTo>
                      <a:pt x="23" y="115"/>
                    </a:lnTo>
                    <a:lnTo>
                      <a:pt x="15" y="107"/>
                    </a:lnTo>
                    <a:lnTo>
                      <a:pt x="8" y="95"/>
                    </a:lnTo>
                    <a:lnTo>
                      <a:pt x="0" y="84"/>
                    </a:lnTo>
                    <a:lnTo>
                      <a:pt x="0" y="69"/>
                    </a:lnTo>
                    <a:lnTo>
                      <a:pt x="0" y="53"/>
                    </a:lnTo>
                    <a:lnTo>
                      <a:pt x="8" y="42"/>
                    </a:lnTo>
                    <a:lnTo>
                      <a:pt x="11" y="26"/>
                    </a:lnTo>
                    <a:lnTo>
                      <a:pt x="23" y="19"/>
                    </a:lnTo>
                    <a:lnTo>
                      <a:pt x="35" y="7"/>
                    </a:lnTo>
                    <a:lnTo>
                      <a:pt x="46" y="3"/>
                    </a:lnTo>
                    <a:lnTo>
                      <a:pt x="54" y="0"/>
                    </a:lnTo>
                    <a:lnTo>
                      <a:pt x="65" y="0"/>
                    </a:lnTo>
                    <a:lnTo>
                      <a:pt x="69" y="0"/>
                    </a:lnTo>
                    <a:close/>
                    <a:moveTo>
                      <a:pt x="19" y="57"/>
                    </a:moveTo>
                    <a:lnTo>
                      <a:pt x="15" y="69"/>
                    </a:lnTo>
                    <a:lnTo>
                      <a:pt x="15" y="76"/>
                    </a:lnTo>
                    <a:lnTo>
                      <a:pt x="15" y="84"/>
                    </a:lnTo>
                    <a:lnTo>
                      <a:pt x="19" y="92"/>
                    </a:lnTo>
                    <a:lnTo>
                      <a:pt x="23" y="99"/>
                    </a:lnTo>
                    <a:lnTo>
                      <a:pt x="27" y="107"/>
                    </a:lnTo>
                    <a:lnTo>
                      <a:pt x="31" y="107"/>
                    </a:lnTo>
                    <a:lnTo>
                      <a:pt x="38" y="111"/>
                    </a:lnTo>
                    <a:lnTo>
                      <a:pt x="42" y="107"/>
                    </a:lnTo>
                    <a:lnTo>
                      <a:pt x="50" y="103"/>
                    </a:lnTo>
                    <a:lnTo>
                      <a:pt x="54" y="95"/>
                    </a:lnTo>
                    <a:lnTo>
                      <a:pt x="54" y="84"/>
                    </a:lnTo>
                    <a:lnTo>
                      <a:pt x="54" y="72"/>
                    </a:lnTo>
                    <a:lnTo>
                      <a:pt x="50" y="61"/>
                    </a:lnTo>
                    <a:lnTo>
                      <a:pt x="42" y="53"/>
                    </a:lnTo>
                    <a:lnTo>
                      <a:pt x="35" y="49"/>
                    </a:lnTo>
                    <a:lnTo>
                      <a:pt x="31" y="49"/>
                    </a:lnTo>
                    <a:lnTo>
                      <a:pt x="27" y="53"/>
                    </a:lnTo>
                    <a:lnTo>
                      <a:pt x="23" y="53"/>
                    </a:lnTo>
                    <a:lnTo>
                      <a:pt x="19" y="57"/>
                    </a:lnTo>
                    <a:close/>
                  </a:path>
                </a:pathLst>
              </a:custGeom>
              <a:solidFill>
                <a:srgbClr val="000000"/>
              </a:solidFill>
              <a:ln w="0">
                <a:solidFill>
                  <a:srgbClr val="000000"/>
                </a:solidFill>
                <a:round/>
                <a:headEnd/>
                <a:tailEnd/>
              </a:ln>
            </p:spPr>
            <p:txBody>
              <a:bodyPr/>
              <a:lstStyle/>
              <a:p>
                <a:endParaRPr lang="en-CA"/>
              </a:p>
            </p:txBody>
          </p:sp>
          <p:sp>
            <p:nvSpPr>
              <p:cNvPr id="16565" name="Freeform 97"/>
              <p:cNvSpPr>
                <a:spLocks/>
              </p:cNvSpPr>
              <p:nvPr/>
            </p:nvSpPr>
            <p:spPr bwMode="auto">
              <a:xfrm>
                <a:off x="2421" y="1741"/>
                <a:ext cx="66" cy="115"/>
              </a:xfrm>
              <a:custGeom>
                <a:avLst/>
                <a:gdLst>
                  <a:gd name="T0" fmla="*/ 66 w 66"/>
                  <a:gd name="T1" fmla="*/ 0 h 115"/>
                  <a:gd name="T2" fmla="*/ 58 w 66"/>
                  <a:gd name="T3" fmla="*/ 15 h 115"/>
                  <a:gd name="T4" fmla="*/ 23 w 66"/>
                  <a:gd name="T5" fmla="*/ 15 h 115"/>
                  <a:gd name="T6" fmla="*/ 16 w 66"/>
                  <a:gd name="T7" fmla="*/ 30 h 115"/>
                  <a:gd name="T8" fmla="*/ 31 w 66"/>
                  <a:gd name="T9" fmla="*/ 34 h 115"/>
                  <a:gd name="T10" fmla="*/ 43 w 66"/>
                  <a:gd name="T11" fmla="*/ 38 h 115"/>
                  <a:gd name="T12" fmla="*/ 54 w 66"/>
                  <a:gd name="T13" fmla="*/ 46 h 115"/>
                  <a:gd name="T14" fmla="*/ 62 w 66"/>
                  <a:gd name="T15" fmla="*/ 61 h 115"/>
                  <a:gd name="T16" fmla="*/ 62 w 66"/>
                  <a:gd name="T17" fmla="*/ 72 h 115"/>
                  <a:gd name="T18" fmla="*/ 62 w 66"/>
                  <a:gd name="T19" fmla="*/ 80 h 115"/>
                  <a:gd name="T20" fmla="*/ 58 w 66"/>
                  <a:gd name="T21" fmla="*/ 88 h 115"/>
                  <a:gd name="T22" fmla="*/ 54 w 66"/>
                  <a:gd name="T23" fmla="*/ 95 h 115"/>
                  <a:gd name="T24" fmla="*/ 50 w 66"/>
                  <a:gd name="T25" fmla="*/ 103 h 115"/>
                  <a:gd name="T26" fmla="*/ 46 w 66"/>
                  <a:gd name="T27" fmla="*/ 107 h 115"/>
                  <a:gd name="T28" fmla="*/ 39 w 66"/>
                  <a:gd name="T29" fmla="*/ 111 h 115"/>
                  <a:gd name="T30" fmla="*/ 31 w 66"/>
                  <a:gd name="T31" fmla="*/ 115 h 115"/>
                  <a:gd name="T32" fmla="*/ 20 w 66"/>
                  <a:gd name="T33" fmla="*/ 115 h 115"/>
                  <a:gd name="T34" fmla="*/ 12 w 66"/>
                  <a:gd name="T35" fmla="*/ 115 h 115"/>
                  <a:gd name="T36" fmla="*/ 4 w 66"/>
                  <a:gd name="T37" fmla="*/ 111 h 115"/>
                  <a:gd name="T38" fmla="*/ 4 w 66"/>
                  <a:gd name="T39" fmla="*/ 107 h 115"/>
                  <a:gd name="T40" fmla="*/ 0 w 66"/>
                  <a:gd name="T41" fmla="*/ 103 h 115"/>
                  <a:gd name="T42" fmla="*/ 0 w 66"/>
                  <a:gd name="T43" fmla="*/ 103 h 115"/>
                  <a:gd name="T44" fmla="*/ 4 w 66"/>
                  <a:gd name="T45" fmla="*/ 99 h 115"/>
                  <a:gd name="T46" fmla="*/ 4 w 66"/>
                  <a:gd name="T47" fmla="*/ 99 h 115"/>
                  <a:gd name="T48" fmla="*/ 8 w 66"/>
                  <a:gd name="T49" fmla="*/ 99 h 115"/>
                  <a:gd name="T50" fmla="*/ 12 w 66"/>
                  <a:gd name="T51" fmla="*/ 99 h 115"/>
                  <a:gd name="T52" fmla="*/ 12 w 66"/>
                  <a:gd name="T53" fmla="*/ 99 h 115"/>
                  <a:gd name="T54" fmla="*/ 16 w 66"/>
                  <a:gd name="T55" fmla="*/ 99 h 115"/>
                  <a:gd name="T56" fmla="*/ 16 w 66"/>
                  <a:gd name="T57" fmla="*/ 103 h 115"/>
                  <a:gd name="T58" fmla="*/ 23 w 66"/>
                  <a:gd name="T59" fmla="*/ 107 h 115"/>
                  <a:gd name="T60" fmla="*/ 31 w 66"/>
                  <a:gd name="T61" fmla="*/ 107 h 115"/>
                  <a:gd name="T62" fmla="*/ 39 w 66"/>
                  <a:gd name="T63" fmla="*/ 103 h 115"/>
                  <a:gd name="T64" fmla="*/ 46 w 66"/>
                  <a:gd name="T65" fmla="*/ 99 h 115"/>
                  <a:gd name="T66" fmla="*/ 50 w 66"/>
                  <a:gd name="T67" fmla="*/ 92 h 115"/>
                  <a:gd name="T68" fmla="*/ 54 w 66"/>
                  <a:gd name="T69" fmla="*/ 80 h 115"/>
                  <a:gd name="T70" fmla="*/ 50 w 66"/>
                  <a:gd name="T71" fmla="*/ 72 h 115"/>
                  <a:gd name="T72" fmla="*/ 46 w 66"/>
                  <a:gd name="T73" fmla="*/ 61 h 115"/>
                  <a:gd name="T74" fmla="*/ 39 w 66"/>
                  <a:gd name="T75" fmla="*/ 53 h 115"/>
                  <a:gd name="T76" fmla="*/ 27 w 66"/>
                  <a:gd name="T77" fmla="*/ 49 h 115"/>
                  <a:gd name="T78" fmla="*/ 20 w 66"/>
                  <a:gd name="T79" fmla="*/ 46 h 115"/>
                  <a:gd name="T80" fmla="*/ 4 w 66"/>
                  <a:gd name="T81" fmla="*/ 46 h 115"/>
                  <a:gd name="T82" fmla="*/ 27 w 66"/>
                  <a:gd name="T83" fmla="*/ 0 h 115"/>
                  <a:gd name="T84" fmla="*/ 66 w 66"/>
                  <a:gd name="T85" fmla="*/ 0 h 11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6"/>
                  <a:gd name="T130" fmla="*/ 0 h 115"/>
                  <a:gd name="T131" fmla="*/ 66 w 66"/>
                  <a:gd name="T132" fmla="*/ 115 h 11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6" h="115">
                    <a:moveTo>
                      <a:pt x="66" y="0"/>
                    </a:moveTo>
                    <a:lnTo>
                      <a:pt x="58" y="15"/>
                    </a:lnTo>
                    <a:lnTo>
                      <a:pt x="23" y="15"/>
                    </a:lnTo>
                    <a:lnTo>
                      <a:pt x="16" y="30"/>
                    </a:lnTo>
                    <a:lnTo>
                      <a:pt x="31" y="34"/>
                    </a:lnTo>
                    <a:lnTo>
                      <a:pt x="43" y="38"/>
                    </a:lnTo>
                    <a:lnTo>
                      <a:pt x="54" y="46"/>
                    </a:lnTo>
                    <a:lnTo>
                      <a:pt x="62" y="61"/>
                    </a:lnTo>
                    <a:lnTo>
                      <a:pt x="62" y="72"/>
                    </a:lnTo>
                    <a:lnTo>
                      <a:pt x="62" y="80"/>
                    </a:lnTo>
                    <a:lnTo>
                      <a:pt x="58" y="88"/>
                    </a:lnTo>
                    <a:lnTo>
                      <a:pt x="54" y="95"/>
                    </a:lnTo>
                    <a:lnTo>
                      <a:pt x="50" y="103"/>
                    </a:lnTo>
                    <a:lnTo>
                      <a:pt x="46" y="107"/>
                    </a:lnTo>
                    <a:lnTo>
                      <a:pt x="39" y="111"/>
                    </a:lnTo>
                    <a:lnTo>
                      <a:pt x="31" y="115"/>
                    </a:lnTo>
                    <a:lnTo>
                      <a:pt x="20" y="115"/>
                    </a:lnTo>
                    <a:lnTo>
                      <a:pt x="12" y="115"/>
                    </a:lnTo>
                    <a:lnTo>
                      <a:pt x="4" y="111"/>
                    </a:lnTo>
                    <a:lnTo>
                      <a:pt x="4" y="107"/>
                    </a:lnTo>
                    <a:lnTo>
                      <a:pt x="0" y="103"/>
                    </a:lnTo>
                    <a:lnTo>
                      <a:pt x="4" y="99"/>
                    </a:lnTo>
                    <a:lnTo>
                      <a:pt x="8" y="99"/>
                    </a:lnTo>
                    <a:lnTo>
                      <a:pt x="12" y="99"/>
                    </a:lnTo>
                    <a:lnTo>
                      <a:pt x="16" y="99"/>
                    </a:lnTo>
                    <a:lnTo>
                      <a:pt x="16" y="103"/>
                    </a:lnTo>
                    <a:lnTo>
                      <a:pt x="23" y="107"/>
                    </a:lnTo>
                    <a:lnTo>
                      <a:pt x="31" y="107"/>
                    </a:lnTo>
                    <a:lnTo>
                      <a:pt x="39" y="103"/>
                    </a:lnTo>
                    <a:lnTo>
                      <a:pt x="46" y="99"/>
                    </a:lnTo>
                    <a:lnTo>
                      <a:pt x="50" y="92"/>
                    </a:lnTo>
                    <a:lnTo>
                      <a:pt x="54" y="80"/>
                    </a:lnTo>
                    <a:lnTo>
                      <a:pt x="50" y="72"/>
                    </a:lnTo>
                    <a:lnTo>
                      <a:pt x="46" y="61"/>
                    </a:lnTo>
                    <a:lnTo>
                      <a:pt x="39" y="53"/>
                    </a:lnTo>
                    <a:lnTo>
                      <a:pt x="27" y="49"/>
                    </a:lnTo>
                    <a:lnTo>
                      <a:pt x="20" y="46"/>
                    </a:lnTo>
                    <a:lnTo>
                      <a:pt x="4" y="46"/>
                    </a:lnTo>
                    <a:lnTo>
                      <a:pt x="27" y="0"/>
                    </a:lnTo>
                    <a:lnTo>
                      <a:pt x="66" y="0"/>
                    </a:lnTo>
                    <a:close/>
                  </a:path>
                </a:pathLst>
              </a:custGeom>
              <a:solidFill>
                <a:srgbClr val="000000"/>
              </a:solidFill>
              <a:ln w="0">
                <a:solidFill>
                  <a:srgbClr val="000000"/>
                </a:solidFill>
                <a:round/>
                <a:headEnd/>
                <a:tailEnd/>
              </a:ln>
            </p:spPr>
            <p:txBody>
              <a:bodyPr/>
              <a:lstStyle/>
              <a:p>
                <a:endParaRPr lang="en-CA"/>
              </a:p>
            </p:txBody>
          </p:sp>
          <p:sp>
            <p:nvSpPr>
              <p:cNvPr id="16566" name="Rectangle 98"/>
              <p:cNvSpPr>
                <a:spLocks noChangeArrowheads="1"/>
              </p:cNvSpPr>
              <p:nvPr/>
            </p:nvSpPr>
            <p:spPr bwMode="auto">
              <a:xfrm>
                <a:off x="2705" y="1706"/>
                <a:ext cx="8" cy="207"/>
              </a:xfrm>
              <a:prstGeom prst="rect">
                <a:avLst/>
              </a:prstGeom>
              <a:solidFill>
                <a:srgbClr val="000000"/>
              </a:solidFill>
              <a:ln w="0">
                <a:solidFill>
                  <a:srgbClr val="000000"/>
                </a:solidFill>
                <a:miter lim="800000"/>
                <a:headEnd/>
                <a:tailEnd/>
              </a:ln>
            </p:spPr>
            <p:txBody>
              <a:bodyPr/>
              <a:lstStyle/>
              <a:p>
                <a:endParaRPr lang="en-US"/>
              </a:p>
            </p:txBody>
          </p:sp>
          <p:sp>
            <p:nvSpPr>
              <p:cNvPr id="16567" name="Freeform 99"/>
              <p:cNvSpPr>
                <a:spLocks noEditPoints="1"/>
              </p:cNvSpPr>
              <p:nvPr/>
            </p:nvSpPr>
            <p:spPr bwMode="auto">
              <a:xfrm>
                <a:off x="2901" y="1741"/>
                <a:ext cx="69" cy="115"/>
              </a:xfrm>
              <a:custGeom>
                <a:avLst/>
                <a:gdLst>
                  <a:gd name="T0" fmla="*/ 0 w 69"/>
                  <a:gd name="T1" fmla="*/ 57 h 115"/>
                  <a:gd name="T2" fmla="*/ 0 w 69"/>
                  <a:gd name="T3" fmla="*/ 42 h 115"/>
                  <a:gd name="T4" fmla="*/ 4 w 69"/>
                  <a:gd name="T5" fmla="*/ 26 h 115"/>
                  <a:gd name="T6" fmla="*/ 11 w 69"/>
                  <a:gd name="T7" fmla="*/ 15 h 115"/>
                  <a:gd name="T8" fmla="*/ 19 w 69"/>
                  <a:gd name="T9" fmla="*/ 3 h 115"/>
                  <a:gd name="T10" fmla="*/ 27 w 69"/>
                  <a:gd name="T11" fmla="*/ 0 h 115"/>
                  <a:gd name="T12" fmla="*/ 35 w 69"/>
                  <a:gd name="T13" fmla="*/ 0 h 115"/>
                  <a:gd name="T14" fmla="*/ 42 w 69"/>
                  <a:gd name="T15" fmla="*/ 0 h 115"/>
                  <a:gd name="T16" fmla="*/ 50 w 69"/>
                  <a:gd name="T17" fmla="*/ 3 h 115"/>
                  <a:gd name="T18" fmla="*/ 58 w 69"/>
                  <a:gd name="T19" fmla="*/ 11 h 115"/>
                  <a:gd name="T20" fmla="*/ 61 w 69"/>
                  <a:gd name="T21" fmla="*/ 26 h 115"/>
                  <a:gd name="T22" fmla="*/ 65 w 69"/>
                  <a:gd name="T23" fmla="*/ 38 h 115"/>
                  <a:gd name="T24" fmla="*/ 69 w 69"/>
                  <a:gd name="T25" fmla="*/ 57 h 115"/>
                  <a:gd name="T26" fmla="*/ 65 w 69"/>
                  <a:gd name="T27" fmla="*/ 72 h 115"/>
                  <a:gd name="T28" fmla="*/ 61 w 69"/>
                  <a:gd name="T29" fmla="*/ 88 h 115"/>
                  <a:gd name="T30" fmla="*/ 58 w 69"/>
                  <a:gd name="T31" fmla="*/ 99 h 115"/>
                  <a:gd name="T32" fmla="*/ 50 w 69"/>
                  <a:gd name="T33" fmla="*/ 111 h 115"/>
                  <a:gd name="T34" fmla="*/ 42 w 69"/>
                  <a:gd name="T35" fmla="*/ 115 h 115"/>
                  <a:gd name="T36" fmla="*/ 31 w 69"/>
                  <a:gd name="T37" fmla="*/ 115 h 115"/>
                  <a:gd name="T38" fmla="*/ 23 w 69"/>
                  <a:gd name="T39" fmla="*/ 115 h 115"/>
                  <a:gd name="T40" fmla="*/ 15 w 69"/>
                  <a:gd name="T41" fmla="*/ 107 h 115"/>
                  <a:gd name="T42" fmla="*/ 8 w 69"/>
                  <a:gd name="T43" fmla="*/ 95 h 115"/>
                  <a:gd name="T44" fmla="*/ 0 w 69"/>
                  <a:gd name="T45" fmla="*/ 80 h 115"/>
                  <a:gd name="T46" fmla="*/ 0 w 69"/>
                  <a:gd name="T47" fmla="*/ 57 h 115"/>
                  <a:gd name="T48" fmla="*/ 15 w 69"/>
                  <a:gd name="T49" fmla="*/ 61 h 115"/>
                  <a:gd name="T50" fmla="*/ 15 w 69"/>
                  <a:gd name="T51" fmla="*/ 80 h 115"/>
                  <a:gd name="T52" fmla="*/ 19 w 69"/>
                  <a:gd name="T53" fmla="*/ 99 h 115"/>
                  <a:gd name="T54" fmla="*/ 23 w 69"/>
                  <a:gd name="T55" fmla="*/ 103 h 115"/>
                  <a:gd name="T56" fmla="*/ 27 w 69"/>
                  <a:gd name="T57" fmla="*/ 107 h 115"/>
                  <a:gd name="T58" fmla="*/ 35 w 69"/>
                  <a:gd name="T59" fmla="*/ 111 h 115"/>
                  <a:gd name="T60" fmla="*/ 38 w 69"/>
                  <a:gd name="T61" fmla="*/ 107 h 115"/>
                  <a:gd name="T62" fmla="*/ 42 w 69"/>
                  <a:gd name="T63" fmla="*/ 107 h 115"/>
                  <a:gd name="T64" fmla="*/ 46 w 69"/>
                  <a:gd name="T65" fmla="*/ 99 h 115"/>
                  <a:gd name="T66" fmla="*/ 50 w 69"/>
                  <a:gd name="T67" fmla="*/ 92 h 115"/>
                  <a:gd name="T68" fmla="*/ 50 w 69"/>
                  <a:gd name="T69" fmla="*/ 76 h 115"/>
                  <a:gd name="T70" fmla="*/ 54 w 69"/>
                  <a:gd name="T71" fmla="*/ 53 h 115"/>
                  <a:gd name="T72" fmla="*/ 50 w 69"/>
                  <a:gd name="T73" fmla="*/ 34 h 115"/>
                  <a:gd name="T74" fmla="*/ 50 w 69"/>
                  <a:gd name="T75" fmla="*/ 23 h 115"/>
                  <a:gd name="T76" fmla="*/ 46 w 69"/>
                  <a:gd name="T77" fmla="*/ 11 h 115"/>
                  <a:gd name="T78" fmla="*/ 42 w 69"/>
                  <a:gd name="T79" fmla="*/ 7 h 115"/>
                  <a:gd name="T80" fmla="*/ 38 w 69"/>
                  <a:gd name="T81" fmla="*/ 7 h 115"/>
                  <a:gd name="T82" fmla="*/ 35 w 69"/>
                  <a:gd name="T83" fmla="*/ 3 h 115"/>
                  <a:gd name="T84" fmla="*/ 27 w 69"/>
                  <a:gd name="T85" fmla="*/ 7 h 115"/>
                  <a:gd name="T86" fmla="*/ 23 w 69"/>
                  <a:gd name="T87" fmla="*/ 11 h 115"/>
                  <a:gd name="T88" fmla="*/ 19 w 69"/>
                  <a:gd name="T89" fmla="*/ 19 h 115"/>
                  <a:gd name="T90" fmla="*/ 15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6"/>
                    </a:lnTo>
                    <a:lnTo>
                      <a:pt x="11" y="15"/>
                    </a:lnTo>
                    <a:lnTo>
                      <a:pt x="19" y="3"/>
                    </a:lnTo>
                    <a:lnTo>
                      <a:pt x="27" y="0"/>
                    </a:lnTo>
                    <a:lnTo>
                      <a:pt x="35" y="0"/>
                    </a:lnTo>
                    <a:lnTo>
                      <a:pt x="42" y="0"/>
                    </a:lnTo>
                    <a:lnTo>
                      <a:pt x="50" y="3"/>
                    </a:lnTo>
                    <a:lnTo>
                      <a:pt x="58" y="11"/>
                    </a:lnTo>
                    <a:lnTo>
                      <a:pt x="61" y="26"/>
                    </a:lnTo>
                    <a:lnTo>
                      <a:pt x="65" y="38"/>
                    </a:lnTo>
                    <a:lnTo>
                      <a:pt x="69" y="57"/>
                    </a:lnTo>
                    <a:lnTo>
                      <a:pt x="65" y="72"/>
                    </a:lnTo>
                    <a:lnTo>
                      <a:pt x="61" y="88"/>
                    </a:lnTo>
                    <a:lnTo>
                      <a:pt x="58" y="99"/>
                    </a:lnTo>
                    <a:lnTo>
                      <a:pt x="50" y="111"/>
                    </a:lnTo>
                    <a:lnTo>
                      <a:pt x="42" y="115"/>
                    </a:lnTo>
                    <a:lnTo>
                      <a:pt x="31" y="115"/>
                    </a:lnTo>
                    <a:lnTo>
                      <a:pt x="23" y="115"/>
                    </a:lnTo>
                    <a:lnTo>
                      <a:pt x="15" y="107"/>
                    </a:lnTo>
                    <a:lnTo>
                      <a:pt x="8" y="95"/>
                    </a:lnTo>
                    <a:lnTo>
                      <a:pt x="0" y="80"/>
                    </a:lnTo>
                    <a:lnTo>
                      <a:pt x="0" y="57"/>
                    </a:lnTo>
                    <a:close/>
                    <a:moveTo>
                      <a:pt x="15" y="61"/>
                    </a:moveTo>
                    <a:lnTo>
                      <a:pt x="15" y="80"/>
                    </a:lnTo>
                    <a:lnTo>
                      <a:pt x="19" y="99"/>
                    </a:lnTo>
                    <a:lnTo>
                      <a:pt x="23" y="103"/>
                    </a:lnTo>
                    <a:lnTo>
                      <a:pt x="27" y="107"/>
                    </a:lnTo>
                    <a:lnTo>
                      <a:pt x="35" y="111"/>
                    </a:lnTo>
                    <a:lnTo>
                      <a:pt x="38" y="107"/>
                    </a:lnTo>
                    <a:lnTo>
                      <a:pt x="42" y="107"/>
                    </a:lnTo>
                    <a:lnTo>
                      <a:pt x="46" y="99"/>
                    </a:lnTo>
                    <a:lnTo>
                      <a:pt x="50" y="92"/>
                    </a:lnTo>
                    <a:lnTo>
                      <a:pt x="50" y="76"/>
                    </a:lnTo>
                    <a:lnTo>
                      <a:pt x="54" y="53"/>
                    </a:lnTo>
                    <a:lnTo>
                      <a:pt x="50" y="34"/>
                    </a:lnTo>
                    <a:lnTo>
                      <a:pt x="50" y="23"/>
                    </a:lnTo>
                    <a:lnTo>
                      <a:pt x="46" y="11"/>
                    </a:lnTo>
                    <a:lnTo>
                      <a:pt x="42" y="7"/>
                    </a:lnTo>
                    <a:lnTo>
                      <a:pt x="38" y="7"/>
                    </a:lnTo>
                    <a:lnTo>
                      <a:pt x="35" y="3"/>
                    </a:lnTo>
                    <a:lnTo>
                      <a:pt x="27" y="7"/>
                    </a:lnTo>
                    <a:lnTo>
                      <a:pt x="23" y="11"/>
                    </a:lnTo>
                    <a:lnTo>
                      <a:pt x="19" y="19"/>
                    </a:lnTo>
                    <a:lnTo>
                      <a:pt x="15"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6568" name="Rectangle 100"/>
              <p:cNvSpPr>
                <a:spLocks noChangeArrowheads="1"/>
              </p:cNvSpPr>
              <p:nvPr/>
            </p:nvSpPr>
            <p:spPr bwMode="auto">
              <a:xfrm>
                <a:off x="3304" y="1706"/>
                <a:ext cx="8" cy="207"/>
              </a:xfrm>
              <a:prstGeom prst="rect">
                <a:avLst/>
              </a:prstGeom>
              <a:solidFill>
                <a:srgbClr val="000000"/>
              </a:solidFill>
              <a:ln w="0">
                <a:solidFill>
                  <a:srgbClr val="000000"/>
                </a:solidFill>
                <a:miter lim="800000"/>
                <a:headEnd/>
                <a:tailEnd/>
              </a:ln>
            </p:spPr>
            <p:txBody>
              <a:bodyPr/>
              <a:lstStyle/>
              <a:p>
                <a:endParaRPr lang="en-US"/>
              </a:p>
            </p:txBody>
          </p:sp>
          <p:sp>
            <p:nvSpPr>
              <p:cNvPr id="16569" name="Freeform 101"/>
              <p:cNvSpPr>
                <a:spLocks/>
              </p:cNvSpPr>
              <p:nvPr/>
            </p:nvSpPr>
            <p:spPr bwMode="auto">
              <a:xfrm>
                <a:off x="3507" y="1836"/>
                <a:ext cx="19" cy="20"/>
              </a:xfrm>
              <a:custGeom>
                <a:avLst/>
                <a:gdLst>
                  <a:gd name="T0" fmla="*/ 12 w 19"/>
                  <a:gd name="T1" fmla="*/ 0 h 20"/>
                  <a:gd name="T2" fmla="*/ 16 w 19"/>
                  <a:gd name="T3" fmla="*/ 0 h 20"/>
                  <a:gd name="T4" fmla="*/ 16 w 19"/>
                  <a:gd name="T5" fmla="*/ 4 h 20"/>
                  <a:gd name="T6" fmla="*/ 19 w 19"/>
                  <a:gd name="T7" fmla="*/ 8 h 20"/>
                  <a:gd name="T8" fmla="*/ 19 w 19"/>
                  <a:gd name="T9" fmla="*/ 12 h 20"/>
                  <a:gd name="T10" fmla="*/ 19 w 19"/>
                  <a:gd name="T11" fmla="*/ 16 h 20"/>
                  <a:gd name="T12" fmla="*/ 16 w 19"/>
                  <a:gd name="T13" fmla="*/ 16 h 20"/>
                  <a:gd name="T14" fmla="*/ 16 w 19"/>
                  <a:gd name="T15" fmla="*/ 20 h 20"/>
                  <a:gd name="T16" fmla="*/ 12 w 19"/>
                  <a:gd name="T17" fmla="*/ 20 h 20"/>
                  <a:gd name="T18" fmla="*/ 8 w 19"/>
                  <a:gd name="T19" fmla="*/ 20 h 20"/>
                  <a:gd name="T20" fmla="*/ 4 w 19"/>
                  <a:gd name="T21" fmla="*/ 16 h 20"/>
                  <a:gd name="T22" fmla="*/ 0 w 19"/>
                  <a:gd name="T23" fmla="*/ 16 h 20"/>
                  <a:gd name="T24" fmla="*/ 0 w 19"/>
                  <a:gd name="T25" fmla="*/ 12 h 20"/>
                  <a:gd name="T26" fmla="*/ 0 w 19"/>
                  <a:gd name="T27" fmla="*/ 8 h 20"/>
                  <a:gd name="T28" fmla="*/ 4 w 19"/>
                  <a:gd name="T29" fmla="*/ 4 h 20"/>
                  <a:gd name="T30" fmla="*/ 8 w 19"/>
                  <a:gd name="T31" fmla="*/ 0 h 20"/>
                  <a:gd name="T32" fmla="*/ 12 w 19"/>
                  <a:gd name="T33" fmla="*/ 0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20"/>
                  <a:gd name="T53" fmla="*/ 19 w 19"/>
                  <a:gd name="T54" fmla="*/ 20 h 2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20">
                    <a:moveTo>
                      <a:pt x="12" y="0"/>
                    </a:moveTo>
                    <a:lnTo>
                      <a:pt x="16" y="0"/>
                    </a:lnTo>
                    <a:lnTo>
                      <a:pt x="16" y="4"/>
                    </a:lnTo>
                    <a:lnTo>
                      <a:pt x="19" y="8"/>
                    </a:lnTo>
                    <a:lnTo>
                      <a:pt x="19" y="12"/>
                    </a:lnTo>
                    <a:lnTo>
                      <a:pt x="19" y="16"/>
                    </a:lnTo>
                    <a:lnTo>
                      <a:pt x="16" y="16"/>
                    </a:lnTo>
                    <a:lnTo>
                      <a:pt x="16" y="20"/>
                    </a:lnTo>
                    <a:lnTo>
                      <a:pt x="12" y="20"/>
                    </a:lnTo>
                    <a:lnTo>
                      <a:pt x="8" y="20"/>
                    </a:lnTo>
                    <a:lnTo>
                      <a:pt x="4" y="16"/>
                    </a:lnTo>
                    <a:lnTo>
                      <a:pt x="0" y="16"/>
                    </a:lnTo>
                    <a:lnTo>
                      <a:pt x="0" y="12"/>
                    </a:lnTo>
                    <a:lnTo>
                      <a:pt x="0" y="8"/>
                    </a:lnTo>
                    <a:lnTo>
                      <a:pt x="4" y="4"/>
                    </a:lnTo>
                    <a:lnTo>
                      <a:pt x="8" y="0"/>
                    </a:lnTo>
                    <a:lnTo>
                      <a:pt x="12" y="0"/>
                    </a:lnTo>
                    <a:close/>
                  </a:path>
                </a:pathLst>
              </a:custGeom>
              <a:solidFill>
                <a:srgbClr val="000000"/>
              </a:solidFill>
              <a:ln w="0">
                <a:solidFill>
                  <a:srgbClr val="000000"/>
                </a:solidFill>
                <a:round/>
                <a:headEnd/>
                <a:tailEnd/>
              </a:ln>
            </p:spPr>
            <p:txBody>
              <a:bodyPr/>
              <a:lstStyle/>
              <a:p>
                <a:endParaRPr lang="en-CA"/>
              </a:p>
            </p:txBody>
          </p:sp>
          <p:sp>
            <p:nvSpPr>
              <p:cNvPr id="16570" name="Freeform 102"/>
              <p:cNvSpPr>
                <a:spLocks noEditPoints="1"/>
              </p:cNvSpPr>
              <p:nvPr/>
            </p:nvSpPr>
            <p:spPr bwMode="auto">
              <a:xfrm>
                <a:off x="3546" y="1741"/>
                <a:ext cx="69" cy="115"/>
              </a:xfrm>
              <a:custGeom>
                <a:avLst/>
                <a:gdLst>
                  <a:gd name="T0" fmla="*/ 0 w 69"/>
                  <a:gd name="T1" fmla="*/ 57 h 115"/>
                  <a:gd name="T2" fmla="*/ 0 w 69"/>
                  <a:gd name="T3" fmla="*/ 42 h 115"/>
                  <a:gd name="T4" fmla="*/ 3 w 69"/>
                  <a:gd name="T5" fmla="*/ 26 h 115"/>
                  <a:gd name="T6" fmla="*/ 11 w 69"/>
                  <a:gd name="T7" fmla="*/ 15 h 115"/>
                  <a:gd name="T8" fmla="*/ 19 w 69"/>
                  <a:gd name="T9" fmla="*/ 3 h 115"/>
                  <a:gd name="T10" fmla="*/ 26 w 69"/>
                  <a:gd name="T11" fmla="*/ 0 h 115"/>
                  <a:gd name="T12" fmla="*/ 34 w 69"/>
                  <a:gd name="T13" fmla="*/ 0 h 115"/>
                  <a:gd name="T14" fmla="*/ 42 w 69"/>
                  <a:gd name="T15" fmla="*/ 0 h 115"/>
                  <a:gd name="T16" fmla="*/ 49 w 69"/>
                  <a:gd name="T17" fmla="*/ 3 h 115"/>
                  <a:gd name="T18" fmla="*/ 57 w 69"/>
                  <a:gd name="T19" fmla="*/ 11 h 115"/>
                  <a:gd name="T20" fmla="*/ 65 w 69"/>
                  <a:gd name="T21" fmla="*/ 26 h 115"/>
                  <a:gd name="T22" fmla="*/ 69 w 69"/>
                  <a:gd name="T23" fmla="*/ 38 h 115"/>
                  <a:gd name="T24" fmla="*/ 69 w 69"/>
                  <a:gd name="T25" fmla="*/ 57 h 115"/>
                  <a:gd name="T26" fmla="*/ 69 w 69"/>
                  <a:gd name="T27" fmla="*/ 72 h 115"/>
                  <a:gd name="T28" fmla="*/ 65 w 69"/>
                  <a:gd name="T29" fmla="*/ 88 h 115"/>
                  <a:gd name="T30" fmla="*/ 57 w 69"/>
                  <a:gd name="T31" fmla="*/ 99 h 115"/>
                  <a:gd name="T32" fmla="*/ 49 w 69"/>
                  <a:gd name="T33" fmla="*/ 111 h 115"/>
                  <a:gd name="T34" fmla="*/ 42 w 69"/>
                  <a:gd name="T35" fmla="*/ 115 h 115"/>
                  <a:gd name="T36" fmla="*/ 34 w 69"/>
                  <a:gd name="T37" fmla="*/ 115 h 115"/>
                  <a:gd name="T38" fmla="*/ 23 w 69"/>
                  <a:gd name="T39" fmla="*/ 115 h 115"/>
                  <a:gd name="T40" fmla="*/ 15 w 69"/>
                  <a:gd name="T41" fmla="*/ 107 h 115"/>
                  <a:gd name="T42" fmla="*/ 7 w 69"/>
                  <a:gd name="T43" fmla="*/ 95 h 115"/>
                  <a:gd name="T44" fmla="*/ 0 w 69"/>
                  <a:gd name="T45" fmla="*/ 80 h 115"/>
                  <a:gd name="T46" fmla="*/ 0 w 69"/>
                  <a:gd name="T47" fmla="*/ 57 h 115"/>
                  <a:gd name="T48" fmla="*/ 15 w 69"/>
                  <a:gd name="T49" fmla="*/ 61 h 115"/>
                  <a:gd name="T50" fmla="*/ 15 w 69"/>
                  <a:gd name="T51" fmla="*/ 80 h 115"/>
                  <a:gd name="T52" fmla="*/ 19 w 69"/>
                  <a:gd name="T53" fmla="*/ 99 h 115"/>
                  <a:gd name="T54" fmla="*/ 23 w 69"/>
                  <a:gd name="T55" fmla="*/ 103 h 115"/>
                  <a:gd name="T56" fmla="*/ 26 w 69"/>
                  <a:gd name="T57" fmla="*/ 107 h 115"/>
                  <a:gd name="T58" fmla="*/ 34 w 69"/>
                  <a:gd name="T59" fmla="*/ 111 h 115"/>
                  <a:gd name="T60" fmla="*/ 38 w 69"/>
                  <a:gd name="T61" fmla="*/ 107 h 115"/>
                  <a:gd name="T62" fmla="*/ 42 w 69"/>
                  <a:gd name="T63" fmla="*/ 107 h 115"/>
                  <a:gd name="T64" fmla="*/ 46 w 69"/>
                  <a:gd name="T65" fmla="*/ 99 h 115"/>
                  <a:gd name="T66" fmla="*/ 49 w 69"/>
                  <a:gd name="T67" fmla="*/ 92 h 115"/>
                  <a:gd name="T68" fmla="*/ 53 w 69"/>
                  <a:gd name="T69" fmla="*/ 76 h 115"/>
                  <a:gd name="T70" fmla="*/ 53 w 69"/>
                  <a:gd name="T71" fmla="*/ 53 h 115"/>
                  <a:gd name="T72" fmla="*/ 53 w 69"/>
                  <a:gd name="T73" fmla="*/ 34 h 115"/>
                  <a:gd name="T74" fmla="*/ 49 w 69"/>
                  <a:gd name="T75" fmla="*/ 23 h 115"/>
                  <a:gd name="T76" fmla="*/ 46 w 69"/>
                  <a:gd name="T77" fmla="*/ 11 h 115"/>
                  <a:gd name="T78" fmla="*/ 42 w 69"/>
                  <a:gd name="T79" fmla="*/ 7 h 115"/>
                  <a:gd name="T80" fmla="*/ 38 w 69"/>
                  <a:gd name="T81" fmla="*/ 7 h 115"/>
                  <a:gd name="T82" fmla="*/ 34 w 69"/>
                  <a:gd name="T83" fmla="*/ 3 h 115"/>
                  <a:gd name="T84" fmla="*/ 30 w 69"/>
                  <a:gd name="T85" fmla="*/ 7 h 115"/>
                  <a:gd name="T86" fmla="*/ 23 w 69"/>
                  <a:gd name="T87" fmla="*/ 11 h 115"/>
                  <a:gd name="T88" fmla="*/ 19 w 69"/>
                  <a:gd name="T89" fmla="*/ 19 h 115"/>
                  <a:gd name="T90" fmla="*/ 15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3" y="26"/>
                    </a:lnTo>
                    <a:lnTo>
                      <a:pt x="11" y="15"/>
                    </a:lnTo>
                    <a:lnTo>
                      <a:pt x="19" y="3"/>
                    </a:lnTo>
                    <a:lnTo>
                      <a:pt x="26" y="0"/>
                    </a:lnTo>
                    <a:lnTo>
                      <a:pt x="34" y="0"/>
                    </a:lnTo>
                    <a:lnTo>
                      <a:pt x="42" y="0"/>
                    </a:lnTo>
                    <a:lnTo>
                      <a:pt x="49" y="3"/>
                    </a:lnTo>
                    <a:lnTo>
                      <a:pt x="57" y="11"/>
                    </a:lnTo>
                    <a:lnTo>
                      <a:pt x="65" y="26"/>
                    </a:lnTo>
                    <a:lnTo>
                      <a:pt x="69" y="38"/>
                    </a:lnTo>
                    <a:lnTo>
                      <a:pt x="69" y="57"/>
                    </a:lnTo>
                    <a:lnTo>
                      <a:pt x="69" y="72"/>
                    </a:lnTo>
                    <a:lnTo>
                      <a:pt x="65" y="88"/>
                    </a:lnTo>
                    <a:lnTo>
                      <a:pt x="57" y="99"/>
                    </a:lnTo>
                    <a:lnTo>
                      <a:pt x="49" y="111"/>
                    </a:lnTo>
                    <a:lnTo>
                      <a:pt x="42" y="115"/>
                    </a:lnTo>
                    <a:lnTo>
                      <a:pt x="34" y="115"/>
                    </a:lnTo>
                    <a:lnTo>
                      <a:pt x="23" y="115"/>
                    </a:lnTo>
                    <a:lnTo>
                      <a:pt x="15" y="107"/>
                    </a:lnTo>
                    <a:lnTo>
                      <a:pt x="7" y="95"/>
                    </a:lnTo>
                    <a:lnTo>
                      <a:pt x="0" y="80"/>
                    </a:lnTo>
                    <a:lnTo>
                      <a:pt x="0" y="57"/>
                    </a:lnTo>
                    <a:close/>
                    <a:moveTo>
                      <a:pt x="15" y="61"/>
                    </a:moveTo>
                    <a:lnTo>
                      <a:pt x="15" y="80"/>
                    </a:lnTo>
                    <a:lnTo>
                      <a:pt x="19" y="99"/>
                    </a:lnTo>
                    <a:lnTo>
                      <a:pt x="23" y="103"/>
                    </a:lnTo>
                    <a:lnTo>
                      <a:pt x="26" y="107"/>
                    </a:lnTo>
                    <a:lnTo>
                      <a:pt x="34" y="111"/>
                    </a:lnTo>
                    <a:lnTo>
                      <a:pt x="38" y="107"/>
                    </a:lnTo>
                    <a:lnTo>
                      <a:pt x="42" y="107"/>
                    </a:lnTo>
                    <a:lnTo>
                      <a:pt x="46" y="99"/>
                    </a:lnTo>
                    <a:lnTo>
                      <a:pt x="49" y="92"/>
                    </a:lnTo>
                    <a:lnTo>
                      <a:pt x="53" y="76"/>
                    </a:lnTo>
                    <a:lnTo>
                      <a:pt x="53" y="53"/>
                    </a:lnTo>
                    <a:lnTo>
                      <a:pt x="53" y="34"/>
                    </a:lnTo>
                    <a:lnTo>
                      <a:pt x="49" y="23"/>
                    </a:lnTo>
                    <a:lnTo>
                      <a:pt x="46" y="11"/>
                    </a:lnTo>
                    <a:lnTo>
                      <a:pt x="42" y="7"/>
                    </a:lnTo>
                    <a:lnTo>
                      <a:pt x="38" y="7"/>
                    </a:lnTo>
                    <a:lnTo>
                      <a:pt x="34" y="3"/>
                    </a:lnTo>
                    <a:lnTo>
                      <a:pt x="30" y="7"/>
                    </a:lnTo>
                    <a:lnTo>
                      <a:pt x="23" y="11"/>
                    </a:lnTo>
                    <a:lnTo>
                      <a:pt x="19" y="19"/>
                    </a:lnTo>
                    <a:lnTo>
                      <a:pt x="15"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6571" name="Freeform 103"/>
              <p:cNvSpPr>
                <a:spLocks noEditPoints="1"/>
              </p:cNvSpPr>
              <p:nvPr/>
            </p:nvSpPr>
            <p:spPr bwMode="auto">
              <a:xfrm>
                <a:off x="3630" y="1741"/>
                <a:ext cx="69" cy="115"/>
              </a:xfrm>
              <a:custGeom>
                <a:avLst/>
                <a:gdLst>
                  <a:gd name="T0" fmla="*/ 0 w 69"/>
                  <a:gd name="T1" fmla="*/ 57 h 115"/>
                  <a:gd name="T2" fmla="*/ 0 w 69"/>
                  <a:gd name="T3" fmla="*/ 42 h 115"/>
                  <a:gd name="T4" fmla="*/ 4 w 69"/>
                  <a:gd name="T5" fmla="*/ 26 h 115"/>
                  <a:gd name="T6" fmla="*/ 11 w 69"/>
                  <a:gd name="T7" fmla="*/ 15 h 115"/>
                  <a:gd name="T8" fmla="*/ 19 w 69"/>
                  <a:gd name="T9" fmla="*/ 3 h 115"/>
                  <a:gd name="T10" fmla="*/ 27 w 69"/>
                  <a:gd name="T11" fmla="*/ 0 h 115"/>
                  <a:gd name="T12" fmla="*/ 35 w 69"/>
                  <a:gd name="T13" fmla="*/ 0 h 115"/>
                  <a:gd name="T14" fmla="*/ 42 w 69"/>
                  <a:gd name="T15" fmla="*/ 0 h 115"/>
                  <a:gd name="T16" fmla="*/ 50 w 69"/>
                  <a:gd name="T17" fmla="*/ 3 h 115"/>
                  <a:gd name="T18" fmla="*/ 58 w 69"/>
                  <a:gd name="T19" fmla="*/ 11 h 115"/>
                  <a:gd name="T20" fmla="*/ 61 w 69"/>
                  <a:gd name="T21" fmla="*/ 26 h 115"/>
                  <a:gd name="T22" fmla="*/ 69 w 69"/>
                  <a:gd name="T23" fmla="*/ 38 h 115"/>
                  <a:gd name="T24" fmla="*/ 69 w 69"/>
                  <a:gd name="T25" fmla="*/ 57 h 115"/>
                  <a:gd name="T26" fmla="*/ 69 w 69"/>
                  <a:gd name="T27" fmla="*/ 72 h 115"/>
                  <a:gd name="T28" fmla="*/ 61 w 69"/>
                  <a:gd name="T29" fmla="*/ 88 h 115"/>
                  <a:gd name="T30" fmla="*/ 58 w 69"/>
                  <a:gd name="T31" fmla="*/ 99 h 115"/>
                  <a:gd name="T32" fmla="*/ 50 w 69"/>
                  <a:gd name="T33" fmla="*/ 111 h 115"/>
                  <a:gd name="T34" fmla="*/ 42 w 69"/>
                  <a:gd name="T35" fmla="*/ 115 h 115"/>
                  <a:gd name="T36" fmla="*/ 35 w 69"/>
                  <a:gd name="T37" fmla="*/ 115 h 115"/>
                  <a:gd name="T38" fmla="*/ 23 w 69"/>
                  <a:gd name="T39" fmla="*/ 115 h 115"/>
                  <a:gd name="T40" fmla="*/ 15 w 69"/>
                  <a:gd name="T41" fmla="*/ 107 h 115"/>
                  <a:gd name="T42" fmla="*/ 8 w 69"/>
                  <a:gd name="T43" fmla="*/ 95 h 115"/>
                  <a:gd name="T44" fmla="*/ 0 w 69"/>
                  <a:gd name="T45" fmla="*/ 80 h 115"/>
                  <a:gd name="T46" fmla="*/ 0 w 69"/>
                  <a:gd name="T47" fmla="*/ 57 h 115"/>
                  <a:gd name="T48" fmla="*/ 15 w 69"/>
                  <a:gd name="T49" fmla="*/ 61 h 115"/>
                  <a:gd name="T50" fmla="*/ 15 w 69"/>
                  <a:gd name="T51" fmla="*/ 80 h 115"/>
                  <a:gd name="T52" fmla="*/ 19 w 69"/>
                  <a:gd name="T53" fmla="*/ 99 h 115"/>
                  <a:gd name="T54" fmla="*/ 23 w 69"/>
                  <a:gd name="T55" fmla="*/ 103 h 115"/>
                  <a:gd name="T56" fmla="*/ 27 w 69"/>
                  <a:gd name="T57" fmla="*/ 107 h 115"/>
                  <a:gd name="T58" fmla="*/ 35 w 69"/>
                  <a:gd name="T59" fmla="*/ 111 h 115"/>
                  <a:gd name="T60" fmla="*/ 38 w 69"/>
                  <a:gd name="T61" fmla="*/ 107 h 115"/>
                  <a:gd name="T62" fmla="*/ 42 w 69"/>
                  <a:gd name="T63" fmla="*/ 107 h 115"/>
                  <a:gd name="T64" fmla="*/ 46 w 69"/>
                  <a:gd name="T65" fmla="*/ 99 h 115"/>
                  <a:gd name="T66" fmla="*/ 50 w 69"/>
                  <a:gd name="T67" fmla="*/ 92 h 115"/>
                  <a:gd name="T68" fmla="*/ 54 w 69"/>
                  <a:gd name="T69" fmla="*/ 76 h 115"/>
                  <a:gd name="T70" fmla="*/ 54 w 69"/>
                  <a:gd name="T71" fmla="*/ 53 h 115"/>
                  <a:gd name="T72" fmla="*/ 54 w 69"/>
                  <a:gd name="T73" fmla="*/ 34 h 115"/>
                  <a:gd name="T74" fmla="*/ 50 w 69"/>
                  <a:gd name="T75" fmla="*/ 23 h 115"/>
                  <a:gd name="T76" fmla="*/ 46 w 69"/>
                  <a:gd name="T77" fmla="*/ 11 h 115"/>
                  <a:gd name="T78" fmla="*/ 42 w 69"/>
                  <a:gd name="T79" fmla="*/ 7 h 115"/>
                  <a:gd name="T80" fmla="*/ 38 w 69"/>
                  <a:gd name="T81" fmla="*/ 7 h 115"/>
                  <a:gd name="T82" fmla="*/ 35 w 69"/>
                  <a:gd name="T83" fmla="*/ 3 h 115"/>
                  <a:gd name="T84" fmla="*/ 27 w 69"/>
                  <a:gd name="T85" fmla="*/ 7 h 115"/>
                  <a:gd name="T86" fmla="*/ 23 w 69"/>
                  <a:gd name="T87" fmla="*/ 11 h 115"/>
                  <a:gd name="T88" fmla="*/ 19 w 69"/>
                  <a:gd name="T89" fmla="*/ 19 h 115"/>
                  <a:gd name="T90" fmla="*/ 15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6"/>
                    </a:lnTo>
                    <a:lnTo>
                      <a:pt x="11" y="15"/>
                    </a:lnTo>
                    <a:lnTo>
                      <a:pt x="19" y="3"/>
                    </a:lnTo>
                    <a:lnTo>
                      <a:pt x="27" y="0"/>
                    </a:lnTo>
                    <a:lnTo>
                      <a:pt x="35" y="0"/>
                    </a:lnTo>
                    <a:lnTo>
                      <a:pt x="42" y="0"/>
                    </a:lnTo>
                    <a:lnTo>
                      <a:pt x="50" y="3"/>
                    </a:lnTo>
                    <a:lnTo>
                      <a:pt x="58" y="11"/>
                    </a:lnTo>
                    <a:lnTo>
                      <a:pt x="61" y="26"/>
                    </a:lnTo>
                    <a:lnTo>
                      <a:pt x="69" y="38"/>
                    </a:lnTo>
                    <a:lnTo>
                      <a:pt x="69" y="57"/>
                    </a:lnTo>
                    <a:lnTo>
                      <a:pt x="69" y="72"/>
                    </a:lnTo>
                    <a:lnTo>
                      <a:pt x="61" y="88"/>
                    </a:lnTo>
                    <a:lnTo>
                      <a:pt x="58" y="99"/>
                    </a:lnTo>
                    <a:lnTo>
                      <a:pt x="50" y="111"/>
                    </a:lnTo>
                    <a:lnTo>
                      <a:pt x="42" y="115"/>
                    </a:lnTo>
                    <a:lnTo>
                      <a:pt x="35" y="115"/>
                    </a:lnTo>
                    <a:lnTo>
                      <a:pt x="23" y="115"/>
                    </a:lnTo>
                    <a:lnTo>
                      <a:pt x="15" y="107"/>
                    </a:lnTo>
                    <a:lnTo>
                      <a:pt x="8" y="95"/>
                    </a:lnTo>
                    <a:lnTo>
                      <a:pt x="0" y="80"/>
                    </a:lnTo>
                    <a:lnTo>
                      <a:pt x="0" y="57"/>
                    </a:lnTo>
                    <a:close/>
                    <a:moveTo>
                      <a:pt x="15" y="61"/>
                    </a:moveTo>
                    <a:lnTo>
                      <a:pt x="15" y="80"/>
                    </a:lnTo>
                    <a:lnTo>
                      <a:pt x="19" y="99"/>
                    </a:lnTo>
                    <a:lnTo>
                      <a:pt x="23" y="103"/>
                    </a:lnTo>
                    <a:lnTo>
                      <a:pt x="27" y="107"/>
                    </a:lnTo>
                    <a:lnTo>
                      <a:pt x="35" y="111"/>
                    </a:lnTo>
                    <a:lnTo>
                      <a:pt x="38" y="107"/>
                    </a:lnTo>
                    <a:lnTo>
                      <a:pt x="42" y="107"/>
                    </a:lnTo>
                    <a:lnTo>
                      <a:pt x="46" y="99"/>
                    </a:lnTo>
                    <a:lnTo>
                      <a:pt x="50" y="92"/>
                    </a:lnTo>
                    <a:lnTo>
                      <a:pt x="54" y="76"/>
                    </a:lnTo>
                    <a:lnTo>
                      <a:pt x="54" y="53"/>
                    </a:lnTo>
                    <a:lnTo>
                      <a:pt x="54" y="34"/>
                    </a:lnTo>
                    <a:lnTo>
                      <a:pt x="50" y="23"/>
                    </a:lnTo>
                    <a:lnTo>
                      <a:pt x="46" y="11"/>
                    </a:lnTo>
                    <a:lnTo>
                      <a:pt x="42" y="7"/>
                    </a:lnTo>
                    <a:lnTo>
                      <a:pt x="38" y="7"/>
                    </a:lnTo>
                    <a:lnTo>
                      <a:pt x="35" y="3"/>
                    </a:lnTo>
                    <a:lnTo>
                      <a:pt x="27" y="7"/>
                    </a:lnTo>
                    <a:lnTo>
                      <a:pt x="23" y="11"/>
                    </a:lnTo>
                    <a:lnTo>
                      <a:pt x="19" y="19"/>
                    </a:lnTo>
                    <a:lnTo>
                      <a:pt x="15"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6572" name="Freeform 104"/>
              <p:cNvSpPr>
                <a:spLocks noEditPoints="1"/>
              </p:cNvSpPr>
              <p:nvPr/>
            </p:nvSpPr>
            <p:spPr bwMode="auto">
              <a:xfrm>
                <a:off x="3711" y="1741"/>
                <a:ext cx="72" cy="115"/>
              </a:xfrm>
              <a:custGeom>
                <a:avLst/>
                <a:gdLst>
                  <a:gd name="T0" fmla="*/ 72 w 72"/>
                  <a:gd name="T1" fmla="*/ 72 h 115"/>
                  <a:gd name="T2" fmla="*/ 72 w 72"/>
                  <a:gd name="T3" fmla="*/ 84 h 115"/>
                  <a:gd name="T4" fmla="*/ 57 w 72"/>
                  <a:gd name="T5" fmla="*/ 84 h 115"/>
                  <a:gd name="T6" fmla="*/ 57 w 72"/>
                  <a:gd name="T7" fmla="*/ 115 h 115"/>
                  <a:gd name="T8" fmla="*/ 42 w 72"/>
                  <a:gd name="T9" fmla="*/ 115 h 115"/>
                  <a:gd name="T10" fmla="*/ 42 w 72"/>
                  <a:gd name="T11" fmla="*/ 84 h 115"/>
                  <a:gd name="T12" fmla="*/ 0 w 72"/>
                  <a:gd name="T13" fmla="*/ 84 h 115"/>
                  <a:gd name="T14" fmla="*/ 0 w 72"/>
                  <a:gd name="T15" fmla="*/ 72 h 115"/>
                  <a:gd name="T16" fmla="*/ 46 w 72"/>
                  <a:gd name="T17" fmla="*/ 0 h 115"/>
                  <a:gd name="T18" fmla="*/ 57 w 72"/>
                  <a:gd name="T19" fmla="*/ 0 h 115"/>
                  <a:gd name="T20" fmla="*/ 57 w 72"/>
                  <a:gd name="T21" fmla="*/ 72 h 115"/>
                  <a:gd name="T22" fmla="*/ 72 w 72"/>
                  <a:gd name="T23" fmla="*/ 72 h 115"/>
                  <a:gd name="T24" fmla="*/ 42 w 72"/>
                  <a:gd name="T25" fmla="*/ 72 h 115"/>
                  <a:gd name="T26" fmla="*/ 42 w 72"/>
                  <a:gd name="T27" fmla="*/ 15 h 115"/>
                  <a:gd name="T28" fmla="*/ 7 w 72"/>
                  <a:gd name="T29" fmla="*/ 72 h 115"/>
                  <a:gd name="T30" fmla="*/ 42 w 72"/>
                  <a:gd name="T31" fmla="*/ 72 h 11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2"/>
                  <a:gd name="T49" fmla="*/ 0 h 115"/>
                  <a:gd name="T50" fmla="*/ 72 w 72"/>
                  <a:gd name="T51" fmla="*/ 115 h 115"/>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2" h="115">
                    <a:moveTo>
                      <a:pt x="72" y="72"/>
                    </a:moveTo>
                    <a:lnTo>
                      <a:pt x="72" y="84"/>
                    </a:lnTo>
                    <a:lnTo>
                      <a:pt x="57" y="84"/>
                    </a:lnTo>
                    <a:lnTo>
                      <a:pt x="57" y="115"/>
                    </a:lnTo>
                    <a:lnTo>
                      <a:pt x="42" y="115"/>
                    </a:lnTo>
                    <a:lnTo>
                      <a:pt x="42" y="84"/>
                    </a:lnTo>
                    <a:lnTo>
                      <a:pt x="0" y="84"/>
                    </a:lnTo>
                    <a:lnTo>
                      <a:pt x="0" y="72"/>
                    </a:lnTo>
                    <a:lnTo>
                      <a:pt x="46" y="0"/>
                    </a:lnTo>
                    <a:lnTo>
                      <a:pt x="57" y="0"/>
                    </a:lnTo>
                    <a:lnTo>
                      <a:pt x="57" y="72"/>
                    </a:lnTo>
                    <a:lnTo>
                      <a:pt x="72" y="72"/>
                    </a:lnTo>
                    <a:close/>
                    <a:moveTo>
                      <a:pt x="42" y="72"/>
                    </a:moveTo>
                    <a:lnTo>
                      <a:pt x="42" y="15"/>
                    </a:lnTo>
                    <a:lnTo>
                      <a:pt x="7" y="72"/>
                    </a:lnTo>
                    <a:lnTo>
                      <a:pt x="42" y="72"/>
                    </a:lnTo>
                    <a:close/>
                  </a:path>
                </a:pathLst>
              </a:custGeom>
              <a:solidFill>
                <a:srgbClr val="000000"/>
              </a:solidFill>
              <a:ln w="0">
                <a:solidFill>
                  <a:srgbClr val="000000"/>
                </a:solidFill>
                <a:round/>
                <a:headEnd/>
                <a:tailEnd/>
              </a:ln>
            </p:spPr>
            <p:txBody>
              <a:bodyPr/>
              <a:lstStyle/>
              <a:p>
                <a:endParaRPr lang="en-CA"/>
              </a:p>
            </p:txBody>
          </p:sp>
          <p:sp>
            <p:nvSpPr>
              <p:cNvPr id="16573" name="Freeform 105"/>
              <p:cNvSpPr>
                <a:spLocks noEditPoints="1"/>
              </p:cNvSpPr>
              <p:nvPr/>
            </p:nvSpPr>
            <p:spPr bwMode="auto">
              <a:xfrm>
                <a:off x="3795" y="1741"/>
                <a:ext cx="73" cy="115"/>
              </a:xfrm>
              <a:custGeom>
                <a:avLst/>
                <a:gdLst>
                  <a:gd name="T0" fmla="*/ 4 w 73"/>
                  <a:gd name="T1" fmla="*/ 115 h 115"/>
                  <a:gd name="T2" fmla="*/ 4 w 73"/>
                  <a:gd name="T3" fmla="*/ 115 h 115"/>
                  <a:gd name="T4" fmla="*/ 15 w 73"/>
                  <a:gd name="T5" fmla="*/ 111 h 115"/>
                  <a:gd name="T6" fmla="*/ 23 w 73"/>
                  <a:gd name="T7" fmla="*/ 107 h 115"/>
                  <a:gd name="T8" fmla="*/ 31 w 73"/>
                  <a:gd name="T9" fmla="*/ 99 h 115"/>
                  <a:gd name="T10" fmla="*/ 42 w 73"/>
                  <a:gd name="T11" fmla="*/ 92 h 115"/>
                  <a:gd name="T12" fmla="*/ 50 w 73"/>
                  <a:gd name="T13" fmla="*/ 76 h 115"/>
                  <a:gd name="T14" fmla="*/ 54 w 73"/>
                  <a:gd name="T15" fmla="*/ 65 h 115"/>
                  <a:gd name="T16" fmla="*/ 42 w 73"/>
                  <a:gd name="T17" fmla="*/ 69 h 115"/>
                  <a:gd name="T18" fmla="*/ 31 w 73"/>
                  <a:gd name="T19" fmla="*/ 72 h 115"/>
                  <a:gd name="T20" fmla="*/ 19 w 73"/>
                  <a:gd name="T21" fmla="*/ 69 h 115"/>
                  <a:gd name="T22" fmla="*/ 11 w 73"/>
                  <a:gd name="T23" fmla="*/ 61 h 115"/>
                  <a:gd name="T24" fmla="*/ 4 w 73"/>
                  <a:gd name="T25" fmla="*/ 53 h 115"/>
                  <a:gd name="T26" fmla="*/ 0 w 73"/>
                  <a:gd name="T27" fmla="*/ 38 h 115"/>
                  <a:gd name="T28" fmla="*/ 4 w 73"/>
                  <a:gd name="T29" fmla="*/ 26 h 115"/>
                  <a:gd name="T30" fmla="*/ 11 w 73"/>
                  <a:gd name="T31" fmla="*/ 15 h 115"/>
                  <a:gd name="T32" fmla="*/ 19 w 73"/>
                  <a:gd name="T33" fmla="*/ 7 h 115"/>
                  <a:gd name="T34" fmla="*/ 27 w 73"/>
                  <a:gd name="T35" fmla="*/ 0 h 115"/>
                  <a:gd name="T36" fmla="*/ 34 w 73"/>
                  <a:gd name="T37" fmla="*/ 0 h 115"/>
                  <a:gd name="T38" fmla="*/ 50 w 73"/>
                  <a:gd name="T39" fmla="*/ 3 h 115"/>
                  <a:gd name="T40" fmla="*/ 61 w 73"/>
                  <a:gd name="T41" fmla="*/ 11 h 115"/>
                  <a:gd name="T42" fmla="*/ 65 w 73"/>
                  <a:gd name="T43" fmla="*/ 23 h 115"/>
                  <a:gd name="T44" fmla="*/ 69 w 73"/>
                  <a:gd name="T45" fmla="*/ 34 h 115"/>
                  <a:gd name="T46" fmla="*/ 73 w 73"/>
                  <a:gd name="T47" fmla="*/ 46 h 115"/>
                  <a:gd name="T48" fmla="*/ 69 w 73"/>
                  <a:gd name="T49" fmla="*/ 65 h 115"/>
                  <a:gd name="T50" fmla="*/ 61 w 73"/>
                  <a:gd name="T51" fmla="*/ 80 h 115"/>
                  <a:gd name="T52" fmla="*/ 50 w 73"/>
                  <a:gd name="T53" fmla="*/ 95 h 115"/>
                  <a:gd name="T54" fmla="*/ 38 w 73"/>
                  <a:gd name="T55" fmla="*/ 107 h 115"/>
                  <a:gd name="T56" fmla="*/ 23 w 73"/>
                  <a:gd name="T57" fmla="*/ 115 h 115"/>
                  <a:gd name="T58" fmla="*/ 8 w 73"/>
                  <a:gd name="T59" fmla="*/ 115 h 115"/>
                  <a:gd name="T60" fmla="*/ 4 w 73"/>
                  <a:gd name="T61" fmla="*/ 115 h 115"/>
                  <a:gd name="T62" fmla="*/ 54 w 73"/>
                  <a:gd name="T63" fmla="*/ 57 h 115"/>
                  <a:gd name="T64" fmla="*/ 54 w 73"/>
                  <a:gd name="T65" fmla="*/ 49 h 115"/>
                  <a:gd name="T66" fmla="*/ 58 w 73"/>
                  <a:gd name="T67" fmla="*/ 42 h 115"/>
                  <a:gd name="T68" fmla="*/ 54 w 73"/>
                  <a:gd name="T69" fmla="*/ 34 h 115"/>
                  <a:gd name="T70" fmla="*/ 54 w 73"/>
                  <a:gd name="T71" fmla="*/ 23 h 115"/>
                  <a:gd name="T72" fmla="*/ 50 w 73"/>
                  <a:gd name="T73" fmla="*/ 15 h 115"/>
                  <a:gd name="T74" fmla="*/ 46 w 73"/>
                  <a:gd name="T75" fmla="*/ 11 h 115"/>
                  <a:gd name="T76" fmla="*/ 42 w 73"/>
                  <a:gd name="T77" fmla="*/ 7 h 115"/>
                  <a:gd name="T78" fmla="*/ 34 w 73"/>
                  <a:gd name="T79" fmla="*/ 3 h 115"/>
                  <a:gd name="T80" fmla="*/ 27 w 73"/>
                  <a:gd name="T81" fmla="*/ 7 h 115"/>
                  <a:gd name="T82" fmla="*/ 23 w 73"/>
                  <a:gd name="T83" fmla="*/ 11 h 115"/>
                  <a:gd name="T84" fmla="*/ 19 w 73"/>
                  <a:gd name="T85" fmla="*/ 19 h 115"/>
                  <a:gd name="T86" fmla="*/ 19 w 73"/>
                  <a:gd name="T87" fmla="*/ 30 h 115"/>
                  <a:gd name="T88" fmla="*/ 19 w 73"/>
                  <a:gd name="T89" fmla="*/ 46 h 115"/>
                  <a:gd name="T90" fmla="*/ 23 w 73"/>
                  <a:gd name="T91" fmla="*/ 57 h 115"/>
                  <a:gd name="T92" fmla="*/ 31 w 73"/>
                  <a:gd name="T93" fmla="*/ 61 h 115"/>
                  <a:gd name="T94" fmla="*/ 38 w 73"/>
                  <a:gd name="T95" fmla="*/ 65 h 115"/>
                  <a:gd name="T96" fmla="*/ 42 w 73"/>
                  <a:gd name="T97" fmla="*/ 65 h 115"/>
                  <a:gd name="T98" fmla="*/ 46 w 73"/>
                  <a:gd name="T99" fmla="*/ 61 h 115"/>
                  <a:gd name="T100" fmla="*/ 50 w 73"/>
                  <a:gd name="T101" fmla="*/ 61 h 115"/>
                  <a:gd name="T102" fmla="*/ 54 w 73"/>
                  <a:gd name="T103" fmla="*/ 57 h 11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73"/>
                  <a:gd name="T157" fmla="*/ 0 h 115"/>
                  <a:gd name="T158" fmla="*/ 73 w 73"/>
                  <a:gd name="T159" fmla="*/ 115 h 115"/>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73" h="115">
                    <a:moveTo>
                      <a:pt x="4" y="115"/>
                    </a:moveTo>
                    <a:lnTo>
                      <a:pt x="4" y="115"/>
                    </a:lnTo>
                    <a:lnTo>
                      <a:pt x="15" y="111"/>
                    </a:lnTo>
                    <a:lnTo>
                      <a:pt x="23" y="107"/>
                    </a:lnTo>
                    <a:lnTo>
                      <a:pt x="31" y="99"/>
                    </a:lnTo>
                    <a:lnTo>
                      <a:pt x="42" y="92"/>
                    </a:lnTo>
                    <a:lnTo>
                      <a:pt x="50" y="76"/>
                    </a:lnTo>
                    <a:lnTo>
                      <a:pt x="54" y="65"/>
                    </a:lnTo>
                    <a:lnTo>
                      <a:pt x="42" y="69"/>
                    </a:lnTo>
                    <a:lnTo>
                      <a:pt x="31" y="72"/>
                    </a:lnTo>
                    <a:lnTo>
                      <a:pt x="19" y="69"/>
                    </a:lnTo>
                    <a:lnTo>
                      <a:pt x="11" y="61"/>
                    </a:lnTo>
                    <a:lnTo>
                      <a:pt x="4" y="53"/>
                    </a:lnTo>
                    <a:lnTo>
                      <a:pt x="0" y="38"/>
                    </a:lnTo>
                    <a:lnTo>
                      <a:pt x="4" y="26"/>
                    </a:lnTo>
                    <a:lnTo>
                      <a:pt x="11" y="15"/>
                    </a:lnTo>
                    <a:lnTo>
                      <a:pt x="19" y="7"/>
                    </a:lnTo>
                    <a:lnTo>
                      <a:pt x="27" y="0"/>
                    </a:lnTo>
                    <a:lnTo>
                      <a:pt x="34" y="0"/>
                    </a:lnTo>
                    <a:lnTo>
                      <a:pt x="50" y="3"/>
                    </a:lnTo>
                    <a:lnTo>
                      <a:pt x="61" y="11"/>
                    </a:lnTo>
                    <a:lnTo>
                      <a:pt x="65" y="23"/>
                    </a:lnTo>
                    <a:lnTo>
                      <a:pt x="69" y="34"/>
                    </a:lnTo>
                    <a:lnTo>
                      <a:pt x="73" y="46"/>
                    </a:lnTo>
                    <a:lnTo>
                      <a:pt x="69" y="65"/>
                    </a:lnTo>
                    <a:lnTo>
                      <a:pt x="61" y="80"/>
                    </a:lnTo>
                    <a:lnTo>
                      <a:pt x="50" y="95"/>
                    </a:lnTo>
                    <a:lnTo>
                      <a:pt x="38" y="107"/>
                    </a:lnTo>
                    <a:lnTo>
                      <a:pt x="23" y="115"/>
                    </a:lnTo>
                    <a:lnTo>
                      <a:pt x="8" y="115"/>
                    </a:lnTo>
                    <a:lnTo>
                      <a:pt x="4" y="115"/>
                    </a:lnTo>
                    <a:close/>
                    <a:moveTo>
                      <a:pt x="54" y="57"/>
                    </a:moveTo>
                    <a:lnTo>
                      <a:pt x="54" y="49"/>
                    </a:lnTo>
                    <a:lnTo>
                      <a:pt x="58" y="42"/>
                    </a:lnTo>
                    <a:lnTo>
                      <a:pt x="54" y="34"/>
                    </a:lnTo>
                    <a:lnTo>
                      <a:pt x="54" y="23"/>
                    </a:lnTo>
                    <a:lnTo>
                      <a:pt x="50" y="15"/>
                    </a:lnTo>
                    <a:lnTo>
                      <a:pt x="46" y="11"/>
                    </a:lnTo>
                    <a:lnTo>
                      <a:pt x="42" y="7"/>
                    </a:lnTo>
                    <a:lnTo>
                      <a:pt x="34" y="3"/>
                    </a:lnTo>
                    <a:lnTo>
                      <a:pt x="27" y="7"/>
                    </a:lnTo>
                    <a:lnTo>
                      <a:pt x="23" y="11"/>
                    </a:lnTo>
                    <a:lnTo>
                      <a:pt x="19" y="19"/>
                    </a:lnTo>
                    <a:lnTo>
                      <a:pt x="19" y="30"/>
                    </a:lnTo>
                    <a:lnTo>
                      <a:pt x="19" y="46"/>
                    </a:lnTo>
                    <a:lnTo>
                      <a:pt x="23" y="57"/>
                    </a:lnTo>
                    <a:lnTo>
                      <a:pt x="31" y="61"/>
                    </a:lnTo>
                    <a:lnTo>
                      <a:pt x="38" y="65"/>
                    </a:lnTo>
                    <a:lnTo>
                      <a:pt x="42" y="65"/>
                    </a:lnTo>
                    <a:lnTo>
                      <a:pt x="46" y="61"/>
                    </a:lnTo>
                    <a:lnTo>
                      <a:pt x="50" y="61"/>
                    </a:lnTo>
                    <a:lnTo>
                      <a:pt x="54" y="57"/>
                    </a:lnTo>
                    <a:close/>
                  </a:path>
                </a:pathLst>
              </a:custGeom>
              <a:solidFill>
                <a:srgbClr val="000000"/>
              </a:solidFill>
              <a:ln w="0">
                <a:solidFill>
                  <a:srgbClr val="000000"/>
                </a:solidFill>
                <a:round/>
                <a:headEnd/>
                <a:tailEnd/>
              </a:ln>
            </p:spPr>
            <p:txBody>
              <a:bodyPr/>
              <a:lstStyle/>
              <a:p>
                <a:endParaRPr lang="en-CA"/>
              </a:p>
            </p:txBody>
          </p:sp>
          <p:sp>
            <p:nvSpPr>
              <p:cNvPr id="16574" name="Rectangle 106"/>
              <p:cNvSpPr>
                <a:spLocks noChangeArrowheads="1"/>
              </p:cNvSpPr>
              <p:nvPr/>
            </p:nvSpPr>
            <p:spPr bwMode="auto">
              <a:xfrm>
                <a:off x="4071" y="1706"/>
                <a:ext cx="8" cy="207"/>
              </a:xfrm>
              <a:prstGeom prst="rect">
                <a:avLst/>
              </a:prstGeom>
              <a:solidFill>
                <a:srgbClr val="000000"/>
              </a:solidFill>
              <a:ln w="0">
                <a:solidFill>
                  <a:srgbClr val="000000"/>
                </a:solidFill>
                <a:miter lim="800000"/>
                <a:headEnd/>
                <a:tailEnd/>
              </a:ln>
            </p:spPr>
            <p:txBody>
              <a:bodyPr/>
              <a:lstStyle/>
              <a:p>
                <a:endParaRPr lang="en-US"/>
              </a:p>
            </p:txBody>
          </p:sp>
          <p:sp>
            <p:nvSpPr>
              <p:cNvPr id="16575" name="Freeform 107"/>
              <p:cNvSpPr>
                <a:spLocks/>
              </p:cNvSpPr>
              <p:nvPr/>
            </p:nvSpPr>
            <p:spPr bwMode="auto">
              <a:xfrm>
                <a:off x="4275" y="1836"/>
                <a:ext cx="19" cy="20"/>
              </a:xfrm>
              <a:custGeom>
                <a:avLst/>
                <a:gdLst>
                  <a:gd name="T0" fmla="*/ 11 w 19"/>
                  <a:gd name="T1" fmla="*/ 0 h 20"/>
                  <a:gd name="T2" fmla="*/ 15 w 19"/>
                  <a:gd name="T3" fmla="*/ 0 h 20"/>
                  <a:gd name="T4" fmla="*/ 19 w 19"/>
                  <a:gd name="T5" fmla="*/ 4 h 20"/>
                  <a:gd name="T6" fmla="*/ 19 w 19"/>
                  <a:gd name="T7" fmla="*/ 8 h 20"/>
                  <a:gd name="T8" fmla="*/ 19 w 19"/>
                  <a:gd name="T9" fmla="*/ 12 h 20"/>
                  <a:gd name="T10" fmla="*/ 19 w 19"/>
                  <a:gd name="T11" fmla="*/ 16 h 20"/>
                  <a:gd name="T12" fmla="*/ 19 w 19"/>
                  <a:gd name="T13" fmla="*/ 16 h 20"/>
                  <a:gd name="T14" fmla="*/ 15 w 19"/>
                  <a:gd name="T15" fmla="*/ 20 h 20"/>
                  <a:gd name="T16" fmla="*/ 11 w 19"/>
                  <a:gd name="T17" fmla="*/ 20 h 20"/>
                  <a:gd name="T18" fmla="*/ 7 w 19"/>
                  <a:gd name="T19" fmla="*/ 20 h 20"/>
                  <a:gd name="T20" fmla="*/ 3 w 19"/>
                  <a:gd name="T21" fmla="*/ 16 h 20"/>
                  <a:gd name="T22" fmla="*/ 3 w 19"/>
                  <a:gd name="T23" fmla="*/ 16 h 20"/>
                  <a:gd name="T24" fmla="*/ 0 w 19"/>
                  <a:gd name="T25" fmla="*/ 12 h 20"/>
                  <a:gd name="T26" fmla="*/ 3 w 19"/>
                  <a:gd name="T27" fmla="*/ 8 h 20"/>
                  <a:gd name="T28" fmla="*/ 3 w 19"/>
                  <a:gd name="T29" fmla="*/ 4 h 20"/>
                  <a:gd name="T30" fmla="*/ 7 w 19"/>
                  <a:gd name="T31" fmla="*/ 0 h 20"/>
                  <a:gd name="T32" fmla="*/ 11 w 19"/>
                  <a:gd name="T33" fmla="*/ 0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20"/>
                  <a:gd name="T53" fmla="*/ 19 w 19"/>
                  <a:gd name="T54" fmla="*/ 20 h 2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20">
                    <a:moveTo>
                      <a:pt x="11" y="0"/>
                    </a:moveTo>
                    <a:lnTo>
                      <a:pt x="15" y="0"/>
                    </a:lnTo>
                    <a:lnTo>
                      <a:pt x="19" y="4"/>
                    </a:lnTo>
                    <a:lnTo>
                      <a:pt x="19" y="8"/>
                    </a:lnTo>
                    <a:lnTo>
                      <a:pt x="19" y="12"/>
                    </a:lnTo>
                    <a:lnTo>
                      <a:pt x="19" y="16"/>
                    </a:lnTo>
                    <a:lnTo>
                      <a:pt x="15" y="20"/>
                    </a:lnTo>
                    <a:lnTo>
                      <a:pt x="11" y="20"/>
                    </a:lnTo>
                    <a:lnTo>
                      <a:pt x="7" y="20"/>
                    </a:lnTo>
                    <a:lnTo>
                      <a:pt x="3" y="16"/>
                    </a:lnTo>
                    <a:lnTo>
                      <a:pt x="0" y="12"/>
                    </a:lnTo>
                    <a:lnTo>
                      <a:pt x="3" y="8"/>
                    </a:lnTo>
                    <a:lnTo>
                      <a:pt x="3" y="4"/>
                    </a:lnTo>
                    <a:lnTo>
                      <a:pt x="7" y="0"/>
                    </a:lnTo>
                    <a:lnTo>
                      <a:pt x="11" y="0"/>
                    </a:lnTo>
                    <a:close/>
                  </a:path>
                </a:pathLst>
              </a:custGeom>
              <a:solidFill>
                <a:srgbClr val="000000"/>
              </a:solidFill>
              <a:ln w="0">
                <a:solidFill>
                  <a:srgbClr val="000000"/>
                </a:solidFill>
                <a:round/>
                <a:headEnd/>
                <a:tailEnd/>
              </a:ln>
            </p:spPr>
            <p:txBody>
              <a:bodyPr/>
              <a:lstStyle/>
              <a:p>
                <a:endParaRPr lang="en-CA"/>
              </a:p>
            </p:txBody>
          </p:sp>
          <p:sp>
            <p:nvSpPr>
              <p:cNvPr id="16576" name="Freeform 108"/>
              <p:cNvSpPr>
                <a:spLocks noEditPoints="1"/>
              </p:cNvSpPr>
              <p:nvPr/>
            </p:nvSpPr>
            <p:spPr bwMode="auto">
              <a:xfrm>
                <a:off x="4313" y="1741"/>
                <a:ext cx="69" cy="115"/>
              </a:xfrm>
              <a:custGeom>
                <a:avLst/>
                <a:gdLst>
                  <a:gd name="T0" fmla="*/ 0 w 69"/>
                  <a:gd name="T1" fmla="*/ 57 h 115"/>
                  <a:gd name="T2" fmla="*/ 0 w 69"/>
                  <a:gd name="T3" fmla="*/ 42 h 115"/>
                  <a:gd name="T4" fmla="*/ 4 w 69"/>
                  <a:gd name="T5" fmla="*/ 26 h 115"/>
                  <a:gd name="T6" fmla="*/ 11 w 69"/>
                  <a:gd name="T7" fmla="*/ 15 h 115"/>
                  <a:gd name="T8" fmla="*/ 19 w 69"/>
                  <a:gd name="T9" fmla="*/ 3 h 115"/>
                  <a:gd name="T10" fmla="*/ 27 w 69"/>
                  <a:gd name="T11" fmla="*/ 0 h 115"/>
                  <a:gd name="T12" fmla="*/ 34 w 69"/>
                  <a:gd name="T13" fmla="*/ 0 h 115"/>
                  <a:gd name="T14" fmla="*/ 42 w 69"/>
                  <a:gd name="T15" fmla="*/ 0 h 115"/>
                  <a:gd name="T16" fmla="*/ 50 w 69"/>
                  <a:gd name="T17" fmla="*/ 3 h 115"/>
                  <a:gd name="T18" fmla="*/ 57 w 69"/>
                  <a:gd name="T19" fmla="*/ 11 h 115"/>
                  <a:gd name="T20" fmla="*/ 65 w 69"/>
                  <a:gd name="T21" fmla="*/ 26 h 115"/>
                  <a:gd name="T22" fmla="*/ 69 w 69"/>
                  <a:gd name="T23" fmla="*/ 38 h 115"/>
                  <a:gd name="T24" fmla="*/ 69 w 69"/>
                  <a:gd name="T25" fmla="*/ 57 h 115"/>
                  <a:gd name="T26" fmla="*/ 69 w 69"/>
                  <a:gd name="T27" fmla="*/ 72 h 115"/>
                  <a:gd name="T28" fmla="*/ 65 w 69"/>
                  <a:gd name="T29" fmla="*/ 88 h 115"/>
                  <a:gd name="T30" fmla="*/ 57 w 69"/>
                  <a:gd name="T31" fmla="*/ 99 h 115"/>
                  <a:gd name="T32" fmla="*/ 50 w 69"/>
                  <a:gd name="T33" fmla="*/ 111 h 115"/>
                  <a:gd name="T34" fmla="*/ 42 w 69"/>
                  <a:gd name="T35" fmla="*/ 115 h 115"/>
                  <a:gd name="T36" fmla="*/ 34 w 69"/>
                  <a:gd name="T37" fmla="*/ 115 h 115"/>
                  <a:gd name="T38" fmla="*/ 23 w 69"/>
                  <a:gd name="T39" fmla="*/ 115 h 115"/>
                  <a:gd name="T40" fmla="*/ 15 w 69"/>
                  <a:gd name="T41" fmla="*/ 107 h 115"/>
                  <a:gd name="T42" fmla="*/ 8 w 69"/>
                  <a:gd name="T43" fmla="*/ 95 h 115"/>
                  <a:gd name="T44" fmla="*/ 4 w 69"/>
                  <a:gd name="T45" fmla="*/ 80 h 115"/>
                  <a:gd name="T46" fmla="*/ 0 w 69"/>
                  <a:gd name="T47" fmla="*/ 57 h 115"/>
                  <a:gd name="T48" fmla="*/ 15 w 69"/>
                  <a:gd name="T49" fmla="*/ 61 h 115"/>
                  <a:gd name="T50" fmla="*/ 15 w 69"/>
                  <a:gd name="T51" fmla="*/ 80 h 115"/>
                  <a:gd name="T52" fmla="*/ 23 w 69"/>
                  <a:gd name="T53" fmla="*/ 99 h 115"/>
                  <a:gd name="T54" fmla="*/ 23 w 69"/>
                  <a:gd name="T55" fmla="*/ 103 h 115"/>
                  <a:gd name="T56" fmla="*/ 31 w 69"/>
                  <a:gd name="T57" fmla="*/ 107 h 115"/>
                  <a:gd name="T58" fmla="*/ 34 w 69"/>
                  <a:gd name="T59" fmla="*/ 111 h 115"/>
                  <a:gd name="T60" fmla="*/ 38 w 69"/>
                  <a:gd name="T61" fmla="*/ 107 h 115"/>
                  <a:gd name="T62" fmla="*/ 42 w 69"/>
                  <a:gd name="T63" fmla="*/ 107 h 115"/>
                  <a:gd name="T64" fmla="*/ 46 w 69"/>
                  <a:gd name="T65" fmla="*/ 99 h 115"/>
                  <a:gd name="T66" fmla="*/ 50 w 69"/>
                  <a:gd name="T67" fmla="*/ 92 h 115"/>
                  <a:gd name="T68" fmla="*/ 54 w 69"/>
                  <a:gd name="T69" fmla="*/ 76 h 115"/>
                  <a:gd name="T70" fmla="*/ 54 w 69"/>
                  <a:gd name="T71" fmla="*/ 53 h 115"/>
                  <a:gd name="T72" fmla="*/ 54 w 69"/>
                  <a:gd name="T73" fmla="*/ 34 h 115"/>
                  <a:gd name="T74" fmla="*/ 50 w 69"/>
                  <a:gd name="T75" fmla="*/ 23 h 115"/>
                  <a:gd name="T76" fmla="*/ 46 w 69"/>
                  <a:gd name="T77" fmla="*/ 11 h 115"/>
                  <a:gd name="T78" fmla="*/ 42 w 69"/>
                  <a:gd name="T79" fmla="*/ 7 h 115"/>
                  <a:gd name="T80" fmla="*/ 38 w 69"/>
                  <a:gd name="T81" fmla="*/ 7 h 115"/>
                  <a:gd name="T82" fmla="*/ 34 w 69"/>
                  <a:gd name="T83" fmla="*/ 3 h 115"/>
                  <a:gd name="T84" fmla="*/ 31 w 69"/>
                  <a:gd name="T85" fmla="*/ 7 h 115"/>
                  <a:gd name="T86" fmla="*/ 27 w 69"/>
                  <a:gd name="T87" fmla="*/ 11 h 115"/>
                  <a:gd name="T88" fmla="*/ 19 w 69"/>
                  <a:gd name="T89" fmla="*/ 19 h 115"/>
                  <a:gd name="T90" fmla="*/ 19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6"/>
                    </a:lnTo>
                    <a:lnTo>
                      <a:pt x="11" y="15"/>
                    </a:lnTo>
                    <a:lnTo>
                      <a:pt x="19" y="3"/>
                    </a:lnTo>
                    <a:lnTo>
                      <a:pt x="27" y="0"/>
                    </a:lnTo>
                    <a:lnTo>
                      <a:pt x="34" y="0"/>
                    </a:lnTo>
                    <a:lnTo>
                      <a:pt x="42" y="0"/>
                    </a:lnTo>
                    <a:lnTo>
                      <a:pt x="50" y="3"/>
                    </a:lnTo>
                    <a:lnTo>
                      <a:pt x="57" y="11"/>
                    </a:lnTo>
                    <a:lnTo>
                      <a:pt x="65" y="26"/>
                    </a:lnTo>
                    <a:lnTo>
                      <a:pt x="69" y="38"/>
                    </a:lnTo>
                    <a:lnTo>
                      <a:pt x="69" y="57"/>
                    </a:lnTo>
                    <a:lnTo>
                      <a:pt x="69" y="72"/>
                    </a:lnTo>
                    <a:lnTo>
                      <a:pt x="65" y="88"/>
                    </a:lnTo>
                    <a:lnTo>
                      <a:pt x="57" y="99"/>
                    </a:lnTo>
                    <a:lnTo>
                      <a:pt x="50" y="111"/>
                    </a:lnTo>
                    <a:lnTo>
                      <a:pt x="42" y="115"/>
                    </a:lnTo>
                    <a:lnTo>
                      <a:pt x="34" y="115"/>
                    </a:lnTo>
                    <a:lnTo>
                      <a:pt x="23" y="115"/>
                    </a:lnTo>
                    <a:lnTo>
                      <a:pt x="15" y="107"/>
                    </a:lnTo>
                    <a:lnTo>
                      <a:pt x="8" y="95"/>
                    </a:lnTo>
                    <a:lnTo>
                      <a:pt x="4" y="80"/>
                    </a:lnTo>
                    <a:lnTo>
                      <a:pt x="0" y="57"/>
                    </a:lnTo>
                    <a:close/>
                    <a:moveTo>
                      <a:pt x="15" y="61"/>
                    </a:moveTo>
                    <a:lnTo>
                      <a:pt x="15" y="80"/>
                    </a:lnTo>
                    <a:lnTo>
                      <a:pt x="23" y="99"/>
                    </a:lnTo>
                    <a:lnTo>
                      <a:pt x="23" y="103"/>
                    </a:lnTo>
                    <a:lnTo>
                      <a:pt x="31" y="107"/>
                    </a:lnTo>
                    <a:lnTo>
                      <a:pt x="34" y="111"/>
                    </a:lnTo>
                    <a:lnTo>
                      <a:pt x="38" y="107"/>
                    </a:lnTo>
                    <a:lnTo>
                      <a:pt x="42" y="107"/>
                    </a:lnTo>
                    <a:lnTo>
                      <a:pt x="46" y="99"/>
                    </a:lnTo>
                    <a:lnTo>
                      <a:pt x="50" y="92"/>
                    </a:lnTo>
                    <a:lnTo>
                      <a:pt x="54" y="76"/>
                    </a:lnTo>
                    <a:lnTo>
                      <a:pt x="54" y="53"/>
                    </a:lnTo>
                    <a:lnTo>
                      <a:pt x="54" y="34"/>
                    </a:lnTo>
                    <a:lnTo>
                      <a:pt x="50" y="23"/>
                    </a:lnTo>
                    <a:lnTo>
                      <a:pt x="46" y="11"/>
                    </a:lnTo>
                    <a:lnTo>
                      <a:pt x="42" y="7"/>
                    </a:lnTo>
                    <a:lnTo>
                      <a:pt x="38" y="7"/>
                    </a:lnTo>
                    <a:lnTo>
                      <a:pt x="34" y="3"/>
                    </a:lnTo>
                    <a:lnTo>
                      <a:pt x="31" y="7"/>
                    </a:lnTo>
                    <a:lnTo>
                      <a:pt x="27" y="11"/>
                    </a:lnTo>
                    <a:lnTo>
                      <a:pt x="19" y="19"/>
                    </a:lnTo>
                    <a:lnTo>
                      <a:pt x="19"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6577" name="Freeform 109"/>
              <p:cNvSpPr>
                <a:spLocks noEditPoints="1"/>
              </p:cNvSpPr>
              <p:nvPr/>
            </p:nvSpPr>
            <p:spPr bwMode="auto">
              <a:xfrm>
                <a:off x="4397" y="1741"/>
                <a:ext cx="69" cy="115"/>
              </a:xfrm>
              <a:custGeom>
                <a:avLst/>
                <a:gdLst>
                  <a:gd name="T0" fmla="*/ 0 w 69"/>
                  <a:gd name="T1" fmla="*/ 57 h 115"/>
                  <a:gd name="T2" fmla="*/ 0 w 69"/>
                  <a:gd name="T3" fmla="*/ 42 h 115"/>
                  <a:gd name="T4" fmla="*/ 4 w 69"/>
                  <a:gd name="T5" fmla="*/ 26 h 115"/>
                  <a:gd name="T6" fmla="*/ 12 w 69"/>
                  <a:gd name="T7" fmla="*/ 15 h 115"/>
                  <a:gd name="T8" fmla="*/ 20 w 69"/>
                  <a:gd name="T9" fmla="*/ 3 h 115"/>
                  <a:gd name="T10" fmla="*/ 27 w 69"/>
                  <a:gd name="T11" fmla="*/ 0 h 115"/>
                  <a:gd name="T12" fmla="*/ 35 w 69"/>
                  <a:gd name="T13" fmla="*/ 0 h 115"/>
                  <a:gd name="T14" fmla="*/ 43 w 69"/>
                  <a:gd name="T15" fmla="*/ 0 h 115"/>
                  <a:gd name="T16" fmla="*/ 50 w 69"/>
                  <a:gd name="T17" fmla="*/ 3 h 115"/>
                  <a:gd name="T18" fmla="*/ 58 w 69"/>
                  <a:gd name="T19" fmla="*/ 11 h 115"/>
                  <a:gd name="T20" fmla="*/ 66 w 69"/>
                  <a:gd name="T21" fmla="*/ 26 h 115"/>
                  <a:gd name="T22" fmla="*/ 69 w 69"/>
                  <a:gd name="T23" fmla="*/ 38 h 115"/>
                  <a:gd name="T24" fmla="*/ 69 w 69"/>
                  <a:gd name="T25" fmla="*/ 57 h 115"/>
                  <a:gd name="T26" fmla="*/ 69 w 69"/>
                  <a:gd name="T27" fmla="*/ 72 h 115"/>
                  <a:gd name="T28" fmla="*/ 66 w 69"/>
                  <a:gd name="T29" fmla="*/ 88 h 115"/>
                  <a:gd name="T30" fmla="*/ 58 w 69"/>
                  <a:gd name="T31" fmla="*/ 99 h 115"/>
                  <a:gd name="T32" fmla="*/ 50 w 69"/>
                  <a:gd name="T33" fmla="*/ 111 h 115"/>
                  <a:gd name="T34" fmla="*/ 43 w 69"/>
                  <a:gd name="T35" fmla="*/ 115 h 115"/>
                  <a:gd name="T36" fmla="*/ 35 w 69"/>
                  <a:gd name="T37" fmla="*/ 115 h 115"/>
                  <a:gd name="T38" fmla="*/ 23 w 69"/>
                  <a:gd name="T39" fmla="*/ 115 h 115"/>
                  <a:gd name="T40" fmla="*/ 16 w 69"/>
                  <a:gd name="T41" fmla="*/ 107 h 115"/>
                  <a:gd name="T42" fmla="*/ 8 w 69"/>
                  <a:gd name="T43" fmla="*/ 95 h 115"/>
                  <a:gd name="T44" fmla="*/ 0 w 69"/>
                  <a:gd name="T45" fmla="*/ 80 h 115"/>
                  <a:gd name="T46" fmla="*/ 0 w 69"/>
                  <a:gd name="T47" fmla="*/ 57 h 115"/>
                  <a:gd name="T48" fmla="*/ 16 w 69"/>
                  <a:gd name="T49" fmla="*/ 61 h 115"/>
                  <a:gd name="T50" fmla="*/ 16 w 69"/>
                  <a:gd name="T51" fmla="*/ 80 h 115"/>
                  <a:gd name="T52" fmla="*/ 20 w 69"/>
                  <a:gd name="T53" fmla="*/ 99 h 115"/>
                  <a:gd name="T54" fmla="*/ 23 w 69"/>
                  <a:gd name="T55" fmla="*/ 103 h 115"/>
                  <a:gd name="T56" fmla="*/ 31 w 69"/>
                  <a:gd name="T57" fmla="*/ 107 h 115"/>
                  <a:gd name="T58" fmla="*/ 35 w 69"/>
                  <a:gd name="T59" fmla="*/ 111 h 115"/>
                  <a:gd name="T60" fmla="*/ 39 w 69"/>
                  <a:gd name="T61" fmla="*/ 107 h 115"/>
                  <a:gd name="T62" fmla="*/ 43 w 69"/>
                  <a:gd name="T63" fmla="*/ 107 h 115"/>
                  <a:gd name="T64" fmla="*/ 46 w 69"/>
                  <a:gd name="T65" fmla="*/ 99 h 115"/>
                  <a:gd name="T66" fmla="*/ 50 w 69"/>
                  <a:gd name="T67" fmla="*/ 92 h 115"/>
                  <a:gd name="T68" fmla="*/ 54 w 69"/>
                  <a:gd name="T69" fmla="*/ 76 h 115"/>
                  <a:gd name="T70" fmla="*/ 54 w 69"/>
                  <a:gd name="T71" fmla="*/ 53 h 115"/>
                  <a:gd name="T72" fmla="*/ 54 w 69"/>
                  <a:gd name="T73" fmla="*/ 34 h 115"/>
                  <a:gd name="T74" fmla="*/ 50 w 69"/>
                  <a:gd name="T75" fmla="*/ 23 h 115"/>
                  <a:gd name="T76" fmla="*/ 46 w 69"/>
                  <a:gd name="T77" fmla="*/ 11 h 115"/>
                  <a:gd name="T78" fmla="*/ 43 w 69"/>
                  <a:gd name="T79" fmla="*/ 7 h 115"/>
                  <a:gd name="T80" fmla="*/ 39 w 69"/>
                  <a:gd name="T81" fmla="*/ 7 h 115"/>
                  <a:gd name="T82" fmla="*/ 35 w 69"/>
                  <a:gd name="T83" fmla="*/ 3 h 115"/>
                  <a:gd name="T84" fmla="*/ 31 w 69"/>
                  <a:gd name="T85" fmla="*/ 7 h 115"/>
                  <a:gd name="T86" fmla="*/ 27 w 69"/>
                  <a:gd name="T87" fmla="*/ 11 h 115"/>
                  <a:gd name="T88" fmla="*/ 20 w 69"/>
                  <a:gd name="T89" fmla="*/ 19 h 115"/>
                  <a:gd name="T90" fmla="*/ 20 w 69"/>
                  <a:gd name="T91" fmla="*/ 30 h 115"/>
                  <a:gd name="T92" fmla="*/ 16 w 69"/>
                  <a:gd name="T93" fmla="*/ 46 h 115"/>
                  <a:gd name="T94" fmla="*/ 16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6"/>
                    </a:lnTo>
                    <a:lnTo>
                      <a:pt x="12" y="15"/>
                    </a:lnTo>
                    <a:lnTo>
                      <a:pt x="20" y="3"/>
                    </a:lnTo>
                    <a:lnTo>
                      <a:pt x="27" y="0"/>
                    </a:lnTo>
                    <a:lnTo>
                      <a:pt x="35" y="0"/>
                    </a:lnTo>
                    <a:lnTo>
                      <a:pt x="43" y="0"/>
                    </a:lnTo>
                    <a:lnTo>
                      <a:pt x="50" y="3"/>
                    </a:lnTo>
                    <a:lnTo>
                      <a:pt x="58" y="11"/>
                    </a:lnTo>
                    <a:lnTo>
                      <a:pt x="66" y="26"/>
                    </a:lnTo>
                    <a:lnTo>
                      <a:pt x="69" y="38"/>
                    </a:lnTo>
                    <a:lnTo>
                      <a:pt x="69" y="57"/>
                    </a:lnTo>
                    <a:lnTo>
                      <a:pt x="69" y="72"/>
                    </a:lnTo>
                    <a:lnTo>
                      <a:pt x="66" y="88"/>
                    </a:lnTo>
                    <a:lnTo>
                      <a:pt x="58" y="99"/>
                    </a:lnTo>
                    <a:lnTo>
                      <a:pt x="50" y="111"/>
                    </a:lnTo>
                    <a:lnTo>
                      <a:pt x="43" y="115"/>
                    </a:lnTo>
                    <a:lnTo>
                      <a:pt x="35" y="115"/>
                    </a:lnTo>
                    <a:lnTo>
                      <a:pt x="23" y="115"/>
                    </a:lnTo>
                    <a:lnTo>
                      <a:pt x="16" y="107"/>
                    </a:lnTo>
                    <a:lnTo>
                      <a:pt x="8" y="95"/>
                    </a:lnTo>
                    <a:lnTo>
                      <a:pt x="0" y="80"/>
                    </a:lnTo>
                    <a:lnTo>
                      <a:pt x="0" y="57"/>
                    </a:lnTo>
                    <a:close/>
                    <a:moveTo>
                      <a:pt x="16" y="61"/>
                    </a:moveTo>
                    <a:lnTo>
                      <a:pt x="16" y="80"/>
                    </a:lnTo>
                    <a:lnTo>
                      <a:pt x="20" y="99"/>
                    </a:lnTo>
                    <a:lnTo>
                      <a:pt x="23" y="103"/>
                    </a:lnTo>
                    <a:lnTo>
                      <a:pt x="31" y="107"/>
                    </a:lnTo>
                    <a:lnTo>
                      <a:pt x="35" y="111"/>
                    </a:lnTo>
                    <a:lnTo>
                      <a:pt x="39" y="107"/>
                    </a:lnTo>
                    <a:lnTo>
                      <a:pt x="43" y="107"/>
                    </a:lnTo>
                    <a:lnTo>
                      <a:pt x="46" y="99"/>
                    </a:lnTo>
                    <a:lnTo>
                      <a:pt x="50" y="92"/>
                    </a:lnTo>
                    <a:lnTo>
                      <a:pt x="54" y="76"/>
                    </a:lnTo>
                    <a:lnTo>
                      <a:pt x="54" y="53"/>
                    </a:lnTo>
                    <a:lnTo>
                      <a:pt x="54" y="34"/>
                    </a:lnTo>
                    <a:lnTo>
                      <a:pt x="50" y="23"/>
                    </a:lnTo>
                    <a:lnTo>
                      <a:pt x="46" y="11"/>
                    </a:lnTo>
                    <a:lnTo>
                      <a:pt x="43" y="7"/>
                    </a:lnTo>
                    <a:lnTo>
                      <a:pt x="39" y="7"/>
                    </a:lnTo>
                    <a:lnTo>
                      <a:pt x="35" y="3"/>
                    </a:lnTo>
                    <a:lnTo>
                      <a:pt x="31" y="7"/>
                    </a:lnTo>
                    <a:lnTo>
                      <a:pt x="27" y="11"/>
                    </a:lnTo>
                    <a:lnTo>
                      <a:pt x="20" y="19"/>
                    </a:lnTo>
                    <a:lnTo>
                      <a:pt x="20" y="30"/>
                    </a:lnTo>
                    <a:lnTo>
                      <a:pt x="16" y="46"/>
                    </a:lnTo>
                    <a:lnTo>
                      <a:pt x="16" y="61"/>
                    </a:lnTo>
                    <a:close/>
                  </a:path>
                </a:pathLst>
              </a:custGeom>
              <a:solidFill>
                <a:srgbClr val="000000"/>
              </a:solidFill>
              <a:ln w="0">
                <a:solidFill>
                  <a:srgbClr val="000000"/>
                </a:solidFill>
                <a:round/>
                <a:headEnd/>
                <a:tailEnd/>
              </a:ln>
            </p:spPr>
            <p:txBody>
              <a:bodyPr/>
              <a:lstStyle/>
              <a:p>
                <a:endParaRPr lang="en-CA"/>
              </a:p>
            </p:txBody>
          </p:sp>
          <p:sp>
            <p:nvSpPr>
              <p:cNvPr id="16578" name="Freeform 110"/>
              <p:cNvSpPr>
                <a:spLocks noEditPoints="1"/>
              </p:cNvSpPr>
              <p:nvPr/>
            </p:nvSpPr>
            <p:spPr bwMode="auto">
              <a:xfrm>
                <a:off x="4482" y="1741"/>
                <a:ext cx="69" cy="115"/>
              </a:xfrm>
              <a:custGeom>
                <a:avLst/>
                <a:gdLst>
                  <a:gd name="T0" fmla="*/ 69 w 69"/>
                  <a:gd name="T1" fmla="*/ 0 h 115"/>
                  <a:gd name="T2" fmla="*/ 69 w 69"/>
                  <a:gd name="T3" fmla="*/ 3 h 115"/>
                  <a:gd name="T4" fmla="*/ 57 w 69"/>
                  <a:gd name="T5" fmla="*/ 3 h 115"/>
                  <a:gd name="T6" fmla="*/ 50 w 69"/>
                  <a:gd name="T7" fmla="*/ 7 h 115"/>
                  <a:gd name="T8" fmla="*/ 42 w 69"/>
                  <a:gd name="T9" fmla="*/ 11 h 115"/>
                  <a:gd name="T10" fmla="*/ 34 w 69"/>
                  <a:gd name="T11" fmla="*/ 19 h 115"/>
                  <a:gd name="T12" fmla="*/ 30 w 69"/>
                  <a:gd name="T13" fmla="*/ 23 h 115"/>
                  <a:gd name="T14" fmla="*/ 27 w 69"/>
                  <a:gd name="T15" fmla="*/ 30 h 115"/>
                  <a:gd name="T16" fmla="*/ 23 w 69"/>
                  <a:gd name="T17" fmla="*/ 42 h 115"/>
                  <a:gd name="T18" fmla="*/ 19 w 69"/>
                  <a:gd name="T19" fmla="*/ 49 h 115"/>
                  <a:gd name="T20" fmla="*/ 30 w 69"/>
                  <a:gd name="T21" fmla="*/ 46 h 115"/>
                  <a:gd name="T22" fmla="*/ 42 w 69"/>
                  <a:gd name="T23" fmla="*/ 42 h 115"/>
                  <a:gd name="T24" fmla="*/ 53 w 69"/>
                  <a:gd name="T25" fmla="*/ 46 h 115"/>
                  <a:gd name="T26" fmla="*/ 61 w 69"/>
                  <a:gd name="T27" fmla="*/ 53 h 115"/>
                  <a:gd name="T28" fmla="*/ 69 w 69"/>
                  <a:gd name="T29" fmla="*/ 61 h 115"/>
                  <a:gd name="T30" fmla="*/ 69 w 69"/>
                  <a:gd name="T31" fmla="*/ 76 h 115"/>
                  <a:gd name="T32" fmla="*/ 69 w 69"/>
                  <a:gd name="T33" fmla="*/ 88 h 115"/>
                  <a:gd name="T34" fmla="*/ 61 w 69"/>
                  <a:gd name="T35" fmla="*/ 99 h 115"/>
                  <a:gd name="T36" fmla="*/ 53 w 69"/>
                  <a:gd name="T37" fmla="*/ 107 h 115"/>
                  <a:gd name="T38" fmla="*/ 46 w 69"/>
                  <a:gd name="T39" fmla="*/ 115 h 115"/>
                  <a:gd name="T40" fmla="*/ 34 w 69"/>
                  <a:gd name="T41" fmla="*/ 115 h 115"/>
                  <a:gd name="T42" fmla="*/ 23 w 69"/>
                  <a:gd name="T43" fmla="*/ 115 h 115"/>
                  <a:gd name="T44" fmla="*/ 15 w 69"/>
                  <a:gd name="T45" fmla="*/ 107 h 115"/>
                  <a:gd name="T46" fmla="*/ 7 w 69"/>
                  <a:gd name="T47" fmla="*/ 95 h 115"/>
                  <a:gd name="T48" fmla="*/ 0 w 69"/>
                  <a:gd name="T49" fmla="*/ 84 h 115"/>
                  <a:gd name="T50" fmla="*/ 0 w 69"/>
                  <a:gd name="T51" fmla="*/ 69 h 115"/>
                  <a:gd name="T52" fmla="*/ 0 w 69"/>
                  <a:gd name="T53" fmla="*/ 53 h 115"/>
                  <a:gd name="T54" fmla="*/ 4 w 69"/>
                  <a:gd name="T55" fmla="*/ 42 h 115"/>
                  <a:gd name="T56" fmla="*/ 11 w 69"/>
                  <a:gd name="T57" fmla="*/ 26 h 115"/>
                  <a:gd name="T58" fmla="*/ 23 w 69"/>
                  <a:gd name="T59" fmla="*/ 19 h 115"/>
                  <a:gd name="T60" fmla="*/ 34 w 69"/>
                  <a:gd name="T61" fmla="*/ 7 h 115"/>
                  <a:gd name="T62" fmla="*/ 42 w 69"/>
                  <a:gd name="T63" fmla="*/ 3 h 115"/>
                  <a:gd name="T64" fmla="*/ 53 w 69"/>
                  <a:gd name="T65" fmla="*/ 0 h 115"/>
                  <a:gd name="T66" fmla="*/ 61 w 69"/>
                  <a:gd name="T67" fmla="*/ 0 h 115"/>
                  <a:gd name="T68" fmla="*/ 69 w 69"/>
                  <a:gd name="T69" fmla="*/ 0 h 115"/>
                  <a:gd name="T70" fmla="*/ 15 w 69"/>
                  <a:gd name="T71" fmla="*/ 57 h 115"/>
                  <a:gd name="T72" fmla="*/ 15 w 69"/>
                  <a:gd name="T73" fmla="*/ 69 h 115"/>
                  <a:gd name="T74" fmla="*/ 15 w 69"/>
                  <a:gd name="T75" fmla="*/ 76 h 115"/>
                  <a:gd name="T76" fmla="*/ 15 w 69"/>
                  <a:gd name="T77" fmla="*/ 84 h 115"/>
                  <a:gd name="T78" fmla="*/ 19 w 69"/>
                  <a:gd name="T79" fmla="*/ 92 h 115"/>
                  <a:gd name="T80" fmla="*/ 23 w 69"/>
                  <a:gd name="T81" fmla="*/ 99 h 115"/>
                  <a:gd name="T82" fmla="*/ 27 w 69"/>
                  <a:gd name="T83" fmla="*/ 107 h 115"/>
                  <a:gd name="T84" fmla="*/ 30 w 69"/>
                  <a:gd name="T85" fmla="*/ 107 h 115"/>
                  <a:gd name="T86" fmla="*/ 34 w 69"/>
                  <a:gd name="T87" fmla="*/ 111 h 115"/>
                  <a:gd name="T88" fmla="*/ 42 w 69"/>
                  <a:gd name="T89" fmla="*/ 107 h 115"/>
                  <a:gd name="T90" fmla="*/ 50 w 69"/>
                  <a:gd name="T91" fmla="*/ 103 h 115"/>
                  <a:gd name="T92" fmla="*/ 53 w 69"/>
                  <a:gd name="T93" fmla="*/ 95 h 115"/>
                  <a:gd name="T94" fmla="*/ 53 w 69"/>
                  <a:gd name="T95" fmla="*/ 84 h 115"/>
                  <a:gd name="T96" fmla="*/ 53 w 69"/>
                  <a:gd name="T97" fmla="*/ 72 h 115"/>
                  <a:gd name="T98" fmla="*/ 50 w 69"/>
                  <a:gd name="T99" fmla="*/ 61 h 115"/>
                  <a:gd name="T100" fmla="*/ 42 w 69"/>
                  <a:gd name="T101" fmla="*/ 53 h 115"/>
                  <a:gd name="T102" fmla="*/ 34 w 69"/>
                  <a:gd name="T103" fmla="*/ 49 h 115"/>
                  <a:gd name="T104" fmla="*/ 30 w 69"/>
                  <a:gd name="T105" fmla="*/ 49 h 115"/>
                  <a:gd name="T106" fmla="*/ 27 w 69"/>
                  <a:gd name="T107" fmla="*/ 53 h 115"/>
                  <a:gd name="T108" fmla="*/ 23 w 69"/>
                  <a:gd name="T109" fmla="*/ 53 h 115"/>
                  <a:gd name="T110" fmla="*/ 15 w 69"/>
                  <a:gd name="T111" fmla="*/ 57 h 11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69"/>
                  <a:gd name="T169" fmla="*/ 0 h 115"/>
                  <a:gd name="T170" fmla="*/ 69 w 69"/>
                  <a:gd name="T171" fmla="*/ 115 h 11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69" h="115">
                    <a:moveTo>
                      <a:pt x="69" y="0"/>
                    </a:moveTo>
                    <a:lnTo>
                      <a:pt x="69" y="3"/>
                    </a:lnTo>
                    <a:lnTo>
                      <a:pt x="57" y="3"/>
                    </a:lnTo>
                    <a:lnTo>
                      <a:pt x="50" y="7"/>
                    </a:lnTo>
                    <a:lnTo>
                      <a:pt x="42" y="11"/>
                    </a:lnTo>
                    <a:lnTo>
                      <a:pt x="34" y="19"/>
                    </a:lnTo>
                    <a:lnTo>
                      <a:pt x="30" y="23"/>
                    </a:lnTo>
                    <a:lnTo>
                      <a:pt x="27" y="30"/>
                    </a:lnTo>
                    <a:lnTo>
                      <a:pt x="23" y="42"/>
                    </a:lnTo>
                    <a:lnTo>
                      <a:pt x="19" y="49"/>
                    </a:lnTo>
                    <a:lnTo>
                      <a:pt x="30" y="46"/>
                    </a:lnTo>
                    <a:lnTo>
                      <a:pt x="42" y="42"/>
                    </a:lnTo>
                    <a:lnTo>
                      <a:pt x="53" y="46"/>
                    </a:lnTo>
                    <a:lnTo>
                      <a:pt x="61" y="53"/>
                    </a:lnTo>
                    <a:lnTo>
                      <a:pt x="69" y="61"/>
                    </a:lnTo>
                    <a:lnTo>
                      <a:pt x="69" y="76"/>
                    </a:lnTo>
                    <a:lnTo>
                      <a:pt x="69" y="88"/>
                    </a:lnTo>
                    <a:lnTo>
                      <a:pt x="61" y="99"/>
                    </a:lnTo>
                    <a:lnTo>
                      <a:pt x="53" y="107"/>
                    </a:lnTo>
                    <a:lnTo>
                      <a:pt x="46" y="115"/>
                    </a:lnTo>
                    <a:lnTo>
                      <a:pt x="34" y="115"/>
                    </a:lnTo>
                    <a:lnTo>
                      <a:pt x="23" y="115"/>
                    </a:lnTo>
                    <a:lnTo>
                      <a:pt x="15" y="107"/>
                    </a:lnTo>
                    <a:lnTo>
                      <a:pt x="7" y="95"/>
                    </a:lnTo>
                    <a:lnTo>
                      <a:pt x="0" y="84"/>
                    </a:lnTo>
                    <a:lnTo>
                      <a:pt x="0" y="69"/>
                    </a:lnTo>
                    <a:lnTo>
                      <a:pt x="0" y="53"/>
                    </a:lnTo>
                    <a:lnTo>
                      <a:pt x="4" y="42"/>
                    </a:lnTo>
                    <a:lnTo>
                      <a:pt x="11" y="26"/>
                    </a:lnTo>
                    <a:lnTo>
                      <a:pt x="23" y="19"/>
                    </a:lnTo>
                    <a:lnTo>
                      <a:pt x="34" y="7"/>
                    </a:lnTo>
                    <a:lnTo>
                      <a:pt x="42" y="3"/>
                    </a:lnTo>
                    <a:lnTo>
                      <a:pt x="53" y="0"/>
                    </a:lnTo>
                    <a:lnTo>
                      <a:pt x="61" y="0"/>
                    </a:lnTo>
                    <a:lnTo>
                      <a:pt x="69" y="0"/>
                    </a:lnTo>
                    <a:close/>
                    <a:moveTo>
                      <a:pt x="15" y="57"/>
                    </a:moveTo>
                    <a:lnTo>
                      <a:pt x="15" y="69"/>
                    </a:lnTo>
                    <a:lnTo>
                      <a:pt x="15" y="76"/>
                    </a:lnTo>
                    <a:lnTo>
                      <a:pt x="15" y="84"/>
                    </a:lnTo>
                    <a:lnTo>
                      <a:pt x="19" y="92"/>
                    </a:lnTo>
                    <a:lnTo>
                      <a:pt x="23" y="99"/>
                    </a:lnTo>
                    <a:lnTo>
                      <a:pt x="27" y="107"/>
                    </a:lnTo>
                    <a:lnTo>
                      <a:pt x="30" y="107"/>
                    </a:lnTo>
                    <a:lnTo>
                      <a:pt x="34" y="111"/>
                    </a:lnTo>
                    <a:lnTo>
                      <a:pt x="42" y="107"/>
                    </a:lnTo>
                    <a:lnTo>
                      <a:pt x="50" y="103"/>
                    </a:lnTo>
                    <a:lnTo>
                      <a:pt x="53" y="95"/>
                    </a:lnTo>
                    <a:lnTo>
                      <a:pt x="53" y="84"/>
                    </a:lnTo>
                    <a:lnTo>
                      <a:pt x="53" y="72"/>
                    </a:lnTo>
                    <a:lnTo>
                      <a:pt x="50" y="61"/>
                    </a:lnTo>
                    <a:lnTo>
                      <a:pt x="42" y="53"/>
                    </a:lnTo>
                    <a:lnTo>
                      <a:pt x="34" y="49"/>
                    </a:lnTo>
                    <a:lnTo>
                      <a:pt x="30" y="49"/>
                    </a:lnTo>
                    <a:lnTo>
                      <a:pt x="27" y="53"/>
                    </a:lnTo>
                    <a:lnTo>
                      <a:pt x="23" y="53"/>
                    </a:lnTo>
                    <a:lnTo>
                      <a:pt x="15" y="57"/>
                    </a:lnTo>
                    <a:close/>
                  </a:path>
                </a:pathLst>
              </a:custGeom>
              <a:solidFill>
                <a:srgbClr val="000000"/>
              </a:solidFill>
              <a:ln w="0">
                <a:solidFill>
                  <a:srgbClr val="000000"/>
                </a:solidFill>
                <a:round/>
                <a:headEnd/>
                <a:tailEnd/>
              </a:ln>
            </p:spPr>
            <p:txBody>
              <a:bodyPr/>
              <a:lstStyle/>
              <a:p>
                <a:endParaRPr lang="en-CA"/>
              </a:p>
            </p:txBody>
          </p:sp>
          <p:sp>
            <p:nvSpPr>
              <p:cNvPr id="16579" name="Freeform 111"/>
              <p:cNvSpPr>
                <a:spLocks noEditPoints="1"/>
              </p:cNvSpPr>
              <p:nvPr/>
            </p:nvSpPr>
            <p:spPr bwMode="auto">
              <a:xfrm>
                <a:off x="4566" y="1741"/>
                <a:ext cx="69" cy="115"/>
              </a:xfrm>
              <a:custGeom>
                <a:avLst/>
                <a:gdLst>
                  <a:gd name="T0" fmla="*/ 69 w 69"/>
                  <a:gd name="T1" fmla="*/ 0 h 115"/>
                  <a:gd name="T2" fmla="*/ 69 w 69"/>
                  <a:gd name="T3" fmla="*/ 3 h 115"/>
                  <a:gd name="T4" fmla="*/ 58 w 69"/>
                  <a:gd name="T5" fmla="*/ 3 h 115"/>
                  <a:gd name="T6" fmla="*/ 50 w 69"/>
                  <a:gd name="T7" fmla="*/ 7 h 115"/>
                  <a:gd name="T8" fmla="*/ 42 w 69"/>
                  <a:gd name="T9" fmla="*/ 11 h 115"/>
                  <a:gd name="T10" fmla="*/ 35 w 69"/>
                  <a:gd name="T11" fmla="*/ 19 h 115"/>
                  <a:gd name="T12" fmla="*/ 31 w 69"/>
                  <a:gd name="T13" fmla="*/ 23 h 115"/>
                  <a:gd name="T14" fmla="*/ 27 w 69"/>
                  <a:gd name="T15" fmla="*/ 30 h 115"/>
                  <a:gd name="T16" fmla="*/ 19 w 69"/>
                  <a:gd name="T17" fmla="*/ 42 h 115"/>
                  <a:gd name="T18" fmla="*/ 19 w 69"/>
                  <a:gd name="T19" fmla="*/ 49 h 115"/>
                  <a:gd name="T20" fmla="*/ 31 w 69"/>
                  <a:gd name="T21" fmla="*/ 46 h 115"/>
                  <a:gd name="T22" fmla="*/ 42 w 69"/>
                  <a:gd name="T23" fmla="*/ 42 h 115"/>
                  <a:gd name="T24" fmla="*/ 50 w 69"/>
                  <a:gd name="T25" fmla="*/ 46 h 115"/>
                  <a:gd name="T26" fmla="*/ 62 w 69"/>
                  <a:gd name="T27" fmla="*/ 53 h 115"/>
                  <a:gd name="T28" fmla="*/ 65 w 69"/>
                  <a:gd name="T29" fmla="*/ 61 h 115"/>
                  <a:gd name="T30" fmla="*/ 69 w 69"/>
                  <a:gd name="T31" fmla="*/ 76 h 115"/>
                  <a:gd name="T32" fmla="*/ 65 w 69"/>
                  <a:gd name="T33" fmla="*/ 88 h 115"/>
                  <a:gd name="T34" fmla="*/ 62 w 69"/>
                  <a:gd name="T35" fmla="*/ 99 h 115"/>
                  <a:gd name="T36" fmla="*/ 54 w 69"/>
                  <a:gd name="T37" fmla="*/ 107 h 115"/>
                  <a:gd name="T38" fmla="*/ 46 w 69"/>
                  <a:gd name="T39" fmla="*/ 115 h 115"/>
                  <a:gd name="T40" fmla="*/ 35 w 69"/>
                  <a:gd name="T41" fmla="*/ 115 h 115"/>
                  <a:gd name="T42" fmla="*/ 23 w 69"/>
                  <a:gd name="T43" fmla="*/ 115 h 115"/>
                  <a:gd name="T44" fmla="*/ 16 w 69"/>
                  <a:gd name="T45" fmla="*/ 107 h 115"/>
                  <a:gd name="T46" fmla="*/ 8 w 69"/>
                  <a:gd name="T47" fmla="*/ 95 h 115"/>
                  <a:gd name="T48" fmla="*/ 0 w 69"/>
                  <a:gd name="T49" fmla="*/ 84 h 115"/>
                  <a:gd name="T50" fmla="*/ 0 w 69"/>
                  <a:gd name="T51" fmla="*/ 69 h 115"/>
                  <a:gd name="T52" fmla="*/ 0 w 69"/>
                  <a:gd name="T53" fmla="*/ 53 h 115"/>
                  <a:gd name="T54" fmla="*/ 4 w 69"/>
                  <a:gd name="T55" fmla="*/ 42 h 115"/>
                  <a:gd name="T56" fmla="*/ 12 w 69"/>
                  <a:gd name="T57" fmla="*/ 26 h 115"/>
                  <a:gd name="T58" fmla="*/ 23 w 69"/>
                  <a:gd name="T59" fmla="*/ 19 h 115"/>
                  <a:gd name="T60" fmla="*/ 35 w 69"/>
                  <a:gd name="T61" fmla="*/ 7 h 115"/>
                  <a:gd name="T62" fmla="*/ 42 w 69"/>
                  <a:gd name="T63" fmla="*/ 3 h 115"/>
                  <a:gd name="T64" fmla="*/ 54 w 69"/>
                  <a:gd name="T65" fmla="*/ 0 h 115"/>
                  <a:gd name="T66" fmla="*/ 62 w 69"/>
                  <a:gd name="T67" fmla="*/ 0 h 115"/>
                  <a:gd name="T68" fmla="*/ 69 w 69"/>
                  <a:gd name="T69" fmla="*/ 0 h 115"/>
                  <a:gd name="T70" fmla="*/ 16 w 69"/>
                  <a:gd name="T71" fmla="*/ 57 h 115"/>
                  <a:gd name="T72" fmla="*/ 16 w 69"/>
                  <a:gd name="T73" fmla="*/ 69 h 115"/>
                  <a:gd name="T74" fmla="*/ 16 w 69"/>
                  <a:gd name="T75" fmla="*/ 76 h 115"/>
                  <a:gd name="T76" fmla="*/ 16 w 69"/>
                  <a:gd name="T77" fmla="*/ 84 h 115"/>
                  <a:gd name="T78" fmla="*/ 19 w 69"/>
                  <a:gd name="T79" fmla="*/ 92 h 115"/>
                  <a:gd name="T80" fmla="*/ 19 w 69"/>
                  <a:gd name="T81" fmla="*/ 99 h 115"/>
                  <a:gd name="T82" fmla="*/ 27 w 69"/>
                  <a:gd name="T83" fmla="*/ 107 h 115"/>
                  <a:gd name="T84" fmla="*/ 31 w 69"/>
                  <a:gd name="T85" fmla="*/ 107 h 115"/>
                  <a:gd name="T86" fmla="*/ 35 w 69"/>
                  <a:gd name="T87" fmla="*/ 111 h 115"/>
                  <a:gd name="T88" fmla="*/ 42 w 69"/>
                  <a:gd name="T89" fmla="*/ 107 h 115"/>
                  <a:gd name="T90" fmla="*/ 46 w 69"/>
                  <a:gd name="T91" fmla="*/ 103 h 115"/>
                  <a:gd name="T92" fmla="*/ 54 w 69"/>
                  <a:gd name="T93" fmla="*/ 95 h 115"/>
                  <a:gd name="T94" fmla="*/ 54 w 69"/>
                  <a:gd name="T95" fmla="*/ 84 h 115"/>
                  <a:gd name="T96" fmla="*/ 54 w 69"/>
                  <a:gd name="T97" fmla="*/ 72 h 115"/>
                  <a:gd name="T98" fmla="*/ 46 w 69"/>
                  <a:gd name="T99" fmla="*/ 61 h 115"/>
                  <a:gd name="T100" fmla="*/ 42 w 69"/>
                  <a:gd name="T101" fmla="*/ 53 h 115"/>
                  <a:gd name="T102" fmla="*/ 35 w 69"/>
                  <a:gd name="T103" fmla="*/ 49 h 115"/>
                  <a:gd name="T104" fmla="*/ 31 w 69"/>
                  <a:gd name="T105" fmla="*/ 49 h 115"/>
                  <a:gd name="T106" fmla="*/ 27 w 69"/>
                  <a:gd name="T107" fmla="*/ 53 h 115"/>
                  <a:gd name="T108" fmla="*/ 23 w 69"/>
                  <a:gd name="T109" fmla="*/ 53 h 115"/>
                  <a:gd name="T110" fmla="*/ 16 w 69"/>
                  <a:gd name="T111" fmla="*/ 57 h 11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69"/>
                  <a:gd name="T169" fmla="*/ 0 h 115"/>
                  <a:gd name="T170" fmla="*/ 69 w 69"/>
                  <a:gd name="T171" fmla="*/ 115 h 11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69" h="115">
                    <a:moveTo>
                      <a:pt x="69" y="0"/>
                    </a:moveTo>
                    <a:lnTo>
                      <a:pt x="69" y="3"/>
                    </a:lnTo>
                    <a:lnTo>
                      <a:pt x="58" y="3"/>
                    </a:lnTo>
                    <a:lnTo>
                      <a:pt x="50" y="7"/>
                    </a:lnTo>
                    <a:lnTo>
                      <a:pt x="42" y="11"/>
                    </a:lnTo>
                    <a:lnTo>
                      <a:pt x="35" y="19"/>
                    </a:lnTo>
                    <a:lnTo>
                      <a:pt x="31" y="23"/>
                    </a:lnTo>
                    <a:lnTo>
                      <a:pt x="27" y="30"/>
                    </a:lnTo>
                    <a:lnTo>
                      <a:pt x="19" y="42"/>
                    </a:lnTo>
                    <a:lnTo>
                      <a:pt x="19" y="49"/>
                    </a:lnTo>
                    <a:lnTo>
                      <a:pt x="31" y="46"/>
                    </a:lnTo>
                    <a:lnTo>
                      <a:pt x="42" y="42"/>
                    </a:lnTo>
                    <a:lnTo>
                      <a:pt x="50" y="46"/>
                    </a:lnTo>
                    <a:lnTo>
                      <a:pt x="62" y="53"/>
                    </a:lnTo>
                    <a:lnTo>
                      <a:pt x="65" y="61"/>
                    </a:lnTo>
                    <a:lnTo>
                      <a:pt x="69" y="76"/>
                    </a:lnTo>
                    <a:lnTo>
                      <a:pt x="65" y="88"/>
                    </a:lnTo>
                    <a:lnTo>
                      <a:pt x="62" y="99"/>
                    </a:lnTo>
                    <a:lnTo>
                      <a:pt x="54" y="107"/>
                    </a:lnTo>
                    <a:lnTo>
                      <a:pt x="46" y="115"/>
                    </a:lnTo>
                    <a:lnTo>
                      <a:pt x="35" y="115"/>
                    </a:lnTo>
                    <a:lnTo>
                      <a:pt x="23" y="115"/>
                    </a:lnTo>
                    <a:lnTo>
                      <a:pt x="16" y="107"/>
                    </a:lnTo>
                    <a:lnTo>
                      <a:pt x="8" y="95"/>
                    </a:lnTo>
                    <a:lnTo>
                      <a:pt x="0" y="84"/>
                    </a:lnTo>
                    <a:lnTo>
                      <a:pt x="0" y="69"/>
                    </a:lnTo>
                    <a:lnTo>
                      <a:pt x="0" y="53"/>
                    </a:lnTo>
                    <a:lnTo>
                      <a:pt x="4" y="42"/>
                    </a:lnTo>
                    <a:lnTo>
                      <a:pt x="12" y="26"/>
                    </a:lnTo>
                    <a:lnTo>
                      <a:pt x="23" y="19"/>
                    </a:lnTo>
                    <a:lnTo>
                      <a:pt x="35" y="7"/>
                    </a:lnTo>
                    <a:lnTo>
                      <a:pt x="42" y="3"/>
                    </a:lnTo>
                    <a:lnTo>
                      <a:pt x="54" y="0"/>
                    </a:lnTo>
                    <a:lnTo>
                      <a:pt x="62" y="0"/>
                    </a:lnTo>
                    <a:lnTo>
                      <a:pt x="69" y="0"/>
                    </a:lnTo>
                    <a:close/>
                    <a:moveTo>
                      <a:pt x="16" y="57"/>
                    </a:moveTo>
                    <a:lnTo>
                      <a:pt x="16" y="69"/>
                    </a:lnTo>
                    <a:lnTo>
                      <a:pt x="16" y="76"/>
                    </a:lnTo>
                    <a:lnTo>
                      <a:pt x="16" y="84"/>
                    </a:lnTo>
                    <a:lnTo>
                      <a:pt x="19" y="92"/>
                    </a:lnTo>
                    <a:lnTo>
                      <a:pt x="19" y="99"/>
                    </a:lnTo>
                    <a:lnTo>
                      <a:pt x="27" y="107"/>
                    </a:lnTo>
                    <a:lnTo>
                      <a:pt x="31" y="107"/>
                    </a:lnTo>
                    <a:lnTo>
                      <a:pt x="35" y="111"/>
                    </a:lnTo>
                    <a:lnTo>
                      <a:pt x="42" y="107"/>
                    </a:lnTo>
                    <a:lnTo>
                      <a:pt x="46" y="103"/>
                    </a:lnTo>
                    <a:lnTo>
                      <a:pt x="54" y="95"/>
                    </a:lnTo>
                    <a:lnTo>
                      <a:pt x="54" y="84"/>
                    </a:lnTo>
                    <a:lnTo>
                      <a:pt x="54" y="72"/>
                    </a:lnTo>
                    <a:lnTo>
                      <a:pt x="46" y="61"/>
                    </a:lnTo>
                    <a:lnTo>
                      <a:pt x="42" y="53"/>
                    </a:lnTo>
                    <a:lnTo>
                      <a:pt x="35" y="49"/>
                    </a:lnTo>
                    <a:lnTo>
                      <a:pt x="31" y="49"/>
                    </a:lnTo>
                    <a:lnTo>
                      <a:pt x="27" y="53"/>
                    </a:lnTo>
                    <a:lnTo>
                      <a:pt x="23" y="53"/>
                    </a:lnTo>
                    <a:lnTo>
                      <a:pt x="16" y="57"/>
                    </a:lnTo>
                    <a:close/>
                  </a:path>
                </a:pathLst>
              </a:custGeom>
              <a:solidFill>
                <a:srgbClr val="000000"/>
              </a:solidFill>
              <a:ln w="0">
                <a:solidFill>
                  <a:srgbClr val="000000"/>
                </a:solidFill>
                <a:round/>
                <a:headEnd/>
                <a:tailEnd/>
              </a:ln>
            </p:spPr>
            <p:txBody>
              <a:bodyPr/>
              <a:lstStyle/>
              <a:p>
                <a:endParaRPr lang="en-CA"/>
              </a:p>
            </p:txBody>
          </p:sp>
          <p:sp>
            <p:nvSpPr>
              <p:cNvPr id="16580" name="Rectangle 112"/>
              <p:cNvSpPr>
                <a:spLocks noChangeArrowheads="1"/>
              </p:cNvSpPr>
              <p:nvPr/>
            </p:nvSpPr>
            <p:spPr bwMode="auto">
              <a:xfrm>
                <a:off x="4670" y="1706"/>
                <a:ext cx="7" cy="207"/>
              </a:xfrm>
              <a:prstGeom prst="rect">
                <a:avLst/>
              </a:prstGeom>
              <a:solidFill>
                <a:srgbClr val="000000"/>
              </a:solidFill>
              <a:ln w="0">
                <a:solidFill>
                  <a:srgbClr val="000000"/>
                </a:solidFill>
                <a:miter lim="800000"/>
                <a:headEnd/>
                <a:tailEnd/>
              </a:ln>
            </p:spPr>
            <p:txBody>
              <a:bodyPr/>
              <a:lstStyle/>
              <a:p>
                <a:endParaRPr lang="en-US"/>
              </a:p>
            </p:txBody>
          </p:sp>
          <p:sp>
            <p:nvSpPr>
              <p:cNvPr id="16581" name="Freeform 113"/>
              <p:cNvSpPr>
                <a:spLocks/>
              </p:cNvSpPr>
              <p:nvPr/>
            </p:nvSpPr>
            <p:spPr bwMode="auto">
              <a:xfrm>
                <a:off x="4885" y="1836"/>
                <a:ext cx="19" cy="20"/>
              </a:xfrm>
              <a:custGeom>
                <a:avLst/>
                <a:gdLst>
                  <a:gd name="T0" fmla="*/ 7 w 19"/>
                  <a:gd name="T1" fmla="*/ 0 h 20"/>
                  <a:gd name="T2" fmla="*/ 11 w 19"/>
                  <a:gd name="T3" fmla="*/ 0 h 20"/>
                  <a:gd name="T4" fmla="*/ 15 w 19"/>
                  <a:gd name="T5" fmla="*/ 4 h 20"/>
                  <a:gd name="T6" fmla="*/ 15 w 19"/>
                  <a:gd name="T7" fmla="*/ 8 h 20"/>
                  <a:gd name="T8" fmla="*/ 19 w 19"/>
                  <a:gd name="T9" fmla="*/ 12 h 20"/>
                  <a:gd name="T10" fmla="*/ 15 w 19"/>
                  <a:gd name="T11" fmla="*/ 16 h 20"/>
                  <a:gd name="T12" fmla="*/ 15 w 19"/>
                  <a:gd name="T13" fmla="*/ 16 h 20"/>
                  <a:gd name="T14" fmla="*/ 11 w 19"/>
                  <a:gd name="T15" fmla="*/ 20 h 20"/>
                  <a:gd name="T16" fmla="*/ 7 w 19"/>
                  <a:gd name="T17" fmla="*/ 20 h 20"/>
                  <a:gd name="T18" fmla="*/ 3 w 19"/>
                  <a:gd name="T19" fmla="*/ 20 h 20"/>
                  <a:gd name="T20" fmla="*/ 0 w 19"/>
                  <a:gd name="T21" fmla="*/ 16 h 20"/>
                  <a:gd name="T22" fmla="*/ 0 w 19"/>
                  <a:gd name="T23" fmla="*/ 16 h 20"/>
                  <a:gd name="T24" fmla="*/ 0 w 19"/>
                  <a:gd name="T25" fmla="*/ 12 h 20"/>
                  <a:gd name="T26" fmla="*/ 0 w 19"/>
                  <a:gd name="T27" fmla="*/ 8 h 20"/>
                  <a:gd name="T28" fmla="*/ 0 w 19"/>
                  <a:gd name="T29" fmla="*/ 4 h 20"/>
                  <a:gd name="T30" fmla="*/ 3 w 19"/>
                  <a:gd name="T31" fmla="*/ 0 h 20"/>
                  <a:gd name="T32" fmla="*/ 7 w 19"/>
                  <a:gd name="T33" fmla="*/ 0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20"/>
                  <a:gd name="T53" fmla="*/ 19 w 19"/>
                  <a:gd name="T54" fmla="*/ 20 h 2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20">
                    <a:moveTo>
                      <a:pt x="7" y="0"/>
                    </a:moveTo>
                    <a:lnTo>
                      <a:pt x="11" y="0"/>
                    </a:lnTo>
                    <a:lnTo>
                      <a:pt x="15" y="4"/>
                    </a:lnTo>
                    <a:lnTo>
                      <a:pt x="15" y="8"/>
                    </a:lnTo>
                    <a:lnTo>
                      <a:pt x="19" y="12"/>
                    </a:lnTo>
                    <a:lnTo>
                      <a:pt x="15" y="16"/>
                    </a:lnTo>
                    <a:lnTo>
                      <a:pt x="11" y="20"/>
                    </a:lnTo>
                    <a:lnTo>
                      <a:pt x="7" y="20"/>
                    </a:lnTo>
                    <a:lnTo>
                      <a:pt x="3" y="20"/>
                    </a:lnTo>
                    <a:lnTo>
                      <a:pt x="0" y="16"/>
                    </a:lnTo>
                    <a:lnTo>
                      <a:pt x="0" y="12"/>
                    </a:lnTo>
                    <a:lnTo>
                      <a:pt x="0" y="8"/>
                    </a:lnTo>
                    <a:lnTo>
                      <a:pt x="0" y="4"/>
                    </a:lnTo>
                    <a:lnTo>
                      <a:pt x="3" y="0"/>
                    </a:lnTo>
                    <a:lnTo>
                      <a:pt x="7" y="0"/>
                    </a:lnTo>
                    <a:close/>
                  </a:path>
                </a:pathLst>
              </a:custGeom>
              <a:solidFill>
                <a:srgbClr val="000000"/>
              </a:solidFill>
              <a:ln w="0">
                <a:solidFill>
                  <a:srgbClr val="000000"/>
                </a:solidFill>
                <a:round/>
                <a:headEnd/>
                <a:tailEnd/>
              </a:ln>
            </p:spPr>
            <p:txBody>
              <a:bodyPr/>
              <a:lstStyle/>
              <a:p>
                <a:endParaRPr lang="en-CA"/>
              </a:p>
            </p:txBody>
          </p:sp>
          <p:sp>
            <p:nvSpPr>
              <p:cNvPr id="16582" name="Freeform 114"/>
              <p:cNvSpPr>
                <a:spLocks noEditPoints="1"/>
              </p:cNvSpPr>
              <p:nvPr/>
            </p:nvSpPr>
            <p:spPr bwMode="auto">
              <a:xfrm>
                <a:off x="4919" y="1741"/>
                <a:ext cx="69" cy="115"/>
              </a:xfrm>
              <a:custGeom>
                <a:avLst/>
                <a:gdLst>
                  <a:gd name="T0" fmla="*/ 0 w 69"/>
                  <a:gd name="T1" fmla="*/ 57 h 115"/>
                  <a:gd name="T2" fmla="*/ 0 w 69"/>
                  <a:gd name="T3" fmla="*/ 42 h 115"/>
                  <a:gd name="T4" fmla="*/ 8 w 69"/>
                  <a:gd name="T5" fmla="*/ 26 h 115"/>
                  <a:gd name="T6" fmla="*/ 12 w 69"/>
                  <a:gd name="T7" fmla="*/ 15 h 115"/>
                  <a:gd name="T8" fmla="*/ 19 w 69"/>
                  <a:gd name="T9" fmla="*/ 3 h 115"/>
                  <a:gd name="T10" fmla="*/ 27 w 69"/>
                  <a:gd name="T11" fmla="*/ 0 h 115"/>
                  <a:gd name="T12" fmla="*/ 35 w 69"/>
                  <a:gd name="T13" fmla="*/ 0 h 115"/>
                  <a:gd name="T14" fmla="*/ 42 w 69"/>
                  <a:gd name="T15" fmla="*/ 0 h 115"/>
                  <a:gd name="T16" fmla="*/ 50 w 69"/>
                  <a:gd name="T17" fmla="*/ 3 h 115"/>
                  <a:gd name="T18" fmla="*/ 58 w 69"/>
                  <a:gd name="T19" fmla="*/ 11 h 115"/>
                  <a:gd name="T20" fmla="*/ 65 w 69"/>
                  <a:gd name="T21" fmla="*/ 26 h 115"/>
                  <a:gd name="T22" fmla="*/ 69 w 69"/>
                  <a:gd name="T23" fmla="*/ 38 h 115"/>
                  <a:gd name="T24" fmla="*/ 69 w 69"/>
                  <a:gd name="T25" fmla="*/ 57 h 115"/>
                  <a:gd name="T26" fmla="*/ 69 w 69"/>
                  <a:gd name="T27" fmla="*/ 72 h 115"/>
                  <a:gd name="T28" fmla="*/ 65 w 69"/>
                  <a:gd name="T29" fmla="*/ 88 h 115"/>
                  <a:gd name="T30" fmla="*/ 58 w 69"/>
                  <a:gd name="T31" fmla="*/ 99 h 115"/>
                  <a:gd name="T32" fmla="*/ 50 w 69"/>
                  <a:gd name="T33" fmla="*/ 111 h 115"/>
                  <a:gd name="T34" fmla="*/ 42 w 69"/>
                  <a:gd name="T35" fmla="*/ 115 h 115"/>
                  <a:gd name="T36" fmla="*/ 35 w 69"/>
                  <a:gd name="T37" fmla="*/ 115 h 115"/>
                  <a:gd name="T38" fmla="*/ 27 w 69"/>
                  <a:gd name="T39" fmla="*/ 115 h 115"/>
                  <a:gd name="T40" fmla="*/ 16 w 69"/>
                  <a:gd name="T41" fmla="*/ 107 h 115"/>
                  <a:gd name="T42" fmla="*/ 8 w 69"/>
                  <a:gd name="T43" fmla="*/ 95 h 115"/>
                  <a:gd name="T44" fmla="*/ 4 w 69"/>
                  <a:gd name="T45" fmla="*/ 80 h 115"/>
                  <a:gd name="T46" fmla="*/ 0 w 69"/>
                  <a:gd name="T47" fmla="*/ 57 h 115"/>
                  <a:gd name="T48" fmla="*/ 16 w 69"/>
                  <a:gd name="T49" fmla="*/ 61 h 115"/>
                  <a:gd name="T50" fmla="*/ 19 w 69"/>
                  <a:gd name="T51" fmla="*/ 80 h 115"/>
                  <a:gd name="T52" fmla="*/ 23 w 69"/>
                  <a:gd name="T53" fmla="*/ 99 h 115"/>
                  <a:gd name="T54" fmla="*/ 27 w 69"/>
                  <a:gd name="T55" fmla="*/ 103 h 115"/>
                  <a:gd name="T56" fmla="*/ 31 w 69"/>
                  <a:gd name="T57" fmla="*/ 107 h 115"/>
                  <a:gd name="T58" fmla="*/ 35 w 69"/>
                  <a:gd name="T59" fmla="*/ 111 h 115"/>
                  <a:gd name="T60" fmla="*/ 39 w 69"/>
                  <a:gd name="T61" fmla="*/ 107 h 115"/>
                  <a:gd name="T62" fmla="*/ 42 w 69"/>
                  <a:gd name="T63" fmla="*/ 107 h 115"/>
                  <a:gd name="T64" fmla="*/ 50 w 69"/>
                  <a:gd name="T65" fmla="*/ 99 h 115"/>
                  <a:gd name="T66" fmla="*/ 50 w 69"/>
                  <a:gd name="T67" fmla="*/ 92 h 115"/>
                  <a:gd name="T68" fmla="*/ 54 w 69"/>
                  <a:gd name="T69" fmla="*/ 76 h 115"/>
                  <a:gd name="T70" fmla="*/ 54 w 69"/>
                  <a:gd name="T71" fmla="*/ 53 h 115"/>
                  <a:gd name="T72" fmla="*/ 54 w 69"/>
                  <a:gd name="T73" fmla="*/ 34 h 115"/>
                  <a:gd name="T74" fmla="*/ 50 w 69"/>
                  <a:gd name="T75" fmla="*/ 23 h 115"/>
                  <a:gd name="T76" fmla="*/ 46 w 69"/>
                  <a:gd name="T77" fmla="*/ 11 h 115"/>
                  <a:gd name="T78" fmla="*/ 42 w 69"/>
                  <a:gd name="T79" fmla="*/ 7 h 115"/>
                  <a:gd name="T80" fmla="*/ 39 w 69"/>
                  <a:gd name="T81" fmla="*/ 7 h 115"/>
                  <a:gd name="T82" fmla="*/ 35 w 69"/>
                  <a:gd name="T83" fmla="*/ 3 h 115"/>
                  <a:gd name="T84" fmla="*/ 31 w 69"/>
                  <a:gd name="T85" fmla="*/ 7 h 115"/>
                  <a:gd name="T86" fmla="*/ 27 w 69"/>
                  <a:gd name="T87" fmla="*/ 11 h 115"/>
                  <a:gd name="T88" fmla="*/ 23 w 69"/>
                  <a:gd name="T89" fmla="*/ 19 h 115"/>
                  <a:gd name="T90" fmla="*/ 19 w 69"/>
                  <a:gd name="T91" fmla="*/ 30 h 115"/>
                  <a:gd name="T92" fmla="*/ 16 w 69"/>
                  <a:gd name="T93" fmla="*/ 46 h 115"/>
                  <a:gd name="T94" fmla="*/ 16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8" y="26"/>
                    </a:lnTo>
                    <a:lnTo>
                      <a:pt x="12" y="15"/>
                    </a:lnTo>
                    <a:lnTo>
                      <a:pt x="19" y="3"/>
                    </a:lnTo>
                    <a:lnTo>
                      <a:pt x="27" y="0"/>
                    </a:lnTo>
                    <a:lnTo>
                      <a:pt x="35" y="0"/>
                    </a:lnTo>
                    <a:lnTo>
                      <a:pt x="42" y="0"/>
                    </a:lnTo>
                    <a:lnTo>
                      <a:pt x="50" y="3"/>
                    </a:lnTo>
                    <a:lnTo>
                      <a:pt x="58" y="11"/>
                    </a:lnTo>
                    <a:lnTo>
                      <a:pt x="65" y="26"/>
                    </a:lnTo>
                    <a:lnTo>
                      <a:pt x="69" y="38"/>
                    </a:lnTo>
                    <a:lnTo>
                      <a:pt x="69" y="57"/>
                    </a:lnTo>
                    <a:lnTo>
                      <a:pt x="69" y="72"/>
                    </a:lnTo>
                    <a:lnTo>
                      <a:pt x="65" y="88"/>
                    </a:lnTo>
                    <a:lnTo>
                      <a:pt x="58" y="99"/>
                    </a:lnTo>
                    <a:lnTo>
                      <a:pt x="50" y="111"/>
                    </a:lnTo>
                    <a:lnTo>
                      <a:pt x="42" y="115"/>
                    </a:lnTo>
                    <a:lnTo>
                      <a:pt x="35" y="115"/>
                    </a:lnTo>
                    <a:lnTo>
                      <a:pt x="27" y="115"/>
                    </a:lnTo>
                    <a:lnTo>
                      <a:pt x="16" y="107"/>
                    </a:lnTo>
                    <a:lnTo>
                      <a:pt x="8" y="95"/>
                    </a:lnTo>
                    <a:lnTo>
                      <a:pt x="4" y="80"/>
                    </a:lnTo>
                    <a:lnTo>
                      <a:pt x="0" y="57"/>
                    </a:lnTo>
                    <a:close/>
                    <a:moveTo>
                      <a:pt x="16" y="61"/>
                    </a:moveTo>
                    <a:lnTo>
                      <a:pt x="19" y="80"/>
                    </a:lnTo>
                    <a:lnTo>
                      <a:pt x="23" y="99"/>
                    </a:lnTo>
                    <a:lnTo>
                      <a:pt x="27" y="103"/>
                    </a:lnTo>
                    <a:lnTo>
                      <a:pt x="31" y="107"/>
                    </a:lnTo>
                    <a:lnTo>
                      <a:pt x="35" y="111"/>
                    </a:lnTo>
                    <a:lnTo>
                      <a:pt x="39" y="107"/>
                    </a:lnTo>
                    <a:lnTo>
                      <a:pt x="42" y="107"/>
                    </a:lnTo>
                    <a:lnTo>
                      <a:pt x="50" y="99"/>
                    </a:lnTo>
                    <a:lnTo>
                      <a:pt x="50" y="92"/>
                    </a:lnTo>
                    <a:lnTo>
                      <a:pt x="54" y="76"/>
                    </a:lnTo>
                    <a:lnTo>
                      <a:pt x="54" y="53"/>
                    </a:lnTo>
                    <a:lnTo>
                      <a:pt x="54" y="34"/>
                    </a:lnTo>
                    <a:lnTo>
                      <a:pt x="50" y="23"/>
                    </a:lnTo>
                    <a:lnTo>
                      <a:pt x="46" y="11"/>
                    </a:lnTo>
                    <a:lnTo>
                      <a:pt x="42" y="7"/>
                    </a:lnTo>
                    <a:lnTo>
                      <a:pt x="39" y="7"/>
                    </a:lnTo>
                    <a:lnTo>
                      <a:pt x="35" y="3"/>
                    </a:lnTo>
                    <a:lnTo>
                      <a:pt x="31" y="7"/>
                    </a:lnTo>
                    <a:lnTo>
                      <a:pt x="27" y="11"/>
                    </a:lnTo>
                    <a:lnTo>
                      <a:pt x="23" y="19"/>
                    </a:lnTo>
                    <a:lnTo>
                      <a:pt x="19" y="30"/>
                    </a:lnTo>
                    <a:lnTo>
                      <a:pt x="16" y="46"/>
                    </a:lnTo>
                    <a:lnTo>
                      <a:pt x="16" y="61"/>
                    </a:lnTo>
                    <a:close/>
                  </a:path>
                </a:pathLst>
              </a:custGeom>
              <a:solidFill>
                <a:srgbClr val="000000"/>
              </a:solidFill>
              <a:ln w="0">
                <a:solidFill>
                  <a:srgbClr val="000000"/>
                </a:solidFill>
                <a:round/>
                <a:headEnd/>
                <a:tailEnd/>
              </a:ln>
            </p:spPr>
            <p:txBody>
              <a:bodyPr/>
              <a:lstStyle/>
              <a:p>
                <a:endParaRPr lang="en-CA"/>
              </a:p>
            </p:txBody>
          </p:sp>
          <p:sp>
            <p:nvSpPr>
              <p:cNvPr id="16583" name="Freeform 115"/>
              <p:cNvSpPr>
                <a:spLocks noEditPoints="1"/>
              </p:cNvSpPr>
              <p:nvPr/>
            </p:nvSpPr>
            <p:spPr bwMode="auto">
              <a:xfrm>
                <a:off x="5004" y="1741"/>
                <a:ext cx="69" cy="115"/>
              </a:xfrm>
              <a:custGeom>
                <a:avLst/>
                <a:gdLst>
                  <a:gd name="T0" fmla="*/ 0 w 69"/>
                  <a:gd name="T1" fmla="*/ 57 h 115"/>
                  <a:gd name="T2" fmla="*/ 0 w 69"/>
                  <a:gd name="T3" fmla="*/ 42 h 115"/>
                  <a:gd name="T4" fmla="*/ 3 w 69"/>
                  <a:gd name="T5" fmla="*/ 26 h 115"/>
                  <a:gd name="T6" fmla="*/ 11 w 69"/>
                  <a:gd name="T7" fmla="*/ 15 h 115"/>
                  <a:gd name="T8" fmla="*/ 19 w 69"/>
                  <a:gd name="T9" fmla="*/ 3 h 115"/>
                  <a:gd name="T10" fmla="*/ 26 w 69"/>
                  <a:gd name="T11" fmla="*/ 0 h 115"/>
                  <a:gd name="T12" fmla="*/ 34 w 69"/>
                  <a:gd name="T13" fmla="*/ 0 h 115"/>
                  <a:gd name="T14" fmla="*/ 42 w 69"/>
                  <a:gd name="T15" fmla="*/ 0 h 115"/>
                  <a:gd name="T16" fmla="*/ 49 w 69"/>
                  <a:gd name="T17" fmla="*/ 3 h 115"/>
                  <a:gd name="T18" fmla="*/ 57 w 69"/>
                  <a:gd name="T19" fmla="*/ 11 h 115"/>
                  <a:gd name="T20" fmla="*/ 65 w 69"/>
                  <a:gd name="T21" fmla="*/ 26 h 115"/>
                  <a:gd name="T22" fmla="*/ 69 w 69"/>
                  <a:gd name="T23" fmla="*/ 38 h 115"/>
                  <a:gd name="T24" fmla="*/ 69 w 69"/>
                  <a:gd name="T25" fmla="*/ 57 h 115"/>
                  <a:gd name="T26" fmla="*/ 69 w 69"/>
                  <a:gd name="T27" fmla="*/ 72 h 115"/>
                  <a:gd name="T28" fmla="*/ 65 w 69"/>
                  <a:gd name="T29" fmla="*/ 88 h 115"/>
                  <a:gd name="T30" fmla="*/ 57 w 69"/>
                  <a:gd name="T31" fmla="*/ 99 h 115"/>
                  <a:gd name="T32" fmla="*/ 49 w 69"/>
                  <a:gd name="T33" fmla="*/ 111 h 115"/>
                  <a:gd name="T34" fmla="*/ 42 w 69"/>
                  <a:gd name="T35" fmla="*/ 115 h 115"/>
                  <a:gd name="T36" fmla="*/ 34 w 69"/>
                  <a:gd name="T37" fmla="*/ 115 h 115"/>
                  <a:gd name="T38" fmla="*/ 23 w 69"/>
                  <a:gd name="T39" fmla="*/ 115 h 115"/>
                  <a:gd name="T40" fmla="*/ 15 w 69"/>
                  <a:gd name="T41" fmla="*/ 107 h 115"/>
                  <a:gd name="T42" fmla="*/ 7 w 69"/>
                  <a:gd name="T43" fmla="*/ 95 h 115"/>
                  <a:gd name="T44" fmla="*/ 3 w 69"/>
                  <a:gd name="T45" fmla="*/ 80 h 115"/>
                  <a:gd name="T46" fmla="*/ 0 w 69"/>
                  <a:gd name="T47" fmla="*/ 57 h 115"/>
                  <a:gd name="T48" fmla="*/ 15 w 69"/>
                  <a:gd name="T49" fmla="*/ 61 h 115"/>
                  <a:gd name="T50" fmla="*/ 15 w 69"/>
                  <a:gd name="T51" fmla="*/ 80 h 115"/>
                  <a:gd name="T52" fmla="*/ 23 w 69"/>
                  <a:gd name="T53" fmla="*/ 99 h 115"/>
                  <a:gd name="T54" fmla="*/ 23 w 69"/>
                  <a:gd name="T55" fmla="*/ 103 h 115"/>
                  <a:gd name="T56" fmla="*/ 30 w 69"/>
                  <a:gd name="T57" fmla="*/ 107 h 115"/>
                  <a:gd name="T58" fmla="*/ 34 w 69"/>
                  <a:gd name="T59" fmla="*/ 111 h 115"/>
                  <a:gd name="T60" fmla="*/ 38 w 69"/>
                  <a:gd name="T61" fmla="*/ 107 h 115"/>
                  <a:gd name="T62" fmla="*/ 42 w 69"/>
                  <a:gd name="T63" fmla="*/ 107 h 115"/>
                  <a:gd name="T64" fmla="*/ 46 w 69"/>
                  <a:gd name="T65" fmla="*/ 99 h 115"/>
                  <a:gd name="T66" fmla="*/ 49 w 69"/>
                  <a:gd name="T67" fmla="*/ 92 h 115"/>
                  <a:gd name="T68" fmla="*/ 53 w 69"/>
                  <a:gd name="T69" fmla="*/ 76 h 115"/>
                  <a:gd name="T70" fmla="*/ 53 w 69"/>
                  <a:gd name="T71" fmla="*/ 53 h 115"/>
                  <a:gd name="T72" fmla="*/ 53 w 69"/>
                  <a:gd name="T73" fmla="*/ 34 h 115"/>
                  <a:gd name="T74" fmla="*/ 49 w 69"/>
                  <a:gd name="T75" fmla="*/ 23 h 115"/>
                  <a:gd name="T76" fmla="*/ 46 w 69"/>
                  <a:gd name="T77" fmla="*/ 11 h 115"/>
                  <a:gd name="T78" fmla="*/ 42 w 69"/>
                  <a:gd name="T79" fmla="*/ 7 h 115"/>
                  <a:gd name="T80" fmla="*/ 38 w 69"/>
                  <a:gd name="T81" fmla="*/ 7 h 115"/>
                  <a:gd name="T82" fmla="*/ 34 w 69"/>
                  <a:gd name="T83" fmla="*/ 3 h 115"/>
                  <a:gd name="T84" fmla="*/ 30 w 69"/>
                  <a:gd name="T85" fmla="*/ 7 h 115"/>
                  <a:gd name="T86" fmla="*/ 26 w 69"/>
                  <a:gd name="T87" fmla="*/ 11 h 115"/>
                  <a:gd name="T88" fmla="*/ 19 w 69"/>
                  <a:gd name="T89" fmla="*/ 19 h 115"/>
                  <a:gd name="T90" fmla="*/ 19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3" y="26"/>
                    </a:lnTo>
                    <a:lnTo>
                      <a:pt x="11" y="15"/>
                    </a:lnTo>
                    <a:lnTo>
                      <a:pt x="19" y="3"/>
                    </a:lnTo>
                    <a:lnTo>
                      <a:pt x="26" y="0"/>
                    </a:lnTo>
                    <a:lnTo>
                      <a:pt x="34" y="0"/>
                    </a:lnTo>
                    <a:lnTo>
                      <a:pt x="42" y="0"/>
                    </a:lnTo>
                    <a:lnTo>
                      <a:pt x="49" y="3"/>
                    </a:lnTo>
                    <a:lnTo>
                      <a:pt x="57" y="11"/>
                    </a:lnTo>
                    <a:lnTo>
                      <a:pt x="65" y="26"/>
                    </a:lnTo>
                    <a:lnTo>
                      <a:pt x="69" y="38"/>
                    </a:lnTo>
                    <a:lnTo>
                      <a:pt x="69" y="57"/>
                    </a:lnTo>
                    <a:lnTo>
                      <a:pt x="69" y="72"/>
                    </a:lnTo>
                    <a:lnTo>
                      <a:pt x="65" y="88"/>
                    </a:lnTo>
                    <a:lnTo>
                      <a:pt x="57" y="99"/>
                    </a:lnTo>
                    <a:lnTo>
                      <a:pt x="49" y="111"/>
                    </a:lnTo>
                    <a:lnTo>
                      <a:pt x="42" y="115"/>
                    </a:lnTo>
                    <a:lnTo>
                      <a:pt x="34" y="115"/>
                    </a:lnTo>
                    <a:lnTo>
                      <a:pt x="23" y="115"/>
                    </a:lnTo>
                    <a:lnTo>
                      <a:pt x="15" y="107"/>
                    </a:lnTo>
                    <a:lnTo>
                      <a:pt x="7" y="95"/>
                    </a:lnTo>
                    <a:lnTo>
                      <a:pt x="3" y="80"/>
                    </a:lnTo>
                    <a:lnTo>
                      <a:pt x="0" y="57"/>
                    </a:lnTo>
                    <a:close/>
                    <a:moveTo>
                      <a:pt x="15" y="61"/>
                    </a:moveTo>
                    <a:lnTo>
                      <a:pt x="15" y="80"/>
                    </a:lnTo>
                    <a:lnTo>
                      <a:pt x="23" y="99"/>
                    </a:lnTo>
                    <a:lnTo>
                      <a:pt x="23" y="103"/>
                    </a:lnTo>
                    <a:lnTo>
                      <a:pt x="30" y="107"/>
                    </a:lnTo>
                    <a:lnTo>
                      <a:pt x="34" y="111"/>
                    </a:lnTo>
                    <a:lnTo>
                      <a:pt x="38" y="107"/>
                    </a:lnTo>
                    <a:lnTo>
                      <a:pt x="42" y="107"/>
                    </a:lnTo>
                    <a:lnTo>
                      <a:pt x="46" y="99"/>
                    </a:lnTo>
                    <a:lnTo>
                      <a:pt x="49" y="92"/>
                    </a:lnTo>
                    <a:lnTo>
                      <a:pt x="53" y="76"/>
                    </a:lnTo>
                    <a:lnTo>
                      <a:pt x="53" y="53"/>
                    </a:lnTo>
                    <a:lnTo>
                      <a:pt x="53" y="34"/>
                    </a:lnTo>
                    <a:lnTo>
                      <a:pt x="49" y="23"/>
                    </a:lnTo>
                    <a:lnTo>
                      <a:pt x="46" y="11"/>
                    </a:lnTo>
                    <a:lnTo>
                      <a:pt x="42" y="7"/>
                    </a:lnTo>
                    <a:lnTo>
                      <a:pt x="38" y="7"/>
                    </a:lnTo>
                    <a:lnTo>
                      <a:pt x="34" y="3"/>
                    </a:lnTo>
                    <a:lnTo>
                      <a:pt x="30" y="7"/>
                    </a:lnTo>
                    <a:lnTo>
                      <a:pt x="26" y="11"/>
                    </a:lnTo>
                    <a:lnTo>
                      <a:pt x="19" y="19"/>
                    </a:lnTo>
                    <a:lnTo>
                      <a:pt x="19"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6584" name="Freeform 116"/>
              <p:cNvSpPr>
                <a:spLocks noEditPoints="1"/>
              </p:cNvSpPr>
              <p:nvPr/>
            </p:nvSpPr>
            <p:spPr bwMode="auto">
              <a:xfrm>
                <a:off x="5084" y="1741"/>
                <a:ext cx="73" cy="115"/>
              </a:xfrm>
              <a:custGeom>
                <a:avLst/>
                <a:gdLst>
                  <a:gd name="T0" fmla="*/ 73 w 73"/>
                  <a:gd name="T1" fmla="*/ 72 h 115"/>
                  <a:gd name="T2" fmla="*/ 73 w 73"/>
                  <a:gd name="T3" fmla="*/ 84 h 115"/>
                  <a:gd name="T4" fmla="*/ 58 w 73"/>
                  <a:gd name="T5" fmla="*/ 84 h 115"/>
                  <a:gd name="T6" fmla="*/ 58 w 73"/>
                  <a:gd name="T7" fmla="*/ 115 h 115"/>
                  <a:gd name="T8" fmla="*/ 42 w 73"/>
                  <a:gd name="T9" fmla="*/ 115 h 115"/>
                  <a:gd name="T10" fmla="*/ 42 w 73"/>
                  <a:gd name="T11" fmla="*/ 84 h 115"/>
                  <a:gd name="T12" fmla="*/ 0 w 73"/>
                  <a:gd name="T13" fmla="*/ 84 h 115"/>
                  <a:gd name="T14" fmla="*/ 0 w 73"/>
                  <a:gd name="T15" fmla="*/ 72 h 115"/>
                  <a:gd name="T16" fmla="*/ 50 w 73"/>
                  <a:gd name="T17" fmla="*/ 0 h 115"/>
                  <a:gd name="T18" fmla="*/ 58 w 73"/>
                  <a:gd name="T19" fmla="*/ 0 h 115"/>
                  <a:gd name="T20" fmla="*/ 58 w 73"/>
                  <a:gd name="T21" fmla="*/ 72 h 115"/>
                  <a:gd name="T22" fmla="*/ 73 w 73"/>
                  <a:gd name="T23" fmla="*/ 72 h 115"/>
                  <a:gd name="T24" fmla="*/ 42 w 73"/>
                  <a:gd name="T25" fmla="*/ 72 h 115"/>
                  <a:gd name="T26" fmla="*/ 42 w 73"/>
                  <a:gd name="T27" fmla="*/ 15 h 115"/>
                  <a:gd name="T28" fmla="*/ 8 w 73"/>
                  <a:gd name="T29" fmla="*/ 72 h 115"/>
                  <a:gd name="T30" fmla="*/ 42 w 73"/>
                  <a:gd name="T31" fmla="*/ 72 h 11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3"/>
                  <a:gd name="T49" fmla="*/ 0 h 115"/>
                  <a:gd name="T50" fmla="*/ 73 w 73"/>
                  <a:gd name="T51" fmla="*/ 115 h 115"/>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3" h="115">
                    <a:moveTo>
                      <a:pt x="73" y="72"/>
                    </a:moveTo>
                    <a:lnTo>
                      <a:pt x="73" y="84"/>
                    </a:lnTo>
                    <a:lnTo>
                      <a:pt x="58" y="84"/>
                    </a:lnTo>
                    <a:lnTo>
                      <a:pt x="58" y="115"/>
                    </a:lnTo>
                    <a:lnTo>
                      <a:pt x="42" y="115"/>
                    </a:lnTo>
                    <a:lnTo>
                      <a:pt x="42" y="84"/>
                    </a:lnTo>
                    <a:lnTo>
                      <a:pt x="0" y="84"/>
                    </a:lnTo>
                    <a:lnTo>
                      <a:pt x="0" y="72"/>
                    </a:lnTo>
                    <a:lnTo>
                      <a:pt x="50" y="0"/>
                    </a:lnTo>
                    <a:lnTo>
                      <a:pt x="58" y="0"/>
                    </a:lnTo>
                    <a:lnTo>
                      <a:pt x="58" y="72"/>
                    </a:lnTo>
                    <a:lnTo>
                      <a:pt x="73" y="72"/>
                    </a:lnTo>
                    <a:close/>
                    <a:moveTo>
                      <a:pt x="42" y="72"/>
                    </a:moveTo>
                    <a:lnTo>
                      <a:pt x="42" y="15"/>
                    </a:lnTo>
                    <a:lnTo>
                      <a:pt x="8" y="72"/>
                    </a:lnTo>
                    <a:lnTo>
                      <a:pt x="42" y="72"/>
                    </a:lnTo>
                    <a:close/>
                  </a:path>
                </a:pathLst>
              </a:custGeom>
              <a:solidFill>
                <a:srgbClr val="000000"/>
              </a:solidFill>
              <a:ln w="0">
                <a:solidFill>
                  <a:srgbClr val="000000"/>
                </a:solidFill>
                <a:round/>
                <a:headEnd/>
                <a:tailEnd/>
              </a:ln>
            </p:spPr>
            <p:txBody>
              <a:bodyPr/>
              <a:lstStyle/>
              <a:p>
                <a:endParaRPr lang="en-CA"/>
              </a:p>
            </p:txBody>
          </p:sp>
          <p:sp>
            <p:nvSpPr>
              <p:cNvPr id="16585" name="Freeform 117"/>
              <p:cNvSpPr>
                <a:spLocks noEditPoints="1"/>
              </p:cNvSpPr>
              <p:nvPr/>
            </p:nvSpPr>
            <p:spPr bwMode="auto">
              <a:xfrm>
                <a:off x="5172" y="1741"/>
                <a:ext cx="69" cy="115"/>
              </a:xfrm>
              <a:custGeom>
                <a:avLst/>
                <a:gdLst>
                  <a:gd name="T0" fmla="*/ 0 w 69"/>
                  <a:gd name="T1" fmla="*/ 115 h 115"/>
                  <a:gd name="T2" fmla="*/ 0 w 69"/>
                  <a:gd name="T3" fmla="*/ 115 h 115"/>
                  <a:gd name="T4" fmla="*/ 12 w 69"/>
                  <a:gd name="T5" fmla="*/ 111 h 115"/>
                  <a:gd name="T6" fmla="*/ 20 w 69"/>
                  <a:gd name="T7" fmla="*/ 107 h 115"/>
                  <a:gd name="T8" fmla="*/ 31 w 69"/>
                  <a:gd name="T9" fmla="*/ 99 h 115"/>
                  <a:gd name="T10" fmla="*/ 39 w 69"/>
                  <a:gd name="T11" fmla="*/ 92 h 115"/>
                  <a:gd name="T12" fmla="*/ 46 w 69"/>
                  <a:gd name="T13" fmla="*/ 76 h 115"/>
                  <a:gd name="T14" fmla="*/ 50 w 69"/>
                  <a:gd name="T15" fmla="*/ 65 h 115"/>
                  <a:gd name="T16" fmla="*/ 39 w 69"/>
                  <a:gd name="T17" fmla="*/ 69 h 115"/>
                  <a:gd name="T18" fmla="*/ 27 w 69"/>
                  <a:gd name="T19" fmla="*/ 72 h 115"/>
                  <a:gd name="T20" fmla="*/ 16 w 69"/>
                  <a:gd name="T21" fmla="*/ 69 h 115"/>
                  <a:gd name="T22" fmla="*/ 8 w 69"/>
                  <a:gd name="T23" fmla="*/ 61 h 115"/>
                  <a:gd name="T24" fmla="*/ 0 w 69"/>
                  <a:gd name="T25" fmla="*/ 53 h 115"/>
                  <a:gd name="T26" fmla="*/ 0 w 69"/>
                  <a:gd name="T27" fmla="*/ 38 h 115"/>
                  <a:gd name="T28" fmla="*/ 0 w 69"/>
                  <a:gd name="T29" fmla="*/ 26 h 115"/>
                  <a:gd name="T30" fmla="*/ 8 w 69"/>
                  <a:gd name="T31" fmla="*/ 15 h 115"/>
                  <a:gd name="T32" fmla="*/ 16 w 69"/>
                  <a:gd name="T33" fmla="*/ 7 h 115"/>
                  <a:gd name="T34" fmla="*/ 23 w 69"/>
                  <a:gd name="T35" fmla="*/ 0 h 115"/>
                  <a:gd name="T36" fmla="*/ 35 w 69"/>
                  <a:gd name="T37" fmla="*/ 0 h 115"/>
                  <a:gd name="T38" fmla="*/ 46 w 69"/>
                  <a:gd name="T39" fmla="*/ 3 h 115"/>
                  <a:gd name="T40" fmla="*/ 58 w 69"/>
                  <a:gd name="T41" fmla="*/ 11 h 115"/>
                  <a:gd name="T42" fmla="*/ 66 w 69"/>
                  <a:gd name="T43" fmla="*/ 23 h 115"/>
                  <a:gd name="T44" fmla="*/ 69 w 69"/>
                  <a:gd name="T45" fmla="*/ 34 h 115"/>
                  <a:gd name="T46" fmla="*/ 69 w 69"/>
                  <a:gd name="T47" fmla="*/ 46 h 115"/>
                  <a:gd name="T48" fmla="*/ 66 w 69"/>
                  <a:gd name="T49" fmla="*/ 65 h 115"/>
                  <a:gd name="T50" fmla="*/ 62 w 69"/>
                  <a:gd name="T51" fmla="*/ 80 h 115"/>
                  <a:gd name="T52" fmla="*/ 50 w 69"/>
                  <a:gd name="T53" fmla="*/ 95 h 115"/>
                  <a:gd name="T54" fmla="*/ 35 w 69"/>
                  <a:gd name="T55" fmla="*/ 107 h 115"/>
                  <a:gd name="T56" fmla="*/ 20 w 69"/>
                  <a:gd name="T57" fmla="*/ 115 h 115"/>
                  <a:gd name="T58" fmla="*/ 4 w 69"/>
                  <a:gd name="T59" fmla="*/ 115 h 115"/>
                  <a:gd name="T60" fmla="*/ 0 w 69"/>
                  <a:gd name="T61" fmla="*/ 115 h 115"/>
                  <a:gd name="T62" fmla="*/ 50 w 69"/>
                  <a:gd name="T63" fmla="*/ 57 h 115"/>
                  <a:gd name="T64" fmla="*/ 54 w 69"/>
                  <a:gd name="T65" fmla="*/ 49 h 115"/>
                  <a:gd name="T66" fmla="*/ 54 w 69"/>
                  <a:gd name="T67" fmla="*/ 42 h 115"/>
                  <a:gd name="T68" fmla="*/ 54 w 69"/>
                  <a:gd name="T69" fmla="*/ 34 h 115"/>
                  <a:gd name="T70" fmla="*/ 50 w 69"/>
                  <a:gd name="T71" fmla="*/ 23 h 115"/>
                  <a:gd name="T72" fmla="*/ 46 w 69"/>
                  <a:gd name="T73" fmla="*/ 15 h 115"/>
                  <a:gd name="T74" fmla="*/ 43 w 69"/>
                  <a:gd name="T75" fmla="*/ 11 h 115"/>
                  <a:gd name="T76" fmla="*/ 39 w 69"/>
                  <a:gd name="T77" fmla="*/ 7 h 115"/>
                  <a:gd name="T78" fmla="*/ 31 w 69"/>
                  <a:gd name="T79" fmla="*/ 3 h 115"/>
                  <a:gd name="T80" fmla="*/ 27 w 69"/>
                  <a:gd name="T81" fmla="*/ 7 h 115"/>
                  <a:gd name="T82" fmla="*/ 20 w 69"/>
                  <a:gd name="T83" fmla="*/ 11 h 115"/>
                  <a:gd name="T84" fmla="*/ 16 w 69"/>
                  <a:gd name="T85" fmla="*/ 19 h 115"/>
                  <a:gd name="T86" fmla="*/ 16 w 69"/>
                  <a:gd name="T87" fmla="*/ 30 h 115"/>
                  <a:gd name="T88" fmla="*/ 16 w 69"/>
                  <a:gd name="T89" fmla="*/ 46 h 115"/>
                  <a:gd name="T90" fmla="*/ 23 w 69"/>
                  <a:gd name="T91" fmla="*/ 57 h 115"/>
                  <a:gd name="T92" fmla="*/ 27 w 69"/>
                  <a:gd name="T93" fmla="*/ 61 h 115"/>
                  <a:gd name="T94" fmla="*/ 35 w 69"/>
                  <a:gd name="T95" fmla="*/ 65 h 115"/>
                  <a:gd name="T96" fmla="*/ 39 w 69"/>
                  <a:gd name="T97" fmla="*/ 65 h 115"/>
                  <a:gd name="T98" fmla="*/ 43 w 69"/>
                  <a:gd name="T99" fmla="*/ 61 h 115"/>
                  <a:gd name="T100" fmla="*/ 46 w 69"/>
                  <a:gd name="T101" fmla="*/ 61 h 115"/>
                  <a:gd name="T102" fmla="*/ 50 w 69"/>
                  <a:gd name="T103" fmla="*/ 57 h 11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69"/>
                  <a:gd name="T157" fmla="*/ 0 h 115"/>
                  <a:gd name="T158" fmla="*/ 69 w 69"/>
                  <a:gd name="T159" fmla="*/ 115 h 115"/>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69" h="115">
                    <a:moveTo>
                      <a:pt x="0" y="115"/>
                    </a:moveTo>
                    <a:lnTo>
                      <a:pt x="0" y="115"/>
                    </a:lnTo>
                    <a:lnTo>
                      <a:pt x="12" y="111"/>
                    </a:lnTo>
                    <a:lnTo>
                      <a:pt x="20" y="107"/>
                    </a:lnTo>
                    <a:lnTo>
                      <a:pt x="31" y="99"/>
                    </a:lnTo>
                    <a:lnTo>
                      <a:pt x="39" y="92"/>
                    </a:lnTo>
                    <a:lnTo>
                      <a:pt x="46" y="76"/>
                    </a:lnTo>
                    <a:lnTo>
                      <a:pt x="50" y="65"/>
                    </a:lnTo>
                    <a:lnTo>
                      <a:pt x="39" y="69"/>
                    </a:lnTo>
                    <a:lnTo>
                      <a:pt x="27" y="72"/>
                    </a:lnTo>
                    <a:lnTo>
                      <a:pt x="16" y="69"/>
                    </a:lnTo>
                    <a:lnTo>
                      <a:pt x="8" y="61"/>
                    </a:lnTo>
                    <a:lnTo>
                      <a:pt x="0" y="53"/>
                    </a:lnTo>
                    <a:lnTo>
                      <a:pt x="0" y="38"/>
                    </a:lnTo>
                    <a:lnTo>
                      <a:pt x="0" y="26"/>
                    </a:lnTo>
                    <a:lnTo>
                      <a:pt x="8" y="15"/>
                    </a:lnTo>
                    <a:lnTo>
                      <a:pt x="16" y="7"/>
                    </a:lnTo>
                    <a:lnTo>
                      <a:pt x="23" y="0"/>
                    </a:lnTo>
                    <a:lnTo>
                      <a:pt x="35" y="0"/>
                    </a:lnTo>
                    <a:lnTo>
                      <a:pt x="46" y="3"/>
                    </a:lnTo>
                    <a:lnTo>
                      <a:pt x="58" y="11"/>
                    </a:lnTo>
                    <a:lnTo>
                      <a:pt x="66" y="23"/>
                    </a:lnTo>
                    <a:lnTo>
                      <a:pt x="69" y="34"/>
                    </a:lnTo>
                    <a:lnTo>
                      <a:pt x="69" y="46"/>
                    </a:lnTo>
                    <a:lnTo>
                      <a:pt x="66" y="65"/>
                    </a:lnTo>
                    <a:lnTo>
                      <a:pt x="62" y="80"/>
                    </a:lnTo>
                    <a:lnTo>
                      <a:pt x="50" y="95"/>
                    </a:lnTo>
                    <a:lnTo>
                      <a:pt x="35" y="107"/>
                    </a:lnTo>
                    <a:lnTo>
                      <a:pt x="20" y="115"/>
                    </a:lnTo>
                    <a:lnTo>
                      <a:pt x="4" y="115"/>
                    </a:lnTo>
                    <a:lnTo>
                      <a:pt x="0" y="115"/>
                    </a:lnTo>
                    <a:close/>
                    <a:moveTo>
                      <a:pt x="50" y="57"/>
                    </a:moveTo>
                    <a:lnTo>
                      <a:pt x="54" y="49"/>
                    </a:lnTo>
                    <a:lnTo>
                      <a:pt x="54" y="42"/>
                    </a:lnTo>
                    <a:lnTo>
                      <a:pt x="54" y="34"/>
                    </a:lnTo>
                    <a:lnTo>
                      <a:pt x="50" y="23"/>
                    </a:lnTo>
                    <a:lnTo>
                      <a:pt x="46" y="15"/>
                    </a:lnTo>
                    <a:lnTo>
                      <a:pt x="43" y="11"/>
                    </a:lnTo>
                    <a:lnTo>
                      <a:pt x="39" y="7"/>
                    </a:lnTo>
                    <a:lnTo>
                      <a:pt x="31" y="3"/>
                    </a:lnTo>
                    <a:lnTo>
                      <a:pt x="27" y="7"/>
                    </a:lnTo>
                    <a:lnTo>
                      <a:pt x="20" y="11"/>
                    </a:lnTo>
                    <a:lnTo>
                      <a:pt x="16" y="19"/>
                    </a:lnTo>
                    <a:lnTo>
                      <a:pt x="16" y="30"/>
                    </a:lnTo>
                    <a:lnTo>
                      <a:pt x="16" y="46"/>
                    </a:lnTo>
                    <a:lnTo>
                      <a:pt x="23" y="57"/>
                    </a:lnTo>
                    <a:lnTo>
                      <a:pt x="27" y="61"/>
                    </a:lnTo>
                    <a:lnTo>
                      <a:pt x="35" y="65"/>
                    </a:lnTo>
                    <a:lnTo>
                      <a:pt x="39" y="65"/>
                    </a:lnTo>
                    <a:lnTo>
                      <a:pt x="43" y="61"/>
                    </a:lnTo>
                    <a:lnTo>
                      <a:pt x="46" y="61"/>
                    </a:lnTo>
                    <a:lnTo>
                      <a:pt x="50" y="57"/>
                    </a:lnTo>
                    <a:close/>
                  </a:path>
                </a:pathLst>
              </a:custGeom>
              <a:solidFill>
                <a:srgbClr val="000000"/>
              </a:solidFill>
              <a:ln w="0">
                <a:solidFill>
                  <a:srgbClr val="000000"/>
                </a:solidFill>
                <a:round/>
                <a:headEnd/>
                <a:tailEnd/>
              </a:ln>
            </p:spPr>
            <p:txBody>
              <a:bodyPr/>
              <a:lstStyle/>
              <a:p>
                <a:endParaRPr lang="en-CA"/>
              </a:p>
            </p:txBody>
          </p:sp>
          <p:sp>
            <p:nvSpPr>
              <p:cNvPr id="16586" name="Rectangle 118"/>
              <p:cNvSpPr>
                <a:spLocks noChangeArrowheads="1"/>
              </p:cNvSpPr>
              <p:nvPr/>
            </p:nvSpPr>
            <p:spPr bwMode="auto">
              <a:xfrm>
                <a:off x="5268" y="1706"/>
                <a:ext cx="8" cy="207"/>
              </a:xfrm>
              <a:prstGeom prst="rect">
                <a:avLst/>
              </a:prstGeom>
              <a:solidFill>
                <a:srgbClr val="000000"/>
              </a:solidFill>
              <a:ln w="0">
                <a:solidFill>
                  <a:srgbClr val="000000"/>
                </a:solidFill>
                <a:miter lim="800000"/>
                <a:headEnd/>
                <a:tailEnd/>
              </a:ln>
            </p:spPr>
            <p:txBody>
              <a:bodyPr/>
              <a:lstStyle/>
              <a:p>
                <a:endParaRPr lang="en-US"/>
              </a:p>
            </p:txBody>
          </p:sp>
          <p:sp>
            <p:nvSpPr>
              <p:cNvPr id="16587" name="Rectangle 119"/>
              <p:cNvSpPr>
                <a:spLocks noChangeArrowheads="1"/>
              </p:cNvSpPr>
              <p:nvPr/>
            </p:nvSpPr>
            <p:spPr bwMode="auto">
              <a:xfrm>
                <a:off x="188" y="192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6588" name="Freeform 120"/>
              <p:cNvSpPr>
                <a:spLocks/>
              </p:cNvSpPr>
              <p:nvPr/>
            </p:nvSpPr>
            <p:spPr bwMode="auto">
              <a:xfrm>
                <a:off x="250" y="1963"/>
                <a:ext cx="46" cy="100"/>
              </a:xfrm>
              <a:custGeom>
                <a:avLst/>
                <a:gdLst>
                  <a:gd name="T0" fmla="*/ 23 w 46"/>
                  <a:gd name="T1" fmla="*/ 0 h 100"/>
                  <a:gd name="T2" fmla="*/ 23 w 46"/>
                  <a:gd name="T3" fmla="*/ 23 h 100"/>
                  <a:gd name="T4" fmla="*/ 42 w 46"/>
                  <a:gd name="T5" fmla="*/ 23 h 100"/>
                  <a:gd name="T6" fmla="*/ 42 w 46"/>
                  <a:gd name="T7" fmla="*/ 31 h 100"/>
                  <a:gd name="T8" fmla="*/ 23 w 46"/>
                  <a:gd name="T9" fmla="*/ 31 h 100"/>
                  <a:gd name="T10" fmla="*/ 23 w 46"/>
                  <a:gd name="T11" fmla="*/ 77 h 100"/>
                  <a:gd name="T12" fmla="*/ 27 w 46"/>
                  <a:gd name="T13" fmla="*/ 84 h 100"/>
                  <a:gd name="T14" fmla="*/ 27 w 46"/>
                  <a:gd name="T15" fmla="*/ 88 h 100"/>
                  <a:gd name="T16" fmla="*/ 30 w 46"/>
                  <a:gd name="T17" fmla="*/ 88 h 100"/>
                  <a:gd name="T18" fmla="*/ 30 w 46"/>
                  <a:gd name="T19" fmla="*/ 92 h 100"/>
                  <a:gd name="T20" fmla="*/ 34 w 46"/>
                  <a:gd name="T21" fmla="*/ 92 h 100"/>
                  <a:gd name="T22" fmla="*/ 38 w 46"/>
                  <a:gd name="T23" fmla="*/ 88 h 100"/>
                  <a:gd name="T24" fmla="*/ 38 w 46"/>
                  <a:gd name="T25" fmla="*/ 88 h 100"/>
                  <a:gd name="T26" fmla="*/ 42 w 46"/>
                  <a:gd name="T27" fmla="*/ 84 h 100"/>
                  <a:gd name="T28" fmla="*/ 46 w 46"/>
                  <a:gd name="T29" fmla="*/ 84 h 100"/>
                  <a:gd name="T30" fmla="*/ 42 w 46"/>
                  <a:gd name="T31" fmla="*/ 92 h 100"/>
                  <a:gd name="T32" fmla="*/ 38 w 46"/>
                  <a:gd name="T33" fmla="*/ 96 h 100"/>
                  <a:gd name="T34" fmla="*/ 30 w 46"/>
                  <a:gd name="T35" fmla="*/ 100 h 100"/>
                  <a:gd name="T36" fmla="*/ 27 w 46"/>
                  <a:gd name="T37" fmla="*/ 100 h 100"/>
                  <a:gd name="T38" fmla="*/ 23 w 46"/>
                  <a:gd name="T39" fmla="*/ 100 h 100"/>
                  <a:gd name="T40" fmla="*/ 19 w 46"/>
                  <a:gd name="T41" fmla="*/ 100 h 100"/>
                  <a:gd name="T42" fmla="*/ 15 w 46"/>
                  <a:gd name="T43" fmla="*/ 96 h 100"/>
                  <a:gd name="T44" fmla="*/ 11 w 46"/>
                  <a:gd name="T45" fmla="*/ 92 h 100"/>
                  <a:gd name="T46" fmla="*/ 11 w 46"/>
                  <a:gd name="T47" fmla="*/ 88 h 100"/>
                  <a:gd name="T48" fmla="*/ 11 w 46"/>
                  <a:gd name="T49" fmla="*/ 81 h 100"/>
                  <a:gd name="T50" fmla="*/ 11 w 46"/>
                  <a:gd name="T51" fmla="*/ 31 h 100"/>
                  <a:gd name="T52" fmla="*/ 0 w 46"/>
                  <a:gd name="T53" fmla="*/ 31 h 100"/>
                  <a:gd name="T54" fmla="*/ 0 w 46"/>
                  <a:gd name="T55" fmla="*/ 27 h 100"/>
                  <a:gd name="T56" fmla="*/ 4 w 46"/>
                  <a:gd name="T57" fmla="*/ 23 h 100"/>
                  <a:gd name="T58" fmla="*/ 7 w 46"/>
                  <a:gd name="T59" fmla="*/ 19 h 100"/>
                  <a:gd name="T60" fmla="*/ 11 w 46"/>
                  <a:gd name="T61" fmla="*/ 15 h 100"/>
                  <a:gd name="T62" fmla="*/ 15 w 46"/>
                  <a:gd name="T63" fmla="*/ 12 h 100"/>
                  <a:gd name="T64" fmla="*/ 19 w 46"/>
                  <a:gd name="T65" fmla="*/ 8 h 100"/>
                  <a:gd name="T66" fmla="*/ 23 w 46"/>
                  <a:gd name="T67" fmla="*/ 0 h 100"/>
                  <a:gd name="T68" fmla="*/ 23 w 46"/>
                  <a:gd name="T69" fmla="*/ 0 h 10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6"/>
                  <a:gd name="T106" fmla="*/ 0 h 100"/>
                  <a:gd name="T107" fmla="*/ 46 w 46"/>
                  <a:gd name="T108" fmla="*/ 100 h 10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6" h="100">
                    <a:moveTo>
                      <a:pt x="23" y="0"/>
                    </a:moveTo>
                    <a:lnTo>
                      <a:pt x="23" y="23"/>
                    </a:lnTo>
                    <a:lnTo>
                      <a:pt x="42" y="23"/>
                    </a:lnTo>
                    <a:lnTo>
                      <a:pt x="42" y="31"/>
                    </a:lnTo>
                    <a:lnTo>
                      <a:pt x="23" y="31"/>
                    </a:lnTo>
                    <a:lnTo>
                      <a:pt x="23" y="77"/>
                    </a:lnTo>
                    <a:lnTo>
                      <a:pt x="27" y="84"/>
                    </a:lnTo>
                    <a:lnTo>
                      <a:pt x="27" y="88"/>
                    </a:lnTo>
                    <a:lnTo>
                      <a:pt x="30" y="88"/>
                    </a:lnTo>
                    <a:lnTo>
                      <a:pt x="30" y="92"/>
                    </a:lnTo>
                    <a:lnTo>
                      <a:pt x="34" y="92"/>
                    </a:lnTo>
                    <a:lnTo>
                      <a:pt x="38" y="88"/>
                    </a:lnTo>
                    <a:lnTo>
                      <a:pt x="42" y="84"/>
                    </a:lnTo>
                    <a:lnTo>
                      <a:pt x="46" y="84"/>
                    </a:lnTo>
                    <a:lnTo>
                      <a:pt x="42" y="92"/>
                    </a:lnTo>
                    <a:lnTo>
                      <a:pt x="38" y="96"/>
                    </a:lnTo>
                    <a:lnTo>
                      <a:pt x="30" y="100"/>
                    </a:lnTo>
                    <a:lnTo>
                      <a:pt x="27" y="100"/>
                    </a:lnTo>
                    <a:lnTo>
                      <a:pt x="23" y="100"/>
                    </a:lnTo>
                    <a:lnTo>
                      <a:pt x="19" y="100"/>
                    </a:lnTo>
                    <a:lnTo>
                      <a:pt x="15" y="96"/>
                    </a:lnTo>
                    <a:lnTo>
                      <a:pt x="11" y="92"/>
                    </a:lnTo>
                    <a:lnTo>
                      <a:pt x="11" y="88"/>
                    </a:lnTo>
                    <a:lnTo>
                      <a:pt x="11" y="81"/>
                    </a:lnTo>
                    <a:lnTo>
                      <a:pt x="11" y="31"/>
                    </a:lnTo>
                    <a:lnTo>
                      <a:pt x="0" y="31"/>
                    </a:lnTo>
                    <a:lnTo>
                      <a:pt x="0" y="27"/>
                    </a:lnTo>
                    <a:lnTo>
                      <a:pt x="4" y="23"/>
                    </a:lnTo>
                    <a:lnTo>
                      <a:pt x="7" y="19"/>
                    </a:lnTo>
                    <a:lnTo>
                      <a:pt x="11" y="15"/>
                    </a:lnTo>
                    <a:lnTo>
                      <a:pt x="15" y="12"/>
                    </a:lnTo>
                    <a:lnTo>
                      <a:pt x="19" y="8"/>
                    </a:lnTo>
                    <a:lnTo>
                      <a:pt x="23" y="0"/>
                    </a:lnTo>
                    <a:close/>
                  </a:path>
                </a:pathLst>
              </a:custGeom>
              <a:solidFill>
                <a:srgbClr val="000000"/>
              </a:solidFill>
              <a:ln w="0">
                <a:solidFill>
                  <a:srgbClr val="000000"/>
                </a:solidFill>
                <a:round/>
                <a:headEnd/>
                <a:tailEnd/>
              </a:ln>
            </p:spPr>
            <p:txBody>
              <a:bodyPr/>
              <a:lstStyle/>
              <a:p>
                <a:endParaRPr lang="en-CA"/>
              </a:p>
            </p:txBody>
          </p:sp>
          <p:sp>
            <p:nvSpPr>
              <p:cNvPr id="16589" name="Freeform 121"/>
              <p:cNvSpPr>
                <a:spLocks noEditPoints="1"/>
              </p:cNvSpPr>
              <p:nvPr/>
            </p:nvSpPr>
            <p:spPr bwMode="auto">
              <a:xfrm>
                <a:off x="300" y="1986"/>
                <a:ext cx="73" cy="77"/>
              </a:xfrm>
              <a:custGeom>
                <a:avLst/>
                <a:gdLst>
                  <a:gd name="T0" fmla="*/ 38 w 73"/>
                  <a:gd name="T1" fmla="*/ 0 h 77"/>
                  <a:gd name="T2" fmla="*/ 46 w 73"/>
                  <a:gd name="T3" fmla="*/ 0 h 77"/>
                  <a:gd name="T4" fmla="*/ 57 w 73"/>
                  <a:gd name="T5" fmla="*/ 4 h 77"/>
                  <a:gd name="T6" fmla="*/ 65 w 73"/>
                  <a:gd name="T7" fmla="*/ 12 h 77"/>
                  <a:gd name="T8" fmla="*/ 69 w 73"/>
                  <a:gd name="T9" fmla="*/ 23 h 77"/>
                  <a:gd name="T10" fmla="*/ 73 w 73"/>
                  <a:gd name="T11" fmla="*/ 38 h 77"/>
                  <a:gd name="T12" fmla="*/ 73 w 73"/>
                  <a:gd name="T13" fmla="*/ 46 h 77"/>
                  <a:gd name="T14" fmla="*/ 69 w 73"/>
                  <a:gd name="T15" fmla="*/ 58 h 77"/>
                  <a:gd name="T16" fmla="*/ 61 w 73"/>
                  <a:gd name="T17" fmla="*/ 65 h 77"/>
                  <a:gd name="T18" fmla="*/ 53 w 73"/>
                  <a:gd name="T19" fmla="*/ 73 h 77"/>
                  <a:gd name="T20" fmla="*/ 46 w 73"/>
                  <a:gd name="T21" fmla="*/ 77 h 77"/>
                  <a:gd name="T22" fmla="*/ 34 w 73"/>
                  <a:gd name="T23" fmla="*/ 77 h 77"/>
                  <a:gd name="T24" fmla="*/ 26 w 73"/>
                  <a:gd name="T25" fmla="*/ 77 h 77"/>
                  <a:gd name="T26" fmla="*/ 15 w 73"/>
                  <a:gd name="T27" fmla="*/ 73 h 77"/>
                  <a:gd name="T28" fmla="*/ 7 w 73"/>
                  <a:gd name="T29" fmla="*/ 65 h 77"/>
                  <a:gd name="T30" fmla="*/ 3 w 73"/>
                  <a:gd name="T31" fmla="*/ 54 h 77"/>
                  <a:gd name="T32" fmla="*/ 0 w 73"/>
                  <a:gd name="T33" fmla="*/ 38 h 77"/>
                  <a:gd name="T34" fmla="*/ 3 w 73"/>
                  <a:gd name="T35" fmla="*/ 31 h 77"/>
                  <a:gd name="T36" fmla="*/ 7 w 73"/>
                  <a:gd name="T37" fmla="*/ 19 h 77"/>
                  <a:gd name="T38" fmla="*/ 11 w 73"/>
                  <a:gd name="T39" fmla="*/ 12 h 77"/>
                  <a:gd name="T40" fmla="*/ 19 w 73"/>
                  <a:gd name="T41" fmla="*/ 4 h 77"/>
                  <a:gd name="T42" fmla="*/ 26 w 73"/>
                  <a:gd name="T43" fmla="*/ 0 h 77"/>
                  <a:gd name="T44" fmla="*/ 38 w 73"/>
                  <a:gd name="T45" fmla="*/ 0 h 77"/>
                  <a:gd name="T46" fmla="*/ 34 w 73"/>
                  <a:gd name="T47" fmla="*/ 4 h 77"/>
                  <a:gd name="T48" fmla="*/ 30 w 73"/>
                  <a:gd name="T49" fmla="*/ 4 h 77"/>
                  <a:gd name="T50" fmla="*/ 26 w 73"/>
                  <a:gd name="T51" fmla="*/ 8 h 77"/>
                  <a:gd name="T52" fmla="*/ 19 w 73"/>
                  <a:gd name="T53" fmla="*/ 12 h 77"/>
                  <a:gd name="T54" fmla="*/ 19 w 73"/>
                  <a:gd name="T55" fmla="*/ 15 h 77"/>
                  <a:gd name="T56" fmla="*/ 15 w 73"/>
                  <a:gd name="T57" fmla="*/ 23 h 77"/>
                  <a:gd name="T58" fmla="*/ 15 w 73"/>
                  <a:gd name="T59" fmla="*/ 35 h 77"/>
                  <a:gd name="T60" fmla="*/ 15 w 73"/>
                  <a:gd name="T61" fmla="*/ 46 h 77"/>
                  <a:gd name="T62" fmla="*/ 23 w 73"/>
                  <a:gd name="T63" fmla="*/ 61 h 77"/>
                  <a:gd name="T64" fmla="*/ 26 w 73"/>
                  <a:gd name="T65" fmla="*/ 69 h 77"/>
                  <a:gd name="T66" fmla="*/ 30 w 73"/>
                  <a:gd name="T67" fmla="*/ 73 h 77"/>
                  <a:gd name="T68" fmla="*/ 38 w 73"/>
                  <a:gd name="T69" fmla="*/ 73 h 77"/>
                  <a:gd name="T70" fmla="*/ 46 w 73"/>
                  <a:gd name="T71" fmla="*/ 73 h 77"/>
                  <a:gd name="T72" fmla="*/ 53 w 73"/>
                  <a:gd name="T73" fmla="*/ 65 h 77"/>
                  <a:gd name="T74" fmla="*/ 57 w 73"/>
                  <a:gd name="T75" fmla="*/ 58 h 77"/>
                  <a:gd name="T76" fmla="*/ 57 w 73"/>
                  <a:gd name="T77" fmla="*/ 42 h 77"/>
                  <a:gd name="T78" fmla="*/ 57 w 73"/>
                  <a:gd name="T79" fmla="*/ 31 h 77"/>
                  <a:gd name="T80" fmla="*/ 53 w 73"/>
                  <a:gd name="T81" fmla="*/ 19 h 77"/>
                  <a:gd name="T82" fmla="*/ 49 w 73"/>
                  <a:gd name="T83" fmla="*/ 12 h 77"/>
                  <a:gd name="T84" fmla="*/ 42 w 73"/>
                  <a:gd name="T85" fmla="*/ 8 h 77"/>
                  <a:gd name="T86" fmla="*/ 34 w 73"/>
                  <a:gd name="T87" fmla="*/ 4 h 77"/>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3"/>
                  <a:gd name="T133" fmla="*/ 0 h 77"/>
                  <a:gd name="T134" fmla="*/ 73 w 73"/>
                  <a:gd name="T135" fmla="*/ 77 h 77"/>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3" h="77">
                    <a:moveTo>
                      <a:pt x="38" y="0"/>
                    </a:moveTo>
                    <a:lnTo>
                      <a:pt x="46" y="0"/>
                    </a:lnTo>
                    <a:lnTo>
                      <a:pt x="57" y="4"/>
                    </a:lnTo>
                    <a:lnTo>
                      <a:pt x="65" y="12"/>
                    </a:lnTo>
                    <a:lnTo>
                      <a:pt x="69" y="23"/>
                    </a:lnTo>
                    <a:lnTo>
                      <a:pt x="73" y="38"/>
                    </a:lnTo>
                    <a:lnTo>
                      <a:pt x="73" y="46"/>
                    </a:lnTo>
                    <a:lnTo>
                      <a:pt x="69" y="58"/>
                    </a:lnTo>
                    <a:lnTo>
                      <a:pt x="61" y="65"/>
                    </a:lnTo>
                    <a:lnTo>
                      <a:pt x="53" y="73"/>
                    </a:lnTo>
                    <a:lnTo>
                      <a:pt x="46" y="77"/>
                    </a:lnTo>
                    <a:lnTo>
                      <a:pt x="34" y="77"/>
                    </a:lnTo>
                    <a:lnTo>
                      <a:pt x="26" y="77"/>
                    </a:lnTo>
                    <a:lnTo>
                      <a:pt x="15" y="73"/>
                    </a:lnTo>
                    <a:lnTo>
                      <a:pt x="7" y="65"/>
                    </a:lnTo>
                    <a:lnTo>
                      <a:pt x="3" y="54"/>
                    </a:lnTo>
                    <a:lnTo>
                      <a:pt x="0" y="38"/>
                    </a:lnTo>
                    <a:lnTo>
                      <a:pt x="3" y="31"/>
                    </a:lnTo>
                    <a:lnTo>
                      <a:pt x="7" y="19"/>
                    </a:lnTo>
                    <a:lnTo>
                      <a:pt x="11" y="12"/>
                    </a:lnTo>
                    <a:lnTo>
                      <a:pt x="19" y="4"/>
                    </a:lnTo>
                    <a:lnTo>
                      <a:pt x="26" y="0"/>
                    </a:lnTo>
                    <a:lnTo>
                      <a:pt x="38" y="0"/>
                    </a:lnTo>
                    <a:close/>
                    <a:moveTo>
                      <a:pt x="34" y="4"/>
                    </a:moveTo>
                    <a:lnTo>
                      <a:pt x="30" y="4"/>
                    </a:lnTo>
                    <a:lnTo>
                      <a:pt x="26" y="8"/>
                    </a:lnTo>
                    <a:lnTo>
                      <a:pt x="19" y="12"/>
                    </a:lnTo>
                    <a:lnTo>
                      <a:pt x="19" y="15"/>
                    </a:lnTo>
                    <a:lnTo>
                      <a:pt x="15" y="23"/>
                    </a:lnTo>
                    <a:lnTo>
                      <a:pt x="15" y="35"/>
                    </a:lnTo>
                    <a:lnTo>
                      <a:pt x="15" y="46"/>
                    </a:lnTo>
                    <a:lnTo>
                      <a:pt x="23" y="61"/>
                    </a:lnTo>
                    <a:lnTo>
                      <a:pt x="26" y="69"/>
                    </a:lnTo>
                    <a:lnTo>
                      <a:pt x="30" y="73"/>
                    </a:lnTo>
                    <a:lnTo>
                      <a:pt x="38" y="73"/>
                    </a:lnTo>
                    <a:lnTo>
                      <a:pt x="46" y="73"/>
                    </a:lnTo>
                    <a:lnTo>
                      <a:pt x="53" y="65"/>
                    </a:lnTo>
                    <a:lnTo>
                      <a:pt x="57" y="58"/>
                    </a:lnTo>
                    <a:lnTo>
                      <a:pt x="57" y="42"/>
                    </a:lnTo>
                    <a:lnTo>
                      <a:pt x="57" y="31"/>
                    </a:lnTo>
                    <a:lnTo>
                      <a:pt x="53" y="19"/>
                    </a:lnTo>
                    <a:lnTo>
                      <a:pt x="49" y="12"/>
                    </a:lnTo>
                    <a:lnTo>
                      <a:pt x="42" y="8"/>
                    </a:lnTo>
                    <a:lnTo>
                      <a:pt x="34" y="4"/>
                    </a:lnTo>
                    <a:close/>
                  </a:path>
                </a:pathLst>
              </a:custGeom>
              <a:solidFill>
                <a:srgbClr val="000000"/>
              </a:solidFill>
              <a:ln w="0">
                <a:solidFill>
                  <a:srgbClr val="000000"/>
                </a:solidFill>
                <a:round/>
                <a:headEnd/>
                <a:tailEnd/>
              </a:ln>
            </p:spPr>
            <p:txBody>
              <a:bodyPr/>
              <a:lstStyle/>
              <a:p>
                <a:endParaRPr lang="en-CA"/>
              </a:p>
            </p:txBody>
          </p:sp>
          <p:sp>
            <p:nvSpPr>
              <p:cNvPr id="16590" name="Rectangle 122"/>
              <p:cNvSpPr>
                <a:spLocks noChangeArrowheads="1"/>
              </p:cNvSpPr>
              <p:nvPr/>
            </p:nvSpPr>
            <p:spPr bwMode="auto">
              <a:xfrm>
                <a:off x="833" y="192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6591" name="Rectangle 123"/>
              <p:cNvSpPr>
                <a:spLocks noChangeArrowheads="1"/>
              </p:cNvSpPr>
              <p:nvPr/>
            </p:nvSpPr>
            <p:spPr bwMode="auto">
              <a:xfrm>
                <a:off x="864" y="1921"/>
                <a:ext cx="7" cy="207"/>
              </a:xfrm>
              <a:prstGeom prst="rect">
                <a:avLst/>
              </a:prstGeom>
              <a:solidFill>
                <a:srgbClr val="000000"/>
              </a:solidFill>
              <a:ln w="0">
                <a:solidFill>
                  <a:srgbClr val="000000"/>
                </a:solidFill>
                <a:miter lim="800000"/>
                <a:headEnd/>
                <a:tailEnd/>
              </a:ln>
            </p:spPr>
            <p:txBody>
              <a:bodyPr/>
              <a:lstStyle/>
              <a:p>
                <a:endParaRPr lang="en-US"/>
              </a:p>
            </p:txBody>
          </p:sp>
          <p:sp>
            <p:nvSpPr>
              <p:cNvPr id="16592" name="Freeform 124"/>
              <p:cNvSpPr>
                <a:spLocks/>
              </p:cNvSpPr>
              <p:nvPr/>
            </p:nvSpPr>
            <p:spPr bwMode="auto">
              <a:xfrm>
                <a:off x="1059" y="2044"/>
                <a:ext cx="19" cy="19"/>
              </a:xfrm>
              <a:custGeom>
                <a:avLst/>
                <a:gdLst>
                  <a:gd name="T0" fmla="*/ 8 w 19"/>
                  <a:gd name="T1" fmla="*/ 0 h 19"/>
                  <a:gd name="T2" fmla="*/ 12 w 19"/>
                  <a:gd name="T3" fmla="*/ 3 h 19"/>
                  <a:gd name="T4" fmla="*/ 16 w 19"/>
                  <a:gd name="T5" fmla="*/ 3 h 19"/>
                  <a:gd name="T6" fmla="*/ 19 w 19"/>
                  <a:gd name="T7" fmla="*/ 7 h 19"/>
                  <a:gd name="T8" fmla="*/ 19 w 19"/>
                  <a:gd name="T9" fmla="*/ 11 h 19"/>
                  <a:gd name="T10" fmla="*/ 19 w 19"/>
                  <a:gd name="T11" fmla="*/ 15 h 19"/>
                  <a:gd name="T12" fmla="*/ 16 w 19"/>
                  <a:gd name="T13" fmla="*/ 19 h 19"/>
                  <a:gd name="T14" fmla="*/ 12 w 19"/>
                  <a:gd name="T15" fmla="*/ 19 h 19"/>
                  <a:gd name="T16" fmla="*/ 8 w 19"/>
                  <a:gd name="T17" fmla="*/ 19 h 19"/>
                  <a:gd name="T18" fmla="*/ 4 w 19"/>
                  <a:gd name="T19" fmla="*/ 19 h 19"/>
                  <a:gd name="T20" fmla="*/ 0 w 19"/>
                  <a:gd name="T21" fmla="*/ 19 h 19"/>
                  <a:gd name="T22" fmla="*/ 0 w 19"/>
                  <a:gd name="T23" fmla="*/ 15 h 19"/>
                  <a:gd name="T24" fmla="*/ 0 w 19"/>
                  <a:gd name="T25" fmla="*/ 11 h 19"/>
                  <a:gd name="T26" fmla="*/ 0 w 19"/>
                  <a:gd name="T27" fmla="*/ 7 h 19"/>
                  <a:gd name="T28" fmla="*/ 0 w 19"/>
                  <a:gd name="T29" fmla="*/ 3 h 19"/>
                  <a:gd name="T30" fmla="*/ 4 w 19"/>
                  <a:gd name="T31" fmla="*/ 0 h 19"/>
                  <a:gd name="T32" fmla="*/ 8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8" y="0"/>
                    </a:moveTo>
                    <a:lnTo>
                      <a:pt x="12" y="3"/>
                    </a:lnTo>
                    <a:lnTo>
                      <a:pt x="16" y="3"/>
                    </a:lnTo>
                    <a:lnTo>
                      <a:pt x="19" y="7"/>
                    </a:lnTo>
                    <a:lnTo>
                      <a:pt x="19" y="11"/>
                    </a:lnTo>
                    <a:lnTo>
                      <a:pt x="19" y="15"/>
                    </a:lnTo>
                    <a:lnTo>
                      <a:pt x="16" y="19"/>
                    </a:lnTo>
                    <a:lnTo>
                      <a:pt x="12" y="19"/>
                    </a:lnTo>
                    <a:lnTo>
                      <a:pt x="8" y="19"/>
                    </a:lnTo>
                    <a:lnTo>
                      <a:pt x="4" y="19"/>
                    </a:lnTo>
                    <a:lnTo>
                      <a:pt x="0" y="19"/>
                    </a:lnTo>
                    <a:lnTo>
                      <a:pt x="0" y="15"/>
                    </a:lnTo>
                    <a:lnTo>
                      <a:pt x="0" y="11"/>
                    </a:lnTo>
                    <a:lnTo>
                      <a:pt x="0" y="7"/>
                    </a:lnTo>
                    <a:lnTo>
                      <a:pt x="0" y="3"/>
                    </a:lnTo>
                    <a:lnTo>
                      <a:pt x="4" y="0"/>
                    </a:lnTo>
                    <a:lnTo>
                      <a:pt x="8" y="0"/>
                    </a:lnTo>
                    <a:close/>
                  </a:path>
                </a:pathLst>
              </a:custGeom>
              <a:solidFill>
                <a:srgbClr val="000000"/>
              </a:solidFill>
              <a:ln w="0">
                <a:solidFill>
                  <a:srgbClr val="000000"/>
                </a:solidFill>
                <a:round/>
                <a:headEnd/>
                <a:tailEnd/>
              </a:ln>
            </p:spPr>
            <p:txBody>
              <a:bodyPr/>
              <a:lstStyle/>
              <a:p>
                <a:endParaRPr lang="en-CA"/>
              </a:p>
            </p:txBody>
          </p:sp>
          <p:sp>
            <p:nvSpPr>
              <p:cNvPr id="16593" name="Freeform 125"/>
              <p:cNvSpPr>
                <a:spLocks noEditPoints="1"/>
              </p:cNvSpPr>
              <p:nvPr/>
            </p:nvSpPr>
            <p:spPr bwMode="auto">
              <a:xfrm>
                <a:off x="1094" y="1948"/>
                <a:ext cx="73" cy="115"/>
              </a:xfrm>
              <a:custGeom>
                <a:avLst/>
                <a:gdLst>
                  <a:gd name="T0" fmla="*/ 0 w 73"/>
                  <a:gd name="T1" fmla="*/ 57 h 115"/>
                  <a:gd name="T2" fmla="*/ 4 w 73"/>
                  <a:gd name="T3" fmla="*/ 42 h 115"/>
                  <a:gd name="T4" fmla="*/ 8 w 73"/>
                  <a:gd name="T5" fmla="*/ 27 h 115"/>
                  <a:gd name="T6" fmla="*/ 11 w 73"/>
                  <a:gd name="T7" fmla="*/ 15 h 115"/>
                  <a:gd name="T8" fmla="*/ 23 w 73"/>
                  <a:gd name="T9" fmla="*/ 7 h 115"/>
                  <a:gd name="T10" fmla="*/ 31 w 73"/>
                  <a:gd name="T11" fmla="*/ 4 h 115"/>
                  <a:gd name="T12" fmla="*/ 34 w 73"/>
                  <a:gd name="T13" fmla="*/ 0 h 115"/>
                  <a:gd name="T14" fmla="*/ 46 w 73"/>
                  <a:gd name="T15" fmla="*/ 4 h 115"/>
                  <a:gd name="T16" fmla="*/ 54 w 73"/>
                  <a:gd name="T17" fmla="*/ 7 h 115"/>
                  <a:gd name="T18" fmla="*/ 57 w 73"/>
                  <a:gd name="T19" fmla="*/ 15 h 115"/>
                  <a:gd name="T20" fmla="*/ 65 w 73"/>
                  <a:gd name="T21" fmla="*/ 27 h 115"/>
                  <a:gd name="T22" fmla="*/ 69 w 73"/>
                  <a:gd name="T23" fmla="*/ 42 h 115"/>
                  <a:gd name="T24" fmla="*/ 73 w 73"/>
                  <a:gd name="T25" fmla="*/ 57 h 115"/>
                  <a:gd name="T26" fmla="*/ 69 w 73"/>
                  <a:gd name="T27" fmla="*/ 76 h 115"/>
                  <a:gd name="T28" fmla="*/ 65 w 73"/>
                  <a:gd name="T29" fmla="*/ 92 h 115"/>
                  <a:gd name="T30" fmla="*/ 57 w 73"/>
                  <a:gd name="T31" fmla="*/ 103 h 115"/>
                  <a:gd name="T32" fmla="*/ 50 w 73"/>
                  <a:gd name="T33" fmla="*/ 111 h 115"/>
                  <a:gd name="T34" fmla="*/ 42 w 73"/>
                  <a:gd name="T35" fmla="*/ 115 h 115"/>
                  <a:gd name="T36" fmla="*/ 34 w 73"/>
                  <a:gd name="T37" fmla="*/ 115 h 115"/>
                  <a:gd name="T38" fmla="*/ 27 w 73"/>
                  <a:gd name="T39" fmla="*/ 115 h 115"/>
                  <a:gd name="T40" fmla="*/ 15 w 73"/>
                  <a:gd name="T41" fmla="*/ 107 h 115"/>
                  <a:gd name="T42" fmla="*/ 11 w 73"/>
                  <a:gd name="T43" fmla="*/ 96 h 115"/>
                  <a:gd name="T44" fmla="*/ 4 w 73"/>
                  <a:gd name="T45" fmla="*/ 80 h 115"/>
                  <a:gd name="T46" fmla="*/ 0 w 73"/>
                  <a:gd name="T47" fmla="*/ 57 h 115"/>
                  <a:gd name="T48" fmla="*/ 15 w 73"/>
                  <a:gd name="T49" fmla="*/ 61 h 115"/>
                  <a:gd name="T50" fmla="*/ 19 w 73"/>
                  <a:gd name="T51" fmla="*/ 80 h 115"/>
                  <a:gd name="T52" fmla="*/ 23 w 73"/>
                  <a:gd name="T53" fmla="*/ 99 h 115"/>
                  <a:gd name="T54" fmla="*/ 27 w 73"/>
                  <a:gd name="T55" fmla="*/ 107 h 115"/>
                  <a:gd name="T56" fmla="*/ 31 w 73"/>
                  <a:gd name="T57" fmla="*/ 111 h 115"/>
                  <a:gd name="T58" fmla="*/ 34 w 73"/>
                  <a:gd name="T59" fmla="*/ 111 h 115"/>
                  <a:gd name="T60" fmla="*/ 38 w 73"/>
                  <a:gd name="T61" fmla="*/ 111 h 115"/>
                  <a:gd name="T62" fmla="*/ 46 w 73"/>
                  <a:gd name="T63" fmla="*/ 107 h 115"/>
                  <a:gd name="T64" fmla="*/ 50 w 73"/>
                  <a:gd name="T65" fmla="*/ 103 h 115"/>
                  <a:gd name="T66" fmla="*/ 50 w 73"/>
                  <a:gd name="T67" fmla="*/ 92 h 115"/>
                  <a:gd name="T68" fmla="*/ 54 w 73"/>
                  <a:gd name="T69" fmla="*/ 76 h 115"/>
                  <a:gd name="T70" fmla="*/ 54 w 73"/>
                  <a:gd name="T71" fmla="*/ 53 h 115"/>
                  <a:gd name="T72" fmla="*/ 54 w 73"/>
                  <a:gd name="T73" fmla="*/ 38 h 115"/>
                  <a:gd name="T74" fmla="*/ 50 w 73"/>
                  <a:gd name="T75" fmla="*/ 23 h 115"/>
                  <a:gd name="T76" fmla="*/ 50 w 73"/>
                  <a:gd name="T77" fmla="*/ 15 h 115"/>
                  <a:gd name="T78" fmla="*/ 46 w 73"/>
                  <a:gd name="T79" fmla="*/ 7 h 115"/>
                  <a:gd name="T80" fmla="*/ 42 w 73"/>
                  <a:gd name="T81" fmla="*/ 7 h 115"/>
                  <a:gd name="T82" fmla="*/ 34 w 73"/>
                  <a:gd name="T83" fmla="*/ 7 h 115"/>
                  <a:gd name="T84" fmla="*/ 31 w 73"/>
                  <a:gd name="T85" fmla="*/ 7 h 115"/>
                  <a:gd name="T86" fmla="*/ 27 w 73"/>
                  <a:gd name="T87" fmla="*/ 11 h 115"/>
                  <a:gd name="T88" fmla="*/ 23 w 73"/>
                  <a:gd name="T89" fmla="*/ 19 h 115"/>
                  <a:gd name="T90" fmla="*/ 19 w 73"/>
                  <a:gd name="T91" fmla="*/ 30 h 115"/>
                  <a:gd name="T92" fmla="*/ 19 w 73"/>
                  <a:gd name="T93" fmla="*/ 46 h 115"/>
                  <a:gd name="T94" fmla="*/ 15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7"/>
                    </a:moveTo>
                    <a:lnTo>
                      <a:pt x="4" y="42"/>
                    </a:lnTo>
                    <a:lnTo>
                      <a:pt x="8" y="27"/>
                    </a:lnTo>
                    <a:lnTo>
                      <a:pt x="11" y="15"/>
                    </a:lnTo>
                    <a:lnTo>
                      <a:pt x="23" y="7"/>
                    </a:lnTo>
                    <a:lnTo>
                      <a:pt x="31" y="4"/>
                    </a:lnTo>
                    <a:lnTo>
                      <a:pt x="34" y="0"/>
                    </a:lnTo>
                    <a:lnTo>
                      <a:pt x="46" y="4"/>
                    </a:lnTo>
                    <a:lnTo>
                      <a:pt x="54" y="7"/>
                    </a:lnTo>
                    <a:lnTo>
                      <a:pt x="57" y="15"/>
                    </a:lnTo>
                    <a:lnTo>
                      <a:pt x="65" y="27"/>
                    </a:lnTo>
                    <a:lnTo>
                      <a:pt x="69" y="42"/>
                    </a:lnTo>
                    <a:lnTo>
                      <a:pt x="73" y="57"/>
                    </a:lnTo>
                    <a:lnTo>
                      <a:pt x="69" y="76"/>
                    </a:lnTo>
                    <a:lnTo>
                      <a:pt x="65" y="92"/>
                    </a:lnTo>
                    <a:lnTo>
                      <a:pt x="57" y="103"/>
                    </a:lnTo>
                    <a:lnTo>
                      <a:pt x="50" y="111"/>
                    </a:lnTo>
                    <a:lnTo>
                      <a:pt x="42" y="115"/>
                    </a:lnTo>
                    <a:lnTo>
                      <a:pt x="34" y="115"/>
                    </a:lnTo>
                    <a:lnTo>
                      <a:pt x="27" y="115"/>
                    </a:lnTo>
                    <a:lnTo>
                      <a:pt x="15" y="107"/>
                    </a:lnTo>
                    <a:lnTo>
                      <a:pt x="11" y="96"/>
                    </a:lnTo>
                    <a:lnTo>
                      <a:pt x="4" y="80"/>
                    </a:lnTo>
                    <a:lnTo>
                      <a:pt x="0" y="57"/>
                    </a:lnTo>
                    <a:close/>
                    <a:moveTo>
                      <a:pt x="15" y="61"/>
                    </a:moveTo>
                    <a:lnTo>
                      <a:pt x="19" y="80"/>
                    </a:lnTo>
                    <a:lnTo>
                      <a:pt x="23" y="99"/>
                    </a:lnTo>
                    <a:lnTo>
                      <a:pt x="27" y="107"/>
                    </a:lnTo>
                    <a:lnTo>
                      <a:pt x="31" y="111"/>
                    </a:lnTo>
                    <a:lnTo>
                      <a:pt x="34" y="111"/>
                    </a:lnTo>
                    <a:lnTo>
                      <a:pt x="38" y="111"/>
                    </a:lnTo>
                    <a:lnTo>
                      <a:pt x="46" y="107"/>
                    </a:lnTo>
                    <a:lnTo>
                      <a:pt x="50" y="103"/>
                    </a:lnTo>
                    <a:lnTo>
                      <a:pt x="50" y="92"/>
                    </a:lnTo>
                    <a:lnTo>
                      <a:pt x="54" y="76"/>
                    </a:lnTo>
                    <a:lnTo>
                      <a:pt x="54" y="53"/>
                    </a:lnTo>
                    <a:lnTo>
                      <a:pt x="54" y="38"/>
                    </a:lnTo>
                    <a:lnTo>
                      <a:pt x="50" y="23"/>
                    </a:lnTo>
                    <a:lnTo>
                      <a:pt x="50" y="15"/>
                    </a:lnTo>
                    <a:lnTo>
                      <a:pt x="46" y="7"/>
                    </a:lnTo>
                    <a:lnTo>
                      <a:pt x="42" y="7"/>
                    </a:lnTo>
                    <a:lnTo>
                      <a:pt x="34" y="7"/>
                    </a:lnTo>
                    <a:lnTo>
                      <a:pt x="31" y="7"/>
                    </a:lnTo>
                    <a:lnTo>
                      <a:pt x="27" y="11"/>
                    </a:lnTo>
                    <a:lnTo>
                      <a:pt x="23" y="19"/>
                    </a:lnTo>
                    <a:lnTo>
                      <a:pt x="19" y="30"/>
                    </a:lnTo>
                    <a:lnTo>
                      <a:pt x="19" y="46"/>
                    </a:lnTo>
                    <a:lnTo>
                      <a:pt x="15" y="61"/>
                    </a:lnTo>
                    <a:close/>
                  </a:path>
                </a:pathLst>
              </a:custGeom>
              <a:solidFill>
                <a:srgbClr val="000000"/>
              </a:solidFill>
              <a:ln w="0">
                <a:solidFill>
                  <a:srgbClr val="000000"/>
                </a:solidFill>
                <a:round/>
                <a:headEnd/>
                <a:tailEnd/>
              </a:ln>
            </p:spPr>
            <p:txBody>
              <a:bodyPr/>
              <a:lstStyle/>
              <a:p>
                <a:endParaRPr lang="en-CA"/>
              </a:p>
            </p:txBody>
          </p:sp>
          <p:sp>
            <p:nvSpPr>
              <p:cNvPr id="16594" name="Freeform 126"/>
              <p:cNvSpPr>
                <a:spLocks noEditPoints="1"/>
              </p:cNvSpPr>
              <p:nvPr/>
            </p:nvSpPr>
            <p:spPr bwMode="auto">
              <a:xfrm>
                <a:off x="1178" y="1948"/>
                <a:ext cx="69" cy="115"/>
              </a:xfrm>
              <a:custGeom>
                <a:avLst/>
                <a:gdLst>
                  <a:gd name="T0" fmla="*/ 0 w 69"/>
                  <a:gd name="T1" fmla="*/ 57 h 115"/>
                  <a:gd name="T2" fmla="*/ 4 w 69"/>
                  <a:gd name="T3" fmla="*/ 42 h 115"/>
                  <a:gd name="T4" fmla="*/ 8 w 69"/>
                  <a:gd name="T5" fmla="*/ 27 h 115"/>
                  <a:gd name="T6" fmla="*/ 12 w 69"/>
                  <a:gd name="T7" fmla="*/ 15 h 115"/>
                  <a:gd name="T8" fmla="*/ 19 w 69"/>
                  <a:gd name="T9" fmla="*/ 7 h 115"/>
                  <a:gd name="T10" fmla="*/ 27 w 69"/>
                  <a:gd name="T11" fmla="*/ 4 h 115"/>
                  <a:gd name="T12" fmla="*/ 35 w 69"/>
                  <a:gd name="T13" fmla="*/ 0 h 115"/>
                  <a:gd name="T14" fmla="*/ 42 w 69"/>
                  <a:gd name="T15" fmla="*/ 4 h 115"/>
                  <a:gd name="T16" fmla="*/ 50 w 69"/>
                  <a:gd name="T17" fmla="*/ 7 h 115"/>
                  <a:gd name="T18" fmla="*/ 58 w 69"/>
                  <a:gd name="T19" fmla="*/ 15 h 115"/>
                  <a:gd name="T20" fmla="*/ 65 w 69"/>
                  <a:gd name="T21" fmla="*/ 27 h 115"/>
                  <a:gd name="T22" fmla="*/ 69 w 69"/>
                  <a:gd name="T23" fmla="*/ 42 h 115"/>
                  <a:gd name="T24" fmla="*/ 69 w 69"/>
                  <a:gd name="T25" fmla="*/ 57 h 115"/>
                  <a:gd name="T26" fmla="*/ 69 w 69"/>
                  <a:gd name="T27" fmla="*/ 76 h 115"/>
                  <a:gd name="T28" fmla="*/ 65 w 69"/>
                  <a:gd name="T29" fmla="*/ 92 h 115"/>
                  <a:gd name="T30" fmla="*/ 58 w 69"/>
                  <a:gd name="T31" fmla="*/ 103 h 115"/>
                  <a:gd name="T32" fmla="*/ 50 w 69"/>
                  <a:gd name="T33" fmla="*/ 111 h 115"/>
                  <a:gd name="T34" fmla="*/ 42 w 69"/>
                  <a:gd name="T35" fmla="*/ 115 h 115"/>
                  <a:gd name="T36" fmla="*/ 35 w 69"/>
                  <a:gd name="T37" fmla="*/ 115 h 115"/>
                  <a:gd name="T38" fmla="*/ 27 w 69"/>
                  <a:gd name="T39" fmla="*/ 115 h 115"/>
                  <a:gd name="T40" fmla="*/ 16 w 69"/>
                  <a:gd name="T41" fmla="*/ 107 h 115"/>
                  <a:gd name="T42" fmla="*/ 8 w 69"/>
                  <a:gd name="T43" fmla="*/ 96 h 115"/>
                  <a:gd name="T44" fmla="*/ 4 w 69"/>
                  <a:gd name="T45" fmla="*/ 80 h 115"/>
                  <a:gd name="T46" fmla="*/ 0 w 69"/>
                  <a:gd name="T47" fmla="*/ 57 h 115"/>
                  <a:gd name="T48" fmla="*/ 16 w 69"/>
                  <a:gd name="T49" fmla="*/ 61 h 115"/>
                  <a:gd name="T50" fmla="*/ 19 w 69"/>
                  <a:gd name="T51" fmla="*/ 80 h 115"/>
                  <a:gd name="T52" fmla="*/ 23 w 69"/>
                  <a:gd name="T53" fmla="*/ 99 h 115"/>
                  <a:gd name="T54" fmla="*/ 27 w 69"/>
                  <a:gd name="T55" fmla="*/ 107 h 115"/>
                  <a:gd name="T56" fmla="*/ 31 w 69"/>
                  <a:gd name="T57" fmla="*/ 111 h 115"/>
                  <a:gd name="T58" fmla="*/ 35 w 69"/>
                  <a:gd name="T59" fmla="*/ 111 h 115"/>
                  <a:gd name="T60" fmla="*/ 39 w 69"/>
                  <a:gd name="T61" fmla="*/ 111 h 115"/>
                  <a:gd name="T62" fmla="*/ 46 w 69"/>
                  <a:gd name="T63" fmla="*/ 107 h 115"/>
                  <a:gd name="T64" fmla="*/ 50 w 69"/>
                  <a:gd name="T65" fmla="*/ 103 h 115"/>
                  <a:gd name="T66" fmla="*/ 50 w 69"/>
                  <a:gd name="T67" fmla="*/ 92 h 115"/>
                  <a:gd name="T68" fmla="*/ 54 w 69"/>
                  <a:gd name="T69" fmla="*/ 76 h 115"/>
                  <a:gd name="T70" fmla="*/ 54 w 69"/>
                  <a:gd name="T71" fmla="*/ 53 h 115"/>
                  <a:gd name="T72" fmla="*/ 54 w 69"/>
                  <a:gd name="T73" fmla="*/ 38 h 115"/>
                  <a:gd name="T74" fmla="*/ 50 w 69"/>
                  <a:gd name="T75" fmla="*/ 23 h 115"/>
                  <a:gd name="T76" fmla="*/ 46 w 69"/>
                  <a:gd name="T77" fmla="*/ 15 h 115"/>
                  <a:gd name="T78" fmla="*/ 42 w 69"/>
                  <a:gd name="T79" fmla="*/ 7 h 115"/>
                  <a:gd name="T80" fmla="*/ 39 w 69"/>
                  <a:gd name="T81" fmla="*/ 7 h 115"/>
                  <a:gd name="T82" fmla="*/ 35 w 69"/>
                  <a:gd name="T83" fmla="*/ 7 h 115"/>
                  <a:gd name="T84" fmla="*/ 31 w 69"/>
                  <a:gd name="T85" fmla="*/ 7 h 115"/>
                  <a:gd name="T86" fmla="*/ 27 w 69"/>
                  <a:gd name="T87" fmla="*/ 11 h 115"/>
                  <a:gd name="T88" fmla="*/ 23 w 69"/>
                  <a:gd name="T89" fmla="*/ 19 h 115"/>
                  <a:gd name="T90" fmla="*/ 19 w 69"/>
                  <a:gd name="T91" fmla="*/ 30 h 115"/>
                  <a:gd name="T92" fmla="*/ 16 w 69"/>
                  <a:gd name="T93" fmla="*/ 46 h 115"/>
                  <a:gd name="T94" fmla="*/ 16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4" y="42"/>
                    </a:lnTo>
                    <a:lnTo>
                      <a:pt x="8" y="27"/>
                    </a:lnTo>
                    <a:lnTo>
                      <a:pt x="12" y="15"/>
                    </a:lnTo>
                    <a:lnTo>
                      <a:pt x="19" y="7"/>
                    </a:lnTo>
                    <a:lnTo>
                      <a:pt x="27" y="4"/>
                    </a:lnTo>
                    <a:lnTo>
                      <a:pt x="35" y="0"/>
                    </a:lnTo>
                    <a:lnTo>
                      <a:pt x="42" y="4"/>
                    </a:lnTo>
                    <a:lnTo>
                      <a:pt x="50" y="7"/>
                    </a:lnTo>
                    <a:lnTo>
                      <a:pt x="58" y="15"/>
                    </a:lnTo>
                    <a:lnTo>
                      <a:pt x="65" y="27"/>
                    </a:lnTo>
                    <a:lnTo>
                      <a:pt x="69" y="42"/>
                    </a:lnTo>
                    <a:lnTo>
                      <a:pt x="69" y="57"/>
                    </a:lnTo>
                    <a:lnTo>
                      <a:pt x="69" y="76"/>
                    </a:lnTo>
                    <a:lnTo>
                      <a:pt x="65" y="92"/>
                    </a:lnTo>
                    <a:lnTo>
                      <a:pt x="58" y="103"/>
                    </a:lnTo>
                    <a:lnTo>
                      <a:pt x="50" y="111"/>
                    </a:lnTo>
                    <a:lnTo>
                      <a:pt x="42" y="115"/>
                    </a:lnTo>
                    <a:lnTo>
                      <a:pt x="35" y="115"/>
                    </a:lnTo>
                    <a:lnTo>
                      <a:pt x="27" y="115"/>
                    </a:lnTo>
                    <a:lnTo>
                      <a:pt x="16" y="107"/>
                    </a:lnTo>
                    <a:lnTo>
                      <a:pt x="8" y="96"/>
                    </a:lnTo>
                    <a:lnTo>
                      <a:pt x="4" y="80"/>
                    </a:lnTo>
                    <a:lnTo>
                      <a:pt x="0" y="57"/>
                    </a:lnTo>
                    <a:close/>
                    <a:moveTo>
                      <a:pt x="16" y="61"/>
                    </a:moveTo>
                    <a:lnTo>
                      <a:pt x="19" y="80"/>
                    </a:lnTo>
                    <a:lnTo>
                      <a:pt x="23" y="99"/>
                    </a:lnTo>
                    <a:lnTo>
                      <a:pt x="27" y="107"/>
                    </a:lnTo>
                    <a:lnTo>
                      <a:pt x="31" y="111"/>
                    </a:lnTo>
                    <a:lnTo>
                      <a:pt x="35" y="111"/>
                    </a:lnTo>
                    <a:lnTo>
                      <a:pt x="39" y="111"/>
                    </a:lnTo>
                    <a:lnTo>
                      <a:pt x="46" y="107"/>
                    </a:lnTo>
                    <a:lnTo>
                      <a:pt x="50" y="103"/>
                    </a:lnTo>
                    <a:lnTo>
                      <a:pt x="50" y="92"/>
                    </a:lnTo>
                    <a:lnTo>
                      <a:pt x="54" y="76"/>
                    </a:lnTo>
                    <a:lnTo>
                      <a:pt x="54" y="53"/>
                    </a:lnTo>
                    <a:lnTo>
                      <a:pt x="54" y="38"/>
                    </a:lnTo>
                    <a:lnTo>
                      <a:pt x="50" y="23"/>
                    </a:lnTo>
                    <a:lnTo>
                      <a:pt x="46" y="15"/>
                    </a:lnTo>
                    <a:lnTo>
                      <a:pt x="42" y="7"/>
                    </a:lnTo>
                    <a:lnTo>
                      <a:pt x="39" y="7"/>
                    </a:lnTo>
                    <a:lnTo>
                      <a:pt x="35" y="7"/>
                    </a:lnTo>
                    <a:lnTo>
                      <a:pt x="31" y="7"/>
                    </a:lnTo>
                    <a:lnTo>
                      <a:pt x="27" y="11"/>
                    </a:lnTo>
                    <a:lnTo>
                      <a:pt x="23" y="19"/>
                    </a:lnTo>
                    <a:lnTo>
                      <a:pt x="19" y="30"/>
                    </a:lnTo>
                    <a:lnTo>
                      <a:pt x="16" y="46"/>
                    </a:lnTo>
                    <a:lnTo>
                      <a:pt x="16" y="61"/>
                    </a:lnTo>
                    <a:close/>
                  </a:path>
                </a:pathLst>
              </a:custGeom>
              <a:solidFill>
                <a:srgbClr val="000000"/>
              </a:solidFill>
              <a:ln w="0">
                <a:solidFill>
                  <a:srgbClr val="000000"/>
                </a:solidFill>
                <a:round/>
                <a:headEnd/>
                <a:tailEnd/>
              </a:ln>
            </p:spPr>
            <p:txBody>
              <a:bodyPr/>
              <a:lstStyle/>
              <a:p>
                <a:endParaRPr lang="en-CA"/>
              </a:p>
            </p:txBody>
          </p:sp>
          <p:sp>
            <p:nvSpPr>
              <p:cNvPr id="16595" name="Freeform 127"/>
              <p:cNvSpPr>
                <a:spLocks noEditPoints="1"/>
              </p:cNvSpPr>
              <p:nvPr/>
            </p:nvSpPr>
            <p:spPr bwMode="auto">
              <a:xfrm>
                <a:off x="1263" y="1948"/>
                <a:ext cx="69" cy="115"/>
              </a:xfrm>
              <a:custGeom>
                <a:avLst/>
                <a:gdLst>
                  <a:gd name="T0" fmla="*/ 0 w 69"/>
                  <a:gd name="T1" fmla="*/ 57 h 115"/>
                  <a:gd name="T2" fmla="*/ 0 w 69"/>
                  <a:gd name="T3" fmla="*/ 42 h 115"/>
                  <a:gd name="T4" fmla="*/ 7 w 69"/>
                  <a:gd name="T5" fmla="*/ 27 h 115"/>
                  <a:gd name="T6" fmla="*/ 11 w 69"/>
                  <a:gd name="T7" fmla="*/ 15 h 115"/>
                  <a:gd name="T8" fmla="*/ 19 w 69"/>
                  <a:gd name="T9" fmla="*/ 7 h 115"/>
                  <a:gd name="T10" fmla="*/ 27 w 69"/>
                  <a:gd name="T11" fmla="*/ 4 h 115"/>
                  <a:gd name="T12" fmla="*/ 34 w 69"/>
                  <a:gd name="T13" fmla="*/ 0 h 115"/>
                  <a:gd name="T14" fmla="*/ 42 w 69"/>
                  <a:gd name="T15" fmla="*/ 4 h 115"/>
                  <a:gd name="T16" fmla="*/ 50 w 69"/>
                  <a:gd name="T17" fmla="*/ 7 h 115"/>
                  <a:gd name="T18" fmla="*/ 57 w 69"/>
                  <a:gd name="T19" fmla="*/ 15 h 115"/>
                  <a:gd name="T20" fmla="*/ 65 w 69"/>
                  <a:gd name="T21" fmla="*/ 27 h 115"/>
                  <a:gd name="T22" fmla="*/ 69 w 69"/>
                  <a:gd name="T23" fmla="*/ 42 h 115"/>
                  <a:gd name="T24" fmla="*/ 69 w 69"/>
                  <a:gd name="T25" fmla="*/ 57 h 115"/>
                  <a:gd name="T26" fmla="*/ 69 w 69"/>
                  <a:gd name="T27" fmla="*/ 76 h 115"/>
                  <a:gd name="T28" fmla="*/ 65 w 69"/>
                  <a:gd name="T29" fmla="*/ 92 h 115"/>
                  <a:gd name="T30" fmla="*/ 57 w 69"/>
                  <a:gd name="T31" fmla="*/ 103 h 115"/>
                  <a:gd name="T32" fmla="*/ 50 w 69"/>
                  <a:gd name="T33" fmla="*/ 111 h 115"/>
                  <a:gd name="T34" fmla="*/ 42 w 69"/>
                  <a:gd name="T35" fmla="*/ 115 h 115"/>
                  <a:gd name="T36" fmla="*/ 34 w 69"/>
                  <a:gd name="T37" fmla="*/ 115 h 115"/>
                  <a:gd name="T38" fmla="*/ 27 w 69"/>
                  <a:gd name="T39" fmla="*/ 115 h 115"/>
                  <a:gd name="T40" fmla="*/ 15 w 69"/>
                  <a:gd name="T41" fmla="*/ 107 h 115"/>
                  <a:gd name="T42" fmla="*/ 7 w 69"/>
                  <a:gd name="T43" fmla="*/ 96 h 115"/>
                  <a:gd name="T44" fmla="*/ 3 w 69"/>
                  <a:gd name="T45" fmla="*/ 80 h 115"/>
                  <a:gd name="T46" fmla="*/ 0 w 69"/>
                  <a:gd name="T47" fmla="*/ 57 h 115"/>
                  <a:gd name="T48" fmla="*/ 15 w 69"/>
                  <a:gd name="T49" fmla="*/ 61 h 115"/>
                  <a:gd name="T50" fmla="*/ 19 w 69"/>
                  <a:gd name="T51" fmla="*/ 80 h 115"/>
                  <a:gd name="T52" fmla="*/ 23 w 69"/>
                  <a:gd name="T53" fmla="*/ 99 h 115"/>
                  <a:gd name="T54" fmla="*/ 27 w 69"/>
                  <a:gd name="T55" fmla="*/ 107 h 115"/>
                  <a:gd name="T56" fmla="*/ 30 w 69"/>
                  <a:gd name="T57" fmla="*/ 111 h 115"/>
                  <a:gd name="T58" fmla="*/ 34 w 69"/>
                  <a:gd name="T59" fmla="*/ 111 h 115"/>
                  <a:gd name="T60" fmla="*/ 38 w 69"/>
                  <a:gd name="T61" fmla="*/ 111 h 115"/>
                  <a:gd name="T62" fmla="*/ 42 w 69"/>
                  <a:gd name="T63" fmla="*/ 107 h 115"/>
                  <a:gd name="T64" fmla="*/ 46 w 69"/>
                  <a:gd name="T65" fmla="*/ 103 h 115"/>
                  <a:gd name="T66" fmla="*/ 50 w 69"/>
                  <a:gd name="T67" fmla="*/ 92 h 115"/>
                  <a:gd name="T68" fmla="*/ 53 w 69"/>
                  <a:gd name="T69" fmla="*/ 76 h 115"/>
                  <a:gd name="T70" fmla="*/ 53 w 69"/>
                  <a:gd name="T71" fmla="*/ 53 h 115"/>
                  <a:gd name="T72" fmla="*/ 53 w 69"/>
                  <a:gd name="T73" fmla="*/ 38 h 115"/>
                  <a:gd name="T74" fmla="*/ 50 w 69"/>
                  <a:gd name="T75" fmla="*/ 23 h 115"/>
                  <a:gd name="T76" fmla="*/ 46 w 69"/>
                  <a:gd name="T77" fmla="*/ 15 h 115"/>
                  <a:gd name="T78" fmla="*/ 42 w 69"/>
                  <a:gd name="T79" fmla="*/ 7 h 115"/>
                  <a:gd name="T80" fmla="*/ 38 w 69"/>
                  <a:gd name="T81" fmla="*/ 7 h 115"/>
                  <a:gd name="T82" fmla="*/ 34 w 69"/>
                  <a:gd name="T83" fmla="*/ 7 h 115"/>
                  <a:gd name="T84" fmla="*/ 30 w 69"/>
                  <a:gd name="T85" fmla="*/ 7 h 115"/>
                  <a:gd name="T86" fmla="*/ 27 w 69"/>
                  <a:gd name="T87" fmla="*/ 11 h 115"/>
                  <a:gd name="T88" fmla="*/ 19 w 69"/>
                  <a:gd name="T89" fmla="*/ 19 h 115"/>
                  <a:gd name="T90" fmla="*/ 19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7" y="27"/>
                    </a:lnTo>
                    <a:lnTo>
                      <a:pt x="11" y="15"/>
                    </a:lnTo>
                    <a:lnTo>
                      <a:pt x="19" y="7"/>
                    </a:lnTo>
                    <a:lnTo>
                      <a:pt x="27" y="4"/>
                    </a:lnTo>
                    <a:lnTo>
                      <a:pt x="34" y="0"/>
                    </a:lnTo>
                    <a:lnTo>
                      <a:pt x="42" y="4"/>
                    </a:lnTo>
                    <a:lnTo>
                      <a:pt x="50" y="7"/>
                    </a:lnTo>
                    <a:lnTo>
                      <a:pt x="57" y="15"/>
                    </a:lnTo>
                    <a:lnTo>
                      <a:pt x="65" y="27"/>
                    </a:lnTo>
                    <a:lnTo>
                      <a:pt x="69" y="42"/>
                    </a:lnTo>
                    <a:lnTo>
                      <a:pt x="69" y="57"/>
                    </a:lnTo>
                    <a:lnTo>
                      <a:pt x="69" y="76"/>
                    </a:lnTo>
                    <a:lnTo>
                      <a:pt x="65" y="92"/>
                    </a:lnTo>
                    <a:lnTo>
                      <a:pt x="57" y="103"/>
                    </a:lnTo>
                    <a:lnTo>
                      <a:pt x="50" y="111"/>
                    </a:lnTo>
                    <a:lnTo>
                      <a:pt x="42" y="115"/>
                    </a:lnTo>
                    <a:lnTo>
                      <a:pt x="34" y="115"/>
                    </a:lnTo>
                    <a:lnTo>
                      <a:pt x="27" y="115"/>
                    </a:lnTo>
                    <a:lnTo>
                      <a:pt x="15" y="107"/>
                    </a:lnTo>
                    <a:lnTo>
                      <a:pt x="7" y="96"/>
                    </a:lnTo>
                    <a:lnTo>
                      <a:pt x="3" y="80"/>
                    </a:lnTo>
                    <a:lnTo>
                      <a:pt x="0" y="57"/>
                    </a:lnTo>
                    <a:close/>
                    <a:moveTo>
                      <a:pt x="15" y="61"/>
                    </a:moveTo>
                    <a:lnTo>
                      <a:pt x="19" y="80"/>
                    </a:lnTo>
                    <a:lnTo>
                      <a:pt x="23" y="99"/>
                    </a:lnTo>
                    <a:lnTo>
                      <a:pt x="27" y="107"/>
                    </a:lnTo>
                    <a:lnTo>
                      <a:pt x="30" y="111"/>
                    </a:lnTo>
                    <a:lnTo>
                      <a:pt x="34" y="111"/>
                    </a:lnTo>
                    <a:lnTo>
                      <a:pt x="38" y="111"/>
                    </a:lnTo>
                    <a:lnTo>
                      <a:pt x="42" y="107"/>
                    </a:lnTo>
                    <a:lnTo>
                      <a:pt x="46" y="103"/>
                    </a:lnTo>
                    <a:lnTo>
                      <a:pt x="50" y="92"/>
                    </a:lnTo>
                    <a:lnTo>
                      <a:pt x="53" y="76"/>
                    </a:lnTo>
                    <a:lnTo>
                      <a:pt x="53" y="53"/>
                    </a:lnTo>
                    <a:lnTo>
                      <a:pt x="53" y="38"/>
                    </a:lnTo>
                    <a:lnTo>
                      <a:pt x="50" y="23"/>
                    </a:lnTo>
                    <a:lnTo>
                      <a:pt x="46" y="15"/>
                    </a:lnTo>
                    <a:lnTo>
                      <a:pt x="42" y="7"/>
                    </a:lnTo>
                    <a:lnTo>
                      <a:pt x="38" y="7"/>
                    </a:lnTo>
                    <a:lnTo>
                      <a:pt x="34" y="7"/>
                    </a:lnTo>
                    <a:lnTo>
                      <a:pt x="30" y="7"/>
                    </a:lnTo>
                    <a:lnTo>
                      <a:pt x="27" y="11"/>
                    </a:lnTo>
                    <a:lnTo>
                      <a:pt x="19" y="19"/>
                    </a:lnTo>
                    <a:lnTo>
                      <a:pt x="19"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6596" name="Freeform 128"/>
              <p:cNvSpPr>
                <a:spLocks noEditPoints="1"/>
              </p:cNvSpPr>
              <p:nvPr/>
            </p:nvSpPr>
            <p:spPr bwMode="auto">
              <a:xfrm>
                <a:off x="1347" y="1948"/>
                <a:ext cx="69" cy="115"/>
              </a:xfrm>
              <a:custGeom>
                <a:avLst/>
                <a:gdLst>
                  <a:gd name="T0" fmla="*/ 0 w 69"/>
                  <a:gd name="T1" fmla="*/ 115 h 115"/>
                  <a:gd name="T2" fmla="*/ 0 w 69"/>
                  <a:gd name="T3" fmla="*/ 115 h 115"/>
                  <a:gd name="T4" fmla="*/ 12 w 69"/>
                  <a:gd name="T5" fmla="*/ 115 h 115"/>
                  <a:gd name="T6" fmla="*/ 23 w 69"/>
                  <a:gd name="T7" fmla="*/ 111 h 115"/>
                  <a:gd name="T8" fmla="*/ 31 w 69"/>
                  <a:gd name="T9" fmla="*/ 103 h 115"/>
                  <a:gd name="T10" fmla="*/ 38 w 69"/>
                  <a:gd name="T11" fmla="*/ 92 h 115"/>
                  <a:gd name="T12" fmla="*/ 46 w 69"/>
                  <a:gd name="T13" fmla="*/ 76 h 115"/>
                  <a:gd name="T14" fmla="*/ 50 w 69"/>
                  <a:gd name="T15" fmla="*/ 65 h 115"/>
                  <a:gd name="T16" fmla="*/ 38 w 69"/>
                  <a:gd name="T17" fmla="*/ 69 h 115"/>
                  <a:gd name="T18" fmla="*/ 27 w 69"/>
                  <a:gd name="T19" fmla="*/ 73 h 115"/>
                  <a:gd name="T20" fmla="*/ 19 w 69"/>
                  <a:gd name="T21" fmla="*/ 69 h 115"/>
                  <a:gd name="T22" fmla="*/ 8 w 69"/>
                  <a:gd name="T23" fmla="*/ 65 h 115"/>
                  <a:gd name="T24" fmla="*/ 4 w 69"/>
                  <a:gd name="T25" fmla="*/ 53 h 115"/>
                  <a:gd name="T26" fmla="*/ 0 w 69"/>
                  <a:gd name="T27" fmla="*/ 38 h 115"/>
                  <a:gd name="T28" fmla="*/ 4 w 69"/>
                  <a:gd name="T29" fmla="*/ 27 h 115"/>
                  <a:gd name="T30" fmla="*/ 8 w 69"/>
                  <a:gd name="T31" fmla="*/ 15 h 115"/>
                  <a:gd name="T32" fmla="*/ 15 w 69"/>
                  <a:gd name="T33" fmla="*/ 7 h 115"/>
                  <a:gd name="T34" fmla="*/ 23 w 69"/>
                  <a:gd name="T35" fmla="*/ 4 h 115"/>
                  <a:gd name="T36" fmla="*/ 35 w 69"/>
                  <a:gd name="T37" fmla="*/ 0 h 115"/>
                  <a:gd name="T38" fmla="*/ 46 w 69"/>
                  <a:gd name="T39" fmla="*/ 4 h 115"/>
                  <a:gd name="T40" fmla="*/ 58 w 69"/>
                  <a:gd name="T41" fmla="*/ 11 h 115"/>
                  <a:gd name="T42" fmla="*/ 65 w 69"/>
                  <a:gd name="T43" fmla="*/ 23 h 115"/>
                  <a:gd name="T44" fmla="*/ 69 w 69"/>
                  <a:gd name="T45" fmla="*/ 34 h 115"/>
                  <a:gd name="T46" fmla="*/ 69 w 69"/>
                  <a:gd name="T47" fmla="*/ 46 h 115"/>
                  <a:gd name="T48" fmla="*/ 69 w 69"/>
                  <a:gd name="T49" fmla="*/ 65 h 115"/>
                  <a:gd name="T50" fmla="*/ 61 w 69"/>
                  <a:gd name="T51" fmla="*/ 80 h 115"/>
                  <a:gd name="T52" fmla="*/ 50 w 69"/>
                  <a:gd name="T53" fmla="*/ 96 h 115"/>
                  <a:gd name="T54" fmla="*/ 35 w 69"/>
                  <a:gd name="T55" fmla="*/ 107 h 115"/>
                  <a:gd name="T56" fmla="*/ 23 w 69"/>
                  <a:gd name="T57" fmla="*/ 115 h 115"/>
                  <a:gd name="T58" fmla="*/ 8 w 69"/>
                  <a:gd name="T59" fmla="*/ 115 h 115"/>
                  <a:gd name="T60" fmla="*/ 0 w 69"/>
                  <a:gd name="T61" fmla="*/ 115 h 115"/>
                  <a:gd name="T62" fmla="*/ 54 w 69"/>
                  <a:gd name="T63" fmla="*/ 57 h 115"/>
                  <a:gd name="T64" fmla="*/ 54 w 69"/>
                  <a:gd name="T65" fmla="*/ 50 h 115"/>
                  <a:gd name="T66" fmla="*/ 54 w 69"/>
                  <a:gd name="T67" fmla="*/ 42 h 115"/>
                  <a:gd name="T68" fmla="*/ 54 w 69"/>
                  <a:gd name="T69" fmla="*/ 34 h 115"/>
                  <a:gd name="T70" fmla="*/ 50 w 69"/>
                  <a:gd name="T71" fmla="*/ 27 h 115"/>
                  <a:gd name="T72" fmla="*/ 50 w 69"/>
                  <a:gd name="T73" fmla="*/ 15 h 115"/>
                  <a:gd name="T74" fmla="*/ 46 w 69"/>
                  <a:gd name="T75" fmla="*/ 11 h 115"/>
                  <a:gd name="T76" fmla="*/ 38 w 69"/>
                  <a:gd name="T77" fmla="*/ 7 h 115"/>
                  <a:gd name="T78" fmla="*/ 35 w 69"/>
                  <a:gd name="T79" fmla="*/ 7 h 115"/>
                  <a:gd name="T80" fmla="*/ 27 w 69"/>
                  <a:gd name="T81" fmla="*/ 7 h 115"/>
                  <a:gd name="T82" fmla="*/ 19 w 69"/>
                  <a:gd name="T83" fmla="*/ 11 h 115"/>
                  <a:gd name="T84" fmla="*/ 15 w 69"/>
                  <a:gd name="T85" fmla="*/ 19 h 115"/>
                  <a:gd name="T86" fmla="*/ 15 w 69"/>
                  <a:gd name="T87" fmla="*/ 30 h 115"/>
                  <a:gd name="T88" fmla="*/ 19 w 69"/>
                  <a:gd name="T89" fmla="*/ 46 h 115"/>
                  <a:gd name="T90" fmla="*/ 23 w 69"/>
                  <a:gd name="T91" fmla="*/ 57 h 115"/>
                  <a:gd name="T92" fmla="*/ 27 w 69"/>
                  <a:gd name="T93" fmla="*/ 65 h 115"/>
                  <a:gd name="T94" fmla="*/ 35 w 69"/>
                  <a:gd name="T95" fmla="*/ 65 h 115"/>
                  <a:gd name="T96" fmla="*/ 38 w 69"/>
                  <a:gd name="T97" fmla="*/ 65 h 115"/>
                  <a:gd name="T98" fmla="*/ 42 w 69"/>
                  <a:gd name="T99" fmla="*/ 65 h 115"/>
                  <a:gd name="T100" fmla="*/ 50 w 69"/>
                  <a:gd name="T101" fmla="*/ 61 h 115"/>
                  <a:gd name="T102" fmla="*/ 54 w 69"/>
                  <a:gd name="T103" fmla="*/ 57 h 11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69"/>
                  <a:gd name="T157" fmla="*/ 0 h 115"/>
                  <a:gd name="T158" fmla="*/ 69 w 69"/>
                  <a:gd name="T159" fmla="*/ 115 h 115"/>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69" h="115">
                    <a:moveTo>
                      <a:pt x="0" y="115"/>
                    </a:moveTo>
                    <a:lnTo>
                      <a:pt x="0" y="115"/>
                    </a:lnTo>
                    <a:lnTo>
                      <a:pt x="12" y="115"/>
                    </a:lnTo>
                    <a:lnTo>
                      <a:pt x="23" y="111"/>
                    </a:lnTo>
                    <a:lnTo>
                      <a:pt x="31" y="103"/>
                    </a:lnTo>
                    <a:lnTo>
                      <a:pt x="38" y="92"/>
                    </a:lnTo>
                    <a:lnTo>
                      <a:pt x="46" y="76"/>
                    </a:lnTo>
                    <a:lnTo>
                      <a:pt x="50" y="65"/>
                    </a:lnTo>
                    <a:lnTo>
                      <a:pt x="38" y="69"/>
                    </a:lnTo>
                    <a:lnTo>
                      <a:pt x="27" y="73"/>
                    </a:lnTo>
                    <a:lnTo>
                      <a:pt x="19" y="69"/>
                    </a:lnTo>
                    <a:lnTo>
                      <a:pt x="8" y="65"/>
                    </a:lnTo>
                    <a:lnTo>
                      <a:pt x="4" y="53"/>
                    </a:lnTo>
                    <a:lnTo>
                      <a:pt x="0" y="38"/>
                    </a:lnTo>
                    <a:lnTo>
                      <a:pt x="4" y="27"/>
                    </a:lnTo>
                    <a:lnTo>
                      <a:pt x="8" y="15"/>
                    </a:lnTo>
                    <a:lnTo>
                      <a:pt x="15" y="7"/>
                    </a:lnTo>
                    <a:lnTo>
                      <a:pt x="23" y="4"/>
                    </a:lnTo>
                    <a:lnTo>
                      <a:pt x="35" y="0"/>
                    </a:lnTo>
                    <a:lnTo>
                      <a:pt x="46" y="4"/>
                    </a:lnTo>
                    <a:lnTo>
                      <a:pt x="58" y="11"/>
                    </a:lnTo>
                    <a:lnTo>
                      <a:pt x="65" y="23"/>
                    </a:lnTo>
                    <a:lnTo>
                      <a:pt x="69" y="34"/>
                    </a:lnTo>
                    <a:lnTo>
                      <a:pt x="69" y="46"/>
                    </a:lnTo>
                    <a:lnTo>
                      <a:pt x="69" y="65"/>
                    </a:lnTo>
                    <a:lnTo>
                      <a:pt x="61" y="80"/>
                    </a:lnTo>
                    <a:lnTo>
                      <a:pt x="50" y="96"/>
                    </a:lnTo>
                    <a:lnTo>
                      <a:pt x="35" y="107"/>
                    </a:lnTo>
                    <a:lnTo>
                      <a:pt x="23" y="115"/>
                    </a:lnTo>
                    <a:lnTo>
                      <a:pt x="8" y="115"/>
                    </a:lnTo>
                    <a:lnTo>
                      <a:pt x="0" y="115"/>
                    </a:lnTo>
                    <a:close/>
                    <a:moveTo>
                      <a:pt x="54" y="57"/>
                    </a:moveTo>
                    <a:lnTo>
                      <a:pt x="54" y="50"/>
                    </a:lnTo>
                    <a:lnTo>
                      <a:pt x="54" y="42"/>
                    </a:lnTo>
                    <a:lnTo>
                      <a:pt x="54" y="34"/>
                    </a:lnTo>
                    <a:lnTo>
                      <a:pt x="50" y="27"/>
                    </a:lnTo>
                    <a:lnTo>
                      <a:pt x="50" y="15"/>
                    </a:lnTo>
                    <a:lnTo>
                      <a:pt x="46" y="11"/>
                    </a:lnTo>
                    <a:lnTo>
                      <a:pt x="38" y="7"/>
                    </a:lnTo>
                    <a:lnTo>
                      <a:pt x="35" y="7"/>
                    </a:lnTo>
                    <a:lnTo>
                      <a:pt x="27" y="7"/>
                    </a:lnTo>
                    <a:lnTo>
                      <a:pt x="19" y="11"/>
                    </a:lnTo>
                    <a:lnTo>
                      <a:pt x="15" y="19"/>
                    </a:lnTo>
                    <a:lnTo>
                      <a:pt x="15" y="30"/>
                    </a:lnTo>
                    <a:lnTo>
                      <a:pt x="19" y="46"/>
                    </a:lnTo>
                    <a:lnTo>
                      <a:pt x="23" y="57"/>
                    </a:lnTo>
                    <a:lnTo>
                      <a:pt x="27" y="65"/>
                    </a:lnTo>
                    <a:lnTo>
                      <a:pt x="35" y="65"/>
                    </a:lnTo>
                    <a:lnTo>
                      <a:pt x="38" y="65"/>
                    </a:lnTo>
                    <a:lnTo>
                      <a:pt x="42" y="65"/>
                    </a:lnTo>
                    <a:lnTo>
                      <a:pt x="50" y="61"/>
                    </a:lnTo>
                    <a:lnTo>
                      <a:pt x="54" y="57"/>
                    </a:lnTo>
                    <a:close/>
                  </a:path>
                </a:pathLst>
              </a:custGeom>
              <a:solidFill>
                <a:srgbClr val="000000"/>
              </a:solidFill>
              <a:ln w="0">
                <a:solidFill>
                  <a:srgbClr val="000000"/>
                </a:solidFill>
                <a:round/>
                <a:headEnd/>
                <a:tailEnd/>
              </a:ln>
            </p:spPr>
            <p:txBody>
              <a:bodyPr/>
              <a:lstStyle/>
              <a:p>
                <a:endParaRPr lang="en-CA"/>
              </a:p>
            </p:txBody>
          </p:sp>
          <p:sp>
            <p:nvSpPr>
              <p:cNvPr id="16597" name="Freeform 129"/>
              <p:cNvSpPr>
                <a:spLocks/>
              </p:cNvSpPr>
              <p:nvPr/>
            </p:nvSpPr>
            <p:spPr bwMode="auto">
              <a:xfrm>
                <a:off x="1428" y="1948"/>
                <a:ext cx="73" cy="115"/>
              </a:xfrm>
              <a:custGeom>
                <a:avLst/>
                <a:gdLst>
                  <a:gd name="T0" fmla="*/ 73 w 73"/>
                  <a:gd name="T1" fmla="*/ 92 h 115"/>
                  <a:gd name="T2" fmla="*/ 65 w 73"/>
                  <a:gd name="T3" fmla="*/ 115 h 115"/>
                  <a:gd name="T4" fmla="*/ 0 w 73"/>
                  <a:gd name="T5" fmla="*/ 115 h 115"/>
                  <a:gd name="T6" fmla="*/ 0 w 73"/>
                  <a:gd name="T7" fmla="*/ 111 h 115"/>
                  <a:gd name="T8" fmla="*/ 15 w 73"/>
                  <a:gd name="T9" fmla="*/ 96 h 115"/>
                  <a:gd name="T10" fmla="*/ 30 w 73"/>
                  <a:gd name="T11" fmla="*/ 80 h 115"/>
                  <a:gd name="T12" fmla="*/ 42 w 73"/>
                  <a:gd name="T13" fmla="*/ 69 h 115"/>
                  <a:gd name="T14" fmla="*/ 50 w 73"/>
                  <a:gd name="T15" fmla="*/ 53 h 115"/>
                  <a:gd name="T16" fmla="*/ 53 w 73"/>
                  <a:gd name="T17" fmla="*/ 38 h 115"/>
                  <a:gd name="T18" fmla="*/ 50 w 73"/>
                  <a:gd name="T19" fmla="*/ 27 h 115"/>
                  <a:gd name="T20" fmla="*/ 46 w 73"/>
                  <a:gd name="T21" fmla="*/ 19 h 115"/>
                  <a:gd name="T22" fmla="*/ 38 w 73"/>
                  <a:gd name="T23" fmla="*/ 15 h 115"/>
                  <a:gd name="T24" fmla="*/ 30 w 73"/>
                  <a:gd name="T25" fmla="*/ 11 h 115"/>
                  <a:gd name="T26" fmla="*/ 23 w 73"/>
                  <a:gd name="T27" fmla="*/ 15 h 115"/>
                  <a:gd name="T28" fmla="*/ 15 w 73"/>
                  <a:gd name="T29" fmla="*/ 19 h 115"/>
                  <a:gd name="T30" fmla="*/ 7 w 73"/>
                  <a:gd name="T31" fmla="*/ 23 h 115"/>
                  <a:gd name="T32" fmla="*/ 3 w 73"/>
                  <a:gd name="T33" fmla="*/ 30 h 115"/>
                  <a:gd name="T34" fmla="*/ 0 w 73"/>
                  <a:gd name="T35" fmla="*/ 30 h 115"/>
                  <a:gd name="T36" fmla="*/ 3 w 73"/>
                  <a:gd name="T37" fmla="*/ 19 h 115"/>
                  <a:gd name="T38" fmla="*/ 11 w 73"/>
                  <a:gd name="T39" fmla="*/ 7 h 115"/>
                  <a:gd name="T40" fmla="*/ 23 w 73"/>
                  <a:gd name="T41" fmla="*/ 4 h 115"/>
                  <a:gd name="T42" fmla="*/ 34 w 73"/>
                  <a:gd name="T43" fmla="*/ 0 h 115"/>
                  <a:gd name="T44" fmla="*/ 46 w 73"/>
                  <a:gd name="T45" fmla="*/ 4 h 115"/>
                  <a:gd name="T46" fmla="*/ 57 w 73"/>
                  <a:gd name="T47" fmla="*/ 11 h 115"/>
                  <a:gd name="T48" fmla="*/ 65 w 73"/>
                  <a:gd name="T49" fmla="*/ 19 h 115"/>
                  <a:gd name="T50" fmla="*/ 65 w 73"/>
                  <a:gd name="T51" fmla="*/ 30 h 115"/>
                  <a:gd name="T52" fmla="*/ 65 w 73"/>
                  <a:gd name="T53" fmla="*/ 38 h 115"/>
                  <a:gd name="T54" fmla="*/ 61 w 73"/>
                  <a:gd name="T55" fmla="*/ 46 h 115"/>
                  <a:gd name="T56" fmla="*/ 53 w 73"/>
                  <a:gd name="T57" fmla="*/ 61 h 115"/>
                  <a:gd name="T58" fmla="*/ 42 w 73"/>
                  <a:gd name="T59" fmla="*/ 76 h 115"/>
                  <a:gd name="T60" fmla="*/ 30 w 73"/>
                  <a:gd name="T61" fmla="*/ 88 h 115"/>
                  <a:gd name="T62" fmla="*/ 23 w 73"/>
                  <a:gd name="T63" fmla="*/ 96 h 115"/>
                  <a:gd name="T64" fmla="*/ 15 w 73"/>
                  <a:gd name="T65" fmla="*/ 103 h 115"/>
                  <a:gd name="T66" fmla="*/ 46 w 73"/>
                  <a:gd name="T67" fmla="*/ 103 h 115"/>
                  <a:gd name="T68" fmla="*/ 53 w 73"/>
                  <a:gd name="T69" fmla="*/ 103 h 115"/>
                  <a:gd name="T70" fmla="*/ 57 w 73"/>
                  <a:gd name="T71" fmla="*/ 103 h 115"/>
                  <a:gd name="T72" fmla="*/ 61 w 73"/>
                  <a:gd name="T73" fmla="*/ 99 h 115"/>
                  <a:gd name="T74" fmla="*/ 65 w 73"/>
                  <a:gd name="T75" fmla="*/ 99 h 115"/>
                  <a:gd name="T76" fmla="*/ 69 w 73"/>
                  <a:gd name="T77" fmla="*/ 96 h 115"/>
                  <a:gd name="T78" fmla="*/ 69 w 73"/>
                  <a:gd name="T79" fmla="*/ 92 h 115"/>
                  <a:gd name="T80" fmla="*/ 73 w 73"/>
                  <a:gd name="T81" fmla="*/ 92 h 11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5"/>
                  <a:gd name="T125" fmla="*/ 73 w 73"/>
                  <a:gd name="T126" fmla="*/ 115 h 11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5">
                    <a:moveTo>
                      <a:pt x="73" y="92"/>
                    </a:moveTo>
                    <a:lnTo>
                      <a:pt x="65" y="115"/>
                    </a:lnTo>
                    <a:lnTo>
                      <a:pt x="0" y="115"/>
                    </a:lnTo>
                    <a:lnTo>
                      <a:pt x="0" y="111"/>
                    </a:lnTo>
                    <a:lnTo>
                      <a:pt x="15" y="96"/>
                    </a:lnTo>
                    <a:lnTo>
                      <a:pt x="30" y="80"/>
                    </a:lnTo>
                    <a:lnTo>
                      <a:pt x="42" y="69"/>
                    </a:lnTo>
                    <a:lnTo>
                      <a:pt x="50" y="53"/>
                    </a:lnTo>
                    <a:lnTo>
                      <a:pt x="53" y="38"/>
                    </a:lnTo>
                    <a:lnTo>
                      <a:pt x="50" y="27"/>
                    </a:lnTo>
                    <a:lnTo>
                      <a:pt x="46" y="19"/>
                    </a:lnTo>
                    <a:lnTo>
                      <a:pt x="38" y="15"/>
                    </a:lnTo>
                    <a:lnTo>
                      <a:pt x="30" y="11"/>
                    </a:lnTo>
                    <a:lnTo>
                      <a:pt x="23" y="15"/>
                    </a:lnTo>
                    <a:lnTo>
                      <a:pt x="15" y="19"/>
                    </a:lnTo>
                    <a:lnTo>
                      <a:pt x="7" y="23"/>
                    </a:lnTo>
                    <a:lnTo>
                      <a:pt x="3" y="30"/>
                    </a:lnTo>
                    <a:lnTo>
                      <a:pt x="0" y="30"/>
                    </a:lnTo>
                    <a:lnTo>
                      <a:pt x="3" y="19"/>
                    </a:lnTo>
                    <a:lnTo>
                      <a:pt x="11" y="7"/>
                    </a:lnTo>
                    <a:lnTo>
                      <a:pt x="23" y="4"/>
                    </a:lnTo>
                    <a:lnTo>
                      <a:pt x="34" y="0"/>
                    </a:lnTo>
                    <a:lnTo>
                      <a:pt x="46" y="4"/>
                    </a:lnTo>
                    <a:lnTo>
                      <a:pt x="57" y="11"/>
                    </a:lnTo>
                    <a:lnTo>
                      <a:pt x="65" y="19"/>
                    </a:lnTo>
                    <a:lnTo>
                      <a:pt x="65" y="30"/>
                    </a:lnTo>
                    <a:lnTo>
                      <a:pt x="65" y="38"/>
                    </a:lnTo>
                    <a:lnTo>
                      <a:pt x="61" y="46"/>
                    </a:lnTo>
                    <a:lnTo>
                      <a:pt x="53" y="61"/>
                    </a:lnTo>
                    <a:lnTo>
                      <a:pt x="42" y="76"/>
                    </a:lnTo>
                    <a:lnTo>
                      <a:pt x="30" y="88"/>
                    </a:lnTo>
                    <a:lnTo>
                      <a:pt x="23" y="96"/>
                    </a:lnTo>
                    <a:lnTo>
                      <a:pt x="15" y="103"/>
                    </a:lnTo>
                    <a:lnTo>
                      <a:pt x="46" y="103"/>
                    </a:lnTo>
                    <a:lnTo>
                      <a:pt x="53" y="103"/>
                    </a:lnTo>
                    <a:lnTo>
                      <a:pt x="57" y="103"/>
                    </a:lnTo>
                    <a:lnTo>
                      <a:pt x="61" y="99"/>
                    </a:lnTo>
                    <a:lnTo>
                      <a:pt x="65" y="99"/>
                    </a:lnTo>
                    <a:lnTo>
                      <a:pt x="69" y="96"/>
                    </a:lnTo>
                    <a:lnTo>
                      <a:pt x="69" y="92"/>
                    </a:lnTo>
                    <a:lnTo>
                      <a:pt x="73" y="92"/>
                    </a:lnTo>
                    <a:close/>
                  </a:path>
                </a:pathLst>
              </a:custGeom>
              <a:solidFill>
                <a:srgbClr val="000000"/>
              </a:solidFill>
              <a:ln w="0">
                <a:solidFill>
                  <a:srgbClr val="000000"/>
                </a:solidFill>
                <a:round/>
                <a:headEnd/>
                <a:tailEnd/>
              </a:ln>
            </p:spPr>
            <p:txBody>
              <a:bodyPr/>
              <a:lstStyle/>
              <a:p>
                <a:endParaRPr lang="en-CA"/>
              </a:p>
            </p:txBody>
          </p:sp>
          <p:sp>
            <p:nvSpPr>
              <p:cNvPr id="16598" name="Rectangle 130"/>
              <p:cNvSpPr>
                <a:spLocks noChangeArrowheads="1"/>
              </p:cNvSpPr>
              <p:nvPr/>
            </p:nvSpPr>
            <p:spPr bwMode="auto">
              <a:xfrm>
                <a:off x="1554" y="192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6599" name="Freeform 131"/>
              <p:cNvSpPr>
                <a:spLocks noEditPoints="1"/>
              </p:cNvSpPr>
              <p:nvPr/>
            </p:nvSpPr>
            <p:spPr bwMode="auto">
              <a:xfrm>
                <a:off x="1746" y="1948"/>
                <a:ext cx="69" cy="115"/>
              </a:xfrm>
              <a:custGeom>
                <a:avLst/>
                <a:gdLst>
                  <a:gd name="T0" fmla="*/ 0 w 69"/>
                  <a:gd name="T1" fmla="*/ 57 h 115"/>
                  <a:gd name="T2" fmla="*/ 0 w 69"/>
                  <a:gd name="T3" fmla="*/ 42 h 115"/>
                  <a:gd name="T4" fmla="*/ 4 w 69"/>
                  <a:gd name="T5" fmla="*/ 27 h 115"/>
                  <a:gd name="T6" fmla="*/ 12 w 69"/>
                  <a:gd name="T7" fmla="*/ 15 h 115"/>
                  <a:gd name="T8" fmla="*/ 19 w 69"/>
                  <a:gd name="T9" fmla="*/ 7 h 115"/>
                  <a:gd name="T10" fmla="*/ 27 w 69"/>
                  <a:gd name="T11" fmla="*/ 4 h 115"/>
                  <a:gd name="T12" fmla="*/ 35 w 69"/>
                  <a:gd name="T13" fmla="*/ 0 h 115"/>
                  <a:gd name="T14" fmla="*/ 42 w 69"/>
                  <a:gd name="T15" fmla="*/ 4 h 115"/>
                  <a:gd name="T16" fmla="*/ 50 w 69"/>
                  <a:gd name="T17" fmla="*/ 7 h 115"/>
                  <a:gd name="T18" fmla="*/ 58 w 69"/>
                  <a:gd name="T19" fmla="*/ 15 h 115"/>
                  <a:gd name="T20" fmla="*/ 65 w 69"/>
                  <a:gd name="T21" fmla="*/ 27 h 115"/>
                  <a:gd name="T22" fmla="*/ 69 w 69"/>
                  <a:gd name="T23" fmla="*/ 42 h 115"/>
                  <a:gd name="T24" fmla="*/ 69 w 69"/>
                  <a:gd name="T25" fmla="*/ 57 h 115"/>
                  <a:gd name="T26" fmla="*/ 69 w 69"/>
                  <a:gd name="T27" fmla="*/ 76 h 115"/>
                  <a:gd name="T28" fmla="*/ 65 w 69"/>
                  <a:gd name="T29" fmla="*/ 92 h 115"/>
                  <a:gd name="T30" fmla="*/ 58 w 69"/>
                  <a:gd name="T31" fmla="*/ 103 h 115"/>
                  <a:gd name="T32" fmla="*/ 50 w 69"/>
                  <a:gd name="T33" fmla="*/ 111 h 115"/>
                  <a:gd name="T34" fmla="*/ 42 w 69"/>
                  <a:gd name="T35" fmla="*/ 115 h 115"/>
                  <a:gd name="T36" fmla="*/ 35 w 69"/>
                  <a:gd name="T37" fmla="*/ 115 h 115"/>
                  <a:gd name="T38" fmla="*/ 23 w 69"/>
                  <a:gd name="T39" fmla="*/ 115 h 115"/>
                  <a:gd name="T40" fmla="*/ 15 w 69"/>
                  <a:gd name="T41" fmla="*/ 107 h 115"/>
                  <a:gd name="T42" fmla="*/ 8 w 69"/>
                  <a:gd name="T43" fmla="*/ 96 h 115"/>
                  <a:gd name="T44" fmla="*/ 0 w 69"/>
                  <a:gd name="T45" fmla="*/ 80 h 115"/>
                  <a:gd name="T46" fmla="*/ 0 w 69"/>
                  <a:gd name="T47" fmla="*/ 57 h 115"/>
                  <a:gd name="T48" fmla="*/ 15 w 69"/>
                  <a:gd name="T49" fmla="*/ 61 h 115"/>
                  <a:gd name="T50" fmla="*/ 15 w 69"/>
                  <a:gd name="T51" fmla="*/ 80 h 115"/>
                  <a:gd name="T52" fmla="*/ 19 w 69"/>
                  <a:gd name="T53" fmla="*/ 99 h 115"/>
                  <a:gd name="T54" fmla="*/ 23 w 69"/>
                  <a:gd name="T55" fmla="*/ 107 h 115"/>
                  <a:gd name="T56" fmla="*/ 27 w 69"/>
                  <a:gd name="T57" fmla="*/ 111 h 115"/>
                  <a:gd name="T58" fmla="*/ 35 w 69"/>
                  <a:gd name="T59" fmla="*/ 111 h 115"/>
                  <a:gd name="T60" fmla="*/ 38 w 69"/>
                  <a:gd name="T61" fmla="*/ 111 h 115"/>
                  <a:gd name="T62" fmla="*/ 42 w 69"/>
                  <a:gd name="T63" fmla="*/ 107 h 115"/>
                  <a:gd name="T64" fmla="*/ 46 w 69"/>
                  <a:gd name="T65" fmla="*/ 103 h 115"/>
                  <a:gd name="T66" fmla="*/ 50 w 69"/>
                  <a:gd name="T67" fmla="*/ 92 h 115"/>
                  <a:gd name="T68" fmla="*/ 54 w 69"/>
                  <a:gd name="T69" fmla="*/ 76 h 115"/>
                  <a:gd name="T70" fmla="*/ 54 w 69"/>
                  <a:gd name="T71" fmla="*/ 53 h 115"/>
                  <a:gd name="T72" fmla="*/ 54 w 69"/>
                  <a:gd name="T73" fmla="*/ 38 h 115"/>
                  <a:gd name="T74" fmla="*/ 50 w 69"/>
                  <a:gd name="T75" fmla="*/ 23 h 115"/>
                  <a:gd name="T76" fmla="*/ 46 w 69"/>
                  <a:gd name="T77" fmla="*/ 15 h 115"/>
                  <a:gd name="T78" fmla="*/ 42 w 69"/>
                  <a:gd name="T79" fmla="*/ 7 h 115"/>
                  <a:gd name="T80" fmla="*/ 38 w 69"/>
                  <a:gd name="T81" fmla="*/ 7 h 115"/>
                  <a:gd name="T82" fmla="*/ 35 w 69"/>
                  <a:gd name="T83" fmla="*/ 7 h 115"/>
                  <a:gd name="T84" fmla="*/ 31 w 69"/>
                  <a:gd name="T85" fmla="*/ 7 h 115"/>
                  <a:gd name="T86" fmla="*/ 23 w 69"/>
                  <a:gd name="T87" fmla="*/ 11 h 115"/>
                  <a:gd name="T88" fmla="*/ 19 w 69"/>
                  <a:gd name="T89" fmla="*/ 19 h 115"/>
                  <a:gd name="T90" fmla="*/ 15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7"/>
                    </a:lnTo>
                    <a:lnTo>
                      <a:pt x="12" y="15"/>
                    </a:lnTo>
                    <a:lnTo>
                      <a:pt x="19" y="7"/>
                    </a:lnTo>
                    <a:lnTo>
                      <a:pt x="27" y="4"/>
                    </a:lnTo>
                    <a:lnTo>
                      <a:pt x="35" y="0"/>
                    </a:lnTo>
                    <a:lnTo>
                      <a:pt x="42" y="4"/>
                    </a:lnTo>
                    <a:lnTo>
                      <a:pt x="50" y="7"/>
                    </a:lnTo>
                    <a:lnTo>
                      <a:pt x="58" y="15"/>
                    </a:lnTo>
                    <a:lnTo>
                      <a:pt x="65" y="27"/>
                    </a:lnTo>
                    <a:lnTo>
                      <a:pt x="69" y="42"/>
                    </a:lnTo>
                    <a:lnTo>
                      <a:pt x="69" y="57"/>
                    </a:lnTo>
                    <a:lnTo>
                      <a:pt x="69" y="76"/>
                    </a:lnTo>
                    <a:lnTo>
                      <a:pt x="65" y="92"/>
                    </a:lnTo>
                    <a:lnTo>
                      <a:pt x="58" y="103"/>
                    </a:lnTo>
                    <a:lnTo>
                      <a:pt x="50" y="111"/>
                    </a:lnTo>
                    <a:lnTo>
                      <a:pt x="42" y="115"/>
                    </a:lnTo>
                    <a:lnTo>
                      <a:pt x="35" y="115"/>
                    </a:lnTo>
                    <a:lnTo>
                      <a:pt x="23" y="115"/>
                    </a:lnTo>
                    <a:lnTo>
                      <a:pt x="15" y="107"/>
                    </a:lnTo>
                    <a:lnTo>
                      <a:pt x="8" y="96"/>
                    </a:lnTo>
                    <a:lnTo>
                      <a:pt x="0" y="80"/>
                    </a:lnTo>
                    <a:lnTo>
                      <a:pt x="0" y="57"/>
                    </a:lnTo>
                    <a:close/>
                    <a:moveTo>
                      <a:pt x="15" y="61"/>
                    </a:moveTo>
                    <a:lnTo>
                      <a:pt x="15" y="80"/>
                    </a:lnTo>
                    <a:lnTo>
                      <a:pt x="19" y="99"/>
                    </a:lnTo>
                    <a:lnTo>
                      <a:pt x="23" y="107"/>
                    </a:lnTo>
                    <a:lnTo>
                      <a:pt x="27" y="111"/>
                    </a:lnTo>
                    <a:lnTo>
                      <a:pt x="35" y="111"/>
                    </a:lnTo>
                    <a:lnTo>
                      <a:pt x="38" y="111"/>
                    </a:lnTo>
                    <a:lnTo>
                      <a:pt x="42" y="107"/>
                    </a:lnTo>
                    <a:lnTo>
                      <a:pt x="46" y="103"/>
                    </a:lnTo>
                    <a:lnTo>
                      <a:pt x="50" y="92"/>
                    </a:lnTo>
                    <a:lnTo>
                      <a:pt x="54" y="76"/>
                    </a:lnTo>
                    <a:lnTo>
                      <a:pt x="54" y="53"/>
                    </a:lnTo>
                    <a:lnTo>
                      <a:pt x="54" y="38"/>
                    </a:lnTo>
                    <a:lnTo>
                      <a:pt x="50" y="23"/>
                    </a:lnTo>
                    <a:lnTo>
                      <a:pt x="46" y="15"/>
                    </a:lnTo>
                    <a:lnTo>
                      <a:pt x="42" y="7"/>
                    </a:lnTo>
                    <a:lnTo>
                      <a:pt x="38" y="7"/>
                    </a:lnTo>
                    <a:lnTo>
                      <a:pt x="35" y="7"/>
                    </a:lnTo>
                    <a:lnTo>
                      <a:pt x="31" y="7"/>
                    </a:lnTo>
                    <a:lnTo>
                      <a:pt x="23" y="11"/>
                    </a:lnTo>
                    <a:lnTo>
                      <a:pt x="19" y="19"/>
                    </a:lnTo>
                    <a:lnTo>
                      <a:pt x="15"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6600" name="Rectangle 132"/>
              <p:cNvSpPr>
                <a:spLocks noChangeArrowheads="1"/>
              </p:cNvSpPr>
              <p:nvPr/>
            </p:nvSpPr>
            <p:spPr bwMode="auto">
              <a:xfrm>
                <a:off x="2107" y="1921"/>
                <a:ext cx="7" cy="207"/>
              </a:xfrm>
              <a:prstGeom prst="rect">
                <a:avLst/>
              </a:prstGeom>
              <a:solidFill>
                <a:srgbClr val="000000"/>
              </a:solidFill>
              <a:ln w="0">
                <a:solidFill>
                  <a:srgbClr val="000000"/>
                </a:solidFill>
                <a:miter lim="800000"/>
                <a:headEnd/>
                <a:tailEnd/>
              </a:ln>
            </p:spPr>
            <p:txBody>
              <a:bodyPr/>
              <a:lstStyle/>
              <a:p>
                <a:endParaRPr lang="en-US"/>
              </a:p>
            </p:txBody>
          </p:sp>
          <p:sp>
            <p:nvSpPr>
              <p:cNvPr id="16601" name="Freeform 133"/>
              <p:cNvSpPr>
                <a:spLocks/>
              </p:cNvSpPr>
              <p:nvPr/>
            </p:nvSpPr>
            <p:spPr bwMode="auto">
              <a:xfrm>
                <a:off x="2299" y="2044"/>
                <a:ext cx="23" cy="19"/>
              </a:xfrm>
              <a:custGeom>
                <a:avLst/>
                <a:gdLst>
                  <a:gd name="T0" fmla="*/ 11 w 23"/>
                  <a:gd name="T1" fmla="*/ 0 h 19"/>
                  <a:gd name="T2" fmla="*/ 15 w 23"/>
                  <a:gd name="T3" fmla="*/ 3 h 19"/>
                  <a:gd name="T4" fmla="*/ 19 w 23"/>
                  <a:gd name="T5" fmla="*/ 3 h 19"/>
                  <a:gd name="T6" fmla="*/ 19 w 23"/>
                  <a:gd name="T7" fmla="*/ 7 h 19"/>
                  <a:gd name="T8" fmla="*/ 23 w 23"/>
                  <a:gd name="T9" fmla="*/ 11 h 19"/>
                  <a:gd name="T10" fmla="*/ 19 w 23"/>
                  <a:gd name="T11" fmla="*/ 15 h 19"/>
                  <a:gd name="T12" fmla="*/ 19 w 23"/>
                  <a:gd name="T13" fmla="*/ 19 h 19"/>
                  <a:gd name="T14" fmla="*/ 15 w 23"/>
                  <a:gd name="T15" fmla="*/ 19 h 19"/>
                  <a:gd name="T16" fmla="*/ 11 w 23"/>
                  <a:gd name="T17" fmla="*/ 19 h 19"/>
                  <a:gd name="T18" fmla="*/ 7 w 23"/>
                  <a:gd name="T19" fmla="*/ 19 h 19"/>
                  <a:gd name="T20" fmla="*/ 3 w 23"/>
                  <a:gd name="T21" fmla="*/ 19 h 19"/>
                  <a:gd name="T22" fmla="*/ 3 w 23"/>
                  <a:gd name="T23" fmla="*/ 15 h 19"/>
                  <a:gd name="T24" fmla="*/ 0 w 23"/>
                  <a:gd name="T25" fmla="*/ 11 h 19"/>
                  <a:gd name="T26" fmla="*/ 3 w 23"/>
                  <a:gd name="T27" fmla="*/ 7 h 19"/>
                  <a:gd name="T28" fmla="*/ 3 w 23"/>
                  <a:gd name="T29" fmla="*/ 3 h 19"/>
                  <a:gd name="T30" fmla="*/ 7 w 23"/>
                  <a:gd name="T31" fmla="*/ 0 h 19"/>
                  <a:gd name="T32" fmla="*/ 11 w 23"/>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19"/>
                  <a:gd name="T53" fmla="*/ 23 w 23"/>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19">
                    <a:moveTo>
                      <a:pt x="11" y="0"/>
                    </a:moveTo>
                    <a:lnTo>
                      <a:pt x="15" y="3"/>
                    </a:lnTo>
                    <a:lnTo>
                      <a:pt x="19" y="3"/>
                    </a:lnTo>
                    <a:lnTo>
                      <a:pt x="19" y="7"/>
                    </a:lnTo>
                    <a:lnTo>
                      <a:pt x="23" y="11"/>
                    </a:lnTo>
                    <a:lnTo>
                      <a:pt x="19" y="15"/>
                    </a:lnTo>
                    <a:lnTo>
                      <a:pt x="19" y="19"/>
                    </a:lnTo>
                    <a:lnTo>
                      <a:pt x="15" y="19"/>
                    </a:lnTo>
                    <a:lnTo>
                      <a:pt x="11" y="19"/>
                    </a:lnTo>
                    <a:lnTo>
                      <a:pt x="7" y="19"/>
                    </a:lnTo>
                    <a:lnTo>
                      <a:pt x="3" y="19"/>
                    </a:lnTo>
                    <a:lnTo>
                      <a:pt x="3" y="15"/>
                    </a:lnTo>
                    <a:lnTo>
                      <a:pt x="0" y="11"/>
                    </a:lnTo>
                    <a:lnTo>
                      <a:pt x="3" y="7"/>
                    </a:lnTo>
                    <a:lnTo>
                      <a:pt x="3" y="3"/>
                    </a:lnTo>
                    <a:lnTo>
                      <a:pt x="7" y="0"/>
                    </a:lnTo>
                    <a:lnTo>
                      <a:pt x="11" y="0"/>
                    </a:lnTo>
                    <a:close/>
                  </a:path>
                </a:pathLst>
              </a:custGeom>
              <a:solidFill>
                <a:srgbClr val="000000"/>
              </a:solidFill>
              <a:ln w="0">
                <a:solidFill>
                  <a:srgbClr val="000000"/>
                </a:solidFill>
                <a:round/>
                <a:headEnd/>
                <a:tailEnd/>
              </a:ln>
            </p:spPr>
            <p:txBody>
              <a:bodyPr/>
              <a:lstStyle/>
              <a:p>
                <a:endParaRPr lang="en-CA"/>
              </a:p>
            </p:txBody>
          </p:sp>
          <p:sp>
            <p:nvSpPr>
              <p:cNvPr id="16602" name="Freeform 134"/>
              <p:cNvSpPr>
                <a:spLocks noEditPoints="1"/>
              </p:cNvSpPr>
              <p:nvPr/>
            </p:nvSpPr>
            <p:spPr bwMode="auto">
              <a:xfrm>
                <a:off x="2337" y="1948"/>
                <a:ext cx="69" cy="115"/>
              </a:xfrm>
              <a:custGeom>
                <a:avLst/>
                <a:gdLst>
                  <a:gd name="T0" fmla="*/ 0 w 69"/>
                  <a:gd name="T1" fmla="*/ 57 h 115"/>
                  <a:gd name="T2" fmla="*/ 0 w 69"/>
                  <a:gd name="T3" fmla="*/ 42 h 115"/>
                  <a:gd name="T4" fmla="*/ 8 w 69"/>
                  <a:gd name="T5" fmla="*/ 27 h 115"/>
                  <a:gd name="T6" fmla="*/ 11 w 69"/>
                  <a:gd name="T7" fmla="*/ 15 h 115"/>
                  <a:gd name="T8" fmla="*/ 19 w 69"/>
                  <a:gd name="T9" fmla="*/ 7 h 115"/>
                  <a:gd name="T10" fmla="*/ 27 w 69"/>
                  <a:gd name="T11" fmla="*/ 4 h 115"/>
                  <a:gd name="T12" fmla="*/ 35 w 69"/>
                  <a:gd name="T13" fmla="*/ 0 h 115"/>
                  <a:gd name="T14" fmla="*/ 42 w 69"/>
                  <a:gd name="T15" fmla="*/ 4 h 115"/>
                  <a:gd name="T16" fmla="*/ 50 w 69"/>
                  <a:gd name="T17" fmla="*/ 7 h 115"/>
                  <a:gd name="T18" fmla="*/ 58 w 69"/>
                  <a:gd name="T19" fmla="*/ 15 h 115"/>
                  <a:gd name="T20" fmla="*/ 65 w 69"/>
                  <a:gd name="T21" fmla="*/ 27 h 115"/>
                  <a:gd name="T22" fmla="*/ 69 w 69"/>
                  <a:gd name="T23" fmla="*/ 42 h 115"/>
                  <a:gd name="T24" fmla="*/ 69 w 69"/>
                  <a:gd name="T25" fmla="*/ 57 h 115"/>
                  <a:gd name="T26" fmla="*/ 69 w 69"/>
                  <a:gd name="T27" fmla="*/ 76 h 115"/>
                  <a:gd name="T28" fmla="*/ 65 w 69"/>
                  <a:gd name="T29" fmla="*/ 92 h 115"/>
                  <a:gd name="T30" fmla="*/ 58 w 69"/>
                  <a:gd name="T31" fmla="*/ 103 h 115"/>
                  <a:gd name="T32" fmla="*/ 50 w 69"/>
                  <a:gd name="T33" fmla="*/ 111 h 115"/>
                  <a:gd name="T34" fmla="*/ 42 w 69"/>
                  <a:gd name="T35" fmla="*/ 115 h 115"/>
                  <a:gd name="T36" fmla="*/ 35 w 69"/>
                  <a:gd name="T37" fmla="*/ 115 h 115"/>
                  <a:gd name="T38" fmla="*/ 27 w 69"/>
                  <a:gd name="T39" fmla="*/ 115 h 115"/>
                  <a:gd name="T40" fmla="*/ 15 w 69"/>
                  <a:gd name="T41" fmla="*/ 107 h 115"/>
                  <a:gd name="T42" fmla="*/ 8 w 69"/>
                  <a:gd name="T43" fmla="*/ 96 h 115"/>
                  <a:gd name="T44" fmla="*/ 4 w 69"/>
                  <a:gd name="T45" fmla="*/ 80 h 115"/>
                  <a:gd name="T46" fmla="*/ 0 w 69"/>
                  <a:gd name="T47" fmla="*/ 57 h 115"/>
                  <a:gd name="T48" fmla="*/ 15 w 69"/>
                  <a:gd name="T49" fmla="*/ 61 h 115"/>
                  <a:gd name="T50" fmla="*/ 19 w 69"/>
                  <a:gd name="T51" fmla="*/ 80 h 115"/>
                  <a:gd name="T52" fmla="*/ 23 w 69"/>
                  <a:gd name="T53" fmla="*/ 99 h 115"/>
                  <a:gd name="T54" fmla="*/ 27 w 69"/>
                  <a:gd name="T55" fmla="*/ 107 h 115"/>
                  <a:gd name="T56" fmla="*/ 31 w 69"/>
                  <a:gd name="T57" fmla="*/ 111 h 115"/>
                  <a:gd name="T58" fmla="*/ 35 w 69"/>
                  <a:gd name="T59" fmla="*/ 111 h 115"/>
                  <a:gd name="T60" fmla="*/ 38 w 69"/>
                  <a:gd name="T61" fmla="*/ 111 h 115"/>
                  <a:gd name="T62" fmla="*/ 42 w 69"/>
                  <a:gd name="T63" fmla="*/ 107 h 115"/>
                  <a:gd name="T64" fmla="*/ 46 w 69"/>
                  <a:gd name="T65" fmla="*/ 103 h 115"/>
                  <a:gd name="T66" fmla="*/ 50 w 69"/>
                  <a:gd name="T67" fmla="*/ 92 h 115"/>
                  <a:gd name="T68" fmla="*/ 54 w 69"/>
                  <a:gd name="T69" fmla="*/ 76 h 115"/>
                  <a:gd name="T70" fmla="*/ 54 w 69"/>
                  <a:gd name="T71" fmla="*/ 53 h 115"/>
                  <a:gd name="T72" fmla="*/ 54 w 69"/>
                  <a:gd name="T73" fmla="*/ 38 h 115"/>
                  <a:gd name="T74" fmla="*/ 50 w 69"/>
                  <a:gd name="T75" fmla="*/ 23 h 115"/>
                  <a:gd name="T76" fmla="*/ 46 w 69"/>
                  <a:gd name="T77" fmla="*/ 15 h 115"/>
                  <a:gd name="T78" fmla="*/ 42 w 69"/>
                  <a:gd name="T79" fmla="*/ 7 h 115"/>
                  <a:gd name="T80" fmla="*/ 38 w 69"/>
                  <a:gd name="T81" fmla="*/ 7 h 115"/>
                  <a:gd name="T82" fmla="*/ 35 w 69"/>
                  <a:gd name="T83" fmla="*/ 7 h 115"/>
                  <a:gd name="T84" fmla="*/ 31 w 69"/>
                  <a:gd name="T85" fmla="*/ 7 h 115"/>
                  <a:gd name="T86" fmla="*/ 27 w 69"/>
                  <a:gd name="T87" fmla="*/ 11 h 115"/>
                  <a:gd name="T88" fmla="*/ 19 w 69"/>
                  <a:gd name="T89" fmla="*/ 19 h 115"/>
                  <a:gd name="T90" fmla="*/ 19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8" y="27"/>
                    </a:lnTo>
                    <a:lnTo>
                      <a:pt x="11" y="15"/>
                    </a:lnTo>
                    <a:lnTo>
                      <a:pt x="19" y="7"/>
                    </a:lnTo>
                    <a:lnTo>
                      <a:pt x="27" y="4"/>
                    </a:lnTo>
                    <a:lnTo>
                      <a:pt x="35" y="0"/>
                    </a:lnTo>
                    <a:lnTo>
                      <a:pt x="42" y="4"/>
                    </a:lnTo>
                    <a:lnTo>
                      <a:pt x="50" y="7"/>
                    </a:lnTo>
                    <a:lnTo>
                      <a:pt x="58" y="15"/>
                    </a:lnTo>
                    <a:lnTo>
                      <a:pt x="65" y="27"/>
                    </a:lnTo>
                    <a:lnTo>
                      <a:pt x="69" y="42"/>
                    </a:lnTo>
                    <a:lnTo>
                      <a:pt x="69" y="57"/>
                    </a:lnTo>
                    <a:lnTo>
                      <a:pt x="69" y="76"/>
                    </a:lnTo>
                    <a:lnTo>
                      <a:pt x="65" y="92"/>
                    </a:lnTo>
                    <a:lnTo>
                      <a:pt x="58" y="103"/>
                    </a:lnTo>
                    <a:lnTo>
                      <a:pt x="50" y="111"/>
                    </a:lnTo>
                    <a:lnTo>
                      <a:pt x="42" y="115"/>
                    </a:lnTo>
                    <a:lnTo>
                      <a:pt x="35" y="115"/>
                    </a:lnTo>
                    <a:lnTo>
                      <a:pt x="27" y="115"/>
                    </a:lnTo>
                    <a:lnTo>
                      <a:pt x="15" y="107"/>
                    </a:lnTo>
                    <a:lnTo>
                      <a:pt x="8" y="96"/>
                    </a:lnTo>
                    <a:lnTo>
                      <a:pt x="4" y="80"/>
                    </a:lnTo>
                    <a:lnTo>
                      <a:pt x="0" y="57"/>
                    </a:lnTo>
                    <a:close/>
                    <a:moveTo>
                      <a:pt x="15" y="61"/>
                    </a:moveTo>
                    <a:lnTo>
                      <a:pt x="19" y="80"/>
                    </a:lnTo>
                    <a:lnTo>
                      <a:pt x="23" y="99"/>
                    </a:lnTo>
                    <a:lnTo>
                      <a:pt x="27" y="107"/>
                    </a:lnTo>
                    <a:lnTo>
                      <a:pt x="31" y="111"/>
                    </a:lnTo>
                    <a:lnTo>
                      <a:pt x="35" y="111"/>
                    </a:lnTo>
                    <a:lnTo>
                      <a:pt x="38" y="111"/>
                    </a:lnTo>
                    <a:lnTo>
                      <a:pt x="42" y="107"/>
                    </a:lnTo>
                    <a:lnTo>
                      <a:pt x="46" y="103"/>
                    </a:lnTo>
                    <a:lnTo>
                      <a:pt x="50" y="92"/>
                    </a:lnTo>
                    <a:lnTo>
                      <a:pt x="54" y="76"/>
                    </a:lnTo>
                    <a:lnTo>
                      <a:pt x="54" y="53"/>
                    </a:lnTo>
                    <a:lnTo>
                      <a:pt x="54" y="38"/>
                    </a:lnTo>
                    <a:lnTo>
                      <a:pt x="50" y="23"/>
                    </a:lnTo>
                    <a:lnTo>
                      <a:pt x="46" y="15"/>
                    </a:lnTo>
                    <a:lnTo>
                      <a:pt x="42" y="7"/>
                    </a:lnTo>
                    <a:lnTo>
                      <a:pt x="38" y="7"/>
                    </a:lnTo>
                    <a:lnTo>
                      <a:pt x="35" y="7"/>
                    </a:lnTo>
                    <a:lnTo>
                      <a:pt x="31" y="7"/>
                    </a:lnTo>
                    <a:lnTo>
                      <a:pt x="27" y="11"/>
                    </a:lnTo>
                    <a:lnTo>
                      <a:pt x="19" y="19"/>
                    </a:lnTo>
                    <a:lnTo>
                      <a:pt x="19"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6603" name="Freeform 135"/>
              <p:cNvSpPr>
                <a:spLocks noEditPoints="1"/>
              </p:cNvSpPr>
              <p:nvPr/>
            </p:nvSpPr>
            <p:spPr bwMode="auto">
              <a:xfrm>
                <a:off x="2421" y="1948"/>
                <a:ext cx="69" cy="115"/>
              </a:xfrm>
              <a:custGeom>
                <a:avLst/>
                <a:gdLst>
                  <a:gd name="T0" fmla="*/ 0 w 69"/>
                  <a:gd name="T1" fmla="*/ 57 h 115"/>
                  <a:gd name="T2" fmla="*/ 0 w 69"/>
                  <a:gd name="T3" fmla="*/ 42 h 115"/>
                  <a:gd name="T4" fmla="*/ 4 w 69"/>
                  <a:gd name="T5" fmla="*/ 27 h 115"/>
                  <a:gd name="T6" fmla="*/ 12 w 69"/>
                  <a:gd name="T7" fmla="*/ 15 h 115"/>
                  <a:gd name="T8" fmla="*/ 20 w 69"/>
                  <a:gd name="T9" fmla="*/ 7 h 115"/>
                  <a:gd name="T10" fmla="*/ 27 w 69"/>
                  <a:gd name="T11" fmla="*/ 4 h 115"/>
                  <a:gd name="T12" fmla="*/ 35 w 69"/>
                  <a:gd name="T13" fmla="*/ 0 h 115"/>
                  <a:gd name="T14" fmla="*/ 43 w 69"/>
                  <a:gd name="T15" fmla="*/ 4 h 115"/>
                  <a:gd name="T16" fmla="*/ 50 w 69"/>
                  <a:gd name="T17" fmla="*/ 7 h 115"/>
                  <a:gd name="T18" fmla="*/ 58 w 69"/>
                  <a:gd name="T19" fmla="*/ 15 h 115"/>
                  <a:gd name="T20" fmla="*/ 66 w 69"/>
                  <a:gd name="T21" fmla="*/ 27 h 115"/>
                  <a:gd name="T22" fmla="*/ 69 w 69"/>
                  <a:gd name="T23" fmla="*/ 42 h 115"/>
                  <a:gd name="T24" fmla="*/ 69 w 69"/>
                  <a:gd name="T25" fmla="*/ 57 h 115"/>
                  <a:gd name="T26" fmla="*/ 69 w 69"/>
                  <a:gd name="T27" fmla="*/ 76 h 115"/>
                  <a:gd name="T28" fmla="*/ 66 w 69"/>
                  <a:gd name="T29" fmla="*/ 92 h 115"/>
                  <a:gd name="T30" fmla="*/ 58 w 69"/>
                  <a:gd name="T31" fmla="*/ 103 h 115"/>
                  <a:gd name="T32" fmla="*/ 50 w 69"/>
                  <a:gd name="T33" fmla="*/ 111 h 115"/>
                  <a:gd name="T34" fmla="*/ 43 w 69"/>
                  <a:gd name="T35" fmla="*/ 115 h 115"/>
                  <a:gd name="T36" fmla="*/ 35 w 69"/>
                  <a:gd name="T37" fmla="*/ 115 h 115"/>
                  <a:gd name="T38" fmla="*/ 23 w 69"/>
                  <a:gd name="T39" fmla="*/ 115 h 115"/>
                  <a:gd name="T40" fmla="*/ 16 w 69"/>
                  <a:gd name="T41" fmla="*/ 107 h 115"/>
                  <a:gd name="T42" fmla="*/ 8 w 69"/>
                  <a:gd name="T43" fmla="*/ 96 h 115"/>
                  <a:gd name="T44" fmla="*/ 4 w 69"/>
                  <a:gd name="T45" fmla="*/ 80 h 115"/>
                  <a:gd name="T46" fmla="*/ 0 w 69"/>
                  <a:gd name="T47" fmla="*/ 57 h 115"/>
                  <a:gd name="T48" fmla="*/ 16 w 69"/>
                  <a:gd name="T49" fmla="*/ 61 h 115"/>
                  <a:gd name="T50" fmla="*/ 16 w 69"/>
                  <a:gd name="T51" fmla="*/ 80 h 115"/>
                  <a:gd name="T52" fmla="*/ 20 w 69"/>
                  <a:gd name="T53" fmla="*/ 99 h 115"/>
                  <a:gd name="T54" fmla="*/ 23 w 69"/>
                  <a:gd name="T55" fmla="*/ 107 h 115"/>
                  <a:gd name="T56" fmla="*/ 31 w 69"/>
                  <a:gd name="T57" fmla="*/ 111 h 115"/>
                  <a:gd name="T58" fmla="*/ 35 w 69"/>
                  <a:gd name="T59" fmla="*/ 111 h 115"/>
                  <a:gd name="T60" fmla="*/ 39 w 69"/>
                  <a:gd name="T61" fmla="*/ 111 h 115"/>
                  <a:gd name="T62" fmla="*/ 43 w 69"/>
                  <a:gd name="T63" fmla="*/ 107 h 115"/>
                  <a:gd name="T64" fmla="*/ 46 w 69"/>
                  <a:gd name="T65" fmla="*/ 103 h 115"/>
                  <a:gd name="T66" fmla="*/ 50 w 69"/>
                  <a:gd name="T67" fmla="*/ 92 h 115"/>
                  <a:gd name="T68" fmla="*/ 54 w 69"/>
                  <a:gd name="T69" fmla="*/ 76 h 115"/>
                  <a:gd name="T70" fmla="*/ 54 w 69"/>
                  <a:gd name="T71" fmla="*/ 53 h 115"/>
                  <a:gd name="T72" fmla="*/ 54 w 69"/>
                  <a:gd name="T73" fmla="*/ 38 h 115"/>
                  <a:gd name="T74" fmla="*/ 50 w 69"/>
                  <a:gd name="T75" fmla="*/ 23 h 115"/>
                  <a:gd name="T76" fmla="*/ 46 w 69"/>
                  <a:gd name="T77" fmla="*/ 15 h 115"/>
                  <a:gd name="T78" fmla="*/ 43 w 69"/>
                  <a:gd name="T79" fmla="*/ 7 h 115"/>
                  <a:gd name="T80" fmla="*/ 39 w 69"/>
                  <a:gd name="T81" fmla="*/ 7 h 115"/>
                  <a:gd name="T82" fmla="*/ 35 w 69"/>
                  <a:gd name="T83" fmla="*/ 7 h 115"/>
                  <a:gd name="T84" fmla="*/ 31 w 69"/>
                  <a:gd name="T85" fmla="*/ 7 h 115"/>
                  <a:gd name="T86" fmla="*/ 27 w 69"/>
                  <a:gd name="T87" fmla="*/ 11 h 115"/>
                  <a:gd name="T88" fmla="*/ 20 w 69"/>
                  <a:gd name="T89" fmla="*/ 19 h 115"/>
                  <a:gd name="T90" fmla="*/ 20 w 69"/>
                  <a:gd name="T91" fmla="*/ 30 h 115"/>
                  <a:gd name="T92" fmla="*/ 16 w 69"/>
                  <a:gd name="T93" fmla="*/ 46 h 115"/>
                  <a:gd name="T94" fmla="*/ 16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7"/>
                    </a:lnTo>
                    <a:lnTo>
                      <a:pt x="12" y="15"/>
                    </a:lnTo>
                    <a:lnTo>
                      <a:pt x="20" y="7"/>
                    </a:lnTo>
                    <a:lnTo>
                      <a:pt x="27" y="4"/>
                    </a:lnTo>
                    <a:lnTo>
                      <a:pt x="35" y="0"/>
                    </a:lnTo>
                    <a:lnTo>
                      <a:pt x="43" y="4"/>
                    </a:lnTo>
                    <a:lnTo>
                      <a:pt x="50" y="7"/>
                    </a:lnTo>
                    <a:lnTo>
                      <a:pt x="58" y="15"/>
                    </a:lnTo>
                    <a:lnTo>
                      <a:pt x="66" y="27"/>
                    </a:lnTo>
                    <a:lnTo>
                      <a:pt x="69" y="42"/>
                    </a:lnTo>
                    <a:lnTo>
                      <a:pt x="69" y="57"/>
                    </a:lnTo>
                    <a:lnTo>
                      <a:pt x="69" y="76"/>
                    </a:lnTo>
                    <a:lnTo>
                      <a:pt x="66" y="92"/>
                    </a:lnTo>
                    <a:lnTo>
                      <a:pt x="58" y="103"/>
                    </a:lnTo>
                    <a:lnTo>
                      <a:pt x="50" y="111"/>
                    </a:lnTo>
                    <a:lnTo>
                      <a:pt x="43" y="115"/>
                    </a:lnTo>
                    <a:lnTo>
                      <a:pt x="35" y="115"/>
                    </a:lnTo>
                    <a:lnTo>
                      <a:pt x="23" y="115"/>
                    </a:lnTo>
                    <a:lnTo>
                      <a:pt x="16" y="107"/>
                    </a:lnTo>
                    <a:lnTo>
                      <a:pt x="8" y="96"/>
                    </a:lnTo>
                    <a:lnTo>
                      <a:pt x="4" y="80"/>
                    </a:lnTo>
                    <a:lnTo>
                      <a:pt x="0" y="57"/>
                    </a:lnTo>
                    <a:close/>
                    <a:moveTo>
                      <a:pt x="16" y="61"/>
                    </a:moveTo>
                    <a:lnTo>
                      <a:pt x="16" y="80"/>
                    </a:lnTo>
                    <a:lnTo>
                      <a:pt x="20" y="99"/>
                    </a:lnTo>
                    <a:lnTo>
                      <a:pt x="23" y="107"/>
                    </a:lnTo>
                    <a:lnTo>
                      <a:pt x="31" y="111"/>
                    </a:lnTo>
                    <a:lnTo>
                      <a:pt x="35" y="111"/>
                    </a:lnTo>
                    <a:lnTo>
                      <a:pt x="39" y="111"/>
                    </a:lnTo>
                    <a:lnTo>
                      <a:pt x="43" y="107"/>
                    </a:lnTo>
                    <a:lnTo>
                      <a:pt x="46" y="103"/>
                    </a:lnTo>
                    <a:lnTo>
                      <a:pt x="50" y="92"/>
                    </a:lnTo>
                    <a:lnTo>
                      <a:pt x="54" y="76"/>
                    </a:lnTo>
                    <a:lnTo>
                      <a:pt x="54" y="53"/>
                    </a:lnTo>
                    <a:lnTo>
                      <a:pt x="54" y="38"/>
                    </a:lnTo>
                    <a:lnTo>
                      <a:pt x="50" y="23"/>
                    </a:lnTo>
                    <a:lnTo>
                      <a:pt x="46" y="15"/>
                    </a:lnTo>
                    <a:lnTo>
                      <a:pt x="43" y="7"/>
                    </a:lnTo>
                    <a:lnTo>
                      <a:pt x="39" y="7"/>
                    </a:lnTo>
                    <a:lnTo>
                      <a:pt x="35" y="7"/>
                    </a:lnTo>
                    <a:lnTo>
                      <a:pt x="31" y="7"/>
                    </a:lnTo>
                    <a:lnTo>
                      <a:pt x="27" y="11"/>
                    </a:lnTo>
                    <a:lnTo>
                      <a:pt x="20" y="19"/>
                    </a:lnTo>
                    <a:lnTo>
                      <a:pt x="20" y="30"/>
                    </a:lnTo>
                    <a:lnTo>
                      <a:pt x="16" y="46"/>
                    </a:lnTo>
                    <a:lnTo>
                      <a:pt x="16" y="61"/>
                    </a:lnTo>
                    <a:close/>
                  </a:path>
                </a:pathLst>
              </a:custGeom>
              <a:solidFill>
                <a:srgbClr val="000000"/>
              </a:solidFill>
              <a:ln w="0">
                <a:solidFill>
                  <a:srgbClr val="000000"/>
                </a:solidFill>
                <a:round/>
                <a:headEnd/>
                <a:tailEnd/>
              </a:ln>
            </p:spPr>
            <p:txBody>
              <a:bodyPr/>
              <a:lstStyle/>
              <a:p>
                <a:endParaRPr lang="en-CA"/>
              </a:p>
            </p:txBody>
          </p:sp>
          <p:sp>
            <p:nvSpPr>
              <p:cNvPr id="16604" name="Freeform 136"/>
              <p:cNvSpPr>
                <a:spLocks/>
              </p:cNvSpPr>
              <p:nvPr/>
            </p:nvSpPr>
            <p:spPr bwMode="auto">
              <a:xfrm>
                <a:off x="2506" y="1948"/>
                <a:ext cx="61" cy="115"/>
              </a:xfrm>
              <a:custGeom>
                <a:avLst/>
                <a:gdLst>
                  <a:gd name="T0" fmla="*/ 7 w 61"/>
                  <a:gd name="T1" fmla="*/ 15 h 115"/>
                  <a:gd name="T2" fmla="*/ 23 w 61"/>
                  <a:gd name="T3" fmla="*/ 4 h 115"/>
                  <a:gd name="T4" fmla="*/ 42 w 61"/>
                  <a:gd name="T5" fmla="*/ 4 h 115"/>
                  <a:gd name="T6" fmla="*/ 57 w 61"/>
                  <a:gd name="T7" fmla="*/ 15 h 115"/>
                  <a:gd name="T8" fmla="*/ 54 w 61"/>
                  <a:gd name="T9" fmla="*/ 30 h 115"/>
                  <a:gd name="T10" fmla="*/ 42 w 61"/>
                  <a:gd name="T11" fmla="*/ 50 h 115"/>
                  <a:gd name="T12" fmla="*/ 57 w 61"/>
                  <a:gd name="T13" fmla="*/ 61 h 115"/>
                  <a:gd name="T14" fmla="*/ 61 w 61"/>
                  <a:gd name="T15" fmla="*/ 76 h 115"/>
                  <a:gd name="T16" fmla="*/ 54 w 61"/>
                  <a:gd name="T17" fmla="*/ 103 h 115"/>
                  <a:gd name="T18" fmla="*/ 34 w 61"/>
                  <a:gd name="T19" fmla="*/ 115 h 115"/>
                  <a:gd name="T20" fmla="*/ 7 w 61"/>
                  <a:gd name="T21" fmla="*/ 115 h 115"/>
                  <a:gd name="T22" fmla="*/ 0 w 61"/>
                  <a:gd name="T23" fmla="*/ 111 h 115"/>
                  <a:gd name="T24" fmla="*/ 0 w 61"/>
                  <a:gd name="T25" fmla="*/ 107 h 115"/>
                  <a:gd name="T26" fmla="*/ 4 w 61"/>
                  <a:gd name="T27" fmla="*/ 103 h 115"/>
                  <a:gd name="T28" fmla="*/ 7 w 61"/>
                  <a:gd name="T29" fmla="*/ 103 h 115"/>
                  <a:gd name="T30" fmla="*/ 11 w 61"/>
                  <a:gd name="T31" fmla="*/ 103 h 115"/>
                  <a:gd name="T32" fmla="*/ 19 w 61"/>
                  <a:gd name="T33" fmla="*/ 107 h 115"/>
                  <a:gd name="T34" fmla="*/ 27 w 61"/>
                  <a:gd name="T35" fmla="*/ 107 h 115"/>
                  <a:gd name="T36" fmla="*/ 38 w 61"/>
                  <a:gd name="T37" fmla="*/ 107 h 115"/>
                  <a:gd name="T38" fmla="*/ 50 w 61"/>
                  <a:gd name="T39" fmla="*/ 96 h 115"/>
                  <a:gd name="T40" fmla="*/ 50 w 61"/>
                  <a:gd name="T41" fmla="*/ 80 h 115"/>
                  <a:gd name="T42" fmla="*/ 46 w 61"/>
                  <a:gd name="T43" fmla="*/ 69 h 115"/>
                  <a:gd name="T44" fmla="*/ 38 w 61"/>
                  <a:gd name="T45" fmla="*/ 65 h 115"/>
                  <a:gd name="T46" fmla="*/ 27 w 61"/>
                  <a:gd name="T47" fmla="*/ 57 h 115"/>
                  <a:gd name="T48" fmla="*/ 19 w 61"/>
                  <a:gd name="T49" fmla="*/ 57 h 115"/>
                  <a:gd name="T50" fmla="*/ 27 w 61"/>
                  <a:gd name="T51" fmla="*/ 53 h 115"/>
                  <a:gd name="T52" fmla="*/ 38 w 61"/>
                  <a:gd name="T53" fmla="*/ 46 h 115"/>
                  <a:gd name="T54" fmla="*/ 46 w 61"/>
                  <a:gd name="T55" fmla="*/ 38 h 115"/>
                  <a:gd name="T56" fmla="*/ 42 w 61"/>
                  <a:gd name="T57" fmla="*/ 23 h 115"/>
                  <a:gd name="T58" fmla="*/ 34 w 61"/>
                  <a:gd name="T59" fmla="*/ 11 h 115"/>
                  <a:gd name="T60" fmla="*/ 19 w 61"/>
                  <a:gd name="T61" fmla="*/ 11 h 115"/>
                  <a:gd name="T62" fmla="*/ 4 w 61"/>
                  <a:gd name="T63" fmla="*/ 23 h 11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1"/>
                  <a:gd name="T97" fmla="*/ 0 h 115"/>
                  <a:gd name="T98" fmla="*/ 61 w 61"/>
                  <a:gd name="T99" fmla="*/ 115 h 11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1" h="115">
                    <a:moveTo>
                      <a:pt x="0" y="23"/>
                    </a:moveTo>
                    <a:lnTo>
                      <a:pt x="7" y="15"/>
                    </a:lnTo>
                    <a:lnTo>
                      <a:pt x="11" y="7"/>
                    </a:lnTo>
                    <a:lnTo>
                      <a:pt x="23" y="4"/>
                    </a:lnTo>
                    <a:lnTo>
                      <a:pt x="30" y="0"/>
                    </a:lnTo>
                    <a:lnTo>
                      <a:pt x="42" y="4"/>
                    </a:lnTo>
                    <a:lnTo>
                      <a:pt x="54" y="7"/>
                    </a:lnTo>
                    <a:lnTo>
                      <a:pt x="57" y="15"/>
                    </a:lnTo>
                    <a:lnTo>
                      <a:pt x="57" y="23"/>
                    </a:lnTo>
                    <a:lnTo>
                      <a:pt x="54" y="30"/>
                    </a:lnTo>
                    <a:lnTo>
                      <a:pt x="50" y="38"/>
                    </a:lnTo>
                    <a:lnTo>
                      <a:pt x="42" y="50"/>
                    </a:lnTo>
                    <a:lnTo>
                      <a:pt x="50" y="53"/>
                    </a:lnTo>
                    <a:lnTo>
                      <a:pt x="57" y="61"/>
                    </a:lnTo>
                    <a:lnTo>
                      <a:pt x="61" y="69"/>
                    </a:lnTo>
                    <a:lnTo>
                      <a:pt x="61" y="76"/>
                    </a:lnTo>
                    <a:lnTo>
                      <a:pt x="61" y="92"/>
                    </a:lnTo>
                    <a:lnTo>
                      <a:pt x="54" y="103"/>
                    </a:lnTo>
                    <a:lnTo>
                      <a:pt x="46" y="111"/>
                    </a:lnTo>
                    <a:lnTo>
                      <a:pt x="34" y="115"/>
                    </a:lnTo>
                    <a:lnTo>
                      <a:pt x="19" y="115"/>
                    </a:lnTo>
                    <a:lnTo>
                      <a:pt x="7" y="115"/>
                    </a:lnTo>
                    <a:lnTo>
                      <a:pt x="4" y="115"/>
                    </a:lnTo>
                    <a:lnTo>
                      <a:pt x="0" y="111"/>
                    </a:lnTo>
                    <a:lnTo>
                      <a:pt x="0" y="107"/>
                    </a:lnTo>
                    <a:lnTo>
                      <a:pt x="0" y="103"/>
                    </a:lnTo>
                    <a:lnTo>
                      <a:pt x="4" y="103"/>
                    </a:lnTo>
                    <a:lnTo>
                      <a:pt x="7" y="103"/>
                    </a:lnTo>
                    <a:lnTo>
                      <a:pt x="11" y="103"/>
                    </a:lnTo>
                    <a:lnTo>
                      <a:pt x="15" y="107"/>
                    </a:lnTo>
                    <a:lnTo>
                      <a:pt x="19" y="107"/>
                    </a:lnTo>
                    <a:lnTo>
                      <a:pt x="23" y="107"/>
                    </a:lnTo>
                    <a:lnTo>
                      <a:pt x="27" y="107"/>
                    </a:lnTo>
                    <a:lnTo>
                      <a:pt x="30" y="111"/>
                    </a:lnTo>
                    <a:lnTo>
                      <a:pt x="38" y="107"/>
                    </a:lnTo>
                    <a:lnTo>
                      <a:pt x="42" y="103"/>
                    </a:lnTo>
                    <a:lnTo>
                      <a:pt x="50" y="96"/>
                    </a:lnTo>
                    <a:lnTo>
                      <a:pt x="50" y="88"/>
                    </a:lnTo>
                    <a:lnTo>
                      <a:pt x="50" y="80"/>
                    </a:lnTo>
                    <a:lnTo>
                      <a:pt x="46" y="73"/>
                    </a:lnTo>
                    <a:lnTo>
                      <a:pt x="46" y="69"/>
                    </a:lnTo>
                    <a:lnTo>
                      <a:pt x="42" y="69"/>
                    </a:lnTo>
                    <a:lnTo>
                      <a:pt x="38" y="65"/>
                    </a:lnTo>
                    <a:lnTo>
                      <a:pt x="34" y="61"/>
                    </a:lnTo>
                    <a:lnTo>
                      <a:pt x="27" y="57"/>
                    </a:lnTo>
                    <a:lnTo>
                      <a:pt x="23" y="57"/>
                    </a:lnTo>
                    <a:lnTo>
                      <a:pt x="19" y="57"/>
                    </a:lnTo>
                    <a:lnTo>
                      <a:pt x="27" y="53"/>
                    </a:lnTo>
                    <a:lnTo>
                      <a:pt x="30" y="53"/>
                    </a:lnTo>
                    <a:lnTo>
                      <a:pt x="38" y="46"/>
                    </a:lnTo>
                    <a:lnTo>
                      <a:pt x="42" y="42"/>
                    </a:lnTo>
                    <a:lnTo>
                      <a:pt x="46" y="38"/>
                    </a:lnTo>
                    <a:lnTo>
                      <a:pt x="46" y="30"/>
                    </a:lnTo>
                    <a:lnTo>
                      <a:pt x="42" y="23"/>
                    </a:lnTo>
                    <a:lnTo>
                      <a:pt x="38" y="15"/>
                    </a:lnTo>
                    <a:lnTo>
                      <a:pt x="34" y="11"/>
                    </a:lnTo>
                    <a:lnTo>
                      <a:pt x="27" y="11"/>
                    </a:lnTo>
                    <a:lnTo>
                      <a:pt x="19" y="11"/>
                    </a:lnTo>
                    <a:lnTo>
                      <a:pt x="11" y="19"/>
                    </a:lnTo>
                    <a:lnTo>
                      <a:pt x="4" y="23"/>
                    </a:lnTo>
                    <a:lnTo>
                      <a:pt x="0" y="23"/>
                    </a:lnTo>
                    <a:close/>
                  </a:path>
                </a:pathLst>
              </a:custGeom>
              <a:solidFill>
                <a:srgbClr val="000000"/>
              </a:solidFill>
              <a:ln w="0">
                <a:solidFill>
                  <a:srgbClr val="000000"/>
                </a:solidFill>
                <a:round/>
                <a:headEnd/>
                <a:tailEnd/>
              </a:ln>
            </p:spPr>
            <p:txBody>
              <a:bodyPr/>
              <a:lstStyle/>
              <a:p>
                <a:endParaRPr lang="en-CA"/>
              </a:p>
            </p:txBody>
          </p:sp>
          <p:sp>
            <p:nvSpPr>
              <p:cNvPr id="16605" name="Freeform 137"/>
              <p:cNvSpPr>
                <a:spLocks/>
              </p:cNvSpPr>
              <p:nvPr/>
            </p:nvSpPr>
            <p:spPr bwMode="auto">
              <a:xfrm>
                <a:off x="2602" y="1948"/>
                <a:ext cx="42" cy="115"/>
              </a:xfrm>
              <a:custGeom>
                <a:avLst/>
                <a:gdLst>
                  <a:gd name="T0" fmla="*/ 0 w 42"/>
                  <a:gd name="T1" fmla="*/ 11 h 115"/>
                  <a:gd name="T2" fmla="*/ 27 w 42"/>
                  <a:gd name="T3" fmla="*/ 0 h 115"/>
                  <a:gd name="T4" fmla="*/ 30 w 42"/>
                  <a:gd name="T5" fmla="*/ 0 h 115"/>
                  <a:gd name="T6" fmla="*/ 30 w 42"/>
                  <a:gd name="T7" fmla="*/ 96 h 115"/>
                  <a:gd name="T8" fmla="*/ 30 w 42"/>
                  <a:gd name="T9" fmla="*/ 103 h 115"/>
                  <a:gd name="T10" fmla="*/ 30 w 42"/>
                  <a:gd name="T11" fmla="*/ 107 h 115"/>
                  <a:gd name="T12" fmla="*/ 30 w 42"/>
                  <a:gd name="T13" fmla="*/ 111 h 115"/>
                  <a:gd name="T14" fmla="*/ 34 w 42"/>
                  <a:gd name="T15" fmla="*/ 111 h 115"/>
                  <a:gd name="T16" fmla="*/ 38 w 42"/>
                  <a:gd name="T17" fmla="*/ 111 h 115"/>
                  <a:gd name="T18" fmla="*/ 42 w 42"/>
                  <a:gd name="T19" fmla="*/ 111 h 115"/>
                  <a:gd name="T20" fmla="*/ 42 w 42"/>
                  <a:gd name="T21" fmla="*/ 115 h 115"/>
                  <a:gd name="T22" fmla="*/ 0 w 42"/>
                  <a:gd name="T23" fmla="*/ 115 h 115"/>
                  <a:gd name="T24" fmla="*/ 0 w 42"/>
                  <a:gd name="T25" fmla="*/ 111 h 115"/>
                  <a:gd name="T26" fmla="*/ 7 w 42"/>
                  <a:gd name="T27" fmla="*/ 111 h 115"/>
                  <a:gd name="T28" fmla="*/ 11 w 42"/>
                  <a:gd name="T29" fmla="*/ 111 h 115"/>
                  <a:gd name="T30" fmla="*/ 15 w 42"/>
                  <a:gd name="T31" fmla="*/ 111 h 115"/>
                  <a:gd name="T32" fmla="*/ 15 w 42"/>
                  <a:gd name="T33" fmla="*/ 107 h 115"/>
                  <a:gd name="T34" fmla="*/ 15 w 42"/>
                  <a:gd name="T35" fmla="*/ 103 h 115"/>
                  <a:gd name="T36" fmla="*/ 15 w 42"/>
                  <a:gd name="T37" fmla="*/ 96 h 115"/>
                  <a:gd name="T38" fmla="*/ 15 w 42"/>
                  <a:gd name="T39" fmla="*/ 30 h 115"/>
                  <a:gd name="T40" fmla="*/ 15 w 42"/>
                  <a:gd name="T41" fmla="*/ 23 h 115"/>
                  <a:gd name="T42" fmla="*/ 15 w 42"/>
                  <a:gd name="T43" fmla="*/ 19 h 115"/>
                  <a:gd name="T44" fmla="*/ 15 w 42"/>
                  <a:gd name="T45" fmla="*/ 15 h 115"/>
                  <a:gd name="T46" fmla="*/ 11 w 42"/>
                  <a:gd name="T47" fmla="*/ 15 h 115"/>
                  <a:gd name="T48" fmla="*/ 11 w 42"/>
                  <a:gd name="T49" fmla="*/ 11 h 115"/>
                  <a:gd name="T50" fmla="*/ 7 w 42"/>
                  <a:gd name="T51" fmla="*/ 11 h 115"/>
                  <a:gd name="T52" fmla="*/ 4 w 42"/>
                  <a:gd name="T53" fmla="*/ 11 h 115"/>
                  <a:gd name="T54" fmla="*/ 0 w 42"/>
                  <a:gd name="T55" fmla="*/ 15 h 115"/>
                  <a:gd name="T56" fmla="*/ 0 w 42"/>
                  <a:gd name="T57" fmla="*/ 11 h 11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2"/>
                  <a:gd name="T88" fmla="*/ 0 h 115"/>
                  <a:gd name="T89" fmla="*/ 42 w 42"/>
                  <a:gd name="T90" fmla="*/ 115 h 11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2" h="115">
                    <a:moveTo>
                      <a:pt x="0" y="11"/>
                    </a:moveTo>
                    <a:lnTo>
                      <a:pt x="27" y="0"/>
                    </a:lnTo>
                    <a:lnTo>
                      <a:pt x="30" y="0"/>
                    </a:lnTo>
                    <a:lnTo>
                      <a:pt x="30" y="96"/>
                    </a:lnTo>
                    <a:lnTo>
                      <a:pt x="30" y="103"/>
                    </a:lnTo>
                    <a:lnTo>
                      <a:pt x="30" y="107"/>
                    </a:lnTo>
                    <a:lnTo>
                      <a:pt x="30" y="111"/>
                    </a:lnTo>
                    <a:lnTo>
                      <a:pt x="34" y="111"/>
                    </a:lnTo>
                    <a:lnTo>
                      <a:pt x="38" y="111"/>
                    </a:lnTo>
                    <a:lnTo>
                      <a:pt x="42" y="111"/>
                    </a:lnTo>
                    <a:lnTo>
                      <a:pt x="42" y="115"/>
                    </a:lnTo>
                    <a:lnTo>
                      <a:pt x="0" y="115"/>
                    </a:lnTo>
                    <a:lnTo>
                      <a:pt x="0" y="111"/>
                    </a:lnTo>
                    <a:lnTo>
                      <a:pt x="7" y="111"/>
                    </a:lnTo>
                    <a:lnTo>
                      <a:pt x="11" y="111"/>
                    </a:lnTo>
                    <a:lnTo>
                      <a:pt x="15" y="111"/>
                    </a:lnTo>
                    <a:lnTo>
                      <a:pt x="15" y="107"/>
                    </a:lnTo>
                    <a:lnTo>
                      <a:pt x="15" y="103"/>
                    </a:lnTo>
                    <a:lnTo>
                      <a:pt x="15" y="96"/>
                    </a:lnTo>
                    <a:lnTo>
                      <a:pt x="15" y="30"/>
                    </a:lnTo>
                    <a:lnTo>
                      <a:pt x="15" y="23"/>
                    </a:lnTo>
                    <a:lnTo>
                      <a:pt x="15" y="19"/>
                    </a:lnTo>
                    <a:lnTo>
                      <a:pt x="15" y="15"/>
                    </a:lnTo>
                    <a:lnTo>
                      <a:pt x="11" y="15"/>
                    </a:lnTo>
                    <a:lnTo>
                      <a:pt x="11" y="11"/>
                    </a:lnTo>
                    <a:lnTo>
                      <a:pt x="7" y="11"/>
                    </a:lnTo>
                    <a:lnTo>
                      <a:pt x="4" y="11"/>
                    </a:lnTo>
                    <a:lnTo>
                      <a:pt x="0" y="15"/>
                    </a:lnTo>
                    <a:lnTo>
                      <a:pt x="0" y="11"/>
                    </a:lnTo>
                    <a:close/>
                  </a:path>
                </a:pathLst>
              </a:custGeom>
              <a:solidFill>
                <a:srgbClr val="000000"/>
              </a:solidFill>
              <a:ln w="0">
                <a:solidFill>
                  <a:srgbClr val="000000"/>
                </a:solidFill>
                <a:round/>
                <a:headEnd/>
                <a:tailEnd/>
              </a:ln>
            </p:spPr>
            <p:txBody>
              <a:bodyPr/>
              <a:lstStyle/>
              <a:p>
                <a:endParaRPr lang="en-CA"/>
              </a:p>
            </p:txBody>
          </p:sp>
          <p:sp>
            <p:nvSpPr>
              <p:cNvPr id="16606" name="Rectangle 138"/>
              <p:cNvSpPr>
                <a:spLocks noChangeArrowheads="1"/>
              </p:cNvSpPr>
              <p:nvPr/>
            </p:nvSpPr>
            <p:spPr bwMode="auto">
              <a:xfrm>
                <a:off x="2705" y="192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6607" name="Freeform 139"/>
              <p:cNvSpPr>
                <a:spLocks/>
              </p:cNvSpPr>
              <p:nvPr/>
            </p:nvSpPr>
            <p:spPr bwMode="auto">
              <a:xfrm>
                <a:off x="2909" y="2044"/>
                <a:ext cx="19" cy="19"/>
              </a:xfrm>
              <a:custGeom>
                <a:avLst/>
                <a:gdLst>
                  <a:gd name="T0" fmla="*/ 7 w 19"/>
                  <a:gd name="T1" fmla="*/ 0 h 19"/>
                  <a:gd name="T2" fmla="*/ 11 w 19"/>
                  <a:gd name="T3" fmla="*/ 0 h 19"/>
                  <a:gd name="T4" fmla="*/ 15 w 19"/>
                  <a:gd name="T5" fmla="*/ 3 h 19"/>
                  <a:gd name="T6" fmla="*/ 15 w 19"/>
                  <a:gd name="T7" fmla="*/ 7 h 19"/>
                  <a:gd name="T8" fmla="*/ 19 w 19"/>
                  <a:gd name="T9" fmla="*/ 11 h 19"/>
                  <a:gd name="T10" fmla="*/ 15 w 19"/>
                  <a:gd name="T11" fmla="*/ 15 h 19"/>
                  <a:gd name="T12" fmla="*/ 15 w 19"/>
                  <a:gd name="T13" fmla="*/ 19 h 19"/>
                  <a:gd name="T14" fmla="*/ 11 w 19"/>
                  <a:gd name="T15" fmla="*/ 19 h 19"/>
                  <a:gd name="T16" fmla="*/ 7 w 19"/>
                  <a:gd name="T17" fmla="*/ 19 h 19"/>
                  <a:gd name="T18" fmla="*/ 3 w 19"/>
                  <a:gd name="T19" fmla="*/ 19 h 19"/>
                  <a:gd name="T20" fmla="*/ 0 w 19"/>
                  <a:gd name="T21" fmla="*/ 19 h 19"/>
                  <a:gd name="T22" fmla="*/ 0 w 19"/>
                  <a:gd name="T23" fmla="*/ 15 h 19"/>
                  <a:gd name="T24" fmla="*/ 0 w 19"/>
                  <a:gd name="T25" fmla="*/ 11 h 19"/>
                  <a:gd name="T26" fmla="*/ 0 w 19"/>
                  <a:gd name="T27" fmla="*/ 7 h 19"/>
                  <a:gd name="T28" fmla="*/ 0 w 19"/>
                  <a:gd name="T29" fmla="*/ 3 h 19"/>
                  <a:gd name="T30" fmla="*/ 3 w 19"/>
                  <a:gd name="T31" fmla="*/ 0 h 19"/>
                  <a:gd name="T32" fmla="*/ 7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7" y="0"/>
                    </a:moveTo>
                    <a:lnTo>
                      <a:pt x="11" y="0"/>
                    </a:lnTo>
                    <a:lnTo>
                      <a:pt x="15" y="3"/>
                    </a:lnTo>
                    <a:lnTo>
                      <a:pt x="15" y="7"/>
                    </a:lnTo>
                    <a:lnTo>
                      <a:pt x="19" y="11"/>
                    </a:lnTo>
                    <a:lnTo>
                      <a:pt x="15" y="15"/>
                    </a:lnTo>
                    <a:lnTo>
                      <a:pt x="15" y="19"/>
                    </a:lnTo>
                    <a:lnTo>
                      <a:pt x="11" y="19"/>
                    </a:lnTo>
                    <a:lnTo>
                      <a:pt x="7" y="19"/>
                    </a:lnTo>
                    <a:lnTo>
                      <a:pt x="3" y="19"/>
                    </a:lnTo>
                    <a:lnTo>
                      <a:pt x="0" y="19"/>
                    </a:lnTo>
                    <a:lnTo>
                      <a:pt x="0" y="15"/>
                    </a:lnTo>
                    <a:lnTo>
                      <a:pt x="0" y="11"/>
                    </a:lnTo>
                    <a:lnTo>
                      <a:pt x="0" y="7"/>
                    </a:lnTo>
                    <a:lnTo>
                      <a:pt x="0" y="3"/>
                    </a:lnTo>
                    <a:lnTo>
                      <a:pt x="3" y="0"/>
                    </a:lnTo>
                    <a:lnTo>
                      <a:pt x="7" y="0"/>
                    </a:lnTo>
                    <a:close/>
                  </a:path>
                </a:pathLst>
              </a:custGeom>
              <a:solidFill>
                <a:srgbClr val="000000"/>
              </a:solidFill>
              <a:ln w="0">
                <a:solidFill>
                  <a:srgbClr val="000000"/>
                </a:solidFill>
                <a:round/>
                <a:headEnd/>
                <a:tailEnd/>
              </a:ln>
            </p:spPr>
            <p:txBody>
              <a:bodyPr/>
              <a:lstStyle/>
              <a:p>
                <a:endParaRPr lang="en-CA"/>
              </a:p>
            </p:txBody>
          </p:sp>
          <p:sp>
            <p:nvSpPr>
              <p:cNvPr id="16608" name="Freeform 140"/>
              <p:cNvSpPr>
                <a:spLocks/>
              </p:cNvSpPr>
              <p:nvPr/>
            </p:nvSpPr>
            <p:spPr bwMode="auto">
              <a:xfrm>
                <a:off x="2939" y="1948"/>
                <a:ext cx="73" cy="115"/>
              </a:xfrm>
              <a:custGeom>
                <a:avLst/>
                <a:gdLst>
                  <a:gd name="T0" fmla="*/ 73 w 73"/>
                  <a:gd name="T1" fmla="*/ 92 h 115"/>
                  <a:gd name="T2" fmla="*/ 66 w 73"/>
                  <a:gd name="T3" fmla="*/ 115 h 115"/>
                  <a:gd name="T4" fmla="*/ 0 w 73"/>
                  <a:gd name="T5" fmla="*/ 115 h 115"/>
                  <a:gd name="T6" fmla="*/ 0 w 73"/>
                  <a:gd name="T7" fmla="*/ 111 h 115"/>
                  <a:gd name="T8" fmla="*/ 20 w 73"/>
                  <a:gd name="T9" fmla="*/ 96 h 115"/>
                  <a:gd name="T10" fmla="*/ 31 w 73"/>
                  <a:gd name="T11" fmla="*/ 80 h 115"/>
                  <a:gd name="T12" fmla="*/ 43 w 73"/>
                  <a:gd name="T13" fmla="*/ 69 h 115"/>
                  <a:gd name="T14" fmla="*/ 50 w 73"/>
                  <a:gd name="T15" fmla="*/ 53 h 115"/>
                  <a:gd name="T16" fmla="*/ 54 w 73"/>
                  <a:gd name="T17" fmla="*/ 38 h 115"/>
                  <a:gd name="T18" fmla="*/ 50 w 73"/>
                  <a:gd name="T19" fmla="*/ 27 h 115"/>
                  <a:gd name="T20" fmla="*/ 46 w 73"/>
                  <a:gd name="T21" fmla="*/ 19 h 115"/>
                  <a:gd name="T22" fmla="*/ 39 w 73"/>
                  <a:gd name="T23" fmla="*/ 15 h 115"/>
                  <a:gd name="T24" fmla="*/ 31 w 73"/>
                  <a:gd name="T25" fmla="*/ 11 h 115"/>
                  <a:gd name="T26" fmla="*/ 23 w 73"/>
                  <a:gd name="T27" fmla="*/ 15 h 115"/>
                  <a:gd name="T28" fmla="*/ 16 w 73"/>
                  <a:gd name="T29" fmla="*/ 19 h 115"/>
                  <a:gd name="T30" fmla="*/ 12 w 73"/>
                  <a:gd name="T31" fmla="*/ 23 h 115"/>
                  <a:gd name="T32" fmla="*/ 4 w 73"/>
                  <a:gd name="T33" fmla="*/ 30 h 115"/>
                  <a:gd name="T34" fmla="*/ 4 w 73"/>
                  <a:gd name="T35" fmla="*/ 30 h 115"/>
                  <a:gd name="T36" fmla="*/ 8 w 73"/>
                  <a:gd name="T37" fmla="*/ 19 h 115"/>
                  <a:gd name="T38" fmla="*/ 12 w 73"/>
                  <a:gd name="T39" fmla="*/ 7 h 115"/>
                  <a:gd name="T40" fmla="*/ 23 w 73"/>
                  <a:gd name="T41" fmla="*/ 4 h 115"/>
                  <a:gd name="T42" fmla="*/ 35 w 73"/>
                  <a:gd name="T43" fmla="*/ 0 h 115"/>
                  <a:gd name="T44" fmla="*/ 46 w 73"/>
                  <a:gd name="T45" fmla="*/ 4 h 115"/>
                  <a:gd name="T46" fmla="*/ 58 w 73"/>
                  <a:gd name="T47" fmla="*/ 11 h 115"/>
                  <a:gd name="T48" fmla="*/ 66 w 73"/>
                  <a:gd name="T49" fmla="*/ 19 h 115"/>
                  <a:gd name="T50" fmla="*/ 69 w 73"/>
                  <a:gd name="T51" fmla="*/ 30 h 115"/>
                  <a:gd name="T52" fmla="*/ 66 w 73"/>
                  <a:gd name="T53" fmla="*/ 38 h 115"/>
                  <a:gd name="T54" fmla="*/ 66 w 73"/>
                  <a:gd name="T55" fmla="*/ 46 h 115"/>
                  <a:gd name="T56" fmla="*/ 54 w 73"/>
                  <a:gd name="T57" fmla="*/ 61 h 115"/>
                  <a:gd name="T58" fmla="*/ 43 w 73"/>
                  <a:gd name="T59" fmla="*/ 76 h 115"/>
                  <a:gd name="T60" fmla="*/ 31 w 73"/>
                  <a:gd name="T61" fmla="*/ 88 h 115"/>
                  <a:gd name="T62" fmla="*/ 23 w 73"/>
                  <a:gd name="T63" fmla="*/ 96 h 115"/>
                  <a:gd name="T64" fmla="*/ 16 w 73"/>
                  <a:gd name="T65" fmla="*/ 103 h 115"/>
                  <a:gd name="T66" fmla="*/ 46 w 73"/>
                  <a:gd name="T67" fmla="*/ 103 h 115"/>
                  <a:gd name="T68" fmla="*/ 54 w 73"/>
                  <a:gd name="T69" fmla="*/ 103 h 115"/>
                  <a:gd name="T70" fmla="*/ 58 w 73"/>
                  <a:gd name="T71" fmla="*/ 103 h 115"/>
                  <a:gd name="T72" fmla="*/ 62 w 73"/>
                  <a:gd name="T73" fmla="*/ 99 h 115"/>
                  <a:gd name="T74" fmla="*/ 66 w 73"/>
                  <a:gd name="T75" fmla="*/ 99 h 115"/>
                  <a:gd name="T76" fmla="*/ 69 w 73"/>
                  <a:gd name="T77" fmla="*/ 96 h 115"/>
                  <a:gd name="T78" fmla="*/ 69 w 73"/>
                  <a:gd name="T79" fmla="*/ 92 h 115"/>
                  <a:gd name="T80" fmla="*/ 73 w 73"/>
                  <a:gd name="T81" fmla="*/ 92 h 11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5"/>
                  <a:gd name="T125" fmla="*/ 73 w 73"/>
                  <a:gd name="T126" fmla="*/ 115 h 11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5">
                    <a:moveTo>
                      <a:pt x="73" y="92"/>
                    </a:moveTo>
                    <a:lnTo>
                      <a:pt x="66" y="115"/>
                    </a:lnTo>
                    <a:lnTo>
                      <a:pt x="0" y="115"/>
                    </a:lnTo>
                    <a:lnTo>
                      <a:pt x="0" y="111"/>
                    </a:lnTo>
                    <a:lnTo>
                      <a:pt x="20" y="96"/>
                    </a:lnTo>
                    <a:lnTo>
                      <a:pt x="31" y="80"/>
                    </a:lnTo>
                    <a:lnTo>
                      <a:pt x="43" y="69"/>
                    </a:lnTo>
                    <a:lnTo>
                      <a:pt x="50" y="53"/>
                    </a:lnTo>
                    <a:lnTo>
                      <a:pt x="54" y="38"/>
                    </a:lnTo>
                    <a:lnTo>
                      <a:pt x="50" y="27"/>
                    </a:lnTo>
                    <a:lnTo>
                      <a:pt x="46" y="19"/>
                    </a:lnTo>
                    <a:lnTo>
                      <a:pt x="39" y="15"/>
                    </a:lnTo>
                    <a:lnTo>
                      <a:pt x="31" y="11"/>
                    </a:lnTo>
                    <a:lnTo>
                      <a:pt x="23" y="15"/>
                    </a:lnTo>
                    <a:lnTo>
                      <a:pt x="16" y="19"/>
                    </a:lnTo>
                    <a:lnTo>
                      <a:pt x="12" y="23"/>
                    </a:lnTo>
                    <a:lnTo>
                      <a:pt x="4" y="30"/>
                    </a:lnTo>
                    <a:lnTo>
                      <a:pt x="8" y="19"/>
                    </a:lnTo>
                    <a:lnTo>
                      <a:pt x="12" y="7"/>
                    </a:lnTo>
                    <a:lnTo>
                      <a:pt x="23" y="4"/>
                    </a:lnTo>
                    <a:lnTo>
                      <a:pt x="35" y="0"/>
                    </a:lnTo>
                    <a:lnTo>
                      <a:pt x="46" y="4"/>
                    </a:lnTo>
                    <a:lnTo>
                      <a:pt x="58" y="11"/>
                    </a:lnTo>
                    <a:lnTo>
                      <a:pt x="66" y="19"/>
                    </a:lnTo>
                    <a:lnTo>
                      <a:pt x="69" y="30"/>
                    </a:lnTo>
                    <a:lnTo>
                      <a:pt x="66" y="38"/>
                    </a:lnTo>
                    <a:lnTo>
                      <a:pt x="66" y="46"/>
                    </a:lnTo>
                    <a:lnTo>
                      <a:pt x="54" y="61"/>
                    </a:lnTo>
                    <a:lnTo>
                      <a:pt x="43" y="76"/>
                    </a:lnTo>
                    <a:lnTo>
                      <a:pt x="31" y="88"/>
                    </a:lnTo>
                    <a:lnTo>
                      <a:pt x="23" y="96"/>
                    </a:lnTo>
                    <a:lnTo>
                      <a:pt x="16" y="103"/>
                    </a:lnTo>
                    <a:lnTo>
                      <a:pt x="46" y="103"/>
                    </a:lnTo>
                    <a:lnTo>
                      <a:pt x="54" y="103"/>
                    </a:lnTo>
                    <a:lnTo>
                      <a:pt x="58" y="103"/>
                    </a:lnTo>
                    <a:lnTo>
                      <a:pt x="62" y="99"/>
                    </a:lnTo>
                    <a:lnTo>
                      <a:pt x="66" y="99"/>
                    </a:lnTo>
                    <a:lnTo>
                      <a:pt x="69" y="96"/>
                    </a:lnTo>
                    <a:lnTo>
                      <a:pt x="69" y="92"/>
                    </a:lnTo>
                    <a:lnTo>
                      <a:pt x="73" y="92"/>
                    </a:lnTo>
                    <a:close/>
                  </a:path>
                </a:pathLst>
              </a:custGeom>
              <a:solidFill>
                <a:srgbClr val="000000"/>
              </a:solidFill>
              <a:ln w="0">
                <a:solidFill>
                  <a:srgbClr val="000000"/>
                </a:solidFill>
                <a:round/>
                <a:headEnd/>
                <a:tailEnd/>
              </a:ln>
            </p:spPr>
            <p:txBody>
              <a:bodyPr/>
              <a:lstStyle/>
              <a:p>
                <a:endParaRPr lang="en-CA"/>
              </a:p>
            </p:txBody>
          </p:sp>
          <p:sp>
            <p:nvSpPr>
              <p:cNvPr id="16609" name="Freeform 141"/>
              <p:cNvSpPr>
                <a:spLocks noEditPoints="1"/>
              </p:cNvSpPr>
              <p:nvPr/>
            </p:nvSpPr>
            <p:spPr bwMode="auto">
              <a:xfrm>
                <a:off x="3028" y="1948"/>
                <a:ext cx="69" cy="115"/>
              </a:xfrm>
              <a:custGeom>
                <a:avLst/>
                <a:gdLst>
                  <a:gd name="T0" fmla="*/ 69 w 69"/>
                  <a:gd name="T1" fmla="*/ 0 h 115"/>
                  <a:gd name="T2" fmla="*/ 69 w 69"/>
                  <a:gd name="T3" fmla="*/ 4 h 115"/>
                  <a:gd name="T4" fmla="*/ 57 w 69"/>
                  <a:gd name="T5" fmla="*/ 7 h 115"/>
                  <a:gd name="T6" fmla="*/ 49 w 69"/>
                  <a:gd name="T7" fmla="*/ 7 h 115"/>
                  <a:gd name="T8" fmla="*/ 42 w 69"/>
                  <a:gd name="T9" fmla="*/ 11 h 115"/>
                  <a:gd name="T10" fmla="*/ 38 w 69"/>
                  <a:gd name="T11" fmla="*/ 19 h 115"/>
                  <a:gd name="T12" fmla="*/ 30 w 69"/>
                  <a:gd name="T13" fmla="*/ 27 h 115"/>
                  <a:gd name="T14" fmla="*/ 26 w 69"/>
                  <a:gd name="T15" fmla="*/ 34 h 115"/>
                  <a:gd name="T16" fmla="*/ 23 w 69"/>
                  <a:gd name="T17" fmla="*/ 42 h 115"/>
                  <a:gd name="T18" fmla="*/ 19 w 69"/>
                  <a:gd name="T19" fmla="*/ 53 h 115"/>
                  <a:gd name="T20" fmla="*/ 30 w 69"/>
                  <a:gd name="T21" fmla="*/ 46 h 115"/>
                  <a:gd name="T22" fmla="*/ 42 w 69"/>
                  <a:gd name="T23" fmla="*/ 46 h 115"/>
                  <a:gd name="T24" fmla="*/ 53 w 69"/>
                  <a:gd name="T25" fmla="*/ 46 h 115"/>
                  <a:gd name="T26" fmla="*/ 61 w 69"/>
                  <a:gd name="T27" fmla="*/ 53 h 115"/>
                  <a:gd name="T28" fmla="*/ 69 w 69"/>
                  <a:gd name="T29" fmla="*/ 65 h 115"/>
                  <a:gd name="T30" fmla="*/ 69 w 69"/>
                  <a:gd name="T31" fmla="*/ 76 h 115"/>
                  <a:gd name="T32" fmla="*/ 69 w 69"/>
                  <a:gd name="T33" fmla="*/ 92 h 115"/>
                  <a:gd name="T34" fmla="*/ 61 w 69"/>
                  <a:gd name="T35" fmla="*/ 103 h 115"/>
                  <a:gd name="T36" fmla="*/ 53 w 69"/>
                  <a:gd name="T37" fmla="*/ 111 h 115"/>
                  <a:gd name="T38" fmla="*/ 46 w 69"/>
                  <a:gd name="T39" fmla="*/ 115 h 115"/>
                  <a:gd name="T40" fmla="*/ 34 w 69"/>
                  <a:gd name="T41" fmla="*/ 115 h 115"/>
                  <a:gd name="T42" fmla="*/ 23 w 69"/>
                  <a:gd name="T43" fmla="*/ 115 h 115"/>
                  <a:gd name="T44" fmla="*/ 15 w 69"/>
                  <a:gd name="T45" fmla="*/ 107 h 115"/>
                  <a:gd name="T46" fmla="*/ 7 w 69"/>
                  <a:gd name="T47" fmla="*/ 99 h 115"/>
                  <a:gd name="T48" fmla="*/ 0 w 69"/>
                  <a:gd name="T49" fmla="*/ 84 h 115"/>
                  <a:gd name="T50" fmla="*/ 0 w 69"/>
                  <a:gd name="T51" fmla="*/ 69 h 115"/>
                  <a:gd name="T52" fmla="*/ 0 w 69"/>
                  <a:gd name="T53" fmla="*/ 57 h 115"/>
                  <a:gd name="T54" fmla="*/ 7 w 69"/>
                  <a:gd name="T55" fmla="*/ 42 h 115"/>
                  <a:gd name="T56" fmla="*/ 11 w 69"/>
                  <a:gd name="T57" fmla="*/ 30 h 115"/>
                  <a:gd name="T58" fmla="*/ 23 w 69"/>
                  <a:gd name="T59" fmla="*/ 19 h 115"/>
                  <a:gd name="T60" fmla="*/ 34 w 69"/>
                  <a:gd name="T61" fmla="*/ 11 h 115"/>
                  <a:gd name="T62" fmla="*/ 46 w 69"/>
                  <a:gd name="T63" fmla="*/ 4 h 115"/>
                  <a:gd name="T64" fmla="*/ 53 w 69"/>
                  <a:gd name="T65" fmla="*/ 0 h 115"/>
                  <a:gd name="T66" fmla="*/ 65 w 69"/>
                  <a:gd name="T67" fmla="*/ 0 h 115"/>
                  <a:gd name="T68" fmla="*/ 69 w 69"/>
                  <a:gd name="T69" fmla="*/ 0 h 115"/>
                  <a:gd name="T70" fmla="*/ 19 w 69"/>
                  <a:gd name="T71" fmla="*/ 57 h 115"/>
                  <a:gd name="T72" fmla="*/ 15 w 69"/>
                  <a:gd name="T73" fmla="*/ 69 h 115"/>
                  <a:gd name="T74" fmla="*/ 15 w 69"/>
                  <a:gd name="T75" fmla="*/ 76 h 115"/>
                  <a:gd name="T76" fmla="*/ 15 w 69"/>
                  <a:gd name="T77" fmla="*/ 84 h 115"/>
                  <a:gd name="T78" fmla="*/ 19 w 69"/>
                  <a:gd name="T79" fmla="*/ 92 h 115"/>
                  <a:gd name="T80" fmla="*/ 23 w 69"/>
                  <a:gd name="T81" fmla="*/ 99 h 115"/>
                  <a:gd name="T82" fmla="*/ 26 w 69"/>
                  <a:gd name="T83" fmla="*/ 107 h 115"/>
                  <a:gd name="T84" fmla="*/ 30 w 69"/>
                  <a:gd name="T85" fmla="*/ 111 h 115"/>
                  <a:gd name="T86" fmla="*/ 38 w 69"/>
                  <a:gd name="T87" fmla="*/ 111 h 115"/>
                  <a:gd name="T88" fmla="*/ 42 w 69"/>
                  <a:gd name="T89" fmla="*/ 111 h 115"/>
                  <a:gd name="T90" fmla="*/ 49 w 69"/>
                  <a:gd name="T91" fmla="*/ 103 h 115"/>
                  <a:gd name="T92" fmla="*/ 53 w 69"/>
                  <a:gd name="T93" fmla="*/ 96 h 115"/>
                  <a:gd name="T94" fmla="*/ 53 w 69"/>
                  <a:gd name="T95" fmla="*/ 84 h 115"/>
                  <a:gd name="T96" fmla="*/ 53 w 69"/>
                  <a:gd name="T97" fmla="*/ 73 h 115"/>
                  <a:gd name="T98" fmla="*/ 49 w 69"/>
                  <a:gd name="T99" fmla="*/ 61 h 115"/>
                  <a:gd name="T100" fmla="*/ 42 w 69"/>
                  <a:gd name="T101" fmla="*/ 53 h 115"/>
                  <a:gd name="T102" fmla="*/ 34 w 69"/>
                  <a:gd name="T103" fmla="*/ 50 h 115"/>
                  <a:gd name="T104" fmla="*/ 30 w 69"/>
                  <a:gd name="T105" fmla="*/ 53 h 115"/>
                  <a:gd name="T106" fmla="*/ 26 w 69"/>
                  <a:gd name="T107" fmla="*/ 53 h 115"/>
                  <a:gd name="T108" fmla="*/ 23 w 69"/>
                  <a:gd name="T109" fmla="*/ 53 h 115"/>
                  <a:gd name="T110" fmla="*/ 19 w 69"/>
                  <a:gd name="T111" fmla="*/ 57 h 11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69"/>
                  <a:gd name="T169" fmla="*/ 0 h 115"/>
                  <a:gd name="T170" fmla="*/ 69 w 69"/>
                  <a:gd name="T171" fmla="*/ 115 h 11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69" h="115">
                    <a:moveTo>
                      <a:pt x="69" y="0"/>
                    </a:moveTo>
                    <a:lnTo>
                      <a:pt x="69" y="4"/>
                    </a:lnTo>
                    <a:lnTo>
                      <a:pt x="57" y="7"/>
                    </a:lnTo>
                    <a:lnTo>
                      <a:pt x="49" y="7"/>
                    </a:lnTo>
                    <a:lnTo>
                      <a:pt x="42" y="11"/>
                    </a:lnTo>
                    <a:lnTo>
                      <a:pt x="38" y="19"/>
                    </a:lnTo>
                    <a:lnTo>
                      <a:pt x="30" y="27"/>
                    </a:lnTo>
                    <a:lnTo>
                      <a:pt x="26" y="34"/>
                    </a:lnTo>
                    <a:lnTo>
                      <a:pt x="23" y="42"/>
                    </a:lnTo>
                    <a:lnTo>
                      <a:pt x="19" y="53"/>
                    </a:lnTo>
                    <a:lnTo>
                      <a:pt x="30" y="46"/>
                    </a:lnTo>
                    <a:lnTo>
                      <a:pt x="42" y="46"/>
                    </a:lnTo>
                    <a:lnTo>
                      <a:pt x="53" y="46"/>
                    </a:lnTo>
                    <a:lnTo>
                      <a:pt x="61" y="53"/>
                    </a:lnTo>
                    <a:lnTo>
                      <a:pt x="69" y="65"/>
                    </a:lnTo>
                    <a:lnTo>
                      <a:pt x="69" y="76"/>
                    </a:lnTo>
                    <a:lnTo>
                      <a:pt x="69" y="92"/>
                    </a:lnTo>
                    <a:lnTo>
                      <a:pt x="61" y="103"/>
                    </a:lnTo>
                    <a:lnTo>
                      <a:pt x="53" y="111"/>
                    </a:lnTo>
                    <a:lnTo>
                      <a:pt x="46" y="115"/>
                    </a:lnTo>
                    <a:lnTo>
                      <a:pt x="34" y="115"/>
                    </a:lnTo>
                    <a:lnTo>
                      <a:pt x="23" y="115"/>
                    </a:lnTo>
                    <a:lnTo>
                      <a:pt x="15" y="107"/>
                    </a:lnTo>
                    <a:lnTo>
                      <a:pt x="7" y="99"/>
                    </a:lnTo>
                    <a:lnTo>
                      <a:pt x="0" y="84"/>
                    </a:lnTo>
                    <a:lnTo>
                      <a:pt x="0" y="69"/>
                    </a:lnTo>
                    <a:lnTo>
                      <a:pt x="0" y="57"/>
                    </a:lnTo>
                    <a:lnTo>
                      <a:pt x="7" y="42"/>
                    </a:lnTo>
                    <a:lnTo>
                      <a:pt x="11" y="30"/>
                    </a:lnTo>
                    <a:lnTo>
                      <a:pt x="23" y="19"/>
                    </a:lnTo>
                    <a:lnTo>
                      <a:pt x="34" y="11"/>
                    </a:lnTo>
                    <a:lnTo>
                      <a:pt x="46" y="4"/>
                    </a:lnTo>
                    <a:lnTo>
                      <a:pt x="53" y="0"/>
                    </a:lnTo>
                    <a:lnTo>
                      <a:pt x="65" y="0"/>
                    </a:lnTo>
                    <a:lnTo>
                      <a:pt x="69" y="0"/>
                    </a:lnTo>
                    <a:close/>
                    <a:moveTo>
                      <a:pt x="19" y="57"/>
                    </a:moveTo>
                    <a:lnTo>
                      <a:pt x="15" y="69"/>
                    </a:lnTo>
                    <a:lnTo>
                      <a:pt x="15" y="76"/>
                    </a:lnTo>
                    <a:lnTo>
                      <a:pt x="15" y="84"/>
                    </a:lnTo>
                    <a:lnTo>
                      <a:pt x="19" y="92"/>
                    </a:lnTo>
                    <a:lnTo>
                      <a:pt x="23" y="99"/>
                    </a:lnTo>
                    <a:lnTo>
                      <a:pt x="26" y="107"/>
                    </a:lnTo>
                    <a:lnTo>
                      <a:pt x="30" y="111"/>
                    </a:lnTo>
                    <a:lnTo>
                      <a:pt x="38" y="111"/>
                    </a:lnTo>
                    <a:lnTo>
                      <a:pt x="42" y="111"/>
                    </a:lnTo>
                    <a:lnTo>
                      <a:pt x="49" y="103"/>
                    </a:lnTo>
                    <a:lnTo>
                      <a:pt x="53" y="96"/>
                    </a:lnTo>
                    <a:lnTo>
                      <a:pt x="53" y="84"/>
                    </a:lnTo>
                    <a:lnTo>
                      <a:pt x="53" y="73"/>
                    </a:lnTo>
                    <a:lnTo>
                      <a:pt x="49" y="61"/>
                    </a:lnTo>
                    <a:lnTo>
                      <a:pt x="42" y="53"/>
                    </a:lnTo>
                    <a:lnTo>
                      <a:pt x="34" y="50"/>
                    </a:lnTo>
                    <a:lnTo>
                      <a:pt x="30" y="53"/>
                    </a:lnTo>
                    <a:lnTo>
                      <a:pt x="26" y="53"/>
                    </a:lnTo>
                    <a:lnTo>
                      <a:pt x="23" y="53"/>
                    </a:lnTo>
                    <a:lnTo>
                      <a:pt x="19" y="57"/>
                    </a:lnTo>
                    <a:close/>
                  </a:path>
                </a:pathLst>
              </a:custGeom>
              <a:solidFill>
                <a:srgbClr val="000000"/>
              </a:solidFill>
              <a:ln w="0">
                <a:solidFill>
                  <a:srgbClr val="000000"/>
                </a:solidFill>
                <a:round/>
                <a:headEnd/>
                <a:tailEnd/>
              </a:ln>
            </p:spPr>
            <p:txBody>
              <a:bodyPr/>
              <a:lstStyle/>
              <a:p>
                <a:endParaRPr lang="en-CA"/>
              </a:p>
            </p:txBody>
          </p:sp>
          <p:sp>
            <p:nvSpPr>
              <p:cNvPr id="16610" name="Rectangle 142"/>
              <p:cNvSpPr>
                <a:spLocks noChangeArrowheads="1"/>
              </p:cNvSpPr>
              <p:nvPr/>
            </p:nvSpPr>
            <p:spPr bwMode="auto">
              <a:xfrm>
                <a:off x="3304" y="192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6611" name="Freeform 143"/>
              <p:cNvSpPr>
                <a:spLocks/>
              </p:cNvSpPr>
              <p:nvPr/>
            </p:nvSpPr>
            <p:spPr bwMode="auto">
              <a:xfrm>
                <a:off x="3511" y="2044"/>
                <a:ext cx="19" cy="19"/>
              </a:xfrm>
              <a:custGeom>
                <a:avLst/>
                <a:gdLst>
                  <a:gd name="T0" fmla="*/ 12 w 19"/>
                  <a:gd name="T1" fmla="*/ 0 h 19"/>
                  <a:gd name="T2" fmla="*/ 15 w 19"/>
                  <a:gd name="T3" fmla="*/ 0 h 19"/>
                  <a:gd name="T4" fmla="*/ 15 w 19"/>
                  <a:gd name="T5" fmla="*/ 3 h 19"/>
                  <a:gd name="T6" fmla="*/ 19 w 19"/>
                  <a:gd name="T7" fmla="*/ 7 h 19"/>
                  <a:gd name="T8" fmla="*/ 19 w 19"/>
                  <a:gd name="T9" fmla="*/ 11 h 19"/>
                  <a:gd name="T10" fmla="*/ 19 w 19"/>
                  <a:gd name="T11" fmla="*/ 15 h 19"/>
                  <a:gd name="T12" fmla="*/ 15 w 19"/>
                  <a:gd name="T13" fmla="*/ 19 h 19"/>
                  <a:gd name="T14" fmla="*/ 12 w 19"/>
                  <a:gd name="T15" fmla="*/ 19 h 19"/>
                  <a:gd name="T16" fmla="*/ 12 w 19"/>
                  <a:gd name="T17" fmla="*/ 19 h 19"/>
                  <a:gd name="T18" fmla="*/ 8 w 19"/>
                  <a:gd name="T19" fmla="*/ 19 h 19"/>
                  <a:gd name="T20" fmla="*/ 4 w 19"/>
                  <a:gd name="T21" fmla="*/ 19 h 19"/>
                  <a:gd name="T22" fmla="*/ 0 w 19"/>
                  <a:gd name="T23" fmla="*/ 15 h 19"/>
                  <a:gd name="T24" fmla="*/ 0 w 19"/>
                  <a:gd name="T25" fmla="*/ 11 h 19"/>
                  <a:gd name="T26" fmla="*/ 0 w 19"/>
                  <a:gd name="T27" fmla="*/ 7 h 19"/>
                  <a:gd name="T28" fmla="*/ 4 w 19"/>
                  <a:gd name="T29" fmla="*/ 3 h 19"/>
                  <a:gd name="T30" fmla="*/ 8 w 19"/>
                  <a:gd name="T31" fmla="*/ 0 h 19"/>
                  <a:gd name="T32" fmla="*/ 12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12" y="0"/>
                    </a:moveTo>
                    <a:lnTo>
                      <a:pt x="15" y="0"/>
                    </a:lnTo>
                    <a:lnTo>
                      <a:pt x="15" y="3"/>
                    </a:lnTo>
                    <a:lnTo>
                      <a:pt x="19" y="7"/>
                    </a:lnTo>
                    <a:lnTo>
                      <a:pt x="19" y="11"/>
                    </a:lnTo>
                    <a:lnTo>
                      <a:pt x="19" y="15"/>
                    </a:lnTo>
                    <a:lnTo>
                      <a:pt x="15" y="19"/>
                    </a:lnTo>
                    <a:lnTo>
                      <a:pt x="12" y="19"/>
                    </a:lnTo>
                    <a:lnTo>
                      <a:pt x="8" y="19"/>
                    </a:lnTo>
                    <a:lnTo>
                      <a:pt x="4" y="19"/>
                    </a:lnTo>
                    <a:lnTo>
                      <a:pt x="0" y="15"/>
                    </a:lnTo>
                    <a:lnTo>
                      <a:pt x="0" y="11"/>
                    </a:lnTo>
                    <a:lnTo>
                      <a:pt x="0" y="7"/>
                    </a:lnTo>
                    <a:lnTo>
                      <a:pt x="4" y="3"/>
                    </a:lnTo>
                    <a:lnTo>
                      <a:pt x="8" y="0"/>
                    </a:lnTo>
                    <a:lnTo>
                      <a:pt x="12" y="0"/>
                    </a:lnTo>
                    <a:close/>
                  </a:path>
                </a:pathLst>
              </a:custGeom>
              <a:solidFill>
                <a:srgbClr val="000000"/>
              </a:solidFill>
              <a:ln w="0">
                <a:solidFill>
                  <a:srgbClr val="000000"/>
                </a:solidFill>
                <a:round/>
                <a:headEnd/>
                <a:tailEnd/>
              </a:ln>
            </p:spPr>
            <p:txBody>
              <a:bodyPr/>
              <a:lstStyle/>
              <a:p>
                <a:endParaRPr lang="en-CA"/>
              </a:p>
            </p:txBody>
          </p:sp>
          <p:sp>
            <p:nvSpPr>
              <p:cNvPr id="16612" name="Freeform 144"/>
              <p:cNvSpPr>
                <a:spLocks noEditPoints="1"/>
              </p:cNvSpPr>
              <p:nvPr/>
            </p:nvSpPr>
            <p:spPr bwMode="auto">
              <a:xfrm>
                <a:off x="3549" y="1948"/>
                <a:ext cx="69" cy="115"/>
              </a:xfrm>
              <a:custGeom>
                <a:avLst/>
                <a:gdLst>
                  <a:gd name="T0" fmla="*/ 0 w 69"/>
                  <a:gd name="T1" fmla="*/ 57 h 115"/>
                  <a:gd name="T2" fmla="*/ 0 w 69"/>
                  <a:gd name="T3" fmla="*/ 42 h 115"/>
                  <a:gd name="T4" fmla="*/ 4 w 69"/>
                  <a:gd name="T5" fmla="*/ 27 h 115"/>
                  <a:gd name="T6" fmla="*/ 12 w 69"/>
                  <a:gd name="T7" fmla="*/ 15 h 115"/>
                  <a:gd name="T8" fmla="*/ 20 w 69"/>
                  <a:gd name="T9" fmla="*/ 7 h 115"/>
                  <a:gd name="T10" fmla="*/ 27 w 69"/>
                  <a:gd name="T11" fmla="*/ 4 h 115"/>
                  <a:gd name="T12" fmla="*/ 35 w 69"/>
                  <a:gd name="T13" fmla="*/ 0 h 115"/>
                  <a:gd name="T14" fmla="*/ 43 w 69"/>
                  <a:gd name="T15" fmla="*/ 4 h 115"/>
                  <a:gd name="T16" fmla="*/ 50 w 69"/>
                  <a:gd name="T17" fmla="*/ 7 h 115"/>
                  <a:gd name="T18" fmla="*/ 58 w 69"/>
                  <a:gd name="T19" fmla="*/ 15 h 115"/>
                  <a:gd name="T20" fmla="*/ 62 w 69"/>
                  <a:gd name="T21" fmla="*/ 27 h 115"/>
                  <a:gd name="T22" fmla="*/ 66 w 69"/>
                  <a:gd name="T23" fmla="*/ 42 h 115"/>
                  <a:gd name="T24" fmla="*/ 69 w 69"/>
                  <a:gd name="T25" fmla="*/ 57 h 115"/>
                  <a:gd name="T26" fmla="*/ 69 w 69"/>
                  <a:gd name="T27" fmla="*/ 76 h 115"/>
                  <a:gd name="T28" fmla="*/ 62 w 69"/>
                  <a:gd name="T29" fmla="*/ 92 h 115"/>
                  <a:gd name="T30" fmla="*/ 58 w 69"/>
                  <a:gd name="T31" fmla="*/ 103 h 115"/>
                  <a:gd name="T32" fmla="*/ 50 w 69"/>
                  <a:gd name="T33" fmla="*/ 111 h 115"/>
                  <a:gd name="T34" fmla="*/ 43 w 69"/>
                  <a:gd name="T35" fmla="*/ 115 h 115"/>
                  <a:gd name="T36" fmla="*/ 35 w 69"/>
                  <a:gd name="T37" fmla="*/ 115 h 115"/>
                  <a:gd name="T38" fmla="*/ 23 w 69"/>
                  <a:gd name="T39" fmla="*/ 115 h 115"/>
                  <a:gd name="T40" fmla="*/ 16 w 69"/>
                  <a:gd name="T41" fmla="*/ 107 h 115"/>
                  <a:gd name="T42" fmla="*/ 8 w 69"/>
                  <a:gd name="T43" fmla="*/ 96 h 115"/>
                  <a:gd name="T44" fmla="*/ 0 w 69"/>
                  <a:gd name="T45" fmla="*/ 80 h 115"/>
                  <a:gd name="T46" fmla="*/ 0 w 69"/>
                  <a:gd name="T47" fmla="*/ 57 h 115"/>
                  <a:gd name="T48" fmla="*/ 16 w 69"/>
                  <a:gd name="T49" fmla="*/ 61 h 115"/>
                  <a:gd name="T50" fmla="*/ 16 w 69"/>
                  <a:gd name="T51" fmla="*/ 80 h 115"/>
                  <a:gd name="T52" fmla="*/ 20 w 69"/>
                  <a:gd name="T53" fmla="*/ 99 h 115"/>
                  <a:gd name="T54" fmla="*/ 23 w 69"/>
                  <a:gd name="T55" fmla="*/ 107 h 115"/>
                  <a:gd name="T56" fmla="*/ 27 w 69"/>
                  <a:gd name="T57" fmla="*/ 111 h 115"/>
                  <a:gd name="T58" fmla="*/ 35 w 69"/>
                  <a:gd name="T59" fmla="*/ 111 h 115"/>
                  <a:gd name="T60" fmla="*/ 39 w 69"/>
                  <a:gd name="T61" fmla="*/ 111 h 115"/>
                  <a:gd name="T62" fmla="*/ 43 w 69"/>
                  <a:gd name="T63" fmla="*/ 107 h 115"/>
                  <a:gd name="T64" fmla="*/ 46 w 69"/>
                  <a:gd name="T65" fmla="*/ 103 h 115"/>
                  <a:gd name="T66" fmla="*/ 50 w 69"/>
                  <a:gd name="T67" fmla="*/ 92 h 115"/>
                  <a:gd name="T68" fmla="*/ 54 w 69"/>
                  <a:gd name="T69" fmla="*/ 76 h 115"/>
                  <a:gd name="T70" fmla="*/ 54 w 69"/>
                  <a:gd name="T71" fmla="*/ 53 h 115"/>
                  <a:gd name="T72" fmla="*/ 54 w 69"/>
                  <a:gd name="T73" fmla="*/ 38 h 115"/>
                  <a:gd name="T74" fmla="*/ 50 w 69"/>
                  <a:gd name="T75" fmla="*/ 23 h 115"/>
                  <a:gd name="T76" fmla="*/ 46 w 69"/>
                  <a:gd name="T77" fmla="*/ 15 h 115"/>
                  <a:gd name="T78" fmla="*/ 43 w 69"/>
                  <a:gd name="T79" fmla="*/ 7 h 115"/>
                  <a:gd name="T80" fmla="*/ 39 w 69"/>
                  <a:gd name="T81" fmla="*/ 7 h 115"/>
                  <a:gd name="T82" fmla="*/ 35 w 69"/>
                  <a:gd name="T83" fmla="*/ 7 h 115"/>
                  <a:gd name="T84" fmla="*/ 27 w 69"/>
                  <a:gd name="T85" fmla="*/ 7 h 115"/>
                  <a:gd name="T86" fmla="*/ 23 w 69"/>
                  <a:gd name="T87" fmla="*/ 11 h 115"/>
                  <a:gd name="T88" fmla="*/ 20 w 69"/>
                  <a:gd name="T89" fmla="*/ 19 h 115"/>
                  <a:gd name="T90" fmla="*/ 16 w 69"/>
                  <a:gd name="T91" fmla="*/ 30 h 115"/>
                  <a:gd name="T92" fmla="*/ 16 w 69"/>
                  <a:gd name="T93" fmla="*/ 46 h 115"/>
                  <a:gd name="T94" fmla="*/ 16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7"/>
                    </a:lnTo>
                    <a:lnTo>
                      <a:pt x="12" y="15"/>
                    </a:lnTo>
                    <a:lnTo>
                      <a:pt x="20" y="7"/>
                    </a:lnTo>
                    <a:lnTo>
                      <a:pt x="27" y="4"/>
                    </a:lnTo>
                    <a:lnTo>
                      <a:pt x="35" y="0"/>
                    </a:lnTo>
                    <a:lnTo>
                      <a:pt x="43" y="4"/>
                    </a:lnTo>
                    <a:lnTo>
                      <a:pt x="50" y="7"/>
                    </a:lnTo>
                    <a:lnTo>
                      <a:pt x="58" y="15"/>
                    </a:lnTo>
                    <a:lnTo>
                      <a:pt x="62" y="27"/>
                    </a:lnTo>
                    <a:lnTo>
                      <a:pt x="66" y="42"/>
                    </a:lnTo>
                    <a:lnTo>
                      <a:pt x="69" y="57"/>
                    </a:lnTo>
                    <a:lnTo>
                      <a:pt x="69" y="76"/>
                    </a:lnTo>
                    <a:lnTo>
                      <a:pt x="62" y="92"/>
                    </a:lnTo>
                    <a:lnTo>
                      <a:pt x="58" y="103"/>
                    </a:lnTo>
                    <a:lnTo>
                      <a:pt x="50" y="111"/>
                    </a:lnTo>
                    <a:lnTo>
                      <a:pt x="43" y="115"/>
                    </a:lnTo>
                    <a:lnTo>
                      <a:pt x="35" y="115"/>
                    </a:lnTo>
                    <a:lnTo>
                      <a:pt x="23" y="115"/>
                    </a:lnTo>
                    <a:lnTo>
                      <a:pt x="16" y="107"/>
                    </a:lnTo>
                    <a:lnTo>
                      <a:pt x="8" y="96"/>
                    </a:lnTo>
                    <a:lnTo>
                      <a:pt x="0" y="80"/>
                    </a:lnTo>
                    <a:lnTo>
                      <a:pt x="0" y="57"/>
                    </a:lnTo>
                    <a:close/>
                    <a:moveTo>
                      <a:pt x="16" y="61"/>
                    </a:moveTo>
                    <a:lnTo>
                      <a:pt x="16" y="80"/>
                    </a:lnTo>
                    <a:lnTo>
                      <a:pt x="20" y="99"/>
                    </a:lnTo>
                    <a:lnTo>
                      <a:pt x="23" y="107"/>
                    </a:lnTo>
                    <a:lnTo>
                      <a:pt x="27" y="111"/>
                    </a:lnTo>
                    <a:lnTo>
                      <a:pt x="35" y="111"/>
                    </a:lnTo>
                    <a:lnTo>
                      <a:pt x="39" y="111"/>
                    </a:lnTo>
                    <a:lnTo>
                      <a:pt x="43" y="107"/>
                    </a:lnTo>
                    <a:lnTo>
                      <a:pt x="46" y="103"/>
                    </a:lnTo>
                    <a:lnTo>
                      <a:pt x="50" y="92"/>
                    </a:lnTo>
                    <a:lnTo>
                      <a:pt x="54" y="76"/>
                    </a:lnTo>
                    <a:lnTo>
                      <a:pt x="54" y="53"/>
                    </a:lnTo>
                    <a:lnTo>
                      <a:pt x="54" y="38"/>
                    </a:lnTo>
                    <a:lnTo>
                      <a:pt x="50" y="23"/>
                    </a:lnTo>
                    <a:lnTo>
                      <a:pt x="46" y="15"/>
                    </a:lnTo>
                    <a:lnTo>
                      <a:pt x="43" y="7"/>
                    </a:lnTo>
                    <a:lnTo>
                      <a:pt x="39" y="7"/>
                    </a:lnTo>
                    <a:lnTo>
                      <a:pt x="35" y="7"/>
                    </a:lnTo>
                    <a:lnTo>
                      <a:pt x="27" y="7"/>
                    </a:lnTo>
                    <a:lnTo>
                      <a:pt x="23" y="11"/>
                    </a:lnTo>
                    <a:lnTo>
                      <a:pt x="20" y="19"/>
                    </a:lnTo>
                    <a:lnTo>
                      <a:pt x="16" y="30"/>
                    </a:lnTo>
                    <a:lnTo>
                      <a:pt x="16" y="46"/>
                    </a:lnTo>
                    <a:lnTo>
                      <a:pt x="16" y="61"/>
                    </a:lnTo>
                    <a:close/>
                  </a:path>
                </a:pathLst>
              </a:custGeom>
              <a:solidFill>
                <a:srgbClr val="000000"/>
              </a:solidFill>
              <a:ln w="0">
                <a:solidFill>
                  <a:srgbClr val="000000"/>
                </a:solidFill>
                <a:round/>
                <a:headEnd/>
                <a:tailEnd/>
              </a:ln>
            </p:spPr>
            <p:txBody>
              <a:bodyPr/>
              <a:lstStyle/>
              <a:p>
                <a:endParaRPr lang="en-CA"/>
              </a:p>
            </p:txBody>
          </p:sp>
          <p:sp>
            <p:nvSpPr>
              <p:cNvPr id="16613" name="Freeform 145"/>
              <p:cNvSpPr>
                <a:spLocks noEditPoints="1"/>
              </p:cNvSpPr>
              <p:nvPr/>
            </p:nvSpPr>
            <p:spPr bwMode="auto">
              <a:xfrm>
                <a:off x="3634" y="1948"/>
                <a:ext cx="69" cy="115"/>
              </a:xfrm>
              <a:custGeom>
                <a:avLst/>
                <a:gdLst>
                  <a:gd name="T0" fmla="*/ 0 w 69"/>
                  <a:gd name="T1" fmla="*/ 57 h 115"/>
                  <a:gd name="T2" fmla="*/ 0 w 69"/>
                  <a:gd name="T3" fmla="*/ 42 h 115"/>
                  <a:gd name="T4" fmla="*/ 4 w 69"/>
                  <a:gd name="T5" fmla="*/ 27 h 115"/>
                  <a:gd name="T6" fmla="*/ 11 w 69"/>
                  <a:gd name="T7" fmla="*/ 15 h 115"/>
                  <a:gd name="T8" fmla="*/ 19 w 69"/>
                  <a:gd name="T9" fmla="*/ 7 h 115"/>
                  <a:gd name="T10" fmla="*/ 27 w 69"/>
                  <a:gd name="T11" fmla="*/ 4 h 115"/>
                  <a:gd name="T12" fmla="*/ 34 w 69"/>
                  <a:gd name="T13" fmla="*/ 0 h 115"/>
                  <a:gd name="T14" fmla="*/ 42 w 69"/>
                  <a:gd name="T15" fmla="*/ 4 h 115"/>
                  <a:gd name="T16" fmla="*/ 50 w 69"/>
                  <a:gd name="T17" fmla="*/ 7 h 115"/>
                  <a:gd name="T18" fmla="*/ 57 w 69"/>
                  <a:gd name="T19" fmla="*/ 15 h 115"/>
                  <a:gd name="T20" fmla="*/ 61 w 69"/>
                  <a:gd name="T21" fmla="*/ 27 h 115"/>
                  <a:gd name="T22" fmla="*/ 65 w 69"/>
                  <a:gd name="T23" fmla="*/ 42 h 115"/>
                  <a:gd name="T24" fmla="*/ 69 w 69"/>
                  <a:gd name="T25" fmla="*/ 57 h 115"/>
                  <a:gd name="T26" fmla="*/ 65 w 69"/>
                  <a:gd name="T27" fmla="*/ 76 h 115"/>
                  <a:gd name="T28" fmla="*/ 61 w 69"/>
                  <a:gd name="T29" fmla="*/ 92 h 115"/>
                  <a:gd name="T30" fmla="*/ 57 w 69"/>
                  <a:gd name="T31" fmla="*/ 103 h 115"/>
                  <a:gd name="T32" fmla="*/ 50 w 69"/>
                  <a:gd name="T33" fmla="*/ 111 h 115"/>
                  <a:gd name="T34" fmla="*/ 42 w 69"/>
                  <a:gd name="T35" fmla="*/ 115 h 115"/>
                  <a:gd name="T36" fmla="*/ 31 w 69"/>
                  <a:gd name="T37" fmla="*/ 115 h 115"/>
                  <a:gd name="T38" fmla="*/ 23 w 69"/>
                  <a:gd name="T39" fmla="*/ 115 h 115"/>
                  <a:gd name="T40" fmla="*/ 15 w 69"/>
                  <a:gd name="T41" fmla="*/ 107 h 115"/>
                  <a:gd name="T42" fmla="*/ 7 w 69"/>
                  <a:gd name="T43" fmla="*/ 96 h 115"/>
                  <a:gd name="T44" fmla="*/ 0 w 69"/>
                  <a:gd name="T45" fmla="*/ 80 h 115"/>
                  <a:gd name="T46" fmla="*/ 0 w 69"/>
                  <a:gd name="T47" fmla="*/ 57 h 115"/>
                  <a:gd name="T48" fmla="*/ 15 w 69"/>
                  <a:gd name="T49" fmla="*/ 61 h 115"/>
                  <a:gd name="T50" fmla="*/ 15 w 69"/>
                  <a:gd name="T51" fmla="*/ 80 h 115"/>
                  <a:gd name="T52" fmla="*/ 19 w 69"/>
                  <a:gd name="T53" fmla="*/ 99 h 115"/>
                  <a:gd name="T54" fmla="*/ 23 w 69"/>
                  <a:gd name="T55" fmla="*/ 107 h 115"/>
                  <a:gd name="T56" fmla="*/ 27 w 69"/>
                  <a:gd name="T57" fmla="*/ 111 h 115"/>
                  <a:gd name="T58" fmla="*/ 34 w 69"/>
                  <a:gd name="T59" fmla="*/ 111 h 115"/>
                  <a:gd name="T60" fmla="*/ 38 w 69"/>
                  <a:gd name="T61" fmla="*/ 111 h 115"/>
                  <a:gd name="T62" fmla="*/ 42 w 69"/>
                  <a:gd name="T63" fmla="*/ 107 h 115"/>
                  <a:gd name="T64" fmla="*/ 46 w 69"/>
                  <a:gd name="T65" fmla="*/ 103 h 115"/>
                  <a:gd name="T66" fmla="*/ 50 w 69"/>
                  <a:gd name="T67" fmla="*/ 92 h 115"/>
                  <a:gd name="T68" fmla="*/ 50 w 69"/>
                  <a:gd name="T69" fmla="*/ 76 h 115"/>
                  <a:gd name="T70" fmla="*/ 54 w 69"/>
                  <a:gd name="T71" fmla="*/ 53 h 115"/>
                  <a:gd name="T72" fmla="*/ 50 w 69"/>
                  <a:gd name="T73" fmla="*/ 38 h 115"/>
                  <a:gd name="T74" fmla="*/ 50 w 69"/>
                  <a:gd name="T75" fmla="*/ 23 h 115"/>
                  <a:gd name="T76" fmla="*/ 46 w 69"/>
                  <a:gd name="T77" fmla="*/ 15 h 115"/>
                  <a:gd name="T78" fmla="*/ 42 w 69"/>
                  <a:gd name="T79" fmla="*/ 7 h 115"/>
                  <a:gd name="T80" fmla="*/ 38 w 69"/>
                  <a:gd name="T81" fmla="*/ 7 h 115"/>
                  <a:gd name="T82" fmla="*/ 34 w 69"/>
                  <a:gd name="T83" fmla="*/ 7 h 115"/>
                  <a:gd name="T84" fmla="*/ 27 w 69"/>
                  <a:gd name="T85" fmla="*/ 7 h 115"/>
                  <a:gd name="T86" fmla="*/ 23 w 69"/>
                  <a:gd name="T87" fmla="*/ 11 h 115"/>
                  <a:gd name="T88" fmla="*/ 19 w 69"/>
                  <a:gd name="T89" fmla="*/ 19 h 115"/>
                  <a:gd name="T90" fmla="*/ 15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7"/>
                    </a:lnTo>
                    <a:lnTo>
                      <a:pt x="11" y="15"/>
                    </a:lnTo>
                    <a:lnTo>
                      <a:pt x="19" y="7"/>
                    </a:lnTo>
                    <a:lnTo>
                      <a:pt x="27" y="4"/>
                    </a:lnTo>
                    <a:lnTo>
                      <a:pt x="34" y="0"/>
                    </a:lnTo>
                    <a:lnTo>
                      <a:pt x="42" y="4"/>
                    </a:lnTo>
                    <a:lnTo>
                      <a:pt x="50" y="7"/>
                    </a:lnTo>
                    <a:lnTo>
                      <a:pt x="57" y="15"/>
                    </a:lnTo>
                    <a:lnTo>
                      <a:pt x="61" y="27"/>
                    </a:lnTo>
                    <a:lnTo>
                      <a:pt x="65" y="42"/>
                    </a:lnTo>
                    <a:lnTo>
                      <a:pt x="69" y="57"/>
                    </a:lnTo>
                    <a:lnTo>
                      <a:pt x="65" y="76"/>
                    </a:lnTo>
                    <a:lnTo>
                      <a:pt x="61" y="92"/>
                    </a:lnTo>
                    <a:lnTo>
                      <a:pt x="57" y="103"/>
                    </a:lnTo>
                    <a:lnTo>
                      <a:pt x="50" y="111"/>
                    </a:lnTo>
                    <a:lnTo>
                      <a:pt x="42" y="115"/>
                    </a:lnTo>
                    <a:lnTo>
                      <a:pt x="31" y="115"/>
                    </a:lnTo>
                    <a:lnTo>
                      <a:pt x="23" y="115"/>
                    </a:lnTo>
                    <a:lnTo>
                      <a:pt x="15" y="107"/>
                    </a:lnTo>
                    <a:lnTo>
                      <a:pt x="7" y="96"/>
                    </a:lnTo>
                    <a:lnTo>
                      <a:pt x="0" y="80"/>
                    </a:lnTo>
                    <a:lnTo>
                      <a:pt x="0" y="57"/>
                    </a:lnTo>
                    <a:close/>
                    <a:moveTo>
                      <a:pt x="15" y="61"/>
                    </a:moveTo>
                    <a:lnTo>
                      <a:pt x="15" y="80"/>
                    </a:lnTo>
                    <a:lnTo>
                      <a:pt x="19" y="99"/>
                    </a:lnTo>
                    <a:lnTo>
                      <a:pt x="23" y="107"/>
                    </a:lnTo>
                    <a:lnTo>
                      <a:pt x="27" y="111"/>
                    </a:lnTo>
                    <a:lnTo>
                      <a:pt x="34" y="111"/>
                    </a:lnTo>
                    <a:lnTo>
                      <a:pt x="38" y="111"/>
                    </a:lnTo>
                    <a:lnTo>
                      <a:pt x="42" y="107"/>
                    </a:lnTo>
                    <a:lnTo>
                      <a:pt x="46" y="103"/>
                    </a:lnTo>
                    <a:lnTo>
                      <a:pt x="50" y="92"/>
                    </a:lnTo>
                    <a:lnTo>
                      <a:pt x="50" y="76"/>
                    </a:lnTo>
                    <a:lnTo>
                      <a:pt x="54" y="53"/>
                    </a:lnTo>
                    <a:lnTo>
                      <a:pt x="50" y="38"/>
                    </a:lnTo>
                    <a:lnTo>
                      <a:pt x="50" y="23"/>
                    </a:lnTo>
                    <a:lnTo>
                      <a:pt x="46" y="15"/>
                    </a:lnTo>
                    <a:lnTo>
                      <a:pt x="42" y="7"/>
                    </a:lnTo>
                    <a:lnTo>
                      <a:pt x="38" y="7"/>
                    </a:lnTo>
                    <a:lnTo>
                      <a:pt x="34" y="7"/>
                    </a:lnTo>
                    <a:lnTo>
                      <a:pt x="27" y="7"/>
                    </a:lnTo>
                    <a:lnTo>
                      <a:pt x="23" y="11"/>
                    </a:lnTo>
                    <a:lnTo>
                      <a:pt x="19" y="19"/>
                    </a:lnTo>
                    <a:lnTo>
                      <a:pt x="15"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6614" name="Freeform 146"/>
              <p:cNvSpPr>
                <a:spLocks noEditPoints="1"/>
              </p:cNvSpPr>
              <p:nvPr/>
            </p:nvSpPr>
            <p:spPr bwMode="auto">
              <a:xfrm>
                <a:off x="3714" y="1948"/>
                <a:ext cx="73" cy="115"/>
              </a:xfrm>
              <a:custGeom>
                <a:avLst/>
                <a:gdLst>
                  <a:gd name="T0" fmla="*/ 0 w 73"/>
                  <a:gd name="T1" fmla="*/ 57 h 115"/>
                  <a:gd name="T2" fmla="*/ 4 w 73"/>
                  <a:gd name="T3" fmla="*/ 42 h 115"/>
                  <a:gd name="T4" fmla="*/ 8 w 73"/>
                  <a:gd name="T5" fmla="*/ 27 h 115"/>
                  <a:gd name="T6" fmla="*/ 16 w 73"/>
                  <a:gd name="T7" fmla="*/ 15 h 115"/>
                  <a:gd name="T8" fmla="*/ 23 w 73"/>
                  <a:gd name="T9" fmla="*/ 7 h 115"/>
                  <a:gd name="T10" fmla="*/ 31 w 73"/>
                  <a:gd name="T11" fmla="*/ 4 h 115"/>
                  <a:gd name="T12" fmla="*/ 39 w 73"/>
                  <a:gd name="T13" fmla="*/ 0 h 115"/>
                  <a:gd name="T14" fmla="*/ 46 w 73"/>
                  <a:gd name="T15" fmla="*/ 4 h 115"/>
                  <a:gd name="T16" fmla="*/ 54 w 73"/>
                  <a:gd name="T17" fmla="*/ 7 h 115"/>
                  <a:gd name="T18" fmla="*/ 58 w 73"/>
                  <a:gd name="T19" fmla="*/ 15 h 115"/>
                  <a:gd name="T20" fmla="*/ 66 w 73"/>
                  <a:gd name="T21" fmla="*/ 27 h 115"/>
                  <a:gd name="T22" fmla="*/ 69 w 73"/>
                  <a:gd name="T23" fmla="*/ 42 h 115"/>
                  <a:gd name="T24" fmla="*/ 73 w 73"/>
                  <a:gd name="T25" fmla="*/ 57 h 115"/>
                  <a:gd name="T26" fmla="*/ 69 w 73"/>
                  <a:gd name="T27" fmla="*/ 76 h 115"/>
                  <a:gd name="T28" fmla="*/ 66 w 73"/>
                  <a:gd name="T29" fmla="*/ 92 h 115"/>
                  <a:gd name="T30" fmla="*/ 62 w 73"/>
                  <a:gd name="T31" fmla="*/ 103 h 115"/>
                  <a:gd name="T32" fmla="*/ 54 w 73"/>
                  <a:gd name="T33" fmla="*/ 111 h 115"/>
                  <a:gd name="T34" fmla="*/ 43 w 73"/>
                  <a:gd name="T35" fmla="*/ 115 h 115"/>
                  <a:gd name="T36" fmla="*/ 35 w 73"/>
                  <a:gd name="T37" fmla="*/ 115 h 115"/>
                  <a:gd name="T38" fmla="*/ 27 w 73"/>
                  <a:gd name="T39" fmla="*/ 115 h 115"/>
                  <a:gd name="T40" fmla="*/ 20 w 73"/>
                  <a:gd name="T41" fmla="*/ 107 h 115"/>
                  <a:gd name="T42" fmla="*/ 12 w 73"/>
                  <a:gd name="T43" fmla="*/ 96 h 115"/>
                  <a:gd name="T44" fmla="*/ 4 w 73"/>
                  <a:gd name="T45" fmla="*/ 80 h 115"/>
                  <a:gd name="T46" fmla="*/ 0 w 73"/>
                  <a:gd name="T47" fmla="*/ 57 h 115"/>
                  <a:gd name="T48" fmla="*/ 20 w 73"/>
                  <a:gd name="T49" fmla="*/ 61 h 115"/>
                  <a:gd name="T50" fmla="*/ 20 w 73"/>
                  <a:gd name="T51" fmla="*/ 80 h 115"/>
                  <a:gd name="T52" fmla="*/ 23 w 73"/>
                  <a:gd name="T53" fmla="*/ 99 h 115"/>
                  <a:gd name="T54" fmla="*/ 27 w 73"/>
                  <a:gd name="T55" fmla="*/ 107 h 115"/>
                  <a:gd name="T56" fmla="*/ 31 w 73"/>
                  <a:gd name="T57" fmla="*/ 111 h 115"/>
                  <a:gd name="T58" fmla="*/ 35 w 73"/>
                  <a:gd name="T59" fmla="*/ 111 h 115"/>
                  <a:gd name="T60" fmla="*/ 43 w 73"/>
                  <a:gd name="T61" fmla="*/ 111 h 115"/>
                  <a:gd name="T62" fmla="*/ 46 w 73"/>
                  <a:gd name="T63" fmla="*/ 107 h 115"/>
                  <a:gd name="T64" fmla="*/ 50 w 73"/>
                  <a:gd name="T65" fmla="*/ 103 h 115"/>
                  <a:gd name="T66" fmla="*/ 54 w 73"/>
                  <a:gd name="T67" fmla="*/ 92 h 115"/>
                  <a:gd name="T68" fmla="*/ 54 w 73"/>
                  <a:gd name="T69" fmla="*/ 76 h 115"/>
                  <a:gd name="T70" fmla="*/ 58 w 73"/>
                  <a:gd name="T71" fmla="*/ 53 h 115"/>
                  <a:gd name="T72" fmla="*/ 54 w 73"/>
                  <a:gd name="T73" fmla="*/ 38 h 115"/>
                  <a:gd name="T74" fmla="*/ 54 w 73"/>
                  <a:gd name="T75" fmla="*/ 23 h 115"/>
                  <a:gd name="T76" fmla="*/ 50 w 73"/>
                  <a:gd name="T77" fmla="*/ 15 h 115"/>
                  <a:gd name="T78" fmla="*/ 46 w 73"/>
                  <a:gd name="T79" fmla="*/ 7 h 115"/>
                  <a:gd name="T80" fmla="*/ 43 w 73"/>
                  <a:gd name="T81" fmla="*/ 7 h 115"/>
                  <a:gd name="T82" fmla="*/ 39 w 73"/>
                  <a:gd name="T83" fmla="*/ 7 h 115"/>
                  <a:gd name="T84" fmla="*/ 31 w 73"/>
                  <a:gd name="T85" fmla="*/ 7 h 115"/>
                  <a:gd name="T86" fmla="*/ 27 w 73"/>
                  <a:gd name="T87" fmla="*/ 11 h 115"/>
                  <a:gd name="T88" fmla="*/ 23 w 73"/>
                  <a:gd name="T89" fmla="*/ 19 h 115"/>
                  <a:gd name="T90" fmla="*/ 20 w 73"/>
                  <a:gd name="T91" fmla="*/ 30 h 115"/>
                  <a:gd name="T92" fmla="*/ 20 w 73"/>
                  <a:gd name="T93" fmla="*/ 46 h 115"/>
                  <a:gd name="T94" fmla="*/ 20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7"/>
                    </a:moveTo>
                    <a:lnTo>
                      <a:pt x="4" y="42"/>
                    </a:lnTo>
                    <a:lnTo>
                      <a:pt x="8" y="27"/>
                    </a:lnTo>
                    <a:lnTo>
                      <a:pt x="16" y="15"/>
                    </a:lnTo>
                    <a:lnTo>
                      <a:pt x="23" y="7"/>
                    </a:lnTo>
                    <a:lnTo>
                      <a:pt x="31" y="4"/>
                    </a:lnTo>
                    <a:lnTo>
                      <a:pt x="39" y="0"/>
                    </a:lnTo>
                    <a:lnTo>
                      <a:pt x="46" y="4"/>
                    </a:lnTo>
                    <a:lnTo>
                      <a:pt x="54" y="7"/>
                    </a:lnTo>
                    <a:lnTo>
                      <a:pt x="58" y="15"/>
                    </a:lnTo>
                    <a:lnTo>
                      <a:pt x="66" y="27"/>
                    </a:lnTo>
                    <a:lnTo>
                      <a:pt x="69" y="42"/>
                    </a:lnTo>
                    <a:lnTo>
                      <a:pt x="73" y="57"/>
                    </a:lnTo>
                    <a:lnTo>
                      <a:pt x="69" y="76"/>
                    </a:lnTo>
                    <a:lnTo>
                      <a:pt x="66" y="92"/>
                    </a:lnTo>
                    <a:lnTo>
                      <a:pt x="62" y="103"/>
                    </a:lnTo>
                    <a:lnTo>
                      <a:pt x="54" y="111"/>
                    </a:lnTo>
                    <a:lnTo>
                      <a:pt x="43" y="115"/>
                    </a:lnTo>
                    <a:lnTo>
                      <a:pt x="35" y="115"/>
                    </a:lnTo>
                    <a:lnTo>
                      <a:pt x="27" y="115"/>
                    </a:lnTo>
                    <a:lnTo>
                      <a:pt x="20" y="107"/>
                    </a:lnTo>
                    <a:lnTo>
                      <a:pt x="12" y="96"/>
                    </a:lnTo>
                    <a:lnTo>
                      <a:pt x="4" y="80"/>
                    </a:lnTo>
                    <a:lnTo>
                      <a:pt x="0" y="57"/>
                    </a:lnTo>
                    <a:close/>
                    <a:moveTo>
                      <a:pt x="20" y="61"/>
                    </a:moveTo>
                    <a:lnTo>
                      <a:pt x="20" y="80"/>
                    </a:lnTo>
                    <a:lnTo>
                      <a:pt x="23" y="99"/>
                    </a:lnTo>
                    <a:lnTo>
                      <a:pt x="27" y="107"/>
                    </a:lnTo>
                    <a:lnTo>
                      <a:pt x="31" y="111"/>
                    </a:lnTo>
                    <a:lnTo>
                      <a:pt x="35" y="111"/>
                    </a:lnTo>
                    <a:lnTo>
                      <a:pt x="43" y="111"/>
                    </a:lnTo>
                    <a:lnTo>
                      <a:pt x="46" y="107"/>
                    </a:lnTo>
                    <a:lnTo>
                      <a:pt x="50" y="103"/>
                    </a:lnTo>
                    <a:lnTo>
                      <a:pt x="54" y="92"/>
                    </a:lnTo>
                    <a:lnTo>
                      <a:pt x="54" y="76"/>
                    </a:lnTo>
                    <a:lnTo>
                      <a:pt x="58" y="53"/>
                    </a:lnTo>
                    <a:lnTo>
                      <a:pt x="54" y="38"/>
                    </a:lnTo>
                    <a:lnTo>
                      <a:pt x="54" y="23"/>
                    </a:lnTo>
                    <a:lnTo>
                      <a:pt x="50" y="15"/>
                    </a:lnTo>
                    <a:lnTo>
                      <a:pt x="46" y="7"/>
                    </a:lnTo>
                    <a:lnTo>
                      <a:pt x="43" y="7"/>
                    </a:lnTo>
                    <a:lnTo>
                      <a:pt x="39" y="7"/>
                    </a:lnTo>
                    <a:lnTo>
                      <a:pt x="31" y="7"/>
                    </a:lnTo>
                    <a:lnTo>
                      <a:pt x="27" y="11"/>
                    </a:lnTo>
                    <a:lnTo>
                      <a:pt x="23" y="19"/>
                    </a:lnTo>
                    <a:lnTo>
                      <a:pt x="20" y="30"/>
                    </a:lnTo>
                    <a:lnTo>
                      <a:pt x="20" y="46"/>
                    </a:lnTo>
                    <a:lnTo>
                      <a:pt x="20" y="61"/>
                    </a:lnTo>
                    <a:close/>
                  </a:path>
                </a:pathLst>
              </a:custGeom>
              <a:solidFill>
                <a:srgbClr val="000000"/>
              </a:solidFill>
              <a:ln w="0">
                <a:solidFill>
                  <a:srgbClr val="000000"/>
                </a:solidFill>
                <a:round/>
                <a:headEnd/>
                <a:tailEnd/>
              </a:ln>
            </p:spPr>
            <p:txBody>
              <a:bodyPr/>
              <a:lstStyle/>
              <a:p>
                <a:endParaRPr lang="en-CA"/>
              </a:p>
            </p:txBody>
          </p:sp>
          <p:sp>
            <p:nvSpPr>
              <p:cNvPr id="16615" name="Freeform 147"/>
              <p:cNvSpPr>
                <a:spLocks noEditPoints="1"/>
              </p:cNvSpPr>
              <p:nvPr/>
            </p:nvSpPr>
            <p:spPr bwMode="auto">
              <a:xfrm>
                <a:off x="3799" y="1948"/>
                <a:ext cx="73" cy="115"/>
              </a:xfrm>
              <a:custGeom>
                <a:avLst/>
                <a:gdLst>
                  <a:gd name="T0" fmla="*/ 4 w 73"/>
                  <a:gd name="T1" fmla="*/ 115 h 115"/>
                  <a:gd name="T2" fmla="*/ 4 w 73"/>
                  <a:gd name="T3" fmla="*/ 115 h 115"/>
                  <a:gd name="T4" fmla="*/ 11 w 73"/>
                  <a:gd name="T5" fmla="*/ 115 h 115"/>
                  <a:gd name="T6" fmla="*/ 23 w 73"/>
                  <a:gd name="T7" fmla="*/ 111 h 115"/>
                  <a:gd name="T8" fmla="*/ 30 w 73"/>
                  <a:gd name="T9" fmla="*/ 103 h 115"/>
                  <a:gd name="T10" fmla="*/ 42 w 73"/>
                  <a:gd name="T11" fmla="*/ 92 h 115"/>
                  <a:gd name="T12" fmla="*/ 46 w 73"/>
                  <a:gd name="T13" fmla="*/ 76 h 115"/>
                  <a:gd name="T14" fmla="*/ 54 w 73"/>
                  <a:gd name="T15" fmla="*/ 65 h 115"/>
                  <a:gd name="T16" fmla="*/ 42 w 73"/>
                  <a:gd name="T17" fmla="*/ 69 h 115"/>
                  <a:gd name="T18" fmla="*/ 30 w 73"/>
                  <a:gd name="T19" fmla="*/ 73 h 115"/>
                  <a:gd name="T20" fmla="*/ 19 w 73"/>
                  <a:gd name="T21" fmla="*/ 69 h 115"/>
                  <a:gd name="T22" fmla="*/ 7 w 73"/>
                  <a:gd name="T23" fmla="*/ 65 h 115"/>
                  <a:gd name="T24" fmla="*/ 4 w 73"/>
                  <a:gd name="T25" fmla="*/ 53 h 115"/>
                  <a:gd name="T26" fmla="*/ 0 w 73"/>
                  <a:gd name="T27" fmla="*/ 38 h 115"/>
                  <a:gd name="T28" fmla="*/ 4 w 73"/>
                  <a:gd name="T29" fmla="*/ 27 h 115"/>
                  <a:gd name="T30" fmla="*/ 7 w 73"/>
                  <a:gd name="T31" fmla="*/ 15 h 115"/>
                  <a:gd name="T32" fmla="*/ 15 w 73"/>
                  <a:gd name="T33" fmla="*/ 7 h 115"/>
                  <a:gd name="T34" fmla="*/ 27 w 73"/>
                  <a:gd name="T35" fmla="*/ 4 h 115"/>
                  <a:gd name="T36" fmla="*/ 34 w 73"/>
                  <a:gd name="T37" fmla="*/ 0 h 115"/>
                  <a:gd name="T38" fmla="*/ 50 w 73"/>
                  <a:gd name="T39" fmla="*/ 4 h 115"/>
                  <a:gd name="T40" fmla="*/ 57 w 73"/>
                  <a:gd name="T41" fmla="*/ 11 h 115"/>
                  <a:gd name="T42" fmla="*/ 65 w 73"/>
                  <a:gd name="T43" fmla="*/ 23 h 115"/>
                  <a:gd name="T44" fmla="*/ 69 w 73"/>
                  <a:gd name="T45" fmla="*/ 34 h 115"/>
                  <a:gd name="T46" fmla="*/ 73 w 73"/>
                  <a:gd name="T47" fmla="*/ 46 h 115"/>
                  <a:gd name="T48" fmla="*/ 69 w 73"/>
                  <a:gd name="T49" fmla="*/ 65 h 115"/>
                  <a:gd name="T50" fmla="*/ 61 w 73"/>
                  <a:gd name="T51" fmla="*/ 80 h 115"/>
                  <a:gd name="T52" fmla="*/ 50 w 73"/>
                  <a:gd name="T53" fmla="*/ 96 h 115"/>
                  <a:gd name="T54" fmla="*/ 38 w 73"/>
                  <a:gd name="T55" fmla="*/ 107 h 115"/>
                  <a:gd name="T56" fmla="*/ 23 w 73"/>
                  <a:gd name="T57" fmla="*/ 115 h 115"/>
                  <a:gd name="T58" fmla="*/ 7 w 73"/>
                  <a:gd name="T59" fmla="*/ 115 h 115"/>
                  <a:gd name="T60" fmla="*/ 4 w 73"/>
                  <a:gd name="T61" fmla="*/ 115 h 115"/>
                  <a:gd name="T62" fmla="*/ 54 w 73"/>
                  <a:gd name="T63" fmla="*/ 57 h 115"/>
                  <a:gd name="T64" fmla="*/ 54 w 73"/>
                  <a:gd name="T65" fmla="*/ 50 h 115"/>
                  <a:gd name="T66" fmla="*/ 54 w 73"/>
                  <a:gd name="T67" fmla="*/ 42 h 115"/>
                  <a:gd name="T68" fmla="*/ 54 w 73"/>
                  <a:gd name="T69" fmla="*/ 34 h 115"/>
                  <a:gd name="T70" fmla="*/ 54 w 73"/>
                  <a:gd name="T71" fmla="*/ 27 h 115"/>
                  <a:gd name="T72" fmla="*/ 50 w 73"/>
                  <a:gd name="T73" fmla="*/ 15 h 115"/>
                  <a:gd name="T74" fmla="*/ 46 w 73"/>
                  <a:gd name="T75" fmla="*/ 11 h 115"/>
                  <a:gd name="T76" fmla="*/ 42 w 73"/>
                  <a:gd name="T77" fmla="*/ 7 h 115"/>
                  <a:gd name="T78" fmla="*/ 34 w 73"/>
                  <a:gd name="T79" fmla="*/ 7 h 115"/>
                  <a:gd name="T80" fmla="*/ 27 w 73"/>
                  <a:gd name="T81" fmla="*/ 7 h 115"/>
                  <a:gd name="T82" fmla="*/ 23 w 73"/>
                  <a:gd name="T83" fmla="*/ 11 h 115"/>
                  <a:gd name="T84" fmla="*/ 19 w 73"/>
                  <a:gd name="T85" fmla="*/ 19 h 115"/>
                  <a:gd name="T86" fmla="*/ 15 w 73"/>
                  <a:gd name="T87" fmla="*/ 30 h 115"/>
                  <a:gd name="T88" fmla="*/ 19 w 73"/>
                  <a:gd name="T89" fmla="*/ 46 h 115"/>
                  <a:gd name="T90" fmla="*/ 23 w 73"/>
                  <a:gd name="T91" fmla="*/ 57 h 115"/>
                  <a:gd name="T92" fmla="*/ 30 w 73"/>
                  <a:gd name="T93" fmla="*/ 65 h 115"/>
                  <a:gd name="T94" fmla="*/ 34 w 73"/>
                  <a:gd name="T95" fmla="*/ 65 h 115"/>
                  <a:gd name="T96" fmla="*/ 42 w 73"/>
                  <a:gd name="T97" fmla="*/ 65 h 115"/>
                  <a:gd name="T98" fmla="*/ 46 w 73"/>
                  <a:gd name="T99" fmla="*/ 65 h 115"/>
                  <a:gd name="T100" fmla="*/ 50 w 73"/>
                  <a:gd name="T101" fmla="*/ 61 h 115"/>
                  <a:gd name="T102" fmla="*/ 54 w 73"/>
                  <a:gd name="T103" fmla="*/ 57 h 11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73"/>
                  <a:gd name="T157" fmla="*/ 0 h 115"/>
                  <a:gd name="T158" fmla="*/ 73 w 73"/>
                  <a:gd name="T159" fmla="*/ 115 h 115"/>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73" h="115">
                    <a:moveTo>
                      <a:pt x="4" y="115"/>
                    </a:moveTo>
                    <a:lnTo>
                      <a:pt x="4" y="115"/>
                    </a:lnTo>
                    <a:lnTo>
                      <a:pt x="11" y="115"/>
                    </a:lnTo>
                    <a:lnTo>
                      <a:pt x="23" y="111"/>
                    </a:lnTo>
                    <a:lnTo>
                      <a:pt x="30" y="103"/>
                    </a:lnTo>
                    <a:lnTo>
                      <a:pt x="42" y="92"/>
                    </a:lnTo>
                    <a:lnTo>
                      <a:pt x="46" y="76"/>
                    </a:lnTo>
                    <a:lnTo>
                      <a:pt x="54" y="65"/>
                    </a:lnTo>
                    <a:lnTo>
                      <a:pt x="42" y="69"/>
                    </a:lnTo>
                    <a:lnTo>
                      <a:pt x="30" y="73"/>
                    </a:lnTo>
                    <a:lnTo>
                      <a:pt x="19" y="69"/>
                    </a:lnTo>
                    <a:lnTo>
                      <a:pt x="7" y="65"/>
                    </a:lnTo>
                    <a:lnTo>
                      <a:pt x="4" y="53"/>
                    </a:lnTo>
                    <a:lnTo>
                      <a:pt x="0" y="38"/>
                    </a:lnTo>
                    <a:lnTo>
                      <a:pt x="4" y="27"/>
                    </a:lnTo>
                    <a:lnTo>
                      <a:pt x="7" y="15"/>
                    </a:lnTo>
                    <a:lnTo>
                      <a:pt x="15" y="7"/>
                    </a:lnTo>
                    <a:lnTo>
                      <a:pt x="27" y="4"/>
                    </a:lnTo>
                    <a:lnTo>
                      <a:pt x="34" y="0"/>
                    </a:lnTo>
                    <a:lnTo>
                      <a:pt x="50" y="4"/>
                    </a:lnTo>
                    <a:lnTo>
                      <a:pt x="57" y="11"/>
                    </a:lnTo>
                    <a:lnTo>
                      <a:pt x="65" y="23"/>
                    </a:lnTo>
                    <a:lnTo>
                      <a:pt x="69" y="34"/>
                    </a:lnTo>
                    <a:lnTo>
                      <a:pt x="73" y="46"/>
                    </a:lnTo>
                    <a:lnTo>
                      <a:pt x="69" y="65"/>
                    </a:lnTo>
                    <a:lnTo>
                      <a:pt x="61" y="80"/>
                    </a:lnTo>
                    <a:lnTo>
                      <a:pt x="50" y="96"/>
                    </a:lnTo>
                    <a:lnTo>
                      <a:pt x="38" y="107"/>
                    </a:lnTo>
                    <a:lnTo>
                      <a:pt x="23" y="115"/>
                    </a:lnTo>
                    <a:lnTo>
                      <a:pt x="7" y="115"/>
                    </a:lnTo>
                    <a:lnTo>
                      <a:pt x="4" y="115"/>
                    </a:lnTo>
                    <a:close/>
                    <a:moveTo>
                      <a:pt x="54" y="57"/>
                    </a:moveTo>
                    <a:lnTo>
                      <a:pt x="54" y="50"/>
                    </a:lnTo>
                    <a:lnTo>
                      <a:pt x="54" y="42"/>
                    </a:lnTo>
                    <a:lnTo>
                      <a:pt x="54" y="34"/>
                    </a:lnTo>
                    <a:lnTo>
                      <a:pt x="54" y="27"/>
                    </a:lnTo>
                    <a:lnTo>
                      <a:pt x="50" y="15"/>
                    </a:lnTo>
                    <a:lnTo>
                      <a:pt x="46" y="11"/>
                    </a:lnTo>
                    <a:lnTo>
                      <a:pt x="42" y="7"/>
                    </a:lnTo>
                    <a:lnTo>
                      <a:pt x="34" y="7"/>
                    </a:lnTo>
                    <a:lnTo>
                      <a:pt x="27" y="7"/>
                    </a:lnTo>
                    <a:lnTo>
                      <a:pt x="23" y="11"/>
                    </a:lnTo>
                    <a:lnTo>
                      <a:pt x="19" y="19"/>
                    </a:lnTo>
                    <a:lnTo>
                      <a:pt x="15" y="30"/>
                    </a:lnTo>
                    <a:lnTo>
                      <a:pt x="19" y="46"/>
                    </a:lnTo>
                    <a:lnTo>
                      <a:pt x="23" y="57"/>
                    </a:lnTo>
                    <a:lnTo>
                      <a:pt x="30" y="65"/>
                    </a:lnTo>
                    <a:lnTo>
                      <a:pt x="34" y="65"/>
                    </a:lnTo>
                    <a:lnTo>
                      <a:pt x="42" y="65"/>
                    </a:lnTo>
                    <a:lnTo>
                      <a:pt x="46" y="65"/>
                    </a:lnTo>
                    <a:lnTo>
                      <a:pt x="50" y="61"/>
                    </a:lnTo>
                    <a:lnTo>
                      <a:pt x="54" y="57"/>
                    </a:lnTo>
                    <a:close/>
                  </a:path>
                </a:pathLst>
              </a:custGeom>
              <a:solidFill>
                <a:srgbClr val="000000"/>
              </a:solidFill>
              <a:ln w="0">
                <a:solidFill>
                  <a:srgbClr val="000000"/>
                </a:solidFill>
                <a:round/>
                <a:headEnd/>
                <a:tailEnd/>
              </a:ln>
            </p:spPr>
            <p:txBody>
              <a:bodyPr/>
              <a:lstStyle/>
              <a:p>
                <a:endParaRPr lang="en-CA"/>
              </a:p>
            </p:txBody>
          </p:sp>
          <p:sp>
            <p:nvSpPr>
              <p:cNvPr id="16616" name="Freeform 148"/>
              <p:cNvSpPr>
                <a:spLocks/>
              </p:cNvSpPr>
              <p:nvPr/>
            </p:nvSpPr>
            <p:spPr bwMode="auto">
              <a:xfrm>
                <a:off x="3879" y="1948"/>
                <a:ext cx="73" cy="115"/>
              </a:xfrm>
              <a:custGeom>
                <a:avLst/>
                <a:gdLst>
                  <a:gd name="T0" fmla="*/ 73 w 73"/>
                  <a:gd name="T1" fmla="*/ 92 h 115"/>
                  <a:gd name="T2" fmla="*/ 66 w 73"/>
                  <a:gd name="T3" fmla="*/ 115 h 115"/>
                  <a:gd name="T4" fmla="*/ 0 w 73"/>
                  <a:gd name="T5" fmla="*/ 115 h 115"/>
                  <a:gd name="T6" fmla="*/ 0 w 73"/>
                  <a:gd name="T7" fmla="*/ 111 h 115"/>
                  <a:gd name="T8" fmla="*/ 20 w 73"/>
                  <a:gd name="T9" fmla="*/ 96 h 115"/>
                  <a:gd name="T10" fmla="*/ 31 w 73"/>
                  <a:gd name="T11" fmla="*/ 80 h 115"/>
                  <a:gd name="T12" fmla="*/ 43 w 73"/>
                  <a:gd name="T13" fmla="*/ 69 h 115"/>
                  <a:gd name="T14" fmla="*/ 50 w 73"/>
                  <a:gd name="T15" fmla="*/ 53 h 115"/>
                  <a:gd name="T16" fmla="*/ 54 w 73"/>
                  <a:gd name="T17" fmla="*/ 38 h 115"/>
                  <a:gd name="T18" fmla="*/ 54 w 73"/>
                  <a:gd name="T19" fmla="*/ 27 h 115"/>
                  <a:gd name="T20" fmla="*/ 46 w 73"/>
                  <a:gd name="T21" fmla="*/ 19 h 115"/>
                  <a:gd name="T22" fmla="*/ 39 w 73"/>
                  <a:gd name="T23" fmla="*/ 15 h 115"/>
                  <a:gd name="T24" fmla="*/ 31 w 73"/>
                  <a:gd name="T25" fmla="*/ 11 h 115"/>
                  <a:gd name="T26" fmla="*/ 23 w 73"/>
                  <a:gd name="T27" fmla="*/ 15 h 115"/>
                  <a:gd name="T28" fmla="*/ 16 w 73"/>
                  <a:gd name="T29" fmla="*/ 19 h 115"/>
                  <a:gd name="T30" fmla="*/ 12 w 73"/>
                  <a:gd name="T31" fmla="*/ 23 h 115"/>
                  <a:gd name="T32" fmla="*/ 8 w 73"/>
                  <a:gd name="T33" fmla="*/ 30 h 115"/>
                  <a:gd name="T34" fmla="*/ 4 w 73"/>
                  <a:gd name="T35" fmla="*/ 30 h 115"/>
                  <a:gd name="T36" fmla="*/ 8 w 73"/>
                  <a:gd name="T37" fmla="*/ 19 h 115"/>
                  <a:gd name="T38" fmla="*/ 16 w 73"/>
                  <a:gd name="T39" fmla="*/ 7 h 115"/>
                  <a:gd name="T40" fmla="*/ 23 w 73"/>
                  <a:gd name="T41" fmla="*/ 4 h 115"/>
                  <a:gd name="T42" fmla="*/ 35 w 73"/>
                  <a:gd name="T43" fmla="*/ 0 h 115"/>
                  <a:gd name="T44" fmla="*/ 50 w 73"/>
                  <a:gd name="T45" fmla="*/ 4 h 115"/>
                  <a:gd name="T46" fmla="*/ 58 w 73"/>
                  <a:gd name="T47" fmla="*/ 11 h 115"/>
                  <a:gd name="T48" fmla="*/ 66 w 73"/>
                  <a:gd name="T49" fmla="*/ 19 h 115"/>
                  <a:gd name="T50" fmla="*/ 69 w 73"/>
                  <a:gd name="T51" fmla="*/ 30 h 115"/>
                  <a:gd name="T52" fmla="*/ 66 w 73"/>
                  <a:gd name="T53" fmla="*/ 38 h 115"/>
                  <a:gd name="T54" fmla="*/ 66 w 73"/>
                  <a:gd name="T55" fmla="*/ 46 h 115"/>
                  <a:gd name="T56" fmla="*/ 54 w 73"/>
                  <a:gd name="T57" fmla="*/ 61 h 115"/>
                  <a:gd name="T58" fmla="*/ 43 w 73"/>
                  <a:gd name="T59" fmla="*/ 76 h 115"/>
                  <a:gd name="T60" fmla="*/ 31 w 73"/>
                  <a:gd name="T61" fmla="*/ 88 h 115"/>
                  <a:gd name="T62" fmla="*/ 23 w 73"/>
                  <a:gd name="T63" fmla="*/ 96 h 115"/>
                  <a:gd name="T64" fmla="*/ 16 w 73"/>
                  <a:gd name="T65" fmla="*/ 103 h 115"/>
                  <a:gd name="T66" fmla="*/ 46 w 73"/>
                  <a:gd name="T67" fmla="*/ 103 h 115"/>
                  <a:gd name="T68" fmla="*/ 54 w 73"/>
                  <a:gd name="T69" fmla="*/ 103 h 115"/>
                  <a:gd name="T70" fmla="*/ 58 w 73"/>
                  <a:gd name="T71" fmla="*/ 103 h 115"/>
                  <a:gd name="T72" fmla="*/ 62 w 73"/>
                  <a:gd name="T73" fmla="*/ 99 h 115"/>
                  <a:gd name="T74" fmla="*/ 66 w 73"/>
                  <a:gd name="T75" fmla="*/ 99 h 115"/>
                  <a:gd name="T76" fmla="*/ 69 w 73"/>
                  <a:gd name="T77" fmla="*/ 96 h 115"/>
                  <a:gd name="T78" fmla="*/ 73 w 73"/>
                  <a:gd name="T79" fmla="*/ 92 h 115"/>
                  <a:gd name="T80" fmla="*/ 73 w 73"/>
                  <a:gd name="T81" fmla="*/ 92 h 11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5"/>
                  <a:gd name="T125" fmla="*/ 73 w 73"/>
                  <a:gd name="T126" fmla="*/ 115 h 11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5">
                    <a:moveTo>
                      <a:pt x="73" y="92"/>
                    </a:moveTo>
                    <a:lnTo>
                      <a:pt x="66" y="115"/>
                    </a:lnTo>
                    <a:lnTo>
                      <a:pt x="0" y="115"/>
                    </a:lnTo>
                    <a:lnTo>
                      <a:pt x="0" y="111"/>
                    </a:lnTo>
                    <a:lnTo>
                      <a:pt x="20" y="96"/>
                    </a:lnTo>
                    <a:lnTo>
                      <a:pt x="31" y="80"/>
                    </a:lnTo>
                    <a:lnTo>
                      <a:pt x="43" y="69"/>
                    </a:lnTo>
                    <a:lnTo>
                      <a:pt x="50" y="53"/>
                    </a:lnTo>
                    <a:lnTo>
                      <a:pt x="54" y="38"/>
                    </a:lnTo>
                    <a:lnTo>
                      <a:pt x="54" y="27"/>
                    </a:lnTo>
                    <a:lnTo>
                      <a:pt x="46" y="19"/>
                    </a:lnTo>
                    <a:lnTo>
                      <a:pt x="39" y="15"/>
                    </a:lnTo>
                    <a:lnTo>
                      <a:pt x="31" y="11"/>
                    </a:lnTo>
                    <a:lnTo>
                      <a:pt x="23" y="15"/>
                    </a:lnTo>
                    <a:lnTo>
                      <a:pt x="16" y="19"/>
                    </a:lnTo>
                    <a:lnTo>
                      <a:pt x="12" y="23"/>
                    </a:lnTo>
                    <a:lnTo>
                      <a:pt x="8" y="30"/>
                    </a:lnTo>
                    <a:lnTo>
                      <a:pt x="4" y="30"/>
                    </a:lnTo>
                    <a:lnTo>
                      <a:pt x="8" y="19"/>
                    </a:lnTo>
                    <a:lnTo>
                      <a:pt x="16" y="7"/>
                    </a:lnTo>
                    <a:lnTo>
                      <a:pt x="23" y="4"/>
                    </a:lnTo>
                    <a:lnTo>
                      <a:pt x="35" y="0"/>
                    </a:lnTo>
                    <a:lnTo>
                      <a:pt x="50" y="4"/>
                    </a:lnTo>
                    <a:lnTo>
                      <a:pt x="58" y="11"/>
                    </a:lnTo>
                    <a:lnTo>
                      <a:pt x="66" y="19"/>
                    </a:lnTo>
                    <a:lnTo>
                      <a:pt x="69" y="30"/>
                    </a:lnTo>
                    <a:lnTo>
                      <a:pt x="66" y="38"/>
                    </a:lnTo>
                    <a:lnTo>
                      <a:pt x="66" y="46"/>
                    </a:lnTo>
                    <a:lnTo>
                      <a:pt x="54" y="61"/>
                    </a:lnTo>
                    <a:lnTo>
                      <a:pt x="43" y="76"/>
                    </a:lnTo>
                    <a:lnTo>
                      <a:pt x="31" y="88"/>
                    </a:lnTo>
                    <a:lnTo>
                      <a:pt x="23" y="96"/>
                    </a:lnTo>
                    <a:lnTo>
                      <a:pt x="16" y="103"/>
                    </a:lnTo>
                    <a:lnTo>
                      <a:pt x="46" y="103"/>
                    </a:lnTo>
                    <a:lnTo>
                      <a:pt x="54" y="103"/>
                    </a:lnTo>
                    <a:lnTo>
                      <a:pt x="58" y="103"/>
                    </a:lnTo>
                    <a:lnTo>
                      <a:pt x="62" y="99"/>
                    </a:lnTo>
                    <a:lnTo>
                      <a:pt x="66" y="99"/>
                    </a:lnTo>
                    <a:lnTo>
                      <a:pt x="69" y="96"/>
                    </a:lnTo>
                    <a:lnTo>
                      <a:pt x="73" y="92"/>
                    </a:lnTo>
                    <a:close/>
                  </a:path>
                </a:pathLst>
              </a:custGeom>
              <a:solidFill>
                <a:srgbClr val="000000"/>
              </a:solidFill>
              <a:ln w="0">
                <a:solidFill>
                  <a:srgbClr val="000000"/>
                </a:solidFill>
                <a:round/>
                <a:headEnd/>
                <a:tailEnd/>
              </a:ln>
            </p:spPr>
            <p:txBody>
              <a:bodyPr/>
              <a:lstStyle/>
              <a:p>
                <a:endParaRPr lang="en-CA"/>
              </a:p>
            </p:txBody>
          </p:sp>
          <p:sp>
            <p:nvSpPr>
              <p:cNvPr id="16617" name="Rectangle 149"/>
              <p:cNvSpPr>
                <a:spLocks noChangeArrowheads="1"/>
              </p:cNvSpPr>
              <p:nvPr/>
            </p:nvSpPr>
            <p:spPr bwMode="auto">
              <a:xfrm>
                <a:off x="4071" y="192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6618" name="Freeform 150"/>
              <p:cNvSpPr>
                <a:spLocks noEditPoints="1"/>
              </p:cNvSpPr>
              <p:nvPr/>
            </p:nvSpPr>
            <p:spPr bwMode="auto">
              <a:xfrm>
                <a:off x="4275" y="1948"/>
                <a:ext cx="72" cy="115"/>
              </a:xfrm>
              <a:custGeom>
                <a:avLst/>
                <a:gdLst>
                  <a:gd name="T0" fmla="*/ 0 w 72"/>
                  <a:gd name="T1" fmla="*/ 57 h 115"/>
                  <a:gd name="T2" fmla="*/ 3 w 72"/>
                  <a:gd name="T3" fmla="*/ 42 h 115"/>
                  <a:gd name="T4" fmla="*/ 7 w 72"/>
                  <a:gd name="T5" fmla="*/ 27 h 115"/>
                  <a:gd name="T6" fmla="*/ 11 w 72"/>
                  <a:gd name="T7" fmla="*/ 15 h 115"/>
                  <a:gd name="T8" fmla="*/ 23 w 72"/>
                  <a:gd name="T9" fmla="*/ 7 h 115"/>
                  <a:gd name="T10" fmla="*/ 26 w 72"/>
                  <a:gd name="T11" fmla="*/ 4 h 115"/>
                  <a:gd name="T12" fmla="*/ 34 w 72"/>
                  <a:gd name="T13" fmla="*/ 0 h 115"/>
                  <a:gd name="T14" fmla="*/ 46 w 72"/>
                  <a:gd name="T15" fmla="*/ 4 h 115"/>
                  <a:gd name="T16" fmla="*/ 49 w 72"/>
                  <a:gd name="T17" fmla="*/ 7 h 115"/>
                  <a:gd name="T18" fmla="*/ 57 w 72"/>
                  <a:gd name="T19" fmla="*/ 15 h 115"/>
                  <a:gd name="T20" fmla="*/ 65 w 72"/>
                  <a:gd name="T21" fmla="*/ 27 h 115"/>
                  <a:gd name="T22" fmla="*/ 69 w 72"/>
                  <a:gd name="T23" fmla="*/ 42 h 115"/>
                  <a:gd name="T24" fmla="*/ 72 w 72"/>
                  <a:gd name="T25" fmla="*/ 57 h 115"/>
                  <a:gd name="T26" fmla="*/ 69 w 72"/>
                  <a:gd name="T27" fmla="*/ 76 h 115"/>
                  <a:gd name="T28" fmla="*/ 65 w 72"/>
                  <a:gd name="T29" fmla="*/ 92 h 115"/>
                  <a:gd name="T30" fmla="*/ 57 w 72"/>
                  <a:gd name="T31" fmla="*/ 103 h 115"/>
                  <a:gd name="T32" fmla="*/ 49 w 72"/>
                  <a:gd name="T33" fmla="*/ 111 h 115"/>
                  <a:gd name="T34" fmla="*/ 42 w 72"/>
                  <a:gd name="T35" fmla="*/ 115 h 115"/>
                  <a:gd name="T36" fmla="*/ 34 w 72"/>
                  <a:gd name="T37" fmla="*/ 115 h 115"/>
                  <a:gd name="T38" fmla="*/ 26 w 72"/>
                  <a:gd name="T39" fmla="*/ 115 h 115"/>
                  <a:gd name="T40" fmla="*/ 15 w 72"/>
                  <a:gd name="T41" fmla="*/ 107 h 115"/>
                  <a:gd name="T42" fmla="*/ 11 w 72"/>
                  <a:gd name="T43" fmla="*/ 96 h 115"/>
                  <a:gd name="T44" fmla="*/ 3 w 72"/>
                  <a:gd name="T45" fmla="*/ 80 h 115"/>
                  <a:gd name="T46" fmla="*/ 0 w 72"/>
                  <a:gd name="T47" fmla="*/ 57 h 115"/>
                  <a:gd name="T48" fmla="*/ 15 w 72"/>
                  <a:gd name="T49" fmla="*/ 61 h 115"/>
                  <a:gd name="T50" fmla="*/ 19 w 72"/>
                  <a:gd name="T51" fmla="*/ 80 h 115"/>
                  <a:gd name="T52" fmla="*/ 23 w 72"/>
                  <a:gd name="T53" fmla="*/ 99 h 115"/>
                  <a:gd name="T54" fmla="*/ 26 w 72"/>
                  <a:gd name="T55" fmla="*/ 107 h 115"/>
                  <a:gd name="T56" fmla="*/ 30 w 72"/>
                  <a:gd name="T57" fmla="*/ 111 h 115"/>
                  <a:gd name="T58" fmla="*/ 34 w 72"/>
                  <a:gd name="T59" fmla="*/ 111 h 115"/>
                  <a:gd name="T60" fmla="*/ 38 w 72"/>
                  <a:gd name="T61" fmla="*/ 111 h 115"/>
                  <a:gd name="T62" fmla="*/ 46 w 72"/>
                  <a:gd name="T63" fmla="*/ 107 h 115"/>
                  <a:gd name="T64" fmla="*/ 49 w 72"/>
                  <a:gd name="T65" fmla="*/ 103 h 115"/>
                  <a:gd name="T66" fmla="*/ 49 w 72"/>
                  <a:gd name="T67" fmla="*/ 92 h 115"/>
                  <a:gd name="T68" fmla="*/ 53 w 72"/>
                  <a:gd name="T69" fmla="*/ 76 h 115"/>
                  <a:gd name="T70" fmla="*/ 53 w 72"/>
                  <a:gd name="T71" fmla="*/ 53 h 115"/>
                  <a:gd name="T72" fmla="*/ 53 w 72"/>
                  <a:gd name="T73" fmla="*/ 38 h 115"/>
                  <a:gd name="T74" fmla="*/ 49 w 72"/>
                  <a:gd name="T75" fmla="*/ 23 h 115"/>
                  <a:gd name="T76" fmla="*/ 49 w 72"/>
                  <a:gd name="T77" fmla="*/ 15 h 115"/>
                  <a:gd name="T78" fmla="*/ 42 w 72"/>
                  <a:gd name="T79" fmla="*/ 7 h 115"/>
                  <a:gd name="T80" fmla="*/ 42 w 72"/>
                  <a:gd name="T81" fmla="*/ 7 h 115"/>
                  <a:gd name="T82" fmla="*/ 34 w 72"/>
                  <a:gd name="T83" fmla="*/ 7 h 115"/>
                  <a:gd name="T84" fmla="*/ 30 w 72"/>
                  <a:gd name="T85" fmla="*/ 7 h 115"/>
                  <a:gd name="T86" fmla="*/ 26 w 72"/>
                  <a:gd name="T87" fmla="*/ 11 h 115"/>
                  <a:gd name="T88" fmla="*/ 23 w 72"/>
                  <a:gd name="T89" fmla="*/ 19 h 115"/>
                  <a:gd name="T90" fmla="*/ 19 w 72"/>
                  <a:gd name="T91" fmla="*/ 30 h 115"/>
                  <a:gd name="T92" fmla="*/ 19 w 72"/>
                  <a:gd name="T93" fmla="*/ 46 h 115"/>
                  <a:gd name="T94" fmla="*/ 15 w 72"/>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2"/>
                  <a:gd name="T145" fmla="*/ 0 h 115"/>
                  <a:gd name="T146" fmla="*/ 72 w 72"/>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2" h="115">
                    <a:moveTo>
                      <a:pt x="0" y="57"/>
                    </a:moveTo>
                    <a:lnTo>
                      <a:pt x="3" y="42"/>
                    </a:lnTo>
                    <a:lnTo>
                      <a:pt x="7" y="27"/>
                    </a:lnTo>
                    <a:lnTo>
                      <a:pt x="11" y="15"/>
                    </a:lnTo>
                    <a:lnTo>
                      <a:pt x="23" y="7"/>
                    </a:lnTo>
                    <a:lnTo>
                      <a:pt x="26" y="4"/>
                    </a:lnTo>
                    <a:lnTo>
                      <a:pt x="34" y="0"/>
                    </a:lnTo>
                    <a:lnTo>
                      <a:pt x="46" y="4"/>
                    </a:lnTo>
                    <a:lnTo>
                      <a:pt x="49" y="7"/>
                    </a:lnTo>
                    <a:lnTo>
                      <a:pt x="57" y="15"/>
                    </a:lnTo>
                    <a:lnTo>
                      <a:pt x="65" y="27"/>
                    </a:lnTo>
                    <a:lnTo>
                      <a:pt x="69" y="42"/>
                    </a:lnTo>
                    <a:lnTo>
                      <a:pt x="72" y="57"/>
                    </a:lnTo>
                    <a:lnTo>
                      <a:pt x="69" y="76"/>
                    </a:lnTo>
                    <a:lnTo>
                      <a:pt x="65" y="92"/>
                    </a:lnTo>
                    <a:lnTo>
                      <a:pt x="57" y="103"/>
                    </a:lnTo>
                    <a:lnTo>
                      <a:pt x="49" y="111"/>
                    </a:lnTo>
                    <a:lnTo>
                      <a:pt x="42" y="115"/>
                    </a:lnTo>
                    <a:lnTo>
                      <a:pt x="34" y="115"/>
                    </a:lnTo>
                    <a:lnTo>
                      <a:pt x="26" y="115"/>
                    </a:lnTo>
                    <a:lnTo>
                      <a:pt x="15" y="107"/>
                    </a:lnTo>
                    <a:lnTo>
                      <a:pt x="11" y="96"/>
                    </a:lnTo>
                    <a:lnTo>
                      <a:pt x="3" y="80"/>
                    </a:lnTo>
                    <a:lnTo>
                      <a:pt x="0" y="57"/>
                    </a:lnTo>
                    <a:close/>
                    <a:moveTo>
                      <a:pt x="15" y="61"/>
                    </a:moveTo>
                    <a:lnTo>
                      <a:pt x="19" y="80"/>
                    </a:lnTo>
                    <a:lnTo>
                      <a:pt x="23" y="99"/>
                    </a:lnTo>
                    <a:lnTo>
                      <a:pt x="26" y="107"/>
                    </a:lnTo>
                    <a:lnTo>
                      <a:pt x="30" y="111"/>
                    </a:lnTo>
                    <a:lnTo>
                      <a:pt x="34" y="111"/>
                    </a:lnTo>
                    <a:lnTo>
                      <a:pt x="38" y="111"/>
                    </a:lnTo>
                    <a:lnTo>
                      <a:pt x="46" y="107"/>
                    </a:lnTo>
                    <a:lnTo>
                      <a:pt x="49" y="103"/>
                    </a:lnTo>
                    <a:lnTo>
                      <a:pt x="49" y="92"/>
                    </a:lnTo>
                    <a:lnTo>
                      <a:pt x="53" y="76"/>
                    </a:lnTo>
                    <a:lnTo>
                      <a:pt x="53" y="53"/>
                    </a:lnTo>
                    <a:lnTo>
                      <a:pt x="53" y="38"/>
                    </a:lnTo>
                    <a:lnTo>
                      <a:pt x="49" y="23"/>
                    </a:lnTo>
                    <a:lnTo>
                      <a:pt x="49" y="15"/>
                    </a:lnTo>
                    <a:lnTo>
                      <a:pt x="42" y="7"/>
                    </a:lnTo>
                    <a:lnTo>
                      <a:pt x="34" y="7"/>
                    </a:lnTo>
                    <a:lnTo>
                      <a:pt x="30" y="7"/>
                    </a:lnTo>
                    <a:lnTo>
                      <a:pt x="26" y="11"/>
                    </a:lnTo>
                    <a:lnTo>
                      <a:pt x="23" y="19"/>
                    </a:lnTo>
                    <a:lnTo>
                      <a:pt x="19" y="30"/>
                    </a:lnTo>
                    <a:lnTo>
                      <a:pt x="19" y="46"/>
                    </a:lnTo>
                    <a:lnTo>
                      <a:pt x="15" y="61"/>
                    </a:lnTo>
                    <a:close/>
                  </a:path>
                </a:pathLst>
              </a:custGeom>
              <a:solidFill>
                <a:srgbClr val="000000"/>
              </a:solidFill>
              <a:ln w="0">
                <a:solidFill>
                  <a:srgbClr val="000000"/>
                </a:solidFill>
                <a:round/>
                <a:headEnd/>
                <a:tailEnd/>
              </a:ln>
            </p:spPr>
            <p:txBody>
              <a:bodyPr/>
              <a:lstStyle/>
              <a:p>
                <a:endParaRPr lang="en-CA"/>
              </a:p>
            </p:txBody>
          </p:sp>
          <p:sp>
            <p:nvSpPr>
              <p:cNvPr id="16619" name="Rectangle 151"/>
              <p:cNvSpPr>
                <a:spLocks noChangeArrowheads="1"/>
              </p:cNvSpPr>
              <p:nvPr/>
            </p:nvSpPr>
            <p:spPr bwMode="auto">
              <a:xfrm>
                <a:off x="4670" y="1921"/>
                <a:ext cx="7" cy="207"/>
              </a:xfrm>
              <a:prstGeom prst="rect">
                <a:avLst/>
              </a:prstGeom>
              <a:solidFill>
                <a:srgbClr val="000000"/>
              </a:solidFill>
              <a:ln w="0">
                <a:solidFill>
                  <a:srgbClr val="000000"/>
                </a:solidFill>
                <a:miter lim="800000"/>
                <a:headEnd/>
                <a:tailEnd/>
              </a:ln>
            </p:spPr>
            <p:txBody>
              <a:bodyPr/>
              <a:lstStyle/>
              <a:p>
                <a:endParaRPr lang="en-US"/>
              </a:p>
            </p:txBody>
          </p:sp>
          <p:sp>
            <p:nvSpPr>
              <p:cNvPr id="16620" name="Freeform 152"/>
              <p:cNvSpPr>
                <a:spLocks/>
              </p:cNvSpPr>
              <p:nvPr/>
            </p:nvSpPr>
            <p:spPr bwMode="auto">
              <a:xfrm>
                <a:off x="4885" y="2044"/>
                <a:ext cx="19" cy="19"/>
              </a:xfrm>
              <a:custGeom>
                <a:avLst/>
                <a:gdLst>
                  <a:gd name="T0" fmla="*/ 7 w 19"/>
                  <a:gd name="T1" fmla="*/ 0 h 19"/>
                  <a:gd name="T2" fmla="*/ 11 w 19"/>
                  <a:gd name="T3" fmla="*/ 0 h 19"/>
                  <a:gd name="T4" fmla="*/ 15 w 19"/>
                  <a:gd name="T5" fmla="*/ 3 h 19"/>
                  <a:gd name="T6" fmla="*/ 19 w 19"/>
                  <a:gd name="T7" fmla="*/ 7 h 19"/>
                  <a:gd name="T8" fmla="*/ 19 w 19"/>
                  <a:gd name="T9" fmla="*/ 11 h 19"/>
                  <a:gd name="T10" fmla="*/ 19 w 19"/>
                  <a:gd name="T11" fmla="*/ 15 h 19"/>
                  <a:gd name="T12" fmla="*/ 15 w 19"/>
                  <a:gd name="T13" fmla="*/ 19 h 19"/>
                  <a:gd name="T14" fmla="*/ 11 w 19"/>
                  <a:gd name="T15" fmla="*/ 19 h 19"/>
                  <a:gd name="T16" fmla="*/ 7 w 19"/>
                  <a:gd name="T17" fmla="*/ 19 h 19"/>
                  <a:gd name="T18" fmla="*/ 3 w 19"/>
                  <a:gd name="T19" fmla="*/ 19 h 19"/>
                  <a:gd name="T20" fmla="*/ 3 w 19"/>
                  <a:gd name="T21" fmla="*/ 19 h 19"/>
                  <a:gd name="T22" fmla="*/ 0 w 19"/>
                  <a:gd name="T23" fmla="*/ 15 h 19"/>
                  <a:gd name="T24" fmla="*/ 0 w 19"/>
                  <a:gd name="T25" fmla="*/ 11 h 19"/>
                  <a:gd name="T26" fmla="*/ 0 w 19"/>
                  <a:gd name="T27" fmla="*/ 7 h 19"/>
                  <a:gd name="T28" fmla="*/ 3 w 19"/>
                  <a:gd name="T29" fmla="*/ 3 h 19"/>
                  <a:gd name="T30" fmla="*/ 3 w 19"/>
                  <a:gd name="T31" fmla="*/ 0 h 19"/>
                  <a:gd name="T32" fmla="*/ 7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7" y="0"/>
                    </a:moveTo>
                    <a:lnTo>
                      <a:pt x="11" y="0"/>
                    </a:lnTo>
                    <a:lnTo>
                      <a:pt x="15" y="3"/>
                    </a:lnTo>
                    <a:lnTo>
                      <a:pt x="19" y="7"/>
                    </a:lnTo>
                    <a:lnTo>
                      <a:pt x="19" y="11"/>
                    </a:lnTo>
                    <a:lnTo>
                      <a:pt x="19" y="15"/>
                    </a:lnTo>
                    <a:lnTo>
                      <a:pt x="15" y="19"/>
                    </a:lnTo>
                    <a:lnTo>
                      <a:pt x="11" y="19"/>
                    </a:lnTo>
                    <a:lnTo>
                      <a:pt x="7" y="19"/>
                    </a:lnTo>
                    <a:lnTo>
                      <a:pt x="3" y="19"/>
                    </a:lnTo>
                    <a:lnTo>
                      <a:pt x="0" y="15"/>
                    </a:lnTo>
                    <a:lnTo>
                      <a:pt x="0" y="11"/>
                    </a:lnTo>
                    <a:lnTo>
                      <a:pt x="0" y="7"/>
                    </a:lnTo>
                    <a:lnTo>
                      <a:pt x="3" y="3"/>
                    </a:lnTo>
                    <a:lnTo>
                      <a:pt x="3" y="0"/>
                    </a:lnTo>
                    <a:lnTo>
                      <a:pt x="7" y="0"/>
                    </a:lnTo>
                    <a:close/>
                  </a:path>
                </a:pathLst>
              </a:custGeom>
              <a:solidFill>
                <a:srgbClr val="000000"/>
              </a:solidFill>
              <a:ln w="0">
                <a:solidFill>
                  <a:srgbClr val="000000"/>
                </a:solidFill>
                <a:round/>
                <a:headEnd/>
                <a:tailEnd/>
              </a:ln>
            </p:spPr>
            <p:txBody>
              <a:bodyPr/>
              <a:lstStyle/>
              <a:p>
                <a:endParaRPr lang="en-CA"/>
              </a:p>
            </p:txBody>
          </p:sp>
          <p:sp>
            <p:nvSpPr>
              <p:cNvPr id="16621" name="Freeform 153"/>
              <p:cNvSpPr>
                <a:spLocks noEditPoints="1"/>
              </p:cNvSpPr>
              <p:nvPr/>
            </p:nvSpPr>
            <p:spPr bwMode="auto">
              <a:xfrm>
                <a:off x="4919" y="1948"/>
                <a:ext cx="73" cy="115"/>
              </a:xfrm>
              <a:custGeom>
                <a:avLst/>
                <a:gdLst>
                  <a:gd name="T0" fmla="*/ 0 w 73"/>
                  <a:gd name="T1" fmla="*/ 57 h 115"/>
                  <a:gd name="T2" fmla="*/ 4 w 73"/>
                  <a:gd name="T3" fmla="*/ 42 h 115"/>
                  <a:gd name="T4" fmla="*/ 8 w 73"/>
                  <a:gd name="T5" fmla="*/ 27 h 115"/>
                  <a:gd name="T6" fmla="*/ 16 w 73"/>
                  <a:gd name="T7" fmla="*/ 15 h 115"/>
                  <a:gd name="T8" fmla="*/ 23 w 73"/>
                  <a:gd name="T9" fmla="*/ 7 h 115"/>
                  <a:gd name="T10" fmla="*/ 31 w 73"/>
                  <a:gd name="T11" fmla="*/ 4 h 115"/>
                  <a:gd name="T12" fmla="*/ 39 w 73"/>
                  <a:gd name="T13" fmla="*/ 0 h 115"/>
                  <a:gd name="T14" fmla="*/ 46 w 73"/>
                  <a:gd name="T15" fmla="*/ 4 h 115"/>
                  <a:gd name="T16" fmla="*/ 54 w 73"/>
                  <a:gd name="T17" fmla="*/ 7 h 115"/>
                  <a:gd name="T18" fmla="*/ 62 w 73"/>
                  <a:gd name="T19" fmla="*/ 15 h 115"/>
                  <a:gd name="T20" fmla="*/ 65 w 73"/>
                  <a:gd name="T21" fmla="*/ 27 h 115"/>
                  <a:gd name="T22" fmla="*/ 69 w 73"/>
                  <a:gd name="T23" fmla="*/ 42 h 115"/>
                  <a:gd name="T24" fmla="*/ 73 w 73"/>
                  <a:gd name="T25" fmla="*/ 57 h 115"/>
                  <a:gd name="T26" fmla="*/ 69 w 73"/>
                  <a:gd name="T27" fmla="*/ 76 h 115"/>
                  <a:gd name="T28" fmla="*/ 65 w 73"/>
                  <a:gd name="T29" fmla="*/ 92 h 115"/>
                  <a:gd name="T30" fmla="*/ 62 w 73"/>
                  <a:gd name="T31" fmla="*/ 103 h 115"/>
                  <a:gd name="T32" fmla="*/ 54 w 73"/>
                  <a:gd name="T33" fmla="*/ 111 h 115"/>
                  <a:gd name="T34" fmla="*/ 46 w 73"/>
                  <a:gd name="T35" fmla="*/ 115 h 115"/>
                  <a:gd name="T36" fmla="*/ 35 w 73"/>
                  <a:gd name="T37" fmla="*/ 115 h 115"/>
                  <a:gd name="T38" fmla="*/ 27 w 73"/>
                  <a:gd name="T39" fmla="*/ 115 h 115"/>
                  <a:gd name="T40" fmla="*/ 19 w 73"/>
                  <a:gd name="T41" fmla="*/ 107 h 115"/>
                  <a:gd name="T42" fmla="*/ 12 w 73"/>
                  <a:gd name="T43" fmla="*/ 96 h 115"/>
                  <a:gd name="T44" fmla="*/ 4 w 73"/>
                  <a:gd name="T45" fmla="*/ 80 h 115"/>
                  <a:gd name="T46" fmla="*/ 0 w 73"/>
                  <a:gd name="T47" fmla="*/ 57 h 115"/>
                  <a:gd name="T48" fmla="*/ 19 w 73"/>
                  <a:gd name="T49" fmla="*/ 61 h 115"/>
                  <a:gd name="T50" fmla="*/ 19 w 73"/>
                  <a:gd name="T51" fmla="*/ 80 h 115"/>
                  <a:gd name="T52" fmla="*/ 23 w 73"/>
                  <a:gd name="T53" fmla="*/ 99 h 115"/>
                  <a:gd name="T54" fmla="*/ 27 w 73"/>
                  <a:gd name="T55" fmla="*/ 107 h 115"/>
                  <a:gd name="T56" fmla="*/ 31 w 73"/>
                  <a:gd name="T57" fmla="*/ 111 h 115"/>
                  <a:gd name="T58" fmla="*/ 39 w 73"/>
                  <a:gd name="T59" fmla="*/ 111 h 115"/>
                  <a:gd name="T60" fmla="*/ 42 w 73"/>
                  <a:gd name="T61" fmla="*/ 111 h 115"/>
                  <a:gd name="T62" fmla="*/ 46 w 73"/>
                  <a:gd name="T63" fmla="*/ 107 h 115"/>
                  <a:gd name="T64" fmla="*/ 50 w 73"/>
                  <a:gd name="T65" fmla="*/ 103 h 115"/>
                  <a:gd name="T66" fmla="*/ 54 w 73"/>
                  <a:gd name="T67" fmla="*/ 92 h 115"/>
                  <a:gd name="T68" fmla="*/ 54 w 73"/>
                  <a:gd name="T69" fmla="*/ 76 h 115"/>
                  <a:gd name="T70" fmla="*/ 58 w 73"/>
                  <a:gd name="T71" fmla="*/ 53 h 115"/>
                  <a:gd name="T72" fmla="*/ 54 w 73"/>
                  <a:gd name="T73" fmla="*/ 38 h 115"/>
                  <a:gd name="T74" fmla="*/ 54 w 73"/>
                  <a:gd name="T75" fmla="*/ 23 h 115"/>
                  <a:gd name="T76" fmla="*/ 50 w 73"/>
                  <a:gd name="T77" fmla="*/ 15 h 115"/>
                  <a:gd name="T78" fmla="*/ 46 w 73"/>
                  <a:gd name="T79" fmla="*/ 7 h 115"/>
                  <a:gd name="T80" fmla="*/ 42 w 73"/>
                  <a:gd name="T81" fmla="*/ 7 h 115"/>
                  <a:gd name="T82" fmla="*/ 39 w 73"/>
                  <a:gd name="T83" fmla="*/ 7 h 115"/>
                  <a:gd name="T84" fmla="*/ 31 w 73"/>
                  <a:gd name="T85" fmla="*/ 7 h 115"/>
                  <a:gd name="T86" fmla="*/ 27 w 73"/>
                  <a:gd name="T87" fmla="*/ 11 h 115"/>
                  <a:gd name="T88" fmla="*/ 23 w 73"/>
                  <a:gd name="T89" fmla="*/ 19 h 115"/>
                  <a:gd name="T90" fmla="*/ 19 w 73"/>
                  <a:gd name="T91" fmla="*/ 30 h 115"/>
                  <a:gd name="T92" fmla="*/ 19 w 73"/>
                  <a:gd name="T93" fmla="*/ 46 h 115"/>
                  <a:gd name="T94" fmla="*/ 19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7"/>
                    </a:moveTo>
                    <a:lnTo>
                      <a:pt x="4" y="42"/>
                    </a:lnTo>
                    <a:lnTo>
                      <a:pt x="8" y="27"/>
                    </a:lnTo>
                    <a:lnTo>
                      <a:pt x="16" y="15"/>
                    </a:lnTo>
                    <a:lnTo>
                      <a:pt x="23" y="7"/>
                    </a:lnTo>
                    <a:lnTo>
                      <a:pt x="31" y="4"/>
                    </a:lnTo>
                    <a:lnTo>
                      <a:pt x="39" y="0"/>
                    </a:lnTo>
                    <a:lnTo>
                      <a:pt x="46" y="4"/>
                    </a:lnTo>
                    <a:lnTo>
                      <a:pt x="54" y="7"/>
                    </a:lnTo>
                    <a:lnTo>
                      <a:pt x="62" y="15"/>
                    </a:lnTo>
                    <a:lnTo>
                      <a:pt x="65" y="27"/>
                    </a:lnTo>
                    <a:lnTo>
                      <a:pt x="69" y="42"/>
                    </a:lnTo>
                    <a:lnTo>
                      <a:pt x="73" y="57"/>
                    </a:lnTo>
                    <a:lnTo>
                      <a:pt x="69" y="76"/>
                    </a:lnTo>
                    <a:lnTo>
                      <a:pt x="65" y="92"/>
                    </a:lnTo>
                    <a:lnTo>
                      <a:pt x="62" y="103"/>
                    </a:lnTo>
                    <a:lnTo>
                      <a:pt x="54" y="111"/>
                    </a:lnTo>
                    <a:lnTo>
                      <a:pt x="46" y="115"/>
                    </a:lnTo>
                    <a:lnTo>
                      <a:pt x="35" y="115"/>
                    </a:lnTo>
                    <a:lnTo>
                      <a:pt x="27" y="115"/>
                    </a:lnTo>
                    <a:lnTo>
                      <a:pt x="19" y="107"/>
                    </a:lnTo>
                    <a:lnTo>
                      <a:pt x="12" y="96"/>
                    </a:lnTo>
                    <a:lnTo>
                      <a:pt x="4" y="80"/>
                    </a:lnTo>
                    <a:lnTo>
                      <a:pt x="0" y="57"/>
                    </a:lnTo>
                    <a:close/>
                    <a:moveTo>
                      <a:pt x="19" y="61"/>
                    </a:moveTo>
                    <a:lnTo>
                      <a:pt x="19" y="80"/>
                    </a:lnTo>
                    <a:lnTo>
                      <a:pt x="23" y="99"/>
                    </a:lnTo>
                    <a:lnTo>
                      <a:pt x="27" y="107"/>
                    </a:lnTo>
                    <a:lnTo>
                      <a:pt x="31" y="111"/>
                    </a:lnTo>
                    <a:lnTo>
                      <a:pt x="39" y="111"/>
                    </a:lnTo>
                    <a:lnTo>
                      <a:pt x="42" y="111"/>
                    </a:lnTo>
                    <a:lnTo>
                      <a:pt x="46" y="107"/>
                    </a:lnTo>
                    <a:lnTo>
                      <a:pt x="50" y="103"/>
                    </a:lnTo>
                    <a:lnTo>
                      <a:pt x="54" y="92"/>
                    </a:lnTo>
                    <a:lnTo>
                      <a:pt x="54" y="76"/>
                    </a:lnTo>
                    <a:lnTo>
                      <a:pt x="58" y="53"/>
                    </a:lnTo>
                    <a:lnTo>
                      <a:pt x="54" y="38"/>
                    </a:lnTo>
                    <a:lnTo>
                      <a:pt x="54" y="23"/>
                    </a:lnTo>
                    <a:lnTo>
                      <a:pt x="50" y="15"/>
                    </a:lnTo>
                    <a:lnTo>
                      <a:pt x="46" y="7"/>
                    </a:lnTo>
                    <a:lnTo>
                      <a:pt x="42" y="7"/>
                    </a:lnTo>
                    <a:lnTo>
                      <a:pt x="39" y="7"/>
                    </a:lnTo>
                    <a:lnTo>
                      <a:pt x="31" y="7"/>
                    </a:lnTo>
                    <a:lnTo>
                      <a:pt x="27" y="11"/>
                    </a:lnTo>
                    <a:lnTo>
                      <a:pt x="23" y="19"/>
                    </a:lnTo>
                    <a:lnTo>
                      <a:pt x="19" y="30"/>
                    </a:lnTo>
                    <a:lnTo>
                      <a:pt x="19" y="46"/>
                    </a:lnTo>
                    <a:lnTo>
                      <a:pt x="19" y="61"/>
                    </a:lnTo>
                    <a:close/>
                  </a:path>
                </a:pathLst>
              </a:custGeom>
              <a:solidFill>
                <a:srgbClr val="000000"/>
              </a:solidFill>
              <a:ln w="0">
                <a:solidFill>
                  <a:srgbClr val="000000"/>
                </a:solidFill>
                <a:round/>
                <a:headEnd/>
                <a:tailEnd/>
              </a:ln>
            </p:spPr>
            <p:txBody>
              <a:bodyPr/>
              <a:lstStyle/>
              <a:p>
                <a:endParaRPr lang="en-CA"/>
              </a:p>
            </p:txBody>
          </p:sp>
          <p:sp>
            <p:nvSpPr>
              <p:cNvPr id="16622" name="Freeform 154"/>
              <p:cNvSpPr>
                <a:spLocks noEditPoints="1"/>
              </p:cNvSpPr>
              <p:nvPr/>
            </p:nvSpPr>
            <p:spPr bwMode="auto">
              <a:xfrm>
                <a:off x="5004" y="1948"/>
                <a:ext cx="72" cy="115"/>
              </a:xfrm>
              <a:custGeom>
                <a:avLst/>
                <a:gdLst>
                  <a:gd name="T0" fmla="*/ 0 w 72"/>
                  <a:gd name="T1" fmla="*/ 57 h 115"/>
                  <a:gd name="T2" fmla="*/ 3 w 72"/>
                  <a:gd name="T3" fmla="*/ 42 h 115"/>
                  <a:gd name="T4" fmla="*/ 7 w 72"/>
                  <a:gd name="T5" fmla="*/ 27 h 115"/>
                  <a:gd name="T6" fmla="*/ 15 w 72"/>
                  <a:gd name="T7" fmla="*/ 15 h 115"/>
                  <a:gd name="T8" fmla="*/ 23 w 72"/>
                  <a:gd name="T9" fmla="*/ 7 h 115"/>
                  <a:gd name="T10" fmla="*/ 30 w 72"/>
                  <a:gd name="T11" fmla="*/ 4 h 115"/>
                  <a:gd name="T12" fmla="*/ 38 w 72"/>
                  <a:gd name="T13" fmla="*/ 0 h 115"/>
                  <a:gd name="T14" fmla="*/ 46 w 72"/>
                  <a:gd name="T15" fmla="*/ 4 h 115"/>
                  <a:gd name="T16" fmla="*/ 53 w 72"/>
                  <a:gd name="T17" fmla="*/ 7 h 115"/>
                  <a:gd name="T18" fmla="*/ 57 w 72"/>
                  <a:gd name="T19" fmla="*/ 15 h 115"/>
                  <a:gd name="T20" fmla="*/ 65 w 72"/>
                  <a:gd name="T21" fmla="*/ 27 h 115"/>
                  <a:gd name="T22" fmla="*/ 69 w 72"/>
                  <a:gd name="T23" fmla="*/ 42 h 115"/>
                  <a:gd name="T24" fmla="*/ 72 w 72"/>
                  <a:gd name="T25" fmla="*/ 57 h 115"/>
                  <a:gd name="T26" fmla="*/ 69 w 72"/>
                  <a:gd name="T27" fmla="*/ 76 h 115"/>
                  <a:gd name="T28" fmla="*/ 65 w 72"/>
                  <a:gd name="T29" fmla="*/ 92 h 115"/>
                  <a:gd name="T30" fmla="*/ 61 w 72"/>
                  <a:gd name="T31" fmla="*/ 103 h 115"/>
                  <a:gd name="T32" fmla="*/ 53 w 72"/>
                  <a:gd name="T33" fmla="*/ 111 h 115"/>
                  <a:gd name="T34" fmla="*/ 42 w 72"/>
                  <a:gd name="T35" fmla="*/ 115 h 115"/>
                  <a:gd name="T36" fmla="*/ 34 w 72"/>
                  <a:gd name="T37" fmla="*/ 115 h 115"/>
                  <a:gd name="T38" fmla="*/ 26 w 72"/>
                  <a:gd name="T39" fmla="*/ 115 h 115"/>
                  <a:gd name="T40" fmla="*/ 19 w 72"/>
                  <a:gd name="T41" fmla="*/ 107 h 115"/>
                  <a:gd name="T42" fmla="*/ 11 w 72"/>
                  <a:gd name="T43" fmla="*/ 96 h 115"/>
                  <a:gd name="T44" fmla="*/ 3 w 72"/>
                  <a:gd name="T45" fmla="*/ 80 h 115"/>
                  <a:gd name="T46" fmla="*/ 0 w 72"/>
                  <a:gd name="T47" fmla="*/ 57 h 115"/>
                  <a:gd name="T48" fmla="*/ 15 w 72"/>
                  <a:gd name="T49" fmla="*/ 61 h 115"/>
                  <a:gd name="T50" fmla="*/ 19 w 72"/>
                  <a:gd name="T51" fmla="*/ 80 h 115"/>
                  <a:gd name="T52" fmla="*/ 23 w 72"/>
                  <a:gd name="T53" fmla="*/ 99 h 115"/>
                  <a:gd name="T54" fmla="*/ 26 w 72"/>
                  <a:gd name="T55" fmla="*/ 107 h 115"/>
                  <a:gd name="T56" fmla="*/ 30 w 72"/>
                  <a:gd name="T57" fmla="*/ 111 h 115"/>
                  <a:gd name="T58" fmla="*/ 34 w 72"/>
                  <a:gd name="T59" fmla="*/ 111 h 115"/>
                  <a:gd name="T60" fmla="*/ 42 w 72"/>
                  <a:gd name="T61" fmla="*/ 111 h 115"/>
                  <a:gd name="T62" fmla="*/ 46 w 72"/>
                  <a:gd name="T63" fmla="*/ 107 h 115"/>
                  <a:gd name="T64" fmla="*/ 49 w 72"/>
                  <a:gd name="T65" fmla="*/ 103 h 115"/>
                  <a:gd name="T66" fmla="*/ 53 w 72"/>
                  <a:gd name="T67" fmla="*/ 92 h 115"/>
                  <a:gd name="T68" fmla="*/ 53 w 72"/>
                  <a:gd name="T69" fmla="*/ 76 h 115"/>
                  <a:gd name="T70" fmla="*/ 57 w 72"/>
                  <a:gd name="T71" fmla="*/ 53 h 115"/>
                  <a:gd name="T72" fmla="*/ 53 w 72"/>
                  <a:gd name="T73" fmla="*/ 38 h 115"/>
                  <a:gd name="T74" fmla="*/ 53 w 72"/>
                  <a:gd name="T75" fmla="*/ 23 h 115"/>
                  <a:gd name="T76" fmla="*/ 49 w 72"/>
                  <a:gd name="T77" fmla="*/ 15 h 115"/>
                  <a:gd name="T78" fmla="*/ 46 w 72"/>
                  <a:gd name="T79" fmla="*/ 7 h 115"/>
                  <a:gd name="T80" fmla="*/ 42 w 72"/>
                  <a:gd name="T81" fmla="*/ 7 h 115"/>
                  <a:gd name="T82" fmla="*/ 38 w 72"/>
                  <a:gd name="T83" fmla="*/ 7 h 115"/>
                  <a:gd name="T84" fmla="*/ 30 w 72"/>
                  <a:gd name="T85" fmla="*/ 7 h 115"/>
                  <a:gd name="T86" fmla="*/ 26 w 72"/>
                  <a:gd name="T87" fmla="*/ 11 h 115"/>
                  <a:gd name="T88" fmla="*/ 23 w 72"/>
                  <a:gd name="T89" fmla="*/ 19 h 115"/>
                  <a:gd name="T90" fmla="*/ 19 w 72"/>
                  <a:gd name="T91" fmla="*/ 30 h 115"/>
                  <a:gd name="T92" fmla="*/ 19 w 72"/>
                  <a:gd name="T93" fmla="*/ 46 h 115"/>
                  <a:gd name="T94" fmla="*/ 15 w 72"/>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2"/>
                  <a:gd name="T145" fmla="*/ 0 h 115"/>
                  <a:gd name="T146" fmla="*/ 72 w 72"/>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2" h="115">
                    <a:moveTo>
                      <a:pt x="0" y="57"/>
                    </a:moveTo>
                    <a:lnTo>
                      <a:pt x="3" y="42"/>
                    </a:lnTo>
                    <a:lnTo>
                      <a:pt x="7" y="27"/>
                    </a:lnTo>
                    <a:lnTo>
                      <a:pt x="15" y="15"/>
                    </a:lnTo>
                    <a:lnTo>
                      <a:pt x="23" y="7"/>
                    </a:lnTo>
                    <a:lnTo>
                      <a:pt x="30" y="4"/>
                    </a:lnTo>
                    <a:lnTo>
                      <a:pt x="38" y="0"/>
                    </a:lnTo>
                    <a:lnTo>
                      <a:pt x="46" y="4"/>
                    </a:lnTo>
                    <a:lnTo>
                      <a:pt x="53" y="7"/>
                    </a:lnTo>
                    <a:lnTo>
                      <a:pt x="57" y="15"/>
                    </a:lnTo>
                    <a:lnTo>
                      <a:pt x="65" y="27"/>
                    </a:lnTo>
                    <a:lnTo>
                      <a:pt x="69" y="42"/>
                    </a:lnTo>
                    <a:lnTo>
                      <a:pt x="72" y="57"/>
                    </a:lnTo>
                    <a:lnTo>
                      <a:pt x="69" y="76"/>
                    </a:lnTo>
                    <a:lnTo>
                      <a:pt x="65" y="92"/>
                    </a:lnTo>
                    <a:lnTo>
                      <a:pt x="61" y="103"/>
                    </a:lnTo>
                    <a:lnTo>
                      <a:pt x="53" y="111"/>
                    </a:lnTo>
                    <a:lnTo>
                      <a:pt x="42" y="115"/>
                    </a:lnTo>
                    <a:lnTo>
                      <a:pt x="34" y="115"/>
                    </a:lnTo>
                    <a:lnTo>
                      <a:pt x="26" y="115"/>
                    </a:lnTo>
                    <a:lnTo>
                      <a:pt x="19" y="107"/>
                    </a:lnTo>
                    <a:lnTo>
                      <a:pt x="11" y="96"/>
                    </a:lnTo>
                    <a:lnTo>
                      <a:pt x="3" y="80"/>
                    </a:lnTo>
                    <a:lnTo>
                      <a:pt x="0" y="57"/>
                    </a:lnTo>
                    <a:close/>
                    <a:moveTo>
                      <a:pt x="15" y="61"/>
                    </a:moveTo>
                    <a:lnTo>
                      <a:pt x="19" y="80"/>
                    </a:lnTo>
                    <a:lnTo>
                      <a:pt x="23" y="99"/>
                    </a:lnTo>
                    <a:lnTo>
                      <a:pt x="26" y="107"/>
                    </a:lnTo>
                    <a:lnTo>
                      <a:pt x="30" y="111"/>
                    </a:lnTo>
                    <a:lnTo>
                      <a:pt x="34" y="111"/>
                    </a:lnTo>
                    <a:lnTo>
                      <a:pt x="42" y="111"/>
                    </a:lnTo>
                    <a:lnTo>
                      <a:pt x="46" y="107"/>
                    </a:lnTo>
                    <a:lnTo>
                      <a:pt x="49" y="103"/>
                    </a:lnTo>
                    <a:lnTo>
                      <a:pt x="53" y="92"/>
                    </a:lnTo>
                    <a:lnTo>
                      <a:pt x="53" y="76"/>
                    </a:lnTo>
                    <a:lnTo>
                      <a:pt x="57" y="53"/>
                    </a:lnTo>
                    <a:lnTo>
                      <a:pt x="53" y="38"/>
                    </a:lnTo>
                    <a:lnTo>
                      <a:pt x="53" y="23"/>
                    </a:lnTo>
                    <a:lnTo>
                      <a:pt x="49" y="15"/>
                    </a:lnTo>
                    <a:lnTo>
                      <a:pt x="46" y="7"/>
                    </a:lnTo>
                    <a:lnTo>
                      <a:pt x="42" y="7"/>
                    </a:lnTo>
                    <a:lnTo>
                      <a:pt x="38" y="7"/>
                    </a:lnTo>
                    <a:lnTo>
                      <a:pt x="30" y="7"/>
                    </a:lnTo>
                    <a:lnTo>
                      <a:pt x="26" y="11"/>
                    </a:lnTo>
                    <a:lnTo>
                      <a:pt x="23" y="19"/>
                    </a:lnTo>
                    <a:lnTo>
                      <a:pt x="19" y="30"/>
                    </a:lnTo>
                    <a:lnTo>
                      <a:pt x="19" y="46"/>
                    </a:lnTo>
                    <a:lnTo>
                      <a:pt x="15" y="61"/>
                    </a:lnTo>
                    <a:close/>
                  </a:path>
                </a:pathLst>
              </a:custGeom>
              <a:solidFill>
                <a:srgbClr val="000000"/>
              </a:solidFill>
              <a:ln w="0">
                <a:solidFill>
                  <a:srgbClr val="000000"/>
                </a:solidFill>
                <a:round/>
                <a:headEnd/>
                <a:tailEnd/>
              </a:ln>
            </p:spPr>
            <p:txBody>
              <a:bodyPr/>
              <a:lstStyle/>
              <a:p>
                <a:endParaRPr lang="en-CA"/>
              </a:p>
            </p:txBody>
          </p:sp>
          <p:sp>
            <p:nvSpPr>
              <p:cNvPr id="16623" name="Freeform 155"/>
              <p:cNvSpPr>
                <a:spLocks/>
              </p:cNvSpPr>
              <p:nvPr/>
            </p:nvSpPr>
            <p:spPr bwMode="auto">
              <a:xfrm>
                <a:off x="5088" y="1948"/>
                <a:ext cx="65" cy="115"/>
              </a:xfrm>
              <a:custGeom>
                <a:avLst/>
                <a:gdLst>
                  <a:gd name="T0" fmla="*/ 8 w 65"/>
                  <a:gd name="T1" fmla="*/ 15 h 115"/>
                  <a:gd name="T2" fmla="*/ 23 w 65"/>
                  <a:gd name="T3" fmla="*/ 4 h 115"/>
                  <a:gd name="T4" fmla="*/ 46 w 65"/>
                  <a:gd name="T5" fmla="*/ 4 h 115"/>
                  <a:gd name="T6" fmla="*/ 58 w 65"/>
                  <a:gd name="T7" fmla="*/ 15 h 115"/>
                  <a:gd name="T8" fmla="*/ 58 w 65"/>
                  <a:gd name="T9" fmla="*/ 30 h 115"/>
                  <a:gd name="T10" fmla="*/ 42 w 65"/>
                  <a:gd name="T11" fmla="*/ 50 h 115"/>
                  <a:gd name="T12" fmla="*/ 58 w 65"/>
                  <a:gd name="T13" fmla="*/ 61 h 115"/>
                  <a:gd name="T14" fmla="*/ 65 w 65"/>
                  <a:gd name="T15" fmla="*/ 76 h 115"/>
                  <a:gd name="T16" fmla="*/ 54 w 65"/>
                  <a:gd name="T17" fmla="*/ 103 h 115"/>
                  <a:gd name="T18" fmla="*/ 35 w 65"/>
                  <a:gd name="T19" fmla="*/ 115 h 115"/>
                  <a:gd name="T20" fmla="*/ 11 w 65"/>
                  <a:gd name="T21" fmla="*/ 115 h 115"/>
                  <a:gd name="T22" fmla="*/ 4 w 65"/>
                  <a:gd name="T23" fmla="*/ 111 h 115"/>
                  <a:gd name="T24" fmla="*/ 0 w 65"/>
                  <a:gd name="T25" fmla="*/ 107 h 115"/>
                  <a:gd name="T26" fmla="*/ 4 w 65"/>
                  <a:gd name="T27" fmla="*/ 103 h 115"/>
                  <a:gd name="T28" fmla="*/ 11 w 65"/>
                  <a:gd name="T29" fmla="*/ 103 h 115"/>
                  <a:gd name="T30" fmla="*/ 15 w 65"/>
                  <a:gd name="T31" fmla="*/ 103 h 115"/>
                  <a:gd name="T32" fmla="*/ 23 w 65"/>
                  <a:gd name="T33" fmla="*/ 107 h 115"/>
                  <a:gd name="T34" fmla="*/ 27 w 65"/>
                  <a:gd name="T35" fmla="*/ 107 h 115"/>
                  <a:gd name="T36" fmla="*/ 38 w 65"/>
                  <a:gd name="T37" fmla="*/ 107 h 115"/>
                  <a:gd name="T38" fmla="*/ 50 w 65"/>
                  <a:gd name="T39" fmla="*/ 96 h 115"/>
                  <a:gd name="T40" fmla="*/ 50 w 65"/>
                  <a:gd name="T41" fmla="*/ 80 h 115"/>
                  <a:gd name="T42" fmla="*/ 46 w 65"/>
                  <a:gd name="T43" fmla="*/ 69 h 115"/>
                  <a:gd name="T44" fmla="*/ 42 w 65"/>
                  <a:gd name="T45" fmla="*/ 65 h 115"/>
                  <a:gd name="T46" fmla="*/ 31 w 65"/>
                  <a:gd name="T47" fmla="*/ 57 h 115"/>
                  <a:gd name="T48" fmla="*/ 19 w 65"/>
                  <a:gd name="T49" fmla="*/ 57 h 115"/>
                  <a:gd name="T50" fmla="*/ 27 w 65"/>
                  <a:gd name="T51" fmla="*/ 53 h 115"/>
                  <a:gd name="T52" fmla="*/ 38 w 65"/>
                  <a:gd name="T53" fmla="*/ 46 h 115"/>
                  <a:gd name="T54" fmla="*/ 46 w 65"/>
                  <a:gd name="T55" fmla="*/ 38 h 115"/>
                  <a:gd name="T56" fmla="*/ 46 w 65"/>
                  <a:gd name="T57" fmla="*/ 23 h 115"/>
                  <a:gd name="T58" fmla="*/ 35 w 65"/>
                  <a:gd name="T59" fmla="*/ 11 h 115"/>
                  <a:gd name="T60" fmla="*/ 19 w 65"/>
                  <a:gd name="T61" fmla="*/ 11 h 115"/>
                  <a:gd name="T62" fmla="*/ 4 w 65"/>
                  <a:gd name="T63" fmla="*/ 23 h 11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5"/>
                  <a:gd name="T97" fmla="*/ 0 h 115"/>
                  <a:gd name="T98" fmla="*/ 65 w 65"/>
                  <a:gd name="T99" fmla="*/ 115 h 11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5" h="115">
                    <a:moveTo>
                      <a:pt x="4" y="23"/>
                    </a:moveTo>
                    <a:lnTo>
                      <a:pt x="8" y="15"/>
                    </a:lnTo>
                    <a:lnTo>
                      <a:pt x="15" y="7"/>
                    </a:lnTo>
                    <a:lnTo>
                      <a:pt x="23" y="4"/>
                    </a:lnTo>
                    <a:lnTo>
                      <a:pt x="35" y="0"/>
                    </a:lnTo>
                    <a:lnTo>
                      <a:pt x="46" y="4"/>
                    </a:lnTo>
                    <a:lnTo>
                      <a:pt x="54" y="7"/>
                    </a:lnTo>
                    <a:lnTo>
                      <a:pt x="58" y="15"/>
                    </a:lnTo>
                    <a:lnTo>
                      <a:pt x="58" y="23"/>
                    </a:lnTo>
                    <a:lnTo>
                      <a:pt x="58" y="30"/>
                    </a:lnTo>
                    <a:lnTo>
                      <a:pt x="54" y="38"/>
                    </a:lnTo>
                    <a:lnTo>
                      <a:pt x="42" y="50"/>
                    </a:lnTo>
                    <a:lnTo>
                      <a:pt x="54" y="53"/>
                    </a:lnTo>
                    <a:lnTo>
                      <a:pt x="58" y="61"/>
                    </a:lnTo>
                    <a:lnTo>
                      <a:pt x="61" y="69"/>
                    </a:lnTo>
                    <a:lnTo>
                      <a:pt x="65" y="76"/>
                    </a:lnTo>
                    <a:lnTo>
                      <a:pt x="61" y="92"/>
                    </a:lnTo>
                    <a:lnTo>
                      <a:pt x="54" y="103"/>
                    </a:lnTo>
                    <a:lnTo>
                      <a:pt x="46" y="111"/>
                    </a:lnTo>
                    <a:lnTo>
                      <a:pt x="35" y="115"/>
                    </a:lnTo>
                    <a:lnTo>
                      <a:pt x="19" y="115"/>
                    </a:lnTo>
                    <a:lnTo>
                      <a:pt x="11" y="115"/>
                    </a:lnTo>
                    <a:lnTo>
                      <a:pt x="4" y="115"/>
                    </a:lnTo>
                    <a:lnTo>
                      <a:pt x="4" y="111"/>
                    </a:lnTo>
                    <a:lnTo>
                      <a:pt x="0" y="107"/>
                    </a:lnTo>
                    <a:lnTo>
                      <a:pt x="4" y="103"/>
                    </a:lnTo>
                    <a:lnTo>
                      <a:pt x="8" y="103"/>
                    </a:lnTo>
                    <a:lnTo>
                      <a:pt x="11" y="103"/>
                    </a:lnTo>
                    <a:lnTo>
                      <a:pt x="15" y="103"/>
                    </a:lnTo>
                    <a:lnTo>
                      <a:pt x="19" y="107"/>
                    </a:lnTo>
                    <a:lnTo>
                      <a:pt x="23" y="107"/>
                    </a:lnTo>
                    <a:lnTo>
                      <a:pt x="27" y="107"/>
                    </a:lnTo>
                    <a:lnTo>
                      <a:pt x="31" y="111"/>
                    </a:lnTo>
                    <a:lnTo>
                      <a:pt x="38" y="107"/>
                    </a:lnTo>
                    <a:lnTo>
                      <a:pt x="46" y="103"/>
                    </a:lnTo>
                    <a:lnTo>
                      <a:pt x="50" y="96"/>
                    </a:lnTo>
                    <a:lnTo>
                      <a:pt x="54" y="88"/>
                    </a:lnTo>
                    <a:lnTo>
                      <a:pt x="50" y="80"/>
                    </a:lnTo>
                    <a:lnTo>
                      <a:pt x="50" y="73"/>
                    </a:lnTo>
                    <a:lnTo>
                      <a:pt x="46" y="69"/>
                    </a:lnTo>
                    <a:lnTo>
                      <a:pt x="42" y="65"/>
                    </a:lnTo>
                    <a:lnTo>
                      <a:pt x="35" y="61"/>
                    </a:lnTo>
                    <a:lnTo>
                      <a:pt x="31" y="57"/>
                    </a:lnTo>
                    <a:lnTo>
                      <a:pt x="23" y="57"/>
                    </a:lnTo>
                    <a:lnTo>
                      <a:pt x="19" y="57"/>
                    </a:lnTo>
                    <a:lnTo>
                      <a:pt x="27" y="53"/>
                    </a:lnTo>
                    <a:lnTo>
                      <a:pt x="35" y="53"/>
                    </a:lnTo>
                    <a:lnTo>
                      <a:pt x="38" y="46"/>
                    </a:lnTo>
                    <a:lnTo>
                      <a:pt x="42" y="42"/>
                    </a:lnTo>
                    <a:lnTo>
                      <a:pt x="46" y="38"/>
                    </a:lnTo>
                    <a:lnTo>
                      <a:pt x="46" y="30"/>
                    </a:lnTo>
                    <a:lnTo>
                      <a:pt x="46" y="23"/>
                    </a:lnTo>
                    <a:lnTo>
                      <a:pt x="42" y="15"/>
                    </a:lnTo>
                    <a:lnTo>
                      <a:pt x="35" y="11"/>
                    </a:lnTo>
                    <a:lnTo>
                      <a:pt x="27" y="11"/>
                    </a:lnTo>
                    <a:lnTo>
                      <a:pt x="19" y="11"/>
                    </a:lnTo>
                    <a:lnTo>
                      <a:pt x="11" y="19"/>
                    </a:lnTo>
                    <a:lnTo>
                      <a:pt x="4" y="23"/>
                    </a:lnTo>
                    <a:close/>
                  </a:path>
                </a:pathLst>
              </a:custGeom>
              <a:solidFill>
                <a:srgbClr val="000000"/>
              </a:solidFill>
              <a:ln w="0">
                <a:solidFill>
                  <a:srgbClr val="000000"/>
                </a:solidFill>
                <a:round/>
                <a:headEnd/>
                <a:tailEnd/>
              </a:ln>
            </p:spPr>
            <p:txBody>
              <a:bodyPr/>
              <a:lstStyle/>
              <a:p>
                <a:endParaRPr lang="en-CA"/>
              </a:p>
            </p:txBody>
          </p:sp>
          <p:sp>
            <p:nvSpPr>
              <p:cNvPr id="16624" name="Freeform 156"/>
              <p:cNvSpPr>
                <a:spLocks/>
              </p:cNvSpPr>
              <p:nvPr/>
            </p:nvSpPr>
            <p:spPr bwMode="auto">
              <a:xfrm>
                <a:off x="5172" y="1952"/>
                <a:ext cx="73" cy="111"/>
              </a:xfrm>
              <a:custGeom>
                <a:avLst/>
                <a:gdLst>
                  <a:gd name="T0" fmla="*/ 12 w 73"/>
                  <a:gd name="T1" fmla="*/ 0 h 111"/>
                  <a:gd name="T2" fmla="*/ 73 w 73"/>
                  <a:gd name="T3" fmla="*/ 0 h 111"/>
                  <a:gd name="T4" fmla="*/ 73 w 73"/>
                  <a:gd name="T5" fmla="*/ 3 h 111"/>
                  <a:gd name="T6" fmla="*/ 31 w 73"/>
                  <a:gd name="T7" fmla="*/ 111 h 111"/>
                  <a:gd name="T8" fmla="*/ 23 w 73"/>
                  <a:gd name="T9" fmla="*/ 111 h 111"/>
                  <a:gd name="T10" fmla="*/ 58 w 73"/>
                  <a:gd name="T11" fmla="*/ 11 h 111"/>
                  <a:gd name="T12" fmla="*/ 27 w 73"/>
                  <a:gd name="T13" fmla="*/ 11 h 111"/>
                  <a:gd name="T14" fmla="*/ 20 w 73"/>
                  <a:gd name="T15" fmla="*/ 11 h 111"/>
                  <a:gd name="T16" fmla="*/ 16 w 73"/>
                  <a:gd name="T17" fmla="*/ 15 h 111"/>
                  <a:gd name="T18" fmla="*/ 8 w 73"/>
                  <a:gd name="T19" fmla="*/ 19 h 111"/>
                  <a:gd name="T20" fmla="*/ 4 w 73"/>
                  <a:gd name="T21" fmla="*/ 26 h 111"/>
                  <a:gd name="T22" fmla="*/ 0 w 73"/>
                  <a:gd name="T23" fmla="*/ 26 h 111"/>
                  <a:gd name="T24" fmla="*/ 12 w 73"/>
                  <a:gd name="T25" fmla="*/ 0 h 11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73"/>
                  <a:gd name="T40" fmla="*/ 0 h 111"/>
                  <a:gd name="T41" fmla="*/ 73 w 73"/>
                  <a:gd name="T42" fmla="*/ 111 h 11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73" h="111">
                    <a:moveTo>
                      <a:pt x="12" y="0"/>
                    </a:moveTo>
                    <a:lnTo>
                      <a:pt x="73" y="0"/>
                    </a:lnTo>
                    <a:lnTo>
                      <a:pt x="73" y="3"/>
                    </a:lnTo>
                    <a:lnTo>
                      <a:pt x="31" y="111"/>
                    </a:lnTo>
                    <a:lnTo>
                      <a:pt x="23" y="111"/>
                    </a:lnTo>
                    <a:lnTo>
                      <a:pt x="58" y="11"/>
                    </a:lnTo>
                    <a:lnTo>
                      <a:pt x="27" y="11"/>
                    </a:lnTo>
                    <a:lnTo>
                      <a:pt x="20" y="11"/>
                    </a:lnTo>
                    <a:lnTo>
                      <a:pt x="16" y="15"/>
                    </a:lnTo>
                    <a:lnTo>
                      <a:pt x="8" y="19"/>
                    </a:lnTo>
                    <a:lnTo>
                      <a:pt x="4" y="26"/>
                    </a:lnTo>
                    <a:lnTo>
                      <a:pt x="0" y="26"/>
                    </a:lnTo>
                    <a:lnTo>
                      <a:pt x="12" y="0"/>
                    </a:lnTo>
                    <a:close/>
                  </a:path>
                </a:pathLst>
              </a:custGeom>
              <a:solidFill>
                <a:srgbClr val="000000"/>
              </a:solidFill>
              <a:ln w="0">
                <a:solidFill>
                  <a:srgbClr val="000000"/>
                </a:solidFill>
                <a:round/>
                <a:headEnd/>
                <a:tailEnd/>
              </a:ln>
            </p:spPr>
            <p:txBody>
              <a:bodyPr/>
              <a:lstStyle/>
              <a:p>
                <a:endParaRPr lang="en-CA"/>
              </a:p>
            </p:txBody>
          </p:sp>
          <p:sp>
            <p:nvSpPr>
              <p:cNvPr id="16625" name="Rectangle 157"/>
              <p:cNvSpPr>
                <a:spLocks noChangeArrowheads="1"/>
              </p:cNvSpPr>
              <p:nvPr/>
            </p:nvSpPr>
            <p:spPr bwMode="auto">
              <a:xfrm>
                <a:off x="5268" y="192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6626" name="Rectangle 158"/>
              <p:cNvSpPr>
                <a:spLocks noChangeArrowheads="1"/>
              </p:cNvSpPr>
              <p:nvPr/>
            </p:nvSpPr>
            <p:spPr bwMode="auto">
              <a:xfrm>
                <a:off x="188" y="2120"/>
                <a:ext cx="8" cy="208"/>
              </a:xfrm>
              <a:prstGeom prst="rect">
                <a:avLst/>
              </a:prstGeom>
              <a:solidFill>
                <a:srgbClr val="000000"/>
              </a:solidFill>
              <a:ln w="0">
                <a:solidFill>
                  <a:srgbClr val="000000"/>
                </a:solidFill>
                <a:miter lim="800000"/>
                <a:headEnd/>
                <a:tailEnd/>
              </a:ln>
            </p:spPr>
            <p:txBody>
              <a:bodyPr/>
              <a:lstStyle/>
              <a:p>
                <a:endParaRPr lang="en-US"/>
              </a:p>
            </p:txBody>
          </p:sp>
          <p:sp>
            <p:nvSpPr>
              <p:cNvPr id="16627" name="Freeform 159"/>
              <p:cNvSpPr>
                <a:spLocks noEditPoints="1"/>
              </p:cNvSpPr>
              <p:nvPr/>
            </p:nvSpPr>
            <p:spPr bwMode="auto">
              <a:xfrm>
                <a:off x="254" y="2193"/>
                <a:ext cx="61" cy="81"/>
              </a:xfrm>
              <a:custGeom>
                <a:avLst/>
                <a:gdLst>
                  <a:gd name="T0" fmla="*/ 11 w 61"/>
                  <a:gd name="T1" fmla="*/ 31 h 81"/>
                  <a:gd name="T2" fmla="*/ 15 w 61"/>
                  <a:gd name="T3" fmla="*/ 46 h 81"/>
                  <a:gd name="T4" fmla="*/ 19 w 61"/>
                  <a:gd name="T5" fmla="*/ 54 h 81"/>
                  <a:gd name="T6" fmla="*/ 26 w 61"/>
                  <a:gd name="T7" fmla="*/ 62 h 81"/>
                  <a:gd name="T8" fmla="*/ 38 w 61"/>
                  <a:gd name="T9" fmla="*/ 65 h 81"/>
                  <a:gd name="T10" fmla="*/ 46 w 61"/>
                  <a:gd name="T11" fmla="*/ 65 h 81"/>
                  <a:gd name="T12" fmla="*/ 49 w 61"/>
                  <a:gd name="T13" fmla="*/ 62 h 81"/>
                  <a:gd name="T14" fmla="*/ 57 w 61"/>
                  <a:gd name="T15" fmla="*/ 58 h 81"/>
                  <a:gd name="T16" fmla="*/ 61 w 61"/>
                  <a:gd name="T17" fmla="*/ 46 h 81"/>
                  <a:gd name="T18" fmla="*/ 61 w 61"/>
                  <a:gd name="T19" fmla="*/ 50 h 81"/>
                  <a:gd name="T20" fmla="*/ 57 w 61"/>
                  <a:gd name="T21" fmla="*/ 62 h 81"/>
                  <a:gd name="T22" fmla="*/ 53 w 61"/>
                  <a:gd name="T23" fmla="*/ 69 h 81"/>
                  <a:gd name="T24" fmla="*/ 42 w 61"/>
                  <a:gd name="T25" fmla="*/ 77 h 81"/>
                  <a:gd name="T26" fmla="*/ 30 w 61"/>
                  <a:gd name="T27" fmla="*/ 81 h 81"/>
                  <a:gd name="T28" fmla="*/ 19 w 61"/>
                  <a:gd name="T29" fmla="*/ 77 h 81"/>
                  <a:gd name="T30" fmla="*/ 7 w 61"/>
                  <a:gd name="T31" fmla="*/ 69 h 81"/>
                  <a:gd name="T32" fmla="*/ 3 w 61"/>
                  <a:gd name="T33" fmla="*/ 62 h 81"/>
                  <a:gd name="T34" fmla="*/ 0 w 61"/>
                  <a:gd name="T35" fmla="*/ 50 h 81"/>
                  <a:gd name="T36" fmla="*/ 0 w 61"/>
                  <a:gd name="T37" fmla="*/ 42 h 81"/>
                  <a:gd name="T38" fmla="*/ 0 w 61"/>
                  <a:gd name="T39" fmla="*/ 27 h 81"/>
                  <a:gd name="T40" fmla="*/ 3 w 61"/>
                  <a:gd name="T41" fmla="*/ 19 h 81"/>
                  <a:gd name="T42" fmla="*/ 7 w 61"/>
                  <a:gd name="T43" fmla="*/ 12 h 81"/>
                  <a:gd name="T44" fmla="*/ 15 w 61"/>
                  <a:gd name="T45" fmla="*/ 4 h 81"/>
                  <a:gd name="T46" fmla="*/ 23 w 61"/>
                  <a:gd name="T47" fmla="*/ 0 h 81"/>
                  <a:gd name="T48" fmla="*/ 34 w 61"/>
                  <a:gd name="T49" fmla="*/ 0 h 81"/>
                  <a:gd name="T50" fmla="*/ 46 w 61"/>
                  <a:gd name="T51" fmla="*/ 4 h 81"/>
                  <a:gd name="T52" fmla="*/ 53 w 61"/>
                  <a:gd name="T53" fmla="*/ 8 h 81"/>
                  <a:gd name="T54" fmla="*/ 61 w 61"/>
                  <a:gd name="T55" fmla="*/ 19 h 81"/>
                  <a:gd name="T56" fmla="*/ 61 w 61"/>
                  <a:gd name="T57" fmla="*/ 31 h 81"/>
                  <a:gd name="T58" fmla="*/ 11 w 61"/>
                  <a:gd name="T59" fmla="*/ 31 h 81"/>
                  <a:gd name="T60" fmla="*/ 11 w 61"/>
                  <a:gd name="T61" fmla="*/ 23 h 81"/>
                  <a:gd name="T62" fmla="*/ 46 w 61"/>
                  <a:gd name="T63" fmla="*/ 23 h 81"/>
                  <a:gd name="T64" fmla="*/ 46 w 61"/>
                  <a:gd name="T65" fmla="*/ 19 h 81"/>
                  <a:gd name="T66" fmla="*/ 42 w 61"/>
                  <a:gd name="T67" fmla="*/ 16 h 81"/>
                  <a:gd name="T68" fmla="*/ 42 w 61"/>
                  <a:gd name="T69" fmla="*/ 12 h 81"/>
                  <a:gd name="T70" fmla="*/ 38 w 61"/>
                  <a:gd name="T71" fmla="*/ 8 h 81"/>
                  <a:gd name="T72" fmla="*/ 34 w 61"/>
                  <a:gd name="T73" fmla="*/ 8 h 81"/>
                  <a:gd name="T74" fmla="*/ 30 w 61"/>
                  <a:gd name="T75" fmla="*/ 4 h 81"/>
                  <a:gd name="T76" fmla="*/ 23 w 61"/>
                  <a:gd name="T77" fmla="*/ 8 h 81"/>
                  <a:gd name="T78" fmla="*/ 19 w 61"/>
                  <a:gd name="T79" fmla="*/ 12 h 81"/>
                  <a:gd name="T80" fmla="*/ 15 w 61"/>
                  <a:gd name="T81" fmla="*/ 16 h 81"/>
                  <a:gd name="T82" fmla="*/ 11 w 61"/>
                  <a:gd name="T83" fmla="*/ 23 h 8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1"/>
                  <a:gd name="T127" fmla="*/ 0 h 81"/>
                  <a:gd name="T128" fmla="*/ 61 w 61"/>
                  <a:gd name="T129" fmla="*/ 81 h 8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1" h="81">
                    <a:moveTo>
                      <a:pt x="11" y="31"/>
                    </a:moveTo>
                    <a:lnTo>
                      <a:pt x="15" y="46"/>
                    </a:lnTo>
                    <a:lnTo>
                      <a:pt x="19" y="54"/>
                    </a:lnTo>
                    <a:lnTo>
                      <a:pt x="26" y="62"/>
                    </a:lnTo>
                    <a:lnTo>
                      <a:pt x="38" y="65"/>
                    </a:lnTo>
                    <a:lnTo>
                      <a:pt x="46" y="65"/>
                    </a:lnTo>
                    <a:lnTo>
                      <a:pt x="49" y="62"/>
                    </a:lnTo>
                    <a:lnTo>
                      <a:pt x="57" y="58"/>
                    </a:lnTo>
                    <a:lnTo>
                      <a:pt x="61" y="46"/>
                    </a:lnTo>
                    <a:lnTo>
                      <a:pt x="61" y="50"/>
                    </a:lnTo>
                    <a:lnTo>
                      <a:pt x="57" y="62"/>
                    </a:lnTo>
                    <a:lnTo>
                      <a:pt x="53" y="69"/>
                    </a:lnTo>
                    <a:lnTo>
                      <a:pt x="42" y="77"/>
                    </a:lnTo>
                    <a:lnTo>
                      <a:pt x="30" y="81"/>
                    </a:lnTo>
                    <a:lnTo>
                      <a:pt x="19" y="77"/>
                    </a:lnTo>
                    <a:lnTo>
                      <a:pt x="7" y="69"/>
                    </a:lnTo>
                    <a:lnTo>
                      <a:pt x="3" y="62"/>
                    </a:lnTo>
                    <a:lnTo>
                      <a:pt x="0" y="50"/>
                    </a:lnTo>
                    <a:lnTo>
                      <a:pt x="0" y="42"/>
                    </a:lnTo>
                    <a:lnTo>
                      <a:pt x="0" y="27"/>
                    </a:lnTo>
                    <a:lnTo>
                      <a:pt x="3" y="19"/>
                    </a:lnTo>
                    <a:lnTo>
                      <a:pt x="7" y="12"/>
                    </a:lnTo>
                    <a:lnTo>
                      <a:pt x="15" y="4"/>
                    </a:lnTo>
                    <a:lnTo>
                      <a:pt x="23" y="0"/>
                    </a:lnTo>
                    <a:lnTo>
                      <a:pt x="34" y="0"/>
                    </a:lnTo>
                    <a:lnTo>
                      <a:pt x="46" y="4"/>
                    </a:lnTo>
                    <a:lnTo>
                      <a:pt x="53" y="8"/>
                    </a:lnTo>
                    <a:lnTo>
                      <a:pt x="61" y="19"/>
                    </a:lnTo>
                    <a:lnTo>
                      <a:pt x="61" y="31"/>
                    </a:lnTo>
                    <a:lnTo>
                      <a:pt x="11" y="31"/>
                    </a:lnTo>
                    <a:close/>
                    <a:moveTo>
                      <a:pt x="11" y="23"/>
                    </a:moveTo>
                    <a:lnTo>
                      <a:pt x="46" y="23"/>
                    </a:lnTo>
                    <a:lnTo>
                      <a:pt x="46" y="19"/>
                    </a:lnTo>
                    <a:lnTo>
                      <a:pt x="42" y="16"/>
                    </a:lnTo>
                    <a:lnTo>
                      <a:pt x="42" y="12"/>
                    </a:lnTo>
                    <a:lnTo>
                      <a:pt x="38" y="8"/>
                    </a:lnTo>
                    <a:lnTo>
                      <a:pt x="34" y="8"/>
                    </a:lnTo>
                    <a:lnTo>
                      <a:pt x="30" y="4"/>
                    </a:lnTo>
                    <a:lnTo>
                      <a:pt x="23" y="8"/>
                    </a:lnTo>
                    <a:lnTo>
                      <a:pt x="19" y="12"/>
                    </a:lnTo>
                    <a:lnTo>
                      <a:pt x="15" y="16"/>
                    </a:lnTo>
                    <a:lnTo>
                      <a:pt x="11" y="23"/>
                    </a:lnTo>
                    <a:close/>
                  </a:path>
                </a:pathLst>
              </a:custGeom>
              <a:solidFill>
                <a:srgbClr val="000000"/>
              </a:solidFill>
              <a:ln w="0">
                <a:solidFill>
                  <a:srgbClr val="000000"/>
                </a:solidFill>
                <a:round/>
                <a:headEnd/>
                <a:tailEnd/>
              </a:ln>
            </p:spPr>
            <p:txBody>
              <a:bodyPr/>
              <a:lstStyle/>
              <a:p>
                <a:endParaRPr lang="en-CA"/>
              </a:p>
            </p:txBody>
          </p:sp>
          <p:sp>
            <p:nvSpPr>
              <p:cNvPr id="16628" name="Freeform 160"/>
              <p:cNvSpPr>
                <a:spLocks noEditPoints="1"/>
              </p:cNvSpPr>
              <p:nvPr/>
            </p:nvSpPr>
            <p:spPr bwMode="auto">
              <a:xfrm>
                <a:off x="330" y="2193"/>
                <a:ext cx="66" cy="81"/>
              </a:xfrm>
              <a:custGeom>
                <a:avLst/>
                <a:gdLst>
                  <a:gd name="T0" fmla="*/ 35 w 66"/>
                  <a:gd name="T1" fmla="*/ 73 h 81"/>
                  <a:gd name="T2" fmla="*/ 27 w 66"/>
                  <a:gd name="T3" fmla="*/ 77 h 81"/>
                  <a:gd name="T4" fmla="*/ 16 w 66"/>
                  <a:gd name="T5" fmla="*/ 81 h 81"/>
                  <a:gd name="T6" fmla="*/ 4 w 66"/>
                  <a:gd name="T7" fmla="*/ 73 h 81"/>
                  <a:gd name="T8" fmla="*/ 0 w 66"/>
                  <a:gd name="T9" fmla="*/ 62 h 81"/>
                  <a:gd name="T10" fmla="*/ 0 w 66"/>
                  <a:gd name="T11" fmla="*/ 50 h 81"/>
                  <a:gd name="T12" fmla="*/ 12 w 66"/>
                  <a:gd name="T13" fmla="*/ 39 h 81"/>
                  <a:gd name="T14" fmla="*/ 39 w 66"/>
                  <a:gd name="T15" fmla="*/ 27 h 81"/>
                  <a:gd name="T16" fmla="*/ 39 w 66"/>
                  <a:gd name="T17" fmla="*/ 16 h 81"/>
                  <a:gd name="T18" fmla="*/ 31 w 66"/>
                  <a:gd name="T19" fmla="*/ 8 h 81"/>
                  <a:gd name="T20" fmla="*/ 23 w 66"/>
                  <a:gd name="T21" fmla="*/ 8 h 81"/>
                  <a:gd name="T22" fmla="*/ 16 w 66"/>
                  <a:gd name="T23" fmla="*/ 12 h 81"/>
                  <a:gd name="T24" fmla="*/ 16 w 66"/>
                  <a:gd name="T25" fmla="*/ 19 h 81"/>
                  <a:gd name="T26" fmla="*/ 16 w 66"/>
                  <a:gd name="T27" fmla="*/ 27 h 81"/>
                  <a:gd name="T28" fmla="*/ 8 w 66"/>
                  <a:gd name="T29" fmla="*/ 27 h 81"/>
                  <a:gd name="T30" fmla="*/ 4 w 66"/>
                  <a:gd name="T31" fmla="*/ 27 h 81"/>
                  <a:gd name="T32" fmla="*/ 0 w 66"/>
                  <a:gd name="T33" fmla="*/ 19 h 81"/>
                  <a:gd name="T34" fmla="*/ 8 w 66"/>
                  <a:gd name="T35" fmla="*/ 8 h 81"/>
                  <a:gd name="T36" fmla="*/ 31 w 66"/>
                  <a:gd name="T37" fmla="*/ 0 h 81"/>
                  <a:gd name="T38" fmla="*/ 46 w 66"/>
                  <a:gd name="T39" fmla="*/ 4 h 81"/>
                  <a:gd name="T40" fmla="*/ 54 w 66"/>
                  <a:gd name="T41" fmla="*/ 12 h 81"/>
                  <a:gd name="T42" fmla="*/ 54 w 66"/>
                  <a:gd name="T43" fmla="*/ 27 h 81"/>
                  <a:gd name="T44" fmla="*/ 54 w 66"/>
                  <a:gd name="T45" fmla="*/ 62 h 81"/>
                  <a:gd name="T46" fmla="*/ 54 w 66"/>
                  <a:gd name="T47" fmla="*/ 65 h 81"/>
                  <a:gd name="T48" fmla="*/ 58 w 66"/>
                  <a:gd name="T49" fmla="*/ 69 h 81"/>
                  <a:gd name="T50" fmla="*/ 58 w 66"/>
                  <a:gd name="T51" fmla="*/ 69 h 81"/>
                  <a:gd name="T52" fmla="*/ 62 w 66"/>
                  <a:gd name="T53" fmla="*/ 65 h 81"/>
                  <a:gd name="T54" fmla="*/ 66 w 66"/>
                  <a:gd name="T55" fmla="*/ 65 h 81"/>
                  <a:gd name="T56" fmla="*/ 50 w 66"/>
                  <a:gd name="T57" fmla="*/ 81 h 81"/>
                  <a:gd name="T58" fmla="*/ 43 w 66"/>
                  <a:gd name="T59" fmla="*/ 77 h 81"/>
                  <a:gd name="T60" fmla="*/ 39 w 66"/>
                  <a:gd name="T61" fmla="*/ 65 h 81"/>
                  <a:gd name="T62" fmla="*/ 39 w 66"/>
                  <a:gd name="T63" fmla="*/ 35 h 81"/>
                  <a:gd name="T64" fmla="*/ 23 w 66"/>
                  <a:gd name="T65" fmla="*/ 39 h 81"/>
                  <a:gd name="T66" fmla="*/ 16 w 66"/>
                  <a:gd name="T67" fmla="*/ 46 h 81"/>
                  <a:gd name="T68" fmla="*/ 12 w 66"/>
                  <a:gd name="T69" fmla="*/ 54 h 81"/>
                  <a:gd name="T70" fmla="*/ 16 w 66"/>
                  <a:gd name="T71" fmla="*/ 65 h 81"/>
                  <a:gd name="T72" fmla="*/ 23 w 66"/>
                  <a:gd name="T73" fmla="*/ 69 h 81"/>
                  <a:gd name="T74" fmla="*/ 39 w 66"/>
                  <a:gd name="T75" fmla="*/ 62 h 8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6"/>
                  <a:gd name="T115" fmla="*/ 0 h 81"/>
                  <a:gd name="T116" fmla="*/ 66 w 66"/>
                  <a:gd name="T117" fmla="*/ 81 h 81"/>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6" h="81">
                    <a:moveTo>
                      <a:pt x="39" y="65"/>
                    </a:moveTo>
                    <a:lnTo>
                      <a:pt x="35" y="73"/>
                    </a:lnTo>
                    <a:lnTo>
                      <a:pt x="27" y="77"/>
                    </a:lnTo>
                    <a:lnTo>
                      <a:pt x="19" y="77"/>
                    </a:lnTo>
                    <a:lnTo>
                      <a:pt x="16" y="81"/>
                    </a:lnTo>
                    <a:lnTo>
                      <a:pt x="8" y="77"/>
                    </a:lnTo>
                    <a:lnTo>
                      <a:pt x="4" y="73"/>
                    </a:lnTo>
                    <a:lnTo>
                      <a:pt x="0" y="69"/>
                    </a:lnTo>
                    <a:lnTo>
                      <a:pt x="0" y="62"/>
                    </a:lnTo>
                    <a:lnTo>
                      <a:pt x="0" y="54"/>
                    </a:lnTo>
                    <a:lnTo>
                      <a:pt x="0" y="50"/>
                    </a:lnTo>
                    <a:lnTo>
                      <a:pt x="4" y="46"/>
                    </a:lnTo>
                    <a:lnTo>
                      <a:pt x="12" y="39"/>
                    </a:lnTo>
                    <a:lnTo>
                      <a:pt x="23" y="35"/>
                    </a:lnTo>
                    <a:lnTo>
                      <a:pt x="39" y="27"/>
                    </a:lnTo>
                    <a:lnTo>
                      <a:pt x="39" y="16"/>
                    </a:lnTo>
                    <a:lnTo>
                      <a:pt x="39" y="12"/>
                    </a:lnTo>
                    <a:lnTo>
                      <a:pt x="31" y="8"/>
                    </a:lnTo>
                    <a:lnTo>
                      <a:pt x="27" y="4"/>
                    </a:lnTo>
                    <a:lnTo>
                      <a:pt x="23" y="8"/>
                    </a:lnTo>
                    <a:lnTo>
                      <a:pt x="19" y="8"/>
                    </a:lnTo>
                    <a:lnTo>
                      <a:pt x="16" y="12"/>
                    </a:lnTo>
                    <a:lnTo>
                      <a:pt x="16" y="16"/>
                    </a:lnTo>
                    <a:lnTo>
                      <a:pt x="16" y="19"/>
                    </a:lnTo>
                    <a:lnTo>
                      <a:pt x="16" y="23"/>
                    </a:lnTo>
                    <a:lnTo>
                      <a:pt x="16" y="27"/>
                    </a:lnTo>
                    <a:lnTo>
                      <a:pt x="12" y="27"/>
                    </a:lnTo>
                    <a:lnTo>
                      <a:pt x="8" y="27"/>
                    </a:lnTo>
                    <a:lnTo>
                      <a:pt x="4" y="27"/>
                    </a:lnTo>
                    <a:lnTo>
                      <a:pt x="4" y="23"/>
                    </a:lnTo>
                    <a:lnTo>
                      <a:pt x="0" y="19"/>
                    </a:lnTo>
                    <a:lnTo>
                      <a:pt x="4" y="12"/>
                    </a:lnTo>
                    <a:lnTo>
                      <a:pt x="8" y="8"/>
                    </a:lnTo>
                    <a:lnTo>
                      <a:pt x="19" y="0"/>
                    </a:lnTo>
                    <a:lnTo>
                      <a:pt x="31" y="0"/>
                    </a:lnTo>
                    <a:lnTo>
                      <a:pt x="39" y="0"/>
                    </a:lnTo>
                    <a:lnTo>
                      <a:pt x="46" y="4"/>
                    </a:lnTo>
                    <a:lnTo>
                      <a:pt x="50" y="8"/>
                    </a:lnTo>
                    <a:lnTo>
                      <a:pt x="54" y="12"/>
                    </a:lnTo>
                    <a:lnTo>
                      <a:pt x="54" y="16"/>
                    </a:lnTo>
                    <a:lnTo>
                      <a:pt x="54" y="27"/>
                    </a:lnTo>
                    <a:lnTo>
                      <a:pt x="54" y="50"/>
                    </a:lnTo>
                    <a:lnTo>
                      <a:pt x="54" y="62"/>
                    </a:lnTo>
                    <a:lnTo>
                      <a:pt x="54" y="65"/>
                    </a:lnTo>
                    <a:lnTo>
                      <a:pt x="58" y="69"/>
                    </a:lnTo>
                    <a:lnTo>
                      <a:pt x="62" y="69"/>
                    </a:lnTo>
                    <a:lnTo>
                      <a:pt x="62" y="65"/>
                    </a:lnTo>
                    <a:lnTo>
                      <a:pt x="66" y="62"/>
                    </a:lnTo>
                    <a:lnTo>
                      <a:pt x="66" y="65"/>
                    </a:lnTo>
                    <a:lnTo>
                      <a:pt x="58" y="77"/>
                    </a:lnTo>
                    <a:lnTo>
                      <a:pt x="50" y="81"/>
                    </a:lnTo>
                    <a:lnTo>
                      <a:pt x="46" y="77"/>
                    </a:lnTo>
                    <a:lnTo>
                      <a:pt x="43" y="77"/>
                    </a:lnTo>
                    <a:lnTo>
                      <a:pt x="43" y="73"/>
                    </a:lnTo>
                    <a:lnTo>
                      <a:pt x="39" y="65"/>
                    </a:lnTo>
                    <a:close/>
                    <a:moveTo>
                      <a:pt x="39" y="62"/>
                    </a:moveTo>
                    <a:lnTo>
                      <a:pt x="39" y="35"/>
                    </a:lnTo>
                    <a:lnTo>
                      <a:pt x="31" y="39"/>
                    </a:lnTo>
                    <a:lnTo>
                      <a:pt x="23" y="39"/>
                    </a:lnTo>
                    <a:lnTo>
                      <a:pt x="19" y="42"/>
                    </a:lnTo>
                    <a:lnTo>
                      <a:pt x="16" y="46"/>
                    </a:lnTo>
                    <a:lnTo>
                      <a:pt x="12" y="50"/>
                    </a:lnTo>
                    <a:lnTo>
                      <a:pt x="12" y="54"/>
                    </a:lnTo>
                    <a:lnTo>
                      <a:pt x="12" y="62"/>
                    </a:lnTo>
                    <a:lnTo>
                      <a:pt x="16" y="65"/>
                    </a:lnTo>
                    <a:lnTo>
                      <a:pt x="19" y="69"/>
                    </a:lnTo>
                    <a:lnTo>
                      <a:pt x="23" y="69"/>
                    </a:lnTo>
                    <a:lnTo>
                      <a:pt x="31" y="65"/>
                    </a:lnTo>
                    <a:lnTo>
                      <a:pt x="39" y="62"/>
                    </a:lnTo>
                    <a:close/>
                  </a:path>
                </a:pathLst>
              </a:custGeom>
              <a:solidFill>
                <a:srgbClr val="000000"/>
              </a:solidFill>
              <a:ln w="0">
                <a:solidFill>
                  <a:srgbClr val="000000"/>
                </a:solidFill>
                <a:round/>
                <a:headEnd/>
                <a:tailEnd/>
              </a:ln>
            </p:spPr>
            <p:txBody>
              <a:bodyPr/>
              <a:lstStyle/>
              <a:p>
                <a:endParaRPr lang="en-CA"/>
              </a:p>
            </p:txBody>
          </p:sp>
          <p:sp>
            <p:nvSpPr>
              <p:cNvPr id="16629" name="Freeform 161"/>
              <p:cNvSpPr>
                <a:spLocks/>
              </p:cNvSpPr>
              <p:nvPr/>
            </p:nvSpPr>
            <p:spPr bwMode="auto">
              <a:xfrm>
                <a:off x="399" y="2170"/>
                <a:ext cx="46" cy="104"/>
              </a:xfrm>
              <a:custGeom>
                <a:avLst/>
                <a:gdLst>
                  <a:gd name="T0" fmla="*/ 27 w 46"/>
                  <a:gd name="T1" fmla="*/ 0 h 104"/>
                  <a:gd name="T2" fmla="*/ 27 w 46"/>
                  <a:gd name="T3" fmla="*/ 27 h 104"/>
                  <a:gd name="T4" fmla="*/ 43 w 46"/>
                  <a:gd name="T5" fmla="*/ 27 h 104"/>
                  <a:gd name="T6" fmla="*/ 43 w 46"/>
                  <a:gd name="T7" fmla="*/ 31 h 104"/>
                  <a:gd name="T8" fmla="*/ 27 w 46"/>
                  <a:gd name="T9" fmla="*/ 31 h 104"/>
                  <a:gd name="T10" fmla="*/ 27 w 46"/>
                  <a:gd name="T11" fmla="*/ 81 h 104"/>
                  <a:gd name="T12" fmla="*/ 27 w 46"/>
                  <a:gd name="T13" fmla="*/ 85 h 104"/>
                  <a:gd name="T14" fmla="*/ 27 w 46"/>
                  <a:gd name="T15" fmla="*/ 88 h 104"/>
                  <a:gd name="T16" fmla="*/ 31 w 46"/>
                  <a:gd name="T17" fmla="*/ 92 h 104"/>
                  <a:gd name="T18" fmla="*/ 35 w 46"/>
                  <a:gd name="T19" fmla="*/ 92 h 104"/>
                  <a:gd name="T20" fmla="*/ 35 w 46"/>
                  <a:gd name="T21" fmla="*/ 92 h 104"/>
                  <a:gd name="T22" fmla="*/ 39 w 46"/>
                  <a:gd name="T23" fmla="*/ 88 h 104"/>
                  <a:gd name="T24" fmla="*/ 43 w 46"/>
                  <a:gd name="T25" fmla="*/ 88 h 104"/>
                  <a:gd name="T26" fmla="*/ 43 w 46"/>
                  <a:gd name="T27" fmla="*/ 85 h 104"/>
                  <a:gd name="T28" fmla="*/ 46 w 46"/>
                  <a:gd name="T29" fmla="*/ 85 h 104"/>
                  <a:gd name="T30" fmla="*/ 43 w 46"/>
                  <a:gd name="T31" fmla="*/ 92 h 104"/>
                  <a:gd name="T32" fmla="*/ 39 w 46"/>
                  <a:gd name="T33" fmla="*/ 100 h 104"/>
                  <a:gd name="T34" fmla="*/ 31 w 46"/>
                  <a:gd name="T35" fmla="*/ 100 h 104"/>
                  <a:gd name="T36" fmla="*/ 27 w 46"/>
                  <a:gd name="T37" fmla="*/ 104 h 104"/>
                  <a:gd name="T38" fmla="*/ 23 w 46"/>
                  <a:gd name="T39" fmla="*/ 100 h 104"/>
                  <a:gd name="T40" fmla="*/ 20 w 46"/>
                  <a:gd name="T41" fmla="*/ 100 h 104"/>
                  <a:gd name="T42" fmla="*/ 16 w 46"/>
                  <a:gd name="T43" fmla="*/ 96 h 104"/>
                  <a:gd name="T44" fmla="*/ 12 w 46"/>
                  <a:gd name="T45" fmla="*/ 92 h 104"/>
                  <a:gd name="T46" fmla="*/ 12 w 46"/>
                  <a:gd name="T47" fmla="*/ 88 h 104"/>
                  <a:gd name="T48" fmla="*/ 12 w 46"/>
                  <a:gd name="T49" fmla="*/ 81 h 104"/>
                  <a:gd name="T50" fmla="*/ 12 w 46"/>
                  <a:gd name="T51" fmla="*/ 31 h 104"/>
                  <a:gd name="T52" fmla="*/ 0 w 46"/>
                  <a:gd name="T53" fmla="*/ 31 h 104"/>
                  <a:gd name="T54" fmla="*/ 0 w 46"/>
                  <a:gd name="T55" fmla="*/ 27 h 104"/>
                  <a:gd name="T56" fmla="*/ 4 w 46"/>
                  <a:gd name="T57" fmla="*/ 27 h 104"/>
                  <a:gd name="T58" fmla="*/ 8 w 46"/>
                  <a:gd name="T59" fmla="*/ 23 h 104"/>
                  <a:gd name="T60" fmla="*/ 12 w 46"/>
                  <a:gd name="T61" fmla="*/ 16 h 104"/>
                  <a:gd name="T62" fmla="*/ 20 w 46"/>
                  <a:gd name="T63" fmla="*/ 12 h 104"/>
                  <a:gd name="T64" fmla="*/ 20 w 46"/>
                  <a:gd name="T65" fmla="*/ 8 h 104"/>
                  <a:gd name="T66" fmla="*/ 23 w 46"/>
                  <a:gd name="T67" fmla="*/ 0 h 104"/>
                  <a:gd name="T68" fmla="*/ 27 w 46"/>
                  <a:gd name="T69" fmla="*/ 0 h 10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6"/>
                  <a:gd name="T106" fmla="*/ 0 h 104"/>
                  <a:gd name="T107" fmla="*/ 46 w 46"/>
                  <a:gd name="T108" fmla="*/ 104 h 10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6" h="104">
                    <a:moveTo>
                      <a:pt x="27" y="0"/>
                    </a:moveTo>
                    <a:lnTo>
                      <a:pt x="27" y="27"/>
                    </a:lnTo>
                    <a:lnTo>
                      <a:pt x="43" y="27"/>
                    </a:lnTo>
                    <a:lnTo>
                      <a:pt x="43" y="31"/>
                    </a:lnTo>
                    <a:lnTo>
                      <a:pt x="27" y="31"/>
                    </a:lnTo>
                    <a:lnTo>
                      <a:pt x="27" y="81"/>
                    </a:lnTo>
                    <a:lnTo>
                      <a:pt x="27" y="85"/>
                    </a:lnTo>
                    <a:lnTo>
                      <a:pt x="27" y="88"/>
                    </a:lnTo>
                    <a:lnTo>
                      <a:pt x="31" y="92"/>
                    </a:lnTo>
                    <a:lnTo>
                      <a:pt x="35" y="92"/>
                    </a:lnTo>
                    <a:lnTo>
                      <a:pt x="39" y="88"/>
                    </a:lnTo>
                    <a:lnTo>
                      <a:pt x="43" y="88"/>
                    </a:lnTo>
                    <a:lnTo>
                      <a:pt x="43" y="85"/>
                    </a:lnTo>
                    <a:lnTo>
                      <a:pt x="46" y="85"/>
                    </a:lnTo>
                    <a:lnTo>
                      <a:pt x="43" y="92"/>
                    </a:lnTo>
                    <a:lnTo>
                      <a:pt x="39" y="100"/>
                    </a:lnTo>
                    <a:lnTo>
                      <a:pt x="31" y="100"/>
                    </a:lnTo>
                    <a:lnTo>
                      <a:pt x="27" y="104"/>
                    </a:lnTo>
                    <a:lnTo>
                      <a:pt x="23" y="100"/>
                    </a:lnTo>
                    <a:lnTo>
                      <a:pt x="20" y="100"/>
                    </a:lnTo>
                    <a:lnTo>
                      <a:pt x="16" y="96"/>
                    </a:lnTo>
                    <a:lnTo>
                      <a:pt x="12" y="92"/>
                    </a:lnTo>
                    <a:lnTo>
                      <a:pt x="12" y="88"/>
                    </a:lnTo>
                    <a:lnTo>
                      <a:pt x="12" y="81"/>
                    </a:lnTo>
                    <a:lnTo>
                      <a:pt x="12" y="31"/>
                    </a:lnTo>
                    <a:lnTo>
                      <a:pt x="0" y="31"/>
                    </a:lnTo>
                    <a:lnTo>
                      <a:pt x="0" y="27"/>
                    </a:lnTo>
                    <a:lnTo>
                      <a:pt x="4" y="27"/>
                    </a:lnTo>
                    <a:lnTo>
                      <a:pt x="8" y="23"/>
                    </a:lnTo>
                    <a:lnTo>
                      <a:pt x="12" y="16"/>
                    </a:lnTo>
                    <a:lnTo>
                      <a:pt x="20" y="12"/>
                    </a:lnTo>
                    <a:lnTo>
                      <a:pt x="20" y="8"/>
                    </a:lnTo>
                    <a:lnTo>
                      <a:pt x="23" y="0"/>
                    </a:lnTo>
                    <a:lnTo>
                      <a:pt x="27" y="0"/>
                    </a:lnTo>
                    <a:close/>
                  </a:path>
                </a:pathLst>
              </a:custGeom>
              <a:solidFill>
                <a:srgbClr val="000000"/>
              </a:solidFill>
              <a:ln w="0">
                <a:solidFill>
                  <a:srgbClr val="000000"/>
                </a:solidFill>
                <a:round/>
                <a:headEnd/>
                <a:tailEnd/>
              </a:ln>
            </p:spPr>
            <p:txBody>
              <a:bodyPr/>
              <a:lstStyle/>
              <a:p>
                <a:endParaRPr lang="en-CA"/>
              </a:p>
            </p:txBody>
          </p:sp>
          <p:sp>
            <p:nvSpPr>
              <p:cNvPr id="16630" name="Rectangle 162"/>
              <p:cNvSpPr>
                <a:spLocks noChangeArrowheads="1"/>
              </p:cNvSpPr>
              <p:nvPr/>
            </p:nvSpPr>
            <p:spPr bwMode="auto">
              <a:xfrm>
                <a:off x="833" y="2120"/>
                <a:ext cx="8" cy="208"/>
              </a:xfrm>
              <a:prstGeom prst="rect">
                <a:avLst/>
              </a:prstGeom>
              <a:solidFill>
                <a:srgbClr val="000000"/>
              </a:solidFill>
              <a:ln w="0">
                <a:solidFill>
                  <a:srgbClr val="000000"/>
                </a:solidFill>
                <a:miter lim="800000"/>
                <a:headEnd/>
                <a:tailEnd/>
              </a:ln>
            </p:spPr>
            <p:txBody>
              <a:bodyPr/>
              <a:lstStyle/>
              <a:p>
                <a:endParaRPr lang="en-US"/>
              </a:p>
            </p:txBody>
          </p:sp>
          <p:sp>
            <p:nvSpPr>
              <p:cNvPr id="16631" name="Rectangle 163"/>
              <p:cNvSpPr>
                <a:spLocks noChangeArrowheads="1"/>
              </p:cNvSpPr>
              <p:nvPr/>
            </p:nvSpPr>
            <p:spPr bwMode="auto">
              <a:xfrm>
                <a:off x="864" y="2120"/>
                <a:ext cx="7" cy="208"/>
              </a:xfrm>
              <a:prstGeom prst="rect">
                <a:avLst/>
              </a:prstGeom>
              <a:solidFill>
                <a:srgbClr val="000000"/>
              </a:solidFill>
              <a:ln w="0">
                <a:solidFill>
                  <a:srgbClr val="000000"/>
                </a:solidFill>
                <a:miter lim="800000"/>
                <a:headEnd/>
                <a:tailEnd/>
              </a:ln>
            </p:spPr>
            <p:txBody>
              <a:bodyPr/>
              <a:lstStyle/>
              <a:p>
                <a:endParaRPr lang="en-US"/>
              </a:p>
            </p:txBody>
          </p:sp>
          <p:sp>
            <p:nvSpPr>
              <p:cNvPr id="16632" name="Freeform 164"/>
              <p:cNvSpPr>
                <a:spLocks noEditPoints="1"/>
              </p:cNvSpPr>
              <p:nvPr/>
            </p:nvSpPr>
            <p:spPr bwMode="auto">
              <a:xfrm>
                <a:off x="1055" y="2155"/>
                <a:ext cx="70" cy="119"/>
              </a:xfrm>
              <a:custGeom>
                <a:avLst/>
                <a:gdLst>
                  <a:gd name="T0" fmla="*/ 0 w 70"/>
                  <a:gd name="T1" fmla="*/ 61 h 119"/>
                  <a:gd name="T2" fmla="*/ 0 w 70"/>
                  <a:gd name="T3" fmla="*/ 42 h 119"/>
                  <a:gd name="T4" fmla="*/ 4 w 70"/>
                  <a:gd name="T5" fmla="*/ 27 h 119"/>
                  <a:gd name="T6" fmla="*/ 12 w 70"/>
                  <a:gd name="T7" fmla="*/ 15 h 119"/>
                  <a:gd name="T8" fmla="*/ 20 w 70"/>
                  <a:gd name="T9" fmla="*/ 8 h 119"/>
                  <a:gd name="T10" fmla="*/ 27 w 70"/>
                  <a:gd name="T11" fmla="*/ 4 h 119"/>
                  <a:gd name="T12" fmla="*/ 35 w 70"/>
                  <a:gd name="T13" fmla="*/ 0 h 119"/>
                  <a:gd name="T14" fmla="*/ 43 w 70"/>
                  <a:gd name="T15" fmla="*/ 4 h 119"/>
                  <a:gd name="T16" fmla="*/ 50 w 70"/>
                  <a:gd name="T17" fmla="*/ 8 h 119"/>
                  <a:gd name="T18" fmla="*/ 58 w 70"/>
                  <a:gd name="T19" fmla="*/ 15 h 119"/>
                  <a:gd name="T20" fmla="*/ 66 w 70"/>
                  <a:gd name="T21" fmla="*/ 27 h 119"/>
                  <a:gd name="T22" fmla="*/ 70 w 70"/>
                  <a:gd name="T23" fmla="*/ 42 h 119"/>
                  <a:gd name="T24" fmla="*/ 70 w 70"/>
                  <a:gd name="T25" fmla="*/ 57 h 119"/>
                  <a:gd name="T26" fmla="*/ 70 w 70"/>
                  <a:gd name="T27" fmla="*/ 77 h 119"/>
                  <a:gd name="T28" fmla="*/ 66 w 70"/>
                  <a:gd name="T29" fmla="*/ 92 h 119"/>
                  <a:gd name="T30" fmla="*/ 58 w 70"/>
                  <a:gd name="T31" fmla="*/ 103 h 119"/>
                  <a:gd name="T32" fmla="*/ 50 w 70"/>
                  <a:gd name="T33" fmla="*/ 111 h 119"/>
                  <a:gd name="T34" fmla="*/ 43 w 70"/>
                  <a:gd name="T35" fmla="*/ 115 h 119"/>
                  <a:gd name="T36" fmla="*/ 35 w 70"/>
                  <a:gd name="T37" fmla="*/ 119 h 119"/>
                  <a:gd name="T38" fmla="*/ 23 w 70"/>
                  <a:gd name="T39" fmla="*/ 115 h 119"/>
                  <a:gd name="T40" fmla="*/ 16 w 70"/>
                  <a:gd name="T41" fmla="*/ 107 h 119"/>
                  <a:gd name="T42" fmla="*/ 8 w 70"/>
                  <a:gd name="T43" fmla="*/ 100 h 119"/>
                  <a:gd name="T44" fmla="*/ 0 w 70"/>
                  <a:gd name="T45" fmla="*/ 80 h 119"/>
                  <a:gd name="T46" fmla="*/ 0 w 70"/>
                  <a:gd name="T47" fmla="*/ 61 h 119"/>
                  <a:gd name="T48" fmla="*/ 16 w 70"/>
                  <a:gd name="T49" fmla="*/ 61 h 119"/>
                  <a:gd name="T50" fmla="*/ 16 w 70"/>
                  <a:gd name="T51" fmla="*/ 84 h 119"/>
                  <a:gd name="T52" fmla="*/ 20 w 70"/>
                  <a:gd name="T53" fmla="*/ 100 h 119"/>
                  <a:gd name="T54" fmla="*/ 23 w 70"/>
                  <a:gd name="T55" fmla="*/ 107 h 119"/>
                  <a:gd name="T56" fmla="*/ 27 w 70"/>
                  <a:gd name="T57" fmla="*/ 111 h 119"/>
                  <a:gd name="T58" fmla="*/ 35 w 70"/>
                  <a:gd name="T59" fmla="*/ 111 h 119"/>
                  <a:gd name="T60" fmla="*/ 39 w 70"/>
                  <a:gd name="T61" fmla="*/ 111 h 119"/>
                  <a:gd name="T62" fmla="*/ 43 w 70"/>
                  <a:gd name="T63" fmla="*/ 107 h 119"/>
                  <a:gd name="T64" fmla="*/ 47 w 70"/>
                  <a:gd name="T65" fmla="*/ 103 h 119"/>
                  <a:gd name="T66" fmla="*/ 50 w 70"/>
                  <a:gd name="T67" fmla="*/ 96 h 119"/>
                  <a:gd name="T68" fmla="*/ 54 w 70"/>
                  <a:gd name="T69" fmla="*/ 77 h 119"/>
                  <a:gd name="T70" fmla="*/ 54 w 70"/>
                  <a:gd name="T71" fmla="*/ 54 h 119"/>
                  <a:gd name="T72" fmla="*/ 54 w 70"/>
                  <a:gd name="T73" fmla="*/ 38 h 119"/>
                  <a:gd name="T74" fmla="*/ 50 w 70"/>
                  <a:gd name="T75" fmla="*/ 23 h 119"/>
                  <a:gd name="T76" fmla="*/ 47 w 70"/>
                  <a:gd name="T77" fmla="*/ 15 h 119"/>
                  <a:gd name="T78" fmla="*/ 43 w 70"/>
                  <a:gd name="T79" fmla="*/ 11 h 119"/>
                  <a:gd name="T80" fmla="*/ 39 w 70"/>
                  <a:gd name="T81" fmla="*/ 8 h 119"/>
                  <a:gd name="T82" fmla="*/ 35 w 70"/>
                  <a:gd name="T83" fmla="*/ 8 h 119"/>
                  <a:gd name="T84" fmla="*/ 31 w 70"/>
                  <a:gd name="T85" fmla="*/ 8 h 119"/>
                  <a:gd name="T86" fmla="*/ 27 w 70"/>
                  <a:gd name="T87" fmla="*/ 11 h 119"/>
                  <a:gd name="T88" fmla="*/ 20 w 70"/>
                  <a:gd name="T89" fmla="*/ 19 h 119"/>
                  <a:gd name="T90" fmla="*/ 20 w 70"/>
                  <a:gd name="T91" fmla="*/ 34 h 119"/>
                  <a:gd name="T92" fmla="*/ 16 w 70"/>
                  <a:gd name="T93" fmla="*/ 50 h 119"/>
                  <a:gd name="T94" fmla="*/ 16 w 70"/>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0"/>
                  <a:gd name="T145" fmla="*/ 0 h 119"/>
                  <a:gd name="T146" fmla="*/ 70 w 70"/>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0" h="119">
                    <a:moveTo>
                      <a:pt x="0" y="61"/>
                    </a:moveTo>
                    <a:lnTo>
                      <a:pt x="0" y="42"/>
                    </a:lnTo>
                    <a:lnTo>
                      <a:pt x="4" y="27"/>
                    </a:lnTo>
                    <a:lnTo>
                      <a:pt x="12" y="15"/>
                    </a:lnTo>
                    <a:lnTo>
                      <a:pt x="20" y="8"/>
                    </a:lnTo>
                    <a:lnTo>
                      <a:pt x="27" y="4"/>
                    </a:lnTo>
                    <a:lnTo>
                      <a:pt x="35" y="0"/>
                    </a:lnTo>
                    <a:lnTo>
                      <a:pt x="43" y="4"/>
                    </a:lnTo>
                    <a:lnTo>
                      <a:pt x="50" y="8"/>
                    </a:lnTo>
                    <a:lnTo>
                      <a:pt x="58" y="15"/>
                    </a:lnTo>
                    <a:lnTo>
                      <a:pt x="66" y="27"/>
                    </a:lnTo>
                    <a:lnTo>
                      <a:pt x="70" y="42"/>
                    </a:lnTo>
                    <a:lnTo>
                      <a:pt x="70" y="57"/>
                    </a:lnTo>
                    <a:lnTo>
                      <a:pt x="70" y="77"/>
                    </a:lnTo>
                    <a:lnTo>
                      <a:pt x="66" y="92"/>
                    </a:lnTo>
                    <a:lnTo>
                      <a:pt x="58" y="103"/>
                    </a:lnTo>
                    <a:lnTo>
                      <a:pt x="50" y="111"/>
                    </a:lnTo>
                    <a:lnTo>
                      <a:pt x="43" y="115"/>
                    </a:lnTo>
                    <a:lnTo>
                      <a:pt x="35" y="119"/>
                    </a:lnTo>
                    <a:lnTo>
                      <a:pt x="23" y="115"/>
                    </a:lnTo>
                    <a:lnTo>
                      <a:pt x="16" y="107"/>
                    </a:lnTo>
                    <a:lnTo>
                      <a:pt x="8" y="100"/>
                    </a:lnTo>
                    <a:lnTo>
                      <a:pt x="0" y="80"/>
                    </a:lnTo>
                    <a:lnTo>
                      <a:pt x="0" y="61"/>
                    </a:lnTo>
                    <a:close/>
                    <a:moveTo>
                      <a:pt x="16" y="61"/>
                    </a:moveTo>
                    <a:lnTo>
                      <a:pt x="16" y="84"/>
                    </a:lnTo>
                    <a:lnTo>
                      <a:pt x="20" y="100"/>
                    </a:lnTo>
                    <a:lnTo>
                      <a:pt x="23" y="107"/>
                    </a:lnTo>
                    <a:lnTo>
                      <a:pt x="27" y="111"/>
                    </a:lnTo>
                    <a:lnTo>
                      <a:pt x="35" y="111"/>
                    </a:lnTo>
                    <a:lnTo>
                      <a:pt x="39" y="111"/>
                    </a:lnTo>
                    <a:lnTo>
                      <a:pt x="43" y="107"/>
                    </a:lnTo>
                    <a:lnTo>
                      <a:pt x="47" y="103"/>
                    </a:lnTo>
                    <a:lnTo>
                      <a:pt x="50" y="96"/>
                    </a:lnTo>
                    <a:lnTo>
                      <a:pt x="54" y="77"/>
                    </a:lnTo>
                    <a:lnTo>
                      <a:pt x="54" y="54"/>
                    </a:lnTo>
                    <a:lnTo>
                      <a:pt x="54" y="38"/>
                    </a:lnTo>
                    <a:lnTo>
                      <a:pt x="50" y="23"/>
                    </a:lnTo>
                    <a:lnTo>
                      <a:pt x="47" y="15"/>
                    </a:lnTo>
                    <a:lnTo>
                      <a:pt x="43" y="11"/>
                    </a:lnTo>
                    <a:lnTo>
                      <a:pt x="39" y="8"/>
                    </a:lnTo>
                    <a:lnTo>
                      <a:pt x="35" y="8"/>
                    </a:lnTo>
                    <a:lnTo>
                      <a:pt x="31" y="8"/>
                    </a:lnTo>
                    <a:lnTo>
                      <a:pt x="27" y="11"/>
                    </a:lnTo>
                    <a:lnTo>
                      <a:pt x="20" y="19"/>
                    </a:lnTo>
                    <a:lnTo>
                      <a:pt x="20" y="34"/>
                    </a:lnTo>
                    <a:lnTo>
                      <a:pt x="16" y="50"/>
                    </a:lnTo>
                    <a:lnTo>
                      <a:pt x="16" y="61"/>
                    </a:lnTo>
                    <a:close/>
                  </a:path>
                </a:pathLst>
              </a:custGeom>
              <a:solidFill>
                <a:srgbClr val="000000"/>
              </a:solidFill>
              <a:ln w="0">
                <a:solidFill>
                  <a:srgbClr val="000000"/>
                </a:solidFill>
                <a:round/>
                <a:headEnd/>
                <a:tailEnd/>
              </a:ln>
            </p:spPr>
            <p:txBody>
              <a:bodyPr/>
              <a:lstStyle/>
              <a:p>
                <a:endParaRPr lang="en-CA"/>
              </a:p>
            </p:txBody>
          </p:sp>
          <p:sp>
            <p:nvSpPr>
              <p:cNvPr id="16633" name="Rectangle 165"/>
              <p:cNvSpPr>
                <a:spLocks noChangeArrowheads="1"/>
              </p:cNvSpPr>
              <p:nvPr/>
            </p:nvSpPr>
            <p:spPr bwMode="auto">
              <a:xfrm>
                <a:off x="1554" y="2120"/>
                <a:ext cx="8" cy="208"/>
              </a:xfrm>
              <a:prstGeom prst="rect">
                <a:avLst/>
              </a:prstGeom>
              <a:solidFill>
                <a:srgbClr val="000000"/>
              </a:solidFill>
              <a:ln w="0">
                <a:solidFill>
                  <a:srgbClr val="000000"/>
                </a:solidFill>
                <a:miter lim="800000"/>
                <a:headEnd/>
                <a:tailEnd/>
              </a:ln>
            </p:spPr>
            <p:txBody>
              <a:bodyPr/>
              <a:lstStyle/>
              <a:p>
                <a:endParaRPr lang="en-US"/>
              </a:p>
            </p:txBody>
          </p:sp>
          <p:sp>
            <p:nvSpPr>
              <p:cNvPr id="16634" name="Freeform 166"/>
              <p:cNvSpPr>
                <a:spLocks noEditPoints="1"/>
              </p:cNvSpPr>
              <p:nvPr/>
            </p:nvSpPr>
            <p:spPr bwMode="auto">
              <a:xfrm>
                <a:off x="1742" y="2155"/>
                <a:ext cx="69" cy="119"/>
              </a:xfrm>
              <a:custGeom>
                <a:avLst/>
                <a:gdLst>
                  <a:gd name="T0" fmla="*/ 0 w 69"/>
                  <a:gd name="T1" fmla="*/ 61 h 119"/>
                  <a:gd name="T2" fmla="*/ 4 w 69"/>
                  <a:gd name="T3" fmla="*/ 42 h 119"/>
                  <a:gd name="T4" fmla="*/ 8 w 69"/>
                  <a:gd name="T5" fmla="*/ 27 h 119"/>
                  <a:gd name="T6" fmla="*/ 12 w 69"/>
                  <a:gd name="T7" fmla="*/ 15 h 119"/>
                  <a:gd name="T8" fmla="*/ 23 w 69"/>
                  <a:gd name="T9" fmla="*/ 8 h 119"/>
                  <a:gd name="T10" fmla="*/ 27 w 69"/>
                  <a:gd name="T11" fmla="*/ 4 h 119"/>
                  <a:gd name="T12" fmla="*/ 35 w 69"/>
                  <a:gd name="T13" fmla="*/ 0 h 119"/>
                  <a:gd name="T14" fmla="*/ 42 w 69"/>
                  <a:gd name="T15" fmla="*/ 4 h 119"/>
                  <a:gd name="T16" fmla="*/ 50 w 69"/>
                  <a:gd name="T17" fmla="*/ 8 h 119"/>
                  <a:gd name="T18" fmla="*/ 58 w 69"/>
                  <a:gd name="T19" fmla="*/ 15 h 119"/>
                  <a:gd name="T20" fmla="*/ 65 w 69"/>
                  <a:gd name="T21" fmla="*/ 27 h 119"/>
                  <a:gd name="T22" fmla="*/ 69 w 69"/>
                  <a:gd name="T23" fmla="*/ 42 h 119"/>
                  <a:gd name="T24" fmla="*/ 69 w 69"/>
                  <a:gd name="T25" fmla="*/ 57 h 119"/>
                  <a:gd name="T26" fmla="*/ 69 w 69"/>
                  <a:gd name="T27" fmla="*/ 77 h 119"/>
                  <a:gd name="T28" fmla="*/ 65 w 69"/>
                  <a:gd name="T29" fmla="*/ 92 h 119"/>
                  <a:gd name="T30" fmla="*/ 58 w 69"/>
                  <a:gd name="T31" fmla="*/ 103 h 119"/>
                  <a:gd name="T32" fmla="*/ 50 w 69"/>
                  <a:gd name="T33" fmla="*/ 111 h 119"/>
                  <a:gd name="T34" fmla="*/ 42 w 69"/>
                  <a:gd name="T35" fmla="*/ 115 h 119"/>
                  <a:gd name="T36" fmla="*/ 35 w 69"/>
                  <a:gd name="T37" fmla="*/ 119 h 119"/>
                  <a:gd name="T38" fmla="*/ 27 w 69"/>
                  <a:gd name="T39" fmla="*/ 115 h 119"/>
                  <a:gd name="T40" fmla="*/ 16 w 69"/>
                  <a:gd name="T41" fmla="*/ 107 h 119"/>
                  <a:gd name="T42" fmla="*/ 8 w 69"/>
                  <a:gd name="T43" fmla="*/ 100 h 119"/>
                  <a:gd name="T44" fmla="*/ 4 w 69"/>
                  <a:gd name="T45" fmla="*/ 80 h 119"/>
                  <a:gd name="T46" fmla="*/ 0 w 69"/>
                  <a:gd name="T47" fmla="*/ 61 h 119"/>
                  <a:gd name="T48" fmla="*/ 16 w 69"/>
                  <a:gd name="T49" fmla="*/ 61 h 119"/>
                  <a:gd name="T50" fmla="*/ 19 w 69"/>
                  <a:gd name="T51" fmla="*/ 84 h 119"/>
                  <a:gd name="T52" fmla="*/ 23 w 69"/>
                  <a:gd name="T53" fmla="*/ 100 h 119"/>
                  <a:gd name="T54" fmla="*/ 27 w 69"/>
                  <a:gd name="T55" fmla="*/ 107 h 119"/>
                  <a:gd name="T56" fmla="*/ 31 w 69"/>
                  <a:gd name="T57" fmla="*/ 111 h 119"/>
                  <a:gd name="T58" fmla="*/ 35 w 69"/>
                  <a:gd name="T59" fmla="*/ 111 h 119"/>
                  <a:gd name="T60" fmla="*/ 39 w 69"/>
                  <a:gd name="T61" fmla="*/ 111 h 119"/>
                  <a:gd name="T62" fmla="*/ 46 w 69"/>
                  <a:gd name="T63" fmla="*/ 107 h 119"/>
                  <a:gd name="T64" fmla="*/ 50 w 69"/>
                  <a:gd name="T65" fmla="*/ 103 h 119"/>
                  <a:gd name="T66" fmla="*/ 50 w 69"/>
                  <a:gd name="T67" fmla="*/ 96 h 119"/>
                  <a:gd name="T68" fmla="*/ 54 w 69"/>
                  <a:gd name="T69" fmla="*/ 77 h 119"/>
                  <a:gd name="T70" fmla="*/ 54 w 69"/>
                  <a:gd name="T71" fmla="*/ 54 h 119"/>
                  <a:gd name="T72" fmla="*/ 54 w 69"/>
                  <a:gd name="T73" fmla="*/ 38 h 119"/>
                  <a:gd name="T74" fmla="*/ 50 w 69"/>
                  <a:gd name="T75" fmla="*/ 23 h 119"/>
                  <a:gd name="T76" fmla="*/ 46 w 69"/>
                  <a:gd name="T77" fmla="*/ 15 h 119"/>
                  <a:gd name="T78" fmla="*/ 42 w 69"/>
                  <a:gd name="T79" fmla="*/ 11 h 119"/>
                  <a:gd name="T80" fmla="*/ 39 w 69"/>
                  <a:gd name="T81" fmla="*/ 8 h 119"/>
                  <a:gd name="T82" fmla="*/ 35 w 69"/>
                  <a:gd name="T83" fmla="*/ 8 h 119"/>
                  <a:gd name="T84" fmla="*/ 31 w 69"/>
                  <a:gd name="T85" fmla="*/ 8 h 119"/>
                  <a:gd name="T86" fmla="*/ 27 w 69"/>
                  <a:gd name="T87" fmla="*/ 11 h 119"/>
                  <a:gd name="T88" fmla="*/ 23 w 69"/>
                  <a:gd name="T89" fmla="*/ 19 h 119"/>
                  <a:gd name="T90" fmla="*/ 19 w 69"/>
                  <a:gd name="T91" fmla="*/ 34 h 119"/>
                  <a:gd name="T92" fmla="*/ 16 w 69"/>
                  <a:gd name="T93" fmla="*/ 50 h 119"/>
                  <a:gd name="T94" fmla="*/ 16 w 69"/>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1"/>
                    </a:moveTo>
                    <a:lnTo>
                      <a:pt x="4" y="42"/>
                    </a:lnTo>
                    <a:lnTo>
                      <a:pt x="8" y="27"/>
                    </a:lnTo>
                    <a:lnTo>
                      <a:pt x="12" y="15"/>
                    </a:lnTo>
                    <a:lnTo>
                      <a:pt x="23" y="8"/>
                    </a:lnTo>
                    <a:lnTo>
                      <a:pt x="27" y="4"/>
                    </a:lnTo>
                    <a:lnTo>
                      <a:pt x="35" y="0"/>
                    </a:lnTo>
                    <a:lnTo>
                      <a:pt x="42" y="4"/>
                    </a:lnTo>
                    <a:lnTo>
                      <a:pt x="50" y="8"/>
                    </a:lnTo>
                    <a:lnTo>
                      <a:pt x="58" y="15"/>
                    </a:lnTo>
                    <a:lnTo>
                      <a:pt x="65" y="27"/>
                    </a:lnTo>
                    <a:lnTo>
                      <a:pt x="69" y="42"/>
                    </a:lnTo>
                    <a:lnTo>
                      <a:pt x="69" y="57"/>
                    </a:lnTo>
                    <a:lnTo>
                      <a:pt x="69" y="77"/>
                    </a:lnTo>
                    <a:lnTo>
                      <a:pt x="65" y="92"/>
                    </a:lnTo>
                    <a:lnTo>
                      <a:pt x="58" y="103"/>
                    </a:lnTo>
                    <a:lnTo>
                      <a:pt x="50" y="111"/>
                    </a:lnTo>
                    <a:lnTo>
                      <a:pt x="42" y="115"/>
                    </a:lnTo>
                    <a:lnTo>
                      <a:pt x="35" y="119"/>
                    </a:lnTo>
                    <a:lnTo>
                      <a:pt x="27" y="115"/>
                    </a:lnTo>
                    <a:lnTo>
                      <a:pt x="16" y="107"/>
                    </a:lnTo>
                    <a:lnTo>
                      <a:pt x="8" y="100"/>
                    </a:lnTo>
                    <a:lnTo>
                      <a:pt x="4" y="80"/>
                    </a:lnTo>
                    <a:lnTo>
                      <a:pt x="0" y="61"/>
                    </a:lnTo>
                    <a:close/>
                    <a:moveTo>
                      <a:pt x="16" y="61"/>
                    </a:moveTo>
                    <a:lnTo>
                      <a:pt x="19" y="84"/>
                    </a:lnTo>
                    <a:lnTo>
                      <a:pt x="23" y="100"/>
                    </a:lnTo>
                    <a:lnTo>
                      <a:pt x="27" y="107"/>
                    </a:lnTo>
                    <a:lnTo>
                      <a:pt x="31" y="111"/>
                    </a:lnTo>
                    <a:lnTo>
                      <a:pt x="35" y="111"/>
                    </a:lnTo>
                    <a:lnTo>
                      <a:pt x="39" y="111"/>
                    </a:lnTo>
                    <a:lnTo>
                      <a:pt x="46" y="107"/>
                    </a:lnTo>
                    <a:lnTo>
                      <a:pt x="50" y="103"/>
                    </a:lnTo>
                    <a:lnTo>
                      <a:pt x="50" y="96"/>
                    </a:lnTo>
                    <a:lnTo>
                      <a:pt x="54" y="77"/>
                    </a:lnTo>
                    <a:lnTo>
                      <a:pt x="54" y="54"/>
                    </a:lnTo>
                    <a:lnTo>
                      <a:pt x="54" y="38"/>
                    </a:lnTo>
                    <a:lnTo>
                      <a:pt x="50" y="23"/>
                    </a:lnTo>
                    <a:lnTo>
                      <a:pt x="46" y="15"/>
                    </a:lnTo>
                    <a:lnTo>
                      <a:pt x="42" y="11"/>
                    </a:lnTo>
                    <a:lnTo>
                      <a:pt x="39" y="8"/>
                    </a:lnTo>
                    <a:lnTo>
                      <a:pt x="35" y="8"/>
                    </a:lnTo>
                    <a:lnTo>
                      <a:pt x="31" y="8"/>
                    </a:lnTo>
                    <a:lnTo>
                      <a:pt x="27" y="11"/>
                    </a:lnTo>
                    <a:lnTo>
                      <a:pt x="23" y="19"/>
                    </a:lnTo>
                    <a:lnTo>
                      <a:pt x="19" y="34"/>
                    </a:lnTo>
                    <a:lnTo>
                      <a:pt x="16" y="50"/>
                    </a:lnTo>
                    <a:lnTo>
                      <a:pt x="16" y="61"/>
                    </a:lnTo>
                    <a:close/>
                  </a:path>
                </a:pathLst>
              </a:custGeom>
              <a:solidFill>
                <a:srgbClr val="000000"/>
              </a:solidFill>
              <a:ln w="0">
                <a:solidFill>
                  <a:srgbClr val="000000"/>
                </a:solidFill>
                <a:round/>
                <a:headEnd/>
                <a:tailEnd/>
              </a:ln>
            </p:spPr>
            <p:txBody>
              <a:bodyPr/>
              <a:lstStyle/>
              <a:p>
                <a:endParaRPr lang="en-CA"/>
              </a:p>
            </p:txBody>
          </p:sp>
          <p:sp>
            <p:nvSpPr>
              <p:cNvPr id="16635" name="Rectangle 167"/>
              <p:cNvSpPr>
                <a:spLocks noChangeArrowheads="1"/>
              </p:cNvSpPr>
              <p:nvPr/>
            </p:nvSpPr>
            <p:spPr bwMode="auto">
              <a:xfrm>
                <a:off x="2107" y="2120"/>
                <a:ext cx="7" cy="208"/>
              </a:xfrm>
              <a:prstGeom prst="rect">
                <a:avLst/>
              </a:prstGeom>
              <a:solidFill>
                <a:srgbClr val="000000"/>
              </a:solidFill>
              <a:ln w="0">
                <a:solidFill>
                  <a:srgbClr val="000000"/>
                </a:solidFill>
                <a:miter lim="800000"/>
                <a:headEnd/>
                <a:tailEnd/>
              </a:ln>
            </p:spPr>
            <p:txBody>
              <a:bodyPr/>
              <a:lstStyle/>
              <a:p>
                <a:endParaRPr lang="en-US"/>
              </a:p>
            </p:txBody>
          </p:sp>
          <p:sp>
            <p:nvSpPr>
              <p:cNvPr id="16636" name="Freeform 168"/>
              <p:cNvSpPr>
                <a:spLocks/>
              </p:cNvSpPr>
              <p:nvPr/>
            </p:nvSpPr>
            <p:spPr bwMode="auto">
              <a:xfrm>
                <a:off x="2299" y="2255"/>
                <a:ext cx="19" cy="19"/>
              </a:xfrm>
              <a:custGeom>
                <a:avLst/>
                <a:gdLst>
                  <a:gd name="T0" fmla="*/ 7 w 19"/>
                  <a:gd name="T1" fmla="*/ 0 h 19"/>
                  <a:gd name="T2" fmla="*/ 11 w 19"/>
                  <a:gd name="T3" fmla="*/ 0 h 19"/>
                  <a:gd name="T4" fmla="*/ 15 w 19"/>
                  <a:gd name="T5" fmla="*/ 0 h 19"/>
                  <a:gd name="T6" fmla="*/ 19 w 19"/>
                  <a:gd name="T7" fmla="*/ 3 h 19"/>
                  <a:gd name="T8" fmla="*/ 19 w 19"/>
                  <a:gd name="T9" fmla="*/ 7 h 19"/>
                  <a:gd name="T10" fmla="*/ 19 w 19"/>
                  <a:gd name="T11" fmla="*/ 11 h 19"/>
                  <a:gd name="T12" fmla="*/ 15 w 19"/>
                  <a:gd name="T13" fmla="*/ 15 h 19"/>
                  <a:gd name="T14" fmla="*/ 11 w 19"/>
                  <a:gd name="T15" fmla="*/ 15 h 19"/>
                  <a:gd name="T16" fmla="*/ 7 w 19"/>
                  <a:gd name="T17" fmla="*/ 19 h 19"/>
                  <a:gd name="T18" fmla="*/ 3 w 19"/>
                  <a:gd name="T19" fmla="*/ 15 h 19"/>
                  <a:gd name="T20" fmla="*/ 3 w 19"/>
                  <a:gd name="T21" fmla="*/ 15 h 19"/>
                  <a:gd name="T22" fmla="*/ 0 w 19"/>
                  <a:gd name="T23" fmla="*/ 11 h 19"/>
                  <a:gd name="T24" fmla="*/ 0 w 19"/>
                  <a:gd name="T25" fmla="*/ 7 h 19"/>
                  <a:gd name="T26" fmla="*/ 0 w 19"/>
                  <a:gd name="T27" fmla="*/ 3 h 19"/>
                  <a:gd name="T28" fmla="*/ 3 w 19"/>
                  <a:gd name="T29" fmla="*/ 0 h 19"/>
                  <a:gd name="T30" fmla="*/ 3 w 19"/>
                  <a:gd name="T31" fmla="*/ 0 h 19"/>
                  <a:gd name="T32" fmla="*/ 7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7" y="0"/>
                    </a:moveTo>
                    <a:lnTo>
                      <a:pt x="11" y="0"/>
                    </a:lnTo>
                    <a:lnTo>
                      <a:pt x="15" y="0"/>
                    </a:lnTo>
                    <a:lnTo>
                      <a:pt x="19" y="3"/>
                    </a:lnTo>
                    <a:lnTo>
                      <a:pt x="19" y="7"/>
                    </a:lnTo>
                    <a:lnTo>
                      <a:pt x="19" y="11"/>
                    </a:lnTo>
                    <a:lnTo>
                      <a:pt x="15" y="15"/>
                    </a:lnTo>
                    <a:lnTo>
                      <a:pt x="11" y="15"/>
                    </a:lnTo>
                    <a:lnTo>
                      <a:pt x="7" y="19"/>
                    </a:lnTo>
                    <a:lnTo>
                      <a:pt x="3" y="15"/>
                    </a:lnTo>
                    <a:lnTo>
                      <a:pt x="0" y="11"/>
                    </a:lnTo>
                    <a:lnTo>
                      <a:pt x="0" y="7"/>
                    </a:lnTo>
                    <a:lnTo>
                      <a:pt x="0" y="3"/>
                    </a:lnTo>
                    <a:lnTo>
                      <a:pt x="3" y="0"/>
                    </a:lnTo>
                    <a:lnTo>
                      <a:pt x="7" y="0"/>
                    </a:lnTo>
                    <a:close/>
                  </a:path>
                </a:pathLst>
              </a:custGeom>
              <a:solidFill>
                <a:srgbClr val="000000"/>
              </a:solidFill>
              <a:ln w="0">
                <a:solidFill>
                  <a:srgbClr val="000000"/>
                </a:solidFill>
                <a:round/>
                <a:headEnd/>
                <a:tailEnd/>
              </a:ln>
            </p:spPr>
            <p:txBody>
              <a:bodyPr/>
              <a:lstStyle/>
              <a:p>
                <a:endParaRPr lang="en-CA"/>
              </a:p>
            </p:txBody>
          </p:sp>
          <p:sp>
            <p:nvSpPr>
              <p:cNvPr id="16637" name="Freeform 169"/>
              <p:cNvSpPr>
                <a:spLocks noEditPoints="1"/>
              </p:cNvSpPr>
              <p:nvPr/>
            </p:nvSpPr>
            <p:spPr bwMode="auto">
              <a:xfrm>
                <a:off x="2333" y="2155"/>
                <a:ext cx="73" cy="119"/>
              </a:xfrm>
              <a:custGeom>
                <a:avLst/>
                <a:gdLst>
                  <a:gd name="T0" fmla="*/ 0 w 73"/>
                  <a:gd name="T1" fmla="*/ 61 h 119"/>
                  <a:gd name="T2" fmla="*/ 4 w 73"/>
                  <a:gd name="T3" fmla="*/ 42 h 119"/>
                  <a:gd name="T4" fmla="*/ 8 w 73"/>
                  <a:gd name="T5" fmla="*/ 27 h 119"/>
                  <a:gd name="T6" fmla="*/ 15 w 73"/>
                  <a:gd name="T7" fmla="*/ 15 h 119"/>
                  <a:gd name="T8" fmla="*/ 23 w 73"/>
                  <a:gd name="T9" fmla="*/ 8 h 119"/>
                  <a:gd name="T10" fmla="*/ 31 w 73"/>
                  <a:gd name="T11" fmla="*/ 4 h 119"/>
                  <a:gd name="T12" fmla="*/ 39 w 73"/>
                  <a:gd name="T13" fmla="*/ 0 h 119"/>
                  <a:gd name="T14" fmla="*/ 46 w 73"/>
                  <a:gd name="T15" fmla="*/ 4 h 119"/>
                  <a:gd name="T16" fmla="*/ 54 w 73"/>
                  <a:gd name="T17" fmla="*/ 8 h 119"/>
                  <a:gd name="T18" fmla="*/ 62 w 73"/>
                  <a:gd name="T19" fmla="*/ 15 h 119"/>
                  <a:gd name="T20" fmla="*/ 65 w 73"/>
                  <a:gd name="T21" fmla="*/ 27 h 119"/>
                  <a:gd name="T22" fmla="*/ 69 w 73"/>
                  <a:gd name="T23" fmla="*/ 42 h 119"/>
                  <a:gd name="T24" fmla="*/ 73 w 73"/>
                  <a:gd name="T25" fmla="*/ 57 h 119"/>
                  <a:gd name="T26" fmla="*/ 69 w 73"/>
                  <a:gd name="T27" fmla="*/ 77 h 119"/>
                  <a:gd name="T28" fmla="*/ 65 w 73"/>
                  <a:gd name="T29" fmla="*/ 92 h 119"/>
                  <a:gd name="T30" fmla="*/ 62 w 73"/>
                  <a:gd name="T31" fmla="*/ 103 h 119"/>
                  <a:gd name="T32" fmla="*/ 54 w 73"/>
                  <a:gd name="T33" fmla="*/ 111 h 119"/>
                  <a:gd name="T34" fmla="*/ 46 w 73"/>
                  <a:gd name="T35" fmla="*/ 115 h 119"/>
                  <a:gd name="T36" fmla="*/ 35 w 73"/>
                  <a:gd name="T37" fmla="*/ 119 h 119"/>
                  <a:gd name="T38" fmla="*/ 27 w 73"/>
                  <a:gd name="T39" fmla="*/ 115 h 119"/>
                  <a:gd name="T40" fmla="*/ 19 w 73"/>
                  <a:gd name="T41" fmla="*/ 107 h 119"/>
                  <a:gd name="T42" fmla="*/ 12 w 73"/>
                  <a:gd name="T43" fmla="*/ 100 h 119"/>
                  <a:gd name="T44" fmla="*/ 4 w 73"/>
                  <a:gd name="T45" fmla="*/ 80 h 119"/>
                  <a:gd name="T46" fmla="*/ 0 w 73"/>
                  <a:gd name="T47" fmla="*/ 61 h 119"/>
                  <a:gd name="T48" fmla="*/ 19 w 73"/>
                  <a:gd name="T49" fmla="*/ 61 h 119"/>
                  <a:gd name="T50" fmla="*/ 19 w 73"/>
                  <a:gd name="T51" fmla="*/ 84 h 119"/>
                  <a:gd name="T52" fmla="*/ 23 w 73"/>
                  <a:gd name="T53" fmla="*/ 100 h 119"/>
                  <a:gd name="T54" fmla="*/ 27 w 73"/>
                  <a:gd name="T55" fmla="*/ 107 h 119"/>
                  <a:gd name="T56" fmla="*/ 31 w 73"/>
                  <a:gd name="T57" fmla="*/ 111 h 119"/>
                  <a:gd name="T58" fmla="*/ 39 w 73"/>
                  <a:gd name="T59" fmla="*/ 111 h 119"/>
                  <a:gd name="T60" fmla="*/ 42 w 73"/>
                  <a:gd name="T61" fmla="*/ 111 h 119"/>
                  <a:gd name="T62" fmla="*/ 46 w 73"/>
                  <a:gd name="T63" fmla="*/ 107 h 119"/>
                  <a:gd name="T64" fmla="*/ 50 w 73"/>
                  <a:gd name="T65" fmla="*/ 103 h 119"/>
                  <a:gd name="T66" fmla="*/ 54 w 73"/>
                  <a:gd name="T67" fmla="*/ 96 h 119"/>
                  <a:gd name="T68" fmla="*/ 54 w 73"/>
                  <a:gd name="T69" fmla="*/ 77 h 119"/>
                  <a:gd name="T70" fmla="*/ 58 w 73"/>
                  <a:gd name="T71" fmla="*/ 54 h 119"/>
                  <a:gd name="T72" fmla="*/ 54 w 73"/>
                  <a:gd name="T73" fmla="*/ 38 h 119"/>
                  <a:gd name="T74" fmla="*/ 54 w 73"/>
                  <a:gd name="T75" fmla="*/ 23 h 119"/>
                  <a:gd name="T76" fmla="*/ 50 w 73"/>
                  <a:gd name="T77" fmla="*/ 15 h 119"/>
                  <a:gd name="T78" fmla="*/ 46 w 73"/>
                  <a:gd name="T79" fmla="*/ 11 h 119"/>
                  <a:gd name="T80" fmla="*/ 42 w 73"/>
                  <a:gd name="T81" fmla="*/ 8 h 119"/>
                  <a:gd name="T82" fmla="*/ 39 w 73"/>
                  <a:gd name="T83" fmla="*/ 8 h 119"/>
                  <a:gd name="T84" fmla="*/ 31 w 73"/>
                  <a:gd name="T85" fmla="*/ 8 h 119"/>
                  <a:gd name="T86" fmla="*/ 27 w 73"/>
                  <a:gd name="T87" fmla="*/ 11 h 119"/>
                  <a:gd name="T88" fmla="*/ 23 w 73"/>
                  <a:gd name="T89" fmla="*/ 19 h 119"/>
                  <a:gd name="T90" fmla="*/ 19 w 73"/>
                  <a:gd name="T91" fmla="*/ 34 h 119"/>
                  <a:gd name="T92" fmla="*/ 19 w 73"/>
                  <a:gd name="T93" fmla="*/ 50 h 119"/>
                  <a:gd name="T94" fmla="*/ 19 w 73"/>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9"/>
                  <a:gd name="T146" fmla="*/ 73 w 73"/>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9">
                    <a:moveTo>
                      <a:pt x="0" y="61"/>
                    </a:moveTo>
                    <a:lnTo>
                      <a:pt x="4" y="42"/>
                    </a:lnTo>
                    <a:lnTo>
                      <a:pt x="8" y="27"/>
                    </a:lnTo>
                    <a:lnTo>
                      <a:pt x="15" y="15"/>
                    </a:lnTo>
                    <a:lnTo>
                      <a:pt x="23" y="8"/>
                    </a:lnTo>
                    <a:lnTo>
                      <a:pt x="31" y="4"/>
                    </a:lnTo>
                    <a:lnTo>
                      <a:pt x="39" y="0"/>
                    </a:lnTo>
                    <a:lnTo>
                      <a:pt x="46" y="4"/>
                    </a:lnTo>
                    <a:lnTo>
                      <a:pt x="54" y="8"/>
                    </a:lnTo>
                    <a:lnTo>
                      <a:pt x="62" y="15"/>
                    </a:lnTo>
                    <a:lnTo>
                      <a:pt x="65" y="27"/>
                    </a:lnTo>
                    <a:lnTo>
                      <a:pt x="69" y="42"/>
                    </a:lnTo>
                    <a:lnTo>
                      <a:pt x="73" y="57"/>
                    </a:lnTo>
                    <a:lnTo>
                      <a:pt x="69" y="77"/>
                    </a:lnTo>
                    <a:lnTo>
                      <a:pt x="65" y="92"/>
                    </a:lnTo>
                    <a:lnTo>
                      <a:pt x="62" y="103"/>
                    </a:lnTo>
                    <a:lnTo>
                      <a:pt x="54" y="111"/>
                    </a:lnTo>
                    <a:lnTo>
                      <a:pt x="46" y="115"/>
                    </a:lnTo>
                    <a:lnTo>
                      <a:pt x="35" y="119"/>
                    </a:lnTo>
                    <a:lnTo>
                      <a:pt x="27" y="115"/>
                    </a:lnTo>
                    <a:lnTo>
                      <a:pt x="19" y="107"/>
                    </a:lnTo>
                    <a:lnTo>
                      <a:pt x="12" y="100"/>
                    </a:lnTo>
                    <a:lnTo>
                      <a:pt x="4" y="80"/>
                    </a:lnTo>
                    <a:lnTo>
                      <a:pt x="0" y="61"/>
                    </a:lnTo>
                    <a:close/>
                    <a:moveTo>
                      <a:pt x="19" y="61"/>
                    </a:moveTo>
                    <a:lnTo>
                      <a:pt x="19" y="84"/>
                    </a:lnTo>
                    <a:lnTo>
                      <a:pt x="23" y="100"/>
                    </a:lnTo>
                    <a:lnTo>
                      <a:pt x="27" y="107"/>
                    </a:lnTo>
                    <a:lnTo>
                      <a:pt x="31" y="111"/>
                    </a:lnTo>
                    <a:lnTo>
                      <a:pt x="39" y="111"/>
                    </a:lnTo>
                    <a:lnTo>
                      <a:pt x="42" y="111"/>
                    </a:lnTo>
                    <a:lnTo>
                      <a:pt x="46" y="107"/>
                    </a:lnTo>
                    <a:lnTo>
                      <a:pt x="50" y="103"/>
                    </a:lnTo>
                    <a:lnTo>
                      <a:pt x="54" y="96"/>
                    </a:lnTo>
                    <a:lnTo>
                      <a:pt x="54" y="77"/>
                    </a:lnTo>
                    <a:lnTo>
                      <a:pt x="58" y="54"/>
                    </a:lnTo>
                    <a:lnTo>
                      <a:pt x="54" y="38"/>
                    </a:lnTo>
                    <a:lnTo>
                      <a:pt x="54" y="23"/>
                    </a:lnTo>
                    <a:lnTo>
                      <a:pt x="50" y="15"/>
                    </a:lnTo>
                    <a:lnTo>
                      <a:pt x="46" y="11"/>
                    </a:lnTo>
                    <a:lnTo>
                      <a:pt x="42" y="8"/>
                    </a:lnTo>
                    <a:lnTo>
                      <a:pt x="39" y="8"/>
                    </a:lnTo>
                    <a:lnTo>
                      <a:pt x="31" y="8"/>
                    </a:lnTo>
                    <a:lnTo>
                      <a:pt x="27" y="11"/>
                    </a:lnTo>
                    <a:lnTo>
                      <a:pt x="23" y="19"/>
                    </a:lnTo>
                    <a:lnTo>
                      <a:pt x="19" y="34"/>
                    </a:lnTo>
                    <a:lnTo>
                      <a:pt x="19" y="50"/>
                    </a:lnTo>
                    <a:lnTo>
                      <a:pt x="19" y="61"/>
                    </a:lnTo>
                    <a:close/>
                  </a:path>
                </a:pathLst>
              </a:custGeom>
              <a:solidFill>
                <a:srgbClr val="000000"/>
              </a:solidFill>
              <a:ln w="0">
                <a:solidFill>
                  <a:srgbClr val="000000"/>
                </a:solidFill>
                <a:round/>
                <a:headEnd/>
                <a:tailEnd/>
              </a:ln>
            </p:spPr>
            <p:txBody>
              <a:bodyPr/>
              <a:lstStyle/>
              <a:p>
                <a:endParaRPr lang="en-CA"/>
              </a:p>
            </p:txBody>
          </p:sp>
          <p:sp>
            <p:nvSpPr>
              <p:cNvPr id="16638" name="Freeform 170"/>
              <p:cNvSpPr>
                <a:spLocks noEditPoints="1"/>
              </p:cNvSpPr>
              <p:nvPr/>
            </p:nvSpPr>
            <p:spPr bwMode="auto">
              <a:xfrm>
                <a:off x="2418" y="2155"/>
                <a:ext cx="72" cy="119"/>
              </a:xfrm>
              <a:custGeom>
                <a:avLst/>
                <a:gdLst>
                  <a:gd name="T0" fmla="*/ 0 w 72"/>
                  <a:gd name="T1" fmla="*/ 61 h 119"/>
                  <a:gd name="T2" fmla="*/ 3 w 72"/>
                  <a:gd name="T3" fmla="*/ 42 h 119"/>
                  <a:gd name="T4" fmla="*/ 7 w 72"/>
                  <a:gd name="T5" fmla="*/ 27 h 119"/>
                  <a:gd name="T6" fmla="*/ 15 w 72"/>
                  <a:gd name="T7" fmla="*/ 15 h 119"/>
                  <a:gd name="T8" fmla="*/ 23 w 72"/>
                  <a:gd name="T9" fmla="*/ 8 h 119"/>
                  <a:gd name="T10" fmla="*/ 30 w 72"/>
                  <a:gd name="T11" fmla="*/ 4 h 119"/>
                  <a:gd name="T12" fmla="*/ 38 w 72"/>
                  <a:gd name="T13" fmla="*/ 0 h 119"/>
                  <a:gd name="T14" fmla="*/ 46 w 72"/>
                  <a:gd name="T15" fmla="*/ 4 h 119"/>
                  <a:gd name="T16" fmla="*/ 53 w 72"/>
                  <a:gd name="T17" fmla="*/ 8 h 119"/>
                  <a:gd name="T18" fmla="*/ 57 w 72"/>
                  <a:gd name="T19" fmla="*/ 15 h 119"/>
                  <a:gd name="T20" fmla="*/ 65 w 72"/>
                  <a:gd name="T21" fmla="*/ 27 h 119"/>
                  <a:gd name="T22" fmla="*/ 69 w 72"/>
                  <a:gd name="T23" fmla="*/ 42 h 119"/>
                  <a:gd name="T24" fmla="*/ 72 w 72"/>
                  <a:gd name="T25" fmla="*/ 57 h 119"/>
                  <a:gd name="T26" fmla="*/ 69 w 72"/>
                  <a:gd name="T27" fmla="*/ 77 h 119"/>
                  <a:gd name="T28" fmla="*/ 65 w 72"/>
                  <a:gd name="T29" fmla="*/ 92 h 119"/>
                  <a:gd name="T30" fmla="*/ 61 w 72"/>
                  <a:gd name="T31" fmla="*/ 103 h 119"/>
                  <a:gd name="T32" fmla="*/ 53 w 72"/>
                  <a:gd name="T33" fmla="*/ 111 h 119"/>
                  <a:gd name="T34" fmla="*/ 42 w 72"/>
                  <a:gd name="T35" fmla="*/ 115 h 119"/>
                  <a:gd name="T36" fmla="*/ 34 w 72"/>
                  <a:gd name="T37" fmla="*/ 119 h 119"/>
                  <a:gd name="T38" fmla="*/ 26 w 72"/>
                  <a:gd name="T39" fmla="*/ 115 h 119"/>
                  <a:gd name="T40" fmla="*/ 19 w 72"/>
                  <a:gd name="T41" fmla="*/ 107 h 119"/>
                  <a:gd name="T42" fmla="*/ 11 w 72"/>
                  <a:gd name="T43" fmla="*/ 100 h 119"/>
                  <a:gd name="T44" fmla="*/ 3 w 72"/>
                  <a:gd name="T45" fmla="*/ 80 h 119"/>
                  <a:gd name="T46" fmla="*/ 0 w 72"/>
                  <a:gd name="T47" fmla="*/ 61 h 119"/>
                  <a:gd name="T48" fmla="*/ 15 w 72"/>
                  <a:gd name="T49" fmla="*/ 61 h 119"/>
                  <a:gd name="T50" fmla="*/ 19 w 72"/>
                  <a:gd name="T51" fmla="*/ 84 h 119"/>
                  <a:gd name="T52" fmla="*/ 23 w 72"/>
                  <a:gd name="T53" fmla="*/ 100 h 119"/>
                  <a:gd name="T54" fmla="*/ 26 w 72"/>
                  <a:gd name="T55" fmla="*/ 107 h 119"/>
                  <a:gd name="T56" fmla="*/ 30 w 72"/>
                  <a:gd name="T57" fmla="*/ 111 h 119"/>
                  <a:gd name="T58" fmla="*/ 34 w 72"/>
                  <a:gd name="T59" fmla="*/ 111 h 119"/>
                  <a:gd name="T60" fmla="*/ 42 w 72"/>
                  <a:gd name="T61" fmla="*/ 111 h 119"/>
                  <a:gd name="T62" fmla="*/ 46 w 72"/>
                  <a:gd name="T63" fmla="*/ 107 h 119"/>
                  <a:gd name="T64" fmla="*/ 49 w 72"/>
                  <a:gd name="T65" fmla="*/ 103 h 119"/>
                  <a:gd name="T66" fmla="*/ 53 w 72"/>
                  <a:gd name="T67" fmla="*/ 96 h 119"/>
                  <a:gd name="T68" fmla="*/ 53 w 72"/>
                  <a:gd name="T69" fmla="*/ 77 h 119"/>
                  <a:gd name="T70" fmla="*/ 57 w 72"/>
                  <a:gd name="T71" fmla="*/ 54 h 119"/>
                  <a:gd name="T72" fmla="*/ 53 w 72"/>
                  <a:gd name="T73" fmla="*/ 38 h 119"/>
                  <a:gd name="T74" fmla="*/ 53 w 72"/>
                  <a:gd name="T75" fmla="*/ 23 h 119"/>
                  <a:gd name="T76" fmla="*/ 49 w 72"/>
                  <a:gd name="T77" fmla="*/ 15 h 119"/>
                  <a:gd name="T78" fmla="*/ 46 w 72"/>
                  <a:gd name="T79" fmla="*/ 11 h 119"/>
                  <a:gd name="T80" fmla="*/ 42 w 72"/>
                  <a:gd name="T81" fmla="*/ 8 h 119"/>
                  <a:gd name="T82" fmla="*/ 38 w 72"/>
                  <a:gd name="T83" fmla="*/ 8 h 119"/>
                  <a:gd name="T84" fmla="*/ 30 w 72"/>
                  <a:gd name="T85" fmla="*/ 8 h 119"/>
                  <a:gd name="T86" fmla="*/ 26 w 72"/>
                  <a:gd name="T87" fmla="*/ 11 h 119"/>
                  <a:gd name="T88" fmla="*/ 23 w 72"/>
                  <a:gd name="T89" fmla="*/ 19 h 119"/>
                  <a:gd name="T90" fmla="*/ 19 w 72"/>
                  <a:gd name="T91" fmla="*/ 34 h 119"/>
                  <a:gd name="T92" fmla="*/ 19 w 72"/>
                  <a:gd name="T93" fmla="*/ 50 h 119"/>
                  <a:gd name="T94" fmla="*/ 15 w 72"/>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2"/>
                  <a:gd name="T145" fmla="*/ 0 h 119"/>
                  <a:gd name="T146" fmla="*/ 72 w 72"/>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2" h="119">
                    <a:moveTo>
                      <a:pt x="0" y="61"/>
                    </a:moveTo>
                    <a:lnTo>
                      <a:pt x="3" y="42"/>
                    </a:lnTo>
                    <a:lnTo>
                      <a:pt x="7" y="27"/>
                    </a:lnTo>
                    <a:lnTo>
                      <a:pt x="15" y="15"/>
                    </a:lnTo>
                    <a:lnTo>
                      <a:pt x="23" y="8"/>
                    </a:lnTo>
                    <a:lnTo>
                      <a:pt x="30" y="4"/>
                    </a:lnTo>
                    <a:lnTo>
                      <a:pt x="38" y="0"/>
                    </a:lnTo>
                    <a:lnTo>
                      <a:pt x="46" y="4"/>
                    </a:lnTo>
                    <a:lnTo>
                      <a:pt x="53" y="8"/>
                    </a:lnTo>
                    <a:lnTo>
                      <a:pt x="57" y="15"/>
                    </a:lnTo>
                    <a:lnTo>
                      <a:pt x="65" y="27"/>
                    </a:lnTo>
                    <a:lnTo>
                      <a:pt x="69" y="42"/>
                    </a:lnTo>
                    <a:lnTo>
                      <a:pt x="72" y="57"/>
                    </a:lnTo>
                    <a:lnTo>
                      <a:pt x="69" y="77"/>
                    </a:lnTo>
                    <a:lnTo>
                      <a:pt x="65" y="92"/>
                    </a:lnTo>
                    <a:lnTo>
                      <a:pt x="61" y="103"/>
                    </a:lnTo>
                    <a:lnTo>
                      <a:pt x="53" y="111"/>
                    </a:lnTo>
                    <a:lnTo>
                      <a:pt x="42" y="115"/>
                    </a:lnTo>
                    <a:lnTo>
                      <a:pt x="34" y="119"/>
                    </a:lnTo>
                    <a:lnTo>
                      <a:pt x="26" y="115"/>
                    </a:lnTo>
                    <a:lnTo>
                      <a:pt x="19" y="107"/>
                    </a:lnTo>
                    <a:lnTo>
                      <a:pt x="11" y="100"/>
                    </a:lnTo>
                    <a:lnTo>
                      <a:pt x="3" y="80"/>
                    </a:lnTo>
                    <a:lnTo>
                      <a:pt x="0" y="61"/>
                    </a:lnTo>
                    <a:close/>
                    <a:moveTo>
                      <a:pt x="15" y="61"/>
                    </a:moveTo>
                    <a:lnTo>
                      <a:pt x="19" y="84"/>
                    </a:lnTo>
                    <a:lnTo>
                      <a:pt x="23" y="100"/>
                    </a:lnTo>
                    <a:lnTo>
                      <a:pt x="26" y="107"/>
                    </a:lnTo>
                    <a:lnTo>
                      <a:pt x="30" y="111"/>
                    </a:lnTo>
                    <a:lnTo>
                      <a:pt x="34" y="111"/>
                    </a:lnTo>
                    <a:lnTo>
                      <a:pt x="42" y="111"/>
                    </a:lnTo>
                    <a:lnTo>
                      <a:pt x="46" y="107"/>
                    </a:lnTo>
                    <a:lnTo>
                      <a:pt x="49" y="103"/>
                    </a:lnTo>
                    <a:lnTo>
                      <a:pt x="53" y="96"/>
                    </a:lnTo>
                    <a:lnTo>
                      <a:pt x="53" y="77"/>
                    </a:lnTo>
                    <a:lnTo>
                      <a:pt x="57" y="54"/>
                    </a:lnTo>
                    <a:lnTo>
                      <a:pt x="53" y="38"/>
                    </a:lnTo>
                    <a:lnTo>
                      <a:pt x="53" y="23"/>
                    </a:lnTo>
                    <a:lnTo>
                      <a:pt x="49" y="15"/>
                    </a:lnTo>
                    <a:lnTo>
                      <a:pt x="46" y="11"/>
                    </a:lnTo>
                    <a:lnTo>
                      <a:pt x="42" y="8"/>
                    </a:lnTo>
                    <a:lnTo>
                      <a:pt x="38" y="8"/>
                    </a:lnTo>
                    <a:lnTo>
                      <a:pt x="30" y="8"/>
                    </a:lnTo>
                    <a:lnTo>
                      <a:pt x="26" y="11"/>
                    </a:lnTo>
                    <a:lnTo>
                      <a:pt x="23" y="19"/>
                    </a:lnTo>
                    <a:lnTo>
                      <a:pt x="19" y="34"/>
                    </a:lnTo>
                    <a:lnTo>
                      <a:pt x="19" y="50"/>
                    </a:lnTo>
                    <a:lnTo>
                      <a:pt x="15" y="61"/>
                    </a:lnTo>
                    <a:close/>
                  </a:path>
                </a:pathLst>
              </a:custGeom>
              <a:solidFill>
                <a:srgbClr val="000000"/>
              </a:solidFill>
              <a:ln w="0">
                <a:solidFill>
                  <a:srgbClr val="000000"/>
                </a:solidFill>
                <a:round/>
                <a:headEnd/>
                <a:tailEnd/>
              </a:ln>
            </p:spPr>
            <p:txBody>
              <a:bodyPr/>
              <a:lstStyle/>
              <a:p>
                <a:endParaRPr lang="en-CA"/>
              </a:p>
            </p:txBody>
          </p:sp>
          <p:sp>
            <p:nvSpPr>
              <p:cNvPr id="16639" name="Freeform 171"/>
              <p:cNvSpPr>
                <a:spLocks/>
              </p:cNvSpPr>
              <p:nvPr/>
            </p:nvSpPr>
            <p:spPr bwMode="auto">
              <a:xfrm>
                <a:off x="2498" y="2155"/>
                <a:ext cx="77" cy="115"/>
              </a:xfrm>
              <a:custGeom>
                <a:avLst/>
                <a:gdLst>
                  <a:gd name="T0" fmla="*/ 77 w 77"/>
                  <a:gd name="T1" fmla="*/ 96 h 115"/>
                  <a:gd name="T2" fmla="*/ 69 w 77"/>
                  <a:gd name="T3" fmla="*/ 115 h 115"/>
                  <a:gd name="T4" fmla="*/ 0 w 77"/>
                  <a:gd name="T5" fmla="*/ 115 h 115"/>
                  <a:gd name="T6" fmla="*/ 0 w 77"/>
                  <a:gd name="T7" fmla="*/ 111 h 115"/>
                  <a:gd name="T8" fmla="*/ 19 w 77"/>
                  <a:gd name="T9" fmla="*/ 96 h 115"/>
                  <a:gd name="T10" fmla="*/ 31 w 77"/>
                  <a:gd name="T11" fmla="*/ 80 h 115"/>
                  <a:gd name="T12" fmla="*/ 42 w 77"/>
                  <a:gd name="T13" fmla="*/ 69 h 115"/>
                  <a:gd name="T14" fmla="*/ 50 w 77"/>
                  <a:gd name="T15" fmla="*/ 54 h 115"/>
                  <a:gd name="T16" fmla="*/ 54 w 77"/>
                  <a:gd name="T17" fmla="*/ 38 h 115"/>
                  <a:gd name="T18" fmla="*/ 54 w 77"/>
                  <a:gd name="T19" fmla="*/ 31 h 115"/>
                  <a:gd name="T20" fmla="*/ 46 w 77"/>
                  <a:gd name="T21" fmla="*/ 19 h 115"/>
                  <a:gd name="T22" fmla="*/ 38 w 77"/>
                  <a:gd name="T23" fmla="*/ 15 h 115"/>
                  <a:gd name="T24" fmla="*/ 31 w 77"/>
                  <a:gd name="T25" fmla="*/ 15 h 115"/>
                  <a:gd name="T26" fmla="*/ 23 w 77"/>
                  <a:gd name="T27" fmla="*/ 15 h 115"/>
                  <a:gd name="T28" fmla="*/ 15 w 77"/>
                  <a:gd name="T29" fmla="*/ 19 h 115"/>
                  <a:gd name="T30" fmla="*/ 12 w 77"/>
                  <a:gd name="T31" fmla="*/ 27 h 115"/>
                  <a:gd name="T32" fmla="*/ 8 w 77"/>
                  <a:gd name="T33" fmla="*/ 34 h 115"/>
                  <a:gd name="T34" fmla="*/ 4 w 77"/>
                  <a:gd name="T35" fmla="*/ 34 h 115"/>
                  <a:gd name="T36" fmla="*/ 8 w 77"/>
                  <a:gd name="T37" fmla="*/ 19 h 115"/>
                  <a:gd name="T38" fmla="*/ 15 w 77"/>
                  <a:gd name="T39" fmla="*/ 11 h 115"/>
                  <a:gd name="T40" fmla="*/ 23 w 77"/>
                  <a:gd name="T41" fmla="*/ 4 h 115"/>
                  <a:gd name="T42" fmla="*/ 35 w 77"/>
                  <a:gd name="T43" fmla="*/ 0 h 115"/>
                  <a:gd name="T44" fmla="*/ 50 w 77"/>
                  <a:gd name="T45" fmla="*/ 4 h 115"/>
                  <a:gd name="T46" fmla="*/ 58 w 77"/>
                  <a:gd name="T47" fmla="*/ 11 h 115"/>
                  <a:gd name="T48" fmla="*/ 65 w 77"/>
                  <a:gd name="T49" fmla="*/ 19 h 115"/>
                  <a:gd name="T50" fmla="*/ 69 w 77"/>
                  <a:gd name="T51" fmla="*/ 31 h 115"/>
                  <a:gd name="T52" fmla="*/ 65 w 77"/>
                  <a:gd name="T53" fmla="*/ 38 h 115"/>
                  <a:gd name="T54" fmla="*/ 65 w 77"/>
                  <a:gd name="T55" fmla="*/ 50 h 115"/>
                  <a:gd name="T56" fmla="*/ 58 w 77"/>
                  <a:gd name="T57" fmla="*/ 61 h 115"/>
                  <a:gd name="T58" fmla="*/ 42 w 77"/>
                  <a:gd name="T59" fmla="*/ 77 h 115"/>
                  <a:gd name="T60" fmla="*/ 31 w 77"/>
                  <a:gd name="T61" fmla="*/ 88 h 115"/>
                  <a:gd name="T62" fmla="*/ 23 w 77"/>
                  <a:gd name="T63" fmla="*/ 100 h 115"/>
                  <a:gd name="T64" fmla="*/ 19 w 77"/>
                  <a:gd name="T65" fmla="*/ 103 h 115"/>
                  <a:gd name="T66" fmla="*/ 46 w 77"/>
                  <a:gd name="T67" fmla="*/ 103 h 115"/>
                  <a:gd name="T68" fmla="*/ 54 w 77"/>
                  <a:gd name="T69" fmla="*/ 103 h 115"/>
                  <a:gd name="T70" fmla="*/ 62 w 77"/>
                  <a:gd name="T71" fmla="*/ 103 h 115"/>
                  <a:gd name="T72" fmla="*/ 62 w 77"/>
                  <a:gd name="T73" fmla="*/ 100 h 115"/>
                  <a:gd name="T74" fmla="*/ 65 w 77"/>
                  <a:gd name="T75" fmla="*/ 100 h 115"/>
                  <a:gd name="T76" fmla="*/ 69 w 77"/>
                  <a:gd name="T77" fmla="*/ 96 h 115"/>
                  <a:gd name="T78" fmla="*/ 73 w 77"/>
                  <a:gd name="T79" fmla="*/ 96 h 115"/>
                  <a:gd name="T80" fmla="*/ 77 w 77"/>
                  <a:gd name="T81" fmla="*/ 96 h 11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7"/>
                  <a:gd name="T124" fmla="*/ 0 h 115"/>
                  <a:gd name="T125" fmla="*/ 77 w 77"/>
                  <a:gd name="T126" fmla="*/ 115 h 11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7" h="115">
                    <a:moveTo>
                      <a:pt x="77" y="96"/>
                    </a:moveTo>
                    <a:lnTo>
                      <a:pt x="69" y="115"/>
                    </a:lnTo>
                    <a:lnTo>
                      <a:pt x="0" y="115"/>
                    </a:lnTo>
                    <a:lnTo>
                      <a:pt x="0" y="111"/>
                    </a:lnTo>
                    <a:lnTo>
                      <a:pt x="19" y="96"/>
                    </a:lnTo>
                    <a:lnTo>
                      <a:pt x="31" y="80"/>
                    </a:lnTo>
                    <a:lnTo>
                      <a:pt x="42" y="69"/>
                    </a:lnTo>
                    <a:lnTo>
                      <a:pt x="50" y="54"/>
                    </a:lnTo>
                    <a:lnTo>
                      <a:pt x="54" y="38"/>
                    </a:lnTo>
                    <a:lnTo>
                      <a:pt x="54" y="31"/>
                    </a:lnTo>
                    <a:lnTo>
                      <a:pt x="46" y="19"/>
                    </a:lnTo>
                    <a:lnTo>
                      <a:pt x="38" y="15"/>
                    </a:lnTo>
                    <a:lnTo>
                      <a:pt x="31" y="15"/>
                    </a:lnTo>
                    <a:lnTo>
                      <a:pt x="23" y="15"/>
                    </a:lnTo>
                    <a:lnTo>
                      <a:pt x="15" y="19"/>
                    </a:lnTo>
                    <a:lnTo>
                      <a:pt x="12" y="27"/>
                    </a:lnTo>
                    <a:lnTo>
                      <a:pt x="8" y="34"/>
                    </a:lnTo>
                    <a:lnTo>
                      <a:pt x="4" y="34"/>
                    </a:lnTo>
                    <a:lnTo>
                      <a:pt x="8" y="19"/>
                    </a:lnTo>
                    <a:lnTo>
                      <a:pt x="15" y="11"/>
                    </a:lnTo>
                    <a:lnTo>
                      <a:pt x="23" y="4"/>
                    </a:lnTo>
                    <a:lnTo>
                      <a:pt x="35" y="0"/>
                    </a:lnTo>
                    <a:lnTo>
                      <a:pt x="50" y="4"/>
                    </a:lnTo>
                    <a:lnTo>
                      <a:pt x="58" y="11"/>
                    </a:lnTo>
                    <a:lnTo>
                      <a:pt x="65" y="19"/>
                    </a:lnTo>
                    <a:lnTo>
                      <a:pt x="69" y="31"/>
                    </a:lnTo>
                    <a:lnTo>
                      <a:pt x="65" y="38"/>
                    </a:lnTo>
                    <a:lnTo>
                      <a:pt x="65" y="50"/>
                    </a:lnTo>
                    <a:lnTo>
                      <a:pt x="58" y="61"/>
                    </a:lnTo>
                    <a:lnTo>
                      <a:pt x="42" y="77"/>
                    </a:lnTo>
                    <a:lnTo>
                      <a:pt x="31" y="88"/>
                    </a:lnTo>
                    <a:lnTo>
                      <a:pt x="23" y="100"/>
                    </a:lnTo>
                    <a:lnTo>
                      <a:pt x="19" y="103"/>
                    </a:lnTo>
                    <a:lnTo>
                      <a:pt x="46" y="103"/>
                    </a:lnTo>
                    <a:lnTo>
                      <a:pt x="54" y="103"/>
                    </a:lnTo>
                    <a:lnTo>
                      <a:pt x="62" y="103"/>
                    </a:lnTo>
                    <a:lnTo>
                      <a:pt x="62" y="100"/>
                    </a:lnTo>
                    <a:lnTo>
                      <a:pt x="65" y="100"/>
                    </a:lnTo>
                    <a:lnTo>
                      <a:pt x="69" y="96"/>
                    </a:lnTo>
                    <a:lnTo>
                      <a:pt x="73" y="96"/>
                    </a:lnTo>
                    <a:lnTo>
                      <a:pt x="77" y="96"/>
                    </a:lnTo>
                    <a:close/>
                  </a:path>
                </a:pathLst>
              </a:custGeom>
              <a:solidFill>
                <a:srgbClr val="000000"/>
              </a:solidFill>
              <a:ln w="0">
                <a:solidFill>
                  <a:srgbClr val="000000"/>
                </a:solidFill>
                <a:round/>
                <a:headEnd/>
                <a:tailEnd/>
              </a:ln>
            </p:spPr>
            <p:txBody>
              <a:bodyPr/>
              <a:lstStyle/>
              <a:p>
                <a:endParaRPr lang="en-CA"/>
              </a:p>
            </p:txBody>
          </p:sp>
          <p:sp>
            <p:nvSpPr>
              <p:cNvPr id="16640" name="Freeform 172"/>
              <p:cNvSpPr>
                <a:spLocks/>
              </p:cNvSpPr>
              <p:nvPr/>
            </p:nvSpPr>
            <p:spPr bwMode="auto">
              <a:xfrm>
                <a:off x="2598" y="2155"/>
                <a:ext cx="46" cy="115"/>
              </a:xfrm>
              <a:custGeom>
                <a:avLst/>
                <a:gdLst>
                  <a:gd name="T0" fmla="*/ 0 w 46"/>
                  <a:gd name="T1" fmla="*/ 15 h 115"/>
                  <a:gd name="T2" fmla="*/ 27 w 46"/>
                  <a:gd name="T3" fmla="*/ 0 h 115"/>
                  <a:gd name="T4" fmla="*/ 31 w 46"/>
                  <a:gd name="T5" fmla="*/ 0 h 115"/>
                  <a:gd name="T6" fmla="*/ 31 w 46"/>
                  <a:gd name="T7" fmla="*/ 96 h 115"/>
                  <a:gd name="T8" fmla="*/ 31 w 46"/>
                  <a:gd name="T9" fmla="*/ 103 h 115"/>
                  <a:gd name="T10" fmla="*/ 31 w 46"/>
                  <a:gd name="T11" fmla="*/ 107 h 115"/>
                  <a:gd name="T12" fmla="*/ 34 w 46"/>
                  <a:gd name="T13" fmla="*/ 111 h 115"/>
                  <a:gd name="T14" fmla="*/ 34 w 46"/>
                  <a:gd name="T15" fmla="*/ 111 h 115"/>
                  <a:gd name="T16" fmla="*/ 38 w 46"/>
                  <a:gd name="T17" fmla="*/ 115 h 115"/>
                  <a:gd name="T18" fmla="*/ 46 w 46"/>
                  <a:gd name="T19" fmla="*/ 115 h 115"/>
                  <a:gd name="T20" fmla="*/ 46 w 46"/>
                  <a:gd name="T21" fmla="*/ 115 h 115"/>
                  <a:gd name="T22" fmla="*/ 4 w 46"/>
                  <a:gd name="T23" fmla="*/ 115 h 115"/>
                  <a:gd name="T24" fmla="*/ 4 w 46"/>
                  <a:gd name="T25" fmla="*/ 115 h 115"/>
                  <a:gd name="T26" fmla="*/ 8 w 46"/>
                  <a:gd name="T27" fmla="*/ 115 h 115"/>
                  <a:gd name="T28" fmla="*/ 11 w 46"/>
                  <a:gd name="T29" fmla="*/ 111 h 115"/>
                  <a:gd name="T30" fmla="*/ 15 w 46"/>
                  <a:gd name="T31" fmla="*/ 111 h 115"/>
                  <a:gd name="T32" fmla="*/ 15 w 46"/>
                  <a:gd name="T33" fmla="*/ 107 h 115"/>
                  <a:gd name="T34" fmla="*/ 15 w 46"/>
                  <a:gd name="T35" fmla="*/ 103 h 115"/>
                  <a:gd name="T36" fmla="*/ 15 w 46"/>
                  <a:gd name="T37" fmla="*/ 96 h 115"/>
                  <a:gd name="T38" fmla="*/ 15 w 46"/>
                  <a:gd name="T39" fmla="*/ 34 h 115"/>
                  <a:gd name="T40" fmla="*/ 15 w 46"/>
                  <a:gd name="T41" fmla="*/ 23 h 115"/>
                  <a:gd name="T42" fmla="*/ 15 w 46"/>
                  <a:gd name="T43" fmla="*/ 19 h 115"/>
                  <a:gd name="T44" fmla="*/ 15 w 46"/>
                  <a:gd name="T45" fmla="*/ 15 h 115"/>
                  <a:gd name="T46" fmla="*/ 15 w 46"/>
                  <a:gd name="T47" fmla="*/ 15 h 115"/>
                  <a:gd name="T48" fmla="*/ 11 w 46"/>
                  <a:gd name="T49" fmla="*/ 15 h 115"/>
                  <a:gd name="T50" fmla="*/ 11 w 46"/>
                  <a:gd name="T51" fmla="*/ 11 h 115"/>
                  <a:gd name="T52" fmla="*/ 8 w 46"/>
                  <a:gd name="T53" fmla="*/ 15 h 115"/>
                  <a:gd name="T54" fmla="*/ 4 w 46"/>
                  <a:gd name="T55" fmla="*/ 15 h 115"/>
                  <a:gd name="T56" fmla="*/ 0 w 46"/>
                  <a:gd name="T57" fmla="*/ 15 h 11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6"/>
                  <a:gd name="T88" fmla="*/ 0 h 115"/>
                  <a:gd name="T89" fmla="*/ 46 w 46"/>
                  <a:gd name="T90" fmla="*/ 115 h 11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6" h="115">
                    <a:moveTo>
                      <a:pt x="0" y="15"/>
                    </a:moveTo>
                    <a:lnTo>
                      <a:pt x="27" y="0"/>
                    </a:lnTo>
                    <a:lnTo>
                      <a:pt x="31" y="0"/>
                    </a:lnTo>
                    <a:lnTo>
                      <a:pt x="31" y="96"/>
                    </a:lnTo>
                    <a:lnTo>
                      <a:pt x="31" y="103"/>
                    </a:lnTo>
                    <a:lnTo>
                      <a:pt x="31" y="107"/>
                    </a:lnTo>
                    <a:lnTo>
                      <a:pt x="34" y="111"/>
                    </a:lnTo>
                    <a:lnTo>
                      <a:pt x="38" y="115"/>
                    </a:lnTo>
                    <a:lnTo>
                      <a:pt x="46" y="115"/>
                    </a:lnTo>
                    <a:lnTo>
                      <a:pt x="4" y="115"/>
                    </a:lnTo>
                    <a:lnTo>
                      <a:pt x="8" y="115"/>
                    </a:lnTo>
                    <a:lnTo>
                      <a:pt x="11" y="111"/>
                    </a:lnTo>
                    <a:lnTo>
                      <a:pt x="15" y="111"/>
                    </a:lnTo>
                    <a:lnTo>
                      <a:pt x="15" y="107"/>
                    </a:lnTo>
                    <a:lnTo>
                      <a:pt x="15" y="103"/>
                    </a:lnTo>
                    <a:lnTo>
                      <a:pt x="15" y="96"/>
                    </a:lnTo>
                    <a:lnTo>
                      <a:pt x="15" y="34"/>
                    </a:lnTo>
                    <a:lnTo>
                      <a:pt x="15" y="23"/>
                    </a:lnTo>
                    <a:lnTo>
                      <a:pt x="15" y="19"/>
                    </a:lnTo>
                    <a:lnTo>
                      <a:pt x="15" y="15"/>
                    </a:lnTo>
                    <a:lnTo>
                      <a:pt x="11" y="15"/>
                    </a:lnTo>
                    <a:lnTo>
                      <a:pt x="11" y="11"/>
                    </a:lnTo>
                    <a:lnTo>
                      <a:pt x="8" y="15"/>
                    </a:lnTo>
                    <a:lnTo>
                      <a:pt x="4" y="15"/>
                    </a:lnTo>
                    <a:lnTo>
                      <a:pt x="0" y="15"/>
                    </a:lnTo>
                    <a:close/>
                  </a:path>
                </a:pathLst>
              </a:custGeom>
              <a:solidFill>
                <a:srgbClr val="000000"/>
              </a:solidFill>
              <a:ln w="0">
                <a:solidFill>
                  <a:srgbClr val="000000"/>
                </a:solidFill>
                <a:round/>
                <a:headEnd/>
                <a:tailEnd/>
              </a:ln>
            </p:spPr>
            <p:txBody>
              <a:bodyPr/>
              <a:lstStyle/>
              <a:p>
                <a:endParaRPr lang="en-CA"/>
              </a:p>
            </p:txBody>
          </p:sp>
          <p:sp>
            <p:nvSpPr>
              <p:cNvPr id="16641" name="Rectangle 173"/>
              <p:cNvSpPr>
                <a:spLocks noChangeArrowheads="1"/>
              </p:cNvSpPr>
              <p:nvPr/>
            </p:nvSpPr>
            <p:spPr bwMode="auto">
              <a:xfrm>
                <a:off x="2705" y="2120"/>
                <a:ext cx="8" cy="208"/>
              </a:xfrm>
              <a:prstGeom prst="rect">
                <a:avLst/>
              </a:prstGeom>
              <a:solidFill>
                <a:srgbClr val="000000"/>
              </a:solidFill>
              <a:ln w="0">
                <a:solidFill>
                  <a:srgbClr val="000000"/>
                </a:solidFill>
                <a:miter lim="800000"/>
                <a:headEnd/>
                <a:tailEnd/>
              </a:ln>
            </p:spPr>
            <p:txBody>
              <a:bodyPr/>
              <a:lstStyle/>
              <a:p>
                <a:endParaRPr lang="en-US"/>
              </a:p>
            </p:txBody>
          </p:sp>
          <p:sp>
            <p:nvSpPr>
              <p:cNvPr id="16642" name="Freeform 174"/>
              <p:cNvSpPr>
                <a:spLocks noEditPoints="1"/>
              </p:cNvSpPr>
              <p:nvPr/>
            </p:nvSpPr>
            <p:spPr bwMode="auto">
              <a:xfrm>
                <a:off x="2901" y="2155"/>
                <a:ext cx="69" cy="119"/>
              </a:xfrm>
              <a:custGeom>
                <a:avLst/>
                <a:gdLst>
                  <a:gd name="T0" fmla="*/ 0 w 69"/>
                  <a:gd name="T1" fmla="*/ 61 h 119"/>
                  <a:gd name="T2" fmla="*/ 0 w 69"/>
                  <a:gd name="T3" fmla="*/ 42 h 119"/>
                  <a:gd name="T4" fmla="*/ 4 w 69"/>
                  <a:gd name="T5" fmla="*/ 27 h 119"/>
                  <a:gd name="T6" fmla="*/ 11 w 69"/>
                  <a:gd name="T7" fmla="*/ 15 h 119"/>
                  <a:gd name="T8" fmla="*/ 19 w 69"/>
                  <a:gd name="T9" fmla="*/ 8 h 119"/>
                  <a:gd name="T10" fmla="*/ 27 w 69"/>
                  <a:gd name="T11" fmla="*/ 4 h 119"/>
                  <a:gd name="T12" fmla="*/ 35 w 69"/>
                  <a:gd name="T13" fmla="*/ 0 h 119"/>
                  <a:gd name="T14" fmla="*/ 42 w 69"/>
                  <a:gd name="T15" fmla="*/ 4 h 119"/>
                  <a:gd name="T16" fmla="*/ 50 w 69"/>
                  <a:gd name="T17" fmla="*/ 8 h 119"/>
                  <a:gd name="T18" fmla="*/ 58 w 69"/>
                  <a:gd name="T19" fmla="*/ 15 h 119"/>
                  <a:gd name="T20" fmla="*/ 61 w 69"/>
                  <a:gd name="T21" fmla="*/ 27 h 119"/>
                  <a:gd name="T22" fmla="*/ 69 w 69"/>
                  <a:gd name="T23" fmla="*/ 42 h 119"/>
                  <a:gd name="T24" fmla="*/ 69 w 69"/>
                  <a:gd name="T25" fmla="*/ 57 h 119"/>
                  <a:gd name="T26" fmla="*/ 69 w 69"/>
                  <a:gd name="T27" fmla="*/ 77 h 119"/>
                  <a:gd name="T28" fmla="*/ 61 w 69"/>
                  <a:gd name="T29" fmla="*/ 92 h 119"/>
                  <a:gd name="T30" fmla="*/ 58 w 69"/>
                  <a:gd name="T31" fmla="*/ 103 h 119"/>
                  <a:gd name="T32" fmla="*/ 50 w 69"/>
                  <a:gd name="T33" fmla="*/ 111 h 119"/>
                  <a:gd name="T34" fmla="*/ 42 w 69"/>
                  <a:gd name="T35" fmla="*/ 115 h 119"/>
                  <a:gd name="T36" fmla="*/ 35 w 69"/>
                  <a:gd name="T37" fmla="*/ 119 h 119"/>
                  <a:gd name="T38" fmla="*/ 23 w 69"/>
                  <a:gd name="T39" fmla="*/ 115 h 119"/>
                  <a:gd name="T40" fmla="*/ 15 w 69"/>
                  <a:gd name="T41" fmla="*/ 107 h 119"/>
                  <a:gd name="T42" fmla="*/ 8 w 69"/>
                  <a:gd name="T43" fmla="*/ 100 h 119"/>
                  <a:gd name="T44" fmla="*/ 0 w 69"/>
                  <a:gd name="T45" fmla="*/ 80 h 119"/>
                  <a:gd name="T46" fmla="*/ 0 w 69"/>
                  <a:gd name="T47" fmla="*/ 61 h 119"/>
                  <a:gd name="T48" fmla="*/ 15 w 69"/>
                  <a:gd name="T49" fmla="*/ 61 h 119"/>
                  <a:gd name="T50" fmla="*/ 15 w 69"/>
                  <a:gd name="T51" fmla="*/ 84 h 119"/>
                  <a:gd name="T52" fmla="*/ 19 w 69"/>
                  <a:gd name="T53" fmla="*/ 100 h 119"/>
                  <a:gd name="T54" fmla="*/ 23 w 69"/>
                  <a:gd name="T55" fmla="*/ 107 h 119"/>
                  <a:gd name="T56" fmla="*/ 27 w 69"/>
                  <a:gd name="T57" fmla="*/ 111 h 119"/>
                  <a:gd name="T58" fmla="*/ 35 w 69"/>
                  <a:gd name="T59" fmla="*/ 111 h 119"/>
                  <a:gd name="T60" fmla="*/ 38 w 69"/>
                  <a:gd name="T61" fmla="*/ 111 h 119"/>
                  <a:gd name="T62" fmla="*/ 42 w 69"/>
                  <a:gd name="T63" fmla="*/ 107 h 119"/>
                  <a:gd name="T64" fmla="*/ 46 w 69"/>
                  <a:gd name="T65" fmla="*/ 103 h 119"/>
                  <a:gd name="T66" fmla="*/ 50 w 69"/>
                  <a:gd name="T67" fmla="*/ 96 h 119"/>
                  <a:gd name="T68" fmla="*/ 54 w 69"/>
                  <a:gd name="T69" fmla="*/ 77 h 119"/>
                  <a:gd name="T70" fmla="*/ 54 w 69"/>
                  <a:gd name="T71" fmla="*/ 54 h 119"/>
                  <a:gd name="T72" fmla="*/ 54 w 69"/>
                  <a:gd name="T73" fmla="*/ 38 h 119"/>
                  <a:gd name="T74" fmla="*/ 50 w 69"/>
                  <a:gd name="T75" fmla="*/ 23 h 119"/>
                  <a:gd name="T76" fmla="*/ 46 w 69"/>
                  <a:gd name="T77" fmla="*/ 15 h 119"/>
                  <a:gd name="T78" fmla="*/ 42 w 69"/>
                  <a:gd name="T79" fmla="*/ 11 h 119"/>
                  <a:gd name="T80" fmla="*/ 38 w 69"/>
                  <a:gd name="T81" fmla="*/ 8 h 119"/>
                  <a:gd name="T82" fmla="*/ 35 w 69"/>
                  <a:gd name="T83" fmla="*/ 8 h 119"/>
                  <a:gd name="T84" fmla="*/ 27 w 69"/>
                  <a:gd name="T85" fmla="*/ 8 h 119"/>
                  <a:gd name="T86" fmla="*/ 23 w 69"/>
                  <a:gd name="T87" fmla="*/ 11 h 119"/>
                  <a:gd name="T88" fmla="*/ 19 w 69"/>
                  <a:gd name="T89" fmla="*/ 19 h 119"/>
                  <a:gd name="T90" fmla="*/ 15 w 69"/>
                  <a:gd name="T91" fmla="*/ 34 h 119"/>
                  <a:gd name="T92" fmla="*/ 15 w 69"/>
                  <a:gd name="T93" fmla="*/ 50 h 119"/>
                  <a:gd name="T94" fmla="*/ 15 w 69"/>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1"/>
                    </a:moveTo>
                    <a:lnTo>
                      <a:pt x="0" y="42"/>
                    </a:lnTo>
                    <a:lnTo>
                      <a:pt x="4" y="27"/>
                    </a:lnTo>
                    <a:lnTo>
                      <a:pt x="11" y="15"/>
                    </a:lnTo>
                    <a:lnTo>
                      <a:pt x="19" y="8"/>
                    </a:lnTo>
                    <a:lnTo>
                      <a:pt x="27" y="4"/>
                    </a:lnTo>
                    <a:lnTo>
                      <a:pt x="35" y="0"/>
                    </a:lnTo>
                    <a:lnTo>
                      <a:pt x="42" y="4"/>
                    </a:lnTo>
                    <a:lnTo>
                      <a:pt x="50" y="8"/>
                    </a:lnTo>
                    <a:lnTo>
                      <a:pt x="58" y="15"/>
                    </a:lnTo>
                    <a:lnTo>
                      <a:pt x="61" y="27"/>
                    </a:lnTo>
                    <a:lnTo>
                      <a:pt x="69" y="42"/>
                    </a:lnTo>
                    <a:lnTo>
                      <a:pt x="69" y="57"/>
                    </a:lnTo>
                    <a:lnTo>
                      <a:pt x="69" y="77"/>
                    </a:lnTo>
                    <a:lnTo>
                      <a:pt x="61" y="92"/>
                    </a:lnTo>
                    <a:lnTo>
                      <a:pt x="58" y="103"/>
                    </a:lnTo>
                    <a:lnTo>
                      <a:pt x="50" y="111"/>
                    </a:lnTo>
                    <a:lnTo>
                      <a:pt x="42" y="115"/>
                    </a:lnTo>
                    <a:lnTo>
                      <a:pt x="35" y="119"/>
                    </a:lnTo>
                    <a:lnTo>
                      <a:pt x="23" y="115"/>
                    </a:lnTo>
                    <a:lnTo>
                      <a:pt x="15" y="107"/>
                    </a:lnTo>
                    <a:lnTo>
                      <a:pt x="8" y="100"/>
                    </a:lnTo>
                    <a:lnTo>
                      <a:pt x="0" y="80"/>
                    </a:lnTo>
                    <a:lnTo>
                      <a:pt x="0" y="61"/>
                    </a:lnTo>
                    <a:close/>
                    <a:moveTo>
                      <a:pt x="15" y="61"/>
                    </a:moveTo>
                    <a:lnTo>
                      <a:pt x="15" y="84"/>
                    </a:lnTo>
                    <a:lnTo>
                      <a:pt x="19" y="100"/>
                    </a:lnTo>
                    <a:lnTo>
                      <a:pt x="23" y="107"/>
                    </a:lnTo>
                    <a:lnTo>
                      <a:pt x="27" y="111"/>
                    </a:lnTo>
                    <a:lnTo>
                      <a:pt x="35" y="111"/>
                    </a:lnTo>
                    <a:lnTo>
                      <a:pt x="38" y="111"/>
                    </a:lnTo>
                    <a:lnTo>
                      <a:pt x="42" y="107"/>
                    </a:lnTo>
                    <a:lnTo>
                      <a:pt x="46" y="103"/>
                    </a:lnTo>
                    <a:lnTo>
                      <a:pt x="50" y="96"/>
                    </a:lnTo>
                    <a:lnTo>
                      <a:pt x="54" y="77"/>
                    </a:lnTo>
                    <a:lnTo>
                      <a:pt x="54" y="54"/>
                    </a:lnTo>
                    <a:lnTo>
                      <a:pt x="54" y="38"/>
                    </a:lnTo>
                    <a:lnTo>
                      <a:pt x="50" y="23"/>
                    </a:lnTo>
                    <a:lnTo>
                      <a:pt x="46" y="15"/>
                    </a:lnTo>
                    <a:lnTo>
                      <a:pt x="42" y="11"/>
                    </a:lnTo>
                    <a:lnTo>
                      <a:pt x="38" y="8"/>
                    </a:lnTo>
                    <a:lnTo>
                      <a:pt x="35" y="8"/>
                    </a:lnTo>
                    <a:lnTo>
                      <a:pt x="27" y="8"/>
                    </a:lnTo>
                    <a:lnTo>
                      <a:pt x="23" y="11"/>
                    </a:lnTo>
                    <a:lnTo>
                      <a:pt x="19" y="19"/>
                    </a:lnTo>
                    <a:lnTo>
                      <a:pt x="15" y="34"/>
                    </a:lnTo>
                    <a:lnTo>
                      <a:pt x="15" y="50"/>
                    </a:lnTo>
                    <a:lnTo>
                      <a:pt x="15" y="61"/>
                    </a:lnTo>
                    <a:close/>
                  </a:path>
                </a:pathLst>
              </a:custGeom>
              <a:solidFill>
                <a:srgbClr val="000000"/>
              </a:solidFill>
              <a:ln w="0">
                <a:solidFill>
                  <a:srgbClr val="000000"/>
                </a:solidFill>
                <a:round/>
                <a:headEnd/>
                <a:tailEnd/>
              </a:ln>
            </p:spPr>
            <p:txBody>
              <a:bodyPr/>
              <a:lstStyle/>
              <a:p>
                <a:endParaRPr lang="en-CA"/>
              </a:p>
            </p:txBody>
          </p:sp>
          <p:sp>
            <p:nvSpPr>
              <p:cNvPr id="16643" name="Rectangle 175"/>
              <p:cNvSpPr>
                <a:spLocks noChangeArrowheads="1"/>
              </p:cNvSpPr>
              <p:nvPr/>
            </p:nvSpPr>
            <p:spPr bwMode="auto">
              <a:xfrm>
                <a:off x="3304" y="2120"/>
                <a:ext cx="8" cy="208"/>
              </a:xfrm>
              <a:prstGeom prst="rect">
                <a:avLst/>
              </a:prstGeom>
              <a:solidFill>
                <a:srgbClr val="000000"/>
              </a:solidFill>
              <a:ln w="0">
                <a:solidFill>
                  <a:srgbClr val="000000"/>
                </a:solidFill>
                <a:miter lim="800000"/>
                <a:headEnd/>
                <a:tailEnd/>
              </a:ln>
            </p:spPr>
            <p:txBody>
              <a:bodyPr/>
              <a:lstStyle/>
              <a:p>
                <a:endParaRPr lang="en-US"/>
              </a:p>
            </p:txBody>
          </p:sp>
          <p:sp>
            <p:nvSpPr>
              <p:cNvPr id="16644" name="Freeform 176"/>
              <p:cNvSpPr>
                <a:spLocks/>
              </p:cNvSpPr>
              <p:nvPr/>
            </p:nvSpPr>
            <p:spPr bwMode="auto">
              <a:xfrm>
                <a:off x="3507" y="2255"/>
                <a:ext cx="19" cy="19"/>
              </a:xfrm>
              <a:custGeom>
                <a:avLst/>
                <a:gdLst>
                  <a:gd name="T0" fmla="*/ 12 w 19"/>
                  <a:gd name="T1" fmla="*/ 0 h 19"/>
                  <a:gd name="T2" fmla="*/ 16 w 19"/>
                  <a:gd name="T3" fmla="*/ 0 h 19"/>
                  <a:gd name="T4" fmla="*/ 19 w 19"/>
                  <a:gd name="T5" fmla="*/ 0 h 19"/>
                  <a:gd name="T6" fmla="*/ 19 w 19"/>
                  <a:gd name="T7" fmla="*/ 3 h 19"/>
                  <a:gd name="T8" fmla="*/ 19 w 19"/>
                  <a:gd name="T9" fmla="*/ 7 h 19"/>
                  <a:gd name="T10" fmla="*/ 19 w 19"/>
                  <a:gd name="T11" fmla="*/ 11 h 19"/>
                  <a:gd name="T12" fmla="*/ 19 w 19"/>
                  <a:gd name="T13" fmla="*/ 15 h 19"/>
                  <a:gd name="T14" fmla="*/ 16 w 19"/>
                  <a:gd name="T15" fmla="*/ 15 h 19"/>
                  <a:gd name="T16" fmla="*/ 12 w 19"/>
                  <a:gd name="T17" fmla="*/ 19 h 19"/>
                  <a:gd name="T18" fmla="*/ 8 w 19"/>
                  <a:gd name="T19" fmla="*/ 15 h 19"/>
                  <a:gd name="T20" fmla="*/ 4 w 19"/>
                  <a:gd name="T21" fmla="*/ 15 h 19"/>
                  <a:gd name="T22" fmla="*/ 0 w 19"/>
                  <a:gd name="T23" fmla="*/ 11 h 19"/>
                  <a:gd name="T24" fmla="*/ 0 w 19"/>
                  <a:gd name="T25" fmla="*/ 7 h 19"/>
                  <a:gd name="T26" fmla="*/ 0 w 19"/>
                  <a:gd name="T27" fmla="*/ 3 h 19"/>
                  <a:gd name="T28" fmla="*/ 4 w 19"/>
                  <a:gd name="T29" fmla="*/ 0 h 19"/>
                  <a:gd name="T30" fmla="*/ 8 w 19"/>
                  <a:gd name="T31" fmla="*/ 0 h 19"/>
                  <a:gd name="T32" fmla="*/ 12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12" y="0"/>
                    </a:moveTo>
                    <a:lnTo>
                      <a:pt x="16" y="0"/>
                    </a:lnTo>
                    <a:lnTo>
                      <a:pt x="19" y="0"/>
                    </a:lnTo>
                    <a:lnTo>
                      <a:pt x="19" y="3"/>
                    </a:lnTo>
                    <a:lnTo>
                      <a:pt x="19" y="7"/>
                    </a:lnTo>
                    <a:lnTo>
                      <a:pt x="19" y="11"/>
                    </a:lnTo>
                    <a:lnTo>
                      <a:pt x="19" y="15"/>
                    </a:lnTo>
                    <a:lnTo>
                      <a:pt x="16" y="15"/>
                    </a:lnTo>
                    <a:lnTo>
                      <a:pt x="12" y="19"/>
                    </a:lnTo>
                    <a:lnTo>
                      <a:pt x="8" y="15"/>
                    </a:lnTo>
                    <a:lnTo>
                      <a:pt x="4" y="15"/>
                    </a:lnTo>
                    <a:lnTo>
                      <a:pt x="0" y="11"/>
                    </a:lnTo>
                    <a:lnTo>
                      <a:pt x="0" y="7"/>
                    </a:lnTo>
                    <a:lnTo>
                      <a:pt x="0" y="3"/>
                    </a:lnTo>
                    <a:lnTo>
                      <a:pt x="4" y="0"/>
                    </a:lnTo>
                    <a:lnTo>
                      <a:pt x="8" y="0"/>
                    </a:lnTo>
                    <a:lnTo>
                      <a:pt x="12" y="0"/>
                    </a:lnTo>
                    <a:close/>
                  </a:path>
                </a:pathLst>
              </a:custGeom>
              <a:solidFill>
                <a:srgbClr val="000000"/>
              </a:solidFill>
              <a:ln w="0">
                <a:solidFill>
                  <a:srgbClr val="000000"/>
                </a:solidFill>
                <a:round/>
                <a:headEnd/>
                <a:tailEnd/>
              </a:ln>
            </p:spPr>
            <p:txBody>
              <a:bodyPr/>
              <a:lstStyle/>
              <a:p>
                <a:endParaRPr lang="en-CA"/>
              </a:p>
            </p:txBody>
          </p:sp>
          <p:sp>
            <p:nvSpPr>
              <p:cNvPr id="16645" name="Freeform 177"/>
              <p:cNvSpPr>
                <a:spLocks noEditPoints="1"/>
              </p:cNvSpPr>
              <p:nvPr/>
            </p:nvSpPr>
            <p:spPr bwMode="auto">
              <a:xfrm>
                <a:off x="3546" y="2155"/>
                <a:ext cx="69" cy="119"/>
              </a:xfrm>
              <a:custGeom>
                <a:avLst/>
                <a:gdLst>
                  <a:gd name="T0" fmla="*/ 0 w 69"/>
                  <a:gd name="T1" fmla="*/ 61 h 119"/>
                  <a:gd name="T2" fmla="*/ 0 w 69"/>
                  <a:gd name="T3" fmla="*/ 42 h 119"/>
                  <a:gd name="T4" fmla="*/ 3 w 69"/>
                  <a:gd name="T5" fmla="*/ 27 h 119"/>
                  <a:gd name="T6" fmla="*/ 11 w 69"/>
                  <a:gd name="T7" fmla="*/ 15 h 119"/>
                  <a:gd name="T8" fmla="*/ 19 w 69"/>
                  <a:gd name="T9" fmla="*/ 8 h 119"/>
                  <a:gd name="T10" fmla="*/ 26 w 69"/>
                  <a:gd name="T11" fmla="*/ 4 h 119"/>
                  <a:gd name="T12" fmla="*/ 34 w 69"/>
                  <a:gd name="T13" fmla="*/ 0 h 119"/>
                  <a:gd name="T14" fmla="*/ 42 w 69"/>
                  <a:gd name="T15" fmla="*/ 4 h 119"/>
                  <a:gd name="T16" fmla="*/ 49 w 69"/>
                  <a:gd name="T17" fmla="*/ 8 h 119"/>
                  <a:gd name="T18" fmla="*/ 57 w 69"/>
                  <a:gd name="T19" fmla="*/ 15 h 119"/>
                  <a:gd name="T20" fmla="*/ 65 w 69"/>
                  <a:gd name="T21" fmla="*/ 27 h 119"/>
                  <a:gd name="T22" fmla="*/ 69 w 69"/>
                  <a:gd name="T23" fmla="*/ 42 h 119"/>
                  <a:gd name="T24" fmla="*/ 69 w 69"/>
                  <a:gd name="T25" fmla="*/ 57 h 119"/>
                  <a:gd name="T26" fmla="*/ 69 w 69"/>
                  <a:gd name="T27" fmla="*/ 77 h 119"/>
                  <a:gd name="T28" fmla="*/ 65 w 69"/>
                  <a:gd name="T29" fmla="*/ 92 h 119"/>
                  <a:gd name="T30" fmla="*/ 57 w 69"/>
                  <a:gd name="T31" fmla="*/ 103 h 119"/>
                  <a:gd name="T32" fmla="*/ 49 w 69"/>
                  <a:gd name="T33" fmla="*/ 111 h 119"/>
                  <a:gd name="T34" fmla="*/ 42 w 69"/>
                  <a:gd name="T35" fmla="*/ 115 h 119"/>
                  <a:gd name="T36" fmla="*/ 34 w 69"/>
                  <a:gd name="T37" fmla="*/ 119 h 119"/>
                  <a:gd name="T38" fmla="*/ 23 w 69"/>
                  <a:gd name="T39" fmla="*/ 115 h 119"/>
                  <a:gd name="T40" fmla="*/ 15 w 69"/>
                  <a:gd name="T41" fmla="*/ 107 h 119"/>
                  <a:gd name="T42" fmla="*/ 7 w 69"/>
                  <a:gd name="T43" fmla="*/ 100 h 119"/>
                  <a:gd name="T44" fmla="*/ 0 w 69"/>
                  <a:gd name="T45" fmla="*/ 80 h 119"/>
                  <a:gd name="T46" fmla="*/ 0 w 69"/>
                  <a:gd name="T47" fmla="*/ 61 h 119"/>
                  <a:gd name="T48" fmla="*/ 15 w 69"/>
                  <a:gd name="T49" fmla="*/ 61 h 119"/>
                  <a:gd name="T50" fmla="*/ 15 w 69"/>
                  <a:gd name="T51" fmla="*/ 84 h 119"/>
                  <a:gd name="T52" fmla="*/ 19 w 69"/>
                  <a:gd name="T53" fmla="*/ 100 h 119"/>
                  <a:gd name="T54" fmla="*/ 23 w 69"/>
                  <a:gd name="T55" fmla="*/ 107 h 119"/>
                  <a:gd name="T56" fmla="*/ 26 w 69"/>
                  <a:gd name="T57" fmla="*/ 111 h 119"/>
                  <a:gd name="T58" fmla="*/ 34 w 69"/>
                  <a:gd name="T59" fmla="*/ 111 h 119"/>
                  <a:gd name="T60" fmla="*/ 38 w 69"/>
                  <a:gd name="T61" fmla="*/ 111 h 119"/>
                  <a:gd name="T62" fmla="*/ 42 w 69"/>
                  <a:gd name="T63" fmla="*/ 107 h 119"/>
                  <a:gd name="T64" fmla="*/ 46 w 69"/>
                  <a:gd name="T65" fmla="*/ 103 h 119"/>
                  <a:gd name="T66" fmla="*/ 49 w 69"/>
                  <a:gd name="T67" fmla="*/ 96 h 119"/>
                  <a:gd name="T68" fmla="*/ 53 w 69"/>
                  <a:gd name="T69" fmla="*/ 77 h 119"/>
                  <a:gd name="T70" fmla="*/ 53 w 69"/>
                  <a:gd name="T71" fmla="*/ 54 h 119"/>
                  <a:gd name="T72" fmla="*/ 53 w 69"/>
                  <a:gd name="T73" fmla="*/ 38 h 119"/>
                  <a:gd name="T74" fmla="*/ 49 w 69"/>
                  <a:gd name="T75" fmla="*/ 23 h 119"/>
                  <a:gd name="T76" fmla="*/ 46 w 69"/>
                  <a:gd name="T77" fmla="*/ 15 h 119"/>
                  <a:gd name="T78" fmla="*/ 42 w 69"/>
                  <a:gd name="T79" fmla="*/ 11 h 119"/>
                  <a:gd name="T80" fmla="*/ 38 w 69"/>
                  <a:gd name="T81" fmla="*/ 8 h 119"/>
                  <a:gd name="T82" fmla="*/ 34 w 69"/>
                  <a:gd name="T83" fmla="*/ 8 h 119"/>
                  <a:gd name="T84" fmla="*/ 30 w 69"/>
                  <a:gd name="T85" fmla="*/ 8 h 119"/>
                  <a:gd name="T86" fmla="*/ 23 w 69"/>
                  <a:gd name="T87" fmla="*/ 11 h 119"/>
                  <a:gd name="T88" fmla="*/ 19 w 69"/>
                  <a:gd name="T89" fmla="*/ 19 h 119"/>
                  <a:gd name="T90" fmla="*/ 15 w 69"/>
                  <a:gd name="T91" fmla="*/ 34 h 119"/>
                  <a:gd name="T92" fmla="*/ 15 w 69"/>
                  <a:gd name="T93" fmla="*/ 50 h 119"/>
                  <a:gd name="T94" fmla="*/ 15 w 69"/>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1"/>
                    </a:moveTo>
                    <a:lnTo>
                      <a:pt x="0" y="42"/>
                    </a:lnTo>
                    <a:lnTo>
                      <a:pt x="3" y="27"/>
                    </a:lnTo>
                    <a:lnTo>
                      <a:pt x="11" y="15"/>
                    </a:lnTo>
                    <a:lnTo>
                      <a:pt x="19" y="8"/>
                    </a:lnTo>
                    <a:lnTo>
                      <a:pt x="26" y="4"/>
                    </a:lnTo>
                    <a:lnTo>
                      <a:pt x="34" y="0"/>
                    </a:lnTo>
                    <a:lnTo>
                      <a:pt x="42" y="4"/>
                    </a:lnTo>
                    <a:lnTo>
                      <a:pt x="49" y="8"/>
                    </a:lnTo>
                    <a:lnTo>
                      <a:pt x="57" y="15"/>
                    </a:lnTo>
                    <a:lnTo>
                      <a:pt x="65" y="27"/>
                    </a:lnTo>
                    <a:lnTo>
                      <a:pt x="69" y="42"/>
                    </a:lnTo>
                    <a:lnTo>
                      <a:pt x="69" y="57"/>
                    </a:lnTo>
                    <a:lnTo>
                      <a:pt x="69" y="77"/>
                    </a:lnTo>
                    <a:lnTo>
                      <a:pt x="65" y="92"/>
                    </a:lnTo>
                    <a:lnTo>
                      <a:pt x="57" y="103"/>
                    </a:lnTo>
                    <a:lnTo>
                      <a:pt x="49" y="111"/>
                    </a:lnTo>
                    <a:lnTo>
                      <a:pt x="42" y="115"/>
                    </a:lnTo>
                    <a:lnTo>
                      <a:pt x="34" y="119"/>
                    </a:lnTo>
                    <a:lnTo>
                      <a:pt x="23" y="115"/>
                    </a:lnTo>
                    <a:lnTo>
                      <a:pt x="15" y="107"/>
                    </a:lnTo>
                    <a:lnTo>
                      <a:pt x="7" y="100"/>
                    </a:lnTo>
                    <a:lnTo>
                      <a:pt x="0" y="80"/>
                    </a:lnTo>
                    <a:lnTo>
                      <a:pt x="0" y="61"/>
                    </a:lnTo>
                    <a:close/>
                    <a:moveTo>
                      <a:pt x="15" y="61"/>
                    </a:moveTo>
                    <a:lnTo>
                      <a:pt x="15" y="84"/>
                    </a:lnTo>
                    <a:lnTo>
                      <a:pt x="19" y="100"/>
                    </a:lnTo>
                    <a:lnTo>
                      <a:pt x="23" y="107"/>
                    </a:lnTo>
                    <a:lnTo>
                      <a:pt x="26" y="111"/>
                    </a:lnTo>
                    <a:lnTo>
                      <a:pt x="34" y="111"/>
                    </a:lnTo>
                    <a:lnTo>
                      <a:pt x="38" y="111"/>
                    </a:lnTo>
                    <a:lnTo>
                      <a:pt x="42" y="107"/>
                    </a:lnTo>
                    <a:lnTo>
                      <a:pt x="46" y="103"/>
                    </a:lnTo>
                    <a:lnTo>
                      <a:pt x="49" y="96"/>
                    </a:lnTo>
                    <a:lnTo>
                      <a:pt x="53" y="77"/>
                    </a:lnTo>
                    <a:lnTo>
                      <a:pt x="53" y="54"/>
                    </a:lnTo>
                    <a:lnTo>
                      <a:pt x="53" y="38"/>
                    </a:lnTo>
                    <a:lnTo>
                      <a:pt x="49" y="23"/>
                    </a:lnTo>
                    <a:lnTo>
                      <a:pt x="46" y="15"/>
                    </a:lnTo>
                    <a:lnTo>
                      <a:pt x="42" y="11"/>
                    </a:lnTo>
                    <a:lnTo>
                      <a:pt x="38" y="8"/>
                    </a:lnTo>
                    <a:lnTo>
                      <a:pt x="34" y="8"/>
                    </a:lnTo>
                    <a:lnTo>
                      <a:pt x="30" y="8"/>
                    </a:lnTo>
                    <a:lnTo>
                      <a:pt x="23" y="11"/>
                    </a:lnTo>
                    <a:lnTo>
                      <a:pt x="19" y="19"/>
                    </a:lnTo>
                    <a:lnTo>
                      <a:pt x="15" y="34"/>
                    </a:lnTo>
                    <a:lnTo>
                      <a:pt x="15" y="50"/>
                    </a:lnTo>
                    <a:lnTo>
                      <a:pt x="15" y="61"/>
                    </a:lnTo>
                    <a:close/>
                  </a:path>
                </a:pathLst>
              </a:custGeom>
              <a:solidFill>
                <a:srgbClr val="000000"/>
              </a:solidFill>
              <a:ln w="0">
                <a:solidFill>
                  <a:srgbClr val="000000"/>
                </a:solidFill>
                <a:round/>
                <a:headEnd/>
                <a:tailEnd/>
              </a:ln>
            </p:spPr>
            <p:txBody>
              <a:bodyPr/>
              <a:lstStyle/>
              <a:p>
                <a:endParaRPr lang="en-CA"/>
              </a:p>
            </p:txBody>
          </p:sp>
          <p:sp>
            <p:nvSpPr>
              <p:cNvPr id="16646" name="Freeform 178"/>
              <p:cNvSpPr>
                <a:spLocks/>
              </p:cNvSpPr>
              <p:nvPr/>
            </p:nvSpPr>
            <p:spPr bwMode="auto">
              <a:xfrm>
                <a:off x="3626" y="2155"/>
                <a:ext cx="73" cy="115"/>
              </a:xfrm>
              <a:custGeom>
                <a:avLst/>
                <a:gdLst>
                  <a:gd name="T0" fmla="*/ 73 w 73"/>
                  <a:gd name="T1" fmla="*/ 96 h 115"/>
                  <a:gd name="T2" fmla="*/ 65 w 73"/>
                  <a:gd name="T3" fmla="*/ 115 h 115"/>
                  <a:gd name="T4" fmla="*/ 0 w 73"/>
                  <a:gd name="T5" fmla="*/ 115 h 115"/>
                  <a:gd name="T6" fmla="*/ 0 w 73"/>
                  <a:gd name="T7" fmla="*/ 111 h 115"/>
                  <a:gd name="T8" fmla="*/ 15 w 73"/>
                  <a:gd name="T9" fmla="*/ 96 h 115"/>
                  <a:gd name="T10" fmla="*/ 31 w 73"/>
                  <a:gd name="T11" fmla="*/ 80 h 115"/>
                  <a:gd name="T12" fmla="*/ 39 w 73"/>
                  <a:gd name="T13" fmla="*/ 69 h 115"/>
                  <a:gd name="T14" fmla="*/ 50 w 73"/>
                  <a:gd name="T15" fmla="*/ 54 h 115"/>
                  <a:gd name="T16" fmla="*/ 50 w 73"/>
                  <a:gd name="T17" fmla="*/ 38 h 115"/>
                  <a:gd name="T18" fmla="*/ 50 w 73"/>
                  <a:gd name="T19" fmla="*/ 31 h 115"/>
                  <a:gd name="T20" fmla="*/ 46 w 73"/>
                  <a:gd name="T21" fmla="*/ 19 h 115"/>
                  <a:gd name="T22" fmla="*/ 39 w 73"/>
                  <a:gd name="T23" fmla="*/ 15 h 115"/>
                  <a:gd name="T24" fmla="*/ 31 w 73"/>
                  <a:gd name="T25" fmla="*/ 15 h 115"/>
                  <a:gd name="T26" fmla="*/ 23 w 73"/>
                  <a:gd name="T27" fmla="*/ 15 h 115"/>
                  <a:gd name="T28" fmla="*/ 15 w 73"/>
                  <a:gd name="T29" fmla="*/ 19 h 115"/>
                  <a:gd name="T30" fmla="*/ 8 w 73"/>
                  <a:gd name="T31" fmla="*/ 27 h 115"/>
                  <a:gd name="T32" fmla="*/ 4 w 73"/>
                  <a:gd name="T33" fmla="*/ 34 h 115"/>
                  <a:gd name="T34" fmla="*/ 0 w 73"/>
                  <a:gd name="T35" fmla="*/ 34 h 115"/>
                  <a:gd name="T36" fmla="*/ 4 w 73"/>
                  <a:gd name="T37" fmla="*/ 19 h 115"/>
                  <a:gd name="T38" fmla="*/ 12 w 73"/>
                  <a:gd name="T39" fmla="*/ 11 h 115"/>
                  <a:gd name="T40" fmla="*/ 23 w 73"/>
                  <a:gd name="T41" fmla="*/ 4 h 115"/>
                  <a:gd name="T42" fmla="*/ 35 w 73"/>
                  <a:gd name="T43" fmla="*/ 0 h 115"/>
                  <a:gd name="T44" fmla="*/ 46 w 73"/>
                  <a:gd name="T45" fmla="*/ 4 h 115"/>
                  <a:gd name="T46" fmla="*/ 58 w 73"/>
                  <a:gd name="T47" fmla="*/ 11 h 115"/>
                  <a:gd name="T48" fmla="*/ 65 w 73"/>
                  <a:gd name="T49" fmla="*/ 19 h 115"/>
                  <a:gd name="T50" fmla="*/ 65 w 73"/>
                  <a:gd name="T51" fmla="*/ 31 h 115"/>
                  <a:gd name="T52" fmla="*/ 65 w 73"/>
                  <a:gd name="T53" fmla="*/ 38 h 115"/>
                  <a:gd name="T54" fmla="*/ 62 w 73"/>
                  <a:gd name="T55" fmla="*/ 50 h 115"/>
                  <a:gd name="T56" fmla="*/ 54 w 73"/>
                  <a:gd name="T57" fmla="*/ 61 h 115"/>
                  <a:gd name="T58" fmla="*/ 42 w 73"/>
                  <a:gd name="T59" fmla="*/ 77 h 115"/>
                  <a:gd name="T60" fmla="*/ 31 w 73"/>
                  <a:gd name="T61" fmla="*/ 88 h 115"/>
                  <a:gd name="T62" fmla="*/ 19 w 73"/>
                  <a:gd name="T63" fmla="*/ 100 h 115"/>
                  <a:gd name="T64" fmla="*/ 15 w 73"/>
                  <a:gd name="T65" fmla="*/ 103 h 115"/>
                  <a:gd name="T66" fmla="*/ 46 w 73"/>
                  <a:gd name="T67" fmla="*/ 103 h 115"/>
                  <a:gd name="T68" fmla="*/ 54 w 73"/>
                  <a:gd name="T69" fmla="*/ 103 h 115"/>
                  <a:gd name="T70" fmla="*/ 58 w 73"/>
                  <a:gd name="T71" fmla="*/ 103 h 115"/>
                  <a:gd name="T72" fmla="*/ 62 w 73"/>
                  <a:gd name="T73" fmla="*/ 100 h 115"/>
                  <a:gd name="T74" fmla="*/ 65 w 73"/>
                  <a:gd name="T75" fmla="*/ 100 h 115"/>
                  <a:gd name="T76" fmla="*/ 65 w 73"/>
                  <a:gd name="T77" fmla="*/ 96 h 115"/>
                  <a:gd name="T78" fmla="*/ 69 w 73"/>
                  <a:gd name="T79" fmla="*/ 96 h 115"/>
                  <a:gd name="T80" fmla="*/ 73 w 73"/>
                  <a:gd name="T81" fmla="*/ 96 h 11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5"/>
                  <a:gd name="T125" fmla="*/ 73 w 73"/>
                  <a:gd name="T126" fmla="*/ 115 h 11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5">
                    <a:moveTo>
                      <a:pt x="73" y="96"/>
                    </a:moveTo>
                    <a:lnTo>
                      <a:pt x="65" y="115"/>
                    </a:lnTo>
                    <a:lnTo>
                      <a:pt x="0" y="115"/>
                    </a:lnTo>
                    <a:lnTo>
                      <a:pt x="0" y="111"/>
                    </a:lnTo>
                    <a:lnTo>
                      <a:pt x="15" y="96"/>
                    </a:lnTo>
                    <a:lnTo>
                      <a:pt x="31" y="80"/>
                    </a:lnTo>
                    <a:lnTo>
                      <a:pt x="39" y="69"/>
                    </a:lnTo>
                    <a:lnTo>
                      <a:pt x="50" y="54"/>
                    </a:lnTo>
                    <a:lnTo>
                      <a:pt x="50" y="38"/>
                    </a:lnTo>
                    <a:lnTo>
                      <a:pt x="50" y="31"/>
                    </a:lnTo>
                    <a:lnTo>
                      <a:pt x="46" y="19"/>
                    </a:lnTo>
                    <a:lnTo>
                      <a:pt x="39" y="15"/>
                    </a:lnTo>
                    <a:lnTo>
                      <a:pt x="31" y="15"/>
                    </a:lnTo>
                    <a:lnTo>
                      <a:pt x="23" y="15"/>
                    </a:lnTo>
                    <a:lnTo>
                      <a:pt x="15" y="19"/>
                    </a:lnTo>
                    <a:lnTo>
                      <a:pt x="8" y="27"/>
                    </a:lnTo>
                    <a:lnTo>
                      <a:pt x="4" y="34"/>
                    </a:lnTo>
                    <a:lnTo>
                      <a:pt x="0" y="34"/>
                    </a:lnTo>
                    <a:lnTo>
                      <a:pt x="4" y="19"/>
                    </a:lnTo>
                    <a:lnTo>
                      <a:pt x="12" y="11"/>
                    </a:lnTo>
                    <a:lnTo>
                      <a:pt x="23" y="4"/>
                    </a:lnTo>
                    <a:lnTo>
                      <a:pt x="35" y="0"/>
                    </a:lnTo>
                    <a:lnTo>
                      <a:pt x="46" y="4"/>
                    </a:lnTo>
                    <a:lnTo>
                      <a:pt x="58" y="11"/>
                    </a:lnTo>
                    <a:lnTo>
                      <a:pt x="65" y="19"/>
                    </a:lnTo>
                    <a:lnTo>
                      <a:pt x="65" y="31"/>
                    </a:lnTo>
                    <a:lnTo>
                      <a:pt x="65" y="38"/>
                    </a:lnTo>
                    <a:lnTo>
                      <a:pt x="62" y="50"/>
                    </a:lnTo>
                    <a:lnTo>
                      <a:pt x="54" y="61"/>
                    </a:lnTo>
                    <a:lnTo>
                      <a:pt x="42" y="77"/>
                    </a:lnTo>
                    <a:lnTo>
                      <a:pt x="31" y="88"/>
                    </a:lnTo>
                    <a:lnTo>
                      <a:pt x="19" y="100"/>
                    </a:lnTo>
                    <a:lnTo>
                      <a:pt x="15" y="103"/>
                    </a:lnTo>
                    <a:lnTo>
                      <a:pt x="46" y="103"/>
                    </a:lnTo>
                    <a:lnTo>
                      <a:pt x="54" y="103"/>
                    </a:lnTo>
                    <a:lnTo>
                      <a:pt x="58" y="103"/>
                    </a:lnTo>
                    <a:lnTo>
                      <a:pt x="62" y="100"/>
                    </a:lnTo>
                    <a:lnTo>
                      <a:pt x="65" y="100"/>
                    </a:lnTo>
                    <a:lnTo>
                      <a:pt x="65" y="96"/>
                    </a:lnTo>
                    <a:lnTo>
                      <a:pt x="69" y="96"/>
                    </a:lnTo>
                    <a:lnTo>
                      <a:pt x="73" y="96"/>
                    </a:lnTo>
                    <a:close/>
                  </a:path>
                </a:pathLst>
              </a:custGeom>
              <a:solidFill>
                <a:srgbClr val="000000"/>
              </a:solidFill>
              <a:ln w="0">
                <a:solidFill>
                  <a:srgbClr val="000000"/>
                </a:solidFill>
                <a:round/>
                <a:headEnd/>
                <a:tailEnd/>
              </a:ln>
            </p:spPr>
            <p:txBody>
              <a:bodyPr/>
              <a:lstStyle/>
              <a:p>
                <a:endParaRPr lang="en-CA"/>
              </a:p>
            </p:txBody>
          </p:sp>
          <p:sp>
            <p:nvSpPr>
              <p:cNvPr id="16647" name="Freeform 179"/>
              <p:cNvSpPr>
                <a:spLocks noEditPoints="1"/>
              </p:cNvSpPr>
              <p:nvPr/>
            </p:nvSpPr>
            <p:spPr bwMode="auto">
              <a:xfrm>
                <a:off x="3714" y="2155"/>
                <a:ext cx="69" cy="119"/>
              </a:xfrm>
              <a:custGeom>
                <a:avLst/>
                <a:gdLst>
                  <a:gd name="T0" fmla="*/ 0 w 69"/>
                  <a:gd name="T1" fmla="*/ 61 h 119"/>
                  <a:gd name="T2" fmla="*/ 0 w 69"/>
                  <a:gd name="T3" fmla="*/ 42 h 119"/>
                  <a:gd name="T4" fmla="*/ 4 w 69"/>
                  <a:gd name="T5" fmla="*/ 27 h 119"/>
                  <a:gd name="T6" fmla="*/ 12 w 69"/>
                  <a:gd name="T7" fmla="*/ 15 h 119"/>
                  <a:gd name="T8" fmla="*/ 20 w 69"/>
                  <a:gd name="T9" fmla="*/ 8 h 119"/>
                  <a:gd name="T10" fmla="*/ 27 w 69"/>
                  <a:gd name="T11" fmla="*/ 4 h 119"/>
                  <a:gd name="T12" fmla="*/ 35 w 69"/>
                  <a:gd name="T13" fmla="*/ 0 h 119"/>
                  <a:gd name="T14" fmla="*/ 43 w 69"/>
                  <a:gd name="T15" fmla="*/ 4 h 119"/>
                  <a:gd name="T16" fmla="*/ 50 w 69"/>
                  <a:gd name="T17" fmla="*/ 8 h 119"/>
                  <a:gd name="T18" fmla="*/ 58 w 69"/>
                  <a:gd name="T19" fmla="*/ 15 h 119"/>
                  <a:gd name="T20" fmla="*/ 62 w 69"/>
                  <a:gd name="T21" fmla="*/ 27 h 119"/>
                  <a:gd name="T22" fmla="*/ 69 w 69"/>
                  <a:gd name="T23" fmla="*/ 42 h 119"/>
                  <a:gd name="T24" fmla="*/ 69 w 69"/>
                  <a:gd name="T25" fmla="*/ 57 h 119"/>
                  <a:gd name="T26" fmla="*/ 69 w 69"/>
                  <a:gd name="T27" fmla="*/ 77 h 119"/>
                  <a:gd name="T28" fmla="*/ 62 w 69"/>
                  <a:gd name="T29" fmla="*/ 92 h 119"/>
                  <a:gd name="T30" fmla="*/ 58 w 69"/>
                  <a:gd name="T31" fmla="*/ 103 h 119"/>
                  <a:gd name="T32" fmla="*/ 50 w 69"/>
                  <a:gd name="T33" fmla="*/ 111 h 119"/>
                  <a:gd name="T34" fmla="*/ 43 w 69"/>
                  <a:gd name="T35" fmla="*/ 115 h 119"/>
                  <a:gd name="T36" fmla="*/ 35 w 69"/>
                  <a:gd name="T37" fmla="*/ 119 h 119"/>
                  <a:gd name="T38" fmla="*/ 23 w 69"/>
                  <a:gd name="T39" fmla="*/ 115 h 119"/>
                  <a:gd name="T40" fmla="*/ 16 w 69"/>
                  <a:gd name="T41" fmla="*/ 107 h 119"/>
                  <a:gd name="T42" fmla="*/ 8 w 69"/>
                  <a:gd name="T43" fmla="*/ 100 h 119"/>
                  <a:gd name="T44" fmla="*/ 0 w 69"/>
                  <a:gd name="T45" fmla="*/ 80 h 119"/>
                  <a:gd name="T46" fmla="*/ 0 w 69"/>
                  <a:gd name="T47" fmla="*/ 61 h 119"/>
                  <a:gd name="T48" fmla="*/ 16 w 69"/>
                  <a:gd name="T49" fmla="*/ 61 h 119"/>
                  <a:gd name="T50" fmla="*/ 16 w 69"/>
                  <a:gd name="T51" fmla="*/ 84 h 119"/>
                  <a:gd name="T52" fmla="*/ 20 w 69"/>
                  <a:gd name="T53" fmla="*/ 100 h 119"/>
                  <a:gd name="T54" fmla="*/ 23 w 69"/>
                  <a:gd name="T55" fmla="*/ 107 h 119"/>
                  <a:gd name="T56" fmla="*/ 27 w 69"/>
                  <a:gd name="T57" fmla="*/ 111 h 119"/>
                  <a:gd name="T58" fmla="*/ 35 w 69"/>
                  <a:gd name="T59" fmla="*/ 111 h 119"/>
                  <a:gd name="T60" fmla="*/ 39 w 69"/>
                  <a:gd name="T61" fmla="*/ 111 h 119"/>
                  <a:gd name="T62" fmla="*/ 43 w 69"/>
                  <a:gd name="T63" fmla="*/ 107 h 119"/>
                  <a:gd name="T64" fmla="*/ 46 w 69"/>
                  <a:gd name="T65" fmla="*/ 103 h 119"/>
                  <a:gd name="T66" fmla="*/ 50 w 69"/>
                  <a:gd name="T67" fmla="*/ 96 h 119"/>
                  <a:gd name="T68" fmla="*/ 54 w 69"/>
                  <a:gd name="T69" fmla="*/ 77 h 119"/>
                  <a:gd name="T70" fmla="*/ 54 w 69"/>
                  <a:gd name="T71" fmla="*/ 54 h 119"/>
                  <a:gd name="T72" fmla="*/ 54 w 69"/>
                  <a:gd name="T73" fmla="*/ 38 h 119"/>
                  <a:gd name="T74" fmla="*/ 50 w 69"/>
                  <a:gd name="T75" fmla="*/ 23 h 119"/>
                  <a:gd name="T76" fmla="*/ 46 w 69"/>
                  <a:gd name="T77" fmla="*/ 15 h 119"/>
                  <a:gd name="T78" fmla="*/ 43 w 69"/>
                  <a:gd name="T79" fmla="*/ 11 h 119"/>
                  <a:gd name="T80" fmla="*/ 39 w 69"/>
                  <a:gd name="T81" fmla="*/ 8 h 119"/>
                  <a:gd name="T82" fmla="*/ 35 w 69"/>
                  <a:gd name="T83" fmla="*/ 8 h 119"/>
                  <a:gd name="T84" fmla="*/ 27 w 69"/>
                  <a:gd name="T85" fmla="*/ 8 h 119"/>
                  <a:gd name="T86" fmla="*/ 23 w 69"/>
                  <a:gd name="T87" fmla="*/ 11 h 119"/>
                  <a:gd name="T88" fmla="*/ 20 w 69"/>
                  <a:gd name="T89" fmla="*/ 19 h 119"/>
                  <a:gd name="T90" fmla="*/ 16 w 69"/>
                  <a:gd name="T91" fmla="*/ 34 h 119"/>
                  <a:gd name="T92" fmla="*/ 16 w 69"/>
                  <a:gd name="T93" fmla="*/ 50 h 119"/>
                  <a:gd name="T94" fmla="*/ 16 w 69"/>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1"/>
                    </a:moveTo>
                    <a:lnTo>
                      <a:pt x="0" y="42"/>
                    </a:lnTo>
                    <a:lnTo>
                      <a:pt x="4" y="27"/>
                    </a:lnTo>
                    <a:lnTo>
                      <a:pt x="12" y="15"/>
                    </a:lnTo>
                    <a:lnTo>
                      <a:pt x="20" y="8"/>
                    </a:lnTo>
                    <a:lnTo>
                      <a:pt x="27" y="4"/>
                    </a:lnTo>
                    <a:lnTo>
                      <a:pt x="35" y="0"/>
                    </a:lnTo>
                    <a:lnTo>
                      <a:pt x="43" y="4"/>
                    </a:lnTo>
                    <a:lnTo>
                      <a:pt x="50" y="8"/>
                    </a:lnTo>
                    <a:lnTo>
                      <a:pt x="58" y="15"/>
                    </a:lnTo>
                    <a:lnTo>
                      <a:pt x="62" y="27"/>
                    </a:lnTo>
                    <a:lnTo>
                      <a:pt x="69" y="42"/>
                    </a:lnTo>
                    <a:lnTo>
                      <a:pt x="69" y="57"/>
                    </a:lnTo>
                    <a:lnTo>
                      <a:pt x="69" y="77"/>
                    </a:lnTo>
                    <a:lnTo>
                      <a:pt x="62" y="92"/>
                    </a:lnTo>
                    <a:lnTo>
                      <a:pt x="58" y="103"/>
                    </a:lnTo>
                    <a:lnTo>
                      <a:pt x="50" y="111"/>
                    </a:lnTo>
                    <a:lnTo>
                      <a:pt x="43" y="115"/>
                    </a:lnTo>
                    <a:lnTo>
                      <a:pt x="35" y="119"/>
                    </a:lnTo>
                    <a:lnTo>
                      <a:pt x="23" y="115"/>
                    </a:lnTo>
                    <a:lnTo>
                      <a:pt x="16" y="107"/>
                    </a:lnTo>
                    <a:lnTo>
                      <a:pt x="8" y="100"/>
                    </a:lnTo>
                    <a:lnTo>
                      <a:pt x="0" y="80"/>
                    </a:lnTo>
                    <a:lnTo>
                      <a:pt x="0" y="61"/>
                    </a:lnTo>
                    <a:close/>
                    <a:moveTo>
                      <a:pt x="16" y="61"/>
                    </a:moveTo>
                    <a:lnTo>
                      <a:pt x="16" y="84"/>
                    </a:lnTo>
                    <a:lnTo>
                      <a:pt x="20" y="100"/>
                    </a:lnTo>
                    <a:lnTo>
                      <a:pt x="23" y="107"/>
                    </a:lnTo>
                    <a:lnTo>
                      <a:pt x="27" y="111"/>
                    </a:lnTo>
                    <a:lnTo>
                      <a:pt x="35" y="111"/>
                    </a:lnTo>
                    <a:lnTo>
                      <a:pt x="39" y="111"/>
                    </a:lnTo>
                    <a:lnTo>
                      <a:pt x="43" y="107"/>
                    </a:lnTo>
                    <a:lnTo>
                      <a:pt x="46" y="103"/>
                    </a:lnTo>
                    <a:lnTo>
                      <a:pt x="50" y="96"/>
                    </a:lnTo>
                    <a:lnTo>
                      <a:pt x="54" y="77"/>
                    </a:lnTo>
                    <a:lnTo>
                      <a:pt x="54" y="54"/>
                    </a:lnTo>
                    <a:lnTo>
                      <a:pt x="54" y="38"/>
                    </a:lnTo>
                    <a:lnTo>
                      <a:pt x="50" y="23"/>
                    </a:lnTo>
                    <a:lnTo>
                      <a:pt x="46" y="15"/>
                    </a:lnTo>
                    <a:lnTo>
                      <a:pt x="43" y="11"/>
                    </a:lnTo>
                    <a:lnTo>
                      <a:pt x="39" y="8"/>
                    </a:lnTo>
                    <a:lnTo>
                      <a:pt x="35" y="8"/>
                    </a:lnTo>
                    <a:lnTo>
                      <a:pt x="27" y="8"/>
                    </a:lnTo>
                    <a:lnTo>
                      <a:pt x="23" y="11"/>
                    </a:lnTo>
                    <a:lnTo>
                      <a:pt x="20" y="19"/>
                    </a:lnTo>
                    <a:lnTo>
                      <a:pt x="16" y="34"/>
                    </a:lnTo>
                    <a:lnTo>
                      <a:pt x="16" y="50"/>
                    </a:lnTo>
                    <a:lnTo>
                      <a:pt x="16" y="61"/>
                    </a:lnTo>
                    <a:close/>
                  </a:path>
                </a:pathLst>
              </a:custGeom>
              <a:solidFill>
                <a:srgbClr val="000000"/>
              </a:solidFill>
              <a:ln w="0">
                <a:solidFill>
                  <a:srgbClr val="000000"/>
                </a:solidFill>
                <a:round/>
                <a:headEnd/>
                <a:tailEnd/>
              </a:ln>
            </p:spPr>
            <p:txBody>
              <a:bodyPr/>
              <a:lstStyle/>
              <a:p>
                <a:endParaRPr lang="en-CA"/>
              </a:p>
            </p:txBody>
          </p:sp>
          <p:sp>
            <p:nvSpPr>
              <p:cNvPr id="16648" name="Rectangle 180"/>
              <p:cNvSpPr>
                <a:spLocks noChangeArrowheads="1"/>
              </p:cNvSpPr>
              <p:nvPr/>
            </p:nvSpPr>
            <p:spPr bwMode="auto">
              <a:xfrm>
                <a:off x="4071" y="2120"/>
                <a:ext cx="8" cy="208"/>
              </a:xfrm>
              <a:prstGeom prst="rect">
                <a:avLst/>
              </a:prstGeom>
              <a:solidFill>
                <a:srgbClr val="000000"/>
              </a:solidFill>
              <a:ln w="0">
                <a:solidFill>
                  <a:srgbClr val="000000"/>
                </a:solidFill>
                <a:miter lim="800000"/>
                <a:headEnd/>
                <a:tailEnd/>
              </a:ln>
            </p:spPr>
            <p:txBody>
              <a:bodyPr/>
              <a:lstStyle/>
              <a:p>
                <a:endParaRPr lang="en-US"/>
              </a:p>
            </p:txBody>
          </p:sp>
          <p:sp>
            <p:nvSpPr>
              <p:cNvPr id="16649" name="Freeform 181"/>
              <p:cNvSpPr>
                <a:spLocks/>
              </p:cNvSpPr>
              <p:nvPr/>
            </p:nvSpPr>
            <p:spPr bwMode="auto">
              <a:xfrm>
                <a:off x="4275" y="2255"/>
                <a:ext cx="19" cy="19"/>
              </a:xfrm>
              <a:custGeom>
                <a:avLst/>
                <a:gdLst>
                  <a:gd name="T0" fmla="*/ 11 w 19"/>
                  <a:gd name="T1" fmla="*/ 0 h 19"/>
                  <a:gd name="T2" fmla="*/ 15 w 19"/>
                  <a:gd name="T3" fmla="*/ 0 h 19"/>
                  <a:gd name="T4" fmla="*/ 19 w 19"/>
                  <a:gd name="T5" fmla="*/ 0 h 19"/>
                  <a:gd name="T6" fmla="*/ 19 w 19"/>
                  <a:gd name="T7" fmla="*/ 3 h 19"/>
                  <a:gd name="T8" fmla="*/ 19 w 19"/>
                  <a:gd name="T9" fmla="*/ 7 h 19"/>
                  <a:gd name="T10" fmla="*/ 19 w 19"/>
                  <a:gd name="T11" fmla="*/ 11 h 19"/>
                  <a:gd name="T12" fmla="*/ 19 w 19"/>
                  <a:gd name="T13" fmla="*/ 15 h 19"/>
                  <a:gd name="T14" fmla="*/ 15 w 19"/>
                  <a:gd name="T15" fmla="*/ 15 h 19"/>
                  <a:gd name="T16" fmla="*/ 11 w 19"/>
                  <a:gd name="T17" fmla="*/ 19 h 19"/>
                  <a:gd name="T18" fmla="*/ 7 w 19"/>
                  <a:gd name="T19" fmla="*/ 15 h 19"/>
                  <a:gd name="T20" fmla="*/ 3 w 19"/>
                  <a:gd name="T21" fmla="*/ 15 h 19"/>
                  <a:gd name="T22" fmla="*/ 0 w 19"/>
                  <a:gd name="T23" fmla="*/ 11 h 19"/>
                  <a:gd name="T24" fmla="*/ 0 w 19"/>
                  <a:gd name="T25" fmla="*/ 7 h 19"/>
                  <a:gd name="T26" fmla="*/ 0 w 19"/>
                  <a:gd name="T27" fmla="*/ 3 h 19"/>
                  <a:gd name="T28" fmla="*/ 3 w 19"/>
                  <a:gd name="T29" fmla="*/ 0 h 19"/>
                  <a:gd name="T30" fmla="*/ 7 w 19"/>
                  <a:gd name="T31" fmla="*/ 0 h 19"/>
                  <a:gd name="T32" fmla="*/ 11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11" y="0"/>
                    </a:moveTo>
                    <a:lnTo>
                      <a:pt x="15" y="0"/>
                    </a:lnTo>
                    <a:lnTo>
                      <a:pt x="19" y="0"/>
                    </a:lnTo>
                    <a:lnTo>
                      <a:pt x="19" y="3"/>
                    </a:lnTo>
                    <a:lnTo>
                      <a:pt x="19" y="7"/>
                    </a:lnTo>
                    <a:lnTo>
                      <a:pt x="19" y="11"/>
                    </a:lnTo>
                    <a:lnTo>
                      <a:pt x="19" y="15"/>
                    </a:lnTo>
                    <a:lnTo>
                      <a:pt x="15" y="15"/>
                    </a:lnTo>
                    <a:lnTo>
                      <a:pt x="11" y="19"/>
                    </a:lnTo>
                    <a:lnTo>
                      <a:pt x="7" y="15"/>
                    </a:lnTo>
                    <a:lnTo>
                      <a:pt x="3" y="15"/>
                    </a:lnTo>
                    <a:lnTo>
                      <a:pt x="0" y="11"/>
                    </a:lnTo>
                    <a:lnTo>
                      <a:pt x="0" y="7"/>
                    </a:lnTo>
                    <a:lnTo>
                      <a:pt x="0" y="3"/>
                    </a:lnTo>
                    <a:lnTo>
                      <a:pt x="3" y="0"/>
                    </a:lnTo>
                    <a:lnTo>
                      <a:pt x="7" y="0"/>
                    </a:lnTo>
                    <a:lnTo>
                      <a:pt x="11" y="0"/>
                    </a:lnTo>
                    <a:close/>
                  </a:path>
                </a:pathLst>
              </a:custGeom>
              <a:solidFill>
                <a:srgbClr val="000000"/>
              </a:solidFill>
              <a:ln w="0">
                <a:solidFill>
                  <a:srgbClr val="000000"/>
                </a:solidFill>
                <a:round/>
                <a:headEnd/>
                <a:tailEnd/>
              </a:ln>
            </p:spPr>
            <p:txBody>
              <a:bodyPr/>
              <a:lstStyle/>
              <a:p>
                <a:endParaRPr lang="en-CA"/>
              </a:p>
            </p:txBody>
          </p:sp>
          <p:sp>
            <p:nvSpPr>
              <p:cNvPr id="16650" name="Freeform 182"/>
              <p:cNvSpPr>
                <a:spLocks noEditPoints="1"/>
              </p:cNvSpPr>
              <p:nvPr/>
            </p:nvSpPr>
            <p:spPr bwMode="auto">
              <a:xfrm>
                <a:off x="4313" y="2155"/>
                <a:ext cx="69" cy="119"/>
              </a:xfrm>
              <a:custGeom>
                <a:avLst/>
                <a:gdLst>
                  <a:gd name="T0" fmla="*/ 0 w 69"/>
                  <a:gd name="T1" fmla="*/ 61 h 119"/>
                  <a:gd name="T2" fmla="*/ 0 w 69"/>
                  <a:gd name="T3" fmla="*/ 42 h 119"/>
                  <a:gd name="T4" fmla="*/ 4 w 69"/>
                  <a:gd name="T5" fmla="*/ 27 h 119"/>
                  <a:gd name="T6" fmla="*/ 11 w 69"/>
                  <a:gd name="T7" fmla="*/ 15 h 119"/>
                  <a:gd name="T8" fmla="*/ 19 w 69"/>
                  <a:gd name="T9" fmla="*/ 8 h 119"/>
                  <a:gd name="T10" fmla="*/ 27 w 69"/>
                  <a:gd name="T11" fmla="*/ 4 h 119"/>
                  <a:gd name="T12" fmla="*/ 34 w 69"/>
                  <a:gd name="T13" fmla="*/ 0 h 119"/>
                  <a:gd name="T14" fmla="*/ 42 w 69"/>
                  <a:gd name="T15" fmla="*/ 4 h 119"/>
                  <a:gd name="T16" fmla="*/ 50 w 69"/>
                  <a:gd name="T17" fmla="*/ 8 h 119"/>
                  <a:gd name="T18" fmla="*/ 57 w 69"/>
                  <a:gd name="T19" fmla="*/ 15 h 119"/>
                  <a:gd name="T20" fmla="*/ 65 w 69"/>
                  <a:gd name="T21" fmla="*/ 27 h 119"/>
                  <a:gd name="T22" fmla="*/ 69 w 69"/>
                  <a:gd name="T23" fmla="*/ 42 h 119"/>
                  <a:gd name="T24" fmla="*/ 69 w 69"/>
                  <a:gd name="T25" fmla="*/ 57 h 119"/>
                  <a:gd name="T26" fmla="*/ 69 w 69"/>
                  <a:gd name="T27" fmla="*/ 77 h 119"/>
                  <a:gd name="T28" fmla="*/ 65 w 69"/>
                  <a:gd name="T29" fmla="*/ 92 h 119"/>
                  <a:gd name="T30" fmla="*/ 57 w 69"/>
                  <a:gd name="T31" fmla="*/ 103 h 119"/>
                  <a:gd name="T32" fmla="*/ 50 w 69"/>
                  <a:gd name="T33" fmla="*/ 111 h 119"/>
                  <a:gd name="T34" fmla="*/ 42 w 69"/>
                  <a:gd name="T35" fmla="*/ 115 h 119"/>
                  <a:gd name="T36" fmla="*/ 34 w 69"/>
                  <a:gd name="T37" fmla="*/ 119 h 119"/>
                  <a:gd name="T38" fmla="*/ 23 w 69"/>
                  <a:gd name="T39" fmla="*/ 115 h 119"/>
                  <a:gd name="T40" fmla="*/ 15 w 69"/>
                  <a:gd name="T41" fmla="*/ 107 h 119"/>
                  <a:gd name="T42" fmla="*/ 8 w 69"/>
                  <a:gd name="T43" fmla="*/ 100 h 119"/>
                  <a:gd name="T44" fmla="*/ 0 w 69"/>
                  <a:gd name="T45" fmla="*/ 80 h 119"/>
                  <a:gd name="T46" fmla="*/ 0 w 69"/>
                  <a:gd name="T47" fmla="*/ 61 h 119"/>
                  <a:gd name="T48" fmla="*/ 15 w 69"/>
                  <a:gd name="T49" fmla="*/ 61 h 119"/>
                  <a:gd name="T50" fmla="*/ 15 w 69"/>
                  <a:gd name="T51" fmla="*/ 84 h 119"/>
                  <a:gd name="T52" fmla="*/ 19 w 69"/>
                  <a:gd name="T53" fmla="*/ 100 h 119"/>
                  <a:gd name="T54" fmla="*/ 23 w 69"/>
                  <a:gd name="T55" fmla="*/ 107 h 119"/>
                  <a:gd name="T56" fmla="*/ 27 w 69"/>
                  <a:gd name="T57" fmla="*/ 111 h 119"/>
                  <a:gd name="T58" fmla="*/ 34 w 69"/>
                  <a:gd name="T59" fmla="*/ 111 h 119"/>
                  <a:gd name="T60" fmla="*/ 38 w 69"/>
                  <a:gd name="T61" fmla="*/ 111 h 119"/>
                  <a:gd name="T62" fmla="*/ 42 w 69"/>
                  <a:gd name="T63" fmla="*/ 107 h 119"/>
                  <a:gd name="T64" fmla="*/ 46 w 69"/>
                  <a:gd name="T65" fmla="*/ 103 h 119"/>
                  <a:gd name="T66" fmla="*/ 50 w 69"/>
                  <a:gd name="T67" fmla="*/ 96 h 119"/>
                  <a:gd name="T68" fmla="*/ 54 w 69"/>
                  <a:gd name="T69" fmla="*/ 77 h 119"/>
                  <a:gd name="T70" fmla="*/ 54 w 69"/>
                  <a:gd name="T71" fmla="*/ 54 h 119"/>
                  <a:gd name="T72" fmla="*/ 54 w 69"/>
                  <a:gd name="T73" fmla="*/ 38 h 119"/>
                  <a:gd name="T74" fmla="*/ 50 w 69"/>
                  <a:gd name="T75" fmla="*/ 23 h 119"/>
                  <a:gd name="T76" fmla="*/ 46 w 69"/>
                  <a:gd name="T77" fmla="*/ 15 h 119"/>
                  <a:gd name="T78" fmla="*/ 42 w 69"/>
                  <a:gd name="T79" fmla="*/ 11 h 119"/>
                  <a:gd name="T80" fmla="*/ 38 w 69"/>
                  <a:gd name="T81" fmla="*/ 8 h 119"/>
                  <a:gd name="T82" fmla="*/ 34 w 69"/>
                  <a:gd name="T83" fmla="*/ 8 h 119"/>
                  <a:gd name="T84" fmla="*/ 31 w 69"/>
                  <a:gd name="T85" fmla="*/ 8 h 119"/>
                  <a:gd name="T86" fmla="*/ 27 w 69"/>
                  <a:gd name="T87" fmla="*/ 11 h 119"/>
                  <a:gd name="T88" fmla="*/ 19 w 69"/>
                  <a:gd name="T89" fmla="*/ 19 h 119"/>
                  <a:gd name="T90" fmla="*/ 15 w 69"/>
                  <a:gd name="T91" fmla="*/ 34 h 119"/>
                  <a:gd name="T92" fmla="*/ 15 w 69"/>
                  <a:gd name="T93" fmla="*/ 50 h 119"/>
                  <a:gd name="T94" fmla="*/ 15 w 69"/>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1"/>
                    </a:moveTo>
                    <a:lnTo>
                      <a:pt x="0" y="42"/>
                    </a:lnTo>
                    <a:lnTo>
                      <a:pt x="4" y="27"/>
                    </a:lnTo>
                    <a:lnTo>
                      <a:pt x="11" y="15"/>
                    </a:lnTo>
                    <a:lnTo>
                      <a:pt x="19" y="8"/>
                    </a:lnTo>
                    <a:lnTo>
                      <a:pt x="27" y="4"/>
                    </a:lnTo>
                    <a:lnTo>
                      <a:pt x="34" y="0"/>
                    </a:lnTo>
                    <a:lnTo>
                      <a:pt x="42" y="4"/>
                    </a:lnTo>
                    <a:lnTo>
                      <a:pt x="50" y="8"/>
                    </a:lnTo>
                    <a:lnTo>
                      <a:pt x="57" y="15"/>
                    </a:lnTo>
                    <a:lnTo>
                      <a:pt x="65" y="27"/>
                    </a:lnTo>
                    <a:lnTo>
                      <a:pt x="69" y="42"/>
                    </a:lnTo>
                    <a:lnTo>
                      <a:pt x="69" y="57"/>
                    </a:lnTo>
                    <a:lnTo>
                      <a:pt x="69" y="77"/>
                    </a:lnTo>
                    <a:lnTo>
                      <a:pt x="65" y="92"/>
                    </a:lnTo>
                    <a:lnTo>
                      <a:pt x="57" y="103"/>
                    </a:lnTo>
                    <a:lnTo>
                      <a:pt x="50" y="111"/>
                    </a:lnTo>
                    <a:lnTo>
                      <a:pt x="42" y="115"/>
                    </a:lnTo>
                    <a:lnTo>
                      <a:pt x="34" y="119"/>
                    </a:lnTo>
                    <a:lnTo>
                      <a:pt x="23" y="115"/>
                    </a:lnTo>
                    <a:lnTo>
                      <a:pt x="15" y="107"/>
                    </a:lnTo>
                    <a:lnTo>
                      <a:pt x="8" y="100"/>
                    </a:lnTo>
                    <a:lnTo>
                      <a:pt x="0" y="80"/>
                    </a:lnTo>
                    <a:lnTo>
                      <a:pt x="0" y="61"/>
                    </a:lnTo>
                    <a:close/>
                    <a:moveTo>
                      <a:pt x="15" y="61"/>
                    </a:moveTo>
                    <a:lnTo>
                      <a:pt x="15" y="84"/>
                    </a:lnTo>
                    <a:lnTo>
                      <a:pt x="19" y="100"/>
                    </a:lnTo>
                    <a:lnTo>
                      <a:pt x="23" y="107"/>
                    </a:lnTo>
                    <a:lnTo>
                      <a:pt x="27" y="111"/>
                    </a:lnTo>
                    <a:lnTo>
                      <a:pt x="34" y="111"/>
                    </a:lnTo>
                    <a:lnTo>
                      <a:pt x="38" y="111"/>
                    </a:lnTo>
                    <a:lnTo>
                      <a:pt x="42" y="107"/>
                    </a:lnTo>
                    <a:lnTo>
                      <a:pt x="46" y="103"/>
                    </a:lnTo>
                    <a:lnTo>
                      <a:pt x="50" y="96"/>
                    </a:lnTo>
                    <a:lnTo>
                      <a:pt x="54" y="77"/>
                    </a:lnTo>
                    <a:lnTo>
                      <a:pt x="54" y="54"/>
                    </a:lnTo>
                    <a:lnTo>
                      <a:pt x="54" y="38"/>
                    </a:lnTo>
                    <a:lnTo>
                      <a:pt x="50" y="23"/>
                    </a:lnTo>
                    <a:lnTo>
                      <a:pt x="46" y="15"/>
                    </a:lnTo>
                    <a:lnTo>
                      <a:pt x="42" y="11"/>
                    </a:lnTo>
                    <a:lnTo>
                      <a:pt x="38" y="8"/>
                    </a:lnTo>
                    <a:lnTo>
                      <a:pt x="34" y="8"/>
                    </a:lnTo>
                    <a:lnTo>
                      <a:pt x="31" y="8"/>
                    </a:lnTo>
                    <a:lnTo>
                      <a:pt x="27" y="11"/>
                    </a:lnTo>
                    <a:lnTo>
                      <a:pt x="19" y="19"/>
                    </a:lnTo>
                    <a:lnTo>
                      <a:pt x="15" y="34"/>
                    </a:lnTo>
                    <a:lnTo>
                      <a:pt x="15" y="50"/>
                    </a:lnTo>
                    <a:lnTo>
                      <a:pt x="15" y="61"/>
                    </a:lnTo>
                    <a:close/>
                  </a:path>
                </a:pathLst>
              </a:custGeom>
              <a:solidFill>
                <a:srgbClr val="000000"/>
              </a:solidFill>
              <a:ln w="0">
                <a:solidFill>
                  <a:srgbClr val="000000"/>
                </a:solidFill>
                <a:round/>
                <a:headEnd/>
                <a:tailEnd/>
              </a:ln>
            </p:spPr>
            <p:txBody>
              <a:bodyPr/>
              <a:lstStyle/>
              <a:p>
                <a:endParaRPr lang="en-CA"/>
              </a:p>
            </p:txBody>
          </p:sp>
          <p:sp>
            <p:nvSpPr>
              <p:cNvPr id="16651" name="Freeform 183"/>
              <p:cNvSpPr>
                <a:spLocks noEditPoints="1"/>
              </p:cNvSpPr>
              <p:nvPr/>
            </p:nvSpPr>
            <p:spPr bwMode="auto">
              <a:xfrm>
                <a:off x="4397" y="2155"/>
                <a:ext cx="69" cy="119"/>
              </a:xfrm>
              <a:custGeom>
                <a:avLst/>
                <a:gdLst>
                  <a:gd name="T0" fmla="*/ 0 w 69"/>
                  <a:gd name="T1" fmla="*/ 61 h 119"/>
                  <a:gd name="T2" fmla="*/ 0 w 69"/>
                  <a:gd name="T3" fmla="*/ 42 h 119"/>
                  <a:gd name="T4" fmla="*/ 4 w 69"/>
                  <a:gd name="T5" fmla="*/ 27 h 119"/>
                  <a:gd name="T6" fmla="*/ 12 w 69"/>
                  <a:gd name="T7" fmla="*/ 15 h 119"/>
                  <a:gd name="T8" fmla="*/ 20 w 69"/>
                  <a:gd name="T9" fmla="*/ 8 h 119"/>
                  <a:gd name="T10" fmla="*/ 27 w 69"/>
                  <a:gd name="T11" fmla="*/ 4 h 119"/>
                  <a:gd name="T12" fmla="*/ 35 w 69"/>
                  <a:gd name="T13" fmla="*/ 0 h 119"/>
                  <a:gd name="T14" fmla="*/ 43 w 69"/>
                  <a:gd name="T15" fmla="*/ 4 h 119"/>
                  <a:gd name="T16" fmla="*/ 50 w 69"/>
                  <a:gd name="T17" fmla="*/ 8 h 119"/>
                  <a:gd name="T18" fmla="*/ 58 w 69"/>
                  <a:gd name="T19" fmla="*/ 15 h 119"/>
                  <a:gd name="T20" fmla="*/ 66 w 69"/>
                  <a:gd name="T21" fmla="*/ 27 h 119"/>
                  <a:gd name="T22" fmla="*/ 69 w 69"/>
                  <a:gd name="T23" fmla="*/ 42 h 119"/>
                  <a:gd name="T24" fmla="*/ 69 w 69"/>
                  <a:gd name="T25" fmla="*/ 57 h 119"/>
                  <a:gd name="T26" fmla="*/ 69 w 69"/>
                  <a:gd name="T27" fmla="*/ 77 h 119"/>
                  <a:gd name="T28" fmla="*/ 66 w 69"/>
                  <a:gd name="T29" fmla="*/ 92 h 119"/>
                  <a:gd name="T30" fmla="*/ 58 w 69"/>
                  <a:gd name="T31" fmla="*/ 103 h 119"/>
                  <a:gd name="T32" fmla="*/ 50 w 69"/>
                  <a:gd name="T33" fmla="*/ 111 h 119"/>
                  <a:gd name="T34" fmla="*/ 43 w 69"/>
                  <a:gd name="T35" fmla="*/ 115 h 119"/>
                  <a:gd name="T36" fmla="*/ 35 w 69"/>
                  <a:gd name="T37" fmla="*/ 119 h 119"/>
                  <a:gd name="T38" fmla="*/ 23 w 69"/>
                  <a:gd name="T39" fmla="*/ 115 h 119"/>
                  <a:gd name="T40" fmla="*/ 16 w 69"/>
                  <a:gd name="T41" fmla="*/ 107 h 119"/>
                  <a:gd name="T42" fmla="*/ 8 w 69"/>
                  <a:gd name="T43" fmla="*/ 100 h 119"/>
                  <a:gd name="T44" fmla="*/ 0 w 69"/>
                  <a:gd name="T45" fmla="*/ 80 h 119"/>
                  <a:gd name="T46" fmla="*/ 0 w 69"/>
                  <a:gd name="T47" fmla="*/ 61 h 119"/>
                  <a:gd name="T48" fmla="*/ 16 w 69"/>
                  <a:gd name="T49" fmla="*/ 61 h 119"/>
                  <a:gd name="T50" fmla="*/ 16 w 69"/>
                  <a:gd name="T51" fmla="*/ 84 h 119"/>
                  <a:gd name="T52" fmla="*/ 20 w 69"/>
                  <a:gd name="T53" fmla="*/ 100 h 119"/>
                  <a:gd name="T54" fmla="*/ 23 w 69"/>
                  <a:gd name="T55" fmla="*/ 107 h 119"/>
                  <a:gd name="T56" fmla="*/ 27 w 69"/>
                  <a:gd name="T57" fmla="*/ 111 h 119"/>
                  <a:gd name="T58" fmla="*/ 35 w 69"/>
                  <a:gd name="T59" fmla="*/ 111 h 119"/>
                  <a:gd name="T60" fmla="*/ 39 w 69"/>
                  <a:gd name="T61" fmla="*/ 111 h 119"/>
                  <a:gd name="T62" fmla="*/ 43 w 69"/>
                  <a:gd name="T63" fmla="*/ 107 h 119"/>
                  <a:gd name="T64" fmla="*/ 46 w 69"/>
                  <a:gd name="T65" fmla="*/ 103 h 119"/>
                  <a:gd name="T66" fmla="*/ 50 w 69"/>
                  <a:gd name="T67" fmla="*/ 96 h 119"/>
                  <a:gd name="T68" fmla="*/ 54 w 69"/>
                  <a:gd name="T69" fmla="*/ 77 h 119"/>
                  <a:gd name="T70" fmla="*/ 54 w 69"/>
                  <a:gd name="T71" fmla="*/ 54 h 119"/>
                  <a:gd name="T72" fmla="*/ 54 w 69"/>
                  <a:gd name="T73" fmla="*/ 38 h 119"/>
                  <a:gd name="T74" fmla="*/ 50 w 69"/>
                  <a:gd name="T75" fmla="*/ 23 h 119"/>
                  <a:gd name="T76" fmla="*/ 46 w 69"/>
                  <a:gd name="T77" fmla="*/ 15 h 119"/>
                  <a:gd name="T78" fmla="*/ 43 w 69"/>
                  <a:gd name="T79" fmla="*/ 11 h 119"/>
                  <a:gd name="T80" fmla="*/ 39 w 69"/>
                  <a:gd name="T81" fmla="*/ 8 h 119"/>
                  <a:gd name="T82" fmla="*/ 35 w 69"/>
                  <a:gd name="T83" fmla="*/ 8 h 119"/>
                  <a:gd name="T84" fmla="*/ 31 w 69"/>
                  <a:gd name="T85" fmla="*/ 8 h 119"/>
                  <a:gd name="T86" fmla="*/ 23 w 69"/>
                  <a:gd name="T87" fmla="*/ 11 h 119"/>
                  <a:gd name="T88" fmla="*/ 20 w 69"/>
                  <a:gd name="T89" fmla="*/ 19 h 119"/>
                  <a:gd name="T90" fmla="*/ 16 w 69"/>
                  <a:gd name="T91" fmla="*/ 34 h 119"/>
                  <a:gd name="T92" fmla="*/ 16 w 69"/>
                  <a:gd name="T93" fmla="*/ 50 h 119"/>
                  <a:gd name="T94" fmla="*/ 16 w 69"/>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1"/>
                    </a:moveTo>
                    <a:lnTo>
                      <a:pt x="0" y="42"/>
                    </a:lnTo>
                    <a:lnTo>
                      <a:pt x="4" y="27"/>
                    </a:lnTo>
                    <a:lnTo>
                      <a:pt x="12" y="15"/>
                    </a:lnTo>
                    <a:lnTo>
                      <a:pt x="20" y="8"/>
                    </a:lnTo>
                    <a:lnTo>
                      <a:pt x="27" y="4"/>
                    </a:lnTo>
                    <a:lnTo>
                      <a:pt x="35" y="0"/>
                    </a:lnTo>
                    <a:lnTo>
                      <a:pt x="43" y="4"/>
                    </a:lnTo>
                    <a:lnTo>
                      <a:pt x="50" y="8"/>
                    </a:lnTo>
                    <a:lnTo>
                      <a:pt x="58" y="15"/>
                    </a:lnTo>
                    <a:lnTo>
                      <a:pt x="66" y="27"/>
                    </a:lnTo>
                    <a:lnTo>
                      <a:pt x="69" y="42"/>
                    </a:lnTo>
                    <a:lnTo>
                      <a:pt x="69" y="57"/>
                    </a:lnTo>
                    <a:lnTo>
                      <a:pt x="69" y="77"/>
                    </a:lnTo>
                    <a:lnTo>
                      <a:pt x="66" y="92"/>
                    </a:lnTo>
                    <a:lnTo>
                      <a:pt x="58" y="103"/>
                    </a:lnTo>
                    <a:lnTo>
                      <a:pt x="50" y="111"/>
                    </a:lnTo>
                    <a:lnTo>
                      <a:pt x="43" y="115"/>
                    </a:lnTo>
                    <a:lnTo>
                      <a:pt x="35" y="119"/>
                    </a:lnTo>
                    <a:lnTo>
                      <a:pt x="23" y="115"/>
                    </a:lnTo>
                    <a:lnTo>
                      <a:pt x="16" y="107"/>
                    </a:lnTo>
                    <a:lnTo>
                      <a:pt x="8" y="100"/>
                    </a:lnTo>
                    <a:lnTo>
                      <a:pt x="0" y="80"/>
                    </a:lnTo>
                    <a:lnTo>
                      <a:pt x="0" y="61"/>
                    </a:lnTo>
                    <a:close/>
                    <a:moveTo>
                      <a:pt x="16" y="61"/>
                    </a:moveTo>
                    <a:lnTo>
                      <a:pt x="16" y="84"/>
                    </a:lnTo>
                    <a:lnTo>
                      <a:pt x="20" y="100"/>
                    </a:lnTo>
                    <a:lnTo>
                      <a:pt x="23" y="107"/>
                    </a:lnTo>
                    <a:lnTo>
                      <a:pt x="27" y="111"/>
                    </a:lnTo>
                    <a:lnTo>
                      <a:pt x="35" y="111"/>
                    </a:lnTo>
                    <a:lnTo>
                      <a:pt x="39" y="111"/>
                    </a:lnTo>
                    <a:lnTo>
                      <a:pt x="43" y="107"/>
                    </a:lnTo>
                    <a:lnTo>
                      <a:pt x="46" y="103"/>
                    </a:lnTo>
                    <a:lnTo>
                      <a:pt x="50" y="96"/>
                    </a:lnTo>
                    <a:lnTo>
                      <a:pt x="54" y="77"/>
                    </a:lnTo>
                    <a:lnTo>
                      <a:pt x="54" y="54"/>
                    </a:lnTo>
                    <a:lnTo>
                      <a:pt x="54" y="38"/>
                    </a:lnTo>
                    <a:lnTo>
                      <a:pt x="50" y="23"/>
                    </a:lnTo>
                    <a:lnTo>
                      <a:pt x="46" y="15"/>
                    </a:lnTo>
                    <a:lnTo>
                      <a:pt x="43" y="11"/>
                    </a:lnTo>
                    <a:lnTo>
                      <a:pt x="39" y="8"/>
                    </a:lnTo>
                    <a:lnTo>
                      <a:pt x="35" y="8"/>
                    </a:lnTo>
                    <a:lnTo>
                      <a:pt x="31" y="8"/>
                    </a:lnTo>
                    <a:lnTo>
                      <a:pt x="23" y="11"/>
                    </a:lnTo>
                    <a:lnTo>
                      <a:pt x="20" y="19"/>
                    </a:lnTo>
                    <a:lnTo>
                      <a:pt x="16" y="34"/>
                    </a:lnTo>
                    <a:lnTo>
                      <a:pt x="16" y="50"/>
                    </a:lnTo>
                    <a:lnTo>
                      <a:pt x="16" y="61"/>
                    </a:lnTo>
                    <a:close/>
                  </a:path>
                </a:pathLst>
              </a:custGeom>
              <a:solidFill>
                <a:srgbClr val="000000"/>
              </a:solidFill>
              <a:ln w="0">
                <a:solidFill>
                  <a:srgbClr val="000000"/>
                </a:solidFill>
                <a:round/>
                <a:headEnd/>
                <a:tailEnd/>
              </a:ln>
            </p:spPr>
            <p:txBody>
              <a:bodyPr/>
              <a:lstStyle/>
              <a:p>
                <a:endParaRPr lang="en-CA"/>
              </a:p>
            </p:txBody>
          </p:sp>
          <p:sp>
            <p:nvSpPr>
              <p:cNvPr id="16652" name="Freeform 184"/>
              <p:cNvSpPr>
                <a:spLocks/>
              </p:cNvSpPr>
              <p:nvPr/>
            </p:nvSpPr>
            <p:spPr bwMode="auto">
              <a:xfrm>
                <a:off x="4478" y="2155"/>
                <a:ext cx="73" cy="115"/>
              </a:xfrm>
              <a:custGeom>
                <a:avLst/>
                <a:gdLst>
                  <a:gd name="T0" fmla="*/ 73 w 73"/>
                  <a:gd name="T1" fmla="*/ 96 h 115"/>
                  <a:gd name="T2" fmla="*/ 65 w 73"/>
                  <a:gd name="T3" fmla="*/ 115 h 115"/>
                  <a:gd name="T4" fmla="*/ 0 w 73"/>
                  <a:gd name="T5" fmla="*/ 115 h 115"/>
                  <a:gd name="T6" fmla="*/ 0 w 73"/>
                  <a:gd name="T7" fmla="*/ 111 h 115"/>
                  <a:gd name="T8" fmla="*/ 15 w 73"/>
                  <a:gd name="T9" fmla="*/ 96 h 115"/>
                  <a:gd name="T10" fmla="*/ 31 w 73"/>
                  <a:gd name="T11" fmla="*/ 80 h 115"/>
                  <a:gd name="T12" fmla="*/ 38 w 73"/>
                  <a:gd name="T13" fmla="*/ 69 h 115"/>
                  <a:gd name="T14" fmla="*/ 50 w 73"/>
                  <a:gd name="T15" fmla="*/ 54 h 115"/>
                  <a:gd name="T16" fmla="*/ 50 w 73"/>
                  <a:gd name="T17" fmla="*/ 38 h 115"/>
                  <a:gd name="T18" fmla="*/ 50 w 73"/>
                  <a:gd name="T19" fmla="*/ 31 h 115"/>
                  <a:gd name="T20" fmla="*/ 46 w 73"/>
                  <a:gd name="T21" fmla="*/ 19 h 115"/>
                  <a:gd name="T22" fmla="*/ 38 w 73"/>
                  <a:gd name="T23" fmla="*/ 15 h 115"/>
                  <a:gd name="T24" fmla="*/ 31 w 73"/>
                  <a:gd name="T25" fmla="*/ 15 h 115"/>
                  <a:gd name="T26" fmla="*/ 19 w 73"/>
                  <a:gd name="T27" fmla="*/ 15 h 115"/>
                  <a:gd name="T28" fmla="*/ 15 w 73"/>
                  <a:gd name="T29" fmla="*/ 19 h 115"/>
                  <a:gd name="T30" fmla="*/ 8 w 73"/>
                  <a:gd name="T31" fmla="*/ 27 h 115"/>
                  <a:gd name="T32" fmla="*/ 4 w 73"/>
                  <a:gd name="T33" fmla="*/ 34 h 115"/>
                  <a:gd name="T34" fmla="*/ 0 w 73"/>
                  <a:gd name="T35" fmla="*/ 34 h 115"/>
                  <a:gd name="T36" fmla="*/ 4 w 73"/>
                  <a:gd name="T37" fmla="*/ 19 h 115"/>
                  <a:gd name="T38" fmla="*/ 11 w 73"/>
                  <a:gd name="T39" fmla="*/ 11 h 115"/>
                  <a:gd name="T40" fmla="*/ 23 w 73"/>
                  <a:gd name="T41" fmla="*/ 4 h 115"/>
                  <a:gd name="T42" fmla="*/ 34 w 73"/>
                  <a:gd name="T43" fmla="*/ 0 h 115"/>
                  <a:gd name="T44" fmla="*/ 46 w 73"/>
                  <a:gd name="T45" fmla="*/ 4 h 115"/>
                  <a:gd name="T46" fmla="*/ 57 w 73"/>
                  <a:gd name="T47" fmla="*/ 11 h 115"/>
                  <a:gd name="T48" fmla="*/ 61 w 73"/>
                  <a:gd name="T49" fmla="*/ 19 h 115"/>
                  <a:gd name="T50" fmla="*/ 65 w 73"/>
                  <a:gd name="T51" fmla="*/ 31 h 115"/>
                  <a:gd name="T52" fmla="*/ 65 w 73"/>
                  <a:gd name="T53" fmla="*/ 38 h 115"/>
                  <a:gd name="T54" fmla="*/ 61 w 73"/>
                  <a:gd name="T55" fmla="*/ 50 h 115"/>
                  <a:gd name="T56" fmla="*/ 54 w 73"/>
                  <a:gd name="T57" fmla="*/ 61 h 115"/>
                  <a:gd name="T58" fmla="*/ 42 w 73"/>
                  <a:gd name="T59" fmla="*/ 77 h 115"/>
                  <a:gd name="T60" fmla="*/ 31 w 73"/>
                  <a:gd name="T61" fmla="*/ 88 h 115"/>
                  <a:gd name="T62" fmla="*/ 19 w 73"/>
                  <a:gd name="T63" fmla="*/ 100 h 115"/>
                  <a:gd name="T64" fmla="*/ 15 w 73"/>
                  <a:gd name="T65" fmla="*/ 103 h 115"/>
                  <a:gd name="T66" fmla="*/ 46 w 73"/>
                  <a:gd name="T67" fmla="*/ 103 h 115"/>
                  <a:gd name="T68" fmla="*/ 54 w 73"/>
                  <a:gd name="T69" fmla="*/ 103 h 115"/>
                  <a:gd name="T70" fmla="*/ 57 w 73"/>
                  <a:gd name="T71" fmla="*/ 103 h 115"/>
                  <a:gd name="T72" fmla="*/ 61 w 73"/>
                  <a:gd name="T73" fmla="*/ 100 h 115"/>
                  <a:gd name="T74" fmla="*/ 65 w 73"/>
                  <a:gd name="T75" fmla="*/ 100 h 115"/>
                  <a:gd name="T76" fmla="*/ 65 w 73"/>
                  <a:gd name="T77" fmla="*/ 96 h 115"/>
                  <a:gd name="T78" fmla="*/ 69 w 73"/>
                  <a:gd name="T79" fmla="*/ 96 h 115"/>
                  <a:gd name="T80" fmla="*/ 73 w 73"/>
                  <a:gd name="T81" fmla="*/ 96 h 11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5"/>
                  <a:gd name="T125" fmla="*/ 73 w 73"/>
                  <a:gd name="T126" fmla="*/ 115 h 11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5">
                    <a:moveTo>
                      <a:pt x="73" y="96"/>
                    </a:moveTo>
                    <a:lnTo>
                      <a:pt x="65" y="115"/>
                    </a:lnTo>
                    <a:lnTo>
                      <a:pt x="0" y="115"/>
                    </a:lnTo>
                    <a:lnTo>
                      <a:pt x="0" y="111"/>
                    </a:lnTo>
                    <a:lnTo>
                      <a:pt x="15" y="96"/>
                    </a:lnTo>
                    <a:lnTo>
                      <a:pt x="31" y="80"/>
                    </a:lnTo>
                    <a:lnTo>
                      <a:pt x="38" y="69"/>
                    </a:lnTo>
                    <a:lnTo>
                      <a:pt x="50" y="54"/>
                    </a:lnTo>
                    <a:lnTo>
                      <a:pt x="50" y="38"/>
                    </a:lnTo>
                    <a:lnTo>
                      <a:pt x="50" y="31"/>
                    </a:lnTo>
                    <a:lnTo>
                      <a:pt x="46" y="19"/>
                    </a:lnTo>
                    <a:lnTo>
                      <a:pt x="38" y="15"/>
                    </a:lnTo>
                    <a:lnTo>
                      <a:pt x="31" y="15"/>
                    </a:lnTo>
                    <a:lnTo>
                      <a:pt x="19" y="15"/>
                    </a:lnTo>
                    <a:lnTo>
                      <a:pt x="15" y="19"/>
                    </a:lnTo>
                    <a:lnTo>
                      <a:pt x="8" y="27"/>
                    </a:lnTo>
                    <a:lnTo>
                      <a:pt x="4" y="34"/>
                    </a:lnTo>
                    <a:lnTo>
                      <a:pt x="0" y="34"/>
                    </a:lnTo>
                    <a:lnTo>
                      <a:pt x="4" y="19"/>
                    </a:lnTo>
                    <a:lnTo>
                      <a:pt x="11" y="11"/>
                    </a:lnTo>
                    <a:lnTo>
                      <a:pt x="23" y="4"/>
                    </a:lnTo>
                    <a:lnTo>
                      <a:pt x="34" y="0"/>
                    </a:lnTo>
                    <a:lnTo>
                      <a:pt x="46" y="4"/>
                    </a:lnTo>
                    <a:lnTo>
                      <a:pt x="57" y="11"/>
                    </a:lnTo>
                    <a:lnTo>
                      <a:pt x="61" y="19"/>
                    </a:lnTo>
                    <a:lnTo>
                      <a:pt x="65" y="31"/>
                    </a:lnTo>
                    <a:lnTo>
                      <a:pt x="65" y="38"/>
                    </a:lnTo>
                    <a:lnTo>
                      <a:pt x="61" y="50"/>
                    </a:lnTo>
                    <a:lnTo>
                      <a:pt x="54" y="61"/>
                    </a:lnTo>
                    <a:lnTo>
                      <a:pt x="42" y="77"/>
                    </a:lnTo>
                    <a:lnTo>
                      <a:pt x="31" y="88"/>
                    </a:lnTo>
                    <a:lnTo>
                      <a:pt x="19" y="100"/>
                    </a:lnTo>
                    <a:lnTo>
                      <a:pt x="15" y="103"/>
                    </a:lnTo>
                    <a:lnTo>
                      <a:pt x="46" y="103"/>
                    </a:lnTo>
                    <a:lnTo>
                      <a:pt x="54" y="103"/>
                    </a:lnTo>
                    <a:lnTo>
                      <a:pt x="57" y="103"/>
                    </a:lnTo>
                    <a:lnTo>
                      <a:pt x="61" y="100"/>
                    </a:lnTo>
                    <a:lnTo>
                      <a:pt x="65" y="100"/>
                    </a:lnTo>
                    <a:lnTo>
                      <a:pt x="65" y="96"/>
                    </a:lnTo>
                    <a:lnTo>
                      <a:pt x="69" y="96"/>
                    </a:lnTo>
                    <a:lnTo>
                      <a:pt x="73" y="96"/>
                    </a:lnTo>
                    <a:close/>
                  </a:path>
                </a:pathLst>
              </a:custGeom>
              <a:solidFill>
                <a:srgbClr val="000000"/>
              </a:solidFill>
              <a:ln w="0">
                <a:solidFill>
                  <a:srgbClr val="000000"/>
                </a:solidFill>
                <a:round/>
                <a:headEnd/>
                <a:tailEnd/>
              </a:ln>
            </p:spPr>
            <p:txBody>
              <a:bodyPr/>
              <a:lstStyle/>
              <a:p>
                <a:endParaRPr lang="en-CA"/>
              </a:p>
            </p:txBody>
          </p:sp>
          <p:sp>
            <p:nvSpPr>
              <p:cNvPr id="16653" name="Freeform 185"/>
              <p:cNvSpPr>
                <a:spLocks/>
              </p:cNvSpPr>
              <p:nvPr/>
            </p:nvSpPr>
            <p:spPr bwMode="auto">
              <a:xfrm>
                <a:off x="4578" y="2155"/>
                <a:ext cx="42" cy="115"/>
              </a:xfrm>
              <a:custGeom>
                <a:avLst/>
                <a:gdLst>
                  <a:gd name="T0" fmla="*/ 0 w 42"/>
                  <a:gd name="T1" fmla="*/ 15 h 115"/>
                  <a:gd name="T2" fmla="*/ 27 w 42"/>
                  <a:gd name="T3" fmla="*/ 0 h 115"/>
                  <a:gd name="T4" fmla="*/ 27 w 42"/>
                  <a:gd name="T5" fmla="*/ 0 h 115"/>
                  <a:gd name="T6" fmla="*/ 27 w 42"/>
                  <a:gd name="T7" fmla="*/ 96 h 115"/>
                  <a:gd name="T8" fmla="*/ 30 w 42"/>
                  <a:gd name="T9" fmla="*/ 103 h 115"/>
                  <a:gd name="T10" fmla="*/ 30 w 42"/>
                  <a:gd name="T11" fmla="*/ 107 h 115"/>
                  <a:gd name="T12" fmla="*/ 30 w 42"/>
                  <a:gd name="T13" fmla="*/ 111 h 115"/>
                  <a:gd name="T14" fmla="*/ 34 w 42"/>
                  <a:gd name="T15" fmla="*/ 111 h 115"/>
                  <a:gd name="T16" fmla="*/ 38 w 42"/>
                  <a:gd name="T17" fmla="*/ 115 h 115"/>
                  <a:gd name="T18" fmla="*/ 42 w 42"/>
                  <a:gd name="T19" fmla="*/ 115 h 115"/>
                  <a:gd name="T20" fmla="*/ 42 w 42"/>
                  <a:gd name="T21" fmla="*/ 115 h 115"/>
                  <a:gd name="T22" fmla="*/ 0 w 42"/>
                  <a:gd name="T23" fmla="*/ 115 h 115"/>
                  <a:gd name="T24" fmla="*/ 0 w 42"/>
                  <a:gd name="T25" fmla="*/ 115 h 115"/>
                  <a:gd name="T26" fmla="*/ 7 w 42"/>
                  <a:gd name="T27" fmla="*/ 115 h 115"/>
                  <a:gd name="T28" fmla="*/ 11 w 42"/>
                  <a:gd name="T29" fmla="*/ 111 h 115"/>
                  <a:gd name="T30" fmla="*/ 11 w 42"/>
                  <a:gd name="T31" fmla="*/ 111 h 115"/>
                  <a:gd name="T32" fmla="*/ 15 w 42"/>
                  <a:gd name="T33" fmla="*/ 107 h 115"/>
                  <a:gd name="T34" fmla="*/ 15 w 42"/>
                  <a:gd name="T35" fmla="*/ 103 h 115"/>
                  <a:gd name="T36" fmla="*/ 15 w 42"/>
                  <a:gd name="T37" fmla="*/ 96 h 115"/>
                  <a:gd name="T38" fmla="*/ 15 w 42"/>
                  <a:gd name="T39" fmla="*/ 34 h 115"/>
                  <a:gd name="T40" fmla="*/ 15 w 42"/>
                  <a:gd name="T41" fmla="*/ 23 h 115"/>
                  <a:gd name="T42" fmla="*/ 15 w 42"/>
                  <a:gd name="T43" fmla="*/ 19 h 115"/>
                  <a:gd name="T44" fmla="*/ 11 w 42"/>
                  <a:gd name="T45" fmla="*/ 15 h 115"/>
                  <a:gd name="T46" fmla="*/ 11 w 42"/>
                  <a:gd name="T47" fmla="*/ 15 h 115"/>
                  <a:gd name="T48" fmla="*/ 11 w 42"/>
                  <a:gd name="T49" fmla="*/ 15 h 115"/>
                  <a:gd name="T50" fmla="*/ 7 w 42"/>
                  <a:gd name="T51" fmla="*/ 11 h 115"/>
                  <a:gd name="T52" fmla="*/ 4 w 42"/>
                  <a:gd name="T53" fmla="*/ 15 h 115"/>
                  <a:gd name="T54" fmla="*/ 0 w 42"/>
                  <a:gd name="T55" fmla="*/ 15 h 115"/>
                  <a:gd name="T56" fmla="*/ 0 w 42"/>
                  <a:gd name="T57" fmla="*/ 15 h 11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2"/>
                  <a:gd name="T88" fmla="*/ 0 h 115"/>
                  <a:gd name="T89" fmla="*/ 42 w 42"/>
                  <a:gd name="T90" fmla="*/ 115 h 11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2" h="115">
                    <a:moveTo>
                      <a:pt x="0" y="15"/>
                    </a:moveTo>
                    <a:lnTo>
                      <a:pt x="27" y="0"/>
                    </a:lnTo>
                    <a:lnTo>
                      <a:pt x="27" y="96"/>
                    </a:lnTo>
                    <a:lnTo>
                      <a:pt x="30" y="103"/>
                    </a:lnTo>
                    <a:lnTo>
                      <a:pt x="30" y="107"/>
                    </a:lnTo>
                    <a:lnTo>
                      <a:pt x="30" y="111"/>
                    </a:lnTo>
                    <a:lnTo>
                      <a:pt x="34" y="111"/>
                    </a:lnTo>
                    <a:lnTo>
                      <a:pt x="38" y="115"/>
                    </a:lnTo>
                    <a:lnTo>
                      <a:pt x="42" y="115"/>
                    </a:lnTo>
                    <a:lnTo>
                      <a:pt x="0" y="115"/>
                    </a:lnTo>
                    <a:lnTo>
                      <a:pt x="7" y="115"/>
                    </a:lnTo>
                    <a:lnTo>
                      <a:pt x="11" y="111"/>
                    </a:lnTo>
                    <a:lnTo>
                      <a:pt x="15" y="107"/>
                    </a:lnTo>
                    <a:lnTo>
                      <a:pt x="15" y="103"/>
                    </a:lnTo>
                    <a:lnTo>
                      <a:pt x="15" y="96"/>
                    </a:lnTo>
                    <a:lnTo>
                      <a:pt x="15" y="34"/>
                    </a:lnTo>
                    <a:lnTo>
                      <a:pt x="15" y="23"/>
                    </a:lnTo>
                    <a:lnTo>
                      <a:pt x="15" y="19"/>
                    </a:lnTo>
                    <a:lnTo>
                      <a:pt x="11" y="15"/>
                    </a:lnTo>
                    <a:lnTo>
                      <a:pt x="7" y="11"/>
                    </a:lnTo>
                    <a:lnTo>
                      <a:pt x="4" y="15"/>
                    </a:lnTo>
                    <a:lnTo>
                      <a:pt x="0" y="15"/>
                    </a:lnTo>
                    <a:close/>
                  </a:path>
                </a:pathLst>
              </a:custGeom>
              <a:solidFill>
                <a:srgbClr val="000000"/>
              </a:solidFill>
              <a:ln w="0">
                <a:solidFill>
                  <a:srgbClr val="000000"/>
                </a:solidFill>
                <a:round/>
                <a:headEnd/>
                <a:tailEnd/>
              </a:ln>
            </p:spPr>
            <p:txBody>
              <a:bodyPr/>
              <a:lstStyle/>
              <a:p>
                <a:endParaRPr lang="en-CA"/>
              </a:p>
            </p:txBody>
          </p:sp>
          <p:sp>
            <p:nvSpPr>
              <p:cNvPr id="16654" name="Rectangle 186"/>
              <p:cNvSpPr>
                <a:spLocks noChangeArrowheads="1"/>
              </p:cNvSpPr>
              <p:nvPr/>
            </p:nvSpPr>
            <p:spPr bwMode="auto">
              <a:xfrm>
                <a:off x="4670" y="2120"/>
                <a:ext cx="7" cy="208"/>
              </a:xfrm>
              <a:prstGeom prst="rect">
                <a:avLst/>
              </a:prstGeom>
              <a:solidFill>
                <a:srgbClr val="000000"/>
              </a:solidFill>
              <a:ln w="0">
                <a:solidFill>
                  <a:srgbClr val="000000"/>
                </a:solidFill>
                <a:miter lim="800000"/>
                <a:headEnd/>
                <a:tailEnd/>
              </a:ln>
            </p:spPr>
            <p:txBody>
              <a:bodyPr/>
              <a:lstStyle/>
              <a:p>
                <a:endParaRPr lang="en-US"/>
              </a:p>
            </p:txBody>
          </p:sp>
          <p:sp>
            <p:nvSpPr>
              <p:cNvPr id="16655" name="Freeform 187"/>
              <p:cNvSpPr>
                <a:spLocks/>
              </p:cNvSpPr>
              <p:nvPr/>
            </p:nvSpPr>
            <p:spPr bwMode="auto">
              <a:xfrm>
                <a:off x="4881" y="2255"/>
                <a:ext cx="19" cy="19"/>
              </a:xfrm>
              <a:custGeom>
                <a:avLst/>
                <a:gdLst>
                  <a:gd name="T0" fmla="*/ 11 w 19"/>
                  <a:gd name="T1" fmla="*/ 0 h 19"/>
                  <a:gd name="T2" fmla="*/ 15 w 19"/>
                  <a:gd name="T3" fmla="*/ 0 h 19"/>
                  <a:gd name="T4" fmla="*/ 19 w 19"/>
                  <a:gd name="T5" fmla="*/ 0 h 19"/>
                  <a:gd name="T6" fmla="*/ 19 w 19"/>
                  <a:gd name="T7" fmla="*/ 3 h 19"/>
                  <a:gd name="T8" fmla="*/ 19 w 19"/>
                  <a:gd name="T9" fmla="*/ 7 h 19"/>
                  <a:gd name="T10" fmla="*/ 19 w 19"/>
                  <a:gd name="T11" fmla="*/ 11 h 19"/>
                  <a:gd name="T12" fmla="*/ 19 w 19"/>
                  <a:gd name="T13" fmla="*/ 15 h 19"/>
                  <a:gd name="T14" fmla="*/ 15 w 19"/>
                  <a:gd name="T15" fmla="*/ 15 h 19"/>
                  <a:gd name="T16" fmla="*/ 11 w 19"/>
                  <a:gd name="T17" fmla="*/ 19 h 19"/>
                  <a:gd name="T18" fmla="*/ 7 w 19"/>
                  <a:gd name="T19" fmla="*/ 15 h 19"/>
                  <a:gd name="T20" fmla="*/ 4 w 19"/>
                  <a:gd name="T21" fmla="*/ 15 h 19"/>
                  <a:gd name="T22" fmla="*/ 4 w 19"/>
                  <a:gd name="T23" fmla="*/ 11 h 19"/>
                  <a:gd name="T24" fmla="*/ 0 w 19"/>
                  <a:gd name="T25" fmla="*/ 7 h 19"/>
                  <a:gd name="T26" fmla="*/ 4 w 19"/>
                  <a:gd name="T27" fmla="*/ 3 h 19"/>
                  <a:gd name="T28" fmla="*/ 4 w 19"/>
                  <a:gd name="T29" fmla="*/ 0 h 19"/>
                  <a:gd name="T30" fmla="*/ 7 w 19"/>
                  <a:gd name="T31" fmla="*/ 0 h 19"/>
                  <a:gd name="T32" fmla="*/ 11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11" y="0"/>
                    </a:moveTo>
                    <a:lnTo>
                      <a:pt x="15" y="0"/>
                    </a:lnTo>
                    <a:lnTo>
                      <a:pt x="19" y="0"/>
                    </a:lnTo>
                    <a:lnTo>
                      <a:pt x="19" y="3"/>
                    </a:lnTo>
                    <a:lnTo>
                      <a:pt x="19" y="7"/>
                    </a:lnTo>
                    <a:lnTo>
                      <a:pt x="19" y="11"/>
                    </a:lnTo>
                    <a:lnTo>
                      <a:pt x="19" y="15"/>
                    </a:lnTo>
                    <a:lnTo>
                      <a:pt x="15" y="15"/>
                    </a:lnTo>
                    <a:lnTo>
                      <a:pt x="11" y="19"/>
                    </a:lnTo>
                    <a:lnTo>
                      <a:pt x="7" y="15"/>
                    </a:lnTo>
                    <a:lnTo>
                      <a:pt x="4" y="15"/>
                    </a:lnTo>
                    <a:lnTo>
                      <a:pt x="4" y="11"/>
                    </a:lnTo>
                    <a:lnTo>
                      <a:pt x="0" y="7"/>
                    </a:lnTo>
                    <a:lnTo>
                      <a:pt x="4" y="3"/>
                    </a:lnTo>
                    <a:lnTo>
                      <a:pt x="4" y="0"/>
                    </a:lnTo>
                    <a:lnTo>
                      <a:pt x="7" y="0"/>
                    </a:lnTo>
                    <a:lnTo>
                      <a:pt x="11" y="0"/>
                    </a:lnTo>
                    <a:close/>
                  </a:path>
                </a:pathLst>
              </a:custGeom>
              <a:solidFill>
                <a:srgbClr val="000000"/>
              </a:solidFill>
              <a:ln w="0">
                <a:solidFill>
                  <a:srgbClr val="000000"/>
                </a:solidFill>
                <a:round/>
                <a:headEnd/>
                <a:tailEnd/>
              </a:ln>
            </p:spPr>
            <p:txBody>
              <a:bodyPr/>
              <a:lstStyle/>
              <a:p>
                <a:endParaRPr lang="en-CA"/>
              </a:p>
            </p:txBody>
          </p:sp>
          <p:sp>
            <p:nvSpPr>
              <p:cNvPr id="16656" name="Freeform 188"/>
              <p:cNvSpPr>
                <a:spLocks noEditPoints="1"/>
              </p:cNvSpPr>
              <p:nvPr/>
            </p:nvSpPr>
            <p:spPr bwMode="auto">
              <a:xfrm>
                <a:off x="4919" y="2155"/>
                <a:ext cx="69" cy="119"/>
              </a:xfrm>
              <a:custGeom>
                <a:avLst/>
                <a:gdLst>
                  <a:gd name="T0" fmla="*/ 0 w 69"/>
                  <a:gd name="T1" fmla="*/ 61 h 119"/>
                  <a:gd name="T2" fmla="*/ 0 w 69"/>
                  <a:gd name="T3" fmla="*/ 42 h 119"/>
                  <a:gd name="T4" fmla="*/ 4 w 69"/>
                  <a:gd name="T5" fmla="*/ 27 h 119"/>
                  <a:gd name="T6" fmla="*/ 12 w 69"/>
                  <a:gd name="T7" fmla="*/ 15 h 119"/>
                  <a:gd name="T8" fmla="*/ 19 w 69"/>
                  <a:gd name="T9" fmla="*/ 8 h 119"/>
                  <a:gd name="T10" fmla="*/ 27 w 69"/>
                  <a:gd name="T11" fmla="*/ 4 h 119"/>
                  <a:gd name="T12" fmla="*/ 35 w 69"/>
                  <a:gd name="T13" fmla="*/ 0 h 119"/>
                  <a:gd name="T14" fmla="*/ 42 w 69"/>
                  <a:gd name="T15" fmla="*/ 4 h 119"/>
                  <a:gd name="T16" fmla="*/ 50 w 69"/>
                  <a:gd name="T17" fmla="*/ 8 h 119"/>
                  <a:gd name="T18" fmla="*/ 58 w 69"/>
                  <a:gd name="T19" fmla="*/ 15 h 119"/>
                  <a:gd name="T20" fmla="*/ 65 w 69"/>
                  <a:gd name="T21" fmla="*/ 27 h 119"/>
                  <a:gd name="T22" fmla="*/ 69 w 69"/>
                  <a:gd name="T23" fmla="*/ 42 h 119"/>
                  <a:gd name="T24" fmla="*/ 69 w 69"/>
                  <a:gd name="T25" fmla="*/ 57 h 119"/>
                  <a:gd name="T26" fmla="*/ 69 w 69"/>
                  <a:gd name="T27" fmla="*/ 77 h 119"/>
                  <a:gd name="T28" fmla="*/ 65 w 69"/>
                  <a:gd name="T29" fmla="*/ 92 h 119"/>
                  <a:gd name="T30" fmla="*/ 58 w 69"/>
                  <a:gd name="T31" fmla="*/ 103 h 119"/>
                  <a:gd name="T32" fmla="*/ 50 w 69"/>
                  <a:gd name="T33" fmla="*/ 111 h 119"/>
                  <a:gd name="T34" fmla="*/ 42 w 69"/>
                  <a:gd name="T35" fmla="*/ 115 h 119"/>
                  <a:gd name="T36" fmla="*/ 35 w 69"/>
                  <a:gd name="T37" fmla="*/ 119 h 119"/>
                  <a:gd name="T38" fmla="*/ 23 w 69"/>
                  <a:gd name="T39" fmla="*/ 115 h 119"/>
                  <a:gd name="T40" fmla="*/ 16 w 69"/>
                  <a:gd name="T41" fmla="*/ 107 h 119"/>
                  <a:gd name="T42" fmla="*/ 8 w 69"/>
                  <a:gd name="T43" fmla="*/ 100 h 119"/>
                  <a:gd name="T44" fmla="*/ 0 w 69"/>
                  <a:gd name="T45" fmla="*/ 80 h 119"/>
                  <a:gd name="T46" fmla="*/ 0 w 69"/>
                  <a:gd name="T47" fmla="*/ 61 h 119"/>
                  <a:gd name="T48" fmla="*/ 16 w 69"/>
                  <a:gd name="T49" fmla="*/ 61 h 119"/>
                  <a:gd name="T50" fmla="*/ 16 w 69"/>
                  <a:gd name="T51" fmla="*/ 84 h 119"/>
                  <a:gd name="T52" fmla="*/ 19 w 69"/>
                  <a:gd name="T53" fmla="*/ 100 h 119"/>
                  <a:gd name="T54" fmla="*/ 23 w 69"/>
                  <a:gd name="T55" fmla="*/ 107 h 119"/>
                  <a:gd name="T56" fmla="*/ 31 w 69"/>
                  <a:gd name="T57" fmla="*/ 111 h 119"/>
                  <a:gd name="T58" fmla="*/ 35 w 69"/>
                  <a:gd name="T59" fmla="*/ 111 h 119"/>
                  <a:gd name="T60" fmla="*/ 39 w 69"/>
                  <a:gd name="T61" fmla="*/ 111 h 119"/>
                  <a:gd name="T62" fmla="*/ 42 w 69"/>
                  <a:gd name="T63" fmla="*/ 107 h 119"/>
                  <a:gd name="T64" fmla="*/ 46 w 69"/>
                  <a:gd name="T65" fmla="*/ 103 h 119"/>
                  <a:gd name="T66" fmla="*/ 50 w 69"/>
                  <a:gd name="T67" fmla="*/ 96 h 119"/>
                  <a:gd name="T68" fmla="*/ 54 w 69"/>
                  <a:gd name="T69" fmla="*/ 77 h 119"/>
                  <a:gd name="T70" fmla="*/ 54 w 69"/>
                  <a:gd name="T71" fmla="*/ 54 h 119"/>
                  <a:gd name="T72" fmla="*/ 54 w 69"/>
                  <a:gd name="T73" fmla="*/ 38 h 119"/>
                  <a:gd name="T74" fmla="*/ 50 w 69"/>
                  <a:gd name="T75" fmla="*/ 23 h 119"/>
                  <a:gd name="T76" fmla="*/ 46 w 69"/>
                  <a:gd name="T77" fmla="*/ 15 h 119"/>
                  <a:gd name="T78" fmla="*/ 42 w 69"/>
                  <a:gd name="T79" fmla="*/ 11 h 119"/>
                  <a:gd name="T80" fmla="*/ 39 w 69"/>
                  <a:gd name="T81" fmla="*/ 8 h 119"/>
                  <a:gd name="T82" fmla="*/ 35 w 69"/>
                  <a:gd name="T83" fmla="*/ 8 h 119"/>
                  <a:gd name="T84" fmla="*/ 31 w 69"/>
                  <a:gd name="T85" fmla="*/ 8 h 119"/>
                  <a:gd name="T86" fmla="*/ 27 w 69"/>
                  <a:gd name="T87" fmla="*/ 11 h 119"/>
                  <a:gd name="T88" fmla="*/ 19 w 69"/>
                  <a:gd name="T89" fmla="*/ 19 h 119"/>
                  <a:gd name="T90" fmla="*/ 19 w 69"/>
                  <a:gd name="T91" fmla="*/ 34 h 119"/>
                  <a:gd name="T92" fmla="*/ 16 w 69"/>
                  <a:gd name="T93" fmla="*/ 50 h 119"/>
                  <a:gd name="T94" fmla="*/ 16 w 69"/>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1"/>
                    </a:moveTo>
                    <a:lnTo>
                      <a:pt x="0" y="42"/>
                    </a:lnTo>
                    <a:lnTo>
                      <a:pt x="4" y="27"/>
                    </a:lnTo>
                    <a:lnTo>
                      <a:pt x="12" y="15"/>
                    </a:lnTo>
                    <a:lnTo>
                      <a:pt x="19" y="8"/>
                    </a:lnTo>
                    <a:lnTo>
                      <a:pt x="27" y="4"/>
                    </a:lnTo>
                    <a:lnTo>
                      <a:pt x="35" y="0"/>
                    </a:lnTo>
                    <a:lnTo>
                      <a:pt x="42" y="4"/>
                    </a:lnTo>
                    <a:lnTo>
                      <a:pt x="50" y="8"/>
                    </a:lnTo>
                    <a:lnTo>
                      <a:pt x="58" y="15"/>
                    </a:lnTo>
                    <a:lnTo>
                      <a:pt x="65" y="27"/>
                    </a:lnTo>
                    <a:lnTo>
                      <a:pt x="69" y="42"/>
                    </a:lnTo>
                    <a:lnTo>
                      <a:pt x="69" y="57"/>
                    </a:lnTo>
                    <a:lnTo>
                      <a:pt x="69" y="77"/>
                    </a:lnTo>
                    <a:lnTo>
                      <a:pt x="65" y="92"/>
                    </a:lnTo>
                    <a:lnTo>
                      <a:pt x="58" y="103"/>
                    </a:lnTo>
                    <a:lnTo>
                      <a:pt x="50" y="111"/>
                    </a:lnTo>
                    <a:lnTo>
                      <a:pt x="42" y="115"/>
                    </a:lnTo>
                    <a:lnTo>
                      <a:pt x="35" y="119"/>
                    </a:lnTo>
                    <a:lnTo>
                      <a:pt x="23" y="115"/>
                    </a:lnTo>
                    <a:lnTo>
                      <a:pt x="16" y="107"/>
                    </a:lnTo>
                    <a:lnTo>
                      <a:pt x="8" y="100"/>
                    </a:lnTo>
                    <a:lnTo>
                      <a:pt x="0" y="80"/>
                    </a:lnTo>
                    <a:lnTo>
                      <a:pt x="0" y="61"/>
                    </a:lnTo>
                    <a:close/>
                    <a:moveTo>
                      <a:pt x="16" y="61"/>
                    </a:moveTo>
                    <a:lnTo>
                      <a:pt x="16" y="84"/>
                    </a:lnTo>
                    <a:lnTo>
                      <a:pt x="19" y="100"/>
                    </a:lnTo>
                    <a:lnTo>
                      <a:pt x="23" y="107"/>
                    </a:lnTo>
                    <a:lnTo>
                      <a:pt x="31" y="111"/>
                    </a:lnTo>
                    <a:lnTo>
                      <a:pt x="35" y="111"/>
                    </a:lnTo>
                    <a:lnTo>
                      <a:pt x="39" y="111"/>
                    </a:lnTo>
                    <a:lnTo>
                      <a:pt x="42" y="107"/>
                    </a:lnTo>
                    <a:lnTo>
                      <a:pt x="46" y="103"/>
                    </a:lnTo>
                    <a:lnTo>
                      <a:pt x="50" y="96"/>
                    </a:lnTo>
                    <a:lnTo>
                      <a:pt x="54" y="77"/>
                    </a:lnTo>
                    <a:lnTo>
                      <a:pt x="54" y="54"/>
                    </a:lnTo>
                    <a:lnTo>
                      <a:pt x="54" y="38"/>
                    </a:lnTo>
                    <a:lnTo>
                      <a:pt x="50" y="23"/>
                    </a:lnTo>
                    <a:lnTo>
                      <a:pt x="46" y="15"/>
                    </a:lnTo>
                    <a:lnTo>
                      <a:pt x="42" y="11"/>
                    </a:lnTo>
                    <a:lnTo>
                      <a:pt x="39" y="8"/>
                    </a:lnTo>
                    <a:lnTo>
                      <a:pt x="35" y="8"/>
                    </a:lnTo>
                    <a:lnTo>
                      <a:pt x="31" y="8"/>
                    </a:lnTo>
                    <a:lnTo>
                      <a:pt x="27" y="11"/>
                    </a:lnTo>
                    <a:lnTo>
                      <a:pt x="19" y="19"/>
                    </a:lnTo>
                    <a:lnTo>
                      <a:pt x="19" y="34"/>
                    </a:lnTo>
                    <a:lnTo>
                      <a:pt x="16" y="50"/>
                    </a:lnTo>
                    <a:lnTo>
                      <a:pt x="16" y="61"/>
                    </a:lnTo>
                    <a:close/>
                  </a:path>
                </a:pathLst>
              </a:custGeom>
              <a:solidFill>
                <a:srgbClr val="000000"/>
              </a:solidFill>
              <a:ln w="0">
                <a:solidFill>
                  <a:srgbClr val="000000"/>
                </a:solidFill>
                <a:round/>
                <a:headEnd/>
                <a:tailEnd/>
              </a:ln>
            </p:spPr>
            <p:txBody>
              <a:bodyPr/>
              <a:lstStyle/>
              <a:p>
                <a:endParaRPr lang="en-CA"/>
              </a:p>
            </p:txBody>
          </p:sp>
          <p:sp>
            <p:nvSpPr>
              <p:cNvPr id="16657" name="Freeform 189"/>
              <p:cNvSpPr>
                <a:spLocks/>
              </p:cNvSpPr>
              <p:nvPr/>
            </p:nvSpPr>
            <p:spPr bwMode="auto">
              <a:xfrm>
                <a:off x="5004" y="2159"/>
                <a:ext cx="65" cy="115"/>
              </a:xfrm>
              <a:custGeom>
                <a:avLst/>
                <a:gdLst>
                  <a:gd name="T0" fmla="*/ 65 w 65"/>
                  <a:gd name="T1" fmla="*/ 0 h 115"/>
                  <a:gd name="T2" fmla="*/ 57 w 65"/>
                  <a:gd name="T3" fmla="*/ 15 h 115"/>
                  <a:gd name="T4" fmla="*/ 23 w 65"/>
                  <a:gd name="T5" fmla="*/ 15 h 115"/>
                  <a:gd name="T6" fmla="*/ 15 w 65"/>
                  <a:gd name="T7" fmla="*/ 30 h 115"/>
                  <a:gd name="T8" fmla="*/ 30 w 65"/>
                  <a:gd name="T9" fmla="*/ 30 h 115"/>
                  <a:gd name="T10" fmla="*/ 42 w 65"/>
                  <a:gd name="T11" fmla="*/ 38 h 115"/>
                  <a:gd name="T12" fmla="*/ 53 w 65"/>
                  <a:gd name="T13" fmla="*/ 46 h 115"/>
                  <a:gd name="T14" fmla="*/ 61 w 65"/>
                  <a:gd name="T15" fmla="*/ 57 h 115"/>
                  <a:gd name="T16" fmla="*/ 61 w 65"/>
                  <a:gd name="T17" fmla="*/ 73 h 115"/>
                  <a:gd name="T18" fmla="*/ 61 w 65"/>
                  <a:gd name="T19" fmla="*/ 80 h 115"/>
                  <a:gd name="T20" fmla="*/ 57 w 65"/>
                  <a:gd name="T21" fmla="*/ 88 h 115"/>
                  <a:gd name="T22" fmla="*/ 53 w 65"/>
                  <a:gd name="T23" fmla="*/ 96 h 115"/>
                  <a:gd name="T24" fmla="*/ 49 w 65"/>
                  <a:gd name="T25" fmla="*/ 99 h 115"/>
                  <a:gd name="T26" fmla="*/ 46 w 65"/>
                  <a:gd name="T27" fmla="*/ 103 h 115"/>
                  <a:gd name="T28" fmla="*/ 38 w 65"/>
                  <a:gd name="T29" fmla="*/ 107 h 115"/>
                  <a:gd name="T30" fmla="*/ 30 w 65"/>
                  <a:gd name="T31" fmla="*/ 111 h 115"/>
                  <a:gd name="T32" fmla="*/ 19 w 65"/>
                  <a:gd name="T33" fmla="*/ 115 h 115"/>
                  <a:gd name="T34" fmla="*/ 11 w 65"/>
                  <a:gd name="T35" fmla="*/ 111 h 115"/>
                  <a:gd name="T36" fmla="*/ 3 w 65"/>
                  <a:gd name="T37" fmla="*/ 111 h 115"/>
                  <a:gd name="T38" fmla="*/ 3 w 65"/>
                  <a:gd name="T39" fmla="*/ 107 h 115"/>
                  <a:gd name="T40" fmla="*/ 0 w 65"/>
                  <a:gd name="T41" fmla="*/ 103 h 115"/>
                  <a:gd name="T42" fmla="*/ 0 w 65"/>
                  <a:gd name="T43" fmla="*/ 99 h 115"/>
                  <a:gd name="T44" fmla="*/ 3 w 65"/>
                  <a:gd name="T45" fmla="*/ 99 h 115"/>
                  <a:gd name="T46" fmla="*/ 3 w 65"/>
                  <a:gd name="T47" fmla="*/ 96 h 115"/>
                  <a:gd name="T48" fmla="*/ 7 w 65"/>
                  <a:gd name="T49" fmla="*/ 96 h 115"/>
                  <a:gd name="T50" fmla="*/ 7 w 65"/>
                  <a:gd name="T51" fmla="*/ 96 h 115"/>
                  <a:gd name="T52" fmla="*/ 11 w 65"/>
                  <a:gd name="T53" fmla="*/ 96 h 115"/>
                  <a:gd name="T54" fmla="*/ 15 w 65"/>
                  <a:gd name="T55" fmla="*/ 99 h 115"/>
                  <a:gd name="T56" fmla="*/ 15 w 65"/>
                  <a:gd name="T57" fmla="*/ 99 h 115"/>
                  <a:gd name="T58" fmla="*/ 23 w 65"/>
                  <a:gd name="T59" fmla="*/ 103 h 115"/>
                  <a:gd name="T60" fmla="*/ 26 w 65"/>
                  <a:gd name="T61" fmla="*/ 103 h 115"/>
                  <a:gd name="T62" fmla="*/ 38 w 65"/>
                  <a:gd name="T63" fmla="*/ 103 h 115"/>
                  <a:gd name="T64" fmla="*/ 46 w 65"/>
                  <a:gd name="T65" fmla="*/ 96 h 115"/>
                  <a:gd name="T66" fmla="*/ 49 w 65"/>
                  <a:gd name="T67" fmla="*/ 88 h 115"/>
                  <a:gd name="T68" fmla="*/ 53 w 65"/>
                  <a:gd name="T69" fmla="*/ 80 h 115"/>
                  <a:gd name="T70" fmla="*/ 49 w 65"/>
                  <a:gd name="T71" fmla="*/ 69 h 115"/>
                  <a:gd name="T72" fmla="*/ 46 w 65"/>
                  <a:gd name="T73" fmla="*/ 61 h 115"/>
                  <a:gd name="T74" fmla="*/ 38 w 65"/>
                  <a:gd name="T75" fmla="*/ 53 h 115"/>
                  <a:gd name="T76" fmla="*/ 26 w 65"/>
                  <a:gd name="T77" fmla="*/ 46 h 115"/>
                  <a:gd name="T78" fmla="*/ 19 w 65"/>
                  <a:gd name="T79" fmla="*/ 46 h 115"/>
                  <a:gd name="T80" fmla="*/ 3 w 65"/>
                  <a:gd name="T81" fmla="*/ 42 h 115"/>
                  <a:gd name="T82" fmla="*/ 23 w 65"/>
                  <a:gd name="T83" fmla="*/ 0 h 115"/>
                  <a:gd name="T84" fmla="*/ 65 w 65"/>
                  <a:gd name="T85" fmla="*/ 0 h 11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5"/>
                  <a:gd name="T130" fmla="*/ 0 h 115"/>
                  <a:gd name="T131" fmla="*/ 65 w 65"/>
                  <a:gd name="T132" fmla="*/ 115 h 11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5" h="115">
                    <a:moveTo>
                      <a:pt x="65" y="0"/>
                    </a:moveTo>
                    <a:lnTo>
                      <a:pt x="57" y="15"/>
                    </a:lnTo>
                    <a:lnTo>
                      <a:pt x="23" y="15"/>
                    </a:lnTo>
                    <a:lnTo>
                      <a:pt x="15" y="30"/>
                    </a:lnTo>
                    <a:lnTo>
                      <a:pt x="30" y="30"/>
                    </a:lnTo>
                    <a:lnTo>
                      <a:pt x="42" y="38"/>
                    </a:lnTo>
                    <a:lnTo>
                      <a:pt x="53" y="46"/>
                    </a:lnTo>
                    <a:lnTo>
                      <a:pt x="61" y="57"/>
                    </a:lnTo>
                    <a:lnTo>
                      <a:pt x="61" y="73"/>
                    </a:lnTo>
                    <a:lnTo>
                      <a:pt x="61" y="80"/>
                    </a:lnTo>
                    <a:lnTo>
                      <a:pt x="57" y="88"/>
                    </a:lnTo>
                    <a:lnTo>
                      <a:pt x="53" y="96"/>
                    </a:lnTo>
                    <a:lnTo>
                      <a:pt x="49" y="99"/>
                    </a:lnTo>
                    <a:lnTo>
                      <a:pt x="46" y="103"/>
                    </a:lnTo>
                    <a:lnTo>
                      <a:pt x="38" y="107"/>
                    </a:lnTo>
                    <a:lnTo>
                      <a:pt x="30" y="111"/>
                    </a:lnTo>
                    <a:lnTo>
                      <a:pt x="19" y="115"/>
                    </a:lnTo>
                    <a:lnTo>
                      <a:pt x="11" y="111"/>
                    </a:lnTo>
                    <a:lnTo>
                      <a:pt x="3" y="111"/>
                    </a:lnTo>
                    <a:lnTo>
                      <a:pt x="3" y="107"/>
                    </a:lnTo>
                    <a:lnTo>
                      <a:pt x="0" y="103"/>
                    </a:lnTo>
                    <a:lnTo>
                      <a:pt x="0" y="99"/>
                    </a:lnTo>
                    <a:lnTo>
                      <a:pt x="3" y="99"/>
                    </a:lnTo>
                    <a:lnTo>
                      <a:pt x="3" y="96"/>
                    </a:lnTo>
                    <a:lnTo>
                      <a:pt x="7" y="96"/>
                    </a:lnTo>
                    <a:lnTo>
                      <a:pt x="11" y="96"/>
                    </a:lnTo>
                    <a:lnTo>
                      <a:pt x="15" y="99"/>
                    </a:lnTo>
                    <a:lnTo>
                      <a:pt x="23" y="103"/>
                    </a:lnTo>
                    <a:lnTo>
                      <a:pt x="26" y="103"/>
                    </a:lnTo>
                    <a:lnTo>
                      <a:pt x="38" y="103"/>
                    </a:lnTo>
                    <a:lnTo>
                      <a:pt x="46" y="96"/>
                    </a:lnTo>
                    <a:lnTo>
                      <a:pt x="49" y="88"/>
                    </a:lnTo>
                    <a:lnTo>
                      <a:pt x="53" y="80"/>
                    </a:lnTo>
                    <a:lnTo>
                      <a:pt x="49" y="69"/>
                    </a:lnTo>
                    <a:lnTo>
                      <a:pt x="46" y="61"/>
                    </a:lnTo>
                    <a:lnTo>
                      <a:pt x="38" y="53"/>
                    </a:lnTo>
                    <a:lnTo>
                      <a:pt x="26" y="46"/>
                    </a:lnTo>
                    <a:lnTo>
                      <a:pt x="19" y="46"/>
                    </a:lnTo>
                    <a:lnTo>
                      <a:pt x="3" y="42"/>
                    </a:lnTo>
                    <a:lnTo>
                      <a:pt x="23" y="0"/>
                    </a:lnTo>
                    <a:lnTo>
                      <a:pt x="65" y="0"/>
                    </a:lnTo>
                    <a:close/>
                  </a:path>
                </a:pathLst>
              </a:custGeom>
              <a:solidFill>
                <a:srgbClr val="000000"/>
              </a:solidFill>
              <a:ln w="0">
                <a:solidFill>
                  <a:srgbClr val="000000"/>
                </a:solidFill>
                <a:round/>
                <a:headEnd/>
                <a:tailEnd/>
              </a:ln>
            </p:spPr>
            <p:txBody>
              <a:bodyPr/>
              <a:lstStyle/>
              <a:p>
                <a:endParaRPr lang="en-CA"/>
              </a:p>
            </p:txBody>
          </p:sp>
          <p:sp>
            <p:nvSpPr>
              <p:cNvPr id="16658" name="Freeform 190"/>
              <p:cNvSpPr>
                <a:spLocks/>
              </p:cNvSpPr>
              <p:nvPr/>
            </p:nvSpPr>
            <p:spPr bwMode="auto">
              <a:xfrm>
                <a:off x="5088" y="2159"/>
                <a:ext cx="65" cy="115"/>
              </a:xfrm>
              <a:custGeom>
                <a:avLst/>
                <a:gdLst>
                  <a:gd name="T0" fmla="*/ 65 w 65"/>
                  <a:gd name="T1" fmla="*/ 0 h 115"/>
                  <a:gd name="T2" fmla="*/ 58 w 65"/>
                  <a:gd name="T3" fmla="*/ 15 h 115"/>
                  <a:gd name="T4" fmla="*/ 23 w 65"/>
                  <a:gd name="T5" fmla="*/ 15 h 115"/>
                  <a:gd name="T6" fmla="*/ 15 w 65"/>
                  <a:gd name="T7" fmla="*/ 30 h 115"/>
                  <a:gd name="T8" fmla="*/ 31 w 65"/>
                  <a:gd name="T9" fmla="*/ 30 h 115"/>
                  <a:gd name="T10" fmla="*/ 42 w 65"/>
                  <a:gd name="T11" fmla="*/ 38 h 115"/>
                  <a:gd name="T12" fmla="*/ 50 w 65"/>
                  <a:gd name="T13" fmla="*/ 46 h 115"/>
                  <a:gd name="T14" fmla="*/ 58 w 65"/>
                  <a:gd name="T15" fmla="*/ 57 h 115"/>
                  <a:gd name="T16" fmla="*/ 61 w 65"/>
                  <a:gd name="T17" fmla="*/ 73 h 115"/>
                  <a:gd name="T18" fmla="*/ 61 w 65"/>
                  <a:gd name="T19" fmla="*/ 80 h 115"/>
                  <a:gd name="T20" fmla="*/ 58 w 65"/>
                  <a:gd name="T21" fmla="*/ 88 h 115"/>
                  <a:gd name="T22" fmla="*/ 54 w 65"/>
                  <a:gd name="T23" fmla="*/ 96 h 115"/>
                  <a:gd name="T24" fmla="*/ 50 w 65"/>
                  <a:gd name="T25" fmla="*/ 99 h 115"/>
                  <a:gd name="T26" fmla="*/ 46 w 65"/>
                  <a:gd name="T27" fmla="*/ 103 h 115"/>
                  <a:gd name="T28" fmla="*/ 38 w 65"/>
                  <a:gd name="T29" fmla="*/ 107 h 115"/>
                  <a:gd name="T30" fmla="*/ 27 w 65"/>
                  <a:gd name="T31" fmla="*/ 111 h 115"/>
                  <a:gd name="T32" fmla="*/ 19 w 65"/>
                  <a:gd name="T33" fmla="*/ 115 h 115"/>
                  <a:gd name="T34" fmla="*/ 11 w 65"/>
                  <a:gd name="T35" fmla="*/ 111 h 115"/>
                  <a:gd name="T36" fmla="*/ 4 w 65"/>
                  <a:gd name="T37" fmla="*/ 111 h 115"/>
                  <a:gd name="T38" fmla="*/ 0 w 65"/>
                  <a:gd name="T39" fmla="*/ 107 h 115"/>
                  <a:gd name="T40" fmla="*/ 0 w 65"/>
                  <a:gd name="T41" fmla="*/ 103 h 115"/>
                  <a:gd name="T42" fmla="*/ 0 w 65"/>
                  <a:gd name="T43" fmla="*/ 99 h 115"/>
                  <a:gd name="T44" fmla="*/ 4 w 65"/>
                  <a:gd name="T45" fmla="*/ 99 h 115"/>
                  <a:gd name="T46" fmla="*/ 4 w 65"/>
                  <a:gd name="T47" fmla="*/ 96 h 115"/>
                  <a:gd name="T48" fmla="*/ 8 w 65"/>
                  <a:gd name="T49" fmla="*/ 96 h 115"/>
                  <a:gd name="T50" fmla="*/ 8 w 65"/>
                  <a:gd name="T51" fmla="*/ 96 h 115"/>
                  <a:gd name="T52" fmla="*/ 11 w 65"/>
                  <a:gd name="T53" fmla="*/ 96 h 115"/>
                  <a:gd name="T54" fmla="*/ 11 w 65"/>
                  <a:gd name="T55" fmla="*/ 99 h 115"/>
                  <a:gd name="T56" fmla="*/ 15 w 65"/>
                  <a:gd name="T57" fmla="*/ 99 h 115"/>
                  <a:gd name="T58" fmla="*/ 23 w 65"/>
                  <a:gd name="T59" fmla="*/ 103 h 115"/>
                  <a:gd name="T60" fmla="*/ 27 w 65"/>
                  <a:gd name="T61" fmla="*/ 103 h 115"/>
                  <a:gd name="T62" fmla="*/ 38 w 65"/>
                  <a:gd name="T63" fmla="*/ 103 h 115"/>
                  <a:gd name="T64" fmla="*/ 46 w 65"/>
                  <a:gd name="T65" fmla="*/ 96 h 115"/>
                  <a:gd name="T66" fmla="*/ 50 w 65"/>
                  <a:gd name="T67" fmla="*/ 88 h 115"/>
                  <a:gd name="T68" fmla="*/ 50 w 65"/>
                  <a:gd name="T69" fmla="*/ 80 h 115"/>
                  <a:gd name="T70" fmla="*/ 50 w 65"/>
                  <a:gd name="T71" fmla="*/ 69 h 115"/>
                  <a:gd name="T72" fmla="*/ 46 w 65"/>
                  <a:gd name="T73" fmla="*/ 61 h 115"/>
                  <a:gd name="T74" fmla="*/ 38 w 65"/>
                  <a:gd name="T75" fmla="*/ 53 h 115"/>
                  <a:gd name="T76" fmla="*/ 27 w 65"/>
                  <a:gd name="T77" fmla="*/ 46 h 115"/>
                  <a:gd name="T78" fmla="*/ 15 w 65"/>
                  <a:gd name="T79" fmla="*/ 46 h 115"/>
                  <a:gd name="T80" fmla="*/ 4 w 65"/>
                  <a:gd name="T81" fmla="*/ 42 h 115"/>
                  <a:gd name="T82" fmla="*/ 23 w 65"/>
                  <a:gd name="T83" fmla="*/ 0 h 115"/>
                  <a:gd name="T84" fmla="*/ 65 w 65"/>
                  <a:gd name="T85" fmla="*/ 0 h 11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5"/>
                  <a:gd name="T130" fmla="*/ 0 h 115"/>
                  <a:gd name="T131" fmla="*/ 65 w 65"/>
                  <a:gd name="T132" fmla="*/ 115 h 11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5" h="115">
                    <a:moveTo>
                      <a:pt x="65" y="0"/>
                    </a:moveTo>
                    <a:lnTo>
                      <a:pt x="58" y="15"/>
                    </a:lnTo>
                    <a:lnTo>
                      <a:pt x="23" y="15"/>
                    </a:lnTo>
                    <a:lnTo>
                      <a:pt x="15" y="30"/>
                    </a:lnTo>
                    <a:lnTo>
                      <a:pt x="31" y="30"/>
                    </a:lnTo>
                    <a:lnTo>
                      <a:pt x="42" y="38"/>
                    </a:lnTo>
                    <a:lnTo>
                      <a:pt x="50" y="46"/>
                    </a:lnTo>
                    <a:lnTo>
                      <a:pt x="58" y="57"/>
                    </a:lnTo>
                    <a:lnTo>
                      <a:pt x="61" y="73"/>
                    </a:lnTo>
                    <a:lnTo>
                      <a:pt x="61" y="80"/>
                    </a:lnTo>
                    <a:lnTo>
                      <a:pt x="58" y="88"/>
                    </a:lnTo>
                    <a:lnTo>
                      <a:pt x="54" y="96"/>
                    </a:lnTo>
                    <a:lnTo>
                      <a:pt x="50" y="99"/>
                    </a:lnTo>
                    <a:lnTo>
                      <a:pt x="46" y="103"/>
                    </a:lnTo>
                    <a:lnTo>
                      <a:pt x="38" y="107"/>
                    </a:lnTo>
                    <a:lnTo>
                      <a:pt x="27" y="111"/>
                    </a:lnTo>
                    <a:lnTo>
                      <a:pt x="19" y="115"/>
                    </a:lnTo>
                    <a:lnTo>
                      <a:pt x="11" y="111"/>
                    </a:lnTo>
                    <a:lnTo>
                      <a:pt x="4" y="111"/>
                    </a:lnTo>
                    <a:lnTo>
                      <a:pt x="0" y="107"/>
                    </a:lnTo>
                    <a:lnTo>
                      <a:pt x="0" y="103"/>
                    </a:lnTo>
                    <a:lnTo>
                      <a:pt x="0" y="99"/>
                    </a:lnTo>
                    <a:lnTo>
                      <a:pt x="4" y="99"/>
                    </a:lnTo>
                    <a:lnTo>
                      <a:pt x="4" y="96"/>
                    </a:lnTo>
                    <a:lnTo>
                      <a:pt x="8" y="96"/>
                    </a:lnTo>
                    <a:lnTo>
                      <a:pt x="11" y="96"/>
                    </a:lnTo>
                    <a:lnTo>
                      <a:pt x="11" y="99"/>
                    </a:lnTo>
                    <a:lnTo>
                      <a:pt x="15" y="99"/>
                    </a:lnTo>
                    <a:lnTo>
                      <a:pt x="23" y="103"/>
                    </a:lnTo>
                    <a:lnTo>
                      <a:pt x="27" y="103"/>
                    </a:lnTo>
                    <a:lnTo>
                      <a:pt x="38" y="103"/>
                    </a:lnTo>
                    <a:lnTo>
                      <a:pt x="46" y="96"/>
                    </a:lnTo>
                    <a:lnTo>
                      <a:pt x="50" y="88"/>
                    </a:lnTo>
                    <a:lnTo>
                      <a:pt x="50" y="80"/>
                    </a:lnTo>
                    <a:lnTo>
                      <a:pt x="50" y="69"/>
                    </a:lnTo>
                    <a:lnTo>
                      <a:pt x="46" y="61"/>
                    </a:lnTo>
                    <a:lnTo>
                      <a:pt x="38" y="53"/>
                    </a:lnTo>
                    <a:lnTo>
                      <a:pt x="27" y="46"/>
                    </a:lnTo>
                    <a:lnTo>
                      <a:pt x="15" y="46"/>
                    </a:lnTo>
                    <a:lnTo>
                      <a:pt x="4" y="42"/>
                    </a:lnTo>
                    <a:lnTo>
                      <a:pt x="23" y="0"/>
                    </a:lnTo>
                    <a:lnTo>
                      <a:pt x="65" y="0"/>
                    </a:lnTo>
                    <a:close/>
                  </a:path>
                </a:pathLst>
              </a:custGeom>
              <a:solidFill>
                <a:srgbClr val="000000"/>
              </a:solidFill>
              <a:ln w="0">
                <a:solidFill>
                  <a:srgbClr val="000000"/>
                </a:solidFill>
                <a:round/>
                <a:headEnd/>
                <a:tailEnd/>
              </a:ln>
            </p:spPr>
            <p:txBody>
              <a:bodyPr/>
              <a:lstStyle/>
              <a:p>
                <a:endParaRPr lang="en-CA"/>
              </a:p>
            </p:txBody>
          </p:sp>
          <p:sp>
            <p:nvSpPr>
              <p:cNvPr id="16659" name="Rectangle 191"/>
              <p:cNvSpPr>
                <a:spLocks noChangeArrowheads="1"/>
              </p:cNvSpPr>
              <p:nvPr/>
            </p:nvSpPr>
            <p:spPr bwMode="auto">
              <a:xfrm>
                <a:off x="5268" y="2120"/>
                <a:ext cx="8" cy="208"/>
              </a:xfrm>
              <a:prstGeom prst="rect">
                <a:avLst/>
              </a:prstGeom>
              <a:solidFill>
                <a:srgbClr val="000000"/>
              </a:solidFill>
              <a:ln w="0">
                <a:solidFill>
                  <a:srgbClr val="000000"/>
                </a:solidFill>
                <a:miter lim="800000"/>
                <a:headEnd/>
                <a:tailEnd/>
              </a:ln>
            </p:spPr>
            <p:txBody>
              <a:bodyPr/>
              <a:lstStyle/>
              <a:p>
                <a:endParaRPr lang="en-US"/>
              </a:p>
            </p:txBody>
          </p:sp>
          <p:sp>
            <p:nvSpPr>
              <p:cNvPr id="16660" name="Rectangle 192"/>
              <p:cNvSpPr>
                <a:spLocks noChangeArrowheads="1"/>
              </p:cNvSpPr>
              <p:nvPr/>
            </p:nvSpPr>
            <p:spPr bwMode="auto">
              <a:xfrm>
                <a:off x="188" y="23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6661" name="Freeform 193"/>
              <p:cNvSpPr>
                <a:spLocks/>
              </p:cNvSpPr>
              <p:nvPr/>
            </p:nvSpPr>
            <p:spPr bwMode="auto">
              <a:xfrm>
                <a:off x="254" y="2362"/>
                <a:ext cx="99" cy="115"/>
              </a:xfrm>
              <a:custGeom>
                <a:avLst/>
                <a:gdLst>
                  <a:gd name="T0" fmla="*/ 95 w 99"/>
                  <a:gd name="T1" fmla="*/ 0 h 115"/>
                  <a:gd name="T2" fmla="*/ 95 w 99"/>
                  <a:gd name="T3" fmla="*/ 38 h 115"/>
                  <a:gd name="T4" fmla="*/ 95 w 99"/>
                  <a:gd name="T5" fmla="*/ 38 h 115"/>
                  <a:gd name="T6" fmla="*/ 88 w 99"/>
                  <a:gd name="T7" fmla="*/ 23 h 115"/>
                  <a:gd name="T8" fmla="*/ 80 w 99"/>
                  <a:gd name="T9" fmla="*/ 15 h 115"/>
                  <a:gd name="T10" fmla="*/ 69 w 99"/>
                  <a:gd name="T11" fmla="*/ 8 h 115"/>
                  <a:gd name="T12" fmla="*/ 57 w 99"/>
                  <a:gd name="T13" fmla="*/ 8 h 115"/>
                  <a:gd name="T14" fmla="*/ 49 w 99"/>
                  <a:gd name="T15" fmla="*/ 8 h 115"/>
                  <a:gd name="T16" fmla="*/ 38 w 99"/>
                  <a:gd name="T17" fmla="*/ 12 h 115"/>
                  <a:gd name="T18" fmla="*/ 30 w 99"/>
                  <a:gd name="T19" fmla="*/ 19 h 115"/>
                  <a:gd name="T20" fmla="*/ 26 w 99"/>
                  <a:gd name="T21" fmla="*/ 31 h 115"/>
                  <a:gd name="T22" fmla="*/ 23 w 99"/>
                  <a:gd name="T23" fmla="*/ 42 h 115"/>
                  <a:gd name="T24" fmla="*/ 19 w 99"/>
                  <a:gd name="T25" fmla="*/ 61 h 115"/>
                  <a:gd name="T26" fmla="*/ 23 w 99"/>
                  <a:gd name="T27" fmla="*/ 73 h 115"/>
                  <a:gd name="T28" fmla="*/ 26 w 99"/>
                  <a:gd name="T29" fmla="*/ 88 h 115"/>
                  <a:gd name="T30" fmla="*/ 30 w 99"/>
                  <a:gd name="T31" fmla="*/ 96 h 115"/>
                  <a:gd name="T32" fmla="*/ 38 w 99"/>
                  <a:gd name="T33" fmla="*/ 104 h 115"/>
                  <a:gd name="T34" fmla="*/ 49 w 99"/>
                  <a:gd name="T35" fmla="*/ 107 h 115"/>
                  <a:gd name="T36" fmla="*/ 61 w 99"/>
                  <a:gd name="T37" fmla="*/ 111 h 115"/>
                  <a:gd name="T38" fmla="*/ 69 w 99"/>
                  <a:gd name="T39" fmla="*/ 107 h 115"/>
                  <a:gd name="T40" fmla="*/ 80 w 99"/>
                  <a:gd name="T41" fmla="*/ 104 h 115"/>
                  <a:gd name="T42" fmla="*/ 88 w 99"/>
                  <a:gd name="T43" fmla="*/ 100 h 115"/>
                  <a:gd name="T44" fmla="*/ 95 w 99"/>
                  <a:gd name="T45" fmla="*/ 88 h 115"/>
                  <a:gd name="T46" fmla="*/ 99 w 99"/>
                  <a:gd name="T47" fmla="*/ 88 h 115"/>
                  <a:gd name="T48" fmla="*/ 92 w 99"/>
                  <a:gd name="T49" fmla="*/ 100 h 115"/>
                  <a:gd name="T50" fmla="*/ 80 w 99"/>
                  <a:gd name="T51" fmla="*/ 111 h 115"/>
                  <a:gd name="T52" fmla="*/ 69 w 99"/>
                  <a:gd name="T53" fmla="*/ 115 h 115"/>
                  <a:gd name="T54" fmla="*/ 53 w 99"/>
                  <a:gd name="T55" fmla="*/ 115 h 115"/>
                  <a:gd name="T56" fmla="*/ 38 w 99"/>
                  <a:gd name="T57" fmla="*/ 115 h 115"/>
                  <a:gd name="T58" fmla="*/ 23 w 99"/>
                  <a:gd name="T59" fmla="*/ 107 h 115"/>
                  <a:gd name="T60" fmla="*/ 11 w 99"/>
                  <a:gd name="T61" fmla="*/ 96 h 115"/>
                  <a:gd name="T62" fmla="*/ 7 w 99"/>
                  <a:gd name="T63" fmla="*/ 84 h 115"/>
                  <a:gd name="T64" fmla="*/ 3 w 99"/>
                  <a:gd name="T65" fmla="*/ 73 h 115"/>
                  <a:gd name="T66" fmla="*/ 0 w 99"/>
                  <a:gd name="T67" fmla="*/ 61 h 115"/>
                  <a:gd name="T68" fmla="*/ 3 w 99"/>
                  <a:gd name="T69" fmla="*/ 46 h 115"/>
                  <a:gd name="T70" fmla="*/ 7 w 99"/>
                  <a:gd name="T71" fmla="*/ 31 h 115"/>
                  <a:gd name="T72" fmla="*/ 19 w 99"/>
                  <a:gd name="T73" fmla="*/ 19 h 115"/>
                  <a:gd name="T74" fmla="*/ 30 w 99"/>
                  <a:gd name="T75" fmla="*/ 8 h 115"/>
                  <a:gd name="T76" fmla="*/ 42 w 99"/>
                  <a:gd name="T77" fmla="*/ 4 h 115"/>
                  <a:gd name="T78" fmla="*/ 57 w 99"/>
                  <a:gd name="T79" fmla="*/ 0 h 115"/>
                  <a:gd name="T80" fmla="*/ 69 w 99"/>
                  <a:gd name="T81" fmla="*/ 4 h 115"/>
                  <a:gd name="T82" fmla="*/ 80 w 99"/>
                  <a:gd name="T83" fmla="*/ 8 h 115"/>
                  <a:gd name="T84" fmla="*/ 84 w 99"/>
                  <a:gd name="T85" fmla="*/ 8 h 115"/>
                  <a:gd name="T86" fmla="*/ 84 w 99"/>
                  <a:gd name="T87" fmla="*/ 8 h 115"/>
                  <a:gd name="T88" fmla="*/ 88 w 99"/>
                  <a:gd name="T89" fmla="*/ 8 h 115"/>
                  <a:gd name="T90" fmla="*/ 88 w 99"/>
                  <a:gd name="T91" fmla="*/ 8 h 115"/>
                  <a:gd name="T92" fmla="*/ 92 w 99"/>
                  <a:gd name="T93" fmla="*/ 4 h 115"/>
                  <a:gd name="T94" fmla="*/ 92 w 99"/>
                  <a:gd name="T95" fmla="*/ 0 h 115"/>
                  <a:gd name="T96" fmla="*/ 95 w 99"/>
                  <a:gd name="T97" fmla="*/ 0 h 11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99"/>
                  <a:gd name="T148" fmla="*/ 0 h 115"/>
                  <a:gd name="T149" fmla="*/ 99 w 99"/>
                  <a:gd name="T150" fmla="*/ 115 h 11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99" h="115">
                    <a:moveTo>
                      <a:pt x="95" y="0"/>
                    </a:moveTo>
                    <a:lnTo>
                      <a:pt x="95" y="38"/>
                    </a:lnTo>
                    <a:lnTo>
                      <a:pt x="88" y="23"/>
                    </a:lnTo>
                    <a:lnTo>
                      <a:pt x="80" y="15"/>
                    </a:lnTo>
                    <a:lnTo>
                      <a:pt x="69" y="8"/>
                    </a:lnTo>
                    <a:lnTo>
                      <a:pt x="57" y="8"/>
                    </a:lnTo>
                    <a:lnTo>
                      <a:pt x="49" y="8"/>
                    </a:lnTo>
                    <a:lnTo>
                      <a:pt x="38" y="12"/>
                    </a:lnTo>
                    <a:lnTo>
                      <a:pt x="30" y="19"/>
                    </a:lnTo>
                    <a:lnTo>
                      <a:pt x="26" y="31"/>
                    </a:lnTo>
                    <a:lnTo>
                      <a:pt x="23" y="42"/>
                    </a:lnTo>
                    <a:lnTo>
                      <a:pt x="19" y="61"/>
                    </a:lnTo>
                    <a:lnTo>
                      <a:pt x="23" y="73"/>
                    </a:lnTo>
                    <a:lnTo>
                      <a:pt x="26" y="88"/>
                    </a:lnTo>
                    <a:lnTo>
                      <a:pt x="30" y="96"/>
                    </a:lnTo>
                    <a:lnTo>
                      <a:pt x="38" y="104"/>
                    </a:lnTo>
                    <a:lnTo>
                      <a:pt x="49" y="107"/>
                    </a:lnTo>
                    <a:lnTo>
                      <a:pt x="61" y="111"/>
                    </a:lnTo>
                    <a:lnTo>
                      <a:pt x="69" y="107"/>
                    </a:lnTo>
                    <a:lnTo>
                      <a:pt x="80" y="104"/>
                    </a:lnTo>
                    <a:lnTo>
                      <a:pt x="88" y="100"/>
                    </a:lnTo>
                    <a:lnTo>
                      <a:pt x="95" y="88"/>
                    </a:lnTo>
                    <a:lnTo>
                      <a:pt x="99" y="88"/>
                    </a:lnTo>
                    <a:lnTo>
                      <a:pt x="92" y="100"/>
                    </a:lnTo>
                    <a:lnTo>
                      <a:pt x="80" y="111"/>
                    </a:lnTo>
                    <a:lnTo>
                      <a:pt x="69" y="115"/>
                    </a:lnTo>
                    <a:lnTo>
                      <a:pt x="53" y="115"/>
                    </a:lnTo>
                    <a:lnTo>
                      <a:pt x="38" y="115"/>
                    </a:lnTo>
                    <a:lnTo>
                      <a:pt x="23" y="107"/>
                    </a:lnTo>
                    <a:lnTo>
                      <a:pt x="11" y="96"/>
                    </a:lnTo>
                    <a:lnTo>
                      <a:pt x="7" y="84"/>
                    </a:lnTo>
                    <a:lnTo>
                      <a:pt x="3" y="73"/>
                    </a:lnTo>
                    <a:lnTo>
                      <a:pt x="0" y="61"/>
                    </a:lnTo>
                    <a:lnTo>
                      <a:pt x="3" y="46"/>
                    </a:lnTo>
                    <a:lnTo>
                      <a:pt x="7" y="31"/>
                    </a:lnTo>
                    <a:lnTo>
                      <a:pt x="19" y="19"/>
                    </a:lnTo>
                    <a:lnTo>
                      <a:pt x="30" y="8"/>
                    </a:lnTo>
                    <a:lnTo>
                      <a:pt x="42" y="4"/>
                    </a:lnTo>
                    <a:lnTo>
                      <a:pt x="57" y="0"/>
                    </a:lnTo>
                    <a:lnTo>
                      <a:pt x="69" y="4"/>
                    </a:lnTo>
                    <a:lnTo>
                      <a:pt x="80" y="8"/>
                    </a:lnTo>
                    <a:lnTo>
                      <a:pt x="84" y="8"/>
                    </a:lnTo>
                    <a:lnTo>
                      <a:pt x="88" y="8"/>
                    </a:lnTo>
                    <a:lnTo>
                      <a:pt x="92" y="4"/>
                    </a:lnTo>
                    <a:lnTo>
                      <a:pt x="92" y="0"/>
                    </a:lnTo>
                    <a:lnTo>
                      <a:pt x="95" y="0"/>
                    </a:lnTo>
                    <a:close/>
                  </a:path>
                </a:pathLst>
              </a:custGeom>
              <a:solidFill>
                <a:srgbClr val="000000"/>
              </a:solidFill>
              <a:ln w="0">
                <a:solidFill>
                  <a:srgbClr val="000000"/>
                </a:solidFill>
                <a:round/>
                <a:headEnd/>
                <a:tailEnd/>
              </a:ln>
            </p:spPr>
            <p:txBody>
              <a:bodyPr/>
              <a:lstStyle/>
              <a:p>
                <a:endParaRPr lang="en-CA"/>
              </a:p>
            </p:txBody>
          </p:sp>
          <p:sp>
            <p:nvSpPr>
              <p:cNvPr id="16662" name="Freeform 194"/>
              <p:cNvSpPr>
                <a:spLocks/>
              </p:cNvSpPr>
              <p:nvPr/>
            </p:nvSpPr>
            <p:spPr bwMode="auto">
              <a:xfrm>
                <a:off x="361" y="2358"/>
                <a:ext cx="81" cy="119"/>
              </a:xfrm>
              <a:custGeom>
                <a:avLst/>
                <a:gdLst>
                  <a:gd name="T0" fmla="*/ 27 w 81"/>
                  <a:gd name="T1" fmla="*/ 58 h 119"/>
                  <a:gd name="T2" fmla="*/ 38 w 81"/>
                  <a:gd name="T3" fmla="*/ 46 h 119"/>
                  <a:gd name="T4" fmla="*/ 50 w 81"/>
                  <a:gd name="T5" fmla="*/ 42 h 119"/>
                  <a:gd name="T6" fmla="*/ 61 w 81"/>
                  <a:gd name="T7" fmla="*/ 46 h 119"/>
                  <a:gd name="T8" fmla="*/ 69 w 81"/>
                  <a:gd name="T9" fmla="*/ 58 h 119"/>
                  <a:gd name="T10" fmla="*/ 69 w 81"/>
                  <a:gd name="T11" fmla="*/ 73 h 119"/>
                  <a:gd name="T12" fmla="*/ 69 w 81"/>
                  <a:gd name="T13" fmla="*/ 108 h 119"/>
                  <a:gd name="T14" fmla="*/ 73 w 81"/>
                  <a:gd name="T15" fmla="*/ 115 h 119"/>
                  <a:gd name="T16" fmla="*/ 77 w 81"/>
                  <a:gd name="T17" fmla="*/ 115 h 119"/>
                  <a:gd name="T18" fmla="*/ 81 w 81"/>
                  <a:gd name="T19" fmla="*/ 119 h 119"/>
                  <a:gd name="T20" fmla="*/ 46 w 81"/>
                  <a:gd name="T21" fmla="*/ 115 h 119"/>
                  <a:gd name="T22" fmla="*/ 50 w 81"/>
                  <a:gd name="T23" fmla="*/ 115 h 119"/>
                  <a:gd name="T24" fmla="*/ 54 w 81"/>
                  <a:gd name="T25" fmla="*/ 111 h 119"/>
                  <a:gd name="T26" fmla="*/ 58 w 81"/>
                  <a:gd name="T27" fmla="*/ 108 h 119"/>
                  <a:gd name="T28" fmla="*/ 58 w 81"/>
                  <a:gd name="T29" fmla="*/ 77 h 119"/>
                  <a:gd name="T30" fmla="*/ 54 w 81"/>
                  <a:gd name="T31" fmla="*/ 58 h 119"/>
                  <a:gd name="T32" fmla="*/ 50 w 81"/>
                  <a:gd name="T33" fmla="*/ 54 h 119"/>
                  <a:gd name="T34" fmla="*/ 46 w 81"/>
                  <a:gd name="T35" fmla="*/ 54 h 119"/>
                  <a:gd name="T36" fmla="*/ 35 w 81"/>
                  <a:gd name="T37" fmla="*/ 54 h 119"/>
                  <a:gd name="T38" fmla="*/ 27 w 81"/>
                  <a:gd name="T39" fmla="*/ 62 h 119"/>
                  <a:gd name="T40" fmla="*/ 27 w 81"/>
                  <a:gd name="T41" fmla="*/ 108 h 119"/>
                  <a:gd name="T42" fmla="*/ 27 w 81"/>
                  <a:gd name="T43" fmla="*/ 115 h 119"/>
                  <a:gd name="T44" fmla="*/ 31 w 81"/>
                  <a:gd name="T45" fmla="*/ 115 h 119"/>
                  <a:gd name="T46" fmla="*/ 35 w 81"/>
                  <a:gd name="T47" fmla="*/ 119 h 119"/>
                  <a:gd name="T48" fmla="*/ 0 w 81"/>
                  <a:gd name="T49" fmla="*/ 115 h 119"/>
                  <a:gd name="T50" fmla="*/ 8 w 81"/>
                  <a:gd name="T51" fmla="*/ 115 h 119"/>
                  <a:gd name="T52" fmla="*/ 12 w 81"/>
                  <a:gd name="T53" fmla="*/ 111 h 119"/>
                  <a:gd name="T54" fmla="*/ 12 w 81"/>
                  <a:gd name="T55" fmla="*/ 100 h 119"/>
                  <a:gd name="T56" fmla="*/ 12 w 81"/>
                  <a:gd name="T57" fmla="*/ 23 h 119"/>
                  <a:gd name="T58" fmla="*/ 12 w 81"/>
                  <a:gd name="T59" fmla="*/ 12 h 119"/>
                  <a:gd name="T60" fmla="*/ 8 w 81"/>
                  <a:gd name="T61" fmla="*/ 12 h 119"/>
                  <a:gd name="T62" fmla="*/ 4 w 81"/>
                  <a:gd name="T63" fmla="*/ 12 h 119"/>
                  <a:gd name="T64" fmla="*/ 0 w 81"/>
                  <a:gd name="T65" fmla="*/ 12 h 119"/>
                  <a:gd name="T66" fmla="*/ 27 w 81"/>
                  <a:gd name="T67" fmla="*/ 0 h 11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81"/>
                  <a:gd name="T103" fmla="*/ 0 h 119"/>
                  <a:gd name="T104" fmla="*/ 81 w 81"/>
                  <a:gd name="T105" fmla="*/ 119 h 11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81" h="119">
                    <a:moveTo>
                      <a:pt x="27" y="0"/>
                    </a:moveTo>
                    <a:lnTo>
                      <a:pt x="27" y="58"/>
                    </a:lnTo>
                    <a:lnTo>
                      <a:pt x="35" y="50"/>
                    </a:lnTo>
                    <a:lnTo>
                      <a:pt x="38" y="46"/>
                    </a:lnTo>
                    <a:lnTo>
                      <a:pt x="46" y="42"/>
                    </a:lnTo>
                    <a:lnTo>
                      <a:pt x="50" y="42"/>
                    </a:lnTo>
                    <a:lnTo>
                      <a:pt x="58" y="42"/>
                    </a:lnTo>
                    <a:lnTo>
                      <a:pt x="61" y="46"/>
                    </a:lnTo>
                    <a:lnTo>
                      <a:pt x="65" y="50"/>
                    </a:lnTo>
                    <a:lnTo>
                      <a:pt x="69" y="58"/>
                    </a:lnTo>
                    <a:lnTo>
                      <a:pt x="69" y="62"/>
                    </a:lnTo>
                    <a:lnTo>
                      <a:pt x="69" y="73"/>
                    </a:lnTo>
                    <a:lnTo>
                      <a:pt x="69" y="100"/>
                    </a:lnTo>
                    <a:lnTo>
                      <a:pt x="69" y="108"/>
                    </a:lnTo>
                    <a:lnTo>
                      <a:pt x="73" y="111"/>
                    </a:lnTo>
                    <a:lnTo>
                      <a:pt x="73" y="115"/>
                    </a:lnTo>
                    <a:lnTo>
                      <a:pt x="77" y="115"/>
                    </a:lnTo>
                    <a:lnTo>
                      <a:pt x="81" y="115"/>
                    </a:lnTo>
                    <a:lnTo>
                      <a:pt x="81" y="119"/>
                    </a:lnTo>
                    <a:lnTo>
                      <a:pt x="46" y="119"/>
                    </a:lnTo>
                    <a:lnTo>
                      <a:pt x="46" y="115"/>
                    </a:lnTo>
                    <a:lnTo>
                      <a:pt x="50" y="115"/>
                    </a:lnTo>
                    <a:lnTo>
                      <a:pt x="54" y="115"/>
                    </a:lnTo>
                    <a:lnTo>
                      <a:pt x="54" y="111"/>
                    </a:lnTo>
                    <a:lnTo>
                      <a:pt x="58" y="111"/>
                    </a:lnTo>
                    <a:lnTo>
                      <a:pt x="58" y="108"/>
                    </a:lnTo>
                    <a:lnTo>
                      <a:pt x="58" y="100"/>
                    </a:lnTo>
                    <a:lnTo>
                      <a:pt x="58" y="77"/>
                    </a:lnTo>
                    <a:lnTo>
                      <a:pt x="58" y="65"/>
                    </a:lnTo>
                    <a:lnTo>
                      <a:pt x="54" y="58"/>
                    </a:lnTo>
                    <a:lnTo>
                      <a:pt x="50" y="54"/>
                    </a:lnTo>
                    <a:lnTo>
                      <a:pt x="46" y="54"/>
                    </a:lnTo>
                    <a:lnTo>
                      <a:pt x="38" y="54"/>
                    </a:lnTo>
                    <a:lnTo>
                      <a:pt x="35" y="54"/>
                    </a:lnTo>
                    <a:lnTo>
                      <a:pt x="31" y="58"/>
                    </a:lnTo>
                    <a:lnTo>
                      <a:pt x="27" y="62"/>
                    </a:lnTo>
                    <a:lnTo>
                      <a:pt x="27" y="100"/>
                    </a:lnTo>
                    <a:lnTo>
                      <a:pt x="27" y="108"/>
                    </a:lnTo>
                    <a:lnTo>
                      <a:pt x="27" y="111"/>
                    </a:lnTo>
                    <a:lnTo>
                      <a:pt x="27" y="115"/>
                    </a:lnTo>
                    <a:lnTo>
                      <a:pt x="31" y="115"/>
                    </a:lnTo>
                    <a:lnTo>
                      <a:pt x="35" y="115"/>
                    </a:lnTo>
                    <a:lnTo>
                      <a:pt x="35" y="119"/>
                    </a:lnTo>
                    <a:lnTo>
                      <a:pt x="0" y="119"/>
                    </a:lnTo>
                    <a:lnTo>
                      <a:pt x="0" y="115"/>
                    </a:lnTo>
                    <a:lnTo>
                      <a:pt x="4" y="115"/>
                    </a:lnTo>
                    <a:lnTo>
                      <a:pt x="8" y="115"/>
                    </a:lnTo>
                    <a:lnTo>
                      <a:pt x="12" y="111"/>
                    </a:lnTo>
                    <a:lnTo>
                      <a:pt x="12" y="108"/>
                    </a:lnTo>
                    <a:lnTo>
                      <a:pt x="12" y="100"/>
                    </a:lnTo>
                    <a:lnTo>
                      <a:pt x="12" y="35"/>
                    </a:lnTo>
                    <a:lnTo>
                      <a:pt x="12" y="23"/>
                    </a:lnTo>
                    <a:lnTo>
                      <a:pt x="12" y="16"/>
                    </a:lnTo>
                    <a:lnTo>
                      <a:pt x="12" y="12"/>
                    </a:lnTo>
                    <a:lnTo>
                      <a:pt x="8" y="12"/>
                    </a:lnTo>
                    <a:lnTo>
                      <a:pt x="4" y="12"/>
                    </a:lnTo>
                    <a:lnTo>
                      <a:pt x="0" y="12"/>
                    </a:lnTo>
                    <a:lnTo>
                      <a:pt x="23" y="0"/>
                    </a:lnTo>
                    <a:lnTo>
                      <a:pt x="27" y="0"/>
                    </a:lnTo>
                    <a:close/>
                  </a:path>
                </a:pathLst>
              </a:custGeom>
              <a:solidFill>
                <a:srgbClr val="000000"/>
              </a:solidFill>
              <a:ln w="0">
                <a:solidFill>
                  <a:srgbClr val="000000"/>
                </a:solidFill>
                <a:round/>
                <a:headEnd/>
                <a:tailEnd/>
              </a:ln>
            </p:spPr>
            <p:txBody>
              <a:bodyPr/>
              <a:lstStyle/>
              <a:p>
                <a:endParaRPr lang="en-CA"/>
              </a:p>
            </p:txBody>
          </p:sp>
          <p:sp>
            <p:nvSpPr>
              <p:cNvPr id="16663" name="Freeform 195"/>
              <p:cNvSpPr>
                <a:spLocks noEditPoints="1"/>
              </p:cNvSpPr>
              <p:nvPr/>
            </p:nvSpPr>
            <p:spPr bwMode="auto">
              <a:xfrm>
                <a:off x="449" y="2358"/>
                <a:ext cx="39" cy="119"/>
              </a:xfrm>
              <a:custGeom>
                <a:avLst/>
                <a:gdLst>
                  <a:gd name="T0" fmla="*/ 19 w 39"/>
                  <a:gd name="T1" fmla="*/ 0 h 119"/>
                  <a:gd name="T2" fmla="*/ 23 w 39"/>
                  <a:gd name="T3" fmla="*/ 0 h 119"/>
                  <a:gd name="T4" fmla="*/ 27 w 39"/>
                  <a:gd name="T5" fmla="*/ 4 h 119"/>
                  <a:gd name="T6" fmla="*/ 27 w 39"/>
                  <a:gd name="T7" fmla="*/ 8 h 119"/>
                  <a:gd name="T8" fmla="*/ 27 w 39"/>
                  <a:gd name="T9" fmla="*/ 12 h 119"/>
                  <a:gd name="T10" fmla="*/ 27 w 39"/>
                  <a:gd name="T11" fmla="*/ 16 h 119"/>
                  <a:gd name="T12" fmla="*/ 27 w 39"/>
                  <a:gd name="T13" fmla="*/ 19 h 119"/>
                  <a:gd name="T14" fmla="*/ 23 w 39"/>
                  <a:gd name="T15" fmla="*/ 19 h 119"/>
                  <a:gd name="T16" fmla="*/ 19 w 39"/>
                  <a:gd name="T17" fmla="*/ 19 h 119"/>
                  <a:gd name="T18" fmla="*/ 16 w 39"/>
                  <a:gd name="T19" fmla="*/ 19 h 119"/>
                  <a:gd name="T20" fmla="*/ 12 w 39"/>
                  <a:gd name="T21" fmla="*/ 19 h 119"/>
                  <a:gd name="T22" fmla="*/ 8 w 39"/>
                  <a:gd name="T23" fmla="*/ 16 h 119"/>
                  <a:gd name="T24" fmla="*/ 8 w 39"/>
                  <a:gd name="T25" fmla="*/ 12 h 119"/>
                  <a:gd name="T26" fmla="*/ 8 w 39"/>
                  <a:gd name="T27" fmla="*/ 8 h 119"/>
                  <a:gd name="T28" fmla="*/ 12 w 39"/>
                  <a:gd name="T29" fmla="*/ 4 h 119"/>
                  <a:gd name="T30" fmla="*/ 16 w 39"/>
                  <a:gd name="T31" fmla="*/ 0 h 119"/>
                  <a:gd name="T32" fmla="*/ 19 w 39"/>
                  <a:gd name="T33" fmla="*/ 0 h 119"/>
                  <a:gd name="T34" fmla="*/ 27 w 39"/>
                  <a:gd name="T35" fmla="*/ 42 h 119"/>
                  <a:gd name="T36" fmla="*/ 27 w 39"/>
                  <a:gd name="T37" fmla="*/ 100 h 119"/>
                  <a:gd name="T38" fmla="*/ 27 w 39"/>
                  <a:gd name="T39" fmla="*/ 108 h 119"/>
                  <a:gd name="T40" fmla="*/ 27 w 39"/>
                  <a:gd name="T41" fmla="*/ 111 h 119"/>
                  <a:gd name="T42" fmla="*/ 27 w 39"/>
                  <a:gd name="T43" fmla="*/ 115 h 119"/>
                  <a:gd name="T44" fmla="*/ 31 w 39"/>
                  <a:gd name="T45" fmla="*/ 115 h 119"/>
                  <a:gd name="T46" fmla="*/ 31 w 39"/>
                  <a:gd name="T47" fmla="*/ 115 h 119"/>
                  <a:gd name="T48" fmla="*/ 39 w 39"/>
                  <a:gd name="T49" fmla="*/ 115 h 119"/>
                  <a:gd name="T50" fmla="*/ 39 w 39"/>
                  <a:gd name="T51" fmla="*/ 119 h 119"/>
                  <a:gd name="T52" fmla="*/ 0 w 39"/>
                  <a:gd name="T53" fmla="*/ 119 h 119"/>
                  <a:gd name="T54" fmla="*/ 0 w 39"/>
                  <a:gd name="T55" fmla="*/ 115 h 119"/>
                  <a:gd name="T56" fmla="*/ 8 w 39"/>
                  <a:gd name="T57" fmla="*/ 115 h 119"/>
                  <a:gd name="T58" fmla="*/ 8 w 39"/>
                  <a:gd name="T59" fmla="*/ 115 h 119"/>
                  <a:gd name="T60" fmla="*/ 12 w 39"/>
                  <a:gd name="T61" fmla="*/ 115 h 119"/>
                  <a:gd name="T62" fmla="*/ 12 w 39"/>
                  <a:gd name="T63" fmla="*/ 111 h 119"/>
                  <a:gd name="T64" fmla="*/ 12 w 39"/>
                  <a:gd name="T65" fmla="*/ 108 h 119"/>
                  <a:gd name="T66" fmla="*/ 12 w 39"/>
                  <a:gd name="T67" fmla="*/ 100 h 119"/>
                  <a:gd name="T68" fmla="*/ 12 w 39"/>
                  <a:gd name="T69" fmla="*/ 73 h 119"/>
                  <a:gd name="T70" fmla="*/ 12 w 39"/>
                  <a:gd name="T71" fmla="*/ 62 h 119"/>
                  <a:gd name="T72" fmla="*/ 12 w 39"/>
                  <a:gd name="T73" fmla="*/ 58 h 119"/>
                  <a:gd name="T74" fmla="*/ 12 w 39"/>
                  <a:gd name="T75" fmla="*/ 54 h 119"/>
                  <a:gd name="T76" fmla="*/ 12 w 39"/>
                  <a:gd name="T77" fmla="*/ 50 h 119"/>
                  <a:gd name="T78" fmla="*/ 8 w 39"/>
                  <a:gd name="T79" fmla="*/ 50 h 119"/>
                  <a:gd name="T80" fmla="*/ 8 w 39"/>
                  <a:gd name="T81" fmla="*/ 50 h 119"/>
                  <a:gd name="T82" fmla="*/ 4 w 39"/>
                  <a:gd name="T83" fmla="*/ 50 h 119"/>
                  <a:gd name="T84" fmla="*/ 4 w 39"/>
                  <a:gd name="T85" fmla="*/ 54 h 119"/>
                  <a:gd name="T86" fmla="*/ 0 w 39"/>
                  <a:gd name="T87" fmla="*/ 50 h 119"/>
                  <a:gd name="T88" fmla="*/ 23 w 39"/>
                  <a:gd name="T89" fmla="*/ 42 h 119"/>
                  <a:gd name="T90" fmla="*/ 27 w 39"/>
                  <a:gd name="T91" fmla="*/ 42 h 119"/>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39"/>
                  <a:gd name="T139" fmla="*/ 0 h 119"/>
                  <a:gd name="T140" fmla="*/ 39 w 39"/>
                  <a:gd name="T141" fmla="*/ 119 h 119"/>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39" h="119">
                    <a:moveTo>
                      <a:pt x="19" y="0"/>
                    </a:moveTo>
                    <a:lnTo>
                      <a:pt x="23" y="0"/>
                    </a:lnTo>
                    <a:lnTo>
                      <a:pt x="27" y="4"/>
                    </a:lnTo>
                    <a:lnTo>
                      <a:pt x="27" y="8"/>
                    </a:lnTo>
                    <a:lnTo>
                      <a:pt x="27" y="12"/>
                    </a:lnTo>
                    <a:lnTo>
                      <a:pt x="27" y="16"/>
                    </a:lnTo>
                    <a:lnTo>
                      <a:pt x="27" y="19"/>
                    </a:lnTo>
                    <a:lnTo>
                      <a:pt x="23" y="19"/>
                    </a:lnTo>
                    <a:lnTo>
                      <a:pt x="19" y="19"/>
                    </a:lnTo>
                    <a:lnTo>
                      <a:pt x="16" y="19"/>
                    </a:lnTo>
                    <a:lnTo>
                      <a:pt x="12" y="19"/>
                    </a:lnTo>
                    <a:lnTo>
                      <a:pt x="8" y="16"/>
                    </a:lnTo>
                    <a:lnTo>
                      <a:pt x="8" y="12"/>
                    </a:lnTo>
                    <a:lnTo>
                      <a:pt x="8" y="8"/>
                    </a:lnTo>
                    <a:lnTo>
                      <a:pt x="12" y="4"/>
                    </a:lnTo>
                    <a:lnTo>
                      <a:pt x="16" y="0"/>
                    </a:lnTo>
                    <a:lnTo>
                      <a:pt x="19" y="0"/>
                    </a:lnTo>
                    <a:close/>
                    <a:moveTo>
                      <a:pt x="27" y="42"/>
                    </a:moveTo>
                    <a:lnTo>
                      <a:pt x="27" y="100"/>
                    </a:lnTo>
                    <a:lnTo>
                      <a:pt x="27" y="108"/>
                    </a:lnTo>
                    <a:lnTo>
                      <a:pt x="27" y="111"/>
                    </a:lnTo>
                    <a:lnTo>
                      <a:pt x="27" y="115"/>
                    </a:lnTo>
                    <a:lnTo>
                      <a:pt x="31" y="115"/>
                    </a:lnTo>
                    <a:lnTo>
                      <a:pt x="39" y="115"/>
                    </a:lnTo>
                    <a:lnTo>
                      <a:pt x="39" y="119"/>
                    </a:lnTo>
                    <a:lnTo>
                      <a:pt x="0" y="119"/>
                    </a:lnTo>
                    <a:lnTo>
                      <a:pt x="0" y="115"/>
                    </a:lnTo>
                    <a:lnTo>
                      <a:pt x="8" y="115"/>
                    </a:lnTo>
                    <a:lnTo>
                      <a:pt x="12" y="115"/>
                    </a:lnTo>
                    <a:lnTo>
                      <a:pt x="12" y="111"/>
                    </a:lnTo>
                    <a:lnTo>
                      <a:pt x="12" y="108"/>
                    </a:lnTo>
                    <a:lnTo>
                      <a:pt x="12" y="100"/>
                    </a:lnTo>
                    <a:lnTo>
                      <a:pt x="12" y="73"/>
                    </a:lnTo>
                    <a:lnTo>
                      <a:pt x="12" y="62"/>
                    </a:lnTo>
                    <a:lnTo>
                      <a:pt x="12" y="58"/>
                    </a:lnTo>
                    <a:lnTo>
                      <a:pt x="12" y="54"/>
                    </a:lnTo>
                    <a:lnTo>
                      <a:pt x="12" y="50"/>
                    </a:lnTo>
                    <a:lnTo>
                      <a:pt x="8" y="50"/>
                    </a:lnTo>
                    <a:lnTo>
                      <a:pt x="4" y="50"/>
                    </a:lnTo>
                    <a:lnTo>
                      <a:pt x="4" y="54"/>
                    </a:lnTo>
                    <a:lnTo>
                      <a:pt x="0" y="50"/>
                    </a:lnTo>
                    <a:lnTo>
                      <a:pt x="23" y="42"/>
                    </a:lnTo>
                    <a:lnTo>
                      <a:pt x="27" y="42"/>
                    </a:lnTo>
                    <a:close/>
                  </a:path>
                </a:pathLst>
              </a:custGeom>
              <a:solidFill>
                <a:srgbClr val="000000"/>
              </a:solidFill>
              <a:ln w="0">
                <a:solidFill>
                  <a:srgbClr val="000000"/>
                </a:solidFill>
                <a:round/>
                <a:headEnd/>
                <a:tailEnd/>
              </a:ln>
            </p:spPr>
            <p:txBody>
              <a:bodyPr/>
              <a:lstStyle/>
              <a:p>
                <a:endParaRPr lang="en-CA"/>
              </a:p>
            </p:txBody>
          </p:sp>
          <p:sp>
            <p:nvSpPr>
              <p:cNvPr id="16664" name="Freeform 196"/>
              <p:cNvSpPr>
                <a:spLocks/>
              </p:cNvSpPr>
              <p:nvPr/>
            </p:nvSpPr>
            <p:spPr bwMode="auto">
              <a:xfrm>
                <a:off x="491" y="2400"/>
                <a:ext cx="81" cy="77"/>
              </a:xfrm>
              <a:custGeom>
                <a:avLst/>
                <a:gdLst>
                  <a:gd name="T0" fmla="*/ 27 w 81"/>
                  <a:gd name="T1" fmla="*/ 16 h 77"/>
                  <a:gd name="T2" fmla="*/ 35 w 81"/>
                  <a:gd name="T3" fmla="*/ 8 h 77"/>
                  <a:gd name="T4" fmla="*/ 43 w 81"/>
                  <a:gd name="T5" fmla="*/ 0 h 77"/>
                  <a:gd name="T6" fmla="*/ 50 w 81"/>
                  <a:gd name="T7" fmla="*/ 0 h 77"/>
                  <a:gd name="T8" fmla="*/ 58 w 81"/>
                  <a:gd name="T9" fmla="*/ 0 h 77"/>
                  <a:gd name="T10" fmla="*/ 62 w 81"/>
                  <a:gd name="T11" fmla="*/ 4 h 77"/>
                  <a:gd name="T12" fmla="*/ 66 w 81"/>
                  <a:gd name="T13" fmla="*/ 8 h 77"/>
                  <a:gd name="T14" fmla="*/ 70 w 81"/>
                  <a:gd name="T15" fmla="*/ 12 h 77"/>
                  <a:gd name="T16" fmla="*/ 73 w 81"/>
                  <a:gd name="T17" fmla="*/ 20 h 77"/>
                  <a:gd name="T18" fmla="*/ 73 w 81"/>
                  <a:gd name="T19" fmla="*/ 27 h 77"/>
                  <a:gd name="T20" fmla="*/ 73 w 81"/>
                  <a:gd name="T21" fmla="*/ 58 h 77"/>
                  <a:gd name="T22" fmla="*/ 73 w 81"/>
                  <a:gd name="T23" fmla="*/ 66 h 77"/>
                  <a:gd name="T24" fmla="*/ 73 w 81"/>
                  <a:gd name="T25" fmla="*/ 69 h 77"/>
                  <a:gd name="T26" fmla="*/ 73 w 81"/>
                  <a:gd name="T27" fmla="*/ 73 h 77"/>
                  <a:gd name="T28" fmla="*/ 77 w 81"/>
                  <a:gd name="T29" fmla="*/ 73 h 77"/>
                  <a:gd name="T30" fmla="*/ 77 w 81"/>
                  <a:gd name="T31" fmla="*/ 73 h 77"/>
                  <a:gd name="T32" fmla="*/ 81 w 81"/>
                  <a:gd name="T33" fmla="*/ 73 h 77"/>
                  <a:gd name="T34" fmla="*/ 81 w 81"/>
                  <a:gd name="T35" fmla="*/ 77 h 77"/>
                  <a:gd name="T36" fmla="*/ 46 w 81"/>
                  <a:gd name="T37" fmla="*/ 77 h 77"/>
                  <a:gd name="T38" fmla="*/ 46 w 81"/>
                  <a:gd name="T39" fmla="*/ 73 h 77"/>
                  <a:gd name="T40" fmla="*/ 50 w 81"/>
                  <a:gd name="T41" fmla="*/ 73 h 77"/>
                  <a:gd name="T42" fmla="*/ 54 w 81"/>
                  <a:gd name="T43" fmla="*/ 73 h 77"/>
                  <a:gd name="T44" fmla="*/ 54 w 81"/>
                  <a:gd name="T45" fmla="*/ 73 h 77"/>
                  <a:gd name="T46" fmla="*/ 58 w 81"/>
                  <a:gd name="T47" fmla="*/ 69 h 77"/>
                  <a:gd name="T48" fmla="*/ 58 w 81"/>
                  <a:gd name="T49" fmla="*/ 69 h 77"/>
                  <a:gd name="T50" fmla="*/ 58 w 81"/>
                  <a:gd name="T51" fmla="*/ 66 h 77"/>
                  <a:gd name="T52" fmla="*/ 58 w 81"/>
                  <a:gd name="T53" fmla="*/ 58 h 77"/>
                  <a:gd name="T54" fmla="*/ 58 w 81"/>
                  <a:gd name="T55" fmla="*/ 31 h 77"/>
                  <a:gd name="T56" fmla="*/ 58 w 81"/>
                  <a:gd name="T57" fmla="*/ 20 h 77"/>
                  <a:gd name="T58" fmla="*/ 54 w 81"/>
                  <a:gd name="T59" fmla="*/ 16 h 77"/>
                  <a:gd name="T60" fmla="*/ 50 w 81"/>
                  <a:gd name="T61" fmla="*/ 12 h 77"/>
                  <a:gd name="T62" fmla="*/ 46 w 81"/>
                  <a:gd name="T63" fmla="*/ 12 h 77"/>
                  <a:gd name="T64" fmla="*/ 35 w 81"/>
                  <a:gd name="T65" fmla="*/ 12 h 77"/>
                  <a:gd name="T66" fmla="*/ 27 w 81"/>
                  <a:gd name="T67" fmla="*/ 20 h 77"/>
                  <a:gd name="T68" fmla="*/ 27 w 81"/>
                  <a:gd name="T69" fmla="*/ 58 h 77"/>
                  <a:gd name="T70" fmla="*/ 27 w 81"/>
                  <a:gd name="T71" fmla="*/ 66 h 77"/>
                  <a:gd name="T72" fmla="*/ 27 w 81"/>
                  <a:gd name="T73" fmla="*/ 69 h 77"/>
                  <a:gd name="T74" fmla="*/ 27 w 81"/>
                  <a:gd name="T75" fmla="*/ 73 h 77"/>
                  <a:gd name="T76" fmla="*/ 31 w 81"/>
                  <a:gd name="T77" fmla="*/ 73 h 77"/>
                  <a:gd name="T78" fmla="*/ 31 w 81"/>
                  <a:gd name="T79" fmla="*/ 73 h 77"/>
                  <a:gd name="T80" fmla="*/ 39 w 81"/>
                  <a:gd name="T81" fmla="*/ 73 h 77"/>
                  <a:gd name="T82" fmla="*/ 39 w 81"/>
                  <a:gd name="T83" fmla="*/ 77 h 77"/>
                  <a:gd name="T84" fmla="*/ 0 w 81"/>
                  <a:gd name="T85" fmla="*/ 77 h 77"/>
                  <a:gd name="T86" fmla="*/ 0 w 81"/>
                  <a:gd name="T87" fmla="*/ 73 h 77"/>
                  <a:gd name="T88" fmla="*/ 4 w 81"/>
                  <a:gd name="T89" fmla="*/ 73 h 77"/>
                  <a:gd name="T90" fmla="*/ 8 w 81"/>
                  <a:gd name="T91" fmla="*/ 73 h 77"/>
                  <a:gd name="T92" fmla="*/ 12 w 81"/>
                  <a:gd name="T93" fmla="*/ 73 h 77"/>
                  <a:gd name="T94" fmla="*/ 12 w 81"/>
                  <a:gd name="T95" fmla="*/ 66 h 77"/>
                  <a:gd name="T96" fmla="*/ 12 w 81"/>
                  <a:gd name="T97" fmla="*/ 58 h 77"/>
                  <a:gd name="T98" fmla="*/ 12 w 81"/>
                  <a:gd name="T99" fmla="*/ 31 h 77"/>
                  <a:gd name="T100" fmla="*/ 12 w 81"/>
                  <a:gd name="T101" fmla="*/ 20 h 77"/>
                  <a:gd name="T102" fmla="*/ 12 w 81"/>
                  <a:gd name="T103" fmla="*/ 16 h 77"/>
                  <a:gd name="T104" fmla="*/ 12 w 81"/>
                  <a:gd name="T105" fmla="*/ 12 h 77"/>
                  <a:gd name="T106" fmla="*/ 12 w 81"/>
                  <a:gd name="T107" fmla="*/ 12 h 77"/>
                  <a:gd name="T108" fmla="*/ 8 w 81"/>
                  <a:gd name="T109" fmla="*/ 8 h 77"/>
                  <a:gd name="T110" fmla="*/ 8 w 81"/>
                  <a:gd name="T111" fmla="*/ 8 h 77"/>
                  <a:gd name="T112" fmla="*/ 4 w 81"/>
                  <a:gd name="T113" fmla="*/ 8 h 77"/>
                  <a:gd name="T114" fmla="*/ 4 w 81"/>
                  <a:gd name="T115" fmla="*/ 12 h 77"/>
                  <a:gd name="T116" fmla="*/ 0 w 81"/>
                  <a:gd name="T117" fmla="*/ 8 h 77"/>
                  <a:gd name="T118" fmla="*/ 23 w 81"/>
                  <a:gd name="T119" fmla="*/ 0 h 77"/>
                  <a:gd name="T120" fmla="*/ 27 w 81"/>
                  <a:gd name="T121" fmla="*/ 0 h 77"/>
                  <a:gd name="T122" fmla="*/ 27 w 81"/>
                  <a:gd name="T123" fmla="*/ 16 h 7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1"/>
                  <a:gd name="T187" fmla="*/ 0 h 77"/>
                  <a:gd name="T188" fmla="*/ 81 w 81"/>
                  <a:gd name="T189" fmla="*/ 77 h 77"/>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1" h="77">
                    <a:moveTo>
                      <a:pt x="27" y="16"/>
                    </a:moveTo>
                    <a:lnTo>
                      <a:pt x="35" y="8"/>
                    </a:lnTo>
                    <a:lnTo>
                      <a:pt x="43" y="0"/>
                    </a:lnTo>
                    <a:lnTo>
                      <a:pt x="50" y="0"/>
                    </a:lnTo>
                    <a:lnTo>
                      <a:pt x="58" y="0"/>
                    </a:lnTo>
                    <a:lnTo>
                      <a:pt x="62" y="4"/>
                    </a:lnTo>
                    <a:lnTo>
                      <a:pt x="66" y="8"/>
                    </a:lnTo>
                    <a:lnTo>
                      <a:pt x="70" y="12"/>
                    </a:lnTo>
                    <a:lnTo>
                      <a:pt x="73" y="20"/>
                    </a:lnTo>
                    <a:lnTo>
                      <a:pt x="73" y="27"/>
                    </a:lnTo>
                    <a:lnTo>
                      <a:pt x="73" y="58"/>
                    </a:lnTo>
                    <a:lnTo>
                      <a:pt x="73" y="66"/>
                    </a:lnTo>
                    <a:lnTo>
                      <a:pt x="73" y="69"/>
                    </a:lnTo>
                    <a:lnTo>
                      <a:pt x="73" y="73"/>
                    </a:lnTo>
                    <a:lnTo>
                      <a:pt x="77" y="73"/>
                    </a:lnTo>
                    <a:lnTo>
                      <a:pt x="81" y="73"/>
                    </a:lnTo>
                    <a:lnTo>
                      <a:pt x="81" y="77"/>
                    </a:lnTo>
                    <a:lnTo>
                      <a:pt x="46" y="77"/>
                    </a:lnTo>
                    <a:lnTo>
                      <a:pt x="46" y="73"/>
                    </a:lnTo>
                    <a:lnTo>
                      <a:pt x="50" y="73"/>
                    </a:lnTo>
                    <a:lnTo>
                      <a:pt x="54" y="73"/>
                    </a:lnTo>
                    <a:lnTo>
                      <a:pt x="58" y="69"/>
                    </a:lnTo>
                    <a:lnTo>
                      <a:pt x="58" y="66"/>
                    </a:lnTo>
                    <a:lnTo>
                      <a:pt x="58" y="58"/>
                    </a:lnTo>
                    <a:lnTo>
                      <a:pt x="58" y="31"/>
                    </a:lnTo>
                    <a:lnTo>
                      <a:pt x="58" y="20"/>
                    </a:lnTo>
                    <a:lnTo>
                      <a:pt x="54" y="16"/>
                    </a:lnTo>
                    <a:lnTo>
                      <a:pt x="50" y="12"/>
                    </a:lnTo>
                    <a:lnTo>
                      <a:pt x="46" y="12"/>
                    </a:lnTo>
                    <a:lnTo>
                      <a:pt x="35" y="12"/>
                    </a:lnTo>
                    <a:lnTo>
                      <a:pt x="27" y="20"/>
                    </a:lnTo>
                    <a:lnTo>
                      <a:pt x="27" y="58"/>
                    </a:lnTo>
                    <a:lnTo>
                      <a:pt x="27" y="66"/>
                    </a:lnTo>
                    <a:lnTo>
                      <a:pt x="27" y="69"/>
                    </a:lnTo>
                    <a:lnTo>
                      <a:pt x="27" y="73"/>
                    </a:lnTo>
                    <a:lnTo>
                      <a:pt x="31" y="73"/>
                    </a:lnTo>
                    <a:lnTo>
                      <a:pt x="39" y="73"/>
                    </a:lnTo>
                    <a:lnTo>
                      <a:pt x="39" y="77"/>
                    </a:lnTo>
                    <a:lnTo>
                      <a:pt x="0" y="77"/>
                    </a:lnTo>
                    <a:lnTo>
                      <a:pt x="0" y="73"/>
                    </a:lnTo>
                    <a:lnTo>
                      <a:pt x="4" y="73"/>
                    </a:lnTo>
                    <a:lnTo>
                      <a:pt x="8" y="73"/>
                    </a:lnTo>
                    <a:lnTo>
                      <a:pt x="12" y="73"/>
                    </a:lnTo>
                    <a:lnTo>
                      <a:pt x="12" y="66"/>
                    </a:lnTo>
                    <a:lnTo>
                      <a:pt x="12" y="58"/>
                    </a:lnTo>
                    <a:lnTo>
                      <a:pt x="12" y="31"/>
                    </a:lnTo>
                    <a:lnTo>
                      <a:pt x="12" y="20"/>
                    </a:lnTo>
                    <a:lnTo>
                      <a:pt x="12" y="16"/>
                    </a:lnTo>
                    <a:lnTo>
                      <a:pt x="12" y="12"/>
                    </a:lnTo>
                    <a:lnTo>
                      <a:pt x="8" y="8"/>
                    </a:lnTo>
                    <a:lnTo>
                      <a:pt x="4" y="8"/>
                    </a:lnTo>
                    <a:lnTo>
                      <a:pt x="4" y="12"/>
                    </a:lnTo>
                    <a:lnTo>
                      <a:pt x="0" y="8"/>
                    </a:lnTo>
                    <a:lnTo>
                      <a:pt x="23" y="0"/>
                    </a:lnTo>
                    <a:lnTo>
                      <a:pt x="27" y="0"/>
                    </a:lnTo>
                    <a:lnTo>
                      <a:pt x="27" y="16"/>
                    </a:lnTo>
                    <a:close/>
                  </a:path>
                </a:pathLst>
              </a:custGeom>
              <a:solidFill>
                <a:srgbClr val="000000"/>
              </a:solidFill>
              <a:ln w="0">
                <a:solidFill>
                  <a:srgbClr val="000000"/>
                </a:solidFill>
                <a:round/>
                <a:headEnd/>
                <a:tailEnd/>
              </a:ln>
            </p:spPr>
            <p:txBody>
              <a:bodyPr/>
              <a:lstStyle/>
              <a:p>
                <a:endParaRPr lang="en-CA"/>
              </a:p>
            </p:txBody>
          </p:sp>
          <p:sp>
            <p:nvSpPr>
              <p:cNvPr id="16665" name="Freeform 197"/>
              <p:cNvSpPr>
                <a:spLocks noEditPoints="1"/>
              </p:cNvSpPr>
              <p:nvPr/>
            </p:nvSpPr>
            <p:spPr bwMode="auto">
              <a:xfrm>
                <a:off x="580" y="2400"/>
                <a:ext cx="65" cy="77"/>
              </a:xfrm>
              <a:custGeom>
                <a:avLst/>
                <a:gdLst>
                  <a:gd name="T0" fmla="*/ 11 w 65"/>
                  <a:gd name="T1" fmla="*/ 31 h 77"/>
                  <a:gd name="T2" fmla="*/ 15 w 65"/>
                  <a:gd name="T3" fmla="*/ 43 h 77"/>
                  <a:gd name="T4" fmla="*/ 23 w 65"/>
                  <a:gd name="T5" fmla="*/ 54 h 77"/>
                  <a:gd name="T6" fmla="*/ 30 w 65"/>
                  <a:gd name="T7" fmla="*/ 62 h 77"/>
                  <a:gd name="T8" fmla="*/ 38 w 65"/>
                  <a:gd name="T9" fmla="*/ 66 h 77"/>
                  <a:gd name="T10" fmla="*/ 46 w 65"/>
                  <a:gd name="T11" fmla="*/ 62 h 77"/>
                  <a:gd name="T12" fmla="*/ 53 w 65"/>
                  <a:gd name="T13" fmla="*/ 62 h 77"/>
                  <a:gd name="T14" fmla="*/ 57 w 65"/>
                  <a:gd name="T15" fmla="*/ 54 h 77"/>
                  <a:gd name="T16" fmla="*/ 61 w 65"/>
                  <a:gd name="T17" fmla="*/ 46 h 77"/>
                  <a:gd name="T18" fmla="*/ 65 w 65"/>
                  <a:gd name="T19" fmla="*/ 50 h 77"/>
                  <a:gd name="T20" fmla="*/ 61 w 65"/>
                  <a:gd name="T21" fmla="*/ 58 h 77"/>
                  <a:gd name="T22" fmla="*/ 53 w 65"/>
                  <a:gd name="T23" fmla="*/ 69 h 77"/>
                  <a:gd name="T24" fmla="*/ 46 w 65"/>
                  <a:gd name="T25" fmla="*/ 77 h 77"/>
                  <a:gd name="T26" fmla="*/ 34 w 65"/>
                  <a:gd name="T27" fmla="*/ 77 h 77"/>
                  <a:gd name="T28" fmla="*/ 19 w 65"/>
                  <a:gd name="T29" fmla="*/ 77 h 77"/>
                  <a:gd name="T30" fmla="*/ 11 w 65"/>
                  <a:gd name="T31" fmla="*/ 69 h 77"/>
                  <a:gd name="T32" fmla="*/ 4 w 65"/>
                  <a:gd name="T33" fmla="*/ 62 h 77"/>
                  <a:gd name="T34" fmla="*/ 0 w 65"/>
                  <a:gd name="T35" fmla="*/ 50 h 77"/>
                  <a:gd name="T36" fmla="*/ 0 w 65"/>
                  <a:gd name="T37" fmla="*/ 39 h 77"/>
                  <a:gd name="T38" fmla="*/ 0 w 65"/>
                  <a:gd name="T39" fmla="*/ 27 h 77"/>
                  <a:gd name="T40" fmla="*/ 4 w 65"/>
                  <a:gd name="T41" fmla="*/ 20 h 77"/>
                  <a:gd name="T42" fmla="*/ 11 w 65"/>
                  <a:gd name="T43" fmla="*/ 12 h 77"/>
                  <a:gd name="T44" fmla="*/ 19 w 65"/>
                  <a:gd name="T45" fmla="*/ 4 h 77"/>
                  <a:gd name="T46" fmla="*/ 27 w 65"/>
                  <a:gd name="T47" fmla="*/ 0 h 77"/>
                  <a:gd name="T48" fmla="*/ 34 w 65"/>
                  <a:gd name="T49" fmla="*/ 0 h 77"/>
                  <a:gd name="T50" fmla="*/ 46 w 65"/>
                  <a:gd name="T51" fmla="*/ 0 h 77"/>
                  <a:gd name="T52" fmla="*/ 57 w 65"/>
                  <a:gd name="T53" fmla="*/ 8 h 77"/>
                  <a:gd name="T54" fmla="*/ 61 w 65"/>
                  <a:gd name="T55" fmla="*/ 16 h 77"/>
                  <a:gd name="T56" fmla="*/ 65 w 65"/>
                  <a:gd name="T57" fmla="*/ 31 h 77"/>
                  <a:gd name="T58" fmla="*/ 11 w 65"/>
                  <a:gd name="T59" fmla="*/ 31 h 77"/>
                  <a:gd name="T60" fmla="*/ 11 w 65"/>
                  <a:gd name="T61" fmla="*/ 23 h 77"/>
                  <a:gd name="T62" fmla="*/ 46 w 65"/>
                  <a:gd name="T63" fmla="*/ 23 h 77"/>
                  <a:gd name="T64" fmla="*/ 46 w 65"/>
                  <a:gd name="T65" fmla="*/ 20 h 77"/>
                  <a:gd name="T66" fmla="*/ 46 w 65"/>
                  <a:gd name="T67" fmla="*/ 16 h 77"/>
                  <a:gd name="T68" fmla="*/ 42 w 65"/>
                  <a:gd name="T69" fmla="*/ 12 h 77"/>
                  <a:gd name="T70" fmla="*/ 38 w 65"/>
                  <a:gd name="T71" fmla="*/ 8 h 77"/>
                  <a:gd name="T72" fmla="*/ 34 w 65"/>
                  <a:gd name="T73" fmla="*/ 4 h 77"/>
                  <a:gd name="T74" fmla="*/ 30 w 65"/>
                  <a:gd name="T75" fmla="*/ 4 h 77"/>
                  <a:gd name="T76" fmla="*/ 23 w 65"/>
                  <a:gd name="T77" fmla="*/ 8 h 77"/>
                  <a:gd name="T78" fmla="*/ 19 w 65"/>
                  <a:gd name="T79" fmla="*/ 8 h 77"/>
                  <a:gd name="T80" fmla="*/ 15 w 65"/>
                  <a:gd name="T81" fmla="*/ 16 h 77"/>
                  <a:gd name="T82" fmla="*/ 11 w 65"/>
                  <a:gd name="T83" fmla="*/ 23 h 77"/>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5"/>
                  <a:gd name="T127" fmla="*/ 0 h 77"/>
                  <a:gd name="T128" fmla="*/ 65 w 65"/>
                  <a:gd name="T129" fmla="*/ 77 h 77"/>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5" h="77">
                    <a:moveTo>
                      <a:pt x="11" y="31"/>
                    </a:moveTo>
                    <a:lnTo>
                      <a:pt x="15" y="43"/>
                    </a:lnTo>
                    <a:lnTo>
                      <a:pt x="23" y="54"/>
                    </a:lnTo>
                    <a:lnTo>
                      <a:pt x="30" y="62"/>
                    </a:lnTo>
                    <a:lnTo>
                      <a:pt x="38" y="66"/>
                    </a:lnTo>
                    <a:lnTo>
                      <a:pt x="46" y="62"/>
                    </a:lnTo>
                    <a:lnTo>
                      <a:pt x="53" y="62"/>
                    </a:lnTo>
                    <a:lnTo>
                      <a:pt x="57" y="54"/>
                    </a:lnTo>
                    <a:lnTo>
                      <a:pt x="61" y="46"/>
                    </a:lnTo>
                    <a:lnTo>
                      <a:pt x="65" y="50"/>
                    </a:lnTo>
                    <a:lnTo>
                      <a:pt x="61" y="58"/>
                    </a:lnTo>
                    <a:lnTo>
                      <a:pt x="53" y="69"/>
                    </a:lnTo>
                    <a:lnTo>
                      <a:pt x="46" y="77"/>
                    </a:lnTo>
                    <a:lnTo>
                      <a:pt x="34" y="77"/>
                    </a:lnTo>
                    <a:lnTo>
                      <a:pt x="19" y="77"/>
                    </a:lnTo>
                    <a:lnTo>
                      <a:pt x="11" y="69"/>
                    </a:lnTo>
                    <a:lnTo>
                      <a:pt x="4" y="62"/>
                    </a:lnTo>
                    <a:lnTo>
                      <a:pt x="0" y="50"/>
                    </a:lnTo>
                    <a:lnTo>
                      <a:pt x="0" y="39"/>
                    </a:lnTo>
                    <a:lnTo>
                      <a:pt x="0" y="27"/>
                    </a:lnTo>
                    <a:lnTo>
                      <a:pt x="4" y="20"/>
                    </a:lnTo>
                    <a:lnTo>
                      <a:pt x="11" y="12"/>
                    </a:lnTo>
                    <a:lnTo>
                      <a:pt x="19" y="4"/>
                    </a:lnTo>
                    <a:lnTo>
                      <a:pt x="27" y="0"/>
                    </a:lnTo>
                    <a:lnTo>
                      <a:pt x="34" y="0"/>
                    </a:lnTo>
                    <a:lnTo>
                      <a:pt x="46" y="0"/>
                    </a:lnTo>
                    <a:lnTo>
                      <a:pt x="57" y="8"/>
                    </a:lnTo>
                    <a:lnTo>
                      <a:pt x="61" y="16"/>
                    </a:lnTo>
                    <a:lnTo>
                      <a:pt x="65" y="31"/>
                    </a:lnTo>
                    <a:lnTo>
                      <a:pt x="11" y="31"/>
                    </a:lnTo>
                    <a:close/>
                    <a:moveTo>
                      <a:pt x="11" y="23"/>
                    </a:moveTo>
                    <a:lnTo>
                      <a:pt x="46" y="23"/>
                    </a:lnTo>
                    <a:lnTo>
                      <a:pt x="46" y="20"/>
                    </a:lnTo>
                    <a:lnTo>
                      <a:pt x="46" y="16"/>
                    </a:lnTo>
                    <a:lnTo>
                      <a:pt x="42" y="12"/>
                    </a:lnTo>
                    <a:lnTo>
                      <a:pt x="38" y="8"/>
                    </a:lnTo>
                    <a:lnTo>
                      <a:pt x="34" y="4"/>
                    </a:lnTo>
                    <a:lnTo>
                      <a:pt x="30" y="4"/>
                    </a:lnTo>
                    <a:lnTo>
                      <a:pt x="23" y="8"/>
                    </a:lnTo>
                    <a:lnTo>
                      <a:pt x="19" y="8"/>
                    </a:lnTo>
                    <a:lnTo>
                      <a:pt x="15" y="16"/>
                    </a:lnTo>
                    <a:lnTo>
                      <a:pt x="11" y="23"/>
                    </a:lnTo>
                    <a:close/>
                  </a:path>
                </a:pathLst>
              </a:custGeom>
              <a:solidFill>
                <a:srgbClr val="000000"/>
              </a:solidFill>
              <a:ln w="0">
                <a:solidFill>
                  <a:srgbClr val="000000"/>
                </a:solidFill>
                <a:round/>
                <a:headEnd/>
                <a:tailEnd/>
              </a:ln>
            </p:spPr>
            <p:txBody>
              <a:bodyPr/>
              <a:lstStyle/>
              <a:p>
                <a:endParaRPr lang="en-CA"/>
              </a:p>
            </p:txBody>
          </p:sp>
          <p:sp>
            <p:nvSpPr>
              <p:cNvPr id="16666" name="Freeform 198"/>
              <p:cNvSpPr>
                <a:spLocks/>
              </p:cNvSpPr>
              <p:nvPr/>
            </p:nvSpPr>
            <p:spPr bwMode="auto">
              <a:xfrm>
                <a:off x="660" y="2400"/>
                <a:ext cx="50" cy="77"/>
              </a:xfrm>
              <a:custGeom>
                <a:avLst/>
                <a:gdLst>
                  <a:gd name="T0" fmla="*/ 46 w 50"/>
                  <a:gd name="T1" fmla="*/ 0 h 77"/>
                  <a:gd name="T2" fmla="*/ 46 w 50"/>
                  <a:gd name="T3" fmla="*/ 27 h 77"/>
                  <a:gd name="T4" fmla="*/ 42 w 50"/>
                  <a:gd name="T5" fmla="*/ 27 h 77"/>
                  <a:gd name="T6" fmla="*/ 39 w 50"/>
                  <a:gd name="T7" fmla="*/ 16 h 77"/>
                  <a:gd name="T8" fmla="*/ 35 w 50"/>
                  <a:gd name="T9" fmla="*/ 8 h 77"/>
                  <a:gd name="T10" fmla="*/ 31 w 50"/>
                  <a:gd name="T11" fmla="*/ 4 h 77"/>
                  <a:gd name="T12" fmla="*/ 23 w 50"/>
                  <a:gd name="T13" fmla="*/ 4 h 77"/>
                  <a:gd name="T14" fmla="*/ 16 w 50"/>
                  <a:gd name="T15" fmla="*/ 4 h 77"/>
                  <a:gd name="T16" fmla="*/ 12 w 50"/>
                  <a:gd name="T17" fmla="*/ 8 h 77"/>
                  <a:gd name="T18" fmla="*/ 12 w 50"/>
                  <a:gd name="T19" fmla="*/ 12 h 77"/>
                  <a:gd name="T20" fmla="*/ 8 w 50"/>
                  <a:gd name="T21" fmla="*/ 16 h 77"/>
                  <a:gd name="T22" fmla="*/ 12 w 50"/>
                  <a:gd name="T23" fmla="*/ 20 h 77"/>
                  <a:gd name="T24" fmla="*/ 12 w 50"/>
                  <a:gd name="T25" fmla="*/ 23 h 77"/>
                  <a:gd name="T26" fmla="*/ 16 w 50"/>
                  <a:gd name="T27" fmla="*/ 27 h 77"/>
                  <a:gd name="T28" fmla="*/ 23 w 50"/>
                  <a:gd name="T29" fmla="*/ 27 h 77"/>
                  <a:gd name="T30" fmla="*/ 35 w 50"/>
                  <a:gd name="T31" fmla="*/ 35 h 77"/>
                  <a:gd name="T32" fmla="*/ 42 w 50"/>
                  <a:gd name="T33" fmla="*/ 39 h 77"/>
                  <a:gd name="T34" fmla="*/ 46 w 50"/>
                  <a:gd name="T35" fmla="*/ 46 h 77"/>
                  <a:gd name="T36" fmla="*/ 50 w 50"/>
                  <a:gd name="T37" fmla="*/ 54 h 77"/>
                  <a:gd name="T38" fmla="*/ 46 w 50"/>
                  <a:gd name="T39" fmla="*/ 66 h 77"/>
                  <a:gd name="T40" fmla="*/ 42 w 50"/>
                  <a:gd name="T41" fmla="*/ 73 h 77"/>
                  <a:gd name="T42" fmla="*/ 35 w 50"/>
                  <a:gd name="T43" fmla="*/ 77 h 77"/>
                  <a:gd name="T44" fmla="*/ 23 w 50"/>
                  <a:gd name="T45" fmla="*/ 77 h 77"/>
                  <a:gd name="T46" fmla="*/ 16 w 50"/>
                  <a:gd name="T47" fmla="*/ 77 h 77"/>
                  <a:gd name="T48" fmla="*/ 8 w 50"/>
                  <a:gd name="T49" fmla="*/ 77 h 77"/>
                  <a:gd name="T50" fmla="*/ 4 w 50"/>
                  <a:gd name="T51" fmla="*/ 73 h 77"/>
                  <a:gd name="T52" fmla="*/ 4 w 50"/>
                  <a:gd name="T53" fmla="*/ 73 h 77"/>
                  <a:gd name="T54" fmla="*/ 4 w 50"/>
                  <a:gd name="T55" fmla="*/ 77 h 77"/>
                  <a:gd name="T56" fmla="*/ 0 w 50"/>
                  <a:gd name="T57" fmla="*/ 77 h 77"/>
                  <a:gd name="T58" fmla="*/ 0 w 50"/>
                  <a:gd name="T59" fmla="*/ 77 h 77"/>
                  <a:gd name="T60" fmla="*/ 0 w 50"/>
                  <a:gd name="T61" fmla="*/ 50 h 77"/>
                  <a:gd name="T62" fmla="*/ 0 w 50"/>
                  <a:gd name="T63" fmla="*/ 50 h 77"/>
                  <a:gd name="T64" fmla="*/ 4 w 50"/>
                  <a:gd name="T65" fmla="*/ 62 h 77"/>
                  <a:gd name="T66" fmla="*/ 12 w 50"/>
                  <a:gd name="T67" fmla="*/ 69 h 77"/>
                  <a:gd name="T68" fmla="*/ 16 w 50"/>
                  <a:gd name="T69" fmla="*/ 73 h 77"/>
                  <a:gd name="T70" fmla="*/ 23 w 50"/>
                  <a:gd name="T71" fmla="*/ 73 h 77"/>
                  <a:gd name="T72" fmla="*/ 31 w 50"/>
                  <a:gd name="T73" fmla="*/ 73 h 77"/>
                  <a:gd name="T74" fmla="*/ 35 w 50"/>
                  <a:gd name="T75" fmla="*/ 69 h 77"/>
                  <a:gd name="T76" fmla="*/ 39 w 50"/>
                  <a:gd name="T77" fmla="*/ 66 h 77"/>
                  <a:gd name="T78" fmla="*/ 39 w 50"/>
                  <a:gd name="T79" fmla="*/ 62 h 77"/>
                  <a:gd name="T80" fmla="*/ 39 w 50"/>
                  <a:gd name="T81" fmla="*/ 58 h 77"/>
                  <a:gd name="T82" fmla="*/ 35 w 50"/>
                  <a:gd name="T83" fmla="*/ 54 h 77"/>
                  <a:gd name="T84" fmla="*/ 27 w 50"/>
                  <a:gd name="T85" fmla="*/ 46 h 77"/>
                  <a:gd name="T86" fmla="*/ 19 w 50"/>
                  <a:gd name="T87" fmla="*/ 43 h 77"/>
                  <a:gd name="T88" fmla="*/ 8 w 50"/>
                  <a:gd name="T89" fmla="*/ 39 h 77"/>
                  <a:gd name="T90" fmla="*/ 4 w 50"/>
                  <a:gd name="T91" fmla="*/ 31 h 77"/>
                  <a:gd name="T92" fmla="*/ 0 w 50"/>
                  <a:gd name="T93" fmla="*/ 27 h 77"/>
                  <a:gd name="T94" fmla="*/ 0 w 50"/>
                  <a:gd name="T95" fmla="*/ 20 h 77"/>
                  <a:gd name="T96" fmla="*/ 0 w 50"/>
                  <a:gd name="T97" fmla="*/ 12 h 77"/>
                  <a:gd name="T98" fmla="*/ 4 w 50"/>
                  <a:gd name="T99" fmla="*/ 4 h 77"/>
                  <a:gd name="T100" fmla="*/ 12 w 50"/>
                  <a:gd name="T101" fmla="*/ 0 h 77"/>
                  <a:gd name="T102" fmla="*/ 23 w 50"/>
                  <a:gd name="T103" fmla="*/ 0 h 77"/>
                  <a:gd name="T104" fmla="*/ 27 w 50"/>
                  <a:gd name="T105" fmla="*/ 0 h 77"/>
                  <a:gd name="T106" fmla="*/ 35 w 50"/>
                  <a:gd name="T107" fmla="*/ 0 h 77"/>
                  <a:gd name="T108" fmla="*/ 39 w 50"/>
                  <a:gd name="T109" fmla="*/ 4 h 77"/>
                  <a:gd name="T110" fmla="*/ 39 w 50"/>
                  <a:gd name="T111" fmla="*/ 4 h 77"/>
                  <a:gd name="T112" fmla="*/ 39 w 50"/>
                  <a:gd name="T113" fmla="*/ 4 h 77"/>
                  <a:gd name="T114" fmla="*/ 42 w 50"/>
                  <a:gd name="T115" fmla="*/ 4 h 77"/>
                  <a:gd name="T116" fmla="*/ 42 w 50"/>
                  <a:gd name="T117" fmla="*/ 0 h 77"/>
                  <a:gd name="T118" fmla="*/ 42 w 50"/>
                  <a:gd name="T119" fmla="*/ 0 h 77"/>
                  <a:gd name="T120" fmla="*/ 46 w 50"/>
                  <a:gd name="T121" fmla="*/ 0 h 7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0"/>
                  <a:gd name="T184" fmla="*/ 0 h 77"/>
                  <a:gd name="T185" fmla="*/ 50 w 50"/>
                  <a:gd name="T186" fmla="*/ 77 h 7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0" h="77">
                    <a:moveTo>
                      <a:pt x="46" y="0"/>
                    </a:moveTo>
                    <a:lnTo>
                      <a:pt x="46" y="27"/>
                    </a:lnTo>
                    <a:lnTo>
                      <a:pt x="42" y="27"/>
                    </a:lnTo>
                    <a:lnTo>
                      <a:pt x="39" y="16"/>
                    </a:lnTo>
                    <a:lnTo>
                      <a:pt x="35" y="8"/>
                    </a:lnTo>
                    <a:lnTo>
                      <a:pt x="31" y="4"/>
                    </a:lnTo>
                    <a:lnTo>
                      <a:pt x="23" y="4"/>
                    </a:lnTo>
                    <a:lnTo>
                      <a:pt x="16" y="4"/>
                    </a:lnTo>
                    <a:lnTo>
                      <a:pt x="12" y="8"/>
                    </a:lnTo>
                    <a:lnTo>
                      <a:pt x="12" y="12"/>
                    </a:lnTo>
                    <a:lnTo>
                      <a:pt x="8" y="16"/>
                    </a:lnTo>
                    <a:lnTo>
                      <a:pt x="12" y="20"/>
                    </a:lnTo>
                    <a:lnTo>
                      <a:pt x="12" y="23"/>
                    </a:lnTo>
                    <a:lnTo>
                      <a:pt x="16" y="27"/>
                    </a:lnTo>
                    <a:lnTo>
                      <a:pt x="23" y="27"/>
                    </a:lnTo>
                    <a:lnTo>
                      <a:pt x="35" y="35"/>
                    </a:lnTo>
                    <a:lnTo>
                      <a:pt x="42" y="39"/>
                    </a:lnTo>
                    <a:lnTo>
                      <a:pt x="46" y="46"/>
                    </a:lnTo>
                    <a:lnTo>
                      <a:pt x="50" y="54"/>
                    </a:lnTo>
                    <a:lnTo>
                      <a:pt x="46" y="66"/>
                    </a:lnTo>
                    <a:lnTo>
                      <a:pt x="42" y="73"/>
                    </a:lnTo>
                    <a:lnTo>
                      <a:pt x="35" y="77"/>
                    </a:lnTo>
                    <a:lnTo>
                      <a:pt x="23" y="77"/>
                    </a:lnTo>
                    <a:lnTo>
                      <a:pt x="16" y="77"/>
                    </a:lnTo>
                    <a:lnTo>
                      <a:pt x="8" y="77"/>
                    </a:lnTo>
                    <a:lnTo>
                      <a:pt x="4" y="73"/>
                    </a:lnTo>
                    <a:lnTo>
                      <a:pt x="4" y="77"/>
                    </a:lnTo>
                    <a:lnTo>
                      <a:pt x="0" y="77"/>
                    </a:lnTo>
                    <a:lnTo>
                      <a:pt x="0" y="50"/>
                    </a:lnTo>
                    <a:lnTo>
                      <a:pt x="4" y="62"/>
                    </a:lnTo>
                    <a:lnTo>
                      <a:pt x="12" y="69"/>
                    </a:lnTo>
                    <a:lnTo>
                      <a:pt x="16" y="73"/>
                    </a:lnTo>
                    <a:lnTo>
                      <a:pt x="23" y="73"/>
                    </a:lnTo>
                    <a:lnTo>
                      <a:pt x="31" y="73"/>
                    </a:lnTo>
                    <a:lnTo>
                      <a:pt x="35" y="69"/>
                    </a:lnTo>
                    <a:lnTo>
                      <a:pt x="39" y="66"/>
                    </a:lnTo>
                    <a:lnTo>
                      <a:pt x="39" y="62"/>
                    </a:lnTo>
                    <a:lnTo>
                      <a:pt x="39" y="58"/>
                    </a:lnTo>
                    <a:lnTo>
                      <a:pt x="35" y="54"/>
                    </a:lnTo>
                    <a:lnTo>
                      <a:pt x="27" y="46"/>
                    </a:lnTo>
                    <a:lnTo>
                      <a:pt x="19" y="43"/>
                    </a:lnTo>
                    <a:lnTo>
                      <a:pt x="8" y="39"/>
                    </a:lnTo>
                    <a:lnTo>
                      <a:pt x="4" y="31"/>
                    </a:lnTo>
                    <a:lnTo>
                      <a:pt x="0" y="27"/>
                    </a:lnTo>
                    <a:lnTo>
                      <a:pt x="0" y="20"/>
                    </a:lnTo>
                    <a:lnTo>
                      <a:pt x="0" y="12"/>
                    </a:lnTo>
                    <a:lnTo>
                      <a:pt x="4" y="4"/>
                    </a:lnTo>
                    <a:lnTo>
                      <a:pt x="12" y="0"/>
                    </a:lnTo>
                    <a:lnTo>
                      <a:pt x="23" y="0"/>
                    </a:lnTo>
                    <a:lnTo>
                      <a:pt x="27" y="0"/>
                    </a:lnTo>
                    <a:lnTo>
                      <a:pt x="35" y="0"/>
                    </a:lnTo>
                    <a:lnTo>
                      <a:pt x="39" y="4"/>
                    </a:lnTo>
                    <a:lnTo>
                      <a:pt x="42" y="4"/>
                    </a:lnTo>
                    <a:lnTo>
                      <a:pt x="42" y="0"/>
                    </a:lnTo>
                    <a:lnTo>
                      <a:pt x="46" y="0"/>
                    </a:lnTo>
                    <a:close/>
                  </a:path>
                </a:pathLst>
              </a:custGeom>
              <a:solidFill>
                <a:srgbClr val="000000"/>
              </a:solidFill>
              <a:ln w="0">
                <a:solidFill>
                  <a:srgbClr val="000000"/>
                </a:solidFill>
                <a:round/>
                <a:headEnd/>
                <a:tailEnd/>
              </a:ln>
            </p:spPr>
            <p:txBody>
              <a:bodyPr/>
              <a:lstStyle/>
              <a:p>
                <a:endParaRPr lang="en-CA"/>
              </a:p>
            </p:txBody>
          </p:sp>
          <p:sp>
            <p:nvSpPr>
              <p:cNvPr id="16667" name="Freeform 199"/>
              <p:cNvSpPr>
                <a:spLocks noEditPoints="1"/>
              </p:cNvSpPr>
              <p:nvPr/>
            </p:nvSpPr>
            <p:spPr bwMode="auto">
              <a:xfrm>
                <a:off x="722" y="2400"/>
                <a:ext cx="61" cy="77"/>
              </a:xfrm>
              <a:custGeom>
                <a:avLst/>
                <a:gdLst>
                  <a:gd name="T0" fmla="*/ 11 w 61"/>
                  <a:gd name="T1" fmla="*/ 31 h 77"/>
                  <a:gd name="T2" fmla="*/ 11 w 61"/>
                  <a:gd name="T3" fmla="*/ 43 h 77"/>
                  <a:gd name="T4" fmla="*/ 19 w 61"/>
                  <a:gd name="T5" fmla="*/ 54 h 77"/>
                  <a:gd name="T6" fmla="*/ 27 w 61"/>
                  <a:gd name="T7" fmla="*/ 62 h 77"/>
                  <a:gd name="T8" fmla="*/ 38 w 61"/>
                  <a:gd name="T9" fmla="*/ 66 h 77"/>
                  <a:gd name="T10" fmla="*/ 46 w 61"/>
                  <a:gd name="T11" fmla="*/ 62 h 77"/>
                  <a:gd name="T12" fmla="*/ 50 w 61"/>
                  <a:gd name="T13" fmla="*/ 62 h 77"/>
                  <a:gd name="T14" fmla="*/ 57 w 61"/>
                  <a:gd name="T15" fmla="*/ 54 h 77"/>
                  <a:gd name="T16" fmla="*/ 61 w 61"/>
                  <a:gd name="T17" fmla="*/ 46 h 77"/>
                  <a:gd name="T18" fmla="*/ 61 w 61"/>
                  <a:gd name="T19" fmla="*/ 50 h 77"/>
                  <a:gd name="T20" fmla="*/ 57 w 61"/>
                  <a:gd name="T21" fmla="*/ 58 h 77"/>
                  <a:gd name="T22" fmla="*/ 53 w 61"/>
                  <a:gd name="T23" fmla="*/ 69 h 77"/>
                  <a:gd name="T24" fmla="*/ 42 w 61"/>
                  <a:gd name="T25" fmla="*/ 77 h 77"/>
                  <a:gd name="T26" fmla="*/ 30 w 61"/>
                  <a:gd name="T27" fmla="*/ 77 h 77"/>
                  <a:gd name="T28" fmla="*/ 19 w 61"/>
                  <a:gd name="T29" fmla="*/ 77 h 77"/>
                  <a:gd name="T30" fmla="*/ 7 w 61"/>
                  <a:gd name="T31" fmla="*/ 69 h 77"/>
                  <a:gd name="T32" fmla="*/ 4 w 61"/>
                  <a:gd name="T33" fmla="*/ 62 h 77"/>
                  <a:gd name="T34" fmla="*/ 0 w 61"/>
                  <a:gd name="T35" fmla="*/ 50 h 77"/>
                  <a:gd name="T36" fmla="*/ 0 w 61"/>
                  <a:gd name="T37" fmla="*/ 39 h 77"/>
                  <a:gd name="T38" fmla="*/ 0 w 61"/>
                  <a:gd name="T39" fmla="*/ 27 h 77"/>
                  <a:gd name="T40" fmla="*/ 4 w 61"/>
                  <a:gd name="T41" fmla="*/ 20 h 77"/>
                  <a:gd name="T42" fmla="*/ 7 w 61"/>
                  <a:gd name="T43" fmla="*/ 12 h 77"/>
                  <a:gd name="T44" fmla="*/ 15 w 61"/>
                  <a:gd name="T45" fmla="*/ 4 h 77"/>
                  <a:gd name="T46" fmla="*/ 23 w 61"/>
                  <a:gd name="T47" fmla="*/ 0 h 77"/>
                  <a:gd name="T48" fmla="*/ 34 w 61"/>
                  <a:gd name="T49" fmla="*/ 0 h 77"/>
                  <a:gd name="T50" fmla="*/ 46 w 61"/>
                  <a:gd name="T51" fmla="*/ 0 h 77"/>
                  <a:gd name="T52" fmla="*/ 53 w 61"/>
                  <a:gd name="T53" fmla="*/ 8 h 77"/>
                  <a:gd name="T54" fmla="*/ 61 w 61"/>
                  <a:gd name="T55" fmla="*/ 16 h 77"/>
                  <a:gd name="T56" fmla="*/ 61 w 61"/>
                  <a:gd name="T57" fmla="*/ 31 h 77"/>
                  <a:gd name="T58" fmla="*/ 11 w 61"/>
                  <a:gd name="T59" fmla="*/ 31 h 77"/>
                  <a:gd name="T60" fmla="*/ 11 w 61"/>
                  <a:gd name="T61" fmla="*/ 23 h 77"/>
                  <a:gd name="T62" fmla="*/ 46 w 61"/>
                  <a:gd name="T63" fmla="*/ 23 h 77"/>
                  <a:gd name="T64" fmla="*/ 42 w 61"/>
                  <a:gd name="T65" fmla="*/ 20 h 77"/>
                  <a:gd name="T66" fmla="*/ 42 w 61"/>
                  <a:gd name="T67" fmla="*/ 16 h 77"/>
                  <a:gd name="T68" fmla="*/ 42 w 61"/>
                  <a:gd name="T69" fmla="*/ 12 h 77"/>
                  <a:gd name="T70" fmla="*/ 38 w 61"/>
                  <a:gd name="T71" fmla="*/ 8 h 77"/>
                  <a:gd name="T72" fmla="*/ 34 w 61"/>
                  <a:gd name="T73" fmla="*/ 4 h 77"/>
                  <a:gd name="T74" fmla="*/ 27 w 61"/>
                  <a:gd name="T75" fmla="*/ 4 h 77"/>
                  <a:gd name="T76" fmla="*/ 23 w 61"/>
                  <a:gd name="T77" fmla="*/ 8 h 77"/>
                  <a:gd name="T78" fmla="*/ 15 w 61"/>
                  <a:gd name="T79" fmla="*/ 8 h 77"/>
                  <a:gd name="T80" fmla="*/ 11 w 61"/>
                  <a:gd name="T81" fmla="*/ 16 h 77"/>
                  <a:gd name="T82" fmla="*/ 11 w 61"/>
                  <a:gd name="T83" fmla="*/ 23 h 77"/>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1"/>
                  <a:gd name="T127" fmla="*/ 0 h 77"/>
                  <a:gd name="T128" fmla="*/ 61 w 61"/>
                  <a:gd name="T129" fmla="*/ 77 h 77"/>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1" h="77">
                    <a:moveTo>
                      <a:pt x="11" y="31"/>
                    </a:moveTo>
                    <a:lnTo>
                      <a:pt x="11" y="43"/>
                    </a:lnTo>
                    <a:lnTo>
                      <a:pt x="19" y="54"/>
                    </a:lnTo>
                    <a:lnTo>
                      <a:pt x="27" y="62"/>
                    </a:lnTo>
                    <a:lnTo>
                      <a:pt x="38" y="66"/>
                    </a:lnTo>
                    <a:lnTo>
                      <a:pt x="46" y="62"/>
                    </a:lnTo>
                    <a:lnTo>
                      <a:pt x="50" y="62"/>
                    </a:lnTo>
                    <a:lnTo>
                      <a:pt x="57" y="54"/>
                    </a:lnTo>
                    <a:lnTo>
                      <a:pt x="61" y="46"/>
                    </a:lnTo>
                    <a:lnTo>
                      <a:pt x="61" y="50"/>
                    </a:lnTo>
                    <a:lnTo>
                      <a:pt x="57" y="58"/>
                    </a:lnTo>
                    <a:lnTo>
                      <a:pt x="53" y="69"/>
                    </a:lnTo>
                    <a:lnTo>
                      <a:pt x="42" y="77"/>
                    </a:lnTo>
                    <a:lnTo>
                      <a:pt x="30" y="77"/>
                    </a:lnTo>
                    <a:lnTo>
                      <a:pt x="19" y="77"/>
                    </a:lnTo>
                    <a:lnTo>
                      <a:pt x="7" y="69"/>
                    </a:lnTo>
                    <a:lnTo>
                      <a:pt x="4" y="62"/>
                    </a:lnTo>
                    <a:lnTo>
                      <a:pt x="0" y="50"/>
                    </a:lnTo>
                    <a:lnTo>
                      <a:pt x="0" y="39"/>
                    </a:lnTo>
                    <a:lnTo>
                      <a:pt x="0" y="27"/>
                    </a:lnTo>
                    <a:lnTo>
                      <a:pt x="4" y="20"/>
                    </a:lnTo>
                    <a:lnTo>
                      <a:pt x="7" y="12"/>
                    </a:lnTo>
                    <a:lnTo>
                      <a:pt x="15" y="4"/>
                    </a:lnTo>
                    <a:lnTo>
                      <a:pt x="23" y="0"/>
                    </a:lnTo>
                    <a:lnTo>
                      <a:pt x="34" y="0"/>
                    </a:lnTo>
                    <a:lnTo>
                      <a:pt x="46" y="0"/>
                    </a:lnTo>
                    <a:lnTo>
                      <a:pt x="53" y="8"/>
                    </a:lnTo>
                    <a:lnTo>
                      <a:pt x="61" y="16"/>
                    </a:lnTo>
                    <a:lnTo>
                      <a:pt x="61" y="31"/>
                    </a:lnTo>
                    <a:lnTo>
                      <a:pt x="11" y="31"/>
                    </a:lnTo>
                    <a:close/>
                    <a:moveTo>
                      <a:pt x="11" y="23"/>
                    </a:moveTo>
                    <a:lnTo>
                      <a:pt x="46" y="23"/>
                    </a:lnTo>
                    <a:lnTo>
                      <a:pt x="42" y="20"/>
                    </a:lnTo>
                    <a:lnTo>
                      <a:pt x="42" y="16"/>
                    </a:lnTo>
                    <a:lnTo>
                      <a:pt x="42" y="12"/>
                    </a:lnTo>
                    <a:lnTo>
                      <a:pt x="38" y="8"/>
                    </a:lnTo>
                    <a:lnTo>
                      <a:pt x="34" y="4"/>
                    </a:lnTo>
                    <a:lnTo>
                      <a:pt x="27" y="4"/>
                    </a:lnTo>
                    <a:lnTo>
                      <a:pt x="23" y="8"/>
                    </a:lnTo>
                    <a:lnTo>
                      <a:pt x="15" y="8"/>
                    </a:lnTo>
                    <a:lnTo>
                      <a:pt x="11" y="16"/>
                    </a:lnTo>
                    <a:lnTo>
                      <a:pt x="11" y="23"/>
                    </a:lnTo>
                    <a:close/>
                  </a:path>
                </a:pathLst>
              </a:custGeom>
              <a:solidFill>
                <a:srgbClr val="000000"/>
              </a:solidFill>
              <a:ln w="0">
                <a:solidFill>
                  <a:srgbClr val="000000"/>
                </a:solidFill>
                <a:round/>
                <a:headEnd/>
                <a:tailEnd/>
              </a:ln>
            </p:spPr>
            <p:txBody>
              <a:bodyPr/>
              <a:lstStyle/>
              <a:p>
                <a:endParaRPr lang="en-CA"/>
              </a:p>
            </p:txBody>
          </p:sp>
          <p:sp>
            <p:nvSpPr>
              <p:cNvPr id="16668" name="Rectangle 200"/>
              <p:cNvSpPr>
                <a:spLocks noChangeArrowheads="1"/>
              </p:cNvSpPr>
              <p:nvPr/>
            </p:nvSpPr>
            <p:spPr bwMode="auto">
              <a:xfrm>
                <a:off x="833" y="23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6669" name="Rectangle 201"/>
              <p:cNvSpPr>
                <a:spLocks noChangeArrowheads="1"/>
              </p:cNvSpPr>
              <p:nvPr/>
            </p:nvSpPr>
            <p:spPr bwMode="auto">
              <a:xfrm>
                <a:off x="864" y="2335"/>
                <a:ext cx="7" cy="207"/>
              </a:xfrm>
              <a:prstGeom prst="rect">
                <a:avLst/>
              </a:prstGeom>
              <a:solidFill>
                <a:srgbClr val="000000"/>
              </a:solidFill>
              <a:ln w="0">
                <a:solidFill>
                  <a:srgbClr val="000000"/>
                </a:solidFill>
                <a:miter lim="800000"/>
                <a:headEnd/>
                <a:tailEnd/>
              </a:ln>
            </p:spPr>
            <p:txBody>
              <a:bodyPr/>
              <a:lstStyle/>
              <a:p>
                <a:endParaRPr lang="en-US"/>
              </a:p>
            </p:txBody>
          </p:sp>
          <p:sp>
            <p:nvSpPr>
              <p:cNvPr id="16670" name="Freeform 202"/>
              <p:cNvSpPr>
                <a:spLocks/>
              </p:cNvSpPr>
              <p:nvPr/>
            </p:nvSpPr>
            <p:spPr bwMode="auto">
              <a:xfrm>
                <a:off x="1063" y="2458"/>
                <a:ext cx="19" cy="19"/>
              </a:xfrm>
              <a:custGeom>
                <a:avLst/>
                <a:gdLst>
                  <a:gd name="T0" fmla="*/ 8 w 19"/>
                  <a:gd name="T1" fmla="*/ 0 h 19"/>
                  <a:gd name="T2" fmla="*/ 12 w 19"/>
                  <a:gd name="T3" fmla="*/ 4 h 19"/>
                  <a:gd name="T4" fmla="*/ 15 w 19"/>
                  <a:gd name="T5" fmla="*/ 4 h 19"/>
                  <a:gd name="T6" fmla="*/ 19 w 19"/>
                  <a:gd name="T7" fmla="*/ 8 h 19"/>
                  <a:gd name="T8" fmla="*/ 19 w 19"/>
                  <a:gd name="T9" fmla="*/ 11 h 19"/>
                  <a:gd name="T10" fmla="*/ 19 w 19"/>
                  <a:gd name="T11" fmla="*/ 15 h 19"/>
                  <a:gd name="T12" fmla="*/ 15 w 19"/>
                  <a:gd name="T13" fmla="*/ 19 h 19"/>
                  <a:gd name="T14" fmla="*/ 12 w 19"/>
                  <a:gd name="T15" fmla="*/ 19 h 19"/>
                  <a:gd name="T16" fmla="*/ 8 w 19"/>
                  <a:gd name="T17" fmla="*/ 19 h 19"/>
                  <a:gd name="T18" fmla="*/ 4 w 19"/>
                  <a:gd name="T19" fmla="*/ 19 h 19"/>
                  <a:gd name="T20" fmla="*/ 4 w 19"/>
                  <a:gd name="T21" fmla="*/ 19 h 19"/>
                  <a:gd name="T22" fmla="*/ 0 w 19"/>
                  <a:gd name="T23" fmla="*/ 15 h 19"/>
                  <a:gd name="T24" fmla="*/ 0 w 19"/>
                  <a:gd name="T25" fmla="*/ 11 h 19"/>
                  <a:gd name="T26" fmla="*/ 0 w 19"/>
                  <a:gd name="T27" fmla="*/ 8 h 19"/>
                  <a:gd name="T28" fmla="*/ 4 w 19"/>
                  <a:gd name="T29" fmla="*/ 4 h 19"/>
                  <a:gd name="T30" fmla="*/ 4 w 19"/>
                  <a:gd name="T31" fmla="*/ 0 h 19"/>
                  <a:gd name="T32" fmla="*/ 8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8" y="0"/>
                    </a:moveTo>
                    <a:lnTo>
                      <a:pt x="12" y="4"/>
                    </a:lnTo>
                    <a:lnTo>
                      <a:pt x="15" y="4"/>
                    </a:lnTo>
                    <a:lnTo>
                      <a:pt x="19" y="8"/>
                    </a:lnTo>
                    <a:lnTo>
                      <a:pt x="19" y="11"/>
                    </a:lnTo>
                    <a:lnTo>
                      <a:pt x="19" y="15"/>
                    </a:lnTo>
                    <a:lnTo>
                      <a:pt x="15" y="19"/>
                    </a:lnTo>
                    <a:lnTo>
                      <a:pt x="12" y="19"/>
                    </a:lnTo>
                    <a:lnTo>
                      <a:pt x="8" y="19"/>
                    </a:lnTo>
                    <a:lnTo>
                      <a:pt x="4" y="19"/>
                    </a:lnTo>
                    <a:lnTo>
                      <a:pt x="0" y="15"/>
                    </a:lnTo>
                    <a:lnTo>
                      <a:pt x="0" y="11"/>
                    </a:lnTo>
                    <a:lnTo>
                      <a:pt x="0" y="8"/>
                    </a:lnTo>
                    <a:lnTo>
                      <a:pt x="4" y="4"/>
                    </a:lnTo>
                    <a:lnTo>
                      <a:pt x="4" y="0"/>
                    </a:lnTo>
                    <a:lnTo>
                      <a:pt x="8" y="0"/>
                    </a:lnTo>
                    <a:close/>
                  </a:path>
                </a:pathLst>
              </a:custGeom>
              <a:solidFill>
                <a:srgbClr val="000000"/>
              </a:solidFill>
              <a:ln w="0">
                <a:solidFill>
                  <a:srgbClr val="000000"/>
                </a:solidFill>
                <a:round/>
                <a:headEnd/>
                <a:tailEnd/>
              </a:ln>
            </p:spPr>
            <p:txBody>
              <a:bodyPr/>
              <a:lstStyle/>
              <a:p>
                <a:endParaRPr lang="en-CA"/>
              </a:p>
            </p:txBody>
          </p:sp>
          <p:sp>
            <p:nvSpPr>
              <p:cNvPr id="16671" name="Freeform 203"/>
              <p:cNvSpPr>
                <a:spLocks noEditPoints="1"/>
              </p:cNvSpPr>
              <p:nvPr/>
            </p:nvSpPr>
            <p:spPr bwMode="auto">
              <a:xfrm>
                <a:off x="1098" y="2362"/>
                <a:ext cx="73" cy="115"/>
              </a:xfrm>
              <a:custGeom>
                <a:avLst/>
                <a:gdLst>
                  <a:gd name="T0" fmla="*/ 0 w 73"/>
                  <a:gd name="T1" fmla="*/ 58 h 115"/>
                  <a:gd name="T2" fmla="*/ 4 w 73"/>
                  <a:gd name="T3" fmla="*/ 42 h 115"/>
                  <a:gd name="T4" fmla="*/ 7 w 73"/>
                  <a:gd name="T5" fmla="*/ 27 h 115"/>
                  <a:gd name="T6" fmla="*/ 15 w 73"/>
                  <a:gd name="T7" fmla="*/ 15 h 115"/>
                  <a:gd name="T8" fmla="*/ 23 w 73"/>
                  <a:gd name="T9" fmla="*/ 8 h 115"/>
                  <a:gd name="T10" fmla="*/ 30 w 73"/>
                  <a:gd name="T11" fmla="*/ 4 h 115"/>
                  <a:gd name="T12" fmla="*/ 38 w 73"/>
                  <a:gd name="T13" fmla="*/ 0 h 115"/>
                  <a:gd name="T14" fmla="*/ 46 w 73"/>
                  <a:gd name="T15" fmla="*/ 4 h 115"/>
                  <a:gd name="T16" fmla="*/ 53 w 73"/>
                  <a:gd name="T17" fmla="*/ 8 h 115"/>
                  <a:gd name="T18" fmla="*/ 57 w 73"/>
                  <a:gd name="T19" fmla="*/ 15 h 115"/>
                  <a:gd name="T20" fmla="*/ 65 w 73"/>
                  <a:gd name="T21" fmla="*/ 27 h 115"/>
                  <a:gd name="T22" fmla="*/ 69 w 73"/>
                  <a:gd name="T23" fmla="*/ 42 h 115"/>
                  <a:gd name="T24" fmla="*/ 73 w 73"/>
                  <a:gd name="T25" fmla="*/ 58 h 115"/>
                  <a:gd name="T26" fmla="*/ 69 w 73"/>
                  <a:gd name="T27" fmla="*/ 77 h 115"/>
                  <a:gd name="T28" fmla="*/ 65 w 73"/>
                  <a:gd name="T29" fmla="*/ 92 h 115"/>
                  <a:gd name="T30" fmla="*/ 61 w 73"/>
                  <a:gd name="T31" fmla="*/ 104 h 115"/>
                  <a:gd name="T32" fmla="*/ 53 w 73"/>
                  <a:gd name="T33" fmla="*/ 111 h 115"/>
                  <a:gd name="T34" fmla="*/ 42 w 73"/>
                  <a:gd name="T35" fmla="*/ 115 h 115"/>
                  <a:gd name="T36" fmla="*/ 34 w 73"/>
                  <a:gd name="T37" fmla="*/ 115 h 115"/>
                  <a:gd name="T38" fmla="*/ 27 w 73"/>
                  <a:gd name="T39" fmla="*/ 115 h 115"/>
                  <a:gd name="T40" fmla="*/ 19 w 73"/>
                  <a:gd name="T41" fmla="*/ 107 h 115"/>
                  <a:gd name="T42" fmla="*/ 11 w 73"/>
                  <a:gd name="T43" fmla="*/ 96 h 115"/>
                  <a:gd name="T44" fmla="*/ 4 w 73"/>
                  <a:gd name="T45" fmla="*/ 81 h 115"/>
                  <a:gd name="T46" fmla="*/ 0 w 73"/>
                  <a:gd name="T47" fmla="*/ 58 h 115"/>
                  <a:gd name="T48" fmla="*/ 19 w 73"/>
                  <a:gd name="T49" fmla="*/ 61 h 115"/>
                  <a:gd name="T50" fmla="*/ 19 w 73"/>
                  <a:gd name="T51" fmla="*/ 81 h 115"/>
                  <a:gd name="T52" fmla="*/ 23 w 73"/>
                  <a:gd name="T53" fmla="*/ 100 h 115"/>
                  <a:gd name="T54" fmla="*/ 27 w 73"/>
                  <a:gd name="T55" fmla="*/ 107 h 115"/>
                  <a:gd name="T56" fmla="*/ 30 w 73"/>
                  <a:gd name="T57" fmla="*/ 111 h 115"/>
                  <a:gd name="T58" fmla="*/ 34 w 73"/>
                  <a:gd name="T59" fmla="*/ 111 h 115"/>
                  <a:gd name="T60" fmla="*/ 42 w 73"/>
                  <a:gd name="T61" fmla="*/ 111 h 115"/>
                  <a:gd name="T62" fmla="*/ 46 w 73"/>
                  <a:gd name="T63" fmla="*/ 107 h 115"/>
                  <a:gd name="T64" fmla="*/ 50 w 73"/>
                  <a:gd name="T65" fmla="*/ 104 h 115"/>
                  <a:gd name="T66" fmla="*/ 53 w 73"/>
                  <a:gd name="T67" fmla="*/ 92 h 115"/>
                  <a:gd name="T68" fmla="*/ 53 w 73"/>
                  <a:gd name="T69" fmla="*/ 77 h 115"/>
                  <a:gd name="T70" fmla="*/ 57 w 73"/>
                  <a:gd name="T71" fmla="*/ 54 h 115"/>
                  <a:gd name="T72" fmla="*/ 53 w 73"/>
                  <a:gd name="T73" fmla="*/ 38 h 115"/>
                  <a:gd name="T74" fmla="*/ 53 w 73"/>
                  <a:gd name="T75" fmla="*/ 23 h 115"/>
                  <a:gd name="T76" fmla="*/ 50 w 73"/>
                  <a:gd name="T77" fmla="*/ 15 h 115"/>
                  <a:gd name="T78" fmla="*/ 46 w 73"/>
                  <a:gd name="T79" fmla="*/ 8 h 115"/>
                  <a:gd name="T80" fmla="*/ 42 w 73"/>
                  <a:gd name="T81" fmla="*/ 8 h 115"/>
                  <a:gd name="T82" fmla="*/ 38 w 73"/>
                  <a:gd name="T83" fmla="*/ 8 h 115"/>
                  <a:gd name="T84" fmla="*/ 30 w 73"/>
                  <a:gd name="T85" fmla="*/ 8 h 115"/>
                  <a:gd name="T86" fmla="*/ 27 w 73"/>
                  <a:gd name="T87" fmla="*/ 12 h 115"/>
                  <a:gd name="T88" fmla="*/ 23 w 73"/>
                  <a:gd name="T89" fmla="*/ 19 h 115"/>
                  <a:gd name="T90" fmla="*/ 19 w 73"/>
                  <a:gd name="T91" fmla="*/ 31 h 115"/>
                  <a:gd name="T92" fmla="*/ 19 w 73"/>
                  <a:gd name="T93" fmla="*/ 46 h 115"/>
                  <a:gd name="T94" fmla="*/ 19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42"/>
                    </a:lnTo>
                    <a:lnTo>
                      <a:pt x="7" y="27"/>
                    </a:lnTo>
                    <a:lnTo>
                      <a:pt x="15" y="15"/>
                    </a:lnTo>
                    <a:lnTo>
                      <a:pt x="23" y="8"/>
                    </a:lnTo>
                    <a:lnTo>
                      <a:pt x="30" y="4"/>
                    </a:lnTo>
                    <a:lnTo>
                      <a:pt x="38" y="0"/>
                    </a:lnTo>
                    <a:lnTo>
                      <a:pt x="46" y="4"/>
                    </a:lnTo>
                    <a:lnTo>
                      <a:pt x="53" y="8"/>
                    </a:lnTo>
                    <a:lnTo>
                      <a:pt x="57" y="15"/>
                    </a:lnTo>
                    <a:lnTo>
                      <a:pt x="65" y="27"/>
                    </a:lnTo>
                    <a:lnTo>
                      <a:pt x="69" y="42"/>
                    </a:lnTo>
                    <a:lnTo>
                      <a:pt x="73" y="58"/>
                    </a:lnTo>
                    <a:lnTo>
                      <a:pt x="69" y="77"/>
                    </a:lnTo>
                    <a:lnTo>
                      <a:pt x="65" y="92"/>
                    </a:lnTo>
                    <a:lnTo>
                      <a:pt x="61" y="104"/>
                    </a:lnTo>
                    <a:lnTo>
                      <a:pt x="53" y="111"/>
                    </a:lnTo>
                    <a:lnTo>
                      <a:pt x="42" y="115"/>
                    </a:lnTo>
                    <a:lnTo>
                      <a:pt x="34" y="115"/>
                    </a:lnTo>
                    <a:lnTo>
                      <a:pt x="27" y="115"/>
                    </a:lnTo>
                    <a:lnTo>
                      <a:pt x="19" y="107"/>
                    </a:lnTo>
                    <a:lnTo>
                      <a:pt x="11" y="96"/>
                    </a:lnTo>
                    <a:lnTo>
                      <a:pt x="4" y="81"/>
                    </a:lnTo>
                    <a:lnTo>
                      <a:pt x="0" y="58"/>
                    </a:lnTo>
                    <a:close/>
                    <a:moveTo>
                      <a:pt x="19" y="61"/>
                    </a:moveTo>
                    <a:lnTo>
                      <a:pt x="19" y="81"/>
                    </a:lnTo>
                    <a:lnTo>
                      <a:pt x="23" y="100"/>
                    </a:lnTo>
                    <a:lnTo>
                      <a:pt x="27" y="107"/>
                    </a:lnTo>
                    <a:lnTo>
                      <a:pt x="30" y="111"/>
                    </a:lnTo>
                    <a:lnTo>
                      <a:pt x="34" y="111"/>
                    </a:lnTo>
                    <a:lnTo>
                      <a:pt x="42" y="111"/>
                    </a:lnTo>
                    <a:lnTo>
                      <a:pt x="46" y="107"/>
                    </a:lnTo>
                    <a:lnTo>
                      <a:pt x="50" y="104"/>
                    </a:lnTo>
                    <a:lnTo>
                      <a:pt x="53" y="92"/>
                    </a:lnTo>
                    <a:lnTo>
                      <a:pt x="53" y="77"/>
                    </a:lnTo>
                    <a:lnTo>
                      <a:pt x="57" y="54"/>
                    </a:lnTo>
                    <a:lnTo>
                      <a:pt x="53" y="38"/>
                    </a:lnTo>
                    <a:lnTo>
                      <a:pt x="53" y="23"/>
                    </a:lnTo>
                    <a:lnTo>
                      <a:pt x="50" y="15"/>
                    </a:lnTo>
                    <a:lnTo>
                      <a:pt x="46" y="8"/>
                    </a:lnTo>
                    <a:lnTo>
                      <a:pt x="42" y="8"/>
                    </a:lnTo>
                    <a:lnTo>
                      <a:pt x="38" y="8"/>
                    </a:lnTo>
                    <a:lnTo>
                      <a:pt x="30" y="8"/>
                    </a:lnTo>
                    <a:lnTo>
                      <a:pt x="27" y="12"/>
                    </a:lnTo>
                    <a:lnTo>
                      <a:pt x="23" y="19"/>
                    </a:lnTo>
                    <a:lnTo>
                      <a:pt x="19" y="31"/>
                    </a:lnTo>
                    <a:lnTo>
                      <a:pt x="19" y="46"/>
                    </a:lnTo>
                    <a:lnTo>
                      <a:pt x="19" y="61"/>
                    </a:lnTo>
                    <a:close/>
                  </a:path>
                </a:pathLst>
              </a:custGeom>
              <a:solidFill>
                <a:srgbClr val="000000"/>
              </a:solidFill>
              <a:ln w="0">
                <a:solidFill>
                  <a:srgbClr val="000000"/>
                </a:solidFill>
                <a:round/>
                <a:headEnd/>
                <a:tailEnd/>
              </a:ln>
            </p:spPr>
            <p:txBody>
              <a:bodyPr/>
              <a:lstStyle/>
              <a:p>
                <a:endParaRPr lang="en-CA"/>
              </a:p>
            </p:txBody>
          </p:sp>
          <p:sp>
            <p:nvSpPr>
              <p:cNvPr id="16672" name="Freeform 204"/>
              <p:cNvSpPr>
                <a:spLocks noEditPoints="1"/>
              </p:cNvSpPr>
              <p:nvPr/>
            </p:nvSpPr>
            <p:spPr bwMode="auto">
              <a:xfrm>
                <a:off x="1182" y="2362"/>
                <a:ext cx="73" cy="115"/>
              </a:xfrm>
              <a:custGeom>
                <a:avLst/>
                <a:gdLst>
                  <a:gd name="T0" fmla="*/ 0 w 73"/>
                  <a:gd name="T1" fmla="*/ 58 h 115"/>
                  <a:gd name="T2" fmla="*/ 4 w 73"/>
                  <a:gd name="T3" fmla="*/ 42 h 115"/>
                  <a:gd name="T4" fmla="*/ 8 w 73"/>
                  <a:gd name="T5" fmla="*/ 27 h 115"/>
                  <a:gd name="T6" fmla="*/ 12 w 73"/>
                  <a:gd name="T7" fmla="*/ 15 h 115"/>
                  <a:gd name="T8" fmla="*/ 23 w 73"/>
                  <a:gd name="T9" fmla="*/ 8 h 115"/>
                  <a:gd name="T10" fmla="*/ 31 w 73"/>
                  <a:gd name="T11" fmla="*/ 4 h 115"/>
                  <a:gd name="T12" fmla="*/ 38 w 73"/>
                  <a:gd name="T13" fmla="*/ 0 h 115"/>
                  <a:gd name="T14" fmla="*/ 46 w 73"/>
                  <a:gd name="T15" fmla="*/ 4 h 115"/>
                  <a:gd name="T16" fmla="*/ 54 w 73"/>
                  <a:gd name="T17" fmla="*/ 8 h 115"/>
                  <a:gd name="T18" fmla="*/ 58 w 73"/>
                  <a:gd name="T19" fmla="*/ 15 h 115"/>
                  <a:gd name="T20" fmla="*/ 65 w 73"/>
                  <a:gd name="T21" fmla="*/ 27 h 115"/>
                  <a:gd name="T22" fmla="*/ 69 w 73"/>
                  <a:gd name="T23" fmla="*/ 42 h 115"/>
                  <a:gd name="T24" fmla="*/ 73 w 73"/>
                  <a:gd name="T25" fmla="*/ 58 h 115"/>
                  <a:gd name="T26" fmla="*/ 69 w 73"/>
                  <a:gd name="T27" fmla="*/ 77 h 115"/>
                  <a:gd name="T28" fmla="*/ 65 w 73"/>
                  <a:gd name="T29" fmla="*/ 92 h 115"/>
                  <a:gd name="T30" fmla="*/ 61 w 73"/>
                  <a:gd name="T31" fmla="*/ 104 h 115"/>
                  <a:gd name="T32" fmla="*/ 54 w 73"/>
                  <a:gd name="T33" fmla="*/ 111 h 115"/>
                  <a:gd name="T34" fmla="*/ 42 w 73"/>
                  <a:gd name="T35" fmla="*/ 115 h 115"/>
                  <a:gd name="T36" fmla="*/ 35 w 73"/>
                  <a:gd name="T37" fmla="*/ 115 h 115"/>
                  <a:gd name="T38" fmla="*/ 27 w 73"/>
                  <a:gd name="T39" fmla="*/ 115 h 115"/>
                  <a:gd name="T40" fmla="*/ 19 w 73"/>
                  <a:gd name="T41" fmla="*/ 107 h 115"/>
                  <a:gd name="T42" fmla="*/ 12 w 73"/>
                  <a:gd name="T43" fmla="*/ 96 h 115"/>
                  <a:gd name="T44" fmla="*/ 4 w 73"/>
                  <a:gd name="T45" fmla="*/ 81 h 115"/>
                  <a:gd name="T46" fmla="*/ 0 w 73"/>
                  <a:gd name="T47" fmla="*/ 58 h 115"/>
                  <a:gd name="T48" fmla="*/ 15 w 73"/>
                  <a:gd name="T49" fmla="*/ 61 h 115"/>
                  <a:gd name="T50" fmla="*/ 19 w 73"/>
                  <a:gd name="T51" fmla="*/ 81 h 115"/>
                  <a:gd name="T52" fmla="*/ 23 w 73"/>
                  <a:gd name="T53" fmla="*/ 100 h 115"/>
                  <a:gd name="T54" fmla="*/ 27 w 73"/>
                  <a:gd name="T55" fmla="*/ 107 h 115"/>
                  <a:gd name="T56" fmla="*/ 31 w 73"/>
                  <a:gd name="T57" fmla="*/ 111 h 115"/>
                  <a:gd name="T58" fmla="*/ 35 w 73"/>
                  <a:gd name="T59" fmla="*/ 111 h 115"/>
                  <a:gd name="T60" fmla="*/ 42 w 73"/>
                  <a:gd name="T61" fmla="*/ 111 h 115"/>
                  <a:gd name="T62" fmla="*/ 46 w 73"/>
                  <a:gd name="T63" fmla="*/ 107 h 115"/>
                  <a:gd name="T64" fmla="*/ 50 w 73"/>
                  <a:gd name="T65" fmla="*/ 104 h 115"/>
                  <a:gd name="T66" fmla="*/ 54 w 73"/>
                  <a:gd name="T67" fmla="*/ 92 h 115"/>
                  <a:gd name="T68" fmla="*/ 54 w 73"/>
                  <a:gd name="T69" fmla="*/ 77 h 115"/>
                  <a:gd name="T70" fmla="*/ 54 w 73"/>
                  <a:gd name="T71" fmla="*/ 54 h 115"/>
                  <a:gd name="T72" fmla="*/ 54 w 73"/>
                  <a:gd name="T73" fmla="*/ 38 h 115"/>
                  <a:gd name="T74" fmla="*/ 50 w 73"/>
                  <a:gd name="T75" fmla="*/ 23 h 115"/>
                  <a:gd name="T76" fmla="*/ 50 w 73"/>
                  <a:gd name="T77" fmla="*/ 15 h 115"/>
                  <a:gd name="T78" fmla="*/ 46 w 73"/>
                  <a:gd name="T79" fmla="*/ 8 h 115"/>
                  <a:gd name="T80" fmla="*/ 42 w 73"/>
                  <a:gd name="T81" fmla="*/ 8 h 115"/>
                  <a:gd name="T82" fmla="*/ 35 w 73"/>
                  <a:gd name="T83" fmla="*/ 8 h 115"/>
                  <a:gd name="T84" fmla="*/ 31 w 73"/>
                  <a:gd name="T85" fmla="*/ 8 h 115"/>
                  <a:gd name="T86" fmla="*/ 27 w 73"/>
                  <a:gd name="T87" fmla="*/ 12 h 115"/>
                  <a:gd name="T88" fmla="*/ 23 w 73"/>
                  <a:gd name="T89" fmla="*/ 19 h 115"/>
                  <a:gd name="T90" fmla="*/ 19 w 73"/>
                  <a:gd name="T91" fmla="*/ 31 h 115"/>
                  <a:gd name="T92" fmla="*/ 19 w 73"/>
                  <a:gd name="T93" fmla="*/ 46 h 115"/>
                  <a:gd name="T94" fmla="*/ 15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42"/>
                    </a:lnTo>
                    <a:lnTo>
                      <a:pt x="8" y="27"/>
                    </a:lnTo>
                    <a:lnTo>
                      <a:pt x="12" y="15"/>
                    </a:lnTo>
                    <a:lnTo>
                      <a:pt x="23" y="8"/>
                    </a:lnTo>
                    <a:lnTo>
                      <a:pt x="31" y="4"/>
                    </a:lnTo>
                    <a:lnTo>
                      <a:pt x="38" y="0"/>
                    </a:lnTo>
                    <a:lnTo>
                      <a:pt x="46" y="4"/>
                    </a:lnTo>
                    <a:lnTo>
                      <a:pt x="54" y="8"/>
                    </a:lnTo>
                    <a:lnTo>
                      <a:pt x="58" y="15"/>
                    </a:lnTo>
                    <a:lnTo>
                      <a:pt x="65" y="27"/>
                    </a:lnTo>
                    <a:lnTo>
                      <a:pt x="69" y="42"/>
                    </a:lnTo>
                    <a:lnTo>
                      <a:pt x="73" y="58"/>
                    </a:lnTo>
                    <a:lnTo>
                      <a:pt x="69" y="77"/>
                    </a:lnTo>
                    <a:lnTo>
                      <a:pt x="65" y="92"/>
                    </a:lnTo>
                    <a:lnTo>
                      <a:pt x="61" y="104"/>
                    </a:lnTo>
                    <a:lnTo>
                      <a:pt x="54" y="111"/>
                    </a:lnTo>
                    <a:lnTo>
                      <a:pt x="42" y="115"/>
                    </a:lnTo>
                    <a:lnTo>
                      <a:pt x="35" y="115"/>
                    </a:lnTo>
                    <a:lnTo>
                      <a:pt x="27" y="115"/>
                    </a:lnTo>
                    <a:lnTo>
                      <a:pt x="19" y="107"/>
                    </a:lnTo>
                    <a:lnTo>
                      <a:pt x="12" y="96"/>
                    </a:lnTo>
                    <a:lnTo>
                      <a:pt x="4" y="81"/>
                    </a:lnTo>
                    <a:lnTo>
                      <a:pt x="0" y="58"/>
                    </a:lnTo>
                    <a:close/>
                    <a:moveTo>
                      <a:pt x="15" y="61"/>
                    </a:moveTo>
                    <a:lnTo>
                      <a:pt x="19" y="81"/>
                    </a:lnTo>
                    <a:lnTo>
                      <a:pt x="23" y="100"/>
                    </a:lnTo>
                    <a:lnTo>
                      <a:pt x="27" y="107"/>
                    </a:lnTo>
                    <a:lnTo>
                      <a:pt x="31" y="111"/>
                    </a:lnTo>
                    <a:lnTo>
                      <a:pt x="35" y="111"/>
                    </a:lnTo>
                    <a:lnTo>
                      <a:pt x="42" y="111"/>
                    </a:lnTo>
                    <a:lnTo>
                      <a:pt x="46" y="107"/>
                    </a:lnTo>
                    <a:lnTo>
                      <a:pt x="50" y="104"/>
                    </a:lnTo>
                    <a:lnTo>
                      <a:pt x="54" y="92"/>
                    </a:lnTo>
                    <a:lnTo>
                      <a:pt x="54" y="77"/>
                    </a:lnTo>
                    <a:lnTo>
                      <a:pt x="54" y="54"/>
                    </a:lnTo>
                    <a:lnTo>
                      <a:pt x="54" y="38"/>
                    </a:lnTo>
                    <a:lnTo>
                      <a:pt x="50" y="23"/>
                    </a:lnTo>
                    <a:lnTo>
                      <a:pt x="50" y="15"/>
                    </a:lnTo>
                    <a:lnTo>
                      <a:pt x="46" y="8"/>
                    </a:lnTo>
                    <a:lnTo>
                      <a:pt x="42" y="8"/>
                    </a:lnTo>
                    <a:lnTo>
                      <a:pt x="35" y="8"/>
                    </a:lnTo>
                    <a:lnTo>
                      <a:pt x="31" y="8"/>
                    </a:lnTo>
                    <a:lnTo>
                      <a:pt x="27" y="12"/>
                    </a:lnTo>
                    <a:lnTo>
                      <a:pt x="23" y="19"/>
                    </a:lnTo>
                    <a:lnTo>
                      <a:pt x="19" y="31"/>
                    </a:lnTo>
                    <a:lnTo>
                      <a:pt x="19" y="46"/>
                    </a:lnTo>
                    <a:lnTo>
                      <a:pt x="15" y="61"/>
                    </a:lnTo>
                    <a:close/>
                  </a:path>
                </a:pathLst>
              </a:custGeom>
              <a:solidFill>
                <a:srgbClr val="000000"/>
              </a:solidFill>
              <a:ln w="0">
                <a:solidFill>
                  <a:srgbClr val="000000"/>
                </a:solidFill>
                <a:round/>
                <a:headEnd/>
                <a:tailEnd/>
              </a:ln>
            </p:spPr>
            <p:txBody>
              <a:bodyPr/>
              <a:lstStyle/>
              <a:p>
                <a:endParaRPr lang="en-CA"/>
              </a:p>
            </p:txBody>
          </p:sp>
          <p:sp>
            <p:nvSpPr>
              <p:cNvPr id="16673" name="Freeform 205"/>
              <p:cNvSpPr>
                <a:spLocks noEditPoints="1"/>
              </p:cNvSpPr>
              <p:nvPr/>
            </p:nvSpPr>
            <p:spPr bwMode="auto">
              <a:xfrm>
                <a:off x="1266" y="2362"/>
                <a:ext cx="70" cy="115"/>
              </a:xfrm>
              <a:custGeom>
                <a:avLst/>
                <a:gdLst>
                  <a:gd name="T0" fmla="*/ 4 w 70"/>
                  <a:gd name="T1" fmla="*/ 115 h 115"/>
                  <a:gd name="T2" fmla="*/ 4 w 70"/>
                  <a:gd name="T3" fmla="*/ 115 h 115"/>
                  <a:gd name="T4" fmla="*/ 12 w 70"/>
                  <a:gd name="T5" fmla="*/ 115 h 115"/>
                  <a:gd name="T6" fmla="*/ 24 w 70"/>
                  <a:gd name="T7" fmla="*/ 111 h 115"/>
                  <a:gd name="T8" fmla="*/ 31 w 70"/>
                  <a:gd name="T9" fmla="*/ 104 h 115"/>
                  <a:gd name="T10" fmla="*/ 39 w 70"/>
                  <a:gd name="T11" fmla="*/ 92 h 115"/>
                  <a:gd name="T12" fmla="*/ 47 w 70"/>
                  <a:gd name="T13" fmla="*/ 77 h 115"/>
                  <a:gd name="T14" fmla="*/ 54 w 70"/>
                  <a:gd name="T15" fmla="*/ 65 h 115"/>
                  <a:gd name="T16" fmla="*/ 39 w 70"/>
                  <a:gd name="T17" fmla="*/ 69 h 115"/>
                  <a:gd name="T18" fmla="*/ 31 w 70"/>
                  <a:gd name="T19" fmla="*/ 73 h 115"/>
                  <a:gd name="T20" fmla="*/ 20 w 70"/>
                  <a:gd name="T21" fmla="*/ 69 h 115"/>
                  <a:gd name="T22" fmla="*/ 8 w 70"/>
                  <a:gd name="T23" fmla="*/ 65 h 115"/>
                  <a:gd name="T24" fmla="*/ 4 w 70"/>
                  <a:gd name="T25" fmla="*/ 54 h 115"/>
                  <a:gd name="T26" fmla="*/ 0 w 70"/>
                  <a:gd name="T27" fmla="*/ 38 h 115"/>
                  <a:gd name="T28" fmla="*/ 4 w 70"/>
                  <a:gd name="T29" fmla="*/ 27 h 115"/>
                  <a:gd name="T30" fmla="*/ 8 w 70"/>
                  <a:gd name="T31" fmla="*/ 15 h 115"/>
                  <a:gd name="T32" fmla="*/ 16 w 70"/>
                  <a:gd name="T33" fmla="*/ 8 h 115"/>
                  <a:gd name="T34" fmla="*/ 27 w 70"/>
                  <a:gd name="T35" fmla="*/ 4 h 115"/>
                  <a:gd name="T36" fmla="*/ 35 w 70"/>
                  <a:gd name="T37" fmla="*/ 0 h 115"/>
                  <a:gd name="T38" fmla="*/ 50 w 70"/>
                  <a:gd name="T39" fmla="*/ 4 h 115"/>
                  <a:gd name="T40" fmla="*/ 58 w 70"/>
                  <a:gd name="T41" fmla="*/ 12 h 115"/>
                  <a:gd name="T42" fmla="*/ 66 w 70"/>
                  <a:gd name="T43" fmla="*/ 23 h 115"/>
                  <a:gd name="T44" fmla="*/ 70 w 70"/>
                  <a:gd name="T45" fmla="*/ 35 h 115"/>
                  <a:gd name="T46" fmla="*/ 70 w 70"/>
                  <a:gd name="T47" fmla="*/ 46 h 115"/>
                  <a:gd name="T48" fmla="*/ 70 w 70"/>
                  <a:gd name="T49" fmla="*/ 65 h 115"/>
                  <a:gd name="T50" fmla="*/ 62 w 70"/>
                  <a:gd name="T51" fmla="*/ 81 h 115"/>
                  <a:gd name="T52" fmla="*/ 50 w 70"/>
                  <a:gd name="T53" fmla="*/ 96 h 115"/>
                  <a:gd name="T54" fmla="*/ 35 w 70"/>
                  <a:gd name="T55" fmla="*/ 107 h 115"/>
                  <a:gd name="T56" fmla="*/ 24 w 70"/>
                  <a:gd name="T57" fmla="*/ 115 h 115"/>
                  <a:gd name="T58" fmla="*/ 8 w 70"/>
                  <a:gd name="T59" fmla="*/ 115 h 115"/>
                  <a:gd name="T60" fmla="*/ 4 w 70"/>
                  <a:gd name="T61" fmla="*/ 115 h 115"/>
                  <a:gd name="T62" fmla="*/ 54 w 70"/>
                  <a:gd name="T63" fmla="*/ 58 h 115"/>
                  <a:gd name="T64" fmla="*/ 54 w 70"/>
                  <a:gd name="T65" fmla="*/ 50 h 115"/>
                  <a:gd name="T66" fmla="*/ 54 w 70"/>
                  <a:gd name="T67" fmla="*/ 42 h 115"/>
                  <a:gd name="T68" fmla="*/ 54 w 70"/>
                  <a:gd name="T69" fmla="*/ 35 h 115"/>
                  <a:gd name="T70" fmla="*/ 54 w 70"/>
                  <a:gd name="T71" fmla="*/ 27 h 115"/>
                  <a:gd name="T72" fmla="*/ 50 w 70"/>
                  <a:gd name="T73" fmla="*/ 15 h 115"/>
                  <a:gd name="T74" fmla="*/ 47 w 70"/>
                  <a:gd name="T75" fmla="*/ 12 h 115"/>
                  <a:gd name="T76" fmla="*/ 39 w 70"/>
                  <a:gd name="T77" fmla="*/ 8 h 115"/>
                  <a:gd name="T78" fmla="*/ 35 w 70"/>
                  <a:gd name="T79" fmla="*/ 8 h 115"/>
                  <a:gd name="T80" fmla="*/ 27 w 70"/>
                  <a:gd name="T81" fmla="*/ 8 h 115"/>
                  <a:gd name="T82" fmla="*/ 24 w 70"/>
                  <a:gd name="T83" fmla="*/ 12 h 115"/>
                  <a:gd name="T84" fmla="*/ 20 w 70"/>
                  <a:gd name="T85" fmla="*/ 19 h 115"/>
                  <a:gd name="T86" fmla="*/ 16 w 70"/>
                  <a:gd name="T87" fmla="*/ 31 h 115"/>
                  <a:gd name="T88" fmla="*/ 20 w 70"/>
                  <a:gd name="T89" fmla="*/ 46 h 115"/>
                  <a:gd name="T90" fmla="*/ 24 w 70"/>
                  <a:gd name="T91" fmla="*/ 58 h 115"/>
                  <a:gd name="T92" fmla="*/ 31 w 70"/>
                  <a:gd name="T93" fmla="*/ 65 h 115"/>
                  <a:gd name="T94" fmla="*/ 35 w 70"/>
                  <a:gd name="T95" fmla="*/ 65 h 115"/>
                  <a:gd name="T96" fmla="*/ 39 w 70"/>
                  <a:gd name="T97" fmla="*/ 65 h 115"/>
                  <a:gd name="T98" fmla="*/ 47 w 70"/>
                  <a:gd name="T99" fmla="*/ 65 h 115"/>
                  <a:gd name="T100" fmla="*/ 50 w 70"/>
                  <a:gd name="T101" fmla="*/ 61 h 115"/>
                  <a:gd name="T102" fmla="*/ 54 w 70"/>
                  <a:gd name="T103" fmla="*/ 58 h 11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70"/>
                  <a:gd name="T157" fmla="*/ 0 h 115"/>
                  <a:gd name="T158" fmla="*/ 70 w 70"/>
                  <a:gd name="T159" fmla="*/ 115 h 115"/>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70" h="115">
                    <a:moveTo>
                      <a:pt x="4" y="115"/>
                    </a:moveTo>
                    <a:lnTo>
                      <a:pt x="4" y="115"/>
                    </a:lnTo>
                    <a:lnTo>
                      <a:pt x="12" y="115"/>
                    </a:lnTo>
                    <a:lnTo>
                      <a:pt x="24" y="111"/>
                    </a:lnTo>
                    <a:lnTo>
                      <a:pt x="31" y="104"/>
                    </a:lnTo>
                    <a:lnTo>
                      <a:pt x="39" y="92"/>
                    </a:lnTo>
                    <a:lnTo>
                      <a:pt x="47" y="77"/>
                    </a:lnTo>
                    <a:lnTo>
                      <a:pt x="54" y="65"/>
                    </a:lnTo>
                    <a:lnTo>
                      <a:pt x="39" y="69"/>
                    </a:lnTo>
                    <a:lnTo>
                      <a:pt x="31" y="73"/>
                    </a:lnTo>
                    <a:lnTo>
                      <a:pt x="20" y="69"/>
                    </a:lnTo>
                    <a:lnTo>
                      <a:pt x="8" y="65"/>
                    </a:lnTo>
                    <a:lnTo>
                      <a:pt x="4" y="54"/>
                    </a:lnTo>
                    <a:lnTo>
                      <a:pt x="0" y="38"/>
                    </a:lnTo>
                    <a:lnTo>
                      <a:pt x="4" y="27"/>
                    </a:lnTo>
                    <a:lnTo>
                      <a:pt x="8" y="15"/>
                    </a:lnTo>
                    <a:lnTo>
                      <a:pt x="16" y="8"/>
                    </a:lnTo>
                    <a:lnTo>
                      <a:pt x="27" y="4"/>
                    </a:lnTo>
                    <a:lnTo>
                      <a:pt x="35" y="0"/>
                    </a:lnTo>
                    <a:lnTo>
                      <a:pt x="50" y="4"/>
                    </a:lnTo>
                    <a:lnTo>
                      <a:pt x="58" y="12"/>
                    </a:lnTo>
                    <a:lnTo>
                      <a:pt x="66" y="23"/>
                    </a:lnTo>
                    <a:lnTo>
                      <a:pt x="70" y="35"/>
                    </a:lnTo>
                    <a:lnTo>
                      <a:pt x="70" y="46"/>
                    </a:lnTo>
                    <a:lnTo>
                      <a:pt x="70" y="65"/>
                    </a:lnTo>
                    <a:lnTo>
                      <a:pt x="62" y="81"/>
                    </a:lnTo>
                    <a:lnTo>
                      <a:pt x="50" y="96"/>
                    </a:lnTo>
                    <a:lnTo>
                      <a:pt x="35" y="107"/>
                    </a:lnTo>
                    <a:lnTo>
                      <a:pt x="24" y="115"/>
                    </a:lnTo>
                    <a:lnTo>
                      <a:pt x="8" y="115"/>
                    </a:lnTo>
                    <a:lnTo>
                      <a:pt x="4" y="115"/>
                    </a:lnTo>
                    <a:close/>
                    <a:moveTo>
                      <a:pt x="54" y="58"/>
                    </a:moveTo>
                    <a:lnTo>
                      <a:pt x="54" y="50"/>
                    </a:lnTo>
                    <a:lnTo>
                      <a:pt x="54" y="42"/>
                    </a:lnTo>
                    <a:lnTo>
                      <a:pt x="54" y="35"/>
                    </a:lnTo>
                    <a:lnTo>
                      <a:pt x="54" y="27"/>
                    </a:lnTo>
                    <a:lnTo>
                      <a:pt x="50" y="15"/>
                    </a:lnTo>
                    <a:lnTo>
                      <a:pt x="47" y="12"/>
                    </a:lnTo>
                    <a:lnTo>
                      <a:pt x="39" y="8"/>
                    </a:lnTo>
                    <a:lnTo>
                      <a:pt x="35" y="8"/>
                    </a:lnTo>
                    <a:lnTo>
                      <a:pt x="27" y="8"/>
                    </a:lnTo>
                    <a:lnTo>
                      <a:pt x="24" y="12"/>
                    </a:lnTo>
                    <a:lnTo>
                      <a:pt x="20" y="19"/>
                    </a:lnTo>
                    <a:lnTo>
                      <a:pt x="16" y="31"/>
                    </a:lnTo>
                    <a:lnTo>
                      <a:pt x="20" y="46"/>
                    </a:lnTo>
                    <a:lnTo>
                      <a:pt x="24" y="58"/>
                    </a:lnTo>
                    <a:lnTo>
                      <a:pt x="31" y="65"/>
                    </a:lnTo>
                    <a:lnTo>
                      <a:pt x="35" y="65"/>
                    </a:lnTo>
                    <a:lnTo>
                      <a:pt x="39" y="65"/>
                    </a:lnTo>
                    <a:lnTo>
                      <a:pt x="47" y="65"/>
                    </a:lnTo>
                    <a:lnTo>
                      <a:pt x="50" y="61"/>
                    </a:lnTo>
                    <a:lnTo>
                      <a:pt x="54" y="58"/>
                    </a:lnTo>
                    <a:close/>
                  </a:path>
                </a:pathLst>
              </a:custGeom>
              <a:solidFill>
                <a:srgbClr val="000000"/>
              </a:solidFill>
              <a:ln w="0">
                <a:solidFill>
                  <a:srgbClr val="000000"/>
                </a:solidFill>
                <a:round/>
                <a:headEnd/>
                <a:tailEnd/>
              </a:ln>
            </p:spPr>
            <p:txBody>
              <a:bodyPr/>
              <a:lstStyle/>
              <a:p>
                <a:endParaRPr lang="en-CA"/>
              </a:p>
            </p:txBody>
          </p:sp>
          <p:sp>
            <p:nvSpPr>
              <p:cNvPr id="16674" name="Freeform 206"/>
              <p:cNvSpPr>
                <a:spLocks noEditPoints="1"/>
              </p:cNvSpPr>
              <p:nvPr/>
            </p:nvSpPr>
            <p:spPr bwMode="auto">
              <a:xfrm>
                <a:off x="1347" y="2362"/>
                <a:ext cx="73" cy="115"/>
              </a:xfrm>
              <a:custGeom>
                <a:avLst/>
                <a:gdLst>
                  <a:gd name="T0" fmla="*/ 73 w 73"/>
                  <a:gd name="T1" fmla="*/ 73 h 115"/>
                  <a:gd name="T2" fmla="*/ 73 w 73"/>
                  <a:gd name="T3" fmla="*/ 84 h 115"/>
                  <a:gd name="T4" fmla="*/ 58 w 73"/>
                  <a:gd name="T5" fmla="*/ 84 h 115"/>
                  <a:gd name="T6" fmla="*/ 58 w 73"/>
                  <a:gd name="T7" fmla="*/ 115 h 115"/>
                  <a:gd name="T8" fmla="*/ 46 w 73"/>
                  <a:gd name="T9" fmla="*/ 115 h 115"/>
                  <a:gd name="T10" fmla="*/ 46 w 73"/>
                  <a:gd name="T11" fmla="*/ 84 h 115"/>
                  <a:gd name="T12" fmla="*/ 0 w 73"/>
                  <a:gd name="T13" fmla="*/ 84 h 115"/>
                  <a:gd name="T14" fmla="*/ 0 w 73"/>
                  <a:gd name="T15" fmla="*/ 77 h 115"/>
                  <a:gd name="T16" fmla="*/ 50 w 73"/>
                  <a:gd name="T17" fmla="*/ 0 h 115"/>
                  <a:gd name="T18" fmla="*/ 58 w 73"/>
                  <a:gd name="T19" fmla="*/ 0 h 115"/>
                  <a:gd name="T20" fmla="*/ 58 w 73"/>
                  <a:gd name="T21" fmla="*/ 73 h 115"/>
                  <a:gd name="T22" fmla="*/ 73 w 73"/>
                  <a:gd name="T23" fmla="*/ 73 h 115"/>
                  <a:gd name="T24" fmla="*/ 46 w 73"/>
                  <a:gd name="T25" fmla="*/ 73 h 115"/>
                  <a:gd name="T26" fmla="*/ 46 w 73"/>
                  <a:gd name="T27" fmla="*/ 19 h 115"/>
                  <a:gd name="T28" fmla="*/ 8 w 73"/>
                  <a:gd name="T29" fmla="*/ 73 h 115"/>
                  <a:gd name="T30" fmla="*/ 46 w 73"/>
                  <a:gd name="T31" fmla="*/ 73 h 11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3"/>
                  <a:gd name="T49" fmla="*/ 0 h 115"/>
                  <a:gd name="T50" fmla="*/ 73 w 73"/>
                  <a:gd name="T51" fmla="*/ 115 h 115"/>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3" h="115">
                    <a:moveTo>
                      <a:pt x="73" y="73"/>
                    </a:moveTo>
                    <a:lnTo>
                      <a:pt x="73" y="84"/>
                    </a:lnTo>
                    <a:lnTo>
                      <a:pt x="58" y="84"/>
                    </a:lnTo>
                    <a:lnTo>
                      <a:pt x="58" y="115"/>
                    </a:lnTo>
                    <a:lnTo>
                      <a:pt x="46" y="115"/>
                    </a:lnTo>
                    <a:lnTo>
                      <a:pt x="46" y="84"/>
                    </a:lnTo>
                    <a:lnTo>
                      <a:pt x="0" y="84"/>
                    </a:lnTo>
                    <a:lnTo>
                      <a:pt x="0" y="77"/>
                    </a:lnTo>
                    <a:lnTo>
                      <a:pt x="50" y="0"/>
                    </a:lnTo>
                    <a:lnTo>
                      <a:pt x="58" y="0"/>
                    </a:lnTo>
                    <a:lnTo>
                      <a:pt x="58" y="73"/>
                    </a:lnTo>
                    <a:lnTo>
                      <a:pt x="73" y="73"/>
                    </a:lnTo>
                    <a:close/>
                    <a:moveTo>
                      <a:pt x="46" y="73"/>
                    </a:moveTo>
                    <a:lnTo>
                      <a:pt x="46" y="19"/>
                    </a:lnTo>
                    <a:lnTo>
                      <a:pt x="8" y="73"/>
                    </a:lnTo>
                    <a:lnTo>
                      <a:pt x="46" y="73"/>
                    </a:lnTo>
                    <a:close/>
                  </a:path>
                </a:pathLst>
              </a:custGeom>
              <a:solidFill>
                <a:srgbClr val="000000"/>
              </a:solidFill>
              <a:ln w="0">
                <a:solidFill>
                  <a:srgbClr val="000000"/>
                </a:solidFill>
                <a:round/>
                <a:headEnd/>
                <a:tailEnd/>
              </a:ln>
            </p:spPr>
            <p:txBody>
              <a:bodyPr/>
              <a:lstStyle/>
              <a:p>
                <a:endParaRPr lang="en-CA"/>
              </a:p>
            </p:txBody>
          </p:sp>
          <p:sp>
            <p:nvSpPr>
              <p:cNvPr id="16675" name="Rectangle 207"/>
              <p:cNvSpPr>
                <a:spLocks noChangeArrowheads="1"/>
              </p:cNvSpPr>
              <p:nvPr/>
            </p:nvSpPr>
            <p:spPr bwMode="auto">
              <a:xfrm>
                <a:off x="1554" y="23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6676" name="Freeform 208"/>
              <p:cNvSpPr>
                <a:spLocks noEditPoints="1"/>
              </p:cNvSpPr>
              <p:nvPr/>
            </p:nvSpPr>
            <p:spPr bwMode="auto">
              <a:xfrm>
                <a:off x="1750" y="2362"/>
                <a:ext cx="69" cy="115"/>
              </a:xfrm>
              <a:custGeom>
                <a:avLst/>
                <a:gdLst>
                  <a:gd name="T0" fmla="*/ 0 w 69"/>
                  <a:gd name="T1" fmla="*/ 58 h 115"/>
                  <a:gd name="T2" fmla="*/ 0 w 69"/>
                  <a:gd name="T3" fmla="*/ 42 h 115"/>
                  <a:gd name="T4" fmla="*/ 4 w 69"/>
                  <a:gd name="T5" fmla="*/ 27 h 115"/>
                  <a:gd name="T6" fmla="*/ 11 w 69"/>
                  <a:gd name="T7" fmla="*/ 15 h 115"/>
                  <a:gd name="T8" fmla="*/ 19 w 69"/>
                  <a:gd name="T9" fmla="*/ 8 h 115"/>
                  <a:gd name="T10" fmla="*/ 27 w 69"/>
                  <a:gd name="T11" fmla="*/ 4 h 115"/>
                  <a:gd name="T12" fmla="*/ 34 w 69"/>
                  <a:gd name="T13" fmla="*/ 0 h 115"/>
                  <a:gd name="T14" fmla="*/ 42 w 69"/>
                  <a:gd name="T15" fmla="*/ 4 h 115"/>
                  <a:gd name="T16" fmla="*/ 50 w 69"/>
                  <a:gd name="T17" fmla="*/ 8 h 115"/>
                  <a:gd name="T18" fmla="*/ 57 w 69"/>
                  <a:gd name="T19" fmla="*/ 15 h 115"/>
                  <a:gd name="T20" fmla="*/ 61 w 69"/>
                  <a:gd name="T21" fmla="*/ 27 h 115"/>
                  <a:gd name="T22" fmla="*/ 69 w 69"/>
                  <a:gd name="T23" fmla="*/ 42 h 115"/>
                  <a:gd name="T24" fmla="*/ 69 w 69"/>
                  <a:gd name="T25" fmla="*/ 58 h 115"/>
                  <a:gd name="T26" fmla="*/ 69 w 69"/>
                  <a:gd name="T27" fmla="*/ 77 h 115"/>
                  <a:gd name="T28" fmla="*/ 61 w 69"/>
                  <a:gd name="T29" fmla="*/ 92 h 115"/>
                  <a:gd name="T30" fmla="*/ 57 w 69"/>
                  <a:gd name="T31" fmla="*/ 104 h 115"/>
                  <a:gd name="T32" fmla="*/ 50 w 69"/>
                  <a:gd name="T33" fmla="*/ 111 h 115"/>
                  <a:gd name="T34" fmla="*/ 42 w 69"/>
                  <a:gd name="T35" fmla="*/ 115 h 115"/>
                  <a:gd name="T36" fmla="*/ 34 w 69"/>
                  <a:gd name="T37" fmla="*/ 115 h 115"/>
                  <a:gd name="T38" fmla="*/ 23 w 69"/>
                  <a:gd name="T39" fmla="*/ 115 h 115"/>
                  <a:gd name="T40" fmla="*/ 15 w 69"/>
                  <a:gd name="T41" fmla="*/ 107 h 115"/>
                  <a:gd name="T42" fmla="*/ 8 w 69"/>
                  <a:gd name="T43" fmla="*/ 96 h 115"/>
                  <a:gd name="T44" fmla="*/ 0 w 69"/>
                  <a:gd name="T45" fmla="*/ 81 h 115"/>
                  <a:gd name="T46" fmla="*/ 0 w 69"/>
                  <a:gd name="T47" fmla="*/ 58 h 115"/>
                  <a:gd name="T48" fmla="*/ 15 w 69"/>
                  <a:gd name="T49" fmla="*/ 61 h 115"/>
                  <a:gd name="T50" fmla="*/ 15 w 69"/>
                  <a:gd name="T51" fmla="*/ 81 h 115"/>
                  <a:gd name="T52" fmla="*/ 19 w 69"/>
                  <a:gd name="T53" fmla="*/ 100 h 115"/>
                  <a:gd name="T54" fmla="*/ 23 w 69"/>
                  <a:gd name="T55" fmla="*/ 107 h 115"/>
                  <a:gd name="T56" fmla="*/ 27 w 69"/>
                  <a:gd name="T57" fmla="*/ 111 h 115"/>
                  <a:gd name="T58" fmla="*/ 34 w 69"/>
                  <a:gd name="T59" fmla="*/ 111 h 115"/>
                  <a:gd name="T60" fmla="*/ 38 w 69"/>
                  <a:gd name="T61" fmla="*/ 111 h 115"/>
                  <a:gd name="T62" fmla="*/ 42 w 69"/>
                  <a:gd name="T63" fmla="*/ 107 h 115"/>
                  <a:gd name="T64" fmla="*/ 46 w 69"/>
                  <a:gd name="T65" fmla="*/ 104 h 115"/>
                  <a:gd name="T66" fmla="*/ 50 w 69"/>
                  <a:gd name="T67" fmla="*/ 92 h 115"/>
                  <a:gd name="T68" fmla="*/ 54 w 69"/>
                  <a:gd name="T69" fmla="*/ 77 h 115"/>
                  <a:gd name="T70" fmla="*/ 54 w 69"/>
                  <a:gd name="T71" fmla="*/ 54 h 115"/>
                  <a:gd name="T72" fmla="*/ 54 w 69"/>
                  <a:gd name="T73" fmla="*/ 38 h 115"/>
                  <a:gd name="T74" fmla="*/ 50 w 69"/>
                  <a:gd name="T75" fmla="*/ 23 h 115"/>
                  <a:gd name="T76" fmla="*/ 46 w 69"/>
                  <a:gd name="T77" fmla="*/ 15 h 115"/>
                  <a:gd name="T78" fmla="*/ 42 w 69"/>
                  <a:gd name="T79" fmla="*/ 8 h 115"/>
                  <a:gd name="T80" fmla="*/ 38 w 69"/>
                  <a:gd name="T81" fmla="*/ 8 h 115"/>
                  <a:gd name="T82" fmla="*/ 34 w 69"/>
                  <a:gd name="T83" fmla="*/ 8 h 115"/>
                  <a:gd name="T84" fmla="*/ 27 w 69"/>
                  <a:gd name="T85" fmla="*/ 8 h 115"/>
                  <a:gd name="T86" fmla="*/ 23 w 69"/>
                  <a:gd name="T87" fmla="*/ 12 h 115"/>
                  <a:gd name="T88" fmla="*/ 19 w 69"/>
                  <a:gd name="T89" fmla="*/ 19 h 115"/>
                  <a:gd name="T90" fmla="*/ 15 w 69"/>
                  <a:gd name="T91" fmla="*/ 31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0" y="42"/>
                    </a:lnTo>
                    <a:lnTo>
                      <a:pt x="4" y="27"/>
                    </a:lnTo>
                    <a:lnTo>
                      <a:pt x="11" y="15"/>
                    </a:lnTo>
                    <a:lnTo>
                      <a:pt x="19" y="8"/>
                    </a:lnTo>
                    <a:lnTo>
                      <a:pt x="27" y="4"/>
                    </a:lnTo>
                    <a:lnTo>
                      <a:pt x="34" y="0"/>
                    </a:lnTo>
                    <a:lnTo>
                      <a:pt x="42" y="4"/>
                    </a:lnTo>
                    <a:lnTo>
                      <a:pt x="50" y="8"/>
                    </a:lnTo>
                    <a:lnTo>
                      <a:pt x="57" y="15"/>
                    </a:lnTo>
                    <a:lnTo>
                      <a:pt x="61" y="27"/>
                    </a:lnTo>
                    <a:lnTo>
                      <a:pt x="69" y="42"/>
                    </a:lnTo>
                    <a:lnTo>
                      <a:pt x="69" y="58"/>
                    </a:lnTo>
                    <a:lnTo>
                      <a:pt x="69" y="77"/>
                    </a:lnTo>
                    <a:lnTo>
                      <a:pt x="61" y="92"/>
                    </a:lnTo>
                    <a:lnTo>
                      <a:pt x="57" y="104"/>
                    </a:lnTo>
                    <a:lnTo>
                      <a:pt x="50" y="111"/>
                    </a:lnTo>
                    <a:lnTo>
                      <a:pt x="42" y="115"/>
                    </a:lnTo>
                    <a:lnTo>
                      <a:pt x="34" y="115"/>
                    </a:lnTo>
                    <a:lnTo>
                      <a:pt x="23" y="115"/>
                    </a:lnTo>
                    <a:lnTo>
                      <a:pt x="15" y="107"/>
                    </a:lnTo>
                    <a:lnTo>
                      <a:pt x="8" y="96"/>
                    </a:lnTo>
                    <a:lnTo>
                      <a:pt x="0" y="81"/>
                    </a:lnTo>
                    <a:lnTo>
                      <a:pt x="0" y="58"/>
                    </a:lnTo>
                    <a:close/>
                    <a:moveTo>
                      <a:pt x="15" y="61"/>
                    </a:moveTo>
                    <a:lnTo>
                      <a:pt x="15" y="81"/>
                    </a:lnTo>
                    <a:lnTo>
                      <a:pt x="19" y="100"/>
                    </a:lnTo>
                    <a:lnTo>
                      <a:pt x="23" y="107"/>
                    </a:lnTo>
                    <a:lnTo>
                      <a:pt x="27" y="111"/>
                    </a:lnTo>
                    <a:lnTo>
                      <a:pt x="34" y="111"/>
                    </a:lnTo>
                    <a:lnTo>
                      <a:pt x="38" y="111"/>
                    </a:lnTo>
                    <a:lnTo>
                      <a:pt x="42" y="107"/>
                    </a:lnTo>
                    <a:lnTo>
                      <a:pt x="46" y="104"/>
                    </a:lnTo>
                    <a:lnTo>
                      <a:pt x="50" y="92"/>
                    </a:lnTo>
                    <a:lnTo>
                      <a:pt x="54" y="77"/>
                    </a:lnTo>
                    <a:lnTo>
                      <a:pt x="54" y="54"/>
                    </a:lnTo>
                    <a:lnTo>
                      <a:pt x="54" y="38"/>
                    </a:lnTo>
                    <a:lnTo>
                      <a:pt x="50" y="23"/>
                    </a:lnTo>
                    <a:lnTo>
                      <a:pt x="46" y="15"/>
                    </a:lnTo>
                    <a:lnTo>
                      <a:pt x="42" y="8"/>
                    </a:lnTo>
                    <a:lnTo>
                      <a:pt x="38" y="8"/>
                    </a:lnTo>
                    <a:lnTo>
                      <a:pt x="34" y="8"/>
                    </a:lnTo>
                    <a:lnTo>
                      <a:pt x="27" y="8"/>
                    </a:lnTo>
                    <a:lnTo>
                      <a:pt x="23" y="12"/>
                    </a:lnTo>
                    <a:lnTo>
                      <a:pt x="19" y="19"/>
                    </a:lnTo>
                    <a:lnTo>
                      <a:pt x="15" y="31"/>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6677" name="Rectangle 209"/>
              <p:cNvSpPr>
                <a:spLocks noChangeArrowheads="1"/>
              </p:cNvSpPr>
              <p:nvPr/>
            </p:nvSpPr>
            <p:spPr bwMode="auto">
              <a:xfrm>
                <a:off x="2107" y="2335"/>
                <a:ext cx="7" cy="207"/>
              </a:xfrm>
              <a:prstGeom prst="rect">
                <a:avLst/>
              </a:prstGeom>
              <a:solidFill>
                <a:srgbClr val="000000"/>
              </a:solidFill>
              <a:ln w="0">
                <a:solidFill>
                  <a:srgbClr val="000000"/>
                </a:solidFill>
                <a:miter lim="800000"/>
                <a:headEnd/>
                <a:tailEnd/>
              </a:ln>
            </p:spPr>
            <p:txBody>
              <a:bodyPr/>
              <a:lstStyle/>
              <a:p>
                <a:endParaRPr lang="en-US"/>
              </a:p>
            </p:txBody>
          </p:sp>
          <p:sp>
            <p:nvSpPr>
              <p:cNvPr id="16678" name="Freeform 210"/>
              <p:cNvSpPr>
                <a:spLocks noEditPoints="1"/>
              </p:cNvSpPr>
              <p:nvPr/>
            </p:nvSpPr>
            <p:spPr bwMode="auto">
              <a:xfrm>
                <a:off x="2299" y="2362"/>
                <a:ext cx="69" cy="115"/>
              </a:xfrm>
              <a:custGeom>
                <a:avLst/>
                <a:gdLst>
                  <a:gd name="T0" fmla="*/ 0 w 69"/>
                  <a:gd name="T1" fmla="*/ 58 h 115"/>
                  <a:gd name="T2" fmla="*/ 0 w 69"/>
                  <a:gd name="T3" fmla="*/ 42 h 115"/>
                  <a:gd name="T4" fmla="*/ 3 w 69"/>
                  <a:gd name="T5" fmla="*/ 27 h 115"/>
                  <a:gd name="T6" fmla="*/ 11 w 69"/>
                  <a:gd name="T7" fmla="*/ 15 h 115"/>
                  <a:gd name="T8" fmla="*/ 19 w 69"/>
                  <a:gd name="T9" fmla="*/ 8 h 115"/>
                  <a:gd name="T10" fmla="*/ 26 w 69"/>
                  <a:gd name="T11" fmla="*/ 4 h 115"/>
                  <a:gd name="T12" fmla="*/ 34 w 69"/>
                  <a:gd name="T13" fmla="*/ 0 h 115"/>
                  <a:gd name="T14" fmla="*/ 42 w 69"/>
                  <a:gd name="T15" fmla="*/ 4 h 115"/>
                  <a:gd name="T16" fmla="*/ 49 w 69"/>
                  <a:gd name="T17" fmla="*/ 8 h 115"/>
                  <a:gd name="T18" fmla="*/ 57 w 69"/>
                  <a:gd name="T19" fmla="*/ 15 h 115"/>
                  <a:gd name="T20" fmla="*/ 65 w 69"/>
                  <a:gd name="T21" fmla="*/ 27 h 115"/>
                  <a:gd name="T22" fmla="*/ 69 w 69"/>
                  <a:gd name="T23" fmla="*/ 42 h 115"/>
                  <a:gd name="T24" fmla="*/ 69 w 69"/>
                  <a:gd name="T25" fmla="*/ 58 h 115"/>
                  <a:gd name="T26" fmla="*/ 69 w 69"/>
                  <a:gd name="T27" fmla="*/ 77 h 115"/>
                  <a:gd name="T28" fmla="*/ 65 w 69"/>
                  <a:gd name="T29" fmla="*/ 92 h 115"/>
                  <a:gd name="T30" fmla="*/ 57 w 69"/>
                  <a:gd name="T31" fmla="*/ 104 h 115"/>
                  <a:gd name="T32" fmla="*/ 49 w 69"/>
                  <a:gd name="T33" fmla="*/ 111 h 115"/>
                  <a:gd name="T34" fmla="*/ 42 w 69"/>
                  <a:gd name="T35" fmla="*/ 115 h 115"/>
                  <a:gd name="T36" fmla="*/ 34 w 69"/>
                  <a:gd name="T37" fmla="*/ 115 h 115"/>
                  <a:gd name="T38" fmla="*/ 23 w 69"/>
                  <a:gd name="T39" fmla="*/ 115 h 115"/>
                  <a:gd name="T40" fmla="*/ 15 w 69"/>
                  <a:gd name="T41" fmla="*/ 107 h 115"/>
                  <a:gd name="T42" fmla="*/ 7 w 69"/>
                  <a:gd name="T43" fmla="*/ 96 h 115"/>
                  <a:gd name="T44" fmla="*/ 3 w 69"/>
                  <a:gd name="T45" fmla="*/ 81 h 115"/>
                  <a:gd name="T46" fmla="*/ 0 w 69"/>
                  <a:gd name="T47" fmla="*/ 58 h 115"/>
                  <a:gd name="T48" fmla="*/ 15 w 69"/>
                  <a:gd name="T49" fmla="*/ 61 h 115"/>
                  <a:gd name="T50" fmla="*/ 15 w 69"/>
                  <a:gd name="T51" fmla="*/ 81 h 115"/>
                  <a:gd name="T52" fmla="*/ 19 w 69"/>
                  <a:gd name="T53" fmla="*/ 100 h 115"/>
                  <a:gd name="T54" fmla="*/ 23 w 69"/>
                  <a:gd name="T55" fmla="*/ 107 h 115"/>
                  <a:gd name="T56" fmla="*/ 30 w 69"/>
                  <a:gd name="T57" fmla="*/ 111 h 115"/>
                  <a:gd name="T58" fmla="*/ 34 w 69"/>
                  <a:gd name="T59" fmla="*/ 111 h 115"/>
                  <a:gd name="T60" fmla="*/ 38 w 69"/>
                  <a:gd name="T61" fmla="*/ 111 h 115"/>
                  <a:gd name="T62" fmla="*/ 42 w 69"/>
                  <a:gd name="T63" fmla="*/ 107 h 115"/>
                  <a:gd name="T64" fmla="*/ 46 w 69"/>
                  <a:gd name="T65" fmla="*/ 104 h 115"/>
                  <a:gd name="T66" fmla="*/ 49 w 69"/>
                  <a:gd name="T67" fmla="*/ 92 h 115"/>
                  <a:gd name="T68" fmla="*/ 53 w 69"/>
                  <a:gd name="T69" fmla="*/ 77 h 115"/>
                  <a:gd name="T70" fmla="*/ 53 w 69"/>
                  <a:gd name="T71" fmla="*/ 54 h 115"/>
                  <a:gd name="T72" fmla="*/ 53 w 69"/>
                  <a:gd name="T73" fmla="*/ 38 h 115"/>
                  <a:gd name="T74" fmla="*/ 49 w 69"/>
                  <a:gd name="T75" fmla="*/ 23 h 115"/>
                  <a:gd name="T76" fmla="*/ 46 w 69"/>
                  <a:gd name="T77" fmla="*/ 15 h 115"/>
                  <a:gd name="T78" fmla="*/ 42 w 69"/>
                  <a:gd name="T79" fmla="*/ 8 h 115"/>
                  <a:gd name="T80" fmla="*/ 38 w 69"/>
                  <a:gd name="T81" fmla="*/ 8 h 115"/>
                  <a:gd name="T82" fmla="*/ 34 w 69"/>
                  <a:gd name="T83" fmla="*/ 8 h 115"/>
                  <a:gd name="T84" fmla="*/ 30 w 69"/>
                  <a:gd name="T85" fmla="*/ 8 h 115"/>
                  <a:gd name="T86" fmla="*/ 26 w 69"/>
                  <a:gd name="T87" fmla="*/ 12 h 115"/>
                  <a:gd name="T88" fmla="*/ 19 w 69"/>
                  <a:gd name="T89" fmla="*/ 19 h 115"/>
                  <a:gd name="T90" fmla="*/ 19 w 69"/>
                  <a:gd name="T91" fmla="*/ 31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0" y="42"/>
                    </a:lnTo>
                    <a:lnTo>
                      <a:pt x="3" y="27"/>
                    </a:lnTo>
                    <a:lnTo>
                      <a:pt x="11" y="15"/>
                    </a:lnTo>
                    <a:lnTo>
                      <a:pt x="19" y="8"/>
                    </a:lnTo>
                    <a:lnTo>
                      <a:pt x="26" y="4"/>
                    </a:lnTo>
                    <a:lnTo>
                      <a:pt x="34" y="0"/>
                    </a:lnTo>
                    <a:lnTo>
                      <a:pt x="42" y="4"/>
                    </a:lnTo>
                    <a:lnTo>
                      <a:pt x="49" y="8"/>
                    </a:lnTo>
                    <a:lnTo>
                      <a:pt x="57" y="15"/>
                    </a:lnTo>
                    <a:lnTo>
                      <a:pt x="65" y="27"/>
                    </a:lnTo>
                    <a:lnTo>
                      <a:pt x="69" y="42"/>
                    </a:lnTo>
                    <a:lnTo>
                      <a:pt x="69" y="58"/>
                    </a:lnTo>
                    <a:lnTo>
                      <a:pt x="69" y="77"/>
                    </a:lnTo>
                    <a:lnTo>
                      <a:pt x="65" y="92"/>
                    </a:lnTo>
                    <a:lnTo>
                      <a:pt x="57" y="104"/>
                    </a:lnTo>
                    <a:lnTo>
                      <a:pt x="49" y="111"/>
                    </a:lnTo>
                    <a:lnTo>
                      <a:pt x="42" y="115"/>
                    </a:lnTo>
                    <a:lnTo>
                      <a:pt x="34" y="115"/>
                    </a:lnTo>
                    <a:lnTo>
                      <a:pt x="23" y="115"/>
                    </a:lnTo>
                    <a:lnTo>
                      <a:pt x="15" y="107"/>
                    </a:lnTo>
                    <a:lnTo>
                      <a:pt x="7" y="96"/>
                    </a:lnTo>
                    <a:lnTo>
                      <a:pt x="3" y="81"/>
                    </a:lnTo>
                    <a:lnTo>
                      <a:pt x="0" y="58"/>
                    </a:lnTo>
                    <a:close/>
                    <a:moveTo>
                      <a:pt x="15" y="61"/>
                    </a:moveTo>
                    <a:lnTo>
                      <a:pt x="15" y="81"/>
                    </a:lnTo>
                    <a:lnTo>
                      <a:pt x="19" y="100"/>
                    </a:lnTo>
                    <a:lnTo>
                      <a:pt x="23" y="107"/>
                    </a:lnTo>
                    <a:lnTo>
                      <a:pt x="30" y="111"/>
                    </a:lnTo>
                    <a:lnTo>
                      <a:pt x="34" y="111"/>
                    </a:lnTo>
                    <a:lnTo>
                      <a:pt x="38" y="111"/>
                    </a:lnTo>
                    <a:lnTo>
                      <a:pt x="42" y="107"/>
                    </a:lnTo>
                    <a:lnTo>
                      <a:pt x="46" y="104"/>
                    </a:lnTo>
                    <a:lnTo>
                      <a:pt x="49" y="92"/>
                    </a:lnTo>
                    <a:lnTo>
                      <a:pt x="53" y="77"/>
                    </a:lnTo>
                    <a:lnTo>
                      <a:pt x="53" y="54"/>
                    </a:lnTo>
                    <a:lnTo>
                      <a:pt x="53" y="38"/>
                    </a:lnTo>
                    <a:lnTo>
                      <a:pt x="49" y="23"/>
                    </a:lnTo>
                    <a:lnTo>
                      <a:pt x="46" y="15"/>
                    </a:lnTo>
                    <a:lnTo>
                      <a:pt x="42" y="8"/>
                    </a:lnTo>
                    <a:lnTo>
                      <a:pt x="38" y="8"/>
                    </a:lnTo>
                    <a:lnTo>
                      <a:pt x="34" y="8"/>
                    </a:lnTo>
                    <a:lnTo>
                      <a:pt x="30" y="8"/>
                    </a:lnTo>
                    <a:lnTo>
                      <a:pt x="26" y="12"/>
                    </a:lnTo>
                    <a:lnTo>
                      <a:pt x="19" y="19"/>
                    </a:lnTo>
                    <a:lnTo>
                      <a:pt x="19" y="31"/>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6679" name="Rectangle 211"/>
              <p:cNvSpPr>
                <a:spLocks noChangeArrowheads="1"/>
              </p:cNvSpPr>
              <p:nvPr/>
            </p:nvSpPr>
            <p:spPr bwMode="auto">
              <a:xfrm>
                <a:off x="2705" y="2335"/>
                <a:ext cx="8" cy="207"/>
              </a:xfrm>
              <a:prstGeom prst="rect">
                <a:avLst/>
              </a:prstGeom>
              <a:solidFill>
                <a:srgbClr val="000000"/>
              </a:solidFill>
              <a:ln w="0">
                <a:solidFill>
                  <a:srgbClr val="000000"/>
                </a:solidFill>
                <a:miter lim="800000"/>
                <a:headEnd/>
                <a:tailEnd/>
              </a:ln>
            </p:spPr>
            <p:txBody>
              <a:bodyPr/>
              <a:lstStyle/>
              <a:p>
                <a:endParaRPr lang="en-US"/>
              </a:p>
            </p:txBody>
          </p:sp>
        </p:grpSp>
        <p:sp>
          <p:nvSpPr>
            <p:cNvPr id="16408" name="Freeform 212"/>
            <p:cNvSpPr>
              <a:spLocks noEditPoints="1"/>
            </p:cNvSpPr>
            <p:nvPr/>
          </p:nvSpPr>
          <p:spPr bwMode="auto">
            <a:xfrm>
              <a:off x="2901" y="2362"/>
              <a:ext cx="69" cy="115"/>
            </a:xfrm>
            <a:custGeom>
              <a:avLst/>
              <a:gdLst>
                <a:gd name="T0" fmla="*/ 0 w 69"/>
                <a:gd name="T1" fmla="*/ 58 h 115"/>
                <a:gd name="T2" fmla="*/ 4 w 69"/>
                <a:gd name="T3" fmla="*/ 42 h 115"/>
                <a:gd name="T4" fmla="*/ 8 w 69"/>
                <a:gd name="T5" fmla="*/ 27 h 115"/>
                <a:gd name="T6" fmla="*/ 11 w 69"/>
                <a:gd name="T7" fmla="*/ 15 h 115"/>
                <a:gd name="T8" fmla="*/ 23 w 69"/>
                <a:gd name="T9" fmla="*/ 8 h 115"/>
                <a:gd name="T10" fmla="*/ 27 w 69"/>
                <a:gd name="T11" fmla="*/ 4 h 115"/>
                <a:gd name="T12" fmla="*/ 35 w 69"/>
                <a:gd name="T13" fmla="*/ 0 h 115"/>
                <a:gd name="T14" fmla="*/ 46 w 69"/>
                <a:gd name="T15" fmla="*/ 4 h 115"/>
                <a:gd name="T16" fmla="*/ 50 w 69"/>
                <a:gd name="T17" fmla="*/ 8 h 115"/>
                <a:gd name="T18" fmla="*/ 58 w 69"/>
                <a:gd name="T19" fmla="*/ 15 h 115"/>
                <a:gd name="T20" fmla="*/ 65 w 69"/>
                <a:gd name="T21" fmla="*/ 27 h 115"/>
                <a:gd name="T22" fmla="*/ 69 w 69"/>
                <a:gd name="T23" fmla="*/ 42 h 115"/>
                <a:gd name="T24" fmla="*/ 69 w 69"/>
                <a:gd name="T25" fmla="*/ 58 h 115"/>
                <a:gd name="T26" fmla="*/ 69 w 69"/>
                <a:gd name="T27" fmla="*/ 77 h 115"/>
                <a:gd name="T28" fmla="*/ 65 w 69"/>
                <a:gd name="T29" fmla="*/ 92 h 115"/>
                <a:gd name="T30" fmla="*/ 58 w 69"/>
                <a:gd name="T31" fmla="*/ 104 h 115"/>
                <a:gd name="T32" fmla="*/ 50 w 69"/>
                <a:gd name="T33" fmla="*/ 111 h 115"/>
                <a:gd name="T34" fmla="*/ 42 w 69"/>
                <a:gd name="T35" fmla="*/ 115 h 115"/>
                <a:gd name="T36" fmla="*/ 35 w 69"/>
                <a:gd name="T37" fmla="*/ 115 h 115"/>
                <a:gd name="T38" fmla="*/ 27 w 69"/>
                <a:gd name="T39" fmla="*/ 115 h 115"/>
                <a:gd name="T40" fmla="*/ 15 w 69"/>
                <a:gd name="T41" fmla="*/ 107 h 115"/>
                <a:gd name="T42" fmla="*/ 8 w 69"/>
                <a:gd name="T43" fmla="*/ 96 h 115"/>
                <a:gd name="T44" fmla="*/ 4 w 69"/>
                <a:gd name="T45" fmla="*/ 81 h 115"/>
                <a:gd name="T46" fmla="*/ 0 w 69"/>
                <a:gd name="T47" fmla="*/ 58 h 115"/>
                <a:gd name="T48" fmla="*/ 15 w 69"/>
                <a:gd name="T49" fmla="*/ 61 h 115"/>
                <a:gd name="T50" fmla="*/ 19 w 69"/>
                <a:gd name="T51" fmla="*/ 81 h 115"/>
                <a:gd name="T52" fmla="*/ 23 w 69"/>
                <a:gd name="T53" fmla="*/ 100 h 115"/>
                <a:gd name="T54" fmla="*/ 27 w 69"/>
                <a:gd name="T55" fmla="*/ 107 h 115"/>
                <a:gd name="T56" fmla="*/ 31 w 69"/>
                <a:gd name="T57" fmla="*/ 111 h 115"/>
                <a:gd name="T58" fmla="*/ 35 w 69"/>
                <a:gd name="T59" fmla="*/ 111 h 115"/>
                <a:gd name="T60" fmla="*/ 38 w 69"/>
                <a:gd name="T61" fmla="*/ 111 h 115"/>
                <a:gd name="T62" fmla="*/ 46 w 69"/>
                <a:gd name="T63" fmla="*/ 107 h 115"/>
                <a:gd name="T64" fmla="*/ 50 w 69"/>
                <a:gd name="T65" fmla="*/ 104 h 115"/>
                <a:gd name="T66" fmla="*/ 50 w 69"/>
                <a:gd name="T67" fmla="*/ 92 h 115"/>
                <a:gd name="T68" fmla="*/ 54 w 69"/>
                <a:gd name="T69" fmla="*/ 77 h 115"/>
                <a:gd name="T70" fmla="*/ 54 w 69"/>
                <a:gd name="T71" fmla="*/ 54 h 115"/>
                <a:gd name="T72" fmla="*/ 54 w 69"/>
                <a:gd name="T73" fmla="*/ 38 h 115"/>
                <a:gd name="T74" fmla="*/ 50 w 69"/>
                <a:gd name="T75" fmla="*/ 23 h 115"/>
                <a:gd name="T76" fmla="*/ 50 w 69"/>
                <a:gd name="T77" fmla="*/ 15 h 115"/>
                <a:gd name="T78" fmla="*/ 42 w 69"/>
                <a:gd name="T79" fmla="*/ 8 h 115"/>
                <a:gd name="T80" fmla="*/ 42 w 69"/>
                <a:gd name="T81" fmla="*/ 8 h 115"/>
                <a:gd name="T82" fmla="*/ 35 w 69"/>
                <a:gd name="T83" fmla="*/ 8 h 115"/>
                <a:gd name="T84" fmla="*/ 31 w 69"/>
                <a:gd name="T85" fmla="*/ 8 h 115"/>
                <a:gd name="T86" fmla="*/ 27 w 69"/>
                <a:gd name="T87" fmla="*/ 12 h 115"/>
                <a:gd name="T88" fmla="*/ 23 w 69"/>
                <a:gd name="T89" fmla="*/ 19 h 115"/>
                <a:gd name="T90" fmla="*/ 19 w 69"/>
                <a:gd name="T91" fmla="*/ 31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4" y="42"/>
                  </a:lnTo>
                  <a:lnTo>
                    <a:pt x="8" y="27"/>
                  </a:lnTo>
                  <a:lnTo>
                    <a:pt x="11" y="15"/>
                  </a:lnTo>
                  <a:lnTo>
                    <a:pt x="23" y="8"/>
                  </a:lnTo>
                  <a:lnTo>
                    <a:pt x="27" y="4"/>
                  </a:lnTo>
                  <a:lnTo>
                    <a:pt x="35" y="0"/>
                  </a:lnTo>
                  <a:lnTo>
                    <a:pt x="46" y="4"/>
                  </a:lnTo>
                  <a:lnTo>
                    <a:pt x="50" y="8"/>
                  </a:lnTo>
                  <a:lnTo>
                    <a:pt x="58" y="15"/>
                  </a:lnTo>
                  <a:lnTo>
                    <a:pt x="65" y="27"/>
                  </a:lnTo>
                  <a:lnTo>
                    <a:pt x="69" y="42"/>
                  </a:lnTo>
                  <a:lnTo>
                    <a:pt x="69" y="58"/>
                  </a:lnTo>
                  <a:lnTo>
                    <a:pt x="69" y="77"/>
                  </a:lnTo>
                  <a:lnTo>
                    <a:pt x="65" y="92"/>
                  </a:lnTo>
                  <a:lnTo>
                    <a:pt x="58" y="104"/>
                  </a:lnTo>
                  <a:lnTo>
                    <a:pt x="50" y="111"/>
                  </a:lnTo>
                  <a:lnTo>
                    <a:pt x="42" y="115"/>
                  </a:lnTo>
                  <a:lnTo>
                    <a:pt x="35" y="115"/>
                  </a:lnTo>
                  <a:lnTo>
                    <a:pt x="27" y="115"/>
                  </a:lnTo>
                  <a:lnTo>
                    <a:pt x="15" y="107"/>
                  </a:lnTo>
                  <a:lnTo>
                    <a:pt x="8" y="96"/>
                  </a:lnTo>
                  <a:lnTo>
                    <a:pt x="4" y="81"/>
                  </a:lnTo>
                  <a:lnTo>
                    <a:pt x="0" y="58"/>
                  </a:lnTo>
                  <a:close/>
                  <a:moveTo>
                    <a:pt x="15" y="61"/>
                  </a:moveTo>
                  <a:lnTo>
                    <a:pt x="19" y="81"/>
                  </a:lnTo>
                  <a:lnTo>
                    <a:pt x="23" y="100"/>
                  </a:lnTo>
                  <a:lnTo>
                    <a:pt x="27" y="107"/>
                  </a:lnTo>
                  <a:lnTo>
                    <a:pt x="31" y="111"/>
                  </a:lnTo>
                  <a:lnTo>
                    <a:pt x="35" y="111"/>
                  </a:lnTo>
                  <a:lnTo>
                    <a:pt x="38" y="111"/>
                  </a:lnTo>
                  <a:lnTo>
                    <a:pt x="46" y="107"/>
                  </a:lnTo>
                  <a:lnTo>
                    <a:pt x="50" y="104"/>
                  </a:lnTo>
                  <a:lnTo>
                    <a:pt x="50" y="92"/>
                  </a:lnTo>
                  <a:lnTo>
                    <a:pt x="54" y="77"/>
                  </a:lnTo>
                  <a:lnTo>
                    <a:pt x="54" y="54"/>
                  </a:lnTo>
                  <a:lnTo>
                    <a:pt x="54" y="38"/>
                  </a:lnTo>
                  <a:lnTo>
                    <a:pt x="50" y="23"/>
                  </a:lnTo>
                  <a:lnTo>
                    <a:pt x="50" y="15"/>
                  </a:lnTo>
                  <a:lnTo>
                    <a:pt x="42" y="8"/>
                  </a:lnTo>
                  <a:lnTo>
                    <a:pt x="35" y="8"/>
                  </a:lnTo>
                  <a:lnTo>
                    <a:pt x="31" y="8"/>
                  </a:lnTo>
                  <a:lnTo>
                    <a:pt x="27" y="12"/>
                  </a:lnTo>
                  <a:lnTo>
                    <a:pt x="23" y="19"/>
                  </a:lnTo>
                  <a:lnTo>
                    <a:pt x="19" y="31"/>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6409" name="Rectangle 213"/>
            <p:cNvSpPr>
              <a:spLocks noChangeArrowheads="1"/>
            </p:cNvSpPr>
            <p:nvPr/>
          </p:nvSpPr>
          <p:spPr bwMode="auto">
            <a:xfrm>
              <a:off x="3304" y="23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6410" name="Freeform 214"/>
            <p:cNvSpPr>
              <a:spLocks noEditPoints="1"/>
            </p:cNvSpPr>
            <p:nvPr/>
          </p:nvSpPr>
          <p:spPr bwMode="auto">
            <a:xfrm>
              <a:off x="3503" y="2362"/>
              <a:ext cx="73" cy="115"/>
            </a:xfrm>
            <a:custGeom>
              <a:avLst/>
              <a:gdLst>
                <a:gd name="T0" fmla="*/ 0 w 73"/>
                <a:gd name="T1" fmla="*/ 58 h 115"/>
                <a:gd name="T2" fmla="*/ 4 w 73"/>
                <a:gd name="T3" fmla="*/ 42 h 115"/>
                <a:gd name="T4" fmla="*/ 8 w 73"/>
                <a:gd name="T5" fmla="*/ 27 h 115"/>
                <a:gd name="T6" fmla="*/ 16 w 73"/>
                <a:gd name="T7" fmla="*/ 15 h 115"/>
                <a:gd name="T8" fmla="*/ 23 w 73"/>
                <a:gd name="T9" fmla="*/ 8 h 115"/>
                <a:gd name="T10" fmla="*/ 31 w 73"/>
                <a:gd name="T11" fmla="*/ 4 h 115"/>
                <a:gd name="T12" fmla="*/ 39 w 73"/>
                <a:gd name="T13" fmla="*/ 0 h 115"/>
                <a:gd name="T14" fmla="*/ 46 w 73"/>
                <a:gd name="T15" fmla="*/ 4 h 115"/>
                <a:gd name="T16" fmla="*/ 54 w 73"/>
                <a:gd name="T17" fmla="*/ 8 h 115"/>
                <a:gd name="T18" fmla="*/ 62 w 73"/>
                <a:gd name="T19" fmla="*/ 15 h 115"/>
                <a:gd name="T20" fmla="*/ 66 w 73"/>
                <a:gd name="T21" fmla="*/ 27 h 115"/>
                <a:gd name="T22" fmla="*/ 69 w 73"/>
                <a:gd name="T23" fmla="*/ 42 h 115"/>
                <a:gd name="T24" fmla="*/ 73 w 73"/>
                <a:gd name="T25" fmla="*/ 58 h 115"/>
                <a:gd name="T26" fmla="*/ 69 w 73"/>
                <a:gd name="T27" fmla="*/ 77 h 115"/>
                <a:gd name="T28" fmla="*/ 66 w 73"/>
                <a:gd name="T29" fmla="*/ 92 h 115"/>
                <a:gd name="T30" fmla="*/ 62 w 73"/>
                <a:gd name="T31" fmla="*/ 104 h 115"/>
                <a:gd name="T32" fmla="*/ 54 w 73"/>
                <a:gd name="T33" fmla="*/ 111 h 115"/>
                <a:gd name="T34" fmla="*/ 46 w 73"/>
                <a:gd name="T35" fmla="*/ 115 h 115"/>
                <a:gd name="T36" fmla="*/ 35 w 73"/>
                <a:gd name="T37" fmla="*/ 115 h 115"/>
                <a:gd name="T38" fmla="*/ 27 w 73"/>
                <a:gd name="T39" fmla="*/ 115 h 115"/>
                <a:gd name="T40" fmla="*/ 20 w 73"/>
                <a:gd name="T41" fmla="*/ 107 h 115"/>
                <a:gd name="T42" fmla="*/ 12 w 73"/>
                <a:gd name="T43" fmla="*/ 96 h 115"/>
                <a:gd name="T44" fmla="*/ 4 w 73"/>
                <a:gd name="T45" fmla="*/ 81 h 115"/>
                <a:gd name="T46" fmla="*/ 0 w 73"/>
                <a:gd name="T47" fmla="*/ 58 h 115"/>
                <a:gd name="T48" fmla="*/ 20 w 73"/>
                <a:gd name="T49" fmla="*/ 61 h 115"/>
                <a:gd name="T50" fmla="*/ 20 w 73"/>
                <a:gd name="T51" fmla="*/ 81 h 115"/>
                <a:gd name="T52" fmla="*/ 23 w 73"/>
                <a:gd name="T53" fmla="*/ 100 h 115"/>
                <a:gd name="T54" fmla="*/ 27 w 73"/>
                <a:gd name="T55" fmla="*/ 107 h 115"/>
                <a:gd name="T56" fmla="*/ 31 w 73"/>
                <a:gd name="T57" fmla="*/ 111 h 115"/>
                <a:gd name="T58" fmla="*/ 39 w 73"/>
                <a:gd name="T59" fmla="*/ 111 h 115"/>
                <a:gd name="T60" fmla="*/ 43 w 73"/>
                <a:gd name="T61" fmla="*/ 111 h 115"/>
                <a:gd name="T62" fmla="*/ 46 w 73"/>
                <a:gd name="T63" fmla="*/ 107 h 115"/>
                <a:gd name="T64" fmla="*/ 50 w 73"/>
                <a:gd name="T65" fmla="*/ 104 h 115"/>
                <a:gd name="T66" fmla="*/ 54 w 73"/>
                <a:gd name="T67" fmla="*/ 92 h 115"/>
                <a:gd name="T68" fmla="*/ 54 w 73"/>
                <a:gd name="T69" fmla="*/ 77 h 115"/>
                <a:gd name="T70" fmla="*/ 58 w 73"/>
                <a:gd name="T71" fmla="*/ 54 h 115"/>
                <a:gd name="T72" fmla="*/ 54 w 73"/>
                <a:gd name="T73" fmla="*/ 38 h 115"/>
                <a:gd name="T74" fmla="*/ 54 w 73"/>
                <a:gd name="T75" fmla="*/ 23 h 115"/>
                <a:gd name="T76" fmla="*/ 50 w 73"/>
                <a:gd name="T77" fmla="*/ 15 h 115"/>
                <a:gd name="T78" fmla="*/ 46 w 73"/>
                <a:gd name="T79" fmla="*/ 8 h 115"/>
                <a:gd name="T80" fmla="*/ 43 w 73"/>
                <a:gd name="T81" fmla="*/ 8 h 115"/>
                <a:gd name="T82" fmla="*/ 39 w 73"/>
                <a:gd name="T83" fmla="*/ 8 h 115"/>
                <a:gd name="T84" fmla="*/ 31 w 73"/>
                <a:gd name="T85" fmla="*/ 8 h 115"/>
                <a:gd name="T86" fmla="*/ 27 w 73"/>
                <a:gd name="T87" fmla="*/ 12 h 115"/>
                <a:gd name="T88" fmla="*/ 23 w 73"/>
                <a:gd name="T89" fmla="*/ 19 h 115"/>
                <a:gd name="T90" fmla="*/ 20 w 73"/>
                <a:gd name="T91" fmla="*/ 31 h 115"/>
                <a:gd name="T92" fmla="*/ 20 w 73"/>
                <a:gd name="T93" fmla="*/ 46 h 115"/>
                <a:gd name="T94" fmla="*/ 20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42"/>
                  </a:lnTo>
                  <a:lnTo>
                    <a:pt x="8" y="27"/>
                  </a:lnTo>
                  <a:lnTo>
                    <a:pt x="16" y="15"/>
                  </a:lnTo>
                  <a:lnTo>
                    <a:pt x="23" y="8"/>
                  </a:lnTo>
                  <a:lnTo>
                    <a:pt x="31" y="4"/>
                  </a:lnTo>
                  <a:lnTo>
                    <a:pt x="39" y="0"/>
                  </a:lnTo>
                  <a:lnTo>
                    <a:pt x="46" y="4"/>
                  </a:lnTo>
                  <a:lnTo>
                    <a:pt x="54" y="8"/>
                  </a:lnTo>
                  <a:lnTo>
                    <a:pt x="62" y="15"/>
                  </a:lnTo>
                  <a:lnTo>
                    <a:pt x="66" y="27"/>
                  </a:lnTo>
                  <a:lnTo>
                    <a:pt x="69" y="42"/>
                  </a:lnTo>
                  <a:lnTo>
                    <a:pt x="73" y="58"/>
                  </a:lnTo>
                  <a:lnTo>
                    <a:pt x="69" y="77"/>
                  </a:lnTo>
                  <a:lnTo>
                    <a:pt x="66" y="92"/>
                  </a:lnTo>
                  <a:lnTo>
                    <a:pt x="62" y="104"/>
                  </a:lnTo>
                  <a:lnTo>
                    <a:pt x="54" y="111"/>
                  </a:lnTo>
                  <a:lnTo>
                    <a:pt x="46" y="115"/>
                  </a:lnTo>
                  <a:lnTo>
                    <a:pt x="35" y="115"/>
                  </a:lnTo>
                  <a:lnTo>
                    <a:pt x="27" y="115"/>
                  </a:lnTo>
                  <a:lnTo>
                    <a:pt x="20" y="107"/>
                  </a:lnTo>
                  <a:lnTo>
                    <a:pt x="12" y="96"/>
                  </a:lnTo>
                  <a:lnTo>
                    <a:pt x="4" y="81"/>
                  </a:lnTo>
                  <a:lnTo>
                    <a:pt x="0" y="58"/>
                  </a:lnTo>
                  <a:close/>
                  <a:moveTo>
                    <a:pt x="20" y="61"/>
                  </a:moveTo>
                  <a:lnTo>
                    <a:pt x="20" y="81"/>
                  </a:lnTo>
                  <a:lnTo>
                    <a:pt x="23" y="100"/>
                  </a:lnTo>
                  <a:lnTo>
                    <a:pt x="27" y="107"/>
                  </a:lnTo>
                  <a:lnTo>
                    <a:pt x="31" y="111"/>
                  </a:lnTo>
                  <a:lnTo>
                    <a:pt x="39" y="111"/>
                  </a:lnTo>
                  <a:lnTo>
                    <a:pt x="43" y="111"/>
                  </a:lnTo>
                  <a:lnTo>
                    <a:pt x="46" y="107"/>
                  </a:lnTo>
                  <a:lnTo>
                    <a:pt x="50" y="104"/>
                  </a:lnTo>
                  <a:lnTo>
                    <a:pt x="54" y="92"/>
                  </a:lnTo>
                  <a:lnTo>
                    <a:pt x="54" y="77"/>
                  </a:lnTo>
                  <a:lnTo>
                    <a:pt x="58" y="54"/>
                  </a:lnTo>
                  <a:lnTo>
                    <a:pt x="54" y="38"/>
                  </a:lnTo>
                  <a:lnTo>
                    <a:pt x="54" y="23"/>
                  </a:lnTo>
                  <a:lnTo>
                    <a:pt x="50" y="15"/>
                  </a:lnTo>
                  <a:lnTo>
                    <a:pt x="46" y="8"/>
                  </a:lnTo>
                  <a:lnTo>
                    <a:pt x="43" y="8"/>
                  </a:lnTo>
                  <a:lnTo>
                    <a:pt x="39" y="8"/>
                  </a:lnTo>
                  <a:lnTo>
                    <a:pt x="31" y="8"/>
                  </a:lnTo>
                  <a:lnTo>
                    <a:pt x="27" y="12"/>
                  </a:lnTo>
                  <a:lnTo>
                    <a:pt x="23" y="19"/>
                  </a:lnTo>
                  <a:lnTo>
                    <a:pt x="20" y="31"/>
                  </a:lnTo>
                  <a:lnTo>
                    <a:pt x="20" y="46"/>
                  </a:lnTo>
                  <a:lnTo>
                    <a:pt x="20" y="61"/>
                  </a:lnTo>
                  <a:close/>
                </a:path>
              </a:pathLst>
            </a:custGeom>
            <a:solidFill>
              <a:srgbClr val="000000"/>
            </a:solidFill>
            <a:ln w="0">
              <a:solidFill>
                <a:srgbClr val="000000"/>
              </a:solidFill>
              <a:round/>
              <a:headEnd/>
              <a:tailEnd/>
            </a:ln>
          </p:spPr>
          <p:txBody>
            <a:bodyPr/>
            <a:lstStyle/>
            <a:p>
              <a:endParaRPr lang="en-CA"/>
            </a:p>
          </p:txBody>
        </p:sp>
        <p:sp>
          <p:nvSpPr>
            <p:cNvPr id="16411" name="Rectangle 215"/>
            <p:cNvSpPr>
              <a:spLocks noChangeArrowheads="1"/>
            </p:cNvSpPr>
            <p:nvPr/>
          </p:nvSpPr>
          <p:spPr bwMode="auto">
            <a:xfrm>
              <a:off x="4071" y="23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6412" name="Freeform 216"/>
            <p:cNvSpPr>
              <a:spLocks/>
            </p:cNvSpPr>
            <p:nvPr/>
          </p:nvSpPr>
          <p:spPr bwMode="auto">
            <a:xfrm>
              <a:off x="4275" y="2458"/>
              <a:ext cx="19" cy="19"/>
            </a:xfrm>
            <a:custGeom>
              <a:avLst/>
              <a:gdLst>
                <a:gd name="T0" fmla="*/ 11 w 19"/>
                <a:gd name="T1" fmla="*/ 0 h 19"/>
                <a:gd name="T2" fmla="*/ 15 w 19"/>
                <a:gd name="T3" fmla="*/ 0 h 19"/>
                <a:gd name="T4" fmla="*/ 19 w 19"/>
                <a:gd name="T5" fmla="*/ 4 h 19"/>
                <a:gd name="T6" fmla="*/ 19 w 19"/>
                <a:gd name="T7" fmla="*/ 8 h 19"/>
                <a:gd name="T8" fmla="*/ 19 w 19"/>
                <a:gd name="T9" fmla="*/ 11 h 19"/>
                <a:gd name="T10" fmla="*/ 19 w 19"/>
                <a:gd name="T11" fmla="*/ 15 h 19"/>
                <a:gd name="T12" fmla="*/ 19 w 19"/>
                <a:gd name="T13" fmla="*/ 19 h 19"/>
                <a:gd name="T14" fmla="*/ 15 w 19"/>
                <a:gd name="T15" fmla="*/ 19 h 19"/>
                <a:gd name="T16" fmla="*/ 11 w 19"/>
                <a:gd name="T17" fmla="*/ 19 h 19"/>
                <a:gd name="T18" fmla="*/ 7 w 19"/>
                <a:gd name="T19" fmla="*/ 19 h 19"/>
                <a:gd name="T20" fmla="*/ 3 w 19"/>
                <a:gd name="T21" fmla="*/ 19 h 19"/>
                <a:gd name="T22" fmla="*/ 3 w 19"/>
                <a:gd name="T23" fmla="*/ 15 h 19"/>
                <a:gd name="T24" fmla="*/ 0 w 19"/>
                <a:gd name="T25" fmla="*/ 11 h 19"/>
                <a:gd name="T26" fmla="*/ 3 w 19"/>
                <a:gd name="T27" fmla="*/ 8 h 19"/>
                <a:gd name="T28" fmla="*/ 3 w 19"/>
                <a:gd name="T29" fmla="*/ 4 h 19"/>
                <a:gd name="T30" fmla="*/ 7 w 19"/>
                <a:gd name="T31" fmla="*/ 0 h 19"/>
                <a:gd name="T32" fmla="*/ 11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11" y="0"/>
                  </a:moveTo>
                  <a:lnTo>
                    <a:pt x="15" y="0"/>
                  </a:lnTo>
                  <a:lnTo>
                    <a:pt x="19" y="4"/>
                  </a:lnTo>
                  <a:lnTo>
                    <a:pt x="19" y="8"/>
                  </a:lnTo>
                  <a:lnTo>
                    <a:pt x="19" y="11"/>
                  </a:lnTo>
                  <a:lnTo>
                    <a:pt x="19" y="15"/>
                  </a:lnTo>
                  <a:lnTo>
                    <a:pt x="19" y="19"/>
                  </a:lnTo>
                  <a:lnTo>
                    <a:pt x="15" y="19"/>
                  </a:lnTo>
                  <a:lnTo>
                    <a:pt x="11" y="19"/>
                  </a:lnTo>
                  <a:lnTo>
                    <a:pt x="7" y="19"/>
                  </a:lnTo>
                  <a:lnTo>
                    <a:pt x="3" y="19"/>
                  </a:lnTo>
                  <a:lnTo>
                    <a:pt x="3" y="15"/>
                  </a:lnTo>
                  <a:lnTo>
                    <a:pt x="0" y="11"/>
                  </a:lnTo>
                  <a:lnTo>
                    <a:pt x="3" y="8"/>
                  </a:lnTo>
                  <a:lnTo>
                    <a:pt x="3" y="4"/>
                  </a:lnTo>
                  <a:lnTo>
                    <a:pt x="7" y="0"/>
                  </a:lnTo>
                  <a:lnTo>
                    <a:pt x="11" y="0"/>
                  </a:lnTo>
                  <a:close/>
                </a:path>
              </a:pathLst>
            </a:custGeom>
            <a:solidFill>
              <a:srgbClr val="000000"/>
            </a:solidFill>
            <a:ln w="0">
              <a:solidFill>
                <a:srgbClr val="000000"/>
              </a:solidFill>
              <a:round/>
              <a:headEnd/>
              <a:tailEnd/>
            </a:ln>
          </p:spPr>
          <p:txBody>
            <a:bodyPr/>
            <a:lstStyle/>
            <a:p>
              <a:endParaRPr lang="en-CA"/>
            </a:p>
          </p:txBody>
        </p:sp>
        <p:sp>
          <p:nvSpPr>
            <p:cNvPr id="16413" name="Freeform 217"/>
            <p:cNvSpPr>
              <a:spLocks/>
            </p:cNvSpPr>
            <p:nvPr/>
          </p:nvSpPr>
          <p:spPr bwMode="auto">
            <a:xfrm>
              <a:off x="4313" y="2366"/>
              <a:ext cx="65" cy="111"/>
            </a:xfrm>
            <a:custGeom>
              <a:avLst/>
              <a:gdLst>
                <a:gd name="T0" fmla="*/ 65 w 65"/>
                <a:gd name="T1" fmla="*/ 0 h 111"/>
                <a:gd name="T2" fmla="*/ 57 w 65"/>
                <a:gd name="T3" fmla="*/ 11 h 111"/>
                <a:gd name="T4" fmla="*/ 23 w 65"/>
                <a:gd name="T5" fmla="*/ 11 h 111"/>
                <a:gd name="T6" fmla="*/ 15 w 65"/>
                <a:gd name="T7" fmla="*/ 27 h 111"/>
                <a:gd name="T8" fmla="*/ 31 w 65"/>
                <a:gd name="T9" fmla="*/ 31 h 111"/>
                <a:gd name="T10" fmla="*/ 42 w 65"/>
                <a:gd name="T11" fmla="*/ 38 h 111"/>
                <a:gd name="T12" fmla="*/ 54 w 65"/>
                <a:gd name="T13" fmla="*/ 46 h 111"/>
                <a:gd name="T14" fmla="*/ 61 w 65"/>
                <a:gd name="T15" fmla="*/ 57 h 111"/>
                <a:gd name="T16" fmla="*/ 61 w 65"/>
                <a:gd name="T17" fmla="*/ 69 h 111"/>
                <a:gd name="T18" fmla="*/ 61 w 65"/>
                <a:gd name="T19" fmla="*/ 80 h 111"/>
                <a:gd name="T20" fmla="*/ 57 w 65"/>
                <a:gd name="T21" fmla="*/ 88 h 111"/>
                <a:gd name="T22" fmla="*/ 54 w 65"/>
                <a:gd name="T23" fmla="*/ 92 h 111"/>
                <a:gd name="T24" fmla="*/ 50 w 65"/>
                <a:gd name="T25" fmla="*/ 100 h 111"/>
                <a:gd name="T26" fmla="*/ 46 w 65"/>
                <a:gd name="T27" fmla="*/ 103 h 111"/>
                <a:gd name="T28" fmla="*/ 38 w 65"/>
                <a:gd name="T29" fmla="*/ 107 h 111"/>
                <a:gd name="T30" fmla="*/ 31 w 65"/>
                <a:gd name="T31" fmla="*/ 111 h 111"/>
                <a:gd name="T32" fmla="*/ 19 w 65"/>
                <a:gd name="T33" fmla="*/ 111 h 111"/>
                <a:gd name="T34" fmla="*/ 11 w 65"/>
                <a:gd name="T35" fmla="*/ 111 h 111"/>
                <a:gd name="T36" fmla="*/ 8 w 65"/>
                <a:gd name="T37" fmla="*/ 107 h 111"/>
                <a:gd name="T38" fmla="*/ 4 w 65"/>
                <a:gd name="T39" fmla="*/ 107 h 111"/>
                <a:gd name="T40" fmla="*/ 0 w 65"/>
                <a:gd name="T41" fmla="*/ 103 h 111"/>
                <a:gd name="T42" fmla="*/ 4 w 65"/>
                <a:gd name="T43" fmla="*/ 100 h 111"/>
                <a:gd name="T44" fmla="*/ 4 w 65"/>
                <a:gd name="T45" fmla="*/ 96 h 111"/>
                <a:gd name="T46" fmla="*/ 4 w 65"/>
                <a:gd name="T47" fmla="*/ 96 h 111"/>
                <a:gd name="T48" fmla="*/ 8 w 65"/>
                <a:gd name="T49" fmla="*/ 96 h 111"/>
                <a:gd name="T50" fmla="*/ 11 w 65"/>
                <a:gd name="T51" fmla="*/ 96 h 111"/>
                <a:gd name="T52" fmla="*/ 11 w 65"/>
                <a:gd name="T53" fmla="*/ 96 h 111"/>
                <a:gd name="T54" fmla="*/ 15 w 65"/>
                <a:gd name="T55" fmla="*/ 96 h 111"/>
                <a:gd name="T56" fmla="*/ 15 w 65"/>
                <a:gd name="T57" fmla="*/ 100 h 111"/>
                <a:gd name="T58" fmla="*/ 23 w 65"/>
                <a:gd name="T59" fmla="*/ 103 h 111"/>
                <a:gd name="T60" fmla="*/ 31 w 65"/>
                <a:gd name="T61" fmla="*/ 103 h 111"/>
                <a:gd name="T62" fmla="*/ 38 w 65"/>
                <a:gd name="T63" fmla="*/ 103 h 111"/>
                <a:gd name="T64" fmla="*/ 46 w 65"/>
                <a:gd name="T65" fmla="*/ 96 h 111"/>
                <a:gd name="T66" fmla="*/ 50 w 65"/>
                <a:gd name="T67" fmla="*/ 88 h 111"/>
                <a:gd name="T68" fmla="*/ 54 w 65"/>
                <a:gd name="T69" fmla="*/ 80 h 111"/>
                <a:gd name="T70" fmla="*/ 50 w 65"/>
                <a:gd name="T71" fmla="*/ 69 h 111"/>
                <a:gd name="T72" fmla="*/ 46 w 65"/>
                <a:gd name="T73" fmla="*/ 61 h 111"/>
                <a:gd name="T74" fmla="*/ 38 w 65"/>
                <a:gd name="T75" fmla="*/ 54 h 111"/>
                <a:gd name="T76" fmla="*/ 27 w 65"/>
                <a:gd name="T77" fmla="*/ 46 h 111"/>
                <a:gd name="T78" fmla="*/ 19 w 65"/>
                <a:gd name="T79" fmla="*/ 42 h 111"/>
                <a:gd name="T80" fmla="*/ 4 w 65"/>
                <a:gd name="T81" fmla="*/ 42 h 111"/>
                <a:gd name="T82" fmla="*/ 27 w 65"/>
                <a:gd name="T83" fmla="*/ 0 h 111"/>
                <a:gd name="T84" fmla="*/ 65 w 65"/>
                <a:gd name="T85" fmla="*/ 0 h 11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5"/>
                <a:gd name="T130" fmla="*/ 0 h 111"/>
                <a:gd name="T131" fmla="*/ 65 w 65"/>
                <a:gd name="T132" fmla="*/ 111 h 111"/>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5" h="111">
                  <a:moveTo>
                    <a:pt x="65" y="0"/>
                  </a:moveTo>
                  <a:lnTo>
                    <a:pt x="57" y="11"/>
                  </a:lnTo>
                  <a:lnTo>
                    <a:pt x="23" y="11"/>
                  </a:lnTo>
                  <a:lnTo>
                    <a:pt x="15" y="27"/>
                  </a:lnTo>
                  <a:lnTo>
                    <a:pt x="31" y="31"/>
                  </a:lnTo>
                  <a:lnTo>
                    <a:pt x="42" y="38"/>
                  </a:lnTo>
                  <a:lnTo>
                    <a:pt x="54" y="46"/>
                  </a:lnTo>
                  <a:lnTo>
                    <a:pt x="61" y="57"/>
                  </a:lnTo>
                  <a:lnTo>
                    <a:pt x="61" y="69"/>
                  </a:lnTo>
                  <a:lnTo>
                    <a:pt x="61" y="80"/>
                  </a:lnTo>
                  <a:lnTo>
                    <a:pt x="57" y="88"/>
                  </a:lnTo>
                  <a:lnTo>
                    <a:pt x="54" y="92"/>
                  </a:lnTo>
                  <a:lnTo>
                    <a:pt x="50" y="100"/>
                  </a:lnTo>
                  <a:lnTo>
                    <a:pt x="46" y="103"/>
                  </a:lnTo>
                  <a:lnTo>
                    <a:pt x="38" y="107"/>
                  </a:lnTo>
                  <a:lnTo>
                    <a:pt x="31" y="111"/>
                  </a:lnTo>
                  <a:lnTo>
                    <a:pt x="19" y="111"/>
                  </a:lnTo>
                  <a:lnTo>
                    <a:pt x="11" y="111"/>
                  </a:lnTo>
                  <a:lnTo>
                    <a:pt x="8" y="107"/>
                  </a:lnTo>
                  <a:lnTo>
                    <a:pt x="4" y="107"/>
                  </a:lnTo>
                  <a:lnTo>
                    <a:pt x="0" y="103"/>
                  </a:lnTo>
                  <a:lnTo>
                    <a:pt x="4" y="100"/>
                  </a:lnTo>
                  <a:lnTo>
                    <a:pt x="4" y="96"/>
                  </a:lnTo>
                  <a:lnTo>
                    <a:pt x="8" y="96"/>
                  </a:lnTo>
                  <a:lnTo>
                    <a:pt x="11" y="96"/>
                  </a:lnTo>
                  <a:lnTo>
                    <a:pt x="15" y="96"/>
                  </a:lnTo>
                  <a:lnTo>
                    <a:pt x="15" y="100"/>
                  </a:lnTo>
                  <a:lnTo>
                    <a:pt x="23" y="103"/>
                  </a:lnTo>
                  <a:lnTo>
                    <a:pt x="31" y="103"/>
                  </a:lnTo>
                  <a:lnTo>
                    <a:pt x="38" y="103"/>
                  </a:lnTo>
                  <a:lnTo>
                    <a:pt x="46" y="96"/>
                  </a:lnTo>
                  <a:lnTo>
                    <a:pt x="50" y="88"/>
                  </a:lnTo>
                  <a:lnTo>
                    <a:pt x="54" y="80"/>
                  </a:lnTo>
                  <a:lnTo>
                    <a:pt x="50" y="69"/>
                  </a:lnTo>
                  <a:lnTo>
                    <a:pt x="46" y="61"/>
                  </a:lnTo>
                  <a:lnTo>
                    <a:pt x="38" y="54"/>
                  </a:lnTo>
                  <a:lnTo>
                    <a:pt x="27" y="46"/>
                  </a:lnTo>
                  <a:lnTo>
                    <a:pt x="19" y="42"/>
                  </a:lnTo>
                  <a:lnTo>
                    <a:pt x="4" y="42"/>
                  </a:lnTo>
                  <a:lnTo>
                    <a:pt x="27" y="0"/>
                  </a:lnTo>
                  <a:lnTo>
                    <a:pt x="65" y="0"/>
                  </a:lnTo>
                  <a:close/>
                </a:path>
              </a:pathLst>
            </a:custGeom>
            <a:solidFill>
              <a:srgbClr val="000000"/>
            </a:solidFill>
            <a:ln w="0">
              <a:solidFill>
                <a:srgbClr val="000000"/>
              </a:solidFill>
              <a:round/>
              <a:headEnd/>
              <a:tailEnd/>
            </a:ln>
          </p:spPr>
          <p:txBody>
            <a:bodyPr/>
            <a:lstStyle/>
            <a:p>
              <a:endParaRPr lang="en-CA"/>
            </a:p>
          </p:txBody>
        </p:sp>
        <p:sp>
          <p:nvSpPr>
            <p:cNvPr id="16414" name="Freeform 218"/>
            <p:cNvSpPr>
              <a:spLocks noEditPoints="1"/>
            </p:cNvSpPr>
            <p:nvPr/>
          </p:nvSpPr>
          <p:spPr bwMode="auto">
            <a:xfrm>
              <a:off x="4397" y="2362"/>
              <a:ext cx="69" cy="115"/>
            </a:xfrm>
            <a:custGeom>
              <a:avLst/>
              <a:gdLst>
                <a:gd name="T0" fmla="*/ 69 w 69"/>
                <a:gd name="T1" fmla="*/ 0 h 115"/>
                <a:gd name="T2" fmla="*/ 69 w 69"/>
                <a:gd name="T3" fmla="*/ 4 h 115"/>
                <a:gd name="T4" fmla="*/ 58 w 69"/>
                <a:gd name="T5" fmla="*/ 8 h 115"/>
                <a:gd name="T6" fmla="*/ 50 w 69"/>
                <a:gd name="T7" fmla="*/ 8 h 115"/>
                <a:gd name="T8" fmla="*/ 43 w 69"/>
                <a:gd name="T9" fmla="*/ 12 h 115"/>
                <a:gd name="T10" fmla="*/ 35 w 69"/>
                <a:gd name="T11" fmla="*/ 19 h 115"/>
                <a:gd name="T12" fmla="*/ 31 w 69"/>
                <a:gd name="T13" fmla="*/ 27 h 115"/>
                <a:gd name="T14" fmla="*/ 27 w 69"/>
                <a:gd name="T15" fmla="*/ 35 h 115"/>
                <a:gd name="T16" fmla="*/ 23 w 69"/>
                <a:gd name="T17" fmla="*/ 42 h 115"/>
                <a:gd name="T18" fmla="*/ 20 w 69"/>
                <a:gd name="T19" fmla="*/ 54 h 115"/>
                <a:gd name="T20" fmla="*/ 31 w 69"/>
                <a:gd name="T21" fmla="*/ 46 h 115"/>
                <a:gd name="T22" fmla="*/ 43 w 69"/>
                <a:gd name="T23" fmla="*/ 46 h 115"/>
                <a:gd name="T24" fmla="*/ 54 w 69"/>
                <a:gd name="T25" fmla="*/ 46 h 115"/>
                <a:gd name="T26" fmla="*/ 62 w 69"/>
                <a:gd name="T27" fmla="*/ 54 h 115"/>
                <a:gd name="T28" fmla="*/ 69 w 69"/>
                <a:gd name="T29" fmla="*/ 65 h 115"/>
                <a:gd name="T30" fmla="*/ 69 w 69"/>
                <a:gd name="T31" fmla="*/ 77 h 115"/>
                <a:gd name="T32" fmla="*/ 69 w 69"/>
                <a:gd name="T33" fmla="*/ 92 h 115"/>
                <a:gd name="T34" fmla="*/ 62 w 69"/>
                <a:gd name="T35" fmla="*/ 104 h 115"/>
                <a:gd name="T36" fmla="*/ 54 w 69"/>
                <a:gd name="T37" fmla="*/ 111 h 115"/>
                <a:gd name="T38" fmla="*/ 46 w 69"/>
                <a:gd name="T39" fmla="*/ 115 h 115"/>
                <a:gd name="T40" fmla="*/ 35 w 69"/>
                <a:gd name="T41" fmla="*/ 115 h 115"/>
                <a:gd name="T42" fmla="*/ 23 w 69"/>
                <a:gd name="T43" fmla="*/ 115 h 115"/>
                <a:gd name="T44" fmla="*/ 16 w 69"/>
                <a:gd name="T45" fmla="*/ 107 h 115"/>
                <a:gd name="T46" fmla="*/ 8 w 69"/>
                <a:gd name="T47" fmla="*/ 100 h 115"/>
                <a:gd name="T48" fmla="*/ 0 w 69"/>
                <a:gd name="T49" fmla="*/ 84 h 115"/>
                <a:gd name="T50" fmla="*/ 0 w 69"/>
                <a:gd name="T51" fmla="*/ 69 h 115"/>
                <a:gd name="T52" fmla="*/ 0 w 69"/>
                <a:gd name="T53" fmla="*/ 58 h 115"/>
                <a:gd name="T54" fmla="*/ 4 w 69"/>
                <a:gd name="T55" fmla="*/ 42 h 115"/>
                <a:gd name="T56" fmla="*/ 12 w 69"/>
                <a:gd name="T57" fmla="*/ 31 h 115"/>
                <a:gd name="T58" fmla="*/ 23 w 69"/>
                <a:gd name="T59" fmla="*/ 19 h 115"/>
                <a:gd name="T60" fmla="*/ 35 w 69"/>
                <a:gd name="T61" fmla="*/ 12 h 115"/>
                <a:gd name="T62" fmla="*/ 43 w 69"/>
                <a:gd name="T63" fmla="*/ 4 h 115"/>
                <a:gd name="T64" fmla="*/ 54 w 69"/>
                <a:gd name="T65" fmla="*/ 0 h 115"/>
                <a:gd name="T66" fmla="*/ 62 w 69"/>
                <a:gd name="T67" fmla="*/ 0 h 115"/>
                <a:gd name="T68" fmla="*/ 69 w 69"/>
                <a:gd name="T69" fmla="*/ 0 h 115"/>
                <a:gd name="T70" fmla="*/ 16 w 69"/>
                <a:gd name="T71" fmla="*/ 58 h 115"/>
                <a:gd name="T72" fmla="*/ 16 w 69"/>
                <a:gd name="T73" fmla="*/ 69 h 115"/>
                <a:gd name="T74" fmla="*/ 16 w 69"/>
                <a:gd name="T75" fmla="*/ 77 h 115"/>
                <a:gd name="T76" fmla="*/ 16 w 69"/>
                <a:gd name="T77" fmla="*/ 84 h 115"/>
                <a:gd name="T78" fmla="*/ 20 w 69"/>
                <a:gd name="T79" fmla="*/ 92 h 115"/>
                <a:gd name="T80" fmla="*/ 23 w 69"/>
                <a:gd name="T81" fmla="*/ 100 h 115"/>
                <a:gd name="T82" fmla="*/ 27 w 69"/>
                <a:gd name="T83" fmla="*/ 107 h 115"/>
                <a:gd name="T84" fmla="*/ 31 w 69"/>
                <a:gd name="T85" fmla="*/ 111 h 115"/>
                <a:gd name="T86" fmla="*/ 35 w 69"/>
                <a:gd name="T87" fmla="*/ 111 h 115"/>
                <a:gd name="T88" fmla="*/ 43 w 69"/>
                <a:gd name="T89" fmla="*/ 111 h 115"/>
                <a:gd name="T90" fmla="*/ 50 w 69"/>
                <a:gd name="T91" fmla="*/ 104 h 115"/>
                <a:gd name="T92" fmla="*/ 54 w 69"/>
                <a:gd name="T93" fmla="*/ 96 h 115"/>
                <a:gd name="T94" fmla="*/ 54 w 69"/>
                <a:gd name="T95" fmla="*/ 84 h 115"/>
                <a:gd name="T96" fmla="*/ 54 w 69"/>
                <a:gd name="T97" fmla="*/ 73 h 115"/>
                <a:gd name="T98" fmla="*/ 50 w 69"/>
                <a:gd name="T99" fmla="*/ 61 h 115"/>
                <a:gd name="T100" fmla="*/ 43 w 69"/>
                <a:gd name="T101" fmla="*/ 54 h 115"/>
                <a:gd name="T102" fmla="*/ 35 w 69"/>
                <a:gd name="T103" fmla="*/ 50 h 115"/>
                <a:gd name="T104" fmla="*/ 31 w 69"/>
                <a:gd name="T105" fmla="*/ 54 h 115"/>
                <a:gd name="T106" fmla="*/ 27 w 69"/>
                <a:gd name="T107" fmla="*/ 54 h 115"/>
                <a:gd name="T108" fmla="*/ 23 w 69"/>
                <a:gd name="T109" fmla="*/ 54 h 115"/>
                <a:gd name="T110" fmla="*/ 16 w 69"/>
                <a:gd name="T111" fmla="*/ 58 h 11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69"/>
                <a:gd name="T169" fmla="*/ 0 h 115"/>
                <a:gd name="T170" fmla="*/ 69 w 69"/>
                <a:gd name="T171" fmla="*/ 115 h 11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69" h="115">
                  <a:moveTo>
                    <a:pt x="69" y="0"/>
                  </a:moveTo>
                  <a:lnTo>
                    <a:pt x="69" y="4"/>
                  </a:lnTo>
                  <a:lnTo>
                    <a:pt x="58" y="8"/>
                  </a:lnTo>
                  <a:lnTo>
                    <a:pt x="50" y="8"/>
                  </a:lnTo>
                  <a:lnTo>
                    <a:pt x="43" y="12"/>
                  </a:lnTo>
                  <a:lnTo>
                    <a:pt x="35" y="19"/>
                  </a:lnTo>
                  <a:lnTo>
                    <a:pt x="31" y="27"/>
                  </a:lnTo>
                  <a:lnTo>
                    <a:pt x="27" y="35"/>
                  </a:lnTo>
                  <a:lnTo>
                    <a:pt x="23" y="42"/>
                  </a:lnTo>
                  <a:lnTo>
                    <a:pt x="20" y="54"/>
                  </a:lnTo>
                  <a:lnTo>
                    <a:pt x="31" y="46"/>
                  </a:lnTo>
                  <a:lnTo>
                    <a:pt x="43" y="46"/>
                  </a:lnTo>
                  <a:lnTo>
                    <a:pt x="54" y="46"/>
                  </a:lnTo>
                  <a:lnTo>
                    <a:pt x="62" y="54"/>
                  </a:lnTo>
                  <a:lnTo>
                    <a:pt x="69" y="65"/>
                  </a:lnTo>
                  <a:lnTo>
                    <a:pt x="69" y="77"/>
                  </a:lnTo>
                  <a:lnTo>
                    <a:pt x="69" y="92"/>
                  </a:lnTo>
                  <a:lnTo>
                    <a:pt x="62" y="104"/>
                  </a:lnTo>
                  <a:lnTo>
                    <a:pt x="54" y="111"/>
                  </a:lnTo>
                  <a:lnTo>
                    <a:pt x="46" y="115"/>
                  </a:lnTo>
                  <a:lnTo>
                    <a:pt x="35" y="115"/>
                  </a:lnTo>
                  <a:lnTo>
                    <a:pt x="23" y="115"/>
                  </a:lnTo>
                  <a:lnTo>
                    <a:pt x="16" y="107"/>
                  </a:lnTo>
                  <a:lnTo>
                    <a:pt x="8" y="100"/>
                  </a:lnTo>
                  <a:lnTo>
                    <a:pt x="0" y="84"/>
                  </a:lnTo>
                  <a:lnTo>
                    <a:pt x="0" y="69"/>
                  </a:lnTo>
                  <a:lnTo>
                    <a:pt x="0" y="58"/>
                  </a:lnTo>
                  <a:lnTo>
                    <a:pt x="4" y="42"/>
                  </a:lnTo>
                  <a:lnTo>
                    <a:pt x="12" y="31"/>
                  </a:lnTo>
                  <a:lnTo>
                    <a:pt x="23" y="19"/>
                  </a:lnTo>
                  <a:lnTo>
                    <a:pt x="35" y="12"/>
                  </a:lnTo>
                  <a:lnTo>
                    <a:pt x="43" y="4"/>
                  </a:lnTo>
                  <a:lnTo>
                    <a:pt x="54" y="0"/>
                  </a:lnTo>
                  <a:lnTo>
                    <a:pt x="62" y="0"/>
                  </a:lnTo>
                  <a:lnTo>
                    <a:pt x="69" y="0"/>
                  </a:lnTo>
                  <a:close/>
                  <a:moveTo>
                    <a:pt x="16" y="58"/>
                  </a:moveTo>
                  <a:lnTo>
                    <a:pt x="16" y="69"/>
                  </a:lnTo>
                  <a:lnTo>
                    <a:pt x="16" y="77"/>
                  </a:lnTo>
                  <a:lnTo>
                    <a:pt x="16" y="84"/>
                  </a:lnTo>
                  <a:lnTo>
                    <a:pt x="20" y="92"/>
                  </a:lnTo>
                  <a:lnTo>
                    <a:pt x="23" y="100"/>
                  </a:lnTo>
                  <a:lnTo>
                    <a:pt x="27" y="107"/>
                  </a:lnTo>
                  <a:lnTo>
                    <a:pt x="31" y="111"/>
                  </a:lnTo>
                  <a:lnTo>
                    <a:pt x="35" y="111"/>
                  </a:lnTo>
                  <a:lnTo>
                    <a:pt x="43" y="111"/>
                  </a:lnTo>
                  <a:lnTo>
                    <a:pt x="50" y="104"/>
                  </a:lnTo>
                  <a:lnTo>
                    <a:pt x="54" y="96"/>
                  </a:lnTo>
                  <a:lnTo>
                    <a:pt x="54" y="84"/>
                  </a:lnTo>
                  <a:lnTo>
                    <a:pt x="54" y="73"/>
                  </a:lnTo>
                  <a:lnTo>
                    <a:pt x="50" y="61"/>
                  </a:lnTo>
                  <a:lnTo>
                    <a:pt x="43" y="54"/>
                  </a:lnTo>
                  <a:lnTo>
                    <a:pt x="35" y="50"/>
                  </a:lnTo>
                  <a:lnTo>
                    <a:pt x="31" y="54"/>
                  </a:lnTo>
                  <a:lnTo>
                    <a:pt x="27" y="54"/>
                  </a:lnTo>
                  <a:lnTo>
                    <a:pt x="23" y="54"/>
                  </a:lnTo>
                  <a:lnTo>
                    <a:pt x="16" y="58"/>
                  </a:lnTo>
                  <a:close/>
                </a:path>
              </a:pathLst>
            </a:custGeom>
            <a:solidFill>
              <a:srgbClr val="000000"/>
            </a:solidFill>
            <a:ln w="0">
              <a:solidFill>
                <a:srgbClr val="000000"/>
              </a:solidFill>
              <a:round/>
              <a:headEnd/>
              <a:tailEnd/>
            </a:ln>
          </p:spPr>
          <p:txBody>
            <a:bodyPr/>
            <a:lstStyle/>
            <a:p>
              <a:endParaRPr lang="en-CA"/>
            </a:p>
          </p:txBody>
        </p:sp>
        <p:sp>
          <p:nvSpPr>
            <p:cNvPr id="16415" name="Rectangle 219"/>
            <p:cNvSpPr>
              <a:spLocks noChangeArrowheads="1"/>
            </p:cNvSpPr>
            <p:nvPr/>
          </p:nvSpPr>
          <p:spPr bwMode="auto">
            <a:xfrm>
              <a:off x="4670" y="2335"/>
              <a:ext cx="7" cy="207"/>
            </a:xfrm>
            <a:prstGeom prst="rect">
              <a:avLst/>
            </a:prstGeom>
            <a:solidFill>
              <a:srgbClr val="000000"/>
            </a:solidFill>
            <a:ln w="0">
              <a:solidFill>
                <a:srgbClr val="000000"/>
              </a:solidFill>
              <a:miter lim="800000"/>
              <a:headEnd/>
              <a:tailEnd/>
            </a:ln>
          </p:spPr>
          <p:txBody>
            <a:bodyPr/>
            <a:lstStyle/>
            <a:p>
              <a:endParaRPr lang="en-US"/>
            </a:p>
          </p:txBody>
        </p:sp>
        <p:sp>
          <p:nvSpPr>
            <p:cNvPr id="16416" name="Freeform 220"/>
            <p:cNvSpPr>
              <a:spLocks/>
            </p:cNvSpPr>
            <p:nvPr/>
          </p:nvSpPr>
          <p:spPr bwMode="auto">
            <a:xfrm>
              <a:off x="4881" y="2458"/>
              <a:ext cx="19" cy="19"/>
            </a:xfrm>
            <a:custGeom>
              <a:avLst/>
              <a:gdLst>
                <a:gd name="T0" fmla="*/ 7 w 19"/>
                <a:gd name="T1" fmla="*/ 0 h 19"/>
                <a:gd name="T2" fmla="*/ 11 w 19"/>
                <a:gd name="T3" fmla="*/ 0 h 19"/>
                <a:gd name="T4" fmla="*/ 15 w 19"/>
                <a:gd name="T5" fmla="*/ 4 h 19"/>
                <a:gd name="T6" fmla="*/ 19 w 19"/>
                <a:gd name="T7" fmla="*/ 8 h 19"/>
                <a:gd name="T8" fmla="*/ 19 w 19"/>
                <a:gd name="T9" fmla="*/ 11 h 19"/>
                <a:gd name="T10" fmla="*/ 19 w 19"/>
                <a:gd name="T11" fmla="*/ 15 h 19"/>
                <a:gd name="T12" fmla="*/ 15 w 19"/>
                <a:gd name="T13" fmla="*/ 19 h 19"/>
                <a:gd name="T14" fmla="*/ 11 w 19"/>
                <a:gd name="T15" fmla="*/ 19 h 19"/>
                <a:gd name="T16" fmla="*/ 7 w 19"/>
                <a:gd name="T17" fmla="*/ 19 h 19"/>
                <a:gd name="T18" fmla="*/ 4 w 19"/>
                <a:gd name="T19" fmla="*/ 19 h 19"/>
                <a:gd name="T20" fmla="*/ 4 w 19"/>
                <a:gd name="T21" fmla="*/ 19 h 19"/>
                <a:gd name="T22" fmla="*/ 0 w 19"/>
                <a:gd name="T23" fmla="*/ 15 h 19"/>
                <a:gd name="T24" fmla="*/ 0 w 19"/>
                <a:gd name="T25" fmla="*/ 11 h 19"/>
                <a:gd name="T26" fmla="*/ 0 w 19"/>
                <a:gd name="T27" fmla="*/ 8 h 19"/>
                <a:gd name="T28" fmla="*/ 4 w 19"/>
                <a:gd name="T29" fmla="*/ 4 h 19"/>
                <a:gd name="T30" fmla="*/ 4 w 19"/>
                <a:gd name="T31" fmla="*/ 0 h 19"/>
                <a:gd name="T32" fmla="*/ 7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7" y="0"/>
                  </a:moveTo>
                  <a:lnTo>
                    <a:pt x="11" y="0"/>
                  </a:lnTo>
                  <a:lnTo>
                    <a:pt x="15" y="4"/>
                  </a:lnTo>
                  <a:lnTo>
                    <a:pt x="19" y="8"/>
                  </a:lnTo>
                  <a:lnTo>
                    <a:pt x="19" y="11"/>
                  </a:lnTo>
                  <a:lnTo>
                    <a:pt x="19" y="15"/>
                  </a:lnTo>
                  <a:lnTo>
                    <a:pt x="15" y="19"/>
                  </a:lnTo>
                  <a:lnTo>
                    <a:pt x="11" y="19"/>
                  </a:lnTo>
                  <a:lnTo>
                    <a:pt x="7" y="19"/>
                  </a:lnTo>
                  <a:lnTo>
                    <a:pt x="4" y="19"/>
                  </a:lnTo>
                  <a:lnTo>
                    <a:pt x="0" y="15"/>
                  </a:lnTo>
                  <a:lnTo>
                    <a:pt x="0" y="11"/>
                  </a:lnTo>
                  <a:lnTo>
                    <a:pt x="0" y="8"/>
                  </a:lnTo>
                  <a:lnTo>
                    <a:pt x="4" y="4"/>
                  </a:lnTo>
                  <a:lnTo>
                    <a:pt x="4" y="0"/>
                  </a:lnTo>
                  <a:lnTo>
                    <a:pt x="7" y="0"/>
                  </a:lnTo>
                  <a:close/>
                </a:path>
              </a:pathLst>
            </a:custGeom>
            <a:solidFill>
              <a:srgbClr val="000000"/>
            </a:solidFill>
            <a:ln w="0">
              <a:solidFill>
                <a:srgbClr val="000000"/>
              </a:solidFill>
              <a:round/>
              <a:headEnd/>
              <a:tailEnd/>
            </a:ln>
          </p:spPr>
          <p:txBody>
            <a:bodyPr/>
            <a:lstStyle/>
            <a:p>
              <a:endParaRPr lang="en-CA"/>
            </a:p>
          </p:txBody>
        </p:sp>
        <p:sp>
          <p:nvSpPr>
            <p:cNvPr id="16417" name="Freeform 221"/>
            <p:cNvSpPr>
              <a:spLocks noEditPoints="1"/>
            </p:cNvSpPr>
            <p:nvPr/>
          </p:nvSpPr>
          <p:spPr bwMode="auto">
            <a:xfrm>
              <a:off x="4915" y="2362"/>
              <a:ext cx="73" cy="115"/>
            </a:xfrm>
            <a:custGeom>
              <a:avLst/>
              <a:gdLst>
                <a:gd name="T0" fmla="*/ 0 w 73"/>
                <a:gd name="T1" fmla="*/ 58 h 115"/>
                <a:gd name="T2" fmla="*/ 4 w 73"/>
                <a:gd name="T3" fmla="*/ 42 h 115"/>
                <a:gd name="T4" fmla="*/ 8 w 73"/>
                <a:gd name="T5" fmla="*/ 27 h 115"/>
                <a:gd name="T6" fmla="*/ 16 w 73"/>
                <a:gd name="T7" fmla="*/ 15 h 115"/>
                <a:gd name="T8" fmla="*/ 23 w 73"/>
                <a:gd name="T9" fmla="*/ 8 h 115"/>
                <a:gd name="T10" fmla="*/ 31 w 73"/>
                <a:gd name="T11" fmla="*/ 4 h 115"/>
                <a:gd name="T12" fmla="*/ 39 w 73"/>
                <a:gd name="T13" fmla="*/ 0 h 115"/>
                <a:gd name="T14" fmla="*/ 46 w 73"/>
                <a:gd name="T15" fmla="*/ 4 h 115"/>
                <a:gd name="T16" fmla="*/ 54 w 73"/>
                <a:gd name="T17" fmla="*/ 8 h 115"/>
                <a:gd name="T18" fmla="*/ 58 w 73"/>
                <a:gd name="T19" fmla="*/ 15 h 115"/>
                <a:gd name="T20" fmla="*/ 66 w 73"/>
                <a:gd name="T21" fmla="*/ 27 h 115"/>
                <a:gd name="T22" fmla="*/ 69 w 73"/>
                <a:gd name="T23" fmla="*/ 42 h 115"/>
                <a:gd name="T24" fmla="*/ 73 w 73"/>
                <a:gd name="T25" fmla="*/ 58 h 115"/>
                <a:gd name="T26" fmla="*/ 69 w 73"/>
                <a:gd name="T27" fmla="*/ 77 h 115"/>
                <a:gd name="T28" fmla="*/ 66 w 73"/>
                <a:gd name="T29" fmla="*/ 92 h 115"/>
                <a:gd name="T30" fmla="*/ 62 w 73"/>
                <a:gd name="T31" fmla="*/ 104 h 115"/>
                <a:gd name="T32" fmla="*/ 54 w 73"/>
                <a:gd name="T33" fmla="*/ 111 h 115"/>
                <a:gd name="T34" fmla="*/ 43 w 73"/>
                <a:gd name="T35" fmla="*/ 115 h 115"/>
                <a:gd name="T36" fmla="*/ 35 w 73"/>
                <a:gd name="T37" fmla="*/ 115 h 115"/>
                <a:gd name="T38" fmla="*/ 27 w 73"/>
                <a:gd name="T39" fmla="*/ 115 h 115"/>
                <a:gd name="T40" fmla="*/ 20 w 73"/>
                <a:gd name="T41" fmla="*/ 107 h 115"/>
                <a:gd name="T42" fmla="*/ 12 w 73"/>
                <a:gd name="T43" fmla="*/ 96 h 115"/>
                <a:gd name="T44" fmla="*/ 4 w 73"/>
                <a:gd name="T45" fmla="*/ 81 h 115"/>
                <a:gd name="T46" fmla="*/ 0 w 73"/>
                <a:gd name="T47" fmla="*/ 58 h 115"/>
                <a:gd name="T48" fmla="*/ 16 w 73"/>
                <a:gd name="T49" fmla="*/ 61 h 115"/>
                <a:gd name="T50" fmla="*/ 20 w 73"/>
                <a:gd name="T51" fmla="*/ 81 h 115"/>
                <a:gd name="T52" fmla="*/ 23 w 73"/>
                <a:gd name="T53" fmla="*/ 100 h 115"/>
                <a:gd name="T54" fmla="*/ 27 w 73"/>
                <a:gd name="T55" fmla="*/ 107 h 115"/>
                <a:gd name="T56" fmla="*/ 31 w 73"/>
                <a:gd name="T57" fmla="*/ 111 h 115"/>
                <a:gd name="T58" fmla="*/ 35 w 73"/>
                <a:gd name="T59" fmla="*/ 111 h 115"/>
                <a:gd name="T60" fmla="*/ 43 w 73"/>
                <a:gd name="T61" fmla="*/ 111 h 115"/>
                <a:gd name="T62" fmla="*/ 46 w 73"/>
                <a:gd name="T63" fmla="*/ 107 h 115"/>
                <a:gd name="T64" fmla="*/ 50 w 73"/>
                <a:gd name="T65" fmla="*/ 104 h 115"/>
                <a:gd name="T66" fmla="*/ 54 w 73"/>
                <a:gd name="T67" fmla="*/ 92 h 115"/>
                <a:gd name="T68" fmla="*/ 54 w 73"/>
                <a:gd name="T69" fmla="*/ 77 h 115"/>
                <a:gd name="T70" fmla="*/ 58 w 73"/>
                <a:gd name="T71" fmla="*/ 54 h 115"/>
                <a:gd name="T72" fmla="*/ 54 w 73"/>
                <a:gd name="T73" fmla="*/ 38 h 115"/>
                <a:gd name="T74" fmla="*/ 54 w 73"/>
                <a:gd name="T75" fmla="*/ 23 h 115"/>
                <a:gd name="T76" fmla="*/ 50 w 73"/>
                <a:gd name="T77" fmla="*/ 15 h 115"/>
                <a:gd name="T78" fmla="*/ 46 w 73"/>
                <a:gd name="T79" fmla="*/ 8 h 115"/>
                <a:gd name="T80" fmla="*/ 43 w 73"/>
                <a:gd name="T81" fmla="*/ 8 h 115"/>
                <a:gd name="T82" fmla="*/ 39 w 73"/>
                <a:gd name="T83" fmla="*/ 8 h 115"/>
                <a:gd name="T84" fmla="*/ 31 w 73"/>
                <a:gd name="T85" fmla="*/ 8 h 115"/>
                <a:gd name="T86" fmla="*/ 27 w 73"/>
                <a:gd name="T87" fmla="*/ 12 h 115"/>
                <a:gd name="T88" fmla="*/ 23 w 73"/>
                <a:gd name="T89" fmla="*/ 19 h 115"/>
                <a:gd name="T90" fmla="*/ 20 w 73"/>
                <a:gd name="T91" fmla="*/ 31 h 115"/>
                <a:gd name="T92" fmla="*/ 20 w 73"/>
                <a:gd name="T93" fmla="*/ 46 h 115"/>
                <a:gd name="T94" fmla="*/ 16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42"/>
                  </a:lnTo>
                  <a:lnTo>
                    <a:pt x="8" y="27"/>
                  </a:lnTo>
                  <a:lnTo>
                    <a:pt x="16" y="15"/>
                  </a:lnTo>
                  <a:lnTo>
                    <a:pt x="23" y="8"/>
                  </a:lnTo>
                  <a:lnTo>
                    <a:pt x="31" y="4"/>
                  </a:lnTo>
                  <a:lnTo>
                    <a:pt x="39" y="0"/>
                  </a:lnTo>
                  <a:lnTo>
                    <a:pt x="46" y="4"/>
                  </a:lnTo>
                  <a:lnTo>
                    <a:pt x="54" y="8"/>
                  </a:lnTo>
                  <a:lnTo>
                    <a:pt x="58" y="15"/>
                  </a:lnTo>
                  <a:lnTo>
                    <a:pt x="66" y="27"/>
                  </a:lnTo>
                  <a:lnTo>
                    <a:pt x="69" y="42"/>
                  </a:lnTo>
                  <a:lnTo>
                    <a:pt x="73" y="58"/>
                  </a:lnTo>
                  <a:lnTo>
                    <a:pt x="69" y="77"/>
                  </a:lnTo>
                  <a:lnTo>
                    <a:pt x="66" y="92"/>
                  </a:lnTo>
                  <a:lnTo>
                    <a:pt x="62" y="104"/>
                  </a:lnTo>
                  <a:lnTo>
                    <a:pt x="54" y="111"/>
                  </a:lnTo>
                  <a:lnTo>
                    <a:pt x="43" y="115"/>
                  </a:lnTo>
                  <a:lnTo>
                    <a:pt x="35" y="115"/>
                  </a:lnTo>
                  <a:lnTo>
                    <a:pt x="27" y="115"/>
                  </a:lnTo>
                  <a:lnTo>
                    <a:pt x="20" y="107"/>
                  </a:lnTo>
                  <a:lnTo>
                    <a:pt x="12" y="96"/>
                  </a:lnTo>
                  <a:lnTo>
                    <a:pt x="4" y="81"/>
                  </a:lnTo>
                  <a:lnTo>
                    <a:pt x="0" y="58"/>
                  </a:lnTo>
                  <a:close/>
                  <a:moveTo>
                    <a:pt x="16" y="61"/>
                  </a:moveTo>
                  <a:lnTo>
                    <a:pt x="20" y="81"/>
                  </a:lnTo>
                  <a:lnTo>
                    <a:pt x="23" y="100"/>
                  </a:lnTo>
                  <a:lnTo>
                    <a:pt x="27" y="107"/>
                  </a:lnTo>
                  <a:lnTo>
                    <a:pt x="31" y="111"/>
                  </a:lnTo>
                  <a:lnTo>
                    <a:pt x="35" y="111"/>
                  </a:lnTo>
                  <a:lnTo>
                    <a:pt x="43" y="111"/>
                  </a:lnTo>
                  <a:lnTo>
                    <a:pt x="46" y="107"/>
                  </a:lnTo>
                  <a:lnTo>
                    <a:pt x="50" y="104"/>
                  </a:lnTo>
                  <a:lnTo>
                    <a:pt x="54" y="92"/>
                  </a:lnTo>
                  <a:lnTo>
                    <a:pt x="54" y="77"/>
                  </a:lnTo>
                  <a:lnTo>
                    <a:pt x="58" y="54"/>
                  </a:lnTo>
                  <a:lnTo>
                    <a:pt x="54" y="38"/>
                  </a:lnTo>
                  <a:lnTo>
                    <a:pt x="54" y="23"/>
                  </a:lnTo>
                  <a:lnTo>
                    <a:pt x="50" y="15"/>
                  </a:lnTo>
                  <a:lnTo>
                    <a:pt x="46" y="8"/>
                  </a:lnTo>
                  <a:lnTo>
                    <a:pt x="43" y="8"/>
                  </a:lnTo>
                  <a:lnTo>
                    <a:pt x="39" y="8"/>
                  </a:lnTo>
                  <a:lnTo>
                    <a:pt x="31" y="8"/>
                  </a:lnTo>
                  <a:lnTo>
                    <a:pt x="27" y="12"/>
                  </a:lnTo>
                  <a:lnTo>
                    <a:pt x="23" y="19"/>
                  </a:lnTo>
                  <a:lnTo>
                    <a:pt x="20" y="31"/>
                  </a:lnTo>
                  <a:lnTo>
                    <a:pt x="20" y="46"/>
                  </a:lnTo>
                  <a:lnTo>
                    <a:pt x="16" y="61"/>
                  </a:lnTo>
                  <a:close/>
                </a:path>
              </a:pathLst>
            </a:custGeom>
            <a:solidFill>
              <a:srgbClr val="000000"/>
            </a:solidFill>
            <a:ln w="0">
              <a:solidFill>
                <a:srgbClr val="000000"/>
              </a:solidFill>
              <a:round/>
              <a:headEnd/>
              <a:tailEnd/>
            </a:ln>
          </p:spPr>
          <p:txBody>
            <a:bodyPr/>
            <a:lstStyle/>
            <a:p>
              <a:endParaRPr lang="en-CA"/>
            </a:p>
          </p:txBody>
        </p:sp>
        <p:sp>
          <p:nvSpPr>
            <p:cNvPr id="16418" name="Freeform 222"/>
            <p:cNvSpPr>
              <a:spLocks noEditPoints="1"/>
            </p:cNvSpPr>
            <p:nvPr/>
          </p:nvSpPr>
          <p:spPr bwMode="auto">
            <a:xfrm>
              <a:off x="5000" y="2362"/>
              <a:ext cx="73" cy="115"/>
            </a:xfrm>
            <a:custGeom>
              <a:avLst/>
              <a:gdLst>
                <a:gd name="T0" fmla="*/ 0 w 73"/>
                <a:gd name="T1" fmla="*/ 58 h 115"/>
                <a:gd name="T2" fmla="*/ 4 w 73"/>
                <a:gd name="T3" fmla="*/ 42 h 115"/>
                <a:gd name="T4" fmla="*/ 7 w 73"/>
                <a:gd name="T5" fmla="*/ 27 h 115"/>
                <a:gd name="T6" fmla="*/ 11 w 73"/>
                <a:gd name="T7" fmla="*/ 15 h 115"/>
                <a:gd name="T8" fmla="*/ 23 w 73"/>
                <a:gd name="T9" fmla="*/ 8 h 115"/>
                <a:gd name="T10" fmla="*/ 30 w 73"/>
                <a:gd name="T11" fmla="*/ 4 h 115"/>
                <a:gd name="T12" fmla="*/ 34 w 73"/>
                <a:gd name="T13" fmla="*/ 0 h 115"/>
                <a:gd name="T14" fmla="*/ 46 w 73"/>
                <a:gd name="T15" fmla="*/ 4 h 115"/>
                <a:gd name="T16" fmla="*/ 53 w 73"/>
                <a:gd name="T17" fmla="*/ 8 h 115"/>
                <a:gd name="T18" fmla="*/ 57 w 73"/>
                <a:gd name="T19" fmla="*/ 15 h 115"/>
                <a:gd name="T20" fmla="*/ 65 w 73"/>
                <a:gd name="T21" fmla="*/ 27 h 115"/>
                <a:gd name="T22" fmla="*/ 69 w 73"/>
                <a:gd name="T23" fmla="*/ 42 h 115"/>
                <a:gd name="T24" fmla="*/ 73 w 73"/>
                <a:gd name="T25" fmla="*/ 58 h 115"/>
                <a:gd name="T26" fmla="*/ 69 w 73"/>
                <a:gd name="T27" fmla="*/ 77 h 115"/>
                <a:gd name="T28" fmla="*/ 65 w 73"/>
                <a:gd name="T29" fmla="*/ 92 h 115"/>
                <a:gd name="T30" fmla="*/ 61 w 73"/>
                <a:gd name="T31" fmla="*/ 104 h 115"/>
                <a:gd name="T32" fmla="*/ 53 w 73"/>
                <a:gd name="T33" fmla="*/ 111 h 115"/>
                <a:gd name="T34" fmla="*/ 42 w 73"/>
                <a:gd name="T35" fmla="*/ 115 h 115"/>
                <a:gd name="T36" fmla="*/ 34 w 73"/>
                <a:gd name="T37" fmla="*/ 115 h 115"/>
                <a:gd name="T38" fmla="*/ 27 w 73"/>
                <a:gd name="T39" fmla="*/ 115 h 115"/>
                <a:gd name="T40" fmla="*/ 19 w 73"/>
                <a:gd name="T41" fmla="*/ 107 h 115"/>
                <a:gd name="T42" fmla="*/ 11 w 73"/>
                <a:gd name="T43" fmla="*/ 96 h 115"/>
                <a:gd name="T44" fmla="*/ 4 w 73"/>
                <a:gd name="T45" fmla="*/ 81 h 115"/>
                <a:gd name="T46" fmla="*/ 0 w 73"/>
                <a:gd name="T47" fmla="*/ 58 h 115"/>
                <a:gd name="T48" fmla="*/ 15 w 73"/>
                <a:gd name="T49" fmla="*/ 61 h 115"/>
                <a:gd name="T50" fmla="*/ 19 w 73"/>
                <a:gd name="T51" fmla="*/ 81 h 115"/>
                <a:gd name="T52" fmla="*/ 23 w 73"/>
                <a:gd name="T53" fmla="*/ 100 h 115"/>
                <a:gd name="T54" fmla="*/ 27 w 73"/>
                <a:gd name="T55" fmla="*/ 107 h 115"/>
                <a:gd name="T56" fmla="*/ 30 w 73"/>
                <a:gd name="T57" fmla="*/ 111 h 115"/>
                <a:gd name="T58" fmla="*/ 34 w 73"/>
                <a:gd name="T59" fmla="*/ 111 h 115"/>
                <a:gd name="T60" fmla="*/ 38 w 73"/>
                <a:gd name="T61" fmla="*/ 111 h 115"/>
                <a:gd name="T62" fmla="*/ 46 w 73"/>
                <a:gd name="T63" fmla="*/ 107 h 115"/>
                <a:gd name="T64" fmla="*/ 50 w 73"/>
                <a:gd name="T65" fmla="*/ 104 h 115"/>
                <a:gd name="T66" fmla="*/ 50 w 73"/>
                <a:gd name="T67" fmla="*/ 92 h 115"/>
                <a:gd name="T68" fmla="*/ 53 w 73"/>
                <a:gd name="T69" fmla="*/ 77 h 115"/>
                <a:gd name="T70" fmla="*/ 53 w 73"/>
                <a:gd name="T71" fmla="*/ 54 h 115"/>
                <a:gd name="T72" fmla="*/ 53 w 73"/>
                <a:gd name="T73" fmla="*/ 38 h 115"/>
                <a:gd name="T74" fmla="*/ 50 w 73"/>
                <a:gd name="T75" fmla="*/ 23 h 115"/>
                <a:gd name="T76" fmla="*/ 50 w 73"/>
                <a:gd name="T77" fmla="*/ 15 h 115"/>
                <a:gd name="T78" fmla="*/ 46 w 73"/>
                <a:gd name="T79" fmla="*/ 8 h 115"/>
                <a:gd name="T80" fmla="*/ 42 w 73"/>
                <a:gd name="T81" fmla="*/ 8 h 115"/>
                <a:gd name="T82" fmla="*/ 34 w 73"/>
                <a:gd name="T83" fmla="*/ 8 h 115"/>
                <a:gd name="T84" fmla="*/ 30 w 73"/>
                <a:gd name="T85" fmla="*/ 8 h 115"/>
                <a:gd name="T86" fmla="*/ 27 w 73"/>
                <a:gd name="T87" fmla="*/ 12 h 115"/>
                <a:gd name="T88" fmla="*/ 23 w 73"/>
                <a:gd name="T89" fmla="*/ 19 h 115"/>
                <a:gd name="T90" fmla="*/ 19 w 73"/>
                <a:gd name="T91" fmla="*/ 31 h 115"/>
                <a:gd name="T92" fmla="*/ 19 w 73"/>
                <a:gd name="T93" fmla="*/ 46 h 115"/>
                <a:gd name="T94" fmla="*/ 15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42"/>
                  </a:lnTo>
                  <a:lnTo>
                    <a:pt x="7" y="27"/>
                  </a:lnTo>
                  <a:lnTo>
                    <a:pt x="11" y="15"/>
                  </a:lnTo>
                  <a:lnTo>
                    <a:pt x="23" y="8"/>
                  </a:lnTo>
                  <a:lnTo>
                    <a:pt x="30" y="4"/>
                  </a:lnTo>
                  <a:lnTo>
                    <a:pt x="34" y="0"/>
                  </a:lnTo>
                  <a:lnTo>
                    <a:pt x="46" y="4"/>
                  </a:lnTo>
                  <a:lnTo>
                    <a:pt x="53" y="8"/>
                  </a:lnTo>
                  <a:lnTo>
                    <a:pt x="57" y="15"/>
                  </a:lnTo>
                  <a:lnTo>
                    <a:pt x="65" y="27"/>
                  </a:lnTo>
                  <a:lnTo>
                    <a:pt x="69" y="42"/>
                  </a:lnTo>
                  <a:lnTo>
                    <a:pt x="73" y="58"/>
                  </a:lnTo>
                  <a:lnTo>
                    <a:pt x="69" y="77"/>
                  </a:lnTo>
                  <a:lnTo>
                    <a:pt x="65" y="92"/>
                  </a:lnTo>
                  <a:lnTo>
                    <a:pt x="61" y="104"/>
                  </a:lnTo>
                  <a:lnTo>
                    <a:pt x="53" y="111"/>
                  </a:lnTo>
                  <a:lnTo>
                    <a:pt x="42" y="115"/>
                  </a:lnTo>
                  <a:lnTo>
                    <a:pt x="34" y="115"/>
                  </a:lnTo>
                  <a:lnTo>
                    <a:pt x="27" y="115"/>
                  </a:lnTo>
                  <a:lnTo>
                    <a:pt x="19" y="107"/>
                  </a:lnTo>
                  <a:lnTo>
                    <a:pt x="11" y="96"/>
                  </a:lnTo>
                  <a:lnTo>
                    <a:pt x="4" y="81"/>
                  </a:lnTo>
                  <a:lnTo>
                    <a:pt x="0" y="58"/>
                  </a:lnTo>
                  <a:close/>
                  <a:moveTo>
                    <a:pt x="15" y="61"/>
                  </a:moveTo>
                  <a:lnTo>
                    <a:pt x="19" y="81"/>
                  </a:lnTo>
                  <a:lnTo>
                    <a:pt x="23" y="100"/>
                  </a:lnTo>
                  <a:lnTo>
                    <a:pt x="27" y="107"/>
                  </a:lnTo>
                  <a:lnTo>
                    <a:pt x="30" y="111"/>
                  </a:lnTo>
                  <a:lnTo>
                    <a:pt x="34" y="111"/>
                  </a:lnTo>
                  <a:lnTo>
                    <a:pt x="38" y="111"/>
                  </a:lnTo>
                  <a:lnTo>
                    <a:pt x="46" y="107"/>
                  </a:lnTo>
                  <a:lnTo>
                    <a:pt x="50" y="104"/>
                  </a:lnTo>
                  <a:lnTo>
                    <a:pt x="50" y="92"/>
                  </a:lnTo>
                  <a:lnTo>
                    <a:pt x="53" y="77"/>
                  </a:lnTo>
                  <a:lnTo>
                    <a:pt x="53" y="54"/>
                  </a:lnTo>
                  <a:lnTo>
                    <a:pt x="53" y="38"/>
                  </a:lnTo>
                  <a:lnTo>
                    <a:pt x="50" y="23"/>
                  </a:lnTo>
                  <a:lnTo>
                    <a:pt x="50" y="15"/>
                  </a:lnTo>
                  <a:lnTo>
                    <a:pt x="46" y="8"/>
                  </a:lnTo>
                  <a:lnTo>
                    <a:pt x="42" y="8"/>
                  </a:lnTo>
                  <a:lnTo>
                    <a:pt x="34" y="8"/>
                  </a:lnTo>
                  <a:lnTo>
                    <a:pt x="30" y="8"/>
                  </a:lnTo>
                  <a:lnTo>
                    <a:pt x="27" y="12"/>
                  </a:lnTo>
                  <a:lnTo>
                    <a:pt x="23" y="19"/>
                  </a:lnTo>
                  <a:lnTo>
                    <a:pt x="19" y="31"/>
                  </a:lnTo>
                  <a:lnTo>
                    <a:pt x="19" y="46"/>
                  </a:lnTo>
                  <a:lnTo>
                    <a:pt x="15" y="61"/>
                  </a:lnTo>
                  <a:close/>
                </a:path>
              </a:pathLst>
            </a:custGeom>
            <a:solidFill>
              <a:srgbClr val="000000"/>
            </a:solidFill>
            <a:ln w="0">
              <a:solidFill>
                <a:srgbClr val="000000"/>
              </a:solidFill>
              <a:round/>
              <a:headEnd/>
              <a:tailEnd/>
            </a:ln>
          </p:spPr>
          <p:txBody>
            <a:bodyPr/>
            <a:lstStyle/>
            <a:p>
              <a:endParaRPr lang="en-CA"/>
            </a:p>
          </p:txBody>
        </p:sp>
        <p:sp>
          <p:nvSpPr>
            <p:cNvPr id="16419" name="Freeform 223"/>
            <p:cNvSpPr>
              <a:spLocks noEditPoints="1"/>
            </p:cNvSpPr>
            <p:nvPr/>
          </p:nvSpPr>
          <p:spPr bwMode="auto">
            <a:xfrm>
              <a:off x="5080" y="2362"/>
              <a:ext cx="73" cy="115"/>
            </a:xfrm>
            <a:custGeom>
              <a:avLst/>
              <a:gdLst>
                <a:gd name="T0" fmla="*/ 73 w 73"/>
                <a:gd name="T1" fmla="*/ 73 h 115"/>
                <a:gd name="T2" fmla="*/ 73 w 73"/>
                <a:gd name="T3" fmla="*/ 84 h 115"/>
                <a:gd name="T4" fmla="*/ 58 w 73"/>
                <a:gd name="T5" fmla="*/ 84 h 115"/>
                <a:gd name="T6" fmla="*/ 58 w 73"/>
                <a:gd name="T7" fmla="*/ 115 h 115"/>
                <a:gd name="T8" fmla="*/ 46 w 73"/>
                <a:gd name="T9" fmla="*/ 115 h 115"/>
                <a:gd name="T10" fmla="*/ 46 w 73"/>
                <a:gd name="T11" fmla="*/ 84 h 115"/>
                <a:gd name="T12" fmla="*/ 0 w 73"/>
                <a:gd name="T13" fmla="*/ 84 h 115"/>
                <a:gd name="T14" fmla="*/ 0 w 73"/>
                <a:gd name="T15" fmla="*/ 77 h 115"/>
                <a:gd name="T16" fmla="*/ 50 w 73"/>
                <a:gd name="T17" fmla="*/ 0 h 115"/>
                <a:gd name="T18" fmla="*/ 58 w 73"/>
                <a:gd name="T19" fmla="*/ 0 h 115"/>
                <a:gd name="T20" fmla="*/ 58 w 73"/>
                <a:gd name="T21" fmla="*/ 73 h 115"/>
                <a:gd name="T22" fmla="*/ 73 w 73"/>
                <a:gd name="T23" fmla="*/ 73 h 115"/>
                <a:gd name="T24" fmla="*/ 46 w 73"/>
                <a:gd name="T25" fmla="*/ 73 h 115"/>
                <a:gd name="T26" fmla="*/ 46 w 73"/>
                <a:gd name="T27" fmla="*/ 15 h 115"/>
                <a:gd name="T28" fmla="*/ 8 w 73"/>
                <a:gd name="T29" fmla="*/ 73 h 115"/>
                <a:gd name="T30" fmla="*/ 46 w 73"/>
                <a:gd name="T31" fmla="*/ 73 h 11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3"/>
                <a:gd name="T49" fmla="*/ 0 h 115"/>
                <a:gd name="T50" fmla="*/ 73 w 73"/>
                <a:gd name="T51" fmla="*/ 115 h 115"/>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3" h="115">
                  <a:moveTo>
                    <a:pt x="73" y="73"/>
                  </a:moveTo>
                  <a:lnTo>
                    <a:pt x="73" y="84"/>
                  </a:lnTo>
                  <a:lnTo>
                    <a:pt x="58" y="84"/>
                  </a:lnTo>
                  <a:lnTo>
                    <a:pt x="58" y="115"/>
                  </a:lnTo>
                  <a:lnTo>
                    <a:pt x="46" y="115"/>
                  </a:lnTo>
                  <a:lnTo>
                    <a:pt x="46" y="84"/>
                  </a:lnTo>
                  <a:lnTo>
                    <a:pt x="0" y="84"/>
                  </a:lnTo>
                  <a:lnTo>
                    <a:pt x="0" y="77"/>
                  </a:lnTo>
                  <a:lnTo>
                    <a:pt x="50" y="0"/>
                  </a:lnTo>
                  <a:lnTo>
                    <a:pt x="58" y="0"/>
                  </a:lnTo>
                  <a:lnTo>
                    <a:pt x="58" y="73"/>
                  </a:lnTo>
                  <a:lnTo>
                    <a:pt x="73" y="73"/>
                  </a:lnTo>
                  <a:close/>
                  <a:moveTo>
                    <a:pt x="46" y="73"/>
                  </a:moveTo>
                  <a:lnTo>
                    <a:pt x="46" y="15"/>
                  </a:lnTo>
                  <a:lnTo>
                    <a:pt x="8" y="73"/>
                  </a:lnTo>
                  <a:lnTo>
                    <a:pt x="46" y="73"/>
                  </a:lnTo>
                  <a:close/>
                </a:path>
              </a:pathLst>
            </a:custGeom>
            <a:solidFill>
              <a:srgbClr val="000000"/>
            </a:solidFill>
            <a:ln w="0">
              <a:solidFill>
                <a:srgbClr val="000000"/>
              </a:solidFill>
              <a:round/>
              <a:headEnd/>
              <a:tailEnd/>
            </a:ln>
          </p:spPr>
          <p:txBody>
            <a:bodyPr/>
            <a:lstStyle/>
            <a:p>
              <a:endParaRPr lang="en-CA"/>
            </a:p>
          </p:txBody>
        </p:sp>
        <p:sp>
          <p:nvSpPr>
            <p:cNvPr id="16420" name="Freeform 224"/>
            <p:cNvSpPr>
              <a:spLocks/>
            </p:cNvSpPr>
            <p:nvPr/>
          </p:nvSpPr>
          <p:spPr bwMode="auto">
            <a:xfrm>
              <a:off x="5169" y="2366"/>
              <a:ext cx="69" cy="111"/>
            </a:xfrm>
            <a:custGeom>
              <a:avLst/>
              <a:gdLst>
                <a:gd name="T0" fmla="*/ 11 w 69"/>
                <a:gd name="T1" fmla="*/ 0 h 111"/>
                <a:gd name="T2" fmla="*/ 69 w 69"/>
                <a:gd name="T3" fmla="*/ 0 h 111"/>
                <a:gd name="T4" fmla="*/ 69 w 69"/>
                <a:gd name="T5" fmla="*/ 4 h 111"/>
                <a:gd name="T6" fmla="*/ 30 w 69"/>
                <a:gd name="T7" fmla="*/ 111 h 111"/>
                <a:gd name="T8" fmla="*/ 19 w 69"/>
                <a:gd name="T9" fmla="*/ 111 h 111"/>
                <a:gd name="T10" fmla="*/ 57 w 69"/>
                <a:gd name="T11" fmla="*/ 11 h 111"/>
                <a:gd name="T12" fmla="*/ 26 w 69"/>
                <a:gd name="T13" fmla="*/ 11 h 111"/>
                <a:gd name="T14" fmla="*/ 19 w 69"/>
                <a:gd name="T15" fmla="*/ 11 h 111"/>
                <a:gd name="T16" fmla="*/ 15 w 69"/>
                <a:gd name="T17" fmla="*/ 15 h 111"/>
                <a:gd name="T18" fmla="*/ 7 w 69"/>
                <a:gd name="T19" fmla="*/ 19 h 111"/>
                <a:gd name="T20" fmla="*/ 3 w 69"/>
                <a:gd name="T21" fmla="*/ 27 h 111"/>
                <a:gd name="T22" fmla="*/ 0 w 69"/>
                <a:gd name="T23" fmla="*/ 27 h 111"/>
                <a:gd name="T24" fmla="*/ 11 w 69"/>
                <a:gd name="T25" fmla="*/ 0 h 11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69"/>
                <a:gd name="T40" fmla="*/ 0 h 111"/>
                <a:gd name="T41" fmla="*/ 69 w 69"/>
                <a:gd name="T42" fmla="*/ 111 h 11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69" h="111">
                  <a:moveTo>
                    <a:pt x="11" y="0"/>
                  </a:moveTo>
                  <a:lnTo>
                    <a:pt x="69" y="0"/>
                  </a:lnTo>
                  <a:lnTo>
                    <a:pt x="69" y="4"/>
                  </a:lnTo>
                  <a:lnTo>
                    <a:pt x="30" y="111"/>
                  </a:lnTo>
                  <a:lnTo>
                    <a:pt x="19" y="111"/>
                  </a:lnTo>
                  <a:lnTo>
                    <a:pt x="57" y="11"/>
                  </a:lnTo>
                  <a:lnTo>
                    <a:pt x="26" y="11"/>
                  </a:lnTo>
                  <a:lnTo>
                    <a:pt x="19" y="11"/>
                  </a:lnTo>
                  <a:lnTo>
                    <a:pt x="15" y="15"/>
                  </a:lnTo>
                  <a:lnTo>
                    <a:pt x="7" y="19"/>
                  </a:lnTo>
                  <a:lnTo>
                    <a:pt x="3" y="27"/>
                  </a:lnTo>
                  <a:lnTo>
                    <a:pt x="0" y="27"/>
                  </a:lnTo>
                  <a:lnTo>
                    <a:pt x="11" y="0"/>
                  </a:lnTo>
                  <a:close/>
                </a:path>
              </a:pathLst>
            </a:custGeom>
            <a:solidFill>
              <a:srgbClr val="000000"/>
            </a:solidFill>
            <a:ln w="0">
              <a:solidFill>
                <a:srgbClr val="000000"/>
              </a:solidFill>
              <a:round/>
              <a:headEnd/>
              <a:tailEnd/>
            </a:ln>
          </p:spPr>
          <p:txBody>
            <a:bodyPr/>
            <a:lstStyle/>
            <a:p>
              <a:endParaRPr lang="en-CA"/>
            </a:p>
          </p:txBody>
        </p:sp>
        <p:sp>
          <p:nvSpPr>
            <p:cNvPr id="16421" name="Rectangle 225"/>
            <p:cNvSpPr>
              <a:spLocks noChangeArrowheads="1"/>
            </p:cNvSpPr>
            <p:nvPr/>
          </p:nvSpPr>
          <p:spPr bwMode="auto">
            <a:xfrm>
              <a:off x="5268" y="23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6422" name="Rectangle 226"/>
            <p:cNvSpPr>
              <a:spLocks noChangeArrowheads="1"/>
            </p:cNvSpPr>
            <p:nvPr/>
          </p:nvSpPr>
          <p:spPr bwMode="auto">
            <a:xfrm>
              <a:off x="188" y="25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6423" name="Freeform 227"/>
            <p:cNvSpPr>
              <a:spLocks/>
            </p:cNvSpPr>
            <p:nvPr/>
          </p:nvSpPr>
          <p:spPr bwMode="auto">
            <a:xfrm>
              <a:off x="254" y="2569"/>
              <a:ext cx="65" cy="115"/>
            </a:xfrm>
            <a:custGeom>
              <a:avLst/>
              <a:gdLst>
                <a:gd name="T0" fmla="*/ 26 w 65"/>
                <a:gd name="T1" fmla="*/ 46 h 115"/>
                <a:gd name="T2" fmla="*/ 26 w 65"/>
                <a:gd name="T3" fmla="*/ 96 h 115"/>
                <a:gd name="T4" fmla="*/ 26 w 65"/>
                <a:gd name="T5" fmla="*/ 104 h 115"/>
                <a:gd name="T6" fmla="*/ 30 w 65"/>
                <a:gd name="T7" fmla="*/ 111 h 115"/>
                <a:gd name="T8" fmla="*/ 34 w 65"/>
                <a:gd name="T9" fmla="*/ 111 h 115"/>
                <a:gd name="T10" fmla="*/ 38 w 65"/>
                <a:gd name="T11" fmla="*/ 115 h 115"/>
                <a:gd name="T12" fmla="*/ 46 w 65"/>
                <a:gd name="T13" fmla="*/ 115 h 115"/>
                <a:gd name="T14" fmla="*/ 46 w 65"/>
                <a:gd name="T15" fmla="*/ 115 h 115"/>
                <a:gd name="T16" fmla="*/ 0 w 65"/>
                <a:gd name="T17" fmla="*/ 115 h 115"/>
                <a:gd name="T18" fmla="*/ 0 w 65"/>
                <a:gd name="T19" fmla="*/ 115 h 115"/>
                <a:gd name="T20" fmla="*/ 3 w 65"/>
                <a:gd name="T21" fmla="*/ 115 h 115"/>
                <a:gd name="T22" fmla="*/ 7 w 65"/>
                <a:gd name="T23" fmla="*/ 115 h 115"/>
                <a:gd name="T24" fmla="*/ 7 w 65"/>
                <a:gd name="T25" fmla="*/ 111 h 115"/>
                <a:gd name="T26" fmla="*/ 11 w 65"/>
                <a:gd name="T27" fmla="*/ 111 h 115"/>
                <a:gd name="T28" fmla="*/ 11 w 65"/>
                <a:gd name="T29" fmla="*/ 108 h 115"/>
                <a:gd name="T30" fmla="*/ 11 w 65"/>
                <a:gd name="T31" fmla="*/ 104 h 115"/>
                <a:gd name="T32" fmla="*/ 15 w 65"/>
                <a:gd name="T33" fmla="*/ 96 h 115"/>
                <a:gd name="T34" fmla="*/ 15 w 65"/>
                <a:gd name="T35" fmla="*/ 46 h 115"/>
                <a:gd name="T36" fmla="*/ 0 w 65"/>
                <a:gd name="T37" fmla="*/ 46 h 115"/>
                <a:gd name="T38" fmla="*/ 0 w 65"/>
                <a:gd name="T39" fmla="*/ 42 h 115"/>
                <a:gd name="T40" fmla="*/ 15 w 65"/>
                <a:gd name="T41" fmla="*/ 42 h 115"/>
                <a:gd name="T42" fmla="*/ 15 w 65"/>
                <a:gd name="T43" fmla="*/ 35 h 115"/>
                <a:gd name="T44" fmla="*/ 15 w 65"/>
                <a:gd name="T45" fmla="*/ 23 h 115"/>
                <a:gd name="T46" fmla="*/ 15 w 65"/>
                <a:gd name="T47" fmla="*/ 16 h 115"/>
                <a:gd name="T48" fmla="*/ 23 w 65"/>
                <a:gd name="T49" fmla="*/ 8 h 115"/>
                <a:gd name="T50" fmla="*/ 26 w 65"/>
                <a:gd name="T51" fmla="*/ 4 h 115"/>
                <a:gd name="T52" fmla="*/ 34 w 65"/>
                <a:gd name="T53" fmla="*/ 0 h 115"/>
                <a:gd name="T54" fmla="*/ 46 w 65"/>
                <a:gd name="T55" fmla="*/ 0 h 115"/>
                <a:gd name="T56" fmla="*/ 53 w 65"/>
                <a:gd name="T57" fmla="*/ 0 h 115"/>
                <a:gd name="T58" fmla="*/ 61 w 65"/>
                <a:gd name="T59" fmla="*/ 4 h 115"/>
                <a:gd name="T60" fmla="*/ 65 w 65"/>
                <a:gd name="T61" fmla="*/ 8 h 115"/>
                <a:gd name="T62" fmla="*/ 65 w 65"/>
                <a:gd name="T63" fmla="*/ 12 h 115"/>
                <a:gd name="T64" fmla="*/ 65 w 65"/>
                <a:gd name="T65" fmla="*/ 16 h 115"/>
                <a:gd name="T66" fmla="*/ 65 w 65"/>
                <a:gd name="T67" fmla="*/ 16 h 115"/>
                <a:gd name="T68" fmla="*/ 61 w 65"/>
                <a:gd name="T69" fmla="*/ 19 h 115"/>
                <a:gd name="T70" fmla="*/ 57 w 65"/>
                <a:gd name="T71" fmla="*/ 19 h 115"/>
                <a:gd name="T72" fmla="*/ 57 w 65"/>
                <a:gd name="T73" fmla="*/ 19 h 115"/>
                <a:gd name="T74" fmla="*/ 53 w 65"/>
                <a:gd name="T75" fmla="*/ 19 h 115"/>
                <a:gd name="T76" fmla="*/ 53 w 65"/>
                <a:gd name="T77" fmla="*/ 16 h 115"/>
                <a:gd name="T78" fmla="*/ 49 w 65"/>
                <a:gd name="T79" fmla="*/ 12 h 115"/>
                <a:gd name="T80" fmla="*/ 46 w 65"/>
                <a:gd name="T81" fmla="*/ 8 h 115"/>
                <a:gd name="T82" fmla="*/ 46 w 65"/>
                <a:gd name="T83" fmla="*/ 4 h 115"/>
                <a:gd name="T84" fmla="*/ 42 w 65"/>
                <a:gd name="T85" fmla="*/ 4 h 115"/>
                <a:gd name="T86" fmla="*/ 38 w 65"/>
                <a:gd name="T87" fmla="*/ 4 h 115"/>
                <a:gd name="T88" fmla="*/ 34 w 65"/>
                <a:gd name="T89" fmla="*/ 4 h 115"/>
                <a:gd name="T90" fmla="*/ 30 w 65"/>
                <a:gd name="T91" fmla="*/ 4 h 115"/>
                <a:gd name="T92" fmla="*/ 30 w 65"/>
                <a:gd name="T93" fmla="*/ 8 h 115"/>
                <a:gd name="T94" fmla="*/ 26 w 65"/>
                <a:gd name="T95" fmla="*/ 12 h 115"/>
                <a:gd name="T96" fmla="*/ 26 w 65"/>
                <a:gd name="T97" fmla="*/ 19 h 115"/>
                <a:gd name="T98" fmla="*/ 26 w 65"/>
                <a:gd name="T99" fmla="*/ 35 h 115"/>
                <a:gd name="T100" fmla="*/ 26 w 65"/>
                <a:gd name="T101" fmla="*/ 42 h 115"/>
                <a:gd name="T102" fmla="*/ 46 w 65"/>
                <a:gd name="T103" fmla="*/ 42 h 115"/>
                <a:gd name="T104" fmla="*/ 46 w 65"/>
                <a:gd name="T105" fmla="*/ 46 h 115"/>
                <a:gd name="T106" fmla="*/ 26 w 65"/>
                <a:gd name="T107" fmla="*/ 46 h 115"/>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5"/>
                <a:gd name="T163" fmla="*/ 0 h 115"/>
                <a:gd name="T164" fmla="*/ 65 w 65"/>
                <a:gd name="T165" fmla="*/ 115 h 115"/>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5" h="115">
                  <a:moveTo>
                    <a:pt x="26" y="46"/>
                  </a:moveTo>
                  <a:lnTo>
                    <a:pt x="26" y="96"/>
                  </a:lnTo>
                  <a:lnTo>
                    <a:pt x="26" y="104"/>
                  </a:lnTo>
                  <a:lnTo>
                    <a:pt x="30" y="111"/>
                  </a:lnTo>
                  <a:lnTo>
                    <a:pt x="34" y="111"/>
                  </a:lnTo>
                  <a:lnTo>
                    <a:pt x="38" y="115"/>
                  </a:lnTo>
                  <a:lnTo>
                    <a:pt x="46" y="115"/>
                  </a:lnTo>
                  <a:lnTo>
                    <a:pt x="0" y="115"/>
                  </a:lnTo>
                  <a:lnTo>
                    <a:pt x="3" y="115"/>
                  </a:lnTo>
                  <a:lnTo>
                    <a:pt x="7" y="115"/>
                  </a:lnTo>
                  <a:lnTo>
                    <a:pt x="7" y="111"/>
                  </a:lnTo>
                  <a:lnTo>
                    <a:pt x="11" y="111"/>
                  </a:lnTo>
                  <a:lnTo>
                    <a:pt x="11" y="108"/>
                  </a:lnTo>
                  <a:lnTo>
                    <a:pt x="11" y="104"/>
                  </a:lnTo>
                  <a:lnTo>
                    <a:pt x="15" y="96"/>
                  </a:lnTo>
                  <a:lnTo>
                    <a:pt x="15" y="46"/>
                  </a:lnTo>
                  <a:lnTo>
                    <a:pt x="0" y="46"/>
                  </a:lnTo>
                  <a:lnTo>
                    <a:pt x="0" y="42"/>
                  </a:lnTo>
                  <a:lnTo>
                    <a:pt x="15" y="42"/>
                  </a:lnTo>
                  <a:lnTo>
                    <a:pt x="15" y="35"/>
                  </a:lnTo>
                  <a:lnTo>
                    <a:pt x="15" y="23"/>
                  </a:lnTo>
                  <a:lnTo>
                    <a:pt x="15" y="16"/>
                  </a:lnTo>
                  <a:lnTo>
                    <a:pt x="23" y="8"/>
                  </a:lnTo>
                  <a:lnTo>
                    <a:pt x="26" y="4"/>
                  </a:lnTo>
                  <a:lnTo>
                    <a:pt x="34" y="0"/>
                  </a:lnTo>
                  <a:lnTo>
                    <a:pt x="46" y="0"/>
                  </a:lnTo>
                  <a:lnTo>
                    <a:pt x="53" y="0"/>
                  </a:lnTo>
                  <a:lnTo>
                    <a:pt x="61" y="4"/>
                  </a:lnTo>
                  <a:lnTo>
                    <a:pt x="65" y="8"/>
                  </a:lnTo>
                  <a:lnTo>
                    <a:pt x="65" y="12"/>
                  </a:lnTo>
                  <a:lnTo>
                    <a:pt x="65" y="16"/>
                  </a:lnTo>
                  <a:lnTo>
                    <a:pt x="61" y="19"/>
                  </a:lnTo>
                  <a:lnTo>
                    <a:pt x="57" y="19"/>
                  </a:lnTo>
                  <a:lnTo>
                    <a:pt x="53" y="19"/>
                  </a:lnTo>
                  <a:lnTo>
                    <a:pt x="53" y="16"/>
                  </a:lnTo>
                  <a:lnTo>
                    <a:pt x="49" y="12"/>
                  </a:lnTo>
                  <a:lnTo>
                    <a:pt x="46" y="8"/>
                  </a:lnTo>
                  <a:lnTo>
                    <a:pt x="46" y="4"/>
                  </a:lnTo>
                  <a:lnTo>
                    <a:pt x="42" y="4"/>
                  </a:lnTo>
                  <a:lnTo>
                    <a:pt x="38" y="4"/>
                  </a:lnTo>
                  <a:lnTo>
                    <a:pt x="34" y="4"/>
                  </a:lnTo>
                  <a:lnTo>
                    <a:pt x="30" y="4"/>
                  </a:lnTo>
                  <a:lnTo>
                    <a:pt x="30" y="8"/>
                  </a:lnTo>
                  <a:lnTo>
                    <a:pt x="26" y="12"/>
                  </a:lnTo>
                  <a:lnTo>
                    <a:pt x="26" y="19"/>
                  </a:lnTo>
                  <a:lnTo>
                    <a:pt x="26" y="35"/>
                  </a:lnTo>
                  <a:lnTo>
                    <a:pt x="26" y="42"/>
                  </a:lnTo>
                  <a:lnTo>
                    <a:pt x="46" y="42"/>
                  </a:lnTo>
                  <a:lnTo>
                    <a:pt x="46" y="46"/>
                  </a:lnTo>
                  <a:lnTo>
                    <a:pt x="26" y="46"/>
                  </a:lnTo>
                  <a:close/>
                </a:path>
              </a:pathLst>
            </a:custGeom>
            <a:solidFill>
              <a:srgbClr val="000000"/>
            </a:solidFill>
            <a:ln w="0">
              <a:solidFill>
                <a:srgbClr val="000000"/>
              </a:solidFill>
              <a:round/>
              <a:headEnd/>
              <a:tailEnd/>
            </a:ln>
          </p:spPr>
          <p:txBody>
            <a:bodyPr/>
            <a:lstStyle/>
            <a:p>
              <a:endParaRPr lang="en-CA"/>
            </a:p>
          </p:txBody>
        </p:sp>
        <p:sp>
          <p:nvSpPr>
            <p:cNvPr id="16424" name="Freeform 228"/>
            <p:cNvSpPr>
              <a:spLocks noEditPoints="1"/>
            </p:cNvSpPr>
            <p:nvPr/>
          </p:nvSpPr>
          <p:spPr bwMode="auto">
            <a:xfrm>
              <a:off x="307" y="2608"/>
              <a:ext cx="73" cy="80"/>
            </a:xfrm>
            <a:custGeom>
              <a:avLst/>
              <a:gdLst>
                <a:gd name="T0" fmla="*/ 35 w 73"/>
                <a:gd name="T1" fmla="*/ 0 h 80"/>
                <a:gd name="T2" fmla="*/ 46 w 73"/>
                <a:gd name="T3" fmla="*/ 0 h 80"/>
                <a:gd name="T4" fmla="*/ 58 w 73"/>
                <a:gd name="T5" fmla="*/ 7 h 80"/>
                <a:gd name="T6" fmla="*/ 62 w 73"/>
                <a:gd name="T7" fmla="*/ 11 h 80"/>
                <a:gd name="T8" fmla="*/ 69 w 73"/>
                <a:gd name="T9" fmla="*/ 23 h 80"/>
                <a:gd name="T10" fmla="*/ 73 w 73"/>
                <a:gd name="T11" fmla="*/ 38 h 80"/>
                <a:gd name="T12" fmla="*/ 69 w 73"/>
                <a:gd name="T13" fmla="*/ 49 h 80"/>
                <a:gd name="T14" fmla="*/ 66 w 73"/>
                <a:gd name="T15" fmla="*/ 57 h 80"/>
                <a:gd name="T16" fmla="*/ 62 w 73"/>
                <a:gd name="T17" fmla="*/ 69 h 80"/>
                <a:gd name="T18" fmla="*/ 54 w 73"/>
                <a:gd name="T19" fmla="*/ 72 h 80"/>
                <a:gd name="T20" fmla="*/ 46 w 73"/>
                <a:gd name="T21" fmla="*/ 76 h 80"/>
                <a:gd name="T22" fmla="*/ 35 w 73"/>
                <a:gd name="T23" fmla="*/ 80 h 80"/>
                <a:gd name="T24" fmla="*/ 23 w 73"/>
                <a:gd name="T25" fmla="*/ 76 h 80"/>
                <a:gd name="T26" fmla="*/ 16 w 73"/>
                <a:gd name="T27" fmla="*/ 72 h 80"/>
                <a:gd name="T28" fmla="*/ 8 w 73"/>
                <a:gd name="T29" fmla="*/ 65 h 80"/>
                <a:gd name="T30" fmla="*/ 4 w 73"/>
                <a:gd name="T31" fmla="*/ 53 h 80"/>
                <a:gd name="T32" fmla="*/ 0 w 73"/>
                <a:gd name="T33" fmla="*/ 38 h 80"/>
                <a:gd name="T34" fmla="*/ 0 w 73"/>
                <a:gd name="T35" fmla="*/ 30 h 80"/>
                <a:gd name="T36" fmla="*/ 4 w 73"/>
                <a:gd name="T37" fmla="*/ 19 h 80"/>
                <a:gd name="T38" fmla="*/ 12 w 73"/>
                <a:gd name="T39" fmla="*/ 11 h 80"/>
                <a:gd name="T40" fmla="*/ 19 w 73"/>
                <a:gd name="T41" fmla="*/ 3 h 80"/>
                <a:gd name="T42" fmla="*/ 27 w 73"/>
                <a:gd name="T43" fmla="*/ 0 h 80"/>
                <a:gd name="T44" fmla="*/ 35 w 73"/>
                <a:gd name="T45" fmla="*/ 0 h 80"/>
                <a:gd name="T46" fmla="*/ 35 w 73"/>
                <a:gd name="T47" fmla="*/ 3 h 80"/>
                <a:gd name="T48" fmla="*/ 31 w 73"/>
                <a:gd name="T49" fmla="*/ 7 h 80"/>
                <a:gd name="T50" fmla="*/ 23 w 73"/>
                <a:gd name="T51" fmla="*/ 7 h 80"/>
                <a:gd name="T52" fmla="*/ 19 w 73"/>
                <a:gd name="T53" fmla="*/ 11 h 80"/>
                <a:gd name="T54" fmla="*/ 16 w 73"/>
                <a:gd name="T55" fmla="*/ 15 h 80"/>
                <a:gd name="T56" fmla="*/ 16 w 73"/>
                <a:gd name="T57" fmla="*/ 23 h 80"/>
                <a:gd name="T58" fmla="*/ 16 w 73"/>
                <a:gd name="T59" fmla="*/ 34 h 80"/>
                <a:gd name="T60" fmla="*/ 16 w 73"/>
                <a:gd name="T61" fmla="*/ 49 h 80"/>
                <a:gd name="T62" fmla="*/ 19 w 73"/>
                <a:gd name="T63" fmla="*/ 61 h 80"/>
                <a:gd name="T64" fmla="*/ 27 w 73"/>
                <a:gd name="T65" fmla="*/ 69 h 80"/>
                <a:gd name="T66" fmla="*/ 31 w 73"/>
                <a:gd name="T67" fmla="*/ 72 h 80"/>
                <a:gd name="T68" fmla="*/ 39 w 73"/>
                <a:gd name="T69" fmla="*/ 72 h 80"/>
                <a:gd name="T70" fmla="*/ 46 w 73"/>
                <a:gd name="T71" fmla="*/ 72 h 80"/>
                <a:gd name="T72" fmla="*/ 54 w 73"/>
                <a:gd name="T73" fmla="*/ 69 h 80"/>
                <a:gd name="T74" fmla="*/ 58 w 73"/>
                <a:gd name="T75" fmla="*/ 57 h 80"/>
                <a:gd name="T76" fmla="*/ 58 w 73"/>
                <a:gd name="T77" fmla="*/ 46 h 80"/>
                <a:gd name="T78" fmla="*/ 58 w 73"/>
                <a:gd name="T79" fmla="*/ 30 h 80"/>
                <a:gd name="T80" fmla="*/ 54 w 73"/>
                <a:gd name="T81" fmla="*/ 23 h 80"/>
                <a:gd name="T82" fmla="*/ 50 w 73"/>
                <a:gd name="T83" fmla="*/ 11 h 80"/>
                <a:gd name="T84" fmla="*/ 42 w 73"/>
                <a:gd name="T85" fmla="*/ 7 h 80"/>
                <a:gd name="T86" fmla="*/ 35 w 73"/>
                <a:gd name="T87" fmla="*/ 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3"/>
                <a:gd name="T133" fmla="*/ 0 h 80"/>
                <a:gd name="T134" fmla="*/ 73 w 73"/>
                <a:gd name="T135" fmla="*/ 80 h 8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3" h="80">
                  <a:moveTo>
                    <a:pt x="35" y="0"/>
                  </a:moveTo>
                  <a:lnTo>
                    <a:pt x="46" y="0"/>
                  </a:lnTo>
                  <a:lnTo>
                    <a:pt x="58" y="7"/>
                  </a:lnTo>
                  <a:lnTo>
                    <a:pt x="62" y="11"/>
                  </a:lnTo>
                  <a:lnTo>
                    <a:pt x="69" y="23"/>
                  </a:lnTo>
                  <a:lnTo>
                    <a:pt x="73" y="38"/>
                  </a:lnTo>
                  <a:lnTo>
                    <a:pt x="69" y="49"/>
                  </a:lnTo>
                  <a:lnTo>
                    <a:pt x="66" y="57"/>
                  </a:lnTo>
                  <a:lnTo>
                    <a:pt x="62" y="69"/>
                  </a:lnTo>
                  <a:lnTo>
                    <a:pt x="54" y="72"/>
                  </a:lnTo>
                  <a:lnTo>
                    <a:pt x="46" y="76"/>
                  </a:lnTo>
                  <a:lnTo>
                    <a:pt x="35" y="80"/>
                  </a:lnTo>
                  <a:lnTo>
                    <a:pt x="23" y="76"/>
                  </a:lnTo>
                  <a:lnTo>
                    <a:pt x="16" y="72"/>
                  </a:lnTo>
                  <a:lnTo>
                    <a:pt x="8" y="65"/>
                  </a:lnTo>
                  <a:lnTo>
                    <a:pt x="4" y="53"/>
                  </a:lnTo>
                  <a:lnTo>
                    <a:pt x="0" y="38"/>
                  </a:lnTo>
                  <a:lnTo>
                    <a:pt x="0" y="30"/>
                  </a:lnTo>
                  <a:lnTo>
                    <a:pt x="4" y="19"/>
                  </a:lnTo>
                  <a:lnTo>
                    <a:pt x="12" y="11"/>
                  </a:lnTo>
                  <a:lnTo>
                    <a:pt x="19" y="3"/>
                  </a:lnTo>
                  <a:lnTo>
                    <a:pt x="27" y="0"/>
                  </a:lnTo>
                  <a:lnTo>
                    <a:pt x="35" y="0"/>
                  </a:lnTo>
                  <a:close/>
                  <a:moveTo>
                    <a:pt x="35" y="3"/>
                  </a:moveTo>
                  <a:lnTo>
                    <a:pt x="31" y="7"/>
                  </a:lnTo>
                  <a:lnTo>
                    <a:pt x="23" y="7"/>
                  </a:lnTo>
                  <a:lnTo>
                    <a:pt x="19" y="11"/>
                  </a:lnTo>
                  <a:lnTo>
                    <a:pt x="16" y="15"/>
                  </a:lnTo>
                  <a:lnTo>
                    <a:pt x="16" y="23"/>
                  </a:lnTo>
                  <a:lnTo>
                    <a:pt x="16" y="34"/>
                  </a:lnTo>
                  <a:lnTo>
                    <a:pt x="16" y="49"/>
                  </a:lnTo>
                  <a:lnTo>
                    <a:pt x="19" y="61"/>
                  </a:lnTo>
                  <a:lnTo>
                    <a:pt x="27" y="69"/>
                  </a:lnTo>
                  <a:lnTo>
                    <a:pt x="31" y="72"/>
                  </a:lnTo>
                  <a:lnTo>
                    <a:pt x="39" y="72"/>
                  </a:lnTo>
                  <a:lnTo>
                    <a:pt x="46" y="72"/>
                  </a:lnTo>
                  <a:lnTo>
                    <a:pt x="54" y="69"/>
                  </a:lnTo>
                  <a:lnTo>
                    <a:pt x="58" y="57"/>
                  </a:lnTo>
                  <a:lnTo>
                    <a:pt x="58" y="46"/>
                  </a:lnTo>
                  <a:lnTo>
                    <a:pt x="58" y="30"/>
                  </a:lnTo>
                  <a:lnTo>
                    <a:pt x="54" y="23"/>
                  </a:lnTo>
                  <a:lnTo>
                    <a:pt x="50" y="11"/>
                  </a:lnTo>
                  <a:lnTo>
                    <a:pt x="42" y="7"/>
                  </a:lnTo>
                  <a:lnTo>
                    <a:pt x="35" y="3"/>
                  </a:lnTo>
                  <a:close/>
                </a:path>
              </a:pathLst>
            </a:custGeom>
            <a:solidFill>
              <a:srgbClr val="000000"/>
            </a:solidFill>
            <a:ln w="0">
              <a:solidFill>
                <a:srgbClr val="000000"/>
              </a:solidFill>
              <a:round/>
              <a:headEnd/>
              <a:tailEnd/>
            </a:ln>
          </p:spPr>
          <p:txBody>
            <a:bodyPr/>
            <a:lstStyle/>
            <a:p>
              <a:endParaRPr lang="en-CA"/>
            </a:p>
          </p:txBody>
        </p:sp>
        <p:sp>
          <p:nvSpPr>
            <p:cNvPr id="16425" name="Freeform 229"/>
            <p:cNvSpPr>
              <a:spLocks noEditPoints="1"/>
            </p:cNvSpPr>
            <p:nvPr/>
          </p:nvSpPr>
          <p:spPr bwMode="auto">
            <a:xfrm>
              <a:off x="392" y="2608"/>
              <a:ext cx="73" cy="80"/>
            </a:xfrm>
            <a:custGeom>
              <a:avLst/>
              <a:gdLst>
                <a:gd name="T0" fmla="*/ 34 w 73"/>
                <a:gd name="T1" fmla="*/ 0 h 80"/>
                <a:gd name="T2" fmla="*/ 46 w 73"/>
                <a:gd name="T3" fmla="*/ 0 h 80"/>
                <a:gd name="T4" fmla="*/ 53 w 73"/>
                <a:gd name="T5" fmla="*/ 7 h 80"/>
                <a:gd name="T6" fmla="*/ 61 w 73"/>
                <a:gd name="T7" fmla="*/ 11 h 80"/>
                <a:gd name="T8" fmla="*/ 69 w 73"/>
                <a:gd name="T9" fmla="*/ 23 h 80"/>
                <a:gd name="T10" fmla="*/ 73 w 73"/>
                <a:gd name="T11" fmla="*/ 38 h 80"/>
                <a:gd name="T12" fmla="*/ 69 w 73"/>
                <a:gd name="T13" fmla="*/ 49 h 80"/>
                <a:gd name="T14" fmla="*/ 65 w 73"/>
                <a:gd name="T15" fmla="*/ 57 h 80"/>
                <a:gd name="T16" fmla="*/ 61 w 73"/>
                <a:gd name="T17" fmla="*/ 69 h 80"/>
                <a:gd name="T18" fmla="*/ 53 w 73"/>
                <a:gd name="T19" fmla="*/ 72 h 80"/>
                <a:gd name="T20" fmla="*/ 46 w 73"/>
                <a:gd name="T21" fmla="*/ 76 h 80"/>
                <a:gd name="T22" fmla="*/ 34 w 73"/>
                <a:gd name="T23" fmla="*/ 80 h 80"/>
                <a:gd name="T24" fmla="*/ 23 w 73"/>
                <a:gd name="T25" fmla="*/ 76 h 80"/>
                <a:gd name="T26" fmla="*/ 15 w 73"/>
                <a:gd name="T27" fmla="*/ 72 h 80"/>
                <a:gd name="T28" fmla="*/ 7 w 73"/>
                <a:gd name="T29" fmla="*/ 65 h 80"/>
                <a:gd name="T30" fmla="*/ 0 w 73"/>
                <a:gd name="T31" fmla="*/ 53 h 80"/>
                <a:gd name="T32" fmla="*/ 0 w 73"/>
                <a:gd name="T33" fmla="*/ 38 h 80"/>
                <a:gd name="T34" fmla="*/ 0 w 73"/>
                <a:gd name="T35" fmla="*/ 30 h 80"/>
                <a:gd name="T36" fmla="*/ 4 w 73"/>
                <a:gd name="T37" fmla="*/ 19 h 80"/>
                <a:gd name="T38" fmla="*/ 11 w 73"/>
                <a:gd name="T39" fmla="*/ 11 h 80"/>
                <a:gd name="T40" fmla="*/ 19 w 73"/>
                <a:gd name="T41" fmla="*/ 3 h 80"/>
                <a:gd name="T42" fmla="*/ 27 w 73"/>
                <a:gd name="T43" fmla="*/ 0 h 80"/>
                <a:gd name="T44" fmla="*/ 34 w 73"/>
                <a:gd name="T45" fmla="*/ 0 h 80"/>
                <a:gd name="T46" fmla="*/ 34 w 73"/>
                <a:gd name="T47" fmla="*/ 3 h 80"/>
                <a:gd name="T48" fmla="*/ 27 w 73"/>
                <a:gd name="T49" fmla="*/ 7 h 80"/>
                <a:gd name="T50" fmla="*/ 23 w 73"/>
                <a:gd name="T51" fmla="*/ 7 h 80"/>
                <a:gd name="T52" fmla="*/ 19 w 73"/>
                <a:gd name="T53" fmla="*/ 11 h 80"/>
                <a:gd name="T54" fmla="*/ 15 w 73"/>
                <a:gd name="T55" fmla="*/ 15 h 80"/>
                <a:gd name="T56" fmla="*/ 15 w 73"/>
                <a:gd name="T57" fmla="*/ 23 h 80"/>
                <a:gd name="T58" fmla="*/ 15 w 73"/>
                <a:gd name="T59" fmla="*/ 34 h 80"/>
                <a:gd name="T60" fmla="*/ 15 w 73"/>
                <a:gd name="T61" fmla="*/ 49 h 80"/>
                <a:gd name="T62" fmla="*/ 19 w 73"/>
                <a:gd name="T63" fmla="*/ 61 h 80"/>
                <a:gd name="T64" fmla="*/ 27 w 73"/>
                <a:gd name="T65" fmla="*/ 69 h 80"/>
                <a:gd name="T66" fmla="*/ 30 w 73"/>
                <a:gd name="T67" fmla="*/ 72 h 80"/>
                <a:gd name="T68" fmla="*/ 38 w 73"/>
                <a:gd name="T69" fmla="*/ 72 h 80"/>
                <a:gd name="T70" fmla="*/ 46 w 73"/>
                <a:gd name="T71" fmla="*/ 72 h 80"/>
                <a:gd name="T72" fmla="*/ 53 w 73"/>
                <a:gd name="T73" fmla="*/ 69 h 80"/>
                <a:gd name="T74" fmla="*/ 57 w 73"/>
                <a:gd name="T75" fmla="*/ 57 h 80"/>
                <a:gd name="T76" fmla="*/ 57 w 73"/>
                <a:gd name="T77" fmla="*/ 46 h 80"/>
                <a:gd name="T78" fmla="*/ 57 w 73"/>
                <a:gd name="T79" fmla="*/ 30 h 80"/>
                <a:gd name="T80" fmla="*/ 53 w 73"/>
                <a:gd name="T81" fmla="*/ 23 h 80"/>
                <a:gd name="T82" fmla="*/ 50 w 73"/>
                <a:gd name="T83" fmla="*/ 11 h 80"/>
                <a:gd name="T84" fmla="*/ 42 w 73"/>
                <a:gd name="T85" fmla="*/ 7 h 80"/>
                <a:gd name="T86" fmla="*/ 34 w 73"/>
                <a:gd name="T87" fmla="*/ 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3"/>
                <a:gd name="T133" fmla="*/ 0 h 80"/>
                <a:gd name="T134" fmla="*/ 73 w 73"/>
                <a:gd name="T135" fmla="*/ 80 h 8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3" h="80">
                  <a:moveTo>
                    <a:pt x="34" y="0"/>
                  </a:moveTo>
                  <a:lnTo>
                    <a:pt x="46" y="0"/>
                  </a:lnTo>
                  <a:lnTo>
                    <a:pt x="53" y="7"/>
                  </a:lnTo>
                  <a:lnTo>
                    <a:pt x="61" y="11"/>
                  </a:lnTo>
                  <a:lnTo>
                    <a:pt x="69" y="23"/>
                  </a:lnTo>
                  <a:lnTo>
                    <a:pt x="73" y="38"/>
                  </a:lnTo>
                  <a:lnTo>
                    <a:pt x="69" y="49"/>
                  </a:lnTo>
                  <a:lnTo>
                    <a:pt x="65" y="57"/>
                  </a:lnTo>
                  <a:lnTo>
                    <a:pt x="61" y="69"/>
                  </a:lnTo>
                  <a:lnTo>
                    <a:pt x="53" y="72"/>
                  </a:lnTo>
                  <a:lnTo>
                    <a:pt x="46" y="76"/>
                  </a:lnTo>
                  <a:lnTo>
                    <a:pt x="34" y="80"/>
                  </a:lnTo>
                  <a:lnTo>
                    <a:pt x="23" y="76"/>
                  </a:lnTo>
                  <a:lnTo>
                    <a:pt x="15" y="72"/>
                  </a:lnTo>
                  <a:lnTo>
                    <a:pt x="7" y="65"/>
                  </a:lnTo>
                  <a:lnTo>
                    <a:pt x="0" y="53"/>
                  </a:lnTo>
                  <a:lnTo>
                    <a:pt x="0" y="38"/>
                  </a:lnTo>
                  <a:lnTo>
                    <a:pt x="0" y="30"/>
                  </a:lnTo>
                  <a:lnTo>
                    <a:pt x="4" y="19"/>
                  </a:lnTo>
                  <a:lnTo>
                    <a:pt x="11" y="11"/>
                  </a:lnTo>
                  <a:lnTo>
                    <a:pt x="19" y="3"/>
                  </a:lnTo>
                  <a:lnTo>
                    <a:pt x="27" y="0"/>
                  </a:lnTo>
                  <a:lnTo>
                    <a:pt x="34" y="0"/>
                  </a:lnTo>
                  <a:close/>
                  <a:moveTo>
                    <a:pt x="34" y="3"/>
                  </a:moveTo>
                  <a:lnTo>
                    <a:pt x="27" y="7"/>
                  </a:lnTo>
                  <a:lnTo>
                    <a:pt x="23" y="7"/>
                  </a:lnTo>
                  <a:lnTo>
                    <a:pt x="19" y="11"/>
                  </a:lnTo>
                  <a:lnTo>
                    <a:pt x="15" y="15"/>
                  </a:lnTo>
                  <a:lnTo>
                    <a:pt x="15" y="23"/>
                  </a:lnTo>
                  <a:lnTo>
                    <a:pt x="15" y="34"/>
                  </a:lnTo>
                  <a:lnTo>
                    <a:pt x="15" y="49"/>
                  </a:lnTo>
                  <a:lnTo>
                    <a:pt x="19" y="61"/>
                  </a:lnTo>
                  <a:lnTo>
                    <a:pt x="27" y="69"/>
                  </a:lnTo>
                  <a:lnTo>
                    <a:pt x="30" y="72"/>
                  </a:lnTo>
                  <a:lnTo>
                    <a:pt x="38" y="72"/>
                  </a:lnTo>
                  <a:lnTo>
                    <a:pt x="46" y="72"/>
                  </a:lnTo>
                  <a:lnTo>
                    <a:pt x="53" y="69"/>
                  </a:lnTo>
                  <a:lnTo>
                    <a:pt x="57" y="57"/>
                  </a:lnTo>
                  <a:lnTo>
                    <a:pt x="57" y="46"/>
                  </a:lnTo>
                  <a:lnTo>
                    <a:pt x="57" y="30"/>
                  </a:lnTo>
                  <a:lnTo>
                    <a:pt x="53" y="23"/>
                  </a:lnTo>
                  <a:lnTo>
                    <a:pt x="50" y="11"/>
                  </a:lnTo>
                  <a:lnTo>
                    <a:pt x="42" y="7"/>
                  </a:lnTo>
                  <a:lnTo>
                    <a:pt x="34" y="3"/>
                  </a:lnTo>
                  <a:close/>
                </a:path>
              </a:pathLst>
            </a:custGeom>
            <a:solidFill>
              <a:srgbClr val="000000"/>
            </a:solidFill>
            <a:ln w="0">
              <a:solidFill>
                <a:srgbClr val="000000"/>
              </a:solidFill>
              <a:round/>
              <a:headEnd/>
              <a:tailEnd/>
            </a:ln>
          </p:spPr>
          <p:txBody>
            <a:bodyPr/>
            <a:lstStyle/>
            <a:p>
              <a:endParaRPr lang="en-CA"/>
            </a:p>
          </p:txBody>
        </p:sp>
        <p:sp>
          <p:nvSpPr>
            <p:cNvPr id="16426" name="Freeform 230"/>
            <p:cNvSpPr>
              <a:spLocks noEditPoints="1"/>
            </p:cNvSpPr>
            <p:nvPr/>
          </p:nvSpPr>
          <p:spPr bwMode="auto">
            <a:xfrm>
              <a:off x="476" y="2569"/>
              <a:ext cx="77" cy="119"/>
            </a:xfrm>
            <a:custGeom>
              <a:avLst/>
              <a:gdLst>
                <a:gd name="T0" fmla="*/ 54 w 77"/>
                <a:gd name="T1" fmla="*/ 104 h 119"/>
                <a:gd name="T2" fmla="*/ 46 w 77"/>
                <a:gd name="T3" fmla="*/ 111 h 119"/>
                <a:gd name="T4" fmla="*/ 42 w 77"/>
                <a:gd name="T5" fmla="*/ 115 h 119"/>
                <a:gd name="T6" fmla="*/ 35 w 77"/>
                <a:gd name="T7" fmla="*/ 115 h 119"/>
                <a:gd name="T8" fmla="*/ 31 w 77"/>
                <a:gd name="T9" fmla="*/ 119 h 119"/>
                <a:gd name="T10" fmla="*/ 19 w 77"/>
                <a:gd name="T11" fmla="*/ 115 h 119"/>
                <a:gd name="T12" fmla="*/ 8 w 77"/>
                <a:gd name="T13" fmla="*/ 108 h 119"/>
                <a:gd name="T14" fmla="*/ 0 w 77"/>
                <a:gd name="T15" fmla="*/ 96 h 119"/>
                <a:gd name="T16" fmla="*/ 0 w 77"/>
                <a:gd name="T17" fmla="*/ 81 h 119"/>
                <a:gd name="T18" fmla="*/ 0 w 77"/>
                <a:gd name="T19" fmla="*/ 65 h 119"/>
                <a:gd name="T20" fmla="*/ 8 w 77"/>
                <a:gd name="T21" fmla="*/ 50 h 119"/>
                <a:gd name="T22" fmla="*/ 15 w 77"/>
                <a:gd name="T23" fmla="*/ 46 h 119"/>
                <a:gd name="T24" fmla="*/ 27 w 77"/>
                <a:gd name="T25" fmla="*/ 39 h 119"/>
                <a:gd name="T26" fmla="*/ 35 w 77"/>
                <a:gd name="T27" fmla="*/ 39 h 119"/>
                <a:gd name="T28" fmla="*/ 46 w 77"/>
                <a:gd name="T29" fmla="*/ 42 h 119"/>
                <a:gd name="T30" fmla="*/ 54 w 77"/>
                <a:gd name="T31" fmla="*/ 46 h 119"/>
                <a:gd name="T32" fmla="*/ 54 w 77"/>
                <a:gd name="T33" fmla="*/ 31 h 119"/>
                <a:gd name="T34" fmla="*/ 50 w 77"/>
                <a:gd name="T35" fmla="*/ 19 h 119"/>
                <a:gd name="T36" fmla="*/ 50 w 77"/>
                <a:gd name="T37" fmla="*/ 12 h 119"/>
                <a:gd name="T38" fmla="*/ 50 w 77"/>
                <a:gd name="T39" fmla="*/ 12 h 119"/>
                <a:gd name="T40" fmla="*/ 50 w 77"/>
                <a:gd name="T41" fmla="*/ 8 h 119"/>
                <a:gd name="T42" fmla="*/ 50 w 77"/>
                <a:gd name="T43" fmla="*/ 8 h 119"/>
                <a:gd name="T44" fmla="*/ 46 w 77"/>
                <a:gd name="T45" fmla="*/ 8 h 119"/>
                <a:gd name="T46" fmla="*/ 46 w 77"/>
                <a:gd name="T47" fmla="*/ 8 h 119"/>
                <a:gd name="T48" fmla="*/ 42 w 77"/>
                <a:gd name="T49" fmla="*/ 8 h 119"/>
                <a:gd name="T50" fmla="*/ 42 w 77"/>
                <a:gd name="T51" fmla="*/ 8 h 119"/>
                <a:gd name="T52" fmla="*/ 61 w 77"/>
                <a:gd name="T53" fmla="*/ 0 h 119"/>
                <a:gd name="T54" fmla="*/ 65 w 77"/>
                <a:gd name="T55" fmla="*/ 0 h 119"/>
                <a:gd name="T56" fmla="*/ 65 w 77"/>
                <a:gd name="T57" fmla="*/ 85 h 119"/>
                <a:gd name="T58" fmla="*/ 65 w 77"/>
                <a:gd name="T59" fmla="*/ 96 h 119"/>
                <a:gd name="T60" fmla="*/ 65 w 77"/>
                <a:gd name="T61" fmla="*/ 104 h 119"/>
                <a:gd name="T62" fmla="*/ 65 w 77"/>
                <a:gd name="T63" fmla="*/ 104 h 119"/>
                <a:gd name="T64" fmla="*/ 69 w 77"/>
                <a:gd name="T65" fmla="*/ 108 h 119"/>
                <a:gd name="T66" fmla="*/ 69 w 77"/>
                <a:gd name="T67" fmla="*/ 108 h 119"/>
                <a:gd name="T68" fmla="*/ 69 w 77"/>
                <a:gd name="T69" fmla="*/ 108 h 119"/>
                <a:gd name="T70" fmla="*/ 73 w 77"/>
                <a:gd name="T71" fmla="*/ 108 h 119"/>
                <a:gd name="T72" fmla="*/ 77 w 77"/>
                <a:gd name="T73" fmla="*/ 108 h 119"/>
                <a:gd name="T74" fmla="*/ 77 w 77"/>
                <a:gd name="T75" fmla="*/ 108 h 119"/>
                <a:gd name="T76" fmla="*/ 54 w 77"/>
                <a:gd name="T77" fmla="*/ 119 h 119"/>
                <a:gd name="T78" fmla="*/ 54 w 77"/>
                <a:gd name="T79" fmla="*/ 119 h 119"/>
                <a:gd name="T80" fmla="*/ 54 w 77"/>
                <a:gd name="T81" fmla="*/ 104 h 119"/>
                <a:gd name="T82" fmla="*/ 54 w 77"/>
                <a:gd name="T83" fmla="*/ 100 h 119"/>
                <a:gd name="T84" fmla="*/ 54 w 77"/>
                <a:gd name="T85" fmla="*/ 65 h 119"/>
                <a:gd name="T86" fmla="*/ 50 w 77"/>
                <a:gd name="T87" fmla="*/ 58 h 119"/>
                <a:gd name="T88" fmla="*/ 50 w 77"/>
                <a:gd name="T89" fmla="*/ 54 h 119"/>
                <a:gd name="T90" fmla="*/ 46 w 77"/>
                <a:gd name="T91" fmla="*/ 50 h 119"/>
                <a:gd name="T92" fmla="*/ 42 w 77"/>
                <a:gd name="T93" fmla="*/ 46 h 119"/>
                <a:gd name="T94" fmla="*/ 38 w 77"/>
                <a:gd name="T95" fmla="*/ 46 h 119"/>
                <a:gd name="T96" fmla="*/ 35 w 77"/>
                <a:gd name="T97" fmla="*/ 42 h 119"/>
                <a:gd name="T98" fmla="*/ 27 w 77"/>
                <a:gd name="T99" fmla="*/ 46 h 119"/>
                <a:gd name="T100" fmla="*/ 19 w 77"/>
                <a:gd name="T101" fmla="*/ 50 h 119"/>
                <a:gd name="T102" fmla="*/ 15 w 77"/>
                <a:gd name="T103" fmla="*/ 62 h 119"/>
                <a:gd name="T104" fmla="*/ 12 w 77"/>
                <a:gd name="T105" fmla="*/ 73 h 119"/>
                <a:gd name="T106" fmla="*/ 15 w 77"/>
                <a:gd name="T107" fmla="*/ 88 h 119"/>
                <a:gd name="T108" fmla="*/ 19 w 77"/>
                <a:gd name="T109" fmla="*/ 100 h 119"/>
                <a:gd name="T110" fmla="*/ 27 w 77"/>
                <a:gd name="T111" fmla="*/ 104 h 119"/>
                <a:gd name="T112" fmla="*/ 38 w 77"/>
                <a:gd name="T113" fmla="*/ 108 h 119"/>
                <a:gd name="T114" fmla="*/ 46 w 77"/>
                <a:gd name="T115" fmla="*/ 104 h 119"/>
                <a:gd name="T116" fmla="*/ 54 w 77"/>
                <a:gd name="T117" fmla="*/ 100 h 11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77"/>
                <a:gd name="T178" fmla="*/ 0 h 119"/>
                <a:gd name="T179" fmla="*/ 77 w 77"/>
                <a:gd name="T180" fmla="*/ 119 h 11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77" h="119">
                  <a:moveTo>
                    <a:pt x="54" y="104"/>
                  </a:moveTo>
                  <a:lnTo>
                    <a:pt x="46" y="111"/>
                  </a:lnTo>
                  <a:lnTo>
                    <a:pt x="42" y="115"/>
                  </a:lnTo>
                  <a:lnTo>
                    <a:pt x="35" y="115"/>
                  </a:lnTo>
                  <a:lnTo>
                    <a:pt x="31" y="119"/>
                  </a:lnTo>
                  <a:lnTo>
                    <a:pt x="19" y="115"/>
                  </a:lnTo>
                  <a:lnTo>
                    <a:pt x="8" y="108"/>
                  </a:lnTo>
                  <a:lnTo>
                    <a:pt x="0" y="96"/>
                  </a:lnTo>
                  <a:lnTo>
                    <a:pt x="0" y="81"/>
                  </a:lnTo>
                  <a:lnTo>
                    <a:pt x="0" y="65"/>
                  </a:lnTo>
                  <a:lnTo>
                    <a:pt x="8" y="50"/>
                  </a:lnTo>
                  <a:lnTo>
                    <a:pt x="15" y="46"/>
                  </a:lnTo>
                  <a:lnTo>
                    <a:pt x="27" y="39"/>
                  </a:lnTo>
                  <a:lnTo>
                    <a:pt x="35" y="39"/>
                  </a:lnTo>
                  <a:lnTo>
                    <a:pt x="46" y="42"/>
                  </a:lnTo>
                  <a:lnTo>
                    <a:pt x="54" y="46"/>
                  </a:lnTo>
                  <a:lnTo>
                    <a:pt x="54" y="31"/>
                  </a:lnTo>
                  <a:lnTo>
                    <a:pt x="50" y="19"/>
                  </a:lnTo>
                  <a:lnTo>
                    <a:pt x="50" y="12"/>
                  </a:lnTo>
                  <a:lnTo>
                    <a:pt x="50" y="8"/>
                  </a:lnTo>
                  <a:lnTo>
                    <a:pt x="46" y="8"/>
                  </a:lnTo>
                  <a:lnTo>
                    <a:pt x="42" y="8"/>
                  </a:lnTo>
                  <a:lnTo>
                    <a:pt x="61" y="0"/>
                  </a:lnTo>
                  <a:lnTo>
                    <a:pt x="65" y="0"/>
                  </a:lnTo>
                  <a:lnTo>
                    <a:pt x="65" y="85"/>
                  </a:lnTo>
                  <a:lnTo>
                    <a:pt x="65" y="96"/>
                  </a:lnTo>
                  <a:lnTo>
                    <a:pt x="65" y="104"/>
                  </a:lnTo>
                  <a:lnTo>
                    <a:pt x="69" y="108"/>
                  </a:lnTo>
                  <a:lnTo>
                    <a:pt x="73" y="108"/>
                  </a:lnTo>
                  <a:lnTo>
                    <a:pt x="77" y="108"/>
                  </a:lnTo>
                  <a:lnTo>
                    <a:pt x="54" y="119"/>
                  </a:lnTo>
                  <a:lnTo>
                    <a:pt x="54" y="104"/>
                  </a:lnTo>
                  <a:close/>
                  <a:moveTo>
                    <a:pt x="54" y="100"/>
                  </a:moveTo>
                  <a:lnTo>
                    <a:pt x="54" y="65"/>
                  </a:lnTo>
                  <a:lnTo>
                    <a:pt x="50" y="58"/>
                  </a:lnTo>
                  <a:lnTo>
                    <a:pt x="50" y="54"/>
                  </a:lnTo>
                  <a:lnTo>
                    <a:pt x="46" y="50"/>
                  </a:lnTo>
                  <a:lnTo>
                    <a:pt x="42" y="46"/>
                  </a:lnTo>
                  <a:lnTo>
                    <a:pt x="38" y="46"/>
                  </a:lnTo>
                  <a:lnTo>
                    <a:pt x="35" y="42"/>
                  </a:lnTo>
                  <a:lnTo>
                    <a:pt x="27" y="46"/>
                  </a:lnTo>
                  <a:lnTo>
                    <a:pt x="19" y="50"/>
                  </a:lnTo>
                  <a:lnTo>
                    <a:pt x="15" y="62"/>
                  </a:lnTo>
                  <a:lnTo>
                    <a:pt x="12" y="73"/>
                  </a:lnTo>
                  <a:lnTo>
                    <a:pt x="15" y="88"/>
                  </a:lnTo>
                  <a:lnTo>
                    <a:pt x="19" y="100"/>
                  </a:lnTo>
                  <a:lnTo>
                    <a:pt x="27" y="104"/>
                  </a:lnTo>
                  <a:lnTo>
                    <a:pt x="38" y="108"/>
                  </a:lnTo>
                  <a:lnTo>
                    <a:pt x="46" y="104"/>
                  </a:lnTo>
                  <a:lnTo>
                    <a:pt x="54" y="100"/>
                  </a:lnTo>
                  <a:close/>
                </a:path>
              </a:pathLst>
            </a:custGeom>
            <a:solidFill>
              <a:srgbClr val="000000"/>
            </a:solidFill>
            <a:ln w="0">
              <a:solidFill>
                <a:srgbClr val="000000"/>
              </a:solidFill>
              <a:round/>
              <a:headEnd/>
              <a:tailEnd/>
            </a:ln>
          </p:spPr>
          <p:txBody>
            <a:bodyPr/>
            <a:lstStyle/>
            <a:p>
              <a:endParaRPr lang="en-CA"/>
            </a:p>
          </p:txBody>
        </p:sp>
        <p:sp>
          <p:nvSpPr>
            <p:cNvPr id="16427" name="Rectangle 231"/>
            <p:cNvSpPr>
              <a:spLocks noChangeArrowheads="1"/>
            </p:cNvSpPr>
            <p:nvPr/>
          </p:nvSpPr>
          <p:spPr bwMode="auto">
            <a:xfrm>
              <a:off x="833" y="25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6428" name="Rectangle 232"/>
            <p:cNvSpPr>
              <a:spLocks noChangeArrowheads="1"/>
            </p:cNvSpPr>
            <p:nvPr/>
          </p:nvSpPr>
          <p:spPr bwMode="auto">
            <a:xfrm>
              <a:off x="864" y="2535"/>
              <a:ext cx="7" cy="207"/>
            </a:xfrm>
            <a:prstGeom prst="rect">
              <a:avLst/>
            </a:prstGeom>
            <a:solidFill>
              <a:srgbClr val="000000"/>
            </a:solidFill>
            <a:ln w="0">
              <a:solidFill>
                <a:srgbClr val="000000"/>
              </a:solidFill>
              <a:miter lim="800000"/>
              <a:headEnd/>
              <a:tailEnd/>
            </a:ln>
          </p:spPr>
          <p:txBody>
            <a:bodyPr/>
            <a:lstStyle/>
            <a:p>
              <a:endParaRPr lang="en-US"/>
            </a:p>
          </p:txBody>
        </p:sp>
        <p:sp>
          <p:nvSpPr>
            <p:cNvPr id="16429" name="Freeform 233"/>
            <p:cNvSpPr>
              <a:spLocks/>
            </p:cNvSpPr>
            <p:nvPr/>
          </p:nvSpPr>
          <p:spPr bwMode="auto">
            <a:xfrm>
              <a:off x="1059" y="2669"/>
              <a:ext cx="19" cy="19"/>
            </a:xfrm>
            <a:custGeom>
              <a:avLst/>
              <a:gdLst>
                <a:gd name="T0" fmla="*/ 8 w 19"/>
                <a:gd name="T1" fmla="*/ 0 h 19"/>
                <a:gd name="T2" fmla="*/ 12 w 19"/>
                <a:gd name="T3" fmla="*/ 0 h 19"/>
                <a:gd name="T4" fmla="*/ 16 w 19"/>
                <a:gd name="T5" fmla="*/ 0 h 19"/>
                <a:gd name="T6" fmla="*/ 19 w 19"/>
                <a:gd name="T7" fmla="*/ 4 h 19"/>
                <a:gd name="T8" fmla="*/ 19 w 19"/>
                <a:gd name="T9" fmla="*/ 8 h 19"/>
                <a:gd name="T10" fmla="*/ 19 w 19"/>
                <a:gd name="T11" fmla="*/ 11 h 19"/>
                <a:gd name="T12" fmla="*/ 16 w 19"/>
                <a:gd name="T13" fmla="*/ 15 h 19"/>
                <a:gd name="T14" fmla="*/ 12 w 19"/>
                <a:gd name="T15" fmla="*/ 15 h 19"/>
                <a:gd name="T16" fmla="*/ 8 w 19"/>
                <a:gd name="T17" fmla="*/ 19 h 19"/>
                <a:gd name="T18" fmla="*/ 4 w 19"/>
                <a:gd name="T19" fmla="*/ 15 h 19"/>
                <a:gd name="T20" fmla="*/ 0 w 19"/>
                <a:gd name="T21" fmla="*/ 15 h 19"/>
                <a:gd name="T22" fmla="*/ 0 w 19"/>
                <a:gd name="T23" fmla="*/ 11 h 19"/>
                <a:gd name="T24" fmla="*/ 0 w 19"/>
                <a:gd name="T25" fmla="*/ 8 h 19"/>
                <a:gd name="T26" fmla="*/ 0 w 19"/>
                <a:gd name="T27" fmla="*/ 4 h 19"/>
                <a:gd name="T28" fmla="*/ 0 w 19"/>
                <a:gd name="T29" fmla="*/ 0 h 19"/>
                <a:gd name="T30" fmla="*/ 4 w 19"/>
                <a:gd name="T31" fmla="*/ 0 h 19"/>
                <a:gd name="T32" fmla="*/ 8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8" y="0"/>
                  </a:moveTo>
                  <a:lnTo>
                    <a:pt x="12" y="0"/>
                  </a:lnTo>
                  <a:lnTo>
                    <a:pt x="16" y="0"/>
                  </a:lnTo>
                  <a:lnTo>
                    <a:pt x="19" y="4"/>
                  </a:lnTo>
                  <a:lnTo>
                    <a:pt x="19" y="8"/>
                  </a:lnTo>
                  <a:lnTo>
                    <a:pt x="19" y="11"/>
                  </a:lnTo>
                  <a:lnTo>
                    <a:pt x="16" y="15"/>
                  </a:lnTo>
                  <a:lnTo>
                    <a:pt x="12" y="15"/>
                  </a:lnTo>
                  <a:lnTo>
                    <a:pt x="8" y="19"/>
                  </a:lnTo>
                  <a:lnTo>
                    <a:pt x="4" y="15"/>
                  </a:lnTo>
                  <a:lnTo>
                    <a:pt x="0" y="15"/>
                  </a:lnTo>
                  <a:lnTo>
                    <a:pt x="0" y="11"/>
                  </a:lnTo>
                  <a:lnTo>
                    <a:pt x="0" y="8"/>
                  </a:lnTo>
                  <a:lnTo>
                    <a:pt x="0" y="4"/>
                  </a:lnTo>
                  <a:lnTo>
                    <a:pt x="0" y="0"/>
                  </a:lnTo>
                  <a:lnTo>
                    <a:pt x="4" y="0"/>
                  </a:lnTo>
                  <a:lnTo>
                    <a:pt x="8" y="0"/>
                  </a:lnTo>
                  <a:close/>
                </a:path>
              </a:pathLst>
            </a:custGeom>
            <a:solidFill>
              <a:srgbClr val="000000"/>
            </a:solidFill>
            <a:ln w="0">
              <a:solidFill>
                <a:srgbClr val="000000"/>
              </a:solidFill>
              <a:round/>
              <a:headEnd/>
              <a:tailEnd/>
            </a:ln>
          </p:spPr>
          <p:txBody>
            <a:bodyPr/>
            <a:lstStyle/>
            <a:p>
              <a:endParaRPr lang="en-CA"/>
            </a:p>
          </p:txBody>
        </p:sp>
        <p:sp>
          <p:nvSpPr>
            <p:cNvPr id="16430" name="Freeform 234"/>
            <p:cNvSpPr>
              <a:spLocks noEditPoints="1"/>
            </p:cNvSpPr>
            <p:nvPr/>
          </p:nvSpPr>
          <p:spPr bwMode="auto">
            <a:xfrm>
              <a:off x="1094" y="2569"/>
              <a:ext cx="73" cy="119"/>
            </a:xfrm>
            <a:custGeom>
              <a:avLst/>
              <a:gdLst>
                <a:gd name="T0" fmla="*/ 0 w 73"/>
                <a:gd name="T1" fmla="*/ 62 h 119"/>
                <a:gd name="T2" fmla="*/ 4 w 73"/>
                <a:gd name="T3" fmla="*/ 42 h 119"/>
                <a:gd name="T4" fmla="*/ 8 w 73"/>
                <a:gd name="T5" fmla="*/ 27 h 119"/>
                <a:gd name="T6" fmla="*/ 11 w 73"/>
                <a:gd name="T7" fmla="*/ 16 h 119"/>
                <a:gd name="T8" fmla="*/ 23 w 73"/>
                <a:gd name="T9" fmla="*/ 8 h 119"/>
                <a:gd name="T10" fmla="*/ 31 w 73"/>
                <a:gd name="T11" fmla="*/ 4 h 119"/>
                <a:gd name="T12" fmla="*/ 34 w 73"/>
                <a:gd name="T13" fmla="*/ 0 h 119"/>
                <a:gd name="T14" fmla="*/ 46 w 73"/>
                <a:gd name="T15" fmla="*/ 4 h 119"/>
                <a:gd name="T16" fmla="*/ 54 w 73"/>
                <a:gd name="T17" fmla="*/ 8 h 119"/>
                <a:gd name="T18" fmla="*/ 57 w 73"/>
                <a:gd name="T19" fmla="*/ 16 h 119"/>
                <a:gd name="T20" fmla="*/ 65 w 73"/>
                <a:gd name="T21" fmla="*/ 27 h 119"/>
                <a:gd name="T22" fmla="*/ 69 w 73"/>
                <a:gd name="T23" fmla="*/ 42 h 119"/>
                <a:gd name="T24" fmla="*/ 73 w 73"/>
                <a:gd name="T25" fmla="*/ 58 h 119"/>
                <a:gd name="T26" fmla="*/ 69 w 73"/>
                <a:gd name="T27" fmla="*/ 77 h 119"/>
                <a:gd name="T28" fmla="*/ 65 w 73"/>
                <a:gd name="T29" fmla="*/ 92 h 119"/>
                <a:gd name="T30" fmla="*/ 61 w 73"/>
                <a:gd name="T31" fmla="*/ 104 h 119"/>
                <a:gd name="T32" fmla="*/ 54 w 73"/>
                <a:gd name="T33" fmla="*/ 111 h 119"/>
                <a:gd name="T34" fmla="*/ 42 w 73"/>
                <a:gd name="T35" fmla="*/ 115 h 119"/>
                <a:gd name="T36" fmla="*/ 34 w 73"/>
                <a:gd name="T37" fmla="*/ 119 h 119"/>
                <a:gd name="T38" fmla="*/ 27 w 73"/>
                <a:gd name="T39" fmla="*/ 115 h 119"/>
                <a:gd name="T40" fmla="*/ 19 w 73"/>
                <a:gd name="T41" fmla="*/ 108 h 119"/>
                <a:gd name="T42" fmla="*/ 11 w 73"/>
                <a:gd name="T43" fmla="*/ 100 h 119"/>
                <a:gd name="T44" fmla="*/ 4 w 73"/>
                <a:gd name="T45" fmla="*/ 81 h 119"/>
                <a:gd name="T46" fmla="*/ 0 w 73"/>
                <a:gd name="T47" fmla="*/ 62 h 119"/>
                <a:gd name="T48" fmla="*/ 15 w 73"/>
                <a:gd name="T49" fmla="*/ 62 h 119"/>
                <a:gd name="T50" fmla="*/ 19 w 73"/>
                <a:gd name="T51" fmla="*/ 85 h 119"/>
                <a:gd name="T52" fmla="*/ 23 w 73"/>
                <a:gd name="T53" fmla="*/ 100 h 119"/>
                <a:gd name="T54" fmla="*/ 27 w 73"/>
                <a:gd name="T55" fmla="*/ 108 h 119"/>
                <a:gd name="T56" fmla="*/ 31 w 73"/>
                <a:gd name="T57" fmla="*/ 111 h 119"/>
                <a:gd name="T58" fmla="*/ 34 w 73"/>
                <a:gd name="T59" fmla="*/ 111 h 119"/>
                <a:gd name="T60" fmla="*/ 38 w 73"/>
                <a:gd name="T61" fmla="*/ 111 h 119"/>
                <a:gd name="T62" fmla="*/ 46 w 73"/>
                <a:gd name="T63" fmla="*/ 108 h 119"/>
                <a:gd name="T64" fmla="*/ 50 w 73"/>
                <a:gd name="T65" fmla="*/ 104 h 119"/>
                <a:gd name="T66" fmla="*/ 50 w 73"/>
                <a:gd name="T67" fmla="*/ 96 h 119"/>
                <a:gd name="T68" fmla="*/ 54 w 73"/>
                <a:gd name="T69" fmla="*/ 77 h 119"/>
                <a:gd name="T70" fmla="*/ 54 w 73"/>
                <a:gd name="T71" fmla="*/ 54 h 119"/>
                <a:gd name="T72" fmla="*/ 54 w 73"/>
                <a:gd name="T73" fmla="*/ 39 h 119"/>
                <a:gd name="T74" fmla="*/ 50 w 73"/>
                <a:gd name="T75" fmla="*/ 23 h 119"/>
                <a:gd name="T76" fmla="*/ 50 w 73"/>
                <a:gd name="T77" fmla="*/ 16 h 119"/>
                <a:gd name="T78" fmla="*/ 46 w 73"/>
                <a:gd name="T79" fmla="*/ 12 h 119"/>
                <a:gd name="T80" fmla="*/ 42 w 73"/>
                <a:gd name="T81" fmla="*/ 8 h 119"/>
                <a:gd name="T82" fmla="*/ 34 w 73"/>
                <a:gd name="T83" fmla="*/ 8 h 119"/>
                <a:gd name="T84" fmla="*/ 31 w 73"/>
                <a:gd name="T85" fmla="*/ 8 h 119"/>
                <a:gd name="T86" fmla="*/ 27 w 73"/>
                <a:gd name="T87" fmla="*/ 12 h 119"/>
                <a:gd name="T88" fmla="*/ 23 w 73"/>
                <a:gd name="T89" fmla="*/ 19 h 119"/>
                <a:gd name="T90" fmla="*/ 19 w 73"/>
                <a:gd name="T91" fmla="*/ 35 h 119"/>
                <a:gd name="T92" fmla="*/ 19 w 73"/>
                <a:gd name="T93" fmla="*/ 50 h 119"/>
                <a:gd name="T94" fmla="*/ 15 w 73"/>
                <a:gd name="T95" fmla="*/ 62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9"/>
                <a:gd name="T146" fmla="*/ 73 w 73"/>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9">
                  <a:moveTo>
                    <a:pt x="0" y="62"/>
                  </a:moveTo>
                  <a:lnTo>
                    <a:pt x="4" y="42"/>
                  </a:lnTo>
                  <a:lnTo>
                    <a:pt x="8" y="27"/>
                  </a:lnTo>
                  <a:lnTo>
                    <a:pt x="11" y="16"/>
                  </a:lnTo>
                  <a:lnTo>
                    <a:pt x="23" y="8"/>
                  </a:lnTo>
                  <a:lnTo>
                    <a:pt x="31" y="4"/>
                  </a:lnTo>
                  <a:lnTo>
                    <a:pt x="34" y="0"/>
                  </a:lnTo>
                  <a:lnTo>
                    <a:pt x="46" y="4"/>
                  </a:lnTo>
                  <a:lnTo>
                    <a:pt x="54" y="8"/>
                  </a:lnTo>
                  <a:lnTo>
                    <a:pt x="57" y="16"/>
                  </a:lnTo>
                  <a:lnTo>
                    <a:pt x="65" y="27"/>
                  </a:lnTo>
                  <a:lnTo>
                    <a:pt x="69" y="42"/>
                  </a:lnTo>
                  <a:lnTo>
                    <a:pt x="73" y="58"/>
                  </a:lnTo>
                  <a:lnTo>
                    <a:pt x="69" y="77"/>
                  </a:lnTo>
                  <a:lnTo>
                    <a:pt x="65" y="92"/>
                  </a:lnTo>
                  <a:lnTo>
                    <a:pt x="61" y="104"/>
                  </a:lnTo>
                  <a:lnTo>
                    <a:pt x="54" y="111"/>
                  </a:lnTo>
                  <a:lnTo>
                    <a:pt x="42" y="115"/>
                  </a:lnTo>
                  <a:lnTo>
                    <a:pt x="34" y="119"/>
                  </a:lnTo>
                  <a:lnTo>
                    <a:pt x="27" y="115"/>
                  </a:lnTo>
                  <a:lnTo>
                    <a:pt x="19" y="108"/>
                  </a:lnTo>
                  <a:lnTo>
                    <a:pt x="11" y="100"/>
                  </a:lnTo>
                  <a:lnTo>
                    <a:pt x="4" y="81"/>
                  </a:lnTo>
                  <a:lnTo>
                    <a:pt x="0" y="62"/>
                  </a:lnTo>
                  <a:close/>
                  <a:moveTo>
                    <a:pt x="15" y="62"/>
                  </a:moveTo>
                  <a:lnTo>
                    <a:pt x="19" y="85"/>
                  </a:lnTo>
                  <a:lnTo>
                    <a:pt x="23" y="100"/>
                  </a:lnTo>
                  <a:lnTo>
                    <a:pt x="27" y="108"/>
                  </a:lnTo>
                  <a:lnTo>
                    <a:pt x="31" y="111"/>
                  </a:lnTo>
                  <a:lnTo>
                    <a:pt x="34" y="111"/>
                  </a:lnTo>
                  <a:lnTo>
                    <a:pt x="38" y="111"/>
                  </a:lnTo>
                  <a:lnTo>
                    <a:pt x="46" y="108"/>
                  </a:lnTo>
                  <a:lnTo>
                    <a:pt x="50" y="104"/>
                  </a:lnTo>
                  <a:lnTo>
                    <a:pt x="50" y="96"/>
                  </a:lnTo>
                  <a:lnTo>
                    <a:pt x="54" y="77"/>
                  </a:lnTo>
                  <a:lnTo>
                    <a:pt x="54" y="54"/>
                  </a:lnTo>
                  <a:lnTo>
                    <a:pt x="54" y="39"/>
                  </a:lnTo>
                  <a:lnTo>
                    <a:pt x="50" y="23"/>
                  </a:lnTo>
                  <a:lnTo>
                    <a:pt x="50" y="16"/>
                  </a:lnTo>
                  <a:lnTo>
                    <a:pt x="46" y="12"/>
                  </a:lnTo>
                  <a:lnTo>
                    <a:pt x="42" y="8"/>
                  </a:lnTo>
                  <a:lnTo>
                    <a:pt x="34" y="8"/>
                  </a:lnTo>
                  <a:lnTo>
                    <a:pt x="31" y="8"/>
                  </a:lnTo>
                  <a:lnTo>
                    <a:pt x="27" y="12"/>
                  </a:lnTo>
                  <a:lnTo>
                    <a:pt x="23" y="19"/>
                  </a:lnTo>
                  <a:lnTo>
                    <a:pt x="19" y="35"/>
                  </a:lnTo>
                  <a:lnTo>
                    <a:pt x="19" y="50"/>
                  </a:lnTo>
                  <a:lnTo>
                    <a:pt x="15" y="62"/>
                  </a:lnTo>
                  <a:close/>
                </a:path>
              </a:pathLst>
            </a:custGeom>
            <a:solidFill>
              <a:srgbClr val="000000"/>
            </a:solidFill>
            <a:ln w="0">
              <a:solidFill>
                <a:srgbClr val="000000"/>
              </a:solidFill>
              <a:round/>
              <a:headEnd/>
              <a:tailEnd/>
            </a:ln>
          </p:spPr>
          <p:txBody>
            <a:bodyPr/>
            <a:lstStyle/>
            <a:p>
              <a:endParaRPr lang="en-CA"/>
            </a:p>
          </p:txBody>
        </p:sp>
        <p:sp>
          <p:nvSpPr>
            <p:cNvPr id="16431" name="Freeform 235"/>
            <p:cNvSpPr>
              <a:spLocks/>
            </p:cNvSpPr>
            <p:nvPr/>
          </p:nvSpPr>
          <p:spPr bwMode="auto">
            <a:xfrm>
              <a:off x="1190" y="2569"/>
              <a:ext cx="46" cy="115"/>
            </a:xfrm>
            <a:custGeom>
              <a:avLst/>
              <a:gdLst>
                <a:gd name="T0" fmla="*/ 0 w 46"/>
                <a:gd name="T1" fmla="*/ 16 h 115"/>
                <a:gd name="T2" fmla="*/ 27 w 46"/>
                <a:gd name="T3" fmla="*/ 0 h 115"/>
                <a:gd name="T4" fmla="*/ 30 w 46"/>
                <a:gd name="T5" fmla="*/ 0 h 115"/>
                <a:gd name="T6" fmla="*/ 30 w 46"/>
                <a:gd name="T7" fmla="*/ 96 h 115"/>
                <a:gd name="T8" fmla="*/ 30 w 46"/>
                <a:gd name="T9" fmla="*/ 104 h 115"/>
                <a:gd name="T10" fmla="*/ 30 w 46"/>
                <a:gd name="T11" fmla="*/ 108 h 115"/>
                <a:gd name="T12" fmla="*/ 34 w 46"/>
                <a:gd name="T13" fmla="*/ 111 h 115"/>
                <a:gd name="T14" fmla="*/ 34 w 46"/>
                <a:gd name="T15" fmla="*/ 111 h 115"/>
                <a:gd name="T16" fmla="*/ 38 w 46"/>
                <a:gd name="T17" fmla="*/ 115 h 115"/>
                <a:gd name="T18" fmla="*/ 46 w 46"/>
                <a:gd name="T19" fmla="*/ 115 h 115"/>
                <a:gd name="T20" fmla="*/ 46 w 46"/>
                <a:gd name="T21" fmla="*/ 115 h 115"/>
                <a:gd name="T22" fmla="*/ 4 w 46"/>
                <a:gd name="T23" fmla="*/ 115 h 115"/>
                <a:gd name="T24" fmla="*/ 4 w 46"/>
                <a:gd name="T25" fmla="*/ 115 h 115"/>
                <a:gd name="T26" fmla="*/ 11 w 46"/>
                <a:gd name="T27" fmla="*/ 115 h 115"/>
                <a:gd name="T28" fmla="*/ 11 w 46"/>
                <a:gd name="T29" fmla="*/ 111 h 115"/>
                <a:gd name="T30" fmla="*/ 15 w 46"/>
                <a:gd name="T31" fmla="*/ 111 h 115"/>
                <a:gd name="T32" fmla="*/ 15 w 46"/>
                <a:gd name="T33" fmla="*/ 108 h 115"/>
                <a:gd name="T34" fmla="*/ 15 w 46"/>
                <a:gd name="T35" fmla="*/ 104 h 115"/>
                <a:gd name="T36" fmla="*/ 15 w 46"/>
                <a:gd name="T37" fmla="*/ 96 h 115"/>
                <a:gd name="T38" fmla="*/ 15 w 46"/>
                <a:gd name="T39" fmla="*/ 35 h 115"/>
                <a:gd name="T40" fmla="*/ 15 w 46"/>
                <a:gd name="T41" fmla="*/ 23 h 115"/>
                <a:gd name="T42" fmla="*/ 15 w 46"/>
                <a:gd name="T43" fmla="*/ 19 h 115"/>
                <a:gd name="T44" fmla="*/ 15 w 46"/>
                <a:gd name="T45" fmla="*/ 16 h 115"/>
                <a:gd name="T46" fmla="*/ 15 w 46"/>
                <a:gd name="T47" fmla="*/ 16 h 115"/>
                <a:gd name="T48" fmla="*/ 11 w 46"/>
                <a:gd name="T49" fmla="*/ 16 h 115"/>
                <a:gd name="T50" fmla="*/ 11 w 46"/>
                <a:gd name="T51" fmla="*/ 12 h 115"/>
                <a:gd name="T52" fmla="*/ 7 w 46"/>
                <a:gd name="T53" fmla="*/ 16 h 115"/>
                <a:gd name="T54" fmla="*/ 4 w 46"/>
                <a:gd name="T55" fmla="*/ 16 h 115"/>
                <a:gd name="T56" fmla="*/ 0 w 46"/>
                <a:gd name="T57" fmla="*/ 16 h 11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6"/>
                <a:gd name="T88" fmla="*/ 0 h 115"/>
                <a:gd name="T89" fmla="*/ 46 w 46"/>
                <a:gd name="T90" fmla="*/ 115 h 11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6" h="115">
                  <a:moveTo>
                    <a:pt x="0" y="16"/>
                  </a:moveTo>
                  <a:lnTo>
                    <a:pt x="27" y="0"/>
                  </a:lnTo>
                  <a:lnTo>
                    <a:pt x="30" y="0"/>
                  </a:lnTo>
                  <a:lnTo>
                    <a:pt x="30" y="96"/>
                  </a:lnTo>
                  <a:lnTo>
                    <a:pt x="30" y="104"/>
                  </a:lnTo>
                  <a:lnTo>
                    <a:pt x="30" y="108"/>
                  </a:lnTo>
                  <a:lnTo>
                    <a:pt x="34" y="111"/>
                  </a:lnTo>
                  <a:lnTo>
                    <a:pt x="38" y="115"/>
                  </a:lnTo>
                  <a:lnTo>
                    <a:pt x="46" y="115"/>
                  </a:lnTo>
                  <a:lnTo>
                    <a:pt x="4" y="115"/>
                  </a:lnTo>
                  <a:lnTo>
                    <a:pt x="11" y="115"/>
                  </a:lnTo>
                  <a:lnTo>
                    <a:pt x="11" y="111"/>
                  </a:lnTo>
                  <a:lnTo>
                    <a:pt x="15" y="111"/>
                  </a:lnTo>
                  <a:lnTo>
                    <a:pt x="15" y="108"/>
                  </a:lnTo>
                  <a:lnTo>
                    <a:pt x="15" y="104"/>
                  </a:lnTo>
                  <a:lnTo>
                    <a:pt x="15" y="96"/>
                  </a:lnTo>
                  <a:lnTo>
                    <a:pt x="15" y="35"/>
                  </a:lnTo>
                  <a:lnTo>
                    <a:pt x="15" y="23"/>
                  </a:lnTo>
                  <a:lnTo>
                    <a:pt x="15" y="19"/>
                  </a:lnTo>
                  <a:lnTo>
                    <a:pt x="15" y="16"/>
                  </a:lnTo>
                  <a:lnTo>
                    <a:pt x="11" y="16"/>
                  </a:lnTo>
                  <a:lnTo>
                    <a:pt x="11" y="12"/>
                  </a:lnTo>
                  <a:lnTo>
                    <a:pt x="7" y="16"/>
                  </a:lnTo>
                  <a:lnTo>
                    <a:pt x="4" y="16"/>
                  </a:lnTo>
                  <a:lnTo>
                    <a:pt x="0" y="16"/>
                  </a:lnTo>
                  <a:close/>
                </a:path>
              </a:pathLst>
            </a:custGeom>
            <a:solidFill>
              <a:srgbClr val="000000"/>
            </a:solidFill>
            <a:ln w="0">
              <a:solidFill>
                <a:srgbClr val="000000"/>
              </a:solidFill>
              <a:round/>
              <a:headEnd/>
              <a:tailEnd/>
            </a:ln>
          </p:spPr>
          <p:txBody>
            <a:bodyPr/>
            <a:lstStyle/>
            <a:p>
              <a:endParaRPr lang="en-CA"/>
            </a:p>
          </p:txBody>
        </p:sp>
        <p:sp>
          <p:nvSpPr>
            <p:cNvPr id="16432" name="Freeform 236"/>
            <p:cNvSpPr>
              <a:spLocks/>
            </p:cNvSpPr>
            <p:nvPr/>
          </p:nvSpPr>
          <p:spPr bwMode="auto">
            <a:xfrm>
              <a:off x="1263" y="2569"/>
              <a:ext cx="65" cy="119"/>
            </a:xfrm>
            <a:custGeom>
              <a:avLst/>
              <a:gdLst>
                <a:gd name="T0" fmla="*/ 7 w 65"/>
                <a:gd name="T1" fmla="*/ 16 h 119"/>
                <a:gd name="T2" fmla="*/ 23 w 65"/>
                <a:gd name="T3" fmla="*/ 4 h 119"/>
                <a:gd name="T4" fmla="*/ 42 w 65"/>
                <a:gd name="T5" fmla="*/ 4 h 119"/>
                <a:gd name="T6" fmla="*/ 57 w 65"/>
                <a:gd name="T7" fmla="*/ 16 h 119"/>
                <a:gd name="T8" fmla="*/ 57 w 65"/>
                <a:gd name="T9" fmla="*/ 31 h 119"/>
                <a:gd name="T10" fmla="*/ 42 w 65"/>
                <a:gd name="T11" fmla="*/ 50 h 119"/>
                <a:gd name="T12" fmla="*/ 57 w 65"/>
                <a:gd name="T13" fmla="*/ 62 h 119"/>
                <a:gd name="T14" fmla="*/ 65 w 65"/>
                <a:gd name="T15" fmla="*/ 77 h 119"/>
                <a:gd name="T16" fmla="*/ 53 w 65"/>
                <a:gd name="T17" fmla="*/ 104 h 119"/>
                <a:gd name="T18" fmla="*/ 34 w 65"/>
                <a:gd name="T19" fmla="*/ 115 h 119"/>
                <a:gd name="T20" fmla="*/ 11 w 65"/>
                <a:gd name="T21" fmla="*/ 115 h 119"/>
                <a:gd name="T22" fmla="*/ 0 w 65"/>
                <a:gd name="T23" fmla="*/ 111 h 119"/>
                <a:gd name="T24" fmla="*/ 0 w 65"/>
                <a:gd name="T25" fmla="*/ 108 h 119"/>
                <a:gd name="T26" fmla="*/ 3 w 65"/>
                <a:gd name="T27" fmla="*/ 104 h 119"/>
                <a:gd name="T28" fmla="*/ 7 w 65"/>
                <a:gd name="T29" fmla="*/ 104 h 119"/>
                <a:gd name="T30" fmla="*/ 11 w 65"/>
                <a:gd name="T31" fmla="*/ 104 h 119"/>
                <a:gd name="T32" fmla="*/ 23 w 65"/>
                <a:gd name="T33" fmla="*/ 108 h 119"/>
                <a:gd name="T34" fmla="*/ 27 w 65"/>
                <a:gd name="T35" fmla="*/ 111 h 119"/>
                <a:gd name="T36" fmla="*/ 38 w 65"/>
                <a:gd name="T37" fmla="*/ 108 h 119"/>
                <a:gd name="T38" fmla="*/ 50 w 65"/>
                <a:gd name="T39" fmla="*/ 96 h 119"/>
                <a:gd name="T40" fmla="*/ 50 w 65"/>
                <a:gd name="T41" fmla="*/ 81 h 119"/>
                <a:gd name="T42" fmla="*/ 46 w 65"/>
                <a:gd name="T43" fmla="*/ 73 h 119"/>
                <a:gd name="T44" fmla="*/ 38 w 65"/>
                <a:gd name="T45" fmla="*/ 65 h 119"/>
                <a:gd name="T46" fmla="*/ 27 w 65"/>
                <a:gd name="T47" fmla="*/ 62 h 119"/>
                <a:gd name="T48" fmla="*/ 19 w 65"/>
                <a:gd name="T49" fmla="*/ 62 h 119"/>
                <a:gd name="T50" fmla="*/ 27 w 65"/>
                <a:gd name="T51" fmla="*/ 58 h 119"/>
                <a:gd name="T52" fmla="*/ 38 w 65"/>
                <a:gd name="T53" fmla="*/ 50 h 119"/>
                <a:gd name="T54" fmla="*/ 46 w 65"/>
                <a:gd name="T55" fmla="*/ 39 h 119"/>
                <a:gd name="T56" fmla="*/ 46 w 65"/>
                <a:gd name="T57" fmla="*/ 23 h 119"/>
                <a:gd name="T58" fmla="*/ 34 w 65"/>
                <a:gd name="T59" fmla="*/ 16 h 119"/>
                <a:gd name="T60" fmla="*/ 19 w 65"/>
                <a:gd name="T61" fmla="*/ 16 h 119"/>
                <a:gd name="T62" fmla="*/ 3 w 65"/>
                <a:gd name="T63" fmla="*/ 27 h 119"/>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5"/>
                <a:gd name="T97" fmla="*/ 0 h 119"/>
                <a:gd name="T98" fmla="*/ 65 w 65"/>
                <a:gd name="T99" fmla="*/ 119 h 119"/>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5" h="119">
                  <a:moveTo>
                    <a:pt x="3" y="23"/>
                  </a:moveTo>
                  <a:lnTo>
                    <a:pt x="7" y="16"/>
                  </a:lnTo>
                  <a:lnTo>
                    <a:pt x="15" y="8"/>
                  </a:lnTo>
                  <a:lnTo>
                    <a:pt x="23" y="4"/>
                  </a:lnTo>
                  <a:lnTo>
                    <a:pt x="30" y="0"/>
                  </a:lnTo>
                  <a:lnTo>
                    <a:pt x="42" y="4"/>
                  </a:lnTo>
                  <a:lnTo>
                    <a:pt x="53" y="12"/>
                  </a:lnTo>
                  <a:lnTo>
                    <a:pt x="57" y="16"/>
                  </a:lnTo>
                  <a:lnTo>
                    <a:pt x="57" y="23"/>
                  </a:lnTo>
                  <a:lnTo>
                    <a:pt x="57" y="31"/>
                  </a:lnTo>
                  <a:lnTo>
                    <a:pt x="50" y="42"/>
                  </a:lnTo>
                  <a:lnTo>
                    <a:pt x="42" y="50"/>
                  </a:lnTo>
                  <a:lnTo>
                    <a:pt x="50" y="54"/>
                  </a:lnTo>
                  <a:lnTo>
                    <a:pt x="57" y="62"/>
                  </a:lnTo>
                  <a:lnTo>
                    <a:pt x="61" y="69"/>
                  </a:lnTo>
                  <a:lnTo>
                    <a:pt x="65" y="77"/>
                  </a:lnTo>
                  <a:lnTo>
                    <a:pt x="61" y="92"/>
                  </a:lnTo>
                  <a:lnTo>
                    <a:pt x="53" y="104"/>
                  </a:lnTo>
                  <a:lnTo>
                    <a:pt x="46" y="111"/>
                  </a:lnTo>
                  <a:lnTo>
                    <a:pt x="34" y="115"/>
                  </a:lnTo>
                  <a:lnTo>
                    <a:pt x="19" y="119"/>
                  </a:lnTo>
                  <a:lnTo>
                    <a:pt x="11" y="115"/>
                  </a:lnTo>
                  <a:lnTo>
                    <a:pt x="3" y="115"/>
                  </a:lnTo>
                  <a:lnTo>
                    <a:pt x="0" y="111"/>
                  </a:lnTo>
                  <a:lnTo>
                    <a:pt x="0" y="108"/>
                  </a:lnTo>
                  <a:lnTo>
                    <a:pt x="3" y="104"/>
                  </a:lnTo>
                  <a:lnTo>
                    <a:pt x="7" y="104"/>
                  </a:lnTo>
                  <a:lnTo>
                    <a:pt x="11" y="104"/>
                  </a:lnTo>
                  <a:lnTo>
                    <a:pt x="19" y="108"/>
                  </a:lnTo>
                  <a:lnTo>
                    <a:pt x="23" y="108"/>
                  </a:lnTo>
                  <a:lnTo>
                    <a:pt x="23" y="111"/>
                  </a:lnTo>
                  <a:lnTo>
                    <a:pt x="27" y="111"/>
                  </a:lnTo>
                  <a:lnTo>
                    <a:pt x="30" y="111"/>
                  </a:lnTo>
                  <a:lnTo>
                    <a:pt x="38" y="108"/>
                  </a:lnTo>
                  <a:lnTo>
                    <a:pt x="46" y="104"/>
                  </a:lnTo>
                  <a:lnTo>
                    <a:pt x="50" y="96"/>
                  </a:lnTo>
                  <a:lnTo>
                    <a:pt x="50" y="88"/>
                  </a:lnTo>
                  <a:lnTo>
                    <a:pt x="50" y="81"/>
                  </a:lnTo>
                  <a:lnTo>
                    <a:pt x="50" y="77"/>
                  </a:lnTo>
                  <a:lnTo>
                    <a:pt x="46" y="73"/>
                  </a:lnTo>
                  <a:lnTo>
                    <a:pt x="42" y="69"/>
                  </a:lnTo>
                  <a:lnTo>
                    <a:pt x="38" y="65"/>
                  </a:lnTo>
                  <a:lnTo>
                    <a:pt x="34" y="62"/>
                  </a:lnTo>
                  <a:lnTo>
                    <a:pt x="27" y="62"/>
                  </a:lnTo>
                  <a:lnTo>
                    <a:pt x="23" y="62"/>
                  </a:lnTo>
                  <a:lnTo>
                    <a:pt x="19" y="62"/>
                  </a:lnTo>
                  <a:lnTo>
                    <a:pt x="19" y="58"/>
                  </a:lnTo>
                  <a:lnTo>
                    <a:pt x="27" y="58"/>
                  </a:lnTo>
                  <a:lnTo>
                    <a:pt x="34" y="54"/>
                  </a:lnTo>
                  <a:lnTo>
                    <a:pt x="38" y="50"/>
                  </a:lnTo>
                  <a:lnTo>
                    <a:pt x="42" y="42"/>
                  </a:lnTo>
                  <a:lnTo>
                    <a:pt x="46" y="39"/>
                  </a:lnTo>
                  <a:lnTo>
                    <a:pt x="46" y="31"/>
                  </a:lnTo>
                  <a:lnTo>
                    <a:pt x="46" y="23"/>
                  </a:lnTo>
                  <a:lnTo>
                    <a:pt x="42" y="19"/>
                  </a:lnTo>
                  <a:lnTo>
                    <a:pt x="34" y="16"/>
                  </a:lnTo>
                  <a:lnTo>
                    <a:pt x="27" y="12"/>
                  </a:lnTo>
                  <a:lnTo>
                    <a:pt x="19" y="16"/>
                  </a:lnTo>
                  <a:lnTo>
                    <a:pt x="11" y="19"/>
                  </a:lnTo>
                  <a:lnTo>
                    <a:pt x="3" y="27"/>
                  </a:lnTo>
                  <a:lnTo>
                    <a:pt x="3" y="23"/>
                  </a:lnTo>
                  <a:close/>
                </a:path>
              </a:pathLst>
            </a:custGeom>
            <a:solidFill>
              <a:srgbClr val="000000"/>
            </a:solidFill>
            <a:ln w="0">
              <a:solidFill>
                <a:srgbClr val="000000"/>
              </a:solidFill>
              <a:round/>
              <a:headEnd/>
              <a:tailEnd/>
            </a:ln>
          </p:spPr>
          <p:txBody>
            <a:bodyPr/>
            <a:lstStyle/>
            <a:p>
              <a:endParaRPr lang="en-CA"/>
            </a:p>
          </p:txBody>
        </p:sp>
        <p:sp>
          <p:nvSpPr>
            <p:cNvPr id="16433" name="Rectangle 237"/>
            <p:cNvSpPr>
              <a:spLocks noChangeArrowheads="1"/>
            </p:cNvSpPr>
            <p:nvPr/>
          </p:nvSpPr>
          <p:spPr bwMode="auto">
            <a:xfrm>
              <a:off x="1554" y="25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6434" name="Freeform 238"/>
            <p:cNvSpPr>
              <a:spLocks noEditPoints="1"/>
            </p:cNvSpPr>
            <p:nvPr/>
          </p:nvSpPr>
          <p:spPr bwMode="auto">
            <a:xfrm>
              <a:off x="1742" y="2569"/>
              <a:ext cx="69" cy="119"/>
            </a:xfrm>
            <a:custGeom>
              <a:avLst/>
              <a:gdLst>
                <a:gd name="T0" fmla="*/ 0 w 69"/>
                <a:gd name="T1" fmla="*/ 62 h 119"/>
                <a:gd name="T2" fmla="*/ 4 w 69"/>
                <a:gd name="T3" fmla="*/ 42 h 119"/>
                <a:gd name="T4" fmla="*/ 8 w 69"/>
                <a:gd name="T5" fmla="*/ 27 h 119"/>
                <a:gd name="T6" fmla="*/ 12 w 69"/>
                <a:gd name="T7" fmla="*/ 16 h 119"/>
                <a:gd name="T8" fmla="*/ 23 w 69"/>
                <a:gd name="T9" fmla="*/ 8 h 119"/>
                <a:gd name="T10" fmla="*/ 27 w 69"/>
                <a:gd name="T11" fmla="*/ 4 h 119"/>
                <a:gd name="T12" fmla="*/ 35 w 69"/>
                <a:gd name="T13" fmla="*/ 0 h 119"/>
                <a:gd name="T14" fmla="*/ 42 w 69"/>
                <a:gd name="T15" fmla="*/ 4 h 119"/>
                <a:gd name="T16" fmla="*/ 50 w 69"/>
                <a:gd name="T17" fmla="*/ 8 h 119"/>
                <a:gd name="T18" fmla="*/ 58 w 69"/>
                <a:gd name="T19" fmla="*/ 16 h 119"/>
                <a:gd name="T20" fmla="*/ 65 w 69"/>
                <a:gd name="T21" fmla="*/ 27 h 119"/>
                <a:gd name="T22" fmla="*/ 69 w 69"/>
                <a:gd name="T23" fmla="*/ 42 h 119"/>
                <a:gd name="T24" fmla="*/ 69 w 69"/>
                <a:gd name="T25" fmla="*/ 58 h 119"/>
                <a:gd name="T26" fmla="*/ 69 w 69"/>
                <a:gd name="T27" fmla="*/ 77 h 119"/>
                <a:gd name="T28" fmla="*/ 65 w 69"/>
                <a:gd name="T29" fmla="*/ 92 h 119"/>
                <a:gd name="T30" fmla="*/ 58 w 69"/>
                <a:gd name="T31" fmla="*/ 104 h 119"/>
                <a:gd name="T32" fmla="*/ 50 w 69"/>
                <a:gd name="T33" fmla="*/ 111 h 119"/>
                <a:gd name="T34" fmla="*/ 42 w 69"/>
                <a:gd name="T35" fmla="*/ 115 h 119"/>
                <a:gd name="T36" fmla="*/ 35 w 69"/>
                <a:gd name="T37" fmla="*/ 119 h 119"/>
                <a:gd name="T38" fmla="*/ 27 w 69"/>
                <a:gd name="T39" fmla="*/ 115 h 119"/>
                <a:gd name="T40" fmla="*/ 16 w 69"/>
                <a:gd name="T41" fmla="*/ 108 h 119"/>
                <a:gd name="T42" fmla="*/ 8 w 69"/>
                <a:gd name="T43" fmla="*/ 100 h 119"/>
                <a:gd name="T44" fmla="*/ 4 w 69"/>
                <a:gd name="T45" fmla="*/ 81 h 119"/>
                <a:gd name="T46" fmla="*/ 0 w 69"/>
                <a:gd name="T47" fmla="*/ 62 h 119"/>
                <a:gd name="T48" fmla="*/ 16 w 69"/>
                <a:gd name="T49" fmla="*/ 62 h 119"/>
                <a:gd name="T50" fmla="*/ 19 w 69"/>
                <a:gd name="T51" fmla="*/ 85 h 119"/>
                <a:gd name="T52" fmla="*/ 23 w 69"/>
                <a:gd name="T53" fmla="*/ 100 h 119"/>
                <a:gd name="T54" fmla="*/ 27 w 69"/>
                <a:gd name="T55" fmla="*/ 108 h 119"/>
                <a:gd name="T56" fmla="*/ 31 w 69"/>
                <a:gd name="T57" fmla="*/ 111 h 119"/>
                <a:gd name="T58" fmla="*/ 35 w 69"/>
                <a:gd name="T59" fmla="*/ 111 h 119"/>
                <a:gd name="T60" fmla="*/ 39 w 69"/>
                <a:gd name="T61" fmla="*/ 111 h 119"/>
                <a:gd name="T62" fmla="*/ 46 w 69"/>
                <a:gd name="T63" fmla="*/ 108 h 119"/>
                <a:gd name="T64" fmla="*/ 50 w 69"/>
                <a:gd name="T65" fmla="*/ 104 h 119"/>
                <a:gd name="T66" fmla="*/ 50 w 69"/>
                <a:gd name="T67" fmla="*/ 96 h 119"/>
                <a:gd name="T68" fmla="*/ 54 w 69"/>
                <a:gd name="T69" fmla="*/ 77 h 119"/>
                <a:gd name="T70" fmla="*/ 54 w 69"/>
                <a:gd name="T71" fmla="*/ 54 h 119"/>
                <a:gd name="T72" fmla="*/ 54 w 69"/>
                <a:gd name="T73" fmla="*/ 39 h 119"/>
                <a:gd name="T74" fmla="*/ 50 w 69"/>
                <a:gd name="T75" fmla="*/ 23 h 119"/>
                <a:gd name="T76" fmla="*/ 46 w 69"/>
                <a:gd name="T77" fmla="*/ 16 h 119"/>
                <a:gd name="T78" fmla="*/ 42 w 69"/>
                <a:gd name="T79" fmla="*/ 12 h 119"/>
                <a:gd name="T80" fmla="*/ 39 w 69"/>
                <a:gd name="T81" fmla="*/ 8 h 119"/>
                <a:gd name="T82" fmla="*/ 35 w 69"/>
                <a:gd name="T83" fmla="*/ 8 h 119"/>
                <a:gd name="T84" fmla="*/ 31 w 69"/>
                <a:gd name="T85" fmla="*/ 8 h 119"/>
                <a:gd name="T86" fmla="*/ 27 w 69"/>
                <a:gd name="T87" fmla="*/ 12 h 119"/>
                <a:gd name="T88" fmla="*/ 23 w 69"/>
                <a:gd name="T89" fmla="*/ 19 h 119"/>
                <a:gd name="T90" fmla="*/ 19 w 69"/>
                <a:gd name="T91" fmla="*/ 35 h 119"/>
                <a:gd name="T92" fmla="*/ 16 w 69"/>
                <a:gd name="T93" fmla="*/ 50 h 119"/>
                <a:gd name="T94" fmla="*/ 16 w 69"/>
                <a:gd name="T95" fmla="*/ 62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2"/>
                  </a:moveTo>
                  <a:lnTo>
                    <a:pt x="4" y="42"/>
                  </a:lnTo>
                  <a:lnTo>
                    <a:pt x="8" y="27"/>
                  </a:lnTo>
                  <a:lnTo>
                    <a:pt x="12" y="16"/>
                  </a:lnTo>
                  <a:lnTo>
                    <a:pt x="23" y="8"/>
                  </a:lnTo>
                  <a:lnTo>
                    <a:pt x="27" y="4"/>
                  </a:lnTo>
                  <a:lnTo>
                    <a:pt x="35" y="0"/>
                  </a:lnTo>
                  <a:lnTo>
                    <a:pt x="42" y="4"/>
                  </a:lnTo>
                  <a:lnTo>
                    <a:pt x="50" y="8"/>
                  </a:lnTo>
                  <a:lnTo>
                    <a:pt x="58" y="16"/>
                  </a:lnTo>
                  <a:lnTo>
                    <a:pt x="65" y="27"/>
                  </a:lnTo>
                  <a:lnTo>
                    <a:pt x="69" y="42"/>
                  </a:lnTo>
                  <a:lnTo>
                    <a:pt x="69" y="58"/>
                  </a:lnTo>
                  <a:lnTo>
                    <a:pt x="69" y="77"/>
                  </a:lnTo>
                  <a:lnTo>
                    <a:pt x="65" y="92"/>
                  </a:lnTo>
                  <a:lnTo>
                    <a:pt x="58" y="104"/>
                  </a:lnTo>
                  <a:lnTo>
                    <a:pt x="50" y="111"/>
                  </a:lnTo>
                  <a:lnTo>
                    <a:pt x="42" y="115"/>
                  </a:lnTo>
                  <a:lnTo>
                    <a:pt x="35" y="119"/>
                  </a:lnTo>
                  <a:lnTo>
                    <a:pt x="27" y="115"/>
                  </a:lnTo>
                  <a:lnTo>
                    <a:pt x="16" y="108"/>
                  </a:lnTo>
                  <a:lnTo>
                    <a:pt x="8" y="100"/>
                  </a:lnTo>
                  <a:lnTo>
                    <a:pt x="4" y="81"/>
                  </a:lnTo>
                  <a:lnTo>
                    <a:pt x="0" y="62"/>
                  </a:lnTo>
                  <a:close/>
                  <a:moveTo>
                    <a:pt x="16" y="62"/>
                  </a:moveTo>
                  <a:lnTo>
                    <a:pt x="19" y="85"/>
                  </a:lnTo>
                  <a:lnTo>
                    <a:pt x="23" y="100"/>
                  </a:lnTo>
                  <a:lnTo>
                    <a:pt x="27" y="108"/>
                  </a:lnTo>
                  <a:lnTo>
                    <a:pt x="31" y="111"/>
                  </a:lnTo>
                  <a:lnTo>
                    <a:pt x="35" y="111"/>
                  </a:lnTo>
                  <a:lnTo>
                    <a:pt x="39" y="111"/>
                  </a:lnTo>
                  <a:lnTo>
                    <a:pt x="46" y="108"/>
                  </a:lnTo>
                  <a:lnTo>
                    <a:pt x="50" y="104"/>
                  </a:lnTo>
                  <a:lnTo>
                    <a:pt x="50" y="96"/>
                  </a:lnTo>
                  <a:lnTo>
                    <a:pt x="54" y="77"/>
                  </a:lnTo>
                  <a:lnTo>
                    <a:pt x="54" y="54"/>
                  </a:lnTo>
                  <a:lnTo>
                    <a:pt x="54" y="39"/>
                  </a:lnTo>
                  <a:lnTo>
                    <a:pt x="50" y="23"/>
                  </a:lnTo>
                  <a:lnTo>
                    <a:pt x="46" y="16"/>
                  </a:lnTo>
                  <a:lnTo>
                    <a:pt x="42" y="12"/>
                  </a:lnTo>
                  <a:lnTo>
                    <a:pt x="39" y="8"/>
                  </a:lnTo>
                  <a:lnTo>
                    <a:pt x="35" y="8"/>
                  </a:lnTo>
                  <a:lnTo>
                    <a:pt x="31" y="8"/>
                  </a:lnTo>
                  <a:lnTo>
                    <a:pt x="27" y="12"/>
                  </a:lnTo>
                  <a:lnTo>
                    <a:pt x="23" y="19"/>
                  </a:lnTo>
                  <a:lnTo>
                    <a:pt x="19" y="35"/>
                  </a:lnTo>
                  <a:lnTo>
                    <a:pt x="16" y="50"/>
                  </a:lnTo>
                  <a:lnTo>
                    <a:pt x="16" y="62"/>
                  </a:lnTo>
                  <a:close/>
                </a:path>
              </a:pathLst>
            </a:custGeom>
            <a:solidFill>
              <a:srgbClr val="000000"/>
            </a:solidFill>
            <a:ln w="0">
              <a:solidFill>
                <a:srgbClr val="000000"/>
              </a:solidFill>
              <a:round/>
              <a:headEnd/>
              <a:tailEnd/>
            </a:ln>
          </p:spPr>
          <p:txBody>
            <a:bodyPr/>
            <a:lstStyle/>
            <a:p>
              <a:endParaRPr lang="en-CA"/>
            </a:p>
          </p:txBody>
        </p:sp>
        <p:sp>
          <p:nvSpPr>
            <p:cNvPr id="16435" name="Rectangle 239"/>
            <p:cNvSpPr>
              <a:spLocks noChangeArrowheads="1"/>
            </p:cNvSpPr>
            <p:nvPr/>
          </p:nvSpPr>
          <p:spPr bwMode="auto">
            <a:xfrm>
              <a:off x="2107" y="2535"/>
              <a:ext cx="7" cy="207"/>
            </a:xfrm>
            <a:prstGeom prst="rect">
              <a:avLst/>
            </a:prstGeom>
            <a:solidFill>
              <a:srgbClr val="000000"/>
            </a:solidFill>
            <a:ln w="0">
              <a:solidFill>
                <a:srgbClr val="000000"/>
              </a:solidFill>
              <a:miter lim="800000"/>
              <a:headEnd/>
              <a:tailEnd/>
            </a:ln>
          </p:spPr>
          <p:txBody>
            <a:bodyPr/>
            <a:lstStyle/>
            <a:p>
              <a:endParaRPr lang="en-US"/>
            </a:p>
          </p:txBody>
        </p:sp>
        <p:sp>
          <p:nvSpPr>
            <p:cNvPr id="16436" name="Freeform 240"/>
            <p:cNvSpPr>
              <a:spLocks/>
            </p:cNvSpPr>
            <p:nvPr/>
          </p:nvSpPr>
          <p:spPr bwMode="auto">
            <a:xfrm>
              <a:off x="2299" y="2669"/>
              <a:ext cx="19" cy="19"/>
            </a:xfrm>
            <a:custGeom>
              <a:avLst/>
              <a:gdLst>
                <a:gd name="T0" fmla="*/ 7 w 19"/>
                <a:gd name="T1" fmla="*/ 0 h 19"/>
                <a:gd name="T2" fmla="*/ 11 w 19"/>
                <a:gd name="T3" fmla="*/ 0 h 19"/>
                <a:gd name="T4" fmla="*/ 15 w 19"/>
                <a:gd name="T5" fmla="*/ 0 h 19"/>
                <a:gd name="T6" fmla="*/ 19 w 19"/>
                <a:gd name="T7" fmla="*/ 4 h 19"/>
                <a:gd name="T8" fmla="*/ 19 w 19"/>
                <a:gd name="T9" fmla="*/ 8 h 19"/>
                <a:gd name="T10" fmla="*/ 19 w 19"/>
                <a:gd name="T11" fmla="*/ 11 h 19"/>
                <a:gd name="T12" fmla="*/ 15 w 19"/>
                <a:gd name="T13" fmla="*/ 15 h 19"/>
                <a:gd name="T14" fmla="*/ 11 w 19"/>
                <a:gd name="T15" fmla="*/ 15 h 19"/>
                <a:gd name="T16" fmla="*/ 7 w 19"/>
                <a:gd name="T17" fmla="*/ 19 h 19"/>
                <a:gd name="T18" fmla="*/ 3 w 19"/>
                <a:gd name="T19" fmla="*/ 15 h 19"/>
                <a:gd name="T20" fmla="*/ 3 w 19"/>
                <a:gd name="T21" fmla="*/ 15 h 19"/>
                <a:gd name="T22" fmla="*/ 0 w 19"/>
                <a:gd name="T23" fmla="*/ 11 h 19"/>
                <a:gd name="T24" fmla="*/ 0 w 19"/>
                <a:gd name="T25" fmla="*/ 8 h 19"/>
                <a:gd name="T26" fmla="*/ 0 w 19"/>
                <a:gd name="T27" fmla="*/ 4 h 19"/>
                <a:gd name="T28" fmla="*/ 3 w 19"/>
                <a:gd name="T29" fmla="*/ 0 h 19"/>
                <a:gd name="T30" fmla="*/ 3 w 19"/>
                <a:gd name="T31" fmla="*/ 0 h 19"/>
                <a:gd name="T32" fmla="*/ 7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7" y="0"/>
                  </a:moveTo>
                  <a:lnTo>
                    <a:pt x="11" y="0"/>
                  </a:lnTo>
                  <a:lnTo>
                    <a:pt x="15" y="0"/>
                  </a:lnTo>
                  <a:lnTo>
                    <a:pt x="19" y="4"/>
                  </a:lnTo>
                  <a:lnTo>
                    <a:pt x="19" y="8"/>
                  </a:lnTo>
                  <a:lnTo>
                    <a:pt x="19" y="11"/>
                  </a:lnTo>
                  <a:lnTo>
                    <a:pt x="15" y="15"/>
                  </a:lnTo>
                  <a:lnTo>
                    <a:pt x="11" y="15"/>
                  </a:lnTo>
                  <a:lnTo>
                    <a:pt x="7" y="19"/>
                  </a:lnTo>
                  <a:lnTo>
                    <a:pt x="3" y="15"/>
                  </a:lnTo>
                  <a:lnTo>
                    <a:pt x="0" y="11"/>
                  </a:lnTo>
                  <a:lnTo>
                    <a:pt x="0" y="8"/>
                  </a:lnTo>
                  <a:lnTo>
                    <a:pt x="0" y="4"/>
                  </a:lnTo>
                  <a:lnTo>
                    <a:pt x="3" y="0"/>
                  </a:lnTo>
                  <a:lnTo>
                    <a:pt x="7" y="0"/>
                  </a:lnTo>
                  <a:close/>
                </a:path>
              </a:pathLst>
            </a:custGeom>
            <a:solidFill>
              <a:srgbClr val="000000"/>
            </a:solidFill>
            <a:ln w="0">
              <a:solidFill>
                <a:srgbClr val="000000"/>
              </a:solidFill>
              <a:round/>
              <a:headEnd/>
              <a:tailEnd/>
            </a:ln>
          </p:spPr>
          <p:txBody>
            <a:bodyPr/>
            <a:lstStyle/>
            <a:p>
              <a:endParaRPr lang="en-CA"/>
            </a:p>
          </p:txBody>
        </p:sp>
        <p:sp>
          <p:nvSpPr>
            <p:cNvPr id="16437" name="Freeform 241"/>
            <p:cNvSpPr>
              <a:spLocks noEditPoints="1"/>
            </p:cNvSpPr>
            <p:nvPr/>
          </p:nvSpPr>
          <p:spPr bwMode="auto">
            <a:xfrm>
              <a:off x="2333" y="2569"/>
              <a:ext cx="73" cy="119"/>
            </a:xfrm>
            <a:custGeom>
              <a:avLst/>
              <a:gdLst>
                <a:gd name="T0" fmla="*/ 0 w 73"/>
                <a:gd name="T1" fmla="*/ 62 h 119"/>
                <a:gd name="T2" fmla="*/ 4 w 73"/>
                <a:gd name="T3" fmla="*/ 42 h 119"/>
                <a:gd name="T4" fmla="*/ 8 w 73"/>
                <a:gd name="T5" fmla="*/ 27 h 119"/>
                <a:gd name="T6" fmla="*/ 15 w 73"/>
                <a:gd name="T7" fmla="*/ 16 h 119"/>
                <a:gd name="T8" fmla="*/ 23 w 73"/>
                <a:gd name="T9" fmla="*/ 8 h 119"/>
                <a:gd name="T10" fmla="*/ 31 w 73"/>
                <a:gd name="T11" fmla="*/ 4 h 119"/>
                <a:gd name="T12" fmla="*/ 39 w 73"/>
                <a:gd name="T13" fmla="*/ 0 h 119"/>
                <a:gd name="T14" fmla="*/ 46 w 73"/>
                <a:gd name="T15" fmla="*/ 4 h 119"/>
                <a:gd name="T16" fmla="*/ 54 w 73"/>
                <a:gd name="T17" fmla="*/ 8 h 119"/>
                <a:gd name="T18" fmla="*/ 62 w 73"/>
                <a:gd name="T19" fmla="*/ 16 h 119"/>
                <a:gd name="T20" fmla="*/ 65 w 73"/>
                <a:gd name="T21" fmla="*/ 27 h 119"/>
                <a:gd name="T22" fmla="*/ 69 w 73"/>
                <a:gd name="T23" fmla="*/ 42 h 119"/>
                <a:gd name="T24" fmla="*/ 73 w 73"/>
                <a:gd name="T25" fmla="*/ 58 h 119"/>
                <a:gd name="T26" fmla="*/ 69 w 73"/>
                <a:gd name="T27" fmla="*/ 77 h 119"/>
                <a:gd name="T28" fmla="*/ 65 w 73"/>
                <a:gd name="T29" fmla="*/ 92 h 119"/>
                <a:gd name="T30" fmla="*/ 62 w 73"/>
                <a:gd name="T31" fmla="*/ 104 h 119"/>
                <a:gd name="T32" fmla="*/ 54 w 73"/>
                <a:gd name="T33" fmla="*/ 111 h 119"/>
                <a:gd name="T34" fmla="*/ 46 w 73"/>
                <a:gd name="T35" fmla="*/ 115 h 119"/>
                <a:gd name="T36" fmla="*/ 35 w 73"/>
                <a:gd name="T37" fmla="*/ 119 h 119"/>
                <a:gd name="T38" fmla="*/ 27 w 73"/>
                <a:gd name="T39" fmla="*/ 115 h 119"/>
                <a:gd name="T40" fmla="*/ 19 w 73"/>
                <a:gd name="T41" fmla="*/ 108 h 119"/>
                <a:gd name="T42" fmla="*/ 12 w 73"/>
                <a:gd name="T43" fmla="*/ 100 h 119"/>
                <a:gd name="T44" fmla="*/ 4 w 73"/>
                <a:gd name="T45" fmla="*/ 81 h 119"/>
                <a:gd name="T46" fmla="*/ 0 w 73"/>
                <a:gd name="T47" fmla="*/ 62 h 119"/>
                <a:gd name="T48" fmla="*/ 19 w 73"/>
                <a:gd name="T49" fmla="*/ 62 h 119"/>
                <a:gd name="T50" fmla="*/ 19 w 73"/>
                <a:gd name="T51" fmla="*/ 85 h 119"/>
                <a:gd name="T52" fmla="*/ 23 w 73"/>
                <a:gd name="T53" fmla="*/ 100 h 119"/>
                <a:gd name="T54" fmla="*/ 27 w 73"/>
                <a:gd name="T55" fmla="*/ 108 h 119"/>
                <a:gd name="T56" fmla="*/ 31 w 73"/>
                <a:gd name="T57" fmla="*/ 111 h 119"/>
                <a:gd name="T58" fmla="*/ 39 w 73"/>
                <a:gd name="T59" fmla="*/ 111 h 119"/>
                <a:gd name="T60" fmla="*/ 42 w 73"/>
                <a:gd name="T61" fmla="*/ 111 h 119"/>
                <a:gd name="T62" fmla="*/ 46 w 73"/>
                <a:gd name="T63" fmla="*/ 108 h 119"/>
                <a:gd name="T64" fmla="*/ 50 w 73"/>
                <a:gd name="T65" fmla="*/ 104 h 119"/>
                <a:gd name="T66" fmla="*/ 54 w 73"/>
                <a:gd name="T67" fmla="*/ 96 h 119"/>
                <a:gd name="T68" fmla="*/ 54 w 73"/>
                <a:gd name="T69" fmla="*/ 77 h 119"/>
                <a:gd name="T70" fmla="*/ 58 w 73"/>
                <a:gd name="T71" fmla="*/ 54 h 119"/>
                <a:gd name="T72" fmla="*/ 54 w 73"/>
                <a:gd name="T73" fmla="*/ 39 h 119"/>
                <a:gd name="T74" fmla="*/ 54 w 73"/>
                <a:gd name="T75" fmla="*/ 23 h 119"/>
                <a:gd name="T76" fmla="*/ 50 w 73"/>
                <a:gd name="T77" fmla="*/ 16 h 119"/>
                <a:gd name="T78" fmla="*/ 46 w 73"/>
                <a:gd name="T79" fmla="*/ 12 h 119"/>
                <a:gd name="T80" fmla="*/ 42 w 73"/>
                <a:gd name="T81" fmla="*/ 8 h 119"/>
                <a:gd name="T82" fmla="*/ 39 w 73"/>
                <a:gd name="T83" fmla="*/ 8 h 119"/>
                <a:gd name="T84" fmla="*/ 31 w 73"/>
                <a:gd name="T85" fmla="*/ 8 h 119"/>
                <a:gd name="T86" fmla="*/ 27 w 73"/>
                <a:gd name="T87" fmla="*/ 12 h 119"/>
                <a:gd name="T88" fmla="*/ 23 w 73"/>
                <a:gd name="T89" fmla="*/ 19 h 119"/>
                <a:gd name="T90" fmla="*/ 19 w 73"/>
                <a:gd name="T91" fmla="*/ 35 h 119"/>
                <a:gd name="T92" fmla="*/ 19 w 73"/>
                <a:gd name="T93" fmla="*/ 50 h 119"/>
                <a:gd name="T94" fmla="*/ 19 w 73"/>
                <a:gd name="T95" fmla="*/ 62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9"/>
                <a:gd name="T146" fmla="*/ 73 w 73"/>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9">
                  <a:moveTo>
                    <a:pt x="0" y="62"/>
                  </a:moveTo>
                  <a:lnTo>
                    <a:pt x="4" y="42"/>
                  </a:lnTo>
                  <a:lnTo>
                    <a:pt x="8" y="27"/>
                  </a:lnTo>
                  <a:lnTo>
                    <a:pt x="15" y="16"/>
                  </a:lnTo>
                  <a:lnTo>
                    <a:pt x="23" y="8"/>
                  </a:lnTo>
                  <a:lnTo>
                    <a:pt x="31" y="4"/>
                  </a:lnTo>
                  <a:lnTo>
                    <a:pt x="39" y="0"/>
                  </a:lnTo>
                  <a:lnTo>
                    <a:pt x="46" y="4"/>
                  </a:lnTo>
                  <a:lnTo>
                    <a:pt x="54" y="8"/>
                  </a:lnTo>
                  <a:lnTo>
                    <a:pt x="62" y="16"/>
                  </a:lnTo>
                  <a:lnTo>
                    <a:pt x="65" y="27"/>
                  </a:lnTo>
                  <a:lnTo>
                    <a:pt x="69" y="42"/>
                  </a:lnTo>
                  <a:lnTo>
                    <a:pt x="73" y="58"/>
                  </a:lnTo>
                  <a:lnTo>
                    <a:pt x="69" y="77"/>
                  </a:lnTo>
                  <a:lnTo>
                    <a:pt x="65" y="92"/>
                  </a:lnTo>
                  <a:lnTo>
                    <a:pt x="62" y="104"/>
                  </a:lnTo>
                  <a:lnTo>
                    <a:pt x="54" y="111"/>
                  </a:lnTo>
                  <a:lnTo>
                    <a:pt x="46" y="115"/>
                  </a:lnTo>
                  <a:lnTo>
                    <a:pt x="35" y="119"/>
                  </a:lnTo>
                  <a:lnTo>
                    <a:pt x="27" y="115"/>
                  </a:lnTo>
                  <a:lnTo>
                    <a:pt x="19" y="108"/>
                  </a:lnTo>
                  <a:lnTo>
                    <a:pt x="12" y="100"/>
                  </a:lnTo>
                  <a:lnTo>
                    <a:pt x="4" y="81"/>
                  </a:lnTo>
                  <a:lnTo>
                    <a:pt x="0" y="62"/>
                  </a:lnTo>
                  <a:close/>
                  <a:moveTo>
                    <a:pt x="19" y="62"/>
                  </a:moveTo>
                  <a:lnTo>
                    <a:pt x="19" y="85"/>
                  </a:lnTo>
                  <a:lnTo>
                    <a:pt x="23" y="100"/>
                  </a:lnTo>
                  <a:lnTo>
                    <a:pt x="27" y="108"/>
                  </a:lnTo>
                  <a:lnTo>
                    <a:pt x="31" y="111"/>
                  </a:lnTo>
                  <a:lnTo>
                    <a:pt x="39" y="111"/>
                  </a:lnTo>
                  <a:lnTo>
                    <a:pt x="42" y="111"/>
                  </a:lnTo>
                  <a:lnTo>
                    <a:pt x="46" y="108"/>
                  </a:lnTo>
                  <a:lnTo>
                    <a:pt x="50" y="104"/>
                  </a:lnTo>
                  <a:lnTo>
                    <a:pt x="54" y="96"/>
                  </a:lnTo>
                  <a:lnTo>
                    <a:pt x="54" y="77"/>
                  </a:lnTo>
                  <a:lnTo>
                    <a:pt x="58" y="54"/>
                  </a:lnTo>
                  <a:lnTo>
                    <a:pt x="54" y="39"/>
                  </a:lnTo>
                  <a:lnTo>
                    <a:pt x="54" y="23"/>
                  </a:lnTo>
                  <a:lnTo>
                    <a:pt x="50" y="16"/>
                  </a:lnTo>
                  <a:lnTo>
                    <a:pt x="46" y="12"/>
                  </a:lnTo>
                  <a:lnTo>
                    <a:pt x="42" y="8"/>
                  </a:lnTo>
                  <a:lnTo>
                    <a:pt x="39" y="8"/>
                  </a:lnTo>
                  <a:lnTo>
                    <a:pt x="31" y="8"/>
                  </a:lnTo>
                  <a:lnTo>
                    <a:pt x="27" y="12"/>
                  </a:lnTo>
                  <a:lnTo>
                    <a:pt x="23" y="19"/>
                  </a:lnTo>
                  <a:lnTo>
                    <a:pt x="19" y="35"/>
                  </a:lnTo>
                  <a:lnTo>
                    <a:pt x="19" y="50"/>
                  </a:lnTo>
                  <a:lnTo>
                    <a:pt x="19" y="62"/>
                  </a:lnTo>
                  <a:close/>
                </a:path>
              </a:pathLst>
            </a:custGeom>
            <a:solidFill>
              <a:srgbClr val="000000"/>
            </a:solidFill>
            <a:ln w="0">
              <a:solidFill>
                <a:srgbClr val="000000"/>
              </a:solidFill>
              <a:round/>
              <a:headEnd/>
              <a:tailEnd/>
            </a:ln>
          </p:spPr>
          <p:txBody>
            <a:bodyPr/>
            <a:lstStyle/>
            <a:p>
              <a:endParaRPr lang="en-CA"/>
            </a:p>
          </p:txBody>
        </p:sp>
        <p:sp>
          <p:nvSpPr>
            <p:cNvPr id="16438" name="Freeform 242"/>
            <p:cNvSpPr>
              <a:spLocks/>
            </p:cNvSpPr>
            <p:nvPr/>
          </p:nvSpPr>
          <p:spPr bwMode="auto">
            <a:xfrm>
              <a:off x="2433" y="2569"/>
              <a:ext cx="42" cy="115"/>
            </a:xfrm>
            <a:custGeom>
              <a:avLst/>
              <a:gdLst>
                <a:gd name="T0" fmla="*/ 0 w 42"/>
                <a:gd name="T1" fmla="*/ 16 h 115"/>
                <a:gd name="T2" fmla="*/ 27 w 42"/>
                <a:gd name="T3" fmla="*/ 0 h 115"/>
                <a:gd name="T4" fmla="*/ 27 w 42"/>
                <a:gd name="T5" fmla="*/ 0 h 115"/>
                <a:gd name="T6" fmla="*/ 27 w 42"/>
                <a:gd name="T7" fmla="*/ 96 h 115"/>
                <a:gd name="T8" fmla="*/ 27 w 42"/>
                <a:gd name="T9" fmla="*/ 104 h 115"/>
                <a:gd name="T10" fmla="*/ 31 w 42"/>
                <a:gd name="T11" fmla="*/ 108 h 115"/>
                <a:gd name="T12" fmla="*/ 31 w 42"/>
                <a:gd name="T13" fmla="*/ 111 h 115"/>
                <a:gd name="T14" fmla="*/ 31 w 42"/>
                <a:gd name="T15" fmla="*/ 111 h 115"/>
                <a:gd name="T16" fmla="*/ 34 w 42"/>
                <a:gd name="T17" fmla="*/ 115 h 115"/>
                <a:gd name="T18" fmla="*/ 42 w 42"/>
                <a:gd name="T19" fmla="*/ 115 h 115"/>
                <a:gd name="T20" fmla="*/ 42 w 42"/>
                <a:gd name="T21" fmla="*/ 115 h 115"/>
                <a:gd name="T22" fmla="*/ 0 w 42"/>
                <a:gd name="T23" fmla="*/ 115 h 115"/>
                <a:gd name="T24" fmla="*/ 0 w 42"/>
                <a:gd name="T25" fmla="*/ 115 h 115"/>
                <a:gd name="T26" fmla="*/ 8 w 42"/>
                <a:gd name="T27" fmla="*/ 115 h 115"/>
                <a:gd name="T28" fmla="*/ 11 w 42"/>
                <a:gd name="T29" fmla="*/ 111 h 115"/>
                <a:gd name="T30" fmla="*/ 11 w 42"/>
                <a:gd name="T31" fmla="*/ 111 h 115"/>
                <a:gd name="T32" fmla="*/ 11 w 42"/>
                <a:gd name="T33" fmla="*/ 108 h 115"/>
                <a:gd name="T34" fmla="*/ 15 w 42"/>
                <a:gd name="T35" fmla="*/ 104 h 115"/>
                <a:gd name="T36" fmla="*/ 15 w 42"/>
                <a:gd name="T37" fmla="*/ 96 h 115"/>
                <a:gd name="T38" fmla="*/ 15 w 42"/>
                <a:gd name="T39" fmla="*/ 35 h 115"/>
                <a:gd name="T40" fmla="*/ 15 w 42"/>
                <a:gd name="T41" fmla="*/ 23 h 115"/>
                <a:gd name="T42" fmla="*/ 11 w 42"/>
                <a:gd name="T43" fmla="*/ 19 h 115"/>
                <a:gd name="T44" fmla="*/ 11 w 42"/>
                <a:gd name="T45" fmla="*/ 16 h 115"/>
                <a:gd name="T46" fmla="*/ 11 w 42"/>
                <a:gd name="T47" fmla="*/ 16 h 115"/>
                <a:gd name="T48" fmla="*/ 11 w 42"/>
                <a:gd name="T49" fmla="*/ 16 h 115"/>
                <a:gd name="T50" fmla="*/ 8 w 42"/>
                <a:gd name="T51" fmla="*/ 12 h 115"/>
                <a:gd name="T52" fmla="*/ 4 w 42"/>
                <a:gd name="T53" fmla="*/ 16 h 115"/>
                <a:gd name="T54" fmla="*/ 0 w 42"/>
                <a:gd name="T55" fmla="*/ 16 h 115"/>
                <a:gd name="T56" fmla="*/ 0 w 42"/>
                <a:gd name="T57" fmla="*/ 16 h 11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2"/>
                <a:gd name="T88" fmla="*/ 0 h 115"/>
                <a:gd name="T89" fmla="*/ 42 w 42"/>
                <a:gd name="T90" fmla="*/ 115 h 11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2" h="115">
                  <a:moveTo>
                    <a:pt x="0" y="16"/>
                  </a:moveTo>
                  <a:lnTo>
                    <a:pt x="27" y="0"/>
                  </a:lnTo>
                  <a:lnTo>
                    <a:pt x="27" y="96"/>
                  </a:lnTo>
                  <a:lnTo>
                    <a:pt x="27" y="104"/>
                  </a:lnTo>
                  <a:lnTo>
                    <a:pt x="31" y="108"/>
                  </a:lnTo>
                  <a:lnTo>
                    <a:pt x="31" y="111"/>
                  </a:lnTo>
                  <a:lnTo>
                    <a:pt x="34" y="115"/>
                  </a:lnTo>
                  <a:lnTo>
                    <a:pt x="42" y="115"/>
                  </a:lnTo>
                  <a:lnTo>
                    <a:pt x="0" y="115"/>
                  </a:lnTo>
                  <a:lnTo>
                    <a:pt x="8" y="115"/>
                  </a:lnTo>
                  <a:lnTo>
                    <a:pt x="11" y="111"/>
                  </a:lnTo>
                  <a:lnTo>
                    <a:pt x="11" y="108"/>
                  </a:lnTo>
                  <a:lnTo>
                    <a:pt x="15" y="104"/>
                  </a:lnTo>
                  <a:lnTo>
                    <a:pt x="15" y="96"/>
                  </a:lnTo>
                  <a:lnTo>
                    <a:pt x="15" y="35"/>
                  </a:lnTo>
                  <a:lnTo>
                    <a:pt x="15" y="23"/>
                  </a:lnTo>
                  <a:lnTo>
                    <a:pt x="11" y="19"/>
                  </a:lnTo>
                  <a:lnTo>
                    <a:pt x="11" y="16"/>
                  </a:lnTo>
                  <a:lnTo>
                    <a:pt x="8" y="12"/>
                  </a:lnTo>
                  <a:lnTo>
                    <a:pt x="4" y="16"/>
                  </a:lnTo>
                  <a:lnTo>
                    <a:pt x="0" y="16"/>
                  </a:lnTo>
                  <a:close/>
                </a:path>
              </a:pathLst>
            </a:custGeom>
            <a:solidFill>
              <a:srgbClr val="000000"/>
            </a:solidFill>
            <a:ln w="0">
              <a:solidFill>
                <a:srgbClr val="000000"/>
              </a:solidFill>
              <a:round/>
              <a:headEnd/>
              <a:tailEnd/>
            </a:ln>
          </p:spPr>
          <p:txBody>
            <a:bodyPr/>
            <a:lstStyle/>
            <a:p>
              <a:endParaRPr lang="en-CA"/>
            </a:p>
          </p:txBody>
        </p:sp>
        <p:sp>
          <p:nvSpPr>
            <p:cNvPr id="16439" name="Freeform 243"/>
            <p:cNvSpPr>
              <a:spLocks/>
            </p:cNvSpPr>
            <p:nvPr/>
          </p:nvSpPr>
          <p:spPr bwMode="auto">
            <a:xfrm>
              <a:off x="2513" y="2569"/>
              <a:ext cx="47" cy="115"/>
            </a:xfrm>
            <a:custGeom>
              <a:avLst/>
              <a:gdLst>
                <a:gd name="T0" fmla="*/ 0 w 47"/>
                <a:gd name="T1" fmla="*/ 16 h 115"/>
                <a:gd name="T2" fmla="*/ 31 w 47"/>
                <a:gd name="T3" fmla="*/ 0 h 115"/>
                <a:gd name="T4" fmla="*/ 31 w 47"/>
                <a:gd name="T5" fmla="*/ 0 h 115"/>
                <a:gd name="T6" fmla="*/ 31 w 47"/>
                <a:gd name="T7" fmla="*/ 96 h 115"/>
                <a:gd name="T8" fmla="*/ 31 w 47"/>
                <a:gd name="T9" fmla="*/ 104 h 115"/>
                <a:gd name="T10" fmla="*/ 31 w 47"/>
                <a:gd name="T11" fmla="*/ 108 h 115"/>
                <a:gd name="T12" fmla="*/ 35 w 47"/>
                <a:gd name="T13" fmla="*/ 111 h 115"/>
                <a:gd name="T14" fmla="*/ 35 w 47"/>
                <a:gd name="T15" fmla="*/ 111 h 115"/>
                <a:gd name="T16" fmla="*/ 39 w 47"/>
                <a:gd name="T17" fmla="*/ 115 h 115"/>
                <a:gd name="T18" fmla="*/ 47 w 47"/>
                <a:gd name="T19" fmla="*/ 115 h 115"/>
                <a:gd name="T20" fmla="*/ 47 w 47"/>
                <a:gd name="T21" fmla="*/ 115 h 115"/>
                <a:gd name="T22" fmla="*/ 4 w 47"/>
                <a:gd name="T23" fmla="*/ 115 h 115"/>
                <a:gd name="T24" fmla="*/ 4 w 47"/>
                <a:gd name="T25" fmla="*/ 115 h 115"/>
                <a:gd name="T26" fmla="*/ 12 w 47"/>
                <a:gd name="T27" fmla="*/ 115 h 115"/>
                <a:gd name="T28" fmla="*/ 16 w 47"/>
                <a:gd name="T29" fmla="*/ 111 h 115"/>
                <a:gd name="T30" fmla="*/ 16 w 47"/>
                <a:gd name="T31" fmla="*/ 111 h 115"/>
                <a:gd name="T32" fmla="*/ 16 w 47"/>
                <a:gd name="T33" fmla="*/ 108 h 115"/>
                <a:gd name="T34" fmla="*/ 20 w 47"/>
                <a:gd name="T35" fmla="*/ 104 h 115"/>
                <a:gd name="T36" fmla="*/ 20 w 47"/>
                <a:gd name="T37" fmla="*/ 96 h 115"/>
                <a:gd name="T38" fmla="*/ 20 w 47"/>
                <a:gd name="T39" fmla="*/ 35 h 115"/>
                <a:gd name="T40" fmla="*/ 20 w 47"/>
                <a:gd name="T41" fmla="*/ 23 h 115"/>
                <a:gd name="T42" fmla="*/ 16 w 47"/>
                <a:gd name="T43" fmla="*/ 19 h 115"/>
                <a:gd name="T44" fmla="*/ 16 w 47"/>
                <a:gd name="T45" fmla="*/ 16 h 115"/>
                <a:gd name="T46" fmla="*/ 16 w 47"/>
                <a:gd name="T47" fmla="*/ 16 h 115"/>
                <a:gd name="T48" fmla="*/ 12 w 47"/>
                <a:gd name="T49" fmla="*/ 16 h 115"/>
                <a:gd name="T50" fmla="*/ 12 w 47"/>
                <a:gd name="T51" fmla="*/ 12 h 115"/>
                <a:gd name="T52" fmla="*/ 8 w 47"/>
                <a:gd name="T53" fmla="*/ 16 h 115"/>
                <a:gd name="T54" fmla="*/ 4 w 47"/>
                <a:gd name="T55" fmla="*/ 16 h 115"/>
                <a:gd name="T56" fmla="*/ 0 w 47"/>
                <a:gd name="T57" fmla="*/ 16 h 11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7"/>
                <a:gd name="T88" fmla="*/ 0 h 115"/>
                <a:gd name="T89" fmla="*/ 47 w 47"/>
                <a:gd name="T90" fmla="*/ 115 h 11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7" h="115">
                  <a:moveTo>
                    <a:pt x="0" y="16"/>
                  </a:moveTo>
                  <a:lnTo>
                    <a:pt x="31" y="0"/>
                  </a:lnTo>
                  <a:lnTo>
                    <a:pt x="31" y="96"/>
                  </a:lnTo>
                  <a:lnTo>
                    <a:pt x="31" y="104"/>
                  </a:lnTo>
                  <a:lnTo>
                    <a:pt x="31" y="108"/>
                  </a:lnTo>
                  <a:lnTo>
                    <a:pt x="35" y="111"/>
                  </a:lnTo>
                  <a:lnTo>
                    <a:pt x="39" y="115"/>
                  </a:lnTo>
                  <a:lnTo>
                    <a:pt x="47" y="115"/>
                  </a:lnTo>
                  <a:lnTo>
                    <a:pt x="4" y="115"/>
                  </a:lnTo>
                  <a:lnTo>
                    <a:pt x="12" y="115"/>
                  </a:lnTo>
                  <a:lnTo>
                    <a:pt x="16" y="111"/>
                  </a:lnTo>
                  <a:lnTo>
                    <a:pt x="16" y="108"/>
                  </a:lnTo>
                  <a:lnTo>
                    <a:pt x="20" y="104"/>
                  </a:lnTo>
                  <a:lnTo>
                    <a:pt x="20" y="96"/>
                  </a:lnTo>
                  <a:lnTo>
                    <a:pt x="20" y="35"/>
                  </a:lnTo>
                  <a:lnTo>
                    <a:pt x="20" y="23"/>
                  </a:lnTo>
                  <a:lnTo>
                    <a:pt x="16" y="19"/>
                  </a:lnTo>
                  <a:lnTo>
                    <a:pt x="16" y="16"/>
                  </a:lnTo>
                  <a:lnTo>
                    <a:pt x="12" y="16"/>
                  </a:lnTo>
                  <a:lnTo>
                    <a:pt x="12" y="12"/>
                  </a:lnTo>
                  <a:lnTo>
                    <a:pt x="8" y="16"/>
                  </a:lnTo>
                  <a:lnTo>
                    <a:pt x="4" y="16"/>
                  </a:lnTo>
                  <a:lnTo>
                    <a:pt x="0" y="16"/>
                  </a:lnTo>
                  <a:close/>
                </a:path>
              </a:pathLst>
            </a:custGeom>
            <a:solidFill>
              <a:srgbClr val="000000"/>
            </a:solidFill>
            <a:ln w="0">
              <a:solidFill>
                <a:srgbClr val="000000"/>
              </a:solidFill>
              <a:round/>
              <a:headEnd/>
              <a:tailEnd/>
            </a:ln>
          </p:spPr>
          <p:txBody>
            <a:bodyPr/>
            <a:lstStyle/>
            <a:p>
              <a:endParaRPr lang="en-CA"/>
            </a:p>
          </p:txBody>
        </p:sp>
        <p:sp>
          <p:nvSpPr>
            <p:cNvPr id="16440" name="Rectangle 244"/>
            <p:cNvSpPr>
              <a:spLocks noChangeArrowheads="1"/>
            </p:cNvSpPr>
            <p:nvPr/>
          </p:nvSpPr>
          <p:spPr bwMode="auto">
            <a:xfrm>
              <a:off x="2705" y="25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6441" name="Freeform 245"/>
            <p:cNvSpPr>
              <a:spLocks noEditPoints="1"/>
            </p:cNvSpPr>
            <p:nvPr/>
          </p:nvSpPr>
          <p:spPr bwMode="auto">
            <a:xfrm>
              <a:off x="2897" y="2569"/>
              <a:ext cx="73" cy="119"/>
            </a:xfrm>
            <a:custGeom>
              <a:avLst/>
              <a:gdLst>
                <a:gd name="T0" fmla="*/ 0 w 73"/>
                <a:gd name="T1" fmla="*/ 62 h 119"/>
                <a:gd name="T2" fmla="*/ 4 w 73"/>
                <a:gd name="T3" fmla="*/ 42 h 119"/>
                <a:gd name="T4" fmla="*/ 8 w 73"/>
                <a:gd name="T5" fmla="*/ 27 h 119"/>
                <a:gd name="T6" fmla="*/ 12 w 73"/>
                <a:gd name="T7" fmla="*/ 16 h 119"/>
                <a:gd name="T8" fmla="*/ 23 w 73"/>
                <a:gd name="T9" fmla="*/ 8 h 119"/>
                <a:gd name="T10" fmla="*/ 31 w 73"/>
                <a:gd name="T11" fmla="*/ 4 h 119"/>
                <a:gd name="T12" fmla="*/ 39 w 73"/>
                <a:gd name="T13" fmla="*/ 0 h 119"/>
                <a:gd name="T14" fmla="*/ 46 w 73"/>
                <a:gd name="T15" fmla="*/ 4 h 119"/>
                <a:gd name="T16" fmla="*/ 54 w 73"/>
                <a:gd name="T17" fmla="*/ 8 h 119"/>
                <a:gd name="T18" fmla="*/ 58 w 73"/>
                <a:gd name="T19" fmla="*/ 16 h 119"/>
                <a:gd name="T20" fmla="*/ 65 w 73"/>
                <a:gd name="T21" fmla="*/ 27 h 119"/>
                <a:gd name="T22" fmla="*/ 69 w 73"/>
                <a:gd name="T23" fmla="*/ 42 h 119"/>
                <a:gd name="T24" fmla="*/ 73 w 73"/>
                <a:gd name="T25" fmla="*/ 58 h 119"/>
                <a:gd name="T26" fmla="*/ 69 w 73"/>
                <a:gd name="T27" fmla="*/ 77 h 119"/>
                <a:gd name="T28" fmla="*/ 65 w 73"/>
                <a:gd name="T29" fmla="*/ 92 h 119"/>
                <a:gd name="T30" fmla="*/ 62 w 73"/>
                <a:gd name="T31" fmla="*/ 104 h 119"/>
                <a:gd name="T32" fmla="*/ 54 w 73"/>
                <a:gd name="T33" fmla="*/ 111 h 119"/>
                <a:gd name="T34" fmla="*/ 42 w 73"/>
                <a:gd name="T35" fmla="*/ 115 h 119"/>
                <a:gd name="T36" fmla="*/ 35 w 73"/>
                <a:gd name="T37" fmla="*/ 119 h 119"/>
                <a:gd name="T38" fmla="*/ 27 w 73"/>
                <a:gd name="T39" fmla="*/ 115 h 119"/>
                <a:gd name="T40" fmla="*/ 19 w 73"/>
                <a:gd name="T41" fmla="*/ 108 h 119"/>
                <a:gd name="T42" fmla="*/ 12 w 73"/>
                <a:gd name="T43" fmla="*/ 100 h 119"/>
                <a:gd name="T44" fmla="*/ 4 w 73"/>
                <a:gd name="T45" fmla="*/ 81 h 119"/>
                <a:gd name="T46" fmla="*/ 0 w 73"/>
                <a:gd name="T47" fmla="*/ 62 h 119"/>
                <a:gd name="T48" fmla="*/ 15 w 73"/>
                <a:gd name="T49" fmla="*/ 62 h 119"/>
                <a:gd name="T50" fmla="*/ 19 w 73"/>
                <a:gd name="T51" fmla="*/ 85 h 119"/>
                <a:gd name="T52" fmla="*/ 23 w 73"/>
                <a:gd name="T53" fmla="*/ 100 h 119"/>
                <a:gd name="T54" fmla="*/ 27 w 73"/>
                <a:gd name="T55" fmla="*/ 108 h 119"/>
                <a:gd name="T56" fmla="*/ 31 w 73"/>
                <a:gd name="T57" fmla="*/ 111 h 119"/>
                <a:gd name="T58" fmla="*/ 35 w 73"/>
                <a:gd name="T59" fmla="*/ 111 h 119"/>
                <a:gd name="T60" fmla="*/ 42 w 73"/>
                <a:gd name="T61" fmla="*/ 111 h 119"/>
                <a:gd name="T62" fmla="*/ 46 w 73"/>
                <a:gd name="T63" fmla="*/ 108 h 119"/>
                <a:gd name="T64" fmla="*/ 50 w 73"/>
                <a:gd name="T65" fmla="*/ 104 h 119"/>
                <a:gd name="T66" fmla="*/ 50 w 73"/>
                <a:gd name="T67" fmla="*/ 96 h 119"/>
                <a:gd name="T68" fmla="*/ 54 w 73"/>
                <a:gd name="T69" fmla="*/ 77 h 119"/>
                <a:gd name="T70" fmla="*/ 54 w 73"/>
                <a:gd name="T71" fmla="*/ 54 h 119"/>
                <a:gd name="T72" fmla="*/ 54 w 73"/>
                <a:gd name="T73" fmla="*/ 39 h 119"/>
                <a:gd name="T74" fmla="*/ 50 w 73"/>
                <a:gd name="T75" fmla="*/ 23 h 119"/>
                <a:gd name="T76" fmla="*/ 50 w 73"/>
                <a:gd name="T77" fmla="*/ 16 h 119"/>
                <a:gd name="T78" fmla="*/ 46 w 73"/>
                <a:gd name="T79" fmla="*/ 12 h 119"/>
                <a:gd name="T80" fmla="*/ 42 w 73"/>
                <a:gd name="T81" fmla="*/ 8 h 119"/>
                <a:gd name="T82" fmla="*/ 35 w 73"/>
                <a:gd name="T83" fmla="*/ 8 h 119"/>
                <a:gd name="T84" fmla="*/ 31 w 73"/>
                <a:gd name="T85" fmla="*/ 8 h 119"/>
                <a:gd name="T86" fmla="*/ 27 w 73"/>
                <a:gd name="T87" fmla="*/ 12 h 119"/>
                <a:gd name="T88" fmla="*/ 23 w 73"/>
                <a:gd name="T89" fmla="*/ 19 h 119"/>
                <a:gd name="T90" fmla="*/ 19 w 73"/>
                <a:gd name="T91" fmla="*/ 35 h 119"/>
                <a:gd name="T92" fmla="*/ 19 w 73"/>
                <a:gd name="T93" fmla="*/ 50 h 119"/>
                <a:gd name="T94" fmla="*/ 15 w 73"/>
                <a:gd name="T95" fmla="*/ 62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9"/>
                <a:gd name="T146" fmla="*/ 73 w 73"/>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9">
                  <a:moveTo>
                    <a:pt x="0" y="62"/>
                  </a:moveTo>
                  <a:lnTo>
                    <a:pt x="4" y="42"/>
                  </a:lnTo>
                  <a:lnTo>
                    <a:pt x="8" y="27"/>
                  </a:lnTo>
                  <a:lnTo>
                    <a:pt x="12" y="16"/>
                  </a:lnTo>
                  <a:lnTo>
                    <a:pt x="23" y="8"/>
                  </a:lnTo>
                  <a:lnTo>
                    <a:pt x="31" y="4"/>
                  </a:lnTo>
                  <a:lnTo>
                    <a:pt x="39" y="0"/>
                  </a:lnTo>
                  <a:lnTo>
                    <a:pt x="46" y="4"/>
                  </a:lnTo>
                  <a:lnTo>
                    <a:pt x="54" y="8"/>
                  </a:lnTo>
                  <a:lnTo>
                    <a:pt x="58" y="16"/>
                  </a:lnTo>
                  <a:lnTo>
                    <a:pt x="65" y="27"/>
                  </a:lnTo>
                  <a:lnTo>
                    <a:pt x="69" y="42"/>
                  </a:lnTo>
                  <a:lnTo>
                    <a:pt x="73" y="58"/>
                  </a:lnTo>
                  <a:lnTo>
                    <a:pt x="69" y="77"/>
                  </a:lnTo>
                  <a:lnTo>
                    <a:pt x="65" y="92"/>
                  </a:lnTo>
                  <a:lnTo>
                    <a:pt x="62" y="104"/>
                  </a:lnTo>
                  <a:lnTo>
                    <a:pt x="54" y="111"/>
                  </a:lnTo>
                  <a:lnTo>
                    <a:pt x="42" y="115"/>
                  </a:lnTo>
                  <a:lnTo>
                    <a:pt x="35" y="119"/>
                  </a:lnTo>
                  <a:lnTo>
                    <a:pt x="27" y="115"/>
                  </a:lnTo>
                  <a:lnTo>
                    <a:pt x="19" y="108"/>
                  </a:lnTo>
                  <a:lnTo>
                    <a:pt x="12" y="100"/>
                  </a:lnTo>
                  <a:lnTo>
                    <a:pt x="4" y="81"/>
                  </a:lnTo>
                  <a:lnTo>
                    <a:pt x="0" y="62"/>
                  </a:lnTo>
                  <a:close/>
                  <a:moveTo>
                    <a:pt x="15" y="62"/>
                  </a:moveTo>
                  <a:lnTo>
                    <a:pt x="19" y="85"/>
                  </a:lnTo>
                  <a:lnTo>
                    <a:pt x="23" y="100"/>
                  </a:lnTo>
                  <a:lnTo>
                    <a:pt x="27" y="108"/>
                  </a:lnTo>
                  <a:lnTo>
                    <a:pt x="31" y="111"/>
                  </a:lnTo>
                  <a:lnTo>
                    <a:pt x="35" y="111"/>
                  </a:lnTo>
                  <a:lnTo>
                    <a:pt x="42" y="111"/>
                  </a:lnTo>
                  <a:lnTo>
                    <a:pt x="46" y="108"/>
                  </a:lnTo>
                  <a:lnTo>
                    <a:pt x="50" y="104"/>
                  </a:lnTo>
                  <a:lnTo>
                    <a:pt x="50" y="96"/>
                  </a:lnTo>
                  <a:lnTo>
                    <a:pt x="54" y="77"/>
                  </a:lnTo>
                  <a:lnTo>
                    <a:pt x="54" y="54"/>
                  </a:lnTo>
                  <a:lnTo>
                    <a:pt x="54" y="39"/>
                  </a:lnTo>
                  <a:lnTo>
                    <a:pt x="50" y="23"/>
                  </a:lnTo>
                  <a:lnTo>
                    <a:pt x="50" y="16"/>
                  </a:lnTo>
                  <a:lnTo>
                    <a:pt x="46" y="12"/>
                  </a:lnTo>
                  <a:lnTo>
                    <a:pt x="42" y="8"/>
                  </a:lnTo>
                  <a:lnTo>
                    <a:pt x="35" y="8"/>
                  </a:lnTo>
                  <a:lnTo>
                    <a:pt x="31" y="8"/>
                  </a:lnTo>
                  <a:lnTo>
                    <a:pt x="27" y="12"/>
                  </a:lnTo>
                  <a:lnTo>
                    <a:pt x="23" y="19"/>
                  </a:lnTo>
                  <a:lnTo>
                    <a:pt x="19" y="35"/>
                  </a:lnTo>
                  <a:lnTo>
                    <a:pt x="19" y="50"/>
                  </a:lnTo>
                  <a:lnTo>
                    <a:pt x="15" y="62"/>
                  </a:lnTo>
                  <a:close/>
                </a:path>
              </a:pathLst>
            </a:custGeom>
            <a:solidFill>
              <a:srgbClr val="000000"/>
            </a:solidFill>
            <a:ln w="0">
              <a:solidFill>
                <a:srgbClr val="000000"/>
              </a:solidFill>
              <a:round/>
              <a:headEnd/>
              <a:tailEnd/>
            </a:ln>
          </p:spPr>
          <p:txBody>
            <a:bodyPr/>
            <a:lstStyle/>
            <a:p>
              <a:endParaRPr lang="en-CA"/>
            </a:p>
          </p:txBody>
        </p:sp>
        <p:sp>
          <p:nvSpPr>
            <p:cNvPr id="16442" name="Rectangle 246"/>
            <p:cNvSpPr>
              <a:spLocks noChangeArrowheads="1"/>
            </p:cNvSpPr>
            <p:nvPr/>
          </p:nvSpPr>
          <p:spPr bwMode="auto">
            <a:xfrm>
              <a:off x="3304" y="25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6443" name="Freeform 247"/>
            <p:cNvSpPr>
              <a:spLocks noEditPoints="1"/>
            </p:cNvSpPr>
            <p:nvPr/>
          </p:nvSpPr>
          <p:spPr bwMode="auto">
            <a:xfrm>
              <a:off x="3503" y="2569"/>
              <a:ext cx="69" cy="119"/>
            </a:xfrm>
            <a:custGeom>
              <a:avLst/>
              <a:gdLst>
                <a:gd name="T0" fmla="*/ 0 w 69"/>
                <a:gd name="T1" fmla="*/ 62 h 119"/>
                <a:gd name="T2" fmla="*/ 0 w 69"/>
                <a:gd name="T3" fmla="*/ 42 h 119"/>
                <a:gd name="T4" fmla="*/ 4 w 69"/>
                <a:gd name="T5" fmla="*/ 27 h 119"/>
                <a:gd name="T6" fmla="*/ 12 w 69"/>
                <a:gd name="T7" fmla="*/ 16 h 119"/>
                <a:gd name="T8" fmla="*/ 20 w 69"/>
                <a:gd name="T9" fmla="*/ 8 h 119"/>
                <a:gd name="T10" fmla="*/ 27 w 69"/>
                <a:gd name="T11" fmla="*/ 4 h 119"/>
                <a:gd name="T12" fmla="*/ 35 w 69"/>
                <a:gd name="T13" fmla="*/ 0 h 119"/>
                <a:gd name="T14" fmla="*/ 43 w 69"/>
                <a:gd name="T15" fmla="*/ 4 h 119"/>
                <a:gd name="T16" fmla="*/ 50 w 69"/>
                <a:gd name="T17" fmla="*/ 8 h 119"/>
                <a:gd name="T18" fmla="*/ 58 w 69"/>
                <a:gd name="T19" fmla="*/ 16 h 119"/>
                <a:gd name="T20" fmla="*/ 62 w 69"/>
                <a:gd name="T21" fmla="*/ 27 h 119"/>
                <a:gd name="T22" fmla="*/ 66 w 69"/>
                <a:gd name="T23" fmla="*/ 42 h 119"/>
                <a:gd name="T24" fmla="*/ 69 w 69"/>
                <a:gd name="T25" fmla="*/ 58 h 119"/>
                <a:gd name="T26" fmla="*/ 66 w 69"/>
                <a:gd name="T27" fmla="*/ 77 h 119"/>
                <a:gd name="T28" fmla="*/ 62 w 69"/>
                <a:gd name="T29" fmla="*/ 92 h 119"/>
                <a:gd name="T30" fmla="*/ 58 w 69"/>
                <a:gd name="T31" fmla="*/ 104 h 119"/>
                <a:gd name="T32" fmla="*/ 50 w 69"/>
                <a:gd name="T33" fmla="*/ 111 h 119"/>
                <a:gd name="T34" fmla="*/ 43 w 69"/>
                <a:gd name="T35" fmla="*/ 115 h 119"/>
                <a:gd name="T36" fmla="*/ 35 w 69"/>
                <a:gd name="T37" fmla="*/ 119 h 119"/>
                <a:gd name="T38" fmla="*/ 23 w 69"/>
                <a:gd name="T39" fmla="*/ 115 h 119"/>
                <a:gd name="T40" fmla="*/ 16 w 69"/>
                <a:gd name="T41" fmla="*/ 108 h 119"/>
                <a:gd name="T42" fmla="*/ 8 w 69"/>
                <a:gd name="T43" fmla="*/ 100 h 119"/>
                <a:gd name="T44" fmla="*/ 0 w 69"/>
                <a:gd name="T45" fmla="*/ 81 h 119"/>
                <a:gd name="T46" fmla="*/ 0 w 69"/>
                <a:gd name="T47" fmla="*/ 62 h 119"/>
                <a:gd name="T48" fmla="*/ 16 w 69"/>
                <a:gd name="T49" fmla="*/ 62 h 119"/>
                <a:gd name="T50" fmla="*/ 16 w 69"/>
                <a:gd name="T51" fmla="*/ 85 h 119"/>
                <a:gd name="T52" fmla="*/ 20 w 69"/>
                <a:gd name="T53" fmla="*/ 100 h 119"/>
                <a:gd name="T54" fmla="*/ 23 w 69"/>
                <a:gd name="T55" fmla="*/ 108 h 119"/>
                <a:gd name="T56" fmla="*/ 27 w 69"/>
                <a:gd name="T57" fmla="*/ 111 h 119"/>
                <a:gd name="T58" fmla="*/ 35 w 69"/>
                <a:gd name="T59" fmla="*/ 111 h 119"/>
                <a:gd name="T60" fmla="*/ 39 w 69"/>
                <a:gd name="T61" fmla="*/ 111 h 119"/>
                <a:gd name="T62" fmla="*/ 43 w 69"/>
                <a:gd name="T63" fmla="*/ 108 h 119"/>
                <a:gd name="T64" fmla="*/ 46 w 69"/>
                <a:gd name="T65" fmla="*/ 104 h 119"/>
                <a:gd name="T66" fmla="*/ 50 w 69"/>
                <a:gd name="T67" fmla="*/ 96 h 119"/>
                <a:gd name="T68" fmla="*/ 50 w 69"/>
                <a:gd name="T69" fmla="*/ 77 h 119"/>
                <a:gd name="T70" fmla="*/ 54 w 69"/>
                <a:gd name="T71" fmla="*/ 54 h 119"/>
                <a:gd name="T72" fmla="*/ 50 w 69"/>
                <a:gd name="T73" fmla="*/ 39 h 119"/>
                <a:gd name="T74" fmla="*/ 50 w 69"/>
                <a:gd name="T75" fmla="*/ 23 h 119"/>
                <a:gd name="T76" fmla="*/ 46 w 69"/>
                <a:gd name="T77" fmla="*/ 16 h 119"/>
                <a:gd name="T78" fmla="*/ 43 w 69"/>
                <a:gd name="T79" fmla="*/ 12 h 119"/>
                <a:gd name="T80" fmla="*/ 39 w 69"/>
                <a:gd name="T81" fmla="*/ 8 h 119"/>
                <a:gd name="T82" fmla="*/ 35 w 69"/>
                <a:gd name="T83" fmla="*/ 8 h 119"/>
                <a:gd name="T84" fmla="*/ 27 w 69"/>
                <a:gd name="T85" fmla="*/ 8 h 119"/>
                <a:gd name="T86" fmla="*/ 23 w 69"/>
                <a:gd name="T87" fmla="*/ 12 h 119"/>
                <a:gd name="T88" fmla="*/ 20 w 69"/>
                <a:gd name="T89" fmla="*/ 19 h 119"/>
                <a:gd name="T90" fmla="*/ 16 w 69"/>
                <a:gd name="T91" fmla="*/ 35 h 119"/>
                <a:gd name="T92" fmla="*/ 16 w 69"/>
                <a:gd name="T93" fmla="*/ 50 h 119"/>
                <a:gd name="T94" fmla="*/ 16 w 69"/>
                <a:gd name="T95" fmla="*/ 62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2"/>
                  </a:moveTo>
                  <a:lnTo>
                    <a:pt x="0" y="42"/>
                  </a:lnTo>
                  <a:lnTo>
                    <a:pt x="4" y="27"/>
                  </a:lnTo>
                  <a:lnTo>
                    <a:pt x="12" y="16"/>
                  </a:lnTo>
                  <a:lnTo>
                    <a:pt x="20" y="8"/>
                  </a:lnTo>
                  <a:lnTo>
                    <a:pt x="27" y="4"/>
                  </a:lnTo>
                  <a:lnTo>
                    <a:pt x="35" y="0"/>
                  </a:lnTo>
                  <a:lnTo>
                    <a:pt x="43" y="4"/>
                  </a:lnTo>
                  <a:lnTo>
                    <a:pt x="50" y="8"/>
                  </a:lnTo>
                  <a:lnTo>
                    <a:pt x="58" y="16"/>
                  </a:lnTo>
                  <a:lnTo>
                    <a:pt x="62" y="27"/>
                  </a:lnTo>
                  <a:lnTo>
                    <a:pt x="66" y="42"/>
                  </a:lnTo>
                  <a:lnTo>
                    <a:pt x="69" y="58"/>
                  </a:lnTo>
                  <a:lnTo>
                    <a:pt x="66" y="77"/>
                  </a:lnTo>
                  <a:lnTo>
                    <a:pt x="62" y="92"/>
                  </a:lnTo>
                  <a:lnTo>
                    <a:pt x="58" y="104"/>
                  </a:lnTo>
                  <a:lnTo>
                    <a:pt x="50" y="111"/>
                  </a:lnTo>
                  <a:lnTo>
                    <a:pt x="43" y="115"/>
                  </a:lnTo>
                  <a:lnTo>
                    <a:pt x="35" y="119"/>
                  </a:lnTo>
                  <a:lnTo>
                    <a:pt x="23" y="115"/>
                  </a:lnTo>
                  <a:lnTo>
                    <a:pt x="16" y="108"/>
                  </a:lnTo>
                  <a:lnTo>
                    <a:pt x="8" y="100"/>
                  </a:lnTo>
                  <a:lnTo>
                    <a:pt x="0" y="81"/>
                  </a:lnTo>
                  <a:lnTo>
                    <a:pt x="0" y="62"/>
                  </a:lnTo>
                  <a:close/>
                  <a:moveTo>
                    <a:pt x="16" y="62"/>
                  </a:moveTo>
                  <a:lnTo>
                    <a:pt x="16" y="85"/>
                  </a:lnTo>
                  <a:lnTo>
                    <a:pt x="20" y="100"/>
                  </a:lnTo>
                  <a:lnTo>
                    <a:pt x="23" y="108"/>
                  </a:lnTo>
                  <a:lnTo>
                    <a:pt x="27" y="111"/>
                  </a:lnTo>
                  <a:lnTo>
                    <a:pt x="35" y="111"/>
                  </a:lnTo>
                  <a:lnTo>
                    <a:pt x="39" y="111"/>
                  </a:lnTo>
                  <a:lnTo>
                    <a:pt x="43" y="108"/>
                  </a:lnTo>
                  <a:lnTo>
                    <a:pt x="46" y="104"/>
                  </a:lnTo>
                  <a:lnTo>
                    <a:pt x="50" y="96"/>
                  </a:lnTo>
                  <a:lnTo>
                    <a:pt x="50" y="77"/>
                  </a:lnTo>
                  <a:lnTo>
                    <a:pt x="54" y="54"/>
                  </a:lnTo>
                  <a:lnTo>
                    <a:pt x="50" y="39"/>
                  </a:lnTo>
                  <a:lnTo>
                    <a:pt x="50" y="23"/>
                  </a:lnTo>
                  <a:lnTo>
                    <a:pt x="46" y="16"/>
                  </a:lnTo>
                  <a:lnTo>
                    <a:pt x="43" y="12"/>
                  </a:lnTo>
                  <a:lnTo>
                    <a:pt x="39" y="8"/>
                  </a:lnTo>
                  <a:lnTo>
                    <a:pt x="35" y="8"/>
                  </a:lnTo>
                  <a:lnTo>
                    <a:pt x="27" y="8"/>
                  </a:lnTo>
                  <a:lnTo>
                    <a:pt x="23" y="12"/>
                  </a:lnTo>
                  <a:lnTo>
                    <a:pt x="20" y="19"/>
                  </a:lnTo>
                  <a:lnTo>
                    <a:pt x="16" y="35"/>
                  </a:lnTo>
                  <a:lnTo>
                    <a:pt x="16" y="50"/>
                  </a:lnTo>
                  <a:lnTo>
                    <a:pt x="16" y="62"/>
                  </a:lnTo>
                  <a:close/>
                </a:path>
              </a:pathLst>
            </a:custGeom>
            <a:solidFill>
              <a:srgbClr val="000000"/>
            </a:solidFill>
            <a:ln w="0">
              <a:solidFill>
                <a:srgbClr val="000000"/>
              </a:solidFill>
              <a:round/>
              <a:headEnd/>
              <a:tailEnd/>
            </a:ln>
          </p:spPr>
          <p:txBody>
            <a:bodyPr/>
            <a:lstStyle/>
            <a:p>
              <a:endParaRPr lang="en-CA"/>
            </a:p>
          </p:txBody>
        </p:sp>
        <p:sp>
          <p:nvSpPr>
            <p:cNvPr id="16444" name="Rectangle 248"/>
            <p:cNvSpPr>
              <a:spLocks noChangeArrowheads="1"/>
            </p:cNvSpPr>
            <p:nvPr/>
          </p:nvSpPr>
          <p:spPr bwMode="auto">
            <a:xfrm>
              <a:off x="4071" y="25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6445" name="Freeform 249"/>
            <p:cNvSpPr>
              <a:spLocks noEditPoints="1"/>
            </p:cNvSpPr>
            <p:nvPr/>
          </p:nvSpPr>
          <p:spPr bwMode="auto">
            <a:xfrm>
              <a:off x="4267" y="2569"/>
              <a:ext cx="69" cy="119"/>
            </a:xfrm>
            <a:custGeom>
              <a:avLst/>
              <a:gdLst>
                <a:gd name="T0" fmla="*/ 0 w 69"/>
                <a:gd name="T1" fmla="*/ 62 h 119"/>
                <a:gd name="T2" fmla="*/ 0 w 69"/>
                <a:gd name="T3" fmla="*/ 42 h 119"/>
                <a:gd name="T4" fmla="*/ 8 w 69"/>
                <a:gd name="T5" fmla="*/ 27 h 119"/>
                <a:gd name="T6" fmla="*/ 11 w 69"/>
                <a:gd name="T7" fmla="*/ 16 h 119"/>
                <a:gd name="T8" fmla="*/ 19 w 69"/>
                <a:gd name="T9" fmla="*/ 8 h 119"/>
                <a:gd name="T10" fmla="*/ 27 w 69"/>
                <a:gd name="T11" fmla="*/ 4 h 119"/>
                <a:gd name="T12" fmla="*/ 34 w 69"/>
                <a:gd name="T13" fmla="*/ 0 h 119"/>
                <a:gd name="T14" fmla="*/ 42 w 69"/>
                <a:gd name="T15" fmla="*/ 4 h 119"/>
                <a:gd name="T16" fmla="*/ 50 w 69"/>
                <a:gd name="T17" fmla="*/ 8 h 119"/>
                <a:gd name="T18" fmla="*/ 57 w 69"/>
                <a:gd name="T19" fmla="*/ 16 h 119"/>
                <a:gd name="T20" fmla="*/ 65 w 69"/>
                <a:gd name="T21" fmla="*/ 27 h 119"/>
                <a:gd name="T22" fmla="*/ 69 w 69"/>
                <a:gd name="T23" fmla="*/ 42 h 119"/>
                <a:gd name="T24" fmla="*/ 69 w 69"/>
                <a:gd name="T25" fmla="*/ 58 h 119"/>
                <a:gd name="T26" fmla="*/ 69 w 69"/>
                <a:gd name="T27" fmla="*/ 77 h 119"/>
                <a:gd name="T28" fmla="*/ 65 w 69"/>
                <a:gd name="T29" fmla="*/ 92 h 119"/>
                <a:gd name="T30" fmla="*/ 57 w 69"/>
                <a:gd name="T31" fmla="*/ 104 h 119"/>
                <a:gd name="T32" fmla="*/ 50 w 69"/>
                <a:gd name="T33" fmla="*/ 111 h 119"/>
                <a:gd name="T34" fmla="*/ 42 w 69"/>
                <a:gd name="T35" fmla="*/ 115 h 119"/>
                <a:gd name="T36" fmla="*/ 34 w 69"/>
                <a:gd name="T37" fmla="*/ 119 h 119"/>
                <a:gd name="T38" fmla="*/ 27 w 69"/>
                <a:gd name="T39" fmla="*/ 115 h 119"/>
                <a:gd name="T40" fmla="*/ 15 w 69"/>
                <a:gd name="T41" fmla="*/ 108 h 119"/>
                <a:gd name="T42" fmla="*/ 8 w 69"/>
                <a:gd name="T43" fmla="*/ 100 h 119"/>
                <a:gd name="T44" fmla="*/ 4 w 69"/>
                <a:gd name="T45" fmla="*/ 81 h 119"/>
                <a:gd name="T46" fmla="*/ 0 w 69"/>
                <a:gd name="T47" fmla="*/ 62 h 119"/>
                <a:gd name="T48" fmla="*/ 15 w 69"/>
                <a:gd name="T49" fmla="*/ 62 h 119"/>
                <a:gd name="T50" fmla="*/ 19 w 69"/>
                <a:gd name="T51" fmla="*/ 85 h 119"/>
                <a:gd name="T52" fmla="*/ 23 w 69"/>
                <a:gd name="T53" fmla="*/ 100 h 119"/>
                <a:gd name="T54" fmla="*/ 27 w 69"/>
                <a:gd name="T55" fmla="*/ 108 h 119"/>
                <a:gd name="T56" fmla="*/ 31 w 69"/>
                <a:gd name="T57" fmla="*/ 111 h 119"/>
                <a:gd name="T58" fmla="*/ 34 w 69"/>
                <a:gd name="T59" fmla="*/ 111 h 119"/>
                <a:gd name="T60" fmla="*/ 38 w 69"/>
                <a:gd name="T61" fmla="*/ 111 h 119"/>
                <a:gd name="T62" fmla="*/ 42 w 69"/>
                <a:gd name="T63" fmla="*/ 108 h 119"/>
                <a:gd name="T64" fmla="*/ 46 w 69"/>
                <a:gd name="T65" fmla="*/ 104 h 119"/>
                <a:gd name="T66" fmla="*/ 50 w 69"/>
                <a:gd name="T67" fmla="*/ 96 h 119"/>
                <a:gd name="T68" fmla="*/ 54 w 69"/>
                <a:gd name="T69" fmla="*/ 77 h 119"/>
                <a:gd name="T70" fmla="*/ 54 w 69"/>
                <a:gd name="T71" fmla="*/ 54 h 119"/>
                <a:gd name="T72" fmla="*/ 54 w 69"/>
                <a:gd name="T73" fmla="*/ 39 h 119"/>
                <a:gd name="T74" fmla="*/ 50 w 69"/>
                <a:gd name="T75" fmla="*/ 23 h 119"/>
                <a:gd name="T76" fmla="*/ 46 w 69"/>
                <a:gd name="T77" fmla="*/ 16 h 119"/>
                <a:gd name="T78" fmla="*/ 42 w 69"/>
                <a:gd name="T79" fmla="*/ 12 h 119"/>
                <a:gd name="T80" fmla="*/ 38 w 69"/>
                <a:gd name="T81" fmla="*/ 8 h 119"/>
                <a:gd name="T82" fmla="*/ 34 w 69"/>
                <a:gd name="T83" fmla="*/ 8 h 119"/>
                <a:gd name="T84" fmla="*/ 31 w 69"/>
                <a:gd name="T85" fmla="*/ 8 h 119"/>
                <a:gd name="T86" fmla="*/ 27 w 69"/>
                <a:gd name="T87" fmla="*/ 12 h 119"/>
                <a:gd name="T88" fmla="*/ 19 w 69"/>
                <a:gd name="T89" fmla="*/ 19 h 119"/>
                <a:gd name="T90" fmla="*/ 19 w 69"/>
                <a:gd name="T91" fmla="*/ 35 h 119"/>
                <a:gd name="T92" fmla="*/ 15 w 69"/>
                <a:gd name="T93" fmla="*/ 50 h 119"/>
                <a:gd name="T94" fmla="*/ 15 w 69"/>
                <a:gd name="T95" fmla="*/ 62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2"/>
                  </a:moveTo>
                  <a:lnTo>
                    <a:pt x="0" y="42"/>
                  </a:lnTo>
                  <a:lnTo>
                    <a:pt x="8" y="27"/>
                  </a:lnTo>
                  <a:lnTo>
                    <a:pt x="11" y="16"/>
                  </a:lnTo>
                  <a:lnTo>
                    <a:pt x="19" y="8"/>
                  </a:lnTo>
                  <a:lnTo>
                    <a:pt x="27" y="4"/>
                  </a:lnTo>
                  <a:lnTo>
                    <a:pt x="34" y="0"/>
                  </a:lnTo>
                  <a:lnTo>
                    <a:pt x="42" y="4"/>
                  </a:lnTo>
                  <a:lnTo>
                    <a:pt x="50" y="8"/>
                  </a:lnTo>
                  <a:lnTo>
                    <a:pt x="57" y="16"/>
                  </a:lnTo>
                  <a:lnTo>
                    <a:pt x="65" y="27"/>
                  </a:lnTo>
                  <a:lnTo>
                    <a:pt x="69" y="42"/>
                  </a:lnTo>
                  <a:lnTo>
                    <a:pt x="69" y="58"/>
                  </a:lnTo>
                  <a:lnTo>
                    <a:pt x="69" y="77"/>
                  </a:lnTo>
                  <a:lnTo>
                    <a:pt x="65" y="92"/>
                  </a:lnTo>
                  <a:lnTo>
                    <a:pt x="57" y="104"/>
                  </a:lnTo>
                  <a:lnTo>
                    <a:pt x="50" y="111"/>
                  </a:lnTo>
                  <a:lnTo>
                    <a:pt x="42" y="115"/>
                  </a:lnTo>
                  <a:lnTo>
                    <a:pt x="34" y="119"/>
                  </a:lnTo>
                  <a:lnTo>
                    <a:pt x="27" y="115"/>
                  </a:lnTo>
                  <a:lnTo>
                    <a:pt x="15" y="108"/>
                  </a:lnTo>
                  <a:lnTo>
                    <a:pt x="8" y="100"/>
                  </a:lnTo>
                  <a:lnTo>
                    <a:pt x="4" y="81"/>
                  </a:lnTo>
                  <a:lnTo>
                    <a:pt x="0" y="62"/>
                  </a:lnTo>
                  <a:close/>
                  <a:moveTo>
                    <a:pt x="15" y="62"/>
                  </a:moveTo>
                  <a:lnTo>
                    <a:pt x="19" y="85"/>
                  </a:lnTo>
                  <a:lnTo>
                    <a:pt x="23" y="100"/>
                  </a:lnTo>
                  <a:lnTo>
                    <a:pt x="27" y="108"/>
                  </a:lnTo>
                  <a:lnTo>
                    <a:pt x="31" y="111"/>
                  </a:lnTo>
                  <a:lnTo>
                    <a:pt x="34" y="111"/>
                  </a:lnTo>
                  <a:lnTo>
                    <a:pt x="38" y="111"/>
                  </a:lnTo>
                  <a:lnTo>
                    <a:pt x="42" y="108"/>
                  </a:lnTo>
                  <a:lnTo>
                    <a:pt x="46" y="104"/>
                  </a:lnTo>
                  <a:lnTo>
                    <a:pt x="50" y="96"/>
                  </a:lnTo>
                  <a:lnTo>
                    <a:pt x="54" y="77"/>
                  </a:lnTo>
                  <a:lnTo>
                    <a:pt x="54" y="54"/>
                  </a:lnTo>
                  <a:lnTo>
                    <a:pt x="54" y="39"/>
                  </a:lnTo>
                  <a:lnTo>
                    <a:pt x="50" y="23"/>
                  </a:lnTo>
                  <a:lnTo>
                    <a:pt x="46" y="16"/>
                  </a:lnTo>
                  <a:lnTo>
                    <a:pt x="42" y="12"/>
                  </a:lnTo>
                  <a:lnTo>
                    <a:pt x="38" y="8"/>
                  </a:lnTo>
                  <a:lnTo>
                    <a:pt x="34" y="8"/>
                  </a:lnTo>
                  <a:lnTo>
                    <a:pt x="31" y="8"/>
                  </a:lnTo>
                  <a:lnTo>
                    <a:pt x="27" y="12"/>
                  </a:lnTo>
                  <a:lnTo>
                    <a:pt x="19" y="19"/>
                  </a:lnTo>
                  <a:lnTo>
                    <a:pt x="19" y="35"/>
                  </a:lnTo>
                  <a:lnTo>
                    <a:pt x="15" y="50"/>
                  </a:lnTo>
                  <a:lnTo>
                    <a:pt x="15" y="62"/>
                  </a:lnTo>
                  <a:close/>
                </a:path>
              </a:pathLst>
            </a:custGeom>
            <a:solidFill>
              <a:srgbClr val="000000"/>
            </a:solidFill>
            <a:ln w="0">
              <a:solidFill>
                <a:srgbClr val="000000"/>
              </a:solidFill>
              <a:round/>
              <a:headEnd/>
              <a:tailEnd/>
            </a:ln>
          </p:spPr>
          <p:txBody>
            <a:bodyPr/>
            <a:lstStyle/>
            <a:p>
              <a:endParaRPr lang="en-CA"/>
            </a:p>
          </p:txBody>
        </p:sp>
        <p:sp>
          <p:nvSpPr>
            <p:cNvPr id="16446" name="Rectangle 250"/>
            <p:cNvSpPr>
              <a:spLocks noChangeArrowheads="1"/>
            </p:cNvSpPr>
            <p:nvPr/>
          </p:nvSpPr>
          <p:spPr bwMode="auto">
            <a:xfrm>
              <a:off x="4670" y="2535"/>
              <a:ext cx="7" cy="207"/>
            </a:xfrm>
            <a:prstGeom prst="rect">
              <a:avLst/>
            </a:prstGeom>
            <a:solidFill>
              <a:srgbClr val="000000"/>
            </a:solidFill>
            <a:ln w="0">
              <a:solidFill>
                <a:srgbClr val="000000"/>
              </a:solidFill>
              <a:miter lim="800000"/>
              <a:headEnd/>
              <a:tailEnd/>
            </a:ln>
          </p:spPr>
          <p:txBody>
            <a:bodyPr/>
            <a:lstStyle/>
            <a:p>
              <a:endParaRPr lang="en-US"/>
            </a:p>
          </p:txBody>
        </p:sp>
        <p:sp>
          <p:nvSpPr>
            <p:cNvPr id="16447" name="Freeform 251"/>
            <p:cNvSpPr>
              <a:spLocks noEditPoints="1"/>
            </p:cNvSpPr>
            <p:nvPr/>
          </p:nvSpPr>
          <p:spPr bwMode="auto">
            <a:xfrm>
              <a:off x="4869" y="2569"/>
              <a:ext cx="73" cy="119"/>
            </a:xfrm>
            <a:custGeom>
              <a:avLst/>
              <a:gdLst>
                <a:gd name="T0" fmla="*/ 0 w 73"/>
                <a:gd name="T1" fmla="*/ 62 h 119"/>
                <a:gd name="T2" fmla="*/ 4 w 73"/>
                <a:gd name="T3" fmla="*/ 42 h 119"/>
                <a:gd name="T4" fmla="*/ 8 w 73"/>
                <a:gd name="T5" fmla="*/ 27 h 119"/>
                <a:gd name="T6" fmla="*/ 12 w 73"/>
                <a:gd name="T7" fmla="*/ 16 h 119"/>
                <a:gd name="T8" fmla="*/ 23 w 73"/>
                <a:gd name="T9" fmla="*/ 8 h 119"/>
                <a:gd name="T10" fmla="*/ 31 w 73"/>
                <a:gd name="T11" fmla="*/ 4 h 119"/>
                <a:gd name="T12" fmla="*/ 39 w 73"/>
                <a:gd name="T13" fmla="*/ 0 h 119"/>
                <a:gd name="T14" fmla="*/ 46 w 73"/>
                <a:gd name="T15" fmla="*/ 4 h 119"/>
                <a:gd name="T16" fmla="*/ 54 w 73"/>
                <a:gd name="T17" fmla="*/ 8 h 119"/>
                <a:gd name="T18" fmla="*/ 58 w 73"/>
                <a:gd name="T19" fmla="*/ 16 h 119"/>
                <a:gd name="T20" fmla="*/ 66 w 73"/>
                <a:gd name="T21" fmla="*/ 27 h 119"/>
                <a:gd name="T22" fmla="*/ 69 w 73"/>
                <a:gd name="T23" fmla="*/ 42 h 119"/>
                <a:gd name="T24" fmla="*/ 73 w 73"/>
                <a:gd name="T25" fmla="*/ 58 h 119"/>
                <a:gd name="T26" fmla="*/ 69 w 73"/>
                <a:gd name="T27" fmla="*/ 77 h 119"/>
                <a:gd name="T28" fmla="*/ 66 w 73"/>
                <a:gd name="T29" fmla="*/ 92 h 119"/>
                <a:gd name="T30" fmla="*/ 62 w 73"/>
                <a:gd name="T31" fmla="*/ 104 h 119"/>
                <a:gd name="T32" fmla="*/ 54 w 73"/>
                <a:gd name="T33" fmla="*/ 111 h 119"/>
                <a:gd name="T34" fmla="*/ 42 w 73"/>
                <a:gd name="T35" fmla="*/ 115 h 119"/>
                <a:gd name="T36" fmla="*/ 35 w 73"/>
                <a:gd name="T37" fmla="*/ 119 h 119"/>
                <a:gd name="T38" fmla="*/ 27 w 73"/>
                <a:gd name="T39" fmla="*/ 115 h 119"/>
                <a:gd name="T40" fmla="*/ 19 w 73"/>
                <a:gd name="T41" fmla="*/ 108 h 119"/>
                <a:gd name="T42" fmla="*/ 12 w 73"/>
                <a:gd name="T43" fmla="*/ 100 h 119"/>
                <a:gd name="T44" fmla="*/ 4 w 73"/>
                <a:gd name="T45" fmla="*/ 81 h 119"/>
                <a:gd name="T46" fmla="*/ 0 w 73"/>
                <a:gd name="T47" fmla="*/ 62 h 119"/>
                <a:gd name="T48" fmla="*/ 16 w 73"/>
                <a:gd name="T49" fmla="*/ 62 h 119"/>
                <a:gd name="T50" fmla="*/ 19 w 73"/>
                <a:gd name="T51" fmla="*/ 85 h 119"/>
                <a:gd name="T52" fmla="*/ 23 w 73"/>
                <a:gd name="T53" fmla="*/ 100 h 119"/>
                <a:gd name="T54" fmla="*/ 27 w 73"/>
                <a:gd name="T55" fmla="*/ 108 h 119"/>
                <a:gd name="T56" fmla="*/ 31 w 73"/>
                <a:gd name="T57" fmla="*/ 111 h 119"/>
                <a:gd name="T58" fmla="*/ 35 w 73"/>
                <a:gd name="T59" fmla="*/ 111 h 119"/>
                <a:gd name="T60" fmla="*/ 42 w 73"/>
                <a:gd name="T61" fmla="*/ 111 h 119"/>
                <a:gd name="T62" fmla="*/ 46 w 73"/>
                <a:gd name="T63" fmla="*/ 108 h 119"/>
                <a:gd name="T64" fmla="*/ 50 w 73"/>
                <a:gd name="T65" fmla="*/ 104 h 119"/>
                <a:gd name="T66" fmla="*/ 54 w 73"/>
                <a:gd name="T67" fmla="*/ 96 h 119"/>
                <a:gd name="T68" fmla="*/ 54 w 73"/>
                <a:gd name="T69" fmla="*/ 77 h 119"/>
                <a:gd name="T70" fmla="*/ 54 w 73"/>
                <a:gd name="T71" fmla="*/ 54 h 119"/>
                <a:gd name="T72" fmla="*/ 54 w 73"/>
                <a:gd name="T73" fmla="*/ 39 h 119"/>
                <a:gd name="T74" fmla="*/ 50 w 73"/>
                <a:gd name="T75" fmla="*/ 23 h 119"/>
                <a:gd name="T76" fmla="*/ 50 w 73"/>
                <a:gd name="T77" fmla="*/ 16 h 119"/>
                <a:gd name="T78" fmla="*/ 46 w 73"/>
                <a:gd name="T79" fmla="*/ 12 h 119"/>
                <a:gd name="T80" fmla="*/ 42 w 73"/>
                <a:gd name="T81" fmla="*/ 8 h 119"/>
                <a:gd name="T82" fmla="*/ 39 w 73"/>
                <a:gd name="T83" fmla="*/ 8 h 119"/>
                <a:gd name="T84" fmla="*/ 31 w 73"/>
                <a:gd name="T85" fmla="*/ 8 h 119"/>
                <a:gd name="T86" fmla="*/ 27 w 73"/>
                <a:gd name="T87" fmla="*/ 12 h 119"/>
                <a:gd name="T88" fmla="*/ 23 w 73"/>
                <a:gd name="T89" fmla="*/ 19 h 119"/>
                <a:gd name="T90" fmla="*/ 19 w 73"/>
                <a:gd name="T91" fmla="*/ 35 h 119"/>
                <a:gd name="T92" fmla="*/ 19 w 73"/>
                <a:gd name="T93" fmla="*/ 50 h 119"/>
                <a:gd name="T94" fmla="*/ 16 w 73"/>
                <a:gd name="T95" fmla="*/ 62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9"/>
                <a:gd name="T146" fmla="*/ 73 w 73"/>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9">
                  <a:moveTo>
                    <a:pt x="0" y="62"/>
                  </a:moveTo>
                  <a:lnTo>
                    <a:pt x="4" y="42"/>
                  </a:lnTo>
                  <a:lnTo>
                    <a:pt x="8" y="27"/>
                  </a:lnTo>
                  <a:lnTo>
                    <a:pt x="12" y="16"/>
                  </a:lnTo>
                  <a:lnTo>
                    <a:pt x="23" y="8"/>
                  </a:lnTo>
                  <a:lnTo>
                    <a:pt x="31" y="4"/>
                  </a:lnTo>
                  <a:lnTo>
                    <a:pt x="39" y="0"/>
                  </a:lnTo>
                  <a:lnTo>
                    <a:pt x="46" y="4"/>
                  </a:lnTo>
                  <a:lnTo>
                    <a:pt x="54" y="8"/>
                  </a:lnTo>
                  <a:lnTo>
                    <a:pt x="58" y="16"/>
                  </a:lnTo>
                  <a:lnTo>
                    <a:pt x="66" y="27"/>
                  </a:lnTo>
                  <a:lnTo>
                    <a:pt x="69" y="42"/>
                  </a:lnTo>
                  <a:lnTo>
                    <a:pt x="73" y="58"/>
                  </a:lnTo>
                  <a:lnTo>
                    <a:pt x="69" y="77"/>
                  </a:lnTo>
                  <a:lnTo>
                    <a:pt x="66" y="92"/>
                  </a:lnTo>
                  <a:lnTo>
                    <a:pt x="62" y="104"/>
                  </a:lnTo>
                  <a:lnTo>
                    <a:pt x="54" y="111"/>
                  </a:lnTo>
                  <a:lnTo>
                    <a:pt x="42" y="115"/>
                  </a:lnTo>
                  <a:lnTo>
                    <a:pt x="35" y="119"/>
                  </a:lnTo>
                  <a:lnTo>
                    <a:pt x="27" y="115"/>
                  </a:lnTo>
                  <a:lnTo>
                    <a:pt x="19" y="108"/>
                  </a:lnTo>
                  <a:lnTo>
                    <a:pt x="12" y="100"/>
                  </a:lnTo>
                  <a:lnTo>
                    <a:pt x="4" y="81"/>
                  </a:lnTo>
                  <a:lnTo>
                    <a:pt x="0" y="62"/>
                  </a:lnTo>
                  <a:close/>
                  <a:moveTo>
                    <a:pt x="16" y="62"/>
                  </a:moveTo>
                  <a:lnTo>
                    <a:pt x="19" y="85"/>
                  </a:lnTo>
                  <a:lnTo>
                    <a:pt x="23" y="100"/>
                  </a:lnTo>
                  <a:lnTo>
                    <a:pt x="27" y="108"/>
                  </a:lnTo>
                  <a:lnTo>
                    <a:pt x="31" y="111"/>
                  </a:lnTo>
                  <a:lnTo>
                    <a:pt x="35" y="111"/>
                  </a:lnTo>
                  <a:lnTo>
                    <a:pt x="42" y="111"/>
                  </a:lnTo>
                  <a:lnTo>
                    <a:pt x="46" y="108"/>
                  </a:lnTo>
                  <a:lnTo>
                    <a:pt x="50" y="104"/>
                  </a:lnTo>
                  <a:lnTo>
                    <a:pt x="54" y="96"/>
                  </a:lnTo>
                  <a:lnTo>
                    <a:pt x="54" y="77"/>
                  </a:lnTo>
                  <a:lnTo>
                    <a:pt x="54" y="54"/>
                  </a:lnTo>
                  <a:lnTo>
                    <a:pt x="54" y="39"/>
                  </a:lnTo>
                  <a:lnTo>
                    <a:pt x="50" y="23"/>
                  </a:lnTo>
                  <a:lnTo>
                    <a:pt x="50" y="16"/>
                  </a:lnTo>
                  <a:lnTo>
                    <a:pt x="46" y="12"/>
                  </a:lnTo>
                  <a:lnTo>
                    <a:pt x="42" y="8"/>
                  </a:lnTo>
                  <a:lnTo>
                    <a:pt x="39" y="8"/>
                  </a:lnTo>
                  <a:lnTo>
                    <a:pt x="31" y="8"/>
                  </a:lnTo>
                  <a:lnTo>
                    <a:pt x="27" y="12"/>
                  </a:lnTo>
                  <a:lnTo>
                    <a:pt x="23" y="19"/>
                  </a:lnTo>
                  <a:lnTo>
                    <a:pt x="19" y="35"/>
                  </a:lnTo>
                  <a:lnTo>
                    <a:pt x="19" y="50"/>
                  </a:lnTo>
                  <a:lnTo>
                    <a:pt x="16" y="62"/>
                  </a:lnTo>
                  <a:close/>
                </a:path>
              </a:pathLst>
            </a:custGeom>
            <a:solidFill>
              <a:srgbClr val="000000"/>
            </a:solidFill>
            <a:ln w="0">
              <a:solidFill>
                <a:srgbClr val="000000"/>
              </a:solidFill>
              <a:round/>
              <a:headEnd/>
              <a:tailEnd/>
            </a:ln>
          </p:spPr>
          <p:txBody>
            <a:bodyPr/>
            <a:lstStyle/>
            <a:p>
              <a:endParaRPr lang="en-CA"/>
            </a:p>
          </p:txBody>
        </p:sp>
        <p:sp>
          <p:nvSpPr>
            <p:cNvPr id="16448" name="Rectangle 252"/>
            <p:cNvSpPr>
              <a:spLocks noChangeArrowheads="1"/>
            </p:cNvSpPr>
            <p:nvPr/>
          </p:nvSpPr>
          <p:spPr bwMode="auto">
            <a:xfrm>
              <a:off x="5268" y="25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6449" name="Rectangle 253"/>
            <p:cNvSpPr>
              <a:spLocks noChangeArrowheads="1"/>
            </p:cNvSpPr>
            <p:nvPr/>
          </p:nvSpPr>
          <p:spPr bwMode="auto">
            <a:xfrm>
              <a:off x="188" y="2749"/>
              <a:ext cx="8" cy="208"/>
            </a:xfrm>
            <a:prstGeom prst="rect">
              <a:avLst/>
            </a:prstGeom>
            <a:solidFill>
              <a:srgbClr val="000000"/>
            </a:solidFill>
            <a:ln w="0">
              <a:solidFill>
                <a:srgbClr val="000000"/>
              </a:solidFill>
              <a:miter lim="800000"/>
              <a:headEnd/>
              <a:tailEnd/>
            </a:ln>
          </p:spPr>
          <p:txBody>
            <a:bodyPr/>
            <a:lstStyle/>
            <a:p>
              <a:endParaRPr lang="en-US"/>
            </a:p>
          </p:txBody>
        </p:sp>
        <p:sp>
          <p:nvSpPr>
            <p:cNvPr id="16450" name="Freeform 254"/>
            <p:cNvSpPr>
              <a:spLocks/>
            </p:cNvSpPr>
            <p:nvPr/>
          </p:nvSpPr>
          <p:spPr bwMode="auto">
            <a:xfrm>
              <a:off x="254" y="2776"/>
              <a:ext cx="34" cy="115"/>
            </a:xfrm>
            <a:custGeom>
              <a:avLst/>
              <a:gdLst>
                <a:gd name="T0" fmla="*/ 26 w 34"/>
                <a:gd name="T1" fmla="*/ 0 h 115"/>
                <a:gd name="T2" fmla="*/ 26 w 34"/>
                <a:gd name="T3" fmla="*/ 100 h 115"/>
                <a:gd name="T4" fmla="*/ 26 w 34"/>
                <a:gd name="T5" fmla="*/ 108 h 115"/>
                <a:gd name="T6" fmla="*/ 26 w 34"/>
                <a:gd name="T7" fmla="*/ 112 h 115"/>
                <a:gd name="T8" fmla="*/ 26 w 34"/>
                <a:gd name="T9" fmla="*/ 112 h 115"/>
                <a:gd name="T10" fmla="*/ 30 w 34"/>
                <a:gd name="T11" fmla="*/ 115 h 115"/>
                <a:gd name="T12" fmla="*/ 30 w 34"/>
                <a:gd name="T13" fmla="*/ 115 h 115"/>
                <a:gd name="T14" fmla="*/ 34 w 34"/>
                <a:gd name="T15" fmla="*/ 115 h 115"/>
                <a:gd name="T16" fmla="*/ 34 w 34"/>
                <a:gd name="T17" fmla="*/ 115 h 115"/>
                <a:gd name="T18" fmla="*/ 0 w 34"/>
                <a:gd name="T19" fmla="*/ 115 h 115"/>
                <a:gd name="T20" fmla="*/ 0 w 34"/>
                <a:gd name="T21" fmla="*/ 115 h 115"/>
                <a:gd name="T22" fmla="*/ 3 w 34"/>
                <a:gd name="T23" fmla="*/ 115 h 115"/>
                <a:gd name="T24" fmla="*/ 7 w 34"/>
                <a:gd name="T25" fmla="*/ 115 h 115"/>
                <a:gd name="T26" fmla="*/ 11 w 34"/>
                <a:gd name="T27" fmla="*/ 112 h 115"/>
                <a:gd name="T28" fmla="*/ 11 w 34"/>
                <a:gd name="T29" fmla="*/ 112 h 115"/>
                <a:gd name="T30" fmla="*/ 11 w 34"/>
                <a:gd name="T31" fmla="*/ 108 h 115"/>
                <a:gd name="T32" fmla="*/ 11 w 34"/>
                <a:gd name="T33" fmla="*/ 100 h 115"/>
                <a:gd name="T34" fmla="*/ 11 w 34"/>
                <a:gd name="T35" fmla="*/ 31 h 115"/>
                <a:gd name="T36" fmla="*/ 11 w 34"/>
                <a:gd name="T37" fmla="*/ 20 h 115"/>
                <a:gd name="T38" fmla="*/ 11 w 34"/>
                <a:gd name="T39" fmla="*/ 16 h 115"/>
                <a:gd name="T40" fmla="*/ 11 w 34"/>
                <a:gd name="T41" fmla="*/ 12 h 115"/>
                <a:gd name="T42" fmla="*/ 11 w 34"/>
                <a:gd name="T43" fmla="*/ 8 h 115"/>
                <a:gd name="T44" fmla="*/ 7 w 34"/>
                <a:gd name="T45" fmla="*/ 8 h 115"/>
                <a:gd name="T46" fmla="*/ 7 w 34"/>
                <a:gd name="T47" fmla="*/ 8 h 115"/>
                <a:gd name="T48" fmla="*/ 3 w 34"/>
                <a:gd name="T49" fmla="*/ 8 h 115"/>
                <a:gd name="T50" fmla="*/ 3 w 34"/>
                <a:gd name="T51" fmla="*/ 12 h 115"/>
                <a:gd name="T52" fmla="*/ 0 w 34"/>
                <a:gd name="T53" fmla="*/ 8 h 115"/>
                <a:gd name="T54" fmla="*/ 23 w 34"/>
                <a:gd name="T55" fmla="*/ 0 h 115"/>
                <a:gd name="T56" fmla="*/ 26 w 34"/>
                <a:gd name="T57" fmla="*/ 0 h 11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4"/>
                <a:gd name="T88" fmla="*/ 0 h 115"/>
                <a:gd name="T89" fmla="*/ 34 w 34"/>
                <a:gd name="T90" fmla="*/ 115 h 11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4" h="115">
                  <a:moveTo>
                    <a:pt x="26" y="0"/>
                  </a:moveTo>
                  <a:lnTo>
                    <a:pt x="26" y="100"/>
                  </a:lnTo>
                  <a:lnTo>
                    <a:pt x="26" y="108"/>
                  </a:lnTo>
                  <a:lnTo>
                    <a:pt x="26" y="112"/>
                  </a:lnTo>
                  <a:lnTo>
                    <a:pt x="30" y="115"/>
                  </a:lnTo>
                  <a:lnTo>
                    <a:pt x="34" y="115"/>
                  </a:lnTo>
                  <a:lnTo>
                    <a:pt x="0" y="115"/>
                  </a:lnTo>
                  <a:lnTo>
                    <a:pt x="3" y="115"/>
                  </a:lnTo>
                  <a:lnTo>
                    <a:pt x="7" y="115"/>
                  </a:lnTo>
                  <a:lnTo>
                    <a:pt x="11" y="112"/>
                  </a:lnTo>
                  <a:lnTo>
                    <a:pt x="11" y="108"/>
                  </a:lnTo>
                  <a:lnTo>
                    <a:pt x="11" y="100"/>
                  </a:lnTo>
                  <a:lnTo>
                    <a:pt x="11" y="31"/>
                  </a:lnTo>
                  <a:lnTo>
                    <a:pt x="11" y="20"/>
                  </a:lnTo>
                  <a:lnTo>
                    <a:pt x="11" y="16"/>
                  </a:lnTo>
                  <a:lnTo>
                    <a:pt x="11" y="12"/>
                  </a:lnTo>
                  <a:lnTo>
                    <a:pt x="11" y="8"/>
                  </a:lnTo>
                  <a:lnTo>
                    <a:pt x="7" y="8"/>
                  </a:lnTo>
                  <a:lnTo>
                    <a:pt x="3" y="8"/>
                  </a:lnTo>
                  <a:lnTo>
                    <a:pt x="3" y="12"/>
                  </a:lnTo>
                  <a:lnTo>
                    <a:pt x="0" y="8"/>
                  </a:lnTo>
                  <a:lnTo>
                    <a:pt x="23" y="0"/>
                  </a:lnTo>
                  <a:lnTo>
                    <a:pt x="26" y="0"/>
                  </a:lnTo>
                  <a:close/>
                </a:path>
              </a:pathLst>
            </a:custGeom>
            <a:solidFill>
              <a:srgbClr val="000000"/>
            </a:solidFill>
            <a:ln w="0">
              <a:solidFill>
                <a:srgbClr val="000000"/>
              </a:solidFill>
              <a:round/>
              <a:headEnd/>
              <a:tailEnd/>
            </a:ln>
          </p:spPr>
          <p:txBody>
            <a:bodyPr/>
            <a:lstStyle/>
            <a:p>
              <a:endParaRPr lang="en-CA"/>
            </a:p>
          </p:txBody>
        </p:sp>
        <p:sp>
          <p:nvSpPr>
            <p:cNvPr id="16451" name="Freeform 255"/>
            <p:cNvSpPr>
              <a:spLocks/>
            </p:cNvSpPr>
            <p:nvPr/>
          </p:nvSpPr>
          <p:spPr bwMode="auto">
            <a:xfrm>
              <a:off x="296" y="2819"/>
              <a:ext cx="80" cy="76"/>
            </a:xfrm>
            <a:custGeom>
              <a:avLst/>
              <a:gdLst>
                <a:gd name="T0" fmla="*/ 73 w 80"/>
                <a:gd name="T1" fmla="*/ 0 h 76"/>
                <a:gd name="T2" fmla="*/ 73 w 80"/>
                <a:gd name="T3" fmla="*/ 46 h 76"/>
                <a:gd name="T4" fmla="*/ 73 w 80"/>
                <a:gd name="T5" fmla="*/ 57 h 76"/>
                <a:gd name="T6" fmla="*/ 73 w 80"/>
                <a:gd name="T7" fmla="*/ 61 h 76"/>
                <a:gd name="T8" fmla="*/ 73 w 80"/>
                <a:gd name="T9" fmla="*/ 65 h 76"/>
                <a:gd name="T10" fmla="*/ 73 w 80"/>
                <a:gd name="T11" fmla="*/ 65 h 76"/>
                <a:gd name="T12" fmla="*/ 73 w 80"/>
                <a:gd name="T13" fmla="*/ 65 h 76"/>
                <a:gd name="T14" fmla="*/ 77 w 80"/>
                <a:gd name="T15" fmla="*/ 65 h 76"/>
                <a:gd name="T16" fmla="*/ 77 w 80"/>
                <a:gd name="T17" fmla="*/ 65 h 76"/>
                <a:gd name="T18" fmla="*/ 80 w 80"/>
                <a:gd name="T19" fmla="*/ 65 h 76"/>
                <a:gd name="T20" fmla="*/ 80 w 80"/>
                <a:gd name="T21" fmla="*/ 69 h 76"/>
                <a:gd name="T22" fmla="*/ 61 w 80"/>
                <a:gd name="T23" fmla="*/ 76 h 76"/>
                <a:gd name="T24" fmla="*/ 57 w 80"/>
                <a:gd name="T25" fmla="*/ 76 h 76"/>
                <a:gd name="T26" fmla="*/ 57 w 80"/>
                <a:gd name="T27" fmla="*/ 61 h 76"/>
                <a:gd name="T28" fmla="*/ 50 w 80"/>
                <a:gd name="T29" fmla="*/ 69 h 76"/>
                <a:gd name="T30" fmla="*/ 42 w 80"/>
                <a:gd name="T31" fmla="*/ 72 h 76"/>
                <a:gd name="T32" fmla="*/ 38 w 80"/>
                <a:gd name="T33" fmla="*/ 76 h 76"/>
                <a:gd name="T34" fmla="*/ 30 w 80"/>
                <a:gd name="T35" fmla="*/ 76 h 76"/>
                <a:gd name="T36" fmla="*/ 27 w 80"/>
                <a:gd name="T37" fmla="*/ 76 h 76"/>
                <a:gd name="T38" fmla="*/ 19 w 80"/>
                <a:gd name="T39" fmla="*/ 72 h 76"/>
                <a:gd name="T40" fmla="*/ 15 w 80"/>
                <a:gd name="T41" fmla="*/ 69 h 76"/>
                <a:gd name="T42" fmla="*/ 15 w 80"/>
                <a:gd name="T43" fmla="*/ 61 h 76"/>
                <a:gd name="T44" fmla="*/ 11 w 80"/>
                <a:gd name="T45" fmla="*/ 57 h 76"/>
                <a:gd name="T46" fmla="*/ 11 w 80"/>
                <a:gd name="T47" fmla="*/ 46 h 76"/>
                <a:gd name="T48" fmla="*/ 11 w 80"/>
                <a:gd name="T49" fmla="*/ 11 h 76"/>
                <a:gd name="T50" fmla="*/ 11 w 80"/>
                <a:gd name="T51" fmla="*/ 7 h 76"/>
                <a:gd name="T52" fmla="*/ 11 w 80"/>
                <a:gd name="T53" fmla="*/ 3 h 76"/>
                <a:gd name="T54" fmla="*/ 7 w 80"/>
                <a:gd name="T55" fmla="*/ 3 h 76"/>
                <a:gd name="T56" fmla="*/ 7 w 80"/>
                <a:gd name="T57" fmla="*/ 0 h 76"/>
                <a:gd name="T58" fmla="*/ 4 w 80"/>
                <a:gd name="T59" fmla="*/ 0 h 76"/>
                <a:gd name="T60" fmla="*/ 0 w 80"/>
                <a:gd name="T61" fmla="*/ 0 h 76"/>
                <a:gd name="T62" fmla="*/ 0 w 80"/>
                <a:gd name="T63" fmla="*/ 0 h 76"/>
                <a:gd name="T64" fmla="*/ 27 w 80"/>
                <a:gd name="T65" fmla="*/ 0 h 76"/>
                <a:gd name="T66" fmla="*/ 27 w 80"/>
                <a:gd name="T67" fmla="*/ 49 h 76"/>
                <a:gd name="T68" fmla="*/ 27 w 80"/>
                <a:gd name="T69" fmla="*/ 57 h 76"/>
                <a:gd name="T70" fmla="*/ 30 w 80"/>
                <a:gd name="T71" fmla="*/ 61 h 76"/>
                <a:gd name="T72" fmla="*/ 34 w 80"/>
                <a:gd name="T73" fmla="*/ 65 h 76"/>
                <a:gd name="T74" fmla="*/ 38 w 80"/>
                <a:gd name="T75" fmla="*/ 65 h 76"/>
                <a:gd name="T76" fmla="*/ 42 w 80"/>
                <a:gd name="T77" fmla="*/ 65 h 76"/>
                <a:gd name="T78" fmla="*/ 46 w 80"/>
                <a:gd name="T79" fmla="*/ 65 h 76"/>
                <a:gd name="T80" fmla="*/ 50 w 80"/>
                <a:gd name="T81" fmla="*/ 61 h 76"/>
                <a:gd name="T82" fmla="*/ 57 w 80"/>
                <a:gd name="T83" fmla="*/ 53 h 76"/>
                <a:gd name="T84" fmla="*/ 57 w 80"/>
                <a:gd name="T85" fmla="*/ 11 h 76"/>
                <a:gd name="T86" fmla="*/ 57 w 80"/>
                <a:gd name="T87" fmla="*/ 7 h 76"/>
                <a:gd name="T88" fmla="*/ 53 w 80"/>
                <a:gd name="T89" fmla="*/ 3 h 76"/>
                <a:gd name="T90" fmla="*/ 53 w 80"/>
                <a:gd name="T91" fmla="*/ 0 h 76"/>
                <a:gd name="T92" fmla="*/ 46 w 80"/>
                <a:gd name="T93" fmla="*/ 0 h 76"/>
                <a:gd name="T94" fmla="*/ 46 w 80"/>
                <a:gd name="T95" fmla="*/ 0 h 76"/>
                <a:gd name="T96" fmla="*/ 73 w 80"/>
                <a:gd name="T97" fmla="*/ 0 h 7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80"/>
                <a:gd name="T148" fmla="*/ 0 h 76"/>
                <a:gd name="T149" fmla="*/ 80 w 80"/>
                <a:gd name="T150" fmla="*/ 76 h 7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80" h="76">
                  <a:moveTo>
                    <a:pt x="73" y="0"/>
                  </a:moveTo>
                  <a:lnTo>
                    <a:pt x="73" y="46"/>
                  </a:lnTo>
                  <a:lnTo>
                    <a:pt x="73" y="57"/>
                  </a:lnTo>
                  <a:lnTo>
                    <a:pt x="73" y="61"/>
                  </a:lnTo>
                  <a:lnTo>
                    <a:pt x="73" y="65"/>
                  </a:lnTo>
                  <a:lnTo>
                    <a:pt x="77" y="65"/>
                  </a:lnTo>
                  <a:lnTo>
                    <a:pt x="80" y="65"/>
                  </a:lnTo>
                  <a:lnTo>
                    <a:pt x="80" y="69"/>
                  </a:lnTo>
                  <a:lnTo>
                    <a:pt x="61" y="76"/>
                  </a:lnTo>
                  <a:lnTo>
                    <a:pt x="57" y="76"/>
                  </a:lnTo>
                  <a:lnTo>
                    <a:pt x="57" y="61"/>
                  </a:lnTo>
                  <a:lnTo>
                    <a:pt x="50" y="69"/>
                  </a:lnTo>
                  <a:lnTo>
                    <a:pt x="42" y="72"/>
                  </a:lnTo>
                  <a:lnTo>
                    <a:pt x="38" y="76"/>
                  </a:lnTo>
                  <a:lnTo>
                    <a:pt x="30" y="76"/>
                  </a:lnTo>
                  <a:lnTo>
                    <a:pt x="27" y="76"/>
                  </a:lnTo>
                  <a:lnTo>
                    <a:pt x="19" y="72"/>
                  </a:lnTo>
                  <a:lnTo>
                    <a:pt x="15" y="69"/>
                  </a:lnTo>
                  <a:lnTo>
                    <a:pt x="15" y="61"/>
                  </a:lnTo>
                  <a:lnTo>
                    <a:pt x="11" y="57"/>
                  </a:lnTo>
                  <a:lnTo>
                    <a:pt x="11" y="46"/>
                  </a:lnTo>
                  <a:lnTo>
                    <a:pt x="11" y="11"/>
                  </a:lnTo>
                  <a:lnTo>
                    <a:pt x="11" y="7"/>
                  </a:lnTo>
                  <a:lnTo>
                    <a:pt x="11" y="3"/>
                  </a:lnTo>
                  <a:lnTo>
                    <a:pt x="7" y="3"/>
                  </a:lnTo>
                  <a:lnTo>
                    <a:pt x="7" y="0"/>
                  </a:lnTo>
                  <a:lnTo>
                    <a:pt x="4" y="0"/>
                  </a:lnTo>
                  <a:lnTo>
                    <a:pt x="0" y="0"/>
                  </a:lnTo>
                  <a:lnTo>
                    <a:pt x="27" y="0"/>
                  </a:lnTo>
                  <a:lnTo>
                    <a:pt x="27" y="49"/>
                  </a:lnTo>
                  <a:lnTo>
                    <a:pt x="27" y="57"/>
                  </a:lnTo>
                  <a:lnTo>
                    <a:pt x="30" y="61"/>
                  </a:lnTo>
                  <a:lnTo>
                    <a:pt x="34" y="65"/>
                  </a:lnTo>
                  <a:lnTo>
                    <a:pt x="38" y="65"/>
                  </a:lnTo>
                  <a:lnTo>
                    <a:pt x="42" y="65"/>
                  </a:lnTo>
                  <a:lnTo>
                    <a:pt x="46" y="65"/>
                  </a:lnTo>
                  <a:lnTo>
                    <a:pt x="50" y="61"/>
                  </a:lnTo>
                  <a:lnTo>
                    <a:pt x="57" y="53"/>
                  </a:lnTo>
                  <a:lnTo>
                    <a:pt x="57" y="11"/>
                  </a:lnTo>
                  <a:lnTo>
                    <a:pt x="57" y="7"/>
                  </a:lnTo>
                  <a:lnTo>
                    <a:pt x="53" y="3"/>
                  </a:lnTo>
                  <a:lnTo>
                    <a:pt x="53" y="0"/>
                  </a:lnTo>
                  <a:lnTo>
                    <a:pt x="46" y="0"/>
                  </a:lnTo>
                  <a:lnTo>
                    <a:pt x="73" y="0"/>
                  </a:lnTo>
                  <a:close/>
                </a:path>
              </a:pathLst>
            </a:custGeom>
            <a:solidFill>
              <a:srgbClr val="000000"/>
            </a:solidFill>
            <a:ln w="0">
              <a:solidFill>
                <a:srgbClr val="000000"/>
              </a:solidFill>
              <a:round/>
              <a:headEnd/>
              <a:tailEnd/>
            </a:ln>
          </p:spPr>
          <p:txBody>
            <a:bodyPr/>
            <a:lstStyle/>
            <a:p>
              <a:endParaRPr lang="en-CA"/>
            </a:p>
          </p:txBody>
        </p:sp>
        <p:sp>
          <p:nvSpPr>
            <p:cNvPr id="16452" name="Freeform 256"/>
            <p:cNvSpPr>
              <a:spLocks/>
            </p:cNvSpPr>
            <p:nvPr/>
          </p:nvSpPr>
          <p:spPr bwMode="auto">
            <a:xfrm>
              <a:off x="380" y="2815"/>
              <a:ext cx="81" cy="76"/>
            </a:xfrm>
            <a:custGeom>
              <a:avLst/>
              <a:gdLst>
                <a:gd name="T0" fmla="*/ 27 w 81"/>
                <a:gd name="T1" fmla="*/ 19 h 76"/>
                <a:gd name="T2" fmla="*/ 35 w 81"/>
                <a:gd name="T3" fmla="*/ 7 h 76"/>
                <a:gd name="T4" fmla="*/ 42 w 81"/>
                <a:gd name="T5" fmla="*/ 4 h 76"/>
                <a:gd name="T6" fmla="*/ 50 w 81"/>
                <a:gd name="T7" fmla="*/ 0 h 76"/>
                <a:gd name="T8" fmla="*/ 58 w 81"/>
                <a:gd name="T9" fmla="*/ 0 h 76"/>
                <a:gd name="T10" fmla="*/ 62 w 81"/>
                <a:gd name="T11" fmla="*/ 4 h 76"/>
                <a:gd name="T12" fmla="*/ 65 w 81"/>
                <a:gd name="T13" fmla="*/ 7 h 76"/>
                <a:gd name="T14" fmla="*/ 69 w 81"/>
                <a:gd name="T15" fmla="*/ 15 h 76"/>
                <a:gd name="T16" fmla="*/ 69 w 81"/>
                <a:gd name="T17" fmla="*/ 19 h 76"/>
                <a:gd name="T18" fmla="*/ 69 w 81"/>
                <a:gd name="T19" fmla="*/ 30 h 76"/>
                <a:gd name="T20" fmla="*/ 69 w 81"/>
                <a:gd name="T21" fmla="*/ 61 h 76"/>
                <a:gd name="T22" fmla="*/ 73 w 81"/>
                <a:gd name="T23" fmla="*/ 69 h 76"/>
                <a:gd name="T24" fmla="*/ 73 w 81"/>
                <a:gd name="T25" fmla="*/ 73 h 76"/>
                <a:gd name="T26" fmla="*/ 73 w 81"/>
                <a:gd name="T27" fmla="*/ 73 h 76"/>
                <a:gd name="T28" fmla="*/ 73 w 81"/>
                <a:gd name="T29" fmla="*/ 76 h 76"/>
                <a:gd name="T30" fmla="*/ 77 w 81"/>
                <a:gd name="T31" fmla="*/ 76 h 76"/>
                <a:gd name="T32" fmla="*/ 81 w 81"/>
                <a:gd name="T33" fmla="*/ 76 h 76"/>
                <a:gd name="T34" fmla="*/ 81 w 81"/>
                <a:gd name="T35" fmla="*/ 76 h 76"/>
                <a:gd name="T36" fmla="*/ 46 w 81"/>
                <a:gd name="T37" fmla="*/ 76 h 76"/>
                <a:gd name="T38" fmla="*/ 46 w 81"/>
                <a:gd name="T39" fmla="*/ 76 h 76"/>
                <a:gd name="T40" fmla="*/ 46 w 81"/>
                <a:gd name="T41" fmla="*/ 76 h 76"/>
                <a:gd name="T42" fmla="*/ 50 w 81"/>
                <a:gd name="T43" fmla="*/ 76 h 76"/>
                <a:gd name="T44" fmla="*/ 54 w 81"/>
                <a:gd name="T45" fmla="*/ 73 h 76"/>
                <a:gd name="T46" fmla="*/ 54 w 81"/>
                <a:gd name="T47" fmla="*/ 73 h 76"/>
                <a:gd name="T48" fmla="*/ 58 w 81"/>
                <a:gd name="T49" fmla="*/ 69 h 76"/>
                <a:gd name="T50" fmla="*/ 58 w 81"/>
                <a:gd name="T51" fmla="*/ 65 h 76"/>
                <a:gd name="T52" fmla="*/ 58 w 81"/>
                <a:gd name="T53" fmla="*/ 61 h 76"/>
                <a:gd name="T54" fmla="*/ 58 w 81"/>
                <a:gd name="T55" fmla="*/ 30 h 76"/>
                <a:gd name="T56" fmla="*/ 58 w 81"/>
                <a:gd name="T57" fmla="*/ 23 h 76"/>
                <a:gd name="T58" fmla="*/ 54 w 81"/>
                <a:gd name="T59" fmla="*/ 15 h 76"/>
                <a:gd name="T60" fmla="*/ 50 w 81"/>
                <a:gd name="T61" fmla="*/ 11 h 76"/>
                <a:gd name="T62" fmla="*/ 46 w 81"/>
                <a:gd name="T63" fmla="*/ 11 h 76"/>
                <a:gd name="T64" fmla="*/ 35 w 81"/>
                <a:gd name="T65" fmla="*/ 15 h 76"/>
                <a:gd name="T66" fmla="*/ 27 w 81"/>
                <a:gd name="T67" fmla="*/ 23 h 76"/>
                <a:gd name="T68" fmla="*/ 27 w 81"/>
                <a:gd name="T69" fmla="*/ 61 h 76"/>
                <a:gd name="T70" fmla="*/ 27 w 81"/>
                <a:gd name="T71" fmla="*/ 69 h 76"/>
                <a:gd name="T72" fmla="*/ 27 w 81"/>
                <a:gd name="T73" fmla="*/ 73 h 76"/>
                <a:gd name="T74" fmla="*/ 27 w 81"/>
                <a:gd name="T75" fmla="*/ 73 h 76"/>
                <a:gd name="T76" fmla="*/ 27 w 81"/>
                <a:gd name="T77" fmla="*/ 76 h 76"/>
                <a:gd name="T78" fmla="*/ 31 w 81"/>
                <a:gd name="T79" fmla="*/ 76 h 76"/>
                <a:gd name="T80" fmla="*/ 35 w 81"/>
                <a:gd name="T81" fmla="*/ 76 h 76"/>
                <a:gd name="T82" fmla="*/ 35 w 81"/>
                <a:gd name="T83" fmla="*/ 76 h 76"/>
                <a:gd name="T84" fmla="*/ 0 w 81"/>
                <a:gd name="T85" fmla="*/ 76 h 76"/>
                <a:gd name="T86" fmla="*/ 0 w 81"/>
                <a:gd name="T87" fmla="*/ 76 h 76"/>
                <a:gd name="T88" fmla="*/ 4 w 81"/>
                <a:gd name="T89" fmla="*/ 76 h 76"/>
                <a:gd name="T90" fmla="*/ 8 w 81"/>
                <a:gd name="T91" fmla="*/ 76 h 76"/>
                <a:gd name="T92" fmla="*/ 8 w 81"/>
                <a:gd name="T93" fmla="*/ 73 h 76"/>
                <a:gd name="T94" fmla="*/ 12 w 81"/>
                <a:gd name="T95" fmla="*/ 69 h 76"/>
                <a:gd name="T96" fmla="*/ 12 w 81"/>
                <a:gd name="T97" fmla="*/ 61 h 76"/>
                <a:gd name="T98" fmla="*/ 12 w 81"/>
                <a:gd name="T99" fmla="*/ 30 h 76"/>
                <a:gd name="T100" fmla="*/ 12 w 81"/>
                <a:gd name="T101" fmla="*/ 23 h 76"/>
                <a:gd name="T102" fmla="*/ 12 w 81"/>
                <a:gd name="T103" fmla="*/ 15 h 76"/>
                <a:gd name="T104" fmla="*/ 12 w 81"/>
                <a:gd name="T105" fmla="*/ 11 h 76"/>
                <a:gd name="T106" fmla="*/ 8 w 81"/>
                <a:gd name="T107" fmla="*/ 11 h 76"/>
                <a:gd name="T108" fmla="*/ 8 w 81"/>
                <a:gd name="T109" fmla="*/ 11 h 76"/>
                <a:gd name="T110" fmla="*/ 8 w 81"/>
                <a:gd name="T111" fmla="*/ 11 h 76"/>
                <a:gd name="T112" fmla="*/ 4 w 81"/>
                <a:gd name="T113" fmla="*/ 11 h 76"/>
                <a:gd name="T114" fmla="*/ 0 w 81"/>
                <a:gd name="T115" fmla="*/ 11 h 76"/>
                <a:gd name="T116" fmla="*/ 0 w 81"/>
                <a:gd name="T117" fmla="*/ 11 h 76"/>
                <a:gd name="T118" fmla="*/ 23 w 81"/>
                <a:gd name="T119" fmla="*/ 0 h 76"/>
                <a:gd name="T120" fmla="*/ 27 w 81"/>
                <a:gd name="T121" fmla="*/ 0 h 76"/>
                <a:gd name="T122" fmla="*/ 27 w 81"/>
                <a:gd name="T123" fmla="*/ 19 h 7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1"/>
                <a:gd name="T187" fmla="*/ 0 h 76"/>
                <a:gd name="T188" fmla="*/ 81 w 81"/>
                <a:gd name="T189" fmla="*/ 76 h 7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1" h="76">
                  <a:moveTo>
                    <a:pt x="27" y="19"/>
                  </a:moveTo>
                  <a:lnTo>
                    <a:pt x="35" y="7"/>
                  </a:lnTo>
                  <a:lnTo>
                    <a:pt x="42" y="4"/>
                  </a:lnTo>
                  <a:lnTo>
                    <a:pt x="50" y="0"/>
                  </a:lnTo>
                  <a:lnTo>
                    <a:pt x="58" y="0"/>
                  </a:lnTo>
                  <a:lnTo>
                    <a:pt x="62" y="4"/>
                  </a:lnTo>
                  <a:lnTo>
                    <a:pt x="65" y="7"/>
                  </a:lnTo>
                  <a:lnTo>
                    <a:pt x="69" y="15"/>
                  </a:lnTo>
                  <a:lnTo>
                    <a:pt x="69" y="19"/>
                  </a:lnTo>
                  <a:lnTo>
                    <a:pt x="69" y="30"/>
                  </a:lnTo>
                  <a:lnTo>
                    <a:pt x="69" y="61"/>
                  </a:lnTo>
                  <a:lnTo>
                    <a:pt x="73" y="69"/>
                  </a:lnTo>
                  <a:lnTo>
                    <a:pt x="73" y="73"/>
                  </a:lnTo>
                  <a:lnTo>
                    <a:pt x="73" y="76"/>
                  </a:lnTo>
                  <a:lnTo>
                    <a:pt x="77" y="76"/>
                  </a:lnTo>
                  <a:lnTo>
                    <a:pt x="81" y="76"/>
                  </a:lnTo>
                  <a:lnTo>
                    <a:pt x="46" y="76"/>
                  </a:lnTo>
                  <a:lnTo>
                    <a:pt x="50" y="76"/>
                  </a:lnTo>
                  <a:lnTo>
                    <a:pt x="54" y="73"/>
                  </a:lnTo>
                  <a:lnTo>
                    <a:pt x="58" y="69"/>
                  </a:lnTo>
                  <a:lnTo>
                    <a:pt x="58" y="65"/>
                  </a:lnTo>
                  <a:lnTo>
                    <a:pt x="58" y="61"/>
                  </a:lnTo>
                  <a:lnTo>
                    <a:pt x="58" y="30"/>
                  </a:lnTo>
                  <a:lnTo>
                    <a:pt x="58" y="23"/>
                  </a:lnTo>
                  <a:lnTo>
                    <a:pt x="54" y="15"/>
                  </a:lnTo>
                  <a:lnTo>
                    <a:pt x="50" y="11"/>
                  </a:lnTo>
                  <a:lnTo>
                    <a:pt x="46" y="11"/>
                  </a:lnTo>
                  <a:lnTo>
                    <a:pt x="35" y="15"/>
                  </a:lnTo>
                  <a:lnTo>
                    <a:pt x="27" y="23"/>
                  </a:lnTo>
                  <a:lnTo>
                    <a:pt x="27" y="61"/>
                  </a:lnTo>
                  <a:lnTo>
                    <a:pt x="27" y="69"/>
                  </a:lnTo>
                  <a:lnTo>
                    <a:pt x="27" y="73"/>
                  </a:lnTo>
                  <a:lnTo>
                    <a:pt x="27" y="76"/>
                  </a:lnTo>
                  <a:lnTo>
                    <a:pt x="31" y="76"/>
                  </a:lnTo>
                  <a:lnTo>
                    <a:pt x="35" y="76"/>
                  </a:lnTo>
                  <a:lnTo>
                    <a:pt x="0" y="76"/>
                  </a:lnTo>
                  <a:lnTo>
                    <a:pt x="4" y="76"/>
                  </a:lnTo>
                  <a:lnTo>
                    <a:pt x="8" y="76"/>
                  </a:lnTo>
                  <a:lnTo>
                    <a:pt x="8" y="73"/>
                  </a:lnTo>
                  <a:lnTo>
                    <a:pt x="12" y="69"/>
                  </a:lnTo>
                  <a:lnTo>
                    <a:pt x="12" y="61"/>
                  </a:lnTo>
                  <a:lnTo>
                    <a:pt x="12" y="30"/>
                  </a:lnTo>
                  <a:lnTo>
                    <a:pt x="12" y="23"/>
                  </a:lnTo>
                  <a:lnTo>
                    <a:pt x="12" y="15"/>
                  </a:lnTo>
                  <a:lnTo>
                    <a:pt x="12" y="11"/>
                  </a:lnTo>
                  <a:lnTo>
                    <a:pt x="8" y="11"/>
                  </a:lnTo>
                  <a:lnTo>
                    <a:pt x="4" y="11"/>
                  </a:lnTo>
                  <a:lnTo>
                    <a:pt x="0" y="11"/>
                  </a:lnTo>
                  <a:lnTo>
                    <a:pt x="23" y="0"/>
                  </a:lnTo>
                  <a:lnTo>
                    <a:pt x="27" y="0"/>
                  </a:lnTo>
                  <a:lnTo>
                    <a:pt x="27" y="19"/>
                  </a:lnTo>
                  <a:close/>
                </a:path>
              </a:pathLst>
            </a:custGeom>
            <a:solidFill>
              <a:srgbClr val="000000"/>
            </a:solidFill>
            <a:ln w="0">
              <a:solidFill>
                <a:srgbClr val="000000"/>
              </a:solidFill>
              <a:round/>
              <a:headEnd/>
              <a:tailEnd/>
            </a:ln>
          </p:spPr>
          <p:txBody>
            <a:bodyPr/>
            <a:lstStyle/>
            <a:p>
              <a:endParaRPr lang="en-CA"/>
            </a:p>
          </p:txBody>
        </p:sp>
        <p:sp>
          <p:nvSpPr>
            <p:cNvPr id="16453" name="Freeform 257"/>
            <p:cNvSpPr>
              <a:spLocks/>
            </p:cNvSpPr>
            <p:nvPr/>
          </p:nvSpPr>
          <p:spPr bwMode="auto">
            <a:xfrm>
              <a:off x="468" y="2815"/>
              <a:ext cx="62" cy="80"/>
            </a:xfrm>
            <a:custGeom>
              <a:avLst/>
              <a:gdLst>
                <a:gd name="T0" fmla="*/ 62 w 62"/>
                <a:gd name="T1" fmla="*/ 46 h 80"/>
                <a:gd name="T2" fmla="*/ 58 w 62"/>
                <a:gd name="T3" fmla="*/ 61 h 80"/>
                <a:gd name="T4" fmla="*/ 50 w 62"/>
                <a:gd name="T5" fmla="*/ 73 h 80"/>
                <a:gd name="T6" fmla="*/ 43 w 62"/>
                <a:gd name="T7" fmla="*/ 76 h 80"/>
                <a:gd name="T8" fmla="*/ 31 w 62"/>
                <a:gd name="T9" fmla="*/ 80 h 80"/>
                <a:gd name="T10" fmla="*/ 20 w 62"/>
                <a:gd name="T11" fmla="*/ 76 h 80"/>
                <a:gd name="T12" fmla="*/ 8 w 62"/>
                <a:gd name="T13" fmla="*/ 69 h 80"/>
                <a:gd name="T14" fmla="*/ 4 w 62"/>
                <a:gd name="T15" fmla="*/ 61 h 80"/>
                <a:gd name="T16" fmla="*/ 0 w 62"/>
                <a:gd name="T17" fmla="*/ 50 h 80"/>
                <a:gd name="T18" fmla="*/ 0 w 62"/>
                <a:gd name="T19" fmla="*/ 42 h 80"/>
                <a:gd name="T20" fmla="*/ 0 w 62"/>
                <a:gd name="T21" fmla="*/ 30 h 80"/>
                <a:gd name="T22" fmla="*/ 4 w 62"/>
                <a:gd name="T23" fmla="*/ 19 h 80"/>
                <a:gd name="T24" fmla="*/ 12 w 62"/>
                <a:gd name="T25" fmla="*/ 11 h 80"/>
                <a:gd name="T26" fmla="*/ 23 w 62"/>
                <a:gd name="T27" fmla="*/ 4 h 80"/>
                <a:gd name="T28" fmla="*/ 35 w 62"/>
                <a:gd name="T29" fmla="*/ 0 h 80"/>
                <a:gd name="T30" fmla="*/ 46 w 62"/>
                <a:gd name="T31" fmla="*/ 4 h 80"/>
                <a:gd name="T32" fmla="*/ 54 w 62"/>
                <a:gd name="T33" fmla="*/ 7 h 80"/>
                <a:gd name="T34" fmla="*/ 58 w 62"/>
                <a:gd name="T35" fmla="*/ 11 h 80"/>
                <a:gd name="T36" fmla="*/ 62 w 62"/>
                <a:gd name="T37" fmla="*/ 19 h 80"/>
                <a:gd name="T38" fmla="*/ 58 w 62"/>
                <a:gd name="T39" fmla="*/ 23 h 80"/>
                <a:gd name="T40" fmla="*/ 58 w 62"/>
                <a:gd name="T41" fmla="*/ 23 h 80"/>
                <a:gd name="T42" fmla="*/ 54 w 62"/>
                <a:gd name="T43" fmla="*/ 27 h 80"/>
                <a:gd name="T44" fmla="*/ 54 w 62"/>
                <a:gd name="T45" fmla="*/ 27 h 80"/>
                <a:gd name="T46" fmla="*/ 50 w 62"/>
                <a:gd name="T47" fmla="*/ 23 h 80"/>
                <a:gd name="T48" fmla="*/ 46 w 62"/>
                <a:gd name="T49" fmla="*/ 23 h 80"/>
                <a:gd name="T50" fmla="*/ 46 w 62"/>
                <a:gd name="T51" fmla="*/ 19 h 80"/>
                <a:gd name="T52" fmla="*/ 43 w 62"/>
                <a:gd name="T53" fmla="*/ 15 h 80"/>
                <a:gd name="T54" fmla="*/ 43 w 62"/>
                <a:gd name="T55" fmla="*/ 11 h 80"/>
                <a:gd name="T56" fmla="*/ 43 w 62"/>
                <a:gd name="T57" fmla="*/ 7 h 80"/>
                <a:gd name="T58" fmla="*/ 39 w 62"/>
                <a:gd name="T59" fmla="*/ 7 h 80"/>
                <a:gd name="T60" fmla="*/ 35 w 62"/>
                <a:gd name="T61" fmla="*/ 7 h 80"/>
                <a:gd name="T62" fmla="*/ 27 w 62"/>
                <a:gd name="T63" fmla="*/ 7 h 80"/>
                <a:gd name="T64" fmla="*/ 20 w 62"/>
                <a:gd name="T65" fmla="*/ 11 h 80"/>
                <a:gd name="T66" fmla="*/ 16 w 62"/>
                <a:gd name="T67" fmla="*/ 23 h 80"/>
                <a:gd name="T68" fmla="*/ 16 w 62"/>
                <a:gd name="T69" fmla="*/ 34 h 80"/>
                <a:gd name="T70" fmla="*/ 16 w 62"/>
                <a:gd name="T71" fmla="*/ 46 h 80"/>
                <a:gd name="T72" fmla="*/ 20 w 62"/>
                <a:gd name="T73" fmla="*/ 57 h 80"/>
                <a:gd name="T74" fmla="*/ 27 w 62"/>
                <a:gd name="T75" fmla="*/ 65 h 80"/>
                <a:gd name="T76" fmla="*/ 39 w 62"/>
                <a:gd name="T77" fmla="*/ 65 h 80"/>
                <a:gd name="T78" fmla="*/ 46 w 62"/>
                <a:gd name="T79" fmla="*/ 65 h 80"/>
                <a:gd name="T80" fmla="*/ 54 w 62"/>
                <a:gd name="T81" fmla="*/ 61 h 80"/>
                <a:gd name="T82" fmla="*/ 58 w 62"/>
                <a:gd name="T83" fmla="*/ 57 h 80"/>
                <a:gd name="T84" fmla="*/ 62 w 62"/>
                <a:gd name="T85" fmla="*/ 46 h 80"/>
                <a:gd name="T86" fmla="*/ 62 w 62"/>
                <a:gd name="T87" fmla="*/ 46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2"/>
                <a:gd name="T133" fmla="*/ 0 h 80"/>
                <a:gd name="T134" fmla="*/ 62 w 62"/>
                <a:gd name="T135" fmla="*/ 80 h 8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2" h="80">
                  <a:moveTo>
                    <a:pt x="62" y="46"/>
                  </a:moveTo>
                  <a:lnTo>
                    <a:pt x="58" y="61"/>
                  </a:lnTo>
                  <a:lnTo>
                    <a:pt x="50" y="73"/>
                  </a:lnTo>
                  <a:lnTo>
                    <a:pt x="43" y="76"/>
                  </a:lnTo>
                  <a:lnTo>
                    <a:pt x="31" y="80"/>
                  </a:lnTo>
                  <a:lnTo>
                    <a:pt x="20" y="76"/>
                  </a:lnTo>
                  <a:lnTo>
                    <a:pt x="8" y="69"/>
                  </a:lnTo>
                  <a:lnTo>
                    <a:pt x="4" y="61"/>
                  </a:lnTo>
                  <a:lnTo>
                    <a:pt x="0" y="50"/>
                  </a:lnTo>
                  <a:lnTo>
                    <a:pt x="0" y="42"/>
                  </a:lnTo>
                  <a:lnTo>
                    <a:pt x="0" y="30"/>
                  </a:lnTo>
                  <a:lnTo>
                    <a:pt x="4" y="19"/>
                  </a:lnTo>
                  <a:lnTo>
                    <a:pt x="12" y="11"/>
                  </a:lnTo>
                  <a:lnTo>
                    <a:pt x="23" y="4"/>
                  </a:lnTo>
                  <a:lnTo>
                    <a:pt x="35" y="0"/>
                  </a:lnTo>
                  <a:lnTo>
                    <a:pt x="46" y="4"/>
                  </a:lnTo>
                  <a:lnTo>
                    <a:pt x="54" y="7"/>
                  </a:lnTo>
                  <a:lnTo>
                    <a:pt x="58" y="11"/>
                  </a:lnTo>
                  <a:lnTo>
                    <a:pt x="62" y="19"/>
                  </a:lnTo>
                  <a:lnTo>
                    <a:pt x="58" y="23"/>
                  </a:lnTo>
                  <a:lnTo>
                    <a:pt x="54" y="27"/>
                  </a:lnTo>
                  <a:lnTo>
                    <a:pt x="50" y="23"/>
                  </a:lnTo>
                  <a:lnTo>
                    <a:pt x="46" y="23"/>
                  </a:lnTo>
                  <a:lnTo>
                    <a:pt x="46" y="19"/>
                  </a:lnTo>
                  <a:lnTo>
                    <a:pt x="43" y="15"/>
                  </a:lnTo>
                  <a:lnTo>
                    <a:pt x="43" y="11"/>
                  </a:lnTo>
                  <a:lnTo>
                    <a:pt x="43" y="7"/>
                  </a:lnTo>
                  <a:lnTo>
                    <a:pt x="39" y="7"/>
                  </a:lnTo>
                  <a:lnTo>
                    <a:pt x="35" y="7"/>
                  </a:lnTo>
                  <a:lnTo>
                    <a:pt x="27" y="7"/>
                  </a:lnTo>
                  <a:lnTo>
                    <a:pt x="20" y="11"/>
                  </a:lnTo>
                  <a:lnTo>
                    <a:pt x="16" y="23"/>
                  </a:lnTo>
                  <a:lnTo>
                    <a:pt x="16" y="34"/>
                  </a:lnTo>
                  <a:lnTo>
                    <a:pt x="16" y="46"/>
                  </a:lnTo>
                  <a:lnTo>
                    <a:pt x="20" y="57"/>
                  </a:lnTo>
                  <a:lnTo>
                    <a:pt x="27" y="65"/>
                  </a:lnTo>
                  <a:lnTo>
                    <a:pt x="39" y="65"/>
                  </a:lnTo>
                  <a:lnTo>
                    <a:pt x="46" y="65"/>
                  </a:lnTo>
                  <a:lnTo>
                    <a:pt x="54" y="61"/>
                  </a:lnTo>
                  <a:lnTo>
                    <a:pt x="58" y="57"/>
                  </a:lnTo>
                  <a:lnTo>
                    <a:pt x="62" y="46"/>
                  </a:lnTo>
                  <a:close/>
                </a:path>
              </a:pathLst>
            </a:custGeom>
            <a:solidFill>
              <a:srgbClr val="000000"/>
            </a:solidFill>
            <a:ln w="0">
              <a:solidFill>
                <a:srgbClr val="000000"/>
              </a:solidFill>
              <a:round/>
              <a:headEnd/>
              <a:tailEnd/>
            </a:ln>
          </p:spPr>
          <p:txBody>
            <a:bodyPr/>
            <a:lstStyle/>
            <a:p>
              <a:endParaRPr lang="en-CA"/>
            </a:p>
          </p:txBody>
        </p:sp>
        <p:sp>
          <p:nvSpPr>
            <p:cNvPr id="16454" name="Freeform 258"/>
            <p:cNvSpPr>
              <a:spLocks/>
            </p:cNvSpPr>
            <p:nvPr/>
          </p:nvSpPr>
          <p:spPr bwMode="auto">
            <a:xfrm>
              <a:off x="541" y="2776"/>
              <a:ext cx="81" cy="115"/>
            </a:xfrm>
            <a:custGeom>
              <a:avLst/>
              <a:gdLst>
                <a:gd name="T0" fmla="*/ 23 w 81"/>
                <a:gd name="T1" fmla="*/ 54 h 115"/>
                <a:gd name="T2" fmla="*/ 39 w 81"/>
                <a:gd name="T3" fmla="*/ 43 h 115"/>
                <a:gd name="T4" fmla="*/ 50 w 81"/>
                <a:gd name="T5" fmla="*/ 39 h 115"/>
                <a:gd name="T6" fmla="*/ 62 w 81"/>
                <a:gd name="T7" fmla="*/ 43 h 115"/>
                <a:gd name="T8" fmla="*/ 69 w 81"/>
                <a:gd name="T9" fmla="*/ 54 h 115"/>
                <a:gd name="T10" fmla="*/ 69 w 81"/>
                <a:gd name="T11" fmla="*/ 73 h 115"/>
                <a:gd name="T12" fmla="*/ 69 w 81"/>
                <a:gd name="T13" fmla="*/ 108 h 115"/>
                <a:gd name="T14" fmla="*/ 73 w 81"/>
                <a:gd name="T15" fmla="*/ 112 h 115"/>
                <a:gd name="T16" fmla="*/ 77 w 81"/>
                <a:gd name="T17" fmla="*/ 115 h 115"/>
                <a:gd name="T18" fmla="*/ 81 w 81"/>
                <a:gd name="T19" fmla="*/ 115 h 115"/>
                <a:gd name="T20" fmla="*/ 46 w 81"/>
                <a:gd name="T21" fmla="*/ 115 h 115"/>
                <a:gd name="T22" fmla="*/ 50 w 81"/>
                <a:gd name="T23" fmla="*/ 115 h 115"/>
                <a:gd name="T24" fmla="*/ 54 w 81"/>
                <a:gd name="T25" fmla="*/ 112 h 115"/>
                <a:gd name="T26" fmla="*/ 54 w 81"/>
                <a:gd name="T27" fmla="*/ 104 h 115"/>
                <a:gd name="T28" fmla="*/ 54 w 81"/>
                <a:gd name="T29" fmla="*/ 73 h 115"/>
                <a:gd name="T30" fmla="*/ 54 w 81"/>
                <a:gd name="T31" fmla="*/ 58 h 115"/>
                <a:gd name="T32" fmla="*/ 50 w 81"/>
                <a:gd name="T33" fmla="*/ 54 h 115"/>
                <a:gd name="T34" fmla="*/ 43 w 81"/>
                <a:gd name="T35" fmla="*/ 50 h 115"/>
                <a:gd name="T36" fmla="*/ 35 w 81"/>
                <a:gd name="T37" fmla="*/ 54 h 115"/>
                <a:gd name="T38" fmla="*/ 23 w 81"/>
                <a:gd name="T39" fmla="*/ 62 h 115"/>
                <a:gd name="T40" fmla="*/ 23 w 81"/>
                <a:gd name="T41" fmla="*/ 108 h 115"/>
                <a:gd name="T42" fmla="*/ 27 w 81"/>
                <a:gd name="T43" fmla="*/ 112 h 115"/>
                <a:gd name="T44" fmla="*/ 31 w 81"/>
                <a:gd name="T45" fmla="*/ 115 h 115"/>
                <a:gd name="T46" fmla="*/ 35 w 81"/>
                <a:gd name="T47" fmla="*/ 115 h 115"/>
                <a:gd name="T48" fmla="*/ 0 w 81"/>
                <a:gd name="T49" fmla="*/ 115 h 115"/>
                <a:gd name="T50" fmla="*/ 8 w 81"/>
                <a:gd name="T51" fmla="*/ 112 h 115"/>
                <a:gd name="T52" fmla="*/ 8 w 81"/>
                <a:gd name="T53" fmla="*/ 112 h 115"/>
                <a:gd name="T54" fmla="*/ 8 w 81"/>
                <a:gd name="T55" fmla="*/ 100 h 115"/>
                <a:gd name="T56" fmla="*/ 8 w 81"/>
                <a:gd name="T57" fmla="*/ 20 h 115"/>
                <a:gd name="T58" fmla="*/ 8 w 81"/>
                <a:gd name="T59" fmla="*/ 12 h 115"/>
                <a:gd name="T60" fmla="*/ 8 w 81"/>
                <a:gd name="T61" fmla="*/ 8 h 115"/>
                <a:gd name="T62" fmla="*/ 4 w 81"/>
                <a:gd name="T63" fmla="*/ 8 h 115"/>
                <a:gd name="T64" fmla="*/ 0 w 81"/>
                <a:gd name="T65" fmla="*/ 8 h 115"/>
                <a:gd name="T66" fmla="*/ 23 w 81"/>
                <a:gd name="T67" fmla="*/ 0 h 11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81"/>
                <a:gd name="T103" fmla="*/ 0 h 115"/>
                <a:gd name="T104" fmla="*/ 81 w 81"/>
                <a:gd name="T105" fmla="*/ 115 h 11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81" h="115">
                  <a:moveTo>
                    <a:pt x="23" y="0"/>
                  </a:moveTo>
                  <a:lnTo>
                    <a:pt x="23" y="54"/>
                  </a:lnTo>
                  <a:lnTo>
                    <a:pt x="31" y="46"/>
                  </a:lnTo>
                  <a:lnTo>
                    <a:pt x="39" y="43"/>
                  </a:lnTo>
                  <a:lnTo>
                    <a:pt x="43" y="39"/>
                  </a:lnTo>
                  <a:lnTo>
                    <a:pt x="50" y="39"/>
                  </a:lnTo>
                  <a:lnTo>
                    <a:pt x="54" y="43"/>
                  </a:lnTo>
                  <a:lnTo>
                    <a:pt x="62" y="43"/>
                  </a:lnTo>
                  <a:lnTo>
                    <a:pt x="66" y="46"/>
                  </a:lnTo>
                  <a:lnTo>
                    <a:pt x="69" y="54"/>
                  </a:lnTo>
                  <a:lnTo>
                    <a:pt x="69" y="62"/>
                  </a:lnTo>
                  <a:lnTo>
                    <a:pt x="69" y="73"/>
                  </a:lnTo>
                  <a:lnTo>
                    <a:pt x="69" y="100"/>
                  </a:lnTo>
                  <a:lnTo>
                    <a:pt x="69" y="108"/>
                  </a:lnTo>
                  <a:lnTo>
                    <a:pt x="69" y="112"/>
                  </a:lnTo>
                  <a:lnTo>
                    <a:pt x="73" y="112"/>
                  </a:lnTo>
                  <a:lnTo>
                    <a:pt x="73" y="115"/>
                  </a:lnTo>
                  <a:lnTo>
                    <a:pt x="77" y="115"/>
                  </a:lnTo>
                  <a:lnTo>
                    <a:pt x="81" y="115"/>
                  </a:lnTo>
                  <a:lnTo>
                    <a:pt x="46" y="115"/>
                  </a:lnTo>
                  <a:lnTo>
                    <a:pt x="50" y="115"/>
                  </a:lnTo>
                  <a:lnTo>
                    <a:pt x="54" y="112"/>
                  </a:lnTo>
                  <a:lnTo>
                    <a:pt x="54" y="108"/>
                  </a:lnTo>
                  <a:lnTo>
                    <a:pt x="54" y="104"/>
                  </a:lnTo>
                  <a:lnTo>
                    <a:pt x="54" y="100"/>
                  </a:lnTo>
                  <a:lnTo>
                    <a:pt x="54" y="73"/>
                  </a:lnTo>
                  <a:lnTo>
                    <a:pt x="54" y="62"/>
                  </a:lnTo>
                  <a:lnTo>
                    <a:pt x="54" y="58"/>
                  </a:lnTo>
                  <a:lnTo>
                    <a:pt x="54" y="54"/>
                  </a:lnTo>
                  <a:lnTo>
                    <a:pt x="50" y="54"/>
                  </a:lnTo>
                  <a:lnTo>
                    <a:pt x="46" y="50"/>
                  </a:lnTo>
                  <a:lnTo>
                    <a:pt x="43" y="50"/>
                  </a:lnTo>
                  <a:lnTo>
                    <a:pt x="39" y="50"/>
                  </a:lnTo>
                  <a:lnTo>
                    <a:pt x="35" y="54"/>
                  </a:lnTo>
                  <a:lnTo>
                    <a:pt x="31" y="54"/>
                  </a:lnTo>
                  <a:lnTo>
                    <a:pt x="23" y="62"/>
                  </a:lnTo>
                  <a:lnTo>
                    <a:pt x="23" y="100"/>
                  </a:lnTo>
                  <a:lnTo>
                    <a:pt x="23" y="108"/>
                  </a:lnTo>
                  <a:lnTo>
                    <a:pt x="23" y="112"/>
                  </a:lnTo>
                  <a:lnTo>
                    <a:pt x="27" y="112"/>
                  </a:lnTo>
                  <a:lnTo>
                    <a:pt x="27" y="115"/>
                  </a:lnTo>
                  <a:lnTo>
                    <a:pt x="31" y="115"/>
                  </a:lnTo>
                  <a:lnTo>
                    <a:pt x="35" y="115"/>
                  </a:lnTo>
                  <a:lnTo>
                    <a:pt x="0" y="115"/>
                  </a:lnTo>
                  <a:lnTo>
                    <a:pt x="4" y="115"/>
                  </a:lnTo>
                  <a:lnTo>
                    <a:pt x="8" y="112"/>
                  </a:lnTo>
                  <a:lnTo>
                    <a:pt x="8" y="108"/>
                  </a:lnTo>
                  <a:lnTo>
                    <a:pt x="8" y="100"/>
                  </a:lnTo>
                  <a:lnTo>
                    <a:pt x="8" y="31"/>
                  </a:lnTo>
                  <a:lnTo>
                    <a:pt x="8" y="20"/>
                  </a:lnTo>
                  <a:lnTo>
                    <a:pt x="8" y="16"/>
                  </a:lnTo>
                  <a:lnTo>
                    <a:pt x="8" y="12"/>
                  </a:lnTo>
                  <a:lnTo>
                    <a:pt x="8" y="8"/>
                  </a:lnTo>
                  <a:lnTo>
                    <a:pt x="4" y="8"/>
                  </a:lnTo>
                  <a:lnTo>
                    <a:pt x="0" y="12"/>
                  </a:lnTo>
                  <a:lnTo>
                    <a:pt x="0" y="8"/>
                  </a:lnTo>
                  <a:lnTo>
                    <a:pt x="20" y="0"/>
                  </a:lnTo>
                  <a:lnTo>
                    <a:pt x="23" y="0"/>
                  </a:lnTo>
                  <a:close/>
                </a:path>
              </a:pathLst>
            </a:custGeom>
            <a:solidFill>
              <a:srgbClr val="000000"/>
            </a:solidFill>
            <a:ln w="0">
              <a:solidFill>
                <a:srgbClr val="000000"/>
              </a:solidFill>
              <a:round/>
              <a:headEnd/>
              <a:tailEnd/>
            </a:ln>
          </p:spPr>
          <p:txBody>
            <a:bodyPr/>
            <a:lstStyle/>
            <a:p>
              <a:endParaRPr lang="en-CA"/>
            </a:p>
          </p:txBody>
        </p:sp>
        <p:sp>
          <p:nvSpPr>
            <p:cNvPr id="16455" name="Rectangle 259"/>
            <p:cNvSpPr>
              <a:spLocks noChangeArrowheads="1"/>
            </p:cNvSpPr>
            <p:nvPr/>
          </p:nvSpPr>
          <p:spPr bwMode="auto">
            <a:xfrm>
              <a:off x="833" y="2749"/>
              <a:ext cx="8" cy="208"/>
            </a:xfrm>
            <a:prstGeom prst="rect">
              <a:avLst/>
            </a:prstGeom>
            <a:solidFill>
              <a:srgbClr val="000000"/>
            </a:solidFill>
            <a:ln w="0">
              <a:solidFill>
                <a:srgbClr val="000000"/>
              </a:solidFill>
              <a:miter lim="800000"/>
              <a:headEnd/>
              <a:tailEnd/>
            </a:ln>
          </p:spPr>
          <p:txBody>
            <a:bodyPr/>
            <a:lstStyle/>
            <a:p>
              <a:endParaRPr lang="en-US"/>
            </a:p>
          </p:txBody>
        </p:sp>
        <p:sp>
          <p:nvSpPr>
            <p:cNvPr id="16456" name="Rectangle 260"/>
            <p:cNvSpPr>
              <a:spLocks noChangeArrowheads="1"/>
            </p:cNvSpPr>
            <p:nvPr/>
          </p:nvSpPr>
          <p:spPr bwMode="auto">
            <a:xfrm>
              <a:off x="864" y="2749"/>
              <a:ext cx="7" cy="208"/>
            </a:xfrm>
            <a:prstGeom prst="rect">
              <a:avLst/>
            </a:prstGeom>
            <a:solidFill>
              <a:srgbClr val="000000"/>
            </a:solidFill>
            <a:ln w="0">
              <a:solidFill>
                <a:srgbClr val="000000"/>
              </a:solidFill>
              <a:miter lim="800000"/>
              <a:headEnd/>
              <a:tailEnd/>
            </a:ln>
          </p:spPr>
          <p:txBody>
            <a:bodyPr/>
            <a:lstStyle/>
            <a:p>
              <a:endParaRPr lang="en-US"/>
            </a:p>
          </p:txBody>
        </p:sp>
        <p:sp>
          <p:nvSpPr>
            <p:cNvPr id="16457" name="Freeform 261"/>
            <p:cNvSpPr>
              <a:spLocks/>
            </p:cNvSpPr>
            <p:nvPr/>
          </p:nvSpPr>
          <p:spPr bwMode="auto">
            <a:xfrm>
              <a:off x="1063" y="2876"/>
              <a:ext cx="19" cy="19"/>
            </a:xfrm>
            <a:custGeom>
              <a:avLst/>
              <a:gdLst>
                <a:gd name="T0" fmla="*/ 8 w 19"/>
                <a:gd name="T1" fmla="*/ 0 h 19"/>
                <a:gd name="T2" fmla="*/ 12 w 19"/>
                <a:gd name="T3" fmla="*/ 0 h 19"/>
                <a:gd name="T4" fmla="*/ 15 w 19"/>
                <a:gd name="T5" fmla="*/ 4 h 19"/>
                <a:gd name="T6" fmla="*/ 19 w 19"/>
                <a:gd name="T7" fmla="*/ 4 h 19"/>
                <a:gd name="T8" fmla="*/ 19 w 19"/>
                <a:gd name="T9" fmla="*/ 8 h 19"/>
                <a:gd name="T10" fmla="*/ 19 w 19"/>
                <a:gd name="T11" fmla="*/ 12 h 19"/>
                <a:gd name="T12" fmla="*/ 15 w 19"/>
                <a:gd name="T13" fmla="*/ 15 h 19"/>
                <a:gd name="T14" fmla="*/ 12 w 19"/>
                <a:gd name="T15" fmla="*/ 19 h 19"/>
                <a:gd name="T16" fmla="*/ 8 w 19"/>
                <a:gd name="T17" fmla="*/ 19 h 19"/>
                <a:gd name="T18" fmla="*/ 4 w 19"/>
                <a:gd name="T19" fmla="*/ 19 h 19"/>
                <a:gd name="T20" fmla="*/ 0 w 19"/>
                <a:gd name="T21" fmla="*/ 15 h 19"/>
                <a:gd name="T22" fmla="*/ 0 w 19"/>
                <a:gd name="T23" fmla="*/ 12 h 19"/>
                <a:gd name="T24" fmla="*/ 0 w 19"/>
                <a:gd name="T25" fmla="*/ 8 h 19"/>
                <a:gd name="T26" fmla="*/ 0 w 19"/>
                <a:gd name="T27" fmla="*/ 4 h 19"/>
                <a:gd name="T28" fmla="*/ 0 w 19"/>
                <a:gd name="T29" fmla="*/ 4 h 19"/>
                <a:gd name="T30" fmla="*/ 4 w 19"/>
                <a:gd name="T31" fmla="*/ 0 h 19"/>
                <a:gd name="T32" fmla="*/ 8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8" y="0"/>
                  </a:moveTo>
                  <a:lnTo>
                    <a:pt x="12" y="0"/>
                  </a:lnTo>
                  <a:lnTo>
                    <a:pt x="15" y="4"/>
                  </a:lnTo>
                  <a:lnTo>
                    <a:pt x="19" y="4"/>
                  </a:lnTo>
                  <a:lnTo>
                    <a:pt x="19" y="8"/>
                  </a:lnTo>
                  <a:lnTo>
                    <a:pt x="19" y="12"/>
                  </a:lnTo>
                  <a:lnTo>
                    <a:pt x="15" y="15"/>
                  </a:lnTo>
                  <a:lnTo>
                    <a:pt x="12" y="19"/>
                  </a:lnTo>
                  <a:lnTo>
                    <a:pt x="8" y="19"/>
                  </a:lnTo>
                  <a:lnTo>
                    <a:pt x="4" y="19"/>
                  </a:lnTo>
                  <a:lnTo>
                    <a:pt x="0" y="15"/>
                  </a:lnTo>
                  <a:lnTo>
                    <a:pt x="0" y="12"/>
                  </a:lnTo>
                  <a:lnTo>
                    <a:pt x="0" y="8"/>
                  </a:lnTo>
                  <a:lnTo>
                    <a:pt x="0" y="4"/>
                  </a:lnTo>
                  <a:lnTo>
                    <a:pt x="4" y="0"/>
                  </a:lnTo>
                  <a:lnTo>
                    <a:pt x="8" y="0"/>
                  </a:lnTo>
                  <a:close/>
                </a:path>
              </a:pathLst>
            </a:custGeom>
            <a:solidFill>
              <a:srgbClr val="000000"/>
            </a:solidFill>
            <a:ln w="0">
              <a:solidFill>
                <a:srgbClr val="000000"/>
              </a:solidFill>
              <a:round/>
              <a:headEnd/>
              <a:tailEnd/>
            </a:ln>
          </p:spPr>
          <p:txBody>
            <a:bodyPr/>
            <a:lstStyle/>
            <a:p>
              <a:endParaRPr lang="en-CA"/>
            </a:p>
          </p:txBody>
        </p:sp>
        <p:sp>
          <p:nvSpPr>
            <p:cNvPr id="16458" name="Freeform 262"/>
            <p:cNvSpPr>
              <a:spLocks noEditPoints="1"/>
            </p:cNvSpPr>
            <p:nvPr/>
          </p:nvSpPr>
          <p:spPr bwMode="auto">
            <a:xfrm>
              <a:off x="1098" y="2780"/>
              <a:ext cx="73" cy="115"/>
            </a:xfrm>
            <a:custGeom>
              <a:avLst/>
              <a:gdLst>
                <a:gd name="T0" fmla="*/ 0 w 73"/>
                <a:gd name="T1" fmla="*/ 58 h 115"/>
                <a:gd name="T2" fmla="*/ 4 w 73"/>
                <a:gd name="T3" fmla="*/ 39 h 115"/>
                <a:gd name="T4" fmla="*/ 7 w 73"/>
                <a:gd name="T5" fmla="*/ 23 h 115"/>
                <a:gd name="T6" fmla="*/ 11 w 73"/>
                <a:gd name="T7" fmla="*/ 12 h 115"/>
                <a:gd name="T8" fmla="*/ 23 w 73"/>
                <a:gd name="T9" fmla="*/ 4 h 115"/>
                <a:gd name="T10" fmla="*/ 30 w 73"/>
                <a:gd name="T11" fmla="*/ 0 h 115"/>
                <a:gd name="T12" fmla="*/ 34 w 73"/>
                <a:gd name="T13" fmla="*/ 0 h 115"/>
                <a:gd name="T14" fmla="*/ 46 w 73"/>
                <a:gd name="T15" fmla="*/ 0 h 115"/>
                <a:gd name="T16" fmla="*/ 53 w 73"/>
                <a:gd name="T17" fmla="*/ 4 h 115"/>
                <a:gd name="T18" fmla="*/ 57 w 73"/>
                <a:gd name="T19" fmla="*/ 12 h 115"/>
                <a:gd name="T20" fmla="*/ 65 w 73"/>
                <a:gd name="T21" fmla="*/ 23 h 115"/>
                <a:gd name="T22" fmla="*/ 69 w 73"/>
                <a:gd name="T23" fmla="*/ 39 h 115"/>
                <a:gd name="T24" fmla="*/ 73 w 73"/>
                <a:gd name="T25" fmla="*/ 58 h 115"/>
                <a:gd name="T26" fmla="*/ 69 w 73"/>
                <a:gd name="T27" fmla="*/ 73 h 115"/>
                <a:gd name="T28" fmla="*/ 65 w 73"/>
                <a:gd name="T29" fmla="*/ 88 h 115"/>
                <a:gd name="T30" fmla="*/ 61 w 73"/>
                <a:gd name="T31" fmla="*/ 100 h 115"/>
                <a:gd name="T32" fmla="*/ 53 w 73"/>
                <a:gd name="T33" fmla="*/ 108 h 115"/>
                <a:gd name="T34" fmla="*/ 42 w 73"/>
                <a:gd name="T35" fmla="*/ 111 h 115"/>
                <a:gd name="T36" fmla="*/ 34 w 73"/>
                <a:gd name="T37" fmla="*/ 115 h 115"/>
                <a:gd name="T38" fmla="*/ 27 w 73"/>
                <a:gd name="T39" fmla="*/ 111 h 115"/>
                <a:gd name="T40" fmla="*/ 19 w 73"/>
                <a:gd name="T41" fmla="*/ 108 h 115"/>
                <a:gd name="T42" fmla="*/ 11 w 73"/>
                <a:gd name="T43" fmla="*/ 96 h 115"/>
                <a:gd name="T44" fmla="*/ 4 w 73"/>
                <a:gd name="T45" fmla="*/ 77 h 115"/>
                <a:gd name="T46" fmla="*/ 0 w 73"/>
                <a:gd name="T47" fmla="*/ 58 h 115"/>
                <a:gd name="T48" fmla="*/ 15 w 73"/>
                <a:gd name="T49" fmla="*/ 58 h 115"/>
                <a:gd name="T50" fmla="*/ 19 w 73"/>
                <a:gd name="T51" fmla="*/ 81 h 115"/>
                <a:gd name="T52" fmla="*/ 23 w 73"/>
                <a:gd name="T53" fmla="*/ 96 h 115"/>
                <a:gd name="T54" fmla="*/ 27 w 73"/>
                <a:gd name="T55" fmla="*/ 104 h 115"/>
                <a:gd name="T56" fmla="*/ 30 w 73"/>
                <a:gd name="T57" fmla="*/ 108 h 115"/>
                <a:gd name="T58" fmla="*/ 34 w 73"/>
                <a:gd name="T59" fmla="*/ 108 h 115"/>
                <a:gd name="T60" fmla="*/ 38 w 73"/>
                <a:gd name="T61" fmla="*/ 108 h 115"/>
                <a:gd name="T62" fmla="*/ 46 w 73"/>
                <a:gd name="T63" fmla="*/ 104 h 115"/>
                <a:gd name="T64" fmla="*/ 50 w 73"/>
                <a:gd name="T65" fmla="*/ 100 h 115"/>
                <a:gd name="T66" fmla="*/ 50 w 73"/>
                <a:gd name="T67" fmla="*/ 92 h 115"/>
                <a:gd name="T68" fmla="*/ 53 w 73"/>
                <a:gd name="T69" fmla="*/ 73 h 115"/>
                <a:gd name="T70" fmla="*/ 53 w 73"/>
                <a:gd name="T71" fmla="*/ 54 h 115"/>
                <a:gd name="T72" fmla="*/ 53 w 73"/>
                <a:gd name="T73" fmla="*/ 35 h 115"/>
                <a:gd name="T74" fmla="*/ 50 w 73"/>
                <a:gd name="T75" fmla="*/ 19 h 115"/>
                <a:gd name="T76" fmla="*/ 50 w 73"/>
                <a:gd name="T77" fmla="*/ 12 h 115"/>
                <a:gd name="T78" fmla="*/ 46 w 73"/>
                <a:gd name="T79" fmla="*/ 8 h 115"/>
                <a:gd name="T80" fmla="*/ 42 w 73"/>
                <a:gd name="T81" fmla="*/ 4 h 115"/>
                <a:gd name="T82" fmla="*/ 34 w 73"/>
                <a:gd name="T83" fmla="*/ 4 h 115"/>
                <a:gd name="T84" fmla="*/ 30 w 73"/>
                <a:gd name="T85" fmla="*/ 4 h 115"/>
                <a:gd name="T86" fmla="*/ 27 w 73"/>
                <a:gd name="T87" fmla="*/ 8 h 115"/>
                <a:gd name="T88" fmla="*/ 23 w 73"/>
                <a:gd name="T89" fmla="*/ 19 h 115"/>
                <a:gd name="T90" fmla="*/ 19 w 73"/>
                <a:gd name="T91" fmla="*/ 31 h 115"/>
                <a:gd name="T92" fmla="*/ 19 w 73"/>
                <a:gd name="T93" fmla="*/ 46 h 115"/>
                <a:gd name="T94" fmla="*/ 15 w 73"/>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39"/>
                  </a:lnTo>
                  <a:lnTo>
                    <a:pt x="7" y="23"/>
                  </a:lnTo>
                  <a:lnTo>
                    <a:pt x="11" y="12"/>
                  </a:lnTo>
                  <a:lnTo>
                    <a:pt x="23" y="4"/>
                  </a:lnTo>
                  <a:lnTo>
                    <a:pt x="30" y="0"/>
                  </a:lnTo>
                  <a:lnTo>
                    <a:pt x="34" y="0"/>
                  </a:lnTo>
                  <a:lnTo>
                    <a:pt x="46" y="0"/>
                  </a:lnTo>
                  <a:lnTo>
                    <a:pt x="53" y="4"/>
                  </a:lnTo>
                  <a:lnTo>
                    <a:pt x="57" y="12"/>
                  </a:lnTo>
                  <a:lnTo>
                    <a:pt x="65" y="23"/>
                  </a:lnTo>
                  <a:lnTo>
                    <a:pt x="69" y="39"/>
                  </a:lnTo>
                  <a:lnTo>
                    <a:pt x="73" y="58"/>
                  </a:lnTo>
                  <a:lnTo>
                    <a:pt x="69" y="73"/>
                  </a:lnTo>
                  <a:lnTo>
                    <a:pt x="65" y="88"/>
                  </a:lnTo>
                  <a:lnTo>
                    <a:pt x="61" y="100"/>
                  </a:lnTo>
                  <a:lnTo>
                    <a:pt x="53" y="108"/>
                  </a:lnTo>
                  <a:lnTo>
                    <a:pt x="42" y="111"/>
                  </a:lnTo>
                  <a:lnTo>
                    <a:pt x="34" y="115"/>
                  </a:lnTo>
                  <a:lnTo>
                    <a:pt x="27" y="111"/>
                  </a:lnTo>
                  <a:lnTo>
                    <a:pt x="19" y="108"/>
                  </a:lnTo>
                  <a:lnTo>
                    <a:pt x="11" y="96"/>
                  </a:lnTo>
                  <a:lnTo>
                    <a:pt x="4" y="77"/>
                  </a:lnTo>
                  <a:lnTo>
                    <a:pt x="0" y="58"/>
                  </a:lnTo>
                  <a:close/>
                  <a:moveTo>
                    <a:pt x="15" y="58"/>
                  </a:moveTo>
                  <a:lnTo>
                    <a:pt x="19" y="81"/>
                  </a:lnTo>
                  <a:lnTo>
                    <a:pt x="23" y="96"/>
                  </a:lnTo>
                  <a:lnTo>
                    <a:pt x="27" y="104"/>
                  </a:lnTo>
                  <a:lnTo>
                    <a:pt x="30" y="108"/>
                  </a:lnTo>
                  <a:lnTo>
                    <a:pt x="34" y="108"/>
                  </a:lnTo>
                  <a:lnTo>
                    <a:pt x="38" y="108"/>
                  </a:lnTo>
                  <a:lnTo>
                    <a:pt x="46" y="104"/>
                  </a:lnTo>
                  <a:lnTo>
                    <a:pt x="50" y="100"/>
                  </a:lnTo>
                  <a:lnTo>
                    <a:pt x="50" y="92"/>
                  </a:lnTo>
                  <a:lnTo>
                    <a:pt x="53" y="73"/>
                  </a:lnTo>
                  <a:lnTo>
                    <a:pt x="53" y="54"/>
                  </a:lnTo>
                  <a:lnTo>
                    <a:pt x="53" y="35"/>
                  </a:lnTo>
                  <a:lnTo>
                    <a:pt x="50" y="19"/>
                  </a:lnTo>
                  <a:lnTo>
                    <a:pt x="50" y="12"/>
                  </a:lnTo>
                  <a:lnTo>
                    <a:pt x="46" y="8"/>
                  </a:lnTo>
                  <a:lnTo>
                    <a:pt x="42" y="4"/>
                  </a:lnTo>
                  <a:lnTo>
                    <a:pt x="34" y="4"/>
                  </a:lnTo>
                  <a:lnTo>
                    <a:pt x="30" y="4"/>
                  </a:lnTo>
                  <a:lnTo>
                    <a:pt x="27" y="8"/>
                  </a:lnTo>
                  <a:lnTo>
                    <a:pt x="23" y="19"/>
                  </a:lnTo>
                  <a:lnTo>
                    <a:pt x="19" y="31"/>
                  </a:lnTo>
                  <a:lnTo>
                    <a:pt x="19" y="46"/>
                  </a:lnTo>
                  <a:lnTo>
                    <a:pt x="15" y="58"/>
                  </a:lnTo>
                  <a:close/>
                </a:path>
              </a:pathLst>
            </a:custGeom>
            <a:solidFill>
              <a:srgbClr val="000000"/>
            </a:solidFill>
            <a:ln w="0">
              <a:solidFill>
                <a:srgbClr val="000000"/>
              </a:solidFill>
              <a:round/>
              <a:headEnd/>
              <a:tailEnd/>
            </a:ln>
          </p:spPr>
          <p:txBody>
            <a:bodyPr/>
            <a:lstStyle/>
            <a:p>
              <a:endParaRPr lang="en-CA"/>
            </a:p>
          </p:txBody>
        </p:sp>
        <p:sp>
          <p:nvSpPr>
            <p:cNvPr id="16459" name="Freeform 263"/>
            <p:cNvSpPr>
              <a:spLocks noEditPoints="1"/>
            </p:cNvSpPr>
            <p:nvPr/>
          </p:nvSpPr>
          <p:spPr bwMode="auto">
            <a:xfrm>
              <a:off x="1182" y="2780"/>
              <a:ext cx="69" cy="115"/>
            </a:xfrm>
            <a:custGeom>
              <a:avLst/>
              <a:gdLst>
                <a:gd name="T0" fmla="*/ 0 w 69"/>
                <a:gd name="T1" fmla="*/ 58 h 115"/>
                <a:gd name="T2" fmla="*/ 4 w 69"/>
                <a:gd name="T3" fmla="*/ 39 h 115"/>
                <a:gd name="T4" fmla="*/ 8 w 69"/>
                <a:gd name="T5" fmla="*/ 23 h 115"/>
                <a:gd name="T6" fmla="*/ 12 w 69"/>
                <a:gd name="T7" fmla="*/ 12 h 115"/>
                <a:gd name="T8" fmla="*/ 23 w 69"/>
                <a:gd name="T9" fmla="*/ 4 h 115"/>
                <a:gd name="T10" fmla="*/ 27 w 69"/>
                <a:gd name="T11" fmla="*/ 0 h 115"/>
                <a:gd name="T12" fmla="*/ 35 w 69"/>
                <a:gd name="T13" fmla="*/ 0 h 115"/>
                <a:gd name="T14" fmla="*/ 42 w 69"/>
                <a:gd name="T15" fmla="*/ 0 h 115"/>
                <a:gd name="T16" fmla="*/ 50 w 69"/>
                <a:gd name="T17" fmla="*/ 4 h 115"/>
                <a:gd name="T18" fmla="*/ 58 w 69"/>
                <a:gd name="T19" fmla="*/ 12 h 115"/>
                <a:gd name="T20" fmla="*/ 65 w 69"/>
                <a:gd name="T21" fmla="*/ 23 h 115"/>
                <a:gd name="T22" fmla="*/ 69 w 69"/>
                <a:gd name="T23" fmla="*/ 39 h 115"/>
                <a:gd name="T24" fmla="*/ 69 w 69"/>
                <a:gd name="T25" fmla="*/ 58 h 115"/>
                <a:gd name="T26" fmla="*/ 69 w 69"/>
                <a:gd name="T27" fmla="*/ 73 h 115"/>
                <a:gd name="T28" fmla="*/ 65 w 69"/>
                <a:gd name="T29" fmla="*/ 88 h 115"/>
                <a:gd name="T30" fmla="*/ 58 w 69"/>
                <a:gd name="T31" fmla="*/ 100 h 115"/>
                <a:gd name="T32" fmla="*/ 50 w 69"/>
                <a:gd name="T33" fmla="*/ 108 h 115"/>
                <a:gd name="T34" fmla="*/ 42 w 69"/>
                <a:gd name="T35" fmla="*/ 111 h 115"/>
                <a:gd name="T36" fmla="*/ 35 w 69"/>
                <a:gd name="T37" fmla="*/ 115 h 115"/>
                <a:gd name="T38" fmla="*/ 27 w 69"/>
                <a:gd name="T39" fmla="*/ 111 h 115"/>
                <a:gd name="T40" fmla="*/ 15 w 69"/>
                <a:gd name="T41" fmla="*/ 108 h 115"/>
                <a:gd name="T42" fmla="*/ 8 w 69"/>
                <a:gd name="T43" fmla="*/ 96 h 115"/>
                <a:gd name="T44" fmla="*/ 4 w 69"/>
                <a:gd name="T45" fmla="*/ 77 h 115"/>
                <a:gd name="T46" fmla="*/ 0 w 69"/>
                <a:gd name="T47" fmla="*/ 58 h 115"/>
                <a:gd name="T48" fmla="*/ 15 w 69"/>
                <a:gd name="T49" fmla="*/ 58 h 115"/>
                <a:gd name="T50" fmla="*/ 19 w 69"/>
                <a:gd name="T51" fmla="*/ 81 h 115"/>
                <a:gd name="T52" fmla="*/ 23 w 69"/>
                <a:gd name="T53" fmla="*/ 96 h 115"/>
                <a:gd name="T54" fmla="*/ 27 w 69"/>
                <a:gd name="T55" fmla="*/ 104 h 115"/>
                <a:gd name="T56" fmla="*/ 31 w 69"/>
                <a:gd name="T57" fmla="*/ 108 h 115"/>
                <a:gd name="T58" fmla="*/ 35 w 69"/>
                <a:gd name="T59" fmla="*/ 108 h 115"/>
                <a:gd name="T60" fmla="*/ 38 w 69"/>
                <a:gd name="T61" fmla="*/ 108 h 115"/>
                <a:gd name="T62" fmla="*/ 46 w 69"/>
                <a:gd name="T63" fmla="*/ 104 h 115"/>
                <a:gd name="T64" fmla="*/ 50 w 69"/>
                <a:gd name="T65" fmla="*/ 100 h 115"/>
                <a:gd name="T66" fmla="*/ 50 w 69"/>
                <a:gd name="T67" fmla="*/ 92 h 115"/>
                <a:gd name="T68" fmla="*/ 54 w 69"/>
                <a:gd name="T69" fmla="*/ 73 h 115"/>
                <a:gd name="T70" fmla="*/ 54 w 69"/>
                <a:gd name="T71" fmla="*/ 54 h 115"/>
                <a:gd name="T72" fmla="*/ 54 w 69"/>
                <a:gd name="T73" fmla="*/ 35 h 115"/>
                <a:gd name="T74" fmla="*/ 50 w 69"/>
                <a:gd name="T75" fmla="*/ 19 h 115"/>
                <a:gd name="T76" fmla="*/ 46 w 69"/>
                <a:gd name="T77" fmla="*/ 12 h 115"/>
                <a:gd name="T78" fmla="*/ 42 w 69"/>
                <a:gd name="T79" fmla="*/ 8 h 115"/>
                <a:gd name="T80" fmla="*/ 38 w 69"/>
                <a:gd name="T81" fmla="*/ 4 h 115"/>
                <a:gd name="T82" fmla="*/ 35 w 69"/>
                <a:gd name="T83" fmla="*/ 4 h 115"/>
                <a:gd name="T84" fmla="*/ 31 w 69"/>
                <a:gd name="T85" fmla="*/ 4 h 115"/>
                <a:gd name="T86" fmla="*/ 27 w 69"/>
                <a:gd name="T87" fmla="*/ 8 h 115"/>
                <a:gd name="T88" fmla="*/ 23 w 69"/>
                <a:gd name="T89" fmla="*/ 19 h 115"/>
                <a:gd name="T90" fmla="*/ 19 w 69"/>
                <a:gd name="T91" fmla="*/ 31 h 115"/>
                <a:gd name="T92" fmla="*/ 15 w 69"/>
                <a:gd name="T93" fmla="*/ 46 h 115"/>
                <a:gd name="T94" fmla="*/ 15 w 69"/>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4" y="39"/>
                  </a:lnTo>
                  <a:lnTo>
                    <a:pt x="8" y="23"/>
                  </a:lnTo>
                  <a:lnTo>
                    <a:pt x="12" y="12"/>
                  </a:lnTo>
                  <a:lnTo>
                    <a:pt x="23" y="4"/>
                  </a:lnTo>
                  <a:lnTo>
                    <a:pt x="27" y="0"/>
                  </a:lnTo>
                  <a:lnTo>
                    <a:pt x="35" y="0"/>
                  </a:lnTo>
                  <a:lnTo>
                    <a:pt x="42" y="0"/>
                  </a:lnTo>
                  <a:lnTo>
                    <a:pt x="50" y="4"/>
                  </a:lnTo>
                  <a:lnTo>
                    <a:pt x="58" y="12"/>
                  </a:lnTo>
                  <a:lnTo>
                    <a:pt x="65" y="23"/>
                  </a:lnTo>
                  <a:lnTo>
                    <a:pt x="69" y="39"/>
                  </a:lnTo>
                  <a:lnTo>
                    <a:pt x="69" y="58"/>
                  </a:lnTo>
                  <a:lnTo>
                    <a:pt x="69" y="73"/>
                  </a:lnTo>
                  <a:lnTo>
                    <a:pt x="65" y="88"/>
                  </a:lnTo>
                  <a:lnTo>
                    <a:pt x="58" y="100"/>
                  </a:lnTo>
                  <a:lnTo>
                    <a:pt x="50" y="108"/>
                  </a:lnTo>
                  <a:lnTo>
                    <a:pt x="42" y="111"/>
                  </a:lnTo>
                  <a:lnTo>
                    <a:pt x="35" y="115"/>
                  </a:lnTo>
                  <a:lnTo>
                    <a:pt x="27" y="111"/>
                  </a:lnTo>
                  <a:lnTo>
                    <a:pt x="15" y="108"/>
                  </a:lnTo>
                  <a:lnTo>
                    <a:pt x="8" y="96"/>
                  </a:lnTo>
                  <a:lnTo>
                    <a:pt x="4" y="77"/>
                  </a:lnTo>
                  <a:lnTo>
                    <a:pt x="0" y="58"/>
                  </a:lnTo>
                  <a:close/>
                  <a:moveTo>
                    <a:pt x="15" y="58"/>
                  </a:moveTo>
                  <a:lnTo>
                    <a:pt x="19" y="81"/>
                  </a:lnTo>
                  <a:lnTo>
                    <a:pt x="23" y="96"/>
                  </a:lnTo>
                  <a:lnTo>
                    <a:pt x="27" y="104"/>
                  </a:lnTo>
                  <a:lnTo>
                    <a:pt x="31" y="108"/>
                  </a:lnTo>
                  <a:lnTo>
                    <a:pt x="35" y="108"/>
                  </a:lnTo>
                  <a:lnTo>
                    <a:pt x="38" y="108"/>
                  </a:lnTo>
                  <a:lnTo>
                    <a:pt x="46" y="104"/>
                  </a:lnTo>
                  <a:lnTo>
                    <a:pt x="50" y="100"/>
                  </a:lnTo>
                  <a:lnTo>
                    <a:pt x="50" y="92"/>
                  </a:lnTo>
                  <a:lnTo>
                    <a:pt x="54" y="73"/>
                  </a:lnTo>
                  <a:lnTo>
                    <a:pt x="54" y="54"/>
                  </a:lnTo>
                  <a:lnTo>
                    <a:pt x="54" y="35"/>
                  </a:lnTo>
                  <a:lnTo>
                    <a:pt x="50" y="19"/>
                  </a:lnTo>
                  <a:lnTo>
                    <a:pt x="46" y="12"/>
                  </a:lnTo>
                  <a:lnTo>
                    <a:pt x="42" y="8"/>
                  </a:lnTo>
                  <a:lnTo>
                    <a:pt x="38" y="4"/>
                  </a:lnTo>
                  <a:lnTo>
                    <a:pt x="35" y="4"/>
                  </a:lnTo>
                  <a:lnTo>
                    <a:pt x="31" y="4"/>
                  </a:lnTo>
                  <a:lnTo>
                    <a:pt x="27" y="8"/>
                  </a:lnTo>
                  <a:lnTo>
                    <a:pt x="23" y="19"/>
                  </a:lnTo>
                  <a:lnTo>
                    <a:pt x="19" y="31"/>
                  </a:lnTo>
                  <a:lnTo>
                    <a:pt x="15" y="46"/>
                  </a:lnTo>
                  <a:lnTo>
                    <a:pt x="15" y="58"/>
                  </a:lnTo>
                  <a:close/>
                </a:path>
              </a:pathLst>
            </a:custGeom>
            <a:solidFill>
              <a:srgbClr val="000000"/>
            </a:solidFill>
            <a:ln w="0">
              <a:solidFill>
                <a:srgbClr val="000000"/>
              </a:solidFill>
              <a:round/>
              <a:headEnd/>
              <a:tailEnd/>
            </a:ln>
          </p:spPr>
          <p:txBody>
            <a:bodyPr/>
            <a:lstStyle/>
            <a:p>
              <a:endParaRPr lang="en-CA"/>
            </a:p>
          </p:txBody>
        </p:sp>
        <p:sp>
          <p:nvSpPr>
            <p:cNvPr id="16460" name="Freeform 264"/>
            <p:cNvSpPr>
              <a:spLocks noEditPoints="1"/>
            </p:cNvSpPr>
            <p:nvPr/>
          </p:nvSpPr>
          <p:spPr bwMode="auto">
            <a:xfrm>
              <a:off x="1270" y="2780"/>
              <a:ext cx="66" cy="115"/>
            </a:xfrm>
            <a:custGeom>
              <a:avLst/>
              <a:gdLst>
                <a:gd name="T0" fmla="*/ 12 w 66"/>
                <a:gd name="T1" fmla="*/ 46 h 115"/>
                <a:gd name="T2" fmla="*/ 4 w 66"/>
                <a:gd name="T3" fmla="*/ 31 h 115"/>
                <a:gd name="T4" fmla="*/ 4 w 66"/>
                <a:gd name="T5" fmla="*/ 16 h 115"/>
                <a:gd name="T6" fmla="*/ 20 w 66"/>
                <a:gd name="T7" fmla="*/ 0 h 115"/>
                <a:gd name="T8" fmla="*/ 46 w 66"/>
                <a:gd name="T9" fmla="*/ 0 h 115"/>
                <a:gd name="T10" fmla="*/ 62 w 66"/>
                <a:gd name="T11" fmla="*/ 16 h 115"/>
                <a:gd name="T12" fmla="*/ 62 w 66"/>
                <a:gd name="T13" fmla="*/ 31 h 115"/>
                <a:gd name="T14" fmla="*/ 50 w 66"/>
                <a:gd name="T15" fmla="*/ 42 h 115"/>
                <a:gd name="T16" fmla="*/ 50 w 66"/>
                <a:gd name="T17" fmla="*/ 62 h 115"/>
                <a:gd name="T18" fmla="*/ 62 w 66"/>
                <a:gd name="T19" fmla="*/ 77 h 115"/>
                <a:gd name="T20" fmla="*/ 62 w 66"/>
                <a:gd name="T21" fmla="*/ 96 h 115"/>
                <a:gd name="T22" fmla="*/ 46 w 66"/>
                <a:gd name="T23" fmla="*/ 111 h 115"/>
                <a:gd name="T24" fmla="*/ 23 w 66"/>
                <a:gd name="T25" fmla="*/ 115 h 115"/>
                <a:gd name="T26" fmla="*/ 8 w 66"/>
                <a:gd name="T27" fmla="*/ 104 h 115"/>
                <a:gd name="T28" fmla="*/ 0 w 66"/>
                <a:gd name="T29" fmla="*/ 88 h 115"/>
                <a:gd name="T30" fmla="*/ 4 w 66"/>
                <a:gd name="T31" fmla="*/ 73 h 115"/>
                <a:gd name="T32" fmla="*/ 23 w 66"/>
                <a:gd name="T33" fmla="*/ 58 h 115"/>
                <a:gd name="T34" fmla="*/ 43 w 66"/>
                <a:gd name="T35" fmla="*/ 39 h 115"/>
                <a:gd name="T36" fmla="*/ 46 w 66"/>
                <a:gd name="T37" fmla="*/ 27 h 115"/>
                <a:gd name="T38" fmla="*/ 46 w 66"/>
                <a:gd name="T39" fmla="*/ 16 h 115"/>
                <a:gd name="T40" fmla="*/ 39 w 66"/>
                <a:gd name="T41" fmla="*/ 4 h 115"/>
                <a:gd name="T42" fmla="*/ 27 w 66"/>
                <a:gd name="T43" fmla="*/ 4 h 115"/>
                <a:gd name="T44" fmla="*/ 20 w 66"/>
                <a:gd name="T45" fmla="*/ 16 h 115"/>
                <a:gd name="T46" fmla="*/ 20 w 66"/>
                <a:gd name="T47" fmla="*/ 23 h 115"/>
                <a:gd name="T48" fmla="*/ 23 w 66"/>
                <a:gd name="T49" fmla="*/ 35 h 115"/>
                <a:gd name="T50" fmla="*/ 35 w 66"/>
                <a:gd name="T51" fmla="*/ 46 h 115"/>
                <a:gd name="T52" fmla="*/ 23 w 66"/>
                <a:gd name="T53" fmla="*/ 65 h 115"/>
                <a:gd name="T54" fmla="*/ 16 w 66"/>
                <a:gd name="T55" fmla="*/ 81 h 115"/>
                <a:gd name="T56" fmla="*/ 16 w 66"/>
                <a:gd name="T57" fmla="*/ 96 h 115"/>
                <a:gd name="T58" fmla="*/ 27 w 66"/>
                <a:gd name="T59" fmla="*/ 108 h 115"/>
                <a:gd name="T60" fmla="*/ 39 w 66"/>
                <a:gd name="T61" fmla="*/ 108 h 115"/>
                <a:gd name="T62" fmla="*/ 46 w 66"/>
                <a:gd name="T63" fmla="*/ 100 h 115"/>
                <a:gd name="T64" fmla="*/ 50 w 66"/>
                <a:gd name="T65" fmla="*/ 88 h 115"/>
                <a:gd name="T66" fmla="*/ 43 w 66"/>
                <a:gd name="T67" fmla="*/ 77 h 115"/>
                <a:gd name="T68" fmla="*/ 27 w 66"/>
                <a:gd name="T69" fmla="*/ 62 h 11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66"/>
                <a:gd name="T106" fmla="*/ 0 h 115"/>
                <a:gd name="T107" fmla="*/ 66 w 66"/>
                <a:gd name="T108" fmla="*/ 115 h 11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66" h="115">
                  <a:moveTo>
                    <a:pt x="23" y="58"/>
                  </a:moveTo>
                  <a:lnTo>
                    <a:pt x="12" y="46"/>
                  </a:lnTo>
                  <a:lnTo>
                    <a:pt x="4" y="39"/>
                  </a:lnTo>
                  <a:lnTo>
                    <a:pt x="4" y="31"/>
                  </a:lnTo>
                  <a:lnTo>
                    <a:pt x="0" y="27"/>
                  </a:lnTo>
                  <a:lnTo>
                    <a:pt x="4" y="16"/>
                  </a:lnTo>
                  <a:lnTo>
                    <a:pt x="12" y="8"/>
                  </a:lnTo>
                  <a:lnTo>
                    <a:pt x="20" y="0"/>
                  </a:lnTo>
                  <a:lnTo>
                    <a:pt x="35" y="0"/>
                  </a:lnTo>
                  <a:lnTo>
                    <a:pt x="46" y="0"/>
                  </a:lnTo>
                  <a:lnTo>
                    <a:pt x="54" y="8"/>
                  </a:lnTo>
                  <a:lnTo>
                    <a:pt x="62" y="16"/>
                  </a:lnTo>
                  <a:lnTo>
                    <a:pt x="62" y="23"/>
                  </a:lnTo>
                  <a:lnTo>
                    <a:pt x="62" y="31"/>
                  </a:lnTo>
                  <a:lnTo>
                    <a:pt x="58" y="35"/>
                  </a:lnTo>
                  <a:lnTo>
                    <a:pt x="50" y="42"/>
                  </a:lnTo>
                  <a:lnTo>
                    <a:pt x="39" y="50"/>
                  </a:lnTo>
                  <a:lnTo>
                    <a:pt x="50" y="62"/>
                  </a:lnTo>
                  <a:lnTo>
                    <a:pt x="58" y="69"/>
                  </a:lnTo>
                  <a:lnTo>
                    <a:pt x="62" y="77"/>
                  </a:lnTo>
                  <a:lnTo>
                    <a:pt x="66" y="85"/>
                  </a:lnTo>
                  <a:lnTo>
                    <a:pt x="62" y="96"/>
                  </a:lnTo>
                  <a:lnTo>
                    <a:pt x="58" y="108"/>
                  </a:lnTo>
                  <a:lnTo>
                    <a:pt x="46" y="111"/>
                  </a:lnTo>
                  <a:lnTo>
                    <a:pt x="31" y="115"/>
                  </a:lnTo>
                  <a:lnTo>
                    <a:pt x="23" y="115"/>
                  </a:lnTo>
                  <a:lnTo>
                    <a:pt x="16" y="111"/>
                  </a:lnTo>
                  <a:lnTo>
                    <a:pt x="8" y="104"/>
                  </a:lnTo>
                  <a:lnTo>
                    <a:pt x="0" y="96"/>
                  </a:lnTo>
                  <a:lnTo>
                    <a:pt x="0" y="88"/>
                  </a:lnTo>
                  <a:lnTo>
                    <a:pt x="0" y="81"/>
                  </a:lnTo>
                  <a:lnTo>
                    <a:pt x="4" y="73"/>
                  </a:lnTo>
                  <a:lnTo>
                    <a:pt x="12" y="65"/>
                  </a:lnTo>
                  <a:lnTo>
                    <a:pt x="23" y="58"/>
                  </a:lnTo>
                  <a:close/>
                  <a:moveTo>
                    <a:pt x="35" y="46"/>
                  </a:moveTo>
                  <a:lnTo>
                    <a:pt x="43" y="39"/>
                  </a:lnTo>
                  <a:lnTo>
                    <a:pt x="46" y="35"/>
                  </a:lnTo>
                  <a:lnTo>
                    <a:pt x="46" y="27"/>
                  </a:lnTo>
                  <a:lnTo>
                    <a:pt x="46" y="23"/>
                  </a:lnTo>
                  <a:lnTo>
                    <a:pt x="46" y="16"/>
                  </a:lnTo>
                  <a:lnTo>
                    <a:pt x="43" y="8"/>
                  </a:lnTo>
                  <a:lnTo>
                    <a:pt x="39" y="4"/>
                  </a:lnTo>
                  <a:lnTo>
                    <a:pt x="35" y="4"/>
                  </a:lnTo>
                  <a:lnTo>
                    <a:pt x="27" y="4"/>
                  </a:lnTo>
                  <a:lnTo>
                    <a:pt x="23" y="8"/>
                  </a:lnTo>
                  <a:lnTo>
                    <a:pt x="20" y="16"/>
                  </a:lnTo>
                  <a:lnTo>
                    <a:pt x="20" y="19"/>
                  </a:lnTo>
                  <a:lnTo>
                    <a:pt x="20" y="23"/>
                  </a:lnTo>
                  <a:lnTo>
                    <a:pt x="20" y="27"/>
                  </a:lnTo>
                  <a:lnTo>
                    <a:pt x="23" y="35"/>
                  </a:lnTo>
                  <a:lnTo>
                    <a:pt x="23" y="39"/>
                  </a:lnTo>
                  <a:lnTo>
                    <a:pt x="35" y="46"/>
                  </a:lnTo>
                  <a:close/>
                  <a:moveTo>
                    <a:pt x="27" y="62"/>
                  </a:moveTo>
                  <a:lnTo>
                    <a:pt x="23" y="65"/>
                  </a:lnTo>
                  <a:lnTo>
                    <a:pt x="20" y="73"/>
                  </a:lnTo>
                  <a:lnTo>
                    <a:pt x="16" y="81"/>
                  </a:lnTo>
                  <a:lnTo>
                    <a:pt x="16" y="88"/>
                  </a:lnTo>
                  <a:lnTo>
                    <a:pt x="16" y="96"/>
                  </a:lnTo>
                  <a:lnTo>
                    <a:pt x="20" y="104"/>
                  </a:lnTo>
                  <a:lnTo>
                    <a:pt x="27" y="108"/>
                  </a:lnTo>
                  <a:lnTo>
                    <a:pt x="35" y="108"/>
                  </a:lnTo>
                  <a:lnTo>
                    <a:pt x="39" y="108"/>
                  </a:lnTo>
                  <a:lnTo>
                    <a:pt x="46" y="104"/>
                  </a:lnTo>
                  <a:lnTo>
                    <a:pt x="46" y="100"/>
                  </a:lnTo>
                  <a:lnTo>
                    <a:pt x="50" y="92"/>
                  </a:lnTo>
                  <a:lnTo>
                    <a:pt x="50" y="88"/>
                  </a:lnTo>
                  <a:lnTo>
                    <a:pt x="46" y="81"/>
                  </a:lnTo>
                  <a:lnTo>
                    <a:pt x="43" y="77"/>
                  </a:lnTo>
                  <a:lnTo>
                    <a:pt x="35" y="69"/>
                  </a:lnTo>
                  <a:lnTo>
                    <a:pt x="27" y="62"/>
                  </a:lnTo>
                  <a:close/>
                </a:path>
              </a:pathLst>
            </a:custGeom>
            <a:solidFill>
              <a:srgbClr val="000000"/>
            </a:solidFill>
            <a:ln w="0">
              <a:solidFill>
                <a:srgbClr val="000000"/>
              </a:solidFill>
              <a:round/>
              <a:headEnd/>
              <a:tailEnd/>
            </a:ln>
          </p:spPr>
          <p:txBody>
            <a:bodyPr/>
            <a:lstStyle/>
            <a:p>
              <a:endParaRPr lang="en-CA"/>
            </a:p>
          </p:txBody>
        </p:sp>
        <p:sp>
          <p:nvSpPr>
            <p:cNvPr id="16461" name="Freeform 265"/>
            <p:cNvSpPr>
              <a:spLocks/>
            </p:cNvSpPr>
            <p:nvPr/>
          </p:nvSpPr>
          <p:spPr bwMode="auto">
            <a:xfrm>
              <a:off x="1351" y="2780"/>
              <a:ext cx="69" cy="115"/>
            </a:xfrm>
            <a:custGeom>
              <a:avLst/>
              <a:gdLst>
                <a:gd name="T0" fmla="*/ 11 w 69"/>
                <a:gd name="T1" fmla="*/ 0 h 115"/>
                <a:gd name="T2" fmla="*/ 69 w 69"/>
                <a:gd name="T3" fmla="*/ 0 h 115"/>
                <a:gd name="T4" fmla="*/ 69 w 69"/>
                <a:gd name="T5" fmla="*/ 4 h 115"/>
                <a:gd name="T6" fmla="*/ 31 w 69"/>
                <a:gd name="T7" fmla="*/ 115 h 115"/>
                <a:gd name="T8" fmla="*/ 19 w 69"/>
                <a:gd name="T9" fmla="*/ 115 h 115"/>
                <a:gd name="T10" fmla="*/ 57 w 69"/>
                <a:gd name="T11" fmla="*/ 16 h 115"/>
                <a:gd name="T12" fmla="*/ 27 w 69"/>
                <a:gd name="T13" fmla="*/ 16 h 115"/>
                <a:gd name="T14" fmla="*/ 19 w 69"/>
                <a:gd name="T15" fmla="*/ 16 h 115"/>
                <a:gd name="T16" fmla="*/ 11 w 69"/>
                <a:gd name="T17" fmla="*/ 16 h 115"/>
                <a:gd name="T18" fmla="*/ 8 w 69"/>
                <a:gd name="T19" fmla="*/ 23 h 115"/>
                <a:gd name="T20" fmla="*/ 4 w 69"/>
                <a:gd name="T21" fmla="*/ 27 h 115"/>
                <a:gd name="T22" fmla="*/ 0 w 69"/>
                <a:gd name="T23" fmla="*/ 27 h 115"/>
                <a:gd name="T24" fmla="*/ 11 w 69"/>
                <a:gd name="T25" fmla="*/ 0 h 11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69"/>
                <a:gd name="T40" fmla="*/ 0 h 115"/>
                <a:gd name="T41" fmla="*/ 69 w 69"/>
                <a:gd name="T42" fmla="*/ 115 h 11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69" h="115">
                  <a:moveTo>
                    <a:pt x="11" y="0"/>
                  </a:moveTo>
                  <a:lnTo>
                    <a:pt x="69" y="0"/>
                  </a:lnTo>
                  <a:lnTo>
                    <a:pt x="69" y="4"/>
                  </a:lnTo>
                  <a:lnTo>
                    <a:pt x="31" y="115"/>
                  </a:lnTo>
                  <a:lnTo>
                    <a:pt x="19" y="115"/>
                  </a:lnTo>
                  <a:lnTo>
                    <a:pt x="57" y="16"/>
                  </a:lnTo>
                  <a:lnTo>
                    <a:pt x="27" y="16"/>
                  </a:lnTo>
                  <a:lnTo>
                    <a:pt x="19" y="16"/>
                  </a:lnTo>
                  <a:lnTo>
                    <a:pt x="11" y="16"/>
                  </a:lnTo>
                  <a:lnTo>
                    <a:pt x="8" y="23"/>
                  </a:lnTo>
                  <a:lnTo>
                    <a:pt x="4" y="27"/>
                  </a:lnTo>
                  <a:lnTo>
                    <a:pt x="0" y="27"/>
                  </a:lnTo>
                  <a:lnTo>
                    <a:pt x="11" y="0"/>
                  </a:lnTo>
                  <a:close/>
                </a:path>
              </a:pathLst>
            </a:custGeom>
            <a:solidFill>
              <a:srgbClr val="000000"/>
            </a:solidFill>
            <a:ln w="0">
              <a:solidFill>
                <a:srgbClr val="000000"/>
              </a:solidFill>
              <a:round/>
              <a:headEnd/>
              <a:tailEnd/>
            </a:ln>
          </p:spPr>
          <p:txBody>
            <a:bodyPr/>
            <a:lstStyle/>
            <a:p>
              <a:endParaRPr lang="en-CA"/>
            </a:p>
          </p:txBody>
        </p:sp>
        <p:sp>
          <p:nvSpPr>
            <p:cNvPr id="16462" name="Rectangle 266"/>
            <p:cNvSpPr>
              <a:spLocks noChangeArrowheads="1"/>
            </p:cNvSpPr>
            <p:nvPr/>
          </p:nvSpPr>
          <p:spPr bwMode="auto">
            <a:xfrm>
              <a:off x="1554" y="2749"/>
              <a:ext cx="8" cy="208"/>
            </a:xfrm>
            <a:prstGeom prst="rect">
              <a:avLst/>
            </a:prstGeom>
            <a:solidFill>
              <a:srgbClr val="000000"/>
            </a:solidFill>
            <a:ln w="0">
              <a:solidFill>
                <a:srgbClr val="000000"/>
              </a:solidFill>
              <a:miter lim="800000"/>
              <a:headEnd/>
              <a:tailEnd/>
            </a:ln>
          </p:spPr>
          <p:txBody>
            <a:bodyPr/>
            <a:lstStyle/>
            <a:p>
              <a:endParaRPr lang="en-US"/>
            </a:p>
          </p:txBody>
        </p:sp>
        <p:sp>
          <p:nvSpPr>
            <p:cNvPr id="16463" name="Freeform 267"/>
            <p:cNvSpPr>
              <a:spLocks noEditPoints="1"/>
            </p:cNvSpPr>
            <p:nvPr/>
          </p:nvSpPr>
          <p:spPr bwMode="auto">
            <a:xfrm>
              <a:off x="1746" y="2780"/>
              <a:ext cx="73" cy="115"/>
            </a:xfrm>
            <a:custGeom>
              <a:avLst/>
              <a:gdLst>
                <a:gd name="T0" fmla="*/ 0 w 73"/>
                <a:gd name="T1" fmla="*/ 58 h 115"/>
                <a:gd name="T2" fmla="*/ 4 w 73"/>
                <a:gd name="T3" fmla="*/ 39 h 115"/>
                <a:gd name="T4" fmla="*/ 8 w 73"/>
                <a:gd name="T5" fmla="*/ 23 h 115"/>
                <a:gd name="T6" fmla="*/ 15 w 73"/>
                <a:gd name="T7" fmla="*/ 12 h 115"/>
                <a:gd name="T8" fmla="*/ 23 w 73"/>
                <a:gd name="T9" fmla="*/ 4 h 115"/>
                <a:gd name="T10" fmla="*/ 31 w 73"/>
                <a:gd name="T11" fmla="*/ 0 h 115"/>
                <a:gd name="T12" fmla="*/ 38 w 73"/>
                <a:gd name="T13" fmla="*/ 0 h 115"/>
                <a:gd name="T14" fmla="*/ 46 w 73"/>
                <a:gd name="T15" fmla="*/ 0 h 115"/>
                <a:gd name="T16" fmla="*/ 54 w 73"/>
                <a:gd name="T17" fmla="*/ 4 h 115"/>
                <a:gd name="T18" fmla="*/ 61 w 73"/>
                <a:gd name="T19" fmla="*/ 12 h 115"/>
                <a:gd name="T20" fmla="*/ 65 w 73"/>
                <a:gd name="T21" fmla="*/ 23 h 115"/>
                <a:gd name="T22" fmla="*/ 69 w 73"/>
                <a:gd name="T23" fmla="*/ 39 h 115"/>
                <a:gd name="T24" fmla="*/ 73 w 73"/>
                <a:gd name="T25" fmla="*/ 58 h 115"/>
                <a:gd name="T26" fmla="*/ 69 w 73"/>
                <a:gd name="T27" fmla="*/ 73 h 115"/>
                <a:gd name="T28" fmla="*/ 65 w 73"/>
                <a:gd name="T29" fmla="*/ 88 h 115"/>
                <a:gd name="T30" fmla="*/ 61 w 73"/>
                <a:gd name="T31" fmla="*/ 100 h 115"/>
                <a:gd name="T32" fmla="*/ 54 w 73"/>
                <a:gd name="T33" fmla="*/ 108 h 115"/>
                <a:gd name="T34" fmla="*/ 46 w 73"/>
                <a:gd name="T35" fmla="*/ 111 h 115"/>
                <a:gd name="T36" fmla="*/ 35 w 73"/>
                <a:gd name="T37" fmla="*/ 115 h 115"/>
                <a:gd name="T38" fmla="*/ 27 w 73"/>
                <a:gd name="T39" fmla="*/ 111 h 115"/>
                <a:gd name="T40" fmla="*/ 19 w 73"/>
                <a:gd name="T41" fmla="*/ 108 h 115"/>
                <a:gd name="T42" fmla="*/ 12 w 73"/>
                <a:gd name="T43" fmla="*/ 96 h 115"/>
                <a:gd name="T44" fmla="*/ 4 w 73"/>
                <a:gd name="T45" fmla="*/ 77 h 115"/>
                <a:gd name="T46" fmla="*/ 0 w 73"/>
                <a:gd name="T47" fmla="*/ 58 h 115"/>
                <a:gd name="T48" fmla="*/ 19 w 73"/>
                <a:gd name="T49" fmla="*/ 58 h 115"/>
                <a:gd name="T50" fmla="*/ 19 w 73"/>
                <a:gd name="T51" fmla="*/ 81 h 115"/>
                <a:gd name="T52" fmla="*/ 23 w 73"/>
                <a:gd name="T53" fmla="*/ 96 h 115"/>
                <a:gd name="T54" fmla="*/ 27 w 73"/>
                <a:gd name="T55" fmla="*/ 104 h 115"/>
                <a:gd name="T56" fmla="*/ 31 w 73"/>
                <a:gd name="T57" fmla="*/ 108 h 115"/>
                <a:gd name="T58" fmla="*/ 38 w 73"/>
                <a:gd name="T59" fmla="*/ 108 h 115"/>
                <a:gd name="T60" fmla="*/ 42 w 73"/>
                <a:gd name="T61" fmla="*/ 108 h 115"/>
                <a:gd name="T62" fmla="*/ 46 w 73"/>
                <a:gd name="T63" fmla="*/ 104 h 115"/>
                <a:gd name="T64" fmla="*/ 50 w 73"/>
                <a:gd name="T65" fmla="*/ 100 h 115"/>
                <a:gd name="T66" fmla="*/ 54 w 73"/>
                <a:gd name="T67" fmla="*/ 92 h 115"/>
                <a:gd name="T68" fmla="*/ 54 w 73"/>
                <a:gd name="T69" fmla="*/ 73 h 115"/>
                <a:gd name="T70" fmla="*/ 58 w 73"/>
                <a:gd name="T71" fmla="*/ 54 h 115"/>
                <a:gd name="T72" fmla="*/ 54 w 73"/>
                <a:gd name="T73" fmla="*/ 35 h 115"/>
                <a:gd name="T74" fmla="*/ 54 w 73"/>
                <a:gd name="T75" fmla="*/ 19 h 115"/>
                <a:gd name="T76" fmla="*/ 50 w 73"/>
                <a:gd name="T77" fmla="*/ 12 h 115"/>
                <a:gd name="T78" fmla="*/ 46 w 73"/>
                <a:gd name="T79" fmla="*/ 8 h 115"/>
                <a:gd name="T80" fmla="*/ 42 w 73"/>
                <a:gd name="T81" fmla="*/ 4 h 115"/>
                <a:gd name="T82" fmla="*/ 38 w 73"/>
                <a:gd name="T83" fmla="*/ 4 h 115"/>
                <a:gd name="T84" fmla="*/ 31 w 73"/>
                <a:gd name="T85" fmla="*/ 4 h 115"/>
                <a:gd name="T86" fmla="*/ 27 w 73"/>
                <a:gd name="T87" fmla="*/ 8 h 115"/>
                <a:gd name="T88" fmla="*/ 23 w 73"/>
                <a:gd name="T89" fmla="*/ 19 h 115"/>
                <a:gd name="T90" fmla="*/ 19 w 73"/>
                <a:gd name="T91" fmla="*/ 31 h 115"/>
                <a:gd name="T92" fmla="*/ 19 w 73"/>
                <a:gd name="T93" fmla="*/ 46 h 115"/>
                <a:gd name="T94" fmla="*/ 19 w 73"/>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39"/>
                  </a:lnTo>
                  <a:lnTo>
                    <a:pt x="8" y="23"/>
                  </a:lnTo>
                  <a:lnTo>
                    <a:pt x="15" y="12"/>
                  </a:lnTo>
                  <a:lnTo>
                    <a:pt x="23" y="4"/>
                  </a:lnTo>
                  <a:lnTo>
                    <a:pt x="31" y="0"/>
                  </a:lnTo>
                  <a:lnTo>
                    <a:pt x="38" y="0"/>
                  </a:lnTo>
                  <a:lnTo>
                    <a:pt x="46" y="0"/>
                  </a:lnTo>
                  <a:lnTo>
                    <a:pt x="54" y="4"/>
                  </a:lnTo>
                  <a:lnTo>
                    <a:pt x="61" y="12"/>
                  </a:lnTo>
                  <a:lnTo>
                    <a:pt x="65" y="23"/>
                  </a:lnTo>
                  <a:lnTo>
                    <a:pt x="69" y="39"/>
                  </a:lnTo>
                  <a:lnTo>
                    <a:pt x="73" y="58"/>
                  </a:lnTo>
                  <a:lnTo>
                    <a:pt x="69" y="73"/>
                  </a:lnTo>
                  <a:lnTo>
                    <a:pt x="65" y="88"/>
                  </a:lnTo>
                  <a:lnTo>
                    <a:pt x="61" y="100"/>
                  </a:lnTo>
                  <a:lnTo>
                    <a:pt x="54" y="108"/>
                  </a:lnTo>
                  <a:lnTo>
                    <a:pt x="46" y="111"/>
                  </a:lnTo>
                  <a:lnTo>
                    <a:pt x="35" y="115"/>
                  </a:lnTo>
                  <a:lnTo>
                    <a:pt x="27" y="111"/>
                  </a:lnTo>
                  <a:lnTo>
                    <a:pt x="19" y="108"/>
                  </a:lnTo>
                  <a:lnTo>
                    <a:pt x="12" y="96"/>
                  </a:lnTo>
                  <a:lnTo>
                    <a:pt x="4" y="77"/>
                  </a:lnTo>
                  <a:lnTo>
                    <a:pt x="0" y="58"/>
                  </a:lnTo>
                  <a:close/>
                  <a:moveTo>
                    <a:pt x="19" y="58"/>
                  </a:moveTo>
                  <a:lnTo>
                    <a:pt x="19" y="81"/>
                  </a:lnTo>
                  <a:lnTo>
                    <a:pt x="23" y="96"/>
                  </a:lnTo>
                  <a:lnTo>
                    <a:pt x="27" y="104"/>
                  </a:lnTo>
                  <a:lnTo>
                    <a:pt x="31" y="108"/>
                  </a:lnTo>
                  <a:lnTo>
                    <a:pt x="38" y="108"/>
                  </a:lnTo>
                  <a:lnTo>
                    <a:pt x="42" y="108"/>
                  </a:lnTo>
                  <a:lnTo>
                    <a:pt x="46" y="104"/>
                  </a:lnTo>
                  <a:lnTo>
                    <a:pt x="50" y="100"/>
                  </a:lnTo>
                  <a:lnTo>
                    <a:pt x="54" y="92"/>
                  </a:lnTo>
                  <a:lnTo>
                    <a:pt x="54" y="73"/>
                  </a:lnTo>
                  <a:lnTo>
                    <a:pt x="58" y="54"/>
                  </a:lnTo>
                  <a:lnTo>
                    <a:pt x="54" y="35"/>
                  </a:lnTo>
                  <a:lnTo>
                    <a:pt x="54" y="19"/>
                  </a:lnTo>
                  <a:lnTo>
                    <a:pt x="50" y="12"/>
                  </a:lnTo>
                  <a:lnTo>
                    <a:pt x="46" y="8"/>
                  </a:lnTo>
                  <a:lnTo>
                    <a:pt x="42" y="4"/>
                  </a:lnTo>
                  <a:lnTo>
                    <a:pt x="38" y="4"/>
                  </a:lnTo>
                  <a:lnTo>
                    <a:pt x="31" y="4"/>
                  </a:lnTo>
                  <a:lnTo>
                    <a:pt x="27" y="8"/>
                  </a:lnTo>
                  <a:lnTo>
                    <a:pt x="23" y="19"/>
                  </a:lnTo>
                  <a:lnTo>
                    <a:pt x="19" y="31"/>
                  </a:lnTo>
                  <a:lnTo>
                    <a:pt x="19" y="46"/>
                  </a:lnTo>
                  <a:lnTo>
                    <a:pt x="19" y="58"/>
                  </a:lnTo>
                  <a:close/>
                </a:path>
              </a:pathLst>
            </a:custGeom>
            <a:solidFill>
              <a:srgbClr val="000000"/>
            </a:solidFill>
            <a:ln w="0">
              <a:solidFill>
                <a:srgbClr val="000000"/>
              </a:solidFill>
              <a:round/>
              <a:headEnd/>
              <a:tailEnd/>
            </a:ln>
          </p:spPr>
          <p:txBody>
            <a:bodyPr/>
            <a:lstStyle/>
            <a:p>
              <a:endParaRPr lang="en-CA"/>
            </a:p>
          </p:txBody>
        </p:sp>
        <p:sp>
          <p:nvSpPr>
            <p:cNvPr id="16464" name="Rectangle 268"/>
            <p:cNvSpPr>
              <a:spLocks noChangeArrowheads="1"/>
            </p:cNvSpPr>
            <p:nvPr/>
          </p:nvSpPr>
          <p:spPr bwMode="auto">
            <a:xfrm>
              <a:off x="2107" y="2749"/>
              <a:ext cx="7" cy="208"/>
            </a:xfrm>
            <a:prstGeom prst="rect">
              <a:avLst/>
            </a:prstGeom>
            <a:solidFill>
              <a:srgbClr val="000000"/>
            </a:solidFill>
            <a:ln w="0">
              <a:solidFill>
                <a:srgbClr val="000000"/>
              </a:solidFill>
              <a:miter lim="800000"/>
              <a:headEnd/>
              <a:tailEnd/>
            </a:ln>
          </p:spPr>
          <p:txBody>
            <a:bodyPr/>
            <a:lstStyle/>
            <a:p>
              <a:endParaRPr lang="en-US"/>
            </a:p>
          </p:txBody>
        </p:sp>
        <p:sp>
          <p:nvSpPr>
            <p:cNvPr id="16465" name="Freeform 269"/>
            <p:cNvSpPr>
              <a:spLocks noEditPoints="1"/>
            </p:cNvSpPr>
            <p:nvPr/>
          </p:nvSpPr>
          <p:spPr bwMode="auto">
            <a:xfrm>
              <a:off x="2299" y="2780"/>
              <a:ext cx="69" cy="115"/>
            </a:xfrm>
            <a:custGeom>
              <a:avLst/>
              <a:gdLst>
                <a:gd name="T0" fmla="*/ 0 w 69"/>
                <a:gd name="T1" fmla="*/ 58 h 115"/>
                <a:gd name="T2" fmla="*/ 0 w 69"/>
                <a:gd name="T3" fmla="*/ 39 h 115"/>
                <a:gd name="T4" fmla="*/ 3 w 69"/>
                <a:gd name="T5" fmla="*/ 23 h 115"/>
                <a:gd name="T6" fmla="*/ 11 w 69"/>
                <a:gd name="T7" fmla="*/ 12 h 115"/>
                <a:gd name="T8" fmla="*/ 19 w 69"/>
                <a:gd name="T9" fmla="*/ 4 h 115"/>
                <a:gd name="T10" fmla="*/ 26 w 69"/>
                <a:gd name="T11" fmla="*/ 0 h 115"/>
                <a:gd name="T12" fmla="*/ 34 w 69"/>
                <a:gd name="T13" fmla="*/ 0 h 115"/>
                <a:gd name="T14" fmla="*/ 42 w 69"/>
                <a:gd name="T15" fmla="*/ 0 h 115"/>
                <a:gd name="T16" fmla="*/ 49 w 69"/>
                <a:gd name="T17" fmla="*/ 4 h 115"/>
                <a:gd name="T18" fmla="*/ 57 w 69"/>
                <a:gd name="T19" fmla="*/ 12 h 115"/>
                <a:gd name="T20" fmla="*/ 65 w 69"/>
                <a:gd name="T21" fmla="*/ 23 h 115"/>
                <a:gd name="T22" fmla="*/ 69 w 69"/>
                <a:gd name="T23" fmla="*/ 39 h 115"/>
                <a:gd name="T24" fmla="*/ 69 w 69"/>
                <a:gd name="T25" fmla="*/ 58 h 115"/>
                <a:gd name="T26" fmla="*/ 69 w 69"/>
                <a:gd name="T27" fmla="*/ 73 h 115"/>
                <a:gd name="T28" fmla="*/ 65 w 69"/>
                <a:gd name="T29" fmla="*/ 88 h 115"/>
                <a:gd name="T30" fmla="*/ 57 w 69"/>
                <a:gd name="T31" fmla="*/ 100 h 115"/>
                <a:gd name="T32" fmla="*/ 49 w 69"/>
                <a:gd name="T33" fmla="*/ 108 h 115"/>
                <a:gd name="T34" fmla="*/ 42 w 69"/>
                <a:gd name="T35" fmla="*/ 111 h 115"/>
                <a:gd name="T36" fmla="*/ 34 w 69"/>
                <a:gd name="T37" fmla="*/ 115 h 115"/>
                <a:gd name="T38" fmla="*/ 23 w 69"/>
                <a:gd name="T39" fmla="*/ 111 h 115"/>
                <a:gd name="T40" fmla="*/ 15 w 69"/>
                <a:gd name="T41" fmla="*/ 108 h 115"/>
                <a:gd name="T42" fmla="*/ 7 w 69"/>
                <a:gd name="T43" fmla="*/ 96 h 115"/>
                <a:gd name="T44" fmla="*/ 0 w 69"/>
                <a:gd name="T45" fmla="*/ 77 h 115"/>
                <a:gd name="T46" fmla="*/ 0 w 69"/>
                <a:gd name="T47" fmla="*/ 58 h 115"/>
                <a:gd name="T48" fmla="*/ 15 w 69"/>
                <a:gd name="T49" fmla="*/ 58 h 115"/>
                <a:gd name="T50" fmla="*/ 15 w 69"/>
                <a:gd name="T51" fmla="*/ 81 h 115"/>
                <a:gd name="T52" fmla="*/ 19 w 69"/>
                <a:gd name="T53" fmla="*/ 96 h 115"/>
                <a:gd name="T54" fmla="*/ 23 w 69"/>
                <a:gd name="T55" fmla="*/ 104 h 115"/>
                <a:gd name="T56" fmla="*/ 26 w 69"/>
                <a:gd name="T57" fmla="*/ 108 h 115"/>
                <a:gd name="T58" fmla="*/ 34 w 69"/>
                <a:gd name="T59" fmla="*/ 108 h 115"/>
                <a:gd name="T60" fmla="*/ 38 w 69"/>
                <a:gd name="T61" fmla="*/ 108 h 115"/>
                <a:gd name="T62" fmla="*/ 42 w 69"/>
                <a:gd name="T63" fmla="*/ 104 h 115"/>
                <a:gd name="T64" fmla="*/ 46 w 69"/>
                <a:gd name="T65" fmla="*/ 100 h 115"/>
                <a:gd name="T66" fmla="*/ 49 w 69"/>
                <a:gd name="T67" fmla="*/ 92 h 115"/>
                <a:gd name="T68" fmla="*/ 53 w 69"/>
                <a:gd name="T69" fmla="*/ 73 h 115"/>
                <a:gd name="T70" fmla="*/ 53 w 69"/>
                <a:gd name="T71" fmla="*/ 54 h 115"/>
                <a:gd name="T72" fmla="*/ 53 w 69"/>
                <a:gd name="T73" fmla="*/ 35 h 115"/>
                <a:gd name="T74" fmla="*/ 49 w 69"/>
                <a:gd name="T75" fmla="*/ 19 h 115"/>
                <a:gd name="T76" fmla="*/ 46 w 69"/>
                <a:gd name="T77" fmla="*/ 12 h 115"/>
                <a:gd name="T78" fmla="*/ 42 w 69"/>
                <a:gd name="T79" fmla="*/ 8 h 115"/>
                <a:gd name="T80" fmla="*/ 38 w 69"/>
                <a:gd name="T81" fmla="*/ 4 h 115"/>
                <a:gd name="T82" fmla="*/ 34 w 69"/>
                <a:gd name="T83" fmla="*/ 4 h 115"/>
                <a:gd name="T84" fmla="*/ 30 w 69"/>
                <a:gd name="T85" fmla="*/ 4 h 115"/>
                <a:gd name="T86" fmla="*/ 26 w 69"/>
                <a:gd name="T87" fmla="*/ 8 h 115"/>
                <a:gd name="T88" fmla="*/ 19 w 69"/>
                <a:gd name="T89" fmla="*/ 19 h 115"/>
                <a:gd name="T90" fmla="*/ 15 w 69"/>
                <a:gd name="T91" fmla="*/ 31 h 115"/>
                <a:gd name="T92" fmla="*/ 15 w 69"/>
                <a:gd name="T93" fmla="*/ 46 h 115"/>
                <a:gd name="T94" fmla="*/ 15 w 69"/>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0" y="39"/>
                  </a:lnTo>
                  <a:lnTo>
                    <a:pt x="3" y="23"/>
                  </a:lnTo>
                  <a:lnTo>
                    <a:pt x="11" y="12"/>
                  </a:lnTo>
                  <a:lnTo>
                    <a:pt x="19" y="4"/>
                  </a:lnTo>
                  <a:lnTo>
                    <a:pt x="26" y="0"/>
                  </a:lnTo>
                  <a:lnTo>
                    <a:pt x="34" y="0"/>
                  </a:lnTo>
                  <a:lnTo>
                    <a:pt x="42" y="0"/>
                  </a:lnTo>
                  <a:lnTo>
                    <a:pt x="49" y="4"/>
                  </a:lnTo>
                  <a:lnTo>
                    <a:pt x="57" y="12"/>
                  </a:lnTo>
                  <a:lnTo>
                    <a:pt x="65" y="23"/>
                  </a:lnTo>
                  <a:lnTo>
                    <a:pt x="69" y="39"/>
                  </a:lnTo>
                  <a:lnTo>
                    <a:pt x="69" y="58"/>
                  </a:lnTo>
                  <a:lnTo>
                    <a:pt x="69" y="73"/>
                  </a:lnTo>
                  <a:lnTo>
                    <a:pt x="65" y="88"/>
                  </a:lnTo>
                  <a:lnTo>
                    <a:pt x="57" y="100"/>
                  </a:lnTo>
                  <a:lnTo>
                    <a:pt x="49" y="108"/>
                  </a:lnTo>
                  <a:lnTo>
                    <a:pt x="42" y="111"/>
                  </a:lnTo>
                  <a:lnTo>
                    <a:pt x="34" y="115"/>
                  </a:lnTo>
                  <a:lnTo>
                    <a:pt x="23" y="111"/>
                  </a:lnTo>
                  <a:lnTo>
                    <a:pt x="15" y="108"/>
                  </a:lnTo>
                  <a:lnTo>
                    <a:pt x="7" y="96"/>
                  </a:lnTo>
                  <a:lnTo>
                    <a:pt x="0" y="77"/>
                  </a:lnTo>
                  <a:lnTo>
                    <a:pt x="0" y="58"/>
                  </a:lnTo>
                  <a:close/>
                  <a:moveTo>
                    <a:pt x="15" y="58"/>
                  </a:moveTo>
                  <a:lnTo>
                    <a:pt x="15" y="81"/>
                  </a:lnTo>
                  <a:lnTo>
                    <a:pt x="19" y="96"/>
                  </a:lnTo>
                  <a:lnTo>
                    <a:pt x="23" y="104"/>
                  </a:lnTo>
                  <a:lnTo>
                    <a:pt x="26" y="108"/>
                  </a:lnTo>
                  <a:lnTo>
                    <a:pt x="34" y="108"/>
                  </a:lnTo>
                  <a:lnTo>
                    <a:pt x="38" y="108"/>
                  </a:lnTo>
                  <a:lnTo>
                    <a:pt x="42" y="104"/>
                  </a:lnTo>
                  <a:lnTo>
                    <a:pt x="46" y="100"/>
                  </a:lnTo>
                  <a:lnTo>
                    <a:pt x="49" y="92"/>
                  </a:lnTo>
                  <a:lnTo>
                    <a:pt x="53" y="73"/>
                  </a:lnTo>
                  <a:lnTo>
                    <a:pt x="53" y="54"/>
                  </a:lnTo>
                  <a:lnTo>
                    <a:pt x="53" y="35"/>
                  </a:lnTo>
                  <a:lnTo>
                    <a:pt x="49" y="19"/>
                  </a:lnTo>
                  <a:lnTo>
                    <a:pt x="46" y="12"/>
                  </a:lnTo>
                  <a:lnTo>
                    <a:pt x="42" y="8"/>
                  </a:lnTo>
                  <a:lnTo>
                    <a:pt x="38" y="4"/>
                  </a:lnTo>
                  <a:lnTo>
                    <a:pt x="34" y="4"/>
                  </a:lnTo>
                  <a:lnTo>
                    <a:pt x="30" y="4"/>
                  </a:lnTo>
                  <a:lnTo>
                    <a:pt x="26" y="8"/>
                  </a:lnTo>
                  <a:lnTo>
                    <a:pt x="19" y="19"/>
                  </a:lnTo>
                  <a:lnTo>
                    <a:pt x="15" y="31"/>
                  </a:lnTo>
                  <a:lnTo>
                    <a:pt x="15" y="46"/>
                  </a:lnTo>
                  <a:lnTo>
                    <a:pt x="15" y="58"/>
                  </a:lnTo>
                  <a:close/>
                </a:path>
              </a:pathLst>
            </a:custGeom>
            <a:solidFill>
              <a:srgbClr val="000000"/>
            </a:solidFill>
            <a:ln w="0">
              <a:solidFill>
                <a:srgbClr val="000000"/>
              </a:solidFill>
              <a:round/>
              <a:headEnd/>
              <a:tailEnd/>
            </a:ln>
          </p:spPr>
          <p:txBody>
            <a:bodyPr/>
            <a:lstStyle/>
            <a:p>
              <a:endParaRPr lang="en-CA"/>
            </a:p>
          </p:txBody>
        </p:sp>
        <p:sp>
          <p:nvSpPr>
            <p:cNvPr id="16466" name="Rectangle 270"/>
            <p:cNvSpPr>
              <a:spLocks noChangeArrowheads="1"/>
            </p:cNvSpPr>
            <p:nvPr/>
          </p:nvSpPr>
          <p:spPr bwMode="auto">
            <a:xfrm>
              <a:off x="2705" y="2749"/>
              <a:ext cx="8" cy="208"/>
            </a:xfrm>
            <a:prstGeom prst="rect">
              <a:avLst/>
            </a:prstGeom>
            <a:solidFill>
              <a:srgbClr val="000000"/>
            </a:solidFill>
            <a:ln w="0">
              <a:solidFill>
                <a:srgbClr val="000000"/>
              </a:solidFill>
              <a:miter lim="800000"/>
              <a:headEnd/>
              <a:tailEnd/>
            </a:ln>
          </p:spPr>
          <p:txBody>
            <a:bodyPr/>
            <a:lstStyle/>
            <a:p>
              <a:endParaRPr lang="en-US"/>
            </a:p>
          </p:txBody>
        </p:sp>
        <p:sp>
          <p:nvSpPr>
            <p:cNvPr id="16467" name="Freeform 271"/>
            <p:cNvSpPr>
              <a:spLocks noEditPoints="1"/>
            </p:cNvSpPr>
            <p:nvPr/>
          </p:nvSpPr>
          <p:spPr bwMode="auto">
            <a:xfrm>
              <a:off x="2901" y="2780"/>
              <a:ext cx="69" cy="115"/>
            </a:xfrm>
            <a:custGeom>
              <a:avLst/>
              <a:gdLst>
                <a:gd name="T0" fmla="*/ 0 w 69"/>
                <a:gd name="T1" fmla="*/ 58 h 115"/>
                <a:gd name="T2" fmla="*/ 0 w 69"/>
                <a:gd name="T3" fmla="*/ 39 h 115"/>
                <a:gd name="T4" fmla="*/ 8 w 69"/>
                <a:gd name="T5" fmla="*/ 23 h 115"/>
                <a:gd name="T6" fmla="*/ 11 w 69"/>
                <a:gd name="T7" fmla="*/ 12 h 115"/>
                <a:gd name="T8" fmla="*/ 19 w 69"/>
                <a:gd name="T9" fmla="*/ 4 h 115"/>
                <a:gd name="T10" fmla="*/ 27 w 69"/>
                <a:gd name="T11" fmla="*/ 0 h 115"/>
                <a:gd name="T12" fmla="*/ 35 w 69"/>
                <a:gd name="T13" fmla="*/ 0 h 115"/>
                <a:gd name="T14" fmla="*/ 42 w 69"/>
                <a:gd name="T15" fmla="*/ 0 h 115"/>
                <a:gd name="T16" fmla="*/ 50 w 69"/>
                <a:gd name="T17" fmla="*/ 4 h 115"/>
                <a:gd name="T18" fmla="*/ 58 w 69"/>
                <a:gd name="T19" fmla="*/ 12 h 115"/>
                <a:gd name="T20" fmla="*/ 65 w 69"/>
                <a:gd name="T21" fmla="*/ 23 h 115"/>
                <a:gd name="T22" fmla="*/ 69 w 69"/>
                <a:gd name="T23" fmla="*/ 39 h 115"/>
                <a:gd name="T24" fmla="*/ 69 w 69"/>
                <a:gd name="T25" fmla="*/ 58 h 115"/>
                <a:gd name="T26" fmla="*/ 69 w 69"/>
                <a:gd name="T27" fmla="*/ 73 h 115"/>
                <a:gd name="T28" fmla="*/ 65 w 69"/>
                <a:gd name="T29" fmla="*/ 88 h 115"/>
                <a:gd name="T30" fmla="*/ 58 w 69"/>
                <a:gd name="T31" fmla="*/ 100 h 115"/>
                <a:gd name="T32" fmla="*/ 50 w 69"/>
                <a:gd name="T33" fmla="*/ 108 h 115"/>
                <a:gd name="T34" fmla="*/ 42 w 69"/>
                <a:gd name="T35" fmla="*/ 111 h 115"/>
                <a:gd name="T36" fmla="*/ 35 w 69"/>
                <a:gd name="T37" fmla="*/ 115 h 115"/>
                <a:gd name="T38" fmla="*/ 27 w 69"/>
                <a:gd name="T39" fmla="*/ 111 h 115"/>
                <a:gd name="T40" fmla="*/ 15 w 69"/>
                <a:gd name="T41" fmla="*/ 108 h 115"/>
                <a:gd name="T42" fmla="*/ 8 w 69"/>
                <a:gd name="T43" fmla="*/ 96 h 115"/>
                <a:gd name="T44" fmla="*/ 4 w 69"/>
                <a:gd name="T45" fmla="*/ 77 h 115"/>
                <a:gd name="T46" fmla="*/ 0 w 69"/>
                <a:gd name="T47" fmla="*/ 58 h 115"/>
                <a:gd name="T48" fmla="*/ 15 w 69"/>
                <a:gd name="T49" fmla="*/ 58 h 115"/>
                <a:gd name="T50" fmla="*/ 19 w 69"/>
                <a:gd name="T51" fmla="*/ 81 h 115"/>
                <a:gd name="T52" fmla="*/ 23 w 69"/>
                <a:gd name="T53" fmla="*/ 96 h 115"/>
                <a:gd name="T54" fmla="*/ 27 w 69"/>
                <a:gd name="T55" fmla="*/ 104 h 115"/>
                <a:gd name="T56" fmla="*/ 31 w 69"/>
                <a:gd name="T57" fmla="*/ 108 h 115"/>
                <a:gd name="T58" fmla="*/ 35 w 69"/>
                <a:gd name="T59" fmla="*/ 108 h 115"/>
                <a:gd name="T60" fmla="*/ 38 w 69"/>
                <a:gd name="T61" fmla="*/ 108 h 115"/>
                <a:gd name="T62" fmla="*/ 42 w 69"/>
                <a:gd name="T63" fmla="*/ 104 h 115"/>
                <a:gd name="T64" fmla="*/ 50 w 69"/>
                <a:gd name="T65" fmla="*/ 100 h 115"/>
                <a:gd name="T66" fmla="*/ 50 w 69"/>
                <a:gd name="T67" fmla="*/ 92 h 115"/>
                <a:gd name="T68" fmla="*/ 54 w 69"/>
                <a:gd name="T69" fmla="*/ 73 h 115"/>
                <a:gd name="T70" fmla="*/ 54 w 69"/>
                <a:gd name="T71" fmla="*/ 54 h 115"/>
                <a:gd name="T72" fmla="*/ 54 w 69"/>
                <a:gd name="T73" fmla="*/ 35 h 115"/>
                <a:gd name="T74" fmla="*/ 50 w 69"/>
                <a:gd name="T75" fmla="*/ 19 h 115"/>
                <a:gd name="T76" fmla="*/ 46 w 69"/>
                <a:gd name="T77" fmla="*/ 12 h 115"/>
                <a:gd name="T78" fmla="*/ 42 w 69"/>
                <a:gd name="T79" fmla="*/ 8 h 115"/>
                <a:gd name="T80" fmla="*/ 38 w 69"/>
                <a:gd name="T81" fmla="*/ 4 h 115"/>
                <a:gd name="T82" fmla="*/ 35 w 69"/>
                <a:gd name="T83" fmla="*/ 4 h 115"/>
                <a:gd name="T84" fmla="*/ 31 w 69"/>
                <a:gd name="T85" fmla="*/ 4 h 115"/>
                <a:gd name="T86" fmla="*/ 27 w 69"/>
                <a:gd name="T87" fmla="*/ 8 h 115"/>
                <a:gd name="T88" fmla="*/ 23 w 69"/>
                <a:gd name="T89" fmla="*/ 19 h 115"/>
                <a:gd name="T90" fmla="*/ 19 w 69"/>
                <a:gd name="T91" fmla="*/ 31 h 115"/>
                <a:gd name="T92" fmla="*/ 15 w 69"/>
                <a:gd name="T93" fmla="*/ 46 h 115"/>
                <a:gd name="T94" fmla="*/ 15 w 69"/>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0" y="39"/>
                  </a:lnTo>
                  <a:lnTo>
                    <a:pt x="8" y="23"/>
                  </a:lnTo>
                  <a:lnTo>
                    <a:pt x="11" y="12"/>
                  </a:lnTo>
                  <a:lnTo>
                    <a:pt x="19" y="4"/>
                  </a:lnTo>
                  <a:lnTo>
                    <a:pt x="27" y="0"/>
                  </a:lnTo>
                  <a:lnTo>
                    <a:pt x="35" y="0"/>
                  </a:lnTo>
                  <a:lnTo>
                    <a:pt x="42" y="0"/>
                  </a:lnTo>
                  <a:lnTo>
                    <a:pt x="50" y="4"/>
                  </a:lnTo>
                  <a:lnTo>
                    <a:pt x="58" y="12"/>
                  </a:lnTo>
                  <a:lnTo>
                    <a:pt x="65" y="23"/>
                  </a:lnTo>
                  <a:lnTo>
                    <a:pt x="69" y="39"/>
                  </a:lnTo>
                  <a:lnTo>
                    <a:pt x="69" y="58"/>
                  </a:lnTo>
                  <a:lnTo>
                    <a:pt x="69" y="73"/>
                  </a:lnTo>
                  <a:lnTo>
                    <a:pt x="65" y="88"/>
                  </a:lnTo>
                  <a:lnTo>
                    <a:pt x="58" y="100"/>
                  </a:lnTo>
                  <a:lnTo>
                    <a:pt x="50" y="108"/>
                  </a:lnTo>
                  <a:lnTo>
                    <a:pt x="42" y="111"/>
                  </a:lnTo>
                  <a:lnTo>
                    <a:pt x="35" y="115"/>
                  </a:lnTo>
                  <a:lnTo>
                    <a:pt x="27" y="111"/>
                  </a:lnTo>
                  <a:lnTo>
                    <a:pt x="15" y="108"/>
                  </a:lnTo>
                  <a:lnTo>
                    <a:pt x="8" y="96"/>
                  </a:lnTo>
                  <a:lnTo>
                    <a:pt x="4" y="77"/>
                  </a:lnTo>
                  <a:lnTo>
                    <a:pt x="0" y="58"/>
                  </a:lnTo>
                  <a:close/>
                  <a:moveTo>
                    <a:pt x="15" y="58"/>
                  </a:moveTo>
                  <a:lnTo>
                    <a:pt x="19" y="81"/>
                  </a:lnTo>
                  <a:lnTo>
                    <a:pt x="23" y="96"/>
                  </a:lnTo>
                  <a:lnTo>
                    <a:pt x="27" y="104"/>
                  </a:lnTo>
                  <a:lnTo>
                    <a:pt x="31" y="108"/>
                  </a:lnTo>
                  <a:lnTo>
                    <a:pt x="35" y="108"/>
                  </a:lnTo>
                  <a:lnTo>
                    <a:pt x="38" y="108"/>
                  </a:lnTo>
                  <a:lnTo>
                    <a:pt x="42" y="104"/>
                  </a:lnTo>
                  <a:lnTo>
                    <a:pt x="50" y="100"/>
                  </a:lnTo>
                  <a:lnTo>
                    <a:pt x="50" y="92"/>
                  </a:lnTo>
                  <a:lnTo>
                    <a:pt x="54" y="73"/>
                  </a:lnTo>
                  <a:lnTo>
                    <a:pt x="54" y="54"/>
                  </a:lnTo>
                  <a:lnTo>
                    <a:pt x="54" y="35"/>
                  </a:lnTo>
                  <a:lnTo>
                    <a:pt x="50" y="19"/>
                  </a:lnTo>
                  <a:lnTo>
                    <a:pt x="46" y="12"/>
                  </a:lnTo>
                  <a:lnTo>
                    <a:pt x="42" y="8"/>
                  </a:lnTo>
                  <a:lnTo>
                    <a:pt x="38" y="4"/>
                  </a:lnTo>
                  <a:lnTo>
                    <a:pt x="35" y="4"/>
                  </a:lnTo>
                  <a:lnTo>
                    <a:pt x="31" y="4"/>
                  </a:lnTo>
                  <a:lnTo>
                    <a:pt x="27" y="8"/>
                  </a:lnTo>
                  <a:lnTo>
                    <a:pt x="23" y="19"/>
                  </a:lnTo>
                  <a:lnTo>
                    <a:pt x="19" y="31"/>
                  </a:lnTo>
                  <a:lnTo>
                    <a:pt x="15" y="46"/>
                  </a:lnTo>
                  <a:lnTo>
                    <a:pt x="15" y="58"/>
                  </a:lnTo>
                  <a:close/>
                </a:path>
              </a:pathLst>
            </a:custGeom>
            <a:solidFill>
              <a:srgbClr val="000000"/>
            </a:solidFill>
            <a:ln w="0">
              <a:solidFill>
                <a:srgbClr val="000000"/>
              </a:solidFill>
              <a:round/>
              <a:headEnd/>
              <a:tailEnd/>
            </a:ln>
          </p:spPr>
          <p:txBody>
            <a:bodyPr/>
            <a:lstStyle/>
            <a:p>
              <a:endParaRPr lang="en-CA"/>
            </a:p>
          </p:txBody>
        </p:sp>
        <p:sp>
          <p:nvSpPr>
            <p:cNvPr id="16468" name="Rectangle 272"/>
            <p:cNvSpPr>
              <a:spLocks noChangeArrowheads="1"/>
            </p:cNvSpPr>
            <p:nvPr/>
          </p:nvSpPr>
          <p:spPr bwMode="auto">
            <a:xfrm>
              <a:off x="3304" y="2749"/>
              <a:ext cx="8" cy="208"/>
            </a:xfrm>
            <a:prstGeom prst="rect">
              <a:avLst/>
            </a:prstGeom>
            <a:solidFill>
              <a:srgbClr val="000000"/>
            </a:solidFill>
            <a:ln w="0">
              <a:solidFill>
                <a:srgbClr val="000000"/>
              </a:solidFill>
              <a:miter lim="800000"/>
              <a:headEnd/>
              <a:tailEnd/>
            </a:ln>
          </p:spPr>
          <p:txBody>
            <a:bodyPr/>
            <a:lstStyle/>
            <a:p>
              <a:endParaRPr lang="en-US"/>
            </a:p>
          </p:txBody>
        </p:sp>
        <p:sp>
          <p:nvSpPr>
            <p:cNvPr id="16469" name="Freeform 273"/>
            <p:cNvSpPr>
              <a:spLocks noEditPoints="1"/>
            </p:cNvSpPr>
            <p:nvPr/>
          </p:nvSpPr>
          <p:spPr bwMode="auto">
            <a:xfrm>
              <a:off x="3503" y="2780"/>
              <a:ext cx="73" cy="115"/>
            </a:xfrm>
            <a:custGeom>
              <a:avLst/>
              <a:gdLst>
                <a:gd name="T0" fmla="*/ 0 w 73"/>
                <a:gd name="T1" fmla="*/ 58 h 115"/>
                <a:gd name="T2" fmla="*/ 4 w 73"/>
                <a:gd name="T3" fmla="*/ 39 h 115"/>
                <a:gd name="T4" fmla="*/ 8 w 73"/>
                <a:gd name="T5" fmla="*/ 23 h 115"/>
                <a:gd name="T6" fmla="*/ 16 w 73"/>
                <a:gd name="T7" fmla="*/ 12 h 115"/>
                <a:gd name="T8" fmla="*/ 23 w 73"/>
                <a:gd name="T9" fmla="*/ 4 h 115"/>
                <a:gd name="T10" fmla="*/ 31 w 73"/>
                <a:gd name="T11" fmla="*/ 0 h 115"/>
                <a:gd name="T12" fmla="*/ 39 w 73"/>
                <a:gd name="T13" fmla="*/ 0 h 115"/>
                <a:gd name="T14" fmla="*/ 46 w 73"/>
                <a:gd name="T15" fmla="*/ 0 h 115"/>
                <a:gd name="T16" fmla="*/ 54 w 73"/>
                <a:gd name="T17" fmla="*/ 4 h 115"/>
                <a:gd name="T18" fmla="*/ 58 w 73"/>
                <a:gd name="T19" fmla="*/ 12 h 115"/>
                <a:gd name="T20" fmla="*/ 66 w 73"/>
                <a:gd name="T21" fmla="*/ 23 h 115"/>
                <a:gd name="T22" fmla="*/ 69 w 73"/>
                <a:gd name="T23" fmla="*/ 39 h 115"/>
                <a:gd name="T24" fmla="*/ 73 w 73"/>
                <a:gd name="T25" fmla="*/ 58 h 115"/>
                <a:gd name="T26" fmla="*/ 69 w 73"/>
                <a:gd name="T27" fmla="*/ 73 h 115"/>
                <a:gd name="T28" fmla="*/ 66 w 73"/>
                <a:gd name="T29" fmla="*/ 88 h 115"/>
                <a:gd name="T30" fmla="*/ 62 w 73"/>
                <a:gd name="T31" fmla="*/ 100 h 115"/>
                <a:gd name="T32" fmla="*/ 54 w 73"/>
                <a:gd name="T33" fmla="*/ 108 h 115"/>
                <a:gd name="T34" fmla="*/ 43 w 73"/>
                <a:gd name="T35" fmla="*/ 111 h 115"/>
                <a:gd name="T36" fmla="*/ 35 w 73"/>
                <a:gd name="T37" fmla="*/ 115 h 115"/>
                <a:gd name="T38" fmla="*/ 27 w 73"/>
                <a:gd name="T39" fmla="*/ 111 h 115"/>
                <a:gd name="T40" fmla="*/ 20 w 73"/>
                <a:gd name="T41" fmla="*/ 108 h 115"/>
                <a:gd name="T42" fmla="*/ 12 w 73"/>
                <a:gd name="T43" fmla="*/ 96 h 115"/>
                <a:gd name="T44" fmla="*/ 4 w 73"/>
                <a:gd name="T45" fmla="*/ 77 h 115"/>
                <a:gd name="T46" fmla="*/ 0 w 73"/>
                <a:gd name="T47" fmla="*/ 58 h 115"/>
                <a:gd name="T48" fmla="*/ 16 w 73"/>
                <a:gd name="T49" fmla="*/ 58 h 115"/>
                <a:gd name="T50" fmla="*/ 20 w 73"/>
                <a:gd name="T51" fmla="*/ 81 h 115"/>
                <a:gd name="T52" fmla="*/ 23 w 73"/>
                <a:gd name="T53" fmla="*/ 96 h 115"/>
                <a:gd name="T54" fmla="*/ 27 w 73"/>
                <a:gd name="T55" fmla="*/ 104 h 115"/>
                <a:gd name="T56" fmla="*/ 31 w 73"/>
                <a:gd name="T57" fmla="*/ 108 h 115"/>
                <a:gd name="T58" fmla="*/ 35 w 73"/>
                <a:gd name="T59" fmla="*/ 108 h 115"/>
                <a:gd name="T60" fmla="*/ 43 w 73"/>
                <a:gd name="T61" fmla="*/ 108 h 115"/>
                <a:gd name="T62" fmla="*/ 46 w 73"/>
                <a:gd name="T63" fmla="*/ 104 h 115"/>
                <a:gd name="T64" fmla="*/ 50 w 73"/>
                <a:gd name="T65" fmla="*/ 100 h 115"/>
                <a:gd name="T66" fmla="*/ 54 w 73"/>
                <a:gd name="T67" fmla="*/ 92 h 115"/>
                <a:gd name="T68" fmla="*/ 54 w 73"/>
                <a:gd name="T69" fmla="*/ 73 h 115"/>
                <a:gd name="T70" fmla="*/ 54 w 73"/>
                <a:gd name="T71" fmla="*/ 54 h 115"/>
                <a:gd name="T72" fmla="*/ 54 w 73"/>
                <a:gd name="T73" fmla="*/ 35 h 115"/>
                <a:gd name="T74" fmla="*/ 54 w 73"/>
                <a:gd name="T75" fmla="*/ 19 h 115"/>
                <a:gd name="T76" fmla="*/ 50 w 73"/>
                <a:gd name="T77" fmla="*/ 12 h 115"/>
                <a:gd name="T78" fmla="*/ 46 w 73"/>
                <a:gd name="T79" fmla="*/ 8 h 115"/>
                <a:gd name="T80" fmla="*/ 43 w 73"/>
                <a:gd name="T81" fmla="*/ 4 h 115"/>
                <a:gd name="T82" fmla="*/ 39 w 73"/>
                <a:gd name="T83" fmla="*/ 4 h 115"/>
                <a:gd name="T84" fmla="*/ 31 w 73"/>
                <a:gd name="T85" fmla="*/ 4 h 115"/>
                <a:gd name="T86" fmla="*/ 27 w 73"/>
                <a:gd name="T87" fmla="*/ 8 h 115"/>
                <a:gd name="T88" fmla="*/ 23 w 73"/>
                <a:gd name="T89" fmla="*/ 19 h 115"/>
                <a:gd name="T90" fmla="*/ 20 w 73"/>
                <a:gd name="T91" fmla="*/ 31 h 115"/>
                <a:gd name="T92" fmla="*/ 20 w 73"/>
                <a:gd name="T93" fmla="*/ 46 h 115"/>
                <a:gd name="T94" fmla="*/ 16 w 73"/>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39"/>
                  </a:lnTo>
                  <a:lnTo>
                    <a:pt x="8" y="23"/>
                  </a:lnTo>
                  <a:lnTo>
                    <a:pt x="16" y="12"/>
                  </a:lnTo>
                  <a:lnTo>
                    <a:pt x="23" y="4"/>
                  </a:lnTo>
                  <a:lnTo>
                    <a:pt x="31" y="0"/>
                  </a:lnTo>
                  <a:lnTo>
                    <a:pt x="39" y="0"/>
                  </a:lnTo>
                  <a:lnTo>
                    <a:pt x="46" y="0"/>
                  </a:lnTo>
                  <a:lnTo>
                    <a:pt x="54" y="4"/>
                  </a:lnTo>
                  <a:lnTo>
                    <a:pt x="58" y="12"/>
                  </a:lnTo>
                  <a:lnTo>
                    <a:pt x="66" y="23"/>
                  </a:lnTo>
                  <a:lnTo>
                    <a:pt x="69" y="39"/>
                  </a:lnTo>
                  <a:lnTo>
                    <a:pt x="73" y="58"/>
                  </a:lnTo>
                  <a:lnTo>
                    <a:pt x="69" y="73"/>
                  </a:lnTo>
                  <a:lnTo>
                    <a:pt x="66" y="88"/>
                  </a:lnTo>
                  <a:lnTo>
                    <a:pt x="62" y="100"/>
                  </a:lnTo>
                  <a:lnTo>
                    <a:pt x="54" y="108"/>
                  </a:lnTo>
                  <a:lnTo>
                    <a:pt x="43" y="111"/>
                  </a:lnTo>
                  <a:lnTo>
                    <a:pt x="35" y="115"/>
                  </a:lnTo>
                  <a:lnTo>
                    <a:pt x="27" y="111"/>
                  </a:lnTo>
                  <a:lnTo>
                    <a:pt x="20" y="108"/>
                  </a:lnTo>
                  <a:lnTo>
                    <a:pt x="12" y="96"/>
                  </a:lnTo>
                  <a:lnTo>
                    <a:pt x="4" y="77"/>
                  </a:lnTo>
                  <a:lnTo>
                    <a:pt x="0" y="58"/>
                  </a:lnTo>
                  <a:close/>
                  <a:moveTo>
                    <a:pt x="16" y="58"/>
                  </a:moveTo>
                  <a:lnTo>
                    <a:pt x="20" y="81"/>
                  </a:lnTo>
                  <a:lnTo>
                    <a:pt x="23" y="96"/>
                  </a:lnTo>
                  <a:lnTo>
                    <a:pt x="27" y="104"/>
                  </a:lnTo>
                  <a:lnTo>
                    <a:pt x="31" y="108"/>
                  </a:lnTo>
                  <a:lnTo>
                    <a:pt x="35" y="108"/>
                  </a:lnTo>
                  <a:lnTo>
                    <a:pt x="43" y="108"/>
                  </a:lnTo>
                  <a:lnTo>
                    <a:pt x="46" y="104"/>
                  </a:lnTo>
                  <a:lnTo>
                    <a:pt x="50" y="100"/>
                  </a:lnTo>
                  <a:lnTo>
                    <a:pt x="54" y="92"/>
                  </a:lnTo>
                  <a:lnTo>
                    <a:pt x="54" y="73"/>
                  </a:lnTo>
                  <a:lnTo>
                    <a:pt x="54" y="54"/>
                  </a:lnTo>
                  <a:lnTo>
                    <a:pt x="54" y="35"/>
                  </a:lnTo>
                  <a:lnTo>
                    <a:pt x="54" y="19"/>
                  </a:lnTo>
                  <a:lnTo>
                    <a:pt x="50" y="12"/>
                  </a:lnTo>
                  <a:lnTo>
                    <a:pt x="46" y="8"/>
                  </a:lnTo>
                  <a:lnTo>
                    <a:pt x="43" y="4"/>
                  </a:lnTo>
                  <a:lnTo>
                    <a:pt x="39" y="4"/>
                  </a:lnTo>
                  <a:lnTo>
                    <a:pt x="31" y="4"/>
                  </a:lnTo>
                  <a:lnTo>
                    <a:pt x="27" y="8"/>
                  </a:lnTo>
                  <a:lnTo>
                    <a:pt x="23" y="19"/>
                  </a:lnTo>
                  <a:lnTo>
                    <a:pt x="20" y="31"/>
                  </a:lnTo>
                  <a:lnTo>
                    <a:pt x="20" y="46"/>
                  </a:lnTo>
                  <a:lnTo>
                    <a:pt x="16" y="58"/>
                  </a:lnTo>
                  <a:close/>
                </a:path>
              </a:pathLst>
            </a:custGeom>
            <a:solidFill>
              <a:srgbClr val="000000"/>
            </a:solidFill>
            <a:ln w="0">
              <a:solidFill>
                <a:srgbClr val="000000"/>
              </a:solidFill>
              <a:round/>
              <a:headEnd/>
              <a:tailEnd/>
            </a:ln>
          </p:spPr>
          <p:txBody>
            <a:bodyPr/>
            <a:lstStyle/>
            <a:p>
              <a:endParaRPr lang="en-CA"/>
            </a:p>
          </p:txBody>
        </p:sp>
        <p:sp>
          <p:nvSpPr>
            <p:cNvPr id="16470" name="Rectangle 274"/>
            <p:cNvSpPr>
              <a:spLocks noChangeArrowheads="1"/>
            </p:cNvSpPr>
            <p:nvPr/>
          </p:nvSpPr>
          <p:spPr bwMode="auto">
            <a:xfrm>
              <a:off x="4071" y="2749"/>
              <a:ext cx="8" cy="208"/>
            </a:xfrm>
            <a:prstGeom prst="rect">
              <a:avLst/>
            </a:prstGeom>
            <a:solidFill>
              <a:srgbClr val="000000"/>
            </a:solidFill>
            <a:ln w="0">
              <a:solidFill>
                <a:srgbClr val="000000"/>
              </a:solidFill>
              <a:miter lim="800000"/>
              <a:headEnd/>
              <a:tailEnd/>
            </a:ln>
          </p:spPr>
          <p:txBody>
            <a:bodyPr/>
            <a:lstStyle/>
            <a:p>
              <a:endParaRPr lang="en-US"/>
            </a:p>
          </p:txBody>
        </p:sp>
        <p:sp>
          <p:nvSpPr>
            <p:cNvPr id="16471" name="Freeform 275"/>
            <p:cNvSpPr>
              <a:spLocks/>
            </p:cNvSpPr>
            <p:nvPr/>
          </p:nvSpPr>
          <p:spPr bwMode="auto">
            <a:xfrm>
              <a:off x="4275" y="2876"/>
              <a:ext cx="19" cy="19"/>
            </a:xfrm>
            <a:custGeom>
              <a:avLst/>
              <a:gdLst>
                <a:gd name="T0" fmla="*/ 11 w 19"/>
                <a:gd name="T1" fmla="*/ 0 h 19"/>
                <a:gd name="T2" fmla="*/ 15 w 19"/>
                <a:gd name="T3" fmla="*/ 0 h 19"/>
                <a:gd name="T4" fmla="*/ 19 w 19"/>
                <a:gd name="T5" fmla="*/ 4 h 19"/>
                <a:gd name="T6" fmla="*/ 19 w 19"/>
                <a:gd name="T7" fmla="*/ 4 h 19"/>
                <a:gd name="T8" fmla="*/ 19 w 19"/>
                <a:gd name="T9" fmla="*/ 8 h 19"/>
                <a:gd name="T10" fmla="*/ 19 w 19"/>
                <a:gd name="T11" fmla="*/ 12 h 19"/>
                <a:gd name="T12" fmla="*/ 19 w 19"/>
                <a:gd name="T13" fmla="*/ 15 h 19"/>
                <a:gd name="T14" fmla="*/ 15 w 19"/>
                <a:gd name="T15" fmla="*/ 19 h 19"/>
                <a:gd name="T16" fmla="*/ 11 w 19"/>
                <a:gd name="T17" fmla="*/ 19 h 19"/>
                <a:gd name="T18" fmla="*/ 7 w 19"/>
                <a:gd name="T19" fmla="*/ 19 h 19"/>
                <a:gd name="T20" fmla="*/ 3 w 19"/>
                <a:gd name="T21" fmla="*/ 15 h 19"/>
                <a:gd name="T22" fmla="*/ 0 w 19"/>
                <a:gd name="T23" fmla="*/ 12 h 19"/>
                <a:gd name="T24" fmla="*/ 0 w 19"/>
                <a:gd name="T25" fmla="*/ 8 h 19"/>
                <a:gd name="T26" fmla="*/ 0 w 19"/>
                <a:gd name="T27" fmla="*/ 4 h 19"/>
                <a:gd name="T28" fmla="*/ 3 w 19"/>
                <a:gd name="T29" fmla="*/ 4 h 19"/>
                <a:gd name="T30" fmla="*/ 7 w 19"/>
                <a:gd name="T31" fmla="*/ 0 h 19"/>
                <a:gd name="T32" fmla="*/ 11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11" y="0"/>
                  </a:moveTo>
                  <a:lnTo>
                    <a:pt x="15" y="0"/>
                  </a:lnTo>
                  <a:lnTo>
                    <a:pt x="19" y="4"/>
                  </a:lnTo>
                  <a:lnTo>
                    <a:pt x="19" y="8"/>
                  </a:lnTo>
                  <a:lnTo>
                    <a:pt x="19" y="12"/>
                  </a:lnTo>
                  <a:lnTo>
                    <a:pt x="19" y="15"/>
                  </a:lnTo>
                  <a:lnTo>
                    <a:pt x="15" y="19"/>
                  </a:lnTo>
                  <a:lnTo>
                    <a:pt x="11" y="19"/>
                  </a:lnTo>
                  <a:lnTo>
                    <a:pt x="7" y="19"/>
                  </a:lnTo>
                  <a:lnTo>
                    <a:pt x="3" y="15"/>
                  </a:lnTo>
                  <a:lnTo>
                    <a:pt x="0" y="12"/>
                  </a:lnTo>
                  <a:lnTo>
                    <a:pt x="0" y="8"/>
                  </a:lnTo>
                  <a:lnTo>
                    <a:pt x="0" y="4"/>
                  </a:lnTo>
                  <a:lnTo>
                    <a:pt x="3" y="4"/>
                  </a:lnTo>
                  <a:lnTo>
                    <a:pt x="7" y="0"/>
                  </a:lnTo>
                  <a:lnTo>
                    <a:pt x="11" y="0"/>
                  </a:lnTo>
                  <a:close/>
                </a:path>
              </a:pathLst>
            </a:custGeom>
            <a:solidFill>
              <a:srgbClr val="000000"/>
            </a:solidFill>
            <a:ln w="0">
              <a:solidFill>
                <a:srgbClr val="000000"/>
              </a:solidFill>
              <a:round/>
              <a:headEnd/>
              <a:tailEnd/>
            </a:ln>
          </p:spPr>
          <p:txBody>
            <a:bodyPr/>
            <a:lstStyle/>
            <a:p>
              <a:endParaRPr lang="en-CA"/>
            </a:p>
          </p:txBody>
        </p:sp>
        <p:sp>
          <p:nvSpPr>
            <p:cNvPr id="16472" name="Freeform 276"/>
            <p:cNvSpPr>
              <a:spLocks noEditPoints="1"/>
            </p:cNvSpPr>
            <p:nvPr/>
          </p:nvSpPr>
          <p:spPr bwMode="auto">
            <a:xfrm>
              <a:off x="4313" y="2780"/>
              <a:ext cx="69" cy="115"/>
            </a:xfrm>
            <a:custGeom>
              <a:avLst/>
              <a:gdLst>
                <a:gd name="T0" fmla="*/ 0 w 69"/>
                <a:gd name="T1" fmla="*/ 58 h 115"/>
                <a:gd name="T2" fmla="*/ 0 w 69"/>
                <a:gd name="T3" fmla="*/ 39 h 115"/>
                <a:gd name="T4" fmla="*/ 4 w 69"/>
                <a:gd name="T5" fmla="*/ 23 h 115"/>
                <a:gd name="T6" fmla="*/ 11 w 69"/>
                <a:gd name="T7" fmla="*/ 12 h 115"/>
                <a:gd name="T8" fmla="*/ 19 w 69"/>
                <a:gd name="T9" fmla="*/ 4 h 115"/>
                <a:gd name="T10" fmla="*/ 27 w 69"/>
                <a:gd name="T11" fmla="*/ 0 h 115"/>
                <a:gd name="T12" fmla="*/ 34 w 69"/>
                <a:gd name="T13" fmla="*/ 0 h 115"/>
                <a:gd name="T14" fmla="*/ 42 w 69"/>
                <a:gd name="T15" fmla="*/ 0 h 115"/>
                <a:gd name="T16" fmla="*/ 50 w 69"/>
                <a:gd name="T17" fmla="*/ 4 h 115"/>
                <a:gd name="T18" fmla="*/ 57 w 69"/>
                <a:gd name="T19" fmla="*/ 12 h 115"/>
                <a:gd name="T20" fmla="*/ 65 w 69"/>
                <a:gd name="T21" fmla="*/ 23 h 115"/>
                <a:gd name="T22" fmla="*/ 69 w 69"/>
                <a:gd name="T23" fmla="*/ 39 h 115"/>
                <a:gd name="T24" fmla="*/ 69 w 69"/>
                <a:gd name="T25" fmla="*/ 58 h 115"/>
                <a:gd name="T26" fmla="*/ 69 w 69"/>
                <a:gd name="T27" fmla="*/ 73 h 115"/>
                <a:gd name="T28" fmla="*/ 65 w 69"/>
                <a:gd name="T29" fmla="*/ 88 h 115"/>
                <a:gd name="T30" fmla="*/ 57 w 69"/>
                <a:gd name="T31" fmla="*/ 100 h 115"/>
                <a:gd name="T32" fmla="*/ 50 w 69"/>
                <a:gd name="T33" fmla="*/ 108 h 115"/>
                <a:gd name="T34" fmla="*/ 42 w 69"/>
                <a:gd name="T35" fmla="*/ 111 h 115"/>
                <a:gd name="T36" fmla="*/ 34 w 69"/>
                <a:gd name="T37" fmla="*/ 115 h 115"/>
                <a:gd name="T38" fmla="*/ 23 w 69"/>
                <a:gd name="T39" fmla="*/ 111 h 115"/>
                <a:gd name="T40" fmla="*/ 15 w 69"/>
                <a:gd name="T41" fmla="*/ 108 h 115"/>
                <a:gd name="T42" fmla="*/ 8 w 69"/>
                <a:gd name="T43" fmla="*/ 96 h 115"/>
                <a:gd name="T44" fmla="*/ 0 w 69"/>
                <a:gd name="T45" fmla="*/ 77 h 115"/>
                <a:gd name="T46" fmla="*/ 0 w 69"/>
                <a:gd name="T47" fmla="*/ 58 h 115"/>
                <a:gd name="T48" fmla="*/ 15 w 69"/>
                <a:gd name="T49" fmla="*/ 58 h 115"/>
                <a:gd name="T50" fmla="*/ 15 w 69"/>
                <a:gd name="T51" fmla="*/ 81 h 115"/>
                <a:gd name="T52" fmla="*/ 19 w 69"/>
                <a:gd name="T53" fmla="*/ 96 h 115"/>
                <a:gd name="T54" fmla="*/ 23 w 69"/>
                <a:gd name="T55" fmla="*/ 104 h 115"/>
                <a:gd name="T56" fmla="*/ 27 w 69"/>
                <a:gd name="T57" fmla="*/ 108 h 115"/>
                <a:gd name="T58" fmla="*/ 34 w 69"/>
                <a:gd name="T59" fmla="*/ 108 h 115"/>
                <a:gd name="T60" fmla="*/ 38 w 69"/>
                <a:gd name="T61" fmla="*/ 108 h 115"/>
                <a:gd name="T62" fmla="*/ 42 w 69"/>
                <a:gd name="T63" fmla="*/ 104 h 115"/>
                <a:gd name="T64" fmla="*/ 46 w 69"/>
                <a:gd name="T65" fmla="*/ 100 h 115"/>
                <a:gd name="T66" fmla="*/ 50 w 69"/>
                <a:gd name="T67" fmla="*/ 92 h 115"/>
                <a:gd name="T68" fmla="*/ 54 w 69"/>
                <a:gd name="T69" fmla="*/ 73 h 115"/>
                <a:gd name="T70" fmla="*/ 54 w 69"/>
                <a:gd name="T71" fmla="*/ 54 h 115"/>
                <a:gd name="T72" fmla="*/ 54 w 69"/>
                <a:gd name="T73" fmla="*/ 35 h 115"/>
                <a:gd name="T74" fmla="*/ 50 w 69"/>
                <a:gd name="T75" fmla="*/ 19 h 115"/>
                <a:gd name="T76" fmla="*/ 46 w 69"/>
                <a:gd name="T77" fmla="*/ 12 h 115"/>
                <a:gd name="T78" fmla="*/ 42 w 69"/>
                <a:gd name="T79" fmla="*/ 8 h 115"/>
                <a:gd name="T80" fmla="*/ 38 w 69"/>
                <a:gd name="T81" fmla="*/ 4 h 115"/>
                <a:gd name="T82" fmla="*/ 34 w 69"/>
                <a:gd name="T83" fmla="*/ 4 h 115"/>
                <a:gd name="T84" fmla="*/ 31 w 69"/>
                <a:gd name="T85" fmla="*/ 4 h 115"/>
                <a:gd name="T86" fmla="*/ 23 w 69"/>
                <a:gd name="T87" fmla="*/ 8 h 115"/>
                <a:gd name="T88" fmla="*/ 19 w 69"/>
                <a:gd name="T89" fmla="*/ 19 h 115"/>
                <a:gd name="T90" fmla="*/ 15 w 69"/>
                <a:gd name="T91" fmla="*/ 31 h 115"/>
                <a:gd name="T92" fmla="*/ 15 w 69"/>
                <a:gd name="T93" fmla="*/ 46 h 115"/>
                <a:gd name="T94" fmla="*/ 15 w 69"/>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0" y="39"/>
                  </a:lnTo>
                  <a:lnTo>
                    <a:pt x="4" y="23"/>
                  </a:lnTo>
                  <a:lnTo>
                    <a:pt x="11" y="12"/>
                  </a:lnTo>
                  <a:lnTo>
                    <a:pt x="19" y="4"/>
                  </a:lnTo>
                  <a:lnTo>
                    <a:pt x="27" y="0"/>
                  </a:lnTo>
                  <a:lnTo>
                    <a:pt x="34" y="0"/>
                  </a:lnTo>
                  <a:lnTo>
                    <a:pt x="42" y="0"/>
                  </a:lnTo>
                  <a:lnTo>
                    <a:pt x="50" y="4"/>
                  </a:lnTo>
                  <a:lnTo>
                    <a:pt x="57" y="12"/>
                  </a:lnTo>
                  <a:lnTo>
                    <a:pt x="65" y="23"/>
                  </a:lnTo>
                  <a:lnTo>
                    <a:pt x="69" y="39"/>
                  </a:lnTo>
                  <a:lnTo>
                    <a:pt x="69" y="58"/>
                  </a:lnTo>
                  <a:lnTo>
                    <a:pt x="69" y="73"/>
                  </a:lnTo>
                  <a:lnTo>
                    <a:pt x="65" y="88"/>
                  </a:lnTo>
                  <a:lnTo>
                    <a:pt x="57" y="100"/>
                  </a:lnTo>
                  <a:lnTo>
                    <a:pt x="50" y="108"/>
                  </a:lnTo>
                  <a:lnTo>
                    <a:pt x="42" y="111"/>
                  </a:lnTo>
                  <a:lnTo>
                    <a:pt x="34" y="115"/>
                  </a:lnTo>
                  <a:lnTo>
                    <a:pt x="23" y="111"/>
                  </a:lnTo>
                  <a:lnTo>
                    <a:pt x="15" y="108"/>
                  </a:lnTo>
                  <a:lnTo>
                    <a:pt x="8" y="96"/>
                  </a:lnTo>
                  <a:lnTo>
                    <a:pt x="0" y="77"/>
                  </a:lnTo>
                  <a:lnTo>
                    <a:pt x="0" y="58"/>
                  </a:lnTo>
                  <a:close/>
                  <a:moveTo>
                    <a:pt x="15" y="58"/>
                  </a:moveTo>
                  <a:lnTo>
                    <a:pt x="15" y="81"/>
                  </a:lnTo>
                  <a:lnTo>
                    <a:pt x="19" y="96"/>
                  </a:lnTo>
                  <a:lnTo>
                    <a:pt x="23" y="104"/>
                  </a:lnTo>
                  <a:lnTo>
                    <a:pt x="27" y="108"/>
                  </a:lnTo>
                  <a:lnTo>
                    <a:pt x="34" y="108"/>
                  </a:lnTo>
                  <a:lnTo>
                    <a:pt x="38" y="108"/>
                  </a:lnTo>
                  <a:lnTo>
                    <a:pt x="42" y="104"/>
                  </a:lnTo>
                  <a:lnTo>
                    <a:pt x="46" y="100"/>
                  </a:lnTo>
                  <a:lnTo>
                    <a:pt x="50" y="92"/>
                  </a:lnTo>
                  <a:lnTo>
                    <a:pt x="54" y="73"/>
                  </a:lnTo>
                  <a:lnTo>
                    <a:pt x="54" y="54"/>
                  </a:lnTo>
                  <a:lnTo>
                    <a:pt x="54" y="35"/>
                  </a:lnTo>
                  <a:lnTo>
                    <a:pt x="50" y="19"/>
                  </a:lnTo>
                  <a:lnTo>
                    <a:pt x="46" y="12"/>
                  </a:lnTo>
                  <a:lnTo>
                    <a:pt x="42" y="8"/>
                  </a:lnTo>
                  <a:lnTo>
                    <a:pt x="38" y="4"/>
                  </a:lnTo>
                  <a:lnTo>
                    <a:pt x="34" y="4"/>
                  </a:lnTo>
                  <a:lnTo>
                    <a:pt x="31" y="4"/>
                  </a:lnTo>
                  <a:lnTo>
                    <a:pt x="23" y="8"/>
                  </a:lnTo>
                  <a:lnTo>
                    <a:pt x="19" y="19"/>
                  </a:lnTo>
                  <a:lnTo>
                    <a:pt x="15" y="31"/>
                  </a:lnTo>
                  <a:lnTo>
                    <a:pt x="15" y="46"/>
                  </a:lnTo>
                  <a:lnTo>
                    <a:pt x="15" y="58"/>
                  </a:lnTo>
                  <a:close/>
                </a:path>
              </a:pathLst>
            </a:custGeom>
            <a:solidFill>
              <a:srgbClr val="000000"/>
            </a:solidFill>
            <a:ln w="0">
              <a:solidFill>
                <a:srgbClr val="000000"/>
              </a:solidFill>
              <a:round/>
              <a:headEnd/>
              <a:tailEnd/>
            </a:ln>
          </p:spPr>
          <p:txBody>
            <a:bodyPr/>
            <a:lstStyle/>
            <a:p>
              <a:endParaRPr lang="en-CA"/>
            </a:p>
          </p:txBody>
        </p:sp>
        <p:sp>
          <p:nvSpPr>
            <p:cNvPr id="16473" name="Freeform 277"/>
            <p:cNvSpPr>
              <a:spLocks noEditPoints="1"/>
            </p:cNvSpPr>
            <p:nvPr/>
          </p:nvSpPr>
          <p:spPr bwMode="auto">
            <a:xfrm>
              <a:off x="4397" y="2780"/>
              <a:ext cx="69" cy="115"/>
            </a:xfrm>
            <a:custGeom>
              <a:avLst/>
              <a:gdLst>
                <a:gd name="T0" fmla="*/ 0 w 69"/>
                <a:gd name="T1" fmla="*/ 58 h 115"/>
                <a:gd name="T2" fmla="*/ 0 w 69"/>
                <a:gd name="T3" fmla="*/ 39 h 115"/>
                <a:gd name="T4" fmla="*/ 4 w 69"/>
                <a:gd name="T5" fmla="*/ 23 h 115"/>
                <a:gd name="T6" fmla="*/ 12 w 69"/>
                <a:gd name="T7" fmla="*/ 12 h 115"/>
                <a:gd name="T8" fmla="*/ 20 w 69"/>
                <a:gd name="T9" fmla="*/ 4 h 115"/>
                <a:gd name="T10" fmla="*/ 27 w 69"/>
                <a:gd name="T11" fmla="*/ 0 h 115"/>
                <a:gd name="T12" fmla="*/ 35 w 69"/>
                <a:gd name="T13" fmla="*/ 0 h 115"/>
                <a:gd name="T14" fmla="*/ 43 w 69"/>
                <a:gd name="T15" fmla="*/ 0 h 115"/>
                <a:gd name="T16" fmla="*/ 50 w 69"/>
                <a:gd name="T17" fmla="*/ 4 h 115"/>
                <a:gd name="T18" fmla="*/ 58 w 69"/>
                <a:gd name="T19" fmla="*/ 12 h 115"/>
                <a:gd name="T20" fmla="*/ 66 w 69"/>
                <a:gd name="T21" fmla="*/ 23 h 115"/>
                <a:gd name="T22" fmla="*/ 69 w 69"/>
                <a:gd name="T23" fmla="*/ 39 h 115"/>
                <a:gd name="T24" fmla="*/ 69 w 69"/>
                <a:gd name="T25" fmla="*/ 58 h 115"/>
                <a:gd name="T26" fmla="*/ 69 w 69"/>
                <a:gd name="T27" fmla="*/ 73 h 115"/>
                <a:gd name="T28" fmla="*/ 66 w 69"/>
                <a:gd name="T29" fmla="*/ 88 h 115"/>
                <a:gd name="T30" fmla="*/ 58 w 69"/>
                <a:gd name="T31" fmla="*/ 100 h 115"/>
                <a:gd name="T32" fmla="*/ 50 w 69"/>
                <a:gd name="T33" fmla="*/ 108 h 115"/>
                <a:gd name="T34" fmla="*/ 43 w 69"/>
                <a:gd name="T35" fmla="*/ 111 h 115"/>
                <a:gd name="T36" fmla="*/ 35 w 69"/>
                <a:gd name="T37" fmla="*/ 115 h 115"/>
                <a:gd name="T38" fmla="*/ 23 w 69"/>
                <a:gd name="T39" fmla="*/ 111 h 115"/>
                <a:gd name="T40" fmla="*/ 16 w 69"/>
                <a:gd name="T41" fmla="*/ 108 h 115"/>
                <a:gd name="T42" fmla="*/ 8 w 69"/>
                <a:gd name="T43" fmla="*/ 96 h 115"/>
                <a:gd name="T44" fmla="*/ 0 w 69"/>
                <a:gd name="T45" fmla="*/ 77 h 115"/>
                <a:gd name="T46" fmla="*/ 0 w 69"/>
                <a:gd name="T47" fmla="*/ 58 h 115"/>
                <a:gd name="T48" fmla="*/ 16 w 69"/>
                <a:gd name="T49" fmla="*/ 58 h 115"/>
                <a:gd name="T50" fmla="*/ 16 w 69"/>
                <a:gd name="T51" fmla="*/ 81 h 115"/>
                <a:gd name="T52" fmla="*/ 20 w 69"/>
                <a:gd name="T53" fmla="*/ 96 h 115"/>
                <a:gd name="T54" fmla="*/ 23 w 69"/>
                <a:gd name="T55" fmla="*/ 104 h 115"/>
                <a:gd name="T56" fmla="*/ 27 w 69"/>
                <a:gd name="T57" fmla="*/ 108 h 115"/>
                <a:gd name="T58" fmla="*/ 35 w 69"/>
                <a:gd name="T59" fmla="*/ 108 h 115"/>
                <a:gd name="T60" fmla="*/ 39 w 69"/>
                <a:gd name="T61" fmla="*/ 108 h 115"/>
                <a:gd name="T62" fmla="*/ 43 w 69"/>
                <a:gd name="T63" fmla="*/ 104 h 115"/>
                <a:gd name="T64" fmla="*/ 46 w 69"/>
                <a:gd name="T65" fmla="*/ 100 h 115"/>
                <a:gd name="T66" fmla="*/ 50 w 69"/>
                <a:gd name="T67" fmla="*/ 92 h 115"/>
                <a:gd name="T68" fmla="*/ 54 w 69"/>
                <a:gd name="T69" fmla="*/ 73 h 115"/>
                <a:gd name="T70" fmla="*/ 54 w 69"/>
                <a:gd name="T71" fmla="*/ 54 h 115"/>
                <a:gd name="T72" fmla="*/ 54 w 69"/>
                <a:gd name="T73" fmla="*/ 35 h 115"/>
                <a:gd name="T74" fmla="*/ 50 w 69"/>
                <a:gd name="T75" fmla="*/ 19 h 115"/>
                <a:gd name="T76" fmla="*/ 46 w 69"/>
                <a:gd name="T77" fmla="*/ 12 h 115"/>
                <a:gd name="T78" fmla="*/ 43 w 69"/>
                <a:gd name="T79" fmla="*/ 8 h 115"/>
                <a:gd name="T80" fmla="*/ 39 w 69"/>
                <a:gd name="T81" fmla="*/ 4 h 115"/>
                <a:gd name="T82" fmla="*/ 35 w 69"/>
                <a:gd name="T83" fmla="*/ 4 h 115"/>
                <a:gd name="T84" fmla="*/ 31 w 69"/>
                <a:gd name="T85" fmla="*/ 4 h 115"/>
                <a:gd name="T86" fmla="*/ 23 w 69"/>
                <a:gd name="T87" fmla="*/ 8 h 115"/>
                <a:gd name="T88" fmla="*/ 20 w 69"/>
                <a:gd name="T89" fmla="*/ 19 h 115"/>
                <a:gd name="T90" fmla="*/ 16 w 69"/>
                <a:gd name="T91" fmla="*/ 31 h 115"/>
                <a:gd name="T92" fmla="*/ 16 w 69"/>
                <a:gd name="T93" fmla="*/ 46 h 115"/>
                <a:gd name="T94" fmla="*/ 16 w 69"/>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0" y="39"/>
                  </a:lnTo>
                  <a:lnTo>
                    <a:pt x="4" y="23"/>
                  </a:lnTo>
                  <a:lnTo>
                    <a:pt x="12" y="12"/>
                  </a:lnTo>
                  <a:lnTo>
                    <a:pt x="20" y="4"/>
                  </a:lnTo>
                  <a:lnTo>
                    <a:pt x="27" y="0"/>
                  </a:lnTo>
                  <a:lnTo>
                    <a:pt x="35" y="0"/>
                  </a:lnTo>
                  <a:lnTo>
                    <a:pt x="43" y="0"/>
                  </a:lnTo>
                  <a:lnTo>
                    <a:pt x="50" y="4"/>
                  </a:lnTo>
                  <a:lnTo>
                    <a:pt x="58" y="12"/>
                  </a:lnTo>
                  <a:lnTo>
                    <a:pt x="66" y="23"/>
                  </a:lnTo>
                  <a:lnTo>
                    <a:pt x="69" y="39"/>
                  </a:lnTo>
                  <a:lnTo>
                    <a:pt x="69" y="58"/>
                  </a:lnTo>
                  <a:lnTo>
                    <a:pt x="69" y="73"/>
                  </a:lnTo>
                  <a:lnTo>
                    <a:pt x="66" y="88"/>
                  </a:lnTo>
                  <a:lnTo>
                    <a:pt x="58" y="100"/>
                  </a:lnTo>
                  <a:lnTo>
                    <a:pt x="50" y="108"/>
                  </a:lnTo>
                  <a:lnTo>
                    <a:pt x="43" y="111"/>
                  </a:lnTo>
                  <a:lnTo>
                    <a:pt x="35" y="115"/>
                  </a:lnTo>
                  <a:lnTo>
                    <a:pt x="23" y="111"/>
                  </a:lnTo>
                  <a:lnTo>
                    <a:pt x="16" y="108"/>
                  </a:lnTo>
                  <a:lnTo>
                    <a:pt x="8" y="96"/>
                  </a:lnTo>
                  <a:lnTo>
                    <a:pt x="0" y="77"/>
                  </a:lnTo>
                  <a:lnTo>
                    <a:pt x="0" y="58"/>
                  </a:lnTo>
                  <a:close/>
                  <a:moveTo>
                    <a:pt x="16" y="58"/>
                  </a:moveTo>
                  <a:lnTo>
                    <a:pt x="16" y="81"/>
                  </a:lnTo>
                  <a:lnTo>
                    <a:pt x="20" y="96"/>
                  </a:lnTo>
                  <a:lnTo>
                    <a:pt x="23" y="104"/>
                  </a:lnTo>
                  <a:lnTo>
                    <a:pt x="27" y="108"/>
                  </a:lnTo>
                  <a:lnTo>
                    <a:pt x="35" y="108"/>
                  </a:lnTo>
                  <a:lnTo>
                    <a:pt x="39" y="108"/>
                  </a:lnTo>
                  <a:lnTo>
                    <a:pt x="43" y="104"/>
                  </a:lnTo>
                  <a:lnTo>
                    <a:pt x="46" y="100"/>
                  </a:lnTo>
                  <a:lnTo>
                    <a:pt x="50" y="92"/>
                  </a:lnTo>
                  <a:lnTo>
                    <a:pt x="54" y="73"/>
                  </a:lnTo>
                  <a:lnTo>
                    <a:pt x="54" y="54"/>
                  </a:lnTo>
                  <a:lnTo>
                    <a:pt x="54" y="35"/>
                  </a:lnTo>
                  <a:lnTo>
                    <a:pt x="50" y="19"/>
                  </a:lnTo>
                  <a:lnTo>
                    <a:pt x="46" y="12"/>
                  </a:lnTo>
                  <a:lnTo>
                    <a:pt x="43" y="8"/>
                  </a:lnTo>
                  <a:lnTo>
                    <a:pt x="39" y="4"/>
                  </a:lnTo>
                  <a:lnTo>
                    <a:pt x="35" y="4"/>
                  </a:lnTo>
                  <a:lnTo>
                    <a:pt x="31" y="4"/>
                  </a:lnTo>
                  <a:lnTo>
                    <a:pt x="23" y="8"/>
                  </a:lnTo>
                  <a:lnTo>
                    <a:pt x="20" y="19"/>
                  </a:lnTo>
                  <a:lnTo>
                    <a:pt x="16" y="31"/>
                  </a:lnTo>
                  <a:lnTo>
                    <a:pt x="16" y="46"/>
                  </a:lnTo>
                  <a:lnTo>
                    <a:pt x="16" y="58"/>
                  </a:lnTo>
                  <a:close/>
                </a:path>
              </a:pathLst>
            </a:custGeom>
            <a:solidFill>
              <a:srgbClr val="000000"/>
            </a:solidFill>
            <a:ln w="0">
              <a:solidFill>
                <a:srgbClr val="000000"/>
              </a:solidFill>
              <a:round/>
              <a:headEnd/>
              <a:tailEnd/>
            </a:ln>
          </p:spPr>
          <p:txBody>
            <a:bodyPr/>
            <a:lstStyle/>
            <a:p>
              <a:endParaRPr lang="en-CA"/>
            </a:p>
          </p:txBody>
        </p:sp>
        <p:sp>
          <p:nvSpPr>
            <p:cNvPr id="16474" name="Freeform 278"/>
            <p:cNvSpPr>
              <a:spLocks/>
            </p:cNvSpPr>
            <p:nvPr/>
          </p:nvSpPr>
          <p:spPr bwMode="auto">
            <a:xfrm>
              <a:off x="4478" y="2780"/>
              <a:ext cx="73" cy="111"/>
            </a:xfrm>
            <a:custGeom>
              <a:avLst/>
              <a:gdLst>
                <a:gd name="T0" fmla="*/ 73 w 73"/>
                <a:gd name="T1" fmla="*/ 92 h 111"/>
                <a:gd name="T2" fmla="*/ 65 w 73"/>
                <a:gd name="T3" fmla="*/ 111 h 111"/>
                <a:gd name="T4" fmla="*/ 0 w 73"/>
                <a:gd name="T5" fmla="*/ 111 h 111"/>
                <a:gd name="T6" fmla="*/ 0 w 73"/>
                <a:gd name="T7" fmla="*/ 111 h 111"/>
                <a:gd name="T8" fmla="*/ 15 w 73"/>
                <a:gd name="T9" fmla="*/ 92 h 111"/>
                <a:gd name="T10" fmla="*/ 31 w 73"/>
                <a:gd name="T11" fmla="*/ 81 h 111"/>
                <a:gd name="T12" fmla="*/ 38 w 73"/>
                <a:gd name="T13" fmla="*/ 65 h 111"/>
                <a:gd name="T14" fmla="*/ 50 w 73"/>
                <a:gd name="T15" fmla="*/ 50 h 111"/>
                <a:gd name="T16" fmla="*/ 50 w 73"/>
                <a:gd name="T17" fmla="*/ 35 h 111"/>
                <a:gd name="T18" fmla="*/ 50 w 73"/>
                <a:gd name="T19" fmla="*/ 27 h 111"/>
                <a:gd name="T20" fmla="*/ 46 w 73"/>
                <a:gd name="T21" fmla="*/ 19 h 111"/>
                <a:gd name="T22" fmla="*/ 38 w 73"/>
                <a:gd name="T23" fmla="*/ 12 h 111"/>
                <a:gd name="T24" fmla="*/ 27 w 73"/>
                <a:gd name="T25" fmla="*/ 12 h 111"/>
                <a:gd name="T26" fmla="*/ 19 w 73"/>
                <a:gd name="T27" fmla="*/ 12 h 111"/>
                <a:gd name="T28" fmla="*/ 15 w 73"/>
                <a:gd name="T29" fmla="*/ 16 h 111"/>
                <a:gd name="T30" fmla="*/ 8 w 73"/>
                <a:gd name="T31" fmla="*/ 23 h 111"/>
                <a:gd name="T32" fmla="*/ 4 w 73"/>
                <a:gd name="T33" fmla="*/ 31 h 111"/>
                <a:gd name="T34" fmla="*/ 0 w 73"/>
                <a:gd name="T35" fmla="*/ 31 h 111"/>
                <a:gd name="T36" fmla="*/ 4 w 73"/>
                <a:gd name="T37" fmla="*/ 16 h 111"/>
                <a:gd name="T38" fmla="*/ 11 w 73"/>
                <a:gd name="T39" fmla="*/ 8 h 111"/>
                <a:gd name="T40" fmla="*/ 19 w 73"/>
                <a:gd name="T41" fmla="*/ 0 h 111"/>
                <a:gd name="T42" fmla="*/ 34 w 73"/>
                <a:gd name="T43" fmla="*/ 0 h 111"/>
                <a:gd name="T44" fmla="*/ 46 w 73"/>
                <a:gd name="T45" fmla="*/ 0 h 111"/>
                <a:gd name="T46" fmla="*/ 57 w 73"/>
                <a:gd name="T47" fmla="*/ 8 h 111"/>
                <a:gd name="T48" fmla="*/ 61 w 73"/>
                <a:gd name="T49" fmla="*/ 16 h 111"/>
                <a:gd name="T50" fmla="*/ 65 w 73"/>
                <a:gd name="T51" fmla="*/ 27 h 111"/>
                <a:gd name="T52" fmla="*/ 65 w 73"/>
                <a:gd name="T53" fmla="*/ 39 h 111"/>
                <a:gd name="T54" fmla="*/ 61 w 73"/>
                <a:gd name="T55" fmla="*/ 46 h 111"/>
                <a:gd name="T56" fmla="*/ 54 w 73"/>
                <a:gd name="T57" fmla="*/ 58 h 111"/>
                <a:gd name="T58" fmla="*/ 42 w 73"/>
                <a:gd name="T59" fmla="*/ 73 h 111"/>
                <a:gd name="T60" fmla="*/ 31 w 73"/>
                <a:gd name="T61" fmla="*/ 85 h 111"/>
                <a:gd name="T62" fmla="*/ 19 w 73"/>
                <a:gd name="T63" fmla="*/ 96 h 111"/>
                <a:gd name="T64" fmla="*/ 15 w 73"/>
                <a:gd name="T65" fmla="*/ 100 h 111"/>
                <a:gd name="T66" fmla="*/ 46 w 73"/>
                <a:gd name="T67" fmla="*/ 100 h 111"/>
                <a:gd name="T68" fmla="*/ 54 w 73"/>
                <a:gd name="T69" fmla="*/ 100 h 111"/>
                <a:gd name="T70" fmla="*/ 57 w 73"/>
                <a:gd name="T71" fmla="*/ 100 h 111"/>
                <a:gd name="T72" fmla="*/ 61 w 73"/>
                <a:gd name="T73" fmla="*/ 100 h 111"/>
                <a:gd name="T74" fmla="*/ 65 w 73"/>
                <a:gd name="T75" fmla="*/ 96 h 111"/>
                <a:gd name="T76" fmla="*/ 65 w 73"/>
                <a:gd name="T77" fmla="*/ 96 h 111"/>
                <a:gd name="T78" fmla="*/ 69 w 73"/>
                <a:gd name="T79" fmla="*/ 92 h 111"/>
                <a:gd name="T80" fmla="*/ 73 w 73"/>
                <a:gd name="T81" fmla="*/ 92 h 111"/>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1"/>
                <a:gd name="T125" fmla="*/ 73 w 73"/>
                <a:gd name="T126" fmla="*/ 111 h 111"/>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1">
                  <a:moveTo>
                    <a:pt x="73" y="92"/>
                  </a:moveTo>
                  <a:lnTo>
                    <a:pt x="65" y="111"/>
                  </a:lnTo>
                  <a:lnTo>
                    <a:pt x="0" y="111"/>
                  </a:lnTo>
                  <a:lnTo>
                    <a:pt x="15" y="92"/>
                  </a:lnTo>
                  <a:lnTo>
                    <a:pt x="31" y="81"/>
                  </a:lnTo>
                  <a:lnTo>
                    <a:pt x="38" y="65"/>
                  </a:lnTo>
                  <a:lnTo>
                    <a:pt x="50" y="50"/>
                  </a:lnTo>
                  <a:lnTo>
                    <a:pt x="50" y="35"/>
                  </a:lnTo>
                  <a:lnTo>
                    <a:pt x="50" y="27"/>
                  </a:lnTo>
                  <a:lnTo>
                    <a:pt x="46" y="19"/>
                  </a:lnTo>
                  <a:lnTo>
                    <a:pt x="38" y="12"/>
                  </a:lnTo>
                  <a:lnTo>
                    <a:pt x="27" y="12"/>
                  </a:lnTo>
                  <a:lnTo>
                    <a:pt x="19" y="12"/>
                  </a:lnTo>
                  <a:lnTo>
                    <a:pt x="15" y="16"/>
                  </a:lnTo>
                  <a:lnTo>
                    <a:pt x="8" y="23"/>
                  </a:lnTo>
                  <a:lnTo>
                    <a:pt x="4" y="31"/>
                  </a:lnTo>
                  <a:lnTo>
                    <a:pt x="0" y="31"/>
                  </a:lnTo>
                  <a:lnTo>
                    <a:pt x="4" y="16"/>
                  </a:lnTo>
                  <a:lnTo>
                    <a:pt x="11" y="8"/>
                  </a:lnTo>
                  <a:lnTo>
                    <a:pt x="19" y="0"/>
                  </a:lnTo>
                  <a:lnTo>
                    <a:pt x="34" y="0"/>
                  </a:lnTo>
                  <a:lnTo>
                    <a:pt x="46" y="0"/>
                  </a:lnTo>
                  <a:lnTo>
                    <a:pt x="57" y="8"/>
                  </a:lnTo>
                  <a:lnTo>
                    <a:pt x="61" y="16"/>
                  </a:lnTo>
                  <a:lnTo>
                    <a:pt x="65" y="27"/>
                  </a:lnTo>
                  <a:lnTo>
                    <a:pt x="65" y="39"/>
                  </a:lnTo>
                  <a:lnTo>
                    <a:pt x="61" y="46"/>
                  </a:lnTo>
                  <a:lnTo>
                    <a:pt x="54" y="58"/>
                  </a:lnTo>
                  <a:lnTo>
                    <a:pt x="42" y="73"/>
                  </a:lnTo>
                  <a:lnTo>
                    <a:pt x="31" y="85"/>
                  </a:lnTo>
                  <a:lnTo>
                    <a:pt x="19" y="96"/>
                  </a:lnTo>
                  <a:lnTo>
                    <a:pt x="15" y="100"/>
                  </a:lnTo>
                  <a:lnTo>
                    <a:pt x="46" y="100"/>
                  </a:lnTo>
                  <a:lnTo>
                    <a:pt x="54" y="100"/>
                  </a:lnTo>
                  <a:lnTo>
                    <a:pt x="57" y="100"/>
                  </a:lnTo>
                  <a:lnTo>
                    <a:pt x="61" y="100"/>
                  </a:lnTo>
                  <a:lnTo>
                    <a:pt x="65" y="96"/>
                  </a:lnTo>
                  <a:lnTo>
                    <a:pt x="69" y="92"/>
                  </a:lnTo>
                  <a:lnTo>
                    <a:pt x="73" y="92"/>
                  </a:lnTo>
                  <a:close/>
                </a:path>
              </a:pathLst>
            </a:custGeom>
            <a:solidFill>
              <a:srgbClr val="000000"/>
            </a:solidFill>
            <a:ln w="0">
              <a:solidFill>
                <a:srgbClr val="000000"/>
              </a:solidFill>
              <a:round/>
              <a:headEnd/>
              <a:tailEnd/>
            </a:ln>
          </p:spPr>
          <p:txBody>
            <a:bodyPr/>
            <a:lstStyle/>
            <a:p>
              <a:endParaRPr lang="en-CA"/>
            </a:p>
          </p:txBody>
        </p:sp>
        <p:sp>
          <p:nvSpPr>
            <p:cNvPr id="16475" name="Freeform 279"/>
            <p:cNvSpPr>
              <a:spLocks/>
            </p:cNvSpPr>
            <p:nvPr/>
          </p:nvSpPr>
          <p:spPr bwMode="auto">
            <a:xfrm>
              <a:off x="4562" y="2780"/>
              <a:ext cx="73" cy="111"/>
            </a:xfrm>
            <a:custGeom>
              <a:avLst/>
              <a:gdLst>
                <a:gd name="T0" fmla="*/ 73 w 73"/>
                <a:gd name="T1" fmla="*/ 92 h 111"/>
                <a:gd name="T2" fmla="*/ 66 w 73"/>
                <a:gd name="T3" fmla="*/ 111 h 111"/>
                <a:gd name="T4" fmla="*/ 0 w 73"/>
                <a:gd name="T5" fmla="*/ 111 h 111"/>
                <a:gd name="T6" fmla="*/ 0 w 73"/>
                <a:gd name="T7" fmla="*/ 111 h 111"/>
                <a:gd name="T8" fmla="*/ 16 w 73"/>
                <a:gd name="T9" fmla="*/ 92 h 111"/>
                <a:gd name="T10" fmla="*/ 31 w 73"/>
                <a:gd name="T11" fmla="*/ 81 h 111"/>
                <a:gd name="T12" fmla="*/ 39 w 73"/>
                <a:gd name="T13" fmla="*/ 65 h 111"/>
                <a:gd name="T14" fmla="*/ 50 w 73"/>
                <a:gd name="T15" fmla="*/ 50 h 111"/>
                <a:gd name="T16" fmla="*/ 50 w 73"/>
                <a:gd name="T17" fmla="*/ 35 h 111"/>
                <a:gd name="T18" fmla="*/ 50 w 73"/>
                <a:gd name="T19" fmla="*/ 27 h 111"/>
                <a:gd name="T20" fmla="*/ 46 w 73"/>
                <a:gd name="T21" fmla="*/ 19 h 111"/>
                <a:gd name="T22" fmla="*/ 39 w 73"/>
                <a:gd name="T23" fmla="*/ 12 h 111"/>
                <a:gd name="T24" fmla="*/ 27 w 73"/>
                <a:gd name="T25" fmla="*/ 12 h 111"/>
                <a:gd name="T26" fmla="*/ 20 w 73"/>
                <a:gd name="T27" fmla="*/ 12 h 111"/>
                <a:gd name="T28" fmla="*/ 12 w 73"/>
                <a:gd name="T29" fmla="*/ 16 h 111"/>
                <a:gd name="T30" fmla="*/ 8 w 73"/>
                <a:gd name="T31" fmla="*/ 23 h 111"/>
                <a:gd name="T32" fmla="*/ 4 w 73"/>
                <a:gd name="T33" fmla="*/ 31 h 111"/>
                <a:gd name="T34" fmla="*/ 0 w 73"/>
                <a:gd name="T35" fmla="*/ 31 h 111"/>
                <a:gd name="T36" fmla="*/ 4 w 73"/>
                <a:gd name="T37" fmla="*/ 16 h 111"/>
                <a:gd name="T38" fmla="*/ 12 w 73"/>
                <a:gd name="T39" fmla="*/ 8 h 111"/>
                <a:gd name="T40" fmla="*/ 20 w 73"/>
                <a:gd name="T41" fmla="*/ 0 h 111"/>
                <a:gd name="T42" fmla="*/ 35 w 73"/>
                <a:gd name="T43" fmla="*/ 0 h 111"/>
                <a:gd name="T44" fmla="*/ 46 w 73"/>
                <a:gd name="T45" fmla="*/ 0 h 111"/>
                <a:gd name="T46" fmla="*/ 58 w 73"/>
                <a:gd name="T47" fmla="*/ 8 h 111"/>
                <a:gd name="T48" fmla="*/ 62 w 73"/>
                <a:gd name="T49" fmla="*/ 16 h 111"/>
                <a:gd name="T50" fmla="*/ 66 w 73"/>
                <a:gd name="T51" fmla="*/ 27 h 111"/>
                <a:gd name="T52" fmla="*/ 66 w 73"/>
                <a:gd name="T53" fmla="*/ 39 h 111"/>
                <a:gd name="T54" fmla="*/ 62 w 73"/>
                <a:gd name="T55" fmla="*/ 46 h 111"/>
                <a:gd name="T56" fmla="*/ 54 w 73"/>
                <a:gd name="T57" fmla="*/ 58 h 111"/>
                <a:gd name="T58" fmla="*/ 43 w 73"/>
                <a:gd name="T59" fmla="*/ 73 h 111"/>
                <a:gd name="T60" fmla="*/ 31 w 73"/>
                <a:gd name="T61" fmla="*/ 85 h 111"/>
                <a:gd name="T62" fmla="*/ 20 w 73"/>
                <a:gd name="T63" fmla="*/ 96 h 111"/>
                <a:gd name="T64" fmla="*/ 16 w 73"/>
                <a:gd name="T65" fmla="*/ 100 h 111"/>
                <a:gd name="T66" fmla="*/ 43 w 73"/>
                <a:gd name="T67" fmla="*/ 100 h 111"/>
                <a:gd name="T68" fmla="*/ 50 w 73"/>
                <a:gd name="T69" fmla="*/ 100 h 111"/>
                <a:gd name="T70" fmla="*/ 58 w 73"/>
                <a:gd name="T71" fmla="*/ 100 h 111"/>
                <a:gd name="T72" fmla="*/ 62 w 73"/>
                <a:gd name="T73" fmla="*/ 100 h 111"/>
                <a:gd name="T74" fmla="*/ 66 w 73"/>
                <a:gd name="T75" fmla="*/ 96 h 111"/>
                <a:gd name="T76" fmla="*/ 66 w 73"/>
                <a:gd name="T77" fmla="*/ 96 h 111"/>
                <a:gd name="T78" fmla="*/ 69 w 73"/>
                <a:gd name="T79" fmla="*/ 92 h 111"/>
                <a:gd name="T80" fmla="*/ 73 w 73"/>
                <a:gd name="T81" fmla="*/ 92 h 111"/>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1"/>
                <a:gd name="T125" fmla="*/ 73 w 73"/>
                <a:gd name="T126" fmla="*/ 111 h 111"/>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1">
                  <a:moveTo>
                    <a:pt x="73" y="92"/>
                  </a:moveTo>
                  <a:lnTo>
                    <a:pt x="66" y="111"/>
                  </a:lnTo>
                  <a:lnTo>
                    <a:pt x="0" y="111"/>
                  </a:lnTo>
                  <a:lnTo>
                    <a:pt x="16" y="92"/>
                  </a:lnTo>
                  <a:lnTo>
                    <a:pt x="31" y="81"/>
                  </a:lnTo>
                  <a:lnTo>
                    <a:pt x="39" y="65"/>
                  </a:lnTo>
                  <a:lnTo>
                    <a:pt x="50" y="50"/>
                  </a:lnTo>
                  <a:lnTo>
                    <a:pt x="50" y="35"/>
                  </a:lnTo>
                  <a:lnTo>
                    <a:pt x="50" y="27"/>
                  </a:lnTo>
                  <a:lnTo>
                    <a:pt x="46" y="19"/>
                  </a:lnTo>
                  <a:lnTo>
                    <a:pt x="39" y="12"/>
                  </a:lnTo>
                  <a:lnTo>
                    <a:pt x="27" y="12"/>
                  </a:lnTo>
                  <a:lnTo>
                    <a:pt x="20" y="12"/>
                  </a:lnTo>
                  <a:lnTo>
                    <a:pt x="12" y="16"/>
                  </a:lnTo>
                  <a:lnTo>
                    <a:pt x="8" y="23"/>
                  </a:lnTo>
                  <a:lnTo>
                    <a:pt x="4" y="31"/>
                  </a:lnTo>
                  <a:lnTo>
                    <a:pt x="0" y="31"/>
                  </a:lnTo>
                  <a:lnTo>
                    <a:pt x="4" y="16"/>
                  </a:lnTo>
                  <a:lnTo>
                    <a:pt x="12" y="8"/>
                  </a:lnTo>
                  <a:lnTo>
                    <a:pt x="20" y="0"/>
                  </a:lnTo>
                  <a:lnTo>
                    <a:pt x="35" y="0"/>
                  </a:lnTo>
                  <a:lnTo>
                    <a:pt x="46" y="0"/>
                  </a:lnTo>
                  <a:lnTo>
                    <a:pt x="58" y="8"/>
                  </a:lnTo>
                  <a:lnTo>
                    <a:pt x="62" y="16"/>
                  </a:lnTo>
                  <a:lnTo>
                    <a:pt x="66" y="27"/>
                  </a:lnTo>
                  <a:lnTo>
                    <a:pt x="66" y="39"/>
                  </a:lnTo>
                  <a:lnTo>
                    <a:pt x="62" y="46"/>
                  </a:lnTo>
                  <a:lnTo>
                    <a:pt x="54" y="58"/>
                  </a:lnTo>
                  <a:lnTo>
                    <a:pt x="43" y="73"/>
                  </a:lnTo>
                  <a:lnTo>
                    <a:pt x="31" y="85"/>
                  </a:lnTo>
                  <a:lnTo>
                    <a:pt x="20" y="96"/>
                  </a:lnTo>
                  <a:lnTo>
                    <a:pt x="16" y="100"/>
                  </a:lnTo>
                  <a:lnTo>
                    <a:pt x="43" y="100"/>
                  </a:lnTo>
                  <a:lnTo>
                    <a:pt x="50" y="100"/>
                  </a:lnTo>
                  <a:lnTo>
                    <a:pt x="58" y="100"/>
                  </a:lnTo>
                  <a:lnTo>
                    <a:pt x="62" y="100"/>
                  </a:lnTo>
                  <a:lnTo>
                    <a:pt x="66" y="96"/>
                  </a:lnTo>
                  <a:lnTo>
                    <a:pt x="69" y="92"/>
                  </a:lnTo>
                  <a:lnTo>
                    <a:pt x="73" y="92"/>
                  </a:lnTo>
                  <a:close/>
                </a:path>
              </a:pathLst>
            </a:custGeom>
            <a:solidFill>
              <a:srgbClr val="000000"/>
            </a:solidFill>
            <a:ln w="0">
              <a:solidFill>
                <a:srgbClr val="000000"/>
              </a:solidFill>
              <a:round/>
              <a:headEnd/>
              <a:tailEnd/>
            </a:ln>
          </p:spPr>
          <p:txBody>
            <a:bodyPr/>
            <a:lstStyle/>
            <a:p>
              <a:endParaRPr lang="en-CA"/>
            </a:p>
          </p:txBody>
        </p:sp>
        <p:sp>
          <p:nvSpPr>
            <p:cNvPr id="16476" name="Rectangle 280"/>
            <p:cNvSpPr>
              <a:spLocks noChangeArrowheads="1"/>
            </p:cNvSpPr>
            <p:nvPr/>
          </p:nvSpPr>
          <p:spPr bwMode="auto">
            <a:xfrm>
              <a:off x="4670" y="2749"/>
              <a:ext cx="7" cy="208"/>
            </a:xfrm>
            <a:prstGeom prst="rect">
              <a:avLst/>
            </a:prstGeom>
            <a:solidFill>
              <a:srgbClr val="000000"/>
            </a:solidFill>
            <a:ln w="0">
              <a:solidFill>
                <a:srgbClr val="000000"/>
              </a:solidFill>
              <a:miter lim="800000"/>
              <a:headEnd/>
              <a:tailEnd/>
            </a:ln>
          </p:spPr>
          <p:txBody>
            <a:bodyPr/>
            <a:lstStyle/>
            <a:p>
              <a:endParaRPr lang="en-US"/>
            </a:p>
          </p:txBody>
        </p:sp>
        <p:sp>
          <p:nvSpPr>
            <p:cNvPr id="16477" name="Freeform 281"/>
            <p:cNvSpPr>
              <a:spLocks noEditPoints="1"/>
            </p:cNvSpPr>
            <p:nvPr/>
          </p:nvSpPr>
          <p:spPr bwMode="auto">
            <a:xfrm>
              <a:off x="4877" y="2780"/>
              <a:ext cx="69" cy="115"/>
            </a:xfrm>
            <a:custGeom>
              <a:avLst/>
              <a:gdLst>
                <a:gd name="T0" fmla="*/ 0 w 69"/>
                <a:gd name="T1" fmla="*/ 58 h 115"/>
                <a:gd name="T2" fmla="*/ 0 w 69"/>
                <a:gd name="T3" fmla="*/ 39 h 115"/>
                <a:gd name="T4" fmla="*/ 4 w 69"/>
                <a:gd name="T5" fmla="*/ 23 h 115"/>
                <a:gd name="T6" fmla="*/ 11 w 69"/>
                <a:gd name="T7" fmla="*/ 12 h 115"/>
                <a:gd name="T8" fmla="*/ 19 w 69"/>
                <a:gd name="T9" fmla="*/ 4 h 115"/>
                <a:gd name="T10" fmla="*/ 27 w 69"/>
                <a:gd name="T11" fmla="*/ 0 h 115"/>
                <a:gd name="T12" fmla="*/ 34 w 69"/>
                <a:gd name="T13" fmla="*/ 0 h 115"/>
                <a:gd name="T14" fmla="*/ 42 w 69"/>
                <a:gd name="T15" fmla="*/ 0 h 115"/>
                <a:gd name="T16" fmla="*/ 50 w 69"/>
                <a:gd name="T17" fmla="*/ 4 h 115"/>
                <a:gd name="T18" fmla="*/ 58 w 69"/>
                <a:gd name="T19" fmla="*/ 12 h 115"/>
                <a:gd name="T20" fmla="*/ 65 w 69"/>
                <a:gd name="T21" fmla="*/ 23 h 115"/>
                <a:gd name="T22" fmla="*/ 69 w 69"/>
                <a:gd name="T23" fmla="*/ 39 h 115"/>
                <a:gd name="T24" fmla="*/ 69 w 69"/>
                <a:gd name="T25" fmla="*/ 58 h 115"/>
                <a:gd name="T26" fmla="*/ 69 w 69"/>
                <a:gd name="T27" fmla="*/ 73 h 115"/>
                <a:gd name="T28" fmla="*/ 65 w 69"/>
                <a:gd name="T29" fmla="*/ 88 h 115"/>
                <a:gd name="T30" fmla="*/ 58 w 69"/>
                <a:gd name="T31" fmla="*/ 100 h 115"/>
                <a:gd name="T32" fmla="*/ 50 w 69"/>
                <a:gd name="T33" fmla="*/ 108 h 115"/>
                <a:gd name="T34" fmla="*/ 42 w 69"/>
                <a:gd name="T35" fmla="*/ 111 h 115"/>
                <a:gd name="T36" fmla="*/ 34 w 69"/>
                <a:gd name="T37" fmla="*/ 115 h 115"/>
                <a:gd name="T38" fmla="*/ 23 w 69"/>
                <a:gd name="T39" fmla="*/ 111 h 115"/>
                <a:gd name="T40" fmla="*/ 15 w 69"/>
                <a:gd name="T41" fmla="*/ 108 h 115"/>
                <a:gd name="T42" fmla="*/ 8 w 69"/>
                <a:gd name="T43" fmla="*/ 96 h 115"/>
                <a:gd name="T44" fmla="*/ 0 w 69"/>
                <a:gd name="T45" fmla="*/ 77 h 115"/>
                <a:gd name="T46" fmla="*/ 0 w 69"/>
                <a:gd name="T47" fmla="*/ 58 h 115"/>
                <a:gd name="T48" fmla="*/ 15 w 69"/>
                <a:gd name="T49" fmla="*/ 58 h 115"/>
                <a:gd name="T50" fmla="*/ 15 w 69"/>
                <a:gd name="T51" fmla="*/ 81 h 115"/>
                <a:gd name="T52" fmla="*/ 19 w 69"/>
                <a:gd name="T53" fmla="*/ 96 h 115"/>
                <a:gd name="T54" fmla="*/ 23 w 69"/>
                <a:gd name="T55" fmla="*/ 104 h 115"/>
                <a:gd name="T56" fmla="*/ 31 w 69"/>
                <a:gd name="T57" fmla="*/ 108 h 115"/>
                <a:gd name="T58" fmla="*/ 34 w 69"/>
                <a:gd name="T59" fmla="*/ 108 h 115"/>
                <a:gd name="T60" fmla="*/ 38 w 69"/>
                <a:gd name="T61" fmla="*/ 108 h 115"/>
                <a:gd name="T62" fmla="*/ 42 w 69"/>
                <a:gd name="T63" fmla="*/ 104 h 115"/>
                <a:gd name="T64" fmla="*/ 46 w 69"/>
                <a:gd name="T65" fmla="*/ 100 h 115"/>
                <a:gd name="T66" fmla="*/ 50 w 69"/>
                <a:gd name="T67" fmla="*/ 92 h 115"/>
                <a:gd name="T68" fmla="*/ 54 w 69"/>
                <a:gd name="T69" fmla="*/ 73 h 115"/>
                <a:gd name="T70" fmla="*/ 54 w 69"/>
                <a:gd name="T71" fmla="*/ 54 h 115"/>
                <a:gd name="T72" fmla="*/ 54 w 69"/>
                <a:gd name="T73" fmla="*/ 35 h 115"/>
                <a:gd name="T74" fmla="*/ 50 w 69"/>
                <a:gd name="T75" fmla="*/ 19 h 115"/>
                <a:gd name="T76" fmla="*/ 46 w 69"/>
                <a:gd name="T77" fmla="*/ 12 h 115"/>
                <a:gd name="T78" fmla="*/ 42 w 69"/>
                <a:gd name="T79" fmla="*/ 8 h 115"/>
                <a:gd name="T80" fmla="*/ 38 w 69"/>
                <a:gd name="T81" fmla="*/ 4 h 115"/>
                <a:gd name="T82" fmla="*/ 34 w 69"/>
                <a:gd name="T83" fmla="*/ 4 h 115"/>
                <a:gd name="T84" fmla="*/ 31 w 69"/>
                <a:gd name="T85" fmla="*/ 4 h 115"/>
                <a:gd name="T86" fmla="*/ 27 w 69"/>
                <a:gd name="T87" fmla="*/ 8 h 115"/>
                <a:gd name="T88" fmla="*/ 19 w 69"/>
                <a:gd name="T89" fmla="*/ 19 h 115"/>
                <a:gd name="T90" fmla="*/ 19 w 69"/>
                <a:gd name="T91" fmla="*/ 31 h 115"/>
                <a:gd name="T92" fmla="*/ 15 w 69"/>
                <a:gd name="T93" fmla="*/ 46 h 115"/>
                <a:gd name="T94" fmla="*/ 15 w 69"/>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0" y="39"/>
                  </a:lnTo>
                  <a:lnTo>
                    <a:pt x="4" y="23"/>
                  </a:lnTo>
                  <a:lnTo>
                    <a:pt x="11" y="12"/>
                  </a:lnTo>
                  <a:lnTo>
                    <a:pt x="19" y="4"/>
                  </a:lnTo>
                  <a:lnTo>
                    <a:pt x="27" y="0"/>
                  </a:lnTo>
                  <a:lnTo>
                    <a:pt x="34" y="0"/>
                  </a:lnTo>
                  <a:lnTo>
                    <a:pt x="42" y="0"/>
                  </a:lnTo>
                  <a:lnTo>
                    <a:pt x="50" y="4"/>
                  </a:lnTo>
                  <a:lnTo>
                    <a:pt x="58" y="12"/>
                  </a:lnTo>
                  <a:lnTo>
                    <a:pt x="65" y="23"/>
                  </a:lnTo>
                  <a:lnTo>
                    <a:pt x="69" y="39"/>
                  </a:lnTo>
                  <a:lnTo>
                    <a:pt x="69" y="58"/>
                  </a:lnTo>
                  <a:lnTo>
                    <a:pt x="69" y="73"/>
                  </a:lnTo>
                  <a:lnTo>
                    <a:pt x="65" y="88"/>
                  </a:lnTo>
                  <a:lnTo>
                    <a:pt x="58" y="100"/>
                  </a:lnTo>
                  <a:lnTo>
                    <a:pt x="50" y="108"/>
                  </a:lnTo>
                  <a:lnTo>
                    <a:pt x="42" y="111"/>
                  </a:lnTo>
                  <a:lnTo>
                    <a:pt x="34" y="115"/>
                  </a:lnTo>
                  <a:lnTo>
                    <a:pt x="23" y="111"/>
                  </a:lnTo>
                  <a:lnTo>
                    <a:pt x="15" y="108"/>
                  </a:lnTo>
                  <a:lnTo>
                    <a:pt x="8" y="96"/>
                  </a:lnTo>
                  <a:lnTo>
                    <a:pt x="0" y="77"/>
                  </a:lnTo>
                  <a:lnTo>
                    <a:pt x="0" y="58"/>
                  </a:lnTo>
                  <a:close/>
                  <a:moveTo>
                    <a:pt x="15" y="58"/>
                  </a:moveTo>
                  <a:lnTo>
                    <a:pt x="15" y="81"/>
                  </a:lnTo>
                  <a:lnTo>
                    <a:pt x="19" y="96"/>
                  </a:lnTo>
                  <a:lnTo>
                    <a:pt x="23" y="104"/>
                  </a:lnTo>
                  <a:lnTo>
                    <a:pt x="31" y="108"/>
                  </a:lnTo>
                  <a:lnTo>
                    <a:pt x="34" y="108"/>
                  </a:lnTo>
                  <a:lnTo>
                    <a:pt x="38" y="108"/>
                  </a:lnTo>
                  <a:lnTo>
                    <a:pt x="42" y="104"/>
                  </a:lnTo>
                  <a:lnTo>
                    <a:pt x="46" y="100"/>
                  </a:lnTo>
                  <a:lnTo>
                    <a:pt x="50" y="92"/>
                  </a:lnTo>
                  <a:lnTo>
                    <a:pt x="54" y="73"/>
                  </a:lnTo>
                  <a:lnTo>
                    <a:pt x="54" y="54"/>
                  </a:lnTo>
                  <a:lnTo>
                    <a:pt x="54" y="35"/>
                  </a:lnTo>
                  <a:lnTo>
                    <a:pt x="50" y="19"/>
                  </a:lnTo>
                  <a:lnTo>
                    <a:pt x="46" y="12"/>
                  </a:lnTo>
                  <a:lnTo>
                    <a:pt x="42" y="8"/>
                  </a:lnTo>
                  <a:lnTo>
                    <a:pt x="38" y="4"/>
                  </a:lnTo>
                  <a:lnTo>
                    <a:pt x="34" y="4"/>
                  </a:lnTo>
                  <a:lnTo>
                    <a:pt x="31" y="4"/>
                  </a:lnTo>
                  <a:lnTo>
                    <a:pt x="27" y="8"/>
                  </a:lnTo>
                  <a:lnTo>
                    <a:pt x="19" y="19"/>
                  </a:lnTo>
                  <a:lnTo>
                    <a:pt x="19" y="31"/>
                  </a:lnTo>
                  <a:lnTo>
                    <a:pt x="15" y="46"/>
                  </a:lnTo>
                  <a:lnTo>
                    <a:pt x="15" y="58"/>
                  </a:lnTo>
                  <a:close/>
                </a:path>
              </a:pathLst>
            </a:custGeom>
            <a:solidFill>
              <a:srgbClr val="000000"/>
            </a:solidFill>
            <a:ln w="0">
              <a:solidFill>
                <a:srgbClr val="000000"/>
              </a:solidFill>
              <a:round/>
              <a:headEnd/>
              <a:tailEnd/>
            </a:ln>
          </p:spPr>
          <p:txBody>
            <a:bodyPr/>
            <a:lstStyle/>
            <a:p>
              <a:endParaRPr lang="en-CA"/>
            </a:p>
          </p:txBody>
        </p:sp>
        <p:sp>
          <p:nvSpPr>
            <p:cNvPr id="16478" name="Rectangle 282"/>
            <p:cNvSpPr>
              <a:spLocks noChangeArrowheads="1"/>
            </p:cNvSpPr>
            <p:nvPr/>
          </p:nvSpPr>
          <p:spPr bwMode="auto">
            <a:xfrm>
              <a:off x="5268" y="2749"/>
              <a:ext cx="8" cy="208"/>
            </a:xfrm>
            <a:prstGeom prst="rect">
              <a:avLst/>
            </a:prstGeom>
            <a:solidFill>
              <a:srgbClr val="000000"/>
            </a:solidFill>
            <a:ln w="0">
              <a:solidFill>
                <a:srgbClr val="000000"/>
              </a:solidFill>
              <a:miter lim="800000"/>
              <a:headEnd/>
              <a:tailEnd/>
            </a:ln>
          </p:spPr>
          <p:txBody>
            <a:bodyPr/>
            <a:lstStyle/>
            <a:p>
              <a:endParaRPr lang="en-US"/>
            </a:p>
          </p:txBody>
        </p:sp>
        <p:sp>
          <p:nvSpPr>
            <p:cNvPr id="16479" name="Rectangle 283"/>
            <p:cNvSpPr>
              <a:spLocks noChangeArrowheads="1"/>
            </p:cNvSpPr>
            <p:nvPr/>
          </p:nvSpPr>
          <p:spPr bwMode="auto">
            <a:xfrm>
              <a:off x="188" y="2949"/>
              <a:ext cx="5084" cy="8"/>
            </a:xfrm>
            <a:prstGeom prst="rect">
              <a:avLst/>
            </a:prstGeom>
            <a:solidFill>
              <a:srgbClr val="000000"/>
            </a:solidFill>
            <a:ln w="0">
              <a:solidFill>
                <a:srgbClr val="000000"/>
              </a:solidFill>
              <a:miter lim="800000"/>
              <a:headEnd/>
              <a:tailEnd/>
            </a:ln>
          </p:spPr>
          <p:txBody>
            <a:bodyPr/>
            <a:lstStyle/>
            <a:p>
              <a:endParaRPr lang="en-US"/>
            </a:p>
          </p:txBody>
        </p:sp>
      </p:grpSp>
      <p:sp>
        <p:nvSpPr>
          <p:cNvPr id="16401" name="Rectangle 284"/>
          <p:cNvSpPr>
            <a:spLocks noChangeArrowheads="1"/>
          </p:cNvSpPr>
          <p:nvPr/>
        </p:nvSpPr>
        <p:spPr bwMode="auto">
          <a:xfrm>
            <a:off x="3352800" y="1524000"/>
            <a:ext cx="457200" cy="228600"/>
          </a:xfrm>
          <a:prstGeom prst="rect">
            <a:avLst/>
          </a:prstGeom>
          <a:noFill/>
          <a:ln w="28575">
            <a:solidFill>
              <a:schemeClr val="accent2"/>
            </a:solidFill>
            <a:miter lim="800000"/>
            <a:headEnd/>
            <a:tailEnd/>
          </a:ln>
        </p:spPr>
        <p:txBody>
          <a:bodyPr wrap="none" anchor="ctr"/>
          <a:lstStyle/>
          <a:p>
            <a:endParaRPr lang="en-US"/>
          </a:p>
        </p:txBody>
      </p:sp>
      <p:sp>
        <p:nvSpPr>
          <p:cNvPr id="16402" name="Rectangle 285"/>
          <p:cNvSpPr>
            <a:spLocks noChangeArrowheads="1"/>
          </p:cNvSpPr>
          <p:nvPr/>
        </p:nvSpPr>
        <p:spPr bwMode="auto">
          <a:xfrm>
            <a:off x="6629400" y="2514600"/>
            <a:ext cx="457200" cy="228600"/>
          </a:xfrm>
          <a:prstGeom prst="rect">
            <a:avLst/>
          </a:prstGeom>
          <a:noFill/>
          <a:ln w="28575">
            <a:solidFill>
              <a:schemeClr val="accent2"/>
            </a:solidFill>
            <a:miter lim="800000"/>
            <a:headEnd/>
            <a:tailEnd/>
          </a:ln>
        </p:spPr>
        <p:txBody>
          <a:bodyPr wrap="none" anchor="ctr"/>
          <a:lstStyle/>
          <a:p>
            <a:endParaRPr lang="en-US"/>
          </a:p>
        </p:txBody>
      </p:sp>
      <p:sp>
        <p:nvSpPr>
          <p:cNvPr id="16403" name="Rectangle 286"/>
          <p:cNvSpPr>
            <a:spLocks noChangeArrowheads="1"/>
          </p:cNvSpPr>
          <p:nvPr/>
        </p:nvSpPr>
        <p:spPr bwMode="auto">
          <a:xfrm>
            <a:off x="4114800" y="1752600"/>
            <a:ext cx="457200" cy="228600"/>
          </a:xfrm>
          <a:prstGeom prst="rect">
            <a:avLst/>
          </a:prstGeom>
          <a:noFill/>
          <a:ln w="28575">
            <a:solidFill>
              <a:schemeClr val="accent2"/>
            </a:solidFill>
            <a:miter lim="800000"/>
            <a:headEnd/>
            <a:tailEnd/>
          </a:ln>
        </p:spPr>
        <p:txBody>
          <a:bodyPr wrap="none" anchor="ctr"/>
          <a:lstStyle/>
          <a:p>
            <a:endParaRPr lang="en-US"/>
          </a:p>
        </p:txBody>
      </p:sp>
      <p:sp>
        <p:nvSpPr>
          <p:cNvPr id="16404" name="Rectangle 287"/>
          <p:cNvSpPr>
            <a:spLocks noChangeArrowheads="1"/>
          </p:cNvSpPr>
          <p:nvPr/>
        </p:nvSpPr>
        <p:spPr bwMode="auto">
          <a:xfrm>
            <a:off x="4800600" y="1981200"/>
            <a:ext cx="533400" cy="304800"/>
          </a:xfrm>
          <a:prstGeom prst="rect">
            <a:avLst/>
          </a:prstGeom>
          <a:noFill/>
          <a:ln w="28575">
            <a:solidFill>
              <a:schemeClr val="accent2"/>
            </a:solidFill>
            <a:miter lim="800000"/>
            <a:headEnd/>
            <a:tailEnd/>
          </a:ln>
        </p:spPr>
        <p:txBody>
          <a:bodyPr wrap="none" anchor="ctr"/>
          <a:lstStyle/>
          <a:p>
            <a:endParaRPr lang="en-US"/>
          </a:p>
        </p:txBody>
      </p:sp>
      <p:sp>
        <p:nvSpPr>
          <p:cNvPr id="16405" name="Rectangle 288"/>
          <p:cNvSpPr>
            <a:spLocks noChangeArrowheads="1"/>
          </p:cNvSpPr>
          <p:nvPr/>
        </p:nvSpPr>
        <p:spPr bwMode="auto">
          <a:xfrm>
            <a:off x="7391400" y="2286000"/>
            <a:ext cx="533400" cy="304800"/>
          </a:xfrm>
          <a:prstGeom prst="rect">
            <a:avLst/>
          </a:prstGeom>
          <a:noFill/>
          <a:ln w="28575">
            <a:solidFill>
              <a:schemeClr val="accent2"/>
            </a:solidFill>
            <a:miter lim="800000"/>
            <a:headEnd/>
            <a:tailEnd/>
          </a:ln>
        </p:spPr>
        <p:txBody>
          <a:bodyPr wrap="none" anchor="ctr"/>
          <a:lstStyle/>
          <a:p>
            <a:endParaRPr lang="en-US"/>
          </a:p>
        </p:txBody>
      </p:sp>
      <p:graphicFrame>
        <p:nvGraphicFramePr>
          <p:cNvPr id="16386" name="Object 289"/>
          <p:cNvGraphicFramePr>
            <a:graphicFrameLocks noChangeAspect="1"/>
          </p:cNvGraphicFramePr>
          <p:nvPr/>
        </p:nvGraphicFramePr>
        <p:xfrm>
          <a:off x="1524000" y="762000"/>
          <a:ext cx="482600" cy="331788"/>
        </p:xfrm>
        <a:graphic>
          <a:graphicData uri="http://schemas.openxmlformats.org/presentationml/2006/ole">
            <p:oleObj spid="_x0000_s141314" name="Equation" r:id="rId4" imgW="203040" imgH="139680" progId="Equation.3">
              <p:embed/>
            </p:oleObj>
          </a:graphicData>
        </a:graphic>
      </p:graphicFrame>
      <p:graphicFrame>
        <p:nvGraphicFramePr>
          <p:cNvPr id="16387" name="Object 290"/>
          <p:cNvGraphicFramePr>
            <a:graphicFrameLocks noChangeAspect="1"/>
          </p:cNvGraphicFramePr>
          <p:nvPr/>
        </p:nvGraphicFramePr>
        <p:xfrm>
          <a:off x="381000" y="1447800"/>
          <a:ext cx="842963" cy="357188"/>
        </p:xfrm>
        <a:graphic>
          <a:graphicData uri="http://schemas.openxmlformats.org/presentationml/2006/ole">
            <p:oleObj spid="_x0000_s141315" name="Equation" r:id="rId5" imgW="330120" imgH="139680" progId="Equation.3">
              <p:embed/>
            </p:oleObj>
          </a:graphicData>
        </a:graphic>
      </p:graphicFrame>
    </p:spTree>
  </p:cSld>
  <p:clrMapOvr>
    <a:masterClrMapping/>
  </p:clrMapOvr>
  <p:timing>
    <p:tnLst>
      <p:par>
        <p:cTn id="1" dur="indefinite" restart="never" nodeType="tmRoot"/>
      </p:par>
    </p:tnLst>
  </p:timing>
</p:sld>
</file>

<file path=ppt/slides/slide33.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17413" name="Date Placeholder 4"/>
          <p:cNvSpPr>
            <a:spLocks noGrp="1"/>
          </p:cNvSpPr>
          <p:nvPr>
            <p:ph type="dt" sz="quarter" idx="10"/>
          </p:nvPr>
        </p:nvSpPr>
        <p:spPr>
          <a:noFill/>
        </p:spPr>
        <p:txBody>
          <a:bodyPr/>
          <a:lstStyle/>
          <a:p>
            <a:fld id="{4D9566B3-4EB3-44B4-8BE4-724A46808DE4}" type="datetime1">
              <a:rPr lang="en-US" smtClean="0"/>
              <a:pPr/>
              <a:t>1/21/2013</a:t>
            </a:fld>
            <a:endParaRPr lang="en-US"/>
          </a:p>
        </p:txBody>
      </p:sp>
      <p:sp>
        <p:nvSpPr>
          <p:cNvPr id="17414" name="Footer Placeholder 5"/>
          <p:cNvSpPr>
            <a:spLocks noGrp="1"/>
          </p:cNvSpPr>
          <p:nvPr>
            <p:ph type="ftr" sz="quarter" idx="11"/>
          </p:nvPr>
        </p:nvSpPr>
        <p:spPr>
          <a:noFill/>
        </p:spPr>
        <p:txBody>
          <a:bodyPr/>
          <a:lstStyle/>
          <a:p>
            <a:r>
              <a:rPr lang="en-US" smtClean="0"/>
              <a:t>CPSC503 Winter 2012</a:t>
            </a:r>
            <a:endParaRPr lang="en-US"/>
          </a:p>
        </p:txBody>
      </p:sp>
      <p:sp>
        <p:nvSpPr>
          <p:cNvPr id="17415" name="Slide Number Placeholder 6"/>
          <p:cNvSpPr>
            <a:spLocks noGrp="1"/>
          </p:cNvSpPr>
          <p:nvPr>
            <p:ph type="sldNum" sz="quarter" idx="12"/>
          </p:nvPr>
        </p:nvSpPr>
        <p:spPr>
          <a:noFill/>
        </p:spPr>
        <p:txBody>
          <a:bodyPr/>
          <a:lstStyle/>
          <a:p>
            <a:fld id="{EA73742B-1962-415D-A515-74ED1742C4EA}" type="slidenum">
              <a:rPr lang="en-US" smtClean="0"/>
              <a:pPr/>
              <a:t>33</a:t>
            </a:fld>
            <a:endParaRPr lang="en-US" smtClean="0"/>
          </a:p>
        </p:txBody>
      </p:sp>
      <p:sp>
        <p:nvSpPr>
          <p:cNvPr id="17416" name="Rectangle 2"/>
          <p:cNvSpPr>
            <a:spLocks noGrp="1" noChangeArrowheads="1"/>
          </p:cNvSpPr>
          <p:nvPr>
            <p:ph type="title"/>
          </p:nvPr>
        </p:nvSpPr>
        <p:spPr>
          <a:xfrm>
            <a:off x="685800" y="304800"/>
            <a:ext cx="7772400" cy="1143000"/>
          </a:xfrm>
        </p:spPr>
        <p:txBody>
          <a:bodyPr/>
          <a:lstStyle/>
          <a:p>
            <a:pPr eaLnBrk="1" hangingPunct="1"/>
            <a:r>
              <a:rPr lang="en-US" smtClean="0"/>
              <a:t>Some Observations</a:t>
            </a:r>
          </a:p>
        </p:txBody>
      </p:sp>
      <p:sp>
        <p:nvSpPr>
          <p:cNvPr id="17417" name="Rectangle 3"/>
          <p:cNvSpPr>
            <a:spLocks noGrp="1" noChangeArrowheads="1"/>
          </p:cNvSpPr>
          <p:nvPr>
            <p:ph type="body" sz="half" idx="1"/>
          </p:nvPr>
        </p:nvSpPr>
        <p:spPr>
          <a:xfrm>
            <a:off x="914400" y="4191000"/>
            <a:ext cx="3886200" cy="1676400"/>
          </a:xfrm>
        </p:spPr>
        <p:txBody>
          <a:bodyPr/>
          <a:lstStyle/>
          <a:p>
            <a:pPr eaLnBrk="1" hangingPunct="1"/>
            <a:r>
              <a:rPr lang="en-US" sz="2400" smtClean="0"/>
              <a:t>P(I | I)</a:t>
            </a:r>
          </a:p>
          <a:p>
            <a:pPr eaLnBrk="1" hangingPunct="1"/>
            <a:r>
              <a:rPr lang="en-US" sz="2400" smtClean="0"/>
              <a:t>P(want | I)</a:t>
            </a:r>
          </a:p>
          <a:p>
            <a:pPr eaLnBrk="1" hangingPunct="1"/>
            <a:r>
              <a:rPr lang="en-US" sz="2400" smtClean="0"/>
              <a:t>P(I | food)</a:t>
            </a:r>
          </a:p>
        </p:txBody>
      </p:sp>
      <p:sp>
        <p:nvSpPr>
          <p:cNvPr id="17418" name="Rectangle 4"/>
          <p:cNvSpPr>
            <a:spLocks noGrp="1" noChangeArrowheads="1"/>
          </p:cNvSpPr>
          <p:nvPr>
            <p:ph type="body" sz="half" idx="2"/>
          </p:nvPr>
        </p:nvSpPr>
        <p:spPr>
          <a:xfrm>
            <a:off x="4343400" y="4114800"/>
            <a:ext cx="3810000" cy="1981200"/>
          </a:xfrm>
        </p:spPr>
        <p:txBody>
          <a:bodyPr/>
          <a:lstStyle/>
          <a:p>
            <a:pPr eaLnBrk="1" hangingPunct="1"/>
            <a:r>
              <a:rPr lang="en-US" sz="2400" i="1" smtClean="0"/>
              <a:t>I I I want</a:t>
            </a:r>
          </a:p>
          <a:p>
            <a:pPr eaLnBrk="1" hangingPunct="1"/>
            <a:r>
              <a:rPr lang="en-US" sz="2400" i="1" smtClean="0"/>
              <a:t>I want I want to</a:t>
            </a:r>
          </a:p>
          <a:p>
            <a:pPr eaLnBrk="1" hangingPunct="1"/>
            <a:r>
              <a:rPr lang="en-US" sz="2400" i="1" smtClean="0"/>
              <a:t>The food I want is</a:t>
            </a:r>
          </a:p>
        </p:txBody>
      </p:sp>
      <p:grpSp>
        <p:nvGrpSpPr>
          <p:cNvPr id="2" name="Group 5"/>
          <p:cNvGrpSpPr>
            <a:grpSpLocks noChangeAspect="1"/>
          </p:cNvGrpSpPr>
          <p:nvPr/>
        </p:nvGrpSpPr>
        <p:grpSpPr bwMode="auto">
          <a:xfrm>
            <a:off x="1295400" y="1676400"/>
            <a:ext cx="6553200" cy="2217738"/>
            <a:chOff x="173" y="1238"/>
            <a:chExt cx="5126" cy="1734"/>
          </a:xfrm>
        </p:grpSpPr>
        <p:sp>
          <p:nvSpPr>
            <p:cNvPr id="17424" name="AutoShape 6"/>
            <p:cNvSpPr>
              <a:spLocks noChangeAspect="1" noChangeArrowheads="1" noTextEdit="1"/>
            </p:cNvSpPr>
            <p:nvPr/>
          </p:nvSpPr>
          <p:spPr bwMode="auto">
            <a:xfrm>
              <a:off x="173" y="1238"/>
              <a:ext cx="5126" cy="1734"/>
            </a:xfrm>
            <a:prstGeom prst="rect">
              <a:avLst/>
            </a:prstGeom>
            <a:noFill/>
            <a:ln w="9525">
              <a:noFill/>
              <a:miter lim="800000"/>
              <a:headEnd/>
              <a:tailEnd/>
            </a:ln>
          </p:spPr>
          <p:txBody>
            <a:bodyPr/>
            <a:lstStyle/>
            <a:p>
              <a:endParaRPr lang="en-CA"/>
            </a:p>
          </p:txBody>
        </p:sp>
        <p:grpSp>
          <p:nvGrpSpPr>
            <p:cNvPr id="3" name="Group 7"/>
            <p:cNvGrpSpPr>
              <a:grpSpLocks/>
            </p:cNvGrpSpPr>
            <p:nvPr/>
          </p:nvGrpSpPr>
          <p:grpSpPr bwMode="auto">
            <a:xfrm>
              <a:off x="173" y="1238"/>
              <a:ext cx="5126" cy="1734"/>
              <a:chOff x="173" y="1238"/>
              <a:chExt cx="5126" cy="1734"/>
            </a:xfrm>
          </p:grpSpPr>
          <p:sp>
            <p:nvSpPr>
              <p:cNvPr id="17498" name="Rectangle 8"/>
              <p:cNvSpPr>
                <a:spLocks noChangeArrowheads="1"/>
              </p:cNvSpPr>
              <p:nvPr/>
            </p:nvSpPr>
            <p:spPr bwMode="auto">
              <a:xfrm>
                <a:off x="173" y="1238"/>
                <a:ext cx="5126" cy="1734"/>
              </a:xfrm>
              <a:prstGeom prst="rect">
                <a:avLst/>
              </a:prstGeom>
              <a:noFill/>
              <a:ln w="0">
                <a:solidFill>
                  <a:srgbClr val="000000"/>
                </a:solidFill>
                <a:miter lim="800000"/>
                <a:headEnd/>
                <a:tailEnd/>
              </a:ln>
            </p:spPr>
            <p:txBody>
              <a:bodyPr/>
              <a:lstStyle/>
              <a:p>
                <a:endParaRPr lang="en-US"/>
              </a:p>
            </p:txBody>
          </p:sp>
          <p:sp>
            <p:nvSpPr>
              <p:cNvPr id="17499" name="Rectangle 9"/>
              <p:cNvSpPr>
                <a:spLocks noChangeArrowheads="1"/>
              </p:cNvSpPr>
              <p:nvPr/>
            </p:nvSpPr>
            <p:spPr bwMode="auto">
              <a:xfrm>
                <a:off x="188" y="1246"/>
                <a:ext cx="5084" cy="7"/>
              </a:xfrm>
              <a:prstGeom prst="rect">
                <a:avLst/>
              </a:prstGeom>
              <a:solidFill>
                <a:srgbClr val="000000"/>
              </a:solidFill>
              <a:ln w="0">
                <a:solidFill>
                  <a:srgbClr val="000000"/>
                </a:solidFill>
                <a:miter lim="800000"/>
                <a:headEnd/>
                <a:tailEnd/>
              </a:ln>
            </p:spPr>
            <p:txBody>
              <a:bodyPr/>
              <a:lstStyle/>
              <a:p>
                <a:endParaRPr lang="en-US"/>
              </a:p>
            </p:txBody>
          </p:sp>
          <p:sp>
            <p:nvSpPr>
              <p:cNvPr id="17500" name="Rectangle 10"/>
              <p:cNvSpPr>
                <a:spLocks noChangeArrowheads="1"/>
              </p:cNvSpPr>
              <p:nvPr/>
            </p:nvSpPr>
            <p:spPr bwMode="auto">
              <a:xfrm>
                <a:off x="188" y="126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7501" name="Rectangle 11"/>
              <p:cNvSpPr>
                <a:spLocks noChangeArrowheads="1"/>
              </p:cNvSpPr>
              <p:nvPr/>
            </p:nvSpPr>
            <p:spPr bwMode="auto">
              <a:xfrm>
                <a:off x="833" y="126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7502" name="Rectangle 12"/>
              <p:cNvSpPr>
                <a:spLocks noChangeArrowheads="1"/>
              </p:cNvSpPr>
              <p:nvPr/>
            </p:nvSpPr>
            <p:spPr bwMode="auto">
              <a:xfrm>
                <a:off x="864" y="1261"/>
                <a:ext cx="7" cy="207"/>
              </a:xfrm>
              <a:prstGeom prst="rect">
                <a:avLst/>
              </a:prstGeom>
              <a:solidFill>
                <a:srgbClr val="000000"/>
              </a:solidFill>
              <a:ln w="0">
                <a:solidFill>
                  <a:srgbClr val="000000"/>
                </a:solidFill>
                <a:miter lim="800000"/>
                <a:headEnd/>
                <a:tailEnd/>
              </a:ln>
            </p:spPr>
            <p:txBody>
              <a:bodyPr/>
              <a:lstStyle/>
              <a:p>
                <a:endParaRPr lang="en-US"/>
              </a:p>
            </p:txBody>
          </p:sp>
          <p:sp>
            <p:nvSpPr>
              <p:cNvPr id="17503" name="Freeform 13"/>
              <p:cNvSpPr>
                <a:spLocks/>
              </p:cNvSpPr>
              <p:nvPr/>
            </p:nvSpPr>
            <p:spPr bwMode="auto">
              <a:xfrm>
                <a:off x="1048" y="1288"/>
                <a:ext cx="46" cy="115"/>
              </a:xfrm>
              <a:custGeom>
                <a:avLst/>
                <a:gdLst>
                  <a:gd name="T0" fmla="*/ 46 w 46"/>
                  <a:gd name="T1" fmla="*/ 111 h 115"/>
                  <a:gd name="T2" fmla="*/ 46 w 46"/>
                  <a:gd name="T3" fmla="*/ 115 h 115"/>
                  <a:gd name="T4" fmla="*/ 0 w 46"/>
                  <a:gd name="T5" fmla="*/ 115 h 115"/>
                  <a:gd name="T6" fmla="*/ 0 w 46"/>
                  <a:gd name="T7" fmla="*/ 111 h 115"/>
                  <a:gd name="T8" fmla="*/ 4 w 46"/>
                  <a:gd name="T9" fmla="*/ 111 h 115"/>
                  <a:gd name="T10" fmla="*/ 7 w 46"/>
                  <a:gd name="T11" fmla="*/ 111 h 115"/>
                  <a:gd name="T12" fmla="*/ 11 w 46"/>
                  <a:gd name="T13" fmla="*/ 107 h 115"/>
                  <a:gd name="T14" fmla="*/ 15 w 46"/>
                  <a:gd name="T15" fmla="*/ 103 h 115"/>
                  <a:gd name="T16" fmla="*/ 15 w 46"/>
                  <a:gd name="T17" fmla="*/ 96 h 115"/>
                  <a:gd name="T18" fmla="*/ 15 w 46"/>
                  <a:gd name="T19" fmla="*/ 19 h 115"/>
                  <a:gd name="T20" fmla="*/ 15 w 46"/>
                  <a:gd name="T21" fmla="*/ 11 h 115"/>
                  <a:gd name="T22" fmla="*/ 15 w 46"/>
                  <a:gd name="T23" fmla="*/ 8 h 115"/>
                  <a:gd name="T24" fmla="*/ 11 w 46"/>
                  <a:gd name="T25" fmla="*/ 8 h 115"/>
                  <a:gd name="T26" fmla="*/ 11 w 46"/>
                  <a:gd name="T27" fmla="*/ 4 h 115"/>
                  <a:gd name="T28" fmla="*/ 7 w 46"/>
                  <a:gd name="T29" fmla="*/ 4 h 115"/>
                  <a:gd name="T30" fmla="*/ 4 w 46"/>
                  <a:gd name="T31" fmla="*/ 4 h 115"/>
                  <a:gd name="T32" fmla="*/ 0 w 46"/>
                  <a:gd name="T33" fmla="*/ 4 h 115"/>
                  <a:gd name="T34" fmla="*/ 0 w 46"/>
                  <a:gd name="T35" fmla="*/ 0 h 115"/>
                  <a:gd name="T36" fmla="*/ 46 w 46"/>
                  <a:gd name="T37" fmla="*/ 0 h 115"/>
                  <a:gd name="T38" fmla="*/ 46 w 46"/>
                  <a:gd name="T39" fmla="*/ 4 h 115"/>
                  <a:gd name="T40" fmla="*/ 42 w 46"/>
                  <a:gd name="T41" fmla="*/ 4 h 115"/>
                  <a:gd name="T42" fmla="*/ 38 w 46"/>
                  <a:gd name="T43" fmla="*/ 4 h 115"/>
                  <a:gd name="T44" fmla="*/ 34 w 46"/>
                  <a:gd name="T45" fmla="*/ 8 h 115"/>
                  <a:gd name="T46" fmla="*/ 30 w 46"/>
                  <a:gd name="T47" fmla="*/ 11 h 115"/>
                  <a:gd name="T48" fmla="*/ 30 w 46"/>
                  <a:gd name="T49" fmla="*/ 19 h 115"/>
                  <a:gd name="T50" fmla="*/ 30 w 46"/>
                  <a:gd name="T51" fmla="*/ 96 h 115"/>
                  <a:gd name="T52" fmla="*/ 30 w 46"/>
                  <a:gd name="T53" fmla="*/ 100 h 115"/>
                  <a:gd name="T54" fmla="*/ 30 w 46"/>
                  <a:gd name="T55" fmla="*/ 107 h 115"/>
                  <a:gd name="T56" fmla="*/ 34 w 46"/>
                  <a:gd name="T57" fmla="*/ 107 h 115"/>
                  <a:gd name="T58" fmla="*/ 34 w 46"/>
                  <a:gd name="T59" fmla="*/ 111 h 115"/>
                  <a:gd name="T60" fmla="*/ 38 w 46"/>
                  <a:gd name="T61" fmla="*/ 111 h 115"/>
                  <a:gd name="T62" fmla="*/ 42 w 46"/>
                  <a:gd name="T63" fmla="*/ 111 h 115"/>
                  <a:gd name="T64" fmla="*/ 46 w 46"/>
                  <a:gd name="T65" fmla="*/ 111 h 11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6"/>
                  <a:gd name="T100" fmla="*/ 0 h 115"/>
                  <a:gd name="T101" fmla="*/ 46 w 46"/>
                  <a:gd name="T102" fmla="*/ 115 h 11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6" h="115">
                    <a:moveTo>
                      <a:pt x="46" y="111"/>
                    </a:moveTo>
                    <a:lnTo>
                      <a:pt x="46" y="115"/>
                    </a:lnTo>
                    <a:lnTo>
                      <a:pt x="0" y="115"/>
                    </a:lnTo>
                    <a:lnTo>
                      <a:pt x="0" y="111"/>
                    </a:lnTo>
                    <a:lnTo>
                      <a:pt x="4" y="111"/>
                    </a:lnTo>
                    <a:lnTo>
                      <a:pt x="7" y="111"/>
                    </a:lnTo>
                    <a:lnTo>
                      <a:pt x="11" y="107"/>
                    </a:lnTo>
                    <a:lnTo>
                      <a:pt x="15" y="103"/>
                    </a:lnTo>
                    <a:lnTo>
                      <a:pt x="15" y="96"/>
                    </a:lnTo>
                    <a:lnTo>
                      <a:pt x="15" y="19"/>
                    </a:lnTo>
                    <a:lnTo>
                      <a:pt x="15" y="11"/>
                    </a:lnTo>
                    <a:lnTo>
                      <a:pt x="15" y="8"/>
                    </a:lnTo>
                    <a:lnTo>
                      <a:pt x="11" y="8"/>
                    </a:lnTo>
                    <a:lnTo>
                      <a:pt x="11" y="4"/>
                    </a:lnTo>
                    <a:lnTo>
                      <a:pt x="7" y="4"/>
                    </a:lnTo>
                    <a:lnTo>
                      <a:pt x="4" y="4"/>
                    </a:lnTo>
                    <a:lnTo>
                      <a:pt x="0" y="4"/>
                    </a:lnTo>
                    <a:lnTo>
                      <a:pt x="0" y="0"/>
                    </a:lnTo>
                    <a:lnTo>
                      <a:pt x="46" y="0"/>
                    </a:lnTo>
                    <a:lnTo>
                      <a:pt x="46" y="4"/>
                    </a:lnTo>
                    <a:lnTo>
                      <a:pt x="42" y="4"/>
                    </a:lnTo>
                    <a:lnTo>
                      <a:pt x="38" y="4"/>
                    </a:lnTo>
                    <a:lnTo>
                      <a:pt x="34" y="8"/>
                    </a:lnTo>
                    <a:lnTo>
                      <a:pt x="30" y="11"/>
                    </a:lnTo>
                    <a:lnTo>
                      <a:pt x="30" y="19"/>
                    </a:lnTo>
                    <a:lnTo>
                      <a:pt x="30" y="96"/>
                    </a:lnTo>
                    <a:lnTo>
                      <a:pt x="30" y="100"/>
                    </a:lnTo>
                    <a:lnTo>
                      <a:pt x="30" y="107"/>
                    </a:lnTo>
                    <a:lnTo>
                      <a:pt x="34" y="107"/>
                    </a:lnTo>
                    <a:lnTo>
                      <a:pt x="34" y="111"/>
                    </a:lnTo>
                    <a:lnTo>
                      <a:pt x="38" y="111"/>
                    </a:lnTo>
                    <a:lnTo>
                      <a:pt x="42" y="111"/>
                    </a:lnTo>
                    <a:lnTo>
                      <a:pt x="46" y="111"/>
                    </a:lnTo>
                    <a:close/>
                  </a:path>
                </a:pathLst>
              </a:custGeom>
              <a:solidFill>
                <a:srgbClr val="000000"/>
              </a:solidFill>
              <a:ln w="0">
                <a:solidFill>
                  <a:srgbClr val="000000"/>
                </a:solidFill>
                <a:round/>
                <a:headEnd/>
                <a:tailEnd/>
              </a:ln>
            </p:spPr>
            <p:txBody>
              <a:bodyPr/>
              <a:lstStyle/>
              <a:p>
                <a:endParaRPr lang="en-CA"/>
              </a:p>
            </p:txBody>
          </p:sp>
          <p:sp>
            <p:nvSpPr>
              <p:cNvPr id="17504" name="Rectangle 14"/>
              <p:cNvSpPr>
                <a:spLocks noChangeArrowheads="1"/>
              </p:cNvSpPr>
              <p:nvPr/>
            </p:nvSpPr>
            <p:spPr bwMode="auto">
              <a:xfrm>
                <a:off x="1554" y="126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7505" name="Freeform 15"/>
              <p:cNvSpPr>
                <a:spLocks/>
              </p:cNvSpPr>
              <p:nvPr/>
            </p:nvSpPr>
            <p:spPr bwMode="auto">
              <a:xfrm>
                <a:off x="1731" y="1326"/>
                <a:ext cx="119" cy="77"/>
              </a:xfrm>
              <a:custGeom>
                <a:avLst/>
                <a:gdLst>
                  <a:gd name="T0" fmla="*/ 0 w 119"/>
                  <a:gd name="T1" fmla="*/ 0 h 77"/>
                  <a:gd name="T2" fmla="*/ 30 w 119"/>
                  <a:gd name="T3" fmla="*/ 0 h 77"/>
                  <a:gd name="T4" fmla="*/ 30 w 119"/>
                  <a:gd name="T5" fmla="*/ 0 h 77"/>
                  <a:gd name="T6" fmla="*/ 27 w 119"/>
                  <a:gd name="T7" fmla="*/ 4 h 77"/>
                  <a:gd name="T8" fmla="*/ 27 w 119"/>
                  <a:gd name="T9" fmla="*/ 4 h 77"/>
                  <a:gd name="T10" fmla="*/ 23 w 119"/>
                  <a:gd name="T11" fmla="*/ 4 h 77"/>
                  <a:gd name="T12" fmla="*/ 23 w 119"/>
                  <a:gd name="T13" fmla="*/ 8 h 77"/>
                  <a:gd name="T14" fmla="*/ 23 w 119"/>
                  <a:gd name="T15" fmla="*/ 12 h 77"/>
                  <a:gd name="T16" fmla="*/ 27 w 119"/>
                  <a:gd name="T17" fmla="*/ 16 h 77"/>
                  <a:gd name="T18" fmla="*/ 42 w 119"/>
                  <a:gd name="T19" fmla="*/ 58 h 77"/>
                  <a:gd name="T20" fmla="*/ 57 w 119"/>
                  <a:gd name="T21" fmla="*/ 19 h 77"/>
                  <a:gd name="T22" fmla="*/ 53 w 119"/>
                  <a:gd name="T23" fmla="*/ 12 h 77"/>
                  <a:gd name="T24" fmla="*/ 53 w 119"/>
                  <a:gd name="T25" fmla="*/ 8 h 77"/>
                  <a:gd name="T26" fmla="*/ 50 w 119"/>
                  <a:gd name="T27" fmla="*/ 4 h 77"/>
                  <a:gd name="T28" fmla="*/ 46 w 119"/>
                  <a:gd name="T29" fmla="*/ 4 h 77"/>
                  <a:gd name="T30" fmla="*/ 42 w 119"/>
                  <a:gd name="T31" fmla="*/ 0 h 77"/>
                  <a:gd name="T32" fmla="*/ 42 w 119"/>
                  <a:gd name="T33" fmla="*/ 0 h 77"/>
                  <a:gd name="T34" fmla="*/ 76 w 119"/>
                  <a:gd name="T35" fmla="*/ 0 h 77"/>
                  <a:gd name="T36" fmla="*/ 76 w 119"/>
                  <a:gd name="T37" fmla="*/ 0 h 77"/>
                  <a:gd name="T38" fmla="*/ 73 w 119"/>
                  <a:gd name="T39" fmla="*/ 4 h 77"/>
                  <a:gd name="T40" fmla="*/ 69 w 119"/>
                  <a:gd name="T41" fmla="*/ 4 h 77"/>
                  <a:gd name="T42" fmla="*/ 69 w 119"/>
                  <a:gd name="T43" fmla="*/ 8 h 77"/>
                  <a:gd name="T44" fmla="*/ 69 w 119"/>
                  <a:gd name="T45" fmla="*/ 8 h 77"/>
                  <a:gd name="T46" fmla="*/ 69 w 119"/>
                  <a:gd name="T47" fmla="*/ 12 h 77"/>
                  <a:gd name="T48" fmla="*/ 69 w 119"/>
                  <a:gd name="T49" fmla="*/ 12 h 77"/>
                  <a:gd name="T50" fmla="*/ 88 w 119"/>
                  <a:gd name="T51" fmla="*/ 54 h 77"/>
                  <a:gd name="T52" fmla="*/ 103 w 119"/>
                  <a:gd name="T53" fmla="*/ 16 h 77"/>
                  <a:gd name="T54" fmla="*/ 107 w 119"/>
                  <a:gd name="T55" fmla="*/ 8 h 77"/>
                  <a:gd name="T56" fmla="*/ 107 w 119"/>
                  <a:gd name="T57" fmla="*/ 8 h 77"/>
                  <a:gd name="T58" fmla="*/ 107 w 119"/>
                  <a:gd name="T59" fmla="*/ 4 h 77"/>
                  <a:gd name="T60" fmla="*/ 103 w 119"/>
                  <a:gd name="T61" fmla="*/ 4 h 77"/>
                  <a:gd name="T62" fmla="*/ 103 w 119"/>
                  <a:gd name="T63" fmla="*/ 4 h 77"/>
                  <a:gd name="T64" fmla="*/ 96 w 119"/>
                  <a:gd name="T65" fmla="*/ 0 h 77"/>
                  <a:gd name="T66" fmla="*/ 96 w 119"/>
                  <a:gd name="T67" fmla="*/ 0 h 77"/>
                  <a:gd name="T68" fmla="*/ 119 w 119"/>
                  <a:gd name="T69" fmla="*/ 0 h 77"/>
                  <a:gd name="T70" fmla="*/ 119 w 119"/>
                  <a:gd name="T71" fmla="*/ 0 h 77"/>
                  <a:gd name="T72" fmla="*/ 115 w 119"/>
                  <a:gd name="T73" fmla="*/ 4 h 77"/>
                  <a:gd name="T74" fmla="*/ 111 w 119"/>
                  <a:gd name="T75" fmla="*/ 12 h 77"/>
                  <a:gd name="T76" fmla="*/ 88 w 119"/>
                  <a:gd name="T77" fmla="*/ 77 h 77"/>
                  <a:gd name="T78" fmla="*/ 84 w 119"/>
                  <a:gd name="T79" fmla="*/ 77 h 77"/>
                  <a:gd name="T80" fmla="*/ 61 w 119"/>
                  <a:gd name="T81" fmla="*/ 27 h 77"/>
                  <a:gd name="T82" fmla="*/ 38 w 119"/>
                  <a:gd name="T83" fmla="*/ 77 h 77"/>
                  <a:gd name="T84" fmla="*/ 34 w 119"/>
                  <a:gd name="T85" fmla="*/ 77 h 77"/>
                  <a:gd name="T86" fmla="*/ 11 w 119"/>
                  <a:gd name="T87" fmla="*/ 16 h 77"/>
                  <a:gd name="T88" fmla="*/ 7 w 119"/>
                  <a:gd name="T89" fmla="*/ 8 h 77"/>
                  <a:gd name="T90" fmla="*/ 7 w 119"/>
                  <a:gd name="T91" fmla="*/ 4 h 77"/>
                  <a:gd name="T92" fmla="*/ 4 w 119"/>
                  <a:gd name="T93" fmla="*/ 4 h 77"/>
                  <a:gd name="T94" fmla="*/ 0 w 119"/>
                  <a:gd name="T95" fmla="*/ 0 h 77"/>
                  <a:gd name="T96" fmla="*/ 0 w 119"/>
                  <a:gd name="T97" fmla="*/ 0 h 7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19"/>
                  <a:gd name="T148" fmla="*/ 0 h 77"/>
                  <a:gd name="T149" fmla="*/ 119 w 119"/>
                  <a:gd name="T150" fmla="*/ 77 h 7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19" h="77">
                    <a:moveTo>
                      <a:pt x="0" y="0"/>
                    </a:moveTo>
                    <a:lnTo>
                      <a:pt x="30" y="0"/>
                    </a:lnTo>
                    <a:lnTo>
                      <a:pt x="27" y="4"/>
                    </a:lnTo>
                    <a:lnTo>
                      <a:pt x="23" y="4"/>
                    </a:lnTo>
                    <a:lnTo>
                      <a:pt x="23" y="8"/>
                    </a:lnTo>
                    <a:lnTo>
                      <a:pt x="23" y="12"/>
                    </a:lnTo>
                    <a:lnTo>
                      <a:pt x="27" y="16"/>
                    </a:lnTo>
                    <a:lnTo>
                      <a:pt x="42" y="58"/>
                    </a:lnTo>
                    <a:lnTo>
                      <a:pt x="57" y="19"/>
                    </a:lnTo>
                    <a:lnTo>
                      <a:pt x="53" y="12"/>
                    </a:lnTo>
                    <a:lnTo>
                      <a:pt x="53" y="8"/>
                    </a:lnTo>
                    <a:lnTo>
                      <a:pt x="50" y="4"/>
                    </a:lnTo>
                    <a:lnTo>
                      <a:pt x="46" y="4"/>
                    </a:lnTo>
                    <a:lnTo>
                      <a:pt x="42" y="0"/>
                    </a:lnTo>
                    <a:lnTo>
                      <a:pt x="76" y="0"/>
                    </a:lnTo>
                    <a:lnTo>
                      <a:pt x="73" y="4"/>
                    </a:lnTo>
                    <a:lnTo>
                      <a:pt x="69" y="4"/>
                    </a:lnTo>
                    <a:lnTo>
                      <a:pt x="69" y="8"/>
                    </a:lnTo>
                    <a:lnTo>
                      <a:pt x="69" y="12"/>
                    </a:lnTo>
                    <a:lnTo>
                      <a:pt x="88" y="54"/>
                    </a:lnTo>
                    <a:lnTo>
                      <a:pt x="103" y="16"/>
                    </a:lnTo>
                    <a:lnTo>
                      <a:pt x="107" y="8"/>
                    </a:lnTo>
                    <a:lnTo>
                      <a:pt x="107" y="4"/>
                    </a:lnTo>
                    <a:lnTo>
                      <a:pt x="103" y="4"/>
                    </a:lnTo>
                    <a:lnTo>
                      <a:pt x="96" y="0"/>
                    </a:lnTo>
                    <a:lnTo>
                      <a:pt x="119" y="0"/>
                    </a:lnTo>
                    <a:lnTo>
                      <a:pt x="115" y="4"/>
                    </a:lnTo>
                    <a:lnTo>
                      <a:pt x="111" y="12"/>
                    </a:lnTo>
                    <a:lnTo>
                      <a:pt x="88" y="77"/>
                    </a:lnTo>
                    <a:lnTo>
                      <a:pt x="84" y="77"/>
                    </a:lnTo>
                    <a:lnTo>
                      <a:pt x="61" y="27"/>
                    </a:lnTo>
                    <a:lnTo>
                      <a:pt x="38" y="77"/>
                    </a:lnTo>
                    <a:lnTo>
                      <a:pt x="34" y="77"/>
                    </a:lnTo>
                    <a:lnTo>
                      <a:pt x="11" y="16"/>
                    </a:lnTo>
                    <a:lnTo>
                      <a:pt x="7" y="8"/>
                    </a:lnTo>
                    <a:lnTo>
                      <a:pt x="7" y="4"/>
                    </a:lnTo>
                    <a:lnTo>
                      <a:pt x="4" y="4"/>
                    </a:lnTo>
                    <a:lnTo>
                      <a:pt x="0" y="0"/>
                    </a:lnTo>
                    <a:close/>
                  </a:path>
                </a:pathLst>
              </a:custGeom>
              <a:solidFill>
                <a:srgbClr val="000000"/>
              </a:solidFill>
              <a:ln w="0">
                <a:solidFill>
                  <a:srgbClr val="000000"/>
                </a:solidFill>
                <a:round/>
                <a:headEnd/>
                <a:tailEnd/>
              </a:ln>
            </p:spPr>
            <p:txBody>
              <a:bodyPr/>
              <a:lstStyle/>
              <a:p>
                <a:endParaRPr lang="en-CA"/>
              </a:p>
            </p:txBody>
          </p:sp>
          <p:sp>
            <p:nvSpPr>
              <p:cNvPr id="17506" name="Freeform 16"/>
              <p:cNvSpPr>
                <a:spLocks noEditPoints="1"/>
              </p:cNvSpPr>
              <p:nvPr/>
            </p:nvSpPr>
            <p:spPr bwMode="auto">
              <a:xfrm>
                <a:off x="1854" y="1322"/>
                <a:ext cx="69" cy="81"/>
              </a:xfrm>
              <a:custGeom>
                <a:avLst/>
                <a:gdLst>
                  <a:gd name="T0" fmla="*/ 34 w 69"/>
                  <a:gd name="T1" fmla="*/ 73 h 81"/>
                  <a:gd name="T2" fmla="*/ 26 w 69"/>
                  <a:gd name="T3" fmla="*/ 77 h 81"/>
                  <a:gd name="T4" fmla="*/ 19 w 69"/>
                  <a:gd name="T5" fmla="*/ 81 h 81"/>
                  <a:gd name="T6" fmla="*/ 3 w 69"/>
                  <a:gd name="T7" fmla="*/ 77 h 81"/>
                  <a:gd name="T8" fmla="*/ 0 w 69"/>
                  <a:gd name="T9" fmla="*/ 62 h 81"/>
                  <a:gd name="T10" fmla="*/ 3 w 69"/>
                  <a:gd name="T11" fmla="*/ 54 h 81"/>
                  <a:gd name="T12" fmla="*/ 15 w 69"/>
                  <a:gd name="T13" fmla="*/ 43 h 81"/>
                  <a:gd name="T14" fmla="*/ 42 w 69"/>
                  <a:gd name="T15" fmla="*/ 31 h 81"/>
                  <a:gd name="T16" fmla="*/ 42 w 69"/>
                  <a:gd name="T17" fmla="*/ 20 h 81"/>
                  <a:gd name="T18" fmla="*/ 34 w 69"/>
                  <a:gd name="T19" fmla="*/ 8 h 81"/>
                  <a:gd name="T20" fmla="*/ 23 w 69"/>
                  <a:gd name="T21" fmla="*/ 8 h 81"/>
                  <a:gd name="T22" fmla="*/ 19 w 69"/>
                  <a:gd name="T23" fmla="*/ 12 h 81"/>
                  <a:gd name="T24" fmla="*/ 19 w 69"/>
                  <a:gd name="T25" fmla="*/ 23 h 81"/>
                  <a:gd name="T26" fmla="*/ 15 w 69"/>
                  <a:gd name="T27" fmla="*/ 27 h 81"/>
                  <a:gd name="T28" fmla="*/ 11 w 69"/>
                  <a:gd name="T29" fmla="*/ 31 h 81"/>
                  <a:gd name="T30" fmla="*/ 3 w 69"/>
                  <a:gd name="T31" fmla="*/ 27 h 81"/>
                  <a:gd name="T32" fmla="*/ 3 w 69"/>
                  <a:gd name="T33" fmla="*/ 23 h 81"/>
                  <a:gd name="T34" fmla="*/ 11 w 69"/>
                  <a:gd name="T35" fmla="*/ 8 h 81"/>
                  <a:gd name="T36" fmla="*/ 30 w 69"/>
                  <a:gd name="T37" fmla="*/ 0 h 81"/>
                  <a:gd name="T38" fmla="*/ 46 w 69"/>
                  <a:gd name="T39" fmla="*/ 4 h 81"/>
                  <a:gd name="T40" fmla="*/ 53 w 69"/>
                  <a:gd name="T41" fmla="*/ 12 h 81"/>
                  <a:gd name="T42" fmla="*/ 57 w 69"/>
                  <a:gd name="T43" fmla="*/ 27 h 81"/>
                  <a:gd name="T44" fmla="*/ 57 w 69"/>
                  <a:gd name="T45" fmla="*/ 62 h 81"/>
                  <a:gd name="T46" fmla="*/ 57 w 69"/>
                  <a:gd name="T47" fmla="*/ 69 h 81"/>
                  <a:gd name="T48" fmla="*/ 57 w 69"/>
                  <a:gd name="T49" fmla="*/ 69 h 81"/>
                  <a:gd name="T50" fmla="*/ 61 w 69"/>
                  <a:gd name="T51" fmla="*/ 69 h 81"/>
                  <a:gd name="T52" fmla="*/ 65 w 69"/>
                  <a:gd name="T53" fmla="*/ 69 h 81"/>
                  <a:gd name="T54" fmla="*/ 69 w 69"/>
                  <a:gd name="T55" fmla="*/ 69 h 81"/>
                  <a:gd name="T56" fmla="*/ 49 w 69"/>
                  <a:gd name="T57" fmla="*/ 81 h 81"/>
                  <a:gd name="T58" fmla="*/ 46 w 69"/>
                  <a:gd name="T59" fmla="*/ 77 h 81"/>
                  <a:gd name="T60" fmla="*/ 42 w 69"/>
                  <a:gd name="T61" fmla="*/ 69 h 81"/>
                  <a:gd name="T62" fmla="*/ 42 w 69"/>
                  <a:gd name="T63" fmla="*/ 35 h 81"/>
                  <a:gd name="T64" fmla="*/ 26 w 69"/>
                  <a:gd name="T65" fmla="*/ 43 h 81"/>
                  <a:gd name="T66" fmla="*/ 15 w 69"/>
                  <a:gd name="T67" fmla="*/ 50 h 81"/>
                  <a:gd name="T68" fmla="*/ 15 w 69"/>
                  <a:gd name="T69" fmla="*/ 58 h 81"/>
                  <a:gd name="T70" fmla="*/ 19 w 69"/>
                  <a:gd name="T71" fmla="*/ 66 h 81"/>
                  <a:gd name="T72" fmla="*/ 26 w 69"/>
                  <a:gd name="T73" fmla="*/ 69 h 81"/>
                  <a:gd name="T74" fmla="*/ 42 w 69"/>
                  <a:gd name="T75" fmla="*/ 62 h 8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9"/>
                  <a:gd name="T115" fmla="*/ 0 h 81"/>
                  <a:gd name="T116" fmla="*/ 69 w 69"/>
                  <a:gd name="T117" fmla="*/ 81 h 81"/>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9" h="81">
                    <a:moveTo>
                      <a:pt x="42" y="69"/>
                    </a:moveTo>
                    <a:lnTo>
                      <a:pt x="34" y="73"/>
                    </a:lnTo>
                    <a:lnTo>
                      <a:pt x="30" y="77"/>
                    </a:lnTo>
                    <a:lnTo>
                      <a:pt x="26" y="77"/>
                    </a:lnTo>
                    <a:lnTo>
                      <a:pt x="23" y="81"/>
                    </a:lnTo>
                    <a:lnTo>
                      <a:pt x="19" y="81"/>
                    </a:lnTo>
                    <a:lnTo>
                      <a:pt x="11" y="81"/>
                    </a:lnTo>
                    <a:lnTo>
                      <a:pt x="3" y="77"/>
                    </a:lnTo>
                    <a:lnTo>
                      <a:pt x="0" y="69"/>
                    </a:lnTo>
                    <a:lnTo>
                      <a:pt x="0" y="62"/>
                    </a:lnTo>
                    <a:lnTo>
                      <a:pt x="0" y="58"/>
                    </a:lnTo>
                    <a:lnTo>
                      <a:pt x="3" y="54"/>
                    </a:lnTo>
                    <a:lnTo>
                      <a:pt x="7" y="46"/>
                    </a:lnTo>
                    <a:lnTo>
                      <a:pt x="15" y="43"/>
                    </a:lnTo>
                    <a:lnTo>
                      <a:pt x="26" y="35"/>
                    </a:lnTo>
                    <a:lnTo>
                      <a:pt x="42" y="31"/>
                    </a:lnTo>
                    <a:lnTo>
                      <a:pt x="42" y="27"/>
                    </a:lnTo>
                    <a:lnTo>
                      <a:pt x="42" y="20"/>
                    </a:lnTo>
                    <a:lnTo>
                      <a:pt x="38" y="12"/>
                    </a:lnTo>
                    <a:lnTo>
                      <a:pt x="34" y="8"/>
                    </a:lnTo>
                    <a:lnTo>
                      <a:pt x="26" y="8"/>
                    </a:lnTo>
                    <a:lnTo>
                      <a:pt x="23" y="8"/>
                    </a:lnTo>
                    <a:lnTo>
                      <a:pt x="19" y="12"/>
                    </a:lnTo>
                    <a:lnTo>
                      <a:pt x="19" y="16"/>
                    </a:lnTo>
                    <a:lnTo>
                      <a:pt x="19" y="23"/>
                    </a:lnTo>
                    <a:lnTo>
                      <a:pt x="15" y="27"/>
                    </a:lnTo>
                    <a:lnTo>
                      <a:pt x="15" y="31"/>
                    </a:lnTo>
                    <a:lnTo>
                      <a:pt x="11" y="31"/>
                    </a:lnTo>
                    <a:lnTo>
                      <a:pt x="7" y="31"/>
                    </a:lnTo>
                    <a:lnTo>
                      <a:pt x="3" y="27"/>
                    </a:lnTo>
                    <a:lnTo>
                      <a:pt x="3" y="23"/>
                    </a:lnTo>
                    <a:lnTo>
                      <a:pt x="3" y="16"/>
                    </a:lnTo>
                    <a:lnTo>
                      <a:pt x="11" y="8"/>
                    </a:lnTo>
                    <a:lnTo>
                      <a:pt x="19" y="4"/>
                    </a:lnTo>
                    <a:lnTo>
                      <a:pt x="30" y="0"/>
                    </a:lnTo>
                    <a:lnTo>
                      <a:pt x="38" y="4"/>
                    </a:lnTo>
                    <a:lnTo>
                      <a:pt x="46" y="4"/>
                    </a:lnTo>
                    <a:lnTo>
                      <a:pt x="49" y="8"/>
                    </a:lnTo>
                    <a:lnTo>
                      <a:pt x="53" y="12"/>
                    </a:lnTo>
                    <a:lnTo>
                      <a:pt x="57" y="20"/>
                    </a:lnTo>
                    <a:lnTo>
                      <a:pt x="57" y="27"/>
                    </a:lnTo>
                    <a:lnTo>
                      <a:pt x="57" y="54"/>
                    </a:lnTo>
                    <a:lnTo>
                      <a:pt x="57" y="62"/>
                    </a:lnTo>
                    <a:lnTo>
                      <a:pt x="57" y="66"/>
                    </a:lnTo>
                    <a:lnTo>
                      <a:pt x="57" y="69"/>
                    </a:lnTo>
                    <a:lnTo>
                      <a:pt x="61" y="69"/>
                    </a:lnTo>
                    <a:lnTo>
                      <a:pt x="65" y="69"/>
                    </a:lnTo>
                    <a:lnTo>
                      <a:pt x="69" y="66"/>
                    </a:lnTo>
                    <a:lnTo>
                      <a:pt x="69" y="69"/>
                    </a:lnTo>
                    <a:lnTo>
                      <a:pt x="61" y="77"/>
                    </a:lnTo>
                    <a:lnTo>
                      <a:pt x="49" y="81"/>
                    </a:lnTo>
                    <a:lnTo>
                      <a:pt x="46" y="81"/>
                    </a:lnTo>
                    <a:lnTo>
                      <a:pt x="46" y="77"/>
                    </a:lnTo>
                    <a:lnTo>
                      <a:pt x="42" y="73"/>
                    </a:lnTo>
                    <a:lnTo>
                      <a:pt x="42" y="69"/>
                    </a:lnTo>
                    <a:close/>
                    <a:moveTo>
                      <a:pt x="42" y="62"/>
                    </a:moveTo>
                    <a:lnTo>
                      <a:pt x="42" y="35"/>
                    </a:lnTo>
                    <a:lnTo>
                      <a:pt x="30" y="39"/>
                    </a:lnTo>
                    <a:lnTo>
                      <a:pt x="26" y="43"/>
                    </a:lnTo>
                    <a:lnTo>
                      <a:pt x="19" y="46"/>
                    </a:lnTo>
                    <a:lnTo>
                      <a:pt x="15" y="50"/>
                    </a:lnTo>
                    <a:lnTo>
                      <a:pt x="15" y="54"/>
                    </a:lnTo>
                    <a:lnTo>
                      <a:pt x="15" y="58"/>
                    </a:lnTo>
                    <a:lnTo>
                      <a:pt x="15" y="62"/>
                    </a:lnTo>
                    <a:lnTo>
                      <a:pt x="19" y="66"/>
                    </a:lnTo>
                    <a:lnTo>
                      <a:pt x="23" y="69"/>
                    </a:lnTo>
                    <a:lnTo>
                      <a:pt x="26" y="69"/>
                    </a:lnTo>
                    <a:lnTo>
                      <a:pt x="34" y="69"/>
                    </a:lnTo>
                    <a:lnTo>
                      <a:pt x="42" y="62"/>
                    </a:lnTo>
                    <a:close/>
                  </a:path>
                </a:pathLst>
              </a:custGeom>
              <a:solidFill>
                <a:srgbClr val="000000"/>
              </a:solidFill>
              <a:ln w="0">
                <a:solidFill>
                  <a:srgbClr val="000000"/>
                </a:solidFill>
                <a:round/>
                <a:headEnd/>
                <a:tailEnd/>
              </a:ln>
            </p:spPr>
            <p:txBody>
              <a:bodyPr/>
              <a:lstStyle/>
              <a:p>
                <a:endParaRPr lang="en-CA"/>
              </a:p>
            </p:txBody>
          </p:sp>
          <p:sp>
            <p:nvSpPr>
              <p:cNvPr id="17507" name="Freeform 17"/>
              <p:cNvSpPr>
                <a:spLocks/>
              </p:cNvSpPr>
              <p:nvPr/>
            </p:nvSpPr>
            <p:spPr bwMode="auto">
              <a:xfrm>
                <a:off x="1926" y="1322"/>
                <a:ext cx="81" cy="81"/>
              </a:xfrm>
              <a:custGeom>
                <a:avLst/>
                <a:gdLst>
                  <a:gd name="T0" fmla="*/ 23 w 81"/>
                  <a:gd name="T1" fmla="*/ 20 h 81"/>
                  <a:gd name="T2" fmla="*/ 31 w 81"/>
                  <a:gd name="T3" fmla="*/ 8 h 81"/>
                  <a:gd name="T4" fmla="*/ 43 w 81"/>
                  <a:gd name="T5" fmla="*/ 4 h 81"/>
                  <a:gd name="T6" fmla="*/ 50 w 81"/>
                  <a:gd name="T7" fmla="*/ 0 h 81"/>
                  <a:gd name="T8" fmla="*/ 54 w 81"/>
                  <a:gd name="T9" fmla="*/ 4 h 81"/>
                  <a:gd name="T10" fmla="*/ 62 w 81"/>
                  <a:gd name="T11" fmla="*/ 4 h 81"/>
                  <a:gd name="T12" fmla="*/ 66 w 81"/>
                  <a:gd name="T13" fmla="*/ 8 h 81"/>
                  <a:gd name="T14" fmla="*/ 69 w 81"/>
                  <a:gd name="T15" fmla="*/ 16 h 81"/>
                  <a:gd name="T16" fmla="*/ 69 w 81"/>
                  <a:gd name="T17" fmla="*/ 20 h 81"/>
                  <a:gd name="T18" fmla="*/ 69 w 81"/>
                  <a:gd name="T19" fmla="*/ 31 h 81"/>
                  <a:gd name="T20" fmla="*/ 69 w 81"/>
                  <a:gd name="T21" fmla="*/ 62 h 81"/>
                  <a:gd name="T22" fmla="*/ 69 w 81"/>
                  <a:gd name="T23" fmla="*/ 69 h 81"/>
                  <a:gd name="T24" fmla="*/ 69 w 81"/>
                  <a:gd name="T25" fmla="*/ 73 h 81"/>
                  <a:gd name="T26" fmla="*/ 73 w 81"/>
                  <a:gd name="T27" fmla="*/ 73 h 81"/>
                  <a:gd name="T28" fmla="*/ 73 w 81"/>
                  <a:gd name="T29" fmla="*/ 77 h 81"/>
                  <a:gd name="T30" fmla="*/ 77 w 81"/>
                  <a:gd name="T31" fmla="*/ 77 h 81"/>
                  <a:gd name="T32" fmla="*/ 81 w 81"/>
                  <a:gd name="T33" fmla="*/ 77 h 81"/>
                  <a:gd name="T34" fmla="*/ 81 w 81"/>
                  <a:gd name="T35" fmla="*/ 81 h 81"/>
                  <a:gd name="T36" fmla="*/ 46 w 81"/>
                  <a:gd name="T37" fmla="*/ 81 h 81"/>
                  <a:gd name="T38" fmla="*/ 46 w 81"/>
                  <a:gd name="T39" fmla="*/ 77 h 81"/>
                  <a:gd name="T40" fmla="*/ 46 w 81"/>
                  <a:gd name="T41" fmla="*/ 77 h 81"/>
                  <a:gd name="T42" fmla="*/ 50 w 81"/>
                  <a:gd name="T43" fmla="*/ 77 h 81"/>
                  <a:gd name="T44" fmla="*/ 54 w 81"/>
                  <a:gd name="T45" fmla="*/ 77 h 81"/>
                  <a:gd name="T46" fmla="*/ 54 w 81"/>
                  <a:gd name="T47" fmla="*/ 73 h 81"/>
                  <a:gd name="T48" fmla="*/ 54 w 81"/>
                  <a:gd name="T49" fmla="*/ 69 h 81"/>
                  <a:gd name="T50" fmla="*/ 54 w 81"/>
                  <a:gd name="T51" fmla="*/ 69 h 81"/>
                  <a:gd name="T52" fmla="*/ 54 w 81"/>
                  <a:gd name="T53" fmla="*/ 62 h 81"/>
                  <a:gd name="T54" fmla="*/ 54 w 81"/>
                  <a:gd name="T55" fmla="*/ 31 h 81"/>
                  <a:gd name="T56" fmla="*/ 54 w 81"/>
                  <a:gd name="T57" fmla="*/ 23 h 81"/>
                  <a:gd name="T58" fmla="*/ 54 w 81"/>
                  <a:gd name="T59" fmla="*/ 16 h 81"/>
                  <a:gd name="T60" fmla="*/ 50 w 81"/>
                  <a:gd name="T61" fmla="*/ 16 h 81"/>
                  <a:gd name="T62" fmla="*/ 43 w 81"/>
                  <a:gd name="T63" fmla="*/ 12 h 81"/>
                  <a:gd name="T64" fmla="*/ 35 w 81"/>
                  <a:gd name="T65" fmla="*/ 16 h 81"/>
                  <a:gd name="T66" fmla="*/ 23 w 81"/>
                  <a:gd name="T67" fmla="*/ 23 h 81"/>
                  <a:gd name="T68" fmla="*/ 23 w 81"/>
                  <a:gd name="T69" fmla="*/ 62 h 81"/>
                  <a:gd name="T70" fmla="*/ 23 w 81"/>
                  <a:gd name="T71" fmla="*/ 69 h 81"/>
                  <a:gd name="T72" fmla="*/ 23 w 81"/>
                  <a:gd name="T73" fmla="*/ 73 h 81"/>
                  <a:gd name="T74" fmla="*/ 27 w 81"/>
                  <a:gd name="T75" fmla="*/ 73 h 81"/>
                  <a:gd name="T76" fmla="*/ 27 w 81"/>
                  <a:gd name="T77" fmla="*/ 77 h 81"/>
                  <a:gd name="T78" fmla="*/ 31 w 81"/>
                  <a:gd name="T79" fmla="*/ 77 h 81"/>
                  <a:gd name="T80" fmla="*/ 35 w 81"/>
                  <a:gd name="T81" fmla="*/ 77 h 81"/>
                  <a:gd name="T82" fmla="*/ 35 w 81"/>
                  <a:gd name="T83" fmla="*/ 81 h 81"/>
                  <a:gd name="T84" fmla="*/ 0 w 81"/>
                  <a:gd name="T85" fmla="*/ 81 h 81"/>
                  <a:gd name="T86" fmla="*/ 0 w 81"/>
                  <a:gd name="T87" fmla="*/ 77 h 81"/>
                  <a:gd name="T88" fmla="*/ 0 w 81"/>
                  <a:gd name="T89" fmla="*/ 77 h 81"/>
                  <a:gd name="T90" fmla="*/ 4 w 81"/>
                  <a:gd name="T91" fmla="*/ 77 h 81"/>
                  <a:gd name="T92" fmla="*/ 8 w 81"/>
                  <a:gd name="T93" fmla="*/ 73 h 81"/>
                  <a:gd name="T94" fmla="*/ 8 w 81"/>
                  <a:gd name="T95" fmla="*/ 69 h 81"/>
                  <a:gd name="T96" fmla="*/ 8 w 81"/>
                  <a:gd name="T97" fmla="*/ 62 h 81"/>
                  <a:gd name="T98" fmla="*/ 8 w 81"/>
                  <a:gd name="T99" fmla="*/ 35 h 81"/>
                  <a:gd name="T100" fmla="*/ 8 w 81"/>
                  <a:gd name="T101" fmla="*/ 23 h 81"/>
                  <a:gd name="T102" fmla="*/ 8 w 81"/>
                  <a:gd name="T103" fmla="*/ 16 h 81"/>
                  <a:gd name="T104" fmla="*/ 8 w 81"/>
                  <a:gd name="T105" fmla="*/ 16 h 81"/>
                  <a:gd name="T106" fmla="*/ 8 w 81"/>
                  <a:gd name="T107" fmla="*/ 12 h 81"/>
                  <a:gd name="T108" fmla="*/ 8 w 81"/>
                  <a:gd name="T109" fmla="*/ 12 h 81"/>
                  <a:gd name="T110" fmla="*/ 4 w 81"/>
                  <a:gd name="T111" fmla="*/ 12 h 81"/>
                  <a:gd name="T112" fmla="*/ 4 w 81"/>
                  <a:gd name="T113" fmla="*/ 12 h 81"/>
                  <a:gd name="T114" fmla="*/ 0 w 81"/>
                  <a:gd name="T115" fmla="*/ 12 h 81"/>
                  <a:gd name="T116" fmla="*/ 0 w 81"/>
                  <a:gd name="T117" fmla="*/ 12 h 81"/>
                  <a:gd name="T118" fmla="*/ 20 w 81"/>
                  <a:gd name="T119" fmla="*/ 0 h 81"/>
                  <a:gd name="T120" fmla="*/ 23 w 81"/>
                  <a:gd name="T121" fmla="*/ 0 h 81"/>
                  <a:gd name="T122" fmla="*/ 23 w 81"/>
                  <a:gd name="T123" fmla="*/ 20 h 8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1"/>
                  <a:gd name="T187" fmla="*/ 0 h 81"/>
                  <a:gd name="T188" fmla="*/ 81 w 81"/>
                  <a:gd name="T189" fmla="*/ 81 h 8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1" h="81">
                    <a:moveTo>
                      <a:pt x="23" y="20"/>
                    </a:moveTo>
                    <a:lnTo>
                      <a:pt x="31" y="8"/>
                    </a:lnTo>
                    <a:lnTo>
                      <a:pt x="43" y="4"/>
                    </a:lnTo>
                    <a:lnTo>
                      <a:pt x="50" y="0"/>
                    </a:lnTo>
                    <a:lnTo>
                      <a:pt x="54" y="4"/>
                    </a:lnTo>
                    <a:lnTo>
                      <a:pt x="62" y="4"/>
                    </a:lnTo>
                    <a:lnTo>
                      <a:pt x="66" y="8"/>
                    </a:lnTo>
                    <a:lnTo>
                      <a:pt x="69" y="16"/>
                    </a:lnTo>
                    <a:lnTo>
                      <a:pt x="69" y="20"/>
                    </a:lnTo>
                    <a:lnTo>
                      <a:pt x="69" y="31"/>
                    </a:lnTo>
                    <a:lnTo>
                      <a:pt x="69" y="62"/>
                    </a:lnTo>
                    <a:lnTo>
                      <a:pt x="69" y="69"/>
                    </a:lnTo>
                    <a:lnTo>
                      <a:pt x="69" y="73"/>
                    </a:lnTo>
                    <a:lnTo>
                      <a:pt x="73" y="73"/>
                    </a:lnTo>
                    <a:lnTo>
                      <a:pt x="73" y="77"/>
                    </a:lnTo>
                    <a:lnTo>
                      <a:pt x="77" y="77"/>
                    </a:lnTo>
                    <a:lnTo>
                      <a:pt x="81" y="77"/>
                    </a:lnTo>
                    <a:lnTo>
                      <a:pt x="81" y="81"/>
                    </a:lnTo>
                    <a:lnTo>
                      <a:pt x="46" y="81"/>
                    </a:lnTo>
                    <a:lnTo>
                      <a:pt x="46" y="77"/>
                    </a:lnTo>
                    <a:lnTo>
                      <a:pt x="50" y="77"/>
                    </a:lnTo>
                    <a:lnTo>
                      <a:pt x="54" y="77"/>
                    </a:lnTo>
                    <a:lnTo>
                      <a:pt x="54" y="73"/>
                    </a:lnTo>
                    <a:lnTo>
                      <a:pt x="54" y="69"/>
                    </a:lnTo>
                    <a:lnTo>
                      <a:pt x="54" y="62"/>
                    </a:lnTo>
                    <a:lnTo>
                      <a:pt x="54" y="31"/>
                    </a:lnTo>
                    <a:lnTo>
                      <a:pt x="54" y="23"/>
                    </a:lnTo>
                    <a:lnTo>
                      <a:pt x="54" y="16"/>
                    </a:lnTo>
                    <a:lnTo>
                      <a:pt x="50" y="16"/>
                    </a:lnTo>
                    <a:lnTo>
                      <a:pt x="43" y="12"/>
                    </a:lnTo>
                    <a:lnTo>
                      <a:pt x="35" y="16"/>
                    </a:lnTo>
                    <a:lnTo>
                      <a:pt x="23" y="23"/>
                    </a:lnTo>
                    <a:lnTo>
                      <a:pt x="23" y="62"/>
                    </a:lnTo>
                    <a:lnTo>
                      <a:pt x="23" y="69"/>
                    </a:lnTo>
                    <a:lnTo>
                      <a:pt x="23" y="73"/>
                    </a:lnTo>
                    <a:lnTo>
                      <a:pt x="27" y="73"/>
                    </a:lnTo>
                    <a:lnTo>
                      <a:pt x="27" y="77"/>
                    </a:lnTo>
                    <a:lnTo>
                      <a:pt x="31" y="77"/>
                    </a:lnTo>
                    <a:lnTo>
                      <a:pt x="35" y="77"/>
                    </a:lnTo>
                    <a:lnTo>
                      <a:pt x="35" y="81"/>
                    </a:lnTo>
                    <a:lnTo>
                      <a:pt x="0" y="81"/>
                    </a:lnTo>
                    <a:lnTo>
                      <a:pt x="0" y="77"/>
                    </a:lnTo>
                    <a:lnTo>
                      <a:pt x="4" y="77"/>
                    </a:lnTo>
                    <a:lnTo>
                      <a:pt x="8" y="73"/>
                    </a:lnTo>
                    <a:lnTo>
                      <a:pt x="8" y="69"/>
                    </a:lnTo>
                    <a:lnTo>
                      <a:pt x="8" y="62"/>
                    </a:lnTo>
                    <a:lnTo>
                      <a:pt x="8" y="35"/>
                    </a:lnTo>
                    <a:lnTo>
                      <a:pt x="8" y="23"/>
                    </a:lnTo>
                    <a:lnTo>
                      <a:pt x="8" y="16"/>
                    </a:lnTo>
                    <a:lnTo>
                      <a:pt x="8" y="12"/>
                    </a:lnTo>
                    <a:lnTo>
                      <a:pt x="4" y="12"/>
                    </a:lnTo>
                    <a:lnTo>
                      <a:pt x="0" y="12"/>
                    </a:lnTo>
                    <a:lnTo>
                      <a:pt x="20" y="0"/>
                    </a:lnTo>
                    <a:lnTo>
                      <a:pt x="23" y="0"/>
                    </a:lnTo>
                    <a:lnTo>
                      <a:pt x="23" y="20"/>
                    </a:lnTo>
                    <a:close/>
                  </a:path>
                </a:pathLst>
              </a:custGeom>
              <a:solidFill>
                <a:srgbClr val="000000"/>
              </a:solidFill>
              <a:ln w="0">
                <a:solidFill>
                  <a:srgbClr val="000000"/>
                </a:solidFill>
                <a:round/>
                <a:headEnd/>
                <a:tailEnd/>
              </a:ln>
            </p:spPr>
            <p:txBody>
              <a:bodyPr/>
              <a:lstStyle/>
              <a:p>
                <a:endParaRPr lang="en-CA"/>
              </a:p>
            </p:txBody>
          </p:sp>
          <p:sp>
            <p:nvSpPr>
              <p:cNvPr id="17508" name="Freeform 18"/>
              <p:cNvSpPr>
                <a:spLocks/>
              </p:cNvSpPr>
              <p:nvPr/>
            </p:nvSpPr>
            <p:spPr bwMode="auto">
              <a:xfrm>
                <a:off x="2007" y="1303"/>
                <a:ext cx="50" cy="100"/>
              </a:xfrm>
              <a:custGeom>
                <a:avLst/>
                <a:gdLst>
                  <a:gd name="T0" fmla="*/ 27 w 50"/>
                  <a:gd name="T1" fmla="*/ 0 h 100"/>
                  <a:gd name="T2" fmla="*/ 27 w 50"/>
                  <a:gd name="T3" fmla="*/ 23 h 100"/>
                  <a:gd name="T4" fmla="*/ 46 w 50"/>
                  <a:gd name="T5" fmla="*/ 23 h 100"/>
                  <a:gd name="T6" fmla="*/ 46 w 50"/>
                  <a:gd name="T7" fmla="*/ 27 h 100"/>
                  <a:gd name="T8" fmla="*/ 27 w 50"/>
                  <a:gd name="T9" fmla="*/ 27 h 100"/>
                  <a:gd name="T10" fmla="*/ 27 w 50"/>
                  <a:gd name="T11" fmla="*/ 77 h 100"/>
                  <a:gd name="T12" fmla="*/ 27 w 50"/>
                  <a:gd name="T13" fmla="*/ 85 h 100"/>
                  <a:gd name="T14" fmla="*/ 31 w 50"/>
                  <a:gd name="T15" fmla="*/ 88 h 100"/>
                  <a:gd name="T16" fmla="*/ 31 w 50"/>
                  <a:gd name="T17" fmla="*/ 88 h 100"/>
                  <a:gd name="T18" fmla="*/ 35 w 50"/>
                  <a:gd name="T19" fmla="*/ 88 h 100"/>
                  <a:gd name="T20" fmla="*/ 38 w 50"/>
                  <a:gd name="T21" fmla="*/ 88 h 100"/>
                  <a:gd name="T22" fmla="*/ 42 w 50"/>
                  <a:gd name="T23" fmla="*/ 88 h 100"/>
                  <a:gd name="T24" fmla="*/ 42 w 50"/>
                  <a:gd name="T25" fmla="*/ 88 h 100"/>
                  <a:gd name="T26" fmla="*/ 46 w 50"/>
                  <a:gd name="T27" fmla="*/ 85 h 100"/>
                  <a:gd name="T28" fmla="*/ 50 w 50"/>
                  <a:gd name="T29" fmla="*/ 85 h 100"/>
                  <a:gd name="T30" fmla="*/ 46 w 50"/>
                  <a:gd name="T31" fmla="*/ 92 h 100"/>
                  <a:gd name="T32" fmla="*/ 38 w 50"/>
                  <a:gd name="T33" fmla="*/ 96 h 100"/>
                  <a:gd name="T34" fmla="*/ 35 w 50"/>
                  <a:gd name="T35" fmla="*/ 100 h 100"/>
                  <a:gd name="T36" fmla="*/ 27 w 50"/>
                  <a:gd name="T37" fmla="*/ 100 h 100"/>
                  <a:gd name="T38" fmla="*/ 23 w 50"/>
                  <a:gd name="T39" fmla="*/ 100 h 100"/>
                  <a:gd name="T40" fmla="*/ 19 w 50"/>
                  <a:gd name="T41" fmla="*/ 96 h 100"/>
                  <a:gd name="T42" fmla="*/ 15 w 50"/>
                  <a:gd name="T43" fmla="*/ 96 h 100"/>
                  <a:gd name="T44" fmla="*/ 15 w 50"/>
                  <a:gd name="T45" fmla="*/ 92 h 100"/>
                  <a:gd name="T46" fmla="*/ 12 w 50"/>
                  <a:gd name="T47" fmla="*/ 88 h 100"/>
                  <a:gd name="T48" fmla="*/ 12 w 50"/>
                  <a:gd name="T49" fmla="*/ 81 h 100"/>
                  <a:gd name="T50" fmla="*/ 12 w 50"/>
                  <a:gd name="T51" fmla="*/ 27 h 100"/>
                  <a:gd name="T52" fmla="*/ 0 w 50"/>
                  <a:gd name="T53" fmla="*/ 27 h 100"/>
                  <a:gd name="T54" fmla="*/ 0 w 50"/>
                  <a:gd name="T55" fmla="*/ 27 h 100"/>
                  <a:gd name="T56" fmla="*/ 4 w 50"/>
                  <a:gd name="T57" fmla="*/ 23 h 100"/>
                  <a:gd name="T58" fmla="*/ 12 w 50"/>
                  <a:gd name="T59" fmla="*/ 19 h 100"/>
                  <a:gd name="T60" fmla="*/ 15 w 50"/>
                  <a:gd name="T61" fmla="*/ 16 h 100"/>
                  <a:gd name="T62" fmla="*/ 19 w 50"/>
                  <a:gd name="T63" fmla="*/ 12 h 100"/>
                  <a:gd name="T64" fmla="*/ 23 w 50"/>
                  <a:gd name="T65" fmla="*/ 4 h 100"/>
                  <a:gd name="T66" fmla="*/ 27 w 50"/>
                  <a:gd name="T67" fmla="*/ 0 h 100"/>
                  <a:gd name="T68" fmla="*/ 27 w 50"/>
                  <a:gd name="T69" fmla="*/ 0 h 10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50"/>
                  <a:gd name="T106" fmla="*/ 0 h 100"/>
                  <a:gd name="T107" fmla="*/ 50 w 50"/>
                  <a:gd name="T108" fmla="*/ 100 h 10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50" h="100">
                    <a:moveTo>
                      <a:pt x="27" y="0"/>
                    </a:moveTo>
                    <a:lnTo>
                      <a:pt x="27" y="23"/>
                    </a:lnTo>
                    <a:lnTo>
                      <a:pt x="46" y="23"/>
                    </a:lnTo>
                    <a:lnTo>
                      <a:pt x="46" y="27"/>
                    </a:lnTo>
                    <a:lnTo>
                      <a:pt x="27" y="27"/>
                    </a:lnTo>
                    <a:lnTo>
                      <a:pt x="27" y="77"/>
                    </a:lnTo>
                    <a:lnTo>
                      <a:pt x="27" y="85"/>
                    </a:lnTo>
                    <a:lnTo>
                      <a:pt x="31" y="88"/>
                    </a:lnTo>
                    <a:lnTo>
                      <a:pt x="35" y="88"/>
                    </a:lnTo>
                    <a:lnTo>
                      <a:pt x="38" y="88"/>
                    </a:lnTo>
                    <a:lnTo>
                      <a:pt x="42" y="88"/>
                    </a:lnTo>
                    <a:lnTo>
                      <a:pt x="46" y="85"/>
                    </a:lnTo>
                    <a:lnTo>
                      <a:pt x="50" y="85"/>
                    </a:lnTo>
                    <a:lnTo>
                      <a:pt x="46" y="92"/>
                    </a:lnTo>
                    <a:lnTo>
                      <a:pt x="38" y="96"/>
                    </a:lnTo>
                    <a:lnTo>
                      <a:pt x="35" y="100"/>
                    </a:lnTo>
                    <a:lnTo>
                      <a:pt x="27" y="100"/>
                    </a:lnTo>
                    <a:lnTo>
                      <a:pt x="23" y="100"/>
                    </a:lnTo>
                    <a:lnTo>
                      <a:pt x="19" y="96"/>
                    </a:lnTo>
                    <a:lnTo>
                      <a:pt x="15" y="96"/>
                    </a:lnTo>
                    <a:lnTo>
                      <a:pt x="15" y="92"/>
                    </a:lnTo>
                    <a:lnTo>
                      <a:pt x="12" y="88"/>
                    </a:lnTo>
                    <a:lnTo>
                      <a:pt x="12" y="81"/>
                    </a:lnTo>
                    <a:lnTo>
                      <a:pt x="12" y="27"/>
                    </a:lnTo>
                    <a:lnTo>
                      <a:pt x="0" y="27"/>
                    </a:lnTo>
                    <a:lnTo>
                      <a:pt x="4" y="23"/>
                    </a:lnTo>
                    <a:lnTo>
                      <a:pt x="12" y="19"/>
                    </a:lnTo>
                    <a:lnTo>
                      <a:pt x="15" y="16"/>
                    </a:lnTo>
                    <a:lnTo>
                      <a:pt x="19" y="12"/>
                    </a:lnTo>
                    <a:lnTo>
                      <a:pt x="23" y="4"/>
                    </a:lnTo>
                    <a:lnTo>
                      <a:pt x="27" y="0"/>
                    </a:lnTo>
                    <a:close/>
                  </a:path>
                </a:pathLst>
              </a:custGeom>
              <a:solidFill>
                <a:srgbClr val="000000"/>
              </a:solidFill>
              <a:ln w="0">
                <a:solidFill>
                  <a:srgbClr val="000000"/>
                </a:solidFill>
                <a:round/>
                <a:headEnd/>
                <a:tailEnd/>
              </a:ln>
            </p:spPr>
            <p:txBody>
              <a:bodyPr/>
              <a:lstStyle/>
              <a:p>
                <a:endParaRPr lang="en-CA"/>
              </a:p>
            </p:txBody>
          </p:sp>
          <p:sp>
            <p:nvSpPr>
              <p:cNvPr id="17509" name="Rectangle 19"/>
              <p:cNvSpPr>
                <a:spLocks noChangeArrowheads="1"/>
              </p:cNvSpPr>
              <p:nvPr/>
            </p:nvSpPr>
            <p:spPr bwMode="auto">
              <a:xfrm>
                <a:off x="2107" y="1261"/>
                <a:ext cx="7" cy="207"/>
              </a:xfrm>
              <a:prstGeom prst="rect">
                <a:avLst/>
              </a:prstGeom>
              <a:solidFill>
                <a:srgbClr val="000000"/>
              </a:solidFill>
              <a:ln w="0">
                <a:solidFill>
                  <a:srgbClr val="000000"/>
                </a:solidFill>
                <a:miter lim="800000"/>
                <a:headEnd/>
                <a:tailEnd/>
              </a:ln>
            </p:spPr>
            <p:txBody>
              <a:bodyPr/>
              <a:lstStyle/>
              <a:p>
                <a:endParaRPr lang="en-US"/>
              </a:p>
            </p:txBody>
          </p:sp>
          <p:sp>
            <p:nvSpPr>
              <p:cNvPr id="17510" name="Freeform 20"/>
              <p:cNvSpPr>
                <a:spLocks/>
              </p:cNvSpPr>
              <p:nvPr/>
            </p:nvSpPr>
            <p:spPr bwMode="auto">
              <a:xfrm>
                <a:off x="2283" y="1303"/>
                <a:ext cx="46" cy="100"/>
              </a:xfrm>
              <a:custGeom>
                <a:avLst/>
                <a:gdLst>
                  <a:gd name="T0" fmla="*/ 23 w 46"/>
                  <a:gd name="T1" fmla="*/ 0 h 100"/>
                  <a:gd name="T2" fmla="*/ 23 w 46"/>
                  <a:gd name="T3" fmla="*/ 23 h 100"/>
                  <a:gd name="T4" fmla="*/ 42 w 46"/>
                  <a:gd name="T5" fmla="*/ 23 h 100"/>
                  <a:gd name="T6" fmla="*/ 42 w 46"/>
                  <a:gd name="T7" fmla="*/ 27 h 100"/>
                  <a:gd name="T8" fmla="*/ 23 w 46"/>
                  <a:gd name="T9" fmla="*/ 27 h 100"/>
                  <a:gd name="T10" fmla="*/ 23 w 46"/>
                  <a:gd name="T11" fmla="*/ 77 h 100"/>
                  <a:gd name="T12" fmla="*/ 27 w 46"/>
                  <a:gd name="T13" fmla="*/ 85 h 100"/>
                  <a:gd name="T14" fmla="*/ 27 w 46"/>
                  <a:gd name="T15" fmla="*/ 88 h 100"/>
                  <a:gd name="T16" fmla="*/ 31 w 46"/>
                  <a:gd name="T17" fmla="*/ 88 h 100"/>
                  <a:gd name="T18" fmla="*/ 31 w 46"/>
                  <a:gd name="T19" fmla="*/ 88 h 100"/>
                  <a:gd name="T20" fmla="*/ 35 w 46"/>
                  <a:gd name="T21" fmla="*/ 88 h 100"/>
                  <a:gd name="T22" fmla="*/ 39 w 46"/>
                  <a:gd name="T23" fmla="*/ 88 h 100"/>
                  <a:gd name="T24" fmla="*/ 39 w 46"/>
                  <a:gd name="T25" fmla="*/ 88 h 100"/>
                  <a:gd name="T26" fmla="*/ 42 w 46"/>
                  <a:gd name="T27" fmla="*/ 85 h 100"/>
                  <a:gd name="T28" fmla="*/ 46 w 46"/>
                  <a:gd name="T29" fmla="*/ 85 h 100"/>
                  <a:gd name="T30" fmla="*/ 42 w 46"/>
                  <a:gd name="T31" fmla="*/ 92 h 100"/>
                  <a:gd name="T32" fmla="*/ 39 w 46"/>
                  <a:gd name="T33" fmla="*/ 96 h 100"/>
                  <a:gd name="T34" fmla="*/ 31 w 46"/>
                  <a:gd name="T35" fmla="*/ 100 h 100"/>
                  <a:gd name="T36" fmla="*/ 27 w 46"/>
                  <a:gd name="T37" fmla="*/ 100 h 100"/>
                  <a:gd name="T38" fmla="*/ 23 w 46"/>
                  <a:gd name="T39" fmla="*/ 100 h 100"/>
                  <a:gd name="T40" fmla="*/ 19 w 46"/>
                  <a:gd name="T41" fmla="*/ 96 h 100"/>
                  <a:gd name="T42" fmla="*/ 16 w 46"/>
                  <a:gd name="T43" fmla="*/ 96 h 100"/>
                  <a:gd name="T44" fmla="*/ 12 w 46"/>
                  <a:gd name="T45" fmla="*/ 92 h 100"/>
                  <a:gd name="T46" fmla="*/ 12 w 46"/>
                  <a:gd name="T47" fmla="*/ 88 h 100"/>
                  <a:gd name="T48" fmla="*/ 12 w 46"/>
                  <a:gd name="T49" fmla="*/ 81 h 100"/>
                  <a:gd name="T50" fmla="*/ 12 w 46"/>
                  <a:gd name="T51" fmla="*/ 27 h 100"/>
                  <a:gd name="T52" fmla="*/ 0 w 46"/>
                  <a:gd name="T53" fmla="*/ 27 h 100"/>
                  <a:gd name="T54" fmla="*/ 0 w 46"/>
                  <a:gd name="T55" fmla="*/ 27 h 100"/>
                  <a:gd name="T56" fmla="*/ 4 w 46"/>
                  <a:gd name="T57" fmla="*/ 23 h 100"/>
                  <a:gd name="T58" fmla="*/ 8 w 46"/>
                  <a:gd name="T59" fmla="*/ 19 h 100"/>
                  <a:gd name="T60" fmla="*/ 12 w 46"/>
                  <a:gd name="T61" fmla="*/ 16 h 100"/>
                  <a:gd name="T62" fmla="*/ 16 w 46"/>
                  <a:gd name="T63" fmla="*/ 12 h 100"/>
                  <a:gd name="T64" fmla="*/ 19 w 46"/>
                  <a:gd name="T65" fmla="*/ 4 h 100"/>
                  <a:gd name="T66" fmla="*/ 23 w 46"/>
                  <a:gd name="T67" fmla="*/ 0 h 100"/>
                  <a:gd name="T68" fmla="*/ 23 w 46"/>
                  <a:gd name="T69" fmla="*/ 0 h 10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6"/>
                  <a:gd name="T106" fmla="*/ 0 h 100"/>
                  <a:gd name="T107" fmla="*/ 46 w 46"/>
                  <a:gd name="T108" fmla="*/ 100 h 10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6" h="100">
                    <a:moveTo>
                      <a:pt x="23" y="0"/>
                    </a:moveTo>
                    <a:lnTo>
                      <a:pt x="23" y="23"/>
                    </a:lnTo>
                    <a:lnTo>
                      <a:pt x="42" y="23"/>
                    </a:lnTo>
                    <a:lnTo>
                      <a:pt x="42" y="27"/>
                    </a:lnTo>
                    <a:lnTo>
                      <a:pt x="23" y="27"/>
                    </a:lnTo>
                    <a:lnTo>
                      <a:pt x="23" y="77"/>
                    </a:lnTo>
                    <a:lnTo>
                      <a:pt x="27" y="85"/>
                    </a:lnTo>
                    <a:lnTo>
                      <a:pt x="27" y="88"/>
                    </a:lnTo>
                    <a:lnTo>
                      <a:pt x="31" y="88"/>
                    </a:lnTo>
                    <a:lnTo>
                      <a:pt x="35" y="88"/>
                    </a:lnTo>
                    <a:lnTo>
                      <a:pt x="39" y="88"/>
                    </a:lnTo>
                    <a:lnTo>
                      <a:pt x="42" y="85"/>
                    </a:lnTo>
                    <a:lnTo>
                      <a:pt x="46" y="85"/>
                    </a:lnTo>
                    <a:lnTo>
                      <a:pt x="42" y="92"/>
                    </a:lnTo>
                    <a:lnTo>
                      <a:pt x="39" y="96"/>
                    </a:lnTo>
                    <a:lnTo>
                      <a:pt x="31" y="100"/>
                    </a:lnTo>
                    <a:lnTo>
                      <a:pt x="27" y="100"/>
                    </a:lnTo>
                    <a:lnTo>
                      <a:pt x="23" y="100"/>
                    </a:lnTo>
                    <a:lnTo>
                      <a:pt x="19" y="96"/>
                    </a:lnTo>
                    <a:lnTo>
                      <a:pt x="16" y="96"/>
                    </a:lnTo>
                    <a:lnTo>
                      <a:pt x="12" y="92"/>
                    </a:lnTo>
                    <a:lnTo>
                      <a:pt x="12" y="88"/>
                    </a:lnTo>
                    <a:lnTo>
                      <a:pt x="12" y="81"/>
                    </a:lnTo>
                    <a:lnTo>
                      <a:pt x="12" y="27"/>
                    </a:lnTo>
                    <a:lnTo>
                      <a:pt x="0" y="27"/>
                    </a:lnTo>
                    <a:lnTo>
                      <a:pt x="4" y="23"/>
                    </a:lnTo>
                    <a:lnTo>
                      <a:pt x="8" y="19"/>
                    </a:lnTo>
                    <a:lnTo>
                      <a:pt x="12" y="16"/>
                    </a:lnTo>
                    <a:lnTo>
                      <a:pt x="16" y="12"/>
                    </a:lnTo>
                    <a:lnTo>
                      <a:pt x="19" y="4"/>
                    </a:lnTo>
                    <a:lnTo>
                      <a:pt x="23" y="0"/>
                    </a:lnTo>
                    <a:close/>
                  </a:path>
                </a:pathLst>
              </a:custGeom>
              <a:solidFill>
                <a:srgbClr val="000000"/>
              </a:solidFill>
              <a:ln w="0">
                <a:solidFill>
                  <a:srgbClr val="000000"/>
                </a:solidFill>
                <a:round/>
                <a:headEnd/>
                <a:tailEnd/>
              </a:ln>
            </p:spPr>
            <p:txBody>
              <a:bodyPr/>
              <a:lstStyle/>
              <a:p>
                <a:endParaRPr lang="en-CA"/>
              </a:p>
            </p:txBody>
          </p:sp>
          <p:sp>
            <p:nvSpPr>
              <p:cNvPr id="17511" name="Freeform 21"/>
              <p:cNvSpPr>
                <a:spLocks noEditPoints="1"/>
              </p:cNvSpPr>
              <p:nvPr/>
            </p:nvSpPr>
            <p:spPr bwMode="auto">
              <a:xfrm>
                <a:off x="2333" y="1322"/>
                <a:ext cx="73" cy="81"/>
              </a:xfrm>
              <a:custGeom>
                <a:avLst/>
                <a:gdLst>
                  <a:gd name="T0" fmla="*/ 39 w 73"/>
                  <a:gd name="T1" fmla="*/ 0 h 81"/>
                  <a:gd name="T2" fmla="*/ 46 w 73"/>
                  <a:gd name="T3" fmla="*/ 4 h 81"/>
                  <a:gd name="T4" fmla="*/ 58 w 73"/>
                  <a:gd name="T5" fmla="*/ 8 h 81"/>
                  <a:gd name="T6" fmla="*/ 65 w 73"/>
                  <a:gd name="T7" fmla="*/ 16 h 81"/>
                  <a:gd name="T8" fmla="*/ 69 w 73"/>
                  <a:gd name="T9" fmla="*/ 27 h 81"/>
                  <a:gd name="T10" fmla="*/ 73 w 73"/>
                  <a:gd name="T11" fmla="*/ 39 h 81"/>
                  <a:gd name="T12" fmla="*/ 73 w 73"/>
                  <a:gd name="T13" fmla="*/ 50 h 81"/>
                  <a:gd name="T14" fmla="*/ 69 w 73"/>
                  <a:gd name="T15" fmla="*/ 62 h 81"/>
                  <a:gd name="T16" fmla="*/ 62 w 73"/>
                  <a:gd name="T17" fmla="*/ 69 h 81"/>
                  <a:gd name="T18" fmla="*/ 54 w 73"/>
                  <a:gd name="T19" fmla="*/ 77 h 81"/>
                  <a:gd name="T20" fmla="*/ 46 w 73"/>
                  <a:gd name="T21" fmla="*/ 81 h 81"/>
                  <a:gd name="T22" fmla="*/ 35 w 73"/>
                  <a:gd name="T23" fmla="*/ 81 h 81"/>
                  <a:gd name="T24" fmla="*/ 27 w 73"/>
                  <a:gd name="T25" fmla="*/ 81 h 81"/>
                  <a:gd name="T26" fmla="*/ 15 w 73"/>
                  <a:gd name="T27" fmla="*/ 73 h 81"/>
                  <a:gd name="T28" fmla="*/ 8 w 73"/>
                  <a:gd name="T29" fmla="*/ 69 h 81"/>
                  <a:gd name="T30" fmla="*/ 4 w 73"/>
                  <a:gd name="T31" fmla="*/ 54 h 81"/>
                  <a:gd name="T32" fmla="*/ 0 w 73"/>
                  <a:gd name="T33" fmla="*/ 43 h 81"/>
                  <a:gd name="T34" fmla="*/ 4 w 73"/>
                  <a:gd name="T35" fmla="*/ 31 h 81"/>
                  <a:gd name="T36" fmla="*/ 8 w 73"/>
                  <a:gd name="T37" fmla="*/ 23 h 81"/>
                  <a:gd name="T38" fmla="*/ 12 w 73"/>
                  <a:gd name="T39" fmla="*/ 12 h 81"/>
                  <a:gd name="T40" fmla="*/ 19 w 73"/>
                  <a:gd name="T41" fmla="*/ 8 h 81"/>
                  <a:gd name="T42" fmla="*/ 27 w 73"/>
                  <a:gd name="T43" fmla="*/ 4 h 81"/>
                  <a:gd name="T44" fmla="*/ 39 w 73"/>
                  <a:gd name="T45" fmla="*/ 0 h 81"/>
                  <a:gd name="T46" fmla="*/ 35 w 73"/>
                  <a:gd name="T47" fmla="*/ 8 h 81"/>
                  <a:gd name="T48" fmla="*/ 31 w 73"/>
                  <a:gd name="T49" fmla="*/ 8 h 81"/>
                  <a:gd name="T50" fmla="*/ 27 w 73"/>
                  <a:gd name="T51" fmla="*/ 12 h 81"/>
                  <a:gd name="T52" fmla="*/ 19 w 73"/>
                  <a:gd name="T53" fmla="*/ 12 h 81"/>
                  <a:gd name="T54" fmla="*/ 19 w 73"/>
                  <a:gd name="T55" fmla="*/ 20 h 81"/>
                  <a:gd name="T56" fmla="*/ 15 w 73"/>
                  <a:gd name="T57" fmla="*/ 27 h 81"/>
                  <a:gd name="T58" fmla="*/ 15 w 73"/>
                  <a:gd name="T59" fmla="*/ 35 h 81"/>
                  <a:gd name="T60" fmla="*/ 15 w 73"/>
                  <a:gd name="T61" fmla="*/ 50 h 81"/>
                  <a:gd name="T62" fmla="*/ 23 w 73"/>
                  <a:gd name="T63" fmla="*/ 66 h 81"/>
                  <a:gd name="T64" fmla="*/ 27 w 73"/>
                  <a:gd name="T65" fmla="*/ 69 h 81"/>
                  <a:gd name="T66" fmla="*/ 35 w 73"/>
                  <a:gd name="T67" fmla="*/ 73 h 81"/>
                  <a:gd name="T68" fmla="*/ 39 w 73"/>
                  <a:gd name="T69" fmla="*/ 77 h 81"/>
                  <a:gd name="T70" fmla="*/ 46 w 73"/>
                  <a:gd name="T71" fmla="*/ 73 h 81"/>
                  <a:gd name="T72" fmla="*/ 54 w 73"/>
                  <a:gd name="T73" fmla="*/ 69 h 81"/>
                  <a:gd name="T74" fmla="*/ 58 w 73"/>
                  <a:gd name="T75" fmla="*/ 62 h 81"/>
                  <a:gd name="T76" fmla="*/ 58 w 73"/>
                  <a:gd name="T77" fmla="*/ 46 h 81"/>
                  <a:gd name="T78" fmla="*/ 58 w 73"/>
                  <a:gd name="T79" fmla="*/ 35 h 81"/>
                  <a:gd name="T80" fmla="*/ 54 w 73"/>
                  <a:gd name="T81" fmla="*/ 23 h 81"/>
                  <a:gd name="T82" fmla="*/ 50 w 73"/>
                  <a:gd name="T83" fmla="*/ 16 h 81"/>
                  <a:gd name="T84" fmla="*/ 42 w 73"/>
                  <a:gd name="T85" fmla="*/ 8 h 81"/>
                  <a:gd name="T86" fmla="*/ 35 w 73"/>
                  <a:gd name="T87" fmla="*/ 8 h 8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3"/>
                  <a:gd name="T133" fmla="*/ 0 h 81"/>
                  <a:gd name="T134" fmla="*/ 73 w 73"/>
                  <a:gd name="T135" fmla="*/ 81 h 8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3" h="81">
                    <a:moveTo>
                      <a:pt x="39" y="0"/>
                    </a:moveTo>
                    <a:lnTo>
                      <a:pt x="46" y="4"/>
                    </a:lnTo>
                    <a:lnTo>
                      <a:pt x="58" y="8"/>
                    </a:lnTo>
                    <a:lnTo>
                      <a:pt x="65" y="16"/>
                    </a:lnTo>
                    <a:lnTo>
                      <a:pt x="69" y="27"/>
                    </a:lnTo>
                    <a:lnTo>
                      <a:pt x="73" y="39"/>
                    </a:lnTo>
                    <a:lnTo>
                      <a:pt x="73" y="50"/>
                    </a:lnTo>
                    <a:lnTo>
                      <a:pt x="69" y="62"/>
                    </a:lnTo>
                    <a:lnTo>
                      <a:pt x="62" y="69"/>
                    </a:lnTo>
                    <a:lnTo>
                      <a:pt x="54" y="77"/>
                    </a:lnTo>
                    <a:lnTo>
                      <a:pt x="46" y="81"/>
                    </a:lnTo>
                    <a:lnTo>
                      <a:pt x="35" y="81"/>
                    </a:lnTo>
                    <a:lnTo>
                      <a:pt x="27" y="81"/>
                    </a:lnTo>
                    <a:lnTo>
                      <a:pt x="15" y="73"/>
                    </a:lnTo>
                    <a:lnTo>
                      <a:pt x="8" y="69"/>
                    </a:lnTo>
                    <a:lnTo>
                      <a:pt x="4" y="54"/>
                    </a:lnTo>
                    <a:lnTo>
                      <a:pt x="0" y="43"/>
                    </a:lnTo>
                    <a:lnTo>
                      <a:pt x="4" y="31"/>
                    </a:lnTo>
                    <a:lnTo>
                      <a:pt x="8" y="23"/>
                    </a:lnTo>
                    <a:lnTo>
                      <a:pt x="12" y="12"/>
                    </a:lnTo>
                    <a:lnTo>
                      <a:pt x="19" y="8"/>
                    </a:lnTo>
                    <a:lnTo>
                      <a:pt x="27" y="4"/>
                    </a:lnTo>
                    <a:lnTo>
                      <a:pt x="39" y="0"/>
                    </a:lnTo>
                    <a:close/>
                    <a:moveTo>
                      <a:pt x="35" y="8"/>
                    </a:moveTo>
                    <a:lnTo>
                      <a:pt x="31" y="8"/>
                    </a:lnTo>
                    <a:lnTo>
                      <a:pt x="27" y="12"/>
                    </a:lnTo>
                    <a:lnTo>
                      <a:pt x="19" y="12"/>
                    </a:lnTo>
                    <a:lnTo>
                      <a:pt x="19" y="20"/>
                    </a:lnTo>
                    <a:lnTo>
                      <a:pt x="15" y="27"/>
                    </a:lnTo>
                    <a:lnTo>
                      <a:pt x="15" y="35"/>
                    </a:lnTo>
                    <a:lnTo>
                      <a:pt x="15" y="50"/>
                    </a:lnTo>
                    <a:lnTo>
                      <a:pt x="23" y="66"/>
                    </a:lnTo>
                    <a:lnTo>
                      <a:pt x="27" y="69"/>
                    </a:lnTo>
                    <a:lnTo>
                      <a:pt x="35" y="73"/>
                    </a:lnTo>
                    <a:lnTo>
                      <a:pt x="39" y="77"/>
                    </a:lnTo>
                    <a:lnTo>
                      <a:pt x="46" y="73"/>
                    </a:lnTo>
                    <a:lnTo>
                      <a:pt x="54" y="69"/>
                    </a:lnTo>
                    <a:lnTo>
                      <a:pt x="58" y="62"/>
                    </a:lnTo>
                    <a:lnTo>
                      <a:pt x="58" y="46"/>
                    </a:lnTo>
                    <a:lnTo>
                      <a:pt x="58" y="35"/>
                    </a:lnTo>
                    <a:lnTo>
                      <a:pt x="54" y="23"/>
                    </a:lnTo>
                    <a:lnTo>
                      <a:pt x="50" y="16"/>
                    </a:lnTo>
                    <a:lnTo>
                      <a:pt x="42" y="8"/>
                    </a:lnTo>
                    <a:lnTo>
                      <a:pt x="35" y="8"/>
                    </a:lnTo>
                    <a:close/>
                  </a:path>
                </a:pathLst>
              </a:custGeom>
              <a:solidFill>
                <a:srgbClr val="000000"/>
              </a:solidFill>
              <a:ln w="0">
                <a:solidFill>
                  <a:srgbClr val="000000"/>
                </a:solidFill>
                <a:round/>
                <a:headEnd/>
                <a:tailEnd/>
              </a:ln>
            </p:spPr>
            <p:txBody>
              <a:bodyPr/>
              <a:lstStyle/>
              <a:p>
                <a:endParaRPr lang="en-CA"/>
              </a:p>
            </p:txBody>
          </p:sp>
          <p:sp>
            <p:nvSpPr>
              <p:cNvPr id="17512" name="Rectangle 22"/>
              <p:cNvSpPr>
                <a:spLocks noChangeArrowheads="1"/>
              </p:cNvSpPr>
              <p:nvPr/>
            </p:nvSpPr>
            <p:spPr bwMode="auto">
              <a:xfrm>
                <a:off x="2705" y="126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7513" name="Freeform 23"/>
              <p:cNvSpPr>
                <a:spLocks noEditPoints="1"/>
              </p:cNvSpPr>
              <p:nvPr/>
            </p:nvSpPr>
            <p:spPr bwMode="auto">
              <a:xfrm>
                <a:off x="2889" y="1322"/>
                <a:ext cx="66" cy="81"/>
              </a:xfrm>
              <a:custGeom>
                <a:avLst/>
                <a:gdLst>
                  <a:gd name="T0" fmla="*/ 16 w 66"/>
                  <a:gd name="T1" fmla="*/ 31 h 81"/>
                  <a:gd name="T2" fmla="*/ 16 w 66"/>
                  <a:gd name="T3" fmla="*/ 46 h 81"/>
                  <a:gd name="T4" fmla="*/ 23 w 66"/>
                  <a:gd name="T5" fmla="*/ 58 h 81"/>
                  <a:gd name="T6" fmla="*/ 31 w 66"/>
                  <a:gd name="T7" fmla="*/ 66 h 81"/>
                  <a:gd name="T8" fmla="*/ 43 w 66"/>
                  <a:gd name="T9" fmla="*/ 66 h 81"/>
                  <a:gd name="T10" fmla="*/ 50 w 66"/>
                  <a:gd name="T11" fmla="*/ 66 h 81"/>
                  <a:gd name="T12" fmla="*/ 54 w 66"/>
                  <a:gd name="T13" fmla="*/ 62 h 81"/>
                  <a:gd name="T14" fmla="*/ 58 w 66"/>
                  <a:gd name="T15" fmla="*/ 58 h 81"/>
                  <a:gd name="T16" fmla="*/ 62 w 66"/>
                  <a:gd name="T17" fmla="*/ 50 h 81"/>
                  <a:gd name="T18" fmla="*/ 66 w 66"/>
                  <a:gd name="T19" fmla="*/ 50 h 81"/>
                  <a:gd name="T20" fmla="*/ 62 w 66"/>
                  <a:gd name="T21" fmla="*/ 62 h 81"/>
                  <a:gd name="T22" fmla="*/ 54 w 66"/>
                  <a:gd name="T23" fmla="*/ 73 h 81"/>
                  <a:gd name="T24" fmla="*/ 47 w 66"/>
                  <a:gd name="T25" fmla="*/ 77 h 81"/>
                  <a:gd name="T26" fmla="*/ 35 w 66"/>
                  <a:gd name="T27" fmla="*/ 81 h 81"/>
                  <a:gd name="T28" fmla="*/ 23 w 66"/>
                  <a:gd name="T29" fmla="*/ 77 h 81"/>
                  <a:gd name="T30" fmla="*/ 12 w 66"/>
                  <a:gd name="T31" fmla="*/ 69 h 81"/>
                  <a:gd name="T32" fmla="*/ 8 w 66"/>
                  <a:gd name="T33" fmla="*/ 62 h 81"/>
                  <a:gd name="T34" fmla="*/ 4 w 66"/>
                  <a:gd name="T35" fmla="*/ 54 h 81"/>
                  <a:gd name="T36" fmla="*/ 0 w 66"/>
                  <a:gd name="T37" fmla="*/ 43 h 81"/>
                  <a:gd name="T38" fmla="*/ 4 w 66"/>
                  <a:gd name="T39" fmla="*/ 31 h 81"/>
                  <a:gd name="T40" fmla="*/ 8 w 66"/>
                  <a:gd name="T41" fmla="*/ 20 h 81"/>
                  <a:gd name="T42" fmla="*/ 12 w 66"/>
                  <a:gd name="T43" fmla="*/ 12 h 81"/>
                  <a:gd name="T44" fmla="*/ 20 w 66"/>
                  <a:gd name="T45" fmla="*/ 8 h 81"/>
                  <a:gd name="T46" fmla="*/ 27 w 66"/>
                  <a:gd name="T47" fmla="*/ 4 h 81"/>
                  <a:gd name="T48" fmla="*/ 35 w 66"/>
                  <a:gd name="T49" fmla="*/ 0 h 81"/>
                  <a:gd name="T50" fmla="*/ 47 w 66"/>
                  <a:gd name="T51" fmla="*/ 4 h 81"/>
                  <a:gd name="T52" fmla="*/ 58 w 66"/>
                  <a:gd name="T53" fmla="*/ 12 h 81"/>
                  <a:gd name="T54" fmla="*/ 62 w 66"/>
                  <a:gd name="T55" fmla="*/ 20 h 81"/>
                  <a:gd name="T56" fmla="*/ 66 w 66"/>
                  <a:gd name="T57" fmla="*/ 31 h 81"/>
                  <a:gd name="T58" fmla="*/ 16 w 66"/>
                  <a:gd name="T59" fmla="*/ 31 h 81"/>
                  <a:gd name="T60" fmla="*/ 16 w 66"/>
                  <a:gd name="T61" fmla="*/ 27 h 81"/>
                  <a:gd name="T62" fmla="*/ 47 w 66"/>
                  <a:gd name="T63" fmla="*/ 27 h 81"/>
                  <a:gd name="T64" fmla="*/ 47 w 66"/>
                  <a:gd name="T65" fmla="*/ 20 h 81"/>
                  <a:gd name="T66" fmla="*/ 47 w 66"/>
                  <a:gd name="T67" fmla="*/ 16 h 81"/>
                  <a:gd name="T68" fmla="*/ 43 w 66"/>
                  <a:gd name="T69" fmla="*/ 12 h 81"/>
                  <a:gd name="T70" fmla="*/ 39 w 66"/>
                  <a:gd name="T71" fmla="*/ 12 h 81"/>
                  <a:gd name="T72" fmla="*/ 35 w 66"/>
                  <a:gd name="T73" fmla="*/ 8 h 81"/>
                  <a:gd name="T74" fmla="*/ 31 w 66"/>
                  <a:gd name="T75" fmla="*/ 8 h 81"/>
                  <a:gd name="T76" fmla="*/ 27 w 66"/>
                  <a:gd name="T77" fmla="*/ 8 h 81"/>
                  <a:gd name="T78" fmla="*/ 20 w 66"/>
                  <a:gd name="T79" fmla="*/ 12 h 81"/>
                  <a:gd name="T80" fmla="*/ 16 w 66"/>
                  <a:gd name="T81" fmla="*/ 20 h 81"/>
                  <a:gd name="T82" fmla="*/ 16 w 66"/>
                  <a:gd name="T83" fmla="*/ 27 h 8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6"/>
                  <a:gd name="T127" fmla="*/ 0 h 81"/>
                  <a:gd name="T128" fmla="*/ 66 w 66"/>
                  <a:gd name="T129" fmla="*/ 81 h 8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6" h="81">
                    <a:moveTo>
                      <a:pt x="16" y="31"/>
                    </a:moveTo>
                    <a:lnTo>
                      <a:pt x="16" y="46"/>
                    </a:lnTo>
                    <a:lnTo>
                      <a:pt x="23" y="58"/>
                    </a:lnTo>
                    <a:lnTo>
                      <a:pt x="31" y="66"/>
                    </a:lnTo>
                    <a:lnTo>
                      <a:pt x="43" y="66"/>
                    </a:lnTo>
                    <a:lnTo>
                      <a:pt x="50" y="66"/>
                    </a:lnTo>
                    <a:lnTo>
                      <a:pt x="54" y="62"/>
                    </a:lnTo>
                    <a:lnTo>
                      <a:pt x="58" y="58"/>
                    </a:lnTo>
                    <a:lnTo>
                      <a:pt x="62" y="50"/>
                    </a:lnTo>
                    <a:lnTo>
                      <a:pt x="66" y="50"/>
                    </a:lnTo>
                    <a:lnTo>
                      <a:pt x="62" y="62"/>
                    </a:lnTo>
                    <a:lnTo>
                      <a:pt x="54" y="73"/>
                    </a:lnTo>
                    <a:lnTo>
                      <a:pt x="47" y="77"/>
                    </a:lnTo>
                    <a:lnTo>
                      <a:pt x="35" y="81"/>
                    </a:lnTo>
                    <a:lnTo>
                      <a:pt x="23" y="77"/>
                    </a:lnTo>
                    <a:lnTo>
                      <a:pt x="12" y="69"/>
                    </a:lnTo>
                    <a:lnTo>
                      <a:pt x="8" y="62"/>
                    </a:lnTo>
                    <a:lnTo>
                      <a:pt x="4" y="54"/>
                    </a:lnTo>
                    <a:lnTo>
                      <a:pt x="0" y="43"/>
                    </a:lnTo>
                    <a:lnTo>
                      <a:pt x="4" y="31"/>
                    </a:lnTo>
                    <a:lnTo>
                      <a:pt x="8" y="20"/>
                    </a:lnTo>
                    <a:lnTo>
                      <a:pt x="12" y="12"/>
                    </a:lnTo>
                    <a:lnTo>
                      <a:pt x="20" y="8"/>
                    </a:lnTo>
                    <a:lnTo>
                      <a:pt x="27" y="4"/>
                    </a:lnTo>
                    <a:lnTo>
                      <a:pt x="35" y="0"/>
                    </a:lnTo>
                    <a:lnTo>
                      <a:pt x="47" y="4"/>
                    </a:lnTo>
                    <a:lnTo>
                      <a:pt x="58" y="12"/>
                    </a:lnTo>
                    <a:lnTo>
                      <a:pt x="62" y="20"/>
                    </a:lnTo>
                    <a:lnTo>
                      <a:pt x="66" y="31"/>
                    </a:lnTo>
                    <a:lnTo>
                      <a:pt x="16" y="31"/>
                    </a:lnTo>
                    <a:close/>
                    <a:moveTo>
                      <a:pt x="16" y="27"/>
                    </a:moveTo>
                    <a:lnTo>
                      <a:pt x="47" y="27"/>
                    </a:lnTo>
                    <a:lnTo>
                      <a:pt x="47" y="20"/>
                    </a:lnTo>
                    <a:lnTo>
                      <a:pt x="47" y="16"/>
                    </a:lnTo>
                    <a:lnTo>
                      <a:pt x="43" y="12"/>
                    </a:lnTo>
                    <a:lnTo>
                      <a:pt x="39" y="12"/>
                    </a:lnTo>
                    <a:lnTo>
                      <a:pt x="35" y="8"/>
                    </a:lnTo>
                    <a:lnTo>
                      <a:pt x="31" y="8"/>
                    </a:lnTo>
                    <a:lnTo>
                      <a:pt x="27" y="8"/>
                    </a:lnTo>
                    <a:lnTo>
                      <a:pt x="20" y="12"/>
                    </a:lnTo>
                    <a:lnTo>
                      <a:pt x="16" y="20"/>
                    </a:lnTo>
                    <a:lnTo>
                      <a:pt x="16" y="27"/>
                    </a:lnTo>
                    <a:close/>
                  </a:path>
                </a:pathLst>
              </a:custGeom>
              <a:solidFill>
                <a:srgbClr val="000000"/>
              </a:solidFill>
              <a:ln w="0">
                <a:solidFill>
                  <a:srgbClr val="000000"/>
                </a:solidFill>
                <a:round/>
                <a:headEnd/>
                <a:tailEnd/>
              </a:ln>
            </p:spPr>
            <p:txBody>
              <a:bodyPr/>
              <a:lstStyle/>
              <a:p>
                <a:endParaRPr lang="en-CA"/>
              </a:p>
            </p:txBody>
          </p:sp>
          <p:sp>
            <p:nvSpPr>
              <p:cNvPr id="17514" name="Freeform 24"/>
              <p:cNvSpPr>
                <a:spLocks noEditPoints="1"/>
              </p:cNvSpPr>
              <p:nvPr/>
            </p:nvSpPr>
            <p:spPr bwMode="auto">
              <a:xfrm>
                <a:off x="2966" y="1322"/>
                <a:ext cx="69" cy="81"/>
              </a:xfrm>
              <a:custGeom>
                <a:avLst/>
                <a:gdLst>
                  <a:gd name="T0" fmla="*/ 35 w 69"/>
                  <a:gd name="T1" fmla="*/ 73 h 81"/>
                  <a:gd name="T2" fmla="*/ 27 w 69"/>
                  <a:gd name="T3" fmla="*/ 77 h 81"/>
                  <a:gd name="T4" fmla="*/ 19 w 69"/>
                  <a:gd name="T5" fmla="*/ 81 h 81"/>
                  <a:gd name="T6" fmla="*/ 4 w 69"/>
                  <a:gd name="T7" fmla="*/ 77 h 81"/>
                  <a:gd name="T8" fmla="*/ 0 w 69"/>
                  <a:gd name="T9" fmla="*/ 62 h 81"/>
                  <a:gd name="T10" fmla="*/ 4 w 69"/>
                  <a:gd name="T11" fmla="*/ 54 h 81"/>
                  <a:gd name="T12" fmla="*/ 16 w 69"/>
                  <a:gd name="T13" fmla="*/ 43 h 81"/>
                  <a:gd name="T14" fmla="*/ 42 w 69"/>
                  <a:gd name="T15" fmla="*/ 31 h 81"/>
                  <a:gd name="T16" fmla="*/ 42 w 69"/>
                  <a:gd name="T17" fmla="*/ 20 h 81"/>
                  <a:gd name="T18" fmla="*/ 35 w 69"/>
                  <a:gd name="T19" fmla="*/ 8 h 81"/>
                  <a:gd name="T20" fmla="*/ 23 w 69"/>
                  <a:gd name="T21" fmla="*/ 8 h 81"/>
                  <a:gd name="T22" fmla="*/ 19 w 69"/>
                  <a:gd name="T23" fmla="*/ 12 h 81"/>
                  <a:gd name="T24" fmla="*/ 19 w 69"/>
                  <a:gd name="T25" fmla="*/ 23 h 81"/>
                  <a:gd name="T26" fmla="*/ 16 w 69"/>
                  <a:gd name="T27" fmla="*/ 27 h 81"/>
                  <a:gd name="T28" fmla="*/ 12 w 69"/>
                  <a:gd name="T29" fmla="*/ 31 h 81"/>
                  <a:gd name="T30" fmla="*/ 8 w 69"/>
                  <a:gd name="T31" fmla="*/ 27 h 81"/>
                  <a:gd name="T32" fmla="*/ 4 w 69"/>
                  <a:gd name="T33" fmla="*/ 23 h 81"/>
                  <a:gd name="T34" fmla="*/ 12 w 69"/>
                  <a:gd name="T35" fmla="*/ 8 h 81"/>
                  <a:gd name="T36" fmla="*/ 31 w 69"/>
                  <a:gd name="T37" fmla="*/ 0 h 81"/>
                  <a:gd name="T38" fmla="*/ 46 w 69"/>
                  <a:gd name="T39" fmla="*/ 4 h 81"/>
                  <a:gd name="T40" fmla="*/ 54 w 69"/>
                  <a:gd name="T41" fmla="*/ 12 h 81"/>
                  <a:gd name="T42" fmla="*/ 58 w 69"/>
                  <a:gd name="T43" fmla="*/ 27 h 81"/>
                  <a:gd name="T44" fmla="*/ 58 w 69"/>
                  <a:gd name="T45" fmla="*/ 62 h 81"/>
                  <a:gd name="T46" fmla="*/ 58 w 69"/>
                  <a:gd name="T47" fmla="*/ 69 h 81"/>
                  <a:gd name="T48" fmla="*/ 58 w 69"/>
                  <a:gd name="T49" fmla="*/ 69 h 81"/>
                  <a:gd name="T50" fmla="*/ 62 w 69"/>
                  <a:gd name="T51" fmla="*/ 69 h 81"/>
                  <a:gd name="T52" fmla="*/ 65 w 69"/>
                  <a:gd name="T53" fmla="*/ 69 h 81"/>
                  <a:gd name="T54" fmla="*/ 69 w 69"/>
                  <a:gd name="T55" fmla="*/ 69 h 81"/>
                  <a:gd name="T56" fmla="*/ 50 w 69"/>
                  <a:gd name="T57" fmla="*/ 81 h 81"/>
                  <a:gd name="T58" fmla="*/ 46 w 69"/>
                  <a:gd name="T59" fmla="*/ 77 h 81"/>
                  <a:gd name="T60" fmla="*/ 42 w 69"/>
                  <a:gd name="T61" fmla="*/ 69 h 81"/>
                  <a:gd name="T62" fmla="*/ 42 w 69"/>
                  <a:gd name="T63" fmla="*/ 35 h 81"/>
                  <a:gd name="T64" fmla="*/ 27 w 69"/>
                  <a:gd name="T65" fmla="*/ 43 h 81"/>
                  <a:gd name="T66" fmla="*/ 16 w 69"/>
                  <a:gd name="T67" fmla="*/ 50 h 81"/>
                  <a:gd name="T68" fmla="*/ 16 w 69"/>
                  <a:gd name="T69" fmla="*/ 58 h 81"/>
                  <a:gd name="T70" fmla="*/ 19 w 69"/>
                  <a:gd name="T71" fmla="*/ 66 h 81"/>
                  <a:gd name="T72" fmla="*/ 27 w 69"/>
                  <a:gd name="T73" fmla="*/ 69 h 81"/>
                  <a:gd name="T74" fmla="*/ 42 w 69"/>
                  <a:gd name="T75" fmla="*/ 62 h 8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9"/>
                  <a:gd name="T115" fmla="*/ 0 h 81"/>
                  <a:gd name="T116" fmla="*/ 69 w 69"/>
                  <a:gd name="T117" fmla="*/ 81 h 81"/>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9" h="81">
                    <a:moveTo>
                      <a:pt x="42" y="69"/>
                    </a:moveTo>
                    <a:lnTo>
                      <a:pt x="35" y="73"/>
                    </a:lnTo>
                    <a:lnTo>
                      <a:pt x="31" y="77"/>
                    </a:lnTo>
                    <a:lnTo>
                      <a:pt x="27" y="77"/>
                    </a:lnTo>
                    <a:lnTo>
                      <a:pt x="23" y="81"/>
                    </a:lnTo>
                    <a:lnTo>
                      <a:pt x="19" y="81"/>
                    </a:lnTo>
                    <a:lnTo>
                      <a:pt x="12" y="81"/>
                    </a:lnTo>
                    <a:lnTo>
                      <a:pt x="4" y="77"/>
                    </a:lnTo>
                    <a:lnTo>
                      <a:pt x="0" y="69"/>
                    </a:lnTo>
                    <a:lnTo>
                      <a:pt x="0" y="62"/>
                    </a:lnTo>
                    <a:lnTo>
                      <a:pt x="0" y="58"/>
                    </a:lnTo>
                    <a:lnTo>
                      <a:pt x="4" y="54"/>
                    </a:lnTo>
                    <a:lnTo>
                      <a:pt x="8" y="46"/>
                    </a:lnTo>
                    <a:lnTo>
                      <a:pt x="16" y="43"/>
                    </a:lnTo>
                    <a:lnTo>
                      <a:pt x="27" y="35"/>
                    </a:lnTo>
                    <a:lnTo>
                      <a:pt x="42" y="31"/>
                    </a:lnTo>
                    <a:lnTo>
                      <a:pt x="42" y="27"/>
                    </a:lnTo>
                    <a:lnTo>
                      <a:pt x="42" y="20"/>
                    </a:lnTo>
                    <a:lnTo>
                      <a:pt x="39" y="12"/>
                    </a:lnTo>
                    <a:lnTo>
                      <a:pt x="35" y="8"/>
                    </a:lnTo>
                    <a:lnTo>
                      <a:pt x="31" y="8"/>
                    </a:lnTo>
                    <a:lnTo>
                      <a:pt x="23" y="8"/>
                    </a:lnTo>
                    <a:lnTo>
                      <a:pt x="19" y="12"/>
                    </a:lnTo>
                    <a:lnTo>
                      <a:pt x="19" y="16"/>
                    </a:lnTo>
                    <a:lnTo>
                      <a:pt x="19" y="23"/>
                    </a:lnTo>
                    <a:lnTo>
                      <a:pt x="19" y="27"/>
                    </a:lnTo>
                    <a:lnTo>
                      <a:pt x="16" y="27"/>
                    </a:lnTo>
                    <a:lnTo>
                      <a:pt x="16" y="31"/>
                    </a:lnTo>
                    <a:lnTo>
                      <a:pt x="12" y="31"/>
                    </a:lnTo>
                    <a:lnTo>
                      <a:pt x="8" y="31"/>
                    </a:lnTo>
                    <a:lnTo>
                      <a:pt x="8" y="27"/>
                    </a:lnTo>
                    <a:lnTo>
                      <a:pt x="4" y="27"/>
                    </a:lnTo>
                    <a:lnTo>
                      <a:pt x="4" y="23"/>
                    </a:lnTo>
                    <a:lnTo>
                      <a:pt x="4" y="16"/>
                    </a:lnTo>
                    <a:lnTo>
                      <a:pt x="12" y="8"/>
                    </a:lnTo>
                    <a:lnTo>
                      <a:pt x="19" y="4"/>
                    </a:lnTo>
                    <a:lnTo>
                      <a:pt x="31" y="0"/>
                    </a:lnTo>
                    <a:lnTo>
                      <a:pt x="42" y="4"/>
                    </a:lnTo>
                    <a:lnTo>
                      <a:pt x="46" y="4"/>
                    </a:lnTo>
                    <a:lnTo>
                      <a:pt x="54" y="8"/>
                    </a:lnTo>
                    <a:lnTo>
                      <a:pt x="54" y="12"/>
                    </a:lnTo>
                    <a:lnTo>
                      <a:pt x="58" y="20"/>
                    </a:lnTo>
                    <a:lnTo>
                      <a:pt x="58" y="27"/>
                    </a:lnTo>
                    <a:lnTo>
                      <a:pt x="58" y="54"/>
                    </a:lnTo>
                    <a:lnTo>
                      <a:pt x="58" y="62"/>
                    </a:lnTo>
                    <a:lnTo>
                      <a:pt x="58" y="66"/>
                    </a:lnTo>
                    <a:lnTo>
                      <a:pt x="58" y="69"/>
                    </a:lnTo>
                    <a:lnTo>
                      <a:pt x="62" y="69"/>
                    </a:lnTo>
                    <a:lnTo>
                      <a:pt x="65" y="69"/>
                    </a:lnTo>
                    <a:lnTo>
                      <a:pt x="69" y="66"/>
                    </a:lnTo>
                    <a:lnTo>
                      <a:pt x="69" y="69"/>
                    </a:lnTo>
                    <a:lnTo>
                      <a:pt x="62" y="77"/>
                    </a:lnTo>
                    <a:lnTo>
                      <a:pt x="50" y="81"/>
                    </a:lnTo>
                    <a:lnTo>
                      <a:pt x="46" y="81"/>
                    </a:lnTo>
                    <a:lnTo>
                      <a:pt x="46" y="77"/>
                    </a:lnTo>
                    <a:lnTo>
                      <a:pt x="42" y="73"/>
                    </a:lnTo>
                    <a:lnTo>
                      <a:pt x="42" y="69"/>
                    </a:lnTo>
                    <a:close/>
                    <a:moveTo>
                      <a:pt x="42" y="62"/>
                    </a:moveTo>
                    <a:lnTo>
                      <a:pt x="42" y="35"/>
                    </a:lnTo>
                    <a:lnTo>
                      <a:pt x="31" y="39"/>
                    </a:lnTo>
                    <a:lnTo>
                      <a:pt x="27" y="43"/>
                    </a:lnTo>
                    <a:lnTo>
                      <a:pt x="19" y="46"/>
                    </a:lnTo>
                    <a:lnTo>
                      <a:pt x="16" y="50"/>
                    </a:lnTo>
                    <a:lnTo>
                      <a:pt x="16" y="54"/>
                    </a:lnTo>
                    <a:lnTo>
                      <a:pt x="16" y="58"/>
                    </a:lnTo>
                    <a:lnTo>
                      <a:pt x="16" y="62"/>
                    </a:lnTo>
                    <a:lnTo>
                      <a:pt x="19" y="66"/>
                    </a:lnTo>
                    <a:lnTo>
                      <a:pt x="23" y="69"/>
                    </a:lnTo>
                    <a:lnTo>
                      <a:pt x="27" y="69"/>
                    </a:lnTo>
                    <a:lnTo>
                      <a:pt x="35" y="69"/>
                    </a:lnTo>
                    <a:lnTo>
                      <a:pt x="42" y="62"/>
                    </a:lnTo>
                    <a:close/>
                  </a:path>
                </a:pathLst>
              </a:custGeom>
              <a:solidFill>
                <a:srgbClr val="000000"/>
              </a:solidFill>
              <a:ln w="0">
                <a:solidFill>
                  <a:srgbClr val="000000"/>
                </a:solidFill>
                <a:round/>
                <a:headEnd/>
                <a:tailEnd/>
              </a:ln>
            </p:spPr>
            <p:txBody>
              <a:bodyPr/>
              <a:lstStyle/>
              <a:p>
                <a:endParaRPr lang="en-CA"/>
              </a:p>
            </p:txBody>
          </p:sp>
          <p:sp>
            <p:nvSpPr>
              <p:cNvPr id="17515" name="Freeform 25"/>
              <p:cNvSpPr>
                <a:spLocks/>
              </p:cNvSpPr>
              <p:nvPr/>
            </p:nvSpPr>
            <p:spPr bwMode="auto">
              <a:xfrm>
                <a:off x="3035" y="1303"/>
                <a:ext cx="50" cy="100"/>
              </a:xfrm>
              <a:custGeom>
                <a:avLst/>
                <a:gdLst>
                  <a:gd name="T0" fmla="*/ 27 w 50"/>
                  <a:gd name="T1" fmla="*/ 0 h 100"/>
                  <a:gd name="T2" fmla="*/ 27 w 50"/>
                  <a:gd name="T3" fmla="*/ 23 h 100"/>
                  <a:gd name="T4" fmla="*/ 46 w 50"/>
                  <a:gd name="T5" fmla="*/ 23 h 100"/>
                  <a:gd name="T6" fmla="*/ 46 w 50"/>
                  <a:gd name="T7" fmla="*/ 27 h 100"/>
                  <a:gd name="T8" fmla="*/ 27 w 50"/>
                  <a:gd name="T9" fmla="*/ 27 h 100"/>
                  <a:gd name="T10" fmla="*/ 27 w 50"/>
                  <a:gd name="T11" fmla="*/ 77 h 100"/>
                  <a:gd name="T12" fmla="*/ 27 w 50"/>
                  <a:gd name="T13" fmla="*/ 85 h 100"/>
                  <a:gd name="T14" fmla="*/ 31 w 50"/>
                  <a:gd name="T15" fmla="*/ 88 h 100"/>
                  <a:gd name="T16" fmla="*/ 31 w 50"/>
                  <a:gd name="T17" fmla="*/ 88 h 100"/>
                  <a:gd name="T18" fmla="*/ 35 w 50"/>
                  <a:gd name="T19" fmla="*/ 88 h 100"/>
                  <a:gd name="T20" fmla="*/ 39 w 50"/>
                  <a:gd name="T21" fmla="*/ 88 h 100"/>
                  <a:gd name="T22" fmla="*/ 42 w 50"/>
                  <a:gd name="T23" fmla="*/ 88 h 100"/>
                  <a:gd name="T24" fmla="*/ 42 w 50"/>
                  <a:gd name="T25" fmla="*/ 88 h 100"/>
                  <a:gd name="T26" fmla="*/ 46 w 50"/>
                  <a:gd name="T27" fmla="*/ 85 h 100"/>
                  <a:gd name="T28" fmla="*/ 50 w 50"/>
                  <a:gd name="T29" fmla="*/ 85 h 100"/>
                  <a:gd name="T30" fmla="*/ 46 w 50"/>
                  <a:gd name="T31" fmla="*/ 92 h 100"/>
                  <a:gd name="T32" fmla="*/ 39 w 50"/>
                  <a:gd name="T33" fmla="*/ 96 h 100"/>
                  <a:gd name="T34" fmla="*/ 35 w 50"/>
                  <a:gd name="T35" fmla="*/ 100 h 100"/>
                  <a:gd name="T36" fmla="*/ 31 w 50"/>
                  <a:gd name="T37" fmla="*/ 100 h 100"/>
                  <a:gd name="T38" fmla="*/ 23 w 50"/>
                  <a:gd name="T39" fmla="*/ 100 h 100"/>
                  <a:gd name="T40" fmla="*/ 19 w 50"/>
                  <a:gd name="T41" fmla="*/ 96 h 100"/>
                  <a:gd name="T42" fmla="*/ 19 w 50"/>
                  <a:gd name="T43" fmla="*/ 96 h 100"/>
                  <a:gd name="T44" fmla="*/ 16 w 50"/>
                  <a:gd name="T45" fmla="*/ 92 h 100"/>
                  <a:gd name="T46" fmla="*/ 16 w 50"/>
                  <a:gd name="T47" fmla="*/ 88 h 100"/>
                  <a:gd name="T48" fmla="*/ 16 w 50"/>
                  <a:gd name="T49" fmla="*/ 81 h 100"/>
                  <a:gd name="T50" fmla="*/ 16 w 50"/>
                  <a:gd name="T51" fmla="*/ 27 h 100"/>
                  <a:gd name="T52" fmla="*/ 0 w 50"/>
                  <a:gd name="T53" fmla="*/ 27 h 100"/>
                  <a:gd name="T54" fmla="*/ 0 w 50"/>
                  <a:gd name="T55" fmla="*/ 27 h 100"/>
                  <a:gd name="T56" fmla="*/ 8 w 50"/>
                  <a:gd name="T57" fmla="*/ 23 h 100"/>
                  <a:gd name="T58" fmla="*/ 12 w 50"/>
                  <a:gd name="T59" fmla="*/ 19 h 100"/>
                  <a:gd name="T60" fmla="*/ 16 w 50"/>
                  <a:gd name="T61" fmla="*/ 16 h 100"/>
                  <a:gd name="T62" fmla="*/ 19 w 50"/>
                  <a:gd name="T63" fmla="*/ 12 h 100"/>
                  <a:gd name="T64" fmla="*/ 23 w 50"/>
                  <a:gd name="T65" fmla="*/ 4 h 100"/>
                  <a:gd name="T66" fmla="*/ 27 w 50"/>
                  <a:gd name="T67" fmla="*/ 0 h 100"/>
                  <a:gd name="T68" fmla="*/ 27 w 50"/>
                  <a:gd name="T69" fmla="*/ 0 h 10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50"/>
                  <a:gd name="T106" fmla="*/ 0 h 100"/>
                  <a:gd name="T107" fmla="*/ 50 w 50"/>
                  <a:gd name="T108" fmla="*/ 100 h 10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50" h="100">
                    <a:moveTo>
                      <a:pt x="27" y="0"/>
                    </a:moveTo>
                    <a:lnTo>
                      <a:pt x="27" y="23"/>
                    </a:lnTo>
                    <a:lnTo>
                      <a:pt x="46" y="23"/>
                    </a:lnTo>
                    <a:lnTo>
                      <a:pt x="46" y="27"/>
                    </a:lnTo>
                    <a:lnTo>
                      <a:pt x="27" y="27"/>
                    </a:lnTo>
                    <a:lnTo>
                      <a:pt x="27" y="77"/>
                    </a:lnTo>
                    <a:lnTo>
                      <a:pt x="27" y="85"/>
                    </a:lnTo>
                    <a:lnTo>
                      <a:pt x="31" y="88"/>
                    </a:lnTo>
                    <a:lnTo>
                      <a:pt x="35" y="88"/>
                    </a:lnTo>
                    <a:lnTo>
                      <a:pt x="39" y="88"/>
                    </a:lnTo>
                    <a:lnTo>
                      <a:pt x="42" y="88"/>
                    </a:lnTo>
                    <a:lnTo>
                      <a:pt x="46" y="85"/>
                    </a:lnTo>
                    <a:lnTo>
                      <a:pt x="50" y="85"/>
                    </a:lnTo>
                    <a:lnTo>
                      <a:pt x="46" y="92"/>
                    </a:lnTo>
                    <a:lnTo>
                      <a:pt x="39" y="96"/>
                    </a:lnTo>
                    <a:lnTo>
                      <a:pt x="35" y="100"/>
                    </a:lnTo>
                    <a:lnTo>
                      <a:pt x="31" y="100"/>
                    </a:lnTo>
                    <a:lnTo>
                      <a:pt x="23" y="100"/>
                    </a:lnTo>
                    <a:lnTo>
                      <a:pt x="19" y="96"/>
                    </a:lnTo>
                    <a:lnTo>
                      <a:pt x="16" y="92"/>
                    </a:lnTo>
                    <a:lnTo>
                      <a:pt x="16" y="88"/>
                    </a:lnTo>
                    <a:lnTo>
                      <a:pt x="16" y="81"/>
                    </a:lnTo>
                    <a:lnTo>
                      <a:pt x="16" y="27"/>
                    </a:lnTo>
                    <a:lnTo>
                      <a:pt x="0" y="27"/>
                    </a:lnTo>
                    <a:lnTo>
                      <a:pt x="8" y="23"/>
                    </a:lnTo>
                    <a:lnTo>
                      <a:pt x="12" y="19"/>
                    </a:lnTo>
                    <a:lnTo>
                      <a:pt x="16" y="16"/>
                    </a:lnTo>
                    <a:lnTo>
                      <a:pt x="19" y="12"/>
                    </a:lnTo>
                    <a:lnTo>
                      <a:pt x="23" y="4"/>
                    </a:lnTo>
                    <a:lnTo>
                      <a:pt x="27" y="0"/>
                    </a:lnTo>
                    <a:close/>
                  </a:path>
                </a:pathLst>
              </a:custGeom>
              <a:solidFill>
                <a:srgbClr val="000000"/>
              </a:solidFill>
              <a:ln w="0">
                <a:solidFill>
                  <a:srgbClr val="000000"/>
                </a:solidFill>
                <a:round/>
                <a:headEnd/>
                <a:tailEnd/>
              </a:ln>
            </p:spPr>
            <p:txBody>
              <a:bodyPr/>
              <a:lstStyle/>
              <a:p>
                <a:endParaRPr lang="en-CA"/>
              </a:p>
            </p:txBody>
          </p:sp>
          <p:sp>
            <p:nvSpPr>
              <p:cNvPr id="17516" name="Rectangle 26"/>
              <p:cNvSpPr>
                <a:spLocks noChangeArrowheads="1"/>
              </p:cNvSpPr>
              <p:nvPr/>
            </p:nvSpPr>
            <p:spPr bwMode="auto">
              <a:xfrm>
                <a:off x="3304" y="126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7517" name="Freeform 27"/>
              <p:cNvSpPr>
                <a:spLocks/>
              </p:cNvSpPr>
              <p:nvPr/>
            </p:nvSpPr>
            <p:spPr bwMode="auto">
              <a:xfrm>
                <a:off x="3500" y="1288"/>
                <a:ext cx="99" cy="115"/>
              </a:xfrm>
              <a:custGeom>
                <a:avLst/>
                <a:gdLst>
                  <a:gd name="T0" fmla="*/ 92 w 99"/>
                  <a:gd name="T1" fmla="*/ 0 h 115"/>
                  <a:gd name="T2" fmla="*/ 95 w 99"/>
                  <a:gd name="T3" fmla="*/ 38 h 115"/>
                  <a:gd name="T4" fmla="*/ 92 w 99"/>
                  <a:gd name="T5" fmla="*/ 38 h 115"/>
                  <a:gd name="T6" fmla="*/ 88 w 99"/>
                  <a:gd name="T7" fmla="*/ 23 h 115"/>
                  <a:gd name="T8" fmla="*/ 80 w 99"/>
                  <a:gd name="T9" fmla="*/ 11 h 115"/>
                  <a:gd name="T10" fmla="*/ 69 w 99"/>
                  <a:gd name="T11" fmla="*/ 8 h 115"/>
                  <a:gd name="T12" fmla="*/ 57 w 99"/>
                  <a:gd name="T13" fmla="*/ 4 h 115"/>
                  <a:gd name="T14" fmla="*/ 46 w 99"/>
                  <a:gd name="T15" fmla="*/ 8 h 115"/>
                  <a:gd name="T16" fmla="*/ 38 w 99"/>
                  <a:gd name="T17" fmla="*/ 11 h 115"/>
                  <a:gd name="T18" fmla="*/ 30 w 99"/>
                  <a:gd name="T19" fmla="*/ 19 h 115"/>
                  <a:gd name="T20" fmla="*/ 23 w 99"/>
                  <a:gd name="T21" fmla="*/ 27 h 115"/>
                  <a:gd name="T22" fmla="*/ 19 w 99"/>
                  <a:gd name="T23" fmla="*/ 42 h 115"/>
                  <a:gd name="T24" fmla="*/ 19 w 99"/>
                  <a:gd name="T25" fmla="*/ 57 h 115"/>
                  <a:gd name="T26" fmla="*/ 19 w 99"/>
                  <a:gd name="T27" fmla="*/ 73 h 115"/>
                  <a:gd name="T28" fmla="*/ 23 w 99"/>
                  <a:gd name="T29" fmla="*/ 84 h 115"/>
                  <a:gd name="T30" fmla="*/ 30 w 99"/>
                  <a:gd name="T31" fmla="*/ 96 h 115"/>
                  <a:gd name="T32" fmla="*/ 38 w 99"/>
                  <a:gd name="T33" fmla="*/ 103 h 115"/>
                  <a:gd name="T34" fmla="*/ 49 w 99"/>
                  <a:gd name="T35" fmla="*/ 107 h 115"/>
                  <a:gd name="T36" fmla="*/ 61 w 99"/>
                  <a:gd name="T37" fmla="*/ 107 h 115"/>
                  <a:gd name="T38" fmla="*/ 69 w 99"/>
                  <a:gd name="T39" fmla="*/ 107 h 115"/>
                  <a:gd name="T40" fmla="*/ 76 w 99"/>
                  <a:gd name="T41" fmla="*/ 103 h 115"/>
                  <a:gd name="T42" fmla="*/ 88 w 99"/>
                  <a:gd name="T43" fmla="*/ 96 h 115"/>
                  <a:gd name="T44" fmla="*/ 95 w 99"/>
                  <a:gd name="T45" fmla="*/ 84 h 115"/>
                  <a:gd name="T46" fmla="*/ 99 w 99"/>
                  <a:gd name="T47" fmla="*/ 88 h 115"/>
                  <a:gd name="T48" fmla="*/ 88 w 99"/>
                  <a:gd name="T49" fmla="*/ 100 h 115"/>
                  <a:gd name="T50" fmla="*/ 80 w 99"/>
                  <a:gd name="T51" fmla="*/ 107 h 115"/>
                  <a:gd name="T52" fmla="*/ 69 w 99"/>
                  <a:gd name="T53" fmla="*/ 115 h 115"/>
                  <a:gd name="T54" fmla="*/ 53 w 99"/>
                  <a:gd name="T55" fmla="*/ 115 h 115"/>
                  <a:gd name="T56" fmla="*/ 38 w 99"/>
                  <a:gd name="T57" fmla="*/ 111 h 115"/>
                  <a:gd name="T58" fmla="*/ 23 w 99"/>
                  <a:gd name="T59" fmla="*/ 107 h 115"/>
                  <a:gd name="T60" fmla="*/ 11 w 99"/>
                  <a:gd name="T61" fmla="*/ 96 h 115"/>
                  <a:gd name="T62" fmla="*/ 3 w 99"/>
                  <a:gd name="T63" fmla="*/ 84 h 115"/>
                  <a:gd name="T64" fmla="*/ 0 w 99"/>
                  <a:gd name="T65" fmla="*/ 73 h 115"/>
                  <a:gd name="T66" fmla="*/ 0 w 99"/>
                  <a:gd name="T67" fmla="*/ 57 h 115"/>
                  <a:gd name="T68" fmla="*/ 3 w 99"/>
                  <a:gd name="T69" fmla="*/ 42 h 115"/>
                  <a:gd name="T70" fmla="*/ 7 w 99"/>
                  <a:gd name="T71" fmla="*/ 27 h 115"/>
                  <a:gd name="T72" fmla="*/ 15 w 99"/>
                  <a:gd name="T73" fmla="*/ 15 h 115"/>
                  <a:gd name="T74" fmla="*/ 26 w 99"/>
                  <a:gd name="T75" fmla="*/ 8 h 115"/>
                  <a:gd name="T76" fmla="*/ 42 w 99"/>
                  <a:gd name="T77" fmla="*/ 0 h 115"/>
                  <a:gd name="T78" fmla="*/ 57 w 99"/>
                  <a:gd name="T79" fmla="*/ 0 h 115"/>
                  <a:gd name="T80" fmla="*/ 69 w 99"/>
                  <a:gd name="T81" fmla="*/ 0 h 115"/>
                  <a:gd name="T82" fmla="*/ 80 w 99"/>
                  <a:gd name="T83" fmla="*/ 4 h 115"/>
                  <a:gd name="T84" fmla="*/ 84 w 99"/>
                  <a:gd name="T85" fmla="*/ 8 h 115"/>
                  <a:gd name="T86" fmla="*/ 84 w 99"/>
                  <a:gd name="T87" fmla="*/ 8 h 115"/>
                  <a:gd name="T88" fmla="*/ 88 w 99"/>
                  <a:gd name="T89" fmla="*/ 8 h 115"/>
                  <a:gd name="T90" fmla="*/ 88 w 99"/>
                  <a:gd name="T91" fmla="*/ 4 h 115"/>
                  <a:gd name="T92" fmla="*/ 88 w 99"/>
                  <a:gd name="T93" fmla="*/ 4 h 115"/>
                  <a:gd name="T94" fmla="*/ 92 w 99"/>
                  <a:gd name="T95" fmla="*/ 0 h 115"/>
                  <a:gd name="T96" fmla="*/ 92 w 99"/>
                  <a:gd name="T97" fmla="*/ 0 h 11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99"/>
                  <a:gd name="T148" fmla="*/ 0 h 115"/>
                  <a:gd name="T149" fmla="*/ 99 w 99"/>
                  <a:gd name="T150" fmla="*/ 115 h 11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99" h="115">
                    <a:moveTo>
                      <a:pt x="92" y="0"/>
                    </a:moveTo>
                    <a:lnTo>
                      <a:pt x="95" y="38"/>
                    </a:lnTo>
                    <a:lnTo>
                      <a:pt x="92" y="38"/>
                    </a:lnTo>
                    <a:lnTo>
                      <a:pt x="88" y="23"/>
                    </a:lnTo>
                    <a:lnTo>
                      <a:pt x="80" y="11"/>
                    </a:lnTo>
                    <a:lnTo>
                      <a:pt x="69" y="8"/>
                    </a:lnTo>
                    <a:lnTo>
                      <a:pt x="57" y="4"/>
                    </a:lnTo>
                    <a:lnTo>
                      <a:pt x="46" y="8"/>
                    </a:lnTo>
                    <a:lnTo>
                      <a:pt x="38" y="11"/>
                    </a:lnTo>
                    <a:lnTo>
                      <a:pt x="30" y="19"/>
                    </a:lnTo>
                    <a:lnTo>
                      <a:pt x="23" y="27"/>
                    </a:lnTo>
                    <a:lnTo>
                      <a:pt x="19" y="42"/>
                    </a:lnTo>
                    <a:lnTo>
                      <a:pt x="19" y="57"/>
                    </a:lnTo>
                    <a:lnTo>
                      <a:pt x="19" y="73"/>
                    </a:lnTo>
                    <a:lnTo>
                      <a:pt x="23" y="84"/>
                    </a:lnTo>
                    <a:lnTo>
                      <a:pt x="30" y="96"/>
                    </a:lnTo>
                    <a:lnTo>
                      <a:pt x="38" y="103"/>
                    </a:lnTo>
                    <a:lnTo>
                      <a:pt x="49" y="107"/>
                    </a:lnTo>
                    <a:lnTo>
                      <a:pt x="61" y="107"/>
                    </a:lnTo>
                    <a:lnTo>
                      <a:pt x="69" y="107"/>
                    </a:lnTo>
                    <a:lnTo>
                      <a:pt x="76" y="103"/>
                    </a:lnTo>
                    <a:lnTo>
                      <a:pt x="88" y="96"/>
                    </a:lnTo>
                    <a:lnTo>
                      <a:pt x="95" y="84"/>
                    </a:lnTo>
                    <a:lnTo>
                      <a:pt x="99" y="88"/>
                    </a:lnTo>
                    <a:lnTo>
                      <a:pt x="88" y="100"/>
                    </a:lnTo>
                    <a:lnTo>
                      <a:pt x="80" y="107"/>
                    </a:lnTo>
                    <a:lnTo>
                      <a:pt x="69" y="115"/>
                    </a:lnTo>
                    <a:lnTo>
                      <a:pt x="53" y="115"/>
                    </a:lnTo>
                    <a:lnTo>
                      <a:pt x="38" y="111"/>
                    </a:lnTo>
                    <a:lnTo>
                      <a:pt x="23" y="107"/>
                    </a:lnTo>
                    <a:lnTo>
                      <a:pt x="11" y="96"/>
                    </a:lnTo>
                    <a:lnTo>
                      <a:pt x="3" y="84"/>
                    </a:lnTo>
                    <a:lnTo>
                      <a:pt x="0" y="73"/>
                    </a:lnTo>
                    <a:lnTo>
                      <a:pt x="0" y="57"/>
                    </a:lnTo>
                    <a:lnTo>
                      <a:pt x="3" y="42"/>
                    </a:lnTo>
                    <a:lnTo>
                      <a:pt x="7" y="27"/>
                    </a:lnTo>
                    <a:lnTo>
                      <a:pt x="15" y="15"/>
                    </a:lnTo>
                    <a:lnTo>
                      <a:pt x="26" y="8"/>
                    </a:lnTo>
                    <a:lnTo>
                      <a:pt x="42" y="0"/>
                    </a:lnTo>
                    <a:lnTo>
                      <a:pt x="57" y="0"/>
                    </a:lnTo>
                    <a:lnTo>
                      <a:pt x="69" y="0"/>
                    </a:lnTo>
                    <a:lnTo>
                      <a:pt x="80" y="4"/>
                    </a:lnTo>
                    <a:lnTo>
                      <a:pt x="84" y="8"/>
                    </a:lnTo>
                    <a:lnTo>
                      <a:pt x="88" y="8"/>
                    </a:lnTo>
                    <a:lnTo>
                      <a:pt x="88" y="4"/>
                    </a:lnTo>
                    <a:lnTo>
                      <a:pt x="92" y="0"/>
                    </a:lnTo>
                    <a:close/>
                  </a:path>
                </a:pathLst>
              </a:custGeom>
              <a:solidFill>
                <a:srgbClr val="000000"/>
              </a:solidFill>
              <a:ln w="0">
                <a:solidFill>
                  <a:srgbClr val="000000"/>
                </a:solidFill>
                <a:round/>
                <a:headEnd/>
                <a:tailEnd/>
              </a:ln>
            </p:spPr>
            <p:txBody>
              <a:bodyPr/>
              <a:lstStyle/>
              <a:p>
                <a:endParaRPr lang="en-CA"/>
              </a:p>
            </p:txBody>
          </p:sp>
          <p:sp>
            <p:nvSpPr>
              <p:cNvPr id="17518" name="Freeform 28"/>
              <p:cNvSpPr>
                <a:spLocks/>
              </p:cNvSpPr>
              <p:nvPr/>
            </p:nvSpPr>
            <p:spPr bwMode="auto">
              <a:xfrm>
                <a:off x="3607" y="1284"/>
                <a:ext cx="81" cy="119"/>
              </a:xfrm>
              <a:custGeom>
                <a:avLst/>
                <a:gdLst>
                  <a:gd name="T0" fmla="*/ 23 w 81"/>
                  <a:gd name="T1" fmla="*/ 58 h 119"/>
                  <a:gd name="T2" fmla="*/ 38 w 81"/>
                  <a:gd name="T3" fmla="*/ 42 h 119"/>
                  <a:gd name="T4" fmla="*/ 50 w 81"/>
                  <a:gd name="T5" fmla="*/ 38 h 119"/>
                  <a:gd name="T6" fmla="*/ 61 w 81"/>
                  <a:gd name="T7" fmla="*/ 42 h 119"/>
                  <a:gd name="T8" fmla="*/ 69 w 81"/>
                  <a:gd name="T9" fmla="*/ 54 h 119"/>
                  <a:gd name="T10" fmla="*/ 69 w 81"/>
                  <a:gd name="T11" fmla="*/ 73 h 119"/>
                  <a:gd name="T12" fmla="*/ 69 w 81"/>
                  <a:gd name="T13" fmla="*/ 107 h 119"/>
                  <a:gd name="T14" fmla="*/ 73 w 81"/>
                  <a:gd name="T15" fmla="*/ 111 h 119"/>
                  <a:gd name="T16" fmla="*/ 77 w 81"/>
                  <a:gd name="T17" fmla="*/ 115 h 119"/>
                  <a:gd name="T18" fmla="*/ 81 w 81"/>
                  <a:gd name="T19" fmla="*/ 119 h 119"/>
                  <a:gd name="T20" fmla="*/ 46 w 81"/>
                  <a:gd name="T21" fmla="*/ 115 h 119"/>
                  <a:gd name="T22" fmla="*/ 50 w 81"/>
                  <a:gd name="T23" fmla="*/ 115 h 119"/>
                  <a:gd name="T24" fmla="*/ 54 w 81"/>
                  <a:gd name="T25" fmla="*/ 111 h 119"/>
                  <a:gd name="T26" fmla="*/ 54 w 81"/>
                  <a:gd name="T27" fmla="*/ 104 h 119"/>
                  <a:gd name="T28" fmla="*/ 54 w 81"/>
                  <a:gd name="T29" fmla="*/ 73 h 119"/>
                  <a:gd name="T30" fmla="*/ 54 w 81"/>
                  <a:gd name="T31" fmla="*/ 58 h 119"/>
                  <a:gd name="T32" fmla="*/ 50 w 81"/>
                  <a:gd name="T33" fmla="*/ 54 h 119"/>
                  <a:gd name="T34" fmla="*/ 42 w 81"/>
                  <a:gd name="T35" fmla="*/ 50 h 119"/>
                  <a:gd name="T36" fmla="*/ 34 w 81"/>
                  <a:gd name="T37" fmla="*/ 54 h 119"/>
                  <a:gd name="T38" fmla="*/ 23 w 81"/>
                  <a:gd name="T39" fmla="*/ 61 h 119"/>
                  <a:gd name="T40" fmla="*/ 23 w 81"/>
                  <a:gd name="T41" fmla="*/ 107 h 119"/>
                  <a:gd name="T42" fmla="*/ 27 w 81"/>
                  <a:gd name="T43" fmla="*/ 111 h 119"/>
                  <a:gd name="T44" fmla="*/ 31 w 81"/>
                  <a:gd name="T45" fmla="*/ 115 h 119"/>
                  <a:gd name="T46" fmla="*/ 34 w 81"/>
                  <a:gd name="T47" fmla="*/ 119 h 119"/>
                  <a:gd name="T48" fmla="*/ 0 w 81"/>
                  <a:gd name="T49" fmla="*/ 115 h 119"/>
                  <a:gd name="T50" fmla="*/ 8 w 81"/>
                  <a:gd name="T51" fmla="*/ 115 h 119"/>
                  <a:gd name="T52" fmla="*/ 8 w 81"/>
                  <a:gd name="T53" fmla="*/ 111 h 119"/>
                  <a:gd name="T54" fmla="*/ 11 w 81"/>
                  <a:gd name="T55" fmla="*/ 100 h 119"/>
                  <a:gd name="T56" fmla="*/ 11 w 81"/>
                  <a:gd name="T57" fmla="*/ 19 h 119"/>
                  <a:gd name="T58" fmla="*/ 8 w 81"/>
                  <a:gd name="T59" fmla="*/ 12 h 119"/>
                  <a:gd name="T60" fmla="*/ 8 w 81"/>
                  <a:gd name="T61" fmla="*/ 8 h 119"/>
                  <a:gd name="T62" fmla="*/ 4 w 81"/>
                  <a:gd name="T63" fmla="*/ 8 h 119"/>
                  <a:gd name="T64" fmla="*/ 0 w 81"/>
                  <a:gd name="T65" fmla="*/ 8 h 119"/>
                  <a:gd name="T66" fmla="*/ 23 w 81"/>
                  <a:gd name="T67" fmla="*/ 0 h 11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81"/>
                  <a:gd name="T103" fmla="*/ 0 h 119"/>
                  <a:gd name="T104" fmla="*/ 81 w 81"/>
                  <a:gd name="T105" fmla="*/ 119 h 11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81" h="119">
                    <a:moveTo>
                      <a:pt x="23" y="0"/>
                    </a:moveTo>
                    <a:lnTo>
                      <a:pt x="23" y="58"/>
                    </a:lnTo>
                    <a:lnTo>
                      <a:pt x="31" y="46"/>
                    </a:lnTo>
                    <a:lnTo>
                      <a:pt x="38" y="42"/>
                    </a:lnTo>
                    <a:lnTo>
                      <a:pt x="46" y="42"/>
                    </a:lnTo>
                    <a:lnTo>
                      <a:pt x="50" y="38"/>
                    </a:lnTo>
                    <a:lnTo>
                      <a:pt x="58" y="42"/>
                    </a:lnTo>
                    <a:lnTo>
                      <a:pt x="61" y="42"/>
                    </a:lnTo>
                    <a:lnTo>
                      <a:pt x="65" y="50"/>
                    </a:lnTo>
                    <a:lnTo>
                      <a:pt x="69" y="54"/>
                    </a:lnTo>
                    <a:lnTo>
                      <a:pt x="69" y="61"/>
                    </a:lnTo>
                    <a:lnTo>
                      <a:pt x="69" y="73"/>
                    </a:lnTo>
                    <a:lnTo>
                      <a:pt x="69" y="100"/>
                    </a:lnTo>
                    <a:lnTo>
                      <a:pt x="69" y="107"/>
                    </a:lnTo>
                    <a:lnTo>
                      <a:pt x="69" y="111"/>
                    </a:lnTo>
                    <a:lnTo>
                      <a:pt x="73" y="111"/>
                    </a:lnTo>
                    <a:lnTo>
                      <a:pt x="73" y="115"/>
                    </a:lnTo>
                    <a:lnTo>
                      <a:pt x="77" y="115"/>
                    </a:lnTo>
                    <a:lnTo>
                      <a:pt x="81" y="115"/>
                    </a:lnTo>
                    <a:lnTo>
                      <a:pt x="81" y="119"/>
                    </a:lnTo>
                    <a:lnTo>
                      <a:pt x="46" y="119"/>
                    </a:lnTo>
                    <a:lnTo>
                      <a:pt x="46" y="115"/>
                    </a:lnTo>
                    <a:lnTo>
                      <a:pt x="50" y="115"/>
                    </a:lnTo>
                    <a:lnTo>
                      <a:pt x="54" y="115"/>
                    </a:lnTo>
                    <a:lnTo>
                      <a:pt x="54" y="111"/>
                    </a:lnTo>
                    <a:lnTo>
                      <a:pt x="54" y="107"/>
                    </a:lnTo>
                    <a:lnTo>
                      <a:pt x="54" y="104"/>
                    </a:lnTo>
                    <a:lnTo>
                      <a:pt x="54" y="100"/>
                    </a:lnTo>
                    <a:lnTo>
                      <a:pt x="54" y="73"/>
                    </a:lnTo>
                    <a:lnTo>
                      <a:pt x="54" y="65"/>
                    </a:lnTo>
                    <a:lnTo>
                      <a:pt x="54" y="58"/>
                    </a:lnTo>
                    <a:lnTo>
                      <a:pt x="54" y="54"/>
                    </a:lnTo>
                    <a:lnTo>
                      <a:pt x="50" y="54"/>
                    </a:lnTo>
                    <a:lnTo>
                      <a:pt x="46" y="50"/>
                    </a:lnTo>
                    <a:lnTo>
                      <a:pt x="42" y="50"/>
                    </a:lnTo>
                    <a:lnTo>
                      <a:pt x="38" y="50"/>
                    </a:lnTo>
                    <a:lnTo>
                      <a:pt x="34" y="54"/>
                    </a:lnTo>
                    <a:lnTo>
                      <a:pt x="31" y="58"/>
                    </a:lnTo>
                    <a:lnTo>
                      <a:pt x="23" y="61"/>
                    </a:lnTo>
                    <a:lnTo>
                      <a:pt x="23" y="100"/>
                    </a:lnTo>
                    <a:lnTo>
                      <a:pt x="23" y="107"/>
                    </a:lnTo>
                    <a:lnTo>
                      <a:pt x="23" y="111"/>
                    </a:lnTo>
                    <a:lnTo>
                      <a:pt x="27" y="111"/>
                    </a:lnTo>
                    <a:lnTo>
                      <a:pt x="27" y="115"/>
                    </a:lnTo>
                    <a:lnTo>
                      <a:pt x="31" y="115"/>
                    </a:lnTo>
                    <a:lnTo>
                      <a:pt x="34" y="115"/>
                    </a:lnTo>
                    <a:lnTo>
                      <a:pt x="34" y="119"/>
                    </a:lnTo>
                    <a:lnTo>
                      <a:pt x="0" y="119"/>
                    </a:lnTo>
                    <a:lnTo>
                      <a:pt x="0" y="115"/>
                    </a:lnTo>
                    <a:lnTo>
                      <a:pt x="4" y="115"/>
                    </a:lnTo>
                    <a:lnTo>
                      <a:pt x="8" y="115"/>
                    </a:lnTo>
                    <a:lnTo>
                      <a:pt x="8" y="111"/>
                    </a:lnTo>
                    <a:lnTo>
                      <a:pt x="11" y="107"/>
                    </a:lnTo>
                    <a:lnTo>
                      <a:pt x="11" y="100"/>
                    </a:lnTo>
                    <a:lnTo>
                      <a:pt x="11" y="31"/>
                    </a:lnTo>
                    <a:lnTo>
                      <a:pt x="11" y="19"/>
                    </a:lnTo>
                    <a:lnTo>
                      <a:pt x="8" y="15"/>
                    </a:lnTo>
                    <a:lnTo>
                      <a:pt x="8" y="12"/>
                    </a:lnTo>
                    <a:lnTo>
                      <a:pt x="8" y="8"/>
                    </a:lnTo>
                    <a:lnTo>
                      <a:pt x="4" y="8"/>
                    </a:lnTo>
                    <a:lnTo>
                      <a:pt x="0" y="12"/>
                    </a:lnTo>
                    <a:lnTo>
                      <a:pt x="0" y="8"/>
                    </a:lnTo>
                    <a:lnTo>
                      <a:pt x="19" y="0"/>
                    </a:lnTo>
                    <a:lnTo>
                      <a:pt x="23" y="0"/>
                    </a:lnTo>
                    <a:close/>
                  </a:path>
                </a:pathLst>
              </a:custGeom>
              <a:solidFill>
                <a:srgbClr val="000000"/>
              </a:solidFill>
              <a:ln w="0">
                <a:solidFill>
                  <a:srgbClr val="000000"/>
                </a:solidFill>
                <a:round/>
                <a:headEnd/>
                <a:tailEnd/>
              </a:ln>
            </p:spPr>
            <p:txBody>
              <a:bodyPr/>
              <a:lstStyle/>
              <a:p>
                <a:endParaRPr lang="en-CA"/>
              </a:p>
            </p:txBody>
          </p:sp>
          <p:sp>
            <p:nvSpPr>
              <p:cNvPr id="17519" name="Freeform 29"/>
              <p:cNvSpPr>
                <a:spLocks noEditPoints="1"/>
              </p:cNvSpPr>
              <p:nvPr/>
            </p:nvSpPr>
            <p:spPr bwMode="auto">
              <a:xfrm>
                <a:off x="3695" y="1284"/>
                <a:ext cx="35" cy="119"/>
              </a:xfrm>
              <a:custGeom>
                <a:avLst/>
                <a:gdLst>
                  <a:gd name="T0" fmla="*/ 19 w 35"/>
                  <a:gd name="T1" fmla="*/ 0 h 119"/>
                  <a:gd name="T2" fmla="*/ 19 w 35"/>
                  <a:gd name="T3" fmla="*/ 0 h 119"/>
                  <a:gd name="T4" fmla="*/ 23 w 35"/>
                  <a:gd name="T5" fmla="*/ 4 h 119"/>
                  <a:gd name="T6" fmla="*/ 27 w 35"/>
                  <a:gd name="T7" fmla="*/ 8 h 119"/>
                  <a:gd name="T8" fmla="*/ 27 w 35"/>
                  <a:gd name="T9" fmla="*/ 8 h 119"/>
                  <a:gd name="T10" fmla="*/ 27 w 35"/>
                  <a:gd name="T11" fmla="*/ 12 h 119"/>
                  <a:gd name="T12" fmla="*/ 23 w 35"/>
                  <a:gd name="T13" fmla="*/ 15 h 119"/>
                  <a:gd name="T14" fmla="*/ 19 w 35"/>
                  <a:gd name="T15" fmla="*/ 19 h 119"/>
                  <a:gd name="T16" fmla="*/ 19 w 35"/>
                  <a:gd name="T17" fmla="*/ 19 h 119"/>
                  <a:gd name="T18" fmla="*/ 16 w 35"/>
                  <a:gd name="T19" fmla="*/ 19 h 119"/>
                  <a:gd name="T20" fmla="*/ 12 w 35"/>
                  <a:gd name="T21" fmla="*/ 15 h 119"/>
                  <a:gd name="T22" fmla="*/ 8 w 35"/>
                  <a:gd name="T23" fmla="*/ 12 h 119"/>
                  <a:gd name="T24" fmla="*/ 8 w 35"/>
                  <a:gd name="T25" fmla="*/ 8 h 119"/>
                  <a:gd name="T26" fmla="*/ 8 w 35"/>
                  <a:gd name="T27" fmla="*/ 8 h 119"/>
                  <a:gd name="T28" fmla="*/ 12 w 35"/>
                  <a:gd name="T29" fmla="*/ 4 h 119"/>
                  <a:gd name="T30" fmla="*/ 16 w 35"/>
                  <a:gd name="T31" fmla="*/ 0 h 119"/>
                  <a:gd name="T32" fmla="*/ 19 w 35"/>
                  <a:gd name="T33" fmla="*/ 0 h 119"/>
                  <a:gd name="T34" fmla="*/ 27 w 35"/>
                  <a:gd name="T35" fmla="*/ 38 h 119"/>
                  <a:gd name="T36" fmla="*/ 27 w 35"/>
                  <a:gd name="T37" fmla="*/ 100 h 119"/>
                  <a:gd name="T38" fmla="*/ 27 w 35"/>
                  <a:gd name="T39" fmla="*/ 107 h 119"/>
                  <a:gd name="T40" fmla="*/ 27 w 35"/>
                  <a:gd name="T41" fmla="*/ 111 h 119"/>
                  <a:gd name="T42" fmla="*/ 27 w 35"/>
                  <a:gd name="T43" fmla="*/ 111 h 119"/>
                  <a:gd name="T44" fmla="*/ 31 w 35"/>
                  <a:gd name="T45" fmla="*/ 115 h 119"/>
                  <a:gd name="T46" fmla="*/ 31 w 35"/>
                  <a:gd name="T47" fmla="*/ 115 h 119"/>
                  <a:gd name="T48" fmla="*/ 35 w 35"/>
                  <a:gd name="T49" fmla="*/ 115 h 119"/>
                  <a:gd name="T50" fmla="*/ 35 w 35"/>
                  <a:gd name="T51" fmla="*/ 119 h 119"/>
                  <a:gd name="T52" fmla="*/ 0 w 35"/>
                  <a:gd name="T53" fmla="*/ 119 h 119"/>
                  <a:gd name="T54" fmla="*/ 0 w 35"/>
                  <a:gd name="T55" fmla="*/ 115 h 119"/>
                  <a:gd name="T56" fmla="*/ 4 w 35"/>
                  <a:gd name="T57" fmla="*/ 115 h 119"/>
                  <a:gd name="T58" fmla="*/ 8 w 35"/>
                  <a:gd name="T59" fmla="*/ 115 h 119"/>
                  <a:gd name="T60" fmla="*/ 8 w 35"/>
                  <a:gd name="T61" fmla="*/ 111 h 119"/>
                  <a:gd name="T62" fmla="*/ 12 w 35"/>
                  <a:gd name="T63" fmla="*/ 111 h 119"/>
                  <a:gd name="T64" fmla="*/ 12 w 35"/>
                  <a:gd name="T65" fmla="*/ 107 h 119"/>
                  <a:gd name="T66" fmla="*/ 12 w 35"/>
                  <a:gd name="T67" fmla="*/ 100 h 119"/>
                  <a:gd name="T68" fmla="*/ 12 w 35"/>
                  <a:gd name="T69" fmla="*/ 73 h 119"/>
                  <a:gd name="T70" fmla="*/ 12 w 35"/>
                  <a:gd name="T71" fmla="*/ 61 h 119"/>
                  <a:gd name="T72" fmla="*/ 12 w 35"/>
                  <a:gd name="T73" fmla="*/ 54 h 119"/>
                  <a:gd name="T74" fmla="*/ 12 w 35"/>
                  <a:gd name="T75" fmla="*/ 54 h 119"/>
                  <a:gd name="T76" fmla="*/ 8 w 35"/>
                  <a:gd name="T77" fmla="*/ 50 h 119"/>
                  <a:gd name="T78" fmla="*/ 8 w 35"/>
                  <a:gd name="T79" fmla="*/ 50 h 119"/>
                  <a:gd name="T80" fmla="*/ 8 w 35"/>
                  <a:gd name="T81" fmla="*/ 50 h 119"/>
                  <a:gd name="T82" fmla="*/ 4 w 35"/>
                  <a:gd name="T83" fmla="*/ 50 h 119"/>
                  <a:gd name="T84" fmla="*/ 0 w 35"/>
                  <a:gd name="T85" fmla="*/ 50 h 119"/>
                  <a:gd name="T86" fmla="*/ 0 w 35"/>
                  <a:gd name="T87" fmla="*/ 50 h 119"/>
                  <a:gd name="T88" fmla="*/ 23 w 35"/>
                  <a:gd name="T89" fmla="*/ 38 h 119"/>
                  <a:gd name="T90" fmla="*/ 27 w 35"/>
                  <a:gd name="T91" fmla="*/ 38 h 119"/>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35"/>
                  <a:gd name="T139" fmla="*/ 0 h 119"/>
                  <a:gd name="T140" fmla="*/ 35 w 35"/>
                  <a:gd name="T141" fmla="*/ 119 h 119"/>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35" h="119">
                    <a:moveTo>
                      <a:pt x="19" y="0"/>
                    </a:moveTo>
                    <a:lnTo>
                      <a:pt x="19" y="0"/>
                    </a:lnTo>
                    <a:lnTo>
                      <a:pt x="23" y="4"/>
                    </a:lnTo>
                    <a:lnTo>
                      <a:pt x="27" y="8"/>
                    </a:lnTo>
                    <a:lnTo>
                      <a:pt x="27" y="12"/>
                    </a:lnTo>
                    <a:lnTo>
                      <a:pt x="23" y="15"/>
                    </a:lnTo>
                    <a:lnTo>
                      <a:pt x="19" y="19"/>
                    </a:lnTo>
                    <a:lnTo>
                      <a:pt x="16" y="19"/>
                    </a:lnTo>
                    <a:lnTo>
                      <a:pt x="12" y="15"/>
                    </a:lnTo>
                    <a:lnTo>
                      <a:pt x="8" y="12"/>
                    </a:lnTo>
                    <a:lnTo>
                      <a:pt x="8" y="8"/>
                    </a:lnTo>
                    <a:lnTo>
                      <a:pt x="12" y="4"/>
                    </a:lnTo>
                    <a:lnTo>
                      <a:pt x="16" y="0"/>
                    </a:lnTo>
                    <a:lnTo>
                      <a:pt x="19" y="0"/>
                    </a:lnTo>
                    <a:close/>
                    <a:moveTo>
                      <a:pt x="27" y="38"/>
                    </a:moveTo>
                    <a:lnTo>
                      <a:pt x="27" y="100"/>
                    </a:lnTo>
                    <a:lnTo>
                      <a:pt x="27" y="107"/>
                    </a:lnTo>
                    <a:lnTo>
                      <a:pt x="27" y="111"/>
                    </a:lnTo>
                    <a:lnTo>
                      <a:pt x="31" y="115"/>
                    </a:lnTo>
                    <a:lnTo>
                      <a:pt x="35" y="115"/>
                    </a:lnTo>
                    <a:lnTo>
                      <a:pt x="35" y="119"/>
                    </a:lnTo>
                    <a:lnTo>
                      <a:pt x="0" y="119"/>
                    </a:lnTo>
                    <a:lnTo>
                      <a:pt x="0" y="115"/>
                    </a:lnTo>
                    <a:lnTo>
                      <a:pt x="4" y="115"/>
                    </a:lnTo>
                    <a:lnTo>
                      <a:pt x="8" y="115"/>
                    </a:lnTo>
                    <a:lnTo>
                      <a:pt x="8" y="111"/>
                    </a:lnTo>
                    <a:lnTo>
                      <a:pt x="12" y="111"/>
                    </a:lnTo>
                    <a:lnTo>
                      <a:pt x="12" y="107"/>
                    </a:lnTo>
                    <a:lnTo>
                      <a:pt x="12" y="100"/>
                    </a:lnTo>
                    <a:lnTo>
                      <a:pt x="12" y="73"/>
                    </a:lnTo>
                    <a:lnTo>
                      <a:pt x="12" y="61"/>
                    </a:lnTo>
                    <a:lnTo>
                      <a:pt x="12" y="54"/>
                    </a:lnTo>
                    <a:lnTo>
                      <a:pt x="8" y="50"/>
                    </a:lnTo>
                    <a:lnTo>
                      <a:pt x="4" y="50"/>
                    </a:lnTo>
                    <a:lnTo>
                      <a:pt x="0" y="50"/>
                    </a:lnTo>
                    <a:lnTo>
                      <a:pt x="23" y="38"/>
                    </a:lnTo>
                    <a:lnTo>
                      <a:pt x="27" y="38"/>
                    </a:lnTo>
                    <a:close/>
                  </a:path>
                </a:pathLst>
              </a:custGeom>
              <a:solidFill>
                <a:srgbClr val="000000"/>
              </a:solidFill>
              <a:ln w="0">
                <a:solidFill>
                  <a:srgbClr val="000000"/>
                </a:solidFill>
                <a:round/>
                <a:headEnd/>
                <a:tailEnd/>
              </a:ln>
            </p:spPr>
            <p:txBody>
              <a:bodyPr/>
              <a:lstStyle/>
              <a:p>
                <a:endParaRPr lang="en-CA"/>
              </a:p>
            </p:txBody>
          </p:sp>
          <p:sp>
            <p:nvSpPr>
              <p:cNvPr id="17520" name="Freeform 30"/>
              <p:cNvSpPr>
                <a:spLocks/>
              </p:cNvSpPr>
              <p:nvPr/>
            </p:nvSpPr>
            <p:spPr bwMode="auto">
              <a:xfrm>
                <a:off x="3737" y="1322"/>
                <a:ext cx="81" cy="81"/>
              </a:xfrm>
              <a:custGeom>
                <a:avLst/>
                <a:gdLst>
                  <a:gd name="T0" fmla="*/ 27 w 81"/>
                  <a:gd name="T1" fmla="*/ 20 h 81"/>
                  <a:gd name="T2" fmla="*/ 35 w 81"/>
                  <a:gd name="T3" fmla="*/ 8 h 81"/>
                  <a:gd name="T4" fmla="*/ 43 w 81"/>
                  <a:gd name="T5" fmla="*/ 4 h 81"/>
                  <a:gd name="T6" fmla="*/ 50 w 81"/>
                  <a:gd name="T7" fmla="*/ 0 h 81"/>
                  <a:gd name="T8" fmla="*/ 58 w 81"/>
                  <a:gd name="T9" fmla="*/ 4 h 81"/>
                  <a:gd name="T10" fmla="*/ 62 w 81"/>
                  <a:gd name="T11" fmla="*/ 4 h 81"/>
                  <a:gd name="T12" fmla="*/ 66 w 81"/>
                  <a:gd name="T13" fmla="*/ 8 h 81"/>
                  <a:gd name="T14" fmla="*/ 69 w 81"/>
                  <a:gd name="T15" fmla="*/ 16 h 81"/>
                  <a:gd name="T16" fmla="*/ 69 w 81"/>
                  <a:gd name="T17" fmla="*/ 20 h 81"/>
                  <a:gd name="T18" fmla="*/ 69 w 81"/>
                  <a:gd name="T19" fmla="*/ 31 h 81"/>
                  <a:gd name="T20" fmla="*/ 69 w 81"/>
                  <a:gd name="T21" fmla="*/ 62 h 81"/>
                  <a:gd name="T22" fmla="*/ 69 w 81"/>
                  <a:gd name="T23" fmla="*/ 69 h 81"/>
                  <a:gd name="T24" fmla="*/ 73 w 81"/>
                  <a:gd name="T25" fmla="*/ 73 h 81"/>
                  <a:gd name="T26" fmla="*/ 73 w 81"/>
                  <a:gd name="T27" fmla="*/ 73 h 81"/>
                  <a:gd name="T28" fmla="*/ 73 w 81"/>
                  <a:gd name="T29" fmla="*/ 77 h 81"/>
                  <a:gd name="T30" fmla="*/ 77 w 81"/>
                  <a:gd name="T31" fmla="*/ 77 h 81"/>
                  <a:gd name="T32" fmla="*/ 81 w 81"/>
                  <a:gd name="T33" fmla="*/ 77 h 81"/>
                  <a:gd name="T34" fmla="*/ 81 w 81"/>
                  <a:gd name="T35" fmla="*/ 81 h 81"/>
                  <a:gd name="T36" fmla="*/ 46 w 81"/>
                  <a:gd name="T37" fmla="*/ 81 h 81"/>
                  <a:gd name="T38" fmla="*/ 46 w 81"/>
                  <a:gd name="T39" fmla="*/ 77 h 81"/>
                  <a:gd name="T40" fmla="*/ 46 w 81"/>
                  <a:gd name="T41" fmla="*/ 77 h 81"/>
                  <a:gd name="T42" fmla="*/ 50 w 81"/>
                  <a:gd name="T43" fmla="*/ 77 h 81"/>
                  <a:gd name="T44" fmla="*/ 54 w 81"/>
                  <a:gd name="T45" fmla="*/ 77 h 81"/>
                  <a:gd name="T46" fmla="*/ 54 w 81"/>
                  <a:gd name="T47" fmla="*/ 73 h 81"/>
                  <a:gd name="T48" fmla="*/ 58 w 81"/>
                  <a:gd name="T49" fmla="*/ 69 h 81"/>
                  <a:gd name="T50" fmla="*/ 58 w 81"/>
                  <a:gd name="T51" fmla="*/ 69 h 81"/>
                  <a:gd name="T52" fmla="*/ 58 w 81"/>
                  <a:gd name="T53" fmla="*/ 62 h 81"/>
                  <a:gd name="T54" fmla="*/ 58 w 81"/>
                  <a:gd name="T55" fmla="*/ 31 h 81"/>
                  <a:gd name="T56" fmla="*/ 58 w 81"/>
                  <a:gd name="T57" fmla="*/ 23 h 81"/>
                  <a:gd name="T58" fmla="*/ 54 w 81"/>
                  <a:gd name="T59" fmla="*/ 16 h 81"/>
                  <a:gd name="T60" fmla="*/ 50 w 81"/>
                  <a:gd name="T61" fmla="*/ 16 h 81"/>
                  <a:gd name="T62" fmla="*/ 46 w 81"/>
                  <a:gd name="T63" fmla="*/ 12 h 81"/>
                  <a:gd name="T64" fmla="*/ 35 w 81"/>
                  <a:gd name="T65" fmla="*/ 16 h 81"/>
                  <a:gd name="T66" fmla="*/ 27 w 81"/>
                  <a:gd name="T67" fmla="*/ 23 h 81"/>
                  <a:gd name="T68" fmla="*/ 27 w 81"/>
                  <a:gd name="T69" fmla="*/ 62 h 81"/>
                  <a:gd name="T70" fmla="*/ 27 w 81"/>
                  <a:gd name="T71" fmla="*/ 69 h 81"/>
                  <a:gd name="T72" fmla="*/ 27 w 81"/>
                  <a:gd name="T73" fmla="*/ 73 h 81"/>
                  <a:gd name="T74" fmla="*/ 27 w 81"/>
                  <a:gd name="T75" fmla="*/ 73 h 81"/>
                  <a:gd name="T76" fmla="*/ 27 w 81"/>
                  <a:gd name="T77" fmla="*/ 77 h 81"/>
                  <a:gd name="T78" fmla="*/ 31 w 81"/>
                  <a:gd name="T79" fmla="*/ 77 h 81"/>
                  <a:gd name="T80" fmla="*/ 35 w 81"/>
                  <a:gd name="T81" fmla="*/ 77 h 81"/>
                  <a:gd name="T82" fmla="*/ 35 w 81"/>
                  <a:gd name="T83" fmla="*/ 81 h 81"/>
                  <a:gd name="T84" fmla="*/ 0 w 81"/>
                  <a:gd name="T85" fmla="*/ 81 h 81"/>
                  <a:gd name="T86" fmla="*/ 0 w 81"/>
                  <a:gd name="T87" fmla="*/ 77 h 81"/>
                  <a:gd name="T88" fmla="*/ 4 w 81"/>
                  <a:gd name="T89" fmla="*/ 77 h 81"/>
                  <a:gd name="T90" fmla="*/ 8 w 81"/>
                  <a:gd name="T91" fmla="*/ 77 h 81"/>
                  <a:gd name="T92" fmla="*/ 8 w 81"/>
                  <a:gd name="T93" fmla="*/ 73 h 81"/>
                  <a:gd name="T94" fmla="*/ 12 w 81"/>
                  <a:gd name="T95" fmla="*/ 69 h 81"/>
                  <a:gd name="T96" fmla="*/ 12 w 81"/>
                  <a:gd name="T97" fmla="*/ 62 h 81"/>
                  <a:gd name="T98" fmla="*/ 12 w 81"/>
                  <a:gd name="T99" fmla="*/ 35 h 81"/>
                  <a:gd name="T100" fmla="*/ 12 w 81"/>
                  <a:gd name="T101" fmla="*/ 23 h 81"/>
                  <a:gd name="T102" fmla="*/ 12 w 81"/>
                  <a:gd name="T103" fmla="*/ 16 h 81"/>
                  <a:gd name="T104" fmla="*/ 12 w 81"/>
                  <a:gd name="T105" fmla="*/ 16 h 81"/>
                  <a:gd name="T106" fmla="*/ 8 w 81"/>
                  <a:gd name="T107" fmla="*/ 12 h 81"/>
                  <a:gd name="T108" fmla="*/ 8 w 81"/>
                  <a:gd name="T109" fmla="*/ 12 h 81"/>
                  <a:gd name="T110" fmla="*/ 8 w 81"/>
                  <a:gd name="T111" fmla="*/ 12 h 81"/>
                  <a:gd name="T112" fmla="*/ 4 w 81"/>
                  <a:gd name="T113" fmla="*/ 12 h 81"/>
                  <a:gd name="T114" fmla="*/ 0 w 81"/>
                  <a:gd name="T115" fmla="*/ 12 h 81"/>
                  <a:gd name="T116" fmla="*/ 0 w 81"/>
                  <a:gd name="T117" fmla="*/ 12 h 81"/>
                  <a:gd name="T118" fmla="*/ 23 w 81"/>
                  <a:gd name="T119" fmla="*/ 0 h 81"/>
                  <a:gd name="T120" fmla="*/ 27 w 81"/>
                  <a:gd name="T121" fmla="*/ 0 h 81"/>
                  <a:gd name="T122" fmla="*/ 27 w 81"/>
                  <a:gd name="T123" fmla="*/ 20 h 8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1"/>
                  <a:gd name="T187" fmla="*/ 0 h 81"/>
                  <a:gd name="T188" fmla="*/ 81 w 81"/>
                  <a:gd name="T189" fmla="*/ 81 h 8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1" h="81">
                    <a:moveTo>
                      <a:pt x="27" y="20"/>
                    </a:moveTo>
                    <a:lnTo>
                      <a:pt x="35" y="8"/>
                    </a:lnTo>
                    <a:lnTo>
                      <a:pt x="43" y="4"/>
                    </a:lnTo>
                    <a:lnTo>
                      <a:pt x="50" y="0"/>
                    </a:lnTo>
                    <a:lnTo>
                      <a:pt x="58" y="4"/>
                    </a:lnTo>
                    <a:lnTo>
                      <a:pt x="62" y="4"/>
                    </a:lnTo>
                    <a:lnTo>
                      <a:pt x="66" y="8"/>
                    </a:lnTo>
                    <a:lnTo>
                      <a:pt x="69" y="16"/>
                    </a:lnTo>
                    <a:lnTo>
                      <a:pt x="69" y="20"/>
                    </a:lnTo>
                    <a:lnTo>
                      <a:pt x="69" y="31"/>
                    </a:lnTo>
                    <a:lnTo>
                      <a:pt x="69" y="62"/>
                    </a:lnTo>
                    <a:lnTo>
                      <a:pt x="69" y="69"/>
                    </a:lnTo>
                    <a:lnTo>
                      <a:pt x="73" y="73"/>
                    </a:lnTo>
                    <a:lnTo>
                      <a:pt x="73" y="77"/>
                    </a:lnTo>
                    <a:lnTo>
                      <a:pt x="77" y="77"/>
                    </a:lnTo>
                    <a:lnTo>
                      <a:pt x="81" y="77"/>
                    </a:lnTo>
                    <a:lnTo>
                      <a:pt x="81" y="81"/>
                    </a:lnTo>
                    <a:lnTo>
                      <a:pt x="46" y="81"/>
                    </a:lnTo>
                    <a:lnTo>
                      <a:pt x="46" y="77"/>
                    </a:lnTo>
                    <a:lnTo>
                      <a:pt x="50" y="77"/>
                    </a:lnTo>
                    <a:lnTo>
                      <a:pt x="54" y="77"/>
                    </a:lnTo>
                    <a:lnTo>
                      <a:pt x="54" y="73"/>
                    </a:lnTo>
                    <a:lnTo>
                      <a:pt x="58" y="69"/>
                    </a:lnTo>
                    <a:lnTo>
                      <a:pt x="58" y="62"/>
                    </a:lnTo>
                    <a:lnTo>
                      <a:pt x="58" y="31"/>
                    </a:lnTo>
                    <a:lnTo>
                      <a:pt x="58" y="23"/>
                    </a:lnTo>
                    <a:lnTo>
                      <a:pt x="54" y="16"/>
                    </a:lnTo>
                    <a:lnTo>
                      <a:pt x="50" y="16"/>
                    </a:lnTo>
                    <a:lnTo>
                      <a:pt x="46" y="12"/>
                    </a:lnTo>
                    <a:lnTo>
                      <a:pt x="35" y="16"/>
                    </a:lnTo>
                    <a:lnTo>
                      <a:pt x="27" y="23"/>
                    </a:lnTo>
                    <a:lnTo>
                      <a:pt x="27" y="62"/>
                    </a:lnTo>
                    <a:lnTo>
                      <a:pt x="27" y="69"/>
                    </a:lnTo>
                    <a:lnTo>
                      <a:pt x="27" y="73"/>
                    </a:lnTo>
                    <a:lnTo>
                      <a:pt x="27" y="77"/>
                    </a:lnTo>
                    <a:lnTo>
                      <a:pt x="31" y="77"/>
                    </a:lnTo>
                    <a:lnTo>
                      <a:pt x="35" y="77"/>
                    </a:lnTo>
                    <a:lnTo>
                      <a:pt x="35" y="81"/>
                    </a:lnTo>
                    <a:lnTo>
                      <a:pt x="0" y="81"/>
                    </a:lnTo>
                    <a:lnTo>
                      <a:pt x="0" y="77"/>
                    </a:lnTo>
                    <a:lnTo>
                      <a:pt x="4" y="77"/>
                    </a:lnTo>
                    <a:lnTo>
                      <a:pt x="8" y="77"/>
                    </a:lnTo>
                    <a:lnTo>
                      <a:pt x="8" y="73"/>
                    </a:lnTo>
                    <a:lnTo>
                      <a:pt x="12" y="69"/>
                    </a:lnTo>
                    <a:lnTo>
                      <a:pt x="12" y="62"/>
                    </a:lnTo>
                    <a:lnTo>
                      <a:pt x="12" y="35"/>
                    </a:lnTo>
                    <a:lnTo>
                      <a:pt x="12" y="23"/>
                    </a:lnTo>
                    <a:lnTo>
                      <a:pt x="12" y="16"/>
                    </a:lnTo>
                    <a:lnTo>
                      <a:pt x="8" y="12"/>
                    </a:lnTo>
                    <a:lnTo>
                      <a:pt x="4" y="12"/>
                    </a:lnTo>
                    <a:lnTo>
                      <a:pt x="0" y="12"/>
                    </a:lnTo>
                    <a:lnTo>
                      <a:pt x="23" y="0"/>
                    </a:lnTo>
                    <a:lnTo>
                      <a:pt x="27" y="0"/>
                    </a:lnTo>
                    <a:lnTo>
                      <a:pt x="27" y="20"/>
                    </a:lnTo>
                    <a:close/>
                  </a:path>
                </a:pathLst>
              </a:custGeom>
              <a:solidFill>
                <a:srgbClr val="000000"/>
              </a:solidFill>
              <a:ln w="0">
                <a:solidFill>
                  <a:srgbClr val="000000"/>
                </a:solidFill>
                <a:round/>
                <a:headEnd/>
                <a:tailEnd/>
              </a:ln>
            </p:spPr>
            <p:txBody>
              <a:bodyPr/>
              <a:lstStyle/>
              <a:p>
                <a:endParaRPr lang="en-CA"/>
              </a:p>
            </p:txBody>
          </p:sp>
          <p:sp>
            <p:nvSpPr>
              <p:cNvPr id="17521" name="Freeform 31"/>
              <p:cNvSpPr>
                <a:spLocks noEditPoints="1"/>
              </p:cNvSpPr>
              <p:nvPr/>
            </p:nvSpPr>
            <p:spPr bwMode="auto">
              <a:xfrm>
                <a:off x="3826" y="1322"/>
                <a:ext cx="61" cy="81"/>
              </a:xfrm>
              <a:custGeom>
                <a:avLst/>
                <a:gdLst>
                  <a:gd name="T0" fmla="*/ 11 w 61"/>
                  <a:gd name="T1" fmla="*/ 31 h 81"/>
                  <a:gd name="T2" fmla="*/ 15 w 61"/>
                  <a:gd name="T3" fmla="*/ 46 h 81"/>
                  <a:gd name="T4" fmla="*/ 19 w 61"/>
                  <a:gd name="T5" fmla="*/ 58 h 81"/>
                  <a:gd name="T6" fmla="*/ 30 w 61"/>
                  <a:gd name="T7" fmla="*/ 66 h 81"/>
                  <a:gd name="T8" fmla="*/ 38 w 61"/>
                  <a:gd name="T9" fmla="*/ 66 h 81"/>
                  <a:gd name="T10" fmla="*/ 46 w 61"/>
                  <a:gd name="T11" fmla="*/ 66 h 81"/>
                  <a:gd name="T12" fmla="*/ 53 w 61"/>
                  <a:gd name="T13" fmla="*/ 62 h 81"/>
                  <a:gd name="T14" fmla="*/ 57 w 61"/>
                  <a:gd name="T15" fmla="*/ 58 h 81"/>
                  <a:gd name="T16" fmla="*/ 61 w 61"/>
                  <a:gd name="T17" fmla="*/ 50 h 81"/>
                  <a:gd name="T18" fmla="*/ 61 w 61"/>
                  <a:gd name="T19" fmla="*/ 50 h 81"/>
                  <a:gd name="T20" fmla="*/ 57 w 61"/>
                  <a:gd name="T21" fmla="*/ 62 h 81"/>
                  <a:gd name="T22" fmla="*/ 53 w 61"/>
                  <a:gd name="T23" fmla="*/ 73 h 81"/>
                  <a:gd name="T24" fmla="*/ 42 w 61"/>
                  <a:gd name="T25" fmla="*/ 77 h 81"/>
                  <a:gd name="T26" fmla="*/ 30 w 61"/>
                  <a:gd name="T27" fmla="*/ 81 h 81"/>
                  <a:gd name="T28" fmla="*/ 19 w 61"/>
                  <a:gd name="T29" fmla="*/ 77 h 81"/>
                  <a:gd name="T30" fmla="*/ 7 w 61"/>
                  <a:gd name="T31" fmla="*/ 69 h 81"/>
                  <a:gd name="T32" fmla="*/ 3 w 61"/>
                  <a:gd name="T33" fmla="*/ 62 h 81"/>
                  <a:gd name="T34" fmla="*/ 0 w 61"/>
                  <a:gd name="T35" fmla="*/ 54 h 81"/>
                  <a:gd name="T36" fmla="*/ 0 w 61"/>
                  <a:gd name="T37" fmla="*/ 43 h 81"/>
                  <a:gd name="T38" fmla="*/ 0 w 61"/>
                  <a:gd name="T39" fmla="*/ 31 h 81"/>
                  <a:gd name="T40" fmla="*/ 3 w 61"/>
                  <a:gd name="T41" fmla="*/ 20 h 81"/>
                  <a:gd name="T42" fmla="*/ 7 w 61"/>
                  <a:gd name="T43" fmla="*/ 12 h 81"/>
                  <a:gd name="T44" fmla="*/ 15 w 61"/>
                  <a:gd name="T45" fmla="*/ 8 h 81"/>
                  <a:gd name="T46" fmla="*/ 23 w 61"/>
                  <a:gd name="T47" fmla="*/ 4 h 81"/>
                  <a:gd name="T48" fmla="*/ 34 w 61"/>
                  <a:gd name="T49" fmla="*/ 0 h 81"/>
                  <a:gd name="T50" fmla="*/ 46 w 61"/>
                  <a:gd name="T51" fmla="*/ 4 h 81"/>
                  <a:gd name="T52" fmla="*/ 53 w 61"/>
                  <a:gd name="T53" fmla="*/ 12 h 81"/>
                  <a:gd name="T54" fmla="*/ 61 w 61"/>
                  <a:gd name="T55" fmla="*/ 20 h 81"/>
                  <a:gd name="T56" fmla="*/ 61 w 61"/>
                  <a:gd name="T57" fmla="*/ 31 h 81"/>
                  <a:gd name="T58" fmla="*/ 11 w 61"/>
                  <a:gd name="T59" fmla="*/ 31 h 81"/>
                  <a:gd name="T60" fmla="*/ 11 w 61"/>
                  <a:gd name="T61" fmla="*/ 27 h 81"/>
                  <a:gd name="T62" fmla="*/ 46 w 61"/>
                  <a:gd name="T63" fmla="*/ 27 h 81"/>
                  <a:gd name="T64" fmla="*/ 46 w 61"/>
                  <a:gd name="T65" fmla="*/ 20 h 81"/>
                  <a:gd name="T66" fmla="*/ 42 w 61"/>
                  <a:gd name="T67" fmla="*/ 16 h 81"/>
                  <a:gd name="T68" fmla="*/ 42 w 61"/>
                  <a:gd name="T69" fmla="*/ 12 h 81"/>
                  <a:gd name="T70" fmla="*/ 38 w 61"/>
                  <a:gd name="T71" fmla="*/ 12 h 81"/>
                  <a:gd name="T72" fmla="*/ 34 w 61"/>
                  <a:gd name="T73" fmla="*/ 8 h 81"/>
                  <a:gd name="T74" fmla="*/ 30 w 61"/>
                  <a:gd name="T75" fmla="*/ 8 h 81"/>
                  <a:gd name="T76" fmla="*/ 23 w 61"/>
                  <a:gd name="T77" fmla="*/ 8 h 81"/>
                  <a:gd name="T78" fmla="*/ 19 w 61"/>
                  <a:gd name="T79" fmla="*/ 12 h 81"/>
                  <a:gd name="T80" fmla="*/ 15 w 61"/>
                  <a:gd name="T81" fmla="*/ 20 h 81"/>
                  <a:gd name="T82" fmla="*/ 11 w 61"/>
                  <a:gd name="T83" fmla="*/ 27 h 8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1"/>
                  <a:gd name="T127" fmla="*/ 0 h 81"/>
                  <a:gd name="T128" fmla="*/ 61 w 61"/>
                  <a:gd name="T129" fmla="*/ 81 h 8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1" h="81">
                    <a:moveTo>
                      <a:pt x="11" y="31"/>
                    </a:moveTo>
                    <a:lnTo>
                      <a:pt x="15" y="46"/>
                    </a:lnTo>
                    <a:lnTo>
                      <a:pt x="19" y="58"/>
                    </a:lnTo>
                    <a:lnTo>
                      <a:pt x="30" y="66"/>
                    </a:lnTo>
                    <a:lnTo>
                      <a:pt x="38" y="66"/>
                    </a:lnTo>
                    <a:lnTo>
                      <a:pt x="46" y="66"/>
                    </a:lnTo>
                    <a:lnTo>
                      <a:pt x="53" y="62"/>
                    </a:lnTo>
                    <a:lnTo>
                      <a:pt x="57" y="58"/>
                    </a:lnTo>
                    <a:lnTo>
                      <a:pt x="61" y="50"/>
                    </a:lnTo>
                    <a:lnTo>
                      <a:pt x="57" y="62"/>
                    </a:lnTo>
                    <a:lnTo>
                      <a:pt x="53" y="73"/>
                    </a:lnTo>
                    <a:lnTo>
                      <a:pt x="42" y="77"/>
                    </a:lnTo>
                    <a:lnTo>
                      <a:pt x="30" y="81"/>
                    </a:lnTo>
                    <a:lnTo>
                      <a:pt x="19" y="77"/>
                    </a:lnTo>
                    <a:lnTo>
                      <a:pt x="7" y="69"/>
                    </a:lnTo>
                    <a:lnTo>
                      <a:pt x="3" y="62"/>
                    </a:lnTo>
                    <a:lnTo>
                      <a:pt x="0" y="54"/>
                    </a:lnTo>
                    <a:lnTo>
                      <a:pt x="0" y="43"/>
                    </a:lnTo>
                    <a:lnTo>
                      <a:pt x="0" y="31"/>
                    </a:lnTo>
                    <a:lnTo>
                      <a:pt x="3" y="20"/>
                    </a:lnTo>
                    <a:lnTo>
                      <a:pt x="7" y="12"/>
                    </a:lnTo>
                    <a:lnTo>
                      <a:pt x="15" y="8"/>
                    </a:lnTo>
                    <a:lnTo>
                      <a:pt x="23" y="4"/>
                    </a:lnTo>
                    <a:lnTo>
                      <a:pt x="34" y="0"/>
                    </a:lnTo>
                    <a:lnTo>
                      <a:pt x="46" y="4"/>
                    </a:lnTo>
                    <a:lnTo>
                      <a:pt x="53" y="12"/>
                    </a:lnTo>
                    <a:lnTo>
                      <a:pt x="61" y="20"/>
                    </a:lnTo>
                    <a:lnTo>
                      <a:pt x="61" y="31"/>
                    </a:lnTo>
                    <a:lnTo>
                      <a:pt x="11" y="31"/>
                    </a:lnTo>
                    <a:close/>
                    <a:moveTo>
                      <a:pt x="11" y="27"/>
                    </a:moveTo>
                    <a:lnTo>
                      <a:pt x="46" y="27"/>
                    </a:lnTo>
                    <a:lnTo>
                      <a:pt x="46" y="20"/>
                    </a:lnTo>
                    <a:lnTo>
                      <a:pt x="42" y="16"/>
                    </a:lnTo>
                    <a:lnTo>
                      <a:pt x="42" y="12"/>
                    </a:lnTo>
                    <a:lnTo>
                      <a:pt x="38" y="12"/>
                    </a:lnTo>
                    <a:lnTo>
                      <a:pt x="34" y="8"/>
                    </a:lnTo>
                    <a:lnTo>
                      <a:pt x="30" y="8"/>
                    </a:lnTo>
                    <a:lnTo>
                      <a:pt x="23" y="8"/>
                    </a:lnTo>
                    <a:lnTo>
                      <a:pt x="19" y="12"/>
                    </a:lnTo>
                    <a:lnTo>
                      <a:pt x="15" y="20"/>
                    </a:lnTo>
                    <a:lnTo>
                      <a:pt x="11" y="27"/>
                    </a:lnTo>
                    <a:close/>
                  </a:path>
                </a:pathLst>
              </a:custGeom>
              <a:solidFill>
                <a:srgbClr val="000000"/>
              </a:solidFill>
              <a:ln w="0">
                <a:solidFill>
                  <a:srgbClr val="000000"/>
                </a:solidFill>
                <a:round/>
                <a:headEnd/>
                <a:tailEnd/>
              </a:ln>
            </p:spPr>
            <p:txBody>
              <a:bodyPr/>
              <a:lstStyle/>
              <a:p>
                <a:endParaRPr lang="en-CA"/>
              </a:p>
            </p:txBody>
          </p:sp>
          <p:sp>
            <p:nvSpPr>
              <p:cNvPr id="17522" name="Freeform 32"/>
              <p:cNvSpPr>
                <a:spLocks/>
              </p:cNvSpPr>
              <p:nvPr/>
            </p:nvSpPr>
            <p:spPr bwMode="auto">
              <a:xfrm>
                <a:off x="3902" y="1322"/>
                <a:ext cx="54" cy="81"/>
              </a:xfrm>
              <a:custGeom>
                <a:avLst/>
                <a:gdLst>
                  <a:gd name="T0" fmla="*/ 46 w 54"/>
                  <a:gd name="T1" fmla="*/ 0 h 81"/>
                  <a:gd name="T2" fmla="*/ 46 w 54"/>
                  <a:gd name="T3" fmla="*/ 27 h 81"/>
                  <a:gd name="T4" fmla="*/ 46 w 54"/>
                  <a:gd name="T5" fmla="*/ 27 h 81"/>
                  <a:gd name="T6" fmla="*/ 43 w 54"/>
                  <a:gd name="T7" fmla="*/ 20 h 81"/>
                  <a:gd name="T8" fmla="*/ 39 w 54"/>
                  <a:gd name="T9" fmla="*/ 12 h 81"/>
                  <a:gd name="T10" fmla="*/ 31 w 54"/>
                  <a:gd name="T11" fmla="*/ 8 h 81"/>
                  <a:gd name="T12" fmla="*/ 27 w 54"/>
                  <a:gd name="T13" fmla="*/ 8 h 81"/>
                  <a:gd name="T14" fmla="*/ 20 w 54"/>
                  <a:gd name="T15" fmla="*/ 8 h 81"/>
                  <a:gd name="T16" fmla="*/ 16 w 54"/>
                  <a:gd name="T17" fmla="*/ 12 h 81"/>
                  <a:gd name="T18" fmla="*/ 12 w 54"/>
                  <a:gd name="T19" fmla="*/ 12 h 81"/>
                  <a:gd name="T20" fmla="*/ 12 w 54"/>
                  <a:gd name="T21" fmla="*/ 16 h 81"/>
                  <a:gd name="T22" fmla="*/ 12 w 54"/>
                  <a:gd name="T23" fmla="*/ 20 h 81"/>
                  <a:gd name="T24" fmla="*/ 16 w 54"/>
                  <a:gd name="T25" fmla="*/ 23 h 81"/>
                  <a:gd name="T26" fmla="*/ 20 w 54"/>
                  <a:gd name="T27" fmla="*/ 27 h 81"/>
                  <a:gd name="T28" fmla="*/ 23 w 54"/>
                  <a:gd name="T29" fmla="*/ 31 h 81"/>
                  <a:gd name="T30" fmla="*/ 35 w 54"/>
                  <a:gd name="T31" fmla="*/ 39 h 81"/>
                  <a:gd name="T32" fmla="*/ 46 w 54"/>
                  <a:gd name="T33" fmla="*/ 43 h 81"/>
                  <a:gd name="T34" fmla="*/ 50 w 54"/>
                  <a:gd name="T35" fmla="*/ 50 h 81"/>
                  <a:gd name="T36" fmla="*/ 54 w 54"/>
                  <a:gd name="T37" fmla="*/ 58 h 81"/>
                  <a:gd name="T38" fmla="*/ 50 w 54"/>
                  <a:gd name="T39" fmla="*/ 69 h 81"/>
                  <a:gd name="T40" fmla="*/ 46 w 54"/>
                  <a:gd name="T41" fmla="*/ 73 h 81"/>
                  <a:gd name="T42" fmla="*/ 35 w 54"/>
                  <a:gd name="T43" fmla="*/ 81 h 81"/>
                  <a:gd name="T44" fmla="*/ 27 w 54"/>
                  <a:gd name="T45" fmla="*/ 81 h 81"/>
                  <a:gd name="T46" fmla="*/ 20 w 54"/>
                  <a:gd name="T47" fmla="*/ 81 h 81"/>
                  <a:gd name="T48" fmla="*/ 12 w 54"/>
                  <a:gd name="T49" fmla="*/ 77 h 81"/>
                  <a:gd name="T50" fmla="*/ 8 w 54"/>
                  <a:gd name="T51" fmla="*/ 77 h 81"/>
                  <a:gd name="T52" fmla="*/ 8 w 54"/>
                  <a:gd name="T53" fmla="*/ 77 h 81"/>
                  <a:gd name="T54" fmla="*/ 4 w 54"/>
                  <a:gd name="T55" fmla="*/ 77 h 81"/>
                  <a:gd name="T56" fmla="*/ 4 w 54"/>
                  <a:gd name="T57" fmla="*/ 81 h 81"/>
                  <a:gd name="T58" fmla="*/ 0 w 54"/>
                  <a:gd name="T59" fmla="*/ 81 h 81"/>
                  <a:gd name="T60" fmla="*/ 0 w 54"/>
                  <a:gd name="T61" fmla="*/ 54 h 81"/>
                  <a:gd name="T62" fmla="*/ 4 w 54"/>
                  <a:gd name="T63" fmla="*/ 54 h 81"/>
                  <a:gd name="T64" fmla="*/ 8 w 54"/>
                  <a:gd name="T65" fmla="*/ 66 h 81"/>
                  <a:gd name="T66" fmla="*/ 12 w 54"/>
                  <a:gd name="T67" fmla="*/ 69 h 81"/>
                  <a:gd name="T68" fmla="*/ 20 w 54"/>
                  <a:gd name="T69" fmla="*/ 73 h 81"/>
                  <a:gd name="T70" fmla="*/ 27 w 54"/>
                  <a:gd name="T71" fmla="*/ 77 h 81"/>
                  <a:gd name="T72" fmla="*/ 31 w 54"/>
                  <a:gd name="T73" fmla="*/ 73 h 81"/>
                  <a:gd name="T74" fmla="*/ 39 w 54"/>
                  <a:gd name="T75" fmla="*/ 73 h 81"/>
                  <a:gd name="T76" fmla="*/ 39 w 54"/>
                  <a:gd name="T77" fmla="*/ 69 h 81"/>
                  <a:gd name="T78" fmla="*/ 39 w 54"/>
                  <a:gd name="T79" fmla="*/ 66 h 81"/>
                  <a:gd name="T80" fmla="*/ 39 w 54"/>
                  <a:gd name="T81" fmla="*/ 58 h 81"/>
                  <a:gd name="T82" fmla="*/ 39 w 54"/>
                  <a:gd name="T83" fmla="*/ 54 h 81"/>
                  <a:gd name="T84" fmla="*/ 31 w 54"/>
                  <a:gd name="T85" fmla="*/ 50 h 81"/>
                  <a:gd name="T86" fmla="*/ 20 w 54"/>
                  <a:gd name="T87" fmla="*/ 46 h 81"/>
                  <a:gd name="T88" fmla="*/ 12 w 54"/>
                  <a:gd name="T89" fmla="*/ 39 h 81"/>
                  <a:gd name="T90" fmla="*/ 4 w 54"/>
                  <a:gd name="T91" fmla="*/ 35 h 81"/>
                  <a:gd name="T92" fmla="*/ 4 w 54"/>
                  <a:gd name="T93" fmla="*/ 31 h 81"/>
                  <a:gd name="T94" fmla="*/ 0 w 54"/>
                  <a:gd name="T95" fmla="*/ 23 h 81"/>
                  <a:gd name="T96" fmla="*/ 4 w 54"/>
                  <a:gd name="T97" fmla="*/ 16 h 81"/>
                  <a:gd name="T98" fmla="*/ 8 w 54"/>
                  <a:gd name="T99" fmla="*/ 8 h 81"/>
                  <a:gd name="T100" fmla="*/ 16 w 54"/>
                  <a:gd name="T101" fmla="*/ 4 h 81"/>
                  <a:gd name="T102" fmla="*/ 27 w 54"/>
                  <a:gd name="T103" fmla="*/ 0 h 81"/>
                  <a:gd name="T104" fmla="*/ 31 w 54"/>
                  <a:gd name="T105" fmla="*/ 4 h 81"/>
                  <a:gd name="T106" fmla="*/ 35 w 54"/>
                  <a:gd name="T107" fmla="*/ 4 h 81"/>
                  <a:gd name="T108" fmla="*/ 39 w 54"/>
                  <a:gd name="T109" fmla="*/ 4 h 81"/>
                  <a:gd name="T110" fmla="*/ 43 w 54"/>
                  <a:gd name="T111" fmla="*/ 4 h 81"/>
                  <a:gd name="T112" fmla="*/ 43 w 54"/>
                  <a:gd name="T113" fmla="*/ 4 h 81"/>
                  <a:gd name="T114" fmla="*/ 43 w 54"/>
                  <a:gd name="T115" fmla="*/ 4 h 81"/>
                  <a:gd name="T116" fmla="*/ 46 w 54"/>
                  <a:gd name="T117" fmla="*/ 4 h 81"/>
                  <a:gd name="T118" fmla="*/ 46 w 54"/>
                  <a:gd name="T119" fmla="*/ 0 h 81"/>
                  <a:gd name="T120" fmla="*/ 46 w 54"/>
                  <a:gd name="T121" fmla="*/ 0 h 8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4"/>
                  <a:gd name="T184" fmla="*/ 0 h 81"/>
                  <a:gd name="T185" fmla="*/ 54 w 54"/>
                  <a:gd name="T186" fmla="*/ 81 h 81"/>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4" h="81">
                    <a:moveTo>
                      <a:pt x="46" y="0"/>
                    </a:moveTo>
                    <a:lnTo>
                      <a:pt x="46" y="27"/>
                    </a:lnTo>
                    <a:lnTo>
                      <a:pt x="43" y="20"/>
                    </a:lnTo>
                    <a:lnTo>
                      <a:pt x="39" y="12"/>
                    </a:lnTo>
                    <a:lnTo>
                      <a:pt x="31" y="8"/>
                    </a:lnTo>
                    <a:lnTo>
                      <a:pt x="27" y="8"/>
                    </a:lnTo>
                    <a:lnTo>
                      <a:pt x="20" y="8"/>
                    </a:lnTo>
                    <a:lnTo>
                      <a:pt x="16" y="12"/>
                    </a:lnTo>
                    <a:lnTo>
                      <a:pt x="12" y="12"/>
                    </a:lnTo>
                    <a:lnTo>
                      <a:pt x="12" y="16"/>
                    </a:lnTo>
                    <a:lnTo>
                      <a:pt x="12" y="20"/>
                    </a:lnTo>
                    <a:lnTo>
                      <a:pt x="16" y="23"/>
                    </a:lnTo>
                    <a:lnTo>
                      <a:pt x="20" y="27"/>
                    </a:lnTo>
                    <a:lnTo>
                      <a:pt x="23" y="31"/>
                    </a:lnTo>
                    <a:lnTo>
                      <a:pt x="35" y="39"/>
                    </a:lnTo>
                    <a:lnTo>
                      <a:pt x="46" y="43"/>
                    </a:lnTo>
                    <a:lnTo>
                      <a:pt x="50" y="50"/>
                    </a:lnTo>
                    <a:lnTo>
                      <a:pt x="54" y="58"/>
                    </a:lnTo>
                    <a:lnTo>
                      <a:pt x="50" y="69"/>
                    </a:lnTo>
                    <a:lnTo>
                      <a:pt x="46" y="73"/>
                    </a:lnTo>
                    <a:lnTo>
                      <a:pt x="35" y="81"/>
                    </a:lnTo>
                    <a:lnTo>
                      <a:pt x="27" y="81"/>
                    </a:lnTo>
                    <a:lnTo>
                      <a:pt x="20" y="81"/>
                    </a:lnTo>
                    <a:lnTo>
                      <a:pt x="12" y="77"/>
                    </a:lnTo>
                    <a:lnTo>
                      <a:pt x="8" y="77"/>
                    </a:lnTo>
                    <a:lnTo>
                      <a:pt x="4" y="77"/>
                    </a:lnTo>
                    <a:lnTo>
                      <a:pt x="4" y="81"/>
                    </a:lnTo>
                    <a:lnTo>
                      <a:pt x="0" y="81"/>
                    </a:lnTo>
                    <a:lnTo>
                      <a:pt x="0" y="54"/>
                    </a:lnTo>
                    <a:lnTo>
                      <a:pt x="4" y="54"/>
                    </a:lnTo>
                    <a:lnTo>
                      <a:pt x="8" y="66"/>
                    </a:lnTo>
                    <a:lnTo>
                      <a:pt x="12" y="69"/>
                    </a:lnTo>
                    <a:lnTo>
                      <a:pt x="20" y="73"/>
                    </a:lnTo>
                    <a:lnTo>
                      <a:pt x="27" y="77"/>
                    </a:lnTo>
                    <a:lnTo>
                      <a:pt x="31" y="73"/>
                    </a:lnTo>
                    <a:lnTo>
                      <a:pt x="39" y="73"/>
                    </a:lnTo>
                    <a:lnTo>
                      <a:pt x="39" y="69"/>
                    </a:lnTo>
                    <a:lnTo>
                      <a:pt x="39" y="66"/>
                    </a:lnTo>
                    <a:lnTo>
                      <a:pt x="39" y="58"/>
                    </a:lnTo>
                    <a:lnTo>
                      <a:pt x="39" y="54"/>
                    </a:lnTo>
                    <a:lnTo>
                      <a:pt x="31" y="50"/>
                    </a:lnTo>
                    <a:lnTo>
                      <a:pt x="20" y="46"/>
                    </a:lnTo>
                    <a:lnTo>
                      <a:pt x="12" y="39"/>
                    </a:lnTo>
                    <a:lnTo>
                      <a:pt x="4" y="35"/>
                    </a:lnTo>
                    <a:lnTo>
                      <a:pt x="4" y="31"/>
                    </a:lnTo>
                    <a:lnTo>
                      <a:pt x="0" y="23"/>
                    </a:lnTo>
                    <a:lnTo>
                      <a:pt x="4" y="16"/>
                    </a:lnTo>
                    <a:lnTo>
                      <a:pt x="8" y="8"/>
                    </a:lnTo>
                    <a:lnTo>
                      <a:pt x="16" y="4"/>
                    </a:lnTo>
                    <a:lnTo>
                      <a:pt x="27" y="0"/>
                    </a:lnTo>
                    <a:lnTo>
                      <a:pt x="31" y="4"/>
                    </a:lnTo>
                    <a:lnTo>
                      <a:pt x="35" y="4"/>
                    </a:lnTo>
                    <a:lnTo>
                      <a:pt x="39" y="4"/>
                    </a:lnTo>
                    <a:lnTo>
                      <a:pt x="43" y="4"/>
                    </a:lnTo>
                    <a:lnTo>
                      <a:pt x="46" y="4"/>
                    </a:lnTo>
                    <a:lnTo>
                      <a:pt x="46" y="0"/>
                    </a:lnTo>
                    <a:close/>
                  </a:path>
                </a:pathLst>
              </a:custGeom>
              <a:solidFill>
                <a:srgbClr val="000000"/>
              </a:solidFill>
              <a:ln w="0">
                <a:solidFill>
                  <a:srgbClr val="000000"/>
                </a:solidFill>
                <a:round/>
                <a:headEnd/>
                <a:tailEnd/>
              </a:ln>
            </p:spPr>
            <p:txBody>
              <a:bodyPr/>
              <a:lstStyle/>
              <a:p>
                <a:endParaRPr lang="en-CA"/>
              </a:p>
            </p:txBody>
          </p:sp>
          <p:sp>
            <p:nvSpPr>
              <p:cNvPr id="17523" name="Freeform 33"/>
              <p:cNvSpPr>
                <a:spLocks noEditPoints="1"/>
              </p:cNvSpPr>
              <p:nvPr/>
            </p:nvSpPr>
            <p:spPr bwMode="auto">
              <a:xfrm>
                <a:off x="3964" y="1322"/>
                <a:ext cx="65" cy="81"/>
              </a:xfrm>
              <a:custGeom>
                <a:avLst/>
                <a:gdLst>
                  <a:gd name="T0" fmla="*/ 15 w 65"/>
                  <a:gd name="T1" fmla="*/ 31 h 81"/>
                  <a:gd name="T2" fmla="*/ 15 w 65"/>
                  <a:gd name="T3" fmla="*/ 46 h 81"/>
                  <a:gd name="T4" fmla="*/ 23 w 65"/>
                  <a:gd name="T5" fmla="*/ 58 h 81"/>
                  <a:gd name="T6" fmla="*/ 30 w 65"/>
                  <a:gd name="T7" fmla="*/ 66 h 81"/>
                  <a:gd name="T8" fmla="*/ 42 w 65"/>
                  <a:gd name="T9" fmla="*/ 66 h 81"/>
                  <a:gd name="T10" fmla="*/ 46 w 65"/>
                  <a:gd name="T11" fmla="*/ 66 h 81"/>
                  <a:gd name="T12" fmla="*/ 54 w 65"/>
                  <a:gd name="T13" fmla="*/ 62 h 81"/>
                  <a:gd name="T14" fmla="*/ 57 w 65"/>
                  <a:gd name="T15" fmla="*/ 58 h 81"/>
                  <a:gd name="T16" fmla="*/ 61 w 65"/>
                  <a:gd name="T17" fmla="*/ 50 h 81"/>
                  <a:gd name="T18" fmla="*/ 65 w 65"/>
                  <a:gd name="T19" fmla="*/ 50 h 81"/>
                  <a:gd name="T20" fmla="*/ 61 w 65"/>
                  <a:gd name="T21" fmla="*/ 62 h 81"/>
                  <a:gd name="T22" fmla="*/ 54 w 65"/>
                  <a:gd name="T23" fmla="*/ 73 h 81"/>
                  <a:gd name="T24" fmla="*/ 46 w 65"/>
                  <a:gd name="T25" fmla="*/ 77 h 81"/>
                  <a:gd name="T26" fmla="*/ 34 w 65"/>
                  <a:gd name="T27" fmla="*/ 81 h 81"/>
                  <a:gd name="T28" fmla="*/ 23 w 65"/>
                  <a:gd name="T29" fmla="*/ 77 h 81"/>
                  <a:gd name="T30" fmla="*/ 11 w 65"/>
                  <a:gd name="T31" fmla="*/ 69 h 81"/>
                  <a:gd name="T32" fmla="*/ 7 w 65"/>
                  <a:gd name="T33" fmla="*/ 62 h 81"/>
                  <a:gd name="T34" fmla="*/ 4 w 65"/>
                  <a:gd name="T35" fmla="*/ 54 h 81"/>
                  <a:gd name="T36" fmla="*/ 0 w 65"/>
                  <a:gd name="T37" fmla="*/ 43 h 81"/>
                  <a:gd name="T38" fmla="*/ 4 w 65"/>
                  <a:gd name="T39" fmla="*/ 31 h 81"/>
                  <a:gd name="T40" fmla="*/ 7 w 65"/>
                  <a:gd name="T41" fmla="*/ 20 h 81"/>
                  <a:gd name="T42" fmla="*/ 11 w 65"/>
                  <a:gd name="T43" fmla="*/ 12 h 81"/>
                  <a:gd name="T44" fmla="*/ 19 w 65"/>
                  <a:gd name="T45" fmla="*/ 8 h 81"/>
                  <a:gd name="T46" fmla="*/ 27 w 65"/>
                  <a:gd name="T47" fmla="*/ 4 h 81"/>
                  <a:gd name="T48" fmla="*/ 34 w 65"/>
                  <a:gd name="T49" fmla="*/ 0 h 81"/>
                  <a:gd name="T50" fmla="*/ 46 w 65"/>
                  <a:gd name="T51" fmla="*/ 4 h 81"/>
                  <a:gd name="T52" fmla="*/ 57 w 65"/>
                  <a:gd name="T53" fmla="*/ 12 h 81"/>
                  <a:gd name="T54" fmla="*/ 61 w 65"/>
                  <a:gd name="T55" fmla="*/ 20 h 81"/>
                  <a:gd name="T56" fmla="*/ 65 w 65"/>
                  <a:gd name="T57" fmla="*/ 31 h 81"/>
                  <a:gd name="T58" fmla="*/ 15 w 65"/>
                  <a:gd name="T59" fmla="*/ 31 h 81"/>
                  <a:gd name="T60" fmla="*/ 15 w 65"/>
                  <a:gd name="T61" fmla="*/ 27 h 81"/>
                  <a:gd name="T62" fmla="*/ 46 w 65"/>
                  <a:gd name="T63" fmla="*/ 27 h 81"/>
                  <a:gd name="T64" fmla="*/ 46 w 65"/>
                  <a:gd name="T65" fmla="*/ 20 h 81"/>
                  <a:gd name="T66" fmla="*/ 46 w 65"/>
                  <a:gd name="T67" fmla="*/ 16 h 81"/>
                  <a:gd name="T68" fmla="*/ 42 w 65"/>
                  <a:gd name="T69" fmla="*/ 12 h 81"/>
                  <a:gd name="T70" fmla="*/ 38 w 65"/>
                  <a:gd name="T71" fmla="*/ 12 h 81"/>
                  <a:gd name="T72" fmla="*/ 34 w 65"/>
                  <a:gd name="T73" fmla="*/ 8 h 81"/>
                  <a:gd name="T74" fmla="*/ 30 w 65"/>
                  <a:gd name="T75" fmla="*/ 8 h 81"/>
                  <a:gd name="T76" fmla="*/ 27 w 65"/>
                  <a:gd name="T77" fmla="*/ 8 h 81"/>
                  <a:gd name="T78" fmla="*/ 19 w 65"/>
                  <a:gd name="T79" fmla="*/ 12 h 81"/>
                  <a:gd name="T80" fmla="*/ 15 w 65"/>
                  <a:gd name="T81" fmla="*/ 20 h 81"/>
                  <a:gd name="T82" fmla="*/ 15 w 65"/>
                  <a:gd name="T83" fmla="*/ 27 h 8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5"/>
                  <a:gd name="T127" fmla="*/ 0 h 81"/>
                  <a:gd name="T128" fmla="*/ 65 w 65"/>
                  <a:gd name="T129" fmla="*/ 81 h 8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5" h="81">
                    <a:moveTo>
                      <a:pt x="15" y="31"/>
                    </a:moveTo>
                    <a:lnTo>
                      <a:pt x="15" y="46"/>
                    </a:lnTo>
                    <a:lnTo>
                      <a:pt x="23" y="58"/>
                    </a:lnTo>
                    <a:lnTo>
                      <a:pt x="30" y="66"/>
                    </a:lnTo>
                    <a:lnTo>
                      <a:pt x="42" y="66"/>
                    </a:lnTo>
                    <a:lnTo>
                      <a:pt x="46" y="66"/>
                    </a:lnTo>
                    <a:lnTo>
                      <a:pt x="54" y="62"/>
                    </a:lnTo>
                    <a:lnTo>
                      <a:pt x="57" y="58"/>
                    </a:lnTo>
                    <a:lnTo>
                      <a:pt x="61" y="50"/>
                    </a:lnTo>
                    <a:lnTo>
                      <a:pt x="65" y="50"/>
                    </a:lnTo>
                    <a:lnTo>
                      <a:pt x="61" y="62"/>
                    </a:lnTo>
                    <a:lnTo>
                      <a:pt x="54" y="73"/>
                    </a:lnTo>
                    <a:lnTo>
                      <a:pt x="46" y="77"/>
                    </a:lnTo>
                    <a:lnTo>
                      <a:pt x="34" y="81"/>
                    </a:lnTo>
                    <a:lnTo>
                      <a:pt x="23" y="77"/>
                    </a:lnTo>
                    <a:lnTo>
                      <a:pt x="11" y="69"/>
                    </a:lnTo>
                    <a:lnTo>
                      <a:pt x="7" y="62"/>
                    </a:lnTo>
                    <a:lnTo>
                      <a:pt x="4" y="54"/>
                    </a:lnTo>
                    <a:lnTo>
                      <a:pt x="0" y="43"/>
                    </a:lnTo>
                    <a:lnTo>
                      <a:pt x="4" y="31"/>
                    </a:lnTo>
                    <a:lnTo>
                      <a:pt x="7" y="20"/>
                    </a:lnTo>
                    <a:lnTo>
                      <a:pt x="11" y="12"/>
                    </a:lnTo>
                    <a:lnTo>
                      <a:pt x="19" y="8"/>
                    </a:lnTo>
                    <a:lnTo>
                      <a:pt x="27" y="4"/>
                    </a:lnTo>
                    <a:lnTo>
                      <a:pt x="34" y="0"/>
                    </a:lnTo>
                    <a:lnTo>
                      <a:pt x="46" y="4"/>
                    </a:lnTo>
                    <a:lnTo>
                      <a:pt x="57" y="12"/>
                    </a:lnTo>
                    <a:lnTo>
                      <a:pt x="61" y="20"/>
                    </a:lnTo>
                    <a:lnTo>
                      <a:pt x="65" y="31"/>
                    </a:lnTo>
                    <a:lnTo>
                      <a:pt x="15" y="31"/>
                    </a:lnTo>
                    <a:close/>
                    <a:moveTo>
                      <a:pt x="15" y="27"/>
                    </a:moveTo>
                    <a:lnTo>
                      <a:pt x="46" y="27"/>
                    </a:lnTo>
                    <a:lnTo>
                      <a:pt x="46" y="20"/>
                    </a:lnTo>
                    <a:lnTo>
                      <a:pt x="46" y="16"/>
                    </a:lnTo>
                    <a:lnTo>
                      <a:pt x="42" y="12"/>
                    </a:lnTo>
                    <a:lnTo>
                      <a:pt x="38" y="12"/>
                    </a:lnTo>
                    <a:lnTo>
                      <a:pt x="34" y="8"/>
                    </a:lnTo>
                    <a:lnTo>
                      <a:pt x="30" y="8"/>
                    </a:lnTo>
                    <a:lnTo>
                      <a:pt x="27" y="8"/>
                    </a:lnTo>
                    <a:lnTo>
                      <a:pt x="19" y="12"/>
                    </a:lnTo>
                    <a:lnTo>
                      <a:pt x="15" y="20"/>
                    </a:lnTo>
                    <a:lnTo>
                      <a:pt x="15" y="27"/>
                    </a:lnTo>
                    <a:close/>
                  </a:path>
                </a:pathLst>
              </a:custGeom>
              <a:solidFill>
                <a:srgbClr val="000000"/>
              </a:solidFill>
              <a:ln w="0">
                <a:solidFill>
                  <a:srgbClr val="000000"/>
                </a:solidFill>
                <a:round/>
                <a:headEnd/>
                <a:tailEnd/>
              </a:ln>
            </p:spPr>
            <p:txBody>
              <a:bodyPr/>
              <a:lstStyle/>
              <a:p>
                <a:endParaRPr lang="en-CA"/>
              </a:p>
            </p:txBody>
          </p:sp>
          <p:sp>
            <p:nvSpPr>
              <p:cNvPr id="17524" name="Rectangle 34"/>
              <p:cNvSpPr>
                <a:spLocks noChangeArrowheads="1"/>
              </p:cNvSpPr>
              <p:nvPr/>
            </p:nvSpPr>
            <p:spPr bwMode="auto">
              <a:xfrm>
                <a:off x="4071" y="126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7525" name="Freeform 35"/>
              <p:cNvSpPr>
                <a:spLocks/>
              </p:cNvSpPr>
              <p:nvPr/>
            </p:nvSpPr>
            <p:spPr bwMode="auto">
              <a:xfrm>
                <a:off x="4271" y="1284"/>
                <a:ext cx="65" cy="119"/>
              </a:xfrm>
              <a:custGeom>
                <a:avLst/>
                <a:gdLst>
                  <a:gd name="T0" fmla="*/ 27 w 65"/>
                  <a:gd name="T1" fmla="*/ 46 h 119"/>
                  <a:gd name="T2" fmla="*/ 27 w 65"/>
                  <a:gd name="T3" fmla="*/ 100 h 119"/>
                  <a:gd name="T4" fmla="*/ 27 w 65"/>
                  <a:gd name="T5" fmla="*/ 107 h 119"/>
                  <a:gd name="T6" fmla="*/ 27 w 65"/>
                  <a:gd name="T7" fmla="*/ 111 h 119"/>
                  <a:gd name="T8" fmla="*/ 30 w 65"/>
                  <a:gd name="T9" fmla="*/ 115 h 119"/>
                  <a:gd name="T10" fmla="*/ 38 w 65"/>
                  <a:gd name="T11" fmla="*/ 115 h 119"/>
                  <a:gd name="T12" fmla="*/ 42 w 65"/>
                  <a:gd name="T13" fmla="*/ 115 h 119"/>
                  <a:gd name="T14" fmla="*/ 42 w 65"/>
                  <a:gd name="T15" fmla="*/ 119 h 119"/>
                  <a:gd name="T16" fmla="*/ 0 w 65"/>
                  <a:gd name="T17" fmla="*/ 119 h 119"/>
                  <a:gd name="T18" fmla="*/ 0 w 65"/>
                  <a:gd name="T19" fmla="*/ 115 h 119"/>
                  <a:gd name="T20" fmla="*/ 0 w 65"/>
                  <a:gd name="T21" fmla="*/ 115 h 119"/>
                  <a:gd name="T22" fmla="*/ 4 w 65"/>
                  <a:gd name="T23" fmla="*/ 115 h 119"/>
                  <a:gd name="T24" fmla="*/ 7 w 65"/>
                  <a:gd name="T25" fmla="*/ 115 h 119"/>
                  <a:gd name="T26" fmla="*/ 11 w 65"/>
                  <a:gd name="T27" fmla="*/ 111 h 119"/>
                  <a:gd name="T28" fmla="*/ 11 w 65"/>
                  <a:gd name="T29" fmla="*/ 107 h 119"/>
                  <a:gd name="T30" fmla="*/ 11 w 65"/>
                  <a:gd name="T31" fmla="*/ 104 h 119"/>
                  <a:gd name="T32" fmla="*/ 11 w 65"/>
                  <a:gd name="T33" fmla="*/ 100 h 119"/>
                  <a:gd name="T34" fmla="*/ 11 w 65"/>
                  <a:gd name="T35" fmla="*/ 46 h 119"/>
                  <a:gd name="T36" fmla="*/ 0 w 65"/>
                  <a:gd name="T37" fmla="*/ 46 h 119"/>
                  <a:gd name="T38" fmla="*/ 0 w 65"/>
                  <a:gd name="T39" fmla="*/ 42 h 119"/>
                  <a:gd name="T40" fmla="*/ 11 w 65"/>
                  <a:gd name="T41" fmla="*/ 42 h 119"/>
                  <a:gd name="T42" fmla="*/ 11 w 65"/>
                  <a:gd name="T43" fmla="*/ 38 h 119"/>
                  <a:gd name="T44" fmla="*/ 11 w 65"/>
                  <a:gd name="T45" fmla="*/ 27 h 119"/>
                  <a:gd name="T46" fmla="*/ 15 w 65"/>
                  <a:gd name="T47" fmla="*/ 19 h 119"/>
                  <a:gd name="T48" fmla="*/ 19 w 65"/>
                  <a:gd name="T49" fmla="*/ 12 h 119"/>
                  <a:gd name="T50" fmla="*/ 27 w 65"/>
                  <a:gd name="T51" fmla="*/ 4 h 119"/>
                  <a:gd name="T52" fmla="*/ 34 w 65"/>
                  <a:gd name="T53" fmla="*/ 0 h 119"/>
                  <a:gd name="T54" fmla="*/ 42 w 65"/>
                  <a:gd name="T55" fmla="*/ 0 h 119"/>
                  <a:gd name="T56" fmla="*/ 53 w 65"/>
                  <a:gd name="T57" fmla="*/ 0 h 119"/>
                  <a:gd name="T58" fmla="*/ 61 w 65"/>
                  <a:gd name="T59" fmla="*/ 4 h 119"/>
                  <a:gd name="T60" fmla="*/ 65 w 65"/>
                  <a:gd name="T61" fmla="*/ 12 h 119"/>
                  <a:gd name="T62" fmla="*/ 65 w 65"/>
                  <a:gd name="T63" fmla="*/ 15 h 119"/>
                  <a:gd name="T64" fmla="*/ 65 w 65"/>
                  <a:gd name="T65" fmla="*/ 15 h 119"/>
                  <a:gd name="T66" fmla="*/ 61 w 65"/>
                  <a:gd name="T67" fmla="*/ 19 h 119"/>
                  <a:gd name="T68" fmla="*/ 61 w 65"/>
                  <a:gd name="T69" fmla="*/ 19 h 119"/>
                  <a:gd name="T70" fmla="*/ 57 w 65"/>
                  <a:gd name="T71" fmla="*/ 19 h 119"/>
                  <a:gd name="T72" fmla="*/ 57 w 65"/>
                  <a:gd name="T73" fmla="*/ 19 h 119"/>
                  <a:gd name="T74" fmla="*/ 53 w 65"/>
                  <a:gd name="T75" fmla="*/ 19 h 119"/>
                  <a:gd name="T76" fmla="*/ 50 w 65"/>
                  <a:gd name="T77" fmla="*/ 15 h 119"/>
                  <a:gd name="T78" fmla="*/ 50 w 65"/>
                  <a:gd name="T79" fmla="*/ 12 h 119"/>
                  <a:gd name="T80" fmla="*/ 46 w 65"/>
                  <a:gd name="T81" fmla="*/ 8 h 119"/>
                  <a:gd name="T82" fmla="*/ 42 w 65"/>
                  <a:gd name="T83" fmla="*/ 8 h 119"/>
                  <a:gd name="T84" fmla="*/ 42 w 65"/>
                  <a:gd name="T85" fmla="*/ 4 h 119"/>
                  <a:gd name="T86" fmla="*/ 38 w 65"/>
                  <a:gd name="T87" fmla="*/ 4 h 119"/>
                  <a:gd name="T88" fmla="*/ 34 w 65"/>
                  <a:gd name="T89" fmla="*/ 4 h 119"/>
                  <a:gd name="T90" fmla="*/ 30 w 65"/>
                  <a:gd name="T91" fmla="*/ 8 h 119"/>
                  <a:gd name="T92" fmla="*/ 30 w 65"/>
                  <a:gd name="T93" fmla="*/ 12 h 119"/>
                  <a:gd name="T94" fmla="*/ 27 w 65"/>
                  <a:gd name="T95" fmla="*/ 15 h 119"/>
                  <a:gd name="T96" fmla="*/ 27 w 65"/>
                  <a:gd name="T97" fmla="*/ 23 h 119"/>
                  <a:gd name="T98" fmla="*/ 27 w 65"/>
                  <a:gd name="T99" fmla="*/ 35 h 119"/>
                  <a:gd name="T100" fmla="*/ 27 w 65"/>
                  <a:gd name="T101" fmla="*/ 42 h 119"/>
                  <a:gd name="T102" fmla="*/ 46 w 65"/>
                  <a:gd name="T103" fmla="*/ 42 h 119"/>
                  <a:gd name="T104" fmla="*/ 46 w 65"/>
                  <a:gd name="T105" fmla="*/ 46 h 119"/>
                  <a:gd name="T106" fmla="*/ 27 w 65"/>
                  <a:gd name="T107" fmla="*/ 46 h 119"/>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5"/>
                  <a:gd name="T163" fmla="*/ 0 h 119"/>
                  <a:gd name="T164" fmla="*/ 65 w 65"/>
                  <a:gd name="T165" fmla="*/ 119 h 119"/>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5" h="119">
                    <a:moveTo>
                      <a:pt x="27" y="46"/>
                    </a:moveTo>
                    <a:lnTo>
                      <a:pt x="27" y="100"/>
                    </a:lnTo>
                    <a:lnTo>
                      <a:pt x="27" y="107"/>
                    </a:lnTo>
                    <a:lnTo>
                      <a:pt x="27" y="111"/>
                    </a:lnTo>
                    <a:lnTo>
                      <a:pt x="30" y="115"/>
                    </a:lnTo>
                    <a:lnTo>
                      <a:pt x="38" y="115"/>
                    </a:lnTo>
                    <a:lnTo>
                      <a:pt x="42" y="115"/>
                    </a:lnTo>
                    <a:lnTo>
                      <a:pt x="42" y="119"/>
                    </a:lnTo>
                    <a:lnTo>
                      <a:pt x="0" y="119"/>
                    </a:lnTo>
                    <a:lnTo>
                      <a:pt x="0" y="115"/>
                    </a:lnTo>
                    <a:lnTo>
                      <a:pt x="4" y="115"/>
                    </a:lnTo>
                    <a:lnTo>
                      <a:pt x="7" y="115"/>
                    </a:lnTo>
                    <a:lnTo>
                      <a:pt x="11" y="111"/>
                    </a:lnTo>
                    <a:lnTo>
                      <a:pt x="11" y="107"/>
                    </a:lnTo>
                    <a:lnTo>
                      <a:pt x="11" y="104"/>
                    </a:lnTo>
                    <a:lnTo>
                      <a:pt x="11" y="100"/>
                    </a:lnTo>
                    <a:lnTo>
                      <a:pt x="11" y="46"/>
                    </a:lnTo>
                    <a:lnTo>
                      <a:pt x="0" y="46"/>
                    </a:lnTo>
                    <a:lnTo>
                      <a:pt x="0" y="42"/>
                    </a:lnTo>
                    <a:lnTo>
                      <a:pt x="11" y="42"/>
                    </a:lnTo>
                    <a:lnTo>
                      <a:pt x="11" y="38"/>
                    </a:lnTo>
                    <a:lnTo>
                      <a:pt x="11" y="27"/>
                    </a:lnTo>
                    <a:lnTo>
                      <a:pt x="15" y="19"/>
                    </a:lnTo>
                    <a:lnTo>
                      <a:pt x="19" y="12"/>
                    </a:lnTo>
                    <a:lnTo>
                      <a:pt x="27" y="4"/>
                    </a:lnTo>
                    <a:lnTo>
                      <a:pt x="34" y="0"/>
                    </a:lnTo>
                    <a:lnTo>
                      <a:pt x="42" y="0"/>
                    </a:lnTo>
                    <a:lnTo>
                      <a:pt x="53" y="0"/>
                    </a:lnTo>
                    <a:lnTo>
                      <a:pt x="61" y="4"/>
                    </a:lnTo>
                    <a:lnTo>
                      <a:pt x="65" y="12"/>
                    </a:lnTo>
                    <a:lnTo>
                      <a:pt x="65" y="15"/>
                    </a:lnTo>
                    <a:lnTo>
                      <a:pt x="61" y="19"/>
                    </a:lnTo>
                    <a:lnTo>
                      <a:pt x="57" y="19"/>
                    </a:lnTo>
                    <a:lnTo>
                      <a:pt x="53" y="19"/>
                    </a:lnTo>
                    <a:lnTo>
                      <a:pt x="50" y="15"/>
                    </a:lnTo>
                    <a:lnTo>
                      <a:pt x="50" y="12"/>
                    </a:lnTo>
                    <a:lnTo>
                      <a:pt x="46" y="8"/>
                    </a:lnTo>
                    <a:lnTo>
                      <a:pt x="42" y="8"/>
                    </a:lnTo>
                    <a:lnTo>
                      <a:pt x="42" y="4"/>
                    </a:lnTo>
                    <a:lnTo>
                      <a:pt x="38" y="4"/>
                    </a:lnTo>
                    <a:lnTo>
                      <a:pt x="34" y="4"/>
                    </a:lnTo>
                    <a:lnTo>
                      <a:pt x="30" y="8"/>
                    </a:lnTo>
                    <a:lnTo>
                      <a:pt x="30" y="12"/>
                    </a:lnTo>
                    <a:lnTo>
                      <a:pt x="27" y="15"/>
                    </a:lnTo>
                    <a:lnTo>
                      <a:pt x="27" y="23"/>
                    </a:lnTo>
                    <a:lnTo>
                      <a:pt x="27" y="35"/>
                    </a:lnTo>
                    <a:lnTo>
                      <a:pt x="27" y="42"/>
                    </a:lnTo>
                    <a:lnTo>
                      <a:pt x="46" y="42"/>
                    </a:lnTo>
                    <a:lnTo>
                      <a:pt x="46" y="46"/>
                    </a:lnTo>
                    <a:lnTo>
                      <a:pt x="27" y="46"/>
                    </a:lnTo>
                    <a:close/>
                  </a:path>
                </a:pathLst>
              </a:custGeom>
              <a:solidFill>
                <a:srgbClr val="000000"/>
              </a:solidFill>
              <a:ln w="0">
                <a:solidFill>
                  <a:srgbClr val="000000"/>
                </a:solidFill>
                <a:round/>
                <a:headEnd/>
                <a:tailEnd/>
              </a:ln>
            </p:spPr>
            <p:txBody>
              <a:bodyPr/>
              <a:lstStyle/>
              <a:p>
                <a:endParaRPr lang="en-CA"/>
              </a:p>
            </p:txBody>
          </p:sp>
          <p:sp>
            <p:nvSpPr>
              <p:cNvPr id="17526" name="Freeform 36"/>
              <p:cNvSpPr>
                <a:spLocks noEditPoints="1"/>
              </p:cNvSpPr>
              <p:nvPr/>
            </p:nvSpPr>
            <p:spPr bwMode="auto">
              <a:xfrm>
                <a:off x="4324" y="1322"/>
                <a:ext cx="70" cy="81"/>
              </a:xfrm>
              <a:custGeom>
                <a:avLst/>
                <a:gdLst>
                  <a:gd name="T0" fmla="*/ 35 w 70"/>
                  <a:gd name="T1" fmla="*/ 0 h 81"/>
                  <a:gd name="T2" fmla="*/ 46 w 70"/>
                  <a:gd name="T3" fmla="*/ 4 h 81"/>
                  <a:gd name="T4" fmla="*/ 54 w 70"/>
                  <a:gd name="T5" fmla="*/ 8 h 81"/>
                  <a:gd name="T6" fmla="*/ 62 w 70"/>
                  <a:gd name="T7" fmla="*/ 16 h 81"/>
                  <a:gd name="T8" fmla="*/ 70 w 70"/>
                  <a:gd name="T9" fmla="*/ 27 h 81"/>
                  <a:gd name="T10" fmla="*/ 70 w 70"/>
                  <a:gd name="T11" fmla="*/ 39 h 81"/>
                  <a:gd name="T12" fmla="*/ 70 w 70"/>
                  <a:gd name="T13" fmla="*/ 50 h 81"/>
                  <a:gd name="T14" fmla="*/ 66 w 70"/>
                  <a:gd name="T15" fmla="*/ 62 h 81"/>
                  <a:gd name="T16" fmla="*/ 62 w 70"/>
                  <a:gd name="T17" fmla="*/ 69 h 81"/>
                  <a:gd name="T18" fmla="*/ 54 w 70"/>
                  <a:gd name="T19" fmla="*/ 77 h 81"/>
                  <a:gd name="T20" fmla="*/ 43 w 70"/>
                  <a:gd name="T21" fmla="*/ 81 h 81"/>
                  <a:gd name="T22" fmla="*/ 35 w 70"/>
                  <a:gd name="T23" fmla="*/ 81 h 81"/>
                  <a:gd name="T24" fmla="*/ 23 w 70"/>
                  <a:gd name="T25" fmla="*/ 81 h 81"/>
                  <a:gd name="T26" fmla="*/ 16 w 70"/>
                  <a:gd name="T27" fmla="*/ 73 h 81"/>
                  <a:gd name="T28" fmla="*/ 8 w 70"/>
                  <a:gd name="T29" fmla="*/ 69 h 81"/>
                  <a:gd name="T30" fmla="*/ 0 w 70"/>
                  <a:gd name="T31" fmla="*/ 54 h 81"/>
                  <a:gd name="T32" fmla="*/ 0 w 70"/>
                  <a:gd name="T33" fmla="*/ 43 h 81"/>
                  <a:gd name="T34" fmla="*/ 0 w 70"/>
                  <a:gd name="T35" fmla="*/ 31 h 81"/>
                  <a:gd name="T36" fmla="*/ 4 w 70"/>
                  <a:gd name="T37" fmla="*/ 23 h 81"/>
                  <a:gd name="T38" fmla="*/ 12 w 70"/>
                  <a:gd name="T39" fmla="*/ 12 h 81"/>
                  <a:gd name="T40" fmla="*/ 20 w 70"/>
                  <a:gd name="T41" fmla="*/ 8 h 81"/>
                  <a:gd name="T42" fmla="*/ 27 w 70"/>
                  <a:gd name="T43" fmla="*/ 4 h 81"/>
                  <a:gd name="T44" fmla="*/ 35 w 70"/>
                  <a:gd name="T45" fmla="*/ 0 h 81"/>
                  <a:gd name="T46" fmla="*/ 31 w 70"/>
                  <a:gd name="T47" fmla="*/ 8 h 81"/>
                  <a:gd name="T48" fmla="*/ 27 w 70"/>
                  <a:gd name="T49" fmla="*/ 8 h 81"/>
                  <a:gd name="T50" fmla="*/ 23 w 70"/>
                  <a:gd name="T51" fmla="*/ 12 h 81"/>
                  <a:gd name="T52" fmla="*/ 20 w 70"/>
                  <a:gd name="T53" fmla="*/ 12 h 81"/>
                  <a:gd name="T54" fmla="*/ 16 w 70"/>
                  <a:gd name="T55" fmla="*/ 20 h 81"/>
                  <a:gd name="T56" fmla="*/ 16 w 70"/>
                  <a:gd name="T57" fmla="*/ 27 h 81"/>
                  <a:gd name="T58" fmla="*/ 12 w 70"/>
                  <a:gd name="T59" fmla="*/ 35 h 81"/>
                  <a:gd name="T60" fmla="*/ 16 w 70"/>
                  <a:gd name="T61" fmla="*/ 50 h 81"/>
                  <a:gd name="T62" fmla="*/ 20 w 70"/>
                  <a:gd name="T63" fmla="*/ 66 h 81"/>
                  <a:gd name="T64" fmla="*/ 23 w 70"/>
                  <a:gd name="T65" fmla="*/ 69 h 81"/>
                  <a:gd name="T66" fmla="*/ 31 w 70"/>
                  <a:gd name="T67" fmla="*/ 73 h 81"/>
                  <a:gd name="T68" fmla="*/ 39 w 70"/>
                  <a:gd name="T69" fmla="*/ 77 h 81"/>
                  <a:gd name="T70" fmla="*/ 46 w 70"/>
                  <a:gd name="T71" fmla="*/ 73 h 81"/>
                  <a:gd name="T72" fmla="*/ 50 w 70"/>
                  <a:gd name="T73" fmla="*/ 69 h 81"/>
                  <a:gd name="T74" fmla="*/ 54 w 70"/>
                  <a:gd name="T75" fmla="*/ 62 h 81"/>
                  <a:gd name="T76" fmla="*/ 58 w 70"/>
                  <a:gd name="T77" fmla="*/ 46 h 81"/>
                  <a:gd name="T78" fmla="*/ 58 w 70"/>
                  <a:gd name="T79" fmla="*/ 35 h 81"/>
                  <a:gd name="T80" fmla="*/ 54 w 70"/>
                  <a:gd name="T81" fmla="*/ 23 h 81"/>
                  <a:gd name="T82" fmla="*/ 46 w 70"/>
                  <a:gd name="T83" fmla="*/ 16 h 81"/>
                  <a:gd name="T84" fmla="*/ 43 w 70"/>
                  <a:gd name="T85" fmla="*/ 8 h 81"/>
                  <a:gd name="T86" fmla="*/ 31 w 70"/>
                  <a:gd name="T87" fmla="*/ 8 h 8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0"/>
                  <a:gd name="T133" fmla="*/ 0 h 81"/>
                  <a:gd name="T134" fmla="*/ 70 w 70"/>
                  <a:gd name="T135" fmla="*/ 81 h 8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0" h="81">
                    <a:moveTo>
                      <a:pt x="35" y="0"/>
                    </a:moveTo>
                    <a:lnTo>
                      <a:pt x="46" y="4"/>
                    </a:lnTo>
                    <a:lnTo>
                      <a:pt x="54" y="8"/>
                    </a:lnTo>
                    <a:lnTo>
                      <a:pt x="62" y="16"/>
                    </a:lnTo>
                    <a:lnTo>
                      <a:pt x="70" y="27"/>
                    </a:lnTo>
                    <a:lnTo>
                      <a:pt x="70" y="39"/>
                    </a:lnTo>
                    <a:lnTo>
                      <a:pt x="70" y="50"/>
                    </a:lnTo>
                    <a:lnTo>
                      <a:pt x="66" y="62"/>
                    </a:lnTo>
                    <a:lnTo>
                      <a:pt x="62" y="69"/>
                    </a:lnTo>
                    <a:lnTo>
                      <a:pt x="54" y="77"/>
                    </a:lnTo>
                    <a:lnTo>
                      <a:pt x="43" y="81"/>
                    </a:lnTo>
                    <a:lnTo>
                      <a:pt x="35" y="81"/>
                    </a:lnTo>
                    <a:lnTo>
                      <a:pt x="23" y="81"/>
                    </a:lnTo>
                    <a:lnTo>
                      <a:pt x="16" y="73"/>
                    </a:lnTo>
                    <a:lnTo>
                      <a:pt x="8" y="69"/>
                    </a:lnTo>
                    <a:lnTo>
                      <a:pt x="0" y="54"/>
                    </a:lnTo>
                    <a:lnTo>
                      <a:pt x="0" y="43"/>
                    </a:lnTo>
                    <a:lnTo>
                      <a:pt x="0" y="31"/>
                    </a:lnTo>
                    <a:lnTo>
                      <a:pt x="4" y="23"/>
                    </a:lnTo>
                    <a:lnTo>
                      <a:pt x="12" y="12"/>
                    </a:lnTo>
                    <a:lnTo>
                      <a:pt x="20" y="8"/>
                    </a:lnTo>
                    <a:lnTo>
                      <a:pt x="27" y="4"/>
                    </a:lnTo>
                    <a:lnTo>
                      <a:pt x="35" y="0"/>
                    </a:lnTo>
                    <a:close/>
                    <a:moveTo>
                      <a:pt x="31" y="8"/>
                    </a:moveTo>
                    <a:lnTo>
                      <a:pt x="27" y="8"/>
                    </a:lnTo>
                    <a:lnTo>
                      <a:pt x="23" y="12"/>
                    </a:lnTo>
                    <a:lnTo>
                      <a:pt x="20" y="12"/>
                    </a:lnTo>
                    <a:lnTo>
                      <a:pt x="16" y="20"/>
                    </a:lnTo>
                    <a:lnTo>
                      <a:pt x="16" y="27"/>
                    </a:lnTo>
                    <a:lnTo>
                      <a:pt x="12" y="35"/>
                    </a:lnTo>
                    <a:lnTo>
                      <a:pt x="16" y="50"/>
                    </a:lnTo>
                    <a:lnTo>
                      <a:pt x="20" y="66"/>
                    </a:lnTo>
                    <a:lnTo>
                      <a:pt x="23" y="69"/>
                    </a:lnTo>
                    <a:lnTo>
                      <a:pt x="31" y="73"/>
                    </a:lnTo>
                    <a:lnTo>
                      <a:pt x="39" y="77"/>
                    </a:lnTo>
                    <a:lnTo>
                      <a:pt x="46" y="73"/>
                    </a:lnTo>
                    <a:lnTo>
                      <a:pt x="50" y="69"/>
                    </a:lnTo>
                    <a:lnTo>
                      <a:pt x="54" y="62"/>
                    </a:lnTo>
                    <a:lnTo>
                      <a:pt x="58" y="46"/>
                    </a:lnTo>
                    <a:lnTo>
                      <a:pt x="58" y="35"/>
                    </a:lnTo>
                    <a:lnTo>
                      <a:pt x="54" y="23"/>
                    </a:lnTo>
                    <a:lnTo>
                      <a:pt x="46" y="16"/>
                    </a:lnTo>
                    <a:lnTo>
                      <a:pt x="43" y="8"/>
                    </a:lnTo>
                    <a:lnTo>
                      <a:pt x="31" y="8"/>
                    </a:lnTo>
                    <a:close/>
                  </a:path>
                </a:pathLst>
              </a:custGeom>
              <a:solidFill>
                <a:srgbClr val="000000"/>
              </a:solidFill>
              <a:ln w="0">
                <a:solidFill>
                  <a:srgbClr val="000000"/>
                </a:solidFill>
                <a:round/>
                <a:headEnd/>
                <a:tailEnd/>
              </a:ln>
            </p:spPr>
            <p:txBody>
              <a:bodyPr/>
              <a:lstStyle/>
              <a:p>
                <a:endParaRPr lang="en-CA"/>
              </a:p>
            </p:txBody>
          </p:sp>
          <p:sp>
            <p:nvSpPr>
              <p:cNvPr id="17527" name="Freeform 37"/>
              <p:cNvSpPr>
                <a:spLocks noEditPoints="1"/>
              </p:cNvSpPr>
              <p:nvPr/>
            </p:nvSpPr>
            <p:spPr bwMode="auto">
              <a:xfrm>
                <a:off x="4409" y="1322"/>
                <a:ext cx="69" cy="81"/>
              </a:xfrm>
              <a:custGeom>
                <a:avLst/>
                <a:gdLst>
                  <a:gd name="T0" fmla="*/ 34 w 69"/>
                  <a:gd name="T1" fmla="*/ 0 h 81"/>
                  <a:gd name="T2" fmla="*/ 46 w 69"/>
                  <a:gd name="T3" fmla="*/ 4 h 81"/>
                  <a:gd name="T4" fmla="*/ 54 w 69"/>
                  <a:gd name="T5" fmla="*/ 8 h 81"/>
                  <a:gd name="T6" fmla="*/ 61 w 69"/>
                  <a:gd name="T7" fmla="*/ 16 h 81"/>
                  <a:gd name="T8" fmla="*/ 69 w 69"/>
                  <a:gd name="T9" fmla="*/ 27 h 81"/>
                  <a:gd name="T10" fmla="*/ 69 w 69"/>
                  <a:gd name="T11" fmla="*/ 39 h 81"/>
                  <a:gd name="T12" fmla="*/ 69 w 69"/>
                  <a:gd name="T13" fmla="*/ 50 h 81"/>
                  <a:gd name="T14" fmla="*/ 65 w 69"/>
                  <a:gd name="T15" fmla="*/ 62 h 81"/>
                  <a:gd name="T16" fmla="*/ 61 w 69"/>
                  <a:gd name="T17" fmla="*/ 69 h 81"/>
                  <a:gd name="T18" fmla="*/ 54 w 69"/>
                  <a:gd name="T19" fmla="*/ 77 h 81"/>
                  <a:gd name="T20" fmla="*/ 42 w 69"/>
                  <a:gd name="T21" fmla="*/ 81 h 81"/>
                  <a:gd name="T22" fmla="*/ 34 w 69"/>
                  <a:gd name="T23" fmla="*/ 81 h 81"/>
                  <a:gd name="T24" fmla="*/ 23 w 69"/>
                  <a:gd name="T25" fmla="*/ 81 h 81"/>
                  <a:gd name="T26" fmla="*/ 15 w 69"/>
                  <a:gd name="T27" fmla="*/ 73 h 81"/>
                  <a:gd name="T28" fmla="*/ 8 w 69"/>
                  <a:gd name="T29" fmla="*/ 69 h 81"/>
                  <a:gd name="T30" fmla="*/ 0 w 69"/>
                  <a:gd name="T31" fmla="*/ 54 h 81"/>
                  <a:gd name="T32" fmla="*/ 0 w 69"/>
                  <a:gd name="T33" fmla="*/ 43 h 81"/>
                  <a:gd name="T34" fmla="*/ 0 w 69"/>
                  <a:gd name="T35" fmla="*/ 31 h 81"/>
                  <a:gd name="T36" fmla="*/ 4 w 69"/>
                  <a:gd name="T37" fmla="*/ 23 h 81"/>
                  <a:gd name="T38" fmla="*/ 8 w 69"/>
                  <a:gd name="T39" fmla="*/ 12 h 81"/>
                  <a:gd name="T40" fmla="*/ 15 w 69"/>
                  <a:gd name="T41" fmla="*/ 8 h 81"/>
                  <a:gd name="T42" fmla="*/ 27 w 69"/>
                  <a:gd name="T43" fmla="*/ 4 h 81"/>
                  <a:gd name="T44" fmla="*/ 34 w 69"/>
                  <a:gd name="T45" fmla="*/ 0 h 81"/>
                  <a:gd name="T46" fmla="*/ 31 w 69"/>
                  <a:gd name="T47" fmla="*/ 8 h 81"/>
                  <a:gd name="T48" fmla="*/ 27 w 69"/>
                  <a:gd name="T49" fmla="*/ 8 h 81"/>
                  <a:gd name="T50" fmla="*/ 23 w 69"/>
                  <a:gd name="T51" fmla="*/ 12 h 81"/>
                  <a:gd name="T52" fmla="*/ 19 w 69"/>
                  <a:gd name="T53" fmla="*/ 12 h 81"/>
                  <a:gd name="T54" fmla="*/ 15 w 69"/>
                  <a:gd name="T55" fmla="*/ 20 h 81"/>
                  <a:gd name="T56" fmla="*/ 11 w 69"/>
                  <a:gd name="T57" fmla="*/ 27 h 81"/>
                  <a:gd name="T58" fmla="*/ 11 w 69"/>
                  <a:gd name="T59" fmla="*/ 35 h 81"/>
                  <a:gd name="T60" fmla="*/ 15 w 69"/>
                  <a:gd name="T61" fmla="*/ 50 h 81"/>
                  <a:gd name="T62" fmla="*/ 19 w 69"/>
                  <a:gd name="T63" fmla="*/ 66 h 81"/>
                  <a:gd name="T64" fmla="*/ 23 w 69"/>
                  <a:gd name="T65" fmla="*/ 69 h 81"/>
                  <a:gd name="T66" fmla="*/ 31 w 69"/>
                  <a:gd name="T67" fmla="*/ 73 h 81"/>
                  <a:gd name="T68" fmla="*/ 38 w 69"/>
                  <a:gd name="T69" fmla="*/ 77 h 81"/>
                  <a:gd name="T70" fmla="*/ 46 w 69"/>
                  <a:gd name="T71" fmla="*/ 73 h 81"/>
                  <a:gd name="T72" fmla="*/ 50 w 69"/>
                  <a:gd name="T73" fmla="*/ 69 h 81"/>
                  <a:gd name="T74" fmla="*/ 54 w 69"/>
                  <a:gd name="T75" fmla="*/ 62 h 81"/>
                  <a:gd name="T76" fmla="*/ 57 w 69"/>
                  <a:gd name="T77" fmla="*/ 46 h 81"/>
                  <a:gd name="T78" fmla="*/ 54 w 69"/>
                  <a:gd name="T79" fmla="*/ 35 h 81"/>
                  <a:gd name="T80" fmla="*/ 54 w 69"/>
                  <a:gd name="T81" fmla="*/ 23 h 81"/>
                  <a:gd name="T82" fmla="*/ 46 w 69"/>
                  <a:gd name="T83" fmla="*/ 16 h 81"/>
                  <a:gd name="T84" fmla="*/ 42 w 69"/>
                  <a:gd name="T85" fmla="*/ 8 h 81"/>
                  <a:gd name="T86" fmla="*/ 31 w 69"/>
                  <a:gd name="T87" fmla="*/ 8 h 8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9"/>
                  <a:gd name="T133" fmla="*/ 0 h 81"/>
                  <a:gd name="T134" fmla="*/ 69 w 69"/>
                  <a:gd name="T135" fmla="*/ 81 h 8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9" h="81">
                    <a:moveTo>
                      <a:pt x="34" y="0"/>
                    </a:moveTo>
                    <a:lnTo>
                      <a:pt x="46" y="4"/>
                    </a:lnTo>
                    <a:lnTo>
                      <a:pt x="54" y="8"/>
                    </a:lnTo>
                    <a:lnTo>
                      <a:pt x="61" y="16"/>
                    </a:lnTo>
                    <a:lnTo>
                      <a:pt x="69" y="27"/>
                    </a:lnTo>
                    <a:lnTo>
                      <a:pt x="69" y="39"/>
                    </a:lnTo>
                    <a:lnTo>
                      <a:pt x="69" y="50"/>
                    </a:lnTo>
                    <a:lnTo>
                      <a:pt x="65" y="62"/>
                    </a:lnTo>
                    <a:lnTo>
                      <a:pt x="61" y="69"/>
                    </a:lnTo>
                    <a:lnTo>
                      <a:pt x="54" y="77"/>
                    </a:lnTo>
                    <a:lnTo>
                      <a:pt x="42" y="81"/>
                    </a:lnTo>
                    <a:lnTo>
                      <a:pt x="34" y="81"/>
                    </a:lnTo>
                    <a:lnTo>
                      <a:pt x="23" y="81"/>
                    </a:lnTo>
                    <a:lnTo>
                      <a:pt x="15" y="73"/>
                    </a:lnTo>
                    <a:lnTo>
                      <a:pt x="8" y="69"/>
                    </a:lnTo>
                    <a:lnTo>
                      <a:pt x="0" y="54"/>
                    </a:lnTo>
                    <a:lnTo>
                      <a:pt x="0" y="43"/>
                    </a:lnTo>
                    <a:lnTo>
                      <a:pt x="0" y="31"/>
                    </a:lnTo>
                    <a:lnTo>
                      <a:pt x="4" y="23"/>
                    </a:lnTo>
                    <a:lnTo>
                      <a:pt x="8" y="12"/>
                    </a:lnTo>
                    <a:lnTo>
                      <a:pt x="15" y="8"/>
                    </a:lnTo>
                    <a:lnTo>
                      <a:pt x="27" y="4"/>
                    </a:lnTo>
                    <a:lnTo>
                      <a:pt x="34" y="0"/>
                    </a:lnTo>
                    <a:close/>
                    <a:moveTo>
                      <a:pt x="31" y="8"/>
                    </a:moveTo>
                    <a:lnTo>
                      <a:pt x="27" y="8"/>
                    </a:lnTo>
                    <a:lnTo>
                      <a:pt x="23" y="12"/>
                    </a:lnTo>
                    <a:lnTo>
                      <a:pt x="19" y="12"/>
                    </a:lnTo>
                    <a:lnTo>
                      <a:pt x="15" y="20"/>
                    </a:lnTo>
                    <a:lnTo>
                      <a:pt x="11" y="27"/>
                    </a:lnTo>
                    <a:lnTo>
                      <a:pt x="11" y="35"/>
                    </a:lnTo>
                    <a:lnTo>
                      <a:pt x="15" y="50"/>
                    </a:lnTo>
                    <a:lnTo>
                      <a:pt x="19" y="66"/>
                    </a:lnTo>
                    <a:lnTo>
                      <a:pt x="23" y="69"/>
                    </a:lnTo>
                    <a:lnTo>
                      <a:pt x="31" y="73"/>
                    </a:lnTo>
                    <a:lnTo>
                      <a:pt x="38" y="77"/>
                    </a:lnTo>
                    <a:lnTo>
                      <a:pt x="46" y="73"/>
                    </a:lnTo>
                    <a:lnTo>
                      <a:pt x="50" y="69"/>
                    </a:lnTo>
                    <a:lnTo>
                      <a:pt x="54" y="62"/>
                    </a:lnTo>
                    <a:lnTo>
                      <a:pt x="57" y="46"/>
                    </a:lnTo>
                    <a:lnTo>
                      <a:pt x="54" y="35"/>
                    </a:lnTo>
                    <a:lnTo>
                      <a:pt x="54" y="23"/>
                    </a:lnTo>
                    <a:lnTo>
                      <a:pt x="46" y="16"/>
                    </a:lnTo>
                    <a:lnTo>
                      <a:pt x="42" y="8"/>
                    </a:lnTo>
                    <a:lnTo>
                      <a:pt x="31" y="8"/>
                    </a:lnTo>
                    <a:close/>
                  </a:path>
                </a:pathLst>
              </a:custGeom>
              <a:solidFill>
                <a:srgbClr val="000000"/>
              </a:solidFill>
              <a:ln w="0">
                <a:solidFill>
                  <a:srgbClr val="000000"/>
                </a:solidFill>
                <a:round/>
                <a:headEnd/>
                <a:tailEnd/>
              </a:ln>
            </p:spPr>
            <p:txBody>
              <a:bodyPr/>
              <a:lstStyle/>
              <a:p>
                <a:endParaRPr lang="en-CA"/>
              </a:p>
            </p:txBody>
          </p:sp>
          <p:sp>
            <p:nvSpPr>
              <p:cNvPr id="17528" name="Freeform 38"/>
              <p:cNvSpPr>
                <a:spLocks noEditPoints="1"/>
              </p:cNvSpPr>
              <p:nvPr/>
            </p:nvSpPr>
            <p:spPr bwMode="auto">
              <a:xfrm>
                <a:off x="4493" y="1284"/>
                <a:ext cx="77" cy="119"/>
              </a:xfrm>
              <a:custGeom>
                <a:avLst/>
                <a:gdLst>
                  <a:gd name="T0" fmla="*/ 50 w 77"/>
                  <a:gd name="T1" fmla="*/ 107 h 119"/>
                  <a:gd name="T2" fmla="*/ 46 w 77"/>
                  <a:gd name="T3" fmla="*/ 111 h 119"/>
                  <a:gd name="T4" fmla="*/ 39 w 77"/>
                  <a:gd name="T5" fmla="*/ 115 h 119"/>
                  <a:gd name="T6" fmla="*/ 35 w 77"/>
                  <a:gd name="T7" fmla="*/ 119 h 119"/>
                  <a:gd name="T8" fmla="*/ 27 w 77"/>
                  <a:gd name="T9" fmla="*/ 119 h 119"/>
                  <a:gd name="T10" fmla="*/ 16 w 77"/>
                  <a:gd name="T11" fmla="*/ 115 h 119"/>
                  <a:gd name="T12" fmla="*/ 8 w 77"/>
                  <a:gd name="T13" fmla="*/ 107 h 119"/>
                  <a:gd name="T14" fmla="*/ 0 w 77"/>
                  <a:gd name="T15" fmla="*/ 96 h 119"/>
                  <a:gd name="T16" fmla="*/ 0 w 77"/>
                  <a:gd name="T17" fmla="*/ 84 h 119"/>
                  <a:gd name="T18" fmla="*/ 0 w 77"/>
                  <a:gd name="T19" fmla="*/ 69 h 119"/>
                  <a:gd name="T20" fmla="*/ 8 w 77"/>
                  <a:gd name="T21" fmla="*/ 54 h 119"/>
                  <a:gd name="T22" fmla="*/ 16 w 77"/>
                  <a:gd name="T23" fmla="*/ 46 h 119"/>
                  <a:gd name="T24" fmla="*/ 23 w 77"/>
                  <a:gd name="T25" fmla="*/ 42 h 119"/>
                  <a:gd name="T26" fmla="*/ 35 w 77"/>
                  <a:gd name="T27" fmla="*/ 38 h 119"/>
                  <a:gd name="T28" fmla="*/ 42 w 77"/>
                  <a:gd name="T29" fmla="*/ 42 h 119"/>
                  <a:gd name="T30" fmla="*/ 50 w 77"/>
                  <a:gd name="T31" fmla="*/ 46 h 119"/>
                  <a:gd name="T32" fmla="*/ 50 w 77"/>
                  <a:gd name="T33" fmla="*/ 31 h 119"/>
                  <a:gd name="T34" fmla="*/ 50 w 77"/>
                  <a:gd name="T35" fmla="*/ 19 h 119"/>
                  <a:gd name="T36" fmla="*/ 50 w 77"/>
                  <a:gd name="T37" fmla="*/ 15 h 119"/>
                  <a:gd name="T38" fmla="*/ 50 w 77"/>
                  <a:gd name="T39" fmla="*/ 12 h 119"/>
                  <a:gd name="T40" fmla="*/ 50 w 77"/>
                  <a:gd name="T41" fmla="*/ 12 h 119"/>
                  <a:gd name="T42" fmla="*/ 46 w 77"/>
                  <a:gd name="T43" fmla="*/ 8 h 119"/>
                  <a:gd name="T44" fmla="*/ 46 w 77"/>
                  <a:gd name="T45" fmla="*/ 8 h 119"/>
                  <a:gd name="T46" fmla="*/ 42 w 77"/>
                  <a:gd name="T47" fmla="*/ 8 h 119"/>
                  <a:gd name="T48" fmla="*/ 42 w 77"/>
                  <a:gd name="T49" fmla="*/ 12 h 119"/>
                  <a:gd name="T50" fmla="*/ 39 w 77"/>
                  <a:gd name="T51" fmla="*/ 8 h 119"/>
                  <a:gd name="T52" fmla="*/ 62 w 77"/>
                  <a:gd name="T53" fmla="*/ 0 h 119"/>
                  <a:gd name="T54" fmla="*/ 65 w 77"/>
                  <a:gd name="T55" fmla="*/ 0 h 119"/>
                  <a:gd name="T56" fmla="*/ 65 w 77"/>
                  <a:gd name="T57" fmla="*/ 88 h 119"/>
                  <a:gd name="T58" fmla="*/ 65 w 77"/>
                  <a:gd name="T59" fmla="*/ 100 h 119"/>
                  <a:gd name="T60" fmla="*/ 65 w 77"/>
                  <a:gd name="T61" fmla="*/ 104 h 119"/>
                  <a:gd name="T62" fmla="*/ 65 w 77"/>
                  <a:gd name="T63" fmla="*/ 107 h 119"/>
                  <a:gd name="T64" fmla="*/ 65 w 77"/>
                  <a:gd name="T65" fmla="*/ 107 h 119"/>
                  <a:gd name="T66" fmla="*/ 69 w 77"/>
                  <a:gd name="T67" fmla="*/ 111 h 119"/>
                  <a:gd name="T68" fmla="*/ 69 w 77"/>
                  <a:gd name="T69" fmla="*/ 111 h 119"/>
                  <a:gd name="T70" fmla="*/ 73 w 77"/>
                  <a:gd name="T71" fmla="*/ 111 h 119"/>
                  <a:gd name="T72" fmla="*/ 73 w 77"/>
                  <a:gd name="T73" fmla="*/ 107 h 119"/>
                  <a:gd name="T74" fmla="*/ 77 w 77"/>
                  <a:gd name="T75" fmla="*/ 111 h 119"/>
                  <a:gd name="T76" fmla="*/ 54 w 77"/>
                  <a:gd name="T77" fmla="*/ 119 h 119"/>
                  <a:gd name="T78" fmla="*/ 50 w 77"/>
                  <a:gd name="T79" fmla="*/ 119 h 119"/>
                  <a:gd name="T80" fmla="*/ 50 w 77"/>
                  <a:gd name="T81" fmla="*/ 107 h 119"/>
                  <a:gd name="T82" fmla="*/ 50 w 77"/>
                  <a:gd name="T83" fmla="*/ 100 h 119"/>
                  <a:gd name="T84" fmla="*/ 50 w 77"/>
                  <a:gd name="T85" fmla="*/ 65 h 119"/>
                  <a:gd name="T86" fmla="*/ 50 w 77"/>
                  <a:gd name="T87" fmla="*/ 58 h 119"/>
                  <a:gd name="T88" fmla="*/ 46 w 77"/>
                  <a:gd name="T89" fmla="*/ 54 h 119"/>
                  <a:gd name="T90" fmla="*/ 46 w 77"/>
                  <a:gd name="T91" fmla="*/ 50 h 119"/>
                  <a:gd name="T92" fmla="*/ 42 w 77"/>
                  <a:gd name="T93" fmla="*/ 46 h 119"/>
                  <a:gd name="T94" fmla="*/ 39 w 77"/>
                  <a:gd name="T95" fmla="*/ 46 h 119"/>
                  <a:gd name="T96" fmla="*/ 35 w 77"/>
                  <a:gd name="T97" fmla="*/ 46 h 119"/>
                  <a:gd name="T98" fmla="*/ 27 w 77"/>
                  <a:gd name="T99" fmla="*/ 46 h 119"/>
                  <a:gd name="T100" fmla="*/ 19 w 77"/>
                  <a:gd name="T101" fmla="*/ 50 h 119"/>
                  <a:gd name="T102" fmla="*/ 16 w 77"/>
                  <a:gd name="T103" fmla="*/ 61 h 119"/>
                  <a:gd name="T104" fmla="*/ 12 w 77"/>
                  <a:gd name="T105" fmla="*/ 77 h 119"/>
                  <a:gd name="T106" fmla="*/ 16 w 77"/>
                  <a:gd name="T107" fmla="*/ 88 h 119"/>
                  <a:gd name="T108" fmla="*/ 19 w 77"/>
                  <a:gd name="T109" fmla="*/ 100 h 119"/>
                  <a:gd name="T110" fmla="*/ 27 w 77"/>
                  <a:gd name="T111" fmla="*/ 107 h 119"/>
                  <a:gd name="T112" fmla="*/ 35 w 77"/>
                  <a:gd name="T113" fmla="*/ 107 h 119"/>
                  <a:gd name="T114" fmla="*/ 42 w 77"/>
                  <a:gd name="T115" fmla="*/ 107 h 119"/>
                  <a:gd name="T116" fmla="*/ 50 w 77"/>
                  <a:gd name="T117" fmla="*/ 100 h 11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77"/>
                  <a:gd name="T178" fmla="*/ 0 h 119"/>
                  <a:gd name="T179" fmla="*/ 77 w 77"/>
                  <a:gd name="T180" fmla="*/ 119 h 11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77" h="119">
                    <a:moveTo>
                      <a:pt x="50" y="107"/>
                    </a:moveTo>
                    <a:lnTo>
                      <a:pt x="46" y="111"/>
                    </a:lnTo>
                    <a:lnTo>
                      <a:pt x="39" y="115"/>
                    </a:lnTo>
                    <a:lnTo>
                      <a:pt x="35" y="119"/>
                    </a:lnTo>
                    <a:lnTo>
                      <a:pt x="27" y="119"/>
                    </a:lnTo>
                    <a:lnTo>
                      <a:pt x="16" y="115"/>
                    </a:lnTo>
                    <a:lnTo>
                      <a:pt x="8" y="107"/>
                    </a:lnTo>
                    <a:lnTo>
                      <a:pt x="0" y="96"/>
                    </a:lnTo>
                    <a:lnTo>
                      <a:pt x="0" y="84"/>
                    </a:lnTo>
                    <a:lnTo>
                      <a:pt x="0" y="69"/>
                    </a:lnTo>
                    <a:lnTo>
                      <a:pt x="8" y="54"/>
                    </a:lnTo>
                    <a:lnTo>
                      <a:pt x="16" y="46"/>
                    </a:lnTo>
                    <a:lnTo>
                      <a:pt x="23" y="42"/>
                    </a:lnTo>
                    <a:lnTo>
                      <a:pt x="35" y="38"/>
                    </a:lnTo>
                    <a:lnTo>
                      <a:pt x="42" y="42"/>
                    </a:lnTo>
                    <a:lnTo>
                      <a:pt x="50" y="46"/>
                    </a:lnTo>
                    <a:lnTo>
                      <a:pt x="50" y="31"/>
                    </a:lnTo>
                    <a:lnTo>
                      <a:pt x="50" y="19"/>
                    </a:lnTo>
                    <a:lnTo>
                      <a:pt x="50" y="15"/>
                    </a:lnTo>
                    <a:lnTo>
                      <a:pt x="50" y="12"/>
                    </a:lnTo>
                    <a:lnTo>
                      <a:pt x="46" y="8"/>
                    </a:lnTo>
                    <a:lnTo>
                      <a:pt x="42" y="8"/>
                    </a:lnTo>
                    <a:lnTo>
                      <a:pt x="42" y="12"/>
                    </a:lnTo>
                    <a:lnTo>
                      <a:pt x="39" y="8"/>
                    </a:lnTo>
                    <a:lnTo>
                      <a:pt x="62" y="0"/>
                    </a:lnTo>
                    <a:lnTo>
                      <a:pt x="65" y="0"/>
                    </a:lnTo>
                    <a:lnTo>
                      <a:pt x="65" y="88"/>
                    </a:lnTo>
                    <a:lnTo>
                      <a:pt x="65" y="100"/>
                    </a:lnTo>
                    <a:lnTo>
                      <a:pt x="65" y="104"/>
                    </a:lnTo>
                    <a:lnTo>
                      <a:pt x="65" y="107"/>
                    </a:lnTo>
                    <a:lnTo>
                      <a:pt x="69" y="111"/>
                    </a:lnTo>
                    <a:lnTo>
                      <a:pt x="73" y="111"/>
                    </a:lnTo>
                    <a:lnTo>
                      <a:pt x="73" y="107"/>
                    </a:lnTo>
                    <a:lnTo>
                      <a:pt x="77" y="111"/>
                    </a:lnTo>
                    <a:lnTo>
                      <a:pt x="54" y="119"/>
                    </a:lnTo>
                    <a:lnTo>
                      <a:pt x="50" y="119"/>
                    </a:lnTo>
                    <a:lnTo>
                      <a:pt x="50" y="107"/>
                    </a:lnTo>
                    <a:close/>
                    <a:moveTo>
                      <a:pt x="50" y="100"/>
                    </a:moveTo>
                    <a:lnTo>
                      <a:pt x="50" y="65"/>
                    </a:lnTo>
                    <a:lnTo>
                      <a:pt x="50" y="58"/>
                    </a:lnTo>
                    <a:lnTo>
                      <a:pt x="46" y="54"/>
                    </a:lnTo>
                    <a:lnTo>
                      <a:pt x="46" y="50"/>
                    </a:lnTo>
                    <a:lnTo>
                      <a:pt x="42" y="46"/>
                    </a:lnTo>
                    <a:lnTo>
                      <a:pt x="39" y="46"/>
                    </a:lnTo>
                    <a:lnTo>
                      <a:pt x="35" y="46"/>
                    </a:lnTo>
                    <a:lnTo>
                      <a:pt x="27" y="46"/>
                    </a:lnTo>
                    <a:lnTo>
                      <a:pt x="19" y="50"/>
                    </a:lnTo>
                    <a:lnTo>
                      <a:pt x="16" y="61"/>
                    </a:lnTo>
                    <a:lnTo>
                      <a:pt x="12" y="77"/>
                    </a:lnTo>
                    <a:lnTo>
                      <a:pt x="16" y="88"/>
                    </a:lnTo>
                    <a:lnTo>
                      <a:pt x="19" y="100"/>
                    </a:lnTo>
                    <a:lnTo>
                      <a:pt x="27" y="107"/>
                    </a:lnTo>
                    <a:lnTo>
                      <a:pt x="35" y="107"/>
                    </a:lnTo>
                    <a:lnTo>
                      <a:pt x="42" y="107"/>
                    </a:lnTo>
                    <a:lnTo>
                      <a:pt x="50" y="100"/>
                    </a:lnTo>
                    <a:close/>
                  </a:path>
                </a:pathLst>
              </a:custGeom>
              <a:solidFill>
                <a:srgbClr val="000000"/>
              </a:solidFill>
              <a:ln w="0">
                <a:solidFill>
                  <a:srgbClr val="000000"/>
                </a:solidFill>
                <a:round/>
                <a:headEnd/>
                <a:tailEnd/>
              </a:ln>
            </p:spPr>
            <p:txBody>
              <a:bodyPr/>
              <a:lstStyle/>
              <a:p>
                <a:endParaRPr lang="en-CA"/>
              </a:p>
            </p:txBody>
          </p:sp>
          <p:sp>
            <p:nvSpPr>
              <p:cNvPr id="17529" name="Rectangle 39"/>
              <p:cNvSpPr>
                <a:spLocks noChangeArrowheads="1"/>
              </p:cNvSpPr>
              <p:nvPr/>
            </p:nvSpPr>
            <p:spPr bwMode="auto">
              <a:xfrm>
                <a:off x="4670" y="1261"/>
                <a:ext cx="7" cy="207"/>
              </a:xfrm>
              <a:prstGeom prst="rect">
                <a:avLst/>
              </a:prstGeom>
              <a:solidFill>
                <a:srgbClr val="000000"/>
              </a:solidFill>
              <a:ln w="0">
                <a:solidFill>
                  <a:srgbClr val="000000"/>
                </a:solidFill>
                <a:miter lim="800000"/>
                <a:headEnd/>
                <a:tailEnd/>
              </a:ln>
            </p:spPr>
            <p:txBody>
              <a:bodyPr/>
              <a:lstStyle/>
              <a:p>
                <a:endParaRPr lang="en-US"/>
              </a:p>
            </p:txBody>
          </p:sp>
          <p:sp>
            <p:nvSpPr>
              <p:cNvPr id="17530" name="Freeform 40"/>
              <p:cNvSpPr>
                <a:spLocks/>
              </p:cNvSpPr>
              <p:nvPr/>
            </p:nvSpPr>
            <p:spPr bwMode="auto">
              <a:xfrm>
                <a:off x="4877" y="1284"/>
                <a:ext cx="34" cy="119"/>
              </a:xfrm>
              <a:custGeom>
                <a:avLst/>
                <a:gdLst>
                  <a:gd name="T0" fmla="*/ 23 w 34"/>
                  <a:gd name="T1" fmla="*/ 0 h 119"/>
                  <a:gd name="T2" fmla="*/ 23 w 34"/>
                  <a:gd name="T3" fmla="*/ 100 h 119"/>
                  <a:gd name="T4" fmla="*/ 23 w 34"/>
                  <a:gd name="T5" fmla="*/ 107 h 119"/>
                  <a:gd name="T6" fmla="*/ 23 w 34"/>
                  <a:gd name="T7" fmla="*/ 111 h 119"/>
                  <a:gd name="T8" fmla="*/ 27 w 34"/>
                  <a:gd name="T9" fmla="*/ 111 h 119"/>
                  <a:gd name="T10" fmla="*/ 27 w 34"/>
                  <a:gd name="T11" fmla="*/ 115 h 119"/>
                  <a:gd name="T12" fmla="*/ 31 w 34"/>
                  <a:gd name="T13" fmla="*/ 115 h 119"/>
                  <a:gd name="T14" fmla="*/ 34 w 34"/>
                  <a:gd name="T15" fmla="*/ 115 h 119"/>
                  <a:gd name="T16" fmla="*/ 34 w 34"/>
                  <a:gd name="T17" fmla="*/ 119 h 119"/>
                  <a:gd name="T18" fmla="*/ 0 w 34"/>
                  <a:gd name="T19" fmla="*/ 119 h 119"/>
                  <a:gd name="T20" fmla="*/ 0 w 34"/>
                  <a:gd name="T21" fmla="*/ 115 h 119"/>
                  <a:gd name="T22" fmla="*/ 4 w 34"/>
                  <a:gd name="T23" fmla="*/ 115 h 119"/>
                  <a:gd name="T24" fmla="*/ 4 w 34"/>
                  <a:gd name="T25" fmla="*/ 115 h 119"/>
                  <a:gd name="T26" fmla="*/ 8 w 34"/>
                  <a:gd name="T27" fmla="*/ 111 h 119"/>
                  <a:gd name="T28" fmla="*/ 8 w 34"/>
                  <a:gd name="T29" fmla="*/ 111 h 119"/>
                  <a:gd name="T30" fmla="*/ 8 w 34"/>
                  <a:gd name="T31" fmla="*/ 107 h 119"/>
                  <a:gd name="T32" fmla="*/ 8 w 34"/>
                  <a:gd name="T33" fmla="*/ 100 h 119"/>
                  <a:gd name="T34" fmla="*/ 8 w 34"/>
                  <a:gd name="T35" fmla="*/ 31 h 119"/>
                  <a:gd name="T36" fmla="*/ 8 w 34"/>
                  <a:gd name="T37" fmla="*/ 19 h 119"/>
                  <a:gd name="T38" fmla="*/ 8 w 34"/>
                  <a:gd name="T39" fmla="*/ 15 h 119"/>
                  <a:gd name="T40" fmla="*/ 8 w 34"/>
                  <a:gd name="T41" fmla="*/ 12 h 119"/>
                  <a:gd name="T42" fmla="*/ 8 w 34"/>
                  <a:gd name="T43" fmla="*/ 12 h 119"/>
                  <a:gd name="T44" fmla="*/ 8 w 34"/>
                  <a:gd name="T45" fmla="*/ 8 h 119"/>
                  <a:gd name="T46" fmla="*/ 4 w 34"/>
                  <a:gd name="T47" fmla="*/ 8 h 119"/>
                  <a:gd name="T48" fmla="*/ 4 w 34"/>
                  <a:gd name="T49" fmla="*/ 8 h 119"/>
                  <a:gd name="T50" fmla="*/ 0 w 34"/>
                  <a:gd name="T51" fmla="*/ 12 h 119"/>
                  <a:gd name="T52" fmla="*/ 0 w 34"/>
                  <a:gd name="T53" fmla="*/ 8 h 119"/>
                  <a:gd name="T54" fmla="*/ 19 w 34"/>
                  <a:gd name="T55" fmla="*/ 0 h 119"/>
                  <a:gd name="T56" fmla="*/ 23 w 34"/>
                  <a:gd name="T57" fmla="*/ 0 h 11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4"/>
                  <a:gd name="T88" fmla="*/ 0 h 119"/>
                  <a:gd name="T89" fmla="*/ 34 w 34"/>
                  <a:gd name="T90" fmla="*/ 119 h 11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4" h="119">
                    <a:moveTo>
                      <a:pt x="23" y="0"/>
                    </a:moveTo>
                    <a:lnTo>
                      <a:pt x="23" y="100"/>
                    </a:lnTo>
                    <a:lnTo>
                      <a:pt x="23" y="107"/>
                    </a:lnTo>
                    <a:lnTo>
                      <a:pt x="23" y="111"/>
                    </a:lnTo>
                    <a:lnTo>
                      <a:pt x="27" y="111"/>
                    </a:lnTo>
                    <a:lnTo>
                      <a:pt x="27" y="115"/>
                    </a:lnTo>
                    <a:lnTo>
                      <a:pt x="31" y="115"/>
                    </a:lnTo>
                    <a:lnTo>
                      <a:pt x="34" y="115"/>
                    </a:lnTo>
                    <a:lnTo>
                      <a:pt x="34" y="119"/>
                    </a:lnTo>
                    <a:lnTo>
                      <a:pt x="0" y="119"/>
                    </a:lnTo>
                    <a:lnTo>
                      <a:pt x="0" y="115"/>
                    </a:lnTo>
                    <a:lnTo>
                      <a:pt x="4" y="115"/>
                    </a:lnTo>
                    <a:lnTo>
                      <a:pt x="8" y="111"/>
                    </a:lnTo>
                    <a:lnTo>
                      <a:pt x="8" y="107"/>
                    </a:lnTo>
                    <a:lnTo>
                      <a:pt x="8" y="100"/>
                    </a:lnTo>
                    <a:lnTo>
                      <a:pt x="8" y="31"/>
                    </a:lnTo>
                    <a:lnTo>
                      <a:pt x="8" y="19"/>
                    </a:lnTo>
                    <a:lnTo>
                      <a:pt x="8" y="15"/>
                    </a:lnTo>
                    <a:lnTo>
                      <a:pt x="8" y="12"/>
                    </a:lnTo>
                    <a:lnTo>
                      <a:pt x="8" y="8"/>
                    </a:lnTo>
                    <a:lnTo>
                      <a:pt x="4" y="8"/>
                    </a:lnTo>
                    <a:lnTo>
                      <a:pt x="0" y="12"/>
                    </a:lnTo>
                    <a:lnTo>
                      <a:pt x="0" y="8"/>
                    </a:lnTo>
                    <a:lnTo>
                      <a:pt x="19" y="0"/>
                    </a:lnTo>
                    <a:lnTo>
                      <a:pt x="23" y="0"/>
                    </a:lnTo>
                    <a:close/>
                  </a:path>
                </a:pathLst>
              </a:custGeom>
              <a:solidFill>
                <a:srgbClr val="000000"/>
              </a:solidFill>
              <a:ln w="0">
                <a:solidFill>
                  <a:srgbClr val="000000"/>
                </a:solidFill>
                <a:round/>
                <a:headEnd/>
                <a:tailEnd/>
              </a:ln>
            </p:spPr>
            <p:txBody>
              <a:bodyPr/>
              <a:lstStyle/>
              <a:p>
                <a:endParaRPr lang="en-CA"/>
              </a:p>
            </p:txBody>
          </p:sp>
          <p:sp>
            <p:nvSpPr>
              <p:cNvPr id="17531" name="Freeform 41"/>
              <p:cNvSpPr>
                <a:spLocks/>
              </p:cNvSpPr>
              <p:nvPr/>
            </p:nvSpPr>
            <p:spPr bwMode="auto">
              <a:xfrm>
                <a:off x="4919" y="1326"/>
                <a:ext cx="81" cy="77"/>
              </a:xfrm>
              <a:custGeom>
                <a:avLst/>
                <a:gdLst>
                  <a:gd name="T0" fmla="*/ 69 w 81"/>
                  <a:gd name="T1" fmla="*/ 0 h 77"/>
                  <a:gd name="T2" fmla="*/ 69 w 81"/>
                  <a:gd name="T3" fmla="*/ 46 h 77"/>
                  <a:gd name="T4" fmla="*/ 69 w 81"/>
                  <a:gd name="T5" fmla="*/ 58 h 77"/>
                  <a:gd name="T6" fmla="*/ 69 w 81"/>
                  <a:gd name="T7" fmla="*/ 62 h 77"/>
                  <a:gd name="T8" fmla="*/ 69 w 81"/>
                  <a:gd name="T9" fmla="*/ 65 h 77"/>
                  <a:gd name="T10" fmla="*/ 69 w 81"/>
                  <a:gd name="T11" fmla="*/ 65 h 77"/>
                  <a:gd name="T12" fmla="*/ 73 w 81"/>
                  <a:gd name="T13" fmla="*/ 69 h 77"/>
                  <a:gd name="T14" fmla="*/ 73 w 81"/>
                  <a:gd name="T15" fmla="*/ 69 h 77"/>
                  <a:gd name="T16" fmla="*/ 77 w 81"/>
                  <a:gd name="T17" fmla="*/ 69 h 77"/>
                  <a:gd name="T18" fmla="*/ 77 w 81"/>
                  <a:gd name="T19" fmla="*/ 65 h 77"/>
                  <a:gd name="T20" fmla="*/ 81 w 81"/>
                  <a:gd name="T21" fmla="*/ 69 h 77"/>
                  <a:gd name="T22" fmla="*/ 58 w 81"/>
                  <a:gd name="T23" fmla="*/ 77 h 77"/>
                  <a:gd name="T24" fmla="*/ 54 w 81"/>
                  <a:gd name="T25" fmla="*/ 77 h 77"/>
                  <a:gd name="T26" fmla="*/ 54 w 81"/>
                  <a:gd name="T27" fmla="*/ 62 h 77"/>
                  <a:gd name="T28" fmla="*/ 46 w 81"/>
                  <a:gd name="T29" fmla="*/ 69 h 77"/>
                  <a:gd name="T30" fmla="*/ 39 w 81"/>
                  <a:gd name="T31" fmla="*/ 73 h 77"/>
                  <a:gd name="T32" fmla="*/ 35 w 81"/>
                  <a:gd name="T33" fmla="*/ 77 h 77"/>
                  <a:gd name="T34" fmla="*/ 27 w 81"/>
                  <a:gd name="T35" fmla="*/ 77 h 77"/>
                  <a:gd name="T36" fmla="*/ 23 w 81"/>
                  <a:gd name="T37" fmla="*/ 77 h 77"/>
                  <a:gd name="T38" fmla="*/ 16 w 81"/>
                  <a:gd name="T39" fmla="*/ 73 h 77"/>
                  <a:gd name="T40" fmla="*/ 12 w 81"/>
                  <a:gd name="T41" fmla="*/ 69 h 77"/>
                  <a:gd name="T42" fmla="*/ 12 w 81"/>
                  <a:gd name="T43" fmla="*/ 65 h 77"/>
                  <a:gd name="T44" fmla="*/ 8 w 81"/>
                  <a:gd name="T45" fmla="*/ 58 h 77"/>
                  <a:gd name="T46" fmla="*/ 8 w 81"/>
                  <a:gd name="T47" fmla="*/ 46 h 77"/>
                  <a:gd name="T48" fmla="*/ 8 w 81"/>
                  <a:gd name="T49" fmla="*/ 16 h 77"/>
                  <a:gd name="T50" fmla="*/ 8 w 81"/>
                  <a:gd name="T51" fmla="*/ 8 h 77"/>
                  <a:gd name="T52" fmla="*/ 8 w 81"/>
                  <a:gd name="T53" fmla="*/ 8 h 77"/>
                  <a:gd name="T54" fmla="*/ 8 w 81"/>
                  <a:gd name="T55" fmla="*/ 4 h 77"/>
                  <a:gd name="T56" fmla="*/ 4 w 81"/>
                  <a:gd name="T57" fmla="*/ 4 h 77"/>
                  <a:gd name="T58" fmla="*/ 4 w 81"/>
                  <a:gd name="T59" fmla="*/ 0 h 77"/>
                  <a:gd name="T60" fmla="*/ 0 w 81"/>
                  <a:gd name="T61" fmla="*/ 0 h 77"/>
                  <a:gd name="T62" fmla="*/ 0 w 81"/>
                  <a:gd name="T63" fmla="*/ 0 h 77"/>
                  <a:gd name="T64" fmla="*/ 23 w 81"/>
                  <a:gd name="T65" fmla="*/ 0 h 77"/>
                  <a:gd name="T66" fmla="*/ 23 w 81"/>
                  <a:gd name="T67" fmla="*/ 50 h 77"/>
                  <a:gd name="T68" fmla="*/ 23 w 81"/>
                  <a:gd name="T69" fmla="*/ 58 h 77"/>
                  <a:gd name="T70" fmla="*/ 27 w 81"/>
                  <a:gd name="T71" fmla="*/ 62 h 77"/>
                  <a:gd name="T72" fmla="*/ 31 w 81"/>
                  <a:gd name="T73" fmla="*/ 65 h 77"/>
                  <a:gd name="T74" fmla="*/ 35 w 81"/>
                  <a:gd name="T75" fmla="*/ 65 h 77"/>
                  <a:gd name="T76" fmla="*/ 39 w 81"/>
                  <a:gd name="T77" fmla="*/ 65 h 77"/>
                  <a:gd name="T78" fmla="*/ 42 w 81"/>
                  <a:gd name="T79" fmla="*/ 65 h 77"/>
                  <a:gd name="T80" fmla="*/ 50 w 81"/>
                  <a:gd name="T81" fmla="*/ 62 h 77"/>
                  <a:gd name="T82" fmla="*/ 54 w 81"/>
                  <a:gd name="T83" fmla="*/ 58 h 77"/>
                  <a:gd name="T84" fmla="*/ 54 w 81"/>
                  <a:gd name="T85" fmla="*/ 16 h 77"/>
                  <a:gd name="T86" fmla="*/ 54 w 81"/>
                  <a:gd name="T87" fmla="*/ 8 h 77"/>
                  <a:gd name="T88" fmla="*/ 54 w 81"/>
                  <a:gd name="T89" fmla="*/ 4 h 77"/>
                  <a:gd name="T90" fmla="*/ 50 w 81"/>
                  <a:gd name="T91" fmla="*/ 4 h 77"/>
                  <a:gd name="T92" fmla="*/ 42 w 81"/>
                  <a:gd name="T93" fmla="*/ 0 h 77"/>
                  <a:gd name="T94" fmla="*/ 42 w 81"/>
                  <a:gd name="T95" fmla="*/ 0 h 77"/>
                  <a:gd name="T96" fmla="*/ 69 w 81"/>
                  <a:gd name="T97" fmla="*/ 0 h 7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81"/>
                  <a:gd name="T148" fmla="*/ 0 h 77"/>
                  <a:gd name="T149" fmla="*/ 81 w 81"/>
                  <a:gd name="T150" fmla="*/ 77 h 7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81" h="77">
                    <a:moveTo>
                      <a:pt x="69" y="0"/>
                    </a:moveTo>
                    <a:lnTo>
                      <a:pt x="69" y="46"/>
                    </a:lnTo>
                    <a:lnTo>
                      <a:pt x="69" y="58"/>
                    </a:lnTo>
                    <a:lnTo>
                      <a:pt x="69" y="62"/>
                    </a:lnTo>
                    <a:lnTo>
                      <a:pt x="69" y="65"/>
                    </a:lnTo>
                    <a:lnTo>
                      <a:pt x="73" y="69"/>
                    </a:lnTo>
                    <a:lnTo>
                      <a:pt x="77" y="69"/>
                    </a:lnTo>
                    <a:lnTo>
                      <a:pt x="77" y="65"/>
                    </a:lnTo>
                    <a:lnTo>
                      <a:pt x="81" y="69"/>
                    </a:lnTo>
                    <a:lnTo>
                      <a:pt x="58" y="77"/>
                    </a:lnTo>
                    <a:lnTo>
                      <a:pt x="54" y="77"/>
                    </a:lnTo>
                    <a:lnTo>
                      <a:pt x="54" y="62"/>
                    </a:lnTo>
                    <a:lnTo>
                      <a:pt x="46" y="69"/>
                    </a:lnTo>
                    <a:lnTo>
                      <a:pt x="39" y="73"/>
                    </a:lnTo>
                    <a:lnTo>
                      <a:pt x="35" y="77"/>
                    </a:lnTo>
                    <a:lnTo>
                      <a:pt x="27" y="77"/>
                    </a:lnTo>
                    <a:lnTo>
                      <a:pt x="23" y="77"/>
                    </a:lnTo>
                    <a:lnTo>
                      <a:pt x="16" y="73"/>
                    </a:lnTo>
                    <a:lnTo>
                      <a:pt x="12" y="69"/>
                    </a:lnTo>
                    <a:lnTo>
                      <a:pt x="12" y="65"/>
                    </a:lnTo>
                    <a:lnTo>
                      <a:pt x="8" y="58"/>
                    </a:lnTo>
                    <a:lnTo>
                      <a:pt x="8" y="46"/>
                    </a:lnTo>
                    <a:lnTo>
                      <a:pt x="8" y="16"/>
                    </a:lnTo>
                    <a:lnTo>
                      <a:pt x="8" y="8"/>
                    </a:lnTo>
                    <a:lnTo>
                      <a:pt x="8" y="4"/>
                    </a:lnTo>
                    <a:lnTo>
                      <a:pt x="4" y="4"/>
                    </a:lnTo>
                    <a:lnTo>
                      <a:pt x="4" y="0"/>
                    </a:lnTo>
                    <a:lnTo>
                      <a:pt x="0" y="0"/>
                    </a:lnTo>
                    <a:lnTo>
                      <a:pt x="23" y="0"/>
                    </a:lnTo>
                    <a:lnTo>
                      <a:pt x="23" y="50"/>
                    </a:lnTo>
                    <a:lnTo>
                      <a:pt x="23" y="58"/>
                    </a:lnTo>
                    <a:lnTo>
                      <a:pt x="27" y="62"/>
                    </a:lnTo>
                    <a:lnTo>
                      <a:pt x="31" y="65"/>
                    </a:lnTo>
                    <a:lnTo>
                      <a:pt x="35" y="65"/>
                    </a:lnTo>
                    <a:lnTo>
                      <a:pt x="39" y="65"/>
                    </a:lnTo>
                    <a:lnTo>
                      <a:pt x="42" y="65"/>
                    </a:lnTo>
                    <a:lnTo>
                      <a:pt x="50" y="62"/>
                    </a:lnTo>
                    <a:lnTo>
                      <a:pt x="54" y="58"/>
                    </a:lnTo>
                    <a:lnTo>
                      <a:pt x="54" y="16"/>
                    </a:lnTo>
                    <a:lnTo>
                      <a:pt x="54" y="8"/>
                    </a:lnTo>
                    <a:lnTo>
                      <a:pt x="54" y="4"/>
                    </a:lnTo>
                    <a:lnTo>
                      <a:pt x="50" y="4"/>
                    </a:lnTo>
                    <a:lnTo>
                      <a:pt x="42" y="0"/>
                    </a:lnTo>
                    <a:lnTo>
                      <a:pt x="69" y="0"/>
                    </a:lnTo>
                    <a:close/>
                  </a:path>
                </a:pathLst>
              </a:custGeom>
              <a:solidFill>
                <a:srgbClr val="000000"/>
              </a:solidFill>
              <a:ln w="0">
                <a:solidFill>
                  <a:srgbClr val="000000"/>
                </a:solidFill>
                <a:round/>
                <a:headEnd/>
                <a:tailEnd/>
              </a:ln>
            </p:spPr>
            <p:txBody>
              <a:bodyPr/>
              <a:lstStyle/>
              <a:p>
                <a:endParaRPr lang="en-CA"/>
              </a:p>
            </p:txBody>
          </p:sp>
          <p:sp>
            <p:nvSpPr>
              <p:cNvPr id="17532" name="Freeform 42"/>
              <p:cNvSpPr>
                <a:spLocks/>
              </p:cNvSpPr>
              <p:nvPr/>
            </p:nvSpPr>
            <p:spPr bwMode="auto">
              <a:xfrm>
                <a:off x="5000" y="1322"/>
                <a:ext cx="80" cy="81"/>
              </a:xfrm>
              <a:custGeom>
                <a:avLst/>
                <a:gdLst>
                  <a:gd name="T0" fmla="*/ 27 w 80"/>
                  <a:gd name="T1" fmla="*/ 20 h 81"/>
                  <a:gd name="T2" fmla="*/ 34 w 80"/>
                  <a:gd name="T3" fmla="*/ 8 h 81"/>
                  <a:gd name="T4" fmla="*/ 42 w 80"/>
                  <a:gd name="T5" fmla="*/ 4 h 81"/>
                  <a:gd name="T6" fmla="*/ 53 w 80"/>
                  <a:gd name="T7" fmla="*/ 0 h 81"/>
                  <a:gd name="T8" fmla="*/ 57 w 80"/>
                  <a:gd name="T9" fmla="*/ 4 h 81"/>
                  <a:gd name="T10" fmla="*/ 61 w 80"/>
                  <a:gd name="T11" fmla="*/ 4 h 81"/>
                  <a:gd name="T12" fmla="*/ 65 w 80"/>
                  <a:gd name="T13" fmla="*/ 8 h 81"/>
                  <a:gd name="T14" fmla="*/ 69 w 80"/>
                  <a:gd name="T15" fmla="*/ 16 h 81"/>
                  <a:gd name="T16" fmla="*/ 73 w 80"/>
                  <a:gd name="T17" fmla="*/ 20 h 81"/>
                  <a:gd name="T18" fmla="*/ 73 w 80"/>
                  <a:gd name="T19" fmla="*/ 31 h 81"/>
                  <a:gd name="T20" fmla="*/ 73 w 80"/>
                  <a:gd name="T21" fmla="*/ 62 h 81"/>
                  <a:gd name="T22" fmla="*/ 73 w 80"/>
                  <a:gd name="T23" fmla="*/ 69 h 81"/>
                  <a:gd name="T24" fmla="*/ 73 w 80"/>
                  <a:gd name="T25" fmla="*/ 73 h 81"/>
                  <a:gd name="T26" fmla="*/ 73 w 80"/>
                  <a:gd name="T27" fmla="*/ 73 h 81"/>
                  <a:gd name="T28" fmla="*/ 76 w 80"/>
                  <a:gd name="T29" fmla="*/ 77 h 81"/>
                  <a:gd name="T30" fmla="*/ 76 w 80"/>
                  <a:gd name="T31" fmla="*/ 77 h 81"/>
                  <a:gd name="T32" fmla="*/ 80 w 80"/>
                  <a:gd name="T33" fmla="*/ 77 h 81"/>
                  <a:gd name="T34" fmla="*/ 80 w 80"/>
                  <a:gd name="T35" fmla="*/ 81 h 81"/>
                  <a:gd name="T36" fmla="*/ 46 w 80"/>
                  <a:gd name="T37" fmla="*/ 81 h 81"/>
                  <a:gd name="T38" fmla="*/ 46 w 80"/>
                  <a:gd name="T39" fmla="*/ 77 h 81"/>
                  <a:gd name="T40" fmla="*/ 50 w 80"/>
                  <a:gd name="T41" fmla="*/ 77 h 81"/>
                  <a:gd name="T42" fmla="*/ 53 w 80"/>
                  <a:gd name="T43" fmla="*/ 77 h 81"/>
                  <a:gd name="T44" fmla="*/ 53 w 80"/>
                  <a:gd name="T45" fmla="*/ 77 h 81"/>
                  <a:gd name="T46" fmla="*/ 57 w 80"/>
                  <a:gd name="T47" fmla="*/ 73 h 81"/>
                  <a:gd name="T48" fmla="*/ 57 w 80"/>
                  <a:gd name="T49" fmla="*/ 69 h 81"/>
                  <a:gd name="T50" fmla="*/ 57 w 80"/>
                  <a:gd name="T51" fmla="*/ 69 h 81"/>
                  <a:gd name="T52" fmla="*/ 57 w 80"/>
                  <a:gd name="T53" fmla="*/ 62 h 81"/>
                  <a:gd name="T54" fmla="*/ 57 w 80"/>
                  <a:gd name="T55" fmla="*/ 31 h 81"/>
                  <a:gd name="T56" fmla="*/ 57 w 80"/>
                  <a:gd name="T57" fmla="*/ 23 h 81"/>
                  <a:gd name="T58" fmla="*/ 53 w 80"/>
                  <a:gd name="T59" fmla="*/ 16 h 81"/>
                  <a:gd name="T60" fmla="*/ 50 w 80"/>
                  <a:gd name="T61" fmla="*/ 16 h 81"/>
                  <a:gd name="T62" fmla="*/ 46 w 80"/>
                  <a:gd name="T63" fmla="*/ 12 h 81"/>
                  <a:gd name="T64" fmla="*/ 34 w 80"/>
                  <a:gd name="T65" fmla="*/ 16 h 81"/>
                  <a:gd name="T66" fmla="*/ 27 w 80"/>
                  <a:gd name="T67" fmla="*/ 23 h 81"/>
                  <a:gd name="T68" fmla="*/ 27 w 80"/>
                  <a:gd name="T69" fmla="*/ 62 h 81"/>
                  <a:gd name="T70" fmla="*/ 27 w 80"/>
                  <a:gd name="T71" fmla="*/ 69 h 81"/>
                  <a:gd name="T72" fmla="*/ 27 w 80"/>
                  <a:gd name="T73" fmla="*/ 73 h 81"/>
                  <a:gd name="T74" fmla="*/ 27 w 80"/>
                  <a:gd name="T75" fmla="*/ 73 h 81"/>
                  <a:gd name="T76" fmla="*/ 30 w 80"/>
                  <a:gd name="T77" fmla="*/ 77 h 81"/>
                  <a:gd name="T78" fmla="*/ 30 w 80"/>
                  <a:gd name="T79" fmla="*/ 77 h 81"/>
                  <a:gd name="T80" fmla="*/ 38 w 80"/>
                  <a:gd name="T81" fmla="*/ 77 h 81"/>
                  <a:gd name="T82" fmla="*/ 38 w 80"/>
                  <a:gd name="T83" fmla="*/ 81 h 81"/>
                  <a:gd name="T84" fmla="*/ 0 w 80"/>
                  <a:gd name="T85" fmla="*/ 81 h 81"/>
                  <a:gd name="T86" fmla="*/ 0 w 80"/>
                  <a:gd name="T87" fmla="*/ 77 h 81"/>
                  <a:gd name="T88" fmla="*/ 4 w 80"/>
                  <a:gd name="T89" fmla="*/ 77 h 81"/>
                  <a:gd name="T90" fmla="*/ 7 w 80"/>
                  <a:gd name="T91" fmla="*/ 77 h 81"/>
                  <a:gd name="T92" fmla="*/ 11 w 80"/>
                  <a:gd name="T93" fmla="*/ 73 h 81"/>
                  <a:gd name="T94" fmla="*/ 11 w 80"/>
                  <a:gd name="T95" fmla="*/ 69 h 81"/>
                  <a:gd name="T96" fmla="*/ 11 w 80"/>
                  <a:gd name="T97" fmla="*/ 62 h 81"/>
                  <a:gd name="T98" fmla="*/ 11 w 80"/>
                  <a:gd name="T99" fmla="*/ 35 h 81"/>
                  <a:gd name="T100" fmla="*/ 11 w 80"/>
                  <a:gd name="T101" fmla="*/ 23 h 81"/>
                  <a:gd name="T102" fmla="*/ 11 w 80"/>
                  <a:gd name="T103" fmla="*/ 16 h 81"/>
                  <a:gd name="T104" fmla="*/ 11 w 80"/>
                  <a:gd name="T105" fmla="*/ 16 h 81"/>
                  <a:gd name="T106" fmla="*/ 11 w 80"/>
                  <a:gd name="T107" fmla="*/ 12 h 81"/>
                  <a:gd name="T108" fmla="*/ 7 w 80"/>
                  <a:gd name="T109" fmla="*/ 12 h 81"/>
                  <a:gd name="T110" fmla="*/ 7 w 80"/>
                  <a:gd name="T111" fmla="*/ 12 h 81"/>
                  <a:gd name="T112" fmla="*/ 4 w 80"/>
                  <a:gd name="T113" fmla="*/ 12 h 81"/>
                  <a:gd name="T114" fmla="*/ 4 w 80"/>
                  <a:gd name="T115" fmla="*/ 12 h 81"/>
                  <a:gd name="T116" fmla="*/ 0 w 80"/>
                  <a:gd name="T117" fmla="*/ 12 h 81"/>
                  <a:gd name="T118" fmla="*/ 23 w 80"/>
                  <a:gd name="T119" fmla="*/ 0 h 81"/>
                  <a:gd name="T120" fmla="*/ 27 w 80"/>
                  <a:gd name="T121" fmla="*/ 0 h 81"/>
                  <a:gd name="T122" fmla="*/ 27 w 80"/>
                  <a:gd name="T123" fmla="*/ 20 h 8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0"/>
                  <a:gd name="T187" fmla="*/ 0 h 81"/>
                  <a:gd name="T188" fmla="*/ 80 w 80"/>
                  <a:gd name="T189" fmla="*/ 81 h 8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0" h="81">
                    <a:moveTo>
                      <a:pt x="27" y="20"/>
                    </a:moveTo>
                    <a:lnTo>
                      <a:pt x="34" y="8"/>
                    </a:lnTo>
                    <a:lnTo>
                      <a:pt x="42" y="4"/>
                    </a:lnTo>
                    <a:lnTo>
                      <a:pt x="53" y="0"/>
                    </a:lnTo>
                    <a:lnTo>
                      <a:pt x="57" y="4"/>
                    </a:lnTo>
                    <a:lnTo>
                      <a:pt x="61" y="4"/>
                    </a:lnTo>
                    <a:lnTo>
                      <a:pt x="65" y="8"/>
                    </a:lnTo>
                    <a:lnTo>
                      <a:pt x="69" y="16"/>
                    </a:lnTo>
                    <a:lnTo>
                      <a:pt x="73" y="20"/>
                    </a:lnTo>
                    <a:lnTo>
                      <a:pt x="73" y="31"/>
                    </a:lnTo>
                    <a:lnTo>
                      <a:pt x="73" y="62"/>
                    </a:lnTo>
                    <a:lnTo>
                      <a:pt x="73" y="69"/>
                    </a:lnTo>
                    <a:lnTo>
                      <a:pt x="73" y="73"/>
                    </a:lnTo>
                    <a:lnTo>
                      <a:pt x="76" y="77"/>
                    </a:lnTo>
                    <a:lnTo>
                      <a:pt x="80" y="77"/>
                    </a:lnTo>
                    <a:lnTo>
                      <a:pt x="80" y="81"/>
                    </a:lnTo>
                    <a:lnTo>
                      <a:pt x="46" y="81"/>
                    </a:lnTo>
                    <a:lnTo>
                      <a:pt x="46" y="77"/>
                    </a:lnTo>
                    <a:lnTo>
                      <a:pt x="50" y="77"/>
                    </a:lnTo>
                    <a:lnTo>
                      <a:pt x="53" y="77"/>
                    </a:lnTo>
                    <a:lnTo>
                      <a:pt x="57" y="73"/>
                    </a:lnTo>
                    <a:lnTo>
                      <a:pt x="57" y="69"/>
                    </a:lnTo>
                    <a:lnTo>
                      <a:pt x="57" y="62"/>
                    </a:lnTo>
                    <a:lnTo>
                      <a:pt x="57" y="31"/>
                    </a:lnTo>
                    <a:lnTo>
                      <a:pt x="57" y="23"/>
                    </a:lnTo>
                    <a:lnTo>
                      <a:pt x="53" y="16"/>
                    </a:lnTo>
                    <a:lnTo>
                      <a:pt x="50" y="16"/>
                    </a:lnTo>
                    <a:lnTo>
                      <a:pt x="46" y="12"/>
                    </a:lnTo>
                    <a:lnTo>
                      <a:pt x="34" y="16"/>
                    </a:lnTo>
                    <a:lnTo>
                      <a:pt x="27" y="23"/>
                    </a:lnTo>
                    <a:lnTo>
                      <a:pt x="27" y="62"/>
                    </a:lnTo>
                    <a:lnTo>
                      <a:pt x="27" y="69"/>
                    </a:lnTo>
                    <a:lnTo>
                      <a:pt x="27" y="73"/>
                    </a:lnTo>
                    <a:lnTo>
                      <a:pt x="30" y="77"/>
                    </a:lnTo>
                    <a:lnTo>
                      <a:pt x="38" y="77"/>
                    </a:lnTo>
                    <a:lnTo>
                      <a:pt x="38" y="81"/>
                    </a:lnTo>
                    <a:lnTo>
                      <a:pt x="0" y="81"/>
                    </a:lnTo>
                    <a:lnTo>
                      <a:pt x="0" y="77"/>
                    </a:lnTo>
                    <a:lnTo>
                      <a:pt x="4" y="77"/>
                    </a:lnTo>
                    <a:lnTo>
                      <a:pt x="7" y="77"/>
                    </a:lnTo>
                    <a:lnTo>
                      <a:pt x="11" y="73"/>
                    </a:lnTo>
                    <a:lnTo>
                      <a:pt x="11" y="69"/>
                    </a:lnTo>
                    <a:lnTo>
                      <a:pt x="11" y="62"/>
                    </a:lnTo>
                    <a:lnTo>
                      <a:pt x="11" y="35"/>
                    </a:lnTo>
                    <a:lnTo>
                      <a:pt x="11" y="23"/>
                    </a:lnTo>
                    <a:lnTo>
                      <a:pt x="11" y="16"/>
                    </a:lnTo>
                    <a:lnTo>
                      <a:pt x="11" y="12"/>
                    </a:lnTo>
                    <a:lnTo>
                      <a:pt x="7" y="12"/>
                    </a:lnTo>
                    <a:lnTo>
                      <a:pt x="4" y="12"/>
                    </a:lnTo>
                    <a:lnTo>
                      <a:pt x="0" y="12"/>
                    </a:lnTo>
                    <a:lnTo>
                      <a:pt x="23" y="0"/>
                    </a:lnTo>
                    <a:lnTo>
                      <a:pt x="27" y="0"/>
                    </a:lnTo>
                    <a:lnTo>
                      <a:pt x="27" y="20"/>
                    </a:lnTo>
                    <a:close/>
                  </a:path>
                </a:pathLst>
              </a:custGeom>
              <a:solidFill>
                <a:srgbClr val="000000"/>
              </a:solidFill>
              <a:ln w="0">
                <a:solidFill>
                  <a:srgbClr val="000000"/>
                </a:solidFill>
                <a:round/>
                <a:headEnd/>
                <a:tailEnd/>
              </a:ln>
            </p:spPr>
            <p:txBody>
              <a:bodyPr/>
              <a:lstStyle/>
              <a:p>
                <a:endParaRPr lang="en-CA"/>
              </a:p>
            </p:txBody>
          </p:sp>
          <p:sp>
            <p:nvSpPr>
              <p:cNvPr id="17533" name="Freeform 43"/>
              <p:cNvSpPr>
                <a:spLocks/>
              </p:cNvSpPr>
              <p:nvPr/>
            </p:nvSpPr>
            <p:spPr bwMode="auto">
              <a:xfrm>
                <a:off x="5088" y="1322"/>
                <a:ext cx="65" cy="81"/>
              </a:xfrm>
              <a:custGeom>
                <a:avLst/>
                <a:gdLst>
                  <a:gd name="T0" fmla="*/ 65 w 65"/>
                  <a:gd name="T1" fmla="*/ 50 h 81"/>
                  <a:gd name="T2" fmla="*/ 61 w 65"/>
                  <a:gd name="T3" fmla="*/ 62 h 81"/>
                  <a:gd name="T4" fmla="*/ 54 w 65"/>
                  <a:gd name="T5" fmla="*/ 73 h 81"/>
                  <a:gd name="T6" fmla="*/ 42 w 65"/>
                  <a:gd name="T7" fmla="*/ 81 h 81"/>
                  <a:gd name="T8" fmla="*/ 35 w 65"/>
                  <a:gd name="T9" fmla="*/ 81 h 81"/>
                  <a:gd name="T10" fmla="*/ 19 w 65"/>
                  <a:gd name="T11" fmla="*/ 77 h 81"/>
                  <a:gd name="T12" fmla="*/ 11 w 65"/>
                  <a:gd name="T13" fmla="*/ 69 h 81"/>
                  <a:gd name="T14" fmla="*/ 4 w 65"/>
                  <a:gd name="T15" fmla="*/ 62 h 81"/>
                  <a:gd name="T16" fmla="*/ 4 w 65"/>
                  <a:gd name="T17" fmla="*/ 54 h 81"/>
                  <a:gd name="T18" fmla="*/ 0 w 65"/>
                  <a:gd name="T19" fmla="*/ 43 h 81"/>
                  <a:gd name="T20" fmla="*/ 4 w 65"/>
                  <a:gd name="T21" fmla="*/ 31 h 81"/>
                  <a:gd name="T22" fmla="*/ 4 w 65"/>
                  <a:gd name="T23" fmla="*/ 20 h 81"/>
                  <a:gd name="T24" fmla="*/ 11 w 65"/>
                  <a:gd name="T25" fmla="*/ 12 h 81"/>
                  <a:gd name="T26" fmla="*/ 23 w 65"/>
                  <a:gd name="T27" fmla="*/ 4 h 81"/>
                  <a:gd name="T28" fmla="*/ 35 w 65"/>
                  <a:gd name="T29" fmla="*/ 0 h 81"/>
                  <a:gd name="T30" fmla="*/ 46 w 65"/>
                  <a:gd name="T31" fmla="*/ 4 h 81"/>
                  <a:gd name="T32" fmla="*/ 54 w 65"/>
                  <a:gd name="T33" fmla="*/ 8 h 81"/>
                  <a:gd name="T34" fmla="*/ 58 w 65"/>
                  <a:gd name="T35" fmla="*/ 16 h 81"/>
                  <a:gd name="T36" fmla="*/ 61 w 65"/>
                  <a:gd name="T37" fmla="*/ 20 h 81"/>
                  <a:gd name="T38" fmla="*/ 61 w 65"/>
                  <a:gd name="T39" fmla="*/ 23 h 81"/>
                  <a:gd name="T40" fmla="*/ 58 w 65"/>
                  <a:gd name="T41" fmla="*/ 23 h 81"/>
                  <a:gd name="T42" fmla="*/ 58 w 65"/>
                  <a:gd name="T43" fmla="*/ 27 h 81"/>
                  <a:gd name="T44" fmla="*/ 54 w 65"/>
                  <a:gd name="T45" fmla="*/ 27 h 81"/>
                  <a:gd name="T46" fmla="*/ 50 w 65"/>
                  <a:gd name="T47" fmla="*/ 27 h 81"/>
                  <a:gd name="T48" fmla="*/ 46 w 65"/>
                  <a:gd name="T49" fmla="*/ 23 h 81"/>
                  <a:gd name="T50" fmla="*/ 46 w 65"/>
                  <a:gd name="T51" fmla="*/ 20 h 81"/>
                  <a:gd name="T52" fmla="*/ 46 w 65"/>
                  <a:gd name="T53" fmla="*/ 16 h 81"/>
                  <a:gd name="T54" fmla="*/ 42 w 65"/>
                  <a:gd name="T55" fmla="*/ 12 h 81"/>
                  <a:gd name="T56" fmla="*/ 42 w 65"/>
                  <a:gd name="T57" fmla="*/ 8 h 81"/>
                  <a:gd name="T58" fmla="*/ 38 w 65"/>
                  <a:gd name="T59" fmla="*/ 8 h 81"/>
                  <a:gd name="T60" fmla="*/ 35 w 65"/>
                  <a:gd name="T61" fmla="*/ 8 h 81"/>
                  <a:gd name="T62" fmla="*/ 27 w 65"/>
                  <a:gd name="T63" fmla="*/ 8 h 81"/>
                  <a:gd name="T64" fmla="*/ 23 w 65"/>
                  <a:gd name="T65" fmla="*/ 12 h 81"/>
                  <a:gd name="T66" fmla="*/ 15 w 65"/>
                  <a:gd name="T67" fmla="*/ 23 h 81"/>
                  <a:gd name="T68" fmla="*/ 15 w 65"/>
                  <a:gd name="T69" fmla="*/ 35 h 81"/>
                  <a:gd name="T70" fmla="*/ 15 w 65"/>
                  <a:gd name="T71" fmla="*/ 46 h 81"/>
                  <a:gd name="T72" fmla="*/ 23 w 65"/>
                  <a:gd name="T73" fmla="*/ 58 h 81"/>
                  <a:gd name="T74" fmla="*/ 31 w 65"/>
                  <a:gd name="T75" fmla="*/ 66 h 81"/>
                  <a:gd name="T76" fmla="*/ 38 w 65"/>
                  <a:gd name="T77" fmla="*/ 66 h 81"/>
                  <a:gd name="T78" fmla="*/ 46 w 65"/>
                  <a:gd name="T79" fmla="*/ 66 h 81"/>
                  <a:gd name="T80" fmla="*/ 54 w 65"/>
                  <a:gd name="T81" fmla="*/ 62 h 81"/>
                  <a:gd name="T82" fmla="*/ 58 w 65"/>
                  <a:gd name="T83" fmla="*/ 58 h 81"/>
                  <a:gd name="T84" fmla="*/ 61 w 65"/>
                  <a:gd name="T85" fmla="*/ 46 h 81"/>
                  <a:gd name="T86" fmla="*/ 65 w 65"/>
                  <a:gd name="T87" fmla="*/ 50 h 8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5"/>
                  <a:gd name="T133" fmla="*/ 0 h 81"/>
                  <a:gd name="T134" fmla="*/ 65 w 65"/>
                  <a:gd name="T135" fmla="*/ 81 h 8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5" h="81">
                    <a:moveTo>
                      <a:pt x="65" y="50"/>
                    </a:moveTo>
                    <a:lnTo>
                      <a:pt x="61" y="62"/>
                    </a:lnTo>
                    <a:lnTo>
                      <a:pt x="54" y="73"/>
                    </a:lnTo>
                    <a:lnTo>
                      <a:pt x="42" y="81"/>
                    </a:lnTo>
                    <a:lnTo>
                      <a:pt x="35" y="81"/>
                    </a:lnTo>
                    <a:lnTo>
                      <a:pt x="19" y="77"/>
                    </a:lnTo>
                    <a:lnTo>
                      <a:pt x="11" y="69"/>
                    </a:lnTo>
                    <a:lnTo>
                      <a:pt x="4" y="62"/>
                    </a:lnTo>
                    <a:lnTo>
                      <a:pt x="4" y="54"/>
                    </a:lnTo>
                    <a:lnTo>
                      <a:pt x="0" y="43"/>
                    </a:lnTo>
                    <a:lnTo>
                      <a:pt x="4" y="31"/>
                    </a:lnTo>
                    <a:lnTo>
                      <a:pt x="4" y="20"/>
                    </a:lnTo>
                    <a:lnTo>
                      <a:pt x="11" y="12"/>
                    </a:lnTo>
                    <a:lnTo>
                      <a:pt x="23" y="4"/>
                    </a:lnTo>
                    <a:lnTo>
                      <a:pt x="35" y="0"/>
                    </a:lnTo>
                    <a:lnTo>
                      <a:pt x="46" y="4"/>
                    </a:lnTo>
                    <a:lnTo>
                      <a:pt x="54" y="8"/>
                    </a:lnTo>
                    <a:lnTo>
                      <a:pt x="58" y="16"/>
                    </a:lnTo>
                    <a:lnTo>
                      <a:pt x="61" y="20"/>
                    </a:lnTo>
                    <a:lnTo>
                      <a:pt x="61" y="23"/>
                    </a:lnTo>
                    <a:lnTo>
                      <a:pt x="58" y="23"/>
                    </a:lnTo>
                    <a:lnTo>
                      <a:pt x="58" y="27"/>
                    </a:lnTo>
                    <a:lnTo>
                      <a:pt x="54" y="27"/>
                    </a:lnTo>
                    <a:lnTo>
                      <a:pt x="50" y="27"/>
                    </a:lnTo>
                    <a:lnTo>
                      <a:pt x="46" y="23"/>
                    </a:lnTo>
                    <a:lnTo>
                      <a:pt x="46" y="20"/>
                    </a:lnTo>
                    <a:lnTo>
                      <a:pt x="46" y="16"/>
                    </a:lnTo>
                    <a:lnTo>
                      <a:pt x="42" y="12"/>
                    </a:lnTo>
                    <a:lnTo>
                      <a:pt x="42" y="8"/>
                    </a:lnTo>
                    <a:lnTo>
                      <a:pt x="38" y="8"/>
                    </a:lnTo>
                    <a:lnTo>
                      <a:pt x="35" y="8"/>
                    </a:lnTo>
                    <a:lnTo>
                      <a:pt x="27" y="8"/>
                    </a:lnTo>
                    <a:lnTo>
                      <a:pt x="23" y="12"/>
                    </a:lnTo>
                    <a:lnTo>
                      <a:pt x="15" y="23"/>
                    </a:lnTo>
                    <a:lnTo>
                      <a:pt x="15" y="35"/>
                    </a:lnTo>
                    <a:lnTo>
                      <a:pt x="15" y="46"/>
                    </a:lnTo>
                    <a:lnTo>
                      <a:pt x="23" y="58"/>
                    </a:lnTo>
                    <a:lnTo>
                      <a:pt x="31" y="66"/>
                    </a:lnTo>
                    <a:lnTo>
                      <a:pt x="38" y="66"/>
                    </a:lnTo>
                    <a:lnTo>
                      <a:pt x="46" y="66"/>
                    </a:lnTo>
                    <a:lnTo>
                      <a:pt x="54" y="62"/>
                    </a:lnTo>
                    <a:lnTo>
                      <a:pt x="58" y="58"/>
                    </a:lnTo>
                    <a:lnTo>
                      <a:pt x="61" y="46"/>
                    </a:lnTo>
                    <a:lnTo>
                      <a:pt x="65" y="50"/>
                    </a:lnTo>
                    <a:close/>
                  </a:path>
                </a:pathLst>
              </a:custGeom>
              <a:solidFill>
                <a:srgbClr val="000000"/>
              </a:solidFill>
              <a:ln w="0">
                <a:solidFill>
                  <a:srgbClr val="000000"/>
                </a:solidFill>
                <a:round/>
                <a:headEnd/>
                <a:tailEnd/>
              </a:ln>
            </p:spPr>
            <p:txBody>
              <a:bodyPr/>
              <a:lstStyle/>
              <a:p>
                <a:endParaRPr lang="en-CA"/>
              </a:p>
            </p:txBody>
          </p:sp>
          <p:sp>
            <p:nvSpPr>
              <p:cNvPr id="17534" name="Freeform 44"/>
              <p:cNvSpPr>
                <a:spLocks/>
              </p:cNvSpPr>
              <p:nvPr/>
            </p:nvSpPr>
            <p:spPr bwMode="auto">
              <a:xfrm>
                <a:off x="5161" y="1284"/>
                <a:ext cx="80" cy="119"/>
              </a:xfrm>
              <a:custGeom>
                <a:avLst/>
                <a:gdLst>
                  <a:gd name="T0" fmla="*/ 23 w 80"/>
                  <a:gd name="T1" fmla="*/ 58 h 119"/>
                  <a:gd name="T2" fmla="*/ 38 w 80"/>
                  <a:gd name="T3" fmla="*/ 42 h 119"/>
                  <a:gd name="T4" fmla="*/ 50 w 80"/>
                  <a:gd name="T5" fmla="*/ 38 h 119"/>
                  <a:gd name="T6" fmla="*/ 61 w 80"/>
                  <a:gd name="T7" fmla="*/ 42 h 119"/>
                  <a:gd name="T8" fmla="*/ 69 w 80"/>
                  <a:gd name="T9" fmla="*/ 54 h 119"/>
                  <a:gd name="T10" fmla="*/ 69 w 80"/>
                  <a:gd name="T11" fmla="*/ 73 h 119"/>
                  <a:gd name="T12" fmla="*/ 69 w 80"/>
                  <a:gd name="T13" fmla="*/ 107 h 119"/>
                  <a:gd name="T14" fmla="*/ 73 w 80"/>
                  <a:gd name="T15" fmla="*/ 111 h 119"/>
                  <a:gd name="T16" fmla="*/ 77 w 80"/>
                  <a:gd name="T17" fmla="*/ 115 h 119"/>
                  <a:gd name="T18" fmla="*/ 80 w 80"/>
                  <a:gd name="T19" fmla="*/ 119 h 119"/>
                  <a:gd name="T20" fmla="*/ 46 w 80"/>
                  <a:gd name="T21" fmla="*/ 115 h 119"/>
                  <a:gd name="T22" fmla="*/ 50 w 80"/>
                  <a:gd name="T23" fmla="*/ 115 h 119"/>
                  <a:gd name="T24" fmla="*/ 54 w 80"/>
                  <a:gd name="T25" fmla="*/ 111 h 119"/>
                  <a:gd name="T26" fmla="*/ 57 w 80"/>
                  <a:gd name="T27" fmla="*/ 104 h 119"/>
                  <a:gd name="T28" fmla="*/ 57 w 80"/>
                  <a:gd name="T29" fmla="*/ 73 h 119"/>
                  <a:gd name="T30" fmla="*/ 54 w 80"/>
                  <a:gd name="T31" fmla="*/ 58 h 119"/>
                  <a:gd name="T32" fmla="*/ 50 w 80"/>
                  <a:gd name="T33" fmla="*/ 54 h 119"/>
                  <a:gd name="T34" fmla="*/ 42 w 80"/>
                  <a:gd name="T35" fmla="*/ 50 h 119"/>
                  <a:gd name="T36" fmla="*/ 34 w 80"/>
                  <a:gd name="T37" fmla="*/ 54 h 119"/>
                  <a:gd name="T38" fmla="*/ 23 w 80"/>
                  <a:gd name="T39" fmla="*/ 61 h 119"/>
                  <a:gd name="T40" fmla="*/ 23 w 80"/>
                  <a:gd name="T41" fmla="*/ 107 h 119"/>
                  <a:gd name="T42" fmla="*/ 27 w 80"/>
                  <a:gd name="T43" fmla="*/ 111 h 119"/>
                  <a:gd name="T44" fmla="*/ 31 w 80"/>
                  <a:gd name="T45" fmla="*/ 115 h 119"/>
                  <a:gd name="T46" fmla="*/ 34 w 80"/>
                  <a:gd name="T47" fmla="*/ 119 h 119"/>
                  <a:gd name="T48" fmla="*/ 0 w 80"/>
                  <a:gd name="T49" fmla="*/ 115 h 119"/>
                  <a:gd name="T50" fmla="*/ 8 w 80"/>
                  <a:gd name="T51" fmla="*/ 115 h 119"/>
                  <a:gd name="T52" fmla="*/ 8 w 80"/>
                  <a:gd name="T53" fmla="*/ 111 h 119"/>
                  <a:gd name="T54" fmla="*/ 11 w 80"/>
                  <a:gd name="T55" fmla="*/ 100 h 119"/>
                  <a:gd name="T56" fmla="*/ 11 w 80"/>
                  <a:gd name="T57" fmla="*/ 19 h 119"/>
                  <a:gd name="T58" fmla="*/ 8 w 80"/>
                  <a:gd name="T59" fmla="*/ 12 h 119"/>
                  <a:gd name="T60" fmla="*/ 8 w 80"/>
                  <a:gd name="T61" fmla="*/ 8 h 119"/>
                  <a:gd name="T62" fmla="*/ 4 w 80"/>
                  <a:gd name="T63" fmla="*/ 8 h 119"/>
                  <a:gd name="T64" fmla="*/ 0 w 80"/>
                  <a:gd name="T65" fmla="*/ 8 h 119"/>
                  <a:gd name="T66" fmla="*/ 23 w 80"/>
                  <a:gd name="T67" fmla="*/ 0 h 11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80"/>
                  <a:gd name="T103" fmla="*/ 0 h 119"/>
                  <a:gd name="T104" fmla="*/ 80 w 80"/>
                  <a:gd name="T105" fmla="*/ 119 h 11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80" h="119">
                    <a:moveTo>
                      <a:pt x="23" y="0"/>
                    </a:moveTo>
                    <a:lnTo>
                      <a:pt x="23" y="58"/>
                    </a:lnTo>
                    <a:lnTo>
                      <a:pt x="34" y="46"/>
                    </a:lnTo>
                    <a:lnTo>
                      <a:pt x="38" y="42"/>
                    </a:lnTo>
                    <a:lnTo>
                      <a:pt x="46" y="42"/>
                    </a:lnTo>
                    <a:lnTo>
                      <a:pt x="50" y="38"/>
                    </a:lnTo>
                    <a:lnTo>
                      <a:pt x="57" y="42"/>
                    </a:lnTo>
                    <a:lnTo>
                      <a:pt x="61" y="42"/>
                    </a:lnTo>
                    <a:lnTo>
                      <a:pt x="65" y="50"/>
                    </a:lnTo>
                    <a:lnTo>
                      <a:pt x="69" y="54"/>
                    </a:lnTo>
                    <a:lnTo>
                      <a:pt x="69" y="61"/>
                    </a:lnTo>
                    <a:lnTo>
                      <a:pt x="69" y="73"/>
                    </a:lnTo>
                    <a:lnTo>
                      <a:pt x="69" y="100"/>
                    </a:lnTo>
                    <a:lnTo>
                      <a:pt x="69" y="107"/>
                    </a:lnTo>
                    <a:lnTo>
                      <a:pt x="73" y="111"/>
                    </a:lnTo>
                    <a:lnTo>
                      <a:pt x="73" y="115"/>
                    </a:lnTo>
                    <a:lnTo>
                      <a:pt x="77" y="115"/>
                    </a:lnTo>
                    <a:lnTo>
                      <a:pt x="80" y="115"/>
                    </a:lnTo>
                    <a:lnTo>
                      <a:pt x="80" y="119"/>
                    </a:lnTo>
                    <a:lnTo>
                      <a:pt x="46" y="119"/>
                    </a:lnTo>
                    <a:lnTo>
                      <a:pt x="46" y="115"/>
                    </a:lnTo>
                    <a:lnTo>
                      <a:pt x="50" y="115"/>
                    </a:lnTo>
                    <a:lnTo>
                      <a:pt x="54" y="115"/>
                    </a:lnTo>
                    <a:lnTo>
                      <a:pt x="54" y="111"/>
                    </a:lnTo>
                    <a:lnTo>
                      <a:pt x="57" y="107"/>
                    </a:lnTo>
                    <a:lnTo>
                      <a:pt x="57" y="104"/>
                    </a:lnTo>
                    <a:lnTo>
                      <a:pt x="57" y="100"/>
                    </a:lnTo>
                    <a:lnTo>
                      <a:pt x="57" y="73"/>
                    </a:lnTo>
                    <a:lnTo>
                      <a:pt x="57" y="65"/>
                    </a:lnTo>
                    <a:lnTo>
                      <a:pt x="54" y="58"/>
                    </a:lnTo>
                    <a:lnTo>
                      <a:pt x="54" y="54"/>
                    </a:lnTo>
                    <a:lnTo>
                      <a:pt x="50" y="54"/>
                    </a:lnTo>
                    <a:lnTo>
                      <a:pt x="46" y="50"/>
                    </a:lnTo>
                    <a:lnTo>
                      <a:pt x="42" y="50"/>
                    </a:lnTo>
                    <a:lnTo>
                      <a:pt x="38" y="50"/>
                    </a:lnTo>
                    <a:lnTo>
                      <a:pt x="34" y="54"/>
                    </a:lnTo>
                    <a:lnTo>
                      <a:pt x="31" y="58"/>
                    </a:lnTo>
                    <a:lnTo>
                      <a:pt x="23" y="61"/>
                    </a:lnTo>
                    <a:lnTo>
                      <a:pt x="23" y="100"/>
                    </a:lnTo>
                    <a:lnTo>
                      <a:pt x="23" y="107"/>
                    </a:lnTo>
                    <a:lnTo>
                      <a:pt x="27" y="111"/>
                    </a:lnTo>
                    <a:lnTo>
                      <a:pt x="27" y="115"/>
                    </a:lnTo>
                    <a:lnTo>
                      <a:pt x="31" y="115"/>
                    </a:lnTo>
                    <a:lnTo>
                      <a:pt x="34" y="115"/>
                    </a:lnTo>
                    <a:lnTo>
                      <a:pt x="34" y="119"/>
                    </a:lnTo>
                    <a:lnTo>
                      <a:pt x="0" y="119"/>
                    </a:lnTo>
                    <a:lnTo>
                      <a:pt x="0" y="115"/>
                    </a:lnTo>
                    <a:lnTo>
                      <a:pt x="4" y="115"/>
                    </a:lnTo>
                    <a:lnTo>
                      <a:pt x="8" y="115"/>
                    </a:lnTo>
                    <a:lnTo>
                      <a:pt x="8" y="111"/>
                    </a:lnTo>
                    <a:lnTo>
                      <a:pt x="11" y="107"/>
                    </a:lnTo>
                    <a:lnTo>
                      <a:pt x="11" y="100"/>
                    </a:lnTo>
                    <a:lnTo>
                      <a:pt x="11" y="31"/>
                    </a:lnTo>
                    <a:lnTo>
                      <a:pt x="11" y="19"/>
                    </a:lnTo>
                    <a:lnTo>
                      <a:pt x="11" y="15"/>
                    </a:lnTo>
                    <a:lnTo>
                      <a:pt x="8" y="12"/>
                    </a:lnTo>
                    <a:lnTo>
                      <a:pt x="8" y="8"/>
                    </a:lnTo>
                    <a:lnTo>
                      <a:pt x="4" y="8"/>
                    </a:lnTo>
                    <a:lnTo>
                      <a:pt x="0" y="12"/>
                    </a:lnTo>
                    <a:lnTo>
                      <a:pt x="0" y="8"/>
                    </a:lnTo>
                    <a:lnTo>
                      <a:pt x="19" y="0"/>
                    </a:lnTo>
                    <a:lnTo>
                      <a:pt x="23" y="0"/>
                    </a:lnTo>
                    <a:close/>
                  </a:path>
                </a:pathLst>
              </a:custGeom>
              <a:solidFill>
                <a:srgbClr val="000000"/>
              </a:solidFill>
              <a:ln w="0">
                <a:solidFill>
                  <a:srgbClr val="000000"/>
                </a:solidFill>
                <a:round/>
                <a:headEnd/>
                <a:tailEnd/>
              </a:ln>
            </p:spPr>
            <p:txBody>
              <a:bodyPr/>
              <a:lstStyle/>
              <a:p>
                <a:endParaRPr lang="en-CA"/>
              </a:p>
            </p:txBody>
          </p:sp>
          <p:sp>
            <p:nvSpPr>
              <p:cNvPr id="17535" name="Rectangle 45"/>
              <p:cNvSpPr>
                <a:spLocks noChangeArrowheads="1"/>
              </p:cNvSpPr>
              <p:nvPr/>
            </p:nvSpPr>
            <p:spPr bwMode="auto">
              <a:xfrm>
                <a:off x="5268" y="126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7536" name="Rectangle 46"/>
              <p:cNvSpPr>
                <a:spLocks noChangeArrowheads="1"/>
              </p:cNvSpPr>
              <p:nvPr/>
            </p:nvSpPr>
            <p:spPr bwMode="auto">
              <a:xfrm>
                <a:off x="188" y="1461"/>
                <a:ext cx="5084" cy="7"/>
              </a:xfrm>
              <a:prstGeom prst="rect">
                <a:avLst/>
              </a:prstGeom>
              <a:solidFill>
                <a:srgbClr val="000000"/>
              </a:solidFill>
              <a:ln w="0">
                <a:solidFill>
                  <a:srgbClr val="000000"/>
                </a:solidFill>
                <a:miter lim="800000"/>
                <a:headEnd/>
                <a:tailEnd/>
              </a:ln>
            </p:spPr>
            <p:txBody>
              <a:bodyPr/>
              <a:lstStyle/>
              <a:p>
                <a:endParaRPr lang="en-US"/>
              </a:p>
            </p:txBody>
          </p:sp>
          <p:sp>
            <p:nvSpPr>
              <p:cNvPr id="17537" name="Rectangle 47"/>
              <p:cNvSpPr>
                <a:spLocks noChangeArrowheads="1"/>
              </p:cNvSpPr>
              <p:nvPr/>
            </p:nvSpPr>
            <p:spPr bwMode="auto">
              <a:xfrm>
                <a:off x="188" y="1491"/>
                <a:ext cx="5084" cy="8"/>
              </a:xfrm>
              <a:prstGeom prst="rect">
                <a:avLst/>
              </a:prstGeom>
              <a:solidFill>
                <a:srgbClr val="000000"/>
              </a:solidFill>
              <a:ln w="0">
                <a:solidFill>
                  <a:srgbClr val="000000"/>
                </a:solidFill>
                <a:miter lim="800000"/>
                <a:headEnd/>
                <a:tailEnd/>
              </a:ln>
            </p:spPr>
            <p:txBody>
              <a:bodyPr/>
              <a:lstStyle/>
              <a:p>
                <a:endParaRPr lang="en-US"/>
              </a:p>
            </p:txBody>
          </p:sp>
          <p:sp>
            <p:nvSpPr>
              <p:cNvPr id="17538" name="Rectangle 48"/>
              <p:cNvSpPr>
                <a:spLocks noChangeArrowheads="1"/>
              </p:cNvSpPr>
              <p:nvPr/>
            </p:nvSpPr>
            <p:spPr bwMode="auto">
              <a:xfrm>
                <a:off x="188" y="1507"/>
                <a:ext cx="8" cy="207"/>
              </a:xfrm>
              <a:prstGeom prst="rect">
                <a:avLst/>
              </a:prstGeom>
              <a:solidFill>
                <a:srgbClr val="000000"/>
              </a:solidFill>
              <a:ln w="0">
                <a:solidFill>
                  <a:srgbClr val="000000"/>
                </a:solidFill>
                <a:miter lim="800000"/>
                <a:headEnd/>
                <a:tailEnd/>
              </a:ln>
            </p:spPr>
            <p:txBody>
              <a:bodyPr/>
              <a:lstStyle/>
              <a:p>
                <a:endParaRPr lang="en-US"/>
              </a:p>
            </p:txBody>
          </p:sp>
          <p:sp>
            <p:nvSpPr>
              <p:cNvPr id="17539" name="Freeform 49"/>
              <p:cNvSpPr>
                <a:spLocks/>
              </p:cNvSpPr>
              <p:nvPr/>
            </p:nvSpPr>
            <p:spPr bwMode="auto">
              <a:xfrm>
                <a:off x="250" y="1533"/>
                <a:ext cx="50" cy="112"/>
              </a:xfrm>
              <a:custGeom>
                <a:avLst/>
                <a:gdLst>
                  <a:gd name="T0" fmla="*/ 50 w 50"/>
                  <a:gd name="T1" fmla="*/ 112 h 112"/>
                  <a:gd name="T2" fmla="*/ 50 w 50"/>
                  <a:gd name="T3" fmla="*/ 112 h 112"/>
                  <a:gd name="T4" fmla="*/ 0 w 50"/>
                  <a:gd name="T5" fmla="*/ 112 h 112"/>
                  <a:gd name="T6" fmla="*/ 0 w 50"/>
                  <a:gd name="T7" fmla="*/ 112 h 112"/>
                  <a:gd name="T8" fmla="*/ 4 w 50"/>
                  <a:gd name="T9" fmla="*/ 112 h 112"/>
                  <a:gd name="T10" fmla="*/ 11 w 50"/>
                  <a:gd name="T11" fmla="*/ 112 h 112"/>
                  <a:gd name="T12" fmla="*/ 15 w 50"/>
                  <a:gd name="T13" fmla="*/ 108 h 112"/>
                  <a:gd name="T14" fmla="*/ 15 w 50"/>
                  <a:gd name="T15" fmla="*/ 104 h 112"/>
                  <a:gd name="T16" fmla="*/ 19 w 50"/>
                  <a:gd name="T17" fmla="*/ 92 h 112"/>
                  <a:gd name="T18" fmla="*/ 19 w 50"/>
                  <a:gd name="T19" fmla="*/ 20 h 112"/>
                  <a:gd name="T20" fmla="*/ 15 w 50"/>
                  <a:gd name="T21" fmla="*/ 12 h 112"/>
                  <a:gd name="T22" fmla="*/ 15 w 50"/>
                  <a:gd name="T23" fmla="*/ 8 h 112"/>
                  <a:gd name="T24" fmla="*/ 15 w 50"/>
                  <a:gd name="T25" fmla="*/ 8 h 112"/>
                  <a:gd name="T26" fmla="*/ 11 w 50"/>
                  <a:gd name="T27" fmla="*/ 4 h 112"/>
                  <a:gd name="T28" fmla="*/ 7 w 50"/>
                  <a:gd name="T29" fmla="*/ 4 h 112"/>
                  <a:gd name="T30" fmla="*/ 4 w 50"/>
                  <a:gd name="T31" fmla="*/ 4 h 112"/>
                  <a:gd name="T32" fmla="*/ 0 w 50"/>
                  <a:gd name="T33" fmla="*/ 4 h 112"/>
                  <a:gd name="T34" fmla="*/ 0 w 50"/>
                  <a:gd name="T35" fmla="*/ 0 h 112"/>
                  <a:gd name="T36" fmla="*/ 50 w 50"/>
                  <a:gd name="T37" fmla="*/ 0 h 112"/>
                  <a:gd name="T38" fmla="*/ 50 w 50"/>
                  <a:gd name="T39" fmla="*/ 4 h 112"/>
                  <a:gd name="T40" fmla="*/ 46 w 50"/>
                  <a:gd name="T41" fmla="*/ 4 h 112"/>
                  <a:gd name="T42" fmla="*/ 38 w 50"/>
                  <a:gd name="T43" fmla="*/ 4 h 112"/>
                  <a:gd name="T44" fmla="*/ 34 w 50"/>
                  <a:gd name="T45" fmla="*/ 8 h 112"/>
                  <a:gd name="T46" fmla="*/ 34 w 50"/>
                  <a:gd name="T47" fmla="*/ 12 h 112"/>
                  <a:gd name="T48" fmla="*/ 34 w 50"/>
                  <a:gd name="T49" fmla="*/ 20 h 112"/>
                  <a:gd name="T50" fmla="*/ 34 w 50"/>
                  <a:gd name="T51" fmla="*/ 92 h 112"/>
                  <a:gd name="T52" fmla="*/ 34 w 50"/>
                  <a:gd name="T53" fmla="*/ 100 h 112"/>
                  <a:gd name="T54" fmla="*/ 34 w 50"/>
                  <a:gd name="T55" fmla="*/ 104 h 112"/>
                  <a:gd name="T56" fmla="*/ 34 w 50"/>
                  <a:gd name="T57" fmla="*/ 108 h 112"/>
                  <a:gd name="T58" fmla="*/ 38 w 50"/>
                  <a:gd name="T59" fmla="*/ 108 h 112"/>
                  <a:gd name="T60" fmla="*/ 42 w 50"/>
                  <a:gd name="T61" fmla="*/ 112 h 112"/>
                  <a:gd name="T62" fmla="*/ 46 w 50"/>
                  <a:gd name="T63" fmla="*/ 112 h 112"/>
                  <a:gd name="T64" fmla="*/ 50 w 50"/>
                  <a:gd name="T65" fmla="*/ 112 h 11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0"/>
                  <a:gd name="T100" fmla="*/ 0 h 112"/>
                  <a:gd name="T101" fmla="*/ 50 w 50"/>
                  <a:gd name="T102" fmla="*/ 112 h 11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0" h="112">
                    <a:moveTo>
                      <a:pt x="50" y="112"/>
                    </a:moveTo>
                    <a:lnTo>
                      <a:pt x="50" y="112"/>
                    </a:lnTo>
                    <a:lnTo>
                      <a:pt x="0" y="112"/>
                    </a:lnTo>
                    <a:lnTo>
                      <a:pt x="4" y="112"/>
                    </a:lnTo>
                    <a:lnTo>
                      <a:pt x="11" y="112"/>
                    </a:lnTo>
                    <a:lnTo>
                      <a:pt x="15" y="108"/>
                    </a:lnTo>
                    <a:lnTo>
                      <a:pt x="15" y="104"/>
                    </a:lnTo>
                    <a:lnTo>
                      <a:pt x="19" y="92"/>
                    </a:lnTo>
                    <a:lnTo>
                      <a:pt x="19" y="20"/>
                    </a:lnTo>
                    <a:lnTo>
                      <a:pt x="15" y="12"/>
                    </a:lnTo>
                    <a:lnTo>
                      <a:pt x="15" y="8"/>
                    </a:lnTo>
                    <a:lnTo>
                      <a:pt x="11" y="4"/>
                    </a:lnTo>
                    <a:lnTo>
                      <a:pt x="7" y="4"/>
                    </a:lnTo>
                    <a:lnTo>
                      <a:pt x="4" y="4"/>
                    </a:lnTo>
                    <a:lnTo>
                      <a:pt x="0" y="4"/>
                    </a:lnTo>
                    <a:lnTo>
                      <a:pt x="0" y="0"/>
                    </a:lnTo>
                    <a:lnTo>
                      <a:pt x="50" y="0"/>
                    </a:lnTo>
                    <a:lnTo>
                      <a:pt x="50" y="4"/>
                    </a:lnTo>
                    <a:lnTo>
                      <a:pt x="46" y="4"/>
                    </a:lnTo>
                    <a:lnTo>
                      <a:pt x="38" y="4"/>
                    </a:lnTo>
                    <a:lnTo>
                      <a:pt x="34" y="8"/>
                    </a:lnTo>
                    <a:lnTo>
                      <a:pt x="34" y="12"/>
                    </a:lnTo>
                    <a:lnTo>
                      <a:pt x="34" y="20"/>
                    </a:lnTo>
                    <a:lnTo>
                      <a:pt x="34" y="92"/>
                    </a:lnTo>
                    <a:lnTo>
                      <a:pt x="34" y="100"/>
                    </a:lnTo>
                    <a:lnTo>
                      <a:pt x="34" y="104"/>
                    </a:lnTo>
                    <a:lnTo>
                      <a:pt x="34" y="108"/>
                    </a:lnTo>
                    <a:lnTo>
                      <a:pt x="38" y="108"/>
                    </a:lnTo>
                    <a:lnTo>
                      <a:pt x="42" y="112"/>
                    </a:lnTo>
                    <a:lnTo>
                      <a:pt x="46" y="112"/>
                    </a:lnTo>
                    <a:lnTo>
                      <a:pt x="50" y="112"/>
                    </a:lnTo>
                    <a:close/>
                  </a:path>
                </a:pathLst>
              </a:custGeom>
              <a:solidFill>
                <a:srgbClr val="000000"/>
              </a:solidFill>
              <a:ln w="0">
                <a:solidFill>
                  <a:srgbClr val="000000"/>
                </a:solidFill>
                <a:round/>
                <a:headEnd/>
                <a:tailEnd/>
              </a:ln>
            </p:spPr>
            <p:txBody>
              <a:bodyPr/>
              <a:lstStyle/>
              <a:p>
                <a:endParaRPr lang="en-CA"/>
              </a:p>
            </p:txBody>
          </p:sp>
          <p:sp>
            <p:nvSpPr>
              <p:cNvPr id="17540" name="Rectangle 50"/>
              <p:cNvSpPr>
                <a:spLocks noChangeArrowheads="1"/>
              </p:cNvSpPr>
              <p:nvPr/>
            </p:nvSpPr>
            <p:spPr bwMode="auto">
              <a:xfrm>
                <a:off x="833" y="1507"/>
                <a:ext cx="8" cy="207"/>
              </a:xfrm>
              <a:prstGeom prst="rect">
                <a:avLst/>
              </a:prstGeom>
              <a:solidFill>
                <a:srgbClr val="000000"/>
              </a:solidFill>
              <a:ln w="0">
                <a:solidFill>
                  <a:srgbClr val="000000"/>
                </a:solidFill>
                <a:miter lim="800000"/>
                <a:headEnd/>
                <a:tailEnd/>
              </a:ln>
            </p:spPr>
            <p:txBody>
              <a:bodyPr/>
              <a:lstStyle/>
              <a:p>
                <a:endParaRPr lang="en-US"/>
              </a:p>
            </p:txBody>
          </p:sp>
          <p:sp>
            <p:nvSpPr>
              <p:cNvPr id="17541" name="Rectangle 51"/>
              <p:cNvSpPr>
                <a:spLocks noChangeArrowheads="1"/>
              </p:cNvSpPr>
              <p:nvPr/>
            </p:nvSpPr>
            <p:spPr bwMode="auto">
              <a:xfrm>
                <a:off x="864" y="1507"/>
                <a:ext cx="7" cy="207"/>
              </a:xfrm>
              <a:prstGeom prst="rect">
                <a:avLst/>
              </a:prstGeom>
              <a:solidFill>
                <a:srgbClr val="000000"/>
              </a:solidFill>
              <a:ln w="0">
                <a:solidFill>
                  <a:srgbClr val="000000"/>
                </a:solidFill>
                <a:miter lim="800000"/>
                <a:headEnd/>
                <a:tailEnd/>
              </a:ln>
            </p:spPr>
            <p:txBody>
              <a:bodyPr/>
              <a:lstStyle/>
              <a:p>
                <a:endParaRPr lang="en-US"/>
              </a:p>
            </p:txBody>
          </p:sp>
          <p:sp>
            <p:nvSpPr>
              <p:cNvPr id="17542" name="Freeform 52"/>
              <p:cNvSpPr>
                <a:spLocks/>
              </p:cNvSpPr>
              <p:nvPr/>
            </p:nvSpPr>
            <p:spPr bwMode="auto">
              <a:xfrm>
                <a:off x="1055" y="1629"/>
                <a:ext cx="20" cy="19"/>
              </a:xfrm>
              <a:custGeom>
                <a:avLst/>
                <a:gdLst>
                  <a:gd name="T0" fmla="*/ 8 w 20"/>
                  <a:gd name="T1" fmla="*/ 0 h 19"/>
                  <a:gd name="T2" fmla="*/ 12 w 20"/>
                  <a:gd name="T3" fmla="*/ 0 h 19"/>
                  <a:gd name="T4" fmla="*/ 16 w 20"/>
                  <a:gd name="T5" fmla="*/ 4 h 19"/>
                  <a:gd name="T6" fmla="*/ 20 w 20"/>
                  <a:gd name="T7" fmla="*/ 4 h 19"/>
                  <a:gd name="T8" fmla="*/ 20 w 20"/>
                  <a:gd name="T9" fmla="*/ 8 h 19"/>
                  <a:gd name="T10" fmla="*/ 20 w 20"/>
                  <a:gd name="T11" fmla="*/ 12 h 19"/>
                  <a:gd name="T12" fmla="*/ 16 w 20"/>
                  <a:gd name="T13" fmla="*/ 16 h 19"/>
                  <a:gd name="T14" fmla="*/ 12 w 20"/>
                  <a:gd name="T15" fmla="*/ 19 h 19"/>
                  <a:gd name="T16" fmla="*/ 8 w 20"/>
                  <a:gd name="T17" fmla="*/ 19 h 19"/>
                  <a:gd name="T18" fmla="*/ 4 w 20"/>
                  <a:gd name="T19" fmla="*/ 19 h 19"/>
                  <a:gd name="T20" fmla="*/ 4 w 20"/>
                  <a:gd name="T21" fmla="*/ 16 h 19"/>
                  <a:gd name="T22" fmla="*/ 0 w 20"/>
                  <a:gd name="T23" fmla="*/ 12 h 19"/>
                  <a:gd name="T24" fmla="*/ 0 w 20"/>
                  <a:gd name="T25" fmla="*/ 8 h 19"/>
                  <a:gd name="T26" fmla="*/ 0 w 20"/>
                  <a:gd name="T27" fmla="*/ 4 h 19"/>
                  <a:gd name="T28" fmla="*/ 4 w 20"/>
                  <a:gd name="T29" fmla="*/ 4 h 19"/>
                  <a:gd name="T30" fmla="*/ 4 w 20"/>
                  <a:gd name="T31" fmla="*/ 0 h 19"/>
                  <a:gd name="T32" fmla="*/ 8 w 20"/>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0"/>
                  <a:gd name="T52" fmla="*/ 0 h 19"/>
                  <a:gd name="T53" fmla="*/ 20 w 20"/>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0" h="19">
                    <a:moveTo>
                      <a:pt x="8" y="0"/>
                    </a:moveTo>
                    <a:lnTo>
                      <a:pt x="12" y="0"/>
                    </a:lnTo>
                    <a:lnTo>
                      <a:pt x="16" y="4"/>
                    </a:lnTo>
                    <a:lnTo>
                      <a:pt x="20" y="4"/>
                    </a:lnTo>
                    <a:lnTo>
                      <a:pt x="20" y="8"/>
                    </a:lnTo>
                    <a:lnTo>
                      <a:pt x="20" y="12"/>
                    </a:lnTo>
                    <a:lnTo>
                      <a:pt x="16" y="16"/>
                    </a:lnTo>
                    <a:lnTo>
                      <a:pt x="12" y="19"/>
                    </a:lnTo>
                    <a:lnTo>
                      <a:pt x="8" y="19"/>
                    </a:lnTo>
                    <a:lnTo>
                      <a:pt x="4" y="19"/>
                    </a:lnTo>
                    <a:lnTo>
                      <a:pt x="4" y="16"/>
                    </a:lnTo>
                    <a:lnTo>
                      <a:pt x="0" y="12"/>
                    </a:lnTo>
                    <a:lnTo>
                      <a:pt x="0" y="8"/>
                    </a:lnTo>
                    <a:lnTo>
                      <a:pt x="0" y="4"/>
                    </a:lnTo>
                    <a:lnTo>
                      <a:pt x="4" y="4"/>
                    </a:lnTo>
                    <a:lnTo>
                      <a:pt x="4" y="0"/>
                    </a:lnTo>
                    <a:lnTo>
                      <a:pt x="8" y="0"/>
                    </a:lnTo>
                    <a:close/>
                  </a:path>
                </a:pathLst>
              </a:custGeom>
              <a:solidFill>
                <a:srgbClr val="000000"/>
              </a:solidFill>
              <a:ln w="0">
                <a:solidFill>
                  <a:srgbClr val="000000"/>
                </a:solidFill>
                <a:round/>
                <a:headEnd/>
                <a:tailEnd/>
              </a:ln>
            </p:spPr>
            <p:txBody>
              <a:bodyPr/>
              <a:lstStyle/>
              <a:p>
                <a:endParaRPr lang="en-CA"/>
              </a:p>
            </p:txBody>
          </p:sp>
          <p:sp>
            <p:nvSpPr>
              <p:cNvPr id="17543" name="Freeform 53"/>
              <p:cNvSpPr>
                <a:spLocks noEditPoints="1"/>
              </p:cNvSpPr>
              <p:nvPr/>
            </p:nvSpPr>
            <p:spPr bwMode="auto">
              <a:xfrm>
                <a:off x="1090" y="1533"/>
                <a:ext cx="73" cy="115"/>
              </a:xfrm>
              <a:custGeom>
                <a:avLst/>
                <a:gdLst>
                  <a:gd name="T0" fmla="*/ 0 w 73"/>
                  <a:gd name="T1" fmla="*/ 58 h 115"/>
                  <a:gd name="T2" fmla="*/ 4 w 73"/>
                  <a:gd name="T3" fmla="*/ 39 h 115"/>
                  <a:gd name="T4" fmla="*/ 8 w 73"/>
                  <a:gd name="T5" fmla="*/ 23 h 115"/>
                  <a:gd name="T6" fmla="*/ 15 w 73"/>
                  <a:gd name="T7" fmla="*/ 12 h 115"/>
                  <a:gd name="T8" fmla="*/ 23 w 73"/>
                  <a:gd name="T9" fmla="*/ 4 h 115"/>
                  <a:gd name="T10" fmla="*/ 31 w 73"/>
                  <a:gd name="T11" fmla="*/ 0 h 115"/>
                  <a:gd name="T12" fmla="*/ 38 w 73"/>
                  <a:gd name="T13" fmla="*/ 0 h 115"/>
                  <a:gd name="T14" fmla="*/ 46 w 73"/>
                  <a:gd name="T15" fmla="*/ 0 h 115"/>
                  <a:gd name="T16" fmla="*/ 54 w 73"/>
                  <a:gd name="T17" fmla="*/ 4 h 115"/>
                  <a:gd name="T18" fmla="*/ 58 w 73"/>
                  <a:gd name="T19" fmla="*/ 12 h 115"/>
                  <a:gd name="T20" fmla="*/ 65 w 73"/>
                  <a:gd name="T21" fmla="*/ 23 h 115"/>
                  <a:gd name="T22" fmla="*/ 69 w 73"/>
                  <a:gd name="T23" fmla="*/ 39 h 115"/>
                  <a:gd name="T24" fmla="*/ 73 w 73"/>
                  <a:gd name="T25" fmla="*/ 58 h 115"/>
                  <a:gd name="T26" fmla="*/ 69 w 73"/>
                  <a:gd name="T27" fmla="*/ 73 h 115"/>
                  <a:gd name="T28" fmla="*/ 65 w 73"/>
                  <a:gd name="T29" fmla="*/ 89 h 115"/>
                  <a:gd name="T30" fmla="*/ 61 w 73"/>
                  <a:gd name="T31" fmla="*/ 100 h 115"/>
                  <a:gd name="T32" fmla="*/ 54 w 73"/>
                  <a:gd name="T33" fmla="*/ 108 h 115"/>
                  <a:gd name="T34" fmla="*/ 42 w 73"/>
                  <a:gd name="T35" fmla="*/ 112 h 115"/>
                  <a:gd name="T36" fmla="*/ 35 w 73"/>
                  <a:gd name="T37" fmla="*/ 115 h 115"/>
                  <a:gd name="T38" fmla="*/ 27 w 73"/>
                  <a:gd name="T39" fmla="*/ 112 h 115"/>
                  <a:gd name="T40" fmla="*/ 19 w 73"/>
                  <a:gd name="T41" fmla="*/ 108 h 115"/>
                  <a:gd name="T42" fmla="*/ 12 w 73"/>
                  <a:gd name="T43" fmla="*/ 96 h 115"/>
                  <a:gd name="T44" fmla="*/ 4 w 73"/>
                  <a:gd name="T45" fmla="*/ 77 h 115"/>
                  <a:gd name="T46" fmla="*/ 0 w 73"/>
                  <a:gd name="T47" fmla="*/ 58 h 115"/>
                  <a:gd name="T48" fmla="*/ 19 w 73"/>
                  <a:gd name="T49" fmla="*/ 62 h 115"/>
                  <a:gd name="T50" fmla="*/ 19 w 73"/>
                  <a:gd name="T51" fmla="*/ 81 h 115"/>
                  <a:gd name="T52" fmla="*/ 23 w 73"/>
                  <a:gd name="T53" fmla="*/ 96 h 115"/>
                  <a:gd name="T54" fmla="*/ 27 w 73"/>
                  <a:gd name="T55" fmla="*/ 104 h 115"/>
                  <a:gd name="T56" fmla="*/ 31 w 73"/>
                  <a:gd name="T57" fmla="*/ 108 h 115"/>
                  <a:gd name="T58" fmla="*/ 35 w 73"/>
                  <a:gd name="T59" fmla="*/ 108 h 115"/>
                  <a:gd name="T60" fmla="*/ 42 w 73"/>
                  <a:gd name="T61" fmla="*/ 108 h 115"/>
                  <a:gd name="T62" fmla="*/ 46 w 73"/>
                  <a:gd name="T63" fmla="*/ 104 h 115"/>
                  <a:gd name="T64" fmla="*/ 50 w 73"/>
                  <a:gd name="T65" fmla="*/ 100 h 115"/>
                  <a:gd name="T66" fmla="*/ 54 w 73"/>
                  <a:gd name="T67" fmla="*/ 92 h 115"/>
                  <a:gd name="T68" fmla="*/ 54 w 73"/>
                  <a:gd name="T69" fmla="*/ 77 h 115"/>
                  <a:gd name="T70" fmla="*/ 58 w 73"/>
                  <a:gd name="T71" fmla="*/ 54 h 115"/>
                  <a:gd name="T72" fmla="*/ 54 w 73"/>
                  <a:gd name="T73" fmla="*/ 35 h 115"/>
                  <a:gd name="T74" fmla="*/ 54 w 73"/>
                  <a:gd name="T75" fmla="*/ 20 h 115"/>
                  <a:gd name="T76" fmla="*/ 50 w 73"/>
                  <a:gd name="T77" fmla="*/ 12 h 115"/>
                  <a:gd name="T78" fmla="*/ 46 w 73"/>
                  <a:gd name="T79" fmla="*/ 8 h 115"/>
                  <a:gd name="T80" fmla="*/ 42 w 73"/>
                  <a:gd name="T81" fmla="*/ 4 h 115"/>
                  <a:gd name="T82" fmla="*/ 38 w 73"/>
                  <a:gd name="T83" fmla="*/ 4 h 115"/>
                  <a:gd name="T84" fmla="*/ 31 w 73"/>
                  <a:gd name="T85" fmla="*/ 4 h 115"/>
                  <a:gd name="T86" fmla="*/ 27 w 73"/>
                  <a:gd name="T87" fmla="*/ 8 h 115"/>
                  <a:gd name="T88" fmla="*/ 23 w 73"/>
                  <a:gd name="T89" fmla="*/ 20 h 115"/>
                  <a:gd name="T90" fmla="*/ 19 w 73"/>
                  <a:gd name="T91" fmla="*/ 31 h 115"/>
                  <a:gd name="T92" fmla="*/ 19 w 73"/>
                  <a:gd name="T93" fmla="*/ 46 h 115"/>
                  <a:gd name="T94" fmla="*/ 19 w 73"/>
                  <a:gd name="T95" fmla="*/ 62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39"/>
                    </a:lnTo>
                    <a:lnTo>
                      <a:pt x="8" y="23"/>
                    </a:lnTo>
                    <a:lnTo>
                      <a:pt x="15" y="12"/>
                    </a:lnTo>
                    <a:lnTo>
                      <a:pt x="23" y="4"/>
                    </a:lnTo>
                    <a:lnTo>
                      <a:pt x="31" y="0"/>
                    </a:lnTo>
                    <a:lnTo>
                      <a:pt x="38" y="0"/>
                    </a:lnTo>
                    <a:lnTo>
                      <a:pt x="46" y="0"/>
                    </a:lnTo>
                    <a:lnTo>
                      <a:pt x="54" y="4"/>
                    </a:lnTo>
                    <a:lnTo>
                      <a:pt x="58" y="12"/>
                    </a:lnTo>
                    <a:lnTo>
                      <a:pt x="65" y="23"/>
                    </a:lnTo>
                    <a:lnTo>
                      <a:pt x="69" y="39"/>
                    </a:lnTo>
                    <a:lnTo>
                      <a:pt x="73" y="58"/>
                    </a:lnTo>
                    <a:lnTo>
                      <a:pt x="69" y="73"/>
                    </a:lnTo>
                    <a:lnTo>
                      <a:pt x="65" y="89"/>
                    </a:lnTo>
                    <a:lnTo>
                      <a:pt x="61" y="100"/>
                    </a:lnTo>
                    <a:lnTo>
                      <a:pt x="54" y="108"/>
                    </a:lnTo>
                    <a:lnTo>
                      <a:pt x="42" y="112"/>
                    </a:lnTo>
                    <a:lnTo>
                      <a:pt x="35" y="115"/>
                    </a:lnTo>
                    <a:lnTo>
                      <a:pt x="27" y="112"/>
                    </a:lnTo>
                    <a:lnTo>
                      <a:pt x="19" y="108"/>
                    </a:lnTo>
                    <a:lnTo>
                      <a:pt x="12" y="96"/>
                    </a:lnTo>
                    <a:lnTo>
                      <a:pt x="4" y="77"/>
                    </a:lnTo>
                    <a:lnTo>
                      <a:pt x="0" y="58"/>
                    </a:lnTo>
                    <a:close/>
                    <a:moveTo>
                      <a:pt x="19" y="62"/>
                    </a:moveTo>
                    <a:lnTo>
                      <a:pt x="19" y="81"/>
                    </a:lnTo>
                    <a:lnTo>
                      <a:pt x="23" y="96"/>
                    </a:lnTo>
                    <a:lnTo>
                      <a:pt x="27" y="104"/>
                    </a:lnTo>
                    <a:lnTo>
                      <a:pt x="31" y="108"/>
                    </a:lnTo>
                    <a:lnTo>
                      <a:pt x="35" y="108"/>
                    </a:lnTo>
                    <a:lnTo>
                      <a:pt x="42" y="108"/>
                    </a:lnTo>
                    <a:lnTo>
                      <a:pt x="46" y="104"/>
                    </a:lnTo>
                    <a:lnTo>
                      <a:pt x="50" y="100"/>
                    </a:lnTo>
                    <a:lnTo>
                      <a:pt x="54" y="92"/>
                    </a:lnTo>
                    <a:lnTo>
                      <a:pt x="54" y="77"/>
                    </a:lnTo>
                    <a:lnTo>
                      <a:pt x="58" y="54"/>
                    </a:lnTo>
                    <a:lnTo>
                      <a:pt x="54" y="35"/>
                    </a:lnTo>
                    <a:lnTo>
                      <a:pt x="54" y="20"/>
                    </a:lnTo>
                    <a:lnTo>
                      <a:pt x="50" y="12"/>
                    </a:lnTo>
                    <a:lnTo>
                      <a:pt x="46" y="8"/>
                    </a:lnTo>
                    <a:lnTo>
                      <a:pt x="42" y="4"/>
                    </a:lnTo>
                    <a:lnTo>
                      <a:pt x="38" y="4"/>
                    </a:lnTo>
                    <a:lnTo>
                      <a:pt x="31" y="4"/>
                    </a:lnTo>
                    <a:lnTo>
                      <a:pt x="27" y="8"/>
                    </a:lnTo>
                    <a:lnTo>
                      <a:pt x="23" y="20"/>
                    </a:lnTo>
                    <a:lnTo>
                      <a:pt x="19" y="31"/>
                    </a:lnTo>
                    <a:lnTo>
                      <a:pt x="19" y="46"/>
                    </a:lnTo>
                    <a:lnTo>
                      <a:pt x="19" y="62"/>
                    </a:lnTo>
                    <a:close/>
                  </a:path>
                </a:pathLst>
              </a:custGeom>
              <a:solidFill>
                <a:srgbClr val="000000"/>
              </a:solidFill>
              <a:ln w="0">
                <a:solidFill>
                  <a:srgbClr val="000000"/>
                </a:solidFill>
                <a:round/>
                <a:headEnd/>
                <a:tailEnd/>
              </a:ln>
            </p:spPr>
            <p:txBody>
              <a:bodyPr/>
              <a:lstStyle/>
              <a:p>
                <a:endParaRPr lang="en-CA"/>
              </a:p>
            </p:txBody>
          </p:sp>
          <p:sp>
            <p:nvSpPr>
              <p:cNvPr id="17544" name="Freeform 54"/>
              <p:cNvSpPr>
                <a:spLocks noEditPoints="1"/>
              </p:cNvSpPr>
              <p:nvPr/>
            </p:nvSpPr>
            <p:spPr bwMode="auto">
              <a:xfrm>
                <a:off x="1174" y="1533"/>
                <a:ext cx="73" cy="115"/>
              </a:xfrm>
              <a:custGeom>
                <a:avLst/>
                <a:gdLst>
                  <a:gd name="T0" fmla="*/ 0 w 73"/>
                  <a:gd name="T1" fmla="*/ 58 h 115"/>
                  <a:gd name="T2" fmla="*/ 4 w 73"/>
                  <a:gd name="T3" fmla="*/ 39 h 115"/>
                  <a:gd name="T4" fmla="*/ 8 w 73"/>
                  <a:gd name="T5" fmla="*/ 23 h 115"/>
                  <a:gd name="T6" fmla="*/ 12 w 73"/>
                  <a:gd name="T7" fmla="*/ 12 h 115"/>
                  <a:gd name="T8" fmla="*/ 23 w 73"/>
                  <a:gd name="T9" fmla="*/ 4 h 115"/>
                  <a:gd name="T10" fmla="*/ 31 w 73"/>
                  <a:gd name="T11" fmla="*/ 0 h 115"/>
                  <a:gd name="T12" fmla="*/ 35 w 73"/>
                  <a:gd name="T13" fmla="*/ 0 h 115"/>
                  <a:gd name="T14" fmla="*/ 46 w 73"/>
                  <a:gd name="T15" fmla="*/ 0 h 115"/>
                  <a:gd name="T16" fmla="*/ 54 w 73"/>
                  <a:gd name="T17" fmla="*/ 4 h 115"/>
                  <a:gd name="T18" fmla="*/ 58 w 73"/>
                  <a:gd name="T19" fmla="*/ 12 h 115"/>
                  <a:gd name="T20" fmla="*/ 66 w 73"/>
                  <a:gd name="T21" fmla="*/ 23 h 115"/>
                  <a:gd name="T22" fmla="*/ 69 w 73"/>
                  <a:gd name="T23" fmla="*/ 39 h 115"/>
                  <a:gd name="T24" fmla="*/ 73 w 73"/>
                  <a:gd name="T25" fmla="*/ 58 h 115"/>
                  <a:gd name="T26" fmla="*/ 69 w 73"/>
                  <a:gd name="T27" fmla="*/ 73 h 115"/>
                  <a:gd name="T28" fmla="*/ 66 w 73"/>
                  <a:gd name="T29" fmla="*/ 89 h 115"/>
                  <a:gd name="T30" fmla="*/ 62 w 73"/>
                  <a:gd name="T31" fmla="*/ 100 h 115"/>
                  <a:gd name="T32" fmla="*/ 54 w 73"/>
                  <a:gd name="T33" fmla="*/ 108 h 115"/>
                  <a:gd name="T34" fmla="*/ 43 w 73"/>
                  <a:gd name="T35" fmla="*/ 112 h 115"/>
                  <a:gd name="T36" fmla="*/ 35 w 73"/>
                  <a:gd name="T37" fmla="*/ 115 h 115"/>
                  <a:gd name="T38" fmla="*/ 27 w 73"/>
                  <a:gd name="T39" fmla="*/ 112 h 115"/>
                  <a:gd name="T40" fmla="*/ 20 w 73"/>
                  <a:gd name="T41" fmla="*/ 108 h 115"/>
                  <a:gd name="T42" fmla="*/ 12 w 73"/>
                  <a:gd name="T43" fmla="*/ 96 h 115"/>
                  <a:gd name="T44" fmla="*/ 4 w 73"/>
                  <a:gd name="T45" fmla="*/ 77 h 115"/>
                  <a:gd name="T46" fmla="*/ 0 w 73"/>
                  <a:gd name="T47" fmla="*/ 58 h 115"/>
                  <a:gd name="T48" fmla="*/ 16 w 73"/>
                  <a:gd name="T49" fmla="*/ 62 h 115"/>
                  <a:gd name="T50" fmla="*/ 20 w 73"/>
                  <a:gd name="T51" fmla="*/ 81 h 115"/>
                  <a:gd name="T52" fmla="*/ 23 w 73"/>
                  <a:gd name="T53" fmla="*/ 96 h 115"/>
                  <a:gd name="T54" fmla="*/ 27 w 73"/>
                  <a:gd name="T55" fmla="*/ 104 h 115"/>
                  <a:gd name="T56" fmla="*/ 31 w 73"/>
                  <a:gd name="T57" fmla="*/ 108 h 115"/>
                  <a:gd name="T58" fmla="*/ 35 w 73"/>
                  <a:gd name="T59" fmla="*/ 108 h 115"/>
                  <a:gd name="T60" fmla="*/ 39 w 73"/>
                  <a:gd name="T61" fmla="*/ 108 h 115"/>
                  <a:gd name="T62" fmla="*/ 46 w 73"/>
                  <a:gd name="T63" fmla="*/ 104 h 115"/>
                  <a:gd name="T64" fmla="*/ 50 w 73"/>
                  <a:gd name="T65" fmla="*/ 100 h 115"/>
                  <a:gd name="T66" fmla="*/ 50 w 73"/>
                  <a:gd name="T67" fmla="*/ 92 h 115"/>
                  <a:gd name="T68" fmla="*/ 54 w 73"/>
                  <a:gd name="T69" fmla="*/ 77 h 115"/>
                  <a:gd name="T70" fmla="*/ 54 w 73"/>
                  <a:gd name="T71" fmla="*/ 54 h 115"/>
                  <a:gd name="T72" fmla="*/ 54 w 73"/>
                  <a:gd name="T73" fmla="*/ 35 h 115"/>
                  <a:gd name="T74" fmla="*/ 50 w 73"/>
                  <a:gd name="T75" fmla="*/ 20 h 115"/>
                  <a:gd name="T76" fmla="*/ 50 w 73"/>
                  <a:gd name="T77" fmla="*/ 12 h 115"/>
                  <a:gd name="T78" fmla="*/ 46 w 73"/>
                  <a:gd name="T79" fmla="*/ 8 h 115"/>
                  <a:gd name="T80" fmla="*/ 43 w 73"/>
                  <a:gd name="T81" fmla="*/ 4 h 115"/>
                  <a:gd name="T82" fmla="*/ 35 w 73"/>
                  <a:gd name="T83" fmla="*/ 4 h 115"/>
                  <a:gd name="T84" fmla="*/ 31 w 73"/>
                  <a:gd name="T85" fmla="*/ 4 h 115"/>
                  <a:gd name="T86" fmla="*/ 27 w 73"/>
                  <a:gd name="T87" fmla="*/ 8 h 115"/>
                  <a:gd name="T88" fmla="*/ 23 w 73"/>
                  <a:gd name="T89" fmla="*/ 20 h 115"/>
                  <a:gd name="T90" fmla="*/ 20 w 73"/>
                  <a:gd name="T91" fmla="*/ 31 h 115"/>
                  <a:gd name="T92" fmla="*/ 20 w 73"/>
                  <a:gd name="T93" fmla="*/ 46 h 115"/>
                  <a:gd name="T94" fmla="*/ 16 w 73"/>
                  <a:gd name="T95" fmla="*/ 62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39"/>
                    </a:lnTo>
                    <a:lnTo>
                      <a:pt x="8" y="23"/>
                    </a:lnTo>
                    <a:lnTo>
                      <a:pt x="12" y="12"/>
                    </a:lnTo>
                    <a:lnTo>
                      <a:pt x="23" y="4"/>
                    </a:lnTo>
                    <a:lnTo>
                      <a:pt x="31" y="0"/>
                    </a:lnTo>
                    <a:lnTo>
                      <a:pt x="35" y="0"/>
                    </a:lnTo>
                    <a:lnTo>
                      <a:pt x="46" y="0"/>
                    </a:lnTo>
                    <a:lnTo>
                      <a:pt x="54" y="4"/>
                    </a:lnTo>
                    <a:lnTo>
                      <a:pt x="58" y="12"/>
                    </a:lnTo>
                    <a:lnTo>
                      <a:pt x="66" y="23"/>
                    </a:lnTo>
                    <a:lnTo>
                      <a:pt x="69" y="39"/>
                    </a:lnTo>
                    <a:lnTo>
                      <a:pt x="73" y="58"/>
                    </a:lnTo>
                    <a:lnTo>
                      <a:pt x="69" y="73"/>
                    </a:lnTo>
                    <a:lnTo>
                      <a:pt x="66" y="89"/>
                    </a:lnTo>
                    <a:lnTo>
                      <a:pt x="62" y="100"/>
                    </a:lnTo>
                    <a:lnTo>
                      <a:pt x="54" y="108"/>
                    </a:lnTo>
                    <a:lnTo>
                      <a:pt x="43" y="112"/>
                    </a:lnTo>
                    <a:lnTo>
                      <a:pt x="35" y="115"/>
                    </a:lnTo>
                    <a:lnTo>
                      <a:pt x="27" y="112"/>
                    </a:lnTo>
                    <a:lnTo>
                      <a:pt x="20" y="108"/>
                    </a:lnTo>
                    <a:lnTo>
                      <a:pt x="12" y="96"/>
                    </a:lnTo>
                    <a:lnTo>
                      <a:pt x="4" y="77"/>
                    </a:lnTo>
                    <a:lnTo>
                      <a:pt x="0" y="58"/>
                    </a:lnTo>
                    <a:close/>
                    <a:moveTo>
                      <a:pt x="16" y="62"/>
                    </a:moveTo>
                    <a:lnTo>
                      <a:pt x="20" y="81"/>
                    </a:lnTo>
                    <a:lnTo>
                      <a:pt x="23" y="96"/>
                    </a:lnTo>
                    <a:lnTo>
                      <a:pt x="27" y="104"/>
                    </a:lnTo>
                    <a:lnTo>
                      <a:pt x="31" y="108"/>
                    </a:lnTo>
                    <a:lnTo>
                      <a:pt x="35" y="108"/>
                    </a:lnTo>
                    <a:lnTo>
                      <a:pt x="39" y="108"/>
                    </a:lnTo>
                    <a:lnTo>
                      <a:pt x="46" y="104"/>
                    </a:lnTo>
                    <a:lnTo>
                      <a:pt x="50" y="100"/>
                    </a:lnTo>
                    <a:lnTo>
                      <a:pt x="50" y="92"/>
                    </a:lnTo>
                    <a:lnTo>
                      <a:pt x="54" y="77"/>
                    </a:lnTo>
                    <a:lnTo>
                      <a:pt x="54" y="54"/>
                    </a:lnTo>
                    <a:lnTo>
                      <a:pt x="54" y="35"/>
                    </a:lnTo>
                    <a:lnTo>
                      <a:pt x="50" y="20"/>
                    </a:lnTo>
                    <a:lnTo>
                      <a:pt x="50" y="12"/>
                    </a:lnTo>
                    <a:lnTo>
                      <a:pt x="46" y="8"/>
                    </a:lnTo>
                    <a:lnTo>
                      <a:pt x="43" y="4"/>
                    </a:lnTo>
                    <a:lnTo>
                      <a:pt x="35" y="4"/>
                    </a:lnTo>
                    <a:lnTo>
                      <a:pt x="31" y="4"/>
                    </a:lnTo>
                    <a:lnTo>
                      <a:pt x="27" y="8"/>
                    </a:lnTo>
                    <a:lnTo>
                      <a:pt x="23" y="20"/>
                    </a:lnTo>
                    <a:lnTo>
                      <a:pt x="20" y="31"/>
                    </a:lnTo>
                    <a:lnTo>
                      <a:pt x="20" y="46"/>
                    </a:lnTo>
                    <a:lnTo>
                      <a:pt x="16" y="62"/>
                    </a:lnTo>
                    <a:close/>
                  </a:path>
                </a:pathLst>
              </a:custGeom>
              <a:solidFill>
                <a:srgbClr val="000000"/>
              </a:solidFill>
              <a:ln w="0">
                <a:solidFill>
                  <a:srgbClr val="000000"/>
                </a:solidFill>
                <a:round/>
                <a:headEnd/>
                <a:tailEnd/>
              </a:ln>
            </p:spPr>
            <p:txBody>
              <a:bodyPr/>
              <a:lstStyle/>
              <a:p>
                <a:endParaRPr lang="en-CA"/>
              </a:p>
            </p:txBody>
          </p:sp>
          <p:sp>
            <p:nvSpPr>
              <p:cNvPr id="17545" name="Freeform 55"/>
              <p:cNvSpPr>
                <a:spLocks/>
              </p:cNvSpPr>
              <p:nvPr/>
            </p:nvSpPr>
            <p:spPr bwMode="auto">
              <a:xfrm>
                <a:off x="1255" y="1533"/>
                <a:ext cx="73" cy="112"/>
              </a:xfrm>
              <a:custGeom>
                <a:avLst/>
                <a:gdLst>
                  <a:gd name="T0" fmla="*/ 73 w 73"/>
                  <a:gd name="T1" fmla="*/ 92 h 112"/>
                  <a:gd name="T2" fmla="*/ 65 w 73"/>
                  <a:gd name="T3" fmla="*/ 112 h 112"/>
                  <a:gd name="T4" fmla="*/ 0 w 73"/>
                  <a:gd name="T5" fmla="*/ 112 h 112"/>
                  <a:gd name="T6" fmla="*/ 0 w 73"/>
                  <a:gd name="T7" fmla="*/ 112 h 112"/>
                  <a:gd name="T8" fmla="*/ 19 w 73"/>
                  <a:gd name="T9" fmla="*/ 92 h 112"/>
                  <a:gd name="T10" fmla="*/ 31 w 73"/>
                  <a:gd name="T11" fmla="*/ 81 h 112"/>
                  <a:gd name="T12" fmla="*/ 42 w 73"/>
                  <a:gd name="T13" fmla="*/ 66 h 112"/>
                  <a:gd name="T14" fmla="*/ 50 w 73"/>
                  <a:gd name="T15" fmla="*/ 50 h 112"/>
                  <a:gd name="T16" fmla="*/ 54 w 73"/>
                  <a:gd name="T17" fmla="*/ 35 h 112"/>
                  <a:gd name="T18" fmla="*/ 54 w 73"/>
                  <a:gd name="T19" fmla="*/ 27 h 112"/>
                  <a:gd name="T20" fmla="*/ 46 w 73"/>
                  <a:gd name="T21" fmla="*/ 20 h 112"/>
                  <a:gd name="T22" fmla="*/ 38 w 73"/>
                  <a:gd name="T23" fmla="*/ 12 h 112"/>
                  <a:gd name="T24" fmla="*/ 31 w 73"/>
                  <a:gd name="T25" fmla="*/ 12 h 112"/>
                  <a:gd name="T26" fmla="*/ 23 w 73"/>
                  <a:gd name="T27" fmla="*/ 12 h 112"/>
                  <a:gd name="T28" fmla="*/ 15 w 73"/>
                  <a:gd name="T29" fmla="*/ 16 h 112"/>
                  <a:gd name="T30" fmla="*/ 11 w 73"/>
                  <a:gd name="T31" fmla="*/ 23 h 112"/>
                  <a:gd name="T32" fmla="*/ 8 w 73"/>
                  <a:gd name="T33" fmla="*/ 31 h 112"/>
                  <a:gd name="T34" fmla="*/ 4 w 73"/>
                  <a:gd name="T35" fmla="*/ 31 h 112"/>
                  <a:gd name="T36" fmla="*/ 8 w 73"/>
                  <a:gd name="T37" fmla="*/ 16 h 112"/>
                  <a:gd name="T38" fmla="*/ 15 w 73"/>
                  <a:gd name="T39" fmla="*/ 8 h 112"/>
                  <a:gd name="T40" fmla="*/ 23 w 73"/>
                  <a:gd name="T41" fmla="*/ 0 h 112"/>
                  <a:gd name="T42" fmla="*/ 35 w 73"/>
                  <a:gd name="T43" fmla="*/ 0 h 112"/>
                  <a:gd name="T44" fmla="*/ 50 w 73"/>
                  <a:gd name="T45" fmla="*/ 0 h 112"/>
                  <a:gd name="T46" fmla="*/ 58 w 73"/>
                  <a:gd name="T47" fmla="*/ 8 h 112"/>
                  <a:gd name="T48" fmla="*/ 65 w 73"/>
                  <a:gd name="T49" fmla="*/ 20 h 112"/>
                  <a:gd name="T50" fmla="*/ 69 w 73"/>
                  <a:gd name="T51" fmla="*/ 27 h 112"/>
                  <a:gd name="T52" fmla="*/ 65 w 73"/>
                  <a:gd name="T53" fmla="*/ 39 h 112"/>
                  <a:gd name="T54" fmla="*/ 65 w 73"/>
                  <a:gd name="T55" fmla="*/ 46 h 112"/>
                  <a:gd name="T56" fmla="*/ 54 w 73"/>
                  <a:gd name="T57" fmla="*/ 58 h 112"/>
                  <a:gd name="T58" fmla="*/ 42 w 73"/>
                  <a:gd name="T59" fmla="*/ 73 h 112"/>
                  <a:gd name="T60" fmla="*/ 31 w 73"/>
                  <a:gd name="T61" fmla="*/ 85 h 112"/>
                  <a:gd name="T62" fmla="*/ 23 w 73"/>
                  <a:gd name="T63" fmla="*/ 96 h 112"/>
                  <a:gd name="T64" fmla="*/ 15 w 73"/>
                  <a:gd name="T65" fmla="*/ 100 h 112"/>
                  <a:gd name="T66" fmla="*/ 46 w 73"/>
                  <a:gd name="T67" fmla="*/ 100 h 112"/>
                  <a:gd name="T68" fmla="*/ 54 w 73"/>
                  <a:gd name="T69" fmla="*/ 100 h 112"/>
                  <a:gd name="T70" fmla="*/ 58 w 73"/>
                  <a:gd name="T71" fmla="*/ 100 h 112"/>
                  <a:gd name="T72" fmla="*/ 61 w 73"/>
                  <a:gd name="T73" fmla="*/ 100 h 112"/>
                  <a:gd name="T74" fmla="*/ 65 w 73"/>
                  <a:gd name="T75" fmla="*/ 96 h 112"/>
                  <a:gd name="T76" fmla="*/ 69 w 73"/>
                  <a:gd name="T77" fmla="*/ 96 h 112"/>
                  <a:gd name="T78" fmla="*/ 73 w 73"/>
                  <a:gd name="T79" fmla="*/ 92 h 112"/>
                  <a:gd name="T80" fmla="*/ 73 w 73"/>
                  <a:gd name="T81" fmla="*/ 92 h 112"/>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2"/>
                  <a:gd name="T125" fmla="*/ 73 w 73"/>
                  <a:gd name="T126" fmla="*/ 112 h 112"/>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2">
                    <a:moveTo>
                      <a:pt x="73" y="92"/>
                    </a:moveTo>
                    <a:lnTo>
                      <a:pt x="65" y="112"/>
                    </a:lnTo>
                    <a:lnTo>
                      <a:pt x="0" y="112"/>
                    </a:lnTo>
                    <a:lnTo>
                      <a:pt x="19" y="92"/>
                    </a:lnTo>
                    <a:lnTo>
                      <a:pt x="31" y="81"/>
                    </a:lnTo>
                    <a:lnTo>
                      <a:pt x="42" y="66"/>
                    </a:lnTo>
                    <a:lnTo>
                      <a:pt x="50" y="50"/>
                    </a:lnTo>
                    <a:lnTo>
                      <a:pt x="54" y="35"/>
                    </a:lnTo>
                    <a:lnTo>
                      <a:pt x="54" y="27"/>
                    </a:lnTo>
                    <a:lnTo>
                      <a:pt x="46" y="20"/>
                    </a:lnTo>
                    <a:lnTo>
                      <a:pt x="38" y="12"/>
                    </a:lnTo>
                    <a:lnTo>
                      <a:pt x="31" y="12"/>
                    </a:lnTo>
                    <a:lnTo>
                      <a:pt x="23" y="12"/>
                    </a:lnTo>
                    <a:lnTo>
                      <a:pt x="15" y="16"/>
                    </a:lnTo>
                    <a:lnTo>
                      <a:pt x="11" y="23"/>
                    </a:lnTo>
                    <a:lnTo>
                      <a:pt x="8" y="31"/>
                    </a:lnTo>
                    <a:lnTo>
                      <a:pt x="4" y="31"/>
                    </a:lnTo>
                    <a:lnTo>
                      <a:pt x="8" y="16"/>
                    </a:lnTo>
                    <a:lnTo>
                      <a:pt x="15" y="8"/>
                    </a:lnTo>
                    <a:lnTo>
                      <a:pt x="23" y="0"/>
                    </a:lnTo>
                    <a:lnTo>
                      <a:pt x="35" y="0"/>
                    </a:lnTo>
                    <a:lnTo>
                      <a:pt x="50" y="0"/>
                    </a:lnTo>
                    <a:lnTo>
                      <a:pt x="58" y="8"/>
                    </a:lnTo>
                    <a:lnTo>
                      <a:pt x="65" y="20"/>
                    </a:lnTo>
                    <a:lnTo>
                      <a:pt x="69" y="27"/>
                    </a:lnTo>
                    <a:lnTo>
                      <a:pt x="65" y="39"/>
                    </a:lnTo>
                    <a:lnTo>
                      <a:pt x="65" y="46"/>
                    </a:lnTo>
                    <a:lnTo>
                      <a:pt x="54" y="58"/>
                    </a:lnTo>
                    <a:lnTo>
                      <a:pt x="42" y="73"/>
                    </a:lnTo>
                    <a:lnTo>
                      <a:pt x="31" y="85"/>
                    </a:lnTo>
                    <a:lnTo>
                      <a:pt x="23" y="96"/>
                    </a:lnTo>
                    <a:lnTo>
                      <a:pt x="15" y="100"/>
                    </a:lnTo>
                    <a:lnTo>
                      <a:pt x="46" y="100"/>
                    </a:lnTo>
                    <a:lnTo>
                      <a:pt x="54" y="100"/>
                    </a:lnTo>
                    <a:lnTo>
                      <a:pt x="58" y="100"/>
                    </a:lnTo>
                    <a:lnTo>
                      <a:pt x="61" y="100"/>
                    </a:lnTo>
                    <a:lnTo>
                      <a:pt x="65" y="96"/>
                    </a:lnTo>
                    <a:lnTo>
                      <a:pt x="69" y="96"/>
                    </a:lnTo>
                    <a:lnTo>
                      <a:pt x="73" y="92"/>
                    </a:lnTo>
                    <a:close/>
                  </a:path>
                </a:pathLst>
              </a:custGeom>
              <a:solidFill>
                <a:srgbClr val="000000"/>
              </a:solidFill>
              <a:ln w="0">
                <a:solidFill>
                  <a:srgbClr val="000000"/>
                </a:solidFill>
                <a:round/>
                <a:headEnd/>
                <a:tailEnd/>
              </a:ln>
            </p:spPr>
            <p:txBody>
              <a:bodyPr/>
              <a:lstStyle/>
              <a:p>
                <a:endParaRPr lang="en-CA"/>
              </a:p>
            </p:txBody>
          </p:sp>
          <p:sp>
            <p:nvSpPr>
              <p:cNvPr id="17546" name="Freeform 56"/>
              <p:cNvSpPr>
                <a:spLocks/>
              </p:cNvSpPr>
              <p:nvPr/>
            </p:nvSpPr>
            <p:spPr bwMode="auto">
              <a:xfrm>
                <a:off x="1343" y="1533"/>
                <a:ext cx="65" cy="115"/>
              </a:xfrm>
              <a:custGeom>
                <a:avLst/>
                <a:gdLst>
                  <a:gd name="T0" fmla="*/ 8 w 65"/>
                  <a:gd name="T1" fmla="*/ 12 h 115"/>
                  <a:gd name="T2" fmla="*/ 23 w 65"/>
                  <a:gd name="T3" fmla="*/ 0 h 115"/>
                  <a:gd name="T4" fmla="*/ 42 w 65"/>
                  <a:gd name="T5" fmla="*/ 0 h 115"/>
                  <a:gd name="T6" fmla="*/ 58 w 65"/>
                  <a:gd name="T7" fmla="*/ 16 h 115"/>
                  <a:gd name="T8" fmla="*/ 58 w 65"/>
                  <a:gd name="T9" fmla="*/ 31 h 115"/>
                  <a:gd name="T10" fmla="*/ 42 w 65"/>
                  <a:gd name="T11" fmla="*/ 46 h 115"/>
                  <a:gd name="T12" fmla="*/ 58 w 65"/>
                  <a:gd name="T13" fmla="*/ 58 h 115"/>
                  <a:gd name="T14" fmla="*/ 65 w 65"/>
                  <a:gd name="T15" fmla="*/ 77 h 115"/>
                  <a:gd name="T16" fmla="*/ 54 w 65"/>
                  <a:gd name="T17" fmla="*/ 100 h 115"/>
                  <a:gd name="T18" fmla="*/ 35 w 65"/>
                  <a:gd name="T19" fmla="*/ 112 h 115"/>
                  <a:gd name="T20" fmla="*/ 12 w 65"/>
                  <a:gd name="T21" fmla="*/ 115 h 115"/>
                  <a:gd name="T22" fmla="*/ 0 w 65"/>
                  <a:gd name="T23" fmla="*/ 108 h 115"/>
                  <a:gd name="T24" fmla="*/ 0 w 65"/>
                  <a:gd name="T25" fmla="*/ 104 h 115"/>
                  <a:gd name="T26" fmla="*/ 4 w 65"/>
                  <a:gd name="T27" fmla="*/ 100 h 115"/>
                  <a:gd name="T28" fmla="*/ 8 w 65"/>
                  <a:gd name="T29" fmla="*/ 100 h 115"/>
                  <a:gd name="T30" fmla="*/ 12 w 65"/>
                  <a:gd name="T31" fmla="*/ 104 h 115"/>
                  <a:gd name="T32" fmla="*/ 23 w 65"/>
                  <a:gd name="T33" fmla="*/ 108 h 115"/>
                  <a:gd name="T34" fmla="*/ 27 w 65"/>
                  <a:gd name="T35" fmla="*/ 108 h 115"/>
                  <a:gd name="T36" fmla="*/ 39 w 65"/>
                  <a:gd name="T37" fmla="*/ 108 h 115"/>
                  <a:gd name="T38" fmla="*/ 50 w 65"/>
                  <a:gd name="T39" fmla="*/ 92 h 115"/>
                  <a:gd name="T40" fmla="*/ 50 w 65"/>
                  <a:gd name="T41" fmla="*/ 81 h 115"/>
                  <a:gd name="T42" fmla="*/ 46 w 65"/>
                  <a:gd name="T43" fmla="*/ 69 h 115"/>
                  <a:gd name="T44" fmla="*/ 39 w 65"/>
                  <a:gd name="T45" fmla="*/ 62 h 115"/>
                  <a:gd name="T46" fmla="*/ 27 w 65"/>
                  <a:gd name="T47" fmla="*/ 58 h 115"/>
                  <a:gd name="T48" fmla="*/ 19 w 65"/>
                  <a:gd name="T49" fmla="*/ 58 h 115"/>
                  <a:gd name="T50" fmla="*/ 27 w 65"/>
                  <a:gd name="T51" fmla="*/ 54 h 115"/>
                  <a:gd name="T52" fmla="*/ 39 w 65"/>
                  <a:gd name="T53" fmla="*/ 46 h 115"/>
                  <a:gd name="T54" fmla="*/ 46 w 65"/>
                  <a:gd name="T55" fmla="*/ 35 h 115"/>
                  <a:gd name="T56" fmla="*/ 46 w 65"/>
                  <a:gd name="T57" fmla="*/ 20 h 115"/>
                  <a:gd name="T58" fmla="*/ 35 w 65"/>
                  <a:gd name="T59" fmla="*/ 12 h 115"/>
                  <a:gd name="T60" fmla="*/ 19 w 65"/>
                  <a:gd name="T61" fmla="*/ 12 h 115"/>
                  <a:gd name="T62" fmla="*/ 4 w 65"/>
                  <a:gd name="T63" fmla="*/ 23 h 11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5"/>
                  <a:gd name="T97" fmla="*/ 0 h 115"/>
                  <a:gd name="T98" fmla="*/ 65 w 65"/>
                  <a:gd name="T99" fmla="*/ 115 h 11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5" h="115">
                    <a:moveTo>
                      <a:pt x="4" y="23"/>
                    </a:moveTo>
                    <a:lnTo>
                      <a:pt x="8" y="12"/>
                    </a:lnTo>
                    <a:lnTo>
                      <a:pt x="16" y="4"/>
                    </a:lnTo>
                    <a:lnTo>
                      <a:pt x="23" y="0"/>
                    </a:lnTo>
                    <a:lnTo>
                      <a:pt x="31" y="0"/>
                    </a:lnTo>
                    <a:lnTo>
                      <a:pt x="42" y="0"/>
                    </a:lnTo>
                    <a:lnTo>
                      <a:pt x="54" y="8"/>
                    </a:lnTo>
                    <a:lnTo>
                      <a:pt x="58" y="16"/>
                    </a:lnTo>
                    <a:lnTo>
                      <a:pt x="58" y="23"/>
                    </a:lnTo>
                    <a:lnTo>
                      <a:pt x="58" y="31"/>
                    </a:lnTo>
                    <a:lnTo>
                      <a:pt x="50" y="39"/>
                    </a:lnTo>
                    <a:lnTo>
                      <a:pt x="42" y="46"/>
                    </a:lnTo>
                    <a:lnTo>
                      <a:pt x="50" y="50"/>
                    </a:lnTo>
                    <a:lnTo>
                      <a:pt x="58" y="58"/>
                    </a:lnTo>
                    <a:lnTo>
                      <a:pt x="62" y="66"/>
                    </a:lnTo>
                    <a:lnTo>
                      <a:pt x="65" y="77"/>
                    </a:lnTo>
                    <a:lnTo>
                      <a:pt x="62" y="89"/>
                    </a:lnTo>
                    <a:lnTo>
                      <a:pt x="54" y="100"/>
                    </a:lnTo>
                    <a:lnTo>
                      <a:pt x="46" y="108"/>
                    </a:lnTo>
                    <a:lnTo>
                      <a:pt x="35" y="112"/>
                    </a:lnTo>
                    <a:lnTo>
                      <a:pt x="19" y="115"/>
                    </a:lnTo>
                    <a:lnTo>
                      <a:pt x="12" y="115"/>
                    </a:lnTo>
                    <a:lnTo>
                      <a:pt x="4" y="112"/>
                    </a:lnTo>
                    <a:lnTo>
                      <a:pt x="0" y="108"/>
                    </a:lnTo>
                    <a:lnTo>
                      <a:pt x="0" y="104"/>
                    </a:lnTo>
                    <a:lnTo>
                      <a:pt x="4" y="104"/>
                    </a:lnTo>
                    <a:lnTo>
                      <a:pt x="4" y="100"/>
                    </a:lnTo>
                    <a:lnTo>
                      <a:pt x="8" y="100"/>
                    </a:lnTo>
                    <a:lnTo>
                      <a:pt x="12" y="100"/>
                    </a:lnTo>
                    <a:lnTo>
                      <a:pt x="12" y="104"/>
                    </a:lnTo>
                    <a:lnTo>
                      <a:pt x="19" y="104"/>
                    </a:lnTo>
                    <a:lnTo>
                      <a:pt x="23" y="108"/>
                    </a:lnTo>
                    <a:lnTo>
                      <a:pt x="27" y="108"/>
                    </a:lnTo>
                    <a:lnTo>
                      <a:pt x="31" y="108"/>
                    </a:lnTo>
                    <a:lnTo>
                      <a:pt x="39" y="108"/>
                    </a:lnTo>
                    <a:lnTo>
                      <a:pt x="46" y="100"/>
                    </a:lnTo>
                    <a:lnTo>
                      <a:pt x="50" y="92"/>
                    </a:lnTo>
                    <a:lnTo>
                      <a:pt x="50" y="85"/>
                    </a:lnTo>
                    <a:lnTo>
                      <a:pt x="50" y="81"/>
                    </a:lnTo>
                    <a:lnTo>
                      <a:pt x="50" y="73"/>
                    </a:lnTo>
                    <a:lnTo>
                      <a:pt x="46" y="69"/>
                    </a:lnTo>
                    <a:lnTo>
                      <a:pt x="42" y="66"/>
                    </a:lnTo>
                    <a:lnTo>
                      <a:pt x="39" y="62"/>
                    </a:lnTo>
                    <a:lnTo>
                      <a:pt x="35" y="62"/>
                    </a:lnTo>
                    <a:lnTo>
                      <a:pt x="27" y="58"/>
                    </a:lnTo>
                    <a:lnTo>
                      <a:pt x="23" y="58"/>
                    </a:lnTo>
                    <a:lnTo>
                      <a:pt x="19" y="58"/>
                    </a:lnTo>
                    <a:lnTo>
                      <a:pt x="19" y="54"/>
                    </a:lnTo>
                    <a:lnTo>
                      <a:pt x="27" y="54"/>
                    </a:lnTo>
                    <a:lnTo>
                      <a:pt x="35" y="50"/>
                    </a:lnTo>
                    <a:lnTo>
                      <a:pt x="39" y="46"/>
                    </a:lnTo>
                    <a:lnTo>
                      <a:pt x="42" y="43"/>
                    </a:lnTo>
                    <a:lnTo>
                      <a:pt x="46" y="35"/>
                    </a:lnTo>
                    <a:lnTo>
                      <a:pt x="46" y="27"/>
                    </a:lnTo>
                    <a:lnTo>
                      <a:pt x="46" y="20"/>
                    </a:lnTo>
                    <a:lnTo>
                      <a:pt x="42" y="16"/>
                    </a:lnTo>
                    <a:lnTo>
                      <a:pt x="35" y="12"/>
                    </a:lnTo>
                    <a:lnTo>
                      <a:pt x="27" y="8"/>
                    </a:lnTo>
                    <a:lnTo>
                      <a:pt x="19" y="12"/>
                    </a:lnTo>
                    <a:lnTo>
                      <a:pt x="12" y="16"/>
                    </a:lnTo>
                    <a:lnTo>
                      <a:pt x="4" y="23"/>
                    </a:lnTo>
                    <a:close/>
                  </a:path>
                </a:pathLst>
              </a:custGeom>
              <a:solidFill>
                <a:srgbClr val="000000"/>
              </a:solidFill>
              <a:ln w="0">
                <a:solidFill>
                  <a:srgbClr val="000000"/>
                </a:solidFill>
                <a:round/>
                <a:headEnd/>
                <a:tailEnd/>
              </a:ln>
            </p:spPr>
            <p:txBody>
              <a:bodyPr/>
              <a:lstStyle/>
              <a:p>
                <a:endParaRPr lang="en-CA"/>
              </a:p>
            </p:txBody>
          </p:sp>
          <p:sp>
            <p:nvSpPr>
              <p:cNvPr id="17547" name="Rectangle 57"/>
              <p:cNvSpPr>
                <a:spLocks noChangeArrowheads="1"/>
              </p:cNvSpPr>
              <p:nvPr/>
            </p:nvSpPr>
            <p:spPr bwMode="auto">
              <a:xfrm>
                <a:off x="1554" y="1507"/>
                <a:ext cx="8" cy="207"/>
              </a:xfrm>
              <a:prstGeom prst="rect">
                <a:avLst/>
              </a:prstGeom>
              <a:solidFill>
                <a:srgbClr val="000000"/>
              </a:solidFill>
              <a:ln w="0">
                <a:solidFill>
                  <a:srgbClr val="000000"/>
                </a:solidFill>
                <a:miter lim="800000"/>
                <a:headEnd/>
                <a:tailEnd/>
              </a:ln>
            </p:spPr>
            <p:txBody>
              <a:bodyPr/>
              <a:lstStyle/>
              <a:p>
                <a:endParaRPr lang="en-US"/>
              </a:p>
            </p:txBody>
          </p:sp>
          <p:sp>
            <p:nvSpPr>
              <p:cNvPr id="17548" name="Freeform 58"/>
              <p:cNvSpPr>
                <a:spLocks/>
              </p:cNvSpPr>
              <p:nvPr/>
            </p:nvSpPr>
            <p:spPr bwMode="auto">
              <a:xfrm>
                <a:off x="1746" y="1629"/>
                <a:ext cx="19" cy="19"/>
              </a:xfrm>
              <a:custGeom>
                <a:avLst/>
                <a:gdLst>
                  <a:gd name="T0" fmla="*/ 8 w 19"/>
                  <a:gd name="T1" fmla="*/ 0 h 19"/>
                  <a:gd name="T2" fmla="*/ 12 w 19"/>
                  <a:gd name="T3" fmla="*/ 0 h 19"/>
                  <a:gd name="T4" fmla="*/ 15 w 19"/>
                  <a:gd name="T5" fmla="*/ 4 h 19"/>
                  <a:gd name="T6" fmla="*/ 19 w 19"/>
                  <a:gd name="T7" fmla="*/ 4 h 19"/>
                  <a:gd name="T8" fmla="*/ 19 w 19"/>
                  <a:gd name="T9" fmla="*/ 8 h 19"/>
                  <a:gd name="T10" fmla="*/ 19 w 19"/>
                  <a:gd name="T11" fmla="*/ 12 h 19"/>
                  <a:gd name="T12" fmla="*/ 15 w 19"/>
                  <a:gd name="T13" fmla="*/ 16 h 19"/>
                  <a:gd name="T14" fmla="*/ 12 w 19"/>
                  <a:gd name="T15" fmla="*/ 19 h 19"/>
                  <a:gd name="T16" fmla="*/ 8 w 19"/>
                  <a:gd name="T17" fmla="*/ 19 h 19"/>
                  <a:gd name="T18" fmla="*/ 8 w 19"/>
                  <a:gd name="T19" fmla="*/ 19 h 19"/>
                  <a:gd name="T20" fmla="*/ 4 w 19"/>
                  <a:gd name="T21" fmla="*/ 16 h 19"/>
                  <a:gd name="T22" fmla="*/ 0 w 19"/>
                  <a:gd name="T23" fmla="*/ 12 h 19"/>
                  <a:gd name="T24" fmla="*/ 0 w 19"/>
                  <a:gd name="T25" fmla="*/ 8 h 19"/>
                  <a:gd name="T26" fmla="*/ 0 w 19"/>
                  <a:gd name="T27" fmla="*/ 4 h 19"/>
                  <a:gd name="T28" fmla="*/ 4 w 19"/>
                  <a:gd name="T29" fmla="*/ 4 h 19"/>
                  <a:gd name="T30" fmla="*/ 8 w 19"/>
                  <a:gd name="T31" fmla="*/ 0 h 19"/>
                  <a:gd name="T32" fmla="*/ 8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8" y="0"/>
                    </a:moveTo>
                    <a:lnTo>
                      <a:pt x="12" y="0"/>
                    </a:lnTo>
                    <a:lnTo>
                      <a:pt x="15" y="4"/>
                    </a:lnTo>
                    <a:lnTo>
                      <a:pt x="19" y="4"/>
                    </a:lnTo>
                    <a:lnTo>
                      <a:pt x="19" y="8"/>
                    </a:lnTo>
                    <a:lnTo>
                      <a:pt x="19" y="12"/>
                    </a:lnTo>
                    <a:lnTo>
                      <a:pt x="15" y="16"/>
                    </a:lnTo>
                    <a:lnTo>
                      <a:pt x="12" y="19"/>
                    </a:lnTo>
                    <a:lnTo>
                      <a:pt x="8" y="19"/>
                    </a:lnTo>
                    <a:lnTo>
                      <a:pt x="4" y="16"/>
                    </a:lnTo>
                    <a:lnTo>
                      <a:pt x="0" y="12"/>
                    </a:lnTo>
                    <a:lnTo>
                      <a:pt x="0" y="8"/>
                    </a:lnTo>
                    <a:lnTo>
                      <a:pt x="0" y="4"/>
                    </a:lnTo>
                    <a:lnTo>
                      <a:pt x="4" y="4"/>
                    </a:lnTo>
                    <a:lnTo>
                      <a:pt x="8" y="0"/>
                    </a:lnTo>
                    <a:close/>
                  </a:path>
                </a:pathLst>
              </a:custGeom>
              <a:solidFill>
                <a:srgbClr val="000000"/>
              </a:solidFill>
              <a:ln w="0">
                <a:solidFill>
                  <a:srgbClr val="000000"/>
                </a:solidFill>
                <a:round/>
                <a:headEnd/>
                <a:tailEnd/>
              </a:ln>
            </p:spPr>
            <p:txBody>
              <a:bodyPr/>
              <a:lstStyle/>
              <a:p>
                <a:endParaRPr lang="en-CA"/>
              </a:p>
            </p:txBody>
          </p:sp>
          <p:sp>
            <p:nvSpPr>
              <p:cNvPr id="17549" name="Freeform 59"/>
              <p:cNvSpPr>
                <a:spLocks/>
              </p:cNvSpPr>
              <p:nvPr/>
            </p:nvSpPr>
            <p:spPr bwMode="auto">
              <a:xfrm>
                <a:off x="1784" y="1533"/>
                <a:ext cx="62" cy="115"/>
              </a:xfrm>
              <a:custGeom>
                <a:avLst/>
                <a:gdLst>
                  <a:gd name="T0" fmla="*/ 4 w 62"/>
                  <a:gd name="T1" fmla="*/ 12 h 115"/>
                  <a:gd name="T2" fmla="*/ 20 w 62"/>
                  <a:gd name="T3" fmla="*/ 0 h 115"/>
                  <a:gd name="T4" fmla="*/ 43 w 62"/>
                  <a:gd name="T5" fmla="*/ 0 h 115"/>
                  <a:gd name="T6" fmla="*/ 54 w 62"/>
                  <a:gd name="T7" fmla="*/ 16 h 115"/>
                  <a:gd name="T8" fmla="*/ 54 w 62"/>
                  <a:gd name="T9" fmla="*/ 31 h 115"/>
                  <a:gd name="T10" fmla="*/ 39 w 62"/>
                  <a:gd name="T11" fmla="*/ 46 h 115"/>
                  <a:gd name="T12" fmla="*/ 58 w 62"/>
                  <a:gd name="T13" fmla="*/ 58 h 115"/>
                  <a:gd name="T14" fmla="*/ 62 w 62"/>
                  <a:gd name="T15" fmla="*/ 77 h 115"/>
                  <a:gd name="T16" fmla="*/ 54 w 62"/>
                  <a:gd name="T17" fmla="*/ 100 h 115"/>
                  <a:gd name="T18" fmla="*/ 31 w 62"/>
                  <a:gd name="T19" fmla="*/ 112 h 115"/>
                  <a:gd name="T20" fmla="*/ 8 w 62"/>
                  <a:gd name="T21" fmla="*/ 115 h 115"/>
                  <a:gd name="T22" fmla="*/ 0 w 62"/>
                  <a:gd name="T23" fmla="*/ 108 h 115"/>
                  <a:gd name="T24" fmla="*/ 0 w 62"/>
                  <a:gd name="T25" fmla="*/ 104 h 115"/>
                  <a:gd name="T26" fmla="*/ 4 w 62"/>
                  <a:gd name="T27" fmla="*/ 100 h 115"/>
                  <a:gd name="T28" fmla="*/ 8 w 62"/>
                  <a:gd name="T29" fmla="*/ 100 h 115"/>
                  <a:gd name="T30" fmla="*/ 12 w 62"/>
                  <a:gd name="T31" fmla="*/ 104 h 115"/>
                  <a:gd name="T32" fmla="*/ 20 w 62"/>
                  <a:gd name="T33" fmla="*/ 108 h 115"/>
                  <a:gd name="T34" fmla="*/ 27 w 62"/>
                  <a:gd name="T35" fmla="*/ 108 h 115"/>
                  <a:gd name="T36" fmla="*/ 35 w 62"/>
                  <a:gd name="T37" fmla="*/ 108 h 115"/>
                  <a:gd name="T38" fmla="*/ 47 w 62"/>
                  <a:gd name="T39" fmla="*/ 92 h 115"/>
                  <a:gd name="T40" fmla="*/ 50 w 62"/>
                  <a:gd name="T41" fmla="*/ 81 h 115"/>
                  <a:gd name="T42" fmla="*/ 43 w 62"/>
                  <a:gd name="T43" fmla="*/ 69 h 115"/>
                  <a:gd name="T44" fmla="*/ 39 w 62"/>
                  <a:gd name="T45" fmla="*/ 62 h 115"/>
                  <a:gd name="T46" fmla="*/ 27 w 62"/>
                  <a:gd name="T47" fmla="*/ 58 h 115"/>
                  <a:gd name="T48" fmla="*/ 20 w 62"/>
                  <a:gd name="T49" fmla="*/ 58 h 115"/>
                  <a:gd name="T50" fmla="*/ 23 w 62"/>
                  <a:gd name="T51" fmla="*/ 54 h 115"/>
                  <a:gd name="T52" fmla="*/ 39 w 62"/>
                  <a:gd name="T53" fmla="*/ 46 h 115"/>
                  <a:gd name="T54" fmla="*/ 43 w 62"/>
                  <a:gd name="T55" fmla="*/ 35 h 115"/>
                  <a:gd name="T56" fmla="*/ 43 w 62"/>
                  <a:gd name="T57" fmla="*/ 20 h 115"/>
                  <a:gd name="T58" fmla="*/ 31 w 62"/>
                  <a:gd name="T59" fmla="*/ 12 h 115"/>
                  <a:gd name="T60" fmla="*/ 16 w 62"/>
                  <a:gd name="T61" fmla="*/ 12 h 115"/>
                  <a:gd name="T62" fmla="*/ 4 w 62"/>
                  <a:gd name="T63" fmla="*/ 23 h 11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2"/>
                  <a:gd name="T97" fmla="*/ 0 h 115"/>
                  <a:gd name="T98" fmla="*/ 62 w 62"/>
                  <a:gd name="T99" fmla="*/ 115 h 11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2" h="115">
                    <a:moveTo>
                      <a:pt x="0" y="23"/>
                    </a:moveTo>
                    <a:lnTo>
                      <a:pt x="4" y="12"/>
                    </a:lnTo>
                    <a:lnTo>
                      <a:pt x="12" y="4"/>
                    </a:lnTo>
                    <a:lnTo>
                      <a:pt x="20" y="0"/>
                    </a:lnTo>
                    <a:lnTo>
                      <a:pt x="31" y="0"/>
                    </a:lnTo>
                    <a:lnTo>
                      <a:pt x="43" y="0"/>
                    </a:lnTo>
                    <a:lnTo>
                      <a:pt x="50" y="8"/>
                    </a:lnTo>
                    <a:lnTo>
                      <a:pt x="54" y="16"/>
                    </a:lnTo>
                    <a:lnTo>
                      <a:pt x="58" y="23"/>
                    </a:lnTo>
                    <a:lnTo>
                      <a:pt x="54" y="31"/>
                    </a:lnTo>
                    <a:lnTo>
                      <a:pt x="50" y="39"/>
                    </a:lnTo>
                    <a:lnTo>
                      <a:pt x="39" y="46"/>
                    </a:lnTo>
                    <a:lnTo>
                      <a:pt x="50" y="50"/>
                    </a:lnTo>
                    <a:lnTo>
                      <a:pt x="58" y="58"/>
                    </a:lnTo>
                    <a:lnTo>
                      <a:pt x="62" y="66"/>
                    </a:lnTo>
                    <a:lnTo>
                      <a:pt x="62" y="77"/>
                    </a:lnTo>
                    <a:lnTo>
                      <a:pt x="58" y="89"/>
                    </a:lnTo>
                    <a:lnTo>
                      <a:pt x="54" y="100"/>
                    </a:lnTo>
                    <a:lnTo>
                      <a:pt x="43" y="108"/>
                    </a:lnTo>
                    <a:lnTo>
                      <a:pt x="31" y="112"/>
                    </a:lnTo>
                    <a:lnTo>
                      <a:pt x="20" y="115"/>
                    </a:lnTo>
                    <a:lnTo>
                      <a:pt x="8" y="115"/>
                    </a:lnTo>
                    <a:lnTo>
                      <a:pt x="4" y="112"/>
                    </a:lnTo>
                    <a:lnTo>
                      <a:pt x="0" y="108"/>
                    </a:lnTo>
                    <a:lnTo>
                      <a:pt x="0" y="104"/>
                    </a:lnTo>
                    <a:lnTo>
                      <a:pt x="4" y="100"/>
                    </a:lnTo>
                    <a:lnTo>
                      <a:pt x="8" y="100"/>
                    </a:lnTo>
                    <a:lnTo>
                      <a:pt x="12" y="104"/>
                    </a:lnTo>
                    <a:lnTo>
                      <a:pt x="16" y="104"/>
                    </a:lnTo>
                    <a:lnTo>
                      <a:pt x="20" y="108"/>
                    </a:lnTo>
                    <a:lnTo>
                      <a:pt x="23" y="108"/>
                    </a:lnTo>
                    <a:lnTo>
                      <a:pt x="27" y="108"/>
                    </a:lnTo>
                    <a:lnTo>
                      <a:pt x="35" y="108"/>
                    </a:lnTo>
                    <a:lnTo>
                      <a:pt x="43" y="100"/>
                    </a:lnTo>
                    <a:lnTo>
                      <a:pt x="47" y="92"/>
                    </a:lnTo>
                    <a:lnTo>
                      <a:pt x="50" y="85"/>
                    </a:lnTo>
                    <a:lnTo>
                      <a:pt x="50" y="81"/>
                    </a:lnTo>
                    <a:lnTo>
                      <a:pt x="47" y="73"/>
                    </a:lnTo>
                    <a:lnTo>
                      <a:pt x="43" y="69"/>
                    </a:lnTo>
                    <a:lnTo>
                      <a:pt x="43" y="66"/>
                    </a:lnTo>
                    <a:lnTo>
                      <a:pt x="39" y="62"/>
                    </a:lnTo>
                    <a:lnTo>
                      <a:pt x="31" y="62"/>
                    </a:lnTo>
                    <a:lnTo>
                      <a:pt x="27" y="58"/>
                    </a:lnTo>
                    <a:lnTo>
                      <a:pt x="20" y="58"/>
                    </a:lnTo>
                    <a:lnTo>
                      <a:pt x="20" y="54"/>
                    </a:lnTo>
                    <a:lnTo>
                      <a:pt x="23" y="54"/>
                    </a:lnTo>
                    <a:lnTo>
                      <a:pt x="31" y="50"/>
                    </a:lnTo>
                    <a:lnTo>
                      <a:pt x="39" y="46"/>
                    </a:lnTo>
                    <a:lnTo>
                      <a:pt x="43" y="43"/>
                    </a:lnTo>
                    <a:lnTo>
                      <a:pt x="43" y="35"/>
                    </a:lnTo>
                    <a:lnTo>
                      <a:pt x="43" y="27"/>
                    </a:lnTo>
                    <a:lnTo>
                      <a:pt x="43" y="20"/>
                    </a:lnTo>
                    <a:lnTo>
                      <a:pt x="39" y="16"/>
                    </a:lnTo>
                    <a:lnTo>
                      <a:pt x="31" y="12"/>
                    </a:lnTo>
                    <a:lnTo>
                      <a:pt x="23" y="8"/>
                    </a:lnTo>
                    <a:lnTo>
                      <a:pt x="16" y="12"/>
                    </a:lnTo>
                    <a:lnTo>
                      <a:pt x="8" y="16"/>
                    </a:lnTo>
                    <a:lnTo>
                      <a:pt x="4" y="23"/>
                    </a:lnTo>
                    <a:lnTo>
                      <a:pt x="0" y="23"/>
                    </a:lnTo>
                    <a:close/>
                  </a:path>
                </a:pathLst>
              </a:custGeom>
              <a:solidFill>
                <a:srgbClr val="000000"/>
              </a:solidFill>
              <a:ln w="0">
                <a:solidFill>
                  <a:srgbClr val="000000"/>
                </a:solidFill>
                <a:round/>
                <a:headEnd/>
                <a:tailEnd/>
              </a:ln>
            </p:spPr>
            <p:txBody>
              <a:bodyPr/>
              <a:lstStyle/>
              <a:p>
                <a:endParaRPr lang="en-CA"/>
              </a:p>
            </p:txBody>
          </p:sp>
          <p:sp>
            <p:nvSpPr>
              <p:cNvPr id="17550" name="Freeform 60"/>
              <p:cNvSpPr>
                <a:spLocks/>
              </p:cNvSpPr>
              <p:nvPr/>
            </p:nvSpPr>
            <p:spPr bwMode="auto">
              <a:xfrm>
                <a:off x="1865" y="1533"/>
                <a:ext cx="73" cy="112"/>
              </a:xfrm>
              <a:custGeom>
                <a:avLst/>
                <a:gdLst>
                  <a:gd name="T0" fmla="*/ 73 w 73"/>
                  <a:gd name="T1" fmla="*/ 92 h 112"/>
                  <a:gd name="T2" fmla="*/ 65 w 73"/>
                  <a:gd name="T3" fmla="*/ 112 h 112"/>
                  <a:gd name="T4" fmla="*/ 0 w 73"/>
                  <a:gd name="T5" fmla="*/ 112 h 112"/>
                  <a:gd name="T6" fmla="*/ 0 w 73"/>
                  <a:gd name="T7" fmla="*/ 112 h 112"/>
                  <a:gd name="T8" fmla="*/ 15 w 73"/>
                  <a:gd name="T9" fmla="*/ 92 h 112"/>
                  <a:gd name="T10" fmla="*/ 31 w 73"/>
                  <a:gd name="T11" fmla="*/ 81 h 112"/>
                  <a:gd name="T12" fmla="*/ 38 w 73"/>
                  <a:gd name="T13" fmla="*/ 66 h 112"/>
                  <a:gd name="T14" fmla="*/ 46 w 73"/>
                  <a:gd name="T15" fmla="*/ 50 h 112"/>
                  <a:gd name="T16" fmla="*/ 50 w 73"/>
                  <a:gd name="T17" fmla="*/ 35 h 112"/>
                  <a:gd name="T18" fmla="*/ 50 w 73"/>
                  <a:gd name="T19" fmla="*/ 27 h 112"/>
                  <a:gd name="T20" fmla="*/ 42 w 73"/>
                  <a:gd name="T21" fmla="*/ 20 h 112"/>
                  <a:gd name="T22" fmla="*/ 38 w 73"/>
                  <a:gd name="T23" fmla="*/ 12 h 112"/>
                  <a:gd name="T24" fmla="*/ 27 w 73"/>
                  <a:gd name="T25" fmla="*/ 12 h 112"/>
                  <a:gd name="T26" fmla="*/ 19 w 73"/>
                  <a:gd name="T27" fmla="*/ 12 h 112"/>
                  <a:gd name="T28" fmla="*/ 12 w 73"/>
                  <a:gd name="T29" fmla="*/ 16 h 112"/>
                  <a:gd name="T30" fmla="*/ 8 w 73"/>
                  <a:gd name="T31" fmla="*/ 23 h 112"/>
                  <a:gd name="T32" fmla="*/ 4 w 73"/>
                  <a:gd name="T33" fmla="*/ 31 h 112"/>
                  <a:gd name="T34" fmla="*/ 0 w 73"/>
                  <a:gd name="T35" fmla="*/ 31 h 112"/>
                  <a:gd name="T36" fmla="*/ 4 w 73"/>
                  <a:gd name="T37" fmla="*/ 16 h 112"/>
                  <a:gd name="T38" fmla="*/ 12 w 73"/>
                  <a:gd name="T39" fmla="*/ 8 h 112"/>
                  <a:gd name="T40" fmla="*/ 19 w 73"/>
                  <a:gd name="T41" fmla="*/ 0 h 112"/>
                  <a:gd name="T42" fmla="*/ 31 w 73"/>
                  <a:gd name="T43" fmla="*/ 0 h 112"/>
                  <a:gd name="T44" fmla="*/ 46 w 73"/>
                  <a:gd name="T45" fmla="*/ 0 h 112"/>
                  <a:gd name="T46" fmla="*/ 54 w 73"/>
                  <a:gd name="T47" fmla="*/ 8 h 112"/>
                  <a:gd name="T48" fmla="*/ 61 w 73"/>
                  <a:gd name="T49" fmla="*/ 20 h 112"/>
                  <a:gd name="T50" fmla="*/ 65 w 73"/>
                  <a:gd name="T51" fmla="*/ 27 h 112"/>
                  <a:gd name="T52" fmla="*/ 65 w 73"/>
                  <a:gd name="T53" fmla="*/ 39 h 112"/>
                  <a:gd name="T54" fmla="*/ 61 w 73"/>
                  <a:gd name="T55" fmla="*/ 46 h 112"/>
                  <a:gd name="T56" fmla="*/ 54 w 73"/>
                  <a:gd name="T57" fmla="*/ 58 h 112"/>
                  <a:gd name="T58" fmla="*/ 42 w 73"/>
                  <a:gd name="T59" fmla="*/ 73 h 112"/>
                  <a:gd name="T60" fmla="*/ 27 w 73"/>
                  <a:gd name="T61" fmla="*/ 85 h 112"/>
                  <a:gd name="T62" fmla="*/ 19 w 73"/>
                  <a:gd name="T63" fmla="*/ 96 h 112"/>
                  <a:gd name="T64" fmla="*/ 15 w 73"/>
                  <a:gd name="T65" fmla="*/ 100 h 112"/>
                  <a:gd name="T66" fmla="*/ 42 w 73"/>
                  <a:gd name="T67" fmla="*/ 100 h 112"/>
                  <a:gd name="T68" fmla="*/ 50 w 73"/>
                  <a:gd name="T69" fmla="*/ 100 h 112"/>
                  <a:gd name="T70" fmla="*/ 58 w 73"/>
                  <a:gd name="T71" fmla="*/ 100 h 112"/>
                  <a:gd name="T72" fmla="*/ 61 w 73"/>
                  <a:gd name="T73" fmla="*/ 100 h 112"/>
                  <a:gd name="T74" fmla="*/ 61 w 73"/>
                  <a:gd name="T75" fmla="*/ 96 h 112"/>
                  <a:gd name="T76" fmla="*/ 65 w 73"/>
                  <a:gd name="T77" fmla="*/ 96 h 112"/>
                  <a:gd name="T78" fmla="*/ 69 w 73"/>
                  <a:gd name="T79" fmla="*/ 92 h 112"/>
                  <a:gd name="T80" fmla="*/ 73 w 73"/>
                  <a:gd name="T81" fmla="*/ 92 h 112"/>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2"/>
                  <a:gd name="T125" fmla="*/ 73 w 73"/>
                  <a:gd name="T126" fmla="*/ 112 h 112"/>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2">
                    <a:moveTo>
                      <a:pt x="73" y="92"/>
                    </a:moveTo>
                    <a:lnTo>
                      <a:pt x="65" y="112"/>
                    </a:lnTo>
                    <a:lnTo>
                      <a:pt x="0" y="112"/>
                    </a:lnTo>
                    <a:lnTo>
                      <a:pt x="15" y="92"/>
                    </a:lnTo>
                    <a:lnTo>
                      <a:pt x="31" y="81"/>
                    </a:lnTo>
                    <a:lnTo>
                      <a:pt x="38" y="66"/>
                    </a:lnTo>
                    <a:lnTo>
                      <a:pt x="46" y="50"/>
                    </a:lnTo>
                    <a:lnTo>
                      <a:pt x="50" y="35"/>
                    </a:lnTo>
                    <a:lnTo>
                      <a:pt x="50" y="27"/>
                    </a:lnTo>
                    <a:lnTo>
                      <a:pt x="42" y="20"/>
                    </a:lnTo>
                    <a:lnTo>
                      <a:pt x="38" y="12"/>
                    </a:lnTo>
                    <a:lnTo>
                      <a:pt x="27" y="12"/>
                    </a:lnTo>
                    <a:lnTo>
                      <a:pt x="19" y="12"/>
                    </a:lnTo>
                    <a:lnTo>
                      <a:pt x="12" y="16"/>
                    </a:lnTo>
                    <a:lnTo>
                      <a:pt x="8" y="23"/>
                    </a:lnTo>
                    <a:lnTo>
                      <a:pt x="4" y="31"/>
                    </a:lnTo>
                    <a:lnTo>
                      <a:pt x="0" y="31"/>
                    </a:lnTo>
                    <a:lnTo>
                      <a:pt x="4" y="16"/>
                    </a:lnTo>
                    <a:lnTo>
                      <a:pt x="12" y="8"/>
                    </a:lnTo>
                    <a:lnTo>
                      <a:pt x="19" y="0"/>
                    </a:lnTo>
                    <a:lnTo>
                      <a:pt x="31" y="0"/>
                    </a:lnTo>
                    <a:lnTo>
                      <a:pt x="46" y="0"/>
                    </a:lnTo>
                    <a:lnTo>
                      <a:pt x="54" y="8"/>
                    </a:lnTo>
                    <a:lnTo>
                      <a:pt x="61" y="20"/>
                    </a:lnTo>
                    <a:lnTo>
                      <a:pt x="65" y="27"/>
                    </a:lnTo>
                    <a:lnTo>
                      <a:pt x="65" y="39"/>
                    </a:lnTo>
                    <a:lnTo>
                      <a:pt x="61" y="46"/>
                    </a:lnTo>
                    <a:lnTo>
                      <a:pt x="54" y="58"/>
                    </a:lnTo>
                    <a:lnTo>
                      <a:pt x="42" y="73"/>
                    </a:lnTo>
                    <a:lnTo>
                      <a:pt x="27" y="85"/>
                    </a:lnTo>
                    <a:lnTo>
                      <a:pt x="19" y="96"/>
                    </a:lnTo>
                    <a:lnTo>
                      <a:pt x="15" y="100"/>
                    </a:lnTo>
                    <a:lnTo>
                      <a:pt x="42" y="100"/>
                    </a:lnTo>
                    <a:lnTo>
                      <a:pt x="50" y="100"/>
                    </a:lnTo>
                    <a:lnTo>
                      <a:pt x="58" y="100"/>
                    </a:lnTo>
                    <a:lnTo>
                      <a:pt x="61" y="100"/>
                    </a:lnTo>
                    <a:lnTo>
                      <a:pt x="61" y="96"/>
                    </a:lnTo>
                    <a:lnTo>
                      <a:pt x="65" y="96"/>
                    </a:lnTo>
                    <a:lnTo>
                      <a:pt x="69" y="92"/>
                    </a:lnTo>
                    <a:lnTo>
                      <a:pt x="73" y="92"/>
                    </a:lnTo>
                    <a:close/>
                  </a:path>
                </a:pathLst>
              </a:custGeom>
              <a:solidFill>
                <a:srgbClr val="000000"/>
              </a:solidFill>
              <a:ln w="0">
                <a:solidFill>
                  <a:srgbClr val="000000"/>
                </a:solidFill>
                <a:round/>
                <a:headEnd/>
                <a:tailEnd/>
              </a:ln>
            </p:spPr>
            <p:txBody>
              <a:bodyPr/>
              <a:lstStyle/>
              <a:p>
                <a:endParaRPr lang="en-CA"/>
              </a:p>
            </p:txBody>
          </p:sp>
          <p:sp>
            <p:nvSpPr>
              <p:cNvPr id="17551" name="Rectangle 61"/>
              <p:cNvSpPr>
                <a:spLocks noChangeArrowheads="1"/>
              </p:cNvSpPr>
              <p:nvPr/>
            </p:nvSpPr>
            <p:spPr bwMode="auto">
              <a:xfrm>
                <a:off x="2107" y="1507"/>
                <a:ext cx="7" cy="207"/>
              </a:xfrm>
              <a:prstGeom prst="rect">
                <a:avLst/>
              </a:prstGeom>
              <a:solidFill>
                <a:srgbClr val="000000"/>
              </a:solidFill>
              <a:ln w="0">
                <a:solidFill>
                  <a:srgbClr val="000000"/>
                </a:solidFill>
                <a:miter lim="800000"/>
                <a:headEnd/>
                <a:tailEnd/>
              </a:ln>
            </p:spPr>
            <p:txBody>
              <a:bodyPr/>
              <a:lstStyle/>
              <a:p>
                <a:endParaRPr lang="en-US"/>
              </a:p>
            </p:txBody>
          </p:sp>
          <p:sp>
            <p:nvSpPr>
              <p:cNvPr id="17552" name="Freeform 62"/>
              <p:cNvSpPr>
                <a:spLocks noEditPoints="1"/>
              </p:cNvSpPr>
              <p:nvPr/>
            </p:nvSpPr>
            <p:spPr bwMode="auto">
              <a:xfrm>
                <a:off x="2291" y="1533"/>
                <a:ext cx="69" cy="115"/>
              </a:xfrm>
              <a:custGeom>
                <a:avLst/>
                <a:gdLst>
                  <a:gd name="T0" fmla="*/ 0 w 69"/>
                  <a:gd name="T1" fmla="*/ 58 h 115"/>
                  <a:gd name="T2" fmla="*/ 4 w 69"/>
                  <a:gd name="T3" fmla="*/ 39 h 115"/>
                  <a:gd name="T4" fmla="*/ 8 w 69"/>
                  <a:gd name="T5" fmla="*/ 23 h 115"/>
                  <a:gd name="T6" fmla="*/ 11 w 69"/>
                  <a:gd name="T7" fmla="*/ 12 h 115"/>
                  <a:gd name="T8" fmla="*/ 19 w 69"/>
                  <a:gd name="T9" fmla="*/ 4 h 115"/>
                  <a:gd name="T10" fmla="*/ 27 w 69"/>
                  <a:gd name="T11" fmla="*/ 0 h 115"/>
                  <a:gd name="T12" fmla="*/ 34 w 69"/>
                  <a:gd name="T13" fmla="*/ 0 h 115"/>
                  <a:gd name="T14" fmla="*/ 42 w 69"/>
                  <a:gd name="T15" fmla="*/ 0 h 115"/>
                  <a:gd name="T16" fmla="*/ 50 w 69"/>
                  <a:gd name="T17" fmla="*/ 4 h 115"/>
                  <a:gd name="T18" fmla="*/ 57 w 69"/>
                  <a:gd name="T19" fmla="*/ 12 h 115"/>
                  <a:gd name="T20" fmla="*/ 65 w 69"/>
                  <a:gd name="T21" fmla="*/ 23 h 115"/>
                  <a:gd name="T22" fmla="*/ 69 w 69"/>
                  <a:gd name="T23" fmla="*/ 39 h 115"/>
                  <a:gd name="T24" fmla="*/ 69 w 69"/>
                  <a:gd name="T25" fmla="*/ 58 h 115"/>
                  <a:gd name="T26" fmla="*/ 69 w 69"/>
                  <a:gd name="T27" fmla="*/ 73 h 115"/>
                  <a:gd name="T28" fmla="*/ 65 w 69"/>
                  <a:gd name="T29" fmla="*/ 89 h 115"/>
                  <a:gd name="T30" fmla="*/ 57 w 69"/>
                  <a:gd name="T31" fmla="*/ 100 h 115"/>
                  <a:gd name="T32" fmla="*/ 50 w 69"/>
                  <a:gd name="T33" fmla="*/ 108 h 115"/>
                  <a:gd name="T34" fmla="*/ 42 w 69"/>
                  <a:gd name="T35" fmla="*/ 112 h 115"/>
                  <a:gd name="T36" fmla="*/ 34 w 69"/>
                  <a:gd name="T37" fmla="*/ 115 h 115"/>
                  <a:gd name="T38" fmla="*/ 27 w 69"/>
                  <a:gd name="T39" fmla="*/ 112 h 115"/>
                  <a:gd name="T40" fmla="*/ 15 w 69"/>
                  <a:gd name="T41" fmla="*/ 108 h 115"/>
                  <a:gd name="T42" fmla="*/ 8 w 69"/>
                  <a:gd name="T43" fmla="*/ 96 h 115"/>
                  <a:gd name="T44" fmla="*/ 4 w 69"/>
                  <a:gd name="T45" fmla="*/ 77 h 115"/>
                  <a:gd name="T46" fmla="*/ 0 w 69"/>
                  <a:gd name="T47" fmla="*/ 58 h 115"/>
                  <a:gd name="T48" fmla="*/ 15 w 69"/>
                  <a:gd name="T49" fmla="*/ 62 h 115"/>
                  <a:gd name="T50" fmla="*/ 19 w 69"/>
                  <a:gd name="T51" fmla="*/ 81 h 115"/>
                  <a:gd name="T52" fmla="*/ 23 w 69"/>
                  <a:gd name="T53" fmla="*/ 96 h 115"/>
                  <a:gd name="T54" fmla="*/ 27 w 69"/>
                  <a:gd name="T55" fmla="*/ 104 h 115"/>
                  <a:gd name="T56" fmla="*/ 31 w 69"/>
                  <a:gd name="T57" fmla="*/ 108 h 115"/>
                  <a:gd name="T58" fmla="*/ 34 w 69"/>
                  <a:gd name="T59" fmla="*/ 108 h 115"/>
                  <a:gd name="T60" fmla="*/ 38 w 69"/>
                  <a:gd name="T61" fmla="*/ 108 h 115"/>
                  <a:gd name="T62" fmla="*/ 46 w 69"/>
                  <a:gd name="T63" fmla="*/ 104 h 115"/>
                  <a:gd name="T64" fmla="*/ 50 w 69"/>
                  <a:gd name="T65" fmla="*/ 100 h 115"/>
                  <a:gd name="T66" fmla="*/ 50 w 69"/>
                  <a:gd name="T67" fmla="*/ 92 h 115"/>
                  <a:gd name="T68" fmla="*/ 54 w 69"/>
                  <a:gd name="T69" fmla="*/ 77 h 115"/>
                  <a:gd name="T70" fmla="*/ 54 w 69"/>
                  <a:gd name="T71" fmla="*/ 54 h 115"/>
                  <a:gd name="T72" fmla="*/ 54 w 69"/>
                  <a:gd name="T73" fmla="*/ 35 h 115"/>
                  <a:gd name="T74" fmla="*/ 50 w 69"/>
                  <a:gd name="T75" fmla="*/ 20 h 115"/>
                  <a:gd name="T76" fmla="*/ 46 w 69"/>
                  <a:gd name="T77" fmla="*/ 12 h 115"/>
                  <a:gd name="T78" fmla="*/ 42 w 69"/>
                  <a:gd name="T79" fmla="*/ 8 h 115"/>
                  <a:gd name="T80" fmla="*/ 38 w 69"/>
                  <a:gd name="T81" fmla="*/ 4 h 115"/>
                  <a:gd name="T82" fmla="*/ 34 w 69"/>
                  <a:gd name="T83" fmla="*/ 4 h 115"/>
                  <a:gd name="T84" fmla="*/ 31 w 69"/>
                  <a:gd name="T85" fmla="*/ 4 h 115"/>
                  <a:gd name="T86" fmla="*/ 27 w 69"/>
                  <a:gd name="T87" fmla="*/ 8 h 115"/>
                  <a:gd name="T88" fmla="*/ 23 w 69"/>
                  <a:gd name="T89" fmla="*/ 20 h 115"/>
                  <a:gd name="T90" fmla="*/ 19 w 69"/>
                  <a:gd name="T91" fmla="*/ 31 h 115"/>
                  <a:gd name="T92" fmla="*/ 15 w 69"/>
                  <a:gd name="T93" fmla="*/ 46 h 115"/>
                  <a:gd name="T94" fmla="*/ 15 w 69"/>
                  <a:gd name="T95" fmla="*/ 62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4" y="39"/>
                    </a:lnTo>
                    <a:lnTo>
                      <a:pt x="8" y="23"/>
                    </a:lnTo>
                    <a:lnTo>
                      <a:pt x="11" y="12"/>
                    </a:lnTo>
                    <a:lnTo>
                      <a:pt x="19" y="4"/>
                    </a:lnTo>
                    <a:lnTo>
                      <a:pt x="27" y="0"/>
                    </a:lnTo>
                    <a:lnTo>
                      <a:pt x="34" y="0"/>
                    </a:lnTo>
                    <a:lnTo>
                      <a:pt x="42" y="0"/>
                    </a:lnTo>
                    <a:lnTo>
                      <a:pt x="50" y="4"/>
                    </a:lnTo>
                    <a:lnTo>
                      <a:pt x="57" y="12"/>
                    </a:lnTo>
                    <a:lnTo>
                      <a:pt x="65" y="23"/>
                    </a:lnTo>
                    <a:lnTo>
                      <a:pt x="69" y="39"/>
                    </a:lnTo>
                    <a:lnTo>
                      <a:pt x="69" y="58"/>
                    </a:lnTo>
                    <a:lnTo>
                      <a:pt x="69" y="73"/>
                    </a:lnTo>
                    <a:lnTo>
                      <a:pt x="65" y="89"/>
                    </a:lnTo>
                    <a:lnTo>
                      <a:pt x="57" y="100"/>
                    </a:lnTo>
                    <a:lnTo>
                      <a:pt x="50" y="108"/>
                    </a:lnTo>
                    <a:lnTo>
                      <a:pt x="42" y="112"/>
                    </a:lnTo>
                    <a:lnTo>
                      <a:pt x="34" y="115"/>
                    </a:lnTo>
                    <a:lnTo>
                      <a:pt x="27" y="112"/>
                    </a:lnTo>
                    <a:lnTo>
                      <a:pt x="15" y="108"/>
                    </a:lnTo>
                    <a:lnTo>
                      <a:pt x="8" y="96"/>
                    </a:lnTo>
                    <a:lnTo>
                      <a:pt x="4" y="77"/>
                    </a:lnTo>
                    <a:lnTo>
                      <a:pt x="0" y="58"/>
                    </a:lnTo>
                    <a:close/>
                    <a:moveTo>
                      <a:pt x="15" y="62"/>
                    </a:moveTo>
                    <a:lnTo>
                      <a:pt x="19" y="81"/>
                    </a:lnTo>
                    <a:lnTo>
                      <a:pt x="23" y="96"/>
                    </a:lnTo>
                    <a:lnTo>
                      <a:pt x="27" y="104"/>
                    </a:lnTo>
                    <a:lnTo>
                      <a:pt x="31" y="108"/>
                    </a:lnTo>
                    <a:lnTo>
                      <a:pt x="34" y="108"/>
                    </a:lnTo>
                    <a:lnTo>
                      <a:pt x="38" y="108"/>
                    </a:lnTo>
                    <a:lnTo>
                      <a:pt x="46" y="104"/>
                    </a:lnTo>
                    <a:lnTo>
                      <a:pt x="50" y="100"/>
                    </a:lnTo>
                    <a:lnTo>
                      <a:pt x="50" y="92"/>
                    </a:lnTo>
                    <a:lnTo>
                      <a:pt x="54" y="77"/>
                    </a:lnTo>
                    <a:lnTo>
                      <a:pt x="54" y="54"/>
                    </a:lnTo>
                    <a:lnTo>
                      <a:pt x="54" y="35"/>
                    </a:lnTo>
                    <a:lnTo>
                      <a:pt x="50" y="20"/>
                    </a:lnTo>
                    <a:lnTo>
                      <a:pt x="46" y="12"/>
                    </a:lnTo>
                    <a:lnTo>
                      <a:pt x="42" y="8"/>
                    </a:lnTo>
                    <a:lnTo>
                      <a:pt x="38" y="4"/>
                    </a:lnTo>
                    <a:lnTo>
                      <a:pt x="34" y="4"/>
                    </a:lnTo>
                    <a:lnTo>
                      <a:pt x="31" y="4"/>
                    </a:lnTo>
                    <a:lnTo>
                      <a:pt x="27" y="8"/>
                    </a:lnTo>
                    <a:lnTo>
                      <a:pt x="23" y="20"/>
                    </a:lnTo>
                    <a:lnTo>
                      <a:pt x="19" y="31"/>
                    </a:lnTo>
                    <a:lnTo>
                      <a:pt x="15" y="46"/>
                    </a:lnTo>
                    <a:lnTo>
                      <a:pt x="15" y="62"/>
                    </a:lnTo>
                    <a:close/>
                  </a:path>
                </a:pathLst>
              </a:custGeom>
              <a:solidFill>
                <a:srgbClr val="000000"/>
              </a:solidFill>
              <a:ln w="0">
                <a:solidFill>
                  <a:srgbClr val="000000"/>
                </a:solidFill>
                <a:round/>
                <a:headEnd/>
                <a:tailEnd/>
              </a:ln>
            </p:spPr>
            <p:txBody>
              <a:bodyPr/>
              <a:lstStyle/>
              <a:p>
                <a:endParaRPr lang="en-CA"/>
              </a:p>
            </p:txBody>
          </p:sp>
          <p:sp>
            <p:nvSpPr>
              <p:cNvPr id="17553" name="Rectangle 63"/>
              <p:cNvSpPr>
                <a:spLocks noChangeArrowheads="1"/>
              </p:cNvSpPr>
              <p:nvPr/>
            </p:nvSpPr>
            <p:spPr bwMode="auto">
              <a:xfrm>
                <a:off x="2705" y="1507"/>
                <a:ext cx="8" cy="207"/>
              </a:xfrm>
              <a:prstGeom prst="rect">
                <a:avLst/>
              </a:prstGeom>
              <a:solidFill>
                <a:srgbClr val="000000"/>
              </a:solidFill>
              <a:ln w="0">
                <a:solidFill>
                  <a:srgbClr val="000000"/>
                </a:solidFill>
                <a:miter lim="800000"/>
                <a:headEnd/>
                <a:tailEnd/>
              </a:ln>
            </p:spPr>
            <p:txBody>
              <a:bodyPr/>
              <a:lstStyle/>
              <a:p>
                <a:endParaRPr lang="en-US"/>
              </a:p>
            </p:txBody>
          </p:sp>
          <p:sp>
            <p:nvSpPr>
              <p:cNvPr id="17554" name="Freeform 64"/>
              <p:cNvSpPr>
                <a:spLocks/>
              </p:cNvSpPr>
              <p:nvPr/>
            </p:nvSpPr>
            <p:spPr bwMode="auto">
              <a:xfrm>
                <a:off x="2901" y="1629"/>
                <a:ext cx="19" cy="19"/>
              </a:xfrm>
              <a:custGeom>
                <a:avLst/>
                <a:gdLst>
                  <a:gd name="T0" fmla="*/ 8 w 19"/>
                  <a:gd name="T1" fmla="*/ 0 h 19"/>
                  <a:gd name="T2" fmla="*/ 11 w 19"/>
                  <a:gd name="T3" fmla="*/ 0 h 19"/>
                  <a:gd name="T4" fmla="*/ 15 w 19"/>
                  <a:gd name="T5" fmla="*/ 4 h 19"/>
                  <a:gd name="T6" fmla="*/ 19 w 19"/>
                  <a:gd name="T7" fmla="*/ 4 h 19"/>
                  <a:gd name="T8" fmla="*/ 19 w 19"/>
                  <a:gd name="T9" fmla="*/ 8 h 19"/>
                  <a:gd name="T10" fmla="*/ 19 w 19"/>
                  <a:gd name="T11" fmla="*/ 12 h 19"/>
                  <a:gd name="T12" fmla="*/ 15 w 19"/>
                  <a:gd name="T13" fmla="*/ 16 h 19"/>
                  <a:gd name="T14" fmla="*/ 11 w 19"/>
                  <a:gd name="T15" fmla="*/ 19 h 19"/>
                  <a:gd name="T16" fmla="*/ 8 w 19"/>
                  <a:gd name="T17" fmla="*/ 19 h 19"/>
                  <a:gd name="T18" fmla="*/ 4 w 19"/>
                  <a:gd name="T19" fmla="*/ 19 h 19"/>
                  <a:gd name="T20" fmla="*/ 4 w 19"/>
                  <a:gd name="T21" fmla="*/ 16 h 19"/>
                  <a:gd name="T22" fmla="*/ 0 w 19"/>
                  <a:gd name="T23" fmla="*/ 12 h 19"/>
                  <a:gd name="T24" fmla="*/ 0 w 19"/>
                  <a:gd name="T25" fmla="*/ 8 h 19"/>
                  <a:gd name="T26" fmla="*/ 0 w 19"/>
                  <a:gd name="T27" fmla="*/ 4 h 19"/>
                  <a:gd name="T28" fmla="*/ 4 w 19"/>
                  <a:gd name="T29" fmla="*/ 4 h 19"/>
                  <a:gd name="T30" fmla="*/ 4 w 19"/>
                  <a:gd name="T31" fmla="*/ 0 h 19"/>
                  <a:gd name="T32" fmla="*/ 8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8" y="0"/>
                    </a:moveTo>
                    <a:lnTo>
                      <a:pt x="11" y="0"/>
                    </a:lnTo>
                    <a:lnTo>
                      <a:pt x="15" y="4"/>
                    </a:lnTo>
                    <a:lnTo>
                      <a:pt x="19" y="4"/>
                    </a:lnTo>
                    <a:lnTo>
                      <a:pt x="19" y="8"/>
                    </a:lnTo>
                    <a:lnTo>
                      <a:pt x="19" y="12"/>
                    </a:lnTo>
                    <a:lnTo>
                      <a:pt x="15" y="16"/>
                    </a:lnTo>
                    <a:lnTo>
                      <a:pt x="11" y="19"/>
                    </a:lnTo>
                    <a:lnTo>
                      <a:pt x="8" y="19"/>
                    </a:lnTo>
                    <a:lnTo>
                      <a:pt x="4" y="19"/>
                    </a:lnTo>
                    <a:lnTo>
                      <a:pt x="4" y="16"/>
                    </a:lnTo>
                    <a:lnTo>
                      <a:pt x="0" y="12"/>
                    </a:lnTo>
                    <a:lnTo>
                      <a:pt x="0" y="8"/>
                    </a:lnTo>
                    <a:lnTo>
                      <a:pt x="0" y="4"/>
                    </a:lnTo>
                    <a:lnTo>
                      <a:pt x="4" y="4"/>
                    </a:lnTo>
                    <a:lnTo>
                      <a:pt x="4" y="0"/>
                    </a:lnTo>
                    <a:lnTo>
                      <a:pt x="8" y="0"/>
                    </a:lnTo>
                    <a:close/>
                  </a:path>
                </a:pathLst>
              </a:custGeom>
              <a:solidFill>
                <a:srgbClr val="000000"/>
              </a:solidFill>
              <a:ln w="0">
                <a:solidFill>
                  <a:srgbClr val="000000"/>
                </a:solidFill>
                <a:round/>
                <a:headEnd/>
                <a:tailEnd/>
              </a:ln>
            </p:spPr>
            <p:txBody>
              <a:bodyPr/>
              <a:lstStyle/>
              <a:p>
                <a:endParaRPr lang="en-CA"/>
              </a:p>
            </p:txBody>
          </p:sp>
          <p:sp>
            <p:nvSpPr>
              <p:cNvPr id="17555" name="Freeform 65"/>
              <p:cNvSpPr>
                <a:spLocks noEditPoints="1"/>
              </p:cNvSpPr>
              <p:nvPr/>
            </p:nvSpPr>
            <p:spPr bwMode="auto">
              <a:xfrm>
                <a:off x="2936" y="1533"/>
                <a:ext cx="72" cy="115"/>
              </a:xfrm>
              <a:custGeom>
                <a:avLst/>
                <a:gdLst>
                  <a:gd name="T0" fmla="*/ 0 w 72"/>
                  <a:gd name="T1" fmla="*/ 58 h 115"/>
                  <a:gd name="T2" fmla="*/ 3 w 72"/>
                  <a:gd name="T3" fmla="*/ 39 h 115"/>
                  <a:gd name="T4" fmla="*/ 7 w 72"/>
                  <a:gd name="T5" fmla="*/ 23 h 115"/>
                  <a:gd name="T6" fmla="*/ 15 w 72"/>
                  <a:gd name="T7" fmla="*/ 12 h 115"/>
                  <a:gd name="T8" fmla="*/ 23 w 72"/>
                  <a:gd name="T9" fmla="*/ 4 h 115"/>
                  <a:gd name="T10" fmla="*/ 30 w 72"/>
                  <a:gd name="T11" fmla="*/ 0 h 115"/>
                  <a:gd name="T12" fmla="*/ 38 w 72"/>
                  <a:gd name="T13" fmla="*/ 0 h 115"/>
                  <a:gd name="T14" fmla="*/ 46 w 72"/>
                  <a:gd name="T15" fmla="*/ 0 h 115"/>
                  <a:gd name="T16" fmla="*/ 53 w 72"/>
                  <a:gd name="T17" fmla="*/ 4 h 115"/>
                  <a:gd name="T18" fmla="*/ 57 w 72"/>
                  <a:gd name="T19" fmla="*/ 12 h 115"/>
                  <a:gd name="T20" fmla="*/ 65 w 72"/>
                  <a:gd name="T21" fmla="*/ 23 h 115"/>
                  <a:gd name="T22" fmla="*/ 69 w 72"/>
                  <a:gd name="T23" fmla="*/ 39 h 115"/>
                  <a:gd name="T24" fmla="*/ 72 w 72"/>
                  <a:gd name="T25" fmla="*/ 58 h 115"/>
                  <a:gd name="T26" fmla="*/ 69 w 72"/>
                  <a:gd name="T27" fmla="*/ 73 h 115"/>
                  <a:gd name="T28" fmla="*/ 65 w 72"/>
                  <a:gd name="T29" fmla="*/ 89 h 115"/>
                  <a:gd name="T30" fmla="*/ 61 w 72"/>
                  <a:gd name="T31" fmla="*/ 100 h 115"/>
                  <a:gd name="T32" fmla="*/ 53 w 72"/>
                  <a:gd name="T33" fmla="*/ 108 h 115"/>
                  <a:gd name="T34" fmla="*/ 42 w 72"/>
                  <a:gd name="T35" fmla="*/ 112 h 115"/>
                  <a:gd name="T36" fmla="*/ 34 w 72"/>
                  <a:gd name="T37" fmla="*/ 115 h 115"/>
                  <a:gd name="T38" fmla="*/ 26 w 72"/>
                  <a:gd name="T39" fmla="*/ 112 h 115"/>
                  <a:gd name="T40" fmla="*/ 19 w 72"/>
                  <a:gd name="T41" fmla="*/ 108 h 115"/>
                  <a:gd name="T42" fmla="*/ 11 w 72"/>
                  <a:gd name="T43" fmla="*/ 96 h 115"/>
                  <a:gd name="T44" fmla="*/ 3 w 72"/>
                  <a:gd name="T45" fmla="*/ 77 h 115"/>
                  <a:gd name="T46" fmla="*/ 0 w 72"/>
                  <a:gd name="T47" fmla="*/ 58 h 115"/>
                  <a:gd name="T48" fmla="*/ 15 w 72"/>
                  <a:gd name="T49" fmla="*/ 62 h 115"/>
                  <a:gd name="T50" fmla="*/ 19 w 72"/>
                  <a:gd name="T51" fmla="*/ 81 h 115"/>
                  <a:gd name="T52" fmla="*/ 23 w 72"/>
                  <a:gd name="T53" fmla="*/ 96 h 115"/>
                  <a:gd name="T54" fmla="*/ 26 w 72"/>
                  <a:gd name="T55" fmla="*/ 104 h 115"/>
                  <a:gd name="T56" fmla="*/ 30 w 72"/>
                  <a:gd name="T57" fmla="*/ 108 h 115"/>
                  <a:gd name="T58" fmla="*/ 34 w 72"/>
                  <a:gd name="T59" fmla="*/ 108 h 115"/>
                  <a:gd name="T60" fmla="*/ 42 w 72"/>
                  <a:gd name="T61" fmla="*/ 108 h 115"/>
                  <a:gd name="T62" fmla="*/ 46 w 72"/>
                  <a:gd name="T63" fmla="*/ 104 h 115"/>
                  <a:gd name="T64" fmla="*/ 49 w 72"/>
                  <a:gd name="T65" fmla="*/ 100 h 115"/>
                  <a:gd name="T66" fmla="*/ 53 w 72"/>
                  <a:gd name="T67" fmla="*/ 92 h 115"/>
                  <a:gd name="T68" fmla="*/ 53 w 72"/>
                  <a:gd name="T69" fmla="*/ 77 h 115"/>
                  <a:gd name="T70" fmla="*/ 57 w 72"/>
                  <a:gd name="T71" fmla="*/ 54 h 115"/>
                  <a:gd name="T72" fmla="*/ 53 w 72"/>
                  <a:gd name="T73" fmla="*/ 35 h 115"/>
                  <a:gd name="T74" fmla="*/ 53 w 72"/>
                  <a:gd name="T75" fmla="*/ 20 h 115"/>
                  <a:gd name="T76" fmla="*/ 49 w 72"/>
                  <a:gd name="T77" fmla="*/ 12 h 115"/>
                  <a:gd name="T78" fmla="*/ 46 w 72"/>
                  <a:gd name="T79" fmla="*/ 8 h 115"/>
                  <a:gd name="T80" fmla="*/ 42 w 72"/>
                  <a:gd name="T81" fmla="*/ 4 h 115"/>
                  <a:gd name="T82" fmla="*/ 38 w 72"/>
                  <a:gd name="T83" fmla="*/ 4 h 115"/>
                  <a:gd name="T84" fmla="*/ 30 w 72"/>
                  <a:gd name="T85" fmla="*/ 4 h 115"/>
                  <a:gd name="T86" fmla="*/ 26 w 72"/>
                  <a:gd name="T87" fmla="*/ 8 h 115"/>
                  <a:gd name="T88" fmla="*/ 23 w 72"/>
                  <a:gd name="T89" fmla="*/ 20 h 115"/>
                  <a:gd name="T90" fmla="*/ 19 w 72"/>
                  <a:gd name="T91" fmla="*/ 31 h 115"/>
                  <a:gd name="T92" fmla="*/ 19 w 72"/>
                  <a:gd name="T93" fmla="*/ 46 h 115"/>
                  <a:gd name="T94" fmla="*/ 15 w 72"/>
                  <a:gd name="T95" fmla="*/ 62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2"/>
                  <a:gd name="T145" fmla="*/ 0 h 115"/>
                  <a:gd name="T146" fmla="*/ 72 w 72"/>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2" h="115">
                    <a:moveTo>
                      <a:pt x="0" y="58"/>
                    </a:moveTo>
                    <a:lnTo>
                      <a:pt x="3" y="39"/>
                    </a:lnTo>
                    <a:lnTo>
                      <a:pt x="7" y="23"/>
                    </a:lnTo>
                    <a:lnTo>
                      <a:pt x="15" y="12"/>
                    </a:lnTo>
                    <a:lnTo>
                      <a:pt x="23" y="4"/>
                    </a:lnTo>
                    <a:lnTo>
                      <a:pt x="30" y="0"/>
                    </a:lnTo>
                    <a:lnTo>
                      <a:pt x="38" y="0"/>
                    </a:lnTo>
                    <a:lnTo>
                      <a:pt x="46" y="0"/>
                    </a:lnTo>
                    <a:lnTo>
                      <a:pt x="53" y="4"/>
                    </a:lnTo>
                    <a:lnTo>
                      <a:pt x="57" y="12"/>
                    </a:lnTo>
                    <a:lnTo>
                      <a:pt x="65" y="23"/>
                    </a:lnTo>
                    <a:lnTo>
                      <a:pt x="69" y="39"/>
                    </a:lnTo>
                    <a:lnTo>
                      <a:pt x="72" y="58"/>
                    </a:lnTo>
                    <a:lnTo>
                      <a:pt x="69" y="73"/>
                    </a:lnTo>
                    <a:lnTo>
                      <a:pt x="65" y="89"/>
                    </a:lnTo>
                    <a:lnTo>
                      <a:pt x="61" y="100"/>
                    </a:lnTo>
                    <a:lnTo>
                      <a:pt x="53" y="108"/>
                    </a:lnTo>
                    <a:lnTo>
                      <a:pt x="42" y="112"/>
                    </a:lnTo>
                    <a:lnTo>
                      <a:pt x="34" y="115"/>
                    </a:lnTo>
                    <a:lnTo>
                      <a:pt x="26" y="112"/>
                    </a:lnTo>
                    <a:lnTo>
                      <a:pt x="19" y="108"/>
                    </a:lnTo>
                    <a:lnTo>
                      <a:pt x="11" y="96"/>
                    </a:lnTo>
                    <a:lnTo>
                      <a:pt x="3" y="77"/>
                    </a:lnTo>
                    <a:lnTo>
                      <a:pt x="0" y="58"/>
                    </a:lnTo>
                    <a:close/>
                    <a:moveTo>
                      <a:pt x="15" y="62"/>
                    </a:moveTo>
                    <a:lnTo>
                      <a:pt x="19" y="81"/>
                    </a:lnTo>
                    <a:lnTo>
                      <a:pt x="23" y="96"/>
                    </a:lnTo>
                    <a:lnTo>
                      <a:pt x="26" y="104"/>
                    </a:lnTo>
                    <a:lnTo>
                      <a:pt x="30" y="108"/>
                    </a:lnTo>
                    <a:lnTo>
                      <a:pt x="34" y="108"/>
                    </a:lnTo>
                    <a:lnTo>
                      <a:pt x="42" y="108"/>
                    </a:lnTo>
                    <a:lnTo>
                      <a:pt x="46" y="104"/>
                    </a:lnTo>
                    <a:lnTo>
                      <a:pt x="49" y="100"/>
                    </a:lnTo>
                    <a:lnTo>
                      <a:pt x="53" y="92"/>
                    </a:lnTo>
                    <a:lnTo>
                      <a:pt x="53" y="77"/>
                    </a:lnTo>
                    <a:lnTo>
                      <a:pt x="57" y="54"/>
                    </a:lnTo>
                    <a:lnTo>
                      <a:pt x="53" y="35"/>
                    </a:lnTo>
                    <a:lnTo>
                      <a:pt x="53" y="20"/>
                    </a:lnTo>
                    <a:lnTo>
                      <a:pt x="49" y="12"/>
                    </a:lnTo>
                    <a:lnTo>
                      <a:pt x="46" y="8"/>
                    </a:lnTo>
                    <a:lnTo>
                      <a:pt x="42" y="4"/>
                    </a:lnTo>
                    <a:lnTo>
                      <a:pt x="38" y="4"/>
                    </a:lnTo>
                    <a:lnTo>
                      <a:pt x="30" y="4"/>
                    </a:lnTo>
                    <a:lnTo>
                      <a:pt x="26" y="8"/>
                    </a:lnTo>
                    <a:lnTo>
                      <a:pt x="23" y="20"/>
                    </a:lnTo>
                    <a:lnTo>
                      <a:pt x="19" y="31"/>
                    </a:lnTo>
                    <a:lnTo>
                      <a:pt x="19" y="46"/>
                    </a:lnTo>
                    <a:lnTo>
                      <a:pt x="15" y="62"/>
                    </a:lnTo>
                    <a:close/>
                  </a:path>
                </a:pathLst>
              </a:custGeom>
              <a:solidFill>
                <a:srgbClr val="000000"/>
              </a:solidFill>
              <a:ln w="0">
                <a:solidFill>
                  <a:srgbClr val="000000"/>
                </a:solidFill>
                <a:round/>
                <a:headEnd/>
                <a:tailEnd/>
              </a:ln>
            </p:spPr>
            <p:txBody>
              <a:bodyPr/>
              <a:lstStyle/>
              <a:p>
                <a:endParaRPr lang="en-CA"/>
              </a:p>
            </p:txBody>
          </p:sp>
          <p:sp>
            <p:nvSpPr>
              <p:cNvPr id="17556" name="Freeform 66"/>
              <p:cNvSpPr>
                <a:spLocks noEditPoints="1"/>
              </p:cNvSpPr>
              <p:nvPr/>
            </p:nvSpPr>
            <p:spPr bwMode="auto">
              <a:xfrm>
                <a:off x="3020" y="1533"/>
                <a:ext cx="73" cy="115"/>
              </a:xfrm>
              <a:custGeom>
                <a:avLst/>
                <a:gdLst>
                  <a:gd name="T0" fmla="*/ 0 w 73"/>
                  <a:gd name="T1" fmla="*/ 58 h 115"/>
                  <a:gd name="T2" fmla="*/ 4 w 73"/>
                  <a:gd name="T3" fmla="*/ 39 h 115"/>
                  <a:gd name="T4" fmla="*/ 8 w 73"/>
                  <a:gd name="T5" fmla="*/ 23 h 115"/>
                  <a:gd name="T6" fmla="*/ 11 w 73"/>
                  <a:gd name="T7" fmla="*/ 12 h 115"/>
                  <a:gd name="T8" fmla="*/ 23 w 73"/>
                  <a:gd name="T9" fmla="*/ 4 h 115"/>
                  <a:gd name="T10" fmla="*/ 27 w 73"/>
                  <a:gd name="T11" fmla="*/ 0 h 115"/>
                  <a:gd name="T12" fmla="*/ 34 w 73"/>
                  <a:gd name="T13" fmla="*/ 0 h 115"/>
                  <a:gd name="T14" fmla="*/ 46 w 73"/>
                  <a:gd name="T15" fmla="*/ 0 h 115"/>
                  <a:gd name="T16" fmla="*/ 50 w 73"/>
                  <a:gd name="T17" fmla="*/ 4 h 115"/>
                  <a:gd name="T18" fmla="*/ 57 w 73"/>
                  <a:gd name="T19" fmla="*/ 12 h 115"/>
                  <a:gd name="T20" fmla="*/ 65 w 73"/>
                  <a:gd name="T21" fmla="*/ 23 h 115"/>
                  <a:gd name="T22" fmla="*/ 69 w 73"/>
                  <a:gd name="T23" fmla="*/ 39 h 115"/>
                  <a:gd name="T24" fmla="*/ 73 w 73"/>
                  <a:gd name="T25" fmla="*/ 58 h 115"/>
                  <a:gd name="T26" fmla="*/ 69 w 73"/>
                  <a:gd name="T27" fmla="*/ 73 h 115"/>
                  <a:gd name="T28" fmla="*/ 65 w 73"/>
                  <a:gd name="T29" fmla="*/ 89 h 115"/>
                  <a:gd name="T30" fmla="*/ 57 w 73"/>
                  <a:gd name="T31" fmla="*/ 100 h 115"/>
                  <a:gd name="T32" fmla="*/ 50 w 73"/>
                  <a:gd name="T33" fmla="*/ 108 h 115"/>
                  <a:gd name="T34" fmla="*/ 42 w 73"/>
                  <a:gd name="T35" fmla="*/ 112 h 115"/>
                  <a:gd name="T36" fmla="*/ 34 w 73"/>
                  <a:gd name="T37" fmla="*/ 115 h 115"/>
                  <a:gd name="T38" fmla="*/ 27 w 73"/>
                  <a:gd name="T39" fmla="*/ 112 h 115"/>
                  <a:gd name="T40" fmla="*/ 15 w 73"/>
                  <a:gd name="T41" fmla="*/ 108 h 115"/>
                  <a:gd name="T42" fmla="*/ 11 w 73"/>
                  <a:gd name="T43" fmla="*/ 96 h 115"/>
                  <a:gd name="T44" fmla="*/ 4 w 73"/>
                  <a:gd name="T45" fmla="*/ 77 h 115"/>
                  <a:gd name="T46" fmla="*/ 0 w 73"/>
                  <a:gd name="T47" fmla="*/ 58 h 115"/>
                  <a:gd name="T48" fmla="*/ 15 w 73"/>
                  <a:gd name="T49" fmla="*/ 62 h 115"/>
                  <a:gd name="T50" fmla="*/ 19 w 73"/>
                  <a:gd name="T51" fmla="*/ 81 h 115"/>
                  <a:gd name="T52" fmla="*/ 23 w 73"/>
                  <a:gd name="T53" fmla="*/ 96 h 115"/>
                  <a:gd name="T54" fmla="*/ 27 w 73"/>
                  <a:gd name="T55" fmla="*/ 104 h 115"/>
                  <a:gd name="T56" fmla="*/ 31 w 73"/>
                  <a:gd name="T57" fmla="*/ 108 h 115"/>
                  <a:gd name="T58" fmla="*/ 34 w 73"/>
                  <a:gd name="T59" fmla="*/ 108 h 115"/>
                  <a:gd name="T60" fmla="*/ 38 w 73"/>
                  <a:gd name="T61" fmla="*/ 108 h 115"/>
                  <a:gd name="T62" fmla="*/ 46 w 73"/>
                  <a:gd name="T63" fmla="*/ 104 h 115"/>
                  <a:gd name="T64" fmla="*/ 50 w 73"/>
                  <a:gd name="T65" fmla="*/ 100 h 115"/>
                  <a:gd name="T66" fmla="*/ 50 w 73"/>
                  <a:gd name="T67" fmla="*/ 92 h 115"/>
                  <a:gd name="T68" fmla="*/ 54 w 73"/>
                  <a:gd name="T69" fmla="*/ 77 h 115"/>
                  <a:gd name="T70" fmla="*/ 54 w 73"/>
                  <a:gd name="T71" fmla="*/ 54 h 115"/>
                  <a:gd name="T72" fmla="*/ 54 w 73"/>
                  <a:gd name="T73" fmla="*/ 35 h 115"/>
                  <a:gd name="T74" fmla="*/ 50 w 73"/>
                  <a:gd name="T75" fmla="*/ 20 h 115"/>
                  <a:gd name="T76" fmla="*/ 50 w 73"/>
                  <a:gd name="T77" fmla="*/ 12 h 115"/>
                  <a:gd name="T78" fmla="*/ 42 w 73"/>
                  <a:gd name="T79" fmla="*/ 8 h 115"/>
                  <a:gd name="T80" fmla="*/ 42 w 73"/>
                  <a:gd name="T81" fmla="*/ 4 h 115"/>
                  <a:gd name="T82" fmla="*/ 34 w 73"/>
                  <a:gd name="T83" fmla="*/ 4 h 115"/>
                  <a:gd name="T84" fmla="*/ 31 w 73"/>
                  <a:gd name="T85" fmla="*/ 4 h 115"/>
                  <a:gd name="T86" fmla="*/ 27 w 73"/>
                  <a:gd name="T87" fmla="*/ 8 h 115"/>
                  <a:gd name="T88" fmla="*/ 23 w 73"/>
                  <a:gd name="T89" fmla="*/ 20 h 115"/>
                  <a:gd name="T90" fmla="*/ 19 w 73"/>
                  <a:gd name="T91" fmla="*/ 31 h 115"/>
                  <a:gd name="T92" fmla="*/ 15 w 73"/>
                  <a:gd name="T93" fmla="*/ 46 h 115"/>
                  <a:gd name="T94" fmla="*/ 15 w 73"/>
                  <a:gd name="T95" fmla="*/ 62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39"/>
                    </a:lnTo>
                    <a:lnTo>
                      <a:pt x="8" y="23"/>
                    </a:lnTo>
                    <a:lnTo>
                      <a:pt x="11" y="12"/>
                    </a:lnTo>
                    <a:lnTo>
                      <a:pt x="23" y="4"/>
                    </a:lnTo>
                    <a:lnTo>
                      <a:pt x="27" y="0"/>
                    </a:lnTo>
                    <a:lnTo>
                      <a:pt x="34" y="0"/>
                    </a:lnTo>
                    <a:lnTo>
                      <a:pt x="46" y="0"/>
                    </a:lnTo>
                    <a:lnTo>
                      <a:pt x="50" y="4"/>
                    </a:lnTo>
                    <a:lnTo>
                      <a:pt x="57" y="12"/>
                    </a:lnTo>
                    <a:lnTo>
                      <a:pt x="65" y="23"/>
                    </a:lnTo>
                    <a:lnTo>
                      <a:pt x="69" y="39"/>
                    </a:lnTo>
                    <a:lnTo>
                      <a:pt x="73" y="58"/>
                    </a:lnTo>
                    <a:lnTo>
                      <a:pt x="69" y="73"/>
                    </a:lnTo>
                    <a:lnTo>
                      <a:pt x="65" y="89"/>
                    </a:lnTo>
                    <a:lnTo>
                      <a:pt x="57" y="100"/>
                    </a:lnTo>
                    <a:lnTo>
                      <a:pt x="50" y="108"/>
                    </a:lnTo>
                    <a:lnTo>
                      <a:pt x="42" y="112"/>
                    </a:lnTo>
                    <a:lnTo>
                      <a:pt x="34" y="115"/>
                    </a:lnTo>
                    <a:lnTo>
                      <a:pt x="27" y="112"/>
                    </a:lnTo>
                    <a:lnTo>
                      <a:pt x="15" y="108"/>
                    </a:lnTo>
                    <a:lnTo>
                      <a:pt x="11" y="96"/>
                    </a:lnTo>
                    <a:lnTo>
                      <a:pt x="4" y="77"/>
                    </a:lnTo>
                    <a:lnTo>
                      <a:pt x="0" y="58"/>
                    </a:lnTo>
                    <a:close/>
                    <a:moveTo>
                      <a:pt x="15" y="62"/>
                    </a:moveTo>
                    <a:lnTo>
                      <a:pt x="19" y="81"/>
                    </a:lnTo>
                    <a:lnTo>
                      <a:pt x="23" y="96"/>
                    </a:lnTo>
                    <a:lnTo>
                      <a:pt x="27" y="104"/>
                    </a:lnTo>
                    <a:lnTo>
                      <a:pt x="31" y="108"/>
                    </a:lnTo>
                    <a:lnTo>
                      <a:pt x="34" y="108"/>
                    </a:lnTo>
                    <a:lnTo>
                      <a:pt x="38" y="108"/>
                    </a:lnTo>
                    <a:lnTo>
                      <a:pt x="46" y="104"/>
                    </a:lnTo>
                    <a:lnTo>
                      <a:pt x="50" y="100"/>
                    </a:lnTo>
                    <a:lnTo>
                      <a:pt x="50" y="92"/>
                    </a:lnTo>
                    <a:lnTo>
                      <a:pt x="54" y="77"/>
                    </a:lnTo>
                    <a:lnTo>
                      <a:pt x="54" y="54"/>
                    </a:lnTo>
                    <a:lnTo>
                      <a:pt x="54" y="35"/>
                    </a:lnTo>
                    <a:lnTo>
                      <a:pt x="50" y="20"/>
                    </a:lnTo>
                    <a:lnTo>
                      <a:pt x="50" y="12"/>
                    </a:lnTo>
                    <a:lnTo>
                      <a:pt x="42" y="8"/>
                    </a:lnTo>
                    <a:lnTo>
                      <a:pt x="42" y="4"/>
                    </a:lnTo>
                    <a:lnTo>
                      <a:pt x="34" y="4"/>
                    </a:lnTo>
                    <a:lnTo>
                      <a:pt x="31" y="4"/>
                    </a:lnTo>
                    <a:lnTo>
                      <a:pt x="27" y="8"/>
                    </a:lnTo>
                    <a:lnTo>
                      <a:pt x="23" y="20"/>
                    </a:lnTo>
                    <a:lnTo>
                      <a:pt x="19" y="31"/>
                    </a:lnTo>
                    <a:lnTo>
                      <a:pt x="15" y="46"/>
                    </a:lnTo>
                    <a:lnTo>
                      <a:pt x="15" y="62"/>
                    </a:lnTo>
                    <a:close/>
                  </a:path>
                </a:pathLst>
              </a:custGeom>
              <a:solidFill>
                <a:srgbClr val="000000"/>
              </a:solidFill>
              <a:ln w="0">
                <a:solidFill>
                  <a:srgbClr val="000000"/>
                </a:solidFill>
                <a:round/>
                <a:headEnd/>
                <a:tailEnd/>
              </a:ln>
            </p:spPr>
            <p:txBody>
              <a:bodyPr/>
              <a:lstStyle/>
              <a:p>
                <a:endParaRPr lang="en-CA"/>
              </a:p>
            </p:txBody>
          </p:sp>
          <p:sp>
            <p:nvSpPr>
              <p:cNvPr id="17557" name="Freeform 67"/>
              <p:cNvSpPr>
                <a:spLocks/>
              </p:cNvSpPr>
              <p:nvPr/>
            </p:nvSpPr>
            <p:spPr bwMode="auto">
              <a:xfrm>
                <a:off x="3104" y="1533"/>
                <a:ext cx="66" cy="115"/>
              </a:xfrm>
              <a:custGeom>
                <a:avLst/>
                <a:gdLst>
                  <a:gd name="T0" fmla="*/ 8 w 66"/>
                  <a:gd name="T1" fmla="*/ 12 h 115"/>
                  <a:gd name="T2" fmla="*/ 23 w 66"/>
                  <a:gd name="T3" fmla="*/ 0 h 115"/>
                  <a:gd name="T4" fmla="*/ 46 w 66"/>
                  <a:gd name="T5" fmla="*/ 0 h 115"/>
                  <a:gd name="T6" fmla="*/ 58 w 66"/>
                  <a:gd name="T7" fmla="*/ 16 h 115"/>
                  <a:gd name="T8" fmla="*/ 58 w 66"/>
                  <a:gd name="T9" fmla="*/ 31 h 115"/>
                  <a:gd name="T10" fmla="*/ 43 w 66"/>
                  <a:gd name="T11" fmla="*/ 46 h 115"/>
                  <a:gd name="T12" fmla="*/ 58 w 66"/>
                  <a:gd name="T13" fmla="*/ 58 h 115"/>
                  <a:gd name="T14" fmla="*/ 66 w 66"/>
                  <a:gd name="T15" fmla="*/ 77 h 115"/>
                  <a:gd name="T16" fmla="*/ 54 w 66"/>
                  <a:gd name="T17" fmla="*/ 100 h 115"/>
                  <a:gd name="T18" fmla="*/ 35 w 66"/>
                  <a:gd name="T19" fmla="*/ 112 h 115"/>
                  <a:gd name="T20" fmla="*/ 12 w 66"/>
                  <a:gd name="T21" fmla="*/ 115 h 115"/>
                  <a:gd name="T22" fmla="*/ 0 w 66"/>
                  <a:gd name="T23" fmla="*/ 108 h 115"/>
                  <a:gd name="T24" fmla="*/ 0 w 66"/>
                  <a:gd name="T25" fmla="*/ 104 h 115"/>
                  <a:gd name="T26" fmla="*/ 4 w 66"/>
                  <a:gd name="T27" fmla="*/ 100 h 115"/>
                  <a:gd name="T28" fmla="*/ 8 w 66"/>
                  <a:gd name="T29" fmla="*/ 100 h 115"/>
                  <a:gd name="T30" fmla="*/ 16 w 66"/>
                  <a:gd name="T31" fmla="*/ 104 h 115"/>
                  <a:gd name="T32" fmla="*/ 23 w 66"/>
                  <a:gd name="T33" fmla="*/ 108 h 115"/>
                  <a:gd name="T34" fmla="*/ 27 w 66"/>
                  <a:gd name="T35" fmla="*/ 108 h 115"/>
                  <a:gd name="T36" fmla="*/ 39 w 66"/>
                  <a:gd name="T37" fmla="*/ 108 h 115"/>
                  <a:gd name="T38" fmla="*/ 50 w 66"/>
                  <a:gd name="T39" fmla="*/ 92 h 115"/>
                  <a:gd name="T40" fmla="*/ 50 w 66"/>
                  <a:gd name="T41" fmla="*/ 81 h 115"/>
                  <a:gd name="T42" fmla="*/ 46 w 66"/>
                  <a:gd name="T43" fmla="*/ 69 h 115"/>
                  <a:gd name="T44" fmla="*/ 39 w 66"/>
                  <a:gd name="T45" fmla="*/ 62 h 115"/>
                  <a:gd name="T46" fmla="*/ 27 w 66"/>
                  <a:gd name="T47" fmla="*/ 58 h 115"/>
                  <a:gd name="T48" fmla="*/ 20 w 66"/>
                  <a:gd name="T49" fmla="*/ 58 h 115"/>
                  <a:gd name="T50" fmla="*/ 27 w 66"/>
                  <a:gd name="T51" fmla="*/ 54 h 115"/>
                  <a:gd name="T52" fmla="*/ 39 w 66"/>
                  <a:gd name="T53" fmla="*/ 46 h 115"/>
                  <a:gd name="T54" fmla="*/ 46 w 66"/>
                  <a:gd name="T55" fmla="*/ 35 h 115"/>
                  <a:gd name="T56" fmla="*/ 46 w 66"/>
                  <a:gd name="T57" fmla="*/ 20 h 115"/>
                  <a:gd name="T58" fmla="*/ 35 w 66"/>
                  <a:gd name="T59" fmla="*/ 12 h 115"/>
                  <a:gd name="T60" fmla="*/ 20 w 66"/>
                  <a:gd name="T61" fmla="*/ 12 h 115"/>
                  <a:gd name="T62" fmla="*/ 4 w 66"/>
                  <a:gd name="T63" fmla="*/ 23 h 11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6"/>
                  <a:gd name="T97" fmla="*/ 0 h 115"/>
                  <a:gd name="T98" fmla="*/ 66 w 66"/>
                  <a:gd name="T99" fmla="*/ 115 h 11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6" h="115">
                    <a:moveTo>
                      <a:pt x="4" y="23"/>
                    </a:moveTo>
                    <a:lnTo>
                      <a:pt x="8" y="12"/>
                    </a:lnTo>
                    <a:lnTo>
                      <a:pt x="16" y="4"/>
                    </a:lnTo>
                    <a:lnTo>
                      <a:pt x="23" y="0"/>
                    </a:lnTo>
                    <a:lnTo>
                      <a:pt x="31" y="0"/>
                    </a:lnTo>
                    <a:lnTo>
                      <a:pt x="46" y="0"/>
                    </a:lnTo>
                    <a:lnTo>
                      <a:pt x="54" y="8"/>
                    </a:lnTo>
                    <a:lnTo>
                      <a:pt x="58" y="16"/>
                    </a:lnTo>
                    <a:lnTo>
                      <a:pt x="58" y="23"/>
                    </a:lnTo>
                    <a:lnTo>
                      <a:pt x="58" y="31"/>
                    </a:lnTo>
                    <a:lnTo>
                      <a:pt x="50" y="39"/>
                    </a:lnTo>
                    <a:lnTo>
                      <a:pt x="43" y="46"/>
                    </a:lnTo>
                    <a:lnTo>
                      <a:pt x="50" y="50"/>
                    </a:lnTo>
                    <a:lnTo>
                      <a:pt x="58" y="58"/>
                    </a:lnTo>
                    <a:lnTo>
                      <a:pt x="62" y="66"/>
                    </a:lnTo>
                    <a:lnTo>
                      <a:pt x="66" y="77"/>
                    </a:lnTo>
                    <a:lnTo>
                      <a:pt x="62" y="89"/>
                    </a:lnTo>
                    <a:lnTo>
                      <a:pt x="54" y="100"/>
                    </a:lnTo>
                    <a:lnTo>
                      <a:pt x="46" y="108"/>
                    </a:lnTo>
                    <a:lnTo>
                      <a:pt x="35" y="112"/>
                    </a:lnTo>
                    <a:lnTo>
                      <a:pt x="20" y="115"/>
                    </a:lnTo>
                    <a:lnTo>
                      <a:pt x="12" y="115"/>
                    </a:lnTo>
                    <a:lnTo>
                      <a:pt x="4" y="112"/>
                    </a:lnTo>
                    <a:lnTo>
                      <a:pt x="0" y="108"/>
                    </a:lnTo>
                    <a:lnTo>
                      <a:pt x="0" y="104"/>
                    </a:lnTo>
                    <a:lnTo>
                      <a:pt x="4" y="104"/>
                    </a:lnTo>
                    <a:lnTo>
                      <a:pt x="4" y="100"/>
                    </a:lnTo>
                    <a:lnTo>
                      <a:pt x="8" y="100"/>
                    </a:lnTo>
                    <a:lnTo>
                      <a:pt x="12" y="100"/>
                    </a:lnTo>
                    <a:lnTo>
                      <a:pt x="16" y="104"/>
                    </a:lnTo>
                    <a:lnTo>
                      <a:pt x="20" y="104"/>
                    </a:lnTo>
                    <a:lnTo>
                      <a:pt x="23" y="108"/>
                    </a:lnTo>
                    <a:lnTo>
                      <a:pt x="27" y="108"/>
                    </a:lnTo>
                    <a:lnTo>
                      <a:pt x="31" y="108"/>
                    </a:lnTo>
                    <a:lnTo>
                      <a:pt x="39" y="108"/>
                    </a:lnTo>
                    <a:lnTo>
                      <a:pt x="46" y="100"/>
                    </a:lnTo>
                    <a:lnTo>
                      <a:pt x="50" y="92"/>
                    </a:lnTo>
                    <a:lnTo>
                      <a:pt x="50" y="85"/>
                    </a:lnTo>
                    <a:lnTo>
                      <a:pt x="50" y="81"/>
                    </a:lnTo>
                    <a:lnTo>
                      <a:pt x="50" y="73"/>
                    </a:lnTo>
                    <a:lnTo>
                      <a:pt x="46" y="69"/>
                    </a:lnTo>
                    <a:lnTo>
                      <a:pt x="43" y="66"/>
                    </a:lnTo>
                    <a:lnTo>
                      <a:pt x="39" y="62"/>
                    </a:lnTo>
                    <a:lnTo>
                      <a:pt x="35" y="62"/>
                    </a:lnTo>
                    <a:lnTo>
                      <a:pt x="27" y="58"/>
                    </a:lnTo>
                    <a:lnTo>
                      <a:pt x="23" y="58"/>
                    </a:lnTo>
                    <a:lnTo>
                      <a:pt x="20" y="58"/>
                    </a:lnTo>
                    <a:lnTo>
                      <a:pt x="20" y="54"/>
                    </a:lnTo>
                    <a:lnTo>
                      <a:pt x="27" y="54"/>
                    </a:lnTo>
                    <a:lnTo>
                      <a:pt x="35" y="50"/>
                    </a:lnTo>
                    <a:lnTo>
                      <a:pt x="39" y="46"/>
                    </a:lnTo>
                    <a:lnTo>
                      <a:pt x="43" y="43"/>
                    </a:lnTo>
                    <a:lnTo>
                      <a:pt x="46" y="35"/>
                    </a:lnTo>
                    <a:lnTo>
                      <a:pt x="46" y="27"/>
                    </a:lnTo>
                    <a:lnTo>
                      <a:pt x="46" y="20"/>
                    </a:lnTo>
                    <a:lnTo>
                      <a:pt x="43" y="16"/>
                    </a:lnTo>
                    <a:lnTo>
                      <a:pt x="35" y="12"/>
                    </a:lnTo>
                    <a:lnTo>
                      <a:pt x="27" y="8"/>
                    </a:lnTo>
                    <a:lnTo>
                      <a:pt x="20" y="12"/>
                    </a:lnTo>
                    <a:lnTo>
                      <a:pt x="12" y="16"/>
                    </a:lnTo>
                    <a:lnTo>
                      <a:pt x="4" y="23"/>
                    </a:lnTo>
                    <a:close/>
                  </a:path>
                </a:pathLst>
              </a:custGeom>
              <a:solidFill>
                <a:srgbClr val="000000"/>
              </a:solidFill>
              <a:ln w="0">
                <a:solidFill>
                  <a:srgbClr val="000000"/>
                </a:solidFill>
                <a:round/>
                <a:headEnd/>
                <a:tailEnd/>
              </a:ln>
            </p:spPr>
            <p:txBody>
              <a:bodyPr/>
              <a:lstStyle/>
              <a:p>
                <a:endParaRPr lang="en-CA"/>
              </a:p>
            </p:txBody>
          </p:sp>
          <p:sp>
            <p:nvSpPr>
              <p:cNvPr id="17558" name="Freeform 68"/>
              <p:cNvSpPr>
                <a:spLocks noEditPoints="1"/>
              </p:cNvSpPr>
              <p:nvPr/>
            </p:nvSpPr>
            <p:spPr bwMode="auto">
              <a:xfrm>
                <a:off x="3193" y="1533"/>
                <a:ext cx="65" cy="115"/>
              </a:xfrm>
              <a:custGeom>
                <a:avLst/>
                <a:gdLst>
                  <a:gd name="T0" fmla="*/ 11 w 65"/>
                  <a:gd name="T1" fmla="*/ 46 h 115"/>
                  <a:gd name="T2" fmla="*/ 3 w 65"/>
                  <a:gd name="T3" fmla="*/ 31 h 115"/>
                  <a:gd name="T4" fmla="*/ 3 w 65"/>
                  <a:gd name="T5" fmla="*/ 16 h 115"/>
                  <a:gd name="T6" fmla="*/ 19 w 65"/>
                  <a:gd name="T7" fmla="*/ 0 h 115"/>
                  <a:gd name="T8" fmla="*/ 46 w 65"/>
                  <a:gd name="T9" fmla="*/ 0 h 115"/>
                  <a:gd name="T10" fmla="*/ 61 w 65"/>
                  <a:gd name="T11" fmla="*/ 16 h 115"/>
                  <a:gd name="T12" fmla="*/ 61 w 65"/>
                  <a:gd name="T13" fmla="*/ 31 h 115"/>
                  <a:gd name="T14" fmla="*/ 49 w 65"/>
                  <a:gd name="T15" fmla="*/ 43 h 115"/>
                  <a:gd name="T16" fmla="*/ 49 w 65"/>
                  <a:gd name="T17" fmla="*/ 62 h 115"/>
                  <a:gd name="T18" fmla="*/ 61 w 65"/>
                  <a:gd name="T19" fmla="*/ 77 h 115"/>
                  <a:gd name="T20" fmla="*/ 61 w 65"/>
                  <a:gd name="T21" fmla="*/ 96 h 115"/>
                  <a:gd name="T22" fmla="*/ 46 w 65"/>
                  <a:gd name="T23" fmla="*/ 112 h 115"/>
                  <a:gd name="T24" fmla="*/ 23 w 65"/>
                  <a:gd name="T25" fmla="*/ 115 h 115"/>
                  <a:gd name="T26" fmla="*/ 7 w 65"/>
                  <a:gd name="T27" fmla="*/ 104 h 115"/>
                  <a:gd name="T28" fmla="*/ 0 w 65"/>
                  <a:gd name="T29" fmla="*/ 89 h 115"/>
                  <a:gd name="T30" fmla="*/ 3 w 65"/>
                  <a:gd name="T31" fmla="*/ 73 h 115"/>
                  <a:gd name="T32" fmla="*/ 23 w 65"/>
                  <a:gd name="T33" fmla="*/ 58 h 115"/>
                  <a:gd name="T34" fmla="*/ 42 w 65"/>
                  <a:gd name="T35" fmla="*/ 39 h 115"/>
                  <a:gd name="T36" fmla="*/ 46 w 65"/>
                  <a:gd name="T37" fmla="*/ 27 h 115"/>
                  <a:gd name="T38" fmla="*/ 46 w 65"/>
                  <a:gd name="T39" fmla="*/ 16 h 115"/>
                  <a:gd name="T40" fmla="*/ 38 w 65"/>
                  <a:gd name="T41" fmla="*/ 4 h 115"/>
                  <a:gd name="T42" fmla="*/ 26 w 65"/>
                  <a:gd name="T43" fmla="*/ 4 h 115"/>
                  <a:gd name="T44" fmla="*/ 19 w 65"/>
                  <a:gd name="T45" fmla="*/ 16 h 115"/>
                  <a:gd name="T46" fmla="*/ 19 w 65"/>
                  <a:gd name="T47" fmla="*/ 23 h 115"/>
                  <a:gd name="T48" fmla="*/ 23 w 65"/>
                  <a:gd name="T49" fmla="*/ 35 h 115"/>
                  <a:gd name="T50" fmla="*/ 34 w 65"/>
                  <a:gd name="T51" fmla="*/ 50 h 115"/>
                  <a:gd name="T52" fmla="*/ 23 w 65"/>
                  <a:gd name="T53" fmla="*/ 66 h 115"/>
                  <a:gd name="T54" fmla="*/ 15 w 65"/>
                  <a:gd name="T55" fmla="*/ 81 h 115"/>
                  <a:gd name="T56" fmla="*/ 15 w 65"/>
                  <a:gd name="T57" fmla="*/ 96 h 115"/>
                  <a:gd name="T58" fmla="*/ 26 w 65"/>
                  <a:gd name="T59" fmla="*/ 108 h 115"/>
                  <a:gd name="T60" fmla="*/ 38 w 65"/>
                  <a:gd name="T61" fmla="*/ 108 h 115"/>
                  <a:gd name="T62" fmla="*/ 46 w 65"/>
                  <a:gd name="T63" fmla="*/ 100 h 115"/>
                  <a:gd name="T64" fmla="*/ 49 w 65"/>
                  <a:gd name="T65" fmla="*/ 89 h 115"/>
                  <a:gd name="T66" fmla="*/ 42 w 65"/>
                  <a:gd name="T67" fmla="*/ 77 h 115"/>
                  <a:gd name="T68" fmla="*/ 26 w 65"/>
                  <a:gd name="T69" fmla="*/ 62 h 11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65"/>
                  <a:gd name="T106" fmla="*/ 0 h 115"/>
                  <a:gd name="T107" fmla="*/ 65 w 65"/>
                  <a:gd name="T108" fmla="*/ 115 h 11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65" h="115">
                    <a:moveTo>
                      <a:pt x="23" y="58"/>
                    </a:moveTo>
                    <a:lnTo>
                      <a:pt x="11" y="46"/>
                    </a:lnTo>
                    <a:lnTo>
                      <a:pt x="3" y="39"/>
                    </a:lnTo>
                    <a:lnTo>
                      <a:pt x="3" y="31"/>
                    </a:lnTo>
                    <a:lnTo>
                      <a:pt x="0" y="27"/>
                    </a:lnTo>
                    <a:lnTo>
                      <a:pt x="3" y="16"/>
                    </a:lnTo>
                    <a:lnTo>
                      <a:pt x="11" y="8"/>
                    </a:lnTo>
                    <a:lnTo>
                      <a:pt x="19" y="0"/>
                    </a:lnTo>
                    <a:lnTo>
                      <a:pt x="34" y="0"/>
                    </a:lnTo>
                    <a:lnTo>
                      <a:pt x="46" y="0"/>
                    </a:lnTo>
                    <a:lnTo>
                      <a:pt x="53" y="8"/>
                    </a:lnTo>
                    <a:lnTo>
                      <a:pt x="61" y="16"/>
                    </a:lnTo>
                    <a:lnTo>
                      <a:pt x="61" y="23"/>
                    </a:lnTo>
                    <a:lnTo>
                      <a:pt x="61" y="31"/>
                    </a:lnTo>
                    <a:lnTo>
                      <a:pt x="57" y="35"/>
                    </a:lnTo>
                    <a:lnTo>
                      <a:pt x="49" y="43"/>
                    </a:lnTo>
                    <a:lnTo>
                      <a:pt x="38" y="50"/>
                    </a:lnTo>
                    <a:lnTo>
                      <a:pt x="49" y="62"/>
                    </a:lnTo>
                    <a:lnTo>
                      <a:pt x="57" y="69"/>
                    </a:lnTo>
                    <a:lnTo>
                      <a:pt x="61" y="77"/>
                    </a:lnTo>
                    <a:lnTo>
                      <a:pt x="65" y="85"/>
                    </a:lnTo>
                    <a:lnTo>
                      <a:pt x="61" y="96"/>
                    </a:lnTo>
                    <a:lnTo>
                      <a:pt x="57" y="108"/>
                    </a:lnTo>
                    <a:lnTo>
                      <a:pt x="46" y="112"/>
                    </a:lnTo>
                    <a:lnTo>
                      <a:pt x="30" y="115"/>
                    </a:lnTo>
                    <a:lnTo>
                      <a:pt x="23" y="115"/>
                    </a:lnTo>
                    <a:lnTo>
                      <a:pt x="15" y="112"/>
                    </a:lnTo>
                    <a:lnTo>
                      <a:pt x="7" y="104"/>
                    </a:lnTo>
                    <a:lnTo>
                      <a:pt x="0" y="96"/>
                    </a:lnTo>
                    <a:lnTo>
                      <a:pt x="0" y="89"/>
                    </a:lnTo>
                    <a:lnTo>
                      <a:pt x="0" y="81"/>
                    </a:lnTo>
                    <a:lnTo>
                      <a:pt x="3" y="73"/>
                    </a:lnTo>
                    <a:lnTo>
                      <a:pt x="11" y="66"/>
                    </a:lnTo>
                    <a:lnTo>
                      <a:pt x="23" y="58"/>
                    </a:lnTo>
                    <a:close/>
                    <a:moveTo>
                      <a:pt x="34" y="50"/>
                    </a:moveTo>
                    <a:lnTo>
                      <a:pt x="42" y="39"/>
                    </a:lnTo>
                    <a:lnTo>
                      <a:pt x="46" y="35"/>
                    </a:lnTo>
                    <a:lnTo>
                      <a:pt x="46" y="27"/>
                    </a:lnTo>
                    <a:lnTo>
                      <a:pt x="46" y="23"/>
                    </a:lnTo>
                    <a:lnTo>
                      <a:pt x="46" y="16"/>
                    </a:lnTo>
                    <a:lnTo>
                      <a:pt x="42" y="8"/>
                    </a:lnTo>
                    <a:lnTo>
                      <a:pt x="38" y="4"/>
                    </a:lnTo>
                    <a:lnTo>
                      <a:pt x="30" y="4"/>
                    </a:lnTo>
                    <a:lnTo>
                      <a:pt x="26" y="4"/>
                    </a:lnTo>
                    <a:lnTo>
                      <a:pt x="23" y="8"/>
                    </a:lnTo>
                    <a:lnTo>
                      <a:pt x="19" y="16"/>
                    </a:lnTo>
                    <a:lnTo>
                      <a:pt x="19" y="20"/>
                    </a:lnTo>
                    <a:lnTo>
                      <a:pt x="19" y="23"/>
                    </a:lnTo>
                    <a:lnTo>
                      <a:pt x="19" y="31"/>
                    </a:lnTo>
                    <a:lnTo>
                      <a:pt x="23" y="35"/>
                    </a:lnTo>
                    <a:lnTo>
                      <a:pt x="23" y="39"/>
                    </a:lnTo>
                    <a:lnTo>
                      <a:pt x="34" y="50"/>
                    </a:lnTo>
                    <a:close/>
                    <a:moveTo>
                      <a:pt x="26" y="62"/>
                    </a:moveTo>
                    <a:lnTo>
                      <a:pt x="23" y="66"/>
                    </a:lnTo>
                    <a:lnTo>
                      <a:pt x="19" y="73"/>
                    </a:lnTo>
                    <a:lnTo>
                      <a:pt x="15" y="81"/>
                    </a:lnTo>
                    <a:lnTo>
                      <a:pt x="15" y="89"/>
                    </a:lnTo>
                    <a:lnTo>
                      <a:pt x="15" y="96"/>
                    </a:lnTo>
                    <a:lnTo>
                      <a:pt x="19" y="104"/>
                    </a:lnTo>
                    <a:lnTo>
                      <a:pt x="26" y="108"/>
                    </a:lnTo>
                    <a:lnTo>
                      <a:pt x="34" y="108"/>
                    </a:lnTo>
                    <a:lnTo>
                      <a:pt x="38" y="108"/>
                    </a:lnTo>
                    <a:lnTo>
                      <a:pt x="46" y="104"/>
                    </a:lnTo>
                    <a:lnTo>
                      <a:pt x="46" y="100"/>
                    </a:lnTo>
                    <a:lnTo>
                      <a:pt x="49" y="92"/>
                    </a:lnTo>
                    <a:lnTo>
                      <a:pt x="49" y="89"/>
                    </a:lnTo>
                    <a:lnTo>
                      <a:pt x="46" y="81"/>
                    </a:lnTo>
                    <a:lnTo>
                      <a:pt x="42" y="77"/>
                    </a:lnTo>
                    <a:lnTo>
                      <a:pt x="34" y="69"/>
                    </a:lnTo>
                    <a:lnTo>
                      <a:pt x="26" y="62"/>
                    </a:lnTo>
                    <a:close/>
                  </a:path>
                </a:pathLst>
              </a:custGeom>
              <a:solidFill>
                <a:srgbClr val="000000"/>
              </a:solidFill>
              <a:ln w="0">
                <a:solidFill>
                  <a:srgbClr val="000000"/>
                </a:solidFill>
                <a:round/>
                <a:headEnd/>
                <a:tailEnd/>
              </a:ln>
            </p:spPr>
            <p:txBody>
              <a:bodyPr/>
              <a:lstStyle/>
              <a:p>
                <a:endParaRPr lang="en-CA"/>
              </a:p>
            </p:txBody>
          </p:sp>
          <p:sp>
            <p:nvSpPr>
              <p:cNvPr id="17559" name="Rectangle 69"/>
              <p:cNvSpPr>
                <a:spLocks noChangeArrowheads="1"/>
              </p:cNvSpPr>
              <p:nvPr/>
            </p:nvSpPr>
            <p:spPr bwMode="auto">
              <a:xfrm>
                <a:off x="3304" y="1507"/>
                <a:ext cx="8" cy="207"/>
              </a:xfrm>
              <a:prstGeom prst="rect">
                <a:avLst/>
              </a:prstGeom>
              <a:solidFill>
                <a:srgbClr val="000000"/>
              </a:solidFill>
              <a:ln w="0">
                <a:solidFill>
                  <a:srgbClr val="000000"/>
                </a:solidFill>
                <a:miter lim="800000"/>
                <a:headEnd/>
                <a:tailEnd/>
              </a:ln>
            </p:spPr>
            <p:txBody>
              <a:bodyPr/>
              <a:lstStyle/>
              <a:p>
                <a:endParaRPr lang="en-US"/>
              </a:p>
            </p:txBody>
          </p:sp>
          <p:sp>
            <p:nvSpPr>
              <p:cNvPr id="17560" name="Freeform 70"/>
              <p:cNvSpPr>
                <a:spLocks noEditPoints="1"/>
              </p:cNvSpPr>
              <p:nvPr/>
            </p:nvSpPr>
            <p:spPr bwMode="auto">
              <a:xfrm>
                <a:off x="3500" y="1533"/>
                <a:ext cx="72" cy="115"/>
              </a:xfrm>
              <a:custGeom>
                <a:avLst/>
                <a:gdLst>
                  <a:gd name="T0" fmla="*/ 0 w 72"/>
                  <a:gd name="T1" fmla="*/ 58 h 115"/>
                  <a:gd name="T2" fmla="*/ 3 w 72"/>
                  <a:gd name="T3" fmla="*/ 39 h 115"/>
                  <a:gd name="T4" fmla="*/ 7 w 72"/>
                  <a:gd name="T5" fmla="*/ 23 h 115"/>
                  <a:gd name="T6" fmla="*/ 15 w 72"/>
                  <a:gd name="T7" fmla="*/ 12 h 115"/>
                  <a:gd name="T8" fmla="*/ 23 w 72"/>
                  <a:gd name="T9" fmla="*/ 4 h 115"/>
                  <a:gd name="T10" fmla="*/ 30 w 72"/>
                  <a:gd name="T11" fmla="*/ 0 h 115"/>
                  <a:gd name="T12" fmla="*/ 38 w 72"/>
                  <a:gd name="T13" fmla="*/ 0 h 115"/>
                  <a:gd name="T14" fmla="*/ 46 w 72"/>
                  <a:gd name="T15" fmla="*/ 0 h 115"/>
                  <a:gd name="T16" fmla="*/ 53 w 72"/>
                  <a:gd name="T17" fmla="*/ 4 h 115"/>
                  <a:gd name="T18" fmla="*/ 61 w 72"/>
                  <a:gd name="T19" fmla="*/ 12 h 115"/>
                  <a:gd name="T20" fmla="*/ 65 w 72"/>
                  <a:gd name="T21" fmla="*/ 23 h 115"/>
                  <a:gd name="T22" fmla="*/ 69 w 72"/>
                  <a:gd name="T23" fmla="*/ 39 h 115"/>
                  <a:gd name="T24" fmla="*/ 72 w 72"/>
                  <a:gd name="T25" fmla="*/ 58 h 115"/>
                  <a:gd name="T26" fmla="*/ 69 w 72"/>
                  <a:gd name="T27" fmla="*/ 73 h 115"/>
                  <a:gd name="T28" fmla="*/ 65 w 72"/>
                  <a:gd name="T29" fmla="*/ 89 h 115"/>
                  <a:gd name="T30" fmla="*/ 61 w 72"/>
                  <a:gd name="T31" fmla="*/ 100 h 115"/>
                  <a:gd name="T32" fmla="*/ 53 w 72"/>
                  <a:gd name="T33" fmla="*/ 108 h 115"/>
                  <a:gd name="T34" fmla="*/ 46 w 72"/>
                  <a:gd name="T35" fmla="*/ 112 h 115"/>
                  <a:gd name="T36" fmla="*/ 34 w 72"/>
                  <a:gd name="T37" fmla="*/ 115 h 115"/>
                  <a:gd name="T38" fmla="*/ 26 w 72"/>
                  <a:gd name="T39" fmla="*/ 112 h 115"/>
                  <a:gd name="T40" fmla="*/ 19 w 72"/>
                  <a:gd name="T41" fmla="*/ 108 h 115"/>
                  <a:gd name="T42" fmla="*/ 11 w 72"/>
                  <a:gd name="T43" fmla="*/ 96 h 115"/>
                  <a:gd name="T44" fmla="*/ 3 w 72"/>
                  <a:gd name="T45" fmla="*/ 77 h 115"/>
                  <a:gd name="T46" fmla="*/ 0 w 72"/>
                  <a:gd name="T47" fmla="*/ 58 h 115"/>
                  <a:gd name="T48" fmla="*/ 19 w 72"/>
                  <a:gd name="T49" fmla="*/ 62 h 115"/>
                  <a:gd name="T50" fmla="*/ 19 w 72"/>
                  <a:gd name="T51" fmla="*/ 81 h 115"/>
                  <a:gd name="T52" fmla="*/ 23 w 72"/>
                  <a:gd name="T53" fmla="*/ 96 h 115"/>
                  <a:gd name="T54" fmla="*/ 26 w 72"/>
                  <a:gd name="T55" fmla="*/ 104 h 115"/>
                  <a:gd name="T56" fmla="*/ 30 w 72"/>
                  <a:gd name="T57" fmla="*/ 108 h 115"/>
                  <a:gd name="T58" fmla="*/ 38 w 72"/>
                  <a:gd name="T59" fmla="*/ 108 h 115"/>
                  <a:gd name="T60" fmla="*/ 42 w 72"/>
                  <a:gd name="T61" fmla="*/ 108 h 115"/>
                  <a:gd name="T62" fmla="*/ 46 w 72"/>
                  <a:gd name="T63" fmla="*/ 104 h 115"/>
                  <a:gd name="T64" fmla="*/ 49 w 72"/>
                  <a:gd name="T65" fmla="*/ 100 h 115"/>
                  <a:gd name="T66" fmla="*/ 53 w 72"/>
                  <a:gd name="T67" fmla="*/ 92 h 115"/>
                  <a:gd name="T68" fmla="*/ 53 w 72"/>
                  <a:gd name="T69" fmla="*/ 77 h 115"/>
                  <a:gd name="T70" fmla="*/ 57 w 72"/>
                  <a:gd name="T71" fmla="*/ 54 h 115"/>
                  <a:gd name="T72" fmla="*/ 53 w 72"/>
                  <a:gd name="T73" fmla="*/ 35 h 115"/>
                  <a:gd name="T74" fmla="*/ 53 w 72"/>
                  <a:gd name="T75" fmla="*/ 20 h 115"/>
                  <a:gd name="T76" fmla="*/ 49 w 72"/>
                  <a:gd name="T77" fmla="*/ 12 h 115"/>
                  <a:gd name="T78" fmla="*/ 46 w 72"/>
                  <a:gd name="T79" fmla="*/ 8 h 115"/>
                  <a:gd name="T80" fmla="*/ 42 w 72"/>
                  <a:gd name="T81" fmla="*/ 4 h 115"/>
                  <a:gd name="T82" fmla="*/ 38 w 72"/>
                  <a:gd name="T83" fmla="*/ 4 h 115"/>
                  <a:gd name="T84" fmla="*/ 30 w 72"/>
                  <a:gd name="T85" fmla="*/ 4 h 115"/>
                  <a:gd name="T86" fmla="*/ 26 w 72"/>
                  <a:gd name="T87" fmla="*/ 8 h 115"/>
                  <a:gd name="T88" fmla="*/ 23 w 72"/>
                  <a:gd name="T89" fmla="*/ 20 h 115"/>
                  <a:gd name="T90" fmla="*/ 19 w 72"/>
                  <a:gd name="T91" fmla="*/ 31 h 115"/>
                  <a:gd name="T92" fmla="*/ 19 w 72"/>
                  <a:gd name="T93" fmla="*/ 46 h 115"/>
                  <a:gd name="T94" fmla="*/ 19 w 72"/>
                  <a:gd name="T95" fmla="*/ 62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2"/>
                  <a:gd name="T145" fmla="*/ 0 h 115"/>
                  <a:gd name="T146" fmla="*/ 72 w 72"/>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2" h="115">
                    <a:moveTo>
                      <a:pt x="0" y="58"/>
                    </a:moveTo>
                    <a:lnTo>
                      <a:pt x="3" y="39"/>
                    </a:lnTo>
                    <a:lnTo>
                      <a:pt x="7" y="23"/>
                    </a:lnTo>
                    <a:lnTo>
                      <a:pt x="15" y="12"/>
                    </a:lnTo>
                    <a:lnTo>
                      <a:pt x="23" y="4"/>
                    </a:lnTo>
                    <a:lnTo>
                      <a:pt x="30" y="0"/>
                    </a:lnTo>
                    <a:lnTo>
                      <a:pt x="38" y="0"/>
                    </a:lnTo>
                    <a:lnTo>
                      <a:pt x="46" y="0"/>
                    </a:lnTo>
                    <a:lnTo>
                      <a:pt x="53" y="4"/>
                    </a:lnTo>
                    <a:lnTo>
                      <a:pt x="61" y="12"/>
                    </a:lnTo>
                    <a:lnTo>
                      <a:pt x="65" y="23"/>
                    </a:lnTo>
                    <a:lnTo>
                      <a:pt x="69" y="39"/>
                    </a:lnTo>
                    <a:lnTo>
                      <a:pt x="72" y="58"/>
                    </a:lnTo>
                    <a:lnTo>
                      <a:pt x="69" y="73"/>
                    </a:lnTo>
                    <a:lnTo>
                      <a:pt x="65" y="89"/>
                    </a:lnTo>
                    <a:lnTo>
                      <a:pt x="61" y="100"/>
                    </a:lnTo>
                    <a:lnTo>
                      <a:pt x="53" y="108"/>
                    </a:lnTo>
                    <a:lnTo>
                      <a:pt x="46" y="112"/>
                    </a:lnTo>
                    <a:lnTo>
                      <a:pt x="34" y="115"/>
                    </a:lnTo>
                    <a:lnTo>
                      <a:pt x="26" y="112"/>
                    </a:lnTo>
                    <a:lnTo>
                      <a:pt x="19" y="108"/>
                    </a:lnTo>
                    <a:lnTo>
                      <a:pt x="11" y="96"/>
                    </a:lnTo>
                    <a:lnTo>
                      <a:pt x="3" y="77"/>
                    </a:lnTo>
                    <a:lnTo>
                      <a:pt x="0" y="58"/>
                    </a:lnTo>
                    <a:close/>
                    <a:moveTo>
                      <a:pt x="19" y="62"/>
                    </a:moveTo>
                    <a:lnTo>
                      <a:pt x="19" y="81"/>
                    </a:lnTo>
                    <a:lnTo>
                      <a:pt x="23" y="96"/>
                    </a:lnTo>
                    <a:lnTo>
                      <a:pt x="26" y="104"/>
                    </a:lnTo>
                    <a:lnTo>
                      <a:pt x="30" y="108"/>
                    </a:lnTo>
                    <a:lnTo>
                      <a:pt x="38" y="108"/>
                    </a:lnTo>
                    <a:lnTo>
                      <a:pt x="42" y="108"/>
                    </a:lnTo>
                    <a:lnTo>
                      <a:pt x="46" y="104"/>
                    </a:lnTo>
                    <a:lnTo>
                      <a:pt x="49" y="100"/>
                    </a:lnTo>
                    <a:lnTo>
                      <a:pt x="53" y="92"/>
                    </a:lnTo>
                    <a:lnTo>
                      <a:pt x="53" y="77"/>
                    </a:lnTo>
                    <a:lnTo>
                      <a:pt x="57" y="54"/>
                    </a:lnTo>
                    <a:lnTo>
                      <a:pt x="53" y="35"/>
                    </a:lnTo>
                    <a:lnTo>
                      <a:pt x="53" y="20"/>
                    </a:lnTo>
                    <a:lnTo>
                      <a:pt x="49" y="12"/>
                    </a:lnTo>
                    <a:lnTo>
                      <a:pt x="46" y="8"/>
                    </a:lnTo>
                    <a:lnTo>
                      <a:pt x="42" y="4"/>
                    </a:lnTo>
                    <a:lnTo>
                      <a:pt x="38" y="4"/>
                    </a:lnTo>
                    <a:lnTo>
                      <a:pt x="30" y="4"/>
                    </a:lnTo>
                    <a:lnTo>
                      <a:pt x="26" y="8"/>
                    </a:lnTo>
                    <a:lnTo>
                      <a:pt x="23" y="20"/>
                    </a:lnTo>
                    <a:lnTo>
                      <a:pt x="19" y="31"/>
                    </a:lnTo>
                    <a:lnTo>
                      <a:pt x="19" y="46"/>
                    </a:lnTo>
                    <a:lnTo>
                      <a:pt x="19" y="62"/>
                    </a:lnTo>
                    <a:close/>
                  </a:path>
                </a:pathLst>
              </a:custGeom>
              <a:solidFill>
                <a:srgbClr val="000000"/>
              </a:solidFill>
              <a:ln w="0">
                <a:solidFill>
                  <a:srgbClr val="000000"/>
                </a:solidFill>
                <a:round/>
                <a:headEnd/>
                <a:tailEnd/>
              </a:ln>
            </p:spPr>
            <p:txBody>
              <a:bodyPr/>
              <a:lstStyle/>
              <a:p>
                <a:endParaRPr lang="en-CA"/>
              </a:p>
            </p:txBody>
          </p:sp>
          <p:sp>
            <p:nvSpPr>
              <p:cNvPr id="17561" name="Rectangle 71"/>
              <p:cNvSpPr>
                <a:spLocks noChangeArrowheads="1"/>
              </p:cNvSpPr>
              <p:nvPr/>
            </p:nvSpPr>
            <p:spPr bwMode="auto">
              <a:xfrm>
                <a:off x="4071" y="1507"/>
                <a:ext cx="8" cy="207"/>
              </a:xfrm>
              <a:prstGeom prst="rect">
                <a:avLst/>
              </a:prstGeom>
              <a:solidFill>
                <a:srgbClr val="000000"/>
              </a:solidFill>
              <a:ln w="0">
                <a:solidFill>
                  <a:srgbClr val="000000"/>
                </a:solidFill>
                <a:miter lim="800000"/>
                <a:headEnd/>
                <a:tailEnd/>
              </a:ln>
            </p:spPr>
            <p:txBody>
              <a:bodyPr/>
              <a:lstStyle/>
              <a:p>
                <a:endParaRPr lang="en-US"/>
              </a:p>
            </p:txBody>
          </p:sp>
          <p:sp>
            <p:nvSpPr>
              <p:cNvPr id="17562" name="Freeform 72"/>
              <p:cNvSpPr>
                <a:spLocks noEditPoints="1"/>
              </p:cNvSpPr>
              <p:nvPr/>
            </p:nvSpPr>
            <p:spPr bwMode="auto">
              <a:xfrm>
                <a:off x="4267" y="1533"/>
                <a:ext cx="69" cy="115"/>
              </a:xfrm>
              <a:custGeom>
                <a:avLst/>
                <a:gdLst>
                  <a:gd name="T0" fmla="*/ 0 w 69"/>
                  <a:gd name="T1" fmla="*/ 58 h 115"/>
                  <a:gd name="T2" fmla="*/ 0 w 69"/>
                  <a:gd name="T3" fmla="*/ 39 h 115"/>
                  <a:gd name="T4" fmla="*/ 4 w 69"/>
                  <a:gd name="T5" fmla="*/ 23 h 115"/>
                  <a:gd name="T6" fmla="*/ 11 w 69"/>
                  <a:gd name="T7" fmla="*/ 12 h 115"/>
                  <a:gd name="T8" fmla="*/ 19 w 69"/>
                  <a:gd name="T9" fmla="*/ 4 h 115"/>
                  <a:gd name="T10" fmla="*/ 27 w 69"/>
                  <a:gd name="T11" fmla="*/ 0 h 115"/>
                  <a:gd name="T12" fmla="*/ 34 w 69"/>
                  <a:gd name="T13" fmla="*/ 0 h 115"/>
                  <a:gd name="T14" fmla="*/ 42 w 69"/>
                  <a:gd name="T15" fmla="*/ 0 h 115"/>
                  <a:gd name="T16" fmla="*/ 50 w 69"/>
                  <a:gd name="T17" fmla="*/ 4 h 115"/>
                  <a:gd name="T18" fmla="*/ 57 w 69"/>
                  <a:gd name="T19" fmla="*/ 12 h 115"/>
                  <a:gd name="T20" fmla="*/ 65 w 69"/>
                  <a:gd name="T21" fmla="*/ 23 h 115"/>
                  <a:gd name="T22" fmla="*/ 69 w 69"/>
                  <a:gd name="T23" fmla="*/ 39 h 115"/>
                  <a:gd name="T24" fmla="*/ 69 w 69"/>
                  <a:gd name="T25" fmla="*/ 58 h 115"/>
                  <a:gd name="T26" fmla="*/ 69 w 69"/>
                  <a:gd name="T27" fmla="*/ 73 h 115"/>
                  <a:gd name="T28" fmla="*/ 65 w 69"/>
                  <a:gd name="T29" fmla="*/ 89 h 115"/>
                  <a:gd name="T30" fmla="*/ 57 w 69"/>
                  <a:gd name="T31" fmla="*/ 100 h 115"/>
                  <a:gd name="T32" fmla="*/ 50 w 69"/>
                  <a:gd name="T33" fmla="*/ 108 h 115"/>
                  <a:gd name="T34" fmla="*/ 42 w 69"/>
                  <a:gd name="T35" fmla="*/ 112 h 115"/>
                  <a:gd name="T36" fmla="*/ 34 w 69"/>
                  <a:gd name="T37" fmla="*/ 115 h 115"/>
                  <a:gd name="T38" fmla="*/ 23 w 69"/>
                  <a:gd name="T39" fmla="*/ 112 h 115"/>
                  <a:gd name="T40" fmla="*/ 15 w 69"/>
                  <a:gd name="T41" fmla="*/ 108 h 115"/>
                  <a:gd name="T42" fmla="*/ 8 w 69"/>
                  <a:gd name="T43" fmla="*/ 96 h 115"/>
                  <a:gd name="T44" fmla="*/ 4 w 69"/>
                  <a:gd name="T45" fmla="*/ 77 h 115"/>
                  <a:gd name="T46" fmla="*/ 0 w 69"/>
                  <a:gd name="T47" fmla="*/ 58 h 115"/>
                  <a:gd name="T48" fmla="*/ 15 w 69"/>
                  <a:gd name="T49" fmla="*/ 62 h 115"/>
                  <a:gd name="T50" fmla="*/ 15 w 69"/>
                  <a:gd name="T51" fmla="*/ 81 h 115"/>
                  <a:gd name="T52" fmla="*/ 23 w 69"/>
                  <a:gd name="T53" fmla="*/ 96 h 115"/>
                  <a:gd name="T54" fmla="*/ 23 w 69"/>
                  <a:gd name="T55" fmla="*/ 104 h 115"/>
                  <a:gd name="T56" fmla="*/ 31 w 69"/>
                  <a:gd name="T57" fmla="*/ 108 h 115"/>
                  <a:gd name="T58" fmla="*/ 34 w 69"/>
                  <a:gd name="T59" fmla="*/ 108 h 115"/>
                  <a:gd name="T60" fmla="*/ 38 w 69"/>
                  <a:gd name="T61" fmla="*/ 108 h 115"/>
                  <a:gd name="T62" fmla="*/ 42 w 69"/>
                  <a:gd name="T63" fmla="*/ 104 h 115"/>
                  <a:gd name="T64" fmla="*/ 46 w 69"/>
                  <a:gd name="T65" fmla="*/ 100 h 115"/>
                  <a:gd name="T66" fmla="*/ 50 w 69"/>
                  <a:gd name="T67" fmla="*/ 92 h 115"/>
                  <a:gd name="T68" fmla="*/ 54 w 69"/>
                  <a:gd name="T69" fmla="*/ 77 h 115"/>
                  <a:gd name="T70" fmla="*/ 54 w 69"/>
                  <a:gd name="T71" fmla="*/ 54 h 115"/>
                  <a:gd name="T72" fmla="*/ 54 w 69"/>
                  <a:gd name="T73" fmla="*/ 35 h 115"/>
                  <a:gd name="T74" fmla="*/ 50 w 69"/>
                  <a:gd name="T75" fmla="*/ 20 h 115"/>
                  <a:gd name="T76" fmla="*/ 46 w 69"/>
                  <a:gd name="T77" fmla="*/ 12 h 115"/>
                  <a:gd name="T78" fmla="*/ 42 w 69"/>
                  <a:gd name="T79" fmla="*/ 8 h 115"/>
                  <a:gd name="T80" fmla="*/ 38 w 69"/>
                  <a:gd name="T81" fmla="*/ 4 h 115"/>
                  <a:gd name="T82" fmla="*/ 34 w 69"/>
                  <a:gd name="T83" fmla="*/ 4 h 115"/>
                  <a:gd name="T84" fmla="*/ 31 w 69"/>
                  <a:gd name="T85" fmla="*/ 4 h 115"/>
                  <a:gd name="T86" fmla="*/ 27 w 69"/>
                  <a:gd name="T87" fmla="*/ 8 h 115"/>
                  <a:gd name="T88" fmla="*/ 19 w 69"/>
                  <a:gd name="T89" fmla="*/ 20 h 115"/>
                  <a:gd name="T90" fmla="*/ 19 w 69"/>
                  <a:gd name="T91" fmla="*/ 31 h 115"/>
                  <a:gd name="T92" fmla="*/ 15 w 69"/>
                  <a:gd name="T93" fmla="*/ 46 h 115"/>
                  <a:gd name="T94" fmla="*/ 15 w 69"/>
                  <a:gd name="T95" fmla="*/ 62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0" y="39"/>
                    </a:lnTo>
                    <a:lnTo>
                      <a:pt x="4" y="23"/>
                    </a:lnTo>
                    <a:lnTo>
                      <a:pt x="11" y="12"/>
                    </a:lnTo>
                    <a:lnTo>
                      <a:pt x="19" y="4"/>
                    </a:lnTo>
                    <a:lnTo>
                      <a:pt x="27" y="0"/>
                    </a:lnTo>
                    <a:lnTo>
                      <a:pt x="34" y="0"/>
                    </a:lnTo>
                    <a:lnTo>
                      <a:pt x="42" y="0"/>
                    </a:lnTo>
                    <a:lnTo>
                      <a:pt x="50" y="4"/>
                    </a:lnTo>
                    <a:lnTo>
                      <a:pt x="57" y="12"/>
                    </a:lnTo>
                    <a:lnTo>
                      <a:pt x="65" y="23"/>
                    </a:lnTo>
                    <a:lnTo>
                      <a:pt x="69" y="39"/>
                    </a:lnTo>
                    <a:lnTo>
                      <a:pt x="69" y="58"/>
                    </a:lnTo>
                    <a:lnTo>
                      <a:pt x="69" y="73"/>
                    </a:lnTo>
                    <a:lnTo>
                      <a:pt x="65" y="89"/>
                    </a:lnTo>
                    <a:lnTo>
                      <a:pt x="57" y="100"/>
                    </a:lnTo>
                    <a:lnTo>
                      <a:pt x="50" y="108"/>
                    </a:lnTo>
                    <a:lnTo>
                      <a:pt x="42" y="112"/>
                    </a:lnTo>
                    <a:lnTo>
                      <a:pt x="34" y="115"/>
                    </a:lnTo>
                    <a:lnTo>
                      <a:pt x="23" y="112"/>
                    </a:lnTo>
                    <a:lnTo>
                      <a:pt x="15" y="108"/>
                    </a:lnTo>
                    <a:lnTo>
                      <a:pt x="8" y="96"/>
                    </a:lnTo>
                    <a:lnTo>
                      <a:pt x="4" y="77"/>
                    </a:lnTo>
                    <a:lnTo>
                      <a:pt x="0" y="58"/>
                    </a:lnTo>
                    <a:close/>
                    <a:moveTo>
                      <a:pt x="15" y="62"/>
                    </a:moveTo>
                    <a:lnTo>
                      <a:pt x="15" y="81"/>
                    </a:lnTo>
                    <a:lnTo>
                      <a:pt x="23" y="96"/>
                    </a:lnTo>
                    <a:lnTo>
                      <a:pt x="23" y="104"/>
                    </a:lnTo>
                    <a:lnTo>
                      <a:pt x="31" y="108"/>
                    </a:lnTo>
                    <a:lnTo>
                      <a:pt x="34" y="108"/>
                    </a:lnTo>
                    <a:lnTo>
                      <a:pt x="38" y="108"/>
                    </a:lnTo>
                    <a:lnTo>
                      <a:pt x="42" y="104"/>
                    </a:lnTo>
                    <a:lnTo>
                      <a:pt x="46" y="100"/>
                    </a:lnTo>
                    <a:lnTo>
                      <a:pt x="50" y="92"/>
                    </a:lnTo>
                    <a:lnTo>
                      <a:pt x="54" y="77"/>
                    </a:lnTo>
                    <a:lnTo>
                      <a:pt x="54" y="54"/>
                    </a:lnTo>
                    <a:lnTo>
                      <a:pt x="54" y="35"/>
                    </a:lnTo>
                    <a:lnTo>
                      <a:pt x="50" y="20"/>
                    </a:lnTo>
                    <a:lnTo>
                      <a:pt x="46" y="12"/>
                    </a:lnTo>
                    <a:lnTo>
                      <a:pt x="42" y="8"/>
                    </a:lnTo>
                    <a:lnTo>
                      <a:pt x="38" y="4"/>
                    </a:lnTo>
                    <a:lnTo>
                      <a:pt x="34" y="4"/>
                    </a:lnTo>
                    <a:lnTo>
                      <a:pt x="31" y="4"/>
                    </a:lnTo>
                    <a:lnTo>
                      <a:pt x="27" y="8"/>
                    </a:lnTo>
                    <a:lnTo>
                      <a:pt x="19" y="20"/>
                    </a:lnTo>
                    <a:lnTo>
                      <a:pt x="19" y="31"/>
                    </a:lnTo>
                    <a:lnTo>
                      <a:pt x="15" y="46"/>
                    </a:lnTo>
                    <a:lnTo>
                      <a:pt x="15" y="62"/>
                    </a:lnTo>
                    <a:close/>
                  </a:path>
                </a:pathLst>
              </a:custGeom>
              <a:solidFill>
                <a:srgbClr val="000000"/>
              </a:solidFill>
              <a:ln w="0">
                <a:solidFill>
                  <a:srgbClr val="000000"/>
                </a:solidFill>
                <a:round/>
                <a:headEnd/>
                <a:tailEnd/>
              </a:ln>
            </p:spPr>
            <p:txBody>
              <a:bodyPr/>
              <a:lstStyle/>
              <a:p>
                <a:endParaRPr lang="en-CA"/>
              </a:p>
            </p:txBody>
          </p:sp>
          <p:sp>
            <p:nvSpPr>
              <p:cNvPr id="17563" name="Rectangle 73"/>
              <p:cNvSpPr>
                <a:spLocks noChangeArrowheads="1"/>
              </p:cNvSpPr>
              <p:nvPr/>
            </p:nvSpPr>
            <p:spPr bwMode="auto">
              <a:xfrm>
                <a:off x="4670" y="1507"/>
                <a:ext cx="7" cy="207"/>
              </a:xfrm>
              <a:prstGeom prst="rect">
                <a:avLst/>
              </a:prstGeom>
              <a:solidFill>
                <a:srgbClr val="000000"/>
              </a:solidFill>
              <a:ln w="0">
                <a:solidFill>
                  <a:srgbClr val="000000"/>
                </a:solidFill>
                <a:miter lim="800000"/>
                <a:headEnd/>
                <a:tailEnd/>
              </a:ln>
            </p:spPr>
            <p:txBody>
              <a:bodyPr/>
              <a:lstStyle/>
              <a:p>
                <a:endParaRPr lang="en-US"/>
              </a:p>
            </p:txBody>
          </p:sp>
          <p:sp>
            <p:nvSpPr>
              <p:cNvPr id="17564" name="Freeform 74"/>
              <p:cNvSpPr>
                <a:spLocks noEditPoints="1"/>
              </p:cNvSpPr>
              <p:nvPr/>
            </p:nvSpPr>
            <p:spPr bwMode="auto">
              <a:xfrm>
                <a:off x="4869" y="1533"/>
                <a:ext cx="69" cy="115"/>
              </a:xfrm>
              <a:custGeom>
                <a:avLst/>
                <a:gdLst>
                  <a:gd name="T0" fmla="*/ 0 w 69"/>
                  <a:gd name="T1" fmla="*/ 58 h 115"/>
                  <a:gd name="T2" fmla="*/ 4 w 69"/>
                  <a:gd name="T3" fmla="*/ 39 h 115"/>
                  <a:gd name="T4" fmla="*/ 8 w 69"/>
                  <a:gd name="T5" fmla="*/ 23 h 115"/>
                  <a:gd name="T6" fmla="*/ 12 w 69"/>
                  <a:gd name="T7" fmla="*/ 12 h 115"/>
                  <a:gd name="T8" fmla="*/ 23 w 69"/>
                  <a:gd name="T9" fmla="*/ 4 h 115"/>
                  <a:gd name="T10" fmla="*/ 27 w 69"/>
                  <a:gd name="T11" fmla="*/ 0 h 115"/>
                  <a:gd name="T12" fmla="*/ 35 w 69"/>
                  <a:gd name="T13" fmla="*/ 0 h 115"/>
                  <a:gd name="T14" fmla="*/ 46 w 69"/>
                  <a:gd name="T15" fmla="*/ 0 h 115"/>
                  <a:gd name="T16" fmla="*/ 50 w 69"/>
                  <a:gd name="T17" fmla="*/ 4 h 115"/>
                  <a:gd name="T18" fmla="*/ 58 w 69"/>
                  <a:gd name="T19" fmla="*/ 12 h 115"/>
                  <a:gd name="T20" fmla="*/ 66 w 69"/>
                  <a:gd name="T21" fmla="*/ 23 h 115"/>
                  <a:gd name="T22" fmla="*/ 69 w 69"/>
                  <a:gd name="T23" fmla="*/ 39 h 115"/>
                  <a:gd name="T24" fmla="*/ 69 w 69"/>
                  <a:gd name="T25" fmla="*/ 58 h 115"/>
                  <a:gd name="T26" fmla="*/ 69 w 69"/>
                  <a:gd name="T27" fmla="*/ 73 h 115"/>
                  <a:gd name="T28" fmla="*/ 66 w 69"/>
                  <a:gd name="T29" fmla="*/ 89 h 115"/>
                  <a:gd name="T30" fmla="*/ 58 w 69"/>
                  <a:gd name="T31" fmla="*/ 100 h 115"/>
                  <a:gd name="T32" fmla="*/ 50 w 69"/>
                  <a:gd name="T33" fmla="*/ 108 h 115"/>
                  <a:gd name="T34" fmla="*/ 42 w 69"/>
                  <a:gd name="T35" fmla="*/ 112 h 115"/>
                  <a:gd name="T36" fmla="*/ 35 w 69"/>
                  <a:gd name="T37" fmla="*/ 115 h 115"/>
                  <a:gd name="T38" fmla="*/ 27 w 69"/>
                  <a:gd name="T39" fmla="*/ 112 h 115"/>
                  <a:gd name="T40" fmla="*/ 16 w 69"/>
                  <a:gd name="T41" fmla="*/ 108 h 115"/>
                  <a:gd name="T42" fmla="*/ 12 w 69"/>
                  <a:gd name="T43" fmla="*/ 96 h 115"/>
                  <a:gd name="T44" fmla="*/ 4 w 69"/>
                  <a:gd name="T45" fmla="*/ 77 h 115"/>
                  <a:gd name="T46" fmla="*/ 0 w 69"/>
                  <a:gd name="T47" fmla="*/ 58 h 115"/>
                  <a:gd name="T48" fmla="*/ 16 w 69"/>
                  <a:gd name="T49" fmla="*/ 62 h 115"/>
                  <a:gd name="T50" fmla="*/ 19 w 69"/>
                  <a:gd name="T51" fmla="*/ 81 h 115"/>
                  <a:gd name="T52" fmla="*/ 23 w 69"/>
                  <a:gd name="T53" fmla="*/ 96 h 115"/>
                  <a:gd name="T54" fmla="*/ 27 w 69"/>
                  <a:gd name="T55" fmla="*/ 104 h 115"/>
                  <a:gd name="T56" fmla="*/ 31 w 69"/>
                  <a:gd name="T57" fmla="*/ 108 h 115"/>
                  <a:gd name="T58" fmla="*/ 35 w 69"/>
                  <a:gd name="T59" fmla="*/ 108 h 115"/>
                  <a:gd name="T60" fmla="*/ 39 w 69"/>
                  <a:gd name="T61" fmla="*/ 108 h 115"/>
                  <a:gd name="T62" fmla="*/ 46 w 69"/>
                  <a:gd name="T63" fmla="*/ 104 h 115"/>
                  <a:gd name="T64" fmla="*/ 50 w 69"/>
                  <a:gd name="T65" fmla="*/ 100 h 115"/>
                  <a:gd name="T66" fmla="*/ 50 w 69"/>
                  <a:gd name="T67" fmla="*/ 92 h 115"/>
                  <a:gd name="T68" fmla="*/ 54 w 69"/>
                  <a:gd name="T69" fmla="*/ 77 h 115"/>
                  <a:gd name="T70" fmla="*/ 54 w 69"/>
                  <a:gd name="T71" fmla="*/ 54 h 115"/>
                  <a:gd name="T72" fmla="*/ 54 w 69"/>
                  <a:gd name="T73" fmla="*/ 35 h 115"/>
                  <a:gd name="T74" fmla="*/ 50 w 69"/>
                  <a:gd name="T75" fmla="*/ 20 h 115"/>
                  <a:gd name="T76" fmla="*/ 50 w 69"/>
                  <a:gd name="T77" fmla="*/ 12 h 115"/>
                  <a:gd name="T78" fmla="*/ 42 w 69"/>
                  <a:gd name="T79" fmla="*/ 8 h 115"/>
                  <a:gd name="T80" fmla="*/ 42 w 69"/>
                  <a:gd name="T81" fmla="*/ 4 h 115"/>
                  <a:gd name="T82" fmla="*/ 35 w 69"/>
                  <a:gd name="T83" fmla="*/ 4 h 115"/>
                  <a:gd name="T84" fmla="*/ 31 w 69"/>
                  <a:gd name="T85" fmla="*/ 4 h 115"/>
                  <a:gd name="T86" fmla="*/ 27 w 69"/>
                  <a:gd name="T87" fmla="*/ 8 h 115"/>
                  <a:gd name="T88" fmla="*/ 23 w 69"/>
                  <a:gd name="T89" fmla="*/ 20 h 115"/>
                  <a:gd name="T90" fmla="*/ 19 w 69"/>
                  <a:gd name="T91" fmla="*/ 31 h 115"/>
                  <a:gd name="T92" fmla="*/ 16 w 69"/>
                  <a:gd name="T93" fmla="*/ 46 h 115"/>
                  <a:gd name="T94" fmla="*/ 16 w 69"/>
                  <a:gd name="T95" fmla="*/ 62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4" y="39"/>
                    </a:lnTo>
                    <a:lnTo>
                      <a:pt x="8" y="23"/>
                    </a:lnTo>
                    <a:lnTo>
                      <a:pt x="12" y="12"/>
                    </a:lnTo>
                    <a:lnTo>
                      <a:pt x="23" y="4"/>
                    </a:lnTo>
                    <a:lnTo>
                      <a:pt x="27" y="0"/>
                    </a:lnTo>
                    <a:lnTo>
                      <a:pt x="35" y="0"/>
                    </a:lnTo>
                    <a:lnTo>
                      <a:pt x="46" y="0"/>
                    </a:lnTo>
                    <a:lnTo>
                      <a:pt x="50" y="4"/>
                    </a:lnTo>
                    <a:lnTo>
                      <a:pt x="58" y="12"/>
                    </a:lnTo>
                    <a:lnTo>
                      <a:pt x="66" y="23"/>
                    </a:lnTo>
                    <a:lnTo>
                      <a:pt x="69" y="39"/>
                    </a:lnTo>
                    <a:lnTo>
                      <a:pt x="69" y="58"/>
                    </a:lnTo>
                    <a:lnTo>
                      <a:pt x="69" y="73"/>
                    </a:lnTo>
                    <a:lnTo>
                      <a:pt x="66" y="89"/>
                    </a:lnTo>
                    <a:lnTo>
                      <a:pt x="58" y="100"/>
                    </a:lnTo>
                    <a:lnTo>
                      <a:pt x="50" y="108"/>
                    </a:lnTo>
                    <a:lnTo>
                      <a:pt x="42" y="112"/>
                    </a:lnTo>
                    <a:lnTo>
                      <a:pt x="35" y="115"/>
                    </a:lnTo>
                    <a:lnTo>
                      <a:pt x="27" y="112"/>
                    </a:lnTo>
                    <a:lnTo>
                      <a:pt x="16" y="108"/>
                    </a:lnTo>
                    <a:lnTo>
                      <a:pt x="12" y="96"/>
                    </a:lnTo>
                    <a:lnTo>
                      <a:pt x="4" y="77"/>
                    </a:lnTo>
                    <a:lnTo>
                      <a:pt x="0" y="58"/>
                    </a:lnTo>
                    <a:close/>
                    <a:moveTo>
                      <a:pt x="16" y="62"/>
                    </a:moveTo>
                    <a:lnTo>
                      <a:pt x="19" y="81"/>
                    </a:lnTo>
                    <a:lnTo>
                      <a:pt x="23" y="96"/>
                    </a:lnTo>
                    <a:lnTo>
                      <a:pt x="27" y="104"/>
                    </a:lnTo>
                    <a:lnTo>
                      <a:pt x="31" y="108"/>
                    </a:lnTo>
                    <a:lnTo>
                      <a:pt x="35" y="108"/>
                    </a:lnTo>
                    <a:lnTo>
                      <a:pt x="39" y="108"/>
                    </a:lnTo>
                    <a:lnTo>
                      <a:pt x="46" y="104"/>
                    </a:lnTo>
                    <a:lnTo>
                      <a:pt x="50" y="100"/>
                    </a:lnTo>
                    <a:lnTo>
                      <a:pt x="50" y="92"/>
                    </a:lnTo>
                    <a:lnTo>
                      <a:pt x="54" y="77"/>
                    </a:lnTo>
                    <a:lnTo>
                      <a:pt x="54" y="54"/>
                    </a:lnTo>
                    <a:lnTo>
                      <a:pt x="54" y="35"/>
                    </a:lnTo>
                    <a:lnTo>
                      <a:pt x="50" y="20"/>
                    </a:lnTo>
                    <a:lnTo>
                      <a:pt x="50" y="12"/>
                    </a:lnTo>
                    <a:lnTo>
                      <a:pt x="42" y="8"/>
                    </a:lnTo>
                    <a:lnTo>
                      <a:pt x="42" y="4"/>
                    </a:lnTo>
                    <a:lnTo>
                      <a:pt x="35" y="4"/>
                    </a:lnTo>
                    <a:lnTo>
                      <a:pt x="31" y="4"/>
                    </a:lnTo>
                    <a:lnTo>
                      <a:pt x="27" y="8"/>
                    </a:lnTo>
                    <a:lnTo>
                      <a:pt x="23" y="20"/>
                    </a:lnTo>
                    <a:lnTo>
                      <a:pt x="19" y="31"/>
                    </a:lnTo>
                    <a:lnTo>
                      <a:pt x="16" y="46"/>
                    </a:lnTo>
                    <a:lnTo>
                      <a:pt x="16" y="62"/>
                    </a:lnTo>
                    <a:close/>
                  </a:path>
                </a:pathLst>
              </a:custGeom>
              <a:solidFill>
                <a:srgbClr val="000000"/>
              </a:solidFill>
              <a:ln w="0">
                <a:solidFill>
                  <a:srgbClr val="000000"/>
                </a:solidFill>
                <a:round/>
                <a:headEnd/>
                <a:tailEnd/>
              </a:ln>
            </p:spPr>
            <p:txBody>
              <a:bodyPr/>
              <a:lstStyle/>
              <a:p>
                <a:endParaRPr lang="en-CA"/>
              </a:p>
            </p:txBody>
          </p:sp>
          <p:sp>
            <p:nvSpPr>
              <p:cNvPr id="17565" name="Rectangle 75"/>
              <p:cNvSpPr>
                <a:spLocks noChangeArrowheads="1"/>
              </p:cNvSpPr>
              <p:nvPr/>
            </p:nvSpPr>
            <p:spPr bwMode="auto">
              <a:xfrm>
                <a:off x="5268" y="1507"/>
                <a:ext cx="8" cy="207"/>
              </a:xfrm>
              <a:prstGeom prst="rect">
                <a:avLst/>
              </a:prstGeom>
              <a:solidFill>
                <a:srgbClr val="000000"/>
              </a:solidFill>
              <a:ln w="0">
                <a:solidFill>
                  <a:srgbClr val="000000"/>
                </a:solidFill>
                <a:miter lim="800000"/>
                <a:headEnd/>
                <a:tailEnd/>
              </a:ln>
            </p:spPr>
            <p:txBody>
              <a:bodyPr/>
              <a:lstStyle/>
              <a:p>
                <a:endParaRPr lang="en-US"/>
              </a:p>
            </p:txBody>
          </p:sp>
          <p:sp>
            <p:nvSpPr>
              <p:cNvPr id="17566" name="Rectangle 76"/>
              <p:cNvSpPr>
                <a:spLocks noChangeArrowheads="1"/>
              </p:cNvSpPr>
              <p:nvPr/>
            </p:nvSpPr>
            <p:spPr bwMode="auto">
              <a:xfrm>
                <a:off x="188" y="1706"/>
                <a:ext cx="8" cy="207"/>
              </a:xfrm>
              <a:prstGeom prst="rect">
                <a:avLst/>
              </a:prstGeom>
              <a:solidFill>
                <a:srgbClr val="000000"/>
              </a:solidFill>
              <a:ln w="0">
                <a:solidFill>
                  <a:srgbClr val="000000"/>
                </a:solidFill>
                <a:miter lim="800000"/>
                <a:headEnd/>
                <a:tailEnd/>
              </a:ln>
            </p:spPr>
            <p:txBody>
              <a:bodyPr/>
              <a:lstStyle/>
              <a:p>
                <a:endParaRPr lang="en-US"/>
              </a:p>
            </p:txBody>
          </p:sp>
          <p:sp>
            <p:nvSpPr>
              <p:cNvPr id="17567" name="Freeform 77"/>
              <p:cNvSpPr>
                <a:spLocks/>
              </p:cNvSpPr>
              <p:nvPr/>
            </p:nvSpPr>
            <p:spPr bwMode="auto">
              <a:xfrm>
                <a:off x="250" y="1779"/>
                <a:ext cx="119" cy="77"/>
              </a:xfrm>
              <a:custGeom>
                <a:avLst/>
                <a:gdLst>
                  <a:gd name="T0" fmla="*/ 0 w 119"/>
                  <a:gd name="T1" fmla="*/ 0 h 77"/>
                  <a:gd name="T2" fmla="*/ 30 w 119"/>
                  <a:gd name="T3" fmla="*/ 0 h 77"/>
                  <a:gd name="T4" fmla="*/ 30 w 119"/>
                  <a:gd name="T5" fmla="*/ 0 h 77"/>
                  <a:gd name="T6" fmla="*/ 27 w 119"/>
                  <a:gd name="T7" fmla="*/ 4 h 77"/>
                  <a:gd name="T8" fmla="*/ 27 w 119"/>
                  <a:gd name="T9" fmla="*/ 4 h 77"/>
                  <a:gd name="T10" fmla="*/ 23 w 119"/>
                  <a:gd name="T11" fmla="*/ 4 h 77"/>
                  <a:gd name="T12" fmla="*/ 23 w 119"/>
                  <a:gd name="T13" fmla="*/ 8 h 77"/>
                  <a:gd name="T14" fmla="*/ 23 w 119"/>
                  <a:gd name="T15" fmla="*/ 11 h 77"/>
                  <a:gd name="T16" fmla="*/ 27 w 119"/>
                  <a:gd name="T17" fmla="*/ 15 h 77"/>
                  <a:gd name="T18" fmla="*/ 42 w 119"/>
                  <a:gd name="T19" fmla="*/ 57 h 77"/>
                  <a:gd name="T20" fmla="*/ 57 w 119"/>
                  <a:gd name="T21" fmla="*/ 19 h 77"/>
                  <a:gd name="T22" fmla="*/ 53 w 119"/>
                  <a:gd name="T23" fmla="*/ 11 h 77"/>
                  <a:gd name="T24" fmla="*/ 53 w 119"/>
                  <a:gd name="T25" fmla="*/ 8 h 77"/>
                  <a:gd name="T26" fmla="*/ 50 w 119"/>
                  <a:gd name="T27" fmla="*/ 4 h 77"/>
                  <a:gd name="T28" fmla="*/ 46 w 119"/>
                  <a:gd name="T29" fmla="*/ 4 h 77"/>
                  <a:gd name="T30" fmla="*/ 42 w 119"/>
                  <a:gd name="T31" fmla="*/ 0 h 77"/>
                  <a:gd name="T32" fmla="*/ 42 w 119"/>
                  <a:gd name="T33" fmla="*/ 0 h 77"/>
                  <a:gd name="T34" fmla="*/ 76 w 119"/>
                  <a:gd name="T35" fmla="*/ 0 h 77"/>
                  <a:gd name="T36" fmla="*/ 76 w 119"/>
                  <a:gd name="T37" fmla="*/ 0 h 77"/>
                  <a:gd name="T38" fmla="*/ 73 w 119"/>
                  <a:gd name="T39" fmla="*/ 4 h 77"/>
                  <a:gd name="T40" fmla="*/ 69 w 119"/>
                  <a:gd name="T41" fmla="*/ 4 h 77"/>
                  <a:gd name="T42" fmla="*/ 69 w 119"/>
                  <a:gd name="T43" fmla="*/ 8 h 77"/>
                  <a:gd name="T44" fmla="*/ 69 w 119"/>
                  <a:gd name="T45" fmla="*/ 8 h 77"/>
                  <a:gd name="T46" fmla="*/ 69 w 119"/>
                  <a:gd name="T47" fmla="*/ 11 h 77"/>
                  <a:gd name="T48" fmla="*/ 69 w 119"/>
                  <a:gd name="T49" fmla="*/ 11 h 77"/>
                  <a:gd name="T50" fmla="*/ 88 w 119"/>
                  <a:gd name="T51" fmla="*/ 57 h 77"/>
                  <a:gd name="T52" fmla="*/ 103 w 119"/>
                  <a:gd name="T53" fmla="*/ 15 h 77"/>
                  <a:gd name="T54" fmla="*/ 107 w 119"/>
                  <a:gd name="T55" fmla="*/ 11 h 77"/>
                  <a:gd name="T56" fmla="*/ 107 w 119"/>
                  <a:gd name="T57" fmla="*/ 8 h 77"/>
                  <a:gd name="T58" fmla="*/ 107 w 119"/>
                  <a:gd name="T59" fmla="*/ 4 h 77"/>
                  <a:gd name="T60" fmla="*/ 103 w 119"/>
                  <a:gd name="T61" fmla="*/ 4 h 77"/>
                  <a:gd name="T62" fmla="*/ 103 w 119"/>
                  <a:gd name="T63" fmla="*/ 4 h 77"/>
                  <a:gd name="T64" fmla="*/ 96 w 119"/>
                  <a:gd name="T65" fmla="*/ 0 h 77"/>
                  <a:gd name="T66" fmla="*/ 96 w 119"/>
                  <a:gd name="T67" fmla="*/ 0 h 77"/>
                  <a:gd name="T68" fmla="*/ 119 w 119"/>
                  <a:gd name="T69" fmla="*/ 0 h 77"/>
                  <a:gd name="T70" fmla="*/ 119 w 119"/>
                  <a:gd name="T71" fmla="*/ 0 h 77"/>
                  <a:gd name="T72" fmla="*/ 115 w 119"/>
                  <a:gd name="T73" fmla="*/ 4 h 77"/>
                  <a:gd name="T74" fmla="*/ 107 w 119"/>
                  <a:gd name="T75" fmla="*/ 11 h 77"/>
                  <a:gd name="T76" fmla="*/ 84 w 119"/>
                  <a:gd name="T77" fmla="*/ 77 h 77"/>
                  <a:gd name="T78" fmla="*/ 80 w 119"/>
                  <a:gd name="T79" fmla="*/ 77 h 77"/>
                  <a:gd name="T80" fmla="*/ 61 w 119"/>
                  <a:gd name="T81" fmla="*/ 27 h 77"/>
                  <a:gd name="T82" fmla="*/ 38 w 119"/>
                  <a:gd name="T83" fmla="*/ 77 h 77"/>
                  <a:gd name="T84" fmla="*/ 34 w 119"/>
                  <a:gd name="T85" fmla="*/ 77 h 77"/>
                  <a:gd name="T86" fmla="*/ 11 w 119"/>
                  <a:gd name="T87" fmla="*/ 15 h 77"/>
                  <a:gd name="T88" fmla="*/ 7 w 119"/>
                  <a:gd name="T89" fmla="*/ 8 h 77"/>
                  <a:gd name="T90" fmla="*/ 4 w 119"/>
                  <a:gd name="T91" fmla="*/ 4 h 77"/>
                  <a:gd name="T92" fmla="*/ 4 w 119"/>
                  <a:gd name="T93" fmla="*/ 4 h 77"/>
                  <a:gd name="T94" fmla="*/ 0 w 119"/>
                  <a:gd name="T95" fmla="*/ 0 h 77"/>
                  <a:gd name="T96" fmla="*/ 0 w 119"/>
                  <a:gd name="T97" fmla="*/ 0 h 7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19"/>
                  <a:gd name="T148" fmla="*/ 0 h 77"/>
                  <a:gd name="T149" fmla="*/ 119 w 119"/>
                  <a:gd name="T150" fmla="*/ 77 h 7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19" h="77">
                    <a:moveTo>
                      <a:pt x="0" y="0"/>
                    </a:moveTo>
                    <a:lnTo>
                      <a:pt x="30" y="0"/>
                    </a:lnTo>
                    <a:lnTo>
                      <a:pt x="27" y="4"/>
                    </a:lnTo>
                    <a:lnTo>
                      <a:pt x="23" y="4"/>
                    </a:lnTo>
                    <a:lnTo>
                      <a:pt x="23" y="8"/>
                    </a:lnTo>
                    <a:lnTo>
                      <a:pt x="23" y="11"/>
                    </a:lnTo>
                    <a:lnTo>
                      <a:pt x="27" y="15"/>
                    </a:lnTo>
                    <a:lnTo>
                      <a:pt x="42" y="57"/>
                    </a:lnTo>
                    <a:lnTo>
                      <a:pt x="57" y="19"/>
                    </a:lnTo>
                    <a:lnTo>
                      <a:pt x="53" y="11"/>
                    </a:lnTo>
                    <a:lnTo>
                      <a:pt x="53" y="8"/>
                    </a:lnTo>
                    <a:lnTo>
                      <a:pt x="50" y="4"/>
                    </a:lnTo>
                    <a:lnTo>
                      <a:pt x="46" y="4"/>
                    </a:lnTo>
                    <a:lnTo>
                      <a:pt x="42" y="0"/>
                    </a:lnTo>
                    <a:lnTo>
                      <a:pt x="76" y="0"/>
                    </a:lnTo>
                    <a:lnTo>
                      <a:pt x="73" y="4"/>
                    </a:lnTo>
                    <a:lnTo>
                      <a:pt x="69" y="4"/>
                    </a:lnTo>
                    <a:lnTo>
                      <a:pt x="69" y="8"/>
                    </a:lnTo>
                    <a:lnTo>
                      <a:pt x="69" y="11"/>
                    </a:lnTo>
                    <a:lnTo>
                      <a:pt x="88" y="57"/>
                    </a:lnTo>
                    <a:lnTo>
                      <a:pt x="103" y="15"/>
                    </a:lnTo>
                    <a:lnTo>
                      <a:pt x="107" y="11"/>
                    </a:lnTo>
                    <a:lnTo>
                      <a:pt x="107" y="8"/>
                    </a:lnTo>
                    <a:lnTo>
                      <a:pt x="107" y="4"/>
                    </a:lnTo>
                    <a:lnTo>
                      <a:pt x="103" y="4"/>
                    </a:lnTo>
                    <a:lnTo>
                      <a:pt x="96" y="0"/>
                    </a:lnTo>
                    <a:lnTo>
                      <a:pt x="119" y="0"/>
                    </a:lnTo>
                    <a:lnTo>
                      <a:pt x="115" y="4"/>
                    </a:lnTo>
                    <a:lnTo>
                      <a:pt x="107" y="11"/>
                    </a:lnTo>
                    <a:lnTo>
                      <a:pt x="84" y="77"/>
                    </a:lnTo>
                    <a:lnTo>
                      <a:pt x="80" y="77"/>
                    </a:lnTo>
                    <a:lnTo>
                      <a:pt x="61" y="27"/>
                    </a:lnTo>
                    <a:lnTo>
                      <a:pt x="38" y="77"/>
                    </a:lnTo>
                    <a:lnTo>
                      <a:pt x="34" y="77"/>
                    </a:lnTo>
                    <a:lnTo>
                      <a:pt x="11" y="15"/>
                    </a:lnTo>
                    <a:lnTo>
                      <a:pt x="7" y="8"/>
                    </a:lnTo>
                    <a:lnTo>
                      <a:pt x="4" y="4"/>
                    </a:lnTo>
                    <a:lnTo>
                      <a:pt x="0" y="0"/>
                    </a:lnTo>
                    <a:close/>
                  </a:path>
                </a:pathLst>
              </a:custGeom>
              <a:solidFill>
                <a:srgbClr val="000000"/>
              </a:solidFill>
              <a:ln w="0">
                <a:solidFill>
                  <a:srgbClr val="000000"/>
                </a:solidFill>
                <a:round/>
                <a:headEnd/>
                <a:tailEnd/>
              </a:ln>
            </p:spPr>
            <p:txBody>
              <a:bodyPr/>
              <a:lstStyle/>
              <a:p>
                <a:endParaRPr lang="en-CA"/>
              </a:p>
            </p:txBody>
          </p:sp>
          <p:sp>
            <p:nvSpPr>
              <p:cNvPr id="17568" name="Freeform 78"/>
              <p:cNvSpPr>
                <a:spLocks noEditPoints="1"/>
              </p:cNvSpPr>
              <p:nvPr/>
            </p:nvSpPr>
            <p:spPr bwMode="auto">
              <a:xfrm>
                <a:off x="373" y="1779"/>
                <a:ext cx="69" cy="77"/>
              </a:xfrm>
              <a:custGeom>
                <a:avLst/>
                <a:gdLst>
                  <a:gd name="T0" fmla="*/ 34 w 69"/>
                  <a:gd name="T1" fmla="*/ 69 h 77"/>
                  <a:gd name="T2" fmla="*/ 26 w 69"/>
                  <a:gd name="T3" fmla="*/ 77 h 77"/>
                  <a:gd name="T4" fmla="*/ 19 w 69"/>
                  <a:gd name="T5" fmla="*/ 77 h 77"/>
                  <a:gd name="T6" fmla="*/ 3 w 69"/>
                  <a:gd name="T7" fmla="*/ 73 h 77"/>
                  <a:gd name="T8" fmla="*/ 0 w 69"/>
                  <a:gd name="T9" fmla="*/ 57 h 77"/>
                  <a:gd name="T10" fmla="*/ 3 w 69"/>
                  <a:gd name="T11" fmla="*/ 50 h 77"/>
                  <a:gd name="T12" fmla="*/ 15 w 69"/>
                  <a:gd name="T13" fmla="*/ 38 h 77"/>
                  <a:gd name="T14" fmla="*/ 42 w 69"/>
                  <a:gd name="T15" fmla="*/ 27 h 77"/>
                  <a:gd name="T16" fmla="*/ 42 w 69"/>
                  <a:gd name="T17" fmla="*/ 15 h 77"/>
                  <a:gd name="T18" fmla="*/ 34 w 69"/>
                  <a:gd name="T19" fmla="*/ 4 h 77"/>
                  <a:gd name="T20" fmla="*/ 23 w 69"/>
                  <a:gd name="T21" fmla="*/ 4 h 77"/>
                  <a:gd name="T22" fmla="*/ 19 w 69"/>
                  <a:gd name="T23" fmla="*/ 11 h 77"/>
                  <a:gd name="T24" fmla="*/ 15 w 69"/>
                  <a:gd name="T25" fmla="*/ 19 h 77"/>
                  <a:gd name="T26" fmla="*/ 15 w 69"/>
                  <a:gd name="T27" fmla="*/ 23 h 77"/>
                  <a:gd name="T28" fmla="*/ 11 w 69"/>
                  <a:gd name="T29" fmla="*/ 27 h 77"/>
                  <a:gd name="T30" fmla="*/ 3 w 69"/>
                  <a:gd name="T31" fmla="*/ 23 h 77"/>
                  <a:gd name="T32" fmla="*/ 3 w 69"/>
                  <a:gd name="T33" fmla="*/ 19 h 77"/>
                  <a:gd name="T34" fmla="*/ 11 w 69"/>
                  <a:gd name="T35" fmla="*/ 4 h 77"/>
                  <a:gd name="T36" fmla="*/ 30 w 69"/>
                  <a:gd name="T37" fmla="*/ 0 h 77"/>
                  <a:gd name="T38" fmla="*/ 46 w 69"/>
                  <a:gd name="T39" fmla="*/ 0 h 77"/>
                  <a:gd name="T40" fmla="*/ 53 w 69"/>
                  <a:gd name="T41" fmla="*/ 11 h 77"/>
                  <a:gd name="T42" fmla="*/ 53 w 69"/>
                  <a:gd name="T43" fmla="*/ 23 h 77"/>
                  <a:gd name="T44" fmla="*/ 57 w 69"/>
                  <a:gd name="T45" fmla="*/ 57 h 77"/>
                  <a:gd name="T46" fmla="*/ 57 w 69"/>
                  <a:gd name="T47" fmla="*/ 65 h 77"/>
                  <a:gd name="T48" fmla="*/ 57 w 69"/>
                  <a:gd name="T49" fmla="*/ 65 h 77"/>
                  <a:gd name="T50" fmla="*/ 61 w 69"/>
                  <a:gd name="T51" fmla="*/ 65 h 77"/>
                  <a:gd name="T52" fmla="*/ 65 w 69"/>
                  <a:gd name="T53" fmla="*/ 65 h 77"/>
                  <a:gd name="T54" fmla="*/ 69 w 69"/>
                  <a:gd name="T55" fmla="*/ 65 h 77"/>
                  <a:gd name="T56" fmla="*/ 49 w 69"/>
                  <a:gd name="T57" fmla="*/ 77 h 77"/>
                  <a:gd name="T58" fmla="*/ 42 w 69"/>
                  <a:gd name="T59" fmla="*/ 73 h 77"/>
                  <a:gd name="T60" fmla="*/ 42 w 69"/>
                  <a:gd name="T61" fmla="*/ 65 h 77"/>
                  <a:gd name="T62" fmla="*/ 42 w 69"/>
                  <a:gd name="T63" fmla="*/ 31 h 77"/>
                  <a:gd name="T64" fmla="*/ 26 w 69"/>
                  <a:gd name="T65" fmla="*/ 38 h 77"/>
                  <a:gd name="T66" fmla="*/ 15 w 69"/>
                  <a:gd name="T67" fmla="*/ 46 h 77"/>
                  <a:gd name="T68" fmla="*/ 15 w 69"/>
                  <a:gd name="T69" fmla="*/ 54 h 77"/>
                  <a:gd name="T70" fmla="*/ 15 w 69"/>
                  <a:gd name="T71" fmla="*/ 61 h 77"/>
                  <a:gd name="T72" fmla="*/ 26 w 69"/>
                  <a:gd name="T73" fmla="*/ 65 h 77"/>
                  <a:gd name="T74" fmla="*/ 42 w 69"/>
                  <a:gd name="T75" fmla="*/ 57 h 77"/>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9"/>
                  <a:gd name="T115" fmla="*/ 0 h 77"/>
                  <a:gd name="T116" fmla="*/ 69 w 69"/>
                  <a:gd name="T117" fmla="*/ 77 h 77"/>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9" h="77">
                    <a:moveTo>
                      <a:pt x="42" y="65"/>
                    </a:moveTo>
                    <a:lnTo>
                      <a:pt x="34" y="69"/>
                    </a:lnTo>
                    <a:lnTo>
                      <a:pt x="30" y="73"/>
                    </a:lnTo>
                    <a:lnTo>
                      <a:pt x="26" y="77"/>
                    </a:lnTo>
                    <a:lnTo>
                      <a:pt x="23" y="77"/>
                    </a:lnTo>
                    <a:lnTo>
                      <a:pt x="19" y="77"/>
                    </a:lnTo>
                    <a:lnTo>
                      <a:pt x="11" y="77"/>
                    </a:lnTo>
                    <a:lnTo>
                      <a:pt x="3" y="73"/>
                    </a:lnTo>
                    <a:lnTo>
                      <a:pt x="0" y="65"/>
                    </a:lnTo>
                    <a:lnTo>
                      <a:pt x="0" y="57"/>
                    </a:lnTo>
                    <a:lnTo>
                      <a:pt x="0" y="54"/>
                    </a:lnTo>
                    <a:lnTo>
                      <a:pt x="3" y="50"/>
                    </a:lnTo>
                    <a:lnTo>
                      <a:pt x="7" y="42"/>
                    </a:lnTo>
                    <a:lnTo>
                      <a:pt x="15" y="38"/>
                    </a:lnTo>
                    <a:lnTo>
                      <a:pt x="23" y="34"/>
                    </a:lnTo>
                    <a:lnTo>
                      <a:pt x="42" y="27"/>
                    </a:lnTo>
                    <a:lnTo>
                      <a:pt x="42" y="23"/>
                    </a:lnTo>
                    <a:lnTo>
                      <a:pt x="42" y="15"/>
                    </a:lnTo>
                    <a:lnTo>
                      <a:pt x="38" y="8"/>
                    </a:lnTo>
                    <a:lnTo>
                      <a:pt x="34" y="4"/>
                    </a:lnTo>
                    <a:lnTo>
                      <a:pt x="26" y="4"/>
                    </a:lnTo>
                    <a:lnTo>
                      <a:pt x="23" y="4"/>
                    </a:lnTo>
                    <a:lnTo>
                      <a:pt x="19" y="8"/>
                    </a:lnTo>
                    <a:lnTo>
                      <a:pt x="19" y="11"/>
                    </a:lnTo>
                    <a:lnTo>
                      <a:pt x="15" y="11"/>
                    </a:lnTo>
                    <a:lnTo>
                      <a:pt x="15" y="19"/>
                    </a:lnTo>
                    <a:lnTo>
                      <a:pt x="15" y="23"/>
                    </a:lnTo>
                    <a:lnTo>
                      <a:pt x="11" y="27"/>
                    </a:lnTo>
                    <a:lnTo>
                      <a:pt x="7" y="27"/>
                    </a:lnTo>
                    <a:lnTo>
                      <a:pt x="3" y="23"/>
                    </a:lnTo>
                    <a:lnTo>
                      <a:pt x="3" y="19"/>
                    </a:lnTo>
                    <a:lnTo>
                      <a:pt x="3" y="11"/>
                    </a:lnTo>
                    <a:lnTo>
                      <a:pt x="11" y="4"/>
                    </a:lnTo>
                    <a:lnTo>
                      <a:pt x="19" y="0"/>
                    </a:lnTo>
                    <a:lnTo>
                      <a:pt x="30" y="0"/>
                    </a:lnTo>
                    <a:lnTo>
                      <a:pt x="38" y="0"/>
                    </a:lnTo>
                    <a:lnTo>
                      <a:pt x="46" y="0"/>
                    </a:lnTo>
                    <a:lnTo>
                      <a:pt x="49" y="4"/>
                    </a:lnTo>
                    <a:lnTo>
                      <a:pt x="53" y="11"/>
                    </a:lnTo>
                    <a:lnTo>
                      <a:pt x="53" y="15"/>
                    </a:lnTo>
                    <a:lnTo>
                      <a:pt x="53" y="23"/>
                    </a:lnTo>
                    <a:lnTo>
                      <a:pt x="53" y="50"/>
                    </a:lnTo>
                    <a:lnTo>
                      <a:pt x="57" y="57"/>
                    </a:lnTo>
                    <a:lnTo>
                      <a:pt x="57" y="61"/>
                    </a:lnTo>
                    <a:lnTo>
                      <a:pt x="57" y="65"/>
                    </a:lnTo>
                    <a:lnTo>
                      <a:pt x="61" y="65"/>
                    </a:lnTo>
                    <a:lnTo>
                      <a:pt x="65" y="65"/>
                    </a:lnTo>
                    <a:lnTo>
                      <a:pt x="69" y="61"/>
                    </a:lnTo>
                    <a:lnTo>
                      <a:pt x="69" y="65"/>
                    </a:lnTo>
                    <a:lnTo>
                      <a:pt x="57" y="73"/>
                    </a:lnTo>
                    <a:lnTo>
                      <a:pt x="49" y="77"/>
                    </a:lnTo>
                    <a:lnTo>
                      <a:pt x="46" y="77"/>
                    </a:lnTo>
                    <a:lnTo>
                      <a:pt x="42" y="73"/>
                    </a:lnTo>
                    <a:lnTo>
                      <a:pt x="42" y="69"/>
                    </a:lnTo>
                    <a:lnTo>
                      <a:pt x="42" y="65"/>
                    </a:lnTo>
                    <a:close/>
                    <a:moveTo>
                      <a:pt x="42" y="57"/>
                    </a:moveTo>
                    <a:lnTo>
                      <a:pt x="42" y="31"/>
                    </a:lnTo>
                    <a:lnTo>
                      <a:pt x="30" y="34"/>
                    </a:lnTo>
                    <a:lnTo>
                      <a:pt x="26" y="38"/>
                    </a:lnTo>
                    <a:lnTo>
                      <a:pt x="19" y="42"/>
                    </a:lnTo>
                    <a:lnTo>
                      <a:pt x="15" y="46"/>
                    </a:lnTo>
                    <a:lnTo>
                      <a:pt x="15" y="50"/>
                    </a:lnTo>
                    <a:lnTo>
                      <a:pt x="15" y="54"/>
                    </a:lnTo>
                    <a:lnTo>
                      <a:pt x="15" y="57"/>
                    </a:lnTo>
                    <a:lnTo>
                      <a:pt x="15" y="61"/>
                    </a:lnTo>
                    <a:lnTo>
                      <a:pt x="19" y="65"/>
                    </a:lnTo>
                    <a:lnTo>
                      <a:pt x="26" y="65"/>
                    </a:lnTo>
                    <a:lnTo>
                      <a:pt x="30" y="65"/>
                    </a:lnTo>
                    <a:lnTo>
                      <a:pt x="42" y="57"/>
                    </a:lnTo>
                    <a:close/>
                  </a:path>
                </a:pathLst>
              </a:custGeom>
              <a:solidFill>
                <a:srgbClr val="000000"/>
              </a:solidFill>
              <a:ln w="0">
                <a:solidFill>
                  <a:srgbClr val="000000"/>
                </a:solidFill>
                <a:round/>
                <a:headEnd/>
                <a:tailEnd/>
              </a:ln>
            </p:spPr>
            <p:txBody>
              <a:bodyPr/>
              <a:lstStyle/>
              <a:p>
                <a:endParaRPr lang="en-CA"/>
              </a:p>
            </p:txBody>
          </p:sp>
          <p:sp>
            <p:nvSpPr>
              <p:cNvPr id="17569" name="Freeform 79"/>
              <p:cNvSpPr>
                <a:spLocks/>
              </p:cNvSpPr>
              <p:nvPr/>
            </p:nvSpPr>
            <p:spPr bwMode="auto">
              <a:xfrm>
                <a:off x="445" y="1779"/>
                <a:ext cx="81" cy="77"/>
              </a:xfrm>
              <a:custGeom>
                <a:avLst/>
                <a:gdLst>
                  <a:gd name="T0" fmla="*/ 23 w 81"/>
                  <a:gd name="T1" fmla="*/ 15 h 77"/>
                  <a:gd name="T2" fmla="*/ 31 w 81"/>
                  <a:gd name="T3" fmla="*/ 4 h 77"/>
                  <a:gd name="T4" fmla="*/ 43 w 81"/>
                  <a:gd name="T5" fmla="*/ 0 h 77"/>
                  <a:gd name="T6" fmla="*/ 50 w 81"/>
                  <a:gd name="T7" fmla="*/ 0 h 77"/>
                  <a:gd name="T8" fmla="*/ 54 w 81"/>
                  <a:gd name="T9" fmla="*/ 0 h 77"/>
                  <a:gd name="T10" fmla="*/ 58 w 81"/>
                  <a:gd name="T11" fmla="*/ 0 h 77"/>
                  <a:gd name="T12" fmla="*/ 66 w 81"/>
                  <a:gd name="T13" fmla="*/ 4 h 77"/>
                  <a:gd name="T14" fmla="*/ 66 w 81"/>
                  <a:gd name="T15" fmla="*/ 11 h 77"/>
                  <a:gd name="T16" fmla="*/ 69 w 81"/>
                  <a:gd name="T17" fmla="*/ 19 h 77"/>
                  <a:gd name="T18" fmla="*/ 69 w 81"/>
                  <a:gd name="T19" fmla="*/ 27 h 77"/>
                  <a:gd name="T20" fmla="*/ 69 w 81"/>
                  <a:gd name="T21" fmla="*/ 57 h 77"/>
                  <a:gd name="T22" fmla="*/ 69 w 81"/>
                  <a:gd name="T23" fmla="*/ 65 h 77"/>
                  <a:gd name="T24" fmla="*/ 69 w 81"/>
                  <a:gd name="T25" fmla="*/ 69 h 77"/>
                  <a:gd name="T26" fmla="*/ 69 w 81"/>
                  <a:gd name="T27" fmla="*/ 69 h 77"/>
                  <a:gd name="T28" fmla="*/ 73 w 81"/>
                  <a:gd name="T29" fmla="*/ 73 h 77"/>
                  <a:gd name="T30" fmla="*/ 73 w 81"/>
                  <a:gd name="T31" fmla="*/ 73 h 77"/>
                  <a:gd name="T32" fmla="*/ 81 w 81"/>
                  <a:gd name="T33" fmla="*/ 73 h 77"/>
                  <a:gd name="T34" fmla="*/ 81 w 81"/>
                  <a:gd name="T35" fmla="*/ 77 h 77"/>
                  <a:gd name="T36" fmla="*/ 43 w 81"/>
                  <a:gd name="T37" fmla="*/ 77 h 77"/>
                  <a:gd name="T38" fmla="*/ 43 w 81"/>
                  <a:gd name="T39" fmla="*/ 73 h 77"/>
                  <a:gd name="T40" fmla="*/ 46 w 81"/>
                  <a:gd name="T41" fmla="*/ 73 h 77"/>
                  <a:gd name="T42" fmla="*/ 50 w 81"/>
                  <a:gd name="T43" fmla="*/ 73 h 77"/>
                  <a:gd name="T44" fmla="*/ 50 w 81"/>
                  <a:gd name="T45" fmla="*/ 73 h 77"/>
                  <a:gd name="T46" fmla="*/ 54 w 81"/>
                  <a:gd name="T47" fmla="*/ 69 h 77"/>
                  <a:gd name="T48" fmla="*/ 54 w 81"/>
                  <a:gd name="T49" fmla="*/ 65 h 77"/>
                  <a:gd name="T50" fmla="*/ 54 w 81"/>
                  <a:gd name="T51" fmla="*/ 65 h 77"/>
                  <a:gd name="T52" fmla="*/ 54 w 81"/>
                  <a:gd name="T53" fmla="*/ 57 h 77"/>
                  <a:gd name="T54" fmla="*/ 54 w 81"/>
                  <a:gd name="T55" fmla="*/ 27 h 77"/>
                  <a:gd name="T56" fmla="*/ 54 w 81"/>
                  <a:gd name="T57" fmla="*/ 19 h 77"/>
                  <a:gd name="T58" fmla="*/ 50 w 81"/>
                  <a:gd name="T59" fmla="*/ 11 h 77"/>
                  <a:gd name="T60" fmla="*/ 50 w 81"/>
                  <a:gd name="T61" fmla="*/ 11 h 77"/>
                  <a:gd name="T62" fmla="*/ 43 w 81"/>
                  <a:gd name="T63" fmla="*/ 8 h 77"/>
                  <a:gd name="T64" fmla="*/ 35 w 81"/>
                  <a:gd name="T65" fmla="*/ 11 h 77"/>
                  <a:gd name="T66" fmla="*/ 23 w 81"/>
                  <a:gd name="T67" fmla="*/ 19 h 77"/>
                  <a:gd name="T68" fmla="*/ 23 w 81"/>
                  <a:gd name="T69" fmla="*/ 57 h 77"/>
                  <a:gd name="T70" fmla="*/ 23 w 81"/>
                  <a:gd name="T71" fmla="*/ 65 h 77"/>
                  <a:gd name="T72" fmla="*/ 23 w 81"/>
                  <a:gd name="T73" fmla="*/ 69 h 77"/>
                  <a:gd name="T74" fmla="*/ 23 w 81"/>
                  <a:gd name="T75" fmla="*/ 69 h 77"/>
                  <a:gd name="T76" fmla="*/ 27 w 81"/>
                  <a:gd name="T77" fmla="*/ 73 h 77"/>
                  <a:gd name="T78" fmla="*/ 31 w 81"/>
                  <a:gd name="T79" fmla="*/ 73 h 77"/>
                  <a:gd name="T80" fmla="*/ 35 w 81"/>
                  <a:gd name="T81" fmla="*/ 73 h 77"/>
                  <a:gd name="T82" fmla="*/ 35 w 81"/>
                  <a:gd name="T83" fmla="*/ 77 h 77"/>
                  <a:gd name="T84" fmla="*/ 0 w 81"/>
                  <a:gd name="T85" fmla="*/ 77 h 77"/>
                  <a:gd name="T86" fmla="*/ 0 w 81"/>
                  <a:gd name="T87" fmla="*/ 73 h 77"/>
                  <a:gd name="T88" fmla="*/ 0 w 81"/>
                  <a:gd name="T89" fmla="*/ 73 h 77"/>
                  <a:gd name="T90" fmla="*/ 4 w 81"/>
                  <a:gd name="T91" fmla="*/ 73 h 77"/>
                  <a:gd name="T92" fmla="*/ 8 w 81"/>
                  <a:gd name="T93" fmla="*/ 69 h 77"/>
                  <a:gd name="T94" fmla="*/ 8 w 81"/>
                  <a:gd name="T95" fmla="*/ 65 h 77"/>
                  <a:gd name="T96" fmla="*/ 8 w 81"/>
                  <a:gd name="T97" fmla="*/ 57 h 77"/>
                  <a:gd name="T98" fmla="*/ 8 w 81"/>
                  <a:gd name="T99" fmla="*/ 31 h 77"/>
                  <a:gd name="T100" fmla="*/ 8 w 81"/>
                  <a:gd name="T101" fmla="*/ 19 h 77"/>
                  <a:gd name="T102" fmla="*/ 8 w 81"/>
                  <a:gd name="T103" fmla="*/ 11 h 77"/>
                  <a:gd name="T104" fmla="*/ 8 w 81"/>
                  <a:gd name="T105" fmla="*/ 11 h 77"/>
                  <a:gd name="T106" fmla="*/ 8 w 81"/>
                  <a:gd name="T107" fmla="*/ 8 h 77"/>
                  <a:gd name="T108" fmla="*/ 4 w 81"/>
                  <a:gd name="T109" fmla="*/ 8 h 77"/>
                  <a:gd name="T110" fmla="*/ 4 w 81"/>
                  <a:gd name="T111" fmla="*/ 8 h 77"/>
                  <a:gd name="T112" fmla="*/ 4 w 81"/>
                  <a:gd name="T113" fmla="*/ 8 h 77"/>
                  <a:gd name="T114" fmla="*/ 0 w 81"/>
                  <a:gd name="T115" fmla="*/ 8 h 77"/>
                  <a:gd name="T116" fmla="*/ 0 w 81"/>
                  <a:gd name="T117" fmla="*/ 8 h 77"/>
                  <a:gd name="T118" fmla="*/ 20 w 81"/>
                  <a:gd name="T119" fmla="*/ 0 h 77"/>
                  <a:gd name="T120" fmla="*/ 23 w 81"/>
                  <a:gd name="T121" fmla="*/ 0 h 77"/>
                  <a:gd name="T122" fmla="*/ 23 w 81"/>
                  <a:gd name="T123" fmla="*/ 15 h 7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1"/>
                  <a:gd name="T187" fmla="*/ 0 h 77"/>
                  <a:gd name="T188" fmla="*/ 81 w 81"/>
                  <a:gd name="T189" fmla="*/ 77 h 77"/>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1" h="77">
                    <a:moveTo>
                      <a:pt x="23" y="15"/>
                    </a:moveTo>
                    <a:lnTo>
                      <a:pt x="31" y="4"/>
                    </a:lnTo>
                    <a:lnTo>
                      <a:pt x="43" y="0"/>
                    </a:lnTo>
                    <a:lnTo>
                      <a:pt x="50" y="0"/>
                    </a:lnTo>
                    <a:lnTo>
                      <a:pt x="54" y="0"/>
                    </a:lnTo>
                    <a:lnTo>
                      <a:pt x="58" y="0"/>
                    </a:lnTo>
                    <a:lnTo>
                      <a:pt x="66" y="4"/>
                    </a:lnTo>
                    <a:lnTo>
                      <a:pt x="66" y="11"/>
                    </a:lnTo>
                    <a:lnTo>
                      <a:pt x="69" y="19"/>
                    </a:lnTo>
                    <a:lnTo>
                      <a:pt x="69" y="27"/>
                    </a:lnTo>
                    <a:lnTo>
                      <a:pt x="69" y="57"/>
                    </a:lnTo>
                    <a:lnTo>
                      <a:pt x="69" y="65"/>
                    </a:lnTo>
                    <a:lnTo>
                      <a:pt x="69" y="69"/>
                    </a:lnTo>
                    <a:lnTo>
                      <a:pt x="73" y="73"/>
                    </a:lnTo>
                    <a:lnTo>
                      <a:pt x="81" y="73"/>
                    </a:lnTo>
                    <a:lnTo>
                      <a:pt x="81" y="77"/>
                    </a:lnTo>
                    <a:lnTo>
                      <a:pt x="43" y="77"/>
                    </a:lnTo>
                    <a:lnTo>
                      <a:pt x="43" y="73"/>
                    </a:lnTo>
                    <a:lnTo>
                      <a:pt x="46" y="73"/>
                    </a:lnTo>
                    <a:lnTo>
                      <a:pt x="50" y="73"/>
                    </a:lnTo>
                    <a:lnTo>
                      <a:pt x="54" y="69"/>
                    </a:lnTo>
                    <a:lnTo>
                      <a:pt x="54" y="65"/>
                    </a:lnTo>
                    <a:lnTo>
                      <a:pt x="54" y="57"/>
                    </a:lnTo>
                    <a:lnTo>
                      <a:pt x="54" y="27"/>
                    </a:lnTo>
                    <a:lnTo>
                      <a:pt x="54" y="19"/>
                    </a:lnTo>
                    <a:lnTo>
                      <a:pt x="50" y="11"/>
                    </a:lnTo>
                    <a:lnTo>
                      <a:pt x="43" y="8"/>
                    </a:lnTo>
                    <a:lnTo>
                      <a:pt x="35" y="11"/>
                    </a:lnTo>
                    <a:lnTo>
                      <a:pt x="23" y="19"/>
                    </a:lnTo>
                    <a:lnTo>
                      <a:pt x="23" y="57"/>
                    </a:lnTo>
                    <a:lnTo>
                      <a:pt x="23" y="65"/>
                    </a:lnTo>
                    <a:lnTo>
                      <a:pt x="23" y="69"/>
                    </a:lnTo>
                    <a:lnTo>
                      <a:pt x="27" y="73"/>
                    </a:lnTo>
                    <a:lnTo>
                      <a:pt x="31" y="73"/>
                    </a:lnTo>
                    <a:lnTo>
                      <a:pt x="35" y="73"/>
                    </a:lnTo>
                    <a:lnTo>
                      <a:pt x="35" y="77"/>
                    </a:lnTo>
                    <a:lnTo>
                      <a:pt x="0" y="77"/>
                    </a:lnTo>
                    <a:lnTo>
                      <a:pt x="0" y="73"/>
                    </a:lnTo>
                    <a:lnTo>
                      <a:pt x="4" y="73"/>
                    </a:lnTo>
                    <a:lnTo>
                      <a:pt x="8" y="69"/>
                    </a:lnTo>
                    <a:lnTo>
                      <a:pt x="8" y="65"/>
                    </a:lnTo>
                    <a:lnTo>
                      <a:pt x="8" y="57"/>
                    </a:lnTo>
                    <a:lnTo>
                      <a:pt x="8" y="31"/>
                    </a:lnTo>
                    <a:lnTo>
                      <a:pt x="8" y="19"/>
                    </a:lnTo>
                    <a:lnTo>
                      <a:pt x="8" y="11"/>
                    </a:lnTo>
                    <a:lnTo>
                      <a:pt x="8" y="8"/>
                    </a:lnTo>
                    <a:lnTo>
                      <a:pt x="4" y="8"/>
                    </a:lnTo>
                    <a:lnTo>
                      <a:pt x="0" y="8"/>
                    </a:lnTo>
                    <a:lnTo>
                      <a:pt x="20" y="0"/>
                    </a:lnTo>
                    <a:lnTo>
                      <a:pt x="23" y="0"/>
                    </a:lnTo>
                    <a:lnTo>
                      <a:pt x="23" y="15"/>
                    </a:lnTo>
                    <a:close/>
                  </a:path>
                </a:pathLst>
              </a:custGeom>
              <a:solidFill>
                <a:srgbClr val="000000"/>
              </a:solidFill>
              <a:ln w="0">
                <a:solidFill>
                  <a:srgbClr val="000000"/>
                </a:solidFill>
                <a:round/>
                <a:headEnd/>
                <a:tailEnd/>
              </a:ln>
            </p:spPr>
            <p:txBody>
              <a:bodyPr/>
              <a:lstStyle/>
              <a:p>
                <a:endParaRPr lang="en-CA"/>
              </a:p>
            </p:txBody>
          </p:sp>
          <p:sp>
            <p:nvSpPr>
              <p:cNvPr id="17570" name="Freeform 80"/>
              <p:cNvSpPr>
                <a:spLocks/>
              </p:cNvSpPr>
              <p:nvPr/>
            </p:nvSpPr>
            <p:spPr bwMode="auto">
              <a:xfrm>
                <a:off x="526" y="1756"/>
                <a:ext cx="46" cy="100"/>
              </a:xfrm>
              <a:custGeom>
                <a:avLst/>
                <a:gdLst>
                  <a:gd name="T0" fmla="*/ 27 w 46"/>
                  <a:gd name="T1" fmla="*/ 0 h 100"/>
                  <a:gd name="T2" fmla="*/ 27 w 46"/>
                  <a:gd name="T3" fmla="*/ 23 h 100"/>
                  <a:gd name="T4" fmla="*/ 42 w 46"/>
                  <a:gd name="T5" fmla="*/ 23 h 100"/>
                  <a:gd name="T6" fmla="*/ 42 w 46"/>
                  <a:gd name="T7" fmla="*/ 27 h 100"/>
                  <a:gd name="T8" fmla="*/ 27 w 46"/>
                  <a:gd name="T9" fmla="*/ 27 h 100"/>
                  <a:gd name="T10" fmla="*/ 27 w 46"/>
                  <a:gd name="T11" fmla="*/ 77 h 100"/>
                  <a:gd name="T12" fmla="*/ 27 w 46"/>
                  <a:gd name="T13" fmla="*/ 84 h 100"/>
                  <a:gd name="T14" fmla="*/ 27 w 46"/>
                  <a:gd name="T15" fmla="*/ 88 h 100"/>
                  <a:gd name="T16" fmla="*/ 31 w 46"/>
                  <a:gd name="T17" fmla="*/ 88 h 100"/>
                  <a:gd name="T18" fmla="*/ 35 w 46"/>
                  <a:gd name="T19" fmla="*/ 88 h 100"/>
                  <a:gd name="T20" fmla="*/ 38 w 46"/>
                  <a:gd name="T21" fmla="*/ 88 h 100"/>
                  <a:gd name="T22" fmla="*/ 38 w 46"/>
                  <a:gd name="T23" fmla="*/ 88 h 100"/>
                  <a:gd name="T24" fmla="*/ 42 w 46"/>
                  <a:gd name="T25" fmla="*/ 88 h 100"/>
                  <a:gd name="T26" fmla="*/ 42 w 46"/>
                  <a:gd name="T27" fmla="*/ 84 h 100"/>
                  <a:gd name="T28" fmla="*/ 46 w 46"/>
                  <a:gd name="T29" fmla="*/ 84 h 100"/>
                  <a:gd name="T30" fmla="*/ 42 w 46"/>
                  <a:gd name="T31" fmla="*/ 92 h 100"/>
                  <a:gd name="T32" fmla="*/ 38 w 46"/>
                  <a:gd name="T33" fmla="*/ 96 h 100"/>
                  <a:gd name="T34" fmla="*/ 35 w 46"/>
                  <a:gd name="T35" fmla="*/ 100 h 100"/>
                  <a:gd name="T36" fmla="*/ 27 w 46"/>
                  <a:gd name="T37" fmla="*/ 100 h 100"/>
                  <a:gd name="T38" fmla="*/ 23 w 46"/>
                  <a:gd name="T39" fmla="*/ 100 h 100"/>
                  <a:gd name="T40" fmla="*/ 19 w 46"/>
                  <a:gd name="T41" fmla="*/ 100 h 100"/>
                  <a:gd name="T42" fmla="*/ 15 w 46"/>
                  <a:gd name="T43" fmla="*/ 96 h 100"/>
                  <a:gd name="T44" fmla="*/ 15 w 46"/>
                  <a:gd name="T45" fmla="*/ 92 h 100"/>
                  <a:gd name="T46" fmla="*/ 11 w 46"/>
                  <a:gd name="T47" fmla="*/ 88 h 100"/>
                  <a:gd name="T48" fmla="*/ 11 w 46"/>
                  <a:gd name="T49" fmla="*/ 80 h 100"/>
                  <a:gd name="T50" fmla="*/ 11 w 46"/>
                  <a:gd name="T51" fmla="*/ 27 h 100"/>
                  <a:gd name="T52" fmla="*/ 0 w 46"/>
                  <a:gd name="T53" fmla="*/ 27 h 100"/>
                  <a:gd name="T54" fmla="*/ 0 w 46"/>
                  <a:gd name="T55" fmla="*/ 27 h 100"/>
                  <a:gd name="T56" fmla="*/ 4 w 46"/>
                  <a:gd name="T57" fmla="*/ 23 h 100"/>
                  <a:gd name="T58" fmla="*/ 11 w 46"/>
                  <a:gd name="T59" fmla="*/ 19 h 100"/>
                  <a:gd name="T60" fmla="*/ 15 w 46"/>
                  <a:gd name="T61" fmla="*/ 15 h 100"/>
                  <a:gd name="T62" fmla="*/ 19 w 46"/>
                  <a:gd name="T63" fmla="*/ 11 h 100"/>
                  <a:gd name="T64" fmla="*/ 23 w 46"/>
                  <a:gd name="T65" fmla="*/ 4 h 100"/>
                  <a:gd name="T66" fmla="*/ 23 w 46"/>
                  <a:gd name="T67" fmla="*/ 0 h 100"/>
                  <a:gd name="T68" fmla="*/ 27 w 46"/>
                  <a:gd name="T69" fmla="*/ 0 h 10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6"/>
                  <a:gd name="T106" fmla="*/ 0 h 100"/>
                  <a:gd name="T107" fmla="*/ 46 w 46"/>
                  <a:gd name="T108" fmla="*/ 100 h 10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6" h="100">
                    <a:moveTo>
                      <a:pt x="27" y="0"/>
                    </a:moveTo>
                    <a:lnTo>
                      <a:pt x="27" y="23"/>
                    </a:lnTo>
                    <a:lnTo>
                      <a:pt x="42" y="23"/>
                    </a:lnTo>
                    <a:lnTo>
                      <a:pt x="42" y="27"/>
                    </a:lnTo>
                    <a:lnTo>
                      <a:pt x="27" y="27"/>
                    </a:lnTo>
                    <a:lnTo>
                      <a:pt x="27" y="77"/>
                    </a:lnTo>
                    <a:lnTo>
                      <a:pt x="27" y="84"/>
                    </a:lnTo>
                    <a:lnTo>
                      <a:pt x="27" y="88"/>
                    </a:lnTo>
                    <a:lnTo>
                      <a:pt x="31" y="88"/>
                    </a:lnTo>
                    <a:lnTo>
                      <a:pt x="35" y="88"/>
                    </a:lnTo>
                    <a:lnTo>
                      <a:pt x="38" y="88"/>
                    </a:lnTo>
                    <a:lnTo>
                      <a:pt x="42" y="88"/>
                    </a:lnTo>
                    <a:lnTo>
                      <a:pt x="42" y="84"/>
                    </a:lnTo>
                    <a:lnTo>
                      <a:pt x="46" y="84"/>
                    </a:lnTo>
                    <a:lnTo>
                      <a:pt x="42" y="92"/>
                    </a:lnTo>
                    <a:lnTo>
                      <a:pt x="38" y="96"/>
                    </a:lnTo>
                    <a:lnTo>
                      <a:pt x="35" y="100"/>
                    </a:lnTo>
                    <a:lnTo>
                      <a:pt x="27" y="100"/>
                    </a:lnTo>
                    <a:lnTo>
                      <a:pt x="23" y="100"/>
                    </a:lnTo>
                    <a:lnTo>
                      <a:pt x="19" y="100"/>
                    </a:lnTo>
                    <a:lnTo>
                      <a:pt x="15" y="96"/>
                    </a:lnTo>
                    <a:lnTo>
                      <a:pt x="15" y="92"/>
                    </a:lnTo>
                    <a:lnTo>
                      <a:pt x="11" y="88"/>
                    </a:lnTo>
                    <a:lnTo>
                      <a:pt x="11" y="80"/>
                    </a:lnTo>
                    <a:lnTo>
                      <a:pt x="11" y="27"/>
                    </a:lnTo>
                    <a:lnTo>
                      <a:pt x="0" y="27"/>
                    </a:lnTo>
                    <a:lnTo>
                      <a:pt x="4" y="23"/>
                    </a:lnTo>
                    <a:lnTo>
                      <a:pt x="11" y="19"/>
                    </a:lnTo>
                    <a:lnTo>
                      <a:pt x="15" y="15"/>
                    </a:lnTo>
                    <a:lnTo>
                      <a:pt x="19" y="11"/>
                    </a:lnTo>
                    <a:lnTo>
                      <a:pt x="23" y="4"/>
                    </a:lnTo>
                    <a:lnTo>
                      <a:pt x="23" y="0"/>
                    </a:lnTo>
                    <a:lnTo>
                      <a:pt x="27" y="0"/>
                    </a:lnTo>
                    <a:close/>
                  </a:path>
                </a:pathLst>
              </a:custGeom>
              <a:solidFill>
                <a:srgbClr val="000000"/>
              </a:solidFill>
              <a:ln w="0">
                <a:solidFill>
                  <a:srgbClr val="000000"/>
                </a:solidFill>
                <a:round/>
                <a:headEnd/>
                <a:tailEnd/>
              </a:ln>
            </p:spPr>
            <p:txBody>
              <a:bodyPr/>
              <a:lstStyle/>
              <a:p>
                <a:endParaRPr lang="en-CA"/>
              </a:p>
            </p:txBody>
          </p:sp>
          <p:sp>
            <p:nvSpPr>
              <p:cNvPr id="17571" name="Rectangle 81"/>
              <p:cNvSpPr>
                <a:spLocks noChangeArrowheads="1"/>
              </p:cNvSpPr>
              <p:nvPr/>
            </p:nvSpPr>
            <p:spPr bwMode="auto">
              <a:xfrm>
                <a:off x="833" y="1706"/>
                <a:ext cx="8" cy="207"/>
              </a:xfrm>
              <a:prstGeom prst="rect">
                <a:avLst/>
              </a:prstGeom>
              <a:solidFill>
                <a:srgbClr val="000000"/>
              </a:solidFill>
              <a:ln w="0">
                <a:solidFill>
                  <a:srgbClr val="000000"/>
                </a:solidFill>
                <a:miter lim="800000"/>
                <a:headEnd/>
                <a:tailEnd/>
              </a:ln>
            </p:spPr>
            <p:txBody>
              <a:bodyPr/>
              <a:lstStyle/>
              <a:p>
                <a:endParaRPr lang="en-US"/>
              </a:p>
            </p:txBody>
          </p:sp>
          <p:sp>
            <p:nvSpPr>
              <p:cNvPr id="17572" name="Rectangle 82"/>
              <p:cNvSpPr>
                <a:spLocks noChangeArrowheads="1"/>
              </p:cNvSpPr>
              <p:nvPr/>
            </p:nvSpPr>
            <p:spPr bwMode="auto">
              <a:xfrm>
                <a:off x="864" y="1706"/>
                <a:ext cx="7" cy="207"/>
              </a:xfrm>
              <a:prstGeom prst="rect">
                <a:avLst/>
              </a:prstGeom>
              <a:solidFill>
                <a:srgbClr val="000000"/>
              </a:solidFill>
              <a:ln w="0">
                <a:solidFill>
                  <a:srgbClr val="000000"/>
                </a:solidFill>
                <a:miter lim="800000"/>
                <a:headEnd/>
                <a:tailEnd/>
              </a:ln>
            </p:spPr>
            <p:txBody>
              <a:bodyPr/>
              <a:lstStyle/>
              <a:p>
                <a:endParaRPr lang="en-US"/>
              </a:p>
            </p:txBody>
          </p:sp>
          <p:sp>
            <p:nvSpPr>
              <p:cNvPr id="17573" name="Freeform 83"/>
              <p:cNvSpPr>
                <a:spLocks/>
              </p:cNvSpPr>
              <p:nvPr/>
            </p:nvSpPr>
            <p:spPr bwMode="auto">
              <a:xfrm>
                <a:off x="1059" y="1836"/>
                <a:ext cx="19" cy="20"/>
              </a:xfrm>
              <a:custGeom>
                <a:avLst/>
                <a:gdLst>
                  <a:gd name="T0" fmla="*/ 8 w 19"/>
                  <a:gd name="T1" fmla="*/ 0 h 20"/>
                  <a:gd name="T2" fmla="*/ 12 w 19"/>
                  <a:gd name="T3" fmla="*/ 0 h 20"/>
                  <a:gd name="T4" fmla="*/ 16 w 19"/>
                  <a:gd name="T5" fmla="*/ 4 h 20"/>
                  <a:gd name="T6" fmla="*/ 19 w 19"/>
                  <a:gd name="T7" fmla="*/ 8 h 20"/>
                  <a:gd name="T8" fmla="*/ 19 w 19"/>
                  <a:gd name="T9" fmla="*/ 12 h 20"/>
                  <a:gd name="T10" fmla="*/ 19 w 19"/>
                  <a:gd name="T11" fmla="*/ 16 h 20"/>
                  <a:gd name="T12" fmla="*/ 16 w 19"/>
                  <a:gd name="T13" fmla="*/ 16 h 20"/>
                  <a:gd name="T14" fmla="*/ 12 w 19"/>
                  <a:gd name="T15" fmla="*/ 20 h 20"/>
                  <a:gd name="T16" fmla="*/ 8 w 19"/>
                  <a:gd name="T17" fmla="*/ 20 h 20"/>
                  <a:gd name="T18" fmla="*/ 4 w 19"/>
                  <a:gd name="T19" fmla="*/ 20 h 20"/>
                  <a:gd name="T20" fmla="*/ 4 w 19"/>
                  <a:gd name="T21" fmla="*/ 16 h 20"/>
                  <a:gd name="T22" fmla="*/ 0 w 19"/>
                  <a:gd name="T23" fmla="*/ 16 h 20"/>
                  <a:gd name="T24" fmla="*/ 0 w 19"/>
                  <a:gd name="T25" fmla="*/ 12 h 20"/>
                  <a:gd name="T26" fmla="*/ 0 w 19"/>
                  <a:gd name="T27" fmla="*/ 8 h 20"/>
                  <a:gd name="T28" fmla="*/ 4 w 19"/>
                  <a:gd name="T29" fmla="*/ 4 h 20"/>
                  <a:gd name="T30" fmla="*/ 4 w 19"/>
                  <a:gd name="T31" fmla="*/ 0 h 20"/>
                  <a:gd name="T32" fmla="*/ 8 w 19"/>
                  <a:gd name="T33" fmla="*/ 0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20"/>
                  <a:gd name="T53" fmla="*/ 19 w 19"/>
                  <a:gd name="T54" fmla="*/ 20 h 2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20">
                    <a:moveTo>
                      <a:pt x="8" y="0"/>
                    </a:moveTo>
                    <a:lnTo>
                      <a:pt x="12" y="0"/>
                    </a:lnTo>
                    <a:lnTo>
                      <a:pt x="16" y="4"/>
                    </a:lnTo>
                    <a:lnTo>
                      <a:pt x="19" y="8"/>
                    </a:lnTo>
                    <a:lnTo>
                      <a:pt x="19" y="12"/>
                    </a:lnTo>
                    <a:lnTo>
                      <a:pt x="19" y="16"/>
                    </a:lnTo>
                    <a:lnTo>
                      <a:pt x="16" y="16"/>
                    </a:lnTo>
                    <a:lnTo>
                      <a:pt x="12" y="20"/>
                    </a:lnTo>
                    <a:lnTo>
                      <a:pt x="8" y="20"/>
                    </a:lnTo>
                    <a:lnTo>
                      <a:pt x="4" y="20"/>
                    </a:lnTo>
                    <a:lnTo>
                      <a:pt x="4" y="16"/>
                    </a:lnTo>
                    <a:lnTo>
                      <a:pt x="0" y="16"/>
                    </a:lnTo>
                    <a:lnTo>
                      <a:pt x="0" y="12"/>
                    </a:lnTo>
                    <a:lnTo>
                      <a:pt x="0" y="8"/>
                    </a:lnTo>
                    <a:lnTo>
                      <a:pt x="4" y="4"/>
                    </a:lnTo>
                    <a:lnTo>
                      <a:pt x="4" y="0"/>
                    </a:lnTo>
                    <a:lnTo>
                      <a:pt x="8" y="0"/>
                    </a:lnTo>
                    <a:close/>
                  </a:path>
                </a:pathLst>
              </a:custGeom>
              <a:solidFill>
                <a:srgbClr val="000000"/>
              </a:solidFill>
              <a:ln w="0">
                <a:solidFill>
                  <a:srgbClr val="000000"/>
                </a:solidFill>
                <a:round/>
                <a:headEnd/>
                <a:tailEnd/>
              </a:ln>
            </p:spPr>
            <p:txBody>
              <a:bodyPr/>
              <a:lstStyle/>
              <a:p>
                <a:endParaRPr lang="en-CA"/>
              </a:p>
            </p:txBody>
          </p:sp>
          <p:sp>
            <p:nvSpPr>
              <p:cNvPr id="17574" name="Freeform 84"/>
              <p:cNvSpPr>
                <a:spLocks noEditPoints="1"/>
              </p:cNvSpPr>
              <p:nvPr/>
            </p:nvSpPr>
            <p:spPr bwMode="auto">
              <a:xfrm>
                <a:off x="1094" y="1741"/>
                <a:ext cx="73" cy="115"/>
              </a:xfrm>
              <a:custGeom>
                <a:avLst/>
                <a:gdLst>
                  <a:gd name="T0" fmla="*/ 0 w 73"/>
                  <a:gd name="T1" fmla="*/ 57 h 115"/>
                  <a:gd name="T2" fmla="*/ 4 w 73"/>
                  <a:gd name="T3" fmla="*/ 42 h 115"/>
                  <a:gd name="T4" fmla="*/ 8 w 73"/>
                  <a:gd name="T5" fmla="*/ 26 h 115"/>
                  <a:gd name="T6" fmla="*/ 15 w 73"/>
                  <a:gd name="T7" fmla="*/ 15 h 115"/>
                  <a:gd name="T8" fmla="*/ 23 w 73"/>
                  <a:gd name="T9" fmla="*/ 3 h 115"/>
                  <a:gd name="T10" fmla="*/ 31 w 73"/>
                  <a:gd name="T11" fmla="*/ 0 h 115"/>
                  <a:gd name="T12" fmla="*/ 38 w 73"/>
                  <a:gd name="T13" fmla="*/ 0 h 115"/>
                  <a:gd name="T14" fmla="*/ 46 w 73"/>
                  <a:gd name="T15" fmla="*/ 0 h 115"/>
                  <a:gd name="T16" fmla="*/ 54 w 73"/>
                  <a:gd name="T17" fmla="*/ 3 h 115"/>
                  <a:gd name="T18" fmla="*/ 61 w 73"/>
                  <a:gd name="T19" fmla="*/ 11 h 115"/>
                  <a:gd name="T20" fmla="*/ 65 w 73"/>
                  <a:gd name="T21" fmla="*/ 26 h 115"/>
                  <a:gd name="T22" fmla="*/ 69 w 73"/>
                  <a:gd name="T23" fmla="*/ 38 h 115"/>
                  <a:gd name="T24" fmla="*/ 73 w 73"/>
                  <a:gd name="T25" fmla="*/ 57 h 115"/>
                  <a:gd name="T26" fmla="*/ 69 w 73"/>
                  <a:gd name="T27" fmla="*/ 72 h 115"/>
                  <a:gd name="T28" fmla="*/ 65 w 73"/>
                  <a:gd name="T29" fmla="*/ 88 h 115"/>
                  <a:gd name="T30" fmla="*/ 61 w 73"/>
                  <a:gd name="T31" fmla="*/ 99 h 115"/>
                  <a:gd name="T32" fmla="*/ 54 w 73"/>
                  <a:gd name="T33" fmla="*/ 111 h 115"/>
                  <a:gd name="T34" fmla="*/ 46 w 73"/>
                  <a:gd name="T35" fmla="*/ 115 h 115"/>
                  <a:gd name="T36" fmla="*/ 34 w 73"/>
                  <a:gd name="T37" fmla="*/ 115 h 115"/>
                  <a:gd name="T38" fmla="*/ 27 w 73"/>
                  <a:gd name="T39" fmla="*/ 115 h 115"/>
                  <a:gd name="T40" fmla="*/ 19 w 73"/>
                  <a:gd name="T41" fmla="*/ 107 h 115"/>
                  <a:gd name="T42" fmla="*/ 11 w 73"/>
                  <a:gd name="T43" fmla="*/ 95 h 115"/>
                  <a:gd name="T44" fmla="*/ 4 w 73"/>
                  <a:gd name="T45" fmla="*/ 80 h 115"/>
                  <a:gd name="T46" fmla="*/ 0 w 73"/>
                  <a:gd name="T47" fmla="*/ 57 h 115"/>
                  <a:gd name="T48" fmla="*/ 19 w 73"/>
                  <a:gd name="T49" fmla="*/ 61 h 115"/>
                  <a:gd name="T50" fmla="*/ 19 w 73"/>
                  <a:gd name="T51" fmla="*/ 80 h 115"/>
                  <a:gd name="T52" fmla="*/ 23 w 73"/>
                  <a:gd name="T53" fmla="*/ 99 h 115"/>
                  <a:gd name="T54" fmla="*/ 27 w 73"/>
                  <a:gd name="T55" fmla="*/ 103 h 115"/>
                  <a:gd name="T56" fmla="*/ 31 w 73"/>
                  <a:gd name="T57" fmla="*/ 107 h 115"/>
                  <a:gd name="T58" fmla="*/ 38 w 73"/>
                  <a:gd name="T59" fmla="*/ 111 h 115"/>
                  <a:gd name="T60" fmla="*/ 42 w 73"/>
                  <a:gd name="T61" fmla="*/ 107 h 115"/>
                  <a:gd name="T62" fmla="*/ 46 w 73"/>
                  <a:gd name="T63" fmla="*/ 107 h 115"/>
                  <a:gd name="T64" fmla="*/ 50 w 73"/>
                  <a:gd name="T65" fmla="*/ 99 h 115"/>
                  <a:gd name="T66" fmla="*/ 54 w 73"/>
                  <a:gd name="T67" fmla="*/ 92 h 115"/>
                  <a:gd name="T68" fmla="*/ 54 w 73"/>
                  <a:gd name="T69" fmla="*/ 76 h 115"/>
                  <a:gd name="T70" fmla="*/ 57 w 73"/>
                  <a:gd name="T71" fmla="*/ 53 h 115"/>
                  <a:gd name="T72" fmla="*/ 54 w 73"/>
                  <a:gd name="T73" fmla="*/ 34 h 115"/>
                  <a:gd name="T74" fmla="*/ 54 w 73"/>
                  <a:gd name="T75" fmla="*/ 23 h 115"/>
                  <a:gd name="T76" fmla="*/ 50 w 73"/>
                  <a:gd name="T77" fmla="*/ 11 h 115"/>
                  <a:gd name="T78" fmla="*/ 46 w 73"/>
                  <a:gd name="T79" fmla="*/ 7 h 115"/>
                  <a:gd name="T80" fmla="*/ 42 w 73"/>
                  <a:gd name="T81" fmla="*/ 7 h 115"/>
                  <a:gd name="T82" fmla="*/ 38 w 73"/>
                  <a:gd name="T83" fmla="*/ 3 h 115"/>
                  <a:gd name="T84" fmla="*/ 31 w 73"/>
                  <a:gd name="T85" fmla="*/ 7 h 115"/>
                  <a:gd name="T86" fmla="*/ 27 w 73"/>
                  <a:gd name="T87" fmla="*/ 11 h 115"/>
                  <a:gd name="T88" fmla="*/ 23 w 73"/>
                  <a:gd name="T89" fmla="*/ 19 h 115"/>
                  <a:gd name="T90" fmla="*/ 19 w 73"/>
                  <a:gd name="T91" fmla="*/ 30 h 115"/>
                  <a:gd name="T92" fmla="*/ 19 w 73"/>
                  <a:gd name="T93" fmla="*/ 46 h 115"/>
                  <a:gd name="T94" fmla="*/ 19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7"/>
                    </a:moveTo>
                    <a:lnTo>
                      <a:pt x="4" y="42"/>
                    </a:lnTo>
                    <a:lnTo>
                      <a:pt x="8" y="26"/>
                    </a:lnTo>
                    <a:lnTo>
                      <a:pt x="15" y="15"/>
                    </a:lnTo>
                    <a:lnTo>
                      <a:pt x="23" y="3"/>
                    </a:lnTo>
                    <a:lnTo>
                      <a:pt x="31" y="0"/>
                    </a:lnTo>
                    <a:lnTo>
                      <a:pt x="38" y="0"/>
                    </a:lnTo>
                    <a:lnTo>
                      <a:pt x="46" y="0"/>
                    </a:lnTo>
                    <a:lnTo>
                      <a:pt x="54" y="3"/>
                    </a:lnTo>
                    <a:lnTo>
                      <a:pt x="61" y="11"/>
                    </a:lnTo>
                    <a:lnTo>
                      <a:pt x="65" y="26"/>
                    </a:lnTo>
                    <a:lnTo>
                      <a:pt x="69" y="38"/>
                    </a:lnTo>
                    <a:lnTo>
                      <a:pt x="73" y="57"/>
                    </a:lnTo>
                    <a:lnTo>
                      <a:pt x="69" y="72"/>
                    </a:lnTo>
                    <a:lnTo>
                      <a:pt x="65" y="88"/>
                    </a:lnTo>
                    <a:lnTo>
                      <a:pt x="61" y="99"/>
                    </a:lnTo>
                    <a:lnTo>
                      <a:pt x="54" y="111"/>
                    </a:lnTo>
                    <a:lnTo>
                      <a:pt x="46" y="115"/>
                    </a:lnTo>
                    <a:lnTo>
                      <a:pt x="34" y="115"/>
                    </a:lnTo>
                    <a:lnTo>
                      <a:pt x="27" y="115"/>
                    </a:lnTo>
                    <a:lnTo>
                      <a:pt x="19" y="107"/>
                    </a:lnTo>
                    <a:lnTo>
                      <a:pt x="11" y="95"/>
                    </a:lnTo>
                    <a:lnTo>
                      <a:pt x="4" y="80"/>
                    </a:lnTo>
                    <a:lnTo>
                      <a:pt x="0" y="57"/>
                    </a:lnTo>
                    <a:close/>
                    <a:moveTo>
                      <a:pt x="19" y="61"/>
                    </a:moveTo>
                    <a:lnTo>
                      <a:pt x="19" y="80"/>
                    </a:lnTo>
                    <a:lnTo>
                      <a:pt x="23" y="99"/>
                    </a:lnTo>
                    <a:lnTo>
                      <a:pt x="27" y="103"/>
                    </a:lnTo>
                    <a:lnTo>
                      <a:pt x="31" y="107"/>
                    </a:lnTo>
                    <a:lnTo>
                      <a:pt x="38" y="111"/>
                    </a:lnTo>
                    <a:lnTo>
                      <a:pt x="42" y="107"/>
                    </a:lnTo>
                    <a:lnTo>
                      <a:pt x="46" y="107"/>
                    </a:lnTo>
                    <a:lnTo>
                      <a:pt x="50" y="99"/>
                    </a:lnTo>
                    <a:lnTo>
                      <a:pt x="54" y="92"/>
                    </a:lnTo>
                    <a:lnTo>
                      <a:pt x="54" y="76"/>
                    </a:lnTo>
                    <a:lnTo>
                      <a:pt x="57" y="53"/>
                    </a:lnTo>
                    <a:lnTo>
                      <a:pt x="54" y="34"/>
                    </a:lnTo>
                    <a:lnTo>
                      <a:pt x="54" y="23"/>
                    </a:lnTo>
                    <a:lnTo>
                      <a:pt x="50" y="11"/>
                    </a:lnTo>
                    <a:lnTo>
                      <a:pt x="46" y="7"/>
                    </a:lnTo>
                    <a:lnTo>
                      <a:pt x="42" y="7"/>
                    </a:lnTo>
                    <a:lnTo>
                      <a:pt x="38" y="3"/>
                    </a:lnTo>
                    <a:lnTo>
                      <a:pt x="31" y="7"/>
                    </a:lnTo>
                    <a:lnTo>
                      <a:pt x="27" y="11"/>
                    </a:lnTo>
                    <a:lnTo>
                      <a:pt x="23" y="19"/>
                    </a:lnTo>
                    <a:lnTo>
                      <a:pt x="19" y="30"/>
                    </a:lnTo>
                    <a:lnTo>
                      <a:pt x="19" y="46"/>
                    </a:lnTo>
                    <a:lnTo>
                      <a:pt x="19" y="61"/>
                    </a:lnTo>
                    <a:close/>
                  </a:path>
                </a:pathLst>
              </a:custGeom>
              <a:solidFill>
                <a:srgbClr val="000000"/>
              </a:solidFill>
              <a:ln w="0">
                <a:solidFill>
                  <a:srgbClr val="000000"/>
                </a:solidFill>
                <a:round/>
                <a:headEnd/>
                <a:tailEnd/>
              </a:ln>
            </p:spPr>
            <p:txBody>
              <a:bodyPr/>
              <a:lstStyle/>
              <a:p>
                <a:endParaRPr lang="en-CA"/>
              </a:p>
            </p:txBody>
          </p:sp>
          <p:sp>
            <p:nvSpPr>
              <p:cNvPr id="17575" name="Freeform 85"/>
              <p:cNvSpPr>
                <a:spLocks noEditPoints="1"/>
              </p:cNvSpPr>
              <p:nvPr/>
            </p:nvSpPr>
            <p:spPr bwMode="auto">
              <a:xfrm>
                <a:off x="1178" y="1741"/>
                <a:ext cx="73" cy="115"/>
              </a:xfrm>
              <a:custGeom>
                <a:avLst/>
                <a:gdLst>
                  <a:gd name="T0" fmla="*/ 0 w 73"/>
                  <a:gd name="T1" fmla="*/ 57 h 115"/>
                  <a:gd name="T2" fmla="*/ 4 w 73"/>
                  <a:gd name="T3" fmla="*/ 42 h 115"/>
                  <a:gd name="T4" fmla="*/ 8 w 73"/>
                  <a:gd name="T5" fmla="*/ 26 h 115"/>
                  <a:gd name="T6" fmla="*/ 16 w 73"/>
                  <a:gd name="T7" fmla="*/ 15 h 115"/>
                  <a:gd name="T8" fmla="*/ 23 w 73"/>
                  <a:gd name="T9" fmla="*/ 3 h 115"/>
                  <a:gd name="T10" fmla="*/ 31 w 73"/>
                  <a:gd name="T11" fmla="*/ 0 h 115"/>
                  <a:gd name="T12" fmla="*/ 39 w 73"/>
                  <a:gd name="T13" fmla="*/ 0 h 115"/>
                  <a:gd name="T14" fmla="*/ 46 w 73"/>
                  <a:gd name="T15" fmla="*/ 0 h 115"/>
                  <a:gd name="T16" fmla="*/ 54 w 73"/>
                  <a:gd name="T17" fmla="*/ 3 h 115"/>
                  <a:gd name="T18" fmla="*/ 58 w 73"/>
                  <a:gd name="T19" fmla="*/ 11 h 115"/>
                  <a:gd name="T20" fmla="*/ 65 w 73"/>
                  <a:gd name="T21" fmla="*/ 26 h 115"/>
                  <a:gd name="T22" fmla="*/ 69 w 73"/>
                  <a:gd name="T23" fmla="*/ 38 h 115"/>
                  <a:gd name="T24" fmla="*/ 73 w 73"/>
                  <a:gd name="T25" fmla="*/ 57 h 115"/>
                  <a:gd name="T26" fmla="*/ 69 w 73"/>
                  <a:gd name="T27" fmla="*/ 72 h 115"/>
                  <a:gd name="T28" fmla="*/ 65 w 73"/>
                  <a:gd name="T29" fmla="*/ 88 h 115"/>
                  <a:gd name="T30" fmla="*/ 62 w 73"/>
                  <a:gd name="T31" fmla="*/ 99 h 115"/>
                  <a:gd name="T32" fmla="*/ 54 w 73"/>
                  <a:gd name="T33" fmla="*/ 111 h 115"/>
                  <a:gd name="T34" fmla="*/ 42 w 73"/>
                  <a:gd name="T35" fmla="*/ 115 h 115"/>
                  <a:gd name="T36" fmla="*/ 35 w 73"/>
                  <a:gd name="T37" fmla="*/ 115 h 115"/>
                  <a:gd name="T38" fmla="*/ 27 w 73"/>
                  <a:gd name="T39" fmla="*/ 115 h 115"/>
                  <a:gd name="T40" fmla="*/ 19 w 73"/>
                  <a:gd name="T41" fmla="*/ 107 h 115"/>
                  <a:gd name="T42" fmla="*/ 12 w 73"/>
                  <a:gd name="T43" fmla="*/ 95 h 115"/>
                  <a:gd name="T44" fmla="*/ 4 w 73"/>
                  <a:gd name="T45" fmla="*/ 80 h 115"/>
                  <a:gd name="T46" fmla="*/ 0 w 73"/>
                  <a:gd name="T47" fmla="*/ 57 h 115"/>
                  <a:gd name="T48" fmla="*/ 19 w 73"/>
                  <a:gd name="T49" fmla="*/ 61 h 115"/>
                  <a:gd name="T50" fmla="*/ 19 w 73"/>
                  <a:gd name="T51" fmla="*/ 80 h 115"/>
                  <a:gd name="T52" fmla="*/ 23 w 73"/>
                  <a:gd name="T53" fmla="*/ 99 h 115"/>
                  <a:gd name="T54" fmla="*/ 27 w 73"/>
                  <a:gd name="T55" fmla="*/ 103 h 115"/>
                  <a:gd name="T56" fmla="*/ 31 w 73"/>
                  <a:gd name="T57" fmla="*/ 107 h 115"/>
                  <a:gd name="T58" fmla="*/ 35 w 73"/>
                  <a:gd name="T59" fmla="*/ 111 h 115"/>
                  <a:gd name="T60" fmla="*/ 42 w 73"/>
                  <a:gd name="T61" fmla="*/ 107 h 115"/>
                  <a:gd name="T62" fmla="*/ 46 w 73"/>
                  <a:gd name="T63" fmla="*/ 107 h 115"/>
                  <a:gd name="T64" fmla="*/ 50 w 73"/>
                  <a:gd name="T65" fmla="*/ 99 h 115"/>
                  <a:gd name="T66" fmla="*/ 54 w 73"/>
                  <a:gd name="T67" fmla="*/ 92 h 115"/>
                  <a:gd name="T68" fmla="*/ 54 w 73"/>
                  <a:gd name="T69" fmla="*/ 76 h 115"/>
                  <a:gd name="T70" fmla="*/ 58 w 73"/>
                  <a:gd name="T71" fmla="*/ 53 h 115"/>
                  <a:gd name="T72" fmla="*/ 54 w 73"/>
                  <a:gd name="T73" fmla="*/ 34 h 115"/>
                  <a:gd name="T74" fmla="*/ 54 w 73"/>
                  <a:gd name="T75" fmla="*/ 23 h 115"/>
                  <a:gd name="T76" fmla="*/ 50 w 73"/>
                  <a:gd name="T77" fmla="*/ 11 h 115"/>
                  <a:gd name="T78" fmla="*/ 46 w 73"/>
                  <a:gd name="T79" fmla="*/ 7 h 115"/>
                  <a:gd name="T80" fmla="*/ 42 w 73"/>
                  <a:gd name="T81" fmla="*/ 7 h 115"/>
                  <a:gd name="T82" fmla="*/ 39 w 73"/>
                  <a:gd name="T83" fmla="*/ 3 h 115"/>
                  <a:gd name="T84" fmla="*/ 31 w 73"/>
                  <a:gd name="T85" fmla="*/ 7 h 115"/>
                  <a:gd name="T86" fmla="*/ 27 w 73"/>
                  <a:gd name="T87" fmla="*/ 11 h 115"/>
                  <a:gd name="T88" fmla="*/ 23 w 73"/>
                  <a:gd name="T89" fmla="*/ 19 h 115"/>
                  <a:gd name="T90" fmla="*/ 19 w 73"/>
                  <a:gd name="T91" fmla="*/ 30 h 115"/>
                  <a:gd name="T92" fmla="*/ 19 w 73"/>
                  <a:gd name="T93" fmla="*/ 46 h 115"/>
                  <a:gd name="T94" fmla="*/ 19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7"/>
                    </a:moveTo>
                    <a:lnTo>
                      <a:pt x="4" y="42"/>
                    </a:lnTo>
                    <a:lnTo>
                      <a:pt x="8" y="26"/>
                    </a:lnTo>
                    <a:lnTo>
                      <a:pt x="16" y="15"/>
                    </a:lnTo>
                    <a:lnTo>
                      <a:pt x="23" y="3"/>
                    </a:lnTo>
                    <a:lnTo>
                      <a:pt x="31" y="0"/>
                    </a:lnTo>
                    <a:lnTo>
                      <a:pt x="39" y="0"/>
                    </a:lnTo>
                    <a:lnTo>
                      <a:pt x="46" y="0"/>
                    </a:lnTo>
                    <a:lnTo>
                      <a:pt x="54" y="3"/>
                    </a:lnTo>
                    <a:lnTo>
                      <a:pt x="58" y="11"/>
                    </a:lnTo>
                    <a:lnTo>
                      <a:pt x="65" y="26"/>
                    </a:lnTo>
                    <a:lnTo>
                      <a:pt x="69" y="38"/>
                    </a:lnTo>
                    <a:lnTo>
                      <a:pt x="73" y="57"/>
                    </a:lnTo>
                    <a:lnTo>
                      <a:pt x="69" y="72"/>
                    </a:lnTo>
                    <a:lnTo>
                      <a:pt x="65" y="88"/>
                    </a:lnTo>
                    <a:lnTo>
                      <a:pt x="62" y="99"/>
                    </a:lnTo>
                    <a:lnTo>
                      <a:pt x="54" y="111"/>
                    </a:lnTo>
                    <a:lnTo>
                      <a:pt x="42" y="115"/>
                    </a:lnTo>
                    <a:lnTo>
                      <a:pt x="35" y="115"/>
                    </a:lnTo>
                    <a:lnTo>
                      <a:pt x="27" y="115"/>
                    </a:lnTo>
                    <a:lnTo>
                      <a:pt x="19" y="107"/>
                    </a:lnTo>
                    <a:lnTo>
                      <a:pt x="12" y="95"/>
                    </a:lnTo>
                    <a:lnTo>
                      <a:pt x="4" y="80"/>
                    </a:lnTo>
                    <a:lnTo>
                      <a:pt x="0" y="57"/>
                    </a:lnTo>
                    <a:close/>
                    <a:moveTo>
                      <a:pt x="19" y="61"/>
                    </a:moveTo>
                    <a:lnTo>
                      <a:pt x="19" y="80"/>
                    </a:lnTo>
                    <a:lnTo>
                      <a:pt x="23" y="99"/>
                    </a:lnTo>
                    <a:lnTo>
                      <a:pt x="27" y="103"/>
                    </a:lnTo>
                    <a:lnTo>
                      <a:pt x="31" y="107"/>
                    </a:lnTo>
                    <a:lnTo>
                      <a:pt x="35" y="111"/>
                    </a:lnTo>
                    <a:lnTo>
                      <a:pt x="42" y="107"/>
                    </a:lnTo>
                    <a:lnTo>
                      <a:pt x="46" y="107"/>
                    </a:lnTo>
                    <a:lnTo>
                      <a:pt x="50" y="99"/>
                    </a:lnTo>
                    <a:lnTo>
                      <a:pt x="54" y="92"/>
                    </a:lnTo>
                    <a:lnTo>
                      <a:pt x="54" y="76"/>
                    </a:lnTo>
                    <a:lnTo>
                      <a:pt x="58" y="53"/>
                    </a:lnTo>
                    <a:lnTo>
                      <a:pt x="54" y="34"/>
                    </a:lnTo>
                    <a:lnTo>
                      <a:pt x="54" y="23"/>
                    </a:lnTo>
                    <a:lnTo>
                      <a:pt x="50" y="11"/>
                    </a:lnTo>
                    <a:lnTo>
                      <a:pt x="46" y="7"/>
                    </a:lnTo>
                    <a:lnTo>
                      <a:pt x="42" y="7"/>
                    </a:lnTo>
                    <a:lnTo>
                      <a:pt x="39" y="3"/>
                    </a:lnTo>
                    <a:lnTo>
                      <a:pt x="31" y="7"/>
                    </a:lnTo>
                    <a:lnTo>
                      <a:pt x="27" y="11"/>
                    </a:lnTo>
                    <a:lnTo>
                      <a:pt x="23" y="19"/>
                    </a:lnTo>
                    <a:lnTo>
                      <a:pt x="19" y="30"/>
                    </a:lnTo>
                    <a:lnTo>
                      <a:pt x="19" y="46"/>
                    </a:lnTo>
                    <a:lnTo>
                      <a:pt x="19" y="61"/>
                    </a:lnTo>
                    <a:close/>
                  </a:path>
                </a:pathLst>
              </a:custGeom>
              <a:solidFill>
                <a:srgbClr val="000000"/>
              </a:solidFill>
              <a:ln w="0">
                <a:solidFill>
                  <a:srgbClr val="000000"/>
                </a:solidFill>
                <a:round/>
                <a:headEnd/>
                <a:tailEnd/>
              </a:ln>
            </p:spPr>
            <p:txBody>
              <a:bodyPr/>
              <a:lstStyle/>
              <a:p>
                <a:endParaRPr lang="en-CA"/>
              </a:p>
            </p:txBody>
          </p:sp>
          <p:sp>
            <p:nvSpPr>
              <p:cNvPr id="17576" name="Freeform 86"/>
              <p:cNvSpPr>
                <a:spLocks/>
              </p:cNvSpPr>
              <p:nvPr/>
            </p:nvSpPr>
            <p:spPr bwMode="auto">
              <a:xfrm>
                <a:off x="1259" y="1741"/>
                <a:ext cx="77" cy="115"/>
              </a:xfrm>
              <a:custGeom>
                <a:avLst/>
                <a:gdLst>
                  <a:gd name="T0" fmla="*/ 77 w 77"/>
                  <a:gd name="T1" fmla="*/ 92 h 115"/>
                  <a:gd name="T2" fmla="*/ 69 w 77"/>
                  <a:gd name="T3" fmla="*/ 115 h 115"/>
                  <a:gd name="T4" fmla="*/ 0 w 77"/>
                  <a:gd name="T5" fmla="*/ 115 h 115"/>
                  <a:gd name="T6" fmla="*/ 0 w 77"/>
                  <a:gd name="T7" fmla="*/ 111 h 115"/>
                  <a:gd name="T8" fmla="*/ 19 w 77"/>
                  <a:gd name="T9" fmla="*/ 95 h 115"/>
                  <a:gd name="T10" fmla="*/ 31 w 77"/>
                  <a:gd name="T11" fmla="*/ 80 h 115"/>
                  <a:gd name="T12" fmla="*/ 42 w 77"/>
                  <a:gd name="T13" fmla="*/ 69 h 115"/>
                  <a:gd name="T14" fmla="*/ 50 w 77"/>
                  <a:gd name="T15" fmla="*/ 49 h 115"/>
                  <a:gd name="T16" fmla="*/ 54 w 77"/>
                  <a:gd name="T17" fmla="*/ 38 h 115"/>
                  <a:gd name="T18" fmla="*/ 54 w 77"/>
                  <a:gd name="T19" fmla="*/ 26 h 115"/>
                  <a:gd name="T20" fmla="*/ 46 w 77"/>
                  <a:gd name="T21" fmla="*/ 19 h 115"/>
                  <a:gd name="T22" fmla="*/ 38 w 77"/>
                  <a:gd name="T23" fmla="*/ 15 h 115"/>
                  <a:gd name="T24" fmla="*/ 31 w 77"/>
                  <a:gd name="T25" fmla="*/ 11 h 115"/>
                  <a:gd name="T26" fmla="*/ 23 w 77"/>
                  <a:gd name="T27" fmla="*/ 11 h 115"/>
                  <a:gd name="T28" fmla="*/ 15 w 77"/>
                  <a:gd name="T29" fmla="*/ 15 h 115"/>
                  <a:gd name="T30" fmla="*/ 11 w 77"/>
                  <a:gd name="T31" fmla="*/ 23 h 115"/>
                  <a:gd name="T32" fmla="*/ 7 w 77"/>
                  <a:gd name="T33" fmla="*/ 30 h 115"/>
                  <a:gd name="T34" fmla="*/ 4 w 77"/>
                  <a:gd name="T35" fmla="*/ 30 h 115"/>
                  <a:gd name="T36" fmla="*/ 7 w 77"/>
                  <a:gd name="T37" fmla="*/ 19 h 115"/>
                  <a:gd name="T38" fmla="*/ 15 w 77"/>
                  <a:gd name="T39" fmla="*/ 7 h 115"/>
                  <a:gd name="T40" fmla="*/ 23 w 77"/>
                  <a:gd name="T41" fmla="*/ 3 h 115"/>
                  <a:gd name="T42" fmla="*/ 34 w 77"/>
                  <a:gd name="T43" fmla="*/ 0 h 115"/>
                  <a:gd name="T44" fmla="*/ 50 w 77"/>
                  <a:gd name="T45" fmla="*/ 3 h 115"/>
                  <a:gd name="T46" fmla="*/ 57 w 77"/>
                  <a:gd name="T47" fmla="*/ 7 h 115"/>
                  <a:gd name="T48" fmla="*/ 65 w 77"/>
                  <a:gd name="T49" fmla="*/ 19 h 115"/>
                  <a:gd name="T50" fmla="*/ 69 w 77"/>
                  <a:gd name="T51" fmla="*/ 30 h 115"/>
                  <a:gd name="T52" fmla="*/ 65 w 77"/>
                  <a:gd name="T53" fmla="*/ 38 h 115"/>
                  <a:gd name="T54" fmla="*/ 65 w 77"/>
                  <a:gd name="T55" fmla="*/ 46 h 115"/>
                  <a:gd name="T56" fmla="*/ 57 w 77"/>
                  <a:gd name="T57" fmla="*/ 61 h 115"/>
                  <a:gd name="T58" fmla="*/ 42 w 77"/>
                  <a:gd name="T59" fmla="*/ 72 h 115"/>
                  <a:gd name="T60" fmla="*/ 31 w 77"/>
                  <a:gd name="T61" fmla="*/ 88 h 115"/>
                  <a:gd name="T62" fmla="*/ 23 w 77"/>
                  <a:gd name="T63" fmla="*/ 95 h 115"/>
                  <a:gd name="T64" fmla="*/ 19 w 77"/>
                  <a:gd name="T65" fmla="*/ 99 h 115"/>
                  <a:gd name="T66" fmla="*/ 46 w 77"/>
                  <a:gd name="T67" fmla="*/ 99 h 115"/>
                  <a:gd name="T68" fmla="*/ 54 w 77"/>
                  <a:gd name="T69" fmla="*/ 99 h 115"/>
                  <a:gd name="T70" fmla="*/ 61 w 77"/>
                  <a:gd name="T71" fmla="*/ 99 h 115"/>
                  <a:gd name="T72" fmla="*/ 61 w 77"/>
                  <a:gd name="T73" fmla="*/ 99 h 115"/>
                  <a:gd name="T74" fmla="*/ 65 w 77"/>
                  <a:gd name="T75" fmla="*/ 99 h 115"/>
                  <a:gd name="T76" fmla="*/ 69 w 77"/>
                  <a:gd name="T77" fmla="*/ 95 h 115"/>
                  <a:gd name="T78" fmla="*/ 73 w 77"/>
                  <a:gd name="T79" fmla="*/ 92 h 115"/>
                  <a:gd name="T80" fmla="*/ 77 w 77"/>
                  <a:gd name="T81" fmla="*/ 92 h 11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7"/>
                  <a:gd name="T124" fmla="*/ 0 h 115"/>
                  <a:gd name="T125" fmla="*/ 77 w 77"/>
                  <a:gd name="T126" fmla="*/ 115 h 11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7" h="115">
                    <a:moveTo>
                      <a:pt x="77" y="92"/>
                    </a:moveTo>
                    <a:lnTo>
                      <a:pt x="69" y="115"/>
                    </a:lnTo>
                    <a:lnTo>
                      <a:pt x="0" y="115"/>
                    </a:lnTo>
                    <a:lnTo>
                      <a:pt x="0" y="111"/>
                    </a:lnTo>
                    <a:lnTo>
                      <a:pt x="19" y="95"/>
                    </a:lnTo>
                    <a:lnTo>
                      <a:pt x="31" y="80"/>
                    </a:lnTo>
                    <a:lnTo>
                      <a:pt x="42" y="69"/>
                    </a:lnTo>
                    <a:lnTo>
                      <a:pt x="50" y="49"/>
                    </a:lnTo>
                    <a:lnTo>
                      <a:pt x="54" y="38"/>
                    </a:lnTo>
                    <a:lnTo>
                      <a:pt x="54" y="26"/>
                    </a:lnTo>
                    <a:lnTo>
                      <a:pt x="46" y="19"/>
                    </a:lnTo>
                    <a:lnTo>
                      <a:pt x="38" y="15"/>
                    </a:lnTo>
                    <a:lnTo>
                      <a:pt x="31" y="11"/>
                    </a:lnTo>
                    <a:lnTo>
                      <a:pt x="23" y="11"/>
                    </a:lnTo>
                    <a:lnTo>
                      <a:pt x="15" y="15"/>
                    </a:lnTo>
                    <a:lnTo>
                      <a:pt x="11" y="23"/>
                    </a:lnTo>
                    <a:lnTo>
                      <a:pt x="7" y="30"/>
                    </a:lnTo>
                    <a:lnTo>
                      <a:pt x="4" y="30"/>
                    </a:lnTo>
                    <a:lnTo>
                      <a:pt x="7" y="19"/>
                    </a:lnTo>
                    <a:lnTo>
                      <a:pt x="15" y="7"/>
                    </a:lnTo>
                    <a:lnTo>
                      <a:pt x="23" y="3"/>
                    </a:lnTo>
                    <a:lnTo>
                      <a:pt x="34" y="0"/>
                    </a:lnTo>
                    <a:lnTo>
                      <a:pt x="50" y="3"/>
                    </a:lnTo>
                    <a:lnTo>
                      <a:pt x="57" y="7"/>
                    </a:lnTo>
                    <a:lnTo>
                      <a:pt x="65" y="19"/>
                    </a:lnTo>
                    <a:lnTo>
                      <a:pt x="69" y="30"/>
                    </a:lnTo>
                    <a:lnTo>
                      <a:pt x="65" y="38"/>
                    </a:lnTo>
                    <a:lnTo>
                      <a:pt x="65" y="46"/>
                    </a:lnTo>
                    <a:lnTo>
                      <a:pt x="57" y="61"/>
                    </a:lnTo>
                    <a:lnTo>
                      <a:pt x="42" y="72"/>
                    </a:lnTo>
                    <a:lnTo>
                      <a:pt x="31" y="88"/>
                    </a:lnTo>
                    <a:lnTo>
                      <a:pt x="23" y="95"/>
                    </a:lnTo>
                    <a:lnTo>
                      <a:pt x="19" y="99"/>
                    </a:lnTo>
                    <a:lnTo>
                      <a:pt x="46" y="99"/>
                    </a:lnTo>
                    <a:lnTo>
                      <a:pt x="54" y="99"/>
                    </a:lnTo>
                    <a:lnTo>
                      <a:pt x="61" y="99"/>
                    </a:lnTo>
                    <a:lnTo>
                      <a:pt x="65" y="99"/>
                    </a:lnTo>
                    <a:lnTo>
                      <a:pt x="69" y="95"/>
                    </a:lnTo>
                    <a:lnTo>
                      <a:pt x="73" y="92"/>
                    </a:lnTo>
                    <a:lnTo>
                      <a:pt x="77" y="92"/>
                    </a:lnTo>
                    <a:close/>
                  </a:path>
                </a:pathLst>
              </a:custGeom>
              <a:solidFill>
                <a:srgbClr val="000000"/>
              </a:solidFill>
              <a:ln w="0">
                <a:solidFill>
                  <a:srgbClr val="000000"/>
                </a:solidFill>
                <a:round/>
                <a:headEnd/>
                <a:tailEnd/>
              </a:ln>
            </p:spPr>
            <p:txBody>
              <a:bodyPr/>
              <a:lstStyle/>
              <a:p>
                <a:endParaRPr lang="en-CA"/>
              </a:p>
            </p:txBody>
          </p:sp>
          <p:sp>
            <p:nvSpPr>
              <p:cNvPr id="17577" name="Freeform 87"/>
              <p:cNvSpPr>
                <a:spLocks/>
              </p:cNvSpPr>
              <p:nvPr/>
            </p:nvSpPr>
            <p:spPr bwMode="auto">
              <a:xfrm>
                <a:off x="1351" y="1741"/>
                <a:ext cx="61" cy="115"/>
              </a:xfrm>
              <a:custGeom>
                <a:avLst/>
                <a:gdLst>
                  <a:gd name="T0" fmla="*/ 61 w 61"/>
                  <a:gd name="T1" fmla="*/ 0 h 115"/>
                  <a:gd name="T2" fmla="*/ 54 w 61"/>
                  <a:gd name="T3" fmla="*/ 15 h 115"/>
                  <a:gd name="T4" fmla="*/ 23 w 61"/>
                  <a:gd name="T5" fmla="*/ 15 h 115"/>
                  <a:gd name="T6" fmla="*/ 15 w 61"/>
                  <a:gd name="T7" fmla="*/ 30 h 115"/>
                  <a:gd name="T8" fmla="*/ 27 w 61"/>
                  <a:gd name="T9" fmla="*/ 34 h 115"/>
                  <a:gd name="T10" fmla="*/ 38 w 61"/>
                  <a:gd name="T11" fmla="*/ 38 h 115"/>
                  <a:gd name="T12" fmla="*/ 50 w 61"/>
                  <a:gd name="T13" fmla="*/ 46 h 115"/>
                  <a:gd name="T14" fmla="*/ 57 w 61"/>
                  <a:gd name="T15" fmla="*/ 61 h 115"/>
                  <a:gd name="T16" fmla="*/ 61 w 61"/>
                  <a:gd name="T17" fmla="*/ 72 h 115"/>
                  <a:gd name="T18" fmla="*/ 57 w 61"/>
                  <a:gd name="T19" fmla="*/ 80 h 115"/>
                  <a:gd name="T20" fmla="*/ 57 w 61"/>
                  <a:gd name="T21" fmla="*/ 88 h 115"/>
                  <a:gd name="T22" fmla="*/ 54 w 61"/>
                  <a:gd name="T23" fmla="*/ 95 h 115"/>
                  <a:gd name="T24" fmla="*/ 46 w 61"/>
                  <a:gd name="T25" fmla="*/ 103 h 115"/>
                  <a:gd name="T26" fmla="*/ 42 w 61"/>
                  <a:gd name="T27" fmla="*/ 107 h 115"/>
                  <a:gd name="T28" fmla="*/ 34 w 61"/>
                  <a:gd name="T29" fmla="*/ 111 h 115"/>
                  <a:gd name="T30" fmla="*/ 27 w 61"/>
                  <a:gd name="T31" fmla="*/ 115 h 115"/>
                  <a:gd name="T32" fmla="*/ 15 w 61"/>
                  <a:gd name="T33" fmla="*/ 115 h 115"/>
                  <a:gd name="T34" fmla="*/ 8 w 61"/>
                  <a:gd name="T35" fmla="*/ 115 h 115"/>
                  <a:gd name="T36" fmla="*/ 4 w 61"/>
                  <a:gd name="T37" fmla="*/ 111 h 115"/>
                  <a:gd name="T38" fmla="*/ 0 w 61"/>
                  <a:gd name="T39" fmla="*/ 107 h 115"/>
                  <a:gd name="T40" fmla="*/ 0 w 61"/>
                  <a:gd name="T41" fmla="*/ 103 h 115"/>
                  <a:gd name="T42" fmla="*/ 0 w 61"/>
                  <a:gd name="T43" fmla="*/ 103 h 115"/>
                  <a:gd name="T44" fmla="*/ 0 w 61"/>
                  <a:gd name="T45" fmla="*/ 99 h 115"/>
                  <a:gd name="T46" fmla="*/ 4 w 61"/>
                  <a:gd name="T47" fmla="*/ 99 h 115"/>
                  <a:gd name="T48" fmla="*/ 4 w 61"/>
                  <a:gd name="T49" fmla="*/ 99 h 115"/>
                  <a:gd name="T50" fmla="*/ 8 w 61"/>
                  <a:gd name="T51" fmla="*/ 99 h 115"/>
                  <a:gd name="T52" fmla="*/ 8 w 61"/>
                  <a:gd name="T53" fmla="*/ 99 h 115"/>
                  <a:gd name="T54" fmla="*/ 11 w 61"/>
                  <a:gd name="T55" fmla="*/ 99 h 115"/>
                  <a:gd name="T56" fmla="*/ 15 w 61"/>
                  <a:gd name="T57" fmla="*/ 103 h 115"/>
                  <a:gd name="T58" fmla="*/ 19 w 61"/>
                  <a:gd name="T59" fmla="*/ 107 h 115"/>
                  <a:gd name="T60" fmla="*/ 27 w 61"/>
                  <a:gd name="T61" fmla="*/ 107 h 115"/>
                  <a:gd name="T62" fmla="*/ 34 w 61"/>
                  <a:gd name="T63" fmla="*/ 103 h 115"/>
                  <a:gd name="T64" fmla="*/ 42 w 61"/>
                  <a:gd name="T65" fmla="*/ 99 h 115"/>
                  <a:gd name="T66" fmla="*/ 46 w 61"/>
                  <a:gd name="T67" fmla="*/ 92 h 115"/>
                  <a:gd name="T68" fmla="*/ 50 w 61"/>
                  <a:gd name="T69" fmla="*/ 80 h 115"/>
                  <a:gd name="T70" fmla="*/ 50 w 61"/>
                  <a:gd name="T71" fmla="*/ 72 h 115"/>
                  <a:gd name="T72" fmla="*/ 42 w 61"/>
                  <a:gd name="T73" fmla="*/ 61 h 115"/>
                  <a:gd name="T74" fmla="*/ 34 w 61"/>
                  <a:gd name="T75" fmla="*/ 53 h 115"/>
                  <a:gd name="T76" fmla="*/ 27 w 61"/>
                  <a:gd name="T77" fmla="*/ 49 h 115"/>
                  <a:gd name="T78" fmla="*/ 15 w 61"/>
                  <a:gd name="T79" fmla="*/ 46 h 115"/>
                  <a:gd name="T80" fmla="*/ 0 w 61"/>
                  <a:gd name="T81" fmla="*/ 46 h 115"/>
                  <a:gd name="T82" fmla="*/ 23 w 61"/>
                  <a:gd name="T83" fmla="*/ 0 h 115"/>
                  <a:gd name="T84" fmla="*/ 61 w 61"/>
                  <a:gd name="T85" fmla="*/ 0 h 11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1"/>
                  <a:gd name="T130" fmla="*/ 0 h 115"/>
                  <a:gd name="T131" fmla="*/ 61 w 61"/>
                  <a:gd name="T132" fmla="*/ 115 h 11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1" h="115">
                    <a:moveTo>
                      <a:pt x="61" y="0"/>
                    </a:moveTo>
                    <a:lnTo>
                      <a:pt x="54" y="15"/>
                    </a:lnTo>
                    <a:lnTo>
                      <a:pt x="23" y="15"/>
                    </a:lnTo>
                    <a:lnTo>
                      <a:pt x="15" y="30"/>
                    </a:lnTo>
                    <a:lnTo>
                      <a:pt x="27" y="34"/>
                    </a:lnTo>
                    <a:lnTo>
                      <a:pt x="38" y="38"/>
                    </a:lnTo>
                    <a:lnTo>
                      <a:pt x="50" y="46"/>
                    </a:lnTo>
                    <a:lnTo>
                      <a:pt x="57" y="61"/>
                    </a:lnTo>
                    <a:lnTo>
                      <a:pt x="61" y="72"/>
                    </a:lnTo>
                    <a:lnTo>
                      <a:pt x="57" y="80"/>
                    </a:lnTo>
                    <a:lnTo>
                      <a:pt x="57" y="88"/>
                    </a:lnTo>
                    <a:lnTo>
                      <a:pt x="54" y="95"/>
                    </a:lnTo>
                    <a:lnTo>
                      <a:pt x="46" y="103"/>
                    </a:lnTo>
                    <a:lnTo>
                      <a:pt x="42" y="107"/>
                    </a:lnTo>
                    <a:lnTo>
                      <a:pt x="34" y="111"/>
                    </a:lnTo>
                    <a:lnTo>
                      <a:pt x="27" y="115"/>
                    </a:lnTo>
                    <a:lnTo>
                      <a:pt x="15" y="115"/>
                    </a:lnTo>
                    <a:lnTo>
                      <a:pt x="8" y="115"/>
                    </a:lnTo>
                    <a:lnTo>
                      <a:pt x="4" y="111"/>
                    </a:lnTo>
                    <a:lnTo>
                      <a:pt x="0" y="107"/>
                    </a:lnTo>
                    <a:lnTo>
                      <a:pt x="0" y="103"/>
                    </a:lnTo>
                    <a:lnTo>
                      <a:pt x="0" y="99"/>
                    </a:lnTo>
                    <a:lnTo>
                      <a:pt x="4" y="99"/>
                    </a:lnTo>
                    <a:lnTo>
                      <a:pt x="8" y="99"/>
                    </a:lnTo>
                    <a:lnTo>
                      <a:pt x="11" y="99"/>
                    </a:lnTo>
                    <a:lnTo>
                      <a:pt x="15" y="103"/>
                    </a:lnTo>
                    <a:lnTo>
                      <a:pt x="19" y="107"/>
                    </a:lnTo>
                    <a:lnTo>
                      <a:pt x="27" y="107"/>
                    </a:lnTo>
                    <a:lnTo>
                      <a:pt x="34" y="103"/>
                    </a:lnTo>
                    <a:lnTo>
                      <a:pt x="42" y="99"/>
                    </a:lnTo>
                    <a:lnTo>
                      <a:pt x="46" y="92"/>
                    </a:lnTo>
                    <a:lnTo>
                      <a:pt x="50" y="80"/>
                    </a:lnTo>
                    <a:lnTo>
                      <a:pt x="50" y="72"/>
                    </a:lnTo>
                    <a:lnTo>
                      <a:pt x="42" y="61"/>
                    </a:lnTo>
                    <a:lnTo>
                      <a:pt x="34" y="53"/>
                    </a:lnTo>
                    <a:lnTo>
                      <a:pt x="27" y="49"/>
                    </a:lnTo>
                    <a:lnTo>
                      <a:pt x="15" y="46"/>
                    </a:lnTo>
                    <a:lnTo>
                      <a:pt x="0" y="46"/>
                    </a:lnTo>
                    <a:lnTo>
                      <a:pt x="23" y="0"/>
                    </a:lnTo>
                    <a:lnTo>
                      <a:pt x="61" y="0"/>
                    </a:lnTo>
                    <a:close/>
                  </a:path>
                </a:pathLst>
              </a:custGeom>
              <a:solidFill>
                <a:srgbClr val="000000"/>
              </a:solidFill>
              <a:ln w="0">
                <a:solidFill>
                  <a:srgbClr val="000000"/>
                </a:solidFill>
                <a:round/>
                <a:headEnd/>
                <a:tailEnd/>
              </a:ln>
            </p:spPr>
            <p:txBody>
              <a:bodyPr/>
              <a:lstStyle/>
              <a:p>
                <a:endParaRPr lang="en-CA"/>
              </a:p>
            </p:txBody>
          </p:sp>
          <p:sp>
            <p:nvSpPr>
              <p:cNvPr id="17578" name="Rectangle 88"/>
              <p:cNvSpPr>
                <a:spLocks noChangeArrowheads="1"/>
              </p:cNvSpPr>
              <p:nvPr/>
            </p:nvSpPr>
            <p:spPr bwMode="auto">
              <a:xfrm>
                <a:off x="1554" y="1706"/>
                <a:ext cx="8" cy="207"/>
              </a:xfrm>
              <a:prstGeom prst="rect">
                <a:avLst/>
              </a:prstGeom>
              <a:solidFill>
                <a:srgbClr val="000000"/>
              </a:solidFill>
              <a:ln w="0">
                <a:solidFill>
                  <a:srgbClr val="000000"/>
                </a:solidFill>
                <a:miter lim="800000"/>
                <a:headEnd/>
                <a:tailEnd/>
              </a:ln>
            </p:spPr>
            <p:txBody>
              <a:bodyPr/>
              <a:lstStyle/>
              <a:p>
                <a:endParaRPr lang="en-US"/>
              </a:p>
            </p:txBody>
          </p:sp>
          <p:sp>
            <p:nvSpPr>
              <p:cNvPr id="17579" name="Freeform 89"/>
              <p:cNvSpPr>
                <a:spLocks noEditPoints="1"/>
              </p:cNvSpPr>
              <p:nvPr/>
            </p:nvSpPr>
            <p:spPr bwMode="auto">
              <a:xfrm>
                <a:off x="1746" y="1741"/>
                <a:ext cx="69" cy="115"/>
              </a:xfrm>
              <a:custGeom>
                <a:avLst/>
                <a:gdLst>
                  <a:gd name="T0" fmla="*/ 0 w 69"/>
                  <a:gd name="T1" fmla="*/ 57 h 115"/>
                  <a:gd name="T2" fmla="*/ 0 w 69"/>
                  <a:gd name="T3" fmla="*/ 42 h 115"/>
                  <a:gd name="T4" fmla="*/ 4 w 69"/>
                  <a:gd name="T5" fmla="*/ 26 h 115"/>
                  <a:gd name="T6" fmla="*/ 12 w 69"/>
                  <a:gd name="T7" fmla="*/ 15 h 115"/>
                  <a:gd name="T8" fmla="*/ 19 w 69"/>
                  <a:gd name="T9" fmla="*/ 3 h 115"/>
                  <a:gd name="T10" fmla="*/ 27 w 69"/>
                  <a:gd name="T11" fmla="*/ 0 h 115"/>
                  <a:gd name="T12" fmla="*/ 35 w 69"/>
                  <a:gd name="T13" fmla="*/ 0 h 115"/>
                  <a:gd name="T14" fmla="*/ 42 w 69"/>
                  <a:gd name="T15" fmla="*/ 0 h 115"/>
                  <a:gd name="T16" fmla="*/ 50 w 69"/>
                  <a:gd name="T17" fmla="*/ 3 h 115"/>
                  <a:gd name="T18" fmla="*/ 58 w 69"/>
                  <a:gd name="T19" fmla="*/ 11 h 115"/>
                  <a:gd name="T20" fmla="*/ 65 w 69"/>
                  <a:gd name="T21" fmla="*/ 26 h 115"/>
                  <a:gd name="T22" fmla="*/ 69 w 69"/>
                  <a:gd name="T23" fmla="*/ 38 h 115"/>
                  <a:gd name="T24" fmla="*/ 69 w 69"/>
                  <a:gd name="T25" fmla="*/ 57 h 115"/>
                  <a:gd name="T26" fmla="*/ 69 w 69"/>
                  <a:gd name="T27" fmla="*/ 72 h 115"/>
                  <a:gd name="T28" fmla="*/ 65 w 69"/>
                  <a:gd name="T29" fmla="*/ 88 h 115"/>
                  <a:gd name="T30" fmla="*/ 58 w 69"/>
                  <a:gd name="T31" fmla="*/ 99 h 115"/>
                  <a:gd name="T32" fmla="*/ 50 w 69"/>
                  <a:gd name="T33" fmla="*/ 111 h 115"/>
                  <a:gd name="T34" fmla="*/ 42 w 69"/>
                  <a:gd name="T35" fmla="*/ 115 h 115"/>
                  <a:gd name="T36" fmla="*/ 35 w 69"/>
                  <a:gd name="T37" fmla="*/ 115 h 115"/>
                  <a:gd name="T38" fmla="*/ 23 w 69"/>
                  <a:gd name="T39" fmla="*/ 115 h 115"/>
                  <a:gd name="T40" fmla="*/ 15 w 69"/>
                  <a:gd name="T41" fmla="*/ 107 h 115"/>
                  <a:gd name="T42" fmla="*/ 8 w 69"/>
                  <a:gd name="T43" fmla="*/ 95 h 115"/>
                  <a:gd name="T44" fmla="*/ 0 w 69"/>
                  <a:gd name="T45" fmla="*/ 80 h 115"/>
                  <a:gd name="T46" fmla="*/ 0 w 69"/>
                  <a:gd name="T47" fmla="*/ 57 h 115"/>
                  <a:gd name="T48" fmla="*/ 15 w 69"/>
                  <a:gd name="T49" fmla="*/ 61 h 115"/>
                  <a:gd name="T50" fmla="*/ 15 w 69"/>
                  <a:gd name="T51" fmla="*/ 80 h 115"/>
                  <a:gd name="T52" fmla="*/ 19 w 69"/>
                  <a:gd name="T53" fmla="*/ 99 h 115"/>
                  <a:gd name="T54" fmla="*/ 23 w 69"/>
                  <a:gd name="T55" fmla="*/ 103 h 115"/>
                  <a:gd name="T56" fmla="*/ 27 w 69"/>
                  <a:gd name="T57" fmla="*/ 107 h 115"/>
                  <a:gd name="T58" fmla="*/ 35 w 69"/>
                  <a:gd name="T59" fmla="*/ 111 h 115"/>
                  <a:gd name="T60" fmla="*/ 38 w 69"/>
                  <a:gd name="T61" fmla="*/ 107 h 115"/>
                  <a:gd name="T62" fmla="*/ 42 w 69"/>
                  <a:gd name="T63" fmla="*/ 107 h 115"/>
                  <a:gd name="T64" fmla="*/ 46 w 69"/>
                  <a:gd name="T65" fmla="*/ 99 h 115"/>
                  <a:gd name="T66" fmla="*/ 50 w 69"/>
                  <a:gd name="T67" fmla="*/ 92 h 115"/>
                  <a:gd name="T68" fmla="*/ 54 w 69"/>
                  <a:gd name="T69" fmla="*/ 76 h 115"/>
                  <a:gd name="T70" fmla="*/ 54 w 69"/>
                  <a:gd name="T71" fmla="*/ 53 h 115"/>
                  <a:gd name="T72" fmla="*/ 54 w 69"/>
                  <a:gd name="T73" fmla="*/ 34 h 115"/>
                  <a:gd name="T74" fmla="*/ 50 w 69"/>
                  <a:gd name="T75" fmla="*/ 23 h 115"/>
                  <a:gd name="T76" fmla="*/ 46 w 69"/>
                  <a:gd name="T77" fmla="*/ 11 h 115"/>
                  <a:gd name="T78" fmla="*/ 42 w 69"/>
                  <a:gd name="T79" fmla="*/ 7 h 115"/>
                  <a:gd name="T80" fmla="*/ 38 w 69"/>
                  <a:gd name="T81" fmla="*/ 7 h 115"/>
                  <a:gd name="T82" fmla="*/ 35 w 69"/>
                  <a:gd name="T83" fmla="*/ 3 h 115"/>
                  <a:gd name="T84" fmla="*/ 31 w 69"/>
                  <a:gd name="T85" fmla="*/ 7 h 115"/>
                  <a:gd name="T86" fmla="*/ 23 w 69"/>
                  <a:gd name="T87" fmla="*/ 11 h 115"/>
                  <a:gd name="T88" fmla="*/ 19 w 69"/>
                  <a:gd name="T89" fmla="*/ 19 h 115"/>
                  <a:gd name="T90" fmla="*/ 15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6"/>
                    </a:lnTo>
                    <a:lnTo>
                      <a:pt x="12" y="15"/>
                    </a:lnTo>
                    <a:lnTo>
                      <a:pt x="19" y="3"/>
                    </a:lnTo>
                    <a:lnTo>
                      <a:pt x="27" y="0"/>
                    </a:lnTo>
                    <a:lnTo>
                      <a:pt x="35" y="0"/>
                    </a:lnTo>
                    <a:lnTo>
                      <a:pt x="42" y="0"/>
                    </a:lnTo>
                    <a:lnTo>
                      <a:pt x="50" y="3"/>
                    </a:lnTo>
                    <a:lnTo>
                      <a:pt x="58" y="11"/>
                    </a:lnTo>
                    <a:lnTo>
                      <a:pt x="65" y="26"/>
                    </a:lnTo>
                    <a:lnTo>
                      <a:pt x="69" y="38"/>
                    </a:lnTo>
                    <a:lnTo>
                      <a:pt x="69" y="57"/>
                    </a:lnTo>
                    <a:lnTo>
                      <a:pt x="69" y="72"/>
                    </a:lnTo>
                    <a:lnTo>
                      <a:pt x="65" y="88"/>
                    </a:lnTo>
                    <a:lnTo>
                      <a:pt x="58" y="99"/>
                    </a:lnTo>
                    <a:lnTo>
                      <a:pt x="50" y="111"/>
                    </a:lnTo>
                    <a:lnTo>
                      <a:pt x="42" y="115"/>
                    </a:lnTo>
                    <a:lnTo>
                      <a:pt x="35" y="115"/>
                    </a:lnTo>
                    <a:lnTo>
                      <a:pt x="23" y="115"/>
                    </a:lnTo>
                    <a:lnTo>
                      <a:pt x="15" y="107"/>
                    </a:lnTo>
                    <a:lnTo>
                      <a:pt x="8" y="95"/>
                    </a:lnTo>
                    <a:lnTo>
                      <a:pt x="0" y="80"/>
                    </a:lnTo>
                    <a:lnTo>
                      <a:pt x="0" y="57"/>
                    </a:lnTo>
                    <a:close/>
                    <a:moveTo>
                      <a:pt x="15" y="61"/>
                    </a:moveTo>
                    <a:lnTo>
                      <a:pt x="15" y="80"/>
                    </a:lnTo>
                    <a:lnTo>
                      <a:pt x="19" y="99"/>
                    </a:lnTo>
                    <a:lnTo>
                      <a:pt x="23" y="103"/>
                    </a:lnTo>
                    <a:lnTo>
                      <a:pt x="27" y="107"/>
                    </a:lnTo>
                    <a:lnTo>
                      <a:pt x="35" y="111"/>
                    </a:lnTo>
                    <a:lnTo>
                      <a:pt x="38" y="107"/>
                    </a:lnTo>
                    <a:lnTo>
                      <a:pt x="42" y="107"/>
                    </a:lnTo>
                    <a:lnTo>
                      <a:pt x="46" y="99"/>
                    </a:lnTo>
                    <a:lnTo>
                      <a:pt x="50" y="92"/>
                    </a:lnTo>
                    <a:lnTo>
                      <a:pt x="54" y="76"/>
                    </a:lnTo>
                    <a:lnTo>
                      <a:pt x="54" y="53"/>
                    </a:lnTo>
                    <a:lnTo>
                      <a:pt x="54" y="34"/>
                    </a:lnTo>
                    <a:lnTo>
                      <a:pt x="50" y="23"/>
                    </a:lnTo>
                    <a:lnTo>
                      <a:pt x="46" y="11"/>
                    </a:lnTo>
                    <a:lnTo>
                      <a:pt x="42" y="7"/>
                    </a:lnTo>
                    <a:lnTo>
                      <a:pt x="38" y="7"/>
                    </a:lnTo>
                    <a:lnTo>
                      <a:pt x="35" y="3"/>
                    </a:lnTo>
                    <a:lnTo>
                      <a:pt x="31" y="7"/>
                    </a:lnTo>
                    <a:lnTo>
                      <a:pt x="23" y="11"/>
                    </a:lnTo>
                    <a:lnTo>
                      <a:pt x="19" y="19"/>
                    </a:lnTo>
                    <a:lnTo>
                      <a:pt x="15"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7580" name="Rectangle 90"/>
              <p:cNvSpPr>
                <a:spLocks noChangeArrowheads="1"/>
              </p:cNvSpPr>
              <p:nvPr/>
            </p:nvSpPr>
            <p:spPr bwMode="auto">
              <a:xfrm>
                <a:off x="2107" y="1706"/>
                <a:ext cx="7" cy="207"/>
              </a:xfrm>
              <a:prstGeom prst="rect">
                <a:avLst/>
              </a:prstGeom>
              <a:solidFill>
                <a:srgbClr val="000000"/>
              </a:solidFill>
              <a:ln w="0">
                <a:solidFill>
                  <a:srgbClr val="000000"/>
                </a:solidFill>
                <a:miter lim="800000"/>
                <a:headEnd/>
                <a:tailEnd/>
              </a:ln>
            </p:spPr>
            <p:txBody>
              <a:bodyPr/>
              <a:lstStyle/>
              <a:p>
                <a:endParaRPr lang="en-US"/>
              </a:p>
            </p:txBody>
          </p:sp>
          <p:sp>
            <p:nvSpPr>
              <p:cNvPr id="17581" name="Freeform 91"/>
              <p:cNvSpPr>
                <a:spLocks/>
              </p:cNvSpPr>
              <p:nvPr/>
            </p:nvSpPr>
            <p:spPr bwMode="auto">
              <a:xfrm>
                <a:off x="2299" y="1836"/>
                <a:ext cx="19" cy="20"/>
              </a:xfrm>
              <a:custGeom>
                <a:avLst/>
                <a:gdLst>
                  <a:gd name="T0" fmla="*/ 11 w 19"/>
                  <a:gd name="T1" fmla="*/ 0 h 20"/>
                  <a:gd name="T2" fmla="*/ 15 w 19"/>
                  <a:gd name="T3" fmla="*/ 0 h 20"/>
                  <a:gd name="T4" fmla="*/ 19 w 19"/>
                  <a:gd name="T5" fmla="*/ 4 h 20"/>
                  <a:gd name="T6" fmla="*/ 19 w 19"/>
                  <a:gd name="T7" fmla="*/ 8 h 20"/>
                  <a:gd name="T8" fmla="*/ 19 w 19"/>
                  <a:gd name="T9" fmla="*/ 12 h 20"/>
                  <a:gd name="T10" fmla="*/ 19 w 19"/>
                  <a:gd name="T11" fmla="*/ 16 h 20"/>
                  <a:gd name="T12" fmla="*/ 19 w 19"/>
                  <a:gd name="T13" fmla="*/ 16 h 20"/>
                  <a:gd name="T14" fmla="*/ 15 w 19"/>
                  <a:gd name="T15" fmla="*/ 20 h 20"/>
                  <a:gd name="T16" fmla="*/ 11 w 19"/>
                  <a:gd name="T17" fmla="*/ 20 h 20"/>
                  <a:gd name="T18" fmla="*/ 7 w 19"/>
                  <a:gd name="T19" fmla="*/ 20 h 20"/>
                  <a:gd name="T20" fmla="*/ 3 w 19"/>
                  <a:gd name="T21" fmla="*/ 16 h 20"/>
                  <a:gd name="T22" fmla="*/ 3 w 19"/>
                  <a:gd name="T23" fmla="*/ 16 h 20"/>
                  <a:gd name="T24" fmla="*/ 0 w 19"/>
                  <a:gd name="T25" fmla="*/ 12 h 20"/>
                  <a:gd name="T26" fmla="*/ 3 w 19"/>
                  <a:gd name="T27" fmla="*/ 8 h 20"/>
                  <a:gd name="T28" fmla="*/ 3 w 19"/>
                  <a:gd name="T29" fmla="*/ 4 h 20"/>
                  <a:gd name="T30" fmla="*/ 7 w 19"/>
                  <a:gd name="T31" fmla="*/ 0 h 20"/>
                  <a:gd name="T32" fmla="*/ 11 w 19"/>
                  <a:gd name="T33" fmla="*/ 0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20"/>
                  <a:gd name="T53" fmla="*/ 19 w 19"/>
                  <a:gd name="T54" fmla="*/ 20 h 2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20">
                    <a:moveTo>
                      <a:pt x="11" y="0"/>
                    </a:moveTo>
                    <a:lnTo>
                      <a:pt x="15" y="0"/>
                    </a:lnTo>
                    <a:lnTo>
                      <a:pt x="19" y="4"/>
                    </a:lnTo>
                    <a:lnTo>
                      <a:pt x="19" y="8"/>
                    </a:lnTo>
                    <a:lnTo>
                      <a:pt x="19" y="12"/>
                    </a:lnTo>
                    <a:lnTo>
                      <a:pt x="19" y="16"/>
                    </a:lnTo>
                    <a:lnTo>
                      <a:pt x="15" y="20"/>
                    </a:lnTo>
                    <a:lnTo>
                      <a:pt x="11" y="20"/>
                    </a:lnTo>
                    <a:lnTo>
                      <a:pt x="7" y="20"/>
                    </a:lnTo>
                    <a:lnTo>
                      <a:pt x="3" y="16"/>
                    </a:lnTo>
                    <a:lnTo>
                      <a:pt x="0" y="12"/>
                    </a:lnTo>
                    <a:lnTo>
                      <a:pt x="3" y="8"/>
                    </a:lnTo>
                    <a:lnTo>
                      <a:pt x="3" y="4"/>
                    </a:lnTo>
                    <a:lnTo>
                      <a:pt x="7" y="0"/>
                    </a:lnTo>
                    <a:lnTo>
                      <a:pt x="11" y="0"/>
                    </a:lnTo>
                    <a:close/>
                  </a:path>
                </a:pathLst>
              </a:custGeom>
              <a:solidFill>
                <a:srgbClr val="000000"/>
              </a:solidFill>
              <a:ln w="0">
                <a:solidFill>
                  <a:srgbClr val="000000"/>
                </a:solidFill>
                <a:round/>
                <a:headEnd/>
                <a:tailEnd/>
              </a:ln>
            </p:spPr>
            <p:txBody>
              <a:bodyPr/>
              <a:lstStyle/>
              <a:p>
                <a:endParaRPr lang="en-CA"/>
              </a:p>
            </p:txBody>
          </p:sp>
          <p:sp>
            <p:nvSpPr>
              <p:cNvPr id="17582" name="Freeform 92"/>
              <p:cNvSpPr>
                <a:spLocks noEditPoints="1"/>
              </p:cNvSpPr>
              <p:nvPr/>
            </p:nvSpPr>
            <p:spPr bwMode="auto">
              <a:xfrm>
                <a:off x="2337" y="1741"/>
                <a:ext cx="69" cy="115"/>
              </a:xfrm>
              <a:custGeom>
                <a:avLst/>
                <a:gdLst>
                  <a:gd name="T0" fmla="*/ 69 w 69"/>
                  <a:gd name="T1" fmla="*/ 0 h 115"/>
                  <a:gd name="T2" fmla="*/ 69 w 69"/>
                  <a:gd name="T3" fmla="*/ 3 h 115"/>
                  <a:gd name="T4" fmla="*/ 58 w 69"/>
                  <a:gd name="T5" fmla="*/ 3 h 115"/>
                  <a:gd name="T6" fmla="*/ 50 w 69"/>
                  <a:gd name="T7" fmla="*/ 7 h 115"/>
                  <a:gd name="T8" fmla="*/ 42 w 69"/>
                  <a:gd name="T9" fmla="*/ 11 h 115"/>
                  <a:gd name="T10" fmla="*/ 38 w 69"/>
                  <a:gd name="T11" fmla="*/ 19 h 115"/>
                  <a:gd name="T12" fmla="*/ 31 w 69"/>
                  <a:gd name="T13" fmla="*/ 23 h 115"/>
                  <a:gd name="T14" fmla="*/ 27 w 69"/>
                  <a:gd name="T15" fmla="*/ 30 h 115"/>
                  <a:gd name="T16" fmla="*/ 23 w 69"/>
                  <a:gd name="T17" fmla="*/ 42 h 115"/>
                  <a:gd name="T18" fmla="*/ 19 w 69"/>
                  <a:gd name="T19" fmla="*/ 49 h 115"/>
                  <a:gd name="T20" fmla="*/ 31 w 69"/>
                  <a:gd name="T21" fmla="*/ 46 h 115"/>
                  <a:gd name="T22" fmla="*/ 42 w 69"/>
                  <a:gd name="T23" fmla="*/ 42 h 115"/>
                  <a:gd name="T24" fmla="*/ 54 w 69"/>
                  <a:gd name="T25" fmla="*/ 46 h 115"/>
                  <a:gd name="T26" fmla="*/ 61 w 69"/>
                  <a:gd name="T27" fmla="*/ 53 h 115"/>
                  <a:gd name="T28" fmla="*/ 69 w 69"/>
                  <a:gd name="T29" fmla="*/ 61 h 115"/>
                  <a:gd name="T30" fmla="*/ 69 w 69"/>
                  <a:gd name="T31" fmla="*/ 76 h 115"/>
                  <a:gd name="T32" fmla="*/ 69 w 69"/>
                  <a:gd name="T33" fmla="*/ 88 h 115"/>
                  <a:gd name="T34" fmla="*/ 61 w 69"/>
                  <a:gd name="T35" fmla="*/ 99 h 115"/>
                  <a:gd name="T36" fmla="*/ 54 w 69"/>
                  <a:gd name="T37" fmla="*/ 107 h 115"/>
                  <a:gd name="T38" fmla="*/ 46 w 69"/>
                  <a:gd name="T39" fmla="*/ 115 h 115"/>
                  <a:gd name="T40" fmla="*/ 35 w 69"/>
                  <a:gd name="T41" fmla="*/ 115 h 115"/>
                  <a:gd name="T42" fmla="*/ 23 w 69"/>
                  <a:gd name="T43" fmla="*/ 115 h 115"/>
                  <a:gd name="T44" fmla="*/ 15 w 69"/>
                  <a:gd name="T45" fmla="*/ 107 h 115"/>
                  <a:gd name="T46" fmla="*/ 8 w 69"/>
                  <a:gd name="T47" fmla="*/ 95 h 115"/>
                  <a:gd name="T48" fmla="*/ 0 w 69"/>
                  <a:gd name="T49" fmla="*/ 84 h 115"/>
                  <a:gd name="T50" fmla="*/ 0 w 69"/>
                  <a:gd name="T51" fmla="*/ 69 h 115"/>
                  <a:gd name="T52" fmla="*/ 0 w 69"/>
                  <a:gd name="T53" fmla="*/ 53 h 115"/>
                  <a:gd name="T54" fmla="*/ 8 w 69"/>
                  <a:gd name="T55" fmla="*/ 42 h 115"/>
                  <a:gd name="T56" fmla="*/ 11 w 69"/>
                  <a:gd name="T57" fmla="*/ 26 h 115"/>
                  <a:gd name="T58" fmla="*/ 23 w 69"/>
                  <a:gd name="T59" fmla="*/ 19 h 115"/>
                  <a:gd name="T60" fmla="*/ 35 w 69"/>
                  <a:gd name="T61" fmla="*/ 7 h 115"/>
                  <a:gd name="T62" fmla="*/ 46 w 69"/>
                  <a:gd name="T63" fmla="*/ 3 h 115"/>
                  <a:gd name="T64" fmla="*/ 54 w 69"/>
                  <a:gd name="T65" fmla="*/ 0 h 115"/>
                  <a:gd name="T66" fmla="*/ 65 w 69"/>
                  <a:gd name="T67" fmla="*/ 0 h 115"/>
                  <a:gd name="T68" fmla="*/ 69 w 69"/>
                  <a:gd name="T69" fmla="*/ 0 h 115"/>
                  <a:gd name="T70" fmla="*/ 19 w 69"/>
                  <a:gd name="T71" fmla="*/ 57 h 115"/>
                  <a:gd name="T72" fmla="*/ 15 w 69"/>
                  <a:gd name="T73" fmla="*/ 69 h 115"/>
                  <a:gd name="T74" fmla="*/ 15 w 69"/>
                  <a:gd name="T75" fmla="*/ 76 h 115"/>
                  <a:gd name="T76" fmla="*/ 15 w 69"/>
                  <a:gd name="T77" fmla="*/ 84 h 115"/>
                  <a:gd name="T78" fmla="*/ 19 w 69"/>
                  <a:gd name="T79" fmla="*/ 92 h 115"/>
                  <a:gd name="T80" fmla="*/ 23 w 69"/>
                  <a:gd name="T81" fmla="*/ 99 h 115"/>
                  <a:gd name="T82" fmla="*/ 27 w 69"/>
                  <a:gd name="T83" fmla="*/ 107 h 115"/>
                  <a:gd name="T84" fmla="*/ 31 w 69"/>
                  <a:gd name="T85" fmla="*/ 107 h 115"/>
                  <a:gd name="T86" fmla="*/ 38 w 69"/>
                  <a:gd name="T87" fmla="*/ 111 h 115"/>
                  <a:gd name="T88" fmla="*/ 42 w 69"/>
                  <a:gd name="T89" fmla="*/ 107 h 115"/>
                  <a:gd name="T90" fmla="*/ 50 w 69"/>
                  <a:gd name="T91" fmla="*/ 103 h 115"/>
                  <a:gd name="T92" fmla="*/ 54 w 69"/>
                  <a:gd name="T93" fmla="*/ 95 h 115"/>
                  <a:gd name="T94" fmla="*/ 54 w 69"/>
                  <a:gd name="T95" fmla="*/ 84 h 115"/>
                  <a:gd name="T96" fmla="*/ 54 w 69"/>
                  <a:gd name="T97" fmla="*/ 72 h 115"/>
                  <a:gd name="T98" fmla="*/ 50 w 69"/>
                  <a:gd name="T99" fmla="*/ 61 h 115"/>
                  <a:gd name="T100" fmla="*/ 42 w 69"/>
                  <a:gd name="T101" fmla="*/ 53 h 115"/>
                  <a:gd name="T102" fmla="*/ 35 w 69"/>
                  <a:gd name="T103" fmla="*/ 49 h 115"/>
                  <a:gd name="T104" fmla="*/ 31 w 69"/>
                  <a:gd name="T105" fmla="*/ 49 h 115"/>
                  <a:gd name="T106" fmla="*/ 27 w 69"/>
                  <a:gd name="T107" fmla="*/ 53 h 115"/>
                  <a:gd name="T108" fmla="*/ 23 w 69"/>
                  <a:gd name="T109" fmla="*/ 53 h 115"/>
                  <a:gd name="T110" fmla="*/ 19 w 69"/>
                  <a:gd name="T111" fmla="*/ 57 h 11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69"/>
                  <a:gd name="T169" fmla="*/ 0 h 115"/>
                  <a:gd name="T170" fmla="*/ 69 w 69"/>
                  <a:gd name="T171" fmla="*/ 115 h 11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69" h="115">
                    <a:moveTo>
                      <a:pt x="69" y="0"/>
                    </a:moveTo>
                    <a:lnTo>
                      <a:pt x="69" y="3"/>
                    </a:lnTo>
                    <a:lnTo>
                      <a:pt x="58" y="3"/>
                    </a:lnTo>
                    <a:lnTo>
                      <a:pt x="50" y="7"/>
                    </a:lnTo>
                    <a:lnTo>
                      <a:pt x="42" y="11"/>
                    </a:lnTo>
                    <a:lnTo>
                      <a:pt x="38" y="19"/>
                    </a:lnTo>
                    <a:lnTo>
                      <a:pt x="31" y="23"/>
                    </a:lnTo>
                    <a:lnTo>
                      <a:pt x="27" y="30"/>
                    </a:lnTo>
                    <a:lnTo>
                      <a:pt x="23" y="42"/>
                    </a:lnTo>
                    <a:lnTo>
                      <a:pt x="19" y="49"/>
                    </a:lnTo>
                    <a:lnTo>
                      <a:pt x="31" y="46"/>
                    </a:lnTo>
                    <a:lnTo>
                      <a:pt x="42" y="42"/>
                    </a:lnTo>
                    <a:lnTo>
                      <a:pt x="54" y="46"/>
                    </a:lnTo>
                    <a:lnTo>
                      <a:pt x="61" y="53"/>
                    </a:lnTo>
                    <a:lnTo>
                      <a:pt x="69" y="61"/>
                    </a:lnTo>
                    <a:lnTo>
                      <a:pt x="69" y="76"/>
                    </a:lnTo>
                    <a:lnTo>
                      <a:pt x="69" y="88"/>
                    </a:lnTo>
                    <a:lnTo>
                      <a:pt x="61" y="99"/>
                    </a:lnTo>
                    <a:lnTo>
                      <a:pt x="54" y="107"/>
                    </a:lnTo>
                    <a:lnTo>
                      <a:pt x="46" y="115"/>
                    </a:lnTo>
                    <a:lnTo>
                      <a:pt x="35" y="115"/>
                    </a:lnTo>
                    <a:lnTo>
                      <a:pt x="23" y="115"/>
                    </a:lnTo>
                    <a:lnTo>
                      <a:pt x="15" y="107"/>
                    </a:lnTo>
                    <a:lnTo>
                      <a:pt x="8" y="95"/>
                    </a:lnTo>
                    <a:lnTo>
                      <a:pt x="0" y="84"/>
                    </a:lnTo>
                    <a:lnTo>
                      <a:pt x="0" y="69"/>
                    </a:lnTo>
                    <a:lnTo>
                      <a:pt x="0" y="53"/>
                    </a:lnTo>
                    <a:lnTo>
                      <a:pt x="8" y="42"/>
                    </a:lnTo>
                    <a:lnTo>
                      <a:pt x="11" y="26"/>
                    </a:lnTo>
                    <a:lnTo>
                      <a:pt x="23" y="19"/>
                    </a:lnTo>
                    <a:lnTo>
                      <a:pt x="35" y="7"/>
                    </a:lnTo>
                    <a:lnTo>
                      <a:pt x="46" y="3"/>
                    </a:lnTo>
                    <a:lnTo>
                      <a:pt x="54" y="0"/>
                    </a:lnTo>
                    <a:lnTo>
                      <a:pt x="65" y="0"/>
                    </a:lnTo>
                    <a:lnTo>
                      <a:pt x="69" y="0"/>
                    </a:lnTo>
                    <a:close/>
                    <a:moveTo>
                      <a:pt x="19" y="57"/>
                    </a:moveTo>
                    <a:lnTo>
                      <a:pt x="15" y="69"/>
                    </a:lnTo>
                    <a:lnTo>
                      <a:pt x="15" y="76"/>
                    </a:lnTo>
                    <a:lnTo>
                      <a:pt x="15" y="84"/>
                    </a:lnTo>
                    <a:lnTo>
                      <a:pt x="19" y="92"/>
                    </a:lnTo>
                    <a:lnTo>
                      <a:pt x="23" y="99"/>
                    </a:lnTo>
                    <a:lnTo>
                      <a:pt x="27" y="107"/>
                    </a:lnTo>
                    <a:lnTo>
                      <a:pt x="31" y="107"/>
                    </a:lnTo>
                    <a:lnTo>
                      <a:pt x="38" y="111"/>
                    </a:lnTo>
                    <a:lnTo>
                      <a:pt x="42" y="107"/>
                    </a:lnTo>
                    <a:lnTo>
                      <a:pt x="50" y="103"/>
                    </a:lnTo>
                    <a:lnTo>
                      <a:pt x="54" y="95"/>
                    </a:lnTo>
                    <a:lnTo>
                      <a:pt x="54" y="84"/>
                    </a:lnTo>
                    <a:lnTo>
                      <a:pt x="54" y="72"/>
                    </a:lnTo>
                    <a:lnTo>
                      <a:pt x="50" y="61"/>
                    </a:lnTo>
                    <a:lnTo>
                      <a:pt x="42" y="53"/>
                    </a:lnTo>
                    <a:lnTo>
                      <a:pt x="35" y="49"/>
                    </a:lnTo>
                    <a:lnTo>
                      <a:pt x="31" y="49"/>
                    </a:lnTo>
                    <a:lnTo>
                      <a:pt x="27" y="53"/>
                    </a:lnTo>
                    <a:lnTo>
                      <a:pt x="23" y="53"/>
                    </a:lnTo>
                    <a:lnTo>
                      <a:pt x="19" y="57"/>
                    </a:lnTo>
                    <a:close/>
                  </a:path>
                </a:pathLst>
              </a:custGeom>
              <a:solidFill>
                <a:srgbClr val="000000"/>
              </a:solidFill>
              <a:ln w="0">
                <a:solidFill>
                  <a:srgbClr val="000000"/>
                </a:solidFill>
                <a:round/>
                <a:headEnd/>
                <a:tailEnd/>
              </a:ln>
            </p:spPr>
            <p:txBody>
              <a:bodyPr/>
              <a:lstStyle/>
              <a:p>
                <a:endParaRPr lang="en-CA"/>
              </a:p>
            </p:txBody>
          </p:sp>
          <p:sp>
            <p:nvSpPr>
              <p:cNvPr id="17583" name="Freeform 93"/>
              <p:cNvSpPr>
                <a:spLocks/>
              </p:cNvSpPr>
              <p:nvPr/>
            </p:nvSpPr>
            <p:spPr bwMode="auto">
              <a:xfrm>
                <a:off x="2421" y="1741"/>
                <a:ext cx="66" cy="115"/>
              </a:xfrm>
              <a:custGeom>
                <a:avLst/>
                <a:gdLst>
                  <a:gd name="T0" fmla="*/ 66 w 66"/>
                  <a:gd name="T1" fmla="*/ 0 h 115"/>
                  <a:gd name="T2" fmla="*/ 58 w 66"/>
                  <a:gd name="T3" fmla="*/ 15 h 115"/>
                  <a:gd name="T4" fmla="*/ 23 w 66"/>
                  <a:gd name="T5" fmla="*/ 15 h 115"/>
                  <a:gd name="T6" fmla="*/ 16 w 66"/>
                  <a:gd name="T7" fmla="*/ 30 h 115"/>
                  <a:gd name="T8" fmla="*/ 31 w 66"/>
                  <a:gd name="T9" fmla="*/ 34 h 115"/>
                  <a:gd name="T10" fmla="*/ 43 w 66"/>
                  <a:gd name="T11" fmla="*/ 38 h 115"/>
                  <a:gd name="T12" fmla="*/ 54 w 66"/>
                  <a:gd name="T13" fmla="*/ 46 h 115"/>
                  <a:gd name="T14" fmla="*/ 62 w 66"/>
                  <a:gd name="T15" fmla="*/ 61 h 115"/>
                  <a:gd name="T16" fmla="*/ 62 w 66"/>
                  <a:gd name="T17" fmla="*/ 72 h 115"/>
                  <a:gd name="T18" fmla="*/ 62 w 66"/>
                  <a:gd name="T19" fmla="*/ 80 h 115"/>
                  <a:gd name="T20" fmla="*/ 58 w 66"/>
                  <a:gd name="T21" fmla="*/ 88 h 115"/>
                  <a:gd name="T22" fmla="*/ 54 w 66"/>
                  <a:gd name="T23" fmla="*/ 95 h 115"/>
                  <a:gd name="T24" fmla="*/ 50 w 66"/>
                  <a:gd name="T25" fmla="*/ 103 h 115"/>
                  <a:gd name="T26" fmla="*/ 46 w 66"/>
                  <a:gd name="T27" fmla="*/ 107 h 115"/>
                  <a:gd name="T28" fmla="*/ 39 w 66"/>
                  <a:gd name="T29" fmla="*/ 111 h 115"/>
                  <a:gd name="T30" fmla="*/ 31 w 66"/>
                  <a:gd name="T31" fmla="*/ 115 h 115"/>
                  <a:gd name="T32" fmla="*/ 20 w 66"/>
                  <a:gd name="T33" fmla="*/ 115 h 115"/>
                  <a:gd name="T34" fmla="*/ 12 w 66"/>
                  <a:gd name="T35" fmla="*/ 115 h 115"/>
                  <a:gd name="T36" fmla="*/ 4 w 66"/>
                  <a:gd name="T37" fmla="*/ 111 h 115"/>
                  <a:gd name="T38" fmla="*/ 4 w 66"/>
                  <a:gd name="T39" fmla="*/ 107 h 115"/>
                  <a:gd name="T40" fmla="*/ 0 w 66"/>
                  <a:gd name="T41" fmla="*/ 103 h 115"/>
                  <a:gd name="T42" fmla="*/ 0 w 66"/>
                  <a:gd name="T43" fmla="*/ 103 h 115"/>
                  <a:gd name="T44" fmla="*/ 4 w 66"/>
                  <a:gd name="T45" fmla="*/ 99 h 115"/>
                  <a:gd name="T46" fmla="*/ 4 w 66"/>
                  <a:gd name="T47" fmla="*/ 99 h 115"/>
                  <a:gd name="T48" fmla="*/ 8 w 66"/>
                  <a:gd name="T49" fmla="*/ 99 h 115"/>
                  <a:gd name="T50" fmla="*/ 12 w 66"/>
                  <a:gd name="T51" fmla="*/ 99 h 115"/>
                  <a:gd name="T52" fmla="*/ 12 w 66"/>
                  <a:gd name="T53" fmla="*/ 99 h 115"/>
                  <a:gd name="T54" fmla="*/ 16 w 66"/>
                  <a:gd name="T55" fmla="*/ 99 h 115"/>
                  <a:gd name="T56" fmla="*/ 16 w 66"/>
                  <a:gd name="T57" fmla="*/ 103 h 115"/>
                  <a:gd name="T58" fmla="*/ 23 w 66"/>
                  <a:gd name="T59" fmla="*/ 107 h 115"/>
                  <a:gd name="T60" fmla="*/ 31 w 66"/>
                  <a:gd name="T61" fmla="*/ 107 h 115"/>
                  <a:gd name="T62" fmla="*/ 39 w 66"/>
                  <a:gd name="T63" fmla="*/ 103 h 115"/>
                  <a:gd name="T64" fmla="*/ 46 w 66"/>
                  <a:gd name="T65" fmla="*/ 99 h 115"/>
                  <a:gd name="T66" fmla="*/ 50 w 66"/>
                  <a:gd name="T67" fmla="*/ 92 h 115"/>
                  <a:gd name="T68" fmla="*/ 54 w 66"/>
                  <a:gd name="T69" fmla="*/ 80 h 115"/>
                  <a:gd name="T70" fmla="*/ 50 w 66"/>
                  <a:gd name="T71" fmla="*/ 72 h 115"/>
                  <a:gd name="T72" fmla="*/ 46 w 66"/>
                  <a:gd name="T73" fmla="*/ 61 h 115"/>
                  <a:gd name="T74" fmla="*/ 39 w 66"/>
                  <a:gd name="T75" fmla="*/ 53 h 115"/>
                  <a:gd name="T76" fmla="*/ 27 w 66"/>
                  <a:gd name="T77" fmla="*/ 49 h 115"/>
                  <a:gd name="T78" fmla="*/ 20 w 66"/>
                  <a:gd name="T79" fmla="*/ 46 h 115"/>
                  <a:gd name="T80" fmla="*/ 4 w 66"/>
                  <a:gd name="T81" fmla="*/ 46 h 115"/>
                  <a:gd name="T82" fmla="*/ 27 w 66"/>
                  <a:gd name="T83" fmla="*/ 0 h 115"/>
                  <a:gd name="T84" fmla="*/ 66 w 66"/>
                  <a:gd name="T85" fmla="*/ 0 h 11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6"/>
                  <a:gd name="T130" fmla="*/ 0 h 115"/>
                  <a:gd name="T131" fmla="*/ 66 w 66"/>
                  <a:gd name="T132" fmla="*/ 115 h 11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6" h="115">
                    <a:moveTo>
                      <a:pt x="66" y="0"/>
                    </a:moveTo>
                    <a:lnTo>
                      <a:pt x="58" y="15"/>
                    </a:lnTo>
                    <a:lnTo>
                      <a:pt x="23" y="15"/>
                    </a:lnTo>
                    <a:lnTo>
                      <a:pt x="16" y="30"/>
                    </a:lnTo>
                    <a:lnTo>
                      <a:pt x="31" y="34"/>
                    </a:lnTo>
                    <a:lnTo>
                      <a:pt x="43" y="38"/>
                    </a:lnTo>
                    <a:lnTo>
                      <a:pt x="54" y="46"/>
                    </a:lnTo>
                    <a:lnTo>
                      <a:pt x="62" y="61"/>
                    </a:lnTo>
                    <a:lnTo>
                      <a:pt x="62" y="72"/>
                    </a:lnTo>
                    <a:lnTo>
                      <a:pt x="62" y="80"/>
                    </a:lnTo>
                    <a:lnTo>
                      <a:pt x="58" y="88"/>
                    </a:lnTo>
                    <a:lnTo>
                      <a:pt x="54" y="95"/>
                    </a:lnTo>
                    <a:lnTo>
                      <a:pt x="50" y="103"/>
                    </a:lnTo>
                    <a:lnTo>
                      <a:pt x="46" y="107"/>
                    </a:lnTo>
                    <a:lnTo>
                      <a:pt x="39" y="111"/>
                    </a:lnTo>
                    <a:lnTo>
                      <a:pt x="31" y="115"/>
                    </a:lnTo>
                    <a:lnTo>
                      <a:pt x="20" y="115"/>
                    </a:lnTo>
                    <a:lnTo>
                      <a:pt x="12" y="115"/>
                    </a:lnTo>
                    <a:lnTo>
                      <a:pt x="4" y="111"/>
                    </a:lnTo>
                    <a:lnTo>
                      <a:pt x="4" y="107"/>
                    </a:lnTo>
                    <a:lnTo>
                      <a:pt x="0" y="103"/>
                    </a:lnTo>
                    <a:lnTo>
                      <a:pt x="4" y="99"/>
                    </a:lnTo>
                    <a:lnTo>
                      <a:pt x="8" y="99"/>
                    </a:lnTo>
                    <a:lnTo>
                      <a:pt x="12" y="99"/>
                    </a:lnTo>
                    <a:lnTo>
                      <a:pt x="16" y="99"/>
                    </a:lnTo>
                    <a:lnTo>
                      <a:pt x="16" y="103"/>
                    </a:lnTo>
                    <a:lnTo>
                      <a:pt x="23" y="107"/>
                    </a:lnTo>
                    <a:lnTo>
                      <a:pt x="31" y="107"/>
                    </a:lnTo>
                    <a:lnTo>
                      <a:pt x="39" y="103"/>
                    </a:lnTo>
                    <a:lnTo>
                      <a:pt x="46" y="99"/>
                    </a:lnTo>
                    <a:lnTo>
                      <a:pt x="50" y="92"/>
                    </a:lnTo>
                    <a:lnTo>
                      <a:pt x="54" y="80"/>
                    </a:lnTo>
                    <a:lnTo>
                      <a:pt x="50" y="72"/>
                    </a:lnTo>
                    <a:lnTo>
                      <a:pt x="46" y="61"/>
                    </a:lnTo>
                    <a:lnTo>
                      <a:pt x="39" y="53"/>
                    </a:lnTo>
                    <a:lnTo>
                      <a:pt x="27" y="49"/>
                    </a:lnTo>
                    <a:lnTo>
                      <a:pt x="20" y="46"/>
                    </a:lnTo>
                    <a:lnTo>
                      <a:pt x="4" y="46"/>
                    </a:lnTo>
                    <a:lnTo>
                      <a:pt x="27" y="0"/>
                    </a:lnTo>
                    <a:lnTo>
                      <a:pt x="66" y="0"/>
                    </a:lnTo>
                    <a:close/>
                  </a:path>
                </a:pathLst>
              </a:custGeom>
              <a:solidFill>
                <a:srgbClr val="000000"/>
              </a:solidFill>
              <a:ln w="0">
                <a:solidFill>
                  <a:srgbClr val="000000"/>
                </a:solidFill>
                <a:round/>
                <a:headEnd/>
                <a:tailEnd/>
              </a:ln>
            </p:spPr>
            <p:txBody>
              <a:bodyPr/>
              <a:lstStyle/>
              <a:p>
                <a:endParaRPr lang="en-CA"/>
              </a:p>
            </p:txBody>
          </p:sp>
          <p:sp>
            <p:nvSpPr>
              <p:cNvPr id="17584" name="Rectangle 94"/>
              <p:cNvSpPr>
                <a:spLocks noChangeArrowheads="1"/>
              </p:cNvSpPr>
              <p:nvPr/>
            </p:nvSpPr>
            <p:spPr bwMode="auto">
              <a:xfrm>
                <a:off x="2705" y="1706"/>
                <a:ext cx="8" cy="207"/>
              </a:xfrm>
              <a:prstGeom prst="rect">
                <a:avLst/>
              </a:prstGeom>
              <a:solidFill>
                <a:srgbClr val="000000"/>
              </a:solidFill>
              <a:ln w="0">
                <a:solidFill>
                  <a:srgbClr val="000000"/>
                </a:solidFill>
                <a:miter lim="800000"/>
                <a:headEnd/>
                <a:tailEnd/>
              </a:ln>
            </p:spPr>
            <p:txBody>
              <a:bodyPr/>
              <a:lstStyle/>
              <a:p>
                <a:endParaRPr lang="en-US"/>
              </a:p>
            </p:txBody>
          </p:sp>
          <p:sp>
            <p:nvSpPr>
              <p:cNvPr id="17585" name="Freeform 95"/>
              <p:cNvSpPr>
                <a:spLocks noEditPoints="1"/>
              </p:cNvSpPr>
              <p:nvPr/>
            </p:nvSpPr>
            <p:spPr bwMode="auto">
              <a:xfrm>
                <a:off x="2901" y="1741"/>
                <a:ext cx="69" cy="115"/>
              </a:xfrm>
              <a:custGeom>
                <a:avLst/>
                <a:gdLst>
                  <a:gd name="T0" fmla="*/ 0 w 69"/>
                  <a:gd name="T1" fmla="*/ 57 h 115"/>
                  <a:gd name="T2" fmla="*/ 0 w 69"/>
                  <a:gd name="T3" fmla="*/ 42 h 115"/>
                  <a:gd name="T4" fmla="*/ 4 w 69"/>
                  <a:gd name="T5" fmla="*/ 26 h 115"/>
                  <a:gd name="T6" fmla="*/ 11 w 69"/>
                  <a:gd name="T7" fmla="*/ 15 h 115"/>
                  <a:gd name="T8" fmla="*/ 19 w 69"/>
                  <a:gd name="T9" fmla="*/ 3 h 115"/>
                  <a:gd name="T10" fmla="*/ 27 w 69"/>
                  <a:gd name="T11" fmla="*/ 0 h 115"/>
                  <a:gd name="T12" fmla="*/ 35 w 69"/>
                  <a:gd name="T13" fmla="*/ 0 h 115"/>
                  <a:gd name="T14" fmla="*/ 42 w 69"/>
                  <a:gd name="T15" fmla="*/ 0 h 115"/>
                  <a:gd name="T16" fmla="*/ 50 w 69"/>
                  <a:gd name="T17" fmla="*/ 3 h 115"/>
                  <a:gd name="T18" fmla="*/ 58 w 69"/>
                  <a:gd name="T19" fmla="*/ 11 h 115"/>
                  <a:gd name="T20" fmla="*/ 61 w 69"/>
                  <a:gd name="T21" fmla="*/ 26 h 115"/>
                  <a:gd name="T22" fmla="*/ 65 w 69"/>
                  <a:gd name="T23" fmla="*/ 38 h 115"/>
                  <a:gd name="T24" fmla="*/ 69 w 69"/>
                  <a:gd name="T25" fmla="*/ 57 h 115"/>
                  <a:gd name="T26" fmla="*/ 65 w 69"/>
                  <a:gd name="T27" fmla="*/ 72 h 115"/>
                  <a:gd name="T28" fmla="*/ 61 w 69"/>
                  <a:gd name="T29" fmla="*/ 88 h 115"/>
                  <a:gd name="T30" fmla="*/ 58 w 69"/>
                  <a:gd name="T31" fmla="*/ 99 h 115"/>
                  <a:gd name="T32" fmla="*/ 50 w 69"/>
                  <a:gd name="T33" fmla="*/ 111 h 115"/>
                  <a:gd name="T34" fmla="*/ 42 w 69"/>
                  <a:gd name="T35" fmla="*/ 115 h 115"/>
                  <a:gd name="T36" fmla="*/ 31 w 69"/>
                  <a:gd name="T37" fmla="*/ 115 h 115"/>
                  <a:gd name="T38" fmla="*/ 23 w 69"/>
                  <a:gd name="T39" fmla="*/ 115 h 115"/>
                  <a:gd name="T40" fmla="*/ 15 w 69"/>
                  <a:gd name="T41" fmla="*/ 107 h 115"/>
                  <a:gd name="T42" fmla="*/ 8 w 69"/>
                  <a:gd name="T43" fmla="*/ 95 h 115"/>
                  <a:gd name="T44" fmla="*/ 0 w 69"/>
                  <a:gd name="T45" fmla="*/ 80 h 115"/>
                  <a:gd name="T46" fmla="*/ 0 w 69"/>
                  <a:gd name="T47" fmla="*/ 57 h 115"/>
                  <a:gd name="T48" fmla="*/ 15 w 69"/>
                  <a:gd name="T49" fmla="*/ 61 h 115"/>
                  <a:gd name="T50" fmla="*/ 15 w 69"/>
                  <a:gd name="T51" fmla="*/ 80 h 115"/>
                  <a:gd name="T52" fmla="*/ 19 w 69"/>
                  <a:gd name="T53" fmla="*/ 99 h 115"/>
                  <a:gd name="T54" fmla="*/ 23 w 69"/>
                  <a:gd name="T55" fmla="*/ 103 h 115"/>
                  <a:gd name="T56" fmla="*/ 27 w 69"/>
                  <a:gd name="T57" fmla="*/ 107 h 115"/>
                  <a:gd name="T58" fmla="*/ 35 w 69"/>
                  <a:gd name="T59" fmla="*/ 111 h 115"/>
                  <a:gd name="T60" fmla="*/ 38 w 69"/>
                  <a:gd name="T61" fmla="*/ 107 h 115"/>
                  <a:gd name="T62" fmla="*/ 42 w 69"/>
                  <a:gd name="T63" fmla="*/ 107 h 115"/>
                  <a:gd name="T64" fmla="*/ 46 w 69"/>
                  <a:gd name="T65" fmla="*/ 99 h 115"/>
                  <a:gd name="T66" fmla="*/ 50 w 69"/>
                  <a:gd name="T67" fmla="*/ 92 h 115"/>
                  <a:gd name="T68" fmla="*/ 50 w 69"/>
                  <a:gd name="T69" fmla="*/ 76 h 115"/>
                  <a:gd name="T70" fmla="*/ 54 w 69"/>
                  <a:gd name="T71" fmla="*/ 53 h 115"/>
                  <a:gd name="T72" fmla="*/ 50 w 69"/>
                  <a:gd name="T73" fmla="*/ 34 h 115"/>
                  <a:gd name="T74" fmla="*/ 50 w 69"/>
                  <a:gd name="T75" fmla="*/ 23 h 115"/>
                  <a:gd name="T76" fmla="*/ 46 w 69"/>
                  <a:gd name="T77" fmla="*/ 11 h 115"/>
                  <a:gd name="T78" fmla="*/ 42 w 69"/>
                  <a:gd name="T79" fmla="*/ 7 h 115"/>
                  <a:gd name="T80" fmla="*/ 38 w 69"/>
                  <a:gd name="T81" fmla="*/ 7 h 115"/>
                  <a:gd name="T82" fmla="*/ 35 w 69"/>
                  <a:gd name="T83" fmla="*/ 3 h 115"/>
                  <a:gd name="T84" fmla="*/ 27 w 69"/>
                  <a:gd name="T85" fmla="*/ 7 h 115"/>
                  <a:gd name="T86" fmla="*/ 23 w 69"/>
                  <a:gd name="T87" fmla="*/ 11 h 115"/>
                  <a:gd name="T88" fmla="*/ 19 w 69"/>
                  <a:gd name="T89" fmla="*/ 19 h 115"/>
                  <a:gd name="T90" fmla="*/ 15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6"/>
                    </a:lnTo>
                    <a:lnTo>
                      <a:pt x="11" y="15"/>
                    </a:lnTo>
                    <a:lnTo>
                      <a:pt x="19" y="3"/>
                    </a:lnTo>
                    <a:lnTo>
                      <a:pt x="27" y="0"/>
                    </a:lnTo>
                    <a:lnTo>
                      <a:pt x="35" y="0"/>
                    </a:lnTo>
                    <a:lnTo>
                      <a:pt x="42" y="0"/>
                    </a:lnTo>
                    <a:lnTo>
                      <a:pt x="50" y="3"/>
                    </a:lnTo>
                    <a:lnTo>
                      <a:pt x="58" y="11"/>
                    </a:lnTo>
                    <a:lnTo>
                      <a:pt x="61" y="26"/>
                    </a:lnTo>
                    <a:lnTo>
                      <a:pt x="65" y="38"/>
                    </a:lnTo>
                    <a:lnTo>
                      <a:pt x="69" y="57"/>
                    </a:lnTo>
                    <a:lnTo>
                      <a:pt x="65" y="72"/>
                    </a:lnTo>
                    <a:lnTo>
                      <a:pt x="61" y="88"/>
                    </a:lnTo>
                    <a:lnTo>
                      <a:pt x="58" y="99"/>
                    </a:lnTo>
                    <a:lnTo>
                      <a:pt x="50" y="111"/>
                    </a:lnTo>
                    <a:lnTo>
                      <a:pt x="42" y="115"/>
                    </a:lnTo>
                    <a:lnTo>
                      <a:pt x="31" y="115"/>
                    </a:lnTo>
                    <a:lnTo>
                      <a:pt x="23" y="115"/>
                    </a:lnTo>
                    <a:lnTo>
                      <a:pt x="15" y="107"/>
                    </a:lnTo>
                    <a:lnTo>
                      <a:pt x="8" y="95"/>
                    </a:lnTo>
                    <a:lnTo>
                      <a:pt x="0" y="80"/>
                    </a:lnTo>
                    <a:lnTo>
                      <a:pt x="0" y="57"/>
                    </a:lnTo>
                    <a:close/>
                    <a:moveTo>
                      <a:pt x="15" y="61"/>
                    </a:moveTo>
                    <a:lnTo>
                      <a:pt x="15" y="80"/>
                    </a:lnTo>
                    <a:lnTo>
                      <a:pt x="19" y="99"/>
                    </a:lnTo>
                    <a:lnTo>
                      <a:pt x="23" y="103"/>
                    </a:lnTo>
                    <a:lnTo>
                      <a:pt x="27" y="107"/>
                    </a:lnTo>
                    <a:lnTo>
                      <a:pt x="35" y="111"/>
                    </a:lnTo>
                    <a:lnTo>
                      <a:pt x="38" y="107"/>
                    </a:lnTo>
                    <a:lnTo>
                      <a:pt x="42" y="107"/>
                    </a:lnTo>
                    <a:lnTo>
                      <a:pt x="46" y="99"/>
                    </a:lnTo>
                    <a:lnTo>
                      <a:pt x="50" y="92"/>
                    </a:lnTo>
                    <a:lnTo>
                      <a:pt x="50" y="76"/>
                    </a:lnTo>
                    <a:lnTo>
                      <a:pt x="54" y="53"/>
                    </a:lnTo>
                    <a:lnTo>
                      <a:pt x="50" y="34"/>
                    </a:lnTo>
                    <a:lnTo>
                      <a:pt x="50" y="23"/>
                    </a:lnTo>
                    <a:lnTo>
                      <a:pt x="46" y="11"/>
                    </a:lnTo>
                    <a:lnTo>
                      <a:pt x="42" y="7"/>
                    </a:lnTo>
                    <a:lnTo>
                      <a:pt x="38" y="7"/>
                    </a:lnTo>
                    <a:lnTo>
                      <a:pt x="35" y="3"/>
                    </a:lnTo>
                    <a:lnTo>
                      <a:pt x="27" y="7"/>
                    </a:lnTo>
                    <a:lnTo>
                      <a:pt x="23" y="11"/>
                    </a:lnTo>
                    <a:lnTo>
                      <a:pt x="19" y="19"/>
                    </a:lnTo>
                    <a:lnTo>
                      <a:pt x="15"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7586" name="Rectangle 96"/>
              <p:cNvSpPr>
                <a:spLocks noChangeArrowheads="1"/>
              </p:cNvSpPr>
              <p:nvPr/>
            </p:nvSpPr>
            <p:spPr bwMode="auto">
              <a:xfrm>
                <a:off x="3304" y="1706"/>
                <a:ext cx="8" cy="207"/>
              </a:xfrm>
              <a:prstGeom prst="rect">
                <a:avLst/>
              </a:prstGeom>
              <a:solidFill>
                <a:srgbClr val="000000"/>
              </a:solidFill>
              <a:ln w="0">
                <a:solidFill>
                  <a:srgbClr val="000000"/>
                </a:solidFill>
                <a:miter lim="800000"/>
                <a:headEnd/>
                <a:tailEnd/>
              </a:ln>
            </p:spPr>
            <p:txBody>
              <a:bodyPr/>
              <a:lstStyle/>
              <a:p>
                <a:endParaRPr lang="en-US"/>
              </a:p>
            </p:txBody>
          </p:sp>
          <p:sp>
            <p:nvSpPr>
              <p:cNvPr id="17587" name="Freeform 97"/>
              <p:cNvSpPr>
                <a:spLocks/>
              </p:cNvSpPr>
              <p:nvPr/>
            </p:nvSpPr>
            <p:spPr bwMode="auto">
              <a:xfrm>
                <a:off x="3507" y="1836"/>
                <a:ext cx="19" cy="20"/>
              </a:xfrm>
              <a:custGeom>
                <a:avLst/>
                <a:gdLst>
                  <a:gd name="T0" fmla="*/ 12 w 19"/>
                  <a:gd name="T1" fmla="*/ 0 h 20"/>
                  <a:gd name="T2" fmla="*/ 16 w 19"/>
                  <a:gd name="T3" fmla="*/ 0 h 20"/>
                  <a:gd name="T4" fmla="*/ 16 w 19"/>
                  <a:gd name="T5" fmla="*/ 4 h 20"/>
                  <a:gd name="T6" fmla="*/ 19 w 19"/>
                  <a:gd name="T7" fmla="*/ 8 h 20"/>
                  <a:gd name="T8" fmla="*/ 19 w 19"/>
                  <a:gd name="T9" fmla="*/ 12 h 20"/>
                  <a:gd name="T10" fmla="*/ 19 w 19"/>
                  <a:gd name="T11" fmla="*/ 16 h 20"/>
                  <a:gd name="T12" fmla="*/ 16 w 19"/>
                  <a:gd name="T13" fmla="*/ 16 h 20"/>
                  <a:gd name="T14" fmla="*/ 16 w 19"/>
                  <a:gd name="T15" fmla="*/ 20 h 20"/>
                  <a:gd name="T16" fmla="*/ 12 w 19"/>
                  <a:gd name="T17" fmla="*/ 20 h 20"/>
                  <a:gd name="T18" fmla="*/ 8 w 19"/>
                  <a:gd name="T19" fmla="*/ 20 h 20"/>
                  <a:gd name="T20" fmla="*/ 4 w 19"/>
                  <a:gd name="T21" fmla="*/ 16 h 20"/>
                  <a:gd name="T22" fmla="*/ 0 w 19"/>
                  <a:gd name="T23" fmla="*/ 16 h 20"/>
                  <a:gd name="T24" fmla="*/ 0 w 19"/>
                  <a:gd name="T25" fmla="*/ 12 h 20"/>
                  <a:gd name="T26" fmla="*/ 0 w 19"/>
                  <a:gd name="T27" fmla="*/ 8 h 20"/>
                  <a:gd name="T28" fmla="*/ 4 w 19"/>
                  <a:gd name="T29" fmla="*/ 4 h 20"/>
                  <a:gd name="T30" fmla="*/ 8 w 19"/>
                  <a:gd name="T31" fmla="*/ 0 h 20"/>
                  <a:gd name="T32" fmla="*/ 12 w 19"/>
                  <a:gd name="T33" fmla="*/ 0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20"/>
                  <a:gd name="T53" fmla="*/ 19 w 19"/>
                  <a:gd name="T54" fmla="*/ 20 h 2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20">
                    <a:moveTo>
                      <a:pt x="12" y="0"/>
                    </a:moveTo>
                    <a:lnTo>
                      <a:pt x="16" y="0"/>
                    </a:lnTo>
                    <a:lnTo>
                      <a:pt x="16" y="4"/>
                    </a:lnTo>
                    <a:lnTo>
                      <a:pt x="19" y="8"/>
                    </a:lnTo>
                    <a:lnTo>
                      <a:pt x="19" y="12"/>
                    </a:lnTo>
                    <a:lnTo>
                      <a:pt x="19" y="16"/>
                    </a:lnTo>
                    <a:lnTo>
                      <a:pt x="16" y="16"/>
                    </a:lnTo>
                    <a:lnTo>
                      <a:pt x="16" y="20"/>
                    </a:lnTo>
                    <a:lnTo>
                      <a:pt x="12" y="20"/>
                    </a:lnTo>
                    <a:lnTo>
                      <a:pt x="8" y="20"/>
                    </a:lnTo>
                    <a:lnTo>
                      <a:pt x="4" y="16"/>
                    </a:lnTo>
                    <a:lnTo>
                      <a:pt x="0" y="16"/>
                    </a:lnTo>
                    <a:lnTo>
                      <a:pt x="0" y="12"/>
                    </a:lnTo>
                    <a:lnTo>
                      <a:pt x="0" y="8"/>
                    </a:lnTo>
                    <a:lnTo>
                      <a:pt x="4" y="4"/>
                    </a:lnTo>
                    <a:lnTo>
                      <a:pt x="8" y="0"/>
                    </a:lnTo>
                    <a:lnTo>
                      <a:pt x="12" y="0"/>
                    </a:lnTo>
                    <a:close/>
                  </a:path>
                </a:pathLst>
              </a:custGeom>
              <a:solidFill>
                <a:srgbClr val="000000"/>
              </a:solidFill>
              <a:ln w="0">
                <a:solidFill>
                  <a:srgbClr val="000000"/>
                </a:solidFill>
                <a:round/>
                <a:headEnd/>
                <a:tailEnd/>
              </a:ln>
            </p:spPr>
            <p:txBody>
              <a:bodyPr/>
              <a:lstStyle/>
              <a:p>
                <a:endParaRPr lang="en-CA"/>
              </a:p>
            </p:txBody>
          </p:sp>
          <p:sp>
            <p:nvSpPr>
              <p:cNvPr id="17588" name="Freeform 98"/>
              <p:cNvSpPr>
                <a:spLocks noEditPoints="1"/>
              </p:cNvSpPr>
              <p:nvPr/>
            </p:nvSpPr>
            <p:spPr bwMode="auto">
              <a:xfrm>
                <a:off x="3546" y="1741"/>
                <a:ext cx="69" cy="115"/>
              </a:xfrm>
              <a:custGeom>
                <a:avLst/>
                <a:gdLst>
                  <a:gd name="T0" fmla="*/ 0 w 69"/>
                  <a:gd name="T1" fmla="*/ 57 h 115"/>
                  <a:gd name="T2" fmla="*/ 0 w 69"/>
                  <a:gd name="T3" fmla="*/ 42 h 115"/>
                  <a:gd name="T4" fmla="*/ 3 w 69"/>
                  <a:gd name="T5" fmla="*/ 26 h 115"/>
                  <a:gd name="T6" fmla="*/ 11 w 69"/>
                  <a:gd name="T7" fmla="*/ 15 h 115"/>
                  <a:gd name="T8" fmla="*/ 19 w 69"/>
                  <a:gd name="T9" fmla="*/ 3 h 115"/>
                  <a:gd name="T10" fmla="*/ 26 w 69"/>
                  <a:gd name="T11" fmla="*/ 0 h 115"/>
                  <a:gd name="T12" fmla="*/ 34 w 69"/>
                  <a:gd name="T13" fmla="*/ 0 h 115"/>
                  <a:gd name="T14" fmla="*/ 42 w 69"/>
                  <a:gd name="T15" fmla="*/ 0 h 115"/>
                  <a:gd name="T16" fmla="*/ 49 w 69"/>
                  <a:gd name="T17" fmla="*/ 3 h 115"/>
                  <a:gd name="T18" fmla="*/ 57 w 69"/>
                  <a:gd name="T19" fmla="*/ 11 h 115"/>
                  <a:gd name="T20" fmla="*/ 65 w 69"/>
                  <a:gd name="T21" fmla="*/ 26 h 115"/>
                  <a:gd name="T22" fmla="*/ 69 w 69"/>
                  <a:gd name="T23" fmla="*/ 38 h 115"/>
                  <a:gd name="T24" fmla="*/ 69 w 69"/>
                  <a:gd name="T25" fmla="*/ 57 h 115"/>
                  <a:gd name="T26" fmla="*/ 69 w 69"/>
                  <a:gd name="T27" fmla="*/ 72 h 115"/>
                  <a:gd name="T28" fmla="*/ 65 w 69"/>
                  <a:gd name="T29" fmla="*/ 88 h 115"/>
                  <a:gd name="T30" fmla="*/ 57 w 69"/>
                  <a:gd name="T31" fmla="*/ 99 h 115"/>
                  <a:gd name="T32" fmla="*/ 49 w 69"/>
                  <a:gd name="T33" fmla="*/ 111 h 115"/>
                  <a:gd name="T34" fmla="*/ 42 w 69"/>
                  <a:gd name="T35" fmla="*/ 115 h 115"/>
                  <a:gd name="T36" fmla="*/ 34 w 69"/>
                  <a:gd name="T37" fmla="*/ 115 h 115"/>
                  <a:gd name="T38" fmla="*/ 23 w 69"/>
                  <a:gd name="T39" fmla="*/ 115 h 115"/>
                  <a:gd name="T40" fmla="*/ 15 w 69"/>
                  <a:gd name="T41" fmla="*/ 107 h 115"/>
                  <a:gd name="T42" fmla="*/ 7 w 69"/>
                  <a:gd name="T43" fmla="*/ 95 h 115"/>
                  <a:gd name="T44" fmla="*/ 0 w 69"/>
                  <a:gd name="T45" fmla="*/ 80 h 115"/>
                  <a:gd name="T46" fmla="*/ 0 w 69"/>
                  <a:gd name="T47" fmla="*/ 57 h 115"/>
                  <a:gd name="T48" fmla="*/ 15 w 69"/>
                  <a:gd name="T49" fmla="*/ 61 h 115"/>
                  <a:gd name="T50" fmla="*/ 15 w 69"/>
                  <a:gd name="T51" fmla="*/ 80 h 115"/>
                  <a:gd name="T52" fmla="*/ 19 w 69"/>
                  <a:gd name="T53" fmla="*/ 99 h 115"/>
                  <a:gd name="T54" fmla="*/ 23 w 69"/>
                  <a:gd name="T55" fmla="*/ 103 h 115"/>
                  <a:gd name="T56" fmla="*/ 26 w 69"/>
                  <a:gd name="T57" fmla="*/ 107 h 115"/>
                  <a:gd name="T58" fmla="*/ 34 w 69"/>
                  <a:gd name="T59" fmla="*/ 111 h 115"/>
                  <a:gd name="T60" fmla="*/ 38 w 69"/>
                  <a:gd name="T61" fmla="*/ 107 h 115"/>
                  <a:gd name="T62" fmla="*/ 42 w 69"/>
                  <a:gd name="T63" fmla="*/ 107 h 115"/>
                  <a:gd name="T64" fmla="*/ 46 w 69"/>
                  <a:gd name="T65" fmla="*/ 99 h 115"/>
                  <a:gd name="T66" fmla="*/ 49 w 69"/>
                  <a:gd name="T67" fmla="*/ 92 h 115"/>
                  <a:gd name="T68" fmla="*/ 53 w 69"/>
                  <a:gd name="T69" fmla="*/ 76 h 115"/>
                  <a:gd name="T70" fmla="*/ 53 w 69"/>
                  <a:gd name="T71" fmla="*/ 53 h 115"/>
                  <a:gd name="T72" fmla="*/ 53 w 69"/>
                  <a:gd name="T73" fmla="*/ 34 h 115"/>
                  <a:gd name="T74" fmla="*/ 49 w 69"/>
                  <a:gd name="T75" fmla="*/ 23 h 115"/>
                  <a:gd name="T76" fmla="*/ 46 w 69"/>
                  <a:gd name="T77" fmla="*/ 11 h 115"/>
                  <a:gd name="T78" fmla="*/ 42 w 69"/>
                  <a:gd name="T79" fmla="*/ 7 h 115"/>
                  <a:gd name="T80" fmla="*/ 38 w 69"/>
                  <a:gd name="T81" fmla="*/ 7 h 115"/>
                  <a:gd name="T82" fmla="*/ 34 w 69"/>
                  <a:gd name="T83" fmla="*/ 3 h 115"/>
                  <a:gd name="T84" fmla="*/ 30 w 69"/>
                  <a:gd name="T85" fmla="*/ 7 h 115"/>
                  <a:gd name="T86" fmla="*/ 23 w 69"/>
                  <a:gd name="T87" fmla="*/ 11 h 115"/>
                  <a:gd name="T88" fmla="*/ 19 w 69"/>
                  <a:gd name="T89" fmla="*/ 19 h 115"/>
                  <a:gd name="T90" fmla="*/ 15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3" y="26"/>
                    </a:lnTo>
                    <a:lnTo>
                      <a:pt x="11" y="15"/>
                    </a:lnTo>
                    <a:lnTo>
                      <a:pt x="19" y="3"/>
                    </a:lnTo>
                    <a:lnTo>
                      <a:pt x="26" y="0"/>
                    </a:lnTo>
                    <a:lnTo>
                      <a:pt x="34" y="0"/>
                    </a:lnTo>
                    <a:lnTo>
                      <a:pt x="42" y="0"/>
                    </a:lnTo>
                    <a:lnTo>
                      <a:pt x="49" y="3"/>
                    </a:lnTo>
                    <a:lnTo>
                      <a:pt x="57" y="11"/>
                    </a:lnTo>
                    <a:lnTo>
                      <a:pt x="65" y="26"/>
                    </a:lnTo>
                    <a:lnTo>
                      <a:pt x="69" y="38"/>
                    </a:lnTo>
                    <a:lnTo>
                      <a:pt x="69" y="57"/>
                    </a:lnTo>
                    <a:lnTo>
                      <a:pt x="69" y="72"/>
                    </a:lnTo>
                    <a:lnTo>
                      <a:pt x="65" y="88"/>
                    </a:lnTo>
                    <a:lnTo>
                      <a:pt x="57" y="99"/>
                    </a:lnTo>
                    <a:lnTo>
                      <a:pt x="49" y="111"/>
                    </a:lnTo>
                    <a:lnTo>
                      <a:pt x="42" y="115"/>
                    </a:lnTo>
                    <a:lnTo>
                      <a:pt x="34" y="115"/>
                    </a:lnTo>
                    <a:lnTo>
                      <a:pt x="23" y="115"/>
                    </a:lnTo>
                    <a:lnTo>
                      <a:pt x="15" y="107"/>
                    </a:lnTo>
                    <a:lnTo>
                      <a:pt x="7" y="95"/>
                    </a:lnTo>
                    <a:lnTo>
                      <a:pt x="0" y="80"/>
                    </a:lnTo>
                    <a:lnTo>
                      <a:pt x="0" y="57"/>
                    </a:lnTo>
                    <a:close/>
                    <a:moveTo>
                      <a:pt x="15" y="61"/>
                    </a:moveTo>
                    <a:lnTo>
                      <a:pt x="15" y="80"/>
                    </a:lnTo>
                    <a:lnTo>
                      <a:pt x="19" y="99"/>
                    </a:lnTo>
                    <a:lnTo>
                      <a:pt x="23" y="103"/>
                    </a:lnTo>
                    <a:lnTo>
                      <a:pt x="26" y="107"/>
                    </a:lnTo>
                    <a:lnTo>
                      <a:pt x="34" y="111"/>
                    </a:lnTo>
                    <a:lnTo>
                      <a:pt x="38" y="107"/>
                    </a:lnTo>
                    <a:lnTo>
                      <a:pt x="42" y="107"/>
                    </a:lnTo>
                    <a:lnTo>
                      <a:pt x="46" y="99"/>
                    </a:lnTo>
                    <a:lnTo>
                      <a:pt x="49" y="92"/>
                    </a:lnTo>
                    <a:lnTo>
                      <a:pt x="53" y="76"/>
                    </a:lnTo>
                    <a:lnTo>
                      <a:pt x="53" y="53"/>
                    </a:lnTo>
                    <a:lnTo>
                      <a:pt x="53" y="34"/>
                    </a:lnTo>
                    <a:lnTo>
                      <a:pt x="49" y="23"/>
                    </a:lnTo>
                    <a:lnTo>
                      <a:pt x="46" y="11"/>
                    </a:lnTo>
                    <a:lnTo>
                      <a:pt x="42" y="7"/>
                    </a:lnTo>
                    <a:lnTo>
                      <a:pt x="38" y="7"/>
                    </a:lnTo>
                    <a:lnTo>
                      <a:pt x="34" y="3"/>
                    </a:lnTo>
                    <a:lnTo>
                      <a:pt x="30" y="7"/>
                    </a:lnTo>
                    <a:lnTo>
                      <a:pt x="23" y="11"/>
                    </a:lnTo>
                    <a:lnTo>
                      <a:pt x="19" y="19"/>
                    </a:lnTo>
                    <a:lnTo>
                      <a:pt x="15"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7589" name="Freeform 99"/>
              <p:cNvSpPr>
                <a:spLocks noEditPoints="1"/>
              </p:cNvSpPr>
              <p:nvPr/>
            </p:nvSpPr>
            <p:spPr bwMode="auto">
              <a:xfrm>
                <a:off x="3630" y="1741"/>
                <a:ext cx="69" cy="115"/>
              </a:xfrm>
              <a:custGeom>
                <a:avLst/>
                <a:gdLst>
                  <a:gd name="T0" fmla="*/ 0 w 69"/>
                  <a:gd name="T1" fmla="*/ 57 h 115"/>
                  <a:gd name="T2" fmla="*/ 0 w 69"/>
                  <a:gd name="T3" fmla="*/ 42 h 115"/>
                  <a:gd name="T4" fmla="*/ 4 w 69"/>
                  <a:gd name="T5" fmla="*/ 26 h 115"/>
                  <a:gd name="T6" fmla="*/ 11 w 69"/>
                  <a:gd name="T7" fmla="*/ 15 h 115"/>
                  <a:gd name="T8" fmla="*/ 19 w 69"/>
                  <a:gd name="T9" fmla="*/ 3 h 115"/>
                  <a:gd name="T10" fmla="*/ 27 w 69"/>
                  <a:gd name="T11" fmla="*/ 0 h 115"/>
                  <a:gd name="T12" fmla="*/ 35 w 69"/>
                  <a:gd name="T13" fmla="*/ 0 h 115"/>
                  <a:gd name="T14" fmla="*/ 42 w 69"/>
                  <a:gd name="T15" fmla="*/ 0 h 115"/>
                  <a:gd name="T16" fmla="*/ 50 w 69"/>
                  <a:gd name="T17" fmla="*/ 3 h 115"/>
                  <a:gd name="T18" fmla="*/ 58 w 69"/>
                  <a:gd name="T19" fmla="*/ 11 h 115"/>
                  <a:gd name="T20" fmla="*/ 61 w 69"/>
                  <a:gd name="T21" fmla="*/ 26 h 115"/>
                  <a:gd name="T22" fmla="*/ 69 w 69"/>
                  <a:gd name="T23" fmla="*/ 38 h 115"/>
                  <a:gd name="T24" fmla="*/ 69 w 69"/>
                  <a:gd name="T25" fmla="*/ 57 h 115"/>
                  <a:gd name="T26" fmla="*/ 69 w 69"/>
                  <a:gd name="T27" fmla="*/ 72 h 115"/>
                  <a:gd name="T28" fmla="*/ 61 w 69"/>
                  <a:gd name="T29" fmla="*/ 88 h 115"/>
                  <a:gd name="T30" fmla="*/ 58 w 69"/>
                  <a:gd name="T31" fmla="*/ 99 h 115"/>
                  <a:gd name="T32" fmla="*/ 50 w 69"/>
                  <a:gd name="T33" fmla="*/ 111 h 115"/>
                  <a:gd name="T34" fmla="*/ 42 w 69"/>
                  <a:gd name="T35" fmla="*/ 115 h 115"/>
                  <a:gd name="T36" fmla="*/ 35 w 69"/>
                  <a:gd name="T37" fmla="*/ 115 h 115"/>
                  <a:gd name="T38" fmla="*/ 23 w 69"/>
                  <a:gd name="T39" fmla="*/ 115 h 115"/>
                  <a:gd name="T40" fmla="*/ 15 w 69"/>
                  <a:gd name="T41" fmla="*/ 107 h 115"/>
                  <a:gd name="T42" fmla="*/ 8 w 69"/>
                  <a:gd name="T43" fmla="*/ 95 h 115"/>
                  <a:gd name="T44" fmla="*/ 0 w 69"/>
                  <a:gd name="T45" fmla="*/ 80 h 115"/>
                  <a:gd name="T46" fmla="*/ 0 w 69"/>
                  <a:gd name="T47" fmla="*/ 57 h 115"/>
                  <a:gd name="T48" fmla="*/ 15 w 69"/>
                  <a:gd name="T49" fmla="*/ 61 h 115"/>
                  <a:gd name="T50" fmla="*/ 15 w 69"/>
                  <a:gd name="T51" fmla="*/ 80 h 115"/>
                  <a:gd name="T52" fmla="*/ 19 w 69"/>
                  <a:gd name="T53" fmla="*/ 99 h 115"/>
                  <a:gd name="T54" fmla="*/ 23 w 69"/>
                  <a:gd name="T55" fmla="*/ 103 h 115"/>
                  <a:gd name="T56" fmla="*/ 27 w 69"/>
                  <a:gd name="T57" fmla="*/ 107 h 115"/>
                  <a:gd name="T58" fmla="*/ 35 w 69"/>
                  <a:gd name="T59" fmla="*/ 111 h 115"/>
                  <a:gd name="T60" fmla="*/ 38 w 69"/>
                  <a:gd name="T61" fmla="*/ 107 h 115"/>
                  <a:gd name="T62" fmla="*/ 42 w 69"/>
                  <a:gd name="T63" fmla="*/ 107 h 115"/>
                  <a:gd name="T64" fmla="*/ 46 w 69"/>
                  <a:gd name="T65" fmla="*/ 99 h 115"/>
                  <a:gd name="T66" fmla="*/ 50 w 69"/>
                  <a:gd name="T67" fmla="*/ 92 h 115"/>
                  <a:gd name="T68" fmla="*/ 54 w 69"/>
                  <a:gd name="T69" fmla="*/ 76 h 115"/>
                  <a:gd name="T70" fmla="*/ 54 w 69"/>
                  <a:gd name="T71" fmla="*/ 53 h 115"/>
                  <a:gd name="T72" fmla="*/ 54 w 69"/>
                  <a:gd name="T73" fmla="*/ 34 h 115"/>
                  <a:gd name="T74" fmla="*/ 50 w 69"/>
                  <a:gd name="T75" fmla="*/ 23 h 115"/>
                  <a:gd name="T76" fmla="*/ 46 w 69"/>
                  <a:gd name="T77" fmla="*/ 11 h 115"/>
                  <a:gd name="T78" fmla="*/ 42 w 69"/>
                  <a:gd name="T79" fmla="*/ 7 h 115"/>
                  <a:gd name="T80" fmla="*/ 38 w 69"/>
                  <a:gd name="T81" fmla="*/ 7 h 115"/>
                  <a:gd name="T82" fmla="*/ 35 w 69"/>
                  <a:gd name="T83" fmla="*/ 3 h 115"/>
                  <a:gd name="T84" fmla="*/ 27 w 69"/>
                  <a:gd name="T85" fmla="*/ 7 h 115"/>
                  <a:gd name="T86" fmla="*/ 23 w 69"/>
                  <a:gd name="T87" fmla="*/ 11 h 115"/>
                  <a:gd name="T88" fmla="*/ 19 w 69"/>
                  <a:gd name="T89" fmla="*/ 19 h 115"/>
                  <a:gd name="T90" fmla="*/ 15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6"/>
                    </a:lnTo>
                    <a:lnTo>
                      <a:pt x="11" y="15"/>
                    </a:lnTo>
                    <a:lnTo>
                      <a:pt x="19" y="3"/>
                    </a:lnTo>
                    <a:lnTo>
                      <a:pt x="27" y="0"/>
                    </a:lnTo>
                    <a:lnTo>
                      <a:pt x="35" y="0"/>
                    </a:lnTo>
                    <a:lnTo>
                      <a:pt x="42" y="0"/>
                    </a:lnTo>
                    <a:lnTo>
                      <a:pt x="50" y="3"/>
                    </a:lnTo>
                    <a:lnTo>
                      <a:pt x="58" y="11"/>
                    </a:lnTo>
                    <a:lnTo>
                      <a:pt x="61" y="26"/>
                    </a:lnTo>
                    <a:lnTo>
                      <a:pt x="69" y="38"/>
                    </a:lnTo>
                    <a:lnTo>
                      <a:pt x="69" y="57"/>
                    </a:lnTo>
                    <a:lnTo>
                      <a:pt x="69" y="72"/>
                    </a:lnTo>
                    <a:lnTo>
                      <a:pt x="61" y="88"/>
                    </a:lnTo>
                    <a:lnTo>
                      <a:pt x="58" y="99"/>
                    </a:lnTo>
                    <a:lnTo>
                      <a:pt x="50" y="111"/>
                    </a:lnTo>
                    <a:lnTo>
                      <a:pt x="42" y="115"/>
                    </a:lnTo>
                    <a:lnTo>
                      <a:pt x="35" y="115"/>
                    </a:lnTo>
                    <a:lnTo>
                      <a:pt x="23" y="115"/>
                    </a:lnTo>
                    <a:lnTo>
                      <a:pt x="15" y="107"/>
                    </a:lnTo>
                    <a:lnTo>
                      <a:pt x="8" y="95"/>
                    </a:lnTo>
                    <a:lnTo>
                      <a:pt x="0" y="80"/>
                    </a:lnTo>
                    <a:lnTo>
                      <a:pt x="0" y="57"/>
                    </a:lnTo>
                    <a:close/>
                    <a:moveTo>
                      <a:pt x="15" y="61"/>
                    </a:moveTo>
                    <a:lnTo>
                      <a:pt x="15" y="80"/>
                    </a:lnTo>
                    <a:lnTo>
                      <a:pt x="19" y="99"/>
                    </a:lnTo>
                    <a:lnTo>
                      <a:pt x="23" y="103"/>
                    </a:lnTo>
                    <a:lnTo>
                      <a:pt x="27" y="107"/>
                    </a:lnTo>
                    <a:lnTo>
                      <a:pt x="35" y="111"/>
                    </a:lnTo>
                    <a:lnTo>
                      <a:pt x="38" y="107"/>
                    </a:lnTo>
                    <a:lnTo>
                      <a:pt x="42" y="107"/>
                    </a:lnTo>
                    <a:lnTo>
                      <a:pt x="46" y="99"/>
                    </a:lnTo>
                    <a:lnTo>
                      <a:pt x="50" y="92"/>
                    </a:lnTo>
                    <a:lnTo>
                      <a:pt x="54" y="76"/>
                    </a:lnTo>
                    <a:lnTo>
                      <a:pt x="54" y="53"/>
                    </a:lnTo>
                    <a:lnTo>
                      <a:pt x="54" y="34"/>
                    </a:lnTo>
                    <a:lnTo>
                      <a:pt x="50" y="23"/>
                    </a:lnTo>
                    <a:lnTo>
                      <a:pt x="46" y="11"/>
                    </a:lnTo>
                    <a:lnTo>
                      <a:pt x="42" y="7"/>
                    </a:lnTo>
                    <a:lnTo>
                      <a:pt x="38" y="7"/>
                    </a:lnTo>
                    <a:lnTo>
                      <a:pt x="35" y="3"/>
                    </a:lnTo>
                    <a:lnTo>
                      <a:pt x="27" y="7"/>
                    </a:lnTo>
                    <a:lnTo>
                      <a:pt x="23" y="11"/>
                    </a:lnTo>
                    <a:lnTo>
                      <a:pt x="19" y="19"/>
                    </a:lnTo>
                    <a:lnTo>
                      <a:pt x="15"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7590" name="Freeform 100"/>
              <p:cNvSpPr>
                <a:spLocks noEditPoints="1"/>
              </p:cNvSpPr>
              <p:nvPr/>
            </p:nvSpPr>
            <p:spPr bwMode="auto">
              <a:xfrm>
                <a:off x="3711" y="1741"/>
                <a:ext cx="72" cy="115"/>
              </a:xfrm>
              <a:custGeom>
                <a:avLst/>
                <a:gdLst>
                  <a:gd name="T0" fmla="*/ 72 w 72"/>
                  <a:gd name="T1" fmla="*/ 72 h 115"/>
                  <a:gd name="T2" fmla="*/ 72 w 72"/>
                  <a:gd name="T3" fmla="*/ 84 h 115"/>
                  <a:gd name="T4" fmla="*/ 57 w 72"/>
                  <a:gd name="T5" fmla="*/ 84 h 115"/>
                  <a:gd name="T6" fmla="*/ 57 w 72"/>
                  <a:gd name="T7" fmla="*/ 115 h 115"/>
                  <a:gd name="T8" fmla="*/ 42 w 72"/>
                  <a:gd name="T9" fmla="*/ 115 h 115"/>
                  <a:gd name="T10" fmla="*/ 42 w 72"/>
                  <a:gd name="T11" fmla="*/ 84 h 115"/>
                  <a:gd name="T12" fmla="*/ 0 w 72"/>
                  <a:gd name="T13" fmla="*/ 84 h 115"/>
                  <a:gd name="T14" fmla="*/ 0 w 72"/>
                  <a:gd name="T15" fmla="*/ 72 h 115"/>
                  <a:gd name="T16" fmla="*/ 46 w 72"/>
                  <a:gd name="T17" fmla="*/ 0 h 115"/>
                  <a:gd name="T18" fmla="*/ 57 w 72"/>
                  <a:gd name="T19" fmla="*/ 0 h 115"/>
                  <a:gd name="T20" fmla="*/ 57 w 72"/>
                  <a:gd name="T21" fmla="*/ 72 h 115"/>
                  <a:gd name="T22" fmla="*/ 72 w 72"/>
                  <a:gd name="T23" fmla="*/ 72 h 115"/>
                  <a:gd name="T24" fmla="*/ 42 w 72"/>
                  <a:gd name="T25" fmla="*/ 72 h 115"/>
                  <a:gd name="T26" fmla="*/ 42 w 72"/>
                  <a:gd name="T27" fmla="*/ 15 h 115"/>
                  <a:gd name="T28" fmla="*/ 7 w 72"/>
                  <a:gd name="T29" fmla="*/ 72 h 115"/>
                  <a:gd name="T30" fmla="*/ 42 w 72"/>
                  <a:gd name="T31" fmla="*/ 72 h 11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2"/>
                  <a:gd name="T49" fmla="*/ 0 h 115"/>
                  <a:gd name="T50" fmla="*/ 72 w 72"/>
                  <a:gd name="T51" fmla="*/ 115 h 115"/>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2" h="115">
                    <a:moveTo>
                      <a:pt x="72" y="72"/>
                    </a:moveTo>
                    <a:lnTo>
                      <a:pt x="72" y="84"/>
                    </a:lnTo>
                    <a:lnTo>
                      <a:pt x="57" y="84"/>
                    </a:lnTo>
                    <a:lnTo>
                      <a:pt x="57" y="115"/>
                    </a:lnTo>
                    <a:lnTo>
                      <a:pt x="42" y="115"/>
                    </a:lnTo>
                    <a:lnTo>
                      <a:pt x="42" y="84"/>
                    </a:lnTo>
                    <a:lnTo>
                      <a:pt x="0" y="84"/>
                    </a:lnTo>
                    <a:lnTo>
                      <a:pt x="0" y="72"/>
                    </a:lnTo>
                    <a:lnTo>
                      <a:pt x="46" y="0"/>
                    </a:lnTo>
                    <a:lnTo>
                      <a:pt x="57" y="0"/>
                    </a:lnTo>
                    <a:lnTo>
                      <a:pt x="57" y="72"/>
                    </a:lnTo>
                    <a:lnTo>
                      <a:pt x="72" y="72"/>
                    </a:lnTo>
                    <a:close/>
                    <a:moveTo>
                      <a:pt x="42" y="72"/>
                    </a:moveTo>
                    <a:lnTo>
                      <a:pt x="42" y="15"/>
                    </a:lnTo>
                    <a:lnTo>
                      <a:pt x="7" y="72"/>
                    </a:lnTo>
                    <a:lnTo>
                      <a:pt x="42" y="72"/>
                    </a:lnTo>
                    <a:close/>
                  </a:path>
                </a:pathLst>
              </a:custGeom>
              <a:solidFill>
                <a:srgbClr val="000000"/>
              </a:solidFill>
              <a:ln w="0">
                <a:solidFill>
                  <a:srgbClr val="000000"/>
                </a:solidFill>
                <a:round/>
                <a:headEnd/>
                <a:tailEnd/>
              </a:ln>
            </p:spPr>
            <p:txBody>
              <a:bodyPr/>
              <a:lstStyle/>
              <a:p>
                <a:endParaRPr lang="en-CA"/>
              </a:p>
            </p:txBody>
          </p:sp>
          <p:sp>
            <p:nvSpPr>
              <p:cNvPr id="17591" name="Freeform 101"/>
              <p:cNvSpPr>
                <a:spLocks noEditPoints="1"/>
              </p:cNvSpPr>
              <p:nvPr/>
            </p:nvSpPr>
            <p:spPr bwMode="auto">
              <a:xfrm>
                <a:off x="3795" y="1741"/>
                <a:ext cx="73" cy="115"/>
              </a:xfrm>
              <a:custGeom>
                <a:avLst/>
                <a:gdLst>
                  <a:gd name="T0" fmla="*/ 4 w 73"/>
                  <a:gd name="T1" fmla="*/ 115 h 115"/>
                  <a:gd name="T2" fmla="*/ 4 w 73"/>
                  <a:gd name="T3" fmla="*/ 115 h 115"/>
                  <a:gd name="T4" fmla="*/ 15 w 73"/>
                  <a:gd name="T5" fmla="*/ 111 h 115"/>
                  <a:gd name="T6" fmla="*/ 23 w 73"/>
                  <a:gd name="T7" fmla="*/ 107 h 115"/>
                  <a:gd name="T8" fmla="*/ 31 w 73"/>
                  <a:gd name="T9" fmla="*/ 99 h 115"/>
                  <a:gd name="T10" fmla="*/ 42 w 73"/>
                  <a:gd name="T11" fmla="*/ 92 h 115"/>
                  <a:gd name="T12" fmla="*/ 50 w 73"/>
                  <a:gd name="T13" fmla="*/ 76 h 115"/>
                  <a:gd name="T14" fmla="*/ 54 w 73"/>
                  <a:gd name="T15" fmla="*/ 65 h 115"/>
                  <a:gd name="T16" fmla="*/ 42 w 73"/>
                  <a:gd name="T17" fmla="*/ 69 h 115"/>
                  <a:gd name="T18" fmla="*/ 31 w 73"/>
                  <a:gd name="T19" fmla="*/ 72 h 115"/>
                  <a:gd name="T20" fmla="*/ 19 w 73"/>
                  <a:gd name="T21" fmla="*/ 69 h 115"/>
                  <a:gd name="T22" fmla="*/ 11 w 73"/>
                  <a:gd name="T23" fmla="*/ 61 h 115"/>
                  <a:gd name="T24" fmla="*/ 4 w 73"/>
                  <a:gd name="T25" fmla="*/ 53 h 115"/>
                  <a:gd name="T26" fmla="*/ 0 w 73"/>
                  <a:gd name="T27" fmla="*/ 38 h 115"/>
                  <a:gd name="T28" fmla="*/ 4 w 73"/>
                  <a:gd name="T29" fmla="*/ 26 h 115"/>
                  <a:gd name="T30" fmla="*/ 11 w 73"/>
                  <a:gd name="T31" fmla="*/ 15 h 115"/>
                  <a:gd name="T32" fmla="*/ 19 w 73"/>
                  <a:gd name="T33" fmla="*/ 7 h 115"/>
                  <a:gd name="T34" fmla="*/ 27 w 73"/>
                  <a:gd name="T35" fmla="*/ 0 h 115"/>
                  <a:gd name="T36" fmla="*/ 34 w 73"/>
                  <a:gd name="T37" fmla="*/ 0 h 115"/>
                  <a:gd name="T38" fmla="*/ 50 w 73"/>
                  <a:gd name="T39" fmla="*/ 3 h 115"/>
                  <a:gd name="T40" fmla="*/ 61 w 73"/>
                  <a:gd name="T41" fmla="*/ 11 h 115"/>
                  <a:gd name="T42" fmla="*/ 65 w 73"/>
                  <a:gd name="T43" fmla="*/ 23 h 115"/>
                  <a:gd name="T44" fmla="*/ 69 w 73"/>
                  <a:gd name="T45" fmla="*/ 34 h 115"/>
                  <a:gd name="T46" fmla="*/ 73 w 73"/>
                  <a:gd name="T47" fmla="*/ 46 h 115"/>
                  <a:gd name="T48" fmla="*/ 69 w 73"/>
                  <a:gd name="T49" fmla="*/ 65 h 115"/>
                  <a:gd name="T50" fmla="*/ 61 w 73"/>
                  <a:gd name="T51" fmla="*/ 80 h 115"/>
                  <a:gd name="T52" fmla="*/ 50 w 73"/>
                  <a:gd name="T53" fmla="*/ 95 h 115"/>
                  <a:gd name="T54" fmla="*/ 38 w 73"/>
                  <a:gd name="T55" fmla="*/ 107 h 115"/>
                  <a:gd name="T56" fmla="*/ 23 w 73"/>
                  <a:gd name="T57" fmla="*/ 115 h 115"/>
                  <a:gd name="T58" fmla="*/ 8 w 73"/>
                  <a:gd name="T59" fmla="*/ 115 h 115"/>
                  <a:gd name="T60" fmla="*/ 4 w 73"/>
                  <a:gd name="T61" fmla="*/ 115 h 115"/>
                  <a:gd name="T62" fmla="*/ 54 w 73"/>
                  <a:gd name="T63" fmla="*/ 57 h 115"/>
                  <a:gd name="T64" fmla="*/ 54 w 73"/>
                  <a:gd name="T65" fmla="*/ 49 h 115"/>
                  <a:gd name="T66" fmla="*/ 58 w 73"/>
                  <a:gd name="T67" fmla="*/ 42 h 115"/>
                  <a:gd name="T68" fmla="*/ 54 w 73"/>
                  <a:gd name="T69" fmla="*/ 34 h 115"/>
                  <a:gd name="T70" fmla="*/ 54 w 73"/>
                  <a:gd name="T71" fmla="*/ 23 h 115"/>
                  <a:gd name="T72" fmla="*/ 50 w 73"/>
                  <a:gd name="T73" fmla="*/ 15 h 115"/>
                  <a:gd name="T74" fmla="*/ 46 w 73"/>
                  <a:gd name="T75" fmla="*/ 11 h 115"/>
                  <a:gd name="T76" fmla="*/ 42 w 73"/>
                  <a:gd name="T77" fmla="*/ 7 h 115"/>
                  <a:gd name="T78" fmla="*/ 34 w 73"/>
                  <a:gd name="T79" fmla="*/ 3 h 115"/>
                  <a:gd name="T80" fmla="*/ 27 w 73"/>
                  <a:gd name="T81" fmla="*/ 7 h 115"/>
                  <a:gd name="T82" fmla="*/ 23 w 73"/>
                  <a:gd name="T83" fmla="*/ 11 h 115"/>
                  <a:gd name="T84" fmla="*/ 19 w 73"/>
                  <a:gd name="T85" fmla="*/ 19 h 115"/>
                  <a:gd name="T86" fmla="*/ 19 w 73"/>
                  <a:gd name="T87" fmla="*/ 30 h 115"/>
                  <a:gd name="T88" fmla="*/ 19 w 73"/>
                  <a:gd name="T89" fmla="*/ 46 h 115"/>
                  <a:gd name="T90" fmla="*/ 23 w 73"/>
                  <a:gd name="T91" fmla="*/ 57 h 115"/>
                  <a:gd name="T92" fmla="*/ 31 w 73"/>
                  <a:gd name="T93" fmla="*/ 61 h 115"/>
                  <a:gd name="T94" fmla="*/ 38 w 73"/>
                  <a:gd name="T95" fmla="*/ 65 h 115"/>
                  <a:gd name="T96" fmla="*/ 42 w 73"/>
                  <a:gd name="T97" fmla="*/ 65 h 115"/>
                  <a:gd name="T98" fmla="*/ 46 w 73"/>
                  <a:gd name="T99" fmla="*/ 61 h 115"/>
                  <a:gd name="T100" fmla="*/ 50 w 73"/>
                  <a:gd name="T101" fmla="*/ 61 h 115"/>
                  <a:gd name="T102" fmla="*/ 54 w 73"/>
                  <a:gd name="T103" fmla="*/ 57 h 11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73"/>
                  <a:gd name="T157" fmla="*/ 0 h 115"/>
                  <a:gd name="T158" fmla="*/ 73 w 73"/>
                  <a:gd name="T159" fmla="*/ 115 h 115"/>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73" h="115">
                    <a:moveTo>
                      <a:pt x="4" y="115"/>
                    </a:moveTo>
                    <a:lnTo>
                      <a:pt x="4" y="115"/>
                    </a:lnTo>
                    <a:lnTo>
                      <a:pt x="15" y="111"/>
                    </a:lnTo>
                    <a:lnTo>
                      <a:pt x="23" y="107"/>
                    </a:lnTo>
                    <a:lnTo>
                      <a:pt x="31" y="99"/>
                    </a:lnTo>
                    <a:lnTo>
                      <a:pt x="42" y="92"/>
                    </a:lnTo>
                    <a:lnTo>
                      <a:pt x="50" y="76"/>
                    </a:lnTo>
                    <a:lnTo>
                      <a:pt x="54" y="65"/>
                    </a:lnTo>
                    <a:lnTo>
                      <a:pt x="42" y="69"/>
                    </a:lnTo>
                    <a:lnTo>
                      <a:pt x="31" y="72"/>
                    </a:lnTo>
                    <a:lnTo>
                      <a:pt x="19" y="69"/>
                    </a:lnTo>
                    <a:lnTo>
                      <a:pt x="11" y="61"/>
                    </a:lnTo>
                    <a:lnTo>
                      <a:pt x="4" y="53"/>
                    </a:lnTo>
                    <a:lnTo>
                      <a:pt x="0" y="38"/>
                    </a:lnTo>
                    <a:lnTo>
                      <a:pt x="4" y="26"/>
                    </a:lnTo>
                    <a:lnTo>
                      <a:pt x="11" y="15"/>
                    </a:lnTo>
                    <a:lnTo>
                      <a:pt x="19" y="7"/>
                    </a:lnTo>
                    <a:lnTo>
                      <a:pt x="27" y="0"/>
                    </a:lnTo>
                    <a:lnTo>
                      <a:pt x="34" y="0"/>
                    </a:lnTo>
                    <a:lnTo>
                      <a:pt x="50" y="3"/>
                    </a:lnTo>
                    <a:lnTo>
                      <a:pt x="61" y="11"/>
                    </a:lnTo>
                    <a:lnTo>
                      <a:pt x="65" y="23"/>
                    </a:lnTo>
                    <a:lnTo>
                      <a:pt x="69" y="34"/>
                    </a:lnTo>
                    <a:lnTo>
                      <a:pt x="73" y="46"/>
                    </a:lnTo>
                    <a:lnTo>
                      <a:pt x="69" y="65"/>
                    </a:lnTo>
                    <a:lnTo>
                      <a:pt x="61" y="80"/>
                    </a:lnTo>
                    <a:lnTo>
                      <a:pt x="50" y="95"/>
                    </a:lnTo>
                    <a:lnTo>
                      <a:pt x="38" y="107"/>
                    </a:lnTo>
                    <a:lnTo>
                      <a:pt x="23" y="115"/>
                    </a:lnTo>
                    <a:lnTo>
                      <a:pt x="8" y="115"/>
                    </a:lnTo>
                    <a:lnTo>
                      <a:pt x="4" y="115"/>
                    </a:lnTo>
                    <a:close/>
                    <a:moveTo>
                      <a:pt x="54" y="57"/>
                    </a:moveTo>
                    <a:lnTo>
                      <a:pt x="54" y="49"/>
                    </a:lnTo>
                    <a:lnTo>
                      <a:pt x="58" y="42"/>
                    </a:lnTo>
                    <a:lnTo>
                      <a:pt x="54" y="34"/>
                    </a:lnTo>
                    <a:lnTo>
                      <a:pt x="54" y="23"/>
                    </a:lnTo>
                    <a:lnTo>
                      <a:pt x="50" y="15"/>
                    </a:lnTo>
                    <a:lnTo>
                      <a:pt x="46" y="11"/>
                    </a:lnTo>
                    <a:lnTo>
                      <a:pt x="42" y="7"/>
                    </a:lnTo>
                    <a:lnTo>
                      <a:pt x="34" y="3"/>
                    </a:lnTo>
                    <a:lnTo>
                      <a:pt x="27" y="7"/>
                    </a:lnTo>
                    <a:lnTo>
                      <a:pt x="23" y="11"/>
                    </a:lnTo>
                    <a:lnTo>
                      <a:pt x="19" y="19"/>
                    </a:lnTo>
                    <a:lnTo>
                      <a:pt x="19" y="30"/>
                    </a:lnTo>
                    <a:lnTo>
                      <a:pt x="19" y="46"/>
                    </a:lnTo>
                    <a:lnTo>
                      <a:pt x="23" y="57"/>
                    </a:lnTo>
                    <a:lnTo>
                      <a:pt x="31" y="61"/>
                    </a:lnTo>
                    <a:lnTo>
                      <a:pt x="38" y="65"/>
                    </a:lnTo>
                    <a:lnTo>
                      <a:pt x="42" y="65"/>
                    </a:lnTo>
                    <a:lnTo>
                      <a:pt x="46" y="61"/>
                    </a:lnTo>
                    <a:lnTo>
                      <a:pt x="50" y="61"/>
                    </a:lnTo>
                    <a:lnTo>
                      <a:pt x="54" y="57"/>
                    </a:lnTo>
                    <a:close/>
                  </a:path>
                </a:pathLst>
              </a:custGeom>
              <a:solidFill>
                <a:srgbClr val="000000"/>
              </a:solidFill>
              <a:ln w="0">
                <a:solidFill>
                  <a:srgbClr val="000000"/>
                </a:solidFill>
                <a:round/>
                <a:headEnd/>
                <a:tailEnd/>
              </a:ln>
            </p:spPr>
            <p:txBody>
              <a:bodyPr/>
              <a:lstStyle/>
              <a:p>
                <a:endParaRPr lang="en-CA"/>
              </a:p>
            </p:txBody>
          </p:sp>
          <p:sp>
            <p:nvSpPr>
              <p:cNvPr id="17592" name="Rectangle 102"/>
              <p:cNvSpPr>
                <a:spLocks noChangeArrowheads="1"/>
              </p:cNvSpPr>
              <p:nvPr/>
            </p:nvSpPr>
            <p:spPr bwMode="auto">
              <a:xfrm>
                <a:off x="4071" y="1706"/>
                <a:ext cx="8" cy="207"/>
              </a:xfrm>
              <a:prstGeom prst="rect">
                <a:avLst/>
              </a:prstGeom>
              <a:solidFill>
                <a:srgbClr val="000000"/>
              </a:solidFill>
              <a:ln w="0">
                <a:solidFill>
                  <a:srgbClr val="000000"/>
                </a:solidFill>
                <a:miter lim="800000"/>
                <a:headEnd/>
                <a:tailEnd/>
              </a:ln>
            </p:spPr>
            <p:txBody>
              <a:bodyPr/>
              <a:lstStyle/>
              <a:p>
                <a:endParaRPr lang="en-US"/>
              </a:p>
            </p:txBody>
          </p:sp>
          <p:sp>
            <p:nvSpPr>
              <p:cNvPr id="17593" name="Freeform 103"/>
              <p:cNvSpPr>
                <a:spLocks/>
              </p:cNvSpPr>
              <p:nvPr/>
            </p:nvSpPr>
            <p:spPr bwMode="auto">
              <a:xfrm>
                <a:off x="4275" y="1836"/>
                <a:ext cx="19" cy="20"/>
              </a:xfrm>
              <a:custGeom>
                <a:avLst/>
                <a:gdLst>
                  <a:gd name="T0" fmla="*/ 11 w 19"/>
                  <a:gd name="T1" fmla="*/ 0 h 20"/>
                  <a:gd name="T2" fmla="*/ 15 w 19"/>
                  <a:gd name="T3" fmla="*/ 0 h 20"/>
                  <a:gd name="T4" fmla="*/ 19 w 19"/>
                  <a:gd name="T5" fmla="*/ 4 h 20"/>
                  <a:gd name="T6" fmla="*/ 19 w 19"/>
                  <a:gd name="T7" fmla="*/ 8 h 20"/>
                  <a:gd name="T8" fmla="*/ 19 w 19"/>
                  <a:gd name="T9" fmla="*/ 12 h 20"/>
                  <a:gd name="T10" fmla="*/ 19 w 19"/>
                  <a:gd name="T11" fmla="*/ 16 h 20"/>
                  <a:gd name="T12" fmla="*/ 19 w 19"/>
                  <a:gd name="T13" fmla="*/ 16 h 20"/>
                  <a:gd name="T14" fmla="*/ 15 w 19"/>
                  <a:gd name="T15" fmla="*/ 20 h 20"/>
                  <a:gd name="T16" fmla="*/ 11 w 19"/>
                  <a:gd name="T17" fmla="*/ 20 h 20"/>
                  <a:gd name="T18" fmla="*/ 7 w 19"/>
                  <a:gd name="T19" fmla="*/ 20 h 20"/>
                  <a:gd name="T20" fmla="*/ 3 w 19"/>
                  <a:gd name="T21" fmla="*/ 16 h 20"/>
                  <a:gd name="T22" fmla="*/ 3 w 19"/>
                  <a:gd name="T23" fmla="*/ 16 h 20"/>
                  <a:gd name="T24" fmla="*/ 0 w 19"/>
                  <a:gd name="T25" fmla="*/ 12 h 20"/>
                  <a:gd name="T26" fmla="*/ 3 w 19"/>
                  <a:gd name="T27" fmla="*/ 8 h 20"/>
                  <a:gd name="T28" fmla="*/ 3 w 19"/>
                  <a:gd name="T29" fmla="*/ 4 h 20"/>
                  <a:gd name="T30" fmla="*/ 7 w 19"/>
                  <a:gd name="T31" fmla="*/ 0 h 20"/>
                  <a:gd name="T32" fmla="*/ 11 w 19"/>
                  <a:gd name="T33" fmla="*/ 0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20"/>
                  <a:gd name="T53" fmla="*/ 19 w 19"/>
                  <a:gd name="T54" fmla="*/ 20 h 2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20">
                    <a:moveTo>
                      <a:pt x="11" y="0"/>
                    </a:moveTo>
                    <a:lnTo>
                      <a:pt x="15" y="0"/>
                    </a:lnTo>
                    <a:lnTo>
                      <a:pt x="19" y="4"/>
                    </a:lnTo>
                    <a:lnTo>
                      <a:pt x="19" y="8"/>
                    </a:lnTo>
                    <a:lnTo>
                      <a:pt x="19" y="12"/>
                    </a:lnTo>
                    <a:lnTo>
                      <a:pt x="19" y="16"/>
                    </a:lnTo>
                    <a:lnTo>
                      <a:pt x="15" y="20"/>
                    </a:lnTo>
                    <a:lnTo>
                      <a:pt x="11" y="20"/>
                    </a:lnTo>
                    <a:lnTo>
                      <a:pt x="7" y="20"/>
                    </a:lnTo>
                    <a:lnTo>
                      <a:pt x="3" y="16"/>
                    </a:lnTo>
                    <a:lnTo>
                      <a:pt x="0" y="12"/>
                    </a:lnTo>
                    <a:lnTo>
                      <a:pt x="3" y="8"/>
                    </a:lnTo>
                    <a:lnTo>
                      <a:pt x="3" y="4"/>
                    </a:lnTo>
                    <a:lnTo>
                      <a:pt x="7" y="0"/>
                    </a:lnTo>
                    <a:lnTo>
                      <a:pt x="11" y="0"/>
                    </a:lnTo>
                    <a:close/>
                  </a:path>
                </a:pathLst>
              </a:custGeom>
              <a:solidFill>
                <a:srgbClr val="000000"/>
              </a:solidFill>
              <a:ln w="0">
                <a:solidFill>
                  <a:srgbClr val="000000"/>
                </a:solidFill>
                <a:round/>
                <a:headEnd/>
                <a:tailEnd/>
              </a:ln>
            </p:spPr>
            <p:txBody>
              <a:bodyPr/>
              <a:lstStyle/>
              <a:p>
                <a:endParaRPr lang="en-CA"/>
              </a:p>
            </p:txBody>
          </p:sp>
          <p:sp>
            <p:nvSpPr>
              <p:cNvPr id="17594" name="Freeform 104"/>
              <p:cNvSpPr>
                <a:spLocks noEditPoints="1"/>
              </p:cNvSpPr>
              <p:nvPr/>
            </p:nvSpPr>
            <p:spPr bwMode="auto">
              <a:xfrm>
                <a:off x="4313" y="1741"/>
                <a:ext cx="69" cy="115"/>
              </a:xfrm>
              <a:custGeom>
                <a:avLst/>
                <a:gdLst>
                  <a:gd name="T0" fmla="*/ 0 w 69"/>
                  <a:gd name="T1" fmla="*/ 57 h 115"/>
                  <a:gd name="T2" fmla="*/ 0 w 69"/>
                  <a:gd name="T3" fmla="*/ 42 h 115"/>
                  <a:gd name="T4" fmla="*/ 4 w 69"/>
                  <a:gd name="T5" fmla="*/ 26 h 115"/>
                  <a:gd name="T6" fmla="*/ 11 w 69"/>
                  <a:gd name="T7" fmla="*/ 15 h 115"/>
                  <a:gd name="T8" fmla="*/ 19 w 69"/>
                  <a:gd name="T9" fmla="*/ 3 h 115"/>
                  <a:gd name="T10" fmla="*/ 27 w 69"/>
                  <a:gd name="T11" fmla="*/ 0 h 115"/>
                  <a:gd name="T12" fmla="*/ 34 w 69"/>
                  <a:gd name="T13" fmla="*/ 0 h 115"/>
                  <a:gd name="T14" fmla="*/ 42 w 69"/>
                  <a:gd name="T15" fmla="*/ 0 h 115"/>
                  <a:gd name="T16" fmla="*/ 50 w 69"/>
                  <a:gd name="T17" fmla="*/ 3 h 115"/>
                  <a:gd name="T18" fmla="*/ 57 w 69"/>
                  <a:gd name="T19" fmla="*/ 11 h 115"/>
                  <a:gd name="T20" fmla="*/ 65 w 69"/>
                  <a:gd name="T21" fmla="*/ 26 h 115"/>
                  <a:gd name="T22" fmla="*/ 69 w 69"/>
                  <a:gd name="T23" fmla="*/ 38 h 115"/>
                  <a:gd name="T24" fmla="*/ 69 w 69"/>
                  <a:gd name="T25" fmla="*/ 57 h 115"/>
                  <a:gd name="T26" fmla="*/ 69 w 69"/>
                  <a:gd name="T27" fmla="*/ 72 h 115"/>
                  <a:gd name="T28" fmla="*/ 65 w 69"/>
                  <a:gd name="T29" fmla="*/ 88 h 115"/>
                  <a:gd name="T30" fmla="*/ 57 w 69"/>
                  <a:gd name="T31" fmla="*/ 99 h 115"/>
                  <a:gd name="T32" fmla="*/ 50 w 69"/>
                  <a:gd name="T33" fmla="*/ 111 h 115"/>
                  <a:gd name="T34" fmla="*/ 42 w 69"/>
                  <a:gd name="T35" fmla="*/ 115 h 115"/>
                  <a:gd name="T36" fmla="*/ 34 w 69"/>
                  <a:gd name="T37" fmla="*/ 115 h 115"/>
                  <a:gd name="T38" fmla="*/ 23 w 69"/>
                  <a:gd name="T39" fmla="*/ 115 h 115"/>
                  <a:gd name="T40" fmla="*/ 15 w 69"/>
                  <a:gd name="T41" fmla="*/ 107 h 115"/>
                  <a:gd name="T42" fmla="*/ 8 w 69"/>
                  <a:gd name="T43" fmla="*/ 95 h 115"/>
                  <a:gd name="T44" fmla="*/ 4 w 69"/>
                  <a:gd name="T45" fmla="*/ 80 h 115"/>
                  <a:gd name="T46" fmla="*/ 0 w 69"/>
                  <a:gd name="T47" fmla="*/ 57 h 115"/>
                  <a:gd name="T48" fmla="*/ 15 w 69"/>
                  <a:gd name="T49" fmla="*/ 61 h 115"/>
                  <a:gd name="T50" fmla="*/ 15 w 69"/>
                  <a:gd name="T51" fmla="*/ 80 h 115"/>
                  <a:gd name="T52" fmla="*/ 23 w 69"/>
                  <a:gd name="T53" fmla="*/ 99 h 115"/>
                  <a:gd name="T54" fmla="*/ 23 w 69"/>
                  <a:gd name="T55" fmla="*/ 103 h 115"/>
                  <a:gd name="T56" fmla="*/ 31 w 69"/>
                  <a:gd name="T57" fmla="*/ 107 h 115"/>
                  <a:gd name="T58" fmla="*/ 34 w 69"/>
                  <a:gd name="T59" fmla="*/ 111 h 115"/>
                  <a:gd name="T60" fmla="*/ 38 w 69"/>
                  <a:gd name="T61" fmla="*/ 107 h 115"/>
                  <a:gd name="T62" fmla="*/ 42 w 69"/>
                  <a:gd name="T63" fmla="*/ 107 h 115"/>
                  <a:gd name="T64" fmla="*/ 46 w 69"/>
                  <a:gd name="T65" fmla="*/ 99 h 115"/>
                  <a:gd name="T66" fmla="*/ 50 w 69"/>
                  <a:gd name="T67" fmla="*/ 92 h 115"/>
                  <a:gd name="T68" fmla="*/ 54 w 69"/>
                  <a:gd name="T69" fmla="*/ 76 h 115"/>
                  <a:gd name="T70" fmla="*/ 54 w 69"/>
                  <a:gd name="T71" fmla="*/ 53 h 115"/>
                  <a:gd name="T72" fmla="*/ 54 w 69"/>
                  <a:gd name="T73" fmla="*/ 34 h 115"/>
                  <a:gd name="T74" fmla="*/ 50 w 69"/>
                  <a:gd name="T75" fmla="*/ 23 h 115"/>
                  <a:gd name="T76" fmla="*/ 46 w 69"/>
                  <a:gd name="T77" fmla="*/ 11 h 115"/>
                  <a:gd name="T78" fmla="*/ 42 w 69"/>
                  <a:gd name="T79" fmla="*/ 7 h 115"/>
                  <a:gd name="T80" fmla="*/ 38 w 69"/>
                  <a:gd name="T81" fmla="*/ 7 h 115"/>
                  <a:gd name="T82" fmla="*/ 34 w 69"/>
                  <a:gd name="T83" fmla="*/ 3 h 115"/>
                  <a:gd name="T84" fmla="*/ 31 w 69"/>
                  <a:gd name="T85" fmla="*/ 7 h 115"/>
                  <a:gd name="T86" fmla="*/ 27 w 69"/>
                  <a:gd name="T87" fmla="*/ 11 h 115"/>
                  <a:gd name="T88" fmla="*/ 19 w 69"/>
                  <a:gd name="T89" fmla="*/ 19 h 115"/>
                  <a:gd name="T90" fmla="*/ 19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6"/>
                    </a:lnTo>
                    <a:lnTo>
                      <a:pt x="11" y="15"/>
                    </a:lnTo>
                    <a:lnTo>
                      <a:pt x="19" y="3"/>
                    </a:lnTo>
                    <a:lnTo>
                      <a:pt x="27" y="0"/>
                    </a:lnTo>
                    <a:lnTo>
                      <a:pt x="34" y="0"/>
                    </a:lnTo>
                    <a:lnTo>
                      <a:pt x="42" y="0"/>
                    </a:lnTo>
                    <a:lnTo>
                      <a:pt x="50" y="3"/>
                    </a:lnTo>
                    <a:lnTo>
                      <a:pt x="57" y="11"/>
                    </a:lnTo>
                    <a:lnTo>
                      <a:pt x="65" y="26"/>
                    </a:lnTo>
                    <a:lnTo>
                      <a:pt x="69" y="38"/>
                    </a:lnTo>
                    <a:lnTo>
                      <a:pt x="69" y="57"/>
                    </a:lnTo>
                    <a:lnTo>
                      <a:pt x="69" y="72"/>
                    </a:lnTo>
                    <a:lnTo>
                      <a:pt x="65" y="88"/>
                    </a:lnTo>
                    <a:lnTo>
                      <a:pt x="57" y="99"/>
                    </a:lnTo>
                    <a:lnTo>
                      <a:pt x="50" y="111"/>
                    </a:lnTo>
                    <a:lnTo>
                      <a:pt x="42" y="115"/>
                    </a:lnTo>
                    <a:lnTo>
                      <a:pt x="34" y="115"/>
                    </a:lnTo>
                    <a:lnTo>
                      <a:pt x="23" y="115"/>
                    </a:lnTo>
                    <a:lnTo>
                      <a:pt x="15" y="107"/>
                    </a:lnTo>
                    <a:lnTo>
                      <a:pt x="8" y="95"/>
                    </a:lnTo>
                    <a:lnTo>
                      <a:pt x="4" y="80"/>
                    </a:lnTo>
                    <a:lnTo>
                      <a:pt x="0" y="57"/>
                    </a:lnTo>
                    <a:close/>
                    <a:moveTo>
                      <a:pt x="15" y="61"/>
                    </a:moveTo>
                    <a:lnTo>
                      <a:pt x="15" y="80"/>
                    </a:lnTo>
                    <a:lnTo>
                      <a:pt x="23" y="99"/>
                    </a:lnTo>
                    <a:lnTo>
                      <a:pt x="23" y="103"/>
                    </a:lnTo>
                    <a:lnTo>
                      <a:pt x="31" y="107"/>
                    </a:lnTo>
                    <a:lnTo>
                      <a:pt x="34" y="111"/>
                    </a:lnTo>
                    <a:lnTo>
                      <a:pt x="38" y="107"/>
                    </a:lnTo>
                    <a:lnTo>
                      <a:pt x="42" y="107"/>
                    </a:lnTo>
                    <a:lnTo>
                      <a:pt x="46" y="99"/>
                    </a:lnTo>
                    <a:lnTo>
                      <a:pt x="50" y="92"/>
                    </a:lnTo>
                    <a:lnTo>
                      <a:pt x="54" y="76"/>
                    </a:lnTo>
                    <a:lnTo>
                      <a:pt x="54" y="53"/>
                    </a:lnTo>
                    <a:lnTo>
                      <a:pt x="54" y="34"/>
                    </a:lnTo>
                    <a:lnTo>
                      <a:pt x="50" y="23"/>
                    </a:lnTo>
                    <a:lnTo>
                      <a:pt x="46" y="11"/>
                    </a:lnTo>
                    <a:lnTo>
                      <a:pt x="42" y="7"/>
                    </a:lnTo>
                    <a:lnTo>
                      <a:pt x="38" y="7"/>
                    </a:lnTo>
                    <a:lnTo>
                      <a:pt x="34" y="3"/>
                    </a:lnTo>
                    <a:lnTo>
                      <a:pt x="31" y="7"/>
                    </a:lnTo>
                    <a:lnTo>
                      <a:pt x="27" y="11"/>
                    </a:lnTo>
                    <a:lnTo>
                      <a:pt x="19" y="19"/>
                    </a:lnTo>
                    <a:lnTo>
                      <a:pt x="19"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7595" name="Freeform 105"/>
              <p:cNvSpPr>
                <a:spLocks noEditPoints="1"/>
              </p:cNvSpPr>
              <p:nvPr/>
            </p:nvSpPr>
            <p:spPr bwMode="auto">
              <a:xfrm>
                <a:off x="4397" y="1741"/>
                <a:ext cx="69" cy="115"/>
              </a:xfrm>
              <a:custGeom>
                <a:avLst/>
                <a:gdLst>
                  <a:gd name="T0" fmla="*/ 0 w 69"/>
                  <a:gd name="T1" fmla="*/ 57 h 115"/>
                  <a:gd name="T2" fmla="*/ 0 w 69"/>
                  <a:gd name="T3" fmla="*/ 42 h 115"/>
                  <a:gd name="T4" fmla="*/ 4 w 69"/>
                  <a:gd name="T5" fmla="*/ 26 h 115"/>
                  <a:gd name="T6" fmla="*/ 12 w 69"/>
                  <a:gd name="T7" fmla="*/ 15 h 115"/>
                  <a:gd name="T8" fmla="*/ 20 w 69"/>
                  <a:gd name="T9" fmla="*/ 3 h 115"/>
                  <a:gd name="T10" fmla="*/ 27 w 69"/>
                  <a:gd name="T11" fmla="*/ 0 h 115"/>
                  <a:gd name="T12" fmla="*/ 35 w 69"/>
                  <a:gd name="T13" fmla="*/ 0 h 115"/>
                  <a:gd name="T14" fmla="*/ 43 w 69"/>
                  <a:gd name="T15" fmla="*/ 0 h 115"/>
                  <a:gd name="T16" fmla="*/ 50 w 69"/>
                  <a:gd name="T17" fmla="*/ 3 h 115"/>
                  <a:gd name="T18" fmla="*/ 58 w 69"/>
                  <a:gd name="T19" fmla="*/ 11 h 115"/>
                  <a:gd name="T20" fmla="*/ 66 w 69"/>
                  <a:gd name="T21" fmla="*/ 26 h 115"/>
                  <a:gd name="T22" fmla="*/ 69 w 69"/>
                  <a:gd name="T23" fmla="*/ 38 h 115"/>
                  <a:gd name="T24" fmla="*/ 69 w 69"/>
                  <a:gd name="T25" fmla="*/ 57 h 115"/>
                  <a:gd name="T26" fmla="*/ 69 w 69"/>
                  <a:gd name="T27" fmla="*/ 72 h 115"/>
                  <a:gd name="T28" fmla="*/ 66 w 69"/>
                  <a:gd name="T29" fmla="*/ 88 h 115"/>
                  <a:gd name="T30" fmla="*/ 58 w 69"/>
                  <a:gd name="T31" fmla="*/ 99 h 115"/>
                  <a:gd name="T32" fmla="*/ 50 w 69"/>
                  <a:gd name="T33" fmla="*/ 111 h 115"/>
                  <a:gd name="T34" fmla="*/ 43 w 69"/>
                  <a:gd name="T35" fmla="*/ 115 h 115"/>
                  <a:gd name="T36" fmla="*/ 35 w 69"/>
                  <a:gd name="T37" fmla="*/ 115 h 115"/>
                  <a:gd name="T38" fmla="*/ 23 w 69"/>
                  <a:gd name="T39" fmla="*/ 115 h 115"/>
                  <a:gd name="T40" fmla="*/ 16 w 69"/>
                  <a:gd name="T41" fmla="*/ 107 h 115"/>
                  <a:gd name="T42" fmla="*/ 8 w 69"/>
                  <a:gd name="T43" fmla="*/ 95 h 115"/>
                  <a:gd name="T44" fmla="*/ 0 w 69"/>
                  <a:gd name="T45" fmla="*/ 80 h 115"/>
                  <a:gd name="T46" fmla="*/ 0 w 69"/>
                  <a:gd name="T47" fmla="*/ 57 h 115"/>
                  <a:gd name="T48" fmla="*/ 16 w 69"/>
                  <a:gd name="T49" fmla="*/ 61 h 115"/>
                  <a:gd name="T50" fmla="*/ 16 w 69"/>
                  <a:gd name="T51" fmla="*/ 80 h 115"/>
                  <a:gd name="T52" fmla="*/ 20 w 69"/>
                  <a:gd name="T53" fmla="*/ 99 h 115"/>
                  <a:gd name="T54" fmla="*/ 23 w 69"/>
                  <a:gd name="T55" fmla="*/ 103 h 115"/>
                  <a:gd name="T56" fmla="*/ 31 w 69"/>
                  <a:gd name="T57" fmla="*/ 107 h 115"/>
                  <a:gd name="T58" fmla="*/ 35 w 69"/>
                  <a:gd name="T59" fmla="*/ 111 h 115"/>
                  <a:gd name="T60" fmla="*/ 39 w 69"/>
                  <a:gd name="T61" fmla="*/ 107 h 115"/>
                  <a:gd name="T62" fmla="*/ 43 w 69"/>
                  <a:gd name="T63" fmla="*/ 107 h 115"/>
                  <a:gd name="T64" fmla="*/ 46 w 69"/>
                  <a:gd name="T65" fmla="*/ 99 h 115"/>
                  <a:gd name="T66" fmla="*/ 50 w 69"/>
                  <a:gd name="T67" fmla="*/ 92 h 115"/>
                  <a:gd name="T68" fmla="*/ 54 w 69"/>
                  <a:gd name="T69" fmla="*/ 76 h 115"/>
                  <a:gd name="T70" fmla="*/ 54 w 69"/>
                  <a:gd name="T71" fmla="*/ 53 h 115"/>
                  <a:gd name="T72" fmla="*/ 54 w 69"/>
                  <a:gd name="T73" fmla="*/ 34 h 115"/>
                  <a:gd name="T74" fmla="*/ 50 w 69"/>
                  <a:gd name="T75" fmla="*/ 23 h 115"/>
                  <a:gd name="T76" fmla="*/ 46 w 69"/>
                  <a:gd name="T77" fmla="*/ 11 h 115"/>
                  <a:gd name="T78" fmla="*/ 43 w 69"/>
                  <a:gd name="T79" fmla="*/ 7 h 115"/>
                  <a:gd name="T80" fmla="*/ 39 w 69"/>
                  <a:gd name="T81" fmla="*/ 7 h 115"/>
                  <a:gd name="T82" fmla="*/ 35 w 69"/>
                  <a:gd name="T83" fmla="*/ 3 h 115"/>
                  <a:gd name="T84" fmla="*/ 31 w 69"/>
                  <a:gd name="T85" fmla="*/ 7 h 115"/>
                  <a:gd name="T86" fmla="*/ 27 w 69"/>
                  <a:gd name="T87" fmla="*/ 11 h 115"/>
                  <a:gd name="T88" fmla="*/ 20 w 69"/>
                  <a:gd name="T89" fmla="*/ 19 h 115"/>
                  <a:gd name="T90" fmla="*/ 20 w 69"/>
                  <a:gd name="T91" fmla="*/ 30 h 115"/>
                  <a:gd name="T92" fmla="*/ 16 w 69"/>
                  <a:gd name="T93" fmla="*/ 46 h 115"/>
                  <a:gd name="T94" fmla="*/ 16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6"/>
                    </a:lnTo>
                    <a:lnTo>
                      <a:pt x="12" y="15"/>
                    </a:lnTo>
                    <a:lnTo>
                      <a:pt x="20" y="3"/>
                    </a:lnTo>
                    <a:lnTo>
                      <a:pt x="27" y="0"/>
                    </a:lnTo>
                    <a:lnTo>
                      <a:pt x="35" y="0"/>
                    </a:lnTo>
                    <a:lnTo>
                      <a:pt x="43" y="0"/>
                    </a:lnTo>
                    <a:lnTo>
                      <a:pt x="50" y="3"/>
                    </a:lnTo>
                    <a:lnTo>
                      <a:pt x="58" y="11"/>
                    </a:lnTo>
                    <a:lnTo>
                      <a:pt x="66" y="26"/>
                    </a:lnTo>
                    <a:lnTo>
                      <a:pt x="69" y="38"/>
                    </a:lnTo>
                    <a:lnTo>
                      <a:pt x="69" y="57"/>
                    </a:lnTo>
                    <a:lnTo>
                      <a:pt x="69" y="72"/>
                    </a:lnTo>
                    <a:lnTo>
                      <a:pt x="66" y="88"/>
                    </a:lnTo>
                    <a:lnTo>
                      <a:pt x="58" y="99"/>
                    </a:lnTo>
                    <a:lnTo>
                      <a:pt x="50" y="111"/>
                    </a:lnTo>
                    <a:lnTo>
                      <a:pt x="43" y="115"/>
                    </a:lnTo>
                    <a:lnTo>
                      <a:pt x="35" y="115"/>
                    </a:lnTo>
                    <a:lnTo>
                      <a:pt x="23" y="115"/>
                    </a:lnTo>
                    <a:lnTo>
                      <a:pt x="16" y="107"/>
                    </a:lnTo>
                    <a:lnTo>
                      <a:pt x="8" y="95"/>
                    </a:lnTo>
                    <a:lnTo>
                      <a:pt x="0" y="80"/>
                    </a:lnTo>
                    <a:lnTo>
                      <a:pt x="0" y="57"/>
                    </a:lnTo>
                    <a:close/>
                    <a:moveTo>
                      <a:pt x="16" y="61"/>
                    </a:moveTo>
                    <a:lnTo>
                      <a:pt x="16" y="80"/>
                    </a:lnTo>
                    <a:lnTo>
                      <a:pt x="20" y="99"/>
                    </a:lnTo>
                    <a:lnTo>
                      <a:pt x="23" y="103"/>
                    </a:lnTo>
                    <a:lnTo>
                      <a:pt x="31" y="107"/>
                    </a:lnTo>
                    <a:lnTo>
                      <a:pt x="35" y="111"/>
                    </a:lnTo>
                    <a:lnTo>
                      <a:pt x="39" y="107"/>
                    </a:lnTo>
                    <a:lnTo>
                      <a:pt x="43" y="107"/>
                    </a:lnTo>
                    <a:lnTo>
                      <a:pt x="46" y="99"/>
                    </a:lnTo>
                    <a:lnTo>
                      <a:pt x="50" y="92"/>
                    </a:lnTo>
                    <a:lnTo>
                      <a:pt x="54" y="76"/>
                    </a:lnTo>
                    <a:lnTo>
                      <a:pt x="54" y="53"/>
                    </a:lnTo>
                    <a:lnTo>
                      <a:pt x="54" y="34"/>
                    </a:lnTo>
                    <a:lnTo>
                      <a:pt x="50" y="23"/>
                    </a:lnTo>
                    <a:lnTo>
                      <a:pt x="46" y="11"/>
                    </a:lnTo>
                    <a:lnTo>
                      <a:pt x="43" y="7"/>
                    </a:lnTo>
                    <a:lnTo>
                      <a:pt x="39" y="7"/>
                    </a:lnTo>
                    <a:lnTo>
                      <a:pt x="35" y="3"/>
                    </a:lnTo>
                    <a:lnTo>
                      <a:pt x="31" y="7"/>
                    </a:lnTo>
                    <a:lnTo>
                      <a:pt x="27" y="11"/>
                    </a:lnTo>
                    <a:lnTo>
                      <a:pt x="20" y="19"/>
                    </a:lnTo>
                    <a:lnTo>
                      <a:pt x="20" y="30"/>
                    </a:lnTo>
                    <a:lnTo>
                      <a:pt x="16" y="46"/>
                    </a:lnTo>
                    <a:lnTo>
                      <a:pt x="16" y="61"/>
                    </a:lnTo>
                    <a:close/>
                  </a:path>
                </a:pathLst>
              </a:custGeom>
              <a:solidFill>
                <a:srgbClr val="000000"/>
              </a:solidFill>
              <a:ln w="0">
                <a:solidFill>
                  <a:srgbClr val="000000"/>
                </a:solidFill>
                <a:round/>
                <a:headEnd/>
                <a:tailEnd/>
              </a:ln>
            </p:spPr>
            <p:txBody>
              <a:bodyPr/>
              <a:lstStyle/>
              <a:p>
                <a:endParaRPr lang="en-CA"/>
              </a:p>
            </p:txBody>
          </p:sp>
          <p:sp>
            <p:nvSpPr>
              <p:cNvPr id="17596" name="Freeform 106"/>
              <p:cNvSpPr>
                <a:spLocks noEditPoints="1"/>
              </p:cNvSpPr>
              <p:nvPr/>
            </p:nvSpPr>
            <p:spPr bwMode="auto">
              <a:xfrm>
                <a:off x="4482" y="1741"/>
                <a:ext cx="69" cy="115"/>
              </a:xfrm>
              <a:custGeom>
                <a:avLst/>
                <a:gdLst>
                  <a:gd name="T0" fmla="*/ 69 w 69"/>
                  <a:gd name="T1" fmla="*/ 0 h 115"/>
                  <a:gd name="T2" fmla="*/ 69 w 69"/>
                  <a:gd name="T3" fmla="*/ 3 h 115"/>
                  <a:gd name="T4" fmla="*/ 57 w 69"/>
                  <a:gd name="T5" fmla="*/ 3 h 115"/>
                  <a:gd name="T6" fmla="*/ 50 w 69"/>
                  <a:gd name="T7" fmla="*/ 7 h 115"/>
                  <a:gd name="T8" fmla="*/ 42 w 69"/>
                  <a:gd name="T9" fmla="*/ 11 h 115"/>
                  <a:gd name="T10" fmla="*/ 34 w 69"/>
                  <a:gd name="T11" fmla="*/ 19 h 115"/>
                  <a:gd name="T12" fmla="*/ 30 w 69"/>
                  <a:gd name="T13" fmla="*/ 23 h 115"/>
                  <a:gd name="T14" fmla="*/ 27 w 69"/>
                  <a:gd name="T15" fmla="*/ 30 h 115"/>
                  <a:gd name="T16" fmla="*/ 23 w 69"/>
                  <a:gd name="T17" fmla="*/ 42 h 115"/>
                  <a:gd name="T18" fmla="*/ 19 w 69"/>
                  <a:gd name="T19" fmla="*/ 49 h 115"/>
                  <a:gd name="T20" fmla="*/ 30 w 69"/>
                  <a:gd name="T21" fmla="*/ 46 h 115"/>
                  <a:gd name="T22" fmla="*/ 42 w 69"/>
                  <a:gd name="T23" fmla="*/ 42 h 115"/>
                  <a:gd name="T24" fmla="*/ 53 w 69"/>
                  <a:gd name="T25" fmla="*/ 46 h 115"/>
                  <a:gd name="T26" fmla="*/ 61 w 69"/>
                  <a:gd name="T27" fmla="*/ 53 h 115"/>
                  <a:gd name="T28" fmla="*/ 69 w 69"/>
                  <a:gd name="T29" fmla="*/ 61 h 115"/>
                  <a:gd name="T30" fmla="*/ 69 w 69"/>
                  <a:gd name="T31" fmla="*/ 76 h 115"/>
                  <a:gd name="T32" fmla="*/ 69 w 69"/>
                  <a:gd name="T33" fmla="*/ 88 h 115"/>
                  <a:gd name="T34" fmla="*/ 61 w 69"/>
                  <a:gd name="T35" fmla="*/ 99 h 115"/>
                  <a:gd name="T36" fmla="*/ 53 w 69"/>
                  <a:gd name="T37" fmla="*/ 107 h 115"/>
                  <a:gd name="T38" fmla="*/ 46 w 69"/>
                  <a:gd name="T39" fmla="*/ 115 h 115"/>
                  <a:gd name="T40" fmla="*/ 34 w 69"/>
                  <a:gd name="T41" fmla="*/ 115 h 115"/>
                  <a:gd name="T42" fmla="*/ 23 w 69"/>
                  <a:gd name="T43" fmla="*/ 115 h 115"/>
                  <a:gd name="T44" fmla="*/ 15 w 69"/>
                  <a:gd name="T45" fmla="*/ 107 h 115"/>
                  <a:gd name="T46" fmla="*/ 7 w 69"/>
                  <a:gd name="T47" fmla="*/ 95 h 115"/>
                  <a:gd name="T48" fmla="*/ 0 w 69"/>
                  <a:gd name="T49" fmla="*/ 84 h 115"/>
                  <a:gd name="T50" fmla="*/ 0 w 69"/>
                  <a:gd name="T51" fmla="*/ 69 h 115"/>
                  <a:gd name="T52" fmla="*/ 0 w 69"/>
                  <a:gd name="T53" fmla="*/ 53 h 115"/>
                  <a:gd name="T54" fmla="*/ 4 w 69"/>
                  <a:gd name="T55" fmla="*/ 42 h 115"/>
                  <a:gd name="T56" fmla="*/ 11 w 69"/>
                  <a:gd name="T57" fmla="*/ 26 h 115"/>
                  <a:gd name="T58" fmla="*/ 23 w 69"/>
                  <a:gd name="T59" fmla="*/ 19 h 115"/>
                  <a:gd name="T60" fmla="*/ 34 w 69"/>
                  <a:gd name="T61" fmla="*/ 7 h 115"/>
                  <a:gd name="T62" fmla="*/ 42 w 69"/>
                  <a:gd name="T63" fmla="*/ 3 h 115"/>
                  <a:gd name="T64" fmla="*/ 53 w 69"/>
                  <a:gd name="T65" fmla="*/ 0 h 115"/>
                  <a:gd name="T66" fmla="*/ 61 w 69"/>
                  <a:gd name="T67" fmla="*/ 0 h 115"/>
                  <a:gd name="T68" fmla="*/ 69 w 69"/>
                  <a:gd name="T69" fmla="*/ 0 h 115"/>
                  <a:gd name="T70" fmla="*/ 15 w 69"/>
                  <a:gd name="T71" fmla="*/ 57 h 115"/>
                  <a:gd name="T72" fmla="*/ 15 w 69"/>
                  <a:gd name="T73" fmla="*/ 69 h 115"/>
                  <a:gd name="T74" fmla="*/ 15 w 69"/>
                  <a:gd name="T75" fmla="*/ 76 h 115"/>
                  <a:gd name="T76" fmla="*/ 15 w 69"/>
                  <a:gd name="T77" fmla="*/ 84 h 115"/>
                  <a:gd name="T78" fmla="*/ 19 w 69"/>
                  <a:gd name="T79" fmla="*/ 92 h 115"/>
                  <a:gd name="T80" fmla="*/ 23 w 69"/>
                  <a:gd name="T81" fmla="*/ 99 h 115"/>
                  <a:gd name="T82" fmla="*/ 27 w 69"/>
                  <a:gd name="T83" fmla="*/ 107 h 115"/>
                  <a:gd name="T84" fmla="*/ 30 w 69"/>
                  <a:gd name="T85" fmla="*/ 107 h 115"/>
                  <a:gd name="T86" fmla="*/ 34 w 69"/>
                  <a:gd name="T87" fmla="*/ 111 h 115"/>
                  <a:gd name="T88" fmla="*/ 42 w 69"/>
                  <a:gd name="T89" fmla="*/ 107 h 115"/>
                  <a:gd name="T90" fmla="*/ 50 w 69"/>
                  <a:gd name="T91" fmla="*/ 103 h 115"/>
                  <a:gd name="T92" fmla="*/ 53 w 69"/>
                  <a:gd name="T93" fmla="*/ 95 h 115"/>
                  <a:gd name="T94" fmla="*/ 53 w 69"/>
                  <a:gd name="T95" fmla="*/ 84 h 115"/>
                  <a:gd name="T96" fmla="*/ 53 w 69"/>
                  <a:gd name="T97" fmla="*/ 72 h 115"/>
                  <a:gd name="T98" fmla="*/ 50 w 69"/>
                  <a:gd name="T99" fmla="*/ 61 h 115"/>
                  <a:gd name="T100" fmla="*/ 42 w 69"/>
                  <a:gd name="T101" fmla="*/ 53 h 115"/>
                  <a:gd name="T102" fmla="*/ 34 w 69"/>
                  <a:gd name="T103" fmla="*/ 49 h 115"/>
                  <a:gd name="T104" fmla="*/ 30 w 69"/>
                  <a:gd name="T105" fmla="*/ 49 h 115"/>
                  <a:gd name="T106" fmla="*/ 27 w 69"/>
                  <a:gd name="T107" fmla="*/ 53 h 115"/>
                  <a:gd name="T108" fmla="*/ 23 w 69"/>
                  <a:gd name="T109" fmla="*/ 53 h 115"/>
                  <a:gd name="T110" fmla="*/ 15 w 69"/>
                  <a:gd name="T111" fmla="*/ 57 h 11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69"/>
                  <a:gd name="T169" fmla="*/ 0 h 115"/>
                  <a:gd name="T170" fmla="*/ 69 w 69"/>
                  <a:gd name="T171" fmla="*/ 115 h 11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69" h="115">
                    <a:moveTo>
                      <a:pt x="69" y="0"/>
                    </a:moveTo>
                    <a:lnTo>
                      <a:pt x="69" y="3"/>
                    </a:lnTo>
                    <a:lnTo>
                      <a:pt x="57" y="3"/>
                    </a:lnTo>
                    <a:lnTo>
                      <a:pt x="50" y="7"/>
                    </a:lnTo>
                    <a:lnTo>
                      <a:pt x="42" y="11"/>
                    </a:lnTo>
                    <a:lnTo>
                      <a:pt x="34" y="19"/>
                    </a:lnTo>
                    <a:lnTo>
                      <a:pt x="30" y="23"/>
                    </a:lnTo>
                    <a:lnTo>
                      <a:pt x="27" y="30"/>
                    </a:lnTo>
                    <a:lnTo>
                      <a:pt x="23" y="42"/>
                    </a:lnTo>
                    <a:lnTo>
                      <a:pt x="19" y="49"/>
                    </a:lnTo>
                    <a:lnTo>
                      <a:pt x="30" y="46"/>
                    </a:lnTo>
                    <a:lnTo>
                      <a:pt x="42" y="42"/>
                    </a:lnTo>
                    <a:lnTo>
                      <a:pt x="53" y="46"/>
                    </a:lnTo>
                    <a:lnTo>
                      <a:pt x="61" y="53"/>
                    </a:lnTo>
                    <a:lnTo>
                      <a:pt x="69" y="61"/>
                    </a:lnTo>
                    <a:lnTo>
                      <a:pt x="69" y="76"/>
                    </a:lnTo>
                    <a:lnTo>
                      <a:pt x="69" y="88"/>
                    </a:lnTo>
                    <a:lnTo>
                      <a:pt x="61" y="99"/>
                    </a:lnTo>
                    <a:lnTo>
                      <a:pt x="53" y="107"/>
                    </a:lnTo>
                    <a:lnTo>
                      <a:pt x="46" y="115"/>
                    </a:lnTo>
                    <a:lnTo>
                      <a:pt x="34" y="115"/>
                    </a:lnTo>
                    <a:lnTo>
                      <a:pt x="23" y="115"/>
                    </a:lnTo>
                    <a:lnTo>
                      <a:pt x="15" y="107"/>
                    </a:lnTo>
                    <a:lnTo>
                      <a:pt x="7" y="95"/>
                    </a:lnTo>
                    <a:lnTo>
                      <a:pt x="0" y="84"/>
                    </a:lnTo>
                    <a:lnTo>
                      <a:pt x="0" y="69"/>
                    </a:lnTo>
                    <a:lnTo>
                      <a:pt x="0" y="53"/>
                    </a:lnTo>
                    <a:lnTo>
                      <a:pt x="4" y="42"/>
                    </a:lnTo>
                    <a:lnTo>
                      <a:pt x="11" y="26"/>
                    </a:lnTo>
                    <a:lnTo>
                      <a:pt x="23" y="19"/>
                    </a:lnTo>
                    <a:lnTo>
                      <a:pt x="34" y="7"/>
                    </a:lnTo>
                    <a:lnTo>
                      <a:pt x="42" y="3"/>
                    </a:lnTo>
                    <a:lnTo>
                      <a:pt x="53" y="0"/>
                    </a:lnTo>
                    <a:lnTo>
                      <a:pt x="61" y="0"/>
                    </a:lnTo>
                    <a:lnTo>
                      <a:pt x="69" y="0"/>
                    </a:lnTo>
                    <a:close/>
                    <a:moveTo>
                      <a:pt x="15" y="57"/>
                    </a:moveTo>
                    <a:lnTo>
                      <a:pt x="15" y="69"/>
                    </a:lnTo>
                    <a:lnTo>
                      <a:pt x="15" y="76"/>
                    </a:lnTo>
                    <a:lnTo>
                      <a:pt x="15" y="84"/>
                    </a:lnTo>
                    <a:lnTo>
                      <a:pt x="19" y="92"/>
                    </a:lnTo>
                    <a:lnTo>
                      <a:pt x="23" y="99"/>
                    </a:lnTo>
                    <a:lnTo>
                      <a:pt x="27" y="107"/>
                    </a:lnTo>
                    <a:lnTo>
                      <a:pt x="30" y="107"/>
                    </a:lnTo>
                    <a:lnTo>
                      <a:pt x="34" y="111"/>
                    </a:lnTo>
                    <a:lnTo>
                      <a:pt x="42" y="107"/>
                    </a:lnTo>
                    <a:lnTo>
                      <a:pt x="50" y="103"/>
                    </a:lnTo>
                    <a:lnTo>
                      <a:pt x="53" y="95"/>
                    </a:lnTo>
                    <a:lnTo>
                      <a:pt x="53" y="84"/>
                    </a:lnTo>
                    <a:lnTo>
                      <a:pt x="53" y="72"/>
                    </a:lnTo>
                    <a:lnTo>
                      <a:pt x="50" y="61"/>
                    </a:lnTo>
                    <a:lnTo>
                      <a:pt x="42" y="53"/>
                    </a:lnTo>
                    <a:lnTo>
                      <a:pt x="34" y="49"/>
                    </a:lnTo>
                    <a:lnTo>
                      <a:pt x="30" y="49"/>
                    </a:lnTo>
                    <a:lnTo>
                      <a:pt x="27" y="53"/>
                    </a:lnTo>
                    <a:lnTo>
                      <a:pt x="23" y="53"/>
                    </a:lnTo>
                    <a:lnTo>
                      <a:pt x="15" y="57"/>
                    </a:lnTo>
                    <a:close/>
                  </a:path>
                </a:pathLst>
              </a:custGeom>
              <a:solidFill>
                <a:srgbClr val="000000"/>
              </a:solidFill>
              <a:ln w="0">
                <a:solidFill>
                  <a:srgbClr val="000000"/>
                </a:solidFill>
                <a:round/>
                <a:headEnd/>
                <a:tailEnd/>
              </a:ln>
            </p:spPr>
            <p:txBody>
              <a:bodyPr/>
              <a:lstStyle/>
              <a:p>
                <a:endParaRPr lang="en-CA"/>
              </a:p>
            </p:txBody>
          </p:sp>
          <p:sp>
            <p:nvSpPr>
              <p:cNvPr id="17597" name="Freeform 107"/>
              <p:cNvSpPr>
                <a:spLocks noEditPoints="1"/>
              </p:cNvSpPr>
              <p:nvPr/>
            </p:nvSpPr>
            <p:spPr bwMode="auto">
              <a:xfrm>
                <a:off x="4566" y="1741"/>
                <a:ext cx="69" cy="115"/>
              </a:xfrm>
              <a:custGeom>
                <a:avLst/>
                <a:gdLst>
                  <a:gd name="T0" fmla="*/ 69 w 69"/>
                  <a:gd name="T1" fmla="*/ 0 h 115"/>
                  <a:gd name="T2" fmla="*/ 69 w 69"/>
                  <a:gd name="T3" fmla="*/ 3 h 115"/>
                  <a:gd name="T4" fmla="*/ 58 w 69"/>
                  <a:gd name="T5" fmla="*/ 3 h 115"/>
                  <a:gd name="T6" fmla="*/ 50 w 69"/>
                  <a:gd name="T7" fmla="*/ 7 h 115"/>
                  <a:gd name="T8" fmla="*/ 42 w 69"/>
                  <a:gd name="T9" fmla="*/ 11 h 115"/>
                  <a:gd name="T10" fmla="*/ 35 w 69"/>
                  <a:gd name="T11" fmla="*/ 19 h 115"/>
                  <a:gd name="T12" fmla="*/ 31 w 69"/>
                  <a:gd name="T13" fmla="*/ 23 h 115"/>
                  <a:gd name="T14" fmla="*/ 27 w 69"/>
                  <a:gd name="T15" fmla="*/ 30 h 115"/>
                  <a:gd name="T16" fmla="*/ 19 w 69"/>
                  <a:gd name="T17" fmla="*/ 42 h 115"/>
                  <a:gd name="T18" fmla="*/ 19 w 69"/>
                  <a:gd name="T19" fmla="*/ 49 h 115"/>
                  <a:gd name="T20" fmla="*/ 31 w 69"/>
                  <a:gd name="T21" fmla="*/ 46 h 115"/>
                  <a:gd name="T22" fmla="*/ 42 w 69"/>
                  <a:gd name="T23" fmla="*/ 42 h 115"/>
                  <a:gd name="T24" fmla="*/ 50 w 69"/>
                  <a:gd name="T25" fmla="*/ 46 h 115"/>
                  <a:gd name="T26" fmla="*/ 62 w 69"/>
                  <a:gd name="T27" fmla="*/ 53 h 115"/>
                  <a:gd name="T28" fmla="*/ 65 w 69"/>
                  <a:gd name="T29" fmla="*/ 61 h 115"/>
                  <a:gd name="T30" fmla="*/ 69 w 69"/>
                  <a:gd name="T31" fmla="*/ 76 h 115"/>
                  <a:gd name="T32" fmla="*/ 65 w 69"/>
                  <a:gd name="T33" fmla="*/ 88 h 115"/>
                  <a:gd name="T34" fmla="*/ 62 w 69"/>
                  <a:gd name="T35" fmla="*/ 99 h 115"/>
                  <a:gd name="T36" fmla="*/ 54 w 69"/>
                  <a:gd name="T37" fmla="*/ 107 h 115"/>
                  <a:gd name="T38" fmla="*/ 46 w 69"/>
                  <a:gd name="T39" fmla="*/ 115 h 115"/>
                  <a:gd name="T40" fmla="*/ 35 w 69"/>
                  <a:gd name="T41" fmla="*/ 115 h 115"/>
                  <a:gd name="T42" fmla="*/ 23 w 69"/>
                  <a:gd name="T43" fmla="*/ 115 h 115"/>
                  <a:gd name="T44" fmla="*/ 16 w 69"/>
                  <a:gd name="T45" fmla="*/ 107 h 115"/>
                  <a:gd name="T46" fmla="*/ 8 w 69"/>
                  <a:gd name="T47" fmla="*/ 95 h 115"/>
                  <a:gd name="T48" fmla="*/ 0 w 69"/>
                  <a:gd name="T49" fmla="*/ 84 h 115"/>
                  <a:gd name="T50" fmla="*/ 0 w 69"/>
                  <a:gd name="T51" fmla="*/ 69 h 115"/>
                  <a:gd name="T52" fmla="*/ 0 w 69"/>
                  <a:gd name="T53" fmla="*/ 53 h 115"/>
                  <a:gd name="T54" fmla="*/ 4 w 69"/>
                  <a:gd name="T55" fmla="*/ 42 h 115"/>
                  <a:gd name="T56" fmla="*/ 12 w 69"/>
                  <a:gd name="T57" fmla="*/ 26 h 115"/>
                  <a:gd name="T58" fmla="*/ 23 w 69"/>
                  <a:gd name="T59" fmla="*/ 19 h 115"/>
                  <a:gd name="T60" fmla="*/ 35 w 69"/>
                  <a:gd name="T61" fmla="*/ 7 h 115"/>
                  <a:gd name="T62" fmla="*/ 42 w 69"/>
                  <a:gd name="T63" fmla="*/ 3 h 115"/>
                  <a:gd name="T64" fmla="*/ 54 w 69"/>
                  <a:gd name="T65" fmla="*/ 0 h 115"/>
                  <a:gd name="T66" fmla="*/ 62 w 69"/>
                  <a:gd name="T67" fmla="*/ 0 h 115"/>
                  <a:gd name="T68" fmla="*/ 69 w 69"/>
                  <a:gd name="T69" fmla="*/ 0 h 115"/>
                  <a:gd name="T70" fmla="*/ 16 w 69"/>
                  <a:gd name="T71" fmla="*/ 57 h 115"/>
                  <a:gd name="T72" fmla="*/ 16 w 69"/>
                  <a:gd name="T73" fmla="*/ 69 h 115"/>
                  <a:gd name="T74" fmla="*/ 16 w 69"/>
                  <a:gd name="T75" fmla="*/ 76 h 115"/>
                  <a:gd name="T76" fmla="*/ 16 w 69"/>
                  <a:gd name="T77" fmla="*/ 84 h 115"/>
                  <a:gd name="T78" fmla="*/ 19 w 69"/>
                  <a:gd name="T79" fmla="*/ 92 h 115"/>
                  <a:gd name="T80" fmla="*/ 19 w 69"/>
                  <a:gd name="T81" fmla="*/ 99 h 115"/>
                  <a:gd name="T82" fmla="*/ 27 w 69"/>
                  <a:gd name="T83" fmla="*/ 107 h 115"/>
                  <a:gd name="T84" fmla="*/ 31 w 69"/>
                  <a:gd name="T85" fmla="*/ 107 h 115"/>
                  <a:gd name="T86" fmla="*/ 35 w 69"/>
                  <a:gd name="T87" fmla="*/ 111 h 115"/>
                  <a:gd name="T88" fmla="*/ 42 w 69"/>
                  <a:gd name="T89" fmla="*/ 107 h 115"/>
                  <a:gd name="T90" fmla="*/ 46 w 69"/>
                  <a:gd name="T91" fmla="*/ 103 h 115"/>
                  <a:gd name="T92" fmla="*/ 54 w 69"/>
                  <a:gd name="T93" fmla="*/ 95 h 115"/>
                  <a:gd name="T94" fmla="*/ 54 w 69"/>
                  <a:gd name="T95" fmla="*/ 84 h 115"/>
                  <a:gd name="T96" fmla="*/ 54 w 69"/>
                  <a:gd name="T97" fmla="*/ 72 h 115"/>
                  <a:gd name="T98" fmla="*/ 46 w 69"/>
                  <a:gd name="T99" fmla="*/ 61 h 115"/>
                  <a:gd name="T100" fmla="*/ 42 w 69"/>
                  <a:gd name="T101" fmla="*/ 53 h 115"/>
                  <a:gd name="T102" fmla="*/ 35 w 69"/>
                  <a:gd name="T103" fmla="*/ 49 h 115"/>
                  <a:gd name="T104" fmla="*/ 31 w 69"/>
                  <a:gd name="T105" fmla="*/ 49 h 115"/>
                  <a:gd name="T106" fmla="*/ 27 w 69"/>
                  <a:gd name="T107" fmla="*/ 53 h 115"/>
                  <a:gd name="T108" fmla="*/ 23 w 69"/>
                  <a:gd name="T109" fmla="*/ 53 h 115"/>
                  <a:gd name="T110" fmla="*/ 16 w 69"/>
                  <a:gd name="T111" fmla="*/ 57 h 11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69"/>
                  <a:gd name="T169" fmla="*/ 0 h 115"/>
                  <a:gd name="T170" fmla="*/ 69 w 69"/>
                  <a:gd name="T171" fmla="*/ 115 h 11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69" h="115">
                    <a:moveTo>
                      <a:pt x="69" y="0"/>
                    </a:moveTo>
                    <a:lnTo>
                      <a:pt x="69" y="3"/>
                    </a:lnTo>
                    <a:lnTo>
                      <a:pt x="58" y="3"/>
                    </a:lnTo>
                    <a:lnTo>
                      <a:pt x="50" y="7"/>
                    </a:lnTo>
                    <a:lnTo>
                      <a:pt x="42" y="11"/>
                    </a:lnTo>
                    <a:lnTo>
                      <a:pt x="35" y="19"/>
                    </a:lnTo>
                    <a:lnTo>
                      <a:pt x="31" y="23"/>
                    </a:lnTo>
                    <a:lnTo>
                      <a:pt x="27" y="30"/>
                    </a:lnTo>
                    <a:lnTo>
                      <a:pt x="19" y="42"/>
                    </a:lnTo>
                    <a:lnTo>
                      <a:pt x="19" y="49"/>
                    </a:lnTo>
                    <a:lnTo>
                      <a:pt x="31" y="46"/>
                    </a:lnTo>
                    <a:lnTo>
                      <a:pt x="42" y="42"/>
                    </a:lnTo>
                    <a:lnTo>
                      <a:pt x="50" y="46"/>
                    </a:lnTo>
                    <a:lnTo>
                      <a:pt x="62" y="53"/>
                    </a:lnTo>
                    <a:lnTo>
                      <a:pt x="65" y="61"/>
                    </a:lnTo>
                    <a:lnTo>
                      <a:pt x="69" y="76"/>
                    </a:lnTo>
                    <a:lnTo>
                      <a:pt x="65" y="88"/>
                    </a:lnTo>
                    <a:lnTo>
                      <a:pt x="62" y="99"/>
                    </a:lnTo>
                    <a:lnTo>
                      <a:pt x="54" y="107"/>
                    </a:lnTo>
                    <a:lnTo>
                      <a:pt x="46" y="115"/>
                    </a:lnTo>
                    <a:lnTo>
                      <a:pt x="35" y="115"/>
                    </a:lnTo>
                    <a:lnTo>
                      <a:pt x="23" y="115"/>
                    </a:lnTo>
                    <a:lnTo>
                      <a:pt x="16" y="107"/>
                    </a:lnTo>
                    <a:lnTo>
                      <a:pt x="8" y="95"/>
                    </a:lnTo>
                    <a:lnTo>
                      <a:pt x="0" y="84"/>
                    </a:lnTo>
                    <a:lnTo>
                      <a:pt x="0" y="69"/>
                    </a:lnTo>
                    <a:lnTo>
                      <a:pt x="0" y="53"/>
                    </a:lnTo>
                    <a:lnTo>
                      <a:pt x="4" y="42"/>
                    </a:lnTo>
                    <a:lnTo>
                      <a:pt x="12" y="26"/>
                    </a:lnTo>
                    <a:lnTo>
                      <a:pt x="23" y="19"/>
                    </a:lnTo>
                    <a:lnTo>
                      <a:pt x="35" y="7"/>
                    </a:lnTo>
                    <a:lnTo>
                      <a:pt x="42" y="3"/>
                    </a:lnTo>
                    <a:lnTo>
                      <a:pt x="54" y="0"/>
                    </a:lnTo>
                    <a:lnTo>
                      <a:pt x="62" y="0"/>
                    </a:lnTo>
                    <a:lnTo>
                      <a:pt x="69" y="0"/>
                    </a:lnTo>
                    <a:close/>
                    <a:moveTo>
                      <a:pt x="16" y="57"/>
                    </a:moveTo>
                    <a:lnTo>
                      <a:pt x="16" y="69"/>
                    </a:lnTo>
                    <a:lnTo>
                      <a:pt x="16" y="76"/>
                    </a:lnTo>
                    <a:lnTo>
                      <a:pt x="16" y="84"/>
                    </a:lnTo>
                    <a:lnTo>
                      <a:pt x="19" y="92"/>
                    </a:lnTo>
                    <a:lnTo>
                      <a:pt x="19" y="99"/>
                    </a:lnTo>
                    <a:lnTo>
                      <a:pt x="27" y="107"/>
                    </a:lnTo>
                    <a:lnTo>
                      <a:pt x="31" y="107"/>
                    </a:lnTo>
                    <a:lnTo>
                      <a:pt x="35" y="111"/>
                    </a:lnTo>
                    <a:lnTo>
                      <a:pt x="42" y="107"/>
                    </a:lnTo>
                    <a:lnTo>
                      <a:pt x="46" y="103"/>
                    </a:lnTo>
                    <a:lnTo>
                      <a:pt x="54" y="95"/>
                    </a:lnTo>
                    <a:lnTo>
                      <a:pt x="54" y="84"/>
                    </a:lnTo>
                    <a:lnTo>
                      <a:pt x="54" y="72"/>
                    </a:lnTo>
                    <a:lnTo>
                      <a:pt x="46" y="61"/>
                    </a:lnTo>
                    <a:lnTo>
                      <a:pt x="42" y="53"/>
                    </a:lnTo>
                    <a:lnTo>
                      <a:pt x="35" y="49"/>
                    </a:lnTo>
                    <a:lnTo>
                      <a:pt x="31" y="49"/>
                    </a:lnTo>
                    <a:lnTo>
                      <a:pt x="27" y="53"/>
                    </a:lnTo>
                    <a:lnTo>
                      <a:pt x="23" y="53"/>
                    </a:lnTo>
                    <a:lnTo>
                      <a:pt x="16" y="57"/>
                    </a:lnTo>
                    <a:close/>
                  </a:path>
                </a:pathLst>
              </a:custGeom>
              <a:solidFill>
                <a:srgbClr val="000000"/>
              </a:solidFill>
              <a:ln w="0">
                <a:solidFill>
                  <a:srgbClr val="000000"/>
                </a:solidFill>
                <a:round/>
                <a:headEnd/>
                <a:tailEnd/>
              </a:ln>
            </p:spPr>
            <p:txBody>
              <a:bodyPr/>
              <a:lstStyle/>
              <a:p>
                <a:endParaRPr lang="en-CA"/>
              </a:p>
            </p:txBody>
          </p:sp>
          <p:sp>
            <p:nvSpPr>
              <p:cNvPr id="17598" name="Rectangle 108"/>
              <p:cNvSpPr>
                <a:spLocks noChangeArrowheads="1"/>
              </p:cNvSpPr>
              <p:nvPr/>
            </p:nvSpPr>
            <p:spPr bwMode="auto">
              <a:xfrm>
                <a:off x="4670" y="1706"/>
                <a:ext cx="7" cy="207"/>
              </a:xfrm>
              <a:prstGeom prst="rect">
                <a:avLst/>
              </a:prstGeom>
              <a:solidFill>
                <a:srgbClr val="000000"/>
              </a:solidFill>
              <a:ln w="0">
                <a:solidFill>
                  <a:srgbClr val="000000"/>
                </a:solidFill>
                <a:miter lim="800000"/>
                <a:headEnd/>
                <a:tailEnd/>
              </a:ln>
            </p:spPr>
            <p:txBody>
              <a:bodyPr/>
              <a:lstStyle/>
              <a:p>
                <a:endParaRPr lang="en-US"/>
              </a:p>
            </p:txBody>
          </p:sp>
          <p:sp>
            <p:nvSpPr>
              <p:cNvPr id="17599" name="Freeform 109"/>
              <p:cNvSpPr>
                <a:spLocks/>
              </p:cNvSpPr>
              <p:nvPr/>
            </p:nvSpPr>
            <p:spPr bwMode="auto">
              <a:xfrm>
                <a:off x="4885" y="1836"/>
                <a:ext cx="19" cy="20"/>
              </a:xfrm>
              <a:custGeom>
                <a:avLst/>
                <a:gdLst>
                  <a:gd name="T0" fmla="*/ 7 w 19"/>
                  <a:gd name="T1" fmla="*/ 0 h 20"/>
                  <a:gd name="T2" fmla="*/ 11 w 19"/>
                  <a:gd name="T3" fmla="*/ 0 h 20"/>
                  <a:gd name="T4" fmla="*/ 15 w 19"/>
                  <a:gd name="T5" fmla="*/ 4 h 20"/>
                  <a:gd name="T6" fmla="*/ 15 w 19"/>
                  <a:gd name="T7" fmla="*/ 8 h 20"/>
                  <a:gd name="T8" fmla="*/ 19 w 19"/>
                  <a:gd name="T9" fmla="*/ 12 h 20"/>
                  <a:gd name="T10" fmla="*/ 15 w 19"/>
                  <a:gd name="T11" fmla="*/ 16 h 20"/>
                  <a:gd name="T12" fmla="*/ 15 w 19"/>
                  <a:gd name="T13" fmla="*/ 16 h 20"/>
                  <a:gd name="T14" fmla="*/ 11 w 19"/>
                  <a:gd name="T15" fmla="*/ 20 h 20"/>
                  <a:gd name="T16" fmla="*/ 7 w 19"/>
                  <a:gd name="T17" fmla="*/ 20 h 20"/>
                  <a:gd name="T18" fmla="*/ 3 w 19"/>
                  <a:gd name="T19" fmla="*/ 20 h 20"/>
                  <a:gd name="T20" fmla="*/ 0 w 19"/>
                  <a:gd name="T21" fmla="*/ 16 h 20"/>
                  <a:gd name="T22" fmla="*/ 0 w 19"/>
                  <a:gd name="T23" fmla="*/ 16 h 20"/>
                  <a:gd name="T24" fmla="*/ 0 w 19"/>
                  <a:gd name="T25" fmla="*/ 12 h 20"/>
                  <a:gd name="T26" fmla="*/ 0 w 19"/>
                  <a:gd name="T27" fmla="*/ 8 h 20"/>
                  <a:gd name="T28" fmla="*/ 0 w 19"/>
                  <a:gd name="T29" fmla="*/ 4 h 20"/>
                  <a:gd name="T30" fmla="*/ 3 w 19"/>
                  <a:gd name="T31" fmla="*/ 0 h 20"/>
                  <a:gd name="T32" fmla="*/ 7 w 19"/>
                  <a:gd name="T33" fmla="*/ 0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20"/>
                  <a:gd name="T53" fmla="*/ 19 w 19"/>
                  <a:gd name="T54" fmla="*/ 20 h 2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20">
                    <a:moveTo>
                      <a:pt x="7" y="0"/>
                    </a:moveTo>
                    <a:lnTo>
                      <a:pt x="11" y="0"/>
                    </a:lnTo>
                    <a:lnTo>
                      <a:pt x="15" y="4"/>
                    </a:lnTo>
                    <a:lnTo>
                      <a:pt x="15" y="8"/>
                    </a:lnTo>
                    <a:lnTo>
                      <a:pt x="19" y="12"/>
                    </a:lnTo>
                    <a:lnTo>
                      <a:pt x="15" y="16"/>
                    </a:lnTo>
                    <a:lnTo>
                      <a:pt x="11" y="20"/>
                    </a:lnTo>
                    <a:lnTo>
                      <a:pt x="7" y="20"/>
                    </a:lnTo>
                    <a:lnTo>
                      <a:pt x="3" y="20"/>
                    </a:lnTo>
                    <a:lnTo>
                      <a:pt x="0" y="16"/>
                    </a:lnTo>
                    <a:lnTo>
                      <a:pt x="0" y="12"/>
                    </a:lnTo>
                    <a:lnTo>
                      <a:pt x="0" y="8"/>
                    </a:lnTo>
                    <a:lnTo>
                      <a:pt x="0" y="4"/>
                    </a:lnTo>
                    <a:lnTo>
                      <a:pt x="3" y="0"/>
                    </a:lnTo>
                    <a:lnTo>
                      <a:pt x="7" y="0"/>
                    </a:lnTo>
                    <a:close/>
                  </a:path>
                </a:pathLst>
              </a:custGeom>
              <a:solidFill>
                <a:srgbClr val="000000"/>
              </a:solidFill>
              <a:ln w="0">
                <a:solidFill>
                  <a:srgbClr val="000000"/>
                </a:solidFill>
                <a:round/>
                <a:headEnd/>
                <a:tailEnd/>
              </a:ln>
            </p:spPr>
            <p:txBody>
              <a:bodyPr/>
              <a:lstStyle/>
              <a:p>
                <a:endParaRPr lang="en-CA"/>
              </a:p>
            </p:txBody>
          </p:sp>
          <p:sp>
            <p:nvSpPr>
              <p:cNvPr id="17600" name="Freeform 110"/>
              <p:cNvSpPr>
                <a:spLocks noEditPoints="1"/>
              </p:cNvSpPr>
              <p:nvPr/>
            </p:nvSpPr>
            <p:spPr bwMode="auto">
              <a:xfrm>
                <a:off x="4919" y="1741"/>
                <a:ext cx="69" cy="115"/>
              </a:xfrm>
              <a:custGeom>
                <a:avLst/>
                <a:gdLst>
                  <a:gd name="T0" fmla="*/ 0 w 69"/>
                  <a:gd name="T1" fmla="*/ 57 h 115"/>
                  <a:gd name="T2" fmla="*/ 0 w 69"/>
                  <a:gd name="T3" fmla="*/ 42 h 115"/>
                  <a:gd name="T4" fmla="*/ 8 w 69"/>
                  <a:gd name="T5" fmla="*/ 26 h 115"/>
                  <a:gd name="T6" fmla="*/ 12 w 69"/>
                  <a:gd name="T7" fmla="*/ 15 h 115"/>
                  <a:gd name="T8" fmla="*/ 19 w 69"/>
                  <a:gd name="T9" fmla="*/ 3 h 115"/>
                  <a:gd name="T10" fmla="*/ 27 w 69"/>
                  <a:gd name="T11" fmla="*/ 0 h 115"/>
                  <a:gd name="T12" fmla="*/ 35 w 69"/>
                  <a:gd name="T13" fmla="*/ 0 h 115"/>
                  <a:gd name="T14" fmla="*/ 42 w 69"/>
                  <a:gd name="T15" fmla="*/ 0 h 115"/>
                  <a:gd name="T16" fmla="*/ 50 w 69"/>
                  <a:gd name="T17" fmla="*/ 3 h 115"/>
                  <a:gd name="T18" fmla="*/ 58 w 69"/>
                  <a:gd name="T19" fmla="*/ 11 h 115"/>
                  <a:gd name="T20" fmla="*/ 65 w 69"/>
                  <a:gd name="T21" fmla="*/ 26 h 115"/>
                  <a:gd name="T22" fmla="*/ 69 w 69"/>
                  <a:gd name="T23" fmla="*/ 38 h 115"/>
                  <a:gd name="T24" fmla="*/ 69 w 69"/>
                  <a:gd name="T25" fmla="*/ 57 h 115"/>
                  <a:gd name="T26" fmla="*/ 69 w 69"/>
                  <a:gd name="T27" fmla="*/ 72 h 115"/>
                  <a:gd name="T28" fmla="*/ 65 w 69"/>
                  <a:gd name="T29" fmla="*/ 88 h 115"/>
                  <a:gd name="T30" fmla="*/ 58 w 69"/>
                  <a:gd name="T31" fmla="*/ 99 h 115"/>
                  <a:gd name="T32" fmla="*/ 50 w 69"/>
                  <a:gd name="T33" fmla="*/ 111 h 115"/>
                  <a:gd name="T34" fmla="*/ 42 w 69"/>
                  <a:gd name="T35" fmla="*/ 115 h 115"/>
                  <a:gd name="T36" fmla="*/ 35 w 69"/>
                  <a:gd name="T37" fmla="*/ 115 h 115"/>
                  <a:gd name="T38" fmla="*/ 27 w 69"/>
                  <a:gd name="T39" fmla="*/ 115 h 115"/>
                  <a:gd name="T40" fmla="*/ 16 w 69"/>
                  <a:gd name="T41" fmla="*/ 107 h 115"/>
                  <a:gd name="T42" fmla="*/ 8 w 69"/>
                  <a:gd name="T43" fmla="*/ 95 h 115"/>
                  <a:gd name="T44" fmla="*/ 4 w 69"/>
                  <a:gd name="T45" fmla="*/ 80 h 115"/>
                  <a:gd name="T46" fmla="*/ 0 w 69"/>
                  <a:gd name="T47" fmla="*/ 57 h 115"/>
                  <a:gd name="T48" fmla="*/ 16 w 69"/>
                  <a:gd name="T49" fmla="*/ 61 h 115"/>
                  <a:gd name="T50" fmla="*/ 19 w 69"/>
                  <a:gd name="T51" fmla="*/ 80 h 115"/>
                  <a:gd name="T52" fmla="*/ 23 w 69"/>
                  <a:gd name="T53" fmla="*/ 99 h 115"/>
                  <a:gd name="T54" fmla="*/ 27 w 69"/>
                  <a:gd name="T55" fmla="*/ 103 h 115"/>
                  <a:gd name="T56" fmla="*/ 31 w 69"/>
                  <a:gd name="T57" fmla="*/ 107 h 115"/>
                  <a:gd name="T58" fmla="*/ 35 w 69"/>
                  <a:gd name="T59" fmla="*/ 111 h 115"/>
                  <a:gd name="T60" fmla="*/ 39 w 69"/>
                  <a:gd name="T61" fmla="*/ 107 h 115"/>
                  <a:gd name="T62" fmla="*/ 42 w 69"/>
                  <a:gd name="T63" fmla="*/ 107 h 115"/>
                  <a:gd name="T64" fmla="*/ 50 w 69"/>
                  <a:gd name="T65" fmla="*/ 99 h 115"/>
                  <a:gd name="T66" fmla="*/ 50 w 69"/>
                  <a:gd name="T67" fmla="*/ 92 h 115"/>
                  <a:gd name="T68" fmla="*/ 54 w 69"/>
                  <a:gd name="T69" fmla="*/ 76 h 115"/>
                  <a:gd name="T70" fmla="*/ 54 w 69"/>
                  <a:gd name="T71" fmla="*/ 53 h 115"/>
                  <a:gd name="T72" fmla="*/ 54 w 69"/>
                  <a:gd name="T73" fmla="*/ 34 h 115"/>
                  <a:gd name="T74" fmla="*/ 50 w 69"/>
                  <a:gd name="T75" fmla="*/ 23 h 115"/>
                  <a:gd name="T76" fmla="*/ 46 w 69"/>
                  <a:gd name="T77" fmla="*/ 11 h 115"/>
                  <a:gd name="T78" fmla="*/ 42 w 69"/>
                  <a:gd name="T79" fmla="*/ 7 h 115"/>
                  <a:gd name="T80" fmla="*/ 39 w 69"/>
                  <a:gd name="T81" fmla="*/ 7 h 115"/>
                  <a:gd name="T82" fmla="*/ 35 w 69"/>
                  <a:gd name="T83" fmla="*/ 3 h 115"/>
                  <a:gd name="T84" fmla="*/ 31 w 69"/>
                  <a:gd name="T85" fmla="*/ 7 h 115"/>
                  <a:gd name="T86" fmla="*/ 27 w 69"/>
                  <a:gd name="T87" fmla="*/ 11 h 115"/>
                  <a:gd name="T88" fmla="*/ 23 w 69"/>
                  <a:gd name="T89" fmla="*/ 19 h 115"/>
                  <a:gd name="T90" fmla="*/ 19 w 69"/>
                  <a:gd name="T91" fmla="*/ 30 h 115"/>
                  <a:gd name="T92" fmla="*/ 16 w 69"/>
                  <a:gd name="T93" fmla="*/ 46 h 115"/>
                  <a:gd name="T94" fmla="*/ 16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8" y="26"/>
                    </a:lnTo>
                    <a:lnTo>
                      <a:pt x="12" y="15"/>
                    </a:lnTo>
                    <a:lnTo>
                      <a:pt x="19" y="3"/>
                    </a:lnTo>
                    <a:lnTo>
                      <a:pt x="27" y="0"/>
                    </a:lnTo>
                    <a:lnTo>
                      <a:pt x="35" y="0"/>
                    </a:lnTo>
                    <a:lnTo>
                      <a:pt x="42" y="0"/>
                    </a:lnTo>
                    <a:lnTo>
                      <a:pt x="50" y="3"/>
                    </a:lnTo>
                    <a:lnTo>
                      <a:pt x="58" y="11"/>
                    </a:lnTo>
                    <a:lnTo>
                      <a:pt x="65" y="26"/>
                    </a:lnTo>
                    <a:lnTo>
                      <a:pt x="69" y="38"/>
                    </a:lnTo>
                    <a:lnTo>
                      <a:pt x="69" y="57"/>
                    </a:lnTo>
                    <a:lnTo>
                      <a:pt x="69" y="72"/>
                    </a:lnTo>
                    <a:lnTo>
                      <a:pt x="65" y="88"/>
                    </a:lnTo>
                    <a:lnTo>
                      <a:pt x="58" y="99"/>
                    </a:lnTo>
                    <a:lnTo>
                      <a:pt x="50" y="111"/>
                    </a:lnTo>
                    <a:lnTo>
                      <a:pt x="42" y="115"/>
                    </a:lnTo>
                    <a:lnTo>
                      <a:pt x="35" y="115"/>
                    </a:lnTo>
                    <a:lnTo>
                      <a:pt x="27" y="115"/>
                    </a:lnTo>
                    <a:lnTo>
                      <a:pt x="16" y="107"/>
                    </a:lnTo>
                    <a:lnTo>
                      <a:pt x="8" y="95"/>
                    </a:lnTo>
                    <a:lnTo>
                      <a:pt x="4" y="80"/>
                    </a:lnTo>
                    <a:lnTo>
                      <a:pt x="0" y="57"/>
                    </a:lnTo>
                    <a:close/>
                    <a:moveTo>
                      <a:pt x="16" y="61"/>
                    </a:moveTo>
                    <a:lnTo>
                      <a:pt x="19" y="80"/>
                    </a:lnTo>
                    <a:lnTo>
                      <a:pt x="23" y="99"/>
                    </a:lnTo>
                    <a:lnTo>
                      <a:pt x="27" y="103"/>
                    </a:lnTo>
                    <a:lnTo>
                      <a:pt x="31" y="107"/>
                    </a:lnTo>
                    <a:lnTo>
                      <a:pt x="35" y="111"/>
                    </a:lnTo>
                    <a:lnTo>
                      <a:pt x="39" y="107"/>
                    </a:lnTo>
                    <a:lnTo>
                      <a:pt x="42" y="107"/>
                    </a:lnTo>
                    <a:lnTo>
                      <a:pt x="50" y="99"/>
                    </a:lnTo>
                    <a:lnTo>
                      <a:pt x="50" y="92"/>
                    </a:lnTo>
                    <a:lnTo>
                      <a:pt x="54" y="76"/>
                    </a:lnTo>
                    <a:lnTo>
                      <a:pt x="54" y="53"/>
                    </a:lnTo>
                    <a:lnTo>
                      <a:pt x="54" y="34"/>
                    </a:lnTo>
                    <a:lnTo>
                      <a:pt x="50" y="23"/>
                    </a:lnTo>
                    <a:lnTo>
                      <a:pt x="46" y="11"/>
                    </a:lnTo>
                    <a:lnTo>
                      <a:pt x="42" y="7"/>
                    </a:lnTo>
                    <a:lnTo>
                      <a:pt x="39" y="7"/>
                    </a:lnTo>
                    <a:lnTo>
                      <a:pt x="35" y="3"/>
                    </a:lnTo>
                    <a:lnTo>
                      <a:pt x="31" y="7"/>
                    </a:lnTo>
                    <a:lnTo>
                      <a:pt x="27" y="11"/>
                    </a:lnTo>
                    <a:lnTo>
                      <a:pt x="23" y="19"/>
                    </a:lnTo>
                    <a:lnTo>
                      <a:pt x="19" y="30"/>
                    </a:lnTo>
                    <a:lnTo>
                      <a:pt x="16" y="46"/>
                    </a:lnTo>
                    <a:lnTo>
                      <a:pt x="16" y="61"/>
                    </a:lnTo>
                    <a:close/>
                  </a:path>
                </a:pathLst>
              </a:custGeom>
              <a:solidFill>
                <a:srgbClr val="000000"/>
              </a:solidFill>
              <a:ln w="0">
                <a:solidFill>
                  <a:srgbClr val="000000"/>
                </a:solidFill>
                <a:round/>
                <a:headEnd/>
                <a:tailEnd/>
              </a:ln>
            </p:spPr>
            <p:txBody>
              <a:bodyPr/>
              <a:lstStyle/>
              <a:p>
                <a:endParaRPr lang="en-CA"/>
              </a:p>
            </p:txBody>
          </p:sp>
          <p:sp>
            <p:nvSpPr>
              <p:cNvPr id="17601" name="Freeform 111"/>
              <p:cNvSpPr>
                <a:spLocks noEditPoints="1"/>
              </p:cNvSpPr>
              <p:nvPr/>
            </p:nvSpPr>
            <p:spPr bwMode="auto">
              <a:xfrm>
                <a:off x="5004" y="1741"/>
                <a:ext cx="69" cy="115"/>
              </a:xfrm>
              <a:custGeom>
                <a:avLst/>
                <a:gdLst>
                  <a:gd name="T0" fmla="*/ 0 w 69"/>
                  <a:gd name="T1" fmla="*/ 57 h 115"/>
                  <a:gd name="T2" fmla="*/ 0 w 69"/>
                  <a:gd name="T3" fmla="*/ 42 h 115"/>
                  <a:gd name="T4" fmla="*/ 3 w 69"/>
                  <a:gd name="T5" fmla="*/ 26 h 115"/>
                  <a:gd name="T6" fmla="*/ 11 w 69"/>
                  <a:gd name="T7" fmla="*/ 15 h 115"/>
                  <a:gd name="T8" fmla="*/ 19 w 69"/>
                  <a:gd name="T9" fmla="*/ 3 h 115"/>
                  <a:gd name="T10" fmla="*/ 26 w 69"/>
                  <a:gd name="T11" fmla="*/ 0 h 115"/>
                  <a:gd name="T12" fmla="*/ 34 w 69"/>
                  <a:gd name="T13" fmla="*/ 0 h 115"/>
                  <a:gd name="T14" fmla="*/ 42 w 69"/>
                  <a:gd name="T15" fmla="*/ 0 h 115"/>
                  <a:gd name="T16" fmla="*/ 49 w 69"/>
                  <a:gd name="T17" fmla="*/ 3 h 115"/>
                  <a:gd name="T18" fmla="*/ 57 w 69"/>
                  <a:gd name="T19" fmla="*/ 11 h 115"/>
                  <a:gd name="T20" fmla="*/ 65 w 69"/>
                  <a:gd name="T21" fmla="*/ 26 h 115"/>
                  <a:gd name="T22" fmla="*/ 69 w 69"/>
                  <a:gd name="T23" fmla="*/ 38 h 115"/>
                  <a:gd name="T24" fmla="*/ 69 w 69"/>
                  <a:gd name="T25" fmla="*/ 57 h 115"/>
                  <a:gd name="T26" fmla="*/ 69 w 69"/>
                  <a:gd name="T27" fmla="*/ 72 h 115"/>
                  <a:gd name="T28" fmla="*/ 65 w 69"/>
                  <a:gd name="T29" fmla="*/ 88 h 115"/>
                  <a:gd name="T30" fmla="*/ 57 w 69"/>
                  <a:gd name="T31" fmla="*/ 99 h 115"/>
                  <a:gd name="T32" fmla="*/ 49 w 69"/>
                  <a:gd name="T33" fmla="*/ 111 h 115"/>
                  <a:gd name="T34" fmla="*/ 42 w 69"/>
                  <a:gd name="T35" fmla="*/ 115 h 115"/>
                  <a:gd name="T36" fmla="*/ 34 w 69"/>
                  <a:gd name="T37" fmla="*/ 115 h 115"/>
                  <a:gd name="T38" fmla="*/ 23 w 69"/>
                  <a:gd name="T39" fmla="*/ 115 h 115"/>
                  <a:gd name="T40" fmla="*/ 15 w 69"/>
                  <a:gd name="T41" fmla="*/ 107 h 115"/>
                  <a:gd name="T42" fmla="*/ 7 w 69"/>
                  <a:gd name="T43" fmla="*/ 95 h 115"/>
                  <a:gd name="T44" fmla="*/ 3 w 69"/>
                  <a:gd name="T45" fmla="*/ 80 h 115"/>
                  <a:gd name="T46" fmla="*/ 0 w 69"/>
                  <a:gd name="T47" fmla="*/ 57 h 115"/>
                  <a:gd name="T48" fmla="*/ 15 w 69"/>
                  <a:gd name="T49" fmla="*/ 61 h 115"/>
                  <a:gd name="T50" fmla="*/ 15 w 69"/>
                  <a:gd name="T51" fmla="*/ 80 h 115"/>
                  <a:gd name="T52" fmla="*/ 23 w 69"/>
                  <a:gd name="T53" fmla="*/ 99 h 115"/>
                  <a:gd name="T54" fmla="*/ 23 w 69"/>
                  <a:gd name="T55" fmla="*/ 103 h 115"/>
                  <a:gd name="T56" fmla="*/ 30 w 69"/>
                  <a:gd name="T57" fmla="*/ 107 h 115"/>
                  <a:gd name="T58" fmla="*/ 34 w 69"/>
                  <a:gd name="T59" fmla="*/ 111 h 115"/>
                  <a:gd name="T60" fmla="*/ 38 w 69"/>
                  <a:gd name="T61" fmla="*/ 107 h 115"/>
                  <a:gd name="T62" fmla="*/ 42 w 69"/>
                  <a:gd name="T63" fmla="*/ 107 h 115"/>
                  <a:gd name="T64" fmla="*/ 46 w 69"/>
                  <a:gd name="T65" fmla="*/ 99 h 115"/>
                  <a:gd name="T66" fmla="*/ 49 w 69"/>
                  <a:gd name="T67" fmla="*/ 92 h 115"/>
                  <a:gd name="T68" fmla="*/ 53 w 69"/>
                  <a:gd name="T69" fmla="*/ 76 h 115"/>
                  <a:gd name="T70" fmla="*/ 53 w 69"/>
                  <a:gd name="T71" fmla="*/ 53 h 115"/>
                  <a:gd name="T72" fmla="*/ 53 w 69"/>
                  <a:gd name="T73" fmla="*/ 34 h 115"/>
                  <a:gd name="T74" fmla="*/ 49 w 69"/>
                  <a:gd name="T75" fmla="*/ 23 h 115"/>
                  <a:gd name="T76" fmla="*/ 46 w 69"/>
                  <a:gd name="T77" fmla="*/ 11 h 115"/>
                  <a:gd name="T78" fmla="*/ 42 w 69"/>
                  <a:gd name="T79" fmla="*/ 7 h 115"/>
                  <a:gd name="T80" fmla="*/ 38 w 69"/>
                  <a:gd name="T81" fmla="*/ 7 h 115"/>
                  <a:gd name="T82" fmla="*/ 34 w 69"/>
                  <a:gd name="T83" fmla="*/ 3 h 115"/>
                  <a:gd name="T84" fmla="*/ 30 w 69"/>
                  <a:gd name="T85" fmla="*/ 7 h 115"/>
                  <a:gd name="T86" fmla="*/ 26 w 69"/>
                  <a:gd name="T87" fmla="*/ 11 h 115"/>
                  <a:gd name="T88" fmla="*/ 19 w 69"/>
                  <a:gd name="T89" fmla="*/ 19 h 115"/>
                  <a:gd name="T90" fmla="*/ 19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3" y="26"/>
                    </a:lnTo>
                    <a:lnTo>
                      <a:pt x="11" y="15"/>
                    </a:lnTo>
                    <a:lnTo>
                      <a:pt x="19" y="3"/>
                    </a:lnTo>
                    <a:lnTo>
                      <a:pt x="26" y="0"/>
                    </a:lnTo>
                    <a:lnTo>
                      <a:pt x="34" y="0"/>
                    </a:lnTo>
                    <a:lnTo>
                      <a:pt x="42" y="0"/>
                    </a:lnTo>
                    <a:lnTo>
                      <a:pt x="49" y="3"/>
                    </a:lnTo>
                    <a:lnTo>
                      <a:pt x="57" y="11"/>
                    </a:lnTo>
                    <a:lnTo>
                      <a:pt x="65" y="26"/>
                    </a:lnTo>
                    <a:lnTo>
                      <a:pt x="69" y="38"/>
                    </a:lnTo>
                    <a:lnTo>
                      <a:pt x="69" y="57"/>
                    </a:lnTo>
                    <a:lnTo>
                      <a:pt x="69" y="72"/>
                    </a:lnTo>
                    <a:lnTo>
                      <a:pt x="65" y="88"/>
                    </a:lnTo>
                    <a:lnTo>
                      <a:pt x="57" y="99"/>
                    </a:lnTo>
                    <a:lnTo>
                      <a:pt x="49" y="111"/>
                    </a:lnTo>
                    <a:lnTo>
                      <a:pt x="42" y="115"/>
                    </a:lnTo>
                    <a:lnTo>
                      <a:pt x="34" y="115"/>
                    </a:lnTo>
                    <a:lnTo>
                      <a:pt x="23" y="115"/>
                    </a:lnTo>
                    <a:lnTo>
                      <a:pt x="15" y="107"/>
                    </a:lnTo>
                    <a:lnTo>
                      <a:pt x="7" y="95"/>
                    </a:lnTo>
                    <a:lnTo>
                      <a:pt x="3" y="80"/>
                    </a:lnTo>
                    <a:lnTo>
                      <a:pt x="0" y="57"/>
                    </a:lnTo>
                    <a:close/>
                    <a:moveTo>
                      <a:pt x="15" y="61"/>
                    </a:moveTo>
                    <a:lnTo>
                      <a:pt x="15" y="80"/>
                    </a:lnTo>
                    <a:lnTo>
                      <a:pt x="23" y="99"/>
                    </a:lnTo>
                    <a:lnTo>
                      <a:pt x="23" y="103"/>
                    </a:lnTo>
                    <a:lnTo>
                      <a:pt x="30" y="107"/>
                    </a:lnTo>
                    <a:lnTo>
                      <a:pt x="34" y="111"/>
                    </a:lnTo>
                    <a:lnTo>
                      <a:pt x="38" y="107"/>
                    </a:lnTo>
                    <a:lnTo>
                      <a:pt x="42" y="107"/>
                    </a:lnTo>
                    <a:lnTo>
                      <a:pt x="46" y="99"/>
                    </a:lnTo>
                    <a:lnTo>
                      <a:pt x="49" y="92"/>
                    </a:lnTo>
                    <a:lnTo>
                      <a:pt x="53" y="76"/>
                    </a:lnTo>
                    <a:lnTo>
                      <a:pt x="53" y="53"/>
                    </a:lnTo>
                    <a:lnTo>
                      <a:pt x="53" y="34"/>
                    </a:lnTo>
                    <a:lnTo>
                      <a:pt x="49" y="23"/>
                    </a:lnTo>
                    <a:lnTo>
                      <a:pt x="46" y="11"/>
                    </a:lnTo>
                    <a:lnTo>
                      <a:pt x="42" y="7"/>
                    </a:lnTo>
                    <a:lnTo>
                      <a:pt x="38" y="7"/>
                    </a:lnTo>
                    <a:lnTo>
                      <a:pt x="34" y="3"/>
                    </a:lnTo>
                    <a:lnTo>
                      <a:pt x="30" y="7"/>
                    </a:lnTo>
                    <a:lnTo>
                      <a:pt x="26" y="11"/>
                    </a:lnTo>
                    <a:lnTo>
                      <a:pt x="19" y="19"/>
                    </a:lnTo>
                    <a:lnTo>
                      <a:pt x="19"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7602" name="Freeform 112"/>
              <p:cNvSpPr>
                <a:spLocks noEditPoints="1"/>
              </p:cNvSpPr>
              <p:nvPr/>
            </p:nvSpPr>
            <p:spPr bwMode="auto">
              <a:xfrm>
                <a:off x="5084" y="1741"/>
                <a:ext cx="73" cy="115"/>
              </a:xfrm>
              <a:custGeom>
                <a:avLst/>
                <a:gdLst>
                  <a:gd name="T0" fmla="*/ 73 w 73"/>
                  <a:gd name="T1" fmla="*/ 72 h 115"/>
                  <a:gd name="T2" fmla="*/ 73 w 73"/>
                  <a:gd name="T3" fmla="*/ 84 h 115"/>
                  <a:gd name="T4" fmla="*/ 58 w 73"/>
                  <a:gd name="T5" fmla="*/ 84 h 115"/>
                  <a:gd name="T6" fmla="*/ 58 w 73"/>
                  <a:gd name="T7" fmla="*/ 115 h 115"/>
                  <a:gd name="T8" fmla="*/ 42 w 73"/>
                  <a:gd name="T9" fmla="*/ 115 h 115"/>
                  <a:gd name="T10" fmla="*/ 42 w 73"/>
                  <a:gd name="T11" fmla="*/ 84 h 115"/>
                  <a:gd name="T12" fmla="*/ 0 w 73"/>
                  <a:gd name="T13" fmla="*/ 84 h 115"/>
                  <a:gd name="T14" fmla="*/ 0 w 73"/>
                  <a:gd name="T15" fmla="*/ 72 h 115"/>
                  <a:gd name="T16" fmla="*/ 50 w 73"/>
                  <a:gd name="T17" fmla="*/ 0 h 115"/>
                  <a:gd name="T18" fmla="*/ 58 w 73"/>
                  <a:gd name="T19" fmla="*/ 0 h 115"/>
                  <a:gd name="T20" fmla="*/ 58 w 73"/>
                  <a:gd name="T21" fmla="*/ 72 h 115"/>
                  <a:gd name="T22" fmla="*/ 73 w 73"/>
                  <a:gd name="T23" fmla="*/ 72 h 115"/>
                  <a:gd name="T24" fmla="*/ 42 w 73"/>
                  <a:gd name="T25" fmla="*/ 72 h 115"/>
                  <a:gd name="T26" fmla="*/ 42 w 73"/>
                  <a:gd name="T27" fmla="*/ 15 h 115"/>
                  <a:gd name="T28" fmla="*/ 8 w 73"/>
                  <a:gd name="T29" fmla="*/ 72 h 115"/>
                  <a:gd name="T30" fmla="*/ 42 w 73"/>
                  <a:gd name="T31" fmla="*/ 72 h 11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3"/>
                  <a:gd name="T49" fmla="*/ 0 h 115"/>
                  <a:gd name="T50" fmla="*/ 73 w 73"/>
                  <a:gd name="T51" fmla="*/ 115 h 115"/>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3" h="115">
                    <a:moveTo>
                      <a:pt x="73" y="72"/>
                    </a:moveTo>
                    <a:lnTo>
                      <a:pt x="73" y="84"/>
                    </a:lnTo>
                    <a:lnTo>
                      <a:pt x="58" y="84"/>
                    </a:lnTo>
                    <a:lnTo>
                      <a:pt x="58" y="115"/>
                    </a:lnTo>
                    <a:lnTo>
                      <a:pt x="42" y="115"/>
                    </a:lnTo>
                    <a:lnTo>
                      <a:pt x="42" y="84"/>
                    </a:lnTo>
                    <a:lnTo>
                      <a:pt x="0" y="84"/>
                    </a:lnTo>
                    <a:lnTo>
                      <a:pt x="0" y="72"/>
                    </a:lnTo>
                    <a:lnTo>
                      <a:pt x="50" y="0"/>
                    </a:lnTo>
                    <a:lnTo>
                      <a:pt x="58" y="0"/>
                    </a:lnTo>
                    <a:lnTo>
                      <a:pt x="58" y="72"/>
                    </a:lnTo>
                    <a:lnTo>
                      <a:pt x="73" y="72"/>
                    </a:lnTo>
                    <a:close/>
                    <a:moveTo>
                      <a:pt x="42" y="72"/>
                    </a:moveTo>
                    <a:lnTo>
                      <a:pt x="42" y="15"/>
                    </a:lnTo>
                    <a:lnTo>
                      <a:pt x="8" y="72"/>
                    </a:lnTo>
                    <a:lnTo>
                      <a:pt x="42" y="72"/>
                    </a:lnTo>
                    <a:close/>
                  </a:path>
                </a:pathLst>
              </a:custGeom>
              <a:solidFill>
                <a:srgbClr val="000000"/>
              </a:solidFill>
              <a:ln w="0">
                <a:solidFill>
                  <a:srgbClr val="000000"/>
                </a:solidFill>
                <a:round/>
                <a:headEnd/>
                <a:tailEnd/>
              </a:ln>
            </p:spPr>
            <p:txBody>
              <a:bodyPr/>
              <a:lstStyle/>
              <a:p>
                <a:endParaRPr lang="en-CA"/>
              </a:p>
            </p:txBody>
          </p:sp>
          <p:sp>
            <p:nvSpPr>
              <p:cNvPr id="17603" name="Freeform 113"/>
              <p:cNvSpPr>
                <a:spLocks noEditPoints="1"/>
              </p:cNvSpPr>
              <p:nvPr/>
            </p:nvSpPr>
            <p:spPr bwMode="auto">
              <a:xfrm>
                <a:off x="5172" y="1741"/>
                <a:ext cx="69" cy="115"/>
              </a:xfrm>
              <a:custGeom>
                <a:avLst/>
                <a:gdLst>
                  <a:gd name="T0" fmla="*/ 0 w 69"/>
                  <a:gd name="T1" fmla="*/ 115 h 115"/>
                  <a:gd name="T2" fmla="*/ 0 w 69"/>
                  <a:gd name="T3" fmla="*/ 115 h 115"/>
                  <a:gd name="T4" fmla="*/ 12 w 69"/>
                  <a:gd name="T5" fmla="*/ 111 h 115"/>
                  <a:gd name="T6" fmla="*/ 20 w 69"/>
                  <a:gd name="T7" fmla="*/ 107 h 115"/>
                  <a:gd name="T8" fmla="*/ 31 w 69"/>
                  <a:gd name="T9" fmla="*/ 99 h 115"/>
                  <a:gd name="T10" fmla="*/ 39 w 69"/>
                  <a:gd name="T11" fmla="*/ 92 h 115"/>
                  <a:gd name="T12" fmla="*/ 46 w 69"/>
                  <a:gd name="T13" fmla="*/ 76 h 115"/>
                  <a:gd name="T14" fmla="*/ 50 w 69"/>
                  <a:gd name="T15" fmla="*/ 65 h 115"/>
                  <a:gd name="T16" fmla="*/ 39 w 69"/>
                  <a:gd name="T17" fmla="*/ 69 h 115"/>
                  <a:gd name="T18" fmla="*/ 27 w 69"/>
                  <a:gd name="T19" fmla="*/ 72 h 115"/>
                  <a:gd name="T20" fmla="*/ 16 w 69"/>
                  <a:gd name="T21" fmla="*/ 69 h 115"/>
                  <a:gd name="T22" fmla="*/ 8 w 69"/>
                  <a:gd name="T23" fmla="*/ 61 h 115"/>
                  <a:gd name="T24" fmla="*/ 0 w 69"/>
                  <a:gd name="T25" fmla="*/ 53 h 115"/>
                  <a:gd name="T26" fmla="*/ 0 w 69"/>
                  <a:gd name="T27" fmla="*/ 38 h 115"/>
                  <a:gd name="T28" fmla="*/ 0 w 69"/>
                  <a:gd name="T29" fmla="*/ 26 h 115"/>
                  <a:gd name="T30" fmla="*/ 8 w 69"/>
                  <a:gd name="T31" fmla="*/ 15 h 115"/>
                  <a:gd name="T32" fmla="*/ 16 w 69"/>
                  <a:gd name="T33" fmla="*/ 7 h 115"/>
                  <a:gd name="T34" fmla="*/ 23 w 69"/>
                  <a:gd name="T35" fmla="*/ 0 h 115"/>
                  <a:gd name="T36" fmla="*/ 35 w 69"/>
                  <a:gd name="T37" fmla="*/ 0 h 115"/>
                  <a:gd name="T38" fmla="*/ 46 w 69"/>
                  <a:gd name="T39" fmla="*/ 3 h 115"/>
                  <a:gd name="T40" fmla="*/ 58 w 69"/>
                  <a:gd name="T41" fmla="*/ 11 h 115"/>
                  <a:gd name="T42" fmla="*/ 66 w 69"/>
                  <a:gd name="T43" fmla="*/ 23 h 115"/>
                  <a:gd name="T44" fmla="*/ 69 w 69"/>
                  <a:gd name="T45" fmla="*/ 34 h 115"/>
                  <a:gd name="T46" fmla="*/ 69 w 69"/>
                  <a:gd name="T47" fmla="*/ 46 h 115"/>
                  <a:gd name="T48" fmla="*/ 66 w 69"/>
                  <a:gd name="T49" fmla="*/ 65 h 115"/>
                  <a:gd name="T50" fmla="*/ 62 w 69"/>
                  <a:gd name="T51" fmla="*/ 80 h 115"/>
                  <a:gd name="T52" fmla="*/ 50 w 69"/>
                  <a:gd name="T53" fmla="*/ 95 h 115"/>
                  <a:gd name="T54" fmla="*/ 35 w 69"/>
                  <a:gd name="T55" fmla="*/ 107 h 115"/>
                  <a:gd name="T56" fmla="*/ 20 w 69"/>
                  <a:gd name="T57" fmla="*/ 115 h 115"/>
                  <a:gd name="T58" fmla="*/ 4 w 69"/>
                  <a:gd name="T59" fmla="*/ 115 h 115"/>
                  <a:gd name="T60" fmla="*/ 0 w 69"/>
                  <a:gd name="T61" fmla="*/ 115 h 115"/>
                  <a:gd name="T62" fmla="*/ 50 w 69"/>
                  <a:gd name="T63" fmla="*/ 57 h 115"/>
                  <a:gd name="T64" fmla="*/ 54 w 69"/>
                  <a:gd name="T65" fmla="*/ 49 h 115"/>
                  <a:gd name="T66" fmla="*/ 54 w 69"/>
                  <a:gd name="T67" fmla="*/ 42 h 115"/>
                  <a:gd name="T68" fmla="*/ 54 w 69"/>
                  <a:gd name="T69" fmla="*/ 34 h 115"/>
                  <a:gd name="T70" fmla="*/ 50 w 69"/>
                  <a:gd name="T71" fmla="*/ 23 h 115"/>
                  <a:gd name="T72" fmla="*/ 46 w 69"/>
                  <a:gd name="T73" fmla="*/ 15 h 115"/>
                  <a:gd name="T74" fmla="*/ 43 w 69"/>
                  <a:gd name="T75" fmla="*/ 11 h 115"/>
                  <a:gd name="T76" fmla="*/ 39 w 69"/>
                  <a:gd name="T77" fmla="*/ 7 h 115"/>
                  <a:gd name="T78" fmla="*/ 31 w 69"/>
                  <a:gd name="T79" fmla="*/ 3 h 115"/>
                  <a:gd name="T80" fmla="*/ 27 w 69"/>
                  <a:gd name="T81" fmla="*/ 7 h 115"/>
                  <a:gd name="T82" fmla="*/ 20 w 69"/>
                  <a:gd name="T83" fmla="*/ 11 h 115"/>
                  <a:gd name="T84" fmla="*/ 16 w 69"/>
                  <a:gd name="T85" fmla="*/ 19 h 115"/>
                  <a:gd name="T86" fmla="*/ 16 w 69"/>
                  <a:gd name="T87" fmla="*/ 30 h 115"/>
                  <a:gd name="T88" fmla="*/ 16 w 69"/>
                  <a:gd name="T89" fmla="*/ 46 h 115"/>
                  <a:gd name="T90" fmla="*/ 23 w 69"/>
                  <a:gd name="T91" fmla="*/ 57 h 115"/>
                  <a:gd name="T92" fmla="*/ 27 w 69"/>
                  <a:gd name="T93" fmla="*/ 61 h 115"/>
                  <a:gd name="T94" fmla="*/ 35 w 69"/>
                  <a:gd name="T95" fmla="*/ 65 h 115"/>
                  <a:gd name="T96" fmla="*/ 39 w 69"/>
                  <a:gd name="T97" fmla="*/ 65 h 115"/>
                  <a:gd name="T98" fmla="*/ 43 w 69"/>
                  <a:gd name="T99" fmla="*/ 61 h 115"/>
                  <a:gd name="T100" fmla="*/ 46 w 69"/>
                  <a:gd name="T101" fmla="*/ 61 h 115"/>
                  <a:gd name="T102" fmla="*/ 50 w 69"/>
                  <a:gd name="T103" fmla="*/ 57 h 11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69"/>
                  <a:gd name="T157" fmla="*/ 0 h 115"/>
                  <a:gd name="T158" fmla="*/ 69 w 69"/>
                  <a:gd name="T159" fmla="*/ 115 h 115"/>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69" h="115">
                    <a:moveTo>
                      <a:pt x="0" y="115"/>
                    </a:moveTo>
                    <a:lnTo>
                      <a:pt x="0" y="115"/>
                    </a:lnTo>
                    <a:lnTo>
                      <a:pt x="12" y="111"/>
                    </a:lnTo>
                    <a:lnTo>
                      <a:pt x="20" y="107"/>
                    </a:lnTo>
                    <a:lnTo>
                      <a:pt x="31" y="99"/>
                    </a:lnTo>
                    <a:lnTo>
                      <a:pt x="39" y="92"/>
                    </a:lnTo>
                    <a:lnTo>
                      <a:pt x="46" y="76"/>
                    </a:lnTo>
                    <a:lnTo>
                      <a:pt x="50" y="65"/>
                    </a:lnTo>
                    <a:lnTo>
                      <a:pt x="39" y="69"/>
                    </a:lnTo>
                    <a:lnTo>
                      <a:pt x="27" y="72"/>
                    </a:lnTo>
                    <a:lnTo>
                      <a:pt x="16" y="69"/>
                    </a:lnTo>
                    <a:lnTo>
                      <a:pt x="8" y="61"/>
                    </a:lnTo>
                    <a:lnTo>
                      <a:pt x="0" y="53"/>
                    </a:lnTo>
                    <a:lnTo>
                      <a:pt x="0" y="38"/>
                    </a:lnTo>
                    <a:lnTo>
                      <a:pt x="0" y="26"/>
                    </a:lnTo>
                    <a:lnTo>
                      <a:pt x="8" y="15"/>
                    </a:lnTo>
                    <a:lnTo>
                      <a:pt x="16" y="7"/>
                    </a:lnTo>
                    <a:lnTo>
                      <a:pt x="23" y="0"/>
                    </a:lnTo>
                    <a:lnTo>
                      <a:pt x="35" y="0"/>
                    </a:lnTo>
                    <a:lnTo>
                      <a:pt x="46" y="3"/>
                    </a:lnTo>
                    <a:lnTo>
                      <a:pt x="58" y="11"/>
                    </a:lnTo>
                    <a:lnTo>
                      <a:pt x="66" y="23"/>
                    </a:lnTo>
                    <a:lnTo>
                      <a:pt x="69" y="34"/>
                    </a:lnTo>
                    <a:lnTo>
                      <a:pt x="69" y="46"/>
                    </a:lnTo>
                    <a:lnTo>
                      <a:pt x="66" y="65"/>
                    </a:lnTo>
                    <a:lnTo>
                      <a:pt x="62" y="80"/>
                    </a:lnTo>
                    <a:lnTo>
                      <a:pt x="50" y="95"/>
                    </a:lnTo>
                    <a:lnTo>
                      <a:pt x="35" y="107"/>
                    </a:lnTo>
                    <a:lnTo>
                      <a:pt x="20" y="115"/>
                    </a:lnTo>
                    <a:lnTo>
                      <a:pt x="4" y="115"/>
                    </a:lnTo>
                    <a:lnTo>
                      <a:pt x="0" y="115"/>
                    </a:lnTo>
                    <a:close/>
                    <a:moveTo>
                      <a:pt x="50" y="57"/>
                    </a:moveTo>
                    <a:lnTo>
                      <a:pt x="54" y="49"/>
                    </a:lnTo>
                    <a:lnTo>
                      <a:pt x="54" y="42"/>
                    </a:lnTo>
                    <a:lnTo>
                      <a:pt x="54" y="34"/>
                    </a:lnTo>
                    <a:lnTo>
                      <a:pt x="50" y="23"/>
                    </a:lnTo>
                    <a:lnTo>
                      <a:pt x="46" y="15"/>
                    </a:lnTo>
                    <a:lnTo>
                      <a:pt x="43" y="11"/>
                    </a:lnTo>
                    <a:lnTo>
                      <a:pt x="39" y="7"/>
                    </a:lnTo>
                    <a:lnTo>
                      <a:pt x="31" y="3"/>
                    </a:lnTo>
                    <a:lnTo>
                      <a:pt x="27" y="7"/>
                    </a:lnTo>
                    <a:lnTo>
                      <a:pt x="20" y="11"/>
                    </a:lnTo>
                    <a:lnTo>
                      <a:pt x="16" y="19"/>
                    </a:lnTo>
                    <a:lnTo>
                      <a:pt x="16" y="30"/>
                    </a:lnTo>
                    <a:lnTo>
                      <a:pt x="16" y="46"/>
                    </a:lnTo>
                    <a:lnTo>
                      <a:pt x="23" y="57"/>
                    </a:lnTo>
                    <a:lnTo>
                      <a:pt x="27" y="61"/>
                    </a:lnTo>
                    <a:lnTo>
                      <a:pt x="35" y="65"/>
                    </a:lnTo>
                    <a:lnTo>
                      <a:pt x="39" y="65"/>
                    </a:lnTo>
                    <a:lnTo>
                      <a:pt x="43" y="61"/>
                    </a:lnTo>
                    <a:lnTo>
                      <a:pt x="46" y="61"/>
                    </a:lnTo>
                    <a:lnTo>
                      <a:pt x="50" y="57"/>
                    </a:lnTo>
                    <a:close/>
                  </a:path>
                </a:pathLst>
              </a:custGeom>
              <a:solidFill>
                <a:srgbClr val="000000"/>
              </a:solidFill>
              <a:ln w="0">
                <a:solidFill>
                  <a:srgbClr val="000000"/>
                </a:solidFill>
                <a:round/>
                <a:headEnd/>
                <a:tailEnd/>
              </a:ln>
            </p:spPr>
            <p:txBody>
              <a:bodyPr/>
              <a:lstStyle/>
              <a:p>
                <a:endParaRPr lang="en-CA"/>
              </a:p>
            </p:txBody>
          </p:sp>
          <p:sp>
            <p:nvSpPr>
              <p:cNvPr id="17604" name="Rectangle 114"/>
              <p:cNvSpPr>
                <a:spLocks noChangeArrowheads="1"/>
              </p:cNvSpPr>
              <p:nvPr/>
            </p:nvSpPr>
            <p:spPr bwMode="auto">
              <a:xfrm>
                <a:off x="5268" y="1706"/>
                <a:ext cx="8" cy="207"/>
              </a:xfrm>
              <a:prstGeom prst="rect">
                <a:avLst/>
              </a:prstGeom>
              <a:solidFill>
                <a:srgbClr val="000000"/>
              </a:solidFill>
              <a:ln w="0">
                <a:solidFill>
                  <a:srgbClr val="000000"/>
                </a:solidFill>
                <a:miter lim="800000"/>
                <a:headEnd/>
                <a:tailEnd/>
              </a:ln>
            </p:spPr>
            <p:txBody>
              <a:bodyPr/>
              <a:lstStyle/>
              <a:p>
                <a:endParaRPr lang="en-US"/>
              </a:p>
            </p:txBody>
          </p:sp>
          <p:sp>
            <p:nvSpPr>
              <p:cNvPr id="17605" name="Rectangle 115"/>
              <p:cNvSpPr>
                <a:spLocks noChangeArrowheads="1"/>
              </p:cNvSpPr>
              <p:nvPr/>
            </p:nvSpPr>
            <p:spPr bwMode="auto">
              <a:xfrm>
                <a:off x="188" y="192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7606" name="Freeform 116"/>
              <p:cNvSpPr>
                <a:spLocks/>
              </p:cNvSpPr>
              <p:nvPr/>
            </p:nvSpPr>
            <p:spPr bwMode="auto">
              <a:xfrm>
                <a:off x="250" y="1963"/>
                <a:ext cx="46" cy="100"/>
              </a:xfrm>
              <a:custGeom>
                <a:avLst/>
                <a:gdLst>
                  <a:gd name="T0" fmla="*/ 23 w 46"/>
                  <a:gd name="T1" fmla="*/ 0 h 100"/>
                  <a:gd name="T2" fmla="*/ 23 w 46"/>
                  <a:gd name="T3" fmla="*/ 23 h 100"/>
                  <a:gd name="T4" fmla="*/ 42 w 46"/>
                  <a:gd name="T5" fmla="*/ 23 h 100"/>
                  <a:gd name="T6" fmla="*/ 42 w 46"/>
                  <a:gd name="T7" fmla="*/ 31 h 100"/>
                  <a:gd name="T8" fmla="*/ 23 w 46"/>
                  <a:gd name="T9" fmla="*/ 31 h 100"/>
                  <a:gd name="T10" fmla="*/ 23 w 46"/>
                  <a:gd name="T11" fmla="*/ 77 h 100"/>
                  <a:gd name="T12" fmla="*/ 27 w 46"/>
                  <a:gd name="T13" fmla="*/ 84 h 100"/>
                  <a:gd name="T14" fmla="*/ 27 w 46"/>
                  <a:gd name="T15" fmla="*/ 88 h 100"/>
                  <a:gd name="T16" fmla="*/ 30 w 46"/>
                  <a:gd name="T17" fmla="*/ 88 h 100"/>
                  <a:gd name="T18" fmla="*/ 30 w 46"/>
                  <a:gd name="T19" fmla="*/ 92 h 100"/>
                  <a:gd name="T20" fmla="*/ 34 w 46"/>
                  <a:gd name="T21" fmla="*/ 92 h 100"/>
                  <a:gd name="T22" fmla="*/ 38 w 46"/>
                  <a:gd name="T23" fmla="*/ 88 h 100"/>
                  <a:gd name="T24" fmla="*/ 38 w 46"/>
                  <a:gd name="T25" fmla="*/ 88 h 100"/>
                  <a:gd name="T26" fmla="*/ 42 w 46"/>
                  <a:gd name="T27" fmla="*/ 84 h 100"/>
                  <a:gd name="T28" fmla="*/ 46 w 46"/>
                  <a:gd name="T29" fmla="*/ 84 h 100"/>
                  <a:gd name="T30" fmla="*/ 42 w 46"/>
                  <a:gd name="T31" fmla="*/ 92 h 100"/>
                  <a:gd name="T32" fmla="*/ 38 w 46"/>
                  <a:gd name="T33" fmla="*/ 96 h 100"/>
                  <a:gd name="T34" fmla="*/ 30 w 46"/>
                  <a:gd name="T35" fmla="*/ 100 h 100"/>
                  <a:gd name="T36" fmla="*/ 27 w 46"/>
                  <a:gd name="T37" fmla="*/ 100 h 100"/>
                  <a:gd name="T38" fmla="*/ 23 w 46"/>
                  <a:gd name="T39" fmla="*/ 100 h 100"/>
                  <a:gd name="T40" fmla="*/ 19 w 46"/>
                  <a:gd name="T41" fmla="*/ 100 h 100"/>
                  <a:gd name="T42" fmla="*/ 15 w 46"/>
                  <a:gd name="T43" fmla="*/ 96 h 100"/>
                  <a:gd name="T44" fmla="*/ 11 w 46"/>
                  <a:gd name="T45" fmla="*/ 92 h 100"/>
                  <a:gd name="T46" fmla="*/ 11 w 46"/>
                  <a:gd name="T47" fmla="*/ 88 h 100"/>
                  <a:gd name="T48" fmla="*/ 11 w 46"/>
                  <a:gd name="T49" fmla="*/ 81 h 100"/>
                  <a:gd name="T50" fmla="*/ 11 w 46"/>
                  <a:gd name="T51" fmla="*/ 31 h 100"/>
                  <a:gd name="T52" fmla="*/ 0 w 46"/>
                  <a:gd name="T53" fmla="*/ 31 h 100"/>
                  <a:gd name="T54" fmla="*/ 0 w 46"/>
                  <a:gd name="T55" fmla="*/ 27 h 100"/>
                  <a:gd name="T56" fmla="*/ 4 w 46"/>
                  <a:gd name="T57" fmla="*/ 23 h 100"/>
                  <a:gd name="T58" fmla="*/ 7 w 46"/>
                  <a:gd name="T59" fmla="*/ 19 h 100"/>
                  <a:gd name="T60" fmla="*/ 11 w 46"/>
                  <a:gd name="T61" fmla="*/ 15 h 100"/>
                  <a:gd name="T62" fmla="*/ 15 w 46"/>
                  <a:gd name="T63" fmla="*/ 12 h 100"/>
                  <a:gd name="T64" fmla="*/ 19 w 46"/>
                  <a:gd name="T65" fmla="*/ 8 h 100"/>
                  <a:gd name="T66" fmla="*/ 23 w 46"/>
                  <a:gd name="T67" fmla="*/ 0 h 100"/>
                  <a:gd name="T68" fmla="*/ 23 w 46"/>
                  <a:gd name="T69" fmla="*/ 0 h 10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6"/>
                  <a:gd name="T106" fmla="*/ 0 h 100"/>
                  <a:gd name="T107" fmla="*/ 46 w 46"/>
                  <a:gd name="T108" fmla="*/ 100 h 10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6" h="100">
                    <a:moveTo>
                      <a:pt x="23" y="0"/>
                    </a:moveTo>
                    <a:lnTo>
                      <a:pt x="23" y="23"/>
                    </a:lnTo>
                    <a:lnTo>
                      <a:pt x="42" y="23"/>
                    </a:lnTo>
                    <a:lnTo>
                      <a:pt x="42" y="31"/>
                    </a:lnTo>
                    <a:lnTo>
                      <a:pt x="23" y="31"/>
                    </a:lnTo>
                    <a:lnTo>
                      <a:pt x="23" y="77"/>
                    </a:lnTo>
                    <a:lnTo>
                      <a:pt x="27" y="84"/>
                    </a:lnTo>
                    <a:lnTo>
                      <a:pt x="27" y="88"/>
                    </a:lnTo>
                    <a:lnTo>
                      <a:pt x="30" y="88"/>
                    </a:lnTo>
                    <a:lnTo>
                      <a:pt x="30" y="92"/>
                    </a:lnTo>
                    <a:lnTo>
                      <a:pt x="34" y="92"/>
                    </a:lnTo>
                    <a:lnTo>
                      <a:pt x="38" y="88"/>
                    </a:lnTo>
                    <a:lnTo>
                      <a:pt x="42" y="84"/>
                    </a:lnTo>
                    <a:lnTo>
                      <a:pt x="46" y="84"/>
                    </a:lnTo>
                    <a:lnTo>
                      <a:pt x="42" y="92"/>
                    </a:lnTo>
                    <a:lnTo>
                      <a:pt x="38" y="96"/>
                    </a:lnTo>
                    <a:lnTo>
                      <a:pt x="30" y="100"/>
                    </a:lnTo>
                    <a:lnTo>
                      <a:pt x="27" y="100"/>
                    </a:lnTo>
                    <a:lnTo>
                      <a:pt x="23" y="100"/>
                    </a:lnTo>
                    <a:lnTo>
                      <a:pt x="19" y="100"/>
                    </a:lnTo>
                    <a:lnTo>
                      <a:pt x="15" y="96"/>
                    </a:lnTo>
                    <a:lnTo>
                      <a:pt x="11" y="92"/>
                    </a:lnTo>
                    <a:lnTo>
                      <a:pt x="11" y="88"/>
                    </a:lnTo>
                    <a:lnTo>
                      <a:pt x="11" y="81"/>
                    </a:lnTo>
                    <a:lnTo>
                      <a:pt x="11" y="31"/>
                    </a:lnTo>
                    <a:lnTo>
                      <a:pt x="0" y="31"/>
                    </a:lnTo>
                    <a:lnTo>
                      <a:pt x="0" y="27"/>
                    </a:lnTo>
                    <a:lnTo>
                      <a:pt x="4" y="23"/>
                    </a:lnTo>
                    <a:lnTo>
                      <a:pt x="7" y="19"/>
                    </a:lnTo>
                    <a:lnTo>
                      <a:pt x="11" y="15"/>
                    </a:lnTo>
                    <a:lnTo>
                      <a:pt x="15" y="12"/>
                    </a:lnTo>
                    <a:lnTo>
                      <a:pt x="19" y="8"/>
                    </a:lnTo>
                    <a:lnTo>
                      <a:pt x="23" y="0"/>
                    </a:lnTo>
                    <a:close/>
                  </a:path>
                </a:pathLst>
              </a:custGeom>
              <a:solidFill>
                <a:srgbClr val="000000"/>
              </a:solidFill>
              <a:ln w="0">
                <a:solidFill>
                  <a:srgbClr val="000000"/>
                </a:solidFill>
                <a:round/>
                <a:headEnd/>
                <a:tailEnd/>
              </a:ln>
            </p:spPr>
            <p:txBody>
              <a:bodyPr/>
              <a:lstStyle/>
              <a:p>
                <a:endParaRPr lang="en-CA"/>
              </a:p>
            </p:txBody>
          </p:sp>
          <p:sp>
            <p:nvSpPr>
              <p:cNvPr id="17607" name="Freeform 117"/>
              <p:cNvSpPr>
                <a:spLocks noEditPoints="1"/>
              </p:cNvSpPr>
              <p:nvPr/>
            </p:nvSpPr>
            <p:spPr bwMode="auto">
              <a:xfrm>
                <a:off x="300" y="1986"/>
                <a:ext cx="73" cy="77"/>
              </a:xfrm>
              <a:custGeom>
                <a:avLst/>
                <a:gdLst>
                  <a:gd name="T0" fmla="*/ 38 w 73"/>
                  <a:gd name="T1" fmla="*/ 0 h 77"/>
                  <a:gd name="T2" fmla="*/ 46 w 73"/>
                  <a:gd name="T3" fmla="*/ 0 h 77"/>
                  <a:gd name="T4" fmla="*/ 57 w 73"/>
                  <a:gd name="T5" fmla="*/ 4 h 77"/>
                  <a:gd name="T6" fmla="*/ 65 w 73"/>
                  <a:gd name="T7" fmla="*/ 12 h 77"/>
                  <a:gd name="T8" fmla="*/ 69 w 73"/>
                  <a:gd name="T9" fmla="*/ 23 h 77"/>
                  <a:gd name="T10" fmla="*/ 73 w 73"/>
                  <a:gd name="T11" fmla="*/ 38 h 77"/>
                  <a:gd name="T12" fmla="*/ 73 w 73"/>
                  <a:gd name="T13" fmla="*/ 46 h 77"/>
                  <a:gd name="T14" fmla="*/ 69 w 73"/>
                  <a:gd name="T15" fmla="*/ 58 h 77"/>
                  <a:gd name="T16" fmla="*/ 61 w 73"/>
                  <a:gd name="T17" fmla="*/ 65 h 77"/>
                  <a:gd name="T18" fmla="*/ 53 w 73"/>
                  <a:gd name="T19" fmla="*/ 73 h 77"/>
                  <a:gd name="T20" fmla="*/ 46 w 73"/>
                  <a:gd name="T21" fmla="*/ 77 h 77"/>
                  <a:gd name="T22" fmla="*/ 34 w 73"/>
                  <a:gd name="T23" fmla="*/ 77 h 77"/>
                  <a:gd name="T24" fmla="*/ 26 w 73"/>
                  <a:gd name="T25" fmla="*/ 77 h 77"/>
                  <a:gd name="T26" fmla="*/ 15 w 73"/>
                  <a:gd name="T27" fmla="*/ 73 h 77"/>
                  <a:gd name="T28" fmla="*/ 7 w 73"/>
                  <a:gd name="T29" fmla="*/ 65 h 77"/>
                  <a:gd name="T30" fmla="*/ 3 w 73"/>
                  <a:gd name="T31" fmla="*/ 54 h 77"/>
                  <a:gd name="T32" fmla="*/ 0 w 73"/>
                  <a:gd name="T33" fmla="*/ 38 h 77"/>
                  <a:gd name="T34" fmla="*/ 3 w 73"/>
                  <a:gd name="T35" fmla="*/ 31 h 77"/>
                  <a:gd name="T36" fmla="*/ 7 w 73"/>
                  <a:gd name="T37" fmla="*/ 19 h 77"/>
                  <a:gd name="T38" fmla="*/ 11 w 73"/>
                  <a:gd name="T39" fmla="*/ 12 h 77"/>
                  <a:gd name="T40" fmla="*/ 19 w 73"/>
                  <a:gd name="T41" fmla="*/ 4 h 77"/>
                  <a:gd name="T42" fmla="*/ 26 w 73"/>
                  <a:gd name="T43" fmla="*/ 0 h 77"/>
                  <a:gd name="T44" fmla="*/ 38 w 73"/>
                  <a:gd name="T45" fmla="*/ 0 h 77"/>
                  <a:gd name="T46" fmla="*/ 34 w 73"/>
                  <a:gd name="T47" fmla="*/ 4 h 77"/>
                  <a:gd name="T48" fmla="*/ 30 w 73"/>
                  <a:gd name="T49" fmla="*/ 4 h 77"/>
                  <a:gd name="T50" fmla="*/ 26 w 73"/>
                  <a:gd name="T51" fmla="*/ 8 h 77"/>
                  <a:gd name="T52" fmla="*/ 19 w 73"/>
                  <a:gd name="T53" fmla="*/ 12 h 77"/>
                  <a:gd name="T54" fmla="*/ 19 w 73"/>
                  <a:gd name="T55" fmla="*/ 15 h 77"/>
                  <a:gd name="T56" fmla="*/ 15 w 73"/>
                  <a:gd name="T57" fmla="*/ 23 h 77"/>
                  <a:gd name="T58" fmla="*/ 15 w 73"/>
                  <a:gd name="T59" fmla="*/ 35 h 77"/>
                  <a:gd name="T60" fmla="*/ 15 w 73"/>
                  <a:gd name="T61" fmla="*/ 46 h 77"/>
                  <a:gd name="T62" fmla="*/ 23 w 73"/>
                  <a:gd name="T63" fmla="*/ 61 h 77"/>
                  <a:gd name="T64" fmla="*/ 26 w 73"/>
                  <a:gd name="T65" fmla="*/ 69 h 77"/>
                  <a:gd name="T66" fmla="*/ 30 w 73"/>
                  <a:gd name="T67" fmla="*/ 73 h 77"/>
                  <a:gd name="T68" fmla="*/ 38 w 73"/>
                  <a:gd name="T69" fmla="*/ 73 h 77"/>
                  <a:gd name="T70" fmla="*/ 46 w 73"/>
                  <a:gd name="T71" fmla="*/ 73 h 77"/>
                  <a:gd name="T72" fmla="*/ 53 w 73"/>
                  <a:gd name="T73" fmla="*/ 65 h 77"/>
                  <a:gd name="T74" fmla="*/ 57 w 73"/>
                  <a:gd name="T75" fmla="*/ 58 h 77"/>
                  <a:gd name="T76" fmla="*/ 57 w 73"/>
                  <a:gd name="T77" fmla="*/ 42 h 77"/>
                  <a:gd name="T78" fmla="*/ 57 w 73"/>
                  <a:gd name="T79" fmla="*/ 31 h 77"/>
                  <a:gd name="T80" fmla="*/ 53 w 73"/>
                  <a:gd name="T81" fmla="*/ 19 h 77"/>
                  <a:gd name="T82" fmla="*/ 49 w 73"/>
                  <a:gd name="T83" fmla="*/ 12 h 77"/>
                  <a:gd name="T84" fmla="*/ 42 w 73"/>
                  <a:gd name="T85" fmla="*/ 8 h 77"/>
                  <a:gd name="T86" fmla="*/ 34 w 73"/>
                  <a:gd name="T87" fmla="*/ 4 h 77"/>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3"/>
                  <a:gd name="T133" fmla="*/ 0 h 77"/>
                  <a:gd name="T134" fmla="*/ 73 w 73"/>
                  <a:gd name="T135" fmla="*/ 77 h 77"/>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3" h="77">
                    <a:moveTo>
                      <a:pt x="38" y="0"/>
                    </a:moveTo>
                    <a:lnTo>
                      <a:pt x="46" y="0"/>
                    </a:lnTo>
                    <a:lnTo>
                      <a:pt x="57" y="4"/>
                    </a:lnTo>
                    <a:lnTo>
                      <a:pt x="65" y="12"/>
                    </a:lnTo>
                    <a:lnTo>
                      <a:pt x="69" y="23"/>
                    </a:lnTo>
                    <a:lnTo>
                      <a:pt x="73" y="38"/>
                    </a:lnTo>
                    <a:lnTo>
                      <a:pt x="73" y="46"/>
                    </a:lnTo>
                    <a:lnTo>
                      <a:pt x="69" y="58"/>
                    </a:lnTo>
                    <a:lnTo>
                      <a:pt x="61" y="65"/>
                    </a:lnTo>
                    <a:lnTo>
                      <a:pt x="53" y="73"/>
                    </a:lnTo>
                    <a:lnTo>
                      <a:pt x="46" y="77"/>
                    </a:lnTo>
                    <a:lnTo>
                      <a:pt x="34" y="77"/>
                    </a:lnTo>
                    <a:lnTo>
                      <a:pt x="26" y="77"/>
                    </a:lnTo>
                    <a:lnTo>
                      <a:pt x="15" y="73"/>
                    </a:lnTo>
                    <a:lnTo>
                      <a:pt x="7" y="65"/>
                    </a:lnTo>
                    <a:lnTo>
                      <a:pt x="3" y="54"/>
                    </a:lnTo>
                    <a:lnTo>
                      <a:pt x="0" y="38"/>
                    </a:lnTo>
                    <a:lnTo>
                      <a:pt x="3" y="31"/>
                    </a:lnTo>
                    <a:lnTo>
                      <a:pt x="7" y="19"/>
                    </a:lnTo>
                    <a:lnTo>
                      <a:pt x="11" y="12"/>
                    </a:lnTo>
                    <a:lnTo>
                      <a:pt x="19" y="4"/>
                    </a:lnTo>
                    <a:lnTo>
                      <a:pt x="26" y="0"/>
                    </a:lnTo>
                    <a:lnTo>
                      <a:pt x="38" y="0"/>
                    </a:lnTo>
                    <a:close/>
                    <a:moveTo>
                      <a:pt x="34" y="4"/>
                    </a:moveTo>
                    <a:lnTo>
                      <a:pt x="30" y="4"/>
                    </a:lnTo>
                    <a:lnTo>
                      <a:pt x="26" y="8"/>
                    </a:lnTo>
                    <a:lnTo>
                      <a:pt x="19" y="12"/>
                    </a:lnTo>
                    <a:lnTo>
                      <a:pt x="19" y="15"/>
                    </a:lnTo>
                    <a:lnTo>
                      <a:pt x="15" y="23"/>
                    </a:lnTo>
                    <a:lnTo>
                      <a:pt x="15" y="35"/>
                    </a:lnTo>
                    <a:lnTo>
                      <a:pt x="15" y="46"/>
                    </a:lnTo>
                    <a:lnTo>
                      <a:pt x="23" y="61"/>
                    </a:lnTo>
                    <a:lnTo>
                      <a:pt x="26" y="69"/>
                    </a:lnTo>
                    <a:lnTo>
                      <a:pt x="30" y="73"/>
                    </a:lnTo>
                    <a:lnTo>
                      <a:pt x="38" y="73"/>
                    </a:lnTo>
                    <a:lnTo>
                      <a:pt x="46" y="73"/>
                    </a:lnTo>
                    <a:lnTo>
                      <a:pt x="53" y="65"/>
                    </a:lnTo>
                    <a:lnTo>
                      <a:pt x="57" y="58"/>
                    </a:lnTo>
                    <a:lnTo>
                      <a:pt x="57" y="42"/>
                    </a:lnTo>
                    <a:lnTo>
                      <a:pt x="57" y="31"/>
                    </a:lnTo>
                    <a:lnTo>
                      <a:pt x="53" y="19"/>
                    </a:lnTo>
                    <a:lnTo>
                      <a:pt x="49" y="12"/>
                    </a:lnTo>
                    <a:lnTo>
                      <a:pt x="42" y="8"/>
                    </a:lnTo>
                    <a:lnTo>
                      <a:pt x="34" y="4"/>
                    </a:lnTo>
                    <a:close/>
                  </a:path>
                </a:pathLst>
              </a:custGeom>
              <a:solidFill>
                <a:srgbClr val="000000"/>
              </a:solidFill>
              <a:ln w="0">
                <a:solidFill>
                  <a:srgbClr val="000000"/>
                </a:solidFill>
                <a:round/>
                <a:headEnd/>
                <a:tailEnd/>
              </a:ln>
            </p:spPr>
            <p:txBody>
              <a:bodyPr/>
              <a:lstStyle/>
              <a:p>
                <a:endParaRPr lang="en-CA"/>
              </a:p>
            </p:txBody>
          </p:sp>
          <p:sp>
            <p:nvSpPr>
              <p:cNvPr id="17608" name="Rectangle 118"/>
              <p:cNvSpPr>
                <a:spLocks noChangeArrowheads="1"/>
              </p:cNvSpPr>
              <p:nvPr/>
            </p:nvSpPr>
            <p:spPr bwMode="auto">
              <a:xfrm>
                <a:off x="833" y="192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7609" name="Rectangle 119"/>
              <p:cNvSpPr>
                <a:spLocks noChangeArrowheads="1"/>
              </p:cNvSpPr>
              <p:nvPr/>
            </p:nvSpPr>
            <p:spPr bwMode="auto">
              <a:xfrm>
                <a:off x="864" y="1921"/>
                <a:ext cx="7" cy="207"/>
              </a:xfrm>
              <a:prstGeom prst="rect">
                <a:avLst/>
              </a:prstGeom>
              <a:solidFill>
                <a:srgbClr val="000000"/>
              </a:solidFill>
              <a:ln w="0">
                <a:solidFill>
                  <a:srgbClr val="000000"/>
                </a:solidFill>
                <a:miter lim="800000"/>
                <a:headEnd/>
                <a:tailEnd/>
              </a:ln>
            </p:spPr>
            <p:txBody>
              <a:bodyPr/>
              <a:lstStyle/>
              <a:p>
                <a:endParaRPr lang="en-US"/>
              </a:p>
            </p:txBody>
          </p:sp>
          <p:sp>
            <p:nvSpPr>
              <p:cNvPr id="17610" name="Freeform 120"/>
              <p:cNvSpPr>
                <a:spLocks/>
              </p:cNvSpPr>
              <p:nvPr/>
            </p:nvSpPr>
            <p:spPr bwMode="auto">
              <a:xfrm>
                <a:off x="1059" y="2044"/>
                <a:ext cx="19" cy="19"/>
              </a:xfrm>
              <a:custGeom>
                <a:avLst/>
                <a:gdLst>
                  <a:gd name="T0" fmla="*/ 8 w 19"/>
                  <a:gd name="T1" fmla="*/ 0 h 19"/>
                  <a:gd name="T2" fmla="*/ 12 w 19"/>
                  <a:gd name="T3" fmla="*/ 3 h 19"/>
                  <a:gd name="T4" fmla="*/ 16 w 19"/>
                  <a:gd name="T5" fmla="*/ 3 h 19"/>
                  <a:gd name="T6" fmla="*/ 19 w 19"/>
                  <a:gd name="T7" fmla="*/ 7 h 19"/>
                  <a:gd name="T8" fmla="*/ 19 w 19"/>
                  <a:gd name="T9" fmla="*/ 11 h 19"/>
                  <a:gd name="T10" fmla="*/ 19 w 19"/>
                  <a:gd name="T11" fmla="*/ 15 h 19"/>
                  <a:gd name="T12" fmla="*/ 16 w 19"/>
                  <a:gd name="T13" fmla="*/ 19 h 19"/>
                  <a:gd name="T14" fmla="*/ 12 w 19"/>
                  <a:gd name="T15" fmla="*/ 19 h 19"/>
                  <a:gd name="T16" fmla="*/ 8 w 19"/>
                  <a:gd name="T17" fmla="*/ 19 h 19"/>
                  <a:gd name="T18" fmla="*/ 4 w 19"/>
                  <a:gd name="T19" fmla="*/ 19 h 19"/>
                  <a:gd name="T20" fmla="*/ 0 w 19"/>
                  <a:gd name="T21" fmla="*/ 19 h 19"/>
                  <a:gd name="T22" fmla="*/ 0 w 19"/>
                  <a:gd name="T23" fmla="*/ 15 h 19"/>
                  <a:gd name="T24" fmla="*/ 0 w 19"/>
                  <a:gd name="T25" fmla="*/ 11 h 19"/>
                  <a:gd name="T26" fmla="*/ 0 w 19"/>
                  <a:gd name="T27" fmla="*/ 7 h 19"/>
                  <a:gd name="T28" fmla="*/ 0 w 19"/>
                  <a:gd name="T29" fmla="*/ 3 h 19"/>
                  <a:gd name="T30" fmla="*/ 4 w 19"/>
                  <a:gd name="T31" fmla="*/ 0 h 19"/>
                  <a:gd name="T32" fmla="*/ 8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8" y="0"/>
                    </a:moveTo>
                    <a:lnTo>
                      <a:pt x="12" y="3"/>
                    </a:lnTo>
                    <a:lnTo>
                      <a:pt x="16" y="3"/>
                    </a:lnTo>
                    <a:lnTo>
                      <a:pt x="19" y="7"/>
                    </a:lnTo>
                    <a:lnTo>
                      <a:pt x="19" y="11"/>
                    </a:lnTo>
                    <a:lnTo>
                      <a:pt x="19" y="15"/>
                    </a:lnTo>
                    <a:lnTo>
                      <a:pt x="16" y="19"/>
                    </a:lnTo>
                    <a:lnTo>
                      <a:pt x="12" y="19"/>
                    </a:lnTo>
                    <a:lnTo>
                      <a:pt x="8" y="19"/>
                    </a:lnTo>
                    <a:lnTo>
                      <a:pt x="4" y="19"/>
                    </a:lnTo>
                    <a:lnTo>
                      <a:pt x="0" y="19"/>
                    </a:lnTo>
                    <a:lnTo>
                      <a:pt x="0" y="15"/>
                    </a:lnTo>
                    <a:lnTo>
                      <a:pt x="0" y="11"/>
                    </a:lnTo>
                    <a:lnTo>
                      <a:pt x="0" y="7"/>
                    </a:lnTo>
                    <a:lnTo>
                      <a:pt x="0" y="3"/>
                    </a:lnTo>
                    <a:lnTo>
                      <a:pt x="4" y="0"/>
                    </a:lnTo>
                    <a:lnTo>
                      <a:pt x="8" y="0"/>
                    </a:lnTo>
                    <a:close/>
                  </a:path>
                </a:pathLst>
              </a:custGeom>
              <a:solidFill>
                <a:srgbClr val="000000"/>
              </a:solidFill>
              <a:ln w="0">
                <a:solidFill>
                  <a:srgbClr val="000000"/>
                </a:solidFill>
                <a:round/>
                <a:headEnd/>
                <a:tailEnd/>
              </a:ln>
            </p:spPr>
            <p:txBody>
              <a:bodyPr/>
              <a:lstStyle/>
              <a:p>
                <a:endParaRPr lang="en-CA"/>
              </a:p>
            </p:txBody>
          </p:sp>
          <p:sp>
            <p:nvSpPr>
              <p:cNvPr id="17611" name="Freeform 121"/>
              <p:cNvSpPr>
                <a:spLocks noEditPoints="1"/>
              </p:cNvSpPr>
              <p:nvPr/>
            </p:nvSpPr>
            <p:spPr bwMode="auto">
              <a:xfrm>
                <a:off x="1094" y="1948"/>
                <a:ext cx="73" cy="115"/>
              </a:xfrm>
              <a:custGeom>
                <a:avLst/>
                <a:gdLst>
                  <a:gd name="T0" fmla="*/ 0 w 73"/>
                  <a:gd name="T1" fmla="*/ 57 h 115"/>
                  <a:gd name="T2" fmla="*/ 4 w 73"/>
                  <a:gd name="T3" fmla="*/ 42 h 115"/>
                  <a:gd name="T4" fmla="*/ 8 w 73"/>
                  <a:gd name="T5" fmla="*/ 27 h 115"/>
                  <a:gd name="T6" fmla="*/ 11 w 73"/>
                  <a:gd name="T7" fmla="*/ 15 h 115"/>
                  <a:gd name="T8" fmla="*/ 23 w 73"/>
                  <a:gd name="T9" fmla="*/ 7 h 115"/>
                  <a:gd name="T10" fmla="*/ 31 w 73"/>
                  <a:gd name="T11" fmla="*/ 4 h 115"/>
                  <a:gd name="T12" fmla="*/ 34 w 73"/>
                  <a:gd name="T13" fmla="*/ 0 h 115"/>
                  <a:gd name="T14" fmla="*/ 46 w 73"/>
                  <a:gd name="T15" fmla="*/ 4 h 115"/>
                  <a:gd name="T16" fmla="*/ 54 w 73"/>
                  <a:gd name="T17" fmla="*/ 7 h 115"/>
                  <a:gd name="T18" fmla="*/ 57 w 73"/>
                  <a:gd name="T19" fmla="*/ 15 h 115"/>
                  <a:gd name="T20" fmla="*/ 65 w 73"/>
                  <a:gd name="T21" fmla="*/ 27 h 115"/>
                  <a:gd name="T22" fmla="*/ 69 w 73"/>
                  <a:gd name="T23" fmla="*/ 42 h 115"/>
                  <a:gd name="T24" fmla="*/ 73 w 73"/>
                  <a:gd name="T25" fmla="*/ 57 h 115"/>
                  <a:gd name="T26" fmla="*/ 69 w 73"/>
                  <a:gd name="T27" fmla="*/ 76 h 115"/>
                  <a:gd name="T28" fmla="*/ 65 w 73"/>
                  <a:gd name="T29" fmla="*/ 92 h 115"/>
                  <a:gd name="T30" fmla="*/ 57 w 73"/>
                  <a:gd name="T31" fmla="*/ 103 h 115"/>
                  <a:gd name="T32" fmla="*/ 50 w 73"/>
                  <a:gd name="T33" fmla="*/ 111 h 115"/>
                  <a:gd name="T34" fmla="*/ 42 w 73"/>
                  <a:gd name="T35" fmla="*/ 115 h 115"/>
                  <a:gd name="T36" fmla="*/ 34 w 73"/>
                  <a:gd name="T37" fmla="*/ 115 h 115"/>
                  <a:gd name="T38" fmla="*/ 27 w 73"/>
                  <a:gd name="T39" fmla="*/ 115 h 115"/>
                  <a:gd name="T40" fmla="*/ 15 w 73"/>
                  <a:gd name="T41" fmla="*/ 107 h 115"/>
                  <a:gd name="T42" fmla="*/ 11 w 73"/>
                  <a:gd name="T43" fmla="*/ 96 h 115"/>
                  <a:gd name="T44" fmla="*/ 4 w 73"/>
                  <a:gd name="T45" fmla="*/ 80 h 115"/>
                  <a:gd name="T46" fmla="*/ 0 w 73"/>
                  <a:gd name="T47" fmla="*/ 57 h 115"/>
                  <a:gd name="T48" fmla="*/ 15 w 73"/>
                  <a:gd name="T49" fmla="*/ 61 h 115"/>
                  <a:gd name="T50" fmla="*/ 19 w 73"/>
                  <a:gd name="T51" fmla="*/ 80 h 115"/>
                  <a:gd name="T52" fmla="*/ 23 w 73"/>
                  <a:gd name="T53" fmla="*/ 99 h 115"/>
                  <a:gd name="T54" fmla="*/ 27 w 73"/>
                  <a:gd name="T55" fmla="*/ 107 h 115"/>
                  <a:gd name="T56" fmla="*/ 31 w 73"/>
                  <a:gd name="T57" fmla="*/ 111 h 115"/>
                  <a:gd name="T58" fmla="*/ 34 w 73"/>
                  <a:gd name="T59" fmla="*/ 111 h 115"/>
                  <a:gd name="T60" fmla="*/ 38 w 73"/>
                  <a:gd name="T61" fmla="*/ 111 h 115"/>
                  <a:gd name="T62" fmla="*/ 46 w 73"/>
                  <a:gd name="T63" fmla="*/ 107 h 115"/>
                  <a:gd name="T64" fmla="*/ 50 w 73"/>
                  <a:gd name="T65" fmla="*/ 103 h 115"/>
                  <a:gd name="T66" fmla="*/ 50 w 73"/>
                  <a:gd name="T67" fmla="*/ 92 h 115"/>
                  <a:gd name="T68" fmla="*/ 54 w 73"/>
                  <a:gd name="T69" fmla="*/ 76 h 115"/>
                  <a:gd name="T70" fmla="*/ 54 w 73"/>
                  <a:gd name="T71" fmla="*/ 53 h 115"/>
                  <a:gd name="T72" fmla="*/ 54 w 73"/>
                  <a:gd name="T73" fmla="*/ 38 h 115"/>
                  <a:gd name="T74" fmla="*/ 50 w 73"/>
                  <a:gd name="T75" fmla="*/ 23 h 115"/>
                  <a:gd name="T76" fmla="*/ 50 w 73"/>
                  <a:gd name="T77" fmla="*/ 15 h 115"/>
                  <a:gd name="T78" fmla="*/ 46 w 73"/>
                  <a:gd name="T79" fmla="*/ 7 h 115"/>
                  <a:gd name="T80" fmla="*/ 42 w 73"/>
                  <a:gd name="T81" fmla="*/ 7 h 115"/>
                  <a:gd name="T82" fmla="*/ 34 w 73"/>
                  <a:gd name="T83" fmla="*/ 7 h 115"/>
                  <a:gd name="T84" fmla="*/ 31 w 73"/>
                  <a:gd name="T85" fmla="*/ 7 h 115"/>
                  <a:gd name="T86" fmla="*/ 27 w 73"/>
                  <a:gd name="T87" fmla="*/ 11 h 115"/>
                  <a:gd name="T88" fmla="*/ 23 w 73"/>
                  <a:gd name="T89" fmla="*/ 19 h 115"/>
                  <a:gd name="T90" fmla="*/ 19 w 73"/>
                  <a:gd name="T91" fmla="*/ 30 h 115"/>
                  <a:gd name="T92" fmla="*/ 19 w 73"/>
                  <a:gd name="T93" fmla="*/ 46 h 115"/>
                  <a:gd name="T94" fmla="*/ 15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7"/>
                    </a:moveTo>
                    <a:lnTo>
                      <a:pt x="4" y="42"/>
                    </a:lnTo>
                    <a:lnTo>
                      <a:pt x="8" y="27"/>
                    </a:lnTo>
                    <a:lnTo>
                      <a:pt x="11" y="15"/>
                    </a:lnTo>
                    <a:lnTo>
                      <a:pt x="23" y="7"/>
                    </a:lnTo>
                    <a:lnTo>
                      <a:pt x="31" y="4"/>
                    </a:lnTo>
                    <a:lnTo>
                      <a:pt x="34" y="0"/>
                    </a:lnTo>
                    <a:lnTo>
                      <a:pt x="46" y="4"/>
                    </a:lnTo>
                    <a:lnTo>
                      <a:pt x="54" y="7"/>
                    </a:lnTo>
                    <a:lnTo>
                      <a:pt x="57" y="15"/>
                    </a:lnTo>
                    <a:lnTo>
                      <a:pt x="65" y="27"/>
                    </a:lnTo>
                    <a:lnTo>
                      <a:pt x="69" y="42"/>
                    </a:lnTo>
                    <a:lnTo>
                      <a:pt x="73" y="57"/>
                    </a:lnTo>
                    <a:lnTo>
                      <a:pt x="69" y="76"/>
                    </a:lnTo>
                    <a:lnTo>
                      <a:pt x="65" y="92"/>
                    </a:lnTo>
                    <a:lnTo>
                      <a:pt x="57" y="103"/>
                    </a:lnTo>
                    <a:lnTo>
                      <a:pt x="50" y="111"/>
                    </a:lnTo>
                    <a:lnTo>
                      <a:pt x="42" y="115"/>
                    </a:lnTo>
                    <a:lnTo>
                      <a:pt x="34" y="115"/>
                    </a:lnTo>
                    <a:lnTo>
                      <a:pt x="27" y="115"/>
                    </a:lnTo>
                    <a:lnTo>
                      <a:pt x="15" y="107"/>
                    </a:lnTo>
                    <a:lnTo>
                      <a:pt x="11" y="96"/>
                    </a:lnTo>
                    <a:lnTo>
                      <a:pt x="4" y="80"/>
                    </a:lnTo>
                    <a:lnTo>
                      <a:pt x="0" y="57"/>
                    </a:lnTo>
                    <a:close/>
                    <a:moveTo>
                      <a:pt x="15" y="61"/>
                    </a:moveTo>
                    <a:lnTo>
                      <a:pt x="19" y="80"/>
                    </a:lnTo>
                    <a:lnTo>
                      <a:pt x="23" y="99"/>
                    </a:lnTo>
                    <a:lnTo>
                      <a:pt x="27" y="107"/>
                    </a:lnTo>
                    <a:lnTo>
                      <a:pt x="31" y="111"/>
                    </a:lnTo>
                    <a:lnTo>
                      <a:pt x="34" y="111"/>
                    </a:lnTo>
                    <a:lnTo>
                      <a:pt x="38" y="111"/>
                    </a:lnTo>
                    <a:lnTo>
                      <a:pt x="46" y="107"/>
                    </a:lnTo>
                    <a:lnTo>
                      <a:pt x="50" y="103"/>
                    </a:lnTo>
                    <a:lnTo>
                      <a:pt x="50" y="92"/>
                    </a:lnTo>
                    <a:lnTo>
                      <a:pt x="54" y="76"/>
                    </a:lnTo>
                    <a:lnTo>
                      <a:pt x="54" y="53"/>
                    </a:lnTo>
                    <a:lnTo>
                      <a:pt x="54" y="38"/>
                    </a:lnTo>
                    <a:lnTo>
                      <a:pt x="50" y="23"/>
                    </a:lnTo>
                    <a:lnTo>
                      <a:pt x="50" y="15"/>
                    </a:lnTo>
                    <a:lnTo>
                      <a:pt x="46" y="7"/>
                    </a:lnTo>
                    <a:lnTo>
                      <a:pt x="42" y="7"/>
                    </a:lnTo>
                    <a:lnTo>
                      <a:pt x="34" y="7"/>
                    </a:lnTo>
                    <a:lnTo>
                      <a:pt x="31" y="7"/>
                    </a:lnTo>
                    <a:lnTo>
                      <a:pt x="27" y="11"/>
                    </a:lnTo>
                    <a:lnTo>
                      <a:pt x="23" y="19"/>
                    </a:lnTo>
                    <a:lnTo>
                      <a:pt x="19" y="30"/>
                    </a:lnTo>
                    <a:lnTo>
                      <a:pt x="19" y="46"/>
                    </a:lnTo>
                    <a:lnTo>
                      <a:pt x="15" y="61"/>
                    </a:lnTo>
                    <a:close/>
                  </a:path>
                </a:pathLst>
              </a:custGeom>
              <a:solidFill>
                <a:srgbClr val="000000"/>
              </a:solidFill>
              <a:ln w="0">
                <a:solidFill>
                  <a:srgbClr val="000000"/>
                </a:solidFill>
                <a:round/>
                <a:headEnd/>
                <a:tailEnd/>
              </a:ln>
            </p:spPr>
            <p:txBody>
              <a:bodyPr/>
              <a:lstStyle/>
              <a:p>
                <a:endParaRPr lang="en-CA"/>
              </a:p>
            </p:txBody>
          </p:sp>
          <p:sp>
            <p:nvSpPr>
              <p:cNvPr id="17612" name="Freeform 122"/>
              <p:cNvSpPr>
                <a:spLocks noEditPoints="1"/>
              </p:cNvSpPr>
              <p:nvPr/>
            </p:nvSpPr>
            <p:spPr bwMode="auto">
              <a:xfrm>
                <a:off x="1178" y="1948"/>
                <a:ext cx="69" cy="115"/>
              </a:xfrm>
              <a:custGeom>
                <a:avLst/>
                <a:gdLst>
                  <a:gd name="T0" fmla="*/ 0 w 69"/>
                  <a:gd name="T1" fmla="*/ 57 h 115"/>
                  <a:gd name="T2" fmla="*/ 4 w 69"/>
                  <a:gd name="T3" fmla="*/ 42 h 115"/>
                  <a:gd name="T4" fmla="*/ 8 w 69"/>
                  <a:gd name="T5" fmla="*/ 27 h 115"/>
                  <a:gd name="T6" fmla="*/ 12 w 69"/>
                  <a:gd name="T7" fmla="*/ 15 h 115"/>
                  <a:gd name="T8" fmla="*/ 19 w 69"/>
                  <a:gd name="T9" fmla="*/ 7 h 115"/>
                  <a:gd name="T10" fmla="*/ 27 w 69"/>
                  <a:gd name="T11" fmla="*/ 4 h 115"/>
                  <a:gd name="T12" fmla="*/ 35 w 69"/>
                  <a:gd name="T13" fmla="*/ 0 h 115"/>
                  <a:gd name="T14" fmla="*/ 42 w 69"/>
                  <a:gd name="T15" fmla="*/ 4 h 115"/>
                  <a:gd name="T16" fmla="*/ 50 w 69"/>
                  <a:gd name="T17" fmla="*/ 7 h 115"/>
                  <a:gd name="T18" fmla="*/ 58 w 69"/>
                  <a:gd name="T19" fmla="*/ 15 h 115"/>
                  <a:gd name="T20" fmla="*/ 65 w 69"/>
                  <a:gd name="T21" fmla="*/ 27 h 115"/>
                  <a:gd name="T22" fmla="*/ 69 w 69"/>
                  <a:gd name="T23" fmla="*/ 42 h 115"/>
                  <a:gd name="T24" fmla="*/ 69 w 69"/>
                  <a:gd name="T25" fmla="*/ 57 h 115"/>
                  <a:gd name="T26" fmla="*/ 69 w 69"/>
                  <a:gd name="T27" fmla="*/ 76 h 115"/>
                  <a:gd name="T28" fmla="*/ 65 w 69"/>
                  <a:gd name="T29" fmla="*/ 92 h 115"/>
                  <a:gd name="T30" fmla="*/ 58 w 69"/>
                  <a:gd name="T31" fmla="*/ 103 h 115"/>
                  <a:gd name="T32" fmla="*/ 50 w 69"/>
                  <a:gd name="T33" fmla="*/ 111 h 115"/>
                  <a:gd name="T34" fmla="*/ 42 w 69"/>
                  <a:gd name="T35" fmla="*/ 115 h 115"/>
                  <a:gd name="T36" fmla="*/ 35 w 69"/>
                  <a:gd name="T37" fmla="*/ 115 h 115"/>
                  <a:gd name="T38" fmla="*/ 27 w 69"/>
                  <a:gd name="T39" fmla="*/ 115 h 115"/>
                  <a:gd name="T40" fmla="*/ 16 w 69"/>
                  <a:gd name="T41" fmla="*/ 107 h 115"/>
                  <a:gd name="T42" fmla="*/ 8 w 69"/>
                  <a:gd name="T43" fmla="*/ 96 h 115"/>
                  <a:gd name="T44" fmla="*/ 4 w 69"/>
                  <a:gd name="T45" fmla="*/ 80 h 115"/>
                  <a:gd name="T46" fmla="*/ 0 w 69"/>
                  <a:gd name="T47" fmla="*/ 57 h 115"/>
                  <a:gd name="T48" fmla="*/ 16 w 69"/>
                  <a:gd name="T49" fmla="*/ 61 h 115"/>
                  <a:gd name="T50" fmla="*/ 19 w 69"/>
                  <a:gd name="T51" fmla="*/ 80 h 115"/>
                  <a:gd name="T52" fmla="*/ 23 w 69"/>
                  <a:gd name="T53" fmla="*/ 99 h 115"/>
                  <a:gd name="T54" fmla="*/ 27 w 69"/>
                  <a:gd name="T55" fmla="*/ 107 h 115"/>
                  <a:gd name="T56" fmla="*/ 31 w 69"/>
                  <a:gd name="T57" fmla="*/ 111 h 115"/>
                  <a:gd name="T58" fmla="*/ 35 w 69"/>
                  <a:gd name="T59" fmla="*/ 111 h 115"/>
                  <a:gd name="T60" fmla="*/ 39 w 69"/>
                  <a:gd name="T61" fmla="*/ 111 h 115"/>
                  <a:gd name="T62" fmla="*/ 46 w 69"/>
                  <a:gd name="T63" fmla="*/ 107 h 115"/>
                  <a:gd name="T64" fmla="*/ 50 w 69"/>
                  <a:gd name="T65" fmla="*/ 103 h 115"/>
                  <a:gd name="T66" fmla="*/ 50 w 69"/>
                  <a:gd name="T67" fmla="*/ 92 h 115"/>
                  <a:gd name="T68" fmla="*/ 54 w 69"/>
                  <a:gd name="T69" fmla="*/ 76 h 115"/>
                  <a:gd name="T70" fmla="*/ 54 w 69"/>
                  <a:gd name="T71" fmla="*/ 53 h 115"/>
                  <a:gd name="T72" fmla="*/ 54 w 69"/>
                  <a:gd name="T73" fmla="*/ 38 h 115"/>
                  <a:gd name="T74" fmla="*/ 50 w 69"/>
                  <a:gd name="T75" fmla="*/ 23 h 115"/>
                  <a:gd name="T76" fmla="*/ 46 w 69"/>
                  <a:gd name="T77" fmla="*/ 15 h 115"/>
                  <a:gd name="T78" fmla="*/ 42 w 69"/>
                  <a:gd name="T79" fmla="*/ 7 h 115"/>
                  <a:gd name="T80" fmla="*/ 39 w 69"/>
                  <a:gd name="T81" fmla="*/ 7 h 115"/>
                  <a:gd name="T82" fmla="*/ 35 w 69"/>
                  <a:gd name="T83" fmla="*/ 7 h 115"/>
                  <a:gd name="T84" fmla="*/ 31 w 69"/>
                  <a:gd name="T85" fmla="*/ 7 h 115"/>
                  <a:gd name="T86" fmla="*/ 27 w 69"/>
                  <a:gd name="T87" fmla="*/ 11 h 115"/>
                  <a:gd name="T88" fmla="*/ 23 w 69"/>
                  <a:gd name="T89" fmla="*/ 19 h 115"/>
                  <a:gd name="T90" fmla="*/ 19 w 69"/>
                  <a:gd name="T91" fmla="*/ 30 h 115"/>
                  <a:gd name="T92" fmla="*/ 16 w 69"/>
                  <a:gd name="T93" fmla="*/ 46 h 115"/>
                  <a:gd name="T94" fmla="*/ 16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4" y="42"/>
                    </a:lnTo>
                    <a:lnTo>
                      <a:pt x="8" y="27"/>
                    </a:lnTo>
                    <a:lnTo>
                      <a:pt x="12" y="15"/>
                    </a:lnTo>
                    <a:lnTo>
                      <a:pt x="19" y="7"/>
                    </a:lnTo>
                    <a:lnTo>
                      <a:pt x="27" y="4"/>
                    </a:lnTo>
                    <a:lnTo>
                      <a:pt x="35" y="0"/>
                    </a:lnTo>
                    <a:lnTo>
                      <a:pt x="42" y="4"/>
                    </a:lnTo>
                    <a:lnTo>
                      <a:pt x="50" y="7"/>
                    </a:lnTo>
                    <a:lnTo>
                      <a:pt x="58" y="15"/>
                    </a:lnTo>
                    <a:lnTo>
                      <a:pt x="65" y="27"/>
                    </a:lnTo>
                    <a:lnTo>
                      <a:pt x="69" y="42"/>
                    </a:lnTo>
                    <a:lnTo>
                      <a:pt x="69" y="57"/>
                    </a:lnTo>
                    <a:lnTo>
                      <a:pt x="69" y="76"/>
                    </a:lnTo>
                    <a:lnTo>
                      <a:pt x="65" y="92"/>
                    </a:lnTo>
                    <a:lnTo>
                      <a:pt x="58" y="103"/>
                    </a:lnTo>
                    <a:lnTo>
                      <a:pt x="50" y="111"/>
                    </a:lnTo>
                    <a:lnTo>
                      <a:pt x="42" y="115"/>
                    </a:lnTo>
                    <a:lnTo>
                      <a:pt x="35" y="115"/>
                    </a:lnTo>
                    <a:lnTo>
                      <a:pt x="27" y="115"/>
                    </a:lnTo>
                    <a:lnTo>
                      <a:pt x="16" y="107"/>
                    </a:lnTo>
                    <a:lnTo>
                      <a:pt x="8" y="96"/>
                    </a:lnTo>
                    <a:lnTo>
                      <a:pt x="4" y="80"/>
                    </a:lnTo>
                    <a:lnTo>
                      <a:pt x="0" y="57"/>
                    </a:lnTo>
                    <a:close/>
                    <a:moveTo>
                      <a:pt x="16" y="61"/>
                    </a:moveTo>
                    <a:lnTo>
                      <a:pt x="19" y="80"/>
                    </a:lnTo>
                    <a:lnTo>
                      <a:pt x="23" y="99"/>
                    </a:lnTo>
                    <a:lnTo>
                      <a:pt x="27" y="107"/>
                    </a:lnTo>
                    <a:lnTo>
                      <a:pt x="31" y="111"/>
                    </a:lnTo>
                    <a:lnTo>
                      <a:pt x="35" y="111"/>
                    </a:lnTo>
                    <a:lnTo>
                      <a:pt x="39" y="111"/>
                    </a:lnTo>
                    <a:lnTo>
                      <a:pt x="46" y="107"/>
                    </a:lnTo>
                    <a:lnTo>
                      <a:pt x="50" y="103"/>
                    </a:lnTo>
                    <a:lnTo>
                      <a:pt x="50" y="92"/>
                    </a:lnTo>
                    <a:lnTo>
                      <a:pt x="54" y="76"/>
                    </a:lnTo>
                    <a:lnTo>
                      <a:pt x="54" y="53"/>
                    </a:lnTo>
                    <a:lnTo>
                      <a:pt x="54" y="38"/>
                    </a:lnTo>
                    <a:lnTo>
                      <a:pt x="50" y="23"/>
                    </a:lnTo>
                    <a:lnTo>
                      <a:pt x="46" y="15"/>
                    </a:lnTo>
                    <a:lnTo>
                      <a:pt x="42" y="7"/>
                    </a:lnTo>
                    <a:lnTo>
                      <a:pt x="39" y="7"/>
                    </a:lnTo>
                    <a:lnTo>
                      <a:pt x="35" y="7"/>
                    </a:lnTo>
                    <a:lnTo>
                      <a:pt x="31" y="7"/>
                    </a:lnTo>
                    <a:lnTo>
                      <a:pt x="27" y="11"/>
                    </a:lnTo>
                    <a:lnTo>
                      <a:pt x="23" y="19"/>
                    </a:lnTo>
                    <a:lnTo>
                      <a:pt x="19" y="30"/>
                    </a:lnTo>
                    <a:lnTo>
                      <a:pt x="16" y="46"/>
                    </a:lnTo>
                    <a:lnTo>
                      <a:pt x="16" y="61"/>
                    </a:lnTo>
                    <a:close/>
                  </a:path>
                </a:pathLst>
              </a:custGeom>
              <a:solidFill>
                <a:srgbClr val="000000"/>
              </a:solidFill>
              <a:ln w="0">
                <a:solidFill>
                  <a:srgbClr val="000000"/>
                </a:solidFill>
                <a:round/>
                <a:headEnd/>
                <a:tailEnd/>
              </a:ln>
            </p:spPr>
            <p:txBody>
              <a:bodyPr/>
              <a:lstStyle/>
              <a:p>
                <a:endParaRPr lang="en-CA"/>
              </a:p>
            </p:txBody>
          </p:sp>
          <p:sp>
            <p:nvSpPr>
              <p:cNvPr id="17613" name="Freeform 123"/>
              <p:cNvSpPr>
                <a:spLocks noEditPoints="1"/>
              </p:cNvSpPr>
              <p:nvPr/>
            </p:nvSpPr>
            <p:spPr bwMode="auto">
              <a:xfrm>
                <a:off x="1263" y="1948"/>
                <a:ext cx="69" cy="115"/>
              </a:xfrm>
              <a:custGeom>
                <a:avLst/>
                <a:gdLst>
                  <a:gd name="T0" fmla="*/ 0 w 69"/>
                  <a:gd name="T1" fmla="*/ 57 h 115"/>
                  <a:gd name="T2" fmla="*/ 0 w 69"/>
                  <a:gd name="T3" fmla="*/ 42 h 115"/>
                  <a:gd name="T4" fmla="*/ 7 w 69"/>
                  <a:gd name="T5" fmla="*/ 27 h 115"/>
                  <a:gd name="T6" fmla="*/ 11 w 69"/>
                  <a:gd name="T7" fmla="*/ 15 h 115"/>
                  <a:gd name="T8" fmla="*/ 19 w 69"/>
                  <a:gd name="T9" fmla="*/ 7 h 115"/>
                  <a:gd name="T10" fmla="*/ 27 w 69"/>
                  <a:gd name="T11" fmla="*/ 4 h 115"/>
                  <a:gd name="T12" fmla="*/ 34 w 69"/>
                  <a:gd name="T13" fmla="*/ 0 h 115"/>
                  <a:gd name="T14" fmla="*/ 42 w 69"/>
                  <a:gd name="T15" fmla="*/ 4 h 115"/>
                  <a:gd name="T16" fmla="*/ 50 w 69"/>
                  <a:gd name="T17" fmla="*/ 7 h 115"/>
                  <a:gd name="T18" fmla="*/ 57 w 69"/>
                  <a:gd name="T19" fmla="*/ 15 h 115"/>
                  <a:gd name="T20" fmla="*/ 65 w 69"/>
                  <a:gd name="T21" fmla="*/ 27 h 115"/>
                  <a:gd name="T22" fmla="*/ 69 w 69"/>
                  <a:gd name="T23" fmla="*/ 42 h 115"/>
                  <a:gd name="T24" fmla="*/ 69 w 69"/>
                  <a:gd name="T25" fmla="*/ 57 h 115"/>
                  <a:gd name="T26" fmla="*/ 69 w 69"/>
                  <a:gd name="T27" fmla="*/ 76 h 115"/>
                  <a:gd name="T28" fmla="*/ 65 w 69"/>
                  <a:gd name="T29" fmla="*/ 92 h 115"/>
                  <a:gd name="T30" fmla="*/ 57 w 69"/>
                  <a:gd name="T31" fmla="*/ 103 h 115"/>
                  <a:gd name="T32" fmla="*/ 50 w 69"/>
                  <a:gd name="T33" fmla="*/ 111 h 115"/>
                  <a:gd name="T34" fmla="*/ 42 w 69"/>
                  <a:gd name="T35" fmla="*/ 115 h 115"/>
                  <a:gd name="T36" fmla="*/ 34 w 69"/>
                  <a:gd name="T37" fmla="*/ 115 h 115"/>
                  <a:gd name="T38" fmla="*/ 27 w 69"/>
                  <a:gd name="T39" fmla="*/ 115 h 115"/>
                  <a:gd name="T40" fmla="*/ 15 w 69"/>
                  <a:gd name="T41" fmla="*/ 107 h 115"/>
                  <a:gd name="T42" fmla="*/ 7 w 69"/>
                  <a:gd name="T43" fmla="*/ 96 h 115"/>
                  <a:gd name="T44" fmla="*/ 3 w 69"/>
                  <a:gd name="T45" fmla="*/ 80 h 115"/>
                  <a:gd name="T46" fmla="*/ 0 w 69"/>
                  <a:gd name="T47" fmla="*/ 57 h 115"/>
                  <a:gd name="T48" fmla="*/ 15 w 69"/>
                  <a:gd name="T49" fmla="*/ 61 h 115"/>
                  <a:gd name="T50" fmla="*/ 19 w 69"/>
                  <a:gd name="T51" fmla="*/ 80 h 115"/>
                  <a:gd name="T52" fmla="*/ 23 w 69"/>
                  <a:gd name="T53" fmla="*/ 99 h 115"/>
                  <a:gd name="T54" fmla="*/ 27 w 69"/>
                  <a:gd name="T55" fmla="*/ 107 h 115"/>
                  <a:gd name="T56" fmla="*/ 30 w 69"/>
                  <a:gd name="T57" fmla="*/ 111 h 115"/>
                  <a:gd name="T58" fmla="*/ 34 w 69"/>
                  <a:gd name="T59" fmla="*/ 111 h 115"/>
                  <a:gd name="T60" fmla="*/ 38 w 69"/>
                  <a:gd name="T61" fmla="*/ 111 h 115"/>
                  <a:gd name="T62" fmla="*/ 42 w 69"/>
                  <a:gd name="T63" fmla="*/ 107 h 115"/>
                  <a:gd name="T64" fmla="*/ 46 w 69"/>
                  <a:gd name="T65" fmla="*/ 103 h 115"/>
                  <a:gd name="T66" fmla="*/ 50 w 69"/>
                  <a:gd name="T67" fmla="*/ 92 h 115"/>
                  <a:gd name="T68" fmla="*/ 53 w 69"/>
                  <a:gd name="T69" fmla="*/ 76 h 115"/>
                  <a:gd name="T70" fmla="*/ 53 w 69"/>
                  <a:gd name="T71" fmla="*/ 53 h 115"/>
                  <a:gd name="T72" fmla="*/ 53 w 69"/>
                  <a:gd name="T73" fmla="*/ 38 h 115"/>
                  <a:gd name="T74" fmla="*/ 50 w 69"/>
                  <a:gd name="T75" fmla="*/ 23 h 115"/>
                  <a:gd name="T76" fmla="*/ 46 w 69"/>
                  <a:gd name="T77" fmla="*/ 15 h 115"/>
                  <a:gd name="T78" fmla="*/ 42 w 69"/>
                  <a:gd name="T79" fmla="*/ 7 h 115"/>
                  <a:gd name="T80" fmla="*/ 38 w 69"/>
                  <a:gd name="T81" fmla="*/ 7 h 115"/>
                  <a:gd name="T82" fmla="*/ 34 w 69"/>
                  <a:gd name="T83" fmla="*/ 7 h 115"/>
                  <a:gd name="T84" fmla="*/ 30 w 69"/>
                  <a:gd name="T85" fmla="*/ 7 h 115"/>
                  <a:gd name="T86" fmla="*/ 27 w 69"/>
                  <a:gd name="T87" fmla="*/ 11 h 115"/>
                  <a:gd name="T88" fmla="*/ 19 w 69"/>
                  <a:gd name="T89" fmla="*/ 19 h 115"/>
                  <a:gd name="T90" fmla="*/ 19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7" y="27"/>
                    </a:lnTo>
                    <a:lnTo>
                      <a:pt x="11" y="15"/>
                    </a:lnTo>
                    <a:lnTo>
                      <a:pt x="19" y="7"/>
                    </a:lnTo>
                    <a:lnTo>
                      <a:pt x="27" y="4"/>
                    </a:lnTo>
                    <a:lnTo>
                      <a:pt x="34" y="0"/>
                    </a:lnTo>
                    <a:lnTo>
                      <a:pt x="42" y="4"/>
                    </a:lnTo>
                    <a:lnTo>
                      <a:pt x="50" y="7"/>
                    </a:lnTo>
                    <a:lnTo>
                      <a:pt x="57" y="15"/>
                    </a:lnTo>
                    <a:lnTo>
                      <a:pt x="65" y="27"/>
                    </a:lnTo>
                    <a:lnTo>
                      <a:pt x="69" y="42"/>
                    </a:lnTo>
                    <a:lnTo>
                      <a:pt x="69" y="57"/>
                    </a:lnTo>
                    <a:lnTo>
                      <a:pt x="69" y="76"/>
                    </a:lnTo>
                    <a:lnTo>
                      <a:pt x="65" y="92"/>
                    </a:lnTo>
                    <a:lnTo>
                      <a:pt x="57" y="103"/>
                    </a:lnTo>
                    <a:lnTo>
                      <a:pt x="50" y="111"/>
                    </a:lnTo>
                    <a:lnTo>
                      <a:pt x="42" y="115"/>
                    </a:lnTo>
                    <a:lnTo>
                      <a:pt x="34" y="115"/>
                    </a:lnTo>
                    <a:lnTo>
                      <a:pt x="27" y="115"/>
                    </a:lnTo>
                    <a:lnTo>
                      <a:pt x="15" y="107"/>
                    </a:lnTo>
                    <a:lnTo>
                      <a:pt x="7" y="96"/>
                    </a:lnTo>
                    <a:lnTo>
                      <a:pt x="3" y="80"/>
                    </a:lnTo>
                    <a:lnTo>
                      <a:pt x="0" y="57"/>
                    </a:lnTo>
                    <a:close/>
                    <a:moveTo>
                      <a:pt x="15" y="61"/>
                    </a:moveTo>
                    <a:lnTo>
                      <a:pt x="19" y="80"/>
                    </a:lnTo>
                    <a:lnTo>
                      <a:pt x="23" y="99"/>
                    </a:lnTo>
                    <a:lnTo>
                      <a:pt x="27" y="107"/>
                    </a:lnTo>
                    <a:lnTo>
                      <a:pt x="30" y="111"/>
                    </a:lnTo>
                    <a:lnTo>
                      <a:pt x="34" y="111"/>
                    </a:lnTo>
                    <a:lnTo>
                      <a:pt x="38" y="111"/>
                    </a:lnTo>
                    <a:lnTo>
                      <a:pt x="42" y="107"/>
                    </a:lnTo>
                    <a:lnTo>
                      <a:pt x="46" y="103"/>
                    </a:lnTo>
                    <a:lnTo>
                      <a:pt x="50" y="92"/>
                    </a:lnTo>
                    <a:lnTo>
                      <a:pt x="53" y="76"/>
                    </a:lnTo>
                    <a:lnTo>
                      <a:pt x="53" y="53"/>
                    </a:lnTo>
                    <a:lnTo>
                      <a:pt x="53" y="38"/>
                    </a:lnTo>
                    <a:lnTo>
                      <a:pt x="50" y="23"/>
                    </a:lnTo>
                    <a:lnTo>
                      <a:pt x="46" y="15"/>
                    </a:lnTo>
                    <a:lnTo>
                      <a:pt x="42" y="7"/>
                    </a:lnTo>
                    <a:lnTo>
                      <a:pt x="38" y="7"/>
                    </a:lnTo>
                    <a:lnTo>
                      <a:pt x="34" y="7"/>
                    </a:lnTo>
                    <a:lnTo>
                      <a:pt x="30" y="7"/>
                    </a:lnTo>
                    <a:lnTo>
                      <a:pt x="27" y="11"/>
                    </a:lnTo>
                    <a:lnTo>
                      <a:pt x="19" y="19"/>
                    </a:lnTo>
                    <a:lnTo>
                      <a:pt x="19"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7614" name="Freeform 124"/>
              <p:cNvSpPr>
                <a:spLocks noEditPoints="1"/>
              </p:cNvSpPr>
              <p:nvPr/>
            </p:nvSpPr>
            <p:spPr bwMode="auto">
              <a:xfrm>
                <a:off x="1347" y="1948"/>
                <a:ext cx="69" cy="115"/>
              </a:xfrm>
              <a:custGeom>
                <a:avLst/>
                <a:gdLst>
                  <a:gd name="T0" fmla="*/ 0 w 69"/>
                  <a:gd name="T1" fmla="*/ 115 h 115"/>
                  <a:gd name="T2" fmla="*/ 0 w 69"/>
                  <a:gd name="T3" fmla="*/ 115 h 115"/>
                  <a:gd name="T4" fmla="*/ 12 w 69"/>
                  <a:gd name="T5" fmla="*/ 115 h 115"/>
                  <a:gd name="T6" fmla="*/ 23 w 69"/>
                  <a:gd name="T7" fmla="*/ 111 h 115"/>
                  <a:gd name="T8" fmla="*/ 31 w 69"/>
                  <a:gd name="T9" fmla="*/ 103 h 115"/>
                  <a:gd name="T10" fmla="*/ 38 w 69"/>
                  <a:gd name="T11" fmla="*/ 92 h 115"/>
                  <a:gd name="T12" fmla="*/ 46 w 69"/>
                  <a:gd name="T13" fmla="*/ 76 h 115"/>
                  <a:gd name="T14" fmla="*/ 50 w 69"/>
                  <a:gd name="T15" fmla="*/ 65 h 115"/>
                  <a:gd name="T16" fmla="*/ 38 w 69"/>
                  <a:gd name="T17" fmla="*/ 69 h 115"/>
                  <a:gd name="T18" fmla="*/ 27 w 69"/>
                  <a:gd name="T19" fmla="*/ 73 h 115"/>
                  <a:gd name="T20" fmla="*/ 19 w 69"/>
                  <a:gd name="T21" fmla="*/ 69 h 115"/>
                  <a:gd name="T22" fmla="*/ 8 w 69"/>
                  <a:gd name="T23" fmla="*/ 65 h 115"/>
                  <a:gd name="T24" fmla="*/ 4 w 69"/>
                  <a:gd name="T25" fmla="*/ 53 h 115"/>
                  <a:gd name="T26" fmla="*/ 0 w 69"/>
                  <a:gd name="T27" fmla="*/ 38 h 115"/>
                  <a:gd name="T28" fmla="*/ 4 w 69"/>
                  <a:gd name="T29" fmla="*/ 27 h 115"/>
                  <a:gd name="T30" fmla="*/ 8 w 69"/>
                  <a:gd name="T31" fmla="*/ 15 h 115"/>
                  <a:gd name="T32" fmla="*/ 15 w 69"/>
                  <a:gd name="T33" fmla="*/ 7 h 115"/>
                  <a:gd name="T34" fmla="*/ 23 w 69"/>
                  <a:gd name="T35" fmla="*/ 4 h 115"/>
                  <a:gd name="T36" fmla="*/ 35 w 69"/>
                  <a:gd name="T37" fmla="*/ 0 h 115"/>
                  <a:gd name="T38" fmla="*/ 46 w 69"/>
                  <a:gd name="T39" fmla="*/ 4 h 115"/>
                  <a:gd name="T40" fmla="*/ 58 w 69"/>
                  <a:gd name="T41" fmla="*/ 11 h 115"/>
                  <a:gd name="T42" fmla="*/ 65 w 69"/>
                  <a:gd name="T43" fmla="*/ 23 h 115"/>
                  <a:gd name="T44" fmla="*/ 69 w 69"/>
                  <a:gd name="T45" fmla="*/ 34 h 115"/>
                  <a:gd name="T46" fmla="*/ 69 w 69"/>
                  <a:gd name="T47" fmla="*/ 46 h 115"/>
                  <a:gd name="T48" fmla="*/ 69 w 69"/>
                  <a:gd name="T49" fmla="*/ 65 h 115"/>
                  <a:gd name="T50" fmla="*/ 61 w 69"/>
                  <a:gd name="T51" fmla="*/ 80 h 115"/>
                  <a:gd name="T52" fmla="*/ 50 w 69"/>
                  <a:gd name="T53" fmla="*/ 96 h 115"/>
                  <a:gd name="T54" fmla="*/ 35 w 69"/>
                  <a:gd name="T55" fmla="*/ 107 h 115"/>
                  <a:gd name="T56" fmla="*/ 23 w 69"/>
                  <a:gd name="T57" fmla="*/ 115 h 115"/>
                  <a:gd name="T58" fmla="*/ 8 w 69"/>
                  <a:gd name="T59" fmla="*/ 115 h 115"/>
                  <a:gd name="T60" fmla="*/ 0 w 69"/>
                  <a:gd name="T61" fmla="*/ 115 h 115"/>
                  <a:gd name="T62" fmla="*/ 54 w 69"/>
                  <a:gd name="T63" fmla="*/ 57 h 115"/>
                  <a:gd name="T64" fmla="*/ 54 w 69"/>
                  <a:gd name="T65" fmla="*/ 50 h 115"/>
                  <a:gd name="T66" fmla="*/ 54 w 69"/>
                  <a:gd name="T67" fmla="*/ 42 h 115"/>
                  <a:gd name="T68" fmla="*/ 54 w 69"/>
                  <a:gd name="T69" fmla="*/ 34 h 115"/>
                  <a:gd name="T70" fmla="*/ 50 w 69"/>
                  <a:gd name="T71" fmla="*/ 27 h 115"/>
                  <a:gd name="T72" fmla="*/ 50 w 69"/>
                  <a:gd name="T73" fmla="*/ 15 h 115"/>
                  <a:gd name="T74" fmla="*/ 46 w 69"/>
                  <a:gd name="T75" fmla="*/ 11 h 115"/>
                  <a:gd name="T76" fmla="*/ 38 w 69"/>
                  <a:gd name="T77" fmla="*/ 7 h 115"/>
                  <a:gd name="T78" fmla="*/ 35 w 69"/>
                  <a:gd name="T79" fmla="*/ 7 h 115"/>
                  <a:gd name="T80" fmla="*/ 27 w 69"/>
                  <a:gd name="T81" fmla="*/ 7 h 115"/>
                  <a:gd name="T82" fmla="*/ 19 w 69"/>
                  <a:gd name="T83" fmla="*/ 11 h 115"/>
                  <a:gd name="T84" fmla="*/ 15 w 69"/>
                  <a:gd name="T85" fmla="*/ 19 h 115"/>
                  <a:gd name="T86" fmla="*/ 15 w 69"/>
                  <a:gd name="T87" fmla="*/ 30 h 115"/>
                  <a:gd name="T88" fmla="*/ 19 w 69"/>
                  <a:gd name="T89" fmla="*/ 46 h 115"/>
                  <a:gd name="T90" fmla="*/ 23 w 69"/>
                  <a:gd name="T91" fmla="*/ 57 h 115"/>
                  <a:gd name="T92" fmla="*/ 27 w 69"/>
                  <a:gd name="T93" fmla="*/ 65 h 115"/>
                  <a:gd name="T94" fmla="*/ 35 w 69"/>
                  <a:gd name="T95" fmla="*/ 65 h 115"/>
                  <a:gd name="T96" fmla="*/ 38 w 69"/>
                  <a:gd name="T97" fmla="*/ 65 h 115"/>
                  <a:gd name="T98" fmla="*/ 42 w 69"/>
                  <a:gd name="T99" fmla="*/ 65 h 115"/>
                  <a:gd name="T100" fmla="*/ 50 w 69"/>
                  <a:gd name="T101" fmla="*/ 61 h 115"/>
                  <a:gd name="T102" fmla="*/ 54 w 69"/>
                  <a:gd name="T103" fmla="*/ 57 h 11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69"/>
                  <a:gd name="T157" fmla="*/ 0 h 115"/>
                  <a:gd name="T158" fmla="*/ 69 w 69"/>
                  <a:gd name="T159" fmla="*/ 115 h 115"/>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69" h="115">
                    <a:moveTo>
                      <a:pt x="0" y="115"/>
                    </a:moveTo>
                    <a:lnTo>
                      <a:pt x="0" y="115"/>
                    </a:lnTo>
                    <a:lnTo>
                      <a:pt x="12" y="115"/>
                    </a:lnTo>
                    <a:lnTo>
                      <a:pt x="23" y="111"/>
                    </a:lnTo>
                    <a:lnTo>
                      <a:pt x="31" y="103"/>
                    </a:lnTo>
                    <a:lnTo>
                      <a:pt x="38" y="92"/>
                    </a:lnTo>
                    <a:lnTo>
                      <a:pt x="46" y="76"/>
                    </a:lnTo>
                    <a:lnTo>
                      <a:pt x="50" y="65"/>
                    </a:lnTo>
                    <a:lnTo>
                      <a:pt x="38" y="69"/>
                    </a:lnTo>
                    <a:lnTo>
                      <a:pt x="27" y="73"/>
                    </a:lnTo>
                    <a:lnTo>
                      <a:pt x="19" y="69"/>
                    </a:lnTo>
                    <a:lnTo>
                      <a:pt x="8" y="65"/>
                    </a:lnTo>
                    <a:lnTo>
                      <a:pt x="4" y="53"/>
                    </a:lnTo>
                    <a:lnTo>
                      <a:pt x="0" y="38"/>
                    </a:lnTo>
                    <a:lnTo>
                      <a:pt x="4" y="27"/>
                    </a:lnTo>
                    <a:lnTo>
                      <a:pt x="8" y="15"/>
                    </a:lnTo>
                    <a:lnTo>
                      <a:pt x="15" y="7"/>
                    </a:lnTo>
                    <a:lnTo>
                      <a:pt x="23" y="4"/>
                    </a:lnTo>
                    <a:lnTo>
                      <a:pt x="35" y="0"/>
                    </a:lnTo>
                    <a:lnTo>
                      <a:pt x="46" y="4"/>
                    </a:lnTo>
                    <a:lnTo>
                      <a:pt x="58" y="11"/>
                    </a:lnTo>
                    <a:lnTo>
                      <a:pt x="65" y="23"/>
                    </a:lnTo>
                    <a:lnTo>
                      <a:pt x="69" y="34"/>
                    </a:lnTo>
                    <a:lnTo>
                      <a:pt x="69" y="46"/>
                    </a:lnTo>
                    <a:lnTo>
                      <a:pt x="69" y="65"/>
                    </a:lnTo>
                    <a:lnTo>
                      <a:pt x="61" y="80"/>
                    </a:lnTo>
                    <a:lnTo>
                      <a:pt x="50" y="96"/>
                    </a:lnTo>
                    <a:lnTo>
                      <a:pt x="35" y="107"/>
                    </a:lnTo>
                    <a:lnTo>
                      <a:pt x="23" y="115"/>
                    </a:lnTo>
                    <a:lnTo>
                      <a:pt x="8" y="115"/>
                    </a:lnTo>
                    <a:lnTo>
                      <a:pt x="0" y="115"/>
                    </a:lnTo>
                    <a:close/>
                    <a:moveTo>
                      <a:pt x="54" y="57"/>
                    </a:moveTo>
                    <a:lnTo>
                      <a:pt x="54" y="50"/>
                    </a:lnTo>
                    <a:lnTo>
                      <a:pt x="54" y="42"/>
                    </a:lnTo>
                    <a:lnTo>
                      <a:pt x="54" y="34"/>
                    </a:lnTo>
                    <a:lnTo>
                      <a:pt x="50" y="27"/>
                    </a:lnTo>
                    <a:lnTo>
                      <a:pt x="50" y="15"/>
                    </a:lnTo>
                    <a:lnTo>
                      <a:pt x="46" y="11"/>
                    </a:lnTo>
                    <a:lnTo>
                      <a:pt x="38" y="7"/>
                    </a:lnTo>
                    <a:lnTo>
                      <a:pt x="35" y="7"/>
                    </a:lnTo>
                    <a:lnTo>
                      <a:pt x="27" y="7"/>
                    </a:lnTo>
                    <a:lnTo>
                      <a:pt x="19" y="11"/>
                    </a:lnTo>
                    <a:lnTo>
                      <a:pt x="15" y="19"/>
                    </a:lnTo>
                    <a:lnTo>
                      <a:pt x="15" y="30"/>
                    </a:lnTo>
                    <a:lnTo>
                      <a:pt x="19" y="46"/>
                    </a:lnTo>
                    <a:lnTo>
                      <a:pt x="23" y="57"/>
                    </a:lnTo>
                    <a:lnTo>
                      <a:pt x="27" y="65"/>
                    </a:lnTo>
                    <a:lnTo>
                      <a:pt x="35" y="65"/>
                    </a:lnTo>
                    <a:lnTo>
                      <a:pt x="38" y="65"/>
                    </a:lnTo>
                    <a:lnTo>
                      <a:pt x="42" y="65"/>
                    </a:lnTo>
                    <a:lnTo>
                      <a:pt x="50" y="61"/>
                    </a:lnTo>
                    <a:lnTo>
                      <a:pt x="54" y="57"/>
                    </a:lnTo>
                    <a:close/>
                  </a:path>
                </a:pathLst>
              </a:custGeom>
              <a:solidFill>
                <a:srgbClr val="000000"/>
              </a:solidFill>
              <a:ln w="0">
                <a:solidFill>
                  <a:srgbClr val="000000"/>
                </a:solidFill>
                <a:round/>
                <a:headEnd/>
                <a:tailEnd/>
              </a:ln>
            </p:spPr>
            <p:txBody>
              <a:bodyPr/>
              <a:lstStyle/>
              <a:p>
                <a:endParaRPr lang="en-CA"/>
              </a:p>
            </p:txBody>
          </p:sp>
          <p:sp>
            <p:nvSpPr>
              <p:cNvPr id="17615" name="Freeform 125"/>
              <p:cNvSpPr>
                <a:spLocks/>
              </p:cNvSpPr>
              <p:nvPr/>
            </p:nvSpPr>
            <p:spPr bwMode="auto">
              <a:xfrm>
                <a:off x="1428" y="1948"/>
                <a:ext cx="73" cy="115"/>
              </a:xfrm>
              <a:custGeom>
                <a:avLst/>
                <a:gdLst>
                  <a:gd name="T0" fmla="*/ 73 w 73"/>
                  <a:gd name="T1" fmla="*/ 92 h 115"/>
                  <a:gd name="T2" fmla="*/ 65 w 73"/>
                  <a:gd name="T3" fmla="*/ 115 h 115"/>
                  <a:gd name="T4" fmla="*/ 0 w 73"/>
                  <a:gd name="T5" fmla="*/ 115 h 115"/>
                  <a:gd name="T6" fmla="*/ 0 w 73"/>
                  <a:gd name="T7" fmla="*/ 111 h 115"/>
                  <a:gd name="T8" fmla="*/ 15 w 73"/>
                  <a:gd name="T9" fmla="*/ 96 h 115"/>
                  <a:gd name="T10" fmla="*/ 30 w 73"/>
                  <a:gd name="T11" fmla="*/ 80 h 115"/>
                  <a:gd name="T12" fmla="*/ 42 w 73"/>
                  <a:gd name="T13" fmla="*/ 69 h 115"/>
                  <a:gd name="T14" fmla="*/ 50 w 73"/>
                  <a:gd name="T15" fmla="*/ 53 h 115"/>
                  <a:gd name="T16" fmla="*/ 53 w 73"/>
                  <a:gd name="T17" fmla="*/ 38 h 115"/>
                  <a:gd name="T18" fmla="*/ 50 w 73"/>
                  <a:gd name="T19" fmla="*/ 27 h 115"/>
                  <a:gd name="T20" fmla="*/ 46 w 73"/>
                  <a:gd name="T21" fmla="*/ 19 h 115"/>
                  <a:gd name="T22" fmla="*/ 38 w 73"/>
                  <a:gd name="T23" fmla="*/ 15 h 115"/>
                  <a:gd name="T24" fmla="*/ 30 w 73"/>
                  <a:gd name="T25" fmla="*/ 11 h 115"/>
                  <a:gd name="T26" fmla="*/ 23 w 73"/>
                  <a:gd name="T27" fmla="*/ 15 h 115"/>
                  <a:gd name="T28" fmla="*/ 15 w 73"/>
                  <a:gd name="T29" fmla="*/ 19 h 115"/>
                  <a:gd name="T30" fmla="*/ 7 w 73"/>
                  <a:gd name="T31" fmla="*/ 23 h 115"/>
                  <a:gd name="T32" fmla="*/ 3 w 73"/>
                  <a:gd name="T33" fmla="*/ 30 h 115"/>
                  <a:gd name="T34" fmla="*/ 0 w 73"/>
                  <a:gd name="T35" fmla="*/ 30 h 115"/>
                  <a:gd name="T36" fmla="*/ 3 w 73"/>
                  <a:gd name="T37" fmla="*/ 19 h 115"/>
                  <a:gd name="T38" fmla="*/ 11 w 73"/>
                  <a:gd name="T39" fmla="*/ 7 h 115"/>
                  <a:gd name="T40" fmla="*/ 23 w 73"/>
                  <a:gd name="T41" fmla="*/ 4 h 115"/>
                  <a:gd name="T42" fmla="*/ 34 w 73"/>
                  <a:gd name="T43" fmla="*/ 0 h 115"/>
                  <a:gd name="T44" fmla="*/ 46 w 73"/>
                  <a:gd name="T45" fmla="*/ 4 h 115"/>
                  <a:gd name="T46" fmla="*/ 57 w 73"/>
                  <a:gd name="T47" fmla="*/ 11 h 115"/>
                  <a:gd name="T48" fmla="*/ 65 w 73"/>
                  <a:gd name="T49" fmla="*/ 19 h 115"/>
                  <a:gd name="T50" fmla="*/ 65 w 73"/>
                  <a:gd name="T51" fmla="*/ 30 h 115"/>
                  <a:gd name="T52" fmla="*/ 65 w 73"/>
                  <a:gd name="T53" fmla="*/ 38 h 115"/>
                  <a:gd name="T54" fmla="*/ 61 w 73"/>
                  <a:gd name="T55" fmla="*/ 46 h 115"/>
                  <a:gd name="T56" fmla="*/ 53 w 73"/>
                  <a:gd name="T57" fmla="*/ 61 h 115"/>
                  <a:gd name="T58" fmla="*/ 42 w 73"/>
                  <a:gd name="T59" fmla="*/ 76 h 115"/>
                  <a:gd name="T60" fmla="*/ 30 w 73"/>
                  <a:gd name="T61" fmla="*/ 88 h 115"/>
                  <a:gd name="T62" fmla="*/ 23 w 73"/>
                  <a:gd name="T63" fmla="*/ 96 h 115"/>
                  <a:gd name="T64" fmla="*/ 15 w 73"/>
                  <a:gd name="T65" fmla="*/ 103 h 115"/>
                  <a:gd name="T66" fmla="*/ 46 w 73"/>
                  <a:gd name="T67" fmla="*/ 103 h 115"/>
                  <a:gd name="T68" fmla="*/ 53 w 73"/>
                  <a:gd name="T69" fmla="*/ 103 h 115"/>
                  <a:gd name="T70" fmla="*/ 57 w 73"/>
                  <a:gd name="T71" fmla="*/ 103 h 115"/>
                  <a:gd name="T72" fmla="*/ 61 w 73"/>
                  <a:gd name="T73" fmla="*/ 99 h 115"/>
                  <a:gd name="T74" fmla="*/ 65 w 73"/>
                  <a:gd name="T75" fmla="*/ 99 h 115"/>
                  <a:gd name="T76" fmla="*/ 69 w 73"/>
                  <a:gd name="T77" fmla="*/ 96 h 115"/>
                  <a:gd name="T78" fmla="*/ 69 w 73"/>
                  <a:gd name="T79" fmla="*/ 92 h 115"/>
                  <a:gd name="T80" fmla="*/ 73 w 73"/>
                  <a:gd name="T81" fmla="*/ 92 h 11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5"/>
                  <a:gd name="T125" fmla="*/ 73 w 73"/>
                  <a:gd name="T126" fmla="*/ 115 h 11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5">
                    <a:moveTo>
                      <a:pt x="73" y="92"/>
                    </a:moveTo>
                    <a:lnTo>
                      <a:pt x="65" y="115"/>
                    </a:lnTo>
                    <a:lnTo>
                      <a:pt x="0" y="115"/>
                    </a:lnTo>
                    <a:lnTo>
                      <a:pt x="0" y="111"/>
                    </a:lnTo>
                    <a:lnTo>
                      <a:pt x="15" y="96"/>
                    </a:lnTo>
                    <a:lnTo>
                      <a:pt x="30" y="80"/>
                    </a:lnTo>
                    <a:lnTo>
                      <a:pt x="42" y="69"/>
                    </a:lnTo>
                    <a:lnTo>
                      <a:pt x="50" y="53"/>
                    </a:lnTo>
                    <a:lnTo>
                      <a:pt x="53" y="38"/>
                    </a:lnTo>
                    <a:lnTo>
                      <a:pt x="50" y="27"/>
                    </a:lnTo>
                    <a:lnTo>
                      <a:pt x="46" y="19"/>
                    </a:lnTo>
                    <a:lnTo>
                      <a:pt x="38" y="15"/>
                    </a:lnTo>
                    <a:lnTo>
                      <a:pt x="30" y="11"/>
                    </a:lnTo>
                    <a:lnTo>
                      <a:pt x="23" y="15"/>
                    </a:lnTo>
                    <a:lnTo>
                      <a:pt x="15" y="19"/>
                    </a:lnTo>
                    <a:lnTo>
                      <a:pt x="7" y="23"/>
                    </a:lnTo>
                    <a:lnTo>
                      <a:pt x="3" y="30"/>
                    </a:lnTo>
                    <a:lnTo>
                      <a:pt x="0" y="30"/>
                    </a:lnTo>
                    <a:lnTo>
                      <a:pt x="3" y="19"/>
                    </a:lnTo>
                    <a:lnTo>
                      <a:pt x="11" y="7"/>
                    </a:lnTo>
                    <a:lnTo>
                      <a:pt x="23" y="4"/>
                    </a:lnTo>
                    <a:lnTo>
                      <a:pt x="34" y="0"/>
                    </a:lnTo>
                    <a:lnTo>
                      <a:pt x="46" y="4"/>
                    </a:lnTo>
                    <a:lnTo>
                      <a:pt x="57" y="11"/>
                    </a:lnTo>
                    <a:lnTo>
                      <a:pt x="65" y="19"/>
                    </a:lnTo>
                    <a:lnTo>
                      <a:pt x="65" y="30"/>
                    </a:lnTo>
                    <a:lnTo>
                      <a:pt x="65" y="38"/>
                    </a:lnTo>
                    <a:lnTo>
                      <a:pt x="61" y="46"/>
                    </a:lnTo>
                    <a:lnTo>
                      <a:pt x="53" y="61"/>
                    </a:lnTo>
                    <a:lnTo>
                      <a:pt x="42" y="76"/>
                    </a:lnTo>
                    <a:lnTo>
                      <a:pt x="30" y="88"/>
                    </a:lnTo>
                    <a:lnTo>
                      <a:pt x="23" y="96"/>
                    </a:lnTo>
                    <a:lnTo>
                      <a:pt x="15" y="103"/>
                    </a:lnTo>
                    <a:lnTo>
                      <a:pt x="46" y="103"/>
                    </a:lnTo>
                    <a:lnTo>
                      <a:pt x="53" y="103"/>
                    </a:lnTo>
                    <a:lnTo>
                      <a:pt x="57" y="103"/>
                    </a:lnTo>
                    <a:lnTo>
                      <a:pt x="61" y="99"/>
                    </a:lnTo>
                    <a:lnTo>
                      <a:pt x="65" y="99"/>
                    </a:lnTo>
                    <a:lnTo>
                      <a:pt x="69" y="96"/>
                    </a:lnTo>
                    <a:lnTo>
                      <a:pt x="69" y="92"/>
                    </a:lnTo>
                    <a:lnTo>
                      <a:pt x="73" y="92"/>
                    </a:lnTo>
                    <a:close/>
                  </a:path>
                </a:pathLst>
              </a:custGeom>
              <a:solidFill>
                <a:srgbClr val="000000"/>
              </a:solidFill>
              <a:ln w="0">
                <a:solidFill>
                  <a:srgbClr val="000000"/>
                </a:solidFill>
                <a:round/>
                <a:headEnd/>
                <a:tailEnd/>
              </a:ln>
            </p:spPr>
            <p:txBody>
              <a:bodyPr/>
              <a:lstStyle/>
              <a:p>
                <a:endParaRPr lang="en-CA"/>
              </a:p>
            </p:txBody>
          </p:sp>
          <p:sp>
            <p:nvSpPr>
              <p:cNvPr id="17616" name="Rectangle 126"/>
              <p:cNvSpPr>
                <a:spLocks noChangeArrowheads="1"/>
              </p:cNvSpPr>
              <p:nvPr/>
            </p:nvSpPr>
            <p:spPr bwMode="auto">
              <a:xfrm>
                <a:off x="1554" y="192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7617" name="Freeform 127"/>
              <p:cNvSpPr>
                <a:spLocks noEditPoints="1"/>
              </p:cNvSpPr>
              <p:nvPr/>
            </p:nvSpPr>
            <p:spPr bwMode="auto">
              <a:xfrm>
                <a:off x="1746" y="1948"/>
                <a:ext cx="69" cy="115"/>
              </a:xfrm>
              <a:custGeom>
                <a:avLst/>
                <a:gdLst>
                  <a:gd name="T0" fmla="*/ 0 w 69"/>
                  <a:gd name="T1" fmla="*/ 57 h 115"/>
                  <a:gd name="T2" fmla="*/ 0 w 69"/>
                  <a:gd name="T3" fmla="*/ 42 h 115"/>
                  <a:gd name="T4" fmla="*/ 4 w 69"/>
                  <a:gd name="T5" fmla="*/ 27 h 115"/>
                  <a:gd name="T6" fmla="*/ 12 w 69"/>
                  <a:gd name="T7" fmla="*/ 15 h 115"/>
                  <a:gd name="T8" fmla="*/ 19 w 69"/>
                  <a:gd name="T9" fmla="*/ 7 h 115"/>
                  <a:gd name="T10" fmla="*/ 27 w 69"/>
                  <a:gd name="T11" fmla="*/ 4 h 115"/>
                  <a:gd name="T12" fmla="*/ 35 w 69"/>
                  <a:gd name="T13" fmla="*/ 0 h 115"/>
                  <a:gd name="T14" fmla="*/ 42 w 69"/>
                  <a:gd name="T15" fmla="*/ 4 h 115"/>
                  <a:gd name="T16" fmla="*/ 50 w 69"/>
                  <a:gd name="T17" fmla="*/ 7 h 115"/>
                  <a:gd name="T18" fmla="*/ 58 w 69"/>
                  <a:gd name="T19" fmla="*/ 15 h 115"/>
                  <a:gd name="T20" fmla="*/ 65 w 69"/>
                  <a:gd name="T21" fmla="*/ 27 h 115"/>
                  <a:gd name="T22" fmla="*/ 69 w 69"/>
                  <a:gd name="T23" fmla="*/ 42 h 115"/>
                  <a:gd name="T24" fmla="*/ 69 w 69"/>
                  <a:gd name="T25" fmla="*/ 57 h 115"/>
                  <a:gd name="T26" fmla="*/ 69 w 69"/>
                  <a:gd name="T27" fmla="*/ 76 h 115"/>
                  <a:gd name="T28" fmla="*/ 65 w 69"/>
                  <a:gd name="T29" fmla="*/ 92 h 115"/>
                  <a:gd name="T30" fmla="*/ 58 w 69"/>
                  <a:gd name="T31" fmla="*/ 103 h 115"/>
                  <a:gd name="T32" fmla="*/ 50 w 69"/>
                  <a:gd name="T33" fmla="*/ 111 h 115"/>
                  <a:gd name="T34" fmla="*/ 42 w 69"/>
                  <a:gd name="T35" fmla="*/ 115 h 115"/>
                  <a:gd name="T36" fmla="*/ 35 w 69"/>
                  <a:gd name="T37" fmla="*/ 115 h 115"/>
                  <a:gd name="T38" fmla="*/ 23 w 69"/>
                  <a:gd name="T39" fmla="*/ 115 h 115"/>
                  <a:gd name="T40" fmla="*/ 15 w 69"/>
                  <a:gd name="T41" fmla="*/ 107 h 115"/>
                  <a:gd name="T42" fmla="*/ 8 w 69"/>
                  <a:gd name="T43" fmla="*/ 96 h 115"/>
                  <a:gd name="T44" fmla="*/ 0 w 69"/>
                  <a:gd name="T45" fmla="*/ 80 h 115"/>
                  <a:gd name="T46" fmla="*/ 0 w 69"/>
                  <a:gd name="T47" fmla="*/ 57 h 115"/>
                  <a:gd name="T48" fmla="*/ 15 w 69"/>
                  <a:gd name="T49" fmla="*/ 61 h 115"/>
                  <a:gd name="T50" fmla="*/ 15 w 69"/>
                  <a:gd name="T51" fmla="*/ 80 h 115"/>
                  <a:gd name="T52" fmla="*/ 19 w 69"/>
                  <a:gd name="T53" fmla="*/ 99 h 115"/>
                  <a:gd name="T54" fmla="*/ 23 w 69"/>
                  <a:gd name="T55" fmla="*/ 107 h 115"/>
                  <a:gd name="T56" fmla="*/ 27 w 69"/>
                  <a:gd name="T57" fmla="*/ 111 h 115"/>
                  <a:gd name="T58" fmla="*/ 35 w 69"/>
                  <a:gd name="T59" fmla="*/ 111 h 115"/>
                  <a:gd name="T60" fmla="*/ 38 w 69"/>
                  <a:gd name="T61" fmla="*/ 111 h 115"/>
                  <a:gd name="T62" fmla="*/ 42 w 69"/>
                  <a:gd name="T63" fmla="*/ 107 h 115"/>
                  <a:gd name="T64" fmla="*/ 46 w 69"/>
                  <a:gd name="T65" fmla="*/ 103 h 115"/>
                  <a:gd name="T66" fmla="*/ 50 w 69"/>
                  <a:gd name="T67" fmla="*/ 92 h 115"/>
                  <a:gd name="T68" fmla="*/ 54 w 69"/>
                  <a:gd name="T69" fmla="*/ 76 h 115"/>
                  <a:gd name="T70" fmla="*/ 54 w 69"/>
                  <a:gd name="T71" fmla="*/ 53 h 115"/>
                  <a:gd name="T72" fmla="*/ 54 w 69"/>
                  <a:gd name="T73" fmla="*/ 38 h 115"/>
                  <a:gd name="T74" fmla="*/ 50 w 69"/>
                  <a:gd name="T75" fmla="*/ 23 h 115"/>
                  <a:gd name="T76" fmla="*/ 46 w 69"/>
                  <a:gd name="T77" fmla="*/ 15 h 115"/>
                  <a:gd name="T78" fmla="*/ 42 w 69"/>
                  <a:gd name="T79" fmla="*/ 7 h 115"/>
                  <a:gd name="T80" fmla="*/ 38 w 69"/>
                  <a:gd name="T81" fmla="*/ 7 h 115"/>
                  <a:gd name="T82" fmla="*/ 35 w 69"/>
                  <a:gd name="T83" fmla="*/ 7 h 115"/>
                  <a:gd name="T84" fmla="*/ 31 w 69"/>
                  <a:gd name="T85" fmla="*/ 7 h 115"/>
                  <a:gd name="T86" fmla="*/ 23 w 69"/>
                  <a:gd name="T87" fmla="*/ 11 h 115"/>
                  <a:gd name="T88" fmla="*/ 19 w 69"/>
                  <a:gd name="T89" fmla="*/ 19 h 115"/>
                  <a:gd name="T90" fmla="*/ 15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7"/>
                    </a:lnTo>
                    <a:lnTo>
                      <a:pt x="12" y="15"/>
                    </a:lnTo>
                    <a:lnTo>
                      <a:pt x="19" y="7"/>
                    </a:lnTo>
                    <a:lnTo>
                      <a:pt x="27" y="4"/>
                    </a:lnTo>
                    <a:lnTo>
                      <a:pt x="35" y="0"/>
                    </a:lnTo>
                    <a:lnTo>
                      <a:pt x="42" y="4"/>
                    </a:lnTo>
                    <a:lnTo>
                      <a:pt x="50" y="7"/>
                    </a:lnTo>
                    <a:lnTo>
                      <a:pt x="58" y="15"/>
                    </a:lnTo>
                    <a:lnTo>
                      <a:pt x="65" y="27"/>
                    </a:lnTo>
                    <a:lnTo>
                      <a:pt x="69" y="42"/>
                    </a:lnTo>
                    <a:lnTo>
                      <a:pt x="69" y="57"/>
                    </a:lnTo>
                    <a:lnTo>
                      <a:pt x="69" y="76"/>
                    </a:lnTo>
                    <a:lnTo>
                      <a:pt x="65" y="92"/>
                    </a:lnTo>
                    <a:lnTo>
                      <a:pt x="58" y="103"/>
                    </a:lnTo>
                    <a:lnTo>
                      <a:pt x="50" y="111"/>
                    </a:lnTo>
                    <a:lnTo>
                      <a:pt x="42" y="115"/>
                    </a:lnTo>
                    <a:lnTo>
                      <a:pt x="35" y="115"/>
                    </a:lnTo>
                    <a:lnTo>
                      <a:pt x="23" y="115"/>
                    </a:lnTo>
                    <a:lnTo>
                      <a:pt x="15" y="107"/>
                    </a:lnTo>
                    <a:lnTo>
                      <a:pt x="8" y="96"/>
                    </a:lnTo>
                    <a:lnTo>
                      <a:pt x="0" y="80"/>
                    </a:lnTo>
                    <a:lnTo>
                      <a:pt x="0" y="57"/>
                    </a:lnTo>
                    <a:close/>
                    <a:moveTo>
                      <a:pt x="15" y="61"/>
                    </a:moveTo>
                    <a:lnTo>
                      <a:pt x="15" y="80"/>
                    </a:lnTo>
                    <a:lnTo>
                      <a:pt x="19" y="99"/>
                    </a:lnTo>
                    <a:lnTo>
                      <a:pt x="23" y="107"/>
                    </a:lnTo>
                    <a:lnTo>
                      <a:pt x="27" y="111"/>
                    </a:lnTo>
                    <a:lnTo>
                      <a:pt x="35" y="111"/>
                    </a:lnTo>
                    <a:lnTo>
                      <a:pt x="38" y="111"/>
                    </a:lnTo>
                    <a:lnTo>
                      <a:pt x="42" y="107"/>
                    </a:lnTo>
                    <a:lnTo>
                      <a:pt x="46" y="103"/>
                    </a:lnTo>
                    <a:lnTo>
                      <a:pt x="50" y="92"/>
                    </a:lnTo>
                    <a:lnTo>
                      <a:pt x="54" y="76"/>
                    </a:lnTo>
                    <a:lnTo>
                      <a:pt x="54" y="53"/>
                    </a:lnTo>
                    <a:lnTo>
                      <a:pt x="54" y="38"/>
                    </a:lnTo>
                    <a:lnTo>
                      <a:pt x="50" y="23"/>
                    </a:lnTo>
                    <a:lnTo>
                      <a:pt x="46" y="15"/>
                    </a:lnTo>
                    <a:lnTo>
                      <a:pt x="42" y="7"/>
                    </a:lnTo>
                    <a:lnTo>
                      <a:pt x="38" y="7"/>
                    </a:lnTo>
                    <a:lnTo>
                      <a:pt x="35" y="7"/>
                    </a:lnTo>
                    <a:lnTo>
                      <a:pt x="31" y="7"/>
                    </a:lnTo>
                    <a:lnTo>
                      <a:pt x="23" y="11"/>
                    </a:lnTo>
                    <a:lnTo>
                      <a:pt x="19" y="19"/>
                    </a:lnTo>
                    <a:lnTo>
                      <a:pt x="15"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7618" name="Rectangle 128"/>
              <p:cNvSpPr>
                <a:spLocks noChangeArrowheads="1"/>
              </p:cNvSpPr>
              <p:nvPr/>
            </p:nvSpPr>
            <p:spPr bwMode="auto">
              <a:xfrm>
                <a:off x="2107" y="1921"/>
                <a:ext cx="7" cy="207"/>
              </a:xfrm>
              <a:prstGeom prst="rect">
                <a:avLst/>
              </a:prstGeom>
              <a:solidFill>
                <a:srgbClr val="000000"/>
              </a:solidFill>
              <a:ln w="0">
                <a:solidFill>
                  <a:srgbClr val="000000"/>
                </a:solidFill>
                <a:miter lim="800000"/>
                <a:headEnd/>
                <a:tailEnd/>
              </a:ln>
            </p:spPr>
            <p:txBody>
              <a:bodyPr/>
              <a:lstStyle/>
              <a:p>
                <a:endParaRPr lang="en-US"/>
              </a:p>
            </p:txBody>
          </p:sp>
          <p:sp>
            <p:nvSpPr>
              <p:cNvPr id="17619" name="Freeform 129"/>
              <p:cNvSpPr>
                <a:spLocks/>
              </p:cNvSpPr>
              <p:nvPr/>
            </p:nvSpPr>
            <p:spPr bwMode="auto">
              <a:xfrm>
                <a:off x="2299" y="2044"/>
                <a:ext cx="23" cy="19"/>
              </a:xfrm>
              <a:custGeom>
                <a:avLst/>
                <a:gdLst>
                  <a:gd name="T0" fmla="*/ 11 w 23"/>
                  <a:gd name="T1" fmla="*/ 0 h 19"/>
                  <a:gd name="T2" fmla="*/ 15 w 23"/>
                  <a:gd name="T3" fmla="*/ 3 h 19"/>
                  <a:gd name="T4" fmla="*/ 19 w 23"/>
                  <a:gd name="T5" fmla="*/ 3 h 19"/>
                  <a:gd name="T6" fmla="*/ 19 w 23"/>
                  <a:gd name="T7" fmla="*/ 7 h 19"/>
                  <a:gd name="T8" fmla="*/ 23 w 23"/>
                  <a:gd name="T9" fmla="*/ 11 h 19"/>
                  <a:gd name="T10" fmla="*/ 19 w 23"/>
                  <a:gd name="T11" fmla="*/ 15 h 19"/>
                  <a:gd name="T12" fmla="*/ 19 w 23"/>
                  <a:gd name="T13" fmla="*/ 19 h 19"/>
                  <a:gd name="T14" fmla="*/ 15 w 23"/>
                  <a:gd name="T15" fmla="*/ 19 h 19"/>
                  <a:gd name="T16" fmla="*/ 11 w 23"/>
                  <a:gd name="T17" fmla="*/ 19 h 19"/>
                  <a:gd name="T18" fmla="*/ 7 w 23"/>
                  <a:gd name="T19" fmla="*/ 19 h 19"/>
                  <a:gd name="T20" fmla="*/ 3 w 23"/>
                  <a:gd name="T21" fmla="*/ 19 h 19"/>
                  <a:gd name="T22" fmla="*/ 3 w 23"/>
                  <a:gd name="T23" fmla="*/ 15 h 19"/>
                  <a:gd name="T24" fmla="*/ 0 w 23"/>
                  <a:gd name="T25" fmla="*/ 11 h 19"/>
                  <a:gd name="T26" fmla="*/ 3 w 23"/>
                  <a:gd name="T27" fmla="*/ 7 h 19"/>
                  <a:gd name="T28" fmla="*/ 3 w 23"/>
                  <a:gd name="T29" fmla="*/ 3 h 19"/>
                  <a:gd name="T30" fmla="*/ 7 w 23"/>
                  <a:gd name="T31" fmla="*/ 0 h 19"/>
                  <a:gd name="T32" fmla="*/ 11 w 23"/>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19"/>
                  <a:gd name="T53" fmla="*/ 23 w 23"/>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19">
                    <a:moveTo>
                      <a:pt x="11" y="0"/>
                    </a:moveTo>
                    <a:lnTo>
                      <a:pt x="15" y="3"/>
                    </a:lnTo>
                    <a:lnTo>
                      <a:pt x="19" y="3"/>
                    </a:lnTo>
                    <a:lnTo>
                      <a:pt x="19" y="7"/>
                    </a:lnTo>
                    <a:lnTo>
                      <a:pt x="23" y="11"/>
                    </a:lnTo>
                    <a:lnTo>
                      <a:pt x="19" y="15"/>
                    </a:lnTo>
                    <a:lnTo>
                      <a:pt x="19" y="19"/>
                    </a:lnTo>
                    <a:lnTo>
                      <a:pt x="15" y="19"/>
                    </a:lnTo>
                    <a:lnTo>
                      <a:pt x="11" y="19"/>
                    </a:lnTo>
                    <a:lnTo>
                      <a:pt x="7" y="19"/>
                    </a:lnTo>
                    <a:lnTo>
                      <a:pt x="3" y="19"/>
                    </a:lnTo>
                    <a:lnTo>
                      <a:pt x="3" y="15"/>
                    </a:lnTo>
                    <a:lnTo>
                      <a:pt x="0" y="11"/>
                    </a:lnTo>
                    <a:lnTo>
                      <a:pt x="3" y="7"/>
                    </a:lnTo>
                    <a:lnTo>
                      <a:pt x="3" y="3"/>
                    </a:lnTo>
                    <a:lnTo>
                      <a:pt x="7" y="0"/>
                    </a:lnTo>
                    <a:lnTo>
                      <a:pt x="11" y="0"/>
                    </a:lnTo>
                    <a:close/>
                  </a:path>
                </a:pathLst>
              </a:custGeom>
              <a:solidFill>
                <a:srgbClr val="000000"/>
              </a:solidFill>
              <a:ln w="0">
                <a:solidFill>
                  <a:srgbClr val="000000"/>
                </a:solidFill>
                <a:round/>
                <a:headEnd/>
                <a:tailEnd/>
              </a:ln>
            </p:spPr>
            <p:txBody>
              <a:bodyPr/>
              <a:lstStyle/>
              <a:p>
                <a:endParaRPr lang="en-CA"/>
              </a:p>
            </p:txBody>
          </p:sp>
          <p:sp>
            <p:nvSpPr>
              <p:cNvPr id="17620" name="Freeform 130"/>
              <p:cNvSpPr>
                <a:spLocks noEditPoints="1"/>
              </p:cNvSpPr>
              <p:nvPr/>
            </p:nvSpPr>
            <p:spPr bwMode="auto">
              <a:xfrm>
                <a:off x="2337" y="1948"/>
                <a:ext cx="69" cy="115"/>
              </a:xfrm>
              <a:custGeom>
                <a:avLst/>
                <a:gdLst>
                  <a:gd name="T0" fmla="*/ 0 w 69"/>
                  <a:gd name="T1" fmla="*/ 57 h 115"/>
                  <a:gd name="T2" fmla="*/ 0 w 69"/>
                  <a:gd name="T3" fmla="*/ 42 h 115"/>
                  <a:gd name="T4" fmla="*/ 8 w 69"/>
                  <a:gd name="T5" fmla="*/ 27 h 115"/>
                  <a:gd name="T6" fmla="*/ 11 w 69"/>
                  <a:gd name="T7" fmla="*/ 15 h 115"/>
                  <a:gd name="T8" fmla="*/ 19 w 69"/>
                  <a:gd name="T9" fmla="*/ 7 h 115"/>
                  <a:gd name="T10" fmla="*/ 27 w 69"/>
                  <a:gd name="T11" fmla="*/ 4 h 115"/>
                  <a:gd name="T12" fmla="*/ 35 w 69"/>
                  <a:gd name="T13" fmla="*/ 0 h 115"/>
                  <a:gd name="T14" fmla="*/ 42 w 69"/>
                  <a:gd name="T15" fmla="*/ 4 h 115"/>
                  <a:gd name="T16" fmla="*/ 50 w 69"/>
                  <a:gd name="T17" fmla="*/ 7 h 115"/>
                  <a:gd name="T18" fmla="*/ 58 w 69"/>
                  <a:gd name="T19" fmla="*/ 15 h 115"/>
                  <a:gd name="T20" fmla="*/ 65 w 69"/>
                  <a:gd name="T21" fmla="*/ 27 h 115"/>
                  <a:gd name="T22" fmla="*/ 69 w 69"/>
                  <a:gd name="T23" fmla="*/ 42 h 115"/>
                  <a:gd name="T24" fmla="*/ 69 w 69"/>
                  <a:gd name="T25" fmla="*/ 57 h 115"/>
                  <a:gd name="T26" fmla="*/ 69 w 69"/>
                  <a:gd name="T27" fmla="*/ 76 h 115"/>
                  <a:gd name="T28" fmla="*/ 65 w 69"/>
                  <a:gd name="T29" fmla="*/ 92 h 115"/>
                  <a:gd name="T30" fmla="*/ 58 w 69"/>
                  <a:gd name="T31" fmla="*/ 103 h 115"/>
                  <a:gd name="T32" fmla="*/ 50 w 69"/>
                  <a:gd name="T33" fmla="*/ 111 h 115"/>
                  <a:gd name="T34" fmla="*/ 42 w 69"/>
                  <a:gd name="T35" fmla="*/ 115 h 115"/>
                  <a:gd name="T36" fmla="*/ 35 w 69"/>
                  <a:gd name="T37" fmla="*/ 115 h 115"/>
                  <a:gd name="T38" fmla="*/ 27 w 69"/>
                  <a:gd name="T39" fmla="*/ 115 h 115"/>
                  <a:gd name="T40" fmla="*/ 15 w 69"/>
                  <a:gd name="T41" fmla="*/ 107 h 115"/>
                  <a:gd name="T42" fmla="*/ 8 w 69"/>
                  <a:gd name="T43" fmla="*/ 96 h 115"/>
                  <a:gd name="T44" fmla="*/ 4 w 69"/>
                  <a:gd name="T45" fmla="*/ 80 h 115"/>
                  <a:gd name="T46" fmla="*/ 0 w 69"/>
                  <a:gd name="T47" fmla="*/ 57 h 115"/>
                  <a:gd name="T48" fmla="*/ 15 w 69"/>
                  <a:gd name="T49" fmla="*/ 61 h 115"/>
                  <a:gd name="T50" fmla="*/ 19 w 69"/>
                  <a:gd name="T51" fmla="*/ 80 h 115"/>
                  <a:gd name="T52" fmla="*/ 23 w 69"/>
                  <a:gd name="T53" fmla="*/ 99 h 115"/>
                  <a:gd name="T54" fmla="*/ 27 w 69"/>
                  <a:gd name="T55" fmla="*/ 107 h 115"/>
                  <a:gd name="T56" fmla="*/ 31 w 69"/>
                  <a:gd name="T57" fmla="*/ 111 h 115"/>
                  <a:gd name="T58" fmla="*/ 35 w 69"/>
                  <a:gd name="T59" fmla="*/ 111 h 115"/>
                  <a:gd name="T60" fmla="*/ 38 w 69"/>
                  <a:gd name="T61" fmla="*/ 111 h 115"/>
                  <a:gd name="T62" fmla="*/ 42 w 69"/>
                  <a:gd name="T63" fmla="*/ 107 h 115"/>
                  <a:gd name="T64" fmla="*/ 46 w 69"/>
                  <a:gd name="T65" fmla="*/ 103 h 115"/>
                  <a:gd name="T66" fmla="*/ 50 w 69"/>
                  <a:gd name="T67" fmla="*/ 92 h 115"/>
                  <a:gd name="T68" fmla="*/ 54 w 69"/>
                  <a:gd name="T69" fmla="*/ 76 h 115"/>
                  <a:gd name="T70" fmla="*/ 54 w 69"/>
                  <a:gd name="T71" fmla="*/ 53 h 115"/>
                  <a:gd name="T72" fmla="*/ 54 w 69"/>
                  <a:gd name="T73" fmla="*/ 38 h 115"/>
                  <a:gd name="T74" fmla="*/ 50 w 69"/>
                  <a:gd name="T75" fmla="*/ 23 h 115"/>
                  <a:gd name="T76" fmla="*/ 46 w 69"/>
                  <a:gd name="T77" fmla="*/ 15 h 115"/>
                  <a:gd name="T78" fmla="*/ 42 w 69"/>
                  <a:gd name="T79" fmla="*/ 7 h 115"/>
                  <a:gd name="T80" fmla="*/ 38 w 69"/>
                  <a:gd name="T81" fmla="*/ 7 h 115"/>
                  <a:gd name="T82" fmla="*/ 35 w 69"/>
                  <a:gd name="T83" fmla="*/ 7 h 115"/>
                  <a:gd name="T84" fmla="*/ 31 w 69"/>
                  <a:gd name="T85" fmla="*/ 7 h 115"/>
                  <a:gd name="T86" fmla="*/ 27 w 69"/>
                  <a:gd name="T87" fmla="*/ 11 h 115"/>
                  <a:gd name="T88" fmla="*/ 19 w 69"/>
                  <a:gd name="T89" fmla="*/ 19 h 115"/>
                  <a:gd name="T90" fmla="*/ 19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8" y="27"/>
                    </a:lnTo>
                    <a:lnTo>
                      <a:pt x="11" y="15"/>
                    </a:lnTo>
                    <a:lnTo>
                      <a:pt x="19" y="7"/>
                    </a:lnTo>
                    <a:lnTo>
                      <a:pt x="27" y="4"/>
                    </a:lnTo>
                    <a:lnTo>
                      <a:pt x="35" y="0"/>
                    </a:lnTo>
                    <a:lnTo>
                      <a:pt x="42" y="4"/>
                    </a:lnTo>
                    <a:lnTo>
                      <a:pt x="50" y="7"/>
                    </a:lnTo>
                    <a:lnTo>
                      <a:pt x="58" y="15"/>
                    </a:lnTo>
                    <a:lnTo>
                      <a:pt x="65" y="27"/>
                    </a:lnTo>
                    <a:lnTo>
                      <a:pt x="69" y="42"/>
                    </a:lnTo>
                    <a:lnTo>
                      <a:pt x="69" y="57"/>
                    </a:lnTo>
                    <a:lnTo>
                      <a:pt x="69" y="76"/>
                    </a:lnTo>
                    <a:lnTo>
                      <a:pt x="65" y="92"/>
                    </a:lnTo>
                    <a:lnTo>
                      <a:pt x="58" y="103"/>
                    </a:lnTo>
                    <a:lnTo>
                      <a:pt x="50" y="111"/>
                    </a:lnTo>
                    <a:lnTo>
                      <a:pt x="42" y="115"/>
                    </a:lnTo>
                    <a:lnTo>
                      <a:pt x="35" y="115"/>
                    </a:lnTo>
                    <a:lnTo>
                      <a:pt x="27" y="115"/>
                    </a:lnTo>
                    <a:lnTo>
                      <a:pt x="15" y="107"/>
                    </a:lnTo>
                    <a:lnTo>
                      <a:pt x="8" y="96"/>
                    </a:lnTo>
                    <a:lnTo>
                      <a:pt x="4" y="80"/>
                    </a:lnTo>
                    <a:lnTo>
                      <a:pt x="0" y="57"/>
                    </a:lnTo>
                    <a:close/>
                    <a:moveTo>
                      <a:pt x="15" y="61"/>
                    </a:moveTo>
                    <a:lnTo>
                      <a:pt x="19" y="80"/>
                    </a:lnTo>
                    <a:lnTo>
                      <a:pt x="23" y="99"/>
                    </a:lnTo>
                    <a:lnTo>
                      <a:pt x="27" y="107"/>
                    </a:lnTo>
                    <a:lnTo>
                      <a:pt x="31" y="111"/>
                    </a:lnTo>
                    <a:lnTo>
                      <a:pt x="35" y="111"/>
                    </a:lnTo>
                    <a:lnTo>
                      <a:pt x="38" y="111"/>
                    </a:lnTo>
                    <a:lnTo>
                      <a:pt x="42" y="107"/>
                    </a:lnTo>
                    <a:lnTo>
                      <a:pt x="46" y="103"/>
                    </a:lnTo>
                    <a:lnTo>
                      <a:pt x="50" y="92"/>
                    </a:lnTo>
                    <a:lnTo>
                      <a:pt x="54" y="76"/>
                    </a:lnTo>
                    <a:lnTo>
                      <a:pt x="54" y="53"/>
                    </a:lnTo>
                    <a:lnTo>
                      <a:pt x="54" y="38"/>
                    </a:lnTo>
                    <a:lnTo>
                      <a:pt x="50" y="23"/>
                    </a:lnTo>
                    <a:lnTo>
                      <a:pt x="46" y="15"/>
                    </a:lnTo>
                    <a:lnTo>
                      <a:pt x="42" y="7"/>
                    </a:lnTo>
                    <a:lnTo>
                      <a:pt x="38" y="7"/>
                    </a:lnTo>
                    <a:lnTo>
                      <a:pt x="35" y="7"/>
                    </a:lnTo>
                    <a:lnTo>
                      <a:pt x="31" y="7"/>
                    </a:lnTo>
                    <a:lnTo>
                      <a:pt x="27" y="11"/>
                    </a:lnTo>
                    <a:lnTo>
                      <a:pt x="19" y="19"/>
                    </a:lnTo>
                    <a:lnTo>
                      <a:pt x="19"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7621" name="Freeform 131"/>
              <p:cNvSpPr>
                <a:spLocks noEditPoints="1"/>
              </p:cNvSpPr>
              <p:nvPr/>
            </p:nvSpPr>
            <p:spPr bwMode="auto">
              <a:xfrm>
                <a:off x="2421" y="1948"/>
                <a:ext cx="69" cy="115"/>
              </a:xfrm>
              <a:custGeom>
                <a:avLst/>
                <a:gdLst>
                  <a:gd name="T0" fmla="*/ 0 w 69"/>
                  <a:gd name="T1" fmla="*/ 57 h 115"/>
                  <a:gd name="T2" fmla="*/ 0 w 69"/>
                  <a:gd name="T3" fmla="*/ 42 h 115"/>
                  <a:gd name="T4" fmla="*/ 4 w 69"/>
                  <a:gd name="T5" fmla="*/ 27 h 115"/>
                  <a:gd name="T6" fmla="*/ 12 w 69"/>
                  <a:gd name="T7" fmla="*/ 15 h 115"/>
                  <a:gd name="T8" fmla="*/ 20 w 69"/>
                  <a:gd name="T9" fmla="*/ 7 h 115"/>
                  <a:gd name="T10" fmla="*/ 27 w 69"/>
                  <a:gd name="T11" fmla="*/ 4 h 115"/>
                  <a:gd name="T12" fmla="*/ 35 w 69"/>
                  <a:gd name="T13" fmla="*/ 0 h 115"/>
                  <a:gd name="T14" fmla="*/ 43 w 69"/>
                  <a:gd name="T15" fmla="*/ 4 h 115"/>
                  <a:gd name="T16" fmla="*/ 50 w 69"/>
                  <a:gd name="T17" fmla="*/ 7 h 115"/>
                  <a:gd name="T18" fmla="*/ 58 w 69"/>
                  <a:gd name="T19" fmla="*/ 15 h 115"/>
                  <a:gd name="T20" fmla="*/ 66 w 69"/>
                  <a:gd name="T21" fmla="*/ 27 h 115"/>
                  <a:gd name="T22" fmla="*/ 69 w 69"/>
                  <a:gd name="T23" fmla="*/ 42 h 115"/>
                  <a:gd name="T24" fmla="*/ 69 w 69"/>
                  <a:gd name="T25" fmla="*/ 57 h 115"/>
                  <a:gd name="T26" fmla="*/ 69 w 69"/>
                  <a:gd name="T27" fmla="*/ 76 h 115"/>
                  <a:gd name="T28" fmla="*/ 66 w 69"/>
                  <a:gd name="T29" fmla="*/ 92 h 115"/>
                  <a:gd name="T30" fmla="*/ 58 w 69"/>
                  <a:gd name="T31" fmla="*/ 103 h 115"/>
                  <a:gd name="T32" fmla="*/ 50 w 69"/>
                  <a:gd name="T33" fmla="*/ 111 h 115"/>
                  <a:gd name="T34" fmla="*/ 43 w 69"/>
                  <a:gd name="T35" fmla="*/ 115 h 115"/>
                  <a:gd name="T36" fmla="*/ 35 w 69"/>
                  <a:gd name="T37" fmla="*/ 115 h 115"/>
                  <a:gd name="T38" fmla="*/ 23 w 69"/>
                  <a:gd name="T39" fmla="*/ 115 h 115"/>
                  <a:gd name="T40" fmla="*/ 16 w 69"/>
                  <a:gd name="T41" fmla="*/ 107 h 115"/>
                  <a:gd name="T42" fmla="*/ 8 w 69"/>
                  <a:gd name="T43" fmla="*/ 96 h 115"/>
                  <a:gd name="T44" fmla="*/ 4 w 69"/>
                  <a:gd name="T45" fmla="*/ 80 h 115"/>
                  <a:gd name="T46" fmla="*/ 0 w 69"/>
                  <a:gd name="T47" fmla="*/ 57 h 115"/>
                  <a:gd name="T48" fmla="*/ 16 w 69"/>
                  <a:gd name="T49" fmla="*/ 61 h 115"/>
                  <a:gd name="T50" fmla="*/ 16 w 69"/>
                  <a:gd name="T51" fmla="*/ 80 h 115"/>
                  <a:gd name="T52" fmla="*/ 20 w 69"/>
                  <a:gd name="T53" fmla="*/ 99 h 115"/>
                  <a:gd name="T54" fmla="*/ 23 w 69"/>
                  <a:gd name="T55" fmla="*/ 107 h 115"/>
                  <a:gd name="T56" fmla="*/ 31 w 69"/>
                  <a:gd name="T57" fmla="*/ 111 h 115"/>
                  <a:gd name="T58" fmla="*/ 35 w 69"/>
                  <a:gd name="T59" fmla="*/ 111 h 115"/>
                  <a:gd name="T60" fmla="*/ 39 w 69"/>
                  <a:gd name="T61" fmla="*/ 111 h 115"/>
                  <a:gd name="T62" fmla="*/ 43 w 69"/>
                  <a:gd name="T63" fmla="*/ 107 h 115"/>
                  <a:gd name="T64" fmla="*/ 46 w 69"/>
                  <a:gd name="T65" fmla="*/ 103 h 115"/>
                  <a:gd name="T66" fmla="*/ 50 w 69"/>
                  <a:gd name="T67" fmla="*/ 92 h 115"/>
                  <a:gd name="T68" fmla="*/ 54 w 69"/>
                  <a:gd name="T69" fmla="*/ 76 h 115"/>
                  <a:gd name="T70" fmla="*/ 54 w 69"/>
                  <a:gd name="T71" fmla="*/ 53 h 115"/>
                  <a:gd name="T72" fmla="*/ 54 w 69"/>
                  <a:gd name="T73" fmla="*/ 38 h 115"/>
                  <a:gd name="T74" fmla="*/ 50 w 69"/>
                  <a:gd name="T75" fmla="*/ 23 h 115"/>
                  <a:gd name="T76" fmla="*/ 46 w 69"/>
                  <a:gd name="T77" fmla="*/ 15 h 115"/>
                  <a:gd name="T78" fmla="*/ 43 w 69"/>
                  <a:gd name="T79" fmla="*/ 7 h 115"/>
                  <a:gd name="T80" fmla="*/ 39 w 69"/>
                  <a:gd name="T81" fmla="*/ 7 h 115"/>
                  <a:gd name="T82" fmla="*/ 35 w 69"/>
                  <a:gd name="T83" fmla="*/ 7 h 115"/>
                  <a:gd name="T84" fmla="*/ 31 w 69"/>
                  <a:gd name="T85" fmla="*/ 7 h 115"/>
                  <a:gd name="T86" fmla="*/ 27 w 69"/>
                  <a:gd name="T87" fmla="*/ 11 h 115"/>
                  <a:gd name="T88" fmla="*/ 20 w 69"/>
                  <a:gd name="T89" fmla="*/ 19 h 115"/>
                  <a:gd name="T90" fmla="*/ 20 w 69"/>
                  <a:gd name="T91" fmla="*/ 30 h 115"/>
                  <a:gd name="T92" fmla="*/ 16 w 69"/>
                  <a:gd name="T93" fmla="*/ 46 h 115"/>
                  <a:gd name="T94" fmla="*/ 16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7"/>
                    </a:lnTo>
                    <a:lnTo>
                      <a:pt x="12" y="15"/>
                    </a:lnTo>
                    <a:lnTo>
                      <a:pt x="20" y="7"/>
                    </a:lnTo>
                    <a:lnTo>
                      <a:pt x="27" y="4"/>
                    </a:lnTo>
                    <a:lnTo>
                      <a:pt x="35" y="0"/>
                    </a:lnTo>
                    <a:lnTo>
                      <a:pt x="43" y="4"/>
                    </a:lnTo>
                    <a:lnTo>
                      <a:pt x="50" y="7"/>
                    </a:lnTo>
                    <a:lnTo>
                      <a:pt x="58" y="15"/>
                    </a:lnTo>
                    <a:lnTo>
                      <a:pt x="66" y="27"/>
                    </a:lnTo>
                    <a:lnTo>
                      <a:pt x="69" y="42"/>
                    </a:lnTo>
                    <a:lnTo>
                      <a:pt x="69" y="57"/>
                    </a:lnTo>
                    <a:lnTo>
                      <a:pt x="69" y="76"/>
                    </a:lnTo>
                    <a:lnTo>
                      <a:pt x="66" y="92"/>
                    </a:lnTo>
                    <a:lnTo>
                      <a:pt x="58" y="103"/>
                    </a:lnTo>
                    <a:lnTo>
                      <a:pt x="50" y="111"/>
                    </a:lnTo>
                    <a:lnTo>
                      <a:pt x="43" y="115"/>
                    </a:lnTo>
                    <a:lnTo>
                      <a:pt x="35" y="115"/>
                    </a:lnTo>
                    <a:lnTo>
                      <a:pt x="23" y="115"/>
                    </a:lnTo>
                    <a:lnTo>
                      <a:pt x="16" y="107"/>
                    </a:lnTo>
                    <a:lnTo>
                      <a:pt x="8" y="96"/>
                    </a:lnTo>
                    <a:lnTo>
                      <a:pt x="4" y="80"/>
                    </a:lnTo>
                    <a:lnTo>
                      <a:pt x="0" y="57"/>
                    </a:lnTo>
                    <a:close/>
                    <a:moveTo>
                      <a:pt x="16" y="61"/>
                    </a:moveTo>
                    <a:lnTo>
                      <a:pt x="16" y="80"/>
                    </a:lnTo>
                    <a:lnTo>
                      <a:pt x="20" y="99"/>
                    </a:lnTo>
                    <a:lnTo>
                      <a:pt x="23" y="107"/>
                    </a:lnTo>
                    <a:lnTo>
                      <a:pt x="31" y="111"/>
                    </a:lnTo>
                    <a:lnTo>
                      <a:pt x="35" y="111"/>
                    </a:lnTo>
                    <a:lnTo>
                      <a:pt x="39" y="111"/>
                    </a:lnTo>
                    <a:lnTo>
                      <a:pt x="43" y="107"/>
                    </a:lnTo>
                    <a:lnTo>
                      <a:pt x="46" y="103"/>
                    </a:lnTo>
                    <a:lnTo>
                      <a:pt x="50" y="92"/>
                    </a:lnTo>
                    <a:lnTo>
                      <a:pt x="54" y="76"/>
                    </a:lnTo>
                    <a:lnTo>
                      <a:pt x="54" y="53"/>
                    </a:lnTo>
                    <a:lnTo>
                      <a:pt x="54" y="38"/>
                    </a:lnTo>
                    <a:lnTo>
                      <a:pt x="50" y="23"/>
                    </a:lnTo>
                    <a:lnTo>
                      <a:pt x="46" y="15"/>
                    </a:lnTo>
                    <a:lnTo>
                      <a:pt x="43" y="7"/>
                    </a:lnTo>
                    <a:lnTo>
                      <a:pt x="39" y="7"/>
                    </a:lnTo>
                    <a:lnTo>
                      <a:pt x="35" y="7"/>
                    </a:lnTo>
                    <a:lnTo>
                      <a:pt x="31" y="7"/>
                    </a:lnTo>
                    <a:lnTo>
                      <a:pt x="27" y="11"/>
                    </a:lnTo>
                    <a:lnTo>
                      <a:pt x="20" y="19"/>
                    </a:lnTo>
                    <a:lnTo>
                      <a:pt x="20" y="30"/>
                    </a:lnTo>
                    <a:lnTo>
                      <a:pt x="16" y="46"/>
                    </a:lnTo>
                    <a:lnTo>
                      <a:pt x="16" y="61"/>
                    </a:lnTo>
                    <a:close/>
                  </a:path>
                </a:pathLst>
              </a:custGeom>
              <a:solidFill>
                <a:srgbClr val="000000"/>
              </a:solidFill>
              <a:ln w="0">
                <a:solidFill>
                  <a:srgbClr val="000000"/>
                </a:solidFill>
                <a:round/>
                <a:headEnd/>
                <a:tailEnd/>
              </a:ln>
            </p:spPr>
            <p:txBody>
              <a:bodyPr/>
              <a:lstStyle/>
              <a:p>
                <a:endParaRPr lang="en-CA"/>
              </a:p>
            </p:txBody>
          </p:sp>
          <p:sp>
            <p:nvSpPr>
              <p:cNvPr id="17622" name="Freeform 132"/>
              <p:cNvSpPr>
                <a:spLocks/>
              </p:cNvSpPr>
              <p:nvPr/>
            </p:nvSpPr>
            <p:spPr bwMode="auto">
              <a:xfrm>
                <a:off x="2506" y="1948"/>
                <a:ext cx="61" cy="115"/>
              </a:xfrm>
              <a:custGeom>
                <a:avLst/>
                <a:gdLst>
                  <a:gd name="T0" fmla="*/ 7 w 61"/>
                  <a:gd name="T1" fmla="*/ 15 h 115"/>
                  <a:gd name="T2" fmla="*/ 23 w 61"/>
                  <a:gd name="T3" fmla="*/ 4 h 115"/>
                  <a:gd name="T4" fmla="*/ 42 w 61"/>
                  <a:gd name="T5" fmla="*/ 4 h 115"/>
                  <a:gd name="T6" fmla="*/ 57 w 61"/>
                  <a:gd name="T7" fmla="*/ 15 h 115"/>
                  <a:gd name="T8" fmla="*/ 54 w 61"/>
                  <a:gd name="T9" fmla="*/ 30 h 115"/>
                  <a:gd name="T10" fmla="*/ 42 w 61"/>
                  <a:gd name="T11" fmla="*/ 50 h 115"/>
                  <a:gd name="T12" fmla="*/ 57 w 61"/>
                  <a:gd name="T13" fmla="*/ 61 h 115"/>
                  <a:gd name="T14" fmla="*/ 61 w 61"/>
                  <a:gd name="T15" fmla="*/ 76 h 115"/>
                  <a:gd name="T16" fmla="*/ 54 w 61"/>
                  <a:gd name="T17" fmla="*/ 103 h 115"/>
                  <a:gd name="T18" fmla="*/ 34 w 61"/>
                  <a:gd name="T19" fmla="*/ 115 h 115"/>
                  <a:gd name="T20" fmla="*/ 7 w 61"/>
                  <a:gd name="T21" fmla="*/ 115 h 115"/>
                  <a:gd name="T22" fmla="*/ 0 w 61"/>
                  <a:gd name="T23" fmla="*/ 111 h 115"/>
                  <a:gd name="T24" fmla="*/ 0 w 61"/>
                  <a:gd name="T25" fmla="*/ 107 h 115"/>
                  <a:gd name="T26" fmla="*/ 4 w 61"/>
                  <a:gd name="T27" fmla="*/ 103 h 115"/>
                  <a:gd name="T28" fmla="*/ 7 w 61"/>
                  <a:gd name="T29" fmla="*/ 103 h 115"/>
                  <a:gd name="T30" fmla="*/ 11 w 61"/>
                  <a:gd name="T31" fmla="*/ 103 h 115"/>
                  <a:gd name="T32" fmla="*/ 19 w 61"/>
                  <a:gd name="T33" fmla="*/ 107 h 115"/>
                  <a:gd name="T34" fmla="*/ 27 w 61"/>
                  <a:gd name="T35" fmla="*/ 107 h 115"/>
                  <a:gd name="T36" fmla="*/ 38 w 61"/>
                  <a:gd name="T37" fmla="*/ 107 h 115"/>
                  <a:gd name="T38" fmla="*/ 50 w 61"/>
                  <a:gd name="T39" fmla="*/ 96 h 115"/>
                  <a:gd name="T40" fmla="*/ 50 w 61"/>
                  <a:gd name="T41" fmla="*/ 80 h 115"/>
                  <a:gd name="T42" fmla="*/ 46 w 61"/>
                  <a:gd name="T43" fmla="*/ 69 h 115"/>
                  <a:gd name="T44" fmla="*/ 38 w 61"/>
                  <a:gd name="T45" fmla="*/ 65 h 115"/>
                  <a:gd name="T46" fmla="*/ 27 w 61"/>
                  <a:gd name="T47" fmla="*/ 57 h 115"/>
                  <a:gd name="T48" fmla="*/ 19 w 61"/>
                  <a:gd name="T49" fmla="*/ 57 h 115"/>
                  <a:gd name="T50" fmla="*/ 27 w 61"/>
                  <a:gd name="T51" fmla="*/ 53 h 115"/>
                  <a:gd name="T52" fmla="*/ 38 w 61"/>
                  <a:gd name="T53" fmla="*/ 46 h 115"/>
                  <a:gd name="T54" fmla="*/ 46 w 61"/>
                  <a:gd name="T55" fmla="*/ 38 h 115"/>
                  <a:gd name="T56" fmla="*/ 42 w 61"/>
                  <a:gd name="T57" fmla="*/ 23 h 115"/>
                  <a:gd name="T58" fmla="*/ 34 w 61"/>
                  <a:gd name="T59" fmla="*/ 11 h 115"/>
                  <a:gd name="T60" fmla="*/ 19 w 61"/>
                  <a:gd name="T61" fmla="*/ 11 h 115"/>
                  <a:gd name="T62" fmla="*/ 4 w 61"/>
                  <a:gd name="T63" fmla="*/ 23 h 11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1"/>
                  <a:gd name="T97" fmla="*/ 0 h 115"/>
                  <a:gd name="T98" fmla="*/ 61 w 61"/>
                  <a:gd name="T99" fmla="*/ 115 h 11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1" h="115">
                    <a:moveTo>
                      <a:pt x="0" y="23"/>
                    </a:moveTo>
                    <a:lnTo>
                      <a:pt x="7" y="15"/>
                    </a:lnTo>
                    <a:lnTo>
                      <a:pt x="11" y="7"/>
                    </a:lnTo>
                    <a:lnTo>
                      <a:pt x="23" y="4"/>
                    </a:lnTo>
                    <a:lnTo>
                      <a:pt x="30" y="0"/>
                    </a:lnTo>
                    <a:lnTo>
                      <a:pt x="42" y="4"/>
                    </a:lnTo>
                    <a:lnTo>
                      <a:pt x="54" y="7"/>
                    </a:lnTo>
                    <a:lnTo>
                      <a:pt x="57" y="15"/>
                    </a:lnTo>
                    <a:lnTo>
                      <a:pt x="57" y="23"/>
                    </a:lnTo>
                    <a:lnTo>
                      <a:pt x="54" y="30"/>
                    </a:lnTo>
                    <a:lnTo>
                      <a:pt x="50" y="38"/>
                    </a:lnTo>
                    <a:lnTo>
                      <a:pt x="42" y="50"/>
                    </a:lnTo>
                    <a:lnTo>
                      <a:pt x="50" y="53"/>
                    </a:lnTo>
                    <a:lnTo>
                      <a:pt x="57" y="61"/>
                    </a:lnTo>
                    <a:lnTo>
                      <a:pt x="61" y="69"/>
                    </a:lnTo>
                    <a:lnTo>
                      <a:pt x="61" y="76"/>
                    </a:lnTo>
                    <a:lnTo>
                      <a:pt x="61" y="92"/>
                    </a:lnTo>
                    <a:lnTo>
                      <a:pt x="54" y="103"/>
                    </a:lnTo>
                    <a:lnTo>
                      <a:pt x="46" y="111"/>
                    </a:lnTo>
                    <a:lnTo>
                      <a:pt x="34" y="115"/>
                    </a:lnTo>
                    <a:lnTo>
                      <a:pt x="19" y="115"/>
                    </a:lnTo>
                    <a:lnTo>
                      <a:pt x="7" y="115"/>
                    </a:lnTo>
                    <a:lnTo>
                      <a:pt x="4" y="115"/>
                    </a:lnTo>
                    <a:lnTo>
                      <a:pt x="0" y="111"/>
                    </a:lnTo>
                    <a:lnTo>
                      <a:pt x="0" y="107"/>
                    </a:lnTo>
                    <a:lnTo>
                      <a:pt x="0" y="103"/>
                    </a:lnTo>
                    <a:lnTo>
                      <a:pt x="4" y="103"/>
                    </a:lnTo>
                    <a:lnTo>
                      <a:pt x="7" y="103"/>
                    </a:lnTo>
                    <a:lnTo>
                      <a:pt x="11" y="103"/>
                    </a:lnTo>
                    <a:lnTo>
                      <a:pt x="15" y="107"/>
                    </a:lnTo>
                    <a:lnTo>
                      <a:pt x="19" y="107"/>
                    </a:lnTo>
                    <a:lnTo>
                      <a:pt x="23" y="107"/>
                    </a:lnTo>
                    <a:lnTo>
                      <a:pt x="27" y="107"/>
                    </a:lnTo>
                    <a:lnTo>
                      <a:pt x="30" y="111"/>
                    </a:lnTo>
                    <a:lnTo>
                      <a:pt x="38" y="107"/>
                    </a:lnTo>
                    <a:lnTo>
                      <a:pt x="42" y="103"/>
                    </a:lnTo>
                    <a:lnTo>
                      <a:pt x="50" y="96"/>
                    </a:lnTo>
                    <a:lnTo>
                      <a:pt x="50" y="88"/>
                    </a:lnTo>
                    <a:lnTo>
                      <a:pt x="50" y="80"/>
                    </a:lnTo>
                    <a:lnTo>
                      <a:pt x="46" y="73"/>
                    </a:lnTo>
                    <a:lnTo>
                      <a:pt x="46" y="69"/>
                    </a:lnTo>
                    <a:lnTo>
                      <a:pt x="42" y="69"/>
                    </a:lnTo>
                    <a:lnTo>
                      <a:pt x="38" y="65"/>
                    </a:lnTo>
                    <a:lnTo>
                      <a:pt x="34" y="61"/>
                    </a:lnTo>
                    <a:lnTo>
                      <a:pt x="27" y="57"/>
                    </a:lnTo>
                    <a:lnTo>
                      <a:pt x="23" y="57"/>
                    </a:lnTo>
                    <a:lnTo>
                      <a:pt x="19" y="57"/>
                    </a:lnTo>
                    <a:lnTo>
                      <a:pt x="27" y="53"/>
                    </a:lnTo>
                    <a:lnTo>
                      <a:pt x="30" y="53"/>
                    </a:lnTo>
                    <a:lnTo>
                      <a:pt x="38" y="46"/>
                    </a:lnTo>
                    <a:lnTo>
                      <a:pt x="42" y="42"/>
                    </a:lnTo>
                    <a:lnTo>
                      <a:pt x="46" y="38"/>
                    </a:lnTo>
                    <a:lnTo>
                      <a:pt x="46" y="30"/>
                    </a:lnTo>
                    <a:lnTo>
                      <a:pt x="42" y="23"/>
                    </a:lnTo>
                    <a:lnTo>
                      <a:pt x="38" y="15"/>
                    </a:lnTo>
                    <a:lnTo>
                      <a:pt x="34" y="11"/>
                    </a:lnTo>
                    <a:lnTo>
                      <a:pt x="27" y="11"/>
                    </a:lnTo>
                    <a:lnTo>
                      <a:pt x="19" y="11"/>
                    </a:lnTo>
                    <a:lnTo>
                      <a:pt x="11" y="19"/>
                    </a:lnTo>
                    <a:lnTo>
                      <a:pt x="4" y="23"/>
                    </a:lnTo>
                    <a:lnTo>
                      <a:pt x="0" y="23"/>
                    </a:lnTo>
                    <a:close/>
                  </a:path>
                </a:pathLst>
              </a:custGeom>
              <a:solidFill>
                <a:srgbClr val="000000"/>
              </a:solidFill>
              <a:ln w="0">
                <a:solidFill>
                  <a:srgbClr val="000000"/>
                </a:solidFill>
                <a:round/>
                <a:headEnd/>
                <a:tailEnd/>
              </a:ln>
            </p:spPr>
            <p:txBody>
              <a:bodyPr/>
              <a:lstStyle/>
              <a:p>
                <a:endParaRPr lang="en-CA"/>
              </a:p>
            </p:txBody>
          </p:sp>
          <p:sp>
            <p:nvSpPr>
              <p:cNvPr id="17623" name="Freeform 133"/>
              <p:cNvSpPr>
                <a:spLocks/>
              </p:cNvSpPr>
              <p:nvPr/>
            </p:nvSpPr>
            <p:spPr bwMode="auto">
              <a:xfrm>
                <a:off x="2602" y="1948"/>
                <a:ext cx="42" cy="115"/>
              </a:xfrm>
              <a:custGeom>
                <a:avLst/>
                <a:gdLst>
                  <a:gd name="T0" fmla="*/ 0 w 42"/>
                  <a:gd name="T1" fmla="*/ 11 h 115"/>
                  <a:gd name="T2" fmla="*/ 27 w 42"/>
                  <a:gd name="T3" fmla="*/ 0 h 115"/>
                  <a:gd name="T4" fmla="*/ 30 w 42"/>
                  <a:gd name="T5" fmla="*/ 0 h 115"/>
                  <a:gd name="T6" fmla="*/ 30 w 42"/>
                  <a:gd name="T7" fmla="*/ 96 h 115"/>
                  <a:gd name="T8" fmla="*/ 30 w 42"/>
                  <a:gd name="T9" fmla="*/ 103 h 115"/>
                  <a:gd name="T10" fmla="*/ 30 w 42"/>
                  <a:gd name="T11" fmla="*/ 107 h 115"/>
                  <a:gd name="T12" fmla="*/ 30 w 42"/>
                  <a:gd name="T13" fmla="*/ 111 h 115"/>
                  <a:gd name="T14" fmla="*/ 34 w 42"/>
                  <a:gd name="T15" fmla="*/ 111 h 115"/>
                  <a:gd name="T16" fmla="*/ 38 w 42"/>
                  <a:gd name="T17" fmla="*/ 111 h 115"/>
                  <a:gd name="T18" fmla="*/ 42 w 42"/>
                  <a:gd name="T19" fmla="*/ 111 h 115"/>
                  <a:gd name="T20" fmla="*/ 42 w 42"/>
                  <a:gd name="T21" fmla="*/ 115 h 115"/>
                  <a:gd name="T22" fmla="*/ 0 w 42"/>
                  <a:gd name="T23" fmla="*/ 115 h 115"/>
                  <a:gd name="T24" fmla="*/ 0 w 42"/>
                  <a:gd name="T25" fmla="*/ 111 h 115"/>
                  <a:gd name="T26" fmla="*/ 7 w 42"/>
                  <a:gd name="T27" fmla="*/ 111 h 115"/>
                  <a:gd name="T28" fmla="*/ 11 w 42"/>
                  <a:gd name="T29" fmla="*/ 111 h 115"/>
                  <a:gd name="T30" fmla="*/ 15 w 42"/>
                  <a:gd name="T31" fmla="*/ 111 h 115"/>
                  <a:gd name="T32" fmla="*/ 15 w 42"/>
                  <a:gd name="T33" fmla="*/ 107 h 115"/>
                  <a:gd name="T34" fmla="*/ 15 w 42"/>
                  <a:gd name="T35" fmla="*/ 103 h 115"/>
                  <a:gd name="T36" fmla="*/ 15 w 42"/>
                  <a:gd name="T37" fmla="*/ 96 h 115"/>
                  <a:gd name="T38" fmla="*/ 15 w 42"/>
                  <a:gd name="T39" fmla="*/ 30 h 115"/>
                  <a:gd name="T40" fmla="*/ 15 w 42"/>
                  <a:gd name="T41" fmla="*/ 23 h 115"/>
                  <a:gd name="T42" fmla="*/ 15 w 42"/>
                  <a:gd name="T43" fmla="*/ 19 h 115"/>
                  <a:gd name="T44" fmla="*/ 15 w 42"/>
                  <a:gd name="T45" fmla="*/ 15 h 115"/>
                  <a:gd name="T46" fmla="*/ 11 w 42"/>
                  <a:gd name="T47" fmla="*/ 15 h 115"/>
                  <a:gd name="T48" fmla="*/ 11 w 42"/>
                  <a:gd name="T49" fmla="*/ 11 h 115"/>
                  <a:gd name="T50" fmla="*/ 7 w 42"/>
                  <a:gd name="T51" fmla="*/ 11 h 115"/>
                  <a:gd name="T52" fmla="*/ 4 w 42"/>
                  <a:gd name="T53" fmla="*/ 11 h 115"/>
                  <a:gd name="T54" fmla="*/ 0 w 42"/>
                  <a:gd name="T55" fmla="*/ 15 h 115"/>
                  <a:gd name="T56" fmla="*/ 0 w 42"/>
                  <a:gd name="T57" fmla="*/ 11 h 11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2"/>
                  <a:gd name="T88" fmla="*/ 0 h 115"/>
                  <a:gd name="T89" fmla="*/ 42 w 42"/>
                  <a:gd name="T90" fmla="*/ 115 h 11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2" h="115">
                    <a:moveTo>
                      <a:pt x="0" y="11"/>
                    </a:moveTo>
                    <a:lnTo>
                      <a:pt x="27" y="0"/>
                    </a:lnTo>
                    <a:lnTo>
                      <a:pt x="30" y="0"/>
                    </a:lnTo>
                    <a:lnTo>
                      <a:pt x="30" y="96"/>
                    </a:lnTo>
                    <a:lnTo>
                      <a:pt x="30" y="103"/>
                    </a:lnTo>
                    <a:lnTo>
                      <a:pt x="30" y="107"/>
                    </a:lnTo>
                    <a:lnTo>
                      <a:pt x="30" y="111"/>
                    </a:lnTo>
                    <a:lnTo>
                      <a:pt x="34" y="111"/>
                    </a:lnTo>
                    <a:lnTo>
                      <a:pt x="38" y="111"/>
                    </a:lnTo>
                    <a:lnTo>
                      <a:pt x="42" y="111"/>
                    </a:lnTo>
                    <a:lnTo>
                      <a:pt x="42" y="115"/>
                    </a:lnTo>
                    <a:lnTo>
                      <a:pt x="0" y="115"/>
                    </a:lnTo>
                    <a:lnTo>
                      <a:pt x="0" y="111"/>
                    </a:lnTo>
                    <a:lnTo>
                      <a:pt x="7" y="111"/>
                    </a:lnTo>
                    <a:lnTo>
                      <a:pt x="11" y="111"/>
                    </a:lnTo>
                    <a:lnTo>
                      <a:pt x="15" y="111"/>
                    </a:lnTo>
                    <a:lnTo>
                      <a:pt x="15" y="107"/>
                    </a:lnTo>
                    <a:lnTo>
                      <a:pt x="15" y="103"/>
                    </a:lnTo>
                    <a:lnTo>
                      <a:pt x="15" y="96"/>
                    </a:lnTo>
                    <a:lnTo>
                      <a:pt x="15" y="30"/>
                    </a:lnTo>
                    <a:lnTo>
                      <a:pt x="15" y="23"/>
                    </a:lnTo>
                    <a:lnTo>
                      <a:pt x="15" y="19"/>
                    </a:lnTo>
                    <a:lnTo>
                      <a:pt x="15" y="15"/>
                    </a:lnTo>
                    <a:lnTo>
                      <a:pt x="11" y="15"/>
                    </a:lnTo>
                    <a:lnTo>
                      <a:pt x="11" y="11"/>
                    </a:lnTo>
                    <a:lnTo>
                      <a:pt x="7" y="11"/>
                    </a:lnTo>
                    <a:lnTo>
                      <a:pt x="4" y="11"/>
                    </a:lnTo>
                    <a:lnTo>
                      <a:pt x="0" y="15"/>
                    </a:lnTo>
                    <a:lnTo>
                      <a:pt x="0" y="11"/>
                    </a:lnTo>
                    <a:close/>
                  </a:path>
                </a:pathLst>
              </a:custGeom>
              <a:solidFill>
                <a:srgbClr val="000000"/>
              </a:solidFill>
              <a:ln w="0">
                <a:solidFill>
                  <a:srgbClr val="000000"/>
                </a:solidFill>
                <a:round/>
                <a:headEnd/>
                <a:tailEnd/>
              </a:ln>
            </p:spPr>
            <p:txBody>
              <a:bodyPr/>
              <a:lstStyle/>
              <a:p>
                <a:endParaRPr lang="en-CA"/>
              </a:p>
            </p:txBody>
          </p:sp>
          <p:sp>
            <p:nvSpPr>
              <p:cNvPr id="17624" name="Rectangle 134"/>
              <p:cNvSpPr>
                <a:spLocks noChangeArrowheads="1"/>
              </p:cNvSpPr>
              <p:nvPr/>
            </p:nvSpPr>
            <p:spPr bwMode="auto">
              <a:xfrm>
                <a:off x="2705" y="192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7625" name="Freeform 135"/>
              <p:cNvSpPr>
                <a:spLocks/>
              </p:cNvSpPr>
              <p:nvPr/>
            </p:nvSpPr>
            <p:spPr bwMode="auto">
              <a:xfrm>
                <a:off x="2909" y="2044"/>
                <a:ext cx="19" cy="19"/>
              </a:xfrm>
              <a:custGeom>
                <a:avLst/>
                <a:gdLst>
                  <a:gd name="T0" fmla="*/ 7 w 19"/>
                  <a:gd name="T1" fmla="*/ 0 h 19"/>
                  <a:gd name="T2" fmla="*/ 11 w 19"/>
                  <a:gd name="T3" fmla="*/ 0 h 19"/>
                  <a:gd name="T4" fmla="*/ 15 w 19"/>
                  <a:gd name="T5" fmla="*/ 3 h 19"/>
                  <a:gd name="T6" fmla="*/ 15 w 19"/>
                  <a:gd name="T7" fmla="*/ 7 h 19"/>
                  <a:gd name="T8" fmla="*/ 19 w 19"/>
                  <a:gd name="T9" fmla="*/ 11 h 19"/>
                  <a:gd name="T10" fmla="*/ 15 w 19"/>
                  <a:gd name="T11" fmla="*/ 15 h 19"/>
                  <a:gd name="T12" fmla="*/ 15 w 19"/>
                  <a:gd name="T13" fmla="*/ 19 h 19"/>
                  <a:gd name="T14" fmla="*/ 11 w 19"/>
                  <a:gd name="T15" fmla="*/ 19 h 19"/>
                  <a:gd name="T16" fmla="*/ 7 w 19"/>
                  <a:gd name="T17" fmla="*/ 19 h 19"/>
                  <a:gd name="T18" fmla="*/ 3 w 19"/>
                  <a:gd name="T19" fmla="*/ 19 h 19"/>
                  <a:gd name="T20" fmla="*/ 0 w 19"/>
                  <a:gd name="T21" fmla="*/ 19 h 19"/>
                  <a:gd name="T22" fmla="*/ 0 w 19"/>
                  <a:gd name="T23" fmla="*/ 15 h 19"/>
                  <a:gd name="T24" fmla="*/ 0 w 19"/>
                  <a:gd name="T25" fmla="*/ 11 h 19"/>
                  <a:gd name="T26" fmla="*/ 0 w 19"/>
                  <a:gd name="T27" fmla="*/ 7 h 19"/>
                  <a:gd name="T28" fmla="*/ 0 w 19"/>
                  <a:gd name="T29" fmla="*/ 3 h 19"/>
                  <a:gd name="T30" fmla="*/ 3 w 19"/>
                  <a:gd name="T31" fmla="*/ 0 h 19"/>
                  <a:gd name="T32" fmla="*/ 7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7" y="0"/>
                    </a:moveTo>
                    <a:lnTo>
                      <a:pt x="11" y="0"/>
                    </a:lnTo>
                    <a:lnTo>
                      <a:pt x="15" y="3"/>
                    </a:lnTo>
                    <a:lnTo>
                      <a:pt x="15" y="7"/>
                    </a:lnTo>
                    <a:lnTo>
                      <a:pt x="19" y="11"/>
                    </a:lnTo>
                    <a:lnTo>
                      <a:pt x="15" y="15"/>
                    </a:lnTo>
                    <a:lnTo>
                      <a:pt x="15" y="19"/>
                    </a:lnTo>
                    <a:lnTo>
                      <a:pt x="11" y="19"/>
                    </a:lnTo>
                    <a:lnTo>
                      <a:pt x="7" y="19"/>
                    </a:lnTo>
                    <a:lnTo>
                      <a:pt x="3" y="19"/>
                    </a:lnTo>
                    <a:lnTo>
                      <a:pt x="0" y="19"/>
                    </a:lnTo>
                    <a:lnTo>
                      <a:pt x="0" y="15"/>
                    </a:lnTo>
                    <a:lnTo>
                      <a:pt x="0" y="11"/>
                    </a:lnTo>
                    <a:lnTo>
                      <a:pt x="0" y="7"/>
                    </a:lnTo>
                    <a:lnTo>
                      <a:pt x="0" y="3"/>
                    </a:lnTo>
                    <a:lnTo>
                      <a:pt x="3" y="0"/>
                    </a:lnTo>
                    <a:lnTo>
                      <a:pt x="7" y="0"/>
                    </a:lnTo>
                    <a:close/>
                  </a:path>
                </a:pathLst>
              </a:custGeom>
              <a:solidFill>
                <a:srgbClr val="000000"/>
              </a:solidFill>
              <a:ln w="0">
                <a:solidFill>
                  <a:srgbClr val="000000"/>
                </a:solidFill>
                <a:round/>
                <a:headEnd/>
                <a:tailEnd/>
              </a:ln>
            </p:spPr>
            <p:txBody>
              <a:bodyPr/>
              <a:lstStyle/>
              <a:p>
                <a:endParaRPr lang="en-CA"/>
              </a:p>
            </p:txBody>
          </p:sp>
          <p:sp>
            <p:nvSpPr>
              <p:cNvPr id="17626" name="Freeform 136"/>
              <p:cNvSpPr>
                <a:spLocks/>
              </p:cNvSpPr>
              <p:nvPr/>
            </p:nvSpPr>
            <p:spPr bwMode="auto">
              <a:xfrm>
                <a:off x="2939" y="1948"/>
                <a:ext cx="73" cy="115"/>
              </a:xfrm>
              <a:custGeom>
                <a:avLst/>
                <a:gdLst>
                  <a:gd name="T0" fmla="*/ 73 w 73"/>
                  <a:gd name="T1" fmla="*/ 92 h 115"/>
                  <a:gd name="T2" fmla="*/ 66 w 73"/>
                  <a:gd name="T3" fmla="*/ 115 h 115"/>
                  <a:gd name="T4" fmla="*/ 0 w 73"/>
                  <a:gd name="T5" fmla="*/ 115 h 115"/>
                  <a:gd name="T6" fmla="*/ 0 w 73"/>
                  <a:gd name="T7" fmla="*/ 111 h 115"/>
                  <a:gd name="T8" fmla="*/ 20 w 73"/>
                  <a:gd name="T9" fmla="*/ 96 h 115"/>
                  <a:gd name="T10" fmla="*/ 31 w 73"/>
                  <a:gd name="T11" fmla="*/ 80 h 115"/>
                  <a:gd name="T12" fmla="*/ 43 w 73"/>
                  <a:gd name="T13" fmla="*/ 69 h 115"/>
                  <a:gd name="T14" fmla="*/ 50 w 73"/>
                  <a:gd name="T15" fmla="*/ 53 h 115"/>
                  <a:gd name="T16" fmla="*/ 54 w 73"/>
                  <a:gd name="T17" fmla="*/ 38 h 115"/>
                  <a:gd name="T18" fmla="*/ 50 w 73"/>
                  <a:gd name="T19" fmla="*/ 27 h 115"/>
                  <a:gd name="T20" fmla="*/ 46 w 73"/>
                  <a:gd name="T21" fmla="*/ 19 h 115"/>
                  <a:gd name="T22" fmla="*/ 39 w 73"/>
                  <a:gd name="T23" fmla="*/ 15 h 115"/>
                  <a:gd name="T24" fmla="*/ 31 w 73"/>
                  <a:gd name="T25" fmla="*/ 11 h 115"/>
                  <a:gd name="T26" fmla="*/ 23 w 73"/>
                  <a:gd name="T27" fmla="*/ 15 h 115"/>
                  <a:gd name="T28" fmla="*/ 16 w 73"/>
                  <a:gd name="T29" fmla="*/ 19 h 115"/>
                  <a:gd name="T30" fmla="*/ 12 w 73"/>
                  <a:gd name="T31" fmla="*/ 23 h 115"/>
                  <a:gd name="T32" fmla="*/ 4 w 73"/>
                  <a:gd name="T33" fmla="*/ 30 h 115"/>
                  <a:gd name="T34" fmla="*/ 4 w 73"/>
                  <a:gd name="T35" fmla="*/ 30 h 115"/>
                  <a:gd name="T36" fmla="*/ 8 w 73"/>
                  <a:gd name="T37" fmla="*/ 19 h 115"/>
                  <a:gd name="T38" fmla="*/ 12 w 73"/>
                  <a:gd name="T39" fmla="*/ 7 h 115"/>
                  <a:gd name="T40" fmla="*/ 23 w 73"/>
                  <a:gd name="T41" fmla="*/ 4 h 115"/>
                  <a:gd name="T42" fmla="*/ 35 w 73"/>
                  <a:gd name="T43" fmla="*/ 0 h 115"/>
                  <a:gd name="T44" fmla="*/ 46 w 73"/>
                  <a:gd name="T45" fmla="*/ 4 h 115"/>
                  <a:gd name="T46" fmla="*/ 58 w 73"/>
                  <a:gd name="T47" fmla="*/ 11 h 115"/>
                  <a:gd name="T48" fmla="*/ 66 w 73"/>
                  <a:gd name="T49" fmla="*/ 19 h 115"/>
                  <a:gd name="T50" fmla="*/ 69 w 73"/>
                  <a:gd name="T51" fmla="*/ 30 h 115"/>
                  <a:gd name="T52" fmla="*/ 66 w 73"/>
                  <a:gd name="T53" fmla="*/ 38 h 115"/>
                  <a:gd name="T54" fmla="*/ 66 w 73"/>
                  <a:gd name="T55" fmla="*/ 46 h 115"/>
                  <a:gd name="T56" fmla="*/ 54 w 73"/>
                  <a:gd name="T57" fmla="*/ 61 h 115"/>
                  <a:gd name="T58" fmla="*/ 43 w 73"/>
                  <a:gd name="T59" fmla="*/ 76 h 115"/>
                  <a:gd name="T60" fmla="*/ 31 w 73"/>
                  <a:gd name="T61" fmla="*/ 88 h 115"/>
                  <a:gd name="T62" fmla="*/ 23 w 73"/>
                  <a:gd name="T63" fmla="*/ 96 h 115"/>
                  <a:gd name="T64" fmla="*/ 16 w 73"/>
                  <a:gd name="T65" fmla="*/ 103 h 115"/>
                  <a:gd name="T66" fmla="*/ 46 w 73"/>
                  <a:gd name="T67" fmla="*/ 103 h 115"/>
                  <a:gd name="T68" fmla="*/ 54 w 73"/>
                  <a:gd name="T69" fmla="*/ 103 h 115"/>
                  <a:gd name="T70" fmla="*/ 58 w 73"/>
                  <a:gd name="T71" fmla="*/ 103 h 115"/>
                  <a:gd name="T72" fmla="*/ 62 w 73"/>
                  <a:gd name="T73" fmla="*/ 99 h 115"/>
                  <a:gd name="T74" fmla="*/ 66 w 73"/>
                  <a:gd name="T75" fmla="*/ 99 h 115"/>
                  <a:gd name="T76" fmla="*/ 69 w 73"/>
                  <a:gd name="T77" fmla="*/ 96 h 115"/>
                  <a:gd name="T78" fmla="*/ 69 w 73"/>
                  <a:gd name="T79" fmla="*/ 92 h 115"/>
                  <a:gd name="T80" fmla="*/ 73 w 73"/>
                  <a:gd name="T81" fmla="*/ 92 h 11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5"/>
                  <a:gd name="T125" fmla="*/ 73 w 73"/>
                  <a:gd name="T126" fmla="*/ 115 h 11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5">
                    <a:moveTo>
                      <a:pt x="73" y="92"/>
                    </a:moveTo>
                    <a:lnTo>
                      <a:pt x="66" y="115"/>
                    </a:lnTo>
                    <a:lnTo>
                      <a:pt x="0" y="115"/>
                    </a:lnTo>
                    <a:lnTo>
                      <a:pt x="0" y="111"/>
                    </a:lnTo>
                    <a:lnTo>
                      <a:pt x="20" y="96"/>
                    </a:lnTo>
                    <a:lnTo>
                      <a:pt x="31" y="80"/>
                    </a:lnTo>
                    <a:lnTo>
                      <a:pt x="43" y="69"/>
                    </a:lnTo>
                    <a:lnTo>
                      <a:pt x="50" y="53"/>
                    </a:lnTo>
                    <a:lnTo>
                      <a:pt x="54" y="38"/>
                    </a:lnTo>
                    <a:lnTo>
                      <a:pt x="50" y="27"/>
                    </a:lnTo>
                    <a:lnTo>
                      <a:pt x="46" y="19"/>
                    </a:lnTo>
                    <a:lnTo>
                      <a:pt x="39" y="15"/>
                    </a:lnTo>
                    <a:lnTo>
                      <a:pt x="31" y="11"/>
                    </a:lnTo>
                    <a:lnTo>
                      <a:pt x="23" y="15"/>
                    </a:lnTo>
                    <a:lnTo>
                      <a:pt x="16" y="19"/>
                    </a:lnTo>
                    <a:lnTo>
                      <a:pt x="12" y="23"/>
                    </a:lnTo>
                    <a:lnTo>
                      <a:pt x="4" y="30"/>
                    </a:lnTo>
                    <a:lnTo>
                      <a:pt x="8" y="19"/>
                    </a:lnTo>
                    <a:lnTo>
                      <a:pt x="12" y="7"/>
                    </a:lnTo>
                    <a:lnTo>
                      <a:pt x="23" y="4"/>
                    </a:lnTo>
                    <a:lnTo>
                      <a:pt x="35" y="0"/>
                    </a:lnTo>
                    <a:lnTo>
                      <a:pt x="46" y="4"/>
                    </a:lnTo>
                    <a:lnTo>
                      <a:pt x="58" y="11"/>
                    </a:lnTo>
                    <a:lnTo>
                      <a:pt x="66" y="19"/>
                    </a:lnTo>
                    <a:lnTo>
                      <a:pt x="69" y="30"/>
                    </a:lnTo>
                    <a:lnTo>
                      <a:pt x="66" y="38"/>
                    </a:lnTo>
                    <a:lnTo>
                      <a:pt x="66" y="46"/>
                    </a:lnTo>
                    <a:lnTo>
                      <a:pt x="54" y="61"/>
                    </a:lnTo>
                    <a:lnTo>
                      <a:pt x="43" y="76"/>
                    </a:lnTo>
                    <a:lnTo>
                      <a:pt x="31" y="88"/>
                    </a:lnTo>
                    <a:lnTo>
                      <a:pt x="23" y="96"/>
                    </a:lnTo>
                    <a:lnTo>
                      <a:pt x="16" y="103"/>
                    </a:lnTo>
                    <a:lnTo>
                      <a:pt x="46" y="103"/>
                    </a:lnTo>
                    <a:lnTo>
                      <a:pt x="54" y="103"/>
                    </a:lnTo>
                    <a:lnTo>
                      <a:pt x="58" y="103"/>
                    </a:lnTo>
                    <a:lnTo>
                      <a:pt x="62" y="99"/>
                    </a:lnTo>
                    <a:lnTo>
                      <a:pt x="66" y="99"/>
                    </a:lnTo>
                    <a:lnTo>
                      <a:pt x="69" y="96"/>
                    </a:lnTo>
                    <a:lnTo>
                      <a:pt x="69" y="92"/>
                    </a:lnTo>
                    <a:lnTo>
                      <a:pt x="73" y="92"/>
                    </a:lnTo>
                    <a:close/>
                  </a:path>
                </a:pathLst>
              </a:custGeom>
              <a:solidFill>
                <a:srgbClr val="000000"/>
              </a:solidFill>
              <a:ln w="0">
                <a:solidFill>
                  <a:srgbClr val="000000"/>
                </a:solidFill>
                <a:round/>
                <a:headEnd/>
                <a:tailEnd/>
              </a:ln>
            </p:spPr>
            <p:txBody>
              <a:bodyPr/>
              <a:lstStyle/>
              <a:p>
                <a:endParaRPr lang="en-CA"/>
              </a:p>
            </p:txBody>
          </p:sp>
          <p:sp>
            <p:nvSpPr>
              <p:cNvPr id="17627" name="Freeform 137"/>
              <p:cNvSpPr>
                <a:spLocks noEditPoints="1"/>
              </p:cNvSpPr>
              <p:nvPr/>
            </p:nvSpPr>
            <p:spPr bwMode="auto">
              <a:xfrm>
                <a:off x="3028" y="1948"/>
                <a:ext cx="69" cy="115"/>
              </a:xfrm>
              <a:custGeom>
                <a:avLst/>
                <a:gdLst>
                  <a:gd name="T0" fmla="*/ 69 w 69"/>
                  <a:gd name="T1" fmla="*/ 0 h 115"/>
                  <a:gd name="T2" fmla="*/ 69 w 69"/>
                  <a:gd name="T3" fmla="*/ 4 h 115"/>
                  <a:gd name="T4" fmla="*/ 57 w 69"/>
                  <a:gd name="T5" fmla="*/ 7 h 115"/>
                  <a:gd name="T6" fmla="*/ 49 w 69"/>
                  <a:gd name="T7" fmla="*/ 7 h 115"/>
                  <a:gd name="T8" fmla="*/ 42 w 69"/>
                  <a:gd name="T9" fmla="*/ 11 h 115"/>
                  <a:gd name="T10" fmla="*/ 38 w 69"/>
                  <a:gd name="T11" fmla="*/ 19 h 115"/>
                  <a:gd name="T12" fmla="*/ 30 w 69"/>
                  <a:gd name="T13" fmla="*/ 27 h 115"/>
                  <a:gd name="T14" fmla="*/ 26 w 69"/>
                  <a:gd name="T15" fmla="*/ 34 h 115"/>
                  <a:gd name="T16" fmla="*/ 23 w 69"/>
                  <a:gd name="T17" fmla="*/ 42 h 115"/>
                  <a:gd name="T18" fmla="*/ 19 w 69"/>
                  <a:gd name="T19" fmla="*/ 53 h 115"/>
                  <a:gd name="T20" fmla="*/ 30 w 69"/>
                  <a:gd name="T21" fmla="*/ 46 h 115"/>
                  <a:gd name="T22" fmla="*/ 42 w 69"/>
                  <a:gd name="T23" fmla="*/ 46 h 115"/>
                  <a:gd name="T24" fmla="*/ 53 w 69"/>
                  <a:gd name="T25" fmla="*/ 46 h 115"/>
                  <a:gd name="T26" fmla="*/ 61 w 69"/>
                  <a:gd name="T27" fmla="*/ 53 h 115"/>
                  <a:gd name="T28" fmla="*/ 69 w 69"/>
                  <a:gd name="T29" fmla="*/ 65 h 115"/>
                  <a:gd name="T30" fmla="*/ 69 w 69"/>
                  <a:gd name="T31" fmla="*/ 76 h 115"/>
                  <a:gd name="T32" fmla="*/ 69 w 69"/>
                  <a:gd name="T33" fmla="*/ 92 h 115"/>
                  <a:gd name="T34" fmla="*/ 61 w 69"/>
                  <a:gd name="T35" fmla="*/ 103 h 115"/>
                  <a:gd name="T36" fmla="*/ 53 w 69"/>
                  <a:gd name="T37" fmla="*/ 111 h 115"/>
                  <a:gd name="T38" fmla="*/ 46 w 69"/>
                  <a:gd name="T39" fmla="*/ 115 h 115"/>
                  <a:gd name="T40" fmla="*/ 34 w 69"/>
                  <a:gd name="T41" fmla="*/ 115 h 115"/>
                  <a:gd name="T42" fmla="*/ 23 w 69"/>
                  <a:gd name="T43" fmla="*/ 115 h 115"/>
                  <a:gd name="T44" fmla="*/ 15 w 69"/>
                  <a:gd name="T45" fmla="*/ 107 h 115"/>
                  <a:gd name="T46" fmla="*/ 7 w 69"/>
                  <a:gd name="T47" fmla="*/ 99 h 115"/>
                  <a:gd name="T48" fmla="*/ 0 w 69"/>
                  <a:gd name="T49" fmla="*/ 84 h 115"/>
                  <a:gd name="T50" fmla="*/ 0 w 69"/>
                  <a:gd name="T51" fmla="*/ 69 h 115"/>
                  <a:gd name="T52" fmla="*/ 0 w 69"/>
                  <a:gd name="T53" fmla="*/ 57 h 115"/>
                  <a:gd name="T54" fmla="*/ 7 w 69"/>
                  <a:gd name="T55" fmla="*/ 42 h 115"/>
                  <a:gd name="T56" fmla="*/ 11 w 69"/>
                  <a:gd name="T57" fmla="*/ 30 h 115"/>
                  <a:gd name="T58" fmla="*/ 23 w 69"/>
                  <a:gd name="T59" fmla="*/ 19 h 115"/>
                  <a:gd name="T60" fmla="*/ 34 w 69"/>
                  <a:gd name="T61" fmla="*/ 11 h 115"/>
                  <a:gd name="T62" fmla="*/ 46 w 69"/>
                  <a:gd name="T63" fmla="*/ 4 h 115"/>
                  <a:gd name="T64" fmla="*/ 53 w 69"/>
                  <a:gd name="T65" fmla="*/ 0 h 115"/>
                  <a:gd name="T66" fmla="*/ 65 w 69"/>
                  <a:gd name="T67" fmla="*/ 0 h 115"/>
                  <a:gd name="T68" fmla="*/ 69 w 69"/>
                  <a:gd name="T69" fmla="*/ 0 h 115"/>
                  <a:gd name="T70" fmla="*/ 19 w 69"/>
                  <a:gd name="T71" fmla="*/ 57 h 115"/>
                  <a:gd name="T72" fmla="*/ 15 w 69"/>
                  <a:gd name="T73" fmla="*/ 69 h 115"/>
                  <a:gd name="T74" fmla="*/ 15 w 69"/>
                  <a:gd name="T75" fmla="*/ 76 h 115"/>
                  <a:gd name="T76" fmla="*/ 15 w 69"/>
                  <a:gd name="T77" fmla="*/ 84 h 115"/>
                  <a:gd name="T78" fmla="*/ 19 w 69"/>
                  <a:gd name="T79" fmla="*/ 92 h 115"/>
                  <a:gd name="T80" fmla="*/ 23 w 69"/>
                  <a:gd name="T81" fmla="*/ 99 h 115"/>
                  <a:gd name="T82" fmla="*/ 26 w 69"/>
                  <a:gd name="T83" fmla="*/ 107 h 115"/>
                  <a:gd name="T84" fmla="*/ 30 w 69"/>
                  <a:gd name="T85" fmla="*/ 111 h 115"/>
                  <a:gd name="T86" fmla="*/ 38 w 69"/>
                  <a:gd name="T87" fmla="*/ 111 h 115"/>
                  <a:gd name="T88" fmla="*/ 42 w 69"/>
                  <a:gd name="T89" fmla="*/ 111 h 115"/>
                  <a:gd name="T90" fmla="*/ 49 w 69"/>
                  <a:gd name="T91" fmla="*/ 103 h 115"/>
                  <a:gd name="T92" fmla="*/ 53 w 69"/>
                  <a:gd name="T93" fmla="*/ 96 h 115"/>
                  <a:gd name="T94" fmla="*/ 53 w 69"/>
                  <a:gd name="T95" fmla="*/ 84 h 115"/>
                  <a:gd name="T96" fmla="*/ 53 w 69"/>
                  <a:gd name="T97" fmla="*/ 73 h 115"/>
                  <a:gd name="T98" fmla="*/ 49 w 69"/>
                  <a:gd name="T99" fmla="*/ 61 h 115"/>
                  <a:gd name="T100" fmla="*/ 42 w 69"/>
                  <a:gd name="T101" fmla="*/ 53 h 115"/>
                  <a:gd name="T102" fmla="*/ 34 w 69"/>
                  <a:gd name="T103" fmla="*/ 50 h 115"/>
                  <a:gd name="T104" fmla="*/ 30 w 69"/>
                  <a:gd name="T105" fmla="*/ 53 h 115"/>
                  <a:gd name="T106" fmla="*/ 26 w 69"/>
                  <a:gd name="T107" fmla="*/ 53 h 115"/>
                  <a:gd name="T108" fmla="*/ 23 w 69"/>
                  <a:gd name="T109" fmla="*/ 53 h 115"/>
                  <a:gd name="T110" fmla="*/ 19 w 69"/>
                  <a:gd name="T111" fmla="*/ 57 h 11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69"/>
                  <a:gd name="T169" fmla="*/ 0 h 115"/>
                  <a:gd name="T170" fmla="*/ 69 w 69"/>
                  <a:gd name="T171" fmla="*/ 115 h 11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69" h="115">
                    <a:moveTo>
                      <a:pt x="69" y="0"/>
                    </a:moveTo>
                    <a:lnTo>
                      <a:pt x="69" y="4"/>
                    </a:lnTo>
                    <a:lnTo>
                      <a:pt x="57" y="7"/>
                    </a:lnTo>
                    <a:lnTo>
                      <a:pt x="49" y="7"/>
                    </a:lnTo>
                    <a:lnTo>
                      <a:pt x="42" y="11"/>
                    </a:lnTo>
                    <a:lnTo>
                      <a:pt x="38" y="19"/>
                    </a:lnTo>
                    <a:lnTo>
                      <a:pt x="30" y="27"/>
                    </a:lnTo>
                    <a:lnTo>
                      <a:pt x="26" y="34"/>
                    </a:lnTo>
                    <a:lnTo>
                      <a:pt x="23" y="42"/>
                    </a:lnTo>
                    <a:lnTo>
                      <a:pt x="19" y="53"/>
                    </a:lnTo>
                    <a:lnTo>
                      <a:pt x="30" y="46"/>
                    </a:lnTo>
                    <a:lnTo>
                      <a:pt x="42" y="46"/>
                    </a:lnTo>
                    <a:lnTo>
                      <a:pt x="53" y="46"/>
                    </a:lnTo>
                    <a:lnTo>
                      <a:pt x="61" y="53"/>
                    </a:lnTo>
                    <a:lnTo>
                      <a:pt x="69" y="65"/>
                    </a:lnTo>
                    <a:lnTo>
                      <a:pt x="69" y="76"/>
                    </a:lnTo>
                    <a:lnTo>
                      <a:pt x="69" y="92"/>
                    </a:lnTo>
                    <a:lnTo>
                      <a:pt x="61" y="103"/>
                    </a:lnTo>
                    <a:lnTo>
                      <a:pt x="53" y="111"/>
                    </a:lnTo>
                    <a:lnTo>
                      <a:pt x="46" y="115"/>
                    </a:lnTo>
                    <a:lnTo>
                      <a:pt x="34" y="115"/>
                    </a:lnTo>
                    <a:lnTo>
                      <a:pt x="23" y="115"/>
                    </a:lnTo>
                    <a:lnTo>
                      <a:pt x="15" y="107"/>
                    </a:lnTo>
                    <a:lnTo>
                      <a:pt x="7" y="99"/>
                    </a:lnTo>
                    <a:lnTo>
                      <a:pt x="0" y="84"/>
                    </a:lnTo>
                    <a:lnTo>
                      <a:pt x="0" y="69"/>
                    </a:lnTo>
                    <a:lnTo>
                      <a:pt x="0" y="57"/>
                    </a:lnTo>
                    <a:lnTo>
                      <a:pt x="7" y="42"/>
                    </a:lnTo>
                    <a:lnTo>
                      <a:pt x="11" y="30"/>
                    </a:lnTo>
                    <a:lnTo>
                      <a:pt x="23" y="19"/>
                    </a:lnTo>
                    <a:lnTo>
                      <a:pt x="34" y="11"/>
                    </a:lnTo>
                    <a:lnTo>
                      <a:pt x="46" y="4"/>
                    </a:lnTo>
                    <a:lnTo>
                      <a:pt x="53" y="0"/>
                    </a:lnTo>
                    <a:lnTo>
                      <a:pt x="65" y="0"/>
                    </a:lnTo>
                    <a:lnTo>
                      <a:pt x="69" y="0"/>
                    </a:lnTo>
                    <a:close/>
                    <a:moveTo>
                      <a:pt x="19" y="57"/>
                    </a:moveTo>
                    <a:lnTo>
                      <a:pt x="15" y="69"/>
                    </a:lnTo>
                    <a:lnTo>
                      <a:pt x="15" y="76"/>
                    </a:lnTo>
                    <a:lnTo>
                      <a:pt x="15" y="84"/>
                    </a:lnTo>
                    <a:lnTo>
                      <a:pt x="19" y="92"/>
                    </a:lnTo>
                    <a:lnTo>
                      <a:pt x="23" y="99"/>
                    </a:lnTo>
                    <a:lnTo>
                      <a:pt x="26" y="107"/>
                    </a:lnTo>
                    <a:lnTo>
                      <a:pt x="30" y="111"/>
                    </a:lnTo>
                    <a:lnTo>
                      <a:pt x="38" y="111"/>
                    </a:lnTo>
                    <a:lnTo>
                      <a:pt x="42" y="111"/>
                    </a:lnTo>
                    <a:lnTo>
                      <a:pt x="49" y="103"/>
                    </a:lnTo>
                    <a:lnTo>
                      <a:pt x="53" y="96"/>
                    </a:lnTo>
                    <a:lnTo>
                      <a:pt x="53" y="84"/>
                    </a:lnTo>
                    <a:lnTo>
                      <a:pt x="53" y="73"/>
                    </a:lnTo>
                    <a:lnTo>
                      <a:pt x="49" y="61"/>
                    </a:lnTo>
                    <a:lnTo>
                      <a:pt x="42" y="53"/>
                    </a:lnTo>
                    <a:lnTo>
                      <a:pt x="34" y="50"/>
                    </a:lnTo>
                    <a:lnTo>
                      <a:pt x="30" y="53"/>
                    </a:lnTo>
                    <a:lnTo>
                      <a:pt x="26" y="53"/>
                    </a:lnTo>
                    <a:lnTo>
                      <a:pt x="23" y="53"/>
                    </a:lnTo>
                    <a:lnTo>
                      <a:pt x="19" y="57"/>
                    </a:lnTo>
                    <a:close/>
                  </a:path>
                </a:pathLst>
              </a:custGeom>
              <a:solidFill>
                <a:srgbClr val="000000"/>
              </a:solidFill>
              <a:ln w="0">
                <a:solidFill>
                  <a:srgbClr val="000000"/>
                </a:solidFill>
                <a:round/>
                <a:headEnd/>
                <a:tailEnd/>
              </a:ln>
            </p:spPr>
            <p:txBody>
              <a:bodyPr/>
              <a:lstStyle/>
              <a:p>
                <a:endParaRPr lang="en-CA"/>
              </a:p>
            </p:txBody>
          </p:sp>
          <p:sp>
            <p:nvSpPr>
              <p:cNvPr id="17628" name="Rectangle 138"/>
              <p:cNvSpPr>
                <a:spLocks noChangeArrowheads="1"/>
              </p:cNvSpPr>
              <p:nvPr/>
            </p:nvSpPr>
            <p:spPr bwMode="auto">
              <a:xfrm>
                <a:off x="3304" y="192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7629" name="Freeform 139"/>
              <p:cNvSpPr>
                <a:spLocks/>
              </p:cNvSpPr>
              <p:nvPr/>
            </p:nvSpPr>
            <p:spPr bwMode="auto">
              <a:xfrm>
                <a:off x="3511" y="2044"/>
                <a:ext cx="19" cy="19"/>
              </a:xfrm>
              <a:custGeom>
                <a:avLst/>
                <a:gdLst>
                  <a:gd name="T0" fmla="*/ 12 w 19"/>
                  <a:gd name="T1" fmla="*/ 0 h 19"/>
                  <a:gd name="T2" fmla="*/ 15 w 19"/>
                  <a:gd name="T3" fmla="*/ 0 h 19"/>
                  <a:gd name="T4" fmla="*/ 15 w 19"/>
                  <a:gd name="T5" fmla="*/ 3 h 19"/>
                  <a:gd name="T6" fmla="*/ 19 w 19"/>
                  <a:gd name="T7" fmla="*/ 7 h 19"/>
                  <a:gd name="T8" fmla="*/ 19 w 19"/>
                  <a:gd name="T9" fmla="*/ 11 h 19"/>
                  <a:gd name="T10" fmla="*/ 19 w 19"/>
                  <a:gd name="T11" fmla="*/ 15 h 19"/>
                  <a:gd name="T12" fmla="*/ 15 w 19"/>
                  <a:gd name="T13" fmla="*/ 19 h 19"/>
                  <a:gd name="T14" fmla="*/ 12 w 19"/>
                  <a:gd name="T15" fmla="*/ 19 h 19"/>
                  <a:gd name="T16" fmla="*/ 12 w 19"/>
                  <a:gd name="T17" fmla="*/ 19 h 19"/>
                  <a:gd name="T18" fmla="*/ 8 w 19"/>
                  <a:gd name="T19" fmla="*/ 19 h 19"/>
                  <a:gd name="T20" fmla="*/ 4 w 19"/>
                  <a:gd name="T21" fmla="*/ 19 h 19"/>
                  <a:gd name="T22" fmla="*/ 0 w 19"/>
                  <a:gd name="T23" fmla="*/ 15 h 19"/>
                  <a:gd name="T24" fmla="*/ 0 w 19"/>
                  <a:gd name="T25" fmla="*/ 11 h 19"/>
                  <a:gd name="T26" fmla="*/ 0 w 19"/>
                  <a:gd name="T27" fmla="*/ 7 h 19"/>
                  <a:gd name="T28" fmla="*/ 4 w 19"/>
                  <a:gd name="T29" fmla="*/ 3 h 19"/>
                  <a:gd name="T30" fmla="*/ 8 w 19"/>
                  <a:gd name="T31" fmla="*/ 0 h 19"/>
                  <a:gd name="T32" fmla="*/ 12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12" y="0"/>
                    </a:moveTo>
                    <a:lnTo>
                      <a:pt x="15" y="0"/>
                    </a:lnTo>
                    <a:lnTo>
                      <a:pt x="15" y="3"/>
                    </a:lnTo>
                    <a:lnTo>
                      <a:pt x="19" y="7"/>
                    </a:lnTo>
                    <a:lnTo>
                      <a:pt x="19" y="11"/>
                    </a:lnTo>
                    <a:lnTo>
                      <a:pt x="19" y="15"/>
                    </a:lnTo>
                    <a:lnTo>
                      <a:pt x="15" y="19"/>
                    </a:lnTo>
                    <a:lnTo>
                      <a:pt x="12" y="19"/>
                    </a:lnTo>
                    <a:lnTo>
                      <a:pt x="8" y="19"/>
                    </a:lnTo>
                    <a:lnTo>
                      <a:pt x="4" y="19"/>
                    </a:lnTo>
                    <a:lnTo>
                      <a:pt x="0" y="15"/>
                    </a:lnTo>
                    <a:lnTo>
                      <a:pt x="0" y="11"/>
                    </a:lnTo>
                    <a:lnTo>
                      <a:pt x="0" y="7"/>
                    </a:lnTo>
                    <a:lnTo>
                      <a:pt x="4" y="3"/>
                    </a:lnTo>
                    <a:lnTo>
                      <a:pt x="8" y="0"/>
                    </a:lnTo>
                    <a:lnTo>
                      <a:pt x="12" y="0"/>
                    </a:lnTo>
                    <a:close/>
                  </a:path>
                </a:pathLst>
              </a:custGeom>
              <a:solidFill>
                <a:srgbClr val="000000"/>
              </a:solidFill>
              <a:ln w="0">
                <a:solidFill>
                  <a:srgbClr val="000000"/>
                </a:solidFill>
                <a:round/>
                <a:headEnd/>
                <a:tailEnd/>
              </a:ln>
            </p:spPr>
            <p:txBody>
              <a:bodyPr/>
              <a:lstStyle/>
              <a:p>
                <a:endParaRPr lang="en-CA"/>
              </a:p>
            </p:txBody>
          </p:sp>
          <p:sp>
            <p:nvSpPr>
              <p:cNvPr id="17630" name="Freeform 140"/>
              <p:cNvSpPr>
                <a:spLocks noEditPoints="1"/>
              </p:cNvSpPr>
              <p:nvPr/>
            </p:nvSpPr>
            <p:spPr bwMode="auto">
              <a:xfrm>
                <a:off x="3549" y="1948"/>
                <a:ext cx="69" cy="115"/>
              </a:xfrm>
              <a:custGeom>
                <a:avLst/>
                <a:gdLst>
                  <a:gd name="T0" fmla="*/ 0 w 69"/>
                  <a:gd name="T1" fmla="*/ 57 h 115"/>
                  <a:gd name="T2" fmla="*/ 0 w 69"/>
                  <a:gd name="T3" fmla="*/ 42 h 115"/>
                  <a:gd name="T4" fmla="*/ 4 w 69"/>
                  <a:gd name="T5" fmla="*/ 27 h 115"/>
                  <a:gd name="T6" fmla="*/ 12 w 69"/>
                  <a:gd name="T7" fmla="*/ 15 h 115"/>
                  <a:gd name="T8" fmla="*/ 20 w 69"/>
                  <a:gd name="T9" fmla="*/ 7 h 115"/>
                  <a:gd name="T10" fmla="*/ 27 w 69"/>
                  <a:gd name="T11" fmla="*/ 4 h 115"/>
                  <a:gd name="T12" fmla="*/ 35 w 69"/>
                  <a:gd name="T13" fmla="*/ 0 h 115"/>
                  <a:gd name="T14" fmla="*/ 43 w 69"/>
                  <a:gd name="T15" fmla="*/ 4 h 115"/>
                  <a:gd name="T16" fmla="*/ 50 w 69"/>
                  <a:gd name="T17" fmla="*/ 7 h 115"/>
                  <a:gd name="T18" fmla="*/ 58 w 69"/>
                  <a:gd name="T19" fmla="*/ 15 h 115"/>
                  <a:gd name="T20" fmla="*/ 62 w 69"/>
                  <a:gd name="T21" fmla="*/ 27 h 115"/>
                  <a:gd name="T22" fmla="*/ 66 w 69"/>
                  <a:gd name="T23" fmla="*/ 42 h 115"/>
                  <a:gd name="T24" fmla="*/ 69 w 69"/>
                  <a:gd name="T25" fmla="*/ 57 h 115"/>
                  <a:gd name="T26" fmla="*/ 69 w 69"/>
                  <a:gd name="T27" fmla="*/ 76 h 115"/>
                  <a:gd name="T28" fmla="*/ 62 w 69"/>
                  <a:gd name="T29" fmla="*/ 92 h 115"/>
                  <a:gd name="T30" fmla="*/ 58 w 69"/>
                  <a:gd name="T31" fmla="*/ 103 h 115"/>
                  <a:gd name="T32" fmla="*/ 50 w 69"/>
                  <a:gd name="T33" fmla="*/ 111 h 115"/>
                  <a:gd name="T34" fmla="*/ 43 w 69"/>
                  <a:gd name="T35" fmla="*/ 115 h 115"/>
                  <a:gd name="T36" fmla="*/ 35 w 69"/>
                  <a:gd name="T37" fmla="*/ 115 h 115"/>
                  <a:gd name="T38" fmla="*/ 23 w 69"/>
                  <a:gd name="T39" fmla="*/ 115 h 115"/>
                  <a:gd name="T40" fmla="*/ 16 w 69"/>
                  <a:gd name="T41" fmla="*/ 107 h 115"/>
                  <a:gd name="T42" fmla="*/ 8 w 69"/>
                  <a:gd name="T43" fmla="*/ 96 h 115"/>
                  <a:gd name="T44" fmla="*/ 0 w 69"/>
                  <a:gd name="T45" fmla="*/ 80 h 115"/>
                  <a:gd name="T46" fmla="*/ 0 w 69"/>
                  <a:gd name="T47" fmla="*/ 57 h 115"/>
                  <a:gd name="T48" fmla="*/ 16 w 69"/>
                  <a:gd name="T49" fmla="*/ 61 h 115"/>
                  <a:gd name="T50" fmla="*/ 16 w 69"/>
                  <a:gd name="T51" fmla="*/ 80 h 115"/>
                  <a:gd name="T52" fmla="*/ 20 w 69"/>
                  <a:gd name="T53" fmla="*/ 99 h 115"/>
                  <a:gd name="T54" fmla="*/ 23 w 69"/>
                  <a:gd name="T55" fmla="*/ 107 h 115"/>
                  <a:gd name="T56" fmla="*/ 27 w 69"/>
                  <a:gd name="T57" fmla="*/ 111 h 115"/>
                  <a:gd name="T58" fmla="*/ 35 w 69"/>
                  <a:gd name="T59" fmla="*/ 111 h 115"/>
                  <a:gd name="T60" fmla="*/ 39 w 69"/>
                  <a:gd name="T61" fmla="*/ 111 h 115"/>
                  <a:gd name="T62" fmla="*/ 43 w 69"/>
                  <a:gd name="T63" fmla="*/ 107 h 115"/>
                  <a:gd name="T64" fmla="*/ 46 w 69"/>
                  <a:gd name="T65" fmla="*/ 103 h 115"/>
                  <a:gd name="T66" fmla="*/ 50 w 69"/>
                  <a:gd name="T67" fmla="*/ 92 h 115"/>
                  <a:gd name="T68" fmla="*/ 54 w 69"/>
                  <a:gd name="T69" fmla="*/ 76 h 115"/>
                  <a:gd name="T70" fmla="*/ 54 w 69"/>
                  <a:gd name="T71" fmla="*/ 53 h 115"/>
                  <a:gd name="T72" fmla="*/ 54 w 69"/>
                  <a:gd name="T73" fmla="*/ 38 h 115"/>
                  <a:gd name="T74" fmla="*/ 50 w 69"/>
                  <a:gd name="T75" fmla="*/ 23 h 115"/>
                  <a:gd name="T76" fmla="*/ 46 w 69"/>
                  <a:gd name="T77" fmla="*/ 15 h 115"/>
                  <a:gd name="T78" fmla="*/ 43 w 69"/>
                  <a:gd name="T79" fmla="*/ 7 h 115"/>
                  <a:gd name="T80" fmla="*/ 39 w 69"/>
                  <a:gd name="T81" fmla="*/ 7 h 115"/>
                  <a:gd name="T82" fmla="*/ 35 w 69"/>
                  <a:gd name="T83" fmla="*/ 7 h 115"/>
                  <a:gd name="T84" fmla="*/ 27 w 69"/>
                  <a:gd name="T85" fmla="*/ 7 h 115"/>
                  <a:gd name="T86" fmla="*/ 23 w 69"/>
                  <a:gd name="T87" fmla="*/ 11 h 115"/>
                  <a:gd name="T88" fmla="*/ 20 w 69"/>
                  <a:gd name="T89" fmla="*/ 19 h 115"/>
                  <a:gd name="T90" fmla="*/ 16 w 69"/>
                  <a:gd name="T91" fmla="*/ 30 h 115"/>
                  <a:gd name="T92" fmla="*/ 16 w 69"/>
                  <a:gd name="T93" fmla="*/ 46 h 115"/>
                  <a:gd name="T94" fmla="*/ 16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7"/>
                    </a:lnTo>
                    <a:lnTo>
                      <a:pt x="12" y="15"/>
                    </a:lnTo>
                    <a:lnTo>
                      <a:pt x="20" y="7"/>
                    </a:lnTo>
                    <a:lnTo>
                      <a:pt x="27" y="4"/>
                    </a:lnTo>
                    <a:lnTo>
                      <a:pt x="35" y="0"/>
                    </a:lnTo>
                    <a:lnTo>
                      <a:pt x="43" y="4"/>
                    </a:lnTo>
                    <a:lnTo>
                      <a:pt x="50" y="7"/>
                    </a:lnTo>
                    <a:lnTo>
                      <a:pt x="58" y="15"/>
                    </a:lnTo>
                    <a:lnTo>
                      <a:pt x="62" y="27"/>
                    </a:lnTo>
                    <a:lnTo>
                      <a:pt x="66" y="42"/>
                    </a:lnTo>
                    <a:lnTo>
                      <a:pt x="69" y="57"/>
                    </a:lnTo>
                    <a:lnTo>
                      <a:pt x="69" y="76"/>
                    </a:lnTo>
                    <a:lnTo>
                      <a:pt x="62" y="92"/>
                    </a:lnTo>
                    <a:lnTo>
                      <a:pt x="58" y="103"/>
                    </a:lnTo>
                    <a:lnTo>
                      <a:pt x="50" y="111"/>
                    </a:lnTo>
                    <a:lnTo>
                      <a:pt x="43" y="115"/>
                    </a:lnTo>
                    <a:lnTo>
                      <a:pt x="35" y="115"/>
                    </a:lnTo>
                    <a:lnTo>
                      <a:pt x="23" y="115"/>
                    </a:lnTo>
                    <a:lnTo>
                      <a:pt x="16" y="107"/>
                    </a:lnTo>
                    <a:lnTo>
                      <a:pt x="8" y="96"/>
                    </a:lnTo>
                    <a:lnTo>
                      <a:pt x="0" y="80"/>
                    </a:lnTo>
                    <a:lnTo>
                      <a:pt x="0" y="57"/>
                    </a:lnTo>
                    <a:close/>
                    <a:moveTo>
                      <a:pt x="16" y="61"/>
                    </a:moveTo>
                    <a:lnTo>
                      <a:pt x="16" y="80"/>
                    </a:lnTo>
                    <a:lnTo>
                      <a:pt x="20" y="99"/>
                    </a:lnTo>
                    <a:lnTo>
                      <a:pt x="23" y="107"/>
                    </a:lnTo>
                    <a:lnTo>
                      <a:pt x="27" y="111"/>
                    </a:lnTo>
                    <a:lnTo>
                      <a:pt x="35" y="111"/>
                    </a:lnTo>
                    <a:lnTo>
                      <a:pt x="39" y="111"/>
                    </a:lnTo>
                    <a:lnTo>
                      <a:pt x="43" y="107"/>
                    </a:lnTo>
                    <a:lnTo>
                      <a:pt x="46" y="103"/>
                    </a:lnTo>
                    <a:lnTo>
                      <a:pt x="50" y="92"/>
                    </a:lnTo>
                    <a:lnTo>
                      <a:pt x="54" y="76"/>
                    </a:lnTo>
                    <a:lnTo>
                      <a:pt x="54" y="53"/>
                    </a:lnTo>
                    <a:lnTo>
                      <a:pt x="54" y="38"/>
                    </a:lnTo>
                    <a:lnTo>
                      <a:pt x="50" y="23"/>
                    </a:lnTo>
                    <a:lnTo>
                      <a:pt x="46" y="15"/>
                    </a:lnTo>
                    <a:lnTo>
                      <a:pt x="43" y="7"/>
                    </a:lnTo>
                    <a:lnTo>
                      <a:pt x="39" y="7"/>
                    </a:lnTo>
                    <a:lnTo>
                      <a:pt x="35" y="7"/>
                    </a:lnTo>
                    <a:lnTo>
                      <a:pt x="27" y="7"/>
                    </a:lnTo>
                    <a:lnTo>
                      <a:pt x="23" y="11"/>
                    </a:lnTo>
                    <a:lnTo>
                      <a:pt x="20" y="19"/>
                    </a:lnTo>
                    <a:lnTo>
                      <a:pt x="16" y="30"/>
                    </a:lnTo>
                    <a:lnTo>
                      <a:pt x="16" y="46"/>
                    </a:lnTo>
                    <a:lnTo>
                      <a:pt x="16" y="61"/>
                    </a:lnTo>
                    <a:close/>
                  </a:path>
                </a:pathLst>
              </a:custGeom>
              <a:solidFill>
                <a:srgbClr val="000000"/>
              </a:solidFill>
              <a:ln w="0">
                <a:solidFill>
                  <a:srgbClr val="000000"/>
                </a:solidFill>
                <a:round/>
                <a:headEnd/>
                <a:tailEnd/>
              </a:ln>
            </p:spPr>
            <p:txBody>
              <a:bodyPr/>
              <a:lstStyle/>
              <a:p>
                <a:endParaRPr lang="en-CA"/>
              </a:p>
            </p:txBody>
          </p:sp>
          <p:sp>
            <p:nvSpPr>
              <p:cNvPr id="17631" name="Freeform 141"/>
              <p:cNvSpPr>
                <a:spLocks noEditPoints="1"/>
              </p:cNvSpPr>
              <p:nvPr/>
            </p:nvSpPr>
            <p:spPr bwMode="auto">
              <a:xfrm>
                <a:off x="3634" y="1948"/>
                <a:ext cx="69" cy="115"/>
              </a:xfrm>
              <a:custGeom>
                <a:avLst/>
                <a:gdLst>
                  <a:gd name="T0" fmla="*/ 0 w 69"/>
                  <a:gd name="T1" fmla="*/ 57 h 115"/>
                  <a:gd name="T2" fmla="*/ 0 w 69"/>
                  <a:gd name="T3" fmla="*/ 42 h 115"/>
                  <a:gd name="T4" fmla="*/ 4 w 69"/>
                  <a:gd name="T5" fmla="*/ 27 h 115"/>
                  <a:gd name="T6" fmla="*/ 11 w 69"/>
                  <a:gd name="T7" fmla="*/ 15 h 115"/>
                  <a:gd name="T8" fmla="*/ 19 w 69"/>
                  <a:gd name="T9" fmla="*/ 7 h 115"/>
                  <a:gd name="T10" fmla="*/ 27 w 69"/>
                  <a:gd name="T11" fmla="*/ 4 h 115"/>
                  <a:gd name="T12" fmla="*/ 34 w 69"/>
                  <a:gd name="T13" fmla="*/ 0 h 115"/>
                  <a:gd name="T14" fmla="*/ 42 w 69"/>
                  <a:gd name="T15" fmla="*/ 4 h 115"/>
                  <a:gd name="T16" fmla="*/ 50 w 69"/>
                  <a:gd name="T17" fmla="*/ 7 h 115"/>
                  <a:gd name="T18" fmla="*/ 57 w 69"/>
                  <a:gd name="T19" fmla="*/ 15 h 115"/>
                  <a:gd name="T20" fmla="*/ 61 w 69"/>
                  <a:gd name="T21" fmla="*/ 27 h 115"/>
                  <a:gd name="T22" fmla="*/ 65 w 69"/>
                  <a:gd name="T23" fmla="*/ 42 h 115"/>
                  <a:gd name="T24" fmla="*/ 69 w 69"/>
                  <a:gd name="T25" fmla="*/ 57 h 115"/>
                  <a:gd name="T26" fmla="*/ 65 w 69"/>
                  <a:gd name="T27" fmla="*/ 76 h 115"/>
                  <a:gd name="T28" fmla="*/ 61 w 69"/>
                  <a:gd name="T29" fmla="*/ 92 h 115"/>
                  <a:gd name="T30" fmla="*/ 57 w 69"/>
                  <a:gd name="T31" fmla="*/ 103 h 115"/>
                  <a:gd name="T32" fmla="*/ 50 w 69"/>
                  <a:gd name="T33" fmla="*/ 111 h 115"/>
                  <a:gd name="T34" fmla="*/ 42 w 69"/>
                  <a:gd name="T35" fmla="*/ 115 h 115"/>
                  <a:gd name="T36" fmla="*/ 31 w 69"/>
                  <a:gd name="T37" fmla="*/ 115 h 115"/>
                  <a:gd name="T38" fmla="*/ 23 w 69"/>
                  <a:gd name="T39" fmla="*/ 115 h 115"/>
                  <a:gd name="T40" fmla="*/ 15 w 69"/>
                  <a:gd name="T41" fmla="*/ 107 h 115"/>
                  <a:gd name="T42" fmla="*/ 7 w 69"/>
                  <a:gd name="T43" fmla="*/ 96 h 115"/>
                  <a:gd name="T44" fmla="*/ 0 w 69"/>
                  <a:gd name="T45" fmla="*/ 80 h 115"/>
                  <a:gd name="T46" fmla="*/ 0 w 69"/>
                  <a:gd name="T47" fmla="*/ 57 h 115"/>
                  <a:gd name="T48" fmla="*/ 15 w 69"/>
                  <a:gd name="T49" fmla="*/ 61 h 115"/>
                  <a:gd name="T50" fmla="*/ 15 w 69"/>
                  <a:gd name="T51" fmla="*/ 80 h 115"/>
                  <a:gd name="T52" fmla="*/ 19 w 69"/>
                  <a:gd name="T53" fmla="*/ 99 h 115"/>
                  <a:gd name="T54" fmla="*/ 23 w 69"/>
                  <a:gd name="T55" fmla="*/ 107 h 115"/>
                  <a:gd name="T56" fmla="*/ 27 w 69"/>
                  <a:gd name="T57" fmla="*/ 111 h 115"/>
                  <a:gd name="T58" fmla="*/ 34 w 69"/>
                  <a:gd name="T59" fmla="*/ 111 h 115"/>
                  <a:gd name="T60" fmla="*/ 38 w 69"/>
                  <a:gd name="T61" fmla="*/ 111 h 115"/>
                  <a:gd name="T62" fmla="*/ 42 w 69"/>
                  <a:gd name="T63" fmla="*/ 107 h 115"/>
                  <a:gd name="T64" fmla="*/ 46 w 69"/>
                  <a:gd name="T65" fmla="*/ 103 h 115"/>
                  <a:gd name="T66" fmla="*/ 50 w 69"/>
                  <a:gd name="T67" fmla="*/ 92 h 115"/>
                  <a:gd name="T68" fmla="*/ 50 w 69"/>
                  <a:gd name="T69" fmla="*/ 76 h 115"/>
                  <a:gd name="T70" fmla="*/ 54 w 69"/>
                  <a:gd name="T71" fmla="*/ 53 h 115"/>
                  <a:gd name="T72" fmla="*/ 50 w 69"/>
                  <a:gd name="T73" fmla="*/ 38 h 115"/>
                  <a:gd name="T74" fmla="*/ 50 w 69"/>
                  <a:gd name="T75" fmla="*/ 23 h 115"/>
                  <a:gd name="T76" fmla="*/ 46 w 69"/>
                  <a:gd name="T77" fmla="*/ 15 h 115"/>
                  <a:gd name="T78" fmla="*/ 42 w 69"/>
                  <a:gd name="T79" fmla="*/ 7 h 115"/>
                  <a:gd name="T80" fmla="*/ 38 w 69"/>
                  <a:gd name="T81" fmla="*/ 7 h 115"/>
                  <a:gd name="T82" fmla="*/ 34 w 69"/>
                  <a:gd name="T83" fmla="*/ 7 h 115"/>
                  <a:gd name="T84" fmla="*/ 27 w 69"/>
                  <a:gd name="T85" fmla="*/ 7 h 115"/>
                  <a:gd name="T86" fmla="*/ 23 w 69"/>
                  <a:gd name="T87" fmla="*/ 11 h 115"/>
                  <a:gd name="T88" fmla="*/ 19 w 69"/>
                  <a:gd name="T89" fmla="*/ 19 h 115"/>
                  <a:gd name="T90" fmla="*/ 15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7"/>
                    </a:lnTo>
                    <a:lnTo>
                      <a:pt x="11" y="15"/>
                    </a:lnTo>
                    <a:lnTo>
                      <a:pt x="19" y="7"/>
                    </a:lnTo>
                    <a:lnTo>
                      <a:pt x="27" y="4"/>
                    </a:lnTo>
                    <a:lnTo>
                      <a:pt x="34" y="0"/>
                    </a:lnTo>
                    <a:lnTo>
                      <a:pt x="42" y="4"/>
                    </a:lnTo>
                    <a:lnTo>
                      <a:pt x="50" y="7"/>
                    </a:lnTo>
                    <a:lnTo>
                      <a:pt x="57" y="15"/>
                    </a:lnTo>
                    <a:lnTo>
                      <a:pt x="61" y="27"/>
                    </a:lnTo>
                    <a:lnTo>
                      <a:pt x="65" y="42"/>
                    </a:lnTo>
                    <a:lnTo>
                      <a:pt x="69" y="57"/>
                    </a:lnTo>
                    <a:lnTo>
                      <a:pt x="65" y="76"/>
                    </a:lnTo>
                    <a:lnTo>
                      <a:pt x="61" y="92"/>
                    </a:lnTo>
                    <a:lnTo>
                      <a:pt x="57" y="103"/>
                    </a:lnTo>
                    <a:lnTo>
                      <a:pt x="50" y="111"/>
                    </a:lnTo>
                    <a:lnTo>
                      <a:pt x="42" y="115"/>
                    </a:lnTo>
                    <a:lnTo>
                      <a:pt x="31" y="115"/>
                    </a:lnTo>
                    <a:lnTo>
                      <a:pt x="23" y="115"/>
                    </a:lnTo>
                    <a:lnTo>
                      <a:pt x="15" y="107"/>
                    </a:lnTo>
                    <a:lnTo>
                      <a:pt x="7" y="96"/>
                    </a:lnTo>
                    <a:lnTo>
                      <a:pt x="0" y="80"/>
                    </a:lnTo>
                    <a:lnTo>
                      <a:pt x="0" y="57"/>
                    </a:lnTo>
                    <a:close/>
                    <a:moveTo>
                      <a:pt x="15" y="61"/>
                    </a:moveTo>
                    <a:lnTo>
                      <a:pt x="15" y="80"/>
                    </a:lnTo>
                    <a:lnTo>
                      <a:pt x="19" y="99"/>
                    </a:lnTo>
                    <a:lnTo>
                      <a:pt x="23" y="107"/>
                    </a:lnTo>
                    <a:lnTo>
                      <a:pt x="27" y="111"/>
                    </a:lnTo>
                    <a:lnTo>
                      <a:pt x="34" y="111"/>
                    </a:lnTo>
                    <a:lnTo>
                      <a:pt x="38" y="111"/>
                    </a:lnTo>
                    <a:lnTo>
                      <a:pt x="42" y="107"/>
                    </a:lnTo>
                    <a:lnTo>
                      <a:pt x="46" y="103"/>
                    </a:lnTo>
                    <a:lnTo>
                      <a:pt x="50" y="92"/>
                    </a:lnTo>
                    <a:lnTo>
                      <a:pt x="50" y="76"/>
                    </a:lnTo>
                    <a:lnTo>
                      <a:pt x="54" y="53"/>
                    </a:lnTo>
                    <a:lnTo>
                      <a:pt x="50" y="38"/>
                    </a:lnTo>
                    <a:lnTo>
                      <a:pt x="50" y="23"/>
                    </a:lnTo>
                    <a:lnTo>
                      <a:pt x="46" y="15"/>
                    </a:lnTo>
                    <a:lnTo>
                      <a:pt x="42" y="7"/>
                    </a:lnTo>
                    <a:lnTo>
                      <a:pt x="38" y="7"/>
                    </a:lnTo>
                    <a:lnTo>
                      <a:pt x="34" y="7"/>
                    </a:lnTo>
                    <a:lnTo>
                      <a:pt x="27" y="7"/>
                    </a:lnTo>
                    <a:lnTo>
                      <a:pt x="23" y="11"/>
                    </a:lnTo>
                    <a:lnTo>
                      <a:pt x="19" y="19"/>
                    </a:lnTo>
                    <a:lnTo>
                      <a:pt x="15"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7632" name="Freeform 142"/>
              <p:cNvSpPr>
                <a:spLocks noEditPoints="1"/>
              </p:cNvSpPr>
              <p:nvPr/>
            </p:nvSpPr>
            <p:spPr bwMode="auto">
              <a:xfrm>
                <a:off x="3714" y="1948"/>
                <a:ext cx="73" cy="115"/>
              </a:xfrm>
              <a:custGeom>
                <a:avLst/>
                <a:gdLst>
                  <a:gd name="T0" fmla="*/ 0 w 73"/>
                  <a:gd name="T1" fmla="*/ 57 h 115"/>
                  <a:gd name="T2" fmla="*/ 4 w 73"/>
                  <a:gd name="T3" fmla="*/ 42 h 115"/>
                  <a:gd name="T4" fmla="*/ 8 w 73"/>
                  <a:gd name="T5" fmla="*/ 27 h 115"/>
                  <a:gd name="T6" fmla="*/ 16 w 73"/>
                  <a:gd name="T7" fmla="*/ 15 h 115"/>
                  <a:gd name="T8" fmla="*/ 23 w 73"/>
                  <a:gd name="T9" fmla="*/ 7 h 115"/>
                  <a:gd name="T10" fmla="*/ 31 w 73"/>
                  <a:gd name="T11" fmla="*/ 4 h 115"/>
                  <a:gd name="T12" fmla="*/ 39 w 73"/>
                  <a:gd name="T13" fmla="*/ 0 h 115"/>
                  <a:gd name="T14" fmla="*/ 46 w 73"/>
                  <a:gd name="T15" fmla="*/ 4 h 115"/>
                  <a:gd name="T16" fmla="*/ 54 w 73"/>
                  <a:gd name="T17" fmla="*/ 7 h 115"/>
                  <a:gd name="T18" fmla="*/ 58 w 73"/>
                  <a:gd name="T19" fmla="*/ 15 h 115"/>
                  <a:gd name="T20" fmla="*/ 66 w 73"/>
                  <a:gd name="T21" fmla="*/ 27 h 115"/>
                  <a:gd name="T22" fmla="*/ 69 w 73"/>
                  <a:gd name="T23" fmla="*/ 42 h 115"/>
                  <a:gd name="T24" fmla="*/ 73 w 73"/>
                  <a:gd name="T25" fmla="*/ 57 h 115"/>
                  <a:gd name="T26" fmla="*/ 69 w 73"/>
                  <a:gd name="T27" fmla="*/ 76 h 115"/>
                  <a:gd name="T28" fmla="*/ 66 w 73"/>
                  <a:gd name="T29" fmla="*/ 92 h 115"/>
                  <a:gd name="T30" fmla="*/ 62 w 73"/>
                  <a:gd name="T31" fmla="*/ 103 h 115"/>
                  <a:gd name="T32" fmla="*/ 54 w 73"/>
                  <a:gd name="T33" fmla="*/ 111 h 115"/>
                  <a:gd name="T34" fmla="*/ 43 w 73"/>
                  <a:gd name="T35" fmla="*/ 115 h 115"/>
                  <a:gd name="T36" fmla="*/ 35 w 73"/>
                  <a:gd name="T37" fmla="*/ 115 h 115"/>
                  <a:gd name="T38" fmla="*/ 27 w 73"/>
                  <a:gd name="T39" fmla="*/ 115 h 115"/>
                  <a:gd name="T40" fmla="*/ 20 w 73"/>
                  <a:gd name="T41" fmla="*/ 107 h 115"/>
                  <a:gd name="T42" fmla="*/ 12 w 73"/>
                  <a:gd name="T43" fmla="*/ 96 h 115"/>
                  <a:gd name="T44" fmla="*/ 4 w 73"/>
                  <a:gd name="T45" fmla="*/ 80 h 115"/>
                  <a:gd name="T46" fmla="*/ 0 w 73"/>
                  <a:gd name="T47" fmla="*/ 57 h 115"/>
                  <a:gd name="T48" fmla="*/ 20 w 73"/>
                  <a:gd name="T49" fmla="*/ 61 h 115"/>
                  <a:gd name="T50" fmla="*/ 20 w 73"/>
                  <a:gd name="T51" fmla="*/ 80 h 115"/>
                  <a:gd name="T52" fmla="*/ 23 w 73"/>
                  <a:gd name="T53" fmla="*/ 99 h 115"/>
                  <a:gd name="T54" fmla="*/ 27 w 73"/>
                  <a:gd name="T55" fmla="*/ 107 h 115"/>
                  <a:gd name="T56" fmla="*/ 31 w 73"/>
                  <a:gd name="T57" fmla="*/ 111 h 115"/>
                  <a:gd name="T58" fmla="*/ 35 w 73"/>
                  <a:gd name="T59" fmla="*/ 111 h 115"/>
                  <a:gd name="T60" fmla="*/ 43 w 73"/>
                  <a:gd name="T61" fmla="*/ 111 h 115"/>
                  <a:gd name="T62" fmla="*/ 46 w 73"/>
                  <a:gd name="T63" fmla="*/ 107 h 115"/>
                  <a:gd name="T64" fmla="*/ 50 w 73"/>
                  <a:gd name="T65" fmla="*/ 103 h 115"/>
                  <a:gd name="T66" fmla="*/ 54 w 73"/>
                  <a:gd name="T67" fmla="*/ 92 h 115"/>
                  <a:gd name="T68" fmla="*/ 54 w 73"/>
                  <a:gd name="T69" fmla="*/ 76 h 115"/>
                  <a:gd name="T70" fmla="*/ 58 w 73"/>
                  <a:gd name="T71" fmla="*/ 53 h 115"/>
                  <a:gd name="T72" fmla="*/ 54 w 73"/>
                  <a:gd name="T73" fmla="*/ 38 h 115"/>
                  <a:gd name="T74" fmla="*/ 54 w 73"/>
                  <a:gd name="T75" fmla="*/ 23 h 115"/>
                  <a:gd name="T76" fmla="*/ 50 w 73"/>
                  <a:gd name="T77" fmla="*/ 15 h 115"/>
                  <a:gd name="T78" fmla="*/ 46 w 73"/>
                  <a:gd name="T79" fmla="*/ 7 h 115"/>
                  <a:gd name="T80" fmla="*/ 43 w 73"/>
                  <a:gd name="T81" fmla="*/ 7 h 115"/>
                  <a:gd name="T82" fmla="*/ 39 w 73"/>
                  <a:gd name="T83" fmla="*/ 7 h 115"/>
                  <a:gd name="T84" fmla="*/ 31 w 73"/>
                  <a:gd name="T85" fmla="*/ 7 h 115"/>
                  <a:gd name="T86" fmla="*/ 27 w 73"/>
                  <a:gd name="T87" fmla="*/ 11 h 115"/>
                  <a:gd name="T88" fmla="*/ 23 w 73"/>
                  <a:gd name="T89" fmla="*/ 19 h 115"/>
                  <a:gd name="T90" fmla="*/ 20 w 73"/>
                  <a:gd name="T91" fmla="*/ 30 h 115"/>
                  <a:gd name="T92" fmla="*/ 20 w 73"/>
                  <a:gd name="T93" fmla="*/ 46 h 115"/>
                  <a:gd name="T94" fmla="*/ 20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7"/>
                    </a:moveTo>
                    <a:lnTo>
                      <a:pt x="4" y="42"/>
                    </a:lnTo>
                    <a:lnTo>
                      <a:pt x="8" y="27"/>
                    </a:lnTo>
                    <a:lnTo>
                      <a:pt x="16" y="15"/>
                    </a:lnTo>
                    <a:lnTo>
                      <a:pt x="23" y="7"/>
                    </a:lnTo>
                    <a:lnTo>
                      <a:pt x="31" y="4"/>
                    </a:lnTo>
                    <a:lnTo>
                      <a:pt x="39" y="0"/>
                    </a:lnTo>
                    <a:lnTo>
                      <a:pt x="46" y="4"/>
                    </a:lnTo>
                    <a:lnTo>
                      <a:pt x="54" y="7"/>
                    </a:lnTo>
                    <a:lnTo>
                      <a:pt x="58" y="15"/>
                    </a:lnTo>
                    <a:lnTo>
                      <a:pt x="66" y="27"/>
                    </a:lnTo>
                    <a:lnTo>
                      <a:pt x="69" y="42"/>
                    </a:lnTo>
                    <a:lnTo>
                      <a:pt x="73" y="57"/>
                    </a:lnTo>
                    <a:lnTo>
                      <a:pt x="69" y="76"/>
                    </a:lnTo>
                    <a:lnTo>
                      <a:pt x="66" y="92"/>
                    </a:lnTo>
                    <a:lnTo>
                      <a:pt x="62" y="103"/>
                    </a:lnTo>
                    <a:lnTo>
                      <a:pt x="54" y="111"/>
                    </a:lnTo>
                    <a:lnTo>
                      <a:pt x="43" y="115"/>
                    </a:lnTo>
                    <a:lnTo>
                      <a:pt x="35" y="115"/>
                    </a:lnTo>
                    <a:lnTo>
                      <a:pt x="27" y="115"/>
                    </a:lnTo>
                    <a:lnTo>
                      <a:pt x="20" y="107"/>
                    </a:lnTo>
                    <a:lnTo>
                      <a:pt x="12" y="96"/>
                    </a:lnTo>
                    <a:lnTo>
                      <a:pt x="4" y="80"/>
                    </a:lnTo>
                    <a:lnTo>
                      <a:pt x="0" y="57"/>
                    </a:lnTo>
                    <a:close/>
                    <a:moveTo>
                      <a:pt x="20" y="61"/>
                    </a:moveTo>
                    <a:lnTo>
                      <a:pt x="20" y="80"/>
                    </a:lnTo>
                    <a:lnTo>
                      <a:pt x="23" y="99"/>
                    </a:lnTo>
                    <a:lnTo>
                      <a:pt x="27" y="107"/>
                    </a:lnTo>
                    <a:lnTo>
                      <a:pt x="31" y="111"/>
                    </a:lnTo>
                    <a:lnTo>
                      <a:pt x="35" y="111"/>
                    </a:lnTo>
                    <a:lnTo>
                      <a:pt x="43" y="111"/>
                    </a:lnTo>
                    <a:lnTo>
                      <a:pt x="46" y="107"/>
                    </a:lnTo>
                    <a:lnTo>
                      <a:pt x="50" y="103"/>
                    </a:lnTo>
                    <a:lnTo>
                      <a:pt x="54" y="92"/>
                    </a:lnTo>
                    <a:lnTo>
                      <a:pt x="54" y="76"/>
                    </a:lnTo>
                    <a:lnTo>
                      <a:pt x="58" y="53"/>
                    </a:lnTo>
                    <a:lnTo>
                      <a:pt x="54" y="38"/>
                    </a:lnTo>
                    <a:lnTo>
                      <a:pt x="54" y="23"/>
                    </a:lnTo>
                    <a:lnTo>
                      <a:pt x="50" y="15"/>
                    </a:lnTo>
                    <a:lnTo>
                      <a:pt x="46" y="7"/>
                    </a:lnTo>
                    <a:lnTo>
                      <a:pt x="43" y="7"/>
                    </a:lnTo>
                    <a:lnTo>
                      <a:pt x="39" y="7"/>
                    </a:lnTo>
                    <a:lnTo>
                      <a:pt x="31" y="7"/>
                    </a:lnTo>
                    <a:lnTo>
                      <a:pt x="27" y="11"/>
                    </a:lnTo>
                    <a:lnTo>
                      <a:pt x="23" y="19"/>
                    </a:lnTo>
                    <a:lnTo>
                      <a:pt x="20" y="30"/>
                    </a:lnTo>
                    <a:lnTo>
                      <a:pt x="20" y="46"/>
                    </a:lnTo>
                    <a:lnTo>
                      <a:pt x="20" y="61"/>
                    </a:lnTo>
                    <a:close/>
                  </a:path>
                </a:pathLst>
              </a:custGeom>
              <a:solidFill>
                <a:srgbClr val="000000"/>
              </a:solidFill>
              <a:ln w="0">
                <a:solidFill>
                  <a:srgbClr val="000000"/>
                </a:solidFill>
                <a:round/>
                <a:headEnd/>
                <a:tailEnd/>
              </a:ln>
            </p:spPr>
            <p:txBody>
              <a:bodyPr/>
              <a:lstStyle/>
              <a:p>
                <a:endParaRPr lang="en-CA"/>
              </a:p>
            </p:txBody>
          </p:sp>
          <p:sp>
            <p:nvSpPr>
              <p:cNvPr id="17633" name="Freeform 143"/>
              <p:cNvSpPr>
                <a:spLocks noEditPoints="1"/>
              </p:cNvSpPr>
              <p:nvPr/>
            </p:nvSpPr>
            <p:spPr bwMode="auto">
              <a:xfrm>
                <a:off x="3799" y="1948"/>
                <a:ext cx="73" cy="115"/>
              </a:xfrm>
              <a:custGeom>
                <a:avLst/>
                <a:gdLst>
                  <a:gd name="T0" fmla="*/ 4 w 73"/>
                  <a:gd name="T1" fmla="*/ 115 h 115"/>
                  <a:gd name="T2" fmla="*/ 4 w 73"/>
                  <a:gd name="T3" fmla="*/ 115 h 115"/>
                  <a:gd name="T4" fmla="*/ 11 w 73"/>
                  <a:gd name="T5" fmla="*/ 115 h 115"/>
                  <a:gd name="T6" fmla="*/ 23 w 73"/>
                  <a:gd name="T7" fmla="*/ 111 h 115"/>
                  <a:gd name="T8" fmla="*/ 30 w 73"/>
                  <a:gd name="T9" fmla="*/ 103 h 115"/>
                  <a:gd name="T10" fmla="*/ 42 w 73"/>
                  <a:gd name="T11" fmla="*/ 92 h 115"/>
                  <a:gd name="T12" fmla="*/ 46 w 73"/>
                  <a:gd name="T13" fmla="*/ 76 h 115"/>
                  <a:gd name="T14" fmla="*/ 54 w 73"/>
                  <a:gd name="T15" fmla="*/ 65 h 115"/>
                  <a:gd name="T16" fmla="*/ 42 w 73"/>
                  <a:gd name="T17" fmla="*/ 69 h 115"/>
                  <a:gd name="T18" fmla="*/ 30 w 73"/>
                  <a:gd name="T19" fmla="*/ 73 h 115"/>
                  <a:gd name="T20" fmla="*/ 19 w 73"/>
                  <a:gd name="T21" fmla="*/ 69 h 115"/>
                  <a:gd name="T22" fmla="*/ 7 w 73"/>
                  <a:gd name="T23" fmla="*/ 65 h 115"/>
                  <a:gd name="T24" fmla="*/ 4 w 73"/>
                  <a:gd name="T25" fmla="*/ 53 h 115"/>
                  <a:gd name="T26" fmla="*/ 0 w 73"/>
                  <a:gd name="T27" fmla="*/ 38 h 115"/>
                  <a:gd name="T28" fmla="*/ 4 w 73"/>
                  <a:gd name="T29" fmla="*/ 27 h 115"/>
                  <a:gd name="T30" fmla="*/ 7 w 73"/>
                  <a:gd name="T31" fmla="*/ 15 h 115"/>
                  <a:gd name="T32" fmla="*/ 15 w 73"/>
                  <a:gd name="T33" fmla="*/ 7 h 115"/>
                  <a:gd name="T34" fmla="*/ 27 w 73"/>
                  <a:gd name="T35" fmla="*/ 4 h 115"/>
                  <a:gd name="T36" fmla="*/ 34 w 73"/>
                  <a:gd name="T37" fmla="*/ 0 h 115"/>
                  <a:gd name="T38" fmla="*/ 50 w 73"/>
                  <a:gd name="T39" fmla="*/ 4 h 115"/>
                  <a:gd name="T40" fmla="*/ 57 w 73"/>
                  <a:gd name="T41" fmla="*/ 11 h 115"/>
                  <a:gd name="T42" fmla="*/ 65 w 73"/>
                  <a:gd name="T43" fmla="*/ 23 h 115"/>
                  <a:gd name="T44" fmla="*/ 69 w 73"/>
                  <a:gd name="T45" fmla="*/ 34 h 115"/>
                  <a:gd name="T46" fmla="*/ 73 w 73"/>
                  <a:gd name="T47" fmla="*/ 46 h 115"/>
                  <a:gd name="T48" fmla="*/ 69 w 73"/>
                  <a:gd name="T49" fmla="*/ 65 h 115"/>
                  <a:gd name="T50" fmla="*/ 61 w 73"/>
                  <a:gd name="T51" fmla="*/ 80 h 115"/>
                  <a:gd name="T52" fmla="*/ 50 w 73"/>
                  <a:gd name="T53" fmla="*/ 96 h 115"/>
                  <a:gd name="T54" fmla="*/ 38 w 73"/>
                  <a:gd name="T55" fmla="*/ 107 h 115"/>
                  <a:gd name="T56" fmla="*/ 23 w 73"/>
                  <a:gd name="T57" fmla="*/ 115 h 115"/>
                  <a:gd name="T58" fmla="*/ 7 w 73"/>
                  <a:gd name="T59" fmla="*/ 115 h 115"/>
                  <a:gd name="T60" fmla="*/ 4 w 73"/>
                  <a:gd name="T61" fmla="*/ 115 h 115"/>
                  <a:gd name="T62" fmla="*/ 54 w 73"/>
                  <a:gd name="T63" fmla="*/ 57 h 115"/>
                  <a:gd name="T64" fmla="*/ 54 w 73"/>
                  <a:gd name="T65" fmla="*/ 50 h 115"/>
                  <a:gd name="T66" fmla="*/ 54 w 73"/>
                  <a:gd name="T67" fmla="*/ 42 h 115"/>
                  <a:gd name="T68" fmla="*/ 54 w 73"/>
                  <a:gd name="T69" fmla="*/ 34 h 115"/>
                  <a:gd name="T70" fmla="*/ 54 w 73"/>
                  <a:gd name="T71" fmla="*/ 27 h 115"/>
                  <a:gd name="T72" fmla="*/ 50 w 73"/>
                  <a:gd name="T73" fmla="*/ 15 h 115"/>
                  <a:gd name="T74" fmla="*/ 46 w 73"/>
                  <a:gd name="T75" fmla="*/ 11 h 115"/>
                  <a:gd name="T76" fmla="*/ 42 w 73"/>
                  <a:gd name="T77" fmla="*/ 7 h 115"/>
                  <a:gd name="T78" fmla="*/ 34 w 73"/>
                  <a:gd name="T79" fmla="*/ 7 h 115"/>
                  <a:gd name="T80" fmla="*/ 27 w 73"/>
                  <a:gd name="T81" fmla="*/ 7 h 115"/>
                  <a:gd name="T82" fmla="*/ 23 w 73"/>
                  <a:gd name="T83" fmla="*/ 11 h 115"/>
                  <a:gd name="T84" fmla="*/ 19 w 73"/>
                  <a:gd name="T85" fmla="*/ 19 h 115"/>
                  <a:gd name="T86" fmla="*/ 15 w 73"/>
                  <a:gd name="T87" fmla="*/ 30 h 115"/>
                  <a:gd name="T88" fmla="*/ 19 w 73"/>
                  <a:gd name="T89" fmla="*/ 46 h 115"/>
                  <a:gd name="T90" fmla="*/ 23 w 73"/>
                  <a:gd name="T91" fmla="*/ 57 h 115"/>
                  <a:gd name="T92" fmla="*/ 30 w 73"/>
                  <a:gd name="T93" fmla="*/ 65 h 115"/>
                  <a:gd name="T94" fmla="*/ 34 w 73"/>
                  <a:gd name="T95" fmla="*/ 65 h 115"/>
                  <a:gd name="T96" fmla="*/ 42 w 73"/>
                  <a:gd name="T97" fmla="*/ 65 h 115"/>
                  <a:gd name="T98" fmla="*/ 46 w 73"/>
                  <a:gd name="T99" fmla="*/ 65 h 115"/>
                  <a:gd name="T100" fmla="*/ 50 w 73"/>
                  <a:gd name="T101" fmla="*/ 61 h 115"/>
                  <a:gd name="T102" fmla="*/ 54 w 73"/>
                  <a:gd name="T103" fmla="*/ 57 h 11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73"/>
                  <a:gd name="T157" fmla="*/ 0 h 115"/>
                  <a:gd name="T158" fmla="*/ 73 w 73"/>
                  <a:gd name="T159" fmla="*/ 115 h 115"/>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73" h="115">
                    <a:moveTo>
                      <a:pt x="4" y="115"/>
                    </a:moveTo>
                    <a:lnTo>
                      <a:pt x="4" y="115"/>
                    </a:lnTo>
                    <a:lnTo>
                      <a:pt x="11" y="115"/>
                    </a:lnTo>
                    <a:lnTo>
                      <a:pt x="23" y="111"/>
                    </a:lnTo>
                    <a:lnTo>
                      <a:pt x="30" y="103"/>
                    </a:lnTo>
                    <a:lnTo>
                      <a:pt x="42" y="92"/>
                    </a:lnTo>
                    <a:lnTo>
                      <a:pt x="46" y="76"/>
                    </a:lnTo>
                    <a:lnTo>
                      <a:pt x="54" y="65"/>
                    </a:lnTo>
                    <a:lnTo>
                      <a:pt x="42" y="69"/>
                    </a:lnTo>
                    <a:lnTo>
                      <a:pt x="30" y="73"/>
                    </a:lnTo>
                    <a:lnTo>
                      <a:pt x="19" y="69"/>
                    </a:lnTo>
                    <a:lnTo>
                      <a:pt x="7" y="65"/>
                    </a:lnTo>
                    <a:lnTo>
                      <a:pt x="4" y="53"/>
                    </a:lnTo>
                    <a:lnTo>
                      <a:pt x="0" y="38"/>
                    </a:lnTo>
                    <a:lnTo>
                      <a:pt x="4" y="27"/>
                    </a:lnTo>
                    <a:lnTo>
                      <a:pt x="7" y="15"/>
                    </a:lnTo>
                    <a:lnTo>
                      <a:pt x="15" y="7"/>
                    </a:lnTo>
                    <a:lnTo>
                      <a:pt x="27" y="4"/>
                    </a:lnTo>
                    <a:lnTo>
                      <a:pt x="34" y="0"/>
                    </a:lnTo>
                    <a:lnTo>
                      <a:pt x="50" y="4"/>
                    </a:lnTo>
                    <a:lnTo>
                      <a:pt x="57" y="11"/>
                    </a:lnTo>
                    <a:lnTo>
                      <a:pt x="65" y="23"/>
                    </a:lnTo>
                    <a:lnTo>
                      <a:pt x="69" y="34"/>
                    </a:lnTo>
                    <a:lnTo>
                      <a:pt x="73" y="46"/>
                    </a:lnTo>
                    <a:lnTo>
                      <a:pt x="69" y="65"/>
                    </a:lnTo>
                    <a:lnTo>
                      <a:pt x="61" y="80"/>
                    </a:lnTo>
                    <a:lnTo>
                      <a:pt x="50" y="96"/>
                    </a:lnTo>
                    <a:lnTo>
                      <a:pt x="38" y="107"/>
                    </a:lnTo>
                    <a:lnTo>
                      <a:pt x="23" y="115"/>
                    </a:lnTo>
                    <a:lnTo>
                      <a:pt x="7" y="115"/>
                    </a:lnTo>
                    <a:lnTo>
                      <a:pt x="4" y="115"/>
                    </a:lnTo>
                    <a:close/>
                    <a:moveTo>
                      <a:pt x="54" y="57"/>
                    </a:moveTo>
                    <a:lnTo>
                      <a:pt x="54" y="50"/>
                    </a:lnTo>
                    <a:lnTo>
                      <a:pt x="54" y="42"/>
                    </a:lnTo>
                    <a:lnTo>
                      <a:pt x="54" y="34"/>
                    </a:lnTo>
                    <a:lnTo>
                      <a:pt x="54" y="27"/>
                    </a:lnTo>
                    <a:lnTo>
                      <a:pt x="50" y="15"/>
                    </a:lnTo>
                    <a:lnTo>
                      <a:pt x="46" y="11"/>
                    </a:lnTo>
                    <a:lnTo>
                      <a:pt x="42" y="7"/>
                    </a:lnTo>
                    <a:lnTo>
                      <a:pt x="34" y="7"/>
                    </a:lnTo>
                    <a:lnTo>
                      <a:pt x="27" y="7"/>
                    </a:lnTo>
                    <a:lnTo>
                      <a:pt x="23" y="11"/>
                    </a:lnTo>
                    <a:lnTo>
                      <a:pt x="19" y="19"/>
                    </a:lnTo>
                    <a:lnTo>
                      <a:pt x="15" y="30"/>
                    </a:lnTo>
                    <a:lnTo>
                      <a:pt x="19" y="46"/>
                    </a:lnTo>
                    <a:lnTo>
                      <a:pt x="23" y="57"/>
                    </a:lnTo>
                    <a:lnTo>
                      <a:pt x="30" y="65"/>
                    </a:lnTo>
                    <a:lnTo>
                      <a:pt x="34" y="65"/>
                    </a:lnTo>
                    <a:lnTo>
                      <a:pt x="42" y="65"/>
                    </a:lnTo>
                    <a:lnTo>
                      <a:pt x="46" y="65"/>
                    </a:lnTo>
                    <a:lnTo>
                      <a:pt x="50" y="61"/>
                    </a:lnTo>
                    <a:lnTo>
                      <a:pt x="54" y="57"/>
                    </a:lnTo>
                    <a:close/>
                  </a:path>
                </a:pathLst>
              </a:custGeom>
              <a:solidFill>
                <a:srgbClr val="000000"/>
              </a:solidFill>
              <a:ln w="0">
                <a:solidFill>
                  <a:srgbClr val="000000"/>
                </a:solidFill>
                <a:round/>
                <a:headEnd/>
                <a:tailEnd/>
              </a:ln>
            </p:spPr>
            <p:txBody>
              <a:bodyPr/>
              <a:lstStyle/>
              <a:p>
                <a:endParaRPr lang="en-CA"/>
              </a:p>
            </p:txBody>
          </p:sp>
          <p:sp>
            <p:nvSpPr>
              <p:cNvPr id="17634" name="Freeform 144"/>
              <p:cNvSpPr>
                <a:spLocks/>
              </p:cNvSpPr>
              <p:nvPr/>
            </p:nvSpPr>
            <p:spPr bwMode="auto">
              <a:xfrm>
                <a:off x="3879" y="1948"/>
                <a:ext cx="73" cy="115"/>
              </a:xfrm>
              <a:custGeom>
                <a:avLst/>
                <a:gdLst>
                  <a:gd name="T0" fmla="*/ 73 w 73"/>
                  <a:gd name="T1" fmla="*/ 92 h 115"/>
                  <a:gd name="T2" fmla="*/ 66 w 73"/>
                  <a:gd name="T3" fmla="*/ 115 h 115"/>
                  <a:gd name="T4" fmla="*/ 0 w 73"/>
                  <a:gd name="T5" fmla="*/ 115 h 115"/>
                  <a:gd name="T6" fmla="*/ 0 w 73"/>
                  <a:gd name="T7" fmla="*/ 111 h 115"/>
                  <a:gd name="T8" fmla="*/ 20 w 73"/>
                  <a:gd name="T9" fmla="*/ 96 h 115"/>
                  <a:gd name="T10" fmla="*/ 31 w 73"/>
                  <a:gd name="T11" fmla="*/ 80 h 115"/>
                  <a:gd name="T12" fmla="*/ 43 w 73"/>
                  <a:gd name="T13" fmla="*/ 69 h 115"/>
                  <a:gd name="T14" fmla="*/ 50 w 73"/>
                  <a:gd name="T15" fmla="*/ 53 h 115"/>
                  <a:gd name="T16" fmla="*/ 54 w 73"/>
                  <a:gd name="T17" fmla="*/ 38 h 115"/>
                  <a:gd name="T18" fmla="*/ 54 w 73"/>
                  <a:gd name="T19" fmla="*/ 27 h 115"/>
                  <a:gd name="T20" fmla="*/ 46 w 73"/>
                  <a:gd name="T21" fmla="*/ 19 h 115"/>
                  <a:gd name="T22" fmla="*/ 39 w 73"/>
                  <a:gd name="T23" fmla="*/ 15 h 115"/>
                  <a:gd name="T24" fmla="*/ 31 w 73"/>
                  <a:gd name="T25" fmla="*/ 11 h 115"/>
                  <a:gd name="T26" fmla="*/ 23 w 73"/>
                  <a:gd name="T27" fmla="*/ 15 h 115"/>
                  <a:gd name="T28" fmla="*/ 16 w 73"/>
                  <a:gd name="T29" fmla="*/ 19 h 115"/>
                  <a:gd name="T30" fmla="*/ 12 w 73"/>
                  <a:gd name="T31" fmla="*/ 23 h 115"/>
                  <a:gd name="T32" fmla="*/ 8 w 73"/>
                  <a:gd name="T33" fmla="*/ 30 h 115"/>
                  <a:gd name="T34" fmla="*/ 4 w 73"/>
                  <a:gd name="T35" fmla="*/ 30 h 115"/>
                  <a:gd name="T36" fmla="*/ 8 w 73"/>
                  <a:gd name="T37" fmla="*/ 19 h 115"/>
                  <a:gd name="T38" fmla="*/ 16 w 73"/>
                  <a:gd name="T39" fmla="*/ 7 h 115"/>
                  <a:gd name="T40" fmla="*/ 23 w 73"/>
                  <a:gd name="T41" fmla="*/ 4 h 115"/>
                  <a:gd name="T42" fmla="*/ 35 w 73"/>
                  <a:gd name="T43" fmla="*/ 0 h 115"/>
                  <a:gd name="T44" fmla="*/ 50 w 73"/>
                  <a:gd name="T45" fmla="*/ 4 h 115"/>
                  <a:gd name="T46" fmla="*/ 58 w 73"/>
                  <a:gd name="T47" fmla="*/ 11 h 115"/>
                  <a:gd name="T48" fmla="*/ 66 w 73"/>
                  <a:gd name="T49" fmla="*/ 19 h 115"/>
                  <a:gd name="T50" fmla="*/ 69 w 73"/>
                  <a:gd name="T51" fmla="*/ 30 h 115"/>
                  <a:gd name="T52" fmla="*/ 66 w 73"/>
                  <a:gd name="T53" fmla="*/ 38 h 115"/>
                  <a:gd name="T54" fmla="*/ 66 w 73"/>
                  <a:gd name="T55" fmla="*/ 46 h 115"/>
                  <a:gd name="T56" fmla="*/ 54 w 73"/>
                  <a:gd name="T57" fmla="*/ 61 h 115"/>
                  <a:gd name="T58" fmla="*/ 43 w 73"/>
                  <a:gd name="T59" fmla="*/ 76 h 115"/>
                  <a:gd name="T60" fmla="*/ 31 w 73"/>
                  <a:gd name="T61" fmla="*/ 88 h 115"/>
                  <a:gd name="T62" fmla="*/ 23 w 73"/>
                  <a:gd name="T63" fmla="*/ 96 h 115"/>
                  <a:gd name="T64" fmla="*/ 16 w 73"/>
                  <a:gd name="T65" fmla="*/ 103 h 115"/>
                  <a:gd name="T66" fmla="*/ 46 w 73"/>
                  <a:gd name="T67" fmla="*/ 103 h 115"/>
                  <a:gd name="T68" fmla="*/ 54 w 73"/>
                  <a:gd name="T69" fmla="*/ 103 h 115"/>
                  <a:gd name="T70" fmla="*/ 58 w 73"/>
                  <a:gd name="T71" fmla="*/ 103 h 115"/>
                  <a:gd name="T72" fmla="*/ 62 w 73"/>
                  <a:gd name="T73" fmla="*/ 99 h 115"/>
                  <a:gd name="T74" fmla="*/ 66 w 73"/>
                  <a:gd name="T75" fmla="*/ 99 h 115"/>
                  <a:gd name="T76" fmla="*/ 69 w 73"/>
                  <a:gd name="T77" fmla="*/ 96 h 115"/>
                  <a:gd name="T78" fmla="*/ 73 w 73"/>
                  <a:gd name="T79" fmla="*/ 92 h 115"/>
                  <a:gd name="T80" fmla="*/ 73 w 73"/>
                  <a:gd name="T81" fmla="*/ 92 h 11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5"/>
                  <a:gd name="T125" fmla="*/ 73 w 73"/>
                  <a:gd name="T126" fmla="*/ 115 h 11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5">
                    <a:moveTo>
                      <a:pt x="73" y="92"/>
                    </a:moveTo>
                    <a:lnTo>
                      <a:pt x="66" y="115"/>
                    </a:lnTo>
                    <a:lnTo>
                      <a:pt x="0" y="115"/>
                    </a:lnTo>
                    <a:lnTo>
                      <a:pt x="0" y="111"/>
                    </a:lnTo>
                    <a:lnTo>
                      <a:pt x="20" y="96"/>
                    </a:lnTo>
                    <a:lnTo>
                      <a:pt x="31" y="80"/>
                    </a:lnTo>
                    <a:lnTo>
                      <a:pt x="43" y="69"/>
                    </a:lnTo>
                    <a:lnTo>
                      <a:pt x="50" y="53"/>
                    </a:lnTo>
                    <a:lnTo>
                      <a:pt x="54" y="38"/>
                    </a:lnTo>
                    <a:lnTo>
                      <a:pt x="54" y="27"/>
                    </a:lnTo>
                    <a:lnTo>
                      <a:pt x="46" y="19"/>
                    </a:lnTo>
                    <a:lnTo>
                      <a:pt x="39" y="15"/>
                    </a:lnTo>
                    <a:lnTo>
                      <a:pt x="31" y="11"/>
                    </a:lnTo>
                    <a:lnTo>
                      <a:pt x="23" y="15"/>
                    </a:lnTo>
                    <a:lnTo>
                      <a:pt x="16" y="19"/>
                    </a:lnTo>
                    <a:lnTo>
                      <a:pt x="12" y="23"/>
                    </a:lnTo>
                    <a:lnTo>
                      <a:pt x="8" y="30"/>
                    </a:lnTo>
                    <a:lnTo>
                      <a:pt x="4" y="30"/>
                    </a:lnTo>
                    <a:lnTo>
                      <a:pt x="8" y="19"/>
                    </a:lnTo>
                    <a:lnTo>
                      <a:pt x="16" y="7"/>
                    </a:lnTo>
                    <a:lnTo>
                      <a:pt x="23" y="4"/>
                    </a:lnTo>
                    <a:lnTo>
                      <a:pt x="35" y="0"/>
                    </a:lnTo>
                    <a:lnTo>
                      <a:pt x="50" y="4"/>
                    </a:lnTo>
                    <a:lnTo>
                      <a:pt x="58" y="11"/>
                    </a:lnTo>
                    <a:lnTo>
                      <a:pt x="66" y="19"/>
                    </a:lnTo>
                    <a:lnTo>
                      <a:pt x="69" y="30"/>
                    </a:lnTo>
                    <a:lnTo>
                      <a:pt x="66" y="38"/>
                    </a:lnTo>
                    <a:lnTo>
                      <a:pt x="66" y="46"/>
                    </a:lnTo>
                    <a:lnTo>
                      <a:pt x="54" y="61"/>
                    </a:lnTo>
                    <a:lnTo>
                      <a:pt x="43" y="76"/>
                    </a:lnTo>
                    <a:lnTo>
                      <a:pt x="31" y="88"/>
                    </a:lnTo>
                    <a:lnTo>
                      <a:pt x="23" y="96"/>
                    </a:lnTo>
                    <a:lnTo>
                      <a:pt x="16" y="103"/>
                    </a:lnTo>
                    <a:lnTo>
                      <a:pt x="46" y="103"/>
                    </a:lnTo>
                    <a:lnTo>
                      <a:pt x="54" y="103"/>
                    </a:lnTo>
                    <a:lnTo>
                      <a:pt x="58" y="103"/>
                    </a:lnTo>
                    <a:lnTo>
                      <a:pt x="62" y="99"/>
                    </a:lnTo>
                    <a:lnTo>
                      <a:pt x="66" y="99"/>
                    </a:lnTo>
                    <a:lnTo>
                      <a:pt x="69" y="96"/>
                    </a:lnTo>
                    <a:lnTo>
                      <a:pt x="73" y="92"/>
                    </a:lnTo>
                    <a:close/>
                  </a:path>
                </a:pathLst>
              </a:custGeom>
              <a:solidFill>
                <a:srgbClr val="000000"/>
              </a:solidFill>
              <a:ln w="0">
                <a:solidFill>
                  <a:srgbClr val="000000"/>
                </a:solidFill>
                <a:round/>
                <a:headEnd/>
                <a:tailEnd/>
              </a:ln>
            </p:spPr>
            <p:txBody>
              <a:bodyPr/>
              <a:lstStyle/>
              <a:p>
                <a:endParaRPr lang="en-CA"/>
              </a:p>
            </p:txBody>
          </p:sp>
          <p:sp>
            <p:nvSpPr>
              <p:cNvPr id="17635" name="Rectangle 145"/>
              <p:cNvSpPr>
                <a:spLocks noChangeArrowheads="1"/>
              </p:cNvSpPr>
              <p:nvPr/>
            </p:nvSpPr>
            <p:spPr bwMode="auto">
              <a:xfrm>
                <a:off x="4071" y="192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7636" name="Freeform 146"/>
              <p:cNvSpPr>
                <a:spLocks noEditPoints="1"/>
              </p:cNvSpPr>
              <p:nvPr/>
            </p:nvSpPr>
            <p:spPr bwMode="auto">
              <a:xfrm>
                <a:off x="4275" y="1948"/>
                <a:ext cx="72" cy="115"/>
              </a:xfrm>
              <a:custGeom>
                <a:avLst/>
                <a:gdLst>
                  <a:gd name="T0" fmla="*/ 0 w 72"/>
                  <a:gd name="T1" fmla="*/ 57 h 115"/>
                  <a:gd name="T2" fmla="*/ 3 w 72"/>
                  <a:gd name="T3" fmla="*/ 42 h 115"/>
                  <a:gd name="T4" fmla="*/ 7 w 72"/>
                  <a:gd name="T5" fmla="*/ 27 h 115"/>
                  <a:gd name="T6" fmla="*/ 11 w 72"/>
                  <a:gd name="T7" fmla="*/ 15 h 115"/>
                  <a:gd name="T8" fmla="*/ 23 w 72"/>
                  <a:gd name="T9" fmla="*/ 7 h 115"/>
                  <a:gd name="T10" fmla="*/ 26 w 72"/>
                  <a:gd name="T11" fmla="*/ 4 h 115"/>
                  <a:gd name="T12" fmla="*/ 34 w 72"/>
                  <a:gd name="T13" fmla="*/ 0 h 115"/>
                  <a:gd name="T14" fmla="*/ 46 w 72"/>
                  <a:gd name="T15" fmla="*/ 4 h 115"/>
                  <a:gd name="T16" fmla="*/ 49 w 72"/>
                  <a:gd name="T17" fmla="*/ 7 h 115"/>
                  <a:gd name="T18" fmla="*/ 57 w 72"/>
                  <a:gd name="T19" fmla="*/ 15 h 115"/>
                  <a:gd name="T20" fmla="*/ 65 w 72"/>
                  <a:gd name="T21" fmla="*/ 27 h 115"/>
                  <a:gd name="T22" fmla="*/ 69 w 72"/>
                  <a:gd name="T23" fmla="*/ 42 h 115"/>
                  <a:gd name="T24" fmla="*/ 72 w 72"/>
                  <a:gd name="T25" fmla="*/ 57 h 115"/>
                  <a:gd name="T26" fmla="*/ 69 w 72"/>
                  <a:gd name="T27" fmla="*/ 76 h 115"/>
                  <a:gd name="T28" fmla="*/ 65 w 72"/>
                  <a:gd name="T29" fmla="*/ 92 h 115"/>
                  <a:gd name="T30" fmla="*/ 57 w 72"/>
                  <a:gd name="T31" fmla="*/ 103 h 115"/>
                  <a:gd name="T32" fmla="*/ 49 w 72"/>
                  <a:gd name="T33" fmla="*/ 111 h 115"/>
                  <a:gd name="T34" fmla="*/ 42 w 72"/>
                  <a:gd name="T35" fmla="*/ 115 h 115"/>
                  <a:gd name="T36" fmla="*/ 34 w 72"/>
                  <a:gd name="T37" fmla="*/ 115 h 115"/>
                  <a:gd name="T38" fmla="*/ 26 w 72"/>
                  <a:gd name="T39" fmla="*/ 115 h 115"/>
                  <a:gd name="T40" fmla="*/ 15 w 72"/>
                  <a:gd name="T41" fmla="*/ 107 h 115"/>
                  <a:gd name="T42" fmla="*/ 11 w 72"/>
                  <a:gd name="T43" fmla="*/ 96 h 115"/>
                  <a:gd name="T44" fmla="*/ 3 w 72"/>
                  <a:gd name="T45" fmla="*/ 80 h 115"/>
                  <a:gd name="T46" fmla="*/ 0 w 72"/>
                  <a:gd name="T47" fmla="*/ 57 h 115"/>
                  <a:gd name="T48" fmla="*/ 15 w 72"/>
                  <a:gd name="T49" fmla="*/ 61 h 115"/>
                  <a:gd name="T50" fmla="*/ 19 w 72"/>
                  <a:gd name="T51" fmla="*/ 80 h 115"/>
                  <a:gd name="T52" fmla="*/ 23 w 72"/>
                  <a:gd name="T53" fmla="*/ 99 h 115"/>
                  <a:gd name="T54" fmla="*/ 26 w 72"/>
                  <a:gd name="T55" fmla="*/ 107 h 115"/>
                  <a:gd name="T56" fmla="*/ 30 w 72"/>
                  <a:gd name="T57" fmla="*/ 111 h 115"/>
                  <a:gd name="T58" fmla="*/ 34 w 72"/>
                  <a:gd name="T59" fmla="*/ 111 h 115"/>
                  <a:gd name="T60" fmla="*/ 38 w 72"/>
                  <a:gd name="T61" fmla="*/ 111 h 115"/>
                  <a:gd name="T62" fmla="*/ 46 w 72"/>
                  <a:gd name="T63" fmla="*/ 107 h 115"/>
                  <a:gd name="T64" fmla="*/ 49 w 72"/>
                  <a:gd name="T65" fmla="*/ 103 h 115"/>
                  <a:gd name="T66" fmla="*/ 49 w 72"/>
                  <a:gd name="T67" fmla="*/ 92 h 115"/>
                  <a:gd name="T68" fmla="*/ 53 w 72"/>
                  <a:gd name="T69" fmla="*/ 76 h 115"/>
                  <a:gd name="T70" fmla="*/ 53 w 72"/>
                  <a:gd name="T71" fmla="*/ 53 h 115"/>
                  <a:gd name="T72" fmla="*/ 53 w 72"/>
                  <a:gd name="T73" fmla="*/ 38 h 115"/>
                  <a:gd name="T74" fmla="*/ 49 w 72"/>
                  <a:gd name="T75" fmla="*/ 23 h 115"/>
                  <a:gd name="T76" fmla="*/ 49 w 72"/>
                  <a:gd name="T77" fmla="*/ 15 h 115"/>
                  <a:gd name="T78" fmla="*/ 42 w 72"/>
                  <a:gd name="T79" fmla="*/ 7 h 115"/>
                  <a:gd name="T80" fmla="*/ 42 w 72"/>
                  <a:gd name="T81" fmla="*/ 7 h 115"/>
                  <a:gd name="T82" fmla="*/ 34 w 72"/>
                  <a:gd name="T83" fmla="*/ 7 h 115"/>
                  <a:gd name="T84" fmla="*/ 30 w 72"/>
                  <a:gd name="T85" fmla="*/ 7 h 115"/>
                  <a:gd name="T86" fmla="*/ 26 w 72"/>
                  <a:gd name="T87" fmla="*/ 11 h 115"/>
                  <a:gd name="T88" fmla="*/ 23 w 72"/>
                  <a:gd name="T89" fmla="*/ 19 h 115"/>
                  <a:gd name="T90" fmla="*/ 19 w 72"/>
                  <a:gd name="T91" fmla="*/ 30 h 115"/>
                  <a:gd name="T92" fmla="*/ 19 w 72"/>
                  <a:gd name="T93" fmla="*/ 46 h 115"/>
                  <a:gd name="T94" fmla="*/ 15 w 72"/>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2"/>
                  <a:gd name="T145" fmla="*/ 0 h 115"/>
                  <a:gd name="T146" fmla="*/ 72 w 72"/>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2" h="115">
                    <a:moveTo>
                      <a:pt x="0" y="57"/>
                    </a:moveTo>
                    <a:lnTo>
                      <a:pt x="3" y="42"/>
                    </a:lnTo>
                    <a:lnTo>
                      <a:pt x="7" y="27"/>
                    </a:lnTo>
                    <a:lnTo>
                      <a:pt x="11" y="15"/>
                    </a:lnTo>
                    <a:lnTo>
                      <a:pt x="23" y="7"/>
                    </a:lnTo>
                    <a:lnTo>
                      <a:pt x="26" y="4"/>
                    </a:lnTo>
                    <a:lnTo>
                      <a:pt x="34" y="0"/>
                    </a:lnTo>
                    <a:lnTo>
                      <a:pt x="46" y="4"/>
                    </a:lnTo>
                    <a:lnTo>
                      <a:pt x="49" y="7"/>
                    </a:lnTo>
                    <a:lnTo>
                      <a:pt x="57" y="15"/>
                    </a:lnTo>
                    <a:lnTo>
                      <a:pt x="65" y="27"/>
                    </a:lnTo>
                    <a:lnTo>
                      <a:pt x="69" y="42"/>
                    </a:lnTo>
                    <a:lnTo>
                      <a:pt x="72" y="57"/>
                    </a:lnTo>
                    <a:lnTo>
                      <a:pt x="69" y="76"/>
                    </a:lnTo>
                    <a:lnTo>
                      <a:pt x="65" y="92"/>
                    </a:lnTo>
                    <a:lnTo>
                      <a:pt x="57" y="103"/>
                    </a:lnTo>
                    <a:lnTo>
                      <a:pt x="49" y="111"/>
                    </a:lnTo>
                    <a:lnTo>
                      <a:pt x="42" y="115"/>
                    </a:lnTo>
                    <a:lnTo>
                      <a:pt x="34" y="115"/>
                    </a:lnTo>
                    <a:lnTo>
                      <a:pt x="26" y="115"/>
                    </a:lnTo>
                    <a:lnTo>
                      <a:pt x="15" y="107"/>
                    </a:lnTo>
                    <a:lnTo>
                      <a:pt x="11" y="96"/>
                    </a:lnTo>
                    <a:lnTo>
                      <a:pt x="3" y="80"/>
                    </a:lnTo>
                    <a:lnTo>
                      <a:pt x="0" y="57"/>
                    </a:lnTo>
                    <a:close/>
                    <a:moveTo>
                      <a:pt x="15" y="61"/>
                    </a:moveTo>
                    <a:lnTo>
                      <a:pt x="19" y="80"/>
                    </a:lnTo>
                    <a:lnTo>
                      <a:pt x="23" y="99"/>
                    </a:lnTo>
                    <a:lnTo>
                      <a:pt x="26" y="107"/>
                    </a:lnTo>
                    <a:lnTo>
                      <a:pt x="30" y="111"/>
                    </a:lnTo>
                    <a:lnTo>
                      <a:pt x="34" y="111"/>
                    </a:lnTo>
                    <a:lnTo>
                      <a:pt x="38" y="111"/>
                    </a:lnTo>
                    <a:lnTo>
                      <a:pt x="46" y="107"/>
                    </a:lnTo>
                    <a:lnTo>
                      <a:pt x="49" y="103"/>
                    </a:lnTo>
                    <a:lnTo>
                      <a:pt x="49" y="92"/>
                    </a:lnTo>
                    <a:lnTo>
                      <a:pt x="53" y="76"/>
                    </a:lnTo>
                    <a:lnTo>
                      <a:pt x="53" y="53"/>
                    </a:lnTo>
                    <a:lnTo>
                      <a:pt x="53" y="38"/>
                    </a:lnTo>
                    <a:lnTo>
                      <a:pt x="49" y="23"/>
                    </a:lnTo>
                    <a:lnTo>
                      <a:pt x="49" y="15"/>
                    </a:lnTo>
                    <a:lnTo>
                      <a:pt x="42" y="7"/>
                    </a:lnTo>
                    <a:lnTo>
                      <a:pt x="34" y="7"/>
                    </a:lnTo>
                    <a:lnTo>
                      <a:pt x="30" y="7"/>
                    </a:lnTo>
                    <a:lnTo>
                      <a:pt x="26" y="11"/>
                    </a:lnTo>
                    <a:lnTo>
                      <a:pt x="23" y="19"/>
                    </a:lnTo>
                    <a:lnTo>
                      <a:pt x="19" y="30"/>
                    </a:lnTo>
                    <a:lnTo>
                      <a:pt x="19" y="46"/>
                    </a:lnTo>
                    <a:lnTo>
                      <a:pt x="15" y="61"/>
                    </a:lnTo>
                    <a:close/>
                  </a:path>
                </a:pathLst>
              </a:custGeom>
              <a:solidFill>
                <a:srgbClr val="000000"/>
              </a:solidFill>
              <a:ln w="0">
                <a:solidFill>
                  <a:srgbClr val="000000"/>
                </a:solidFill>
                <a:round/>
                <a:headEnd/>
                <a:tailEnd/>
              </a:ln>
            </p:spPr>
            <p:txBody>
              <a:bodyPr/>
              <a:lstStyle/>
              <a:p>
                <a:endParaRPr lang="en-CA"/>
              </a:p>
            </p:txBody>
          </p:sp>
          <p:sp>
            <p:nvSpPr>
              <p:cNvPr id="17637" name="Rectangle 147"/>
              <p:cNvSpPr>
                <a:spLocks noChangeArrowheads="1"/>
              </p:cNvSpPr>
              <p:nvPr/>
            </p:nvSpPr>
            <p:spPr bwMode="auto">
              <a:xfrm>
                <a:off x="4670" y="1921"/>
                <a:ext cx="7" cy="207"/>
              </a:xfrm>
              <a:prstGeom prst="rect">
                <a:avLst/>
              </a:prstGeom>
              <a:solidFill>
                <a:srgbClr val="000000"/>
              </a:solidFill>
              <a:ln w="0">
                <a:solidFill>
                  <a:srgbClr val="000000"/>
                </a:solidFill>
                <a:miter lim="800000"/>
                <a:headEnd/>
                <a:tailEnd/>
              </a:ln>
            </p:spPr>
            <p:txBody>
              <a:bodyPr/>
              <a:lstStyle/>
              <a:p>
                <a:endParaRPr lang="en-US"/>
              </a:p>
            </p:txBody>
          </p:sp>
          <p:sp>
            <p:nvSpPr>
              <p:cNvPr id="17638" name="Freeform 148"/>
              <p:cNvSpPr>
                <a:spLocks/>
              </p:cNvSpPr>
              <p:nvPr/>
            </p:nvSpPr>
            <p:spPr bwMode="auto">
              <a:xfrm>
                <a:off x="4885" y="2044"/>
                <a:ext cx="19" cy="19"/>
              </a:xfrm>
              <a:custGeom>
                <a:avLst/>
                <a:gdLst>
                  <a:gd name="T0" fmla="*/ 7 w 19"/>
                  <a:gd name="T1" fmla="*/ 0 h 19"/>
                  <a:gd name="T2" fmla="*/ 11 w 19"/>
                  <a:gd name="T3" fmla="*/ 0 h 19"/>
                  <a:gd name="T4" fmla="*/ 15 w 19"/>
                  <a:gd name="T5" fmla="*/ 3 h 19"/>
                  <a:gd name="T6" fmla="*/ 19 w 19"/>
                  <a:gd name="T7" fmla="*/ 7 h 19"/>
                  <a:gd name="T8" fmla="*/ 19 w 19"/>
                  <a:gd name="T9" fmla="*/ 11 h 19"/>
                  <a:gd name="T10" fmla="*/ 19 w 19"/>
                  <a:gd name="T11" fmla="*/ 15 h 19"/>
                  <a:gd name="T12" fmla="*/ 15 w 19"/>
                  <a:gd name="T13" fmla="*/ 19 h 19"/>
                  <a:gd name="T14" fmla="*/ 11 w 19"/>
                  <a:gd name="T15" fmla="*/ 19 h 19"/>
                  <a:gd name="T16" fmla="*/ 7 w 19"/>
                  <a:gd name="T17" fmla="*/ 19 h 19"/>
                  <a:gd name="T18" fmla="*/ 3 w 19"/>
                  <a:gd name="T19" fmla="*/ 19 h 19"/>
                  <a:gd name="T20" fmla="*/ 3 w 19"/>
                  <a:gd name="T21" fmla="*/ 19 h 19"/>
                  <a:gd name="T22" fmla="*/ 0 w 19"/>
                  <a:gd name="T23" fmla="*/ 15 h 19"/>
                  <a:gd name="T24" fmla="*/ 0 w 19"/>
                  <a:gd name="T25" fmla="*/ 11 h 19"/>
                  <a:gd name="T26" fmla="*/ 0 w 19"/>
                  <a:gd name="T27" fmla="*/ 7 h 19"/>
                  <a:gd name="T28" fmla="*/ 3 w 19"/>
                  <a:gd name="T29" fmla="*/ 3 h 19"/>
                  <a:gd name="T30" fmla="*/ 3 w 19"/>
                  <a:gd name="T31" fmla="*/ 0 h 19"/>
                  <a:gd name="T32" fmla="*/ 7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7" y="0"/>
                    </a:moveTo>
                    <a:lnTo>
                      <a:pt x="11" y="0"/>
                    </a:lnTo>
                    <a:lnTo>
                      <a:pt x="15" y="3"/>
                    </a:lnTo>
                    <a:lnTo>
                      <a:pt x="19" y="7"/>
                    </a:lnTo>
                    <a:lnTo>
                      <a:pt x="19" y="11"/>
                    </a:lnTo>
                    <a:lnTo>
                      <a:pt x="19" y="15"/>
                    </a:lnTo>
                    <a:lnTo>
                      <a:pt x="15" y="19"/>
                    </a:lnTo>
                    <a:lnTo>
                      <a:pt x="11" y="19"/>
                    </a:lnTo>
                    <a:lnTo>
                      <a:pt x="7" y="19"/>
                    </a:lnTo>
                    <a:lnTo>
                      <a:pt x="3" y="19"/>
                    </a:lnTo>
                    <a:lnTo>
                      <a:pt x="0" y="15"/>
                    </a:lnTo>
                    <a:lnTo>
                      <a:pt x="0" y="11"/>
                    </a:lnTo>
                    <a:lnTo>
                      <a:pt x="0" y="7"/>
                    </a:lnTo>
                    <a:lnTo>
                      <a:pt x="3" y="3"/>
                    </a:lnTo>
                    <a:lnTo>
                      <a:pt x="3" y="0"/>
                    </a:lnTo>
                    <a:lnTo>
                      <a:pt x="7" y="0"/>
                    </a:lnTo>
                    <a:close/>
                  </a:path>
                </a:pathLst>
              </a:custGeom>
              <a:solidFill>
                <a:srgbClr val="000000"/>
              </a:solidFill>
              <a:ln w="0">
                <a:solidFill>
                  <a:srgbClr val="000000"/>
                </a:solidFill>
                <a:round/>
                <a:headEnd/>
                <a:tailEnd/>
              </a:ln>
            </p:spPr>
            <p:txBody>
              <a:bodyPr/>
              <a:lstStyle/>
              <a:p>
                <a:endParaRPr lang="en-CA"/>
              </a:p>
            </p:txBody>
          </p:sp>
          <p:sp>
            <p:nvSpPr>
              <p:cNvPr id="17639" name="Freeform 149"/>
              <p:cNvSpPr>
                <a:spLocks noEditPoints="1"/>
              </p:cNvSpPr>
              <p:nvPr/>
            </p:nvSpPr>
            <p:spPr bwMode="auto">
              <a:xfrm>
                <a:off x="4919" y="1948"/>
                <a:ext cx="73" cy="115"/>
              </a:xfrm>
              <a:custGeom>
                <a:avLst/>
                <a:gdLst>
                  <a:gd name="T0" fmla="*/ 0 w 73"/>
                  <a:gd name="T1" fmla="*/ 57 h 115"/>
                  <a:gd name="T2" fmla="*/ 4 w 73"/>
                  <a:gd name="T3" fmla="*/ 42 h 115"/>
                  <a:gd name="T4" fmla="*/ 8 w 73"/>
                  <a:gd name="T5" fmla="*/ 27 h 115"/>
                  <a:gd name="T6" fmla="*/ 16 w 73"/>
                  <a:gd name="T7" fmla="*/ 15 h 115"/>
                  <a:gd name="T8" fmla="*/ 23 w 73"/>
                  <a:gd name="T9" fmla="*/ 7 h 115"/>
                  <a:gd name="T10" fmla="*/ 31 w 73"/>
                  <a:gd name="T11" fmla="*/ 4 h 115"/>
                  <a:gd name="T12" fmla="*/ 39 w 73"/>
                  <a:gd name="T13" fmla="*/ 0 h 115"/>
                  <a:gd name="T14" fmla="*/ 46 w 73"/>
                  <a:gd name="T15" fmla="*/ 4 h 115"/>
                  <a:gd name="T16" fmla="*/ 54 w 73"/>
                  <a:gd name="T17" fmla="*/ 7 h 115"/>
                  <a:gd name="T18" fmla="*/ 62 w 73"/>
                  <a:gd name="T19" fmla="*/ 15 h 115"/>
                  <a:gd name="T20" fmla="*/ 65 w 73"/>
                  <a:gd name="T21" fmla="*/ 27 h 115"/>
                  <a:gd name="T22" fmla="*/ 69 w 73"/>
                  <a:gd name="T23" fmla="*/ 42 h 115"/>
                  <a:gd name="T24" fmla="*/ 73 w 73"/>
                  <a:gd name="T25" fmla="*/ 57 h 115"/>
                  <a:gd name="T26" fmla="*/ 69 w 73"/>
                  <a:gd name="T27" fmla="*/ 76 h 115"/>
                  <a:gd name="T28" fmla="*/ 65 w 73"/>
                  <a:gd name="T29" fmla="*/ 92 h 115"/>
                  <a:gd name="T30" fmla="*/ 62 w 73"/>
                  <a:gd name="T31" fmla="*/ 103 h 115"/>
                  <a:gd name="T32" fmla="*/ 54 w 73"/>
                  <a:gd name="T33" fmla="*/ 111 h 115"/>
                  <a:gd name="T34" fmla="*/ 46 w 73"/>
                  <a:gd name="T35" fmla="*/ 115 h 115"/>
                  <a:gd name="T36" fmla="*/ 35 w 73"/>
                  <a:gd name="T37" fmla="*/ 115 h 115"/>
                  <a:gd name="T38" fmla="*/ 27 w 73"/>
                  <a:gd name="T39" fmla="*/ 115 h 115"/>
                  <a:gd name="T40" fmla="*/ 19 w 73"/>
                  <a:gd name="T41" fmla="*/ 107 h 115"/>
                  <a:gd name="T42" fmla="*/ 12 w 73"/>
                  <a:gd name="T43" fmla="*/ 96 h 115"/>
                  <a:gd name="T44" fmla="*/ 4 w 73"/>
                  <a:gd name="T45" fmla="*/ 80 h 115"/>
                  <a:gd name="T46" fmla="*/ 0 w 73"/>
                  <a:gd name="T47" fmla="*/ 57 h 115"/>
                  <a:gd name="T48" fmla="*/ 19 w 73"/>
                  <a:gd name="T49" fmla="*/ 61 h 115"/>
                  <a:gd name="T50" fmla="*/ 19 w 73"/>
                  <a:gd name="T51" fmla="*/ 80 h 115"/>
                  <a:gd name="T52" fmla="*/ 23 w 73"/>
                  <a:gd name="T53" fmla="*/ 99 h 115"/>
                  <a:gd name="T54" fmla="*/ 27 w 73"/>
                  <a:gd name="T55" fmla="*/ 107 h 115"/>
                  <a:gd name="T56" fmla="*/ 31 w 73"/>
                  <a:gd name="T57" fmla="*/ 111 h 115"/>
                  <a:gd name="T58" fmla="*/ 39 w 73"/>
                  <a:gd name="T59" fmla="*/ 111 h 115"/>
                  <a:gd name="T60" fmla="*/ 42 w 73"/>
                  <a:gd name="T61" fmla="*/ 111 h 115"/>
                  <a:gd name="T62" fmla="*/ 46 w 73"/>
                  <a:gd name="T63" fmla="*/ 107 h 115"/>
                  <a:gd name="T64" fmla="*/ 50 w 73"/>
                  <a:gd name="T65" fmla="*/ 103 h 115"/>
                  <a:gd name="T66" fmla="*/ 54 w 73"/>
                  <a:gd name="T67" fmla="*/ 92 h 115"/>
                  <a:gd name="T68" fmla="*/ 54 w 73"/>
                  <a:gd name="T69" fmla="*/ 76 h 115"/>
                  <a:gd name="T70" fmla="*/ 58 w 73"/>
                  <a:gd name="T71" fmla="*/ 53 h 115"/>
                  <a:gd name="T72" fmla="*/ 54 w 73"/>
                  <a:gd name="T73" fmla="*/ 38 h 115"/>
                  <a:gd name="T74" fmla="*/ 54 w 73"/>
                  <a:gd name="T75" fmla="*/ 23 h 115"/>
                  <a:gd name="T76" fmla="*/ 50 w 73"/>
                  <a:gd name="T77" fmla="*/ 15 h 115"/>
                  <a:gd name="T78" fmla="*/ 46 w 73"/>
                  <a:gd name="T79" fmla="*/ 7 h 115"/>
                  <a:gd name="T80" fmla="*/ 42 w 73"/>
                  <a:gd name="T81" fmla="*/ 7 h 115"/>
                  <a:gd name="T82" fmla="*/ 39 w 73"/>
                  <a:gd name="T83" fmla="*/ 7 h 115"/>
                  <a:gd name="T84" fmla="*/ 31 w 73"/>
                  <a:gd name="T85" fmla="*/ 7 h 115"/>
                  <a:gd name="T86" fmla="*/ 27 w 73"/>
                  <a:gd name="T87" fmla="*/ 11 h 115"/>
                  <a:gd name="T88" fmla="*/ 23 w 73"/>
                  <a:gd name="T89" fmla="*/ 19 h 115"/>
                  <a:gd name="T90" fmla="*/ 19 w 73"/>
                  <a:gd name="T91" fmla="*/ 30 h 115"/>
                  <a:gd name="T92" fmla="*/ 19 w 73"/>
                  <a:gd name="T93" fmla="*/ 46 h 115"/>
                  <a:gd name="T94" fmla="*/ 19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7"/>
                    </a:moveTo>
                    <a:lnTo>
                      <a:pt x="4" y="42"/>
                    </a:lnTo>
                    <a:lnTo>
                      <a:pt x="8" y="27"/>
                    </a:lnTo>
                    <a:lnTo>
                      <a:pt x="16" y="15"/>
                    </a:lnTo>
                    <a:lnTo>
                      <a:pt x="23" y="7"/>
                    </a:lnTo>
                    <a:lnTo>
                      <a:pt x="31" y="4"/>
                    </a:lnTo>
                    <a:lnTo>
                      <a:pt x="39" y="0"/>
                    </a:lnTo>
                    <a:lnTo>
                      <a:pt x="46" y="4"/>
                    </a:lnTo>
                    <a:lnTo>
                      <a:pt x="54" y="7"/>
                    </a:lnTo>
                    <a:lnTo>
                      <a:pt x="62" y="15"/>
                    </a:lnTo>
                    <a:lnTo>
                      <a:pt x="65" y="27"/>
                    </a:lnTo>
                    <a:lnTo>
                      <a:pt x="69" y="42"/>
                    </a:lnTo>
                    <a:lnTo>
                      <a:pt x="73" y="57"/>
                    </a:lnTo>
                    <a:lnTo>
                      <a:pt x="69" y="76"/>
                    </a:lnTo>
                    <a:lnTo>
                      <a:pt x="65" y="92"/>
                    </a:lnTo>
                    <a:lnTo>
                      <a:pt x="62" y="103"/>
                    </a:lnTo>
                    <a:lnTo>
                      <a:pt x="54" y="111"/>
                    </a:lnTo>
                    <a:lnTo>
                      <a:pt x="46" y="115"/>
                    </a:lnTo>
                    <a:lnTo>
                      <a:pt x="35" y="115"/>
                    </a:lnTo>
                    <a:lnTo>
                      <a:pt x="27" y="115"/>
                    </a:lnTo>
                    <a:lnTo>
                      <a:pt x="19" y="107"/>
                    </a:lnTo>
                    <a:lnTo>
                      <a:pt x="12" y="96"/>
                    </a:lnTo>
                    <a:lnTo>
                      <a:pt x="4" y="80"/>
                    </a:lnTo>
                    <a:lnTo>
                      <a:pt x="0" y="57"/>
                    </a:lnTo>
                    <a:close/>
                    <a:moveTo>
                      <a:pt x="19" y="61"/>
                    </a:moveTo>
                    <a:lnTo>
                      <a:pt x="19" y="80"/>
                    </a:lnTo>
                    <a:lnTo>
                      <a:pt x="23" y="99"/>
                    </a:lnTo>
                    <a:lnTo>
                      <a:pt x="27" y="107"/>
                    </a:lnTo>
                    <a:lnTo>
                      <a:pt x="31" y="111"/>
                    </a:lnTo>
                    <a:lnTo>
                      <a:pt x="39" y="111"/>
                    </a:lnTo>
                    <a:lnTo>
                      <a:pt x="42" y="111"/>
                    </a:lnTo>
                    <a:lnTo>
                      <a:pt x="46" y="107"/>
                    </a:lnTo>
                    <a:lnTo>
                      <a:pt x="50" y="103"/>
                    </a:lnTo>
                    <a:lnTo>
                      <a:pt x="54" y="92"/>
                    </a:lnTo>
                    <a:lnTo>
                      <a:pt x="54" y="76"/>
                    </a:lnTo>
                    <a:lnTo>
                      <a:pt x="58" y="53"/>
                    </a:lnTo>
                    <a:lnTo>
                      <a:pt x="54" y="38"/>
                    </a:lnTo>
                    <a:lnTo>
                      <a:pt x="54" y="23"/>
                    </a:lnTo>
                    <a:lnTo>
                      <a:pt x="50" y="15"/>
                    </a:lnTo>
                    <a:lnTo>
                      <a:pt x="46" y="7"/>
                    </a:lnTo>
                    <a:lnTo>
                      <a:pt x="42" y="7"/>
                    </a:lnTo>
                    <a:lnTo>
                      <a:pt x="39" y="7"/>
                    </a:lnTo>
                    <a:lnTo>
                      <a:pt x="31" y="7"/>
                    </a:lnTo>
                    <a:lnTo>
                      <a:pt x="27" y="11"/>
                    </a:lnTo>
                    <a:lnTo>
                      <a:pt x="23" y="19"/>
                    </a:lnTo>
                    <a:lnTo>
                      <a:pt x="19" y="30"/>
                    </a:lnTo>
                    <a:lnTo>
                      <a:pt x="19" y="46"/>
                    </a:lnTo>
                    <a:lnTo>
                      <a:pt x="19" y="61"/>
                    </a:lnTo>
                    <a:close/>
                  </a:path>
                </a:pathLst>
              </a:custGeom>
              <a:solidFill>
                <a:srgbClr val="000000"/>
              </a:solidFill>
              <a:ln w="0">
                <a:solidFill>
                  <a:srgbClr val="000000"/>
                </a:solidFill>
                <a:round/>
                <a:headEnd/>
                <a:tailEnd/>
              </a:ln>
            </p:spPr>
            <p:txBody>
              <a:bodyPr/>
              <a:lstStyle/>
              <a:p>
                <a:endParaRPr lang="en-CA"/>
              </a:p>
            </p:txBody>
          </p:sp>
          <p:sp>
            <p:nvSpPr>
              <p:cNvPr id="17640" name="Freeform 150"/>
              <p:cNvSpPr>
                <a:spLocks noEditPoints="1"/>
              </p:cNvSpPr>
              <p:nvPr/>
            </p:nvSpPr>
            <p:spPr bwMode="auto">
              <a:xfrm>
                <a:off x="5004" y="1948"/>
                <a:ext cx="72" cy="115"/>
              </a:xfrm>
              <a:custGeom>
                <a:avLst/>
                <a:gdLst>
                  <a:gd name="T0" fmla="*/ 0 w 72"/>
                  <a:gd name="T1" fmla="*/ 57 h 115"/>
                  <a:gd name="T2" fmla="*/ 3 w 72"/>
                  <a:gd name="T3" fmla="*/ 42 h 115"/>
                  <a:gd name="T4" fmla="*/ 7 w 72"/>
                  <a:gd name="T5" fmla="*/ 27 h 115"/>
                  <a:gd name="T6" fmla="*/ 15 w 72"/>
                  <a:gd name="T7" fmla="*/ 15 h 115"/>
                  <a:gd name="T8" fmla="*/ 23 w 72"/>
                  <a:gd name="T9" fmla="*/ 7 h 115"/>
                  <a:gd name="T10" fmla="*/ 30 w 72"/>
                  <a:gd name="T11" fmla="*/ 4 h 115"/>
                  <a:gd name="T12" fmla="*/ 38 w 72"/>
                  <a:gd name="T13" fmla="*/ 0 h 115"/>
                  <a:gd name="T14" fmla="*/ 46 w 72"/>
                  <a:gd name="T15" fmla="*/ 4 h 115"/>
                  <a:gd name="T16" fmla="*/ 53 w 72"/>
                  <a:gd name="T17" fmla="*/ 7 h 115"/>
                  <a:gd name="T18" fmla="*/ 57 w 72"/>
                  <a:gd name="T19" fmla="*/ 15 h 115"/>
                  <a:gd name="T20" fmla="*/ 65 w 72"/>
                  <a:gd name="T21" fmla="*/ 27 h 115"/>
                  <a:gd name="T22" fmla="*/ 69 w 72"/>
                  <a:gd name="T23" fmla="*/ 42 h 115"/>
                  <a:gd name="T24" fmla="*/ 72 w 72"/>
                  <a:gd name="T25" fmla="*/ 57 h 115"/>
                  <a:gd name="T26" fmla="*/ 69 w 72"/>
                  <a:gd name="T27" fmla="*/ 76 h 115"/>
                  <a:gd name="T28" fmla="*/ 65 w 72"/>
                  <a:gd name="T29" fmla="*/ 92 h 115"/>
                  <a:gd name="T30" fmla="*/ 61 w 72"/>
                  <a:gd name="T31" fmla="*/ 103 h 115"/>
                  <a:gd name="T32" fmla="*/ 53 w 72"/>
                  <a:gd name="T33" fmla="*/ 111 h 115"/>
                  <a:gd name="T34" fmla="*/ 42 w 72"/>
                  <a:gd name="T35" fmla="*/ 115 h 115"/>
                  <a:gd name="T36" fmla="*/ 34 w 72"/>
                  <a:gd name="T37" fmla="*/ 115 h 115"/>
                  <a:gd name="T38" fmla="*/ 26 w 72"/>
                  <a:gd name="T39" fmla="*/ 115 h 115"/>
                  <a:gd name="T40" fmla="*/ 19 w 72"/>
                  <a:gd name="T41" fmla="*/ 107 h 115"/>
                  <a:gd name="T42" fmla="*/ 11 w 72"/>
                  <a:gd name="T43" fmla="*/ 96 h 115"/>
                  <a:gd name="T44" fmla="*/ 3 w 72"/>
                  <a:gd name="T45" fmla="*/ 80 h 115"/>
                  <a:gd name="T46" fmla="*/ 0 w 72"/>
                  <a:gd name="T47" fmla="*/ 57 h 115"/>
                  <a:gd name="T48" fmla="*/ 15 w 72"/>
                  <a:gd name="T49" fmla="*/ 61 h 115"/>
                  <a:gd name="T50" fmla="*/ 19 w 72"/>
                  <a:gd name="T51" fmla="*/ 80 h 115"/>
                  <a:gd name="T52" fmla="*/ 23 w 72"/>
                  <a:gd name="T53" fmla="*/ 99 h 115"/>
                  <a:gd name="T54" fmla="*/ 26 w 72"/>
                  <a:gd name="T55" fmla="*/ 107 h 115"/>
                  <a:gd name="T56" fmla="*/ 30 w 72"/>
                  <a:gd name="T57" fmla="*/ 111 h 115"/>
                  <a:gd name="T58" fmla="*/ 34 w 72"/>
                  <a:gd name="T59" fmla="*/ 111 h 115"/>
                  <a:gd name="T60" fmla="*/ 42 w 72"/>
                  <a:gd name="T61" fmla="*/ 111 h 115"/>
                  <a:gd name="T62" fmla="*/ 46 w 72"/>
                  <a:gd name="T63" fmla="*/ 107 h 115"/>
                  <a:gd name="T64" fmla="*/ 49 w 72"/>
                  <a:gd name="T65" fmla="*/ 103 h 115"/>
                  <a:gd name="T66" fmla="*/ 53 w 72"/>
                  <a:gd name="T67" fmla="*/ 92 h 115"/>
                  <a:gd name="T68" fmla="*/ 53 w 72"/>
                  <a:gd name="T69" fmla="*/ 76 h 115"/>
                  <a:gd name="T70" fmla="*/ 57 w 72"/>
                  <a:gd name="T71" fmla="*/ 53 h 115"/>
                  <a:gd name="T72" fmla="*/ 53 w 72"/>
                  <a:gd name="T73" fmla="*/ 38 h 115"/>
                  <a:gd name="T74" fmla="*/ 53 w 72"/>
                  <a:gd name="T75" fmla="*/ 23 h 115"/>
                  <a:gd name="T76" fmla="*/ 49 w 72"/>
                  <a:gd name="T77" fmla="*/ 15 h 115"/>
                  <a:gd name="T78" fmla="*/ 46 w 72"/>
                  <a:gd name="T79" fmla="*/ 7 h 115"/>
                  <a:gd name="T80" fmla="*/ 42 w 72"/>
                  <a:gd name="T81" fmla="*/ 7 h 115"/>
                  <a:gd name="T82" fmla="*/ 38 w 72"/>
                  <a:gd name="T83" fmla="*/ 7 h 115"/>
                  <a:gd name="T84" fmla="*/ 30 w 72"/>
                  <a:gd name="T85" fmla="*/ 7 h 115"/>
                  <a:gd name="T86" fmla="*/ 26 w 72"/>
                  <a:gd name="T87" fmla="*/ 11 h 115"/>
                  <a:gd name="T88" fmla="*/ 23 w 72"/>
                  <a:gd name="T89" fmla="*/ 19 h 115"/>
                  <a:gd name="T90" fmla="*/ 19 w 72"/>
                  <a:gd name="T91" fmla="*/ 30 h 115"/>
                  <a:gd name="T92" fmla="*/ 19 w 72"/>
                  <a:gd name="T93" fmla="*/ 46 h 115"/>
                  <a:gd name="T94" fmla="*/ 15 w 72"/>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2"/>
                  <a:gd name="T145" fmla="*/ 0 h 115"/>
                  <a:gd name="T146" fmla="*/ 72 w 72"/>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2" h="115">
                    <a:moveTo>
                      <a:pt x="0" y="57"/>
                    </a:moveTo>
                    <a:lnTo>
                      <a:pt x="3" y="42"/>
                    </a:lnTo>
                    <a:lnTo>
                      <a:pt x="7" y="27"/>
                    </a:lnTo>
                    <a:lnTo>
                      <a:pt x="15" y="15"/>
                    </a:lnTo>
                    <a:lnTo>
                      <a:pt x="23" y="7"/>
                    </a:lnTo>
                    <a:lnTo>
                      <a:pt x="30" y="4"/>
                    </a:lnTo>
                    <a:lnTo>
                      <a:pt x="38" y="0"/>
                    </a:lnTo>
                    <a:lnTo>
                      <a:pt x="46" y="4"/>
                    </a:lnTo>
                    <a:lnTo>
                      <a:pt x="53" y="7"/>
                    </a:lnTo>
                    <a:lnTo>
                      <a:pt x="57" y="15"/>
                    </a:lnTo>
                    <a:lnTo>
                      <a:pt x="65" y="27"/>
                    </a:lnTo>
                    <a:lnTo>
                      <a:pt x="69" y="42"/>
                    </a:lnTo>
                    <a:lnTo>
                      <a:pt x="72" y="57"/>
                    </a:lnTo>
                    <a:lnTo>
                      <a:pt x="69" y="76"/>
                    </a:lnTo>
                    <a:lnTo>
                      <a:pt x="65" y="92"/>
                    </a:lnTo>
                    <a:lnTo>
                      <a:pt x="61" y="103"/>
                    </a:lnTo>
                    <a:lnTo>
                      <a:pt x="53" y="111"/>
                    </a:lnTo>
                    <a:lnTo>
                      <a:pt x="42" y="115"/>
                    </a:lnTo>
                    <a:lnTo>
                      <a:pt x="34" y="115"/>
                    </a:lnTo>
                    <a:lnTo>
                      <a:pt x="26" y="115"/>
                    </a:lnTo>
                    <a:lnTo>
                      <a:pt x="19" y="107"/>
                    </a:lnTo>
                    <a:lnTo>
                      <a:pt x="11" y="96"/>
                    </a:lnTo>
                    <a:lnTo>
                      <a:pt x="3" y="80"/>
                    </a:lnTo>
                    <a:lnTo>
                      <a:pt x="0" y="57"/>
                    </a:lnTo>
                    <a:close/>
                    <a:moveTo>
                      <a:pt x="15" y="61"/>
                    </a:moveTo>
                    <a:lnTo>
                      <a:pt x="19" y="80"/>
                    </a:lnTo>
                    <a:lnTo>
                      <a:pt x="23" y="99"/>
                    </a:lnTo>
                    <a:lnTo>
                      <a:pt x="26" y="107"/>
                    </a:lnTo>
                    <a:lnTo>
                      <a:pt x="30" y="111"/>
                    </a:lnTo>
                    <a:lnTo>
                      <a:pt x="34" y="111"/>
                    </a:lnTo>
                    <a:lnTo>
                      <a:pt x="42" y="111"/>
                    </a:lnTo>
                    <a:lnTo>
                      <a:pt x="46" y="107"/>
                    </a:lnTo>
                    <a:lnTo>
                      <a:pt x="49" y="103"/>
                    </a:lnTo>
                    <a:lnTo>
                      <a:pt x="53" y="92"/>
                    </a:lnTo>
                    <a:lnTo>
                      <a:pt x="53" y="76"/>
                    </a:lnTo>
                    <a:lnTo>
                      <a:pt x="57" y="53"/>
                    </a:lnTo>
                    <a:lnTo>
                      <a:pt x="53" y="38"/>
                    </a:lnTo>
                    <a:lnTo>
                      <a:pt x="53" y="23"/>
                    </a:lnTo>
                    <a:lnTo>
                      <a:pt x="49" y="15"/>
                    </a:lnTo>
                    <a:lnTo>
                      <a:pt x="46" y="7"/>
                    </a:lnTo>
                    <a:lnTo>
                      <a:pt x="42" y="7"/>
                    </a:lnTo>
                    <a:lnTo>
                      <a:pt x="38" y="7"/>
                    </a:lnTo>
                    <a:lnTo>
                      <a:pt x="30" y="7"/>
                    </a:lnTo>
                    <a:lnTo>
                      <a:pt x="26" y="11"/>
                    </a:lnTo>
                    <a:lnTo>
                      <a:pt x="23" y="19"/>
                    </a:lnTo>
                    <a:lnTo>
                      <a:pt x="19" y="30"/>
                    </a:lnTo>
                    <a:lnTo>
                      <a:pt x="19" y="46"/>
                    </a:lnTo>
                    <a:lnTo>
                      <a:pt x="15" y="61"/>
                    </a:lnTo>
                    <a:close/>
                  </a:path>
                </a:pathLst>
              </a:custGeom>
              <a:solidFill>
                <a:srgbClr val="000000"/>
              </a:solidFill>
              <a:ln w="0">
                <a:solidFill>
                  <a:srgbClr val="000000"/>
                </a:solidFill>
                <a:round/>
                <a:headEnd/>
                <a:tailEnd/>
              </a:ln>
            </p:spPr>
            <p:txBody>
              <a:bodyPr/>
              <a:lstStyle/>
              <a:p>
                <a:endParaRPr lang="en-CA"/>
              </a:p>
            </p:txBody>
          </p:sp>
          <p:sp>
            <p:nvSpPr>
              <p:cNvPr id="17641" name="Freeform 151"/>
              <p:cNvSpPr>
                <a:spLocks/>
              </p:cNvSpPr>
              <p:nvPr/>
            </p:nvSpPr>
            <p:spPr bwMode="auto">
              <a:xfrm>
                <a:off x="5088" y="1948"/>
                <a:ext cx="65" cy="115"/>
              </a:xfrm>
              <a:custGeom>
                <a:avLst/>
                <a:gdLst>
                  <a:gd name="T0" fmla="*/ 8 w 65"/>
                  <a:gd name="T1" fmla="*/ 15 h 115"/>
                  <a:gd name="T2" fmla="*/ 23 w 65"/>
                  <a:gd name="T3" fmla="*/ 4 h 115"/>
                  <a:gd name="T4" fmla="*/ 46 w 65"/>
                  <a:gd name="T5" fmla="*/ 4 h 115"/>
                  <a:gd name="T6" fmla="*/ 58 w 65"/>
                  <a:gd name="T7" fmla="*/ 15 h 115"/>
                  <a:gd name="T8" fmla="*/ 58 w 65"/>
                  <a:gd name="T9" fmla="*/ 30 h 115"/>
                  <a:gd name="T10" fmla="*/ 42 w 65"/>
                  <a:gd name="T11" fmla="*/ 50 h 115"/>
                  <a:gd name="T12" fmla="*/ 58 w 65"/>
                  <a:gd name="T13" fmla="*/ 61 h 115"/>
                  <a:gd name="T14" fmla="*/ 65 w 65"/>
                  <a:gd name="T15" fmla="*/ 76 h 115"/>
                  <a:gd name="T16" fmla="*/ 54 w 65"/>
                  <a:gd name="T17" fmla="*/ 103 h 115"/>
                  <a:gd name="T18" fmla="*/ 35 w 65"/>
                  <a:gd name="T19" fmla="*/ 115 h 115"/>
                  <a:gd name="T20" fmla="*/ 11 w 65"/>
                  <a:gd name="T21" fmla="*/ 115 h 115"/>
                  <a:gd name="T22" fmla="*/ 4 w 65"/>
                  <a:gd name="T23" fmla="*/ 111 h 115"/>
                  <a:gd name="T24" fmla="*/ 0 w 65"/>
                  <a:gd name="T25" fmla="*/ 107 h 115"/>
                  <a:gd name="T26" fmla="*/ 4 w 65"/>
                  <a:gd name="T27" fmla="*/ 103 h 115"/>
                  <a:gd name="T28" fmla="*/ 11 w 65"/>
                  <a:gd name="T29" fmla="*/ 103 h 115"/>
                  <a:gd name="T30" fmla="*/ 15 w 65"/>
                  <a:gd name="T31" fmla="*/ 103 h 115"/>
                  <a:gd name="T32" fmla="*/ 23 w 65"/>
                  <a:gd name="T33" fmla="*/ 107 h 115"/>
                  <a:gd name="T34" fmla="*/ 27 w 65"/>
                  <a:gd name="T35" fmla="*/ 107 h 115"/>
                  <a:gd name="T36" fmla="*/ 38 w 65"/>
                  <a:gd name="T37" fmla="*/ 107 h 115"/>
                  <a:gd name="T38" fmla="*/ 50 w 65"/>
                  <a:gd name="T39" fmla="*/ 96 h 115"/>
                  <a:gd name="T40" fmla="*/ 50 w 65"/>
                  <a:gd name="T41" fmla="*/ 80 h 115"/>
                  <a:gd name="T42" fmla="*/ 46 w 65"/>
                  <a:gd name="T43" fmla="*/ 69 h 115"/>
                  <a:gd name="T44" fmla="*/ 42 w 65"/>
                  <a:gd name="T45" fmla="*/ 65 h 115"/>
                  <a:gd name="T46" fmla="*/ 31 w 65"/>
                  <a:gd name="T47" fmla="*/ 57 h 115"/>
                  <a:gd name="T48" fmla="*/ 19 w 65"/>
                  <a:gd name="T49" fmla="*/ 57 h 115"/>
                  <a:gd name="T50" fmla="*/ 27 w 65"/>
                  <a:gd name="T51" fmla="*/ 53 h 115"/>
                  <a:gd name="T52" fmla="*/ 38 w 65"/>
                  <a:gd name="T53" fmla="*/ 46 h 115"/>
                  <a:gd name="T54" fmla="*/ 46 w 65"/>
                  <a:gd name="T55" fmla="*/ 38 h 115"/>
                  <a:gd name="T56" fmla="*/ 46 w 65"/>
                  <a:gd name="T57" fmla="*/ 23 h 115"/>
                  <a:gd name="T58" fmla="*/ 35 w 65"/>
                  <a:gd name="T59" fmla="*/ 11 h 115"/>
                  <a:gd name="T60" fmla="*/ 19 w 65"/>
                  <a:gd name="T61" fmla="*/ 11 h 115"/>
                  <a:gd name="T62" fmla="*/ 4 w 65"/>
                  <a:gd name="T63" fmla="*/ 23 h 11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5"/>
                  <a:gd name="T97" fmla="*/ 0 h 115"/>
                  <a:gd name="T98" fmla="*/ 65 w 65"/>
                  <a:gd name="T99" fmla="*/ 115 h 11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5" h="115">
                    <a:moveTo>
                      <a:pt x="4" y="23"/>
                    </a:moveTo>
                    <a:lnTo>
                      <a:pt x="8" y="15"/>
                    </a:lnTo>
                    <a:lnTo>
                      <a:pt x="15" y="7"/>
                    </a:lnTo>
                    <a:lnTo>
                      <a:pt x="23" y="4"/>
                    </a:lnTo>
                    <a:lnTo>
                      <a:pt x="35" y="0"/>
                    </a:lnTo>
                    <a:lnTo>
                      <a:pt x="46" y="4"/>
                    </a:lnTo>
                    <a:lnTo>
                      <a:pt x="54" y="7"/>
                    </a:lnTo>
                    <a:lnTo>
                      <a:pt x="58" y="15"/>
                    </a:lnTo>
                    <a:lnTo>
                      <a:pt x="58" y="23"/>
                    </a:lnTo>
                    <a:lnTo>
                      <a:pt x="58" y="30"/>
                    </a:lnTo>
                    <a:lnTo>
                      <a:pt x="54" y="38"/>
                    </a:lnTo>
                    <a:lnTo>
                      <a:pt x="42" y="50"/>
                    </a:lnTo>
                    <a:lnTo>
                      <a:pt x="54" y="53"/>
                    </a:lnTo>
                    <a:lnTo>
                      <a:pt x="58" y="61"/>
                    </a:lnTo>
                    <a:lnTo>
                      <a:pt x="61" y="69"/>
                    </a:lnTo>
                    <a:lnTo>
                      <a:pt x="65" y="76"/>
                    </a:lnTo>
                    <a:lnTo>
                      <a:pt x="61" y="92"/>
                    </a:lnTo>
                    <a:lnTo>
                      <a:pt x="54" y="103"/>
                    </a:lnTo>
                    <a:lnTo>
                      <a:pt x="46" y="111"/>
                    </a:lnTo>
                    <a:lnTo>
                      <a:pt x="35" y="115"/>
                    </a:lnTo>
                    <a:lnTo>
                      <a:pt x="19" y="115"/>
                    </a:lnTo>
                    <a:lnTo>
                      <a:pt x="11" y="115"/>
                    </a:lnTo>
                    <a:lnTo>
                      <a:pt x="4" y="115"/>
                    </a:lnTo>
                    <a:lnTo>
                      <a:pt x="4" y="111"/>
                    </a:lnTo>
                    <a:lnTo>
                      <a:pt x="0" y="107"/>
                    </a:lnTo>
                    <a:lnTo>
                      <a:pt x="4" y="103"/>
                    </a:lnTo>
                    <a:lnTo>
                      <a:pt x="8" y="103"/>
                    </a:lnTo>
                    <a:lnTo>
                      <a:pt x="11" y="103"/>
                    </a:lnTo>
                    <a:lnTo>
                      <a:pt x="15" y="103"/>
                    </a:lnTo>
                    <a:lnTo>
                      <a:pt x="19" y="107"/>
                    </a:lnTo>
                    <a:lnTo>
                      <a:pt x="23" y="107"/>
                    </a:lnTo>
                    <a:lnTo>
                      <a:pt x="27" y="107"/>
                    </a:lnTo>
                    <a:lnTo>
                      <a:pt x="31" y="111"/>
                    </a:lnTo>
                    <a:lnTo>
                      <a:pt x="38" y="107"/>
                    </a:lnTo>
                    <a:lnTo>
                      <a:pt x="46" y="103"/>
                    </a:lnTo>
                    <a:lnTo>
                      <a:pt x="50" y="96"/>
                    </a:lnTo>
                    <a:lnTo>
                      <a:pt x="54" y="88"/>
                    </a:lnTo>
                    <a:lnTo>
                      <a:pt x="50" y="80"/>
                    </a:lnTo>
                    <a:lnTo>
                      <a:pt x="50" y="73"/>
                    </a:lnTo>
                    <a:lnTo>
                      <a:pt x="46" y="69"/>
                    </a:lnTo>
                    <a:lnTo>
                      <a:pt x="42" y="65"/>
                    </a:lnTo>
                    <a:lnTo>
                      <a:pt x="35" y="61"/>
                    </a:lnTo>
                    <a:lnTo>
                      <a:pt x="31" y="57"/>
                    </a:lnTo>
                    <a:lnTo>
                      <a:pt x="23" y="57"/>
                    </a:lnTo>
                    <a:lnTo>
                      <a:pt x="19" y="57"/>
                    </a:lnTo>
                    <a:lnTo>
                      <a:pt x="27" y="53"/>
                    </a:lnTo>
                    <a:lnTo>
                      <a:pt x="35" y="53"/>
                    </a:lnTo>
                    <a:lnTo>
                      <a:pt x="38" y="46"/>
                    </a:lnTo>
                    <a:lnTo>
                      <a:pt x="42" y="42"/>
                    </a:lnTo>
                    <a:lnTo>
                      <a:pt x="46" y="38"/>
                    </a:lnTo>
                    <a:lnTo>
                      <a:pt x="46" y="30"/>
                    </a:lnTo>
                    <a:lnTo>
                      <a:pt x="46" y="23"/>
                    </a:lnTo>
                    <a:lnTo>
                      <a:pt x="42" y="15"/>
                    </a:lnTo>
                    <a:lnTo>
                      <a:pt x="35" y="11"/>
                    </a:lnTo>
                    <a:lnTo>
                      <a:pt x="27" y="11"/>
                    </a:lnTo>
                    <a:lnTo>
                      <a:pt x="19" y="11"/>
                    </a:lnTo>
                    <a:lnTo>
                      <a:pt x="11" y="19"/>
                    </a:lnTo>
                    <a:lnTo>
                      <a:pt x="4" y="23"/>
                    </a:lnTo>
                    <a:close/>
                  </a:path>
                </a:pathLst>
              </a:custGeom>
              <a:solidFill>
                <a:srgbClr val="000000"/>
              </a:solidFill>
              <a:ln w="0">
                <a:solidFill>
                  <a:srgbClr val="000000"/>
                </a:solidFill>
                <a:round/>
                <a:headEnd/>
                <a:tailEnd/>
              </a:ln>
            </p:spPr>
            <p:txBody>
              <a:bodyPr/>
              <a:lstStyle/>
              <a:p>
                <a:endParaRPr lang="en-CA"/>
              </a:p>
            </p:txBody>
          </p:sp>
          <p:sp>
            <p:nvSpPr>
              <p:cNvPr id="17642" name="Freeform 152"/>
              <p:cNvSpPr>
                <a:spLocks/>
              </p:cNvSpPr>
              <p:nvPr/>
            </p:nvSpPr>
            <p:spPr bwMode="auto">
              <a:xfrm>
                <a:off x="5172" y="1952"/>
                <a:ext cx="73" cy="111"/>
              </a:xfrm>
              <a:custGeom>
                <a:avLst/>
                <a:gdLst>
                  <a:gd name="T0" fmla="*/ 12 w 73"/>
                  <a:gd name="T1" fmla="*/ 0 h 111"/>
                  <a:gd name="T2" fmla="*/ 73 w 73"/>
                  <a:gd name="T3" fmla="*/ 0 h 111"/>
                  <a:gd name="T4" fmla="*/ 73 w 73"/>
                  <a:gd name="T5" fmla="*/ 3 h 111"/>
                  <a:gd name="T6" fmla="*/ 31 w 73"/>
                  <a:gd name="T7" fmla="*/ 111 h 111"/>
                  <a:gd name="T8" fmla="*/ 23 w 73"/>
                  <a:gd name="T9" fmla="*/ 111 h 111"/>
                  <a:gd name="T10" fmla="*/ 58 w 73"/>
                  <a:gd name="T11" fmla="*/ 11 h 111"/>
                  <a:gd name="T12" fmla="*/ 27 w 73"/>
                  <a:gd name="T13" fmla="*/ 11 h 111"/>
                  <a:gd name="T14" fmla="*/ 20 w 73"/>
                  <a:gd name="T15" fmla="*/ 11 h 111"/>
                  <a:gd name="T16" fmla="*/ 16 w 73"/>
                  <a:gd name="T17" fmla="*/ 15 h 111"/>
                  <a:gd name="T18" fmla="*/ 8 w 73"/>
                  <a:gd name="T19" fmla="*/ 19 h 111"/>
                  <a:gd name="T20" fmla="*/ 4 w 73"/>
                  <a:gd name="T21" fmla="*/ 26 h 111"/>
                  <a:gd name="T22" fmla="*/ 0 w 73"/>
                  <a:gd name="T23" fmla="*/ 26 h 111"/>
                  <a:gd name="T24" fmla="*/ 12 w 73"/>
                  <a:gd name="T25" fmla="*/ 0 h 11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73"/>
                  <a:gd name="T40" fmla="*/ 0 h 111"/>
                  <a:gd name="T41" fmla="*/ 73 w 73"/>
                  <a:gd name="T42" fmla="*/ 111 h 11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73" h="111">
                    <a:moveTo>
                      <a:pt x="12" y="0"/>
                    </a:moveTo>
                    <a:lnTo>
                      <a:pt x="73" y="0"/>
                    </a:lnTo>
                    <a:lnTo>
                      <a:pt x="73" y="3"/>
                    </a:lnTo>
                    <a:lnTo>
                      <a:pt x="31" y="111"/>
                    </a:lnTo>
                    <a:lnTo>
                      <a:pt x="23" y="111"/>
                    </a:lnTo>
                    <a:lnTo>
                      <a:pt x="58" y="11"/>
                    </a:lnTo>
                    <a:lnTo>
                      <a:pt x="27" y="11"/>
                    </a:lnTo>
                    <a:lnTo>
                      <a:pt x="20" y="11"/>
                    </a:lnTo>
                    <a:lnTo>
                      <a:pt x="16" y="15"/>
                    </a:lnTo>
                    <a:lnTo>
                      <a:pt x="8" y="19"/>
                    </a:lnTo>
                    <a:lnTo>
                      <a:pt x="4" y="26"/>
                    </a:lnTo>
                    <a:lnTo>
                      <a:pt x="0" y="26"/>
                    </a:lnTo>
                    <a:lnTo>
                      <a:pt x="12" y="0"/>
                    </a:lnTo>
                    <a:close/>
                  </a:path>
                </a:pathLst>
              </a:custGeom>
              <a:solidFill>
                <a:srgbClr val="000000"/>
              </a:solidFill>
              <a:ln w="0">
                <a:solidFill>
                  <a:srgbClr val="000000"/>
                </a:solidFill>
                <a:round/>
                <a:headEnd/>
                <a:tailEnd/>
              </a:ln>
            </p:spPr>
            <p:txBody>
              <a:bodyPr/>
              <a:lstStyle/>
              <a:p>
                <a:endParaRPr lang="en-CA"/>
              </a:p>
            </p:txBody>
          </p:sp>
          <p:sp>
            <p:nvSpPr>
              <p:cNvPr id="17643" name="Rectangle 153"/>
              <p:cNvSpPr>
                <a:spLocks noChangeArrowheads="1"/>
              </p:cNvSpPr>
              <p:nvPr/>
            </p:nvSpPr>
            <p:spPr bwMode="auto">
              <a:xfrm>
                <a:off x="5268" y="192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7644" name="Rectangle 154"/>
              <p:cNvSpPr>
                <a:spLocks noChangeArrowheads="1"/>
              </p:cNvSpPr>
              <p:nvPr/>
            </p:nvSpPr>
            <p:spPr bwMode="auto">
              <a:xfrm>
                <a:off x="188" y="2120"/>
                <a:ext cx="8" cy="208"/>
              </a:xfrm>
              <a:prstGeom prst="rect">
                <a:avLst/>
              </a:prstGeom>
              <a:solidFill>
                <a:srgbClr val="000000"/>
              </a:solidFill>
              <a:ln w="0">
                <a:solidFill>
                  <a:srgbClr val="000000"/>
                </a:solidFill>
                <a:miter lim="800000"/>
                <a:headEnd/>
                <a:tailEnd/>
              </a:ln>
            </p:spPr>
            <p:txBody>
              <a:bodyPr/>
              <a:lstStyle/>
              <a:p>
                <a:endParaRPr lang="en-US"/>
              </a:p>
            </p:txBody>
          </p:sp>
          <p:sp>
            <p:nvSpPr>
              <p:cNvPr id="17645" name="Freeform 155"/>
              <p:cNvSpPr>
                <a:spLocks noEditPoints="1"/>
              </p:cNvSpPr>
              <p:nvPr/>
            </p:nvSpPr>
            <p:spPr bwMode="auto">
              <a:xfrm>
                <a:off x="254" y="2193"/>
                <a:ext cx="61" cy="81"/>
              </a:xfrm>
              <a:custGeom>
                <a:avLst/>
                <a:gdLst>
                  <a:gd name="T0" fmla="*/ 11 w 61"/>
                  <a:gd name="T1" fmla="*/ 31 h 81"/>
                  <a:gd name="T2" fmla="*/ 15 w 61"/>
                  <a:gd name="T3" fmla="*/ 46 h 81"/>
                  <a:gd name="T4" fmla="*/ 19 w 61"/>
                  <a:gd name="T5" fmla="*/ 54 h 81"/>
                  <a:gd name="T6" fmla="*/ 26 w 61"/>
                  <a:gd name="T7" fmla="*/ 62 h 81"/>
                  <a:gd name="T8" fmla="*/ 38 w 61"/>
                  <a:gd name="T9" fmla="*/ 65 h 81"/>
                  <a:gd name="T10" fmla="*/ 46 w 61"/>
                  <a:gd name="T11" fmla="*/ 65 h 81"/>
                  <a:gd name="T12" fmla="*/ 49 w 61"/>
                  <a:gd name="T13" fmla="*/ 62 h 81"/>
                  <a:gd name="T14" fmla="*/ 57 w 61"/>
                  <a:gd name="T15" fmla="*/ 58 h 81"/>
                  <a:gd name="T16" fmla="*/ 61 w 61"/>
                  <a:gd name="T17" fmla="*/ 46 h 81"/>
                  <a:gd name="T18" fmla="*/ 61 w 61"/>
                  <a:gd name="T19" fmla="*/ 50 h 81"/>
                  <a:gd name="T20" fmla="*/ 57 w 61"/>
                  <a:gd name="T21" fmla="*/ 62 h 81"/>
                  <a:gd name="T22" fmla="*/ 53 w 61"/>
                  <a:gd name="T23" fmla="*/ 69 h 81"/>
                  <a:gd name="T24" fmla="*/ 42 w 61"/>
                  <a:gd name="T25" fmla="*/ 77 h 81"/>
                  <a:gd name="T26" fmla="*/ 30 w 61"/>
                  <a:gd name="T27" fmla="*/ 81 h 81"/>
                  <a:gd name="T28" fmla="*/ 19 w 61"/>
                  <a:gd name="T29" fmla="*/ 77 h 81"/>
                  <a:gd name="T30" fmla="*/ 7 w 61"/>
                  <a:gd name="T31" fmla="*/ 69 h 81"/>
                  <a:gd name="T32" fmla="*/ 3 w 61"/>
                  <a:gd name="T33" fmla="*/ 62 h 81"/>
                  <a:gd name="T34" fmla="*/ 0 w 61"/>
                  <a:gd name="T35" fmla="*/ 50 h 81"/>
                  <a:gd name="T36" fmla="*/ 0 w 61"/>
                  <a:gd name="T37" fmla="*/ 42 h 81"/>
                  <a:gd name="T38" fmla="*/ 0 w 61"/>
                  <a:gd name="T39" fmla="*/ 27 h 81"/>
                  <a:gd name="T40" fmla="*/ 3 w 61"/>
                  <a:gd name="T41" fmla="*/ 19 h 81"/>
                  <a:gd name="T42" fmla="*/ 7 w 61"/>
                  <a:gd name="T43" fmla="*/ 12 h 81"/>
                  <a:gd name="T44" fmla="*/ 15 w 61"/>
                  <a:gd name="T45" fmla="*/ 4 h 81"/>
                  <a:gd name="T46" fmla="*/ 23 w 61"/>
                  <a:gd name="T47" fmla="*/ 0 h 81"/>
                  <a:gd name="T48" fmla="*/ 34 w 61"/>
                  <a:gd name="T49" fmla="*/ 0 h 81"/>
                  <a:gd name="T50" fmla="*/ 46 w 61"/>
                  <a:gd name="T51" fmla="*/ 4 h 81"/>
                  <a:gd name="T52" fmla="*/ 53 w 61"/>
                  <a:gd name="T53" fmla="*/ 8 h 81"/>
                  <a:gd name="T54" fmla="*/ 61 w 61"/>
                  <a:gd name="T55" fmla="*/ 19 h 81"/>
                  <a:gd name="T56" fmla="*/ 61 w 61"/>
                  <a:gd name="T57" fmla="*/ 31 h 81"/>
                  <a:gd name="T58" fmla="*/ 11 w 61"/>
                  <a:gd name="T59" fmla="*/ 31 h 81"/>
                  <a:gd name="T60" fmla="*/ 11 w 61"/>
                  <a:gd name="T61" fmla="*/ 23 h 81"/>
                  <a:gd name="T62" fmla="*/ 46 w 61"/>
                  <a:gd name="T63" fmla="*/ 23 h 81"/>
                  <a:gd name="T64" fmla="*/ 46 w 61"/>
                  <a:gd name="T65" fmla="*/ 19 h 81"/>
                  <a:gd name="T66" fmla="*/ 42 w 61"/>
                  <a:gd name="T67" fmla="*/ 16 h 81"/>
                  <a:gd name="T68" fmla="*/ 42 w 61"/>
                  <a:gd name="T69" fmla="*/ 12 h 81"/>
                  <a:gd name="T70" fmla="*/ 38 w 61"/>
                  <a:gd name="T71" fmla="*/ 8 h 81"/>
                  <a:gd name="T72" fmla="*/ 34 w 61"/>
                  <a:gd name="T73" fmla="*/ 8 h 81"/>
                  <a:gd name="T74" fmla="*/ 30 w 61"/>
                  <a:gd name="T75" fmla="*/ 4 h 81"/>
                  <a:gd name="T76" fmla="*/ 23 w 61"/>
                  <a:gd name="T77" fmla="*/ 8 h 81"/>
                  <a:gd name="T78" fmla="*/ 19 w 61"/>
                  <a:gd name="T79" fmla="*/ 12 h 81"/>
                  <a:gd name="T80" fmla="*/ 15 w 61"/>
                  <a:gd name="T81" fmla="*/ 16 h 81"/>
                  <a:gd name="T82" fmla="*/ 11 w 61"/>
                  <a:gd name="T83" fmla="*/ 23 h 8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1"/>
                  <a:gd name="T127" fmla="*/ 0 h 81"/>
                  <a:gd name="T128" fmla="*/ 61 w 61"/>
                  <a:gd name="T129" fmla="*/ 81 h 8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1" h="81">
                    <a:moveTo>
                      <a:pt x="11" y="31"/>
                    </a:moveTo>
                    <a:lnTo>
                      <a:pt x="15" y="46"/>
                    </a:lnTo>
                    <a:lnTo>
                      <a:pt x="19" y="54"/>
                    </a:lnTo>
                    <a:lnTo>
                      <a:pt x="26" y="62"/>
                    </a:lnTo>
                    <a:lnTo>
                      <a:pt x="38" y="65"/>
                    </a:lnTo>
                    <a:lnTo>
                      <a:pt x="46" y="65"/>
                    </a:lnTo>
                    <a:lnTo>
                      <a:pt x="49" y="62"/>
                    </a:lnTo>
                    <a:lnTo>
                      <a:pt x="57" y="58"/>
                    </a:lnTo>
                    <a:lnTo>
                      <a:pt x="61" y="46"/>
                    </a:lnTo>
                    <a:lnTo>
                      <a:pt x="61" y="50"/>
                    </a:lnTo>
                    <a:lnTo>
                      <a:pt x="57" y="62"/>
                    </a:lnTo>
                    <a:lnTo>
                      <a:pt x="53" y="69"/>
                    </a:lnTo>
                    <a:lnTo>
                      <a:pt x="42" y="77"/>
                    </a:lnTo>
                    <a:lnTo>
                      <a:pt x="30" y="81"/>
                    </a:lnTo>
                    <a:lnTo>
                      <a:pt x="19" y="77"/>
                    </a:lnTo>
                    <a:lnTo>
                      <a:pt x="7" y="69"/>
                    </a:lnTo>
                    <a:lnTo>
                      <a:pt x="3" y="62"/>
                    </a:lnTo>
                    <a:lnTo>
                      <a:pt x="0" y="50"/>
                    </a:lnTo>
                    <a:lnTo>
                      <a:pt x="0" y="42"/>
                    </a:lnTo>
                    <a:lnTo>
                      <a:pt x="0" y="27"/>
                    </a:lnTo>
                    <a:lnTo>
                      <a:pt x="3" y="19"/>
                    </a:lnTo>
                    <a:lnTo>
                      <a:pt x="7" y="12"/>
                    </a:lnTo>
                    <a:lnTo>
                      <a:pt x="15" y="4"/>
                    </a:lnTo>
                    <a:lnTo>
                      <a:pt x="23" y="0"/>
                    </a:lnTo>
                    <a:lnTo>
                      <a:pt x="34" y="0"/>
                    </a:lnTo>
                    <a:lnTo>
                      <a:pt x="46" y="4"/>
                    </a:lnTo>
                    <a:lnTo>
                      <a:pt x="53" y="8"/>
                    </a:lnTo>
                    <a:lnTo>
                      <a:pt x="61" y="19"/>
                    </a:lnTo>
                    <a:lnTo>
                      <a:pt x="61" y="31"/>
                    </a:lnTo>
                    <a:lnTo>
                      <a:pt x="11" y="31"/>
                    </a:lnTo>
                    <a:close/>
                    <a:moveTo>
                      <a:pt x="11" y="23"/>
                    </a:moveTo>
                    <a:lnTo>
                      <a:pt x="46" y="23"/>
                    </a:lnTo>
                    <a:lnTo>
                      <a:pt x="46" y="19"/>
                    </a:lnTo>
                    <a:lnTo>
                      <a:pt x="42" y="16"/>
                    </a:lnTo>
                    <a:lnTo>
                      <a:pt x="42" y="12"/>
                    </a:lnTo>
                    <a:lnTo>
                      <a:pt x="38" y="8"/>
                    </a:lnTo>
                    <a:lnTo>
                      <a:pt x="34" y="8"/>
                    </a:lnTo>
                    <a:lnTo>
                      <a:pt x="30" y="4"/>
                    </a:lnTo>
                    <a:lnTo>
                      <a:pt x="23" y="8"/>
                    </a:lnTo>
                    <a:lnTo>
                      <a:pt x="19" y="12"/>
                    </a:lnTo>
                    <a:lnTo>
                      <a:pt x="15" y="16"/>
                    </a:lnTo>
                    <a:lnTo>
                      <a:pt x="11" y="23"/>
                    </a:lnTo>
                    <a:close/>
                  </a:path>
                </a:pathLst>
              </a:custGeom>
              <a:solidFill>
                <a:srgbClr val="000000"/>
              </a:solidFill>
              <a:ln w="0">
                <a:solidFill>
                  <a:srgbClr val="000000"/>
                </a:solidFill>
                <a:round/>
                <a:headEnd/>
                <a:tailEnd/>
              </a:ln>
            </p:spPr>
            <p:txBody>
              <a:bodyPr/>
              <a:lstStyle/>
              <a:p>
                <a:endParaRPr lang="en-CA"/>
              </a:p>
            </p:txBody>
          </p:sp>
          <p:sp>
            <p:nvSpPr>
              <p:cNvPr id="17646" name="Freeform 156"/>
              <p:cNvSpPr>
                <a:spLocks noEditPoints="1"/>
              </p:cNvSpPr>
              <p:nvPr/>
            </p:nvSpPr>
            <p:spPr bwMode="auto">
              <a:xfrm>
                <a:off x="330" y="2193"/>
                <a:ext cx="66" cy="81"/>
              </a:xfrm>
              <a:custGeom>
                <a:avLst/>
                <a:gdLst>
                  <a:gd name="T0" fmla="*/ 35 w 66"/>
                  <a:gd name="T1" fmla="*/ 73 h 81"/>
                  <a:gd name="T2" fmla="*/ 27 w 66"/>
                  <a:gd name="T3" fmla="*/ 77 h 81"/>
                  <a:gd name="T4" fmla="*/ 16 w 66"/>
                  <a:gd name="T5" fmla="*/ 81 h 81"/>
                  <a:gd name="T6" fmla="*/ 4 w 66"/>
                  <a:gd name="T7" fmla="*/ 73 h 81"/>
                  <a:gd name="T8" fmla="*/ 0 w 66"/>
                  <a:gd name="T9" fmla="*/ 62 h 81"/>
                  <a:gd name="T10" fmla="*/ 0 w 66"/>
                  <a:gd name="T11" fmla="*/ 50 h 81"/>
                  <a:gd name="T12" fmla="*/ 12 w 66"/>
                  <a:gd name="T13" fmla="*/ 39 h 81"/>
                  <a:gd name="T14" fmla="*/ 39 w 66"/>
                  <a:gd name="T15" fmla="*/ 27 h 81"/>
                  <a:gd name="T16" fmla="*/ 39 w 66"/>
                  <a:gd name="T17" fmla="*/ 16 h 81"/>
                  <a:gd name="T18" fmla="*/ 31 w 66"/>
                  <a:gd name="T19" fmla="*/ 8 h 81"/>
                  <a:gd name="T20" fmla="*/ 23 w 66"/>
                  <a:gd name="T21" fmla="*/ 8 h 81"/>
                  <a:gd name="T22" fmla="*/ 16 w 66"/>
                  <a:gd name="T23" fmla="*/ 12 h 81"/>
                  <a:gd name="T24" fmla="*/ 16 w 66"/>
                  <a:gd name="T25" fmla="*/ 19 h 81"/>
                  <a:gd name="T26" fmla="*/ 16 w 66"/>
                  <a:gd name="T27" fmla="*/ 27 h 81"/>
                  <a:gd name="T28" fmla="*/ 8 w 66"/>
                  <a:gd name="T29" fmla="*/ 27 h 81"/>
                  <a:gd name="T30" fmla="*/ 4 w 66"/>
                  <a:gd name="T31" fmla="*/ 27 h 81"/>
                  <a:gd name="T32" fmla="*/ 0 w 66"/>
                  <a:gd name="T33" fmla="*/ 19 h 81"/>
                  <a:gd name="T34" fmla="*/ 8 w 66"/>
                  <a:gd name="T35" fmla="*/ 8 h 81"/>
                  <a:gd name="T36" fmla="*/ 31 w 66"/>
                  <a:gd name="T37" fmla="*/ 0 h 81"/>
                  <a:gd name="T38" fmla="*/ 46 w 66"/>
                  <a:gd name="T39" fmla="*/ 4 h 81"/>
                  <a:gd name="T40" fmla="*/ 54 w 66"/>
                  <a:gd name="T41" fmla="*/ 12 h 81"/>
                  <a:gd name="T42" fmla="*/ 54 w 66"/>
                  <a:gd name="T43" fmla="*/ 27 h 81"/>
                  <a:gd name="T44" fmla="*/ 54 w 66"/>
                  <a:gd name="T45" fmla="*/ 62 h 81"/>
                  <a:gd name="T46" fmla="*/ 54 w 66"/>
                  <a:gd name="T47" fmla="*/ 65 h 81"/>
                  <a:gd name="T48" fmla="*/ 58 w 66"/>
                  <a:gd name="T49" fmla="*/ 69 h 81"/>
                  <a:gd name="T50" fmla="*/ 58 w 66"/>
                  <a:gd name="T51" fmla="*/ 69 h 81"/>
                  <a:gd name="T52" fmla="*/ 62 w 66"/>
                  <a:gd name="T53" fmla="*/ 65 h 81"/>
                  <a:gd name="T54" fmla="*/ 66 w 66"/>
                  <a:gd name="T55" fmla="*/ 65 h 81"/>
                  <a:gd name="T56" fmla="*/ 50 w 66"/>
                  <a:gd name="T57" fmla="*/ 81 h 81"/>
                  <a:gd name="T58" fmla="*/ 43 w 66"/>
                  <a:gd name="T59" fmla="*/ 77 h 81"/>
                  <a:gd name="T60" fmla="*/ 39 w 66"/>
                  <a:gd name="T61" fmla="*/ 65 h 81"/>
                  <a:gd name="T62" fmla="*/ 39 w 66"/>
                  <a:gd name="T63" fmla="*/ 35 h 81"/>
                  <a:gd name="T64" fmla="*/ 23 w 66"/>
                  <a:gd name="T65" fmla="*/ 39 h 81"/>
                  <a:gd name="T66" fmla="*/ 16 w 66"/>
                  <a:gd name="T67" fmla="*/ 46 h 81"/>
                  <a:gd name="T68" fmla="*/ 12 w 66"/>
                  <a:gd name="T69" fmla="*/ 54 h 81"/>
                  <a:gd name="T70" fmla="*/ 16 w 66"/>
                  <a:gd name="T71" fmla="*/ 65 h 81"/>
                  <a:gd name="T72" fmla="*/ 23 w 66"/>
                  <a:gd name="T73" fmla="*/ 69 h 81"/>
                  <a:gd name="T74" fmla="*/ 39 w 66"/>
                  <a:gd name="T75" fmla="*/ 62 h 8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6"/>
                  <a:gd name="T115" fmla="*/ 0 h 81"/>
                  <a:gd name="T116" fmla="*/ 66 w 66"/>
                  <a:gd name="T117" fmla="*/ 81 h 81"/>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6" h="81">
                    <a:moveTo>
                      <a:pt x="39" y="65"/>
                    </a:moveTo>
                    <a:lnTo>
                      <a:pt x="35" y="73"/>
                    </a:lnTo>
                    <a:lnTo>
                      <a:pt x="27" y="77"/>
                    </a:lnTo>
                    <a:lnTo>
                      <a:pt x="19" y="77"/>
                    </a:lnTo>
                    <a:lnTo>
                      <a:pt x="16" y="81"/>
                    </a:lnTo>
                    <a:lnTo>
                      <a:pt x="8" y="77"/>
                    </a:lnTo>
                    <a:lnTo>
                      <a:pt x="4" y="73"/>
                    </a:lnTo>
                    <a:lnTo>
                      <a:pt x="0" y="69"/>
                    </a:lnTo>
                    <a:lnTo>
                      <a:pt x="0" y="62"/>
                    </a:lnTo>
                    <a:lnTo>
                      <a:pt x="0" y="54"/>
                    </a:lnTo>
                    <a:lnTo>
                      <a:pt x="0" y="50"/>
                    </a:lnTo>
                    <a:lnTo>
                      <a:pt x="4" y="46"/>
                    </a:lnTo>
                    <a:lnTo>
                      <a:pt x="12" y="39"/>
                    </a:lnTo>
                    <a:lnTo>
                      <a:pt x="23" y="35"/>
                    </a:lnTo>
                    <a:lnTo>
                      <a:pt x="39" y="27"/>
                    </a:lnTo>
                    <a:lnTo>
                      <a:pt x="39" y="16"/>
                    </a:lnTo>
                    <a:lnTo>
                      <a:pt x="39" y="12"/>
                    </a:lnTo>
                    <a:lnTo>
                      <a:pt x="31" y="8"/>
                    </a:lnTo>
                    <a:lnTo>
                      <a:pt x="27" y="4"/>
                    </a:lnTo>
                    <a:lnTo>
                      <a:pt x="23" y="8"/>
                    </a:lnTo>
                    <a:lnTo>
                      <a:pt x="19" y="8"/>
                    </a:lnTo>
                    <a:lnTo>
                      <a:pt x="16" y="12"/>
                    </a:lnTo>
                    <a:lnTo>
                      <a:pt x="16" y="16"/>
                    </a:lnTo>
                    <a:lnTo>
                      <a:pt x="16" y="19"/>
                    </a:lnTo>
                    <a:lnTo>
                      <a:pt x="16" y="23"/>
                    </a:lnTo>
                    <a:lnTo>
                      <a:pt x="16" y="27"/>
                    </a:lnTo>
                    <a:lnTo>
                      <a:pt x="12" y="27"/>
                    </a:lnTo>
                    <a:lnTo>
                      <a:pt x="8" y="27"/>
                    </a:lnTo>
                    <a:lnTo>
                      <a:pt x="4" y="27"/>
                    </a:lnTo>
                    <a:lnTo>
                      <a:pt x="4" y="23"/>
                    </a:lnTo>
                    <a:lnTo>
                      <a:pt x="0" y="19"/>
                    </a:lnTo>
                    <a:lnTo>
                      <a:pt x="4" y="12"/>
                    </a:lnTo>
                    <a:lnTo>
                      <a:pt x="8" y="8"/>
                    </a:lnTo>
                    <a:lnTo>
                      <a:pt x="19" y="0"/>
                    </a:lnTo>
                    <a:lnTo>
                      <a:pt x="31" y="0"/>
                    </a:lnTo>
                    <a:lnTo>
                      <a:pt x="39" y="0"/>
                    </a:lnTo>
                    <a:lnTo>
                      <a:pt x="46" y="4"/>
                    </a:lnTo>
                    <a:lnTo>
                      <a:pt x="50" y="8"/>
                    </a:lnTo>
                    <a:lnTo>
                      <a:pt x="54" y="12"/>
                    </a:lnTo>
                    <a:lnTo>
                      <a:pt x="54" y="16"/>
                    </a:lnTo>
                    <a:lnTo>
                      <a:pt x="54" y="27"/>
                    </a:lnTo>
                    <a:lnTo>
                      <a:pt x="54" y="50"/>
                    </a:lnTo>
                    <a:lnTo>
                      <a:pt x="54" y="62"/>
                    </a:lnTo>
                    <a:lnTo>
                      <a:pt x="54" y="65"/>
                    </a:lnTo>
                    <a:lnTo>
                      <a:pt x="58" y="69"/>
                    </a:lnTo>
                    <a:lnTo>
                      <a:pt x="62" y="69"/>
                    </a:lnTo>
                    <a:lnTo>
                      <a:pt x="62" y="65"/>
                    </a:lnTo>
                    <a:lnTo>
                      <a:pt x="66" y="62"/>
                    </a:lnTo>
                    <a:lnTo>
                      <a:pt x="66" y="65"/>
                    </a:lnTo>
                    <a:lnTo>
                      <a:pt x="58" y="77"/>
                    </a:lnTo>
                    <a:lnTo>
                      <a:pt x="50" y="81"/>
                    </a:lnTo>
                    <a:lnTo>
                      <a:pt x="46" y="77"/>
                    </a:lnTo>
                    <a:lnTo>
                      <a:pt x="43" y="77"/>
                    </a:lnTo>
                    <a:lnTo>
                      <a:pt x="43" y="73"/>
                    </a:lnTo>
                    <a:lnTo>
                      <a:pt x="39" y="65"/>
                    </a:lnTo>
                    <a:close/>
                    <a:moveTo>
                      <a:pt x="39" y="62"/>
                    </a:moveTo>
                    <a:lnTo>
                      <a:pt x="39" y="35"/>
                    </a:lnTo>
                    <a:lnTo>
                      <a:pt x="31" y="39"/>
                    </a:lnTo>
                    <a:lnTo>
                      <a:pt x="23" y="39"/>
                    </a:lnTo>
                    <a:lnTo>
                      <a:pt x="19" y="42"/>
                    </a:lnTo>
                    <a:lnTo>
                      <a:pt x="16" y="46"/>
                    </a:lnTo>
                    <a:lnTo>
                      <a:pt x="12" y="50"/>
                    </a:lnTo>
                    <a:lnTo>
                      <a:pt x="12" y="54"/>
                    </a:lnTo>
                    <a:lnTo>
                      <a:pt x="12" y="62"/>
                    </a:lnTo>
                    <a:lnTo>
                      <a:pt x="16" y="65"/>
                    </a:lnTo>
                    <a:lnTo>
                      <a:pt x="19" y="69"/>
                    </a:lnTo>
                    <a:lnTo>
                      <a:pt x="23" y="69"/>
                    </a:lnTo>
                    <a:lnTo>
                      <a:pt x="31" y="65"/>
                    </a:lnTo>
                    <a:lnTo>
                      <a:pt x="39" y="62"/>
                    </a:lnTo>
                    <a:close/>
                  </a:path>
                </a:pathLst>
              </a:custGeom>
              <a:solidFill>
                <a:srgbClr val="000000"/>
              </a:solidFill>
              <a:ln w="0">
                <a:solidFill>
                  <a:srgbClr val="000000"/>
                </a:solidFill>
                <a:round/>
                <a:headEnd/>
                <a:tailEnd/>
              </a:ln>
            </p:spPr>
            <p:txBody>
              <a:bodyPr/>
              <a:lstStyle/>
              <a:p>
                <a:endParaRPr lang="en-CA"/>
              </a:p>
            </p:txBody>
          </p:sp>
          <p:sp>
            <p:nvSpPr>
              <p:cNvPr id="17647" name="Freeform 157"/>
              <p:cNvSpPr>
                <a:spLocks/>
              </p:cNvSpPr>
              <p:nvPr/>
            </p:nvSpPr>
            <p:spPr bwMode="auto">
              <a:xfrm>
                <a:off x="399" y="2170"/>
                <a:ext cx="46" cy="104"/>
              </a:xfrm>
              <a:custGeom>
                <a:avLst/>
                <a:gdLst>
                  <a:gd name="T0" fmla="*/ 27 w 46"/>
                  <a:gd name="T1" fmla="*/ 0 h 104"/>
                  <a:gd name="T2" fmla="*/ 27 w 46"/>
                  <a:gd name="T3" fmla="*/ 27 h 104"/>
                  <a:gd name="T4" fmla="*/ 43 w 46"/>
                  <a:gd name="T5" fmla="*/ 27 h 104"/>
                  <a:gd name="T6" fmla="*/ 43 w 46"/>
                  <a:gd name="T7" fmla="*/ 31 h 104"/>
                  <a:gd name="T8" fmla="*/ 27 w 46"/>
                  <a:gd name="T9" fmla="*/ 31 h 104"/>
                  <a:gd name="T10" fmla="*/ 27 w 46"/>
                  <a:gd name="T11" fmla="*/ 81 h 104"/>
                  <a:gd name="T12" fmla="*/ 27 w 46"/>
                  <a:gd name="T13" fmla="*/ 85 h 104"/>
                  <a:gd name="T14" fmla="*/ 27 w 46"/>
                  <a:gd name="T15" fmla="*/ 88 h 104"/>
                  <a:gd name="T16" fmla="*/ 31 w 46"/>
                  <a:gd name="T17" fmla="*/ 92 h 104"/>
                  <a:gd name="T18" fmla="*/ 35 w 46"/>
                  <a:gd name="T19" fmla="*/ 92 h 104"/>
                  <a:gd name="T20" fmla="*/ 35 w 46"/>
                  <a:gd name="T21" fmla="*/ 92 h 104"/>
                  <a:gd name="T22" fmla="*/ 39 w 46"/>
                  <a:gd name="T23" fmla="*/ 88 h 104"/>
                  <a:gd name="T24" fmla="*/ 43 w 46"/>
                  <a:gd name="T25" fmla="*/ 88 h 104"/>
                  <a:gd name="T26" fmla="*/ 43 w 46"/>
                  <a:gd name="T27" fmla="*/ 85 h 104"/>
                  <a:gd name="T28" fmla="*/ 46 w 46"/>
                  <a:gd name="T29" fmla="*/ 85 h 104"/>
                  <a:gd name="T30" fmla="*/ 43 w 46"/>
                  <a:gd name="T31" fmla="*/ 92 h 104"/>
                  <a:gd name="T32" fmla="*/ 39 w 46"/>
                  <a:gd name="T33" fmla="*/ 100 h 104"/>
                  <a:gd name="T34" fmla="*/ 31 w 46"/>
                  <a:gd name="T35" fmla="*/ 100 h 104"/>
                  <a:gd name="T36" fmla="*/ 27 w 46"/>
                  <a:gd name="T37" fmla="*/ 104 h 104"/>
                  <a:gd name="T38" fmla="*/ 23 w 46"/>
                  <a:gd name="T39" fmla="*/ 100 h 104"/>
                  <a:gd name="T40" fmla="*/ 20 w 46"/>
                  <a:gd name="T41" fmla="*/ 100 h 104"/>
                  <a:gd name="T42" fmla="*/ 16 w 46"/>
                  <a:gd name="T43" fmla="*/ 96 h 104"/>
                  <a:gd name="T44" fmla="*/ 12 w 46"/>
                  <a:gd name="T45" fmla="*/ 92 h 104"/>
                  <a:gd name="T46" fmla="*/ 12 w 46"/>
                  <a:gd name="T47" fmla="*/ 88 h 104"/>
                  <a:gd name="T48" fmla="*/ 12 w 46"/>
                  <a:gd name="T49" fmla="*/ 81 h 104"/>
                  <a:gd name="T50" fmla="*/ 12 w 46"/>
                  <a:gd name="T51" fmla="*/ 31 h 104"/>
                  <a:gd name="T52" fmla="*/ 0 w 46"/>
                  <a:gd name="T53" fmla="*/ 31 h 104"/>
                  <a:gd name="T54" fmla="*/ 0 w 46"/>
                  <a:gd name="T55" fmla="*/ 27 h 104"/>
                  <a:gd name="T56" fmla="*/ 4 w 46"/>
                  <a:gd name="T57" fmla="*/ 27 h 104"/>
                  <a:gd name="T58" fmla="*/ 8 w 46"/>
                  <a:gd name="T59" fmla="*/ 23 h 104"/>
                  <a:gd name="T60" fmla="*/ 12 w 46"/>
                  <a:gd name="T61" fmla="*/ 16 h 104"/>
                  <a:gd name="T62" fmla="*/ 20 w 46"/>
                  <a:gd name="T63" fmla="*/ 12 h 104"/>
                  <a:gd name="T64" fmla="*/ 20 w 46"/>
                  <a:gd name="T65" fmla="*/ 8 h 104"/>
                  <a:gd name="T66" fmla="*/ 23 w 46"/>
                  <a:gd name="T67" fmla="*/ 0 h 104"/>
                  <a:gd name="T68" fmla="*/ 27 w 46"/>
                  <a:gd name="T69" fmla="*/ 0 h 10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6"/>
                  <a:gd name="T106" fmla="*/ 0 h 104"/>
                  <a:gd name="T107" fmla="*/ 46 w 46"/>
                  <a:gd name="T108" fmla="*/ 104 h 10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6" h="104">
                    <a:moveTo>
                      <a:pt x="27" y="0"/>
                    </a:moveTo>
                    <a:lnTo>
                      <a:pt x="27" y="27"/>
                    </a:lnTo>
                    <a:lnTo>
                      <a:pt x="43" y="27"/>
                    </a:lnTo>
                    <a:lnTo>
                      <a:pt x="43" y="31"/>
                    </a:lnTo>
                    <a:lnTo>
                      <a:pt x="27" y="31"/>
                    </a:lnTo>
                    <a:lnTo>
                      <a:pt x="27" y="81"/>
                    </a:lnTo>
                    <a:lnTo>
                      <a:pt x="27" y="85"/>
                    </a:lnTo>
                    <a:lnTo>
                      <a:pt x="27" y="88"/>
                    </a:lnTo>
                    <a:lnTo>
                      <a:pt x="31" y="92"/>
                    </a:lnTo>
                    <a:lnTo>
                      <a:pt x="35" y="92"/>
                    </a:lnTo>
                    <a:lnTo>
                      <a:pt x="39" y="88"/>
                    </a:lnTo>
                    <a:lnTo>
                      <a:pt x="43" y="88"/>
                    </a:lnTo>
                    <a:lnTo>
                      <a:pt x="43" y="85"/>
                    </a:lnTo>
                    <a:lnTo>
                      <a:pt x="46" y="85"/>
                    </a:lnTo>
                    <a:lnTo>
                      <a:pt x="43" y="92"/>
                    </a:lnTo>
                    <a:lnTo>
                      <a:pt x="39" y="100"/>
                    </a:lnTo>
                    <a:lnTo>
                      <a:pt x="31" y="100"/>
                    </a:lnTo>
                    <a:lnTo>
                      <a:pt x="27" y="104"/>
                    </a:lnTo>
                    <a:lnTo>
                      <a:pt x="23" y="100"/>
                    </a:lnTo>
                    <a:lnTo>
                      <a:pt x="20" y="100"/>
                    </a:lnTo>
                    <a:lnTo>
                      <a:pt x="16" y="96"/>
                    </a:lnTo>
                    <a:lnTo>
                      <a:pt x="12" y="92"/>
                    </a:lnTo>
                    <a:lnTo>
                      <a:pt x="12" y="88"/>
                    </a:lnTo>
                    <a:lnTo>
                      <a:pt x="12" y="81"/>
                    </a:lnTo>
                    <a:lnTo>
                      <a:pt x="12" y="31"/>
                    </a:lnTo>
                    <a:lnTo>
                      <a:pt x="0" y="31"/>
                    </a:lnTo>
                    <a:lnTo>
                      <a:pt x="0" y="27"/>
                    </a:lnTo>
                    <a:lnTo>
                      <a:pt x="4" y="27"/>
                    </a:lnTo>
                    <a:lnTo>
                      <a:pt x="8" y="23"/>
                    </a:lnTo>
                    <a:lnTo>
                      <a:pt x="12" y="16"/>
                    </a:lnTo>
                    <a:lnTo>
                      <a:pt x="20" y="12"/>
                    </a:lnTo>
                    <a:lnTo>
                      <a:pt x="20" y="8"/>
                    </a:lnTo>
                    <a:lnTo>
                      <a:pt x="23" y="0"/>
                    </a:lnTo>
                    <a:lnTo>
                      <a:pt x="27" y="0"/>
                    </a:lnTo>
                    <a:close/>
                  </a:path>
                </a:pathLst>
              </a:custGeom>
              <a:solidFill>
                <a:srgbClr val="000000"/>
              </a:solidFill>
              <a:ln w="0">
                <a:solidFill>
                  <a:srgbClr val="000000"/>
                </a:solidFill>
                <a:round/>
                <a:headEnd/>
                <a:tailEnd/>
              </a:ln>
            </p:spPr>
            <p:txBody>
              <a:bodyPr/>
              <a:lstStyle/>
              <a:p>
                <a:endParaRPr lang="en-CA"/>
              </a:p>
            </p:txBody>
          </p:sp>
          <p:sp>
            <p:nvSpPr>
              <p:cNvPr id="17648" name="Rectangle 158"/>
              <p:cNvSpPr>
                <a:spLocks noChangeArrowheads="1"/>
              </p:cNvSpPr>
              <p:nvPr/>
            </p:nvSpPr>
            <p:spPr bwMode="auto">
              <a:xfrm>
                <a:off x="833" y="2120"/>
                <a:ext cx="8" cy="208"/>
              </a:xfrm>
              <a:prstGeom prst="rect">
                <a:avLst/>
              </a:prstGeom>
              <a:solidFill>
                <a:srgbClr val="000000"/>
              </a:solidFill>
              <a:ln w="0">
                <a:solidFill>
                  <a:srgbClr val="000000"/>
                </a:solidFill>
                <a:miter lim="800000"/>
                <a:headEnd/>
                <a:tailEnd/>
              </a:ln>
            </p:spPr>
            <p:txBody>
              <a:bodyPr/>
              <a:lstStyle/>
              <a:p>
                <a:endParaRPr lang="en-US"/>
              </a:p>
            </p:txBody>
          </p:sp>
          <p:sp>
            <p:nvSpPr>
              <p:cNvPr id="17649" name="Rectangle 159"/>
              <p:cNvSpPr>
                <a:spLocks noChangeArrowheads="1"/>
              </p:cNvSpPr>
              <p:nvPr/>
            </p:nvSpPr>
            <p:spPr bwMode="auto">
              <a:xfrm>
                <a:off x="864" y="2120"/>
                <a:ext cx="7" cy="208"/>
              </a:xfrm>
              <a:prstGeom prst="rect">
                <a:avLst/>
              </a:prstGeom>
              <a:solidFill>
                <a:srgbClr val="000000"/>
              </a:solidFill>
              <a:ln w="0">
                <a:solidFill>
                  <a:srgbClr val="000000"/>
                </a:solidFill>
                <a:miter lim="800000"/>
                <a:headEnd/>
                <a:tailEnd/>
              </a:ln>
            </p:spPr>
            <p:txBody>
              <a:bodyPr/>
              <a:lstStyle/>
              <a:p>
                <a:endParaRPr lang="en-US"/>
              </a:p>
            </p:txBody>
          </p:sp>
          <p:sp>
            <p:nvSpPr>
              <p:cNvPr id="17650" name="Freeform 160"/>
              <p:cNvSpPr>
                <a:spLocks noEditPoints="1"/>
              </p:cNvSpPr>
              <p:nvPr/>
            </p:nvSpPr>
            <p:spPr bwMode="auto">
              <a:xfrm>
                <a:off x="1055" y="2155"/>
                <a:ext cx="70" cy="119"/>
              </a:xfrm>
              <a:custGeom>
                <a:avLst/>
                <a:gdLst>
                  <a:gd name="T0" fmla="*/ 0 w 70"/>
                  <a:gd name="T1" fmla="*/ 61 h 119"/>
                  <a:gd name="T2" fmla="*/ 0 w 70"/>
                  <a:gd name="T3" fmla="*/ 42 h 119"/>
                  <a:gd name="T4" fmla="*/ 4 w 70"/>
                  <a:gd name="T5" fmla="*/ 27 h 119"/>
                  <a:gd name="T6" fmla="*/ 12 w 70"/>
                  <a:gd name="T7" fmla="*/ 15 h 119"/>
                  <a:gd name="T8" fmla="*/ 20 w 70"/>
                  <a:gd name="T9" fmla="*/ 8 h 119"/>
                  <a:gd name="T10" fmla="*/ 27 w 70"/>
                  <a:gd name="T11" fmla="*/ 4 h 119"/>
                  <a:gd name="T12" fmla="*/ 35 w 70"/>
                  <a:gd name="T13" fmla="*/ 0 h 119"/>
                  <a:gd name="T14" fmla="*/ 43 w 70"/>
                  <a:gd name="T15" fmla="*/ 4 h 119"/>
                  <a:gd name="T16" fmla="*/ 50 w 70"/>
                  <a:gd name="T17" fmla="*/ 8 h 119"/>
                  <a:gd name="T18" fmla="*/ 58 w 70"/>
                  <a:gd name="T19" fmla="*/ 15 h 119"/>
                  <a:gd name="T20" fmla="*/ 66 w 70"/>
                  <a:gd name="T21" fmla="*/ 27 h 119"/>
                  <a:gd name="T22" fmla="*/ 70 w 70"/>
                  <a:gd name="T23" fmla="*/ 42 h 119"/>
                  <a:gd name="T24" fmla="*/ 70 w 70"/>
                  <a:gd name="T25" fmla="*/ 57 h 119"/>
                  <a:gd name="T26" fmla="*/ 70 w 70"/>
                  <a:gd name="T27" fmla="*/ 77 h 119"/>
                  <a:gd name="T28" fmla="*/ 66 w 70"/>
                  <a:gd name="T29" fmla="*/ 92 h 119"/>
                  <a:gd name="T30" fmla="*/ 58 w 70"/>
                  <a:gd name="T31" fmla="*/ 103 h 119"/>
                  <a:gd name="T32" fmla="*/ 50 w 70"/>
                  <a:gd name="T33" fmla="*/ 111 h 119"/>
                  <a:gd name="T34" fmla="*/ 43 w 70"/>
                  <a:gd name="T35" fmla="*/ 115 h 119"/>
                  <a:gd name="T36" fmla="*/ 35 w 70"/>
                  <a:gd name="T37" fmla="*/ 119 h 119"/>
                  <a:gd name="T38" fmla="*/ 23 w 70"/>
                  <a:gd name="T39" fmla="*/ 115 h 119"/>
                  <a:gd name="T40" fmla="*/ 16 w 70"/>
                  <a:gd name="T41" fmla="*/ 107 h 119"/>
                  <a:gd name="T42" fmla="*/ 8 w 70"/>
                  <a:gd name="T43" fmla="*/ 100 h 119"/>
                  <a:gd name="T44" fmla="*/ 0 w 70"/>
                  <a:gd name="T45" fmla="*/ 80 h 119"/>
                  <a:gd name="T46" fmla="*/ 0 w 70"/>
                  <a:gd name="T47" fmla="*/ 61 h 119"/>
                  <a:gd name="T48" fmla="*/ 16 w 70"/>
                  <a:gd name="T49" fmla="*/ 61 h 119"/>
                  <a:gd name="T50" fmla="*/ 16 w 70"/>
                  <a:gd name="T51" fmla="*/ 84 h 119"/>
                  <a:gd name="T52" fmla="*/ 20 w 70"/>
                  <a:gd name="T53" fmla="*/ 100 h 119"/>
                  <a:gd name="T54" fmla="*/ 23 w 70"/>
                  <a:gd name="T55" fmla="*/ 107 h 119"/>
                  <a:gd name="T56" fmla="*/ 27 w 70"/>
                  <a:gd name="T57" fmla="*/ 111 h 119"/>
                  <a:gd name="T58" fmla="*/ 35 w 70"/>
                  <a:gd name="T59" fmla="*/ 111 h 119"/>
                  <a:gd name="T60" fmla="*/ 39 w 70"/>
                  <a:gd name="T61" fmla="*/ 111 h 119"/>
                  <a:gd name="T62" fmla="*/ 43 w 70"/>
                  <a:gd name="T63" fmla="*/ 107 h 119"/>
                  <a:gd name="T64" fmla="*/ 47 w 70"/>
                  <a:gd name="T65" fmla="*/ 103 h 119"/>
                  <a:gd name="T66" fmla="*/ 50 w 70"/>
                  <a:gd name="T67" fmla="*/ 96 h 119"/>
                  <a:gd name="T68" fmla="*/ 54 w 70"/>
                  <a:gd name="T69" fmla="*/ 77 h 119"/>
                  <a:gd name="T70" fmla="*/ 54 w 70"/>
                  <a:gd name="T71" fmla="*/ 54 h 119"/>
                  <a:gd name="T72" fmla="*/ 54 w 70"/>
                  <a:gd name="T73" fmla="*/ 38 h 119"/>
                  <a:gd name="T74" fmla="*/ 50 w 70"/>
                  <a:gd name="T75" fmla="*/ 23 h 119"/>
                  <a:gd name="T76" fmla="*/ 47 w 70"/>
                  <a:gd name="T77" fmla="*/ 15 h 119"/>
                  <a:gd name="T78" fmla="*/ 43 w 70"/>
                  <a:gd name="T79" fmla="*/ 11 h 119"/>
                  <a:gd name="T80" fmla="*/ 39 w 70"/>
                  <a:gd name="T81" fmla="*/ 8 h 119"/>
                  <a:gd name="T82" fmla="*/ 35 w 70"/>
                  <a:gd name="T83" fmla="*/ 8 h 119"/>
                  <a:gd name="T84" fmla="*/ 31 w 70"/>
                  <a:gd name="T85" fmla="*/ 8 h 119"/>
                  <a:gd name="T86" fmla="*/ 27 w 70"/>
                  <a:gd name="T87" fmla="*/ 11 h 119"/>
                  <a:gd name="T88" fmla="*/ 20 w 70"/>
                  <a:gd name="T89" fmla="*/ 19 h 119"/>
                  <a:gd name="T90" fmla="*/ 20 w 70"/>
                  <a:gd name="T91" fmla="*/ 34 h 119"/>
                  <a:gd name="T92" fmla="*/ 16 w 70"/>
                  <a:gd name="T93" fmla="*/ 50 h 119"/>
                  <a:gd name="T94" fmla="*/ 16 w 70"/>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0"/>
                  <a:gd name="T145" fmla="*/ 0 h 119"/>
                  <a:gd name="T146" fmla="*/ 70 w 70"/>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0" h="119">
                    <a:moveTo>
                      <a:pt x="0" y="61"/>
                    </a:moveTo>
                    <a:lnTo>
                      <a:pt x="0" y="42"/>
                    </a:lnTo>
                    <a:lnTo>
                      <a:pt x="4" y="27"/>
                    </a:lnTo>
                    <a:lnTo>
                      <a:pt x="12" y="15"/>
                    </a:lnTo>
                    <a:lnTo>
                      <a:pt x="20" y="8"/>
                    </a:lnTo>
                    <a:lnTo>
                      <a:pt x="27" y="4"/>
                    </a:lnTo>
                    <a:lnTo>
                      <a:pt x="35" y="0"/>
                    </a:lnTo>
                    <a:lnTo>
                      <a:pt x="43" y="4"/>
                    </a:lnTo>
                    <a:lnTo>
                      <a:pt x="50" y="8"/>
                    </a:lnTo>
                    <a:lnTo>
                      <a:pt x="58" y="15"/>
                    </a:lnTo>
                    <a:lnTo>
                      <a:pt x="66" y="27"/>
                    </a:lnTo>
                    <a:lnTo>
                      <a:pt x="70" y="42"/>
                    </a:lnTo>
                    <a:lnTo>
                      <a:pt x="70" y="57"/>
                    </a:lnTo>
                    <a:lnTo>
                      <a:pt x="70" y="77"/>
                    </a:lnTo>
                    <a:lnTo>
                      <a:pt x="66" y="92"/>
                    </a:lnTo>
                    <a:lnTo>
                      <a:pt x="58" y="103"/>
                    </a:lnTo>
                    <a:lnTo>
                      <a:pt x="50" y="111"/>
                    </a:lnTo>
                    <a:lnTo>
                      <a:pt x="43" y="115"/>
                    </a:lnTo>
                    <a:lnTo>
                      <a:pt x="35" y="119"/>
                    </a:lnTo>
                    <a:lnTo>
                      <a:pt x="23" y="115"/>
                    </a:lnTo>
                    <a:lnTo>
                      <a:pt x="16" y="107"/>
                    </a:lnTo>
                    <a:lnTo>
                      <a:pt x="8" y="100"/>
                    </a:lnTo>
                    <a:lnTo>
                      <a:pt x="0" y="80"/>
                    </a:lnTo>
                    <a:lnTo>
                      <a:pt x="0" y="61"/>
                    </a:lnTo>
                    <a:close/>
                    <a:moveTo>
                      <a:pt x="16" y="61"/>
                    </a:moveTo>
                    <a:lnTo>
                      <a:pt x="16" y="84"/>
                    </a:lnTo>
                    <a:lnTo>
                      <a:pt x="20" y="100"/>
                    </a:lnTo>
                    <a:lnTo>
                      <a:pt x="23" y="107"/>
                    </a:lnTo>
                    <a:lnTo>
                      <a:pt x="27" y="111"/>
                    </a:lnTo>
                    <a:lnTo>
                      <a:pt x="35" y="111"/>
                    </a:lnTo>
                    <a:lnTo>
                      <a:pt x="39" y="111"/>
                    </a:lnTo>
                    <a:lnTo>
                      <a:pt x="43" y="107"/>
                    </a:lnTo>
                    <a:lnTo>
                      <a:pt x="47" y="103"/>
                    </a:lnTo>
                    <a:lnTo>
                      <a:pt x="50" y="96"/>
                    </a:lnTo>
                    <a:lnTo>
                      <a:pt x="54" y="77"/>
                    </a:lnTo>
                    <a:lnTo>
                      <a:pt x="54" y="54"/>
                    </a:lnTo>
                    <a:lnTo>
                      <a:pt x="54" y="38"/>
                    </a:lnTo>
                    <a:lnTo>
                      <a:pt x="50" y="23"/>
                    </a:lnTo>
                    <a:lnTo>
                      <a:pt x="47" y="15"/>
                    </a:lnTo>
                    <a:lnTo>
                      <a:pt x="43" y="11"/>
                    </a:lnTo>
                    <a:lnTo>
                      <a:pt x="39" y="8"/>
                    </a:lnTo>
                    <a:lnTo>
                      <a:pt x="35" y="8"/>
                    </a:lnTo>
                    <a:lnTo>
                      <a:pt x="31" y="8"/>
                    </a:lnTo>
                    <a:lnTo>
                      <a:pt x="27" y="11"/>
                    </a:lnTo>
                    <a:lnTo>
                      <a:pt x="20" y="19"/>
                    </a:lnTo>
                    <a:lnTo>
                      <a:pt x="20" y="34"/>
                    </a:lnTo>
                    <a:lnTo>
                      <a:pt x="16" y="50"/>
                    </a:lnTo>
                    <a:lnTo>
                      <a:pt x="16" y="61"/>
                    </a:lnTo>
                    <a:close/>
                  </a:path>
                </a:pathLst>
              </a:custGeom>
              <a:solidFill>
                <a:srgbClr val="000000"/>
              </a:solidFill>
              <a:ln w="0">
                <a:solidFill>
                  <a:srgbClr val="000000"/>
                </a:solidFill>
                <a:round/>
                <a:headEnd/>
                <a:tailEnd/>
              </a:ln>
            </p:spPr>
            <p:txBody>
              <a:bodyPr/>
              <a:lstStyle/>
              <a:p>
                <a:endParaRPr lang="en-CA"/>
              </a:p>
            </p:txBody>
          </p:sp>
          <p:sp>
            <p:nvSpPr>
              <p:cNvPr id="17651" name="Rectangle 161"/>
              <p:cNvSpPr>
                <a:spLocks noChangeArrowheads="1"/>
              </p:cNvSpPr>
              <p:nvPr/>
            </p:nvSpPr>
            <p:spPr bwMode="auto">
              <a:xfrm>
                <a:off x="1554" y="2120"/>
                <a:ext cx="8" cy="208"/>
              </a:xfrm>
              <a:prstGeom prst="rect">
                <a:avLst/>
              </a:prstGeom>
              <a:solidFill>
                <a:srgbClr val="000000"/>
              </a:solidFill>
              <a:ln w="0">
                <a:solidFill>
                  <a:srgbClr val="000000"/>
                </a:solidFill>
                <a:miter lim="800000"/>
                <a:headEnd/>
                <a:tailEnd/>
              </a:ln>
            </p:spPr>
            <p:txBody>
              <a:bodyPr/>
              <a:lstStyle/>
              <a:p>
                <a:endParaRPr lang="en-US"/>
              </a:p>
            </p:txBody>
          </p:sp>
          <p:sp>
            <p:nvSpPr>
              <p:cNvPr id="17652" name="Freeform 162"/>
              <p:cNvSpPr>
                <a:spLocks noEditPoints="1"/>
              </p:cNvSpPr>
              <p:nvPr/>
            </p:nvSpPr>
            <p:spPr bwMode="auto">
              <a:xfrm>
                <a:off x="1742" y="2155"/>
                <a:ext cx="69" cy="119"/>
              </a:xfrm>
              <a:custGeom>
                <a:avLst/>
                <a:gdLst>
                  <a:gd name="T0" fmla="*/ 0 w 69"/>
                  <a:gd name="T1" fmla="*/ 61 h 119"/>
                  <a:gd name="T2" fmla="*/ 4 w 69"/>
                  <a:gd name="T3" fmla="*/ 42 h 119"/>
                  <a:gd name="T4" fmla="*/ 8 w 69"/>
                  <a:gd name="T5" fmla="*/ 27 h 119"/>
                  <a:gd name="T6" fmla="*/ 12 w 69"/>
                  <a:gd name="T7" fmla="*/ 15 h 119"/>
                  <a:gd name="T8" fmla="*/ 23 w 69"/>
                  <a:gd name="T9" fmla="*/ 8 h 119"/>
                  <a:gd name="T10" fmla="*/ 27 w 69"/>
                  <a:gd name="T11" fmla="*/ 4 h 119"/>
                  <a:gd name="T12" fmla="*/ 35 w 69"/>
                  <a:gd name="T13" fmla="*/ 0 h 119"/>
                  <a:gd name="T14" fmla="*/ 42 w 69"/>
                  <a:gd name="T15" fmla="*/ 4 h 119"/>
                  <a:gd name="T16" fmla="*/ 50 w 69"/>
                  <a:gd name="T17" fmla="*/ 8 h 119"/>
                  <a:gd name="T18" fmla="*/ 58 w 69"/>
                  <a:gd name="T19" fmla="*/ 15 h 119"/>
                  <a:gd name="T20" fmla="*/ 65 w 69"/>
                  <a:gd name="T21" fmla="*/ 27 h 119"/>
                  <a:gd name="T22" fmla="*/ 69 w 69"/>
                  <a:gd name="T23" fmla="*/ 42 h 119"/>
                  <a:gd name="T24" fmla="*/ 69 w 69"/>
                  <a:gd name="T25" fmla="*/ 57 h 119"/>
                  <a:gd name="T26" fmla="*/ 69 w 69"/>
                  <a:gd name="T27" fmla="*/ 77 h 119"/>
                  <a:gd name="T28" fmla="*/ 65 w 69"/>
                  <a:gd name="T29" fmla="*/ 92 h 119"/>
                  <a:gd name="T30" fmla="*/ 58 w 69"/>
                  <a:gd name="T31" fmla="*/ 103 h 119"/>
                  <a:gd name="T32" fmla="*/ 50 w 69"/>
                  <a:gd name="T33" fmla="*/ 111 h 119"/>
                  <a:gd name="T34" fmla="*/ 42 w 69"/>
                  <a:gd name="T35" fmla="*/ 115 h 119"/>
                  <a:gd name="T36" fmla="*/ 35 w 69"/>
                  <a:gd name="T37" fmla="*/ 119 h 119"/>
                  <a:gd name="T38" fmla="*/ 27 w 69"/>
                  <a:gd name="T39" fmla="*/ 115 h 119"/>
                  <a:gd name="T40" fmla="*/ 16 w 69"/>
                  <a:gd name="T41" fmla="*/ 107 h 119"/>
                  <a:gd name="T42" fmla="*/ 8 w 69"/>
                  <a:gd name="T43" fmla="*/ 100 h 119"/>
                  <a:gd name="T44" fmla="*/ 4 w 69"/>
                  <a:gd name="T45" fmla="*/ 80 h 119"/>
                  <a:gd name="T46" fmla="*/ 0 w 69"/>
                  <a:gd name="T47" fmla="*/ 61 h 119"/>
                  <a:gd name="T48" fmla="*/ 16 w 69"/>
                  <a:gd name="T49" fmla="*/ 61 h 119"/>
                  <a:gd name="T50" fmla="*/ 19 w 69"/>
                  <a:gd name="T51" fmla="*/ 84 h 119"/>
                  <a:gd name="T52" fmla="*/ 23 w 69"/>
                  <a:gd name="T53" fmla="*/ 100 h 119"/>
                  <a:gd name="T54" fmla="*/ 27 w 69"/>
                  <a:gd name="T55" fmla="*/ 107 h 119"/>
                  <a:gd name="T56" fmla="*/ 31 w 69"/>
                  <a:gd name="T57" fmla="*/ 111 h 119"/>
                  <a:gd name="T58" fmla="*/ 35 w 69"/>
                  <a:gd name="T59" fmla="*/ 111 h 119"/>
                  <a:gd name="T60" fmla="*/ 39 w 69"/>
                  <a:gd name="T61" fmla="*/ 111 h 119"/>
                  <a:gd name="T62" fmla="*/ 46 w 69"/>
                  <a:gd name="T63" fmla="*/ 107 h 119"/>
                  <a:gd name="T64" fmla="*/ 50 w 69"/>
                  <a:gd name="T65" fmla="*/ 103 h 119"/>
                  <a:gd name="T66" fmla="*/ 50 w 69"/>
                  <a:gd name="T67" fmla="*/ 96 h 119"/>
                  <a:gd name="T68" fmla="*/ 54 w 69"/>
                  <a:gd name="T69" fmla="*/ 77 h 119"/>
                  <a:gd name="T70" fmla="*/ 54 w 69"/>
                  <a:gd name="T71" fmla="*/ 54 h 119"/>
                  <a:gd name="T72" fmla="*/ 54 w 69"/>
                  <a:gd name="T73" fmla="*/ 38 h 119"/>
                  <a:gd name="T74" fmla="*/ 50 w 69"/>
                  <a:gd name="T75" fmla="*/ 23 h 119"/>
                  <a:gd name="T76" fmla="*/ 46 w 69"/>
                  <a:gd name="T77" fmla="*/ 15 h 119"/>
                  <a:gd name="T78" fmla="*/ 42 w 69"/>
                  <a:gd name="T79" fmla="*/ 11 h 119"/>
                  <a:gd name="T80" fmla="*/ 39 w 69"/>
                  <a:gd name="T81" fmla="*/ 8 h 119"/>
                  <a:gd name="T82" fmla="*/ 35 w 69"/>
                  <a:gd name="T83" fmla="*/ 8 h 119"/>
                  <a:gd name="T84" fmla="*/ 31 w 69"/>
                  <a:gd name="T85" fmla="*/ 8 h 119"/>
                  <a:gd name="T86" fmla="*/ 27 w 69"/>
                  <a:gd name="T87" fmla="*/ 11 h 119"/>
                  <a:gd name="T88" fmla="*/ 23 w 69"/>
                  <a:gd name="T89" fmla="*/ 19 h 119"/>
                  <a:gd name="T90" fmla="*/ 19 w 69"/>
                  <a:gd name="T91" fmla="*/ 34 h 119"/>
                  <a:gd name="T92" fmla="*/ 16 w 69"/>
                  <a:gd name="T93" fmla="*/ 50 h 119"/>
                  <a:gd name="T94" fmla="*/ 16 w 69"/>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1"/>
                    </a:moveTo>
                    <a:lnTo>
                      <a:pt x="4" y="42"/>
                    </a:lnTo>
                    <a:lnTo>
                      <a:pt x="8" y="27"/>
                    </a:lnTo>
                    <a:lnTo>
                      <a:pt x="12" y="15"/>
                    </a:lnTo>
                    <a:lnTo>
                      <a:pt x="23" y="8"/>
                    </a:lnTo>
                    <a:lnTo>
                      <a:pt x="27" y="4"/>
                    </a:lnTo>
                    <a:lnTo>
                      <a:pt x="35" y="0"/>
                    </a:lnTo>
                    <a:lnTo>
                      <a:pt x="42" y="4"/>
                    </a:lnTo>
                    <a:lnTo>
                      <a:pt x="50" y="8"/>
                    </a:lnTo>
                    <a:lnTo>
                      <a:pt x="58" y="15"/>
                    </a:lnTo>
                    <a:lnTo>
                      <a:pt x="65" y="27"/>
                    </a:lnTo>
                    <a:lnTo>
                      <a:pt x="69" y="42"/>
                    </a:lnTo>
                    <a:lnTo>
                      <a:pt x="69" y="57"/>
                    </a:lnTo>
                    <a:lnTo>
                      <a:pt x="69" y="77"/>
                    </a:lnTo>
                    <a:lnTo>
                      <a:pt x="65" y="92"/>
                    </a:lnTo>
                    <a:lnTo>
                      <a:pt x="58" y="103"/>
                    </a:lnTo>
                    <a:lnTo>
                      <a:pt x="50" y="111"/>
                    </a:lnTo>
                    <a:lnTo>
                      <a:pt x="42" y="115"/>
                    </a:lnTo>
                    <a:lnTo>
                      <a:pt x="35" y="119"/>
                    </a:lnTo>
                    <a:lnTo>
                      <a:pt x="27" y="115"/>
                    </a:lnTo>
                    <a:lnTo>
                      <a:pt x="16" y="107"/>
                    </a:lnTo>
                    <a:lnTo>
                      <a:pt x="8" y="100"/>
                    </a:lnTo>
                    <a:lnTo>
                      <a:pt x="4" y="80"/>
                    </a:lnTo>
                    <a:lnTo>
                      <a:pt x="0" y="61"/>
                    </a:lnTo>
                    <a:close/>
                    <a:moveTo>
                      <a:pt x="16" y="61"/>
                    </a:moveTo>
                    <a:lnTo>
                      <a:pt x="19" y="84"/>
                    </a:lnTo>
                    <a:lnTo>
                      <a:pt x="23" y="100"/>
                    </a:lnTo>
                    <a:lnTo>
                      <a:pt x="27" y="107"/>
                    </a:lnTo>
                    <a:lnTo>
                      <a:pt x="31" y="111"/>
                    </a:lnTo>
                    <a:lnTo>
                      <a:pt x="35" y="111"/>
                    </a:lnTo>
                    <a:lnTo>
                      <a:pt x="39" y="111"/>
                    </a:lnTo>
                    <a:lnTo>
                      <a:pt x="46" y="107"/>
                    </a:lnTo>
                    <a:lnTo>
                      <a:pt x="50" y="103"/>
                    </a:lnTo>
                    <a:lnTo>
                      <a:pt x="50" y="96"/>
                    </a:lnTo>
                    <a:lnTo>
                      <a:pt x="54" y="77"/>
                    </a:lnTo>
                    <a:lnTo>
                      <a:pt x="54" y="54"/>
                    </a:lnTo>
                    <a:lnTo>
                      <a:pt x="54" y="38"/>
                    </a:lnTo>
                    <a:lnTo>
                      <a:pt x="50" y="23"/>
                    </a:lnTo>
                    <a:lnTo>
                      <a:pt x="46" y="15"/>
                    </a:lnTo>
                    <a:lnTo>
                      <a:pt x="42" y="11"/>
                    </a:lnTo>
                    <a:lnTo>
                      <a:pt x="39" y="8"/>
                    </a:lnTo>
                    <a:lnTo>
                      <a:pt x="35" y="8"/>
                    </a:lnTo>
                    <a:lnTo>
                      <a:pt x="31" y="8"/>
                    </a:lnTo>
                    <a:lnTo>
                      <a:pt x="27" y="11"/>
                    </a:lnTo>
                    <a:lnTo>
                      <a:pt x="23" y="19"/>
                    </a:lnTo>
                    <a:lnTo>
                      <a:pt x="19" y="34"/>
                    </a:lnTo>
                    <a:lnTo>
                      <a:pt x="16" y="50"/>
                    </a:lnTo>
                    <a:lnTo>
                      <a:pt x="16" y="61"/>
                    </a:lnTo>
                    <a:close/>
                  </a:path>
                </a:pathLst>
              </a:custGeom>
              <a:solidFill>
                <a:srgbClr val="000000"/>
              </a:solidFill>
              <a:ln w="0">
                <a:solidFill>
                  <a:srgbClr val="000000"/>
                </a:solidFill>
                <a:round/>
                <a:headEnd/>
                <a:tailEnd/>
              </a:ln>
            </p:spPr>
            <p:txBody>
              <a:bodyPr/>
              <a:lstStyle/>
              <a:p>
                <a:endParaRPr lang="en-CA"/>
              </a:p>
            </p:txBody>
          </p:sp>
          <p:sp>
            <p:nvSpPr>
              <p:cNvPr id="17653" name="Rectangle 163"/>
              <p:cNvSpPr>
                <a:spLocks noChangeArrowheads="1"/>
              </p:cNvSpPr>
              <p:nvPr/>
            </p:nvSpPr>
            <p:spPr bwMode="auto">
              <a:xfrm>
                <a:off x="2107" y="2120"/>
                <a:ext cx="7" cy="208"/>
              </a:xfrm>
              <a:prstGeom prst="rect">
                <a:avLst/>
              </a:prstGeom>
              <a:solidFill>
                <a:srgbClr val="000000"/>
              </a:solidFill>
              <a:ln w="0">
                <a:solidFill>
                  <a:srgbClr val="000000"/>
                </a:solidFill>
                <a:miter lim="800000"/>
                <a:headEnd/>
                <a:tailEnd/>
              </a:ln>
            </p:spPr>
            <p:txBody>
              <a:bodyPr/>
              <a:lstStyle/>
              <a:p>
                <a:endParaRPr lang="en-US"/>
              </a:p>
            </p:txBody>
          </p:sp>
          <p:sp>
            <p:nvSpPr>
              <p:cNvPr id="17654" name="Freeform 164"/>
              <p:cNvSpPr>
                <a:spLocks/>
              </p:cNvSpPr>
              <p:nvPr/>
            </p:nvSpPr>
            <p:spPr bwMode="auto">
              <a:xfrm>
                <a:off x="2299" y="2255"/>
                <a:ext cx="19" cy="19"/>
              </a:xfrm>
              <a:custGeom>
                <a:avLst/>
                <a:gdLst>
                  <a:gd name="T0" fmla="*/ 7 w 19"/>
                  <a:gd name="T1" fmla="*/ 0 h 19"/>
                  <a:gd name="T2" fmla="*/ 11 w 19"/>
                  <a:gd name="T3" fmla="*/ 0 h 19"/>
                  <a:gd name="T4" fmla="*/ 15 w 19"/>
                  <a:gd name="T5" fmla="*/ 0 h 19"/>
                  <a:gd name="T6" fmla="*/ 19 w 19"/>
                  <a:gd name="T7" fmla="*/ 3 h 19"/>
                  <a:gd name="T8" fmla="*/ 19 w 19"/>
                  <a:gd name="T9" fmla="*/ 7 h 19"/>
                  <a:gd name="T10" fmla="*/ 19 w 19"/>
                  <a:gd name="T11" fmla="*/ 11 h 19"/>
                  <a:gd name="T12" fmla="*/ 15 w 19"/>
                  <a:gd name="T13" fmla="*/ 15 h 19"/>
                  <a:gd name="T14" fmla="*/ 11 w 19"/>
                  <a:gd name="T15" fmla="*/ 15 h 19"/>
                  <a:gd name="T16" fmla="*/ 7 w 19"/>
                  <a:gd name="T17" fmla="*/ 19 h 19"/>
                  <a:gd name="T18" fmla="*/ 3 w 19"/>
                  <a:gd name="T19" fmla="*/ 15 h 19"/>
                  <a:gd name="T20" fmla="*/ 3 w 19"/>
                  <a:gd name="T21" fmla="*/ 15 h 19"/>
                  <a:gd name="T22" fmla="*/ 0 w 19"/>
                  <a:gd name="T23" fmla="*/ 11 h 19"/>
                  <a:gd name="T24" fmla="*/ 0 w 19"/>
                  <a:gd name="T25" fmla="*/ 7 h 19"/>
                  <a:gd name="T26" fmla="*/ 0 w 19"/>
                  <a:gd name="T27" fmla="*/ 3 h 19"/>
                  <a:gd name="T28" fmla="*/ 3 w 19"/>
                  <a:gd name="T29" fmla="*/ 0 h 19"/>
                  <a:gd name="T30" fmla="*/ 3 w 19"/>
                  <a:gd name="T31" fmla="*/ 0 h 19"/>
                  <a:gd name="T32" fmla="*/ 7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7" y="0"/>
                    </a:moveTo>
                    <a:lnTo>
                      <a:pt x="11" y="0"/>
                    </a:lnTo>
                    <a:lnTo>
                      <a:pt x="15" y="0"/>
                    </a:lnTo>
                    <a:lnTo>
                      <a:pt x="19" y="3"/>
                    </a:lnTo>
                    <a:lnTo>
                      <a:pt x="19" y="7"/>
                    </a:lnTo>
                    <a:lnTo>
                      <a:pt x="19" y="11"/>
                    </a:lnTo>
                    <a:lnTo>
                      <a:pt x="15" y="15"/>
                    </a:lnTo>
                    <a:lnTo>
                      <a:pt x="11" y="15"/>
                    </a:lnTo>
                    <a:lnTo>
                      <a:pt x="7" y="19"/>
                    </a:lnTo>
                    <a:lnTo>
                      <a:pt x="3" y="15"/>
                    </a:lnTo>
                    <a:lnTo>
                      <a:pt x="0" y="11"/>
                    </a:lnTo>
                    <a:lnTo>
                      <a:pt x="0" y="7"/>
                    </a:lnTo>
                    <a:lnTo>
                      <a:pt x="0" y="3"/>
                    </a:lnTo>
                    <a:lnTo>
                      <a:pt x="3" y="0"/>
                    </a:lnTo>
                    <a:lnTo>
                      <a:pt x="7" y="0"/>
                    </a:lnTo>
                    <a:close/>
                  </a:path>
                </a:pathLst>
              </a:custGeom>
              <a:solidFill>
                <a:srgbClr val="000000"/>
              </a:solidFill>
              <a:ln w="0">
                <a:solidFill>
                  <a:srgbClr val="000000"/>
                </a:solidFill>
                <a:round/>
                <a:headEnd/>
                <a:tailEnd/>
              </a:ln>
            </p:spPr>
            <p:txBody>
              <a:bodyPr/>
              <a:lstStyle/>
              <a:p>
                <a:endParaRPr lang="en-CA"/>
              </a:p>
            </p:txBody>
          </p:sp>
          <p:sp>
            <p:nvSpPr>
              <p:cNvPr id="17655" name="Freeform 165"/>
              <p:cNvSpPr>
                <a:spLocks noEditPoints="1"/>
              </p:cNvSpPr>
              <p:nvPr/>
            </p:nvSpPr>
            <p:spPr bwMode="auto">
              <a:xfrm>
                <a:off x="2333" y="2155"/>
                <a:ext cx="73" cy="119"/>
              </a:xfrm>
              <a:custGeom>
                <a:avLst/>
                <a:gdLst>
                  <a:gd name="T0" fmla="*/ 0 w 73"/>
                  <a:gd name="T1" fmla="*/ 61 h 119"/>
                  <a:gd name="T2" fmla="*/ 4 w 73"/>
                  <a:gd name="T3" fmla="*/ 42 h 119"/>
                  <a:gd name="T4" fmla="*/ 8 w 73"/>
                  <a:gd name="T5" fmla="*/ 27 h 119"/>
                  <a:gd name="T6" fmla="*/ 15 w 73"/>
                  <a:gd name="T7" fmla="*/ 15 h 119"/>
                  <a:gd name="T8" fmla="*/ 23 w 73"/>
                  <a:gd name="T9" fmla="*/ 8 h 119"/>
                  <a:gd name="T10" fmla="*/ 31 w 73"/>
                  <a:gd name="T11" fmla="*/ 4 h 119"/>
                  <a:gd name="T12" fmla="*/ 39 w 73"/>
                  <a:gd name="T13" fmla="*/ 0 h 119"/>
                  <a:gd name="T14" fmla="*/ 46 w 73"/>
                  <a:gd name="T15" fmla="*/ 4 h 119"/>
                  <a:gd name="T16" fmla="*/ 54 w 73"/>
                  <a:gd name="T17" fmla="*/ 8 h 119"/>
                  <a:gd name="T18" fmla="*/ 62 w 73"/>
                  <a:gd name="T19" fmla="*/ 15 h 119"/>
                  <a:gd name="T20" fmla="*/ 65 w 73"/>
                  <a:gd name="T21" fmla="*/ 27 h 119"/>
                  <a:gd name="T22" fmla="*/ 69 w 73"/>
                  <a:gd name="T23" fmla="*/ 42 h 119"/>
                  <a:gd name="T24" fmla="*/ 73 w 73"/>
                  <a:gd name="T25" fmla="*/ 57 h 119"/>
                  <a:gd name="T26" fmla="*/ 69 w 73"/>
                  <a:gd name="T27" fmla="*/ 77 h 119"/>
                  <a:gd name="T28" fmla="*/ 65 w 73"/>
                  <a:gd name="T29" fmla="*/ 92 h 119"/>
                  <a:gd name="T30" fmla="*/ 62 w 73"/>
                  <a:gd name="T31" fmla="*/ 103 h 119"/>
                  <a:gd name="T32" fmla="*/ 54 w 73"/>
                  <a:gd name="T33" fmla="*/ 111 h 119"/>
                  <a:gd name="T34" fmla="*/ 46 w 73"/>
                  <a:gd name="T35" fmla="*/ 115 h 119"/>
                  <a:gd name="T36" fmla="*/ 35 w 73"/>
                  <a:gd name="T37" fmla="*/ 119 h 119"/>
                  <a:gd name="T38" fmla="*/ 27 w 73"/>
                  <a:gd name="T39" fmla="*/ 115 h 119"/>
                  <a:gd name="T40" fmla="*/ 19 w 73"/>
                  <a:gd name="T41" fmla="*/ 107 h 119"/>
                  <a:gd name="T42" fmla="*/ 12 w 73"/>
                  <a:gd name="T43" fmla="*/ 100 h 119"/>
                  <a:gd name="T44" fmla="*/ 4 w 73"/>
                  <a:gd name="T45" fmla="*/ 80 h 119"/>
                  <a:gd name="T46" fmla="*/ 0 w 73"/>
                  <a:gd name="T47" fmla="*/ 61 h 119"/>
                  <a:gd name="T48" fmla="*/ 19 w 73"/>
                  <a:gd name="T49" fmla="*/ 61 h 119"/>
                  <a:gd name="T50" fmla="*/ 19 w 73"/>
                  <a:gd name="T51" fmla="*/ 84 h 119"/>
                  <a:gd name="T52" fmla="*/ 23 w 73"/>
                  <a:gd name="T53" fmla="*/ 100 h 119"/>
                  <a:gd name="T54" fmla="*/ 27 w 73"/>
                  <a:gd name="T55" fmla="*/ 107 h 119"/>
                  <a:gd name="T56" fmla="*/ 31 w 73"/>
                  <a:gd name="T57" fmla="*/ 111 h 119"/>
                  <a:gd name="T58" fmla="*/ 39 w 73"/>
                  <a:gd name="T59" fmla="*/ 111 h 119"/>
                  <a:gd name="T60" fmla="*/ 42 w 73"/>
                  <a:gd name="T61" fmla="*/ 111 h 119"/>
                  <a:gd name="T62" fmla="*/ 46 w 73"/>
                  <a:gd name="T63" fmla="*/ 107 h 119"/>
                  <a:gd name="T64" fmla="*/ 50 w 73"/>
                  <a:gd name="T65" fmla="*/ 103 h 119"/>
                  <a:gd name="T66" fmla="*/ 54 w 73"/>
                  <a:gd name="T67" fmla="*/ 96 h 119"/>
                  <a:gd name="T68" fmla="*/ 54 w 73"/>
                  <a:gd name="T69" fmla="*/ 77 h 119"/>
                  <a:gd name="T70" fmla="*/ 58 w 73"/>
                  <a:gd name="T71" fmla="*/ 54 h 119"/>
                  <a:gd name="T72" fmla="*/ 54 w 73"/>
                  <a:gd name="T73" fmla="*/ 38 h 119"/>
                  <a:gd name="T74" fmla="*/ 54 w 73"/>
                  <a:gd name="T75" fmla="*/ 23 h 119"/>
                  <a:gd name="T76" fmla="*/ 50 w 73"/>
                  <a:gd name="T77" fmla="*/ 15 h 119"/>
                  <a:gd name="T78" fmla="*/ 46 w 73"/>
                  <a:gd name="T79" fmla="*/ 11 h 119"/>
                  <a:gd name="T80" fmla="*/ 42 w 73"/>
                  <a:gd name="T81" fmla="*/ 8 h 119"/>
                  <a:gd name="T82" fmla="*/ 39 w 73"/>
                  <a:gd name="T83" fmla="*/ 8 h 119"/>
                  <a:gd name="T84" fmla="*/ 31 w 73"/>
                  <a:gd name="T85" fmla="*/ 8 h 119"/>
                  <a:gd name="T86" fmla="*/ 27 w 73"/>
                  <a:gd name="T87" fmla="*/ 11 h 119"/>
                  <a:gd name="T88" fmla="*/ 23 w 73"/>
                  <a:gd name="T89" fmla="*/ 19 h 119"/>
                  <a:gd name="T90" fmla="*/ 19 w 73"/>
                  <a:gd name="T91" fmla="*/ 34 h 119"/>
                  <a:gd name="T92" fmla="*/ 19 w 73"/>
                  <a:gd name="T93" fmla="*/ 50 h 119"/>
                  <a:gd name="T94" fmla="*/ 19 w 73"/>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9"/>
                  <a:gd name="T146" fmla="*/ 73 w 73"/>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9">
                    <a:moveTo>
                      <a:pt x="0" y="61"/>
                    </a:moveTo>
                    <a:lnTo>
                      <a:pt x="4" y="42"/>
                    </a:lnTo>
                    <a:lnTo>
                      <a:pt x="8" y="27"/>
                    </a:lnTo>
                    <a:lnTo>
                      <a:pt x="15" y="15"/>
                    </a:lnTo>
                    <a:lnTo>
                      <a:pt x="23" y="8"/>
                    </a:lnTo>
                    <a:lnTo>
                      <a:pt x="31" y="4"/>
                    </a:lnTo>
                    <a:lnTo>
                      <a:pt x="39" y="0"/>
                    </a:lnTo>
                    <a:lnTo>
                      <a:pt x="46" y="4"/>
                    </a:lnTo>
                    <a:lnTo>
                      <a:pt x="54" y="8"/>
                    </a:lnTo>
                    <a:lnTo>
                      <a:pt x="62" y="15"/>
                    </a:lnTo>
                    <a:lnTo>
                      <a:pt x="65" y="27"/>
                    </a:lnTo>
                    <a:lnTo>
                      <a:pt x="69" y="42"/>
                    </a:lnTo>
                    <a:lnTo>
                      <a:pt x="73" y="57"/>
                    </a:lnTo>
                    <a:lnTo>
                      <a:pt x="69" y="77"/>
                    </a:lnTo>
                    <a:lnTo>
                      <a:pt x="65" y="92"/>
                    </a:lnTo>
                    <a:lnTo>
                      <a:pt x="62" y="103"/>
                    </a:lnTo>
                    <a:lnTo>
                      <a:pt x="54" y="111"/>
                    </a:lnTo>
                    <a:lnTo>
                      <a:pt x="46" y="115"/>
                    </a:lnTo>
                    <a:lnTo>
                      <a:pt x="35" y="119"/>
                    </a:lnTo>
                    <a:lnTo>
                      <a:pt x="27" y="115"/>
                    </a:lnTo>
                    <a:lnTo>
                      <a:pt x="19" y="107"/>
                    </a:lnTo>
                    <a:lnTo>
                      <a:pt x="12" y="100"/>
                    </a:lnTo>
                    <a:lnTo>
                      <a:pt x="4" y="80"/>
                    </a:lnTo>
                    <a:lnTo>
                      <a:pt x="0" y="61"/>
                    </a:lnTo>
                    <a:close/>
                    <a:moveTo>
                      <a:pt x="19" y="61"/>
                    </a:moveTo>
                    <a:lnTo>
                      <a:pt x="19" y="84"/>
                    </a:lnTo>
                    <a:lnTo>
                      <a:pt x="23" y="100"/>
                    </a:lnTo>
                    <a:lnTo>
                      <a:pt x="27" y="107"/>
                    </a:lnTo>
                    <a:lnTo>
                      <a:pt x="31" y="111"/>
                    </a:lnTo>
                    <a:lnTo>
                      <a:pt x="39" y="111"/>
                    </a:lnTo>
                    <a:lnTo>
                      <a:pt x="42" y="111"/>
                    </a:lnTo>
                    <a:lnTo>
                      <a:pt x="46" y="107"/>
                    </a:lnTo>
                    <a:lnTo>
                      <a:pt x="50" y="103"/>
                    </a:lnTo>
                    <a:lnTo>
                      <a:pt x="54" y="96"/>
                    </a:lnTo>
                    <a:lnTo>
                      <a:pt x="54" y="77"/>
                    </a:lnTo>
                    <a:lnTo>
                      <a:pt x="58" y="54"/>
                    </a:lnTo>
                    <a:lnTo>
                      <a:pt x="54" y="38"/>
                    </a:lnTo>
                    <a:lnTo>
                      <a:pt x="54" y="23"/>
                    </a:lnTo>
                    <a:lnTo>
                      <a:pt x="50" y="15"/>
                    </a:lnTo>
                    <a:lnTo>
                      <a:pt x="46" y="11"/>
                    </a:lnTo>
                    <a:lnTo>
                      <a:pt x="42" y="8"/>
                    </a:lnTo>
                    <a:lnTo>
                      <a:pt x="39" y="8"/>
                    </a:lnTo>
                    <a:lnTo>
                      <a:pt x="31" y="8"/>
                    </a:lnTo>
                    <a:lnTo>
                      <a:pt x="27" y="11"/>
                    </a:lnTo>
                    <a:lnTo>
                      <a:pt x="23" y="19"/>
                    </a:lnTo>
                    <a:lnTo>
                      <a:pt x="19" y="34"/>
                    </a:lnTo>
                    <a:lnTo>
                      <a:pt x="19" y="50"/>
                    </a:lnTo>
                    <a:lnTo>
                      <a:pt x="19" y="61"/>
                    </a:lnTo>
                    <a:close/>
                  </a:path>
                </a:pathLst>
              </a:custGeom>
              <a:solidFill>
                <a:srgbClr val="000000"/>
              </a:solidFill>
              <a:ln w="0">
                <a:solidFill>
                  <a:srgbClr val="000000"/>
                </a:solidFill>
                <a:round/>
                <a:headEnd/>
                <a:tailEnd/>
              </a:ln>
            </p:spPr>
            <p:txBody>
              <a:bodyPr/>
              <a:lstStyle/>
              <a:p>
                <a:endParaRPr lang="en-CA"/>
              </a:p>
            </p:txBody>
          </p:sp>
          <p:sp>
            <p:nvSpPr>
              <p:cNvPr id="17656" name="Freeform 166"/>
              <p:cNvSpPr>
                <a:spLocks noEditPoints="1"/>
              </p:cNvSpPr>
              <p:nvPr/>
            </p:nvSpPr>
            <p:spPr bwMode="auto">
              <a:xfrm>
                <a:off x="2418" y="2155"/>
                <a:ext cx="72" cy="119"/>
              </a:xfrm>
              <a:custGeom>
                <a:avLst/>
                <a:gdLst>
                  <a:gd name="T0" fmla="*/ 0 w 72"/>
                  <a:gd name="T1" fmla="*/ 61 h 119"/>
                  <a:gd name="T2" fmla="*/ 3 w 72"/>
                  <a:gd name="T3" fmla="*/ 42 h 119"/>
                  <a:gd name="T4" fmla="*/ 7 w 72"/>
                  <a:gd name="T5" fmla="*/ 27 h 119"/>
                  <a:gd name="T6" fmla="*/ 15 w 72"/>
                  <a:gd name="T7" fmla="*/ 15 h 119"/>
                  <a:gd name="T8" fmla="*/ 23 w 72"/>
                  <a:gd name="T9" fmla="*/ 8 h 119"/>
                  <a:gd name="T10" fmla="*/ 30 w 72"/>
                  <a:gd name="T11" fmla="*/ 4 h 119"/>
                  <a:gd name="T12" fmla="*/ 38 w 72"/>
                  <a:gd name="T13" fmla="*/ 0 h 119"/>
                  <a:gd name="T14" fmla="*/ 46 w 72"/>
                  <a:gd name="T15" fmla="*/ 4 h 119"/>
                  <a:gd name="T16" fmla="*/ 53 w 72"/>
                  <a:gd name="T17" fmla="*/ 8 h 119"/>
                  <a:gd name="T18" fmla="*/ 57 w 72"/>
                  <a:gd name="T19" fmla="*/ 15 h 119"/>
                  <a:gd name="T20" fmla="*/ 65 w 72"/>
                  <a:gd name="T21" fmla="*/ 27 h 119"/>
                  <a:gd name="T22" fmla="*/ 69 w 72"/>
                  <a:gd name="T23" fmla="*/ 42 h 119"/>
                  <a:gd name="T24" fmla="*/ 72 w 72"/>
                  <a:gd name="T25" fmla="*/ 57 h 119"/>
                  <a:gd name="T26" fmla="*/ 69 w 72"/>
                  <a:gd name="T27" fmla="*/ 77 h 119"/>
                  <a:gd name="T28" fmla="*/ 65 w 72"/>
                  <a:gd name="T29" fmla="*/ 92 h 119"/>
                  <a:gd name="T30" fmla="*/ 61 w 72"/>
                  <a:gd name="T31" fmla="*/ 103 h 119"/>
                  <a:gd name="T32" fmla="*/ 53 w 72"/>
                  <a:gd name="T33" fmla="*/ 111 h 119"/>
                  <a:gd name="T34" fmla="*/ 42 w 72"/>
                  <a:gd name="T35" fmla="*/ 115 h 119"/>
                  <a:gd name="T36" fmla="*/ 34 w 72"/>
                  <a:gd name="T37" fmla="*/ 119 h 119"/>
                  <a:gd name="T38" fmla="*/ 26 w 72"/>
                  <a:gd name="T39" fmla="*/ 115 h 119"/>
                  <a:gd name="T40" fmla="*/ 19 w 72"/>
                  <a:gd name="T41" fmla="*/ 107 h 119"/>
                  <a:gd name="T42" fmla="*/ 11 w 72"/>
                  <a:gd name="T43" fmla="*/ 100 h 119"/>
                  <a:gd name="T44" fmla="*/ 3 w 72"/>
                  <a:gd name="T45" fmla="*/ 80 h 119"/>
                  <a:gd name="T46" fmla="*/ 0 w 72"/>
                  <a:gd name="T47" fmla="*/ 61 h 119"/>
                  <a:gd name="T48" fmla="*/ 15 w 72"/>
                  <a:gd name="T49" fmla="*/ 61 h 119"/>
                  <a:gd name="T50" fmla="*/ 19 w 72"/>
                  <a:gd name="T51" fmla="*/ 84 h 119"/>
                  <a:gd name="T52" fmla="*/ 23 w 72"/>
                  <a:gd name="T53" fmla="*/ 100 h 119"/>
                  <a:gd name="T54" fmla="*/ 26 w 72"/>
                  <a:gd name="T55" fmla="*/ 107 h 119"/>
                  <a:gd name="T56" fmla="*/ 30 w 72"/>
                  <a:gd name="T57" fmla="*/ 111 h 119"/>
                  <a:gd name="T58" fmla="*/ 34 w 72"/>
                  <a:gd name="T59" fmla="*/ 111 h 119"/>
                  <a:gd name="T60" fmla="*/ 42 w 72"/>
                  <a:gd name="T61" fmla="*/ 111 h 119"/>
                  <a:gd name="T62" fmla="*/ 46 w 72"/>
                  <a:gd name="T63" fmla="*/ 107 h 119"/>
                  <a:gd name="T64" fmla="*/ 49 w 72"/>
                  <a:gd name="T65" fmla="*/ 103 h 119"/>
                  <a:gd name="T66" fmla="*/ 53 w 72"/>
                  <a:gd name="T67" fmla="*/ 96 h 119"/>
                  <a:gd name="T68" fmla="*/ 53 w 72"/>
                  <a:gd name="T69" fmla="*/ 77 h 119"/>
                  <a:gd name="T70" fmla="*/ 57 w 72"/>
                  <a:gd name="T71" fmla="*/ 54 h 119"/>
                  <a:gd name="T72" fmla="*/ 53 w 72"/>
                  <a:gd name="T73" fmla="*/ 38 h 119"/>
                  <a:gd name="T74" fmla="*/ 53 w 72"/>
                  <a:gd name="T75" fmla="*/ 23 h 119"/>
                  <a:gd name="T76" fmla="*/ 49 w 72"/>
                  <a:gd name="T77" fmla="*/ 15 h 119"/>
                  <a:gd name="T78" fmla="*/ 46 w 72"/>
                  <a:gd name="T79" fmla="*/ 11 h 119"/>
                  <a:gd name="T80" fmla="*/ 42 w 72"/>
                  <a:gd name="T81" fmla="*/ 8 h 119"/>
                  <a:gd name="T82" fmla="*/ 38 w 72"/>
                  <a:gd name="T83" fmla="*/ 8 h 119"/>
                  <a:gd name="T84" fmla="*/ 30 w 72"/>
                  <a:gd name="T85" fmla="*/ 8 h 119"/>
                  <a:gd name="T86" fmla="*/ 26 w 72"/>
                  <a:gd name="T87" fmla="*/ 11 h 119"/>
                  <a:gd name="T88" fmla="*/ 23 w 72"/>
                  <a:gd name="T89" fmla="*/ 19 h 119"/>
                  <a:gd name="T90" fmla="*/ 19 w 72"/>
                  <a:gd name="T91" fmla="*/ 34 h 119"/>
                  <a:gd name="T92" fmla="*/ 19 w 72"/>
                  <a:gd name="T93" fmla="*/ 50 h 119"/>
                  <a:gd name="T94" fmla="*/ 15 w 72"/>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2"/>
                  <a:gd name="T145" fmla="*/ 0 h 119"/>
                  <a:gd name="T146" fmla="*/ 72 w 72"/>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2" h="119">
                    <a:moveTo>
                      <a:pt x="0" y="61"/>
                    </a:moveTo>
                    <a:lnTo>
                      <a:pt x="3" y="42"/>
                    </a:lnTo>
                    <a:lnTo>
                      <a:pt x="7" y="27"/>
                    </a:lnTo>
                    <a:lnTo>
                      <a:pt x="15" y="15"/>
                    </a:lnTo>
                    <a:lnTo>
                      <a:pt x="23" y="8"/>
                    </a:lnTo>
                    <a:lnTo>
                      <a:pt x="30" y="4"/>
                    </a:lnTo>
                    <a:lnTo>
                      <a:pt x="38" y="0"/>
                    </a:lnTo>
                    <a:lnTo>
                      <a:pt x="46" y="4"/>
                    </a:lnTo>
                    <a:lnTo>
                      <a:pt x="53" y="8"/>
                    </a:lnTo>
                    <a:lnTo>
                      <a:pt x="57" y="15"/>
                    </a:lnTo>
                    <a:lnTo>
                      <a:pt x="65" y="27"/>
                    </a:lnTo>
                    <a:lnTo>
                      <a:pt x="69" y="42"/>
                    </a:lnTo>
                    <a:lnTo>
                      <a:pt x="72" y="57"/>
                    </a:lnTo>
                    <a:lnTo>
                      <a:pt x="69" y="77"/>
                    </a:lnTo>
                    <a:lnTo>
                      <a:pt x="65" y="92"/>
                    </a:lnTo>
                    <a:lnTo>
                      <a:pt x="61" y="103"/>
                    </a:lnTo>
                    <a:lnTo>
                      <a:pt x="53" y="111"/>
                    </a:lnTo>
                    <a:lnTo>
                      <a:pt x="42" y="115"/>
                    </a:lnTo>
                    <a:lnTo>
                      <a:pt x="34" y="119"/>
                    </a:lnTo>
                    <a:lnTo>
                      <a:pt x="26" y="115"/>
                    </a:lnTo>
                    <a:lnTo>
                      <a:pt x="19" y="107"/>
                    </a:lnTo>
                    <a:lnTo>
                      <a:pt x="11" y="100"/>
                    </a:lnTo>
                    <a:lnTo>
                      <a:pt x="3" y="80"/>
                    </a:lnTo>
                    <a:lnTo>
                      <a:pt x="0" y="61"/>
                    </a:lnTo>
                    <a:close/>
                    <a:moveTo>
                      <a:pt x="15" y="61"/>
                    </a:moveTo>
                    <a:lnTo>
                      <a:pt x="19" y="84"/>
                    </a:lnTo>
                    <a:lnTo>
                      <a:pt x="23" y="100"/>
                    </a:lnTo>
                    <a:lnTo>
                      <a:pt x="26" y="107"/>
                    </a:lnTo>
                    <a:lnTo>
                      <a:pt x="30" y="111"/>
                    </a:lnTo>
                    <a:lnTo>
                      <a:pt x="34" y="111"/>
                    </a:lnTo>
                    <a:lnTo>
                      <a:pt x="42" y="111"/>
                    </a:lnTo>
                    <a:lnTo>
                      <a:pt x="46" y="107"/>
                    </a:lnTo>
                    <a:lnTo>
                      <a:pt x="49" y="103"/>
                    </a:lnTo>
                    <a:lnTo>
                      <a:pt x="53" y="96"/>
                    </a:lnTo>
                    <a:lnTo>
                      <a:pt x="53" y="77"/>
                    </a:lnTo>
                    <a:lnTo>
                      <a:pt x="57" y="54"/>
                    </a:lnTo>
                    <a:lnTo>
                      <a:pt x="53" y="38"/>
                    </a:lnTo>
                    <a:lnTo>
                      <a:pt x="53" y="23"/>
                    </a:lnTo>
                    <a:lnTo>
                      <a:pt x="49" y="15"/>
                    </a:lnTo>
                    <a:lnTo>
                      <a:pt x="46" y="11"/>
                    </a:lnTo>
                    <a:lnTo>
                      <a:pt x="42" y="8"/>
                    </a:lnTo>
                    <a:lnTo>
                      <a:pt x="38" y="8"/>
                    </a:lnTo>
                    <a:lnTo>
                      <a:pt x="30" y="8"/>
                    </a:lnTo>
                    <a:lnTo>
                      <a:pt x="26" y="11"/>
                    </a:lnTo>
                    <a:lnTo>
                      <a:pt x="23" y="19"/>
                    </a:lnTo>
                    <a:lnTo>
                      <a:pt x="19" y="34"/>
                    </a:lnTo>
                    <a:lnTo>
                      <a:pt x="19" y="50"/>
                    </a:lnTo>
                    <a:lnTo>
                      <a:pt x="15" y="61"/>
                    </a:lnTo>
                    <a:close/>
                  </a:path>
                </a:pathLst>
              </a:custGeom>
              <a:solidFill>
                <a:srgbClr val="000000"/>
              </a:solidFill>
              <a:ln w="0">
                <a:solidFill>
                  <a:srgbClr val="000000"/>
                </a:solidFill>
                <a:round/>
                <a:headEnd/>
                <a:tailEnd/>
              </a:ln>
            </p:spPr>
            <p:txBody>
              <a:bodyPr/>
              <a:lstStyle/>
              <a:p>
                <a:endParaRPr lang="en-CA"/>
              </a:p>
            </p:txBody>
          </p:sp>
          <p:sp>
            <p:nvSpPr>
              <p:cNvPr id="17657" name="Freeform 167"/>
              <p:cNvSpPr>
                <a:spLocks/>
              </p:cNvSpPr>
              <p:nvPr/>
            </p:nvSpPr>
            <p:spPr bwMode="auto">
              <a:xfrm>
                <a:off x="2498" y="2155"/>
                <a:ext cx="77" cy="115"/>
              </a:xfrm>
              <a:custGeom>
                <a:avLst/>
                <a:gdLst>
                  <a:gd name="T0" fmla="*/ 77 w 77"/>
                  <a:gd name="T1" fmla="*/ 96 h 115"/>
                  <a:gd name="T2" fmla="*/ 69 w 77"/>
                  <a:gd name="T3" fmla="*/ 115 h 115"/>
                  <a:gd name="T4" fmla="*/ 0 w 77"/>
                  <a:gd name="T5" fmla="*/ 115 h 115"/>
                  <a:gd name="T6" fmla="*/ 0 w 77"/>
                  <a:gd name="T7" fmla="*/ 111 h 115"/>
                  <a:gd name="T8" fmla="*/ 19 w 77"/>
                  <a:gd name="T9" fmla="*/ 96 h 115"/>
                  <a:gd name="T10" fmla="*/ 31 w 77"/>
                  <a:gd name="T11" fmla="*/ 80 h 115"/>
                  <a:gd name="T12" fmla="*/ 42 w 77"/>
                  <a:gd name="T13" fmla="*/ 69 h 115"/>
                  <a:gd name="T14" fmla="*/ 50 w 77"/>
                  <a:gd name="T15" fmla="*/ 54 h 115"/>
                  <a:gd name="T16" fmla="*/ 54 w 77"/>
                  <a:gd name="T17" fmla="*/ 38 h 115"/>
                  <a:gd name="T18" fmla="*/ 54 w 77"/>
                  <a:gd name="T19" fmla="*/ 31 h 115"/>
                  <a:gd name="T20" fmla="*/ 46 w 77"/>
                  <a:gd name="T21" fmla="*/ 19 h 115"/>
                  <a:gd name="T22" fmla="*/ 38 w 77"/>
                  <a:gd name="T23" fmla="*/ 15 h 115"/>
                  <a:gd name="T24" fmla="*/ 31 w 77"/>
                  <a:gd name="T25" fmla="*/ 15 h 115"/>
                  <a:gd name="T26" fmla="*/ 23 w 77"/>
                  <a:gd name="T27" fmla="*/ 15 h 115"/>
                  <a:gd name="T28" fmla="*/ 15 w 77"/>
                  <a:gd name="T29" fmla="*/ 19 h 115"/>
                  <a:gd name="T30" fmla="*/ 12 w 77"/>
                  <a:gd name="T31" fmla="*/ 27 h 115"/>
                  <a:gd name="T32" fmla="*/ 8 w 77"/>
                  <a:gd name="T33" fmla="*/ 34 h 115"/>
                  <a:gd name="T34" fmla="*/ 4 w 77"/>
                  <a:gd name="T35" fmla="*/ 34 h 115"/>
                  <a:gd name="T36" fmla="*/ 8 w 77"/>
                  <a:gd name="T37" fmla="*/ 19 h 115"/>
                  <a:gd name="T38" fmla="*/ 15 w 77"/>
                  <a:gd name="T39" fmla="*/ 11 h 115"/>
                  <a:gd name="T40" fmla="*/ 23 w 77"/>
                  <a:gd name="T41" fmla="*/ 4 h 115"/>
                  <a:gd name="T42" fmla="*/ 35 w 77"/>
                  <a:gd name="T43" fmla="*/ 0 h 115"/>
                  <a:gd name="T44" fmla="*/ 50 w 77"/>
                  <a:gd name="T45" fmla="*/ 4 h 115"/>
                  <a:gd name="T46" fmla="*/ 58 w 77"/>
                  <a:gd name="T47" fmla="*/ 11 h 115"/>
                  <a:gd name="T48" fmla="*/ 65 w 77"/>
                  <a:gd name="T49" fmla="*/ 19 h 115"/>
                  <a:gd name="T50" fmla="*/ 69 w 77"/>
                  <a:gd name="T51" fmla="*/ 31 h 115"/>
                  <a:gd name="T52" fmla="*/ 65 w 77"/>
                  <a:gd name="T53" fmla="*/ 38 h 115"/>
                  <a:gd name="T54" fmla="*/ 65 w 77"/>
                  <a:gd name="T55" fmla="*/ 50 h 115"/>
                  <a:gd name="T56" fmla="*/ 58 w 77"/>
                  <a:gd name="T57" fmla="*/ 61 h 115"/>
                  <a:gd name="T58" fmla="*/ 42 w 77"/>
                  <a:gd name="T59" fmla="*/ 77 h 115"/>
                  <a:gd name="T60" fmla="*/ 31 w 77"/>
                  <a:gd name="T61" fmla="*/ 88 h 115"/>
                  <a:gd name="T62" fmla="*/ 23 w 77"/>
                  <a:gd name="T63" fmla="*/ 100 h 115"/>
                  <a:gd name="T64" fmla="*/ 19 w 77"/>
                  <a:gd name="T65" fmla="*/ 103 h 115"/>
                  <a:gd name="T66" fmla="*/ 46 w 77"/>
                  <a:gd name="T67" fmla="*/ 103 h 115"/>
                  <a:gd name="T68" fmla="*/ 54 w 77"/>
                  <a:gd name="T69" fmla="*/ 103 h 115"/>
                  <a:gd name="T70" fmla="*/ 62 w 77"/>
                  <a:gd name="T71" fmla="*/ 103 h 115"/>
                  <a:gd name="T72" fmla="*/ 62 w 77"/>
                  <a:gd name="T73" fmla="*/ 100 h 115"/>
                  <a:gd name="T74" fmla="*/ 65 w 77"/>
                  <a:gd name="T75" fmla="*/ 100 h 115"/>
                  <a:gd name="T76" fmla="*/ 69 w 77"/>
                  <a:gd name="T77" fmla="*/ 96 h 115"/>
                  <a:gd name="T78" fmla="*/ 73 w 77"/>
                  <a:gd name="T79" fmla="*/ 96 h 115"/>
                  <a:gd name="T80" fmla="*/ 77 w 77"/>
                  <a:gd name="T81" fmla="*/ 96 h 11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7"/>
                  <a:gd name="T124" fmla="*/ 0 h 115"/>
                  <a:gd name="T125" fmla="*/ 77 w 77"/>
                  <a:gd name="T126" fmla="*/ 115 h 11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7" h="115">
                    <a:moveTo>
                      <a:pt x="77" y="96"/>
                    </a:moveTo>
                    <a:lnTo>
                      <a:pt x="69" y="115"/>
                    </a:lnTo>
                    <a:lnTo>
                      <a:pt x="0" y="115"/>
                    </a:lnTo>
                    <a:lnTo>
                      <a:pt x="0" y="111"/>
                    </a:lnTo>
                    <a:lnTo>
                      <a:pt x="19" y="96"/>
                    </a:lnTo>
                    <a:lnTo>
                      <a:pt x="31" y="80"/>
                    </a:lnTo>
                    <a:lnTo>
                      <a:pt x="42" y="69"/>
                    </a:lnTo>
                    <a:lnTo>
                      <a:pt x="50" y="54"/>
                    </a:lnTo>
                    <a:lnTo>
                      <a:pt x="54" y="38"/>
                    </a:lnTo>
                    <a:lnTo>
                      <a:pt x="54" y="31"/>
                    </a:lnTo>
                    <a:lnTo>
                      <a:pt x="46" y="19"/>
                    </a:lnTo>
                    <a:lnTo>
                      <a:pt x="38" y="15"/>
                    </a:lnTo>
                    <a:lnTo>
                      <a:pt x="31" y="15"/>
                    </a:lnTo>
                    <a:lnTo>
                      <a:pt x="23" y="15"/>
                    </a:lnTo>
                    <a:lnTo>
                      <a:pt x="15" y="19"/>
                    </a:lnTo>
                    <a:lnTo>
                      <a:pt x="12" y="27"/>
                    </a:lnTo>
                    <a:lnTo>
                      <a:pt x="8" y="34"/>
                    </a:lnTo>
                    <a:lnTo>
                      <a:pt x="4" y="34"/>
                    </a:lnTo>
                    <a:lnTo>
                      <a:pt x="8" y="19"/>
                    </a:lnTo>
                    <a:lnTo>
                      <a:pt x="15" y="11"/>
                    </a:lnTo>
                    <a:lnTo>
                      <a:pt x="23" y="4"/>
                    </a:lnTo>
                    <a:lnTo>
                      <a:pt x="35" y="0"/>
                    </a:lnTo>
                    <a:lnTo>
                      <a:pt x="50" y="4"/>
                    </a:lnTo>
                    <a:lnTo>
                      <a:pt x="58" y="11"/>
                    </a:lnTo>
                    <a:lnTo>
                      <a:pt x="65" y="19"/>
                    </a:lnTo>
                    <a:lnTo>
                      <a:pt x="69" y="31"/>
                    </a:lnTo>
                    <a:lnTo>
                      <a:pt x="65" y="38"/>
                    </a:lnTo>
                    <a:lnTo>
                      <a:pt x="65" y="50"/>
                    </a:lnTo>
                    <a:lnTo>
                      <a:pt x="58" y="61"/>
                    </a:lnTo>
                    <a:lnTo>
                      <a:pt x="42" y="77"/>
                    </a:lnTo>
                    <a:lnTo>
                      <a:pt x="31" y="88"/>
                    </a:lnTo>
                    <a:lnTo>
                      <a:pt x="23" y="100"/>
                    </a:lnTo>
                    <a:lnTo>
                      <a:pt x="19" y="103"/>
                    </a:lnTo>
                    <a:lnTo>
                      <a:pt x="46" y="103"/>
                    </a:lnTo>
                    <a:lnTo>
                      <a:pt x="54" y="103"/>
                    </a:lnTo>
                    <a:lnTo>
                      <a:pt x="62" y="103"/>
                    </a:lnTo>
                    <a:lnTo>
                      <a:pt x="62" y="100"/>
                    </a:lnTo>
                    <a:lnTo>
                      <a:pt x="65" y="100"/>
                    </a:lnTo>
                    <a:lnTo>
                      <a:pt x="69" y="96"/>
                    </a:lnTo>
                    <a:lnTo>
                      <a:pt x="73" y="96"/>
                    </a:lnTo>
                    <a:lnTo>
                      <a:pt x="77" y="96"/>
                    </a:lnTo>
                    <a:close/>
                  </a:path>
                </a:pathLst>
              </a:custGeom>
              <a:solidFill>
                <a:srgbClr val="000000"/>
              </a:solidFill>
              <a:ln w="0">
                <a:solidFill>
                  <a:srgbClr val="000000"/>
                </a:solidFill>
                <a:round/>
                <a:headEnd/>
                <a:tailEnd/>
              </a:ln>
            </p:spPr>
            <p:txBody>
              <a:bodyPr/>
              <a:lstStyle/>
              <a:p>
                <a:endParaRPr lang="en-CA"/>
              </a:p>
            </p:txBody>
          </p:sp>
          <p:sp>
            <p:nvSpPr>
              <p:cNvPr id="17658" name="Freeform 168"/>
              <p:cNvSpPr>
                <a:spLocks/>
              </p:cNvSpPr>
              <p:nvPr/>
            </p:nvSpPr>
            <p:spPr bwMode="auto">
              <a:xfrm>
                <a:off x="2598" y="2155"/>
                <a:ext cx="46" cy="115"/>
              </a:xfrm>
              <a:custGeom>
                <a:avLst/>
                <a:gdLst>
                  <a:gd name="T0" fmla="*/ 0 w 46"/>
                  <a:gd name="T1" fmla="*/ 15 h 115"/>
                  <a:gd name="T2" fmla="*/ 27 w 46"/>
                  <a:gd name="T3" fmla="*/ 0 h 115"/>
                  <a:gd name="T4" fmla="*/ 31 w 46"/>
                  <a:gd name="T5" fmla="*/ 0 h 115"/>
                  <a:gd name="T6" fmla="*/ 31 w 46"/>
                  <a:gd name="T7" fmla="*/ 96 h 115"/>
                  <a:gd name="T8" fmla="*/ 31 w 46"/>
                  <a:gd name="T9" fmla="*/ 103 h 115"/>
                  <a:gd name="T10" fmla="*/ 31 w 46"/>
                  <a:gd name="T11" fmla="*/ 107 h 115"/>
                  <a:gd name="T12" fmla="*/ 34 w 46"/>
                  <a:gd name="T13" fmla="*/ 111 h 115"/>
                  <a:gd name="T14" fmla="*/ 34 w 46"/>
                  <a:gd name="T15" fmla="*/ 111 h 115"/>
                  <a:gd name="T16" fmla="*/ 38 w 46"/>
                  <a:gd name="T17" fmla="*/ 115 h 115"/>
                  <a:gd name="T18" fmla="*/ 46 w 46"/>
                  <a:gd name="T19" fmla="*/ 115 h 115"/>
                  <a:gd name="T20" fmla="*/ 46 w 46"/>
                  <a:gd name="T21" fmla="*/ 115 h 115"/>
                  <a:gd name="T22" fmla="*/ 4 w 46"/>
                  <a:gd name="T23" fmla="*/ 115 h 115"/>
                  <a:gd name="T24" fmla="*/ 4 w 46"/>
                  <a:gd name="T25" fmla="*/ 115 h 115"/>
                  <a:gd name="T26" fmla="*/ 8 w 46"/>
                  <a:gd name="T27" fmla="*/ 115 h 115"/>
                  <a:gd name="T28" fmla="*/ 11 w 46"/>
                  <a:gd name="T29" fmla="*/ 111 h 115"/>
                  <a:gd name="T30" fmla="*/ 15 w 46"/>
                  <a:gd name="T31" fmla="*/ 111 h 115"/>
                  <a:gd name="T32" fmla="*/ 15 w 46"/>
                  <a:gd name="T33" fmla="*/ 107 h 115"/>
                  <a:gd name="T34" fmla="*/ 15 w 46"/>
                  <a:gd name="T35" fmla="*/ 103 h 115"/>
                  <a:gd name="T36" fmla="*/ 15 w 46"/>
                  <a:gd name="T37" fmla="*/ 96 h 115"/>
                  <a:gd name="T38" fmla="*/ 15 w 46"/>
                  <a:gd name="T39" fmla="*/ 34 h 115"/>
                  <a:gd name="T40" fmla="*/ 15 w 46"/>
                  <a:gd name="T41" fmla="*/ 23 h 115"/>
                  <a:gd name="T42" fmla="*/ 15 w 46"/>
                  <a:gd name="T43" fmla="*/ 19 h 115"/>
                  <a:gd name="T44" fmla="*/ 15 w 46"/>
                  <a:gd name="T45" fmla="*/ 15 h 115"/>
                  <a:gd name="T46" fmla="*/ 15 w 46"/>
                  <a:gd name="T47" fmla="*/ 15 h 115"/>
                  <a:gd name="T48" fmla="*/ 11 w 46"/>
                  <a:gd name="T49" fmla="*/ 15 h 115"/>
                  <a:gd name="T50" fmla="*/ 11 w 46"/>
                  <a:gd name="T51" fmla="*/ 11 h 115"/>
                  <a:gd name="T52" fmla="*/ 8 w 46"/>
                  <a:gd name="T53" fmla="*/ 15 h 115"/>
                  <a:gd name="T54" fmla="*/ 4 w 46"/>
                  <a:gd name="T55" fmla="*/ 15 h 115"/>
                  <a:gd name="T56" fmla="*/ 0 w 46"/>
                  <a:gd name="T57" fmla="*/ 15 h 11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6"/>
                  <a:gd name="T88" fmla="*/ 0 h 115"/>
                  <a:gd name="T89" fmla="*/ 46 w 46"/>
                  <a:gd name="T90" fmla="*/ 115 h 11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6" h="115">
                    <a:moveTo>
                      <a:pt x="0" y="15"/>
                    </a:moveTo>
                    <a:lnTo>
                      <a:pt x="27" y="0"/>
                    </a:lnTo>
                    <a:lnTo>
                      <a:pt x="31" y="0"/>
                    </a:lnTo>
                    <a:lnTo>
                      <a:pt x="31" y="96"/>
                    </a:lnTo>
                    <a:lnTo>
                      <a:pt x="31" y="103"/>
                    </a:lnTo>
                    <a:lnTo>
                      <a:pt x="31" y="107"/>
                    </a:lnTo>
                    <a:lnTo>
                      <a:pt x="34" y="111"/>
                    </a:lnTo>
                    <a:lnTo>
                      <a:pt x="38" y="115"/>
                    </a:lnTo>
                    <a:lnTo>
                      <a:pt x="46" y="115"/>
                    </a:lnTo>
                    <a:lnTo>
                      <a:pt x="4" y="115"/>
                    </a:lnTo>
                    <a:lnTo>
                      <a:pt x="8" y="115"/>
                    </a:lnTo>
                    <a:lnTo>
                      <a:pt x="11" y="111"/>
                    </a:lnTo>
                    <a:lnTo>
                      <a:pt x="15" y="111"/>
                    </a:lnTo>
                    <a:lnTo>
                      <a:pt x="15" y="107"/>
                    </a:lnTo>
                    <a:lnTo>
                      <a:pt x="15" y="103"/>
                    </a:lnTo>
                    <a:lnTo>
                      <a:pt x="15" y="96"/>
                    </a:lnTo>
                    <a:lnTo>
                      <a:pt x="15" y="34"/>
                    </a:lnTo>
                    <a:lnTo>
                      <a:pt x="15" y="23"/>
                    </a:lnTo>
                    <a:lnTo>
                      <a:pt x="15" y="19"/>
                    </a:lnTo>
                    <a:lnTo>
                      <a:pt x="15" y="15"/>
                    </a:lnTo>
                    <a:lnTo>
                      <a:pt x="11" y="15"/>
                    </a:lnTo>
                    <a:lnTo>
                      <a:pt x="11" y="11"/>
                    </a:lnTo>
                    <a:lnTo>
                      <a:pt x="8" y="15"/>
                    </a:lnTo>
                    <a:lnTo>
                      <a:pt x="4" y="15"/>
                    </a:lnTo>
                    <a:lnTo>
                      <a:pt x="0" y="15"/>
                    </a:lnTo>
                    <a:close/>
                  </a:path>
                </a:pathLst>
              </a:custGeom>
              <a:solidFill>
                <a:srgbClr val="000000"/>
              </a:solidFill>
              <a:ln w="0">
                <a:solidFill>
                  <a:srgbClr val="000000"/>
                </a:solidFill>
                <a:round/>
                <a:headEnd/>
                <a:tailEnd/>
              </a:ln>
            </p:spPr>
            <p:txBody>
              <a:bodyPr/>
              <a:lstStyle/>
              <a:p>
                <a:endParaRPr lang="en-CA"/>
              </a:p>
            </p:txBody>
          </p:sp>
          <p:sp>
            <p:nvSpPr>
              <p:cNvPr id="17659" name="Rectangle 169"/>
              <p:cNvSpPr>
                <a:spLocks noChangeArrowheads="1"/>
              </p:cNvSpPr>
              <p:nvPr/>
            </p:nvSpPr>
            <p:spPr bwMode="auto">
              <a:xfrm>
                <a:off x="2705" y="2120"/>
                <a:ext cx="8" cy="208"/>
              </a:xfrm>
              <a:prstGeom prst="rect">
                <a:avLst/>
              </a:prstGeom>
              <a:solidFill>
                <a:srgbClr val="000000"/>
              </a:solidFill>
              <a:ln w="0">
                <a:solidFill>
                  <a:srgbClr val="000000"/>
                </a:solidFill>
                <a:miter lim="800000"/>
                <a:headEnd/>
                <a:tailEnd/>
              </a:ln>
            </p:spPr>
            <p:txBody>
              <a:bodyPr/>
              <a:lstStyle/>
              <a:p>
                <a:endParaRPr lang="en-US"/>
              </a:p>
            </p:txBody>
          </p:sp>
          <p:sp>
            <p:nvSpPr>
              <p:cNvPr id="17660" name="Freeform 170"/>
              <p:cNvSpPr>
                <a:spLocks noEditPoints="1"/>
              </p:cNvSpPr>
              <p:nvPr/>
            </p:nvSpPr>
            <p:spPr bwMode="auto">
              <a:xfrm>
                <a:off x="2901" y="2155"/>
                <a:ext cx="69" cy="119"/>
              </a:xfrm>
              <a:custGeom>
                <a:avLst/>
                <a:gdLst>
                  <a:gd name="T0" fmla="*/ 0 w 69"/>
                  <a:gd name="T1" fmla="*/ 61 h 119"/>
                  <a:gd name="T2" fmla="*/ 0 w 69"/>
                  <a:gd name="T3" fmla="*/ 42 h 119"/>
                  <a:gd name="T4" fmla="*/ 4 w 69"/>
                  <a:gd name="T5" fmla="*/ 27 h 119"/>
                  <a:gd name="T6" fmla="*/ 11 w 69"/>
                  <a:gd name="T7" fmla="*/ 15 h 119"/>
                  <a:gd name="T8" fmla="*/ 19 w 69"/>
                  <a:gd name="T9" fmla="*/ 8 h 119"/>
                  <a:gd name="T10" fmla="*/ 27 w 69"/>
                  <a:gd name="T11" fmla="*/ 4 h 119"/>
                  <a:gd name="T12" fmla="*/ 35 w 69"/>
                  <a:gd name="T13" fmla="*/ 0 h 119"/>
                  <a:gd name="T14" fmla="*/ 42 w 69"/>
                  <a:gd name="T15" fmla="*/ 4 h 119"/>
                  <a:gd name="T16" fmla="*/ 50 w 69"/>
                  <a:gd name="T17" fmla="*/ 8 h 119"/>
                  <a:gd name="T18" fmla="*/ 58 w 69"/>
                  <a:gd name="T19" fmla="*/ 15 h 119"/>
                  <a:gd name="T20" fmla="*/ 61 w 69"/>
                  <a:gd name="T21" fmla="*/ 27 h 119"/>
                  <a:gd name="T22" fmla="*/ 69 w 69"/>
                  <a:gd name="T23" fmla="*/ 42 h 119"/>
                  <a:gd name="T24" fmla="*/ 69 w 69"/>
                  <a:gd name="T25" fmla="*/ 57 h 119"/>
                  <a:gd name="T26" fmla="*/ 69 w 69"/>
                  <a:gd name="T27" fmla="*/ 77 h 119"/>
                  <a:gd name="T28" fmla="*/ 61 w 69"/>
                  <a:gd name="T29" fmla="*/ 92 h 119"/>
                  <a:gd name="T30" fmla="*/ 58 w 69"/>
                  <a:gd name="T31" fmla="*/ 103 h 119"/>
                  <a:gd name="T32" fmla="*/ 50 w 69"/>
                  <a:gd name="T33" fmla="*/ 111 h 119"/>
                  <a:gd name="T34" fmla="*/ 42 w 69"/>
                  <a:gd name="T35" fmla="*/ 115 h 119"/>
                  <a:gd name="T36" fmla="*/ 35 w 69"/>
                  <a:gd name="T37" fmla="*/ 119 h 119"/>
                  <a:gd name="T38" fmla="*/ 23 w 69"/>
                  <a:gd name="T39" fmla="*/ 115 h 119"/>
                  <a:gd name="T40" fmla="*/ 15 w 69"/>
                  <a:gd name="T41" fmla="*/ 107 h 119"/>
                  <a:gd name="T42" fmla="*/ 8 w 69"/>
                  <a:gd name="T43" fmla="*/ 100 h 119"/>
                  <a:gd name="T44" fmla="*/ 0 w 69"/>
                  <a:gd name="T45" fmla="*/ 80 h 119"/>
                  <a:gd name="T46" fmla="*/ 0 w 69"/>
                  <a:gd name="T47" fmla="*/ 61 h 119"/>
                  <a:gd name="T48" fmla="*/ 15 w 69"/>
                  <a:gd name="T49" fmla="*/ 61 h 119"/>
                  <a:gd name="T50" fmla="*/ 15 w 69"/>
                  <a:gd name="T51" fmla="*/ 84 h 119"/>
                  <a:gd name="T52" fmla="*/ 19 w 69"/>
                  <a:gd name="T53" fmla="*/ 100 h 119"/>
                  <a:gd name="T54" fmla="*/ 23 w 69"/>
                  <a:gd name="T55" fmla="*/ 107 h 119"/>
                  <a:gd name="T56" fmla="*/ 27 w 69"/>
                  <a:gd name="T57" fmla="*/ 111 h 119"/>
                  <a:gd name="T58" fmla="*/ 35 w 69"/>
                  <a:gd name="T59" fmla="*/ 111 h 119"/>
                  <a:gd name="T60" fmla="*/ 38 w 69"/>
                  <a:gd name="T61" fmla="*/ 111 h 119"/>
                  <a:gd name="T62" fmla="*/ 42 w 69"/>
                  <a:gd name="T63" fmla="*/ 107 h 119"/>
                  <a:gd name="T64" fmla="*/ 46 w 69"/>
                  <a:gd name="T65" fmla="*/ 103 h 119"/>
                  <a:gd name="T66" fmla="*/ 50 w 69"/>
                  <a:gd name="T67" fmla="*/ 96 h 119"/>
                  <a:gd name="T68" fmla="*/ 54 w 69"/>
                  <a:gd name="T69" fmla="*/ 77 h 119"/>
                  <a:gd name="T70" fmla="*/ 54 w 69"/>
                  <a:gd name="T71" fmla="*/ 54 h 119"/>
                  <a:gd name="T72" fmla="*/ 54 w 69"/>
                  <a:gd name="T73" fmla="*/ 38 h 119"/>
                  <a:gd name="T74" fmla="*/ 50 w 69"/>
                  <a:gd name="T75" fmla="*/ 23 h 119"/>
                  <a:gd name="T76" fmla="*/ 46 w 69"/>
                  <a:gd name="T77" fmla="*/ 15 h 119"/>
                  <a:gd name="T78" fmla="*/ 42 w 69"/>
                  <a:gd name="T79" fmla="*/ 11 h 119"/>
                  <a:gd name="T80" fmla="*/ 38 w 69"/>
                  <a:gd name="T81" fmla="*/ 8 h 119"/>
                  <a:gd name="T82" fmla="*/ 35 w 69"/>
                  <a:gd name="T83" fmla="*/ 8 h 119"/>
                  <a:gd name="T84" fmla="*/ 27 w 69"/>
                  <a:gd name="T85" fmla="*/ 8 h 119"/>
                  <a:gd name="T86" fmla="*/ 23 w 69"/>
                  <a:gd name="T87" fmla="*/ 11 h 119"/>
                  <a:gd name="T88" fmla="*/ 19 w 69"/>
                  <a:gd name="T89" fmla="*/ 19 h 119"/>
                  <a:gd name="T90" fmla="*/ 15 w 69"/>
                  <a:gd name="T91" fmla="*/ 34 h 119"/>
                  <a:gd name="T92" fmla="*/ 15 w 69"/>
                  <a:gd name="T93" fmla="*/ 50 h 119"/>
                  <a:gd name="T94" fmla="*/ 15 w 69"/>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1"/>
                    </a:moveTo>
                    <a:lnTo>
                      <a:pt x="0" y="42"/>
                    </a:lnTo>
                    <a:lnTo>
                      <a:pt x="4" y="27"/>
                    </a:lnTo>
                    <a:lnTo>
                      <a:pt x="11" y="15"/>
                    </a:lnTo>
                    <a:lnTo>
                      <a:pt x="19" y="8"/>
                    </a:lnTo>
                    <a:lnTo>
                      <a:pt x="27" y="4"/>
                    </a:lnTo>
                    <a:lnTo>
                      <a:pt x="35" y="0"/>
                    </a:lnTo>
                    <a:lnTo>
                      <a:pt x="42" y="4"/>
                    </a:lnTo>
                    <a:lnTo>
                      <a:pt x="50" y="8"/>
                    </a:lnTo>
                    <a:lnTo>
                      <a:pt x="58" y="15"/>
                    </a:lnTo>
                    <a:lnTo>
                      <a:pt x="61" y="27"/>
                    </a:lnTo>
                    <a:lnTo>
                      <a:pt x="69" y="42"/>
                    </a:lnTo>
                    <a:lnTo>
                      <a:pt x="69" y="57"/>
                    </a:lnTo>
                    <a:lnTo>
                      <a:pt x="69" y="77"/>
                    </a:lnTo>
                    <a:lnTo>
                      <a:pt x="61" y="92"/>
                    </a:lnTo>
                    <a:lnTo>
                      <a:pt x="58" y="103"/>
                    </a:lnTo>
                    <a:lnTo>
                      <a:pt x="50" y="111"/>
                    </a:lnTo>
                    <a:lnTo>
                      <a:pt x="42" y="115"/>
                    </a:lnTo>
                    <a:lnTo>
                      <a:pt x="35" y="119"/>
                    </a:lnTo>
                    <a:lnTo>
                      <a:pt x="23" y="115"/>
                    </a:lnTo>
                    <a:lnTo>
                      <a:pt x="15" y="107"/>
                    </a:lnTo>
                    <a:lnTo>
                      <a:pt x="8" y="100"/>
                    </a:lnTo>
                    <a:lnTo>
                      <a:pt x="0" y="80"/>
                    </a:lnTo>
                    <a:lnTo>
                      <a:pt x="0" y="61"/>
                    </a:lnTo>
                    <a:close/>
                    <a:moveTo>
                      <a:pt x="15" y="61"/>
                    </a:moveTo>
                    <a:lnTo>
                      <a:pt x="15" y="84"/>
                    </a:lnTo>
                    <a:lnTo>
                      <a:pt x="19" y="100"/>
                    </a:lnTo>
                    <a:lnTo>
                      <a:pt x="23" y="107"/>
                    </a:lnTo>
                    <a:lnTo>
                      <a:pt x="27" y="111"/>
                    </a:lnTo>
                    <a:lnTo>
                      <a:pt x="35" y="111"/>
                    </a:lnTo>
                    <a:lnTo>
                      <a:pt x="38" y="111"/>
                    </a:lnTo>
                    <a:lnTo>
                      <a:pt x="42" y="107"/>
                    </a:lnTo>
                    <a:lnTo>
                      <a:pt x="46" y="103"/>
                    </a:lnTo>
                    <a:lnTo>
                      <a:pt x="50" y="96"/>
                    </a:lnTo>
                    <a:lnTo>
                      <a:pt x="54" y="77"/>
                    </a:lnTo>
                    <a:lnTo>
                      <a:pt x="54" y="54"/>
                    </a:lnTo>
                    <a:lnTo>
                      <a:pt x="54" y="38"/>
                    </a:lnTo>
                    <a:lnTo>
                      <a:pt x="50" y="23"/>
                    </a:lnTo>
                    <a:lnTo>
                      <a:pt x="46" y="15"/>
                    </a:lnTo>
                    <a:lnTo>
                      <a:pt x="42" y="11"/>
                    </a:lnTo>
                    <a:lnTo>
                      <a:pt x="38" y="8"/>
                    </a:lnTo>
                    <a:lnTo>
                      <a:pt x="35" y="8"/>
                    </a:lnTo>
                    <a:lnTo>
                      <a:pt x="27" y="8"/>
                    </a:lnTo>
                    <a:lnTo>
                      <a:pt x="23" y="11"/>
                    </a:lnTo>
                    <a:lnTo>
                      <a:pt x="19" y="19"/>
                    </a:lnTo>
                    <a:lnTo>
                      <a:pt x="15" y="34"/>
                    </a:lnTo>
                    <a:lnTo>
                      <a:pt x="15" y="50"/>
                    </a:lnTo>
                    <a:lnTo>
                      <a:pt x="15" y="61"/>
                    </a:lnTo>
                    <a:close/>
                  </a:path>
                </a:pathLst>
              </a:custGeom>
              <a:solidFill>
                <a:srgbClr val="000000"/>
              </a:solidFill>
              <a:ln w="0">
                <a:solidFill>
                  <a:srgbClr val="000000"/>
                </a:solidFill>
                <a:round/>
                <a:headEnd/>
                <a:tailEnd/>
              </a:ln>
            </p:spPr>
            <p:txBody>
              <a:bodyPr/>
              <a:lstStyle/>
              <a:p>
                <a:endParaRPr lang="en-CA"/>
              </a:p>
            </p:txBody>
          </p:sp>
          <p:sp>
            <p:nvSpPr>
              <p:cNvPr id="17661" name="Rectangle 171"/>
              <p:cNvSpPr>
                <a:spLocks noChangeArrowheads="1"/>
              </p:cNvSpPr>
              <p:nvPr/>
            </p:nvSpPr>
            <p:spPr bwMode="auto">
              <a:xfrm>
                <a:off x="3304" y="2120"/>
                <a:ext cx="8" cy="208"/>
              </a:xfrm>
              <a:prstGeom prst="rect">
                <a:avLst/>
              </a:prstGeom>
              <a:solidFill>
                <a:srgbClr val="000000"/>
              </a:solidFill>
              <a:ln w="0">
                <a:solidFill>
                  <a:srgbClr val="000000"/>
                </a:solidFill>
                <a:miter lim="800000"/>
                <a:headEnd/>
                <a:tailEnd/>
              </a:ln>
            </p:spPr>
            <p:txBody>
              <a:bodyPr/>
              <a:lstStyle/>
              <a:p>
                <a:endParaRPr lang="en-US"/>
              </a:p>
            </p:txBody>
          </p:sp>
          <p:sp>
            <p:nvSpPr>
              <p:cNvPr id="17662" name="Freeform 172"/>
              <p:cNvSpPr>
                <a:spLocks/>
              </p:cNvSpPr>
              <p:nvPr/>
            </p:nvSpPr>
            <p:spPr bwMode="auto">
              <a:xfrm>
                <a:off x="3507" y="2255"/>
                <a:ext cx="19" cy="19"/>
              </a:xfrm>
              <a:custGeom>
                <a:avLst/>
                <a:gdLst>
                  <a:gd name="T0" fmla="*/ 12 w 19"/>
                  <a:gd name="T1" fmla="*/ 0 h 19"/>
                  <a:gd name="T2" fmla="*/ 16 w 19"/>
                  <a:gd name="T3" fmla="*/ 0 h 19"/>
                  <a:gd name="T4" fmla="*/ 19 w 19"/>
                  <a:gd name="T5" fmla="*/ 0 h 19"/>
                  <a:gd name="T6" fmla="*/ 19 w 19"/>
                  <a:gd name="T7" fmla="*/ 3 h 19"/>
                  <a:gd name="T8" fmla="*/ 19 w 19"/>
                  <a:gd name="T9" fmla="*/ 7 h 19"/>
                  <a:gd name="T10" fmla="*/ 19 w 19"/>
                  <a:gd name="T11" fmla="*/ 11 h 19"/>
                  <a:gd name="T12" fmla="*/ 19 w 19"/>
                  <a:gd name="T13" fmla="*/ 15 h 19"/>
                  <a:gd name="T14" fmla="*/ 16 w 19"/>
                  <a:gd name="T15" fmla="*/ 15 h 19"/>
                  <a:gd name="T16" fmla="*/ 12 w 19"/>
                  <a:gd name="T17" fmla="*/ 19 h 19"/>
                  <a:gd name="T18" fmla="*/ 8 w 19"/>
                  <a:gd name="T19" fmla="*/ 15 h 19"/>
                  <a:gd name="T20" fmla="*/ 4 w 19"/>
                  <a:gd name="T21" fmla="*/ 15 h 19"/>
                  <a:gd name="T22" fmla="*/ 0 w 19"/>
                  <a:gd name="T23" fmla="*/ 11 h 19"/>
                  <a:gd name="T24" fmla="*/ 0 w 19"/>
                  <a:gd name="T25" fmla="*/ 7 h 19"/>
                  <a:gd name="T26" fmla="*/ 0 w 19"/>
                  <a:gd name="T27" fmla="*/ 3 h 19"/>
                  <a:gd name="T28" fmla="*/ 4 w 19"/>
                  <a:gd name="T29" fmla="*/ 0 h 19"/>
                  <a:gd name="T30" fmla="*/ 8 w 19"/>
                  <a:gd name="T31" fmla="*/ 0 h 19"/>
                  <a:gd name="T32" fmla="*/ 12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12" y="0"/>
                    </a:moveTo>
                    <a:lnTo>
                      <a:pt x="16" y="0"/>
                    </a:lnTo>
                    <a:lnTo>
                      <a:pt x="19" y="0"/>
                    </a:lnTo>
                    <a:lnTo>
                      <a:pt x="19" y="3"/>
                    </a:lnTo>
                    <a:lnTo>
                      <a:pt x="19" y="7"/>
                    </a:lnTo>
                    <a:lnTo>
                      <a:pt x="19" y="11"/>
                    </a:lnTo>
                    <a:lnTo>
                      <a:pt x="19" y="15"/>
                    </a:lnTo>
                    <a:lnTo>
                      <a:pt x="16" y="15"/>
                    </a:lnTo>
                    <a:lnTo>
                      <a:pt x="12" y="19"/>
                    </a:lnTo>
                    <a:lnTo>
                      <a:pt x="8" y="15"/>
                    </a:lnTo>
                    <a:lnTo>
                      <a:pt x="4" y="15"/>
                    </a:lnTo>
                    <a:lnTo>
                      <a:pt x="0" y="11"/>
                    </a:lnTo>
                    <a:lnTo>
                      <a:pt x="0" y="7"/>
                    </a:lnTo>
                    <a:lnTo>
                      <a:pt x="0" y="3"/>
                    </a:lnTo>
                    <a:lnTo>
                      <a:pt x="4" y="0"/>
                    </a:lnTo>
                    <a:lnTo>
                      <a:pt x="8" y="0"/>
                    </a:lnTo>
                    <a:lnTo>
                      <a:pt x="12" y="0"/>
                    </a:lnTo>
                    <a:close/>
                  </a:path>
                </a:pathLst>
              </a:custGeom>
              <a:solidFill>
                <a:srgbClr val="000000"/>
              </a:solidFill>
              <a:ln w="0">
                <a:solidFill>
                  <a:srgbClr val="000000"/>
                </a:solidFill>
                <a:round/>
                <a:headEnd/>
                <a:tailEnd/>
              </a:ln>
            </p:spPr>
            <p:txBody>
              <a:bodyPr/>
              <a:lstStyle/>
              <a:p>
                <a:endParaRPr lang="en-CA"/>
              </a:p>
            </p:txBody>
          </p:sp>
          <p:sp>
            <p:nvSpPr>
              <p:cNvPr id="17663" name="Freeform 173"/>
              <p:cNvSpPr>
                <a:spLocks noEditPoints="1"/>
              </p:cNvSpPr>
              <p:nvPr/>
            </p:nvSpPr>
            <p:spPr bwMode="auto">
              <a:xfrm>
                <a:off x="3546" y="2155"/>
                <a:ext cx="69" cy="119"/>
              </a:xfrm>
              <a:custGeom>
                <a:avLst/>
                <a:gdLst>
                  <a:gd name="T0" fmla="*/ 0 w 69"/>
                  <a:gd name="T1" fmla="*/ 61 h 119"/>
                  <a:gd name="T2" fmla="*/ 0 w 69"/>
                  <a:gd name="T3" fmla="*/ 42 h 119"/>
                  <a:gd name="T4" fmla="*/ 3 w 69"/>
                  <a:gd name="T5" fmla="*/ 27 h 119"/>
                  <a:gd name="T6" fmla="*/ 11 w 69"/>
                  <a:gd name="T7" fmla="*/ 15 h 119"/>
                  <a:gd name="T8" fmla="*/ 19 w 69"/>
                  <a:gd name="T9" fmla="*/ 8 h 119"/>
                  <a:gd name="T10" fmla="*/ 26 w 69"/>
                  <a:gd name="T11" fmla="*/ 4 h 119"/>
                  <a:gd name="T12" fmla="*/ 34 w 69"/>
                  <a:gd name="T13" fmla="*/ 0 h 119"/>
                  <a:gd name="T14" fmla="*/ 42 w 69"/>
                  <a:gd name="T15" fmla="*/ 4 h 119"/>
                  <a:gd name="T16" fmla="*/ 49 w 69"/>
                  <a:gd name="T17" fmla="*/ 8 h 119"/>
                  <a:gd name="T18" fmla="*/ 57 w 69"/>
                  <a:gd name="T19" fmla="*/ 15 h 119"/>
                  <a:gd name="T20" fmla="*/ 65 w 69"/>
                  <a:gd name="T21" fmla="*/ 27 h 119"/>
                  <a:gd name="T22" fmla="*/ 69 w 69"/>
                  <a:gd name="T23" fmla="*/ 42 h 119"/>
                  <a:gd name="T24" fmla="*/ 69 w 69"/>
                  <a:gd name="T25" fmla="*/ 57 h 119"/>
                  <a:gd name="T26" fmla="*/ 69 w 69"/>
                  <a:gd name="T27" fmla="*/ 77 h 119"/>
                  <a:gd name="T28" fmla="*/ 65 w 69"/>
                  <a:gd name="T29" fmla="*/ 92 h 119"/>
                  <a:gd name="T30" fmla="*/ 57 w 69"/>
                  <a:gd name="T31" fmla="*/ 103 h 119"/>
                  <a:gd name="T32" fmla="*/ 49 w 69"/>
                  <a:gd name="T33" fmla="*/ 111 h 119"/>
                  <a:gd name="T34" fmla="*/ 42 w 69"/>
                  <a:gd name="T35" fmla="*/ 115 h 119"/>
                  <a:gd name="T36" fmla="*/ 34 w 69"/>
                  <a:gd name="T37" fmla="*/ 119 h 119"/>
                  <a:gd name="T38" fmla="*/ 23 w 69"/>
                  <a:gd name="T39" fmla="*/ 115 h 119"/>
                  <a:gd name="T40" fmla="*/ 15 w 69"/>
                  <a:gd name="T41" fmla="*/ 107 h 119"/>
                  <a:gd name="T42" fmla="*/ 7 w 69"/>
                  <a:gd name="T43" fmla="*/ 100 h 119"/>
                  <a:gd name="T44" fmla="*/ 0 w 69"/>
                  <a:gd name="T45" fmla="*/ 80 h 119"/>
                  <a:gd name="T46" fmla="*/ 0 w 69"/>
                  <a:gd name="T47" fmla="*/ 61 h 119"/>
                  <a:gd name="T48" fmla="*/ 15 w 69"/>
                  <a:gd name="T49" fmla="*/ 61 h 119"/>
                  <a:gd name="T50" fmla="*/ 15 w 69"/>
                  <a:gd name="T51" fmla="*/ 84 h 119"/>
                  <a:gd name="T52" fmla="*/ 19 w 69"/>
                  <a:gd name="T53" fmla="*/ 100 h 119"/>
                  <a:gd name="T54" fmla="*/ 23 w 69"/>
                  <a:gd name="T55" fmla="*/ 107 h 119"/>
                  <a:gd name="T56" fmla="*/ 26 w 69"/>
                  <a:gd name="T57" fmla="*/ 111 h 119"/>
                  <a:gd name="T58" fmla="*/ 34 w 69"/>
                  <a:gd name="T59" fmla="*/ 111 h 119"/>
                  <a:gd name="T60" fmla="*/ 38 w 69"/>
                  <a:gd name="T61" fmla="*/ 111 h 119"/>
                  <a:gd name="T62" fmla="*/ 42 w 69"/>
                  <a:gd name="T63" fmla="*/ 107 h 119"/>
                  <a:gd name="T64" fmla="*/ 46 w 69"/>
                  <a:gd name="T65" fmla="*/ 103 h 119"/>
                  <a:gd name="T66" fmla="*/ 49 w 69"/>
                  <a:gd name="T67" fmla="*/ 96 h 119"/>
                  <a:gd name="T68" fmla="*/ 53 w 69"/>
                  <a:gd name="T69" fmla="*/ 77 h 119"/>
                  <a:gd name="T70" fmla="*/ 53 w 69"/>
                  <a:gd name="T71" fmla="*/ 54 h 119"/>
                  <a:gd name="T72" fmla="*/ 53 w 69"/>
                  <a:gd name="T73" fmla="*/ 38 h 119"/>
                  <a:gd name="T74" fmla="*/ 49 w 69"/>
                  <a:gd name="T75" fmla="*/ 23 h 119"/>
                  <a:gd name="T76" fmla="*/ 46 w 69"/>
                  <a:gd name="T77" fmla="*/ 15 h 119"/>
                  <a:gd name="T78" fmla="*/ 42 w 69"/>
                  <a:gd name="T79" fmla="*/ 11 h 119"/>
                  <a:gd name="T80" fmla="*/ 38 w 69"/>
                  <a:gd name="T81" fmla="*/ 8 h 119"/>
                  <a:gd name="T82" fmla="*/ 34 w 69"/>
                  <a:gd name="T83" fmla="*/ 8 h 119"/>
                  <a:gd name="T84" fmla="*/ 30 w 69"/>
                  <a:gd name="T85" fmla="*/ 8 h 119"/>
                  <a:gd name="T86" fmla="*/ 23 w 69"/>
                  <a:gd name="T87" fmla="*/ 11 h 119"/>
                  <a:gd name="T88" fmla="*/ 19 w 69"/>
                  <a:gd name="T89" fmla="*/ 19 h 119"/>
                  <a:gd name="T90" fmla="*/ 15 w 69"/>
                  <a:gd name="T91" fmla="*/ 34 h 119"/>
                  <a:gd name="T92" fmla="*/ 15 w 69"/>
                  <a:gd name="T93" fmla="*/ 50 h 119"/>
                  <a:gd name="T94" fmla="*/ 15 w 69"/>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1"/>
                    </a:moveTo>
                    <a:lnTo>
                      <a:pt x="0" y="42"/>
                    </a:lnTo>
                    <a:lnTo>
                      <a:pt x="3" y="27"/>
                    </a:lnTo>
                    <a:lnTo>
                      <a:pt x="11" y="15"/>
                    </a:lnTo>
                    <a:lnTo>
                      <a:pt x="19" y="8"/>
                    </a:lnTo>
                    <a:lnTo>
                      <a:pt x="26" y="4"/>
                    </a:lnTo>
                    <a:lnTo>
                      <a:pt x="34" y="0"/>
                    </a:lnTo>
                    <a:lnTo>
                      <a:pt x="42" y="4"/>
                    </a:lnTo>
                    <a:lnTo>
                      <a:pt x="49" y="8"/>
                    </a:lnTo>
                    <a:lnTo>
                      <a:pt x="57" y="15"/>
                    </a:lnTo>
                    <a:lnTo>
                      <a:pt x="65" y="27"/>
                    </a:lnTo>
                    <a:lnTo>
                      <a:pt x="69" y="42"/>
                    </a:lnTo>
                    <a:lnTo>
                      <a:pt x="69" y="57"/>
                    </a:lnTo>
                    <a:lnTo>
                      <a:pt x="69" y="77"/>
                    </a:lnTo>
                    <a:lnTo>
                      <a:pt x="65" y="92"/>
                    </a:lnTo>
                    <a:lnTo>
                      <a:pt x="57" y="103"/>
                    </a:lnTo>
                    <a:lnTo>
                      <a:pt x="49" y="111"/>
                    </a:lnTo>
                    <a:lnTo>
                      <a:pt x="42" y="115"/>
                    </a:lnTo>
                    <a:lnTo>
                      <a:pt x="34" y="119"/>
                    </a:lnTo>
                    <a:lnTo>
                      <a:pt x="23" y="115"/>
                    </a:lnTo>
                    <a:lnTo>
                      <a:pt x="15" y="107"/>
                    </a:lnTo>
                    <a:lnTo>
                      <a:pt x="7" y="100"/>
                    </a:lnTo>
                    <a:lnTo>
                      <a:pt x="0" y="80"/>
                    </a:lnTo>
                    <a:lnTo>
                      <a:pt x="0" y="61"/>
                    </a:lnTo>
                    <a:close/>
                    <a:moveTo>
                      <a:pt x="15" y="61"/>
                    </a:moveTo>
                    <a:lnTo>
                      <a:pt x="15" y="84"/>
                    </a:lnTo>
                    <a:lnTo>
                      <a:pt x="19" y="100"/>
                    </a:lnTo>
                    <a:lnTo>
                      <a:pt x="23" y="107"/>
                    </a:lnTo>
                    <a:lnTo>
                      <a:pt x="26" y="111"/>
                    </a:lnTo>
                    <a:lnTo>
                      <a:pt x="34" y="111"/>
                    </a:lnTo>
                    <a:lnTo>
                      <a:pt x="38" y="111"/>
                    </a:lnTo>
                    <a:lnTo>
                      <a:pt x="42" y="107"/>
                    </a:lnTo>
                    <a:lnTo>
                      <a:pt x="46" y="103"/>
                    </a:lnTo>
                    <a:lnTo>
                      <a:pt x="49" y="96"/>
                    </a:lnTo>
                    <a:lnTo>
                      <a:pt x="53" y="77"/>
                    </a:lnTo>
                    <a:lnTo>
                      <a:pt x="53" y="54"/>
                    </a:lnTo>
                    <a:lnTo>
                      <a:pt x="53" y="38"/>
                    </a:lnTo>
                    <a:lnTo>
                      <a:pt x="49" y="23"/>
                    </a:lnTo>
                    <a:lnTo>
                      <a:pt x="46" y="15"/>
                    </a:lnTo>
                    <a:lnTo>
                      <a:pt x="42" y="11"/>
                    </a:lnTo>
                    <a:lnTo>
                      <a:pt x="38" y="8"/>
                    </a:lnTo>
                    <a:lnTo>
                      <a:pt x="34" y="8"/>
                    </a:lnTo>
                    <a:lnTo>
                      <a:pt x="30" y="8"/>
                    </a:lnTo>
                    <a:lnTo>
                      <a:pt x="23" y="11"/>
                    </a:lnTo>
                    <a:lnTo>
                      <a:pt x="19" y="19"/>
                    </a:lnTo>
                    <a:lnTo>
                      <a:pt x="15" y="34"/>
                    </a:lnTo>
                    <a:lnTo>
                      <a:pt x="15" y="50"/>
                    </a:lnTo>
                    <a:lnTo>
                      <a:pt x="15" y="61"/>
                    </a:lnTo>
                    <a:close/>
                  </a:path>
                </a:pathLst>
              </a:custGeom>
              <a:solidFill>
                <a:srgbClr val="000000"/>
              </a:solidFill>
              <a:ln w="0">
                <a:solidFill>
                  <a:srgbClr val="000000"/>
                </a:solidFill>
                <a:round/>
                <a:headEnd/>
                <a:tailEnd/>
              </a:ln>
            </p:spPr>
            <p:txBody>
              <a:bodyPr/>
              <a:lstStyle/>
              <a:p>
                <a:endParaRPr lang="en-CA"/>
              </a:p>
            </p:txBody>
          </p:sp>
          <p:sp>
            <p:nvSpPr>
              <p:cNvPr id="17664" name="Freeform 174"/>
              <p:cNvSpPr>
                <a:spLocks/>
              </p:cNvSpPr>
              <p:nvPr/>
            </p:nvSpPr>
            <p:spPr bwMode="auto">
              <a:xfrm>
                <a:off x="3626" y="2155"/>
                <a:ext cx="73" cy="115"/>
              </a:xfrm>
              <a:custGeom>
                <a:avLst/>
                <a:gdLst>
                  <a:gd name="T0" fmla="*/ 73 w 73"/>
                  <a:gd name="T1" fmla="*/ 96 h 115"/>
                  <a:gd name="T2" fmla="*/ 65 w 73"/>
                  <a:gd name="T3" fmla="*/ 115 h 115"/>
                  <a:gd name="T4" fmla="*/ 0 w 73"/>
                  <a:gd name="T5" fmla="*/ 115 h 115"/>
                  <a:gd name="T6" fmla="*/ 0 w 73"/>
                  <a:gd name="T7" fmla="*/ 111 h 115"/>
                  <a:gd name="T8" fmla="*/ 15 w 73"/>
                  <a:gd name="T9" fmla="*/ 96 h 115"/>
                  <a:gd name="T10" fmla="*/ 31 w 73"/>
                  <a:gd name="T11" fmla="*/ 80 h 115"/>
                  <a:gd name="T12" fmla="*/ 39 w 73"/>
                  <a:gd name="T13" fmla="*/ 69 h 115"/>
                  <a:gd name="T14" fmla="*/ 50 w 73"/>
                  <a:gd name="T15" fmla="*/ 54 h 115"/>
                  <a:gd name="T16" fmla="*/ 50 w 73"/>
                  <a:gd name="T17" fmla="*/ 38 h 115"/>
                  <a:gd name="T18" fmla="*/ 50 w 73"/>
                  <a:gd name="T19" fmla="*/ 31 h 115"/>
                  <a:gd name="T20" fmla="*/ 46 w 73"/>
                  <a:gd name="T21" fmla="*/ 19 h 115"/>
                  <a:gd name="T22" fmla="*/ 39 w 73"/>
                  <a:gd name="T23" fmla="*/ 15 h 115"/>
                  <a:gd name="T24" fmla="*/ 31 w 73"/>
                  <a:gd name="T25" fmla="*/ 15 h 115"/>
                  <a:gd name="T26" fmla="*/ 23 w 73"/>
                  <a:gd name="T27" fmla="*/ 15 h 115"/>
                  <a:gd name="T28" fmla="*/ 15 w 73"/>
                  <a:gd name="T29" fmla="*/ 19 h 115"/>
                  <a:gd name="T30" fmla="*/ 8 w 73"/>
                  <a:gd name="T31" fmla="*/ 27 h 115"/>
                  <a:gd name="T32" fmla="*/ 4 w 73"/>
                  <a:gd name="T33" fmla="*/ 34 h 115"/>
                  <a:gd name="T34" fmla="*/ 0 w 73"/>
                  <a:gd name="T35" fmla="*/ 34 h 115"/>
                  <a:gd name="T36" fmla="*/ 4 w 73"/>
                  <a:gd name="T37" fmla="*/ 19 h 115"/>
                  <a:gd name="T38" fmla="*/ 12 w 73"/>
                  <a:gd name="T39" fmla="*/ 11 h 115"/>
                  <a:gd name="T40" fmla="*/ 23 w 73"/>
                  <a:gd name="T41" fmla="*/ 4 h 115"/>
                  <a:gd name="T42" fmla="*/ 35 w 73"/>
                  <a:gd name="T43" fmla="*/ 0 h 115"/>
                  <a:gd name="T44" fmla="*/ 46 w 73"/>
                  <a:gd name="T45" fmla="*/ 4 h 115"/>
                  <a:gd name="T46" fmla="*/ 58 w 73"/>
                  <a:gd name="T47" fmla="*/ 11 h 115"/>
                  <a:gd name="T48" fmla="*/ 65 w 73"/>
                  <a:gd name="T49" fmla="*/ 19 h 115"/>
                  <a:gd name="T50" fmla="*/ 65 w 73"/>
                  <a:gd name="T51" fmla="*/ 31 h 115"/>
                  <a:gd name="T52" fmla="*/ 65 w 73"/>
                  <a:gd name="T53" fmla="*/ 38 h 115"/>
                  <a:gd name="T54" fmla="*/ 62 w 73"/>
                  <a:gd name="T55" fmla="*/ 50 h 115"/>
                  <a:gd name="T56" fmla="*/ 54 w 73"/>
                  <a:gd name="T57" fmla="*/ 61 h 115"/>
                  <a:gd name="T58" fmla="*/ 42 w 73"/>
                  <a:gd name="T59" fmla="*/ 77 h 115"/>
                  <a:gd name="T60" fmla="*/ 31 w 73"/>
                  <a:gd name="T61" fmla="*/ 88 h 115"/>
                  <a:gd name="T62" fmla="*/ 19 w 73"/>
                  <a:gd name="T63" fmla="*/ 100 h 115"/>
                  <a:gd name="T64" fmla="*/ 15 w 73"/>
                  <a:gd name="T65" fmla="*/ 103 h 115"/>
                  <a:gd name="T66" fmla="*/ 46 w 73"/>
                  <a:gd name="T67" fmla="*/ 103 h 115"/>
                  <a:gd name="T68" fmla="*/ 54 w 73"/>
                  <a:gd name="T69" fmla="*/ 103 h 115"/>
                  <a:gd name="T70" fmla="*/ 58 w 73"/>
                  <a:gd name="T71" fmla="*/ 103 h 115"/>
                  <a:gd name="T72" fmla="*/ 62 w 73"/>
                  <a:gd name="T73" fmla="*/ 100 h 115"/>
                  <a:gd name="T74" fmla="*/ 65 w 73"/>
                  <a:gd name="T75" fmla="*/ 100 h 115"/>
                  <a:gd name="T76" fmla="*/ 65 w 73"/>
                  <a:gd name="T77" fmla="*/ 96 h 115"/>
                  <a:gd name="T78" fmla="*/ 69 w 73"/>
                  <a:gd name="T79" fmla="*/ 96 h 115"/>
                  <a:gd name="T80" fmla="*/ 73 w 73"/>
                  <a:gd name="T81" fmla="*/ 96 h 11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5"/>
                  <a:gd name="T125" fmla="*/ 73 w 73"/>
                  <a:gd name="T126" fmla="*/ 115 h 11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5">
                    <a:moveTo>
                      <a:pt x="73" y="96"/>
                    </a:moveTo>
                    <a:lnTo>
                      <a:pt x="65" y="115"/>
                    </a:lnTo>
                    <a:lnTo>
                      <a:pt x="0" y="115"/>
                    </a:lnTo>
                    <a:lnTo>
                      <a:pt x="0" y="111"/>
                    </a:lnTo>
                    <a:lnTo>
                      <a:pt x="15" y="96"/>
                    </a:lnTo>
                    <a:lnTo>
                      <a:pt x="31" y="80"/>
                    </a:lnTo>
                    <a:lnTo>
                      <a:pt x="39" y="69"/>
                    </a:lnTo>
                    <a:lnTo>
                      <a:pt x="50" y="54"/>
                    </a:lnTo>
                    <a:lnTo>
                      <a:pt x="50" y="38"/>
                    </a:lnTo>
                    <a:lnTo>
                      <a:pt x="50" y="31"/>
                    </a:lnTo>
                    <a:lnTo>
                      <a:pt x="46" y="19"/>
                    </a:lnTo>
                    <a:lnTo>
                      <a:pt x="39" y="15"/>
                    </a:lnTo>
                    <a:lnTo>
                      <a:pt x="31" y="15"/>
                    </a:lnTo>
                    <a:lnTo>
                      <a:pt x="23" y="15"/>
                    </a:lnTo>
                    <a:lnTo>
                      <a:pt x="15" y="19"/>
                    </a:lnTo>
                    <a:lnTo>
                      <a:pt x="8" y="27"/>
                    </a:lnTo>
                    <a:lnTo>
                      <a:pt x="4" y="34"/>
                    </a:lnTo>
                    <a:lnTo>
                      <a:pt x="0" y="34"/>
                    </a:lnTo>
                    <a:lnTo>
                      <a:pt x="4" y="19"/>
                    </a:lnTo>
                    <a:lnTo>
                      <a:pt x="12" y="11"/>
                    </a:lnTo>
                    <a:lnTo>
                      <a:pt x="23" y="4"/>
                    </a:lnTo>
                    <a:lnTo>
                      <a:pt x="35" y="0"/>
                    </a:lnTo>
                    <a:lnTo>
                      <a:pt x="46" y="4"/>
                    </a:lnTo>
                    <a:lnTo>
                      <a:pt x="58" y="11"/>
                    </a:lnTo>
                    <a:lnTo>
                      <a:pt x="65" y="19"/>
                    </a:lnTo>
                    <a:lnTo>
                      <a:pt x="65" y="31"/>
                    </a:lnTo>
                    <a:lnTo>
                      <a:pt x="65" y="38"/>
                    </a:lnTo>
                    <a:lnTo>
                      <a:pt x="62" y="50"/>
                    </a:lnTo>
                    <a:lnTo>
                      <a:pt x="54" y="61"/>
                    </a:lnTo>
                    <a:lnTo>
                      <a:pt x="42" y="77"/>
                    </a:lnTo>
                    <a:lnTo>
                      <a:pt x="31" y="88"/>
                    </a:lnTo>
                    <a:lnTo>
                      <a:pt x="19" y="100"/>
                    </a:lnTo>
                    <a:lnTo>
                      <a:pt x="15" y="103"/>
                    </a:lnTo>
                    <a:lnTo>
                      <a:pt x="46" y="103"/>
                    </a:lnTo>
                    <a:lnTo>
                      <a:pt x="54" y="103"/>
                    </a:lnTo>
                    <a:lnTo>
                      <a:pt x="58" y="103"/>
                    </a:lnTo>
                    <a:lnTo>
                      <a:pt x="62" y="100"/>
                    </a:lnTo>
                    <a:lnTo>
                      <a:pt x="65" y="100"/>
                    </a:lnTo>
                    <a:lnTo>
                      <a:pt x="65" y="96"/>
                    </a:lnTo>
                    <a:lnTo>
                      <a:pt x="69" y="96"/>
                    </a:lnTo>
                    <a:lnTo>
                      <a:pt x="73" y="96"/>
                    </a:lnTo>
                    <a:close/>
                  </a:path>
                </a:pathLst>
              </a:custGeom>
              <a:solidFill>
                <a:srgbClr val="000000"/>
              </a:solidFill>
              <a:ln w="0">
                <a:solidFill>
                  <a:srgbClr val="000000"/>
                </a:solidFill>
                <a:round/>
                <a:headEnd/>
                <a:tailEnd/>
              </a:ln>
            </p:spPr>
            <p:txBody>
              <a:bodyPr/>
              <a:lstStyle/>
              <a:p>
                <a:endParaRPr lang="en-CA"/>
              </a:p>
            </p:txBody>
          </p:sp>
          <p:sp>
            <p:nvSpPr>
              <p:cNvPr id="17665" name="Freeform 175"/>
              <p:cNvSpPr>
                <a:spLocks noEditPoints="1"/>
              </p:cNvSpPr>
              <p:nvPr/>
            </p:nvSpPr>
            <p:spPr bwMode="auto">
              <a:xfrm>
                <a:off x="3714" y="2155"/>
                <a:ext cx="69" cy="119"/>
              </a:xfrm>
              <a:custGeom>
                <a:avLst/>
                <a:gdLst>
                  <a:gd name="T0" fmla="*/ 0 w 69"/>
                  <a:gd name="T1" fmla="*/ 61 h 119"/>
                  <a:gd name="T2" fmla="*/ 0 w 69"/>
                  <a:gd name="T3" fmla="*/ 42 h 119"/>
                  <a:gd name="T4" fmla="*/ 4 w 69"/>
                  <a:gd name="T5" fmla="*/ 27 h 119"/>
                  <a:gd name="T6" fmla="*/ 12 w 69"/>
                  <a:gd name="T7" fmla="*/ 15 h 119"/>
                  <a:gd name="T8" fmla="*/ 20 w 69"/>
                  <a:gd name="T9" fmla="*/ 8 h 119"/>
                  <a:gd name="T10" fmla="*/ 27 w 69"/>
                  <a:gd name="T11" fmla="*/ 4 h 119"/>
                  <a:gd name="T12" fmla="*/ 35 w 69"/>
                  <a:gd name="T13" fmla="*/ 0 h 119"/>
                  <a:gd name="T14" fmla="*/ 43 w 69"/>
                  <a:gd name="T15" fmla="*/ 4 h 119"/>
                  <a:gd name="T16" fmla="*/ 50 w 69"/>
                  <a:gd name="T17" fmla="*/ 8 h 119"/>
                  <a:gd name="T18" fmla="*/ 58 w 69"/>
                  <a:gd name="T19" fmla="*/ 15 h 119"/>
                  <a:gd name="T20" fmla="*/ 62 w 69"/>
                  <a:gd name="T21" fmla="*/ 27 h 119"/>
                  <a:gd name="T22" fmla="*/ 69 w 69"/>
                  <a:gd name="T23" fmla="*/ 42 h 119"/>
                  <a:gd name="T24" fmla="*/ 69 w 69"/>
                  <a:gd name="T25" fmla="*/ 57 h 119"/>
                  <a:gd name="T26" fmla="*/ 69 w 69"/>
                  <a:gd name="T27" fmla="*/ 77 h 119"/>
                  <a:gd name="T28" fmla="*/ 62 w 69"/>
                  <a:gd name="T29" fmla="*/ 92 h 119"/>
                  <a:gd name="T30" fmla="*/ 58 w 69"/>
                  <a:gd name="T31" fmla="*/ 103 h 119"/>
                  <a:gd name="T32" fmla="*/ 50 w 69"/>
                  <a:gd name="T33" fmla="*/ 111 h 119"/>
                  <a:gd name="T34" fmla="*/ 43 w 69"/>
                  <a:gd name="T35" fmla="*/ 115 h 119"/>
                  <a:gd name="T36" fmla="*/ 35 w 69"/>
                  <a:gd name="T37" fmla="*/ 119 h 119"/>
                  <a:gd name="T38" fmla="*/ 23 w 69"/>
                  <a:gd name="T39" fmla="*/ 115 h 119"/>
                  <a:gd name="T40" fmla="*/ 16 w 69"/>
                  <a:gd name="T41" fmla="*/ 107 h 119"/>
                  <a:gd name="T42" fmla="*/ 8 w 69"/>
                  <a:gd name="T43" fmla="*/ 100 h 119"/>
                  <a:gd name="T44" fmla="*/ 0 w 69"/>
                  <a:gd name="T45" fmla="*/ 80 h 119"/>
                  <a:gd name="T46" fmla="*/ 0 w 69"/>
                  <a:gd name="T47" fmla="*/ 61 h 119"/>
                  <a:gd name="T48" fmla="*/ 16 w 69"/>
                  <a:gd name="T49" fmla="*/ 61 h 119"/>
                  <a:gd name="T50" fmla="*/ 16 w 69"/>
                  <a:gd name="T51" fmla="*/ 84 h 119"/>
                  <a:gd name="T52" fmla="*/ 20 w 69"/>
                  <a:gd name="T53" fmla="*/ 100 h 119"/>
                  <a:gd name="T54" fmla="*/ 23 w 69"/>
                  <a:gd name="T55" fmla="*/ 107 h 119"/>
                  <a:gd name="T56" fmla="*/ 27 w 69"/>
                  <a:gd name="T57" fmla="*/ 111 h 119"/>
                  <a:gd name="T58" fmla="*/ 35 w 69"/>
                  <a:gd name="T59" fmla="*/ 111 h 119"/>
                  <a:gd name="T60" fmla="*/ 39 w 69"/>
                  <a:gd name="T61" fmla="*/ 111 h 119"/>
                  <a:gd name="T62" fmla="*/ 43 w 69"/>
                  <a:gd name="T63" fmla="*/ 107 h 119"/>
                  <a:gd name="T64" fmla="*/ 46 w 69"/>
                  <a:gd name="T65" fmla="*/ 103 h 119"/>
                  <a:gd name="T66" fmla="*/ 50 w 69"/>
                  <a:gd name="T67" fmla="*/ 96 h 119"/>
                  <a:gd name="T68" fmla="*/ 54 w 69"/>
                  <a:gd name="T69" fmla="*/ 77 h 119"/>
                  <a:gd name="T70" fmla="*/ 54 w 69"/>
                  <a:gd name="T71" fmla="*/ 54 h 119"/>
                  <a:gd name="T72" fmla="*/ 54 w 69"/>
                  <a:gd name="T73" fmla="*/ 38 h 119"/>
                  <a:gd name="T74" fmla="*/ 50 w 69"/>
                  <a:gd name="T75" fmla="*/ 23 h 119"/>
                  <a:gd name="T76" fmla="*/ 46 w 69"/>
                  <a:gd name="T77" fmla="*/ 15 h 119"/>
                  <a:gd name="T78" fmla="*/ 43 w 69"/>
                  <a:gd name="T79" fmla="*/ 11 h 119"/>
                  <a:gd name="T80" fmla="*/ 39 w 69"/>
                  <a:gd name="T81" fmla="*/ 8 h 119"/>
                  <a:gd name="T82" fmla="*/ 35 w 69"/>
                  <a:gd name="T83" fmla="*/ 8 h 119"/>
                  <a:gd name="T84" fmla="*/ 27 w 69"/>
                  <a:gd name="T85" fmla="*/ 8 h 119"/>
                  <a:gd name="T86" fmla="*/ 23 w 69"/>
                  <a:gd name="T87" fmla="*/ 11 h 119"/>
                  <a:gd name="T88" fmla="*/ 20 w 69"/>
                  <a:gd name="T89" fmla="*/ 19 h 119"/>
                  <a:gd name="T90" fmla="*/ 16 w 69"/>
                  <a:gd name="T91" fmla="*/ 34 h 119"/>
                  <a:gd name="T92" fmla="*/ 16 w 69"/>
                  <a:gd name="T93" fmla="*/ 50 h 119"/>
                  <a:gd name="T94" fmla="*/ 16 w 69"/>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1"/>
                    </a:moveTo>
                    <a:lnTo>
                      <a:pt x="0" y="42"/>
                    </a:lnTo>
                    <a:lnTo>
                      <a:pt x="4" y="27"/>
                    </a:lnTo>
                    <a:lnTo>
                      <a:pt x="12" y="15"/>
                    </a:lnTo>
                    <a:lnTo>
                      <a:pt x="20" y="8"/>
                    </a:lnTo>
                    <a:lnTo>
                      <a:pt x="27" y="4"/>
                    </a:lnTo>
                    <a:lnTo>
                      <a:pt x="35" y="0"/>
                    </a:lnTo>
                    <a:lnTo>
                      <a:pt x="43" y="4"/>
                    </a:lnTo>
                    <a:lnTo>
                      <a:pt x="50" y="8"/>
                    </a:lnTo>
                    <a:lnTo>
                      <a:pt x="58" y="15"/>
                    </a:lnTo>
                    <a:lnTo>
                      <a:pt x="62" y="27"/>
                    </a:lnTo>
                    <a:lnTo>
                      <a:pt x="69" y="42"/>
                    </a:lnTo>
                    <a:lnTo>
                      <a:pt x="69" y="57"/>
                    </a:lnTo>
                    <a:lnTo>
                      <a:pt x="69" y="77"/>
                    </a:lnTo>
                    <a:lnTo>
                      <a:pt x="62" y="92"/>
                    </a:lnTo>
                    <a:lnTo>
                      <a:pt x="58" y="103"/>
                    </a:lnTo>
                    <a:lnTo>
                      <a:pt x="50" y="111"/>
                    </a:lnTo>
                    <a:lnTo>
                      <a:pt x="43" y="115"/>
                    </a:lnTo>
                    <a:lnTo>
                      <a:pt x="35" y="119"/>
                    </a:lnTo>
                    <a:lnTo>
                      <a:pt x="23" y="115"/>
                    </a:lnTo>
                    <a:lnTo>
                      <a:pt x="16" y="107"/>
                    </a:lnTo>
                    <a:lnTo>
                      <a:pt x="8" y="100"/>
                    </a:lnTo>
                    <a:lnTo>
                      <a:pt x="0" y="80"/>
                    </a:lnTo>
                    <a:lnTo>
                      <a:pt x="0" y="61"/>
                    </a:lnTo>
                    <a:close/>
                    <a:moveTo>
                      <a:pt x="16" y="61"/>
                    </a:moveTo>
                    <a:lnTo>
                      <a:pt x="16" y="84"/>
                    </a:lnTo>
                    <a:lnTo>
                      <a:pt x="20" y="100"/>
                    </a:lnTo>
                    <a:lnTo>
                      <a:pt x="23" y="107"/>
                    </a:lnTo>
                    <a:lnTo>
                      <a:pt x="27" y="111"/>
                    </a:lnTo>
                    <a:lnTo>
                      <a:pt x="35" y="111"/>
                    </a:lnTo>
                    <a:lnTo>
                      <a:pt x="39" y="111"/>
                    </a:lnTo>
                    <a:lnTo>
                      <a:pt x="43" y="107"/>
                    </a:lnTo>
                    <a:lnTo>
                      <a:pt x="46" y="103"/>
                    </a:lnTo>
                    <a:lnTo>
                      <a:pt x="50" y="96"/>
                    </a:lnTo>
                    <a:lnTo>
                      <a:pt x="54" y="77"/>
                    </a:lnTo>
                    <a:lnTo>
                      <a:pt x="54" y="54"/>
                    </a:lnTo>
                    <a:lnTo>
                      <a:pt x="54" y="38"/>
                    </a:lnTo>
                    <a:lnTo>
                      <a:pt x="50" y="23"/>
                    </a:lnTo>
                    <a:lnTo>
                      <a:pt x="46" y="15"/>
                    </a:lnTo>
                    <a:lnTo>
                      <a:pt x="43" y="11"/>
                    </a:lnTo>
                    <a:lnTo>
                      <a:pt x="39" y="8"/>
                    </a:lnTo>
                    <a:lnTo>
                      <a:pt x="35" y="8"/>
                    </a:lnTo>
                    <a:lnTo>
                      <a:pt x="27" y="8"/>
                    </a:lnTo>
                    <a:lnTo>
                      <a:pt x="23" y="11"/>
                    </a:lnTo>
                    <a:lnTo>
                      <a:pt x="20" y="19"/>
                    </a:lnTo>
                    <a:lnTo>
                      <a:pt x="16" y="34"/>
                    </a:lnTo>
                    <a:lnTo>
                      <a:pt x="16" y="50"/>
                    </a:lnTo>
                    <a:lnTo>
                      <a:pt x="16" y="61"/>
                    </a:lnTo>
                    <a:close/>
                  </a:path>
                </a:pathLst>
              </a:custGeom>
              <a:solidFill>
                <a:srgbClr val="000000"/>
              </a:solidFill>
              <a:ln w="0">
                <a:solidFill>
                  <a:srgbClr val="000000"/>
                </a:solidFill>
                <a:round/>
                <a:headEnd/>
                <a:tailEnd/>
              </a:ln>
            </p:spPr>
            <p:txBody>
              <a:bodyPr/>
              <a:lstStyle/>
              <a:p>
                <a:endParaRPr lang="en-CA"/>
              </a:p>
            </p:txBody>
          </p:sp>
          <p:sp>
            <p:nvSpPr>
              <p:cNvPr id="17666" name="Rectangle 176"/>
              <p:cNvSpPr>
                <a:spLocks noChangeArrowheads="1"/>
              </p:cNvSpPr>
              <p:nvPr/>
            </p:nvSpPr>
            <p:spPr bwMode="auto">
              <a:xfrm>
                <a:off x="4071" y="2120"/>
                <a:ext cx="8" cy="208"/>
              </a:xfrm>
              <a:prstGeom prst="rect">
                <a:avLst/>
              </a:prstGeom>
              <a:solidFill>
                <a:srgbClr val="000000"/>
              </a:solidFill>
              <a:ln w="0">
                <a:solidFill>
                  <a:srgbClr val="000000"/>
                </a:solidFill>
                <a:miter lim="800000"/>
                <a:headEnd/>
                <a:tailEnd/>
              </a:ln>
            </p:spPr>
            <p:txBody>
              <a:bodyPr/>
              <a:lstStyle/>
              <a:p>
                <a:endParaRPr lang="en-US"/>
              </a:p>
            </p:txBody>
          </p:sp>
          <p:sp>
            <p:nvSpPr>
              <p:cNvPr id="17667" name="Freeform 177"/>
              <p:cNvSpPr>
                <a:spLocks/>
              </p:cNvSpPr>
              <p:nvPr/>
            </p:nvSpPr>
            <p:spPr bwMode="auto">
              <a:xfrm>
                <a:off x="4275" y="2255"/>
                <a:ext cx="19" cy="19"/>
              </a:xfrm>
              <a:custGeom>
                <a:avLst/>
                <a:gdLst>
                  <a:gd name="T0" fmla="*/ 11 w 19"/>
                  <a:gd name="T1" fmla="*/ 0 h 19"/>
                  <a:gd name="T2" fmla="*/ 15 w 19"/>
                  <a:gd name="T3" fmla="*/ 0 h 19"/>
                  <a:gd name="T4" fmla="*/ 19 w 19"/>
                  <a:gd name="T5" fmla="*/ 0 h 19"/>
                  <a:gd name="T6" fmla="*/ 19 w 19"/>
                  <a:gd name="T7" fmla="*/ 3 h 19"/>
                  <a:gd name="T8" fmla="*/ 19 w 19"/>
                  <a:gd name="T9" fmla="*/ 7 h 19"/>
                  <a:gd name="T10" fmla="*/ 19 w 19"/>
                  <a:gd name="T11" fmla="*/ 11 h 19"/>
                  <a:gd name="T12" fmla="*/ 19 w 19"/>
                  <a:gd name="T13" fmla="*/ 15 h 19"/>
                  <a:gd name="T14" fmla="*/ 15 w 19"/>
                  <a:gd name="T15" fmla="*/ 15 h 19"/>
                  <a:gd name="T16" fmla="*/ 11 w 19"/>
                  <a:gd name="T17" fmla="*/ 19 h 19"/>
                  <a:gd name="T18" fmla="*/ 7 w 19"/>
                  <a:gd name="T19" fmla="*/ 15 h 19"/>
                  <a:gd name="T20" fmla="*/ 3 w 19"/>
                  <a:gd name="T21" fmla="*/ 15 h 19"/>
                  <a:gd name="T22" fmla="*/ 0 w 19"/>
                  <a:gd name="T23" fmla="*/ 11 h 19"/>
                  <a:gd name="T24" fmla="*/ 0 w 19"/>
                  <a:gd name="T25" fmla="*/ 7 h 19"/>
                  <a:gd name="T26" fmla="*/ 0 w 19"/>
                  <a:gd name="T27" fmla="*/ 3 h 19"/>
                  <a:gd name="T28" fmla="*/ 3 w 19"/>
                  <a:gd name="T29" fmla="*/ 0 h 19"/>
                  <a:gd name="T30" fmla="*/ 7 w 19"/>
                  <a:gd name="T31" fmla="*/ 0 h 19"/>
                  <a:gd name="T32" fmla="*/ 11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11" y="0"/>
                    </a:moveTo>
                    <a:lnTo>
                      <a:pt x="15" y="0"/>
                    </a:lnTo>
                    <a:lnTo>
                      <a:pt x="19" y="0"/>
                    </a:lnTo>
                    <a:lnTo>
                      <a:pt x="19" y="3"/>
                    </a:lnTo>
                    <a:lnTo>
                      <a:pt x="19" y="7"/>
                    </a:lnTo>
                    <a:lnTo>
                      <a:pt x="19" y="11"/>
                    </a:lnTo>
                    <a:lnTo>
                      <a:pt x="19" y="15"/>
                    </a:lnTo>
                    <a:lnTo>
                      <a:pt x="15" y="15"/>
                    </a:lnTo>
                    <a:lnTo>
                      <a:pt x="11" y="19"/>
                    </a:lnTo>
                    <a:lnTo>
                      <a:pt x="7" y="15"/>
                    </a:lnTo>
                    <a:lnTo>
                      <a:pt x="3" y="15"/>
                    </a:lnTo>
                    <a:lnTo>
                      <a:pt x="0" y="11"/>
                    </a:lnTo>
                    <a:lnTo>
                      <a:pt x="0" y="7"/>
                    </a:lnTo>
                    <a:lnTo>
                      <a:pt x="0" y="3"/>
                    </a:lnTo>
                    <a:lnTo>
                      <a:pt x="3" y="0"/>
                    </a:lnTo>
                    <a:lnTo>
                      <a:pt x="7" y="0"/>
                    </a:lnTo>
                    <a:lnTo>
                      <a:pt x="11" y="0"/>
                    </a:lnTo>
                    <a:close/>
                  </a:path>
                </a:pathLst>
              </a:custGeom>
              <a:solidFill>
                <a:srgbClr val="000000"/>
              </a:solidFill>
              <a:ln w="0">
                <a:solidFill>
                  <a:srgbClr val="000000"/>
                </a:solidFill>
                <a:round/>
                <a:headEnd/>
                <a:tailEnd/>
              </a:ln>
            </p:spPr>
            <p:txBody>
              <a:bodyPr/>
              <a:lstStyle/>
              <a:p>
                <a:endParaRPr lang="en-CA"/>
              </a:p>
            </p:txBody>
          </p:sp>
          <p:sp>
            <p:nvSpPr>
              <p:cNvPr id="17668" name="Freeform 178"/>
              <p:cNvSpPr>
                <a:spLocks noEditPoints="1"/>
              </p:cNvSpPr>
              <p:nvPr/>
            </p:nvSpPr>
            <p:spPr bwMode="auto">
              <a:xfrm>
                <a:off x="4313" y="2155"/>
                <a:ext cx="69" cy="119"/>
              </a:xfrm>
              <a:custGeom>
                <a:avLst/>
                <a:gdLst>
                  <a:gd name="T0" fmla="*/ 0 w 69"/>
                  <a:gd name="T1" fmla="*/ 61 h 119"/>
                  <a:gd name="T2" fmla="*/ 0 w 69"/>
                  <a:gd name="T3" fmla="*/ 42 h 119"/>
                  <a:gd name="T4" fmla="*/ 4 w 69"/>
                  <a:gd name="T5" fmla="*/ 27 h 119"/>
                  <a:gd name="T6" fmla="*/ 11 w 69"/>
                  <a:gd name="T7" fmla="*/ 15 h 119"/>
                  <a:gd name="T8" fmla="*/ 19 w 69"/>
                  <a:gd name="T9" fmla="*/ 8 h 119"/>
                  <a:gd name="T10" fmla="*/ 27 w 69"/>
                  <a:gd name="T11" fmla="*/ 4 h 119"/>
                  <a:gd name="T12" fmla="*/ 34 w 69"/>
                  <a:gd name="T13" fmla="*/ 0 h 119"/>
                  <a:gd name="T14" fmla="*/ 42 w 69"/>
                  <a:gd name="T15" fmla="*/ 4 h 119"/>
                  <a:gd name="T16" fmla="*/ 50 w 69"/>
                  <a:gd name="T17" fmla="*/ 8 h 119"/>
                  <a:gd name="T18" fmla="*/ 57 w 69"/>
                  <a:gd name="T19" fmla="*/ 15 h 119"/>
                  <a:gd name="T20" fmla="*/ 65 w 69"/>
                  <a:gd name="T21" fmla="*/ 27 h 119"/>
                  <a:gd name="T22" fmla="*/ 69 w 69"/>
                  <a:gd name="T23" fmla="*/ 42 h 119"/>
                  <a:gd name="T24" fmla="*/ 69 w 69"/>
                  <a:gd name="T25" fmla="*/ 57 h 119"/>
                  <a:gd name="T26" fmla="*/ 69 w 69"/>
                  <a:gd name="T27" fmla="*/ 77 h 119"/>
                  <a:gd name="T28" fmla="*/ 65 w 69"/>
                  <a:gd name="T29" fmla="*/ 92 h 119"/>
                  <a:gd name="T30" fmla="*/ 57 w 69"/>
                  <a:gd name="T31" fmla="*/ 103 h 119"/>
                  <a:gd name="T32" fmla="*/ 50 w 69"/>
                  <a:gd name="T33" fmla="*/ 111 h 119"/>
                  <a:gd name="T34" fmla="*/ 42 w 69"/>
                  <a:gd name="T35" fmla="*/ 115 h 119"/>
                  <a:gd name="T36" fmla="*/ 34 w 69"/>
                  <a:gd name="T37" fmla="*/ 119 h 119"/>
                  <a:gd name="T38" fmla="*/ 23 w 69"/>
                  <a:gd name="T39" fmla="*/ 115 h 119"/>
                  <a:gd name="T40" fmla="*/ 15 w 69"/>
                  <a:gd name="T41" fmla="*/ 107 h 119"/>
                  <a:gd name="T42" fmla="*/ 8 w 69"/>
                  <a:gd name="T43" fmla="*/ 100 h 119"/>
                  <a:gd name="T44" fmla="*/ 0 w 69"/>
                  <a:gd name="T45" fmla="*/ 80 h 119"/>
                  <a:gd name="T46" fmla="*/ 0 w 69"/>
                  <a:gd name="T47" fmla="*/ 61 h 119"/>
                  <a:gd name="T48" fmla="*/ 15 w 69"/>
                  <a:gd name="T49" fmla="*/ 61 h 119"/>
                  <a:gd name="T50" fmla="*/ 15 w 69"/>
                  <a:gd name="T51" fmla="*/ 84 h 119"/>
                  <a:gd name="T52" fmla="*/ 19 w 69"/>
                  <a:gd name="T53" fmla="*/ 100 h 119"/>
                  <a:gd name="T54" fmla="*/ 23 w 69"/>
                  <a:gd name="T55" fmla="*/ 107 h 119"/>
                  <a:gd name="T56" fmla="*/ 27 w 69"/>
                  <a:gd name="T57" fmla="*/ 111 h 119"/>
                  <a:gd name="T58" fmla="*/ 34 w 69"/>
                  <a:gd name="T59" fmla="*/ 111 h 119"/>
                  <a:gd name="T60" fmla="*/ 38 w 69"/>
                  <a:gd name="T61" fmla="*/ 111 h 119"/>
                  <a:gd name="T62" fmla="*/ 42 w 69"/>
                  <a:gd name="T63" fmla="*/ 107 h 119"/>
                  <a:gd name="T64" fmla="*/ 46 w 69"/>
                  <a:gd name="T65" fmla="*/ 103 h 119"/>
                  <a:gd name="T66" fmla="*/ 50 w 69"/>
                  <a:gd name="T67" fmla="*/ 96 h 119"/>
                  <a:gd name="T68" fmla="*/ 54 w 69"/>
                  <a:gd name="T69" fmla="*/ 77 h 119"/>
                  <a:gd name="T70" fmla="*/ 54 w 69"/>
                  <a:gd name="T71" fmla="*/ 54 h 119"/>
                  <a:gd name="T72" fmla="*/ 54 w 69"/>
                  <a:gd name="T73" fmla="*/ 38 h 119"/>
                  <a:gd name="T74" fmla="*/ 50 w 69"/>
                  <a:gd name="T75" fmla="*/ 23 h 119"/>
                  <a:gd name="T76" fmla="*/ 46 w 69"/>
                  <a:gd name="T77" fmla="*/ 15 h 119"/>
                  <a:gd name="T78" fmla="*/ 42 w 69"/>
                  <a:gd name="T79" fmla="*/ 11 h 119"/>
                  <a:gd name="T80" fmla="*/ 38 w 69"/>
                  <a:gd name="T81" fmla="*/ 8 h 119"/>
                  <a:gd name="T82" fmla="*/ 34 w 69"/>
                  <a:gd name="T83" fmla="*/ 8 h 119"/>
                  <a:gd name="T84" fmla="*/ 31 w 69"/>
                  <a:gd name="T85" fmla="*/ 8 h 119"/>
                  <a:gd name="T86" fmla="*/ 27 w 69"/>
                  <a:gd name="T87" fmla="*/ 11 h 119"/>
                  <a:gd name="T88" fmla="*/ 19 w 69"/>
                  <a:gd name="T89" fmla="*/ 19 h 119"/>
                  <a:gd name="T90" fmla="*/ 15 w 69"/>
                  <a:gd name="T91" fmla="*/ 34 h 119"/>
                  <a:gd name="T92" fmla="*/ 15 w 69"/>
                  <a:gd name="T93" fmla="*/ 50 h 119"/>
                  <a:gd name="T94" fmla="*/ 15 w 69"/>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1"/>
                    </a:moveTo>
                    <a:lnTo>
                      <a:pt x="0" y="42"/>
                    </a:lnTo>
                    <a:lnTo>
                      <a:pt x="4" y="27"/>
                    </a:lnTo>
                    <a:lnTo>
                      <a:pt x="11" y="15"/>
                    </a:lnTo>
                    <a:lnTo>
                      <a:pt x="19" y="8"/>
                    </a:lnTo>
                    <a:lnTo>
                      <a:pt x="27" y="4"/>
                    </a:lnTo>
                    <a:lnTo>
                      <a:pt x="34" y="0"/>
                    </a:lnTo>
                    <a:lnTo>
                      <a:pt x="42" y="4"/>
                    </a:lnTo>
                    <a:lnTo>
                      <a:pt x="50" y="8"/>
                    </a:lnTo>
                    <a:lnTo>
                      <a:pt x="57" y="15"/>
                    </a:lnTo>
                    <a:lnTo>
                      <a:pt x="65" y="27"/>
                    </a:lnTo>
                    <a:lnTo>
                      <a:pt x="69" y="42"/>
                    </a:lnTo>
                    <a:lnTo>
                      <a:pt x="69" y="57"/>
                    </a:lnTo>
                    <a:lnTo>
                      <a:pt x="69" y="77"/>
                    </a:lnTo>
                    <a:lnTo>
                      <a:pt x="65" y="92"/>
                    </a:lnTo>
                    <a:lnTo>
                      <a:pt x="57" y="103"/>
                    </a:lnTo>
                    <a:lnTo>
                      <a:pt x="50" y="111"/>
                    </a:lnTo>
                    <a:lnTo>
                      <a:pt x="42" y="115"/>
                    </a:lnTo>
                    <a:lnTo>
                      <a:pt x="34" y="119"/>
                    </a:lnTo>
                    <a:lnTo>
                      <a:pt x="23" y="115"/>
                    </a:lnTo>
                    <a:lnTo>
                      <a:pt x="15" y="107"/>
                    </a:lnTo>
                    <a:lnTo>
                      <a:pt x="8" y="100"/>
                    </a:lnTo>
                    <a:lnTo>
                      <a:pt x="0" y="80"/>
                    </a:lnTo>
                    <a:lnTo>
                      <a:pt x="0" y="61"/>
                    </a:lnTo>
                    <a:close/>
                    <a:moveTo>
                      <a:pt x="15" y="61"/>
                    </a:moveTo>
                    <a:lnTo>
                      <a:pt x="15" y="84"/>
                    </a:lnTo>
                    <a:lnTo>
                      <a:pt x="19" y="100"/>
                    </a:lnTo>
                    <a:lnTo>
                      <a:pt x="23" y="107"/>
                    </a:lnTo>
                    <a:lnTo>
                      <a:pt x="27" y="111"/>
                    </a:lnTo>
                    <a:lnTo>
                      <a:pt x="34" y="111"/>
                    </a:lnTo>
                    <a:lnTo>
                      <a:pt x="38" y="111"/>
                    </a:lnTo>
                    <a:lnTo>
                      <a:pt x="42" y="107"/>
                    </a:lnTo>
                    <a:lnTo>
                      <a:pt x="46" y="103"/>
                    </a:lnTo>
                    <a:lnTo>
                      <a:pt x="50" y="96"/>
                    </a:lnTo>
                    <a:lnTo>
                      <a:pt x="54" y="77"/>
                    </a:lnTo>
                    <a:lnTo>
                      <a:pt x="54" y="54"/>
                    </a:lnTo>
                    <a:lnTo>
                      <a:pt x="54" y="38"/>
                    </a:lnTo>
                    <a:lnTo>
                      <a:pt x="50" y="23"/>
                    </a:lnTo>
                    <a:lnTo>
                      <a:pt x="46" y="15"/>
                    </a:lnTo>
                    <a:lnTo>
                      <a:pt x="42" y="11"/>
                    </a:lnTo>
                    <a:lnTo>
                      <a:pt x="38" y="8"/>
                    </a:lnTo>
                    <a:lnTo>
                      <a:pt x="34" y="8"/>
                    </a:lnTo>
                    <a:lnTo>
                      <a:pt x="31" y="8"/>
                    </a:lnTo>
                    <a:lnTo>
                      <a:pt x="27" y="11"/>
                    </a:lnTo>
                    <a:lnTo>
                      <a:pt x="19" y="19"/>
                    </a:lnTo>
                    <a:lnTo>
                      <a:pt x="15" y="34"/>
                    </a:lnTo>
                    <a:lnTo>
                      <a:pt x="15" y="50"/>
                    </a:lnTo>
                    <a:lnTo>
                      <a:pt x="15" y="61"/>
                    </a:lnTo>
                    <a:close/>
                  </a:path>
                </a:pathLst>
              </a:custGeom>
              <a:solidFill>
                <a:srgbClr val="000000"/>
              </a:solidFill>
              <a:ln w="0">
                <a:solidFill>
                  <a:srgbClr val="000000"/>
                </a:solidFill>
                <a:round/>
                <a:headEnd/>
                <a:tailEnd/>
              </a:ln>
            </p:spPr>
            <p:txBody>
              <a:bodyPr/>
              <a:lstStyle/>
              <a:p>
                <a:endParaRPr lang="en-CA"/>
              </a:p>
            </p:txBody>
          </p:sp>
          <p:sp>
            <p:nvSpPr>
              <p:cNvPr id="17669" name="Freeform 179"/>
              <p:cNvSpPr>
                <a:spLocks noEditPoints="1"/>
              </p:cNvSpPr>
              <p:nvPr/>
            </p:nvSpPr>
            <p:spPr bwMode="auto">
              <a:xfrm>
                <a:off x="4397" y="2155"/>
                <a:ext cx="69" cy="119"/>
              </a:xfrm>
              <a:custGeom>
                <a:avLst/>
                <a:gdLst>
                  <a:gd name="T0" fmla="*/ 0 w 69"/>
                  <a:gd name="T1" fmla="*/ 61 h 119"/>
                  <a:gd name="T2" fmla="*/ 0 w 69"/>
                  <a:gd name="T3" fmla="*/ 42 h 119"/>
                  <a:gd name="T4" fmla="*/ 4 w 69"/>
                  <a:gd name="T5" fmla="*/ 27 h 119"/>
                  <a:gd name="T6" fmla="*/ 12 w 69"/>
                  <a:gd name="T7" fmla="*/ 15 h 119"/>
                  <a:gd name="T8" fmla="*/ 20 w 69"/>
                  <a:gd name="T9" fmla="*/ 8 h 119"/>
                  <a:gd name="T10" fmla="*/ 27 w 69"/>
                  <a:gd name="T11" fmla="*/ 4 h 119"/>
                  <a:gd name="T12" fmla="*/ 35 w 69"/>
                  <a:gd name="T13" fmla="*/ 0 h 119"/>
                  <a:gd name="T14" fmla="*/ 43 w 69"/>
                  <a:gd name="T15" fmla="*/ 4 h 119"/>
                  <a:gd name="T16" fmla="*/ 50 w 69"/>
                  <a:gd name="T17" fmla="*/ 8 h 119"/>
                  <a:gd name="T18" fmla="*/ 58 w 69"/>
                  <a:gd name="T19" fmla="*/ 15 h 119"/>
                  <a:gd name="T20" fmla="*/ 66 w 69"/>
                  <a:gd name="T21" fmla="*/ 27 h 119"/>
                  <a:gd name="T22" fmla="*/ 69 w 69"/>
                  <a:gd name="T23" fmla="*/ 42 h 119"/>
                  <a:gd name="T24" fmla="*/ 69 w 69"/>
                  <a:gd name="T25" fmla="*/ 57 h 119"/>
                  <a:gd name="T26" fmla="*/ 69 w 69"/>
                  <a:gd name="T27" fmla="*/ 77 h 119"/>
                  <a:gd name="T28" fmla="*/ 66 w 69"/>
                  <a:gd name="T29" fmla="*/ 92 h 119"/>
                  <a:gd name="T30" fmla="*/ 58 w 69"/>
                  <a:gd name="T31" fmla="*/ 103 h 119"/>
                  <a:gd name="T32" fmla="*/ 50 w 69"/>
                  <a:gd name="T33" fmla="*/ 111 h 119"/>
                  <a:gd name="T34" fmla="*/ 43 w 69"/>
                  <a:gd name="T35" fmla="*/ 115 h 119"/>
                  <a:gd name="T36" fmla="*/ 35 w 69"/>
                  <a:gd name="T37" fmla="*/ 119 h 119"/>
                  <a:gd name="T38" fmla="*/ 23 w 69"/>
                  <a:gd name="T39" fmla="*/ 115 h 119"/>
                  <a:gd name="T40" fmla="*/ 16 w 69"/>
                  <a:gd name="T41" fmla="*/ 107 h 119"/>
                  <a:gd name="T42" fmla="*/ 8 w 69"/>
                  <a:gd name="T43" fmla="*/ 100 h 119"/>
                  <a:gd name="T44" fmla="*/ 0 w 69"/>
                  <a:gd name="T45" fmla="*/ 80 h 119"/>
                  <a:gd name="T46" fmla="*/ 0 w 69"/>
                  <a:gd name="T47" fmla="*/ 61 h 119"/>
                  <a:gd name="T48" fmla="*/ 16 w 69"/>
                  <a:gd name="T49" fmla="*/ 61 h 119"/>
                  <a:gd name="T50" fmla="*/ 16 w 69"/>
                  <a:gd name="T51" fmla="*/ 84 h 119"/>
                  <a:gd name="T52" fmla="*/ 20 w 69"/>
                  <a:gd name="T53" fmla="*/ 100 h 119"/>
                  <a:gd name="T54" fmla="*/ 23 w 69"/>
                  <a:gd name="T55" fmla="*/ 107 h 119"/>
                  <a:gd name="T56" fmla="*/ 27 w 69"/>
                  <a:gd name="T57" fmla="*/ 111 h 119"/>
                  <a:gd name="T58" fmla="*/ 35 w 69"/>
                  <a:gd name="T59" fmla="*/ 111 h 119"/>
                  <a:gd name="T60" fmla="*/ 39 w 69"/>
                  <a:gd name="T61" fmla="*/ 111 h 119"/>
                  <a:gd name="T62" fmla="*/ 43 w 69"/>
                  <a:gd name="T63" fmla="*/ 107 h 119"/>
                  <a:gd name="T64" fmla="*/ 46 w 69"/>
                  <a:gd name="T65" fmla="*/ 103 h 119"/>
                  <a:gd name="T66" fmla="*/ 50 w 69"/>
                  <a:gd name="T67" fmla="*/ 96 h 119"/>
                  <a:gd name="T68" fmla="*/ 54 w 69"/>
                  <a:gd name="T69" fmla="*/ 77 h 119"/>
                  <a:gd name="T70" fmla="*/ 54 w 69"/>
                  <a:gd name="T71" fmla="*/ 54 h 119"/>
                  <a:gd name="T72" fmla="*/ 54 w 69"/>
                  <a:gd name="T73" fmla="*/ 38 h 119"/>
                  <a:gd name="T74" fmla="*/ 50 w 69"/>
                  <a:gd name="T75" fmla="*/ 23 h 119"/>
                  <a:gd name="T76" fmla="*/ 46 w 69"/>
                  <a:gd name="T77" fmla="*/ 15 h 119"/>
                  <a:gd name="T78" fmla="*/ 43 w 69"/>
                  <a:gd name="T79" fmla="*/ 11 h 119"/>
                  <a:gd name="T80" fmla="*/ 39 w 69"/>
                  <a:gd name="T81" fmla="*/ 8 h 119"/>
                  <a:gd name="T82" fmla="*/ 35 w 69"/>
                  <a:gd name="T83" fmla="*/ 8 h 119"/>
                  <a:gd name="T84" fmla="*/ 31 w 69"/>
                  <a:gd name="T85" fmla="*/ 8 h 119"/>
                  <a:gd name="T86" fmla="*/ 23 w 69"/>
                  <a:gd name="T87" fmla="*/ 11 h 119"/>
                  <a:gd name="T88" fmla="*/ 20 w 69"/>
                  <a:gd name="T89" fmla="*/ 19 h 119"/>
                  <a:gd name="T90" fmla="*/ 16 w 69"/>
                  <a:gd name="T91" fmla="*/ 34 h 119"/>
                  <a:gd name="T92" fmla="*/ 16 w 69"/>
                  <a:gd name="T93" fmla="*/ 50 h 119"/>
                  <a:gd name="T94" fmla="*/ 16 w 69"/>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1"/>
                    </a:moveTo>
                    <a:lnTo>
                      <a:pt x="0" y="42"/>
                    </a:lnTo>
                    <a:lnTo>
                      <a:pt x="4" y="27"/>
                    </a:lnTo>
                    <a:lnTo>
                      <a:pt x="12" y="15"/>
                    </a:lnTo>
                    <a:lnTo>
                      <a:pt x="20" y="8"/>
                    </a:lnTo>
                    <a:lnTo>
                      <a:pt x="27" y="4"/>
                    </a:lnTo>
                    <a:lnTo>
                      <a:pt x="35" y="0"/>
                    </a:lnTo>
                    <a:lnTo>
                      <a:pt x="43" y="4"/>
                    </a:lnTo>
                    <a:lnTo>
                      <a:pt x="50" y="8"/>
                    </a:lnTo>
                    <a:lnTo>
                      <a:pt x="58" y="15"/>
                    </a:lnTo>
                    <a:lnTo>
                      <a:pt x="66" y="27"/>
                    </a:lnTo>
                    <a:lnTo>
                      <a:pt x="69" y="42"/>
                    </a:lnTo>
                    <a:lnTo>
                      <a:pt x="69" y="57"/>
                    </a:lnTo>
                    <a:lnTo>
                      <a:pt x="69" y="77"/>
                    </a:lnTo>
                    <a:lnTo>
                      <a:pt x="66" y="92"/>
                    </a:lnTo>
                    <a:lnTo>
                      <a:pt x="58" y="103"/>
                    </a:lnTo>
                    <a:lnTo>
                      <a:pt x="50" y="111"/>
                    </a:lnTo>
                    <a:lnTo>
                      <a:pt x="43" y="115"/>
                    </a:lnTo>
                    <a:lnTo>
                      <a:pt x="35" y="119"/>
                    </a:lnTo>
                    <a:lnTo>
                      <a:pt x="23" y="115"/>
                    </a:lnTo>
                    <a:lnTo>
                      <a:pt x="16" y="107"/>
                    </a:lnTo>
                    <a:lnTo>
                      <a:pt x="8" y="100"/>
                    </a:lnTo>
                    <a:lnTo>
                      <a:pt x="0" y="80"/>
                    </a:lnTo>
                    <a:lnTo>
                      <a:pt x="0" y="61"/>
                    </a:lnTo>
                    <a:close/>
                    <a:moveTo>
                      <a:pt x="16" y="61"/>
                    </a:moveTo>
                    <a:lnTo>
                      <a:pt x="16" y="84"/>
                    </a:lnTo>
                    <a:lnTo>
                      <a:pt x="20" y="100"/>
                    </a:lnTo>
                    <a:lnTo>
                      <a:pt x="23" y="107"/>
                    </a:lnTo>
                    <a:lnTo>
                      <a:pt x="27" y="111"/>
                    </a:lnTo>
                    <a:lnTo>
                      <a:pt x="35" y="111"/>
                    </a:lnTo>
                    <a:lnTo>
                      <a:pt x="39" y="111"/>
                    </a:lnTo>
                    <a:lnTo>
                      <a:pt x="43" y="107"/>
                    </a:lnTo>
                    <a:lnTo>
                      <a:pt x="46" y="103"/>
                    </a:lnTo>
                    <a:lnTo>
                      <a:pt x="50" y="96"/>
                    </a:lnTo>
                    <a:lnTo>
                      <a:pt x="54" y="77"/>
                    </a:lnTo>
                    <a:lnTo>
                      <a:pt x="54" y="54"/>
                    </a:lnTo>
                    <a:lnTo>
                      <a:pt x="54" y="38"/>
                    </a:lnTo>
                    <a:lnTo>
                      <a:pt x="50" y="23"/>
                    </a:lnTo>
                    <a:lnTo>
                      <a:pt x="46" y="15"/>
                    </a:lnTo>
                    <a:lnTo>
                      <a:pt x="43" y="11"/>
                    </a:lnTo>
                    <a:lnTo>
                      <a:pt x="39" y="8"/>
                    </a:lnTo>
                    <a:lnTo>
                      <a:pt x="35" y="8"/>
                    </a:lnTo>
                    <a:lnTo>
                      <a:pt x="31" y="8"/>
                    </a:lnTo>
                    <a:lnTo>
                      <a:pt x="23" y="11"/>
                    </a:lnTo>
                    <a:lnTo>
                      <a:pt x="20" y="19"/>
                    </a:lnTo>
                    <a:lnTo>
                      <a:pt x="16" y="34"/>
                    </a:lnTo>
                    <a:lnTo>
                      <a:pt x="16" y="50"/>
                    </a:lnTo>
                    <a:lnTo>
                      <a:pt x="16" y="61"/>
                    </a:lnTo>
                    <a:close/>
                  </a:path>
                </a:pathLst>
              </a:custGeom>
              <a:solidFill>
                <a:srgbClr val="000000"/>
              </a:solidFill>
              <a:ln w="0">
                <a:solidFill>
                  <a:srgbClr val="000000"/>
                </a:solidFill>
                <a:round/>
                <a:headEnd/>
                <a:tailEnd/>
              </a:ln>
            </p:spPr>
            <p:txBody>
              <a:bodyPr/>
              <a:lstStyle/>
              <a:p>
                <a:endParaRPr lang="en-CA"/>
              </a:p>
            </p:txBody>
          </p:sp>
          <p:sp>
            <p:nvSpPr>
              <p:cNvPr id="17670" name="Freeform 180"/>
              <p:cNvSpPr>
                <a:spLocks/>
              </p:cNvSpPr>
              <p:nvPr/>
            </p:nvSpPr>
            <p:spPr bwMode="auto">
              <a:xfrm>
                <a:off x="4478" y="2155"/>
                <a:ext cx="73" cy="115"/>
              </a:xfrm>
              <a:custGeom>
                <a:avLst/>
                <a:gdLst>
                  <a:gd name="T0" fmla="*/ 73 w 73"/>
                  <a:gd name="T1" fmla="*/ 96 h 115"/>
                  <a:gd name="T2" fmla="*/ 65 w 73"/>
                  <a:gd name="T3" fmla="*/ 115 h 115"/>
                  <a:gd name="T4" fmla="*/ 0 w 73"/>
                  <a:gd name="T5" fmla="*/ 115 h 115"/>
                  <a:gd name="T6" fmla="*/ 0 w 73"/>
                  <a:gd name="T7" fmla="*/ 111 h 115"/>
                  <a:gd name="T8" fmla="*/ 15 w 73"/>
                  <a:gd name="T9" fmla="*/ 96 h 115"/>
                  <a:gd name="T10" fmla="*/ 31 w 73"/>
                  <a:gd name="T11" fmla="*/ 80 h 115"/>
                  <a:gd name="T12" fmla="*/ 38 w 73"/>
                  <a:gd name="T13" fmla="*/ 69 h 115"/>
                  <a:gd name="T14" fmla="*/ 50 w 73"/>
                  <a:gd name="T15" fmla="*/ 54 h 115"/>
                  <a:gd name="T16" fmla="*/ 50 w 73"/>
                  <a:gd name="T17" fmla="*/ 38 h 115"/>
                  <a:gd name="T18" fmla="*/ 50 w 73"/>
                  <a:gd name="T19" fmla="*/ 31 h 115"/>
                  <a:gd name="T20" fmla="*/ 46 w 73"/>
                  <a:gd name="T21" fmla="*/ 19 h 115"/>
                  <a:gd name="T22" fmla="*/ 38 w 73"/>
                  <a:gd name="T23" fmla="*/ 15 h 115"/>
                  <a:gd name="T24" fmla="*/ 31 w 73"/>
                  <a:gd name="T25" fmla="*/ 15 h 115"/>
                  <a:gd name="T26" fmla="*/ 19 w 73"/>
                  <a:gd name="T27" fmla="*/ 15 h 115"/>
                  <a:gd name="T28" fmla="*/ 15 w 73"/>
                  <a:gd name="T29" fmla="*/ 19 h 115"/>
                  <a:gd name="T30" fmla="*/ 8 w 73"/>
                  <a:gd name="T31" fmla="*/ 27 h 115"/>
                  <a:gd name="T32" fmla="*/ 4 w 73"/>
                  <a:gd name="T33" fmla="*/ 34 h 115"/>
                  <a:gd name="T34" fmla="*/ 0 w 73"/>
                  <a:gd name="T35" fmla="*/ 34 h 115"/>
                  <a:gd name="T36" fmla="*/ 4 w 73"/>
                  <a:gd name="T37" fmla="*/ 19 h 115"/>
                  <a:gd name="T38" fmla="*/ 11 w 73"/>
                  <a:gd name="T39" fmla="*/ 11 h 115"/>
                  <a:gd name="T40" fmla="*/ 23 w 73"/>
                  <a:gd name="T41" fmla="*/ 4 h 115"/>
                  <a:gd name="T42" fmla="*/ 34 w 73"/>
                  <a:gd name="T43" fmla="*/ 0 h 115"/>
                  <a:gd name="T44" fmla="*/ 46 w 73"/>
                  <a:gd name="T45" fmla="*/ 4 h 115"/>
                  <a:gd name="T46" fmla="*/ 57 w 73"/>
                  <a:gd name="T47" fmla="*/ 11 h 115"/>
                  <a:gd name="T48" fmla="*/ 61 w 73"/>
                  <a:gd name="T49" fmla="*/ 19 h 115"/>
                  <a:gd name="T50" fmla="*/ 65 w 73"/>
                  <a:gd name="T51" fmla="*/ 31 h 115"/>
                  <a:gd name="T52" fmla="*/ 65 w 73"/>
                  <a:gd name="T53" fmla="*/ 38 h 115"/>
                  <a:gd name="T54" fmla="*/ 61 w 73"/>
                  <a:gd name="T55" fmla="*/ 50 h 115"/>
                  <a:gd name="T56" fmla="*/ 54 w 73"/>
                  <a:gd name="T57" fmla="*/ 61 h 115"/>
                  <a:gd name="T58" fmla="*/ 42 w 73"/>
                  <a:gd name="T59" fmla="*/ 77 h 115"/>
                  <a:gd name="T60" fmla="*/ 31 w 73"/>
                  <a:gd name="T61" fmla="*/ 88 h 115"/>
                  <a:gd name="T62" fmla="*/ 19 w 73"/>
                  <a:gd name="T63" fmla="*/ 100 h 115"/>
                  <a:gd name="T64" fmla="*/ 15 w 73"/>
                  <a:gd name="T65" fmla="*/ 103 h 115"/>
                  <a:gd name="T66" fmla="*/ 46 w 73"/>
                  <a:gd name="T67" fmla="*/ 103 h 115"/>
                  <a:gd name="T68" fmla="*/ 54 w 73"/>
                  <a:gd name="T69" fmla="*/ 103 h 115"/>
                  <a:gd name="T70" fmla="*/ 57 w 73"/>
                  <a:gd name="T71" fmla="*/ 103 h 115"/>
                  <a:gd name="T72" fmla="*/ 61 w 73"/>
                  <a:gd name="T73" fmla="*/ 100 h 115"/>
                  <a:gd name="T74" fmla="*/ 65 w 73"/>
                  <a:gd name="T75" fmla="*/ 100 h 115"/>
                  <a:gd name="T76" fmla="*/ 65 w 73"/>
                  <a:gd name="T77" fmla="*/ 96 h 115"/>
                  <a:gd name="T78" fmla="*/ 69 w 73"/>
                  <a:gd name="T79" fmla="*/ 96 h 115"/>
                  <a:gd name="T80" fmla="*/ 73 w 73"/>
                  <a:gd name="T81" fmla="*/ 96 h 11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5"/>
                  <a:gd name="T125" fmla="*/ 73 w 73"/>
                  <a:gd name="T126" fmla="*/ 115 h 11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5">
                    <a:moveTo>
                      <a:pt x="73" y="96"/>
                    </a:moveTo>
                    <a:lnTo>
                      <a:pt x="65" y="115"/>
                    </a:lnTo>
                    <a:lnTo>
                      <a:pt x="0" y="115"/>
                    </a:lnTo>
                    <a:lnTo>
                      <a:pt x="0" y="111"/>
                    </a:lnTo>
                    <a:lnTo>
                      <a:pt x="15" y="96"/>
                    </a:lnTo>
                    <a:lnTo>
                      <a:pt x="31" y="80"/>
                    </a:lnTo>
                    <a:lnTo>
                      <a:pt x="38" y="69"/>
                    </a:lnTo>
                    <a:lnTo>
                      <a:pt x="50" y="54"/>
                    </a:lnTo>
                    <a:lnTo>
                      <a:pt x="50" y="38"/>
                    </a:lnTo>
                    <a:lnTo>
                      <a:pt x="50" y="31"/>
                    </a:lnTo>
                    <a:lnTo>
                      <a:pt x="46" y="19"/>
                    </a:lnTo>
                    <a:lnTo>
                      <a:pt x="38" y="15"/>
                    </a:lnTo>
                    <a:lnTo>
                      <a:pt x="31" y="15"/>
                    </a:lnTo>
                    <a:lnTo>
                      <a:pt x="19" y="15"/>
                    </a:lnTo>
                    <a:lnTo>
                      <a:pt x="15" y="19"/>
                    </a:lnTo>
                    <a:lnTo>
                      <a:pt x="8" y="27"/>
                    </a:lnTo>
                    <a:lnTo>
                      <a:pt x="4" y="34"/>
                    </a:lnTo>
                    <a:lnTo>
                      <a:pt x="0" y="34"/>
                    </a:lnTo>
                    <a:lnTo>
                      <a:pt x="4" y="19"/>
                    </a:lnTo>
                    <a:lnTo>
                      <a:pt x="11" y="11"/>
                    </a:lnTo>
                    <a:lnTo>
                      <a:pt x="23" y="4"/>
                    </a:lnTo>
                    <a:lnTo>
                      <a:pt x="34" y="0"/>
                    </a:lnTo>
                    <a:lnTo>
                      <a:pt x="46" y="4"/>
                    </a:lnTo>
                    <a:lnTo>
                      <a:pt x="57" y="11"/>
                    </a:lnTo>
                    <a:lnTo>
                      <a:pt x="61" y="19"/>
                    </a:lnTo>
                    <a:lnTo>
                      <a:pt x="65" y="31"/>
                    </a:lnTo>
                    <a:lnTo>
                      <a:pt x="65" y="38"/>
                    </a:lnTo>
                    <a:lnTo>
                      <a:pt x="61" y="50"/>
                    </a:lnTo>
                    <a:lnTo>
                      <a:pt x="54" y="61"/>
                    </a:lnTo>
                    <a:lnTo>
                      <a:pt x="42" y="77"/>
                    </a:lnTo>
                    <a:lnTo>
                      <a:pt x="31" y="88"/>
                    </a:lnTo>
                    <a:lnTo>
                      <a:pt x="19" y="100"/>
                    </a:lnTo>
                    <a:lnTo>
                      <a:pt x="15" y="103"/>
                    </a:lnTo>
                    <a:lnTo>
                      <a:pt x="46" y="103"/>
                    </a:lnTo>
                    <a:lnTo>
                      <a:pt x="54" y="103"/>
                    </a:lnTo>
                    <a:lnTo>
                      <a:pt x="57" y="103"/>
                    </a:lnTo>
                    <a:lnTo>
                      <a:pt x="61" y="100"/>
                    </a:lnTo>
                    <a:lnTo>
                      <a:pt x="65" y="100"/>
                    </a:lnTo>
                    <a:lnTo>
                      <a:pt x="65" y="96"/>
                    </a:lnTo>
                    <a:lnTo>
                      <a:pt x="69" y="96"/>
                    </a:lnTo>
                    <a:lnTo>
                      <a:pt x="73" y="96"/>
                    </a:lnTo>
                    <a:close/>
                  </a:path>
                </a:pathLst>
              </a:custGeom>
              <a:solidFill>
                <a:srgbClr val="000000"/>
              </a:solidFill>
              <a:ln w="0">
                <a:solidFill>
                  <a:srgbClr val="000000"/>
                </a:solidFill>
                <a:round/>
                <a:headEnd/>
                <a:tailEnd/>
              </a:ln>
            </p:spPr>
            <p:txBody>
              <a:bodyPr/>
              <a:lstStyle/>
              <a:p>
                <a:endParaRPr lang="en-CA"/>
              </a:p>
            </p:txBody>
          </p:sp>
          <p:sp>
            <p:nvSpPr>
              <p:cNvPr id="17671" name="Freeform 181"/>
              <p:cNvSpPr>
                <a:spLocks/>
              </p:cNvSpPr>
              <p:nvPr/>
            </p:nvSpPr>
            <p:spPr bwMode="auto">
              <a:xfrm>
                <a:off x="4578" y="2155"/>
                <a:ext cx="42" cy="115"/>
              </a:xfrm>
              <a:custGeom>
                <a:avLst/>
                <a:gdLst>
                  <a:gd name="T0" fmla="*/ 0 w 42"/>
                  <a:gd name="T1" fmla="*/ 15 h 115"/>
                  <a:gd name="T2" fmla="*/ 27 w 42"/>
                  <a:gd name="T3" fmla="*/ 0 h 115"/>
                  <a:gd name="T4" fmla="*/ 27 w 42"/>
                  <a:gd name="T5" fmla="*/ 0 h 115"/>
                  <a:gd name="T6" fmla="*/ 27 w 42"/>
                  <a:gd name="T7" fmla="*/ 96 h 115"/>
                  <a:gd name="T8" fmla="*/ 30 w 42"/>
                  <a:gd name="T9" fmla="*/ 103 h 115"/>
                  <a:gd name="T10" fmla="*/ 30 w 42"/>
                  <a:gd name="T11" fmla="*/ 107 h 115"/>
                  <a:gd name="T12" fmla="*/ 30 w 42"/>
                  <a:gd name="T13" fmla="*/ 111 h 115"/>
                  <a:gd name="T14" fmla="*/ 34 w 42"/>
                  <a:gd name="T15" fmla="*/ 111 h 115"/>
                  <a:gd name="T16" fmla="*/ 38 w 42"/>
                  <a:gd name="T17" fmla="*/ 115 h 115"/>
                  <a:gd name="T18" fmla="*/ 42 w 42"/>
                  <a:gd name="T19" fmla="*/ 115 h 115"/>
                  <a:gd name="T20" fmla="*/ 42 w 42"/>
                  <a:gd name="T21" fmla="*/ 115 h 115"/>
                  <a:gd name="T22" fmla="*/ 0 w 42"/>
                  <a:gd name="T23" fmla="*/ 115 h 115"/>
                  <a:gd name="T24" fmla="*/ 0 w 42"/>
                  <a:gd name="T25" fmla="*/ 115 h 115"/>
                  <a:gd name="T26" fmla="*/ 7 w 42"/>
                  <a:gd name="T27" fmla="*/ 115 h 115"/>
                  <a:gd name="T28" fmla="*/ 11 w 42"/>
                  <a:gd name="T29" fmla="*/ 111 h 115"/>
                  <a:gd name="T30" fmla="*/ 11 w 42"/>
                  <a:gd name="T31" fmla="*/ 111 h 115"/>
                  <a:gd name="T32" fmla="*/ 15 w 42"/>
                  <a:gd name="T33" fmla="*/ 107 h 115"/>
                  <a:gd name="T34" fmla="*/ 15 w 42"/>
                  <a:gd name="T35" fmla="*/ 103 h 115"/>
                  <a:gd name="T36" fmla="*/ 15 w 42"/>
                  <a:gd name="T37" fmla="*/ 96 h 115"/>
                  <a:gd name="T38" fmla="*/ 15 w 42"/>
                  <a:gd name="T39" fmla="*/ 34 h 115"/>
                  <a:gd name="T40" fmla="*/ 15 w 42"/>
                  <a:gd name="T41" fmla="*/ 23 h 115"/>
                  <a:gd name="T42" fmla="*/ 15 w 42"/>
                  <a:gd name="T43" fmla="*/ 19 h 115"/>
                  <a:gd name="T44" fmla="*/ 11 w 42"/>
                  <a:gd name="T45" fmla="*/ 15 h 115"/>
                  <a:gd name="T46" fmla="*/ 11 w 42"/>
                  <a:gd name="T47" fmla="*/ 15 h 115"/>
                  <a:gd name="T48" fmla="*/ 11 w 42"/>
                  <a:gd name="T49" fmla="*/ 15 h 115"/>
                  <a:gd name="T50" fmla="*/ 7 w 42"/>
                  <a:gd name="T51" fmla="*/ 11 h 115"/>
                  <a:gd name="T52" fmla="*/ 4 w 42"/>
                  <a:gd name="T53" fmla="*/ 15 h 115"/>
                  <a:gd name="T54" fmla="*/ 0 w 42"/>
                  <a:gd name="T55" fmla="*/ 15 h 115"/>
                  <a:gd name="T56" fmla="*/ 0 w 42"/>
                  <a:gd name="T57" fmla="*/ 15 h 11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2"/>
                  <a:gd name="T88" fmla="*/ 0 h 115"/>
                  <a:gd name="T89" fmla="*/ 42 w 42"/>
                  <a:gd name="T90" fmla="*/ 115 h 11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2" h="115">
                    <a:moveTo>
                      <a:pt x="0" y="15"/>
                    </a:moveTo>
                    <a:lnTo>
                      <a:pt x="27" y="0"/>
                    </a:lnTo>
                    <a:lnTo>
                      <a:pt x="27" y="96"/>
                    </a:lnTo>
                    <a:lnTo>
                      <a:pt x="30" y="103"/>
                    </a:lnTo>
                    <a:lnTo>
                      <a:pt x="30" y="107"/>
                    </a:lnTo>
                    <a:lnTo>
                      <a:pt x="30" y="111"/>
                    </a:lnTo>
                    <a:lnTo>
                      <a:pt x="34" y="111"/>
                    </a:lnTo>
                    <a:lnTo>
                      <a:pt x="38" y="115"/>
                    </a:lnTo>
                    <a:lnTo>
                      <a:pt x="42" y="115"/>
                    </a:lnTo>
                    <a:lnTo>
                      <a:pt x="0" y="115"/>
                    </a:lnTo>
                    <a:lnTo>
                      <a:pt x="7" y="115"/>
                    </a:lnTo>
                    <a:lnTo>
                      <a:pt x="11" y="111"/>
                    </a:lnTo>
                    <a:lnTo>
                      <a:pt x="15" y="107"/>
                    </a:lnTo>
                    <a:lnTo>
                      <a:pt x="15" y="103"/>
                    </a:lnTo>
                    <a:lnTo>
                      <a:pt x="15" y="96"/>
                    </a:lnTo>
                    <a:lnTo>
                      <a:pt x="15" y="34"/>
                    </a:lnTo>
                    <a:lnTo>
                      <a:pt x="15" y="23"/>
                    </a:lnTo>
                    <a:lnTo>
                      <a:pt x="15" y="19"/>
                    </a:lnTo>
                    <a:lnTo>
                      <a:pt x="11" y="15"/>
                    </a:lnTo>
                    <a:lnTo>
                      <a:pt x="7" y="11"/>
                    </a:lnTo>
                    <a:lnTo>
                      <a:pt x="4" y="15"/>
                    </a:lnTo>
                    <a:lnTo>
                      <a:pt x="0" y="15"/>
                    </a:lnTo>
                    <a:close/>
                  </a:path>
                </a:pathLst>
              </a:custGeom>
              <a:solidFill>
                <a:srgbClr val="000000"/>
              </a:solidFill>
              <a:ln w="0">
                <a:solidFill>
                  <a:srgbClr val="000000"/>
                </a:solidFill>
                <a:round/>
                <a:headEnd/>
                <a:tailEnd/>
              </a:ln>
            </p:spPr>
            <p:txBody>
              <a:bodyPr/>
              <a:lstStyle/>
              <a:p>
                <a:endParaRPr lang="en-CA"/>
              </a:p>
            </p:txBody>
          </p:sp>
          <p:sp>
            <p:nvSpPr>
              <p:cNvPr id="17672" name="Rectangle 182"/>
              <p:cNvSpPr>
                <a:spLocks noChangeArrowheads="1"/>
              </p:cNvSpPr>
              <p:nvPr/>
            </p:nvSpPr>
            <p:spPr bwMode="auto">
              <a:xfrm>
                <a:off x="4670" y="2120"/>
                <a:ext cx="7" cy="208"/>
              </a:xfrm>
              <a:prstGeom prst="rect">
                <a:avLst/>
              </a:prstGeom>
              <a:solidFill>
                <a:srgbClr val="000000"/>
              </a:solidFill>
              <a:ln w="0">
                <a:solidFill>
                  <a:srgbClr val="000000"/>
                </a:solidFill>
                <a:miter lim="800000"/>
                <a:headEnd/>
                <a:tailEnd/>
              </a:ln>
            </p:spPr>
            <p:txBody>
              <a:bodyPr/>
              <a:lstStyle/>
              <a:p>
                <a:endParaRPr lang="en-US"/>
              </a:p>
            </p:txBody>
          </p:sp>
          <p:sp>
            <p:nvSpPr>
              <p:cNvPr id="17673" name="Freeform 183"/>
              <p:cNvSpPr>
                <a:spLocks/>
              </p:cNvSpPr>
              <p:nvPr/>
            </p:nvSpPr>
            <p:spPr bwMode="auto">
              <a:xfrm>
                <a:off x="4881" y="2255"/>
                <a:ext cx="19" cy="19"/>
              </a:xfrm>
              <a:custGeom>
                <a:avLst/>
                <a:gdLst>
                  <a:gd name="T0" fmla="*/ 11 w 19"/>
                  <a:gd name="T1" fmla="*/ 0 h 19"/>
                  <a:gd name="T2" fmla="*/ 15 w 19"/>
                  <a:gd name="T3" fmla="*/ 0 h 19"/>
                  <a:gd name="T4" fmla="*/ 19 w 19"/>
                  <a:gd name="T5" fmla="*/ 0 h 19"/>
                  <a:gd name="T6" fmla="*/ 19 w 19"/>
                  <a:gd name="T7" fmla="*/ 3 h 19"/>
                  <a:gd name="T8" fmla="*/ 19 w 19"/>
                  <a:gd name="T9" fmla="*/ 7 h 19"/>
                  <a:gd name="T10" fmla="*/ 19 w 19"/>
                  <a:gd name="T11" fmla="*/ 11 h 19"/>
                  <a:gd name="T12" fmla="*/ 19 w 19"/>
                  <a:gd name="T13" fmla="*/ 15 h 19"/>
                  <a:gd name="T14" fmla="*/ 15 w 19"/>
                  <a:gd name="T15" fmla="*/ 15 h 19"/>
                  <a:gd name="T16" fmla="*/ 11 w 19"/>
                  <a:gd name="T17" fmla="*/ 19 h 19"/>
                  <a:gd name="T18" fmla="*/ 7 w 19"/>
                  <a:gd name="T19" fmla="*/ 15 h 19"/>
                  <a:gd name="T20" fmla="*/ 4 w 19"/>
                  <a:gd name="T21" fmla="*/ 15 h 19"/>
                  <a:gd name="T22" fmla="*/ 4 w 19"/>
                  <a:gd name="T23" fmla="*/ 11 h 19"/>
                  <a:gd name="T24" fmla="*/ 0 w 19"/>
                  <a:gd name="T25" fmla="*/ 7 h 19"/>
                  <a:gd name="T26" fmla="*/ 4 w 19"/>
                  <a:gd name="T27" fmla="*/ 3 h 19"/>
                  <a:gd name="T28" fmla="*/ 4 w 19"/>
                  <a:gd name="T29" fmla="*/ 0 h 19"/>
                  <a:gd name="T30" fmla="*/ 7 w 19"/>
                  <a:gd name="T31" fmla="*/ 0 h 19"/>
                  <a:gd name="T32" fmla="*/ 11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11" y="0"/>
                    </a:moveTo>
                    <a:lnTo>
                      <a:pt x="15" y="0"/>
                    </a:lnTo>
                    <a:lnTo>
                      <a:pt x="19" y="0"/>
                    </a:lnTo>
                    <a:lnTo>
                      <a:pt x="19" y="3"/>
                    </a:lnTo>
                    <a:lnTo>
                      <a:pt x="19" y="7"/>
                    </a:lnTo>
                    <a:lnTo>
                      <a:pt x="19" y="11"/>
                    </a:lnTo>
                    <a:lnTo>
                      <a:pt x="19" y="15"/>
                    </a:lnTo>
                    <a:lnTo>
                      <a:pt x="15" y="15"/>
                    </a:lnTo>
                    <a:lnTo>
                      <a:pt x="11" y="19"/>
                    </a:lnTo>
                    <a:lnTo>
                      <a:pt x="7" y="15"/>
                    </a:lnTo>
                    <a:lnTo>
                      <a:pt x="4" y="15"/>
                    </a:lnTo>
                    <a:lnTo>
                      <a:pt x="4" y="11"/>
                    </a:lnTo>
                    <a:lnTo>
                      <a:pt x="0" y="7"/>
                    </a:lnTo>
                    <a:lnTo>
                      <a:pt x="4" y="3"/>
                    </a:lnTo>
                    <a:lnTo>
                      <a:pt x="4" y="0"/>
                    </a:lnTo>
                    <a:lnTo>
                      <a:pt x="7" y="0"/>
                    </a:lnTo>
                    <a:lnTo>
                      <a:pt x="11" y="0"/>
                    </a:lnTo>
                    <a:close/>
                  </a:path>
                </a:pathLst>
              </a:custGeom>
              <a:solidFill>
                <a:srgbClr val="000000"/>
              </a:solidFill>
              <a:ln w="0">
                <a:solidFill>
                  <a:srgbClr val="000000"/>
                </a:solidFill>
                <a:round/>
                <a:headEnd/>
                <a:tailEnd/>
              </a:ln>
            </p:spPr>
            <p:txBody>
              <a:bodyPr/>
              <a:lstStyle/>
              <a:p>
                <a:endParaRPr lang="en-CA"/>
              </a:p>
            </p:txBody>
          </p:sp>
          <p:sp>
            <p:nvSpPr>
              <p:cNvPr id="17674" name="Freeform 184"/>
              <p:cNvSpPr>
                <a:spLocks noEditPoints="1"/>
              </p:cNvSpPr>
              <p:nvPr/>
            </p:nvSpPr>
            <p:spPr bwMode="auto">
              <a:xfrm>
                <a:off x="4919" y="2155"/>
                <a:ext cx="69" cy="119"/>
              </a:xfrm>
              <a:custGeom>
                <a:avLst/>
                <a:gdLst>
                  <a:gd name="T0" fmla="*/ 0 w 69"/>
                  <a:gd name="T1" fmla="*/ 61 h 119"/>
                  <a:gd name="T2" fmla="*/ 0 w 69"/>
                  <a:gd name="T3" fmla="*/ 42 h 119"/>
                  <a:gd name="T4" fmla="*/ 4 w 69"/>
                  <a:gd name="T5" fmla="*/ 27 h 119"/>
                  <a:gd name="T6" fmla="*/ 12 w 69"/>
                  <a:gd name="T7" fmla="*/ 15 h 119"/>
                  <a:gd name="T8" fmla="*/ 19 w 69"/>
                  <a:gd name="T9" fmla="*/ 8 h 119"/>
                  <a:gd name="T10" fmla="*/ 27 w 69"/>
                  <a:gd name="T11" fmla="*/ 4 h 119"/>
                  <a:gd name="T12" fmla="*/ 35 w 69"/>
                  <a:gd name="T13" fmla="*/ 0 h 119"/>
                  <a:gd name="T14" fmla="*/ 42 w 69"/>
                  <a:gd name="T15" fmla="*/ 4 h 119"/>
                  <a:gd name="T16" fmla="*/ 50 w 69"/>
                  <a:gd name="T17" fmla="*/ 8 h 119"/>
                  <a:gd name="T18" fmla="*/ 58 w 69"/>
                  <a:gd name="T19" fmla="*/ 15 h 119"/>
                  <a:gd name="T20" fmla="*/ 65 w 69"/>
                  <a:gd name="T21" fmla="*/ 27 h 119"/>
                  <a:gd name="T22" fmla="*/ 69 w 69"/>
                  <a:gd name="T23" fmla="*/ 42 h 119"/>
                  <a:gd name="T24" fmla="*/ 69 w 69"/>
                  <a:gd name="T25" fmla="*/ 57 h 119"/>
                  <a:gd name="T26" fmla="*/ 69 w 69"/>
                  <a:gd name="T27" fmla="*/ 77 h 119"/>
                  <a:gd name="T28" fmla="*/ 65 w 69"/>
                  <a:gd name="T29" fmla="*/ 92 h 119"/>
                  <a:gd name="T30" fmla="*/ 58 w 69"/>
                  <a:gd name="T31" fmla="*/ 103 h 119"/>
                  <a:gd name="T32" fmla="*/ 50 w 69"/>
                  <a:gd name="T33" fmla="*/ 111 h 119"/>
                  <a:gd name="T34" fmla="*/ 42 w 69"/>
                  <a:gd name="T35" fmla="*/ 115 h 119"/>
                  <a:gd name="T36" fmla="*/ 35 w 69"/>
                  <a:gd name="T37" fmla="*/ 119 h 119"/>
                  <a:gd name="T38" fmla="*/ 23 w 69"/>
                  <a:gd name="T39" fmla="*/ 115 h 119"/>
                  <a:gd name="T40" fmla="*/ 16 w 69"/>
                  <a:gd name="T41" fmla="*/ 107 h 119"/>
                  <a:gd name="T42" fmla="*/ 8 w 69"/>
                  <a:gd name="T43" fmla="*/ 100 h 119"/>
                  <a:gd name="T44" fmla="*/ 0 w 69"/>
                  <a:gd name="T45" fmla="*/ 80 h 119"/>
                  <a:gd name="T46" fmla="*/ 0 w 69"/>
                  <a:gd name="T47" fmla="*/ 61 h 119"/>
                  <a:gd name="T48" fmla="*/ 16 w 69"/>
                  <a:gd name="T49" fmla="*/ 61 h 119"/>
                  <a:gd name="T50" fmla="*/ 16 w 69"/>
                  <a:gd name="T51" fmla="*/ 84 h 119"/>
                  <a:gd name="T52" fmla="*/ 19 w 69"/>
                  <a:gd name="T53" fmla="*/ 100 h 119"/>
                  <a:gd name="T54" fmla="*/ 23 w 69"/>
                  <a:gd name="T55" fmla="*/ 107 h 119"/>
                  <a:gd name="T56" fmla="*/ 31 w 69"/>
                  <a:gd name="T57" fmla="*/ 111 h 119"/>
                  <a:gd name="T58" fmla="*/ 35 w 69"/>
                  <a:gd name="T59" fmla="*/ 111 h 119"/>
                  <a:gd name="T60" fmla="*/ 39 w 69"/>
                  <a:gd name="T61" fmla="*/ 111 h 119"/>
                  <a:gd name="T62" fmla="*/ 42 w 69"/>
                  <a:gd name="T63" fmla="*/ 107 h 119"/>
                  <a:gd name="T64" fmla="*/ 46 w 69"/>
                  <a:gd name="T65" fmla="*/ 103 h 119"/>
                  <a:gd name="T66" fmla="*/ 50 w 69"/>
                  <a:gd name="T67" fmla="*/ 96 h 119"/>
                  <a:gd name="T68" fmla="*/ 54 w 69"/>
                  <a:gd name="T69" fmla="*/ 77 h 119"/>
                  <a:gd name="T70" fmla="*/ 54 w 69"/>
                  <a:gd name="T71" fmla="*/ 54 h 119"/>
                  <a:gd name="T72" fmla="*/ 54 w 69"/>
                  <a:gd name="T73" fmla="*/ 38 h 119"/>
                  <a:gd name="T74" fmla="*/ 50 w 69"/>
                  <a:gd name="T75" fmla="*/ 23 h 119"/>
                  <a:gd name="T76" fmla="*/ 46 w 69"/>
                  <a:gd name="T77" fmla="*/ 15 h 119"/>
                  <a:gd name="T78" fmla="*/ 42 w 69"/>
                  <a:gd name="T79" fmla="*/ 11 h 119"/>
                  <a:gd name="T80" fmla="*/ 39 w 69"/>
                  <a:gd name="T81" fmla="*/ 8 h 119"/>
                  <a:gd name="T82" fmla="*/ 35 w 69"/>
                  <a:gd name="T83" fmla="*/ 8 h 119"/>
                  <a:gd name="T84" fmla="*/ 31 w 69"/>
                  <a:gd name="T85" fmla="*/ 8 h 119"/>
                  <a:gd name="T86" fmla="*/ 27 w 69"/>
                  <a:gd name="T87" fmla="*/ 11 h 119"/>
                  <a:gd name="T88" fmla="*/ 19 w 69"/>
                  <a:gd name="T89" fmla="*/ 19 h 119"/>
                  <a:gd name="T90" fmla="*/ 19 w 69"/>
                  <a:gd name="T91" fmla="*/ 34 h 119"/>
                  <a:gd name="T92" fmla="*/ 16 w 69"/>
                  <a:gd name="T93" fmla="*/ 50 h 119"/>
                  <a:gd name="T94" fmla="*/ 16 w 69"/>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1"/>
                    </a:moveTo>
                    <a:lnTo>
                      <a:pt x="0" y="42"/>
                    </a:lnTo>
                    <a:lnTo>
                      <a:pt x="4" y="27"/>
                    </a:lnTo>
                    <a:lnTo>
                      <a:pt x="12" y="15"/>
                    </a:lnTo>
                    <a:lnTo>
                      <a:pt x="19" y="8"/>
                    </a:lnTo>
                    <a:lnTo>
                      <a:pt x="27" y="4"/>
                    </a:lnTo>
                    <a:lnTo>
                      <a:pt x="35" y="0"/>
                    </a:lnTo>
                    <a:lnTo>
                      <a:pt x="42" y="4"/>
                    </a:lnTo>
                    <a:lnTo>
                      <a:pt x="50" y="8"/>
                    </a:lnTo>
                    <a:lnTo>
                      <a:pt x="58" y="15"/>
                    </a:lnTo>
                    <a:lnTo>
                      <a:pt x="65" y="27"/>
                    </a:lnTo>
                    <a:lnTo>
                      <a:pt x="69" y="42"/>
                    </a:lnTo>
                    <a:lnTo>
                      <a:pt x="69" y="57"/>
                    </a:lnTo>
                    <a:lnTo>
                      <a:pt x="69" y="77"/>
                    </a:lnTo>
                    <a:lnTo>
                      <a:pt x="65" y="92"/>
                    </a:lnTo>
                    <a:lnTo>
                      <a:pt x="58" y="103"/>
                    </a:lnTo>
                    <a:lnTo>
                      <a:pt x="50" y="111"/>
                    </a:lnTo>
                    <a:lnTo>
                      <a:pt x="42" y="115"/>
                    </a:lnTo>
                    <a:lnTo>
                      <a:pt x="35" y="119"/>
                    </a:lnTo>
                    <a:lnTo>
                      <a:pt x="23" y="115"/>
                    </a:lnTo>
                    <a:lnTo>
                      <a:pt x="16" y="107"/>
                    </a:lnTo>
                    <a:lnTo>
                      <a:pt x="8" y="100"/>
                    </a:lnTo>
                    <a:lnTo>
                      <a:pt x="0" y="80"/>
                    </a:lnTo>
                    <a:lnTo>
                      <a:pt x="0" y="61"/>
                    </a:lnTo>
                    <a:close/>
                    <a:moveTo>
                      <a:pt x="16" y="61"/>
                    </a:moveTo>
                    <a:lnTo>
                      <a:pt x="16" y="84"/>
                    </a:lnTo>
                    <a:lnTo>
                      <a:pt x="19" y="100"/>
                    </a:lnTo>
                    <a:lnTo>
                      <a:pt x="23" y="107"/>
                    </a:lnTo>
                    <a:lnTo>
                      <a:pt x="31" y="111"/>
                    </a:lnTo>
                    <a:lnTo>
                      <a:pt x="35" y="111"/>
                    </a:lnTo>
                    <a:lnTo>
                      <a:pt x="39" y="111"/>
                    </a:lnTo>
                    <a:lnTo>
                      <a:pt x="42" y="107"/>
                    </a:lnTo>
                    <a:lnTo>
                      <a:pt x="46" y="103"/>
                    </a:lnTo>
                    <a:lnTo>
                      <a:pt x="50" y="96"/>
                    </a:lnTo>
                    <a:lnTo>
                      <a:pt x="54" y="77"/>
                    </a:lnTo>
                    <a:lnTo>
                      <a:pt x="54" y="54"/>
                    </a:lnTo>
                    <a:lnTo>
                      <a:pt x="54" y="38"/>
                    </a:lnTo>
                    <a:lnTo>
                      <a:pt x="50" y="23"/>
                    </a:lnTo>
                    <a:lnTo>
                      <a:pt x="46" y="15"/>
                    </a:lnTo>
                    <a:lnTo>
                      <a:pt x="42" y="11"/>
                    </a:lnTo>
                    <a:lnTo>
                      <a:pt x="39" y="8"/>
                    </a:lnTo>
                    <a:lnTo>
                      <a:pt x="35" y="8"/>
                    </a:lnTo>
                    <a:lnTo>
                      <a:pt x="31" y="8"/>
                    </a:lnTo>
                    <a:lnTo>
                      <a:pt x="27" y="11"/>
                    </a:lnTo>
                    <a:lnTo>
                      <a:pt x="19" y="19"/>
                    </a:lnTo>
                    <a:lnTo>
                      <a:pt x="19" y="34"/>
                    </a:lnTo>
                    <a:lnTo>
                      <a:pt x="16" y="50"/>
                    </a:lnTo>
                    <a:lnTo>
                      <a:pt x="16" y="61"/>
                    </a:lnTo>
                    <a:close/>
                  </a:path>
                </a:pathLst>
              </a:custGeom>
              <a:solidFill>
                <a:srgbClr val="000000"/>
              </a:solidFill>
              <a:ln w="0">
                <a:solidFill>
                  <a:srgbClr val="000000"/>
                </a:solidFill>
                <a:round/>
                <a:headEnd/>
                <a:tailEnd/>
              </a:ln>
            </p:spPr>
            <p:txBody>
              <a:bodyPr/>
              <a:lstStyle/>
              <a:p>
                <a:endParaRPr lang="en-CA"/>
              </a:p>
            </p:txBody>
          </p:sp>
          <p:sp>
            <p:nvSpPr>
              <p:cNvPr id="17675" name="Freeform 185"/>
              <p:cNvSpPr>
                <a:spLocks/>
              </p:cNvSpPr>
              <p:nvPr/>
            </p:nvSpPr>
            <p:spPr bwMode="auto">
              <a:xfrm>
                <a:off x="5004" y="2159"/>
                <a:ext cx="65" cy="115"/>
              </a:xfrm>
              <a:custGeom>
                <a:avLst/>
                <a:gdLst>
                  <a:gd name="T0" fmla="*/ 65 w 65"/>
                  <a:gd name="T1" fmla="*/ 0 h 115"/>
                  <a:gd name="T2" fmla="*/ 57 w 65"/>
                  <a:gd name="T3" fmla="*/ 15 h 115"/>
                  <a:gd name="T4" fmla="*/ 23 w 65"/>
                  <a:gd name="T5" fmla="*/ 15 h 115"/>
                  <a:gd name="T6" fmla="*/ 15 w 65"/>
                  <a:gd name="T7" fmla="*/ 30 h 115"/>
                  <a:gd name="T8" fmla="*/ 30 w 65"/>
                  <a:gd name="T9" fmla="*/ 30 h 115"/>
                  <a:gd name="T10" fmla="*/ 42 w 65"/>
                  <a:gd name="T11" fmla="*/ 38 h 115"/>
                  <a:gd name="T12" fmla="*/ 53 w 65"/>
                  <a:gd name="T13" fmla="*/ 46 h 115"/>
                  <a:gd name="T14" fmla="*/ 61 w 65"/>
                  <a:gd name="T15" fmla="*/ 57 h 115"/>
                  <a:gd name="T16" fmla="*/ 61 w 65"/>
                  <a:gd name="T17" fmla="*/ 73 h 115"/>
                  <a:gd name="T18" fmla="*/ 61 w 65"/>
                  <a:gd name="T19" fmla="*/ 80 h 115"/>
                  <a:gd name="T20" fmla="*/ 57 w 65"/>
                  <a:gd name="T21" fmla="*/ 88 h 115"/>
                  <a:gd name="T22" fmla="*/ 53 w 65"/>
                  <a:gd name="T23" fmla="*/ 96 h 115"/>
                  <a:gd name="T24" fmla="*/ 49 w 65"/>
                  <a:gd name="T25" fmla="*/ 99 h 115"/>
                  <a:gd name="T26" fmla="*/ 46 w 65"/>
                  <a:gd name="T27" fmla="*/ 103 h 115"/>
                  <a:gd name="T28" fmla="*/ 38 w 65"/>
                  <a:gd name="T29" fmla="*/ 107 h 115"/>
                  <a:gd name="T30" fmla="*/ 30 w 65"/>
                  <a:gd name="T31" fmla="*/ 111 h 115"/>
                  <a:gd name="T32" fmla="*/ 19 w 65"/>
                  <a:gd name="T33" fmla="*/ 115 h 115"/>
                  <a:gd name="T34" fmla="*/ 11 w 65"/>
                  <a:gd name="T35" fmla="*/ 111 h 115"/>
                  <a:gd name="T36" fmla="*/ 3 w 65"/>
                  <a:gd name="T37" fmla="*/ 111 h 115"/>
                  <a:gd name="T38" fmla="*/ 3 w 65"/>
                  <a:gd name="T39" fmla="*/ 107 h 115"/>
                  <a:gd name="T40" fmla="*/ 0 w 65"/>
                  <a:gd name="T41" fmla="*/ 103 h 115"/>
                  <a:gd name="T42" fmla="*/ 0 w 65"/>
                  <a:gd name="T43" fmla="*/ 99 h 115"/>
                  <a:gd name="T44" fmla="*/ 3 w 65"/>
                  <a:gd name="T45" fmla="*/ 99 h 115"/>
                  <a:gd name="T46" fmla="*/ 3 w 65"/>
                  <a:gd name="T47" fmla="*/ 96 h 115"/>
                  <a:gd name="T48" fmla="*/ 7 w 65"/>
                  <a:gd name="T49" fmla="*/ 96 h 115"/>
                  <a:gd name="T50" fmla="*/ 7 w 65"/>
                  <a:gd name="T51" fmla="*/ 96 h 115"/>
                  <a:gd name="T52" fmla="*/ 11 w 65"/>
                  <a:gd name="T53" fmla="*/ 96 h 115"/>
                  <a:gd name="T54" fmla="*/ 15 w 65"/>
                  <a:gd name="T55" fmla="*/ 99 h 115"/>
                  <a:gd name="T56" fmla="*/ 15 w 65"/>
                  <a:gd name="T57" fmla="*/ 99 h 115"/>
                  <a:gd name="T58" fmla="*/ 23 w 65"/>
                  <a:gd name="T59" fmla="*/ 103 h 115"/>
                  <a:gd name="T60" fmla="*/ 26 w 65"/>
                  <a:gd name="T61" fmla="*/ 103 h 115"/>
                  <a:gd name="T62" fmla="*/ 38 w 65"/>
                  <a:gd name="T63" fmla="*/ 103 h 115"/>
                  <a:gd name="T64" fmla="*/ 46 w 65"/>
                  <a:gd name="T65" fmla="*/ 96 h 115"/>
                  <a:gd name="T66" fmla="*/ 49 w 65"/>
                  <a:gd name="T67" fmla="*/ 88 h 115"/>
                  <a:gd name="T68" fmla="*/ 53 w 65"/>
                  <a:gd name="T69" fmla="*/ 80 h 115"/>
                  <a:gd name="T70" fmla="*/ 49 w 65"/>
                  <a:gd name="T71" fmla="*/ 69 h 115"/>
                  <a:gd name="T72" fmla="*/ 46 w 65"/>
                  <a:gd name="T73" fmla="*/ 61 h 115"/>
                  <a:gd name="T74" fmla="*/ 38 w 65"/>
                  <a:gd name="T75" fmla="*/ 53 h 115"/>
                  <a:gd name="T76" fmla="*/ 26 w 65"/>
                  <a:gd name="T77" fmla="*/ 46 h 115"/>
                  <a:gd name="T78" fmla="*/ 19 w 65"/>
                  <a:gd name="T79" fmla="*/ 46 h 115"/>
                  <a:gd name="T80" fmla="*/ 3 w 65"/>
                  <a:gd name="T81" fmla="*/ 42 h 115"/>
                  <a:gd name="T82" fmla="*/ 23 w 65"/>
                  <a:gd name="T83" fmla="*/ 0 h 115"/>
                  <a:gd name="T84" fmla="*/ 65 w 65"/>
                  <a:gd name="T85" fmla="*/ 0 h 11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5"/>
                  <a:gd name="T130" fmla="*/ 0 h 115"/>
                  <a:gd name="T131" fmla="*/ 65 w 65"/>
                  <a:gd name="T132" fmla="*/ 115 h 11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5" h="115">
                    <a:moveTo>
                      <a:pt x="65" y="0"/>
                    </a:moveTo>
                    <a:lnTo>
                      <a:pt x="57" y="15"/>
                    </a:lnTo>
                    <a:lnTo>
                      <a:pt x="23" y="15"/>
                    </a:lnTo>
                    <a:lnTo>
                      <a:pt x="15" y="30"/>
                    </a:lnTo>
                    <a:lnTo>
                      <a:pt x="30" y="30"/>
                    </a:lnTo>
                    <a:lnTo>
                      <a:pt x="42" y="38"/>
                    </a:lnTo>
                    <a:lnTo>
                      <a:pt x="53" y="46"/>
                    </a:lnTo>
                    <a:lnTo>
                      <a:pt x="61" y="57"/>
                    </a:lnTo>
                    <a:lnTo>
                      <a:pt x="61" y="73"/>
                    </a:lnTo>
                    <a:lnTo>
                      <a:pt x="61" y="80"/>
                    </a:lnTo>
                    <a:lnTo>
                      <a:pt x="57" y="88"/>
                    </a:lnTo>
                    <a:lnTo>
                      <a:pt x="53" y="96"/>
                    </a:lnTo>
                    <a:lnTo>
                      <a:pt x="49" y="99"/>
                    </a:lnTo>
                    <a:lnTo>
                      <a:pt x="46" y="103"/>
                    </a:lnTo>
                    <a:lnTo>
                      <a:pt x="38" y="107"/>
                    </a:lnTo>
                    <a:lnTo>
                      <a:pt x="30" y="111"/>
                    </a:lnTo>
                    <a:lnTo>
                      <a:pt x="19" y="115"/>
                    </a:lnTo>
                    <a:lnTo>
                      <a:pt x="11" y="111"/>
                    </a:lnTo>
                    <a:lnTo>
                      <a:pt x="3" y="111"/>
                    </a:lnTo>
                    <a:lnTo>
                      <a:pt x="3" y="107"/>
                    </a:lnTo>
                    <a:lnTo>
                      <a:pt x="0" y="103"/>
                    </a:lnTo>
                    <a:lnTo>
                      <a:pt x="0" y="99"/>
                    </a:lnTo>
                    <a:lnTo>
                      <a:pt x="3" y="99"/>
                    </a:lnTo>
                    <a:lnTo>
                      <a:pt x="3" y="96"/>
                    </a:lnTo>
                    <a:lnTo>
                      <a:pt x="7" y="96"/>
                    </a:lnTo>
                    <a:lnTo>
                      <a:pt x="11" y="96"/>
                    </a:lnTo>
                    <a:lnTo>
                      <a:pt x="15" y="99"/>
                    </a:lnTo>
                    <a:lnTo>
                      <a:pt x="23" y="103"/>
                    </a:lnTo>
                    <a:lnTo>
                      <a:pt x="26" y="103"/>
                    </a:lnTo>
                    <a:lnTo>
                      <a:pt x="38" y="103"/>
                    </a:lnTo>
                    <a:lnTo>
                      <a:pt x="46" y="96"/>
                    </a:lnTo>
                    <a:lnTo>
                      <a:pt x="49" y="88"/>
                    </a:lnTo>
                    <a:lnTo>
                      <a:pt x="53" y="80"/>
                    </a:lnTo>
                    <a:lnTo>
                      <a:pt x="49" y="69"/>
                    </a:lnTo>
                    <a:lnTo>
                      <a:pt x="46" y="61"/>
                    </a:lnTo>
                    <a:lnTo>
                      <a:pt x="38" y="53"/>
                    </a:lnTo>
                    <a:lnTo>
                      <a:pt x="26" y="46"/>
                    </a:lnTo>
                    <a:lnTo>
                      <a:pt x="19" y="46"/>
                    </a:lnTo>
                    <a:lnTo>
                      <a:pt x="3" y="42"/>
                    </a:lnTo>
                    <a:lnTo>
                      <a:pt x="23" y="0"/>
                    </a:lnTo>
                    <a:lnTo>
                      <a:pt x="65" y="0"/>
                    </a:lnTo>
                    <a:close/>
                  </a:path>
                </a:pathLst>
              </a:custGeom>
              <a:solidFill>
                <a:srgbClr val="000000"/>
              </a:solidFill>
              <a:ln w="0">
                <a:solidFill>
                  <a:srgbClr val="000000"/>
                </a:solidFill>
                <a:round/>
                <a:headEnd/>
                <a:tailEnd/>
              </a:ln>
            </p:spPr>
            <p:txBody>
              <a:bodyPr/>
              <a:lstStyle/>
              <a:p>
                <a:endParaRPr lang="en-CA"/>
              </a:p>
            </p:txBody>
          </p:sp>
          <p:sp>
            <p:nvSpPr>
              <p:cNvPr id="17676" name="Freeform 186"/>
              <p:cNvSpPr>
                <a:spLocks/>
              </p:cNvSpPr>
              <p:nvPr/>
            </p:nvSpPr>
            <p:spPr bwMode="auto">
              <a:xfrm>
                <a:off x="5088" y="2159"/>
                <a:ext cx="65" cy="115"/>
              </a:xfrm>
              <a:custGeom>
                <a:avLst/>
                <a:gdLst>
                  <a:gd name="T0" fmla="*/ 65 w 65"/>
                  <a:gd name="T1" fmla="*/ 0 h 115"/>
                  <a:gd name="T2" fmla="*/ 58 w 65"/>
                  <a:gd name="T3" fmla="*/ 15 h 115"/>
                  <a:gd name="T4" fmla="*/ 23 w 65"/>
                  <a:gd name="T5" fmla="*/ 15 h 115"/>
                  <a:gd name="T6" fmla="*/ 15 w 65"/>
                  <a:gd name="T7" fmla="*/ 30 h 115"/>
                  <a:gd name="T8" fmla="*/ 31 w 65"/>
                  <a:gd name="T9" fmla="*/ 30 h 115"/>
                  <a:gd name="T10" fmla="*/ 42 w 65"/>
                  <a:gd name="T11" fmla="*/ 38 h 115"/>
                  <a:gd name="T12" fmla="*/ 50 w 65"/>
                  <a:gd name="T13" fmla="*/ 46 h 115"/>
                  <a:gd name="T14" fmla="*/ 58 w 65"/>
                  <a:gd name="T15" fmla="*/ 57 h 115"/>
                  <a:gd name="T16" fmla="*/ 61 w 65"/>
                  <a:gd name="T17" fmla="*/ 73 h 115"/>
                  <a:gd name="T18" fmla="*/ 61 w 65"/>
                  <a:gd name="T19" fmla="*/ 80 h 115"/>
                  <a:gd name="T20" fmla="*/ 58 w 65"/>
                  <a:gd name="T21" fmla="*/ 88 h 115"/>
                  <a:gd name="T22" fmla="*/ 54 w 65"/>
                  <a:gd name="T23" fmla="*/ 96 h 115"/>
                  <a:gd name="T24" fmla="*/ 50 w 65"/>
                  <a:gd name="T25" fmla="*/ 99 h 115"/>
                  <a:gd name="T26" fmla="*/ 46 w 65"/>
                  <a:gd name="T27" fmla="*/ 103 h 115"/>
                  <a:gd name="T28" fmla="*/ 38 w 65"/>
                  <a:gd name="T29" fmla="*/ 107 h 115"/>
                  <a:gd name="T30" fmla="*/ 27 w 65"/>
                  <a:gd name="T31" fmla="*/ 111 h 115"/>
                  <a:gd name="T32" fmla="*/ 19 w 65"/>
                  <a:gd name="T33" fmla="*/ 115 h 115"/>
                  <a:gd name="T34" fmla="*/ 11 w 65"/>
                  <a:gd name="T35" fmla="*/ 111 h 115"/>
                  <a:gd name="T36" fmla="*/ 4 w 65"/>
                  <a:gd name="T37" fmla="*/ 111 h 115"/>
                  <a:gd name="T38" fmla="*/ 0 w 65"/>
                  <a:gd name="T39" fmla="*/ 107 h 115"/>
                  <a:gd name="T40" fmla="*/ 0 w 65"/>
                  <a:gd name="T41" fmla="*/ 103 h 115"/>
                  <a:gd name="T42" fmla="*/ 0 w 65"/>
                  <a:gd name="T43" fmla="*/ 99 h 115"/>
                  <a:gd name="T44" fmla="*/ 4 w 65"/>
                  <a:gd name="T45" fmla="*/ 99 h 115"/>
                  <a:gd name="T46" fmla="*/ 4 w 65"/>
                  <a:gd name="T47" fmla="*/ 96 h 115"/>
                  <a:gd name="T48" fmla="*/ 8 w 65"/>
                  <a:gd name="T49" fmla="*/ 96 h 115"/>
                  <a:gd name="T50" fmla="*/ 8 w 65"/>
                  <a:gd name="T51" fmla="*/ 96 h 115"/>
                  <a:gd name="T52" fmla="*/ 11 w 65"/>
                  <a:gd name="T53" fmla="*/ 96 h 115"/>
                  <a:gd name="T54" fmla="*/ 11 w 65"/>
                  <a:gd name="T55" fmla="*/ 99 h 115"/>
                  <a:gd name="T56" fmla="*/ 15 w 65"/>
                  <a:gd name="T57" fmla="*/ 99 h 115"/>
                  <a:gd name="T58" fmla="*/ 23 w 65"/>
                  <a:gd name="T59" fmla="*/ 103 h 115"/>
                  <a:gd name="T60" fmla="*/ 27 w 65"/>
                  <a:gd name="T61" fmla="*/ 103 h 115"/>
                  <a:gd name="T62" fmla="*/ 38 w 65"/>
                  <a:gd name="T63" fmla="*/ 103 h 115"/>
                  <a:gd name="T64" fmla="*/ 46 w 65"/>
                  <a:gd name="T65" fmla="*/ 96 h 115"/>
                  <a:gd name="T66" fmla="*/ 50 w 65"/>
                  <a:gd name="T67" fmla="*/ 88 h 115"/>
                  <a:gd name="T68" fmla="*/ 50 w 65"/>
                  <a:gd name="T69" fmla="*/ 80 h 115"/>
                  <a:gd name="T70" fmla="*/ 50 w 65"/>
                  <a:gd name="T71" fmla="*/ 69 h 115"/>
                  <a:gd name="T72" fmla="*/ 46 w 65"/>
                  <a:gd name="T73" fmla="*/ 61 h 115"/>
                  <a:gd name="T74" fmla="*/ 38 w 65"/>
                  <a:gd name="T75" fmla="*/ 53 h 115"/>
                  <a:gd name="T76" fmla="*/ 27 w 65"/>
                  <a:gd name="T77" fmla="*/ 46 h 115"/>
                  <a:gd name="T78" fmla="*/ 15 w 65"/>
                  <a:gd name="T79" fmla="*/ 46 h 115"/>
                  <a:gd name="T80" fmla="*/ 4 w 65"/>
                  <a:gd name="T81" fmla="*/ 42 h 115"/>
                  <a:gd name="T82" fmla="*/ 23 w 65"/>
                  <a:gd name="T83" fmla="*/ 0 h 115"/>
                  <a:gd name="T84" fmla="*/ 65 w 65"/>
                  <a:gd name="T85" fmla="*/ 0 h 11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5"/>
                  <a:gd name="T130" fmla="*/ 0 h 115"/>
                  <a:gd name="T131" fmla="*/ 65 w 65"/>
                  <a:gd name="T132" fmla="*/ 115 h 11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5" h="115">
                    <a:moveTo>
                      <a:pt x="65" y="0"/>
                    </a:moveTo>
                    <a:lnTo>
                      <a:pt x="58" y="15"/>
                    </a:lnTo>
                    <a:lnTo>
                      <a:pt x="23" y="15"/>
                    </a:lnTo>
                    <a:lnTo>
                      <a:pt x="15" y="30"/>
                    </a:lnTo>
                    <a:lnTo>
                      <a:pt x="31" y="30"/>
                    </a:lnTo>
                    <a:lnTo>
                      <a:pt x="42" y="38"/>
                    </a:lnTo>
                    <a:lnTo>
                      <a:pt x="50" y="46"/>
                    </a:lnTo>
                    <a:lnTo>
                      <a:pt x="58" y="57"/>
                    </a:lnTo>
                    <a:lnTo>
                      <a:pt x="61" y="73"/>
                    </a:lnTo>
                    <a:lnTo>
                      <a:pt x="61" y="80"/>
                    </a:lnTo>
                    <a:lnTo>
                      <a:pt x="58" y="88"/>
                    </a:lnTo>
                    <a:lnTo>
                      <a:pt x="54" y="96"/>
                    </a:lnTo>
                    <a:lnTo>
                      <a:pt x="50" y="99"/>
                    </a:lnTo>
                    <a:lnTo>
                      <a:pt x="46" y="103"/>
                    </a:lnTo>
                    <a:lnTo>
                      <a:pt x="38" y="107"/>
                    </a:lnTo>
                    <a:lnTo>
                      <a:pt x="27" y="111"/>
                    </a:lnTo>
                    <a:lnTo>
                      <a:pt x="19" y="115"/>
                    </a:lnTo>
                    <a:lnTo>
                      <a:pt x="11" y="111"/>
                    </a:lnTo>
                    <a:lnTo>
                      <a:pt x="4" y="111"/>
                    </a:lnTo>
                    <a:lnTo>
                      <a:pt x="0" y="107"/>
                    </a:lnTo>
                    <a:lnTo>
                      <a:pt x="0" y="103"/>
                    </a:lnTo>
                    <a:lnTo>
                      <a:pt x="0" y="99"/>
                    </a:lnTo>
                    <a:lnTo>
                      <a:pt x="4" y="99"/>
                    </a:lnTo>
                    <a:lnTo>
                      <a:pt x="4" y="96"/>
                    </a:lnTo>
                    <a:lnTo>
                      <a:pt x="8" y="96"/>
                    </a:lnTo>
                    <a:lnTo>
                      <a:pt x="11" y="96"/>
                    </a:lnTo>
                    <a:lnTo>
                      <a:pt x="11" y="99"/>
                    </a:lnTo>
                    <a:lnTo>
                      <a:pt x="15" y="99"/>
                    </a:lnTo>
                    <a:lnTo>
                      <a:pt x="23" y="103"/>
                    </a:lnTo>
                    <a:lnTo>
                      <a:pt x="27" y="103"/>
                    </a:lnTo>
                    <a:lnTo>
                      <a:pt x="38" y="103"/>
                    </a:lnTo>
                    <a:lnTo>
                      <a:pt x="46" y="96"/>
                    </a:lnTo>
                    <a:lnTo>
                      <a:pt x="50" y="88"/>
                    </a:lnTo>
                    <a:lnTo>
                      <a:pt x="50" y="80"/>
                    </a:lnTo>
                    <a:lnTo>
                      <a:pt x="50" y="69"/>
                    </a:lnTo>
                    <a:lnTo>
                      <a:pt x="46" y="61"/>
                    </a:lnTo>
                    <a:lnTo>
                      <a:pt x="38" y="53"/>
                    </a:lnTo>
                    <a:lnTo>
                      <a:pt x="27" y="46"/>
                    </a:lnTo>
                    <a:lnTo>
                      <a:pt x="15" y="46"/>
                    </a:lnTo>
                    <a:lnTo>
                      <a:pt x="4" y="42"/>
                    </a:lnTo>
                    <a:lnTo>
                      <a:pt x="23" y="0"/>
                    </a:lnTo>
                    <a:lnTo>
                      <a:pt x="65" y="0"/>
                    </a:lnTo>
                    <a:close/>
                  </a:path>
                </a:pathLst>
              </a:custGeom>
              <a:solidFill>
                <a:srgbClr val="000000"/>
              </a:solidFill>
              <a:ln w="0">
                <a:solidFill>
                  <a:srgbClr val="000000"/>
                </a:solidFill>
                <a:round/>
                <a:headEnd/>
                <a:tailEnd/>
              </a:ln>
            </p:spPr>
            <p:txBody>
              <a:bodyPr/>
              <a:lstStyle/>
              <a:p>
                <a:endParaRPr lang="en-CA"/>
              </a:p>
            </p:txBody>
          </p:sp>
          <p:sp>
            <p:nvSpPr>
              <p:cNvPr id="17677" name="Rectangle 187"/>
              <p:cNvSpPr>
                <a:spLocks noChangeArrowheads="1"/>
              </p:cNvSpPr>
              <p:nvPr/>
            </p:nvSpPr>
            <p:spPr bwMode="auto">
              <a:xfrm>
                <a:off x="5268" y="2120"/>
                <a:ext cx="8" cy="208"/>
              </a:xfrm>
              <a:prstGeom prst="rect">
                <a:avLst/>
              </a:prstGeom>
              <a:solidFill>
                <a:srgbClr val="000000"/>
              </a:solidFill>
              <a:ln w="0">
                <a:solidFill>
                  <a:srgbClr val="000000"/>
                </a:solidFill>
                <a:miter lim="800000"/>
                <a:headEnd/>
                <a:tailEnd/>
              </a:ln>
            </p:spPr>
            <p:txBody>
              <a:bodyPr/>
              <a:lstStyle/>
              <a:p>
                <a:endParaRPr lang="en-US"/>
              </a:p>
            </p:txBody>
          </p:sp>
          <p:sp>
            <p:nvSpPr>
              <p:cNvPr id="17678" name="Rectangle 188"/>
              <p:cNvSpPr>
                <a:spLocks noChangeArrowheads="1"/>
              </p:cNvSpPr>
              <p:nvPr/>
            </p:nvSpPr>
            <p:spPr bwMode="auto">
              <a:xfrm>
                <a:off x="188" y="23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7679" name="Freeform 189"/>
              <p:cNvSpPr>
                <a:spLocks/>
              </p:cNvSpPr>
              <p:nvPr/>
            </p:nvSpPr>
            <p:spPr bwMode="auto">
              <a:xfrm>
                <a:off x="254" y="2362"/>
                <a:ext cx="99" cy="115"/>
              </a:xfrm>
              <a:custGeom>
                <a:avLst/>
                <a:gdLst>
                  <a:gd name="T0" fmla="*/ 95 w 99"/>
                  <a:gd name="T1" fmla="*/ 0 h 115"/>
                  <a:gd name="T2" fmla="*/ 95 w 99"/>
                  <a:gd name="T3" fmla="*/ 38 h 115"/>
                  <a:gd name="T4" fmla="*/ 95 w 99"/>
                  <a:gd name="T5" fmla="*/ 38 h 115"/>
                  <a:gd name="T6" fmla="*/ 88 w 99"/>
                  <a:gd name="T7" fmla="*/ 23 h 115"/>
                  <a:gd name="T8" fmla="*/ 80 w 99"/>
                  <a:gd name="T9" fmla="*/ 15 h 115"/>
                  <a:gd name="T10" fmla="*/ 69 w 99"/>
                  <a:gd name="T11" fmla="*/ 8 h 115"/>
                  <a:gd name="T12" fmla="*/ 57 w 99"/>
                  <a:gd name="T13" fmla="*/ 8 h 115"/>
                  <a:gd name="T14" fmla="*/ 49 w 99"/>
                  <a:gd name="T15" fmla="*/ 8 h 115"/>
                  <a:gd name="T16" fmla="*/ 38 w 99"/>
                  <a:gd name="T17" fmla="*/ 12 h 115"/>
                  <a:gd name="T18" fmla="*/ 30 w 99"/>
                  <a:gd name="T19" fmla="*/ 19 h 115"/>
                  <a:gd name="T20" fmla="*/ 26 w 99"/>
                  <a:gd name="T21" fmla="*/ 31 h 115"/>
                  <a:gd name="T22" fmla="*/ 23 w 99"/>
                  <a:gd name="T23" fmla="*/ 42 h 115"/>
                  <a:gd name="T24" fmla="*/ 19 w 99"/>
                  <a:gd name="T25" fmla="*/ 61 h 115"/>
                  <a:gd name="T26" fmla="*/ 23 w 99"/>
                  <a:gd name="T27" fmla="*/ 73 h 115"/>
                  <a:gd name="T28" fmla="*/ 26 w 99"/>
                  <a:gd name="T29" fmla="*/ 88 h 115"/>
                  <a:gd name="T30" fmla="*/ 30 w 99"/>
                  <a:gd name="T31" fmla="*/ 96 h 115"/>
                  <a:gd name="T32" fmla="*/ 38 w 99"/>
                  <a:gd name="T33" fmla="*/ 104 h 115"/>
                  <a:gd name="T34" fmla="*/ 49 w 99"/>
                  <a:gd name="T35" fmla="*/ 107 h 115"/>
                  <a:gd name="T36" fmla="*/ 61 w 99"/>
                  <a:gd name="T37" fmla="*/ 111 h 115"/>
                  <a:gd name="T38" fmla="*/ 69 w 99"/>
                  <a:gd name="T39" fmla="*/ 107 h 115"/>
                  <a:gd name="T40" fmla="*/ 80 w 99"/>
                  <a:gd name="T41" fmla="*/ 104 h 115"/>
                  <a:gd name="T42" fmla="*/ 88 w 99"/>
                  <a:gd name="T43" fmla="*/ 100 h 115"/>
                  <a:gd name="T44" fmla="*/ 95 w 99"/>
                  <a:gd name="T45" fmla="*/ 88 h 115"/>
                  <a:gd name="T46" fmla="*/ 99 w 99"/>
                  <a:gd name="T47" fmla="*/ 88 h 115"/>
                  <a:gd name="T48" fmla="*/ 92 w 99"/>
                  <a:gd name="T49" fmla="*/ 100 h 115"/>
                  <a:gd name="T50" fmla="*/ 80 w 99"/>
                  <a:gd name="T51" fmla="*/ 111 h 115"/>
                  <a:gd name="T52" fmla="*/ 69 w 99"/>
                  <a:gd name="T53" fmla="*/ 115 h 115"/>
                  <a:gd name="T54" fmla="*/ 53 w 99"/>
                  <a:gd name="T55" fmla="*/ 115 h 115"/>
                  <a:gd name="T56" fmla="*/ 38 w 99"/>
                  <a:gd name="T57" fmla="*/ 115 h 115"/>
                  <a:gd name="T58" fmla="*/ 23 w 99"/>
                  <a:gd name="T59" fmla="*/ 107 h 115"/>
                  <a:gd name="T60" fmla="*/ 11 w 99"/>
                  <a:gd name="T61" fmla="*/ 96 h 115"/>
                  <a:gd name="T62" fmla="*/ 7 w 99"/>
                  <a:gd name="T63" fmla="*/ 84 h 115"/>
                  <a:gd name="T64" fmla="*/ 3 w 99"/>
                  <a:gd name="T65" fmla="*/ 73 h 115"/>
                  <a:gd name="T66" fmla="*/ 0 w 99"/>
                  <a:gd name="T67" fmla="*/ 61 h 115"/>
                  <a:gd name="T68" fmla="*/ 3 w 99"/>
                  <a:gd name="T69" fmla="*/ 46 h 115"/>
                  <a:gd name="T70" fmla="*/ 7 w 99"/>
                  <a:gd name="T71" fmla="*/ 31 h 115"/>
                  <a:gd name="T72" fmla="*/ 19 w 99"/>
                  <a:gd name="T73" fmla="*/ 19 h 115"/>
                  <a:gd name="T74" fmla="*/ 30 w 99"/>
                  <a:gd name="T75" fmla="*/ 8 h 115"/>
                  <a:gd name="T76" fmla="*/ 42 w 99"/>
                  <a:gd name="T77" fmla="*/ 4 h 115"/>
                  <a:gd name="T78" fmla="*/ 57 w 99"/>
                  <a:gd name="T79" fmla="*/ 0 h 115"/>
                  <a:gd name="T80" fmla="*/ 69 w 99"/>
                  <a:gd name="T81" fmla="*/ 4 h 115"/>
                  <a:gd name="T82" fmla="*/ 80 w 99"/>
                  <a:gd name="T83" fmla="*/ 8 h 115"/>
                  <a:gd name="T84" fmla="*/ 84 w 99"/>
                  <a:gd name="T85" fmla="*/ 8 h 115"/>
                  <a:gd name="T86" fmla="*/ 84 w 99"/>
                  <a:gd name="T87" fmla="*/ 8 h 115"/>
                  <a:gd name="T88" fmla="*/ 88 w 99"/>
                  <a:gd name="T89" fmla="*/ 8 h 115"/>
                  <a:gd name="T90" fmla="*/ 88 w 99"/>
                  <a:gd name="T91" fmla="*/ 8 h 115"/>
                  <a:gd name="T92" fmla="*/ 92 w 99"/>
                  <a:gd name="T93" fmla="*/ 4 h 115"/>
                  <a:gd name="T94" fmla="*/ 92 w 99"/>
                  <a:gd name="T95" fmla="*/ 0 h 115"/>
                  <a:gd name="T96" fmla="*/ 95 w 99"/>
                  <a:gd name="T97" fmla="*/ 0 h 11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99"/>
                  <a:gd name="T148" fmla="*/ 0 h 115"/>
                  <a:gd name="T149" fmla="*/ 99 w 99"/>
                  <a:gd name="T150" fmla="*/ 115 h 11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99" h="115">
                    <a:moveTo>
                      <a:pt x="95" y="0"/>
                    </a:moveTo>
                    <a:lnTo>
                      <a:pt x="95" y="38"/>
                    </a:lnTo>
                    <a:lnTo>
                      <a:pt x="88" y="23"/>
                    </a:lnTo>
                    <a:lnTo>
                      <a:pt x="80" y="15"/>
                    </a:lnTo>
                    <a:lnTo>
                      <a:pt x="69" y="8"/>
                    </a:lnTo>
                    <a:lnTo>
                      <a:pt x="57" y="8"/>
                    </a:lnTo>
                    <a:lnTo>
                      <a:pt x="49" y="8"/>
                    </a:lnTo>
                    <a:lnTo>
                      <a:pt x="38" y="12"/>
                    </a:lnTo>
                    <a:lnTo>
                      <a:pt x="30" y="19"/>
                    </a:lnTo>
                    <a:lnTo>
                      <a:pt x="26" y="31"/>
                    </a:lnTo>
                    <a:lnTo>
                      <a:pt x="23" y="42"/>
                    </a:lnTo>
                    <a:lnTo>
                      <a:pt x="19" y="61"/>
                    </a:lnTo>
                    <a:lnTo>
                      <a:pt x="23" y="73"/>
                    </a:lnTo>
                    <a:lnTo>
                      <a:pt x="26" y="88"/>
                    </a:lnTo>
                    <a:lnTo>
                      <a:pt x="30" y="96"/>
                    </a:lnTo>
                    <a:lnTo>
                      <a:pt x="38" y="104"/>
                    </a:lnTo>
                    <a:lnTo>
                      <a:pt x="49" y="107"/>
                    </a:lnTo>
                    <a:lnTo>
                      <a:pt x="61" y="111"/>
                    </a:lnTo>
                    <a:lnTo>
                      <a:pt x="69" y="107"/>
                    </a:lnTo>
                    <a:lnTo>
                      <a:pt x="80" y="104"/>
                    </a:lnTo>
                    <a:lnTo>
                      <a:pt x="88" y="100"/>
                    </a:lnTo>
                    <a:lnTo>
                      <a:pt x="95" y="88"/>
                    </a:lnTo>
                    <a:lnTo>
                      <a:pt x="99" y="88"/>
                    </a:lnTo>
                    <a:lnTo>
                      <a:pt x="92" y="100"/>
                    </a:lnTo>
                    <a:lnTo>
                      <a:pt x="80" y="111"/>
                    </a:lnTo>
                    <a:lnTo>
                      <a:pt x="69" y="115"/>
                    </a:lnTo>
                    <a:lnTo>
                      <a:pt x="53" y="115"/>
                    </a:lnTo>
                    <a:lnTo>
                      <a:pt x="38" y="115"/>
                    </a:lnTo>
                    <a:lnTo>
                      <a:pt x="23" y="107"/>
                    </a:lnTo>
                    <a:lnTo>
                      <a:pt x="11" y="96"/>
                    </a:lnTo>
                    <a:lnTo>
                      <a:pt x="7" y="84"/>
                    </a:lnTo>
                    <a:lnTo>
                      <a:pt x="3" y="73"/>
                    </a:lnTo>
                    <a:lnTo>
                      <a:pt x="0" y="61"/>
                    </a:lnTo>
                    <a:lnTo>
                      <a:pt x="3" y="46"/>
                    </a:lnTo>
                    <a:lnTo>
                      <a:pt x="7" y="31"/>
                    </a:lnTo>
                    <a:lnTo>
                      <a:pt x="19" y="19"/>
                    </a:lnTo>
                    <a:lnTo>
                      <a:pt x="30" y="8"/>
                    </a:lnTo>
                    <a:lnTo>
                      <a:pt x="42" y="4"/>
                    </a:lnTo>
                    <a:lnTo>
                      <a:pt x="57" y="0"/>
                    </a:lnTo>
                    <a:lnTo>
                      <a:pt x="69" y="4"/>
                    </a:lnTo>
                    <a:lnTo>
                      <a:pt x="80" y="8"/>
                    </a:lnTo>
                    <a:lnTo>
                      <a:pt x="84" y="8"/>
                    </a:lnTo>
                    <a:lnTo>
                      <a:pt x="88" y="8"/>
                    </a:lnTo>
                    <a:lnTo>
                      <a:pt x="92" y="4"/>
                    </a:lnTo>
                    <a:lnTo>
                      <a:pt x="92" y="0"/>
                    </a:lnTo>
                    <a:lnTo>
                      <a:pt x="95" y="0"/>
                    </a:lnTo>
                    <a:close/>
                  </a:path>
                </a:pathLst>
              </a:custGeom>
              <a:solidFill>
                <a:srgbClr val="000000"/>
              </a:solidFill>
              <a:ln w="0">
                <a:solidFill>
                  <a:srgbClr val="000000"/>
                </a:solidFill>
                <a:round/>
                <a:headEnd/>
                <a:tailEnd/>
              </a:ln>
            </p:spPr>
            <p:txBody>
              <a:bodyPr/>
              <a:lstStyle/>
              <a:p>
                <a:endParaRPr lang="en-CA"/>
              </a:p>
            </p:txBody>
          </p:sp>
          <p:sp>
            <p:nvSpPr>
              <p:cNvPr id="17680" name="Freeform 190"/>
              <p:cNvSpPr>
                <a:spLocks/>
              </p:cNvSpPr>
              <p:nvPr/>
            </p:nvSpPr>
            <p:spPr bwMode="auto">
              <a:xfrm>
                <a:off x="361" y="2358"/>
                <a:ext cx="81" cy="119"/>
              </a:xfrm>
              <a:custGeom>
                <a:avLst/>
                <a:gdLst>
                  <a:gd name="T0" fmla="*/ 27 w 81"/>
                  <a:gd name="T1" fmla="*/ 58 h 119"/>
                  <a:gd name="T2" fmla="*/ 38 w 81"/>
                  <a:gd name="T3" fmla="*/ 46 h 119"/>
                  <a:gd name="T4" fmla="*/ 50 w 81"/>
                  <a:gd name="T5" fmla="*/ 42 h 119"/>
                  <a:gd name="T6" fmla="*/ 61 w 81"/>
                  <a:gd name="T7" fmla="*/ 46 h 119"/>
                  <a:gd name="T8" fmla="*/ 69 w 81"/>
                  <a:gd name="T9" fmla="*/ 58 h 119"/>
                  <a:gd name="T10" fmla="*/ 69 w 81"/>
                  <a:gd name="T11" fmla="*/ 73 h 119"/>
                  <a:gd name="T12" fmla="*/ 69 w 81"/>
                  <a:gd name="T13" fmla="*/ 108 h 119"/>
                  <a:gd name="T14" fmla="*/ 73 w 81"/>
                  <a:gd name="T15" fmla="*/ 115 h 119"/>
                  <a:gd name="T16" fmla="*/ 77 w 81"/>
                  <a:gd name="T17" fmla="*/ 115 h 119"/>
                  <a:gd name="T18" fmla="*/ 81 w 81"/>
                  <a:gd name="T19" fmla="*/ 119 h 119"/>
                  <a:gd name="T20" fmla="*/ 46 w 81"/>
                  <a:gd name="T21" fmla="*/ 115 h 119"/>
                  <a:gd name="T22" fmla="*/ 50 w 81"/>
                  <a:gd name="T23" fmla="*/ 115 h 119"/>
                  <a:gd name="T24" fmla="*/ 54 w 81"/>
                  <a:gd name="T25" fmla="*/ 111 h 119"/>
                  <a:gd name="T26" fmla="*/ 58 w 81"/>
                  <a:gd name="T27" fmla="*/ 108 h 119"/>
                  <a:gd name="T28" fmla="*/ 58 w 81"/>
                  <a:gd name="T29" fmla="*/ 77 h 119"/>
                  <a:gd name="T30" fmla="*/ 54 w 81"/>
                  <a:gd name="T31" fmla="*/ 58 h 119"/>
                  <a:gd name="T32" fmla="*/ 50 w 81"/>
                  <a:gd name="T33" fmla="*/ 54 h 119"/>
                  <a:gd name="T34" fmla="*/ 46 w 81"/>
                  <a:gd name="T35" fmla="*/ 54 h 119"/>
                  <a:gd name="T36" fmla="*/ 35 w 81"/>
                  <a:gd name="T37" fmla="*/ 54 h 119"/>
                  <a:gd name="T38" fmla="*/ 27 w 81"/>
                  <a:gd name="T39" fmla="*/ 62 h 119"/>
                  <a:gd name="T40" fmla="*/ 27 w 81"/>
                  <a:gd name="T41" fmla="*/ 108 h 119"/>
                  <a:gd name="T42" fmla="*/ 27 w 81"/>
                  <a:gd name="T43" fmla="*/ 115 h 119"/>
                  <a:gd name="T44" fmla="*/ 31 w 81"/>
                  <a:gd name="T45" fmla="*/ 115 h 119"/>
                  <a:gd name="T46" fmla="*/ 35 w 81"/>
                  <a:gd name="T47" fmla="*/ 119 h 119"/>
                  <a:gd name="T48" fmla="*/ 0 w 81"/>
                  <a:gd name="T49" fmla="*/ 115 h 119"/>
                  <a:gd name="T50" fmla="*/ 8 w 81"/>
                  <a:gd name="T51" fmla="*/ 115 h 119"/>
                  <a:gd name="T52" fmla="*/ 12 w 81"/>
                  <a:gd name="T53" fmla="*/ 111 h 119"/>
                  <a:gd name="T54" fmla="*/ 12 w 81"/>
                  <a:gd name="T55" fmla="*/ 100 h 119"/>
                  <a:gd name="T56" fmla="*/ 12 w 81"/>
                  <a:gd name="T57" fmla="*/ 23 h 119"/>
                  <a:gd name="T58" fmla="*/ 12 w 81"/>
                  <a:gd name="T59" fmla="*/ 12 h 119"/>
                  <a:gd name="T60" fmla="*/ 8 w 81"/>
                  <a:gd name="T61" fmla="*/ 12 h 119"/>
                  <a:gd name="T62" fmla="*/ 4 w 81"/>
                  <a:gd name="T63" fmla="*/ 12 h 119"/>
                  <a:gd name="T64" fmla="*/ 0 w 81"/>
                  <a:gd name="T65" fmla="*/ 12 h 119"/>
                  <a:gd name="T66" fmla="*/ 27 w 81"/>
                  <a:gd name="T67" fmla="*/ 0 h 11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81"/>
                  <a:gd name="T103" fmla="*/ 0 h 119"/>
                  <a:gd name="T104" fmla="*/ 81 w 81"/>
                  <a:gd name="T105" fmla="*/ 119 h 11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81" h="119">
                    <a:moveTo>
                      <a:pt x="27" y="0"/>
                    </a:moveTo>
                    <a:lnTo>
                      <a:pt x="27" y="58"/>
                    </a:lnTo>
                    <a:lnTo>
                      <a:pt x="35" y="50"/>
                    </a:lnTo>
                    <a:lnTo>
                      <a:pt x="38" y="46"/>
                    </a:lnTo>
                    <a:lnTo>
                      <a:pt x="46" y="42"/>
                    </a:lnTo>
                    <a:lnTo>
                      <a:pt x="50" y="42"/>
                    </a:lnTo>
                    <a:lnTo>
                      <a:pt x="58" y="42"/>
                    </a:lnTo>
                    <a:lnTo>
                      <a:pt x="61" y="46"/>
                    </a:lnTo>
                    <a:lnTo>
                      <a:pt x="65" y="50"/>
                    </a:lnTo>
                    <a:lnTo>
                      <a:pt x="69" y="58"/>
                    </a:lnTo>
                    <a:lnTo>
                      <a:pt x="69" y="62"/>
                    </a:lnTo>
                    <a:lnTo>
                      <a:pt x="69" y="73"/>
                    </a:lnTo>
                    <a:lnTo>
                      <a:pt x="69" y="100"/>
                    </a:lnTo>
                    <a:lnTo>
                      <a:pt x="69" y="108"/>
                    </a:lnTo>
                    <a:lnTo>
                      <a:pt x="73" y="111"/>
                    </a:lnTo>
                    <a:lnTo>
                      <a:pt x="73" y="115"/>
                    </a:lnTo>
                    <a:lnTo>
                      <a:pt x="77" y="115"/>
                    </a:lnTo>
                    <a:lnTo>
                      <a:pt x="81" y="115"/>
                    </a:lnTo>
                    <a:lnTo>
                      <a:pt x="81" y="119"/>
                    </a:lnTo>
                    <a:lnTo>
                      <a:pt x="46" y="119"/>
                    </a:lnTo>
                    <a:lnTo>
                      <a:pt x="46" y="115"/>
                    </a:lnTo>
                    <a:lnTo>
                      <a:pt x="50" y="115"/>
                    </a:lnTo>
                    <a:lnTo>
                      <a:pt x="54" y="115"/>
                    </a:lnTo>
                    <a:lnTo>
                      <a:pt x="54" y="111"/>
                    </a:lnTo>
                    <a:lnTo>
                      <a:pt x="58" y="111"/>
                    </a:lnTo>
                    <a:lnTo>
                      <a:pt x="58" y="108"/>
                    </a:lnTo>
                    <a:lnTo>
                      <a:pt x="58" y="100"/>
                    </a:lnTo>
                    <a:lnTo>
                      <a:pt x="58" y="77"/>
                    </a:lnTo>
                    <a:lnTo>
                      <a:pt x="58" y="65"/>
                    </a:lnTo>
                    <a:lnTo>
                      <a:pt x="54" y="58"/>
                    </a:lnTo>
                    <a:lnTo>
                      <a:pt x="50" y="54"/>
                    </a:lnTo>
                    <a:lnTo>
                      <a:pt x="46" y="54"/>
                    </a:lnTo>
                    <a:lnTo>
                      <a:pt x="38" y="54"/>
                    </a:lnTo>
                    <a:lnTo>
                      <a:pt x="35" y="54"/>
                    </a:lnTo>
                    <a:lnTo>
                      <a:pt x="31" y="58"/>
                    </a:lnTo>
                    <a:lnTo>
                      <a:pt x="27" y="62"/>
                    </a:lnTo>
                    <a:lnTo>
                      <a:pt x="27" y="100"/>
                    </a:lnTo>
                    <a:lnTo>
                      <a:pt x="27" y="108"/>
                    </a:lnTo>
                    <a:lnTo>
                      <a:pt x="27" y="111"/>
                    </a:lnTo>
                    <a:lnTo>
                      <a:pt x="27" y="115"/>
                    </a:lnTo>
                    <a:lnTo>
                      <a:pt x="31" y="115"/>
                    </a:lnTo>
                    <a:lnTo>
                      <a:pt x="35" y="115"/>
                    </a:lnTo>
                    <a:lnTo>
                      <a:pt x="35" y="119"/>
                    </a:lnTo>
                    <a:lnTo>
                      <a:pt x="0" y="119"/>
                    </a:lnTo>
                    <a:lnTo>
                      <a:pt x="0" y="115"/>
                    </a:lnTo>
                    <a:lnTo>
                      <a:pt x="4" y="115"/>
                    </a:lnTo>
                    <a:lnTo>
                      <a:pt x="8" y="115"/>
                    </a:lnTo>
                    <a:lnTo>
                      <a:pt x="12" y="111"/>
                    </a:lnTo>
                    <a:lnTo>
                      <a:pt x="12" y="108"/>
                    </a:lnTo>
                    <a:lnTo>
                      <a:pt x="12" y="100"/>
                    </a:lnTo>
                    <a:lnTo>
                      <a:pt x="12" y="35"/>
                    </a:lnTo>
                    <a:lnTo>
                      <a:pt x="12" y="23"/>
                    </a:lnTo>
                    <a:lnTo>
                      <a:pt x="12" y="16"/>
                    </a:lnTo>
                    <a:lnTo>
                      <a:pt x="12" y="12"/>
                    </a:lnTo>
                    <a:lnTo>
                      <a:pt x="8" y="12"/>
                    </a:lnTo>
                    <a:lnTo>
                      <a:pt x="4" y="12"/>
                    </a:lnTo>
                    <a:lnTo>
                      <a:pt x="0" y="12"/>
                    </a:lnTo>
                    <a:lnTo>
                      <a:pt x="23" y="0"/>
                    </a:lnTo>
                    <a:lnTo>
                      <a:pt x="27" y="0"/>
                    </a:lnTo>
                    <a:close/>
                  </a:path>
                </a:pathLst>
              </a:custGeom>
              <a:solidFill>
                <a:srgbClr val="000000"/>
              </a:solidFill>
              <a:ln w="0">
                <a:solidFill>
                  <a:srgbClr val="000000"/>
                </a:solidFill>
                <a:round/>
                <a:headEnd/>
                <a:tailEnd/>
              </a:ln>
            </p:spPr>
            <p:txBody>
              <a:bodyPr/>
              <a:lstStyle/>
              <a:p>
                <a:endParaRPr lang="en-CA"/>
              </a:p>
            </p:txBody>
          </p:sp>
          <p:sp>
            <p:nvSpPr>
              <p:cNvPr id="17681" name="Freeform 191"/>
              <p:cNvSpPr>
                <a:spLocks noEditPoints="1"/>
              </p:cNvSpPr>
              <p:nvPr/>
            </p:nvSpPr>
            <p:spPr bwMode="auto">
              <a:xfrm>
                <a:off x="449" y="2358"/>
                <a:ext cx="39" cy="119"/>
              </a:xfrm>
              <a:custGeom>
                <a:avLst/>
                <a:gdLst>
                  <a:gd name="T0" fmla="*/ 19 w 39"/>
                  <a:gd name="T1" fmla="*/ 0 h 119"/>
                  <a:gd name="T2" fmla="*/ 23 w 39"/>
                  <a:gd name="T3" fmla="*/ 0 h 119"/>
                  <a:gd name="T4" fmla="*/ 27 w 39"/>
                  <a:gd name="T5" fmla="*/ 4 h 119"/>
                  <a:gd name="T6" fmla="*/ 27 w 39"/>
                  <a:gd name="T7" fmla="*/ 8 h 119"/>
                  <a:gd name="T8" fmla="*/ 27 w 39"/>
                  <a:gd name="T9" fmla="*/ 12 h 119"/>
                  <a:gd name="T10" fmla="*/ 27 w 39"/>
                  <a:gd name="T11" fmla="*/ 16 h 119"/>
                  <a:gd name="T12" fmla="*/ 27 w 39"/>
                  <a:gd name="T13" fmla="*/ 19 h 119"/>
                  <a:gd name="T14" fmla="*/ 23 w 39"/>
                  <a:gd name="T15" fmla="*/ 19 h 119"/>
                  <a:gd name="T16" fmla="*/ 19 w 39"/>
                  <a:gd name="T17" fmla="*/ 19 h 119"/>
                  <a:gd name="T18" fmla="*/ 16 w 39"/>
                  <a:gd name="T19" fmla="*/ 19 h 119"/>
                  <a:gd name="T20" fmla="*/ 12 w 39"/>
                  <a:gd name="T21" fmla="*/ 19 h 119"/>
                  <a:gd name="T22" fmla="*/ 8 w 39"/>
                  <a:gd name="T23" fmla="*/ 16 h 119"/>
                  <a:gd name="T24" fmla="*/ 8 w 39"/>
                  <a:gd name="T25" fmla="*/ 12 h 119"/>
                  <a:gd name="T26" fmla="*/ 8 w 39"/>
                  <a:gd name="T27" fmla="*/ 8 h 119"/>
                  <a:gd name="T28" fmla="*/ 12 w 39"/>
                  <a:gd name="T29" fmla="*/ 4 h 119"/>
                  <a:gd name="T30" fmla="*/ 16 w 39"/>
                  <a:gd name="T31" fmla="*/ 0 h 119"/>
                  <a:gd name="T32" fmla="*/ 19 w 39"/>
                  <a:gd name="T33" fmla="*/ 0 h 119"/>
                  <a:gd name="T34" fmla="*/ 27 w 39"/>
                  <a:gd name="T35" fmla="*/ 42 h 119"/>
                  <a:gd name="T36" fmla="*/ 27 w 39"/>
                  <a:gd name="T37" fmla="*/ 100 h 119"/>
                  <a:gd name="T38" fmla="*/ 27 w 39"/>
                  <a:gd name="T39" fmla="*/ 108 h 119"/>
                  <a:gd name="T40" fmla="*/ 27 w 39"/>
                  <a:gd name="T41" fmla="*/ 111 h 119"/>
                  <a:gd name="T42" fmla="*/ 27 w 39"/>
                  <a:gd name="T43" fmla="*/ 115 h 119"/>
                  <a:gd name="T44" fmla="*/ 31 w 39"/>
                  <a:gd name="T45" fmla="*/ 115 h 119"/>
                  <a:gd name="T46" fmla="*/ 31 w 39"/>
                  <a:gd name="T47" fmla="*/ 115 h 119"/>
                  <a:gd name="T48" fmla="*/ 39 w 39"/>
                  <a:gd name="T49" fmla="*/ 115 h 119"/>
                  <a:gd name="T50" fmla="*/ 39 w 39"/>
                  <a:gd name="T51" fmla="*/ 119 h 119"/>
                  <a:gd name="T52" fmla="*/ 0 w 39"/>
                  <a:gd name="T53" fmla="*/ 119 h 119"/>
                  <a:gd name="T54" fmla="*/ 0 w 39"/>
                  <a:gd name="T55" fmla="*/ 115 h 119"/>
                  <a:gd name="T56" fmla="*/ 8 w 39"/>
                  <a:gd name="T57" fmla="*/ 115 h 119"/>
                  <a:gd name="T58" fmla="*/ 8 w 39"/>
                  <a:gd name="T59" fmla="*/ 115 h 119"/>
                  <a:gd name="T60" fmla="*/ 12 w 39"/>
                  <a:gd name="T61" fmla="*/ 115 h 119"/>
                  <a:gd name="T62" fmla="*/ 12 w 39"/>
                  <a:gd name="T63" fmla="*/ 111 h 119"/>
                  <a:gd name="T64" fmla="*/ 12 w 39"/>
                  <a:gd name="T65" fmla="*/ 108 h 119"/>
                  <a:gd name="T66" fmla="*/ 12 w 39"/>
                  <a:gd name="T67" fmla="*/ 100 h 119"/>
                  <a:gd name="T68" fmla="*/ 12 w 39"/>
                  <a:gd name="T69" fmla="*/ 73 h 119"/>
                  <a:gd name="T70" fmla="*/ 12 w 39"/>
                  <a:gd name="T71" fmla="*/ 62 h 119"/>
                  <a:gd name="T72" fmla="*/ 12 w 39"/>
                  <a:gd name="T73" fmla="*/ 58 h 119"/>
                  <a:gd name="T74" fmla="*/ 12 w 39"/>
                  <a:gd name="T75" fmla="*/ 54 h 119"/>
                  <a:gd name="T76" fmla="*/ 12 w 39"/>
                  <a:gd name="T77" fmla="*/ 50 h 119"/>
                  <a:gd name="T78" fmla="*/ 8 w 39"/>
                  <a:gd name="T79" fmla="*/ 50 h 119"/>
                  <a:gd name="T80" fmla="*/ 8 w 39"/>
                  <a:gd name="T81" fmla="*/ 50 h 119"/>
                  <a:gd name="T82" fmla="*/ 4 w 39"/>
                  <a:gd name="T83" fmla="*/ 50 h 119"/>
                  <a:gd name="T84" fmla="*/ 4 w 39"/>
                  <a:gd name="T85" fmla="*/ 54 h 119"/>
                  <a:gd name="T86" fmla="*/ 0 w 39"/>
                  <a:gd name="T87" fmla="*/ 50 h 119"/>
                  <a:gd name="T88" fmla="*/ 23 w 39"/>
                  <a:gd name="T89" fmla="*/ 42 h 119"/>
                  <a:gd name="T90" fmla="*/ 27 w 39"/>
                  <a:gd name="T91" fmla="*/ 42 h 119"/>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39"/>
                  <a:gd name="T139" fmla="*/ 0 h 119"/>
                  <a:gd name="T140" fmla="*/ 39 w 39"/>
                  <a:gd name="T141" fmla="*/ 119 h 119"/>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39" h="119">
                    <a:moveTo>
                      <a:pt x="19" y="0"/>
                    </a:moveTo>
                    <a:lnTo>
                      <a:pt x="23" y="0"/>
                    </a:lnTo>
                    <a:lnTo>
                      <a:pt x="27" y="4"/>
                    </a:lnTo>
                    <a:lnTo>
                      <a:pt x="27" y="8"/>
                    </a:lnTo>
                    <a:lnTo>
                      <a:pt x="27" y="12"/>
                    </a:lnTo>
                    <a:lnTo>
                      <a:pt x="27" y="16"/>
                    </a:lnTo>
                    <a:lnTo>
                      <a:pt x="27" y="19"/>
                    </a:lnTo>
                    <a:lnTo>
                      <a:pt x="23" y="19"/>
                    </a:lnTo>
                    <a:lnTo>
                      <a:pt x="19" y="19"/>
                    </a:lnTo>
                    <a:lnTo>
                      <a:pt x="16" y="19"/>
                    </a:lnTo>
                    <a:lnTo>
                      <a:pt x="12" y="19"/>
                    </a:lnTo>
                    <a:lnTo>
                      <a:pt x="8" y="16"/>
                    </a:lnTo>
                    <a:lnTo>
                      <a:pt x="8" y="12"/>
                    </a:lnTo>
                    <a:lnTo>
                      <a:pt x="8" y="8"/>
                    </a:lnTo>
                    <a:lnTo>
                      <a:pt x="12" y="4"/>
                    </a:lnTo>
                    <a:lnTo>
                      <a:pt x="16" y="0"/>
                    </a:lnTo>
                    <a:lnTo>
                      <a:pt x="19" y="0"/>
                    </a:lnTo>
                    <a:close/>
                    <a:moveTo>
                      <a:pt x="27" y="42"/>
                    </a:moveTo>
                    <a:lnTo>
                      <a:pt x="27" y="100"/>
                    </a:lnTo>
                    <a:lnTo>
                      <a:pt x="27" y="108"/>
                    </a:lnTo>
                    <a:lnTo>
                      <a:pt x="27" y="111"/>
                    </a:lnTo>
                    <a:lnTo>
                      <a:pt x="27" y="115"/>
                    </a:lnTo>
                    <a:lnTo>
                      <a:pt x="31" y="115"/>
                    </a:lnTo>
                    <a:lnTo>
                      <a:pt x="39" y="115"/>
                    </a:lnTo>
                    <a:lnTo>
                      <a:pt x="39" y="119"/>
                    </a:lnTo>
                    <a:lnTo>
                      <a:pt x="0" y="119"/>
                    </a:lnTo>
                    <a:lnTo>
                      <a:pt x="0" y="115"/>
                    </a:lnTo>
                    <a:lnTo>
                      <a:pt x="8" y="115"/>
                    </a:lnTo>
                    <a:lnTo>
                      <a:pt x="12" y="115"/>
                    </a:lnTo>
                    <a:lnTo>
                      <a:pt x="12" y="111"/>
                    </a:lnTo>
                    <a:lnTo>
                      <a:pt x="12" y="108"/>
                    </a:lnTo>
                    <a:lnTo>
                      <a:pt x="12" y="100"/>
                    </a:lnTo>
                    <a:lnTo>
                      <a:pt x="12" y="73"/>
                    </a:lnTo>
                    <a:lnTo>
                      <a:pt x="12" y="62"/>
                    </a:lnTo>
                    <a:lnTo>
                      <a:pt x="12" y="58"/>
                    </a:lnTo>
                    <a:lnTo>
                      <a:pt x="12" y="54"/>
                    </a:lnTo>
                    <a:lnTo>
                      <a:pt x="12" y="50"/>
                    </a:lnTo>
                    <a:lnTo>
                      <a:pt x="8" y="50"/>
                    </a:lnTo>
                    <a:lnTo>
                      <a:pt x="4" y="50"/>
                    </a:lnTo>
                    <a:lnTo>
                      <a:pt x="4" y="54"/>
                    </a:lnTo>
                    <a:lnTo>
                      <a:pt x="0" y="50"/>
                    </a:lnTo>
                    <a:lnTo>
                      <a:pt x="23" y="42"/>
                    </a:lnTo>
                    <a:lnTo>
                      <a:pt x="27" y="42"/>
                    </a:lnTo>
                    <a:close/>
                  </a:path>
                </a:pathLst>
              </a:custGeom>
              <a:solidFill>
                <a:srgbClr val="000000"/>
              </a:solidFill>
              <a:ln w="0">
                <a:solidFill>
                  <a:srgbClr val="000000"/>
                </a:solidFill>
                <a:round/>
                <a:headEnd/>
                <a:tailEnd/>
              </a:ln>
            </p:spPr>
            <p:txBody>
              <a:bodyPr/>
              <a:lstStyle/>
              <a:p>
                <a:endParaRPr lang="en-CA"/>
              </a:p>
            </p:txBody>
          </p:sp>
          <p:sp>
            <p:nvSpPr>
              <p:cNvPr id="17682" name="Freeform 192"/>
              <p:cNvSpPr>
                <a:spLocks/>
              </p:cNvSpPr>
              <p:nvPr/>
            </p:nvSpPr>
            <p:spPr bwMode="auto">
              <a:xfrm>
                <a:off x="491" y="2400"/>
                <a:ext cx="81" cy="77"/>
              </a:xfrm>
              <a:custGeom>
                <a:avLst/>
                <a:gdLst>
                  <a:gd name="T0" fmla="*/ 27 w 81"/>
                  <a:gd name="T1" fmla="*/ 16 h 77"/>
                  <a:gd name="T2" fmla="*/ 35 w 81"/>
                  <a:gd name="T3" fmla="*/ 8 h 77"/>
                  <a:gd name="T4" fmla="*/ 43 w 81"/>
                  <a:gd name="T5" fmla="*/ 0 h 77"/>
                  <a:gd name="T6" fmla="*/ 50 w 81"/>
                  <a:gd name="T7" fmla="*/ 0 h 77"/>
                  <a:gd name="T8" fmla="*/ 58 w 81"/>
                  <a:gd name="T9" fmla="*/ 0 h 77"/>
                  <a:gd name="T10" fmla="*/ 62 w 81"/>
                  <a:gd name="T11" fmla="*/ 4 h 77"/>
                  <a:gd name="T12" fmla="*/ 66 w 81"/>
                  <a:gd name="T13" fmla="*/ 8 h 77"/>
                  <a:gd name="T14" fmla="*/ 70 w 81"/>
                  <a:gd name="T15" fmla="*/ 12 h 77"/>
                  <a:gd name="T16" fmla="*/ 73 w 81"/>
                  <a:gd name="T17" fmla="*/ 20 h 77"/>
                  <a:gd name="T18" fmla="*/ 73 w 81"/>
                  <a:gd name="T19" fmla="*/ 27 h 77"/>
                  <a:gd name="T20" fmla="*/ 73 w 81"/>
                  <a:gd name="T21" fmla="*/ 58 h 77"/>
                  <a:gd name="T22" fmla="*/ 73 w 81"/>
                  <a:gd name="T23" fmla="*/ 66 h 77"/>
                  <a:gd name="T24" fmla="*/ 73 w 81"/>
                  <a:gd name="T25" fmla="*/ 69 h 77"/>
                  <a:gd name="T26" fmla="*/ 73 w 81"/>
                  <a:gd name="T27" fmla="*/ 73 h 77"/>
                  <a:gd name="T28" fmla="*/ 77 w 81"/>
                  <a:gd name="T29" fmla="*/ 73 h 77"/>
                  <a:gd name="T30" fmla="*/ 77 w 81"/>
                  <a:gd name="T31" fmla="*/ 73 h 77"/>
                  <a:gd name="T32" fmla="*/ 81 w 81"/>
                  <a:gd name="T33" fmla="*/ 73 h 77"/>
                  <a:gd name="T34" fmla="*/ 81 w 81"/>
                  <a:gd name="T35" fmla="*/ 77 h 77"/>
                  <a:gd name="T36" fmla="*/ 46 w 81"/>
                  <a:gd name="T37" fmla="*/ 77 h 77"/>
                  <a:gd name="T38" fmla="*/ 46 w 81"/>
                  <a:gd name="T39" fmla="*/ 73 h 77"/>
                  <a:gd name="T40" fmla="*/ 50 w 81"/>
                  <a:gd name="T41" fmla="*/ 73 h 77"/>
                  <a:gd name="T42" fmla="*/ 54 w 81"/>
                  <a:gd name="T43" fmla="*/ 73 h 77"/>
                  <a:gd name="T44" fmla="*/ 54 w 81"/>
                  <a:gd name="T45" fmla="*/ 73 h 77"/>
                  <a:gd name="T46" fmla="*/ 58 w 81"/>
                  <a:gd name="T47" fmla="*/ 69 h 77"/>
                  <a:gd name="T48" fmla="*/ 58 w 81"/>
                  <a:gd name="T49" fmla="*/ 69 h 77"/>
                  <a:gd name="T50" fmla="*/ 58 w 81"/>
                  <a:gd name="T51" fmla="*/ 66 h 77"/>
                  <a:gd name="T52" fmla="*/ 58 w 81"/>
                  <a:gd name="T53" fmla="*/ 58 h 77"/>
                  <a:gd name="T54" fmla="*/ 58 w 81"/>
                  <a:gd name="T55" fmla="*/ 31 h 77"/>
                  <a:gd name="T56" fmla="*/ 58 w 81"/>
                  <a:gd name="T57" fmla="*/ 20 h 77"/>
                  <a:gd name="T58" fmla="*/ 54 w 81"/>
                  <a:gd name="T59" fmla="*/ 16 h 77"/>
                  <a:gd name="T60" fmla="*/ 50 w 81"/>
                  <a:gd name="T61" fmla="*/ 12 h 77"/>
                  <a:gd name="T62" fmla="*/ 46 w 81"/>
                  <a:gd name="T63" fmla="*/ 12 h 77"/>
                  <a:gd name="T64" fmla="*/ 35 w 81"/>
                  <a:gd name="T65" fmla="*/ 12 h 77"/>
                  <a:gd name="T66" fmla="*/ 27 w 81"/>
                  <a:gd name="T67" fmla="*/ 20 h 77"/>
                  <a:gd name="T68" fmla="*/ 27 w 81"/>
                  <a:gd name="T69" fmla="*/ 58 h 77"/>
                  <a:gd name="T70" fmla="*/ 27 w 81"/>
                  <a:gd name="T71" fmla="*/ 66 h 77"/>
                  <a:gd name="T72" fmla="*/ 27 w 81"/>
                  <a:gd name="T73" fmla="*/ 69 h 77"/>
                  <a:gd name="T74" fmla="*/ 27 w 81"/>
                  <a:gd name="T75" fmla="*/ 73 h 77"/>
                  <a:gd name="T76" fmla="*/ 31 w 81"/>
                  <a:gd name="T77" fmla="*/ 73 h 77"/>
                  <a:gd name="T78" fmla="*/ 31 w 81"/>
                  <a:gd name="T79" fmla="*/ 73 h 77"/>
                  <a:gd name="T80" fmla="*/ 39 w 81"/>
                  <a:gd name="T81" fmla="*/ 73 h 77"/>
                  <a:gd name="T82" fmla="*/ 39 w 81"/>
                  <a:gd name="T83" fmla="*/ 77 h 77"/>
                  <a:gd name="T84" fmla="*/ 0 w 81"/>
                  <a:gd name="T85" fmla="*/ 77 h 77"/>
                  <a:gd name="T86" fmla="*/ 0 w 81"/>
                  <a:gd name="T87" fmla="*/ 73 h 77"/>
                  <a:gd name="T88" fmla="*/ 4 w 81"/>
                  <a:gd name="T89" fmla="*/ 73 h 77"/>
                  <a:gd name="T90" fmla="*/ 8 w 81"/>
                  <a:gd name="T91" fmla="*/ 73 h 77"/>
                  <a:gd name="T92" fmla="*/ 12 w 81"/>
                  <a:gd name="T93" fmla="*/ 73 h 77"/>
                  <a:gd name="T94" fmla="*/ 12 w 81"/>
                  <a:gd name="T95" fmla="*/ 66 h 77"/>
                  <a:gd name="T96" fmla="*/ 12 w 81"/>
                  <a:gd name="T97" fmla="*/ 58 h 77"/>
                  <a:gd name="T98" fmla="*/ 12 w 81"/>
                  <a:gd name="T99" fmla="*/ 31 h 77"/>
                  <a:gd name="T100" fmla="*/ 12 w 81"/>
                  <a:gd name="T101" fmla="*/ 20 h 77"/>
                  <a:gd name="T102" fmla="*/ 12 w 81"/>
                  <a:gd name="T103" fmla="*/ 16 h 77"/>
                  <a:gd name="T104" fmla="*/ 12 w 81"/>
                  <a:gd name="T105" fmla="*/ 12 h 77"/>
                  <a:gd name="T106" fmla="*/ 12 w 81"/>
                  <a:gd name="T107" fmla="*/ 12 h 77"/>
                  <a:gd name="T108" fmla="*/ 8 w 81"/>
                  <a:gd name="T109" fmla="*/ 8 h 77"/>
                  <a:gd name="T110" fmla="*/ 8 w 81"/>
                  <a:gd name="T111" fmla="*/ 8 h 77"/>
                  <a:gd name="T112" fmla="*/ 4 w 81"/>
                  <a:gd name="T113" fmla="*/ 8 h 77"/>
                  <a:gd name="T114" fmla="*/ 4 w 81"/>
                  <a:gd name="T115" fmla="*/ 12 h 77"/>
                  <a:gd name="T116" fmla="*/ 0 w 81"/>
                  <a:gd name="T117" fmla="*/ 8 h 77"/>
                  <a:gd name="T118" fmla="*/ 23 w 81"/>
                  <a:gd name="T119" fmla="*/ 0 h 77"/>
                  <a:gd name="T120" fmla="*/ 27 w 81"/>
                  <a:gd name="T121" fmla="*/ 0 h 77"/>
                  <a:gd name="T122" fmla="*/ 27 w 81"/>
                  <a:gd name="T123" fmla="*/ 16 h 7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1"/>
                  <a:gd name="T187" fmla="*/ 0 h 77"/>
                  <a:gd name="T188" fmla="*/ 81 w 81"/>
                  <a:gd name="T189" fmla="*/ 77 h 77"/>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1" h="77">
                    <a:moveTo>
                      <a:pt x="27" y="16"/>
                    </a:moveTo>
                    <a:lnTo>
                      <a:pt x="35" y="8"/>
                    </a:lnTo>
                    <a:lnTo>
                      <a:pt x="43" y="0"/>
                    </a:lnTo>
                    <a:lnTo>
                      <a:pt x="50" y="0"/>
                    </a:lnTo>
                    <a:lnTo>
                      <a:pt x="58" y="0"/>
                    </a:lnTo>
                    <a:lnTo>
                      <a:pt x="62" y="4"/>
                    </a:lnTo>
                    <a:lnTo>
                      <a:pt x="66" y="8"/>
                    </a:lnTo>
                    <a:lnTo>
                      <a:pt x="70" y="12"/>
                    </a:lnTo>
                    <a:lnTo>
                      <a:pt x="73" y="20"/>
                    </a:lnTo>
                    <a:lnTo>
                      <a:pt x="73" y="27"/>
                    </a:lnTo>
                    <a:lnTo>
                      <a:pt x="73" y="58"/>
                    </a:lnTo>
                    <a:lnTo>
                      <a:pt x="73" y="66"/>
                    </a:lnTo>
                    <a:lnTo>
                      <a:pt x="73" y="69"/>
                    </a:lnTo>
                    <a:lnTo>
                      <a:pt x="73" y="73"/>
                    </a:lnTo>
                    <a:lnTo>
                      <a:pt x="77" y="73"/>
                    </a:lnTo>
                    <a:lnTo>
                      <a:pt x="81" y="73"/>
                    </a:lnTo>
                    <a:lnTo>
                      <a:pt x="81" y="77"/>
                    </a:lnTo>
                    <a:lnTo>
                      <a:pt x="46" y="77"/>
                    </a:lnTo>
                    <a:lnTo>
                      <a:pt x="46" y="73"/>
                    </a:lnTo>
                    <a:lnTo>
                      <a:pt x="50" y="73"/>
                    </a:lnTo>
                    <a:lnTo>
                      <a:pt x="54" y="73"/>
                    </a:lnTo>
                    <a:lnTo>
                      <a:pt x="58" y="69"/>
                    </a:lnTo>
                    <a:lnTo>
                      <a:pt x="58" y="66"/>
                    </a:lnTo>
                    <a:lnTo>
                      <a:pt x="58" y="58"/>
                    </a:lnTo>
                    <a:lnTo>
                      <a:pt x="58" y="31"/>
                    </a:lnTo>
                    <a:lnTo>
                      <a:pt x="58" y="20"/>
                    </a:lnTo>
                    <a:lnTo>
                      <a:pt x="54" y="16"/>
                    </a:lnTo>
                    <a:lnTo>
                      <a:pt x="50" y="12"/>
                    </a:lnTo>
                    <a:lnTo>
                      <a:pt x="46" y="12"/>
                    </a:lnTo>
                    <a:lnTo>
                      <a:pt x="35" y="12"/>
                    </a:lnTo>
                    <a:lnTo>
                      <a:pt x="27" y="20"/>
                    </a:lnTo>
                    <a:lnTo>
                      <a:pt x="27" y="58"/>
                    </a:lnTo>
                    <a:lnTo>
                      <a:pt x="27" y="66"/>
                    </a:lnTo>
                    <a:lnTo>
                      <a:pt x="27" y="69"/>
                    </a:lnTo>
                    <a:lnTo>
                      <a:pt x="27" y="73"/>
                    </a:lnTo>
                    <a:lnTo>
                      <a:pt x="31" y="73"/>
                    </a:lnTo>
                    <a:lnTo>
                      <a:pt x="39" y="73"/>
                    </a:lnTo>
                    <a:lnTo>
                      <a:pt x="39" y="77"/>
                    </a:lnTo>
                    <a:lnTo>
                      <a:pt x="0" y="77"/>
                    </a:lnTo>
                    <a:lnTo>
                      <a:pt x="0" y="73"/>
                    </a:lnTo>
                    <a:lnTo>
                      <a:pt x="4" y="73"/>
                    </a:lnTo>
                    <a:lnTo>
                      <a:pt x="8" y="73"/>
                    </a:lnTo>
                    <a:lnTo>
                      <a:pt x="12" y="73"/>
                    </a:lnTo>
                    <a:lnTo>
                      <a:pt x="12" y="66"/>
                    </a:lnTo>
                    <a:lnTo>
                      <a:pt x="12" y="58"/>
                    </a:lnTo>
                    <a:lnTo>
                      <a:pt x="12" y="31"/>
                    </a:lnTo>
                    <a:lnTo>
                      <a:pt x="12" y="20"/>
                    </a:lnTo>
                    <a:lnTo>
                      <a:pt x="12" y="16"/>
                    </a:lnTo>
                    <a:lnTo>
                      <a:pt x="12" y="12"/>
                    </a:lnTo>
                    <a:lnTo>
                      <a:pt x="8" y="8"/>
                    </a:lnTo>
                    <a:lnTo>
                      <a:pt x="4" y="8"/>
                    </a:lnTo>
                    <a:lnTo>
                      <a:pt x="4" y="12"/>
                    </a:lnTo>
                    <a:lnTo>
                      <a:pt x="0" y="8"/>
                    </a:lnTo>
                    <a:lnTo>
                      <a:pt x="23" y="0"/>
                    </a:lnTo>
                    <a:lnTo>
                      <a:pt x="27" y="0"/>
                    </a:lnTo>
                    <a:lnTo>
                      <a:pt x="27" y="16"/>
                    </a:lnTo>
                    <a:close/>
                  </a:path>
                </a:pathLst>
              </a:custGeom>
              <a:solidFill>
                <a:srgbClr val="000000"/>
              </a:solidFill>
              <a:ln w="0">
                <a:solidFill>
                  <a:srgbClr val="000000"/>
                </a:solidFill>
                <a:round/>
                <a:headEnd/>
                <a:tailEnd/>
              </a:ln>
            </p:spPr>
            <p:txBody>
              <a:bodyPr/>
              <a:lstStyle/>
              <a:p>
                <a:endParaRPr lang="en-CA"/>
              </a:p>
            </p:txBody>
          </p:sp>
          <p:sp>
            <p:nvSpPr>
              <p:cNvPr id="17683" name="Freeform 193"/>
              <p:cNvSpPr>
                <a:spLocks noEditPoints="1"/>
              </p:cNvSpPr>
              <p:nvPr/>
            </p:nvSpPr>
            <p:spPr bwMode="auto">
              <a:xfrm>
                <a:off x="580" y="2400"/>
                <a:ext cx="65" cy="77"/>
              </a:xfrm>
              <a:custGeom>
                <a:avLst/>
                <a:gdLst>
                  <a:gd name="T0" fmla="*/ 11 w 65"/>
                  <a:gd name="T1" fmla="*/ 31 h 77"/>
                  <a:gd name="T2" fmla="*/ 15 w 65"/>
                  <a:gd name="T3" fmla="*/ 43 h 77"/>
                  <a:gd name="T4" fmla="*/ 23 w 65"/>
                  <a:gd name="T5" fmla="*/ 54 h 77"/>
                  <a:gd name="T6" fmla="*/ 30 w 65"/>
                  <a:gd name="T7" fmla="*/ 62 h 77"/>
                  <a:gd name="T8" fmla="*/ 38 w 65"/>
                  <a:gd name="T9" fmla="*/ 66 h 77"/>
                  <a:gd name="T10" fmla="*/ 46 w 65"/>
                  <a:gd name="T11" fmla="*/ 62 h 77"/>
                  <a:gd name="T12" fmla="*/ 53 w 65"/>
                  <a:gd name="T13" fmla="*/ 62 h 77"/>
                  <a:gd name="T14" fmla="*/ 57 w 65"/>
                  <a:gd name="T15" fmla="*/ 54 h 77"/>
                  <a:gd name="T16" fmla="*/ 61 w 65"/>
                  <a:gd name="T17" fmla="*/ 46 h 77"/>
                  <a:gd name="T18" fmla="*/ 65 w 65"/>
                  <a:gd name="T19" fmla="*/ 50 h 77"/>
                  <a:gd name="T20" fmla="*/ 61 w 65"/>
                  <a:gd name="T21" fmla="*/ 58 h 77"/>
                  <a:gd name="T22" fmla="*/ 53 w 65"/>
                  <a:gd name="T23" fmla="*/ 69 h 77"/>
                  <a:gd name="T24" fmla="*/ 46 w 65"/>
                  <a:gd name="T25" fmla="*/ 77 h 77"/>
                  <a:gd name="T26" fmla="*/ 34 w 65"/>
                  <a:gd name="T27" fmla="*/ 77 h 77"/>
                  <a:gd name="T28" fmla="*/ 19 w 65"/>
                  <a:gd name="T29" fmla="*/ 77 h 77"/>
                  <a:gd name="T30" fmla="*/ 11 w 65"/>
                  <a:gd name="T31" fmla="*/ 69 h 77"/>
                  <a:gd name="T32" fmla="*/ 4 w 65"/>
                  <a:gd name="T33" fmla="*/ 62 h 77"/>
                  <a:gd name="T34" fmla="*/ 0 w 65"/>
                  <a:gd name="T35" fmla="*/ 50 h 77"/>
                  <a:gd name="T36" fmla="*/ 0 w 65"/>
                  <a:gd name="T37" fmla="*/ 39 h 77"/>
                  <a:gd name="T38" fmla="*/ 0 w 65"/>
                  <a:gd name="T39" fmla="*/ 27 h 77"/>
                  <a:gd name="T40" fmla="*/ 4 w 65"/>
                  <a:gd name="T41" fmla="*/ 20 h 77"/>
                  <a:gd name="T42" fmla="*/ 11 w 65"/>
                  <a:gd name="T43" fmla="*/ 12 h 77"/>
                  <a:gd name="T44" fmla="*/ 19 w 65"/>
                  <a:gd name="T45" fmla="*/ 4 h 77"/>
                  <a:gd name="T46" fmla="*/ 27 w 65"/>
                  <a:gd name="T47" fmla="*/ 0 h 77"/>
                  <a:gd name="T48" fmla="*/ 34 w 65"/>
                  <a:gd name="T49" fmla="*/ 0 h 77"/>
                  <a:gd name="T50" fmla="*/ 46 w 65"/>
                  <a:gd name="T51" fmla="*/ 0 h 77"/>
                  <a:gd name="T52" fmla="*/ 57 w 65"/>
                  <a:gd name="T53" fmla="*/ 8 h 77"/>
                  <a:gd name="T54" fmla="*/ 61 w 65"/>
                  <a:gd name="T55" fmla="*/ 16 h 77"/>
                  <a:gd name="T56" fmla="*/ 65 w 65"/>
                  <a:gd name="T57" fmla="*/ 31 h 77"/>
                  <a:gd name="T58" fmla="*/ 11 w 65"/>
                  <a:gd name="T59" fmla="*/ 31 h 77"/>
                  <a:gd name="T60" fmla="*/ 11 w 65"/>
                  <a:gd name="T61" fmla="*/ 23 h 77"/>
                  <a:gd name="T62" fmla="*/ 46 w 65"/>
                  <a:gd name="T63" fmla="*/ 23 h 77"/>
                  <a:gd name="T64" fmla="*/ 46 w 65"/>
                  <a:gd name="T65" fmla="*/ 20 h 77"/>
                  <a:gd name="T66" fmla="*/ 46 w 65"/>
                  <a:gd name="T67" fmla="*/ 16 h 77"/>
                  <a:gd name="T68" fmla="*/ 42 w 65"/>
                  <a:gd name="T69" fmla="*/ 12 h 77"/>
                  <a:gd name="T70" fmla="*/ 38 w 65"/>
                  <a:gd name="T71" fmla="*/ 8 h 77"/>
                  <a:gd name="T72" fmla="*/ 34 w 65"/>
                  <a:gd name="T73" fmla="*/ 4 h 77"/>
                  <a:gd name="T74" fmla="*/ 30 w 65"/>
                  <a:gd name="T75" fmla="*/ 4 h 77"/>
                  <a:gd name="T76" fmla="*/ 23 w 65"/>
                  <a:gd name="T77" fmla="*/ 8 h 77"/>
                  <a:gd name="T78" fmla="*/ 19 w 65"/>
                  <a:gd name="T79" fmla="*/ 8 h 77"/>
                  <a:gd name="T80" fmla="*/ 15 w 65"/>
                  <a:gd name="T81" fmla="*/ 16 h 77"/>
                  <a:gd name="T82" fmla="*/ 11 w 65"/>
                  <a:gd name="T83" fmla="*/ 23 h 77"/>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5"/>
                  <a:gd name="T127" fmla="*/ 0 h 77"/>
                  <a:gd name="T128" fmla="*/ 65 w 65"/>
                  <a:gd name="T129" fmla="*/ 77 h 77"/>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5" h="77">
                    <a:moveTo>
                      <a:pt x="11" y="31"/>
                    </a:moveTo>
                    <a:lnTo>
                      <a:pt x="15" y="43"/>
                    </a:lnTo>
                    <a:lnTo>
                      <a:pt x="23" y="54"/>
                    </a:lnTo>
                    <a:lnTo>
                      <a:pt x="30" y="62"/>
                    </a:lnTo>
                    <a:lnTo>
                      <a:pt x="38" y="66"/>
                    </a:lnTo>
                    <a:lnTo>
                      <a:pt x="46" y="62"/>
                    </a:lnTo>
                    <a:lnTo>
                      <a:pt x="53" y="62"/>
                    </a:lnTo>
                    <a:lnTo>
                      <a:pt x="57" y="54"/>
                    </a:lnTo>
                    <a:lnTo>
                      <a:pt x="61" y="46"/>
                    </a:lnTo>
                    <a:lnTo>
                      <a:pt x="65" y="50"/>
                    </a:lnTo>
                    <a:lnTo>
                      <a:pt x="61" y="58"/>
                    </a:lnTo>
                    <a:lnTo>
                      <a:pt x="53" y="69"/>
                    </a:lnTo>
                    <a:lnTo>
                      <a:pt x="46" y="77"/>
                    </a:lnTo>
                    <a:lnTo>
                      <a:pt x="34" y="77"/>
                    </a:lnTo>
                    <a:lnTo>
                      <a:pt x="19" y="77"/>
                    </a:lnTo>
                    <a:lnTo>
                      <a:pt x="11" y="69"/>
                    </a:lnTo>
                    <a:lnTo>
                      <a:pt x="4" y="62"/>
                    </a:lnTo>
                    <a:lnTo>
                      <a:pt x="0" y="50"/>
                    </a:lnTo>
                    <a:lnTo>
                      <a:pt x="0" y="39"/>
                    </a:lnTo>
                    <a:lnTo>
                      <a:pt x="0" y="27"/>
                    </a:lnTo>
                    <a:lnTo>
                      <a:pt x="4" y="20"/>
                    </a:lnTo>
                    <a:lnTo>
                      <a:pt x="11" y="12"/>
                    </a:lnTo>
                    <a:lnTo>
                      <a:pt x="19" y="4"/>
                    </a:lnTo>
                    <a:lnTo>
                      <a:pt x="27" y="0"/>
                    </a:lnTo>
                    <a:lnTo>
                      <a:pt x="34" y="0"/>
                    </a:lnTo>
                    <a:lnTo>
                      <a:pt x="46" y="0"/>
                    </a:lnTo>
                    <a:lnTo>
                      <a:pt x="57" y="8"/>
                    </a:lnTo>
                    <a:lnTo>
                      <a:pt x="61" y="16"/>
                    </a:lnTo>
                    <a:lnTo>
                      <a:pt x="65" y="31"/>
                    </a:lnTo>
                    <a:lnTo>
                      <a:pt x="11" y="31"/>
                    </a:lnTo>
                    <a:close/>
                    <a:moveTo>
                      <a:pt x="11" y="23"/>
                    </a:moveTo>
                    <a:lnTo>
                      <a:pt x="46" y="23"/>
                    </a:lnTo>
                    <a:lnTo>
                      <a:pt x="46" y="20"/>
                    </a:lnTo>
                    <a:lnTo>
                      <a:pt x="46" y="16"/>
                    </a:lnTo>
                    <a:lnTo>
                      <a:pt x="42" y="12"/>
                    </a:lnTo>
                    <a:lnTo>
                      <a:pt x="38" y="8"/>
                    </a:lnTo>
                    <a:lnTo>
                      <a:pt x="34" y="4"/>
                    </a:lnTo>
                    <a:lnTo>
                      <a:pt x="30" y="4"/>
                    </a:lnTo>
                    <a:lnTo>
                      <a:pt x="23" y="8"/>
                    </a:lnTo>
                    <a:lnTo>
                      <a:pt x="19" y="8"/>
                    </a:lnTo>
                    <a:lnTo>
                      <a:pt x="15" y="16"/>
                    </a:lnTo>
                    <a:lnTo>
                      <a:pt x="11" y="23"/>
                    </a:lnTo>
                    <a:close/>
                  </a:path>
                </a:pathLst>
              </a:custGeom>
              <a:solidFill>
                <a:srgbClr val="000000"/>
              </a:solidFill>
              <a:ln w="0">
                <a:solidFill>
                  <a:srgbClr val="000000"/>
                </a:solidFill>
                <a:round/>
                <a:headEnd/>
                <a:tailEnd/>
              </a:ln>
            </p:spPr>
            <p:txBody>
              <a:bodyPr/>
              <a:lstStyle/>
              <a:p>
                <a:endParaRPr lang="en-CA"/>
              </a:p>
            </p:txBody>
          </p:sp>
          <p:sp>
            <p:nvSpPr>
              <p:cNvPr id="17684" name="Freeform 194"/>
              <p:cNvSpPr>
                <a:spLocks/>
              </p:cNvSpPr>
              <p:nvPr/>
            </p:nvSpPr>
            <p:spPr bwMode="auto">
              <a:xfrm>
                <a:off x="660" y="2400"/>
                <a:ext cx="50" cy="77"/>
              </a:xfrm>
              <a:custGeom>
                <a:avLst/>
                <a:gdLst>
                  <a:gd name="T0" fmla="*/ 46 w 50"/>
                  <a:gd name="T1" fmla="*/ 0 h 77"/>
                  <a:gd name="T2" fmla="*/ 46 w 50"/>
                  <a:gd name="T3" fmla="*/ 27 h 77"/>
                  <a:gd name="T4" fmla="*/ 42 w 50"/>
                  <a:gd name="T5" fmla="*/ 27 h 77"/>
                  <a:gd name="T6" fmla="*/ 39 w 50"/>
                  <a:gd name="T7" fmla="*/ 16 h 77"/>
                  <a:gd name="T8" fmla="*/ 35 w 50"/>
                  <a:gd name="T9" fmla="*/ 8 h 77"/>
                  <a:gd name="T10" fmla="*/ 31 w 50"/>
                  <a:gd name="T11" fmla="*/ 4 h 77"/>
                  <a:gd name="T12" fmla="*/ 23 w 50"/>
                  <a:gd name="T13" fmla="*/ 4 h 77"/>
                  <a:gd name="T14" fmla="*/ 16 w 50"/>
                  <a:gd name="T15" fmla="*/ 4 h 77"/>
                  <a:gd name="T16" fmla="*/ 12 w 50"/>
                  <a:gd name="T17" fmla="*/ 8 h 77"/>
                  <a:gd name="T18" fmla="*/ 12 w 50"/>
                  <a:gd name="T19" fmla="*/ 12 h 77"/>
                  <a:gd name="T20" fmla="*/ 8 w 50"/>
                  <a:gd name="T21" fmla="*/ 16 h 77"/>
                  <a:gd name="T22" fmla="*/ 12 w 50"/>
                  <a:gd name="T23" fmla="*/ 20 h 77"/>
                  <a:gd name="T24" fmla="*/ 12 w 50"/>
                  <a:gd name="T25" fmla="*/ 23 h 77"/>
                  <a:gd name="T26" fmla="*/ 16 w 50"/>
                  <a:gd name="T27" fmla="*/ 27 h 77"/>
                  <a:gd name="T28" fmla="*/ 23 w 50"/>
                  <a:gd name="T29" fmla="*/ 27 h 77"/>
                  <a:gd name="T30" fmla="*/ 35 w 50"/>
                  <a:gd name="T31" fmla="*/ 35 h 77"/>
                  <a:gd name="T32" fmla="*/ 42 w 50"/>
                  <a:gd name="T33" fmla="*/ 39 h 77"/>
                  <a:gd name="T34" fmla="*/ 46 w 50"/>
                  <a:gd name="T35" fmla="*/ 46 h 77"/>
                  <a:gd name="T36" fmla="*/ 50 w 50"/>
                  <a:gd name="T37" fmla="*/ 54 h 77"/>
                  <a:gd name="T38" fmla="*/ 46 w 50"/>
                  <a:gd name="T39" fmla="*/ 66 h 77"/>
                  <a:gd name="T40" fmla="*/ 42 w 50"/>
                  <a:gd name="T41" fmla="*/ 73 h 77"/>
                  <a:gd name="T42" fmla="*/ 35 w 50"/>
                  <a:gd name="T43" fmla="*/ 77 h 77"/>
                  <a:gd name="T44" fmla="*/ 23 w 50"/>
                  <a:gd name="T45" fmla="*/ 77 h 77"/>
                  <a:gd name="T46" fmla="*/ 16 w 50"/>
                  <a:gd name="T47" fmla="*/ 77 h 77"/>
                  <a:gd name="T48" fmla="*/ 8 w 50"/>
                  <a:gd name="T49" fmla="*/ 77 h 77"/>
                  <a:gd name="T50" fmla="*/ 4 w 50"/>
                  <a:gd name="T51" fmla="*/ 73 h 77"/>
                  <a:gd name="T52" fmla="*/ 4 w 50"/>
                  <a:gd name="T53" fmla="*/ 73 h 77"/>
                  <a:gd name="T54" fmla="*/ 4 w 50"/>
                  <a:gd name="T55" fmla="*/ 77 h 77"/>
                  <a:gd name="T56" fmla="*/ 0 w 50"/>
                  <a:gd name="T57" fmla="*/ 77 h 77"/>
                  <a:gd name="T58" fmla="*/ 0 w 50"/>
                  <a:gd name="T59" fmla="*/ 77 h 77"/>
                  <a:gd name="T60" fmla="*/ 0 w 50"/>
                  <a:gd name="T61" fmla="*/ 50 h 77"/>
                  <a:gd name="T62" fmla="*/ 0 w 50"/>
                  <a:gd name="T63" fmla="*/ 50 h 77"/>
                  <a:gd name="T64" fmla="*/ 4 w 50"/>
                  <a:gd name="T65" fmla="*/ 62 h 77"/>
                  <a:gd name="T66" fmla="*/ 12 w 50"/>
                  <a:gd name="T67" fmla="*/ 69 h 77"/>
                  <a:gd name="T68" fmla="*/ 16 w 50"/>
                  <a:gd name="T69" fmla="*/ 73 h 77"/>
                  <a:gd name="T70" fmla="*/ 23 w 50"/>
                  <a:gd name="T71" fmla="*/ 73 h 77"/>
                  <a:gd name="T72" fmla="*/ 31 w 50"/>
                  <a:gd name="T73" fmla="*/ 73 h 77"/>
                  <a:gd name="T74" fmla="*/ 35 w 50"/>
                  <a:gd name="T75" fmla="*/ 69 h 77"/>
                  <a:gd name="T76" fmla="*/ 39 w 50"/>
                  <a:gd name="T77" fmla="*/ 66 h 77"/>
                  <a:gd name="T78" fmla="*/ 39 w 50"/>
                  <a:gd name="T79" fmla="*/ 62 h 77"/>
                  <a:gd name="T80" fmla="*/ 39 w 50"/>
                  <a:gd name="T81" fmla="*/ 58 h 77"/>
                  <a:gd name="T82" fmla="*/ 35 w 50"/>
                  <a:gd name="T83" fmla="*/ 54 h 77"/>
                  <a:gd name="T84" fmla="*/ 27 w 50"/>
                  <a:gd name="T85" fmla="*/ 46 h 77"/>
                  <a:gd name="T86" fmla="*/ 19 w 50"/>
                  <a:gd name="T87" fmla="*/ 43 h 77"/>
                  <a:gd name="T88" fmla="*/ 8 w 50"/>
                  <a:gd name="T89" fmla="*/ 39 h 77"/>
                  <a:gd name="T90" fmla="*/ 4 w 50"/>
                  <a:gd name="T91" fmla="*/ 31 h 77"/>
                  <a:gd name="T92" fmla="*/ 0 w 50"/>
                  <a:gd name="T93" fmla="*/ 27 h 77"/>
                  <a:gd name="T94" fmla="*/ 0 w 50"/>
                  <a:gd name="T95" fmla="*/ 20 h 77"/>
                  <a:gd name="T96" fmla="*/ 0 w 50"/>
                  <a:gd name="T97" fmla="*/ 12 h 77"/>
                  <a:gd name="T98" fmla="*/ 4 w 50"/>
                  <a:gd name="T99" fmla="*/ 4 h 77"/>
                  <a:gd name="T100" fmla="*/ 12 w 50"/>
                  <a:gd name="T101" fmla="*/ 0 h 77"/>
                  <a:gd name="T102" fmla="*/ 23 w 50"/>
                  <a:gd name="T103" fmla="*/ 0 h 77"/>
                  <a:gd name="T104" fmla="*/ 27 w 50"/>
                  <a:gd name="T105" fmla="*/ 0 h 77"/>
                  <a:gd name="T106" fmla="*/ 35 w 50"/>
                  <a:gd name="T107" fmla="*/ 0 h 77"/>
                  <a:gd name="T108" fmla="*/ 39 w 50"/>
                  <a:gd name="T109" fmla="*/ 4 h 77"/>
                  <a:gd name="T110" fmla="*/ 39 w 50"/>
                  <a:gd name="T111" fmla="*/ 4 h 77"/>
                  <a:gd name="T112" fmla="*/ 39 w 50"/>
                  <a:gd name="T113" fmla="*/ 4 h 77"/>
                  <a:gd name="T114" fmla="*/ 42 w 50"/>
                  <a:gd name="T115" fmla="*/ 4 h 77"/>
                  <a:gd name="T116" fmla="*/ 42 w 50"/>
                  <a:gd name="T117" fmla="*/ 0 h 77"/>
                  <a:gd name="T118" fmla="*/ 42 w 50"/>
                  <a:gd name="T119" fmla="*/ 0 h 77"/>
                  <a:gd name="T120" fmla="*/ 46 w 50"/>
                  <a:gd name="T121" fmla="*/ 0 h 7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0"/>
                  <a:gd name="T184" fmla="*/ 0 h 77"/>
                  <a:gd name="T185" fmla="*/ 50 w 50"/>
                  <a:gd name="T186" fmla="*/ 77 h 7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0" h="77">
                    <a:moveTo>
                      <a:pt x="46" y="0"/>
                    </a:moveTo>
                    <a:lnTo>
                      <a:pt x="46" y="27"/>
                    </a:lnTo>
                    <a:lnTo>
                      <a:pt x="42" y="27"/>
                    </a:lnTo>
                    <a:lnTo>
                      <a:pt x="39" y="16"/>
                    </a:lnTo>
                    <a:lnTo>
                      <a:pt x="35" y="8"/>
                    </a:lnTo>
                    <a:lnTo>
                      <a:pt x="31" y="4"/>
                    </a:lnTo>
                    <a:lnTo>
                      <a:pt x="23" y="4"/>
                    </a:lnTo>
                    <a:lnTo>
                      <a:pt x="16" y="4"/>
                    </a:lnTo>
                    <a:lnTo>
                      <a:pt x="12" y="8"/>
                    </a:lnTo>
                    <a:lnTo>
                      <a:pt x="12" y="12"/>
                    </a:lnTo>
                    <a:lnTo>
                      <a:pt x="8" y="16"/>
                    </a:lnTo>
                    <a:lnTo>
                      <a:pt x="12" y="20"/>
                    </a:lnTo>
                    <a:lnTo>
                      <a:pt x="12" y="23"/>
                    </a:lnTo>
                    <a:lnTo>
                      <a:pt x="16" y="27"/>
                    </a:lnTo>
                    <a:lnTo>
                      <a:pt x="23" y="27"/>
                    </a:lnTo>
                    <a:lnTo>
                      <a:pt x="35" y="35"/>
                    </a:lnTo>
                    <a:lnTo>
                      <a:pt x="42" y="39"/>
                    </a:lnTo>
                    <a:lnTo>
                      <a:pt x="46" y="46"/>
                    </a:lnTo>
                    <a:lnTo>
                      <a:pt x="50" y="54"/>
                    </a:lnTo>
                    <a:lnTo>
                      <a:pt x="46" y="66"/>
                    </a:lnTo>
                    <a:lnTo>
                      <a:pt x="42" y="73"/>
                    </a:lnTo>
                    <a:lnTo>
                      <a:pt x="35" y="77"/>
                    </a:lnTo>
                    <a:lnTo>
                      <a:pt x="23" y="77"/>
                    </a:lnTo>
                    <a:lnTo>
                      <a:pt x="16" y="77"/>
                    </a:lnTo>
                    <a:lnTo>
                      <a:pt x="8" y="77"/>
                    </a:lnTo>
                    <a:lnTo>
                      <a:pt x="4" y="73"/>
                    </a:lnTo>
                    <a:lnTo>
                      <a:pt x="4" y="77"/>
                    </a:lnTo>
                    <a:lnTo>
                      <a:pt x="0" y="77"/>
                    </a:lnTo>
                    <a:lnTo>
                      <a:pt x="0" y="50"/>
                    </a:lnTo>
                    <a:lnTo>
                      <a:pt x="4" y="62"/>
                    </a:lnTo>
                    <a:lnTo>
                      <a:pt x="12" y="69"/>
                    </a:lnTo>
                    <a:lnTo>
                      <a:pt x="16" y="73"/>
                    </a:lnTo>
                    <a:lnTo>
                      <a:pt x="23" y="73"/>
                    </a:lnTo>
                    <a:lnTo>
                      <a:pt x="31" y="73"/>
                    </a:lnTo>
                    <a:lnTo>
                      <a:pt x="35" y="69"/>
                    </a:lnTo>
                    <a:lnTo>
                      <a:pt x="39" y="66"/>
                    </a:lnTo>
                    <a:lnTo>
                      <a:pt x="39" y="62"/>
                    </a:lnTo>
                    <a:lnTo>
                      <a:pt x="39" y="58"/>
                    </a:lnTo>
                    <a:lnTo>
                      <a:pt x="35" y="54"/>
                    </a:lnTo>
                    <a:lnTo>
                      <a:pt x="27" y="46"/>
                    </a:lnTo>
                    <a:lnTo>
                      <a:pt x="19" y="43"/>
                    </a:lnTo>
                    <a:lnTo>
                      <a:pt x="8" y="39"/>
                    </a:lnTo>
                    <a:lnTo>
                      <a:pt x="4" y="31"/>
                    </a:lnTo>
                    <a:lnTo>
                      <a:pt x="0" y="27"/>
                    </a:lnTo>
                    <a:lnTo>
                      <a:pt x="0" y="20"/>
                    </a:lnTo>
                    <a:lnTo>
                      <a:pt x="0" y="12"/>
                    </a:lnTo>
                    <a:lnTo>
                      <a:pt x="4" y="4"/>
                    </a:lnTo>
                    <a:lnTo>
                      <a:pt x="12" y="0"/>
                    </a:lnTo>
                    <a:lnTo>
                      <a:pt x="23" y="0"/>
                    </a:lnTo>
                    <a:lnTo>
                      <a:pt x="27" y="0"/>
                    </a:lnTo>
                    <a:lnTo>
                      <a:pt x="35" y="0"/>
                    </a:lnTo>
                    <a:lnTo>
                      <a:pt x="39" y="4"/>
                    </a:lnTo>
                    <a:lnTo>
                      <a:pt x="42" y="4"/>
                    </a:lnTo>
                    <a:lnTo>
                      <a:pt x="42" y="0"/>
                    </a:lnTo>
                    <a:lnTo>
                      <a:pt x="46" y="0"/>
                    </a:lnTo>
                    <a:close/>
                  </a:path>
                </a:pathLst>
              </a:custGeom>
              <a:solidFill>
                <a:srgbClr val="000000"/>
              </a:solidFill>
              <a:ln w="0">
                <a:solidFill>
                  <a:srgbClr val="000000"/>
                </a:solidFill>
                <a:round/>
                <a:headEnd/>
                <a:tailEnd/>
              </a:ln>
            </p:spPr>
            <p:txBody>
              <a:bodyPr/>
              <a:lstStyle/>
              <a:p>
                <a:endParaRPr lang="en-CA"/>
              </a:p>
            </p:txBody>
          </p:sp>
          <p:sp>
            <p:nvSpPr>
              <p:cNvPr id="17685" name="Freeform 195"/>
              <p:cNvSpPr>
                <a:spLocks noEditPoints="1"/>
              </p:cNvSpPr>
              <p:nvPr/>
            </p:nvSpPr>
            <p:spPr bwMode="auto">
              <a:xfrm>
                <a:off x="722" y="2400"/>
                <a:ext cx="61" cy="77"/>
              </a:xfrm>
              <a:custGeom>
                <a:avLst/>
                <a:gdLst>
                  <a:gd name="T0" fmla="*/ 11 w 61"/>
                  <a:gd name="T1" fmla="*/ 31 h 77"/>
                  <a:gd name="T2" fmla="*/ 11 w 61"/>
                  <a:gd name="T3" fmla="*/ 43 h 77"/>
                  <a:gd name="T4" fmla="*/ 19 w 61"/>
                  <a:gd name="T5" fmla="*/ 54 h 77"/>
                  <a:gd name="T6" fmla="*/ 27 w 61"/>
                  <a:gd name="T7" fmla="*/ 62 h 77"/>
                  <a:gd name="T8" fmla="*/ 38 w 61"/>
                  <a:gd name="T9" fmla="*/ 66 h 77"/>
                  <a:gd name="T10" fmla="*/ 46 w 61"/>
                  <a:gd name="T11" fmla="*/ 62 h 77"/>
                  <a:gd name="T12" fmla="*/ 50 w 61"/>
                  <a:gd name="T13" fmla="*/ 62 h 77"/>
                  <a:gd name="T14" fmla="*/ 57 w 61"/>
                  <a:gd name="T15" fmla="*/ 54 h 77"/>
                  <a:gd name="T16" fmla="*/ 61 w 61"/>
                  <a:gd name="T17" fmla="*/ 46 h 77"/>
                  <a:gd name="T18" fmla="*/ 61 w 61"/>
                  <a:gd name="T19" fmla="*/ 50 h 77"/>
                  <a:gd name="T20" fmla="*/ 57 w 61"/>
                  <a:gd name="T21" fmla="*/ 58 h 77"/>
                  <a:gd name="T22" fmla="*/ 53 w 61"/>
                  <a:gd name="T23" fmla="*/ 69 h 77"/>
                  <a:gd name="T24" fmla="*/ 42 w 61"/>
                  <a:gd name="T25" fmla="*/ 77 h 77"/>
                  <a:gd name="T26" fmla="*/ 30 w 61"/>
                  <a:gd name="T27" fmla="*/ 77 h 77"/>
                  <a:gd name="T28" fmla="*/ 19 w 61"/>
                  <a:gd name="T29" fmla="*/ 77 h 77"/>
                  <a:gd name="T30" fmla="*/ 7 w 61"/>
                  <a:gd name="T31" fmla="*/ 69 h 77"/>
                  <a:gd name="T32" fmla="*/ 4 w 61"/>
                  <a:gd name="T33" fmla="*/ 62 h 77"/>
                  <a:gd name="T34" fmla="*/ 0 w 61"/>
                  <a:gd name="T35" fmla="*/ 50 h 77"/>
                  <a:gd name="T36" fmla="*/ 0 w 61"/>
                  <a:gd name="T37" fmla="*/ 39 h 77"/>
                  <a:gd name="T38" fmla="*/ 0 w 61"/>
                  <a:gd name="T39" fmla="*/ 27 h 77"/>
                  <a:gd name="T40" fmla="*/ 4 w 61"/>
                  <a:gd name="T41" fmla="*/ 20 h 77"/>
                  <a:gd name="T42" fmla="*/ 7 w 61"/>
                  <a:gd name="T43" fmla="*/ 12 h 77"/>
                  <a:gd name="T44" fmla="*/ 15 w 61"/>
                  <a:gd name="T45" fmla="*/ 4 h 77"/>
                  <a:gd name="T46" fmla="*/ 23 w 61"/>
                  <a:gd name="T47" fmla="*/ 0 h 77"/>
                  <a:gd name="T48" fmla="*/ 34 w 61"/>
                  <a:gd name="T49" fmla="*/ 0 h 77"/>
                  <a:gd name="T50" fmla="*/ 46 w 61"/>
                  <a:gd name="T51" fmla="*/ 0 h 77"/>
                  <a:gd name="T52" fmla="*/ 53 w 61"/>
                  <a:gd name="T53" fmla="*/ 8 h 77"/>
                  <a:gd name="T54" fmla="*/ 61 w 61"/>
                  <a:gd name="T55" fmla="*/ 16 h 77"/>
                  <a:gd name="T56" fmla="*/ 61 w 61"/>
                  <a:gd name="T57" fmla="*/ 31 h 77"/>
                  <a:gd name="T58" fmla="*/ 11 w 61"/>
                  <a:gd name="T59" fmla="*/ 31 h 77"/>
                  <a:gd name="T60" fmla="*/ 11 w 61"/>
                  <a:gd name="T61" fmla="*/ 23 h 77"/>
                  <a:gd name="T62" fmla="*/ 46 w 61"/>
                  <a:gd name="T63" fmla="*/ 23 h 77"/>
                  <a:gd name="T64" fmla="*/ 42 w 61"/>
                  <a:gd name="T65" fmla="*/ 20 h 77"/>
                  <a:gd name="T66" fmla="*/ 42 w 61"/>
                  <a:gd name="T67" fmla="*/ 16 h 77"/>
                  <a:gd name="T68" fmla="*/ 42 w 61"/>
                  <a:gd name="T69" fmla="*/ 12 h 77"/>
                  <a:gd name="T70" fmla="*/ 38 w 61"/>
                  <a:gd name="T71" fmla="*/ 8 h 77"/>
                  <a:gd name="T72" fmla="*/ 34 w 61"/>
                  <a:gd name="T73" fmla="*/ 4 h 77"/>
                  <a:gd name="T74" fmla="*/ 27 w 61"/>
                  <a:gd name="T75" fmla="*/ 4 h 77"/>
                  <a:gd name="T76" fmla="*/ 23 w 61"/>
                  <a:gd name="T77" fmla="*/ 8 h 77"/>
                  <a:gd name="T78" fmla="*/ 15 w 61"/>
                  <a:gd name="T79" fmla="*/ 8 h 77"/>
                  <a:gd name="T80" fmla="*/ 11 w 61"/>
                  <a:gd name="T81" fmla="*/ 16 h 77"/>
                  <a:gd name="T82" fmla="*/ 11 w 61"/>
                  <a:gd name="T83" fmla="*/ 23 h 77"/>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1"/>
                  <a:gd name="T127" fmla="*/ 0 h 77"/>
                  <a:gd name="T128" fmla="*/ 61 w 61"/>
                  <a:gd name="T129" fmla="*/ 77 h 77"/>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1" h="77">
                    <a:moveTo>
                      <a:pt x="11" y="31"/>
                    </a:moveTo>
                    <a:lnTo>
                      <a:pt x="11" y="43"/>
                    </a:lnTo>
                    <a:lnTo>
                      <a:pt x="19" y="54"/>
                    </a:lnTo>
                    <a:lnTo>
                      <a:pt x="27" y="62"/>
                    </a:lnTo>
                    <a:lnTo>
                      <a:pt x="38" y="66"/>
                    </a:lnTo>
                    <a:lnTo>
                      <a:pt x="46" y="62"/>
                    </a:lnTo>
                    <a:lnTo>
                      <a:pt x="50" y="62"/>
                    </a:lnTo>
                    <a:lnTo>
                      <a:pt x="57" y="54"/>
                    </a:lnTo>
                    <a:lnTo>
                      <a:pt x="61" y="46"/>
                    </a:lnTo>
                    <a:lnTo>
                      <a:pt x="61" y="50"/>
                    </a:lnTo>
                    <a:lnTo>
                      <a:pt x="57" y="58"/>
                    </a:lnTo>
                    <a:lnTo>
                      <a:pt x="53" y="69"/>
                    </a:lnTo>
                    <a:lnTo>
                      <a:pt x="42" y="77"/>
                    </a:lnTo>
                    <a:lnTo>
                      <a:pt x="30" y="77"/>
                    </a:lnTo>
                    <a:lnTo>
                      <a:pt x="19" y="77"/>
                    </a:lnTo>
                    <a:lnTo>
                      <a:pt x="7" y="69"/>
                    </a:lnTo>
                    <a:lnTo>
                      <a:pt x="4" y="62"/>
                    </a:lnTo>
                    <a:lnTo>
                      <a:pt x="0" y="50"/>
                    </a:lnTo>
                    <a:lnTo>
                      <a:pt x="0" y="39"/>
                    </a:lnTo>
                    <a:lnTo>
                      <a:pt x="0" y="27"/>
                    </a:lnTo>
                    <a:lnTo>
                      <a:pt x="4" y="20"/>
                    </a:lnTo>
                    <a:lnTo>
                      <a:pt x="7" y="12"/>
                    </a:lnTo>
                    <a:lnTo>
                      <a:pt x="15" y="4"/>
                    </a:lnTo>
                    <a:lnTo>
                      <a:pt x="23" y="0"/>
                    </a:lnTo>
                    <a:lnTo>
                      <a:pt x="34" y="0"/>
                    </a:lnTo>
                    <a:lnTo>
                      <a:pt x="46" y="0"/>
                    </a:lnTo>
                    <a:lnTo>
                      <a:pt x="53" y="8"/>
                    </a:lnTo>
                    <a:lnTo>
                      <a:pt x="61" y="16"/>
                    </a:lnTo>
                    <a:lnTo>
                      <a:pt x="61" y="31"/>
                    </a:lnTo>
                    <a:lnTo>
                      <a:pt x="11" y="31"/>
                    </a:lnTo>
                    <a:close/>
                    <a:moveTo>
                      <a:pt x="11" y="23"/>
                    </a:moveTo>
                    <a:lnTo>
                      <a:pt x="46" y="23"/>
                    </a:lnTo>
                    <a:lnTo>
                      <a:pt x="42" y="20"/>
                    </a:lnTo>
                    <a:lnTo>
                      <a:pt x="42" y="16"/>
                    </a:lnTo>
                    <a:lnTo>
                      <a:pt x="42" y="12"/>
                    </a:lnTo>
                    <a:lnTo>
                      <a:pt x="38" y="8"/>
                    </a:lnTo>
                    <a:lnTo>
                      <a:pt x="34" y="4"/>
                    </a:lnTo>
                    <a:lnTo>
                      <a:pt x="27" y="4"/>
                    </a:lnTo>
                    <a:lnTo>
                      <a:pt x="23" y="8"/>
                    </a:lnTo>
                    <a:lnTo>
                      <a:pt x="15" y="8"/>
                    </a:lnTo>
                    <a:lnTo>
                      <a:pt x="11" y="16"/>
                    </a:lnTo>
                    <a:lnTo>
                      <a:pt x="11" y="23"/>
                    </a:lnTo>
                    <a:close/>
                  </a:path>
                </a:pathLst>
              </a:custGeom>
              <a:solidFill>
                <a:srgbClr val="000000"/>
              </a:solidFill>
              <a:ln w="0">
                <a:solidFill>
                  <a:srgbClr val="000000"/>
                </a:solidFill>
                <a:round/>
                <a:headEnd/>
                <a:tailEnd/>
              </a:ln>
            </p:spPr>
            <p:txBody>
              <a:bodyPr/>
              <a:lstStyle/>
              <a:p>
                <a:endParaRPr lang="en-CA"/>
              </a:p>
            </p:txBody>
          </p:sp>
          <p:sp>
            <p:nvSpPr>
              <p:cNvPr id="17686" name="Rectangle 196"/>
              <p:cNvSpPr>
                <a:spLocks noChangeArrowheads="1"/>
              </p:cNvSpPr>
              <p:nvPr/>
            </p:nvSpPr>
            <p:spPr bwMode="auto">
              <a:xfrm>
                <a:off x="833" y="23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7687" name="Rectangle 197"/>
              <p:cNvSpPr>
                <a:spLocks noChangeArrowheads="1"/>
              </p:cNvSpPr>
              <p:nvPr/>
            </p:nvSpPr>
            <p:spPr bwMode="auto">
              <a:xfrm>
                <a:off x="864" y="2335"/>
                <a:ext cx="7" cy="207"/>
              </a:xfrm>
              <a:prstGeom prst="rect">
                <a:avLst/>
              </a:prstGeom>
              <a:solidFill>
                <a:srgbClr val="000000"/>
              </a:solidFill>
              <a:ln w="0">
                <a:solidFill>
                  <a:srgbClr val="000000"/>
                </a:solidFill>
                <a:miter lim="800000"/>
                <a:headEnd/>
                <a:tailEnd/>
              </a:ln>
            </p:spPr>
            <p:txBody>
              <a:bodyPr/>
              <a:lstStyle/>
              <a:p>
                <a:endParaRPr lang="en-US"/>
              </a:p>
            </p:txBody>
          </p:sp>
          <p:sp>
            <p:nvSpPr>
              <p:cNvPr id="17688" name="Freeform 198"/>
              <p:cNvSpPr>
                <a:spLocks/>
              </p:cNvSpPr>
              <p:nvPr/>
            </p:nvSpPr>
            <p:spPr bwMode="auto">
              <a:xfrm>
                <a:off x="1063" y="2458"/>
                <a:ext cx="19" cy="19"/>
              </a:xfrm>
              <a:custGeom>
                <a:avLst/>
                <a:gdLst>
                  <a:gd name="T0" fmla="*/ 8 w 19"/>
                  <a:gd name="T1" fmla="*/ 0 h 19"/>
                  <a:gd name="T2" fmla="*/ 12 w 19"/>
                  <a:gd name="T3" fmla="*/ 4 h 19"/>
                  <a:gd name="T4" fmla="*/ 15 w 19"/>
                  <a:gd name="T5" fmla="*/ 4 h 19"/>
                  <a:gd name="T6" fmla="*/ 19 w 19"/>
                  <a:gd name="T7" fmla="*/ 8 h 19"/>
                  <a:gd name="T8" fmla="*/ 19 w 19"/>
                  <a:gd name="T9" fmla="*/ 11 h 19"/>
                  <a:gd name="T10" fmla="*/ 19 w 19"/>
                  <a:gd name="T11" fmla="*/ 15 h 19"/>
                  <a:gd name="T12" fmla="*/ 15 w 19"/>
                  <a:gd name="T13" fmla="*/ 19 h 19"/>
                  <a:gd name="T14" fmla="*/ 12 w 19"/>
                  <a:gd name="T15" fmla="*/ 19 h 19"/>
                  <a:gd name="T16" fmla="*/ 8 w 19"/>
                  <a:gd name="T17" fmla="*/ 19 h 19"/>
                  <a:gd name="T18" fmla="*/ 4 w 19"/>
                  <a:gd name="T19" fmla="*/ 19 h 19"/>
                  <a:gd name="T20" fmla="*/ 4 w 19"/>
                  <a:gd name="T21" fmla="*/ 19 h 19"/>
                  <a:gd name="T22" fmla="*/ 0 w 19"/>
                  <a:gd name="T23" fmla="*/ 15 h 19"/>
                  <a:gd name="T24" fmla="*/ 0 w 19"/>
                  <a:gd name="T25" fmla="*/ 11 h 19"/>
                  <a:gd name="T26" fmla="*/ 0 w 19"/>
                  <a:gd name="T27" fmla="*/ 8 h 19"/>
                  <a:gd name="T28" fmla="*/ 4 w 19"/>
                  <a:gd name="T29" fmla="*/ 4 h 19"/>
                  <a:gd name="T30" fmla="*/ 4 w 19"/>
                  <a:gd name="T31" fmla="*/ 0 h 19"/>
                  <a:gd name="T32" fmla="*/ 8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8" y="0"/>
                    </a:moveTo>
                    <a:lnTo>
                      <a:pt x="12" y="4"/>
                    </a:lnTo>
                    <a:lnTo>
                      <a:pt x="15" y="4"/>
                    </a:lnTo>
                    <a:lnTo>
                      <a:pt x="19" y="8"/>
                    </a:lnTo>
                    <a:lnTo>
                      <a:pt x="19" y="11"/>
                    </a:lnTo>
                    <a:lnTo>
                      <a:pt x="19" y="15"/>
                    </a:lnTo>
                    <a:lnTo>
                      <a:pt x="15" y="19"/>
                    </a:lnTo>
                    <a:lnTo>
                      <a:pt x="12" y="19"/>
                    </a:lnTo>
                    <a:lnTo>
                      <a:pt x="8" y="19"/>
                    </a:lnTo>
                    <a:lnTo>
                      <a:pt x="4" y="19"/>
                    </a:lnTo>
                    <a:lnTo>
                      <a:pt x="0" y="15"/>
                    </a:lnTo>
                    <a:lnTo>
                      <a:pt x="0" y="11"/>
                    </a:lnTo>
                    <a:lnTo>
                      <a:pt x="0" y="8"/>
                    </a:lnTo>
                    <a:lnTo>
                      <a:pt x="4" y="4"/>
                    </a:lnTo>
                    <a:lnTo>
                      <a:pt x="4" y="0"/>
                    </a:lnTo>
                    <a:lnTo>
                      <a:pt x="8" y="0"/>
                    </a:lnTo>
                    <a:close/>
                  </a:path>
                </a:pathLst>
              </a:custGeom>
              <a:solidFill>
                <a:srgbClr val="000000"/>
              </a:solidFill>
              <a:ln w="0">
                <a:solidFill>
                  <a:srgbClr val="000000"/>
                </a:solidFill>
                <a:round/>
                <a:headEnd/>
                <a:tailEnd/>
              </a:ln>
            </p:spPr>
            <p:txBody>
              <a:bodyPr/>
              <a:lstStyle/>
              <a:p>
                <a:endParaRPr lang="en-CA"/>
              </a:p>
            </p:txBody>
          </p:sp>
          <p:sp>
            <p:nvSpPr>
              <p:cNvPr id="17689" name="Freeform 199"/>
              <p:cNvSpPr>
                <a:spLocks noEditPoints="1"/>
              </p:cNvSpPr>
              <p:nvPr/>
            </p:nvSpPr>
            <p:spPr bwMode="auto">
              <a:xfrm>
                <a:off x="1098" y="2362"/>
                <a:ext cx="73" cy="115"/>
              </a:xfrm>
              <a:custGeom>
                <a:avLst/>
                <a:gdLst>
                  <a:gd name="T0" fmla="*/ 0 w 73"/>
                  <a:gd name="T1" fmla="*/ 58 h 115"/>
                  <a:gd name="T2" fmla="*/ 4 w 73"/>
                  <a:gd name="T3" fmla="*/ 42 h 115"/>
                  <a:gd name="T4" fmla="*/ 7 w 73"/>
                  <a:gd name="T5" fmla="*/ 27 h 115"/>
                  <a:gd name="T6" fmla="*/ 15 w 73"/>
                  <a:gd name="T7" fmla="*/ 15 h 115"/>
                  <a:gd name="T8" fmla="*/ 23 w 73"/>
                  <a:gd name="T9" fmla="*/ 8 h 115"/>
                  <a:gd name="T10" fmla="*/ 30 w 73"/>
                  <a:gd name="T11" fmla="*/ 4 h 115"/>
                  <a:gd name="T12" fmla="*/ 38 w 73"/>
                  <a:gd name="T13" fmla="*/ 0 h 115"/>
                  <a:gd name="T14" fmla="*/ 46 w 73"/>
                  <a:gd name="T15" fmla="*/ 4 h 115"/>
                  <a:gd name="T16" fmla="*/ 53 w 73"/>
                  <a:gd name="T17" fmla="*/ 8 h 115"/>
                  <a:gd name="T18" fmla="*/ 57 w 73"/>
                  <a:gd name="T19" fmla="*/ 15 h 115"/>
                  <a:gd name="T20" fmla="*/ 65 w 73"/>
                  <a:gd name="T21" fmla="*/ 27 h 115"/>
                  <a:gd name="T22" fmla="*/ 69 w 73"/>
                  <a:gd name="T23" fmla="*/ 42 h 115"/>
                  <a:gd name="T24" fmla="*/ 73 w 73"/>
                  <a:gd name="T25" fmla="*/ 58 h 115"/>
                  <a:gd name="T26" fmla="*/ 69 w 73"/>
                  <a:gd name="T27" fmla="*/ 77 h 115"/>
                  <a:gd name="T28" fmla="*/ 65 w 73"/>
                  <a:gd name="T29" fmla="*/ 92 h 115"/>
                  <a:gd name="T30" fmla="*/ 61 w 73"/>
                  <a:gd name="T31" fmla="*/ 104 h 115"/>
                  <a:gd name="T32" fmla="*/ 53 w 73"/>
                  <a:gd name="T33" fmla="*/ 111 h 115"/>
                  <a:gd name="T34" fmla="*/ 42 w 73"/>
                  <a:gd name="T35" fmla="*/ 115 h 115"/>
                  <a:gd name="T36" fmla="*/ 34 w 73"/>
                  <a:gd name="T37" fmla="*/ 115 h 115"/>
                  <a:gd name="T38" fmla="*/ 27 w 73"/>
                  <a:gd name="T39" fmla="*/ 115 h 115"/>
                  <a:gd name="T40" fmla="*/ 19 w 73"/>
                  <a:gd name="T41" fmla="*/ 107 h 115"/>
                  <a:gd name="T42" fmla="*/ 11 w 73"/>
                  <a:gd name="T43" fmla="*/ 96 h 115"/>
                  <a:gd name="T44" fmla="*/ 4 w 73"/>
                  <a:gd name="T45" fmla="*/ 81 h 115"/>
                  <a:gd name="T46" fmla="*/ 0 w 73"/>
                  <a:gd name="T47" fmla="*/ 58 h 115"/>
                  <a:gd name="T48" fmla="*/ 19 w 73"/>
                  <a:gd name="T49" fmla="*/ 61 h 115"/>
                  <a:gd name="T50" fmla="*/ 19 w 73"/>
                  <a:gd name="T51" fmla="*/ 81 h 115"/>
                  <a:gd name="T52" fmla="*/ 23 w 73"/>
                  <a:gd name="T53" fmla="*/ 100 h 115"/>
                  <a:gd name="T54" fmla="*/ 27 w 73"/>
                  <a:gd name="T55" fmla="*/ 107 h 115"/>
                  <a:gd name="T56" fmla="*/ 30 w 73"/>
                  <a:gd name="T57" fmla="*/ 111 h 115"/>
                  <a:gd name="T58" fmla="*/ 34 w 73"/>
                  <a:gd name="T59" fmla="*/ 111 h 115"/>
                  <a:gd name="T60" fmla="*/ 42 w 73"/>
                  <a:gd name="T61" fmla="*/ 111 h 115"/>
                  <a:gd name="T62" fmla="*/ 46 w 73"/>
                  <a:gd name="T63" fmla="*/ 107 h 115"/>
                  <a:gd name="T64" fmla="*/ 50 w 73"/>
                  <a:gd name="T65" fmla="*/ 104 h 115"/>
                  <a:gd name="T66" fmla="*/ 53 w 73"/>
                  <a:gd name="T67" fmla="*/ 92 h 115"/>
                  <a:gd name="T68" fmla="*/ 53 w 73"/>
                  <a:gd name="T69" fmla="*/ 77 h 115"/>
                  <a:gd name="T70" fmla="*/ 57 w 73"/>
                  <a:gd name="T71" fmla="*/ 54 h 115"/>
                  <a:gd name="T72" fmla="*/ 53 w 73"/>
                  <a:gd name="T73" fmla="*/ 38 h 115"/>
                  <a:gd name="T74" fmla="*/ 53 w 73"/>
                  <a:gd name="T75" fmla="*/ 23 h 115"/>
                  <a:gd name="T76" fmla="*/ 50 w 73"/>
                  <a:gd name="T77" fmla="*/ 15 h 115"/>
                  <a:gd name="T78" fmla="*/ 46 w 73"/>
                  <a:gd name="T79" fmla="*/ 8 h 115"/>
                  <a:gd name="T80" fmla="*/ 42 w 73"/>
                  <a:gd name="T81" fmla="*/ 8 h 115"/>
                  <a:gd name="T82" fmla="*/ 38 w 73"/>
                  <a:gd name="T83" fmla="*/ 8 h 115"/>
                  <a:gd name="T84" fmla="*/ 30 w 73"/>
                  <a:gd name="T85" fmla="*/ 8 h 115"/>
                  <a:gd name="T86" fmla="*/ 27 w 73"/>
                  <a:gd name="T87" fmla="*/ 12 h 115"/>
                  <a:gd name="T88" fmla="*/ 23 w 73"/>
                  <a:gd name="T89" fmla="*/ 19 h 115"/>
                  <a:gd name="T90" fmla="*/ 19 w 73"/>
                  <a:gd name="T91" fmla="*/ 31 h 115"/>
                  <a:gd name="T92" fmla="*/ 19 w 73"/>
                  <a:gd name="T93" fmla="*/ 46 h 115"/>
                  <a:gd name="T94" fmla="*/ 19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42"/>
                    </a:lnTo>
                    <a:lnTo>
                      <a:pt x="7" y="27"/>
                    </a:lnTo>
                    <a:lnTo>
                      <a:pt x="15" y="15"/>
                    </a:lnTo>
                    <a:lnTo>
                      <a:pt x="23" y="8"/>
                    </a:lnTo>
                    <a:lnTo>
                      <a:pt x="30" y="4"/>
                    </a:lnTo>
                    <a:lnTo>
                      <a:pt x="38" y="0"/>
                    </a:lnTo>
                    <a:lnTo>
                      <a:pt x="46" y="4"/>
                    </a:lnTo>
                    <a:lnTo>
                      <a:pt x="53" y="8"/>
                    </a:lnTo>
                    <a:lnTo>
                      <a:pt x="57" y="15"/>
                    </a:lnTo>
                    <a:lnTo>
                      <a:pt x="65" y="27"/>
                    </a:lnTo>
                    <a:lnTo>
                      <a:pt x="69" y="42"/>
                    </a:lnTo>
                    <a:lnTo>
                      <a:pt x="73" y="58"/>
                    </a:lnTo>
                    <a:lnTo>
                      <a:pt x="69" y="77"/>
                    </a:lnTo>
                    <a:lnTo>
                      <a:pt x="65" y="92"/>
                    </a:lnTo>
                    <a:lnTo>
                      <a:pt x="61" y="104"/>
                    </a:lnTo>
                    <a:lnTo>
                      <a:pt x="53" y="111"/>
                    </a:lnTo>
                    <a:lnTo>
                      <a:pt x="42" y="115"/>
                    </a:lnTo>
                    <a:lnTo>
                      <a:pt x="34" y="115"/>
                    </a:lnTo>
                    <a:lnTo>
                      <a:pt x="27" y="115"/>
                    </a:lnTo>
                    <a:lnTo>
                      <a:pt x="19" y="107"/>
                    </a:lnTo>
                    <a:lnTo>
                      <a:pt x="11" y="96"/>
                    </a:lnTo>
                    <a:lnTo>
                      <a:pt x="4" y="81"/>
                    </a:lnTo>
                    <a:lnTo>
                      <a:pt x="0" y="58"/>
                    </a:lnTo>
                    <a:close/>
                    <a:moveTo>
                      <a:pt x="19" y="61"/>
                    </a:moveTo>
                    <a:lnTo>
                      <a:pt x="19" y="81"/>
                    </a:lnTo>
                    <a:lnTo>
                      <a:pt x="23" y="100"/>
                    </a:lnTo>
                    <a:lnTo>
                      <a:pt x="27" y="107"/>
                    </a:lnTo>
                    <a:lnTo>
                      <a:pt x="30" y="111"/>
                    </a:lnTo>
                    <a:lnTo>
                      <a:pt x="34" y="111"/>
                    </a:lnTo>
                    <a:lnTo>
                      <a:pt x="42" y="111"/>
                    </a:lnTo>
                    <a:lnTo>
                      <a:pt x="46" y="107"/>
                    </a:lnTo>
                    <a:lnTo>
                      <a:pt x="50" y="104"/>
                    </a:lnTo>
                    <a:lnTo>
                      <a:pt x="53" y="92"/>
                    </a:lnTo>
                    <a:lnTo>
                      <a:pt x="53" y="77"/>
                    </a:lnTo>
                    <a:lnTo>
                      <a:pt x="57" y="54"/>
                    </a:lnTo>
                    <a:lnTo>
                      <a:pt x="53" y="38"/>
                    </a:lnTo>
                    <a:lnTo>
                      <a:pt x="53" y="23"/>
                    </a:lnTo>
                    <a:lnTo>
                      <a:pt x="50" y="15"/>
                    </a:lnTo>
                    <a:lnTo>
                      <a:pt x="46" y="8"/>
                    </a:lnTo>
                    <a:lnTo>
                      <a:pt x="42" y="8"/>
                    </a:lnTo>
                    <a:lnTo>
                      <a:pt x="38" y="8"/>
                    </a:lnTo>
                    <a:lnTo>
                      <a:pt x="30" y="8"/>
                    </a:lnTo>
                    <a:lnTo>
                      <a:pt x="27" y="12"/>
                    </a:lnTo>
                    <a:lnTo>
                      <a:pt x="23" y="19"/>
                    </a:lnTo>
                    <a:lnTo>
                      <a:pt x="19" y="31"/>
                    </a:lnTo>
                    <a:lnTo>
                      <a:pt x="19" y="46"/>
                    </a:lnTo>
                    <a:lnTo>
                      <a:pt x="19" y="61"/>
                    </a:lnTo>
                    <a:close/>
                  </a:path>
                </a:pathLst>
              </a:custGeom>
              <a:solidFill>
                <a:srgbClr val="000000"/>
              </a:solidFill>
              <a:ln w="0">
                <a:solidFill>
                  <a:srgbClr val="000000"/>
                </a:solidFill>
                <a:round/>
                <a:headEnd/>
                <a:tailEnd/>
              </a:ln>
            </p:spPr>
            <p:txBody>
              <a:bodyPr/>
              <a:lstStyle/>
              <a:p>
                <a:endParaRPr lang="en-CA"/>
              </a:p>
            </p:txBody>
          </p:sp>
          <p:sp>
            <p:nvSpPr>
              <p:cNvPr id="17690" name="Freeform 200"/>
              <p:cNvSpPr>
                <a:spLocks noEditPoints="1"/>
              </p:cNvSpPr>
              <p:nvPr/>
            </p:nvSpPr>
            <p:spPr bwMode="auto">
              <a:xfrm>
                <a:off x="1182" y="2362"/>
                <a:ext cx="73" cy="115"/>
              </a:xfrm>
              <a:custGeom>
                <a:avLst/>
                <a:gdLst>
                  <a:gd name="T0" fmla="*/ 0 w 73"/>
                  <a:gd name="T1" fmla="*/ 58 h 115"/>
                  <a:gd name="T2" fmla="*/ 4 w 73"/>
                  <a:gd name="T3" fmla="*/ 42 h 115"/>
                  <a:gd name="T4" fmla="*/ 8 w 73"/>
                  <a:gd name="T5" fmla="*/ 27 h 115"/>
                  <a:gd name="T6" fmla="*/ 12 w 73"/>
                  <a:gd name="T7" fmla="*/ 15 h 115"/>
                  <a:gd name="T8" fmla="*/ 23 w 73"/>
                  <a:gd name="T9" fmla="*/ 8 h 115"/>
                  <a:gd name="T10" fmla="*/ 31 w 73"/>
                  <a:gd name="T11" fmla="*/ 4 h 115"/>
                  <a:gd name="T12" fmla="*/ 38 w 73"/>
                  <a:gd name="T13" fmla="*/ 0 h 115"/>
                  <a:gd name="T14" fmla="*/ 46 w 73"/>
                  <a:gd name="T15" fmla="*/ 4 h 115"/>
                  <a:gd name="T16" fmla="*/ 54 w 73"/>
                  <a:gd name="T17" fmla="*/ 8 h 115"/>
                  <a:gd name="T18" fmla="*/ 58 w 73"/>
                  <a:gd name="T19" fmla="*/ 15 h 115"/>
                  <a:gd name="T20" fmla="*/ 65 w 73"/>
                  <a:gd name="T21" fmla="*/ 27 h 115"/>
                  <a:gd name="T22" fmla="*/ 69 w 73"/>
                  <a:gd name="T23" fmla="*/ 42 h 115"/>
                  <a:gd name="T24" fmla="*/ 73 w 73"/>
                  <a:gd name="T25" fmla="*/ 58 h 115"/>
                  <a:gd name="T26" fmla="*/ 69 w 73"/>
                  <a:gd name="T27" fmla="*/ 77 h 115"/>
                  <a:gd name="T28" fmla="*/ 65 w 73"/>
                  <a:gd name="T29" fmla="*/ 92 h 115"/>
                  <a:gd name="T30" fmla="*/ 61 w 73"/>
                  <a:gd name="T31" fmla="*/ 104 h 115"/>
                  <a:gd name="T32" fmla="*/ 54 w 73"/>
                  <a:gd name="T33" fmla="*/ 111 h 115"/>
                  <a:gd name="T34" fmla="*/ 42 w 73"/>
                  <a:gd name="T35" fmla="*/ 115 h 115"/>
                  <a:gd name="T36" fmla="*/ 35 w 73"/>
                  <a:gd name="T37" fmla="*/ 115 h 115"/>
                  <a:gd name="T38" fmla="*/ 27 w 73"/>
                  <a:gd name="T39" fmla="*/ 115 h 115"/>
                  <a:gd name="T40" fmla="*/ 19 w 73"/>
                  <a:gd name="T41" fmla="*/ 107 h 115"/>
                  <a:gd name="T42" fmla="*/ 12 w 73"/>
                  <a:gd name="T43" fmla="*/ 96 h 115"/>
                  <a:gd name="T44" fmla="*/ 4 w 73"/>
                  <a:gd name="T45" fmla="*/ 81 h 115"/>
                  <a:gd name="T46" fmla="*/ 0 w 73"/>
                  <a:gd name="T47" fmla="*/ 58 h 115"/>
                  <a:gd name="T48" fmla="*/ 15 w 73"/>
                  <a:gd name="T49" fmla="*/ 61 h 115"/>
                  <a:gd name="T50" fmla="*/ 19 w 73"/>
                  <a:gd name="T51" fmla="*/ 81 h 115"/>
                  <a:gd name="T52" fmla="*/ 23 w 73"/>
                  <a:gd name="T53" fmla="*/ 100 h 115"/>
                  <a:gd name="T54" fmla="*/ 27 w 73"/>
                  <a:gd name="T55" fmla="*/ 107 h 115"/>
                  <a:gd name="T56" fmla="*/ 31 w 73"/>
                  <a:gd name="T57" fmla="*/ 111 h 115"/>
                  <a:gd name="T58" fmla="*/ 35 w 73"/>
                  <a:gd name="T59" fmla="*/ 111 h 115"/>
                  <a:gd name="T60" fmla="*/ 42 w 73"/>
                  <a:gd name="T61" fmla="*/ 111 h 115"/>
                  <a:gd name="T62" fmla="*/ 46 w 73"/>
                  <a:gd name="T63" fmla="*/ 107 h 115"/>
                  <a:gd name="T64" fmla="*/ 50 w 73"/>
                  <a:gd name="T65" fmla="*/ 104 h 115"/>
                  <a:gd name="T66" fmla="*/ 54 w 73"/>
                  <a:gd name="T67" fmla="*/ 92 h 115"/>
                  <a:gd name="T68" fmla="*/ 54 w 73"/>
                  <a:gd name="T69" fmla="*/ 77 h 115"/>
                  <a:gd name="T70" fmla="*/ 54 w 73"/>
                  <a:gd name="T71" fmla="*/ 54 h 115"/>
                  <a:gd name="T72" fmla="*/ 54 w 73"/>
                  <a:gd name="T73" fmla="*/ 38 h 115"/>
                  <a:gd name="T74" fmla="*/ 50 w 73"/>
                  <a:gd name="T75" fmla="*/ 23 h 115"/>
                  <a:gd name="T76" fmla="*/ 50 w 73"/>
                  <a:gd name="T77" fmla="*/ 15 h 115"/>
                  <a:gd name="T78" fmla="*/ 46 w 73"/>
                  <a:gd name="T79" fmla="*/ 8 h 115"/>
                  <a:gd name="T80" fmla="*/ 42 w 73"/>
                  <a:gd name="T81" fmla="*/ 8 h 115"/>
                  <a:gd name="T82" fmla="*/ 35 w 73"/>
                  <a:gd name="T83" fmla="*/ 8 h 115"/>
                  <a:gd name="T84" fmla="*/ 31 w 73"/>
                  <a:gd name="T85" fmla="*/ 8 h 115"/>
                  <a:gd name="T86" fmla="*/ 27 w 73"/>
                  <a:gd name="T87" fmla="*/ 12 h 115"/>
                  <a:gd name="T88" fmla="*/ 23 w 73"/>
                  <a:gd name="T89" fmla="*/ 19 h 115"/>
                  <a:gd name="T90" fmla="*/ 19 w 73"/>
                  <a:gd name="T91" fmla="*/ 31 h 115"/>
                  <a:gd name="T92" fmla="*/ 19 w 73"/>
                  <a:gd name="T93" fmla="*/ 46 h 115"/>
                  <a:gd name="T94" fmla="*/ 15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42"/>
                    </a:lnTo>
                    <a:lnTo>
                      <a:pt x="8" y="27"/>
                    </a:lnTo>
                    <a:lnTo>
                      <a:pt x="12" y="15"/>
                    </a:lnTo>
                    <a:lnTo>
                      <a:pt x="23" y="8"/>
                    </a:lnTo>
                    <a:lnTo>
                      <a:pt x="31" y="4"/>
                    </a:lnTo>
                    <a:lnTo>
                      <a:pt x="38" y="0"/>
                    </a:lnTo>
                    <a:lnTo>
                      <a:pt x="46" y="4"/>
                    </a:lnTo>
                    <a:lnTo>
                      <a:pt x="54" y="8"/>
                    </a:lnTo>
                    <a:lnTo>
                      <a:pt x="58" y="15"/>
                    </a:lnTo>
                    <a:lnTo>
                      <a:pt x="65" y="27"/>
                    </a:lnTo>
                    <a:lnTo>
                      <a:pt x="69" y="42"/>
                    </a:lnTo>
                    <a:lnTo>
                      <a:pt x="73" y="58"/>
                    </a:lnTo>
                    <a:lnTo>
                      <a:pt x="69" y="77"/>
                    </a:lnTo>
                    <a:lnTo>
                      <a:pt x="65" y="92"/>
                    </a:lnTo>
                    <a:lnTo>
                      <a:pt x="61" y="104"/>
                    </a:lnTo>
                    <a:lnTo>
                      <a:pt x="54" y="111"/>
                    </a:lnTo>
                    <a:lnTo>
                      <a:pt x="42" y="115"/>
                    </a:lnTo>
                    <a:lnTo>
                      <a:pt x="35" y="115"/>
                    </a:lnTo>
                    <a:lnTo>
                      <a:pt x="27" y="115"/>
                    </a:lnTo>
                    <a:lnTo>
                      <a:pt x="19" y="107"/>
                    </a:lnTo>
                    <a:lnTo>
                      <a:pt x="12" y="96"/>
                    </a:lnTo>
                    <a:lnTo>
                      <a:pt x="4" y="81"/>
                    </a:lnTo>
                    <a:lnTo>
                      <a:pt x="0" y="58"/>
                    </a:lnTo>
                    <a:close/>
                    <a:moveTo>
                      <a:pt x="15" y="61"/>
                    </a:moveTo>
                    <a:lnTo>
                      <a:pt x="19" y="81"/>
                    </a:lnTo>
                    <a:lnTo>
                      <a:pt x="23" y="100"/>
                    </a:lnTo>
                    <a:lnTo>
                      <a:pt x="27" y="107"/>
                    </a:lnTo>
                    <a:lnTo>
                      <a:pt x="31" y="111"/>
                    </a:lnTo>
                    <a:lnTo>
                      <a:pt x="35" y="111"/>
                    </a:lnTo>
                    <a:lnTo>
                      <a:pt x="42" y="111"/>
                    </a:lnTo>
                    <a:lnTo>
                      <a:pt x="46" y="107"/>
                    </a:lnTo>
                    <a:lnTo>
                      <a:pt x="50" y="104"/>
                    </a:lnTo>
                    <a:lnTo>
                      <a:pt x="54" y="92"/>
                    </a:lnTo>
                    <a:lnTo>
                      <a:pt x="54" y="77"/>
                    </a:lnTo>
                    <a:lnTo>
                      <a:pt x="54" y="54"/>
                    </a:lnTo>
                    <a:lnTo>
                      <a:pt x="54" y="38"/>
                    </a:lnTo>
                    <a:lnTo>
                      <a:pt x="50" y="23"/>
                    </a:lnTo>
                    <a:lnTo>
                      <a:pt x="50" y="15"/>
                    </a:lnTo>
                    <a:lnTo>
                      <a:pt x="46" y="8"/>
                    </a:lnTo>
                    <a:lnTo>
                      <a:pt x="42" y="8"/>
                    </a:lnTo>
                    <a:lnTo>
                      <a:pt x="35" y="8"/>
                    </a:lnTo>
                    <a:lnTo>
                      <a:pt x="31" y="8"/>
                    </a:lnTo>
                    <a:lnTo>
                      <a:pt x="27" y="12"/>
                    </a:lnTo>
                    <a:lnTo>
                      <a:pt x="23" y="19"/>
                    </a:lnTo>
                    <a:lnTo>
                      <a:pt x="19" y="31"/>
                    </a:lnTo>
                    <a:lnTo>
                      <a:pt x="19" y="46"/>
                    </a:lnTo>
                    <a:lnTo>
                      <a:pt x="15" y="61"/>
                    </a:lnTo>
                    <a:close/>
                  </a:path>
                </a:pathLst>
              </a:custGeom>
              <a:solidFill>
                <a:srgbClr val="000000"/>
              </a:solidFill>
              <a:ln w="0">
                <a:solidFill>
                  <a:srgbClr val="000000"/>
                </a:solidFill>
                <a:round/>
                <a:headEnd/>
                <a:tailEnd/>
              </a:ln>
            </p:spPr>
            <p:txBody>
              <a:bodyPr/>
              <a:lstStyle/>
              <a:p>
                <a:endParaRPr lang="en-CA"/>
              </a:p>
            </p:txBody>
          </p:sp>
          <p:sp>
            <p:nvSpPr>
              <p:cNvPr id="17691" name="Freeform 201"/>
              <p:cNvSpPr>
                <a:spLocks noEditPoints="1"/>
              </p:cNvSpPr>
              <p:nvPr/>
            </p:nvSpPr>
            <p:spPr bwMode="auto">
              <a:xfrm>
                <a:off x="1266" y="2362"/>
                <a:ext cx="70" cy="115"/>
              </a:xfrm>
              <a:custGeom>
                <a:avLst/>
                <a:gdLst>
                  <a:gd name="T0" fmla="*/ 4 w 70"/>
                  <a:gd name="T1" fmla="*/ 115 h 115"/>
                  <a:gd name="T2" fmla="*/ 4 w 70"/>
                  <a:gd name="T3" fmla="*/ 115 h 115"/>
                  <a:gd name="T4" fmla="*/ 12 w 70"/>
                  <a:gd name="T5" fmla="*/ 115 h 115"/>
                  <a:gd name="T6" fmla="*/ 24 w 70"/>
                  <a:gd name="T7" fmla="*/ 111 h 115"/>
                  <a:gd name="T8" fmla="*/ 31 w 70"/>
                  <a:gd name="T9" fmla="*/ 104 h 115"/>
                  <a:gd name="T10" fmla="*/ 39 w 70"/>
                  <a:gd name="T11" fmla="*/ 92 h 115"/>
                  <a:gd name="T12" fmla="*/ 47 w 70"/>
                  <a:gd name="T13" fmla="*/ 77 h 115"/>
                  <a:gd name="T14" fmla="*/ 54 w 70"/>
                  <a:gd name="T15" fmla="*/ 65 h 115"/>
                  <a:gd name="T16" fmla="*/ 39 w 70"/>
                  <a:gd name="T17" fmla="*/ 69 h 115"/>
                  <a:gd name="T18" fmla="*/ 31 w 70"/>
                  <a:gd name="T19" fmla="*/ 73 h 115"/>
                  <a:gd name="T20" fmla="*/ 20 w 70"/>
                  <a:gd name="T21" fmla="*/ 69 h 115"/>
                  <a:gd name="T22" fmla="*/ 8 w 70"/>
                  <a:gd name="T23" fmla="*/ 65 h 115"/>
                  <a:gd name="T24" fmla="*/ 4 w 70"/>
                  <a:gd name="T25" fmla="*/ 54 h 115"/>
                  <a:gd name="T26" fmla="*/ 0 w 70"/>
                  <a:gd name="T27" fmla="*/ 38 h 115"/>
                  <a:gd name="T28" fmla="*/ 4 w 70"/>
                  <a:gd name="T29" fmla="*/ 27 h 115"/>
                  <a:gd name="T30" fmla="*/ 8 w 70"/>
                  <a:gd name="T31" fmla="*/ 15 h 115"/>
                  <a:gd name="T32" fmla="*/ 16 w 70"/>
                  <a:gd name="T33" fmla="*/ 8 h 115"/>
                  <a:gd name="T34" fmla="*/ 27 w 70"/>
                  <a:gd name="T35" fmla="*/ 4 h 115"/>
                  <a:gd name="T36" fmla="*/ 35 w 70"/>
                  <a:gd name="T37" fmla="*/ 0 h 115"/>
                  <a:gd name="T38" fmla="*/ 50 w 70"/>
                  <a:gd name="T39" fmla="*/ 4 h 115"/>
                  <a:gd name="T40" fmla="*/ 58 w 70"/>
                  <a:gd name="T41" fmla="*/ 12 h 115"/>
                  <a:gd name="T42" fmla="*/ 66 w 70"/>
                  <a:gd name="T43" fmla="*/ 23 h 115"/>
                  <a:gd name="T44" fmla="*/ 70 w 70"/>
                  <a:gd name="T45" fmla="*/ 35 h 115"/>
                  <a:gd name="T46" fmla="*/ 70 w 70"/>
                  <a:gd name="T47" fmla="*/ 46 h 115"/>
                  <a:gd name="T48" fmla="*/ 70 w 70"/>
                  <a:gd name="T49" fmla="*/ 65 h 115"/>
                  <a:gd name="T50" fmla="*/ 62 w 70"/>
                  <a:gd name="T51" fmla="*/ 81 h 115"/>
                  <a:gd name="T52" fmla="*/ 50 w 70"/>
                  <a:gd name="T53" fmla="*/ 96 h 115"/>
                  <a:gd name="T54" fmla="*/ 35 w 70"/>
                  <a:gd name="T55" fmla="*/ 107 h 115"/>
                  <a:gd name="T56" fmla="*/ 24 w 70"/>
                  <a:gd name="T57" fmla="*/ 115 h 115"/>
                  <a:gd name="T58" fmla="*/ 8 w 70"/>
                  <a:gd name="T59" fmla="*/ 115 h 115"/>
                  <a:gd name="T60" fmla="*/ 4 w 70"/>
                  <a:gd name="T61" fmla="*/ 115 h 115"/>
                  <a:gd name="T62" fmla="*/ 54 w 70"/>
                  <a:gd name="T63" fmla="*/ 58 h 115"/>
                  <a:gd name="T64" fmla="*/ 54 w 70"/>
                  <a:gd name="T65" fmla="*/ 50 h 115"/>
                  <a:gd name="T66" fmla="*/ 54 w 70"/>
                  <a:gd name="T67" fmla="*/ 42 h 115"/>
                  <a:gd name="T68" fmla="*/ 54 w 70"/>
                  <a:gd name="T69" fmla="*/ 35 h 115"/>
                  <a:gd name="T70" fmla="*/ 54 w 70"/>
                  <a:gd name="T71" fmla="*/ 27 h 115"/>
                  <a:gd name="T72" fmla="*/ 50 w 70"/>
                  <a:gd name="T73" fmla="*/ 15 h 115"/>
                  <a:gd name="T74" fmla="*/ 47 w 70"/>
                  <a:gd name="T75" fmla="*/ 12 h 115"/>
                  <a:gd name="T76" fmla="*/ 39 w 70"/>
                  <a:gd name="T77" fmla="*/ 8 h 115"/>
                  <a:gd name="T78" fmla="*/ 35 w 70"/>
                  <a:gd name="T79" fmla="*/ 8 h 115"/>
                  <a:gd name="T80" fmla="*/ 27 w 70"/>
                  <a:gd name="T81" fmla="*/ 8 h 115"/>
                  <a:gd name="T82" fmla="*/ 24 w 70"/>
                  <a:gd name="T83" fmla="*/ 12 h 115"/>
                  <a:gd name="T84" fmla="*/ 20 w 70"/>
                  <a:gd name="T85" fmla="*/ 19 h 115"/>
                  <a:gd name="T86" fmla="*/ 16 w 70"/>
                  <a:gd name="T87" fmla="*/ 31 h 115"/>
                  <a:gd name="T88" fmla="*/ 20 w 70"/>
                  <a:gd name="T89" fmla="*/ 46 h 115"/>
                  <a:gd name="T90" fmla="*/ 24 w 70"/>
                  <a:gd name="T91" fmla="*/ 58 h 115"/>
                  <a:gd name="T92" fmla="*/ 31 w 70"/>
                  <a:gd name="T93" fmla="*/ 65 h 115"/>
                  <a:gd name="T94" fmla="*/ 35 w 70"/>
                  <a:gd name="T95" fmla="*/ 65 h 115"/>
                  <a:gd name="T96" fmla="*/ 39 w 70"/>
                  <a:gd name="T97" fmla="*/ 65 h 115"/>
                  <a:gd name="T98" fmla="*/ 47 w 70"/>
                  <a:gd name="T99" fmla="*/ 65 h 115"/>
                  <a:gd name="T100" fmla="*/ 50 w 70"/>
                  <a:gd name="T101" fmla="*/ 61 h 115"/>
                  <a:gd name="T102" fmla="*/ 54 w 70"/>
                  <a:gd name="T103" fmla="*/ 58 h 11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70"/>
                  <a:gd name="T157" fmla="*/ 0 h 115"/>
                  <a:gd name="T158" fmla="*/ 70 w 70"/>
                  <a:gd name="T159" fmla="*/ 115 h 115"/>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70" h="115">
                    <a:moveTo>
                      <a:pt x="4" y="115"/>
                    </a:moveTo>
                    <a:lnTo>
                      <a:pt x="4" y="115"/>
                    </a:lnTo>
                    <a:lnTo>
                      <a:pt x="12" y="115"/>
                    </a:lnTo>
                    <a:lnTo>
                      <a:pt x="24" y="111"/>
                    </a:lnTo>
                    <a:lnTo>
                      <a:pt x="31" y="104"/>
                    </a:lnTo>
                    <a:lnTo>
                      <a:pt x="39" y="92"/>
                    </a:lnTo>
                    <a:lnTo>
                      <a:pt x="47" y="77"/>
                    </a:lnTo>
                    <a:lnTo>
                      <a:pt x="54" y="65"/>
                    </a:lnTo>
                    <a:lnTo>
                      <a:pt x="39" y="69"/>
                    </a:lnTo>
                    <a:lnTo>
                      <a:pt x="31" y="73"/>
                    </a:lnTo>
                    <a:lnTo>
                      <a:pt x="20" y="69"/>
                    </a:lnTo>
                    <a:lnTo>
                      <a:pt x="8" y="65"/>
                    </a:lnTo>
                    <a:lnTo>
                      <a:pt x="4" y="54"/>
                    </a:lnTo>
                    <a:lnTo>
                      <a:pt x="0" y="38"/>
                    </a:lnTo>
                    <a:lnTo>
                      <a:pt x="4" y="27"/>
                    </a:lnTo>
                    <a:lnTo>
                      <a:pt x="8" y="15"/>
                    </a:lnTo>
                    <a:lnTo>
                      <a:pt x="16" y="8"/>
                    </a:lnTo>
                    <a:lnTo>
                      <a:pt x="27" y="4"/>
                    </a:lnTo>
                    <a:lnTo>
                      <a:pt x="35" y="0"/>
                    </a:lnTo>
                    <a:lnTo>
                      <a:pt x="50" y="4"/>
                    </a:lnTo>
                    <a:lnTo>
                      <a:pt x="58" y="12"/>
                    </a:lnTo>
                    <a:lnTo>
                      <a:pt x="66" y="23"/>
                    </a:lnTo>
                    <a:lnTo>
                      <a:pt x="70" y="35"/>
                    </a:lnTo>
                    <a:lnTo>
                      <a:pt x="70" y="46"/>
                    </a:lnTo>
                    <a:lnTo>
                      <a:pt x="70" y="65"/>
                    </a:lnTo>
                    <a:lnTo>
                      <a:pt x="62" y="81"/>
                    </a:lnTo>
                    <a:lnTo>
                      <a:pt x="50" y="96"/>
                    </a:lnTo>
                    <a:lnTo>
                      <a:pt x="35" y="107"/>
                    </a:lnTo>
                    <a:lnTo>
                      <a:pt x="24" y="115"/>
                    </a:lnTo>
                    <a:lnTo>
                      <a:pt x="8" y="115"/>
                    </a:lnTo>
                    <a:lnTo>
                      <a:pt x="4" y="115"/>
                    </a:lnTo>
                    <a:close/>
                    <a:moveTo>
                      <a:pt x="54" y="58"/>
                    </a:moveTo>
                    <a:lnTo>
                      <a:pt x="54" y="50"/>
                    </a:lnTo>
                    <a:lnTo>
                      <a:pt x="54" y="42"/>
                    </a:lnTo>
                    <a:lnTo>
                      <a:pt x="54" y="35"/>
                    </a:lnTo>
                    <a:lnTo>
                      <a:pt x="54" y="27"/>
                    </a:lnTo>
                    <a:lnTo>
                      <a:pt x="50" y="15"/>
                    </a:lnTo>
                    <a:lnTo>
                      <a:pt x="47" y="12"/>
                    </a:lnTo>
                    <a:lnTo>
                      <a:pt x="39" y="8"/>
                    </a:lnTo>
                    <a:lnTo>
                      <a:pt x="35" y="8"/>
                    </a:lnTo>
                    <a:lnTo>
                      <a:pt x="27" y="8"/>
                    </a:lnTo>
                    <a:lnTo>
                      <a:pt x="24" y="12"/>
                    </a:lnTo>
                    <a:lnTo>
                      <a:pt x="20" y="19"/>
                    </a:lnTo>
                    <a:lnTo>
                      <a:pt x="16" y="31"/>
                    </a:lnTo>
                    <a:lnTo>
                      <a:pt x="20" y="46"/>
                    </a:lnTo>
                    <a:lnTo>
                      <a:pt x="24" y="58"/>
                    </a:lnTo>
                    <a:lnTo>
                      <a:pt x="31" y="65"/>
                    </a:lnTo>
                    <a:lnTo>
                      <a:pt x="35" y="65"/>
                    </a:lnTo>
                    <a:lnTo>
                      <a:pt x="39" y="65"/>
                    </a:lnTo>
                    <a:lnTo>
                      <a:pt x="47" y="65"/>
                    </a:lnTo>
                    <a:lnTo>
                      <a:pt x="50" y="61"/>
                    </a:lnTo>
                    <a:lnTo>
                      <a:pt x="54" y="58"/>
                    </a:lnTo>
                    <a:close/>
                  </a:path>
                </a:pathLst>
              </a:custGeom>
              <a:solidFill>
                <a:srgbClr val="000000"/>
              </a:solidFill>
              <a:ln w="0">
                <a:solidFill>
                  <a:srgbClr val="000000"/>
                </a:solidFill>
                <a:round/>
                <a:headEnd/>
                <a:tailEnd/>
              </a:ln>
            </p:spPr>
            <p:txBody>
              <a:bodyPr/>
              <a:lstStyle/>
              <a:p>
                <a:endParaRPr lang="en-CA"/>
              </a:p>
            </p:txBody>
          </p:sp>
          <p:sp>
            <p:nvSpPr>
              <p:cNvPr id="17692" name="Freeform 202"/>
              <p:cNvSpPr>
                <a:spLocks noEditPoints="1"/>
              </p:cNvSpPr>
              <p:nvPr/>
            </p:nvSpPr>
            <p:spPr bwMode="auto">
              <a:xfrm>
                <a:off x="1347" y="2362"/>
                <a:ext cx="73" cy="115"/>
              </a:xfrm>
              <a:custGeom>
                <a:avLst/>
                <a:gdLst>
                  <a:gd name="T0" fmla="*/ 73 w 73"/>
                  <a:gd name="T1" fmla="*/ 73 h 115"/>
                  <a:gd name="T2" fmla="*/ 73 w 73"/>
                  <a:gd name="T3" fmla="*/ 84 h 115"/>
                  <a:gd name="T4" fmla="*/ 58 w 73"/>
                  <a:gd name="T5" fmla="*/ 84 h 115"/>
                  <a:gd name="T6" fmla="*/ 58 w 73"/>
                  <a:gd name="T7" fmla="*/ 115 h 115"/>
                  <a:gd name="T8" fmla="*/ 46 w 73"/>
                  <a:gd name="T9" fmla="*/ 115 h 115"/>
                  <a:gd name="T10" fmla="*/ 46 w 73"/>
                  <a:gd name="T11" fmla="*/ 84 h 115"/>
                  <a:gd name="T12" fmla="*/ 0 w 73"/>
                  <a:gd name="T13" fmla="*/ 84 h 115"/>
                  <a:gd name="T14" fmla="*/ 0 w 73"/>
                  <a:gd name="T15" fmla="*/ 77 h 115"/>
                  <a:gd name="T16" fmla="*/ 50 w 73"/>
                  <a:gd name="T17" fmla="*/ 0 h 115"/>
                  <a:gd name="T18" fmla="*/ 58 w 73"/>
                  <a:gd name="T19" fmla="*/ 0 h 115"/>
                  <a:gd name="T20" fmla="*/ 58 w 73"/>
                  <a:gd name="T21" fmla="*/ 73 h 115"/>
                  <a:gd name="T22" fmla="*/ 73 w 73"/>
                  <a:gd name="T23" fmla="*/ 73 h 115"/>
                  <a:gd name="T24" fmla="*/ 46 w 73"/>
                  <a:gd name="T25" fmla="*/ 73 h 115"/>
                  <a:gd name="T26" fmla="*/ 46 w 73"/>
                  <a:gd name="T27" fmla="*/ 19 h 115"/>
                  <a:gd name="T28" fmla="*/ 8 w 73"/>
                  <a:gd name="T29" fmla="*/ 73 h 115"/>
                  <a:gd name="T30" fmla="*/ 46 w 73"/>
                  <a:gd name="T31" fmla="*/ 73 h 11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3"/>
                  <a:gd name="T49" fmla="*/ 0 h 115"/>
                  <a:gd name="T50" fmla="*/ 73 w 73"/>
                  <a:gd name="T51" fmla="*/ 115 h 115"/>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3" h="115">
                    <a:moveTo>
                      <a:pt x="73" y="73"/>
                    </a:moveTo>
                    <a:lnTo>
                      <a:pt x="73" y="84"/>
                    </a:lnTo>
                    <a:lnTo>
                      <a:pt x="58" y="84"/>
                    </a:lnTo>
                    <a:lnTo>
                      <a:pt x="58" y="115"/>
                    </a:lnTo>
                    <a:lnTo>
                      <a:pt x="46" y="115"/>
                    </a:lnTo>
                    <a:lnTo>
                      <a:pt x="46" y="84"/>
                    </a:lnTo>
                    <a:lnTo>
                      <a:pt x="0" y="84"/>
                    </a:lnTo>
                    <a:lnTo>
                      <a:pt x="0" y="77"/>
                    </a:lnTo>
                    <a:lnTo>
                      <a:pt x="50" y="0"/>
                    </a:lnTo>
                    <a:lnTo>
                      <a:pt x="58" y="0"/>
                    </a:lnTo>
                    <a:lnTo>
                      <a:pt x="58" y="73"/>
                    </a:lnTo>
                    <a:lnTo>
                      <a:pt x="73" y="73"/>
                    </a:lnTo>
                    <a:close/>
                    <a:moveTo>
                      <a:pt x="46" y="73"/>
                    </a:moveTo>
                    <a:lnTo>
                      <a:pt x="46" y="19"/>
                    </a:lnTo>
                    <a:lnTo>
                      <a:pt x="8" y="73"/>
                    </a:lnTo>
                    <a:lnTo>
                      <a:pt x="46" y="73"/>
                    </a:lnTo>
                    <a:close/>
                  </a:path>
                </a:pathLst>
              </a:custGeom>
              <a:solidFill>
                <a:srgbClr val="000000"/>
              </a:solidFill>
              <a:ln w="0">
                <a:solidFill>
                  <a:srgbClr val="000000"/>
                </a:solidFill>
                <a:round/>
                <a:headEnd/>
                <a:tailEnd/>
              </a:ln>
            </p:spPr>
            <p:txBody>
              <a:bodyPr/>
              <a:lstStyle/>
              <a:p>
                <a:endParaRPr lang="en-CA"/>
              </a:p>
            </p:txBody>
          </p:sp>
          <p:sp>
            <p:nvSpPr>
              <p:cNvPr id="17693" name="Rectangle 203"/>
              <p:cNvSpPr>
                <a:spLocks noChangeArrowheads="1"/>
              </p:cNvSpPr>
              <p:nvPr/>
            </p:nvSpPr>
            <p:spPr bwMode="auto">
              <a:xfrm>
                <a:off x="1554" y="23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7694" name="Freeform 204"/>
              <p:cNvSpPr>
                <a:spLocks noEditPoints="1"/>
              </p:cNvSpPr>
              <p:nvPr/>
            </p:nvSpPr>
            <p:spPr bwMode="auto">
              <a:xfrm>
                <a:off x="1750" y="2362"/>
                <a:ext cx="69" cy="115"/>
              </a:xfrm>
              <a:custGeom>
                <a:avLst/>
                <a:gdLst>
                  <a:gd name="T0" fmla="*/ 0 w 69"/>
                  <a:gd name="T1" fmla="*/ 58 h 115"/>
                  <a:gd name="T2" fmla="*/ 0 w 69"/>
                  <a:gd name="T3" fmla="*/ 42 h 115"/>
                  <a:gd name="T4" fmla="*/ 4 w 69"/>
                  <a:gd name="T5" fmla="*/ 27 h 115"/>
                  <a:gd name="T6" fmla="*/ 11 w 69"/>
                  <a:gd name="T7" fmla="*/ 15 h 115"/>
                  <a:gd name="T8" fmla="*/ 19 w 69"/>
                  <a:gd name="T9" fmla="*/ 8 h 115"/>
                  <a:gd name="T10" fmla="*/ 27 w 69"/>
                  <a:gd name="T11" fmla="*/ 4 h 115"/>
                  <a:gd name="T12" fmla="*/ 34 w 69"/>
                  <a:gd name="T13" fmla="*/ 0 h 115"/>
                  <a:gd name="T14" fmla="*/ 42 w 69"/>
                  <a:gd name="T15" fmla="*/ 4 h 115"/>
                  <a:gd name="T16" fmla="*/ 50 w 69"/>
                  <a:gd name="T17" fmla="*/ 8 h 115"/>
                  <a:gd name="T18" fmla="*/ 57 w 69"/>
                  <a:gd name="T19" fmla="*/ 15 h 115"/>
                  <a:gd name="T20" fmla="*/ 61 w 69"/>
                  <a:gd name="T21" fmla="*/ 27 h 115"/>
                  <a:gd name="T22" fmla="*/ 69 w 69"/>
                  <a:gd name="T23" fmla="*/ 42 h 115"/>
                  <a:gd name="T24" fmla="*/ 69 w 69"/>
                  <a:gd name="T25" fmla="*/ 58 h 115"/>
                  <a:gd name="T26" fmla="*/ 69 w 69"/>
                  <a:gd name="T27" fmla="*/ 77 h 115"/>
                  <a:gd name="T28" fmla="*/ 61 w 69"/>
                  <a:gd name="T29" fmla="*/ 92 h 115"/>
                  <a:gd name="T30" fmla="*/ 57 w 69"/>
                  <a:gd name="T31" fmla="*/ 104 h 115"/>
                  <a:gd name="T32" fmla="*/ 50 w 69"/>
                  <a:gd name="T33" fmla="*/ 111 h 115"/>
                  <a:gd name="T34" fmla="*/ 42 w 69"/>
                  <a:gd name="T35" fmla="*/ 115 h 115"/>
                  <a:gd name="T36" fmla="*/ 34 w 69"/>
                  <a:gd name="T37" fmla="*/ 115 h 115"/>
                  <a:gd name="T38" fmla="*/ 23 w 69"/>
                  <a:gd name="T39" fmla="*/ 115 h 115"/>
                  <a:gd name="T40" fmla="*/ 15 w 69"/>
                  <a:gd name="T41" fmla="*/ 107 h 115"/>
                  <a:gd name="T42" fmla="*/ 8 w 69"/>
                  <a:gd name="T43" fmla="*/ 96 h 115"/>
                  <a:gd name="T44" fmla="*/ 0 w 69"/>
                  <a:gd name="T45" fmla="*/ 81 h 115"/>
                  <a:gd name="T46" fmla="*/ 0 w 69"/>
                  <a:gd name="T47" fmla="*/ 58 h 115"/>
                  <a:gd name="T48" fmla="*/ 15 w 69"/>
                  <a:gd name="T49" fmla="*/ 61 h 115"/>
                  <a:gd name="T50" fmla="*/ 15 w 69"/>
                  <a:gd name="T51" fmla="*/ 81 h 115"/>
                  <a:gd name="T52" fmla="*/ 19 w 69"/>
                  <a:gd name="T53" fmla="*/ 100 h 115"/>
                  <a:gd name="T54" fmla="*/ 23 w 69"/>
                  <a:gd name="T55" fmla="*/ 107 h 115"/>
                  <a:gd name="T56" fmla="*/ 27 w 69"/>
                  <a:gd name="T57" fmla="*/ 111 h 115"/>
                  <a:gd name="T58" fmla="*/ 34 w 69"/>
                  <a:gd name="T59" fmla="*/ 111 h 115"/>
                  <a:gd name="T60" fmla="*/ 38 w 69"/>
                  <a:gd name="T61" fmla="*/ 111 h 115"/>
                  <a:gd name="T62" fmla="*/ 42 w 69"/>
                  <a:gd name="T63" fmla="*/ 107 h 115"/>
                  <a:gd name="T64" fmla="*/ 46 w 69"/>
                  <a:gd name="T65" fmla="*/ 104 h 115"/>
                  <a:gd name="T66" fmla="*/ 50 w 69"/>
                  <a:gd name="T67" fmla="*/ 92 h 115"/>
                  <a:gd name="T68" fmla="*/ 54 w 69"/>
                  <a:gd name="T69" fmla="*/ 77 h 115"/>
                  <a:gd name="T70" fmla="*/ 54 w 69"/>
                  <a:gd name="T71" fmla="*/ 54 h 115"/>
                  <a:gd name="T72" fmla="*/ 54 w 69"/>
                  <a:gd name="T73" fmla="*/ 38 h 115"/>
                  <a:gd name="T74" fmla="*/ 50 w 69"/>
                  <a:gd name="T75" fmla="*/ 23 h 115"/>
                  <a:gd name="T76" fmla="*/ 46 w 69"/>
                  <a:gd name="T77" fmla="*/ 15 h 115"/>
                  <a:gd name="T78" fmla="*/ 42 w 69"/>
                  <a:gd name="T79" fmla="*/ 8 h 115"/>
                  <a:gd name="T80" fmla="*/ 38 w 69"/>
                  <a:gd name="T81" fmla="*/ 8 h 115"/>
                  <a:gd name="T82" fmla="*/ 34 w 69"/>
                  <a:gd name="T83" fmla="*/ 8 h 115"/>
                  <a:gd name="T84" fmla="*/ 27 w 69"/>
                  <a:gd name="T85" fmla="*/ 8 h 115"/>
                  <a:gd name="T86" fmla="*/ 23 w 69"/>
                  <a:gd name="T87" fmla="*/ 12 h 115"/>
                  <a:gd name="T88" fmla="*/ 19 w 69"/>
                  <a:gd name="T89" fmla="*/ 19 h 115"/>
                  <a:gd name="T90" fmla="*/ 15 w 69"/>
                  <a:gd name="T91" fmla="*/ 31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0" y="42"/>
                    </a:lnTo>
                    <a:lnTo>
                      <a:pt x="4" y="27"/>
                    </a:lnTo>
                    <a:lnTo>
                      <a:pt x="11" y="15"/>
                    </a:lnTo>
                    <a:lnTo>
                      <a:pt x="19" y="8"/>
                    </a:lnTo>
                    <a:lnTo>
                      <a:pt x="27" y="4"/>
                    </a:lnTo>
                    <a:lnTo>
                      <a:pt x="34" y="0"/>
                    </a:lnTo>
                    <a:lnTo>
                      <a:pt x="42" y="4"/>
                    </a:lnTo>
                    <a:lnTo>
                      <a:pt x="50" y="8"/>
                    </a:lnTo>
                    <a:lnTo>
                      <a:pt x="57" y="15"/>
                    </a:lnTo>
                    <a:lnTo>
                      <a:pt x="61" y="27"/>
                    </a:lnTo>
                    <a:lnTo>
                      <a:pt x="69" y="42"/>
                    </a:lnTo>
                    <a:lnTo>
                      <a:pt x="69" y="58"/>
                    </a:lnTo>
                    <a:lnTo>
                      <a:pt x="69" y="77"/>
                    </a:lnTo>
                    <a:lnTo>
                      <a:pt x="61" y="92"/>
                    </a:lnTo>
                    <a:lnTo>
                      <a:pt x="57" y="104"/>
                    </a:lnTo>
                    <a:lnTo>
                      <a:pt x="50" y="111"/>
                    </a:lnTo>
                    <a:lnTo>
                      <a:pt x="42" y="115"/>
                    </a:lnTo>
                    <a:lnTo>
                      <a:pt x="34" y="115"/>
                    </a:lnTo>
                    <a:lnTo>
                      <a:pt x="23" y="115"/>
                    </a:lnTo>
                    <a:lnTo>
                      <a:pt x="15" y="107"/>
                    </a:lnTo>
                    <a:lnTo>
                      <a:pt x="8" y="96"/>
                    </a:lnTo>
                    <a:lnTo>
                      <a:pt x="0" y="81"/>
                    </a:lnTo>
                    <a:lnTo>
                      <a:pt x="0" y="58"/>
                    </a:lnTo>
                    <a:close/>
                    <a:moveTo>
                      <a:pt x="15" y="61"/>
                    </a:moveTo>
                    <a:lnTo>
                      <a:pt x="15" y="81"/>
                    </a:lnTo>
                    <a:lnTo>
                      <a:pt x="19" y="100"/>
                    </a:lnTo>
                    <a:lnTo>
                      <a:pt x="23" y="107"/>
                    </a:lnTo>
                    <a:lnTo>
                      <a:pt x="27" y="111"/>
                    </a:lnTo>
                    <a:lnTo>
                      <a:pt x="34" y="111"/>
                    </a:lnTo>
                    <a:lnTo>
                      <a:pt x="38" y="111"/>
                    </a:lnTo>
                    <a:lnTo>
                      <a:pt x="42" y="107"/>
                    </a:lnTo>
                    <a:lnTo>
                      <a:pt x="46" y="104"/>
                    </a:lnTo>
                    <a:lnTo>
                      <a:pt x="50" y="92"/>
                    </a:lnTo>
                    <a:lnTo>
                      <a:pt x="54" y="77"/>
                    </a:lnTo>
                    <a:lnTo>
                      <a:pt x="54" y="54"/>
                    </a:lnTo>
                    <a:lnTo>
                      <a:pt x="54" y="38"/>
                    </a:lnTo>
                    <a:lnTo>
                      <a:pt x="50" y="23"/>
                    </a:lnTo>
                    <a:lnTo>
                      <a:pt x="46" y="15"/>
                    </a:lnTo>
                    <a:lnTo>
                      <a:pt x="42" y="8"/>
                    </a:lnTo>
                    <a:lnTo>
                      <a:pt x="38" y="8"/>
                    </a:lnTo>
                    <a:lnTo>
                      <a:pt x="34" y="8"/>
                    </a:lnTo>
                    <a:lnTo>
                      <a:pt x="27" y="8"/>
                    </a:lnTo>
                    <a:lnTo>
                      <a:pt x="23" y="12"/>
                    </a:lnTo>
                    <a:lnTo>
                      <a:pt x="19" y="19"/>
                    </a:lnTo>
                    <a:lnTo>
                      <a:pt x="15" y="31"/>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7695" name="Rectangle 205"/>
              <p:cNvSpPr>
                <a:spLocks noChangeArrowheads="1"/>
              </p:cNvSpPr>
              <p:nvPr/>
            </p:nvSpPr>
            <p:spPr bwMode="auto">
              <a:xfrm>
                <a:off x="2107" y="2335"/>
                <a:ext cx="7" cy="207"/>
              </a:xfrm>
              <a:prstGeom prst="rect">
                <a:avLst/>
              </a:prstGeom>
              <a:solidFill>
                <a:srgbClr val="000000"/>
              </a:solidFill>
              <a:ln w="0">
                <a:solidFill>
                  <a:srgbClr val="000000"/>
                </a:solidFill>
                <a:miter lim="800000"/>
                <a:headEnd/>
                <a:tailEnd/>
              </a:ln>
            </p:spPr>
            <p:txBody>
              <a:bodyPr/>
              <a:lstStyle/>
              <a:p>
                <a:endParaRPr lang="en-US"/>
              </a:p>
            </p:txBody>
          </p:sp>
          <p:sp>
            <p:nvSpPr>
              <p:cNvPr id="17696" name="Freeform 206"/>
              <p:cNvSpPr>
                <a:spLocks noEditPoints="1"/>
              </p:cNvSpPr>
              <p:nvPr/>
            </p:nvSpPr>
            <p:spPr bwMode="auto">
              <a:xfrm>
                <a:off x="2299" y="2362"/>
                <a:ext cx="69" cy="115"/>
              </a:xfrm>
              <a:custGeom>
                <a:avLst/>
                <a:gdLst>
                  <a:gd name="T0" fmla="*/ 0 w 69"/>
                  <a:gd name="T1" fmla="*/ 58 h 115"/>
                  <a:gd name="T2" fmla="*/ 0 w 69"/>
                  <a:gd name="T3" fmla="*/ 42 h 115"/>
                  <a:gd name="T4" fmla="*/ 3 w 69"/>
                  <a:gd name="T5" fmla="*/ 27 h 115"/>
                  <a:gd name="T6" fmla="*/ 11 w 69"/>
                  <a:gd name="T7" fmla="*/ 15 h 115"/>
                  <a:gd name="T8" fmla="*/ 19 w 69"/>
                  <a:gd name="T9" fmla="*/ 8 h 115"/>
                  <a:gd name="T10" fmla="*/ 26 w 69"/>
                  <a:gd name="T11" fmla="*/ 4 h 115"/>
                  <a:gd name="T12" fmla="*/ 34 w 69"/>
                  <a:gd name="T13" fmla="*/ 0 h 115"/>
                  <a:gd name="T14" fmla="*/ 42 w 69"/>
                  <a:gd name="T15" fmla="*/ 4 h 115"/>
                  <a:gd name="T16" fmla="*/ 49 w 69"/>
                  <a:gd name="T17" fmla="*/ 8 h 115"/>
                  <a:gd name="T18" fmla="*/ 57 w 69"/>
                  <a:gd name="T19" fmla="*/ 15 h 115"/>
                  <a:gd name="T20" fmla="*/ 65 w 69"/>
                  <a:gd name="T21" fmla="*/ 27 h 115"/>
                  <a:gd name="T22" fmla="*/ 69 w 69"/>
                  <a:gd name="T23" fmla="*/ 42 h 115"/>
                  <a:gd name="T24" fmla="*/ 69 w 69"/>
                  <a:gd name="T25" fmla="*/ 58 h 115"/>
                  <a:gd name="T26" fmla="*/ 69 w 69"/>
                  <a:gd name="T27" fmla="*/ 77 h 115"/>
                  <a:gd name="T28" fmla="*/ 65 w 69"/>
                  <a:gd name="T29" fmla="*/ 92 h 115"/>
                  <a:gd name="T30" fmla="*/ 57 w 69"/>
                  <a:gd name="T31" fmla="*/ 104 h 115"/>
                  <a:gd name="T32" fmla="*/ 49 w 69"/>
                  <a:gd name="T33" fmla="*/ 111 h 115"/>
                  <a:gd name="T34" fmla="*/ 42 w 69"/>
                  <a:gd name="T35" fmla="*/ 115 h 115"/>
                  <a:gd name="T36" fmla="*/ 34 w 69"/>
                  <a:gd name="T37" fmla="*/ 115 h 115"/>
                  <a:gd name="T38" fmla="*/ 23 w 69"/>
                  <a:gd name="T39" fmla="*/ 115 h 115"/>
                  <a:gd name="T40" fmla="*/ 15 w 69"/>
                  <a:gd name="T41" fmla="*/ 107 h 115"/>
                  <a:gd name="T42" fmla="*/ 7 w 69"/>
                  <a:gd name="T43" fmla="*/ 96 h 115"/>
                  <a:gd name="T44" fmla="*/ 3 w 69"/>
                  <a:gd name="T45" fmla="*/ 81 h 115"/>
                  <a:gd name="T46" fmla="*/ 0 w 69"/>
                  <a:gd name="T47" fmla="*/ 58 h 115"/>
                  <a:gd name="T48" fmla="*/ 15 w 69"/>
                  <a:gd name="T49" fmla="*/ 61 h 115"/>
                  <a:gd name="T50" fmla="*/ 15 w 69"/>
                  <a:gd name="T51" fmla="*/ 81 h 115"/>
                  <a:gd name="T52" fmla="*/ 19 w 69"/>
                  <a:gd name="T53" fmla="*/ 100 h 115"/>
                  <a:gd name="T54" fmla="*/ 23 w 69"/>
                  <a:gd name="T55" fmla="*/ 107 h 115"/>
                  <a:gd name="T56" fmla="*/ 30 w 69"/>
                  <a:gd name="T57" fmla="*/ 111 h 115"/>
                  <a:gd name="T58" fmla="*/ 34 w 69"/>
                  <a:gd name="T59" fmla="*/ 111 h 115"/>
                  <a:gd name="T60" fmla="*/ 38 w 69"/>
                  <a:gd name="T61" fmla="*/ 111 h 115"/>
                  <a:gd name="T62" fmla="*/ 42 w 69"/>
                  <a:gd name="T63" fmla="*/ 107 h 115"/>
                  <a:gd name="T64" fmla="*/ 46 w 69"/>
                  <a:gd name="T65" fmla="*/ 104 h 115"/>
                  <a:gd name="T66" fmla="*/ 49 w 69"/>
                  <a:gd name="T67" fmla="*/ 92 h 115"/>
                  <a:gd name="T68" fmla="*/ 53 w 69"/>
                  <a:gd name="T69" fmla="*/ 77 h 115"/>
                  <a:gd name="T70" fmla="*/ 53 w 69"/>
                  <a:gd name="T71" fmla="*/ 54 h 115"/>
                  <a:gd name="T72" fmla="*/ 53 w 69"/>
                  <a:gd name="T73" fmla="*/ 38 h 115"/>
                  <a:gd name="T74" fmla="*/ 49 w 69"/>
                  <a:gd name="T75" fmla="*/ 23 h 115"/>
                  <a:gd name="T76" fmla="*/ 46 w 69"/>
                  <a:gd name="T77" fmla="*/ 15 h 115"/>
                  <a:gd name="T78" fmla="*/ 42 w 69"/>
                  <a:gd name="T79" fmla="*/ 8 h 115"/>
                  <a:gd name="T80" fmla="*/ 38 w 69"/>
                  <a:gd name="T81" fmla="*/ 8 h 115"/>
                  <a:gd name="T82" fmla="*/ 34 w 69"/>
                  <a:gd name="T83" fmla="*/ 8 h 115"/>
                  <a:gd name="T84" fmla="*/ 30 w 69"/>
                  <a:gd name="T85" fmla="*/ 8 h 115"/>
                  <a:gd name="T86" fmla="*/ 26 w 69"/>
                  <a:gd name="T87" fmla="*/ 12 h 115"/>
                  <a:gd name="T88" fmla="*/ 19 w 69"/>
                  <a:gd name="T89" fmla="*/ 19 h 115"/>
                  <a:gd name="T90" fmla="*/ 19 w 69"/>
                  <a:gd name="T91" fmla="*/ 31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0" y="42"/>
                    </a:lnTo>
                    <a:lnTo>
                      <a:pt x="3" y="27"/>
                    </a:lnTo>
                    <a:lnTo>
                      <a:pt x="11" y="15"/>
                    </a:lnTo>
                    <a:lnTo>
                      <a:pt x="19" y="8"/>
                    </a:lnTo>
                    <a:lnTo>
                      <a:pt x="26" y="4"/>
                    </a:lnTo>
                    <a:lnTo>
                      <a:pt x="34" y="0"/>
                    </a:lnTo>
                    <a:lnTo>
                      <a:pt x="42" y="4"/>
                    </a:lnTo>
                    <a:lnTo>
                      <a:pt x="49" y="8"/>
                    </a:lnTo>
                    <a:lnTo>
                      <a:pt x="57" y="15"/>
                    </a:lnTo>
                    <a:lnTo>
                      <a:pt x="65" y="27"/>
                    </a:lnTo>
                    <a:lnTo>
                      <a:pt x="69" y="42"/>
                    </a:lnTo>
                    <a:lnTo>
                      <a:pt x="69" y="58"/>
                    </a:lnTo>
                    <a:lnTo>
                      <a:pt x="69" y="77"/>
                    </a:lnTo>
                    <a:lnTo>
                      <a:pt x="65" y="92"/>
                    </a:lnTo>
                    <a:lnTo>
                      <a:pt x="57" y="104"/>
                    </a:lnTo>
                    <a:lnTo>
                      <a:pt x="49" y="111"/>
                    </a:lnTo>
                    <a:lnTo>
                      <a:pt x="42" y="115"/>
                    </a:lnTo>
                    <a:lnTo>
                      <a:pt x="34" y="115"/>
                    </a:lnTo>
                    <a:lnTo>
                      <a:pt x="23" y="115"/>
                    </a:lnTo>
                    <a:lnTo>
                      <a:pt x="15" y="107"/>
                    </a:lnTo>
                    <a:lnTo>
                      <a:pt x="7" y="96"/>
                    </a:lnTo>
                    <a:lnTo>
                      <a:pt x="3" y="81"/>
                    </a:lnTo>
                    <a:lnTo>
                      <a:pt x="0" y="58"/>
                    </a:lnTo>
                    <a:close/>
                    <a:moveTo>
                      <a:pt x="15" y="61"/>
                    </a:moveTo>
                    <a:lnTo>
                      <a:pt x="15" y="81"/>
                    </a:lnTo>
                    <a:lnTo>
                      <a:pt x="19" y="100"/>
                    </a:lnTo>
                    <a:lnTo>
                      <a:pt x="23" y="107"/>
                    </a:lnTo>
                    <a:lnTo>
                      <a:pt x="30" y="111"/>
                    </a:lnTo>
                    <a:lnTo>
                      <a:pt x="34" y="111"/>
                    </a:lnTo>
                    <a:lnTo>
                      <a:pt x="38" y="111"/>
                    </a:lnTo>
                    <a:lnTo>
                      <a:pt x="42" y="107"/>
                    </a:lnTo>
                    <a:lnTo>
                      <a:pt x="46" y="104"/>
                    </a:lnTo>
                    <a:lnTo>
                      <a:pt x="49" y="92"/>
                    </a:lnTo>
                    <a:lnTo>
                      <a:pt x="53" y="77"/>
                    </a:lnTo>
                    <a:lnTo>
                      <a:pt x="53" y="54"/>
                    </a:lnTo>
                    <a:lnTo>
                      <a:pt x="53" y="38"/>
                    </a:lnTo>
                    <a:lnTo>
                      <a:pt x="49" y="23"/>
                    </a:lnTo>
                    <a:lnTo>
                      <a:pt x="46" y="15"/>
                    </a:lnTo>
                    <a:lnTo>
                      <a:pt x="42" y="8"/>
                    </a:lnTo>
                    <a:lnTo>
                      <a:pt x="38" y="8"/>
                    </a:lnTo>
                    <a:lnTo>
                      <a:pt x="34" y="8"/>
                    </a:lnTo>
                    <a:lnTo>
                      <a:pt x="30" y="8"/>
                    </a:lnTo>
                    <a:lnTo>
                      <a:pt x="26" y="12"/>
                    </a:lnTo>
                    <a:lnTo>
                      <a:pt x="19" y="19"/>
                    </a:lnTo>
                    <a:lnTo>
                      <a:pt x="19" y="31"/>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7697" name="Rectangle 207"/>
              <p:cNvSpPr>
                <a:spLocks noChangeArrowheads="1"/>
              </p:cNvSpPr>
              <p:nvPr/>
            </p:nvSpPr>
            <p:spPr bwMode="auto">
              <a:xfrm>
                <a:off x="2705" y="2335"/>
                <a:ext cx="8" cy="207"/>
              </a:xfrm>
              <a:prstGeom prst="rect">
                <a:avLst/>
              </a:prstGeom>
              <a:solidFill>
                <a:srgbClr val="000000"/>
              </a:solidFill>
              <a:ln w="0">
                <a:solidFill>
                  <a:srgbClr val="000000"/>
                </a:solidFill>
                <a:miter lim="800000"/>
                <a:headEnd/>
                <a:tailEnd/>
              </a:ln>
            </p:spPr>
            <p:txBody>
              <a:bodyPr/>
              <a:lstStyle/>
              <a:p>
                <a:endParaRPr lang="en-US"/>
              </a:p>
            </p:txBody>
          </p:sp>
        </p:grpSp>
        <p:sp>
          <p:nvSpPr>
            <p:cNvPr id="17426" name="Freeform 208"/>
            <p:cNvSpPr>
              <a:spLocks noEditPoints="1"/>
            </p:cNvSpPr>
            <p:nvPr/>
          </p:nvSpPr>
          <p:spPr bwMode="auto">
            <a:xfrm>
              <a:off x="2901" y="2362"/>
              <a:ext cx="69" cy="115"/>
            </a:xfrm>
            <a:custGeom>
              <a:avLst/>
              <a:gdLst>
                <a:gd name="T0" fmla="*/ 0 w 69"/>
                <a:gd name="T1" fmla="*/ 58 h 115"/>
                <a:gd name="T2" fmla="*/ 4 w 69"/>
                <a:gd name="T3" fmla="*/ 42 h 115"/>
                <a:gd name="T4" fmla="*/ 8 w 69"/>
                <a:gd name="T5" fmla="*/ 27 h 115"/>
                <a:gd name="T6" fmla="*/ 11 w 69"/>
                <a:gd name="T7" fmla="*/ 15 h 115"/>
                <a:gd name="T8" fmla="*/ 23 w 69"/>
                <a:gd name="T9" fmla="*/ 8 h 115"/>
                <a:gd name="T10" fmla="*/ 27 w 69"/>
                <a:gd name="T11" fmla="*/ 4 h 115"/>
                <a:gd name="T12" fmla="*/ 35 w 69"/>
                <a:gd name="T13" fmla="*/ 0 h 115"/>
                <a:gd name="T14" fmla="*/ 46 w 69"/>
                <a:gd name="T15" fmla="*/ 4 h 115"/>
                <a:gd name="T16" fmla="*/ 50 w 69"/>
                <a:gd name="T17" fmla="*/ 8 h 115"/>
                <a:gd name="T18" fmla="*/ 58 w 69"/>
                <a:gd name="T19" fmla="*/ 15 h 115"/>
                <a:gd name="T20" fmla="*/ 65 w 69"/>
                <a:gd name="T21" fmla="*/ 27 h 115"/>
                <a:gd name="T22" fmla="*/ 69 w 69"/>
                <a:gd name="T23" fmla="*/ 42 h 115"/>
                <a:gd name="T24" fmla="*/ 69 w 69"/>
                <a:gd name="T25" fmla="*/ 58 h 115"/>
                <a:gd name="T26" fmla="*/ 69 w 69"/>
                <a:gd name="T27" fmla="*/ 77 h 115"/>
                <a:gd name="T28" fmla="*/ 65 w 69"/>
                <a:gd name="T29" fmla="*/ 92 h 115"/>
                <a:gd name="T30" fmla="*/ 58 w 69"/>
                <a:gd name="T31" fmla="*/ 104 h 115"/>
                <a:gd name="T32" fmla="*/ 50 w 69"/>
                <a:gd name="T33" fmla="*/ 111 h 115"/>
                <a:gd name="T34" fmla="*/ 42 w 69"/>
                <a:gd name="T35" fmla="*/ 115 h 115"/>
                <a:gd name="T36" fmla="*/ 35 w 69"/>
                <a:gd name="T37" fmla="*/ 115 h 115"/>
                <a:gd name="T38" fmla="*/ 27 w 69"/>
                <a:gd name="T39" fmla="*/ 115 h 115"/>
                <a:gd name="T40" fmla="*/ 15 w 69"/>
                <a:gd name="T41" fmla="*/ 107 h 115"/>
                <a:gd name="T42" fmla="*/ 8 w 69"/>
                <a:gd name="T43" fmla="*/ 96 h 115"/>
                <a:gd name="T44" fmla="*/ 4 w 69"/>
                <a:gd name="T45" fmla="*/ 81 h 115"/>
                <a:gd name="T46" fmla="*/ 0 w 69"/>
                <a:gd name="T47" fmla="*/ 58 h 115"/>
                <a:gd name="T48" fmla="*/ 15 w 69"/>
                <a:gd name="T49" fmla="*/ 61 h 115"/>
                <a:gd name="T50" fmla="*/ 19 w 69"/>
                <a:gd name="T51" fmla="*/ 81 h 115"/>
                <a:gd name="T52" fmla="*/ 23 w 69"/>
                <a:gd name="T53" fmla="*/ 100 h 115"/>
                <a:gd name="T54" fmla="*/ 27 w 69"/>
                <a:gd name="T55" fmla="*/ 107 h 115"/>
                <a:gd name="T56" fmla="*/ 31 w 69"/>
                <a:gd name="T57" fmla="*/ 111 h 115"/>
                <a:gd name="T58" fmla="*/ 35 w 69"/>
                <a:gd name="T59" fmla="*/ 111 h 115"/>
                <a:gd name="T60" fmla="*/ 38 w 69"/>
                <a:gd name="T61" fmla="*/ 111 h 115"/>
                <a:gd name="T62" fmla="*/ 46 w 69"/>
                <a:gd name="T63" fmla="*/ 107 h 115"/>
                <a:gd name="T64" fmla="*/ 50 w 69"/>
                <a:gd name="T65" fmla="*/ 104 h 115"/>
                <a:gd name="T66" fmla="*/ 50 w 69"/>
                <a:gd name="T67" fmla="*/ 92 h 115"/>
                <a:gd name="T68" fmla="*/ 54 w 69"/>
                <a:gd name="T69" fmla="*/ 77 h 115"/>
                <a:gd name="T70" fmla="*/ 54 w 69"/>
                <a:gd name="T71" fmla="*/ 54 h 115"/>
                <a:gd name="T72" fmla="*/ 54 w 69"/>
                <a:gd name="T73" fmla="*/ 38 h 115"/>
                <a:gd name="T74" fmla="*/ 50 w 69"/>
                <a:gd name="T75" fmla="*/ 23 h 115"/>
                <a:gd name="T76" fmla="*/ 50 w 69"/>
                <a:gd name="T77" fmla="*/ 15 h 115"/>
                <a:gd name="T78" fmla="*/ 42 w 69"/>
                <a:gd name="T79" fmla="*/ 8 h 115"/>
                <a:gd name="T80" fmla="*/ 42 w 69"/>
                <a:gd name="T81" fmla="*/ 8 h 115"/>
                <a:gd name="T82" fmla="*/ 35 w 69"/>
                <a:gd name="T83" fmla="*/ 8 h 115"/>
                <a:gd name="T84" fmla="*/ 31 w 69"/>
                <a:gd name="T85" fmla="*/ 8 h 115"/>
                <a:gd name="T86" fmla="*/ 27 w 69"/>
                <a:gd name="T87" fmla="*/ 12 h 115"/>
                <a:gd name="T88" fmla="*/ 23 w 69"/>
                <a:gd name="T89" fmla="*/ 19 h 115"/>
                <a:gd name="T90" fmla="*/ 19 w 69"/>
                <a:gd name="T91" fmla="*/ 31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4" y="42"/>
                  </a:lnTo>
                  <a:lnTo>
                    <a:pt x="8" y="27"/>
                  </a:lnTo>
                  <a:lnTo>
                    <a:pt x="11" y="15"/>
                  </a:lnTo>
                  <a:lnTo>
                    <a:pt x="23" y="8"/>
                  </a:lnTo>
                  <a:lnTo>
                    <a:pt x="27" y="4"/>
                  </a:lnTo>
                  <a:lnTo>
                    <a:pt x="35" y="0"/>
                  </a:lnTo>
                  <a:lnTo>
                    <a:pt x="46" y="4"/>
                  </a:lnTo>
                  <a:lnTo>
                    <a:pt x="50" y="8"/>
                  </a:lnTo>
                  <a:lnTo>
                    <a:pt x="58" y="15"/>
                  </a:lnTo>
                  <a:lnTo>
                    <a:pt x="65" y="27"/>
                  </a:lnTo>
                  <a:lnTo>
                    <a:pt x="69" y="42"/>
                  </a:lnTo>
                  <a:lnTo>
                    <a:pt x="69" y="58"/>
                  </a:lnTo>
                  <a:lnTo>
                    <a:pt x="69" y="77"/>
                  </a:lnTo>
                  <a:lnTo>
                    <a:pt x="65" y="92"/>
                  </a:lnTo>
                  <a:lnTo>
                    <a:pt x="58" y="104"/>
                  </a:lnTo>
                  <a:lnTo>
                    <a:pt x="50" y="111"/>
                  </a:lnTo>
                  <a:lnTo>
                    <a:pt x="42" y="115"/>
                  </a:lnTo>
                  <a:lnTo>
                    <a:pt x="35" y="115"/>
                  </a:lnTo>
                  <a:lnTo>
                    <a:pt x="27" y="115"/>
                  </a:lnTo>
                  <a:lnTo>
                    <a:pt x="15" y="107"/>
                  </a:lnTo>
                  <a:lnTo>
                    <a:pt x="8" y="96"/>
                  </a:lnTo>
                  <a:lnTo>
                    <a:pt x="4" y="81"/>
                  </a:lnTo>
                  <a:lnTo>
                    <a:pt x="0" y="58"/>
                  </a:lnTo>
                  <a:close/>
                  <a:moveTo>
                    <a:pt x="15" y="61"/>
                  </a:moveTo>
                  <a:lnTo>
                    <a:pt x="19" y="81"/>
                  </a:lnTo>
                  <a:lnTo>
                    <a:pt x="23" y="100"/>
                  </a:lnTo>
                  <a:lnTo>
                    <a:pt x="27" y="107"/>
                  </a:lnTo>
                  <a:lnTo>
                    <a:pt x="31" y="111"/>
                  </a:lnTo>
                  <a:lnTo>
                    <a:pt x="35" y="111"/>
                  </a:lnTo>
                  <a:lnTo>
                    <a:pt x="38" y="111"/>
                  </a:lnTo>
                  <a:lnTo>
                    <a:pt x="46" y="107"/>
                  </a:lnTo>
                  <a:lnTo>
                    <a:pt x="50" y="104"/>
                  </a:lnTo>
                  <a:lnTo>
                    <a:pt x="50" y="92"/>
                  </a:lnTo>
                  <a:lnTo>
                    <a:pt x="54" y="77"/>
                  </a:lnTo>
                  <a:lnTo>
                    <a:pt x="54" y="54"/>
                  </a:lnTo>
                  <a:lnTo>
                    <a:pt x="54" y="38"/>
                  </a:lnTo>
                  <a:lnTo>
                    <a:pt x="50" y="23"/>
                  </a:lnTo>
                  <a:lnTo>
                    <a:pt x="50" y="15"/>
                  </a:lnTo>
                  <a:lnTo>
                    <a:pt x="42" y="8"/>
                  </a:lnTo>
                  <a:lnTo>
                    <a:pt x="35" y="8"/>
                  </a:lnTo>
                  <a:lnTo>
                    <a:pt x="31" y="8"/>
                  </a:lnTo>
                  <a:lnTo>
                    <a:pt x="27" y="12"/>
                  </a:lnTo>
                  <a:lnTo>
                    <a:pt x="23" y="19"/>
                  </a:lnTo>
                  <a:lnTo>
                    <a:pt x="19" y="31"/>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7427" name="Rectangle 209"/>
            <p:cNvSpPr>
              <a:spLocks noChangeArrowheads="1"/>
            </p:cNvSpPr>
            <p:nvPr/>
          </p:nvSpPr>
          <p:spPr bwMode="auto">
            <a:xfrm>
              <a:off x="3304" y="23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7428" name="Freeform 210"/>
            <p:cNvSpPr>
              <a:spLocks noEditPoints="1"/>
            </p:cNvSpPr>
            <p:nvPr/>
          </p:nvSpPr>
          <p:spPr bwMode="auto">
            <a:xfrm>
              <a:off x="3503" y="2362"/>
              <a:ext cx="73" cy="115"/>
            </a:xfrm>
            <a:custGeom>
              <a:avLst/>
              <a:gdLst>
                <a:gd name="T0" fmla="*/ 0 w 73"/>
                <a:gd name="T1" fmla="*/ 58 h 115"/>
                <a:gd name="T2" fmla="*/ 4 w 73"/>
                <a:gd name="T3" fmla="*/ 42 h 115"/>
                <a:gd name="T4" fmla="*/ 8 w 73"/>
                <a:gd name="T5" fmla="*/ 27 h 115"/>
                <a:gd name="T6" fmla="*/ 16 w 73"/>
                <a:gd name="T7" fmla="*/ 15 h 115"/>
                <a:gd name="T8" fmla="*/ 23 w 73"/>
                <a:gd name="T9" fmla="*/ 8 h 115"/>
                <a:gd name="T10" fmla="*/ 31 w 73"/>
                <a:gd name="T11" fmla="*/ 4 h 115"/>
                <a:gd name="T12" fmla="*/ 39 w 73"/>
                <a:gd name="T13" fmla="*/ 0 h 115"/>
                <a:gd name="T14" fmla="*/ 46 w 73"/>
                <a:gd name="T15" fmla="*/ 4 h 115"/>
                <a:gd name="T16" fmla="*/ 54 w 73"/>
                <a:gd name="T17" fmla="*/ 8 h 115"/>
                <a:gd name="T18" fmla="*/ 62 w 73"/>
                <a:gd name="T19" fmla="*/ 15 h 115"/>
                <a:gd name="T20" fmla="*/ 66 w 73"/>
                <a:gd name="T21" fmla="*/ 27 h 115"/>
                <a:gd name="T22" fmla="*/ 69 w 73"/>
                <a:gd name="T23" fmla="*/ 42 h 115"/>
                <a:gd name="T24" fmla="*/ 73 w 73"/>
                <a:gd name="T25" fmla="*/ 58 h 115"/>
                <a:gd name="T26" fmla="*/ 69 w 73"/>
                <a:gd name="T27" fmla="*/ 77 h 115"/>
                <a:gd name="T28" fmla="*/ 66 w 73"/>
                <a:gd name="T29" fmla="*/ 92 h 115"/>
                <a:gd name="T30" fmla="*/ 62 w 73"/>
                <a:gd name="T31" fmla="*/ 104 h 115"/>
                <a:gd name="T32" fmla="*/ 54 w 73"/>
                <a:gd name="T33" fmla="*/ 111 h 115"/>
                <a:gd name="T34" fmla="*/ 46 w 73"/>
                <a:gd name="T35" fmla="*/ 115 h 115"/>
                <a:gd name="T36" fmla="*/ 35 w 73"/>
                <a:gd name="T37" fmla="*/ 115 h 115"/>
                <a:gd name="T38" fmla="*/ 27 w 73"/>
                <a:gd name="T39" fmla="*/ 115 h 115"/>
                <a:gd name="T40" fmla="*/ 20 w 73"/>
                <a:gd name="T41" fmla="*/ 107 h 115"/>
                <a:gd name="T42" fmla="*/ 12 w 73"/>
                <a:gd name="T43" fmla="*/ 96 h 115"/>
                <a:gd name="T44" fmla="*/ 4 w 73"/>
                <a:gd name="T45" fmla="*/ 81 h 115"/>
                <a:gd name="T46" fmla="*/ 0 w 73"/>
                <a:gd name="T47" fmla="*/ 58 h 115"/>
                <a:gd name="T48" fmla="*/ 20 w 73"/>
                <a:gd name="T49" fmla="*/ 61 h 115"/>
                <a:gd name="T50" fmla="*/ 20 w 73"/>
                <a:gd name="T51" fmla="*/ 81 h 115"/>
                <a:gd name="T52" fmla="*/ 23 w 73"/>
                <a:gd name="T53" fmla="*/ 100 h 115"/>
                <a:gd name="T54" fmla="*/ 27 w 73"/>
                <a:gd name="T55" fmla="*/ 107 h 115"/>
                <a:gd name="T56" fmla="*/ 31 w 73"/>
                <a:gd name="T57" fmla="*/ 111 h 115"/>
                <a:gd name="T58" fmla="*/ 39 w 73"/>
                <a:gd name="T59" fmla="*/ 111 h 115"/>
                <a:gd name="T60" fmla="*/ 43 w 73"/>
                <a:gd name="T61" fmla="*/ 111 h 115"/>
                <a:gd name="T62" fmla="*/ 46 w 73"/>
                <a:gd name="T63" fmla="*/ 107 h 115"/>
                <a:gd name="T64" fmla="*/ 50 w 73"/>
                <a:gd name="T65" fmla="*/ 104 h 115"/>
                <a:gd name="T66" fmla="*/ 54 w 73"/>
                <a:gd name="T67" fmla="*/ 92 h 115"/>
                <a:gd name="T68" fmla="*/ 54 w 73"/>
                <a:gd name="T69" fmla="*/ 77 h 115"/>
                <a:gd name="T70" fmla="*/ 58 w 73"/>
                <a:gd name="T71" fmla="*/ 54 h 115"/>
                <a:gd name="T72" fmla="*/ 54 w 73"/>
                <a:gd name="T73" fmla="*/ 38 h 115"/>
                <a:gd name="T74" fmla="*/ 54 w 73"/>
                <a:gd name="T75" fmla="*/ 23 h 115"/>
                <a:gd name="T76" fmla="*/ 50 w 73"/>
                <a:gd name="T77" fmla="*/ 15 h 115"/>
                <a:gd name="T78" fmla="*/ 46 w 73"/>
                <a:gd name="T79" fmla="*/ 8 h 115"/>
                <a:gd name="T80" fmla="*/ 43 w 73"/>
                <a:gd name="T81" fmla="*/ 8 h 115"/>
                <a:gd name="T82" fmla="*/ 39 w 73"/>
                <a:gd name="T83" fmla="*/ 8 h 115"/>
                <a:gd name="T84" fmla="*/ 31 w 73"/>
                <a:gd name="T85" fmla="*/ 8 h 115"/>
                <a:gd name="T86" fmla="*/ 27 w 73"/>
                <a:gd name="T87" fmla="*/ 12 h 115"/>
                <a:gd name="T88" fmla="*/ 23 w 73"/>
                <a:gd name="T89" fmla="*/ 19 h 115"/>
                <a:gd name="T90" fmla="*/ 20 w 73"/>
                <a:gd name="T91" fmla="*/ 31 h 115"/>
                <a:gd name="T92" fmla="*/ 20 w 73"/>
                <a:gd name="T93" fmla="*/ 46 h 115"/>
                <a:gd name="T94" fmla="*/ 20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42"/>
                  </a:lnTo>
                  <a:lnTo>
                    <a:pt x="8" y="27"/>
                  </a:lnTo>
                  <a:lnTo>
                    <a:pt x="16" y="15"/>
                  </a:lnTo>
                  <a:lnTo>
                    <a:pt x="23" y="8"/>
                  </a:lnTo>
                  <a:lnTo>
                    <a:pt x="31" y="4"/>
                  </a:lnTo>
                  <a:lnTo>
                    <a:pt x="39" y="0"/>
                  </a:lnTo>
                  <a:lnTo>
                    <a:pt x="46" y="4"/>
                  </a:lnTo>
                  <a:lnTo>
                    <a:pt x="54" y="8"/>
                  </a:lnTo>
                  <a:lnTo>
                    <a:pt x="62" y="15"/>
                  </a:lnTo>
                  <a:lnTo>
                    <a:pt x="66" y="27"/>
                  </a:lnTo>
                  <a:lnTo>
                    <a:pt x="69" y="42"/>
                  </a:lnTo>
                  <a:lnTo>
                    <a:pt x="73" y="58"/>
                  </a:lnTo>
                  <a:lnTo>
                    <a:pt x="69" y="77"/>
                  </a:lnTo>
                  <a:lnTo>
                    <a:pt x="66" y="92"/>
                  </a:lnTo>
                  <a:lnTo>
                    <a:pt x="62" y="104"/>
                  </a:lnTo>
                  <a:lnTo>
                    <a:pt x="54" y="111"/>
                  </a:lnTo>
                  <a:lnTo>
                    <a:pt x="46" y="115"/>
                  </a:lnTo>
                  <a:lnTo>
                    <a:pt x="35" y="115"/>
                  </a:lnTo>
                  <a:lnTo>
                    <a:pt x="27" y="115"/>
                  </a:lnTo>
                  <a:lnTo>
                    <a:pt x="20" y="107"/>
                  </a:lnTo>
                  <a:lnTo>
                    <a:pt x="12" y="96"/>
                  </a:lnTo>
                  <a:lnTo>
                    <a:pt x="4" y="81"/>
                  </a:lnTo>
                  <a:lnTo>
                    <a:pt x="0" y="58"/>
                  </a:lnTo>
                  <a:close/>
                  <a:moveTo>
                    <a:pt x="20" y="61"/>
                  </a:moveTo>
                  <a:lnTo>
                    <a:pt x="20" y="81"/>
                  </a:lnTo>
                  <a:lnTo>
                    <a:pt x="23" y="100"/>
                  </a:lnTo>
                  <a:lnTo>
                    <a:pt x="27" y="107"/>
                  </a:lnTo>
                  <a:lnTo>
                    <a:pt x="31" y="111"/>
                  </a:lnTo>
                  <a:lnTo>
                    <a:pt x="39" y="111"/>
                  </a:lnTo>
                  <a:lnTo>
                    <a:pt x="43" y="111"/>
                  </a:lnTo>
                  <a:lnTo>
                    <a:pt x="46" y="107"/>
                  </a:lnTo>
                  <a:lnTo>
                    <a:pt x="50" y="104"/>
                  </a:lnTo>
                  <a:lnTo>
                    <a:pt x="54" y="92"/>
                  </a:lnTo>
                  <a:lnTo>
                    <a:pt x="54" y="77"/>
                  </a:lnTo>
                  <a:lnTo>
                    <a:pt x="58" y="54"/>
                  </a:lnTo>
                  <a:lnTo>
                    <a:pt x="54" y="38"/>
                  </a:lnTo>
                  <a:lnTo>
                    <a:pt x="54" y="23"/>
                  </a:lnTo>
                  <a:lnTo>
                    <a:pt x="50" y="15"/>
                  </a:lnTo>
                  <a:lnTo>
                    <a:pt x="46" y="8"/>
                  </a:lnTo>
                  <a:lnTo>
                    <a:pt x="43" y="8"/>
                  </a:lnTo>
                  <a:lnTo>
                    <a:pt x="39" y="8"/>
                  </a:lnTo>
                  <a:lnTo>
                    <a:pt x="31" y="8"/>
                  </a:lnTo>
                  <a:lnTo>
                    <a:pt x="27" y="12"/>
                  </a:lnTo>
                  <a:lnTo>
                    <a:pt x="23" y="19"/>
                  </a:lnTo>
                  <a:lnTo>
                    <a:pt x="20" y="31"/>
                  </a:lnTo>
                  <a:lnTo>
                    <a:pt x="20" y="46"/>
                  </a:lnTo>
                  <a:lnTo>
                    <a:pt x="20" y="61"/>
                  </a:lnTo>
                  <a:close/>
                </a:path>
              </a:pathLst>
            </a:custGeom>
            <a:solidFill>
              <a:srgbClr val="000000"/>
            </a:solidFill>
            <a:ln w="0">
              <a:solidFill>
                <a:srgbClr val="000000"/>
              </a:solidFill>
              <a:round/>
              <a:headEnd/>
              <a:tailEnd/>
            </a:ln>
          </p:spPr>
          <p:txBody>
            <a:bodyPr/>
            <a:lstStyle/>
            <a:p>
              <a:endParaRPr lang="en-CA"/>
            </a:p>
          </p:txBody>
        </p:sp>
        <p:sp>
          <p:nvSpPr>
            <p:cNvPr id="17429" name="Rectangle 211"/>
            <p:cNvSpPr>
              <a:spLocks noChangeArrowheads="1"/>
            </p:cNvSpPr>
            <p:nvPr/>
          </p:nvSpPr>
          <p:spPr bwMode="auto">
            <a:xfrm>
              <a:off x="4071" y="23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7430" name="Freeform 212"/>
            <p:cNvSpPr>
              <a:spLocks/>
            </p:cNvSpPr>
            <p:nvPr/>
          </p:nvSpPr>
          <p:spPr bwMode="auto">
            <a:xfrm>
              <a:off x="4275" y="2458"/>
              <a:ext cx="19" cy="19"/>
            </a:xfrm>
            <a:custGeom>
              <a:avLst/>
              <a:gdLst>
                <a:gd name="T0" fmla="*/ 11 w 19"/>
                <a:gd name="T1" fmla="*/ 0 h 19"/>
                <a:gd name="T2" fmla="*/ 15 w 19"/>
                <a:gd name="T3" fmla="*/ 0 h 19"/>
                <a:gd name="T4" fmla="*/ 19 w 19"/>
                <a:gd name="T5" fmla="*/ 4 h 19"/>
                <a:gd name="T6" fmla="*/ 19 w 19"/>
                <a:gd name="T7" fmla="*/ 8 h 19"/>
                <a:gd name="T8" fmla="*/ 19 w 19"/>
                <a:gd name="T9" fmla="*/ 11 h 19"/>
                <a:gd name="T10" fmla="*/ 19 w 19"/>
                <a:gd name="T11" fmla="*/ 15 h 19"/>
                <a:gd name="T12" fmla="*/ 19 w 19"/>
                <a:gd name="T13" fmla="*/ 19 h 19"/>
                <a:gd name="T14" fmla="*/ 15 w 19"/>
                <a:gd name="T15" fmla="*/ 19 h 19"/>
                <a:gd name="T16" fmla="*/ 11 w 19"/>
                <a:gd name="T17" fmla="*/ 19 h 19"/>
                <a:gd name="T18" fmla="*/ 7 w 19"/>
                <a:gd name="T19" fmla="*/ 19 h 19"/>
                <a:gd name="T20" fmla="*/ 3 w 19"/>
                <a:gd name="T21" fmla="*/ 19 h 19"/>
                <a:gd name="T22" fmla="*/ 3 w 19"/>
                <a:gd name="T23" fmla="*/ 15 h 19"/>
                <a:gd name="T24" fmla="*/ 0 w 19"/>
                <a:gd name="T25" fmla="*/ 11 h 19"/>
                <a:gd name="T26" fmla="*/ 3 w 19"/>
                <a:gd name="T27" fmla="*/ 8 h 19"/>
                <a:gd name="T28" fmla="*/ 3 w 19"/>
                <a:gd name="T29" fmla="*/ 4 h 19"/>
                <a:gd name="T30" fmla="*/ 7 w 19"/>
                <a:gd name="T31" fmla="*/ 0 h 19"/>
                <a:gd name="T32" fmla="*/ 11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11" y="0"/>
                  </a:moveTo>
                  <a:lnTo>
                    <a:pt x="15" y="0"/>
                  </a:lnTo>
                  <a:lnTo>
                    <a:pt x="19" y="4"/>
                  </a:lnTo>
                  <a:lnTo>
                    <a:pt x="19" y="8"/>
                  </a:lnTo>
                  <a:lnTo>
                    <a:pt x="19" y="11"/>
                  </a:lnTo>
                  <a:lnTo>
                    <a:pt x="19" y="15"/>
                  </a:lnTo>
                  <a:lnTo>
                    <a:pt x="19" y="19"/>
                  </a:lnTo>
                  <a:lnTo>
                    <a:pt x="15" y="19"/>
                  </a:lnTo>
                  <a:lnTo>
                    <a:pt x="11" y="19"/>
                  </a:lnTo>
                  <a:lnTo>
                    <a:pt x="7" y="19"/>
                  </a:lnTo>
                  <a:lnTo>
                    <a:pt x="3" y="19"/>
                  </a:lnTo>
                  <a:lnTo>
                    <a:pt x="3" y="15"/>
                  </a:lnTo>
                  <a:lnTo>
                    <a:pt x="0" y="11"/>
                  </a:lnTo>
                  <a:lnTo>
                    <a:pt x="3" y="8"/>
                  </a:lnTo>
                  <a:lnTo>
                    <a:pt x="3" y="4"/>
                  </a:lnTo>
                  <a:lnTo>
                    <a:pt x="7" y="0"/>
                  </a:lnTo>
                  <a:lnTo>
                    <a:pt x="11" y="0"/>
                  </a:lnTo>
                  <a:close/>
                </a:path>
              </a:pathLst>
            </a:custGeom>
            <a:solidFill>
              <a:srgbClr val="000000"/>
            </a:solidFill>
            <a:ln w="0">
              <a:solidFill>
                <a:srgbClr val="000000"/>
              </a:solidFill>
              <a:round/>
              <a:headEnd/>
              <a:tailEnd/>
            </a:ln>
          </p:spPr>
          <p:txBody>
            <a:bodyPr/>
            <a:lstStyle/>
            <a:p>
              <a:endParaRPr lang="en-CA"/>
            </a:p>
          </p:txBody>
        </p:sp>
        <p:sp>
          <p:nvSpPr>
            <p:cNvPr id="17431" name="Freeform 213"/>
            <p:cNvSpPr>
              <a:spLocks/>
            </p:cNvSpPr>
            <p:nvPr/>
          </p:nvSpPr>
          <p:spPr bwMode="auto">
            <a:xfrm>
              <a:off x="4313" y="2366"/>
              <a:ext cx="65" cy="111"/>
            </a:xfrm>
            <a:custGeom>
              <a:avLst/>
              <a:gdLst>
                <a:gd name="T0" fmla="*/ 65 w 65"/>
                <a:gd name="T1" fmla="*/ 0 h 111"/>
                <a:gd name="T2" fmla="*/ 57 w 65"/>
                <a:gd name="T3" fmla="*/ 11 h 111"/>
                <a:gd name="T4" fmla="*/ 23 w 65"/>
                <a:gd name="T5" fmla="*/ 11 h 111"/>
                <a:gd name="T6" fmla="*/ 15 w 65"/>
                <a:gd name="T7" fmla="*/ 27 h 111"/>
                <a:gd name="T8" fmla="*/ 31 w 65"/>
                <a:gd name="T9" fmla="*/ 31 h 111"/>
                <a:gd name="T10" fmla="*/ 42 w 65"/>
                <a:gd name="T11" fmla="*/ 38 h 111"/>
                <a:gd name="T12" fmla="*/ 54 w 65"/>
                <a:gd name="T13" fmla="*/ 46 h 111"/>
                <a:gd name="T14" fmla="*/ 61 w 65"/>
                <a:gd name="T15" fmla="*/ 57 h 111"/>
                <a:gd name="T16" fmla="*/ 61 w 65"/>
                <a:gd name="T17" fmla="*/ 69 h 111"/>
                <a:gd name="T18" fmla="*/ 61 w 65"/>
                <a:gd name="T19" fmla="*/ 80 h 111"/>
                <a:gd name="T20" fmla="*/ 57 w 65"/>
                <a:gd name="T21" fmla="*/ 88 h 111"/>
                <a:gd name="T22" fmla="*/ 54 w 65"/>
                <a:gd name="T23" fmla="*/ 92 h 111"/>
                <a:gd name="T24" fmla="*/ 50 w 65"/>
                <a:gd name="T25" fmla="*/ 100 h 111"/>
                <a:gd name="T26" fmla="*/ 46 w 65"/>
                <a:gd name="T27" fmla="*/ 103 h 111"/>
                <a:gd name="T28" fmla="*/ 38 w 65"/>
                <a:gd name="T29" fmla="*/ 107 h 111"/>
                <a:gd name="T30" fmla="*/ 31 w 65"/>
                <a:gd name="T31" fmla="*/ 111 h 111"/>
                <a:gd name="T32" fmla="*/ 19 w 65"/>
                <a:gd name="T33" fmla="*/ 111 h 111"/>
                <a:gd name="T34" fmla="*/ 11 w 65"/>
                <a:gd name="T35" fmla="*/ 111 h 111"/>
                <a:gd name="T36" fmla="*/ 8 w 65"/>
                <a:gd name="T37" fmla="*/ 107 h 111"/>
                <a:gd name="T38" fmla="*/ 4 w 65"/>
                <a:gd name="T39" fmla="*/ 107 h 111"/>
                <a:gd name="T40" fmla="*/ 0 w 65"/>
                <a:gd name="T41" fmla="*/ 103 h 111"/>
                <a:gd name="T42" fmla="*/ 4 w 65"/>
                <a:gd name="T43" fmla="*/ 100 h 111"/>
                <a:gd name="T44" fmla="*/ 4 w 65"/>
                <a:gd name="T45" fmla="*/ 96 h 111"/>
                <a:gd name="T46" fmla="*/ 4 w 65"/>
                <a:gd name="T47" fmla="*/ 96 h 111"/>
                <a:gd name="T48" fmla="*/ 8 w 65"/>
                <a:gd name="T49" fmla="*/ 96 h 111"/>
                <a:gd name="T50" fmla="*/ 11 w 65"/>
                <a:gd name="T51" fmla="*/ 96 h 111"/>
                <a:gd name="T52" fmla="*/ 11 w 65"/>
                <a:gd name="T53" fmla="*/ 96 h 111"/>
                <a:gd name="T54" fmla="*/ 15 w 65"/>
                <a:gd name="T55" fmla="*/ 96 h 111"/>
                <a:gd name="T56" fmla="*/ 15 w 65"/>
                <a:gd name="T57" fmla="*/ 100 h 111"/>
                <a:gd name="T58" fmla="*/ 23 w 65"/>
                <a:gd name="T59" fmla="*/ 103 h 111"/>
                <a:gd name="T60" fmla="*/ 31 w 65"/>
                <a:gd name="T61" fmla="*/ 103 h 111"/>
                <a:gd name="T62" fmla="*/ 38 w 65"/>
                <a:gd name="T63" fmla="*/ 103 h 111"/>
                <a:gd name="T64" fmla="*/ 46 w 65"/>
                <a:gd name="T65" fmla="*/ 96 h 111"/>
                <a:gd name="T66" fmla="*/ 50 w 65"/>
                <a:gd name="T67" fmla="*/ 88 h 111"/>
                <a:gd name="T68" fmla="*/ 54 w 65"/>
                <a:gd name="T69" fmla="*/ 80 h 111"/>
                <a:gd name="T70" fmla="*/ 50 w 65"/>
                <a:gd name="T71" fmla="*/ 69 h 111"/>
                <a:gd name="T72" fmla="*/ 46 w 65"/>
                <a:gd name="T73" fmla="*/ 61 h 111"/>
                <a:gd name="T74" fmla="*/ 38 w 65"/>
                <a:gd name="T75" fmla="*/ 54 h 111"/>
                <a:gd name="T76" fmla="*/ 27 w 65"/>
                <a:gd name="T77" fmla="*/ 46 h 111"/>
                <a:gd name="T78" fmla="*/ 19 w 65"/>
                <a:gd name="T79" fmla="*/ 42 h 111"/>
                <a:gd name="T80" fmla="*/ 4 w 65"/>
                <a:gd name="T81" fmla="*/ 42 h 111"/>
                <a:gd name="T82" fmla="*/ 27 w 65"/>
                <a:gd name="T83" fmla="*/ 0 h 111"/>
                <a:gd name="T84" fmla="*/ 65 w 65"/>
                <a:gd name="T85" fmla="*/ 0 h 11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5"/>
                <a:gd name="T130" fmla="*/ 0 h 111"/>
                <a:gd name="T131" fmla="*/ 65 w 65"/>
                <a:gd name="T132" fmla="*/ 111 h 111"/>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5" h="111">
                  <a:moveTo>
                    <a:pt x="65" y="0"/>
                  </a:moveTo>
                  <a:lnTo>
                    <a:pt x="57" y="11"/>
                  </a:lnTo>
                  <a:lnTo>
                    <a:pt x="23" y="11"/>
                  </a:lnTo>
                  <a:lnTo>
                    <a:pt x="15" y="27"/>
                  </a:lnTo>
                  <a:lnTo>
                    <a:pt x="31" y="31"/>
                  </a:lnTo>
                  <a:lnTo>
                    <a:pt x="42" y="38"/>
                  </a:lnTo>
                  <a:lnTo>
                    <a:pt x="54" y="46"/>
                  </a:lnTo>
                  <a:lnTo>
                    <a:pt x="61" y="57"/>
                  </a:lnTo>
                  <a:lnTo>
                    <a:pt x="61" y="69"/>
                  </a:lnTo>
                  <a:lnTo>
                    <a:pt x="61" y="80"/>
                  </a:lnTo>
                  <a:lnTo>
                    <a:pt x="57" y="88"/>
                  </a:lnTo>
                  <a:lnTo>
                    <a:pt x="54" y="92"/>
                  </a:lnTo>
                  <a:lnTo>
                    <a:pt x="50" y="100"/>
                  </a:lnTo>
                  <a:lnTo>
                    <a:pt x="46" y="103"/>
                  </a:lnTo>
                  <a:lnTo>
                    <a:pt x="38" y="107"/>
                  </a:lnTo>
                  <a:lnTo>
                    <a:pt x="31" y="111"/>
                  </a:lnTo>
                  <a:lnTo>
                    <a:pt x="19" y="111"/>
                  </a:lnTo>
                  <a:lnTo>
                    <a:pt x="11" y="111"/>
                  </a:lnTo>
                  <a:lnTo>
                    <a:pt x="8" y="107"/>
                  </a:lnTo>
                  <a:lnTo>
                    <a:pt x="4" y="107"/>
                  </a:lnTo>
                  <a:lnTo>
                    <a:pt x="0" y="103"/>
                  </a:lnTo>
                  <a:lnTo>
                    <a:pt x="4" y="100"/>
                  </a:lnTo>
                  <a:lnTo>
                    <a:pt x="4" y="96"/>
                  </a:lnTo>
                  <a:lnTo>
                    <a:pt x="8" y="96"/>
                  </a:lnTo>
                  <a:lnTo>
                    <a:pt x="11" y="96"/>
                  </a:lnTo>
                  <a:lnTo>
                    <a:pt x="15" y="96"/>
                  </a:lnTo>
                  <a:lnTo>
                    <a:pt x="15" y="100"/>
                  </a:lnTo>
                  <a:lnTo>
                    <a:pt x="23" y="103"/>
                  </a:lnTo>
                  <a:lnTo>
                    <a:pt x="31" y="103"/>
                  </a:lnTo>
                  <a:lnTo>
                    <a:pt x="38" y="103"/>
                  </a:lnTo>
                  <a:lnTo>
                    <a:pt x="46" y="96"/>
                  </a:lnTo>
                  <a:lnTo>
                    <a:pt x="50" y="88"/>
                  </a:lnTo>
                  <a:lnTo>
                    <a:pt x="54" y="80"/>
                  </a:lnTo>
                  <a:lnTo>
                    <a:pt x="50" y="69"/>
                  </a:lnTo>
                  <a:lnTo>
                    <a:pt x="46" y="61"/>
                  </a:lnTo>
                  <a:lnTo>
                    <a:pt x="38" y="54"/>
                  </a:lnTo>
                  <a:lnTo>
                    <a:pt x="27" y="46"/>
                  </a:lnTo>
                  <a:lnTo>
                    <a:pt x="19" y="42"/>
                  </a:lnTo>
                  <a:lnTo>
                    <a:pt x="4" y="42"/>
                  </a:lnTo>
                  <a:lnTo>
                    <a:pt x="27" y="0"/>
                  </a:lnTo>
                  <a:lnTo>
                    <a:pt x="65" y="0"/>
                  </a:lnTo>
                  <a:close/>
                </a:path>
              </a:pathLst>
            </a:custGeom>
            <a:solidFill>
              <a:srgbClr val="000000"/>
            </a:solidFill>
            <a:ln w="0">
              <a:solidFill>
                <a:srgbClr val="000000"/>
              </a:solidFill>
              <a:round/>
              <a:headEnd/>
              <a:tailEnd/>
            </a:ln>
          </p:spPr>
          <p:txBody>
            <a:bodyPr/>
            <a:lstStyle/>
            <a:p>
              <a:endParaRPr lang="en-CA"/>
            </a:p>
          </p:txBody>
        </p:sp>
        <p:sp>
          <p:nvSpPr>
            <p:cNvPr id="17432" name="Freeform 214"/>
            <p:cNvSpPr>
              <a:spLocks noEditPoints="1"/>
            </p:cNvSpPr>
            <p:nvPr/>
          </p:nvSpPr>
          <p:spPr bwMode="auto">
            <a:xfrm>
              <a:off x="4397" y="2362"/>
              <a:ext cx="69" cy="115"/>
            </a:xfrm>
            <a:custGeom>
              <a:avLst/>
              <a:gdLst>
                <a:gd name="T0" fmla="*/ 69 w 69"/>
                <a:gd name="T1" fmla="*/ 0 h 115"/>
                <a:gd name="T2" fmla="*/ 69 w 69"/>
                <a:gd name="T3" fmla="*/ 4 h 115"/>
                <a:gd name="T4" fmla="*/ 58 w 69"/>
                <a:gd name="T5" fmla="*/ 8 h 115"/>
                <a:gd name="T6" fmla="*/ 50 w 69"/>
                <a:gd name="T7" fmla="*/ 8 h 115"/>
                <a:gd name="T8" fmla="*/ 43 w 69"/>
                <a:gd name="T9" fmla="*/ 12 h 115"/>
                <a:gd name="T10" fmla="*/ 35 w 69"/>
                <a:gd name="T11" fmla="*/ 19 h 115"/>
                <a:gd name="T12" fmla="*/ 31 w 69"/>
                <a:gd name="T13" fmla="*/ 27 h 115"/>
                <a:gd name="T14" fmla="*/ 27 w 69"/>
                <a:gd name="T15" fmla="*/ 35 h 115"/>
                <a:gd name="T16" fmla="*/ 23 w 69"/>
                <a:gd name="T17" fmla="*/ 42 h 115"/>
                <a:gd name="T18" fmla="*/ 20 w 69"/>
                <a:gd name="T19" fmla="*/ 54 h 115"/>
                <a:gd name="T20" fmla="*/ 31 w 69"/>
                <a:gd name="T21" fmla="*/ 46 h 115"/>
                <a:gd name="T22" fmla="*/ 43 w 69"/>
                <a:gd name="T23" fmla="*/ 46 h 115"/>
                <a:gd name="T24" fmla="*/ 54 w 69"/>
                <a:gd name="T25" fmla="*/ 46 h 115"/>
                <a:gd name="T26" fmla="*/ 62 w 69"/>
                <a:gd name="T27" fmla="*/ 54 h 115"/>
                <a:gd name="T28" fmla="*/ 69 w 69"/>
                <a:gd name="T29" fmla="*/ 65 h 115"/>
                <a:gd name="T30" fmla="*/ 69 w 69"/>
                <a:gd name="T31" fmla="*/ 77 h 115"/>
                <a:gd name="T32" fmla="*/ 69 w 69"/>
                <a:gd name="T33" fmla="*/ 92 h 115"/>
                <a:gd name="T34" fmla="*/ 62 w 69"/>
                <a:gd name="T35" fmla="*/ 104 h 115"/>
                <a:gd name="T36" fmla="*/ 54 w 69"/>
                <a:gd name="T37" fmla="*/ 111 h 115"/>
                <a:gd name="T38" fmla="*/ 46 w 69"/>
                <a:gd name="T39" fmla="*/ 115 h 115"/>
                <a:gd name="T40" fmla="*/ 35 w 69"/>
                <a:gd name="T41" fmla="*/ 115 h 115"/>
                <a:gd name="T42" fmla="*/ 23 w 69"/>
                <a:gd name="T43" fmla="*/ 115 h 115"/>
                <a:gd name="T44" fmla="*/ 16 w 69"/>
                <a:gd name="T45" fmla="*/ 107 h 115"/>
                <a:gd name="T46" fmla="*/ 8 w 69"/>
                <a:gd name="T47" fmla="*/ 100 h 115"/>
                <a:gd name="T48" fmla="*/ 0 w 69"/>
                <a:gd name="T49" fmla="*/ 84 h 115"/>
                <a:gd name="T50" fmla="*/ 0 w 69"/>
                <a:gd name="T51" fmla="*/ 69 h 115"/>
                <a:gd name="T52" fmla="*/ 0 w 69"/>
                <a:gd name="T53" fmla="*/ 58 h 115"/>
                <a:gd name="T54" fmla="*/ 4 w 69"/>
                <a:gd name="T55" fmla="*/ 42 h 115"/>
                <a:gd name="T56" fmla="*/ 12 w 69"/>
                <a:gd name="T57" fmla="*/ 31 h 115"/>
                <a:gd name="T58" fmla="*/ 23 w 69"/>
                <a:gd name="T59" fmla="*/ 19 h 115"/>
                <a:gd name="T60" fmla="*/ 35 w 69"/>
                <a:gd name="T61" fmla="*/ 12 h 115"/>
                <a:gd name="T62" fmla="*/ 43 w 69"/>
                <a:gd name="T63" fmla="*/ 4 h 115"/>
                <a:gd name="T64" fmla="*/ 54 w 69"/>
                <a:gd name="T65" fmla="*/ 0 h 115"/>
                <a:gd name="T66" fmla="*/ 62 w 69"/>
                <a:gd name="T67" fmla="*/ 0 h 115"/>
                <a:gd name="T68" fmla="*/ 69 w 69"/>
                <a:gd name="T69" fmla="*/ 0 h 115"/>
                <a:gd name="T70" fmla="*/ 16 w 69"/>
                <a:gd name="T71" fmla="*/ 58 h 115"/>
                <a:gd name="T72" fmla="*/ 16 w 69"/>
                <a:gd name="T73" fmla="*/ 69 h 115"/>
                <a:gd name="T74" fmla="*/ 16 w 69"/>
                <a:gd name="T75" fmla="*/ 77 h 115"/>
                <a:gd name="T76" fmla="*/ 16 w 69"/>
                <a:gd name="T77" fmla="*/ 84 h 115"/>
                <a:gd name="T78" fmla="*/ 20 w 69"/>
                <a:gd name="T79" fmla="*/ 92 h 115"/>
                <a:gd name="T80" fmla="*/ 23 w 69"/>
                <a:gd name="T81" fmla="*/ 100 h 115"/>
                <a:gd name="T82" fmla="*/ 27 w 69"/>
                <a:gd name="T83" fmla="*/ 107 h 115"/>
                <a:gd name="T84" fmla="*/ 31 w 69"/>
                <a:gd name="T85" fmla="*/ 111 h 115"/>
                <a:gd name="T86" fmla="*/ 35 w 69"/>
                <a:gd name="T87" fmla="*/ 111 h 115"/>
                <a:gd name="T88" fmla="*/ 43 w 69"/>
                <a:gd name="T89" fmla="*/ 111 h 115"/>
                <a:gd name="T90" fmla="*/ 50 w 69"/>
                <a:gd name="T91" fmla="*/ 104 h 115"/>
                <a:gd name="T92" fmla="*/ 54 w 69"/>
                <a:gd name="T93" fmla="*/ 96 h 115"/>
                <a:gd name="T94" fmla="*/ 54 w 69"/>
                <a:gd name="T95" fmla="*/ 84 h 115"/>
                <a:gd name="T96" fmla="*/ 54 w 69"/>
                <a:gd name="T97" fmla="*/ 73 h 115"/>
                <a:gd name="T98" fmla="*/ 50 w 69"/>
                <a:gd name="T99" fmla="*/ 61 h 115"/>
                <a:gd name="T100" fmla="*/ 43 w 69"/>
                <a:gd name="T101" fmla="*/ 54 h 115"/>
                <a:gd name="T102" fmla="*/ 35 w 69"/>
                <a:gd name="T103" fmla="*/ 50 h 115"/>
                <a:gd name="T104" fmla="*/ 31 w 69"/>
                <a:gd name="T105" fmla="*/ 54 h 115"/>
                <a:gd name="T106" fmla="*/ 27 w 69"/>
                <a:gd name="T107" fmla="*/ 54 h 115"/>
                <a:gd name="T108" fmla="*/ 23 w 69"/>
                <a:gd name="T109" fmla="*/ 54 h 115"/>
                <a:gd name="T110" fmla="*/ 16 w 69"/>
                <a:gd name="T111" fmla="*/ 58 h 11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69"/>
                <a:gd name="T169" fmla="*/ 0 h 115"/>
                <a:gd name="T170" fmla="*/ 69 w 69"/>
                <a:gd name="T171" fmla="*/ 115 h 11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69" h="115">
                  <a:moveTo>
                    <a:pt x="69" y="0"/>
                  </a:moveTo>
                  <a:lnTo>
                    <a:pt x="69" y="4"/>
                  </a:lnTo>
                  <a:lnTo>
                    <a:pt x="58" y="8"/>
                  </a:lnTo>
                  <a:lnTo>
                    <a:pt x="50" y="8"/>
                  </a:lnTo>
                  <a:lnTo>
                    <a:pt x="43" y="12"/>
                  </a:lnTo>
                  <a:lnTo>
                    <a:pt x="35" y="19"/>
                  </a:lnTo>
                  <a:lnTo>
                    <a:pt x="31" y="27"/>
                  </a:lnTo>
                  <a:lnTo>
                    <a:pt x="27" y="35"/>
                  </a:lnTo>
                  <a:lnTo>
                    <a:pt x="23" y="42"/>
                  </a:lnTo>
                  <a:lnTo>
                    <a:pt x="20" y="54"/>
                  </a:lnTo>
                  <a:lnTo>
                    <a:pt x="31" y="46"/>
                  </a:lnTo>
                  <a:lnTo>
                    <a:pt x="43" y="46"/>
                  </a:lnTo>
                  <a:lnTo>
                    <a:pt x="54" y="46"/>
                  </a:lnTo>
                  <a:lnTo>
                    <a:pt x="62" y="54"/>
                  </a:lnTo>
                  <a:lnTo>
                    <a:pt x="69" y="65"/>
                  </a:lnTo>
                  <a:lnTo>
                    <a:pt x="69" y="77"/>
                  </a:lnTo>
                  <a:lnTo>
                    <a:pt x="69" y="92"/>
                  </a:lnTo>
                  <a:lnTo>
                    <a:pt x="62" y="104"/>
                  </a:lnTo>
                  <a:lnTo>
                    <a:pt x="54" y="111"/>
                  </a:lnTo>
                  <a:lnTo>
                    <a:pt x="46" y="115"/>
                  </a:lnTo>
                  <a:lnTo>
                    <a:pt x="35" y="115"/>
                  </a:lnTo>
                  <a:lnTo>
                    <a:pt x="23" y="115"/>
                  </a:lnTo>
                  <a:lnTo>
                    <a:pt x="16" y="107"/>
                  </a:lnTo>
                  <a:lnTo>
                    <a:pt x="8" y="100"/>
                  </a:lnTo>
                  <a:lnTo>
                    <a:pt x="0" y="84"/>
                  </a:lnTo>
                  <a:lnTo>
                    <a:pt x="0" y="69"/>
                  </a:lnTo>
                  <a:lnTo>
                    <a:pt x="0" y="58"/>
                  </a:lnTo>
                  <a:lnTo>
                    <a:pt x="4" y="42"/>
                  </a:lnTo>
                  <a:lnTo>
                    <a:pt x="12" y="31"/>
                  </a:lnTo>
                  <a:lnTo>
                    <a:pt x="23" y="19"/>
                  </a:lnTo>
                  <a:lnTo>
                    <a:pt x="35" y="12"/>
                  </a:lnTo>
                  <a:lnTo>
                    <a:pt x="43" y="4"/>
                  </a:lnTo>
                  <a:lnTo>
                    <a:pt x="54" y="0"/>
                  </a:lnTo>
                  <a:lnTo>
                    <a:pt x="62" y="0"/>
                  </a:lnTo>
                  <a:lnTo>
                    <a:pt x="69" y="0"/>
                  </a:lnTo>
                  <a:close/>
                  <a:moveTo>
                    <a:pt x="16" y="58"/>
                  </a:moveTo>
                  <a:lnTo>
                    <a:pt x="16" y="69"/>
                  </a:lnTo>
                  <a:lnTo>
                    <a:pt x="16" y="77"/>
                  </a:lnTo>
                  <a:lnTo>
                    <a:pt x="16" y="84"/>
                  </a:lnTo>
                  <a:lnTo>
                    <a:pt x="20" y="92"/>
                  </a:lnTo>
                  <a:lnTo>
                    <a:pt x="23" y="100"/>
                  </a:lnTo>
                  <a:lnTo>
                    <a:pt x="27" y="107"/>
                  </a:lnTo>
                  <a:lnTo>
                    <a:pt x="31" y="111"/>
                  </a:lnTo>
                  <a:lnTo>
                    <a:pt x="35" y="111"/>
                  </a:lnTo>
                  <a:lnTo>
                    <a:pt x="43" y="111"/>
                  </a:lnTo>
                  <a:lnTo>
                    <a:pt x="50" y="104"/>
                  </a:lnTo>
                  <a:lnTo>
                    <a:pt x="54" y="96"/>
                  </a:lnTo>
                  <a:lnTo>
                    <a:pt x="54" y="84"/>
                  </a:lnTo>
                  <a:lnTo>
                    <a:pt x="54" y="73"/>
                  </a:lnTo>
                  <a:lnTo>
                    <a:pt x="50" y="61"/>
                  </a:lnTo>
                  <a:lnTo>
                    <a:pt x="43" y="54"/>
                  </a:lnTo>
                  <a:lnTo>
                    <a:pt x="35" y="50"/>
                  </a:lnTo>
                  <a:lnTo>
                    <a:pt x="31" y="54"/>
                  </a:lnTo>
                  <a:lnTo>
                    <a:pt x="27" y="54"/>
                  </a:lnTo>
                  <a:lnTo>
                    <a:pt x="23" y="54"/>
                  </a:lnTo>
                  <a:lnTo>
                    <a:pt x="16" y="58"/>
                  </a:lnTo>
                  <a:close/>
                </a:path>
              </a:pathLst>
            </a:custGeom>
            <a:solidFill>
              <a:srgbClr val="000000"/>
            </a:solidFill>
            <a:ln w="0">
              <a:solidFill>
                <a:srgbClr val="000000"/>
              </a:solidFill>
              <a:round/>
              <a:headEnd/>
              <a:tailEnd/>
            </a:ln>
          </p:spPr>
          <p:txBody>
            <a:bodyPr/>
            <a:lstStyle/>
            <a:p>
              <a:endParaRPr lang="en-CA"/>
            </a:p>
          </p:txBody>
        </p:sp>
        <p:sp>
          <p:nvSpPr>
            <p:cNvPr id="17433" name="Rectangle 215"/>
            <p:cNvSpPr>
              <a:spLocks noChangeArrowheads="1"/>
            </p:cNvSpPr>
            <p:nvPr/>
          </p:nvSpPr>
          <p:spPr bwMode="auto">
            <a:xfrm>
              <a:off x="4670" y="2335"/>
              <a:ext cx="7" cy="207"/>
            </a:xfrm>
            <a:prstGeom prst="rect">
              <a:avLst/>
            </a:prstGeom>
            <a:solidFill>
              <a:srgbClr val="000000"/>
            </a:solidFill>
            <a:ln w="0">
              <a:solidFill>
                <a:srgbClr val="000000"/>
              </a:solidFill>
              <a:miter lim="800000"/>
              <a:headEnd/>
              <a:tailEnd/>
            </a:ln>
          </p:spPr>
          <p:txBody>
            <a:bodyPr/>
            <a:lstStyle/>
            <a:p>
              <a:endParaRPr lang="en-US"/>
            </a:p>
          </p:txBody>
        </p:sp>
        <p:sp>
          <p:nvSpPr>
            <p:cNvPr id="17434" name="Freeform 216"/>
            <p:cNvSpPr>
              <a:spLocks/>
            </p:cNvSpPr>
            <p:nvPr/>
          </p:nvSpPr>
          <p:spPr bwMode="auto">
            <a:xfrm>
              <a:off x="4881" y="2458"/>
              <a:ext cx="19" cy="19"/>
            </a:xfrm>
            <a:custGeom>
              <a:avLst/>
              <a:gdLst>
                <a:gd name="T0" fmla="*/ 7 w 19"/>
                <a:gd name="T1" fmla="*/ 0 h 19"/>
                <a:gd name="T2" fmla="*/ 11 w 19"/>
                <a:gd name="T3" fmla="*/ 0 h 19"/>
                <a:gd name="T4" fmla="*/ 15 w 19"/>
                <a:gd name="T5" fmla="*/ 4 h 19"/>
                <a:gd name="T6" fmla="*/ 19 w 19"/>
                <a:gd name="T7" fmla="*/ 8 h 19"/>
                <a:gd name="T8" fmla="*/ 19 w 19"/>
                <a:gd name="T9" fmla="*/ 11 h 19"/>
                <a:gd name="T10" fmla="*/ 19 w 19"/>
                <a:gd name="T11" fmla="*/ 15 h 19"/>
                <a:gd name="T12" fmla="*/ 15 w 19"/>
                <a:gd name="T13" fmla="*/ 19 h 19"/>
                <a:gd name="T14" fmla="*/ 11 w 19"/>
                <a:gd name="T15" fmla="*/ 19 h 19"/>
                <a:gd name="T16" fmla="*/ 7 w 19"/>
                <a:gd name="T17" fmla="*/ 19 h 19"/>
                <a:gd name="T18" fmla="*/ 4 w 19"/>
                <a:gd name="T19" fmla="*/ 19 h 19"/>
                <a:gd name="T20" fmla="*/ 4 w 19"/>
                <a:gd name="T21" fmla="*/ 19 h 19"/>
                <a:gd name="T22" fmla="*/ 0 w 19"/>
                <a:gd name="T23" fmla="*/ 15 h 19"/>
                <a:gd name="T24" fmla="*/ 0 w 19"/>
                <a:gd name="T25" fmla="*/ 11 h 19"/>
                <a:gd name="T26" fmla="*/ 0 w 19"/>
                <a:gd name="T27" fmla="*/ 8 h 19"/>
                <a:gd name="T28" fmla="*/ 4 w 19"/>
                <a:gd name="T29" fmla="*/ 4 h 19"/>
                <a:gd name="T30" fmla="*/ 4 w 19"/>
                <a:gd name="T31" fmla="*/ 0 h 19"/>
                <a:gd name="T32" fmla="*/ 7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7" y="0"/>
                  </a:moveTo>
                  <a:lnTo>
                    <a:pt x="11" y="0"/>
                  </a:lnTo>
                  <a:lnTo>
                    <a:pt x="15" y="4"/>
                  </a:lnTo>
                  <a:lnTo>
                    <a:pt x="19" y="8"/>
                  </a:lnTo>
                  <a:lnTo>
                    <a:pt x="19" y="11"/>
                  </a:lnTo>
                  <a:lnTo>
                    <a:pt x="19" y="15"/>
                  </a:lnTo>
                  <a:lnTo>
                    <a:pt x="15" y="19"/>
                  </a:lnTo>
                  <a:lnTo>
                    <a:pt x="11" y="19"/>
                  </a:lnTo>
                  <a:lnTo>
                    <a:pt x="7" y="19"/>
                  </a:lnTo>
                  <a:lnTo>
                    <a:pt x="4" y="19"/>
                  </a:lnTo>
                  <a:lnTo>
                    <a:pt x="0" y="15"/>
                  </a:lnTo>
                  <a:lnTo>
                    <a:pt x="0" y="11"/>
                  </a:lnTo>
                  <a:lnTo>
                    <a:pt x="0" y="8"/>
                  </a:lnTo>
                  <a:lnTo>
                    <a:pt x="4" y="4"/>
                  </a:lnTo>
                  <a:lnTo>
                    <a:pt x="4" y="0"/>
                  </a:lnTo>
                  <a:lnTo>
                    <a:pt x="7" y="0"/>
                  </a:lnTo>
                  <a:close/>
                </a:path>
              </a:pathLst>
            </a:custGeom>
            <a:solidFill>
              <a:srgbClr val="000000"/>
            </a:solidFill>
            <a:ln w="0">
              <a:solidFill>
                <a:srgbClr val="000000"/>
              </a:solidFill>
              <a:round/>
              <a:headEnd/>
              <a:tailEnd/>
            </a:ln>
          </p:spPr>
          <p:txBody>
            <a:bodyPr/>
            <a:lstStyle/>
            <a:p>
              <a:endParaRPr lang="en-CA"/>
            </a:p>
          </p:txBody>
        </p:sp>
        <p:sp>
          <p:nvSpPr>
            <p:cNvPr id="17435" name="Freeform 217"/>
            <p:cNvSpPr>
              <a:spLocks noEditPoints="1"/>
            </p:cNvSpPr>
            <p:nvPr/>
          </p:nvSpPr>
          <p:spPr bwMode="auto">
            <a:xfrm>
              <a:off x="4915" y="2362"/>
              <a:ext cx="73" cy="115"/>
            </a:xfrm>
            <a:custGeom>
              <a:avLst/>
              <a:gdLst>
                <a:gd name="T0" fmla="*/ 0 w 73"/>
                <a:gd name="T1" fmla="*/ 58 h 115"/>
                <a:gd name="T2" fmla="*/ 4 w 73"/>
                <a:gd name="T3" fmla="*/ 42 h 115"/>
                <a:gd name="T4" fmla="*/ 8 w 73"/>
                <a:gd name="T5" fmla="*/ 27 h 115"/>
                <a:gd name="T6" fmla="*/ 16 w 73"/>
                <a:gd name="T7" fmla="*/ 15 h 115"/>
                <a:gd name="T8" fmla="*/ 23 w 73"/>
                <a:gd name="T9" fmla="*/ 8 h 115"/>
                <a:gd name="T10" fmla="*/ 31 w 73"/>
                <a:gd name="T11" fmla="*/ 4 h 115"/>
                <a:gd name="T12" fmla="*/ 39 w 73"/>
                <a:gd name="T13" fmla="*/ 0 h 115"/>
                <a:gd name="T14" fmla="*/ 46 w 73"/>
                <a:gd name="T15" fmla="*/ 4 h 115"/>
                <a:gd name="T16" fmla="*/ 54 w 73"/>
                <a:gd name="T17" fmla="*/ 8 h 115"/>
                <a:gd name="T18" fmla="*/ 58 w 73"/>
                <a:gd name="T19" fmla="*/ 15 h 115"/>
                <a:gd name="T20" fmla="*/ 66 w 73"/>
                <a:gd name="T21" fmla="*/ 27 h 115"/>
                <a:gd name="T22" fmla="*/ 69 w 73"/>
                <a:gd name="T23" fmla="*/ 42 h 115"/>
                <a:gd name="T24" fmla="*/ 73 w 73"/>
                <a:gd name="T25" fmla="*/ 58 h 115"/>
                <a:gd name="T26" fmla="*/ 69 w 73"/>
                <a:gd name="T27" fmla="*/ 77 h 115"/>
                <a:gd name="T28" fmla="*/ 66 w 73"/>
                <a:gd name="T29" fmla="*/ 92 h 115"/>
                <a:gd name="T30" fmla="*/ 62 w 73"/>
                <a:gd name="T31" fmla="*/ 104 h 115"/>
                <a:gd name="T32" fmla="*/ 54 w 73"/>
                <a:gd name="T33" fmla="*/ 111 h 115"/>
                <a:gd name="T34" fmla="*/ 43 w 73"/>
                <a:gd name="T35" fmla="*/ 115 h 115"/>
                <a:gd name="T36" fmla="*/ 35 w 73"/>
                <a:gd name="T37" fmla="*/ 115 h 115"/>
                <a:gd name="T38" fmla="*/ 27 w 73"/>
                <a:gd name="T39" fmla="*/ 115 h 115"/>
                <a:gd name="T40" fmla="*/ 20 w 73"/>
                <a:gd name="T41" fmla="*/ 107 h 115"/>
                <a:gd name="T42" fmla="*/ 12 w 73"/>
                <a:gd name="T43" fmla="*/ 96 h 115"/>
                <a:gd name="T44" fmla="*/ 4 w 73"/>
                <a:gd name="T45" fmla="*/ 81 h 115"/>
                <a:gd name="T46" fmla="*/ 0 w 73"/>
                <a:gd name="T47" fmla="*/ 58 h 115"/>
                <a:gd name="T48" fmla="*/ 16 w 73"/>
                <a:gd name="T49" fmla="*/ 61 h 115"/>
                <a:gd name="T50" fmla="*/ 20 w 73"/>
                <a:gd name="T51" fmla="*/ 81 h 115"/>
                <a:gd name="T52" fmla="*/ 23 w 73"/>
                <a:gd name="T53" fmla="*/ 100 h 115"/>
                <a:gd name="T54" fmla="*/ 27 w 73"/>
                <a:gd name="T55" fmla="*/ 107 h 115"/>
                <a:gd name="T56" fmla="*/ 31 w 73"/>
                <a:gd name="T57" fmla="*/ 111 h 115"/>
                <a:gd name="T58" fmla="*/ 35 w 73"/>
                <a:gd name="T59" fmla="*/ 111 h 115"/>
                <a:gd name="T60" fmla="*/ 43 w 73"/>
                <a:gd name="T61" fmla="*/ 111 h 115"/>
                <a:gd name="T62" fmla="*/ 46 w 73"/>
                <a:gd name="T63" fmla="*/ 107 h 115"/>
                <a:gd name="T64" fmla="*/ 50 w 73"/>
                <a:gd name="T65" fmla="*/ 104 h 115"/>
                <a:gd name="T66" fmla="*/ 54 w 73"/>
                <a:gd name="T67" fmla="*/ 92 h 115"/>
                <a:gd name="T68" fmla="*/ 54 w 73"/>
                <a:gd name="T69" fmla="*/ 77 h 115"/>
                <a:gd name="T70" fmla="*/ 58 w 73"/>
                <a:gd name="T71" fmla="*/ 54 h 115"/>
                <a:gd name="T72" fmla="*/ 54 w 73"/>
                <a:gd name="T73" fmla="*/ 38 h 115"/>
                <a:gd name="T74" fmla="*/ 54 w 73"/>
                <a:gd name="T75" fmla="*/ 23 h 115"/>
                <a:gd name="T76" fmla="*/ 50 w 73"/>
                <a:gd name="T77" fmla="*/ 15 h 115"/>
                <a:gd name="T78" fmla="*/ 46 w 73"/>
                <a:gd name="T79" fmla="*/ 8 h 115"/>
                <a:gd name="T80" fmla="*/ 43 w 73"/>
                <a:gd name="T81" fmla="*/ 8 h 115"/>
                <a:gd name="T82" fmla="*/ 39 w 73"/>
                <a:gd name="T83" fmla="*/ 8 h 115"/>
                <a:gd name="T84" fmla="*/ 31 w 73"/>
                <a:gd name="T85" fmla="*/ 8 h 115"/>
                <a:gd name="T86" fmla="*/ 27 w 73"/>
                <a:gd name="T87" fmla="*/ 12 h 115"/>
                <a:gd name="T88" fmla="*/ 23 w 73"/>
                <a:gd name="T89" fmla="*/ 19 h 115"/>
                <a:gd name="T90" fmla="*/ 20 w 73"/>
                <a:gd name="T91" fmla="*/ 31 h 115"/>
                <a:gd name="T92" fmla="*/ 20 w 73"/>
                <a:gd name="T93" fmla="*/ 46 h 115"/>
                <a:gd name="T94" fmla="*/ 16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42"/>
                  </a:lnTo>
                  <a:lnTo>
                    <a:pt x="8" y="27"/>
                  </a:lnTo>
                  <a:lnTo>
                    <a:pt x="16" y="15"/>
                  </a:lnTo>
                  <a:lnTo>
                    <a:pt x="23" y="8"/>
                  </a:lnTo>
                  <a:lnTo>
                    <a:pt x="31" y="4"/>
                  </a:lnTo>
                  <a:lnTo>
                    <a:pt x="39" y="0"/>
                  </a:lnTo>
                  <a:lnTo>
                    <a:pt x="46" y="4"/>
                  </a:lnTo>
                  <a:lnTo>
                    <a:pt x="54" y="8"/>
                  </a:lnTo>
                  <a:lnTo>
                    <a:pt x="58" y="15"/>
                  </a:lnTo>
                  <a:lnTo>
                    <a:pt x="66" y="27"/>
                  </a:lnTo>
                  <a:lnTo>
                    <a:pt x="69" y="42"/>
                  </a:lnTo>
                  <a:lnTo>
                    <a:pt x="73" y="58"/>
                  </a:lnTo>
                  <a:lnTo>
                    <a:pt x="69" y="77"/>
                  </a:lnTo>
                  <a:lnTo>
                    <a:pt x="66" y="92"/>
                  </a:lnTo>
                  <a:lnTo>
                    <a:pt x="62" y="104"/>
                  </a:lnTo>
                  <a:lnTo>
                    <a:pt x="54" y="111"/>
                  </a:lnTo>
                  <a:lnTo>
                    <a:pt x="43" y="115"/>
                  </a:lnTo>
                  <a:lnTo>
                    <a:pt x="35" y="115"/>
                  </a:lnTo>
                  <a:lnTo>
                    <a:pt x="27" y="115"/>
                  </a:lnTo>
                  <a:lnTo>
                    <a:pt x="20" y="107"/>
                  </a:lnTo>
                  <a:lnTo>
                    <a:pt x="12" y="96"/>
                  </a:lnTo>
                  <a:lnTo>
                    <a:pt x="4" y="81"/>
                  </a:lnTo>
                  <a:lnTo>
                    <a:pt x="0" y="58"/>
                  </a:lnTo>
                  <a:close/>
                  <a:moveTo>
                    <a:pt x="16" y="61"/>
                  </a:moveTo>
                  <a:lnTo>
                    <a:pt x="20" y="81"/>
                  </a:lnTo>
                  <a:lnTo>
                    <a:pt x="23" y="100"/>
                  </a:lnTo>
                  <a:lnTo>
                    <a:pt x="27" y="107"/>
                  </a:lnTo>
                  <a:lnTo>
                    <a:pt x="31" y="111"/>
                  </a:lnTo>
                  <a:lnTo>
                    <a:pt x="35" y="111"/>
                  </a:lnTo>
                  <a:lnTo>
                    <a:pt x="43" y="111"/>
                  </a:lnTo>
                  <a:lnTo>
                    <a:pt x="46" y="107"/>
                  </a:lnTo>
                  <a:lnTo>
                    <a:pt x="50" y="104"/>
                  </a:lnTo>
                  <a:lnTo>
                    <a:pt x="54" y="92"/>
                  </a:lnTo>
                  <a:lnTo>
                    <a:pt x="54" y="77"/>
                  </a:lnTo>
                  <a:lnTo>
                    <a:pt x="58" y="54"/>
                  </a:lnTo>
                  <a:lnTo>
                    <a:pt x="54" y="38"/>
                  </a:lnTo>
                  <a:lnTo>
                    <a:pt x="54" y="23"/>
                  </a:lnTo>
                  <a:lnTo>
                    <a:pt x="50" y="15"/>
                  </a:lnTo>
                  <a:lnTo>
                    <a:pt x="46" y="8"/>
                  </a:lnTo>
                  <a:lnTo>
                    <a:pt x="43" y="8"/>
                  </a:lnTo>
                  <a:lnTo>
                    <a:pt x="39" y="8"/>
                  </a:lnTo>
                  <a:lnTo>
                    <a:pt x="31" y="8"/>
                  </a:lnTo>
                  <a:lnTo>
                    <a:pt x="27" y="12"/>
                  </a:lnTo>
                  <a:lnTo>
                    <a:pt x="23" y="19"/>
                  </a:lnTo>
                  <a:lnTo>
                    <a:pt x="20" y="31"/>
                  </a:lnTo>
                  <a:lnTo>
                    <a:pt x="20" y="46"/>
                  </a:lnTo>
                  <a:lnTo>
                    <a:pt x="16" y="61"/>
                  </a:lnTo>
                  <a:close/>
                </a:path>
              </a:pathLst>
            </a:custGeom>
            <a:solidFill>
              <a:srgbClr val="000000"/>
            </a:solidFill>
            <a:ln w="0">
              <a:solidFill>
                <a:srgbClr val="000000"/>
              </a:solidFill>
              <a:round/>
              <a:headEnd/>
              <a:tailEnd/>
            </a:ln>
          </p:spPr>
          <p:txBody>
            <a:bodyPr/>
            <a:lstStyle/>
            <a:p>
              <a:endParaRPr lang="en-CA"/>
            </a:p>
          </p:txBody>
        </p:sp>
        <p:sp>
          <p:nvSpPr>
            <p:cNvPr id="17436" name="Freeform 218"/>
            <p:cNvSpPr>
              <a:spLocks noEditPoints="1"/>
            </p:cNvSpPr>
            <p:nvPr/>
          </p:nvSpPr>
          <p:spPr bwMode="auto">
            <a:xfrm>
              <a:off x="5000" y="2362"/>
              <a:ext cx="73" cy="115"/>
            </a:xfrm>
            <a:custGeom>
              <a:avLst/>
              <a:gdLst>
                <a:gd name="T0" fmla="*/ 0 w 73"/>
                <a:gd name="T1" fmla="*/ 58 h 115"/>
                <a:gd name="T2" fmla="*/ 4 w 73"/>
                <a:gd name="T3" fmla="*/ 42 h 115"/>
                <a:gd name="T4" fmla="*/ 7 w 73"/>
                <a:gd name="T5" fmla="*/ 27 h 115"/>
                <a:gd name="T6" fmla="*/ 11 w 73"/>
                <a:gd name="T7" fmla="*/ 15 h 115"/>
                <a:gd name="T8" fmla="*/ 23 w 73"/>
                <a:gd name="T9" fmla="*/ 8 h 115"/>
                <a:gd name="T10" fmla="*/ 30 w 73"/>
                <a:gd name="T11" fmla="*/ 4 h 115"/>
                <a:gd name="T12" fmla="*/ 34 w 73"/>
                <a:gd name="T13" fmla="*/ 0 h 115"/>
                <a:gd name="T14" fmla="*/ 46 w 73"/>
                <a:gd name="T15" fmla="*/ 4 h 115"/>
                <a:gd name="T16" fmla="*/ 53 w 73"/>
                <a:gd name="T17" fmla="*/ 8 h 115"/>
                <a:gd name="T18" fmla="*/ 57 w 73"/>
                <a:gd name="T19" fmla="*/ 15 h 115"/>
                <a:gd name="T20" fmla="*/ 65 w 73"/>
                <a:gd name="T21" fmla="*/ 27 h 115"/>
                <a:gd name="T22" fmla="*/ 69 w 73"/>
                <a:gd name="T23" fmla="*/ 42 h 115"/>
                <a:gd name="T24" fmla="*/ 73 w 73"/>
                <a:gd name="T25" fmla="*/ 58 h 115"/>
                <a:gd name="T26" fmla="*/ 69 w 73"/>
                <a:gd name="T27" fmla="*/ 77 h 115"/>
                <a:gd name="T28" fmla="*/ 65 w 73"/>
                <a:gd name="T29" fmla="*/ 92 h 115"/>
                <a:gd name="T30" fmla="*/ 61 w 73"/>
                <a:gd name="T31" fmla="*/ 104 h 115"/>
                <a:gd name="T32" fmla="*/ 53 w 73"/>
                <a:gd name="T33" fmla="*/ 111 h 115"/>
                <a:gd name="T34" fmla="*/ 42 w 73"/>
                <a:gd name="T35" fmla="*/ 115 h 115"/>
                <a:gd name="T36" fmla="*/ 34 w 73"/>
                <a:gd name="T37" fmla="*/ 115 h 115"/>
                <a:gd name="T38" fmla="*/ 27 w 73"/>
                <a:gd name="T39" fmla="*/ 115 h 115"/>
                <a:gd name="T40" fmla="*/ 19 w 73"/>
                <a:gd name="T41" fmla="*/ 107 h 115"/>
                <a:gd name="T42" fmla="*/ 11 w 73"/>
                <a:gd name="T43" fmla="*/ 96 h 115"/>
                <a:gd name="T44" fmla="*/ 4 w 73"/>
                <a:gd name="T45" fmla="*/ 81 h 115"/>
                <a:gd name="T46" fmla="*/ 0 w 73"/>
                <a:gd name="T47" fmla="*/ 58 h 115"/>
                <a:gd name="T48" fmla="*/ 15 w 73"/>
                <a:gd name="T49" fmla="*/ 61 h 115"/>
                <a:gd name="T50" fmla="*/ 19 w 73"/>
                <a:gd name="T51" fmla="*/ 81 h 115"/>
                <a:gd name="T52" fmla="*/ 23 w 73"/>
                <a:gd name="T53" fmla="*/ 100 h 115"/>
                <a:gd name="T54" fmla="*/ 27 w 73"/>
                <a:gd name="T55" fmla="*/ 107 h 115"/>
                <a:gd name="T56" fmla="*/ 30 w 73"/>
                <a:gd name="T57" fmla="*/ 111 h 115"/>
                <a:gd name="T58" fmla="*/ 34 w 73"/>
                <a:gd name="T59" fmla="*/ 111 h 115"/>
                <a:gd name="T60" fmla="*/ 38 w 73"/>
                <a:gd name="T61" fmla="*/ 111 h 115"/>
                <a:gd name="T62" fmla="*/ 46 w 73"/>
                <a:gd name="T63" fmla="*/ 107 h 115"/>
                <a:gd name="T64" fmla="*/ 50 w 73"/>
                <a:gd name="T65" fmla="*/ 104 h 115"/>
                <a:gd name="T66" fmla="*/ 50 w 73"/>
                <a:gd name="T67" fmla="*/ 92 h 115"/>
                <a:gd name="T68" fmla="*/ 53 w 73"/>
                <a:gd name="T69" fmla="*/ 77 h 115"/>
                <a:gd name="T70" fmla="*/ 53 w 73"/>
                <a:gd name="T71" fmla="*/ 54 h 115"/>
                <a:gd name="T72" fmla="*/ 53 w 73"/>
                <a:gd name="T73" fmla="*/ 38 h 115"/>
                <a:gd name="T74" fmla="*/ 50 w 73"/>
                <a:gd name="T75" fmla="*/ 23 h 115"/>
                <a:gd name="T76" fmla="*/ 50 w 73"/>
                <a:gd name="T77" fmla="*/ 15 h 115"/>
                <a:gd name="T78" fmla="*/ 46 w 73"/>
                <a:gd name="T79" fmla="*/ 8 h 115"/>
                <a:gd name="T80" fmla="*/ 42 w 73"/>
                <a:gd name="T81" fmla="*/ 8 h 115"/>
                <a:gd name="T82" fmla="*/ 34 w 73"/>
                <a:gd name="T83" fmla="*/ 8 h 115"/>
                <a:gd name="T84" fmla="*/ 30 w 73"/>
                <a:gd name="T85" fmla="*/ 8 h 115"/>
                <a:gd name="T86" fmla="*/ 27 w 73"/>
                <a:gd name="T87" fmla="*/ 12 h 115"/>
                <a:gd name="T88" fmla="*/ 23 w 73"/>
                <a:gd name="T89" fmla="*/ 19 h 115"/>
                <a:gd name="T90" fmla="*/ 19 w 73"/>
                <a:gd name="T91" fmla="*/ 31 h 115"/>
                <a:gd name="T92" fmla="*/ 19 w 73"/>
                <a:gd name="T93" fmla="*/ 46 h 115"/>
                <a:gd name="T94" fmla="*/ 15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42"/>
                  </a:lnTo>
                  <a:lnTo>
                    <a:pt x="7" y="27"/>
                  </a:lnTo>
                  <a:lnTo>
                    <a:pt x="11" y="15"/>
                  </a:lnTo>
                  <a:lnTo>
                    <a:pt x="23" y="8"/>
                  </a:lnTo>
                  <a:lnTo>
                    <a:pt x="30" y="4"/>
                  </a:lnTo>
                  <a:lnTo>
                    <a:pt x="34" y="0"/>
                  </a:lnTo>
                  <a:lnTo>
                    <a:pt x="46" y="4"/>
                  </a:lnTo>
                  <a:lnTo>
                    <a:pt x="53" y="8"/>
                  </a:lnTo>
                  <a:lnTo>
                    <a:pt x="57" y="15"/>
                  </a:lnTo>
                  <a:lnTo>
                    <a:pt x="65" y="27"/>
                  </a:lnTo>
                  <a:lnTo>
                    <a:pt x="69" y="42"/>
                  </a:lnTo>
                  <a:lnTo>
                    <a:pt x="73" y="58"/>
                  </a:lnTo>
                  <a:lnTo>
                    <a:pt x="69" y="77"/>
                  </a:lnTo>
                  <a:lnTo>
                    <a:pt x="65" y="92"/>
                  </a:lnTo>
                  <a:lnTo>
                    <a:pt x="61" y="104"/>
                  </a:lnTo>
                  <a:lnTo>
                    <a:pt x="53" y="111"/>
                  </a:lnTo>
                  <a:lnTo>
                    <a:pt x="42" y="115"/>
                  </a:lnTo>
                  <a:lnTo>
                    <a:pt x="34" y="115"/>
                  </a:lnTo>
                  <a:lnTo>
                    <a:pt x="27" y="115"/>
                  </a:lnTo>
                  <a:lnTo>
                    <a:pt x="19" y="107"/>
                  </a:lnTo>
                  <a:lnTo>
                    <a:pt x="11" y="96"/>
                  </a:lnTo>
                  <a:lnTo>
                    <a:pt x="4" y="81"/>
                  </a:lnTo>
                  <a:lnTo>
                    <a:pt x="0" y="58"/>
                  </a:lnTo>
                  <a:close/>
                  <a:moveTo>
                    <a:pt x="15" y="61"/>
                  </a:moveTo>
                  <a:lnTo>
                    <a:pt x="19" y="81"/>
                  </a:lnTo>
                  <a:lnTo>
                    <a:pt x="23" y="100"/>
                  </a:lnTo>
                  <a:lnTo>
                    <a:pt x="27" y="107"/>
                  </a:lnTo>
                  <a:lnTo>
                    <a:pt x="30" y="111"/>
                  </a:lnTo>
                  <a:lnTo>
                    <a:pt x="34" y="111"/>
                  </a:lnTo>
                  <a:lnTo>
                    <a:pt x="38" y="111"/>
                  </a:lnTo>
                  <a:lnTo>
                    <a:pt x="46" y="107"/>
                  </a:lnTo>
                  <a:lnTo>
                    <a:pt x="50" y="104"/>
                  </a:lnTo>
                  <a:lnTo>
                    <a:pt x="50" y="92"/>
                  </a:lnTo>
                  <a:lnTo>
                    <a:pt x="53" y="77"/>
                  </a:lnTo>
                  <a:lnTo>
                    <a:pt x="53" y="54"/>
                  </a:lnTo>
                  <a:lnTo>
                    <a:pt x="53" y="38"/>
                  </a:lnTo>
                  <a:lnTo>
                    <a:pt x="50" y="23"/>
                  </a:lnTo>
                  <a:lnTo>
                    <a:pt x="50" y="15"/>
                  </a:lnTo>
                  <a:lnTo>
                    <a:pt x="46" y="8"/>
                  </a:lnTo>
                  <a:lnTo>
                    <a:pt x="42" y="8"/>
                  </a:lnTo>
                  <a:lnTo>
                    <a:pt x="34" y="8"/>
                  </a:lnTo>
                  <a:lnTo>
                    <a:pt x="30" y="8"/>
                  </a:lnTo>
                  <a:lnTo>
                    <a:pt x="27" y="12"/>
                  </a:lnTo>
                  <a:lnTo>
                    <a:pt x="23" y="19"/>
                  </a:lnTo>
                  <a:lnTo>
                    <a:pt x="19" y="31"/>
                  </a:lnTo>
                  <a:lnTo>
                    <a:pt x="19" y="46"/>
                  </a:lnTo>
                  <a:lnTo>
                    <a:pt x="15" y="61"/>
                  </a:lnTo>
                  <a:close/>
                </a:path>
              </a:pathLst>
            </a:custGeom>
            <a:solidFill>
              <a:srgbClr val="000000"/>
            </a:solidFill>
            <a:ln w="0">
              <a:solidFill>
                <a:srgbClr val="000000"/>
              </a:solidFill>
              <a:round/>
              <a:headEnd/>
              <a:tailEnd/>
            </a:ln>
          </p:spPr>
          <p:txBody>
            <a:bodyPr/>
            <a:lstStyle/>
            <a:p>
              <a:endParaRPr lang="en-CA"/>
            </a:p>
          </p:txBody>
        </p:sp>
        <p:sp>
          <p:nvSpPr>
            <p:cNvPr id="17437" name="Freeform 219"/>
            <p:cNvSpPr>
              <a:spLocks noEditPoints="1"/>
            </p:cNvSpPr>
            <p:nvPr/>
          </p:nvSpPr>
          <p:spPr bwMode="auto">
            <a:xfrm>
              <a:off x="5080" y="2362"/>
              <a:ext cx="73" cy="115"/>
            </a:xfrm>
            <a:custGeom>
              <a:avLst/>
              <a:gdLst>
                <a:gd name="T0" fmla="*/ 73 w 73"/>
                <a:gd name="T1" fmla="*/ 73 h 115"/>
                <a:gd name="T2" fmla="*/ 73 w 73"/>
                <a:gd name="T3" fmla="*/ 84 h 115"/>
                <a:gd name="T4" fmla="*/ 58 w 73"/>
                <a:gd name="T5" fmla="*/ 84 h 115"/>
                <a:gd name="T6" fmla="*/ 58 w 73"/>
                <a:gd name="T7" fmla="*/ 115 h 115"/>
                <a:gd name="T8" fmla="*/ 46 w 73"/>
                <a:gd name="T9" fmla="*/ 115 h 115"/>
                <a:gd name="T10" fmla="*/ 46 w 73"/>
                <a:gd name="T11" fmla="*/ 84 h 115"/>
                <a:gd name="T12" fmla="*/ 0 w 73"/>
                <a:gd name="T13" fmla="*/ 84 h 115"/>
                <a:gd name="T14" fmla="*/ 0 w 73"/>
                <a:gd name="T15" fmla="*/ 77 h 115"/>
                <a:gd name="T16" fmla="*/ 50 w 73"/>
                <a:gd name="T17" fmla="*/ 0 h 115"/>
                <a:gd name="T18" fmla="*/ 58 w 73"/>
                <a:gd name="T19" fmla="*/ 0 h 115"/>
                <a:gd name="T20" fmla="*/ 58 w 73"/>
                <a:gd name="T21" fmla="*/ 73 h 115"/>
                <a:gd name="T22" fmla="*/ 73 w 73"/>
                <a:gd name="T23" fmla="*/ 73 h 115"/>
                <a:gd name="T24" fmla="*/ 46 w 73"/>
                <a:gd name="T25" fmla="*/ 73 h 115"/>
                <a:gd name="T26" fmla="*/ 46 w 73"/>
                <a:gd name="T27" fmla="*/ 15 h 115"/>
                <a:gd name="T28" fmla="*/ 8 w 73"/>
                <a:gd name="T29" fmla="*/ 73 h 115"/>
                <a:gd name="T30" fmla="*/ 46 w 73"/>
                <a:gd name="T31" fmla="*/ 73 h 11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3"/>
                <a:gd name="T49" fmla="*/ 0 h 115"/>
                <a:gd name="T50" fmla="*/ 73 w 73"/>
                <a:gd name="T51" fmla="*/ 115 h 115"/>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3" h="115">
                  <a:moveTo>
                    <a:pt x="73" y="73"/>
                  </a:moveTo>
                  <a:lnTo>
                    <a:pt x="73" y="84"/>
                  </a:lnTo>
                  <a:lnTo>
                    <a:pt x="58" y="84"/>
                  </a:lnTo>
                  <a:lnTo>
                    <a:pt x="58" y="115"/>
                  </a:lnTo>
                  <a:lnTo>
                    <a:pt x="46" y="115"/>
                  </a:lnTo>
                  <a:lnTo>
                    <a:pt x="46" y="84"/>
                  </a:lnTo>
                  <a:lnTo>
                    <a:pt x="0" y="84"/>
                  </a:lnTo>
                  <a:lnTo>
                    <a:pt x="0" y="77"/>
                  </a:lnTo>
                  <a:lnTo>
                    <a:pt x="50" y="0"/>
                  </a:lnTo>
                  <a:lnTo>
                    <a:pt x="58" y="0"/>
                  </a:lnTo>
                  <a:lnTo>
                    <a:pt x="58" y="73"/>
                  </a:lnTo>
                  <a:lnTo>
                    <a:pt x="73" y="73"/>
                  </a:lnTo>
                  <a:close/>
                  <a:moveTo>
                    <a:pt x="46" y="73"/>
                  </a:moveTo>
                  <a:lnTo>
                    <a:pt x="46" y="15"/>
                  </a:lnTo>
                  <a:lnTo>
                    <a:pt x="8" y="73"/>
                  </a:lnTo>
                  <a:lnTo>
                    <a:pt x="46" y="73"/>
                  </a:lnTo>
                  <a:close/>
                </a:path>
              </a:pathLst>
            </a:custGeom>
            <a:solidFill>
              <a:srgbClr val="000000"/>
            </a:solidFill>
            <a:ln w="0">
              <a:solidFill>
                <a:srgbClr val="000000"/>
              </a:solidFill>
              <a:round/>
              <a:headEnd/>
              <a:tailEnd/>
            </a:ln>
          </p:spPr>
          <p:txBody>
            <a:bodyPr/>
            <a:lstStyle/>
            <a:p>
              <a:endParaRPr lang="en-CA"/>
            </a:p>
          </p:txBody>
        </p:sp>
        <p:sp>
          <p:nvSpPr>
            <p:cNvPr id="17438" name="Freeform 220"/>
            <p:cNvSpPr>
              <a:spLocks/>
            </p:cNvSpPr>
            <p:nvPr/>
          </p:nvSpPr>
          <p:spPr bwMode="auto">
            <a:xfrm>
              <a:off x="5169" y="2366"/>
              <a:ext cx="69" cy="111"/>
            </a:xfrm>
            <a:custGeom>
              <a:avLst/>
              <a:gdLst>
                <a:gd name="T0" fmla="*/ 11 w 69"/>
                <a:gd name="T1" fmla="*/ 0 h 111"/>
                <a:gd name="T2" fmla="*/ 69 w 69"/>
                <a:gd name="T3" fmla="*/ 0 h 111"/>
                <a:gd name="T4" fmla="*/ 69 w 69"/>
                <a:gd name="T5" fmla="*/ 4 h 111"/>
                <a:gd name="T6" fmla="*/ 30 w 69"/>
                <a:gd name="T7" fmla="*/ 111 h 111"/>
                <a:gd name="T8" fmla="*/ 19 w 69"/>
                <a:gd name="T9" fmla="*/ 111 h 111"/>
                <a:gd name="T10" fmla="*/ 57 w 69"/>
                <a:gd name="T11" fmla="*/ 11 h 111"/>
                <a:gd name="T12" fmla="*/ 26 w 69"/>
                <a:gd name="T13" fmla="*/ 11 h 111"/>
                <a:gd name="T14" fmla="*/ 19 w 69"/>
                <a:gd name="T15" fmla="*/ 11 h 111"/>
                <a:gd name="T16" fmla="*/ 15 w 69"/>
                <a:gd name="T17" fmla="*/ 15 h 111"/>
                <a:gd name="T18" fmla="*/ 7 w 69"/>
                <a:gd name="T19" fmla="*/ 19 h 111"/>
                <a:gd name="T20" fmla="*/ 3 w 69"/>
                <a:gd name="T21" fmla="*/ 27 h 111"/>
                <a:gd name="T22" fmla="*/ 0 w 69"/>
                <a:gd name="T23" fmla="*/ 27 h 111"/>
                <a:gd name="T24" fmla="*/ 11 w 69"/>
                <a:gd name="T25" fmla="*/ 0 h 11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69"/>
                <a:gd name="T40" fmla="*/ 0 h 111"/>
                <a:gd name="T41" fmla="*/ 69 w 69"/>
                <a:gd name="T42" fmla="*/ 111 h 11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69" h="111">
                  <a:moveTo>
                    <a:pt x="11" y="0"/>
                  </a:moveTo>
                  <a:lnTo>
                    <a:pt x="69" y="0"/>
                  </a:lnTo>
                  <a:lnTo>
                    <a:pt x="69" y="4"/>
                  </a:lnTo>
                  <a:lnTo>
                    <a:pt x="30" y="111"/>
                  </a:lnTo>
                  <a:lnTo>
                    <a:pt x="19" y="111"/>
                  </a:lnTo>
                  <a:lnTo>
                    <a:pt x="57" y="11"/>
                  </a:lnTo>
                  <a:lnTo>
                    <a:pt x="26" y="11"/>
                  </a:lnTo>
                  <a:lnTo>
                    <a:pt x="19" y="11"/>
                  </a:lnTo>
                  <a:lnTo>
                    <a:pt x="15" y="15"/>
                  </a:lnTo>
                  <a:lnTo>
                    <a:pt x="7" y="19"/>
                  </a:lnTo>
                  <a:lnTo>
                    <a:pt x="3" y="27"/>
                  </a:lnTo>
                  <a:lnTo>
                    <a:pt x="0" y="27"/>
                  </a:lnTo>
                  <a:lnTo>
                    <a:pt x="11" y="0"/>
                  </a:lnTo>
                  <a:close/>
                </a:path>
              </a:pathLst>
            </a:custGeom>
            <a:solidFill>
              <a:srgbClr val="000000"/>
            </a:solidFill>
            <a:ln w="0">
              <a:solidFill>
                <a:srgbClr val="000000"/>
              </a:solidFill>
              <a:round/>
              <a:headEnd/>
              <a:tailEnd/>
            </a:ln>
          </p:spPr>
          <p:txBody>
            <a:bodyPr/>
            <a:lstStyle/>
            <a:p>
              <a:endParaRPr lang="en-CA"/>
            </a:p>
          </p:txBody>
        </p:sp>
        <p:sp>
          <p:nvSpPr>
            <p:cNvPr id="17439" name="Rectangle 221"/>
            <p:cNvSpPr>
              <a:spLocks noChangeArrowheads="1"/>
            </p:cNvSpPr>
            <p:nvPr/>
          </p:nvSpPr>
          <p:spPr bwMode="auto">
            <a:xfrm>
              <a:off x="5268" y="23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7440" name="Rectangle 222"/>
            <p:cNvSpPr>
              <a:spLocks noChangeArrowheads="1"/>
            </p:cNvSpPr>
            <p:nvPr/>
          </p:nvSpPr>
          <p:spPr bwMode="auto">
            <a:xfrm>
              <a:off x="188" y="25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7441" name="Freeform 223"/>
            <p:cNvSpPr>
              <a:spLocks/>
            </p:cNvSpPr>
            <p:nvPr/>
          </p:nvSpPr>
          <p:spPr bwMode="auto">
            <a:xfrm>
              <a:off x="254" y="2569"/>
              <a:ext cx="65" cy="115"/>
            </a:xfrm>
            <a:custGeom>
              <a:avLst/>
              <a:gdLst>
                <a:gd name="T0" fmla="*/ 26 w 65"/>
                <a:gd name="T1" fmla="*/ 46 h 115"/>
                <a:gd name="T2" fmla="*/ 26 w 65"/>
                <a:gd name="T3" fmla="*/ 96 h 115"/>
                <a:gd name="T4" fmla="*/ 26 w 65"/>
                <a:gd name="T5" fmla="*/ 104 h 115"/>
                <a:gd name="T6" fmla="*/ 30 w 65"/>
                <a:gd name="T7" fmla="*/ 111 h 115"/>
                <a:gd name="T8" fmla="*/ 34 w 65"/>
                <a:gd name="T9" fmla="*/ 111 h 115"/>
                <a:gd name="T10" fmla="*/ 38 w 65"/>
                <a:gd name="T11" fmla="*/ 115 h 115"/>
                <a:gd name="T12" fmla="*/ 46 w 65"/>
                <a:gd name="T13" fmla="*/ 115 h 115"/>
                <a:gd name="T14" fmla="*/ 46 w 65"/>
                <a:gd name="T15" fmla="*/ 115 h 115"/>
                <a:gd name="T16" fmla="*/ 0 w 65"/>
                <a:gd name="T17" fmla="*/ 115 h 115"/>
                <a:gd name="T18" fmla="*/ 0 w 65"/>
                <a:gd name="T19" fmla="*/ 115 h 115"/>
                <a:gd name="T20" fmla="*/ 3 w 65"/>
                <a:gd name="T21" fmla="*/ 115 h 115"/>
                <a:gd name="T22" fmla="*/ 7 w 65"/>
                <a:gd name="T23" fmla="*/ 115 h 115"/>
                <a:gd name="T24" fmla="*/ 7 w 65"/>
                <a:gd name="T25" fmla="*/ 111 h 115"/>
                <a:gd name="T26" fmla="*/ 11 w 65"/>
                <a:gd name="T27" fmla="*/ 111 h 115"/>
                <a:gd name="T28" fmla="*/ 11 w 65"/>
                <a:gd name="T29" fmla="*/ 108 h 115"/>
                <a:gd name="T30" fmla="*/ 11 w 65"/>
                <a:gd name="T31" fmla="*/ 104 h 115"/>
                <a:gd name="T32" fmla="*/ 15 w 65"/>
                <a:gd name="T33" fmla="*/ 96 h 115"/>
                <a:gd name="T34" fmla="*/ 15 w 65"/>
                <a:gd name="T35" fmla="*/ 46 h 115"/>
                <a:gd name="T36" fmla="*/ 0 w 65"/>
                <a:gd name="T37" fmla="*/ 46 h 115"/>
                <a:gd name="T38" fmla="*/ 0 w 65"/>
                <a:gd name="T39" fmla="*/ 42 h 115"/>
                <a:gd name="T40" fmla="*/ 15 w 65"/>
                <a:gd name="T41" fmla="*/ 42 h 115"/>
                <a:gd name="T42" fmla="*/ 15 w 65"/>
                <a:gd name="T43" fmla="*/ 35 h 115"/>
                <a:gd name="T44" fmla="*/ 15 w 65"/>
                <a:gd name="T45" fmla="*/ 23 h 115"/>
                <a:gd name="T46" fmla="*/ 15 w 65"/>
                <a:gd name="T47" fmla="*/ 16 h 115"/>
                <a:gd name="T48" fmla="*/ 23 w 65"/>
                <a:gd name="T49" fmla="*/ 8 h 115"/>
                <a:gd name="T50" fmla="*/ 26 w 65"/>
                <a:gd name="T51" fmla="*/ 4 h 115"/>
                <a:gd name="T52" fmla="*/ 34 w 65"/>
                <a:gd name="T53" fmla="*/ 0 h 115"/>
                <a:gd name="T54" fmla="*/ 46 w 65"/>
                <a:gd name="T55" fmla="*/ 0 h 115"/>
                <a:gd name="T56" fmla="*/ 53 w 65"/>
                <a:gd name="T57" fmla="*/ 0 h 115"/>
                <a:gd name="T58" fmla="*/ 61 w 65"/>
                <a:gd name="T59" fmla="*/ 4 h 115"/>
                <a:gd name="T60" fmla="*/ 65 w 65"/>
                <a:gd name="T61" fmla="*/ 8 h 115"/>
                <a:gd name="T62" fmla="*/ 65 w 65"/>
                <a:gd name="T63" fmla="*/ 12 h 115"/>
                <a:gd name="T64" fmla="*/ 65 w 65"/>
                <a:gd name="T65" fmla="*/ 16 h 115"/>
                <a:gd name="T66" fmla="*/ 65 w 65"/>
                <a:gd name="T67" fmla="*/ 16 h 115"/>
                <a:gd name="T68" fmla="*/ 61 w 65"/>
                <a:gd name="T69" fmla="*/ 19 h 115"/>
                <a:gd name="T70" fmla="*/ 57 w 65"/>
                <a:gd name="T71" fmla="*/ 19 h 115"/>
                <a:gd name="T72" fmla="*/ 57 w 65"/>
                <a:gd name="T73" fmla="*/ 19 h 115"/>
                <a:gd name="T74" fmla="*/ 53 w 65"/>
                <a:gd name="T75" fmla="*/ 19 h 115"/>
                <a:gd name="T76" fmla="*/ 53 w 65"/>
                <a:gd name="T77" fmla="*/ 16 h 115"/>
                <a:gd name="T78" fmla="*/ 49 w 65"/>
                <a:gd name="T79" fmla="*/ 12 h 115"/>
                <a:gd name="T80" fmla="*/ 46 w 65"/>
                <a:gd name="T81" fmla="*/ 8 h 115"/>
                <a:gd name="T82" fmla="*/ 46 w 65"/>
                <a:gd name="T83" fmla="*/ 4 h 115"/>
                <a:gd name="T84" fmla="*/ 42 w 65"/>
                <a:gd name="T85" fmla="*/ 4 h 115"/>
                <a:gd name="T86" fmla="*/ 38 w 65"/>
                <a:gd name="T87" fmla="*/ 4 h 115"/>
                <a:gd name="T88" fmla="*/ 34 w 65"/>
                <a:gd name="T89" fmla="*/ 4 h 115"/>
                <a:gd name="T90" fmla="*/ 30 w 65"/>
                <a:gd name="T91" fmla="*/ 4 h 115"/>
                <a:gd name="T92" fmla="*/ 30 w 65"/>
                <a:gd name="T93" fmla="*/ 8 h 115"/>
                <a:gd name="T94" fmla="*/ 26 w 65"/>
                <a:gd name="T95" fmla="*/ 12 h 115"/>
                <a:gd name="T96" fmla="*/ 26 w 65"/>
                <a:gd name="T97" fmla="*/ 19 h 115"/>
                <a:gd name="T98" fmla="*/ 26 w 65"/>
                <a:gd name="T99" fmla="*/ 35 h 115"/>
                <a:gd name="T100" fmla="*/ 26 w 65"/>
                <a:gd name="T101" fmla="*/ 42 h 115"/>
                <a:gd name="T102" fmla="*/ 46 w 65"/>
                <a:gd name="T103" fmla="*/ 42 h 115"/>
                <a:gd name="T104" fmla="*/ 46 w 65"/>
                <a:gd name="T105" fmla="*/ 46 h 115"/>
                <a:gd name="T106" fmla="*/ 26 w 65"/>
                <a:gd name="T107" fmla="*/ 46 h 115"/>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5"/>
                <a:gd name="T163" fmla="*/ 0 h 115"/>
                <a:gd name="T164" fmla="*/ 65 w 65"/>
                <a:gd name="T165" fmla="*/ 115 h 115"/>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5" h="115">
                  <a:moveTo>
                    <a:pt x="26" y="46"/>
                  </a:moveTo>
                  <a:lnTo>
                    <a:pt x="26" y="96"/>
                  </a:lnTo>
                  <a:lnTo>
                    <a:pt x="26" y="104"/>
                  </a:lnTo>
                  <a:lnTo>
                    <a:pt x="30" y="111"/>
                  </a:lnTo>
                  <a:lnTo>
                    <a:pt x="34" y="111"/>
                  </a:lnTo>
                  <a:lnTo>
                    <a:pt x="38" y="115"/>
                  </a:lnTo>
                  <a:lnTo>
                    <a:pt x="46" y="115"/>
                  </a:lnTo>
                  <a:lnTo>
                    <a:pt x="0" y="115"/>
                  </a:lnTo>
                  <a:lnTo>
                    <a:pt x="3" y="115"/>
                  </a:lnTo>
                  <a:lnTo>
                    <a:pt x="7" y="115"/>
                  </a:lnTo>
                  <a:lnTo>
                    <a:pt x="7" y="111"/>
                  </a:lnTo>
                  <a:lnTo>
                    <a:pt x="11" y="111"/>
                  </a:lnTo>
                  <a:lnTo>
                    <a:pt x="11" y="108"/>
                  </a:lnTo>
                  <a:lnTo>
                    <a:pt x="11" y="104"/>
                  </a:lnTo>
                  <a:lnTo>
                    <a:pt x="15" y="96"/>
                  </a:lnTo>
                  <a:lnTo>
                    <a:pt x="15" y="46"/>
                  </a:lnTo>
                  <a:lnTo>
                    <a:pt x="0" y="46"/>
                  </a:lnTo>
                  <a:lnTo>
                    <a:pt x="0" y="42"/>
                  </a:lnTo>
                  <a:lnTo>
                    <a:pt x="15" y="42"/>
                  </a:lnTo>
                  <a:lnTo>
                    <a:pt x="15" y="35"/>
                  </a:lnTo>
                  <a:lnTo>
                    <a:pt x="15" y="23"/>
                  </a:lnTo>
                  <a:lnTo>
                    <a:pt x="15" y="16"/>
                  </a:lnTo>
                  <a:lnTo>
                    <a:pt x="23" y="8"/>
                  </a:lnTo>
                  <a:lnTo>
                    <a:pt x="26" y="4"/>
                  </a:lnTo>
                  <a:lnTo>
                    <a:pt x="34" y="0"/>
                  </a:lnTo>
                  <a:lnTo>
                    <a:pt x="46" y="0"/>
                  </a:lnTo>
                  <a:lnTo>
                    <a:pt x="53" y="0"/>
                  </a:lnTo>
                  <a:lnTo>
                    <a:pt x="61" y="4"/>
                  </a:lnTo>
                  <a:lnTo>
                    <a:pt x="65" y="8"/>
                  </a:lnTo>
                  <a:lnTo>
                    <a:pt x="65" y="12"/>
                  </a:lnTo>
                  <a:lnTo>
                    <a:pt x="65" y="16"/>
                  </a:lnTo>
                  <a:lnTo>
                    <a:pt x="61" y="19"/>
                  </a:lnTo>
                  <a:lnTo>
                    <a:pt x="57" y="19"/>
                  </a:lnTo>
                  <a:lnTo>
                    <a:pt x="53" y="19"/>
                  </a:lnTo>
                  <a:lnTo>
                    <a:pt x="53" y="16"/>
                  </a:lnTo>
                  <a:lnTo>
                    <a:pt x="49" y="12"/>
                  </a:lnTo>
                  <a:lnTo>
                    <a:pt x="46" y="8"/>
                  </a:lnTo>
                  <a:lnTo>
                    <a:pt x="46" y="4"/>
                  </a:lnTo>
                  <a:lnTo>
                    <a:pt x="42" y="4"/>
                  </a:lnTo>
                  <a:lnTo>
                    <a:pt x="38" y="4"/>
                  </a:lnTo>
                  <a:lnTo>
                    <a:pt x="34" y="4"/>
                  </a:lnTo>
                  <a:lnTo>
                    <a:pt x="30" y="4"/>
                  </a:lnTo>
                  <a:lnTo>
                    <a:pt x="30" y="8"/>
                  </a:lnTo>
                  <a:lnTo>
                    <a:pt x="26" y="12"/>
                  </a:lnTo>
                  <a:lnTo>
                    <a:pt x="26" y="19"/>
                  </a:lnTo>
                  <a:lnTo>
                    <a:pt x="26" y="35"/>
                  </a:lnTo>
                  <a:lnTo>
                    <a:pt x="26" y="42"/>
                  </a:lnTo>
                  <a:lnTo>
                    <a:pt x="46" y="42"/>
                  </a:lnTo>
                  <a:lnTo>
                    <a:pt x="46" y="46"/>
                  </a:lnTo>
                  <a:lnTo>
                    <a:pt x="26" y="46"/>
                  </a:lnTo>
                  <a:close/>
                </a:path>
              </a:pathLst>
            </a:custGeom>
            <a:solidFill>
              <a:srgbClr val="000000"/>
            </a:solidFill>
            <a:ln w="0">
              <a:solidFill>
                <a:srgbClr val="000000"/>
              </a:solidFill>
              <a:round/>
              <a:headEnd/>
              <a:tailEnd/>
            </a:ln>
          </p:spPr>
          <p:txBody>
            <a:bodyPr/>
            <a:lstStyle/>
            <a:p>
              <a:endParaRPr lang="en-CA"/>
            </a:p>
          </p:txBody>
        </p:sp>
        <p:sp>
          <p:nvSpPr>
            <p:cNvPr id="17442" name="Freeform 224"/>
            <p:cNvSpPr>
              <a:spLocks noEditPoints="1"/>
            </p:cNvSpPr>
            <p:nvPr/>
          </p:nvSpPr>
          <p:spPr bwMode="auto">
            <a:xfrm>
              <a:off x="307" y="2608"/>
              <a:ext cx="73" cy="80"/>
            </a:xfrm>
            <a:custGeom>
              <a:avLst/>
              <a:gdLst>
                <a:gd name="T0" fmla="*/ 35 w 73"/>
                <a:gd name="T1" fmla="*/ 0 h 80"/>
                <a:gd name="T2" fmla="*/ 46 w 73"/>
                <a:gd name="T3" fmla="*/ 0 h 80"/>
                <a:gd name="T4" fmla="*/ 58 w 73"/>
                <a:gd name="T5" fmla="*/ 7 h 80"/>
                <a:gd name="T6" fmla="*/ 62 w 73"/>
                <a:gd name="T7" fmla="*/ 11 h 80"/>
                <a:gd name="T8" fmla="*/ 69 w 73"/>
                <a:gd name="T9" fmla="*/ 23 h 80"/>
                <a:gd name="T10" fmla="*/ 73 w 73"/>
                <a:gd name="T11" fmla="*/ 38 h 80"/>
                <a:gd name="T12" fmla="*/ 69 w 73"/>
                <a:gd name="T13" fmla="*/ 49 h 80"/>
                <a:gd name="T14" fmla="*/ 66 w 73"/>
                <a:gd name="T15" fmla="*/ 57 h 80"/>
                <a:gd name="T16" fmla="*/ 62 w 73"/>
                <a:gd name="T17" fmla="*/ 69 h 80"/>
                <a:gd name="T18" fmla="*/ 54 w 73"/>
                <a:gd name="T19" fmla="*/ 72 h 80"/>
                <a:gd name="T20" fmla="*/ 46 w 73"/>
                <a:gd name="T21" fmla="*/ 76 h 80"/>
                <a:gd name="T22" fmla="*/ 35 w 73"/>
                <a:gd name="T23" fmla="*/ 80 h 80"/>
                <a:gd name="T24" fmla="*/ 23 w 73"/>
                <a:gd name="T25" fmla="*/ 76 h 80"/>
                <a:gd name="T26" fmla="*/ 16 w 73"/>
                <a:gd name="T27" fmla="*/ 72 h 80"/>
                <a:gd name="T28" fmla="*/ 8 w 73"/>
                <a:gd name="T29" fmla="*/ 65 h 80"/>
                <a:gd name="T30" fmla="*/ 4 w 73"/>
                <a:gd name="T31" fmla="*/ 53 h 80"/>
                <a:gd name="T32" fmla="*/ 0 w 73"/>
                <a:gd name="T33" fmla="*/ 38 h 80"/>
                <a:gd name="T34" fmla="*/ 0 w 73"/>
                <a:gd name="T35" fmla="*/ 30 h 80"/>
                <a:gd name="T36" fmla="*/ 4 w 73"/>
                <a:gd name="T37" fmla="*/ 19 h 80"/>
                <a:gd name="T38" fmla="*/ 12 w 73"/>
                <a:gd name="T39" fmla="*/ 11 h 80"/>
                <a:gd name="T40" fmla="*/ 19 w 73"/>
                <a:gd name="T41" fmla="*/ 3 h 80"/>
                <a:gd name="T42" fmla="*/ 27 w 73"/>
                <a:gd name="T43" fmla="*/ 0 h 80"/>
                <a:gd name="T44" fmla="*/ 35 w 73"/>
                <a:gd name="T45" fmla="*/ 0 h 80"/>
                <a:gd name="T46" fmla="*/ 35 w 73"/>
                <a:gd name="T47" fmla="*/ 3 h 80"/>
                <a:gd name="T48" fmla="*/ 31 w 73"/>
                <a:gd name="T49" fmla="*/ 7 h 80"/>
                <a:gd name="T50" fmla="*/ 23 w 73"/>
                <a:gd name="T51" fmla="*/ 7 h 80"/>
                <a:gd name="T52" fmla="*/ 19 w 73"/>
                <a:gd name="T53" fmla="*/ 11 h 80"/>
                <a:gd name="T54" fmla="*/ 16 w 73"/>
                <a:gd name="T55" fmla="*/ 15 h 80"/>
                <a:gd name="T56" fmla="*/ 16 w 73"/>
                <a:gd name="T57" fmla="*/ 23 h 80"/>
                <a:gd name="T58" fmla="*/ 16 w 73"/>
                <a:gd name="T59" fmla="*/ 34 h 80"/>
                <a:gd name="T60" fmla="*/ 16 w 73"/>
                <a:gd name="T61" fmla="*/ 49 h 80"/>
                <a:gd name="T62" fmla="*/ 19 w 73"/>
                <a:gd name="T63" fmla="*/ 61 h 80"/>
                <a:gd name="T64" fmla="*/ 27 w 73"/>
                <a:gd name="T65" fmla="*/ 69 h 80"/>
                <a:gd name="T66" fmla="*/ 31 w 73"/>
                <a:gd name="T67" fmla="*/ 72 h 80"/>
                <a:gd name="T68" fmla="*/ 39 w 73"/>
                <a:gd name="T69" fmla="*/ 72 h 80"/>
                <a:gd name="T70" fmla="*/ 46 w 73"/>
                <a:gd name="T71" fmla="*/ 72 h 80"/>
                <a:gd name="T72" fmla="*/ 54 w 73"/>
                <a:gd name="T73" fmla="*/ 69 h 80"/>
                <a:gd name="T74" fmla="*/ 58 w 73"/>
                <a:gd name="T75" fmla="*/ 57 h 80"/>
                <a:gd name="T76" fmla="*/ 58 w 73"/>
                <a:gd name="T77" fmla="*/ 46 h 80"/>
                <a:gd name="T78" fmla="*/ 58 w 73"/>
                <a:gd name="T79" fmla="*/ 30 h 80"/>
                <a:gd name="T80" fmla="*/ 54 w 73"/>
                <a:gd name="T81" fmla="*/ 23 h 80"/>
                <a:gd name="T82" fmla="*/ 50 w 73"/>
                <a:gd name="T83" fmla="*/ 11 h 80"/>
                <a:gd name="T84" fmla="*/ 42 w 73"/>
                <a:gd name="T85" fmla="*/ 7 h 80"/>
                <a:gd name="T86" fmla="*/ 35 w 73"/>
                <a:gd name="T87" fmla="*/ 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3"/>
                <a:gd name="T133" fmla="*/ 0 h 80"/>
                <a:gd name="T134" fmla="*/ 73 w 73"/>
                <a:gd name="T135" fmla="*/ 80 h 8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3" h="80">
                  <a:moveTo>
                    <a:pt x="35" y="0"/>
                  </a:moveTo>
                  <a:lnTo>
                    <a:pt x="46" y="0"/>
                  </a:lnTo>
                  <a:lnTo>
                    <a:pt x="58" y="7"/>
                  </a:lnTo>
                  <a:lnTo>
                    <a:pt x="62" y="11"/>
                  </a:lnTo>
                  <a:lnTo>
                    <a:pt x="69" y="23"/>
                  </a:lnTo>
                  <a:lnTo>
                    <a:pt x="73" y="38"/>
                  </a:lnTo>
                  <a:lnTo>
                    <a:pt x="69" y="49"/>
                  </a:lnTo>
                  <a:lnTo>
                    <a:pt x="66" y="57"/>
                  </a:lnTo>
                  <a:lnTo>
                    <a:pt x="62" y="69"/>
                  </a:lnTo>
                  <a:lnTo>
                    <a:pt x="54" y="72"/>
                  </a:lnTo>
                  <a:lnTo>
                    <a:pt x="46" y="76"/>
                  </a:lnTo>
                  <a:lnTo>
                    <a:pt x="35" y="80"/>
                  </a:lnTo>
                  <a:lnTo>
                    <a:pt x="23" y="76"/>
                  </a:lnTo>
                  <a:lnTo>
                    <a:pt x="16" y="72"/>
                  </a:lnTo>
                  <a:lnTo>
                    <a:pt x="8" y="65"/>
                  </a:lnTo>
                  <a:lnTo>
                    <a:pt x="4" y="53"/>
                  </a:lnTo>
                  <a:lnTo>
                    <a:pt x="0" y="38"/>
                  </a:lnTo>
                  <a:lnTo>
                    <a:pt x="0" y="30"/>
                  </a:lnTo>
                  <a:lnTo>
                    <a:pt x="4" y="19"/>
                  </a:lnTo>
                  <a:lnTo>
                    <a:pt x="12" y="11"/>
                  </a:lnTo>
                  <a:lnTo>
                    <a:pt x="19" y="3"/>
                  </a:lnTo>
                  <a:lnTo>
                    <a:pt x="27" y="0"/>
                  </a:lnTo>
                  <a:lnTo>
                    <a:pt x="35" y="0"/>
                  </a:lnTo>
                  <a:close/>
                  <a:moveTo>
                    <a:pt x="35" y="3"/>
                  </a:moveTo>
                  <a:lnTo>
                    <a:pt x="31" y="7"/>
                  </a:lnTo>
                  <a:lnTo>
                    <a:pt x="23" y="7"/>
                  </a:lnTo>
                  <a:lnTo>
                    <a:pt x="19" y="11"/>
                  </a:lnTo>
                  <a:lnTo>
                    <a:pt x="16" y="15"/>
                  </a:lnTo>
                  <a:lnTo>
                    <a:pt x="16" y="23"/>
                  </a:lnTo>
                  <a:lnTo>
                    <a:pt x="16" y="34"/>
                  </a:lnTo>
                  <a:lnTo>
                    <a:pt x="16" y="49"/>
                  </a:lnTo>
                  <a:lnTo>
                    <a:pt x="19" y="61"/>
                  </a:lnTo>
                  <a:lnTo>
                    <a:pt x="27" y="69"/>
                  </a:lnTo>
                  <a:lnTo>
                    <a:pt x="31" y="72"/>
                  </a:lnTo>
                  <a:lnTo>
                    <a:pt x="39" y="72"/>
                  </a:lnTo>
                  <a:lnTo>
                    <a:pt x="46" y="72"/>
                  </a:lnTo>
                  <a:lnTo>
                    <a:pt x="54" y="69"/>
                  </a:lnTo>
                  <a:lnTo>
                    <a:pt x="58" y="57"/>
                  </a:lnTo>
                  <a:lnTo>
                    <a:pt x="58" y="46"/>
                  </a:lnTo>
                  <a:lnTo>
                    <a:pt x="58" y="30"/>
                  </a:lnTo>
                  <a:lnTo>
                    <a:pt x="54" y="23"/>
                  </a:lnTo>
                  <a:lnTo>
                    <a:pt x="50" y="11"/>
                  </a:lnTo>
                  <a:lnTo>
                    <a:pt x="42" y="7"/>
                  </a:lnTo>
                  <a:lnTo>
                    <a:pt x="35" y="3"/>
                  </a:lnTo>
                  <a:close/>
                </a:path>
              </a:pathLst>
            </a:custGeom>
            <a:solidFill>
              <a:srgbClr val="000000"/>
            </a:solidFill>
            <a:ln w="0">
              <a:solidFill>
                <a:srgbClr val="000000"/>
              </a:solidFill>
              <a:round/>
              <a:headEnd/>
              <a:tailEnd/>
            </a:ln>
          </p:spPr>
          <p:txBody>
            <a:bodyPr/>
            <a:lstStyle/>
            <a:p>
              <a:endParaRPr lang="en-CA"/>
            </a:p>
          </p:txBody>
        </p:sp>
        <p:sp>
          <p:nvSpPr>
            <p:cNvPr id="17443" name="Freeform 225"/>
            <p:cNvSpPr>
              <a:spLocks noEditPoints="1"/>
            </p:cNvSpPr>
            <p:nvPr/>
          </p:nvSpPr>
          <p:spPr bwMode="auto">
            <a:xfrm>
              <a:off x="392" y="2608"/>
              <a:ext cx="73" cy="80"/>
            </a:xfrm>
            <a:custGeom>
              <a:avLst/>
              <a:gdLst>
                <a:gd name="T0" fmla="*/ 34 w 73"/>
                <a:gd name="T1" fmla="*/ 0 h 80"/>
                <a:gd name="T2" fmla="*/ 46 w 73"/>
                <a:gd name="T3" fmla="*/ 0 h 80"/>
                <a:gd name="T4" fmla="*/ 53 w 73"/>
                <a:gd name="T5" fmla="*/ 7 h 80"/>
                <a:gd name="T6" fmla="*/ 61 w 73"/>
                <a:gd name="T7" fmla="*/ 11 h 80"/>
                <a:gd name="T8" fmla="*/ 69 w 73"/>
                <a:gd name="T9" fmla="*/ 23 h 80"/>
                <a:gd name="T10" fmla="*/ 73 w 73"/>
                <a:gd name="T11" fmla="*/ 38 h 80"/>
                <a:gd name="T12" fmla="*/ 69 w 73"/>
                <a:gd name="T13" fmla="*/ 49 h 80"/>
                <a:gd name="T14" fmla="*/ 65 w 73"/>
                <a:gd name="T15" fmla="*/ 57 h 80"/>
                <a:gd name="T16" fmla="*/ 61 w 73"/>
                <a:gd name="T17" fmla="*/ 69 h 80"/>
                <a:gd name="T18" fmla="*/ 53 w 73"/>
                <a:gd name="T19" fmla="*/ 72 h 80"/>
                <a:gd name="T20" fmla="*/ 46 w 73"/>
                <a:gd name="T21" fmla="*/ 76 h 80"/>
                <a:gd name="T22" fmla="*/ 34 w 73"/>
                <a:gd name="T23" fmla="*/ 80 h 80"/>
                <a:gd name="T24" fmla="*/ 23 w 73"/>
                <a:gd name="T25" fmla="*/ 76 h 80"/>
                <a:gd name="T26" fmla="*/ 15 w 73"/>
                <a:gd name="T27" fmla="*/ 72 h 80"/>
                <a:gd name="T28" fmla="*/ 7 w 73"/>
                <a:gd name="T29" fmla="*/ 65 h 80"/>
                <a:gd name="T30" fmla="*/ 0 w 73"/>
                <a:gd name="T31" fmla="*/ 53 h 80"/>
                <a:gd name="T32" fmla="*/ 0 w 73"/>
                <a:gd name="T33" fmla="*/ 38 h 80"/>
                <a:gd name="T34" fmla="*/ 0 w 73"/>
                <a:gd name="T35" fmla="*/ 30 h 80"/>
                <a:gd name="T36" fmla="*/ 4 w 73"/>
                <a:gd name="T37" fmla="*/ 19 h 80"/>
                <a:gd name="T38" fmla="*/ 11 w 73"/>
                <a:gd name="T39" fmla="*/ 11 h 80"/>
                <a:gd name="T40" fmla="*/ 19 w 73"/>
                <a:gd name="T41" fmla="*/ 3 h 80"/>
                <a:gd name="T42" fmla="*/ 27 w 73"/>
                <a:gd name="T43" fmla="*/ 0 h 80"/>
                <a:gd name="T44" fmla="*/ 34 w 73"/>
                <a:gd name="T45" fmla="*/ 0 h 80"/>
                <a:gd name="T46" fmla="*/ 34 w 73"/>
                <a:gd name="T47" fmla="*/ 3 h 80"/>
                <a:gd name="T48" fmla="*/ 27 w 73"/>
                <a:gd name="T49" fmla="*/ 7 h 80"/>
                <a:gd name="T50" fmla="*/ 23 w 73"/>
                <a:gd name="T51" fmla="*/ 7 h 80"/>
                <a:gd name="T52" fmla="*/ 19 w 73"/>
                <a:gd name="T53" fmla="*/ 11 h 80"/>
                <a:gd name="T54" fmla="*/ 15 w 73"/>
                <a:gd name="T55" fmla="*/ 15 h 80"/>
                <a:gd name="T56" fmla="*/ 15 w 73"/>
                <a:gd name="T57" fmla="*/ 23 h 80"/>
                <a:gd name="T58" fmla="*/ 15 w 73"/>
                <a:gd name="T59" fmla="*/ 34 h 80"/>
                <a:gd name="T60" fmla="*/ 15 w 73"/>
                <a:gd name="T61" fmla="*/ 49 h 80"/>
                <a:gd name="T62" fmla="*/ 19 w 73"/>
                <a:gd name="T63" fmla="*/ 61 h 80"/>
                <a:gd name="T64" fmla="*/ 27 w 73"/>
                <a:gd name="T65" fmla="*/ 69 h 80"/>
                <a:gd name="T66" fmla="*/ 30 w 73"/>
                <a:gd name="T67" fmla="*/ 72 h 80"/>
                <a:gd name="T68" fmla="*/ 38 w 73"/>
                <a:gd name="T69" fmla="*/ 72 h 80"/>
                <a:gd name="T70" fmla="*/ 46 w 73"/>
                <a:gd name="T71" fmla="*/ 72 h 80"/>
                <a:gd name="T72" fmla="*/ 53 w 73"/>
                <a:gd name="T73" fmla="*/ 69 h 80"/>
                <a:gd name="T74" fmla="*/ 57 w 73"/>
                <a:gd name="T75" fmla="*/ 57 h 80"/>
                <a:gd name="T76" fmla="*/ 57 w 73"/>
                <a:gd name="T77" fmla="*/ 46 h 80"/>
                <a:gd name="T78" fmla="*/ 57 w 73"/>
                <a:gd name="T79" fmla="*/ 30 h 80"/>
                <a:gd name="T80" fmla="*/ 53 w 73"/>
                <a:gd name="T81" fmla="*/ 23 h 80"/>
                <a:gd name="T82" fmla="*/ 50 w 73"/>
                <a:gd name="T83" fmla="*/ 11 h 80"/>
                <a:gd name="T84" fmla="*/ 42 w 73"/>
                <a:gd name="T85" fmla="*/ 7 h 80"/>
                <a:gd name="T86" fmla="*/ 34 w 73"/>
                <a:gd name="T87" fmla="*/ 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3"/>
                <a:gd name="T133" fmla="*/ 0 h 80"/>
                <a:gd name="T134" fmla="*/ 73 w 73"/>
                <a:gd name="T135" fmla="*/ 80 h 8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3" h="80">
                  <a:moveTo>
                    <a:pt x="34" y="0"/>
                  </a:moveTo>
                  <a:lnTo>
                    <a:pt x="46" y="0"/>
                  </a:lnTo>
                  <a:lnTo>
                    <a:pt x="53" y="7"/>
                  </a:lnTo>
                  <a:lnTo>
                    <a:pt x="61" y="11"/>
                  </a:lnTo>
                  <a:lnTo>
                    <a:pt x="69" y="23"/>
                  </a:lnTo>
                  <a:lnTo>
                    <a:pt x="73" y="38"/>
                  </a:lnTo>
                  <a:lnTo>
                    <a:pt x="69" y="49"/>
                  </a:lnTo>
                  <a:lnTo>
                    <a:pt x="65" y="57"/>
                  </a:lnTo>
                  <a:lnTo>
                    <a:pt x="61" y="69"/>
                  </a:lnTo>
                  <a:lnTo>
                    <a:pt x="53" y="72"/>
                  </a:lnTo>
                  <a:lnTo>
                    <a:pt x="46" y="76"/>
                  </a:lnTo>
                  <a:lnTo>
                    <a:pt x="34" y="80"/>
                  </a:lnTo>
                  <a:lnTo>
                    <a:pt x="23" y="76"/>
                  </a:lnTo>
                  <a:lnTo>
                    <a:pt x="15" y="72"/>
                  </a:lnTo>
                  <a:lnTo>
                    <a:pt x="7" y="65"/>
                  </a:lnTo>
                  <a:lnTo>
                    <a:pt x="0" y="53"/>
                  </a:lnTo>
                  <a:lnTo>
                    <a:pt x="0" y="38"/>
                  </a:lnTo>
                  <a:lnTo>
                    <a:pt x="0" y="30"/>
                  </a:lnTo>
                  <a:lnTo>
                    <a:pt x="4" y="19"/>
                  </a:lnTo>
                  <a:lnTo>
                    <a:pt x="11" y="11"/>
                  </a:lnTo>
                  <a:lnTo>
                    <a:pt x="19" y="3"/>
                  </a:lnTo>
                  <a:lnTo>
                    <a:pt x="27" y="0"/>
                  </a:lnTo>
                  <a:lnTo>
                    <a:pt x="34" y="0"/>
                  </a:lnTo>
                  <a:close/>
                  <a:moveTo>
                    <a:pt x="34" y="3"/>
                  </a:moveTo>
                  <a:lnTo>
                    <a:pt x="27" y="7"/>
                  </a:lnTo>
                  <a:lnTo>
                    <a:pt x="23" y="7"/>
                  </a:lnTo>
                  <a:lnTo>
                    <a:pt x="19" y="11"/>
                  </a:lnTo>
                  <a:lnTo>
                    <a:pt x="15" y="15"/>
                  </a:lnTo>
                  <a:lnTo>
                    <a:pt x="15" y="23"/>
                  </a:lnTo>
                  <a:lnTo>
                    <a:pt x="15" y="34"/>
                  </a:lnTo>
                  <a:lnTo>
                    <a:pt x="15" y="49"/>
                  </a:lnTo>
                  <a:lnTo>
                    <a:pt x="19" y="61"/>
                  </a:lnTo>
                  <a:lnTo>
                    <a:pt x="27" y="69"/>
                  </a:lnTo>
                  <a:lnTo>
                    <a:pt x="30" y="72"/>
                  </a:lnTo>
                  <a:lnTo>
                    <a:pt x="38" y="72"/>
                  </a:lnTo>
                  <a:lnTo>
                    <a:pt x="46" y="72"/>
                  </a:lnTo>
                  <a:lnTo>
                    <a:pt x="53" y="69"/>
                  </a:lnTo>
                  <a:lnTo>
                    <a:pt x="57" y="57"/>
                  </a:lnTo>
                  <a:lnTo>
                    <a:pt x="57" y="46"/>
                  </a:lnTo>
                  <a:lnTo>
                    <a:pt x="57" y="30"/>
                  </a:lnTo>
                  <a:lnTo>
                    <a:pt x="53" y="23"/>
                  </a:lnTo>
                  <a:lnTo>
                    <a:pt x="50" y="11"/>
                  </a:lnTo>
                  <a:lnTo>
                    <a:pt x="42" y="7"/>
                  </a:lnTo>
                  <a:lnTo>
                    <a:pt x="34" y="3"/>
                  </a:lnTo>
                  <a:close/>
                </a:path>
              </a:pathLst>
            </a:custGeom>
            <a:solidFill>
              <a:srgbClr val="000000"/>
            </a:solidFill>
            <a:ln w="0">
              <a:solidFill>
                <a:srgbClr val="000000"/>
              </a:solidFill>
              <a:round/>
              <a:headEnd/>
              <a:tailEnd/>
            </a:ln>
          </p:spPr>
          <p:txBody>
            <a:bodyPr/>
            <a:lstStyle/>
            <a:p>
              <a:endParaRPr lang="en-CA"/>
            </a:p>
          </p:txBody>
        </p:sp>
        <p:sp>
          <p:nvSpPr>
            <p:cNvPr id="17444" name="Freeform 226"/>
            <p:cNvSpPr>
              <a:spLocks noEditPoints="1"/>
            </p:cNvSpPr>
            <p:nvPr/>
          </p:nvSpPr>
          <p:spPr bwMode="auto">
            <a:xfrm>
              <a:off x="476" y="2569"/>
              <a:ext cx="77" cy="119"/>
            </a:xfrm>
            <a:custGeom>
              <a:avLst/>
              <a:gdLst>
                <a:gd name="T0" fmla="*/ 54 w 77"/>
                <a:gd name="T1" fmla="*/ 104 h 119"/>
                <a:gd name="T2" fmla="*/ 46 w 77"/>
                <a:gd name="T3" fmla="*/ 111 h 119"/>
                <a:gd name="T4" fmla="*/ 42 w 77"/>
                <a:gd name="T5" fmla="*/ 115 h 119"/>
                <a:gd name="T6" fmla="*/ 35 w 77"/>
                <a:gd name="T7" fmla="*/ 115 h 119"/>
                <a:gd name="T8" fmla="*/ 31 w 77"/>
                <a:gd name="T9" fmla="*/ 119 h 119"/>
                <a:gd name="T10" fmla="*/ 19 w 77"/>
                <a:gd name="T11" fmla="*/ 115 h 119"/>
                <a:gd name="T12" fmla="*/ 8 w 77"/>
                <a:gd name="T13" fmla="*/ 108 h 119"/>
                <a:gd name="T14" fmla="*/ 0 w 77"/>
                <a:gd name="T15" fmla="*/ 96 h 119"/>
                <a:gd name="T16" fmla="*/ 0 w 77"/>
                <a:gd name="T17" fmla="*/ 81 h 119"/>
                <a:gd name="T18" fmla="*/ 0 w 77"/>
                <a:gd name="T19" fmla="*/ 65 h 119"/>
                <a:gd name="T20" fmla="*/ 8 w 77"/>
                <a:gd name="T21" fmla="*/ 50 h 119"/>
                <a:gd name="T22" fmla="*/ 15 w 77"/>
                <a:gd name="T23" fmla="*/ 46 h 119"/>
                <a:gd name="T24" fmla="*/ 27 w 77"/>
                <a:gd name="T25" fmla="*/ 39 h 119"/>
                <a:gd name="T26" fmla="*/ 35 w 77"/>
                <a:gd name="T27" fmla="*/ 39 h 119"/>
                <a:gd name="T28" fmla="*/ 46 w 77"/>
                <a:gd name="T29" fmla="*/ 42 h 119"/>
                <a:gd name="T30" fmla="*/ 54 w 77"/>
                <a:gd name="T31" fmla="*/ 46 h 119"/>
                <a:gd name="T32" fmla="*/ 54 w 77"/>
                <a:gd name="T33" fmla="*/ 31 h 119"/>
                <a:gd name="T34" fmla="*/ 50 w 77"/>
                <a:gd name="T35" fmla="*/ 19 h 119"/>
                <a:gd name="T36" fmla="*/ 50 w 77"/>
                <a:gd name="T37" fmla="*/ 12 h 119"/>
                <a:gd name="T38" fmla="*/ 50 w 77"/>
                <a:gd name="T39" fmla="*/ 12 h 119"/>
                <a:gd name="T40" fmla="*/ 50 w 77"/>
                <a:gd name="T41" fmla="*/ 8 h 119"/>
                <a:gd name="T42" fmla="*/ 50 w 77"/>
                <a:gd name="T43" fmla="*/ 8 h 119"/>
                <a:gd name="T44" fmla="*/ 46 w 77"/>
                <a:gd name="T45" fmla="*/ 8 h 119"/>
                <a:gd name="T46" fmla="*/ 46 w 77"/>
                <a:gd name="T47" fmla="*/ 8 h 119"/>
                <a:gd name="T48" fmla="*/ 42 w 77"/>
                <a:gd name="T49" fmla="*/ 8 h 119"/>
                <a:gd name="T50" fmla="*/ 42 w 77"/>
                <a:gd name="T51" fmla="*/ 8 h 119"/>
                <a:gd name="T52" fmla="*/ 61 w 77"/>
                <a:gd name="T53" fmla="*/ 0 h 119"/>
                <a:gd name="T54" fmla="*/ 65 w 77"/>
                <a:gd name="T55" fmla="*/ 0 h 119"/>
                <a:gd name="T56" fmla="*/ 65 w 77"/>
                <a:gd name="T57" fmla="*/ 85 h 119"/>
                <a:gd name="T58" fmla="*/ 65 w 77"/>
                <a:gd name="T59" fmla="*/ 96 h 119"/>
                <a:gd name="T60" fmla="*/ 65 w 77"/>
                <a:gd name="T61" fmla="*/ 104 h 119"/>
                <a:gd name="T62" fmla="*/ 65 w 77"/>
                <a:gd name="T63" fmla="*/ 104 h 119"/>
                <a:gd name="T64" fmla="*/ 69 w 77"/>
                <a:gd name="T65" fmla="*/ 108 h 119"/>
                <a:gd name="T66" fmla="*/ 69 w 77"/>
                <a:gd name="T67" fmla="*/ 108 h 119"/>
                <a:gd name="T68" fmla="*/ 69 w 77"/>
                <a:gd name="T69" fmla="*/ 108 h 119"/>
                <a:gd name="T70" fmla="*/ 73 w 77"/>
                <a:gd name="T71" fmla="*/ 108 h 119"/>
                <a:gd name="T72" fmla="*/ 77 w 77"/>
                <a:gd name="T73" fmla="*/ 108 h 119"/>
                <a:gd name="T74" fmla="*/ 77 w 77"/>
                <a:gd name="T75" fmla="*/ 108 h 119"/>
                <a:gd name="T76" fmla="*/ 54 w 77"/>
                <a:gd name="T77" fmla="*/ 119 h 119"/>
                <a:gd name="T78" fmla="*/ 54 w 77"/>
                <a:gd name="T79" fmla="*/ 119 h 119"/>
                <a:gd name="T80" fmla="*/ 54 w 77"/>
                <a:gd name="T81" fmla="*/ 104 h 119"/>
                <a:gd name="T82" fmla="*/ 54 w 77"/>
                <a:gd name="T83" fmla="*/ 100 h 119"/>
                <a:gd name="T84" fmla="*/ 54 w 77"/>
                <a:gd name="T85" fmla="*/ 65 h 119"/>
                <a:gd name="T86" fmla="*/ 50 w 77"/>
                <a:gd name="T87" fmla="*/ 58 h 119"/>
                <a:gd name="T88" fmla="*/ 50 w 77"/>
                <a:gd name="T89" fmla="*/ 54 h 119"/>
                <a:gd name="T90" fmla="*/ 46 w 77"/>
                <a:gd name="T91" fmla="*/ 50 h 119"/>
                <a:gd name="T92" fmla="*/ 42 w 77"/>
                <a:gd name="T93" fmla="*/ 46 h 119"/>
                <a:gd name="T94" fmla="*/ 38 w 77"/>
                <a:gd name="T95" fmla="*/ 46 h 119"/>
                <a:gd name="T96" fmla="*/ 35 w 77"/>
                <a:gd name="T97" fmla="*/ 42 h 119"/>
                <a:gd name="T98" fmla="*/ 27 w 77"/>
                <a:gd name="T99" fmla="*/ 46 h 119"/>
                <a:gd name="T100" fmla="*/ 19 w 77"/>
                <a:gd name="T101" fmla="*/ 50 h 119"/>
                <a:gd name="T102" fmla="*/ 15 w 77"/>
                <a:gd name="T103" fmla="*/ 62 h 119"/>
                <a:gd name="T104" fmla="*/ 12 w 77"/>
                <a:gd name="T105" fmla="*/ 73 h 119"/>
                <a:gd name="T106" fmla="*/ 15 w 77"/>
                <a:gd name="T107" fmla="*/ 88 h 119"/>
                <a:gd name="T108" fmla="*/ 19 w 77"/>
                <a:gd name="T109" fmla="*/ 100 h 119"/>
                <a:gd name="T110" fmla="*/ 27 w 77"/>
                <a:gd name="T111" fmla="*/ 104 h 119"/>
                <a:gd name="T112" fmla="*/ 38 w 77"/>
                <a:gd name="T113" fmla="*/ 108 h 119"/>
                <a:gd name="T114" fmla="*/ 46 w 77"/>
                <a:gd name="T115" fmla="*/ 104 h 119"/>
                <a:gd name="T116" fmla="*/ 54 w 77"/>
                <a:gd name="T117" fmla="*/ 100 h 11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77"/>
                <a:gd name="T178" fmla="*/ 0 h 119"/>
                <a:gd name="T179" fmla="*/ 77 w 77"/>
                <a:gd name="T180" fmla="*/ 119 h 11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77" h="119">
                  <a:moveTo>
                    <a:pt x="54" y="104"/>
                  </a:moveTo>
                  <a:lnTo>
                    <a:pt x="46" y="111"/>
                  </a:lnTo>
                  <a:lnTo>
                    <a:pt x="42" y="115"/>
                  </a:lnTo>
                  <a:lnTo>
                    <a:pt x="35" y="115"/>
                  </a:lnTo>
                  <a:lnTo>
                    <a:pt x="31" y="119"/>
                  </a:lnTo>
                  <a:lnTo>
                    <a:pt x="19" y="115"/>
                  </a:lnTo>
                  <a:lnTo>
                    <a:pt x="8" y="108"/>
                  </a:lnTo>
                  <a:lnTo>
                    <a:pt x="0" y="96"/>
                  </a:lnTo>
                  <a:lnTo>
                    <a:pt x="0" y="81"/>
                  </a:lnTo>
                  <a:lnTo>
                    <a:pt x="0" y="65"/>
                  </a:lnTo>
                  <a:lnTo>
                    <a:pt x="8" y="50"/>
                  </a:lnTo>
                  <a:lnTo>
                    <a:pt x="15" y="46"/>
                  </a:lnTo>
                  <a:lnTo>
                    <a:pt x="27" y="39"/>
                  </a:lnTo>
                  <a:lnTo>
                    <a:pt x="35" y="39"/>
                  </a:lnTo>
                  <a:lnTo>
                    <a:pt x="46" y="42"/>
                  </a:lnTo>
                  <a:lnTo>
                    <a:pt x="54" y="46"/>
                  </a:lnTo>
                  <a:lnTo>
                    <a:pt x="54" y="31"/>
                  </a:lnTo>
                  <a:lnTo>
                    <a:pt x="50" y="19"/>
                  </a:lnTo>
                  <a:lnTo>
                    <a:pt x="50" y="12"/>
                  </a:lnTo>
                  <a:lnTo>
                    <a:pt x="50" y="8"/>
                  </a:lnTo>
                  <a:lnTo>
                    <a:pt x="46" y="8"/>
                  </a:lnTo>
                  <a:lnTo>
                    <a:pt x="42" y="8"/>
                  </a:lnTo>
                  <a:lnTo>
                    <a:pt x="61" y="0"/>
                  </a:lnTo>
                  <a:lnTo>
                    <a:pt x="65" y="0"/>
                  </a:lnTo>
                  <a:lnTo>
                    <a:pt x="65" y="85"/>
                  </a:lnTo>
                  <a:lnTo>
                    <a:pt x="65" y="96"/>
                  </a:lnTo>
                  <a:lnTo>
                    <a:pt x="65" y="104"/>
                  </a:lnTo>
                  <a:lnTo>
                    <a:pt x="69" y="108"/>
                  </a:lnTo>
                  <a:lnTo>
                    <a:pt x="73" y="108"/>
                  </a:lnTo>
                  <a:lnTo>
                    <a:pt x="77" y="108"/>
                  </a:lnTo>
                  <a:lnTo>
                    <a:pt x="54" y="119"/>
                  </a:lnTo>
                  <a:lnTo>
                    <a:pt x="54" y="104"/>
                  </a:lnTo>
                  <a:close/>
                  <a:moveTo>
                    <a:pt x="54" y="100"/>
                  </a:moveTo>
                  <a:lnTo>
                    <a:pt x="54" y="65"/>
                  </a:lnTo>
                  <a:lnTo>
                    <a:pt x="50" y="58"/>
                  </a:lnTo>
                  <a:lnTo>
                    <a:pt x="50" y="54"/>
                  </a:lnTo>
                  <a:lnTo>
                    <a:pt x="46" y="50"/>
                  </a:lnTo>
                  <a:lnTo>
                    <a:pt x="42" y="46"/>
                  </a:lnTo>
                  <a:lnTo>
                    <a:pt x="38" y="46"/>
                  </a:lnTo>
                  <a:lnTo>
                    <a:pt x="35" y="42"/>
                  </a:lnTo>
                  <a:lnTo>
                    <a:pt x="27" y="46"/>
                  </a:lnTo>
                  <a:lnTo>
                    <a:pt x="19" y="50"/>
                  </a:lnTo>
                  <a:lnTo>
                    <a:pt x="15" y="62"/>
                  </a:lnTo>
                  <a:lnTo>
                    <a:pt x="12" y="73"/>
                  </a:lnTo>
                  <a:lnTo>
                    <a:pt x="15" y="88"/>
                  </a:lnTo>
                  <a:lnTo>
                    <a:pt x="19" y="100"/>
                  </a:lnTo>
                  <a:lnTo>
                    <a:pt x="27" y="104"/>
                  </a:lnTo>
                  <a:lnTo>
                    <a:pt x="38" y="108"/>
                  </a:lnTo>
                  <a:lnTo>
                    <a:pt x="46" y="104"/>
                  </a:lnTo>
                  <a:lnTo>
                    <a:pt x="54" y="100"/>
                  </a:lnTo>
                  <a:close/>
                </a:path>
              </a:pathLst>
            </a:custGeom>
            <a:solidFill>
              <a:srgbClr val="000000"/>
            </a:solidFill>
            <a:ln w="0">
              <a:solidFill>
                <a:srgbClr val="000000"/>
              </a:solidFill>
              <a:round/>
              <a:headEnd/>
              <a:tailEnd/>
            </a:ln>
          </p:spPr>
          <p:txBody>
            <a:bodyPr/>
            <a:lstStyle/>
            <a:p>
              <a:endParaRPr lang="en-CA"/>
            </a:p>
          </p:txBody>
        </p:sp>
        <p:sp>
          <p:nvSpPr>
            <p:cNvPr id="17445" name="Rectangle 227"/>
            <p:cNvSpPr>
              <a:spLocks noChangeArrowheads="1"/>
            </p:cNvSpPr>
            <p:nvPr/>
          </p:nvSpPr>
          <p:spPr bwMode="auto">
            <a:xfrm>
              <a:off x="833" y="25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7446" name="Rectangle 228"/>
            <p:cNvSpPr>
              <a:spLocks noChangeArrowheads="1"/>
            </p:cNvSpPr>
            <p:nvPr/>
          </p:nvSpPr>
          <p:spPr bwMode="auto">
            <a:xfrm>
              <a:off x="864" y="2535"/>
              <a:ext cx="7" cy="207"/>
            </a:xfrm>
            <a:prstGeom prst="rect">
              <a:avLst/>
            </a:prstGeom>
            <a:solidFill>
              <a:srgbClr val="000000"/>
            </a:solidFill>
            <a:ln w="0">
              <a:solidFill>
                <a:srgbClr val="000000"/>
              </a:solidFill>
              <a:miter lim="800000"/>
              <a:headEnd/>
              <a:tailEnd/>
            </a:ln>
          </p:spPr>
          <p:txBody>
            <a:bodyPr/>
            <a:lstStyle/>
            <a:p>
              <a:endParaRPr lang="en-US"/>
            </a:p>
          </p:txBody>
        </p:sp>
        <p:sp>
          <p:nvSpPr>
            <p:cNvPr id="17447" name="Freeform 229"/>
            <p:cNvSpPr>
              <a:spLocks/>
            </p:cNvSpPr>
            <p:nvPr/>
          </p:nvSpPr>
          <p:spPr bwMode="auto">
            <a:xfrm>
              <a:off x="1059" y="2669"/>
              <a:ext cx="19" cy="19"/>
            </a:xfrm>
            <a:custGeom>
              <a:avLst/>
              <a:gdLst>
                <a:gd name="T0" fmla="*/ 8 w 19"/>
                <a:gd name="T1" fmla="*/ 0 h 19"/>
                <a:gd name="T2" fmla="*/ 12 w 19"/>
                <a:gd name="T3" fmla="*/ 0 h 19"/>
                <a:gd name="T4" fmla="*/ 16 w 19"/>
                <a:gd name="T5" fmla="*/ 0 h 19"/>
                <a:gd name="T6" fmla="*/ 19 w 19"/>
                <a:gd name="T7" fmla="*/ 4 h 19"/>
                <a:gd name="T8" fmla="*/ 19 w 19"/>
                <a:gd name="T9" fmla="*/ 8 h 19"/>
                <a:gd name="T10" fmla="*/ 19 w 19"/>
                <a:gd name="T11" fmla="*/ 11 h 19"/>
                <a:gd name="T12" fmla="*/ 16 w 19"/>
                <a:gd name="T13" fmla="*/ 15 h 19"/>
                <a:gd name="T14" fmla="*/ 12 w 19"/>
                <a:gd name="T15" fmla="*/ 15 h 19"/>
                <a:gd name="T16" fmla="*/ 8 w 19"/>
                <a:gd name="T17" fmla="*/ 19 h 19"/>
                <a:gd name="T18" fmla="*/ 4 w 19"/>
                <a:gd name="T19" fmla="*/ 15 h 19"/>
                <a:gd name="T20" fmla="*/ 0 w 19"/>
                <a:gd name="T21" fmla="*/ 15 h 19"/>
                <a:gd name="T22" fmla="*/ 0 w 19"/>
                <a:gd name="T23" fmla="*/ 11 h 19"/>
                <a:gd name="T24" fmla="*/ 0 w 19"/>
                <a:gd name="T25" fmla="*/ 8 h 19"/>
                <a:gd name="T26" fmla="*/ 0 w 19"/>
                <a:gd name="T27" fmla="*/ 4 h 19"/>
                <a:gd name="T28" fmla="*/ 0 w 19"/>
                <a:gd name="T29" fmla="*/ 0 h 19"/>
                <a:gd name="T30" fmla="*/ 4 w 19"/>
                <a:gd name="T31" fmla="*/ 0 h 19"/>
                <a:gd name="T32" fmla="*/ 8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8" y="0"/>
                  </a:moveTo>
                  <a:lnTo>
                    <a:pt x="12" y="0"/>
                  </a:lnTo>
                  <a:lnTo>
                    <a:pt x="16" y="0"/>
                  </a:lnTo>
                  <a:lnTo>
                    <a:pt x="19" y="4"/>
                  </a:lnTo>
                  <a:lnTo>
                    <a:pt x="19" y="8"/>
                  </a:lnTo>
                  <a:lnTo>
                    <a:pt x="19" y="11"/>
                  </a:lnTo>
                  <a:lnTo>
                    <a:pt x="16" y="15"/>
                  </a:lnTo>
                  <a:lnTo>
                    <a:pt x="12" y="15"/>
                  </a:lnTo>
                  <a:lnTo>
                    <a:pt x="8" y="19"/>
                  </a:lnTo>
                  <a:lnTo>
                    <a:pt x="4" y="15"/>
                  </a:lnTo>
                  <a:lnTo>
                    <a:pt x="0" y="15"/>
                  </a:lnTo>
                  <a:lnTo>
                    <a:pt x="0" y="11"/>
                  </a:lnTo>
                  <a:lnTo>
                    <a:pt x="0" y="8"/>
                  </a:lnTo>
                  <a:lnTo>
                    <a:pt x="0" y="4"/>
                  </a:lnTo>
                  <a:lnTo>
                    <a:pt x="0" y="0"/>
                  </a:lnTo>
                  <a:lnTo>
                    <a:pt x="4" y="0"/>
                  </a:lnTo>
                  <a:lnTo>
                    <a:pt x="8" y="0"/>
                  </a:lnTo>
                  <a:close/>
                </a:path>
              </a:pathLst>
            </a:custGeom>
            <a:solidFill>
              <a:srgbClr val="000000"/>
            </a:solidFill>
            <a:ln w="0">
              <a:solidFill>
                <a:srgbClr val="000000"/>
              </a:solidFill>
              <a:round/>
              <a:headEnd/>
              <a:tailEnd/>
            </a:ln>
          </p:spPr>
          <p:txBody>
            <a:bodyPr/>
            <a:lstStyle/>
            <a:p>
              <a:endParaRPr lang="en-CA"/>
            </a:p>
          </p:txBody>
        </p:sp>
        <p:sp>
          <p:nvSpPr>
            <p:cNvPr id="17448" name="Freeform 230"/>
            <p:cNvSpPr>
              <a:spLocks noEditPoints="1"/>
            </p:cNvSpPr>
            <p:nvPr/>
          </p:nvSpPr>
          <p:spPr bwMode="auto">
            <a:xfrm>
              <a:off x="1094" y="2569"/>
              <a:ext cx="73" cy="119"/>
            </a:xfrm>
            <a:custGeom>
              <a:avLst/>
              <a:gdLst>
                <a:gd name="T0" fmla="*/ 0 w 73"/>
                <a:gd name="T1" fmla="*/ 62 h 119"/>
                <a:gd name="T2" fmla="*/ 4 w 73"/>
                <a:gd name="T3" fmla="*/ 42 h 119"/>
                <a:gd name="T4" fmla="*/ 8 w 73"/>
                <a:gd name="T5" fmla="*/ 27 h 119"/>
                <a:gd name="T6" fmla="*/ 11 w 73"/>
                <a:gd name="T7" fmla="*/ 16 h 119"/>
                <a:gd name="T8" fmla="*/ 23 w 73"/>
                <a:gd name="T9" fmla="*/ 8 h 119"/>
                <a:gd name="T10" fmla="*/ 31 w 73"/>
                <a:gd name="T11" fmla="*/ 4 h 119"/>
                <a:gd name="T12" fmla="*/ 34 w 73"/>
                <a:gd name="T13" fmla="*/ 0 h 119"/>
                <a:gd name="T14" fmla="*/ 46 w 73"/>
                <a:gd name="T15" fmla="*/ 4 h 119"/>
                <a:gd name="T16" fmla="*/ 54 w 73"/>
                <a:gd name="T17" fmla="*/ 8 h 119"/>
                <a:gd name="T18" fmla="*/ 57 w 73"/>
                <a:gd name="T19" fmla="*/ 16 h 119"/>
                <a:gd name="T20" fmla="*/ 65 w 73"/>
                <a:gd name="T21" fmla="*/ 27 h 119"/>
                <a:gd name="T22" fmla="*/ 69 w 73"/>
                <a:gd name="T23" fmla="*/ 42 h 119"/>
                <a:gd name="T24" fmla="*/ 73 w 73"/>
                <a:gd name="T25" fmla="*/ 58 h 119"/>
                <a:gd name="T26" fmla="*/ 69 w 73"/>
                <a:gd name="T27" fmla="*/ 77 h 119"/>
                <a:gd name="T28" fmla="*/ 65 w 73"/>
                <a:gd name="T29" fmla="*/ 92 h 119"/>
                <a:gd name="T30" fmla="*/ 61 w 73"/>
                <a:gd name="T31" fmla="*/ 104 h 119"/>
                <a:gd name="T32" fmla="*/ 54 w 73"/>
                <a:gd name="T33" fmla="*/ 111 h 119"/>
                <a:gd name="T34" fmla="*/ 42 w 73"/>
                <a:gd name="T35" fmla="*/ 115 h 119"/>
                <a:gd name="T36" fmla="*/ 34 w 73"/>
                <a:gd name="T37" fmla="*/ 119 h 119"/>
                <a:gd name="T38" fmla="*/ 27 w 73"/>
                <a:gd name="T39" fmla="*/ 115 h 119"/>
                <a:gd name="T40" fmla="*/ 19 w 73"/>
                <a:gd name="T41" fmla="*/ 108 h 119"/>
                <a:gd name="T42" fmla="*/ 11 w 73"/>
                <a:gd name="T43" fmla="*/ 100 h 119"/>
                <a:gd name="T44" fmla="*/ 4 w 73"/>
                <a:gd name="T45" fmla="*/ 81 h 119"/>
                <a:gd name="T46" fmla="*/ 0 w 73"/>
                <a:gd name="T47" fmla="*/ 62 h 119"/>
                <a:gd name="T48" fmla="*/ 15 w 73"/>
                <a:gd name="T49" fmla="*/ 62 h 119"/>
                <a:gd name="T50" fmla="*/ 19 w 73"/>
                <a:gd name="T51" fmla="*/ 85 h 119"/>
                <a:gd name="T52" fmla="*/ 23 w 73"/>
                <a:gd name="T53" fmla="*/ 100 h 119"/>
                <a:gd name="T54" fmla="*/ 27 w 73"/>
                <a:gd name="T55" fmla="*/ 108 h 119"/>
                <a:gd name="T56" fmla="*/ 31 w 73"/>
                <a:gd name="T57" fmla="*/ 111 h 119"/>
                <a:gd name="T58" fmla="*/ 34 w 73"/>
                <a:gd name="T59" fmla="*/ 111 h 119"/>
                <a:gd name="T60" fmla="*/ 38 w 73"/>
                <a:gd name="T61" fmla="*/ 111 h 119"/>
                <a:gd name="T62" fmla="*/ 46 w 73"/>
                <a:gd name="T63" fmla="*/ 108 h 119"/>
                <a:gd name="T64" fmla="*/ 50 w 73"/>
                <a:gd name="T65" fmla="*/ 104 h 119"/>
                <a:gd name="T66" fmla="*/ 50 w 73"/>
                <a:gd name="T67" fmla="*/ 96 h 119"/>
                <a:gd name="T68" fmla="*/ 54 w 73"/>
                <a:gd name="T69" fmla="*/ 77 h 119"/>
                <a:gd name="T70" fmla="*/ 54 w 73"/>
                <a:gd name="T71" fmla="*/ 54 h 119"/>
                <a:gd name="T72" fmla="*/ 54 w 73"/>
                <a:gd name="T73" fmla="*/ 39 h 119"/>
                <a:gd name="T74" fmla="*/ 50 w 73"/>
                <a:gd name="T75" fmla="*/ 23 h 119"/>
                <a:gd name="T76" fmla="*/ 50 w 73"/>
                <a:gd name="T77" fmla="*/ 16 h 119"/>
                <a:gd name="T78" fmla="*/ 46 w 73"/>
                <a:gd name="T79" fmla="*/ 12 h 119"/>
                <a:gd name="T80" fmla="*/ 42 w 73"/>
                <a:gd name="T81" fmla="*/ 8 h 119"/>
                <a:gd name="T82" fmla="*/ 34 w 73"/>
                <a:gd name="T83" fmla="*/ 8 h 119"/>
                <a:gd name="T84" fmla="*/ 31 w 73"/>
                <a:gd name="T85" fmla="*/ 8 h 119"/>
                <a:gd name="T86" fmla="*/ 27 w 73"/>
                <a:gd name="T87" fmla="*/ 12 h 119"/>
                <a:gd name="T88" fmla="*/ 23 w 73"/>
                <a:gd name="T89" fmla="*/ 19 h 119"/>
                <a:gd name="T90" fmla="*/ 19 w 73"/>
                <a:gd name="T91" fmla="*/ 35 h 119"/>
                <a:gd name="T92" fmla="*/ 19 w 73"/>
                <a:gd name="T93" fmla="*/ 50 h 119"/>
                <a:gd name="T94" fmla="*/ 15 w 73"/>
                <a:gd name="T95" fmla="*/ 62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9"/>
                <a:gd name="T146" fmla="*/ 73 w 73"/>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9">
                  <a:moveTo>
                    <a:pt x="0" y="62"/>
                  </a:moveTo>
                  <a:lnTo>
                    <a:pt x="4" y="42"/>
                  </a:lnTo>
                  <a:lnTo>
                    <a:pt x="8" y="27"/>
                  </a:lnTo>
                  <a:lnTo>
                    <a:pt x="11" y="16"/>
                  </a:lnTo>
                  <a:lnTo>
                    <a:pt x="23" y="8"/>
                  </a:lnTo>
                  <a:lnTo>
                    <a:pt x="31" y="4"/>
                  </a:lnTo>
                  <a:lnTo>
                    <a:pt x="34" y="0"/>
                  </a:lnTo>
                  <a:lnTo>
                    <a:pt x="46" y="4"/>
                  </a:lnTo>
                  <a:lnTo>
                    <a:pt x="54" y="8"/>
                  </a:lnTo>
                  <a:lnTo>
                    <a:pt x="57" y="16"/>
                  </a:lnTo>
                  <a:lnTo>
                    <a:pt x="65" y="27"/>
                  </a:lnTo>
                  <a:lnTo>
                    <a:pt x="69" y="42"/>
                  </a:lnTo>
                  <a:lnTo>
                    <a:pt x="73" y="58"/>
                  </a:lnTo>
                  <a:lnTo>
                    <a:pt x="69" y="77"/>
                  </a:lnTo>
                  <a:lnTo>
                    <a:pt x="65" y="92"/>
                  </a:lnTo>
                  <a:lnTo>
                    <a:pt x="61" y="104"/>
                  </a:lnTo>
                  <a:lnTo>
                    <a:pt x="54" y="111"/>
                  </a:lnTo>
                  <a:lnTo>
                    <a:pt x="42" y="115"/>
                  </a:lnTo>
                  <a:lnTo>
                    <a:pt x="34" y="119"/>
                  </a:lnTo>
                  <a:lnTo>
                    <a:pt x="27" y="115"/>
                  </a:lnTo>
                  <a:lnTo>
                    <a:pt x="19" y="108"/>
                  </a:lnTo>
                  <a:lnTo>
                    <a:pt x="11" y="100"/>
                  </a:lnTo>
                  <a:lnTo>
                    <a:pt x="4" y="81"/>
                  </a:lnTo>
                  <a:lnTo>
                    <a:pt x="0" y="62"/>
                  </a:lnTo>
                  <a:close/>
                  <a:moveTo>
                    <a:pt x="15" y="62"/>
                  </a:moveTo>
                  <a:lnTo>
                    <a:pt x="19" y="85"/>
                  </a:lnTo>
                  <a:lnTo>
                    <a:pt x="23" y="100"/>
                  </a:lnTo>
                  <a:lnTo>
                    <a:pt x="27" y="108"/>
                  </a:lnTo>
                  <a:lnTo>
                    <a:pt x="31" y="111"/>
                  </a:lnTo>
                  <a:lnTo>
                    <a:pt x="34" y="111"/>
                  </a:lnTo>
                  <a:lnTo>
                    <a:pt x="38" y="111"/>
                  </a:lnTo>
                  <a:lnTo>
                    <a:pt x="46" y="108"/>
                  </a:lnTo>
                  <a:lnTo>
                    <a:pt x="50" y="104"/>
                  </a:lnTo>
                  <a:lnTo>
                    <a:pt x="50" y="96"/>
                  </a:lnTo>
                  <a:lnTo>
                    <a:pt x="54" y="77"/>
                  </a:lnTo>
                  <a:lnTo>
                    <a:pt x="54" y="54"/>
                  </a:lnTo>
                  <a:lnTo>
                    <a:pt x="54" y="39"/>
                  </a:lnTo>
                  <a:lnTo>
                    <a:pt x="50" y="23"/>
                  </a:lnTo>
                  <a:lnTo>
                    <a:pt x="50" y="16"/>
                  </a:lnTo>
                  <a:lnTo>
                    <a:pt x="46" y="12"/>
                  </a:lnTo>
                  <a:lnTo>
                    <a:pt x="42" y="8"/>
                  </a:lnTo>
                  <a:lnTo>
                    <a:pt x="34" y="8"/>
                  </a:lnTo>
                  <a:lnTo>
                    <a:pt x="31" y="8"/>
                  </a:lnTo>
                  <a:lnTo>
                    <a:pt x="27" y="12"/>
                  </a:lnTo>
                  <a:lnTo>
                    <a:pt x="23" y="19"/>
                  </a:lnTo>
                  <a:lnTo>
                    <a:pt x="19" y="35"/>
                  </a:lnTo>
                  <a:lnTo>
                    <a:pt x="19" y="50"/>
                  </a:lnTo>
                  <a:lnTo>
                    <a:pt x="15" y="62"/>
                  </a:lnTo>
                  <a:close/>
                </a:path>
              </a:pathLst>
            </a:custGeom>
            <a:solidFill>
              <a:srgbClr val="000000"/>
            </a:solidFill>
            <a:ln w="0">
              <a:solidFill>
                <a:srgbClr val="000000"/>
              </a:solidFill>
              <a:round/>
              <a:headEnd/>
              <a:tailEnd/>
            </a:ln>
          </p:spPr>
          <p:txBody>
            <a:bodyPr/>
            <a:lstStyle/>
            <a:p>
              <a:endParaRPr lang="en-CA"/>
            </a:p>
          </p:txBody>
        </p:sp>
        <p:sp>
          <p:nvSpPr>
            <p:cNvPr id="17449" name="Freeform 231"/>
            <p:cNvSpPr>
              <a:spLocks/>
            </p:cNvSpPr>
            <p:nvPr/>
          </p:nvSpPr>
          <p:spPr bwMode="auto">
            <a:xfrm>
              <a:off x="1190" y="2569"/>
              <a:ext cx="46" cy="115"/>
            </a:xfrm>
            <a:custGeom>
              <a:avLst/>
              <a:gdLst>
                <a:gd name="T0" fmla="*/ 0 w 46"/>
                <a:gd name="T1" fmla="*/ 16 h 115"/>
                <a:gd name="T2" fmla="*/ 27 w 46"/>
                <a:gd name="T3" fmla="*/ 0 h 115"/>
                <a:gd name="T4" fmla="*/ 30 w 46"/>
                <a:gd name="T5" fmla="*/ 0 h 115"/>
                <a:gd name="T6" fmla="*/ 30 w 46"/>
                <a:gd name="T7" fmla="*/ 96 h 115"/>
                <a:gd name="T8" fmla="*/ 30 w 46"/>
                <a:gd name="T9" fmla="*/ 104 h 115"/>
                <a:gd name="T10" fmla="*/ 30 w 46"/>
                <a:gd name="T11" fmla="*/ 108 h 115"/>
                <a:gd name="T12" fmla="*/ 34 w 46"/>
                <a:gd name="T13" fmla="*/ 111 h 115"/>
                <a:gd name="T14" fmla="*/ 34 w 46"/>
                <a:gd name="T15" fmla="*/ 111 h 115"/>
                <a:gd name="T16" fmla="*/ 38 w 46"/>
                <a:gd name="T17" fmla="*/ 115 h 115"/>
                <a:gd name="T18" fmla="*/ 46 w 46"/>
                <a:gd name="T19" fmla="*/ 115 h 115"/>
                <a:gd name="T20" fmla="*/ 46 w 46"/>
                <a:gd name="T21" fmla="*/ 115 h 115"/>
                <a:gd name="T22" fmla="*/ 4 w 46"/>
                <a:gd name="T23" fmla="*/ 115 h 115"/>
                <a:gd name="T24" fmla="*/ 4 w 46"/>
                <a:gd name="T25" fmla="*/ 115 h 115"/>
                <a:gd name="T26" fmla="*/ 11 w 46"/>
                <a:gd name="T27" fmla="*/ 115 h 115"/>
                <a:gd name="T28" fmla="*/ 11 w 46"/>
                <a:gd name="T29" fmla="*/ 111 h 115"/>
                <a:gd name="T30" fmla="*/ 15 w 46"/>
                <a:gd name="T31" fmla="*/ 111 h 115"/>
                <a:gd name="T32" fmla="*/ 15 w 46"/>
                <a:gd name="T33" fmla="*/ 108 h 115"/>
                <a:gd name="T34" fmla="*/ 15 w 46"/>
                <a:gd name="T35" fmla="*/ 104 h 115"/>
                <a:gd name="T36" fmla="*/ 15 w 46"/>
                <a:gd name="T37" fmla="*/ 96 h 115"/>
                <a:gd name="T38" fmla="*/ 15 w 46"/>
                <a:gd name="T39" fmla="*/ 35 h 115"/>
                <a:gd name="T40" fmla="*/ 15 w 46"/>
                <a:gd name="T41" fmla="*/ 23 h 115"/>
                <a:gd name="T42" fmla="*/ 15 w 46"/>
                <a:gd name="T43" fmla="*/ 19 h 115"/>
                <a:gd name="T44" fmla="*/ 15 w 46"/>
                <a:gd name="T45" fmla="*/ 16 h 115"/>
                <a:gd name="T46" fmla="*/ 15 w 46"/>
                <a:gd name="T47" fmla="*/ 16 h 115"/>
                <a:gd name="T48" fmla="*/ 11 w 46"/>
                <a:gd name="T49" fmla="*/ 16 h 115"/>
                <a:gd name="T50" fmla="*/ 11 w 46"/>
                <a:gd name="T51" fmla="*/ 12 h 115"/>
                <a:gd name="T52" fmla="*/ 7 w 46"/>
                <a:gd name="T53" fmla="*/ 16 h 115"/>
                <a:gd name="T54" fmla="*/ 4 w 46"/>
                <a:gd name="T55" fmla="*/ 16 h 115"/>
                <a:gd name="T56" fmla="*/ 0 w 46"/>
                <a:gd name="T57" fmla="*/ 16 h 11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6"/>
                <a:gd name="T88" fmla="*/ 0 h 115"/>
                <a:gd name="T89" fmla="*/ 46 w 46"/>
                <a:gd name="T90" fmla="*/ 115 h 11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6" h="115">
                  <a:moveTo>
                    <a:pt x="0" y="16"/>
                  </a:moveTo>
                  <a:lnTo>
                    <a:pt x="27" y="0"/>
                  </a:lnTo>
                  <a:lnTo>
                    <a:pt x="30" y="0"/>
                  </a:lnTo>
                  <a:lnTo>
                    <a:pt x="30" y="96"/>
                  </a:lnTo>
                  <a:lnTo>
                    <a:pt x="30" y="104"/>
                  </a:lnTo>
                  <a:lnTo>
                    <a:pt x="30" y="108"/>
                  </a:lnTo>
                  <a:lnTo>
                    <a:pt x="34" y="111"/>
                  </a:lnTo>
                  <a:lnTo>
                    <a:pt x="38" y="115"/>
                  </a:lnTo>
                  <a:lnTo>
                    <a:pt x="46" y="115"/>
                  </a:lnTo>
                  <a:lnTo>
                    <a:pt x="4" y="115"/>
                  </a:lnTo>
                  <a:lnTo>
                    <a:pt x="11" y="115"/>
                  </a:lnTo>
                  <a:lnTo>
                    <a:pt x="11" y="111"/>
                  </a:lnTo>
                  <a:lnTo>
                    <a:pt x="15" y="111"/>
                  </a:lnTo>
                  <a:lnTo>
                    <a:pt x="15" y="108"/>
                  </a:lnTo>
                  <a:lnTo>
                    <a:pt x="15" y="104"/>
                  </a:lnTo>
                  <a:lnTo>
                    <a:pt x="15" y="96"/>
                  </a:lnTo>
                  <a:lnTo>
                    <a:pt x="15" y="35"/>
                  </a:lnTo>
                  <a:lnTo>
                    <a:pt x="15" y="23"/>
                  </a:lnTo>
                  <a:lnTo>
                    <a:pt x="15" y="19"/>
                  </a:lnTo>
                  <a:lnTo>
                    <a:pt x="15" y="16"/>
                  </a:lnTo>
                  <a:lnTo>
                    <a:pt x="11" y="16"/>
                  </a:lnTo>
                  <a:lnTo>
                    <a:pt x="11" y="12"/>
                  </a:lnTo>
                  <a:lnTo>
                    <a:pt x="7" y="16"/>
                  </a:lnTo>
                  <a:lnTo>
                    <a:pt x="4" y="16"/>
                  </a:lnTo>
                  <a:lnTo>
                    <a:pt x="0" y="16"/>
                  </a:lnTo>
                  <a:close/>
                </a:path>
              </a:pathLst>
            </a:custGeom>
            <a:solidFill>
              <a:srgbClr val="000000"/>
            </a:solidFill>
            <a:ln w="0">
              <a:solidFill>
                <a:srgbClr val="000000"/>
              </a:solidFill>
              <a:round/>
              <a:headEnd/>
              <a:tailEnd/>
            </a:ln>
          </p:spPr>
          <p:txBody>
            <a:bodyPr/>
            <a:lstStyle/>
            <a:p>
              <a:endParaRPr lang="en-CA"/>
            </a:p>
          </p:txBody>
        </p:sp>
        <p:sp>
          <p:nvSpPr>
            <p:cNvPr id="17450" name="Freeform 232"/>
            <p:cNvSpPr>
              <a:spLocks/>
            </p:cNvSpPr>
            <p:nvPr/>
          </p:nvSpPr>
          <p:spPr bwMode="auto">
            <a:xfrm>
              <a:off x="1263" y="2569"/>
              <a:ext cx="65" cy="119"/>
            </a:xfrm>
            <a:custGeom>
              <a:avLst/>
              <a:gdLst>
                <a:gd name="T0" fmla="*/ 7 w 65"/>
                <a:gd name="T1" fmla="*/ 16 h 119"/>
                <a:gd name="T2" fmla="*/ 23 w 65"/>
                <a:gd name="T3" fmla="*/ 4 h 119"/>
                <a:gd name="T4" fmla="*/ 42 w 65"/>
                <a:gd name="T5" fmla="*/ 4 h 119"/>
                <a:gd name="T6" fmla="*/ 57 w 65"/>
                <a:gd name="T7" fmla="*/ 16 h 119"/>
                <a:gd name="T8" fmla="*/ 57 w 65"/>
                <a:gd name="T9" fmla="*/ 31 h 119"/>
                <a:gd name="T10" fmla="*/ 42 w 65"/>
                <a:gd name="T11" fmla="*/ 50 h 119"/>
                <a:gd name="T12" fmla="*/ 57 w 65"/>
                <a:gd name="T13" fmla="*/ 62 h 119"/>
                <a:gd name="T14" fmla="*/ 65 w 65"/>
                <a:gd name="T15" fmla="*/ 77 h 119"/>
                <a:gd name="T16" fmla="*/ 53 w 65"/>
                <a:gd name="T17" fmla="*/ 104 h 119"/>
                <a:gd name="T18" fmla="*/ 34 w 65"/>
                <a:gd name="T19" fmla="*/ 115 h 119"/>
                <a:gd name="T20" fmla="*/ 11 w 65"/>
                <a:gd name="T21" fmla="*/ 115 h 119"/>
                <a:gd name="T22" fmla="*/ 0 w 65"/>
                <a:gd name="T23" fmla="*/ 111 h 119"/>
                <a:gd name="T24" fmla="*/ 0 w 65"/>
                <a:gd name="T25" fmla="*/ 108 h 119"/>
                <a:gd name="T26" fmla="*/ 3 w 65"/>
                <a:gd name="T27" fmla="*/ 104 h 119"/>
                <a:gd name="T28" fmla="*/ 7 w 65"/>
                <a:gd name="T29" fmla="*/ 104 h 119"/>
                <a:gd name="T30" fmla="*/ 11 w 65"/>
                <a:gd name="T31" fmla="*/ 104 h 119"/>
                <a:gd name="T32" fmla="*/ 23 w 65"/>
                <a:gd name="T33" fmla="*/ 108 h 119"/>
                <a:gd name="T34" fmla="*/ 27 w 65"/>
                <a:gd name="T35" fmla="*/ 111 h 119"/>
                <a:gd name="T36" fmla="*/ 38 w 65"/>
                <a:gd name="T37" fmla="*/ 108 h 119"/>
                <a:gd name="T38" fmla="*/ 50 w 65"/>
                <a:gd name="T39" fmla="*/ 96 h 119"/>
                <a:gd name="T40" fmla="*/ 50 w 65"/>
                <a:gd name="T41" fmla="*/ 81 h 119"/>
                <a:gd name="T42" fmla="*/ 46 w 65"/>
                <a:gd name="T43" fmla="*/ 73 h 119"/>
                <a:gd name="T44" fmla="*/ 38 w 65"/>
                <a:gd name="T45" fmla="*/ 65 h 119"/>
                <a:gd name="T46" fmla="*/ 27 w 65"/>
                <a:gd name="T47" fmla="*/ 62 h 119"/>
                <a:gd name="T48" fmla="*/ 19 w 65"/>
                <a:gd name="T49" fmla="*/ 62 h 119"/>
                <a:gd name="T50" fmla="*/ 27 w 65"/>
                <a:gd name="T51" fmla="*/ 58 h 119"/>
                <a:gd name="T52" fmla="*/ 38 w 65"/>
                <a:gd name="T53" fmla="*/ 50 h 119"/>
                <a:gd name="T54" fmla="*/ 46 w 65"/>
                <a:gd name="T55" fmla="*/ 39 h 119"/>
                <a:gd name="T56" fmla="*/ 46 w 65"/>
                <a:gd name="T57" fmla="*/ 23 h 119"/>
                <a:gd name="T58" fmla="*/ 34 w 65"/>
                <a:gd name="T59" fmla="*/ 16 h 119"/>
                <a:gd name="T60" fmla="*/ 19 w 65"/>
                <a:gd name="T61" fmla="*/ 16 h 119"/>
                <a:gd name="T62" fmla="*/ 3 w 65"/>
                <a:gd name="T63" fmla="*/ 27 h 119"/>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5"/>
                <a:gd name="T97" fmla="*/ 0 h 119"/>
                <a:gd name="T98" fmla="*/ 65 w 65"/>
                <a:gd name="T99" fmla="*/ 119 h 119"/>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5" h="119">
                  <a:moveTo>
                    <a:pt x="3" y="23"/>
                  </a:moveTo>
                  <a:lnTo>
                    <a:pt x="7" y="16"/>
                  </a:lnTo>
                  <a:lnTo>
                    <a:pt x="15" y="8"/>
                  </a:lnTo>
                  <a:lnTo>
                    <a:pt x="23" y="4"/>
                  </a:lnTo>
                  <a:lnTo>
                    <a:pt x="30" y="0"/>
                  </a:lnTo>
                  <a:lnTo>
                    <a:pt x="42" y="4"/>
                  </a:lnTo>
                  <a:lnTo>
                    <a:pt x="53" y="12"/>
                  </a:lnTo>
                  <a:lnTo>
                    <a:pt x="57" y="16"/>
                  </a:lnTo>
                  <a:lnTo>
                    <a:pt x="57" y="23"/>
                  </a:lnTo>
                  <a:lnTo>
                    <a:pt x="57" y="31"/>
                  </a:lnTo>
                  <a:lnTo>
                    <a:pt x="50" y="42"/>
                  </a:lnTo>
                  <a:lnTo>
                    <a:pt x="42" y="50"/>
                  </a:lnTo>
                  <a:lnTo>
                    <a:pt x="50" y="54"/>
                  </a:lnTo>
                  <a:lnTo>
                    <a:pt x="57" y="62"/>
                  </a:lnTo>
                  <a:lnTo>
                    <a:pt x="61" y="69"/>
                  </a:lnTo>
                  <a:lnTo>
                    <a:pt x="65" y="77"/>
                  </a:lnTo>
                  <a:lnTo>
                    <a:pt x="61" y="92"/>
                  </a:lnTo>
                  <a:lnTo>
                    <a:pt x="53" y="104"/>
                  </a:lnTo>
                  <a:lnTo>
                    <a:pt x="46" y="111"/>
                  </a:lnTo>
                  <a:lnTo>
                    <a:pt x="34" y="115"/>
                  </a:lnTo>
                  <a:lnTo>
                    <a:pt x="19" y="119"/>
                  </a:lnTo>
                  <a:lnTo>
                    <a:pt x="11" y="115"/>
                  </a:lnTo>
                  <a:lnTo>
                    <a:pt x="3" y="115"/>
                  </a:lnTo>
                  <a:lnTo>
                    <a:pt x="0" y="111"/>
                  </a:lnTo>
                  <a:lnTo>
                    <a:pt x="0" y="108"/>
                  </a:lnTo>
                  <a:lnTo>
                    <a:pt x="3" y="104"/>
                  </a:lnTo>
                  <a:lnTo>
                    <a:pt x="7" y="104"/>
                  </a:lnTo>
                  <a:lnTo>
                    <a:pt x="11" y="104"/>
                  </a:lnTo>
                  <a:lnTo>
                    <a:pt x="19" y="108"/>
                  </a:lnTo>
                  <a:lnTo>
                    <a:pt x="23" y="108"/>
                  </a:lnTo>
                  <a:lnTo>
                    <a:pt x="23" y="111"/>
                  </a:lnTo>
                  <a:lnTo>
                    <a:pt x="27" y="111"/>
                  </a:lnTo>
                  <a:lnTo>
                    <a:pt x="30" y="111"/>
                  </a:lnTo>
                  <a:lnTo>
                    <a:pt x="38" y="108"/>
                  </a:lnTo>
                  <a:lnTo>
                    <a:pt x="46" y="104"/>
                  </a:lnTo>
                  <a:lnTo>
                    <a:pt x="50" y="96"/>
                  </a:lnTo>
                  <a:lnTo>
                    <a:pt x="50" y="88"/>
                  </a:lnTo>
                  <a:lnTo>
                    <a:pt x="50" y="81"/>
                  </a:lnTo>
                  <a:lnTo>
                    <a:pt x="50" y="77"/>
                  </a:lnTo>
                  <a:lnTo>
                    <a:pt x="46" y="73"/>
                  </a:lnTo>
                  <a:lnTo>
                    <a:pt x="42" y="69"/>
                  </a:lnTo>
                  <a:lnTo>
                    <a:pt x="38" y="65"/>
                  </a:lnTo>
                  <a:lnTo>
                    <a:pt x="34" y="62"/>
                  </a:lnTo>
                  <a:lnTo>
                    <a:pt x="27" y="62"/>
                  </a:lnTo>
                  <a:lnTo>
                    <a:pt x="23" y="62"/>
                  </a:lnTo>
                  <a:lnTo>
                    <a:pt x="19" y="62"/>
                  </a:lnTo>
                  <a:lnTo>
                    <a:pt x="19" y="58"/>
                  </a:lnTo>
                  <a:lnTo>
                    <a:pt x="27" y="58"/>
                  </a:lnTo>
                  <a:lnTo>
                    <a:pt x="34" y="54"/>
                  </a:lnTo>
                  <a:lnTo>
                    <a:pt x="38" y="50"/>
                  </a:lnTo>
                  <a:lnTo>
                    <a:pt x="42" y="42"/>
                  </a:lnTo>
                  <a:lnTo>
                    <a:pt x="46" y="39"/>
                  </a:lnTo>
                  <a:lnTo>
                    <a:pt x="46" y="31"/>
                  </a:lnTo>
                  <a:lnTo>
                    <a:pt x="46" y="23"/>
                  </a:lnTo>
                  <a:lnTo>
                    <a:pt x="42" y="19"/>
                  </a:lnTo>
                  <a:lnTo>
                    <a:pt x="34" y="16"/>
                  </a:lnTo>
                  <a:lnTo>
                    <a:pt x="27" y="12"/>
                  </a:lnTo>
                  <a:lnTo>
                    <a:pt x="19" y="16"/>
                  </a:lnTo>
                  <a:lnTo>
                    <a:pt x="11" y="19"/>
                  </a:lnTo>
                  <a:lnTo>
                    <a:pt x="3" y="27"/>
                  </a:lnTo>
                  <a:lnTo>
                    <a:pt x="3" y="23"/>
                  </a:lnTo>
                  <a:close/>
                </a:path>
              </a:pathLst>
            </a:custGeom>
            <a:solidFill>
              <a:srgbClr val="000000"/>
            </a:solidFill>
            <a:ln w="0">
              <a:solidFill>
                <a:srgbClr val="000000"/>
              </a:solidFill>
              <a:round/>
              <a:headEnd/>
              <a:tailEnd/>
            </a:ln>
          </p:spPr>
          <p:txBody>
            <a:bodyPr/>
            <a:lstStyle/>
            <a:p>
              <a:endParaRPr lang="en-CA"/>
            </a:p>
          </p:txBody>
        </p:sp>
        <p:sp>
          <p:nvSpPr>
            <p:cNvPr id="17451" name="Rectangle 233"/>
            <p:cNvSpPr>
              <a:spLocks noChangeArrowheads="1"/>
            </p:cNvSpPr>
            <p:nvPr/>
          </p:nvSpPr>
          <p:spPr bwMode="auto">
            <a:xfrm>
              <a:off x="1554" y="25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7452" name="Freeform 234"/>
            <p:cNvSpPr>
              <a:spLocks noEditPoints="1"/>
            </p:cNvSpPr>
            <p:nvPr/>
          </p:nvSpPr>
          <p:spPr bwMode="auto">
            <a:xfrm>
              <a:off x="1742" y="2569"/>
              <a:ext cx="69" cy="119"/>
            </a:xfrm>
            <a:custGeom>
              <a:avLst/>
              <a:gdLst>
                <a:gd name="T0" fmla="*/ 0 w 69"/>
                <a:gd name="T1" fmla="*/ 62 h 119"/>
                <a:gd name="T2" fmla="*/ 4 w 69"/>
                <a:gd name="T3" fmla="*/ 42 h 119"/>
                <a:gd name="T4" fmla="*/ 8 w 69"/>
                <a:gd name="T5" fmla="*/ 27 h 119"/>
                <a:gd name="T6" fmla="*/ 12 w 69"/>
                <a:gd name="T7" fmla="*/ 16 h 119"/>
                <a:gd name="T8" fmla="*/ 23 w 69"/>
                <a:gd name="T9" fmla="*/ 8 h 119"/>
                <a:gd name="T10" fmla="*/ 27 w 69"/>
                <a:gd name="T11" fmla="*/ 4 h 119"/>
                <a:gd name="T12" fmla="*/ 35 w 69"/>
                <a:gd name="T13" fmla="*/ 0 h 119"/>
                <a:gd name="T14" fmla="*/ 42 w 69"/>
                <a:gd name="T15" fmla="*/ 4 h 119"/>
                <a:gd name="T16" fmla="*/ 50 w 69"/>
                <a:gd name="T17" fmla="*/ 8 h 119"/>
                <a:gd name="T18" fmla="*/ 58 w 69"/>
                <a:gd name="T19" fmla="*/ 16 h 119"/>
                <a:gd name="T20" fmla="*/ 65 w 69"/>
                <a:gd name="T21" fmla="*/ 27 h 119"/>
                <a:gd name="T22" fmla="*/ 69 w 69"/>
                <a:gd name="T23" fmla="*/ 42 h 119"/>
                <a:gd name="T24" fmla="*/ 69 w 69"/>
                <a:gd name="T25" fmla="*/ 58 h 119"/>
                <a:gd name="T26" fmla="*/ 69 w 69"/>
                <a:gd name="T27" fmla="*/ 77 h 119"/>
                <a:gd name="T28" fmla="*/ 65 w 69"/>
                <a:gd name="T29" fmla="*/ 92 h 119"/>
                <a:gd name="T30" fmla="*/ 58 w 69"/>
                <a:gd name="T31" fmla="*/ 104 h 119"/>
                <a:gd name="T32" fmla="*/ 50 w 69"/>
                <a:gd name="T33" fmla="*/ 111 h 119"/>
                <a:gd name="T34" fmla="*/ 42 w 69"/>
                <a:gd name="T35" fmla="*/ 115 h 119"/>
                <a:gd name="T36" fmla="*/ 35 w 69"/>
                <a:gd name="T37" fmla="*/ 119 h 119"/>
                <a:gd name="T38" fmla="*/ 27 w 69"/>
                <a:gd name="T39" fmla="*/ 115 h 119"/>
                <a:gd name="T40" fmla="*/ 16 w 69"/>
                <a:gd name="T41" fmla="*/ 108 h 119"/>
                <a:gd name="T42" fmla="*/ 8 w 69"/>
                <a:gd name="T43" fmla="*/ 100 h 119"/>
                <a:gd name="T44" fmla="*/ 4 w 69"/>
                <a:gd name="T45" fmla="*/ 81 h 119"/>
                <a:gd name="T46" fmla="*/ 0 w 69"/>
                <a:gd name="T47" fmla="*/ 62 h 119"/>
                <a:gd name="T48" fmla="*/ 16 w 69"/>
                <a:gd name="T49" fmla="*/ 62 h 119"/>
                <a:gd name="T50" fmla="*/ 19 w 69"/>
                <a:gd name="T51" fmla="*/ 85 h 119"/>
                <a:gd name="T52" fmla="*/ 23 w 69"/>
                <a:gd name="T53" fmla="*/ 100 h 119"/>
                <a:gd name="T54" fmla="*/ 27 w 69"/>
                <a:gd name="T55" fmla="*/ 108 h 119"/>
                <a:gd name="T56" fmla="*/ 31 w 69"/>
                <a:gd name="T57" fmla="*/ 111 h 119"/>
                <a:gd name="T58" fmla="*/ 35 w 69"/>
                <a:gd name="T59" fmla="*/ 111 h 119"/>
                <a:gd name="T60" fmla="*/ 39 w 69"/>
                <a:gd name="T61" fmla="*/ 111 h 119"/>
                <a:gd name="T62" fmla="*/ 46 w 69"/>
                <a:gd name="T63" fmla="*/ 108 h 119"/>
                <a:gd name="T64" fmla="*/ 50 w 69"/>
                <a:gd name="T65" fmla="*/ 104 h 119"/>
                <a:gd name="T66" fmla="*/ 50 w 69"/>
                <a:gd name="T67" fmla="*/ 96 h 119"/>
                <a:gd name="T68" fmla="*/ 54 w 69"/>
                <a:gd name="T69" fmla="*/ 77 h 119"/>
                <a:gd name="T70" fmla="*/ 54 w 69"/>
                <a:gd name="T71" fmla="*/ 54 h 119"/>
                <a:gd name="T72" fmla="*/ 54 w 69"/>
                <a:gd name="T73" fmla="*/ 39 h 119"/>
                <a:gd name="T74" fmla="*/ 50 w 69"/>
                <a:gd name="T75" fmla="*/ 23 h 119"/>
                <a:gd name="T76" fmla="*/ 46 w 69"/>
                <a:gd name="T77" fmla="*/ 16 h 119"/>
                <a:gd name="T78" fmla="*/ 42 w 69"/>
                <a:gd name="T79" fmla="*/ 12 h 119"/>
                <a:gd name="T80" fmla="*/ 39 w 69"/>
                <a:gd name="T81" fmla="*/ 8 h 119"/>
                <a:gd name="T82" fmla="*/ 35 w 69"/>
                <a:gd name="T83" fmla="*/ 8 h 119"/>
                <a:gd name="T84" fmla="*/ 31 w 69"/>
                <a:gd name="T85" fmla="*/ 8 h 119"/>
                <a:gd name="T86" fmla="*/ 27 w 69"/>
                <a:gd name="T87" fmla="*/ 12 h 119"/>
                <a:gd name="T88" fmla="*/ 23 w 69"/>
                <a:gd name="T89" fmla="*/ 19 h 119"/>
                <a:gd name="T90" fmla="*/ 19 w 69"/>
                <a:gd name="T91" fmla="*/ 35 h 119"/>
                <a:gd name="T92" fmla="*/ 16 w 69"/>
                <a:gd name="T93" fmla="*/ 50 h 119"/>
                <a:gd name="T94" fmla="*/ 16 w 69"/>
                <a:gd name="T95" fmla="*/ 62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2"/>
                  </a:moveTo>
                  <a:lnTo>
                    <a:pt x="4" y="42"/>
                  </a:lnTo>
                  <a:lnTo>
                    <a:pt x="8" y="27"/>
                  </a:lnTo>
                  <a:lnTo>
                    <a:pt x="12" y="16"/>
                  </a:lnTo>
                  <a:lnTo>
                    <a:pt x="23" y="8"/>
                  </a:lnTo>
                  <a:lnTo>
                    <a:pt x="27" y="4"/>
                  </a:lnTo>
                  <a:lnTo>
                    <a:pt x="35" y="0"/>
                  </a:lnTo>
                  <a:lnTo>
                    <a:pt x="42" y="4"/>
                  </a:lnTo>
                  <a:lnTo>
                    <a:pt x="50" y="8"/>
                  </a:lnTo>
                  <a:lnTo>
                    <a:pt x="58" y="16"/>
                  </a:lnTo>
                  <a:lnTo>
                    <a:pt x="65" y="27"/>
                  </a:lnTo>
                  <a:lnTo>
                    <a:pt x="69" y="42"/>
                  </a:lnTo>
                  <a:lnTo>
                    <a:pt x="69" y="58"/>
                  </a:lnTo>
                  <a:lnTo>
                    <a:pt x="69" y="77"/>
                  </a:lnTo>
                  <a:lnTo>
                    <a:pt x="65" y="92"/>
                  </a:lnTo>
                  <a:lnTo>
                    <a:pt x="58" y="104"/>
                  </a:lnTo>
                  <a:lnTo>
                    <a:pt x="50" y="111"/>
                  </a:lnTo>
                  <a:lnTo>
                    <a:pt x="42" y="115"/>
                  </a:lnTo>
                  <a:lnTo>
                    <a:pt x="35" y="119"/>
                  </a:lnTo>
                  <a:lnTo>
                    <a:pt x="27" y="115"/>
                  </a:lnTo>
                  <a:lnTo>
                    <a:pt x="16" y="108"/>
                  </a:lnTo>
                  <a:lnTo>
                    <a:pt x="8" y="100"/>
                  </a:lnTo>
                  <a:lnTo>
                    <a:pt x="4" y="81"/>
                  </a:lnTo>
                  <a:lnTo>
                    <a:pt x="0" y="62"/>
                  </a:lnTo>
                  <a:close/>
                  <a:moveTo>
                    <a:pt x="16" y="62"/>
                  </a:moveTo>
                  <a:lnTo>
                    <a:pt x="19" y="85"/>
                  </a:lnTo>
                  <a:lnTo>
                    <a:pt x="23" y="100"/>
                  </a:lnTo>
                  <a:lnTo>
                    <a:pt x="27" y="108"/>
                  </a:lnTo>
                  <a:lnTo>
                    <a:pt x="31" y="111"/>
                  </a:lnTo>
                  <a:lnTo>
                    <a:pt x="35" y="111"/>
                  </a:lnTo>
                  <a:lnTo>
                    <a:pt x="39" y="111"/>
                  </a:lnTo>
                  <a:lnTo>
                    <a:pt x="46" y="108"/>
                  </a:lnTo>
                  <a:lnTo>
                    <a:pt x="50" y="104"/>
                  </a:lnTo>
                  <a:lnTo>
                    <a:pt x="50" y="96"/>
                  </a:lnTo>
                  <a:lnTo>
                    <a:pt x="54" y="77"/>
                  </a:lnTo>
                  <a:lnTo>
                    <a:pt x="54" y="54"/>
                  </a:lnTo>
                  <a:lnTo>
                    <a:pt x="54" y="39"/>
                  </a:lnTo>
                  <a:lnTo>
                    <a:pt x="50" y="23"/>
                  </a:lnTo>
                  <a:lnTo>
                    <a:pt x="46" y="16"/>
                  </a:lnTo>
                  <a:lnTo>
                    <a:pt x="42" y="12"/>
                  </a:lnTo>
                  <a:lnTo>
                    <a:pt x="39" y="8"/>
                  </a:lnTo>
                  <a:lnTo>
                    <a:pt x="35" y="8"/>
                  </a:lnTo>
                  <a:lnTo>
                    <a:pt x="31" y="8"/>
                  </a:lnTo>
                  <a:lnTo>
                    <a:pt x="27" y="12"/>
                  </a:lnTo>
                  <a:lnTo>
                    <a:pt x="23" y="19"/>
                  </a:lnTo>
                  <a:lnTo>
                    <a:pt x="19" y="35"/>
                  </a:lnTo>
                  <a:lnTo>
                    <a:pt x="16" y="50"/>
                  </a:lnTo>
                  <a:lnTo>
                    <a:pt x="16" y="62"/>
                  </a:lnTo>
                  <a:close/>
                </a:path>
              </a:pathLst>
            </a:custGeom>
            <a:solidFill>
              <a:srgbClr val="000000"/>
            </a:solidFill>
            <a:ln w="0">
              <a:solidFill>
                <a:srgbClr val="000000"/>
              </a:solidFill>
              <a:round/>
              <a:headEnd/>
              <a:tailEnd/>
            </a:ln>
          </p:spPr>
          <p:txBody>
            <a:bodyPr/>
            <a:lstStyle/>
            <a:p>
              <a:endParaRPr lang="en-CA"/>
            </a:p>
          </p:txBody>
        </p:sp>
        <p:sp>
          <p:nvSpPr>
            <p:cNvPr id="17453" name="Rectangle 235"/>
            <p:cNvSpPr>
              <a:spLocks noChangeArrowheads="1"/>
            </p:cNvSpPr>
            <p:nvPr/>
          </p:nvSpPr>
          <p:spPr bwMode="auto">
            <a:xfrm>
              <a:off x="2107" y="2535"/>
              <a:ext cx="7" cy="207"/>
            </a:xfrm>
            <a:prstGeom prst="rect">
              <a:avLst/>
            </a:prstGeom>
            <a:solidFill>
              <a:srgbClr val="000000"/>
            </a:solidFill>
            <a:ln w="0">
              <a:solidFill>
                <a:srgbClr val="000000"/>
              </a:solidFill>
              <a:miter lim="800000"/>
              <a:headEnd/>
              <a:tailEnd/>
            </a:ln>
          </p:spPr>
          <p:txBody>
            <a:bodyPr/>
            <a:lstStyle/>
            <a:p>
              <a:endParaRPr lang="en-US"/>
            </a:p>
          </p:txBody>
        </p:sp>
        <p:sp>
          <p:nvSpPr>
            <p:cNvPr id="17454" name="Freeform 236"/>
            <p:cNvSpPr>
              <a:spLocks/>
            </p:cNvSpPr>
            <p:nvPr/>
          </p:nvSpPr>
          <p:spPr bwMode="auto">
            <a:xfrm>
              <a:off x="2299" y="2669"/>
              <a:ext cx="19" cy="19"/>
            </a:xfrm>
            <a:custGeom>
              <a:avLst/>
              <a:gdLst>
                <a:gd name="T0" fmla="*/ 7 w 19"/>
                <a:gd name="T1" fmla="*/ 0 h 19"/>
                <a:gd name="T2" fmla="*/ 11 w 19"/>
                <a:gd name="T3" fmla="*/ 0 h 19"/>
                <a:gd name="T4" fmla="*/ 15 w 19"/>
                <a:gd name="T5" fmla="*/ 0 h 19"/>
                <a:gd name="T6" fmla="*/ 19 w 19"/>
                <a:gd name="T7" fmla="*/ 4 h 19"/>
                <a:gd name="T8" fmla="*/ 19 w 19"/>
                <a:gd name="T9" fmla="*/ 8 h 19"/>
                <a:gd name="T10" fmla="*/ 19 w 19"/>
                <a:gd name="T11" fmla="*/ 11 h 19"/>
                <a:gd name="T12" fmla="*/ 15 w 19"/>
                <a:gd name="T13" fmla="*/ 15 h 19"/>
                <a:gd name="T14" fmla="*/ 11 w 19"/>
                <a:gd name="T15" fmla="*/ 15 h 19"/>
                <a:gd name="T16" fmla="*/ 7 w 19"/>
                <a:gd name="T17" fmla="*/ 19 h 19"/>
                <a:gd name="T18" fmla="*/ 3 w 19"/>
                <a:gd name="T19" fmla="*/ 15 h 19"/>
                <a:gd name="T20" fmla="*/ 3 w 19"/>
                <a:gd name="T21" fmla="*/ 15 h 19"/>
                <a:gd name="T22" fmla="*/ 0 w 19"/>
                <a:gd name="T23" fmla="*/ 11 h 19"/>
                <a:gd name="T24" fmla="*/ 0 w 19"/>
                <a:gd name="T25" fmla="*/ 8 h 19"/>
                <a:gd name="T26" fmla="*/ 0 w 19"/>
                <a:gd name="T27" fmla="*/ 4 h 19"/>
                <a:gd name="T28" fmla="*/ 3 w 19"/>
                <a:gd name="T29" fmla="*/ 0 h 19"/>
                <a:gd name="T30" fmla="*/ 3 w 19"/>
                <a:gd name="T31" fmla="*/ 0 h 19"/>
                <a:gd name="T32" fmla="*/ 7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7" y="0"/>
                  </a:moveTo>
                  <a:lnTo>
                    <a:pt x="11" y="0"/>
                  </a:lnTo>
                  <a:lnTo>
                    <a:pt x="15" y="0"/>
                  </a:lnTo>
                  <a:lnTo>
                    <a:pt x="19" y="4"/>
                  </a:lnTo>
                  <a:lnTo>
                    <a:pt x="19" y="8"/>
                  </a:lnTo>
                  <a:lnTo>
                    <a:pt x="19" y="11"/>
                  </a:lnTo>
                  <a:lnTo>
                    <a:pt x="15" y="15"/>
                  </a:lnTo>
                  <a:lnTo>
                    <a:pt x="11" y="15"/>
                  </a:lnTo>
                  <a:lnTo>
                    <a:pt x="7" y="19"/>
                  </a:lnTo>
                  <a:lnTo>
                    <a:pt x="3" y="15"/>
                  </a:lnTo>
                  <a:lnTo>
                    <a:pt x="0" y="11"/>
                  </a:lnTo>
                  <a:lnTo>
                    <a:pt x="0" y="8"/>
                  </a:lnTo>
                  <a:lnTo>
                    <a:pt x="0" y="4"/>
                  </a:lnTo>
                  <a:lnTo>
                    <a:pt x="3" y="0"/>
                  </a:lnTo>
                  <a:lnTo>
                    <a:pt x="7" y="0"/>
                  </a:lnTo>
                  <a:close/>
                </a:path>
              </a:pathLst>
            </a:custGeom>
            <a:solidFill>
              <a:srgbClr val="000000"/>
            </a:solidFill>
            <a:ln w="0">
              <a:solidFill>
                <a:srgbClr val="000000"/>
              </a:solidFill>
              <a:round/>
              <a:headEnd/>
              <a:tailEnd/>
            </a:ln>
          </p:spPr>
          <p:txBody>
            <a:bodyPr/>
            <a:lstStyle/>
            <a:p>
              <a:endParaRPr lang="en-CA"/>
            </a:p>
          </p:txBody>
        </p:sp>
        <p:sp>
          <p:nvSpPr>
            <p:cNvPr id="17455" name="Freeform 237"/>
            <p:cNvSpPr>
              <a:spLocks noEditPoints="1"/>
            </p:cNvSpPr>
            <p:nvPr/>
          </p:nvSpPr>
          <p:spPr bwMode="auto">
            <a:xfrm>
              <a:off x="2333" y="2569"/>
              <a:ext cx="73" cy="119"/>
            </a:xfrm>
            <a:custGeom>
              <a:avLst/>
              <a:gdLst>
                <a:gd name="T0" fmla="*/ 0 w 73"/>
                <a:gd name="T1" fmla="*/ 62 h 119"/>
                <a:gd name="T2" fmla="*/ 4 w 73"/>
                <a:gd name="T3" fmla="*/ 42 h 119"/>
                <a:gd name="T4" fmla="*/ 8 w 73"/>
                <a:gd name="T5" fmla="*/ 27 h 119"/>
                <a:gd name="T6" fmla="*/ 15 w 73"/>
                <a:gd name="T7" fmla="*/ 16 h 119"/>
                <a:gd name="T8" fmla="*/ 23 w 73"/>
                <a:gd name="T9" fmla="*/ 8 h 119"/>
                <a:gd name="T10" fmla="*/ 31 w 73"/>
                <a:gd name="T11" fmla="*/ 4 h 119"/>
                <a:gd name="T12" fmla="*/ 39 w 73"/>
                <a:gd name="T13" fmla="*/ 0 h 119"/>
                <a:gd name="T14" fmla="*/ 46 w 73"/>
                <a:gd name="T15" fmla="*/ 4 h 119"/>
                <a:gd name="T16" fmla="*/ 54 w 73"/>
                <a:gd name="T17" fmla="*/ 8 h 119"/>
                <a:gd name="T18" fmla="*/ 62 w 73"/>
                <a:gd name="T19" fmla="*/ 16 h 119"/>
                <a:gd name="T20" fmla="*/ 65 w 73"/>
                <a:gd name="T21" fmla="*/ 27 h 119"/>
                <a:gd name="T22" fmla="*/ 69 w 73"/>
                <a:gd name="T23" fmla="*/ 42 h 119"/>
                <a:gd name="T24" fmla="*/ 73 w 73"/>
                <a:gd name="T25" fmla="*/ 58 h 119"/>
                <a:gd name="T26" fmla="*/ 69 w 73"/>
                <a:gd name="T27" fmla="*/ 77 h 119"/>
                <a:gd name="T28" fmla="*/ 65 w 73"/>
                <a:gd name="T29" fmla="*/ 92 h 119"/>
                <a:gd name="T30" fmla="*/ 62 w 73"/>
                <a:gd name="T31" fmla="*/ 104 h 119"/>
                <a:gd name="T32" fmla="*/ 54 w 73"/>
                <a:gd name="T33" fmla="*/ 111 h 119"/>
                <a:gd name="T34" fmla="*/ 46 w 73"/>
                <a:gd name="T35" fmla="*/ 115 h 119"/>
                <a:gd name="T36" fmla="*/ 35 w 73"/>
                <a:gd name="T37" fmla="*/ 119 h 119"/>
                <a:gd name="T38" fmla="*/ 27 w 73"/>
                <a:gd name="T39" fmla="*/ 115 h 119"/>
                <a:gd name="T40" fmla="*/ 19 w 73"/>
                <a:gd name="T41" fmla="*/ 108 h 119"/>
                <a:gd name="T42" fmla="*/ 12 w 73"/>
                <a:gd name="T43" fmla="*/ 100 h 119"/>
                <a:gd name="T44" fmla="*/ 4 w 73"/>
                <a:gd name="T45" fmla="*/ 81 h 119"/>
                <a:gd name="T46" fmla="*/ 0 w 73"/>
                <a:gd name="T47" fmla="*/ 62 h 119"/>
                <a:gd name="T48" fmla="*/ 19 w 73"/>
                <a:gd name="T49" fmla="*/ 62 h 119"/>
                <a:gd name="T50" fmla="*/ 19 w 73"/>
                <a:gd name="T51" fmla="*/ 85 h 119"/>
                <a:gd name="T52" fmla="*/ 23 w 73"/>
                <a:gd name="T53" fmla="*/ 100 h 119"/>
                <a:gd name="T54" fmla="*/ 27 w 73"/>
                <a:gd name="T55" fmla="*/ 108 h 119"/>
                <a:gd name="T56" fmla="*/ 31 w 73"/>
                <a:gd name="T57" fmla="*/ 111 h 119"/>
                <a:gd name="T58" fmla="*/ 39 w 73"/>
                <a:gd name="T59" fmla="*/ 111 h 119"/>
                <a:gd name="T60" fmla="*/ 42 w 73"/>
                <a:gd name="T61" fmla="*/ 111 h 119"/>
                <a:gd name="T62" fmla="*/ 46 w 73"/>
                <a:gd name="T63" fmla="*/ 108 h 119"/>
                <a:gd name="T64" fmla="*/ 50 w 73"/>
                <a:gd name="T65" fmla="*/ 104 h 119"/>
                <a:gd name="T66" fmla="*/ 54 w 73"/>
                <a:gd name="T67" fmla="*/ 96 h 119"/>
                <a:gd name="T68" fmla="*/ 54 w 73"/>
                <a:gd name="T69" fmla="*/ 77 h 119"/>
                <a:gd name="T70" fmla="*/ 58 w 73"/>
                <a:gd name="T71" fmla="*/ 54 h 119"/>
                <a:gd name="T72" fmla="*/ 54 w 73"/>
                <a:gd name="T73" fmla="*/ 39 h 119"/>
                <a:gd name="T74" fmla="*/ 54 w 73"/>
                <a:gd name="T75" fmla="*/ 23 h 119"/>
                <a:gd name="T76" fmla="*/ 50 w 73"/>
                <a:gd name="T77" fmla="*/ 16 h 119"/>
                <a:gd name="T78" fmla="*/ 46 w 73"/>
                <a:gd name="T79" fmla="*/ 12 h 119"/>
                <a:gd name="T80" fmla="*/ 42 w 73"/>
                <a:gd name="T81" fmla="*/ 8 h 119"/>
                <a:gd name="T82" fmla="*/ 39 w 73"/>
                <a:gd name="T83" fmla="*/ 8 h 119"/>
                <a:gd name="T84" fmla="*/ 31 w 73"/>
                <a:gd name="T85" fmla="*/ 8 h 119"/>
                <a:gd name="T86" fmla="*/ 27 w 73"/>
                <a:gd name="T87" fmla="*/ 12 h 119"/>
                <a:gd name="T88" fmla="*/ 23 w 73"/>
                <a:gd name="T89" fmla="*/ 19 h 119"/>
                <a:gd name="T90" fmla="*/ 19 w 73"/>
                <a:gd name="T91" fmla="*/ 35 h 119"/>
                <a:gd name="T92" fmla="*/ 19 w 73"/>
                <a:gd name="T93" fmla="*/ 50 h 119"/>
                <a:gd name="T94" fmla="*/ 19 w 73"/>
                <a:gd name="T95" fmla="*/ 62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9"/>
                <a:gd name="T146" fmla="*/ 73 w 73"/>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9">
                  <a:moveTo>
                    <a:pt x="0" y="62"/>
                  </a:moveTo>
                  <a:lnTo>
                    <a:pt x="4" y="42"/>
                  </a:lnTo>
                  <a:lnTo>
                    <a:pt x="8" y="27"/>
                  </a:lnTo>
                  <a:lnTo>
                    <a:pt x="15" y="16"/>
                  </a:lnTo>
                  <a:lnTo>
                    <a:pt x="23" y="8"/>
                  </a:lnTo>
                  <a:lnTo>
                    <a:pt x="31" y="4"/>
                  </a:lnTo>
                  <a:lnTo>
                    <a:pt x="39" y="0"/>
                  </a:lnTo>
                  <a:lnTo>
                    <a:pt x="46" y="4"/>
                  </a:lnTo>
                  <a:lnTo>
                    <a:pt x="54" y="8"/>
                  </a:lnTo>
                  <a:lnTo>
                    <a:pt x="62" y="16"/>
                  </a:lnTo>
                  <a:lnTo>
                    <a:pt x="65" y="27"/>
                  </a:lnTo>
                  <a:lnTo>
                    <a:pt x="69" y="42"/>
                  </a:lnTo>
                  <a:lnTo>
                    <a:pt x="73" y="58"/>
                  </a:lnTo>
                  <a:lnTo>
                    <a:pt x="69" y="77"/>
                  </a:lnTo>
                  <a:lnTo>
                    <a:pt x="65" y="92"/>
                  </a:lnTo>
                  <a:lnTo>
                    <a:pt x="62" y="104"/>
                  </a:lnTo>
                  <a:lnTo>
                    <a:pt x="54" y="111"/>
                  </a:lnTo>
                  <a:lnTo>
                    <a:pt x="46" y="115"/>
                  </a:lnTo>
                  <a:lnTo>
                    <a:pt x="35" y="119"/>
                  </a:lnTo>
                  <a:lnTo>
                    <a:pt x="27" y="115"/>
                  </a:lnTo>
                  <a:lnTo>
                    <a:pt x="19" y="108"/>
                  </a:lnTo>
                  <a:lnTo>
                    <a:pt x="12" y="100"/>
                  </a:lnTo>
                  <a:lnTo>
                    <a:pt x="4" y="81"/>
                  </a:lnTo>
                  <a:lnTo>
                    <a:pt x="0" y="62"/>
                  </a:lnTo>
                  <a:close/>
                  <a:moveTo>
                    <a:pt x="19" y="62"/>
                  </a:moveTo>
                  <a:lnTo>
                    <a:pt x="19" y="85"/>
                  </a:lnTo>
                  <a:lnTo>
                    <a:pt x="23" y="100"/>
                  </a:lnTo>
                  <a:lnTo>
                    <a:pt x="27" y="108"/>
                  </a:lnTo>
                  <a:lnTo>
                    <a:pt x="31" y="111"/>
                  </a:lnTo>
                  <a:lnTo>
                    <a:pt x="39" y="111"/>
                  </a:lnTo>
                  <a:lnTo>
                    <a:pt x="42" y="111"/>
                  </a:lnTo>
                  <a:lnTo>
                    <a:pt x="46" y="108"/>
                  </a:lnTo>
                  <a:lnTo>
                    <a:pt x="50" y="104"/>
                  </a:lnTo>
                  <a:lnTo>
                    <a:pt x="54" y="96"/>
                  </a:lnTo>
                  <a:lnTo>
                    <a:pt x="54" y="77"/>
                  </a:lnTo>
                  <a:lnTo>
                    <a:pt x="58" y="54"/>
                  </a:lnTo>
                  <a:lnTo>
                    <a:pt x="54" y="39"/>
                  </a:lnTo>
                  <a:lnTo>
                    <a:pt x="54" y="23"/>
                  </a:lnTo>
                  <a:lnTo>
                    <a:pt x="50" y="16"/>
                  </a:lnTo>
                  <a:lnTo>
                    <a:pt x="46" y="12"/>
                  </a:lnTo>
                  <a:lnTo>
                    <a:pt x="42" y="8"/>
                  </a:lnTo>
                  <a:lnTo>
                    <a:pt x="39" y="8"/>
                  </a:lnTo>
                  <a:lnTo>
                    <a:pt x="31" y="8"/>
                  </a:lnTo>
                  <a:lnTo>
                    <a:pt x="27" y="12"/>
                  </a:lnTo>
                  <a:lnTo>
                    <a:pt x="23" y="19"/>
                  </a:lnTo>
                  <a:lnTo>
                    <a:pt x="19" y="35"/>
                  </a:lnTo>
                  <a:lnTo>
                    <a:pt x="19" y="50"/>
                  </a:lnTo>
                  <a:lnTo>
                    <a:pt x="19" y="62"/>
                  </a:lnTo>
                  <a:close/>
                </a:path>
              </a:pathLst>
            </a:custGeom>
            <a:solidFill>
              <a:srgbClr val="000000"/>
            </a:solidFill>
            <a:ln w="0">
              <a:solidFill>
                <a:srgbClr val="000000"/>
              </a:solidFill>
              <a:round/>
              <a:headEnd/>
              <a:tailEnd/>
            </a:ln>
          </p:spPr>
          <p:txBody>
            <a:bodyPr/>
            <a:lstStyle/>
            <a:p>
              <a:endParaRPr lang="en-CA"/>
            </a:p>
          </p:txBody>
        </p:sp>
        <p:sp>
          <p:nvSpPr>
            <p:cNvPr id="17456" name="Freeform 238"/>
            <p:cNvSpPr>
              <a:spLocks/>
            </p:cNvSpPr>
            <p:nvPr/>
          </p:nvSpPr>
          <p:spPr bwMode="auto">
            <a:xfrm>
              <a:off x="2433" y="2569"/>
              <a:ext cx="42" cy="115"/>
            </a:xfrm>
            <a:custGeom>
              <a:avLst/>
              <a:gdLst>
                <a:gd name="T0" fmla="*/ 0 w 42"/>
                <a:gd name="T1" fmla="*/ 16 h 115"/>
                <a:gd name="T2" fmla="*/ 27 w 42"/>
                <a:gd name="T3" fmla="*/ 0 h 115"/>
                <a:gd name="T4" fmla="*/ 27 w 42"/>
                <a:gd name="T5" fmla="*/ 0 h 115"/>
                <a:gd name="T6" fmla="*/ 27 w 42"/>
                <a:gd name="T7" fmla="*/ 96 h 115"/>
                <a:gd name="T8" fmla="*/ 27 w 42"/>
                <a:gd name="T9" fmla="*/ 104 h 115"/>
                <a:gd name="T10" fmla="*/ 31 w 42"/>
                <a:gd name="T11" fmla="*/ 108 h 115"/>
                <a:gd name="T12" fmla="*/ 31 w 42"/>
                <a:gd name="T13" fmla="*/ 111 h 115"/>
                <a:gd name="T14" fmla="*/ 31 w 42"/>
                <a:gd name="T15" fmla="*/ 111 h 115"/>
                <a:gd name="T16" fmla="*/ 34 w 42"/>
                <a:gd name="T17" fmla="*/ 115 h 115"/>
                <a:gd name="T18" fmla="*/ 42 w 42"/>
                <a:gd name="T19" fmla="*/ 115 h 115"/>
                <a:gd name="T20" fmla="*/ 42 w 42"/>
                <a:gd name="T21" fmla="*/ 115 h 115"/>
                <a:gd name="T22" fmla="*/ 0 w 42"/>
                <a:gd name="T23" fmla="*/ 115 h 115"/>
                <a:gd name="T24" fmla="*/ 0 w 42"/>
                <a:gd name="T25" fmla="*/ 115 h 115"/>
                <a:gd name="T26" fmla="*/ 8 w 42"/>
                <a:gd name="T27" fmla="*/ 115 h 115"/>
                <a:gd name="T28" fmla="*/ 11 w 42"/>
                <a:gd name="T29" fmla="*/ 111 h 115"/>
                <a:gd name="T30" fmla="*/ 11 w 42"/>
                <a:gd name="T31" fmla="*/ 111 h 115"/>
                <a:gd name="T32" fmla="*/ 11 w 42"/>
                <a:gd name="T33" fmla="*/ 108 h 115"/>
                <a:gd name="T34" fmla="*/ 15 w 42"/>
                <a:gd name="T35" fmla="*/ 104 h 115"/>
                <a:gd name="T36" fmla="*/ 15 w 42"/>
                <a:gd name="T37" fmla="*/ 96 h 115"/>
                <a:gd name="T38" fmla="*/ 15 w 42"/>
                <a:gd name="T39" fmla="*/ 35 h 115"/>
                <a:gd name="T40" fmla="*/ 15 w 42"/>
                <a:gd name="T41" fmla="*/ 23 h 115"/>
                <a:gd name="T42" fmla="*/ 11 w 42"/>
                <a:gd name="T43" fmla="*/ 19 h 115"/>
                <a:gd name="T44" fmla="*/ 11 w 42"/>
                <a:gd name="T45" fmla="*/ 16 h 115"/>
                <a:gd name="T46" fmla="*/ 11 w 42"/>
                <a:gd name="T47" fmla="*/ 16 h 115"/>
                <a:gd name="T48" fmla="*/ 11 w 42"/>
                <a:gd name="T49" fmla="*/ 16 h 115"/>
                <a:gd name="T50" fmla="*/ 8 w 42"/>
                <a:gd name="T51" fmla="*/ 12 h 115"/>
                <a:gd name="T52" fmla="*/ 4 w 42"/>
                <a:gd name="T53" fmla="*/ 16 h 115"/>
                <a:gd name="T54" fmla="*/ 0 w 42"/>
                <a:gd name="T55" fmla="*/ 16 h 115"/>
                <a:gd name="T56" fmla="*/ 0 w 42"/>
                <a:gd name="T57" fmla="*/ 16 h 11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2"/>
                <a:gd name="T88" fmla="*/ 0 h 115"/>
                <a:gd name="T89" fmla="*/ 42 w 42"/>
                <a:gd name="T90" fmla="*/ 115 h 11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2" h="115">
                  <a:moveTo>
                    <a:pt x="0" y="16"/>
                  </a:moveTo>
                  <a:lnTo>
                    <a:pt x="27" y="0"/>
                  </a:lnTo>
                  <a:lnTo>
                    <a:pt x="27" y="96"/>
                  </a:lnTo>
                  <a:lnTo>
                    <a:pt x="27" y="104"/>
                  </a:lnTo>
                  <a:lnTo>
                    <a:pt x="31" y="108"/>
                  </a:lnTo>
                  <a:lnTo>
                    <a:pt x="31" y="111"/>
                  </a:lnTo>
                  <a:lnTo>
                    <a:pt x="34" y="115"/>
                  </a:lnTo>
                  <a:lnTo>
                    <a:pt x="42" y="115"/>
                  </a:lnTo>
                  <a:lnTo>
                    <a:pt x="0" y="115"/>
                  </a:lnTo>
                  <a:lnTo>
                    <a:pt x="8" y="115"/>
                  </a:lnTo>
                  <a:lnTo>
                    <a:pt x="11" y="111"/>
                  </a:lnTo>
                  <a:lnTo>
                    <a:pt x="11" y="108"/>
                  </a:lnTo>
                  <a:lnTo>
                    <a:pt x="15" y="104"/>
                  </a:lnTo>
                  <a:lnTo>
                    <a:pt x="15" y="96"/>
                  </a:lnTo>
                  <a:lnTo>
                    <a:pt x="15" y="35"/>
                  </a:lnTo>
                  <a:lnTo>
                    <a:pt x="15" y="23"/>
                  </a:lnTo>
                  <a:lnTo>
                    <a:pt x="11" y="19"/>
                  </a:lnTo>
                  <a:lnTo>
                    <a:pt x="11" y="16"/>
                  </a:lnTo>
                  <a:lnTo>
                    <a:pt x="8" y="12"/>
                  </a:lnTo>
                  <a:lnTo>
                    <a:pt x="4" y="16"/>
                  </a:lnTo>
                  <a:lnTo>
                    <a:pt x="0" y="16"/>
                  </a:lnTo>
                  <a:close/>
                </a:path>
              </a:pathLst>
            </a:custGeom>
            <a:solidFill>
              <a:srgbClr val="000000"/>
            </a:solidFill>
            <a:ln w="0">
              <a:solidFill>
                <a:srgbClr val="000000"/>
              </a:solidFill>
              <a:round/>
              <a:headEnd/>
              <a:tailEnd/>
            </a:ln>
          </p:spPr>
          <p:txBody>
            <a:bodyPr/>
            <a:lstStyle/>
            <a:p>
              <a:endParaRPr lang="en-CA"/>
            </a:p>
          </p:txBody>
        </p:sp>
        <p:sp>
          <p:nvSpPr>
            <p:cNvPr id="17457" name="Freeform 239"/>
            <p:cNvSpPr>
              <a:spLocks/>
            </p:cNvSpPr>
            <p:nvPr/>
          </p:nvSpPr>
          <p:spPr bwMode="auto">
            <a:xfrm>
              <a:off x="2513" y="2569"/>
              <a:ext cx="47" cy="115"/>
            </a:xfrm>
            <a:custGeom>
              <a:avLst/>
              <a:gdLst>
                <a:gd name="T0" fmla="*/ 0 w 47"/>
                <a:gd name="T1" fmla="*/ 16 h 115"/>
                <a:gd name="T2" fmla="*/ 31 w 47"/>
                <a:gd name="T3" fmla="*/ 0 h 115"/>
                <a:gd name="T4" fmla="*/ 31 w 47"/>
                <a:gd name="T5" fmla="*/ 0 h 115"/>
                <a:gd name="T6" fmla="*/ 31 w 47"/>
                <a:gd name="T7" fmla="*/ 96 h 115"/>
                <a:gd name="T8" fmla="*/ 31 w 47"/>
                <a:gd name="T9" fmla="*/ 104 h 115"/>
                <a:gd name="T10" fmla="*/ 31 w 47"/>
                <a:gd name="T11" fmla="*/ 108 h 115"/>
                <a:gd name="T12" fmla="*/ 35 w 47"/>
                <a:gd name="T13" fmla="*/ 111 h 115"/>
                <a:gd name="T14" fmla="*/ 35 w 47"/>
                <a:gd name="T15" fmla="*/ 111 h 115"/>
                <a:gd name="T16" fmla="*/ 39 w 47"/>
                <a:gd name="T17" fmla="*/ 115 h 115"/>
                <a:gd name="T18" fmla="*/ 47 w 47"/>
                <a:gd name="T19" fmla="*/ 115 h 115"/>
                <a:gd name="T20" fmla="*/ 47 w 47"/>
                <a:gd name="T21" fmla="*/ 115 h 115"/>
                <a:gd name="T22" fmla="*/ 4 w 47"/>
                <a:gd name="T23" fmla="*/ 115 h 115"/>
                <a:gd name="T24" fmla="*/ 4 w 47"/>
                <a:gd name="T25" fmla="*/ 115 h 115"/>
                <a:gd name="T26" fmla="*/ 12 w 47"/>
                <a:gd name="T27" fmla="*/ 115 h 115"/>
                <a:gd name="T28" fmla="*/ 16 w 47"/>
                <a:gd name="T29" fmla="*/ 111 h 115"/>
                <a:gd name="T30" fmla="*/ 16 w 47"/>
                <a:gd name="T31" fmla="*/ 111 h 115"/>
                <a:gd name="T32" fmla="*/ 16 w 47"/>
                <a:gd name="T33" fmla="*/ 108 h 115"/>
                <a:gd name="T34" fmla="*/ 20 w 47"/>
                <a:gd name="T35" fmla="*/ 104 h 115"/>
                <a:gd name="T36" fmla="*/ 20 w 47"/>
                <a:gd name="T37" fmla="*/ 96 h 115"/>
                <a:gd name="T38" fmla="*/ 20 w 47"/>
                <a:gd name="T39" fmla="*/ 35 h 115"/>
                <a:gd name="T40" fmla="*/ 20 w 47"/>
                <a:gd name="T41" fmla="*/ 23 h 115"/>
                <a:gd name="T42" fmla="*/ 16 w 47"/>
                <a:gd name="T43" fmla="*/ 19 h 115"/>
                <a:gd name="T44" fmla="*/ 16 w 47"/>
                <a:gd name="T45" fmla="*/ 16 h 115"/>
                <a:gd name="T46" fmla="*/ 16 w 47"/>
                <a:gd name="T47" fmla="*/ 16 h 115"/>
                <a:gd name="T48" fmla="*/ 12 w 47"/>
                <a:gd name="T49" fmla="*/ 16 h 115"/>
                <a:gd name="T50" fmla="*/ 12 w 47"/>
                <a:gd name="T51" fmla="*/ 12 h 115"/>
                <a:gd name="T52" fmla="*/ 8 w 47"/>
                <a:gd name="T53" fmla="*/ 16 h 115"/>
                <a:gd name="T54" fmla="*/ 4 w 47"/>
                <a:gd name="T55" fmla="*/ 16 h 115"/>
                <a:gd name="T56" fmla="*/ 0 w 47"/>
                <a:gd name="T57" fmla="*/ 16 h 11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7"/>
                <a:gd name="T88" fmla="*/ 0 h 115"/>
                <a:gd name="T89" fmla="*/ 47 w 47"/>
                <a:gd name="T90" fmla="*/ 115 h 11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7" h="115">
                  <a:moveTo>
                    <a:pt x="0" y="16"/>
                  </a:moveTo>
                  <a:lnTo>
                    <a:pt x="31" y="0"/>
                  </a:lnTo>
                  <a:lnTo>
                    <a:pt x="31" y="96"/>
                  </a:lnTo>
                  <a:lnTo>
                    <a:pt x="31" y="104"/>
                  </a:lnTo>
                  <a:lnTo>
                    <a:pt x="31" y="108"/>
                  </a:lnTo>
                  <a:lnTo>
                    <a:pt x="35" y="111"/>
                  </a:lnTo>
                  <a:lnTo>
                    <a:pt x="39" y="115"/>
                  </a:lnTo>
                  <a:lnTo>
                    <a:pt x="47" y="115"/>
                  </a:lnTo>
                  <a:lnTo>
                    <a:pt x="4" y="115"/>
                  </a:lnTo>
                  <a:lnTo>
                    <a:pt x="12" y="115"/>
                  </a:lnTo>
                  <a:lnTo>
                    <a:pt x="16" y="111"/>
                  </a:lnTo>
                  <a:lnTo>
                    <a:pt x="16" y="108"/>
                  </a:lnTo>
                  <a:lnTo>
                    <a:pt x="20" y="104"/>
                  </a:lnTo>
                  <a:lnTo>
                    <a:pt x="20" y="96"/>
                  </a:lnTo>
                  <a:lnTo>
                    <a:pt x="20" y="35"/>
                  </a:lnTo>
                  <a:lnTo>
                    <a:pt x="20" y="23"/>
                  </a:lnTo>
                  <a:lnTo>
                    <a:pt x="16" y="19"/>
                  </a:lnTo>
                  <a:lnTo>
                    <a:pt x="16" y="16"/>
                  </a:lnTo>
                  <a:lnTo>
                    <a:pt x="12" y="16"/>
                  </a:lnTo>
                  <a:lnTo>
                    <a:pt x="12" y="12"/>
                  </a:lnTo>
                  <a:lnTo>
                    <a:pt x="8" y="16"/>
                  </a:lnTo>
                  <a:lnTo>
                    <a:pt x="4" y="16"/>
                  </a:lnTo>
                  <a:lnTo>
                    <a:pt x="0" y="16"/>
                  </a:lnTo>
                  <a:close/>
                </a:path>
              </a:pathLst>
            </a:custGeom>
            <a:solidFill>
              <a:srgbClr val="000000"/>
            </a:solidFill>
            <a:ln w="0">
              <a:solidFill>
                <a:srgbClr val="000000"/>
              </a:solidFill>
              <a:round/>
              <a:headEnd/>
              <a:tailEnd/>
            </a:ln>
          </p:spPr>
          <p:txBody>
            <a:bodyPr/>
            <a:lstStyle/>
            <a:p>
              <a:endParaRPr lang="en-CA"/>
            </a:p>
          </p:txBody>
        </p:sp>
        <p:sp>
          <p:nvSpPr>
            <p:cNvPr id="17458" name="Rectangle 240"/>
            <p:cNvSpPr>
              <a:spLocks noChangeArrowheads="1"/>
            </p:cNvSpPr>
            <p:nvPr/>
          </p:nvSpPr>
          <p:spPr bwMode="auto">
            <a:xfrm>
              <a:off x="2705" y="25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7459" name="Freeform 241"/>
            <p:cNvSpPr>
              <a:spLocks noEditPoints="1"/>
            </p:cNvSpPr>
            <p:nvPr/>
          </p:nvSpPr>
          <p:spPr bwMode="auto">
            <a:xfrm>
              <a:off x="2897" y="2569"/>
              <a:ext cx="73" cy="119"/>
            </a:xfrm>
            <a:custGeom>
              <a:avLst/>
              <a:gdLst>
                <a:gd name="T0" fmla="*/ 0 w 73"/>
                <a:gd name="T1" fmla="*/ 62 h 119"/>
                <a:gd name="T2" fmla="*/ 4 w 73"/>
                <a:gd name="T3" fmla="*/ 42 h 119"/>
                <a:gd name="T4" fmla="*/ 8 w 73"/>
                <a:gd name="T5" fmla="*/ 27 h 119"/>
                <a:gd name="T6" fmla="*/ 12 w 73"/>
                <a:gd name="T7" fmla="*/ 16 h 119"/>
                <a:gd name="T8" fmla="*/ 23 w 73"/>
                <a:gd name="T9" fmla="*/ 8 h 119"/>
                <a:gd name="T10" fmla="*/ 31 w 73"/>
                <a:gd name="T11" fmla="*/ 4 h 119"/>
                <a:gd name="T12" fmla="*/ 39 w 73"/>
                <a:gd name="T13" fmla="*/ 0 h 119"/>
                <a:gd name="T14" fmla="*/ 46 w 73"/>
                <a:gd name="T15" fmla="*/ 4 h 119"/>
                <a:gd name="T16" fmla="*/ 54 w 73"/>
                <a:gd name="T17" fmla="*/ 8 h 119"/>
                <a:gd name="T18" fmla="*/ 58 w 73"/>
                <a:gd name="T19" fmla="*/ 16 h 119"/>
                <a:gd name="T20" fmla="*/ 65 w 73"/>
                <a:gd name="T21" fmla="*/ 27 h 119"/>
                <a:gd name="T22" fmla="*/ 69 w 73"/>
                <a:gd name="T23" fmla="*/ 42 h 119"/>
                <a:gd name="T24" fmla="*/ 73 w 73"/>
                <a:gd name="T25" fmla="*/ 58 h 119"/>
                <a:gd name="T26" fmla="*/ 69 w 73"/>
                <a:gd name="T27" fmla="*/ 77 h 119"/>
                <a:gd name="T28" fmla="*/ 65 w 73"/>
                <a:gd name="T29" fmla="*/ 92 h 119"/>
                <a:gd name="T30" fmla="*/ 62 w 73"/>
                <a:gd name="T31" fmla="*/ 104 h 119"/>
                <a:gd name="T32" fmla="*/ 54 w 73"/>
                <a:gd name="T33" fmla="*/ 111 h 119"/>
                <a:gd name="T34" fmla="*/ 42 w 73"/>
                <a:gd name="T35" fmla="*/ 115 h 119"/>
                <a:gd name="T36" fmla="*/ 35 w 73"/>
                <a:gd name="T37" fmla="*/ 119 h 119"/>
                <a:gd name="T38" fmla="*/ 27 w 73"/>
                <a:gd name="T39" fmla="*/ 115 h 119"/>
                <a:gd name="T40" fmla="*/ 19 w 73"/>
                <a:gd name="T41" fmla="*/ 108 h 119"/>
                <a:gd name="T42" fmla="*/ 12 w 73"/>
                <a:gd name="T43" fmla="*/ 100 h 119"/>
                <a:gd name="T44" fmla="*/ 4 w 73"/>
                <a:gd name="T45" fmla="*/ 81 h 119"/>
                <a:gd name="T46" fmla="*/ 0 w 73"/>
                <a:gd name="T47" fmla="*/ 62 h 119"/>
                <a:gd name="T48" fmla="*/ 15 w 73"/>
                <a:gd name="T49" fmla="*/ 62 h 119"/>
                <a:gd name="T50" fmla="*/ 19 w 73"/>
                <a:gd name="T51" fmla="*/ 85 h 119"/>
                <a:gd name="T52" fmla="*/ 23 w 73"/>
                <a:gd name="T53" fmla="*/ 100 h 119"/>
                <a:gd name="T54" fmla="*/ 27 w 73"/>
                <a:gd name="T55" fmla="*/ 108 h 119"/>
                <a:gd name="T56" fmla="*/ 31 w 73"/>
                <a:gd name="T57" fmla="*/ 111 h 119"/>
                <a:gd name="T58" fmla="*/ 35 w 73"/>
                <a:gd name="T59" fmla="*/ 111 h 119"/>
                <a:gd name="T60" fmla="*/ 42 w 73"/>
                <a:gd name="T61" fmla="*/ 111 h 119"/>
                <a:gd name="T62" fmla="*/ 46 w 73"/>
                <a:gd name="T63" fmla="*/ 108 h 119"/>
                <a:gd name="T64" fmla="*/ 50 w 73"/>
                <a:gd name="T65" fmla="*/ 104 h 119"/>
                <a:gd name="T66" fmla="*/ 50 w 73"/>
                <a:gd name="T67" fmla="*/ 96 h 119"/>
                <a:gd name="T68" fmla="*/ 54 w 73"/>
                <a:gd name="T69" fmla="*/ 77 h 119"/>
                <a:gd name="T70" fmla="*/ 54 w 73"/>
                <a:gd name="T71" fmla="*/ 54 h 119"/>
                <a:gd name="T72" fmla="*/ 54 w 73"/>
                <a:gd name="T73" fmla="*/ 39 h 119"/>
                <a:gd name="T74" fmla="*/ 50 w 73"/>
                <a:gd name="T75" fmla="*/ 23 h 119"/>
                <a:gd name="T76" fmla="*/ 50 w 73"/>
                <a:gd name="T77" fmla="*/ 16 h 119"/>
                <a:gd name="T78" fmla="*/ 46 w 73"/>
                <a:gd name="T79" fmla="*/ 12 h 119"/>
                <a:gd name="T80" fmla="*/ 42 w 73"/>
                <a:gd name="T81" fmla="*/ 8 h 119"/>
                <a:gd name="T82" fmla="*/ 35 w 73"/>
                <a:gd name="T83" fmla="*/ 8 h 119"/>
                <a:gd name="T84" fmla="*/ 31 w 73"/>
                <a:gd name="T85" fmla="*/ 8 h 119"/>
                <a:gd name="T86" fmla="*/ 27 w 73"/>
                <a:gd name="T87" fmla="*/ 12 h 119"/>
                <a:gd name="T88" fmla="*/ 23 w 73"/>
                <a:gd name="T89" fmla="*/ 19 h 119"/>
                <a:gd name="T90" fmla="*/ 19 w 73"/>
                <a:gd name="T91" fmla="*/ 35 h 119"/>
                <a:gd name="T92" fmla="*/ 19 w 73"/>
                <a:gd name="T93" fmla="*/ 50 h 119"/>
                <a:gd name="T94" fmla="*/ 15 w 73"/>
                <a:gd name="T95" fmla="*/ 62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9"/>
                <a:gd name="T146" fmla="*/ 73 w 73"/>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9">
                  <a:moveTo>
                    <a:pt x="0" y="62"/>
                  </a:moveTo>
                  <a:lnTo>
                    <a:pt x="4" y="42"/>
                  </a:lnTo>
                  <a:lnTo>
                    <a:pt x="8" y="27"/>
                  </a:lnTo>
                  <a:lnTo>
                    <a:pt x="12" y="16"/>
                  </a:lnTo>
                  <a:lnTo>
                    <a:pt x="23" y="8"/>
                  </a:lnTo>
                  <a:lnTo>
                    <a:pt x="31" y="4"/>
                  </a:lnTo>
                  <a:lnTo>
                    <a:pt x="39" y="0"/>
                  </a:lnTo>
                  <a:lnTo>
                    <a:pt x="46" y="4"/>
                  </a:lnTo>
                  <a:lnTo>
                    <a:pt x="54" y="8"/>
                  </a:lnTo>
                  <a:lnTo>
                    <a:pt x="58" y="16"/>
                  </a:lnTo>
                  <a:lnTo>
                    <a:pt x="65" y="27"/>
                  </a:lnTo>
                  <a:lnTo>
                    <a:pt x="69" y="42"/>
                  </a:lnTo>
                  <a:lnTo>
                    <a:pt x="73" y="58"/>
                  </a:lnTo>
                  <a:lnTo>
                    <a:pt x="69" y="77"/>
                  </a:lnTo>
                  <a:lnTo>
                    <a:pt x="65" y="92"/>
                  </a:lnTo>
                  <a:lnTo>
                    <a:pt x="62" y="104"/>
                  </a:lnTo>
                  <a:lnTo>
                    <a:pt x="54" y="111"/>
                  </a:lnTo>
                  <a:lnTo>
                    <a:pt x="42" y="115"/>
                  </a:lnTo>
                  <a:lnTo>
                    <a:pt x="35" y="119"/>
                  </a:lnTo>
                  <a:lnTo>
                    <a:pt x="27" y="115"/>
                  </a:lnTo>
                  <a:lnTo>
                    <a:pt x="19" y="108"/>
                  </a:lnTo>
                  <a:lnTo>
                    <a:pt x="12" y="100"/>
                  </a:lnTo>
                  <a:lnTo>
                    <a:pt x="4" y="81"/>
                  </a:lnTo>
                  <a:lnTo>
                    <a:pt x="0" y="62"/>
                  </a:lnTo>
                  <a:close/>
                  <a:moveTo>
                    <a:pt x="15" y="62"/>
                  </a:moveTo>
                  <a:lnTo>
                    <a:pt x="19" y="85"/>
                  </a:lnTo>
                  <a:lnTo>
                    <a:pt x="23" y="100"/>
                  </a:lnTo>
                  <a:lnTo>
                    <a:pt x="27" y="108"/>
                  </a:lnTo>
                  <a:lnTo>
                    <a:pt x="31" y="111"/>
                  </a:lnTo>
                  <a:lnTo>
                    <a:pt x="35" y="111"/>
                  </a:lnTo>
                  <a:lnTo>
                    <a:pt x="42" y="111"/>
                  </a:lnTo>
                  <a:lnTo>
                    <a:pt x="46" y="108"/>
                  </a:lnTo>
                  <a:lnTo>
                    <a:pt x="50" y="104"/>
                  </a:lnTo>
                  <a:lnTo>
                    <a:pt x="50" y="96"/>
                  </a:lnTo>
                  <a:lnTo>
                    <a:pt x="54" y="77"/>
                  </a:lnTo>
                  <a:lnTo>
                    <a:pt x="54" y="54"/>
                  </a:lnTo>
                  <a:lnTo>
                    <a:pt x="54" y="39"/>
                  </a:lnTo>
                  <a:lnTo>
                    <a:pt x="50" y="23"/>
                  </a:lnTo>
                  <a:lnTo>
                    <a:pt x="50" y="16"/>
                  </a:lnTo>
                  <a:lnTo>
                    <a:pt x="46" y="12"/>
                  </a:lnTo>
                  <a:lnTo>
                    <a:pt x="42" y="8"/>
                  </a:lnTo>
                  <a:lnTo>
                    <a:pt x="35" y="8"/>
                  </a:lnTo>
                  <a:lnTo>
                    <a:pt x="31" y="8"/>
                  </a:lnTo>
                  <a:lnTo>
                    <a:pt x="27" y="12"/>
                  </a:lnTo>
                  <a:lnTo>
                    <a:pt x="23" y="19"/>
                  </a:lnTo>
                  <a:lnTo>
                    <a:pt x="19" y="35"/>
                  </a:lnTo>
                  <a:lnTo>
                    <a:pt x="19" y="50"/>
                  </a:lnTo>
                  <a:lnTo>
                    <a:pt x="15" y="62"/>
                  </a:lnTo>
                  <a:close/>
                </a:path>
              </a:pathLst>
            </a:custGeom>
            <a:solidFill>
              <a:srgbClr val="000000"/>
            </a:solidFill>
            <a:ln w="0">
              <a:solidFill>
                <a:srgbClr val="000000"/>
              </a:solidFill>
              <a:round/>
              <a:headEnd/>
              <a:tailEnd/>
            </a:ln>
          </p:spPr>
          <p:txBody>
            <a:bodyPr/>
            <a:lstStyle/>
            <a:p>
              <a:endParaRPr lang="en-CA"/>
            </a:p>
          </p:txBody>
        </p:sp>
        <p:sp>
          <p:nvSpPr>
            <p:cNvPr id="17460" name="Rectangle 242"/>
            <p:cNvSpPr>
              <a:spLocks noChangeArrowheads="1"/>
            </p:cNvSpPr>
            <p:nvPr/>
          </p:nvSpPr>
          <p:spPr bwMode="auto">
            <a:xfrm>
              <a:off x="3304" y="25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7461" name="Freeform 243"/>
            <p:cNvSpPr>
              <a:spLocks noEditPoints="1"/>
            </p:cNvSpPr>
            <p:nvPr/>
          </p:nvSpPr>
          <p:spPr bwMode="auto">
            <a:xfrm>
              <a:off x="3503" y="2569"/>
              <a:ext cx="69" cy="119"/>
            </a:xfrm>
            <a:custGeom>
              <a:avLst/>
              <a:gdLst>
                <a:gd name="T0" fmla="*/ 0 w 69"/>
                <a:gd name="T1" fmla="*/ 62 h 119"/>
                <a:gd name="T2" fmla="*/ 0 w 69"/>
                <a:gd name="T3" fmla="*/ 42 h 119"/>
                <a:gd name="T4" fmla="*/ 4 w 69"/>
                <a:gd name="T5" fmla="*/ 27 h 119"/>
                <a:gd name="T6" fmla="*/ 12 w 69"/>
                <a:gd name="T7" fmla="*/ 16 h 119"/>
                <a:gd name="T8" fmla="*/ 20 w 69"/>
                <a:gd name="T9" fmla="*/ 8 h 119"/>
                <a:gd name="T10" fmla="*/ 27 w 69"/>
                <a:gd name="T11" fmla="*/ 4 h 119"/>
                <a:gd name="T12" fmla="*/ 35 w 69"/>
                <a:gd name="T13" fmla="*/ 0 h 119"/>
                <a:gd name="T14" fmla="*/ 43 w 69"/>
                <a:gd name="T15" fmla="*/ 4 h 119"/>
                <a:gd name="T16" fmla="*/ 50 w 69"/>
                <a:gd name="T17" fmla="*/ 8 h 119"/>
                <a:gd name="T18" fmla="*/ 58 w 69"/>
                <a:gd name="T19" fmla="*/ 16 h 119"/>
                <a:gd name="T20" fmla="*/ 62 w 69"/>
                <a:gd name="T21" fmla="*/ 27 h 119"/>
                <a:gd name="T22" fmla="*/ 66 w 69"/>
                <a:gd name="T23" fmla="*/ 42 h 119"/>
                <a:gd name="T24" fmla="*/ 69 w 69"/>
                <a:gd name="T25" fmla="*/ 58 h 119"/>
                <a:gd name="T26" fmla="*/ 66 w 69"/>
                <a:gd name="T27" fmla="*/ 77 h 119"/>
                <a:gd name="T28" fmla="*/ 62 w 69"/>
                <a:gd name="T29" fmla="*/ 92 h 119"/>
                <a:gd name="T30" fmla="*/ 58 w 69"/>
                <a:gd name="T31" fmla="*/ 104 h 119"/>
                <a:gd name="T32" fmla="*/ 50 w 69"/>
                <a:gd name="T33" fmla="*/ 111 h 119"/>
                <a:gd name="T34" fmla="*/ 43 w 69"/>
                <a:gd name="T35" fmla="*/ 115 h 119"/>
                <a:gd name="T36" fmla="*/ 35 w 69"/>
                <a:gd name="T37" fmla="*/ 119 h 119"/>
                <a:gd name="T38" fmla="*/ 23 w 69"/>
                <a:gd name="T39" fmla="*/ 115 h 119"/>
                <a:gd name="T40" fmla="*/ 16 w 69"/>
                <a:gd name="T41" fmla="*/ 108 h 119"/>
                <a:gd name="T42" fmla="*/ 8 w 69"/>
                <a:gd name="T43" fmla="*/ 100 h 119"/>
                <a:gd name="T44" fmla="*/ 0 w 69"/>
                <a:gd name="T45" fmla="*/ 81 h 119"/>
                <a:gd name="T46" fmla="*/ 0 w 69"/>
                <a:gd name="T47" fmla="*/ 62 h 119"/>
                <a:gd name="T48" fmla="*/ 16 w 69"/>
                <a:gd name="T49" fmla="*/ 62 h 119"/>
                <a:gd name="T50" fmla="*/ 16 w 69"/>
                <a:gd name="T51" fmla="*/ 85 h 119"/>
                <a:gd name="T52" fmla="*/ 20 w 69"/>
                <a:gd name="T53" fmla="*/ 100 h 119"/>
                <a:gd name="T54" fmla="*/ 23 w 69"/>
                <a:gd name="T55" fmla="*/ 108 h 119"/>
                <a:gd name="T56" fmla="*/ 27 w 69"/>
                <a:gd name="T57" fmla="*/ 111 h 119"/>
                <a:gd name="T58" fmla="*/ 35 w 69"/>
                <a:gd name="T59" fmla="*/ 111 h 119"/>
                <a:gd name="T60" fmla="*/ 39 w 69"/>
                <a:gd name="T61" fmla="*/ 111 h 119"/>
                <a:gd name="T62" fmla="*/ 43 w 69"/>
                <a:gd name="T63" fmla="*/ 108 h 119"/>
                <a:gd name="T64" fmla="*/ 46 w 69"/>
                <a:gd name="T65" fmla="*/ 104 h 119"/>
                <a:gd name="T66" fmla="*/ 50 w 69"/>
                <a:gd name="T67" fmla="*/ 96 h 119"/>
                <a:gd name="T68" fmla="*/ 50 w 69"/>
                <a:gd name="T69" fmla="*/ 77 h 119"/>
                <a:gd name="T70" fmla="*/ 54 w 69"/>
                <a:gd name="T71" fmla="*/ 54 h 119"/>
                <a:gd name="T72" fmla="*/ 50 w 69"/>
                <a:gd name="T73" fmla="*/ 39 h 119"/>
                <a:gd name="T74" fmla="*/ 50 w 69"/>
                <a:gd name="T75" fmla="*/ 23 h 119"/>
                <a:gd name="T76" fmla="*/ 46 w 69"/>
                <a:gd name="T77" fmla="*/ 16 h 119"/>
                <a:gd name="T78" fmla="*/ 43 w 69"/>
                <a:gd name="T79" fmla="*/ 12 h 119"/>
                <a:gd name="T80" fmla="*/ 39 w 69"/>
                <a:gd name="T81" fmla="*/ 8 h 119"/>
                <a:gd name="T82" fmla="*/ 35 w 69"/>
                <a:gd name="T83" fmla="*/ 8 h 119"/>
                <a:gd name="T84" fmla="*/ 27 w 69"/>
                <a:gd name="T85" fmla="*/ 8 h 119"/>
                <a:gd name="T86" fmla="*/ 23 w 69"/>
                <a:gd name="T87" fmla="*/ 12 h 119"/>
                <a:gd name="T88" fmla="*/ 20 w 69"/>
                <a:gd name="T89" fmla="*/ 19 h 119"/>
                <a:gd name="T90" fmla="*/ 16 w 69"/>
                <a:gd name="T91" fmla="*/ 35 h 119"/>
                <a:gd name="T92" fmla="*/ 16 w 69"/>
                <a:gd name="T93" fmla="*/ 50 h 119"/>
                <a:gd name="T94" fmla="*/ 16 w 69"/>
                <a:gd name="T95" fmla="*/ 62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2"/>
                  </a:moveTo>
                  <a:lnTo>
                    <a:pt x="0" y="42"/>
                  </a:lnTo>
                  <a:lnTo>
                    <a:pt x="4" y="27"/>
                  </a:lnTo>
                  <a:lnTo>
                    <a:pt x="12" y="16"/>
                  </a:lnTo>
                  <a:lnTo>
                    <a:pt x="20" y="8"/>
                  </a:lnTo>
                  <a:lnTo>
                    <a:pt x="27" y="4"/>
                  </a:lnTo>
                  <a:lnTo>
                    <a:pt x="35" y="0"/>
                  </a:lnTo>
                  <a:lnTo>
                    <a:pt x="43" y="4"/>
                  </a:lnTo>
                  <a:lnTo>
                    <a:pt x="50" y="8"/>
                  </a:lnTo>
                  <a:lnTo>
                    <a:pt x="58" y="16"/>
                  </a:lnTo>
                  <a:lnTo>
                    <a:pt x="62" y="27"/>
                  </a:lnTo>
                  <a:lnTo>
                    <a:pt x="66" y="42"/>
                  </a:lnTo>
                  <a:lnTo>
                    <a:pt x="69" y="58"/>
                  </a:lnTo>
                  <a:lnTo>
                    <a:pt x="66" y="77"/>
                  </a:lnTo>
                  <a:lnTo>
                    <a:pt x="62" y="92"/>
                  </a:lnTo>
                  <a:lnTo>
                    <a:pt x="58" y="104"/>
                  </a:lnTo>
                  <a:lnTo>
                    <a:pt x="50" y="111"/>
                  </a:lnTo>
                  <a:lnTo>
                    <a:pt x="43" y="115"/>
                  </a:lnTo>
                  <a:lnTo>
                    <a:pt x="35" y="119"/>
                  </a:lnTo>
                  <a:lnTo>
                    <a:pt x="23" y="115"/>
                  </a:lnTo>
                  <a:lnTo>
                    <a:pt x="16" y="108"/>
                  </a:lnTo>
                  <a:lnTo>
                    <a:pt x="8" y="100"/>
                  </a:lnTo>
                  <a:lnTo>
                    <a:pt x="0" y="81"/>
                  </a:lnTo>
                  <a:lnTo>
                    <a:pt x="0" y="62"/>
                  </a:lnTo>
                  <a:close/>
                  <a:moveTo>
                    <a:pt x="16" y="62"/>
                  </a:moveTo>
                  <a:lnTo>
                    <a:pt x="16" y="85"/>
                  </a:lnTo>
                  <a:lnTo>
                    <a:pt x="20" y="100"/>
                  </a:lnTo>
                  <a:lnTo>
                    <a:pt x="23" y="108"/>
                  </a:lnTo>
                  <a:lnTo>
                    <a:pt x="27" y="111"/>
                  </a:lnTo>
                  <a:lnTo>
                    <a:pt x="35" y="111"/>
                  </a:lnTo>
                  <a:lnTo>
                    <a:pt x="39" y="111"/>
                  </a:lnTo>
                  <a:lnTo>
                    <a:pt x="43" y="108"/>
                  </a:lnTo>
                  <a:lnTo>
                    <a:pt x="46" y="104"/>
                  </a:lnTo>
                  <a:lnTo>
                    <a:pt x="50" y="96"/>
                  </a:lnTo>
                  <a:lnTo>
                    <a:pt x="50" y="77"/>
                  </a:lnTo>
                  <a:lnTo>
                    <a:pt x="54" y="54"/>
                  </a:lnTo>
                  <a:lnTo>
                    <a:pt x="50" y="39"/>
                  </a:lnTo>
                  <a:lnTo>
                    <a:pt x="50" y="23"/>
                  </a:lnTo>
                  <a:lnTo>
                    <a:pt x="46" y="16"/>
                  </a:lnTo>
                  <a:lnTo>
                    <a:pt x="43" y="12"/>
                  </a:lnTo>
                  <a:lnTo>
                    <a:pt x="39" y="8"/>
                  </a:lnTo>
                  <a:lnTo>
                    <a:pt x="35" y="8"/>
                  </a:lnTo>
                  <a:lnTo>
                    <a:pt x="27" y="8"/>
                  </a:lnTo>
                  <a:lnTo>
                    <a:pt x="23" y="12"/>
                  </a:lnTo>
                  <a:lnTo>
                    <a:pt x="20" y="19"/>
                  </a:lnTo>
                  <a:lnTo>
                    <a:pt x="16" y="35"/>
                  </a:lnTo>
                  <a:lnTo>
                    <a:pt x="16" y="50"/>
                  </a:lnTo>
                  <a:lnTo>
                    <a:pt x="16" y="62"/>
                  </a:lnTo>
                  <a:close/>
                </a:path>
              </a:pathLst>
            </a:custGeom>
            <a:solidFill>
              <a:srgbClr val="000000"/>
            </a:solidFill>
            <a:ln w="0">
              <a:solidFill>
                <a:srgbClr val="000000"/>
              </a:solidFill>
              <a:round/>
              <a:headEnd/>
              <a:tailEnd/>
            </a:ln>
          </p:spPr>
          <p:txBody>
            <a:bodyPr/>
            <a:lstStyle/>
            <a:p>
              <a:endParaRPr lang="en-CA"/>
            </a:p>
          </p:txBody>
        </p:sp>
        <p:sp>
          <p:nvSpPr>
            <p:cNvPr id="17462" name="Rectangle 244"/>
            <p:cNvSpPr>
              <a:spLocks noChangeArrowheads="1"/>
            </p:cNvSpPr>
            <p:nvPr/>
          </p:nvSpPr>
          <p:spPr bwMode="auto">
            <a:xfrm>
              <a:off x="4071" y="25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7463" name="Freeform 245"/>
            <p:cNvSpPr>
              <a:spLocks noEditPoints="1"/>
            </p:cNvSpPr>
            <p:nvPr/>
          </p:nvSpPr>
          <p:spPr bwMode="auto">
            <a:xfrm>
              <a:off x="4267" y="2569"/>
              <a:ext cx="69" cy="119"/>
            </a:xfrm>
            <a:custGeom>
              <a:avLst/>
              <a:gdLst>
                <a:gd name="T0" fmla="*/ 0 w 69"/>
                <a:gd name="T1" fmla="*/ 62 h 119"/>
                <a:gd name="T2" fmla="*/ 0 w 69"/>
                <a:gd name="T3" fmla="*/ 42 h 119"/>
                <a:gd name="T4" fmla="*/ 8 w 69"/>
                <a:gd name="T5" fmla="*/ 27 h 119"/>
                <a:gd name="T6" fmla="*/ 11 w 69"/>
                <a:gd name="T7" fmla="*/ 16 h 119"/>
                <a:gd name="T8" fmla="*/ 19 w 69"/>
                <a:gd name="T9" fmla="*/ 8 h 119"/>
                <a:gd name="T10" fmla="*/ 27 w 69"/>
                <a:gd name="T11" fmla="*/ 4 h 119"/>
                <a:gd name="T12" fmla="*/ 34 w 69"/>
                <a:gd name="T13" fmla="*/ 0 h 119"/>
                <a:gd name="T14" fmla="*/ 42 w 69"/>
                <a:gd name="T15" fmla="*/ 4 h 119"/>
                <a:gd name="T16" fmla="*/ 50 w 69"/>
                <a:gd name="T17" fmla="*/ 8 h 119"/>
                <a:gd name="T18" fmla="*/ 57 w 69"/>
                <a:gd name="T19" fmla="*/ 16 h 119"/>
                <a:gd name="T20" fmla="*/ 65 w 69"/>
                <a:gd name="T21" fmla="*/ 27 h 119"/>
                <a:gd name="T22" fmla="*/ 69 w 69"/>
                <a:gd name="T23" fmla="*/ 42 h 119"/>
                <a:gd name="T24" fmla="*/ 69 w 69"/>
                <a:gd name="T25" fmla="*/ 58 h 119"/>
                <a:gd name="T26" fmla="*/ 69 w 69"/>
                <a:gd name="T27" fmla="*/ 77 h 119"/>
                <a:gd name="T28" fmla="*/ 65 w 69"/>
                <a:gd name="T29" fmla="*/ 92 h 119"/>
                <a:gd name="T30" fmla="*/ 57 w 69"/>
                <a:gd name="T31" fmla="*/ 104 h 119"/>
                <a:gd name="T32" fmla="*/ 50 w 69"/>
                <a:gd name="T33" fmla="*/ 111 h 119"/>
                <a:gd name="T34" fmla="*/ 42 w 69"/>
                <a:gd name="T35" fmla="*/ 115 h 119"/>
                <a:gd name="T36" fmla="*/ 34 w 69"/>
                <a:gd name="T37" fmla="*/ 119 h 119"/>
                <a:gd name="T38" fmla="*/ 27 w 69"/>
                <a:gd name="T39" fmla="*/ 115 h 119"/>
                <a:gd name="T40" fmla="*/ 15 w 69"/>
                <a:gd name="T41" fmla="*/ 108 h 119"/>
                <a:gd name="T42" fmla="*/ 8 w 69"/>
                <a:gd name="T43" fmla="*/ 100 h 119"/>
                <a:gd name="T44" fmla="*/ 4 w 69"/>
                <a:gd name="T45" fmla="*/ 81 h 119"/>
                <a:gd name="T46" fmla="*/ 0 w 69"/>
                <a:gd name="T47" fmla="*/ 62 h 119"/>
                <a:gd name="T48" fmla="*/ 15 w 69"/>
                <a:gd name="T49" fmla="*/ 62 h 119"/>
                <a:gd name="T50" fmla="*/ 19 w 69"/>
                <a:gd name="T51" fmla="*/ 85 h 119"/>
                <a:gd name="T52" fmla="*/ 23 w 69"/>
                <a:gd name="T53" fmla="*/ 100 h 119"/>
                <a:gd name="T54" fmla="*/ 27 w 69"/>
                <a:gd name="T55" fmla="*/ 108 h 119"/>
                <a:gd name="T56" fmla="*/ 31 w 69"/>
                <a:gd name="T57" fmla="*/ 111 h 119"/>
                <a:gd name="T58" fmla="*/ 34 w 69"/>
                <a:gd name="T59" fmla="*/ 111 h 119"/>
                <a:gd name="T60" fmla="*/ 38 w 69"/>
                <a:gd name="T61" fmla="*/ 111 h 119"/>
                <a:gd name="T62" fmla="*/ 42 w 69"/>
                <a:gd name="T63" fmla="*/ 108 h 119"/>
                <a:gd name="T64" fmla="*/ 46 w 69"/>
                <a:gd name="T65" fmla="*/ 104 h 119"/>
                <a:gd name="T66" fmla="*/ 50 w 69"/>
                <a:gd name="T67" fmla="*/ 96 h 119"/>
                <a:gd name="T68" fmla="*/ 54 w 69"/>
                <a:gd name="T69" fmla="*/ 77 h 119"/>
                <a:gd name="T70" fmla="*/ 54 w 69"/>
                <a:gd name="T71" fmla="*/ 54 h 119"/>
                <a:gd name="T72" fmla="*/ 54 w 69"/>
                <a:gd name="T73" fmla="*/ 39 h 119"/>
                <a:gd name="T74" fmla="*/ 50 w 69"/>
                <a:gd name="T75" fmla="*/ 23 h 119"/>
                <a:gd name="T76" fmla="*/ 46 w 69"/>
                <a:gd name="T77" fmla="*/ 16 h 119"/>
                <a:gd name="T78" fmla="*/ 42 w 69"/>
                <a:gd name="T79" fmla="*/ 12 h 119"/>
                <a:gd name="T80" fmla="*/ 38 w 69"/>
                <a:gd name="T81" fmla="*/ 8 h 119"/>
                <a:gd name="T82" fmla="*/ 34 w 69"/>
                <a:gd name="T83" fmla="*/ 8 h 119"/>
                <a:gd name="T84" fmla="*/ 31 w 69"/>
                <a:gd name="T85" fmla="*/ 8 h 119"/>
                <a:gd name="T86" fmla="*/ 27 w 69"/>
                <a:gd name="T87" fmla="*/ 12 h 119"/>
                <a:gd name="T88" fmla="*/ 19 w 69"/>
                <a:gd name="T89" fmla="*/ 19 h 119"/>
                <a:gd name="T90" fmla="*/ 19 w 69"/>
                <a:gd name="T91" fmla="*/ 35 h 119"/>
                <a:gd name="T92" fmla="*/ 15 w 69"/>
                <a:gd name="T93" fmla="*/ 50 h 119"/>
                <a:gd name="T94" fmla="*/ 15 w 69"/>
                <a:gd name="T95" fmla="*/ 62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2"/>
                  </a:moveTo>
                  <a:lnTo>
                    <a:pt x="0" y="42"/>
                  </a:lnTo>
                  <a:lnTo>
                    <a:pt x="8" y="27"/>
                  </a:lnTo>
                  <a:lnTo>
                    <a:pt x="11" y="16"/>
                  </a:lnTo>
                  <a:lnTo>
                    <a:pt x="19" y="8"/>
                  </a:lnTo>
                  <a:lnTo>
                    <a:pt x="27" y="4"/>
                  </a:lnTo>
                  <a:lnTo>
                    <a:pt x="34" y="0"/>
                  </a:lnTo>
                  <a:lnTo>
                    <a:pt x="42" y="4"/>
                  </a:lnTo>
                  <a:lnTo>
                    <a:pt x="50" y="8"/>
                  </a:lnTo>
                  <a:lnTo>
                    <a:pt x="57" y="16"/>
                  </a:lnTo>
                  <a:lnTo>
                    <a:pt x="65" y="27"/>
                  </a:lnTo>
                  <a:lnTo>
                    <a:pt x="69" y="42"/>
                  </a:lnTo>
                  <a:lnTo>
                    <a:pt x="69" y="58"/>
                  </a:lnTo>
                  <a:lnTo>
                    <a:pt x="69" y="77"/>
                  </a:lnTo>
                  <a:lnTo>
                    <a:pt x="65" y="92"/>
                  </a:lnTo>
                  <a:lnTo>
                    <a:pt x="57" y="104"/>
                  </a:lnTo>
                  <a:lnTo>
                    <a:pt x="50" y="111"/>
                  </a:lnTo>
                  <a:lnTo>
                    <a:pt x="42" y="115"/>
                  </a:lnTo>
                  <a:lnTo>
                    <a:pt x="34" y="119"/>
                  </a:lnTo>
                  <a:lnTo>
                    <a:pt x="27" y="115"/>
                  </a:lnTo>
                  <a:lnTo>
                    <a:pt x="15" y="108"/>
                  </a:lnTo>
                  <a:lnTo>
                    <a:pt x="8" y="100"/>
                  </a:lnTo>
                  <a:lnTo>
                    <a:pt x="4" y="81"/>
                  </a:lnTo>
                  <a:lnTo>
                    <a:pt x="0" y="62"/>
                  </a:lnTo>
                  <a:close/>
                  <a:moveTo>
                    <a:pt x="15" y="62"/>
                  </a:moveTo>
                  <a:lnTo>
                    <a:pt x="19" y="85"/>
                  </a:lnTo>
                  <a:lnTo>
                    <a:pt x="23" y="100"/>
                  </a:lnTo>
                  <a:lnTo>
                    <a:pt x="27" y="108"/>
                  </a:lnTo>
                  <a:lnTo>
                    <a:pt x="31" y="111"/>
                  </a:lnTo>
                  <a:lnTo>
                    <a:pt x="34" y="111"/>
                  </a:lnTo>
                  <a:lnTo>
                    <a:pt x="38" y="111"/>
                  </a:lnTo>
                  <a:lnTo>
                    <a:pt x="42" y="108"/>
                  </a:lnTo>
                  <a:lnTo>
                    <a:pt x="46" y="104"/>
                  </a:lnTo>
                  <a:lnTo>
                    <a:pt x="50" y="96"/>
                  </a:lnTo>
                  <a:lnTo>
                    <a:pt x="54" y="77"/>
                  </a:lnTo>
                  <a:lnTo>
                    <a:pt x="54" y="54"/>
                  </a:lnTo>
                  <a:lnTo>
                    <a:pt x="54" y="39"/>
                  </a:lnTo>
                  <a:lnTo>
                    <a:pt x="50" y="23"/>
                  </a:lnTo>
                  <a:lnTo>
                    <a:pt x="46" y="16"/>
                  </a:lnTo>
                  <a:lnTo>
                    <a:pt x="42" y="12"/>
                  </a:lnTo>
                  <a:lnTo>
                    <a:pt x="38" y="8"/>
                  </a:lnTo>
                  <a:lnTo>
                    <a:pt x="34" y="8"/>
                  </a:lnTo>
                  <a:lnTo>
                    <a:pt x="31" y="8"/>
                  </a:lnTo>
                  <a:lnTo>
                    <a:pt x="27" y="12"/>
                  </a:lnTo>
                  <a:lnTo>
                    <a:pt x="19" y="19"/>
                  </a:lnTo>
                  <a:lnTo>
                    <a:pt x="19" y="35"/>
                  </a:lnTo>
                  <a:lnTo>
                    <a:pt x="15" y="50"/>
                  </a:lnTo>
                  <a:lnTo>
                    <a:pt x="15" y="62"/>
                  </a:lnTo>
                  <a:close/>
                </a:path>
              </a:pathLst>
            </a:custGeom>
            <a:solidFill>
              <a:srgbClr val="000000"/>
            </a:solidFill>
            <a:ln w="0">
              <a:solidFill>
                <a:srgbClr val="000000"/>
              </a:solidFill>
              <a:round/>
              <a:headEnd/>
              <a:tailEnd/>
            </a:ln>
          </p:spPr>
          <p:txBody>
            <a:bodyPr/>
            <a:lstStyle/>
            <a:p>
              <a:endParaRPr lang="en-CA"/>
            </a:p>
          </p:txBody>
        </p:sp>
        <p:sp>
          <p:nvSpPr>
            <p:cNvPr id="17464" name="Rectangle 246"/>
            <p:cNvSpPr>
              <a:spLocks noChangeArrowheads="1"/>
            </p:cNvSpPr>
            <p:nvPr/>
          </p:nvSpPr>
          <p:spPr bwMode="auto">
            <a:xfrm>
              <a:off x="4670" y="2535"/>
              <a:ext cx="7" cy="207"/>
            </a:xfrm>
            <a:prstGeom prst="rect">
              <a:avLst/>
            </a:prstGeom>
            <a:solidFill>
              <a:srgbClr val="000000"/>
            </a:solidFill>
            <a:ln w="0">
              <a:solidFill>
                <a:srgbClr val="000000"/>
              </a:solidFill>
              <a:miter lim="800000"/>
              <a:headEnd/>
              <a:tailEnd/>
            </a:ln>
          </p:spPr>
          <p:txBody>
            <a:bodyPr/>
            <a:lstStyle/>
            <a:p>
              <a:endParaRPr lang="en-US"/>
            </a:p>
          </p:txBody>
        </p:sp>
        <p:sp>
          <p:nvSpPr>
            <p:cNvPr id="17465" name="Freeform 247"/>
            <p:cNvSpPr>
              <a:spLocks noEditPoints="1"/>
            </p:cNvSpPr>
            <p:nvPr/>
          </p:nvSpPr>
          <p:spPr bwMode="auto">
            <a:xfrm>
              <a:off x="4869" y="2569"/>
              <a:ext cx="73" cy="119"/>
            </a:xfrm>
            <a:custGeom>
              <a:avLst/>
              <a:gdLst>
                <a:gd name="T0" fmla="*/ 0 w 73"/>
                <a:gd name="T1" fmla="*/ 62 h 119"/>
                <a:gd name="T2" fmla="*/ 4 w 73"/>
                <a:gd name="T3" fmla="*/ 42 h 119"/>
                <a:gd name="T4" fmla="*/ 8 w 73"/>
                <a:gd name="T5" fmla="*/ 27 h 119"/>
                <a:gd name="T6" fmla="*/ 12 w 73"/>
                <a:gd name="T7" fmla="*/ 16 h 119"/>
                <a:gd name="T8" fmla="*/ 23 w 73"/>
                <a:gd name="T9" fmla="*/ 8 h 119"/>
                <a:gd name="T10" fmla="*/ 31 w 73"/>
                <a:gd name="T11" fmla="*/ 4 h 119"/>
                <a:gd name="T12" fmla="*/ 39 w 73"/>
                <a:gd name="T13" fmla="*/ 0 h 119"/>
                <a:gd name="T14" fmla="*/ 46 w 73"/>
                <a:gd name="T15" fmla="*/ 4 h 119"/>
                <a:gd name="T16" fmla="*/ 54 w 73"/>
                <a:gd name="T17" fmla="*/ 8 h 119"/>
                <a:gd name="T18" fmla="*/ 58 w 73"/>
                <a:gd name="T19" fmla="*/ 16 h 119"/>
                <a:gd name="T20" fmla="*/ 66 w 73"/>
                <a:gd name="T21" fmla="*/ 27 h 119"/>
                <a:gd name="T22" fmla="*/ 69 w 73"/>
                <a:gd name="T23" fmla="*/ 42 h 119"/>
                <a:gd name="T24" fmla="*/ 73 w 73"/>
                <a:gd name="T25" fmla="*/ 58 h 119"/>
                <a:gd name="T26" fmla="*/ 69 w 73"/>
                <a:gd name="T27" fmla="*/ 77 h 119"/>
                <a:gd name="T28" fmla="*/ 66 w 73"/>
                <a:gd name="T29" fmla="*/ 92 h 119"/>
                <a:gd name="T30" fmla="*/ 62 w 73"/>
                <a:gd name="T31" fmla="*/ 104 h 119"/>
                <a:gd name="T32" fmla="*/ 54 w 73"/>
                <a:gd name="T33" fmla="*/ 111 h 119"/>
                <a:gd name="T34" fmla="*/ 42 w 73"/>
                <a:gd name="T35" fmla="*/ 115 h 119"/>
                <a:gd name="T36" fmla="*/ 35 w 73"/>
                <a:gd name="T37" fmla="*/ 119 h 119"/>
                <a:gd name="T38" fmla="*/ 27 w 73"/>
                <a:gd name="T39" fmla="*/ 115 h 119"/>
                <a:gd name="T40" fmla="*/ 19 w 73"/>
                <a:gd name="T41" fmla="*/ 108 h 119"/>
                <a:gd name="T42" fmla="*/ 12 w 73"/>
                <a:gd name="T43" fmla="*/ 100 h 119"/>
                <a:gd name="T44" fmla="*/ 4 w 73"/>
                <a:gd name="T45" fmla="*/ 81 h 119"/>
                <a:gd name="T46" fmla="*/ 0 w 73"/>
                <a:gd name="T47" fmla="*/ 62 h 119"/>
                <a:gd name="T48" fmla="*/ 16 w 73"/>
                <a:gd name="T49" fmla="*/ 62 h 119"/>
                <a:gd name="T50" fmla="*/ 19 w 73"/>
                <a:gd name="T51" fmla="*/ 85 h 119"/>
                <a:gd name="T52" fmla="*/ 23 w 73"/>
                <a:gd name="T53" fmla="*/ 100 h 119"/>
                <a:gd name="T54" fmla="*/ 27 w 73"/>
                <a:gd name="T55" fmla="*/ 108 h 119"/>
                <a:gd name="T56" fmla="*/ 31 w 73"/>
                <a:gd name="T57" fmla="*/ 111 h 119"/>
                <a:gd name="T58" fmla="*/ 35 w 73"/>
                <a:gd name="T59" fmla="*/ 111 h 119"/>
                <a:gd name="T60" fmla="*/ 42 w 73"/>
                <a:gd name="T61" fmla="*/ 111 h 119"/>
                <a:gd name="T62" fmla="*/ 46 w 73"/>
                <a:gd name="T63" fmla="*/ 108 h 119"/>
                <a:gd name="T64" fmla="*/ 50 w 73"/>
                <a:gd name="T65" fmla="*/ 104 h 119"/>
                <a:gd name="T66" fmla="*/ 54 w 73"/>
                <a:gd name="T67" fmla="*/ 96 h 119"/>
                <a:gd name="T68" fmla="*/ 54 w 73"/>
                <a:gd name="T69" fmla="*/ 77 h 119"/>
                <a:gd name="T70" fmla="*/ 54 w 73"/>
                <a:gd name="T71" fmla="*/ 54 h 119"/>
                <a:gd name="T72" fmla="*/ 54 w 73"/>
                <a:gd name="T73" fmla="*/ 39 h 119"/>
                <a:gd name="T74" fmla="*/ 50 w 73"/>
                <a:gd name="T75" fmla="*/ 23 h 119"/>
                <a:gd name="T76" fmla="*/ 50 w 73"/>
                <a:gd name="T77" fmla="*/ 16 h 119"/>
                <a:gd name="T78" fmla="*/ 46 w 73"/>
                <a:gd name="T79" fmla="*/ 12 h 119"/>
                <a:gd name="T80" fmla="*/ 42 w 73"/>
                <a:gd name="T81" fmla="*/ 8 h 119"/>
                <a:gd name="T82" fmla="*/ 39 w 73"/>
                <a:gd name="T83" fmla="*/ 8 h 119"/>
                <a:gd name="T84" fmla="*/ 31 w 73"/>
                <a:gd name="T85" fmla="*/ 8 h 119"/>
                <a:gd name="T86" fmla="*/ 27 w 73"/>
                <a:gd name="T87" fmla="*/ 12 h 119"/>
                <a:gd name="T88" fmla="*/ 23 w 73"/>
                <a:gd name="T89" fmla="*/ 19 h 119"/>
                <a:gd name="T90" fmla="*/ 19 w 73"/>
                <a:gd name="T91" fmla="*/ 35 h 119"/>
                <a:gd name="T92" fmla="*/ 19 w 73"/>
                <a:gd name="T93" fmla="*/ 50 h 119"/>
                <a:gd name="T94" fmla="*/ 16 w 73"/>
                <a:gd name="T95" fmla="*/ 62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9"/>
                <a:gd name="T146" fmla="*/ 73 w 73"/>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9">
                  <a:moveTo>
                    <a:pt x="0" y="62"/>
                  </a:moveTo>
                  <a:lnTo>
                    <a:pt x="4" y="42"/>
                  </a:lnTo>
                  <a:lnTo>
                    <a:pt x="8" y="27"/>
                  </a:lnTo>
                  <a:lnTo>
                    <a:pt x="12" y="16"/>
                  </a:lnTo>
                  <a:lnTo>
                    <a:pt x="23" y="8"/>
                  </a:lnTo>
                  <a:lnTo>
                    <a:pt x="31" y="4"/>
                  </a:lnTo>
                  <a:lnTo>
                    <a:pt x="39" y="0"/>
                  </a:lnTo>
                  <a:lnTo>
                    <a:pt x="46" y="4"/>
                  </a:lnTo>
                  <a:lnTo>
                    <a:pt x="54" y="8"/>
                  </a:lnTo>
                  <a:lnTo>
                    <a:pt x="58" y="16"/>
                  </a:lnTo>
                  <a:lnTo>
                    <a:pt x="66" y="27"/>
                  </a:lnTo>
                  <a:lnTo>
                    <a:pt x="69" y="42"/>
                  </a:lnTo>
                  <a:lnTo>
                    <a:pt x="73" y="58"/>
                  </a:lnTo>
                  <a:lnTo>
                    <a:pt x="69" y="77"/>
                  </a:lnTo>
                  <a:lnTo>
                    <a:pt x="66" y="92"/>
                  </a:lnTo>
                  <a:lnTo>
                    <a:pt x="62" y="104"/>
                  </a:lnTo>
                  <a:lnTo>
                    <a:pt x="54" y="111"/>
                  </a:lnTo>
                  <a:lnTo>
                    <a:pt x="42" y="115"/>
                  </a:lnTo>
                  <a:lnTo>
                    <a:pt x="35" y="119"/>
                  </a:lnTo>
                  <a:lnTo>
                    <a:pt x="27" y="115"/>
                  </a:lnTo>
                  <a:lnTo>
                    <a:pt x="19" y="108"/>
                  </a:lnTo>
                  <a:lnTo>
                    <a:pt x="12" y="100"/>
                  </a:lnTo>
                  <a:lnTo>
                    <a:pt x="4" y="81"/>
                  </a:lnTo>
                  <a:lnTo>
                    <a:pt x="0" y="62"/>
                  </a:lnTo>
                  <a:close/>
                  <a:moveTo>
                    <a:pt x="16" y="62"/>
                  </a:moveTo>
                  <a:lnTo>
                    <a:pt x="19" y="85"/>
                  </a:lnTo>
                  <a:lnTo>
                    <a:pt x="23" y="100"/>
                  </a:lnTo>
                  <a:lnTo>
                    <a:pt x="27" y="108"/>
                  </a:lnTo>
                  <a:lnTo>
                    <a:pt x="31" y="111"/>
                  </a:lnTo>
                  <a:lnTo>
                    <a:pt x="35" y="111"/>
                  </a:lnTo>
                  <a:lnTo>
                    <a:pt x="42" y="111"/>
                  </a:lnTo>
                  <a:lnTo>
                    <a:pt x="46" y="108"/>
                  </a:lnTo>
                  <a:lnTo>
                    <a:pt x="50" y="104"/>
                  </a:lnTo>
                  <a:lnTo>
                    <a:pt x="54" y="96"/>
                  </a:lnTo>
                  <a:lnTo>
                    <a:pt x="54" y="77"/>
                  </a:lnTo>
                  <a:lnTo>
                    <a:pt x="54" y="54"/>
                  </a:lnTo>
                  <a:lnTo>
                    <a:pt x="54" y="39"/>
                  </a:lnTo>
                  <a:lnTo>
                    <a:pt x="50" y="23"/>
                  </a:lnTo>
                  <a:lnTo>
                    <a:pt x="50" y="16"/>
                  </a:lnTo>
                  <a:lnTo>
                    <a:pt x="46" y="12"/>
                  </a:lnTo>
                  <a:lnTo>
                    <a:pt x="42" y="8"/>
                  </a:lnTo>
                  <a:lnTo>
                    <a:pt x="39" y="8"/>
                  </a:lnTo>
                  <a:lnTo>
                    <a:pt x="31" y="8"/>
                  </a:lnTo>
                  <a:lnTo>
                    <a:pt x="27" y="12"/>
                  </a:lnTo>
                  <a:lnTo>
                    <a:pt x="23" y="19"/>
                  </a:lnTo>
                  <a:lnTo>
                    <a:pt x="19" y="35"/>
                  </a:lnTo>
                  <a:lnTo>
                    <a:pt x="19" y="50"/>
                  </a:lnTo>
                  <a:lnTo>
                    <a:pt x="16" y="62"/>
                  </a:lnTo>
                  <a:close/>
                </a:path>
              </a:pathLst>
            </a:custGeom>
            <a:solidFill>
              <a:srgbClr val="000000"/>
            </a:solidFill>
            <a:ln w="0">
              <a:solidFill>
                <a:srgbClr val="000000"/>
              </a:solidFill>
              <a:round/>
              <a:headEnd/>
              <a:tailEnd/>
            </a:ln>
          </p:spPr>
          <p:txBody>
            <a:bodyPr/>
            <a:lstStyle/>
            <a:p>
              <a:endParaRPr lang="en-CA"/>
            </a:p>
          </p:txBody>
        </p:sp>
        <p:sp>
          <p:nvSpPr>
            <p:cNvPr id="17466" name="Rectangle 248"/>
            <p:cNvSpPr>
              <a:spLocks noChangeArrowheads="1"/>
            </p:cNvSpPr>
            <p:nvPr/>
          </p:nvSpPr>
          <p:spPr bwMode="auto">
            <a:xfrm>
              <a:off x="5268" y="25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7467" name="Rectangle 249"/>
            <p:cNvSpPr>
              <a:spLocks noChangeArrowheads="1"/>
            </p:cNvSpPr>
            <p:nvPr/>
          </p:nvSpPr>
          <p:spPr bwMode="auto">
            <a:xfrm>
              <a:off x="188" y="2749"/>
              <a:ext cx="8" cy="208"/>
            </a:xfrm>
            <a:prstGeom prst="rect">
              <a:avLst/>
            </a:prstGeom>
            <a:solidFill>
              <a:srgbClr val="000000"/>
            </a:solidFill>
            <a:ln w="0">
              <a:solidFill>
                <a:srgbClr val="000000"/>
              </a:solidFill>
              <a:miter lim="800000"/>
              <a:headEnd/>
              <a:tailEnd/>
            </a:ln>
          </p:spPr>
          <p:txBody>
            <a:bodyPr/>
            <a:lstStyle/>
            <a:p>
              <a:endParaRPr lang="en-US"/>
            </a:p>
          </p:txBody>
        </p:sp>
        <p:sp>
          <p:nvSpPr>
            <p:cNvPr id="17468" name="Freeform 250"/>
            <p:cNvSpPr>
              <a:spLocks/>
            </p:cNvSpPr>
            <p:nvPr/>
          </p:nvSpPr>
          <p:spPr bwMode="auto">
            <a:xfrm>
              <a:off x="254" y="2776"/>
              <a:ext cx="34" cy="115"/>
            </a:xfrm>
            <a:custGeom>
              <a:avLst/>
              <a:gdLst>
                <a:gd name="T0" fmla="*/ 26 w 34"/>
                <a:gd name="T1" fmla="*/ 0 h 115"/>
                <a:gd name="T2" fmla="*/ 26 w 34"/>
                <a:gd name="T3" fmla="*/ 100 h 115"/>
                <a:gd name="T4" fmla="*/ 26 w 34"/>
                <a:gd name="T5" fmla="*/ 108 h 115"/>
                <a:gd name="T6" fmla="*/ 26 w 34"/>
                <a:gd name="T7" fmla="*/ 112 h 115"/>
                <a:gd name="T8" fmla="*/ 26 w 34"/>
                <a:gd name="T9" fmla="*/ 112 h 115"/>
                <a:gd name="T10" fmla="*/ 30 w 34"/>
                <a:gd name="T11" fmla="*/ 115 h 115"/>
                <a:gd name="T12" fmla="*/ 30 w 34"/>
                <a:gd name="T13" fmla="*/ 115 h 115"/>
                <a:gd name="T14" fmla="*/ 34 w 34"/>
                <a:gd name="T15" fmla="*/ 115 h 115"/>
                <a:gd name="T16" fmla="*/ 34 w 34"/>
                <a:gd name="T17" fmla="*/ 115 h 115"/>
                <a:gd name="T18" fmla="*/ 0 w 34"/>
                <a:gd name="T19" fmla="*/ 115 h 115"/>
                <a:gd name="T20" fmla="*/ 0 w 34"/>
                <a:gd name="T21" fmla="*/ 115 h 115"/>
                <a:gd name="T22" fmla="*/ 3 w 34"/>
                <a:gd name="T23" fmla="*/ 115 h 115"/>
                <a:gd name="T24" fmla="*/ 7 w 34"/>
                <a:gd name="T25" fmla="*/ 115 h 115"/>
                <a:gd name="T26" fmla="*/ 11 w 34"/>
                <a:gd name="T27" fmla="*/ 112 h 115"/>
                <a:gd name="T28" fmla="*/ 11 w 34"/>
                <a:gd name="T29" fmla="*/ 112 h 115"/>
                <a:gd name="T30" fmla="*/ 11 w 34"/>
                <a:gd name="T31" fmla="*/ 108 h 115"/>
                <a:gd name="T32" fmla="*/ 11 w 34"/>
                <a:gd name="T33" fmla="*/ 100 h 115"/>
                <a:gd name="T34" fmla="*/ 11 w 34"/>
                <a:gd name="T35" fmla="*/ 31 h 115"/>
                <a:gd name="T36" fmla="*/ 11 w 34"/>
                <a:gd name="T37" fmla="*/ 20 h 115"/>
                <a:gd name="T38" fmla="*/ 11 w 34"/>
                <a:gd name="T39" fmla="*/ 16 h 115"/>
                <a:gd name="T40" fmla="*/ 11 w 34"/>
                <a:gd name="T41" fmla="*/ 12 h 115"/>
                <a:gd name="T42" fmla="*/ 11 w 34"/>
                <a:gd name="T43" fmla="*/ 8 h 115"/>
                <a:gd name="T44" fmla="*/ 7 w 34"/>
                <a:gd name="T45" fmla="*/ 8 h 115"/>
                <a:gd name="T46" fmla="*/ 7 w 34"/>
                <a:gd name="T47" fmla="*/ 8 h 115"/>
                <a:gd name="T48" fmla="*/ 3 w 34"/>
                <a:gd name="T49" fmla="*/ 8 h 115"/>
                <a:gd name="T50" fmla="*/ 3 w 34"/>
                <a:gd name="T51" fmla="*/ 12 h 115"/>
                <a:gd name="T52" fmla="*/ 0 w 34"/>
                <a:gd name="T53" fmla="*/ 8 h 115"/>
                <a:gd name="T54" fmla="*/ 23 w 34"/>
                <a:gd name="T55" fmla="*/ 0 h 115"/>
                <a:gd name="T56" fmla="*/ 26 w 34"/>
                <a:gd name="T57" fmla="*/ 0 h 11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4"/>
                <a:gd name="T88" fmla="*/ 0 h 115"/>
                <a:gd name="T89" fmla="*/ 34 w 34"/>
                <a:gd name="T90" fmla="*/ 115 h 11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4" h="115">
                  <a:moveTo>
                    <a:pt x="26" y="0"/>
                  </a:moveTo>
                  <a:lnTo>
                    <a:pt x="26" y="100"/>
                  </a:lnTo>
                  <a:lnTo>
                    <a:pt x="26" y="108"/>
                  </a:lnTo>
                  <a:lnTo>
                    <a:pt x="26" y="112"/>
                  </a:lnTo>
                  <a:lnTo>
                    <a:pt x="30" y="115"/>
                  </a:lnTo>
                  <a:lnTo>
                    <a:pt x="34" y="115"/>
                  </a:lnTo>
                  <a:lnTo>
                    <a:pt x="0" y="115"/>
                  </a:lnTo>
                  <a:lnTo>
                    <a:pt x="3" y="115"/>
                  </a:lnTo>
                  <a:lnTo>
                    <a:pt x="7" y="115"/>
                  </a:lnTo>
                  <a:lnTo>
                    <a:pt x="11" y="112"/>
                  </a:lnTo>
                  <a:lnTo>
                    <a:pt x="11" y="108"/>
                  </a:lnTo>
                  <a:lnTo>
                    <a:pt x="11" y="100"/>
                  </a:lnTo>
                  <a:lnTo>
                    <a:pt x="11" y="31"/>
                  </a:lnTo>
                  <a:lnTo>
                    <a:pt x="11" y="20"/>
                  </a:lnTo>
                  <a:lnTo>
                    <a:pt x="11" y="16"/>
                  </a:lnTo>
                  <a:lnTo>
                    <a:pt x="11" y="12"/>
                  </a:lnTo>
                  <a:lnTo>
                    <a:pt x="11" y="8"/>
                  </a:lnTo>
                  <a:lnTo>
                    <a:pt x="7" y="8"/>
                  </a:lnTo>
                  <a:lnTo>
                    <a:pt x="3" y="8"/>
                  </a:lnTo>
                  <a:lnTo>
                    <a:pt x="3" y="12"/>
                  </a:lnTo>
                  <a:lnTo>
                    <a:pt x="0" y="8"/>
                  </a:lnTo>
                  <a:lnTo>
                    <a:pt x="23" y="0"/>
                  </a:lnTo>
                  <a:lnTo>
                    <a:pt x="26" y="0"/>
                  </a:lnTo>
                  <a:close/>
                </a:path>
              </a:pathLst>
            </a:custGeom>
            <a:solidFill>
              <a:srgbClr val="000000"/>
            </a:solidFill>
            <a:ln w="0">
              <a:solidFill>
                <a:srgbClr val="000000"/>
              </a:solidFill>
              <a:round/>
              <a:headEnd/>
              <a:tailEnd/>
            </a:ln>
          </p:spPr>
          <p:txBody>
            <a:bodyPr/>
            <a:lstStyle/>
            <a:p>
              <a:endParaRPr lang="en-CA"/>
            </a:p>
          </p:txBody>
        </p:sp>
        <p:sp>
          <p:nvSpPr>
            <p:cNvPr id="17469" name="Freeform 251"/>
            <p:cNvSpPr>
              <a:spLocks/>
            </p:cNvSpPr>
            <p:nvPr/>
          </p:nvSpPr>
          <p:spPr bwMode="auto">
            <a:xfrm>
              <a:off x="296" y="2819"/>
              <a:ext cx="80" cy="76"/>
            </a:xfrm>
            <a:custGeom>
              <a:avLst/>
              <a:gdLst>
                <a:gd name="T0" fmla="*/ 73 w 80"/>
                <a:gd name="T1" fmla="*/ 0 h 76"/>
                <a:gd name="T2" fmla="*/ 73 w 80"/>
                <a:gd name="T3" fmla="*/ 46 h 76"/>
                <a:gd name="T4" fmla="*/ 73 w 80"/>
                <a:gd name="T5" fmla="*/ 57 h 76"/>
                <a:gd name="T6" fmla="*/ 73 w 80"/>
                <a:gd name="T7" fmla="*/ 61 h 76"/>
                <a:gd name="T8" fmla="*/ 73 w 80"/>
                <a:gd name="T9" fmla="*/ 65 h 76"/>
                <a:gd name="T10" fmla="*/ 73 w 80"/>
                <a:gd name="T11" fmla="*/ 65 h 76"/>
                <a:gd name="T12" fmla="*/ 73 w 80"/>
                <a:gd name="T13" fmla="*/ 65 h 76"/>
                <a:gd name="T14" fmla="*/ 77 w 80"/>
                <a:gd name="T15" fmla="*/ 65 h 76"/>
                <a:gd name="T16" fmla="*/ 77 w 80"/>
                <a:gd name="T17" fmla="*/ 65 h 76"/>
                <a:gd name="T18" fmla="*/ 80 w 80"/>
                <a:gd name="T19" fmla="*/ 65 h 76"/>
                <a:gd name="T20" fmla="*/ 80 w 80"/>
                <a:gd name="T21" fmla="*/ 69 h 76"/>
                <a:gd name="T22" fmla="*/ 61 w 80"/>
                <a:gd name="T23" fmla="*/ 76 h 76"/>
                <a:gd name="T24" fmla="*/ 57 w 80"/>
                <a:gd name="T25" fmla="*/ 76 h 76"/>
                <a:gd name="T26" fmla="*/ 57 w 80"/>
                <a:gd name="T27" fmla="*/ 61 h 76"/>
                <a:gd name="T28" fmla="*/ 50 w 80"/>
                <a:gd name="T29" fmla="*/ 69 h 76"/>
                <a:gd name="T30" fmla="*/ 42 w 80"/>
                <a:gd name="T31" fmla="*/ 72 h 76"/>
                <a:gd name="T32" fmla="*/ 38 w 80"/>
                <a:gd name="T33" fmla="*/ 76 h 76"/>
                <a:gd name="T34" fmla="*/ 30 w 80"/>
                <a:gd name="T35" fmla="*/ 76 h 76"/>
                <a:gd name="T36" fmla="*/ 27 w 80"/>
                <a:gd name="T37" fmla="*/ 76 h 76"/>
                <a:gd name="T38" fmla="*/ 19 w 80"/>
                <a:gd name="T39" fmla="*/ 72 h 76"/>
                <a:gd name="T40" fmla="*/ 15 w 80"/>
                <a:gd name="T41" fmla="*/ 69 h 76"/>
                <a:gd name="T42" fmla="*/ 15 w 80"/>
                <a:gd name="T43" fmla="*/ 61 h 76"/>
                <a:gd name="T44" fmla="*/ 11 w 80"/>
                <a:gd name="T45" fmla="*/ 57 h 76"/>
                <a:gd name="T46" fmla="*/ 11 w 80"/>
                <a:gd name="T47" fmla="*/ 46 h 76"/>
                <a:gd name="T48" fmla="*/ 11 w 80"/>
                <a:gd name="T49" fmla="*/ 11 h 76"/>
                <a:gd name="T50" fmla="*/ 11 w 80"/>
                <a:gd name="T51" fmla="*/ 7 h 76"/>
                <a:gd name="T52" fmla="*/ 11 w 80"/>
                <a:gd name="T53" fmla="*/ 3 h 76"/>
                <a:gd name="T54" fmla="*/ 7 w 80"/>
                <a:gd name="T55" fmla="*/ 3 h 76"/>
                <a:gd name="T56" fmla="*/ 7 w 80"/>
                <a:gd name="T57" fmla="*/ 0 h 76"/>
                <a:gd name="T58" fmla="*/ 4 w 80"/>
                <a:gd name="T59" fmla="*/ 0 h 76"/>
                <a:gd name="T60" fmla="*/ 0 w 80"/>
                <a:gd name="T61" fmla="*/ 0 h 76"/>
                <a:gd name="T62" fmla="*/ 0 w 80"/>
                <a:gd name="T63" fmla="*/ 0 h 76"/>
                <a:gd name="T64" fmla="*/ 27 w 80"/>
                <a:gd name="T65" fmla="*/ 0 h 76"/>
                <a:gd name="T66" fmla="*/ 27 w 80"/>
                <a:gd name="T67" fmla="*/ 49 h 76"/>
                <a:gd name="T68" fmla="*/ 27 w 80"/>
                <a:gd name="T69" fmla="*/ 57 h 76"/>
                <a:gd name="T70" fmla="*/ 30 w 80"/>
                <a:gd name="T71" fmla="*/ 61 h 76"/>
                <a:gd name="T72" fmla="*/ 34 w 80"/>
                <a:gd name="T73" fmla="*/ 65 h 76"/>
                <a:gd name="T74" fmla="*/ 38 w 80"/>
                <a:gd name="T75" fmla="*/ 65 h 76"/>
                <a:gd name="T76" fmla="*/ 42 w 80"/>
                <a:gd name="T77" fmla="*/ 65 h 76"/>
                <a:gd name="T78" fmla="*/ 46 w 80"/>
                <a:gd name="T79" fmla="*/ 65 h 76"/>
                <a:gd name="T80" fmla="*/ 50 w 80"/>
                <a:gd name="T81" fmla="*/ 61 h 76"/>
                <a:gd name="T82" fmla="*/ 57 w 80"/>
                <a:gd name="T83" fmla="*/ 53 h 76"/>
                <a:gd name="T84" fmla="*/ 57 w 80"/>
                <a:gd name="T85" fmla="*/ 11 h 76"/>
                <a:gd name="T86" fmla="*/ 57 w 80"/>
                <a:gd name="T87" fmla="*/ 7 h 76"/>
                <a:gd name="T88" fmla="*/ 53 w 80"/>
                <a:gd name="T89" fmla="*/ 3 h 76"/>
                <a:gd name="T90" fmla="*/ 53 w 80"/>
                <a:gd name="T91" fmla="*/ 0 h 76"/>
                <a:gd name="T92" fmla="*/ 46 w 80"/>
                <a:gd name="T93" fmla="*/ 0 h 76"/>
                <a:gd name="T94" fmla="*/ 46 w 80"/>
                <a:gd name="T95" fmla="*/ 0 h 76"/>
                <a:gd name="T96" fmla="*/ 73 w 80"/>
                <a:gd name="T97" fmla="*/ 0 h 7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80"/>
                <a:gd name="T148" fmla="*/ 0 h 76"/>
                <a:gd name="T149" fmla="*/ 80 w 80"/>
                <a:gd name="T150" fmla="*/ 76 h 7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80" h="76">
                  <a:moveTo>
                    <a:pt x="73" y="0"/>
                  </a:moveTo>
                  <a:lnTo>
                    <a:pt x="73" y="46"/>
                  </a:lnTo>
                  <a:lnTo>
                    <a:pt x="73" y="57"/>
                  </a:lnTo>
                  <a:lnTo>
                    <a:pt x="73" y="61"/>
                  </a:lnTo>
                  <a:lnTo>
                    <a:pt x="73" y="65"/>
                  </a:lnTo>
                  <a:lnTo>
                    <a:pt x="77" y="65"/>
                  </a:lnTo>
                  <a:lnTo>
                    <a:pt x="80" y="65"/>
                  </a:lnTo>
                  <a:lnTo>
                    <a:pt x="80" y="69"/>
                  </a:lnTo>
                  <a:lnTo>
                    <a:pt x="61" y="76"/>
                  </a:lnTo>
                  <a:lnTo>
                    <a:pt x="57" y="76"/>
                  </a:lnTo>
                  <a:lnTo>
                    <a:pt x="57" y="61"/>
                  </a:lnTo>
                  <a:lnTo>
                    <a:pt x="50" y="69"/>
                  </a:lnTo>
                  <a:lnTo>
                    <a:pt x="42" y="72"/>
                  </a:lnTo>
                  <a:lnTo>
                    <a:pt x="38" y="76"/>
                  </a:lnTo>
                  <a:lnTo>
                    <a:pt x="30" y="76"/>
                  </a:lnTo>
                  <a:lnTo>
                    <a:pt x="27" y="76"/>
                  </a:lnTo>
                  <a:lnTo>
                    <a:pt x="19" y="72"/>
                  </a:lnTo>
                  <a:lnTo>
                    <a:pt x="15" y="69"/>
                  </a:lnTo>
                  <a:lnTo>
                    <a:pt x="15" y="61"/>
                  </a:lnTo>
                  <a:lnTo>
                    <a:pt x="11" y="57"/>
                  </a:lnTo>
                  <a:lnTo>
                    <a:pt x="11" y="46"/>
                  </a:lnTo>
                  <a:lnTo>
                    <a:pt x="11" y="11"/>
                  </a:lnTo>
                  <a:lnTo>
                    <a:pt x="11" y="7"/>
                  </a:lnTo>
                  <a:lnTo>
                    <a:pt x="11" y="3"/>
                  </a:lnTo>
                  <a:lnTo>
                    <a:pt x="7" y="3"/>
                  </a:lnTo>
                  <a:lnTo>
                    <a:pt x="7" y="0"/>
                  </a:lnTo>
                  <a:lnTo>
                    <a:pt x="4" y="0"/>
                  </a:lnTo>
                  <a:lnTo>
                    <a:pt x="0" y="0"/>
                  </a:lnTo>
                  <a:lnTo>
                    <a:pt x="27" y="0"/>
                  </a:lnTo>
                  <a:lnTo>
                    <a:pt x="27" y="49"/>
                  </a:lnTo>
                  <a:lnTo>
                    <a:pt x="27" y="57"/>
                  </a:lnTo>
                  <a:lnTo>
                    <a:pt x="30" y="61"/>
                  </a:lnTo>
                  <a:lnTo>
                    <a:pt x="34" y="65"/>
                  </a:lnTo>
                  <a:lnTo>
                    <a:pt x="38" y="65"/>
                  </a:lnTo>
                  <a:lnTo>
                    <a:pt x="42" y="65"/>
                  </a:lnTo>
                  <a:lnTo>
                    <a:pt x="46" y="65"/>
                  </a:lnTo>
                  <a:lnTo>
                    <a:pt x="50" y="61"/>
                  </a:lnTo>
                  <a:lnTo>
                    <a:pt x="57" y="53"/>
                  </a:lnTo>
                  <a:lnTo>
                    <a:pt x="57" y="11"/>
                  </a:lnTo>
                  <a:lnTo>
                    <a:pt x="57" y="7"/>
                  </a:lnTo>
                  <a:lnTo>
                    <a:pt x="53" y="3"/>
                  </a:lnTo>
                  <a:lnTo>
                    <a:pt x="53" y="0"/>
                  </a:lnTo>
                  <a:lnTo>
                    <a:pt x="46" y="0"/>
                  </a:lnTo>
                  <a:lnTo>
                    <a:pt x="73" y="0"/>
                  </a:lnTo>
                  <a:close/>
                </a:path>
              </a:pathLst>
            </a:custGeom>
            <a:solidFill>
              <a:srgbClr val="000000"/>
            </a:solidFill>
            <a:ln w="0">
              <a:solidFill>
                <a:srgbClr val="000000"/>
              </a:solidFill>
              <a:round/>
              <a:headEnd/>
              <a:tailEnd/>
            </a:ln>
          </p:spPr>
          <p:txBody>
            <a:bodyPr/>
            <a:lstStyle/>
            <a:p>
              <a:endParaRPr lang="en-CA"/>
            </a:p>
          </p:txBody>
        </p:sp>
        <p:sp>
          <p:nvSpPr>
            <p:cNvPr id="17470" name="Freeform 252"/>
            <p:cNvSpPr>
              <a:spLocks/>
            </p:cNvSpPr>
            <p:nvPr/>
          </p:nvSpPr>
          <p:spPr bwMode="auto">
            <a:xfrm>
              <a:off x="380" y="2815"/>
              <a:ext cx="81" cy="76"/>
            </a:xfrm>
            <a:custGeom>
              <a:avLst/>
              <a:gdLst>
                <a:gd name="T0" fmla="*/ 27 w 81"/>
                <a:gd name="T1" fmla="*/ 19 h 76"/>
                <a:gd name="T2" fmla="*/ 35 w 81"/>
                <a:gd name="T3" fmla="*/ 7 h 76"/>
                <a:gd name="T4" fmla="*/ 42 w 81"/>
                <a:gd name="T5" fmla="*/ 4 h 76"/>
                <a:gd name="T6" fmla="*/ 50 w 81"/>
                <a:gd name="T7" fmla="*/ 0 h 76"/>
                <a:gd name="T8" fmla="*/ 58 w 81"/>
                <a:gd name="T9" fmla="*/ 0 h 76"/>
                <a:gd name="T10" fmla="*/ 62 w 81"/>
                <a:gd name="T11" fmla="*/ 4 h 76"/>
                <a:gd name="T12" fmla="*/ 65 w 81"/>
                <a:gd name="T13" fmla="*/ 7 h 76"/>
                <a:gd name="T14" fmla="*/ 69 w 81"/>
                <a:gd name="T15" fmla="*/ 15 h 76"/>
                <a:gd name="T16" fmla="*/ 69 w 81"/>
                <a:gd name="T17" fmla="*/ 19 h 76"/>
                <a:gd name="T18" fmla="*/ 69 w 81"/>
                <a:gd name="T19" fmla="*/ 30 h 76"/>
                <a:gd name="T20" fmla="*/ 69 w 81"/>
                <a:gd name="T21" fmla="*/ 61 h 76"/>
                <a:gd name="T22" fmla="*/ 73 w 81"/>
                <a:gd name="T23" fmla="*/ 69 h 76"/>
                <a:gd name="T24" fmla="*/ 73 w 81"/>
                <a:gd name="T25" fmla="*/ 73 h 76"/>
                <a:gd name="T26" fmla="*/ 73 w 81"/>
                <a:gd name="T27" fmla="*/ 73 h 76"/>
                <a:gd name="T28" fmla="*/ 73 w 81"/>
                <a:gd name="T29" fmla="*/ 76 h 76"/>
                <a:gd name="T30" fmla="*/ 77 w 81"/>
                <a:gd name="T31" fmla="*/ 76 h 76"/>
                <a:gd name="T32" fmla="*/ 81 w 81"/>
                <a:gd name="T33" fmla="*/ 76 h 76"/>
                <a:gd name="T34" fmla="*/ 81 w 81"/>
                <a:gd name="T35" fmla="*/ 76 h 76"/>
                <a:gd name="T36" fmla="*/ 46 w 81"/>
                <a:gd name="T37" fmla="*/ 76 h 76"/>
                <a:gd name="T38" fmla="*/ 46 w 81"/>
                <a:gd name="T39" fmla="*/ 76 h 76"/>
                <a:gd name="T40" fmla="*/ 46 w 81"/>
                <a:gd name="T41" fmla="*/ 76 h 76"/>
                <a:gd name="T42" fmla="*/ 50 w 81"/>
                <a:gd name="T43" fmla="*/ 76 h 76"/>
                <a:gd name="T44" fmla="*/ 54 w 81"/>
                <a:gd name="T45" fmla="*/ 73 h 76"/>
                <a:gd name="T46" fmla="*/ 54 w 81"/>
                <a:gd name="T47" fmla="*/ 73 h 76"/>
                <a:gd name="T48" fmla="*/ 58 w 81"/>
                <a:gd name="T49" fmla="*/ 69 h 76"/>
                <a:gd name="T50" fmla="*/ 58 w 81"/>
                <a:gd name="T51" fmla="*/ 65 h 76"/>
                <a:gd name="T52" fmla="*/ 58 w 81"/>
                <a:gd name="T53" fmla="*/ 61 h 76"/>
                <a:gd name="T54" fmla="*/ 58 w 81"/>
                <a:gd name="T55" fmla="*/ 30 h 76"/>
                <a:gd name="T56" fmla="*/ 58 w 81"/>
                <a:gd name="T57" fmla="*/ 23 h 76"/>
                <a:gd name="T58" fmla="*/ 54 w 81"/>
                <a:gd name="T59" fmla="*/ 15 h 76"/>
                <a:gd name="T60" fmla="*/ 50 w 81"/>
                <a:gd name="T61" fmla="*/ 11 h 76"/>
                <a:gd name="T62" fmla="*/ 46 w 81"/>
                <a:gd name="T63" fmla="*/ 11 h 76"/>
                <a:gd name="T64" fmla="*/ 35 w 81"/>
                <a:gd name="T65" fmla="*/ 15 h 76"/>
                <a:gd name="T66" fmla="*/ 27 w 81"/>
                <a:gd name="T67" fmla="*/ 23 h 76"/>
                <a:gd name="T68" fmla="*/ 27 w 81"/>
                <a:gd name="T69" fmla="*/ 61 h 76"/>
                <a:gd name="T70" fmla="*/ 27 w 81"/>
                <a:gd name="T71" fmla="*/ 69 h 76"/>
                <a:gd name="T72" fmla="*/ 27 w 81"/>
                <a:gd name="T73" fmla="*/ 73 h 76"/>
                <a:gd name="T74" fmla="*/ 27 w 81"/>
                <a:gd name="T75" fmla="*/ 73 h 76"/>
                <a:gd name="T76" fmla="*/ 27 w 81"/>
                <a:gd name="T77" fmla="*/ 76 h 76"/>
                <a:gd name="T78" fmla="*/ 31 w 81"/>
                <a:gd name="T79" fmla="*/ 76 h 76"/>
                <a:gd name="T80" fmla="*/ 35 w 81"/>
                <a:gd name="T81" fmla="*/ 76 h 76"/>
                <a:gd name="T82" fmla="*/ 35 w 81"/>
                <a:gd name="T83" fmla="*/ 76 h 76"/>
                <a:gd name="T84" fmla="*/ 0 w 81"/>
                <a:gd name="T85" fmla="*/ 76 h 76"/>
                <a:gd name="T86" fmla="*/ 0 w 81"/>
                <a:gd name="T87" fmla="*/ 76 h 76"/>
                <a:gd name="T88" fmla="*/ 4 w 81"/>
                <a:gd name="T89" fmla="*/ 76 h 76"/>
                <a:gd name="T90" fmla="*/ 8 w 81"/>
                <a:gd name="T91" fmla="*/ 76 h 76"/>
                <a:gd name="T92" fmla="*/ 8 w 81"/>
                <a:gd name="T93" fmla="*/ 73 h 76"/>
                <a:gd name="T94" fmla="*/ 12 w 81"/>
                <a:gd name="T95" fmla="*/ 69 h 76"/>
                <a:gd name="T96" fmla="*/ 12 w 81"/>
                <a:gd name="T97" fmla="*/ 61 h 76"/>
                <a:gd name="T98" fmla="*/ 12 w 81"/>
                <a:gd name="T99" fmla="*/ 30 h 76"/>
                <a:gd name="T100" fmla="*/ 12 w 81"/>
                <a:gd name="T101" fmla="*/ 23 h 76"/>
                <a:gd name="T102" fmla="*/ 12 w 81"/>
                <a:gd name="T103" fmla="*/ 15 h 76"/>
                <a:gd name="T104" fmla="*/ 12 w 81"/>
                <a:gd name="T105" fmla="*/ 11 h 76"/>
                <a:gd name="T106" fmla="*/ 8 w 81"/>
                <a:gd name="T107" fmla="*/ 11 h 76"/>
                <a:gd name="T108" fmla="*/ 8 w 81"/>
                <a:gd name="T109" fmla="*/ 11 h 76"/>
                <a:gd name="T110" fmla="*/ 8 w 81"/>
                <a:gd name="T111" fmla="*/ 11 h 76"/>
                <a:gd name="T112" fmla="*/ 4 w 81"/>
                <a:gd name="T113" fmla="*/ 11 h 76"/>
                <a:gd name="T114" fmla="*/ 0 w 81"/>
                <a:gd name="T115" fmla="*/ 11 h 76"/>
                <a:gd name="T116" fmla="*/ 0 w 81"/>
                <a:gd name="T117" fmla="*/ 11 h 76"/>
                <a:gd name="T118" fmla="*/ 23 w 81"/>
                <a:gd name="T119" fmla="*/ 0 h 76"/>
                <a:gd name="T120" fmla="*/ 27 w 81"/>
                <a:gd name="T121" fmla="*/ 0 h 76"/>
                <a:gd name="T122" fmla="*/ 27 w 81"/>
                <a:gd name="T123" fmla="*/ 19 h 7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1"/>
                <a:gd name="T187" fmla="*/ 0 h 76"/>
                <a:gd name="T188" fmla="*/ 81 w 81"/>
                <a:gd name="T189" fmla="*/ 76 h 7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1" h="76">
                  <a:moveTo>
                    <a:pt x="27" y="19"/>
                  </a:moveTo>
                  <a:lnTo>
                    <a:pt x="35" y="7"/>
                  </a:lnTo>
                  <a:lnTo>
                    <a:pt x="42" y="4"/>
                  </a:lnTo>
                  <a:lnTo>
                    <a:pt x="50" y="0"/>
                  </a:lnTo>
                  <a:lnTo>
                    <a:pt x="58" y="0"/>
                  </a:lnTo>
                  <a:lnTo>
                    <a:pt x="62" y="4"/>
                  </a:lnTo>
                  <a:lnTo>
                    <a:pt x="65" y="7"/>
                  </a:lnTo>
                  <a:lnTo>
                    <a:pt x="69" y="15"/>
                  </a:lnTo>
                  <a:lnTo>
                    <a:pt x="69" y="19"/>
                  </a:lnTo>
                  <a:lnTo>
                    <a:pt x="69" y="30"/>
                  </a:lnTo>
                  <a:lnTo>
                    <a:pt x="69" y="61"/>
                  </a:lnTo>
                  <a:lnTo>
                    <a:pt x="73" y="69"/>
                  </a:lnTo>
                  <a:lnTo>
                    <a:pt x="73" y="73"/>
                  </a:lnTo>
                  <a:lnTo>
                    <a:pt x="73" y="76"/>
                  </a:lnTo>
                  <a:lnTo>
                    <a:pt x="77" y="76"/>
                  </a:lnTo>
                  <a:lnTo>
                    <a:pt x="81" y="76"/>
                  </a:lnTo>
                  <a:lnTo>
                    <a:pt x="46" y="76"/>
                  </a:lnTo>
                  <a:lnTo>
                    <a:pt x="50" y="76"/>
                  </a:lnTo>
                  <a:lnTo>
                    <a:pt x="54" y="73"/>
                  </a:lnTo>
                  <a:lnTo>
                    <a:pt x="58" y="69"/>
                  </a:lnTo>
                  <a:lnTo>
                    <a:pt x="58" y="65"/>
                  </a:lnTo>
                  <a:lnTo>
                    <a:pt x="58" y="61"/>
                  </a:lnTo>
                  <a:lnTo>
                    <a:pt x="58" y="30"/>
                  </a:lnTo>
                  <a:lnTo>
                    <a:pt x="58" y="23"/>
                  </a:lnTo>
                  <a:lnTo>
                    <a:pt x="54" y="15"/>
                  </a:lnTo>
                  <a:lnTo>
                    <a:pt x="50" y="11"/>
                  </a:lnTo>
                  <a:lnTo>
                    <a:pt x="46" y="11"/>
                  </a:lnTo>
                  <a:lnTo>
                    <a:pt x="35" y="15"/>
                  </a:lnTo>
                  <a:lnTo>
                    <a:pt x="27" y="23"/>
                  </a:lnTo>
                  <a:lnTo>
                    <a:pt x="27" y="61"/>
                  </a:lnTo>
                  <a:lnTo>
                    <a:pt x="27" y="69"/>
                  </a:lnTo>
                  <a:lnTo>
                    <a:pt x="27" y="73"/>
                  </a:lnTo>
                  <a:lnTo>
                    <a:pt x="27" y="76"/>
                  </a:lnTo>
                  <a:lnTo>
                    <a:pt x="31" y="76"/>
                  </a:lnTo>
                  <a:lnTo>
                    <a:pt x="35" y="76"/>
                  </a:lnTo>
                  <a:lnTo>
                    <a:pt x="0" y="76"/>
                  </a:lnTo>
                  <a:lnTo>
                    <a:pt x="4" y="76"/>
                  </a:lnTo>
                  <a:lnTo>
                    <a:pt x="8" y="76"/>
                  </a:lnTo>
                  <a:lnTo>
                    <a:pt x="8" y="73"/>
                  </a:lnTo>
                  <a:lnTo>
                    <a:pt x="12" y="69"/>
                  </a:lnTo>
                  <a:lnTo>
                    <a:pt x="12" y="61"/>
                  </a:lnTo>
                  <a:lnTo>
                    <a:pt x="12" y="30"/>
                  </a:lnTo>
                  <a:lnTo>
                    <a:pt x="12" y="23"/>
                  </a:lnTo>
                  <a:lnTo>
                    <a:pt x="12" y="15"/>
                  </a:lnTo>
                  <a:lnTo>
                    <a:pt x="12" y="11"/>
                  </a:lnTo>
                  <a:lnTo>
                    <a:pt x="8" y="11"/>
                  </a:lnTo>
                  <a:lnTo>
                    <a:pt x="4" y="11"/>
                  </a:lnTo>
                  <a:lnTo>
                    <a:pt x="0" y="11"/>
                  </a:lnTo>
                  <a:lnTo>
                    <a:pt x="23" y="0"/>
                  </a:lnTo>
                  <a:lnTo>
                    <a:pt x="27" y="0"/>
                  </a:lnTo>
                  <a:lnTo>
                    <a:pt x="27" y="19"/>
                  </a:lnTo>
                  <a:close/>
                </a:path>
              </a:pathLst>
            </a:custGeom>
            <a:solidFill>
              <a:srgbClr val="000000"/>
            </a:solidFill>
            <a:ln w="0">
              <a:solidFill>
                <a:srgbClr val="000000"/>
              </a:solidFill>
              <a:round/>
              <a:headEnd/>
              <a:tailEnd/>
            </a:ln>
          </p:spPr>
          <p:txBody>
            <a:bodyPr/>
            <a:lstStyle/>
            <a:p>
              <a:endParaRPr lang="en-CA"/>
            </a:p>
          </p:txBody>
        </p:sp>
        <p:sp>
          <p:nvSpPr>
            <p:cNvPr id="17471" name="Freeform 253"/>
            <p:cNvSpPr>
              <a:spLocks/>
            </p:cNvSpPr>
            <p:nvPr/>
          </p:nvSpPr>
          <p:spPr bwMode="auto">
            <a:xfrm>
              <a:off x="468" y="2815"/>
              <a:ext cx="62" cy="80"/>
            </a:xfrm>
            <a:custGeom>
              <a:avLst/>
              <a:gdLst>
                <a:gd name="T0" fmla="*/ 62 w 62"/>
                <a:gd name="T1" fmla="*/ 46 h 80"/>
                <a:gd name="T2" fmla="*/ 58 w 62"/>
                <a:gd name="T3" fmla="*/ 61 h 80"/>
                <a:gd name="T4" fmla="*/ 50 w 62"/>
                <a:gd name="T5" fmla="*/ 73 h 80"/>
                <a:gd name="T6" fmla="*/ 43 w 62"/>
                <a:gd name="T7" fmla="*/ 76 h 80"/>
                <a:gd name="T8" fmla="*/ 31 w 62"/>
                <a:gd name="T9" fmla="*/ 80 h 80"/>
                <a:gd name="T10" fmla="*/ 20 w 62"/>
                <a:gd name="T11" fmla="*/ 76 h 80"/>
                <a:gd name="T12" fmla="*/ 8 w 62"/>
                <a:gd name="T13" fmla="*/ 69 h 80"/>
                <a:gd name="T14" fmla="*/ 4 w 62"/>
                <a:gd name="T15" fmla="*/ 61 h 80"/>
                <a:gd name="T16" fmla="*/ 0 w 62"/>
                <a:gd name="T17" fmla="*/ 50 h 80"/>
                <a:gd name="T18" fmla="*/ 0 w 62"/>
                <a:gd name="T19" fmla="*/ 42 h 80"/>
                <a:gd name="T20" fmla="*/ 0 w 62"/>
                <a:gd name="T21" fmla="*/ 30 h 80"/>
                <a:gd name="T22" fmla="*/ 4 w 62"/>
                <a:gd name="T23" fmla="*/ 19 h 80"/>
                <a:gd name="T24" fmla="*/ 12 w 62"/>
                <a:gd name="T25" fmla="*/ 11 h 80"/>
                <a:gd name="T26" fmla="*/ 23 w 62"/>
                <a:gd name="T27" fmla="*/ 4 h 80"/>
                <a:gd name="T28" fmla="*/ 35 w 62"/>
                <a:gd name="T29" fmla="*/ 0 h 80"/>
                <a:gd name="T30" fmla="*/ 46 w 62"/>
                <a:gd name="T31" fmla="*/ 4 h 80"/>
                <a:gd name="T32" fmla="*/ 54 w 62"/>
                <a:gd name="T33" fmla="*/ 7 h 80"/>
                <a:gd name="T34" fmla="*/ 58 w 62"/>
                <a:gd name="T35" fmla="*/ 11 h 80"/>
                <a:gd name="T36" fmla="*/ 62 w 62"/>
                <a:gd name="T37" fmla="*/ 19 h 80"/>
                <a:gd name="T38" fmla="*/ 58 w 62"/>
                <a:gd name="T39" fmla="*/ 23 h 80"/>
                <a:gd name="T40" fmla="*/ 58 w 62"/>
                <a:gd name="T41" fmla="*/ 23 h 80"/>
                <a:gd name="T42" fmla="*/ 54 w 62"/>
                <a:gd name="T43" fmla="*/ 27 h 80"/>
                <a:gd name="T44" fmla="*/ 54 w 62"/>
                <a:gd name="T45" fmla="*/ 27 h 80"/>
                <a:gd name="T46" fmla="*/ 50 w 62"/>
                <a:gd name="T47" fmla="*/ 23 h 80"/>
                <a:gd name="T48" fmla="*/ 46 w 62"/>
                <a:gd name="T49" fmla="*/ 23 h 80"/>
                <a:gd name="T50" fmla="*/ 46 w 62"/>
                <a:gd name="T51" fmla="*/ 19 h 80"/>
                <a:gd name="T52" fmla="*/ 43 w 62"/>
                <a:gd name="T53" fmla="*/ 15 h 80"/>
                <a:gd name="T54" fmla="*/ 43 w 62"/>
                <a:gd name="T55" fmla="*/ 11 h 80"/>
                <a:gd name="T56" fmla="*/ 43 w 62"/>
                <a:gd name="T57" fmla="*/ 7 h 80"/>
                <a:gd name="T58" fmla="*/ 39 w 62"/>
                <a:gd name="T59" fmla="*/ 7 h 80"/>
                <a:gd name="T60" fmla="*/ 35 w 62"/>
                <a:gd name="T61" fmla="*/ 7 h 80"/>
                <a:gd name="T62" fmla="*/ 27 w 62"/>
                <a:gd name="T63" fmla="*/ 7 h 80"/>
                <a:gd name="T64" fmla="*/ 20 w 62"/>
                <a:gd name="T65" fmla="*/ 11 h 80"/>
                <a:gd name="T66" fmla="*/ 16 w 62"/>
                <a:gd name="T67" fmla="*/ 23 h 80"/>
                <a:gd name="T68" fmla="*/ 16 w 62"/>
                <a:gd name="T69" fmla="*/ 34 h 80"/>
                <a:gd name="T70" fmla="*/ 16 w 62"/>
                <a:gd name="T71" fmla="*/ 46 h 80"/>
                <a:gd name="T72" fmla="*/ 20 w 62"/>
                <a:gd name="T73" fmla="*/ 57 h 80"/>
                <a:gd name="T74" fmla="*/ 27 w 62"/>
                <a:gd name="T75" fmla="*/ 65 h 80"/>
                <a:gd name="T76" fmla="*/ 39 w 62"/>
                <a:gd name="T77" fmla="*/ 65 h 80"/>
                <a:gd name="T78" fmla="*/ 46 w 62"/>
                <a:gd name="T79" fmla="*/ 65 h 80"/>
                <a:gd name="T80" fmla="*/ 54 w 62"/>
                <a:gd name="T81" fmla="*/ 61 h 80"/>
                <a:gd name="T82" fmla="*/ 58 w 62"/>
                <a:gd name="T83" fmla="*/ 57 h 80"/>
                <a:gd name="T84" fmla="*/ 62 w 62"/>
                <a:gd name="T85" fmla="*/ 46 h 80"/>
                <a:gd name="T86" fmla="*/ 62 w 62"/>
                <a:gd name="T87" fmla="*/ 46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2"/>
                <a:gd name="T133" fmla="*/ 0 h 80"/>
                <a:gd name="T134" fmla="*/ 62 w 62"/>
                <a:gd name="T135" fmla="*/ 80 h 8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2" h="80">
                  <a:moveTo>
                    <a:pt x="62" y="46"/>
                  </a:moveTo>
                  <a:lnTo>
                    <a:pt x="58" y="61"/>
                  </a:lnTo>
                  <a:lnTo>
                    <a:pt x="50" y="73"/>
                  </a:lnTo>
                  <a:lnTo>
                    <a:pt x="43" y="76"/>
                  </a:lnTo>
                  <a:lnTo>
                    <a:pt x="31" y="80"/>
                  </a:lnTo>
                  <a:lnTo>
                    <a:pt x="20" y="76"/>
                  </a:lnTo>
                  <a:lnTo>
                    <a:pt x="8" y="69"/>
                  </a:lnTo>
                  <a:lnTo>
                    <a:pt x="4" y="61"/>
                  </a:lnTo>
                  <a:lnTo>
                    <a:pt x="0" y="50"/>
                  </a:lnTo>
                  <a:lnTo>
                    <a:pt x="0" y="42"/>
                  </a:lnTo>
                  <a:lnTo>
                    <a:pt x="0" y="30"/>
                  </a:lnTo>
                  <a:lnTo>
                    <a:pt x="4" y="19"/>
                  </a:lnTo>
                  <a:lnTo>
                    <a:pt x="12" y="11"/>
                  </a:lnTo>
                  <a:lnTo>
                    <a:pt x="23" y="4"/>
                  </a:lnTo>
                  <a:lnTo>
                    <a:pt x="35" y="0"/>
                  </a:lnTo>
                  <a:lnTo>
                    <a:pt x="46" y="4"/>
                  </a:lnTo>
                  <a:lnTo>
                    <a:pt x="54" y="7"/>
                  </a:lnTo>
                  <a:lnTo>
                    <a:pt x="58" y="11"/>
                  </a:lnTo>
                  <a:lnTo>
                    <a:pt x="62" y="19"/>
                  </a:lnTo>
                  <a:lnTo>
                    <a:pt x="58" y="23"/>
                  </a:lnTo>
                  <a:lnTo>
                    <a:pt x="54" y="27"/>
                  </a:lnTo>
                  <a:lnTo>
                    <a:pt x="50" y="23"/>
                  </a:lnTo>
                  <a:lnTo>
                    <a:pt x="46" y="23"/>
                  </a:lnTo>
                  <a:lnTo>
                    <a:pt x="46" y="19"/>
                  </a:lnTo>
                  <a:lnTo>
                    <a:pt x="43" y="15"/>
                  </a:lnTo>
                  <a:lnTo>
                    <a:pt x="43" y="11"/>
                  </a:lnTo>
                  <a:lnTo>
                    <a:pt x="43" y="7"/>
                  </a:lnTo>
                  <a:lnTo>
                    <a:pt x="39" y="7"/>
                  </a:lnTo>
                  <a:lnTo>
                    <a:pt x="35" y="7"/>
                  </a:lnTo>
                  <a:lnTo>
                    <a:pt x="27" y="7"/>
                  </a:lnTo>
                  <a:lnTo>
                    <a:pt x="20" y="11"/>
                  </a:lnTo>
                  <a:lnTo>
                    <a:pt x="16" y="23"/>
                  </a:lnTo>
                  <a:lnTo>
                    <a:pt x="16" y="34"/>
                  </a:lnTo>
                  <a:lnTo>
                    <a:pt x="16" y="46"/>
                  </a:lnTo>
                  <a:lnTo>
                    <a:pt x="20" y="57"/>
                  </a:lnTo>
                  <a:lnTo>
                    <a:pt x="27" y="65"/>
                  </a:lnTo>
                  <a:lnTo>
                    <a:pt x="39" y="65"/>
                  </a:lnTo>
                  <a:lnTo>
                    <a:pt x="46" y="65"/>
                  </a:lnTo>
                  <a:lnTo>
                    <a:pt x="54" y="61"/>
                  </a:lnTo>
                  <a:lnTo>
                    <a:pt x="58" y="57"/>
                  </a:lnTo>
                  <a:lnTo>
                    <a:pt x="62" y="46"/>
                  </a:lnTo>
                  <a:close/>
                </a:path>
              </a:pathLst>
            </a:custGeom>
            <a:solidFill>
              <a:srgbClr val="000000"/>
            </a:solidFill>
            <a:ln w="0">
              <a:solidFill>
                <a:srgbClr val="000000"/>
              </a:solidFill>
              <a:round/>
              <a:headEnd/>
              <a:tailEnd/>
            </a:ln>
          </p:spPr>
          <p:txBody>
            <a:bodyPr/>
            <a:lstStyle/>
            <a:p>
              <a:endParaRPr lang="en-CA"/>
            </a:p>
          </p:txBody>
        </p:sp>
        <p:sp>
          <p:nvSpPr>
            <p:cNvPr id="17472" name="Freeform 254"/>
            <p:cNvSpPr>
              <a:spLocks/>
            </p:cNvSpPr>
            <p:nvPr/>
          </p:nvSpPr>
          <p:spPr bwMode="auto">
            <a:xfrm>
              <a:off x="541" y="2776"/>
              <a:ext cx="81" cy="115"/>
            </a:xfrm>
            <a:custGeom>
              <a:avLst/>
              <a:gdLst>
                <a:gd name="T0" fmla="*/ 23 w 81"/>
                <a:gd name="T1" fmla="*/ 54 h 115"/>
                <a:gd name="T2" fmla="*/ 39 w 81"/>
                <a:gd name="T3" fmla="*/ 43 h 115"/>
                <a:gd name="T4" fmla="*/ 50 w 81"/>
                <a:gd name="T5" fmla="*/ 39 h 115"/>
                <a:gd name="T6" fmla="*/ 62 w 81"/>
                <a:gd name="T7" fmla="*/ 43 h 115"/>
                <a:gd name="T8" fmla="*/ 69 w 81"/>
                <a:gd name="T9" fmla="*/ 54 h 115"/>
                <a:gd name="T10" fmla="*/ 69 w 81"/>
                <a:gd name="T11" fmla="*/ 73 h 115"/>
                <a:gd name="T12" fmla="*/ 69 w 81"/>
                <a:gd name="T13" fmla="*/ 108 h 115"/>
                <a:gd name="T14" fmla="*/ 73 w 81"/>
                <a:gd name="T15" fmla="*/ 112 h 115"/>
                <a:gd name="T16" fmla="*/ 77 w 81"/>
                <a:gd name="T17" fmla="*/ 115 h 115"/>
                <a:gd name="T18" fmla="*/ 81 w 81"/>
                <a:gd name="T19" fmla="*/ 115 h 115"/>
                <a:gd name="T20" fmla="*/ 46 w 81"/>
                <a:gd name="T21" fmla="*/ 115 h 115"/>
                <a:gd name="T22" fmla="*/ 50 w 81"/>
                <a:gd name="T23" fmla="*/ 115 h 115"/>
                <a:gd name="T24" fmla="*/ 54 w 81"/>
                <a:gd name="T25" fmla="*/ 112 h 115"/>
                <a:gd name="T26" fmla="*/ 54 w 81"/>
                <a:gd name="T27" fmla="*/ 104 h 115"/>
                <a:gd name="T28" fmla="*/ 54 w 81"/>
                <a:gd name="T29" fmla="*/ 73 h 115"/>
                <a:gd name="T30" fmla="*/ 54 w 81"/>
                <a:gd name="T31" fmla="*/ 58 h 115"/>
                <a:gd name="T32" fmla="*/ 50 w 81"/>
                <a:gd name="T33" fmla="*/ 54 h 115"/>
                <a:gd name="T34" fmla="*/ 43 w 81"/>
                <a:gd name="T35" fmla="*/ 50 h 115"/>
                <a:gd name="T36" fmla="*/ 35 w 81"/>
                <a:gd name="T37" fmla="*/ 54 h 115"/>
                <a:gd name="T38" fmla="*/ 23 w 81"/>
                <a:gd name="T39" fmla="*/ 62 h 115"/>
                <a:gd name="T40" fmla="*/ 23 w 81"/>
                <a:gd name="T41" fmla="*/ 108 h 115"/>
                <a:gd name="T42" fmla="*/ 27 w 81"/>
                <a:gd name="T43" fmla="*/ 112 h 115"/>
                <a:gd name="T44" fmla="*/ 31 w 81"/>
                <a:gd name="T45" fmla="*/ 115 h 115"/>
                <a:gd name="T46" fmla="*/ 35 w 81"/>
                <a:gd name="T47" fmla="*/ 115 h 115"/>
                <a:gd name="T48" fmla="*/ 0 w 81"/>
                <a:gd name="T49" fmla="*/ 115 h 115"/>
                <a:gd name="T50" fmla="*/ 8 w 81"/>
                <a:gd name="T51" fmla="*/ 112 h 115"/>
                <a:gd name="T52" fmla="*/ 8 w 81"/>
                <a:gd name="T53" fmla="*/ 112 h 115"/>
                <a:gd name="T54" fmla="*/ 8 w 81"/>
                <a:gd name="T55" fmla="*/ 100 h 115"/>
                <a:gd name="T56" fmla="*/ 8 w 81"/>
                <a:gd name="T57" fmla="*/ 20 h 115"/>
                <a:gd name="T58" fmla="*/ 8 w 81"/>
                <a:gd name="T59" fmla="*/ 12 h 115"/>
                <a:gd name="T60" fmla="*/ 8 w 81"/>
                <a:gd name="T61" fmla="*/ 8 h 115"/>
                <a:gd name="T62" fmla="*/ 4 w 81"/>
                <a:gd name="T63" fmla="*/ 8 h 115"/>
                <a:gd name="T64" fmla="*/ 0 w 81"/>
                <a:gd name="T65" fmla="*/ 8 h 115"/>
                <a:gd name="T66" fmla="*/ 23 w 81"/>
                <a:gd name="T67" fmla="*/ 0 h 11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81"/>
                <a:gd name="T103" fmla="*/ 0 h 115"/>
                <a:gd name="T104" fmla="*/ 81 w 81"/>
                <a:gd name="T105" fmla="*/ 115 h 11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81" h="115">
                  <a:moveTo>
                    <a:pt x="23" y="0"/>
                  </a:moveTo>
                  <a:lnTo>
                    <a:pt x="23" y="54"/>
                  </a:lnTo>
                  <a:lnTo>
                    <a:pt x="31" y="46"/>
                  </a:lnTo>
                  <a:lnTo>
                    <a:pt x="39" y="43"/>
                  </a:lnTo>
                  <a:lnTo>
                    <a:pt x="43" y="39"/>
                  </a:lnTo>
                  <a:lnTo>
                    <a:pt x="50" y="39"/>
                  </a:lnTo>
                  <a:lnTo>
                    <a:pt x="54" y="43"/>
                  </a:lnTo>
                  <a:lnTo>
                    <a:pt x="62" y="43"/>
                  </a:lnTo>
                  <a:lnTo>
                    <a:pt x="66" y="46"/>
                  </a:lnTo>
                  <a:lnTo>
                    <a:pt x="69" y="54"/>
                  </a:lnTo>
                  <a:lnTo>
                    <a:pt x="69" y="62"/>
                  </a:lnTo>
                  <a:lnTo>
                    <a:pt x="69" y="73"/>
                  </a:lnTo>
                  <a:lnTo>
                    <a:pt x="69" y="100"/>
                  </a:lnTo>
                  <a:lnTo>
                    <a:pt x="69" y="108"/>
                  </a:lnTo>
                  <a:lnTo>
                    <a:pt x="69" y="112"/>
                  </a:lnTo>
                  <a:lnTo>
                    <a:pt x="73" y="112"/>
                  </a:lnTo>
                  <a:lnTo>
                    <a:pt x="73" y="115"/>
                  </a:lnTo>
                  <a:lnTo>
                    <a:pt x="77" y="115"/>
                  </a:lnTo>
                  <a:lnTo>
                    <a:pt x="81" y="115"/>
                  </a:lnTo>
                  <a:lnTo>
                    <a:pt x="46" y="115"/>
                  </a:lnTo>
                  <a:lnTo>
                    <a:pt x="50" y="115"/>
                  </a:lnTo>
                  <a:lnTo>
                    <a:pt x="54" y="112"/>
                  </a:lnTo>
                  <a:lnTo>
                    <a:pt x="54" y="108"/>
                  </a:lnTo>
                  <a:lnTo>
                    <a:pt x="54" y="104"/>
                  </a:lnTo>
                  <a:lnTo>
                    <a:pt x="54" y="100"/>
                  </a:lnTo>
                  <a:lnTo>
                    <a:pt x="54" y="73"/>
                  </a:lnTo>
                  <a:lnTo>
                    <a:pt x="54" y="62"/>
                  </a:lnTo>
                  <a:lnTo>
                    <a:pt x="54" y="58"/>
                  </a:lnTo>
                  <a:lnTo>
                    <a:pt x="54" y="54"/>
                  </a:lnTo>
                  <a:lnTo>
                    <a:pt x="50" y="54"/>
                  </a:lnTo>
                  <a:lnTo>
                    <a:pt x="46" y="50"/>
                  </a:lnTo>
                  <a:lnTo>
                    <a:pt x="43" y="50"/>
                  </a:lnTo>
                  <a:lnTo>
                    <a:pt x="39" y="50"/>
                  </a:lnTo>
                  <a:lnTo>
                    <a:pt x="35" y="54"/>
                  </a:lnTo>
                  <a:lnTo>
                    <a:pt x="31" y="54"/>
                  </a:lnTo>
                  <a:lnTo>
                    <a:pt x="23" y="62"/>
                  </a:lnTo>
                  <a:lnTo>
                    <a:pt x="23" y="100"/>
                  </a:lnTo>
                  <a:lnTo>
                    <a:pt x="23" y="108"/>
                  </a:lnTo>
                  <a:lnTo>
                    <a:pt x="23" y="112"/>
                  </a:lnTo>
                  <a:lnTo>
                    <a:pt x="27" y="112"/>
                  </a:lnTo>
                  <a:lnTo>
                    <a:pt x="27" y="115"/>
                  </a:lnTo>
                  <a:lnTo>
                    <a:pt x="31" y="115"/>
                  </a:lnTo>
                  <a:lnTo>
                    <a:pt x="35" y="115"/>
                  </a:lnTo>
                  <a:lnTo>
                    <a:pt x="0" y="115"/>
                  </a:lnTo>
                  <a:lnTo>
                    <a:pt x="4" y="115"/>
                  </a:lnTo>
                  <a:lnTo>
                    <a:pt x="8" y="112"/>
                  </a:lnTo>
                  <a:lnTo>
                    <a:pt x="8" y="108"/>
                  </a:lnTo>
                  <a:lnTo>
                    <a:pt x="8" y="100"/>
                  </a:lnTo>
                  <a:lnTo>
                    <a:pt x="8" y="31"/>
                  </a:lnTo>
                  <a:lnTo>
                    <a:pt x="8" y="20"/>
                  </a:lnTo>
                  <a:lnTo>
                    <a:pt x="8" y="16"/>
                  </a:lnTo>
                  <a:lnTo>
                    <a:pt x="8" y="12"/>
                  </a:lnTo>
                  <a:lnTo>
                    <a:pt x="8" y="8"/>
                  </a:lnTo>
                  <a:lnTo>
                    <a:pt x="4" y="8"/>
                  </a:lnTo>
                  <a:lnTo>
                    <a:pt x="0" y="12"/>
                  </a:lnTo>
                  <a:lnTo>
                    <a:pt x="0" y="8"/>
                  </a:lnTo>
                  <a:lnTo>
                    <a:pt x="20" y="0"/>
                  </a:lnTo>
                  <a:lnTo>
                    <a:pt x="23" y="0"/>
                  </a:lnTo>
                  <a:close/>
                </a:path>
              </a:pathLst>
            </a:custGeom>
            <a:solidFill>
              <a:srgbClr val="000000"/>
            </a:solidFill>
            <a:ln w="0">
              <a:solidFill>
                <a:srgbClr val="000000"/>
              </a:solidFill>
              <a:round/>
              <a:headEnd/>
              <a:tailEnd/>
            </a:ln>
          </p:spPr>
          <p:txBody>
            <a:bodyPr/>
            <a:lstStyle/>
            <a:p>
              <a:endParaRPr lang="en-CA"/>
            </a:p>
          </p:txBody>
        </p:sp>
        <p:sp>
          <p:nvSpPr>
            <p:cNvPr id="17473" name="Rectangle 255"/>
            <p:cNvSpPr>
              <a:spLocks noChangeArrowheads="1"/>
            </p:cNvSpPr>
            <p:nvPr/>
          </p:nvSpPr>
          <p:spPr bwMode="auto">
            <a:xfrm>
              <a:off x="833" y="2749"/>
              <a:ext cx="8" cy="208"/>
            </a:xfrm>
            <a:prstGeom prst="rect">
              <a:avLst/>
            </a:prstGeom>
            <a:solidFill>
              <a:srgbClr val="000000"/>
            </a:solidFill>
            <a:ln w="0">
              <a:solidFill>
                <a:srgbClr val="000000"/>
              </a:solidFill>
              <a:miter lim="800000"/>
              <a:headEnd/>
              <a:tailEnd/>
            </a:ln>
          </p:spPr>
          <p:txBody>
            <a:bodyPr/>
            <a:lstStyle/>
            <a:p>
              <a:endParaRPr lang="en-US"/>
            </a:p>
          </p:txBody>
        </p:sp>
        <p:sp>
          <p:nvSpPr>
            <p:cNvPr id="17474" name="Rectangle 256"/>
            <p:cNvSpPr>
              <a:spLocks noChangeArrowheads="1"/>
            </p:cNvSpPr>
            <p:nvPr/>
          </p:nvSpPr>
          <p:spPr bwMode="auto">
            <a:xfrm>
              <a:off x="864" y="2749"/>
              <a:ext cx="7" cy="208"/>
            </a:xfrm>
            <a:prstGeom prst="rect">
              <a:avLst/>
            </a:prstGeom>
            <a:solidFill>
              <a:srgbClr val="000000"/>
            </a:solidFill>
            <a:ln w="0">
              <a:solidFill>
                <a:srgbClr val="000000"/>
              </a:solidFill>
              <a:miter lim="800000"/>
              <a:headEnd/>
              <a:tailEnd/>
            </a:ln>
          </p:spPr>
          <p:txBody>
            <a:bodyPr/>
            <a:lstStyle/>
            <a:p>
              <a:endParaRPr lang="en-US"/>
            </a:p>
          </p:txBody>
        </p:sp>
        <p:sp>
          <p:nvSpPr>
            <p:cNvPr id="17475" name="Freeform 257"/>
            <p:cNvSpPr>
              <a:spLocks/>
            </p:cNvSpPr>
            <p:nvPr/>
          </p:nvSpPr>
          <p:spPr bwMode="auto">
            <a:xfrm>
              <a:off x="1063" y="2876"/>
              <a:ext cx="19" cy="19"/>
            </a:xfrm>
            <a:custGeom>
              <a:avLst/>
              <a:gdLst>
                <a:gd name="T0" fmla="*/ 8 w 19"/>
                <a:gd name="T1" fmla="*/ 0 h 19"/>
                <a:gd name="T2" fmla="*/ 12 w 19"/>
                <a:gd name="T3" fmla="*/ 0 h 19"/>
                <a:gd name="T4" fmla="*/ 15 w 19"/>
                <a:gd name="T5" fmla="*/ 4 h 19"/>
                <a:gd name="T6" fmla="*/ 19 w 19"/>
                <a:gd name="T7" fmla="*/ 4 h 19"/>
                <a:gd name="T8" fmla="*/ 19 w 19"/>
                <a:gd name="T9" fmla="*/ 8 h 19"/>
                <a:gd name="T10" fmla="*/ 19 w 19"/>
                <a:gd name="T11" fmla="*/ 12 h 19"/>
                <a:gd name="T12" fmla="*/ 15 w 19"/>
                <a:gd name="T13" fmla="*/ 15 h 19"/>
                <a:gd name="T14" fmla="*/ 12 w 19"/>
                <a:gd name="T15" fmla="*/ 19 h 19"/>
                <a:gd name="T16" fmla="*/ 8 w 19"/>
                <a:gd name="T17" fmla="*/ 19 h 19"/>
                <a:gd name="T18" fmla="*/ 4 w 19"/>
                <a:gd name="T19" fmla="*/ 19 h 19"/>
                <a:gd name="T20" fmla="*/ 0 w 19"/>
                <a:gd name="T21" fmla="*/ 15 h 19"/>
                <a:gd name="T22" fmla="*/ 0 w 19"/>
                <a:gd name="T23" fmla="*/ 12 h 19"/>
                <a:gd name="T24" fmla="*/ 0 w 19"/>
                <a:gd name="T25" fmla="*/ 8 h 19"/>
                <a:gd name="T26" fmla="*/ 0 w 19"/>
                <a:gd name="T27" fmla="*/ 4 h 19"/>
                <a:gd name="T28" fmla="*/ 0 w 19"/>
                <a:gd name="T29" fmla="*/ 4 h 19"/>
                <a:gd name="T30" fmla="*/ 4 w 19"/>
                <a:gd name="T31" fmla="*/ 0 h 19"/>
                <a:gd name="T32" fmla="*/ 8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8" y="0"/>
                  </a:moveTo>
                  <a:lnTo>
                    <a:pt x="12" y="0"/>
                  </a:lnTo>
                  <a:lnTo>
                    <a:pt x="15" y="4"/>
                  </a:lnTo>
                  <a:lnTo>
                    <a:pt x="19" y="4"/>
                  </a:lnTo>
                  <a:lnTo>
                    <a:pt x="19" y="8"/>
                  </a:lnTo>
                  <a:lnTo>
                    <a:pt x="19" y="12"/>
                  </a:lnTo>
                  <a:lnTo>
                    <a:pt x="15" y="15"/>
                  </a:lnTo>
                  <a:lnTo>
                    <a:pt x="12" y="19"/>
                  </a:lnTo>
                  <a:lnTo>
                    <a:pt x="8" y="19"/>
                  </a:lnTo>
                  <a:lnTo>
                    <a:pt x="4" y="19"/>
                  </a:lnTo>
                  <a:lnTo>
                    <a:pt x="0" y="15"/>
                  </a:lnTo>
                  <a:lnTo>
                    <a:pt x="0" y="12"/>
                  </a:lnTo>
                  <a:lnTo>
                    <a:pt x="0" y="8"/>
                  </a:lnTo>
                  <a:lnTo>
                    <a:pt x="0" y="4"/>
                  </a:lnTo>
                  <a:lnTo>
                    <a:pt x="4" y="0"/>
                  </a:lnTo>
                  <a:lnTo>
                    <a:pt x="8" y="0"/>
                  </a:lnTo>
                  <a:close/>
                </a:path>
              </a:pathLst>
            </a:custGeom>
            <a:solidFill>
              <a:srgbClr val="000000"/>
            </a:solidFill>
            <a:ln w="0">
              <a:solidFill>
                <a:srgbClr val="000000"/>
              </a:solidFill>
              <a:round/>
              <a:headEnd/>
              <a:tailEnd/>
            </a:ln>
          </p:spPr>
          <p:txBody>
            <a:bodyPr/>
            <a:lstStyle/>
            <a:p>
              <a:endParaRPr lang="en-CA"/>
            </a:p>
          </p:txBody>
        </p:sp>
        <p:sp>
          <p:nvSpPr>
            <p:cNvPr id="17476" name="Freeform 258"/>
            <p:cNvSpPr>
              <a:spLocks noEditPoints="1"/>
            </p:cNvSpPr>
            <p:nvPr/>
          </p:nvSpPr>
          <p:spPr bwMode="auto">
            <a:xfrm>
              <a:off x="1098" y="2780"/>
              <a:ext cx="73" cy="115"/>
            </a:xfrm>
            <a:custGeom>
              <a:avLst/>
              <a:gdLst>
                <a:gd name="T0" fmla="*/ 0 w 73"/>
                <a:gd name="T1" fmla="*/ 58 h 115"/>
                <a:gd name="T2" fmla="*/ 4 w 73"/>
                <a:gd name="T3" fmla="*/ 39 h 115"/>
                <a:gd name="T4" fmla="*/ 7 w 73"/>
                <a:gd name="T5" fmla="*/ 23 h 115"/>
                <a:gd name="T6" fmla="*/ 11 w 73"/>
                <a:gd name="T7" fmla="*/ 12 h 115"/>
                <a:gd name="T8" fmla="*/ 23 w 73"/>
                <a:gd name="T9" fmla="*/ 4 h 115"/>
                <a:gd name="T10" fmla="*/ 30 w 73"/>
                <a:gd name="T11" fmla="*/ 0 h 115"/>
                <a:gd name="T12" fmla="*/ 34 w 73"/>
                <a:gd name="T13" fmla="*/ 0 h 115"/>
                <a:gd name="T14" fmla="*/ 46 w 73"/>
                <a:gd name="T15" fmla="*/ 0 h 115"/>
                <a:gd name="T16" fmla="*/ 53 w 73"/>
                <a:gd name="T17" fmla="*/ 4 h 115"/>
                <a:gd name="T18" fmla="*/ 57 w 73"/>
                <a:gd name="T19" fmla="*/ 12 h 115"/>
                <a:gd name="T20" fmla="*/ 65 w 73"/>
                <a:gd name="T21" fmla="*/ 23 h 115"/>
                <a:gd name="T22" fmla="*/ 69 w 73"/>
                <a:gd name="T23" fmla="*/ 39 h 115"/>
                <a:gd name="T24" fmla="*/ 73 w 73"/>
                <a:gd name="T25" fmla="*/ 58 h 115"/>
                <a:gd name="T26" fmla="*/ 69 w 73"/>
                <a:gd name="T27" fmla="*/ 73 h 115"/>
                <a:gd name="T28" fmla="*/ 65 w 73"/>
                <a:gd name="T29" fmla="*/ 88 h 115"/>
                <a:gd name="T30" fmla="*/ 61 w 73"/>
                <a:gd name="T31" fmla="*/ 100 h 115"/>
                <a:gd name="T32" fmla="*/ 53 w 73"/>
                <a:gd name="T33" fmla="*/ 108 h 115"/>
                <a:gd name="T34" fmla="*/ 42 w 73"/>
                <a:gd name="T35" fmla="*/ 111 h 115"/>
                <a:gd name="T36" fmla="*/ 34 w 73"/>
                <a:gd name="T37" fmla="*/ 115 h 115"/>
                <a:gd name="T38" fmla="*/ 27 w 73"/>
                <a:gd name="T39" fmla="*/ 111 h 115"/>
                <a:gd name="T40" fmla="*/ 19 w 73"/>
                <a:gd name="T41" fmla="*/ 108 h 115"/>
                <a:gd name="T42" fmla="*/ 11 w 73"/>
                <a:gd name="T43" fmla="*/ 96 h 115"/>
                <a:gd name="T44" fmla="*/ 4 w 73"/>
                <a:gd name="T45" fmla="*/ 77 h 115"/>
                <a:gd name="T46" fmla="*/ 0 w 73"/>
                <a:gd name="T47" fmla="*/ 58 h 115"/>
                <a:gd name="T48" fmla="*/ 15 w 73"/>
                <a:gd name="T49" fmla="*/ 58 h 115"/>
                <a:gd name="T50" fmla="*/ 19 w 73"/>
                <a:gd name="T51" fmla="*/ 81 h 115"/>
                <a:gd name="T52" fmla="*/ 23 w 73"/>
                <a:gd name="T53" fmla="*/ 96 h 115"/>
                <a:gd name="T54" fmla="*/ 27 w 73"/>
                <a:gd name="T55" fmla="*/ 104 h 115"/>
                <a:gd name="T56" fmla="*/ 30 w 73"/>
                <a:gd name="T57" fmla="*/ 108 h 115"/>
                <a:gd name="T58" fmla="*/ 34 w 73"/>
                <a:gd name="T59" fmla="*/ 108 h 115"/>
                <a:gd name="T60" fmla="*/ 38 w 73"/>
                <a:gd name="T61" fmla="*/ 108 h 115"/>
                <a:gd name="T62" fmla="*/ 46 w 73"/>
                <a:gd name="T63" fmla="*/ 104 h 115"/>
                <a:gd name="T64" fmla="*/ 50 w 73"/>
                <a:gd name="T65" fmla="*/ 100 h 115"/>
                <a:gd name="T66" fmla="*/ 50 w 73"/>
                <a:gd name="T67" fmla="*/ 92 h 115"/>
                <a:gd name="T68" fmla="*/ 53 w 73"/>
                <a:gd name="T69" fmla="*/ 73 h 115"/>
                <a:gd name="T70" fmla="*/ 53 w 73"/>
                <a:gd name="T71" fmla="*/ 54 h 115"/>
                <a:gd name="T72" fmla="*/ 53 w 73"/>
                <a:gd name="T73" fmla="*/ 35 h 115"/>
                <a:gd name="T74" fmla="*/ 50 w 73"/>
                <a:gd name="T75" fmla="*/ 19 h 115"/>
                <a:gd name="T76" fmla="*/ 50 w 73"/>
                <a:gd name="T77" fmla="*/ 12 h 115"/>
                <a:gd name="T78" fmla="*/ 46 w 73"/>
                <a:gd name="T79" fmla="*/ 8 h 115"/>
                <a:gd name="T80" fmla="*/ 42 w 73"/>
                <a:gd name="T81" fmla="*/ 4 h 115"/>
                <a:gd name="T82" fmla="*/ 34 w 73"/>
                <a:gd name="T83" fmla="*/ 4 h 115"/>
                <a:gd name="T84" fmla="*/ 30 w 73"/>
                <a:gd name="T85" fmla="*/ 4 h 115"/>
                <a:gd name="T86" fmla="*/ 27 w 73"/>
                <a:gd name="T87" fmla="*/ 8 h 115"/>
                <a:gd name="T88" fmla="*/ 23 w 73"/>
                <a:gd name="T89" fmla="*/ 19 h 115"/>
                <a:gd name="T90" fmla="*/ 19 w 73"/>
                <a:gd name="T91" fmla="*/ 31 h 115"/>
                <a:gd name="T92" fmla="*/ 19 w 73"/>
                <a:gd name="T93" fmla="*/ 46 h 115"/>
                <a:gd name="T94" fmla="*/ 15 w 73"/>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39"/>
                  </a:lnTo>
                  <a:lnTo>
                    <a:pt x="7" y="23"/>
                  </a:lnTo>
                  <a:lnTo>
                    <a:pt x="11" y="12"/>
                  </a:lnTo>
                  <a:lnTo>
                    <a:pt x="23" y="4"/>
                  </a:lnTo>
                  <a:lnTo>
                    <a:pt x="30" y="0"/>
                  </a:lnTo>
                  <a:lnTo>
                    <a:pt x="34" y="0"/>
                  </a:lnTo>
                  <a:lnTo>
                    <a:pt x="46" y="0"/>
                  </a:lnTo>
                  <a:lnTo>
                    <a:pt x="53" y="4"/>
                  </a:lnTo>
                  <a:lnTo>
                    <a:pt x="57" y="12"/>
                  </a:lnTo>
                  <a:lnTo>
                    <a:pt x="65" y="23"/>
                  </a:lnTo>
                  <a:lnTo>
                    <a:pt x="69" y="39"/>
                  </a:lnTo>
                  <a:lnTo>
                    <a:pt x="73" y="58"/>
                  </a:lnTo>
                  <a:lnTo>
                    <a:pt x="69" y="73"/>
                  </a:lnTo>
                  <a:lnTo>
                    <a:pt x="65" y="88"/>
                  </a:lnTo>
                  <a:lnTo>
                    <a:pt x="61" y="100"/>
                  </a:lnTo>
                  <a:lnTo>
                    <a:pt x="53" y="108"/>
                  </a:lnTo>
                  <a:lnTo>
                    <a:pt x="42" y="111"/>
                  </a:lnTo>
                  <a:lnTo>
                    <a:pt x="34" y="115"/>
                  </a:lnTo>
                  <a:lnTo>
                    <a:pt x="27" y="111"/>
                  </a:lnTo>
                  <a:lnTo>
                    <a:pt x="19" y="108"/>
                  </a:lnTo>
                  <a:lnTo>
                    <a:pt x="11" y="96"/>
                  </a:lnTo>
                  <a:lnTo>
                    <a:pt x="4" y="77"/>
                  </a:lnTo>
                  <a:lnTo>
                    <a:pt x="0" y="58"/>
                  </a:lnTo>
                  <a:close/>
                  <a:moveTo>
                    <a:pt x="15" y="58"/>
                  </a:moveTo>
                  <a:lnTo>
                    <a:pt x="19" y="81"/>
                  </a:lnTo>
                  <a:lnTo>
                    <a:pt x="23" y="96"/>
                  </a:lnTo>
                  <a:lnTo>
                    <a:pt x="27" y="104"/>
                  </a:lnTo>
                  <a:lnTo>
                    <a:pt x="30" y="108"/>
                  </a:lnTo>
                  <a:lnTo>
                    <a:pt x="34" y="108"/>
                  </a:lnTo>
                  <a:lnTo>
                    <a:pt x="38" y="108"/>
                  </a:lnTo>
                  <a:lnTo>
                    <a:pt x="46" y="104"/>
                  </a:lnTo>
                  <a:lnTo>
                    <a:pt x="50" y="100"/>
                  </a:lnTo>
                  <a:lnTo>
                    <a:pt x="50" y="92"/>
                  </a:lnTo>
                  <a:lnTo>
                    <a:pt x="53" y="73"/>
                  </a:lnTo>
                  <a:lnTo>
                    <a:pt x="53" y="54"/>
                  </a:lnTo>
                  <a:lnTo>
                    <a:pt x="53" y="35"/>
                  </a:lnTo>
                  <a:lnTo>
                    <a:pt x="50" y="19"/>
                  </a:lnTo>
                  <a:lnTo>
                    <a:pt x="50" y="12"/>
                  </a:lnTo>
                  <a:lnTo>
                    <a:pt x="46" y="8"/>
                  </a:lnTo>
                  <a:lnTo>
                    <a:pt x="42" y="4"/>
                  </a:lnTo>
                  <a:lnTo>
                    <a:pt x="34" y="4"/>
                  </a:lnTo>
                  <a:lnTo>
                    <a:pt x="30" y="4"/>
                  </a:lnTo>
                  <a:lnTo>
                    <a:pt x="27" y="8"/>
                  </a:lnTo>
                  <a:lnTo>
                    <a:pt x="23" y="19"/>
                  </a:lnTo>
                  <a:lnTo>
                    <a:pt x="19" y="31"/>
                  </a:lnTo>
                  <a:lnTo>
                    <a:pt x="19" y="46"/>
                  </a:lnTo>
                  <a:lnTo>
                    <a:pt x="15" y="58"/>
                  </a:lnTo>
                  <a:close/>
                </a:path>
              </a:pathLst>
            </a:custGeom>
            <a:solidFill>
              <a:srgbClr val="000000"/>
            </a:solidFill>
            <a:ln w="0">
              <a:solidFill>
                <a:srgbClr val="000000"/>
              </a:solidFill>
              <a:round/>
              <a:headEnd/>
              <a:tailEnd/>
            </a:ln>
          </p:spPr>
          <p:txBody>
            <a:bodyPr/>
            <a:lstStyle/>
            <a:p>
              <a:endParaRPr lang="en-CA"/>
            </a:p>
          </p:txBody>
        </p:sp>
        <p:sp>
          <p:nvSpPr>
            <p:cNvPr id="17477" name="Freeform 259"/>
            <p:cNvSpPr>
              <a:spLocks noEditPoints="1"/>
            </p:cNvSpPr>
            <p:nvPr/>
          </p:nvSpPr>
          <p:spPr bwMode="auto">
            <a:xfrm>
              <a:off x="1182" y="2780"/>
              <a:ext cx="69" cy="115"/>
            </a:xfrm>
            <a:custGeom>
              <a:avLst/>
              <a:gdLst>
                <a:gd name="T0" fmla="*/ 0 w 69"/>
                <a:gd name="T1" fmla="*/ 58 h 115"/>
                <a:gd name="T2" fmla="*/ 4 w 69"/>
                <a:gd name="T3" fmla="*/ 39 h 115"/>
                <a:gd name="T4" fmla="*/ 8 w 69"/>
                <a:gd name="T5" fmla="*/ 23 h 115"/>
                <a:gd name="T6" fmla="*/ 12 w 69"/>
                <a:gd name="T7" fmla="*/ 12 h 115"/>
                <a:gd name="T8" fmla="*/ 23 w 69"/>
                <a:gd name="T9" fmla="*/ 4 h 115"/>
                <a:gd name="T10" fmla="*/ 27 w 69"/>
                <a:gd name="T11" fmla="*/ 0 h 115"/>
                <a:gd name="T12" fmla="*/ 35 w 69"/>
                <a:gd name="T13" fmla="*/ 0 h 115"/>
                <a:gd name="T14" fmla="*/ 42 w 69"/>
                <a:gd name="T15" fmla="*/ 0 h 115"/>
                <a:gd name="T16" fmla="*/ 50 w 69"/>
                <a:gd name="T17" fmla="*/ 4 h 115"/>
                <a:gd name="T18" fmla="*/ 58 w 69"/>
                <a:gd name="T19" fmla="*/ 12 h 115"/>
                <a:gd name="T20" fmla="*/ 65 w 69"/>
                <a:gd name="T21" fmla="*/ 23 h 115"/>
                <a:gd name="T22" fmla="*/ 69 w 69"/>
                <a:gd name="T23" fmla="*/ 39 h 115"/>
                <a:gd name="T24" fmla="*/ 69 w 69"/>
                <a:gd name="T25" fmla="*/ 58 h 115"/>
                <a:gd name="T26" fmla="*/ 69 w 69"/>
                <a:gd name="T27" fmla="*/ 73 h 115"/>
                <a:gd name="T28" fmla="*/ 65 w 69"/>
                <a:gd name="T29" fmla="*/ 88 h 115"/>
                <a:gd name="T30" fmla="*/ 58 w 69"/>
                <a:gd name="T31" fmla="*/ 100 h 115"/>
                <a:gd name="T32" fmla="*/ 50 w 69"/>
                <a:gd name="T33" fmla="*/ 108 h 115"/>
                <a:gd name="T34" fmla="*/ 42 w 69"/>
                <a:gd name="T35" fmla="*/ 111 h 115"/>
                <a:gd name="T36" fmla="*/ 35 w 69"/>
                <a:gd name="T37" fmla="*/ 115 h 115"/>
                <a:gd name="T38" fmla="*/ 27 w 69"/>
                <a:gd name="T39" fmla="*/ 111 h 115"/>
                <a:gd name="T40" fmla="*/ 15 w 69"/>
                <a:gd name="T41" fmla="*/ 108 h 115"/>
                <a:gd name="T42" fmla="*/ 8 w 69"/>
                <a:gd name="T43" fmla="*/ 96 h 115"/>
                <a:gd name="T44" fmla="*/ 4 w 69"/>
                <a:gd name="T45" fmla="*/ 77 h 115"/>
                <a:gd name="T46" fmla="*/ 0 w 69"/>
                <a:gd name="T47" fmla="*/ 58 h 115"/>
                <a:gd name="T48" fmla="*/ 15 w 69"/>
                <a:gd name="T49" fmla="*/ 58 h 115"/>
                <a:gd name="T50" fmla="*/ 19 w 69"/>
                <a:gd name="T51" fmla="*/ 81 h 115"/>
                <a:gd name="T52" fmla="*/ 23 w 69"/>
                <a:gd name="T53" fmla="*/ 96 h 115"/>
                <a:gd name="T54" fmla="*/ 27 w 69"/>
                <a:gd name="T55" fmla="*/ 104 h 115"/>
                <a:gd name="T56" fmla="*/ 31 w 69"/>
                <a:gd name="T57" fmla="*/ 108 h 115"/>
                <a:gd name="T58" fmla="*/ 35 w 69"/>
                <a:gd name="T59" fmla="*/ 108 h 115"/>
                <a:gd name="T60" fmla="*/ 38 w 69"/>
                <a:gd name="T61" fmla="*/ 108 h 115"/>
                <a:gd name="T62" fmla="*/ 46 w 69"/>
                <a:gd name="T63" fmla="*/ 104 h 115"/>
                <a:gd name="T64" fmla="*/ 50 w 69"/>
                <a:gd name="T65" fmla="*/ 100 h 115"/>
                <a:gd name="T66" fmla="*/ 50 w 69"/>
                <a:gd name="T67" fmla="*/ 92 h 115"/>
                <a:gd name="T68" fmla="*/ 54 w 69"/>
                <a:gd name="T69" fmla="*/ 73 h 115"/>
                <a:gd name="T70" fmla="*/ 54 w 69"/>
                <a:gd name="T71" fmla="*/ 54 h 115"/>
                <a:gd name="T72" fmla="*/ 54 w 69"/>
                <a:gd name="T73" fmla="*/ 35 h 115"/>
                <a:gd name="T74" fmla="*/ 50 w 69"/>
                <a:gd name="T75" fmla="*/ 19 h 115"/>
                <a:gd name="T76" fmla="*/ 46 w 69"/>
                <a:gd name="T77" fmla="*/ 12 h 115"/>
                <a:gd name="T78" fmla="*/ 42 w 69"/>
                <a:gd name="T79" fmla="*/ 8 h 115"/>
                <a:gd name="T80" fmla="*/ 38 w 69"/>
                <a:gd name="T81" fmla="*/ 4 h 115"/>
                <a:gd name="T82" fmla="*/ 35 w 69"/>
                <a:gd name="T83" fmla="*/ 4 h 115"/>
                <a:gd name="T84" fmla="*/ 31 w 69"/>
                <a:gd name="T85" fmla="*/ 4 h 115"/>
                <a:gd name="T86" fmla="*/ 27 w 69"/>
                <a:gd name="T87" fmla="*/ 8 h 115"/>
                <a:gd name="T88" fmla="*/ 23 w 69"/>
                <a:gd name="T89" fmla="*/ 19 h 115"/>
                <a:gd name="T90" fmla="*/ 19 w 69"/>
                <a:gd name="T91" fmla="*/ 31 h 115"/>
                <a:gd name="T92" fmla="*/ 15 w 69"/>
                <a:gd name="T93" fmla="*/ 46 h 115"/>
                <a:gd name="T94" fmla="*/ 15 w 69"/>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4" y="39"/>
                  </a:lnTo>
                  <a:lnTo>
                    <a:pt x="8" y="23"/>
                  </a:lnTo>
                  <a:lnTo>
                    <a:pt x="12" y="12"/>
                  </a:lnTo>
                  <a:lnTo>
                    <a:pt x="23" y="4"/>
                  </a:lnTo>
                  <a:lnTo>
                    <a:pt x="27" y="0"/>
                  </a:lnTo>
                  <a:lnTo>
                    <a:pt x="35" y="0"/>
                  </a:lnTo>
                  <a:lnTo>
                    <a:pt x="42" y="0"/>
                  </a:lnTo>
                  <a:lnTo>
                    <a:pt x="50" y="4"/>
                  </a:lnTo>
                  <a:lnTo>
                    <a:pt x="58" y="12"/>
                  </a:lnTo>
                  <a:lnTo>
                    <a:pt x="65" y="23"/>
                  </a:lnTo>
                  <a:lnTo>
                    <a:pt x="69" y="39"/>
                  </a:lnTo>
                  <a:lnTo>
                    <a:pt x="69" y="58"/>
                  </a:lnTo>
                  <a:lnTo>
                    <a:pt x="69" y="73"/>
                  </a:lnTo>
                  <a:lnTo>
                    <a:pt x="65" y="88"/>
                  </a:lnTo>
                  <a:lnTo>
                    <a:pt x="58" y="100"/>
                  </a:lnTo>
                  <a:lnTo>
                    <a:pt x="50" y="108"/>
                  </a:lnTo>
                  <a:lnTo>
                    <a:pt x="42" y="111"/>
                  </a:lnTo>
                  <a:lnTo>
                    <a:pt x="35" y="115"/>
                  </a:lnTo>
                  <a:lnTo>
                    <a:pt x="27" y="111"/>
                  </a:lnTo>
                  <a:lnTo>
                    <a:pt x="15" y="108"/>
                  </a:lnTo>
                  <a:lnTo>
                    <a:pt x="8" y="96"/>
                  </a:lnTo>
                  <a:lnTo>
                    <a:pt x="4" y="77"/>
                  </a:lnTo>
                  <a:lnTo>
                    <a:pt x="0" y="58"/>
                  </a:lnTo>
                  <a:close/>
                  <a:moveTo>
                    <a:pt x="15" y="58"/>
                  </a:moveTo>
                  <a:lnTo>
                    <a:pt x="19" y="81"/>
                  </a:lnTo>
                  <a:lnTo>
                    <a:pt x="23" y="96"/>
                  </a:lnTo>
                  <a:lnTo>
                    <a:pt x="27" y="104"/>
                  </a:lnTo>
                  <a:lnTo>
                    <a:pt x="31" y="108"/>
                  </a:lnTo>
                  <a:lnTo>
                    <a:pt x="35" y="108"/>
                  </a:lnTo>
                  <a:lnTo>
                    <a:pt x="38" y="108"/>
                  </a:lnTo>
                  <a:lnTo>
                    <a:pt x="46" y="104"/>
                  </a:lnTo>
                  <a:lnTo>
                    <a:pt x="50" y="100"/>
                  </a:lnTo>
                  <a:lnTo>
                    <a:pt x="50" y="92"/>
                  </a:lnTo>
                  <a:lnTo>
                    <a:pt x="54" y="73"/>
                  </a:lnTo>
                  <a:lnTo>
                    <a:pt x="54" y="54"/>
                  </a:lnTo>
                  <a:lnTo>
                    <a:pt x="54" y="35"/>
                  </a:lnTo>
                  <a:lnTo>
                    <a:pt x="50" y="19"/>
                  </a:lnTo>
                  <a:lnTo>
                    <a:pt x="46" y="12"/>
                  </a:lnTo>
                  <a:lnTo>
                    <a:pt x="42" y="8"/>
                  </a:lnTo>
                  <a:lnTo>
                    <a:pt x="38" y="4"/>
                  </a:lnTo>
                  <a:lnTo>
                    <a:pt x="35" y="4"/>
                  </a:lnTo>
                  <a:lnTo>
                    <a:pt x="31" y="4"/>
                  </a:lnTo>
                  <a:lnTo>
                    <a:pt x="27" y="8"/>
                  </a:lnTo>
                  <a:lnTo>
                    <a:pt x="23" y="19"/>
                  </a:lnTo>
                  <a:lnTo>
                    <a:pt x="19" y="31"/>
                  </a:lnTo>
                  <a:lnTo>
                    <a:pt x="15" y="46"/>
                  </a:lnTo>
                  <a:lnTo>
                    <a:pt x="15" y="58"/>
                  </a:lnTo>
                  <a:close/>
                </a:path>
              </a:pathLst>
            </a:custGeom>
            <a:solidFill>
              <a:srgbClr val="000000"/>
            </a:solidFill>
            <a:ln w="0">
              <a:solidFill>
                <a:srgbClr val="000000"/>
              </a:solidFill>
              <a:round/>
              <a:headEnd/>
              <a:tailEnd/>
            </a:ln>
          </p:spPr>
          <p:txBody>
            <a:bodyPr/>
            <a:lstStyle/>
            <a:p>
              <a:endParaRPr lang="en-CA"/>
            </a:p>
          </p:txBody>
        </p:sp>
        <p:sp>
          <p:nvSpPr>
            <p:cNvPr id="17478" name="Freeform 260"/>
            <p:cNvSpPr>
              <a:spLocks noEditPoints="1"/>
            </p:cNvSpPr>
            <p:nvPr/>
          </p:nvSpPr>
          <p:spPr bwMode="auto">
            <a:xfrm>
              <a:off x="1270" y="2780"/>
              <a:ext cx="66" cy="115"/>
            </a:xfrm>
            <a:custGeom>
              <a:avLst/>
              <a:gdLst>
                <a:gd name="T0" fmla="*/ 12 w 66"/>
                <a:gd name="T1" fmla="*/ 46 h 115"/>
                <a:gd name="T2" fmla="*/ 4 w 66"/>
                <a:gd name="T3" fmla="*/ 31 h 115"/>
                <a:gd name="T4" fmla="*/ 4 w 66"/>
                <a:gd name="T5" fmla="*/ 16 h 115"/>
                <a:gd name="T6" fmla="*/ 20 w 66"/>
                <a:gd name="T7" fmla="*/ 0 h 115"/>
                <a:gd name="T8" fmla="*/ 46 w 66"/>
                <a:gd name="T9" fmla="*/ 0 h 115"/>
                <a:gd name="T10" fmla="*/ 62 w 66"/>
                <a:gd name="T11" fmla="*/ 16 h 115"/>
                <a:gd name="T12" fmla="*/ 62 w 66"/>
                <a:gd name="T13" fmla="*/ 31 h 115"/>
                <a:gd name="T14" fmla="*/ 50 w 66"/>
                <a:gd name="T15" fmla="*/ 42 h 115"/>
                <a:gd name="T16" fmla="*/ 50 w 66"/>
                <a:gd name="T17" fmla="*/ 62 h 115"/>
                <a:gd name="T18" fmla="*/ 62 w 66"/>
                <a:gd name="T19" fmla="*/ 77 h 115"/>
                <a:gd name="T20" fmla="*/ 62 w 66"/>
                <a:gd name="T21" fmla="*/ 96 h 115"/>
                <a:gd name="T22" fmla="*/ 46 w 66"/>
                <a:gd name="T23" fmla="*/ 111 h 115"/>
                <a:gd name="T24" fmla="*/ 23 w 66"/>
                <a:gd name="T25" fmla="*/ 115 h 115"/>
                <a:gd name="T26" fmla="*/ 8 w 66"/>
                <a:gd name="T27" fmla="*/ 104 h 115"/>
                <a:gd name="T28" fmla="*/ 0 w 66"/>
                <a:gd name="T29" fmla="*/ 88 h 115"/>
                <a:gd name="T30" fmla="*/ 4 w 66"/>
                <a:gd name="T31" fmla="*/ 73 h 115"/>
                <a:gd name="T32" fmla="*/ 23 w 66"/>
                <a:gd name="T33" fmla="*/ 58 h 115"/>
                <a:gd name="T34" fmla="*/ 43 w 66"/>
                <a:gd name="T35" fmla="*/ 39 h 115"/>
                <a:gd name="T36" fmla="*/ 46 w 66"/>
                <a:gd name="T37" fmla="*/ 27 h 115"/>
                <a:gd name="T38" fmla="*/ 46 w 66"/>
                <a:gd name="T39" fmla="*/ 16 h 115"/>
                <a:gd name="T40" fmla="*/ 39 w 66"/>
                <a:gd name="T41" fmla="*/ 4 h 115"/>
                <a:gd name="T42" fmla="*/ 27 w 66"/>
                <a:gd name="T43" fmla="*/ 4 h 115"/>
                <a:gd name="T44" fmla="*/ 20 w 66"/>
                <a:gd name="T45" fmla="*/ 16 h 115"/>
                <a:gd name="T46" fmla="*/ 20 w 66"/>
                <a:gd name="T47" fmla="*/ 23 h 115"/>
                <a:gd name="T48" fmla="*/ 23 w 66"/>
                <a:gd name="T49" fmla="*/ 35 h 115"/>
                <a:gd name="T50" fmla="*/ 35 w 66"/>
                <a:gd name="T51" fmla="*/ 46 h 115"/>
                <a:gd name="T52" fmla="*/ 23 w 66"/>
                <a:gd name="T53" fmla="*/ 65 h 115"/>
                <a:gd name="T54" fmla="*/ 16 w 66"/>
                <a:gd name="T55" fmla="*/ 81 h 115"/>
                <a:gd name="T56" fmla="*/ 16 w 66"/>
                <a:gd name="T57" fmla="*/ 96 h 115"/>
                <a:gd name="T58" fmla="*/ 27 w 66"/>
                <a:gd name="T59" fmla="*/ 108 h 115"/>
                <a:gd name="T60" fmla="*/ 39 w 66"/>
                <a:gd name="T61" fmla="*/ 108 h 115"/>
                <a:gd name="T62" fmla="*/ 46 w 66"/>
                <a:gd name="T63" fmla="*/ 100 h 115"/>
                <a:gd name="T64" fmla="*/ 50 w 66"/>
                <a:gd name="T65" fmla="*/ 88 h 115"/>
                <a:gd name="T66" fmla="*/ 43 w 66"/>
                <a:gd name="T67" fmla="*/ 77 h 115"/>
                <a:gd name="T68" fmla="*/ 27 w 66"/>
                <a:gd name="T69" fmla="*/ 62 h 11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66"/>
                <a:gd name="T106" fmla="*/ 0 h 115"/>
                <a:gd name="T107" fmla="*/ 66 w 66"/>
                <a:gd name="T108" fmla="*/ 115 h 11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66" h="115">
                  <a:moveTo>
                    <a:pt x="23" y="58"/>
                  </a:moveTo>
                  <a:lnTo>
                    <a:pt x="12" y="46"/>
                  </a:lnTo>
                  <a:lnTo>
                    <a:pt x="4" y="39"/>
                  </a:lnTo>
                  <a:lnTo>
                    <a:pt x="4" y="31"/>
                  </a:lnTo>
                  <a:lnTo>
                    <a:pt x="0" y="27"/>
                  </a:lnTo>
                  <a:lnTo>
                    <a:pt x="4" y="16"/>
                  </a:lnTo>
                  <a:lnTo>
                    <a:pt x="12" y="8"/>
                  </a:lnTo>
                  <a:lnTo>
                    <a:pt x="20" y="0"/>
                  </a:lnTo>
                  <a:lnTo>
                    <a:pt x="35" y="0"/>
                  </a:lnTo>
                  <a:lnTo>
                    <a:pt x="46" y="0"/>
                  </a:lnTo>
                  <a:lnTo>
                    <a:pt x="54" y="8"/>
                  </a:lnTo>
                  <a:lnTo>
                    <a:pt x="62" y="16"/>
                  </a:lnTo>
                  <a:lnTo>
                    <a:pt x="62" y="23"/>
                  </a:lnTo>
                  <a:lnTo>
                    <a:pt x="62" y="31"/>
                  </a:lnTo>
                  <a:lnTo>
                    <a:pt x="58" y="35"/>
                  </a:lnTo>
                  <a:lnTo>
                    <a:pt x="50" y="42"/>
                  </a:lnTo>
                  <a:lnTo>
                    <a:pt x="39" y="50"/>
                  </a:lnTo>
                  <a:lnTo>
                    <a:pt x="50" y="62"/>
                  </a:lnTo>
                  <a:lnTo>
                    <a:pt x="58" y="69"/>
                  </a:lnTo>
                  <a:lnTo>
                    <a:pt x="62" y="77"/>
                  </a:lnTo>
                  <a:lnTo>
                    <a:pt x="66" y="85"/>
                  </a:lnTo>
                  <a:lnTo>
                    <a:pt x="62" y="96"/>
                  </a:lnTo>
                  <a:lnTo>
                    <a:pt x="58" y="108"/>
                  </a:lnTo>
                  <a:lnTo>
                    <a:pt x="46" y="111"/>
                  </a:lnTo>
                  <a:lnTo>
                    <a:pt x="31" y="115"/>
                  </a:lnTo>
                  <a:lnTo>
                    <a:pt x="23" y="115"/>
                  </a:lnTo>
                  <a:lnTo>
                    <a:pt x="16" y="111"/>
                  </a:lnTo>
                  <a:lnTo>
                    <a:pt x="8" y="104"/>
                  </a:lnTo>
                  <a:lnTo>
                    <a:pt x="0" y="96"/>
                  </a:lnTo>
                  <a:lnTo>
                    <a:pt x="0" y="88"/>
                  </a:lnTo>
                  <a:lnTo>
                    <a:pt x="0" y="81"/>
                  </a:lnTo>
                  <a:lnTo>
                    <a:pt x="4" y="73"/>
                  </a:lnTo>
                  <a:lnTo>
                    <a:pt x="12" y="65"/>
                  </a:lnTo>
                  <a:lnTo>
                    <a:pt x="23" y="58"/>
                  </a:lnTo>
                  <a:close/>
                  <a:moveTo>
                    <a:pt x="35" y="46"/>
                  </a:moveTo>
                  <a:lnTo>
                    <a:pt x="43" y="39"/>
                  </a:lnTo>
                  <a:lnTo>
                    <a:pt x="46" y="35"/>
                  </a:lnTo>
                  <a:lnTo>
                    <a:pt x="46" y="27"/>
                  </a:lnTo>
                  <a:lnTo>
                    <a:pt x="46" y="23"/>
                  </a:lnTo>
                  <a:lnTo>
                    <a:pt x="46" y="16"/>
                  </a:lnTo>
                  <a:lnTo>
                    <a:pt x="43" y="8"/>
                  </a:lnTo>
                  <a:lnTo>
                    <a:pt x="39" y="4"/>
                  </a:lnTo>
                  <a:lnTo>
                    <a:pt x="35" y="4"/>
                  </a:lnTo>
                  <a:lnTo>
                    <a:pt x="27" y="4"/>
                  </a:lnTo>
                  <a:lnTo>
                    <a:pt x="23" y="8"/>
                  </a:lnTo>
                  <a:lnTo>
                    <a:pt x="20" y="16"/>
                  </a:lnTo>
                  <a:lnTo>
                    <a:pt x="20" y="19"/>
                  </a:lnTo>
                  <a:lnTo>
                    <a:pt x="20" y="23"/>
                  </a:lnTo>
                  <a:lnTo>
                    <a:pt x="20" y="27"/>
                  </a:lnTo>
                  <a:lnTo>
                    <a:pt x="23" y="35"/>
                  </a:lnTo>
                  <a:lnTo>
                    <a:pt x="23" y="39"/>
                  </a:lnTo>
                  <a:lnTo>
                    <a:pt x="35" y="46"/>
                  </a:lnTo>
                  <a:close/>
                  <a:moveTo>
                    <a:pt x="27" y="62"/>
                  </a:moveTo>
                  <a:lnTo>
                    <a:pt x="23" y="65"/>
                  </a:lnTo>
                  <a:lnTo>
                    <a:pt x="20" y="73"/>
                  </a:lnTo>
                  <a:lnTo>
                    <a:pt x="16" y="81"/>
                  </a:lnTo>
                  <a:lnTo>
                    <a:pt x="16" y="88"/>
                  </a:lnTo>
                  <a:lnTo>
                    <a:pt x="16" y="96"/>
                  </a:lnTo>
                  <a:lnTo>
                    <a:pt x="20" y="104"/>
                  </a:lnTo>
                  <a:lnTo>
                    <a:pt x="27" y="108"/>
                  </a:lnTo>
                  <a:lnTo>
                    <a:pt x="35" y="108"/>
                  </a:lnTo>
                  <a:lnTo>
                    <a:pt x="39" y="108"/>
                  </a:lnTo>
                  <a:lnTo>
                    <a:pt x="46" y="104"/>
                  </a:lnTo>
                  <a:lnTo>
                    <a:pt x="46" y="100"/>
                  </a:lnTo>
                  <a:lnTo>
                    <a:pt x="50" y="92"/>
                  </a:lnTo>
                  <a:lnTo>
                    <a:pt x="50" y="88"/>
                  </a:lnTo>
                  <a:lnTo>
                    <a:pt x="46" y="81"/>
                  </a:lnTo>
                  <a:lnTo>
                    <a:pt x="43" y="77"/>
                  </a:lnTo>
                  <a:lnTo>
                    <a:pt x="35" y="69"/>
                  </a:lnTo>
                  <a:lnTo>
                    <a:pt x="27" y="62"/>
                  </a:lnTo>
                  <a:close/>
                </a:path>
              </a:pathLst>
            </a:custGeom>
            <a:solidFill>
              <a:srgbClr val="000000"/>
            </a:solidFill>
            <a:ln w="0">
              <a:solidFill>
                <a:srgbClr val="000000"/>
              </a:solidFill>
              <a:round/>
              <a:headEnd/>
              <a:tailEnd/>
            </a:ln>
          </p:spPr>
          <p:txBody>
            <a:bodyPr/>
            <a:lstStyle/>
            <a:p>
              <a:endParaRPr lang="en-CA"/>
            </a:p>
          </p:txBody>
        </p:sp>
        <p:sp>
          <p:nvSpPr>
            <p:cNvPr id="17479" name="Freeform 261"/>
            <p:cNvSpPr>
              <a:spLocks/>
            </p:cNvSpPr>
            <p:nvPr/>
          </p:nvSpPr>
          <p:spPr bwMode="auto">
            <a:xfrm>
              <a:off x="1351" y="2780"/>
              <a:ext cx="69" cy="115"/>
            </a:xfrm>
            <a:custGeom>
              <a:avLst/>
              <a:gdLst>
                <a:gd name="T0" fmla="*/ 11 w 69"/>
                <a:gd name="T1" fmla="*/ 0 h 115"/>
                <a:gd name="T2" fmla="*/ 69 w 69"/>
                <a:gd name="T3" fmla="*/ 0 h 115"/>
                <a:gd name="T4" fmla="*/ 69 w 69"/>
                <a:gd name="T5" fmla="*/ 4 h 115"/>
                <a:gd name="T6" fmla="*/ 31 w 69"/>
                <a:gd name="T7" fmla="*/ 115 h 115"/>
                <a:gd name="T8" fmla="*/ 19 w 69"/>
                <a:gd name="T9" fmla="*/ 115 h 115"/>
                <a:gd name="T10" fmla="*/ 57 w 69"/>
                <a:gd name="T11" fmla="*/ 16 h 115"/>
                <a:gd name="T12" fmla="*/ 27 w 69"/>
                <a:gd name="T13" fmla="*/ 16 h 115"/>
                <a:gd name="T14" fmla="*/ 19 w 69"/>
                <a:gd name="T15" fmla="*/ 16 h 115"/>
                <a:gd name="T16" fmla="*/ 11 w 69"/>
                <a:gd name="T17" fmla="*/ 16 h 115"/>
                <a:gd name="T18" fmla="*/ 8 w 69"/>
                <a:gd name="T19" fmla="*/ 23 h 115"/>
                <a:gd name="T20" fmla="*/ 4 w 69"/>
                <a:gd name="T21" fmla="*/ 27 h 115"/>
                <a:gd name="T22" fmla="*/ 0 w 69"/>
                <a:gd name="T23" fmla="*/ 27 h 115"/>
                <a:gd name="T24" fmla="*/ 11 w 69"/>
                <a:gd name="T25" fmla="*/ 0 h 11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69"/>
                <a:gd name="T40" fmla="*/ 0 h 115"/>
                <a:gd name="T41" fmla="*/ 69 w 69"/>
                <a:gd name="T42" fmla="*/ 115 h 11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69" h="115">
                  <a:moveTo>
                    <a:pt x="11" y="0"/>
                  </a:moveTo>
                  <a:lnTo>
                    <a:pt x="69" y="0"/>
                  </a:lnTo>
                  <a:lnTo>
                    <a:pt x="69" y="4"/>
                  </a:lnTo>
                  <a:lnTo>
                    <a:pt x="31" y="115"/>
                  </a:lnTo>
                  <a:lnTo>
                    <a:pt x="19" y="115"/>
                  </a:lnTo>
                  <a:lnTo>
                    <a:pt x="57" y="16"/>
                  </a:lnTo>
                  <a:lnTo>
                    <a:pt x="27" y="16"/>
                  </a:lnTo>
                  <a:lnTo>
                    <a:pt x="19" y="16"/>
                  </a:lnTo>
                  <a:lnTo>
                    <a:pt x="11" y="16"/>
                  </a:lnTo>
                  <a:lnTo>
                    <a:pt x="8" y="23"/>
                  </a:lnTo>
                  <a:lnTo>
                    <a:pt x="4" y="27"/>
                  </a:lnTo>
                  <a:lnTo>
                    <a:pt x="0" y="27"/>
                  </a:lnTo>
                  <a:lnTo>
                    <a:pt x="11" y="0"/>
                  </a:lnTo>
                  <a:close/>
                </a:path>
              </a:pathLst>
            </a:custGeom>
            <a:solidFill>
              <a:srgbClr val="000000"/>
            </a:solidFill>
            <a:ln w="0">
              <a:solidFill>
                <a:srgbClr val="000000"/>
              </a:solidFill>
              <a:round/>
              <a:headEnd/>
              <a:tailEnd/>
            </a:ln>
          </p:spPr>
          <p:txBody>
            <a:bodyPr/>
            <a:lstStyle/>
            <a:p>
              <a:endParaRPr lang="en-CA"/>
            </a:p>
          </p:txBody>
        </p:sp>
        <p:sp>
          <p:nvSpPr>
            <p:cNvPr id="17480" name="Rectangle 262"/>
            <p:cNvSpPr>
              <a:spLocks noChangeArrowheads="1"/>
            </p:cNvSpPr>
            <p:nvPr/>
          </p:nvSpPr>
          <p:spPr bwMode="auto">
            <a:xfrm>
              <a:off x="1554" y="2749"/>
              <a:ext cx="8" cy="208"/>
            </a:xfrm>
            <a:prstGeom prst="rect">
              <a:avLst/>
            </a:prstGeom>
            <a:solidFill>
              <a:srgbClr val="000000"/>
            </a:solidFill>
            <a:ln w="0">
              <a:solidFill>
                <a:srgbClr val="000000"/>
              </a:solidFill>
              <a:miter lim="800000"/>
              <a:headEnd/>
              <a:tailEnd/>
            </a:ln>
          </p:spPr>
          <p:txBody>
            <a:bodyPr/>
            <a:lstStyle/>
            <a:p>
              <a:endParaRPr lang="en-US"/>
            </a:p>
          </p:txBody>
        </p:sp>
        <p:sp>
          <p:nvSpPr>
            <p:cNvPr id="17481" name="Freeform 263"/>
            <p:cNvSpPr>
              <a:spLocks noEditPoints="1"/>
            </p:cNvSpPr>
            <p:nvPr/>
          </p:nvSpPr>
          <p:spPr bwMode="auto">
            <a:xfrm>
              <a:off x="1746" y="2780"/>
              <a:ext cx="73" cy="115"/>
            </a:xfrm>
            <a:custGeom>
              <a:avLst/>
              <a:gdLst>
                <a:gd name="T0" fmla="*/ 0 w 73"/>
                <a:gd name="T1" fmla="*/ 58 h 115"/>
                <a:gd name="T2" fmla="*/ 4 w 73"/>
                <a:gd name="T3" fmla="*/ 39 h 115"/>
                <a:gd name="T4" fmla="*/ 8 w 73"/>
                <a:gd name="T5" fmla="*/ 23 h 115"/>
                <a:gd name="T6" fmla="*/ 15 w 73"/>
                <a:gd name="T7" fmla="*/ 12 h 115"/>
                <a:gd name="T8" fmla="*/ 23 w 73"/>
                <a:gd name="T9" fmla="*/ 4 h 115"/>
                <a:gd name="T10" fmla="*/ 31 w 73"/>
                <a:gd name="T11" fmla="*/ 0 h 115"/>
                <a:gd name="T12" fmla="*/ 38 w 73"/>
                <a:gd name="T13" fmla="*/ 0 h 115"/>
                <a:gd name="T14" fmla="*/ 46 w 73"/>
                <a:gd name="T15" fmla="*/ 0 h 115"/>
                <a:gd name="T16" fmla="*/ 54 w 73"/>
                <a:gd name="T17" fmla="*/ 4 h 115"/>
                <a:gd name="T18" fmla="*/ 61 w 73"/>
                <a:gd name="T19" fmla="*/ 12 h 115"/>
                <a:gd name="T20" fmla="*/ 65 w 73"/>
                <a:gd name="T21" fmla="*/ 23 h 115"/>
                <a:gd name="T22" fmla="*/ 69 w 73"/>
                <a:gd name="T23" fmla="*/ 39 h 115"/>
                <a:gd name="T24" fmla="*/ 73 w 73"/>
                <a:gd name="T25" fmla="*/ 58 h 115"/>
                <a:gd name="T26" fmla="*/ 69 w 73"/>
                <a:gd name="T27" fmla="*/ 73 h 115"/>
                <a:gd name="T28" fmla="*/ 65 w 73"/>
                <a:gd name="T29" fmla="*/ 88 h 115"/>
                <a:gd name="T30" fmla="*/ 61 w 73"/>
                <a:gd name="T31" fmla="*/ 100 h 115"/>
                <a:gd name="T32" fmla="*/ 54 w 73"/>
                <a:gd name="T33" fmla="*/ 108 h 115"/>
                <a:gd name="T34" fmla="*/ 46 w 73"/>
                <a:gd name="T35" fmla="*/ 111 h 115"/>
                <a:gd name="T36" fmla="*/ 35 w 73"/>
                <a:gd name="T37" fmla="*/ 115 h 115"/>
                <a:gd name="T38" fmla="*/ 27 w 73"/>
                <a:gd name="T39" fmla="*/ 111 h 115"/>
                <a:gd name="T40" fmla="*/ 19 w 73"/>
                <a:gd name="T41" fmla="*/ 108 h 115"/>
                <a:gd name="T42" fmla="*/ 12 w 73"/>
                <a:gd name="T43" fmla="*/ 96 h 115"/>
                <a:gd name="T44" fmla="*/ 4 w 73"/>
                <a:gd name="T45" fmla="*/ 77 h 115"/>
                <a:gd name="T46" fmla="*/ 0 w 73"/>
                <a:gd name="T47" fmla="*/ 58 h 115"/>
                <a:gd name="T48" fmla="*/ 19 w 73"/>
                <a:gd name="T49" fmla="*/ 58 h 115"/>
                <a:gd name="T50" fmla="*/ 19 w 73"/>
                <a:gd name="T51" fmla="*/ 81 h 115"/>
                <a:gd name="T52" fmla="*/ 23 w 73"/>
                <a:gd name="T53" fmla="*/ 96 h 115"/>
                <a:gd name="T54" fmla="*/ 27 w 73"/>
                <a:gd name="T55" fmla="*/ 104 h 115"/>
                <a:gd name="T56" fmla="*/ 31 w 73"/>
                <a:gd name="T57" fmla="*/ 108 h 115"/>
                <a:gd name="T58" fmla="*/ 38 w 73"/>
                <a:gd name="T59" fmla="*/ 108 h 115"/>
                <a:gd name="T60" fmla="*/ 42 w 73"/>
                <a:gd name="T61" fmla="*/ 108 h 115"/>
                <a:gd name="T62" fmla="*/ 46 w 73"/>
                <a:gd name="T63" fmla="*/ 104 h 115"/>
                <a:gd name="T64" fmla="*/ 50 w 73"/>
                <a:gd name="T65" fmla="*/ 100 h 115"/>
                <a:gd name="T66" fmla="*/ 54 w 73"/>
                <a:gd name="T67" fmla="*/ 92 h 115"/>
                <a:gd name="T68" fmla="*/ 54 w 73"/>
                <a:gd name="T69" fmla="*/ 73 h 115"/>
                <a:gd name="T70" fmla="*/ 58 w 73"/>
                <a:gd name="T71" fmla="*/ 54 h 115"/>
                <a:gd name="T72" fmla="*/ 54 w 73"/>
                <a:gd name="T73" fmla="*/ 35 h 115"/>
                <a:gd name="T74" fmla="*/ 54 w 73"/>
                <a:gd name="T75" fmla="*/ 19 h 115"/>
                <a:gd name="T76" fmla="*/ 50 w 73"/>
                <a:gd name="T77" fmla="*/ 12 h 115"/>
                <a:gd name="T78" fmla="*/ 46 w 73"/>
                <a:gd name="T79" fmla="*/ 8 h 115"/>
                <a:gd name="T80" fmla="*/ 42 w 73"/>
                <a:gd name="T81" fmla="*/ 4 h 115"/>
                <a:gd name="T82" fmla="*/ 38 w 73"/>
                <a:gd name="T83" fmla="*/ 4 h 115"/>
                <a:gd name="T84" fmla="*/ 31 w 73"/>
                <a:gd name="T85" fmla="*/ 4 h 115"/>
                <a:gd name="T86" fmla="*/ 27 w 73"/>
                <a:gd name="T87" fmla="*/ 8 h 115"/>
                <a:gd name="T88" fmla="*/ 23 w 73"/>
                <a:gd name="T89" fmla="*/ 19 h 115"/>
                <a:gd name="T90" fmla="*/ 19 w 73"/>
                <a:gd name="T91" fmla="*/ 31 h 115"/>
                <a:gd name="T92" fmla="*/ 19 w 73"/>
                <a:gd name="T93" fmla="*/ 46 h 115"/>
                <a:gd name="T94" fmla="*/ 19 w 73"/>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39"/>
                  </a:lnTo>
                  <a:lnTo>
                    <a:pt x="8" y="23"/>
                  </a:lnTo>
                  <a:lnTo>
                    <a:pt x="15" y="12"/>
                  </a:lnTo>
                  <a:lnTo>
                    <a:pt x="23" y="4"/>
                  </a:lnTo>
                  <a:lnTo>
                    <a:pt x="31" y="0"/>
                  </a:lnTo>
                  <a:lnTo>
                    <a:pt x="38" y="0"/>
                  </a:lnTo>
                  <a:lnTo>
                    <a:pt x="46" y="0"/>
                  </a:lnTo>
                  <a:lnTo>
                    <a:pt x="54" y="4"/>
                  </a:lnTo>
                  <a:lnTo>
                    <a:pt x="61" y="12"/>
                  </a:lnTo>
                  <a:lnTo>
                    <a:pt x="65" y="23"/>
                  </a:lnTo>
                  <a:lnTo>
                    <a:pt x="69" y="39"/>
                  </a:lnTo>
                  <a:lnTo>
                    <a:pt x="73" y="58"/>
                  </a:lnTo>
                  <a:lnTo>
                    <a:pt x="69" y="73"/>
                  </a:lnTo>
                  <a:lnTo>
                    <a:pt x="65" y="88"/>
                  </a:lnTo>
                  <a:lnTo>
                    <a:pt x="61" y="100"/>
                  </a:lnTo>
                  <a:lnTo>
                    <a:pt x="54" y="108"/>
                  </a:lnTo>
                  <a:lnTo>
                    <a:pt x="46" y="111"/>
                  </a:lnTo>
                  <a:lnTo>
                    <a:pt x="35" y="115"/>
                  </a:lnTo>
                  <a:lnTo>
                    <a:pt x="27" y="111"/>
                  </a:lnTo>
                  <a:lnTo>
                    <a:pt x="19" y="108"/>
                  </a:lnTo>
                  <a:lnTo>
                    <a:pt x="12" y="96"/>
                  </a:lnTo>
                  <a:lnTo>
                    <a:pt x="4" y="77"/>
                  </a:lnTo>
                  <a:lnTo>
                    <a:pt x="0" y="58"/>
                  </a:lnTo>
                  <a:close/>
                  <a:moveTo>
                    <a:pt x="19" y="58"/>
                  </a:moveTo>
                  <a:lnTo>
                    <a:pt x="19" y="81"/>
                  </a:lnTo>
                  <a:lnTo>
                    <a:pt x="23" y="96"/>
                  </a:lnTo>
                  <a:lnTo>
                    <a:pt x="27" y="104"/>
                  </a:lnTo>
                  <a:lnTo>
                    <a:pt x="31" y="108"/>
                  </a:lnTo>
                  <a:lnTo>
                    <a:pt x="38" y="108"/>
                  </a:lnTo>
                  <a:lnTo>
                    <a:pt x="42" y="108"/>
                  </a:lnTo>
                  <a:lnTo>
                    <a:pt x="46" y="104"/>
                  </a:lnTo>
                  <a:lnTo>
                    <a:pt x="50" y="100"/>
                  </a:lnTo>
                  <a:lnTo>
                    <a:pt x="54" y="92"/>
                  </a:lnTo>
                  <a:lnTo>
                    <a:pt x="54" y="73"/>
                  </a:lnTo>
                  <a:lnTo>
                    <a:pt x="58" y="54"/>
                  </a:lnTo>
                  <a:lnTo>
                    <a:pt x="54" y="35"/>
                  </a:lnTo>
                  <a:lnTo>
                    <a:pt x="54" y="19"/>
                  </a:lnTo>
                  <a:lnTo>
                    <a:pt x="50" y="12"/>
                  </a:lnTo>
                  <a:lnTo>
                    <a:pt x="46" y="8"/>
                  </a:lnTo>
                  <a:lnTo>
                    <a:pt x="42" y="4"/>
                  </a:lnTo>
                  <a:lnTo>
                    <a:pt x="38" y="4"/>
                  </a:lnTo>
                  <a:lnTo>
                    <a:pt x="31" y="4"/>
                  </a:lnTo>
                  <a:lnTo>
                    <a:pt x="27" y="8"/>
                  </a:lnTo>
                  <a:lnTo>
                    <a:pt x="23" y="19"/>
                  </a:lnTo>
                  <a:lnTo>
                    <a:pt x="19" y="31"/>
                  </a:lnTo>
                  <a:lnTo>
                    <a:pt x="19" y="46"/>
                  </a:lnTo>
                  <a:lnTo>
                    <a:pt x="19" y="58"/>
                  </a:lnTo>
                  <a:close/>
                </a:path>
              </a:pathLst>
            </a:custGeom>
            <a:solidFill>
              <a:srgbClr val="000000"/>
            </a:solidFill>
            <a:ln w="0">
              <a:solidFill>
                <a:srgbClr val="000000"/>
              </a:solidFill>
              <a:round/>
              <a:headEnd/>
              <a:tailEnd/>
            </a:ln>
          </p:spPr>
          <p:txBody>
            <a:bodyPr/>
            <a:lstStyle/>
            <a:p>
              <a:endParaRPr lang="en-CA"/>
            </a:p>
          </p:txBody>
        </p:sp>
        <p:sp>
          <p:nvSpPr>
            <p:cNvPr id="17482" name="Rectangle 264"/>
            <p:cNvSpPr>
              <a:spLocks noChangeArrowheads="1"/>
            </p:cNvSpPr>
            <p:nvPr/>
          </p:nvSpPr>
          <p:spPr bwMode="auto">
            <a:xfrm>
              <a:off x="2107" y="2749"/>
              <a:ext cx="7" cy="208"/>
            </a:xfrm>
            <a:prstGeom prst="rect">
              <a:avLst/>
            </a:prstGeom>
            <a:solidFill>
              <a:srgbClr val="000000"/>
            </a:solidFill>
            <a:ln w="0">
              <a:solidFill>
                <a:srgbClr val="000000"/>
              </a:solidFill>
              <a:miter lim="800000"/>
              <a:headEnd/>
              <a:tailEnd/>
            </a:ln>
          </p:spPr>
          <p:txBody>
            <a:bodyPr/>
            <a:lstStyle/>
            <a:p>
              <a:endParaRPr lang="en-US"/>
            </a:p>
          </p:txBody>
        </p:sp>
        <p:sp>
          <p:nvSpPr>
            <p:cNvPr id="17483" name="Freeform 265"/>
            <p:cNvSpPr>
              <a:spLocks noEditPoints="1"/>
            </p:cNvSpPr>
            <p:nvPr/>
          </p:nvSpPr>
          <p:spPr bwMode="auto">
            <a:xfrm>
              <a:off x="2299" y="2780"/>
              <a:ext cx="69" cy="115"/>
            </a:xfrm>
            <a:custGeom>
              <a:avLst/>
              <a:gdLst>
                <a:gd name="T0" fmla="*/ 0 w 69"/>
                <a:gd name="T1" fmla="*/ 58 h 115"/>
                <a:gd name="T2" fmla="*/ 0 w 69"/>
                <a:gd name="T3" fmla="*/ 39 h 115"/>
                <a:gd name="T4" fmla="*/ 3 w 69"/>
                <a:gd name="T5" fmla="*/ 23 h 115"/>
                <a:gd name="T6" fmla="*/ 11 w 69"/>
                <a:gd name="T7" fmla="*/ 12 h 115"/>
                <a:gd name="T8" fmla="*/ 19 w 69"/>
                <a:gd name="T9" fmla="*/ 4 h 115"/>
                <a:gd name="T10" fmla="*/ 26 w 69"/>
                <a:gd name="T11" fmla="*/ 0 h 115"/>
                <a:gd name="T12" fmla="*/ 34 w 69"/>
                <a:gd name="T13" fmla="*/ 0 h 115"/>
                <a:gd name="T14" fmla="*/ 42 w 69"/>
                <a:gd name="T15" fmla="*/ 0 h 115"/>
                <a:gd name="T16" fmla="*/ 49 w 69"/>
                <a:gd name="T17" fmla="*/ 4 h 115"/>
                <a:gd name="T18" fmla="*/ 57 w 69"/>
                <a:gd name="T19" fmla="*/ 12 h 115"/>
                <a:gd name="T20" fmla="*/ 65 w 69"/>
                <a:gd name="T21" fmla="*/ 23 h 115"/>
                <a:gd name="T22" fmla="*/ 69 w 69"/>
                <a:gd name="T23" fmla="*/ 39 h 115"/>
                <a:gd name="T24" fmla="*/ 69 w 69"/>
                <a:gd name="T25" fmla="*/ 58 h 115"/>
                <a:gd name="T26" fmla="*/ 69 w 69"/>
                <a:gd name="T27" fmla="*/ 73 h 115"/>
                <a:gd name="T28" fmla="*/ 65 w 69"/>
                <a:gd name="T29" fmla="*/ 88 h 115"/>
                <a:gd name="T30" fmla="*/ 57 w 69"/>
                <a:gd name="T31" fmla="*/ 100 h 115"/>
                <a:gd name="T32" fmla="*/ 49 w 69"/>
                <a:gd name="T33" fmla="*/ 108 h 115"/>
                <a:gd name="T34" fmla="*/ 42 w 69"/>
                <a:gd name="T35" fmla="*/ 111 h 115"/>
                <a:gd name="T36" fmla="*/ 34 w 69"/>
                <a:gd name="T37" fmla="*/ 115 h 115"/>
                <a:gd name="T38" fmla="*/ 23 w 69"/>
                <a:gd name="T39" fmla="*/ 111 h 115"/>
                <a:gd name="T40" fmla="*/ 15 w 69"/>
                <a:gd name="T41" fmla="*/ 108 h 115"/>
                <a:gd name="T42" fmla="*/ 7 w 69"/>
                <a:gd name="T43" fmla="*/ 96 h 115"/>
                <a:gd name="T44" fmla="*/ 0 w 69"/>
                <a:gd name="T45" fmla="*/ 77 h 115"/>
                <a:gd name="T46" fmla="*/ 0 w 69"/>
                <a:gd name="T47" fmla="*/ 58 h 115"/>
                <a:gd name="T48" fmla="*/ 15 w 69"/>
                <a:gd name="T49" fmla="*/ 58 h 115"/>
                <a:gd name="T50" fmla="*/ 15 w 69"/>
                <a:gd name="T51" fmla="*/ 81 h 115"/>
                <a:gd name="T52" fmla="*/ 19 w 69"/>
                <a:gd name="T53" fmla="*/ 96 h 115"/>
                <a:gd name="T54" fmla="*/ 23 w 69"/>
                <a:gd name="T55" fmla="*/ 104 h 115"/>
                <a:gd name="T56" fmla="*/ 26 w 69"/>
                <a:gd name="T57" fmla="*/ 108 h 115"/>
                <a:gd name="T58" fmla="*/ 34 w 69"/>
                <a:gd name="T59" fmla="*/ 108 h 115"/>
                <a:gd name="T60" fmla="*/ 38 w 69"/>
                <a:gd name="T61" fmla="*/ 108 h 115"/>
                <a:gd name="T62" fmla="*/ 42 w 69"/>
                <a:gd name="T63" fmla="*/ 104 h 115"/>
                <a:gd name="T64" fmla="*/ 46 w 69"/>
                <a:gd name="T65" fmla="*/ 100 h 115"/>
                <a:gd name="T66" fmla="*/ 49 w 69"/>
                <a:gd name="T67" fmla="*/ 92 h 115"/>
                <a:gd name="T68" fmla="*/ 53 w 69"/>
                <a:gd name="T69" fmla="*/ 73 h 115"/>
                <a:gd name="T70" fmla="*/ 53 w 69"/>
                <a:gd name="T71" fmla="*/ 54 h 115"/>
                <a:gd name="T72" fmla="*/ 53 w 69"/>
                <a:gd name="T73" fmla="*/ 35 h 115"/>
                <a:gd name="T74" fmla="*/ 49 w 69"/>
                <a:gd name="T75" fmla="*/ 19 h 115"/>
                <a:gd name="T76" fmla="*/ 46 w 69"/>
                <a:gd name="T77" fmla="*/ 12 h 115"/>
                <a:gd name="T78" fmla="*/ 42 w 69"/>
                <a:gd name="T79" fmla="*/ 8 h 115"/>
                <a:gd name="T80" fmla="*/ 38 w 69"/>
                <a:gd name="T81" fmla="*/ 4 h 115"/>
                <a:gd name="T82" fmla="*/ 34 w 69"/>
                <a:gd name="T83" fmla="*/ 4 h 115"/>
                <a:gd name="T84" fmla="*/ 30 w 69"/>
                <a:gd name="T85" fmla="*/ 4 h 115"/>
                <a:gd name="T86" fmla="*/ 26 w 69"/>
                <a:gd name="T87" fmla="*/ 8 h 115"/>
                <a:gd name="T88" fmla="*/ 19 w 69"/>
                <a:gd name="T89" fmla="*/ 19 h 115"/>
                <a:gd name="T90" fmla="*/ 15 w 69"/>
                <a:gd name="T91" fmla="*/ 31 h 115"/>
                <a:gd name="T92" fmla="*/ 15 w 69"/>
                <a:gd name="T93" fmla="*/ 46 h 115"/>
                <a:gd name="T94" fmla="*/ 15 w 69"/>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0" y="39"/>
                  </a:lnTo>
                  <a:lnTo>
                    <a:pt x="3" y="23"/>
                  </a:lnTo>
                  <a:lnTo>
                    <a:pt x="11" y="12"/>
                  </a:lnTo>
                  <a:lnTo>
                    <a:pt x="19" y="4"/>
                  </a:lnTo>
                  <a:lnTo>
                    <a:pt x="26" y="0"/>
                  </a:lnTo>
                  <a:lnTo>
                    <a:pt x="34" y="0"/>
                  </a:lnTo>
                  <a:lnTo>
                    <a:pt x="42" y="0"/>
                  </a:lnTo>
                  <a:lnTo>
                    <a:pt x="49" y="4"/>
                  </a:lnTo>
                  <a:lnTo>
                    <a:pt x="57" y="12"/>
                  </a:lnTo>
                  <a:lnTo>
                    <a:pt x="65" y="23"/>
                  </a:lnTo>
                  <a:lnTo>
                    <a:pt x="69" y="39"/>
                  </a:lnTo>
                  <a:lnTo>
                    <a:pt x="69" y="58"/>
                  </a:lnTo>
                  <a:lnTo>
                    <a:pt x="69" y="73"/>
                  </a:lnTo>
                  <a:lnTo>
                    <a:pt x="65" y="88"/>
                  </a:lnTo>
                  <a:lnTo>
                    <a:pt x="57" y="100"/>
                  </a:lnTo>
                  <a:lnTo>
                    <a:pt x="49" y="108"/>
                  </a:lnTo>
                  <a:lnTo>
                    <a:pt x="42" y="111"/>
                  </a:lnTo>
                  <a:lnTo>
                    <a:pt x="34" y="115"/>
                  </a:lnTo>
                  <a:lnTo>
                    <a:pt x="23" y="111"/>
                  </a:lnTo>
                  <a:lnTo>
                    <a:pt x="15" y="108"/>
                  </a:lnTo>
                  <a:lnTo>
                    <a:pt x="7" y="96"/>
                  </a:lnTo>
                  <a:lnTo>
                    <a:pt x="0" y="77"/>
                  </a:lnTo>
                  <a:lnTo>
                    <a:pt x="0" y="58"/>
                  </a:lnTo>
                  <a:close/>
                  <a:moveTo>
                    <a:pt x="15" y="58"/>
                  </a:moveTo>
                  <a:lnTo>
                    <a:pt x="15" y="81"/>
                  </a:lnTo>
                  <a:lnTo>
                    <a:pt x="19" y="96"/>
                  </a:lnTo>
                  <a:lnTo>
                    <a:pt x="23" y="104"/>
                  </a:lnTo>
                  <a:lnTo>
                    <a:pt x="26" y="108"/>
                  </a:lnTo>
                  <a:lnTo>
                    <a:pt x="34" y="108"/>
                  </a:lnTo>
                  <a:lnTo>
                    <a:pt x="38" y="108"/>
                  </a:lnTo>
                  <a:lnTo>
                    <a:pt x="42" y="104"/>
                  </a:lnTo>
                  <a:lnTo>
                    <a:pt x="46" y="100"/>
                  </a:lnTo>
                  <a:lnTo>
                    <a:pt x="49" y="92"/>
                  </a:lnTo>
                  <a:lnTo>
                    <a:pt x="53" y="73"/>
                  </a:lnTo>
                  <a:lnTo>
                    <a:pt x="53" y="54"/>
                  </a:lnTo>
                  <a:lnTo>
                    <a:pt x="53" y="35"/>
                  </a:lnTo>
                  <a:lnTo>
                    <a:pt x="49" y="19"/>
                  </a:lnTo>
                  <a:lnTo>
                    <a:pt x="46" y="12"/>
                  </a:lnTo>
                  <a:lnTo>
                    <a:pt x="42" y="8"/>
                  </a:lnTo>
                  <a:lnTo>
                    <a:pt x="38" y="4"/>
                  </a:lnTo>
                  <a:lnTo>
                    <a:pt x="34" y="4"/>
                  </a:lnTo>
                  <a:lnTo>
                    <a:pt x="30" y="4"/>
                  </a:lnTo>
                  <a:lnTo>
                    <a:pt x="26" y="8"/>
                  </a:lnTo>
                  <a:lnTo>
                    <a:pt x="19" y="19"/>
                  </a:lnTo>
                  <a:lnTo>
                    <a:pt x="15" y="31"/>
                  </a:lnTo>
                  <a:lnTo>
                    <a:pt x="15" y="46"/>
                  </a:lnTo>
                  <a:lnTo>
                    <a:pt x="15" y="58"/>
                  </a:lnTo>
                  <a:close/>
                </a:path>
              </a:pathLst>
            </a:custGeom>
            <a:solidFill>
              <a:srgbClr val="000000"/>
            </a:solidFill>
            <a:ln w="0">
              <a:solidFill>
                <a:srgbClr val="000000"/>
              </a:solidFill>
              <a:round/>
              <a:headEnd/>
              <a:tailEnd/>
            </a:ln>
          </p:spPr>
          <p:txBody>
            <a:bodyPr/>
            <a:lstStyle/>
            <a:p>
              <a:endParaRPr lang="en-CA"/>
            </a:p>
          </p:txBody>
        </p:sp>
        <p:sp>
          <p:nvSpPr>
            <p:cNvPr id="17484" name="Rectangle 266"/>
            <p:cNvSpPr>
              <a:spLocks noChangeArrowheads="1"/>
            </p:cNvSpPr>
            <p:nvPr/>
          </p:nvSpPr>
          <p:spPr bwMode="auto">
            <a:xfrm>
              <a:off x="2705" y="2749"/>
              <a:ext cx="8" cy="208"/>
            </a:xfrm>
            <a:prstGeom prst="rect">
              <a:avLst/>
            </a:prstGeom>
            <a:solidFill>
              <a:srgbClr val="000000"/>
            </a:solidFill>
            <a:ln w="0">
              <a:solidFill>
                <a:srgbClr val="000000"/>
              </a:solidFill>
              <a:miter lim="800000"/>
              <a:headEnd/>
              <a:tailEnd/>
            </a:ln>
          </p:spPr>
          <p:txBody>
            <a:bodyPr/>
            <a:lstStyle/>
            <a:p>
              <a:endParaRPr lang="en-US"/>
            </a:p>
          </p:txBody>
        </p:sp>
        <p:sp>
          <p:nvSpPr>
            <p:cNvPr id="17485" name="Freeform 267"/>
            <p:cNvSpPr>
              <a:spLocks noEditPoints="1"/>
            </p:cNvSpPr>
            <p:nvPr/>
          </p:nvSpPr>
          <p:spPr bwMode="auto">
            <a:xfrm>
              <a:off x="2901" y="2780"/>
              <a:ext cx="69" cy="115"/>
            </a:xfrm>
            <a:custGeom>
              <a:avLst/>
              <a:gdLst>
                <a:gd name="T0" fmla="*/ 0 w 69"/>
                <a:gd name="T1" fmla="*/ 58 h 115"/>
                <a:gd name="T2" fmla="*/ 0 w 69"/>
                <a:gd name="T3" fmla="*/ 39 h 115"/>
                <a:gd name="T4" fmla="*/ 8 w 69"/>
                <a:gd name="T5" fmla="*/ 23 h 115"/>
                <a:gd name="T6" fmla="*/ 11 w 69"/>
                <a:gd name="T7" fmla="*/ 12 h 115"/>
                <a:gd name="T8" fmla="*/ 19 w 69"/>
                <a:gd name="T9" fmla="*/ 4 h 115"/>
                <a:gd name="T10" fmla="*/ 27 w 69"/>
                <a:gd name="T11" fmla="*/ 0 h 115"/>
                <a:gd name="T12" fmla="*/ 35 w 69"/>
                <a:gd name="T13" fmla="*/ 0 h 115"/>
                <a:gd name="T14" fmla="*/ 42 w 69"/>
                <a:gd name="T15" fmla="*/ 0 h 115"/>
                <a:gd name="T16" fmla="*/ 50 w 69"/>
                <a:gd name="T17" fmla="*/ 4 h 115"/>
                <a:gd name="T18" fmla="*/ 58 w 69"/>
                <a:gd name="T19" fmla="*/ 12 h 115"/>
                <a:gd name="T20" fmla="*/ 65 w 69"/>
                <a:gd name="T21" fmla="*/ 23 h 115"/>
                <a:gd name="T22" fmla="*/ 69 w 69"/>
                <a:gd name="T23" fmla="*/ 39 h 115"/>
                <a:gd name="T24" fmla="*/ 69 w 69"/>
                <a:gd name="T25" fmla="*/ 58 h 115"/>
                <a:gd name="T26" fmla="*/ 69 w 69"/>
                <a:gd name="T27" fmla="*/ 73 h 115"/>
                <a:gd name="T28" fmla="*/ 65 w 69"/>
                <a:gd name="T29" fmla="*/ 88 h 115"/>
                <a:gd name="T30" fmla="*/ 58 w 69"/>
                <a:gd name="T31" fmla="*/ 100 h 115"/>
                <a:gd name="T32" fmla="*/ 50 w 69"/>
                <a:gd name="T33" fmla="*/ 108 h 115"/>
                <a:gd name="T34" fmla="*/ 42 w 69"/>
                <a:gd name="T35" fmla="*/ 111 h 115"/>
                <a:gd name="T36" fmla="*/ 35 w 69"/>
                <a:gd name="T37" fmla="*/ 115 h 115"/>
                <a:gd name="T38" fmla="*/ 27 w 69"/>
                <a:gd name="T39" fmla="*/ 111 h 115"/>
                <a:gd name="T40" fmla="*/ 15 w 69"/>
                <a:gd name="T41" fmla="*/ 108 h 115"/>
                <a:gd name="T42" fmla="*/ 8 w 69"/>
                <a:gd name="T43" fmla="*/ 96 h 115"/>
                <a:gd name="T44" fmla="*/ 4 w 69"/>
                <a:gd name="T45" fmla="*/ 77 h 115"/>
                <a:gd name="T46" fmla="*/ 0 w 69"/>
                <a:gd name="T47" fmla="*/ 58 h 115"/>
                <a:gd name="T48" fmla="*/ 15 w 69"/>
                <a:gd name="T49" fmla="*/ 58 h 115"/>
                <a:gd name="T50" fmla="*/ 19 w 69"/>
                <a:gd name="T51" fmla="*/ 81 h 115"/>
                <a:gd name="T52" fmla="*/ 23 w 69"/>
                <a:gd name="T53" fmla="*/ 96 h 115"/>
                <a:gd name="T54" fmla="*/ 27 w 69"/>
                <a:gd name="T55" fmla="*/ 104 h 115"/>
                <a:gd name="T56" fmla="*/ 31 w 69"/>
                <a:gd name="T57" fmla="*/ 108 h 115"/>
                <a:gd name="T58" fmla="*/ 35 w 69"/>
                <a:gd name="T59" fmla="*/ 108 h 115"/>
                <a:gd name="T60" fmla="*/ 38 w 69"/>
                <a:gd name="T61" fmla="*/ 108 h 115"/>
                <a:gd name="T62" fmla="*/ 42 w 69"/>
                <a:gd name="T63" fmla="*/ 104 h 115"/>
                <a:gd name="T64" fmla="*/ 50 w 69"/>
                <a:gd name="T65" fmla="*/ 100 h 115"/>
                <a:gd name="T66" fmla="*/ 50 w 69"/>
                <a:gd name="T67" fmla="*/ 92 h 115"/>
                <a:gd name="T68" fmla="*/ 54 w 69"/>
                <a:gd name="T69" fmla="*/ 73 h 115"/>
                <a:gd name="T70" fmla="*/ 54 w 69"/>
                <a:gd name="T71" fmla="*/ 54 h 115"/>
                <a:gd name="T72" fmla="*/ 54 w 69"/>
                <a:gd name="T73" fmla="*/ 35 h 115"/>
                <a:gd name="T74" fmla="*/ 50 w 69"/>
                <a:gd name="T75" fmla="*/ 19 h 115"/>
                <a:gd name="T76" fmla="*/ 46 w 69"/>
                <a:gd name="T77" fmla="*/ 12 h 115"/>
                <a:gd name="T78" fmla="*/ 42 w 69"/>
                <a:gd name="T79" fmla="*/ 8 h 115"/>
                <a:gd name="T80" fmla="*/ 38 w 69"/>
                <a:gd name="T81" fmla="*/ 4 h 115"/>
                <a:gd name="T82" fmla="*/ 35 w 69"/>
                <a:gd name="T83" fmla="*/ 4 h 115"/>
                <a:gd name="T84" fmla="*/ 31 w 69"/>
                <a:gd name="T85" fmla="*/ 4 h 115"/>
                <a:gd name="T86" fmla="*/ 27 w 69"/>
                <a:gd name="T87" fmla="*/ 8 h 115"/>
                <a:gd name="T88" fmla="*/ 23 w 69"/>
                <a:gd name="T89" fmla="*/ 19 h 115"/>
                <a:gd name="T90" fmla="*/ 19 w 69"/>
                <a:gd name="T91" fmla="*/ 31 h 115"/>
                <a:gd name="T92" fmla="*/ 15 w 69"/>
                <a:gd name="T93" fmla="*/ 46 h 115"/>
                <a:gd name="T94" fmla="*/ 15 w 69"/>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0" y="39"/>
                  </a:lnTo>
                  <a:lnTo>
                    <a:pt x="8" y="23"/>
                  </a:lnTo>
                  <a:lnTo>
                    <a:pt x="11" y="12"/>
                  </a:lnTo>
                  <a:lnTo>
                    <a:pt x="19" y="4"/>
                  </a:lnTo>
                  <a:lnTo>
                    <a:pt x="27" y="0"/>
                  </a:lnTo>
                  <a:lnTo>
                    <a:pt x="35" y="0"/>
                  </a:lnTo>
                  <a:lnTo>
                    <a:pt x="42" y="0"/>
                  </a:lnTo>
                  <a:lnTo>
                    <a:pt x="50" y="4"/>
                  </a:lnTo>
                  <a:lnTo>
                    <a:pt x="58" y="12"/>
                  </a:lnTo>
                  <a:lnTo>
                    <a:pt x="65" y="23"/>
                  </a:lnTo>
                  <a:lnTo>
                    <a:pt x="69" y="39"/>
                  </a:lnTo>
                  <a:lnTo>
                    <a:pt x="69" y="58"/>
                  </a:lnTo>
                  <a:lnTo>
                    <a:pt x="69" y="73"/>
                  </a:lnTo>
                  <a:lnTo>
                    <a:pt x="65" y="88"/>
                  </a:lnTo>
                  <a:lnTo>
                    <a:pt x="58" y="100"/>
                  </a:lnTo>
                  <a:lnTo>
                    <a:pt x="50" y="108"/>
                  </a:lnTo>
                  <a:lnTo>
                    <a:pt x="42" y="111"/>
                  </a:lnTo>
                  <a:lnTo>
                    <a:pt x="35" y="115"/>
                  </a:lnTo>
                  <a:lnTo>
                    <a:pt x="27" y="111"/>
                  </a:lnTo>
                  <a:lnTo>
                    <a:pt x="15" y="108"/>
                  </a:lnTo>
                  <a:lnTo>
                    <a:pt x="8" y="96"/>
                  </a:lnTo>
                  <a:lnTo>
                    <a:pt x="4" y="77"/>
                  </a:lnTo>
                  <a:lnTo>
                    <a:pt x="0" y="58"/>
                  </a:lnTo>
                  <a:close/>
                  <a:moveTo>
                    <a:pt x="15" y="58"/>
                  </a:moveTo>
                  <a:lnTo>
                    <a:pt x="19" y="81"/>
                  </a:lnTo>
                  <a:lnTo>
                    <a:pt x="23" y="96"/>
                  </a:lnTo>
                  <a:lnTo>
                    <a:pt x="27" y="104"/>
                  </a:lnTo>
                  <a:lnTo>
                    <a:pt x="31" y="108"/>
                  </a:lnTo>
                  <a:lnTo>
                    <a:pt x="35" y="108"/>
                  </a:lnTo>
                  <a:lnTo>
                    <a:pt x="38" y="108"/>
                  </a:lnTo>
                  <a:lnTo>
                    <a:pt x="42" y="104"/>
                  </a:lnTo>
                  <a:lnTo>
                    <a:pt x="50" y="100"/>
                  </a:lnTo>
                  <a:lnTo>
                    <a:pt x="50" y="92"/>
                  </a:lnTo>
                  <a:lnTo>
                    <a:pt x="54" y="73"/>
                  </a:lnTo>
                  <a:lnTo>
                    <a:pt x="54" y="54"/>
                  </a:lnTo>
                  <a:lnTo>
                    <a:pt x="54" y="35"/>
                  </a:lnTo>
                  <a:lnTo>
                    <a:pt x="50" y="19"/>
                  </a:lnTo>
                  <a:lnTo>
                    <a:pt x="46" y="12"/>
                  </a:lnTo>
                  <a:lnTo>
                    <a:pt x="42" y="8"/>
                  </a:lnTo>
                  <a:lnTo>
                    <a:pt x="38" y="4"/>
                  </a:lnTo>
                  <a:lnTo>
                    <a:pt x="35" y="4"/>
                  </a:lnTo>
                  <a:lnTo>
                    <a:pt x="31" y="4"/>
                  </a:lnTo>
                  <a:lnTo>
                    <a:pt x="27" y="8"/>
                  </a:lnTo>
                  <a:lnTo>
                    <a:pt x="23" y="19"/>
                  </a:lnTo>
                  <a:lnTo>
                    <a:pt x="19" y="31"/>
                  </a:lnTo>
                  <a:lnTo>
                    <a:pt x="15" y="46"/>
                  </a:lnTo>
                  <a:lnTo>
                    <a:pt x="15" y="58"/>
                  </a:lnTo>
                  <a:close/>
                </a:path>
              </a:pathLst>
            </a:custGeom>
            <a:solidFill>
              <a:srgbClr val="000000"/>
            </a:solidFill>
            <a:ln w="0">
              <a:solidFill>
                <a:srgbClr val="000000"/>
              </a:solidFill>
              <a:round/>
              <a:headEnd/>
              <a:tailEnd/>
            </a:ln>
          </p:spPr>
          <p:txBody>
            <a:bodyPr/>
            <a:lstStyle/>
            <a:p>
              <a:endParaRPr lang="en-CA"/>
            </a:p>
          </p:txBody>
        </p:sp>
        <p:sp>
          <p:nvSpPr>
            <p:cNvPr id="17486" name="Rectangle 268"/>
            <p:cNvSpPr>
              <a:spLocks noChangeArrowheads="1"/>
            </p:cNvSpPr>
            <p:nvPr/>
          </p:nvSpPr>
          <p:spPr bwMode="auto">
            <a:xfrm>
              <a:off x="3304" y="2749"/>
              <a:ext cx="8" cy="208"/>
            </a:xfrm>
            <a:prstGeom prst="rect">
              <a:avLst/>
            </a:prstGeom>
            <a:solidFill>
              <a:srgbClr val="000000"/>
            </a:solidFill>
            <a:ln w="0">
              <a:solidFill>
                <a:srgbClr val="000000"/>
              </a:solidFill>
              <a:miter lim="800000"/>
              <a:headEnd/>
              <a:tailEnd/>
            </a:ln>
          </p:spPr>
          <p:txBody>
            <a:bodyPr/>
            <a:lstStyle/>
            <a:p>
              <a:endParaRPr lang="en-US"/>
            </a:p>
          </p:txBody>
        </p:sp>
        <p:sp>
          <p:nvSpPr>
            <p:cNvPr id="17487" name="Freeform 269"/>
            <p:cNvSpPr>
              <a:spLocks noEditPoints="1"/>
            </p:cNvSpPr>
            <p:nvPr/>
          </p:nvSpPr>
          <p:spPr bwMode="auto">
            <a:xfrm>
              <a:off x="3503" y="2780"/>
              <a:ext cx="73" cy="115"/>
            </a:xfrm>
            <a:custGeom>
              <a:avLst/>
              <a:gdLst>
                <a:gd name="T0" fmla="*/ 0 w 73"/>
                <a:gd name="T1" fmla="*/ 58 h 115"/>
                <a:gd name="T2" fmla="*/ 4 w 73"/>
                <a:gd name="T3" fmla="*/ 39 h 115"/>
                <a:gd name="T4" fmla="*/ 8 w 73"/>
                <a:gd name="T5" fmla="*/ 23 h 115"/>
                <a:gd name="T6" fmla="*/ 16 w 73"/>
                <a:gd name="T7" fmla="*/ 12 h 115"/>
                <a:gd name="T8" fmla="*/ 23 w 73"/>
                <a:gd name="T9" fmla="*/ 4 h 115"/>
                <a:gd name="T10" fmla="*/ 31 w 73"/>
                <a:gd name="T11" fmla="*/ 0 h 115"/>
                <a:gd name="T12" fmla="*/ 39 w 73"/>
                <a:gd name="T13" fmla="*/ 0 h 115"/>
                <a:gd name="T14" fmla="*/ 46 w 73"/>
                <a:gd name="T15" fmla="*/ 0 h 115"/>
                <a:gd name="T16" fmla="*/ 54 w 73"/>
                <a:gd name="T17" fmla="*/ 4 h 115"/>
                <a:gd name="T18" fmla="*/ 58 w 73"/>
                <a:gd name="T19" fmla="*/ 12 h 115"/>
                <a:gd name="T20" fmla="*/ 66 w 73"/>
                <a:gd name="T21" fmla="*/ 23 h 115"/>
                <a:gd name="T22" fmla="*/ 69 w 73"/>
                <a:gd name="T23" fmla="*/ 39 h 115"/>
                <a:gd name="T24" fmla="*/ 73 w 73"/>
                <a:gd name="T25" fmla="*/ 58 h 115"/>
                <a:gd name="T26" fmla="*/ 69 w 73"/>
                <a:gd name="T27" fmla="*/ 73 h 115"/>
                <a:gd name="T28" fmla="*/ 66 w 73"/>
                <a:gd name="T29" fmla="*/ 88 h 115"/>
                <a:gd name="T30" fmla="*/ 62 w 73"/>
                <a:gd name="T31" fmla="*/ 100 h 115"/>
                <a:gd name="T32" fmla="*/ 54 w 73"/>
                <a:gd name="T33" fmla="*/ 108 h 115"/>
                <a:gd name="T34" fmla="*/ 43 w 73"/>
                <a:gd name="T35" fmla="*/ 111 h 115"/>
                <a:gd name="T36" fmla="*/ 35 w 73"/>
                <a:gd name="T37" fmla="*/ 115 h 115"/>
                <a:gd name="T38" fmla="*/ 27 w 73"/>
                <a:gd name="T39" fmla="*/ 111 h 115"/>
                <a:gd name="T40" fmla="*/ 20 w 73"/>
                <a:gd name="T41" fmla="*/ 108 h 115"/>
                <a:gd name="T42" fmla="*/ 12 w 73"/>
                <a:gd name="T43" fmla="*/ 96 h 115"/>
                <a:gd name="T44" fmla="*/ 4 w 73"/>
                <a:gd name="T45" fmla="*/ 77 h 115"/>
                <a:gd name="T46" fmla="*/ 0 w 73"/>
                <a:gd name="T47" fmla="*/ 58 h 115"/>
                <a:gd name="T48" fmla="*/ 16 w 73"/>
                <a:gd name="T49" fmla="*/ 58 h 115"/>
                <a:gd name="T50" fmla="*/ 20 w 73"/>
                <a:gd name="T51" fmla="*/ 81 h 115"/>
                <a:gd name="T52" fmla="*/ 23 w 73"/>
                <a:gd name="T53" fmla="*/ 96 h 115"/>
                <a:gd name="T54" fmla="*/ 27 w 73"/>
                <a:gd name="T55" fmla="*/ 104 h 115"/>
                <a:gd name="T56" fmla="*/ 31 w 73"/>
                <a:gd name="T57" fmla="*/ 108 h 115"/>
                <a:gd name="T58" fmla="*/ 35 w 73"/>
                <a:gd name="T59" fmla="*/ 108 h 115"/>
                <a:gd name="T60" fmla="*/ 43 w 73"/>
                <a:gd name="T61" fmla="*/ 108 h 115"/>
                <a:gd name="T62" fmla="*/ 46 w 73"/>
                <a:gd name="T63" fmla="*/ 104 h 115"/>
                <a:gd name="T64" fmla="*/ 50 w 73"/>
                <a:gd name="T65" fmla="*/ 100 h 115"/>
                <a:gd name="T66" fmla="*/ 54 w 73"/>
                <a:gd name="T67" fmla="*/ 92 h 115"/>
                <a:gd name="T68" fmla="*/ 54 w 73"/>
                <a:gd name="T69" fmla="*/ 73 h 115"/>
                <a:gd name="T70" fmla="*/ 54 w 73"/>
                <a:gd name="T71" fmla="*/ 54 h 115"/>
                <a:gd name="T72" fmla="*/ 54 w 73"/>
                <a:gd name="T73" fmla="*/ 35 h 115"/>
                <a:gd name="T74" fmla="*/ 54 w 73"/>
                <a:gd name="T75" fmla="*/ 19 h 115"/>
                <a:gd name="T76" fmla="*/ 50 w 73"/>
                <a:gd name="T77" fmla="*/ 12 h 115"/>
                <a:gd name="T78" fmla="*/ 46 w 73"/>
                <a:gd name="T79" fmla="*/ 8 h 115"/>
                <a:gd name="T80" fmla="*/ 43 w 73"/>
                <a:gd name="T81" fmla="*/ 4 h 115"/>
                <a:gd name="T82" fmla="*/ 39 w 73"/>
                <a:gd name="T83" fmla="*/ 4 h 115"/>
                <a:gd name="T84" fmla="*/ 31 w 73"/>
                <a:gd name="T85" fmla="*/ 4 h 115"/>
                <a:gd name="T86" fmla="*/ 27 w 73"/>
                <a:gd name="T87" fmla="*/ 8 h 115"/>
                <a:gd name="T88" fmla="*/ 23 w 73"/>
                <a:gd name="T89" fmla="*/ 19 h 115"/>
                <a:gd name="T90" fmla="*/ 20 w 73"/>
                <a:gd name="T91" fmla="*/ 31 h 115"/>
                <a:gd name="T92" fmla="*/ 20 w 73"/>
                <a:gd name="T93" fmla="*/ 46 h 115"/>
                <a:gd name="T94" fmla="*/ 16 w 73"/>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39"/>
                  </a:lnTo>
                  <a:lnTo>
                    <a:pt x="8" y="23"/>
                  </a:lnTo>
                  <a:lnTo>
                    <a:pt x="16" y="12"/>
                  </a:lnTo>
                  <a:lnTo>
                    <a:pt x="23" y="4"/>
                  </a:lnTo>
                  <a:lnTo>
                    <a:pt x="31" y="0"/>
                  </a:lnTo>
                  <a:lnTo>
                    <a:pt x="39" y="0"/>
                  </a:lnTo>
                  <a:lnTo>
                    <a:pt x="46" y="0"/>
                  </a:lnTo>
                  <a:lnTo>
                    <a:pt x="54" y="4"/>
                  </a:lnTo>
                  <a:lnTo>
                    <a:pt x="58" y="12"/>
                  </a:lnTo>
                  <a:lnTo>
                    <a:pt x="66" y="23"/>
                  </a:lnTo>
                  <a:lnTo>
                    <a:pt x="69" y="39"/>
                  </a:lnTo>
                  <a:lnTo>
                    <a:pt x="73" y="58"/>
                  </a:lnTo>
                  <a:lnTo>
                    <a:pt x="69" y="73"/>
                  </a:lnTo>
                  <a:lnTo>
                    <a:pt x="66" y="88"/>
                  </a:lnTo>
                  <a:lnTo>
                    <a:pt x="62" y="100"/>
                  </a:lnTo>
                  <a:lnTo>
                    <a:pt x="54" y="108"/>
                  </a:lnTo>
                  <a:lnTo>
                    <a:pt x="43" y="111"/>
                  </a:lnTo>
                  <a:lnTo>
                    <a:pt x="35" y="115"/>
                  </a:lnTo>
                  <a:lnTo>
                    <a:pt x="27" y="111"/>
                  </a:lnTo>
                  <a:lnTo>
                    <a:pt x="20" y="108"/>
                  </a:lnTo>
                  <a:lnTo>
                    <a:pt x="12" y="96"/>
                  </a:lnTo>
                  <a:lnTo>
                    <a:pt x="4" y="77"/>
                  </a:lnTo>
                  <a:lnTo>
                    <a:pt x="0" y="58"/>
                  </a:lnTo>
                  <a:close/>
                  <a:moveTo>
                    <a:pt x="16" y="58"/>
                  </a:moveTo>
                  <a:lnTo>
                    <a:pt x="20" y="81"/>
                  </a:lnTo>
                  <a:lnTo>
                    <a:pt x="23" y="96"/>
                  </a:lnTo>
                  <a:lnTo>
                    <a:pt x="27" y="104"/>
                  </a:lnTo>
                  <a:lnTo>
                    <a:pt x="31" y="108"/>
                  </a:lnTo>
                  <a:lnTo>
                    <a:pt x="35" y="108"/>
                  </a:lnTo>
                  <a:lnTo>
                    <a:pt x="43" y="108"/>
                  </a:lnTo>
                  <a:lnTo>
                    <a:pt x="46" y="104"/>
                  </a:lnTo>
                  <a:lnTo>
                    <a:pt x="50" y="100"/>
                  </a:lnTo>
                  <a:lnTo>
                    <a:pt x="54" y="92"/>
                  </a:lnTo>
                  <a:lnTo>
                    <a:pt x="54" y="73"/>
                  </a:lnTo>
                  <a:lnTo>
                    <a:pt x="54" y="54"/>
                  </a:lnTo>
                  <a:lnTo>
                    <a:pt x="54" y="35"/>
                  </a:lnTo>
                  <a:lnTo>
                    <a:pt x="54" y="19"/>
                  </a:lnTo>
                  <a:lnTo>
                    <a:pt x="50" y="12"/>
                  </a:lnTo>
                  <a:lnTo>
                    <a:pt x="46" y="8"/>
                  </a:lnTo>
                  <a:lnTo>
                    <a:pt x="43" y="4"/>
                  </a:lnTo>
                  <a:lnTo>
                    <a:pt x="39" y="4"/>
                  </a:lnTo>
                  <a:lnTo>
                    <a:pt x="31" y="4"/>
                  </a:lnTo>
                  <a:lnTo>
                    <a:pt x="27" y="8"/>
                  </a:lnTo>
                  <a:lnTo>
                    <a:pt x="23" y="19"/>
                  </a:lnTo>
                  <a:lnTo>
                    <a:pt x="20" y="31"/>
                  </a:lnTo>
                  <a:lnTo>
                    <a:pt x="20" y="46"/>
                  </a:lnTo>
                  <a:lnTo>
                    <a:pt x="16" y="58"/>
                  </a:lnTo>
                  <a:close/>
                </a:path>
              </a:pathLst>
            </a:custGeom>
            <a:solidFill>
              <a:srgbClr val="000000"/>
            </a:solidFill>
            <a:ln w="0">
              <a:solidFill>
                <a:srgbClr val="000000"/>
              </a:solidFill>
              <a:round/>
              <a:headEnd/>
              <a:tailEnd/>
            </a:ln>
          </p:spPr>
          <p:txBody>
            <a:bodyPr/>
            <a:lstStyle/>
            <a:p>
              <a:endParaRPr lang="en-CA"/>
            </a:p>
          </p:txBody>
        </p:sp>
        <p:sp>
          <p:nvSpPr>
            <p:cNvPr id="17488" name="Rectangle 270"/>
            <p:cNvSpPr>
              <a:spLocks noChangeArrowheads="1"/>
            </p:cNvSpPr>
            <p:nvPr/>
          </p:nvSpPr>
          <p:spPr bwMode="auto">
            <a:xfrm>
              <a:off x="4071" y="2749"/>
              <a:ext cx="8" cy="208"/>
            </a:xfrm>
            <a:prstGeom prst="rect">
              <a:avLst/>
            </a:prstGeom>
            <a:solidFill>
              <a:srgbClr val="000000"/>
            </a:solidFill>
            <a:ln w="0">
              <a:solidFill>
                <a:srgbClr val="000000"/>
              </a:solidFill>
              <a:miter lim="800000"/>
              <a:headEnd/>
              <a:tailEnd/>
            </a:ln>
          </p:spPr>
          <p:txBody>
            <a:bodyPr/>
            <a:lstStyle/>
            <a:p>
              <a:endParaRPr lang="en-US"/>
            </a:p>
          </p:txBody>
        </p:sp>
        <p:sp>
          <p:nvSpPr>
            <p:cNvPr id="17489" name="Freeform 271"/>
            <p:cNvSpPr>
              <a:spLocks/>
            </p:cNvSpPr>
            <p:nvPr/>
          </p:nvSpPr>
          <p:spPr bwMode="auto">
            <a:xfrm>
              <a:off x="4275" y="2876"/>
              <a:ext cx="19" cy="19"/>
            </a:xfrm>
            <a:custGeom>
              <a:avLst/>
              <a:gdLst>
                <a:gd name="T0" fmla="*/ 11 w 19"/>
                <a:gd name="T1" fmla="*/ 0 h 19"/>
                <a:gd name="T2" fmla="*/ 15 w 19"/>
                <a:gd name="T3" fmla="*/ 0 h 19"/>
                <a:gd name="T4" fmla="*/ 19 w 19"/>
                <a:gd name="T5" fmla="*/ 4 h 19"/>
                <a:gd name="T6" fmla="*/ 19 w 19"/>
                <a:gd name="T7" fmla="*/ 4 h 19"/>
                <a:gd name="T8" fmla="*/ 19 w 19"/>
                <a:gd name="T9" fmla="*/ 8 h 19"/>
                <a:gd name="T10" fmla="*/ 19 w 19"/>
                <a:gd name="T11" fmla="*/ 12 h 19"/>
                <a:gd name="T12" fmla="*/ 19 w 19"/>
                <a:gd name="T13" fmla="*/ 15 h 19"/>
                <a:gd name="T14" fmla="*/ 15 w 19"/>
                <a:gd name="T15" fmla="*/ 19 h 19"/>
                <a:gd name="T16" fmla="*/ 11 w 19"/>
                <a:gd name="T17" fmla="*/ 19 h 19"/>
                <a:gd name="T18" fmla="*/ 7 w 19"/>
                <a:gd name="T19" fmla="*/ 19 h 19"/>
                <a:gd name="T20" fmla="*/ 3 w 19"/>
                <a:gd name="T21" fmla="*/ 15 h 19"/>
                <a:gd name="T22" fmla="*/ 0 w 19"/>
                <a:gd name="T23" fmla="*/ 12 h 19"/>
                <a:gd name="T24" fmla="*/ 0 w 19"/>
                <a:gd name="T25" fmla="*/ 8 h 19"/>
                <a:gd name="T26" fmla="*/ 0 w 19"/>
                <a:gd name="T27" fmla="*/ 4 h 19"/>
                <a:gd name="T28" fmla="*/ 3 w 19"/>
                <a:gd name="T29" fmla="*/ 4 h 19"/>
                <a:gd name="T30" fmla="*/ 7 w 19"/>
                <a:gd name="T31" fmla="*/ 0 h 19"/>
                <a:gd name="T32" fmla="*/ 11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11" y="0"/>
                  </a:moveTo>
                  <a:lnTo>
                    <a:pt x="15" y="0"/>
                  </a:lnTo>
                  <a:lnTo>
                    <a:pt x="19" y="4"/>
                  </a:lnTo>
                  <a:lnTo>
                    <a:pt x="19" y="8"/>
                  </a:lnTo>
                  <a:lnTo>
                    <a:pt x="19" y="12"/>
                  </a:lnTo>
                  <a:lnTo>
                    <a:pt x="19" y="15"/>
                  </a:lnTo>
                  <a:lnTo>
                    <a:pt x="15" y="19"/>
                  </a:lnTo>
                  <a:lnTo>
                    <a:pt x="11" y="19"/>
                  </a:lnTo>
                  <a:lnTo>
                    <a:pt x="7" y="19"/>
                  </a:lnTo>
                  <a:lnTo>
                    <a:pt x="3" y="15"/>
                  </a:lnTo>
                  <a:lnTo>
                    <a:pt x="0" y="12"/>
                  </a:lnTo>
                  <a:lnTo>
                    <a:pt x="0" y="8"/>
                  </a:lnTo>
                  <a:lnTo>
                    <a:pt x="0" y="4"/>
                  </a:lnTo>
                  <a:lnTo>
                    <a:pt x="3" y="4"/>
                  </a:lnTo>
                  <a:lnTo>
                    <a:pt x="7" y="0"/>
                  </a:lnTo>
                  <a:lnTo>
                    <a:pt x="11" y="0"/>
                  </a:lnTo>
                  <a:close/>
                </a:path>
              </a:pathLst>
            </a:custGeom>
            <a:solidFill>
              <a:srgbClr val="000000"/>
            </a:solidFill>
            <a:ln w="0">
              <a:solidFill>
                <a:srgbClr val="000000"/>
              </a:solidFill>
              <a:round/>
              <a:headEnd/>
              <a:tailEnd/>
            </a:ln>
          </p:spPr>
          <p:txBody>
            <a:bodyPr/>
            <a:lstStyle/>
            <a:p>
              <a:endParaRPr lang="en-CA"/>
            </a:p>
          </p:txBody>
        </p:sp>
        <p:sp>
          <p:nvSpPr>
            <p:cNvPr id="17490" name="Freeform 272"/>
            <p:cNvSpPr>
              <a:spLocks noEditPoints="1"/>
            </p:cNvSpPr>
            <p:nvPr/>
          </p:nvSpPr>
          <p:spPr bwMode="auto">
            <a:xfrm>
              <a:off x="4313" y="2780"/>
              <a:ext cx="69" cy="115"/>
            </a:xfrm>
            <a:custGeom>
              <a:avLst/>
              <a:gdLst>
                <a:gd name="T0" fmla="*/ 0 w 69"/>
                <a:gd name="T1" fmla="*/ 58 h 115"/>
                <a:gd name="T2" fmla="*/ 0 w 69"/>
                <a:gd name="T3" fmla="*/ 39 h 115"/>
                <a:gd name="T4" fmla="*/ 4 w 69"/>
                <a:gd name="T5" fmla="*/ 23 h 115"/>
                <a:gd name="T6" fmla="*/ 11 w 69"/>
                <a:gd name="T7" fmla="*/ 12 h 115"/>
                <a:gd name="T8" fmla="*/ 19 w 69"/>
                <a:gd name="T9" fmla="*/ 4 h 115"/>
                <a:gd name="T10" fmla="*/ 27 w 69"/>
                <a:gd name="T11" fmla="*/ 0 h 115"/>
                <a:gd name="T12" fmla="*/ 34 w 69"/>
                <a:gd name="T13" fmla="*/ 0 h 115"/>
                <a:gd name="T14" fmla="*/ 42 w 69"/>
                <a:gd name="T15" fmla="*/ 0 h 115"/>
                <a:gd name="T16" fmla="*/ 50 w 69"/>
                <a:gd name="T17" fmla="*/ 4 h 115"/>
                <a:gd name="T18" fmla="*/ 57 w 69"/>
                <a:gd name="T19" fmla="*/ 12 h 115"/>
                <a:gd name="T20" fmla="*/ 65 w 69"/>
                <a:gd name="T21" fmla="*/ 23 h 115"/>
                <a:gd name="T22" fmla="*/ 69 w 69"/>
                <a:gd name="T23" fmla="*/ 39 h 115"/>
                <a:gd name="T24" fmla="*/ 69 w 69"/>
                <a:gd name="T25" fmla="*/ 58 h 115"/>
                <a:gd name="T26" fmla="*/ 69 w 69"/>
                <a:gd name="T27" fmla="*/ 73 h 115"/>
                <a:gd name="T28" fmla="*/ 65 w 69"/>
                <a:gd name="T29" fmla="*/ 88 h 115"/>
                <a:gd name="T30" fmla="*/ 57 w 69"/>
                <a:gd name="T31" fmla="*/ 100 h 115"/>
                <a:gd name="T32" fmla="*/ 50 w 69"/>
                <a:gd name="T33" fmla="*/ 108 h 115"/>
                <a:gd name="T34" fmla="*/ 42 w 69"/>
                <a:gd name="T35" fmla="*/ 111 h 115"/>
                <a:gd name="T36" fmla="*/ 34 w 69"/>
                <a:gd name="T37" fmla="*/ 115 h 115"/>
                <a:gd name="T38" fmla="*/ 23 w 69"/>
                <a:gd name="T39" fmla="*/ 111 h 115"/>
                <a:gd name="T40" fmla="*/ 15 w 69"/>
                <a:gd name="T41" fmla="*/ 108 h 115"/>
                <a:gd name="T42" fmla="*/ 8 w 69"/>
                <a:gd name="T43" fmla="*/ 96 h 115"/>
                <a:gd name="T44" fmla="*/ 0 w 69"/>
                <a:gd name="T45" fmla="*/ 77 h 115"/>
                <a:gd name="T46" fmla="*/ 0 w 69"/>
                <a:gd name="T47" fmla="*/ 58 h 115"/>
                <a:gd name="T48" fmla="*/ 15 w 69"/>
                <a:gd name="T49" fmla="*/ 58 h 115"/>
                <a:gd name="T50" fmla="*/ 15 w 69"/>
                <a:gd name="T51" fmla="*/ 81 h 115"/>
                <a:gd name="T52" fmla="*/ 19 w 69"/>
                <a:gd name="T53" fmla="*/ 96 h 115"/>
                <a:gd name="T54" fmla="*/ 23 w 69"/>
                <a:gd name="T55" fmla="*/ 104 h 115"/>
                <a:gd name="T56" fmla="*/ 27 w 69"/>
                <a:gd name="T57" fmla="*/ 108 h 115"/>
                <a:gd name="T58" fmla="*/ 34 w 69"/>
                <a:gd name="T59" fmla="*/ 108 h 115"/>
                <a:gd name="T60" fmla="*/ 38 w 69"/>
                <a:gd name="T61" fmla="*/ 108 h 115"/>
                <a:gd name="T62" fmla="*/ 42 w 69"/>
                <a:gd name="T63" fmla="*/ 104 h 115"/>
                <a:gd name="T64" fmla="*/ 46 w 69"/>
                <a:gd name="T65" fmla="*/ 100 h 115"/>
                <a:gd name="T66" fmla="*/ 50 w 69"/>
                <a:gd name="T67" fmla="*/ 92 h 115"/>
                <a:gd name="T68" fmla="*/ 54 w 69"/>
                <a:gd name="T69" fmla="*/ 73 h 115"/>
                <a:gd name="T70" fmla="*/ 54 w 69"/>
                <a:gd name="T71" fmla="*/ 54 h 115"/>
                <a:gd name="T72" fmla="*/ 54 w 69"/>
                <a:gd name="T73" fmla="*/ 35 h 115"/>
                <a:gd name="T74" fmla="*/ 50 w 69"/>
                <a:gd name="T75" fmla="*/ 19 h 115"/>
                <a:gd name="T76" fmla="*/ 46 w 69"/>
                <a:gd name="T77" fmla="*/ 12 h 115"/>
                <a:gd name="T78" fmla="*/ 42 w 69"/>
                <a:gd name="T79" fmla="*/ 8 h 115"/>
                <a:gd name="T80" fmla="*/ 38 w 69"/>
                <a:gd name="T81" fmla="*/ 4 h 115"/>
                <a:gd name="T82" fmla="*/ 34 w 69"/>
                <a:gd name="T83" fmla="*/ 4 h 115"/>
                <a:gd name="T84" fmla="*/ 31 w 69"/>
                <a:gd name="T85" fmla="*/ 4 h 115"/>
                <a:gd name="T86" fmla="*/ 23 w 69"/>
                <a:gd name="T87" fmla="*/ 8 h 115"/>
                <a:gd name="T88" fmla="*/ 19 w 69"/>
                <a:gd name="T89" fmla="*/ 19 h 115"/>
                <a:gd name="T90" fmla="*/ 15 w 69"/>
                <a:gd name="T91" fmla="*/ 31 h 115"/>
                <a:gd name="T92" fmla="*/ 15 w 69"/>
                <a:gd name="T93" fmla="*/ 46 h 115"/>
                <a:gd name="T94" fmla="*/ 15 w 69"/>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0" y="39"/>
                  </a:lnTo>
                  <a:lnTo>
                    <a:pt x="4" y="23"/>
                  </a:lnTo>
                  <a:lnTo>
                    <a:pt x="11" y="12"/>
                  </a:lnTo>
                  <a:lnTo>
                    <a:pt x="19" y="4"/>
                  </a:lnTo>
                  <a:lnTo>
                    <a:pt x="27" y="0"/>
                  </a:lnTo>
                  <a:lnTo>
                    <a:pt x="34" y="0"/>
                  </a:lnTo>
                  <a:lnTo>
                    <a:pt x="42" y="0"/>
                  </a:lnTo>
                  <a:lnTo>
                    <a:pt x="50" y="4"/>
                  </a:lnTo>
                  <a:lnTo>
                    <a:pt x="57" y="12"/>
                  </a:lnTo>
                  <a:lnTo>
                    <a:pt x="65" y="23"/>
                  </a:lnTo>
                  <a:lnTo>
                    <a:pt x="69" y="39"/>
                  </a:lnTo>
                  <a:lnTo>
                    <a:pt x="69" y="58"/>
                  </a:lnTo>
                  <a:lnTo>
                    <a:pt x="69" y="73"/>
                  </a:lnTo>
                  <a:lnTo>
                    <a:pt x="65" y="88"/>
                  </a:lnTo>
                  <a:lnTo>
                    <a:pt x="57" y="100"/>
                  </a:lnTo>
                  <a:lnTo>
                    <a:pt x="50" y="108"/>
                  </a:lnTo>
                  <a:lnTo>
                    <a:pt x="42" y="111"/>
                  </a:lnTo>
                  <a:lnTo>
                    <a:pt x="34" y="115"/>
                  </a:lnTo>
                  <a:lnTo>
                    <a:pt x="23" y="111"/>
                  </a:lnTo>
                  <a:lnTo>
                    <a:pt x="15" y="108"/>
                  </a:lnTo>
                  <a:lnTo>
                    <a:pt x="8" y="96"/>
                  </a:lnTo>
                  <a:lnTo>
                    <a:pt x="0" y="77"/>
                  </a:lnTo>
                  <a:lnTo>
                    <a:pt x="0" y="58"/>
                  </a:lnTo>
                  <a:close/>
                  <a:moveTo>
                    <a:pt x="15" y="58"/>
                  </a:moveTo>
                  <a:lnTo>
                    <a:pt x="15" y="81"/>
                  </a:lnTo>
                  <a:lnTo>
                    <a:pt x="19" y="96"/>
                  </a:lnTo>
                  <a:lnTo>
                    <a:pt x="23" y="104"/>
                  </a:lnTo>
                  <a:lnTo>
                    <a:pt x="27" y="108"/>
                  </a:lnTo>
                  <a:lnTo>
                    <a:pt x="34" y="108"/>
                  </a:lnTo>
                  <a:lnTo>
                    <a:pt x="38" y="108"/>
                  </a:lnTo>
                  <a:lnTo>
                    <a:pt x="42" y="104"/>
                  </a:lnTo>
                  <a:lnTo>
                    <a:pt x="46" y="100"/>
                  </a:lnTo>
                  <a:lnTo>
                    <a:pt x="50" y="92"/>
                  </a:lnTo>
                  <a:lnTo>
                    <a:pt x="54" y="73"/>
                  </a:lnTo>
                  <a:lnTo>
                    <a:pt x="54" y="54"/>
                  </a:lnTo>
                  <a:lnTo>
                    <a:pt x="54" y="35"/>
                  </a:lnTo>
                  <a:lnTo>
                    <a:pt x="50" y="19"/>
                  </a:lnTo>
                  <a:lnTo>
                    <a:pt x="46" y="12"/>
                  </a:lnTo>
                  <a:lnTo>
                    <a:pt x="42" y="8"/>
                  </a:lnTo>
                  <a:lnTo>
                    <a:pt x="38" y="4"/>
                  </a:lnTo>
                  <a:lnTo>
                    <a:pt x="34" y="4"/>
                  </a:lnTo>
                  <a:lnTo>
                    <a:pt x="31" y="4"/>
                  </a:lnTo>
                  <a:lnTo>
                    <a:pt x="23" y="8"/>
                  </a:lnTo>
                  <a:lnTo>
                    <a:pt x="19" y="19"/>
                  </a:lnTo>
                  <a:lnTo>
                    <a:pt x="15" y="31"/>
                  </a:lnTo>
                  <a:lnTo>
                    <a:pt x="15" y="46"/>
                  </a:lnTo>
                  <a:lnTo>
                    <a:pt x="15" y="58"/>
                  </a:lnTo>
                  <a:close/>
                </a:path>
              </a:pathLst>
            </a:custGeom>
            <a:solidFill>
              <a:srgbClr val="000000"/>
            </a:solidFill>
            <a:ln w="0">
              <a:solidFill>
                <a:srgbClr val="000000"/>
              </a:solidFill>
              <a:round/>
              <a:headEnd/>
              <a:tailEnd/>
            </a:ln>
          </p:spPr>
          <p:txBody>
            <a:bodyPr/>
            <a:lstStyle/>
            <a:p>
              <a:endParaRPr lang="en-CA"/>
            </a:p>
          </p:txBody>
        </p:sp>
        <p:sp>
          <p:nvSpPr>
            <p:cNvPr id="17491" name="Freeform 273"/>
            <p:cNvSpPr>
              <a:spLocks noEditPoints="1"/>
            </p:cNvSpPr>
            <p:nvPr/>
          </p:nvSpPr>
          <p:spPr bwMode="auto">
            <a:xfrm>
              <a:off x="4397" y="2780"/>
              <a:ext cx="69" cy="115"/>
            </a:xfrm>
            <a:custGeom>
              <a:avLst/>
              <a:gdLst>
                <a:gd name="T0" fmla="*/ 0 w 69"/>
                <a:gd name="T1" fmla="*/ 58 h 115"/>
                <a:gd name="T2" fmla="*/ 0 w 69"/>
                <a:gd name="T3" fmla="*/ 39 h 115"/>
                <a:gd name="T4" fmla="*/ 4 w 69"/>
                <a:gd name="T5" fmla="*/ 23 h 115"/>
                <a:gd name="T6" fmla="*/ 12 w 69"/>
                <a:gd name="T7" fmla="*/ 12 h 115"/>
                <a:gd name="T8" fmla="*/ 20 w 69"/>
                <a:gd name="T9" fmla="*/ 4 h 115"/>
                <a:gd name="T10" fmla="*/ 27 w 69"/>
                <a:gd name="T11" fmla="*/ 0 h 115"/>
                <a:gd name="T12" fmla="*/ 35 w 69"/>
                <a:gd name="T13" fmla="*/ 0 h 115"/>
                <a:gd name="T14" fmla="*/ 43 w 69"/>
                <a:gd name="T15" fmla="*/ 0 h 115"/>
                <a:gd name="T16" fmla="*/ 50 w 69"/>
                <a:gd name="T17" fmla="*/ 4 h 115"/>
                <a:gd name="T18" fmla="*/ 58 w 69"/>
                <a:gd name="T19" fmla="*/ 12 h 115"/>
                <a:gd name="T20" fmla="*/ 66 w 69"/>
                <a:gd name="T21" fmla="*/ 23 h 115"/>
                <a:gd name="T22" fmla="*/ 69 w 69"/>
                <a:gd name="T23" fmla="*/ 39 h 115"/>
                <a:gd name="T24" fmla="*/ 69 w 69"/>
                <a:gd name="T25" fmla="*/ 58 h 115"/>
                <a:gd name="T26" fmla="*/ 69 w 69"/>
                <a:gd name="T27" fmla="*/ 73 h 115"/>
                <a:gd name="T28" fmla="*/ 66 w 69"/>
                <a:gd name="T29" fmla="*/ 88 h 115"/>
                <a:gd name="T30" fmla="*/ 58 w 69"/>
                <a:gd name="T31" fmla="*/ 100 h 115"/>
                <a:gd name="T32" fmla="*/ 50 w 69"/>
                <a:gd name="T33" fmla="*/ 108 h 115"/>
                <a:gd name="T34" fmla="*/ 43 w 69"/>
                <a:gd name="T35" fmla="*/ 111 h 115"/>
                <a:gd name="T36" fmla="*/ 35 w 69"/>
                <a:gd name="T37" fmla="*/ 115 h 115"/>
                <a:gd name="T38" fmla="*/ 23 w 69"/>
                <a:gd name="T39" fmla="*/ 111 h 115"/>
                <a:gd name="T40" fmla="*/ 16 w 69"/>
                <a:gd name="T41" fmla="*/ 108 h 115"/>
                <a:gd name="T42" fmla="*/ 8 w 69"/>
                <a:gd name="T43" fmla="*/ 96 h 115"/>
                <a:gd name="T44" fmla="*/ 0 w 69"/>
                <a:gd name="T45" fmla="*/ 77 h 115"/>
                <a:gd name="T46" fmla="*/ 0 w 69"/>
                <a:gd name="T47" fmla="*/ 58 h 115"/>
                <a:gd name="T48" fmla="*/ 16 w 69"/>
                <a:gd name="T49" fmla="*/ 58 h 115"/>
                <a:gd name="T50" fmla="*/ 16 w 69"/>
                <a:gd name="T51" fmla="*/ 81 h 115"/>
                <a:gd name="T52" fmla="*/ 20 w 69"/>
                <a:gd name="T53" fmla="*/ 96 h 115"/>
                <a:gd name="T54" fmla="*/ 23 w 69"/>
                <a:gd name="T55" fmla="*/ 104 h 115"/>
                <a:gd name="T56" fmla="*/ 27 w 69"/>
                <a:gd name="T57" fmla="*/ 108 h 115"/>
                <a:gd name="T58" fmla="*/ 35 w 69"/>
                <a:gd name="T59" fmla="*/ 108 h 115"/>
                <a:gd name="T60" fmla="*/ 39 w 69"/>
                <a:gd name="T61" fmla="*/ 108 h 115"/>
                <a:gd name="T62" fmla="*/ 43 w 69"/>
                <a:gd name="T63" fmla="*/ 104 h 115"/>
                <a:gd name="T64" fmla="*/ 46 w 69"/>
                <a:gd name="T65" fmla="*/ 100 h 115"/>
                <a:gd name="T66" fmla="*/ 50 w 69"/>
                <a:gd name="T67" fmla="*/ 92 h 115"/>
                <a:gd name="T68" fmla="*/ 54 w 69"/>
                <a:gd name="T69" fmla="*/ 73 h 115"/>
                <a:gd name="T70" fmla="*/ 54 w 69"/>
                <a:gd name="T71" fmla="*/ 54 h 115"/>
                <a:gd name="T72" fmla="*/ 54 w 69"/>
                <a:gd name="T73" fmla="*/ 35 h 115"/>
                <a:gd name="T74" fmla="*/ 50 w 69"/>
                <a:gd name="T75" fmla="*/ 19 h 115"/>
                <a:gd name="T76" fmla="*/ 46 w 69"/>
                <a:gd name="T77" fmla="*/ 12 h 115"/>
                <a:gd name="T78" fmla="*/ 43 w 69"/>
                <a:gd name="T79" fmla="*/ 8 h 115"/>
                <a:gd name="T80" fmla="*/ 39 w 69"/>
                <a:gd name="T81" fmla="*/ 4 h 115"/>
                <a:gd name="T82" fmla="*/ 35 w 69"/>
                <a:gd name="T83" fmla="*/ 4 h 115"/>
                <a:gd name="T84" fmla="*/ 31 w 69"/>
                <a:gd name="T85" fmla="*/ 4 h 115"/>
                <a:gd name="T86" fmla="*/ 23 w 69"/>
                <a:gd name="T87" fmla="*/ 8 h 115"/>
                <a:gd name="T88" fmla="*/ 20 w 69"/>
                <a:gd name="T89" fmla="*/ 19 h 115"/>
                <a:gd name="T90" fmla="*/ 16 w 69"/>
                <a:gd name="T91" fmla="*/ 31 h 115"/>
                <a:gd name="T92" fmla="*/ 16 w 69"/>
                <a:gd name="T93" fmla="*/ 46 h 115"/>
                <a:gd name="T94" fmla="*/ 16 w 69"/>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0" y="39"/>
                  </a:lnTo>
                  <a:lnTo>
                    <a:pt x="4" y="23"/>
                  </a:lnTo>
                  <a:lnTo>
                    <a:pt x="12" y="12"/>
                  </a:lnTo>
                  <a:lnTo>
                    <a:pt x="20" y="4"/>
                  </a:lnTo>
                  <a:lnTo>
                    <a:pt x="27" y="0"/>
                  </a:lnTo>
                  <a:lnTo>
                    <a:pt x="35" y="0"/>
                  </a:lnTo>
                  <a:lnTo>
                    <a:pt x="43" y="0"/>
                  </a:lnTo>
                  <a:lnTo>
                    <a:pt x="50" y="4"/>
                  </a:lnTo>
                  <a:lnTo>
                    <a:pt x="58" y="12"/>
                  </a:lnTo>
                  <a:lnTo>
                    <a:pt x="66" y="23"/>
                  </a:lnTo>
                  <a:lnTo>
                    <a:pt x="69" y="39"/>
                  </a:lnTo>
                  <a:lnTo>
                    <a:pt x="69" y="58"/>
                  </a:lnTo>
                  <a:lnTo>
                    <a:pt x="69" y="73"/>
                  </a:lnTo>
                  <a:lnTo>
                    <a:pt x="66" y="88"/>
                  </a:lnTo>
                  <a:lnTo>
                    <a:pt x="58" y="100"/>
                  </a:lnTo>
                  <a:lnTo>
                    <a:pt x="50" y="108"/>
                  </a:lnTo>
                  <a:lnTo>
                    <a:pt x="43" y="111"/>
                  </a:lnTo>
                  <a:lnTo>
                    <a:pt x="35" y="115"/>
                  </a:lnTo>
                  <a:lnTo>
                    <a:pt x="23" y="111"/>
                  </a:lnTo>
                  <a:lnTo>
                    <a:pt x="16" y="108"/>
                  </a:lnTo>
                  <a:lnTo>
                    <a:pt x="8" y="96"/>
                  </a:lnTo>
                  <a:lnTo>
                    <a:pt x="0" y="77"/>
                  </a:lnTo>
                  <a:lnTo>
                    <a:pt x="0" y="58"/>
                  </a:lnTo>
                  <a:close/>
                  <a:moveTo>
                    <a:pt x="16" y="58"/>
                  </a:moveTo>
                  <a:lnTo>
                    <a:pt x="16" y="81"/>
                  </a:lnTo>
                  <a:lnTo>
                    <a:pt x="20" y="96"/>
                  </a:lnTo>
                  <a:lnTo>
                    <a:pt x="23" y="104"/>
                  </a:lnTo>
                  <a:lnTo>
                    <a:pt x="27" y="108"/>
                  </a:lnTo>
                  <a:lnTo>
                    <a:pt x="35" y="108"/>
                  </a:lnTo>
                  <a:lnTo>
                    <a:pt x="39" y="108"/>
                  </a:lnTo>
                  <a:lnTo>
                    <a:pt x="43" y="104"/>
                  </a:lnTo>
                  <a:lnTo>
                    <a:pt x="46" y="100"/>
                  </a:lnTo>
                  <a:lnTo>
                    <a:pt x="50" y="92"/>
                  </a:lnTo>
                  <a:lnTo>
                    <a:pt x="54" y="73"/>
                  </a:lnTo>
                  <a:lnTo>
                    <a:pt x="54" y="54"/>
                  </a:lnTo>
                  <a:lnTo>
                    <a:pt x="54" y="35"/>
                  </a:lnTo>
                  <a:lnTo>
                    <a:pt x="50" y="19"/>
                  </a:lnTo>
                  <a:lnTo>
                    <a:pt x="46" y="12"/>
                  </a:lnTo>
                  <a:lnTo>
                    <a:pt x="43" y="8"/>
                  </a:lnTo>
                  <a:lnTo>
                    <a:pt x="39" y="4"/>
                  </a:lnTo>
                  <a:lnTo>
                    <a:pt x="35" y="4"/>
                  </a:lnTo>
                  <a:lnTo>
                    <a:pt x="31" y="4"/>
                  </a:lnTo>
                  <a:lnTo>
                    <a:pt x="23" y="8"/>
                  </a:lnTo>
                  <a:lnTo>
                    <a:pt x="20" y="19"/>
                  </a:lnTo>
                  <a:lnTo>
                    <a:pt x="16" y="31"/>
                  </a:lnTo>
                  <a:lnTo>
                    <a:pt x="16" y="46"/>
                  </a:lnTo>
                  <a:lnTo>
                    <a:pt x="16" y="58"/>
                  </a:lnTo>
                  <a:close/>
                </a:path>
              </a:pathLst>
            </a:custGeom>
            <a:solidFill>
              <a:srgbClr val="000000"/>
            </a:solidFill>
            <a:ln w="0">
              <a:solidFill>
                <a:srgbClr val="000000"/>
              </a:solidFill>
              <a:round/>
              <a:headEnd/>
              <a:tailEnd/>
            </a:ln>
          </p:spPr>
          <p:txBody>
            <a:bodyPr/>
            <a:lstStyle/>
            <a:p>
              <a:endParaRPr lang="en-CA"/>
            </a:p>
          </p:txBody>
        </p:sp>
        <p:sp>
          <p:nvSpPr>
            <p:cNvPr id="17492" name="Freeform 274"/>
            <p:cNvSpPr>
              <a:spLocks/>
            </p:cNvSpPr>
            <p:nvPr/>
          </p:nvSpPr>
          <p:spPr bwMode="auto">
            <a:xfrm>
              <a:off x="4478" y="2780"/>
              <a:ext cx="73" cy="111"/>
            </a:xfrm>
            <a:custGeom>
              <a:avLst/>
              <a:gdLst>
                <a:gd name="T0" fmla="*/ 73 w 73"/>
                <a:gd name="T1" fmla="*/ 92 h 111"/>
                <a:gd name="T2" fmla="*/ 65 w 73"/>
                <a:gd name="T3" fmla="*/ 111 h 111"/>
                <a:gd name="T4" fmla="*/ 0 w 73"/>
                <a:gd name="T5" fmla="*/ 111 h 111"/>
                <a:gd name="T6" fmla="*/ 0 w 73"/>
                <a:gd name="T7" fmla="*/ 111 h 111"/>
                <a:gd name="T8" fmla="*/ 15 w 73"/>
                <a:gd name="T9" fmla="*/ 92 h 111"/>
                <a:gd name="T10" fmla="*/ 31 w 73"/>
                <a:gd name="T11" fmla="*/ 81 h 111"/>
                <a:gd name="T12" fmla="*/ 38 w 73"/>
                <a:gd name="T13" fmla="*/ 65 h 111"/>
                <a:gd name="T14" fmla="*/ 50 w 73"/>
                <a:gd name="T15" fmla="*/ 50 h 111"/>
                <a:gd name="T16" fmla="*/ 50 w 73"/>
                <a:gd name="T17" fmla="*/ 35 h 111"/>
                <a:gd name="T18" fmla="*/ 50 w 73"/>
                <a:gd name="T19" fmla="*/ 27 h 111"/>
                <a:gd name="T20" fmla="*/ 46 w 73"/>
                <a:gd name="T21" fmla="*/ 19 h 111"/>
                <a:gd name="T22" fmla="*/ 38 w 73"/>
                <a:gd name="T23" fmla="*/ 12 h 111"/>
                <a:gd name="T24" fmla="*/ 27 w 73"/>
                <a:gd name="T25" fmla="*/ 12 h 111"/>
                <a:gd name="T26" fmla="*/ 19 w 73"/>
                <a:gd name="T27" fmla="*/ 12 h 111"/>
                <a:gd name="T28" fmla="*/ 15 w 73"/>
                <a:gd name="T29" fmla="*/ 16 h 111"/>
                <a:gd name="T30" fmla="*/ 8 w 73"/>
                <a:gd name="T31" fmla="*/ 23 h 111"/>
                <a:gd name="T32" fmla="*/ 4 w 73"/>
                <a:gd name="T33" fmla="*/ 31 h 111"/>
                <a:gd name="T34" fmla="*/ 0 w 73"/>
                <a:gd name="T35" fmla="*/ 31 h 111"/>
                <a:gd name="T36" fmla="*/ 4 w 73"/>
                <a:gd name="T37" fmla="*/ 16 h 111"/>
                <a:gd name="T38" fmla="*/ 11 w 73"/>
                <a:gd name="T39" fmla="*/ 8 h 111"/>
                <a:gd name="T40" fmla="*/ 19 w 73"/>
                <a:gd name="T41" fmla="*/ 0 h 111"/>
                <a:gd name="T42" fmla="*/ 34 w 73"/>
                <a:gd name="T43" fmla="*/ 0 h 111"/>
                <a:gd name="T44" fmla="*/ 46 w 73"/>
                <a:gd name="T45" fmla="*/ 0 h 111"/>
                <a:gd name="T46" fmla="*/ 57 w 73"/>
                <a:gd name="T47" fmla="*/ 8 h 111"/>
                <a:gd name="T48" fmla="*/ 61 w 73"/>
                <a:gd name="T49" fmla="*/ 16 h 111"/>
                <a:gd name="T50" fmla="*/ 65 w 73"/>
                <a:gd name="T51" fmla="*/ 27 h 111"/>
                <a:gd name="T52" fmla="*/ 65 w 73"/>
                <a:gd name="T53" fmla="*/ 39 h 111"/>
                <a:gd name="T54" fmla="*/ 61 w 73"/>
                <a:gd name="T55" fmla="*/ 46 h 111"/>
                <a:gd name="T56" fmla="*/ 54 w 73"/>
                <a:gd name="T57" fmla="*/ 58 h 111"/>
                <a:gd name="T58" fmla="*/ 42 w 73"/>
                <a:gd name="T59" fmla="*/ 73 h 111"/>
                <a:gd name="T60" fmla="*/ 31 w 73"/>
                <a:gd name="T61" fmla="*/ 85 h 111"/>
                <a:gd name="T62" fmla="*/ 19 w 73"/>
                <a:gd name="T63" fmla="*/ 96 h 111"/>
                <a:gd name="T64" fmla="*/ 15 w 73"/>
                <a:gd name="T65" fmla="*/ 100 h 111"/>
                <a:gd name="T66" fmla="*/ 46 w 73"/>
                <a:gd name="T67" fmla="*/ 100 h 111"/>
                <a:gd name="T68" fmla="*/ 54 w 73"/>
                <a:gd name="T69" fmla="*/ 100 h 111"/>
                <a:gd name="T70" fmla="*/ 57 w 73"/>
                <a:gd name="T71" fmla="*/ 100 h 111"/>
                <a:gd name="T72" fmla="*/ 61 w 73"/>
                <a:gd name="T73" fmla="*/ 100 h 111"/>
                <a:gd name="T74" fmla="*/ 65 w 73"/>
                <a:gd name="T75" fmla="*/ 96 h 111"/>
                <a:gd name="T76" fmla="*/ 65 w 73"/>
                <a:gd name="T77" fmla="*/ 96 h 111"/>
                <a:gd name="T78" fmla="*/ 69 w 73"/>
                <a:gd name="T79" fmla="*/ 92 h 111"/>
                <a:gd name="T80" fmla="*/ 73 w 73"/>
                <a:gd name="T81" fmla="*/ 92 h 111"/>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1"/>
                <a:gd name="T125" fmla="*/ 73 w 73"/>
                <a:gd name="T126" fmla="*/ 111 h 111"/>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1">
                  <a:moveTo>
                    <a:pt x="73" y="92"/>
                  </a:moveTo>
                  <a:lnTo>
                    <a:pt x="65" y="111"/>
                  </a:lnTo>
                  <a:lnTo>
                    <a:pt x="0" y="111"/>
                  </a:lnTo>
                  <a:lnTo>
                    <a:pt x="15" y="92"/>
                  </a:lnTo>
                  <a:lnTo>
                    <a:pt x="31" y="81"/>
                  </a:lnTo>
                  <a:lnTo>
                    <a:pt x="38" y="65"/>
                  </a:lnTo>
                  <a:lnTo>
                    <a:pt x="50" y="50"/>
                  </a:lnTo>
                  <a:lnTo>
                    <a:pt x="50" y="35"/>
                  </a:lnTo>
                  <a:lnTo>
                    <a:pt x="50" y="27"/>
                  </a:lnTo>
                  <a:lnTo>
                    <a:pt x="46" y="19"/>
                  </a:lnTo>
                  <a:lnTo>
                    <a:pt x="38" y="12"/>
                  </a:lnTo>
                  <a:lnTo>
                    <a:pt x="27" y="12"/>
                  </a:lnTo>
                  <a:lnTo>
                    <a:pt x="19" y="12"/>
                  </a:lnTo>
                  <a:lnTo>
                    <a:pt x="15" y="16"/>
                  </a:lnTo>
                  <a:lnTo>
                    <a:pt x="8" y="23"/>
                  </a:lnTo>
                  <a:lnTo>
                    <a:pt x="4" y="31"/>
                  </a:lnTo>
                  <a:lnTo>
                    <a:pt x="0" y="31"/>
                  </a:lnTo>
                  <a:lnTo>
                    <a:pt x="4" y="16"/>
                  </a:lnTo>
                  <a:lnTo>
                    <a:pt x="11" y="8"/>
                  </a:lnTo>
                  <a:lnTo>
                    <a:pt x="19" y="0"/>
                  </a:lnTo>
                  <a:lnTo>
                    <a:pt x="34" y="0"/>
                  </a:lnTo>
                  <a:lnTo>
                    <a:pt x="46" y="0"/>
                  </a:lnTo>
                  <a:lnTo>
                    <a:pt x="57" y="8"/>
                  </a:lnTo>
                  <a:lnTo>
                    <a:pt x="61" y="16"/>
                  </a:lnTo>
                  <a:lnTo>
                    <a:pt x="65" y="27"/>
                  </a:lnTo>
                  <a:lnTo>
                    <a:pt x="65" y="39"/>
                  </a:lnTo>
                  <a:lnTo>
                    <a:pt x="61" y="46"/>
                  </a:lnTo>
                  <a:lnTo>
                    <a:pt x="54" y="58"/>
                  </a:lnTo>
                  <a:lnTo>
                    <a:pt x="42" y="73"/>
                  </a:lnTo>
                  <a:lnTo>
                    <a:pt x="31" y="85"/>
                  </a:lnTo>
                  <a:lnTo>
                    <a:pt x="19" y="96"/>
                  </a:lnTo>
                  <a:lnTo>
                    <a:pt x="15" y="100"/>
                  </a:lnTo>
                  <a:lnTo>
                    <a:pt x="46" y="100"/>
                  </a:lnTo>
                  <a:lnTo>
                    <a:pt x="54" y="100"/>
                  </a:lnTo>
                  <a:lnTo>
                    <a:pt x="57" y="100"/>
                  </a:lnTo>
                  <a:lnTo>
                    <a:pt x="61" y="100"/>
                  </a:lnTo>
                  <a:lnTo>
                    <a:pt x="65" y="96"/>
                  </a:lnTo>
                  <a:lnTo>
                    <a:pt x="69" y="92"/>
                  </a:lnTo>
                  <a:lnTo>
                    <a:pt x="73" y="92"/>
                  </a:lnTo>
                  <a:close/>
                </a:path>
              </a:pathLst>
            </a:custGeom>
            <a:solidFill>
              <a:srgbClr val="000000"/>
            </a:solidFill>
            <a:ln w="0">
              <a:solidFill>
                <a:srgbClr val="000000"/>
              </a:solidFill>
              <a:round/>
              <a:headEnd/>
              <a:tailEnd/>
            </a:ln>
          </p:spPr>
          <p:txBody>
            <a:bodyPr/>
            <a:lstStyle/>
            <a:p>
              <a:endParaRPr lang="en-CA"/>
            </a:p>
          </p:txBody>
        </p:sp>
        <p:sp>
          <p:nvSpPr>
            <p:cNvPr id="17493" name="Freeform 275"/>
            <p:cNvSpPr>
              <a:spLocks/>
            </p:cNvSpPr>
            <p:nvPr/>
          </p:nvSpPr>
          <p:spPr bwMode="auto">
            <a:xfrm>
              <a:off x="4562" y="2780"/>
              <a:ext cx="73" cy="111"/>
            </a:xfrm>
            <a:custGeom>
              <a:avLst/>
              <a:gdLst>
                <a:gd name="T0" fmla="*/ 73 w 73"/>
                <a:gd name="T1" fmla="*/ 92 h 111"/>
                <a:gd name="T2" fmla="*/ 66 w 73"/>
                <a:gd name="T3" fmla="*/ 111 h 111"/>
                <a:gd name="T4" fmla="*/ 0 w 73"/>
                <a:gd name="T5" fmla="*/ 111 h 111"/>
                <a:gd name="T6" fmla="*/ 0 w 73"/>
                <a:gd name="T7" fmla="*/ 111 h 111"/>
                <a:gd name="T8" fmla="*/ 16 w 73"/>
                <a:gd name="T9" fmla="*/ 92 h 111"/>
                <a:gd name="T10" fmla="*/ 31 w 73"/>
                <a:gd name="T11" fmla="*/ 81 h 111"/>
                <a:gd name="T12" fmla="*/ 39 w 73"/>
                <a:gd name="T13" fmla="*/ 65 h 111"/>
                <a:gd name="T14" fmla="*/ 50 w 73"/>
                <a:gd name="T15" fmla="*/ 50 h 111"/>
                <a:gd name="T16" fmla="*/ 50 w 73"/>
                <a:gd name="T17" fmla="*/ 35 h 111"/>
                <a:gd name="T18" fmla="*/ 50 w 73"/>
                <a:gd name="T19" fmla="*/ 27 h 111"/>
                <a:gd name="T20" fmla="*/ 46 w 73"/>
                <a:gd name="T21" fmla="*/ 19 h 111"/>
                <a:gd name="T22" fmla="*/ 39 w 73"/>
                <a:gd name="T23" fmla="*/ 12 h 111"/>
                <a:gd name="T24" fmla="*/ 27 w 73"/>
                <a:gd name="T25" fmla="*/ 12 h 111"/>
                <a:gd name="T26" fmla="*/ 20 w 73"/>
                <a:gd name="T27" fmla="*/ 12 h 111"/>
                <a:gd name="T28" fmla="*/ 12 w 73"/>
                <a:gd name="T29" fmla="*/ 16 h 111"/>
                <a:gd name="T30" fmla="*/ 8 w 73"/>
                <a:gd name="T31" fmla="*/ 23 h 111"/>
                <a:gd name="T32" fmla="*/ 4 w 73"/>
                <a:gd name="T33" fmla="*/ 31 h 111"/>
                <a:gd name="T34" fmla="*/ 0 w 73"/>
                <a:gd name="T35" fmla="*/ 31 h 111"/>
                <a:gd name="T36" fmla="*/ 4 w 73"/>
                <a:gd name="T37" fmla="*/ 16 h 111"/>
                <a:gd name="T38" fmla="*/ 12 w 73"/>
                <a:gd name="T39" fmla="*/ 8 h 111"/>
                <a:gd name="T40" fmla="*/ 20 w 73"/>
                <a:gd name="T41" fmla="*/ 0 h 111"/>
                <a:gd name="T42" fmla="*/ 35 w 73"/>
                <a:gd name="T43" fmla="*/ 0 h 111"/>
                <a:gd name="T44" fmla="*/ 46 w 73"/>
                <a:gd name="T45" fmla="*/ 0 h 111"/>
                <a:gd name="T46" fmla="*/ 58 w 73"/>
                <a:gd name="T47" fmla="*/ 8 h 111"/>
                <a:gd name="T48" fmla="*/ 62 w 73"/>
                <a:gd name="T49" fmla="*/ 16 h 111"/>
                <a:gd name="T50" fmla="*/ 66 w 73"/>
                <a:gd name="T51" fmla="*/ 27 h 111"/>
                <a:gd name="T52" fmla="*/ 66 w 73"/>
                <a:gd name="T53" fmla="*/ 39 h 111"/>
                <a:gd name="T54" fmla="*/ 62 w 73"/>
                <a:gd name="T55" fmla="*/ 46 h 111"/>
                <a:gd name="T56" fmla="*/ 54 w 73"/>
                <a:gd name="T57" fmla="*/ 58 h 111"/>
                <a:gd name="T58" fmla="*/ 43 w 73"/>
                <a:gd name="T59" fmla="*/ 73 h 111"/>
                <a:gd name="T60" fmla="*/ 31 w 73"/>
                <a:gd name="T61" fmla="*/ 85 h 111"/>
                <a:gd name="T62" fmla="*/ 20 w 73"/>
                <a:gd name="T63" fmla="*/ 96 h 111"/>
                <a:gd name="T64" fmla="*/ 16 w 73"/>
                <a:gd name="T65" fmla="*/ 100 h 111"/>
                <a:gd name="T66" fmla="*/ 43 w 73"/>
                <a:gd name="T67" fmla="*/ 100 h 111"/>
                <a:gd name="T68" fmla="*/ 50 w 73"/>
                <a:gd name="T69" fmla="*/ 100 h 111"/>
                <a:gd name="T70" fmla="*/ 58 w 73"/>
                <a:gd name="T71" fmla="*/ 100 h 111"/>
                <a:gd name="T72" fmla="*/ 62 w 73"/>
                <a:gd name="T73" fmla="*/ 100 h 111"/>
                <a:gd name="T74" fmla="*/ 66 w 73"/>
                <a:gd name="T75" fmla="*/ 96 h 111"/>
                <a:gd name="T76" fmla="*/ 66 w 73"/>
                <a:gd name="T77" fmla="*/ 96 h 111"/>
                <a:gd name="T78" fmla="*/ 69 w 73"/>
                <a:gd name="T79" fmla="*/ 92 h 111"/>
                <a:gd name="T80" fmla="*/ 73 w 73"/>
                <a:gd name="T81" fmla="*/ 92 h 111"/>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1"/>
                <a:gd name="T125" fmla="*/ 73 w 73"/>
                <a:gd name="T126" fmla="*/ 111 h 111"/>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1">
                  <a:moveTo>
                    <a:pt x="73" y="92"/>
                  </a:moveTo>
                  <a:lnTo>
                    <a:pt x="66" y="111"/>
                  </a:lnTo>
                  <a:lnTo>
                    <a:pt x="0" y="111"/>
                  </a:lnTo>
                  <a:lnTo>
                    <a:pt x="16" y="92"/>
                  </a:lnTo>
                  <a:lnTo>
                    <a:pt x="31" y="81"/>
                  </a:lnTo>
                  <a:lnTo>
                    <a:pt x="39" y="65"/>
                  </a:lnTo>
                  <a:lnTo>
                    <a:pt x="50" y="50"/>
                  </a:lnTo>
                  <a:lnTo>
                    <a:pt x="50" y="35"/>
                  </a:lnTo>
                  <a:lnTo>
                    <a:pt x="50" y="27"/>
                  </a:lnTo>
                  <a:lnTo>
                    <a:pt x="46" y="19"/>
                  </a:lnTo>
                  <a:lnTo>
                    <a:pt x="39" y="12"/>
                  </a:lnTo>
                  <a:lnTo>
                    <a:pt x="27" y="12"/>
                  </a:lnTo>
                  <a:lnTo>
                    <a:pt x="20" y="12"/>
                  </a:lnTo>
                  <a:lnTo>
                    <a:pt x="12" y="16"/>
                  </a:lnTo>
                  <a:lnTo>
                    <a:pt x="8" y="23"/>
                  </a:lnTo>
                  <a:lnTo>
                    <a:pt x="4" y="31"/>
                  </a:lnTo>
                  <a:lnTo>
                    <a:pt x="0" y="31"/>
                  </a:lnTo>
                  <a:lnTo>
                    <a:pt x="4" y="16"/>
                  </a:lnTo>
                  <a:lnTo>
                    <a:pt x="12" y="8"/>
                  </a:lnTo>
                  <a:lnTo>
                    <a:pt x="20" y="0"/>
                  </a:lnTo>
                  <a:lnTo>
                    <a:pt x="35" y="0"/>
                  </a:lnTo>
                  <a:lnTo>
                    <a:pt x="46" y="0"/>
                  </a:lnTo>
                  <a:lnTo>
                    <a:pt x="58" y="8"/>
                  </a:lnTo>
                  <a:lnTo>
                    <a:pt x="62" y="16"/>
                  </a:lnTo>
                  <a:lnTo>
                    <a:pt x="66" y="27"/>
                  </a:lnTo>
                  <a:lnTo>
                    <a:pt x="66" y="39"/>
                  </a:lnTo>
                  <a:lnTo>
                    <a:pt x="62" y="46"/>
                  </a:lnTo>
                  <a:lnTo>
                    <a:pt x="54" y="58"/>
                  </a:lnTo>
                  <a:lnTo>
                    <a:pt x="43" y="73"/>
                  </a:lnTo>
                  <a:lnTo>
                    <a:pt x="31" y="85"/>
                  </a:lnTo>
                  <a:lnTo>
                    <a:pt x="20" y="96"/>
                  </a:lnTo>
                  <a:lnTo>
                    <a:pt x="16" y="100"/>
                  </a:lnTo>
                  <a:lnTo>
                    <a:pt x="43" y="100"/>
                  </a:lnTo>
                  <a:lnTo>
                    <a:pt x="50" y="100"/>
                  </a:lnTo>
                  <a:lnTo>
                    <a:pt x="58" y="100"/>
                  </a:lnTo>
                  <a:lnTo>
                    <a:pt x="62" y="100"/>
                  </a:lnTo>
                  <a:lnTo>
                    <a:pt x="66" y="96"/>
                  </a:lnTo>
                  <a:lnTo>
                    <a:pt x="69" y="92"/>
                  </a:lnTo>
                  <a:lnTo>
                    <a:pt x="73" y="92"/>
                  </a:lnTo>
                  <a:close/>
                </a:path>
              </a:pathLst>
            </a:custGeom>
            <a:solidFill>
              <a:srgbClr val="000000"/>
            </a:solidFill>
            <a:ln w="0">
              <a:solidFill>
                <a:srgbClr val="000000"/>
              </a:solidFill>
              <a:round/>
              <a:headEnd/>
              <a:tailEnd/>
            </a:ln>
          </p:spPr>
          <p:txBody>
            <a:bodyPr/>
            <a:lstStyle/>
            <a:p>
              <a:endParaRPr lang="en-CA"/>
            </a:p>
          </p:txBody>
        </p:sp>
        <p:sp>
          <p:nvSpPr>
            <p:cNvPr id="17494" name="Rectangle 276"/>
            <p:cNvSpPr>
              <a:spLocks noChangeArrowheads="1"/>
            </p:cNvSpPr>
            <p:nvPr/>
          </p:nvSpPr>
          <p:spPr bwMode="auto">
            <a:xfrm>
              <a:off x="4670" y="2749"/>
              <a:ext cx="7" cy="208"/>
            </a:xfrm>
            <a:prstGeom prst="rect">
              <a:avLst/>
            </a:prstGeom>
            <a:solidFill>
              <a:srgbClr val="000000"/>
            </a:solidFill>
            <a:ln w="0">
              <a:solidFill>
                <a:srgbClr val="000000"/>
              </a:solidFill>
              <a:miter lim="800000"/>
              <a:headEnd/>
              <a:tailEnd/>
            </a:ln>
          </p:spPr>
          <p:txBody>
            <a:bodyPr/>
            <a:lstStyle/>
            <a:p>
              <a:endParaRPr lang="en-US"/>
            </a:p>
          </p:txBody>
        </p:sp>
        <p:sp>
          <p:nvSpPr>
            <p:cNvPr id="17495" name="Freeform 277"/>
            <p:cNvSpPr>
              <a:spLocks noEditPoints="1"/>
            </p:cNvSpPr>
            <p:nvPr/>
          </p:nvSpPr>
          <p:spPr bwMode="auto">
            <a:xfrm>
              <a:off x="4877" y="2780"/>
              <a:ext cx="69" cy="115"/>
            </a:xfrm>
            <a:custGeom>
              <a:avLst/>
              <a:gdLst>
                <a:gd name="T0" fmla="*/ 0 w 69"/>
                <a:gd name="T1" fmla="*/ 58 h 115"/>
                <a:gd name="T2" fmla="*/ 0 w 69"/>
                <a:gd name="T3" fmla="*/ 39 h 115"/>
                <a:gd name="T4" fmla="*/ 4 w 69"/>
                <a:gd name="T5" fmla="*/ 23 h 115"/>
                <a:gd name="T6" fmla="*/ 11 w 69"/>
                <a:gd name="T7" fmla="*/ 12 h 115"/>
                <a:gd name="T8" fmla="*/ 19 w 69"/>
                <a:gd name="T9" fmla="*/ 4 h 115"/>
                <a:gd name="T10" fmla="*/ 27 w 69"/>
                <a:gd name="T11" fmla="*/ 0 h 115"/>
                <a:gd name="T12" fmla="*/ 34 w 69"/>
                <a:gd name="T13" fmla="*/ 0 h 115"/>
                <a:gd name="T14" fmla="*/ 42 w 69"/>
                <a:gd name="T15" fmla="*/ 0 h 115"/>
                <a:gd name="T16" fmla="*/ 50 w 69"/>
                <a:gd name="T17" fmla="*/ 4 h 115"/>
                <a:gd name="T18" fmla="*/ 58 w 69"/>
                <a:gd name="T19" fmla="*/ 12 h 115"/>
                <a:gd name="T20" fmla="*/ 65 w 69"/>
                <a:gd name="T21" fmla="*/ 23 h 115"/>
                <a:gd name="T22" fmla="*/ 69 w 69"/>
                <a:gd name="T23" fmla="*/ 39 h 115"/>
                <a:gd name="T24" fmla="*/ 69 w 69"/>
                <a:gd name="T25" fmla="*/ 58 h 115"/>
                <a:gd name="T26" fmla="*/ 69 w 69"/>
                <a:gd name="T27" fmla="*/ 73 h 115"/>
                <a:gd name="T28" fmla="*/ 65 w 69"/>
                <a:gd name="T29" fmla="*/ 88 h 115"/>
                <a:gd name="T30" fmla="*/ 58 w 69"/>
                <a:gd name="T31" fmla="*/ 100 h 115"/>
                <a:gd name="T32" fmla="*/ 50 w 69"/>
                <a:gd name="T33" fmla="*/ 108 h 115"/>
                <a:gd name="T34" fmla="*/ 42 w 69"/>
                <a:gd name="T35" fmla="*/ 111 h 115"/>
                <a:gd name="T36" fmla="*/ 34 w 69"/>
                <a:gd name="T37" fmla="*/ 115 h 115"/>
                <a:gd name="T38" fmla="*/ 23 w 69"/>
                <a:gd name="T39" fmla="*/ 111 h 115"/>
                <a:gd name="T40" fmla="*/ 15 w 69"/>
                <a:gd name="T41" fmla="*/ 108 h 115"/>
                <a:gd name="T42" fmla="*/ 8 w 69"/>
                <a:gd name="T43" fmla="*/ 96 h 115"/>
                <a:gd name="T44" fmla="*/ 0 w 69"/>
                <a:gd name="T45" fmla="*/ 77 h 115"/>
                <a:gd name="T46" fmla="*/ 0 w 69"/>
                <a:gd name="T47" fmla="*/ 58 h 115"/>
                <a:gd name="T48" fmla="*/ 15 w 69"/>
                <a:gd name="T49" fmla="*/ 58 h 115"/>
                <a:gd name="T50" fmla="*/ 15 w 69"/>
                <a:gd name="T51" fmla="*/ 81 h 115"/>
                <a:gd name="T52" fmla="*/ 19 w 69"/>
                <a:gd name="T53" fmla="*/ 96 h 115"/>
                <a:gd name="T54" fmla="*/ 23 w 69"/>
                <a:gd name="T55" fmla="*/ 104 h 115"/>
                <a:gd name="T56" fmla="*/ 31 w 69"/>
                <a:gd name="T57" fmla="*/ 108 h 115"/>
                <a:gd name="T58" fmla="*/ 34 w 69"/>
                <a:gd name="T59" fmla="*/ 108 h 115"/>
                <a:gd name="T60" fmla="*/ 38 w 69"/>
                <a:gd name="T61" fmla="*/ 108 h 115"/>
                <a:gd name="T62" fmla="*/ 42 w 69"/>
                <a:gd name="T63" fmla="*/ 104 h 115"/>
                <a:gd name="T64" fmla="*/ 46 w 69"/>
                <a:gd name="T65" fmla="*/ 100 h 115"/>
                <a:gd name="T66" fmla="*/ 50 w 69"/>
                <a:gd name="T67" fmla="*/ 92 h 115"/>
                <a:gd name="T68" fmla="*/ 54 w 69"/>
                <a:gd name="T69" fmla="*/ 73 h 115"/>
                <a:gd name="T70" fmla="*/ 54 w 69"/>
                <a:gd name="T71" fmla="*/ 54 h 115"/>
                <a:gd name="T72" fmla="*/ 54 w 69"/>
                <a:gd name="T73" fmla="*/ 35 h 115"/>
                <a:gd name="T74" fmla="*/ 50 w 69"/>
                <a:gd name="T75" fmla="*/ 19 h 115"/>
                <a:gd name="T76" fmla="*/ 46 w 69"/>
                <a:gd name="T77" fmla="*/ 12 h 115"/>
                <a:gd name="T78" fmla="*/ 42 w 69"/>
                <a:gd name="T79" fmla="*/ 8 h 115"/>
                <a:gd name="T80" fmla="*/ 38 w 69"/>
                <a:gd name="T81" fmla="*/ 4 h 115"/>
                <a:gd name="T82" fmla="*/ 34 w 69"/>
                <a:gd name="T83" fmla="*/ 4 h 115"/>
                <a:gd name="T84" fmla="*/ 31 w 69"/>
                <a:gd name="T85" fmla="*/ 4 h 115"/>
                <a:gd name="T86" fmla="*/ 27 w 69"/>
                <a:gd name="T87" fmla="*/ 8 h 115"/>
                <a:gd name="T88" fmla="*/ 19 w 69"/>
                <a:gd name="T89" fmla="*/ 19 h 115"/>
                <a:gd name="T90" fmla="*/ 19 w 69"/>
                <a:gd name="T91" fmla="*/ 31 h 115"/>
                <a:gd name="T92" fmla="*/ 15 w 69"/>
                <a:gd name="T93" fmla="*/ 46 h 115"/>
                <a:gd name="T94" fmla="*/ 15 w 69"/>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0" y="39"/>
                  </a:lnTo>
                  <a:lnTo>
                    <a:pt x="4" y="23"/>
                  </a:lnTo>
                  <a:lnTo>
                    <a:pt x="11" y="12"/>
                  </a:lnTo>
                  <a:lnTo>
                    <a:pt x="19" y="4"/>
                  </a:lnTo>
                  <a:lnTo>
                    <a:pt x="27" y="0"/>
                  </a:lnTo>
                  <a:lnTo>
                    <a:pt x="34" y="0"/>
                  </a:lnTo>
                  <a:lnTo>
                    <a:pt x="42" y="0"/>
                  </a:lnTo>
                  <a:lnTo>
                    <a:pt x="50" y="4"/>
                  </a:lnTo>
                  <a:lnTo>
                    <a:pt x="58" y="12"/>
                  </a:lnTo>
                  <a:lnTo>
                    <a:pt x="65" y="23"/>
                  </a:lnTo>
                  <a:lnTo>
                    <a:pt x="69" y="39"/>
                  </a:lnTo>
                  <a:lnTo>
                    <a:pt x="69" y="58"/>
                  </a:lnTo>
                  <a:lnTo>
                    <a:pt x="69" y="73"/>
                  </a:lnTo>
                  <a:lnTo>
                    <a:pt x="65" y="88"/>
                  </a:lnTo>
                  <a:lnTo>
                    <a:pt x="58" y="100"/>
                  </a:lnTo>
                  <a:lnTo>
                    <a:pt x="50" y="108"/>
                  </a:lnTo>
                  <a:lnTo>
                    <a:pt x="42" y="111"/>
                  </a:lnTo>
                  <a:lnTo>
                    <a:pt x="34" y="115"/>
                  </a:lnTo>
                  <a:lnTo>
                    <a:pt x="23" y="111"/>
                  </a:lnTo>
                  <a:lnTo>
                    <a:pt x="15" y="108"/>
                  </a:lnTo>
                  <a:lnTo>
                    <a:pt x="8" y="96"/>
                  </a:lnTo>
                  <a:lnTo>
                    <a:pt x="0" y="77"/>
                  </a:lnTo>
                  <a:lnTo>
                    <a:pt x="0" y="58"/>
                  </a:lnTo>
                  <a:close/>
                  <a:moveTo>
                    <a:pt x="15" y="58"/>
                  </a:moveTo>
                  <a:lnTo>
                    <a:pt x="15" y="81"/>
                  </a:lnTo>
                  <a:lnTo>
                    <a:pt x="19" y="96"/>
                  </a:lnTo>
                  <a:lnTo>
                    <a:pt x="23" y="104"/>
                  </a:lnTo>
                  <a:lnTo>
                    <a:pt x="31" y="108"/>
                  </a:lnTo>
                  <a:lnTo>
                    <a:pt x="34" y="108"/>
                  </a:lnTo>
                  <a:lnTo>
                    <a:pt x="38" y="108"/>
                  </a:lnTo>
                  <a:lnTo>
                    <a:pt x="42" y="104"/>
                  </a:lnTo>
                  <a:lnTo>
                    <a:pt x="46" y="100"/>
                  </a:lnTo>
                  <a:lnTo>
                    <a:pt x="50" y="92"/>
                  </a:lnTo>
                  <a:lnTo>
                    <a:pt x="54" y="73"/>
                  </a:lnTo>
                  <a:lnTo>
                    <a:pt x="54" y="54"/>
                  </a:lnTo>
                  <a:lnTo>
                    <a:pt x="54" y="35"/>
                  </a:lnTo>
                  <a:lnTo>
                    <a:pt x="50" y="19"/>
                  </a:lnTo>
                  <a:lnTo>
                    <a:pt x="46" y="12"/>
                  </a:lnTo>
                  <a:lnTo>
                    <a:pt x="42" y="8"/>
                  </a:lnTo>
                  <a:lnTo>
                    <a:pt x="38" y="4"/>
                  </a:lnTo>
                  <a:lnTo>
                    <a:pt x="34" y="4"/>
                  </a:lnTo>
                  <a:lnTo>
                    <a:pt x="31" y="4"/>
                  </a:lnTo>
                  <a:lnTo>
                    <a:pt x="27" y="8"/>
                  </a:lnTo>
                  <a:lnTo>
                    <a:pt x="19" y="19"/>
                  </a:lnTo>
                  <a:lnTo>
                    <a:pt x="19" y="31"/>
                  </a:lnTo>
                  <a:lnTo>
                    <a:pt x="15" y="46"/>
                  </a:lnTo>
                  <a:lnTo>
                    <a:pt x="15" y="58"/>
                  </a:lnTo>
                  <a:close/>
                </a:path>
              </a:pathLst>
            </a:custGeom>
            <a:solidFill>
              <a:srgbClr val="000000"/>
            </a:solidFill>
            <a:ln w="0">
              <a:solidFill>
                <a:srgbClr val="000000"/>
              </a:solidFill>
              <a:round/>
              <a:headEnd/>
              <a:tailEnd/>
            </a:ln>
          </p:spPr>
          <p:txBody>
            <a:bodyPr/>
            <a:lstStyle/>
            <a:p>
              <a:endParaRPr lang="en-CA"/>
            </a:p>
          </p:txBody>
        </p:sp>
        <p:sp>
          <p:nvSpPr>
            <p:cNvPr id="17496" name="Rectangle 278"/>
            <p:cNvSpPr>
              <a:spLocks noChangeArrowheads="1"/>
            </p:cNvSpPr>
            <p:nvPr/>
          </p:nvSpPr>
          <p:spPr bwMode="auto">
            <a:xfrm>
              <a:off x="5268" y="2749"/>
              <a:ext cx="8" cy="208"/>
            </a:xfrm>
            <a:prstGeom prst="rect">
              <a:avLst/>
            </a:prstGeom>
            <a:solidFill>
              <a:srgbClr val="000000"/>
            </a:solidFill>
            <a:ln w="0">
              <a:solidFill>
                <a:srgbClr val="000000"/>
              </a:solidFill>
              <a:miter lim="800000"/>
              <a:headEnd/>
              <a:tailEnd/>
            </a:ln>
          </p:spPr>
          <p:txBody>
            <a:bodyPr/>
            <a:lstStyle/>
            <a:p>
              <a:endParaRPr lang="en-US"/>
            </a:p>
          </p:txBody>
        </p:sp>
        <p:sp>
          <p:nvSpPr>
            <p:cNvPr id="17497" name="Rectangle 279"/>
            <p:cNvSpPr>
              <a:spLocks noChangeArrowheads="1"/>
            </p:cNvSpPr>
            <p:nvPr/>
          </p:nvSpPr>
          <p:spPr bwMode="auto">
            <a:xfrm>
              <a:off x="188" y="2949"/>
              <a:ext cx="5084" cy="8"/>
            </a:xfrm>
            <a:prstGeom prst="rect">
              <a:avLst/>
            </a:prstGeom>
            <a:solidFill>
              <a:srgbClr val="000000"/>
            </a:solidFill>
            <a:ln w="0">
              <a:solidFill>
                <a:srgbClr val="000000"/>
              </a:solidFill>
              <a:miter lim="800000"/>
              <a:headEnd/>
              <a:tailEnd/>
            </a:ln>
          </p:spPr>
          <p:txBody>
            <a:bodyPr/>
            <a:lstStyle/>
            <a:p>
              <a:endParaRPr lang="en-US"/>
            </a:p>
          </p:txBody>
        </p:sp>
      </p:grpSp>
      <p:sp>
        <p:nvSpPr>
          <p:cNvPr id="17420" name="Rectangle 280"/>
          <p:cNvSpPr>
            <a:spLocks noChangeArrowheads="1"/>
          </p:cNvSpPr>
          <p:nvPr/>
        </p:nvSpPr>
        <p:spPr bwMode="auto">
          <a:xfrm>
            <a:off x="2362200" y="1981200"/>
            <a:ext cx="609600" cy="304800"/>
          </a:xfrm>
          <a:prstGeom prst="rect">
            <a:avLst/>
          </a:prstGeom>
          <a:noFill/>
          <a:ln w="28575">
            <a:solidFill>
              <a:schemeClr val="accent2"/>
            </a:solidFill>
            <a:miter lim="800000"/>
            <a:headEnd/>
            <a:tailEnd/>
          </a:ln>
        </p:spPr>
        <p:txBody>
          <a:bodyPr wrap="none" anchor="ctr"/>
          <a:lstStyle/>
          <a:p>
            <a:endParaRPr lang="en-US"/>
          </a:p>
        </p:txBody>
      </p:sp>
      <p:sp>
        <p:nvSpPr>
          <p:cNvPr id="17421" name="Rectangle 282"/>
          <p:cNvSpPr>
            <a:spLocks noChangeArrowheads="1"/>
          </p:cNvSpPr>
          <p:nvPr/>
        </p:nvSpPr>
        <p:spPr bwMode="auto">
          <a:xfrm>
            <a:off x="2362200" y="2286000"/>
            <a:ext cx="609600" cy="304800"/>
          </a:xfrm>
          <a:prstGeom prst="rect">
            <a:avLst/>
          </a:prstGeom>
          <a:noFill/>
          <a:ln w="28575">
            <a:solidFill>
              <a:schemeClr val="accent2"/>
            </a:solidFill>
            <a:miter lim="800000"/>
            <a:headEnd/>
            <a:tailEnd/>
          </a:ln>
        </p:spPr>
        <p:txBody>
          <a:bodyPr wrap="none" anchor="ctr"/>
          <a:lstStyle/>
          <a:p>
            <a:endParaRPr lang="en-US"/>
          </a:p>
        </p:txBody>
      </p:sp>
      <p:sp>
        <p:nvSpPr>
          <p:cNvPr id="17422" name="Rectangle 283"/>
          <p:cNvSpPr>
            <a:spLocks noChangeArrowheads="1"/>
          </p:cNvSpPr>
          <p:nvPr/>
        </p:nvSpPr>
        <p:spPr bwMode="auto">
          <a:xfrm>
            <a:off x="2362200" y="3276600"/>
            <a:ext cx="533400" cy="304800"/>
          </a:xfrm>
          <a:prstGeom prst="rect">
            <a:avLst/>
          </a:prstGeom>
          <a:noFill/>
          <a:ln w="28575">
            <a:solidFill>
              <a:schemeClr val="accent2"/>
            </a:solidFill>
            <a:miter lim="800000"/>
            <a:headEnd/>
            <a:tailEnd/>
          </a:ln>
        </p:spPr>
        <p:txBody>
          <a:bodyPr wrap="none" anchor="ctr"/>
          <a:lstStyle/>
          <a:p>
            <a:endParaRPr lang="en-US"/>
          </a:p>
        </p:txBody>
      </p:sp>
      <p:graphicFrame>
        <p:nvGraphicFramePr>
          <p:cNvPr id="17410" name="Object 285"/>
          <p:cNvGraphicFramePr>
            <a:graphicFrameLocks noChangeAspect="1"/>
          </p:cNvGraphicFramePr>
          <p:nvPr/>
        </p:nvGraphicFramePr>
        <p:xfrm>
          <a:off x="1447800" y="1143000"/>
          <a:ext cx="482600" cy="331788"/>
        </p:xfrm>
        <a:graphic>
          <a:graphicData uri="http://schemas.openxmlformats.org/presentationml/2006/ole">
            <p:oleObj spid="_x0000_s142338" name="Equation" r:id="rId4" imgW="203040" imgH="139680" progId="Equation.3">
              <p:embed/>
            </p:oleObj>
          </a:graphicData>
        </a:graphic>
      </p:graphicFrame>
      <p:graphicFrame>
        <p:nvGraphicFramePr>
          <p:cNvPr id="17411" name="Object 286"/>
          <p:cNvGraphicFramePr>
            <a:graphicFrameLocks noChangeAspect="1"/>
          </p:cNvGraphicFramePr>
          <p:nvPr/>
        </p:nvGraphicFramePr>
        <p:xfrm>
          <a:off x="304800" y="1828800"/>
          <a:ext cx="842963" cy="357188"/>
        </p:xfrm>
        <a:graphic>
          <a:graphicData uri="http://schemas.openxmlformats.org/presentationml/2006/ole">
            <p:oleObj spid="_x0000_s142339" name="Equation" r:id="rId5" imgW="330120" imgH="139680" progId="Equation.3">
              <p:embed/>
            </p:oleObj>
          </a:graphicData>
        </a:graphic>
      </p:graphicFrame>
      <p:sp>
        <p:nvSpPr>
          <p:cNvPr id="347423" name="Rectangle 287"/>
          <p:cNvSpPr>
            <a:spLocks noChangeArrowheads="1"/>
          </p:cNvSpPr>
          <p:nvPr/>
        </p:nvSpPr>
        <p:spPr bwMode="auto">
          <a:xfrm>
            <a:off x="1676400" y="5715000"/>
            <a:ext cx="6400800" cy="533400"/>
          </a:xfrm>
          <a:prstGeom prst="rect">
            <a:avLst/>
          </a:prstGeom>
          <a:noFill/>
          <a:ln w="9525">
            <a:noFill/>
            <a:miter lim="800000"/>
            <a:headEnd/>
            <a:tailEnd/>
          </a:ln>
        </p:spPr>
        <p:txBody>
          <a:bodyPr/>
          <a:lstStyle/>
          <a:p>
            <a:pPr marL="342900" indent="-342900">
              <a:spcBef>
                <a:spcPct val="20000"/>
              </a:spcBef>
            </a:pPr>
            <a:r>
              <a:rPr lang="en-US" sz="2800" i="1">
                <a:solidFill>
                  <a:schemeClr val="accent2"/>
                </a:solidFill>
                <a:latin typeface="Comic Sans MS" pitchFamily="66" charset="0"/>
              </a:rPr>
              <a:t>Speech-based restaurant consultant!</a:t>
            </a:r>
            <a:endParaRPr lang="en-US" sz="2800" i="1">
              <a:latin typeface="Comic Sans MS" pitchFamily="66"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34742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7423" grpId="0" autoUpdateAnimBg="0"/>
    </p:bld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448" name="Date Placeholder 3"/>
          <p:cNvSpPr>
            <a:spLocks noGrp="1"/>
          </p:cNvSpPr>
          <p:nvPr>
            <p:ph type="dt" sz="quarter" idx="10"/>
          </p:nvPr>
        </p:nvSpPr>
        <p:spPr>
          <a:noFill/>
        </p:spPr>
        <p:txBody>
          <a:bodyPr/>
          <a:lstStyle/>
          <a:p>
            <a:fld id="{054BF142-8E1C-48A4-A3C9-2AA0D2C88CFD}" type="datetime1">
              <a:rPr lang="en-US" smtClean="0"/>
              <a:pPr/>
              <a:t>1/21/2013</a:t>
            </a:fld>
            <a:endParaRPr lang="en-US"/>
          </a:p>
        </p:txBody>
      </p:sp>
      <p:sp>
        <p:nvSpPr>
          <p:cNvPr id="18449" name="Footer Placeholder 4"/>
          <p:cNvSpPr>
            <a:spLocks noGrp="1"/>
          </p:cNvSpPr>
          <p:nvPr>
            <p:ph type="ftr" sz="quarter" idx="11"/>
          </p:nvPr>
        </p:nvSpPr>
        <p:spPr>
          <a:noFill/>
        </p:spPr>
        <p:txBody>
          <a:bodyPr/>
          <a:lstStyle/>
          <a:p>
            <a:r>
              <a:rPr lang="en-US" smtClean="0"/>
              <a:t>CPSC503 Winter 2012</a:t>
            </a:r>
            <a:endParaRPr lang="en-US"/>
          </a:p>
        </p:txBody>
      </p:sp>
      <p:sp>
        <p:nvSpPr>
          <p:cNvPr id="18450" name="Slide Number Placeholder 5"/>
          <p:cNvSpPr>
            <a:spLocks noGrp="1"/>
          </p:cNvSpPr>
          <p:nvPr>
            <p:ph type="sldNum" sz="quarter" idx="12"/>
          </p:nvPr>
        </p:nvSpPr>
        <p:spPr>
          <a:noFill/>
        </p:spPr>
        <p:txBody>
          <a:bodyPr/>
          <a:lstStyle/>
          <a:p>
            <a:fld id="{8D6583B9-4EB2-4228-8F91-8E7AC52346AC}" type="slidenum">
              <a:rPr lang="en-US" smtClean="0"/>
              <a:pPr/>
              <a:t>34</a:t>
            </a:fld>
            <a:endParaRPr lang="en-US" smtClean="0"/>
          </a:p>
        </p:txBody>
      </p:sp>
      <p:sp>
        <p:nvSpPr>
          <p:cNvPr id="18451" name="Rectangle 2"/>
          <p:cNvSpPr>
            <a:spLocks noGrp="1" noChangeArrowheads="1"/>
          </p:cNvSpPr>
          <p:nvPr>
            <p:ph type="title"/>
          </p:nvPr>
        </p:nvSpPr>
        <p:spPr>
          <a:xfrm>
            <a:off x="685800" y="0"/>
            <a:ext cx="7772400" cy="1143000"/>
          </a:xfrm>
        </p:spPr>
        <p:txBody>
          <a:bodyPr/>
          <a:lstStyle/>
          <a:p>
            <a:pPr eaLnBrk="1" hangingPunct="1"/>
            <a:r>
              <a:rPr lang="en-US" smtClean="0"/>
              <a:t>Generation</a:t>
            </a:r>
          </a:p>
        </p:txBody>
      </p:sp>
      <p:sp>
        <p:nvSpPr>
          <p:cNvPr id="18452" name="Rectangle 3"/>
          <p:cNvSpPr>
            <a:spLocks noGrp="1" noChangeArrowheads="1"/>
          </p:cNvSpPr>
          <p:nvPr>
            <p:ph type="body" idx="1"/>
          </p:nvPr>
        </p:nvSpPr>
        <p:spPr>
          <a:xfrm>
            <a:off x="762000" y="990600"/>
            <a:ext cx="7772400" cy="1066800"/>
          </a:xfrm>
        </p:spPr>
        <p:txBody>
          <a:bodyPr/>
          <a:lstStyle/>
          <a:p>
            <a:pPr eaLnBrk="1" hangingPunct="1"/>
            <a:r>
              <a:rPr lang="en-US" smtClean="0"/>
              <a:t>Choose N-Grams according to their probabilities and string them together</a:t>
            </a:r>
          </a:p>
        </p:txBody>
      </p:sp>
      <p:graphicFrame>
        <p:nvGraphicFramePr>
          <p:cNvPr id="18434" name="Object 4"/>
          <p:cNvGraphicFramePr>
            <a:graphicFrameLocks noChangeAspect="1"/>
          </p:cNvGraphicFramePr>
          <p:nvPr/>
        </p:nvGraphicFramePr>
        <p:xfrm>
          <a:off x="1828800" y="1981200"/>
          <a:ext cx="533400" cy="366713"/>
        </p:xfrm>
        <a:graphic>
          <a:graphicData uri="http://schemas.openxmlformats.org/presentationml/2006/ole">
            <p:oleObj spid="_x0000_s143362" name="Equation" r:id="rId4" imgW="203040" imgH="139680" progId="Equation.3">
              <p:embed/>
            </p:oleObj>
          </a:graphicData>
        </a:graphic>
      </p:graphicFrame>
      <p:graphicFrame>
        <p:nvGraphicFramePr>
          <p:cNvPr id="18435" name="Object 210"/>
          <p:cNvGraphicFramePr>
            <a:graphicFrameLocks noChangeAspect="1"/>
          </p:cNvGraphicFramePr>
          <p:nvPr/>
        </p:nvGraphicFramePr>
        <p:xfrm>
          <a:off x="685800" y="2667000"/>
          <a:ext cx="842963" cy="357188"/>
        </p:xfrm>
        <a:graphic>
          <a:graphicData uri="http://schemas.openxmlformats.org/presentationml/2006/ole">
            <p:oleObj spid="_x0000_s143363" name="Equation" r:id="rId5" imgW="330120" imgH="139680" progId="Equation.3">
              <p:embed/>
            </p:oleObj>
          </a:graphicData>
        </a:graphic>
      </p:graphicFrame>
      <p:grpSp>
        <p:nvGrpSpPr>
          <p:cNvPr id="2" name="Group 211"/>
          <p:cNvGrpSpPr>
            <a:grpSpLocks noChangeAspect="1"/>
          </p:cNvGrpSpPr>
          <p:nvPr/>
        </p:nvGrpSpPr>
        <p:grpSpPr bwMode="auto">
          <a:xfrm>
            <a:off x="1676400" y="2514600"/>
            <a:ext cx="5851525" cy="1979613"/>
            <a:chOff x="173" y="1238"/>
            <a:chExt cx="5126" cy="1734"/>
          </a:xfrm>
        </p:grpSpPr>
        <p:sp>
          <p:nvSpPr>
            <p:cNvPr id="18458" name="AutoShape 212"/>
            <p:cNvSpPr>
              <a:spLocks noChangeAspect="1" noChangeArrowheads="1" noTextEdit="1"/>
            </p:cNvSpPr>
            <p:nvPr/>
          </p:nvSpPr>
          <p:spPr bwMode="auto">
            <a:xfrm>
              <a:off x="173" y="1238"/>
              <a:ext cx="5126" cy="1734"/>
            </a:xfrm>
            <a:prstGeom prst="rect">
              <a:avLst/>
            </a:prstGeom>
            <a:noFill/>
            <a:ln w="9525">
              <a:noFill/>
              <a:miter lim="800000"/>
              <a:headEnd/>
              <a:tailEnd/>
            </a:ln>
          </p:spPr>
          <p:txBody>
            <a:bodyPr/>
            <a:lstStyle/>
            <a:p>
              <a:endParaRPr lang="en-CA"/>
            </a:p>
          </p:txBody>
        </p:sp>
        <p:grpSp>
          <p:nvGrpSpPr>
            <p:cNvPr id="3" name="Group 213"/>
            <p:cNvGrpSpPr>
              <a:grpSpLocks/>
            </p:cNvGrpSpPr>
            <p:nvPr/>
          </p:nvGrpSpPr>
          <p:grpSpPr bwMode="auto">
            <a:xfrm>
              <a:off x="173" y="1238"/>
              <a:ext cx="5126" cy="1734"/>
              <a:chOff x="173" y="1238"/>
              <a:chExt cx="5126" cy="1734"/>
            </a:xfrm>
          </p:grpSpPr>
          <p:sp>
            <p:nvSpPr>
              <p:cNvPr id="18532" name="Rectangle 214"/>
              <p:cNvSpPr>
                <a:spLocks noChangeArrowheads="1"/>
              </p:cNvSpPr>
              <p:nvPr/>
            </p:nvSpPr>
            <p:spPr bwMode="auto">
              <a:xfrm>
                <a:off x="173" y="1238"/>
                <a:ext cx="5126" cy="1734"/>
              </a:xfrm>
              <a:prstGeom prst="rect">
                <a:avLst/>
              </a:prstGeom>
              <a:noFill/>
              <a:ln w="0">
                <a:solidFill>
                  <a:srgbClr val="000000"/>
                </a:solidFill>
                <a:miter lim="800000"/>
                <a:headEnd/>
                <a:tailEnd/>
              </a:ln>
            </p:spPr>
            <p:txBody>
              <a:bodyPr/>
              <a:lstStyle/>
              <a:p>
                <a:endParaRPr lang="en-US"/>
              </a:p>
            </p:txBody>
          </p:sp>
          <p:sp>
            <p:nvSpPr>
              <p:cNvPr id="18533" name="Rectangle 215"/>
              <p:cNvSpPr>
                <a:spLocks noChangeArrowheads="1"/>
              </p:cNvSpPr>
              <p:nvPr/>
            </p:nvSpPr>
            <p:spPr bwMode="auto">
              <a:xfrm>
                <a:off x="188" y="1246"/>
                <a:ext cx="5084" cy="7"/>
              </a:xfrm>
              <a:prstGeom prst="rect">
                <a:avLst/>
              </a:prstGeom>
              <a:solidFill>
                <a:srgbClr val="000000"/>
              </a:solidFill>
              <a:ln w="0">
                <a:solidFill>
                  <a:srgbClr val="000000"/>
                </a:solidFill>
                <a:miter lim="800000"/>
                <a:headEnd/>
                <a:tailEnd/>
              </a:ln>
            </p:spPr>
            <p:txBody>
              <a:bodyPr/>
              <a:lstStyle/>
              <a:p>
                <a:endParaRPr lang="en-US"/>
              </a:p>
            </p:txBody>
          </p:sp>
          <p:sp>
            <p:nvSpPr>
              <p:cNvPr id="18534" name="Rectangle 216"/>
              <p:cNvSpPr>
                <a:spLocks noChangeArrowheads="1"/>
              </p:cNvSpPr>
              <p:nvPr/>
            </p:nvSpPr>
            <p:spPr bwMode="auto">
              <a:xfrm>
                <a:off x="188" y="126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8535" name="Rectangle 217"/>
              <p:cNvSpPr>
                <a:spLocks noChangeArrowheads="1"/>
              </p:cNvSpPr>
              <p:nvPr/>
            </p:nvSpPr>
            <p:spPr bwMode="auto">
              <a:xfrm>
                <a:off x="833" y="126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8536" name="Rectangle 218"/>
              <p:cNvSpPr>
                <a:spLocks noChangeArrowheads="1"/>
              </p:cNvSpPr>
              <p:nvPr/>
            </p:nvSpPr>
            <p:spPr bwMode="auto">
              <a:xfrm>
                <a:off x="864" y="1261"/>
                <a:ext cx="7" cy="207"/>
              </a:xfrm>
              <a:prstGeom prst="rect">
                <a:avLst/>
              </a:prstGeom>
              <a:solidFill>
                <a:srgbClr val="000000"/>
              </a:solidFill>
              <a:ln w="0">
                <a:solidFill>
                  <a:srgbClr val="000000"/>
                </a:solidFill>
                <a:miter lim="800000"/>
                <a:headEnd/>
                <a:tailEnd/>
              </a:ln>
            </p:spPr>
            <p:txBody>
              <a:bodyPr/>
              <a:lstStyle/>
              <a:p>
                <a:endParaRPr lang="en-US"/>
              </a:p>
            </p:txBody>
          </p:sp>
          <p:sp>
            <p:nvSpPr>
              <p:cNvPr id="18537" name="Freeform 219"/>
              <p:cNvSpPr>
                <a:spLocks/>
              </p:cNvSpPr>
              <p:nvPr/>
            </p:nvSpPr>
            <p:spPr bwMode="auto">
              <a:xfrm>
                <a:off x="1048" y="1288"/>
                <a:ext cx="46" cy="115"/>
              </a:xfrm>
              <a:custGeom>
                <a:avLst/>
                <a:gdLst>
                  <a:gd name="T0" fmla="*/ 46 w 46"/>
                  <a:gd name="T1" fmla="*/ 111 h 115"/>
                  <a:gd name="T2" fmla="*/ 46 w 46"/>
                  <a:gd name="T3" fmla="*/ 115 h 115"/>
                  <a:gd name="T4" fmla="*/ 0 w 46"/>
                  <a:gd name="T5" fmla="*/ 115 h 115"/>
                  <a:gd name="T6" fmla="*/ 0 w 46"/>
                  <a:gd name="T7" fmla="*/ 111 h 115"/>
                  <a:gd name="T8" fmla="*/ 4 w 46"/>
                  <a:gd name="T9" fmla="*/ 111 h 115"/>
                  <a:gd name="T10" fmla="*/ 7 w 46"/>
                  <a:gd name="T11" fmla="*/ 111 h 115"/>
                  <a:gd name="T12" fmla="*/ 11 w 46"/>
                  <a:gd name="T13" fmla="*/ 107 h 115"/>
                  <a:gd name="T14" fmla="*/ 15 w 46"/>
                  <a:gd name="T15" fmla="*/ 103 h 115"/>
                  <a:gd name="T16" fmla="*/ 15 w 46"/>
                  <a:gd name="T17" fmla="*/ 96 h 115"/>
                  <a:gd name="T18" fmla="*/ 15 w 46"/>
                  <a:gd name="T19" fmla="*/ 19 h 115"/>
                  <a:gd name="T20" fmla="*/ 15 w 46"/>
                  <a:gd name="T21" fmla="*/ 11 h 115"/>
                  <a:gd name="T22" fmla="*/ 15 w 46"/>
                  <a:gd name="T23" fmla="*/ 8 h 115"/>
                  <a:gd name="T24" fmla="*/ 11 w 46"/>
                  <a:gd name="T25" fmla="*/ 8 h 115"/>
                  <a:gd name="T26" fmla="*/ 11 w 46"/>
                  <a:gd name="T27" fmla="*/ 4 h 115"/>
                  <a:gd name="T28" fmla="*/ 7 w 46"/>
                  <a:gd name="T29" fmla="*/ 4 h 115"/>
                  <a:gd name="T30" fmla="*/ 4 w 46"/>
                  <a:gd name="T31" fmla="*/ 4 h 115"/>
                  <a:gd name="T32" fmla="*/ 0 w 46"/>
                  <a:gd name="T33" fmla="*/ 4 h 115"/>
                  <a:gd name="T34" fmla="*/ 0 w 46"/>
                  <a:gd name="T35" fmla="*/ 0 h 115"/>
                  <a:gd name="T36" fmla="*/ 46 w 46"/>
                  <a:gd name="T37" fmla="*/ 0 h 115"/>
                  <a:gd name="T38" fmla="*/ 46 w 46"/>
                  <a:gd name="T39" fmla="*/ 4 h 115"/>
                  <a:gd name="T40" fmla="*/ 42 w 46"/>
                  <a:gd name="T41" fmla="*/ 4 h 115"/>
                  <a:gd name="T42" fmla="*/ 38 w 46"/>
                  <a:gd name="T43" fmla="*/ 4 h 115"/>
                  <a:gd name="T44" fmla="*/ 34 w 46"/>
                  <a:gd name="T45" fmla="*/ 8 h 115"/>
                  <a:gd name="T46" fmla="*/ 30 w 46"/>
                  <a:gd name="T47" fmla="*/ 11 h 115"/>
                  <a:gd name="T48" fmla="*/ 30 w 46"/>
                  <a:gd name="T49" fmla="*/ 19 h 115"/>
                  <a:gd name="T50" fmla="*/ 30 w 46"/>
                  <a:gd name="T51" fmla="*/ 96 h 115"/>
                  <a:gd name="T52" fmla="*/ 30 w 46"/>
                  <a:gd name="T53" fmla="*/ 100 h 115"/>
                  <a:gd name="T54" fmla="*/ 30 w 46"/>
                  <a:gd name="T55" fmla="*/ 107 h 115"/>
                  <a:gd name="T56" fmla="*/ 34 w 46"/>
                  <a:gd name="T57" fmla="*/ 107 h 115"/>
                  <a:gd name="T58" fmla="*/ 34 w 46"/>
                  <a:gd name="T59" fmla="*/ 111 h 115"/>
                  <a:gd name="T60" fmla="*/ 38 w 46"/>
                  <a:gd name="T61" fmla="*/ 111 h 115"/>
                  <a:gd name="T62" fmla="*/ 42 w 46"/>
                  <a:gd name="T63" fmla="*/ 111 h 115"/>
                  <a:gd name="T64" fmla="*/ 46 w 46"/>
                  <a:gd name="T65" fmla="*/ 111 h 11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6"/>
                  <a:gd name="T100" fmla="*/ 0 h 115"/>
                  <a:gd name="T101" fmla="*/ 46 w 46"/>
                  <a:gd name="T102" fmla="*/ 115 h 11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6" h="115">
                    <a:moveTo>
                      <a:pt x="46" y="111"/>
                    </a:moveTo>
                    <a:lnTo>
                      <a:pt x="46" y="115"/>
                    </a:lnTo>
                    <a:lnTo>
                      <a:pt x="0" y="115"/>
                    </a:lnTo>
                    <a:lnTo>
                      <a:pt x="0" y="111"/>
                    </a:lnTo>
                    <a:lnTo>
                      <a:pt x="4" y="111"/>
                    </a:lnTo>
                    <a:lnTo>
                      <a:pt x="7" y="111"/>
                    </a:lnTo>
                    <a:lnTo>
                      <a:pt x="11" y="107"/>
                    </a:lnTo>
                    <a:lnTo>
                      <a:pt x="15" y="103"/>
                    </a:lnTo>
                    <a:lnTo>
                      <a:pt x="15" y="96"/>
                    </a:lnTo>
                    <a:lnTo>
                      <a:pt x="15" y="19"/>
                    </a:lnTo>
                    <a:lnTo>
                      <a:pt x="15" y="11"/>
                    </a:lnTo>
                    <a:lnTo>
                      <a:pt x="15" y="8"/>
                    </a:lnTo>
                    <a:lnTo>
                      <a:pt x="11" y="8"/>
                    </a:lnTo>
                    <a:lnTo>
                      <a:pt x="11" y="4"/>
                    </a:lnTo>
                    <a:lnTo>
                      <a:pt x="7" y="4"/>
                    </a:lnTo>
                    <a:lnTo>
                      <a:pt x="4" y="4"/>
                    </a:lnTo>
                    <a:lnTo>
                      <a:pt x="0" y="4"/>
                    </a:lnTo>
                    <a:lnTo>
                      <a:pt x="0" y="0"/>
                    </a:lnTo>
                    <a:lnTo>
                      <a:pt x="46" y="0"/>
                    </a:lnTo>
                    <a:lnTo>
                      <a:pt x="46" y="4"/>
                    </a:lnTo>
                    <a:lnTo>
                      <a:pt x="42" y="4"/>
                    </a:lnTo>
                    <a:lnTo>
                      <a:pt x="38" y="4"/>
                    </a:lnTo>
                    <a:lnTo>
                      <a:pt x="34" y="8"/>
                    </a:lnTo>
                    <a:lnTo>
                      <a:pt x="30" y="11"/>
                    </a:lnTo>
                    <a:lnTo>
                      <a:pt x="30" y="19"/>
                    </a:lnTo>
                    <a:lnTo>
                      <a:pt x="30" y="96"/>
                    </a:lnTo>
                    <a:lnTo>
                      <a:pt x="30" y="100"/>
                    </a:lnTo>
                    <a:lnTo>
                      <a:pt x="30" y="107"/>
                    </a:lnTo>
                    <a:lnTo>
                      <a:pt x="34" y="107"/>
                    </a:lnTo>
                    <a:lnTo>
                      <a:pt x="34" y="111"/>
                    </a:lnTo>
                    <a:lnTo>
                      <a:pt x="38" y="111"/>
                    </a:lnTo>
                    <a:lnTo>
                      <a:pt x="42" y="111"/>
                    </a:lnTo>
                    <a:lnTo>
                      <a:pt x="46" y="111"/>
                    </a:lnTo>
                    <a:close/>
                  </a:path>
                </a:pathLst>
              </a:custGeom>
              <a:solidFill>
                <a:srgbClr val="000000"/>
              </a:solidFill>
              <a:ln w="0">
                <a:solidFill>
                  <a:srgbClr val="000000"/>
                </a:solidFill>
                <a:round/>
                <a:headEnd/>
                <a:tailEnd/>
              </a:ln>
            </p:spPr>
            <p:txBody>
              <a:bodyPr/>
              <a:lstStyle/>
              <a:p>
                <a:endParaRPr lang="en-CA"/>
              </a:p>
            </p:txBody>
          </p:sp>
          <p:sp>
            <p:nvSpPr>
              <p:cNvPr id="18538" name="Rectangle 220"/>
              <p:cNvSpPr>
                <a:spLocks noChangeArrowheads="1"/>
              </p:cNvSpPr>
              <p:nvPr/>
            </p:nvSpPr>
            <p:spPr bwMode="auto">
              <a:xfrm>
                <a:off x="1554" y="126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8539" name="Freeform 221"/>
              <p:cNvSpPr>
                <a:spLocks/>
              </p:cNvSpPr>
              <p:nvPr/>
            </p:nvSpPr>
            <p:spPr bwMode="auto">
              <a:xfrm>
                <a:off x="1731" y="1326"/>
                <a:ext cx="119" cy="77"/>
              </a:xfrm>
              <a:custGeom>
                <a:avLst/>
                <a:gdLst>
                  <a:gd name="T0" fmla="*/ 0 w 119"/>
                  <a:gd name="T1" fmla="*/ 0 h 77"/>
                  <a:gd name="T2" fmla="*/ 30 w 119"/>
                  <a:gd name="T3" fmla="*/ 0 h 77"/>
                  <a:gd name="T4" fmla="*/ 30 w 119"/>
                  <a:gd name="T5" fmla="*/ 0 h 77"/>
                  <a:gd name="T6" fmla="*/ 27 w 119"/>
                  <a:gd name="T7" fmla="*/ 4 h 77"/>
                  <a:gd name="T8" fmla="*/ 27 w 119"/>
                  <a:gd name="T9" fmla="*/ 4 h 77"/>
                  <a:gd name="T10" fmla="*/ 23 w 119"/>
                  <a:gd name="T11" fmla="*/ 4 h 77"/>
                  <a:gd name="T12" fmla="*/ 23 w 119"/>
                  <a:gd name="T13" fmla="*/ 8 h 77"/>
                  <a:gd name="T14" fmla="*/ 23 w 119"/>
                  <a:gd name="T15" fmla="*/ 12 h 77"/>
                  <a:gd name="T16" fmla="*/ 27 w 119"/>
                  <a:gd name="T17" fmla="*/ 16 h 77"/>
                  <a:gd name="T18" fmla="*/ 42 w 119"/>
                  <a:gd name="T19" fmla="*/ 58 h 77"/>
                  <a:gd name="T20" fmla="*/ 57 w 119"/>
                  <a:gd name="T21" fmla="*/ 19 h 77"/>
                  <a:gd name="T22" fmla="*/ 53 w 119"/>
                  <a:gd name="T23" fmla="*/ 12 h 77"/>
                  <a:gd name="T24" fmla="*/ 53 w 119"/>
                  <a:gd name="T25" fmla="*/ 8 h 77"/>
                  <a:gd name="T26" fmla="*/ 50 w 119"/>
                  <a:gd name="T27" fmla="*/ 4 h 77"/>
                  <a:gd name="T28" fmla="*/ 46 w 119"/>
                  <a:gd name="T29" fmla="*/ 4 h 77"/>
                  <a:gd name="T30" fmla="*/ 42 w 119"/>
                  <a:gd name="T31" fmla="*/ 0 h 77"/>
                  <a:gd name="T32" fmla="*/ 42 w 119"/>
                  <a:gd name="T33" fmla="*/ 0 h 77"/>
                  <a:gd name="T34" fmla="*/ 76 w 119"/>
                  <a:gd name="T35" fmla="*/ 0 h 77"/>
                  <a:gd name="T36" fmla="*/ 76 w 119"/>
                  <a:gd name="T37" fmla="*/ 0 h 77"/>
                  <a:gd name="T38" fmla="*/ 73 w 119"/>
                  <a:gd name="T39" fmla="*/ 4 h 77"/>
                  <a:gd name="T40" fmla="*/ 69 w 119"/>
                  <a:gd name="T41" fmla="*/ 4 h 77"/>
                  <a:gd name="T42" fmla="*/ 69 w 119"/>
                  <a:gd name="T43" fmla="*/ 8 h 77"/>
                  <a:gd name="T44" fmla="*/ 69 w 119"/>
                  <a:gd name="T45" fmla="*/ 8 h 77"/>
                  <a:gd name="T46" fmla="*/ 69 w 119"/>
                  <a:gd name="T47" fmla="*/ 12 h 77"/>
                  <a:gd name="T48" fmla="*/ 69 w 119"/>
                  <a:gd name="T49" fmla="*/ 12 h 77"/>
                  <a:gd name="T50" fmla="*/ 88 w 119"/>
                  <a:gd name="T51" fmla="*/ 54 h 77"/>
                  <a:gd name="T52" fmla="*/ 103 w 119"/>
                  <a:gd name="T53" fmla="*/ 16 h 77"/>
                  <a:gd name="T54" fmla="*/ 107 w 119"/>
                  <a:gd name="T55" fmla="*/ 8 h 77"/>
                  <a:gd name="T56" fmla="*/ 107 w 119"/>
                  <a:gd name="T57" fmla="*/ 8 h 77"/>
                  <a:gd name="T58" fmla="*/ 107 w 119"/>
                  <a:gd name="T59" fmla="*/ 4 h 77"/>
                  <a:gd name="T60" fmla="*/ 103 w 119"/>
                  <a:gd name="T61" fmla="*/ 4 h 77"/>
                  <a:gd name="T62" fmla="*/ 103 w 119"/>
                  <a:gd name="T63" fmla="*/ 4 h 77"/>
                  <a:gd name="T64" fmla="*/ 96 w 119"/>
                  <a:gd name="T65" fmla="*/ 0 h 77"/>
                  <a:gd name="T66" fmla="*/ 96 w 119"/>
                  <a:gd name="T67" fmla="*/ 0 h 77"/>
                  <a:gd name="T68" fmla="*/ 119 w 119"/>
                  <a:gd name="T69" fmla="*/ 0 h 77"/>
                  <a:gd name="T70" fmla="*/ 119 w 119"/>
                  <a:gd name="T71" fmla="*/ 0 h 77"/>
                  <a:gd name="T72" fmla="*/ 115 w 119"/>
                  <a:gd name="T73" fmla="*/ 4 h 77"/>
                  <a:gd name="T74" fmla="*/ 111 w 119"/>
                  <a:gd name="T75" fmla="*/ 12 h 77"/>
                  <a:gd name="T76" fmla="*/ 88 w 119"/>
                  <a:gd name="T77" fmla="*/ 77 h 77"/>
                  <a:gd name="T78" fmla="*/ 84 w 119"/>
                  <a:gd name="T79" fmla="*/ 77 h 77"/>
                  <a:gd name="T80" fmla="*/ 61 w 119"/>
                  <a:gd name="T81" fmla="*/ 27 h 77"/>
                  <a:gd name="T82" fmla="*/ 38 w 119"/>
                  <a:gd name="T83" fmla="*/ 77 h 77"/>
                  <a:gd name="T84" fmla="*/ 34 w 119"/>
                  <a:gd name="T85" fmla="*/ 77 h 77"/>
                  <a:gd name="T86" fmla="*/ 11 w 119"/>
                  <a:gd name="T87" fmla="*/ 16 h 77"/>
                  <a:gd name="T88" fmla="*/ 7 w 119"/>
                  <a:gd name="T89" fmla="*/ 8 h 77"/>
                  <a:gd name="T90" fmla="*/ 7 w 119"/>
                  <a:gd name="T91" fmla="*/ 4 h 77"/>
                  <a:gd name="T92" fmla="*/ 4 w 119"/>
                  <a:gd name="T93" fmla="*/ 4 h 77"/>
                  <a:gd name="T94" fmla="*/ 0 w 119"/>
                  <a:gd name="T95" fmla="*/ 0 h 77"/>
                  <a:gd name="T96" fmla="*/ 0 w 119"/>
                  <a:gd name="T97" fmla="*/ 0 h 7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19"/>
                  <a:gd name="T148" fmla="*/ 0 h 77"/>
                  <a:gd name="T149" fmla="*/ 119 w 119"/>
                  <a:gd name="T150" fmla="*/ 77 h 7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19" h="77">
                    <a:moveTo>
                      <a:pt x="0" y="0"/>
                    </a:moveTo>
                    <a:lnTo>
                      <a:pt x="30" y="0"/>
                    </a:lnTo>
                    <a:lnTo>
                      <a:pt x="27" y="4"/>
                    </a:lnTo>
                    <a:lnTo>
                      <a:pt x="23" y="4"/>
                    </a:lnTo>
                    <a:lnTo>
                      <a:pt x="23" y="8"/>
                    </a:lnTo>
                    <a:lnTo>
                      <a:pt x="23" y="12"/>
                    </a:lnTo>
                    <a:lnTo>
                      <a:pt x="27" y="16"/>
                    </a:lnTo>
                    <a:lnTo>
                      <a:pt x="42" y="58"/>
                    </a:lnTo>
                    <a:lnTo>
                      <a:pt x="57" y="19"/>
                    </a:lnTo>
                    <a:lnTo>
                      <a:pt x="53" y="12"/>
                    </a:lnTo>
                    <a:lnTo>
                      <a:pt x="53" y="8"/>
                    </a:lnTo>
                    <a:lnTo>
                      <a:pt x="50" y="4"/>
                    </a:lnTo>
                    <a:lnTo>
                      <a:pt x="46" y="4"/>
                    </a:lnTo>
                    <a:lnTo>
                      <a:pt x="42" y="0"/>
                    </a:lnTo>
                    <a:lnTo>
                      <a:pt x="76" y="0"/>
                    </a:lnTo>
                    <a:lnTo>
                      <a:pt x="73" y="4"/>
                    </a:lnTo>
                    <a:lnTo>
                      <a:pt x="69" y="4"/>
                    </a:lnTo>
                    <a:lnTo>
                      <a:pt x="69" y="8"/>
                    </a:lnTo>
                    <a:lnTo>
                      <a:pt x="69" y="12"/>
                    </a:lnTo>
                    <a:lnTo>
                      <a:pt x="88" y="54"/>
                    </a:lnTo>
                    <a:lnTo>
                      <a:pt x="103" y="16"/>
                    </a:lnTo>
                    <a:lnTo>
                      <a:pt x="107" y="8"/>
                    </a:lnTo>
                    <a:lnTo>
                      <a:pt x="107" y="4"/>
                    </a:lnTo>
                    <a:lnTo>
                      <a:pt x="103" y="4"/>
                    </a:lnTo>
                    <a:lnTo>
                      <a:pt x="96" y="0"/>
                    </a:lnTo>
                    <a:lnTo>
                      <a:pt x="119" y="0"/>
                    </a:lnTo>
                    <a:lnTo>
                      <a:pt x="115" y="4"/>
                    </a:lnTo>
                    <a:lnTo>
                      <a:pt x="111" y="12"/>
                    </a:lnTo>
                    <a:lnTo>
                      <a:pt x="88" y="77"/>
                    </a:lnTo>
                    <a:lnTo>
                      <a:pt x="84" y="77"/>
                    </a:lnTo>
                    <a:lnTo>
                      <a:pt x="61" y="27"/>
                    </a:lnTo>
                    <a:lnTo>
                      <a:pt x="38" y="77"/>
                    </a:lnTo>
                    <a:lnTo>
                      <a:pt x="34" y="77"/>
                    </a:lnTo>
                    <a:lnTo>
                      <a:pt x="11" y="16"/>
                    </a:lnTo>
                    <a:lnTo>
                      <a:pt x="7" y="8"/>
                    </a:lnTo>
                    <a:lnTo>
                      <a:pt x="7" y="4"/>
                    </a:lnTo>
                    <a:lnTo>
                      <a:pt x="4" y="4"/>
                    </a:lnTo>
                    <a:lnTo>
                      <a:pt x="0" y="0"/>
                    </a:lnTo>
                    <a:close/>
                  </a:path>
                </a:pathLst>
              </a:custGeom>
              <a:solidFill>
                <a:srgbClr val="000000"/>
              </a:solidFill>
              <a:ln w="0">
                <a:solidFill>
                  <a:srgbClr val="000000"/>
                </a:solidFill>
                <a:round/>
                <a:headEnd/>
                <a:tailEnd/>
              </a:ln>
            </p:spPr>
            <p:txBody>
              <a:bodyPr/>
              <a:lstStyle/>
              <a:p>
                <a:endParaRPr lang="en-CA"/>
              </a:p>
            </p:txBody>
          </p:sp>
          <p:sp>
            <p:nvSpPr>
              <p:cNvPr id="18540" name="Freeform 222"/>
              <p:cNvSpPr>
                <a:spLocks noEditPoints="1"/>
              </p:cNvSpPr>
              <p:nvPr/>
            </p:nvSpPr>
            <p:spPr bwMode="auto">
              <a:xfrm>
                <a:off x="1854" y="1322"/>
                <a:ext cx="69" cy="81"/>
              </a:xfrm>
              <a:custGeom>
                <a:avLst/>
                <a:gdLst>
                  <a:gd name="T0" fmla="*/ 34 w 69"/>
                  <a:gd name="T1" fmla="*/ 73 h 81"/>
                  <a:gd name="T2" fmla="*/ 26 w 69"/>
                  <a:gd name="T3" fmla="*/ 77 h 81"/>
                  <a:gd name="T4" fmla="*/ 19 w 69"/>
                  <a:gd name="T5" fmla="*/ 81 h 81"/>
                  <a:gd name="T6" fmla="*/ 3 w 69"/>
                  <a:gd name="T7" fmla="*/ 77 h 81"/>
                  <a:gd name="T8" fmla="*/ 0 w 69"/>
                  <a:gd name="T9" fmla="*/ 62 h 81"/>
                  <a:gd name="T10" fmla="*/ 3 w 69"/>
                  <a:gd name="T11" fmla="*/ 54 h 81"/>
                  <a:gd name="T12" fmla="*/ 15 w 69"/>
                  <a:gd name="T13" fmla="*/ 43 h 81"/>
                  <a:gd name="T14" fmla="*/ 42 w 69"/>
                  <a:gd name="T15" fmla="*/ 31 h 81"/>
                  <a:gd name="T16" fmla="*/ 42 w 69"/>
                  <a:gd name="T17" fmla="*/ 20 h 81"/>
                  <a:gd name="T18" fmla="*/ 34 w 69"/>
                  <a:gd name="T19" fmla="*/ 8 h 81"/>
                  <a:gd name="T20" fmla="*/ 23 w 69"/>
                  <a:gd name="T21" fmla="*/ 8 h 81"/>
                  <a:gd name="T22" fmla="*/ 19 w 69"/>
                  <a:gd name="T23" fmla="*/ 12 h 81"/>
                  <a:gd name="T24" fmla="*/ 19 w 69"/>
                  <a:gd name="T25" fmla="*/ 23 h 81"/>
                  <a:gd name="T26" fmla="*/ 15 w 69"/>
                  <a:gd name="T27" fmla="*/ 27 h 81"/>
                  <a:gd name="T28" fmla="*/ 11 w 69"/>
                  <a:gd name="T29" fmla="*/ 31 h 81"/>
                  <a:gd name="T30" fmla="*/ 3 w 69"/>
                  <a:gd name="T31" fmla="*/ 27 h 81"/>
                  <a:gd name="T32" fmla="*/ 3 w 69"/>
                  <a:gd name="T33" fmla="*/ 23 h 81"/>
                  <a:gd name="T34" fmla="*/ 11 w 69"/>
                  <a:gd name="T35" fmla="*/ 8 h 81"/>
                  <a:gd name="T36" fmla="*/ 30 w 69"/>
                  <a:gd name="T37" fmla="*/ 0 h 81"/>
                  <a:gd name="T38" fmla="*/ 46 w 69"/>
                  <a:gd name="T39" fmla="*/ 4 h 81"/>
                  <a:gd name="T40" fmla="*/ 53 w 69"/>
                  <a:gd name="T41" fmla="*/ 12 h 81"/>
                  <a:gd name="T42" fmla="*/ 57 w 69"/>
                  <a:gd name="T43" fmla="*/ 27 h 81"/>
                  <a:gd name="T44" fmla="*/ 57 w 69"/>
                  <a:gd name="T45" fmla="*/ 62 h 81"/>
                  <a:gd name="T46" fmla="*/ 57 w 69"/>
                  <a:gd name="T47" fmla="*/ 69 h 81"/>
                  <a:gd name="T48" fmla="*/ 57 w 69"/>
                  <a:gd name="T49" fmla="*/ 69 h 81"/>
                  <a:gd name="T50" fmla="*/ 61 w 69"/>
                  <a:gd name="T51" fmla="*/ 69 h 81"/>
                  <a:gd name="T52" fmla="*/ 65 w 69"/>
                  <a:gd name="T53" fmla="*/ 69 h 81"/>
                  <a:gd name="T54" fmla="*/ 69 w 69"/>
                  <a:gd name="T55" fmla="*/ 69 h 81"/>
                  <a:gd name="T56" fmla="*/ 49 w 69"/>
                  <a:gd name="T57" fmla="*/ 81 h 81"/>
                  <a:gd name="T58" fmla="*/ 46 w 69"/>
                  <a:gd name="T59" fmla="*/ 77 h 81"/>
                  <a:gd name="T60" fmla="*/ 42 w 69"/>
                  <a:gd name="T61" fmla="*/ 69 h 81"/>
                  <a:gd name="T62" fmla="*/ 42 w 69"/>
                  <a:gd name="T63" fmla="*/ 35 h 81"/>
                  <a:gd name="T64" fmla="*/ 26 w 69"/>
                  <a:gd name="T65" fmla="*/ 43 h 81"/>
                  <a:gd name="T66" fmla="*/ 15 w 69"/>
                  <a:gd name="T67" fmla="*/ 50 h 81"/>
                  <a:gd name="T68" fmla="*/ 15 w 69"/>
                  <a:gd name="T69" fmla="*/ 58 h 81"/>
                  <a:gd name="T70" fmla="*/ 19 w 69"/>
                  <a:gd name="T71" fmla="*/ 66 h 81"/>
                  <a:gd name="T72" fmla="*/ 26 w 69"/>
                  <a:gd name="T73" fmla="*/ 69 h 81"/>
                  <a:gd name="T74" fmla="*/ 42 w 69"/>
                  <a:gd name="T75" fmla="*/ 62 h 8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9"/>
                  <a:gd name="T115" fmla="*/ 0 h 81"/>
                  <a:gd name="T116" fmla="*/ 69 w 69"/>
                  <a:gd name="T117" fmla="*/ 81 h 81"/>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9" h="81">
                    <a:moveTo>
                      <a:pt x="42" y="69"/>
                    </a:moveTo>
                    <a:lnTo>
                      <a:pt x="34" y="73"/>
                    </a:lnTo>
                    <a:lnTo>
                      <a:pt x="30" y="77"/>
                    </a:lnTo>
                    <a:lnTo>
                      <a:pt x="26" y="77"/>
                    </a:lnTo>
                    <a:lnTo>
                      <a:pt x="23" y="81"/>
                    </a:lnTo>
                    <a:lnTo>
                      <a:pt x="19" y="81"/>
                    </a:lnTo>
                    <a:lnTo>
                      <a:pt x="11" y="81"/>
                    </a:lnTo>
                    <a:lnTo>
                      <a:pt x="3" y="77"/>
                    </a:lnTo>
                    <a:lnTo>
                      <a:pt x="0" y="69"/>
                    </a:lnTo>
                    <a:lnTo>
                      <a:pt x="0" y="62"/>
                    </a:lnTo>
                    <a:lnTo>
                      <a:pt x="0" y="58"/>
                    </a:lnTo>
                    <a:lnTo>
                      <a:pt x="3" y="54"/>
                    </a:lnTo>
                    <a:lnTo>
                      <a:pt x="7" y="46"/>
                    </a:lnTo>
                    <a:lnTo>
                      <a:pt x="15" y="43"/>
                    </a:lnTo>
                    <a:lnTo>
                      <a:pt x="26" y="35"/>
                    </a:lnTo>
                    <a:lnTo>
                      <a:pt x="42" y="31"/>
                    </a:lnTo>
                    <a:lnTo>
                      <a:pt x="42" y="27"/>
                    </a:lnTo>
                    <a:lnTo>
                      <a:pt x="42" y="20"/>
                    </a:lnTo>
                    <a:lnTo>
                      <a:pt x="38" y="12"/>
                    </a:lnTo>
                    <a:lnTo>
                      <a:pt x="34" y="8"/>
                    </a:lnTo>
                    <a:lnTo>
                      <a:pt x="26" y="8"/>
                    </a:lnTo>
                    <a:lnTo>
                      <a:pt x="23" y="8"/>
                    </a:lnTo>
                    <a:lnTo>
                      <a:pt x="19" y="12"/>
                    </a:lnTo>
                    <a:lnTo>
                      <a:pt x="19" y="16"/>
                    </a:lnTo>
                    <a:lnTo>
                      <a:pt x="19" y="23"/>
                    </a:lnTo>
                    <a:lnTo>
                      <a:pt x="15" y="27"/>
                    </a:lnTo>
                    <a:lnTo>
                      <a:pt x="15" y="31"/>
                    </a:lnTo>
                    <a:lnTo>
                      <a:pt x="11" y="31"/>
                    </a:lnTo>
                    <a:lnTo>
                      <a:pt x="7" y="31"/>
                    </a:lnTo>
                    <a:lnTo>
                      <a:pt x="3" y="27"/>
                    </a:lnTo>
                    <a:lnTo>
                      <a:pt x="3" y="23"/>
                    </a:lnTo>
                    <a:lnTo>
                      <a:pt x="3" y="16"/>
                    </a:lnTo>
                    <a:lnTo>
                      <a:pt x="11" y="8"/>
                    </a:lnTo>
                    <a:lnTo>
                      <a:pt x="19" y="4"/>
                    </a:lnTo>
                    <a:lnTo>
                      <a:pt x="30" y="0"/>
                    </a:lnTo>
                    <a:lnTo>
                      <a:pt x="38" y="4"/>
                    </a:lnTo>
                    <a:lnTo>
                      <a:pt x="46" y="4"/>
                    </a:lnTo>
                    <a:lnTo>
                      <a:pt x="49" y="8"/>
                    </a:lnTo>
                    <a:lnTo>
                      <a:pt x="53" y="12"/>
                    </a:lnTo>
                    <a:lnTo>
                      <a:pt x="57" y="20"/>
                    </a:lnTo>
                    <a:lnTo>
                      <a:pt x="57" y="27"/>
                    </a:lnTo>
                    <a:lnTo>
                      <a:pt x="57" y="54"/>
                    </a:lnTo>
                    <a:lnTo>
                      <a:pt x="57" y="62"/>
                    </a:lnTo>
                    <a:lnTo>
                      <a:pt x="57" y="66"/>
                    </a:lnTo>
                    <a:lnTo>
                      <a:pt x="57" y="69"/>
                    </a:lnTo>
                    <a:lnTo>
                      <a:pt x="61" y="69"/>
                    </a:lnTo>
                    <a:lnTo>
                      <a:pt x="65" y="69"/>
                    </a:lnTo>
                    <a:lnTo>
                      <a:pt x="69" y="66"/>
                    </a:lnTo>
                    <a:lnTo>
                      <a:pt x="69" y="69"/>
                    </a:lnTo>
                    <a:lnTo>
                      <a:pt x="61" y="77"/>
                    </a:lnTo>
                    <a:lnTo>
                      <a:pt x="49" y="81"/>
                    </a:lnTo>
                    <a:lnTo>
                      <a:pt x="46" y="81"/>
                    </a:lnTo>
                    <a:lnTo>
                      <a:pt x="46" y="77"/>
                    </a:lnTo>
                    <a:lnTo>
                      <a:pt x="42" y="73"/>
                    </a:lnTo>
                    <a:lnTo>
                      <a:pt x="42" y="69"/>
                    </a:lnTo>
                    <a:close/>
                    <a:moveTo>
                      <a:pt x="42" y="62"/>
                    </a:moveTo>
                    <a:lnTo>
                      <a:pt x="42" y="35"/>
                    </a:lnTo>
                    <a:lnTo>
                      <a:pt x="30" y="39"/>
                    </a:lnTo>
                    <a:lnTo>
                      <a:pt x="26" y="43"/>
                    </a:lnTo>
                    <a:lnTo>
                      <a:pt x="19" y="46"/>
                    </a:lnTo>
                    <a:lnTo>
                      <a:pt x="15" y="50"/>
                    </a:lnTo>
                    <a:lnTo>
                      <a:pt x="15" y="54"/>
                    </a:lnTo>
                    <a:lnTo>
                      <a:pt x="15" y="58"/>
                    </a:lnTo>
                    <a:lnTo>
                      <a:pt x="15" y="62"/>
                    </a:lnTo>
                    <a:lnTo>
                      <a:pt x="19" y="66"/>
                    </a:lnTo>
                    <a:lnTo>
                      <a:pt x="23" y="69"/>
                    </a:lnTo>
                    <a:lnTo>
                      <a:pt x="26" y="69"/>
                    </a:lnTo>
                    <a:lnTo>
                      <a:pt x="34" y="69"/>
                    </a:lnTo>
                    <a:lnTo>
                      <a:pt x="42" y="62"/>
                    </a:lnTo>
                    <a:close/>
                  </a:path>
                </a:pathLst>
              </a:custGeom>
              <a:solidFill>
                <a:srgbClr val="000000"/>
              </a:solidFill>
              <a:ln w="0">
                <a:solidFill>
                  <a:srgbClr val="000000"/>
                </a:solidFill>
                <a:round/>
                <a:headEnd/>
                <a:tailEnd/>
              </a:ln>
            </p:spPr>
            <p:txBody>
              <a:bodyPr/>
              <a:lstStyle/>
              <a:p>
                <a:endParaRPr lang="en-CA"/>
              </a:p>
            </p:txBody>
          </p:sp>
          <p:sp>
            <p:nvSpPr>
              <p:cNvPr id="18541" name="Freeform 223"/>
              <p:cNvSpPr>
                <a:spLocks/>
              </p:cNvSpPr>
              <p:nvPr/>
            </p:nvSpPr>
            <p:spPr bwMode="auto">
              <a:xfrm>
                <a:off x="1926" y="1322"/>
                <a:ext cx="81" cy="81"/>
              </a:xfrm>
              <a:custGeom>
                <a:avLst/>
                <a:gdLst>
                  <a:gd name="T0" fmla="*/ 23 w 81"/>
                  <a:gd name="T1" fmla="*/ 20 h 81"/>
                  <a:gd name="T2" fmla="*/ 31 w 81"/>
                  <a:gd name="T3" fmla="*/ 8 h 81"/>
                  <a:gd name="T4" fmla="*/ 43 w 81"/>
                  <a:gd name="T5" fmla="*/ 4 h 81"/>
                  <a:gd name="T6" fmla="*/ 50 w 81"/>
                  <a:gd name="T7" fmla="*/ 0 h 81"/>
                  <a:gd name="T8" fmla="*/ 54 w 81"/>
                  <a:gd name="T9" fmla="*/ 4 h 81"/>
                  <a:gd name="T10" fmla="*/ 62 w 81"/>
                  <a:gd name="T11" fmla="*/ 4 h 81"/>
                  <a:gd name="T12" fmla="*/ 66 w 81"/>
                  <a:gd name="T13" fmla="*/ 8 h 81"/>
                  <a:gd name="T14" fmla="*/ 69 w 81"/>
                  <a:gd name="T15" fmla="*/ 16 h 81"/>
                  <a:gd name="T16" fmla="*/ 69 w 81"/>
                  <a:gd name="T17" fmla="*/ 20 h 81"/>
                  <a:gd name="T18" fmla="*/ 69 w 81"/>
                  <a:gd name="T19" fmla="*/ 31 h 81"/>
                  <a:gd name="T20" fmla="*/ 69 w 81"/>
                  <a:gd name="T21" fmla="*/ 62 h 81"/>
                  <a:gd name="T22" fmla="*/ 69 w 81"/>
                  <a:gd name="T23" fmla="*/ 69 h 81"/>
                  <a:gd name="T24" fmla="*/ 69 w 81"/>
                  <a:gd name="T25" fmla="*/ 73 h 81"/>
                  <a:gd name="T26" fmla="*/ 73 w 81"/>
                  <a:gd name="T27" fmla="*/ 73 h 81"/>
                  <a:gd name="T28" fmla="*/ 73 w 81"/>
                  <a:gd name="T29" fmla="*/ 77 h 81"/>
                  <a:gd name="T30" fmla="*/ 77 w 81"/>
                  <a:gd name="T31" fmla="*/ 77 h 81"/>
                  <a:gd name="T32" fmla="*/ 81 w 81"/>
                  <a:gd name="T33" fmla="*/ 77 h 81"/>
                  <a:gd name="T34" fmla="*/ 81 w 81"/>
                  <a:gd name="T35" fmla="*/ 81 h 81"/>
                  <a:gd name="T36" fmla="*/ 46 w 81"/>
                  <a:gd name="T37" fmla="*/ 81 h 81"/>
                  <a:gd name="T38" fmla="*/ 46 w 81"/>
                  <a:gd name="T39" fmla="*/ 77 h 81"/>
                  <a:gd name="T40" fmla="*/ 46 w 81"/>
                  <a:gd name="T41" fmla="*/ 77 h 81"/>
                  <a:gd name="T42" fmla="*/ 50 w 81"/>
                  <a:gd name="T43" fmla="*/ 77 h 81"/>
                  <a:gd name="T44" fmla="*/ 54 w 81"/>
                  <a:gd name="T45" fmla="*/ 77 h 81"/>
                  <a:gd name="T46" fmla="*/ 54 w 81"/>
                  <a:gd name="T47" fmla="*/ 73 h 81"/>
                  <a:gd name="T48" fmla="*/ 54 w 81"/>
                  <a:gd name="T49" fmla="*/ 69 h 81"/>
                  <a:gd name="T50" fmla="*/ 54 w 81"/>
                  <a:gd name="T51" fmla="*/ 69 h 81"/>
                  <a:gd name="T52" fmla="*/ 54 w 81"/>
                  <a:gd name="T53" fmla="*/ 62 h 81"/>
                  <a:gd name="T54" fmla="*/ 54 w 81"/>
                  <a:gd name="T55" fmla="*/ 31 h 81"/>
                  <a:gd name="T56" fmla="*/ 54 w 81"/>
                  <a:gd name="T57" fmla="*/ 23 h 81"/>
                  <a:gd name="T58" fmla="*/ 54 w 81"/>
                  <a:gd name="T59" fmla="*/ 16 h 81"/>
                  <a:gd name="T60" fmla="*/ 50 w 81"/>
                  <a:gd name="T61" fmla="*/ 16 h 81"/>
                  <a:gd name="T62" fmla="*/ 43 w 81"/>
                  <a:gd name="T63" fmla="*/ 12 h 81"/>
                  <a:gd name="T64" fmla="*/ 35 w 81"/>
                  <a:gd name="T65" fmla="*/ 16 h 81"/>
                  <a:gd name="T66" fmla="*/ 23 w 81"/>
                  <a:gd name="T67" fmla="*/ 23 h 81"/>
                  <a:gd name="T68" fmla="*/ 23 w 81"/>
                  <a:gd name="T69" fmla="*/ 62 h 81"/>
                  <a:gd name="T70" fmla="*/ 23 w 81"/>
                  <a:gd name="T71" fmla="*/ 69 h 81"/>
                  <a:gd name="T72" fmla="*/ 23 w 81"/>
                  <a:gd name="T73" fmla="*/ 73 h 81"/>
                  <a:gd name="T74" fmla="*/ 27 w 81"/>
                  <a:gd name="T75" fmla="*/ 73 h 81"/>
                  <a:gd name="T76" fmla="*/ 27 w 81"/>
                  <a:gd name="T77" fmla="*/ 77 h 81"/>
                  <a:gd name="T78" fmla="*/ 31 w 81"/>
                  <a:gd name="T79" fmla="*/ 77 h 81"/>
                  <a:gd name="T80" fmla="*/ 35 w 81"/>
                  <a:gd name="T81" fmla="*/ 77 h 81"/>
                  <a:gd name="T82" fmla="*/ 35 w 81"/>
                  <a:gd name="T83" fmla="*/ 81 h 81"/>
                  <a:gd name="T84" fmla="*/ 0 w 81"/>
                  <a:gd name="T85" fmla="*/ 81 h 81"/>
                  <a:gd name="T86" fmla="*/ 0 w 81"/>
                  <a:gd name="T87" fmla="*/ 77 h 81"/>
                  <a:gd name="T88" fmla="*/ 0 w 81"/>
                  <a:gd name="T89" fmla="*/ 77 h 81"/>
                  <a:gd name="T90" fmla="*/ 4 w 81"/>
                  <a:gd name="T91" fmla="*/ 77 h 81"/>
                  <a:gd name="T92" fmla="*/ 8 w 81"/>
                  <a:gd name="T93" fmla="*/ 73 h 81"/>
                  <a:gd name="T94" fmla="*/ 8 w 81"/>
                  <a:gd name="T95" fmla="*/ 69 h 81"/>
                  <a:gd name="T96" fmla="*/ 8 w 81"/>
                  <a:gd name="T97" fmla="*/ 62 h 81"/>
                  <a:gd name="T98" fmla="*/ 8 w 81"/>
                  <a:gd name="T99" fmla="*/ 35 h 81"/>
                  <a:gd name="T100" fmla="*/ 8 w 81"/>
                  <a:gd name="T101" fmla="*/ 23 h 81"/>
                  <a:gd name="T102" fmla="*/ 8 w 81"/>
                  <a:gd name="T103" fmla="*/ 16 h 81"/>
                  <a:gd name="T104" fmla="*/ 8 w 81"/>
                  <a:gd name="T105" fmla="*/ 16 h 81"/>
                  <a:gd name="T106" fmla="*/ 8 w 81"/>
                  <a:gd name="T107" fmla="*/ 12 h 81"/>
                  <a:gd name="T108" fmla="*/ 8 w 81"/>
                  <a:gd name="T109" fmla="*/ 12 h 81"/>
                  <a:gd name="T110" fmla="*/ 4 w 81"/>
                  <a:gd name="T111" fmla="*/ 12 h 81"/>
                  <a:gd name="T112" fmla="*/ 4 w 81"/>
                  <a:gd name="T113" fmla="*/ 12 h 81"/>
                  <a:gd name="T114" fmla="*/ 0 w 81"/>
                  <a:gd name="T115" fmla="*/ 12 h 81"/>
                  <a:gd name="T116" fmla="*/ 0 w 81"/>
                  <a:gd name="T117" fmla="*/ 12 h 81"/>
                  <a:gd name="T118" fmla="*/ 20 w 81"/>
                  <a:gd name="T119" fmla="*/ 0 h 81"/>
                  <a:gd name="T120" fmla="*/ 23 w 81"/>
                  <a:gd name="T121" fmla="*/ 0 h 81"/>
                  <a:gd name="T122" fmla="*/ 23 w 81"/>
                  <a:gd name="T123" fmla="*/ 20 h 8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1"/>
                  <a:gd name="T187" fmla="*/ 0 h 81"/>
                  <a:gd name="T188" fmla="*/ 81 w 81"/>
                  <a:gd name="T189" fmla="*/ 81 h 8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1" h="81">
                    <a:moveTo>
                      <a:pt x="23" y="20"/>
                    </a:moveTo>
                    <a:lnTo>
                      <a:pt x="31" y="8"/>
                    </a:lnTo>
                    <a:lnTo>
                      <a:pt x="43" y="4"/>
                    </a:lnTo>
                    <a:lnTo>
                      <a:pt x="50" y="0"/>
                    </a:lnTo>
                    <a:lnTo>
                      <a:pt x="54" y="4"/>
                    </a:lnTo>
                    <a:lnTo>
                      <a:pt x="62" y="4"/>
                    </a:lnTo>
                    <a:lnTo>
                      <a:pt x="66" y="8"/>
                    </a:lnTo>
                    <a:lnTo>
                      <a:pt x="69" y="16"/>
                    </a:lnTo>
                    <a:lnTo>
                      <a:pt x="69" y="20"/>
                    </a:lnTo>
                    <a:lnTo>
                      <a:pt x="69" y="31"/>
                    </a:lnTo>
                    <a:lnTo>
                      <a:pt x="69" y="62"/>
                    </a:lnTo>
                    <a:lnTo>
                      <a:pt x="69" y="69"/>
                    </a:lnTo>
                    <a:lnTo>
                      <a:pt x="69" y="73"/>
                    </a:lnTo>
                    <a:lnTo>
                      <a:pt x="73" y="73"/>
                    </a:lnTo>
                    <a:lnTo>
                      <a:pt x="73" y="77"/>
                    </a:lnTo>
                    <a:lnTo>
                      <a:pt x="77" y="77"/>
                    </a:lnTo>
                    <a:lnTo>
                      <a:pt x="81" y="77"/>
                    </a:lnTo>
                    <a:lnTo>
                      <a:pt x="81" y="81"/>
                    </a:lnTo>
                    <a:lnTo>
                      <a:pt x="46" y="81"/>
                    </a:lnTo>
                    <a:lnTo>
                      <a:pt x="46" y="77"/>
                    </a:lnTo>
                    <a:lnTo>
                      <a:pt x="50" y="77"/>
                    </a:lnTo>
                    <a:lnTo>
                      <a:pt x="54" y="77"/>
                    </a:lnTo>
                    <a:lnTo>
                      <a:pt x="54" y="73"/>
                    </a:lnTo>
                    <a:lnTo>
                      <a:pt x="54" y="69"/>
                    </a:lnTo>
                    <a:lnTo>
                      <a:pt x="54" y="62"/>
                    </a:lnTo>
                    <a:lnTo>
                      <a:pt x="54" y="31"/>
                    </a:lnTo>
                    <a:lnTo>
                      <a:pt x="54" y="23"/>
                    </a:lnTo>
                    <a:lnTo>
                      <a:pt x="54" y="16"/>
                    </a:lnTo>
                    <a:lnTo>
                      <a:pt x="50" y="16"/>
                    </a:lnTo>
                    <a:lnTo>
                      <a:pt x="43" y="12"/>
                    </a:lnTo>
                    <a:lnTo>
                      <a:pt x="35" y="16"/>
                    </a:lnTo>
                    <a:lnTo>
                      <a:pt x="23" y="23"/>
                    </a:lnTo>
                    <a:lnTo>
                      <a:pt x="23" y="62"/>
                    </a:lnTo>
                    <a:lnTo>
                      <a:pt x="23" y="69"/>
                    </a:lnTo>
                    <a:lnTo>
                      <a:pt x="23" y="73"/>
                    </a:lnTo>
                    <a:lnTo>
                      <a:pt x="27" y="73"/>
                    </a:lnTo>
                    <a:lnTo>
                      <a:pt x="27" y="77"/>
                    </a:lnTo>
                    <a:lnTo>
                      <a:pt x="31" y="77"/>
                    </a:lnTo>
                    <a:lnTo>
                      <a:pt x="35" y="77"/>
                    </a:lnTo>
                    <a:lnTo>
                      <a:pt x="35" y="81"/>
                    </a:lnTo>
                    <a:lnTo>
                      <a:pt x="0" y="81"/>
                    </a:lnTo>
                    <a:lnTo>
                      <a:pt x="0" y="77"/>
                    </a:lnTo>
                    <a:lnTo>
                      <a:pt x="4" y="77"/>
                    </a:lnTo>
                    <a:lnTo>
                      <a:pt x="8" y="73"/>
                    </a:lnTo>
                    <a:lnTo>
                      <a:pt x="8" y="69"/>
                    </a:lnTo>
                    <a:lnTo>
                      <a:pt x="8" y="62"/>
                    </a:lnTo>
                    <a:lnTo>
                      <a:pt x="8" y="35"/>
                    </a:lnTo>
                    <a:lnTo>
                      <a:pt x="8" y="23"/>
                    </a:lnTo>
                    <a:lnTo>
                      <a:pt x="8" y="16"/>
                    </a:lnTo>
                    <a:lnTo>
                      <a:pt x="8" y="12"/>
                    </a:lnTo>
                    <a:lnTo>
                      <a:pt x="4" y="12"/>
                    </a:lnTo>
                    <a:lnTo>
                      <a:pt x="0" y="12"/>
                    </a:lnTo>
                    <a:lnTo>
                      <a:pt x="20" y="0"/>
                    </a:lnTo>
                    <a:lnTo>
                      <a:pt x="23" y="0"/>
                    </a:lnTo>
                    <a:lnTo>
                      <a:pt x="23" y="20"/>
                    </a:lnTo>
                    <a:close/>
                  </a:path>
                </a:pathLst>
              </a:custGeom>
              <a:solidFill>
                <a:srgbClr val="000000"/>
              </a:solidFill>
              <a:ln w="0">
                <a:solidFill>
                  <a:srgbClr val="000000"/>
                </a:solidFill>
                <a:round/>
                <a:headEnd/>
                <a:tailEnd/>
              </a:ln>
            </p:spPr>
            <p:txBody>
              <a:bodyPr/>
              <a:lstStyle/>
              <a:p>
                <a:endParaRPr lang="en-CA"/>
              </a:p>
            </p:txBody>
          </p:sp>
          <p:sp>
            <p:nvSpPr>
              <p:cNvPr id="18542" name="Freeform 224"/>
              <p:cNvSpPr>
                <a:spLocks/>
              </p:cNvSpPr>
              <p:nvPr/>
            </p:nvSpPr>
            <p:spPr bwMode="auto">
              <a:xfrm>
                <a:off x="2007" y="1303"/>
                <a:ext cx="50" cy="100"/>
              </a:xfrm>
              <a:custGeom>
                <a:avLst/>
                <a:gdLst>
                  <a:gd name="T0" fmla="*/ 27 w 50"/>
                  <a:gd name="T1" fmla="*/ 0 h 100"/>
                  <a:gd name="T2" fmla="*/ 27 w 50"/>
                  <a:gd name="T3" fmla="*/ 23 h 100"/>
                  <a:gd name="T4" fmla="*/ 46 w 50"/>
                  <a:gd name="T5" fmla="*/ 23 h 100"/>
                  <a:gd name="T6" fmla="*/ 46 w 50"/>
                  <a:gd name="T7" fmla="*/ 27 h 100"/>
                  <a:gd name="T8" fmla="*/ 27 w 50"/>
                  <a:gd name="T9" fmla="*/ 27 h 100"/>
                  <a:gd name="T10" fmla="*/ 27 w 50"/>
                  <a:gd name="T11" fmla="*/ 77 h 100"/>
                  <a:gd name="T12" fmla="*/ 27 w 50"/>
                  <a:gd name="T13" fmla="*/ 85 h 100"/>
                  <a:gd name="T14" fmla="*/ 31 w 50"/>
                  <a:gd name="T15" fmla="*/ 88 h 100"/>
                  <a:gd name="T16" fmla="*/ 31 w 50"/>
                  <a:gd name="T17" fmla="*/ 88 h 100"/>
                  <a:gd name="T18" fmla="*/ 35 w 50"/>
                  <a:gd name="T19" fmla="*/ 88 h 100"/>
                  <a:gd name="T20" fmla="*/ 38 w 50"/>
                  <a:gd name="T21" fmla="*/ 88 h 100"/>
                  <a:gd name="T22" fmla="*/ 42 w 50"/>
                  <a:gd name="T23" fmla="*/ 88 h 100"/>
                  <a:gd name="T24" fmla="*/ 42 w 50"/>
                  <a:gd name="T25" fmla="*/ 88 h 100"/>
                  <a:gd name="T26" fmla="*/ 46 w 50"/>
                  <a:gd name="T27" fmla="*/ 85 h 100"/>
                  <a:gd name="T28" fmla="*/ 50 w 50"/>
                  <a:gd name="T29" fmla="*/ 85 h 100"/>
                  <a:gd name="T30" fmla="*/ 46 w 50"/>
                  <a:gd name="T31" fmla="*/ 92 h 100"/>
                  <a:gd name="T32" fmla="*/ 38 w 50"/>
                  <a:gd name="T33" fmla="*/ 96 h 100"/>
                  <a:gd name="T34" fmla="*/ 35 w 50"/>
                  <a:gd name="T35" fmla="*/ 100 h 100"/>
                  <a:gd name="T36" fmla="*/ 27 w 50"/>
                  <a:gd name="T37" fmla="*/ 100 h 100"/>
                  <a:gd name="T38" fmla="*/ 23 w 50"/>
                  <a:gd name="T39" fmla="*/ 100 h 100"/>
                  <a:gd name="T40" fmla="*/ 19 w 50"/>
                  <a:gd name="T41" fmla="*/ 96 h 100"/>
                  <a:gd name="T42" fmla="*/ 15 w 50"/>
                  <a:gd name="T43" fmla="*/ 96 h 100"/>
                  <a:gd name="T44" fmla="*/ 15 w 50"/>
                  <a:gd name="T45" fmla="*/ 92 h 100"/>
                  <a:gd name="T46" fmla="*/ 12 w 50"/>
                  <a:gd name="T47" fmla="*/ 88 h 100"/>
                  <a:gd name="T48" fmla="*/ 12 w 50"/>
                  <a:gd name="T49" fmla="*/ 81 h 100"/>
                  <a:gd name="T50" fmla="*/ 12 w 50"/>
                  <a:gd name="T51" fmla="*/ 27 h 100"/>
                  <a:gd name="T52" fmla="*/ 0 w 50"/>
                  <a:gd name="T53" fmla="*/ 27 h 100"/>
                  <a:gd name="T54" fmla="*/ 0 w 50"/>
                  <a:gd name="T55" fmla="*/ 27 h 100"/>
                  <a:gd name="T56" fmla="*/ 4 w 50"/>
                  <a:gd name="T57" fmla="*/ 23 h 100"/>
                  <a:gd name="T58" fmla="*/ 12 w 50"/>
                  <a:gd name="T59" fmla="*/ 19 h 100"/>
                  <a:gd name="T60" fmla="*/ 15 w 50"/>
                  <a:gd name="T61" fmla="*/ 16 h 100"/>
                  <a:gd name="T62" fmla="*/ 19 w 50"/>
                  <a:gd name="T63" fmla="*/ 12 h 100"/>
                  <a:gd name="T64" fmla="*/ 23 w 50"/>
                  <a:gd name="T65" fmla="*/ 4 h 100"/>
                  <a:gd name="T66" fmla="*/ 27 w 50"/>
                  <a:gd name="T67" fmla="*/ 0 h 100"/>
                  <a:gd name="T68" fmla="*/ 27 w 50"/>
                  <a:gd name="T69" fmla="*/ 0 h 10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50"/>
                  <a:gd name="T106" fmla="*/ 0 h 100"/>
                  <a:gd name="T107" fmla="*/ 50 w 50"/>
                  <a:gd name="T108" fmla="*/ 100 h 10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50" h="100">
                    <a:moveTo>
                      <a:pt x="27" y="0"/>
                    </a:moveTo>
                    <a:lnTo>
                      <a:pt x="27" y="23"/>
                    </a:lnTo>
                    <a:lnTo>
                      <a:pt x="46" y="23"/>
                    </a:lnTo>
                    <a:lnTo>
                      <a:pt x="46" y="27"/>
                    </a:lnTo>
                    <a:lnTo>
                      <a:pt x="27" y="27"/>
                    </a:lnTo>
                    <a:lnTo>
                      <a:pt x="27" y="77"/>
                    </a:lnTo>
                    <a:lnTo>
                      <a:pt x="27" y="85"/>
                    </a:lnTo>
                    <a:lnTo>
                      <a:pt x="31" y="88"/>
                    </a:lnTo>
                    <a:lnTo>
                      <a:pt x="35" y="88"/>
                    </a:lnTo>
                    <a:lnTo>
                      <a:pt x="38" y="88"/>
                    </a:lnTo>
                    <a:lnTo>
                      <a:pt x="42" y="88"/>
                    </a:lnTo>
                    <a:lnTo>
                      <a:pt x="46" y="85"/>
                    </a:lnTo>
                    <a:lnTo>
                      <a:pt x="50" y="85"/>
                    </a:lnTo>
                    <a:lnTo>
                      <a:pt x="46" y="92"/>
                    </a:lnTo>
                    <a:lnTo>
                      <a:pt x="38" y="96"/>
                    </a:lnTo>
                    <a:lnTo>
                      <a:pt x="35" y="100"/>
                    </a:lnTo>
                    <a:lnTo>
                      <a:pt x="27" y="100"/>
                    </a:lnTo>
                    <a:lnTo>
                      <a:pt x="23" y="100"/>
                    </a:lnTo>
                    <a:lnTo>
                      <a:pt x="19" y="96"/>
                    </a:lnTo>
                    <a:lnTo>
                      <a:pt x="15" y="96"/>
                    </a:lnTo>
                    <a:lnTo>
                      <a:pt x="15" y="92"/>
                    </a:lnTo>
                    <a:lnTo>
                      <a:pt x="12" y="88"/>
                    </a:lnTo>
                    <a:lnTo>
                      <a:pt x="12" y="81"/>
                    </a:lnTo>
                    <a:lnTo>
                      <a:pt x="12" y="27"/>
                    </a:lnTo>
                    <a:lnTo>
                      <a:pt x="0" y="27"/>
                    </a:lnTo>
                    <a:lnTo>
                      <a:pt x="4" y="23"/>
                    </a:lnTo>
                    <a:lnTo>
                      <a:pt x="12" y="19"/>
                    </a:lnTo>
                    <a:lnTo>
                      <a:pt x="15" y="16"/>
                    </a:lnTo>
                    <a:lnTo>
                      <a:pt x="19" y="12"/>
                    </a:lnTo>
                    <a:lnTo>
                      <a:pt x="23" y="4"/>
                    </a:lnTo>
                    <a:lnTo>
                      <a:pt x="27" y="0"/>
                    </a:lnTo>
                    <a:close/>
                  </a:path>
                </a:pathLst>
              </a:custGeom>
              <a:solidFill>
                <a:srgbClr val="000000"/>
              </a:solidFill>
              <a:ln w="0">
                <a:solidFill>
                  <a:srgbClr val="000000"/>
                </a:solidFill>
                <a:round/>
                <a:headEnd/>
                <a:tailEnd/>
              </a:ln>
            </p:spPr>
            <p:txBody>
              <a:bodyPr/>
              <a:lstStyle/>
              <a:p>
                <a:endParaRPr lang="en-CA"/>
              </a:p>
            </p:txBody>
          </p:sp>
          <p:sp>
            <p:nvSpPr>
              <p:cNvPr id="18543" name="Rectangle 225"/>
              <p:cNvSpPr>
                <a:spLocks noChangeArrowheads="1"/>
              </p:cNvSpPr>
              <p:nvPr/>
            </p:nvSpPr>
            <p:spPr bwMode="auto">
              <a:xfrm>
                <a:off x="2107" y="1261"/>
                <a:ext cx="7" cy="207"/>
              </a:xfrm>
              <a:prstGeom prst="rect">
                <a:avLst/>
              </a:prstGeom>
              <a:solidFill>
                <a:srgbClr val="000000"/>
              </a:solidFill>
              <a:ln w="0">
                <a:solidFill>
                  <a:srgbClr val="000000"/>
                </a:solidFill>
                <a:miter lim="800000"/>
                <a:headEnd/>
                <a:tailEnd/>
              </a:ln>
            </p:spPr>
            <p:txBody>
              <a:bodyPr/>
              <a:lstStyle/>
              <a:p>
                <a:endParaRPr lang="en-US"/>
              </a:p>
            </p:txBody>
          </p:sp>
          <p:sp>
            <p:nvSpPr>
              <p:cNvPr id="18544" name="Freeform 226"/>
              <p:cNvSpPr>
                <a:spLocks/>
              </p:cNvSpPr>
              <p:nvPr/>
            </p:nvSpPr>
            <p:spPr bwMode="auto">
              <a:xfrm>
                <a:off x="2283" y="1303"/>
                <a:ext cx="46" cy="100"/>
              </a:xfrm>
              <a:custGeom>
                <a:avLst/>
                <a:gdLst>
                  <a:gd name="T0" fmla="*/ 23 w 46"/>
                  <a:gd name="T1" fmla="*/ 0 h 100"/>
                  <a:gd name="T2" fmla="*/ 23 w 46"/>
                  <a:gd name="T3" fmla="*/ 23 h 100"/>
                  <a:gd name="T4" fmla="*/ 42 w 46"/>
                  <a:gd name="T5" fmla="*/ 23 h 100"/>
                  <a:gd name="T6" fmla="*/ 42 w 46"/>
                  <a:gd name="T7" fmla="*/ 27 h 100"/>
                  <a:gd name="T8" fmla="*/ 23 w 46"/>
                  <a:gd name="T9" fmla="*/ 27 h 100"/>
                  <a:gd name="T10" fmla="*/ 23 w 46"/>
                  <a:gd name="T11" fmla="*/ 77 h 100"/>
                  <a:gd name="T12" fmla="*/ 27 w 46"/>
                  <a:gd name="T13" fmla="*/ 85 h 100"/>
                  <a:gd name="T14" fmla="*/ 27 w 46"/>
                  <a:gd name="T15" fmla="*/ 88 h 100"/>
                  <a:gd name="T16" fmla="*/ 31 w 46"/>
                  <a:gd name="T17" fmla="*/ 88 h 100"/>
                  <a:gd name="T18" fmla="*/ 31 w 46"/>
                  <a:gd name="T19" fmla="*/ 88 h 100"/>
                  <a:gd name="T20" fmla="*/ 35 w 46"/>
                  <a:gd name="T21" fmla="*/ 88 h 100"/>
                  <a:gd name="T22" fmla="*/ 39 w 46"/>
                  <a:gd name="T23" fmla="*/ 88 h 100"/>
                  <a:gd name="T24" fmla="*/ 39 w 46"/>
                  <a:gd name="T25" fmla="*/ 88 h 100"/>
                  <a:gd name="T26" fmla="*/ 42 w 46"/>
                  <a:gd name="T27" fmla="*/ 85 h 100"/>
                  <a:gd name="T28" fmla="*/ 46 w 46"/>
                  <a:gd name="T29" fmla="*/ 85 h 100"/>
                  <a:gd name="T30" fmla="*/ 42 w 46"/>
                  <a:gd name="T31" fmla="*/ 92 h 100"/>
                  <a:gd name="T32" fmla="*/ 39 w 46"/>
                  <a:gd name="T33" fmla="*/ 96 h 100"/>
                  <a:gd name="T34" fmla="*/ 31 w 46"/>
                  <a:gd name="T35" fmla="*/ 100 h 100"/>
                  <a:gd name="T36" fmla="*/ 27 w 46"/>
                  <a:gd name="T37" fmla="*/ 100 h 100"/>
                  <a:gd name="T38" fmla="*/ 23 w 46"/>
                  <a:gd name="T39" fmla="*/ 100 h 100"/>
                  <a:gd name="T40" fmla="*/ 19 w 46"/>
                  <a:gd name="T41" fmla="*/ 96 h 100"/>
                  <a:gd name="T42" fmla="*/ 16 w 46"/>
                  <a:gd name="T43" fmla="*/ 96 h 100"/>
                  <a:gd name="T44" fmla="*/ 12 w 46"/>
                  <a:gd name="T45" fmla="*/ 92 h 100"/>
                  <a:gd name="T46" fmla="*/ 12 w 46"/>
                  <a:gd name="T47" fmla="*/ 88 h 100"/>
                  <a:gd name="T48" fmla="*/ 12 w 46"/>
                  <a:gd name="T49" fmla="*/ 81 h 100"/>
                  <a:gd name="T50" fmla="*/ 12 w 46"/>
                  <a:gd name="T51" fmla="*/ 27 h 100"/>
                  <a:gd name="T52" fmla="*/ 0 w 46"/>
                  <a:gd name="T53" fmla="*/ 27 h 100"/>
                  <a:gd name="T54" fmla="*/ 0 w 46"/>
                  <a:gd name="T55" fmla="*/ 27 h 100"/>
                  <a:gd name="T56" fmla="*/ 4 w 46"/>
                  <a:gd name="T57" fmla="*/ 23 h 100"/>
                  <a:gd name="T58" fmla="*/ 8 w 46"/>
                  <a:gd name="T59" fmla="*/ 19 h 100"/>
                  <a:gd name="T60" fmla="*/ 12 w 46"/>
                  <a:gd name="T61" fmla="*/ 16 h 100"/>
                  <a:gd name="T62" fmla="*/ 16 w 46"/>
                  <a:gd name="T63" fmla="*/ 12 h 100"/>
                  <a:gd name="T64" fmla="*/ 19 w 46"/>
                  <a:gd name="T65" fmla="*/ 4 h 100"/>
                  <a:gd name="T66" fmla="*/ 23 w 46"/>
                  <a:gd name="T67" fmla="*/ 0 h 100"/>
                  <a:gd name="T68" fmla="*/ 23 w 46"/>
                  <a:gd name="T69" fmla="*/ 0 h 10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6"/>
                  <a:gd name="T106" fmla="*/ 0 h 100"/>
                  <a:gd name="T107" fmla="*/ 46 w 46"/>
                  <a:gd name="T108" fmla="*/ 100 h 10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6" h="100">
                    <a:moveTo>
                      <a:pt x="23" y="0"/>
                    </a:moveTo>
                    <a:lnTo>
                      <a:pt x="23" y="23"/>
                    </a:lnTo>
                    <a:lnTo>
                      <a:pt x="42" y="23"/>
                    </a:lnTo>
                    <a:lnTo>
                      <a:pt x="42" y="27"/>
                    </a:lnTo>
                    <a:lnTo>
                      <a:pt x="23" y="27"/>
                    </a:lnTo>
                    <a:lnTo>
                      <a:pt x="23" y="77"/>
                    </a:lnTo>
                    <a:lnTo>
                      <a:pt x="27" y="85"/>
                    </a:lnTo>
                    <a:lnTo>
                      <a:pt x="27" y="88"/>
                    </a:lnTo>
                    <a:lnTo>
                      <a:pt x="31" y="88"/>
                    </a:lnTo>
                    <a:lnTo>
                      <a:pt x="35" y="88"/>
                    </a:lnTo>
                    <a:lnTo>
                      <a:pt x="39" y="88"/>
                    </a:lnTo>
                    <a:lnTo>
                      <a:pt x="42" y="85"/>
                    </a:lnTo>
                    <a:lnTo>
                      <a:pt x="46" y="85"/>
                    </a:lnTo>
                    <a:lnTo>
                      <a:pt x="42" y="92"/>
                    </a:lnTo>
                    <a:lnTo>
                      <a:pt x="39" y="96"/>
                    </a:lnTo>
                    <a:lnTo>
                      <a:pt x="31" y="100"/>
                    </a:lnTo>
                    <a:lnTo>
                      <a:pt x="27" y="100"/>
                    </a:lnTo>
                    <a:lnTo>
                      <a:pt x="23" y="100"/>
                    </a:lnTo>
                    <a:lnTo>
                      <a:pt x="19" y="96"/>
                    </a:lnTo>
                    <a:lnTo>
                      <a:pt x="16" y="96"/>
                    </a:lnTo>
                    <a:lnTo>
                      <a:pt x="12" y="92"/>
                    </a:lnTo>
                    <a:lnTo>
                      <a:pt x="12" y="88"/>
                    </a:lnTo>
                    <a:lnTo>
                      <a:pt x="12" y="81"/>
                    </a:lnTo>
                    <a:lnTo>
                      <a:pt x="12" y="27"/>
                    </a:lnTo>
                    <a:lnTo>
                      <a:pt x="0" y="27"/>
                    </a:lnTo>
                    <a:lnTo>
                      <a:pt x="4" y="23"/>
                    </a:lnTo>
                    <a:lnTo>
                      <a:pt x="8" y="19"/>
                    </a:lnTo>
                    <a:lnTo>
                      <a:pt x="12" y="16"/>
                    </a:lnTo>
                    <a:lnTo>
                      <a:pt x="16" y="12"/>
                    </a:lnTo>
                    <a:lnTo>
                      <a:pt x="19" y="4"/>
                    </a:lnTo>
                    <a:lnTo>
                      <a:pt x="23" y="0"/>
                    </a:lnTo>
                    <a:close/>
                  </a:path>
                </a:pathLst>
              </a:custGeom>
              <a:solidFill>
                <a:srgbClr val="000000"/>
              </a:solidFill>
              <a:ln w="0">
                <a:solidFill>
                  <a:srgbClr val="000000"/>
                </a:solidFill>
                <a:round/>
                <a:headEnd/>
                <a:tailEnd/>
              </a:ln>
            </p:spPr>
            <p:txBody>
              <a:bodyPr/>
              <a:lstStyle/>
              <a:p>
                <a:endParaRPr lang="en-CA"/>
              </a:p>
            </p:txBody>
          </p:sp>
          <p:sp>
            <p:nvSpPr>
              <p:cNvPr id="18545" name="Freeform 227"/>
              <p:cNvSpPr>
                <a:spLocks noEditPoints="1"/>
              </p:cNvSpPr>
              <p:nvPr/>
            </p:nvSpPr>
            <p:spPr bwMode="auto">
              <a:xfrm>
                <a:off x="2333" y="1322"/>
                <a:ext cx="73" cy="81"/>
              </a:xfrm>
              <a:custGeom>
                <a:avLst/>
                <a:gdLst>
                  <a:gd name="T0" fmla="*/ 39 w 73"/>
                  <a:gd name="T1" fmla="*/ 0 h 81"/>
                  <a:gd name="T2" fmla="*/ 46 w 73"/>
                  <a:gd name="T3" fmla="*/ 4 h 81"/>
                  <a:gd name="T4" fmla="*/ 58 w 73"/>
                  <a:gd name="T5" fmla="*/ 8 h 81"/>
                  <a:gd name="T6" fmla="*/ 65 w 73"/>
                  <a:gd name="T7" fmla="*/ 16 h 81"/>
                  <a:gd name="T8" fmla="*/ 69 w 73"/>
                  <a:gd name="T9" fmla="*/ 27 h 81"/>
                  <a:gd name="T10" fmla="*/ 73 w 73"/>
                  <a:gd name="T11" fmla="*/ 39 h 81"/>
                  <a:gd name="T12" fmla="*/ 73 w 73"/>
                  <a:gd name="T13" fmla="*/ 50 h 81"/>
                  <a:gd name="T14" fmla="*/ 69 w 73"/>
                  <a:gd name="T15" fmla="*/ 62 h 81"/>
                  <a:gd name="T16" fmla="*/ 62 w 73"/>
                  <a:gd name="T17" fmla="*/ 69 h 81"/>
                  <a:gd name="T18" fmla="*/ 54 w 73"/>
                  <a:gd name="T19" fmla="*/ 77 h 81"/>
                  <a:gd name="T20" fmla="*/ 46 w 73"/>
                  <a:gd name="T21" fmla="*/ 81 h 81"/>
                  <a:gd name="T22" fmla="*/ 35 w 73"/>
                  <a:gd name="T23" fmla="*/ 81 h 81"/>
                  <a:gd name="T24" fmla="*/ 27 w 73"/>
                  <a:gd name="T25" fmla="*/ 81 h 81"/>
                  <a:gd name="T26" fmla="*/ 15 w 73"/>
                  <a:gd name="T27" fmla="*/ 73 h 81"/>
                  <a:gd name="T28" fmla="*/ 8 w 73"/>
                  <a:gd name="T29" fmla="*/ 69 h 81"/>
                  <a:gd name="T30" fmla="*/ 4 w 73"/>
                  <a:gd name="T31" fmla="*/ 54 h 81"/>
                  <a:gd name="T32" fmla="*/ 0 w 73"/>
                  <a:gd name="T33" fmla="*/ 43 h 81"/>
                  <a:gd name="T34" fmla="*/ 4 w 73"/>
                  <a:gd name="T35" fmla="*/ 31 h 81"/>
                  <a:gd name="T36" fmla="*/ 8 w 73"/>
                  <a:gd name="T37" fmla="*/ 23 h 81"/>
                  <a:gd name="T38" fmla="*/ 12 w 73"/>
                  <a:gd name="T39" fmla="*/ 12 h 81"/>
                  <a:gd name="T40" fmla="*/ 19 w 73"/>
                  <a:gd name="T41" fmla="*/ 8 h 81"/>
                  <a:gd name="T42" fmla="*/ 27 w 73"/>
                  <a:gd name="T43" fmla="*/ 4 h 81"/>
                  <a:gd name="T44" fmla="*/ 39 w 73"/>
                  <a:gd name="T45" fmla="*/ 0 h 81"/>
                  <a:gd name="T46" fmla="*/ 35 w 73"/>
                  <a:gd name="T47" fmla="*/ 8 h 81"/>
                  <a:gd name="T48" fmla="*/ 31 w 73"/>
                  <a:gd name="T49" fmla="*/ 8 h 81"/>
                  <a:gd name="T50" fmla="*/ 27 w 73"/>
                  <a:gd name="T51" fmla="*/ 12 h 81"/>
                  <a:gd name="T52" fmla="*/ 19 w 73"/>
                  <a:gd name="T53" fmla="*/ 12 h 81"/>
                  <a:gd name="T54" fmla="*/ 19 w 73"/>
                  <a:gd name="T55" fmla="*/ 20 h 81"/>
                  <a:gd name="T56" fmla="*/ 15 w 73"/>
                  <a:gd name="T57" fmla="*/ 27 h 81"/>
                  <a:gd name="T58" fmla="*/ 15 w 73"/>
                  <a:gd name="T59" fmla="*/ 35 h 81"/>
                  <a:gd name="T60" fmla="*/ 15 w 73"/>
                  <a:gd name="T61" fmla="*/ 50 h 81"/>
                  <a:gd name="T62" fmla="*/ 23 w 73"/>
                  <a:gd name="T63" fmla="*/ 66 h 81"/>
                  <a:gd name="T64" fmla="*/ 27 w 73"/>
                  <a:gd name="T65" fmla="*/ 69 h 81"/>
                  <a:gd name="T66" fmla="*/ 35 w 73"/>
                  <a:gd name="T67" fmla="*/ 73 h 81"/>
                  <a:gd name="T68" fmla="*/ 39 w 73"/>
                  <a:gd name="T69" fmla="*/ 77 h 81"/>
                  <a:gd name="T70" fmla="*/ 46 w 73"/>
                  <a:gd name="T71" fmla="*/ 73 h 81"/>
                  <a:gd name="T72" fmla="*/ 54 w 73"/>
                  <a:gd name="T73" fmla="*/ 69 h 81"/>
                  <a:gd name="T74" fmla="*/ 58 w 73"/>
                  <a:gd name="T75" fmla="*/ 62 h 81"/>
                  <a:gd name="T76" fmla="*/ 58 w 73"/>
                  <a:gd name="T77" fmla="*/ 46 h 81"/>
                  <a:gd name="T78" fmla="*/ 58 w 73"/>
                  <a:gd name="T79" fmla="*/ 35 h 81"/>
                  <a:gd name="T80" fmla="*/ 54 w 73"/>
                  <a:gd name="T81" fmla="*/ 23 h 81"/>
                  <a:gd name="T82" fmla="*/ 50 w 73"/>
                  <a:gd name="T83" fmla="*/ 16 h 81"/>
                  <a:gd name="T84" fmla="*/ 42 w 73"/>
                  <a:gd name="T85" fmla="*/ 8 h 81"/>
                  <a:gd name="T86" fmla="*/ 35 w 73"/>
                  <a:gd name="T87" fmla="*/ 8 h 8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3"/>
                  <a:gd name="T133" fmla="*/ 0 h 81"/>
                  <a:gd name="T134" fmla="*/ 73 w 73"/>
                  <a:gd name="T135" fmla="*/ 81 h 8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3" h="81">
                    <a:moveTo>
                      <a:pt x="39" y="0"/>
                    </a:moveTo>
                    <a:lnTo>
                      <a:pt x="46" y="4"/>
                    </a:lnTo>
                    <a:lnTo>
                      <a:pt x="58" y="8"/>
                    </a:lnTo>
                    <a:lnTo>
                      <a:pt x="65" y="16"/>
                    </a:lnTo>
                    <a:lnTo>
                      <a:pt x="69" y="27"/>
                    </a:lnTo>
                    <a:lnTo>
                      <a:pt x="73" y="39"/>
                    </a:lnTo>
                    <a:lnTo>
                      <a:pt x="73" y="50"/>
                    </a:lnTo>
                    <a:lnTo>
                      <a:pt x="69" y="62"/>
                    </a:lnTo>
                    <a:lnTo>
                      <a:pt x="62" y="69"/>
                    </a:lnTo>
                    <a:lnTo>
                      <a:pt x="54" y="77"/>
                    </a:lnTo>
                    <a:lnTo>
                      <a:pt x="46" y="81"/>
                    </a:lnTo>
                    <a:lnTo>
                      <a:pt x="35" y="81"/>
                    </a:lnTo>
                    <a:lnTo>
                      <a:pt x="27" y="81"/>
                    </a:lnTo>
                    <a:lnTo>
                      <a:pt x="15" y="73"/>
                    </a:lnTo>
                    <a:lnTo>
                      <a:pt x="8" y="69"/>
                    </a:lnTo>
                    <a:lnTo>
                      <a:pt x="4" y="54"/>
                    </a:lnTo>
                    <a:lnTo>
                      <a:pt x="0" y="43"/>
                    </a:lnTo>
                    <a:lnTo>
                      <a:pt x="4" y="31"/>
                    </a:lnTo>
                    <a:lnTo>
                      <a:pt x="8" y="23"/>
                    </a:lnTo>
                    <a:lnTo>
                      <a:pt x="12" y="12"/>
                    </a:lnTo>
                    <a:lnTo>
                      <a:pt x="19" y="8"/>
                    </a:lnTo>
                    <a:lnTo>
                      <a:pt x="27" y="4"/>
                    </a:lnTo>
                    <a:lnTo>
                      <a:pt x="39" y="0"/>
                    </a:lnTo>
                    <a:close/>
                    <a:moveTo>
                      <a:pt x="35" y="8"/>
                    </a:moveTo>
                    <a:lnTo>
                      <a:pt x="31" y="8"/>
                    </a:lnTo>
                    <a:lnTo>
                      <a:pt x="27" y="12"/>
                    </a:lnTo>
                    <a:lnTo>
                      <a:pt x="19" y="12"/>
                    </a:lnTo>
                    <a:lnTo>
                      <a:pt x="19" y="20"/>
                    </a:lnTo>
                    <a:lnTo>
                      <a:pt x="15" y="27"/>
                    </a:lnTo>
                    <a:lnTo>
                      <a:pt x="15" y="35"/>
                    </a:lnTo>
                    <a:lnTo>
                      <a:pt x="15" y="50"/>
                    </a:lnTo>
                    <a:lnTo>
                      <a:pt x="23" y="66"/>
                    </a:lnTo>
                    <a:lnTo>
                      <a:pt x="27" y="69"/>
                    </a:lnTo>
                    <a:lnTo>
                      <a:pt x="35" y="73"/>
                    </a:lnTo>
                    <a:lnTo>
                      <a:pt x="39" y="77"/>
                    </a:lnTo>
                    <a:lnTo>
                      <a:pt x="46" y="73"/>
                    </a:lnTo>
                    <a:lnTo>
                      <a:pt x="54" y="69"/>
                    </a:lnTo>
                    <a:lnTo>
                      <a:pt x="58" y="62"/>
                    </a:lnTo>
                    <a:lnTo>
                      <a:pt x="58" y="46"/>
                    </a:lnTo>
                    <a:lnTo>
                      <a:pt x="58" y="35"/>
                    </a:lnTo>
                    <a:lnTo>
                      <a:pt x="54" y="23"/>
                    </a:lnTo>
                    <a:lnTo>
                      <a:pt x="50" y="16"/>
                    </a:lnTo>
                    <a:lnTo>
                      <a:pt x="42" y="8"/>
                    </a:lnTo>
                    <a:lnTo>
                      <a:pt x="35" y="8"/>
                    </a:lnTo>
                    <a:close/>
                  </a:path>
                </a:pathLst>
              </a:custGeom>
              <a:solidFill>
                <a:srgbClr val="000000"/>
              </a:solidFill>
              <a:ln w="0">
                <a:solidFill>
                  <a:srgbClr val="000000"/>
                </a:solidFill>
                <a:round/>
                <a:headEnd/>
                <a:tailEnd/>
              </a:ln>
            </p:spPr>
            <p:txBody>
              <a:bodyPr/>
              <a:lstStyle/>
              <a:p>
                <a:endParaRPr lang="en-CA"/>
              </a:p>
            </p:txBody>
          </p:sp>
          <p:sp>
            <p:nvSpPr>
              <p:cNvPr id="18546" name="Rectangle 228"/>
              <p:cNvSpPr>
                <a:spLocks noChangeArrowheads="1"/>
              </p:cNvSpPr>
              <p:nvPr/>
            </p:nvSpPr>
            <p:spPr bwMode="auto">
              <a:xfrm>
                <a:off x="2705" y="126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8547" name="Freeform 229"/>
              <p:cNvSpPr>
                <a:spLocks noEditPoints="1"/>
              </p:cNvSpPr>
              <p:nvPr/>
            </p:nvSpPr>
            <p:spPr bwMode="auto">
              <a:xfrm>
                <a:off x="2889" y="1322"/>
                <a:ext cx="66" cy="81"/>
              </a:xfrm>
              <a:custGeom>
                <a:avLst/>
                <a:gdLst>
                  <a:gd name="T0" fmla="*/ 16 w 66"/>
                  <a:gd name="T1" fmla="*/ 31 h 81"/>
                  <a:gd name="T2" fmla="*/ 16 w 66"/>
                  <a:gd name="T3" fmla="*/ 46 h 81"/>
                  <a:gd name="T4" fmla="*/ 23 w 66"/>
                  <a:gd name="T5" fmla="*/ 58 h 81"/>
                  <a:gd name="T6" fmla="*/ 31 w 66"/>
                  <a:gd name="T7" fmla="*/ 66 h 81"/>
                  <a:gd name="T8" fmla="*/ 43 w 66"/>
                  <a:gd name="T9" fmla="*/ 66 h 81"/>
                  <a:gd name="T10" fmla="*/ 50 w 66"/>
                  <a:gd name="T11" fmla="*/ 66 h 81"/>
                  <a:gd name="T12" fmla="*/ 54 w 66"/>
                  <a:gd name="T13" fmla="*/ 62 h 81"/>
                  <a:gd name="T14" fmla="*/ 58 w 66"/>
                  <a:gd name="T15" fmla="*/ 58 h 81"/>
                  <a:gd name="T16" fmla="*/ 62 w 66"/>
                  <a:gd name="T17" fmla="*/ 50 h 81"/>
                  <a:gd name="T18" fmla="*/ 66 w 66"/>
                  <a:gd name="T19" fmla="*/ 50 h 81"/>
                  <a:gd name="T20" fmla="*/ 62 w 66"/>
                  <a:gd name="T21" fmla="*/ 62 h 81"/>
                  <a:gd name="T22" fmla="*/ 54 w 66"/>
                  <a:gd name="T23" fmla="*/ 73 h 81"/>
                  <a:gd name="T24" fmla="*/ 47 w 66"/>
                  <a:gd name="T25" fmla="*/ 77 h 81"/>
                  <a:gd name="T26" fmla="*/ 35 w 66"/>
                  <a:gd name="T27" fmla="*/ 81 h 81"/>
                  <a:gd name="T28" fmla="*/ 23 w 66"/>
                  <a:gd name="T29" fmla="*/ 77 h 81"/>
                  <a:gd name="T30" fmla="*/ 12 w 66"/>
                  <a:gd name="T31" fmla="*/ 69 h 81"/>
                  <a:gd name="T32" fmla="*/ 8 w 66"/>
                  <a:gd name="T33" fmla="*/ 62 h 81"/>
                  <a:gd name="T34" fmla="*/ 4 w 66"/>
                  <a:gd name="T35" fmla="*/ 54 h 81"/>
                  <a:gd name="T36" fmla="*/ 0 w 66"/>
                  <a:gd name="T37" fmla="*/ 43 h 81"/>
                  <a:gd name="T38" fmla="*/ 4 w 66"/>
                  <a:gd name="T39" fmla="*/ 31 h 81"/>
                  <a:gd name="T40" fmla="*/ 8 w 66"/>
                  <a:gd name="T41" fmla="*/ 20 h 81"/>
                  <a:gd name="T42" fmla="*/ 12 w 66"/>
                  <a:gd name="T43" fmla="*/ 12 h 81"/>
                  <a:gd name="T44" fmla="*/ 20 w 66"/>
                  <a:gd name="T45" fmla="*/ 8 h 81"/>
                  <a:gd name="T46" fmla="*/ 27 w 66"/>
                  <a:gd name="T47" fmla="*/ 4 h 81"/>
                  <a:gd name="T48" fmla="*/ 35 w 66"/>
                  <a:gd name="T49" fmla="*/ 0 h 81"/>
                  <a:gd name="T50" fmla="*/ 47 w 66"/>
                  <a:gd name="T51" fmla="*/ 4 h 81"/>
                  <a:gd name="T52" fmla="*/ 58 w 66"/>
                  <a:gd name="T53" fmla="*/ 12 h 81"/>
                  <a:gd name="T54" fmla="*/ 62 w 66"/>
                  <a:gd name="T55" fmla="*/ 20 h 81"/>
                  <a:gd name="T56" fmla="*/ 66 w 66"/>
                  <a:gd name="T57" fmla="*/ 31 h 81"/>
                  <a:gd name="T58" fmla="*/ 16 w 66"/>
                  <a:gd name="T59" fmla="*/ 31 h 81"/>
                  <a:gd name="T60" fmla="*/ 16 w 66"/>
                  <a:gd name="T61" fmla="*/ 27 h 81"/>
                  <a:gd name="T62" fmla="*/ 47 w 66"/>
                  <a:gd name="T63" fmla="*/ 27 h 81"/>
                  <a:gd name="T64" fmla="*/ 47 w 66"/>
                  <a:gd name="T65" fmla="*/ 20 h 81"/>
                  <a:gd name="T66" fmla="*/ 47 w 66"/>
                  <a:gd name="T67" fmla="*/ 16 h 81"/>
                  <a:gd name="T68" fmla="*/ 43 w 66"/>
                  <a:gd name="T69" fmla="*/ 12 h 81"/>
                  <a:gd name="T70" fmla="*/ 39 w 66"/>
                  <a:gd name="T71" fmla="*/ 12 h 81"/>
                  <a:gd name="T72" fmla="*/ 35 w 66"/>
                  <a:gd name="T73" fmla="*/ 8 h 81"/>
                  <a:gd name="T74" fmla="*/ 31 w 66"/>
                  <a:gd name="T75" fmla="*/ 8 h 81"/>
                  <a:gd name="T76" fmla="*/ 27 w 66"/>
                  <a:gd name="T77" fmla="*/ 8 h 81"/>
                  <a:gd name="T78" fmla="*/ 20 w 66"/>
                  <a:gd name="T79" fmla="*/ 12 h 81"/>
                  <a:gd name="T80" fmla="*/ 16 w 66"/>
                  <a:gd name="T81" fmla="*/ 20 h 81"/>
                  <a:gd name="T82" fmla="*/ 16 w 66"/>
                  <a:gd name="T83" fmla="*/ 27 h 8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6"/>
                  <a:gd name="T127" fmla="*/ 0 h 81"/>
                  <a:gd name="T128" fmla="*/ 66 w 66"/>
                  <a:gd name="T129" fmla="*/ 81 h 8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6" h="81">
                    <a:moveTo>
                      <a:pt x="16" y="31"/>
                    </a:moveTo>
                    <a:lnTo>
                      <a:pt x="16" y="46"/>
                    </a:lnTo>
                    <a:lnTo>
                      <a:pt x="23" y="58"/>
                    </a:lnTo>
                    <a:lnTo>
                      <a:pt x="31" y="66"/>
                    </a:lnTo>
                    <a:lnTo>
                      <a:pt x="43" y="66"/>
                    </a:lnTo>
                    <a:lnTo>
                      <a:pt x="50" y="66"/>
                    </a:lnTo>
                    <a:lnTo>
                      <a:pt x="54" y="62"/>
                    </a:lnTo>
                    <a:lnTo>
                      <a:pt x="58" y="58"/>
                    </a:lnTo>
                    <a:lnTo>
                      <a:pt x="62" y="50"/>
                    </a:lnTo>
                    <a:lnTo>
                      <a:pt x="66" y="50"/>
                    </a:lnTo>
                    <a:lnTo>
                      <a:pt x="62" y="62"/>
                    </a:lnTo>
                    <a:lnTo>
                      <a:pt x="54" y="73"/>
                    </a:lnTo>
                    <a:lnTo>
                      <a:pt x="47" y="77"/>
                    </a:lnTo>
                    <a:lnTo>
                      <a:pt x="35" y="81"/>
                    </a:lnTo>
                    <a:lnTo>
                      <a:pt x="23" y="77"/>
                    </a:lnTo>
                    <a:lnTo>
                      <a:pt x="12" y="69"/>
                    </a:lnTo>
                    <a:lnTo>
                      <a:pt x="8" y="62"/>
                    </a:lnTo>
                    <a:lnTo>
                      <a:pt x="4" y="54"/>
                    </a:lnTo>
                    <a:lnTo>
                      <a:pt x="0" y="43"/>
                    </a:lnTo>
                    <a:lnTo>
                      <a:pt x="4" y="31"/>
                    </a:lnTo>
                    <a:lnTo>
                      <a:pt x="8" y="20"/>
                    </a:lnTo>
                    <a:lnTo>
                      <a:pt x="12" y="12"/>
                    </a:lnTo>
                    <a:lnTo>
                      <a:pt x="20" y="8"/>
                    </a:lnTo>
                    <a:lnTo>
                      <a:pt x="27" y="4"/>
                    </a:lnTo>
                    <a:lnTo>
                      <a:pt x="35" y="0"/>
                    </a:lnTo>
                    <a:lnTo>
                      <a:pt x="47" y="4"/>
                    </a:lnTo>
                    <a:lnTo>
                      <a:pt x="58" y="12"/>
                    </a:lnTo>
                    <a:lnTo>
                      <a:pt x="62" y="20"/>
                    </a:lnTo>
                    <a:lnTo>
                      <a:pt x="66" y="31"/>
                    </a:lnTo>
                    <a:lnTo>
                      <a:pt x="16" y="31"/>
                    </a:lnTo>
                    <a:close/>
                    <a:moveTo>
                      <a:pt x="16" y="27"/>
                    </a:moveTo>
                    <a:lnTo>
                      <a:pt x="47" y="27"/>
                    </a:lnTo>
                    <a:lnTo>
                      <a:pt x="47" y="20"/>
                    </a:lnTo>
                    <a:lnTo>
                      <a:pt x="47" y="16"/>
                    </a:lnTo>
                    <a:lnTo>
                      <a:pt x="43" y="12"/>
                    </a:lnTo>
                    <a:lnTo>
                      <a:pt x="39" y="12"/>
                    </a:lnTo>
                    <a:lnTo>
                      <a:pt x="35" y="8"/>
                    </a:lnTo>
                    <a:lnTo>
                      <a:pt x="31" y="8"/>
                    </a:lnTo>
                    <a:lnTo>
                      <a:pt x="27" y="8"/>
                    </a:lnTo>
                    <a:lnTo>
                      <a:pt x="20" y="12"/>
                    </a:lnTo>
                    <a:lnTo>
                      <a:pt x="16" y="20"/>
                    </a:lnTo>
                    <a:lnTo>
                      <a:pt x="16" y="27"/>
                    </a:lnTo>
                    <a:close/>
                  </a:path>
                </a:pathLst>
              </a:custGeom>
              <a:solidFill>
                <a:srgbClr val="000000"/>
              </a:solidFill>
              <a:ln w="0">
                <a:solidFill>
                  <a:srgbClr val="000000"/>
                </a:solidFill>
                <a:round/>
                <a:headEnd/>
                <a:tailEnd/>
              </a:ln>
            </p:spPr>
            <p:txBody>
              <a:bodyPr/>
              <a:lstStyle/>
              <a:p>
                <a:endParaRPr lang="en-CA"/>
              </a:p>
            </p:txBody>
          </p:sp>
          <p:sp>
            <p:nvSpPr>
              <p:cNvPr id="18548" name="Freeform 230"/>
              <p:cNvSpPr>
                <a:spLocks noEditPoints="1"/>
              </p:cNvSpPr>
              <p:nvPr/>
            </p:nvSpPr>
            <p:spPr bwMode="auto">
              <a:xfrm>
                <a:off x="2966" y="1322"/>
                <a:ext cx="69" cy="81"/>
              </a:xfrm>
              <a:custGeom>
                <a:avLst/>
                <a:gdLst>
                  <a:gd name="T0" fmla="*/ 35 w 69"/>
                  <a:gd name="T1" fmla="*/ 73 h 81"/>
                  <a:gd name="T2" fmla="*/ 27 w 69"/>
                  <a:gd name="T3" fmla="*/ 77 h 81"/>
                  <a:gd name="T4" fmla="*/ 19 w 69"/>
                  <a:gd name="T5" fmla="*/ 81 h 81"/>
                  <a:gd name="T6" fmla="*/ 4 w 69"/>
                  <a:gd name="T7" fmla="*/ 77 h 81"/>
                  <a:gd name="T8" fmla="*/ 0 w 69"/>
                  <a:gd name="T9" fmla="*/ 62 h 81"/>
                  <a:gd name="T10" fmla="*/ 4 w 69"/>
                  <a:gd name="T11" fmla="*/ 54 h 81"/>
                  <a:gd name="T12" fmla="*/ 16 w 69"/>
                  <a:gd name="T13" fmla="*/ 43 h 81"/>
                  <a:gd name="T14" fmla="*/ 42 w 69"/>
                  <a:gd name="T15" fmla="*/ 31 h 81"/>
                  <a:gd name="T16" fmla="*/ 42 w 69"/>
                  <a:gd name="T17" fmla="*/ 20 h 81"/>
                  <a:gd name="T18" fmla="*/ 35 w 69"/>
                  <a:gd name="T19" fmla="*/ 8 h 81"/>
                  <a:gd name="T20" fmla="*/ 23 w 69"/>
                  <a:gd name="T21" fmla="*/ 8 h 81"/>
                  <a:gd name="T22" fmla="*/ 19 w 69"/>
                  <a:gd name="T23" fmla="*/ 12 h 81"/>
                  <a:gd name="T24" fmla="*/ 19 w 69"/>
                  <a:gd name="T25" fmla="*/ 23 h 81"/>
                  <a:gd name="T26" fmla="*/ 16 w 69"/>
                  <a:gd name="T27" fmla="*/ 27 h 81"/>
                  <a:gd name="T28" fmla="*/ 12 w 69"/>
                  <a:gd name="T29" fmla="*/ 31 h 81"/>
                  <a:gd name="T30" fmla="*/ 8 w 69"/>
                  <a:gd name="T31" fmla="*/ 27 h 81"/>
                  <a:gd name="T32" fmla="*/ 4 w 69"/>
                  <a:gd name="T33" fmla="*/ 23 h 81"/>
                  <a:gd name="T34" fmla="*/ 12 w 69"/>
                  <a:gd name="T35" fmla="*/ 8 h 81"/>
                  <a:gd name="T36" fmla="*/ 31 w 69"/>
                  <a:gd name="T37" fmla="*/ 0 h 81"/>
                  <a:gd name="T38" fmla="*/ 46 w 69"/>
                  <a:gd name="T39" fmla="*/ 4 h 81"/>
                  <a:gd name="T40" fmla="*/ 54 w 69"/>
                  <a:gd name="T41" fmla="*/ 12 h 81"/>
                  <a:gd name="T42" fmla="*/ 58 w 69"/>
                  <a:gd name="T43" fmla="*/ 27 h 81"/>
                  <a:gd name="T44" fmla="*/ 58 w 69"/>
                  <a:gd name="T45" fmla="*/ 62 h 81"/>
                  <a:gd name="T46" fmla="*/ 58 w 69"/>
                  <a:gd name="T47" fmla="*/ 69 h 81"/>
                  <a:gd name="T48" fmla="*/ 58 w 69"/>
                  <a:gd name="T49" fmla="*/ 69 h 81"/>
                  <a:gd name="T50" fmla="*/ 62 w 69"/>
                  <a:gd name="T51" fmla="*/ 69 h 81"/>
                  <a:gd name="T52" fmla="*/ 65 w 69"/>
                  <a:gd name="T53" fmla="*/ 69 h 81"/>
                  <a:gd name="T54" fmla="*/ 69 w 69"/>
                  <a:gd name="T55" fmla="*/ 69 h 81"/>
                  <a:gd name="T56" fmla="*/ 50 w 69"/>
                  <a:gd name="T57" fmla="*/ 81 h 81"/>
                  <a:gd name="T58" fmla="*/ 46 w 69"/>
                  <a:gd name="T59" fmla="*/ 77 h 81"/>
                  <a:gd name="T60" fmla="*/ 42 w 69"/>
                  <a:gd name="T61" fmla="*/ 69 h 81"/>
                  <a:gd name="T62" fmla="*/ 42 w 69"/>
                  <a:gd name="T63" fmla="*/ 35 h 81"/>
                  <a:gd name="T64" fmla="*/ 27 w 69"/>
                  <a:gd name="T65" fmla="*/ 43 h 81"/>
                  <a:gd name="T66" fmla="*/ 16 w 69"/>
                  <a:gd name="T67" fmla="*/ 50 h 81"/>
                  <a:gd name="T68" fmla="*/ 16 w 69"/>
                  <a:gd name="T69" fmla="*/ 58 h 81"/>
                  <a:gd name="T70" fmla="*/ 19 w 69"/>
                  <a:gd name="T71" fmla="*/ 66 h 81"/>
                  <a:gd name="T72" fmla="*/ 27 w 69"/>
                  <a:gd name="T73" fmla="*/ 69 h 81"/>
                  <a:gd name="T74" fmla="*/ 42 w 69"/>
                  <a:gd name="T75" fmla="*/ 62 h 8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9"/>
                  <a:gd name="T115" fmla="*/ 0 h 81"/>
                  <a:gd name="T116" fmla="*/ 69 w 69"/>
                  <a:gd name="T117" fmla="*/ 81 h 81"/>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9" h="81">
                    <a:moveTo>
                      <a:pt x="42" y="69"/>
                    </a:moveTo>
                    <a:lnTo>
                      <a:pt x="35" y="73"/>
                    </a:lnTo>
                    <a:lnTo>
                      <a:pt x="31" y="77"/>
                    </a:lnTo>
                    <a:lnTo>
                      <a:pt x="27" y="77"/>
                    </a:lnTo>
                    <a:lnTo>
                      <a:pt x="23" y="81"/>
                    </a:lnTo>
                    <a:lnTo>
                      <a:pt x="19" y="81"/>
                    </a:lnTo>
                    <a:lnTo>
                      <a:pt x="12" y="81"/>
                    </a:lnTo>
                    <a:lnTo>
                      <a:pt x="4" y="77"/>
                    </a:lnTo>
                    <a:lnTo>
                      <a:pt x="0" y="69"/>
                    </a:lnTo>
                    <a:lnTo>
                      <a:pt x="0" y="62"/>
                    </a:lnTo>
                    <a:lnTo>
                      <a:pt x="0" y="58"/>
                    </a:lnTo>
                    <a:lnTo>
                      <a:pt x="4" y="54"/>
                    </a:lnTo>
                    <a:lnTo>
                      <a:pt x="8" y="46"/>
                    </a:lnTo>
                    <a:lnTo>
                      <a:pt x="16" y="43"/>
                    </a:lnTo>
                    <a:lnTo>
                      <a:pt x="27" y="35"/>
                    </a:lnTo>
                    <a:lnTo>
                      <a:pt x="42" y="31"/>
                    </a:lnTo>
                    <a:lnTo>
                      <a:pt x="42" y="27"/>
                    </a:lnTo>
                    <a:lnTo>
                      <a:pt x="42" y="20"/>
                    </a:lnTo>
                    <a:lnTo>
                      <a:pt x="39" y="12"/>
                    </a:lnTo>
                    <a:lnTo>
                      <a:pt x="35" y="8"/>
                    </a:lnTo>
                    <a:lnTo>
                      <a:pt x="31" y="8"/>
                    </a:lnTo>
                    <a:lnTo>
                      <a:pt x="23" y="8"/>
                    </a:lnTo>
                    <a:lnTo>
                      <a:pt x="19" y="12"/>
                    </a:lnTo>
                    <a:lnTo>
                      <a:pt x="19" y="16"/>
                    </a:lnTo>
                    <a:lnTo>
                      <a:pt x="19" y="23"/>
                    </a:lnTo>
                    <a:lnTo>
                      <a:pt x="19" y="27"/>
                    </a:lnTo>
                    <a:lnTo>
                      <a:pt x="16" y="27"/>
                    </a:lnTo>
                    <a:lnTo>
                      <a:pt x="16" y="31"/>
                    </a:lnTo>
                    <a:lnTo>
                      <a:pt x="12" y="31"/>
                    </a:lnTo>
                    <a:lnTo>
                      <a:pt x="8" y="31"/>
                    </a:lnTo>
                    <a:lnTo>
                      <a:pt x="8" y="27"/>
                    </a:lnTo>
                    <a:lnTo>
                      <a:pt x="4" y="27"/>
                    </a:lnTo>
                    <a:lnTo>
                      <a:pt x="4" y="23"/>
                    </a:lnTo>
                    <a:lnTo>
                      <a:pt x="4" y="16"/>
                    </a:lnTo>
                    <a:lnTo>
                      <a:pt x="12" y="8"/>
                    </a:lnTo>
                    <a:lnTo>
                      <a:pt x="19" y="4"/>
                    </a:lnTo>
                    <a:lnTo>
                      <a:pt x="31" y="0"/>
                    </a:lnTo>
                    <a:lnTo>
                      <a:pt x="42" y="4"/>
                    </a:lnTo>
                    <a:lnTo>
                      <a:pt x="46" y="4"/>
                    </a:lnTo>
                    <a:lnTo>
                      <a:pt x="54" y="8"/>
                    </a:lnTo>
                    <a:lnTo>
                      <a:pt x="54" y="12"/>
                    </a:lnTo>
                    <a:lnTo>
                      <a:pt x="58" y="20"/>
                    </a:lnTo>
                    <a:lnTo>
                      <a:pt x="58" y="27"/>
                    </a:lnTo>
                    <a:lnTo>
                      <a:pt x="58" y="54"/>
                    </a:lnTo>
                    <a:lnTo>
                      <a:pt x="58" y="62"/>
                    </a:lnTo>
                    <a:lnTo>
                      <a:pt x="58" y="66"/>
                    </a:lnTo>
                    <a:lnTo>
                      <a:pt x="58" y="69"/>
                    </a:lnTo>
                    <a:lnTo>
                      <a:pt x="62" y="69"/>
                    </a:lnTo>
                    <a:lnTo>
                      <a:pt x="65" y="69"/>
                    </a:lnTo>
                    <a:lnTo>
                      <a:pt x="69" y="66"/>
                    </a:lnTo>
                    <a:lnTo>
                      <a:pt x="69" y="69"/>
                    </a:lnTo>
                    <a:lnTo>
                      <a:pt x="62" y="77"/>
                    </a:lnTo>
                    <a:lnTo>
                      <a:pt x="50" y="81"/>
                    </a:lnTo>
                    <a:lnTo>
                      <a:pt x="46" y="81"/>
                    </a:lnTo>
                    <a:lnTo>
                      <a:pt x="46" y="77"/>
                    </a:lnTo>
                    <a:lnTo>
                      <a:pt x="42" y="73"/>
                    </a:lnTo>
                    <a:lnTo>
                      <a:pt x="42" y="69"/>
                    </a:lnTo>
                    <a:close/>
                    <a:moveTo>
                      <a:pt x="42" y="62"/>
                    </a:moveTo>
                    <a:lnTo>
                      <a:pt x="42" y="35"/>
                    </a:lnTo>
                    <a:lnTo>
                      <a:pt x="31" y="39"/>
                    </a:lnTo>
                    <a:lnTo>
                      <a:pt x="27" y="43"/>
                    </a:lnTo>
                    <a:lnTo>
                      <a:pt x="19" y="46"/>
                    </a:lnTo>
                    <a:lnTo>
                      <a:pt x="16" y="50"/>
                    </a:lnTo>
                    <a:lnTo>
                      <a:pt x="16" y="54"/>
                    </a:lnTo>
                    <a:lnTo>
                      <a:pt x="16" y="58"/>
                    </a:lnTo>
                    <a:lnTo>
                      <a:pt x="16" y="62"/>
                    </a:lnTo>
                    <a:lnTo>
                      <a:pt x="19" y="66"/>
                    </a:lnTo>
                    <a:lnTo>
                      <a:pt x="23" y="69"/>
                    </a:lnTo>
                    <a:lnTo>
                      <a:pt x="27" y="69"/>
                    </a:lnTo>
                    <a:lnTo>
                      <a:pt x="35" y="69"/>
                    </a:lnTo>
                    <a:lnTo>
                      <a:pt x="42" y="62"/>
                    </a:lnTo>
                    <a:close/>
                  </a:path>
                </a:pathLst>
              </a:custGeom>
              <a:solidFill>
                <a:srgbClr val="000000"/>
              </a:solidFill>
              <a:ln w="0">
                <a:solidFill>
                  <a:srgbClr val="000000"/>
                </a:solidFill>
                <a:round/>
                <a:headEnd/>
                <a:tailEnd/>
              </a:ln>
            </p:spPr>
            <p:txBody>
              <a:bodyPr/>
              <a:lstStyle/>
              <a:p>
                <a:endParaRPr lang="en-CA"/>
              </a:p>
            </p:txBody>
          </p:sp>
          <p:sp>
            <p:nvSpPr>
              <p:cNvPr id="18549" name="Freeform 231"/>
              <p:cNvSpPr>
                <a:spLocks/>
              </p:cNvSpPr>
              <p:nvPr/>
            </p:nvSpPr>
            <p:spPr bwMode="auto">
              <a:xfrm>
                <a:off x="3035" y="1303"/>
                <a:ext cx="50" cy="100"/>
              </a:xfrm>
              <a:custGeom>
                <a:avLst/>
                <a:gdLst>
                  <a:gd name="T0" fmla="*/ 27 w 50"/>
                  <a:gd name="T1" fmla="*/ 0 h 100"/>
                  <a:gd name="T2" fmla="*/ 27 w 50"/>
                  <a:gd name="T3" fmla="*/ 23 h 100"/>
                  <a:gd name="T4" fmla="*/ 46 w 50"/>
                  <a:gd name="T5" fmla="*/ 23 h 100"/>
                  <a:gd name="T6" fmla="*/ 46 w 50"/>
                  <a:gd name="T7" fmla="*/ 27 h 100"/>
                  <a:gd name="T8" fmla="*/ 27 w 50"/>
                  <a:gd name="T9" fmla="*/ 27 h 100"/>
                  <a:gd name="T10" fmla="*/ 27 w 50"/>
                  <a:gd name="T11" fmla="*/ 77 h 100"/>
                  <a:gd name="T12" fmla="*/ 27 w 50"/>
                  <a:gd name="T13" fmla="*/ 85 h 100"/>
                  <a:gd name="T14" fmla="*/ 31 w 50"/>
                  <a:gd name="T15" fmla="*/ 88 h 100"/>
                  <a:gd name="T16" fmla="*/ 31 w 50"/>
                  <a:gd name="T17" fmla="*/ 88 h 100"/>
                  <a:gd name="T18" fmla="*/ 35 w 50"/>
                  <a:gd name="T19" fmla="*/ 88 h 100"/>
                  <a:gd name="T20" fmla="*/ 39 w 50"/>
                  <a:gd name="T21" fmla="*/ 88 h 100"/>
                  <a:gd name="T22" fmla="*/ 42 w 50"/>
                  <a:gd name="T23" fmla="*/ 88 h 100"/>
                  <a:gd name="T24" fmla="*/ 42 w 50"/>
                  <a:gd name="T25" fmla="*/ 88 h 100"/>
                  <a:gd name="T26" fmla="*/ 46 w 50"/>
                  <a:gd name="T27" fmla="*/ 85 h 100"/>
                  <a:gd name="T28" fmla="*/ 50 w 50"/>
                  <a:gd name="T29" fmla="*/ 85 h 100"/>
                  <a:gd name="T30" fmla="*/ 46 w 50"/>
                  <a:gd name="T31" fmla="*/ 92 h 100"/>
                  <a:gd name="T32" fmla="*/ 39 w 50"/>
                  <a:gd name="T33" fmla="*/ 96 h 100"/>
                  <a:gd name="T34" fmla="*/ 35 w 50"/>
                  <a:gd name="T35" fmla="*/ 100 h 100"/>
                  <a:gd name="T36" fmla="*/ 31 w 50"/>
                  <a:gd name="T37" fmla="*/ 100 h 100"/>
                  <a:gd name="T38" fmla="*/ 23 w 50"/>
                  <a:gd name="T39" fmla="*/ 100 h 100"/>
                  <a:gd name="T40" fmla="*/ 19 w 50"/>
                  <a:gd name="T41" fmla="*/ 96 h 100"/>
                  <a:gd name="T42" fmla="*/ 19 w 50"/>
                  <a:gd name="T43" fmla="*/ 96 h 100"/>
                  <a:gd name="T44" fmla="*/ 16 w 50"/>
                  <a:gd name="T45" fmla="*/ 92 h 100"/>
                  <a:gd name="T46" fmla="*/ 16 w 50"/>
                  <a:gd name="T47" fmla="*/ 88 h 100"/>
                  <a:gd name="T48" fmla="*/ 16 w 50"/>
                  <a:gd name="T49" fmla="*/ 81 h 100"/>
                  <a:gd name="T50" fmla="*/ 16 w 50"/>
                  <a:gd name="T51" fmla="*/ 27 h 100"/>
                  <a:gd name="T52" fmla="*/ 0 w 50"/>
                  <a:gd name="T53" fmla="*/ 27 h 100"/>
                  <a:gd name="T54" fmla="*/ 0 w 50"/>
                  <a:gd name="T55" fmla="*/ 27 h 100"/>
                  <a:gd name="T56" fmla="*/ 8 w 50"/>
                  <a:gd name="T57" fmla="*/ 23 h 100"/>
                  <a:gd name="T58" fmla="*/ 12 w 50"/>
                  <a:gd name="T59" fmla="*/ 19 h 100"/>
                  <a:gd name="T60" fmla="*/ 16 w 50"/>
                  <a:gd name="T61" fmla="*/ 16 h 100"/>
                  <a:gd name="T62" fmla="*/ 19 w 50"/>
                  <a:gd name="T63" fmla="*/ 12 h 100"/>
                  <a:gd name="T64" fmla="*/ 23 w 50"/>
                  <a:gd name="T65" fmla="*/ 4 h 100"/>
                  <a:gd name="T66" fmla="*/ 27 w 50"/>
                  <a:gd name="T67" fmla="*/ 0 h 100"/>
                  <a:gd name="T68" fmla="*/ 27 w 50"/>
                  <a:gd name="T69" fmla="*/ 0 h 10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50"/>
                  <a:gd name="T106" fmla="*/ 0 h 100"/>
                  <a:gd name="T107" fmla="*/ 50 w 50"/>
                  <a:gd name="T108" fmla="*/ 100 h 10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50" h="100">
                    <a:moveTo>
                      <a:pt x="27" y="0"/>
                    </a:moveTo>
                    <a:lnTo>
                      <a:pt x="27" y="23"/>
                    </a:lnTo>
                    <a:lnTo>
                      <a:pt x="46" y="23"/>
                    </a:lnTo>
                    <a:lnTo>
                      <a:pt x="46" y="27"/>
                    </a:lnTo>
                    <a:lnTo>
                      <a:pt x="27" y="27"/>
                    </a:lnTo>
                    <a:lnTo>
                      <a:pt x="27" y="77"/>
                    </a:lnTo>
                    <a:lnTo>
                      <a:pt x="27" y="85"/>
                    </a:lnTo>
                    <a:lnTo>
                      <a:pt x="31" y="88"/>
                    </a:lnTo>
                    <a:lnTo>
                      <a:pt x="35" y="88"/>
                    </a:lnTo>
                    <a:lnTo>
                      <a:pt x="39" y="88"/>
                    </a:lnTo>
                    <a:lnTo>
                      <a:pt x="42" y="88"/>
                    </a:lnTo>
                    <a:lnTo>
                      <a:pt x="46" y="85"/>
                    </a:lnTo>
                    <a:lnTo>
                      <a:pt x="50" y="85"/>
                    </a:lnTo>
                    <a:lnTo>
                      <a:pt x="46" y="92"/>
                    </a:lnTo>
                    <a:lnTo>
                      <a:pt x="39" y="96"/>
                    </a:lnTo>
                    <a:lnTo>
                      <a:pt x="35" y="100"/>
                    </a:lnTo>
                    <a:lnTo>
                      <a:pt x="31" y="100"/>
                    </a:lnTo>
                    <a:lnTo>
                      <a:pt x="23" y="100"/>
                    </a:lnTo>
                    <a:lnTo>
                      <a:pt x="19" y="96"/>
                    </a:lnTo>
                    <a:lnTo>
                      <a:pt x="16" y="92"/>
                    </a:lnTo>
                    <a:lnTo>
                      <a:pt x="16" y="88"/>
                    </a:lnTo>
                    <a:lnTo>
                      <a:pt x="16" y="81"/>
                    </a:lnTo>
                    <a:lnTo>
                      <a:pt x="16" y="27"/>
                    </a:lnTo>
                    <a:lnTo>
                      <a:pt x="0" y="27"/>
                    </a:lnTo>
                    <a:lnTo>
                      <a:pt x="8" y="23"/>
                    </a:lnTo>
                    <a:lnTo>
                      <a:pt x="12" y="19"/>
                    </a:lnTo>
                    <a:lnTo>
                      <a:pt x="16" y="16"/>
                    </a:lnTo>
                    <a:lnTo>
                      <a:pt x="19" y="12"/>
                    </a:lnTo>
                    <a:lnTo>
                      <a:pt x="23" y="4"/>
                    </a:lnTo>
                    <a:lnTo>
                      <a:pt x="27" y="0"/>
                    </a:lnTo>
                    <a:close/>
                  </a:path>
                </a:pathLst>
              </a:custGeom>
              <a:solidFill>
                <a:srgbClr val="000000"/>
              </a:solidFill>
              <a:ln w="0">
                <a:solidFill>
                  <a:srgbClr val="000000"/>
                </a:solidFill>
                <a:round/>
                <a:headEnd/>
                <a:tailEnd/>
              </a:ln>
            </p:spPr>
            <p:txBody>
              <a:bodyPr/>
              <a:lstStyle/>
              <a:p>
                <a:endParaRPr lang="en-CA"/>
              </a:p>
            </p:txBody>
          </p:sp>
          <p:sp>
            <p:nvSpPr>
              <p:cNvPr id="18550" name="Rectangle 232"/>
              <p:cNvSpPr>
                <a:spLocks noChangeArrowheads="1"/>
              </p:cNvSpPr>
              <p:nvPr/>
            </p:nvSpPr>
            <p:spPr bwMode="auto">
              <a:xfrm>
                <a:off x="3304" y="126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8551" name="Freeform 233"/>
              <p:cNvSpPr>
                <a:spLocks/>
              </p:cNvSpPr>
              <p:nvPr/>
            </p:nvSpPr>
            <p:spPr bwMode="auto">
              <a:xfrm>
                <a:off x="3500" y="1288"/>
                <a:ext cx="99" cy="115"/>
              </a:xfrm>
              <a:custGeom>
                <a:avLst/>
                <a:gdLst>
                  <a:gd name="T0" fmla="*/ 92 w 99"/>
                  <a:gd name="T1" fmla="*/ 0 h 115"/>
                  <a:gd name="T2" fmla="*/ 95 w 99"/>
                  <a:gd name="T3" fmla="*/ 38 h 115"/>
                  <a:gd name="T4" fmla="*/ 92 w 99"/>
                  <a:gd name="T5" fmla="*/ 38 h 115"/>
                  <a:gd name="T6" fmla="*/ 88 w 99"/>
                  <a:gd name="T7" fmla="*/ 23 h 115"/>
                  <a:gd name="T8" fmla="*/ 80 w 99"/>
                  <a:gd name="T9" fmla="*/ 11 h 115"/>
                  <a:gd name="T10" fmla="*/ 69 w 99"/>
                  <a:gd name="T11" fmla="*/ 8 h 115"/>
                  <a:gd name="T12" fmla="*/ 57 w 99"/>
                  <a:gd name="T13" fmla="*/ 4 h 115"/>
                  <a:gd name="T14" fmla="*/ 46 w 99"/>
                  <a:gd name="T15" fmla="*/ 8 h 115"/>
                  <a:gd name="T16" fmla="*/ 38 w 99"/>
                  <a:gd name="T17" fmla="*/ 11 h 115"/>
                  <a:gd name="T18" fmla="*/ 30 w 99"/>
                  <a:gd name="T19" fmla="*/ 19 h 115"/>
                  <a:gd name="T20" fmla="*/ 23 w 99"/>
                  <a:gd name="T21" fmla="*/ 27 h 115"/>
                  <a:gd name="T22" fmla="*/ 19 w 99"/>
                  <a:gd name="T23" fmla="*/ 42 h 115"/>
                  <a:gd name="T24" fmla="*/ 19 w 99"/>
                  <a:gd name="T25" fmla="*/ 57 h 115"/>
                  <a:gd name="T26" fmla="*/ 19 w 99"/>
                  <a:gd name="T27" fmla="*/ 73 h 115"/>
                  <a:gd name="T28" fmla="*/ 23 w 99"/>
                  <a:gd name="T29" fmla="*/ 84 h 115"/>
                  <a:gd name="T30" fmla="*/ 30 w 99"/>
                  <a:gd name="T31" fmla="*/ 96 h 115"/>
                  <a:gd name="T32" fmla="*/ 38 w 99"/>
                  <a:gd name="T33" fmla="*/ 103 h 115"/>
                  <a:gd name="T34" fmla="*/ 49 w 99"/>
                  <a:gd name="T35" fmla="*/ 107 h 115"/>
                  <a:gd name="T36" fmla="*/ 61 w 99"/>
                  <a:gd name="T37" fmla="*/ 107 h 115"/>
                  <a:gd name="T38" fmla="*/ 69 w 99"/>
                  <a:gd name="T39" fmla="*/ 107 h 115"/>
                  <a:gd name="T40" fmla="*/ 76 w 99"/>
                  <a:gd name="T41" fmla="*/ 103 h 115"/>
                  <a:gd name="T42" fmla="*/ 88 w 99"/>
                  <a:gd name="T43" fmla="*/ 96 h 115"/>
                  <a:gd name="T44" fmla="*/ 95 w 99"/>
                  <a:gd name="T45" fmla="*/ 84 h 115"/>
                  <a:gd name="T46" fmla="*/ 99 w 99"/>
                  <a:gd name="T47" fmla="*/ 88 h 115"/>
                  <a:gd name="T48" fmla="*/ 88 w 99"/>
                  <a:gd name="T49" fmla="*/ 100 h 115"/>
                  <a:gd name="T50" fmla="*/ 80 w 99"/>
                  <a:gd name="T51" fmla="*/ 107 h 115"/>
                  <a:gd name="T52" fmla="*/ 69 w 99"/>
                  <a:gd name="T53" fmla="*/ 115 h 115"/>
                  <a:gd name="T54" fmla="*/ 53 w 99"/>
                  <a:gd name="T55" fmla="*/ 115 h 115"/>
                  <a:gd name="T56" fmla="*/ 38 w 99"/>
                  <a:gd name="T57" fmla="*/ 111 h 115"/>
                  <a:gd name="T58" fmla="*/ 23 w 99"/>
                  <a:gd name="T59" fmla="*/ 107 h 115"/>
                  <a:gd name="T60" fmla="*/ 11 w 99"/>
                  <a:gd name="T61" fmla="*/ 96 h 115"/>
                  <a:gd name="T62" fmla="*/ 3 w 99"/>
                  <a:gd name="T63" fmla="*/ 84 h 115"/>
                  <a:gd name="T64" fmla="*/ 0 w 99"/>
                  <a:gd name="T65" fmla="*/ 73 h 115"/>
                  <a:gd name="T66" fmla="*/ 0 w 99"/>
                  <a:gd name="T67" fmla="*/ 57 h 115"/>
                  <a:gd name="T68" fmla="*/ 3 w 99"/>
                  <a:gd name="T69" fmla="*/ 42 h 115"/>
                  <a:gd name="T70" fmla="*/ 7 w 99"/>
                  <a:gd name="T71" fmla="*/ 27 h 115"/>
                  <a:gd name="T72" fmla="*/ 15 w 99"/>
                  <a:gd name="T73" fmla="*/ 15 h 115"/>
                  <a:gd name="T74" fmla="*/ 26 w 99"/>
                  <a:gd name="T75" fmla="*/ 8 h 115"/>
                  <a:gd name="T76" fmla="*/ 42 w 99"/>
                  <a:gd name="T77" fmla="*/ 0 h 115"/>
                  <a:gd name="T78" fmla="*/ 57 w 99"/>
                  <a:gd name="T79" fmla="*/ 0 h 115"/>
                  <a:gd name="T80" fmla="*/ 69 w 99"/>
                  <a:gd name="T81" fmla="*/ 0 h 115"/>
                  <a:gd name="T82" fmla="*/ 80 w 99"/>
                  <a:gd name="T83" fmla="*/ 4 h 115"/>
                  <a:gd name="T84" fmla="*/ 84 w 99"/>
                  <a:gd name="T85" fmla="*/ 8 h 115"/>
                  <a:gd name="T86" fmla="*/ 84 w 99"/>
                  <a:gd name="T87" fmla="*/ 8 h 115"/>
                  <a:gd name="T88" fmla="*/ 88 w 99"/>
                  <a:gd name="T89" fmla="*/ 8 h 115"/>
                  <a:gd name="T90" fmla="*/ 88 w 99"/>
                  <a:gd name="T91" fmla="*/ 4 h 115"/>
                  <a:gd name="T92" fmla="*/ 88 w 99"/>
                  <a:gd name="T93" fmla="*/ 4 h 115"/>
                  <a:gd name="T94" fmla="*/ 92 w 99"/>
                  <a:gd name="T95" fmla="*/ 0 h 115"/>
                  <a:gd name="T96" fmla="*/ 92 w 99"/>
                  <a:gd name="T97" fmla="*/ 0 h 11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99"/>
                  <a:gd name="T148" fmla="*/ 0 h 115"/>
                  <a:gd name="T149" fmla="*/ 99 w 99"/>
                  <a:gd name="T150" fmla="*/ 115 h 11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99" h="115">
                    <a:moveTo>
                      <a:pt x="92" y="0"/>
                    </a:moveTo>
                    <a:lnTo>
                      <a:pt x="95" y="38"/>
                    </a:lnTo>
                    <a:lnTo>
                      <a:pt x="92" y="38"/>
                    </a:lnTo>
                    <a:lnTo>
                      <a:pt x="88" y="23"/>
                    </a:lnTo>
                    <a:lnTo>
                      <a:pt x="80" y="11"/>
                    </a:lnTo>
                    <a:lnTo>
                      <a:pt x="69" y="8"/>
                    </a:lnTo>
                    <a:lnTo>
                      <a:pt x="57" y="4"/>
                    </a:lnTo>
                    <a:lnTo>
                      <a:pt x="46" y="8"/>
                    </a:lnTo>
                    <a:lnTo>
                      <a:pt x="38" y="11"/>
                    </a:lnTo>
                    <a:lnTo>
                      <a:pt x="30" y="19"/>
                    </a:lnTo>
                    <a:lnTo>
                      <a:pt x="23" y="27"/>
                    </a:lnTo>
                    <a:lnTo>
                      <a:pt x="19" y="42"/>
                    </a:lnTo>
                    <a:lnTo>
                      <a:pt x="19" y="57"/>
                    </a:lnTo>
                    <a:lnTo>
                      <a:pt x="19" y="73"/>
                    </a:lnTo>
                    <a:lnTo>
                      <a:pt x="23" y="84"/>
                    </a:lnTo>
                    <a:lnTo>
                      <a:pt x="30" y="96"/>
                    </a:lnTo>
                    <a:lnTo>
                      <a:pt x="38" y="103"/>
                    </a:lnTo>
                    <a:lnTo>
                      <a:pt x="49" y="107"/>
                    </a:lnTo>
                    <a:lnTo>
                      <a:pt x="61" y="107"/>
                    </a:lnTo>
                    <a:lnTo>
                      <a:pt x="69" y="107"/>
                    </a:lnTo>
                    <a:lnTo>
                      <a:pt x="76" y="103"/>
                    </a:lnTo>
                    <a:lnTo>
                      <a:pt x="88" y="96"/>
                    </a:lnTo>
                    <a:lnTo>
                      <a:pt x="95" y="84"/>
                    </a:lnTo>
                    <a:lnTo>
                      <a:pt x="99" y="88"/>
                    </a:lnTo>
                    <a:lnTo>
                      <a:pt x="88" y="100"/>
                    </a:lnTo>
                    <a:lnTo>
                      <a:pt x="80" y="107"/>
                    </a:lnTo>
                    <a:lnTo>
                      <a:pt x="69" y="115"/>
                    </a:lnTo>
                    <a:lnTo>
                      <a:pt x="53" y="115"/>
                    </a:lnTo>
                    <a:lnTo>
                      <a:pt x="38" y="111"/>
                    </a:lnTo>
                    <a:lnTo>
                      <a:pt x="23" y="107"/>
                    </a:lnTo>
                    <a:lnTo>
                      <a:pt x="11" y="96"/>
                    </a:lnTo>
                    <a:lnTo>
                      <a:pt x="3" y="84"/>
                    </a:lnTo>
                    <a:lnTo>
                      <a:pt x="0" y="73"/>
                    </a:lnTo>
                    <a:lnTo>
                      <a:pt x="0" y="57"/>
                    </a:lnTo>
                    <a:lnTo>
                      <a:pt x="3" y="42"/>
                    </a:lnTo>
                    <a:lnTo>
                      <a:pt x="7" y="27"/>
                    </a:lnTo>
                    <a:lnTo>
                      <a:pt x="15" y="15"/>
                    </a:lnTo>
                    <a:lnTo>
                      <a:pt x="26" y="8"/>
                    </a:lnTo>
                    <a:lnTo>
                      <a:pt x="42" y="0"/>
                    </a:lnTo>
                    <a:lnTo>
                      <a:pt x="57" y="0"/>
                    </a:lnTo>
                    <a:lnTo>
                      <a:pt x="69" y="0"/>
                    </a:lnTo>
                    <a:lnTo>
                      <a:pt x="80" y="4"/>
                    </a:lnTo>
                    <a:lnTo>
                      <a:pt x="84" y="8"/>
                    </a:lnTo>
                    <a:lnTo>
                      <a:pt x="88" y="8"/>
                    </a:lnTo>
                    <a:lnTo>
                      <a:pt x="88" y="4"/>
                    </a:lnTo>
                    <a:lnTo>
                      <a:pt x="92" y="0"/>
                    </a:lnTo>
                    <a:close/>
                  </a:path>
                </a:pathLst>
              </a:custGeom>
              <a:solidFill>
                <a:srgbClr val="000000"/>
              </a:solidFill>
              <a:ln w="0">
                <a:solidFill>
                  <a:srgbClr val="000000"/>
                </a:solidFill>
                <a:round/>
                <a:headEnd/>
                <a:tailEnd/>
              </a:ln>
            </p:spPr>
            <p:txBody>
              <a:bodyPr/>
              <a:lstStyle/>
              <a:p>
                <a:endParaRPr lang="en-CA"/>
              </a:p>
            </p:txBody>
          </p:sp>
          <p:sp>
            <p:nvSpPr>
              <p:cNvPr id="18552" name="Freeform 234"/>
              <p:cNvSpPr>
                <a:spLocks/>
              </p:cNvSpPr>
              <p:nvPr/>
            </p:nvSpPr>
            <p:spPr bwMode="auto">
              <a:xfrm>
                <a:off x="3607" y="1284"/>
                <a:ext cx="81" cy="119"/>
              </a:xfrm>
              <a:custGeom>
                <a:avLst/>
                <a:gdLst>
                  <a:gd name="T0" fmla="*/ 23 w 81"/>
                  <a:gd name="T1" fmla="*/ 58 h 119"/>
                  <a:gd name="T2" fmla="*/ 38 w 81"/>
                  <a:gd name="T3" fmla="*/ 42 h 119"/>
                  <a:gd name="T4" fmla="*/ 50 w 81"/>
                  <a:gd name="T5" fmla="*/ 38 h 119"/>
                  <a:gd name="T6" fmla="*/ 61 w 81"/>
                  <a:gd name="T7" fmla="*/ 42 h 119"/>
                  <a:gd name="T8" fmla="*/ 69 w 81"/>
                  <a:gd name="T9" fmla="*/ 54 h 119"/>
                  <a:gd name="T10" fmla="*/ 69 w 81"/>
                  <a:gd name="T11" fmla="*/ 73 h 119"/>
                  <a:gd name="T12" fmla="*/ 69 w 81"/>
                  <a:gd name="T13" fmla="*/ 107 h 119"/>
                  <a:gd name="T14" fmla="*/ 73 w 81"/>
                  <a:gd name="T15" fmla="*/ 111 h 119"/>
                  <a:gd name="T16" fmla="*/ 77 w 81"/>
                  <a:gd name="T17" fmla="*/ 115 h 119"/>
                  <a:gd name="T18" fmla="*/ 81 w 81"/>
                  <a:gd name="T19" fmla="*/ 119 h 119"/>
                  <a:gd name="T20" fmla="*/ 46 w 81"/>
                  <a:gd name="T21" fmla="*/ 115 h 119"/>
                  <a:gd name="T22" fmla="*/ 50 w 81"/>
                  <a:gd name="T23" fmla="*/ 115 h 119"/>
                  <a:gd name="T24" fmla="*/ 54 w 81"/>
                  <a:gd name="T25" fmla="*/ 111 h 119"/>
                  <a:gd name="T26" fmla="*/ 54 w 81"/>
                  <a:gd name="T27" fmla="*/ 104 h 119"/>
                  <a:gd name="T28" fmla="*/ 54 w 81"/>
                  <a:gd name="T29" fmla="*/ 73 h 119"/>
                  <a:gd name="T30" fmla="*/ 54 w 81"/>
                  <a:gd name="T31" fmla="*/ 58 h 119"/>
                  <a:gd name="T32" fmla="*/ 50 w 81"/>
                  <a:gd name="T33" fmla="*/ 54 h 119"/>
                  <a:gd name="T34" fmla="*/ 42 w 81"/>
                  <a:gd name="T35" fmla="*/ 50 h 119"/>
                  <a:gd name="T36" fmla="*/ 34 w 81"/>
                  <a:gd name="T37" fmla="*/ 54 h 119"/>
                  <a:gd name="T38" fmla="*/ 23 w 81"/>
                  <a:gd name="T39" fmla="*/ 61 h 119"/>
                  <a:gd name="T40" fmla="*/ 23 w 81"/>
                  <a:gd name="T41" fmla="*/ 107 h 119"/>
                  <a:gd name="T42" fmla="*/ 27 w 81"/>
                  <a:gd name="T43" fmla="*/ 111 h 119"/>
                  <a:gd name="T44" fmla="*/ 31 w 81"/>
                  <a:gd name="T45" fmla="*/ 115 h 119"/>
                  <a:gd name="T46" fmla="*/ 34 w 81"/>
                  <a:gd name="T47" fmla="*/ 119 h 119"/>
                  <a:gd name="T48" fmla="*/ 0 w 81"/>
                  <a:gd name="T49" fmla="*/ 115 h 119"/>
                  <a:gd name="T50" fmla="*/ 8 w 81"/>
                  <a:gd name="T51" fmla="*/ 115 h 119"/>
                  <a:gd name="T52" fmla="*/ 8 w 81"/>
                  <a:gd name="T53" fmla="*/ 111 h 119"/>
                  <a:gd name="T54" fmla="*/ 11 w 81"/>
                  <a:gd name="T55" fmla="*/ 100 h 119"/>
                  <a:gd name="T56" fmla="*/ 11 w 81"/>
                  <a:gd name="T57" fmla="*/ 19 h 119"/>
                  <a:gd name="T58" fmla="*/ 8 w 81"/>
                  <a:gd name="T59" fmla="*/ 12 h 119"/>
                  <a:gd name="T60" fmla="*/ 8 w 81"/>
                  <a:gd name="T61" fmla="*/ 8 h 119"/>
                  <a:gd name="T62" fmla="*/ 4 w 81"/>
                  <a:gd name="T63" fmla="*/ 8 h 119"/>
                  <a:gd name="T64" fmla="*/ 0 w 81"/>
                  <a:gd name="T65" fmla="*/ 8 h 119"/>
                  <a:gd name="T66" fmla="*/ 23 w 81"/>
                  <a:gd name="T67" fmla="*/ 0 h 11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81"/>
                  <a:gd name="T103" fmla="*/ 0 h 119"/>
                  <a:gd name="T104" fmla="*/ 81 w 81"/>
                  <a:gd name="T105" fmla="*/ 119 h 11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81" h="119">
                    <a:moveTo>
                      <a:pt x="23" y="0"/>
                    </a:moveTo>
                    <a:lnTo>
                      <a:pt x="23" y="58"/>
                    </a:lnTo>
                    <a:lnTo>
                      <a:pt x="31" y="46"/>
                    </a:lnTo>
                    <a:lnTo>
                      <a:pt x="38" y="42"/>
                    </a:lnTo>
                    <a:lnTo>
                      <a:pt x="46" y="42"/>
                    </a:lnTo>
                    <a:lnTo>
                      <a:pt x="50" y="38"/>
                    </a:lnTo>
                    <a:lnTo>
                      <a:pt x="58" y="42"/>
                    </a:lnTo>
                    <a:lnTo>
                      <a:pt x="61" y="42"/>
                    </a:lnTo>
                    <a:lnTo>
                      <a:pt x="65" y="50"/>
                    </a:lnTo>
                    <a:lnTo>
                      <a:pt x="69" y="54"/>
                    </a:lnTo>
                    <a:lnTo>
                      <a:pt x="69" y="61"/>
                    </a:lnTo>
                    <a:lnTo>
                      <a:pt x="69" y="73"/>
                    </a:lnTo>
                    <a:lnTo>
                      <a:pt x="69" y="100"/>
                    </a:lnTo>
                    <a:lnTo>
                      <a:pt x="69" y="107"/>
                    </a:lnTo>
                    <a:lnTo>
                      <a:pt x="69" y="111"/>
                    </a:lnTo>
                    <a:lnTo>
                      <a:pt x="73" y="111"/>
                    </a:lnTo>
                    <a:lnTo>
                      <a:pt x="73" y="115"/>
                    </a:lnTo>
                    <a:lnTo>
                      <a:pt x="77" y="115"/>
                    </a:lnTo>
                    <a:lnTo>
                      <a:pt x="81" y="115"/>
                    </a:lnTo>
                    <a:lnTo>
                      <a:pt x="81" y="119"/>
                    </a:lnTo>
                    <a:lnTo>
                      <a:pt x="46" y="119"/>
                    </a:lnTo>
                    <a:lnTo>
                      <a:pt x="46" y="115"/>
                    </a:lnTo>
                    <a:lnTo>
                      <a:pt x="50" y="115"/>
                    </a:lnTo>
                    <a:lnTo>
                      <a:pt x="54" y="115"/>
                    </a:lnTo>
                    <a:lnTo>
                      <a:pt x="54" y="111"/>
                    </a:lnTo>
                    <a:lnTo>
                      <a:pt x="54" y="107"/>
                    </a:lnTo>
                    <a:lnTo>
                      <a:pt x="54" y="104"/>
                    </a:lnTo>
                    <a:lnTo>
                      <a:pt x="54" y="100"/>
                    </a:lnTo>
                    <a:lnTo>
                      <a:pt x="54" y="73"/>
                    </a:lnTo>
                    <a:lnTo>
                      <a:pt x="54" y="65"/>
                    </a:lnTo>
                    <a:lnTo>
                      <a:pt x="54" y="58"/>
                    </a:lnTo>
                    <a:lnTo>
                      <a:pt x="54" y="54"/>
                    </a:lnTo>
                    <a:lnTo>
                      <a:pt x="50" y="54"/>
                    </a:lnTo>
                    <a:lnTo>
                      <a:pt x="46" y="50"/>
                    </a:lnTo>
                    <a:lnTo>
                      <a:pt x="42" y="50"/>
                    </a:lnTo>
                    <a:lnTo>
                      <a:pt x="38" y="50"/>
                    </a:lnTo>
                    <a:lnTo>
                      <a:pt x="34" y="54"/>
                    </a:lnTo>
                    <a:lnTo>
                      <a:pt x="31" y="58"/>
                    </a:lnTo>
                    <a:lnTo>
                      <a:pt x="23" y="61"/>
                    </a:lnTo>
                    <a:lnTo>
                      <a:pt x="23" y="100"/>
                    </a:lnTo>
                    <a:lnTo>
                      <a:pt x="23" y="107"/>
                    </a:lnTo>
                    <a:lnTo>
                      <a:pt x="23" y="111"/>
                    </a:lnTo>
                    <a:lnTo>
                      <a:pt x="27" y="111"/>
                    </a:lnTo>
                    <a:lnTo>
                      <a:pt x="27" y="115"/>
                    </a:lnTo>
                    <a:lnTo>
                      <a:pt x="31" y="115"/>
                    </a:lnTo>
                    <a:lnTo>
                      <a:pt x="34" y="115"/>
                    </a:lnTo>
                    <a:lnTo>
                      <a:pt x="34" y="119"/>
                    </a:lnTo>
                    <a:lnTo>
                      <a:pt x="0" y="119"/>
                    </a:lnTo>
                    <a:lnTo>
                      <a:pt x="0" y="115"/>
                    </a:lnTo>
                    <a:lnTo>
                      <a:pt x="4" y="115"/>
                    </a:lnTo>
                    <a:lnTo>
                      <a:pt x="8" y="115"/>
                    </a:lnTo>
                    <a:lnTo>
                      <a:pt x="8" y="111"/>
                    </a:lnTo>
                    <a:lnTo>
                      <a:pt x="11" y="107"/>
                    </a:lnTo>
                    <a:lnTo>
                      <a:pt x="11" y="100"/>
                    </a:lnTo>
                    <a:lnTo>
                      <a:pt x="11" y="31"/>
                    </a:lnTo>
                    <a:lnTo>
                      <a:pt x="11" y="19"/>
                    </a:lnTo>
                    <a:lnTo>
                      <a:pt x="8" y="15"/>
                    </a:lnTo>
                    <a:lnTo>
                      <a:pt x="8" y="12"/>
                    </a:lnTo>
                    <a:lnTo>
                      <a:pt x="8" y="8"/>
                    </a:lnTo>
                    <a:lnTo>
                      <a:pt x="4" y="8"/>
                    </a:lnTo>
                    <a:lnTo>
                      <a:pt x="0" y="12"/>
                    </a:lnTo>
                    <a:lnTo>
                      <a:pt x="0" y="8"/>
                    </a:lnTo>
                    <a:lnTo>
                      <a:pt x="19" y="0"/>
                    </a:lnTo>
                    <a:lnTo>
                      <a:pt x="23" y="0"/>
                    </a:lnTo>
                    <a:close/>
                  </a:path>
                </a:pathLst>
              </a:custGeom>
              <a:solidFill>
                <a:srgbClr val="000000"/>
              </a:solidFill>
              <a:ln w="0">
                <a:solidFill>
                  <a:srgbClr val="000000"/>
                </a:solidFill>
                <a:round/>
                <a:headEnd/>
                <a:tailEnd/>
              </a:ln>
            </p:spPr>
            <p:txBody>
              <a:bodyPr/>
              <a:lstStyle/>
              <a:p>
                <a:endParaRPr lang="en-CA"/>
              </a:p>
            </p:txBody>
          </p:sp>
          <p:sp>
            <p:nvSpPr>
              <p:cNvPr id="18553" name="Freeform 235"/>
              <p:cNvSpPr>
                <a:spLocks noEditPoints="1"/>
              </p:cNvSpPr>
              <p:nvPr/>
            </p:nvSpPr>
            <p:spPr bwMode="auto">
              <a:xfrm>
                <a:off x="3695" y="1284"/>
                <a:ext cx="35" cy="119"/>
              </a:xfrm>
              <a:custGeom>
                <a:avLst/>
                <a:gdLst>
                  <a:gd name="T0" fmla="*/ 19 w 35"/>
                  <a:gd name="T1" fmla="*/ 0 h 119"/>
                  <a:gd name="T2" fmla="*/ 19 w 35"/>
                  <a:gd name="T3" fmla="*/ 0 h 119"/>
                  <a:gd name="T4" fmla="*/ 23 w 35"/>
                  <a:gd name="T5" fmla="*/ 4 h 119"/>
                  <a:gd name="T6" fmla="*/ 27 w 35"/>
                  <a:gd name="T7" fmla="*/ 8 h 119"/>
                  <a:gd name="T8" fmla="*/ 27 w 35"/>
                  <a:gd name="T9" fmla="*/ 8 h 119"/>
                  <a:gd name="T10" fmla="*/ 27 w 35"/>
                  <a:gd name="T11" fmla="*/ 12 h 119"/>
                  <a:gd name="T12" fmla="*/ 23 w 35"/>
                  <a:gd name="T13" fmla="*/ 15 h 119"/>
                  <a:gd name="T14" fmla="*/ 19 w 35"/>
                  <a:gd name="T15" fmla="*/ 19 h 119"/>
                  <a:gd name="T16" fmla="*/ 19 w 35"/>
                  <a:gd name="T17" fmla="*/ 19 h 119"/>
                  <a:gd name="T18" fmla="*/ 16 w 35"/>
                  <a:gd name="T19" fmla="*/ 19 h 119"/>
                  <a:gd name="T20" fmla="*/ 12 w 35"/>
                  <a:gd name="T21" fmla="*/ 15 h 119"/>
                  <a:gd name="T22" fmla="*/ 8 w 35"/>
                  <a:gd name="T23" fmla="*/ 12 h 119"/>
                  <a:gd name="T24" fmla="*/ 8 w 35"/>
                  <a:gd name="T25" fmla="*/ 8 h 119"/>
                  <a:gd name="T26" fmla="*/ 8 w 35"/>
                  <a:gd name="T27" fmla="*/ 8 h 119"/>
                  <a:gd name="T28" fmla="*/ 12 w 35"/>
                  <a:gd name="T29" fmla="*/ 4 h 119"/>
                  <a:gd name="T30" fmla="*/ 16 w 35"/>
                  <a:gd name="T31" fmla="*/ 0 h 119"/>
                  <a:gd name="T32" fmla="*/ 19 w 35"/>
                  <a:gd name="T33" fmla="*/ 0 h 119"/>
                  <a:gd name="T34" fmla="*/ 27 w 35"/>
                  <a:gd name="T35" fmla="*/ 38 h 119"/>
                  <a:gd name="T36" fmla="*/ 27 w 35"/>
                  <a:gd name="T37" fmla="*/ 100 h 119"/>
                  <a:gd name="T38" fmla="*/ 27 w 35"/>
                  <a:gd name="T39" fmla="*/ 107 h 119"/>
                  <a:gd name="T40" fmla="*/ 27 w 35"/>
                  <a:gd name="T41" fmla="*/ 111 h 119"/>
                  <a:gd name="T42" fmla="*/ 27 w 35"/>
                  <a:gd name="T43" fmla="*/ 111 h 119"/>
                  <a:gd name="T44" fmla="*/ 31 w 35"/>
                  <a:gd name="T45" fmla="*/ 115 h 119"/>
                  <a:gd name="T46" fmla="*/ 31 w 35"/>
                  <a:gd name="T47" fmla="*/ 115 h 119"/>
                  <a:gd name="T48" fmla="*/ 35 w 35"/>
                  <a:gd name="T49" fmla="*/ 115 h 119"/>
                  <a:gd name="T50" fmla="*/ 35 w 35"/>
                  <a:gd name="T51" fmla="*/ 119 h 119"/>
                  <a:gd name="T52" fmla="*/ 0 w 35"/>
                  <a:gd name="T53" fmla="*/ 119 h 119"/>
                  <a:gd name="T54" fmla="*/ 0 w 35"/>
                  <a:gd name="T55" fmla="*/ 115 h 119"/>
                  <a:gd name="T56" fmla="*/ 4 w 35"/>
                  <a:gd name="T57" fmla="*/ 115 h 119"/>
                  <a:gd name="T58" fmla="*/ 8 w 35"/>
                  <a:gd name="T59" fmla="*/ 115 h 119"/>
                  <a:gd name="T60" fmla="*/ 8 w 35"/>
                  <a:gd name="T61" fmla="*/ 111 h 119"/>
                  <a:gd name="T62" fmla="*/ 12 w 35"/>
                  <a:gd name="T63" fmla="*/ 111 h 119"/>
                  <a:gd name="T64" fmla="*/ 12 w 35"/>
                  <a:gd name="T65" fmla="*/ 107 h 119"/>
                  <a:gd name="T66" fmla="*/ 12 w 35"/>
                  <a:gd name="T67" fmla="*/ 100 h 119"/>
                  <a:gd name="T68" fmla="*/ 12 w 35"/>
                  <a:gd name="T69" fmla="*/ 73 h 119"/>
                  <a:gd name="T70" fmla="*/ 12 w 35"/>
                  <a:gd name="T71" fmla="*/ 61 h 119"/>
                  <a:gd name="T72" fmla="*/ 12 w 35"/>
                  <a:gd name="T73" fmla="*/ 54 h 119"/>
                  <a:gd name="T74" fmla="*/ 12 w 35"/>
                  <a:gd name="T75" fmla="*/ 54 h 119"/>
                  <a:gd name="T76" fmla="*/ 8 w 35"/>
                  <a:gd name="T77" fmla="*/ 50 h 119"/>
                  <a:gd name="T78" fmla="*/ 8 w 35"/>
                  <a:gd name="T79" fmla="*/ 50 h 119"/>
                  <a:gd name="T80" fmla="*/ 8 w 35"/>
                  <a:gd name="T81" fmla="*/ 50 h 119"/>
                  <a:gd name="T82" fmla="*/ 4 w 35"/>
                  <a:gd name="T83" fmla="*/ 50 h 119"/>
                  <a:gd name="T84" fmla="*/ 0 w 35"/>
                  <a:gd name="T85" fmla="*/ 50 h 119"/>
                  <a:gd name="T86" fmla="*/ 0 w 35"/>
                  <a:gd name="T87" fmla="*/ 50 h 119"/>
                  <a:gd name="T88" fmla="*/ 23 w 35"/>
                  <a:gd name="T89" fmla="*/ 38 h 119"/>
                  <a:gd name="T90" fmla="*/ 27 w 35"/>
                  <a:gd name="T91" fmla="*/ 38 h 119"/>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35"/>
                  <a:gd name="T139" fmla="*/ 0 h 119"/>
                  <a:gd name="T140" fmla="*/ 35 w 35"/>
                  <a:gd name="T141" fmla="*/ 119 h 119"/>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35" h="119">
                    <a:moveTo>
                      <a:pt x="19" y="0"/>
                    </a:moveTo>
                    <a:lnTo>
                      <a:pt x="19" y="0"/>
                    </a:lnTo>
                    <a:lnTo>
                      <a:pt x="23" y="4"/>
                    </a:lnTo>
                    <a:lnTo>
                      <a:pt x="27" y="8"/>
                    </a:lnTo>
                    <a:lnTo>
                      <a:pt x="27" y="12"/>
                    </a:lnTo>
                    <a:lnTo>
                      <a:pt x="23" y="15"/>
                    </a:lnTo>
                    <a:lnTo>
                      <a:pt x="19" y="19"/>
                    </a:lnTo>
                    <a:lnTo>
                      <a:pt x="16" y="19"/>
                    </a:lnTo>
                    <a:lnTo>
                      <a:pt x="12" y="15"/>
                    </a:lnTo>
                    <a:lnTo>
                      <a:pt x="8" y="12"/>
                    </a:lnTo>
                    <a:lnTo>
                      <a:pt x="8" y="8"/>
                    </a:lnTo>
                    <a:lnTo>
                      <a:pt x="12" y="4"/>
                    </a:lnTo>
                    <a:lnTo>
                      <a:pt x="16" y="0"/>
                    </a:lnTo>
                    <a:lnTo>
                      <a:pt x="19" y="0"/>
                    </a:lnTo>
                    <a:close/>
                    <a:moveTo>
                      <a:pt x="27" y="38"/>
                    </a:moveTo>
                    <a:lnTo>
                      <a:pt x="27" y="100"/>
                    </a:lnTo>
                    <a:lnTo>
                      <a:pt x="27" y="107"/>
                    </a:lnTo>
                    <a:lnTo>
                      <a:pt x="27" y="111"/>
                    </a:lnTo>
                    <a:lnTo>
                      <a:pt x="31" y="115"/>
                    </a:lnTo>
                    <a:lnTo>
                      <a:pt x="35" y="115"/>
                    </a:lnTo>
                    <a:lnTo>
                      <a:pt x="35" y="119"/>
                    </a:lnTo>
                    <a:lnTo>
                      <a:pt x="0" y="119"/>
                    </a:lnTo>
                    <a:lnTo>
                      <a:pt x="0" y="115"/>
                    </a:lnTo>
                    <a:lnTo>
                      <a:pt x="4" y="115"/>
                    </a:lnTo>
                    <a:lnTo>
                      <a:pt x="8" y="115"/>
                    </a:lnTo>
                    <a:lnTo>
                      <a:pt x="8" y="111"/>
                    </a:lnTo>
                    <a:lnTo>
                      <a:pt x="12" y="111"/>
                    </a:lnTo>
                    <a:lnTo>
                      <a:pt x="12" y="107"/>
                    </a:lnTo>
                    <a:lnTo>
                      <a:pt x="12" y="100"/>
                    </a:lnTo>
                    <a:lnTo>
                      <a:pt x="12" y="73"/>
                    </a:lnTo>
                    <a:lnTo>
                      <a:pt x="12" y="61"/>
                    </a:lnTo>
                    <a:lnTo>
                      <a:pt x="12" y="54"/>
                    </a:lnTo>
                    <a:lnTo>
                      <a:pt x="8" y="50"/>
                    </a:lnTo>
                    <a:lnTo>
                      <a:pt x="4" y="50"/>
                    </a:lnTo>
                    <a:lnTo>
                      <a:pt x="0" y="50"/>
                    </a:lnTo>
                    <a:lnTo>
                      <a:pt x="23" y="38"/>
                    </a:lnTo>
                    <a:lnTo>
                      <a:pt x="27" y="38"/>
                    </a:lnTo>
                    <a:close/>
                  </a:path>
                </a:pathLst>
              </a:custGeom>
              <a:solidFill>
                <a:srgbClr val="000000"/>
              </a:solidFill>
              <a:ln w="0">
                <a:solidFill>
                  <a:srgbClr val="000000"/>
                </a:solidFill>
                <a:round/>
                <a:headEnd/>
                <a:tailEnd/>
              </a:ln>
            </p:spPr>
            <p:txBody>
              <a:bodyPr/>
              <a:lstStyle/>
              <a:p>
                <a:endParaRPr lang="en-CA"/>
              </a:p>
            </p:txBody>
          </p:sp>
          <p:sp>
            <p:nvSpPr>
              <p:cNvPr id="18554" name="Freeform 236"/>
              <p:cNvSpPr>
                <a:spLocks/>
              </p:cNvSpPr>
              <p:nvPr/>
            </p:nvSpPr>
            <p:spPr bwMode="auto">
              <a:xfrm>
                <a:off x="3737" y="1322"/>
                <a:ext cx="81" cy="81"/>
              </a:xfrm>
              <a:custGeom>
                <a:avLst/>
                <a:gdLst>
                  <a:gd name="T0" fmla="*/ 27 w 81"/>
                  <a:gd name="T1" fmla="*/ 20 h 81"/>
                  <a:gd name="T2" fmla="*/ 35 w 81"/>
                  <a:gd name="T3" fmla="*/ 8 h 81"/>
                  <a:gd name="T4" fmla="*/ 43 w 81"/>
                  <a:gd name="T5" fmla="*/ 4 h 81"/>
                  <a:gd name="T6" fmla="*/ 50 w 81"/>
                  <a:gd name="T7" fmla="*/ 0 h 81"/>
                  <a:gd name="T8" fmla="*/ 58 w 81"/>
                  <a:gd name="T9" fmla="*/ 4 h 81"/>
                  <a:gd name="T10" fmla="*/ 62 w 81"/>
                  <a:gd name="T11" fmla="*/ 4 h 81"/>
                  <a:gd name="T12" fmla="*/ 66 w 81"/>
                  <a:gd name="T13" fmla="*/ 8 h 81"/>
                  <a:gd name="T14" fmla="*/ 69 w 81"/>
                  <a:gd name="T15" fmla="*/ 16 h 81"/>
                  <a:gd name="T16" fmla="*/ 69 w 81"/>
                  <a:gd name="T17" fmla="*/ 20 h 81"/>
                  <a:gd name="T18" fmla="*/ 69 w 81"/>
                  <a:gd name="T19" fmla="*/ 31 h 81"/>
                  <a:gd name="T20" fmla="*/ 69 w 81"/>
                  <a:gd name="T21" fmla="*/ 62 h 81"/>
                  <a:gd name="T22" fmla="*/ 69 w 81"/>
                  <a:gd name="T23" fmla="*/ 69 h 81"/>
                  <a:gd name="T24" fmla="*/ 73 w 81"/>
                  <a:gd name="T25" fmla="*/ 73 h 81"/>
                  <a:gd name="T26" fmla="*/ 73 w 81"/>
                  <a:gd name="T27" fmla="*/ 73 h 81"/>
                  <a:gd name="T28" fmla="*/ 73 w 81"/>
                  <a:gd name="T29" fmla="*/ 77 h 81"/>
                  <a:gd name="T30" fmla="*/ 77 w 81"/>
                  <a:gd name="T31" fmla="*/ 77 h 81"/>
                  <a:gd name="T32" fmla="*/ 81 w 81"/>
                  <a:gd name="T33" fmla="*/ 77 h 81"/>
                  <a:gd name="T34" fmla="*/ 81 w 81"/>
                  <a:gd name="T35" fmla="*/ 81 h 81"/>
                  <a:gd name="T36" fmla="*/ 46 w 81"/>
                  <a:gd name="T37" fmla="*/ 81 h 81"/>
                  <a:gd name="T38" fmla="*/ 46 w 81"/>
                  <a:gd name="T39" fmla="*/ 77 h 81"/>
                  <a:gd name="T40" fmla="*/ 46 w 81"/>
                  <a:gd name="T41" fmla="*/ 77 h 81"/>
                  <a:gd name="T42" fmla="*/ 50 w 81"/>
                  <a:gd name="T43" fmla="*/ 77 h 81"/>
                  <a:gd name="T44" fmla="*/ 54 w 81"/>
                  <a:gd name="T45" fmla="*/ 77 h 81"/>
                  <a:gd name="T46" fmla="*/ 54 w 81"/>
                  <a:gd name="T47" fmla="*/ 73 h 81"/>
                  <a:gd name="T48" fmla="*/ 58 w 81"/>
                  <a:gd name="T49" fmla="*/ 69 h 81"/>
                  <a:gd name="T50" fmla="*/ 58 w 81"/>
                  <a:gd name="T51" fmla="*/ 69 h 81"/>
                  <a:gd name="T52" fmla="*/ 58 w 81"/>
                  <a:gd name="T53" fmla="*/ 62 h 81"/>
                  <a:gd name="T54" fmla="*/ 58 w 81"/>
                  <a:gd name="T55" fmla="*/ 31 h 81"/>
                  <a:gd name="T56" fmla="*/ 58 w 81"/>
                  <a:gd name="T57" fmla="*/ 23 h 81"/>
                  <a:gd name="T58" fmla="*/ 54 w 81"/>
                  <a:gd name="T59" fmla="*/ 16 h 81"/>
                  <a:gd name="T60" fmla="*/ 50 w 81"/>
                  <a:gd name="T61" fmla="*/ 16 h 81"/>
                  <a:gd name="T62" fmla="*/ 46 w 81"/>
                  <a:gd name="T63" fmla="*/ 12 h 81"/>
                  <a:gd name="T64" fmla="*/ 35 w 81"/>
                  <a:gd name="T65" fmla="*/ 16 h 81"/>
                  <a:gd name="T66" fmla="*/ 27 w 81"/>
                  <a:gd name="T67" fmla="*/ 23 h 81"/>
                  <a:gd name="T68" fmla="*/ 27 w 81"/>
                  <a:gd name="T69" fmla="*/ 62 h 81"/>
                  <a:gd name="T70" fmla="*/ 27 w 81"/>
                  <a:gd name="T71" fmla="*/ 69 h 81"/>
                  <a:gd name="T72" fmla="*/ 27 w 81"/>
                  <a:gd name="T73" fmla="*/ 73 h 81"/>
                  <a:gd name="T74" fmla="*/ 27 w 81"/>
                  <a:gd name="T75" fmla="*/ 73 h 81"/>
                  <a:gd name="T76" fmla="*/ 27 w 81"/>
                  <a:gd name="T77" fmla="*/ 77 h 81"/>
                  <a:gd name="T78" fmla="*/ 31 w 81"/>
                  <a:gd name="T79" fmla="*/ 77 h 81"/>
                  <a:gd name="T80" fmla="*/ 35 w 81"/>
                  <a:gd name="T81" fmla="*/ 77 h 81"/>
                  <a:gd name="T82" fmla="*/ 35 w 81"/>
                  <a:gd name="T83" fmla="*/ 81 h 81"/>
                  <a:gd name="T84" fmla="*/ 0 w 81"/>
                  <a:gd name="T85" fmla="*/ 81 h 81"/>
                  <a:gd name="T86" fmla="*/ 0 w 81"/>
                  <a:gd name="T87" fmla="*/ 77 h 81"/>
                  <a:gd name="T88" fmla="*/ 4 w 81"/>
                  <a:gd name="T89" fmla="*/ 77 h 81"/>
                  <a:gd name="T90" fmla="*/ 8 w 81"/>
                  <a:gd name="T91" fmla="*/ 77 h 81"/>
                  <a:gd name="T92" fmla="*/ 8 w 81"/>
                  <a:gd name="T93" fmla="*/ 73 h 81"/>
                  <a:gd name="T94" fmla="*/ 12 w 81"/>
                  <a:gd name="T95" fmla="*/ 69 h 81"/>
                  <a:gd name="T96" fmla="*/ 12 w 81"/>
                  <a:gd name="T97" fmla="*/ 62 h 81"/>
                  <a:gd name="T98" fmla="*/ 12 w 81"/>
                  <a:gd name="T99" fmla="*/ 35 h 81"/>
                  <a:gd name="T100" fmla="*/ 12 w 81"/>
                  <a:gd name="T101" fmla="*/ 23 h 81"/>
                  <a:gd name="T102" fmla="*/ 12 w 81"/>
                  <a:gd name="T103" fmla="*/ 16 h 81"/>
                  <a:gd name="T104" fmla="*/ 12 w 81"/>
                  <a:gd name="T105" fmla="*/ 16 h 81"/>
                  <a:gd name="T106" fmla="*/ 8 w 81"/>
                  <a:gd name="T107" fmla="*/ 12 h 81"/>
                  <a:gd name="T108" fmla="*/ 8 w 81"/>
                  <a:gd name="T109" fmla="*/ 12 h 81"/>
                  <a:gd name="T110" fmla="*/ 8 w 81"/>
                  <a:gd name="T111" fmla="*/ 12 h 81"/>
                  <a:gd name="T112" fmla="*/ 4 w 81"/>
                  <a:gd name="T113" fmla="*/ 12 h 81"/>
                  <a:gd name="T114" fmla="*/ 0 w 81"/>
                  <a:gd name="T115" fmla="*/ 12 h 81"/>
                  <a:gd name="T116" fmla="*/ 0 w 81"/>
                  <a:gd name="T117" fmla="*/ 12 h 81"/>
                  <a:gd name="T118" fmla="*/ 23 w 81"/>
                  <a:gd name="T119" fmla="*/ 0 h 81"/>
                  <a:gd name="T120" fmla="*/ 27 w 81"/>
                  <a:gd name="T121" fmla="*/ 0 h 81"/>
                  <a:gd name="T122" fmla="*/ 27 w 81"/>
                  <a:gd name="T123" fmla="*/ 20 h 8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1"/>
                  <a:gd name="T187" fmla="*/ 0 h 81"/>
                  <a:gd name="T188" fmla="*/ 81 w 81"/>
                  <a:gd name="T189" fmla="*/ 81 h 8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1" h="81">
                    <a:moveTo>
                      <a:pt x="27" y="20"/>
                    </a:moveTo>
                    <a:lnTo>
                      <a:pt x="35" y="8"/>
                    </a:lnTo>
                    <a:lnTo>
                      <a:pt x="43" y="4"/>
                    </a:lnTo>
                    <a:lnTo>
                      <a:pt x="50" y="0"/>
                    </a:lnTo>
                    <a:lnTo>
                      <a:pt x="58" y="4"/>
                    </a:lnTo>
                    <a:lnTo>
                      <a:pt x="62" y="4"/>
                    </a:lnTo>
                    <a:lnTo>
                      <a:pt x="66" y="8"/>
                    </a:lnTo>
                    <a:lnTo>
                      <a:pt x="69" y="16"/>
                    </a:lnTo>
                    <a:lnTo>
                      <a:pt x="69" y="20"/>
                    </a:lnTo>
                    <a:lnTo>
                      <a:pt x="69" y="31"/>
                    </a:lnTo>
                    <a:lnTo>
                      <a:pt x="69" y="62"/>
                    </a:lnTo>
                    <a:lnTo>
                      <a:pt x="69" y="69"/>
                    </a:lnTo>
                    <a:lnTo>
                      <a:pt x="73" y="73"/>
                    </a:lnTo>
                    <a:lnTo>
                      <a:pt x="73" y="77"/>
                    </a:lnTo>
                    <a:lnTo>
                      <a:pt x="77" y="77"/>
                    </a:lnTo>
                    <a:lnTo>
                      <a:pt x="81" y="77"/>
                    </a:lnTo>
                    <a:lnTo>
                      <a:pt x="81" y="81"/>
                    </a:lnTo>
                    <a:lnTo>
                      <a:pt x="46" y="81"/>
                    </a:lnTo>
                    <a:lnTo>
                      <a:pt x="46" y="77"/>
                    </a:lnTo>
                    <a:lnTo>
                      <a:pt x="50" y="77"/>
                    </a:lnTo>
                    <a:lnTo>
                      <a:pt x="54" y="77"/>
                    </a:lnTo>
                    <a:lnTo>
                      <a:pt x="54" y="73"/>
                    </a:lnTo>
                    <a:lnTo>
                      <a:pt x="58" y="69"/>
                    </a:lnTo>
                    <a:lnTo>
                      <a:pt x="58" y="62"/>
                    </a:lnTo>
                    <a:lnTo>
                      <a:pt x="58" y="31"/>
                    </a:lnTo>
                    <a:lnTo>
                      <a:pt x="58" y="23"/>
                    </a:lnTo>
                    <a:lnTo>
                      <a:pt x="54" y="16"/>
                    </a:lnTo>
                    <a:lnTo>
                      <a:pt x="50" y="16"/>
                    </a:lnTo>
                    <a:lnTo>
                      <a:pt x="46" y="12"/>
                    </a:lnTo>
                    <a:lnTo>
                      <a:pt x="35" y="16"/>
                    </a:lnTo>
                    <a:lnTo>
                      <a:pt x="27" y="23"/>
                    </a:lnTo>
                    <a:lnTo>
                      <a:pt x="27" y="62"/>
                    </a:lnTo>
                    <a:lnTo>
                      <a:pt x="27" y="69"/>
                    </a:lnTo>
                    <a:lnTo>
                      <a:pt x="27" y="73"/>
                    </a:lnTo>
                    <a:lnTo>
                      <a:pt x="27" y="77"/>
                    </a:lnTo>
                    <a:lnTo>
                      <a:pt x="31" y="77"/>
                    </a:lnTo>
                    <a:lnTo>
                      <a:pt x="35" y="77"/>
                    </a:lnTo>
                    <a:lnTo>
                      <a:pt x="35" y="81"/>
                    </a:lnTo>
                    <a:lnTo>
                      <a:pt x="0" y="81"/>
                    </a:lnTo>
                    <a:lnTo>
                      <a:pt x="0" y="77"/>
                    </a:lnTo>
                    <a:lnTo>
                      <a:pt x="4" y="77"/>
                    </a:lnTo>
                    <a:lnTo>
                      <a:pt x="8" y="77"/>
                    </a:lnTo>
                    <a:lnTo>
                      <a:pt x="8" y="73"/>
                    </a:lnTo>
                    <a:lnTo>
                      <a:pt x="12" y="69"/>
                    </a:lnTo>
                    <a:lnTo>
                      <a:pt x="12" y="62"/>
                    </a:lnTo>
                    <a:lnTo>
                      <a:pt x="12" y="35"/>
                    </a:lnTo>
                    <a:lnTo>
                      <a:pt x="12" y="23"/>
                    </a:lnTo>
                    <a:lnTo>
                      <a:pt x="12" y="16"/>
                    </a:lnTo>
                    <a:lnTo>
                      <a:pt x="8" y="12"/>
                    </a:lnTo>
                    <a:lnTo>
                      <a:pt x="4" y="12"/>
                    </a:lnTo>
                    <a:lnTo>
                      <a:pt x="0" y="12"/>
                    </a:lnTo>
                    <a:lnTo>
                      <a:pt x="23" y="0"/>
                    </a:lnTo>
                    <a:lnTo>
                      <a:pt x="27" y="0"/>
                    </a:lnTo>
                    <a:lnTo>
                      <a:pt x="27" y="20"/>
                    </a:lnTo>
                    <a:close/>
                  </a:path>
                </a:pathLst>
              </a:custGeom>
              <a:solidFill>
                <a:srgbClr val="000000"/>
              </a:solidFill>
              <a:ln w="0">
                <a:solidFill>
                  <a:srgbClr val="000000"/>
                </a:solidFill>
                <a:round/>
                <a:headEnd/>
                <a:tailEnd/>
              </a:ln>
            </p:spPr>
            <p:txBody>
              <a:bodyPr/>
              <a:lstStyle/>
              <a:p>
                <a:endParaRPr lang="en-CA"/>
              </a:p>
            </p:txBody>
          </p:sp>
          <p:sp>
            <p:nvSpPr>
              <p:cNvPr id="18555" name="Freeform 237"/>
              <p:cNvSpPr>
                <a:spLocks noEditPoints="1"/>
              </p:cNvSpPr>
              <p:nvPr/>
            </p:nvSpPr>
            <p:spPr bwMode="auto">
              <a:xfrm>
                <a:off x="3826" y="1322"/>
                <a:ext cx="61" cy="81"/>
              </a:xfrm>
              <a:custGeom>
                <a:avLst/>
                <a:gdLst>
                  <a:gd name="T0" fmla="*/ 11 w 61"/>
                  <a:gd name="T1" fmla="*/ 31 h 81"/>
                  <a:gd name="T2" fmla="*/ 15 w 61"/>
                  <a:gd name="T3" fmla="*/ 46 h 81"/>
                  <a:gd name="T4" fmla="*/ 19 w 61"/>
                  <a:gd name="T5" fmla="*/ 58 h 81"/>
                  <a:gd name="T6" fmla="*/ 30 w 61"/>
                  <a:gd name="T7" fmla="*/ 66 h 81"/>
                  <a:gd name="T8" fmla="*/ 38 w 61"/>
                  <a:gd name="T9" fmla="*/ 66 h 81"/>
                  <a:gd name="T10" fmla="*/ 46 w 61"/>
                  <a:gd name="T11" fmla="*/ 66 h 81"/>
                  <a:gd name="T12" fmla="*/ 53 w 61"/>
                  <a:gd name="T13" fmla="*/ 62 h 81"/>
                  <a:gd name="T14" fmla="*/ 57 w 61"/>
                  <a:gd name="T15" fmla="*/ 58 h 81"/>
                  <a:gd name="T16" fmla="*/ 61 w 61"/>
                  <a:gd name="T17" fmla="*/ 50 h 81"/>
                  <a:gd name="T18" fmla="*/ 61 w 61"/>
                  <a:gd name="T19" fmla="*/ 50 h 81"/>
                  <a:gd name="T20" fmla="*/ 57 w 61"/>
                  <a:gd name="T21" fmla="*/ 62 h 81"/>
                  <a:gd name="T22" fmla="*/ 53 w 61"/>
                  <a:gd name="T23" fmla="*/ 73 h 81"/>
                  <a:gd name="T24" fmla="*/ 42 w 61"/>
                  <a:gd name="T25" fmla="*/ 77 h 81"/>
                  <a:gd name="T26" fmla="*/ 30 w 61"/>
                  <a:gd name="T27" fmla="*/ 81 h 81"/>
                  <a:gd name="T28" fmla="*/ 19 w 61"/>
                  <a:gd name="T29" fmla="*/ 77 h 81"/>
                  <a:gd name="T30" fmla="*/ 7 w 61"/>
                  <a:gd name="T31" fmla="*/ 69 h 81"/>
                  <a:gd name="T32" fmla="*/ 3 w 61"/>
                  <a:gd name="T33" fmla="*/ 62 h 81"/>
                  <a:gd name="T34" fmla="*/ 0 w 61"/>
                  <a:gd name="T35" fmla="*/ 54 h 81"/>
                  <a:gd name="T36" fmla="*/ 0 w 61"/>
                  <a:gd name="T37" fmla="*/ 43 h 81"/>
                  <a:gd name="T38" fmla="*/ 0 w 61"/>
                  <a:gd name="T39" fmla="*/ 31 h 81"/>
                  <a:gd name="T40" fmla="*/ 3 w 61"/>
                  <a:gd name="T41" fmla="*/ 20 h 81"/>
                  <a:gd name="T42" fmla="*/ 7 w 61"/>
                  <a:gd name="T43" fmla="*/ 12 h 81"/>
                  <a:gd name="T44" fmla="*/ 15 w 61"/>
                  <a:gd name="T45" fmla="*/ 8 h 81"/>
                  <a:gd name="T46" fmla="*/ 23 w 61"/>
                  <a:gd name="T47" fmla="*/ 4 h 81"/>
                  <a:gd name="T48" fmla="*/ 34 w 61"/>
                  <a:gd name="T49" fmla="*/ 0 h 81"/>
                  <a:gd name="T50" fmla="*/ 46 w 61"/>
                  <a:gd name="T51" fmla="*/ 4 h 81"/>
                  <a:gd name="T52" fmla="*/ 53 w 61"/>
                  <a:gd name="T53" fmla="*/ 12 h 81"/>
                  <a:gd name="T54" fmla="*/ 61 w 61"/>
                  <a:gd name="T55" fmla="*/ 20 h 81"/>
                  <a:gd name="T56" fmla="*/ 61 w 61"/>
                  <a:gd name="T57" fmla="*/ 31 h 81"/>
                  <a:gd name="T58" fmla="*/ 11 w 61"/>
                  <a:gd name="T59" fmla="*/ 31 h 81"/>
                  <a:gd name="T60" fmla="*/ 11 w 61"/>
                  <a:gd name="T61" fmla="*/ 27 h 81"/>
                  <a:gd name="T62" fmla="*/ 46 w 61"/>
                  <a:gd name="T63" fmla="*/ 27 h 81"/>
                  <a:gd name="T64" fmla="*/ 46 w 61"/>
                  <a:gd name="T65" fmla="*/ 20 h 81"/>
                  <a:gd name="T66" fmla="*/ 42 w 61"/>
                  <a:gd name="T67" fmla="*/ 16 h 81"/>
                  <a:gd name="T68" fmla="*/ 42 w 61"/>
                  <a:gd name="T69" fmla="*/ 12 h 81"/>
                  <a:gd name="T70" fmla="*/ 38 w 61"/>
                  <a:gd name="T71" fmla="*/ 12 h 81"/>
                  <a:gd name="T72" fmla="*/ 34 w 61"/>
                  <a:gd name="T73" fmla="*/ 8 h 81"/>
                  <a:gd name="T74" fmla="*/ 30 w 61"/>
                  <a:gd name="T75" fmla="*/ 8 h 81"/>
                  <a:gd name="T76" fmla="*/ 23 w 61"/>
                  <a:gd name="T77" fmla="*/ 8 h 81"/>
                  <a:gd name="T78" fmla="*/ 19 w 61"/>
                  <a:gd name="T79" fmla="*/ 12 h 81"/>
                  <a:gd name="T80" fmla="*/ 15 w 61"/>
                  <a:gd name="T81" fmla="*/ 20 h 81"/>
                  <a:gd name="T82" fmla="*/ 11 w 61"/>
                  <a:gd name="T83" fmla="*/ 27 h 8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1"/>
                  <a:gd name="T127" fmla="*/ 0 h 81"/>
                  <a:gd name="T128" fmla="*/ 61 w 61"/>
                  <a:gd name="T129" fmla="*/ 81 h 8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1" h="81">
                    <a:moveTo>
                      <a:pt x="11" y="31"/>
                    </a:moveTo>
                    <a:lnTo>
                      <a:pt x="15" y="46"/>
                    </a:lnTo>
                    <a:lnTo>
                      <a:pt x="19" y="58"/>
                    </a:lnTo>
                    <a:lnTo>
                      <a:pt x="30" y="66"/>
                    </a:lnTo>
                    <a:lnTo>
                      <a:pt x="38" y="66"/>
                    </a:lnTo>
                    <a:lnTo>
                      <a:pt x="46" y="66"/>
                    </a:lnTo>
                    <a:lnTo>
                      <a:pt x="53" y="62"/>
                    </a:lnTo>
                    <a:lnTo>
                      <a:pt x="57" y="58"/>
                    </a:lnTo>
                    <a:lnTo>
                      <a:pt x="61" y="50"/>
                    </a:lnTo>
                    <a:lnTo>
                      <a:pt x="57" y="62"/>
                    </a:lnTo>
                    <a:lnTo>
                      <a:pt x="53" y="73"/>
                    </a:lnTo>
                    <a:lnTo>
                      <a:pt x="42" y="77"/>
                    </a:lnTo>
                    <a:lnTo>
                      <a:pt x="30" y="81"/>
                    </a:lnTo>
                    <a:lnTo>
                      <a:pt x="19" y="77"/>
                    </a:lnTo>
                    <a:lnTo>
                      <a:pt x="7" y="69"/>
                    </a:lnTo>
                    <a:lnTo>
                      <a:pt x="3" y="62"/>
                    </a:lnTo>
                    <a:lnTo>
                      <a:pt x="0" y="54"/>
                    </a:lnTo>
                    <a:lnTo>
                      <a:pt x="0" y="43"/>
                    </a:lnTo>
                    <a:lnTo>
                      <a:pt x="0" y="31"/>
                    </a:lnTo>
                    <a:lnTo>
                      <a:pt x="3" y="20"/>
                    </a:lnTo>
                    <a:lnTo>
                      <a:pt x="7" y="12"/>
                    </a:lnTo>
                    <a:lnTo>
                      <a:pt x="15" y="8"/>
                    </a:lnTo>
                    <a:lnTo>
                      <a:pt x="23" y="4"/>
                    </a:lnTo>
                    <a:lnTo>
                      <a:pt x="34" y="0"/>
                    </a:lnTo>
                    <a:lnTo>
                      <a:pt x="46" y="4"/>
                    </a:lnTo>
                    <a:lnTo>
                      <a:pt x="53" y="12"/>
                    </a:lnTo>
                    <a:lnTo>
                      <a:pt x="61" y="20"/>
                    </a:lnTo>
                    <a:lnTo>
                      <a:pt x="61" y="31"/>
                    </a:lnTo>
                    <a:lnTo>
                      <a:pt x="11" y="31"/>
                    </a:lnTo>
                    <a:close/>
                    <a:moveTo>
                      <a:pt x="11" y="27"/>
                    </a:moveTo>
                    <a:lnTo>
                      <a:pt x="46" y="27"/>
                    </a:lnTo>
                    <a:lnTo>
                      <a:pt x="46" y="20"/>
                    </a:lnTo>
                    <a:lnTo>
                      <a:pt x="42" y="16"/>
                    </a:lnTo>
                    <a:lnTo>
                      <a:pt x="42" y="12"/>
                    </a:lnTo>
                    <a:lnTo>
                      <a:pt x="38" y="12"/>
                    </a:lnTo>
                    <a:lnTo>
                      <a:pt x="34" y="8"/>
                    </a:lnTo>
                    <a:lnTo>
                      <a:pt x="30" y="8"/>
                    </a:lnTo>
                    <a:lnTo>
                      <a:pt x="23" y="8"/>
                    </a:lnTo>
                    <a:lnTo>
                      <a:pt x="19" y="12"/>
                    </a:lnTo>
                    <a:lnTo>
                      <a:pt x="15" y="20"/>
                    </a:lnTo>
                    <a:lnTo>
                      <a:pt x="11" y="27"/>
                    </a:lnTo>
                    <a:close/>
                  </a:path>
                </a:pathLst>
              </a:custGeom>
              <a:solidFill>
                <a:srgbClr val="000000"/>
              </a:solidFill>
              <a:ln w="0">
                <a:solidFill>
                  <a:srgbClr val="000000"/>
                </a:solidFill>
                <a:round/>
                <a:headEnd/>
                <a:tailEnd/>
              </a:ln>
            </p:spPr>
            <p:txBody>
              <a:bodyPr/>
              <a:lstStyle/>
              <a:p>
                <a:endParaRPr lang="en-CA"/>
              </a:p>
            </p:txBody>
          </p:sp>
          <p:sp>
            <p:nvSpPr>
              <p:cNvPr id="18556" name="Freeform 238"/>
              <p:cNvSpPr>
                <a:spLocks/>
              </p:cNvSpPr>
              <p:nvPr/>
            </p:nvSpPr>
            <p:spPr bwMode="auto">
              <a:xfrm>
                <a:off x="3902" y="1322"/>
                <a:ext cx="54" cy="81"/>
              </a:xfrm>
              <a:custGeom>
                <a:avLst/>
                <a:gdLst>
                  <a:gd name="T0" fmla="*/ 46 w 54"/>
                  <a:gd name="T1" fmla="*/ 0 h 81"/>
                  <a:gd name="T2" fmla="*/ 46 w 54"/>
                  <a:gd name="T3" fmla="*/ 27 h 81"/>
                  <a:gd name="T4" fmla="*/ 46 w 54"/>
                  <a:gd name="T5" fmla="*/ 27 h 81"/>
                  <a:gd name="T6" fmla="*/ 43 w 54"/>
                  <a:gd name="T7" fmla="*/ 20 h 81"/>
                  <a:gd name="T8" fmla="*/ 39 w 54"/>
                  <a:gd name="T9" fmla="*/ 12 h 81"/>
                  <a:gd name="T10" fmla="*/ 31 w 54"/>
                  <a:gd name="T11" fmla="*/ 8 h 81"/>
                  <a:gd name="T12" fmla="*/ 27 w 54"/>
                  <a:gd name="T13" fmla="*/ 8 h 81"/>
                  <a:gd name="T14" fmla="*/ 20 w 54"/>
                  <a:gd name="T15" fmla="*/ 8 h 81"/>
                  <a:gd name="T16" fmla="*/ 16 w 54"/>
                  <a:gd name="T17" fmla="*/ 12 h 81"/>
                  <a:gd name="T18" fmla="*/ 12 w 54"/>
                  <a:gd name="T19" fmla="*/ 12 h 81"/>
                  <a:gd name="T20" fmla="*/ 12 w 54"/>
                  <a:gd name="T21" fmla="*/ 16 h 81"/>
                  <a:gd name="T22" fmla="*/ 12 w 54"/>
                  <a:gd name="T23" fmla="*/ 20 h 81"/>
                  <a:gd name="T24" fmla="*/ 16 w 54"/>
                  <a:gd name="T25" fmla="*/ 23 h 81"/>
                  <a:gd name="T26" fmla="*/ 20 w 54"/>
                  <a:gd name="T27" fmla="*/ 27 h 81"/>
                  <a:gd name="T28" fmla="*/ 23 w 54"/>
                  <a:gd name="T29" fmla="*/ 31 h 81"/>
                  <a:gd name="T30" fmla="*/ 35 w 54"/>
                  <a:gd name="T31" fmla="*/ 39 h 81"/>
                  <a:gd name="T32" fmla="*/ 46 w 54"/>
                  <a:gd name="T33" fmla="*/ 43 h 81"/>
                  <a:gd name="T34" fmla="*/ 50 w 54"/>
                  <a:gd name="T35" fmla="*/ 50 h 81"/>
                  <a:gd name="T36" fmla="*/ 54 w 54"/>
                  <a:gd name="T37" fmla="*/ 58 h 81"/>
                  <a:gd name="T38" fmla="*/ 50 w 54"/>
                  <a:gd name="T39" fmla="*/ 69 h 81"/>
                  <a:gd name="T40" fmla="*/ 46 w 54"/>
                  <a:gd name="T41" fmla="*/ 73 h 81"/>
                  <a:gd name="T42" fmla="*/ 35 w 54"/>
                  <a:gd name="T43" fmla="*/ 81 h 81"/>
                  <a:gd name="T44" fmla="*/ 27 w 54"/>
                  <a:gd name="T45" fmla="*/ 81 h 81"/>
                  <a:gd name="T46" fmla="*/ 20 w 54"/>
                  <a:gd name="T47" fmla="*/ 81 h 81"/>
                  <a:gd name="T48" fmla="*/ 12 w 54"/>
                  <a:gd name="T49" fmla="*/ 77 h 81"/>
                  <a:gd name="T50" fmla="*/ 8 w 54"/>
                  <a:gd name="T51" fmla="*/ 77 h 81"/>
                  <a:gd name="T52" fmla="*/ 8 w 54"/>
                  <a:gd name="T53" fmla="*/ 77 h 81"/>
                  <a:gd name="T54" fmla="*/ 4 w 54"/>
                  <a:gd name="T55" fmla="*/ 77 h 81"/>
                  <a:gd name="T56" fmla="*/ 4 w 54"/>
                  <a:gd name="T57" fmla="*/ 81 h 81"/>
                  <a:gd name="T58" fmla="*/ 0 w 54"/>
                  <a:gd name="T59" fmla="*/ 81 h 81"/>
                  <a:gd name="T60" fmla="*/ 0 w 54"/>
                  <a:gd name="T61" fmla="*/ 54 h 81"/>
                  <a:gd name="T62" fmla="*/ 4 w 54"/>
                  <a:gd name="T63" fmla="*/ 54 h 81"/>
                  <a:gd name="T64" fmla="*/ 8 w 54"/>
                  <a:gd name="T65" fmla="*/ 66 h 81"/>
                  <a:gd name="T66" fmla="*/ 12 w 54"/>
                  <a:gd name="T67" fmla="*/ 69 h 81"/>
                  <a:gd name="T68" fmla="*/ 20 w 54"/>
                  <a:gd name="T69" fmla="*/ 73 h 81"/>
                  <a:gd name="T70" fmla="*/ 27 w 54"/>
                  <a:gd name="T71" fmla="*/ 77 h 81"/>
                  <a:gd name="T72" fmla="*/ 31 w 54"/>
                  <a:gd name="T73" fmla="*/ 73 h 81"/>
                  <a:gd name="T74" fmla="*/ 39 w 54"/>
                  <a:gd name="T75" fmla="*/ 73 h 81"/>
                  <a:gd name="T76" fmla="*/ 39 w 54"/>
                  <a:gd name="T77" fmla="*/ 69 h 81"/>
                  <a:gd name="T78" fmla="*/ 39 w 54"/>
                  <a:gd name="T79" fmla="*/ 66 h 81"/>
                  <a:gd name="T80" fmla="*/ 39 w 54"/>
                  <a:gd name="T81" fmla="*/ 58 h 81"/>
                  <a:gd name="T82" fmla="*/ 39 w 54"/>
                  <a:gd name="T83" fmla="*/ 54 h 81"/>
                  <a:gd name="T84" fmla="*/ 31 w 54"/>
                  <a:gd name="T85" fmla="*/ 50 h 81"/>
                  <a:gd name="T86" fmla="*/ 20 w 54"/>
                  <a:gd name="T87" fmla="*/ 46 h 81"/>
                  <a:gd name="T88" fmla="*/ 12 w 54"/>
                  <a:gd name="T89" fmla="*/ 39 h 81"/>
                  <a:gd name="T90" fmla="*/ 4 w 54"/>
                  <a:gd name="T91" fmla="*/ 35 h 81"/>
                  <a:gd name="T92" fmla="*/ 4 w 54"/>
                  <a:gd name="T93" fmla="*/ 31 h 81"/>
                  <a:gd name="T94" fmla="*/ 0 w 54"/>
                  <a:gd name="T95" fmla="*/ 23 h 81"/>
                  <a:gd name="T96" fmla="*/ 4 w 54"/>
                  <a:gd name="T97" fmla="*/ 16 h 81"/>
                  <a:gd name="T98" fmla="*/ 8 w 54"/>
                  <a:gd name="T99" fmla="*/ 8 h 81"/>
                  <a:gd name="T100" fmla="*/ 16 w 54"/>
                  <a:gd name="T101" fmla="*/ 4 h 81"/>
                  <a:gd name="T102" fmla="*/ 27 w 54"/>
                  <a:gd name="T103" fmla="*/ 0 h 81"/>
                  <a:gd name="T104" fmla="*/ 31 w 54"/>
                  <a:gd name="T105" fmla="*/ 4 h 81"/>
                  <a:gd name="T106" fmla="*/ 35 w 54"/>
                  <a:gd name="T107" fmla="*/ 4 h 81"/>
                  <a:gd name="T108" fmla="*/ 39 w 54"/>
                  <a:gd name="T109" fmla="*/ 4 h 81"/>
                  <a:gd name="T110" fmla="*/ 43 w 54"/>
                  <a:gd name="T111" fmla="*/ 4 h 81"/>
                  <a:gd name="T112" fmla="*/ 43 w 54"/>
                  <a:gd name="T113" fmla="*/ 4 h 81"/>
                  <a:gd name="T114" fmla="*/ 43 w 54"/>
                  <a:gd name="T115" fmla="*/ 4 h 81"/>
                  <a:gd name="T116" fmla="*/ 46 w 54"/>
                  <a:gd name="T117" fmla="*/ 4 h 81"/>
                  <a:gd name="T118" fmla="*/ 46 w 54"/>
                  <a:gd name="T119" fmla="*/ 0 h 81"/>
                  <a:gd name="T120" fmla="*/ 46 w 54"/>
                  <a:gd name="T121" fmla="*/ 0 h 8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4"/>
                  <a:gd name="T184" fmla="*/ 0 h 81"/>
                  <a:gd name="T185" fmla="*/ 54 w 54"/>
                  <a:gd name="T186" fmla="*/ 81 h 81"/>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4" h="81">
                    <a:moveTo>
                      <a:pt x="46" y="0"/>
                    </a:moveTo>
                    <a:lnTo>
                      <a:pt x="46" y="27"/>
                    </a:lnTo>
                    <a:lnTo>
                      <a:pt x="43" y="20"/>
                    </a:lnTo>
                    <a:lnTo>
                      <a:pt x="39" y="12"/>
                    </a:lnTo>
                    <a:lnTo>
                      <a:pt x="31" y="8"/>
                    </a:lnTo>
                    <a:lnTo>
                      <a:pt x="27" y="8"/>
                    </a:lnTo>
                    <a:lnTo>
                      <a:pt x="20" y="8"/>
                    </a:lnTo>
                    <a:lnTo>
                      <a:pt x="16" y="12"/>
                    </a:lnTo>
                    <a:lnTo>
                      <a:pt x="12" y="12"/>
                    </a:lnTo>
                    <a:lnTo>
                      <a:pt x="12" y="16"/>
                    </a:lnTo>
                    <a:lnTo>
                      <a:pt x="12" y="20"/>
                    </a:lnTo>
                    <a:lnTo>
                      <a:pt x="16" y="23"/>
                    </a:lnTo>
                    <a:lnTo>
                      <a:pt x="20" y="27"/>
                    </a:lnTo>
                    <a:lnTo>
                      <a:pt x="23" y="31"/>
                    </a:lnTo>
                    <a:lnTo>
                      <a:pt x="35" y="39"/>
                    </a:lnTo>
                    <a:lnTo>
                      <a:pt x="46" y="43"/>
                    </a:lnTo>
                    <a:lnTo>
                      <a:pt x="50" y="50"/>
                    </a:lnTo>
                    <a:lnTo>
                      <a:pt x="54" y="58"/>
                    </a:lnTo>
                    <a:lnTo>
                      <a:pt x="50" y="69"/>
                    </a:lnTo>
                    <a:lnTo>
                      <a:pt x="46" y="73"/>
                    </a:lnTo>
                    <a:lnTo>
                      <a:pt x="35" y="81"/>
                    </a:lnTo>
                    <a:lnTo>
                      <a:pt x="27" y="81"/>
                    </a:lnTo>
                    <a:lnTo>
                      <a:pt x="20" y="81"/>
                    </a:lnTo>
                    <a:lnTo>
                      <a:pt x="12" y="77"/>
                    </a:lnTo>
                    <a:lnTo>
                      <a:pt x="8" y="77"/>
                    </a:lnTo>
                    <a:lnTo>
                      <a:pt x="4" y="77"/>
                    </a:lnTo>
                    <a:lnTo>
                      <a:pt x="4" y="81"/>
                    </a:lnTo>
                    <a:lnTo>
                      <a:pt x="0" y="81"/>
                    </a:lnTo>
                    <a:lnTo>
                      <a:pt x="0" y="54"/>
                    </a:lnTo>
                    <a:lnTo>
                      <a:pt x="4" y="54"/>
                    </a:lnTo>
                    <a:lnTo>
                      <a:pt x="8" y="66"/>
                    </a:lnTo>
                    <a:lnTo>
                      <a:pt x="12" y="69"/>
                    </a:lnTo>
                    <a:lnTo>
                      <a:pt x="20" y="73"/>
                    </a:lnTo>
                    <a:lnTo>
                      <a:pt x="27" y="77"/>
                    </a:lnTo>
                    <a:lnTo>
                      <a:pt x="31" y="73"/>
                    </a:lnTo>
                    <a:lnTo>
                      <a:pt x="39" y="73"/>
                    </a:lnTo>
                    <a:lnTo>
                      <a:pt x="39" y="69"/>
                    </a:lnTo>
                    <a:lnTo>
                      <a:pt x="39" y="66"/>
                    </a:lnTo>
                    <a:lnTo>
                      <a:pt x="39" y="58"/>
                    </a:lnTo>
                    <a:lnTo>
                      <a:pt x="39" y="54"/>
                    </a:lnTo>
                    <a:lnTo>
                      <a:pt x="31" y="50"/>
                    </a:lnTo>
                    <a:lnTo>
                      <a:pt x="20" y="46"/>
                    </a:lnTo>
                    <a:lnTo>
                      <a:pt x="12" y="39"/>
                    </a:lnTo>
                    <a:lnTo>
                      <a:pt x="4" y="35"/>
                    </a:lnTo>
                    <a:lnTo>
                      <a:pt x="4" y="31"/>
                    </a:lnTo>
                    <a:lnTo>
                      <a:pt x="0" y="23"/>
                    </a:lnTo>
                    <a:lnTo>
                      <a:pt x="4" y="16"/>
                    </a:lnTo>
                    <a:lnTo>
                      <a:pt x="8" y="8"/>
                    </a:lnTo>
                    <a:lnTo>
                      <a:pt x="16" y="4"/>
                    </a:lnTo>
                    <a:lnTo>
                      <a:pt x="27" y="0"/>
                    </a:lnTo>
                    <a:lnTo>
                      <a:pt x="31" y="4"/>
                    </a:lnTo>
                    <a:lnTo>
                      <a:pt x="35" y="4"/>
                    </a:lnTo>
                    <a:lnTo>
                      <a:pt x="39" y="4"/>
                    </a:lnTo>
                    <a:lnTo>
                      <a:pt x="43" y="4"/>
                    </a:lnTo>
                    <a:lnTo>
                      <a:pt x="46" y="4"/>
                    </a:lnTo>
                    <a:lnTo>
                      <a:pt x="46" y="0"/>
                    </a:lnTo>
                    <a:close/>
                  </a:path>
                </a:pathLst>
              </a:custGeom>
              <a:solidFill>
                <a:srgbClr val="000000"/>
              </a:solidFill>
              <a:ln w="0">
                <a:solidFill>
                  <a:srgbClr val="000000"/>
                </a:solidFill>
                <a:round/>
                <a:headEnd/>
                <a:tailEnd/>
              </a:ln>
            </p:spPr>
            <p:txBody>
              <a:bodyPr/>
              <a:lstStyle/>
              <a:p>
                <a:endParaRPr lang="en-CA"/>
              </a:p>
            </p:txBody>
          </p:sp>
          <p:sp>
            <p:nvSpPr>
              <p:cNvPr id="18557" name="Freeform 239"/>
              <p:cNvSpPr>
                <a:spLocks noEditPoints="1"/>
              </p:cNvSpPr>
              <p:nvPr/>
            </p:nvSpPr>
            <p:spPr bwMode="auto">
              <a:xfrm>
                <a:off x="3964" y="1322"/>
                <a:ext cx="65" cy="81"/>
              </a:xfrm>
              <a:custGeom>
                <a:avLst/>
                <a:gdLst>
                  <a:gd name="T0" fmla="*/ 15 w 65"/>
                  <a:gd name="T1" fmla="*/ 31 h 81"/>
                  <a:gd name="T2" fmla="*/ 15 w 65"/>
                  <a:gd name="T3" fmla="*/ 46 h 81"/>
                  <a:gd name="T4" fmla="*/ 23 w 65"/>
                  <a:gd name="T5" fmla="*/ 58 h 81"/>
                  <a:gd name="T6" fmla="*/ 30 w 65"/>
                  <a:gd name="T7" fmla="*/ 66 h 81"/>
                  <a:gd name="T8" fmla="*/ 42 w 65"/>
                  <a:gd name="T9" fmla="*/ 66 h 81"/>
                  <a:gd name="T10" fmla="*/ 46 w 65"/>
                  <a:gd name="T11" fmla="*/ 66 h 81"/>
                  <a:gd name="T12" fmla="*/ 54 w 65"/>
                  <a:gd name="T13" fmla="*/ 62 h 81"/>
                  <a:gd name="T14" fmla="*/ 57 w 65"/>
                  <a:gd name="T15" fmla="*/ 58 h 81"/>
                  <a:gd name="T16" fmla="*/ 61 w 65"/>
                  <a:gd name="T17" fmla="*/ 50 h 81"/>
                  <a:gd name="T18" fmla="*/ 65 w 65"/>
                  <a:gd name="T19" fmla="*/ 50 h 81"/>
                  <a:gd name="T20" fmla="*/ 61 w 65"/>
                  <a:gd name="T21" fmla="*/ 62 h 81"/>
                  <a:gd name="T22" fmla="*/ 54 w 65"/>
                  <a:gd name="T23" fmla="*/ 73 h 81"/>
                  <a:gd name="T24" fmla="*/ 46 w 65"/>
                  <a:gd name="T25" fmla="*/ 77 h 81"/>
                  <a:gd name="T26" fmla="*/ 34 w 65"/>
                  <a:gd name="T27" fmla="*/ 81 h 81"/>
                  <a:gd name="T28" fmla="*/ 23 w 65"/>
                  <a:gd name="T29" fmla="*/ 77 h 81"/>
                  <a:gd name="T30" fmla="*/ 11 w 65"/>
                  <a:gd name="T31" fmla="*/ 69 h 81"/>
                  <a:gd name="T32" fmla="*/ 7 w 65"/>
                  <a:gd name="T33" fmla="*/ 62 h 81"/>
                  <a:gd name="T34" fmla="*/ 4 w 65"/>
                  <a:gd name="T35" fmla="*/ 54 h 81"/>
                  <a:gd name="T36" fmla="*/ 0 w 65"/>
                  <a:gd name="T37" fmla="*/ 43 h 81"/>
                  <a:gd name="T38" fmla="*/ 4 w 65"/>
                  <a:gd name="T39" fmla="*/ 31 h 81"/>
                  <a:gd name="T40" fmla="*/ 7 w 65"/>
                  <a:gd name="T41" fmla="*/ 20 h 81"/>
                  <a:gd name="T42" fmla="*/ 11 w 65"/>
                  <a:gd name="T43" fmla="*/ 12 h 81"/>
                  <a:gd name="T44" fmla="*/ 19 w 65"/>
                  <a:gd name="T45" fmla="*/ 8 h 81"/>
                  <a:gd name="T46" fmla="*/ 27 w 65"/>
                  <a:gd name="T47" fmla="*/ 4 h 81"/>
                  <a:gd name="T48" fmla="*/ 34 w 65"/>
                  <a:gd name="T49" fmla="*/ 0 h 81"/>
                  <a:gd name="T50" fmla="*/ 46 w 65"/>
                  <a:gd name="T51" fmla="*/ 4 h 81"/>
                  <a:gd name="T52" fmla="*/ 57 w 65"/>
                  <a:gd name="T53" fmla="*/ 12 h 81"/>
                  <a:gd name="T54" fmla="*/ 61 w 65"/>
                  <a:gd name="T55" fmla="*/ 20 h 81"/>
                  <a:gd name="T56" fmla="*/ 65 w 65"/>
                  <a:gd name="T57" fmla="*/ 31 h 81"/>
                  <a:gd name="T58" fmla="*/ 15 w 65"/>
                  <a:gd name="T59" fmla="*/ 31 h 81"/>
                  <a:gd name="T60" fmla="*/ 15 w 65"/>
                  <a:gd name="T61" fmla="*/ 27 h 81"/>
                  <a:gd name="T62" fmla="*/ 46 w 65"/>
                  <a:gd name="T63" fmla="*/ 27 h 81"/>
                  <a:gd name="T64" fmla="*/ 46 w 65"/>
                  <a:gd name="T65" fmla="*/ 20 h 81"/>
                  <a:gd name="T66" fmla="*/ 46 w 65"/>
                  <a:gd name="T67" fmla="*/ 16 h 81"/>
                  <a:gd name="T68" fmla="*/ 42 w 65"/>
                  <a:gd name="T69" fmla="*/ 12 h 81"/>
                  <a:gd name="T70" fmla="*/ 38 w 65"/>
                  <a:gd name="T71" fmla="*/ 12 h 81"/>
                  <a:gd name="T72" fmla="*/ 34 w 65"/>
                  <a:gd name="T73" fmla="*/ 8 h 81"/>
                  <a:gd name="T74" fmla="*/ 30 w 65"/>
                  <a:gd name="T75" fmla="*/ 8 h 81"/>
                  <a:gd name="T76" fmla="*/ 27 w 65"/>
                  <a:gd name="T77" fmla="*/ 8 h 81"/>
                  <a:gd name="T78" fmla="*/ 19 w 65"/>
                  <a:gd name="T79" fmla="*/ 12 h 81"/>
                  <a:gd name="T80" fmla="*/ 15 w 65"/>
                  <a:gd name="T81" fmla="*/ 20 h 81"/>
                  <a:gd name="T82" fmla="*/ 15 w 65"/>
                  <a:gd name="T83" fmla="*/ 27 h 8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5"/>
                  <a:gd name="T127" fmla="*/ 0 h 81"/>
                  <a:gd name="T128" fmla="*/ 65 w 65"/>
                  <a:gd name="T129" fmla="*/ 81 h 8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5" h="81">
                    <a:moveTo>
                      <a:pt x="15" y="31"/>
                    </a:moveTo>
                    <a:lnTo>
                      <a:pt x="15" y="46"/>
                    </a:lnTo>
                    <a:lnTo>
                      <a:pt x="23" y="58"/>
                    </a:lnTo>
                    <a:lnTo>
                      <a:pt x="30" y="66"/>
                    </a:lnTo>
                    <a:lnTo>
                      <a:pt x="42" y="66"/>
                    </a:lnTo>
                    <a:lnTo>
                      <a:pt x="46" y="66"/>
                    </a:lnTo>
                    <a:lnTo>
                      <a:pt x="54" y="62"/>
                    </a:lnTo>
                    <a:lnTo>
                      <a:pt x="57" y="58"/>
                    </a:lnTo>
                    <a:lnTo>
                      <a:pt x="61" y="50"/>
                    </a:lnTo>
                    <a:lnTo>
                      <a:pt x="65" y="50"/>
                    </a:lnTo>
                    <a:lnTo>
                      <a:pt x="61" y="62"/>
                    </a:lnTo>
                    <a:lnTo>
                      <a:pt x="54" y="73"/>
                    </a:lnTo>
                    <a:lnTo>
                      <a:pt x="46" y="77"/>
                    </a:lnTo>
                    <a:lnTo>
                      <a:pt x="34" y="81"/>
                    </a:lnTo>
                    <a:lnTo>
                      <a:pt x="23" y="77"/>
                    </a:lnTo>
                    <a:lnTo>
                      <a:pt x="11" y="69"/>
                    </a:lnTo>
                    <a:lnTo>
                      <a:pt x="7" y="62"/>
                    </a:lnTo>
                    <a:lnTo>
                      <a:pt x="4" y="54"/>
                    </a:lnTo>
                    <a:lnTo>
                      <a:pt x="0" y="43"/>
                    </a:lnTo>
                    <a:lnTo>
                      <a:pt x="4" y="31"/>
                    </a:lnTo>
                    <a:lnTo>
                      <a:pt x="7" y="20"/>
                    </a:lnTo>
                    <a:lnTo>
                      <a:pt x="11" y="12"/>
                    </a:lnTo>
                    <a:lnTo>
                      <a:pt x="19" y="8"/>
                    </a:lnTo>
                    <a:lnTo>
                      <a:pt x="27" y="4"/>
                    </a:lnTo>
                    <a:lnTo>
                      <a:pt x="34" y="0"/>
                    </a:lnTo>
                    <a:lnTo>
                      <a:pt x="46" y="4"/>
                    </a:lnTo>
                    <a:lnTo>
                      <a:pt x="57" y="12"/>
                    </a:lnTo>
                    <a:lnTo>
                      <a:pt x="61" y="20"/>
                    </a:lnTo>
                    <a:lnTo>
                      <a:pt x="65" y="31"/>
                    </a:lnTo>
                    <a:lnTo>
                      <a:pt x="15" y="31"/>
                    </a:lnTo>
                    <a:close/>
                    <a:moveTo>
                      <a:pt x="15" y="27"/>
                    </a:moveTo>
                    <a:lnTo>
                      <a:pt x="46" y="27"/>
                    </a:lnTo>
                    <a:lnTo>
                      <a:pt x="46" y="20"/>
                    </a:lnTo>
                    <a:lnTo>
                      <a:pt x="46" y="16"/>
                    </a:lnTo>
                    <a:lnTo>
                      <a:pt x="42" y="12"/>
                    </a:lnTo>
                    <a:lnTo>
                      <a:pt x="38" y="12"/>
                    </a:lnTo>
                    <a:lnTo>
                      <a:pt x="34" y="8"/>
                    </a:lnTo>
                    <a:lnTo>
                      <a:pt x="30" y="8"/>
                    </a:lnTo>
                    <a:lnTo>
                      <a:pt x="27" y="8"/>
                    </a:lnTo>
                    <a:lnTo>
                      <a:pt x="19" y="12"/>
                    </a:lnTo>
                    <a:lnTo>
                      <a:pt x="15" y="20"/>
                    </a:lnTo>
                    <a:lnTo>
                      <a:pt x="15" y="27"/>
                    </a:lnTo>
                    <a:close/>
                  </a:path>
                </a:pathLst>
              </a:custGeom>
              <a:solidFill>
                <a:srgbClr val="000000"/>
              </a:solidFill>
              <a:ln w="0">
                <a:solidFill>
                  <a:srgbClr val="000000"/>
                </a:solidFill>
                <a:round/>
                <a:headEnd/>
                <a:tailEnd/>
              </a:ln>
            </p:spPr>
            <p:txBody>
              <a:bodyPr/>
              <a:lstStyle/>
              <a:p>
                <a:endParaRPr lang="en-CA"/>
              </a:p>
            </p:txBody>
          </p:sp>
          <p:sp>
            <p:nvSpPr>
              <p:cNvPr id="18558" name="Rectangle 240"/>
              <p:cNvSpPr>
                <a:spLocks noChangeArrowheads="1"/>
              </p:cNvSpPr>
              <p:nvPr/>
            </p:nvSpPr>
            <p:spPr bwMode="auto">
              <a:xfrm>
                <a:off x="4071" y="126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8559" name="Freeform 241"/>
              <p:cNvSpPr>
                <a:spLocks/>
              </p:cNvSpPr>
              <p:nvPr/>
            </p:nvSpPr>
            <p:spPr bwMode="auto">
              <a:xfrm>
                <a:off x="4271" y="1284"/>
                <a:ext cx="65" cy="119"/>
              </a:xfrm>
              <a:custGeom>
                <a:avLst/>
                <a:gdLst>
                  <a:gd name="T0" fmla="*/ 27 w 65"/>
                  <a:gd name="T1" fmla="*/ 46 h 119"/>
                  <a:gd name="T2" fmla="*/ 27 w 65"/>
                  <a:gd name="T3" fmla="*/ 100 h 119"/>
                  <a:gd name="T4" fmla="*/ 27 w 65"/>
                  <a:gd name="T5" fmla="*/ 107 h 119"/>
                  <a:gd name="T6" fmla="*/ 27 w 65"/>
                  <a:gd name="T7" fmla="*/ 111 h 119"/>
                  <a:gd name="T8" fmla="*/ 30 w 65"/>
                  <a:gd name="T9" fmla="*/ 115 h 119"/>
                  <a:gd name="T10" fmla="*/ 38 w 65"/>
                  <a:gd name="T11" fmla="*/ 115 h 119"/>
                  <a:gd name="T12" fmla="*/ 42 w 65"/>
                  <a:gd name="T13" fmla="*/ 115 h 119"/>
                  <a:gd name="T14" fmla="*/ 42 w 65"/>
                  <a:gd name="T15" fmla="*/ 119 h 119"/>
                  <a:gd name="T16" fmla="*/ 0 w 65"/>
                  <a:gd name="T17" fmla="*/ 119 h 119"/>
                  <a:gd name="T18" fmla="*/ 0 w 65"/>
                  <a:gd name="T19" fmla="*/ 115 h 119"/>
                  <a:gd name="T20" fmla="*/ 0 w 65"/>
                  <a:gd name="T21" fmla="*/ 115 h 119"/>
                  <a:gd name="T22" fmla="*/ 4 w 65"/>
                  <a:gd name="T23" fmla="*/ 115 h 119"/>
                  <a:gd name="T24" fmla="*/ 7 w 65"/>
                  <a:gd name="T25" fmla="*/ 115 h 119"/>
                  <a:gd name="T26" fmla="*/ 11 w 65"/>
                  <a:gd name="T27" fmla="*/ 111 h 119"/>
                  <a:gd name="T28" fmla="*/ 11 w 65"/>
                  <a:gd name="T29" fmla="*/ 107 h 119"/>
                  <a:gd name="T30" fmla="*/ 11 w 65"/>
                  <a:gd name="T31" fmla="*/ 104 h 119"/>
                  <a:gd name="T32" fmla="*/ 11 w 65"/>
                  <a:gd name="T33" fmla="*/ 100 h 119"/>
                  <a:gd name="T34" fmla="*/ 11 w 65"/>
                  <a:gd name="T35" fmla="*/ 46 h 119"/>
                  <a:gd name="T36" fmla="*/ 0 w 65"/>
                  <a:gd name="T37" fmla="*/ 46 h 119"/>
                  <a:gd name="T38" fmla="*/ 0 w 65"/>
                  <a:gd name="T39" fmla="*/ 42 h 119"/>
                  <a:gd name="T40" fmla="*/ 11 w 65"/>
                  <a:gd name="T41" fmla="*/ 42 h 119"/>
                  <a:gd name="T42" fmla="*/ 11 w 65"/>
                  <a:gd name="T43" fmla="*/ 38 h 119"/>
                  <a:gd name="T44" fmla="*/ 11 w 65"/>
                  <a:gd name="T45" fmla="*/ 27 h 119"/>
                  <a:gd name="T46" fmla="*/ 15 w 65"/>
                  <a:gd name="T47" fmla="*/ 19 h 119"/>
                  <a:gd name="T48" fmla="*/ 19 w 65"/>
                  <a:gd name="T49" fmla="*/ 12 h 119"/>
                  <a:gd name="T50" fmla="*/ 27 w 65"/>
                  <a:gd name="T51" fmla="*/ 4 h 119"/>
                  <a:gd name="T52" fmla="*/ 34 w 65"/>
                  <a:gd name="T53" fmla="*/ 0 h 119"/>
                  <a:gd name="T54" fmla="*/ 42 w 65"/>
                  <a:gd name="T55" fmla="*/ 0 h 119"/>
                  <a:gd name="T56" fmla="*/ 53 w 65"/>
                  <a:gd name="T57" fmla="*/ 0 h 119"/>
                  <a:gd name="T58" fmla="*/ 61 w 65"/>
                  <a:gd name="T59" fmla="*/ 4 h 119"/>
                  <a:gd name="T60" fmla="*/ 65 w 65"/>
                  <a:gd name="T61" fmla="*/ 12 h 119"/>
                  <a:gd name="T62" fmla="*/ 65 w 65"/>
                  <a:gd name="T63" fmla="*/ 15 h 119"/>
                  <a:gd name="T64" fmla="*/ 65 w 65"/>
                  <a:gd name="T65" fmla="*/ 15 h 119"/>
                  <a:gd name="T66" fmla="*/ 61 w 65"/>
                  <a:gd name="T67" fmla="*/ 19 h 119"/>
                  <a:gd name="T68" fmla="*/ 61 w 65"/>
                  <a:gd name="T69" fmla="*/ 19 h 119"/>
                  <a:gd name="T70" fmla="*/ 57 w 65"/>
                  <a:gd name="T71" fmla="*/ 19 h 119"/>
                  <a:gd name="T72" fmla="*/ 57 w 65"/>
                  <a:gd name="T73" fmla="*/ 19 h 119"/>
                  <a:gd name="T74" fmla="*/ 53 w 65"/>
                  <a:gd name="T75" fmla="*/ 19 h 119"/>
                  <a:gd name="T76" fmla="*/ 50 w 65"/>
                  <a:gd name="T77" fmla="*/ 15 h 119"/>
                  <a:gd name="T78" fmla="*/ 50 w 65"/>
                  <a:gd name="T79" fmla="*/ 12 h 119"/>
                  <a:gd name="T80" fmla="*/ 46 w 65"/>
                  <a:gd name="T81" fmla="*/ 8 h 119"/>
                  <a:gd name="T82" fmla="*/ 42 w 65"/>
                  <a:gd name="T83" fmla="*/ 8 h 119"/>
                  <a:gd name="T84" fmla="*/ 42 w 65"/>
                  <a:gd name="T85" fmla="*/ 4 h 119"/>
                  <a:gd name="T86" fmla="*/ 38 w 65"/>
                  <a:gd name="T87" fmla="*/ 4 h 119"/>
                  <a:gd name="T88" fmla="*/ 34 w 65"/>
                  <a:gd name="T89" fmla="*/ 4 h 119"/>
                  <a:gd name="T90" fmla="*/ 30 w 65"/>
                  <a:gd name="T91" fmla="*/ 8 h 119"/>
                  <a:gd name="T92" fmla="*/ 30 w 65"/>
                  <a:gd name="T93" fmla="*/ 12 h 119"/>
                  <a:gd name="T94" fmla="*/ 27 w 65"/>
                  <a:gd name="T95" fmla="*/ 15 h 119"/>
                  <a:gd name="T96" fmla="*/ 27 w 65"/>
                  <a:gd name="T97" fmla="*/ 23 h 119"/>
                  <a:gd name="T98" fmla="*/ 27 w 65"/>
                  <a:gd name="T99" fmla="*/ 35 h 119"/>
                  <a:gd name="T100" fmla="*/ 27 w 65"/>
                  <a:gd name="T101" fmla="*/ 42 h 119"/>
                  <a:gd name="T102" fmla="*/ 46 w 65"/>
                  <a:gd name="T103" fmla="*/ 42 h 119"/>
                  <a:gd name="T104" fmla="*/ 46 w 65"/>
                  <a:gd name="T105" fmla="*/ 46 h 119"/>
                  <a:gd name="T106" fmla="*/ 27 w 65"/>
                  <a:gd name="T107" fmla="*/ 46 h 119"/>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5"/>
                  <a:gd name="T163" fmla="*/ 0 h 119"/>
                  <a:gd name="T164" fmla="*/ 65 w 65"/>
                  <a:gd name="T165" fmla="*/ 119 h 119"/>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5" h="119">
                    <a:moveTo>
                      <a:pt x="27" y="46"/>
                    </a:moveTo>
                    <a:lnTo>
                      <a:pt x="27" y="100"/>
                    </a:lnTo>
                    <a:lnTo>
                      <a:pt x="27" y="107"/>
                    </a:lnTo>
                    <a:lnTo>
                      <a:pt x="27" y="111"/>
                    </a:lnTo>
                    <a:lnTo>
                      <a:pt x="30" y="115"/>
                    </a:lnTo>
                    <a:lnTo>
                      <a:pt x="38" y="115"/>
                    </a:lnTo>
                    <a:lnTo>
                      <a:pt x="42" y="115"/>
                    </a:lnTo>
                    <a:lnTo>
                      <a:pt x="42" y="119"/>
                    </a:lnTo>
                    <a:lnTo>
                      <a:pt x="0" y="119"/>
                    </a:lnTo>
                    <a:lnTo>
                      <a:pt x="0" y="115"/>
                    </a:lnTo>
                    <a:lnTo>
                      <a:pt x="4" y="115"/>
                    </a:lnTo>
                    <a:lnTo>
                      <a:pt x="7" y="115"/>
                    </a:lnTo>
                    <a:lnTo>
                      <a:pt x="11" y="111"/>
                    </a:lnTo>
                    <a:lnTo>
                      <a:pt x="11" y="107"/>
                    </a:lnTo>
                    <a:lnTo>
                      <a:pt x="11" y="104"/>
                    </a:lnTo>
                    <a:lnTo>
                      <a:pt x="11" y="100"/>
                    </a:lnTo>
                    <a:lnTo>
                      <a:pt x="11" y="46"/>
                    </a:lnTo>
                    <a:lnTo>
                      <a:pt x="0" y="46"/>
                    </a:lnTo>
                    <a:lnTo>
                      <a:pt x="0" y="42"/>
                    </a:lnTo>
                    <a:lnTo>
                      <a:pt x="11" y="42"/>
                    </a:lnTo>
                    <a:lnTo>
                      <a:pt x="11" y="38"/>
                    </a:lnTo>
                    <a:lnTo>
                      <a:pt x="11" y="27"/>
                    </a:lnTo>
                    <a:lnTo>
                      <a:pt x="15" y="19"/>
                    </a:lnTo>
                    <a:lnTo>
                      <a:pt x="19" y="12"/>
                    </a:lnTo>
                    <a:lnTo>
                      <a:pt x="27" y="4"/>
                    </a:lnTo>
                    <a:lnTo>
                      <a:pt x="34" y="0"/>
                    </a:lnTo>
                    <a:lnTo>
                      <a:pt x="42" y="0"/>
                    </a:lnTo>
                    <a:lnTo>
                      <a:pt x="53" y="0"/>
                    </a:lnTo>
                    <a:lnTo>
                      <a:pt x="61" y="4"/>
                    </a:lnTo>
                    <a:lnTo>
                      <a:pt x="65" y="12"/>
                    </a:lnTo>
                    <a:lnTo>
                      <a:pt x="65" y="15"/>
                    </a:lnTo>
                    <a:lnTo>
                      <a:pt x="61" y="19"/>
                    </a:lnTo>
                    <a:lnTo>
                      <a:pt x="57" y="19"/>
                    </a:lnTo>
                    <a:lnTo>
                      <a:pt x="53" y="19"/>
                    </a:lnTo>
                    <a:lnTo>
                      <a:pt x="50" y="15"/>
                    </a:lnTo>
                    <a:lnTo>
                      <a:pt x="50" y="12"/>
                    </a:lnTo>
                    <a:lnTo>
                      <a:pt x="46" y="8"/>
                    </a:lnTo>
                    <a:lnTo>
                      <a:pt x="42" y="8"/>
                    </a:lnTo>
                    <a:lnTo>
                      <a:pt x="42" y="4"/>
                    </a:lnTo>
                    <a:lnTo>
                      <a:pt x="38" y="4"/>
                    </a:lnTo>
                    <a:lnTo>
                      <a:pt x="34" y="4"/>
                    </a:lnTo>
                    <a:lnTo>
                      <a:pt x="30" y="8"/>
                    </a:lnTo>
                    <a:lnTo>
                      <a:pt x="30" y="12"/>
                    </a:lnTo>
                    <a:lnTo>
                      <a:pt x="27" y="15"/>
                    </a:lnTo>
                    <a:lnTo>
                      <a:pt x="27" y="23"/>
                    </a:lnTo>
                    <a:lnTo>
                      <a:pt x="27" y="35"/>
                    </a:lnTo>
                    <a:lnTo>
                      <a:pt x="27" y="42"/>
                    </a:lnTo>
                    <a:lnTo>
                      <a:pt x="46" y="42"/>
                    </a:lnTo>
                    <a:lnTo>
                      <a:pt x="46" y="46"/>
                    </a:lnTo>
                    <a:lnTo>
                      <a:pt x="27" y="46"/>
                    </a:lnTo>
                    <a:close/>
                  </a:path>
                </a:pathLst>
              </a:custGeom>
              <a:solidFill>
                <a:srgbClr val="000000"/>
              </a:solidFill>
              <a:ln w="0">
                <a:solidFill>
                  <a:srgbClr val="000000"/>
                </a:solidFill>
                <a:round/>
                <a:headEnd/>
                <a:tailEnd/>
              </a:ln>
            </p:spPr>
            <p:txBody>
              <a:bodyPr/>
              <a:lstStyle/>
              <a:p>
                <a:endParaRPr lang="en-CA"/>
              </a:p>
            </p:txBody>
          </p:sp>
          <p:sp>
            <p:nvSpPr>
              <p:cNvPr id="18560" name="Freeform 242"/>
              <p:cNvSpPr>
                <a:spLocks noEditPoints="1"/>
              </p:cNvSpPr>
              <p:nvPr/>
            </p:nvSpPr>
            <p:spPr bwMode="auto">
              <a:xfrm>
                <a:off x="4324" y="1322"/>
                <a:ext cx="70" cy="81"/>
              </a:xfrm>
              <a:custGeom>
                <a:avLst/>
                <a:gdLst>
                  <a:gd name="T0" fmla="*/ 35 w 70"/>
                  <a:gd name="T1" fmla="*/ 0 h 81"/>
                  <a:gd name="T2" fmla="*/ 46 w 70"/>
                  <a:gd name="T3" fmla="*/ 4 h 81"/>
                  <a:gd name="T4" fmla="*/ 54 w 70"/>
                  <a:gd name="T5" fmla="*/ 8 h 81"/>
                  <a:gd name="T6" fmla="*/ 62 w 70"/>
                  <a:gd name="T7" fmla="*/ 16 h 81"/>
                  <a:gd name="T8" fmla="*/ 70 w 70"/>
                  <a:gd name="T9" fmla="*/ 27 h 81"/>
                  <a:gd name="T10" fmla="*/ 70 w 70"/>
                  <a:gd name="T11" fmla="*/ 39 h 81"/>
                  <a:gd name="T12" fmla="*/ 70 w 70"/>
                  <a:gd name="T13" fmla="*/ 50 h 81"/>
                  <a:gd name="T14" fmla="*/ 66 w 70"/>
                  <a:gd name="T15" fmla="*/ 62 h 81"/>
                  <a:gd name="T16" fmla="*/ 62 w 70"/>
                  <a:gd name="T17" fmla="*/ 69 h 81"/>
                  <a:gd name="T18" fmla="*/ 54 w 70"/>
                  <a:gd name="T19" fmla="*/ 77 h 81"/>
                  <a:gd name="T20" fmla="*/ 43 w 70"/>
                  <a:gd name="T21" fmla="*/ 81 h 81"/>
                  <a:gd name="T22" fmla="*/ 35 w 70"/>
                  <a:gd name="T23" fmla="*/ 81 h 81"/>
                  <a:gd name="T24" fmla="*/ 23 w 70"/>
                  <a:gd name="T25" fmla="*/ 81 h 81"/>
                  <a:gd name="T26" fmla="*/ 16 w 70"/>
                  <a:gd name="T27" fmla="*/ 73 h 81"/>
                  <a:gd name="T28" fmla="*/ 8 w 70"/>
                  <a:gd name="T29" fmla="*/ 69 h 81"/>
                  <a:gd name="T30" fmla="*/ 0 w 70"/>
                  <a:gd name="T31" fmla="*/ 54 h 81"/>
                  <a:gd name="T32" fmla="*/ 0 w 70"/>
                  <a:gd name="T33" fmla="*/ 43 h 81"/>
                  <a:gd name="T34" fmla="*/ 0 w 70"/>
                  <a:gd name="T35" fmla="*/ 31 h 81"/>
                  <a:gd name="T36" fmla="*/ 4 w 70"/>
                  <a:gd name="T37" fmla="*/ 23 h 81"/>
                  <a:gd name="T38" fmla="*/ 12 w 70"/>
                  <a:gd name="T39" fmla="*/ 12 h 81"/>
                  <a:gd name="T40" fmla="*/ 20 w 70"/>
                  <a:gd name="T41" fmla="*/ 8 h 81"/>
                  <a:gd name="T42" fmla="*/ 27 w 70"/>
                  <a:gd name="T43" fmla="*/ 4 h 81"/>
                  <a:gd name="T44" fmla="*/ 35 w 70"/>
                  <a:gd name="T45" fmla="*/ 0 h 81"/>
                  <a:gd name="T46" fmla="*/ 31 w 70"/>
                  <a:gd name="T47" fmla="*/ 8 h 81"/>
                  <a:gd name="T48" fmla="*/ 27 w 70"/>
                  <a:gd name="T49" fmla="*/ 8 h 81"/>
                  <a:gd name="T50" fmla="*/ 23 w 70"/>
                  <a:gd name="T51" fmla="*/ 12 h 81"/>
                  <a:gd name="T52" fmla="*/ 20 w 70"/>
                  <a:gd name="T53" fmla="*/ 12 h 81"/>
                  <a:gd name="T54" fmla="*/ 16 w 70"/>
                  <a:gd name="T55" fmla="*/ 20 h 81"/>
                  <a:gd name="T56" fmla="*/ 16 w 70"/>
                  <a:gd name="T57" fmla="*/ 27 h 81"/>
                  <a:gd name="T58" fmla="*/ 12 w 70"/>
                  <a:gd name="T59" fmla="*/ 35 h 81"/>
                  <a:gd name="T60" fmla="*/ 16 w 70"/>
                  <a:gd name="T61" fmla="*/ 50 h 81"/>
                  <a:gd name="T62" fmla="*/ 20 w 70"/>
                  <a:gd name="T63" fmla="*/ 66 h 81"/>
                  <a:gd name="T64" fmla="*/ 23 w 70"/>
                  <a:gd name="T65" fmla="*/ 69 h 81"/>
                  <a:gd name="T66" fmla="*/ 31 w 70"/>
                  <a:gd name="T67" fmla="*/ 73 h 81"/>
                  <a:gd name="T68" fmla="*/ 39 w 70"/>
                  <a:gd name="T69" fmla="*/ 77 h 81"/>
                  <a:gd name="T70" fmla="*/ 46 w 70"/>
                  <a:gd name="T71" fmla="*/ 73 h 81"/>
                  <a:gd name="T72" fmla="*/ 50 w 70"/>
                  <a:gd name="T73" fmla="*/ 69 h 81"/>
                  <a:gd name="T74" fmla="*/ 54 w 70"/>
                  <a:gd name="T75" fmla="*/ 62 h 81"/>
                  <a:gd name="T76" fmla="*/ 58 w 70"/>
                  <a:gd name="T77" fmla="*/ 46 h 81"/>
                  <a:gd name="T78" fmla="*/ 58 w 70"/>
                  <a:gd name="T79" fmla="*/ 35 h 81"/>
                  <a:gd name="T80" fmla="*/ 54 w 70"/>
                  <a:gd name="T81" fmla="*/ 23 h 81"/>
                  <a:gd name="T82" fmla="*/ 46 w 70"/>
                  <a:gd name="T83" fmla="*/ 16 h 81"/>
                  <a:gd name="T84" fmla="*/ 43 w 70"/>
                  <a:gd name="T85" fmla="*/ 8 h 81"/>
                  <a:gd name="T86" fmla="*/ 31 w 70"/>
                  <a:gd name="T87" fmla="*/ 8 h 8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0"/>
                  <a:gd name="T133" fmla="*/ 0 h 81"/>
                  <a:gd name="T134" fmla="*/ 70 w 70"/>
                  <a:gd name="T135" fmla="*/ 81 h 8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0" h="81">
                    <a:moveTo>
                      <a:pt x="35" y="0"/>
                    </a:moveTo>
                    <a:lnTo>
                      <a:pt x="46" y="4"/>
                    </a:lnTo>
                    <a:lnTo>
                      <a:pt x="54" y="8"/>
                    </a:lnTo>
                    <a:lnTo>
                      <a:pt x="62" y="16"/>
                    </a:lnTo>
                    <a:lnTo>
                      <a:pt x="70" y="27"/>
                    </a:lnTo>
                    <a:lnTo>
                      <a:pt x="70" y="39"/>
                    </a:lnTo>
                    <a:lnTo>
                      <a:pt x="70" y="50"/>
                    </a:lnTo>
                    <a:lnTo>
                      <a:pt x="66" y="62"/>
                    </a:lnTo>
                    <a:lnTo>
                      <a:pt x="62" y="69"/>
                    </a:lnTo>
                    <a:lnTo>
                      <a:pt x="54" y="77"/>
                    </a:lnTo>
                    <a:lnTo>
                      <a:pt x="43" y="81"/>
                    </a:lnTo>
                    <a:lnTo>
                      <a:pt x="35" y="81"/>
                    </a:lnTo>
                    <a:lnTo>
                      <a:pt x="23" y="81"/>
                    </a:lnTo>
                    <a:lnTo>
                      <a:pt x="16" y="73"/>
                    </a:lnTo>
                    <a:lnTo>
                      <a:pt x="8" y="69"/>
                    </a:lnTo>
                    <a:lnTo>
                      <a:pt x="0" y="54"/>
                    </a:lnTo>
                    <a:lnTo>
                      <a:pt x="0" y="43"/>
                    </a:lnTo>
                    <a:lnTo>
                      <a:pt x="0" y="31"/>
                    </a:lnTo>
                    <a:lnTo>
                      <a:pt x="4" y="23"/>
                    </a:lnTo>
                    <a:lnTo>
                      <a:pt x="12" y="12"/>
                    </a:lnTo>
                    <a:lnTo>
                      <a:pt x="20" y="8"/>
                    </a:lnTo>
                    <a:lnTo>
                      <a:pt x="27" y="4"/>
                    </a:lnTo>
                    <a:lnTo>
                      <a:pt x="35" y="0"/>
                    </a:lnTo>
                    <a:close/>
                    <a:moveTo>
                      <a:pt x="31" y="8"/>
                    </a:moveTo>
                    <a:lnTo>
                      <a:pt x="27" y="8"/>
                    </a:lnTo>
                    <a:lnTo>
                      <a:pt x="23" y="12"/>
                    </a:lnTo>
                    <a:lnTo>
                      <a:pt x="20" y="12"/>
                    </a:lnTo>
                    <a:lnTo>
                      <a:pt x="16" y="20"/>
                    </a:lnTo>
                    <a:lnTo>
                      <a:pt x="16" y="27"/>
                    </a:lnTo>
                    <a:lnTo>
                      <a:pt x="12" y="35"/>
                    </a:lnTo>
                    <a:lnTo>
                      <a:pt x="16" y="50"/>
                    </a:lnTo>
                    <a:lnTo>
                      <a:pt x="20" y="66"/>
                    </a:lnTo>
                    <a:lnTo>
                      <a:pt x="23" y="69"/>
                    </a:lnTo>
                    <a:lnTo>
                      <a:pt x="31" y="73"/>
                    </a:lnTo>
                    <a:lnTo>
                      <a:pt x="39" y="77"/>
                    </a:lnTo>
                    <a:lnTo>
                      <a:pt x="46" y="73"/>
                    </a:lnTo>
                    <a:lnTo>
                      <a:pt x="50" y="69"/>
                    </a:lnTo>
                    <a:lnTo>
                      <a:pt x="54" y="62"/>
                    </a:lnTo>
                    <a:lnTo>
                      <a:pt x="58" y="46"/>
                    </a:lnTo>
                    <a:lnTo>
                      <a:pt x="58" y="35"/>
                    </a:lnTo>
                    <a:lnTo>
                      <a:pt x="54" y="23"/>
                    </a:lnTo>
                    <a:lnTo>
                      <a:pt x="46" y="16"/>
                    </a:lnTo>
                    <a:lnTo>
                      <a:pt x="43" y="8"/>
                    </a:lnTo>
                    <a:lnTo>
                      <a:pt x="31" y="8"/>
                    </a:lnTo>
                    <a:close/>
                  </a:path>
                </a:pathLst>
              </a:custGeom>
              <a:solidFill>
                <a:srgbClr val="000000"/>
              </a:solidFill>
              <a:ln w="0">
                <a:solidFill>
                  <a:srgbClr val="000000"/>
                </a:solidFill>
                <a:round/>
                <a:headEnd/>
                <a:tailEnd/>
              </a:ln>
            </p:spPr>
            <p:txBody>
              <a:bodyPr/>
              <a:lstStyle/>
              <a:p>
                <a:endParaRPr lang="en-CA"/>
              </a:p>
            </p:txBody>
          </p:sp>
          <p:sp>
            <p:nvSpPr>
              <p:cNvPr id="18561" name="Freeform 243"/>
              <p:cNvSpPr>
                <a:spLocks noEditPoints="1"/>
              </p:cNvSpPr>
              <p:nvPr/>
            </p:nvSpPr>
            <p:spPr bwMode="auto">
              <a:xfrm>
                <a:off x="4409" y="1322"/>
                <a:ext cx="69" cy="81"/>
              </a:xfrm>
              <a:custGeom>
                <a:avLst/>
                <a:gdLst>
                  <a:gd name="T0" fmla="*/ 34 w 69"/>
                  <a:gd name="T1" fmla="*/ 0 h 81"/>
                  <a:gd name="T2" fmla="*/ 46 w 69"/>
                  <a:gd name="T3" fmla="*/ 4 h 81"/>
                  <a:gd name="T4" fmla="*/ 54 w 69"/>
                  <a:gd name="T5" fmla="*/ 8 h 81"/>
                  <a:gd name="T6" fmla="*/ 61 w 69"/>
                  <a:gd name="T7" fmla="*/ 16 h 81"/>
                  <a:gd name="T8" fmla="*/ 69 w 69"/>
                  <a:gd name="T9" fmla="*/ 27 h 81"/>
                  <a:gd name="T10" fmla="*/ 69 w 69"/>
                  <a:gd name="T11" fmla="*/ 39 h 81"/>
                  <a:gd name="T12" fmla="*/ 69 w 69"/>
                  <a:gd name="T13" fmla="*/ 50 h 81"/>
                  <a:gd name="T14" fmla="*/ 65 w 69"/>
                  <a:gd name="T15" fmla="*/ 62 h 81"/>
                  <a:gd name="T16" fmla="*/ 61 w 69"/>
                  <a:gd name="T17" fmla="*/ 69 h 81"/>
                  <a:gd name="T18" fmla="*/ 54 w 69"/>
                  <a:gd name="T19" fmla="*/ 77 h 81"/>
                  <a:gd name="T20" fmla="*/ 42 w 69"/>
                  <a:gd name="T21" fmla="*/ 81 h 81"/>
                  <a:gd name="T22" fmla="*/ 34 w 69"/>
                  <a:gd name="T23" fmla="*/ 81 h 81"/>
                  <a:gd name="T24" fmla="*/ 23 w 69"/>
                  <a:gd name="T25" fmla="*/ 81 h 81"/>
                  <a:gd name="T26" fmla="*/ 15 w 69"/>
                  <a:gd name="T27" fmla="*/ 73 h 81"/>
                  <a:gd name="T28" fmla="*/ 8 w 69"/>
                  <a:gd name="T29" fmla="*/ 69 h 81"/>
                  <a:gd name="T30" fmla="*/ 0 w 69"/>
                  <a:gd name="T31" fmla="*/ 54 h 81"/>
                  <a:gd name="T32" fmla="*/ 0 w 69"/>
                  <a:gd name="T33" fmla="*/ 43 h 81"/>
                  <a:gd name="T34" fmla="*/ 0 w 69"/>
                  <a:gd name="T35" fmla="*/ 31 h 81"/>
                  <a:gd name="T36" fmla="*/ 4 w 69"/>
                  <a:gd name="T37" fmla="*/ 23 h 81"/>
                  <a:gd name="T38" fmla="*/ 8 w 69"/>
                  <a:gd name="T39" fmla="*/ 12 h 81"/>
                  <a:gd name="T40" fmla="*/ 15 w 69"/>
                  <a:gd name="T41" fmla="*/ 8 h 81"/>
                  <a:gd name="T42" fmla="*/ 27 w 69"/>
                  <a:gd name="T43" fmla="*/ 4 h 81"/>
                  <a:gd name="T44" fmla="*/ 34 w 69"/>
                  <a:gd name="T45" fmla="*/ 0 h 81"/>
                  <a:gd name="T46" fmla="*/ 31 w 69"/>
                  <a:gd name="T47" fmla="*/ 8 h 81"/>
                  <a:gd name="T48" fmla="*/ 27 w 69"/>
                  <a:gd name="T49" fmla="*/ 8 h 81"/>
                  <a:gd name="T50" fmla="*/ 23 w 69"/>
                  <a:gd name="T51" fmla="*/ 12 h 81"/>
                  <a:gd name="T52" fmla="*/ 19 w 69"/>
                  <a:gd name="T53" fmla="*/ 12 h 81"/>
                  <a:gd name="T54" fmla="*/ 15 w 69"/>
                  <a:gd name="T55" fmla="*/ 20 h 81"/>
                  <a:gd name="T56" fmla="*/ 11 w 69"/>
                  <a:gd name="T57" fmla="*/ 27 h 81"/>
                  <a:gd name="T58" fmla="*/ 11 w 69"/>
                  <a:gd name="T59" fmla="*/ 35 h 81"/>
                  <a:gd name="T60" fmla="*/ 15 w 69"/>
                  <a:gd name="T61" fmla="*/ 50 h 81"/>
                  <a:gd name="T62" fmla="*/ 19 w 69"/>
                  <a:gd name="T63" fmla="*/ 66 h 81"/>
                  <a:gd name="T64" fmla="*/ 23 w 69"/>
                  <a:gd name="T65" fmla="*/ 69 h 81"/>
                  <a:gd name="T66" fmla="*/ 31 w 69"/>
                  <a:gd name="T67" fmla="*/ 73 h 81"/>
                  <a:gd name="T68" fmla="*/ 38 w 69"/>
                  <a:gd name="T69" fmla="*/ 77 h 81"/>
                  <a:gd name="T70" fmla="*/ 46 w 69"/>
                  <a:gd name="T71" fmla="*/ 73 h 81"/>
                  <a:gd name="T72" fmla="*/ 50 w 69"/>
                  <a:gd name="T73" fmla="*/ 69 h 81"/>
                  <a:gd name="T74" fmla="*/ 54 w 69"/>
                  <a:gd name="T75" fmla="*/ 62 h 81"/>
                  <a:gd name="T76" fmla="*/ 57 w 69"/>
                  <a:gd name="T77" fmla="*/ 46 h 81"/>
                  <a:gd name="T78" fmla="*/ 54 w 69"/>
                  <a:gd name="T79" fmla="*/ 35 h 81"/>
                  <a:gd name="T80" fmla="*/ 54 w 69"/>
                  <a:gd name="T81" fmla="*/ 23 h 81"/>
                  <a:gd name="T82" fmla="*/ 46 w 69"/>
                  <a:gd name="T83" fmla="*/ 16 h 81"/>
                  <a:gd name="T84" fmla="*/ 42 w 69"/>
                  <a:gd name="T85" fmla="*/ 8 h 81"/>
                  <a:gd name="T86" fmla="*/ 31 w 69"/>
                  <a:gd name="T87" fmla="*/ 8 h 8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9"/>
                  <a:gd name="T133" fmla="*/ 0 h 81"/>
                  <a:gd name="T134" fmla="*/ 69 w 69"/>
                  <a:gd name="T135" fmla="*/ 81 h 8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9" h="81">
                    <a:moveTo>
                      <a:pt x="34" y="0"/>
                    </a:moveTo>
                    <a:lnTo>
                      <a:pt x="46" y="4"/>
                    </a:lnTo>
                    <a:lnTo>
                      <a:pt x="54" y="8"/>
                    </a:lnTo>
                    <a:lnTo>
                      <a:pt x="61" y="16"/>
                    </a:lnTo>
                    <a:lnTo>
                      <a:pt x="69" y="27"/>
                    </a:lnTo>
                    <a:lnTo>
                      <a:pt x="69" y="39"/>
                    </a:lnTo>
                    <a:lnTo>
                      <a:pt x="69" y="50"/>
                    </a:lnTo>
                    <a:lnTo>
                      <a:pt x="65" y="62"/>
                    </a:lnTo>
                    <a:lnTo>
                      <a:pt x="61" y="69"/>
                    </a:lnTo>
                    <a:lnTo>
                      <a:pt x="54" y="77"/>
                    </a:lnTo>
                    <a:lnTo>
                      <a:pt x="42" y="81"/>
                    </a:lnTo>
                    <a:lnTo>
                      <a:pt x="34" y="81"/>
                    </a:lnTo>
                    <a:lnTo>
                      <a:pt x="23" y="81"/>
                    </a:lnTo>
                    <a:lnTo>
                      <a:pt x="15" y="73"/>
                    </a:lnTo>
                    <a:lnTo>
                      <a:pt x="8" y="69"/>
                    </a:lnTo>
                    <a:lnTo>
                      <a:pt x="0" y="54"/>
                    </a:lnTo>
                    <a:lnTo>
                      <a:pt x="0" y="43"/>
                    </a:lnTo>
                    <a:lnTo>
                      <a:pt x="0" y="31"/>
                    </a:lnTo>
                    <a:lnTo>
                      <a:pt x="4" y="23"/>
                    </a:lnTo>
                    <a:lnTo>
                      <a:pt x="8" y="12"/>
                    </a:lnTo>
                    <a:lnTo>
                      <a:pt x="15" y="8"/>
                    </a:lnTo>
                    <a:lnTo>
                      <a:pt x="27" y="4"/>
                    </a:lnTo>
                    <a:lnTo>
                      <a:pt x="34" y="0"/>
                    </a:lnTo>
                    <a:close/>
                    <a:moveTo>
                      <a:pt x="31" y="8"/>
                    </a:moveTo>
                    <a:lnTo>
                      <a:pt x="27" y="8"/>
                    </a:lnTo>
                    <a:lnTo>
                      <a:pt x="23" y="12"/>
                    </a:lnTo>
                    <a:lnTo>
                      <a:pt x="19" y="12"/>
                    </a:lnTo>
                    <a:lnTo>
                      <a:pt x="15" y="20"/>
                    </a:lnTo>
                    <a:lnTo>
                      <a:pt x="11" y="27"/>
                    </a:lnTo>
                    <a:lnTo>
                      <a:pt x="11" y="35"/>
                    </a:lnTo>
                    <a:lnTo>
                      <a:pt x="15" y="50"/>
                    </a:lnTo>
                    <a:lnTo>
                      <a:pt x="19" y="66"/>
                    </a:lnTo>
                    <a:lnTo>
                      <a:pt x="23" y="69"/>
                    </a:lnTo>
                    <a:lnTo>
                      <a:pt x="31" y="73"/>
                    </a:lnTo>
                    <a:lnTo>
                      <a:pt x="38" y="77"/>
                    </a:lnTo>
                    <a:lnTo>
                      <a:pt x="46" y="73"/>
                    </a:lnTo>
                    <a:lnTo>
                      <a:pt x="50" y="69"/>
                    </a:lnTo>
                    <a:lnTo>
                      <a:pt x="54" y="62"/>
                    </a:lnTo>
                    <a:lnTo>
                      <a:pt x="57" y="46"/>
                    </a:lnTo>
                    <a:lnTo>
                      <a:pt x="54" y="35"/>
                    </a:lnTo>
                    <a:lnTo>
                      <a:pt x="54" y="23"/>
                    </a:lnTo>
                    <a:lnTo>
                      <a:pt x="46" y="16"/>
                    </a:lnTo>
                    <a:lnTo>
                      <a:pt x="42" y="8"/>
                    </a:lnTo>
                    <a:lnTo>
                      <a:pt x="31" y="8"/>
                    </a:lnTo>
                    <a:close/>
                  </a:path>
                </a:pathLst>
              </a:custGeom>
              <a:solidFill>
                <a:srgbClr val="000000"/>
              </a:solidFill>
              <a:ln w="0">
                <a:solidFill>
                  <a:srgbClr val="000000"/>
                </a:solidFill>
                <a:round/>
                <a:headEnd/>
                <a:tailEnd/>
              </a:ln>
            </p:spPr>
            <p:txBody>
              <a:bodyPr/>
              <a:lstStyle/>
              <a:p>
                <a:endParaRPr lang="en-CA"/>
              </a:p>
            </p:txBody>
          </p:sp>
          <p:sp>
            <p:nvSpPr>
              <p:cNvPr id="18562" name="Freeform 244"/>
              <p:cNvSpPr>
                <a:spLocks noEditPoints="1"/>
              </p:cNvSpPr>
              <p:nvPr/>
            </p:nvSpPr>
            <p:spPr bwMode="auto">
              <a:xfrm>
                <a:off x="4493" y="1284"/>
                <a:ext cx="77" cy="119"/>
              </a:xfrm>
              <a:custGeom>
                <a:avLst/>
                <a:gdLst>
                  <a:gd name="T0" fmla="*/ 50 w 77"/>
                  <a:gd name="T1" fmla="*/ 107 h 119"/>
                  <a:gd name="T2" fmla="*/ 46 w 77"/>
                  <a:gd name="T3" fmla="*/ 111 h 119"/>
                  <a:gd name="T4" fmla="*/ 39 w 77"/>
                  <a:gd name="T5" fmla="*/ 115 h 119"/>
                  <a:gd name="T6" fmla="*/ 35 w 77"/>
                  <a:gd name="T7" fmla="*/ 119 h 119"/>
                  <a:gd name="T8" fmla="*/ 27 w 77"/>
                  <a:gd name="T9" fmla="*/ 119 h 119"/>
                  <a:gd name="T10" fmla="*/ 16 w 77"/>
                  <a:gd name="T11" fmla="*/ 115 h 119"/>
                  <a:gd name="T12" fmla="*/ 8 w 77"/>
                  <a:gd name="T13" fmla="*/ 107 h 119"/>
                  <a:gd name="T14" fmla="*/ 0 w 77"/>
                  <a:gd name="T15" fmla="*/ 96 h 119"/>
                  <a:gd name="T16" fmla="*/ 0 w 77"/>
                  <a:gd name="T17" fmla="*/ 84 h 119"/>
                  <a:gd name="T18" fmla="*/ 0 w 77"/>
                  <a:gd name="T19" fmla="*/ 69 h 119"/>
                  <a:gd name="T20" fmla="*/ 8 w 77"/>
                  <a:gd name="T21" fmla="*/ 54 h 119"/>
                  <a:gd name="T22" fmla="*/ 16 w 77"/>
                  <a:gd name="T23" fmla="*/ 46 h 119"/>
                  <a:gd name="T24" fmla="*/ 23 w 77"/>
                  <a:gd name="T25" fmla="*/ 42 h 119"/>
                  <a:gd name="T26" fmla="*/ 35 w 77"/>
                  <a:gd name="T27" fmla="*/ 38 h 119"/>
                  <a:gd name="T28" fmla="*/ 42 w 77"/>
                  <a:gd name="T29" fmla="*/ 42 h 119"/>
                  <a:gd name="T30" fmla="*/ 50 w 77"/>
                  <a:gd name="T31" fmla="*/ 46 h 119"/>
                  <a:gd name="T32" fmla="*/ 50 w 77"/>
                  <a:gd name="T33" fmla="*/ 31 h 119"/>
                  <a:gd name="T34" fmla="*/ 50 w 77"/>
                  <a:gd name="T35" fmla="*/ 19 h 119"/>
                  <a:gd name="T36" fmla="*/ 50 w 77"/>
                  <a:gd name="T37" fmla="*/ 15 h 119"/>
                  <a:gd name="T38" fmla="*/ 50 w 77"/>
                  <a:gd name="T39" fmla="*/ 12 h 119"/>
                  <a:gd name="T40" fmla="*/ 50 w 77"/>
                  <a:gd name="T41" fmla="*/ 12 h 119"/>
                  <a:gd name="T42" fmla="*/ 46 w 77"/>
                  <a:gd name="T43" fmla="*/ 8 h 119"/>
                  <a:gd name="T44" fmla="*/ 46 w 77"/>
                  <a:gd name="T45" fmla="*/ 8 h 119"/>
                  <a:gd name="T46" fmla="*/ 42 w 77"/>
                  <a:gd name="T47" fmla="*/ 8 h 119"/>
                  <a:gd name="T48" fmla="*/ 42 w 77"/>
                  <a:gd name="T49" fmla="*/ 12 h 119"/>
                  <a:gd name="T50" fmla="*/ 39 w 77"/>
                  <a:gd name="T51" fmla="*/ 8 h 119"/>
                  <a:gd name="T52" fmla="*/ 62 w 77"/>
                  <a:gd name="T53" fmla="*/ 0 h 119"/>
                  <a:gd name="T54" fmla="*/ 65 w 77"/>
                  <a:gd name="T55" fmla="*/ 0 h 119"/>
                  <a:gd name="T56" fmla="*/ 65 w 77"/>
                  <a:gd name="T57" fmla="*/ 88 h 119"/>
                  <a:gd name="T58" fmla="*/ 65 w 77"/>
                  <a:gd name="T59" fmla="*/ 100 h 119"/>
                  <a:gd name="T60" fmla="*/ 65 w 77"/>
                  <a:gd name="T61" fmla="*/ 104 h 119"/>
                  <a:gd name="T62" fmla="*/ 65 w 77"/>
                  <a:gd name="T63" fmla="*/ 107 h 119"/>
                  <a:gd name="T64" fmla="*/ 65 w 77"/>
                  <a:gd name="T65" fmla="*/ 107 h 119"/>
                  <a:gd name="T66" fmla="*/ 69 w 77"/>
                  <a:gd name="T67" fmla="*/ 111 h 119"/>
                  <a:gd name="T68" fmla="*/ 69 w 77"/>
                  <a:gd name="T69" fmla="*/ 111 h 119"/>
                  <a:gd name="T70" fmla="*/ 73 w 77"/>
                  <a:gd name="T71" fmla="*/ 111 h 119"/>
                  <a:gd name="T72" fmla="*/ 73 w 77"/>
                  <a:gd name="T73" fmla="*/ 107 h 119"/>
                  <a:gd name="T74" fmla="*/ 77 w 77"/>
                  <a:gd name="T75" fmla="*/ 111 h 119"/>
                  <a:gd name="T76" fmla="*/ 54 w 77"/>
                  <a:gd name="T77" fmla="*/ 119 h 119"/>
                  <a:gd name="T78" fmla="*/ 50 w 77"/>
                  <a:gd name="T79" fmla="*/ 119 h 119"/>
                  <a:gd name="T80" fmla="*/ 50 w 77"/>
                  <a:gd name="T81" fmla="*/ 107 h 119"/>
                  <a:gd name="T82" fmla="*/ 50 w 77"/>
                  <a:gd name="T83" fmla="*/ 100 h 119"/>
                  <a:gd name="T84" fmla="*/ 50 w 77"/>
                  <a:gd name="T85" fmla="*/ 65 h 119"/>
                  <a:gd name="T86" fmla="*/ 50 w 77"/>
                  <a:gd name="T87" fmla="*/ 58 h 119"/>
                  <a:gd name="T88" fmla="*/ 46 w 77"/>
                  <a:gd name="T89" fmla="*/ 54 h 119"/>
                  <a:gd name="T90" fmla="*/ 46 w 77"/>
                  <a:gd name="T91" fmla="*/ 50 h 119"/>
                  <a:gd name="T92" fmla="*/ 42 w 77"/>
                  <a:gd name="T93" fmla="*/ 46 h 119"/>
                  <a:gd name="T94" fmla="*/ 39 w 77"/>
                  <a:gd name="T95" fmla="*/ 46 h 119"/>
                  <a:gd name="T96" fmla="*/ 35 w 77"/>
                  <a:gd name="T97" fmla="*/ 46 h 119"/>
                  <a:gd name="T98" fmla="*/ 27 w 77"/>
                  <a:gd name="T99" fmla="*/ 46 h 119"/>
                  <a:gd name="T100" fmla="*/ 19 w 77"/>
                  <a:gd name="T101" fmla="*/ 50 h 119"/>
                  <a:gd name="T102" fmla="*/ 16 w 77"/>
                  <a:gd name="T103" fmla="*/ 61 h 119"/>
                  <a:gd name="T104" fmla="*/ 12 w 77"/>
                  <a:gd name="T105" fmla="*/ 77 h 119"/>
                  <a:gd name="T106" fmla="*/ 16 w 77"/>
                  <a:gd name="T107" fmla="*/ 88 h 119"/>
                  <a:gd name="T108" fmla="*/ 19 w 77"/>
                  <a:gd name="T109" fmla="*/ 100 h 119"/>
                  <a:gd name="T110" fmla="*/ 27 w 77"/>
                  <a:gd name="T111" fmla="*/ 107 h 119"/>
                  <a:gd name="T112" fmla="*/ 35 w 77"/>
                  <a:gd name="T113" fmla="*/ 107 h 119"/>
                  <a:gd name="T114" fmla="*/ 42 w 77"/>
                  <a:gd name="T115" fmla="*/ 107 h 119"/>
                  <a:gd name="T116" fmla="*/ 50 w 77"/>
                  <a:gd name="T117" fmla="*/ 100 h 11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77"/>
                  <a:gd name="T178" fmla="*/ 0 h 119"/>
                  <a:gd name="T179" fmla="*/ 77 w 77"/>
                  <a:gd name="T180" fmla="*/ 119 h 11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77" h="119">
                    <a:moveTo>
                      <a:pt x="50" y="107"/>
                    </a:moveTo>
                    <a:lnTo>
                      <a:pt x="46" y="111"/>
                    </a:lnTo>
                    <a:lnTo>
                      <a:pt x="39" y="115"/>
                    </a:lnTo>
                    <a:lnTo>
                      <a:pt x="35" y="119"/>
                    </a:lnTo>
                    <a:lnTo>
                      <a:pt x="27" y="119"/>
                    </a:lnTo>
                    <a:lnTo>
                      <a:pt x="16" y="115"/>
                    </a:lnTo>
                    <a:lnTo>
                      <a:pt x="8" y="107"/>
                    </a:lnTo>
                    <a:lnTo>
                      <a:pt x="0" y="96"/>
                    </a:lnTo>
                    <a:lnTo>
                      <a:pt x="0" y="84"/>
                    </a:lnTo>
                    <a:lnTo>
                      <a:pt x="0" y="69"/>
                    </a:lnTo>
                    <a:lnTo>
                      <a:pt x="8" y="54"/>
                    </a:lnTo>
                    <a:lnTo>
                      <a:pt x="16" y="46"/>
                    </a:lnTo>
                    <a:lnTo>
                      <a:pt x="23" y="42"/>
                    </a:lnTo>
                    <a:lnTo>
                      <a:pt x="35" y="38"/>
                    </a:lnTo>
                    <a:lnTo>
                      <a:pt x="42" y="42"/>
                    </a:lnTo>
                    <a:lnTo>
                      <a:pt x="50" y="46"/>
                    </a:lnTo>
                    <a:lnTo>
                      <a:pt x="50" y="31"/>
                    </a:lnTo>
                    <a:lnTo>
                      <a:pt x="50" y="19"/>
                    </a:lnTo>
                    <a:lnTo>
                      <a:pt x="50" y="15"/>
                    </a:lnTo>
                    <a:lnTo>
                      <a:pt x="50" y="12"/>
                    </a:lnTo>
                    <a:lnTo>
                      <a:pt x="46" y="8"/>
                    </a:lnTo>
                    <a:lnTo>
                      <a:pt x="42" y="8"/>
                    </a:lnTo>
                    <a:lnTo>
                      <a:pt x="42" y="12"/>
                    </a:lnTo>
                    <a:lnTo>
                      <a:pt x="39" y="8"/>
                    </a:lnTo>
                    <a:lnTo>
                      <a:pt x="62" y="0"/>
                    </a:lnTo>
                    <a:lnTo>
                      <a:pt x="65" y="0"/>
                    </a:lnTo>
                    <a:lnTo>
                      <a:pt x="65" y="88"/>
                    </a:lnTo>
                    <a:lnTo>
                      <a:pt x="65" y="100"/>
                    </a:lnTo>
                    <a:lnTo>
                      <a:pt x="65" y="104"/>
                    </a:lnTo>
                    <a:lnTo>
                      <a:pt x="65" y="107"/>
                    </a:lnTo>
                    <a:lnTo>
                      <a:pt x="69" y="111"/>
                    </a:lnTo>
                    <a:lnTo>
                      <a:pt x="73" y="111"/>
                    </a:lnTo>
                    <a:lnTo>
                      <a:pt x="73" y="107"/>
                    </a:lnTo>
                    <a:lnTo>
                      <a:pt x="77" y="111"/>
                    </a:lnTo>
                    <a:lnTo>
                      <a:pt x="54" y="119"/>
                    </a:lnTo>
                    <a:lnTo>
                      <a:pt x="50" y="119"/>
                    </a:lnTo>
                    <a:lnTo>
                      <a:pt x="50" y="107"/>
                    </a:lnTo>
                    <a:close/>
                    <a:moveTo>
                      <a:pt x="50" y="100"/>
                    </a:moveTo>
                    <a:lnTo>
                      <a:pt x="50" y="65"/>
                    </a:lnTo>
                    <a:lnTo>
                      <a:pt x="50" y="58"/>
                    </a:lnTo>
                    <a:lnTo>
                      <a:pt x="46" y="54"/>
                    </a:lnTo>
                    <a:lnTo>
                      <a:pt x="46" y="50"/>
                    </a:lnTo>
                    <a:lnTo>
                      <a:pt x="42" y="46"/>
                    </a:lnTo>
                    <a:lnTo>
                      <a:pt x="39" y="46"/>
                    </a:lnTo>
                    <a:lnTo>
                      <a:pt x="35" y="46"/>
                    </a:lnTo>
                    <a:lnTo>
                      <a:pt x="27" y="46"/>
                    </a:lnTo>
                    <a:lnTo>
                      <a:pt x="19" y="50"/>
                    </a:lnTo>
                    <a:lnTo>
                      <a:pt x="16" y="61"/>
                    </a:lnTo>
                    <a:lnTo>
                      <a:pt x="12" y="77"/>
                    </a:lnTo>
                    <a:lnTo>
                      <a:pt x="16" y="88"/>
                    </a:lnTo>
                    <a:lnTo>
                      <a:pt x="19" y="100"/>
                    </a:lnTo>
                    <a:lnTo>
                      <a:pt x="27" y="107"/>
                    </a:lnTo>
                    <a:lnTo>
                      <a:pt x="35" y="107"/>
                    </a:lnTo>
                    <a:lnTo>
                      <a:pt x="42" y="107"/>
                    </a:lnTo>
                    <a:lnTo>
                      <a:pt x="50" y="100"/>
                    </a:lnTo>
                    <a:close/>
                  </a:path>
                </a:pathLst>
              </a:custGeom>
              <a:solidFill>
                <a:srgbClr val="000000"/>
              </a:solidFill>
              <a:ln w="0">
                <a:solidFill>
                  <a:srgbClr val="000000"/>
                </a:solidFill>
                <a:round/>
                <a:headEnd/>
                <a:tailEnd/>
              </a:ln>
            </p:spPr>
            <p:txBody>
              <a:bodyPr/>
              <a:lstStyle/>
              <a:p>
                <a:endParaRPr lang="en-CA"/>
              </a:p>
            </p:txBody>
          </p:sp>
          <p:sp>
            <p:nvSpPr>
              <p:cNvPr id="18563" name="Rectangle 245"/>
              <p:cNvSpPr>
                <a:spLocks noChangeArrowheads="1"/>
              </p:cNvSpPr>
              <p:nvPr/>
            </p:nvSpPr>
            <p:spPr bwMode="auto">
              <a:xfrm>
                <a:off x="4670" y="1261"/>
                <a:ext cx="7" cy="207"/>
              </a:xfrm>
              <a:prstGeom prst="rect">
                <a:avLst/>
              </a:prstGeom>
              <a:solidFill>
                <a:srgbClr val="000000"/>
              </a:solidFill>
              <a:ln w="0">
                <a:solidFill>
                  <a:srgbClr val="000000"/>
                </a:solidFill>
                <a:miter lim="800000"/>
                <a:headEnd/>
                <a:tailEnd/>
              </a:ln>
            </p:spPr>
            <p:txBody>
              <a:bodyPr/>
              <a:lstStyle/>
              <a:p>
                <a:endParaRPr lang="en-US"/>
              </a:p>
            </p:txBody>
          </p:sp>
          <p:sp>
            <p:nvSpPr>
              <p:cNvPr id="18564" name="Freeform 246"/>
              <p:cNvSpPr>
                <a:spLocks/>
              </p:cNvSpPr>
              <p:nvPr/>
            </p:nvSpPr>
            <p:spPr bwMode="auto">
              <a:xfrm>
                <a:off x="4877" y="1284"/>
                <a:ext cx="34" cy="119"/>
              </a:xfrm>
              <a:custGeom>
                <a:avLst/>
                <a:gdLst>
                  <a:gd name="T0" fmla="*/ 23 w 34"/>
                  <a:gd name="T1" fmla="*/ 0 h 119"/>
                  <a:gd name="T2" fmla="*/ 23 w 34"/>
                  <a:gd name="T3" fmla="*/ 100 h 119"/>
                  <a:gd name="T4" fmla="*/ 23 w 34"/>
                  <a:gd name="T5" fmla="*/ 107 h 119"/>
                  <a:gd name="T6" fmla="*/ 23 w 34"/>
                  <a:gd name="T7" fmla="*/ 111 h 119"/>
                  <a:gd name="T8" fmla="*/ 27 w 34"/>
                  <a:gd name="T9" fmla="*/ 111 h 119"/>
                  <a:gd name="T10" fmla="*/ 27 w 34"/>
                  <a:gd name="T11" fmla="*/ 115 h 119"/>
                  <a:gd name="T12" fmla="*/ 31 w 34"/>
                  <a:gd name="T13" fmla="*/ 115 h 119"/>
                  <a:gd name="T14" fmla="*/ 34 w 34"/>
                  <a:gd name="T15" fmla="*/ 115 h 119"/>
                  <a:gd name="T16" fmla="*/ 34 w 34"/>
                  <a:gd name="T17" fmla="*/ 119 h 119"/>
                  <a:gd name="T18" fmla="*/ 0 w 34"/>
                  <a:gd name="T19" fmla="*/ 119 h 119"/>
                  <a:gd name="T20" fmla="*/ 0 w 34"/>
                  <a:gd name="T21" fmla="*/ 115 h 119"/>
                  <a:gd name="T22" fmla="*/ 4 w 34"/>
                  <a:gd name="T23" fmla="*/ 115 h 119"/>
                  <a:gd name="T24" fmla="*/ 4 w 34"/>
                  <a:gd name="T25" fmla="*/ 115 h 119"/>
                  <a:gd name="T26" fmla="*/ 8 w 34"/>
                  <a:gd name="T27" fmla="*/ 111 h 119"/>
                  <a:gd name="T28" fmla="*/ 8 w 34"/>
                  <a:gd name="T29" fmla="*/ 111 h 119"/>
                  <a:gd name="T30" fmla="*/ 8 w 34"/>
                  <a:gd name="T31" fmla="*/ 107 h 119"/>
                  <a:gd name="T32" fmla="*/ 8 w 34"/>
                  <a:gd name="T33" fmla="*/ 100 h 119"/>
                  <a:gd name="T34" fmla="*/ 8 w 34"/>
                  <a:gd name="T35" fmla="*/ 31 h 119"/>
                  <a:gd name="T36" fmla="*/ 8 w 34"/>
                  <a:gd name="T37" fmla="*/ 19 h 119"/>
                  <a:gd name="T38" fmla="*/ 8 w 34"/>
                  <a:gd name="T39" fmla="*/ 15 h 119"/>
                  <a:gd name="T40" fmla="*/ 8 w 34"/>
                  <a:gd name="T41" fmla="*/ 12 h 119"/>
                  <a:gd name="T42" fmla="*/ 8 w 34"/>
                  <a:gd name="T43" fmla="*/ 12 h 119"/>
                  <a:gd name="T44" fmla="*/ 8 w 34"/>
                  <a:gd name="T45" fmla="*/ 8 h 119"/>
                  <a:gd name="T46" fmla="*/ 4 w 34"/>
                  <a:gd name="T47" fmla="*/ 8 h 119"/>
                  <a:gd name="T48" fmla="*/ 4 w 34"/>
                  <a:gd name="T49" fmla="*/ 8 h 119"/>
                  <a:gd name="T50" fmla="*/ 0 w 34"/>
                  <a:gd name="T51" fmla="*/ 12 h 119"/>
                  <a:gd name="T52" fmla="*/ 0 w 34"/>
                  <a:gd name="T53" fmla="*/ 8 h 119"/>
                  <a:gd name="T54" fmla="*/ 19 w 34"/>
                  <a:gd name="T55" fmla="*/ 0 h 119"/>
                  <a:gd name="T56" fmla="*/ 23 w 34"/>
                  <a:gd name="T57" fmla="*/ 0 h 11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4"/>
                  <a:gd name="T88" fmla="*/ 0 h 119"/>
                  <a:gd name="T89" fmla="*/ 34 w 34"/>
                  <a:gd name="T90" fmla="*/ 119 h 11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4" h="119">
                    <a:moveTo>
                      <a:pt x="23" y="0"/>
                    </a:moveTo>
                    <a:lnTo>
                      <a:pt x="23" y="100"/>
                    </a:lnTo>
                    <a:lnTo>
                      <a:pt x="23" y="107"/>
                    </a:lnTo>
                    <a:lnTo>
                      <a:pt x="23" y="111"/>
                    </a:lnTo>
                    <a:lnTo>
                      <a:pt x="27" y="111"/>
                    </a:lnTo>
                    <a:lnTo>
                      <a:pt x="27" y="115"/>
                    </a:lnTo>
                    <a:lnTo>
                      <a:pt x="31" y="115"/>
                    </a:lnTo>
                    <a:lnTo>
                      <a:pt x="34" y="115"/>
                    </a:lnTo>
                    <a:lnTo>
                      <a:pt x="34" y="119"/>
                    </a:lnTo>
                    <a:lnTo>
                      <a:pt x="0" y="119"/>
                    </a:lnTo>
                    <a:lnTo>
                      <a:pt x="0" y="115"/>
                    </a:lnTo>
                    <a:lnTo>
                      <a:pt x="4" y="115"/>
                    </a:lnTo>
                    <a:lnTo>
                      <a:pt x="8" y="111"/>
                    </a:lnTo>
                    <a:lnTo>
                      <a:pt x="8" y="107"/>
                    </a:lnTo>
                    <a:lnTo>
                      <a:pt x="8" y="100"/>
                    </a:lnTo>
                    <a:lnTo>
                      <a:pt x="8" y="31"/>
                    </a:lnTo>
                    <a:lnTo>
                      <a:pt x="8" y="19"/>
                    </a:lnTo>
                    <a:lnTo>
                      <a:pt x="8" y="15"/>
                    </a:lnTo>
                    <a:lnTo>
                      <a:pt x="8" y="12"/>
                    </a:lnTo>
                    <a:lnTo>
                      <a:pt x="8" y="8"/>
                    </a:lnTo>
                    <a:lnTo>
                      <a:pt x="4" y="8"/>
                    </a:lnTo>
                    <a:lnTo>
                      <a:pt x="0" y="12"/>
                    </a:lnTo>
                    <a:lnTo>
                      <a:pt x="0" y="8"/>
                    </a:lnTo>
                    <a:lnTo>
                      <a:pt x="19" y="0"/>
                    </a:lnTo>
                    <a:lnTo>
                      <a:pt x="23" y="0"/>
                    </a:lnTo>
                    <a:close/>
                  </a:path>
                </a:pathLst>
              </a:custGeom>
              <a:solidFill>
                <a:srgbClr val="000000"/>
              </a:solidFill>
              <a:ln w="0">
                <a:solidFill>
                  <a:srgbClr val="000000"/>
                </a:solidFill>
                <a:round/>
                <a:headEnd/>
                <a:tailEnd/>
              </a:ln>
            </p:spPr>
            <p:txBody>
              <a:bodyPr/>
              <a:lstStyle/>
              <a:p>
                <a:endParaRPr lang="en-CA"/>
              </a:p>
            </p:txBody>
          </p:sp>
          <p:sp>
            <p:nvSpPr>
              <p:cNvPr id="18565" name="Freeform 247"/>
              <p:cNvSpPr>
                <a:spLocks/>
              </p:cNvSpPr>
              <p:nvPr/>
            </p:nvSpPr>
            <p:spPr bwMode="auto">
              <a:xfrm>
                <a:off x="4919" y="1326"/>
                <a:ext cx="81" cy="77"/>
              </a:xfrm>
              <a:custGeom>
                <a:avLst/>
                <a:gdLst>
                  <a:gd name="T0" fmla="*/ 69 w 81"/>
                  <a:gd name="T1" fmla="*/ 0 h 77"/>
                  <a:gd name="T2" fmla="*/ 69 w 81"/>
                  <a:gd name="T3" fmla="*/ 46 h 77"/>
                  <a:gd name="T4" fmla="*/ 69 w 81"/>
                  <a:gd name="T5" fmla="*/ 58 h 77"/>
                  <a:gd name="T6" fmla="*/ 69 w 81"/>
                  <a:gd name="T7" fmla="*/ 62 h 77"/>
                  <a:gd name="T8" fmla="*/ 69 w 81"/>
                  <a:gd name="T9" fmla="*/ 65 h 77"/>
                  <a:gd name="T10" fmla="*/ 69 w 81"/>
                  <a:gd name="T11" fmla="*/ 65 h 77"/>
                  <a:gd name="T12" fmla="*/ 73 w 81"/>
                  <a:gd name="T13" fmla="*/ 69 h 77"/>
                  <a:gd name="T14" fmla="*/ 73 w 81"/>
                  <a:gd name="T15" fmla="*/ 69 h 77"/>
                  <a:gd name="T16" fmla="*/ 77 w 81"/>
                  <a:gd name="T17" fmla="*/ 69 h 77"/>
                  <a:gd name="T18" fmla="*/ 77 w 81"/>
                  <a:gd name="T19" fmla="*/ 65 h 77"/>
                  <a:gd name="T20" fmla="*/ 81 w 81"/>
                  <a:gd name="T21" fmla="*/ 69 h 77"/>
                  <a:gd name="T22" fmla="*/ 58 w 81"/>
                  <a:gd name="T23" fmla="*/ 77 h 77"/>
                  <a:gd name="T24" fmla="*/ 54 w 81"/>
                  <a:gd name="T25" fmla="*/ 77 h 77"/>
                  <a:gd name="T26" fmla="*/ 54 w 81"/>
                  <a:gd name="T27" fmla="*/ 62 h 77"/>
                  <a:gd name="T28" fmla="*/ 46 w 81"/>
                  <a:gd name="T29" fmla="*/ 69 h 77"/>
                  <a:gd name="T30" fmla="*/ 39 w 81"/>
                  <a:gd name="T31" fmla="*/ 73 h 77"/>
                  <a:gd name="T32" fmla="*/ 35 w 81"/>
                  <a:gd name="T33" fmla="*/ 77 h 77"/>
                  <a:gd name="T34" fmla="*/ 27 w 81"/>
                  <a:gd name="T35" fmla="*/ 77 h 77"/>
                  <a:gd name="T36" fmla="*/ 23 w 81"/>
                  <a:gd name="T37" fmla="*/ 77 h 77"/>
                  <a:gd name="T38" fmla="*/ 16 w 81"/>
                  <a:gd name="T39" fmla="*/ 73 h 77"/>
                  <a:gd name="T40" fmla="*/ 12 w 81"/>
                  <a:gd name="T41" fmla="*/ 69 h 77"/>
                  <a:gd name="T42" fmla="*/ 12 w 81"/>
                  <a:gd name="T43" fmla="*/ 65 h 77"/>
                  <a:gd name="T44" fmla="*/ 8 w 81"/>
                  <a:gd name="T45" fmla="*/ 58 h 77"/>
                  <a:gd name="T46" fmla="*/ 8 w 81"/>
                  <a:gd name="T47" fmla="*/ 46 h 77"/>
                  <a:gd name="T48" fmla="*/ 8 w 81"/>
                  <a:gd name="T49" fmla="*/ 16 h 77"/>
                  <a:gd name="T50" fmla="*/ 8 w 81"/>
                  <a:gd name="T51" fmla="*/ 8 h 77"/>
                  <a:gd name="T52" fmla="*/ 8 w 81"/>
                  <a:gd name="T53" fmla="*/ 8 h 77"/>
                  <a:gd name="T54" fmla="*/ 8 w 81"/>
                  <a:gd name="T55" fmla="*/ 4 h 77"/>
                  <a:gd name="T56" fmla="*/ 4 w 81"/>
                  <a:gd name="T57" fmla="*/ 4 h 77"/>
                  <a:gd name="T58" fmla="*/ 4 w 81"/>
                  <a:gd name="T59" fmla="*/ 0 h 77"/>
                  <a:gd name="T60" fmla="*/ 0 w 81"/>
                  <a:gd name="T61" fmla="*/ 0 h 77"/>
                  <a:gd name="T62" fmla="*/ 0 w 81"/>
                  <a:gd name="T63" fmla="*/ 0 h 77"/>
                  <a:gd name="T64" fmla="*/ 23 w 81"/>
                  <a:gd name="T65" fmla="*/ 0 h 77"/>
                  <a:gd name="T66" fmla="*/ 23 w 81"/>
                  <a:gd name="T67" fmla="*/ 50 h 77"/>
                  <a:gd name="T68" fmla="*/ 23 w 81"/>
                  <a:gd name="T69" fmla="*/ 58 h 77"/>
                  <a:gd name="T70" fmla="*/ 27 w 81"/>
                  <a:gd name="T71" fmla="*/ 62 h 77"/>
                  <a:gd name="T72" fmla="*/ 31 w 81"/>
                  <a:gd name="T73" fmla="*/ 65 h 77"/>
                  <a:gd name="T74" fmla="*/ 35 w 81"/>
                  <a:gd name="T75" fmla="*/ 65 h 77"/>
                  <a:gd name="T76" fmla="*/ 39 w 81"/>
                  <a:gd name="T77" fmla="*/ 65 h 77"/>
                  <a:gd name="T78" fmla="*/ 42 w 81"/>
                  <a:gd name="T79" fmla="*/ 65 h 77"/>
                  <a:gd name="T80" fmla="*/ 50 w 81"/>
                  <a:gd name="T81" fmla="*/ 62 h 77"/>
                  <a:gd name="T82" fmla="*/ 54 w 81"/>
                  <a:gd name="T83" fmla="*/ 58 h 77"/>
                  <a:gd name="T84" fmla="*/ 54 w 81"/>
                  <a:gd name="T85" fmla="*/ 16 h 77"/>
                  <a:gd name="T86" fmla="*/ 54 w 81"/>
                  <a:gd name="T87" fmla="*/ 8 h 77"/>
                  <a:gd name="T88" fmla="*/ 54 w 81"/>
                  <a:gd name="T89" fmla="*/ 4 h 77"/>
                  <a:gd name="T90" fmla="*/ 50 w 81"/>
                  <a:gd name="T91" fmla="*/ 4 h 77"/>
                  <a:gd name="T92" fmla="*/ 42 w 81"/>
                  <a:gd name="T93" fmla="*/ 0 h 77"/>
                  <a:gd name="T94" fmla="*/ 42 w 81"/>
                  <a:gd name="T95" fmla="*/ 0 h 77"/>
                  <a:gd name="T96" fmla="*/ 69 w 81"/>
                  <a:gd name="T97" fmla="*/ 0 h 7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81"/>
                  <a:gd name="T148" fmla="*/ 0 h 77"/>
                  <a:gd name="T149" fmla="*/ 81 w 81"/>
                  <a:gd name="T150" fmla="*/ 77 h 7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81" h="77">
                    <a:moveTo>
                      <a:pt x="69" y="0"/>
                    </a:moveTo>
                    <a:lnTo>
                      <a:pt x="69" y="46"/>
                    </a:lnTo>
                    <a:lnTo>
                      <a:pt x="69" y="58"/>
                    </a:lnTo>
                    <a:lnTo>
                      <a:pt x="69" y="62"/>
                    </a:lnTo>
                    <a:lnTo>
                      <a:pt x="69" y="65"/>
                    </a:lnTo>
                    <a:lnTo>
                      <a:pt x="73" y="69"/>
                    </a:lnTo>
                    <a:lnTo>
                      <a:pt x="77" y="69"/>
                    </a:lnTo>
                    <a:lnTo>
                      <a:pt x="77" y="65"/>
                    </a:lnTo>
                    <a:lnTo>
                      <a:pt x="81" y="69"/>
                    </a:lnTo>
                    <a:lnTo>
                      <a:pt x="58" y="77"/>
                    </a:lnTo>
                    <a:lnTo>
                      <a:pt x="54" y="77"/>
                    </a:lnTo>
                    <a:lnTo>
                      <a:pt x="54" y="62"/>
                    </a:lnTo>
                    <a:lnTo>
                      <a:pt x="46" y="69"/>
                    </a:lnTo>
                    <a:lnTo>
                      <a:pt x="39" y="73"/>
                    </a:lnTo>
                    <a:lnTo>
                      <a:pt x="35" y="77"/>
                    </a:lnTo>
                    <a:lnTo>
                      <a:pt x="27" y="77"/>
                    </a:lnTo>
                    <a:lnTo>
                      <a:pt x="23" y="77"/>
                    </a:lnTo>
                    <a:lnTo>
                      <a:pt x="16" y="73"/>
                    </a:lnTo>
                    <a:lnTo>
                      <a:pt x="12" y="69"/>
                    </a:lnTo>
                    <a:lnTo>
                      <a:pt x="12" y="65"/>
                    </a:lnTo>
                    <a:lnTo>
                      <a:pt x="8" y="58"/>
                    </a:lnTo>
                    <a:lnTo>
                      <a:pt x="8" y="46"/>
                    </a:lnTo>
                    <a:lnTo>
                      <a:pt x="8" y="16"/>
                    </a:lnTo>
                    <a:lnTo>
                      <a:pt x="8" y="8"/>
                    </a:lnTo>
                    <a:lnTo>
                      <a:pt x="8" y="4"/>
                    </a:lnTo>
                    <a:lnTo>
                      <a:pt x="4" y="4"/>
                    </a:lnTo>
                    <a:lnTo>
                      <a:pt x="4" y="0"/>
                    </a:lnTo>
                    <a:lnTo>
                      <a:pt x="0" y="0"/>
                    </a:lnTo>
                    <a:lnTo>
                      <a:pt x="23" y="0"/>
                    </a:lnTo>
                    <a:lnTo>
                      <a:pt x="23" y="50"/>
                    </a:lnTo>
                    <a:lnTo>
                      <a:pt x="23" y="58"/>
                    </a:lnTo>
                    <a:lnTo>
                      <a:pt x="27" y="62"/>
                    </a:lnTo>
                    <a:lnTo>
                      <a:pt x="31" y="65"/>
                    </a:lnTo>
                    <a:lnTo>
                      <a:pt x="35" y="65"/>
                    </a:lnTo>
                    <a:lnTo>
                      <a:pt x="39" y="65"/>
                    </a:lnTo>
                    <a:lnTo>
                      <a:pt x="42" y="65"/>
                    </a:lnTo>
                    <a:lnTo>
                      <a:pt x="50" y="62"/>
                    </a:lnTo>
                    <a:lnTo>
                      <a:pt x="54" y="58"/>
                    </a:lnTo>
                    <a:lnTo>
                      <a:pt x="54" y="16"/>
                    </a:lnTo>
                    <a:lnTo>
                      <a:pt x="54" y="8"/>
                    </a:lnTo>
                    <a:lnTo>
                      <a:pt x="54" y="4"/>
                    </a:lnTo>
                    <a:lnTo>
                      <a:pt x="50" y="4"/>
                    </a:lnTo>
                    <a:lnTo>
                      <a:pt x="42" y="0"/>
                    </a:lnTo>
                    <a:lnTo>
                      <a:pt x="69" y="0"/>
                    </a:lnTo>
                    <a:close/>
                  </a:path>
                </a:pathLst>
              </a:custGeom>
              <a:solidFill>
                <a:srgbClr val="000000"/>
              </a:solidFill>
              <a:ln w="0">
                <a:solidFill>
                  <a:srgbClr val="000000"/>
                </a:solidFill>
                <a:round/>
                <a:headEnd/>
                <a:tailEnd/>
              </a:ln>
            </p:spPr>
            <p:txBody>
              <a:bodyPr/>
              <a:lstStyle/>
              <a:p>
                <a:endParaRPr lang="en-CA"/>
              </a:p>
            </p:txBody>
          </p:sp>
          <p:sp>
            <p:nvSpPr>
              <p:cNvPr id="18566" name="Freeform 248"/>
              <p:cNvSpPr>
                <a:spLocks/>
              </p:cNvSpPr>
              <p:nvPr/>
            </p:nvSpPr>
            <p:spPr bwMode="auto">
              <a:xfrm>
                <a:off x="5000" y="1322"/>
                <a:ext cx="80" cy="81"/>
              </a:xfrm>
              <a:custGeom>
                <a:avLst/>
                <a:gdLst>
                  <a:gd name="T0" fmla="*/ 27 w 80"/>
                  <a:gd name="T1" fmla="*/ 20 h 81"/>
                  <a:gd name="T2" fmla="*/ 34 w 80"/>
                  <a:gd name="T3" fmla="*/ 8 h 81"/>
                  <a:gd name="T4" fmla="*/ 42 w 80"/>
                  <a:gd name="T5" fmla="*/ 4 h 81"/>
                  <a:gd name="T6" fmla="*/ 53 w 80"/>
                  <a:gd name="T7" fmla="*/ 0 h 81"/>
                  <a:gd name="T8" fmla="*/ 57 w 80"/>
                  <a:gd name="T9" fmla="*/ 4 h 81"/>
                  <a:gd name="T10" fmla="*/ 61 w 80"/>
                  <a:gd name="T11" fmla="*/ 4 h 81"/>
                  <a:gd name="T12" fmla="*/ 65 w 80"/>
                  <a:gd name="T13" fmla="*/ 8 h 81"/>
                  <a:gd name="T14" fmla="*/ 69 w 80"/>
                  <a:gd name="T15" fmla="*/ 16 h 81"/>
                  <a:gd name="T16" fmla="*/ 73 w 80"/>
                  <a:gd name="T17" fmla="*/ 20 h 81"/>
                  <a:gd name="T18" fmla="*/ 73 w 80"/>
                  <a:gd name="T19" fmla="*/ 31 h 81"/>
                  <a:gd name="T20" fmla="*/ 73 w 80"/>
                  <a:gd name="T21" fmla="*/ 62 h 81"/>
                  <a:gd name="T22" fmla="*/ 73 w 80"/>
                  <a:gd name="T23" fmla="*/ 69 h 81"/>
                  <a:gd name="T24" fmla="*/ 73 w 80"/>
                  <a:gd name="T25" fmla="*/ 73 h 81"/>
                  <a:gd name="T26" fmla="*/ 73 w 80"/>
                  <a:gd name="T27" fmla="*/ 73 h 81"/>
                  <a:gd name="T28" fmla="*/ 76 w 80"/>
                  <a:gd name="T29" fmla="*/ 77 h 81"/>
                  <a:gd name="T30" fmla="*/ 76 w 80"/>
                  <a:gd name="T31" fmla="*/ 77 h 81"/>
                  <a:gd name="T32" fmla="*/ 80 w 80"/>
                  <a:gd name="T33" fmla="*/ 77 h 81"/>
                  <a:gd name="T34" fmla="*/ 80 w 80"/>
                  <a:gd name="T35" fmla="*/ 81 h 81"/>
                  <a:gd name="T36" fmla="*/ 46 w 80"/>
                  <a:gd name="T37" fmla="*/ 81 h 81"/>
                  <a:gd name="T38" fmla="*/ 46 w 80"/>
                  <a:gd name="T39" fmla="*/ 77 h 81"/>
                  <a:gd name="T40" fmla="*/ 50 w 80"/>
                  <a:gd name="T41" fmla="*/ 77 h 81"/>
                  <a:gd name="T42" fmla="*/ 53 w 80"/>
                  <a:gd name="T43" fmla="*/ 77 h 81"/>
                  <a:gd name="T44" fmla="*/ 53 w 80"/>
                  <a:gd name="T45" fmla="*/ 77 h 81"/>
                  <a:gd name="T46" fmla="*/ 57 w 80"/>
                  <a:gd name="T47" fmla="*/ 73 h 81"/>
                  <a:gd name="T48" fmla="*/ 57 w 80"/>
                  <a:gd name="T49" fmla="*/ 69 h 81"/>
                  <a:gd name="T50" fmla="*/ 57 w 80"/>
                  <a:gd name="T51" fmla="*/ 69 h 81"/>
                  <a:gd name="T52" fmla="*/ 57 w 80"/>
                  <a:gd name="T53" fmla="*/ 62 h 81"/>
                  <a:gd name="T54" fmla="*/ 57 w 80"/>
                  <a:gd name="T55" fmla="*/ 31 h 81"/>
                  <a:gd name="T56" fmla="*/ 57 w 80"/>
                  <a:gd name="T57" fmla="*/ 23 h 81"/>
                  <a:gd name="T58" fmla="*/ 53 w 80"/>
                  <a:gd name="T59" fmla="*/ 16 h 81"/>
                  <a:gd name="T60" fmla="*/ 50 w 80"/>
                  <a:gd name="T61" fmla="*/ 16 h 81"/>
                  <a:gd name="T62" fmla="*/ 46 w 80"/>
                  <a:gd name="T63" fmla="*/ 12 h 81"/>
                  <a:gd name="T64" fmla="*/ 34 w 80"/>
                  <a:gd name="T65" fmla="*/ 16 h 81"/>
                  <a:gd name="T66" fmla="*/ 27 w 80"/>
                  <a:gd name="T67" fmla="*/ 23 h 81"/>
                  <a:gd name="T68" fmla="*/ 27 w 80"/>
                  <a:gd name="T69" fmla="*/ 62 h 81"/>
                  <a:gd name="T70" fmla="*/ 27 w 80"/>
                  <a:gd name="T71" fmla="*/ 69 h 81"/>
                  <a:gd name="T72" fmla="*/ 27 w 80"/>
                  <a:gd name="T73" fmla="*/ 73 h 81"/>
                  <a:gd name="T74" fmla="*/ 27 w 80"/>
                  <a:gd name="T75" fmla="*/ 73 h 81"/>
                  <a:gd name="T76" fmla="*/ 30 w 80"/>
                  <a:gd name="T77" fmla="*/ 77 h 81"/>
                  <a:gd name="T78" fmla="*/ 30 w 80"/>
                  <a:gd name="T79" fmla="*/ 77 h 81"/>
                  <a:gd name="T80" fmla="*/ 38 w 80"/>
                  <a:gd name="T81" fmla="*/ 77 h 81"/>
                  <a:gd name="T82" fmla="*/ 38 w 80"/>
                  <a:gd name="T83" fmla="*/ 81 h 81"/>
                  <a:gd name="T84" fmla="*/ 0 w 80"/>
                  <a:gd name="T85" fmla="*/ 81 h 81"/>
                  <a:gd name="T86" fmla="*/ 0 w 80"/>
                  <a:gd name="T87" fmla="*/ 77 h 81"/>
                  <a:gd name="T88" fmla="*/ 4 w 80"/>
                  <a:gd name="T89" fmla="*/ 77 h 81"/>
                  <a:gd name="T90" fmla="*/ 7 w 80"/>
                  <a:gd name="T91" fmla="*/ 77 h 81"/>
                  <a:gd name="T92" fmla="*/ 11 w 80"/>
                  <a:gd name="T93" fmla="*/ 73 h 81"/>
                  <a:gd name="T94" fmla="*/ 11 w 80"/>
                  <a:gd name="T95" fmla="*/ 69 h 81"/>
                  <a:gd name="T96" fmla="*/ 11 w 80"/>
                  <a:gd name="T97" fmla="*/ 62 h 81"/>
                  <a:gd name="T98" fmla="*/ 11 w 80"/>
                  <a:gd name="T99" fmla="*/ 35 h 81"/>
                  <a:gd name="T100" fmla="*/ 11 w 80"/>
                  <a:gd name="T101" fmla="*/ 23 h 81"/>
                  <a:gd name="T102" fmla="*/ 11 w 80"/>
                  <a:gd name="T103" fmla="*/ 16 h 81"/>
                  <a:gd name="T104" fmla="*/ 11 w 80"/>
                  <a:gd name="T105" fmla="*/ 16 h 81"/>
                  <a:gd name="T106" fmla="*/ 11 w 80"/>
                  <a:gd name="T107" fmla="*/ 12 h 81"/>
                  <a:gd name="T108" fmla="*/ 7 w 80"/>
                  <a:gd name="T109" fmla="*/ 12 h 81"/>
                  <a:gd name="T110" fmla="*/ 7 w 80"/>
                  <a:gd name="T111" fmla="*/ 12 h 81"/>
                  <a:gd name="T112" fmla="*/ 4 w 80"/>
                  <a:gd name="T113" fmla="*/ 12 h 81"/>
                  <a:gd name="T114" fmla="*/ 4 w 80"/>
                  <a:gd name="T115" fmla="*/ 12 h 81"/>
                  <a:gd name="T116" fmla="*/ 0 w 80"/>
                  <a:gd name="T117" fmla="*/ 12 h 81"/>
                  <a:gd name="T118" fmla="*/ 23 w 80"/>
                  <a:gd name="T119" fmla="*/ 0 h 81"/>
                  <a:gd name="T120" fmla="*/ 27 w 80"/>
                  <a:gd name="T121" fmla="*/ 0 h 81"/>
                  <a:gd name="T122" fmla="*/ 27 w 80"/>
                  <a:gd name="T123" fmla="*/ 20 h 8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0"/>
                  <a:gd name="T187" fmla="*/ 0 h 81"/>
                  <a:gd name="T188" fmla="*/ 80 w 80"/>
                  <a:gd name="T189" fmla="*/ 81 h 8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0" h="81">
                    <a:moveTo>
                      <a:pt x="27" y="20"/>
                    </a:moveTo>
                    <a:lnTo>
                      <a:pt x="34" y="8"/>
                    </a:lnTo>
                    <a:lnTo>
                      <a:pt x="42" y="4"/>
                    </a:lnTo>
                    <a:lnTo>
                      <a:pt x="53" y="0"/>
                    </a:lnTo>
                    <a:lnTo>
                      <a:pt x="57" y="4"/>
                    </a:lnTo>
                    <a:lnTo>
                      <a:pt x="61" y="4"/>
                    </a:lnTo>
                    <a:lnTo>
                      <a:pt x="65" y="8"/>
                    </a:lnTo>
                    <a:lnTo>
                      <a:pt x="69" y="16"/>
                    </a:lnTo>
                    <a:lnTo>
                      <a:pt x="73" y="20"/>
                    </a:lnTo>
                    <a:lnTo>
                      <a:pt x="73" y="31"/>
                    </a:lnTo>
                    <a:lnTo>
                      <a:pt x="73" y="62"/>
                    </a:lnTo>
                    <a:lnTo>
                      <a:pt x="73" y="69"/>
                    </a:lnTo>
                    <a:lnTo>
                      <a:pt x="73" y="73"/>
                    </a:lnTo>
                    <a:lnTo>
                      <a:pt x="76" y="77"/>
                    </a:lnTo>
                    <a:lnTo>
                      <a:pt x="80" y="77"/>
                    </a:lnTo>
                    <a:lnTo>
                      <a:pt x="80" y="81"/>
                    </a:lnTo>
                    <a:lnTo>
                      <a:pt x="46" y="81"/>
                    </a:lnTo>
                    <a:lnTo>
                      <a:pt x="46" y="77"/>
                    </a:lnTo>
                    <a:lnTo>
                      <a:pt x="50" y="77"/>
                    </a:lnTo>
                    <a:lnTo>
                      <a:pt x="53" y="77"/>
                    </a:lnTo>
                    <a:lnTo>
                      <a:pt x="57" y="73"/>
                    </a:lnTo>
                    <a:lnTo>
                      <a:pt x="57" y="69"/>
                    </a:lnTo>
                    <a:lnTo>
                      <a:pt x="57" y="62"/>
                    </a:lnTo>
                    <a:lnTo>
                      <a:pt x="57" y="31"/>
                    </a:lnTo>
                    <a:lnTo>
                      <a:pt x="57" y="23"/>
                    </a:lnTo>
                    <a:lnTo>
                      <a:pt x="53" y="16"/>
                    </a:lnTo>
                    <a:lnTo>
                      <a:pt x="50" y="16"/>
                    </a:lnTo>
                    <a:lnTo>
                      <a:pt x="46" y="12"/>
                    </a:lnTo>
                    <a:lnTo>
                      <a:pt x="34" y="16"/>
                    </a:lnTo>
                    <a:lnTo>
                      <a:pt x="27" y="23"/>
                    </a:lnTo>
                    <a:lnTo>
                      <a:pt x="27" y="62"/>
                    </a:lnTo>
                    <a:lnTo>
                      <a:pt x="27" y="69"/>
                    </a:lnTo>
                    <a:lnTo>
                      <a:pt x="27" y="73"/>
                    </a:lnTo>
                    <a:lnTo>
                      <a:pt x="30" y="77"/>
                    </a:lnTo>
                    <a:lnTo>
                      <a:pt x="38" y="77"/>
                    </a:lnTo>
                    <a:lnTo>
                      <a:pt x="38" y="81"/>
                    </a:lnTo>
                    <a:lnTo>
                      <a:pt x="0" y="81"/>
                    </a:lnTo>
                    <a:lnTo>
                      <a:pt x="0" y="77"/>
                    </a:lnTo>
                    <a:lnTo>
                      <a:pt x="4" y="77"/>
                    </a:lnTo>
                    <a:lnTo>
                      <a:pt x="7" y="77"/>
                    </a:lnTo>
                    <a:lnTo>
                      <a:pt x="11" y="73"/>
                    </a:lnTo>
                    <a:lnTo>
                      <a:pt x="11" y="69"/>
                    </a:lnTo>
                    <a:lnTo>
                      <a:pt x="11" y="62"/>
                    </a:lnTo>
                    <a:lnTo>
                      <a:pt x="11" y="35"/>
                    </a:lnTo>
                    <a:lnTo>
                      <a:pt x="11" y="23"/>
                    </a:lnTo>
                    <a:lnTo>
                      <a:pt x="11" y="16"/>
                    </a:lnTo>
                    <a:lnTo>
                      <a:pt x="11" y="12"/>
                    </a:lnTo>
                    <a:lnTo>
                      <a:pt x="7" y="12"/>
                    </a:lnTo>
                    <a:lnTo>
                      <a:pt x="4" y="12"/>
                    </a:lnTo>
                    <a:lnTo>
                      <a:pt x="0" y="12"/>
                    </a:lnTo>
                    <a:lnTo>
                      <a:pt x="23" y="0"/>
                    </a:lnTo>
                    <a:lnTo>
                      <a:pt x="27" y="0"/>
                    </a:lnTo>
                    <a:lnTo>
                      <a:pt x="27" y="20"/>
                    </a:lnTo>
                    <a:close/>
                  </a:path>
                </a:pathLst>
              </a:custGeom>
              <a:solidFill>
                <a:srgbClr val="000000"/>
              </a:solidFill>
              <a:ln w="0">
                <a:solidFill>
                  <a:srgbClr val="000000"/>
                </a:solidFill>
                <a:round/>
                <a:headEnd/>
                <a:tailEnd/>
              </a:ln>
            </p:spPr>
            <p:txBody>
              <a:bodyPr/>
              <a:lstStyle/>
              <a:p>
                <a:endParaRPr lang="en-CA"/>
              </a:p>
            </p:txBody>
          </p:sp>
          <p:sp>
            <p:nvSpPr>
              <p:cNvPr id="18567" name="Freeform 249"/>
              <p:cNvSpPr>
                <a:spLocks/>
              </p:cNvSpPr>
              <p:nvPr/>
            </p:nvSpPr>
            <p:spPr bwMode="auto">
              <a:xfrm>
                <a:off x="5088" y="1322"/>
                <a:ext cx="65" cy="81"/>
              </a:xfrm>
              <a:custGeom>
                <a:avLst/>
                <a:gdLst>
                  <a:gd name="T0" fmla="*/ 65 w 65"/>
                  <a:gd name="T1" fmla="*/ 50 h 81"/>
                  <a:gd name="T2" fmla="*/ 61 w 65"/>
                  <a:gd name="T3" fmla="*/ 62 h 81"/>
                  <a:gd name="T4" fmla="*/ 54 w 65"/>
                  <a:gd name="T5" fmla="*/ 73 h 81"/>
                  <a:gd name="T6" fmla="*/ 42 w 65"/>
                  <a:gd name="T7" fmla="*/ 81 h 81"/>
                  <a:gd name="T8" fmla="*/ 35 w 65"/>
                  <a:gd name="T9" fmla="*/ 81 h 81"/>
                  <a:gd name="T10" fmla="*/ 19 w 65"/>
                  <a:gd name="T11" fmla="*/ 77 h 81"/>
                  <a:gd name="T12" fmla="*/ 11 w 65"/>
                  <a:gd name="T13" fmla="*/ 69 h 81"/>
                  <a:gd name="T14" fmla="*/ 4 w 65"/>
                  <a:gd name="T15" fmla="*/ 62 h 81"/>
                  <a:gd name="T16" fmla="*/ 4 w 65"/>
                  <a:gd name="T17" fmla="*/ 54 h 81"/>
                  <a:gd name="T18" fmla="*/ 0 w 65"/>
                  <a:gd name="T19" fmla="*/ 43 h 81"/>
                  <a:gd name="T20" fmla="*/ 4 w 65"/>
                  <a:gd name="T21" fmla="*/ 31 h 81"/>
                  <a:gd name="T22" fmla="*/ 4 w 65"/>
                  <a:gd name="T23" fmla="*/ 20 h 81"/>
                  <a:gd name="T24" fmla="*/ 11 w 65"/>
                  <a:gd name="T25" fmla="*/ 12 h 81"/>
                  <a:gd name="T26" fmla="*/ 23 w 65"/>
                  <a:gd name="T27" fmla="*/ 4 h 81"/>
                  <a:gd name="T28" fmla="*/ 35 w 65"/>
                  <a:gd name="T29" fmla="*/ 0 h 81"/>
                  <a:gd name="T30" fmla="*/ 46 w 65"/>
                  <a:gd name="T31" fmla="*/ 4 h 81"/>
                  <a:gd name="T32" fmla="*/ 54 w 65"/>
                  <a:gd name="T33" fmla="*/ 8 h 81"/>
                  <a:gd name="T34" fmla="*/ 58 w 65"/>
                  <a:gd name="T35" fmla="*/ 16 h 81"/>
                  <a:gd name="T36" fmla="*/ 61 w 65"/>
                  <a:gd name="T37" fmla="*/ 20 h 81"/>
                  <a:gd name="T38" fmla="*/ 61 w 65"/>
                  <a:gd name="T39" fmla="*/ 23 h 81"/>
                  <a:gd name="T40" fmla="*/ 58 w 65"/>
                  <a:gd name="T41" fmla="*/ 23 h 81"/>
                  <a:gd name="T42" fmla="*/ 58 w 65"/>
                  <a:gd name="T43" fmla="*/ 27 h 81"/>
                  <a:gd name="T44" fmla="*/ 54 w 65"/>
                  <a:gd name="T45" fmla="*/ 27 h 81"/>
                  <a:gd name="T46" fmla="*/ 50 w 65"/>
                  <a:gd name="T47" fmla="*/ 27 h 81"/>
                  <a:gd name="T48" fmla="*/ 46 w 65"/>
                  <a:gd name="T49" fmla="*/ 23 h 81"/>
                  <a:gd name="T50" fmla="*/ 46 w 65"/>
                  <a:gd name="T51" fmla="*/ 20 h 81"/>
                  <a:gd name="T52" fmla="*/ 46 w 65"/>
                  <a:gd name="T53" fmla="*/ 16 h 81"/>
                  <a:gd name="T54" fmla="*/ 42 w 65"/>
                  <a:gd name="T55" fmla="*/ 12 h 81"/>
                  <a:gd name="T56" fmla="*/ 42 w 65"/>
                  <a:gd name="T57" fmla="*/ 8 h 81"/>
                  <a:gd name="T58" fmla="*/ 38 w 65"/>
                  <a:gd name="T59" fmla="*/ 8 h 81"/>
                  <a:gd name="T60" fmla="*/ 35 w 65"/>
                  <a:gd name="T61" fmla="*/ 8 h 81"/>
                  <a:gd name="T62" fmla="*/ 27 w 65"/>
                  <a:gd name="T63" fmla="*/ 8 h 81"/>
                  <a:gd name="T64" fmla="*/ 23 w 65"/>
                  <a:gd name="T65" fmla="*/ 12 h 81"/>
                  <a:gd name="T66" fmla="*/ 15 w 65"/>
                  <a:gd name="T67" fmla="*/ 23 h 81"/>
                  <a:gd name="T68" fmla="*/ 15 w 65"/>
                  <a:gd name="T69" fmla="*/ 35 h 81"/>
                  <a:gd name="T70" fmla="*/ 15 w 65"/>
                  <a:gd name="T71" fmla="*/ 46 h 81"/>
                  <a:gd name="T72" fmla="*/ 23 w 65"/>
                  <a:gd name="T73" fmla="*/ 58 h 81"/>
                  <a:gd name="T74" fmla="*/ 31 w 65"/>
                  <a:gd name="T75" fmla="*/ 66 h 81"/>
                  <a:gd name="T76" fmla="*/ 38 w 65"/>
                  <a:gd name="T77" fmla="*/ 66 h 81"/>
                  <a:gd name="T78" fmla="*/ 46 w 65"/>
                  <a:gd name="T79" fmla="*/ 66 h 81"/>
                  <a:gd name="T80" fmla="*/ 54 w 65"/>
                  <a:gd name="T81" fmla="*/ 62 h 81"/>
                  <a:gd name="T82" fmla="*/ 58 w 65"/>
                  <a:gd name="T83" fmla="*/ 58 h 81"/>
                  <a:gd name="T84" fmla="*/ 61 w 65"/>
                  <a:gd name="T85" fmla="*/ 46 h 81"/>
                  <a:gd name="T86" fmla="*/ 65 w 65"/>
                  <a:gd name="T87" fmla="*/ 50 h 8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5"/>
                  <a:gd name="T133" fmla="*/ 0 h 81"/>
                  <a:gd name="T134" fmla="*/ 65 w 65"/>
                  <a:gd name="T135" fmla="*/ 81 h 8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5" h="81">
                    <a:moveTo>
                      <a:pt x="65" y="50"/>
                    </a:moveTo>
                    <a:lnTo>
                      <a:pt x="61" y="62"/>
                    </a:lnTo>
                    <a:lnTo>
                      <a:pt x="54" y="73"/>
                    </a:lnTo>
                    <a:lnTo>
                      <a:pt x="42" y="81"/>
                    </a:lnTo>
                    <a:lnTo>
                      <a:pt x="35" y="81"/>
                    </a:lnTo>
                    <a:lnTo>
                      <a:pt x="19" y="77"/>
                    </a:lnTo>
                    <a:lnTo>
                      <a:pt x="11" y="69"/>
                    </a:lnTo>
                    <a:lnTo>
                      <a:pt x="4" y="62"/>
                    </a:lnTo>
                    <a:lnTo>
                      <a:pt x="4" y="54"/>
                    </a:lnTo>
                    <a:lnTo>
                      <a:pt x="0" y="43"/>
                    </a:lnTo>
                    <a:lnTo>
                      <a:pt x="4" y="31"/>
                    </a:lnTo>
                    <a:lnTo>
                      <a:pt x="4" y="20"/>
                    </a:lnTo>
                    <a:lnTo>
                      <a:pt x="11" y="12"/>
                    </a:lnTo>
                    <a:lnTo>
                      <a:pt x="23" y="4"/>
                    </a:lnTo>
                    <a:lnTo>
                      <a:pt x="35" y="0"/>
                    </a:lnTo>
                    <a:lnTo>
                      <a:pt x="46" y="4"/>
                    </a:lnTo>
                    <a:lnTo>
                      <a:pt x="54" y="8"/>
                    </a:lnTo>
                    <a:lnTo>
                      <a:pt x="58" y="16"/>
                    </a:lnTo>
                    <a:lnTo>
                      <a:pt x="61" y="20"/>
                    </a:lnTo>
                    <a:lnTo>
                      <a:pt x="61" y="23"/>
                    </a:lnTo>
                    <a:lnTo>
                      <a:pt x="58" y="23"/>
                    </a:lnTo>
                    <a:lnTo>
                      <a:pt x="58" y="27"/>
                    </a:lnTo>
                    <a:lnTo>
                      <a:pt x="54" y="27"/>
                    </a:lnTo>
                    <a:lnTo>
                      <a:pt x="50" y="27"/>
                    </a:lnTo>
                    <a:lnTo>
                      <a:pt x="46" y="23"/>
                    </a:lnTo>
                    <a:lnTo>
                      <a:pt x="46" y="20"/>
                    </a:lnTo>
                    <a:lnTo>
                      <a:pt x="46" y="16"/>
                    </a:lnTo>
                    <a:lnTo>
                      <a:pt x="42" y="12"/>
                    </a:lnTo>
                    <a:lnTo>
                      <a:pt x="42" y="8"/>
                    </a:lnTo>
                    <a:lnTo>
                      <a:pt x="38" y="8"/>
                    </a:lnTo>
                    <a:lnTo>
                      <a:pt x="35" y="8"/>
                    </a:lnTo>
                    <a:lnTo>
                      <a:pt x="27" y="8"/>
                    </a:lnTo>
                    <a:lnTo>
                      <a:pt x="23" y="12"/>
                    </a:lnTo>
                    <a:lnTo>
                      <a:pt x="15" y="23"/>
                    </a:lnTo>
                    <a:lnTo>
                      <a:pt x="15" y="35"/>
                    </a:lnTo>
                    <a:lnTo>
                      <a:pt x="15" y="46"/>
                    </a:lnTo>
                    <a:lnTo>
                      <a:pt x="23" y="58"/>
                    </a:lnTo>
                    <a:lnTo>
                      <a:pt x="31" y="66"/>
                    </a:lnTo>
                    <a:lnTo>
                      <a:pt x="38" y="66"/>
                    </a:lnTo>
                    <a:lnTo>
                      <a:pt x="46" y="66"/>
                    </a:lnTo>
                    <a:lnTo>
                      <a:pt x="54" y="62"/>
                    </a:lnTo>
                    <a:lnTo>
                      <a:pt x="58" y="58"/>
                    </a:lnTo>
                    <a:lnTo>
                      <a:pt x="61" y="46"/>
                    </a:lnTo>
                    <a:lnTo>
                      <a:pt x="65" y="50"/>
                    </a:lnTo>
                    <a:close/>
                  </a:path>
                </a:pathLst>
              </a:custGeom>
              <a:solidFill>
                <a:srgbClr val="000000"/>
              </a:solidFill>
              <a:ln w="0">
                <a:solidFill>
                  <a:srgbClr val="000000"/>
                </a:solidFill>
                <a:round/>
                <a:headEnd/>
                <a:tailEnd/>
              </a:ln>
            </p:spPr>
            <p:txBody>
              <a:bodyPr/>
              <a:lstStyle/>
              <a:p>
                <a:endParaRPr lang="en-CA"/>
              </a:p>
            </p:txBody>
          </p:sp>
          <p:sp>
            <p:nvSpPr>
              <p:cNvPr id="18568" name="Freeform 250"/>
              <p:cNvSpPr>
                <a:spLocks/>
              </p:cNvSpPr>
              <p:nvPr/>
            </p:nvSpPr>
            <p:spPr bwMode="auto">
              <a:xfrm>
                <a:off x="5161" y="1284"/>
                <a:ext cx="80" cy="119"/>
              </a:xfrm>
              <a:custGeom>
                <a:avLst/>
                <a:gdLst>
                  <a:gd name="T0" fmla="*/ 23 w 80"/>
                  <a:gd name="T1" fmla="*/ 58 h 119"/>
                  <a:gd name="T2" fmla="*/ 38 w 80"/>
                  <a:gd name="T3" fmla="*/ 42 h 119"/>
                  <a:gd name="T4" fmla="*/ 50 w 80"/>
                  <a:gd name="T5" fmla="*/ 38 h 119"/>
                  <a:gd name="T6" fmla="*/ 61 w 80"/>
                  <a:gd name="T7" fmla="*/ 42 h 119"/>
                  <a:gd name="T8" fmla="*/ 69 w 80"/>
                  <a:gd name="T9" fmla="*/ 54 h 119"/>
                  <a:gd name="T10" fmla="*/ 69 w 80"/>
                  <a:gd name="T11" fmla="*/ 73 h 119"/>
                  <a:gd name="T12" fmla="*/ 69 w 80"/>
                  <a:gd name="T13" fmla="*/ 107 h 119"/>
                  <a:gd name="T14" fmla="*/ 73 w 80"/>
                  <a:gd name="T15" fmla="*/ 111 h 119"/>
                  <a:gd name="T16" fmla="*/ 77 w 80"/>
                  <a:gd name="T17" fmla="*/ 115 h 119"/>
                  <a:gd name="T18" fmla="*/ 80 w 80"/>
                  <a:gd name="T19" fmla="*/ 119 h 119"/>
                  <a:gd name="T20" fmla="*/ 46 w 80"/>
                  <a:gd name="T21" fmla="*/ 115 h 119"/>
                  <a:gd name="T22" fmla="*/ 50 w 80"/>
                  <a:gd name="T23" fmla="*/ 115 h 119"/>
                  <a:gd name="T24" fmla="*/ 54 w 80"/>
                  <a:gd name="T25" fmla="*/ 111 h 119"/>
                  <a:gd name="T26" fmla="*/ 57 w 80"/>
                  <a:gd name="T27" fmla="*/ 104 h 119"/>
                  <a:gd name="T28" fmla="*/ 57 w 80"/>
                  <a:gd name="T29" fmla="*/ 73 h 119"/>
                  <a:gd name="T30" fmla="*/ 54 w 80"/>
                  <a:gd name="T31" fmla="*/ 58 h 119"/>
                  <a:gd name="T32" fmla="*/ 50 w 80"/>
                  <a:gd name="T33" fmla="*/ 54 h 119"/>
                  <a:gd name="T34" fmla="*/ 42 w 80"/>
                  <a:gd name="T35" fmla="*/ 50 h 119"/>
                  <a:gd name="T36" fmla="*/ 34 w 80"/>
                  <a:gd name="T37" fmla="*/ 54 h 119"/>
                  <a:gd name="T38" fmla="*/ 23 w 80"/>
                  <a:gd name="T39" fmla="*/ 61 h 119"/>
                  <a:gd name="T40" fmla="*/ 23 w 80"/>
                  <a:gd name="T41" fmla="*/ 107 h 119"/>
                  <a:gd name="T42" fmla="*/ 27 w 80"/>
                  <a:gd name="T43" fmla="*/ 111 h 119"/>
                  <a:gd name="T44" fmla="*/ 31 w 80"/>
                  <a:gd name="T45" fmla="*/ 115 h 119"/>
                  <a:gd name="T46" fmla="*/ 34 w 80"/>
                  <a:gd name="T47" fmla="*/ 119 h 119"/>
                  <a:gd name="T48" fmla="*/ 0 w 80"/>
                  <a:gd name="T49" fmla="*/ 115 h 119"/>
                  <a:gd name="T50" fmla="*/ 8 w 80"/>
                  <a:gd name="T51" fmla="*/ 115 h 119"/>
                  <a:gd name="T52" fmla="*/ 8 w 80"/>
                  <a:gd name="T53" fmla="*/ 111 h 119"/>
                  <a:gd name="T54" fmla="*/ 11 w 80"/>
                  <a:gd name="T55" fmla="*/ 100 h 119"/>
                  <a:gd name="T56" fmla="*/ 11 w 80"/>
                  <a:gd name="T57" fmla="*/ 19 h 119"/>
                  <a:gd name="T58" fmla="*/ 8 w 80"/>
                  <a:gd name="T59" fmla="*/ 12 h 119"/>
                  <a:gd name="T60" fmla="*/ 8 w 80"/>
                  <a:gd name="T61" fmla="*/ 8 h 119"/>
                  <a:gd name="T62" fmla="*/ 4 w 80"/>
                  <a:gd name="T63" fmla="*/ 8 h 119"/>
                  <a:gd name="T64" fmla="*/ 0 w 80"/>
                  <a:gd name="T65" fmla="*/ 8 h 119"/>
                  <a:gd name="T66" fmla="*/ 23 w 80"/>
                  <a:gd name="T67" fmla="*/ 0 h 11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80"/>
                  <a:gd name="T103" fmla="*/ 0 h 119"/>
                  <a:gd name="T104" fmla="*/ 80 w 80"/>
                  <a:gd name="T105" fmla="*/ 119 h 11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80" h="119">
                    <a:moveTo>
                      <a:pt x="23" y="0"/>
                    </a:moveTo>
                    <a:lnTo>
                      <a:pt x="23" y="58"/>
                    </a:lnTo>
                    <a:lnTo>
                      <a:pt x="34" y="46"/>
                    </a:lnTo>
                    <a:lnTo>
                      <a:pt x="38" y="42"/>
                    </a:lnTo>
                    <a:lnTo>
                      <a:pt x="46" y="42"/>
                    </a:lnTo>
                    <a:lnTo>
                      <a:pt x="50" y="38"/>
                    </a:lnTo>
                    <a:lnTo>
                      <a:pt x="57" y="42"/>
                    </a:lnTo>
                    <a:lnTo>
                      <a:pt x="61" y="42"/>
                    </a:lnTo>
                    <a:lnTo>
                      <a:pt x="65" y="50"/>
                    </a:lnTo>
                    <a:lnTo>
                      <a:pt x="69" y="54"/>
                    </a:lnTo>
                    <a:lnTo>
                      <a:pt x="69" y="61"/>
                    </a:lnTo>
                    <a:lnTo>
                      <a:pt x="69" y="73"/>
                    </a:lnTo>
                    <a:lnTo>
                      <a:pt x="69" y="100"/>
                    </a:lnTo>
                    <a:lnTo>
                      <a:pt x="69" y="107"/>
                    </a:lnTo>
                    <a:lnTo>
                      <a:pt x="73" y="111"/>
                    </a:lnTo>
                    <a:lnTo>
                      <a:pt x="73" y="115"/>
                    </a:lnTo>
                    <a:lnTo>
                      <a:pt x="77" y="115"/>
                    </a:lnTo>
                    <a:lnTo>
                      <a:pt x="80" y="115"/>
                    </a:lnTo>
                    <a:lnTo>
                      <a:pt x="80" y="119"/>
                    </a:lnTo>
                    <a:lnTo>
                      <a:pt x="46" y="119"/>
                    </a:lnTo>
                    <a:lnTo>
                      <a:pt x="46" y="115"/>
                    </a:lnTo>
                    <a:lnTo>
                      <a:pt x="50" y="115"/>
                    </a:lnTo>
                    <a:lnTo>
                      <a:pt x="54" y="115"/>
                    </a:lnTo>
                    <a:lnTo>
                      <a:pt x="54" y="111"/>
                    </a:lnTo>
                    <a:lnTo>
                      <a:pt x="57" y="107"/>
                    </a:lnTo>
                    <a:lnTo>
                      <a:pt x="57" y="104"/>
                    </a:lnTo>
                    <a:lnTo>
                      <a:pt x="57" y="100"/>
                    </a:lnTo>
                    <a:lnTo>
                      <a:pt x="57" y="73"/>
                    </a:lnTo>
                    <a:lnTo>
                      <a:pt x="57" y="65"/>
                    </a:lnTo>
                    <a:lnTo>
                      <a:pt x="54" y="58"/>
                    </a:lnTo>
                    <a:lnTo>
                      <a:pt x="54" y="54"/>
                    </a:lnTo>
                    <a:lnTo>
                      <a:pt x="50" y="54"/>
                    </a:lnTo>
                    <a:lnTo>
                      <a:pt x="46" y="50"/>
                    </a:lnTo>
                    <a:lnTo>
                      <a:pt x="42" y="50"/>
                    </a:lnTo>
                    <a:lnTo>
                      <a:pt x="38" y="50"/>
                    </a:lnTo>
                    <a:lnTo>
                      <a:pt x="34" y="54"/>
                    </a:lnTo>
                    <a:lnTo>
                      <a:pt x="31" y="58"/>
                    </a:lnTo>
                    <a:lnTo>
                      <a:pt x="23" y="61"/>
                    </a:lnTo>
                    <a:lnTo>
                      <a:pt x="23" y="100"/>
                    </a:lnTo>
                    <a:lnTo>
                      <a:pt x="23" y="107"/>
                    </a:lnTo>
                    <a:lnTo>
                      <a:pt x="27" y="111"/>
                    </a:lnTo>
                    <a:lnTo>
                      <a:pt x="27" y="115"/>
                    </a:lnTo>
                    <a:lnTo>
                      <a:pt x="31" y="115"/>
                    </a:lnTo>
                    <a:lnTo>
                      <a:pt x="34" y="115"/>
                    </a:lnTo>
                    <a:lnTo>
                      <a:pt x="34" y="119"/>
                    </a:lnTo>
                    <a:lnTo>
                      <a:pt x="0" y="119"/>
                    </a:lnTo>
                    <a:lnTo>
                      <a:pt x="0" y="115"/>
                    </a:lnTo>
                    <a:lnTo>
                      <a:pt x="4" y="115"/>
                    </a:lnTo>
                    <a:lnTo>
                      <a:pt x="8" y="115"/>
                    </a:lnTo>
                    <a:lnTo>
                      <a:pt x="8" y="111"/>
                    </a:lnTo>
                    <a:lnTo>
                      <a:pt x="11" y="107"/>
                    </a:lnTo>
                    <a:lnTo>
                      <a:pt x="11" y="100"/>
                    </a:lnTo>
                    <a:lnTo>
                      <a:pt x="11" y="31"/>
                    </a:lnTo>
                    <a:lnTo>
                      <a:pt x="11" y="19"/>
                    </a:lnTo>
                    <a:lnTo>
                      <a:pt x="11" y="15"/>
                    </a:lnTo>
                    <a:lnTo>
                      <a:pt x="8" y="12"/>
                    </a:lnTo>
                    <a:lnTo>
                      <a:pt x="8" y="8"/>
                    </a:lnTo>
                    <a:lnTo>
                      <a:pt x="4" y="8"/>
                    </a:lnTo>
                    <a:lnTo>
                      <a:pt x="0" y="12"/>
                    </a:lnTo>
                    <a:lnTo>
                      <a:pt x="0" y="8"/>
                    </a:lnTo>
                    <a:lnTo>
                      <a:pt x="19" y="0"/>
                    </a:lnTo>
                    <a:lnTo>
                      <a:pt x="23" y="0"/>
                    </a:lnTo>
                    <a:close/>
                  </a:path>
                </a:pathLst>
              </a:custGeom>
              <a:solidFill>
                <a:srgbClr val="000000"/>
              </a:solidFill>
              <a:ln w="0">
                <a:solidFill>
                  <a:srgbClr val="000000"/>
                </a:solidFill>
                <a:round/>
                <a:headEnd/>
                <a:tailEnd/>
              </a:ln>
            </p:spPr>
            <p:txBody>
              <a:bodyPr/>
              <a:lstStyle/>
              <a:p>
                <a:endParaRPr lang="en-CA"/>
              </a:p>
            </p:txBody>
          </p:sp>
          <p:sp>
            <p:nvSpPr>
              <p:cNvPr id="18569" name="Rectangle 251"/>
              <p:cNvSpPr>
                <a:spLocks noChangeArrowheads="1"/>
              </p:cNvSpPr>
              <p:nvPr/>
            </p:nvSpPr>
            <p:spPr bwMode="auto">
              <a:xfrm>
                <a:off x="5268" y="126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8570" name="Rectangle 252"/>
              <p:cNvSpPr>
                <a:spLocks noChangeArrowheads="1"/>
              </p:cNvSpPr>
              <p:nvPr/>
            </p:nvSpPr>
            <p:spPr bwMode="auto">
              <a:xfrm>
                <a:off x="188" y="1461"/>
                <a:ext cx="5084" cy="7"/>
              </a:xfrm>
              <a:prstGeom prst="rect">
                <a:avLst/>
              </a:prstGeom>
              <a:solidFill>
                <a:srgbClr val="000000"/>
              </a:solidFill>
              <a:ln w="0">
                <a:solidFill>
                  <a:srgbClr val="000000"/>
                </a:solidFill>
                <a:miter lim="800000"/>
                <a:headEnd/>
                <a:tailEnd/>
              </a:ln>
            </p:spPr>
            <p:txBody>
              <a:bodyPr/>
              <a:lstStyle/>
              <a:p>
                <a:endParaRPr lang="en-US"/>
              </a:p>
            </p:txBody>
          </p:sp>
          <p:sp>
            <p:nvSpPr>
              <p:cNvPr id="18571" name="Rectangle 253"/>
              <p:cNvSpPr>
                <a:spLocks noChangeArrowheads="1"/>
              </p:cNvSpPr>
              <p:nvPr/>
            </p:nvSpPr>
            <p:spPr bwMode="auto">
              <a:xfrm>
                <a:off x="188" y="1491"/>
                <a:ext cx="5084" cy="8"/>
              </a:xfrm>
              <a:prstGeom prst="rect">
                <a:avLst/>
              </a:prstGeom>
              <a:solidFill>
                <a:srgbClr val="000000"/>
              </a:solidFill>
              <a:ln w="0">
                <a:solidFill>
                  <a:srgbClr val="000000"/>
                </a:solidFill>
                <a:miter lim="800000"/>
                <a:headEnd/>
                <a:tailEnd/>
              </a:ln>
            </p:spPr>
            <p:txBody>
              <a:bodyPr/>
              <a:lstStyle/>
              <a:p>
                <a:endParaRPr lang="en-US"/>
              </a:p>
            </p:txBody>
          </p:sp>
          <p:sp>
            <p:nvSpPr>
              <p:cNvPr id="18572" name="Rectangle 254"/>
              <p:cNvSpPr>
                <a:spLocks noChangeArrowheads="1"/>
              </p:cNvSpPr>
              <p:nvPr/>
            </p:nvSpPr>
            <p:spPr bwMode="auto">
              <a:xfrm>
                <a:off x="188" y="1507"/>
                <a:ext cx="8" cy="207"/>
              </a:xfrm>
              <a:prstGeom prst="rect">
                <a:avLst/>
              </a:prstGeom>
              <a:solidFill>
                <a:srgbClr val="000000"/>
              </a:solidFill>
              <a:ln w="0">
                <a:solidFill>
                  <a:srgbClr val="000000"/>
                </a:solidFill>
                <a:miter lim="800000"/>
                <a:headEnd/>
                <a:tailEnd/>
              </a:ln>
            </p:spPr>
            <p:txBody>
              <a:bodyPr/>
              <a:lstStyle/>
              <a:p>
                <a:endParaRPr lang="en-US"/>
              </a:p>
            </p:txBody>
          </p:sp>
          <p:sp>
            <p:nvSpPr>
              <p:cNvPr id="18573" name="Freeform 255"/>
              <p:cNvSpPr>
                <a:spLocks/>
              </p:cNvSpPr>
              <p:nvPr/>
            </p:nvSpPr>
            <p:spPr bwMode="auto">
              <a:xfrm>
                <a:off x="250" y="1533"/>
                <a:ext cx="50" cy="112"/>
              </a:xfrm>
              <a:custGeom>
                <a:avLst/>
                <a:gdLst>
                  <a:gd name="T0" fmla="*/ 50 w 50"/>
                  <a:gd name="T1" fmla="*/ 112 h 112"/>
                  <a:gd name="T2" fmla="*/ 50 w 50"/>
                  <a:gd name="T3" fmla="*/ 112 h 112"/>
                  <a:gd name="T4" fmla="*/ 0 w 50"/>
                  <a:gd name="T5" fmla="*/ 112 h 112"/>
                  <a:gd name="T6" fmla="*/ 0 w 50"/>
                  <a:gd name="T7" fmla="*/ 112 h 112"/>
                  <a:gd name="T8" fmla="*/ 4 w 50"/>
                  <a:gd name="T9" fmla="*/ 112 h 112"/>
                  <a:gd name="T10" fmla="*/ 11 w 50"/>
                  <a:gd name="T11" fmla="*/ 112 h 112"/>
                  <a:gd name="T12" fmla="*/ 15 w 50"/>
                  <a:gd name="T13" fmla="*/ 108 h 112"/>
                  <a:gd name="T14" fmla="*/ 15 w 50"/>
                  <a:gd name="T15" fmla="*/ 104 h 112"/>
                  <a:gd name="T16" fmla="*/ 19 w 50"/>
                  <a:gd name="T17" fmla="*/ 92 h 112"/>
                  <a:gd name="T18" fmla="*/ 19 w 50"/>
                  <a:gd name="T19" fmla="*/ 20 h 112"/>
                  <a:gd name="T20" fmla="*/ 15 w 50"/>
                  <a:gd name="T21" fmla="*/ 12 h 112"/>
                  <a:gd name="T22" fmla="*/ 15 w 50"/>
                  <a:gd name="T23" fmla="*/ 8 h 112"/>
                  <a:gd name="T24" fmla="*/ 15 w 50"/>
                  <a:gd name="T25" fmla="*/ 8 h 112"/>
                  <a:gd name="T26" fmla="*/ 11 w 50"/>
                  <a:gd name="T27" fmla="*/ 4 h 112"/>
                  <a:gd name="T28" fmla="*/ 7 w 50"/>
                  <a:gd name="T29" fmla="*/ 4 h 112"/>
                  <a:gd name="T30" fmla="*/ 4 w 50"/>
                  <a:gd name="T31" fmla="*/ 4 h 112"/>
                  <a:gd name="T32" fmla="*/ 0 w 50"/>
                  <a:gd name="T33" fmla="*/ 4 h 112"/>
                  <a:gd name="T34" fmla="*/ 0 w 50"/>
                  <a:gd name="T35" fmla="*/ 0 h 112"/>
                  <a:gd name="T36" fmla="*/ 50 w 50"/>
                  <a:gd name="T37" fmla="*/ 0 h 112"/>
                  <a:gd name="T38" fmla="*/ 50 w 50"/>
                  <a:gd name="T39" fmla="*/ 4 h 112"/>
                  <a:gd name="T40" fmla="*/ 46 w 50"/>
                  <a:gd name="T41" fmla="*/ 4 h 112"/>
                  <a:gd name="T42" fmla="*/ 38 w 50"/>
                  <a:gd name="T43" fmla="*/ 4 h 112"/>
                  <a:gd name="T44" fmla="*/ 34 w 50"/>
                  <a:gd name="T45" fmla="*/ 8 h 112"/>
                  <a:gd name="T46" fmla="*/ 34 w 50"/>
                  <a:gd name="T47" fmla="*/ 12 h 112"/>
                  <a:gd name="T48" fmla="*/ 34 w 50"/>
                  <a:gd name="T49" fmla="*/ 20 h 112"/>
                  <a:gd name="T50" fmla="*/ 34 w 50"/>
                  <a:gd name="T51" fmla="*/ 92 h 112"/>
                  <a:gd name="T52" fmla="*/ 34 w 50"/>
                  <a:gd name="T53" fmla="*/ 100 h 112"/>
                  <a:gd name="T54" fmla="*/ 34 w 50"/>
                  <a:gd name="T55" fmla="*/ 104 h 112"/>
                  <a:gd name="T56" fmla="*/ 34 w 50"/>
                  <a:gd name="T57" fmla="*/ 108 h 112"/>
                  <a:gd name="T58" fmla="*/ 38 w 50"/>
                  <a:gd name="T59" fmla="*/ 108 h 112"/>
                  <a:gd name="T60" fmla="*/ 42 w 50"/>
                  <a:gd name="T61" fmla="*/ 112 h 112"/>
                  <a:gd name="T62" fmla="*/ 46 w 50"/>
                  <a:gd name="T63" fmla="*/ 112 h 112"/>
                  <a:gd name="T64" fmla="*/ 50 w 50"/>
                  <a:gd name="T65" fmla="*/ 112 h 11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0"/>
                  <a:gd name="T100" fmla="*/ 0 h 112"/>
                  <a:gd name="T101" fmla="*/ 50 w 50"/>
                  <a:gd name="T102" fmla="*/ 112 h 11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0" h="112">
                    <a:moveTo>
                      <a:pt x="50" y="112"/>
                    </a:moveTo>
                    <a:lnTo>
                      <a:pt x="50" y="112"/>
                    </a:lnTo>
                    <a:lnTo>
                      <a:pt x="0" y="112"/>
                    </a:lnTo>
                    <a:lnTo>
                      <a:pt x="4" y="112"/>
                    </a:lnTo>
                    <a:lnTo>
                      <a:pt x="11" y="112"/>
                    </a:lnTo>
                    <a:lnTo>
                      <a:pt x="15" y="108"/>
                    </a:lnTo>
                    <a:lnTo>
                      <a:pt x="15" y="104"/>
                    </a:lnTo>
                    <a:lnTo>
                      <a:pt x="19" y="92"/>
                    </a:lnTo>
                    <a:lnTo>
                      <a:pt x="19" y="20"/>
                    </a:lnTo>
                    <a:lnTo>
                      <a:pt x="15" y="12"/>
                    </a:lnTo>
                    <a:lnTo>
                      <a:pt x="15" y="8"/>
                    </a:lnTo>
                    <a:lnTo>
                      <a:pt x="11" y="4"/>
                    </a:lnTo>
                    <a:lnTo>
                      <a:pt x="7" y="4"/>
                    </a:lnTo>
                    <a:lnTo>
                      <a:pt x="4" y="4"/>
                    </a:lnTo>
                    <a:lnTo>
                      <a:pt x="0" y="4"/>
                    </a:lnTo>
                    <a:lnTo>
                      <a:pt x="0" y="0"/>
                    </a:lnTo>
                    <a:lnTo>
                      <a:pt x="50" y="0"/>
                    </a:lnTo>
                    <a:lnTo>
                      <a:pt x="50" y="4"/>
                    </a:lnTo>
                    <a:lnTo>
                      <a:pt x="46" y="4"/>
                    </a:lnTo>
                    <a:lnTo>
                      <a:pt x="38" y="4"/>
                    </a:lnTo>
                    <a:lnTo>
                      <a:pt x="34" y="8"/>
                    </a:lnTo>
                    <a:lnTo>
                      <a:pt x="34" y="12"/>
                    </a:lnTo>
                    <a:lnTo>
                      <a:pt x="34" y="20"/>
                    </a:lnTo>
                    <a:lnTo>
                      <a:pt x="34" y="92"/>
                    </a:lnTo>
                    <a:lnTo>
                      <a:pt x="34" y="100"/>
                    </a:lnTo>
                    <a:lnTo>
                      <a:pt x="34" y="104"/>
                    </a:lnTo>
                    <a:lnTo>
                      <a:pt x="34" y="108"/>
                    </a:lnTo>
                    <a:lnTo>
                      <a:pt x="38" y="108"/>
                    </a:lnTo>
                    <a:lnTo>
                      <a:pt x="42" y="112"/>
                    </a:lnTo>
                    <a:lnTo>
                      <a:pt x="46" y="112"/>
                    </a:lnTo>
                    <a:lnTo>
                      <a:pt x="50" y="112"/>
                    </a:lnTo>
                    <a:close/>
                  </a:path>
                </a:pathLst>
              </a:custGeom>
              <a:solidFill>
                <a:srgbClr val="000000"/>
              </a:solidFill>
              <a:ln w="0">
                <a:solidFill>
                  <a:srgbClr val="000000"/>
                </a:solidFill>
                <a:round/>
                <a:headEnd/>
                <a:tailEnd/>
              </a:ln>
            </p:spPr>
            <p:txBody>
              <a:bodyPr/>
              <a:lstStyle/>
              <a:p>
                <a:endParaRPr lang="en-CA"/>
              </a:p>
            </p:txBody>
          </p:sp>
          <p:sp>
            <p:nvSpPr>
              <p:cNvPr id="18574" name="Rectangle 256"/>
              <p:cNvSpPr>
                <a:spLocks noChangeArrowheads="1"/>
              </p:cNvSpPr>
              <p:nvPr/>
            </p:nvSpPr>
            <p:spPr bwMode="auto">
              <a:xfrm>
                <a:off x="833" y="1507"/>
                <a:ext cx="8" cy="207"/>
              </a:xfrm>
              <a:prstGeom prst="rect">
                <a:avLst/>
              </a:prstGeom>
              <a:solidFill>
                <a:srgbClr val="000000"/>
              </a:solidFill>
              <a:ln w="0">
                <a:solidFill>
                  <a:srgbClr val="000000"/>
                </a:solidFill>
                <a:miter lim="800000"/>
                <a:headEnd/>
                <a:tailEnd/>
              </a:ln>
            </p:spPr>
            <p:txBody>
              <a:bodyPr/>
              <a:lstStyle/>
              <a:p>
                <a:endParaRPr lang="en-US"/>
              </a:p>
            </p:txBody>
          </p:sp>
          <p:sp>
            <p:nvSpPr>
              <p:cNvPr id="18575" name="Rectangle 257"/>
              <p:cNvSpPr>
                <a:spLocks noChangeArrowheads="1"/>
              </p:cNvSpPr>
              <p:nvPr/>
            </p:nvSpPr>
            <p:spPr bwMode="auto">
              <a:xfrm>
                <a:off x="864" y="1507"/>
                <a:ext cx="7" cy="207"/>
              </a:xfrm>
              <a:prstGeom prst="rect">
                <a:avLst/>
              </a:prstGeom>
              <a:solidFill>
                <a:srgbClr val="000000"/>
              </a:solidFill>
              <a:ln w="0">
                <a:solidFill>
                  <a:srgbClr val="000000"/>
                </a:solidFill>
                <a:miter lim="800000"/>
                <a:headEnd/>
                <a:tailEnd/>
              </a:ln>
            </p:spPr>
            <p:txBody>
              <a:bodyPr/>
              <a:lstStyle/>
              <a:p>
                <a:endParaRPr lang="en-US"/>
              </a:p>
            </p:txBody>
          </p:sp>
          <p:sp>
            <p:nvSpPr>
              <p:cNvPr id="18576" name="Freeform 258"/>
              <p:cNvSpPr>
                <a:spLocks/>
              </p:cNvSpPr>
              <p:nvPr/>
            </p:nvSpPr>
            <p:spPr bwMode="auto">
              <a:xfrm>
                <a:off x="1055" y="1629"/>
                <a:ext cx="20" cy="19"/>
              </a:xfrm>
              <a:custGeom>
                <a:avLst/>
                <a:gdLst>
                  <a:gd name="T0" fmla="*/ 8 w 20"/>
                  <a:gd name="T1" fmla="*/ 0 h 19"/>
                  <a:gd name="T2" fmla="*/ 12 w 20"/>
                  <a:gd name="T3" fmla="*/ 0 h 19"/>
                  <a:gd name="T4" fmla="*/ 16 w 20"/>
                  <a:gd name="T5" fmla="*/ 4 h 19"/>
                  <a:gd name="T6" fmla="*/ 20 w 20"/>
                  <a:gd name="T7" fmla="*/ 4 h 19"/>
                  <a:gd name="T8" fmla="*/ 20 w 20"/>
                  <a:gd name="T9" fmla="*/ 8 h 19"/>
                  <a:gd name="T10" fmla="*/ 20 w 20"/>
                  <a:gd name="T11" fmla="*/ 12 h 19"/>
                  <a:gd name="T12" fmla="*/ 16 w 20"/>
                  <a:gd name="T13" fmla="*/ 16 h 19"/>
                  <a:gd name="T14" fmla="*/ 12 w 20"/>
                  <a:gd name="T15" fmla="*/ 19 h 19"/>
                  <a:gd name="T16" fmla="*/ 8 w 20"/>
                  <a:gd name="T17" fmla="*/ 19 h 19"/>
                  <a:gd name="T18" fmla="*/ 4 w 20"/>
                  <a:gd name="T19" fmla="*/ 19 h 19"/>
                  <a:gd name="T20" fmla="*/ 4 w 20"/>
                  <a:gd name="T21" fmla="*/ 16 h 19"/>
                  <a:gd name="T22" fmla="*/ 0 w 20"/>
                  <a:gd name="T23" fmla="*/ 12 h 19"/>
                  <a:gd name="T24" fmla="*/ 0 w 20"/>
                  <a:gd name="T25" fmla="*/ 8 h 19"/>
                  <a:gd name="T26" fmla="*/ 0 w 20"/>
                  <a:gd name="T27" fmla="*/ 4 h 19"/>
                  <a:gd name="T28" fmla="*/ 4 w 20"/>
                  <a:gd name="T29" fmla="*/ 4 h 19"/>
                  <a:gd name="T30" fmla="*/ 4 w 20"/>
                  <a:gd name="T31" fmla="*/ 0 h 19"/>
                  <a:gd name="T32" fmla="*/ 8 w 20"/>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0"/>
                  <a:gd name="T52" fmla="*/ 0 h 19"/>
                  <a:gd name="T53" fmla="*/ 20 w 20"/>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0" h="19">
                    <a:moveTo>
                      <a:pt x="8" y="0"/>
                    </a:moveTo>
                    <a:lnTo>
                      <a:pt x="12" y="0"/>
                    </a:lnTo>
                    <a:lnTo>
                      <a:pt x="16" y="4"/>
                    </a:lnTo>
                    <a:lnTo>
                      <a:pt x="20" y="4"/>
                    </a:lnTo>
                    <a:lnTo>
                      <a:pt x="20" y="8"/>
                    </a:lnTo>
                    <a:lnTo>
                      <a:pt x="20" y="12"/>
                    </a:lnTo>
                    <a:lnTo>
                      <a:pt x="16" y="16"/>
                    </a:lnTo>
                    <a:lnTo>
                      <a:pt x="12" y="19"/>
                    </a:lnTo>
                    <a:lnTo>
                      <a:pt x="8" y="19"/>
                    </a:lnTo>
                    <a:lnTo>
                      <a:pt x="4" y="19"/>
                    </a:lnTo>
                    <a:lnTo>
                      <a:pt x="4" y="16"/>
                    </a:lnTo>
                    <a:lnTo>
                      <a:pt x="0" y="12"/>
                    </a:lnTo>
                    <a:lnTo>
                      <a:pt x="0" y="8"/>
                    </a:lnTo>
                    <a:lnTo>
                      <a:pt x="0" y="4"/>
                    </a:lnTo>
                    <a:lnTo>
                      <a:pt x="4" y="4"/>
                    </a:lnTo>
                    <a:lnTo>
                      <a:pt x="4" y="0"/>
                    </a:lnTo>
                    <a:lnTo>
                      <a:pt x="8" y="0"/>
                    </a:lnTo>
                    <a:close/>
                  </a:path>
                </a:pathLst>
              </a:custGeom>
              <a:solidFill>
                <a:srgbClr val="000000"/>
              </a:solidFill>
              <a:ln w="0">
                <a:solidFill>
                  <a:srgbClr val="000000"/>
                </a:solidFill>
                <a:round/>
                <a:headEnd/>
                <a:tailEnd/>
              </a:ln>
            </p:spPr>
            <p:txBody>
              <a:bodyPr/>
              <a:lstStyle/>
              <a:p>
                <a:endParaRPr lang="en-CA"/>
              </a:p>
            </p:txBody>
          </p:sp>
          <p:sp>
            <p:nvSpPr>
              <p:cNvPr id="18577" name="Freeform 259"/>
              <p:cNvSpPr>
                <a:spLocks noEditPoints="1"/>
              </p:cNvSpPr>
              <p:nvPr/>
            </p:nvSpPr>
            <p:spPr bwMode="auto">
              <a:xfrm>
                <a:off x="1090" y="1533"/>
                <a:ext cx="73" cy="115"/>
              </a:xfrm>
              <a:custGeom>
                <a:avLst/>
                <a:gdLst>
                  <a:gd name="T0" fmla="*/ 0 w 73"/>
                  <a:gd name="T1" fmla="*/ 58 h 115"/>
                  <a:gd name="T2" fmla="*/ 4 w 73"/>
                  <a:gd name="T3" fmla="*/ 39 h 115"/>
                  <a:gd name="T4" fmla="*/ 8 w 73"/>
                  <a:gd name="T5" fmla="*/ 23 h 115"/>
                  <a:gd name="T6" fmla="*/ 15 w 73"/>
                  <a:gd name="T7" fmla="*/ 12 h 115"/>
                  <a:gd name="T8" fmla="*/ 23 w 73"/>
                  <a:gd name="T9" fmla="*/ 4 h 115"/>
                  <a:gd name="T10" fmla="*/ 31 w 73"/>
                  <a:gd name="T11" fmla="*/ 0 h 115"/>
                  <a:gd name="T12" fmla="*/ 38 w 73"/>
                  <a:gd name="T13" fmla="*/ 0 h 115"/>
                  <a:gd name="T14" fmla="*/ 46 w 73"/>
                  <a:gd name="T15" fmla="*/ 0 h 115"/>
                  <a:gd name="T16" fmla="*/ 54 w 73"/>
                  <a:gd name="T17" fmla="*/ 4 h 115"/>
                  <a:gd name="T18" fmla="*/ 58 w 73"/>
                  <a:gd name="T19" fmla="*/ 12 h 115"/>
                  <a:gd name="T20" fmla="*/ 65 w 73"/>
                  <a:gd name="T21" fmla="*/ 23 h 115"/>
                  <a:gd name="T22" fmla="*/ 69 w 73"/>
                  <a:gd name="T23" fmla="*/ 39 h 115"/>
                  <a:gd name="T24" fmla="*/ 73 w 73"/>
                  <a:gd name="T25" fmla="*/ 58 h 115"/>
                  <a:gd name="T26" fmla="*/ 69 w 73"/>
                  <a:gd name="T27" fmla="*/ 73 h 115"/>
                  <a:gd name="T28" fmla="*/ 65 w 73"/>
                  <a:gd name="T29" fmla="*/ 89 h 115"/>
                  <a:gd name="T30" fmla="*/ 61 w 73"/>
                  <a:gd name="T31" fmla="*/ 100 h 115"/>
                  <a:gd name="T32" fmla="*/ 54 w 73"/>
                  <a:gd name="T33" fmla="*/ 108 h 115"/>
                  <a:gd name="T34" fmla="*/ 42 w 73"/>
                  <a:gd name="T35" fmla="*/ 112 h 115"/>
                  <a:gd name="T36" fmla="*/ 35 w 73"/>
                  <a:gd name="T37" fmla="*/ 115 h 115"/>
                  <a:gd name="T38" fmla="*/ 27 w 73"/>
                  <a:gd name="T39" fmla="*/ 112 h 115"/>
                  <a:gd name="T40" fmla="*/ 19 w 73"/>
                  <a:gd name="T41" fmla="*/ 108 h 115"/>
                  <a:gd name="T42" fmla="*/ 12 w 73"/>
                  <a:gd name="T43" fmla="*/ 96 h 115"/>
                  <a:gd name="T44" fmla="*/ 4 w 73"/>
                  <a:gd name="T45" fmla="*/ 77 h 115"/>
                  <a:gd name="T46" fmla="*/ 0 w 73"/>
                  <a:gd name="T47" fmla="*/ 58 h 115"/>
                  <a:gd name="T48" fmla="*/ 19 w 73"/>
                  <a:gd name="T49" fmla="*/ 62 h 115"/>
                  <a:gd name="T50" fmla="*/ 19 w 73"/>
                  <a:gd name="T51" fmla="*/ 81 h 115"/>
                  <a:gd name="T52" fmla="*/ 23 w 73"/>
                  <a:gd name="T53" fmla="*/ 96 h 115"/>
                  <a:gd name="T54" fmla="*/ 27 w 73"/>
                  <a:gd name="T55" fmla="*/ 104 h 115"/>
                  <a:gd name="T56" fmla="*/ 31 w 73"/>
                  <a:gd name="T57" fmla="*/ 108 h 115"/>
                  <a:gd name="T58" fmla="*/ 35 w 73"/>
                  <a:gd name="T59" fmla="*/ 108 h 115"/>
                  <a:gd name="T60" fmla="*/ 42 w 73"/>
                  <a:gd name="T61" fmla="*/ 108 h 115"/>
                  <a:gd name="T62" fmla="*/ 46 w 73"/>
                  <a:gd name="T63" fmla="*/ 104 h 115"/>
                  <a:gd name="T64" fmla="*/ 50 w 73"/>
                  <a:gd name="T65" fmla="*/ 100 h 115"/>
                  <a:gd name="T66" fmla="*/ 54 w 73"/>
                  <a:gd name="T67" fmla="*/ 92 h 115"/>
                  <a:gd name="T68" fmla="*/ 54 w 73"/>
                  <a:gd name="T69" fmla="*/ 77 h 115"/>
                  <a:gd name="T70" fmla="*/ 58 w 73"/>
                  <a:gd name="T71" fmla="*/ 54 h 115"/>
                  <a:gd name="T72" fmla="*/ 54 w 73"/>
                  <a:gd name="T73" fmla="*/ 35 h 115"/>
                  <a:gd name="T74" fmla="*/ 54 w 73"/>
                  <a:gd name="T75" fmla="*/ 20 h 115"/>
                  <a:gd name="T76" fmla="*/ 50 w 73"/>
                  <a:gd name="T77" fmla="*/ 12 h 115"/>
                  <a:gd name="T78" fmla="*/ 46 w 73"/>
                  <a:gd name="T79" fmla="*/ 8 h 115"/>
                  <a:gd name="T80" fmla="*/ 42 w 73"/>
                  <a:gd name="T81" fmla="*/ 4 h 115"/>
                  <a:gd name="T82" fmla="*/ 38 w 73"/>
                  <a:gd name="T83" fmla="*/ 4 h 115"/>
                  <a:gd name="T84" fmla="*/ 31 w 73"/>
                  <a:gd name="T85" fmla="*/ 4 h 115"/>
                  <a:gd name="T86" fmla="*/ 27 w 73"/>
                  <a:gd name="T87" fmla="*/ 8 h 115"/>
                  <a:gd name="T88" fmla="*/ 23 w 73"/>
                  <a:gd name="T89" fmla="*/ 20 h 115"/>
                  <a:gd name="T90" fmla="*/ 19 w 73"/>
                  <a:gd name="T91" fmla="*/ 31 h 115"/>
                  <a:gd name="T92" fmla="*/ 19 w 73"/>
                  <a:gd name="T93" fmla="*/ 46 h 115"/>
                  <a:gd name="T94" fmla="*/ 19 w 73"/>
                  <a:gd name="T95" fmla="*/ 62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39"/>
                    </a:lnTo>
                    <a:lnTo>
                      <a:pt x="8" y="23"/>
                    </a:lnTo>
                    <a:lnTo>
                      <a:pt x="15" y="12"/>
                    </a:lnTo>
                    <a:lnTo>
                      <a:pt x="23" y="4"/>
                    </a:lnTo>
                    <a:lnTo>
                      <a:pt x="31" y="0"/>
                    </a:lnTo>
                    <a:lnTo>
                      <a:pt x="38" y="0"/>
                    </a:lnTo>
                    <a:lnTo>
                      <a:pt x="46" y="0"/>
                    </a:lnTo>
                    <a:lnTo>
                      <a:pt x="54" y="4"/>
                    </a:lnTo>
                    <a:lnTo>
                      <a:pt x="58" y="12"/>
                    </a:lnTo>
                    <a:lnTo>
                      <a:pt x="65" y="23"/>
                    </a:lnTo>
                    <a:lnTo>
                      <a:pt x="69" y="39"/>
                    </a:lnTo>
                    <a:lnTo>
                      <a:pt x="73" y="58"/>
                    </a:lnTo>
                    <a:lnTo>
                      <a:pt x="69" y="73"/>
                    </a:lnTo>
                    <a:lnTo>
                      <a:pt x="65" y="89"/>
                    </a:lnTo>
                    <a:lnTo>
                      <a:pt x="61" y="100"/>
                    </a:lnTo>
                    <a:lnTo>
                      <a:pt x="54" y="108"/>
                    </a:lnTo>
                    <a:lnTo>
                      <a:pt x="42" y="112"/>
                    </a:lnTo>
                    <a:lnTo>
                      <a:pt x="35" y="115"/>
                    </a:lnTo>
                    <a:lnTo>
                      <a:pt x="27" y="112"/>
                    </a:lnTo>
                    <a:lnTo>
                      <a:pt x="19" y="108"/>
                    </a:lnTo>
                    <a:lnTo>
                      <a:pt x="12" y="96"/>
                    </a:lnTo>
                    <a:lnTo>
                      <a:pt x="4" y="77"/>
                    </a:lnTo>
                    <a:lnTo>
                      <a:pt x="0" y="58"/>
                    </a:lnTo>
                    <a:close/>
                    <a:moveTo>
                      <a:pt x="19" y="62"/>
                    </a:moveTo>
                    <a:lnTo>
                      <a:pt x="19" y="81"/>
                    </a:lnTo>
                    <a:lnTo>
                      <a:pt x="23" y="96"/>
                    </a:lnTo>
                    <a:lnTo>
                      <a:pt x="27" y="104"/>
                    </a:lnTo>
                    <a:lnTo>
                      <a:pt x="31" y="108"/>
                    </a:lnTo>
                    <a:lnTo>
                      <a:pt x="35" y="108"/>
                    </a:lnTo>
                    <a:lnTo>
                      <a:pt x="42" y="108"/>
                    </a:lnTo>
                    <a:lnTo>
                      <a:pt x="46" y="104"/>
                    </a:lnTo>
                    <a:lnTo>
                      <a:pt x="50" y="100"/>
                    </a:lnTo>
                    <a:lnTo>
                      <a:pt x="54" y="92"/>
                    </a:lnTo>
                    <a:lnTo>
                      <a:pt x="54" y="77"/>
                    </a:lnTo>
                    <a:lnTo>
                      <a:pt x="58" y="54"/>
                    </a:lnTo>
                    <a:lnTo>
                      <a:pt x="54" y="35"/>
                    </a:lnTo>
                    <a:lnTo>
                      <a:pt x="54" y="20"/>
                    </a:lnTo>
                    <a:lnTo>
                      <a:pt x="50" y="12"/>
                    </a:lnTo>
                    <a:lnTo>
                      <a:pt x="46" y="8"/>
                    </a:lnTo>
                    <a:lnTo>
                      <a:pt x="42" y="4"/>
                    </a:lnTo>
                    <a:lnTo>
                      <a:pt x="38" y="4"/>
                    </a:lnTo>
                    <a:lnTo>
                      <a:pt x="31" y="4"/>
                    </a:lnTo>
                    <a:lnTo>
                      <a:pt x="27" y="8"/>
                    </a:lnTo>
                    <a:lnTo>
                      <a:pt x="23" y="20"/>
                    </a:lnTo>
                    <a:lnTo>
                      <a:pt x="19" y="31"/>
                    </a:lnTo>
                    <a:lnTo>
                      <a:pt x="19" y="46"/>
                    </a:lnTo>
                    <a:lnTo>
                      <a:pt x="19" y="62"/>
                    </a:lnTo>
                    <a:close/>
                  </a:path>
                </a:pathLst>
              </a:custGeom>
              <a:solidFill>
                <a:srgbClr val="000000"/>
              </a:solidFill>
              <a:ln w="0">
                <a:solidFill>
                  <a:srgbClr val="000000"/>
                </a:solidFill>
                <a:round/>
                <a:headEnd/>
                <a:tailEnd/>
              </a:ln>
            </p:spPr>
            <p:txBody>
              <a:bodyPr/>
              <a:lstStyle/>
              <a:p>
                <a:endParaRPr lang="en-CA"/>
              </a:p>
            </p:txBody>
          </p:sp>
          <p:sp>
            <p:nvSpPr>
              <p:cNvPr id="18578" name="Freeform 260"/>
              <p:cNvSpPr>
                <a:spLocks noEditPoints="1"/>
              </p:cNvSpPr>
              <p:nvPr/>
            </p:nvSpPr>
            <p:spPr bwMode="auto">
              <a:xfrm>
                <a:off x="1174" y="1533"/>
                <a:ext cx="73" cy="115"/>
              </a:xfrm>
              <a:custGeom>
                <a:avLst/>
                <a:gdLst>
                  <a:gd name="T0" fmla="*/ 0 w 73"/>
                  <a:gd name="T1" fmla="*/ 58 h 115"/>
                  <a:gd name="T2" fmla="*/ 4 w 73"/>
                  <a:gd name="T3" fmla="*/ 39 h 115"/>
                  <a:gd name="T4" fmla="*/ 8 w 73"/>
                  <a:gd name="T5" fmla="*/ 23 h 115"/>
                  <a:gd name="T6" fmla="*/ 12 w 73"/>
                  <a:gd name="T7" fmla="*/ 12 h 115"/>
                  <a:gd name="T8" fmla="*/ 23 w 73"/>
                  <a:gd name="T9" fmla="*/ 4 h 115"/>
                  <a:gd name="T10" fmla="*/ 31 w 73"/>
                  <a:gd name="T11" fmla="*/ 0 h 115"/>
                  <a:gd name="T12" fmla="*/ 35 w 73"/>
                  <a:gd name="T13" fmla="*/ 0 h 115"/>
                  <a:gd name="T14" fmla="*/ 46 w 73"/>
                  <a:gd name="T15" fmla="*/ 0 h 115"/>
                  <a:gd name="T16" fmla="*/ 54 w 73"/>
                  <a:gd name="T17" fmla="*/ 4 h 115"/>
                  <a:gd name="T18" fmla="*/ 58 w 73"/>
                  <a:gd name="T19" fmla="*/ 12 h 115"/>
                  <a:gd name="T20" fmla="*/ 66 w 73"/>
                  <a:gd name="T21" fmla="*/ 23 h 115"/>
                  <a:gd name="T22" fmla="*/ 69 w 73"/>
                  <a:gd name="T23" fmla="*/ 39 h 115"/>
                  <a:gd name="T24" fmla="*/ 73 w 73"/>
                  <a:gd name="T25" fmla="*/ 58 h 115"/>
                  <a:gd name="T26" fmla="*/ 69 w 73"/>
                  <a:gd name="T27" fmla="*/ 73 h 115"/>
                  <a:gd name="T28" fmla="*/ 66 w 73"/>
                  <a:gd name="T29" fmla="*/ 89 h 115"/>
                  <a:gd name="T30" fmla="*/ 62 w 73"/>
                  <a:gd name="T31" fmla="*/ 100 h 115"/>
                  <a:gd name="T32" fmla="*/ 54 w 73"/>
                  <a:gd name="T33" fmla="*/ 108 h 115"/>
                  <a:gd name="T34" fmla="*/ 43 w 73"/>
                  <a:gd name="T35" fmla="*/ 112 h 115"/>
                  <a:gd name="T36" fmla="*/ 35 w 73"/>
                  <a:gd name="T37" fmla="*/ 115 h 115"/>
                  <a:gd name="T38" fmla="*/ 27 w 73"/>
                  <a:gd name="T39" fmla="*/ 112 h 115"/>
                  <a:gd name="T40" fmla="*/ 20 w 73"/>
                  <a:gd name="T41" fmla="*/ 108 h 115"/>
                  <a:gd name="T42" fmla="*/ 12 w 73"/>
                  <a:gd name="T43" fmla="*/ 96 h 115"/>
                  <a:gd name="T44" fmla="*/ 4 w 73"/>
                  <a:gd name="T45" fmla="*/ 77 h 115"/>
                  <a:gd name="T46" fmla="*/ 0 w 73"/>
                  <a:gd name="T47" fmla="*/ 58 h 115"/>
                  <a:gd name="T48" fmla="*/ 16 w 73"/>
                  <a:gd name="T49" fmla="*/ 62 h 115"/>
                  <a:gd name="T50" fmla="*/ 20 w 73"/>
                  <a:gd name="T51" fmla="*/ 81 h 115"/>
                  <a:gd name="T52" fmla="*/ 23 w 73"/>
                  <a:gd name="T53" fmla="*/ 96 h 115"/>
                  <a:gd name="T54" fmla="*/ 27 w 73"/>
                  <a:gd name="T55" fmla="*/ 104 h 115"/>
                  <a:gd name="T56" fmla="*/ 31 w 73"/>
                  <a:gd name="T57" fmla="*/ 108 h 115"/>
                  <a:gd name="T58" fmla="*/ 35 w 73"/>
                  <a:gd name="T59" fmla="*/ 108 h 115"/>
                  <a:gd name="T60" fmla="*/ 39 w 73"/>
                  <a:gd name="T61" fmla="*/ 108 h 115"/>
                  <a:gd name="T62" fmla="*/ 46 w 73"/>
                  <a:gd name="T63" fmla="*/ 104 h 115"/>
                  <a:gd name="T64" fmla="*/ 50 w 73"/>
                  <a:gd name="T65" fmla="*/ 100 h 115"/>
                  <a:gd name="T66" fmla="*/ 50 w 73"/>
                  <a:gd name="T67" fmla="*/ 92 h 115"/>
                  <a:gd name="T68" fmla="*/ 54 w 73"/>
                  <a:gd name="T69" fmla="*/ 77 h 115"/>
                  <a:gd name="T70" fmla="*/ 54 w 73"/>
                  <a:gd name="T71" fmla="*/ 54 h 115"/>
                  <a:gd name="T72" fmla="*/ 54 w 73"/>
                  <a:gd name="T73" fmla="*/ 35 h 115"/>
                  <a:gd name="T74" fmla="*/ 50 w 73"/>
                  <a:gd name="T75" fmla="*/ 20 h 115"/>
                  <a:gd name="T76" fmla="*/ 50 w 73"/>
                  <a:gd name="T77" fmla="*/ 12 h 115"/>
                  <a:gd name="T78" fmla="*/ 46 w 73"/>
                  <a:gd name="T79" fmla="*/ 8 h 115"/>
                  <a:gd name="T80" fmla="*/ 43 w 73"/>
                  <a:gd name="T81" fmla="*/ 4 h 115"/>
                  <a:gd name="T82" fmla="*/ 35 w 73"/>
                  <a:gd name="T83" fmla="*/ 4 h 115"/>
                  <a:gd name="T84" fmla="*/ 31 w 73"/>
                  <a:gd name="T85" fmla="*/ 4 h 115"/>
                  <a:gd name="T86" fmla="*/ 27 w 73"/>
                  <a:gd name="T87" fmla="*/ 8 h 115"/>
                  <a:gd name="T88" fmla="*/ 23 w 73"/>
                  <a:gd name="T89" fmla="*/ 20 h 115"/>
                  <a:gd name="T90" fmla="*/ 20 w 73"/>
                  <a:gd name="T91" fmla="*/ 31 h 115"/>
                  <a:gd name="T92" fmla="*/ 20 w 73"/>
                  <a:gd name="T93" fmla="*/ 46 h 115"/>
                  <a:gd name="T94" fmla="*/ 16 w 73"/>
                  <a:gd name="T95" fmla="*/ 62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39"/>
                    </a:lnTo>
                    <a:lnTo>
                      <a:pt x="8" y="23"/>
                    </a:lnTo>
                    <a:lnTo>
                      <a:pt x="12" y="12"/>
                    </a:lnTo>
                    <a:lnTo>
                      <a:pt x="23" y="4"/>
                    </a:lnTo>
                    <a:lnTo>
                      <a:pt x="31" y="0"/>
                    </a:lnTo>
                    <a:lnTo>
                      <a:pt x="35" y="0"/>
                    </a:lnTo>
                    <a:lnTo>
                      <a:pt x="46" y="0"/>
                    </a:lnTo>
                    <a:lnTo>
                      <a:pt x="54" y="4"/>
                    </a:lnTo>
                    <a:lnTo>
                      <a:pt x="58" y="12"/>
                    </a:lnTo>
                    <a:lnTo>
                      <a:pt x="66" y="23"/>
                    </a:lnTo>
                    <a:lnTo>
                      <a:pt x="69" y="39"/>
                    </a:lnTo>
                    <a:lnTo>
                      <a:pt x="73" y="58"/>
                    </a:lnTo>
                    <a:lnTo>
                      <a:pt x="69" y="73"/>
                    </a:lnTo>
                    <a:lnTo>
                      <a:pt x="66" y="89"/>
                    </a:lnTo>
                    <a:lnTo>
                      <a:pt x="62" y="100"/>
                    </a:lnTo>
                    <a:lnTo>
                      <a:pt x="54" y="108"/>
                    </a:lnTo>
                    <a:lnTo>
                      <a:pt x="43" y="112"/>
                    </a:lnTo>
                    <a:lnTo>
                      <a:pt x="35" y="115"/>
                    </a:lnTo>
                    <a:lnTo>
                      <a:pt x="27" y="112"/>
                    </a:lnTo>
                    <a:lnTo>
                      <a:pt x="20" y="108"/>
                    </a:lnTo>
                    <a:lnTo>
                      <a:pt x="12" y="96"/>
                    </a:lnTo>
                    <a:lnTo>
                      <a:pt x="4" y="77"/>
                    </a:lnTo>
                    <a:lnTo>
                      <a:pt x="0" y="58"/>
                    </a:lnTo>
                    <a:close/>
                    <a:moveTo>
                      <a:pt x="16" y="62"/>
                    </a:moveTo>
                    <a:lnTo>
                      <a:pt x="20" y="81"/>
                    </a:lnTo>
                    <a:lnTo>
                      <a:pt x="23" y="96"/>
                    </a:lnTo>
                    <a:lnTo>
                      <a:pt x="27" y="104"/>
                    </a:lnTo>
                    <a:lnTo>
                      <a:pt x="31" y="108"/>
                    </a:lnTo>
                    <a:lnTo>
                      <a:pt x="35" y="108"/>
                    </a:lnTo>
                    <a:lnTo>
                      <a:pt x="39" y="108"/>
                    </a:lnTo>
                    <a:lnTo>
                      <a:pt x="46" y="104"/>
                    </a:lnTo>
                    <a:lnTo>
                      <a:pt x="50" y="100"/>
                    </a:lnTo>
                    <a:lnTo>
                      <a:pt x="50" y="92"/>
                    </a:lnTo>
                    <a:lnTo>
                      <a:pt x="54" y="77"/>
                    </a:lnTo>
                    <a:lnTo>
                      <a:pt x="54" y="54"/>
                    </a:lnTo>
                    <a:lnTo>
                      <a:pt x="54" y="35"/>
                    </a:lnTo>
                    <a:lnTo>
                      <a:pt x="50" y="20"/>
                    </a:lnTo>
                    <a:lnTo>
                      <a:pt x="50" y="12"/>
                    </a:lnTo>
                    <a:lnTo>
                      <a:pt x="46" y="8"/>
                    </a:lnTo>
                    <a:lnTo>
                      <a:pt x="43" y="4"/>
                    </a:lnTo>
                    <a:lnTo>
                      <a:pt x="35" y="4"/>
                    </a:lnTo>
                    <a:lnTo>
                      <a:pt x="31" y="4"/>
                    </a:lnTo>
                    <a:lnTo>
                      <a:pt x="27" y="8"/>
                    </a:lnTo>
                    <a:lnTo>
                      <a:pt x="23" y="20"/>
                    </a:lnTo>
                    <a:lnTo>
                      <a:pt x="20" y="31"/>
                    </a:lnTo>
                    <a:lnTo>
                      <a:pt x="20" y="46"/>
                    </a:lnTo>
                    <a:lnTo>
                      <a:pt x="16" y="62"/>
                    </a:lnTo>
                    <a:close/>
                  </a:path>
                </a:pathLst>
              </a:custGeom>
              <a:solidFill>
                <a:srgbClr val="000000"/>
              </a:solidFill>
              <a:ln w="0">
                <a:solidFill>
                  <a:srgbClr val="000000"/>
                </a:solidFill>
                <a:round/>
                <a:headEnd/>
                <a:tailEnd/>
              </a:ln>
            </p:spPr>
            <p:txBody>
              <a:bodyPr/>
              <a:lstStyle/>
              <a:p>
                <a:endParaRPr lang="en-CA"/>
              </a:p>
            </p:txBody>
          </p:sp>
          <p:sp>
            <p:nvSpPr>
              <p:cNvPr id="18579" name="Freeform 261"/>
              <p:cNvSpPr>
                <a:spLocks/>
              </p:cNvSpPr>
              <p:nvPr/>
            </p:nvSpPr>
            <p:spPr bwMode="auto">
              <a:xfrm>
                <a:off x="1255" y="1533"/>
                <a:ext cx="73" cy="112"/>
              </a:xfrm>
              <a:custGeom>
                <a:avLst/>
                <a:gdLst>
                  <a:gd name="T0" fmla="*/ 73 w 73"/>
                  <a:gd name="T1" fmla="*/ 92 h 112"/>
                  <a:gd name="T2" fmla="*/ 65 w 73"/>
                  <a:gd name="T3" fmla="*/ 112 h 112"/>
                  <a:gd name="T4" fmla="*/ 0 w 73"/>
                  <a:gd name="T5" fmla="*/ 112 h 112"/>
                  <a:gd name="T6" fmla="*/ 0 w 73"/>
                  <a:gd name="T7" fmla="*/ 112 h 112"/>
                  <a:gd name="T8" fmla="*/ 19 w 73"/>
                  <a:gd name="T9" fmla="*/ 92 h 112"/>
                  <a:gd name="T10" fmla="*/ 31 w 73"/>
                  <a:gd name="T11" fmla="*/ 81 h 112"/>
                  <a:gd name="T12" fmla="*/ 42 w 73"/>
                  <a:gd name="T13" fmla="*/ 66 h 112"/>
                  <a:gd name="T14" fmla="*/ 50 w 73"/>
                  <a:gd name="T15" fmla="*/ 50 h 112"/>
                  <a:gd name="T16" fmla="*/ 54 w 73"/>
                  <a:gd name="T17" fmla="*/ 35 h 112"/>
                  <a:gd name="T18" fmla="*/ 54 w 73"/>
                  <a:gd name="T19" fmla="*/ 27 h 112"/>
                  <a:gd name="T20" fmla="*/ 46 w 73"/>
                  <a:gd name="T21" fmla="*/ 20 h 112"/>
                  <a:gd name="T22" fmla="*/ 38 w 73"/>
                  <a:gd name="T23" fmla="*/ 12 h 112"/>
                  <a:gd name="T24" fmla="*/ 31 w 73"/>
                  <a:gd name="T25" fmla="*/ 12 h 112"/>
                  <a:gd name="T26" fmla="*/ 23 w 73"/>
                  <a:gd name="T27" fmla="*/ 12 h 112"/>
                  <a:gd name="T28" fmla="*/ 15 w 73"/>
                  <a:gd name="T29" fmla="*/ 16 h 112"/>
                  <a:gd name="T30" fmla="*/ 11 w 73"/>
                  <a:gd name="T31" fmla="*/ 23 h 112"/>
                  <a:gd name="T32" fmla="*/ 8 w 73"/>
                  <a:gd name="T33" fmla="*/ 31 h 112"/>
                  <a:gd name="T34" fmla="*/ 4 w 73"/>
                  <a:gd name="T35" fmla="*/ 31 h 112"/>
                  <a:gd name="T36" fmla="*/ 8 w 73"/>
                  <a:gd name="T37" fmla="*/ 16 h 112"/>
                  <a:gd name="T38" fmla="*/ 15 w 73"/>
                  <a:gd name="T39" fmla="*/ 8 h 112"/>
                  <a:gd name="T40" fmla="*/ 23 w 73"/>
                  <a:gd name="T41" fmla="*/ 0 h 112"/>
                  <a:gd name="T42" fmla="*/ 35 w 73"/>
                  <a:gd name="T43" fmla="*/ 0 h 112"/>
                  <a:gd name="T44" fmla="*/ 50 w 73"/>
                  <a:gd name="T45" fmla="*/ 0 h 112"/>
                  <a:gd name="T46" fmla="*/ 58 w 73"/>
                  <a:gd name="T47" fmla="*/ 8 h 112"/>
                  <a:gd name="T48" fmla="*/ 65 w 73"/>
                  <a:gd name="T49" fmla="*/ 20 h 112"/>
                  <a:gd name="T50" fmla="*/ 69 w 73"/>
                  <a:gd name="T51" fmla="*/ 27 h 112"/>
                  <a:gd name="T52" fmla="*/ 65 w 73"/>
                  <a:gd name="T53" fmla="*/ 39 h 112"/>
                  <a:gd name="T54" fmla="*/ 65 w 73"/>
                  <a:gd name="T55" fmla="*/ 46 h 112"/>
                  <a:gd name="T56" fmla="*/ 54 w 73"/>
                  <a:gd name="T57" fmla="*/ 58 h 112"/>
                  <a:gd name="T58" fmla="*/ 42 w 73"/>
                  <a:gd name="T59" fmla="*/ 73 h 112"/>
                  <a:gd name="T60" fmla="*/ 31 w 73"/>
                  <a:gd name="T61" fmla="*/ 85 h 112"/>
                  <a:gd name="T62" fmla="*/ 23 w 73"/>
                  <a:gd name="T63" fmla="*/ 96 h 112"/>
                  <a:gd name="T64" fmla="*/ 15 w 73"/>
                  <a:gd name="T65" fmla="*/ 100 h 112"/>
                  <a:gd name="T66" fmla="*/ 46 w 73"/>
                  <a:gd name="T67" fmla="*/ 100 h 112"/>
                  <a:gd name="T68" fmla="*/ 54 w 73"/>
                  <a:gd name="T69" fmla="*/ 100 h 112"/>
                  <a:gd name="T70" fmla="*/ 58 w 73"/>
                  <a:gd name="T71" fmla="*/ 100 h 112"/>
                  <a:gd name="T72" fmla="*/ 61 w 73"/>
                  <a:gd name="T73" fmla="*/ 100 h 112"/>
                  <a:gd name="T74" fmla="*/ 65 w 73"/>
                  <a:gd name="T75" fmla="*/ 96 h 112"/>
                  <a:gd name="T76" fmla="*/ 69 w 73"/>
                  <a:gd name="T77" fmla="*/ 96 h 112"/>
                  <a:gd name="T78" fmla="*/ 73 w 73"/>
                  <a:gd name="T79" fmla="*/ 92 h 112"/>
                  <a:gd name="T80" fmla="*/ 73 w 73"/>
                  <a:gd name="T81" fmla="*/ 92 h 112"/>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2"/>
                  <a:gd name="T125" fmla="*/ 73 w 73"/>
                  <a:gd name="T126" fmla="*/ 112 h 112"/>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2">
                    <a:moveTo>
                      <a:pt x="73" y="92"/>
                    </a:moveTo>
                    <a:lnTo>
                      <a:pt x="65" y="112"/>
                    </a:lnTo>
                    <a:lnTo>
                      <a:pt x="0" y="112"/>
                    </a:lnTo>
                    <a:lnTo>
                      <a:pt x="19" y="92"/>
                    </a:lnTo>
                    <a:lnTo>
                      <a:pt x="31" y="81"/>
                    </a:lnTo>
                    <a:lnTo>
                      <a:pt x="42" y="66"/>
                    </a:lnTo>
                    <a:lnTo>
                      <a:pt x="50" y="50"/>
                    </a:lnTo>
                    <a:lnTo>
                      <a:pt x="54" y="35"/>
                    </a:lnTo>
                    <a:lnTo>
                      <a:pt x="54" y="27"/>
                    </a:lnTo>
                    <a:lnTo>
                      <a:pt x="46" y="20"/>
                    </a:lnTo>
                    <a:lnTo>
                      <a:pt x="38" y="12"/>
                    </a:lnTo>
                    <a:lnTo>
                      <a:pt x="31" y="12"/>
                    </a:lnTo>
                    <a:lnTo>
                      <a:pt x="23" y="12"/>
                    </a:lnTo>
                    <a:lnTo>
                      <a:pt x="15" y="16"/>
                    </a:lnTo>
                    <a:lnTo>
                      <a:pt x="11" y="23"/>
                    </a:lnTo>
                    <a:lnTo>
                      <a:pt x="8" y="31"/>
                    </a:lnTo>
                    <a:lnTo>
                      <a:pt x="4" y="31"/>
                    </a:lnTo>
                    <a:lnTo>
                      <a:pt x="8" y="16"/>
                    </a:lnTo>
                    <a:lnTo>
                      <a:pt x="15" y="8"/>
                    </a:lnTo>
                    <a:lnTo>
                      <a:pt x="23" y="0"/>
                    </a:lnTo>
                    <a:lnTo>
                      <a:pt x="35" y="0"/>
                    </a:lnTo>
                    <a:lnTo>
                      <a:pt x="50" y="0"/>
                    </a:lnTo>
                    <a:lnTo>
                      <a:pt x="58" y="8"/>
                    </a:lnTo>
                    <a:lnTo>
                      <a:pt x="65" y="20"/>
                    </a:lnTo>
                    <a:lnTo>
                      <a:pt x="69" y="27"/>
                    </a:lnTo>
                    <a:lnTo>
                      <a:pt x="65" y="39"/>
                    </a:lnTo>
                    <a:lnTo>
                      <a:pt x="65" y="46"/>
                    </a:lnTo>
                    <a:lnTo>
                      <a:pt x="54" y="58"/>
                    </a:lnTo>
                    <a:lnTo>
                      <a:pt x="42" y="73"/>
                    </a:lnTo>
                    <a:lnTo>
                      <a:pt x="31" y="85"/>
                    </a:lnTo>
                    <a:lnTo>
                      <a:pt x="23" y="96"/>
                    </a:lnTo>
                    <a:lnTo>
                      <a:pt x="15" y="100"/>
                    </a:lnTo>
                    <a:lnTo>
                      <a:pt x="46" y="100"/>
                    </a:lnTo>
                    <a:lnTo>
                      <a:pt x="54" y="100"/>
                    </a:lnTo>
                    <a:lnTo>
                      <a:pt x="58" y="100"/>
                    </a:lnTo>
                    <a:lnTo>
                      <a:pt x="61" y="100"/>
                    </a:lnTo>
                    <a:lnTo>
                      <a:pt x="65" y="96"/>
                    </a:lnTo>
                    <a:lnTo>
                      <a:pt x="69" y="96"/>
                    </a:lnTo>
                    <a:lnTo>
                      <a:pt x="73" y="92"/>
                    </a:lnTo>
                    <a:close/>
                  </a:path>
                </a:pathLst>
              </a:custGeom>
              <a:solidFill>
                <a:srgbClr val="000000"/>
              </a:solidFill>
              <a:ln w="0">
                <a:solidFill>
                  <a:srgbClr val="000000"/>
                </a:solidFill>
                <a:round/>
                <a:headEnd/>
                <a:tailEnd/>
              </a:ln>
            </p:spPr>
            <p:txBody>
              <a:bodyPr/>
              <a:lstStyle/>
              <a:p>
                <a:endParaRPr lang="en-CA"/>
              </a:p>
            </p:txBody>
          </p:sp>
          <p:sp>
            <p:nvSpPr>
              <p:cNvPr id="18580" name="Freeform 262"/>
              <p:cNvSpPr>
                <a:spLocks/>
              </p:cNvSpPr>
              <p:nvPr/>
            </p:nvSpPr>
            <p:spPr bwMode="auto">
              <a:xfrm>
                <a:off x="1343" y="1533"/>
                <a:ext cx="65" cy="115"/>
              </a:xfrm>
              <a:custGeom>
                <a:avLst/>
                <a:gdLst>
                  <a:gd name="T0" fmla="*/ 8 w 65"/>
                  <a:gd name="T1" fmla="*/ 12 h 115"/>
                  <a:gd name="T2" fmla="*/ 23 w 65"/>
                  <a:gd name="T3" fmla="*/ 0 h 115"/>
                  <a:gd name="T4" fmla="*/ 42 w 65"/>
                  <a:gd name="T5" fmla="*/ 0 h 115"/>
                  <a:gd name="T6" fmla="*/ 58 w 65"/>
                  <a:gd name="T7" fmla="*/ 16 h 115"/>
                  <a:gd name="T8" fmla="*/ 58 w 65"/>
                  <a:gd name="T9" fmla="*/ 31 h 115"/>
                  <a:gd name="T10" fmla="*/ 42 w 65"/>
                  <a:gd name="T11" fmla="*/ 46 h 115"/>
                  <a:gd name="T12" fmla="*/ 58 w 65"/>
                  <a:gd name="T13" fmla="*/ 58 h 115"/>
                  <a:gd name="T14" fmla="*/ 65 w 65"/>
                  <a:gd name="T15" fmla="*/ 77 h 115"/>
                  <a:gd name="T16" fmla="*/ 54 w 65"/>
                  <a:gd name="T17" fmla="*/ 100 h 115"/>
                  <a:gd name="T18" fmla="*/ 35 w 65"/>
                  <a:gd name="T19" fmla="*/ 112 h 115"/>
                  <a:gd name="T20" fmla="*/ 12 w 65"/>
                  <a:gd name="T21" fmla="*/ 115 h 115"/>
                  <a:gd name="T22" fmla="*/ 0 w 65"/>
                  <a:gd name="T23" fmla="*/ 108 h 115"/>
                  <a:gd name="T24" fmla="*/ 0 w 65"/>
                  <a:gd name="T25" fmla="*/ 104 h 115"/>
                  <a:gd name="T26" fmla="*/ 4 w 65"/>
                  <a:gd name="T27" fmla="*/ 100 h 115"/>
                  <a:gd name="T28" fmla="*/ 8 w 65"/>
                  <a:gd name="T29" fmla="*/ 100 h 115"/>
                  <a:gd name="T30" fmla="*/ 12 w 65"/>
                  <a:gd name="T31" fmla="*/ 104 h 115"/>
                  <a:gd name="T32" fmla="*/ 23 w 65"/>
                  <a:gd name="T33" fmla="*/ 108 h 115"/>
                  <a:gd name="T34" fmla="*/ 27 w 65"/>
                  <a:gd name="T35" fmla="*/ 108 h 115"/>
                  <a:gd name="T36" fmla="*/ 39 w 65"/>
                  <a:gd name="T37" fmla="*/ 108 h 115"/>
                  <a:gd name="T38" fmla="*/ 50 w 65"/>
                  <a:gd name="T39" fmla="*/ 92 h 115"/>
                  <a:gd name="T40" fmla="*/ 50 w 65"/>
                  <a:gd name="T41" fmla="*/ 81 h 115"/>
                  <a:gd name="T42" fmla="*/ 46 w 65"/>
                  <a:gd name="T43" fmla="*/ 69 h 115"/>
                  <a:gd name="T44" fmla="*/ 39 w 65"/>
                  <a:gd name="T45" fmla="*/ 62 h 115"/>
                  <a:gd name="T46" fmla="*/ 27 w 65"/>
                  <a:gd name="T47" fmla="*/ 58 h 115"/>
                  <a:gd name="T48" fmla="*/ 19 w 65"/>
                  <a:gd name="T49" fmla="*/ 58 h 115"/>
                  <a:gd name="T50" fmla="*/ 27 w 65"/>
                  <a:gd name="T51" fmla="*/ 54 h 115"/>
                  <a:gd name="T52" fmla="*/ 39 w 65"/>
                  <a:gd name="T53" fmla="*/ 46 h 115"/>
                  <a:gd name="T54" fmla="*/ 46 w 65"/>
                  <a:gd name="T55" fmla="*/ 35 h 115"/>
                  <a:gd name="T56" fmla="*/ 46 w 65"/>
                  <a:gd name="T57" fmla="*/ 20 h 115"/>
                  <a:gd name="T58" fmla="*/ 35 w 65"/>
                  <a:gd name="T59" fmla="*/ 12 h 115"/>
                  <a:gd name="T60" fmla="*/ 19 w 65"/>
                  <a:gd name="T61" fmla="*/ 12 h 115"/>
                  <a:gd name="T62" fmla="*/ 4 w 65"/>
                  <a:gd name="T63" fmla="*/ 23 h 11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5"/>
                  <a:gd name="T97" fmla="*/ 0 h 115"/>
                  <a:gd name="T98" fmla="*/ 65 w 65"/>
                  <a:gd name="T99" fmla="*/ 115 h 11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5" h="115">
                    <a:moveTo>
                      <a:pt x="4" y="23"/>
                    </a:moveTo>
                    <a:lnTo>
                      <a:pt x="8" y="12"/>
                    </a:lnTo>
                    <a:lnTo>
                      <a:pt x="16" y="4"/>
                    </a:lnTo>
                    <a:lnTo>
                      <a:pt x="23" y="0"/>
                    </a:lnTo>
                    <a:lnTo>
                      <a:pt x="31" y="0"/>
                    </a:lnTo>
                    <a:lnTo>
                      <a:pt x="42" y="0"/>
                    </a:lnTo>
                    <a:lnTo>
                      <a:pt x="54" y="8"/>
                    </a:lnTo>
                    <a:lnTo>
                      <a:pt x="58" y="16"/>
                    </a:lnTo>
                    <a:lnTo>
                      <a:pt x="58" y="23"/>
                    </a:lnTo>
                    <a:lnTo>
                      <a:pt x="58" y="31"/>
                    </a:lnTo>
                    <a:lnTo>
                      <a:pt x="50" y="39"/>
                    </a:lnTo>
                    <a:lnTo>
                      <a:pt x="42" y="46"/>
                    </a:lnTo>
                    <a:lnTo>
                      <a:pt x="50" y="50"/>
                    </a:lnTo>
                    <a:lnTo>
                      <a:pt x="58" y="58"/>
                    </a:lnTo>
                    <a:lnTo>
                      <a:pt x="62" y="66"/>
                    </a:lnTo>
                    <a:lnTo>
                      <a:pt x="65" y="77"/>
                    </a:lnTo>
                    <a:lnTo>
                      <a:pt x="62" y="89"/>
                    </a:lnTo>
                    <a:lnTo>
                      <a:pt x="54" y="100"/>
                    </a:lnTo>
                    <a:lnTo>
                      <a:pt x="46" y="108"/>
                    </a:lnTo>
                    <a:lnTo>
                      <a:pt x="35" y="112"/>
                    </a:lnTo>
                    <a:lnTo>
                      <a:pt x="19" y="115"/>
                    </a:lnTo>
                    <a:lnTo>
                      <a:pt x="12" y="115"/>
                    </a:lnTo>
                    <a:lnTo>
                      <a:pt x="4" y="112"/>
                    </a:lnTo>
                    <a:lnTo>
                      <a:pt x="0" y="108"/>
                    </a:lnTo>
                    <a:lnTo>
                      <a:pt x="0" y="104"/>
                    </a:lnTo>
                    <a:lnTo>
                      <a:pt x="4" y="104"/>
                    </a:lnTo>
                    <a:lnTo>
                      <a:pt x="4" y="100"/>
                    </a:lnTo>
                    <a:lnTo>
                      <a:pt x="8" y="100"/>
                    </a:lnTo>
                    <a:lnTo>
                      <a:pt x="12" y="100"/>
                    </a:lnTo>
                    <a:lnTo>
                      <a:pt x="12" y="104"/>
                    </a:lnTo>
                    <a:lnTo>
                      <a:pt x="19" y="104"/>
                    </a:lnTo>
                    <a:lnTo>
                      <a:pt x="23" y="108"/>
                    </a:lnTo>
                    <a:lnTo>
                      <a:pt x="27" y="108"/>
                    </a:lnTo>
                    <a:lnTo>
                      <a:pt x="31" y="108"/>
                    </a:lnTo>
                    <a:lnTo>
                      <a:pt x="39" y="108"/>
                    </a:lnTo>
                    <a:lnTo>
                      <a:pt x="46" y="100"/>
                    </a:lnTo>
                    <a:lnTo>
                      <a:pt x="50" y="92"/>
                    </a:lnTo>
                    <a:lnTo>
                      <a:pt x="50" y="85"/>
                    </a:lnTo>
                    <a:lnTo>
                      <a:pt x="50" y="81"/>
                    </a:lnTo>
                    <a:lnTo>
                      <a:pt x="50" y="73"/>
                    </a:lnTo>
                    <a:lnTo>
                      <a:pt x="46" y="69"/>
                    </a:lnTo>
                    <a:lnTo>
                      <a:pt x="42" y="66"/>
                    </a:lnTo>
                    <a:lnTo>
                      <a:pt x="39" y="62"/>
                    </a:lnTo>
                    <a:lnTo>
                      <a:pt x="35" y="62"/>
                    </a:lnTo>
                    <a:lnTo>
                      <a:pt x="27" y="58"/>
                    </a:lnTo>
                    <a:lnTo>
                      <a:pt x="23" y="58"/>
                    </a:lnTo>
                    <a:lnTo>
                      <a:pt x="19" y="58"/>
                    </a:lnTo>
                    <a:lnTo>
                      <a:pt x="19" y="54"/>
                    </a:lnTo>
                    <a:lnTo>
                      <a:pt x="27" y="54"/>
                    </a:lnTo>
                    <a:lnTo>
                      <a:pt x="35" y="50"/>
                    </a:lnTo>
                    <a:lnTo>
                      <a:pt x="39" y="46"/>
                    </a:lnTo>
                    <a:lnTo>
                      <a:pt x="42" y="43"/>
                    </a:lnTo>
                    <a:lnTo>
                      <a:pt x="46" y="35"/>
                    </a:lnTo>
                    <a:lnTo>
                      <a:pt x="46" y="27"/>
                    </a:lnTo>
                    <a:lnTo>
                      <a:pt x="46" y="20"/>
                    </a:lnTo>
                    <a:lnTo>
                      <a:pt x="42" y="16"/>
                    </a:lnTo>
                    <a:lnTo>
                      <a:pt x="35" y="12"/>
                    </a:lnTo>
                    <a:lnTo>
                      <a:pt x="27" y="8"/>
                    </a:lnTo>
                    <a:lnTo>
                      <a:pt x="19" y="12"/>
                    </a:lnTo>
                    <a:lnTo>
                      <a:pt x="12" y="16"/>
                    </a:lnTo>
                    <a:lnTo>
                      <a:pt x="4" y="23"/>
                    </a:lnTo>
                    <a:close/>
                  </a:path>
                </a:pathLst>
              </a:custGeom>
              <a:solidFill>
                <a:srgbClr val="000000"/>
              </a:solidFill>
              <a:ln w="0">
                <a:solidFill>
                  <a:srgbClr val="000000"/>
                </a:solidFill>
                <a:round/>
                <a:headEnd/>
                <a:tailEnd/>
              </a:ln>
            </p:spPr>
            <p:txBody>
              <a:bodyPr/>
              <a:lstStyle/>
              <a:p>
                <a:endParaRPr lang="en-CA"/>
              </a:p>
            </p:txBody>
          </p:sp>
          <p:sp>
            <p:nvSpPr>
              <p:cNvPr id="18581" name="Rectangle 263"/>
              <p:cNvSpPr>
                <a:spLocks noChangeArrowheads="1"/>
              </p:cNvSpPr>
              <p:nvPr/>
            </p:nvSpPr>
            <p:spPr bwMode="auto">
              <a:xfrm>
                <a:off x="1554" y="1507"/>
                <a:ext cx="8" cy="207"/>
              </a:xfrm>
              <a:prstGeom prst="rect">
                <a:avLst/>
              </a:prstGeom>
              <a:solidFill>
                <a:srgbClr val="000000"/>
              </a:solidFill>
              <a:ln w="0">
                <a:solidFill>
                  <a:srgbClr val="000000"/>
                </a:solidFill>
                <a:miter lim="800000"/>
                <a:headEnd/>
                <a:tailEnd/>
              </a:ln>
            </p:spPr>
            <p:txBody>
              <a:bodyPr/>
              <a:lstStyle/>
              <a:p>
                <a:endParaRPr lang="en-US"/>
              </a:p>
            </p:txBody>
          </p:sp>
          <p:sp>
            <p:nvSpPr>
              <p:cNvPr id="18582" name="Freeform 264"/>
              <p:cNvSpPr>
                <a:spLocks/>
              </p:cNvSpPr>
              <p:nvPr/>
            </p:nvSpPr>
            <p:spPr bwMode="auto">
              <a:xfrm>
                <a:off x="1746" y="1629"/>
                <a:ext cx="19" cy="19"/>
              </a:xfrm>
              <a:custGeom>
                <a:avLst/>
                <a:gdLst>
                  <a:gd name="T0" fmla="*/ 8 w 19"/>
                  <a:gd name="T1" fmla="*/ 0 h 19"/>
                  <a:gd name="T2" fmla="*/ 12 w 19"/>
                  <a:gd name="T3" fmla="*/ 0 h 19"/>
                  <a:gd name="T4" fmla="*/ 15 w 19"/>
                  <a:gd name="T5" fmla="*/ 4 h 19"/>
                  <a:gd name="T6" fmla="*/ 19 w 19"/>
                  <a:gd name="T7" fmla="*/ 4 h 19"/>
                  <a:gd name="T8" fmla="*/ 19 w 19"/>
                  <a:gd name="T9" fmla="*/ 8 h 19"/>
                  <a:gd name="T10" fmla="*/ 19 w 19"/>
                  <a:gd name="T11" fmla="*/ 12 h 19"/>
                  <a:gd name="T12" fmla="*/ 15 w 19"/>
                  <a:gd name="T13" fmla="*/ 16 h 19"/>
                  <a:gd name="T14" fmla="*/ 12 w 19"/>
                  <a:gd name="T15" fmla="*/ 19 h 19"/>
                  <a:gd name="T16" fmla="*/ 8 w 19"/>
                  <a:gd name="T17" fmla="*/ 19 h 19"/>
                  <a:gd name="T18" fmla="*/ 8 w 19"/>
                  <a:gd name="T19" fmla="*/ 19 h 19"/>
                  <a:gd name="T20" fmla="*/ 4 w 19"/>
                  <a:gd name="T21" fmla="*/ 16 h 19"/>
                  <a:gd name="T22" fmla="*/ 0 w 19"/>
                  <a:gd name="T23" fmla="*/ 12 h 19"/>
                  <a:gd name="T24" fmla="*/ 0 w 19"/>
                  <a:gd name="T25" fmla="*/ 8 h 19"/>
                  <a:gd name="T26" fmla="*/ 0 w 19"/>
                  <a:gd name="T27" fmla="*/ 4 h 19"/>
                  <a:gd name="T28" fmla="*/ 4 w 19"/>
                  <a:gd name="T29" fmla="*/ 4 h 19"/>
                  <a:gd name="T30" fmla="*/ 8 w 19"/>
                  <a:gd name="T31" fmla="*/ 0 h 19"/>
                  <a:gd name="T32" fmla="*/ 8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8" y="0"/>
                    </a:moveTo>
                    <a:lnTo>
                      <a:pt x="12" y="0"/>
                    </a:lnTo>
                    <a:lnTo>
                      <a:pt x="15" y="4"/>
                    </a:lnTo>
                    <a:lnTo>
                      <a:pt x="19" y="4"/>
                    </a:lnTo>
                    <a:lnTo>
                      <a:pt x="19" y="8"/>
                    </a:lnTo>
                    <a:lnTo>
                      <a:pt x="19" y="12"/>
                    </a:lnTo>
                    <a:lnTo>
                      <a:pt x="15" y="16"/>
                    </a:lnTo>
                    <a:lnTo>
                      <a:pt x="12" y="19"/>
                    </a:lnTo>
                    <a:lnTo>
                      <a:pt x="8" y="19"/>
                    </a:lnTo>
                    <a:lnTo>
                      <a:pt x="4" y="16"/>
                    </a:lnTo>
                    <a:lnTo>
                      <a:pt x="0" y="12"/>
                    </a:lnTo>
                    <a:lnTo>
                      <a:pt x="0" y="8"/>
                    </a:lnTo>
                    <a:lnTo>
                      <a:pt x="0" y="4"/>
                    </a:lnTo>
                    <a:lnTo>
                      <a:pt x="4" y="4"/>
                    </a:lnTo>
                    <a:lnTo>
                      <a:pt x="8" y="0"/>
                    </a:lnTo>
                    <a:close/>
                  </a:path>
                </a:pathLst>
              </a:custGeom>
              <a:solidFill>
                <a:srgbClr val="000000"/>
              </a:solidFill>
              <a:ln w="0">
                <a:solidFill>
                  <a:srgbClr val="000000"/>
                </a:solidFill>
                <a:round/>
                <a:headEnd/>
                <a:tailEnd/>
              </a:ln>
            </p:spPr>
            <p:txBody>
              <a:bodyPr/>
              <a:lstStyle/>
              <a:p>
                <a:endParaRPr lang="en-CA"/>
              </a:p>
            </p:txBody>
          </p:sp>
          <p:sp>
            <p:nvSpPr>
              <p:cNvPr id="18583" name="Freeform 265"/>
              <p:cNvSpPr>
                <a:spLocks/>
              </p:cNvSpPr>
              <p:nvPr/>
            </p:nvSpPr>
            <p:spPr bwMode="auto">
              <a:xfrm>
                <a:off x="1784" y="1533"/>
                <a:ext cx="62" cy="115"/>
              </a:xfrm>
              <a:custGeom>
                <a:avLst/>
                <a:gdLst>
                  <a:gd name="T0" fmla="*/ 4 w 62"/>
                  <a:gd name="T1" fmla="*/ 12 h 115"/>
                  <a:gd name="T2" fmla="*/ 20 w 62"/>
                  <a:gd name="T3" fmla="*/ 0 h 115"/>
                  <a:gd name="T4" fmla="*/ 43 w 62"/>
                  <a:gd name="T5" fmla="*/ 0 h 115"/>
                  <a:gd name="T6" fmla="*/ 54 w 62"/>
                  <a:gd name="T7" fmla="*/ 16 h 115"/>
                  <a:gd name="T8" fmla="*/ 54 w 62"/>
                  <a:gd name="T9" fmla="*/ 31 h 115"/>
                  <a:gd name="T10" fmla="*/ 39 w 62"/>
                  <a:gd name="T11" fmla="*/ 46 h 115"/>
                  <a:gd name="T12" fmla="*/ 58 w 62"/>
                  <a:gd name="T13" fmla="*/ 58 h 115"/>
                  <a:gd name="T14" fmla="*/ 62 w 62"/>
                  <a:gd name="T15" fmla="*/ 77 h 115"/>
                  <a:gd name="T16" fmla="*/ 54 w 62"/>
                  <a:gd name="T17" fmla="*/ 100 h 115"/>
                  <a:gd name="T18" fmla="*/ 31 w 62"/>
                  <a:gd name="T19" fmla="*/ 112 h 115"/>
                  <a:gd name="T20" fmla="*/ 8 w 62"/>
                  <a:gd name="T21" fmla="*/ 115 h 115"/>
                  <a:gd name="T22" fmla="*/ 0 w 62"/>
                  <a:gd name="T23" fmla="*/ 108 h 115"/>
                  <a:gd name="T24" fmla="*/ 0 w 62"/>
                  <a:gd name="T25" fmla="*/ 104 h 115"/>
                  <a:gd name="T26" fmla="*/ 4 w 62"/>
                  <a:gd name="T27" fmla="*/ 100 h 115"/>
                  <a:gd name="T28" fmla="*/ 8 w 62"/>
                  <a:gd name="T29" fmla="*/ 100 h 115"/>
                  <a:gd name="T30" fmla="*/ 12 w 62"/>
                  <a:gd name="T31" fmla="*/ 104 h 115"/>
                  <a:gd name="T32" fmla="*/ 20 w 62"/>
                  <a:gd name="T33" fmla="*/ 108 h 115"/>
                  <a:gd name="T34" fmla="*/ 27 w 62"/>
                  <a:gd name="T35" fmla="*/ 108 h 115"/>
                  <a:gd name="T36" fmla="*/ 35 w 62"/>
                  <a:gd name="T37" fmla="*/ 108 h 115"/>
                  <a:gd name="T38" fmla="*/ 47 w 62"/>
                  <a:gd name="T39" fmla="*/ 92 h 115"/>
                  <a:gd name="T40" fmla="*/ 50 w 62"/>
                  <a:gd name="T41" fmla="*/ 81 h 115"/>
                  <a:gd name="T42" fmla="*/ 43 w 62"/>
                  <a:gd name="T43" fmla="*/ 69 h 115"/>
                  <a:gd name="T44" fmla="*/ 39 w 62"/>
                  <a:gd name="T45" fmla="*/ 62 h 115"/>
                  <a:gd name="T46" fmla="*/ 27 w 62"/>
                  <a:gd name="T47" fmla="*/ 58 h 115"/>
                  <a:gd name="T48" fmla="*/ 20 w 62"/>
                  <a:gd name="T49" fmla="*/ 58 h 115"/>
                  <a:gd name="T50" fmla="*/ 23 w 62"/>
                  <a:gd name="T51" fmla="*/ 54 h 115"/>
                  <a:gd name="T52" fmla="*/ 39 w 62"/>
                  <a:gd name="T53" fmla="*/ 46 h 115"/>
                  <a:gd name="T54" fmla="*/ 43 w 62"/>
                  <a:gd name="T55" fmla="*/ 35 h 115"/>
                  <a:gd name="T56" fmla="*/ 43 w 62"/>
                  <a:gd name="T57" fmla="*/ 20 h 115"/>
                  <a:gd name="T58" fmla="*/ 31 w 62"/>
                  <a:gd name="T59" fmla="*/ 12 h 115"/>
                  <a:gd name="T60" fmla="*/ 16 w 62"/>
                  <a:gd name="T61" fmla="*/ 12 h 115"/>
                  <a:gd name="T62" fmla="*/ 4 w 62"/>
                  <a:gd name="T63" fmla="*/ 23 h 11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2"/>
                  <a:gd name="T97" fmla="*/ 0 h 115"/>
                  <a:gd name="T98" fmla="*/ 62 w 62"/>
                  <a:gd name="T99" fmla="*/ 115 h 11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2" h="115">
                    <a:moveTo>
                      <a:pt x="0" y="23"/>
                    </a:moveTo>
                    <a:lnTo>
                      <a:pt x="4" y="12"/>
                    </a:lnTo>
                    <a:lnTo>
                      <a:pt x="12" y="4"/>
                    </a:lnTo>
                    <a:lnTo>
                      <a:pt x="20" y="0"/>
                    </a:lnTo>
                    <a:lnTo>
                      <a:pt x="31" y="0"/>
                    </a:lnTo>
                    <a:lnTo>
                      <a:pt x="43" y="0"/>
                    </a:lnTo>
                    <a:lnTo>
                      <a:pt x="50" y="8"/>
                    </a:lnTo>
                    <a:lnTo>
                      <a:pt x="54" y="16"/>
                    </a:lnTo>
                    <a:lnTo>
                      <a:pt x="58" y="23"/>
                    </a:lnTo>
                    <a:lnTo>
                      <a:pt x="54" y="31"/>
                    </a:lnTo>
                    <a:lnTo>
                      <a:pt x="50" y="39"/>
                    </a:lnTo>
                    <a:lnTo>
                      <a:pt x="39" y="46"/>
                    </a:lnTo>
                    <a:lnTo>
                      <a:pt x="50" y="50"/>
                    </a:lnTo>
                    <a:lnTo>
                      <a:pt x="58" y="58"/>
                    </a:lnTo>
                    <a:lnTo>
                      <a:pt x="62" y="66"/>
                    </a:lnTo>
                    <a:lnTo>
                      <a:pt x="62" y="77"/>
                    </a:lnTo>
                    <a:lnTo>
                      <a:pt x="58" y="89"/>
                    </a:lnTo>
                    <a:lnTo>
                      <a:pt x="54" y="100"/>
                    </a:lnTo>
                    <a:lnTo>
                      <a:pt x="43" y="108"/>
                    </a:lnTo>
                    <a:lnTo>
                      <a:pt x="31" y="112"/>
                    </a:lnTo>
                    <a:lnTo>
                      <a:pt x="20" y="115"/>
                    </a:lnTo>
                    <a:lnTo>
                      <a:pt x="8" y="115"/>
                    </a:lnTo>
                    <a:lnTo>
                      <a:pt x="4" y="112"/>
                    </a:lnTo>
                    <a:lnTo>
                      <a:pt x="0" y="108"/>
                    </a:lnTo>
                    <a:lnTo>
                      <a:pt x="0" y="104"/>
                    </a:lnTo>
                    <a:lnTo>
                      <a:pt x="4" y="100"/>
                    </a:lnTo>
                    <a:lnTo>
                      <a:pt x="8" y="100"/>
                    </a:lnTo>
                    <a:lnTo>
                      <a:pt x="12" y="104"/>
                    </a:lnTo>
                    <a:lnTo>
                      <a:pt x="16" y="104"/>
                    </a:lnTo>
                    <a:lnTo>
                      <a:pt x="20" y="108"/>
                    </a:lnTo>
                    <a:lnTo>
                      <a:pt x="23" y="108"/>
                    </a:lnTo>
                    <a:lnTo>
                      <a:pt x="27" y="108"/>
                    </a:lnTo>
                    <a:lnTo>
                      <a:pt x="35" y="108"/>
                    </a:lnTo>
                    <a:lnTo>
                      <a:pt x="43" y="100"/>
                    </a:lnTo>
                    <a:lnTo>
                      <a:pt x="47" y="92"/>
                    </a:lnTo>
                    <a:lnTo>
                      <a:pt x="50" y="85"/>
                    </a:lnTo>
                    <a:lnTo>
                      <a:pt x="50" y="81"/>
                    </a:lnTo>
                    <a:lnTo>
                      <a:pt x="47" y="73"/>
                    </a:lnTo>
                    <a:lnTo>
                      <a:pt x="43" y="69"/>
                    </a:lnTo>
                    <a:lnTo>
                      <a:pt x="43" y="66"/>
                    </a:lnTo>
                    <a:lnTo>
                      <a:pt x="39" y="62"/>
                    </a:lnTo>
                    <a:lnTo>
                      <a:pt x="31" y="62"/>
                    </a:lnTo>
                    <a:lnTo>
                      <a:pt x="27" y="58"/>
                    </a:lnTo>
                    <a:lnTo>
                      <a:pt x="20" y="58"/>
                    </a:lnTo>
                    <a:lnTo>
                      <a:pt x="20" y="54"/>
                    </a:lnTo>
                    <a:lnTo>
                      <a:pt x="23" y="54"/>
                    </a:lnTo>
                    <a:lnTo>
                      <a:pt x="31" y="50"/>
                    </a:lnTo>
                    <a:lnTo>
                      <a:pt x="39" y="46"/>
                    </a:lnTo>
                    <a:lnTo>
                      <a:pt x="43" y="43"/>
                    </a:lnTo>
                    <a:lnTo>
                      <a:pt x="43" y="35"/>
                    </a:lnTo>
                    <a:lnTo>
                      <a:pt x="43" y="27"/>
                    </a:lnTo>
                    <a:lnTo>
                      <a:pt x="43" y="20"/>
                    </a:lnTo>
                    <a:lnTo>
                      <a:pt x="39" y="16"/>
                    </a:lnTo>
                    <a:lnTo>
                      <a:pt x="31" y="12"/>
                    </a:lnTo>
                    <a:lnTo>
                      <a:pt x="23" y="8"/>
                    </a:lnTo>
                    <a:lnTo>
                      <a:pt x="16" y="12"/>
                    </a:lnTo>
                    <a:lnTo>
                      <a:pt x="8" y="16"/>
                    </a:lnTo>
                    <a:lnTo>
                      <a:pt x="4" y="23"/>
                    </a:lnTo>
                    <a:lnTo>
                      <a:pt x="0" y="23"/>
                    </a:lnTo>
                    <a:close/>
                  </a:path>
                </a:pathLst>
              </a:custGeom>
              <a:solidFill>
                <a:srgbClr val="000000"/>
              </a:solidFill>
              <a:ln w="0">
                <a:solidFill>
                  <a:srgbClr val="000000"/>
                </a:solidFill>
                <a:round/>
                <a:headEnd/>
                <a:tailEnd/>
              </a:ln>
            </p:spPr>
            <p:txBody>
              <a:bodyPr/>
              <a:lstStyle/>
              <a:p>
                <a:endParaRPr lang="en-CA"/>
              </a:p>
            </p:txBody>
          </p:sp>
          <p:sp>
            <p:nvSpPr>
              <p:cNvPr id="18584" name="Freeform 266"/>
              <p:cNvSpPr>
                <a:spLocks/>
              </p:cNvSpPr>
              <p:nvPr/>
            </p:nvSpPr>
            <p:spPr bwMode="auto">
              <a:xfrm>
                <a:off x="1865" y="1533"/>
                <a:ext cx="73" cy="112"/>
              </a:xfrm>
              <a:custGeom>
                <a:avLst/>
                <a:gdLst>
                  <a:gd name="T0" fmla="*/ 73 w 73"/>
                  <a:gd name="T1" fmla="*/ 92 h 112"/>
                  <a:gd name="T2" fmla="*/ 65 w 73"/>
                  <a:gd name="T3" fmla="*/ 112 h 112"/>
                  <a:gd name="T4" fmla="*/ 0 w 73"/>
                  <a:gd name="T5" fmla="*/ 112 h 112"/>
                  <a:gd name="T6" fmla="*/ 0 w 73"/>
                  <a:gd name="T7" fmla="*/ 112 h 112"/>
                  <a:gd name="T8" fmla="*/ 15 w 73"/>
                  <a:gd name="T9" fmla="*/ 92 h 112"/>
                  <a:gd name="T10" fmla="*/ 31 w 73"/>
                  <a:gd name="T11" fmla="*/ 81 h 112"/>
                  <a:gd name="T12" fmla="*/ 38 w 73"/>
                  <a:gd name="T13" fmla="*/ 66 h 112"/>
                  <a:gd name="T14" fmla="*/ 46 w 73"/>
                  <a:gd name="T15" fmla="*/ 50 h 112"/>
                  <a:gd name="T16" fmla="*/ 50 w 73"/>
                  <a:gd name="T17" fmla="*/ 35 h 112"/>
                  <a:gd name="T18" fmla="*/ 50 w 73"/>
                  <a:gd name="T19" fmla="*/ 27 h 112"/>
                  <a:gd name="T20" fmla="*/ 42 w 73"/>
                  <a:gd name="T21" fmla="*/ 20 h 112"/>
                  <a:gd name="T22" fmla="*/ 38 w 73"/>
                  <a:gd name="T23" fmla="*/ 12 h 112"/>
                  <a:gd name="T24" fmla="*/ 27 w 73"/>
                  <a:gd name="T25" fmla="*/ 12 h 112"/>
                  <a:gd name="T26" fmla="*/ 19 w 73"/>
                  <a:gd name="T27" fmla="*/ 12 h 112"/>
                  <a:gd name="T28" fmla="*/ 12 w 73"/>
                  <a:gd name="T29" fmla="*/ 16 h 112"/>
                  <a:gd name="T30" fmla="*/ 8 w 73"/>
                  <a:gd name="T31" fmla="*/ 23 h 112"/>
                  <a:gd name="T32" fmla="*/ 4 w 73"/>
                  <a:gd name="T33" fmla="*/ 31 h 112"/>
                  <a:gd name="T34" fmla="*/ 0 w 73"/>
                  <a:gd name="T35" fmla="*/ 31 h 112"/>
                  <a:gd name="T36" fmla="*/ 4 w 73"/>
                  <a:gd name="T37" fmla="*/ 16 h 112"/>
                  <a:gd name="T38" fmla="*/ 12 w 73"/>
                  <a:gd name="T39" fmla="*/ 8 h 112"/>
                  <a:gd name="T40" fmla="*/ 19 w 73"/>
                  <a:gd name="T41" fmla="*/ 0 h 112"/>
                  <a:gd name="T42" fmla="*/ 31 w 73"/>
                  <a:gd name="T43" fmla="*/ 0 h 112"/>
                  <a:gd name="T44" fmla="*/ 46 w 73"/>
                  <a:gd name="T45" fmla="*/ 0 h 112"/>
                  <a:gd name="T46" fmla="*/ 54 w 73"/>
                  <a:gd name="T47" fmla="*/ 8 h 112"/>
                  <a:gd name="T48" fmla="*/ 61 w 73"/>
                  <a:gd name="T49" fmla="*/ 20 h 112"/>
                  <a:gd name="T50" fmla="*/ 65 w 73"/>
                  <a:gd name="T51" fmla="*/ 27 h 112"/>
                  <a:gd name="T52" fmla="*/ 65 w 73"/>
                  <a:gd name="T53" fmla="*/ 39 h 112"/>
                  <a:gd name="T54" fmla="*/ 61 w 73"/>
                  <a:gd name="T55" fmla="*/ 46 h 112"/>
                  <a:gd name="T56" fmla="*/ 54 w 73"/>
                  <a:gd name="T57" fmla="*/ 58 h 112"/>
                  <a:gd name="T58" fmla="*/ 42 w 73"/>
                  <a:gd name="T59" fmla="*/ 73 h 112"/>
                  <a:gd name="T60" fmla="*/ 27 w 73"/>
                  <a:gd name="T61" fmla="*/ 85 h 112"/>
                  <a:gd name="T62" fmla="*/ 19 w 73"/>
                  <a:gd name="T63" fmla="*/ 96 h 112"/>
                  <a:gd name="T64" fmla="*/ 15 w 73"/>
                  <a:gd name="T65" fmla="*/ 100 h 112"/>
                  <a:gd name="T66" fmla="*/ 42 w 73"/>
                  <a:gd name="T67" fmla="*/ 100 h 112"/>
                  <a:gd name="T68" fmla="*/ 50 w 73"/>
                  <a:gd name="T69" fmla="*/ 100 h 112"/>
                  <a:gd name="T70" fmla="*/ 58 w 73"/>
                  <a:gd name="T71" fmla="*/ 100 h 112"/>
                  <a:gd name="T72" fmla="*/ 61 w 73"/>
                  <a:gd name="T73" fmla="*/ 100 h 112"/>
                  <a:gd name="T74" fmla="*/ 61 w 73"/>
                  <a:gd name="T75" fmla="*/ 96 h 112"/>
                  <a:gd name="T76" fmla="*/ 65 w 73"/>
                  <a:gd name="T77" fmla="*/ 96 h 112"/>
                  <a:gd name="T78" fmla="*/ 69 w 73"/>
                  <a:gd name="T79" fmla="*/ 92 h 112"/>
                  <a:gd name="T80" fmla="*/ 73 w 73"/>
                  <a:gd name="T81" fmla="*/ 92 h 112"/>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2"/>
                  <a:gd name="T125" fmla="*/ 73 w 73"/>
                  <a:gd name="T126" fmla="*/ 112 h 112"/>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2">
                    <a:moveTo>
                      <a:pt x="73" y="92"/>
                    </a:moveTo>
                    <a:lnTo>
                      <a:pt x="65" y="112"/>
                    </a:lnTo>
                    <a:lnTo>
                      <a:pt x="0" y="112"/>
                    </a:lnTo>
                    <a:lnTo>
                      <a:pt x="15" y="92"/>
                    </a:lnTo>
                    <a:lnTo>
                      <a:pt x="31" y="81"/>
                    </a:lnTo>
                    <a:lnTo>
                      <a:pt x="38" y="66"/>
                    </a:lnTo>
                    <a:lnTo>
                      <a:pt x="46" y="50"/>
                    </a:lnTo>
                    <a:lnTo>
                      <a:pt x="50" y="35"/>
                    </a:lnTo>
                    <a:lnTo>
                      <a:pt x="50" y="27"/>
                    </a:lnTo>
                    <a:lnTo>
                      <a:pt x="42" y="20"/>
                    </a:lnTo>
                    <a:lnTo>
                      <a:pt x="38" y="12"/>
                    </a:lnTo>
                    <a:lnTo>
                      <a:pt x="27" y="12"/>
                    </a:lnTo>
                    <a:lnTo>
                      <a:pt x="19" y="12"/>
                    </a:lnTo>
                    <a:lnTo>
                      <a:pt x="12" y="16"/>
                    </a:lnTo>
                    <a:lnTo>
                      <a:pt x="8" y="23"/>
                    </a:lnTo>
                    <a:lnTo>
                      <a:pt x="4" y="31"/>
                    </a:lnTo>
                    <a:lnTo>
                      <a:pt x="0" y="31"/>
                    </a:lnTo>
                    <a:lnTo>
                      <a:pt x="4" y="16"/>
                    </a:lnTo>
                    <a:lnTo>
                      <a:pt x="12" y="8"/>
                    </a:lnTo>
                    <a:lnTo>
                      <a:pt x="19" y="0"/>
                    </a:lnTo>
                    <a:lnTo>
                      <a:pt x="31" y="0"/>
                    </a:lnTo>
                    <a:lnTo>
                      <a:pt x="46" y="0"/>
                    </a:lnTo>
                    <a:lnTo>
                      <a:pt x="54" y="8"/>
                    </a:lnTo>
                    <a:lnTo>
                      <a:pt x="61" y="20"/>
                    </a:lnTo>
                    <a:lnTo>
                      <a:pt x="65" y="27"/>
                    </a:lnTo>
                    <a:lnTo>
                      <a:pt x="65" y="39"/>
                    </a:lnTo>
                    <a:lnTo>
                      <a:pt x="61" y="46"/>
                    </a:lnTo>
                    <a:lnTo>
                      <a:pt x="54" y="58"/>
                    </a:lnTo>
                    <a:lnTo>
                      <a:pt x="42" y="73"/>
                    </a:lnTo>
                    <a:lnTo>
                      <a:pt x="27" y="85"/>
                    </a:lnTo>
                    <a:lnTo>
                      <a:pt x="19" y="96"/>
                    </a:lnTo>
                    <a:lnTo>
                      <a:pt x="15" y="100"/>
                    </a:lnTo>
                    <a:lnTo>
                      <a:pt x="42" y="100"/>
                    </a:lnTo>
                    <a:lnTo>
                      <a:pt x="50" y="100"/>
                    </a:lnTo>
                    <a:lnTo>
                      <a:pt x="58" y="100"/>
                    </a:lnTo>
                    <a:lnTo>
                      <a:pt x="61" y="100"/>
                    </a:lnTo>
                    <a:lnTo>
                      <a:pt x="61" y="96"/>
                    </a:lnTo>
                    <a:lnTo>
                      <a:pt x="65" y="96"/>
                    </a:lnTo>
                    <a:lnTo>
                      <a:pt x="69" y="92"/>
                    </a:lnTo>
                    <a:lnTo>
                      <a:pt x="73" y="92"/>
                    </a:lnTo>
                    <a:close/>
                  </a:path>
                </a:pathLst>
              </a:custGeom>
              <a:solidFill>
                <a:srgbClr val="000000"/>
              </a:solidFill>
              <a:ln w="0">
                <a:solidFill>
                  <a:srgbClr val="000000"/>
                </a:solidFill>
                <a:round/>
                <a:headEnd/>
                <a:tailEnd/>
              </a:ln>
            </p:spPr>
            <p:txBody>
              <a:bodyPr/>
              <a:lstStyle/>
              <a:p>
                <a:endParaRPr lang="en-CA"/>
              </a:p>
            </p:txBody>
          </p:sp>
          <p:sp>
            <p:nvSpPr>
              <p:cNvPr id="18585" name="Rectangle 267"/>
              <p:cNvSpPr>
                <a:spLocks noChangeArrowheads="1"/>
              </p:cNvSpPr>
              <p:nvPr/>
            </p:nvSpPr>
            <p:spPr bwMode="auto">
              <a:xfrm>
                <a:off x="2107" y="1507"/>
                <a:ext cx="7" cy="207"/>
              </a:xfrm>
              <a:prstGeom prst="rect">
                <a:avLst/>
              </a:prstGeom>
              <a:solidFill>
                <a:srgbClr val="000000"/>
              </a:solidFill>
              <a:ln w="0">
                <a:solidFill>
                  <a:srgbClr val="000000"/>
                </a:solidFill>
                <a:miter lim="800000"/>
                <a:headEnd/>
                <a:tailEnd/>
              </a:ln>
            </p:spPr>
            <p:txBody>
              <a:bodyPr/>
              <a:lstStyle/>
              <a:p>
                <a:endParaRPr lang="en-US"/>
              </a:p>
            </p:txBody>
          </p:sp>
          <p:sp>
            <p:nvSpPr>
              <p:cNvPr id="18586" name="Freeform 268"/>
              <p:cNvSpPr>
                <a:spLocks noEditPoints="1"/>
              </p:cNvSpPr>
              <p:nvPr/>
            </p:nvSpPr>
            <p:spPr bwMode="auto">
              <a:xfrm>
                <a:off x="2291" y="1533"/>
                <a:ext cx="69" cy="115"/>
              </a:xfrm>
              <a:custGeom>
                <a:avLst/>
                <a:gdLst>
                  <a:gd name="T0" fmla="*/ 0 w 69"/>
                  <a:gd name="T1" fmla="*/ 58 h 115"/>
                  <a:gd name="T2" fmla="*/ 4 w 69"/>
                  <a:gd name="T3" fmla="*/ 39 h 115"/>
                  <a:gd name="T4" fmla="*/ 8 w 69"/>
                  <a:gd name="T5" fmla="*/ 23 h 115"/>
                  <a:gd name="T6" fmla="*/ 11 w 69"/>
                  <a:gd name="T7" fmla="*/ 12 h 115"/>
                  <a:gd name="T8" fmla="*/ 19 w 69"/>
                  <a:gd name="T9" fmla="*/ 4 h 115"/>
                  <a:gd name="T10" fmla="*/ 27 w 69"/>
                  <a:gd name="T11" fmla="*/ 0 h 115"/>
                  <a:gd name="T12" fmla="*/ 34 w 69"/>
                  <a:gd name="T13" fmla="*/ 0 h 115"/>
                  <a:gd name="T14" fmla="*/ 42 w 69"/>
                  <a:gd name="T15" fmla="*/ 0 h 115"/>
                  <a:gd name="T16" fmla="*/ 50 w 69"/>
                  <a:gd name="T17" fmla="*/ 4 h 115"/>
                  <a:gd name="T18" fmla="*/ 57 w 69"/>
                  <a:gd name="T19" fmla="*/ 12 h 115"/>
                  <a:gd name="T20" fmla="*/ 65 w 69"/>
                  <a:gd name="T21" fmla="*/ 23 h 115"/>
                  <a:gd name="T22" fmla="*/ 69 w 69"/>
                  <a:gd name="T23" fmla="*/ 39 h 115"/>
                  <a:gd name="T24" fmla="*/ 69 w 69"/>
                  <a:gd name="T25" fmla="*/ 58 h 115"/>
                  <a:gd name="T26" fmla="*/ 69 w 69"/>
                  <a:gd name="T27" fmla="*/ 73 h 115"/>
                  <a:gd name="T28" fmla="*/ 65 w 69"/>
                  <a:gd name="T29" fmla="*/ 89 h 115"/>
                  <a:gd name="T30" fmla="*/ 57 w 69"/>
                  <a:gd name="T31" fmla="*/ 100 h 115"/>
                  <a:gd name="T32" fmla="*/ 50 w 69"/>
                  <a:gd name="T33" fmla="*/ 108 h 115"/>
                  <a:gd name="T34" fmla="*/ 42 w 69"/>
                  <a:gd name="T35" fmla="*/ 112 h 115"/>
                  <a:gd name="T36" fmla="*/ 34 w 69"/>
                  <a:gd name="T37" fmla="*/ 115 h 115"/>
                  <a:gd name="T38" fmla="*/ 27 w 69"/>
                  <a:gd name="T39" fmla="*/ 112 h 115"/>
                  <a:gd name="T40" fmla="*/ 15 w 69"/>
                  <a:gd name="T41" fmla="*/ 108 h 115"/>
                  <a:gd name="T42" fmla="*/ 8 w 69"/>
                  <a:gd name="T43" fmla="*/ 96 h 115"/>
                  <a:gd name="T44" fmla="*/ 4 w 69"/>
                  <a:gd name="T45" fmla="*/ 77 h 115"/>
                  <a:gd name="T46" fmla="*/ 0 w 69"/>
                  <a:gd name="T47" fmla="*/ 58 h 115"/>
                  <a:gd name="T48" fmla="*/ 15 w 69"/>
                  <a:gd name="T49" fmla="*/ 62 h 115"/>
                  <a:gd name="T50" fmla="*/ 19 w 69"/>
                  <a:gd name="T51" fmla="*/ 81 h 115"/>
                  <a:gd name="T52" fmla="*/ 23 w 69"/>
                  <a:gd name="T53" fmla="*/ 96 h 115"/>
                  <a:gd name="T54" fmla="*/ 27 w 69"/>
                  <a:gd name="T55" fmla="*/ 104 h 115"/>
                  <a:gd name="T56" fmla="*/ 31 w 69"/>
                  <a:gd name="T57" fmla="*/ 108 h 115"/>
                  <a:gd name="T58" fmla="*/ 34 w 69"/>
                  <a:gd name="T59" fmla="*/ 108 h 115"/>
                  <a:gd name="T60" fmla="*/ 38 w 69"/>
                  <a:gd name="T61" fmla="*/ 108 h 115"/>
                  <a:gd name="T62" fmla="*/ 46 w 69"/>
                  <a:gd name="T63" fmla="*/ 104 h 115"/>
                  <a:gd name="T64" fmla="*/ 50 w 69"/>
                  <a:gd name="T65" fmla="*/ 100 h 115"/>
                  <a:gd name="T66" fmla="*/ 50 w 69"/>
                  <a:gd name="T67" fmla="*/ 92 h 115"/>
                  <a:gd name="T68" fmla="*/ 54 w 69"/>
                  <a:gd name="T69" fmla="*/ 77 h 115"/>
                  <a:gd name="T70" fmla="*/ 54 w 69"/>
                  <a:gd name="T71" fmla="*/ 54 h 115"/>
                  <a:gd name="T72" fmla="*/ 54 w 69"/>
                  <a:gd name="T73" fmla="*/ 35 h 115"/>
                  <a:gd name="T74" fmla="*/ 50 w 69"/>
                  <a:gd name="T75" fmla="*/ 20 h 115"/>
                  <a:gd name="T76" fmla="*/ 46 w 69"/>
                  <a:gd name="T77" fmla="*/ 12 h 115"/>
                  <a:gd name="T78" fmla="*/ 42 w 69"/>
                  <a:gd name="T79" fmla="*/ 8 h 115"/>
                  <a:gd name="T80" fmla="*/ 38 w 69"/>
                  <a:gd name="T81" fmla="*/ 4 h 115"/>
                  <a:gd name="T82" fmla="*/ 34 w 69"/>
                  <a:gd name="T83" fmla="*/ 4 h 115"/>
                  <a:gd name="T84" fmla="*/ 31 w 69"/>
                  <a:gd name="T85" fmla="*/ 4 h 115"/>
                  <a:gd name="T86" fmla="*/ 27 w 69"/>
                  <a:gd name="T87" fmla="*/ 8 h 115"/>
                  <a:gd name="T88" fmla="*/ 23 w 69"/>
                  <a:gd name="T89" fmla="*/ 20 h 115"/>
                  <a:gd name="T90" fmla="*/ 19 w 69"/>
                  <a:gd name="T91" fmla="*/ 31 h 115"/>
                  <a:gd name="T92" fmla="*/ 15 w 69"/>
                  <a:gd name="T93" fmla="*/ 46 h 115"/>
                  <a:gd name="T94" fmla="*/ 15 w 69"/>
                  <a:gd name="T95" fmla="*/ 62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4" y="39"/>
                    </a:lnTo>
                    <a:lnTo>
                      <a:pt x="8" y="23"/>
                    </a:lnTo>
                    <a:lnTo>
                      <a:pt x="11" y="12"/>
                    </a:lnTo>
                    <a:lnTo>
                      <a:pt x="19" y="4"/>
                    </a:lnTo>
                    <a:lnTo>
                      <a:pt x="27" y="0"/>
                    </a:lnTo>
                    <a:lnTo>
                      <a:pt x="34" y="0"/>
                    </a:lnTo>
                    <a:lnTo>
                      <a:pt x="42" y="0"/>
                    </a:lnTo>
                    <a:lnTo>
                      <a:pt x="50" y="4"/>
                    </a:lnTo>
                    <a:lnTo>
                      <a:pt x="57" y="12"/>
                    </a:lnTo>
                    <a:lnTo>
                      <a:pt x="65" y="23"/>
                    </a:lnTo>
                    <a:lnTo>
                      <a:pt x="69" y="39"/>
                    </a:lnTo>
                    <a:lnTo>
                      <a:pt x="69" y="58"/>
                    </a:lnTo>
                    <a:lnTo>
                      <a:pt x="69" y="73"/>
                    </a:lnTo>
                    <a:lnTo>
                      <a:pt x="65" y="89"/>
                    </a:lnTo>
                    <a:lnTo>
                      <a:pt x="57" y="100"/>
                    </a:lnTo>
                    <a:lnTo>
                      <a:pt x="50" y="108"/>
                    </a:lnTo>
                    <a:lnTo>
                      <a:pt x="42" y="112"/>
                    </a:lnTo>
                    <a:lnTo>
                      <a:pt x="34" y="115"/>
                    </a:lnTo>
                    <a:lnTo>
                      <a:pt x="27" y="112"/>
                    </a:lnTo>
                    <a:lnTo>
                      <a:pt x="15" y="108"/>
                    </a:lnTo>
                    <a:lnTo>
                      <a:pt x="8" y="96"/>
                    </a:lnTo>
                    <a:lnTo>
                      <a:pt x="4" y="77"/>
                    </a:lnTo>
                    <a:lnTo>
                      <a:pt x="0" y="58"/>
                    </a:lnTo>
                    <a:close/>
                    <a:moveTo>
                      <a:pt x="15" y="62"/>
                    </a:moveTo>
                    <a:lnTo>
                      <a:pt x="19" y="81"/>
                    </a:lnTo>
                    <a:lnTo>
                      <a:pt x="23" y="96"/>
                    </a:lnTo>
                    <a:lnTo>
                      <a:pt x="27" y="104"/>
                    </a:lnTo>
                    <a:lnTo>
                      <a:pt x="31" y="108"/>
                    </a:lnTo>
                    <a:lnTo>
                      <a:pt x="34" y="108"/>
                    </a:lnTo>
                    <a:lnTo>
                      <a:pt x="38" y="108"/>
                    </a:lnTo>
                    <a:lnTo>
                      <a:pt x="46" y="104"/>
                    </a:lnTo>
                    <a:lnTo>
                      <a:pt x="50" y="100"/>
                    </a:lnTo>
                    <a:lnTo>
                      <a:pt x="50" y="92"/>
                    </a:lnTo>
                    <a:lnTo>
                      <a:pt x="54" y="77"/>
                    </a:lnTo>
                    <a:lnTo>
                      <a:pt x="54" y="54"/>
                    </a:lnTo>
                    <a:lnTo>
                      <a:pt x="54" y="35"/>
                    </a:lnTo>
                    <a:lnTo>
                      <a:pt x="50" y="20"/>
                    </a:lnTo>
                    <a:lnTo>
                      <a:pt x="46" y="12"/>
                    </a:lnTo>
                    <a:lnTo>
                      <a:pt x="42" y="8"/>
                    </a:lnTo>
                    <a:lnTo>
                      <a:pt x="38" y="4"/>
                    </a:lnTo>
                    <a:lnTo>
                      <a:pt x="34" y="4"/>
                    </a:lnTo>
                    <a:lnTo>
                      <a:pt x="31" y="4"/>
                    </a:lnTo>
                    <a:lnTo>
                      <a:pt x="27" y="8"/>
                    </a:lnTo>
                    <a:lnTo>
                      <a:pt x="23" y="20"/>
                    </a:lnTo>
                    <a:lnTo>
                      <a:pt x="19" y="31"/>
                    </a:lnTo>
                    <a:lnTo>
                      <a:pt x="15" y="46"/>
                    </a:lnTo>
                    <a:lnTo>
                      <a:pt x="15" y="62"/>
                    </a:lnTo>
                    <a:close/>
                  </a:path>
                </a:pathLst>
              </a:custGeom>
              <a:solidFill>
                <a:srgbClr val="000000"/>
              </a:solidFill>
              <a:ln w="0">
                <a:solidFill>
                  <a:srgbClr val="000000"/>
                </a:solidFill>
                <a:round/>
                <a:headEnd/>
                <a:tailEnd/>
              </a:ln>
            </p:spPr>
            <p:txBody>
              <a:bodyPr/>
              <a:lstStyle/>
              <a:p>
                <a:endParaRPr lang="en-CA"/>
              </a:p>
            </p:txBody>
          </p:sp>
          <p:sp>
            <p:nvSpPr>
              <p:cNvPr id="18587" name="Rectangle 269"/>
              <p:cNvSpPr>
                <a:spLocks noChangeArrowheads="1"/>
              </p:cNvSpPr>
              <p:nvPr/>
            </p:nvSpPr>
            <p:spPr bwMode="auto">
              <a:xfrm>
                <a:off x="2705" y="1507"/>
                <a:ext cx="8" cy="207"/>
              </a:xfrm>
              <a:prstGeom prst="rect">
                <a:avLst/>
              </a:prstGeom>
              <a:solidFill>
                <a:srgbClr val="000000"/>
              </a:solidFill>
              <a:ln w="0">
                <a:solidFill>
                  <a:srgbClr val="000000"/>
                </a:solidFill>
                <a:miter lim="800000"/>
                <a:headEnd/>
                <a:tailEnd/>
              </a:ln>
            </p:spPr>
            <p:txBody>
              <a:bodyPr/>
              <a:lstStyle/>
              <a:p>
                <a:endParaRPr lang="en-US"/>
              </a:p>
            </p:txBody>
          </p:sp>
          <p:sp>
            <p:nvSpPr>
              <p:cNvPr id="18588" name="Freeform 270"/>
              <p:cNvSpPr>
                <a:spLocks/>
              </p:cNvSpPr>
              <p:nvPr/>
            </p:nvSpPr>
            <p:spPr bwMode="auto">
              <a:xfrm>
                <a:off x="2901" y="1629"/>
                <a:ext cx="19" cy="19"/>
              </a:xfrm>
              <a:custGeom>
                <a:avLst/>
                <a:gdLst>
                  <a:gd name="T0" fmla="*/ 8 w 19"/>
                  <a:gd name="T1" fmla="*/ 0 h 19"/>
                  <a:gd name="T2" fmla="*/ 11 w 19"/>
                  <a:gd name="T3" fmla="*/ 0 h 19"/>
                  <a:gd name="T4" fmla="*/ 15 w 19"/>
                  <a:gd name="T5" fmla="*/ 4 h 19"/>
                  <a:gd name="T6" fmla="*/ 19 w 19"/>
                  <a:gd name="T7" fmla="*/ 4 h 19"/>
                  <a:gd name="T8" fmla="*/ 19 w 19"/>
                  <a:gd name="T9" fmla="*/ 8 h 19"/>
                  <a:gd name="T10" fmla="*/ 19 w 19"/>
                  <a:gd name="T11" fmla="*/ 12 h 19"/>
                  <a:gd name="T12" fmla="*/ 15 w 19"/>
                  <a:gd name="T13" fmla="*/ 16 h 19"/>
                  <a:gd name="T14" fmla="*/ 11 w 19"/>
                  <a:gd name="T15" fmla="*/ 19 h 19"/>
                  <a:gd name="T16" fmla="*/ 8 w 19"/>
                  <a:gd name="T17" fmla="*/ 19 h 19"/>
                  <a:gd name="T18" fmla="*/ 4 w 19"/>
                  <a:gd name="T19" fmla="*/ 19 h 19"/>
                  <a:gd name="T20" fmla="*/ 4 w 19"/>
                  <a:gd name="T21" fmla="*/ 16 h 19"/>
                  <a:gd name="T22" fmla="*/ 0 w 19"/>
                  <a:gd name="T23" fmla="*/ 12 h 19"/>
                  <a:gd name="T24" fmla="*/ 0 w 19"/>
                  <a:gd name="T25" fmla="*/ 8 h 19"/>
                  <a:gd name="T26" fmla="*/ 0 w 19"/>
                  <a:gd name="T27" fmla="*/ 4 h 19"/>
                  <a:gd name="T28" fmla="*/ 4 w 19"/>
                  <a:gd name="T29" fmla="*/ 4 h 19"/>
                  <a:gd name="T30" fmla="*/ 4 w 19"/>
                  <a:gd name="T31" fmla="*/ 0 h 19"/>
                  <a:gd name="T32" fmla="*/ 8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8" y="0"/>
                    </a:moveTo>
                    <a:lnTo>
                      <a:pt x="11" y="0"/>
                    </a:lnTo>
                    <a:lnTo>
                      <a:pt x="15" y="4"/>
                    </a:lnTo>
                    <a:lnTo>
                      <a:pt x="19" y="4"/>
                    </a:lnTo>
                    <a:lnTo>
                      <a:pt x="19" y="8"/>
                    </a:lnTo>
                    <a:lnTo>
                      <a:pt x="19" y="12"/>
                    </a:lnTo>
                    <a:lnTo>
                      <a:pt x="15" y="16"/>
                    </a:lnTo>
                    <a:lnTo>
                      <a:pt x="11" y="19"/>
                    </a:lnTo>
                    <a:lnTo>
                      <a:pt x="8" y="19"/>
                    </a:lnTo>
                    <a:lnTo>
                      <a:pt x="4" y="19"/>
                    </a:lnTo>
                    <a:lnTo>
                      <a:pt x="4" y="16"/>
                    </a:lnTo>
                    <a:lnTo>
                      <a:pt x="0" y="12"/>
                    </a:lnTo>
                    <a:lnTo>
                      <a:pt x="0" y="8"/>
                    </a:lnTo>
                    <a:lnTo>
                      <a:pt x="0" y="4"/>
                    </a:lnTo>
                    <a:lnTo>
                      <a:pt x="4" y="4"/>
                    </a:lnTo>
                    <a:lnTo>
                      <a:pt x="4" y="0"/>
                    </a:lnTo>
                    <a:lnTo>
                      <a:pt x="8" y="0"/>
                    </a:lnTo>
                    <a:close/>
                  </a:path>
                </a:pathLst>
              </a:custGeom>
              <a:solidFill>
                <a:srgbClr val="000000"/>
              </a:solidFill>
              <a:ln w="0">
                <a:solidFill>
                  <a:srgbClr val="000000"/>
                </a:solidFill>
                <a:round/>
                <a:headEnd/>
                <a:tailEnd/>
              </a:ln>
            </p:spPr>
            <p:txBody>
              <a:bodyPr/>
              <a:lstStyle/>
              <a:p>
                <a:endParaRPr lang="en-CA"/>
              </a:p>
            </p:txBody>
          </p:sp>
          <p:sp>
            <p:nvSpPr>
              <p:cNvPr id="18589" name="Freeform 271"/>
              <p:cNvSpPr>
                <a:spLocks noEditPoints="1"/>
              </p:cNvSpPr>
              <p:nvPr/>
            </p:nvSpPr>
            <p:spPr bwMode="auto">
              <a:xfrm>
                <a:off x="2936" y="1533"/>
                <a:ext cx="72" cy="115"/>
              </a:xfrm>
              <a:custGeom>
                <a:avLst/>
                <a:gdLst>
                  <a:gd name="T0" fmla="*/ 0 w 72"/>
                  <a:gd name="T1" fmla="*/ 58 h 115"/>
                  <a:gd name="T2" fmla="*/ 3 w 72"/>
                  <a:gd name="T3" fmla="*/ 39 h 115"/>
                  <a:gd name="T4" fmla="*/ 7 w 72"/>
                  <a:gd name="T5" fmla="*/ 23 h 115"/>
                  <a:gd name="T6" fmla="*/ 15 w 72"/>
                  <a:gd name="T7" fmla="*/ 12 h 115"/>
                  <a:gd name="T8" fmla="*/ 23 w 72"/>
                  <a:gd name="T9" fmla="*/ 4 h 115"/>
                  <a:gd name="T10" fmla="*/ 30 w 72"/>
                  <a:gd name="T11" fmla="*/ 0 h 115"/>
                  <a:gd name="T12" fmla="*/ 38 w 72"/>
                  <a:gd name="T13" fmla="*/ 0 h 115"/>
                  <a:gd name="T14" fmla="*/ 46 w 72"/>
                  <a:gd name="T15" fmla="*/ 0 h 115"/>
                  <a:gd name="T16" fmla="*/ 53 w 72"/>
                  <a:gd name="T17" fmla="*/ 4 h 115"/>
                  <a:gd name="T18" fmla="*/ 57 w 72"/>
                  <a:gd name="T19" fmla="*/ 12 h 115"/>
                  <a:gd name="T20" fmla="*/ 65 w 72"/>
                  <a:gd name="T21" fmla="*/ 23 h 115"/>
                  <a:gd name="T22" fmla="*/ 69 w 72"/>
                  <a:gd name="T23" fmla="*/ 39 h 115"/>
                  <a:gd name="T24" fmla="*/ 72 w 72"/>
                  <a:gd name="T25" fmla="*/ 58 h 115"/>
                  <a:gd name="T26" fmla="*/ 69 w 72"/>
                  <a:gd name="T27" fmla="*/ 73 h 115"/>
                  <a:gd name="T28" fmla="*/ 65 w 72"/>
                  <a:gd name="T29" fmla="*/ 89 h 115"/>
                  <a:gd name="T30" fmla="*/ 61 w 72"/>
                  <a:gd name="T31" fmla="*/ 100 h 115"/>
                  <a:gd name="T32" fmla="*/ 53 w 72"/>
                  <a:gd name="T33" fmla="*/ 108 h 115"/>
                  <a:gd name="T34" fmla="*/ 42 w 72"/>
                  <a:gd name="T35" fmla="*/ 112 h 115"/>
                  <a:gd name="T36" fmla="*/ 34 w 72"/>
                  <a:gd name="T37" fmla="*/ 115 h 115"/>
                  <a:gd name="T38" fmla="*/ 26 w 72"/>
                  <a:gd name="T39" fmla="*/ 112 h 115"/>
                  <a:gd name="T40" fmla="*/ 19 w 72"/>
                  <a:gd name="T41" fmla="*/ 108 h 115"/>
                  <a:gd name="T42" fmla="*/ 11 w 72"/>
                  <a:gd name="T43" fmla="*/ 96 h 115"/>
                  <a:gd name="T44" fmla="*/ 3 w 72"/>
                  <a:gd name="T45" fmla="*/ 77 h 115"/>
                  <a:gd name="T46" fmla="*/ 0 w 72"/>
                  <a:gd name="T47" fmla="*/ 58 h 115"/>
                  <a:gd name="T48" fmla="*/ 15 w 72"/>
                  <a:gd name="T49" fmla="*/ 62 h 115"/>
                  <a:gd name="T50" fmla="*/ 19 w 72"/>
                  <a:gd name="T51" fmla="*/ 81 h 115"/>
                  <a:gd name="T52" fmla="*/ 23 w 72"/>
                  <a:gd name="T53" fmla="*/ 96 h 115"/>
                  <a:gd name="T54" fmla="*/ 26 w 72"/>
                  <a:gd name="T55" fmla="*/ 104 h 115"/>
                  <a:gd name="T56" fmla="*/ 30 w 72"/>
                  <a:gd name="T57" fmla="*/ 108 h 115"/>
                  <a:gd name="T58" fmla="*/ 34 w 72"/>
                  <a:gd name="T59" fmla="*/ 108 h 115"/>
                  <a:gd name="T60" fmla="*/ 42 w 72"/>
                  <a:gd name="T61" fmla="*/ 108 h 115"/>
                  <a:gd name="T62" fmla="*/ 46 w 72"/>
                  <a:gd name="T63" fmla="*/ 104 h 115"/>
                  <a:gd name="T64" fmla="*/ 49 w 72"/>
                  <a:gd name="T65" fmla="*/ 100 h 115"/>
                  <a:gd name="T66" fmla="*/ 53 w 72"/>
                  <a:gd name="T67" fmla="*/ 92 h 115"/>
                  <a:gd name="T68" fmla="*/ 53 w 72"/>
                  <a:gd name="T69" fmla="*/ 77 h 115"/>
                  <a:gd name="T70" fmla="*/ 57 w 72"/>
                  <a:gd name="T71" fmla="*/ 54 h 115"/>
                  <a:gd name="T72" fmla="*/ 53 w 72"/>
                  <a:gd name="T73" fmla="*/ 35 h 115"/>
                  <a:gd name="T74" fmla="*/ 53 w 72"/>
                  <a:gd name="T75" fmla="*/ 20 h 115"/>
                  <a:gd name="T76" fmla="*/ 49 w 72"/>
                  <a:gd name="T77" fmla="*/ 12 h 115"/>
                  <a:gd name="T78" fmla="*/ 46 w 72"/>
                  <a:gd name="T79" fmla="*/ 8 h 115"/>
                  <a:gd name="T80" fmla="*/ 42 w 72"/>
                  <a:gd name="T81" fmla="*/ 4 h 115"/>
                  <a:gd name="T82" fmla="*/ 38 w 72"/>
                  <a:gd name="T83" fmla="*/ 4 h 115"/>
                  <a:gd name="T84" fmla="*/ 30 w 72"/>
                  <a:gd name="T85" fmla="*/ 4 h 115"/>
                  <a:gd name="T86" fmla="*/ 26 w 72"/>
                  <a:gd name="T87" fmla="*/ 8 h 115"/>
                  <a:gd name="T88" fmla="*/ 23 w 72"/>
                  <a:gd name="T89" fmla="*/ 20 h 115"/>
                  <a:gd name="T90" fmla="*/ 19 w 72"/>
                  <a:gd name="T91" fmla="*/ 31 h 115"/>
                  <a:gd name="T92" fmla="*/ 19 w 72"/>
                  <a:gd name="T93" fmla="*/ 46 h 115"/>
                  <a:gd name="T94" fmla="*/ 15 w 72"/>
                  <a:gd name="T95" fmla="*/ 62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2"/>
                  <a:gd name="T145" fmla="*/ 0 h 115"/>
                  <a:gd name="T146" fmla="*/ 72 w 72"/>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2" h="115">
                    <a:moveTo>
                      <a:pt x="0" y="58"/>
                    </a:moveTo>
                    <a:lnTo>
                      <a:pt x="3" y="39"/>
                    </a:lnTo>
                    <a:lnTo>
                      <a:pt x="7" y="23"/>
                    </a:lnTo>
                    <a:lnTo>
                      <a:pt x="15" y="12"/>
                    </a:lnTo>
                    <a:lnTo>
                      <a:pt x="23" y="4"/>
                    </a:lnTo>
                    <a:lnTo>
                      <a:pt x="30" y="0"/>
                    </a:lnTo>
                    <a:lnTo>
                      <a:pt x="38" y="0"/>
                    </a:lnTo>
                    <a:lnTo>
                      <a:pt x="46" y="0"/>
                    </a:lnTo>
                    <a:lnTo>
                      <a:pt x="53" y="4"/>
                    </a:lnTo>
                    <a:lnTo>
                      <a:pt x="57" y="12"/>
                    </a:lnTo>
                    <a:lnTo>
                      <a:pt x="65" y="23"/>
                    </a:lnTo>
                    <a:lnTo>
                      <a:pt x="69" y="39"/>
                    </a:lnTo>
                    <a:lnTo>
                      <a:pt x="72" y="58"/>
                    </a:lnTo>
                    <a:lnTo>
                      <a:pt x="69" y="73"/>
                    </a:lnTo>
                    <a:lnTo>
                      <a:pt x="65" y="89"/>
                    </a:lnTo>
                    <a:lnTo>
                      <a:pt x="61" y="100"/>
                    </a:lnTo>
                    <a:lnTo>
                      <a:pt x="53" y="108"/>
                    </a:lnTo>
                    <a:lnTo>
                      <a:pt x="42" y="112"/>
                    </a:lnTo>
                    <a:lnTo>
                      <a:pt x="34" y="115"/>
                    </a:lnTo>
                    <a:lnTo>
                      <a:pt x="26" y="112"/>
                    </a:lnTo>
                    <a:lnTo>
                      <a:pt x="19" y="108"/>
                    </a:lnTo>
                    <a:lnTo>
                      <a:pt x="11" y="96"/>
                    </a:lnTo>
                    <a:lnTo>
                      <a:pt x="3" y="77"/>
                    </a:lnTo>
                    <a:lnTo>
                      <a:pt x="0" y="58"/>
                    </a:lnTo>
                    <a:close/>
                    <a:moveTo>
                      <a:pt x="15" y="62"/>
                    </a:moveTo>
                    <a:lnTo>
                      <a:pt x="19" y="81"/>
                    </a:lnTo>
                    <a:lnTo>
                      <a:pt x="23" y="96"/>
                    </a:lnTo>
                    <a:lnTo>
                      <a:pt x="26" y="104"/>
                    </a:lnTo>
                    <a:lnTo>
                      <a:pt x="30" y="108"/>
                    </a:lnTo>
                    <a:lnTo>
                      <a:pt x="34" y="108"/>
                    </a:lnTo>
                    <a:lnTo>
                      <a:pt x="42" y="108"/>
                    </a:lnTo>
                    <a:lnTo>
                      <a:pt x="46" y="104"/>
                    </a:lnTo>
                    <a:lnTo>
                      <a:pt x="49" y="100"/>
                    </a:lnTo>
                    <a:lnTo>
                      <a:pt x="53" y="92"/>
                    </a:lnTo>
                    <a:lnTo>
                      <a:pt x="53" y="77"/>
                    </a:lnTo>
                    <a:lnTo>
                      <a:pt x="57" y="54"/>
                    </a:lnTo>
                    <a:lnTo>
                      <a:pt x="53" y="35"/>
                    </a:lnTo>
                    <a:lnTo>
                      <a:pt x="53" y="20"/>
                    </a:lnTo>
                    <a:lnTo>
                      <a:pt x="49" y="12"/>
                    </a:lnTo>
                    <a:lnTo>
                      <a:pt x="46" y="8"/>
                    </a:lnTo>
                    <a:lnTo>
                      <a:pt x="42" y="4"/>
                    </a:lnTo>
                    <a:lnTo>
                      <a:pt x="38" y="4"/>
                    </a:lnTo>
                    <a:lnTo>
                      <a:pt x="30" y="4"/>
                    </a:lnTo>
                    <a:lnTo>
                      <a:pt x="26" y="8"/>
                    </a:lnTo>
                    <a:lnTo>
                      <a:pt x="23" y="20"/>
                    </a:lnTo>
                    <a:lnTo>
                      <a:pt x="19" y="31"/>
                    </a:lnTo>
                    <a:lnTo>
                      <a:pt x="19" y="46"/>
                    </a:lnTo>
                    <a:lnTo>
                      <a:pt x="15" y="62"/>
                    </a:lnTo>
                    <a:close/>
                  </a:path>
                </a:pathLst>
              </a:custGeom>
              <a:solidFill>
                <a:srgbClr val="000000"/>
              </a:solidFill>
              <a:ln w="0">
                <a:solidFill>
                  <a:srgbClr val="000000"/>
                </a:solidFill>
                <a:round/>
                <a:headEnd/>
                <a:tailEnd/>
              </a:ln>
            </p:spPr>
            <p:txBody>
              <a:bodyPr/>
              <a:lstStyle/>
              <a:p>
                <a:endParaRPr lang="en-CA"/>
              </a:p>
            </p:txBody>
          </p:sp>
          <p:sp>
            <p:nvSpPr>
              <p:cNvPr id="18590" name="Freeform 272"/>
              <p:cNvSpPr>
                <a:spLocks noEditPoints="1"/>
              </p:cNvSpPr>
              <p:nvPr/>
            </p:nvSpPr>
            <p:spPr bwMode="auto">
              <a:xfrm>
                <a:off x="3020" y="1533"/>
                <a:ext cx="73" cy="115"/>
              </a:xfrm>
              <a:custGeom>
                <a:avLst/>
                <a:gdLst>
                  <a:gd name="T0" fmla="*/ 0 w 73"/>
                  <a:gd name="T1" fmla="*/ 58 h 115"/>
                  <a:gd name="T2" fmla="*/ 4 w 73"/>
                  <a:gd name="T3" fmla="*/ 39 h 115"/>
                  <a:gd name="T4" fmla="*/ 8 w 73"/>
                  <a:gd name="T5" fmla="*/ 23 h 115"/>
                  <a:gd name="T6" fmla="*/ 11 w 73"/>
                  <a:gd name="T7" fmla="*/ 12 h 115"/>
                  <a:gd name="T8" fmla="*/ 23 w 73"/>
                  <a:gd name="T9" fmla="*/ 4 h 115"/>
                  <a:gd name="T10" fmla="*/ 27 w 73"/>
                  <a:gd name="T11" fmla="*/ 0 h 115"/>
                  <a:gd name="T12" fmla="*/ 34 w 73"/>
                  <a:gd name="T13" fmla="*/ 0 h 115"/>
                  <a:gd name="T14" fmla="*/ 46 w 73"/>
                  <a:gd name="T15" fmla="*/ 0 h 115"/>
                  <a:gd name="T16" fmla="*/ 50 w 73"/>
                  <a:gd name="T17" fmla="*/ 4 h 115"/>
                  <a:gd name="T18" fmla="*/ 57 w 73"/>
                  <a:gd name="T19" fmla="*/ 12 h 115"/>
                  <a:gd name="T20" fmla="*/ 65 w 73"/>
                  <a:gd name="T21" fmla="*/ 23 h 115"/>
                  <a:gd name="T22" fmla="*/ 69 w 73"/>
                  <a:gd name="T23" fmla="*/ 39 h 115"/>
                  <a:gd name="T24" fmla="*/ 73 w 73"/>
                  <a:gd name="T25" fmla="*/ 58 h 115"/>
                  <a:gd name="T26" fmla="*/ 69 w 73"/>
                  <a:gd name="T27" fmla="*/ 73 h 115"/>
                  <a:gd name="T28" fmla="*/ 65 w 73"/>
                  <a:gd name="T29" fmla="*/ 89 h 115"/>
                  <a:gd name="T30" fmla="*/ 57 w 73"/>
                  <a:gd name="T31" fmla="*/ 100 h 115"/>
                  <a:gd name="T32" fmla="*/ 50 w 73"/>
                  <a:gd name="T33" fmla="*/ 108 h 115"/>
                  <a:gd name="T34" fmla="*/ 42 w 73"/>
                  <a:gd name="T35" fmla="*/ 112 h 115"/>
                  <a:gd name="T36" fmla="*/ 34 w 73"/>
                  <a:gd name="T37" fmla="*/ 115 h 115"/>
                  <a:gd name="T38" fmla="*/ 27 w 73"/>
                  <a:gd name="T39" fmla="*/ 112 h 115"/>
                  <a:gd name="T40" fmla="*/ 15 w 73"/>
                  <a:gd name="T41" fmla="*/ 108 h 115"/>
                  <a:gd name="T42" fmla="*/ 11 w 73"/>
                  <a:gd name="T43" fmla="*/ 96 h 115"/>
                  <a:gd name="T44" fmla="*/ 4 w 73"/>
                  <a:gd name="T45" fmla="*/ 77 h 115"/>
                  <a:gd name="T46" fmla="*/ 0 w 73"/>
                  <a:gd name="T47" fmla="*/ 58 h 115"/>
                  <a:gd name="T48" fmla="*/ 15 w 73"/>
                  <a:gd name="T49" fmla="*/ 62 h 115"/>
                  <a:gd name="T50" fmla="*/ 19 w 73"/>
                  <a:gd name="T51" fmla="*/ 81 h 115"/>
                  <a:gd name="T52" fmla="*/ 23 w 73"/>
                  <a:gd name="T53" fmla="*/ 96 h 115"/>
                  <a:gd name="T54" fmla="*/ 27 w 73"/>
                  <a:gd name="T55" fmla="*/ 104 h 115"/>
                  <a:gd name="T56" fmla="*/ 31 w 73"/>
                  <a:gd name="T57" fmla="*/ 108 h 115"/>
                  <a:gd name="T58" fmla="*/ 34 w 73"/>
                  <a:gd name="T59" fmla="*/ 108 h 115"/>
                  <a:gd name="T60" fmla="*/ 38 w 73"/>
                  <a:gd name="T61" fmla="*/ 108 h 115"/>
                  <a:gd name="T62" fmla="*/ 46 w 73"/>
                  <a:gd name="T63" fmla="*/ 104 h 115"/>
                  <a:gd name="T64" fmla="*/ 50 w 73"/>
                  <a:gd name="T65" fmla="*/ 100 h 115"/>
                  <a:gd name="T66" fmla="*/ 50 w 73"/>
                  <a:gd name="T67" fmla="*/ 92 h 115"/>
                  <a:gd name="T68" fmla="*/ 54 w 73"/>
                  <a:gd name="T69" fmla="*/ 77 h 115"/>
                  <a:gd name="T70" fmla="*/ 54 w 73"/>
                  <a:gd name="T71" fmla="*/ 54 h 115"/>
                  <a:gd name="T72" fmla="*/ 54 w 73"/>
                  <a:gd name="T73" fmla="*/ 35 h 115"/>
                  <a:gd name="T74" fmla="*/ 50 w 73"/>
                  <a:gd name="T75" fmla="*/ 20 h 115"/>
                  <a:gd name="T76" fmla="*/ 50 w 73"/>
                  <a:gd name="T77" fmla="*/ 12 h 115"/>
                  <a:gd name="T78" fmla="*/ 42 w 73"/>
                  <a:gd name="T79" fmla="*/ 8 h 115"/>
                  <a:gd name="T80" fmla="*/ 42 w 73"/>
                  <a:gd name="T81" fmla="*/ 4 h 115"/>
                  <a:gd name="T82" fmla="*/ 34 w 73"/>
                  <a:gd name="T83" fmla="*/ 4 h 115"/>
                  <a:gd name="T84" fmla="*/ 31 w 73"/>
                  <a:gd name="T85" fmla="*/ 4 h 115"/>
                  <a:gd name="T86" fmla="*/ 27 w 73"/>
                  <a:gd name="T87" fmla="*/ 8 h 115"/>
                  <a:gd name="T88" fmla="*/ 23 w 73"/>
                  <a:gd name="T89" fmla="*/ 20 h 115"/>
                  <a:gd name="T90" fmla="*/ 19 w 73"/>
                  <a:gd name="T91" fmla="*/ 31 h 115"/>
                  <a:gd name="T92" fmla="*/ 15 w 73"/>
                  <a:gd name="T93" fmla="*/ 46 h 115"/>
                  <a:gd name="T94" fmla="*/ 15 w 73"/>
                  <a:gd name="T95" fmla="*/ 62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39"/>
                    </a:lnTo>
                    <a:lnTo>
                      <a:pt x="8" y="23"/>
                    </a:lnTo>
                    <a:lnTo>
                      <a:pt x="11" y="12"/>
                    </a:lnTo>
                    <a:lnTo>
                      <a:pt x="23" y="4"/>
                    </a:lnTo>
                    <a:lnTo>
                      <a:pt x="27" y="0"/>
                    </a:lnTo>
                    <a:lnTo>
                      <a:pt x="34" y="0"/>
                    </a:lnTo>
                    <a:lnTo>
                      <a:pt x="46" y="0"/>
                    </a:lnTo>
                    <a:lnTo>
                      <a:pt x="50" y="4"/>
                    </a:lnTo>
                    <a:lnTo>
                      <a:pt x="57" y="12"/>
                    </a:lnTo>
                    <a:lnTo>
                      <a:pt x="65" y="23"/>
                    </a:lnTo>
                    <a:lnTo>
                      <a:pt x="69" y="39"/>
                    </a:lnTo>
                    <a:lnTo>
                      <a:pt x="73" y="58"/>
                    </a:lnTo>
                    <a:lnTo>
                      <a:pt x="69" y="73"/>
                    </a:lnTo>
                    <a:lnTo>
                      <a:pt x="65" y="89"/>
                    </a:lnTo>
                    <a:lnTo>
                      <a:pt x="57" y="100"/>
                    </a:lnTo>
                    <a:lnTo>
                      <a:pt x="50" y="108"/>
                    </a:lnTo>
                    <a:lnTo>
                      <a:pt x="42" y="112"/>
                    </a:lnTo>
                    <a:lnTo>
                      <a:pt x="34" y="115"/>
                    </a:lnTo>
                    <a:lnTo>
                      <a:pt x="27" y="112"/>
                    </a:lnTo>
                    <a:lnTo>
                      <a:pt x="15" y="108"/>
                    </a:lnTo>
                    <a:lnTo>
                      <a:pt x="11" y="96"/>
                    </a:lnTo>
                    <a:lnTo>
                      <a:pt x="4" y="77"/>
                    </a:lnTo>
                    <a:lnTo>
                      <a:pt x="0" y="58"/>
                    </a:lnTo>
                    <a:close/>
                    <a:moveTo>
                      <a:pt x="15" y="62"/>
                    </a:moveTo>
                    <a:lnTo>
                      <a:pt x="19" y="81"/>
                    </a:lnTo>
                    <a:lnTo>
                      <a:pt x="23" y="96"/>
                    </a:lnTo>
                    <a:lnTo>
                      <a:pt x="27" y="104"/>
                    </a:lnTo>
                    <a:lnTo>
                      <a:pt x="31" y="108"/>
                    </a:lnTo>
                    <a:lnTo>
                      <a:pt x="34" y="108"/>
                    </a:lnTo>
                    <a:lnTo>
                      <a:pt x="38" y="108"/>
                    </a:lnTo>
                    <a:lnTo>
                      <a:pt x="46" y="104"/>
                    </a:lnTo>
                    <a:lnTo>
                      <a:pt x="50" y="100"/>
                    </a:lnTo>
                    <a:lnTo>
                      <a:pt x="50" y="92"/>
                    </a:lnTo>
                    <a:lnTo>
                      <a:pt x="54" y="77"/>
                    </a:lnTo>
                    <a:lnTo>
                      <a:pt x="54" y="54"/>
                    </a:lnTo>
                    <a:lnTo>
                      <a:pt x="54" y="35"/>
                    </a:lnTo>
                    <a:lnTo>
                      <a:pt x="50" y="20"/>
                    </a:lnTo>
                    <a:lnTo>
                      <a:pt x="50" y="12"/>
                    </a:lnTo>
                    <a:lnTo>
                      <a:pt x="42" y="8"/>
                    </a:lnTo>
                    <a:lnTo>
                      <a:pt x="42" y="4"/>
                    </a:lnTo>
                    <a:lnTo>
                      <a:pt x="34" y="4"/>
                    </a:lnTo>
                    <a:lnTo>
                      <a:pt x="31" y="4"/>
                    </a:lnTo>
                    <a:lnTo>
                      <a:pt x="27" y="8"/>
                    </a:lnTo>
                    <a:lnTo>
                      <a:pt x="23" y="20"/>
                    </a:lnTo>
                    <a:lnTo>
                      <a:pt x="19" y="31"/>
                    </a:lnTo>
                    <a:lnTo>
                      <a:pt x="15" y="46"/>
                    </a:lnTo>
                    <a:lnTo>
                      <a:pt x="15" y="62"/>
                    </a:lnTo>
                    <a:close/>
                  </a:path>
                </a:pathLst>
              </a:custGeom>
              <a:solidFill>
                <a:srgbClr val="000000"/>
              </a:solidFill>
              <a:ln w="0">
                <a:solidFill>
                  <a:srgbClr val="000000"/>
                </a:solidFill>
                <a:round/>
                <a:headEnd/>
                <a:tailEnd/>
              </a:ln>
            </p:spPr>
            <p:txBody>
              <a:bodyPr/>
              <a:lstStyle/>
              <a:p>
                <a:endParaRPr lang="en-CA"/>
              </a:p>
            </p:txBody>
          </p:sp>
          <p:sp>
            <p:nvSpPr>
              <p:cNvPr id="18591" name="Freeform 273"/>
              <p:cNvSpPr>
                <a:spLocks/>
              </p:cNvSpPr>
              <p:nvPr/>
            </p:nvSpPr>
            <p:spPr bwMode="auto">
              <a:xfrm>
                <a:off x="3104" y="1533"/>
                <a:ext cx="66" cy="115"/>
              </a:xfrm>
              <a:custGeom>
                <a:avLst/>
                <a:gdLst>
                  <a:gd name="T0" fmla="*/ 8 w 66"/>
                  <a:gd name="T1" fmla="*/ 12 h 115"/>
                  <a:gd name="T2" fmla="*/ 23 w 66"/>
                  <a:gd name="T3" fmla="*/ 0 h 115"/>
                  <a:gd name="T4" fmla="*/ 46 w 66"/>
                  <a:gd name="T5" fmla="*/ 0 h 115"/>
                  <a:gd name="T6" fmla="*/ 58 w 66"/>
                  <a:gd name="T7" fmla="*/ 16 h 115"/>
                  <a:gd name="T8" fmla="*/ 58 w 66"/>
                  <a:gd name="T9" fmla="*/ 31 h 115"/>
                  <a:gd name="T10" fmla="*/ 43 w 66"/>
                  <a:gd name="T11" fmla="*/ 46 h 115"/>
                  <a:gd name="T12" fmla="*/ 58 w 66"/>
                  <a:gd name="T13" fmla="*/ 58 h 115"/>
                  <a:gd name="T14" fmla="*/ 66 w 66"/>
                  <a:gd name="T15" fmla="*/ 77 h 115"/>
                  <a:gd name="T16" fmla="*/ 54 w 66"/>
                  <a:gd name="T17" fmla="*/ 100 h 115"/>
                  <a:gd name="T18" fmla="*/ 35 w 66"/>
                  <a:gd name="T19" fmla="*/ 112 h 115"/>
                  <a:gd name="T20" fmla="*/ 12 w 66"/>
                  <a:gd name="T21" fmla="*/ 115 h 115"/>
                  <a:gd name="T22" fmla="*/ 0 w 66"/>
                  <a:gd name="T23" fmla="*/ 108 h 115"/>
                  <a:gd name="T24" fmla="*/ 0 w 66"/>
                  <a:gd name="T25" fmla="*/ 104 h 115"/>
                  <a:gd name="T26" fmla="*/ 4 w 66"/>
                  <a:gd name="T27" fmla="*/ 100 h 115"/>
                  <a:gd name="T28" fmla="*/ 8 w 66"/>
                  <a:gd name="T29" fmla="*/ 100 h 115"/>
                  <a:gd name="T30" fmla="*/ 16 w 66"/>
                  <a:gd name="T31" fmla="*/ 104 h 115"/>
                  <a:gd name="T32" fmla="*/ 23 w 66"/>
                  <a:gd name="T33" fmla="*/ 108 h 115"/>
                  <a:gd name="T34" fmla="*/ 27 w 66"/>
                  <a:gd name="T35" fmla="*/ 108 h 115"/>
                  <a:gd name="T36" fmla="*/ 39 w 66"/>
                  <a:gd name="T37" fmla="*/ 108 h 115"/>
                  <a:gd name="T38" fmla="*/ 50 w 66"/>
                  <a:gd name="T39" fmla="*/ 92 h 115"/>
                  <a:gd name="T40" fmla="*/ 50 w 66"/>
                  <a:gd name="T41" fmla="*/ 81 h 115"/>
                  <a:gd name="T42" fmla="*/ 46 w 66"/>
                  <a:gd name="T43" fmla="*/ 69 h 115"/>
                  <a:gd name="T44" fmla="*/ 39 w 66"/>
                  <a:gd name="T45" fmla="*/ 62 h 115"/>
                  <a:gd name="T46" fmla="*/ 27 w 66"/>
                  <a:gd name="T47" fmla="*/ 58 h 115"/>
                  <a:gd name="T48" fmla="*/ 20 w 66"/>
                  <a:gd name="T49" fmla="*/ 58 h 115"/>
                  <a:gd name="T50" fmla="*/ 27 w 66"/>
                  <a:gd name="T51" fmla="*/ 54 h 115"/>
                  <a:gd name="T52" fmla="*/ 39 w 66"/>
                  <a:gd name="T53" fmla="*/ 46 h 115"/>
                  <a:gd name="T54" fmla="*/ 46 w 66"/>
                  <a:gd name="T55" fmla="*/ 35 h 115"/>
                  <a:gd name="T56" fmla="*/ 46 w 66"/>
                  <a:gd name="T57" fmla="*/ 20 h 115"/>
                  <a:gd name="T58" fmla="*/ 35 w 66"/>
                  <a:gd name="T59" fmla="*/ 12 h 115"/>
                  <a:gd name="T60" fmla="*/ 20 w 66"/>
                  <a:gd name="T61" fmla="*/ 12 h 115"/>
                  <a:gd name="T62" fmla="*/ 4 w 66"/>
                  <a:gd name="T63" fmla="*/ 23 h 11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6"/>
                  <a:gd name="T97" fmla="*/ 0 h 115"/>
                  <a:gd name="T98" fmla="*/ 66 w 66"/>
                  <a:gd name="T99" fmla="*/ 115 h 11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6" h="115">
                    <a:moveTo>
                      <a:pt x="4" y="23"/>
                    </a:moveTo>
                    <a:lnTo>
                      <a:pt x="8" y="12"/>
                    </a:lnTo>
                    <a:lnTo>
                      <a:pt x="16" y="4"/>
                    </a:lnTo>
                    <a:lnTo>
                      <a:pt x="23" y="0"/>
                    </a:lnTo>
                    <a:lnTo>
                      <a:pt x="31" y="0"/>
                    </a:lnTo>
                    <a:lnTo>
                      <a:pt x="46" y="0"/>
                    </a:lnTo>
                    <a:lnTo>
                      <a:pt x="54" y="8"/>
                    </a:lnTo>
                    <a:lnTo>
                      <a:pt x="58" y="16"/>
                    </a:lnTo>
                    <a:lnTo>
                      <a:pt x="58" y="23"/>
                    </a:lnTo>
                    <a:lnTo>
                      <a:pt x="58" y="31"/>
                    </a:lnTo>
                    <a:lnTo>
                      <a:pt x="50" y="39"/>
                    </a:lnTo>
                    <a:lnTo>
                      <a:pt x="43" y="46"/>
                    </a:lnTo>
                    <a:lnTo>
                      <a:pt x="50" y="50"/>
                    </a:lnTo>
                    <a:lnTo>
                      <a:pt x="58" y="58"/>
                    </a:lnTo>
                    <a:lnTo>
                      <a:pt x="62" y="66"/>
                    </a:lnTo>
                    <a:lnTo>
                      <a:pt x="66" y="77"/>
                    </a:lnTo>
                    <a:lnTo>
                      <a:pt x="62" y="89"/>
                    </a:lnTo>
                    <a:lnTo>
                      <a:pt x="54" y="100"/>
                    </a:lnTo>
                    <a:lnTo>
                      <a:pt x="46" y="108"/>
                    </a:lnTo>
                    <a:lnTo>
                      <a:pt x="35" y="112"/>
                    </a:lnTo>
                    <a:lnTo>
                      <a:pt x="20" y="115"/>
                    </a:lnTo>
                    <a:lnTo>
                      <a:pt x="12" y="115"/>
                    </a:lnTo>
                    <a:lnTo>
                      <a:pt x="4" y="112"/>
                    </a:lnTo>
                    <a:lnTo>
                      <a:pt x="0" y="108"/>
                    </a:lnTo>
                    <a:lnTo>
                      <a:pt x="0" y="104"/>
                    </a:lnTo>
                    <a:lnTo>
                      <a:pt x="4" y="104"/>
                    </a:lnTo>
                    <a:lnTo>
                      <a:pt x="4" y="100"/>
                    </a:lnTo>
                    <a:lnTo>
                      <a:pt x="8" y="100"/>
                    </a:lnTo>
                    <a:lnTo>
                      <a:pt x="12" y="100"/>
                    </a:lnTo>
                    <a:lnTo>
                      <a:pt x="16" y="104"/>
                    </a:lnTo>
                    <a:lnTo>
                      <a:pt x="20" y="104"/>
                    </a:lnTo>
                    <a:lnTo>
                      <a:pt x="23" y="108"/>
                    </a:lnTo>
                    <a:lnTo>
                      <a:pt x="27" y="108"/>
                    </a:lnTo>
                    <a:lnTo>
                      <a:pt x="31" y="108"/>
                    </a:lnTo>
                    <a:lnTo>
                      <a:pt x="39" y="108"/>
                    </a:lnTo>
                    <a:lnTo>
                      <a:pt x="46" y="100"/>
                    </a:lnTo>
                    <a:lnTo>
                      <a:pt x="50" y="92"/>
                    </a:lnTo>
                    <a:lnTo>
                      <a:pt x="50" y="85"/>
                    </a:lnTo>
                    <a:lnTo>
                      <a:pt x="50" y="81"/>
                    </a:lnTo>
                    <a:lnTo>
                      <a:pt x="50" y="73"/>
                    </a:lnTo>
                    <a:lnTo>
                      <a:pt x="46" y="69"/>
                    </a:lnTo>
                    <a:lnTo>
                      <a:pt x="43" y="66"/>
                    </a:lnTo>
                    <a:lnTo>
                      <a:pt x="39" y="62"/>
                    </a:lnTo>
                    <a:lnTo>
                      <a:pt x="35" y="62"/>
                    </a:lnTo>
                    <a:lnTo>
                      <a:pt x="27" y="58"/>
                    </a:lnTo>
                    <a:lnTo>
                      <a:pt x="23" y="58"/>
                    </a:lnTo>
                    <a:lnTo>
                      <a:pt x="20" y="58"/>
                    </a:lnTo>
                    <a:lnTo>
                      <a:pt x="20" y="54"/>
                    </a:lnTo>
                    <a:lnTo>
                      <a:pt x="27" y="54"/>
                    </a:lnTo>
                    <a:lnTo>
                      <a:pt x="35" y="50"/>
                    </a:lnTo>
                    <a:lnTo>
                      <a:pt x="39" y="46"/>
                    </a:lnTo>
                    <a:lnTo>
                      <a:pt x="43" y="43"/>
                    </a:lnTo>
                    <a:lnTo>
                      <a:pt x="46" y="35"/>
                    </a:lnTo>
                    <a:lnTo>
                      <a:pt x="46" y="27"/>
                    </a:lnTo>
                    <a:lnTo>
                      <a:pt x="46" y="20"/>
                    </a:lnTo>
                    <a:lnTo>
                      <a:pt x="43" y="16"/>
                    </a:lnTo>
                    <a:lnTo>
                      <a:pt x="35" y="12"/>
                    </a:lnTo>
                    <a:lnTo>
                      <a:pt x="27" y="8"/>
                    </a:lnTo>
                    <a:lnTo>
                      <a:pt x="20" y="12"/>
                    </a:lnTo>
                    <a:lnTo>
                      <a:pt x="12" y="16"/>
                    </a:lnTo>
                    <a:lnTo>
                      <a:pt x="4" y="23"/>
                    </a:lnTo>
                    <a:close/>
                  </a:path>
                </a:pathLst>
              </a:custGeom>
              <a:solidFill>
                <a:srgbClr val="000000"/>
              </a:solidFill>
              <a:ln w="0">
                <a:solidFill>
                  <a:srgbClr val="000000"/>
                </a:solidFill>
                <a:round/>
                <a:headEnd/>
                <a:tailEnd/>
              </a:ln>
            </p:spPr>
            <p:txBody>
              <a:bodyPr/>
              <a:lstStyle/>
              <a:p>
                <a:endParaRPr lang="en-CA"/>
              </a:p>
            </p:txBody>
          </p:sp>
          <p:sp>
            <p:nvSpPr>
              <p:cNvPr id="18592" name="Freeform 274"/>
              <p:cNvSpPr>
                <a:spLocks noEditPoints="1"/>
              </p:cNvSpPr>
              <p:nvPr/>
            </p:nvSpPr>
            <p:spPr bwMode="auto">
              <a:xfrm>
                <a:off x="3193" y="1533"/>
                <a:ext cx="65" cy="115"/>
              </a:xfrm>
              <a:custGeom>
                <a:avLst/>
                <a:gdLst>
                  <a:gd name="T0" fmla="*/ 11 w 65"/>
                  <a:gd name="T1" fmla="*/ 46 h 115"/>
                  <a:gd name="T2" fmla="*/ 3 w 65"/>
                  <a:gd name="T3" fmla="*/ 31 h 115"/>
                  <a:gd name="T4" fmla="*/ 3 w 65"/>
                  <a:gd name="T5" fmla="*/ 16 h 115"/>
                  <a:gd name="T6" fmla="*/ 19 w 65"/>
                  <a:gd name="T7" fmla="*/ 0 h 115"/>
                  <a:gd name="T8" fmla="*/ 46 w 65"/>
                  <a:gd name="T9" fmla="*/ 0 h 115"/>
                  <a:gd name="T10" fmla="*/ 61 w 65"/>
                  <a:gd name="T11" fmla="*/ 16 h 115"/>
                  <a:gd name="T12" fmla="*/ 61 w 65"/>
                  <a:gd name="T13" fmla="*/ 31 h 115"/>
                  <a:gd name="T14" fmla="*/ 49 w 65"/>
                  <a:gd name="T15" fmla="*/ 43 h 115"/>
                  <a:gd name="T16" fmla="*/ 49 w 65"/>
                  <a:gd name="T17" fmla="*/ 62 h 115"/>
                  <a:gd name="T18" fmla="*/ 61 w 65"/>
                  <a:gd name="T19" fmla="*/ 77 h 115"/>
                  <a:gd name="T20" fmla="*/ 61 w 65"/>
                  <a:gd name="T21" fmla="*/ 96 h 115"/>
                  <a:gd name="T22" fmla="*/ 46 w 65"/>
                  <a:gd name="T23" fmla="*/ 112 h 115"/>
                  <a:gd name="T24" fmla="*/ 23 w 65"/>
                  <a:gd name="T25" fmla="*/ 115 h 115"/>
                  <a:gd name="T26" fmla="*/ 7 w 65"/>
                  <a:gd name="T27" fmla="*/ 104 h 115"/>
                  <a:gd name="T28" fmla="*/ 0 w 65"/>
                  <a:gd name="T29" fmla="*/ 89 h 115"/>
                  <a:gd name="T30" fmla="*/ 3 w 65"/>
                  <a:gd name="T31" fmla="*/ 73 h 115"/>
                  <a:gd name="T32" fmla="*/ 23 w 65"/>
                  <a:gd name="T33" fmla="*/ 58 h 115"/>
                  <a:gd name="T34" fmla="*/ 42 w 65"/>
                  <a:gd name="T35" fmla="*/ 39 h 115"/>
                  <a:gd name="T36" fmla="*/ 46 w 65"/>
                  <a:gd name="T37" fmla="*/ 27 h 115"/>
                  <a:gd name="T38" fmla="*/ 46 w 65"/>
                  <a:gd name="T39" fmla="*/ 16 h 115"/>
                  <a:gd name="T40" fmla="*/ 38 w 65"/>
                  <a:gd name="T41" fmla="*/ 4 h 115"/>
                  <a:gd name="T42" fmla="*/ 26 w 65"/>
                  <a:gd name="T43" fmla="*/ 4 h 115"/>
                  <a:gd name="T44" fmla="*/ 19 w 65"/>
                  <a:gd name="T45" fmla="*/ 16 h 115"/>
                  <a:gd name="T46" fmla="*/ 19 w 65"/>
                  <a:gd name="T47" fmla="*/ 23 h 115"/>
                  <a:gd name="T48" fmla="*/ 23 w 65"/>
                  <a:gd name="T49" fmla="*/ 35 h 115"/>
                  <a:gd name="T50" fmla="*/ 34 w 65"/>
                  <a:gd name="T51" fmla="*/ 50 h 115"/>
                  <a:gd name="T52" fmla="*/ 23 w 65"/>
                  <a:gd name="T53" fmla="*/ 66 h 115"/>
                  <a:gd name="T54" fmla="*/ 15 w 65"/>
                  <a:gd name="T55" fmla="*/ 81 h 115"/>
                  <a:gd name="T56" fmla="*/ 15 w 65"/>
                  <a:gd name="T57" fmla="*/ 96 h 115"/>
                  <a:gd name="T58" fmla="*/ 26 w 65"/>
                  <a:gd name="T59" fmla="*/ 108 h 115"/>
                  <a:gd name="T60" fmla="*/ 38 w 65"/>
                  <a:gd name="T61" fmla="*/ 108 h 115"/>
                  <a:gd name="T62" fmla="*/ 46 w 65"/>
                  <a:gd name="T63" fmla="*/ 100 h 115"/>
                  <a:gd name="T64" fmla="*/ 49 w 65"/>
                  <a:gd name="T65" fmla="*/ 89 h 115"/>
                  <a:gd name="T66" fmla="*/ 42 w 65"/>
                  <a:gd name="T67" fmla="*/ 77 h 115"/>
                  <a:gd name="T68" fmla="*/ 26 w 65"/>
                  <a:gd name="T69" fmla="*/ 62 h 11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65"/>
                  <a:gd name="T106" fmla="*/ 0 h 115"/>
                  <a:gd name="T107" fmla="*/ 65 w 65"/>
                  <a:gd name="T108" fmla="*/ 115 h 11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65" h="115">
                    <a:moveTo>
                      <a:pt x="23" y="58"/>
                    </a:moveTo>
                    <a:lnTo>
                      <a:pt x="11" y="46"/>
                    </a:lnTo>
                    <a:lnTo>
                      <a:pt x="3" y="39"/>
                    </a:lnTo>
                    <a:lnTo>
                      <a:pt x="3" y="31"/>
                    </a:lnTo>
                    <a:lnTo>
                      <a:pt x="0" y="27"/>
                    </a:lnTo>
                    <a:lnTo>
                      <a:pt x="3" y="16"/>
                    </a:lnTo>
                    <a:lnTo>
                      <a:pt x="11" y="8"/>
                    </a:lnTo>
                    <a:lnTo>
                      <a:pt x="19" y="0"/>
                    </a:lnTo>
                    <a:lnTo>
                      <a:pt x="34" y="0"/>
                    </a:lnTo>
                    <a:lnTo>
                      <a:pt x="46" y="0"/>
                    </a:lnTo>
                    <a:lnTo>
                      <a:pt x="53" y="8"/>
                    </a:lnTo>
                    <a:lnTo>
                      <a:pt x="61" y="16"/>
                    </a:lnTo>
                    <a:lnTo>
                      <a:pt x="61" y="23"/>
                    </a:lnTo>
                    <a:lnTo>
                      <a:pt x="61" y="31"/>
                    </a:lnTo>
                    <a:lnTo>
                      <a:pt x="57" y="35"/>
                    </a:lnTo>
                    <a:lnTo>
                      <a:pt x="49" y="43"/>
                    </a:lnTo>
                    <a:lnTo>
                      <a:pt x="38" y="50"/>
                    </a:lnTo>
                    <a:lnTo>
                      <a:pt x="49" y="62"/>
                    </a:lnTo>
                    <a:lnTo>
                      <a:pt x="57" y="69"/>
                    </a:lnTo>
                    <a:lnTo>
                      <a:pt x="61" y="77"/>
                    </a:lnTo>
                    <a:lnTo>
                      <a:pt x="65" y="85"/>
                    </a:lnTo>
                    <a:lnTo>
                      <a:pt x="61" y="96"/>
                    </a:lnTo>
                    <a:lnTo>
                      <a:pt x="57" y="108"/>
                    </a:lnTo>
                    <a:lnTo>
                      <a:pt x="46" y="112"/>
                    </a:lnTo>
                    <a:lnTo>
                      <a:pt x="30" y="115"/>
                    </a:lnTo>
                    <a:lnTo>
                      <a:pt x="23" y="115"/>
                    </a:lnTo>
                    <a:lnTo>
                      <a:pt x="15" y="112"/>
                    </a:lnTo>
                    <a:lnTo>
                      <a:pt x="7" y="104"/>
                    </a:lnTo>
                    <a:lnTo>
                      <a:pt x="0" y="96"/>
                    </a:lnTo>
                    <a:lnTo>
                      <a:pt x="0" y="89"/>
                    </a:lnTo>
                    <a:lnTo>
                      <a:pt x="0" y="81"/>
                    </a:lnTo>
                    <a:lnTo>
                      <a:pt x="3" y="73"/>
                    </a:lnTo>
                    <a:lnTo>
                      <a:pt x="11" y="66"/>
                    </a:lnTo>
                    <a:lnTo>
                      <a:pt x="23" y="58"/>
                    </a:lnTo>
                    <a:close/>
                    <a:moveTo>
                      <a:pt x="34" y="50"/>
                    </a:moveTo>
                    <a:lnTo>
                      <a:pt x="42" y="39"/>
                    </a:lnTo>
                    <a:lnTo>
                      <a:pt x="46" y="35"/>
                    </a:lnTo>
                    <a:lnTo>
                      <a:pt x="46" y="27"/>
                    </a:lnTo>
                    <a:lnTo>
                      <a:pt x="46" y="23"/>
                    </a:lnTo>
                    <a:lnTo>
                      <a:pt x="46" y="16"/>
                    </a:lnTo>
                    <a:lnTo>
                      <a:pt x="42" y="8"/>
                    </a:lnTo>
                    <a:lnTo>
                      <a:pt x="38" y="4"/>
                    </a:lnTo>
                    <a:lnTo>
                      <a:pt x="30" y="4"/>
                    </a:lnTo>
                    <a:lnTo>
                      <a:pt x="26" y="4"/>
                    </a:lnTo>
                    <a:lnTo>
                      <a:pt x="23" y="8"/>
                    </a:lnTo>
                    <a:lnTo>
                      <a:pt x="19" y="16"/>
                    </a:lnTo>
                    <a:lnTo>
                      <a:pt x="19" y="20"/>
                    </a:lnTo>
                    <a:lnTo>
                      <a:pt x="19" y="23"/>
                    </a:lnTo>
                    <a:lnTo>
                      <a:pt x="19" y="31"/>
                    </a:lnTo>
                    <a:lnTo>
                      <a:pt x="23" y="35"/>
                    </a:lnTo>
                    <a:lnTo>
                      <a:pt x="23" y="39"/>
                    </a:lnTo>
                    <a:lnTo>
                      <a:pt x="34" y="50"/>
                    </a:lnTo>
                    <a:close/>
                    <a:moveTo>
                      <a:pt x="26" y="62"/>
                    </a:moveTo>
                    <a:lnTo>
                      <a:pt x="23" y="66"/>
                    </a:lnTo>
                    <a:lnTo>
                      <a:pt x="19" y="73"/>
                    </a:lnTo>
                    <a:lnTo>
                      <a:pt x="15" y="81"/>
                    </a:lnTo>
                    <a:lnTo>
                      <a:pt x="15" y="89"/>
                    </a:lnTo>
                    <a:lnTo>
                      <a:pt x="15" y="96"/>
                    </a:lnTo>
                    <a:lnTo>
                      <a:pt x="19" y="104"/>
                    </a:lnTo>
                    <a:lnTo>
                      <a:pt x="26" y="108"/>
                    </a:lnTo>
                    <a:lnTo>
                      <a:pt x="34" y="108"/>
                    </a:lnTo>
                    <a:lnTo>
                      <a:pt x="38" y="108"/>
                    </a:lnTo>
                    <a:lnTo>
                      <a:pt x="46" y="104"/>
                    </a:lnTo>
                    <a:lnTo>
                      <a:pt x="46" y="100"/>
                    </a:lnTo>
                    <a:lnTo>
                      <a:pt x="49" y="92"/>
                    </a:lnTo>
                    <a:lnTo>
                      <a:pt x="49" y="89"/>
                    </a:lnTo>
                    <a:lnTo>
                      <a:pt x="46" y="81"/>
                    </a:lnTo>
                    <a:lnTo>
                      <a:pt x="42" y="77"/>
                    </a:lnTo>
                    <a:lnTo>
                      <a:pt x="34" y="69"/>
                    </a:lnTo>
                    <a:lnTo>
                      <a:pt x="26" y="62"/>
                    </a:lnTo>
                    <a:close/>
                  </a:path>
                </a:pathLst>
              </a:custGeom>
              <a:solidFill>
                <a:srgbClr val="000000"/>
              </a:solidFill>
              <a:ln w="0">
                <a:solidFill>
                  <a:srgbClr val="000000"/>
                </a:solidFill>
                <a:round/>
                <a:headEnd/>
                <a:tailEnd/>
              </a:ln>
            </p:spPr>
            <p:txBody>
              <a:bodyPr/>
              <a:lstStyle/>
              <a:p>
                <a:endParaRPr lang="en-CA"/>
              </a:p>
            </p:txBody>
          </p:sp>
          <p:sp>
            <p:nvSpPr>
              <p:cNvPr id="18593" name="Rectangle 275"/>
              <p:cNvSpPr>
                <a:spLocks noChangeArrowheads="1"/>
              </p:cNvSpPr>
              <p:nvPr/>
            </p:nvSpPr>
            <p:spPr bwMode="auto">
              <a:xfrm>
                <a:off x="3304" y="1507"/>
                <a:ext cx="8" cy="207"/>
              </a:xfrm>
              <a:prstGeom prst="rect">
                <a:avLst/>
              </a:prstGeom>
              <a:solidFill>
                <a:srgbClr val="000000"/>
              </a:solidFill>
              <a:ln w="0">
                <a:solidFill>
                  <a:srgbClr val="000000"/>
                </a:solidFill>
                <a:miter lim="800000"/>
                <a:headEnd/>
                <a:tailEnd/>
              </a:ln>
            </p:spPr>
            <p:txBody>
              <a:bodyPr/>
              <a:lstStyle/>
              <a:p>
                <a:endParaRPr lang="en-US"/>
              </a:p>
            </p:txBody>
          </p:sp>
          <p:sp>
            <p:nvSpPr>
              <p:cNvPr id="18594" name="Freeform 276"/>
              <p:cNvSpPr>
                <a:spLocks noEditPoints="1"/>
              </p:cNvSpPr>
              <p:nvPr/>
            </p:nvSpPr>
            <p:spPr bwMode="auto">
              <a:xfrm>
                <a:off x="3500" y="1533"/>
                <a:ext cx="72" cy="115"/>
              </a:xfrm>
              <a:custGeom>
                <a:avLst/>
                <a:gdLst>
                  <a:gd name="T0" fmla="*/ 0 w 72"/>
                  <a:gd name="T1" fmla="*/ 58 h 115"/>
                  <a:gd name="T2" fmla="*/ 3 w 72"/>
                  <a:gd name="T3" fmla="*/ 39 h 115"/>
                  <a:gd name="T4" fmla="*/ 7 w 72"/>
                  <a:gd name="T5" fmla="*/ 23 h 115"/>
                  <a:gd name="T6" fmla="*/ 15 w 72"/>
                  <a:gd name="T7" fmla="*/ 12 h 115"/>
                  <a:gd name="T8" fmla="*/ 23 w 72"/>
                  <a:gd name="T9" fmla="*/ 4 h 115"/>
                  <a:gd name="T10" fmla="*/ 30 w 72"/>
                  <a:gd name="T11" fmla="*/ 0 h 115"/>
                  <a:gd name="T12" fmla="*/ 38 w 72"/>
                  <a:gd name="T13" fmla="*/ 0 h 115"/>
                  <a:gd name="T14" fmla="*/ 46 w 72"/>
                  <a:gd name="T15" fmla="*/ 0 h 115"/>
                  <a:gd name="T16" fmla="*/ 53 w 72"/>
                  <a:gd name="T17" fmla="*/ 4 h 115"/>
                  <a:gd name="T18" fmla="*/ 61 w 72"/>
                  <a:gd name="T19" fmla="*/ 12 h 115"/>
                  <a:gd name="T20" fmla="*/ 65 w 72"/>
                  <a:gd name="T21" fmla="*/ 23 h 115"/>
                  <a:gd name="T22" fmla="*/ 69 w 72"/>
                  <a:gd name="T23" fmla="*/ 39 h 115"/>
                  <a:gd name="T24" fmla="*/ 72 w 72"/>
                  <a:gd name="T25" fmla="*/ 58 h 115"/>
                  <a:gd name="T26" fmla="*/ 69 w 72"/>
                  <a:gd name="T27" fmla="*/ 73 h 115"/>
                  <a:gd name="T28" fmla="*/ 65 w 72"/>
                  <a:gd name="T29" fmla="*/ 89 h 115"/>
                  <a:gd name="T30" fmla="*/ 61 w 72"/>
                  <a:gd name="T31" fmla="*/ 100 h 115"/>
                  <a:gd name="T32" fmla="*/ 53 w 72"/>
                  <a:gd name="T33" fmla="*/ 108 h 115"/>
                  <a:gd name="T34" fmla="*/ 46 w 72"/>
                  <a:gd name="T35" fmla="*/ 112 h 115"/>
                  <a:gd name="T36" fmla="*/ 34 w 72"/>
                  <a:gd name="T37" fmla="*/ 115 h 115"/>
                  <a:gd name="T38" fmla="*/ 26 w 72"/>
                  <a:gd name="T39" fmla="*/ 112 h 115"/>
                  <a:gd name="T40" fmla="*/ 19 w 72"/>
                  <a:gd name="T41" fmla="*/ 108 h 115"/>
                  <a:gd name="T42" fmla="*/ 11 w 72"/>
                  <a:gd name="T43" fmla="*/ 96 h 115"/>
                  <a:gd name="T44" fmla="*/ 3 w 72"/>
                  <a:gd name="T45" fmla="*/ 77 h 115"/>
                  <a:gd name="T46" fmla="*/ 0 w 72"/>
                  <a:gd name="T47" fmla="*/ 58 h 115"/>
                  <a:gd name="T48" fmla="*/ 19 w 72"/>
                  <a:gd name="T49" fmla="*/ 62 h 115"/>
                  <a:gd name="T50" fmla="*/ 19 w 72"/>
                  <a:gd name="T51" fmla="*/ 81 h 115"/>
                  <a:gd name="T52" fmla="*/ 23 w 72"/>
                  <a:gd name="T53" fmla="*/ 96 h 115"/>
                  <a:gd name="T54" fmla="*/ 26 w 72"/>
                  <a:gd name="T55" fmla="*/ 104 h 115"/>
                  <a:gd name="T56" fmla="*/ 30 w 72"/>
                  <a:gd name="T57" fmla="*/ 108 h 115"/>
                  <a:gd name="T58" fmla="*/ 38 w 72"/>
                  <a:gd name="T59" fmla="*/ 108 h 115"/>
                  <a:gd name="T60" fmla="*/ 42 w 72"/>
                  <a:gd name="T61" fmla="*/ 108 h 115"/>
                  <a:gd name="T62" fmla="*/ 46 w 72"/>
                  <a:gd name="T63" fmla="*/ 104 h 115"/>
                  <a:gd name="T64" fmla="*/ 49 w 72"/>
                  <a:gd name="T65" fmla="*/ 100 h 115"/>
                  <a:gd name="T66" fmla="*/ 53 w 72"/>
                  <a:gd name="T67" fmla="*/ 92 h 115"/>
                  <a:gd name="T68" fmla="*/ 53 w 72"/>
                  <a:gd name="T69" fmla="*/ 77 h 115"/>
                  <a:gd name="T70" fmla="*/ 57 w 72"/>
                  <a:gd name="T71" fmla="*/ 54 h 115"/>
                  <a:gd name="T72" fmla="*/ 53 w 72"/>
                  <a:gd name="T73" fmla="*/ 35 h 115"/>
                  <a:gd name="T74" fmla="*/ 53 w 72"/>
                  <a:gd name="T75" fmla="*/ 20 h 115"/>
                  <a:gd name="T76" fmla="*/ 49 w 72"/>
                  <a:gd name="T77" fmla="*/ 12 h 115"/>
                  <a:gd name="T78" fmla="*/ 46 w 72"/>
                  <a:gd name="T79" fmla="*/ 8 h 115"/>
                  <a:gd name="T80" fmla="*/ 42 w 72"/>
                  <a:gd name="T81" fmla="*/ 4 h 115"/>
                  <a:gd name="T82" fmla="*/ 38 w 72"/>
                  <a:gd name="T83" fmla="*/ 4 h 115"/>
                  <a:gd name="T84" fmla="*/ 30 w 72"/>
                  <a:gd name="T85" fmla="*/ 4 h 115"/>
                  <a:gd name="T86" fmla="*/ 26 w 72"/>
                  <a:gd name="T87" fmla="*/ 8 h 115"/>
                  <a:gd name="T88" fmla="*/ 23 w 72"/>
                  <a:gd name="T89" fmla="*/ 20 h 115"/>
                  <a:gd name="T90" fmla="*/ 19 w 72"/>
                  <a:gd name="T91" fmla="*/ 31 h 115"/>
                  <a:gd name="T92" fmla="*/ 19 w 72"/>
                  <a:gd name="T93" fmla="*/ 46 h 115"/>
                  <a:gd name="T94" fmla="*/ 19 w 72"/>
                  <a:gd name="T95" fmla="*/ 62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2"/>
                  <a:gd name="T145" fmla="*/ 0 h 115"/>
                  <a:gd name="T146" fmla="*/ 72 w 72"/>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2" h="115">
                    <a:moveTo>
                      <a:pt x="0" y="58"/>
                    </a:moveTo>
                    <a:lnTo>
                      <a:pt x="3" y="39"/>
                    </a:lnTo>
                    <a:lnTo>
                      <a:pt x="7" y="23"/>
                    </a:lnTo>
                    <a:lnTo>
                      <a:pt x="15" y="12"/>
                    </a:lnTo>
                    <a:lnTo>
                      <a:pt x="23" y="4"/>
                    </a:lnTo>
                    <a:lnTo>
                      <a:pt x="30" y="0"/>
                    </a:lnTo>
                    <a:lnTo>
                      <a:pt x="38" y="0"/>
                    </a:lnTo>
                    <a:lnTo>
                      <a:pt x="46" y="0"/>
                    </a:lnTo>
                    <a:lnTo>
                      <a:pt x="53" y="4"/>
                    </a:lnTo>
                    <a:lnTo>
                      <a:pt x="61" y="12"/>
                    </a:lnTo>
                    <a:lnTo>
                      <a:pt x="65" y="23"/>
                    </a:lnTo>
                    <a:lnTo>
                      <a:pt x="69" y="39"/>
                    </a:lnTo>
                    <a:lnTo>
                      <a:pt x="72" y="58"/>
                    </a:lnTo>
                    <a:lnTo>
                      <a:pt x="69" y="73"/>
                    </a:lnTo>
                    <a:lnTo>
                      <a:pt x="65" y="89"/>
                    </a:lnTo>
                    <a:lnTo>
                      <a:pt x="61" y="100"/>
                    </a:lnTo>
                    <a:lnTo>
                      <a:pt x="53" y="108"/>
                    </a:lnTo>
                    <a:lnTo>
                      <a:pt x="46" y="112"/>
                    </a:lnTo>
                    <a:lnTo>
                      <a:pt x="34" y="115"/>
                    </a:lnTo>
                    <a:lnTo>
                      <a:pt x="26" y="112"/>
                    </a:lnTo>
                    <a:lnTo>
                      <a:pt x="19" y="108"/>
                    </a:lnTo>
                    <a:lnTo>
                      <a:pt x="11" y="96"/>
                    </a:lnTo>
                    <a:lnTo>
                      <a:pt x="3" y="77"/>
                    </a:lnTo>
                    <a:lnTo>
                      <a:pt x="0" y="58"/>
                    </a:lnTo>
                    <a:close/>
                    <a:moveTo>
                      <a:pt x="19" y="62"/>
                    </a:moveTo>
                    <a:lnTo>
                      <a:pt x="19" y="81"/>
                    </a:lnTo>
                    <a:lnTo>
                      <a:pt x="23" y="96"/>
                    </a:lnTo>
                    <a:lnTo>
                      <a:pt x="26" y="104"/>
                    </a:lnTo>
                    <a:lnTo>
                      <a:pt x="30" y="108"/>
                    </a:lnTo>
                    <a:lnTo>
                      <a:pt x="38" y="108"/>
                    </a:lnTo>
                    <a:lnTo>
                      <a:pt x="42" y="108"/>
                    </a:lnTo>
                    <a:lnTo>
                      <a:pt x="46" y="104"/>
                    </a:lnTo>
                    <a:lnTo>
                      <a:pt x="49" y="100"/>
                    </a:lnTo>
                    <a:lnTo>
                      <a:pt x="53" y="92"/>
                    </a:lnTo>
                    <a:lnTo>
                      <a:pt x="53" y="77"/>
                    </a:lnTo>
                    <a:lnTo>
                      <a:pt x="57" y="54"/>
                    </a:lnTo>
                    <a:lnTo>
                      <a:pt x="53" y="35"/>
                    </a:lnTo>
                    <a:lnTo>
                      <a:pt x="53" y="20"/>
                    </a:lnTo>
                    <a:lnTo>
                      <a:pt x="49" y="12"/>
                    </a:lnTo>
                    <a:lnTo>
                      <a:pt x="46" y="8"/>
                    </a:lnTo>
                    <a:lnTo>
                      <a:pt x="42" y="4"/>
                    </a:lnTo>
                    <a:lnTo>
                      <a:pt x="38" y="4"/>
                    </a:lnTo>
                    <a:lnTo>
                      <a:pt x="30" y="4"/>
                    </a:lnTo>
                    <a:lnTo>
                      <a:pt x="26" y="8"/>
                    </a:lnTo>
                    <a:lnTo>
                      <a:pt x="23" y="20"/>
                    </a:lnTo>
                    <a:lnTo>
                      <a:pt x="19" y="31"/>
                    </a:lnTo>
                    <a:lnTo>
                      <a:pt x="19" y="46"/>
                    </a:lnTo>
                    <a:lnTo>
                      <a:pt x="19" y="62"/>
                    </a:lnTo>
                    <a:close/>
                  </a:path>
                </a:pathLst>
              </a:custGeom>
              <a:solidFill>
                <a:srgbClr val="000000"/>
              </a:solidFill>
              <a:ln w="0">
                <a:solidFill>
                  <a:srgbClr val="000000"/>
                </a:solidFill>
                <a:round/>
                <a:headEnd/>
                <a:tailEnd/>
              </a:ln>
            </p:spPr>
            <p:txBody>
              <a:bodyPr/>
              <a:lstStyle/>
              <a:p>
                <a:endParaRPr lang="en-CA"/>
              </a:p>
            </p:txBody>
          </p:sp>
          <p:sp>
            <p:nvSpPr>
              <p:cNvPr id="18595" name="Rectangle 277"/>
              <p:cNvSpPr>
                <a:spLocks noChangeArrowheads="1"/>
              </p:cNvSpPr>
              <p:nvPr/>
            </p:nvSpPr>
            <p:spPr bwMode="auto">
              <a:xfrm>
                <a:off x="4071" y="1507"/>
                <a:ext cx="8" cy="207"/>
              </a:xfrm>
              <a:prstGeom prst="rect">
                <a:avLst/>
              </a:prstGeom>
              <a:solidFill>
                <a:srgbClr val="000000"/>
              </a:solidFill>
              <a:ln w="0">
                <a:solidFill>
                  <a:srgbClr val="000000"/>
                </a:solidFill>
                <a:miter lim="800000"/>
                <a:headEnd/>
                <a:tailEnd/>
              </a:ln>
            </p:spPr>
            <p:txBody>
              <a:bodyPr/>
              <a:lstStyle/>
              <a:p>
                <a:endParaRPr lang="en-US"/>
              </a:p>
            </p:txBody>
          </p:sp>
          <p:sp>
            <p:nvSpPr>
              <p:cNvPr id="18596" name="Freeform 278"/>
              <p:cNvSpPr>
                <a:spLocks noEditPoints="1"/>
              </p:cNvSpPr>
              <p:nvPr/>
            </p:nvSpPr>
            <p:spPr bwMode="auto">
              <a:xfrm>
                <a:off x="4267" y="1533"/>
                <a:ext cx="69" cy="115"/>
              </a:xfrm>
              <a:custGeom>
                <a:avLst/>
                <a:gdLst>
                  <a:gd name="T0" fmla="*/ 0 w 69"/>
                  <a:gd name="T1" fmla="*/ 58 h 115"/>
                  <a:gd name="T2" fmla="*/ 0 w 69"/>
                  <a:gd name="T3" fmla="*/ 39 h 115"/>
                  <a:gd name="T4" fmla="*/ 4 w 69"/>
                  <a:gd name="T5" fmla="*/ 23 h 115"/>
                  <a:gd name="T6" fmla="*/ 11 w 69"/>
                  <a:gd name="T7" fmla="*/ 12 h 115"/>
                  <a:gd name="T8" fmla="*/ 19 w 69"/>
                  <a:gd name="T9" fmla="*/ 4 h 115"/>
                  <a:gd name="T10" fmla="*/ 27 w 69"/>
                  <a:gd name="T11" fmla="*/ 0 h 115"/>
                  <a:gd name="T12" fmla="*/ 34 w 69"/>
                  <a:gd name="T13" fmla="*/ 0 h 115"/>
                  <a:gd name="T14" fmla="*/ 42 w 69"/>
                  <a:gd name="T15" fmla="*/ 0 h 115"/>
                  <a:gd name="T16" fmla="*/ 50 w 69"/>
                  <a:gd name="T17" fmla="*/ 4 h 115"/>
                  <a:gd name="T18" fmla="*/ 57 w 69"/>
                  <a:gd name="T19" fmla="*/ 12 h 115"/>
                  <a:gd name="T20" fmla="*/ 65 w 69"/>
                  <a:gd name="T21" fmla="*/ 23 h 115"/>
                  <a:gd name="T22" fmla="*/ 69 w 69"/>
                  <a:gd name="T23" fmla="*/ 39 h 115"/>
                  <a:gd name="T24" fmla="*/ 69 w 69"/>
                  <a:gd name="T25" fmla="*/ 58 h 115"/>
                  <a:gd name="T26" fmla="*/ 69 w 69"/>
                  <a:gd name="T27" fmla="*/ 73 h 115"/>
                  <a:gd name="T28" fmla="*/ 65 w 69"/>
                  <a:gd name="T29" fmla="*/ 89 h 115"/>
                  <a:gd name="T30" fmla="*/ 57 w 69"/>
                  <a:gd name="T31" fmla="*/ 100 h 115"/>
                  <a:gd name="T32" fmla="*/ 50 w 69"/>
                  <a:gd name="T33" fmla="*/ 108 h 115"/>
                  <a:gd name="T34" fmla="*/ 42 w 69"/>
                  <a:gd name="T35" fmla="*/ 112 h 115"/>
                  <a:gd name="T36" fmla="*/ 34 w 69"/>
                  <a:gd name="T37" fmla="*/ 115 h 115"/>
                  <a:gd name="T38" fmla="*/ 23 w 69"/>
                  <a:gd name="T39" fmla="*/ 112 h 115"/>
                  <a:gd name="T40" fmla="*/ 15 w 69"/>
                  <a:gd name="T41" fmla="*/ 108 h 115"/>
                  <a:gd name="T42" fmla="*/ 8 w 69"/>
                  <a:gd name="T43" fmla="*/ 96 h 115"/>
                  <a:gd name="T44" fmla="*/ 4 w 69"/>
                  <a:gd name="T45" fmla="*/ 77 h 115"/>
                  <a:gd name="T46" fmla="*/ 0 w 69"/>
                  <a:gd name="T47" fmla="*/ 58 h 115"/>
                  <a:gd name="T48" fmla="*/ 15 w 69"/>
                  <a:gd name="T49" fmla="*/ 62 h 115"/>
                  <a:gd name="T50" fmla="*/ 15 w 69"/>
                  <a:gd name="T51" fmla="*/ 81 h 115"/>
                  <a:gd name="T52" fmla="*/ 23 w 69"/>
                  <a:gd name="T53" fmla="*/ 96 h 115"/>
                  <a:gd name="T54" fmla="*/ 23 w 69"/>
                  <a:gd name="T55" fmla="*/ 104 h 115"/>
                  <a:gd name="T56" fmla="*/ 31 w 69"/>
                  <a:gd name="T57" fmla="*/ 108 h 115"/>
                  <a:gd name="T58" fmla="*/ 34 w 69"/>
                  <a:gd name="T59" fmla="*/ 108 h 115"/>
                  <a:gd name="T60" fmla="*/ 38 w 69"/>
                  <a:gd name="T61" fmla="*/ 108 h 115"/>
                  <a:gd name="T62" fmla="*/ 42 w 69"/>
                  <a:gd name="T63" fmla="*/ 104 h 115"/>
                  <a:gd name="T64" fmla="*/ 46 w 69"/>
                  <a:gd name="T65" fmla="*/ 100 h 115"/>
                  <a:gd name="T66" fmla="*/ 50 w 69"/>
                  <a:gd name="T67" fmla="*/ 92 h 115"/>
                  <a:gd name="T68" fmla="*/ 54 w 69"/>
                  <a:gd name="T69" fmla="*/ 77 h 115"/>
                  <a:gd name="T70" fmla="*/ 54 w 69"/>
                  <a:gd name="T71" fmla="*/ 54 h 115"/>
                  <a:gd name="T72" fmla="*/ 54 w 69"/>
                  <a:gd name="T73" fmla="*/ 35 h 115"/>
                  <a:gd name="T74" fmla="*/ 50 w 69"/>
                  <a:gd name="T75" fmla="*/ 20 h 115"/>
                  <a:gd name="T76" fmla="*/ 46 w 69"/>
                  <a:gd name="T77" fmla="*/ 12 h 115"/>
                  <a:gd name="T78" fmla="*/ 42 w 69"/>
                  <a:gd name="T79" fmla="*/ 8 h 115"/>
                  <a:gd name="T80" fmla="*/ 38 w 69"/>
                  <a:gd name="T81" fmla="*/ 4 h 115"/>
                  <a:gd name="T82" fmla="*/ 34 w 69"/>
                  <a:gd name="T83" fmla="*/ 4 h 115"/>
                  <a:gd name="T84" fmla="*/ 31 w 69"/>
                  <a:gd name="T85" fmla="*/ 4 h 115"/>
                  <a:gd name="T86" fmla="*/ 27 w 69"/>
                  <a:gd name="T87" fmla="*/ 8 h 115"/>
                  <a:gd name="T88" fmla="*/ 19 w 69"/>
                  <a:gd name="T89" fmla="*/ 20 h 115"/>
                  <a:gd name="T90" fmla="*/ 19 w 69"/>
                  <a:gd name="T91" fmla="*/ 31 h 115"/>
                  <a:gd name="T92" fmla="*/ 15 w 69"/>
                  <a:gd name="T93" fmla="*/ 46 h 115"/>
                  <a:gd name="T94" fmla="*/ 15 w 69"/>
                  <a:gd name="T95" fmla="*/ 62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0" y="39"/>
                    </a:lnTo>
                    <a:lnTo>
                      <a:pt x="4" y="23"/>
                    </a:lnTo>
                    <a:lnTo>
                      <a:pt x="11" y="12"/>
                    </a:lnTo>
                    <a:lnTo>
                      <a:pt x="19" y="4"/>
                    </a:lnTo>
                    <a:lnTo>
                      <a:pt x="27" y="0"/>
                    </a:lnTo>
                    <a:lnTo>
                      <a:pt x="34" y="0"/>
                    </a:lnTo>
                    <a:lnTo>
                      <a:pt x="42" y="0"/>
                    </a:lnTo>
                    <a:lnTo>
                      <a:pt x="50" y="4"/>
                    </a:lnTo>
                    <a:lnTo>
                      <a:pt x="57" y="12"/>
                    </a:lnTo>
                    <a:lnTo>
                      <a:pt x="65" y="23"/>
                    </a:lnTo>
                    <a:lnTo>
                      <a:pt x="69" y="39"/>
                    </a:lnTo>
                    <a:lnTo>
                      <a:pt x="69" y="58"/>
                    </a:lnTo>
                    <a:lnTo>
                      <a:pt x="69" y="73"/>
                    </a:lnTo>
                    <a:lnTo>
                      <a:pt x="65" y="89"/>
                    </a:lnTo>
                    <a:lnTo>
                      <a:pt x="57" y="100"/>
                    </a:lnTo>
                    <a:lnTo>
                      <a:pt x="50" y="108"/>
                    </a:lnTo>
                    <a:lnTo>
                      <a:pt x="42" y="112"/>
                    </a:lnTo>
                    <a:lnTo>
                      <a:pt x="34" y="115"/>
                    </a:lnTo>
                    <a:lnTo>
                      <a:pt x="23" y="112"/>
                    </a:lnTo>
                    <a:lnTo>
                      <a:pt x="15" y="108"/>
                    </a:lnTo>
                    <a:lnTo>
                      <a:pt x="8" y="96"/>
                    </a:lnTo>
                    <a:lnTo>
                      <a:pt x="4" y="77"/>
                    </a:lnTo>
                    <a:lnTo>
                      <a:pt x="0" y="58"/>
                    </a:lnTo>
                    <a:close/>
                    <a:moveTo>
                      <a:pt x="15" y="62"/>
                    </a:moveTo>
                    <a:lnTo>
                      <a:pt x="15" y="81"/>
                    </a:lnTo>
                    <a:lnTo>
                      <a:pt x="23" y="96"/>
                    </a:lnTo>
                    <a:lnTo>
                      <a:pt x="23" y="104"/>
                    </a:lnTo>
                    <a:lnTo>
                      <a:pt x="31" y="108"/>
                    </a:lnTo>
                    <a:lnTo>
                      <a:pt x="34" y="108"/>
                    </a:lnTo>
                    <a:lnTo>
                      <a:pt x="38" y="108"/>
                    </a:lnTo>
                    <a:lnTo>
                      <a:pt x="42" y="104"/>
                    </a:lnTo>
                    <a:lnTo>
                      <a:pt x="46" y="100"/>
                    </a:lnTo>
                    <a:lnTo>
                      <a:pt x="50" y="92"/>
                    </a:lnTo>
                    <a:lnTo>
                      <a:pt x="54" y="77"/>
                    </a:lnTo>
                    <a:lnTo>
                      <a:pt x="54" y="54"/>
                    </a:lnTo>
                    <a:lnTo>
                      <a:pt x="54" y="35"/>
                    </a:lnTo>
                    <a:lnTo>
                      <a:pt x="50" y="20"/>
                    </a:lnTo>
                    <a:lnTo>
                      <a:pt x="46" y="12"/>
                    </a:lnTo>
                    <a:lnTo>
                      <a:pt x="42" y="8"/>
                    </a:lnTo>
                    <a:lnTo>
                      <a:pt x="38" y="4"/>
                    </a:lnTo>
                    <a:lnTo>
                      <a:pt x="34" y="4"/>
                    </a:lnTo>
                    <a:lnTo>
                      <a:pt x="31" y="4"/>
                    </a:lnTo>
                    <a:lnTo>
                      <a:pt x="27" y="8"/>
                    </a:lnTo>
                    <a:lnTo>
                      <a:pt x="19" y="20"/>
                    </a:lnTo>
                    <a:lnTo>
                      <a:pt x="19" y="31"/>
                    </a:lnTo>
                    <a:lnTo>
                      <a:pt x="15" y="46"/>
                    </a:lnTo>
                    <a:lnTo>
                      <a:pt x="15" y="62"/>
                    </a:lnTo>
                    <a:close/>
                  </a:path>
                </a:pathLst>
              </a:custGeom>
              <a:solidFill>
                <a:srgbClr val="000000"/>
              </a:solidFill>
              <a:ln w="0">
                <a:solidFill>
                  <a:srgbClr val="000000"/>
                </a:solidFill>
                <a:round/>
                <a:headEnd/>
                <a:tailEnd/>
              </a:ln>
            </p:spPr>
            <p:txBody>
              <a:bodyPr/>
              <a:lstStyle/>
              <a:p>
                <a:endParaRPr lang="en-CA"/>
              </a:p>
            </p:txBody>
          </p:sp>
          <p:sp>
            <p:nvSpPr>
              <p:cNvPr id="18597" name="Rectangle 279"/>
              <p:cNvSpPr>
                <a:spLocks noChangeArrowheads="1"/>
              </p:cNvSpPr>
              <p:nvPr/>
            </p:nvSpPr>
            <p:spPr bwMode="auto">
              <a:xfrm>
                <a:off x="4670" y="1507"/>
                <a:ext cx="7" cy="207"/>
              </a:xfrm>
              <a:prstGeom prst="rect">
                <a:avLst/>
              </a:prstGeom>
              <a:solidFill>
                <a:srgbClr val="000000"/>
              </a:solidFill>
              <a:ln w="0">
                <a:solidFill>
                  <a:srgbClr val="000000"/>
                </a:solidFill>
                <a:miter lim="800000"/>
                <a:headEnd/>
                <a:tailEnd/>
              </a:ln>
            </p:spPr>
            <p:txBody>
              <a:bodyPr/>
              <a:lstStyle/>
              <a:p>
                <a:endParaRPr lang="en-US"/>
              </a:p>
            </p:txBody>
          </p:sp>
          <p:sp>
            <p:nvSpPr>
              <p:cNvPr id="18598" name="Freeform 280"/>
              <p:cNvSpPr>
                <a:spLocks noEditPoints="1"/>
              </p:cNvSpPr>
              <p:nvPr/>
            </p:nvSpPr>
            <p:spPr bwMode="auto">
              <a:xfrm>
                <a:off x="4869" y="1533"/>
                <a:ext cx="69" cy="115"/>
              </a:xfrm>
              <a:custGeom>
                <a:avLst/>
                <a:gdLst>
                  <a:gd name="T0" fmla="*/ 0 w 69"/>
                  <a:gd name="T1" fmla="*/ 58 h 115"/>
                  <a:gd name="T2" fmla="*/ 4 w 69"/>
                  <a:gd name="T3" fmla="*/ 39 h 115"/>
                  <a:gd name="T4" fmla="*/ 8 w 69"/>
                  <a:gd name="T5" fmla="*/ 23 h 115"/>
                  <a:gd name="T6" fmla="*/ 12 w 69"/>
                  <a:gd name="T7" fmla="*/ 12 h 115"/>
                  <a:gd name="T8" fmla="*/ 23 w 69"/>
                  <a:gd name="T9" fmla="*/ 4 h 115"/>
                  <a:gd name="T10" fmla="*/ 27 w 69"/>
                  <a:gd name="T11" fmla="*/ 0 h 115"/>
                  <a:gd name="T12" fmla="*/ 35 w 69"/>
                  <a:gd name="T13" fmla="*/ 0 h 115"/>
                  <a:gd name="T14" fmla="*/ 46 w 69"/>
                  <a:gd name="T15" fmla="*/ 0 h 115"/>
                  <a:gd name="T16" fmla="*/ 50 w 69"/>
                  <a:gd name="T17" fmla="*/ 4 h 115"/>
                  <a:gd name="T18" fmla="*/ 58 w 69"/>
                  <a:gd name="T19" fmla="*/ 12 h 115"/>
                  <a:gd name="T20" fmla="*/ 66 w 69"/>
                  <a:gd name="T21" fmla="*/ 23 h 115"/>
                  <a:gd name="T22" fmla="*/ 69 w 69"/>
                  <a:gd name="T23" fmla="*/ 39 h 115"/>
                  <a:gd name="T24" fmla="*/ 69 w 69"/>
                  <a:gd name="T25" fmla="*/ 58 h 115"/>
                  <a:gd name="T26" fmla="*/ 69 w 69"/>
                  <a:gd name="T27" fmla="*/ 73 h 115"/>
                  <a:gd name="T28" fmla="*/ 66 w 69"/>
                  <a:gd name="T29" fmla="*/ 89 h 115"/>
                  <a:gd name="T30" fmla="*/ 58 w 69"/>
                  <a:gd name="T31" fmla="*/ 100 h 115"/>
                  <a:gd name="T32" fmla="*/ 50 w 69"/>
                  <a:gd name="T33" fmla="*/ 108 h 115"/>
                  <a:gd name="T34" fmla="*/ 42 w 69"/>
                  <a:gd name="T35" fmla="*/ 112 h 115"/>
                  <a:gd name="T36" fmla="*/ 35 w 69"/>
                  <a:gd name="T37" fmla="*/ 115 h 115"/>
                  <a:gd name="T38" fmla="*/ 27 w 69"/>
                  <a:gd name="T39" fmla="*/ 112 h 115"/>
                  <a:gd name="T40" fmla="*/ 16 w 69"/>
                  <a:gd name="T41" fmla="*/ 108 h 115"/>
                  <a:gd name="T42" fmla="*/ 12 w 69"/>
                  <a:gd name="T43" fmla="*/ 96 h 115"/>
                  <a:gd name="T44" fmla="*/ 4 w 69"/>
                  <a:gd name="T45" fmla="*/ 77 h 115"/>
                  <a:gd name="T46" fmla="*/ 0 w 69"/>
                  <a:gd name="T47" fmla="*/ 58 h 115"/>
                  <a:gd name="T48" fmla="*/ 16 w 69"/>
                  <a:gd name="T49" fmla="*/ 62 h 115"/>
                  <a:gd name="T50" fmla="*/ 19 w 69"/>
                  <a:gd name="T51" fmla="*/ 81 h 115"/>
                  <a:gd name="T52" fmla="*/ 23 w 69"/>
                  <a:gd name="T53" fmla="*/ 96 h 115"/>
                  <a:gd name="T54" fmla="*/ 27 w 69"/>
                  <a:gd name="T55" fmla="*/ 104 h 115"/>
                  <a:gd name="T56" fmla="*/ 31 w 69"/>
                  <a:gd name="T57" fmla="*/ 108 h 115"/>
                  <a:gd name="T58" fmla="*/ 35 w 69"/>
                  <a:gd name="T59" fmla="*/ 108 h 115"/>
                  <a:gd name="T60" fmla="*/ 39 w 69"/>
                  <a:gd name="T61" fmla="*/ 108 h 115"/>
                  <a:gd name="T62" fmla="*/ 46 w 69"/>
                  <a:gd name="T63" fmla="*/ 104 h 115"/>
                  <a:gd name="T64" fmla="*/ 50 w 69"/>
                  <a:gd name="T65" fmla="*/ 100 h 115"/>
                  <a:gd name="T66" fmla="*/ 50 w 69"/>
                  <a:gd name="T67" fmla="*/ 92 h 115"/>
                  <a:gd name="T68" fmla="*/ 54 w 69"/>
                  <a:gd name="T69" fmla="*/ 77 h 115"/>
                  <a:gd name="T70" fmla="*/ 54 w 69"/>
                  <a:gd name="T71" fmla="*/ 54 h 115"/>
                  <a:gd name="T72" fmla="*/ 54 w 69"/>
                  <a:gd name="T73" fmla="*/ 35 h 115"/>
                  <a:gd name="T74" fmla="*/ 50 w 69"/>
                  <a:gd name="T75" fmla="*/ 20 h 115"/>
                  <a:gd name="T76" fmla="*/ 50 w 69"/>
                  <a:gd name="T77" fmla="*/ 12 h 115"/>
                  <a:gd name="T78" fmla="*/ 42 w 69"/>
                  <a:gd name="T79" fmla="*/ 8 h 115"/>
                  <a:gd name="T80" fmla="*/ 42 w 69"/>
                  <a:gd name="T81" fmla="*/ 4 h 115"/>
                  <a:gd name="T82" fmla="*/ 35 w 69"/>
                  <a:gd name="T83" fmla="*/ 4 h 115"/>
                  <a:gd name="T84" fmla="*/ 31 w 69"/>
                  <a:gd name="T85" fmla="*/ 4 h 115"/>
                  <a:gd name="T86" fmla="*/ 27 w 69"/>
                  <a:gd name="T87" fmla="*/ 8 h 115"/>
                  <a:gd name="T88" fmla="*/ 23 w 69"/>
                  <a:gd name="T89" fmla="*/ 20 h 115"/>
                  <a:gd name="T90" fmla="*/ 19 w 69"/>
                  <a:gd name="T91" fmla="*/ 31 h 115"/>
                  <a:gd name="T92" fmla="*/ 16 w 69"/>
                  <a:gd name="T93" fmla="*/ 46 h 115"/>
                  <a:gd name="T94" fmla="*/ 16 w 69"/>
                  <a:gd name="T95" fmla="*/ 62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4" y="39"/>
                    </a:lnTo>
                    <a:lnTo>
                      <a:pt x="8" y="23"/>
                    </a:lnTo>
                    <a:lnTo>
                      <a:pt x="12" y="12"/>
                    </a:lnTo>
                    <a:lnTo>
                      <a:pt x="23" y="4"/>
                    </a:lnTo>
                    <a:lnTo>
                      <a:pt x="27" y="0"/>
                    </a:lnTo>
                    <a:lnTo>
                      <a:pt x="35" y="0"/>
                    </a:lnTo>
                    <a:lnTo>
                      <a:pt x="46" y="0"/>
                    </a:lnTo>
                    <a:lnTo>
                      <a:pt x="50" y="4"/>
                    </a:lnTo>
                    <a:lnTo>
                      <a:pt x="58" y="12"/>
                    </a:lnTo>
                    <a:lnTo>
                      <a:pt x="66" y="23"/>
                    </a:lnTo>
                    <a:lnTo>
                      <a:pt x="69" y="39"/>
                    </a:lnTo>
                    <a:lnTo>
                      <a:pt x="69" y="58"/>
                    </a:lnTo>
                    <a:lnTo>
                      <a:pt x="69" y="73"/>
                    </a:lnTo>
                    <a:lnTo>
                      <a:pt x="66" y="89"/>
                    </a:lnTo>
                    <a:lnTo>
                      <a:pt x="58" y="100"/>
                    </a:lnTo>
                    <a:lnTo>
                      <a:pt x="50" y="108"/>
                    </a:lnTo>
                    <a:lnTo>
                      <a:pt x="42" y="112"/>
                    </a:lnTo>
                    <a:lnTo>
                      <a:pt x="35" y="115"/>
                    </a:lnTo>
                    <a:lnTo>
                      <a:pt x="27" y="112"/>
                    </a:lnTo>
                    <a:lnTo>
                      <a:pt x="16" y="108"/>
                    </a:lnTo>
                    <a:lnTo>
                      <a:pt x="12" y="96"/>
                    </a:lnTo>
                    <a:lnTo>
                      <a:pt x="4" y="77"/>
                    </a:lnTo>
                    <a:lnTo>
                      <a:pt x="0" y="58"/>
                    </a:lnTo>
                    <a:close/>
                    <a:moveTo>
                      <a:pt x="16" y="62"/>
                    </a:moveTo>
                    <a:lnTo>
                      <a:pt x="19" y="81"/>
                    </a:lnTo>
                    <a:lnTo>
                      <a:pt x="23" y="96"/>
                    </a:lnTo>
                    <a:lnTo>
                      <a:pt x="27" y="104"/>
                    </a:lnTo>
                    <a:lnTo>
                      <a:pt x="31" y="108"/>
                    </a:lnTo>
                    <a:lnTo>
                      <a:pt x="35" y="108"/>
                    </a:lnTo>
                    <a:lnTo>
                      <a:pt x="39" y="108"/>
                    </a:lnTo>
                    <a:lnTo>
                      <a:pt x="46" y="104"/>
                    </a:lnTo>
                    <a:lnTo>
                      <a:pt x="50" y="100"/>
                    </a:lnTo>
                    <a:lnTo>
                      <a:pt x="50" y="92"/>
                    </a:lnTo>
                    <a:lnTo>
                      <a:pt x="54" y="77"/>
                    </a:lnTo>
                    <a:lnTo>
                      <a:pt x="54" y="54"/>
                    </a:lnTo>
                    <a:lnTo>
                      <a:pt x="54" y="35"/>
                    </a:lnTo>
                    <a:lnTo>
                      <a:pt x="50" y="20"/>
                    </a:lnTo>
                    <a:lnTo>
                      <a:pt x="50" y="12"/>
                    </a:lnTo>
                    <a:lnTo>
                      <a:pt x="42" y="8"/>
                    </a:lnTo>
                    <a:lnTo>
                      <a:pt x="42" y="4"/>
                    </a:lnTo>
                    <a:lnTo>
                      <a:pt x="35" y="4"/>
                    </a:lnTo>
                    <a:lnTo>
                      <a:pt x="31" y="4"/>
                    </a:lnTo>
                    <a:lnTo>
                      <a:pt x="27" y="8"/>
                    </a:lnTo>
                    <a:lnTo>
                      <a:pt x="23" y="20"/>
                    </a:lnTo>
                    <a:lnTo>
                      <a:pt x="19" y="31"/>
                    </a:lnTo>
                    <a:lnTo>
                      <a:pt x="16" y="46"/>
                    </a:lnTo>
                    <a:lnTo>
                      <a:pt x="16" y="62"/>
                    </a:lnTo>
                    <a:close/>
                  </a:path>
                </a:pathLst>
              </a:custGeom>
              <a:solidFill>
                <a:srgbClr val="000000"/>
              </a:solidFill>
              <a:ln w="0">
                <a:solidFill>
                  <a:srgbClr val="000000"/>
                </a:solidFill>
                <a:round/>
                <a:headEnd/>
                <a:tailEnd/>
              </a:ln>
            </p:spPr>
            <p:txBody>
              <a:bodyPr/>
              <a:lstStyle/>
              <a:p>
                <a:endParaRPr lang="en-CA"/>
              </a:p>
            </p:txBody>
          </p:sp>
          <p:sp>
            <p:nvSpPr>
              <p:cNvPr id="18599" name="Rectangle 281"/>
              <p:cNvSpPr>
                <a:spLocks noChangeArrowheads="1"/>
              </p:cNvSpPr>
              <p:nvPr/>
            </p:nvSpPr>
            <p:spPr bwMode="auto">
              <a:xfrm>
                <a:off x="5268" y="1507"/>
                <a:ext cx="8" cy="207"/>
              </a:xfrm>
              <a:prstGeom prst="rect">
                <a:avLst/>
              </a:prstGeom>
              <a:solidFill>
                <a:srgbClr val="000000"/>
              </a:solidFill>
              <a:ln w="0">
                <a:solidFill>
                  <a:srgbClr val="000000"/>
                </a:solidFill>
                <a:miter lim="800000"/>
                <a:headEnd/>
                <a:tailEnd/>
              </a:ln>
            </p:spPr>
            <p:txBody>
              <a:bodyPr/>
              <a:lstStyle/>
              <a:p>
                <a:endParaRPr lang="en-US"/>
              </a:p>
            </p:txBody>
          </p:sp>
          <p:sp>
            <p:nvSpPr>
              <p:cNvPr id="18600" name="Rectangle 282"/>
              <p:cNvSpPr>
                <a:spLocks noChangeArrowheads="1"/>
              </p:cNvSpPr>
              <p:nvPr/>
            </p:nvSpPr>
            <p:spPr bwMode="auto">
              <a:xfrm>
                <a:off x="188" y="1706"/>
                <a:ext cx="8" cy="207"/>
              </a:xfrm>
              <a:prstGeom prst="rect">
                <a:avLst/>
              </a:prstGeom>
              <a:solidFill>
                <a:srgbClr val="000000"/>
              </a:solidFill>
              <a:ln w="0">
                <a:solidFill>
                  <a:srgbClr val="000000"/>
                </a:solidFill>
                <a:miter lim="800000"/>
                <a:headEnd/>
                <a:tailEnd/>
              </a:ln>
            </p:spPr>
            <p:txBody>
              <a:bodyPr/>
              <a:lstStyle/>
              <a:p>
                <a:endParaRPr lang="en-US"/>
              </a:p>
            </p:txBody>
          </p:sp>
          <p:sp>
            <p:nvSpPr>
              <p:cNvPr id="18601" name="Freeform 283"/>
              <p:cNvSpPr>
                <a:spLocks/>
              </p:cNvSpPr>
              <p:nvPr/>
            </p:nvSpPr>
            <p:spPr bwMode="auto">
              <a:xfrm>
                <a:off x="250" y="1779"/>
                <a:ext cx="119" cy="77"/>
              </a:xfrm>
              <a:custGeom>
                <a:avLst/>
                <a:gdLst>
                  <a:gd name="T0" fmla="*/ 0 w 119"/>
                  <a:gd name="T1" fmla="*/ 0 h 77"/>
                  <a:gd name="T2" fmla="*/ 30 w 119"/>
                  <a:gd name="T3" fmla="*/ 0 h 77"/>
                  <a:gd name="T4" fmla="*/ 30 w 119"/>
                  <a:gd name="T5" fmla="*/ 0 h 77"/>
                  <a:gd name="T6" fmla="*/ 27 w 119"/>
                  <a:gd name="T7" fmla="*/ 4 h 77"/>
                  <a:gd name="T8" fmla="*/ 27 w 119"/>
                  <a:gd name="T9" fmla="*/ 4 h 77"/>
                  <a:gd name="T10" fmla="*/ 23 w 119"/>
                  <a:gd name="T11" fmla="*/ 4 h 77"/>
                  <a:gd name="T12" fmla="*/ 23 w 119"/>
                  <a:gd name="T13" fmla="*/ 8 h 77"/>
                  <a:gd name="T14" fmla="*/ 23 w 119"/>
                  <a:gd name="T15" fmla="*/ 11 h 77"/>
                  <a:gd name="T16" fmla="*/ 27 w 119"/>
                  <a:gd name="T17" fmla="*/ 15 h 77"/>
                  <a:gd name="T18" fmla="*/ 42 w 119"/>
                  <a:gd name="T19" fmla="*/ 57 h 77"/>
                  <a:gd name="T20" fmla="*/ 57 w 119"/>
                  <a:gd name="T21" fmla="*/ 19 h 77"/>
                  <a:gd name="T22" fmla="*/ 53 w 119"/>
                  <a:gd name="T23" fmla="*/ 11 h 77"/>
                  <a:gd name="T24" fmla="*/ 53 w 119"/>
                  <a:gd name="T25" fmla="*/ 8 h 77"/>
                  <a:gd name="T26" fmla="*/ 50 w 119"/>
                  <a:gd name="T27" fmla="*/ 4 h 77"/>
                  <a:gd name="T28" fmla="*/ 46 w 119"/>
                  <a:gd name="T29" fmla="*/ 4 h 77"/>
                  <a:gd name="T30" fmla="*/ 42 w 119"/>
                  <a:gd name="T31" fmla="*/ 0 h 77"/>
                  <a:gd name="T32" fmla="*/ 42 w 119"/>
                  <a:gd name="T33" fmla="*/ 0 h 77"/>
                  <a:gd name="T34" fmla="*/ 76 w 119"/>
                  <a:gd name="T35" fmla="*/ 0 h 77"/>
                  <a:gd name="T36" fmla="*/ 76 w 119"/>
                  <a:gd name="T37" fmla="*/ 0 h 77"/>
                  <a:gd name="T38" fmla="*/ 73 w 119"/>
                  <a:gd name="T39" fmla="*/ 4 h 77"/>
                  <a:gd name="T40" fmla="*/ 69 w 119"/>
                  <a:gd name="T41" fmla="*/ 4 h 77"/>
                  <a:gd name="T42" fmla="*/ 69 w 119"/>
                  <a:gd name="T43" fmla="*/ 8 h 77"/>
                  <a:gd name="T44" fmla="*/ 69 w 119"/>
                  <a:gd name="T45" fmla="*/ 8 h 77"/>
                  <a:gd name="T46" fmla="*/ 69 w 119"/>
                  <a:gd name="T47" fmla="*/ 11 h 77"/>
                  <a:gd name="T48" fmla="*/ 69 w 119"/>
                  <a:gd name="T49" fmla="*/ 11 h 77"/>
                  <a:gd name="T50" fmla="*/ 88 w 119"/>
                  <a:gd name="T51" fmla="*/ 57 h 77"/>
                  <a:gd name="T52" fmla="*/ 103 w 119"/>
                  <a:gd name="T53" fmla="*/ 15 h 77"/>
                  <a:gd name="T54" fmla="*/ 107 w 119"/>
                  <a:gd name="T55" fmla="*/ 11 h 77"/>
                  <a:gd name="T56" fmla="*/ 107 w 119"/>
                  <a:gd name="T57" fmla="*/ 8 h 77"/>
                  <a:gd name="T58" fmla="*/ 107 w 119"/>
                  <a:gd name="T59" fmla="*/ 4 h 77"/>
                  <a:gd name="T60" fmla="*/ 103 w 119"/>
                  <a:gd name="T61" fmla="*/ 4 h 77"/>
                  <a:gd name="T62" fmla="*/ 103 w 119"/>
                  <a:gd name="T63" fmla="*/ 4 h 77"/>
                  <a:gd name="T64" fmla="*/ 96 w 119"/>
                  <a:gd name="T65" fmla="*/ 0 h 77"/>
                  <a:gd name="T66" fmla="*/ 96 w 119"/>
                  <a:gd name="T67" fmla="*/ 0 h 77"/>
                  <a:gd name="T68" fmla="*/ 119 w 119"/>
                  <a:gd name="T69" fmla="*/ 0 h 77"/>
                  <a:gd name="T70" fmla="*/ 119 w 119"/>
                  <a:gd name="T71" fmla="*/ 0 h 77"/>
                  <a:gd name="T72" fmla="*/ 115 w 119"/>
                  <a:gd name="T73" fmla="*/ 4 h 77"/>
                  <a:gd name="T74" fmla="*/ 107 w 119"/>
                  <a:gd name="T75" fmla="*/ 11 h 77"/>
                  <a:gd name="T76" fmla="*/ 84 w 119"/>
                  <a:gd name="T77" fmla="*/ 77 h 77"/>
                  <a:gd name="T78" fmla="*/ 80 w 119"/>
                  <a:gd name="T79" fmla="*/ 77 h 77"/>
                  <a:gd name="T80" fmla="*/ 61 w 119"/>
                  <a:gd name="T81" fmla="*/ 27 h 77"/>
                  <a:gd name="T82" fmla="*/ 38 w 119"/>
                  <a:gd name="T83" fmla="*/ 77 h 77"/>
                  <a:gd name="T84" fmla="*/ 34 w 119"/>
                  <a:gd name="T85" fmla="*/ 77 h 77"/>
                  <a:gd name="T86" fmla="*/ 11 w 119"/>
                  <a:gd name="T87" fmla="*/ 15 h 77"/>
                  <a:gd name="T88" fmla="*/ 7 w 119"/>
                  <a:gd name="T89" fmla="*/ 8 h 77"/>
                  <a:gd name="T90" fmla="*/ 4 w 119"/>
                  <a:gd name="T91" fmla="*/ 4 h 77"/>
                  <a:gd name="T92" fmla="*/ 4 w 119"/>
                  <a:gd name="T93" fmla="*/ 4 h 77"/>
                  <a:gd name="T94" fmla="*/ 0 w 119"/>
                  <a:gd name="T95" fmla="*/ 0 h 77"/>
                  <a:gd name="T96" fmla="*/ 0 w 119"/>
                  <a:gd name="T97" fmla="*/ 0 h 7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19"/>
                  <a:gd name="T148" fmla="*/ 0 h 77"/>
                  <a:gd name="T149" fmla="*/ 119 w 119"/>
                  <a:gd name="T150" fmla="*/ 77 h 7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19" h="77">
                    <a:moveTo>
                      <a:pt x="0" y="0"/>
                    </a:moveTo>
                    <a:lnTo>
                      <a:pt x="30" y="0"/>
                    </a:lnTo>
                    <a:lnTo>
                      <a:pt x="27" y="4"/>
                    </a:lnTo>
                    <a:lnTo>
                      <a:pt x="23" y="4"/>
                    </a:lnTo>
                    <a:lnTo>
                      <a:pt x="23" y="8"/>
                    </a:lnTo>
                    <a:lnTo>
                      <a:pt x="23" y="11"/>
                    </a:lnTo>
                    <a:lnTo>
                      <a:pt x="27" y="15"/>
                    </a:lnTo>
                    <a:lnTo>
                      <a:pt x="42" y="57"/>
                    </a:lnTo>
                    <a:lnTo>
                      <a:pt x="57" y="19"/>
                    </a:lnTo>
                    <a:lnTo>
                      <a:pt x="53" y="11"/>
                    </a:lnTo>
                    <a:lnTo>
                      <a:pt x="53" y="8"/>
                    </a:lnTo>
                    <a:lnTo>
                      <a:pt x="50" y="4"/>
                    </a:lnTo>
                    <a:lnTo>
                      <a:pt x="46" y="4"/>
                    </a:lnTo>
                    <a:lnTo>
                      <a:pt x="42" y="0"/>
                    </a:lnTo>
                    <a:lnTo>
                      <a:pt x="76" y="0"/>
                    </a:lnTo>
                    <a:lnTo>
                      <a:pt x="73" y="4"/>
                    </a:lnTo>
                    <a:lnTo>
                      <a:pt x="69" y="4"/>
                    </a:lnTo>
                    <a:lnTo>
                      <a:pt x="69" y="8"/>
                    </a:lnTo>
                    <a:lnTo>
                      <a:pt x="69" y="11"/>
                    </a:lnTo>
                    <a:lnTo>
                      <a:pt x="88" y="57"/>
                    </a:lnTo>
                    <a:lnTo>
                      <a:pt x="103" y="15"/>
                    </a:lnTo>
                    <a:lnTo>
                      <a:pt x="107" y="11"/>
                    </a:lnTo>
                    <a:lnTo>
                      <a:pt x="107" y="8"/>
                    </a:lnTo>
                    <a:lnTo>
                      <a:pt x="107" y="4"/>
                    </a:lnTo>
                    <a:lnTo>
                      <a:pt x="103" y="4"/>
                    </a:lnTo>
                    <a:lnTo>
                      <a:pt x="96" y="0"/>
                    </a:lnTo>
                    <a:lnTo>
                      <a:pt x="119" y="0"/>
                    </a:lnTo>
                    <a:lnTo>
                      <a:pt x="115" y="4"/>
                    </a:lnTo>
                    <a:lnTo>
                      <a:pt x="107" y="11"/>
                    </a:lnTo>
                    <a:lnTo>
                      <a:pt x="84" y="77"/>
                    </a:lnTo>
                    <a:lnTo>
                      <a:pt x="80" y="77"/>
                    </a:lnTo>
                    <a:lnTo>
                      <a:pt x="61" y="27"/>
                    </a:lnTo>
                    <a:lnTo>
                      <a:pt x="38" y="77"/>
                    </a:lnTo>
                    <a:lnTo>
                      <a:pt x="34" y="77"/>
                    </a:lnTo>
                    <a:lnTo>
                      <a:pt x="11" y="15"/>
                    </a:lnTo>
                    <a:lnTo>
                      <a:pt x="7" y="8"/>
                    </a:lnTo>
                    <a:lnTo>
                      <a:pt x="4" y="4"/>
                    </a:lnTo>
                    <a:lnTo>
                      <a:pt x="0" y="0"/>
                    </a:lnTo>
                    <a:close/>
                  </a:path>
                </a:pathLst>
              </a:custGeom>
              <a:solidFill>
                <a:srgbClr val="000000"/>
              </a:solidFill>
              <a:ln w="0">
                <a:solidFill>
                  <a:srgbClr val="000000"/>
                </a:solidFill>
                <a:round/>
                <a:headEnd/>
                <a:tailEnd/>
              </a:ln>
            </p:spPr>
            <p:txBody>
              <a:bodyPr/>
              <a:lstStyle/>
              <a:p>
                <a:endParaRPr lang="en-CA"/>
              </a:p>
            </p:txBody>
          </p:sp>
          <p:sp>
            <p:nvSpPr>
              <p:cNvPr id="18602" name="Freeform 284"/>
              <p:cNvSpPr>
                <a:spLocks noEditPoints="1"/>
              </p:cNvSpPr>
              <p:nvPr/>
            </p:nvSpPr>
            <p:spPr bwMode="auto">
              <a:xfrm>
                <a:off x="373" y="1779"/>
                <a:ext cx="69" cy="77"/>
              </a:xfrm>
              <a:custGeom>
                <a:avLst/>
                <a:gdLst>
                  <a:gd name="T0" fmla="*/ 34 w 69"/>
                  <a:gd name="T1" fmla="*/ 69 h 77"/>
                  <a:gd name="T2" fmla="*/ 26 w 69"/>
                  <a:gd name="T3" fmla="*/ 77 h 77"/>
                  <a:gd name="T4" fmla="*/ 19 w 69"/>
                  <a:gd name="T5" fmla="*/ 77 h 77"/>
                  <a:gd name="T6" fmla="*/ 3 w 69"/>
                  <a:gd name="T7" fmla="*/ 73 h 77"/>
                  <a:gd name="T8" fmla="*/ 0 w 69"/>
                  <a:gd name="T9" fmla="*/ 57 h 77"/>
                  <a:gd name="T10" fmla="*/ 3 w 69"/>
                  <a:gd name="T11" fmla="*/ 50 h 77"/>
                  <a:gd name="T12" fmla="*/ 15 w 69"/>
                  <a:gd name="T13" fmla="*/ 38 h 77"/>
                  <a:gd name="T14" fmla="*/ 42 w 69"/>
                  <a:gd name="T15" fmla="*/ 27 h 77"/>
                  <a:gd name="T16" fmla="*/ 42 w 69"/>
                  <a:gd name="T17" fmla="*/ 15 h 77"/>
                  <a:gd name="T18" fmla="*/ 34 w 69"/>
                  <a:gd name="T19" fmla="*/ 4 h 77"/>
                  <a:gd name="T20" fmla="*/ 23 w 69"/>
                  <a:gd name="T21" fmla="*/ 4 h 77"/>
                  <a:gd name="T22" fmla="*/ 19 w 69"/>
                  <a:gd name="T23" fmla="*/ 11 h 77"/>
                  <a:gd name="T24" fmla="*/ 15 w 69"/>
                  <a:gd name="T25" fmla="*/ 19 h 77"/>
                  <a:gd name="T26" fmla="*/ 15 w 69"/>
                  <a:gd name="T27" fmla="*/ 23 h 77"/>
                  <a:gd name="T28" fmla="*/ 11 w 69"/>
                  <a:gd name="T29" fmla="*/ 27 h 77"/>
                  <a:gd name="T30" fmla="*/ 3 w 69"/>
                  <a:gd name="T31" fmla="*/ 23 h 77"/>
                  <a:gd name="T32" fmla="*/ 3 w 69"/>
                  <a:gd name="T33" fmla="*/ 19 h 77"/>
                  <a:gd name="T34" fmla="*/ 11 w 69"/>
                  <a:gd name="T35" fmla="*/ 4 h 77"/>
                  <a:gd name="T36" fmla="*/ 30 w 69"/>
                  <a:gd name="T37" fmla="*/ 0 h 77"/>
                  <a:gd name="T38" fmla="*/ 46 w 69"/>
                  <a:gd name="T39" fmla="*/ 0 h 77"/>
                  <a:gd name="T40" fmla="*/ 53 w 69"/>
                  <a:gd name="T41" fmla="*/ 11 h 77"/>
                  <a:gd name="T42" fmla="*/ 53 w 69"/>
                  <a:gd name="T43" fmla="*/ 23 h 77"/>
                  <a:gd name="T44" fmla="*/ 57 w 69"/>
                  <a:gd name="T45" fmla="*/ 57 h 77"/>
                  <a:gd name="T46" fmla="*/ 57 w 69"/>
                  <a:gd name="T47" fmla="*/ 65 h 77"/>
                  <a:gd name="T48" fmla="*/ 57 w 69"/>
                  <a:gd name="T49" fmla="*/ 65 h 77"/>
                  <a:gd name="T50" fmla="*/ 61 w 69"/>
                  <a:gd name="T51" fmla="*/ 65 h 77"/>
                  <a:gd name="T52" fmla="*/ 65 w 69"/>
                  <a:gd name="T53" fmla="*/ 65 h 77"/>
                  <a:gd name="T54" fmla="*/ 69 w 69"/>
                  <a:gd name="T55" fmla="*/ 65 h 77"/>
                  <a:gd name="T56" fmla="*/ 49 w 69"/>
                  <a:gd name="T57" fmla="*/ 77 h 77"/>
                  <a:gd name="T58" fmla="*/ 42 w 69"/>
                  <a:gd name="T59" fmla="*/ 73 h 77"/>
                  <a:gd name="T60" fmla="*/ 42 w 69"/>
                  <a:gd name="T61" fmla="*/ 65 h 77"/>
                  <a:gd name="T62" fmla="*/ 42 w 69"/>
                  <a:gd name="T63" fmla="*/ 31 h 77"/>
                  <a:gd name="T64" fmla="*/ 26 w 69"/>
                  <a:gd name="T65" fmla="*/ 38 h 77"/>
                  <a:gd name="T66" fmla="*/ 15 w 69"/>
                  <a:gd name="T67" fmla="*/ 46 h 77"/>
                  <a:gd name="T68" fmla="*/ 15 w 69"/>
                  <a:gd name="T69" fmla="*/ 54 h 77"/>
                  <a:gd name="T70" fmla="*/ 15 w 69"/>
                  <a:gd name="T71" fmla="*/ 61 h 77"/>
                  <a:gd name="T72" fmla="*/ 26 w 69"/>
                  <a:gd name="T73" fmla="*/ 65 h 77"/>
                  <a:gd name="T74" fmla="*/ 42 w 69"/>
                  <a:gd name="T75" fmla="*/ 57 h 77"/>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9"/>
                  <a:gd name="T115" fmla="*/ 0 h 77"/>
                  <a:gd name="T116" fmla="*/ 69 w 69"/>
                  <a:gd name="T117" fmla="*/ 77 h 77"/>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9" h="77">
                    <a:moveTo>
                      <a:pt x="42" y="65"/>
                    </a:moveTo>
                    <a:lnTo>
                      <a:pt x="34" y="69"/>
                    </a:lnTo>
                    <a:lnTo>
                      <a:pt x="30" y="73"/>
                    </a:lnTo>
                    <a:lnTo>
                      <a:pt x="26" y="77"/>
                    </a:lnTo>
                    <a:lnTo>
                      <a:pt x="23" y="77"/>
                    </a:lnTo>
                    <a:lnTo>
                      <a:pt x="19" y="77"/>
                    </a:lnTo>
                    <a:lnTo>
                      <a:pt x="11" y="77"/>
                    </a:lnTo>
                    <a:lnTo>
                      <a:pt x="3" y="73"/>
                    </a:lnTo>
                    <a:lnTo>
                      <a:pt x="0" y="65"/>
                    </a:lnTo>
                    <a:lnTo>
                      <a:pt x="0" y="57"/>
                    </a:lnTo>
                    <a:lnTo>
                      <a:pt x="0" y="54"/>
                    </a:lnTo>
                    <a:lnTo>
                      <a:pt x="3" y="50"/>
                    </a:lnTo>
                    <a:lnTo>
                      <a:pt x="7" y="42"/>
                    </a:lnTo>
                    <a:lnTo>
                      <a:pt x="15" y="38"/>
                    </a:lnTo>
                    <a:lnTo>
                      <a:pt x="23" y="34"/>
                    </a:lnTo>
                    <a:lnTo>
                      <a:pt x="42" y="27"/>
                    </a:lnTo>
                    <a:lnTo>
                      <a:pt x="42" y="23"/>
                    </a:lnTo>
                    <a:lnTo>
                      <a:pt x="42" y="15"/>
                    </a:lnTo>
                    <a:lnTo>
                      <a:pt x="38" y="8"/>
                    </a:lnTo>
                    <a:lnTo>
                      <a:pt x="34" y="4"/>
                    </a:lnTo>
                    <a:lnTo>
                      <a:pt x="26" y="4"/>
                    </a:lnTo>
                    <a:lnTo>
                      <a:pt x="23" y="4"/>
                    </a:lnTo>
                    <a:lnTo>
                      <a:pt x="19" y="8"/>
                    </a:lnTo>
                    <a:lnTo>
                      <a:pt x="19" y="11"/>
                    </a:lnTo>
                    <a:lnTo>
                      <a:pt x="15" y="11"/>
                    </a:lnTo>
                    <a:lnTo>
                      <a:pt x="15" y="19"/>
                    </a:lnTo>
                    <a:lnTo>
                      <a:pt x="15" y="23"/>
                    </a:lnTo>
                    <a:lnTo>
                      <a:pt x="11" y="27"/>
                    </a:lnTo>
                    <a:lnTo>
                      <a:pt x="7" y="27"/>
                    </a:lnTo>
                    <a:lnTo>
                      <a:pt x="3" y="23"/>
                    </a:lnTo>
                    <a:lnTo>
                      <a:pt x="3" y="19"/>
                    </a:lnTo>
                    <a:lnTo>
                      <a:pt x="3" y="11"/>
                    </a:lnTo>
                    <a:lnTo>
                      <a:pt x="11" y="4"/>
                    </a:lnTo>
                    <a:lnTo>
                      <a:pt x="19" y="0"/>
                    </a:lnTo>
                    <a:lnTo>
                      <a:pt x="30" y="0"/>
                    </a:lnTo>
                    <a:lnTo>
                      <a:pt x="38" y="0"/>
                    </a:lnTo>
                    <a:lnTo>
                      <a:pt x="46" y="0"/>
                    </a:lnTo>
                    <a:lnTo>
                      <a:pt x="49" y="4"/>
                    </a:lnTo>
                    <a:lnTo>
                      <a:pt x="53" y="11"/>
                    </a:lnTo>
                    <a:lnTo>
                      <a:pt x="53" y="15"/>
                    </a:lnTo>
                    <a:lnTo>
                      <a:pt x="53" y="23"/>
                    </a:lnTo>
                    <a:lnTo>
                      <a:pt x="53" y="50"/>
                    </a:lnTo>
                    <a:lnTo>
                      <a:pt x="57" y="57"/>
                    </a:lnTo>
                    <a:lnTo>
                      <a:pt x="57" y="61"/>
                    </a:lnTo>
                    <a:lnTo>
                      <a:pt x="57" y="65"/>
                    </a:lnTo>
                    <a:lnTo>
                      <a:pt x="61" y="65"/>
                    </a:lnTo>
                    <a:lnTo>
                      <a:pt x="65" y="65"/>
                    </a:lnTo>
                    <a:lnTo>
                      <a:pt x="69" y="61"/>
                    </a:lnTo>
                    <a:lnTo>
                      <a:pt x="69" y="65"/>
                    </a:lnTo>
                    <a:lnTo>
                      <a:pt x="57" y="73"/>
                    </a:lnTo>
                    <a:lnTo>
                      <a:pt x="49" y="77"/>
                    </a:lnTo>
                    <a:lnTo>
                      <a:pt x="46" y="77"/>
                    </a:lnTo>
                    <a:lnTo>
                      <a:pt x="42" y="73"/>
                    </a:lnTo>
                    <a:lnTo>
                      <a:pt x="42" y="69"/>
                    </a:lnTo>
                    <a:lnTo>
                      <a:pt x="42" y="65"/>
                    </a:lnTo>
                    <a:close/>
                    <a:moveTo>
                      <a:pt x="42" y="57"/>
                    </a:moveTo>
                    <a:lnTo>
                      <a:pt x="42" y="31"/>
                    </a:lnTo>
                    <a:lnTo>
                      <a:pt x="30" y="34"/>
                    </a:lnTo>
                    <a:lnTo>
                      <a:pt x="26" y="38"/>
                    </a:lnTo>
                    <a:lnTo>
                      <a:pt x="19" y="42"/>
                    </a:lnTo>
                    <a:lnTo>
                      <a:pt x="15" y="46"/>
                    </a:lnTo>
                    <a:lnTo>
                      <a:pt x="15" y="50"/>
                    </a:lnTo>
                    <a:lnTo>
                      <a:pt x="15" y="54"/>
                    </a:lnTo>
                    <a:lnTo>
                      <a:pt x="15" y="57"/>
                    </a:lnTo>
                    <a:lnTo>
                      <a:pt x="15" y="61"/>
                    </a:lnTo>
                    <a:lnTo>
                      <a:pt x="19" y="65"/>
                    </a:lnTo>
                    <a:lnTo>
                      <a:pt x="26" y="65"/>
                    </a:lnTo>
                    <a:lnTo>
                      <a:pt x="30" y="65"/>
                    </a:lnTo>
                    <a:lnTo>
                      <a:pt x="42" y="57"/>
                    </a:lnTo>
                    <a:close/>
                  </a:path>
                </a:pathLst>
              </a:custGeom>
              <a:solidFill>
                <a:srgbClr val="000000"/>
              </a:solidFill>
              <a:ln w="0">
                <a:solidFill>
                  <a:srgbClr val="000000"/>
                </a:solidFill>
                <a:round/>
                <a:headEnd/>
                <a:tailEnd/>
              </a:ln>
            </p:spPr>
            <p:txBody>
              <a:bodyPr/>
              <a:lstStyle/>
              <a:p>
                <a:endParaRPr lang="en-CA"/>
              </a:p>
            </p:txBody>
          </p:sp>
          <p:sp>
            <p:nvSpPr>
              <p:cNvPr id="18603" name="Freeform 285"/>
              <p:cNvSpPr>
                <a:spLocks/>
              </p:cNvSpPr>
              <p:nvPr/>
            </p:nvSpPr>
            <p:spPr bwMode="auto">
              <a:xfrm>
                <a:off x="445" y="1779"/>
                <a:ext cx="81" cy="77"/>
              </a:xfrm>
              <a:custGeom>
                <a:avLst/>
                <a:gdLst>
                  <a:gd name="T0" fmla="*/ 23 w 81"/>
                  <a:gd name="T1" fmla="*/ 15 h 77"/>
                  <a:gd name="T2" fmla="*/ 31 w 81"/>
                  <a:gd name="T3" fmla="*/ 4 h 77"/>
                  <a:gd name="T4" fmla="*/ 43 w 81"/>
                  <a:gd name="T5" fmla="*/ 0 h 77"/>
                  <a:gd name="T6" fmla="*/ 50 w 81"/>
                  <a:gd name="T7" fmla="*/ 0 h 77"/>
                  <a:gd name="T8" fmla="*/ 54 w 81"/>
                  <a:gd name="T9" fmla="*/ 0 h 77"/>
                  <a:gd name="T10" fmla="*/ 58 w 81"/>
                  <a:gd name="T11" fmla="*/ 0 h 77"/>
                  <a:gd name="T12" fmla="*/ 66 w 81"/>
                  <a:gd name="T13" fmla="*/ 4 h 77"/>
                  <a:gd name="T14" fmla="*/ 66 w 81"/>
                  <a:gd name="T15" fmla="*/ 11 h 77"/>
                  <a:gd name="T16" fmla="*/ 69 w 81"/>
                  <a:gd name="T17" fmla="*/ 19 h 77"/>
                  <a:gd name="T18" fmla="*/ 69 w 81"/>
                  <a:gd name="T19" fmla="*/ 27 h 77"/>
                  <a:gd name="T20" fmla="*/ 69 w 81"/>
                  <a:gd name="T21" fmla="*/ 57 h 77"/>
                  <a:gd name="T22" fmla="*/ 69 w 81"/>
                  <a:gd name="T23" fmla="*/ 65 h 77"/>
                  <a:gd name="T24" fmla="*/ 69 w 81"/>
                  <a:gd name="T25" fmla="*/ 69 h 77"/>
                  <a:gd name="T26" fmla="*/ 69 w 81"/>
                  <a:gd name="T27" fmla="*/ 69 h 77"/>
                  <a:gd name="T28" fmla="*/ 73 w 81"/>
                  <a:gd name="T29" fmla="*/ 73 h 77"/>
                  <a:gd name="T30" fmla="*/ 73 w 81"/>
                  <a:gd name="T31" fmla="*/ 73 h 77"/>
                  <a:gd name="T32" fmla="*/ 81 w 81"/>
                  <a:gd name="T33" fmla="*/ 73 h 77"/>
                  <a:gd name="T34" fmla="*/ 81 w 81"/>
                  <a:gd name="T35" fmla="*/ 77 h 77"/>
                  <a:gd name="T36" fmla="*/ 43 w 81"/>
                  <a:gd name="T37" fmla="*/ 77 h 77"/>
                  <a:gd name="T38" fmla="*/ 43 w 81"/>
                  <a:gd name="T39" fmla="*/ 73 h 77"/>
                  <a:gd name="T40" fmla="*/ 46 w 81"/>
                  <a:gd name="T41" fmla="*/ 73 h 77"/>
                  <a:gd name="T42" fmla="*/ 50 w 81"/>
                  <a:gd name="T43" fmla="*/ 73 h 77"/>
                  <a:gd name="T44" fmla="*/ 50 w 81"/>
                  <a:gd name="T45" fmla="*/ 73 h 77"/>
                  <a:gd name="T46" fmla="*/ 54 w 81"/>
                  <a:gd name="T47" fmla="*/ 69 h 77"/>
                  <a:gd name="T48" fmla="*/ 54 w 81"/>
                  <a:gd name="T49" fmla="*/ 65 h 77"/>
                  <a:gd name="T50" fmla="*/ 54 w 81"/>
                  <a:gd name="T51" fmla="*/ 65 h 77"/>
                  <a:gd name="T52" fmla="*/ 54 w 81"/>
                  <a:gd name="T53" fmla="*/ 57 h 77"/>
                  <a:gd name="T54" fmla="*/ 54 w 81"/>
                  <a:gd name="T55" fmla="*/ 27 h 77"/>
                  <a:gd name="T56" fmla="*/ 54 w 81"/>
                  <a:gd name="T57" fmla="*/ 19 h 77"/>
                  <a:gd name="T58" fmla="*/ 50 w 81"/>
                  <a:gd name="T59" fmla="*/ 11 h 77"/>
                  <a:gd name="T60" fmla="*/ 50 w 81"/>
                  <a:gd name="T61" fmla="*/ 11 h 77"/>
                  <a:gd name="T62" fmla="*/ 43 w 81"/>
                  <a:gd name="T63" fmla="*/ 8 h 77"/>
                  <a:gd name="T64" fmla="*/ 35 w 81"/>
                  <a:gd name="T65" fmla="*/ 11 h 77"/>
                  <a:gd name="T66" fmla="*/ 23 w 81"/>
                  <a:gd name="T67" fmla="*/ 19 h 77"/>
                  <a:gd name="T68" fmla="*/ 23 w 81"/>
                  <a:gd name="T69" fmla="*/ 57 h 77"/>
                  <a:gd name="T70" fmla="*/ 23 w 81"/>
                  <a:gd name="T71" fmla="*/ 65 h 77"/>
                  <a:gd name="T72" fmla="*/ 23 w 81"/>
                  <a:gd name="T73" fmla="*/ 69 h 77"/>
                  <a:gd name="T74" fmla="*/ 23 w 81"/>
                  <a:gd name="T75" fmla="*/ 69 h 77"/>
                  <a:gd name="T76" fmla="*/ 27 w 81"/>
                  <a:gd name="T77" fmla="*/ 73 h 77"/>
                  <a:gd name="T78" fmla="*/ 31 w 81"/>
                  <a:gd name="T79" fmla="*/ 73 h 77"/>
                  <a:gd name="T80" fmla="*/ 35 w 81"/>
                  <a:gd name="T81" fmla="*/ 73 h 77"/>
                  <a:gd name="T82" fmla="*/ 35 w 81"/>
                  <a:gd name="T83" fmla="*/ 77 h 77"/>
                  <a:gd name="T84" fmla="*/ 0 w 81"/>
                  <a:gd name="T85" fmla="*/ 77 h 77"/>
                  <a:gd name="T86" fmla="*/ 0 w 81"/>
                  <a:gd name="T87" fmla="*/ 73 h 77"/>
                  <a:gd name="T88" fmla="*/ 0 w 81"/>
                  <a:gd name="T89" fmla="*/ 73 h 77"/>
                  <a:gd name="T90" fmla="*/ 4 w 81"/>
                  <a:gd name="T91" fmla="*/ 73 h 77"/>
                  <a:gd name="T92" fmla="*/ 8 w 81"/>
                  <a:gd name="T93" fmla="*/ 69 h 77"/>
                  <a:gd name="T94" fmla="*/ 8 w 81"/>
                  <a:gd name="T95" fmla="*/ 65 h 77"/>
                  <a:gd name="T96" fmla="*/ 8 w 81"/>
                  <a:gd name="T97" fmla="*/ 57 h 77"/>
                  <a:gd name="T98" fmla="*/ 8 w 81"/>
                  <a:gd name="T99" fmla="*/ 31 h 77"/>
                  <a:gd name="T100" fmla="*/ 8 w 81"/>
                  <a:gd name="T101" fmla="*/ 19 h 77"/>
                  <a:gd name="T102" fmla="*/ 8 w 81"/>
                  <a:gd name="T103" fmla="*/ 11 h 77"/>
                  <a:gd name="T104" fmla="*/ 8 w 81"/>
                  <a:gd name="T105" fmla="*/ 11 h 77"/>
                  <a:gd name="T106" fmla="*/ 8 w 81"/>
                  <a:gd name="T107" fmla="*/ 8 h 77"/>
                  <a:gd name="T108" fmla="*/ 4 w 81"/>
                  <a:gd name="T109" fmla="*/ 8 h 77"/>
                  <a:gd name="T110" fmla="*/ 4 w 81"/>
                  <a:gd name="T111" fmla="*/ 8 h 77"/>
                  <a:gd name="T112" fmla="*/ 4 w 81"/>
                  <a:gd name="T113" fmla="*/ 8 h 77"/>
                  <a:gd name="T114" fmla="*/ 0 w 81"/>
                  <a:gd name="T115" fmla="*/ 8 h 77"/>
                  <a:gd name="T116" fmla="*/ 0 w 81"/>
                  <a:gd name="T117" fmla="*/ 8 h 77"/>
                  <a:gd name="T118" fmla="*/ 20 w 81"/>
                  <a:gd name="T119" fmla="*/ 0 h 77"/>
                  <a:gd name="T120" fmla="*/ 23 w 81"/>
                  <a:gd name="T121" fmla="*/ 0 h 77"/>
                  <a:gd name="T122" fmla="*/ 23 w 81"/>
                  <a:gd name="T123" fmla="*/ 15 h 7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1"/>
                  <a:gd name="T187" fmla="*/ 0 h 77"/>
                  <a:gd name="T188" fmla="*/ 81 w 81"/>
                  <a:gd name="T189" fmla="*/ 77 h 77"/>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1" h="77">
                    <a:moveTo>
                      <a:pt x="23" y="15"/>
                    </a:moveTo>
                    <a:lnTo>
                      <a:pt x="31" y="4"/>
                    </a:lnTo>
                    <a:lnTo>
                      <a:pt x="43" y="0"/>
                    </a:lnTo>
                    <a:lnTo>
                      <a:pt x="50" y="0"/>
                    </a:lnTo>
                    <a:lnTo>
                      <a:pt x="54" y="0"/>
                    </a:lnTo>
                    <a:lnTo>
                      <a:pt x="58" y="0"/>
                    </a:lnTo>
                    <a:lnTo>
                      <a:pt x="66" y="4"/>
                    </a:lnTo>
                    <a:lnTo>
                      <a:pt x="66" y="11"/>
                    </a:lnTo>
                    <a:lnTo>
                      <a:pt x="69" y="19"/>
                    </a:lnTo>
                    <a:lnTo>
                      <a:pt x="69" y="27"/>
                    </a:lnTo>
                    <a:lnTo>
                      <a:pt x="69" y="57"/>
                    </a:lnTo>
                    <a:lnTo>
                      <a:pt x="69" y="65"/>
                    </a:lnTo>
                    <a:lnTo>
                      <a:pt x="69" y="69"/>
                    </a:lnTo>
                    <a:lnTo>
                      <a:pt x="73" y="73"/>
                    </a:lnTo>
                    <a:lnTo>
                      <a:pt x="81" y="73"/>
                    </a:lnTo>
                    <a:lnTo>
                      <a:pt x="81" y="77"/>
                    </a:lnTo>
                    <a:lnTo>
                      <a:pt x="43" y="77"/>
                    </a:lnTo>
                    <a:lnTo>
                      <a:pt x="43" y="73"/>
                    </a:lnTo>
                    <a:lnTo>
                      <a:pt x="46" y="73"/>
                    </a:lnTo>
                    <a:lnTo>
                      <a:pt x="50" y="73"/>
                    </a:lnTo>
                    <a:lnTo>
                      <a:pt x="54" y="69"/>
                    </a:lnTo>
                    <a:lnTo>
                      <a:pt x="54" y="65"/>
                    </a:lnTo>
                    <a:lnTo>
                      <a:pt x="54" y="57"/>
                    </a:lnTo>
                    <a:lnTo>
                      <a:pt x="54" y="27"/>
                    </a:lnTo>
                    <a:lnTo>
                      <a:pt x="54" y="19"/>
                    </a:lnTo>
                    <a:lnTo>
                      <a:pt x="50" y="11"/>
                    </a:lnTo>
                    <a:lnTo>
                      <a:pt x="43" y="8"/>
                    </a:lnTo>
                    <a:lnTo>
                      <a:pt x="35" y="11"/>
                    </a:lnTo>
                    <a:lnTo>
                      <a:pt x="23" y="19"/>
                    </a:lnTo>
                    <a:lnTo>
                      <a:pt x="23" y="57"/>
                    </a:lnTo>
                    <a:lnTo>
                      <a:pt x="23" y="65"/>
                    </a:lnTo>
                    <a:lnTo>
                      <a:pt x="23" y="69"/>
                    </a:lnTo>
                    <a:lnTo>
                      <a:pt x="27" y="73"/>
                    </a:lnTo>
                    <a:lnTo>
                      <a:pt x="31" y="73"/>
                    </a:lnTo>
                    <a:lnTo>
                      <a:pt x="35" y="73"/>
                    </a:lnTo>
                    <a:lnTo>
                      <a:pt x="35" y="77"/>
                    </a:lnTo>
                    <a:lnTo>
                      <a:pt x="0" y="77"/>
                    </a:lnTo>
                    <a:lnTo>
                      <a:pt x="0" y="73"/>
                    </a:lnTo>
                    <a:lnTo>
                      <a:pt x="4" y="73"/>
                    </a:lnTo>
                    <a:lnTo>
                      <a:pt x="8" y="69"/>
                    </a:lnTo>
                    <a:lnTo>
                      <a:pt x="8" y="65"/>
                    </a:lnTo>
                    <a:lnTo>
                      <a:pt x="8" y="57"/>
                    </a:lnTo>
                    <a:lnTo>
                      <a:pt x="8" y="31"/>
                    </a:lnTo>
                    <a:lnTo>
                      <a:pt x="8" y="19"/>
                    </a:lnTo>
                    <a:lnTo>
                      <a:pt x="8" y="11"/>
                    </a:lnTo>
                    <a:lnTo>
                      <a:pt x="8" y="8"/>
                    </a:lnTo>
                    <a:lnTo>
                      <a:pt x="4" y="8"/>
                    </a:lnTo>
                    <a:lnTo>
                      <a:pt x="0" y="8"/>
                    </a:lnTo>
                    <a:lnTo>
                      <a:pt x="20" y="0"/>
                    </a:lnTo>
                    <a:lnTo>
                      <a:pt x="23" y="0"/>
                    </a:lnTo>
                    <a:lnTo>
                      <a:pt x="23" y="15"/>
                    </a:lnTo>
                    <a:close/>
                  </a:path>
                </a:pathLst>
              </a:custGeom>
              <a:solidFill>
                <a:srgbClr val="000000"/>
              </a:solidFill>
              <a:ln w="0">
                <a:solidFill>
                  <a:srgbClr val="000000"/>
                </a:solidFill>
                <a:round/>
                <a:headEnd/>
                <a:tailEnd/>
              </a:ln>
            </p:spPr>
            <p:txBody>
              <a:bodyPr/>
              <a:lstStyle/>
              <a:p>
                <a:endParaRPr lang="en-CA"/>
              </a:p>
            </p:txBody>
          </p:sp>
          <p:sp>
            <p:nvSpPr>
              <p:cNvPr id="18604" name="Freeform 286"/>
              <p:cNvSpPr>
                <a:spLocks/>
              </p:cNvSpPr>
              <p:nvPr/>
            </p:nvSpPr>
            <p:spPr bwMode="auto">
              <a:xfrm>
                <a:off x="526" y="1756"/>
                <a:ext cx="46" cy="100"/>
              </a:xfrm>
              <a:custGeom>
                <a:avLst/>
                <a:gdLst>
                  <a:gd name="T0" fmla="*/ 27 w 46"/>
                  <a:gd name="T1" fmla="*/ 0 h 100"/>
                  <a:gd name="T2" fmla="*/ 27 w 46"/>
                  <a:gd name="T3" fmla="*/ 23 h 100"/>
                  <a:gd name="T4" fmla="*/ 42 w 46"/>
                  <a:gd name="T5" fmla="*/ 23 h 100"/>
                  <a:gd name="T6" fmla="*/ 42 w 46"/>
                  <a:gd name="T7" fmla="*/ 27 h 100"/>
                  <a:gd name="T8" fmla="*/ 27 w 46"/>
                  <a:gd name="T9" fmla="*/ 27 h 100"/>
                  <a:gd name="T10" fmla="*/ 27 w 46"/>
                  <a:gd name="T11" fmla="*/ 77 h 100"/>
                  <a:gd name="T12" fmla="*/ 27 w 46"/>
                  <a:gd name="T13" fmla="*/ 84 h 100"/>
                  <a:gd name="T14" fmla="*/ 27 w 46"/>
                  <a:gd name="T15" fmla="*/ 88 h 100"/>
                  <a:gd name="T16" fmla="*/ 31 w 46"/>
                  <a:gd name="T17" fmla="*/ 88 h 100"/>
                  <a:gd name="T18" fmla="*/ 35 w 46"/>
                  <a:gd name="T19" fmla="*/ 88 h 100"/>
                  <a:gd name="T20" fmla="*/ 38 w 46"/>
                  <a:gd name="T21" fmla="*/ 88 h 100"/>
                  <a:gd name="T22" fmla="*/ 38 w 46"/>
                  <a:gd name="T23" fmla="*/ 88 h 100"/>
                  <a:gd name="T24" fmla="*/ 42 w 46"/>
                  <a:gd name="T25" fmla="*/ 88 h 100"/>
                  <a:gd name="T26" fmla="*/ 42 w 46"/>
                  <a:gd name="T27" fmla="*/ 84 h 100"/>
                  <a:gd name="T28" fmla="*/ 46 w 46"/>
                  <a:gd name="T29" fmla="*/ 84 h 100"/>
                  <a:gd name="T30" fmla="*/ 42 w 46"/>
                  <a:gd name="T31" fmla="*/ 92 h 100"/>
                  <a:gd name="T32" fmla="*/ 38 w 46"/>
                  <a:gd name="T33" fmla="*/ 96 h 100"/>
                  <a:gd name="T34" fmla="*/ 35 w 46"/>
                  <a:gd name="T35" fmla="*/ 100 h 100"/>
                  <a:gd name="T36" fmla="*/ 27 w 46"/>
                  <a:gd name="T37" fmla="*/ 100 h 100"/>
                  <a:gd name="T38" fmla="*/ 23 w 46"/>
                  <a:gd name="T39" fmla="*/ 100 h 100"/>
                  <a:gd name="T40" fmla="*/ 19 w 46"/>
                  <a:gd name="T41" fmla="*/ 100 h 100"/>
                  <a:gd name="T42" fmla="*/ 15 w 46"/>
                  <a:gd name="T43" fmla="*/ 96 h 100"/>
                  <a:gd name="T44" fmla="*/ 15 w 46"/>
                  <a:gd name="T45" fmla="*/ 92 h 100"/>
                  <a:gd name="T46" fmla="*/ 11 w 46"/>
                  <a:gd name="T47" fmla="*/ 88 h 100"/>
                  <a:gd name="T48" fmla="*/ 11 w 46"/>
                  <a:gd name="T49" fmla="*/ 80 h 100"/>
                  <a:gd name="T50" fmla="*/ 11 w 46"/>
                  <a:gd name="T51" fmla="*/ 27 h 100"/>
                  <a:gd name="T52" fmla="*/ 0 w 46"/>
                  <a:gd name="T53" fmla="*/ 27 h 100"/>
                  <a:gd name="T54" fmla="*/ 0 w 46"/>
                  <a:gd name="T55" fmla="*/ 27 h 100"/>
                  <a:gd name="T56" fmla="*/ 4 w 46"/>
                  <a:gd name="T57" fmla="*/ 23 h 100"/>
                  <a:gd name="T58" fmla="*/ 11 w 46"/>
                  <a:gd name="T59" fmla="*/ 19 h 100"/>
                  <a:gd name="T60" fmla="*/ 15 w 46"/>
                  <a:gd name="T61" fmla="*/ 15 h 100"/>
                  <a:gd name="T62" fmla="*/ 19 w 46"/>
                  <a:gd name="T63" fmla="*/ 11 h 100"/>
                  <a:gd name="T64" fmla="*/ 23 w 46"/>
                  <a:gd name="T65" fmla="*/ 4 h 100"/>
                  <a:gd name="T66" fmla="*/ 23 w 46"/>
                  <a:gd name="T67" fmla="*/ 0 h 100"/>
                  <a:gd name="T68" fmla="*/ 27 w 46"/>
                  <a:gd name="T69" fmla="*/ 0 h 10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6"/>
                  <a:gd name="T106" fmla="*/ 0 h 100"/>
                  <a:gd name="T107" fmla="*/ 46 w 46"/>
                  <a:gd name="T108" fmla="*/ 100 h 10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6" h="100">
                    <a:moveTo>
                      <a:pt x="27" y="0"/>
                    </a:moveTo>
                    <a:lnTo>
                      <a:pt x="27" y="23"/>
                    </a:lnTo>
                    <a:lnTo>
                      <a:pt x="42" y="23"/>
                    </a:lnTo>
                    <a:lnTo>
                      <a:pt x="42" y="27"/>
                    </a:lnTo>
                    <a:lnTo>
                      <a:pt x="27" y="27"/>
                    </a:lnTo>
                    <a:lnTo>
                      <a:pt x="27" y="77"/>
                    </a:lnTo>
                    <a:lnTo>
                      <a:pt x="27" y="84"/>
                    </a:lnTo>
                    <a:lnTo>
                      <a:pt x="27" y="88"/>
                    </a:lnTo>
                    <a:lnTo>
                      <a:pt x="31" y="88"/>
                    </a:lnTo>
                    <a:lnTo>
                      <a:pt x="35" y="88"/>
                    </a:lnTo>
                    <a:lnTo>
                      <a:pt x="38" y="88"/>
                    </a:lnTo>
                    <a:lnTo>
                      <a:pt x="42" y="88"/>
                    </a:lnTo>
                    <a:lnTo>
                      <a:pt x="42" y="84"/>
                    </a:lnTo>
                    <a:lnTo>
                      <a:pt x="46" y="84"/>
                    </a:lnTo>
                    <a:lnTo>
                      <a:pt x="42" y="92"/>
                    </a:lnTo>
                    <a:lnTo>
                      <a:pt x="38" y="96"/>
                    </a:lnTo>
                    <a:lnTo>
                      <a:pt x="35" y="100"/>
                    </a:lnTo>
                    <a:lnTo>
                      <a:pt x="27" y="100"/>
                    </a:lnTo>
                    <a:lnTo>
                      <a:pt x="23" y="100"/>
                    </a:lnTo>
                    <a:lnTo>
                      <a:pt x="19" y="100"/>
                    </a:lnTo>
                    <a:lnTo>
                      <a:pt x="15" y="96"/>
                    </a:lnTo>
                    <a:lnTo>
                      <a:pt x="15" y="92"/>
                    </a:lnTo>
                    <a:lnTo>
                      <a:pt x="11" y="88"/>
                    </a:lnTo>
                    <a:lnTo>
                      <a:pt x="11" y="80"/>
                    </a:lnTo>
                    <a:lnTo>
                      <a:pt x="11" y="27"/>
                    </a:lnTo>
                    <a:lnTo>
                      <a:pt x="0" y="27"/>
                    </a:lnTo>
                    <a:lnTo>
                      <a:pt x="4" y="23"/>
                    </a:lnTo>
                    <a:lnTo>
                      <a:pt x="11" y="19"/>
                    </a:lnTo>
                    <a:lnTo>
                      <a:pt x="15" y="15"/>
                    </a:lnTo>
                    <a:lnTo>
                      <a:pt x="19" y="11"/>
                    </a:lnTo>
                    <a:lnTo>
                      <a:pt x="23" y="4"/>
                    </a:lnTo>
                    <a:lnTo>
                      <a:pt x="23" y="0"/>
                    </a:lnTo>
                    <a:lnTo>
                      <a:pt x="27" y="0"/>
                    </a:lnTo>
                    <a:close/>
                  </a:path>
                </a:pathLst>
              </a:custGeom>
              <a:solidFill>
                <a:srgbClr val="000000"/>
              </a:solidFill>
              <a:ln w="0">
                <a:solidFill>
                  <a:srgbClr val="000000"/>
                </a:solidFill>
                <a:round/>
                <a:headEnd/>
                <a:tailEnd/>
              </a:ln>
            </p:spPr>
            <p:txBody>
              <a:bodyPr/>
              <a:lstStyle/>
              <a:p>
                <a:endParaRPr lang="en-CA"/>
              </a:p>
            </p:txBody>
          </p:sp>
          <p:sp>
            <p:nvSpPr>
              <p:cNvPr id="18605" name="Rectangle 287"/>
              <p:cNvSpPr>
                <a:spLocks noChangeArrowheads="1"/>
              </p:cNvSpPr>
              <p:nvPr/>
            </p:nvSpPr>
            <p:spPr bwMode="auto">
              <a:xfrm>
                <a:off x="833" y="1706"/>
                <a:ext cx="8" cy="207"/>
              </a:xfrm>
              <a:prstGeom prst="rect">
                <a:avLst/>
              </a:prstGeom>
              <a:solidFill>
                <a:srgbClr val="000000"/>
              </a:solidFill>
              <a:ln w="0">
                <a:solidFill>
                  <a:srgbClr val="000000"/>
                </a:solidFill>
                <a:miter lim="800000"/>
                <a:headEnd/>
                <a:tailEnd/>
              </a:ln>
            </p:spPr>
            <p:txBody>
              <a:bodyPr/>
              <a:lstStyle/>
              <a:p>
                <a:endParaRPr lang="en-US"/>
              </a:p>
            </p:txBody>
          </p:sp>
          <p:sp>
            <p:nvSpPr>
              <p:cNvPr id="18606" name="Rectangle 288"/>
              <p:cNvSpPr>
                <a:spLocks noChangeArrowheads="1"/>
              </p:cNvSpPr>
              <p:nvPr/>
            </p:nvSpPr>
            <p:spPr bwMode="auto">
              <a:xfrm>
                <a:off x="864" y="1706"/>
                <a:ext cx="7" cy="207"/>
              </a:xfrm>
              <a:prstGeom prst="rect">
                <a:avLst/>
              </a:prstGeom>
              <a:solidFill>
                <a:srgbClr val="000000"/>
              </a:solidFill>
              <a:ln w="0">
                <a:solidFill>
                  <a:srgbClr val="000000"/>
                </a:solidFill>
                <a:miter lim="800000"/>
                <a:headEnd/>
                <a:tailEnd/>
              </a:ln>
            </p:spPr>
            <p:txBody>
              <a:bodyPr/>
              <a:lstStyle/>
              <a:p>
                <a:endParaRPr lang="en-US"/>
              </a:p>
            </p:txBody>
          </p:sp>
          <p:sp>
            <p:nvSpPr>
              <p:cNvPr id="18607" name="Freeform 289"/>
              <p:cNvSpPr>
                <a:spLocks/>
              </p:cNvSpPr>
              <p:nvPr/>
            </p:nvSpPr>
            <p:spPr bwMode="auto">
              <a:xfrm>
                <a:off x="1059" y="1836"/>
                <a:ext cx="19" cy="20"/>
              </a:xfrm>
              <a:custGeom>
                <a:avLst/>
                <a:gdLst>
                  <a:gd name="T0" fmla="*/ 8 w 19"/>
                  <a:gd name="T1" fmla="*/ 0 h 20"/>
                  <a:gd name="T2" fmla="*/ 12 w 19"/>
                  <a:gd name="T3" fmla="*/ 0 h 20"/>
                  <a:gd name="T4" fmla="*/ 16 w 19"/>
                  <a:gd name="T5" fmla="*/ 4 h 20"/>
                  <a:gd name="T6" fmla="*/ 19 w 19"/>
                  <a:gd name="T7" fmla="*/ 8 h 20"/>
                  <a:gd name="T8" fmla="*/ 19 w 19"/>
                  <a:gd name="T9" fmla="*/ 12 h 20"/>
                  <a:gd name="T10" fmla="*/ 19 w 19"/>
                  <a:gd name="T11" fmla="*/ 16 h 20"/>
                  <a:gd name="T12" fmla="*/ 16 w 19"/>
                  <a:gd name="T13" fmla="*/ 16 h 20"/>
                  <a:gd name="T14" fmla="*/ 12 w 19"/>
                  <a:gd name="T15" fmla="*/ 20 h 20"/>
                  <a:gd name="T16" fmla="*/ 8 w 19"/>
                  <a:gd name="T17" fmla="*/ 20 h 20"/>
                  <a:gd name="T18" fmla="*/ 4 w 19"/>
                  <a:gd name="T19" fmla="*/ 20 h 20"/>
                  <a:gd name="T20" fmla="*/ 4 w 19"/>
                  <a:gd name="T21" fmla="*/ 16 h 20"/>
                  <a:gd name="T22" fmla="*/ 0 w 19"/>
                  <a:gd name="T23" fmla="*/ 16 h 20"/>
                  <a:gd name="T24" fmla="*/ 0 w 19"/>
                  <a:gd name="T25" fmla="*/ 12 h 20"/>
                  <a:gd name="T26" fmla="*/ 0 w 19"/>
                  <a:gd name="T27" fmla="*/ 8 h 20"/>
                  <a:gd name="T28" fmla="*/ 4 w 19"/>
                  <a:gd name="T29" fmla="*/ 4 h 20"/>
                  <a:gd name="T30" fmla="*/ 4 w 19"/>
                  <a:gd name="T31" fmla="*/ 0 h 20"/>
                  <a:gd name="T32" fmla="*/ 8 w 19"/>
                  <a:gd name="T33" fmla="*/ 0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20"/>
                  <a:gd name="T53" fmla="*/ 19 w 19"/>
                  <a:gd name="T54" fmla="*/ 20 h 2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20">
                    <a:moveTo>
                      <a:pt x="8" y="0"/>
                    </a:moveTo>
                    <a:lnTo>
                      <a:pt x="12" y="0"/>
                    </a:lnTo>
                    <a:lnTo>
                      <a:pt x="16" y="4"/>
                    </a:lnTo>
                    <a:lnTo>
                      <a:pt x="19" y="8"/>
                    </a:lnTo>
                    <a:lnTo>
                      <a:pt x="19" y="12"/>
                    </a:lnTo>
                    <a:lnTo>
                      <a:pt x="19" y="16"/>
                    </a:lnTo>
                    <a:lnTo>
                      <a:pt x="16" y="16"/>
                    </a:lnTo>
                    <a:lnTo>
                      <a:pt x="12" y="20"/>
                    </a:lnTo>
                    <a:lnTo>
                      <a:pt x="8" y="20"/>
                    </a:lnTo>
                    <a:lnTo>
                      <a:pt x="4" y="20"/>
                    </a:lnTo>
                    <a:lnTo>
                      <a:pt x="4" y="16"/>
                    </a:lnTo>
                    <a:lnTo>
                      <a:pt x="0" y="16"/>
                    </a:lnTo>
                    <a:lnTo>
                      <a:pt x="0" y="12"/>
                    </a:lnTo>
                    <a:lnTo>
                      <a:pt x="0" y="8"/>
                    </a:lnTo>
                    <a:lnTo>
                      <a:pt x="4" y="4"/>
                    </a:lnTo>
                    <a:lnTo>
                      <a:pt x="4" y="0"/>
                    </a:lnTo>
                    <a:lnTo>
                      <a:pt x="8" y="0"/>
                    </a:lnTo>
                    <a:close/>
                  </a:path>
                </a:pathLst>
              </a:custGeom>
              <a:solidFill>
                <a:srgbClr val="000000"/>
              </a:solidFill>
              <a:ln w="0">
                <a:solidFill>
                  <a:srgbClr val="000000"/>
                </a:solidFill>
                <a:round/>
                <a:headEnd/>
                <a:tailEnd/>
              </a:ln>
            </p:spPr>
            <p:txBody>
              <a:bodyPr/>
              <a:lstStyle/>
              <a:p>
                <a:endParaRPr lang="en-CA"/>
              </a:p>
            </p:txBody>
          </p:sp>
          <p:sp>
            <p:nvSpPr>
              <p:cNvPr id="18608" name="Freeform 290"/>
              <p:cNvSpPr>
                <a:spLocks noEditPoints="1"/>
              </p:cNvSpPr>
              <p:nvPr/>
            </p:nvSpPr>
            <p:spPr bwMode="auto">
              <a:xfrm>
                <a:off x="1094" y="1741"/>
                <a:ext cx="73" cy="115"/>
              </a:xfrm>
              <a:custGeom>
                <a:avLst/>
                <a:gdLst>
                  <a:gd name="T0" fmla="*/ 0 w 73"/>
                  <a:gd name="T1" fmla="*/ 57 h 115"/>
                  <a:gd name="T2" fmla="*/ 4 w 73"/>
                  <a:gd name="T3" fmla="*/ 42 h 115"/>
                  <a:gd name="T4" fmla="*/ 8 w 73"/>
                  <a:gd name="T5" fmla="*/ 26 h 115"/>
                  <a:gd name="T6" fmla="*/ 15 w 73"/>
                  <a:gd name="T7" fmla="*/ 15 h 115"/>
                  <a:gd name="T8" fmla="*/ 23 w 73"/>
                  <a:gd name="T9" fmla="*/ 3 h 115"/>
                  <a:gd name="T10" fmla="*/ 31 w 73"/>
                  <a:gd name="T11" fmla="*/ 0 h 115"/>
                  <a:gd name="T12" fmla="*/ 38 w 73"/>
                  <a:gd name="T13" fmla="*/ 0 h 115"/>
                  <a:gd name="T14" fmla="*/ 46 w 73"/>
                  <a:gd name="T15" fmla="*/ 0 h 115"/>
                  <a:gd name="T16" fmla="*/ 54 w 73"/>
                  <a:gd name="T17" fmla="*/ 3 h 115"/>
                  <a:gd name="T18" fmla="*/ 61 w 73"/>
                  <a:gd name="T19" fmla="*/ 11 h 115"/>
                  <a:gd name="T20" fmla="*/ 65 w 73"/>
                  <a:gd name="T21" fmla="*/ 26 h 115"/>
                  <a:gd name="T22" fmla="*/ 69 w 73"/>
                  <a:gd name="T23" fmla="*/ 38 h 115"/>
                  <a:gd name="T24" fmla="*/ 73 w 73"/>
                  <a:gd name="T25" fmla="*/ 57 h 115"/>
                  <a:gd name="T26" fmla="*/ 69 w 73"/>
                  <a:gd name="T27" fmla="*/ 72 h 115"/>
                  <a:gd name="T28" fmla="*/ 65 w 73"/>
                  <a:gd name="T29" fmla="*/ 88 h 115"/>
                  <a:gd name="T30" fmla="*/ 61 w 73"/>
                  <a:gd name="T31" fmla="*/ 99 h 115"/>
                  <a:gd name="T32" fmla="*/ 54 w 73"/>
                  <a:gd name="T33" fmla="*/ 111 h 115"/>
                  <a:gd name="T34" fmla="*/ 46 w 73"/>
                  <a:gd name="T35" fmla="*/ 115 h 115"/>
                  <a:gd name="T36" fmla="*/ 34 w 73"/>
                  <a:gd name="T37" fmla="*/ 115 h 115"/>
                  <a:gd name="T38" fmla="*/ 27 w 73"/>
                  <a:gd name="T39" fmla="*/ 115 h 115"/>
                  <a:gd name="T40" fmla="*/ 19 w 73"/>
                  <a:gd name="T41" fmla="*/ 107 h 115"/>
                  <a:gd name="T42" fmla="*/ 11 w 73"/>
                  <a:gd name="T43" fmla="*/ 95 h 115"/>
                  <a:gd name="T44" fmla="*/ 4 w 73"/>
                  <a:gd name="T45" fmla="*/ 80 h 115"/>
                  <a:gd name="T46" fmla="*/ 0 w 73"/>
                  <a:gd name="T47" fmla="*/ 57 h 115"/>
                  <a:gd name="T48" fmla="*/ 19 w 73"/>
                  <a:gd name="T49" fmla="*/ 61 h 115"/>
                  <a:gd name="T50" fmla="*/ 19 w 73"/>
                  <a:gd name="T51" fmla="*/ 80 h 115"/>
                  <a:gd name="T52" fmla="*/ 23 w 73"/>
                  <a:gd name="T53" fmla="*/ 99 h 115"/>
                  <a:gd name="T54" fmla="*/ 27 w 73"/>
                  <a:gd name="T55" fmla="*/ 103 h 115"/>
                  <a:gd name="T56" fmla="*/ 31 w 73"/>
                  <a:gd name="T57" fmla="*/ 107 h 115"/>
                  <a:gd name="T58" fmla="*/ 38 w 73"/>
                  <a:gd name="T59" fmla="*/ 111 h 115"/>
                  <a:gd name="T60" fmla="*/ 42 w 73"/>
                  <a:gd name="T61" fmla="*/ 107 h 115"/>
                  <a:gd name="T62" fmla="*/ 46 w 73"/>
                  <a:gd name="T63" fmla="*/ 107 h 115"/>
                  <a:gd name="T64" fmla="*/ 50 w 73"/>
                  <a:gd name="T65" fmla="*/ 99 h 115"/>
                  <a:gd name="T66" fmla="*/ 54 w 73"/>
                  <a:gd name="T67" fmla="*/ 92 h 115"/>
                  <a:gd name="T68" fmla="*/ 54 w 73"/>
                  <a:gd name="T69" fmla="*/ 76 h 115"/>
                  <a:gd name="T70" fmla="*/ 57 w 73"/>
                  <a:gd name="T71" fmla="*/ 53 h 115"/>
                  <a:gd name="T72" fmla="*/ 54 w 73"/>
                  <a:gd name="T73" fmla="*/ 34 h 115"/>
                  <a:gd name="T74" fmla="*/ 54 w 73"/>
                  <a:gd name="T75" fmla="*/ 23 h 115"/>
                  <a:gd name="T76" fmla="*/ 50 w 73"/>
                  <a:gd name="T77" fmla="*/ 11 h 115"/>
                  <a:gd name="T78" fmla="*/ 46 w 73"/>
                  <a:gd name="T79" fmla="*/ 7 h 115"/>
                  <a:gd name="T80" fmla="*/ 42 w 73"/>
                  <a:gd name="T81" fmla="*/ 7 h 115"/>
                  <a:gd name="T82" fmla="*/ 38 w 73"/>
                  <a:gd name="T83" fmla="*/ 3 h 115"/>
                  <a:gd name="T84" fmla="*/ 31 w 73"/>
                  <a:gd name="T85" fmla="*/ 7 h 115"/>
                  <a:gd name="T86" fmla="*/ 27 w 73"/>
                  <a:gd name="T87" fmla="*/ 11 h 115"/>
                  <a:gd name="T88" fmla="*/ 23 w 73"/>
                  <a:gd name="T89" fmla="*/ 19 h 115"/>
                  <a:gd name="T90" fmla="*/ 19 w 73"/>
                  <a:gd name="T91" fmla="*/ 30 h 115"/>
                  <a:gd name="T92" fmla="*/ 19 w 73"/>
                  <a:gd name="T93" fmla="*/ 46 h 115"/>
                  <a:gd name="T94" fmla="*/ 19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7"/>
                    </a:moveTo>
                    <a:lnTo>
                      <a:pt x="4" y="42"/>
                    </a:lnTo>
                    <a:lnTo>
                      <a:pt x="8" y="26"/>
                    </a:lnTo>
                    <a:lnTo>
                      <a:pt x="15" y="15"/>
                    </a:lnTo>
                    <a:lnTo>
                      <a:pt x="23" y="3"/>
                    </a:lnTo>
                    <a:lnTo>
                      <a:pt x="31" y="0"/>
                    </a:lnTo>
                    <a:lnTo>
                      <a:pt x="38" y="0"/>
                    </a:lnTo>
                    <a:lnTo>
                      <a:pt x="46" y="0"/>
                    </a:lnTo>
                    <a:lnTo>
                      <a:pt x="54" y="3"/>
                    </a:lnTo>
                    <a:lnTo>
                      <a:pt x="61" y="11"/>
                    </a:lnTo>
                    <a:lnTo>
                      <a:pt x="65" y="26"/>
                    </a:lnTo>
                    <a:lnTo>
                      <a:pt x="69" y="38"/>
                    </a:lnTo>
                    <a:lnTo>
                      <a:pt x="73" y="57"/>
                    </a:lnTo>
                    <a:lnTo>
                      <a:pt x="69" y="72"/>
                    </a:lnTo>
                    <a:lnTo>
                      <a:pt x="65" y="88"/>
                    </a:lnTo>
                    <a:lnTo>
                      <a:pt x="61" y="99"/>
                    </a:lnTo>
                    <a:lnTo>
                      <a:pt x="54" y="111"/>
                    </a:lnTo>
                    <a:lnTo>
                      <a:pt x="46" y="115"/>
                    </a:lnTo>
                    <a:lnTo>
                      <a:pt x="34" y="115"/>
                    </a:lnTo>
                    <a:lnTo>
                      <a:pt x="27" y="115"/>
                    </a:lnTo>
                    <a:lnTo>
                      <a:pt x="19" y="107"/>
                    </a:lnTo>
                    <a:lnTo>
                      <a:pt x="11" y="95"/>
                    </a:lnTo>
                    <a:lnTo>
                      <a:pt x="4" y="80"/>
                    </a:lnTo>
                    <a:lnTo>
                      <a:pt x="0" y="57"/>
                    </a:lnTo>
                    <a:close/>
                    <a:moveTo>
                      <a:pt x="19" y="61"/>
                    </a:moveTo>
                    <a:lnTo>
                      <a:pt x="19" y="80"/>
                    </a:lnTo>
                    <a:lnTo>
                      <a:pt x="23" y="99"/>
                    </a:lnTo>
                    <a:lnTo>
                      <a:pt x="27" y="103"/>
                    </a:lnTo>
                    <a:lnTo>
                      <a:pt x="31" y="107"/>
                    </a:lnTo>
                    <a:lnTo>
                      <a:pt x="38" y="111"/>
                    </a:lnTo>
                    <a:lnTo>
                      <a:pt x="42" y="107"/>
                    </a:lnTo>
                    <a:lnTo>
                      <a:pt x="46" y="107"/>
                    </a:lnTo>
                    <a:lnTo>
                      <a:pt x="50" y="99"/>
                    </a:lnTo>
                    <a:lnTo>
                      <a:pt x="54" y="92"/>
                    </a:lnTo>
                    <a:lnTo>
                      <a:pt x="54" y="76"/>
                    </a:lnTo>
                    <a:lnTo>
                      <a:pt x="57" y="53"/>
                    </a:lnTo>
                    <a:lnTo>
                      <a:pt x="54" y="34"/>
                    </a:lnTo>
                    <a:lnTo>
                      <a:pt x="54" y="23"/>
                    </a:lnTo>
                    <a:lnTo>
                      <a:pt x="50" y="11"/>
                    </a:lnTo>
                    <a:lnTo>
                      <a:pt x="46" y="7"/>
                    </a:lnTo>
                    <a:lnTo>
                      <a:pt x="42" y="7"/>
                    </a:lnTo>
                    <a:lnTo>
                      <a:pt x="38" y="3"/>
                    </a:lnTo>
                    <a:lnTo>
                      <a:pt x="31" y="7"/>
                    </a:lnTo>
                    <a:lnTo>
                      <a:pt x="27" y="11"/>
                    </a:lnTo>
                    <a:lnTo>
                      <a:pt x="23" y="19"/>
                    </a:lnTo>
                    <a:lnTo>
                      <a:pt x="19" y="30"/>
                    </a:lnTo>
                    <a:lnTo>
                      <a:pt x="19" y="46"/>
                    </a:lnTo>
                    <a:lnTo>
                      <a:pt x="19" y="61"/>
                    </a:lnTo>
                    <a:close/>
                  </a:path>
                </a:pathLst>
              </a:custGeom>
              <a:solidFill>
                <a:srgbClr val="000000"/>
              </a:solidFill>
              <a:ln w="0">
                <a:solidFill>
                  <a:srgbClr val="000000"/>
                </a:solidFill>
                <a:round/>
                <a:headEnd/>
                <a:tailEnd/>
              </a:ln>
            </p:spPr>
            <p:txBody>
              <a:bodyPr/>
              <a:lstStyle/>
              <a:p>
                <a:endParaRPr lang="en-CA"/>
              </a:p>
            </p:txBody>
          </p:sp>
          <p:sp>
            <p:nvSpPr>
              <p:cNvPr id="18609" name="Freeform 291"/>
              <p:cNvSpPr>
                <a:spLocks noEditPoints="1"/>
              </p:cNvSpPr>
              <p:nvPr/>
            </p:nvSpPr>
            <p:spPr bwMode="auto">
              <a:xfrm>
                <a:off x="1178" y="1741"/>
                <a:ext cx="73" cy="115"/>
              </a:xfrm>
              <a:custGeom>
                <a:avLst/>
                <a:gdLst>
                  <a:gd name="T0" fmla="*/ 0 w 73"/>
                  <a:gd name="T1" fmla="*/ 57 h 115"/>
                  <a:gd name="T2" fmla="*/ 4 w 73"/>
                  <a:gd name="T3" fmla="*/ 42 h 115"/>
                  <a:gd name="T4" fmla="*/ 8 w 73"/>
                  <a:gd name="T5" fmla="*/ 26 h 115"/>
                  <a:gd name="T6" fmla="*/ 16 w 73"/>
                  <a:gd name="T7" fmla="*/ 15 h 115"/>
                  <a:gd name="T8" fmla="*/ 23 w 73"/>
                  <a:gd name="T9" fmla="*/ 3 h 115"/>
                  <a:gd name="T10" fmla="*/ 31 w 73"/>
                  <a:gd name="T11" fmla="*/ 0 h 115"/>
                  <a:gd name="T12" fmla="*/ 39 w 73"/>
                  <a:gd name="T13" fmla="*/ 0 h 115"/>
                  <a:gd name="T14" fmla="*/ 46 w 73"/>
                  <a:gd name="T15" fmla="*/ 0 h 115"/>
                  <a:gd name="T16" fmla="*/ 54 w 73"/>
                  <a:gd name="T17" fmla="*/ 3 h 115"/>
                  <a:gd name="T18" fmla="*/ 58 w 73"/>
                  <a:gd name="T19" fmla="*/ 11 h 115"/>
                  <a:gd name="T20" fmla="*/ 65 w 73"/>
                  <a:gd name="T21" fmla="*/ 26 h 115"/>
                  <a:gd name="T22" fmla="*/ 69 w 73"/>
                  <a:gd name="T23" fmla="*/ 38 h 115"/>
                  <a:gd name="T24" fmla="*/ 73 w 73"/>
                  <a:gd name="T25" fmla="*/ 57 h 115"/>
                  <a:gd name="T26" fmla="*/ 69 w 73"/>
                  <a:gd name="T27" fmla="*/ 72 h 115"/>
                  <a:gd name="T28" fmla="*/ 65 w 73"/>
                  <a:gd name="T29" fmla="*/ 88 h 115"/>
                  <a:gd name="T30" fmla="*/ 62 w 73"/>
                  <a:gd name="T31" fmla="*/ 99 h 115"/>
                  <a:gd name="T32" fmla="*/ 54 w 73"/>
                  <a:gd name="T33" fmla="*/ 111 h 115"/>
                  <a:gd name="T34" fmla="*/ 42 w 73"/>
                  <a:gd name="T35" fmla="*/ 115 h 115"/>
                  <a:gd name="T36" fmla="*/ 35 w 73"/>
                  <a:gd name="T37" fmla="*/ 115 h 115"/>
                  <a:gd name="T38" fmla="*/ 27 w 73"/>
                  <a:gd name="T39" fmla="*/ 115 h 115"/>
                  <a:gd name="T40" fmla="*/ 19 w 73"/>
                  <a:gd name="T41" fmla="*/ 107 h 115"/>
                  <a:gd name="T42" fmla="*/ 12 w 73"/>
                  <a:gd name="T43" fmla="*/ 95 h 115"/>
                  <a:gd name="T44" fmla="*/ 4 w 73"/>
                  <a:gd name="T45" fmla="*/ 80 h 115"/>
                  <a:gd name="T46" fmla="*/ 0 w 73"/>
                  <a:gd name="T47" fmla="*/ 57 h 115"/>
                  <a:gd name="T48" fmla="*/ 19 w 73"/>
                  <a:gd name="T49" fmla="*/ 61 h 115"/>
                  <a:gd name="T50" fmla="*/ 19 w 73"/>
                  <a:gd name="T51" fmla="*/ 80 h 115"/>
                  <a:gd name="T52" fmla="*/ 23 w 73"/>
                  <a:gd name="T53" fmla="*/ 99 h 115"/>
                  <a:gd name="T54" fmla="*/ 27 w 73"/>
                  <a:gd name="T55" fmla="*/ 103 h 115"/>
                  <a:gd name="T56" fmla="*/ 31 w 73"/>
                  <a:gd name="T57" fmla="*/ 107 h 115"/>
                  <a:gd name="T58" fmla="*/ 35 w 73"/>
                  <a:gd name="T59" fmla="*/ 111 h 115"/>
                  <a:gd name="T60" fmla="*/ 42 w 73"/>
                  <a:gd name="T61" fmla="*/ 107 h 115"/>
                  <a:gd name="T62" fmla="*/ 46 w 73"/>
                  <a:gd name="T63" fmla="*/ 107 h 115"/>
                  <a:gd name="T64" fmla="*/ 50 w 73"/>
                  <a:gd name="T65" fmla="*/ 99 h 115"/>
                  <a:gd name="T66" fmla="*/ 54 w 73"/>
                  <a:gd name="T67" fmla="*/ 92 h 115"/>
                  <a:gd name="T68" fmla="*/ 54 w 73"/>
                  <a:gd name="T69" fmla="*/ 76 h 115"/>
                  <a:gd name="T70" fmla="*/ 58 w 73"/>
                  <a:gd name="T71" fmla="*/ 53 h 115"/>
                  <a:gd name="T72" fmla="*/ 54 w 73"/>
                  <a:gd name="T73" fmla="*/ 34 h 115"/>
                  <a:gd name="T74" fmla="*/ 54 w 73"/>
                  <a:gd name="T75" fmla="*/ 23 h 115"/>
                  <a:gd name="T76" fmla="*/ 50 w 73"/>
                  <a:gd name="T77" fmla="*/ 11 h 115"/>
                  <a:gd name="T78" fmla="*/ 46 w 73"/>
                  <a:gd name="T79" fmla="*/ 7 h 115"/>
                  <a:gd name="T80" fmla="*/ 42 w 73"/>
                  <a:gd name="T81" fmla="*/ 7 h 115"/>
                  <a:gd name="T82" fmla="*/ 39 w 73"/>
                  <a:gd name="T83" fmla="*/ 3 h 115"/>
                  <a:gd name="T84" fmla="*/ 31 w 73"/>
                  <a:gd name="T85" fmla="*/ 7 h 115"/>
                  <a:gd name="T86" fmla="*/ 27 w 73"/>
                  <a:gd name="T87" fmla="*/ 11 h 115"/>
                  <a:gd name="T88" fmla="*/ 23 w 73"/>
                  <a:gd name="T89" fmla="*/ 19 h 115"/>
                  <a:gd name="T90" fmla="*/ 19 w 73"/>
                  <a:gd name="T91" fmla="*/ 30 h 115"/>
                  <a:gd name="T92" fmla="*/ 19 w 73"/>
                  <a:gd name="T93" fmla="*/ 46 h 115"/>
                  <a:gd name="T94" fmla="*/ 19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7"/>
                    </a:moveTo>
                    <a:lnTo>
                      <a:pt x="4" y="42"/>
                    </a:lnTo>
                    <a:lnTo>
                      <a:pt x="8" y="26"/>
                    </a:lnTo>
                    <a:lnTo>
                      <a:pt x="16" y="15"/>
                    </a:lnTo>
                    <a:lnTo>
                      <a:pt x="23" y="3"/>
                    </a:lnTo>
                    <a:lnTo>
                      <a:pt x="31" y="0"/>
                    </a:lnTo>
                    <a:lnTo>
                      <a:pt x="39" y="0"/>
                    </a:lnTo>
                    <a:lnTo>
                      <a:pt x="46" y="0"/>
                    </a:lnTo>
                    <a:lnTo>
                      <a:pt x="54" y="3"/>
                    </a:lnTo>
                    <a:lnTo>
                      <a:pt x="58" y="11"/>
                    </a:lnTo>
                    <a:lnTo>
                      <a:pt x="65" y="26"/>
                    </a:lnTo>
                    <a:lnTo>
                      <a:pt x="69" y="38"/>
                    </a:lnTo>
                    <a:lnTo>
                      <a:pt x="73" y="57"/>
                    </a:lnTo>
                    <a:lnTo>
                      <a:pt x="69" y="72"/>
                    </a:lnTo>
                    <a:lnTo>
                      <a:pt x="65" y="88"/>
                    </a:lnTo>
                    <a:lnTo>
                      <a:pt x="62" y="99"/>
                    </a:lnTo>
                    <a:lnTo>
                      <a:pt x="54" y="111"/>
                    </a:lnTo>
                    <a:lnTo>
                      <a:pt x="42" y="115"/>
                    </a:lnTo>
                    <a:lnTo>
                      <a:pt x="35" y="115"/>
                    </a:lnTo>
                    <a:lnTo>
                      <a:pt x="27" y="115"/>
                    </a:lnTo>
                    <a:lnTo>
                      <a:pt x="19" y="107"/>
                    </a:lnTo>
                    <a:lnTo>
                      <a:pt x="12" y="95"/>
                    </a:lnTo>
                    <a:lnTo>
                      <a:pt x="4" y="80"/>
                    </a:lnTo>
                    <a:lnTo>
                      <a:pt x="0" y="57"/>
                    </a:lnTo>
                    <a:close/>
                    <a:moveTo>
                      <a:pt x="19" y="61"/>
                    </a:moveTo>
                    <a:lnTo>
                      <a:pt x="19" y="80"/>
                    </a:lnTo>
                    <a:lnTo>
                      <a:pt x="23" y="99"/>
                    </a:lnTo>
                    <a:lnTo>
                      <a:pt x="27" y="103"/>
                    </a:lnTo>
                    <a:lnTo>
                      <a:pt x="31" y="107"/>
                    </a:lnTo>
                    <a:lnTo>
                      <a:pt x="35" y="111"/>
                    </a:lnTo>
                    <a:lnTo>
                      <a:pt x="42" y="107"/>
                    </a:lnTo>
                    <a:lnTo>
                      <a:pt x="46" y="107"/>
                    </a:lnTo>
                    <a:lnTo>
                      <a:pt x="50" y="99"/>
                    </a:lnTo>
                    <a:lnTo>
                      <a:pt x="54" y="92"/>
                    </a:lnTo>
                    <a:lnTo>
                      <a:pt x="54" y="76"/>
                    </a:lnTo>
                    <a:lnTo>
                      <a:pt x="58" y="53"/>
                    </a:lnTo>
                    <a:lnTo>
                      <a:pt x="54" y="34"/>
                    </a:lnTo>
                    <a:lnTo>
                      <a:pt x="54" y="23"/>
                    </a:lnTo>
                    <a:lnTo>
                      <a:pt x="50" y="11"/>
                    </a:lnTo>
                    <a:lnTo>
                      <a:pt x="46" y="7"/>
                    </a:lnTo>
                    <a:lnTo>
                      <a:pt x="42" y="7"/>
                    </a:lnTo>
                    <a:lnTo>
                      <a:pt x="39" y="3"/>
                    </a:lnTo>
                    <a:lnTo>
                      <a:pt x="31" y="7"/>
                    </a:lnTo>
                    <a:lnTo>
                      <a:pt x="27" y="11"/>
                    </a:lnTo>
                    <a:lnTo>
                      <a:pt x="23" y="19"/>
                    </a:lnTo>
                    <a:lnTo>
                      <a:pt x="19" y="30"/>
                    </a:lnTo>
                    <a:lnTo>
                      <a:pt x="19" y="46"/>
                    </a:lnTo>
                    <a:lnTo>
                      <a:pt x="19" y="61"/>
                    </a:lnTo>
                    <a:close/>
                  </a:path>
                </a:pathLst>
              </a:custGeom>
              <a:solidFill>
                <a:srgbClr val="000000"/>
              </a:solidFill>
              <a:ln w="0">
                <a:solidFill>
                  <a:srgbClr val="000000"/>
                </a:solidFill>
                <a:round/>
                <a:headEnd/>
                <a:tailEnd/>
              </a:ln>
            </p:spPr>
            <p:txBody>
              <a:bodyPr/>
              <a:lstStyle/>
              <a:p>
                <a:endParaRPr lang="en-CA"/>
              </a:p>
            </p:txBody>
          </p:sp>
          <p:sp>
            <p:nvSpPr>
              <p:cNvPr id="18610" name="Freeform 292"/>
              <p:cNvSpPr>
                <a:spLocks/>
              </p:cNvSpPr>
              <p:nvPr/>
            </p:nvSpPr>
            <p:spPr bwMode="auto">
              <a:xfrm>
                <a:off x="1259" y="1741"/>
                <a:ext cx="77" cy="115"/>
              </a:xfrm>
              <a:custGeom>
                <a:avLst/>
                <a:gdLst>
                  <a:gd name="T0" fmla="*/ 77 w 77"/>
                  <a:gd name="T1" fmla="*/ 92 h 115"/>
                  <a:gd name="T2" fmla="*/ 69 w 77"/>
                  <a:gd name="T3" fmla="*/ 115 h 115"/>
                  <a:gd name="T4" fmla="*/ 0 w 77"/>
                  <a:gd name="T5" fmla="*/ 115 h 115"/>
                  <a:gd name="T6" fmla="*/ 0 w 77"/>
                  <a:gd name="T7" fmla="*/ 111 h 115"/>
                  <a:gd name="T8" fmla="*/ 19 w 77"/>
                  <a:gd name="T9" fmla="*/ 95 h 115"/>
                  <a:gd name="T10" fmla="*/ 31 w 77"/>
                  <a:gd name="T11" fmla="*/ 80 h 115"/>
                  <a:gd name="T12" fmla="*/ 42 w 77"/>
                  <a:gd name="T13" fmla="*/ 69 h 115"/>
                  <a:gd name="T14" fmla="*/ 50 w 77"/>
                  <a:gd name="T15" fmla="*/ 49 h 115"/>
                  <a:gd name="T16" fmla="*/ 54 w 77"/>
                  <a:gd name="T17" fmla="*/ 38 h 115"/>
                  <a:gd name="T18" fmla="*/ 54 w 77"/>
                  <a:gd name="T19" fmla="*/ 26 h 115"/>
                  <a:gd name="T20" fmla="*/ 46 w 77"/>
                  <a:gd name="T21" fmla="*/ 19 h 115"/>
                  <a:gd name="T22" fmla="*/ 38 w 77"/>
                  <a:gd name="T23" fmla="*/ 15 h 115"/>
                  <a:gd name="T24" fmla="*/ 31 w 77"/>
                  <a:gd name="T25" fmla="*/ 11 h 115"/>
                  <a:gd name="T26" fmla="*/ 23 w 77"/>
                  <a:gd name="T27" fmla="*/ 11 h 115"/>
                  <a:gd name="T28" fmla="*/ 15 w 77"/>
                  <a:gd name="T29" fmla="*/ 15 h 115"/>
                  <a:gd name="T30" fmla="*/ 11 w 77"/>
                  <a:gd name="T31" fmla="*/ 23 h 115"/>
                  <a:gd name="T32" fmla="*/ 7 w 77"/>
                  <a:gd name="T33" fmla="*/ 30 h 115"/>
                  <a:gd name="T34" fmla="*/ 4 w 77"/>
                  <a:gd name="T35" fmla="*/ 30 h 115"/>
                  <a:gd name="T36" fmla="*/ 7 w 77"/>
                  <a:gd name="T37" fmla="*/ 19 h 115"/>
                  <a:gd name="T38" fmla="*/ 15 w 77"/>
                  <a:gd name="T39" fmla="*/ 7 h 115"/>
                  <a:gd name="T40" fmla="*/ 23 w 77"/>
                  <a:gd name="T41" fmla="*/ 3 h 115"/>
                  <a:gd name="T42" fmla="*/ 34 w 77"/>
                  <a:gd name="T43" fmla="*/ 0 h 115"/>
                  <a:gd name="T44" fmla="*/ 50 w 77"/>
                  <a:gd name="T45" fmla="*/ 3 h 115"/>
                  <a:gd name="T46" fmla="*/ 57 w 77"/>
                  <a:gd name="T47" fmla="*/ 7 h 115"/>
                  <a:gd name="T48" fmla="*/ 65 w 77"/>
                  <a:gd name="T49" fmla="*/ 19 h 115"/>
                  <a:gd name="T50" fmla="*/ 69 w 77"/>
                  <a:gd name="T51" fmla="*/ 30 h 115"/>
                  <a:gd name="T52" fmla="*/ 65 w 77"/>
                  <a:gd name="T53" fmla="*/ 38 h 115"/>
                  <a:gd name="T54" fmla="*/ 65 w 77"/>
                  <a:gd name="T55" fmla="*/ 46 h 115"/>
                  <a:gd name="T56" fmla="*/ 57 w 77"/>
                  <a:gd name="T57" fmla="*/ 61 h 115"/>
                  <a:gd name="T58" fmla="*/ 42 w 77"/>
                  <a:gd name="T59" fmla="*/ 72 h 115"/>
                  <a:gd name="T60" fmla="*/ 31 w 77"/>
                  <a:gd name="T61" fmla="*/ 88 h 115"/>
                  <a:gd name="T62" fmla="*/ 23 w 77"/>
                  <a:gd name="T63" fmla="*/ 95 h 115"/>
                  <a:gd name="T64" fmla="*/ 19 w 77"/>
                  <a:gd name="T65" fmla="*/ 99 h 115"/>
                  <a:gd name="T66" fmla="*/ 46 w 77"/>
                  <a:gd name="T67" fmla="*/ 99 h 115"/>
                  <a:gd name="T68" fmla="*/ 54 w 77"/>
                  <a:gd name="T69" fmla="*/ 99 h 115"/>
                  <a:gd name="T70" fmla="*/ 61 w 77"/>
                  <a:gd name="T71" fmla="*/ 99 h 115"/>
                  <a:gd name="T72" fmla="*/ 61 w 77"/>
                  <a:gd name="T73" fmla="*/ 99 h 115"/>
                  <a:gd name="T74" fmla="*/ 65 w 77"/>
                  <a:gd name="T75" fmla="*/ 99 h 115"/>
                  <a:gd name="T76" fmla="*/ 69 w 77"/>
                  <a:gd name="T77" fmla="*/ 95 h 115"/>
                  <a:gd name="T78" fmla="*/ 73 w 77"/>
                  <a:gd name="T79" fmla="*/ 92 h 115"/>
                  <a:gd name="T80" fmla="*/ 77 w 77"/>
                  <a:gd name="T81" fmla="*/ 92 h 11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7"/>
                  <a:gd name="T124" fmla="*/ 0 h 115"/>
                  <a:gd name="T125" fmla="*/ 77 w 77"/>
                  <a:gd name="T126" fmla="*/ 115 h 11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7" h="115">
                    <a:moveTo>
                      <a:pt x="77" y="92"/>
                    </a:moveTo>
                    <a:lnTo>
                      <a:pt x="69" y="115"/>
                    </a:lnTo>
                    <a:lnTo>
                      <a:pt x="0" y="115"/>
                    </a:lnTo>
                    <a:lnTo>
                      <a:pt x="0" y="111"/>
                    </a:lnTo>
                    <a:lnTo>
                      <a:pt x="19" y="95"/>
                    </a:lnTo>
                    <a:lnTo>
                      <a:pt x="31" y="80"/>
                    </a:lnTo>
                    <a:lnTo>
                      <a:pt x="42" y="69"/>
                    </a:lnTo>
                    <a:lnTo>
                      <a:pt x="50" y="49"/>
                    </a:lnTo>
                    <a:lnTo>
                      <a:pt x="54" y="38"/>
                    </a:lnTo>
                    <a:lnTo>
                      <a:pt x="54" y="26"/>
                    </a:lnTo>
                    <a:lnTo>
                      <a:pt x="46" y="19"/>
                    </a:lnTo>
                    <a:lnTo>
                      <a:pt x="38" y="15"/>
                    </a:lnTo>
                    <a:lnTo>
                      <a:pt x="31" y="11"/>
                    </a:lnTo>
                    <a:lnTo>
                      <a:pt x="23" y="11"/>
                    </a:lnTo>
                    <a:lnTo>
                      <a:pt x="15" y="15"/>
                    </a:lnTo>
                    <a:lnTo>
                      <a:pt x="11" y="23"/>
                    </a:lnTo>
                    <a:lnTo>
                      <a:pt x="7" y="30"/>
                    </a:lnTo>
                    <a:lnTo>
                      <a:pt x="4" y="30"/>
                    </a:lnTo>
                    <a:lnTo>
                      <a:pt x="7" y="19"/>
                    </a:lnTo>
                    <a:lnTo>
                      <a:pt x="15" y="7"/>
                    </a:lnTo>
                    <a:lnTo>
                      <a:pt x="23" y="3"/>
                    </a:lnTo>
                    <a:lnTo>
                      <a:pt x="34" y="0"/>
                    </a:lnTo>
                    <a:lnTo>
                      <a:pt x="50" y="3"/>
                    </a:lnTo>
                    <a:lnTo>
                      <a:pt x="57" y="7"/>
                    </a:lnTo>
                    <a:lnTo>
                      <a:pt x="65" y="19"/>
                    </a:lnTo>
                    <a:lnTo>
                      <a:pt x="69" y="30"/>
                    </a:lnTo>
                    <a:lnTo>
                      <a:pt x="65" y="38"/>
                    </a:lnTo>
                    <a:lnTo>
                      <a:pt x="65" y="46"/>
                    </a:lnTo>
                    <a:lnTo>
                      <a:pt x="57" y="61"/>
                    </a:lnTo>
                    <a:lnTo>
                      <a:pt x="42" y="72"/>
                    </a:lnTo>
                    <a:lnTo>
                      <a:pt x="31" y="88"/>
                    </a:lnTo>
                    <a:lnTo>
                      <a:pt x="23" y="95"/>
                    </a:lnTo>
                    <a:lnTo>
                      <a:pt x="19" y="99"/>
                    </a:lnTo>
                    <a:lnTo>
                      <a:pt x="46" y="99"/>
                    </a:lnTo>
                    <a:lnTo>
                      <a:pt x="54" y="99"/>
                    </a:lnTo>
                    <a:lnTo>
                      <a:pt x="61" y="99"/>
                    </a:lnTo>
                    <a:lnTo>
                      <a:pt x="65" y="99"/>
                    </a:lnTo>
                    <a:lnTo>
                      <a:pt x="69" y="95"/>
                    </a:lnTo>
                    <a:lnTo>
                      <a:pt x="73" y="92"/>
                    </a:lnTo>
                    <a:lnTo>
                      <a:pt x="77" y="92"/>
                    </a:lnTo>
                    <a:close/>
                  </a:path>
                </a:pathLst>
              </a:custGeom>
              <a:solidFill>
                <a:srgbClr val="000000"/>
              </a:solidFill>
              <a:ln w="0">
                <a:solidFill>
                  <a:srgbClr val="000000"/>
                </a:solidFill>
                <a:round/>
                <a:headEnd/>
                <a:tailEnd/>
              </a:ln>
            </p:spPr>
            <p:txBody>
              <a:bodyPr/>
              <a:lstStyle/>
              <a:p>
                <a:endParaRPr lang="en-CA"/>
              </a:p>
            </p:txBody>
          </p:sp>
          <p:sp>
            <p:nvSpPr>
              <p:cNvPr id="18611" name="Freeform 293"/>
              <p:cNvSpPr>
                <a:spLocks/>
              </p:cNvSpPr>
              <p:nvPr/>
            </p:nvSpPr>
            <p:spPr bwMode="auto">
              <a:xfrm>
                <a:off x="1351" y="1741"/>
                <a:ext cx="61" cy="115"/>
              </a:xfrm>
              <a:custGeom>
                <a:avLst/>
                <a:gdLst>
                  <a:gd name="T0" fmla="*/ 61 w 61"/>
                  <a:gd name="T1" fmla="*/ 0 h 115"/>
                  <a:gd name="T2" fmla="*/ 54 w 61"/>
                  <a:gd name="T3" fmla="*/ 15 h 115"/>
                  <a:gd name="T4" fmla="*/ 23 w 61"/>
                  <a:gd name="T5" fmla="*/ 15 h 115"/>
                  <a:gd name="T6" fmla="*/ 15 w 61"/>
                  <a:gd name="T7" fmla="*/ 30 h 115"/>
                  <a:gd name="T8" fmla="*/ 27 w 61"/>
                  <a:gd name="T9" fmla="*/ 34 h 115"/>
                  <a:gd name="T10" fmla="*/ 38 w 61"/>
                  <a:gd name="T11" fmla="*/ 38 h 115"/>
                  <a:gd name="T12" fmla="*/ 50 w 61"/>
                  <a:gd name="T13" fmla="*/ 46 h 115"/>
                  <a:gd name="T14" fmla="*/ 57 w 61"/>
                  <a:gd name="T15" fmla="*/ 61 h 115"/>
                  <a:gd name="T16" fmla="*/ 61 w 61"/>
                  <a:gd name="T17" fmla="*/ 72 h 115"/>
                  <a:gd name="T18" fmla="*/ 57 w 61"/>
                  <a:gd name="T19" fmla="*/ 80 h 115"/>
                  <a:gd name="T20" fmla="*/ 57 w 61"/>
                  <a:gd name="T21" fmla="*/ 88 h 115"/>
                  <a:gd name="T22" fmla="*/ 54 w 61"/>
                  <a:gd name="T23" fmla="*/ 95 h 115"/>
                  <a:gd name="T24" fmla="*/ 46 w 61"/>
                  <a:gd name="T25" fmla="*/ 103 h 115"/>
                  <a:gd name="T26" fmla="*/ 42 w 61"/>
                  <a:gd name="T27" fmla="*/ 107 h 115"/>
                  <a:gd name="T28" fmla="*/ 34 w 61"/>
                  <a:gd name="T29" fmla="*/ 111 h 115"/>
                  <a:gd name="T30" fmla="*/ 27 w 61"/>
                  <a:gd name="T31" fmla="*/ 115 h 115"/>
                  <a:gd name="T32" fmla="*/ 15 w 61"/>
                  <a:gd name="T33" fmla="*/ 115 h 115"/>
                  <a:gd name="T34" fmla="*/ 8 w 61"/>
                  <a:gd name="T35" fmla="*/ 115 h 115"/>
                  <a:gd name="T36" fmla="*/ 4 w 61"/>
                  <a:gd name="T37" fmla="*/ 111 h 115"/>
                  <a:gd name="T38" fmla="*/ 0 w 61"/>
                  <a:gd name="T39" fmla="*/ 107 h 115"/>
                  <a:gd name="T40" fmla="*/ 0 w 61"/>
                  <a:gd name="T41" fmla="*/ 103 h 115"/>
                  <a:gd name="T42" fmla="*/ 0 w 61"/>
                  <a:gd name="T43" fmla="*/ 103 h 115"/>
                  <a:gd name="T44" fmla="*/ 0 w 61"/>
                  <a:gd name="T45" fmla="*/ 99 h 115"/>
                  <a:gd name="T46" fmla="*/ 4 w 61"/>
                  <a:gd name="T47" fmla="*/ 99 h 115"/>
                  <a:gd name="T48" fmla="*/ 4 w 61"/>
                  <a:gd name="T49" fmla="*/ 99 h 115"/>
                  <a:gd name="T50" fmla="*/ 8 w 61"/>
                  <a:gd name="T51" fmla="*/ 99 h 115"/>
                  <a:gd name="T52" fmla="*/ 8 w 61"/>
                  <a:gd name="T53" fmla="*/ 99 h 115"/>
                  <a:gd name="T54" fmla="*/ 11 w 61"/>
                  <a:gd name="T55" fmla="*/ 99 h 115"/>
                  <a:gd name="T56" fmla="*/ 15 w 61"/>
                  <a:gd name="T57" fmla="*/ 103 h 115"/>
                  <a:gd name="T58" fmla="*/ 19 w 61"/>
                  <a:gd name="T59" fmla="*/ 107 h 115"/>
                  <a:gd name="T60" fmla="*/ 27 w 61"/>
                  <a:gd name="T61" fmla="*/ 107 h 115"/>
                  <a:gd name="T62" fmla="*/ 34 w 61"/>
                  <a:gd name="T63" fmla="*/ 103 h 115"/>
                  <a:gd name="T64" fmla="*/ 42 w 61"/>
                  <a:gd name="T65" fmla="*/ 99 h 115"/>
                  <a:gd name="T66" fmla="*/ 46 w 61"/>
                  <a:gd name="T67" fmla="*/ 92 h 115"/>
                  <a:gd name="T68" fmla="*/ 50 w 61"/>
                  <a:gd name="T69" fmla="*/ 80 h 115"/>
                  <a:gd name="T70" fmla="*/ 50 w 61"/>
                  <a:gd name="T71" fmla="*/ 72 h 115"/>
                  <a:gd name="T72" fmla="*/ 42 w 61"/>
                  <a:gd name="T73" fmla="*/ 61 h 115"/>
                  <a:gd name="T74" fmla="*/ 34 w 61"/>
                  <a:gd name="T75" fmla="*/ 53 h 115"/>
                  <a:gd name="T76" fmla="*/ 27 w 61"/>
                  <a:gd name="T77" fmla="*/ 49 h 115"/>
                  <a:gd name="T78" fmla="*/ 15 w 61"/>
                  <a:gd name="T79" fmla="*/ 46 h 115"/>
                  <a:gd name="T80" fmla="*/ 0 w 61"/>
                  <a:gd name="T81" fmla="*/ 46 h 115"/>
                  <a:gd name="T82" fmla="*/ 23 w 61"/>
                  <a:gd name="T83" fmla="*/ 0 h 115"/>
                  <a:gd name="T84" fmla="*/ 61 w 61"/>
                  <a:gd name="T85" fmla="*/ 0 h 11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1"/>
                  <a:gd name="T130" fmla="*/ 0 h 115"/>
                  <a:gd name="T131" fmla="*/ 61 w 61"/>
                  <a:gd name="T132" fmla="*/ 115 h 11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1" h="115">
                    <a:moveTo>
                      <a:pt x="61" y="0"/>
                    </a:moveTo>
                    <a:lnTo>
                      <a:pt x="54" y="15"/>
                    </a:lnTo>
                    <a:lnTo>
                      <a:pt x="23" y="15"/>
                    </a:lnTo>
                    <a:lnTo>
                      <a:pt x="15" y="30"/>
                    </a:lnTo>
                    <a:lnTo>
                      <a:pt x="27" y="34"/>
                    </a:lnTo>
                    <a:lnTo>
                      <a:pt x="38" y="38"/>
                    </a:lnTo>
                    <a:lnTo>
                      <a:pt x="50" y="46"/>
                    </a:lnTo>
                    <a:lnTo>
                      <a:pt x="57" y="61"/>
                    </a:lnTo>
                    <a:lnTo>
                      <a:pt x="61" y="72"/>
                    </a:lnTo>
                    <a:lnTo>
                      <a:pt x="57" y="80"/>
                    </a:lnTo>
                    <a:lnTo>
                      <a:pt x="57" y="88"/>
                    </a:lnTo>
                    <a:lnTo>
                      <a:pt x="54" y="95"/>
                    </a:lnTo>
                    <a:lnTo>
                      <a:pt x="46" y="103"/>
                    </a:lnTo>
                    <a:lnTo>
                      <a:pt x="42" y="107"/>
                    </a:lnTo>
                    <a:lnTo>
                      <a:pt x="34" y="111"/>
                    </a:lnTo>
                    <a:lnTo>
                      <a:pt x="27" y="115"/>
                    </a:lnTo>
                    <a:lnTo>
                      <a:pt x="15" y="115"/>
                    </a:lnTo>
                    <a:lnTo>
                      <a:pt x="8" y="115"/>
                    </a:lnTo>
                    <a:lnTo>
                      <a:pt x="4" y="111"/>
                    </a:lnTo>
                    <a:lnTo>
                      <a:pt x="0" y="107"/>
                    </a:lnTo>
                    <a:lnTo>
                      <a:pt x="0" y="103"/>
                    </a:lnTo>
                    <a:lnTo>
                      <a:pt x="0" y="99"/>
                    </a:lnTo>
                    <a:lnTo>
                      <a:pt x="4" y="99"/>
                    </a:lnTo>
                    <a:lnTo>
                      <a:pt x="8" y="99"/>
                    </a:lnTo>
                    <a:lnTo>
                      <a:pt x="11" y="99"/>
                    </a:lnTo>
                    <a:lnTo>
                      <a:pt x="15" y="103"/>
                    </a:lnTo>
                    <a:lnTo>
                      <a:pt x="19" y="107"/>
                    </a:lnTo>
                    <a:lnTo>
                      <a:pt x="27" y="107"/>
                    </a:lnTo>
                    <a:lnTo>
                      <a:pt x="34" y="103"/>
                    </a:lnTo>
                    <a:lnTo>
                      <a:pt x="42" y="99"/>
                    </a:lnTo>
                    <a:lnTo>
                      <a:pt x="46" y="92"/>
                    </a:lnTo>
                    <a:lnTo>
                      <a:pt x="50" y="80"/>
                    </a:lnTo>
                    <a:lnTo>
                      <a:pt x="50" y="72"/>
                    </a:lnTo>
                    <a:lnTo>
                      <a:pt x="42" y="61"/>
                    </a:lnTo>
                    <a:lnTo>
                      <a:pt x="34" y="53"/>
                    </a:lnTo>
                    <a:lnTo>
                      <a:pt x="27" y="49"/>
                    </a:lnTo>
                    <a:lnTo>
                      <a:pt x="15" y="46"/>
                    </a:lnTo>
                    <a:lnTo>
                      <a:pt x="0" y="46"/>
                    </a:lnTo>
                    <a:lnTo>
                      <a:pt x="23" y="0"/>
                    </a:lnTo>
                    <a:lnTo>
                      <a:pt x="61" y="0"/>
                    </a:lnTo>
                    <a:close/>
                  </a:path>
                </a:pathLst>
              </a:custGeom>
              <a:solidFill>
                <a:srgbClr val="000000"/>
              </a:solidFill>
              <a:ln w="0">
                <a:solidFill>
                  <a:srgbClr val="000000"/>
                </a:solidFill>
                <a:round/>
                <a:headEnd/>
                <a:tailEnd/>
              </a:ln>
            </p:spPr>
            <p:txBody>
              <a:bodyPr/>
              <a:lstStyle/>
              <a:p>
                <a:endParaRPr lang="en-CA"/>
              </a:p>
            </p:txBody>
          </p:sp>
          <p:sp>
            <p:nvSpPr>
              <p:cNvPr id="18612" name="Rectangle 294"/>
              <p:cNvSpPr>
                <a:spLocks noChangeArrowheads="1"/>
              </p:cNvSpPr>
              <p:nvPr/>
            </p:nvSpPr>
            <p:spPr bwMode="auto">
              <a:xfrm>
                <a:off x="1554" y="1706"/>
                <a:ext cx="8" cy="207"/>
              </a:xfrm>
              <a:prstGeom prst="rect">
                <a:avLst/>
              </a:prstGeom>
              <a:solidFill>
                <a:srgbClr val="000000"/>
              </a:solidFill>
              <a:ln w="0">
                <a:solidFill>
                  <a:srgbClr val="000000"/>
                </a:solidFill>
                <a:miter lim="800000"/>
                <a:headEnd/>
                <a:tailEnd/>
              </a:ln>
            </p:spPr>
            <p:txBody>
              <a:bodyPr/>
              <a:lstStyle/>
              <a:p>
                <a:endParaRPr lang="en-US"/>
              </a:p>
            </p:txBody>
          </p:sp>
          <p:sp>
            <p:nvSpPr>
              <p:cNvPr id="18613" name="Freeform 295"/>
              <p:cNvSpPr>
                <a:spLocks noEditPoints="1"/>
              </p:cNvSpPr>
              <p:nvPr/>
            </p:nvSpPr>
            <p:spPr bwMode="auto">
              <a:xfrm>
                <a:off x="1746" y="1741"/>
                <a:ext cx="69" cy="115"/>
              </a:xfrm>
              <a:custGeom>
                <a:avLst/>
                <a:gdLst>
                  <a:gd name="T0" fmla="*/ 0 w 69"/>
                  <a:gd name="T1" fmla="*/ 57 h 115"/>
                  <a:gd name="T2" fmla="*/ 0 w 69"/>
                  <a:gd name="T3" fmla="*/ 42 h 115"/>
                  <a:gd name="T4" fmla="*/ 4 w 69"/>
                  <a:gd name="T5" fmla="*/ 26 h 115"/>
                  <a:gd name="T6" fmla="*/ 12 w 69"/>
                  <a:gd name="T7" fmla="*/ 15 h 115"/>
                  <a:gd name="T8" fmla="*/ 19 w 69"/>
                  <a:gd name="T9" fmla="*/ 3 h 115"/>
                  <a:gd name="T10" fmla="*/ 27 w 69"/>
                  <a:gd name="T11" fmla="*/ 0 h 115"/>
                  <a:gd name="T12" fmla="*/ 35 w 69"/>
                  <a:gd name="T13" fmla="*/ 0 h 115"/>
                  <a:gd name="T14" fmla="*/ 42 w 69"/>
                  <a:gd name="T15" fmla="*/ 0 h 115"/>
                  <a:gd name="T16" fmla="*/ 50 w 69"/>
                  <a:gd name="T17" fmla="*/ 3 h 115"/>
                  <a:gd name="T18" fmla="*/ 58 w 69"/>
                  <a:gd name="T19" fmla="*/ 11 h 115"/>
                  <a:gd name="T20" fmla="*/ 65 w 69"/>
                  <a:gd name="T21" fmla="*/ 26 h 115"/>
                  <a:gd name="T22" fmla="*/ 69 w 69"/>
                  <a:gd name="T23" fmla="*/ 38 h 115"/>
                  <a:gd name="T24" fmla="*/ 69 w 69"/>
                  <a:gd name="T25" fmla="*/ 57 h 115"/>
                  <a:gd name="T26" fmla="*/ 69 w 69"/>
                  <a:gd name="T27" fmla="*/ 72 h 115"/>
                  <a:gd name="T28" fmla="*/ 65 w 69"/>
                  <a:gd name="T29" fmla="*/ 88 h 115"/>
                  <a:gd name="T30" fmla="*/ 58 w 69"/>
                  <a:gd name="T31" fmla="*/ 99 h 115"/>
                  <a:gd name="T32" fmla="*/ 50 w 69"/>
                  <a:gd name="T33" fmla="*/ 111 h 115"/>
                  <a:gd name="T34" fmla="*/ 42 w 69"/>
                  <a:gd name="T35" fmla="*/ 115 h 115"/>
                  <a:gd name="T36" fmla="*/ 35 w 69"/>
                  <a:gd name="T37" fmla="*/ 115 h 115"/>
                  <a:gd name="T38" fmla="*/ 23 w 69"/>
                  <a:gd name="T39" fmla="*/ 115 h 115"/>
                  <a:gd name="T40" fmla="*/ 15 w 69"/>
                  <a:gd name="T41" fmla="*/ 107 h 115"/>
                  <a:gd name="T42" fmla="*/ 8 w 69"/>
                  <a:gd name="T43" fmla="*/ 95 h 115"/>
                  <a:gd name="T44" fmla="*/ 0 w 69"/>
                  <a:gd name="T45" fmla="*/ 80 h 115"/>
                  <a:gd name="T46" fmla="*/ 0 w 69"/>
                  <a:gd name="T47" fmla="*/ 57 h 115"/>
                  <a:gd name="T48" fmla="*/ 15 w 69"/>
                  <a:gd name="T49" fmla="*/ 61 h 115"/>
                  <a:gd name="T50" fmla="*/ 15 w 69"/>
                  <a:gd name="T51" fmla="*/ 80 h 115"/>
                  <a:gd name="T52" fmla="*/ 19 w 69"/>
                  <a:gd name="T53" fmla="*/ 99 h 115"/>
                  <a:gd name="T54" fmla="*/ 23 w 69"/>
                  <a:gd name="T55" fmla="*/ 103 h 115"/>
                  <a:gd name="T56" fmla="*/ 27 w 69"/>
                  <a:gd name="T57" fmla="*/ 107 h 115"/>
                  <a:gd name="T58" fmla="*/ 35 w 69"/>
                  <a:gd name="T59" fmla="*/ 111 h 115"/>
                  <a:gd name="T60" fmla="*/ 38 w 69"/>
                  <a:gd name="T61" fmla="*/ 107 h 115"/>
                  <a:gd name="T62" fmla="*/ 42 w 69"/>
                  <a:gd name="T63" fmla="*/ 107 h 115"/>
                  <a:gd name="T64" fmla="*/ 46 w 69"/>
                  <a:gd name="T65" fmla="*/ 99 h 115"/>
                  <a:gd name="T66" fmla="*/ 50 w 69"/>
                  <a:gd name="T67" fmla="*/ 92 h 115"/>
                  <a:gd name="T68" fmla="*/ 54 w 69"/>
                  <a:gd name="T69" fmla="*/ 76 h 115"/>
                  <a:gd name="T70" fmla="*/ 54 w 69"/>
                  <a:gd name="T71" fmla="*/ 53 h 115"/>
                  <a:gd name="T72" fmla="*/ 54 w 69"/>
                  <a:gd name="T73" fmla="*/ 34 h 115"/>
                  <a:gd name="T74" fmla="*/ 50 w 69"/>
                  <a:gd name="T75" fmla="*/ 23 h 115"/>
                  <a:gd name="T76" fmla="*/ 46 w 69"/>
                  <a:gd name="T77" fmla="*/ 11 h 115"/>
                  <a:gd name="T78" fmla="*/ 42 w 69"/>
                  <a:gd name="T79" fmla="*/ 7 h 115"/>
                  <a:gd name="T80" fmla="*/ 38 w 69"/>
                  <a:gd name="T81" fmla="*/ 7 h 115"/>
                  <a:gd name="T82" fmla="*/ 35 w 69"/>
                  <a:gd name="T83" fmla="*/ 3 h 115"/>
                  <a:gd name="T84" fmla="*/ 31 w 69"/>
                  <a:gd name="T85" fmla="*/ 7 h 115"/>
                  <a:gd name="T86" fmla="*/ 23 w 69"/>
                  <a:gd name="T87" fmla="*/ 11 h 115"/>
                  <a:gd name="T88" fmla="*/ 19 w 69"/>
                  <a:gd name="T89" fmla="*/ 19 h 115"/>
                  <a:gd name="T90" fmla="*/ 15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6"/>
                    </a:lnTo>
                    <a:lnTo>
                      <a:pt x="12" y="15"/>
                    </a:lnTo>
                    <a:lnTo>
                      <a:pt x="19" y="3"/>
                    </a:lnTo>
                    <a:lnTo>
                      <a:pt x="27" y="0"/>
                    </a:lnTo>
                    <a:lnTo>
                      <a:pt x="35" y="0"/>
                    </a:lnTo>
                    <a:lnTo>
                      <a:pt x="42" y="0"/>
                    </a:lnTo>
                    <a:lnTo>
                      <a:pt x="50" y="3"/>
                    </a:lnTo>
                    <a:lnTo>
                      <a:pt x="58" y="11"/>
                    </a:lnTo>
                    <a:lnTo>
                      <a:pt x="65" y="26"/>
                    </a:lnTo>
                    <a:lnTo>
                      <a:pt x="69" y="38"/>
                    </a:lnTo>
                    <a:lnTo>
                      <a:pt x="69" y="57"/>
                    </a:lnTo>
                    <a:lnTo>
                      <a:pt x="69" y="72"/>
                    </a:lnTo>
                    <a:lnTo>
                      <a:pt x="65" y="88"/>
                    </a:lnTo>
                    <a:lnTo>
                      <a:pt x="58" y="99"/>
                    </a:lnTo>
                    <a:lnTo>
                      <a:pt x="50" y="111"/>
                    </a:lnTo>
                    <a:lnTo>
                      <a:pt x="42" y="115"/>
                    </a:lnTo>
                    <a:lnTo>
                      <a:pt x="35" y="115"/>
                    </a:lnTo>
                    <a:lnTo>
                      <a:pt x="23" y="115"/>
                    </a:lnTo>
                    <a:lnTo>
                      <a:pt x="15" y="107"/>
                    </a:lnTo>
                    <a:lnTo>
                      <a:pt x="8" y="95"/>
                    </a:lnTo>
                    <a:lnTo>
                      <a:pt x="0" y="80"/>
                    </a:lnTo>
                    <a:lnTo>
                      <a:pt x="0" y="57"/>
                    </a:lnTo>
                    <a:close/>
                    <a:moveTo>
                      <a:pt x="15" y="61"/>
                    </a:moveTo>
                    <a:lnTo>
                      <a:pt x="15" y="80"/>
                    </a:lnTo>
                    <a:lnTo>
                      <a:pt x="19" y="99"/>
                    </a:lnTo>
                    <a:lnTo>
                      <a:pt x="23" y="103"/>
                    </a:lnTo>
                    <a:lnTo>
                      <a:pt x="27" y="107"/>
                    </a:lnTo>
                    <a:lnTo>
                      <a:pt x="35" y="111"/>
                    </a:lnTo>
                    <a:lnTo>
                      <a:pt x="38" y="107"/>
                    </a:lnTo>
                    <a:lnTo>
                      <a:pt x="42" y="107"/>
                    </a:lnTo>
                    <a:lnTo>
                      <a:pt x="46" y="99"/>
                    </a:lnTo>
                    <a:lnTo>
                      <a:pt x="50" y="92"/>
                    </a:lnTo>
                    <a:lnTo>
                      <a:pt x="54" y="76"/>
                    </a:lnTo>
                    <a:lnTo>
                      <a:pt x="54" y="53"/>
                    </a:lnTo>
                    <a:lnTo>
                      <a:pt x="54" y="34"/>
                    </a:lnTo>
                    <a:lnTo>
                      <a:pt x="50" y="23"/>
                    </a:lnTo>
                    <a:lnTo>
                      <a:pt x="46" y="11"/>
                    </a:lnTo>
                    <a:lnTo>
                      <a:pt x="42" y="7"/>
                    </a:lnTo>
                    <a:lnTo>
                      <a:pt x="38" y="7"/>
                    </a:lnTo>
                    <a:lnTo>
                      <a:pt x="35" y="3"/>
                    </a:lnTo>
                    <a:lnTo>
                      <a:pt x="31" y="7"/>
                    </a:lnTo>
                    <a:lnTo>
                      <a:pt x="23" y="11"/>
                    </a:lnTo>
                    <a:lnTo>
                      <a:pt x="19" y="19"/>
                    </a:lnTo>
                    <a:lnTo>
                      <a:pt x="15"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8614" name="Rectangle 296"/>
              <p:cNvSpPr>
                <a:spLocks noChangeArrowheads="1"/>
              </p:cNvSpPr>
              <p:nvPr/>
            </p:nvSpPr>
            <p:spPr bwMode="auto">
              <a:xfrm>
                <a:off x="2107" y="1706"/>
                <a:ext cx="7" cy="207"/>
              </a:xfrm>
              <a:prstGeom prst="rect">
                <a:avLst/>
              </a:prstGeom>
              <a:solidFill>
                <a:srgbClr val="000000"/>
              </a:solidFill>
              <a:ln w="0">
                <a:solidFill>
                  <a:srgbClr val="000000"/>
                </a:solidFill>
                <a:miter lim="800000"/>
                <a:headEnd/>
                <a:tailEnd/>
              </a:ln>
            </p:spPr>
            <p:txBody>
              <a:bodyPr/>
              <a:lstStyle/>
              <a:p>
                <a:endParaRPr lang="en-US"/>
              </a:p>
            </p:txBody>
          </p:sp>
          <p:sp>
            <p:nvSpPr>
              <p:cNvPr id="18615" name="Freeform 297"/>
              <p:cNvSpPr>
                <a:spLocks/>
              </p:cNvSpPr>
              <p:nvPr/>
            </p:nvSpPr>
            <p:spPr bwMode="auto">
              <a:xfrm>
                <a:off x="2299" y="1836"/>
                <a:ext cx="19" cy="20"/>
              </a:xfrm>
              <a:custGeom>
                <a:avLst/>
                <a:gdLst>
                  <a:gd name="T0" fmla="*/ 11 w 19"/>
                  <a:gd name="T1" fmla="*/ 0 h 20"/>
                  <a:gd name="T2" fmla="*/ 15 w 19"/>
                  <a:gd name="T3" fmla="*/ 0 h 20"/>
                  <a:gd name="T4" fmla="*/ 19 w 19"/>
                  <a:gd name="T5" fmla="*/ 4 h 20"/>
                  <a:gd name="T6" fmla="*/ 19 w 19"/>
                  <a:gd name="T7" fmla="*/ 8 h 20"/>
                  <a:gd name="T8" fmla="*/ 19 w 19"/>
                  <a:gd name="T9" fmla="*/ 12 h 20"/>
                  <a:gd name="T10" fmla="*/ 19 w 19"/>
                  <a:gd name="T11" fmla="*/ 16 h 20"/>
                  <a:gd name="T12" fmla="*/ 19 w 19"/>
                  <a:gd name="T13" fmla="*/ 16 h 20"/>
                  <a:gd name="T14" fmla="*/ 15 w 19"/>
                  <a:gd name="T15" fmla="*/ 20 h 20"/>
                  <a:gd name="T16" fmla="*/ 11 w 19"/>
                  <a:gd name="T17" fmla="*/ 20 h 20"/>
                  <a:gd name="T18" fmla="*/ 7 w 19"/>
                  <a:gd name="T19" fmla="*/ 20 h 20"/>
                  <a:gd name="T20" fmla="*/ 3 w 19"/>
                  <a:gd name="T21" fmla="*/ 16 h 20"/>
                  <a:gd name="T22" fmla="*/ 3 w 19"/>
                  <a:gd name="T23" fmla="*/ 16 h 20"/>
                  <a:gd name="T24" fmla="*/ 0 w 19"/>
                  <a:gd name="T25" fmla="*/ 12 h 20"/>
                  <a:gd name="T26" fmla="*/ 3 w 19"/>
                  <a:gd name="T27" fmla="*/ 8 h 20"/>
                  <a:gd name="T28" fmla="*/ 3 w 19"/>
                  <a:gd name="T29" fmla="*/ 4 h 20"/>
                  <a:gd name="T30" fmla="*/ 7 w 19"/>
                  <a:gd name="T31" fmla="*/ 0 h 20"/>
                  <a:gd name="T32" fmla="*/ 11 w 19"/>
                  <a:gd name="T33" fmla="*/ 0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20"/>
                  <a:gd name="T53" fmla="*/ 19 w 19"/>
                  <a:gd name="T54" fmla="*/ 20 h 2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20">
                    <a:moveTo>
                      <a:pt x="11" y="0"/>
                    </a:moveTo>
                    <a:lnTo>
                      <a:pt x="15" y="0"/>
                    </a:lnTo>
                    <a:lnTo>
                      <a:pt x="19" y="4"/>
                    </a:lnTo>
                    <a:lnTo>
                      <a:pt x="19" y="8"/>
                    </a:lnTo>
                    <a:lnTo>
                      <a:pt x="19" y="12"/>
                    </a:lnTo>
                    <a:lnTo>
                      <a:pt x="19" y="16"/>
                    </a:lnTo>
                    <a:lnTo>
                      <a:pt x="15" y="20"/>
                    </a:lnTo>
                    <a:lnTo>
                      <a:pt x="11" y="20"/>
                    </a:lnTo>
                    <a:lnTo>
                      <a:pt x="7" y="20"/>
                    </a:lnTo>
                    <a:lnTo>
                      <a:pt x="3" y="16"/>
                    </a:lnTo>
                    <a:lnTo>
                      <a:pt x="0" y="12"/>
                    </a:lnTo>
                    <a:lnTo>
                      <a:pt x="3" y="8"/>
                    </a:lnTo>
                    <a:lnTo>
                      <a:pt x="3" y="4"/>
                    </a:lnTo>
                    <a:lnTo>
                      <a:pt x="7" y="0"/>
                    </a:lnTo>
                    <a:lnTo>
                      <a:pt x="11" y="0"/>
                    </a:lnTo>
                    <a:close/>
                  </a:path>
                </a:pathLst>
              </a:custGeom>
              <a:solidFill>
                <a:srgbClr val="000000"/>
              </a:solidFill>
              <a:ln w="0">
                <a:solidFill>
                  <a:srgbClr val="000000"/>
                </a:solidFill>
                <a:round/>
                <a:headEnd/>
                <a:tailEnd/>
              </a:ln>
            </p:spPr>
            <p:txBody>
              <a:bodyPr/>
              <a:lstStyle/>
              <a:p>
                <a:endParaRPr lang="en-CA"/>
              </a:p>
            </p:txBody>
          </p:sp>
          <p:sp>
            <p:nvSpPr>
              <p:cNvPr id="18616" name="Freeform 298"/>
              <p:cNvSpPr>
                <a:spLocks noEditPoints="1"/>
              </p:cNvSpPr>
              <p:nvPr/>
            </p:nvSpPr>
            <p:spPr bwMode="auto">
              <a:xfrm>
                <a:off x="2337" y="1741"/>
                <a:ext cx="69" cy="115"/>
              </a:xfrm>
              <a:custGeom>
                <a:avLst/>
                <a:gdLst>
                  <a:gd name="T0" fmla="*/ 69 w 69"/>
                  <a:gd name="T1" fmla="*/ 0 h 115"/>
                  <a:gd name="T2" fmla="*/ 69 w 69"/>
                  <a:gd name="T3" fmla="*/ 3 h 115"/>
                  <a:gd name="T4" fmla="*/ 58 w 69"/>
                  <a:gd name="T5" fmla="*/ 3 h 115"/>
                  <a:gd name="T6" fmla="*/ 50 w 69"/>
                  <a:gd name="T7" fmla="*/ 7 h 115"/>
                  <a:gd name="T8" fmla="*/ 42 w 69"/>
                  <a:gd name="T9" fmla="*/ 11 h 115"/>
                  <a:gd name="T10" fmla="*/ 38 w 69"/>
                  <a:gd name="T11" fmla="*/ 19 h 115"/>
                  <a:gd name="T12" fmla="*/ 31 w 69"/>
                  <a:gd name="T13" fmla="*/ 23 h 115"/>
                  <a:gd name="T14" fmla="*/ 27 w 69"/>
                  <a:gd name="T15" fmla="*/ 30 h 115"/>
                  <a:gd name="T16" fmla="*/ 23 w 69"/>
                  <a:gd name="T17" fmla="*/ 42 h 115"/>
                  <a:gd name="T18" fmla="*/ 19 w 69"/>
                  <a:gd name="T19" fmla="*/ 49 h 115"/>
                  <a:gd name="T20" fmla="*/ 31 w 69"/>
                  <a:gd name="T21" fmla="*/ 46 h 115"/>
                  <a:gd name="T22" fmla="*/ 42 w 69"/>
                  <a:gd name="T23" fmla="*/ 42 h 115"/>
                  <a:gd name="T24" fmla="*/ 54 w 69"/>
                  <a:gd name="T25" fmla="*/ 46 h 115"/>
                  <a:gd name="T26" fmla="*/ 61 w 69"/>
                  <a:gd name="T27" fmla="*/ 53 h 115"/>
                  <a:gd name="T28" fmla="*/ 69 w 69"/>
                  <a:gd name="T29" fmla="*/ 61 h 115"/>
                  <a:gd name="T30" fmla="*/ 69 w 69"/>
                  <a:gd name="T31" fmla="*/ 76 h 115"/>
                  <a:gd name="T32" fmla="*/ 69 w 69"/>
                  <a:gd name="T33" fmla="*/ 88 h 115"/>
                  <a:gd name="T34" fmla="*/ 61 w 69"/>
                  <a:gd name="T35" fmla="*/ 99 h 115"/>
                  <a:gd name="T36" fmla="*/ 54 w 69"/>
                  <a:gd name="T37" fmla="*/ 107 h 115"/>
                  <a:gd name="T38" fmla="*/ 46 w 69"/>
                  <a:gd name="T39" fmla="*/ 115 h 115"/>
                  <a:gd name="T40" fmla="*/ 35 w 69"/>
                  <a:gd name="T41" fmla="*/ 115 h 115"/>
                  <a:gd name="T42" fmla="*/ 23 w 69"/>
                  <a:gd name="T43" fmla="*/ 115 h 115"/>
                  <a:gd name="T44" fmla="*/ 15 w 69"/>
                  <a:gd name="T45" fmla="*/ 107 h 115"/>
                  <a:gd name="T46" fmla="*/ 8 w 69"/>
                  <a:gd name="T47" fmla="*/ 95 h 115"/>
                  <a:gd name="T48" fmla="*/ 0 w 69"/>
                  <a:gd name="T49" fmla="*/ 84 h 115"/>
                  <a:gd name="T50" fmla="*/ 0 w 69"/>
                  <a:gd name="T51" fmla="*/ 69 h 115"/>
                  <a:gd name="T52" fmla="*/ 0 w 69"/>
                  <a:gd name="T53" fmla="*/ 53 h 115"/>
                  <a:gd name="T54" fmla="*/ 8 w 69"/>
                  <a:gd name="T55" fmla="*/ 42 h 115"/>
                  <a:gd name="T56" fmla="*/ 11 w 69"/>
                  <a:gd name="T57" fmla="*/ 26 h 115"/>
                  <a:gd name="T58" fmla="*/ 23 w 69"/>
                  <a:gd name="T59" fmla="*/ 19 h 115"/>
                  <a:gd name="T60" fmla="*/ 35 w 69"/>
                  <a:gd name="T61" fmla="*/ 7 h 115"/>
                  <a:gd name="T62" fmla="*/ 46 w 69"/>
                  <a:gd name="T63" fmla="*/ 3 h 115"/>
                  <a:gd name="T64" fmla="*/ 54 w 69"/>
                  <a:gd name="T65" fmla="*/ 0 h 115"/>
                  <a:gd name="T66" fmla="*/ 65 w 69"/>
                  <a:gd name="T67" fmla="*/ 0 h 115"/>
                  <a:gd name="T68" fmla="*/ 69 w 69"/>
                  <a:gd name="T69" fmla="*/ 0 h 115"/>
                  <a:gd name="T70" fmla="*/ 19 w 69"/>
                  <a:gd name="T71" fmla="*/ 57 h 115"/>
                  <a:gd name="T72" fmla="*/ 15 w 69"/>
                  <a:gd name="T73" fmla="*/ 69 h 115"/>
                  <a:gd name="T74" fmla="*/ 15 w 69"/>
                  <a:gd name="T75" fmla="*/ 76 h 115"/>
                  <a:gd name="T76" fmla="*/ 15 w 69"/>
                  <a:gd name="T77" fmla="*/ 84 h 115"/>
                  <a:gd name="T78" fmla="*/ 19 w 69"/>
                  <a:gd name="T79" fmla="*/ 92 h 115"/>
                  <a:gd name="T80" fmla="*/ 23 w 69"/>
                  <a:gd name="T81" fmla="*/ 99 h 115"/>
                  <a:gd name="T82" fmla="*/ 27 w 69"/>
                  <a:gd name="T83" fmla="*/ 107 h 115"/>
                  <a:gd name="T84" fmla="*/ 31 w 69"/>
                  <a:gd name="T85" fmla="*/ 107 h 115"/>
                  <a:gd name="T86" fmla="*/ 38 w 69"/>
                  <a:gd name="T87" fmla="*/ 111 h 115"/>
                  <a:gd name="T88" fmla="*/ 42 w 69"/>
                  <a:gd name="T89" fmla="*/ 107 h 115"/>
                  <a:gd name="T90" fmla="*/ 50 w 69"/>
                  <a:gd name="T91" fmla="*/ 103 h 115"/>
                  <a:gd name="T92" fmla="*/ 54 w 69"/>
                  <a:gd name="T93" fmla="*/ 95 h 115"/>
                  <a:gd name="T94" fmla="*/ 54 w 69"/>
                  <a:gd name="T95" fmla="*/ 84 h 115"/>
                  <a:gd name="T96" fmla="*/ 54 w 69"/>
                  <a:gd name="T97" fmla="*/ 72 h 115"/>
                  <a:gd name="T98" fmla="*/ 50 w 69"/>
                  <a:gd name="T99" fmla="*/ 61 h 115"/>
                  <a:gd name="T100" fmla="*/ 42 w 69"/>
                  <a:gd name="T101" fmla="*/ 53 h 115"/>
                  <a:gd name="T102" fmla="*/ 35 w 69"/>
                  <a:gd name="T103" fmla="*/ 49 h 115"/>
                  <a:gd name="T104" fmla="*/ 31 w 69"/>
                  <a:gd name="T105" fmla="*/ 49 h 115"/>
                  <a:gd name="T106" fmla="*/ 27 w 69"/>
                  <a:gd name="T107" fmla="*/ 53 h 115"/>
                  <a:gd name="T108" fmla="*/ 23 w 69"/>
                  <a:gd name="T109" fmla="*/ 53 h 115"/>
                  <a:gd name="T110" fmla="*/ 19 w 69"/>
                  <a:gd name="T111" fmla="*/ 57 h 11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69"/>
                  <a:gd name="T169" fmla="*/ 0 h 115"/>
                  <a:gd name="T170" fmla="*/ 69 w 69"/>
                  <a:gd name="T171" fmla="*/ 115 h 11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69" h="115">
                    <a:moveTo>
                      <a:pt x="69" y="0"/>
                    </a:moveTo>
                    <a:lnTo>
                      <a:pt x="69" y="3"/>
                    </a:lnTo>
                    <a:lnTo>
                      <a:pt x="58" y="3"/>
                    </a:lnTo>
                    <a:lnTo>
                      <a:pt x="50" y="7"/>
                    </a:lnTo>
                    <a:lnTo>
                      <a:pt x="42" y="11"/>
                    </a:lnTo>
                    <a:lnTo>
                      <a:pt x="38" y="19"/>
                    </a:lnTo>
                    <a:lnTo>
                      <a:pt x="31" y="23"/>
                    </a:lnTo>
                    <a:lnTo>
                      <a:pt x="27" y="30"/>
                    </a:lnTo>
                    <a:lnTo>
                      <a:pt x="23" y="42"/>
                    </a:lnTo>
                    <a:lnTo>
                      <a:pt x="19" y="49"/>
                    </a:lnTo>
                    <a:lnTo>
                      <a:pt x="31" y="46"/>
                    </a:lnTo>
                    <a:lnTo>
                      <a:pt x="42" y="42"/>
                    </a:lnTo>
                    <a:lnTo>
                      <a:pt x="54" y="46"/>
                    </a:lnTo>
                    <a:lnTo>
                      <a:pt x="61" y="53"/>
                    </a:lnTo>
                    <a:lnTo>
                      <a:pt x="69" y="61"/>
                    </a:lnTo>
                    <a:lnTo>
                      <a:pt x="69" y="76"/>
                    </a:lnTo>
                    <a:lnTo>
                      <a:pt x="69" y="88"/>
                    </a:lnTo>
                    <a:lnTo>
                      <a:pt x="61" y="99"/>
                    </a:lnTo>
                    <a:lnTo>
                      <a:pt x="54" y="107"/>
                    </a:lnTo>
                    <a:lnTo>
                      <a:pt x="46" y="115"/>
                    </a:lnTo>
                    <a:lnTo>
                      <a:pt x="35" y="115"/>
                    </a:lnTo>
                    <a:lnTo>
                      <a:pt x="23" y="115"/>
                    </a:lnTo>
                    <a:lnTo>
                      <a:pt x="15" y="107"/>
                    </a:lnTo>
                    <a:lnTo>
                      <a:pt x="8" y="95"/>
                    </a:lnTo>
                    <a:lnTo>
                      <a:pt x="0" y="84"/>
                    </a:lnTo>
                    <a:lnTo>
                      <a:pt x="0" y="69"/>
                    </a:lnTo>
                    <a:lnTo>
                      <a:pt x="0" y="53"/>
                    </a:lnTo>
                    <a:lnTo>
                      <a:pt x="8" y="42"/>
                    </a:lnTo>
                    <a:lnTo>
                      <a:pt x="11" y="26"/>
                    </a:lnTo>
                    <a:lnTo>
                      <a:pt x="23" y="19"/>
                    </a:lnTo>
                    <a:lnTo>
                      <a:pt x="35" y="7"/>
                    </a:lnTo>
                    <a:lnTo>
                      <a:pt x="46" y="3"/>
                    </a:lnTo>
                    <a:lnTo>
                      <a:pt x="54" y="0"/>
                    </a:lnTo>
                    <a:lnTo>
                      <a:pt x="65" y="0"/>
                    </a:lnTo>
                    <a:lnTo>
                      <a:pt x="69" y="0"/>
                    </a:lnTo>
                    <a:close/>
                    <a:moveTo>
                      <a:pt x="19" y="57"/>
                    </a:moveTo>
                    <a:lnTo>
                      <a:pt x="15" y="69"/>
                    </a:lnTo>
                    <a:lnTo>
                      <a:pt x="15" y="76"/>
                    </a:lnTo>
                    <a:lnTo>
                      <a:pt x="15" y="84"/>
                    </a:lnTo>
                    <a:lnTo>
                      <a:pt x="19" y="92"/>
                    </a:lnTo>
                    <a:lnTo>
                      <a:pt x="23" y="99"/>
                    </a:lnTo>
                    <a:lnTo>
                      <a:pt x="27" y="107"/>
                    </a:lnTo>
                    <a:lnTo>
                      <a:pt x="31" y="107"/>
                    </a:lnTo>
                    <a:lnTo>
                      <a:pt x="38" y="111"/>
                    </a:lnTo>
                    <a:lnTo>
                      <a:pt x="42" y="107"/>
                    </a:lnTo>
                    <a:lnTo>
                      <a:pt x="50" y="103"/>
                    </a:lnTo>
                    <a:lnTo>
                      <a:pt x="54" y="95"/>
                    </a:lnTo>
                    <a:lnTo>
                      <a:pt x="54" y="84"/>
                    </a:lnTo>
                    <a:lnTo>
                      <a:pt x="54" y="72"/>
                    </a:lnTo>
                    <a:lnTo>
                      <a:pt x="50" y="61"/>
                    </a:lnTo>
                    <a:lnTo>
                      <a:pt x="42" y="53"/>
                    </a:lnTo>
                    <a:lnTo>
                      <a:pt x="35" y="49"/>
                    </a:lnTo>
                    <a:lnTo>
                      <a:pt x="31" y="49"/>
                    </a:lnTo>
                    <a:lnTo>
                      <a:pt x="27" y="53"/>
                    </a:lnTo>
                    <a:lnTo>
                      <a:pt x="23" y="53"/>
                    </a:lnTo>
                    <a:lnTo>
                      <a:pt x="19" y="57"/>
                    </a:lnTo>
                    <a:close/>
                  </a:path>
                </a:pathLst>
              </a:custGeom>
              <a:solidFill>
                <a:srgbClr val="000000"/>
              </a:solidFill>
              <a:ln w="0">
                <a:solidFill>
                  <a:srgbClr val="000000"/>
                </a:solidFill>
                <a:round/>
                <a:headEnd/>
                <a:tailEnd/>
              </a:ln>
            </p:spPr>
            <p:txBody>
              <a:bodyPr/>
              <a:lstStyle/>
              <a:p>
                <a:endParaRPr lang="en-CA"/>
              </a:p>
            </p:txBody>
          </p:sp>
          <p:sp>
            <p:nvSpPr>
              <p:cNvPr id="18617" name="Freeform 299"/>
              <p:cNvSpPr>
                <a:spLocks/>
              </p:cNvSpPr>
              <p:nvPr/>
            </p:nvSpPr>
            <p:spPr bwMode="auto">
              <a:xfrm>
                <a:off x="2421" y="1741"/>
                <a:ext cx="66" cy="115"/>
              </a:xfrm>
              <a:custGeom>
                <a:avLst/>
                <a:gdLst>
                  <a:gd name="T0" fmla="*/ 66 w 66"/>
                  <a:gd name="T1" fmla="*/ 0 h 115"/>
                  <a:gd name="T2" fmla="*/ 58 w 66"/>
                  <a:gd name="T3" fmla="*/ 15 h 115"/>
                  <a:gd name="T4" fmla="*/ 23 w 66"/>
                  <a:gd name="T5" fmla="*/ 15 h 115"/>
                  <a:gd name="T6" fmla="*/ 16 w 66"/>
                  <a:gd name="T7" fmla="*/ 30 h 115"/>
                  <a:gd name="T8" fmla="*/ 31 w 66"/>
                  <a:gd name="T9" fmla="*/ 34 h 115"/>
                  <a:gd name="T10" fmla="*/ 43 w 66"/>
                  <a:gd name="T11" fmla="*/ 38 h 115"/>
                  <a:gd name="T12" fmla="*/ 54 w 66"/>
                  <a:gd name="T13" fmla="*/ 46 h 115"/>
                  <a:gd name="T14" fmla="*/ 62 w 66"/>
                  <a:gd name="T15" fmla="*/ 61 h 115"/>
                  <a:gd name="T16" fmla="*/ 62 w 66"/>
                  <a:gd name="T17" fmla="*/ 72 h 115"/>
                  <a:gd name="T18" fmla="*/ 62 w 66"/>
                  <a:gd name="T19" fmla="*/ 80 h 115"/>
                  <a:gd name="T20" fmla="*/ 58 w 66"/>
                  <a:gd name="T21" fmla="*/ 88 h 115"/>
                  <a:gd name="T22" fmla="*/ 54 w 66"/>
                  <a:gd name="T23" fmla="*/ 95 h 115"/>
                  <a:gd name="T24" fmla="*/ 50 w 66"/>
                  <a:gd name="T25" fmla="*/ 103 h 115"/>
                  <a:gd name="T26" fmla="*/ 46 w 66"/>
                  <a:gd name="T27" fmla="*/ 107 h 115"/>
                  <a:gd name="T28" fmla="*/ 39 w 66"/>
                  <a:gd name="T29" fmla="*/ 111 h 115"/>
                  <a:gd name="T30" fmla="*/ 31 w 66"/>
                  <a:gd name="T31" fmla="*/ 115 h 115"/>
                  <a:gd name="T32" fmla="*/ 20 w 66"/>
                  <a:gd name="T33" fmla="*/ 115 h 115"/>
                  <a:gd name="T34" fmla="*/ 12 w 66"/>
                  <a:gd name="T35" fmla="*/ 115 h 115"/>
                  <a:gd name="T36" fmla="*/ 4 w 66"/>
                  <a:gd name="T37" fmla="*/ 111 h 115"/>
                  <a:gd name="T38" fmla="*/ 4 w 66"/>
                  <a:gd name="T39" fmla="*/ 107 h 115"/>
                  <a:gd name="T40" fmla="*/ 0 w 66"/>
                  <a:gd name="T41" fmla="*/ 103 h 115"/>
                  <a:gd name="T42" fmla="*/ 0 w 66"/>
                  <a:gd name="T43" fmla="*/ 103 h 115"/>
                  <a:gd name="T44" fmla="*/ 4 w 66"/>
                  <a:gd name="T45" fmla="*/ 99 h 115"/>
                  <a:gd name="T46" fmla="*/ 4 w 66"/>
                  <a:gd name="T47" fmla="*/ 99 h 115"/>
                  <a:gd name="T48" fmla="*/ 8 w 66"/>
                  <a:gd name="T49" fmla="*/ 99 h 115"/>
                  <a:gd name="T50" fmla="*/ 12 w 66"/>
                  <a:gd name="T51" fmla="*/ 99 h 115"/>
                  <a:gd name="T52" fmla="*/ 12 w 66"/>
                  <a:gd name="T53" fmla="*/ 99 h 115"/>
                  <a:gd name="T54" fmla="*/ 16 w 66"/>
                  <a:gd name="T55" fmla="*/ 99 h 115"/>
                  <a:gd name="T56" fmla="*/ 16 w 66"/>
                  <a:gd name="T57" fmla="*/ 103 h 115"/>
                  <a:gd name="T58" fmla="*/ 23 w 66"/>
                  <a:gd name="T59" fmla="*/ 107 h 115"/>
                  <a:gd name="T60" fmla="*/ 31 w 66"/>
                  <a:gd name="T61" fmla="*/ 107 h 115"/>
                  <a:gd name="T62" fmla="*/ 39 w 66"/>
                  <a:gd name="T63" fmla="*/ 103 h 115"/>
                  <a:gd name="T64" fmla="*/ 46 w 66"/>
                  <a:gd name="T65" fmla="*/ 99 h 115"/>
                  <a:gd name="T66" fmla="*/ 50 w 66"/>
                  <a:gd name="T67" fmla="*/ 92 h 115"/>
                  <a:gd name="T68" fmla="*/ 54 w 66"/>
                  <a:gd name="T69" fmla="*/ 80 h 115"/>
                  <a:gd name="T70" fmla="*/ 50 w 66"/>
                  <a:gd name="T71" fmla="*/ 72 h 115"/>
                  <a:gd name="T72" fmla="*/ 46 w 66"/>
                  <a:gd name="T73" fmla="*/ 61 h 115"/>
                  <a:gd name="T74" fmla="*/ 39 w 66"/>
                  <a:gd name="T75" fmla="*/ 53 h 115"/>
                  <a:gd name="T76" fmla="*/ 27 w 66"/>
                  <a:gd name="T77" fmla="*/ 49 h 115"/>
                  <a:gd name="T78" fmla="*/ 20 w 66"/>
                  <a:gd name="T79" fmla="*/ 46 h 115"/>
                  <a:gd name="T80" fmla="*/ 4 w 66"/>
                  <a:gd name="T81" fmla="*/ 46 h 115"/>
                  <a:gd name="T82" fmla="*/ 27 w 66"/>
                  <a:gd name="T83" fmla="*/ 0 h 115"/>
                  <a:gd name="T84" fmla="*/ 66 w 66"/>
                  <a:gd name="T85" fmla="*/ 0 h 11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6"/>
                  <a:gd name="T130" fmla="*/ 0 h 115"/>
                  <a:gd name="T131" fmla="*/ 66 w 66"/>
                  <a:gd name="T132" fmla="*/ 115 h 11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6" h="115">
                    <a:moveTo>
                      <a:pt x="66" y="0"/>
                    </a:moveTo>
                    <a:lnTo>
                      <a:pt x="58" y="15"/>
                    </a:lnTo>
                    <a:lnTo>
                      <a:pt x="23" y="15"/>
                    </a:lnTo>
                    <a:lnTo>
                      <a:pt x="16" y="30"/>
                    </a:lnTo>
                    <a:lnTo>
                      <a:pt x="31" y="34"/>
                    </a:lnTo>
                    <a:lnTo>
                      <a:pt x="43" y="38"/>
                    </a:lnTo>
                    <a:lnTo>
                      <a:pt x="54" y="46"/>
                    </a:lnTo>
                    <a:lnTo>
                      <a:pt x="62" y="61"/>
                    </a:lnTo>
                    <a:lnTo>
                      <a:pt x="62" y="72"/>
                    </a:lnTo>
                    <a:lnTo>
                      <a:pt x="62" y="80"/>
                    </a:lnTo>
                    <a:lnTo>
                      <a:pt x="58" y="88"/>
                    </a:lnTo>
                    <a:lnTo>
                      <a:pt x="54" y="95"/>
                    </a:lnTo>
                    <a:lnTo>
                      <a:pt x="50" y="103"/>
                    </a:lnTo>
                    <a:lnTo>
                      <a:pt x="46" y="107"/>
                    </a:lnTo>
                    <a:lnTo>
                      <a:pt x="39" y="111"/>
                    </a:lnTo>
                    <a:lnTo>
                      <a:pt x="31" y="115"/>
                    </a:lnTo>
                    <a:lnTo>
                      <a:pt x="20" y="115"/>
                    </a:lnTo>
                    <a:lnTo>
                      <a:pt x="12" y="115"/>
                    </a:lnTo>
                    <a:lnTo>
                      <a:pt x="4" y="111"/>
                    </a:lnTo>
                    <a:lnTo>
                      <a:pt x="4" y="107"/>
                    </a:lnTo>
                    <a:lnTo>
                      <a:pt x="0" y="103"/>
                    </a:lnTo>
                    <a:lnTo>
                      <a:pt x="4" y="99"/>
                    </a:lnTo>
                    <a:lnTo>
                      <a:pt x="8" y="99"/>
                    </a:lnTo>
                    <a:lnTo>
                      <a:pt x="12" y="99"/>
                    </a:lnTo>
                    <a:lnTo>
                      <a:pt x="16" y="99"/>
                    </a:lnTo>
                    <a:lnTo>
                      <a:pt x="16" y="103"/>
                    </a:lnTo>
                    <a:lnTo>
                      <a:pt x="23" y="107"/>
                    </a:lnTo>
                    <a:lnTo>
                      <a:pt x="31" y="107"/>
                    </a:lnTo>
                    <a:lnTo>
                      <a:pt x="39" y="103"/>
                    </a:lnTo>
                    <a:lnTo>
                      <a:pt x="46" y="99"/>
                    </a:lnTo>
                    <a:lnTo>
                      <a:pt x="50" y="92"/>
                    </a:lnTo>
                    <a:lnTo>
                      <a:pt x="54" y="80"/>
                    </a:lnTo>
                    <a:lnTo>
                      <a:pt x="50" y="72"/>
                    </a:lnTo>
                    <a:lnTo>
                      <a:pt x="46" y="61"/>
                    </a:lnTo>
                    <a:lnTo>
                      <a:pt x="39" y="53"/>
                    </a:lnTo>
                    <a:lnTo>
                      <a:pt x="27" y="49"/>
                    </a:lnTo>
                    <a:lnTo>
                      <a:pt x="20" y="46"/>
                    </a:lnTo>
                    <a:lnTo>
                      <a:pt x="4" y="46"/>
                    </a:lnTo>
                    <a:lnTo>
                      <a:pt x="27" y="0"/>
                    </a:lnTo>
                    <a:lnTo>
                      <a:pt x="66" y="0"/>
                    </a:lnTo>
                    <a:close/>
                  </a:path>
                </a:pathLst>
              </a:custGeom>
              <a:solidFill>
                <a:srgbClr val="000000"/>
              </a:solidFill>
              <a:ln w="0">
                <a:solidFill>
                  <a:srgbClr val="000000"/>
                </a:solidFill>
                <a:round/>
                <a:headEnd/>
                <a:tailEnd/>
              </a:ln>
            </p:spPr>
            <p:txBody>
              <a:bodyPr/>
              <a:lstStyle/>
              <a:p>
                <a:endParaRPr lang="en-CA"/>
              </a:p>
            </p:txBody>
          </p:sp>
          <p:sp>
            <p:nvSpPr>
              <p:cNvPr id="18618" name="Rectangle 300"/>
              <p:cNvSpPr>
                <a:spLocks noChangeArrowheads="1"/>
              </p:cNvSpPr>
              <p:nvPr/>
            </p:nvSpPr>
            <p:spPr bwMode="auto">
              <a:xfrm>
                <a:off x="2705" y="1706"/>
                <a:ext cx="8" cy="207"/>
              </a:xfrm>
              <a:prstGeom prst="rect">
                <a:avLst/>
              </a:prstGeom>
              <a:solidFill>
                <a:srgbClr val="000000"/>
              </a:solidFill>
              <a:ln w="0">
                <a:solidFill>
                  <a:srgbClr val="000000"/>
                </a:solidFill>
                <a:miter lim="800000"/>
                <a:headEnd/>
                <a:tailEnd/>
              </a:ln>
            </p:spPr>
            <p:txBody>
              <a:bodyPr/>
              <a:lstStyle/>
              <a:p>
                <a:endParaRPr lang="en-US"/>
              </a:p>
            </p:txBody>
          </p:sp>
          <p:sp>
            <p:nvSpPr>
              <p:cNvPr id="18619" name="Freeform 301"/>
              <p:cNvSpPr>
                <a:spLocks noEditPoints="1"/>
              </p:cNvSpPr>
              <p:nvPr/>
            </p:nvSpPr>
            <p:spPr bwMode="auto">
              <a:xfrm>
                <a:off x="2901" y="1741"/>
                <a:ext cx="69" cy="115"/>
              </a:xfrm>
              <a:custGeom>
                <a:avLst/>
                <a:gdLst>
                  <a:gd name="T0" fmla="*/ 0 w 69"/>
                  <a:gd name="T1" fmla="*/ 57 h 115"/>
                  <a:gd name="T2" fmla="*/ 0 w 69"/>
                  <a:gd name="T3" fmla="*/ 42 h 115"/>
                  <a:gd name="T4" fmla="*/ 4 w 69"/>
                  <a:gd name="T5" fmla="*/ 26 h 115"/>
                  <a:gd name="T6" fmla="*/ 11 w 69"/>
                  <a:gd name="T7" fmla="*/ 15 h 115"/>
                  <a:gd name="T8" fmla="*/ 19 w 69"/>
                  <a:gd name="T9" fmla="*/ 3 h 115"/>
                  <a:gd name="T10" fmla="*/ 27 w 69"/>
                  <a:gd name="T11" fmla="*/ 0 h 115"/>
                  <a:gd name="T12" fmla="*/ 35 w 69"/>
                  <a:gd name="T13" fmla="*/ 0 h 115"/>
                  <a:gd name="T14" fmla="*/ 42 w 69"/>
                  <a:gd name="T15" fmla="*/ 0 h 115"/>
                  <a:gd name="T16" fmla="*/ 50 w 69"/>
                  <a:gd name="T17" fmla="*/ 3 h 115"/>
                  <a:gd name="T18" fmla="*/ 58 w 69"/>
                  <a:gd name="T19" fmla="*/ 11 h 115"/>
                  <a:gd name="T20" fmla="*/ 61 w 69"/>
                  <a:gd name="T21" fmla="*/ 26 h 115"/>
                  <a:gd name="T22" fmla="*/ 65 w 69"/>
                  <a:gd name="T23" fmla="*/ 38 h 115"/>
                  <a:gd name="T24" fmla="*/ 69 w 69"/>
                  <a:gd name="T25" fmla="*/ 57 h 115"/>
                  <a:gd name="T26" fmla="*/ 65 w 69"/>
                  <a:gd name="T27" fmla="*/ 72 h 115"/>
                  <a:gd name="T28" fmla="*/ 61 w 69"/>
                  <a:gd name="T29" fmla="*/ 88 h 115"/>
                  <a:gd name="T30" fmla="*/ 58 w 69"/>
                  <a:gd name="T31" fmla="*/ 99 h 115"/>
                  <a:gd name="T32" fmla="*/ 50 w 69"/>
                  <a:gd name="T33" fmla="*/ 111 h 115"/>
                  <a:gd name="T34" fmla="*/ 42 w 69"/>
                  <a:gd name="T35" fmla="*/ 115 h 115"/>
                  <a:gd name="T36" fmla="*/ 31 w 69"/>
                  <a:gd name="T37" fmla="*/ 115 h 115"/>
                  <a:gd name="T38" fmla="*/ 23 w 69"/>
                  <a:gd name="T39" fmla="*/ 115 h 115"/>
                  <a:gd name="T40" fmla="*/ 15 w 69"/>
                  <a:gd name="T41" fmla="*/ 107 h 115"/>
                  <a:gd name="T42" fmla="*/ 8 w 69"/>
                  <a:gd name="T43" fmla="*/ 95 h 115"/>
                  <a:gd name="T44" fmla="*/ 0 w 69"/>
                  <a:gd name="T45" fmla="*/ 80 h 115"/>
                  <a:gd name="T46" fmla="*/ 0 w 69"/>
                  <a:gd name="T47" fmla="*/ 57 h 115"/>
                  <a:gd name="T48" fmla="*/ 15 w 69"/>
                  <a:gd name="T49" fmla="*/ 61 h 115"/>
                  <a:gd name="T50" fmla="*/ 15 w 69"/>
                  <a:gd name="T51" fmla="*/ 80 h 115"/>
                  <a:gd name="T52" fmla="*/ 19 w 69"/>
                  <a:gd name="T53" fmla="*/ 99 h 115"/>
                  <a:gd name="T54" fmla="*/ 23 w 69"/>
                  <a:gd name="T55" fmla="*/ 103 h 115"/>
                  <a:gd name="T56" fmla="*/ 27 w 69"/>
                  <a:gd name="T57" fmla="*/ 107 h 115"/>
                  <a:gd name="T58" fmla="*/ 35 w 69"/>
                  <a:gd name="T59" fmla="*/ 111 h 115"/>
                  <a:gd name="T60" fmla="*/ 38 w 69"/>
                  <a:gd name="T61" fmla="*/ 107 h 115"/>
                  <a:gd name="T62" fmla="*/ 42 w 69"/>
                  <a:gd name="T63" fmla="*/ 107 h 115"/>
                  <a:gd name="T64" fmla="*/ 46 w 69"/>
                  <a:gd name="T65" fmla="*/ 99 h 115"/>
                  <a:gd name="T66" fmla="*/ 50 w 69"/>
                  <a:gd name="T67" fmla="*/ 92 h 115"/>
                  <a:gd name="T68" fmla="*/ 50 w 69"/>
                  <a:gd name="T69" fmla="*/ 76 h 115"/>
                  <a:gd name="T70" fmla="*/ 54 w 69"/>
                  <a:gd name="T71" fmla="*/ 53 h 115"/>
                  <a:gd name="T72" fmla="*/ 50 w 69"/>
                  <a:gd name="T73" fmla="*/ 34 h 115"/>
                  <a:gd name="T74" fmla="*/ 50 w 69"/>
                  <a:gd name="T75" fmla="*/ 23 h 115"/>
                  <a:gd name="T76" fmla="*/ 46 w 69"/>
                  <a:gd name="T77" fmla="*/ 11 h 115"/>
                  <a:gd name="T78" fmla="*/ 42 w 69"/>
                  <a:gd name="T79" fmla="*/ 7 h 115"/>
                  <a:gd name="T80" fmla="*/ 38 w 69"/>
                  <a:gd name="T81" fmla="*/ 7 h 115"/>
                  <a:gd name="T82" fmla="*/ 35 w 69"/>
                  <a:gd name="T83" fmla="*/ 3 h 115"/>
                  <a:gd name="T84" fmla="*/ 27 w 69"/>
                  <a:gd name="T85" fmla="*/ 7 h 115"/>
                  <a:gd name="T86" fmla="*/ 23 w 69"/>
                  <a:gd name="T87" fmla="*/ 11 h 115"/>
                  <a:gd name="T88" fmla="*/ 19 w 69"/>
                  <a:gd name="T89" fmla="*/ 19 h 115"/>
                  <a:gd name="T90" fmla="*/ 15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6"/>
                    </a:lnTo>
                    <a:lnTo>
                      <a:pt x="11" y="15"/>
                    </a:lnTo>
                    <a:lnTo>
                      <a:pt x="19" y="3"/>
                    </a:lnTo>
                    <a:lnTo>
                      <a:pt x="27" y="0"/>
                    </a:lnTo>
                    <a:lnTo>
                      <a:pt x="35" y="0"/>
                    </a:lnTo>
                    <a:lnTo>
                      <a:pt x="42" y="0"/>
                    </a:lnTo>
                    <a:lnTo>
                      <a:pt x="50" y="3"/>
                    </a:lnTo>
                    <a:lnTo>
                      <a:pt x="58" y="11"/>
                    </a:lnTo>
                    <a:lnTo>
                      <a:pt x="61" y="26"/>
                    </a:lnTo>
                    <a:lnTo>
                      <a:pt x="65" y="38"/>
                    </a:lnTo>
                    <a:lnTo>
                      <a:pt x="69" y="57"/>
                    </a:lnTo>
                    <a:lnTo>
                      <a:pt x="65" y="72"/>
                    </a:lnTo>
                    <a:lnTo>
                      <a:pt x="61" y="88"/>
                    </a:lnTo>
                    <a:lnTo>
                      <a:pt x="58" y="99"/>
                    </a:lnTo>
                    <a:lnTo>
                      <a:pt x="50" y="111"/>
                    </a:lnTo>
                    <a:lnTo>
                      <a:pt x="42" y="115"/>
                    </a:lnTo>
                    <a:lnTo>
                      <a:pt x="31" y="115"/>
                    </a:lnTo>
                    <a:lnTo>
                      <a:pt x="23" y="115"/>
                    </a:lnTo>
                    <a:lnTo>
                      <a:pt x="15" y="107"/>
                    </a:lnTo>
                    <a:lnTo>
                      <a:pt x="8" y="95"/>
                    </a:lnTo>
                    <a:lnTo>
                      <a:pt x="0" y="80"/>
                    </a:lnTo>
                    <a:lnTo>
                      <a:pt x="0" y="57"/>
                    </a:lnTo>
                    <a:close/>
                    <a:moveTo>
                      <a:pt x="15" y="61"/>
                    </a:moveTo>
                    <a:lnTo>
                      <a:pt x="15" y="80"/>
                    </a:lnTo>
                    <a:lnTo>
                      <a:pt x="19" y="99"/>
                    </a:lnTo>
                    <a:lnTo>
                      <a:pt x="23" y="103"/>
                    </a:lnTo>
                    <a:lnTo>
                      <a:pt x="27" y="107"/>
                    </a:lnTo>
                    <a:lnTo>
                      <a:pt x="35" y="111"/>
                    </a:lnTo>
                    <a:lnTo>
                      <a:pt x="38" y="107"/>
                    </a:lnTo>
                    <a:lnTo>
                      <a:pt x="42" y="107"/>
                    </a:lnTo>
                    <a:lnTo>
                      <a:pt x="46" y="99"/>
                    </a:lnTo>
                    <a:lnTo>
                      <a:pt x="50" y="92"/>
                    </a:lnTo>
                    <a:lnTo>
                      <a:pt x="50" y="76"/>
                    </a:lnTo>
                    <a:lnTo>
                      <a:pt x="54" y="53"/>
                    </a:lnTo>
                    <a:lnTo>
                      <a:pt x="50" y="34"/>
                    </a:lnTo>
                    <a:lnTo>
                      <a:pt x="50" y="23"/>
                    </a:lnTo>
                    <a:lnTo>
                      <a:pt x="46" y="11"/>
                    </a:lnTo>
                    <a:lnTo>
                      <a:pt x="42" y="7"/>
                    </a:lnTo>
                    <a:lnTo>
                      <a:pt x="38" y="7"/>
                    </a:lnTo>
                    <a:lnTo>
                      <a:pt x="35" y="3"/>
                    </a:lnTo>
                    <a:lnTo>
                      <a:pt x="27" y="7"/>
                    </a:lnTo>
                    <a:lnTo>
                      <a:pt x="23" y="11"/>
                    </a:lnTo>
                    <a:lnTo>
                      <a:pt x="19" y="19"/>
                    </a:lnTo>
                    <a:lnTo>
                      <a:pt x="15"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8620" name="Rectangle 302"/>
              <p:cNvSpPr>
                <a:spLocks noChangeArrowheads="1"/>
              </p:cNvSpPr>
              <p:nvPr/>
            </p:nvSpPr>
            <p:spPr bwMode="auto">
              <a:xfrm>
                <a:off x="3304" y="1706"/>
                <a:ext cx="8" cy="207"/>
              </a:xfrm>
              <a:prstGeom prst="rect">
                <a:avLst/>
              </a:prstGeom>
              <a:solidFill>
                <a:srgbClr val="000000"/>
              </a:solidFill>
              <a:ln w="0">
                <a:solidFill>
                  <a:srgbClr val="000000"/>
                </a:solidFill>
                <a:miter lim="800000"/>
                <a:headEnd/>
                <a:tailEnd/>
              </a:ln>
            </p:spPr>
            <p:txBody>
              <a:bodyPr/>
              <a:lstStyle/>
              <a:p>
                <a:endParaRPr lang="en-US"/>
              </a:p>
            </p:txBody>
          </p:sp>
          <p:sp>
            <p:nvSpPr>
              <p:cNvPr id="18621" name="Freeform 303"/>
              <p:cNvSpPr>
                <a:spLocks/>
              </p:cNvSpPr>
              <p:nvPr/>
            </p:nvSpPr>
            <p:spPr bwMode="auto">
              <a:xfrm>
                <a:off x="3507" y="1836"/>
                <a:ext cx="19" cy="20"/>
              </a:xfrm>
              <a:custGeom>
                <a:avLst/>
                <a:gdLst>
                  <a:gd name="T0" fmla="*/ 12 w 19"/>
                  <a:gd name="T1" fmla="*/ 0 h 20"/>
                  <a:gd name="T2" fmla="*/ 16 w 19"/>
                  <a:gd name="T3" fmla="*/ 0 h 20"/>
                  <a:gd name="T4" fmla="*/ 16 w 19"/>
                  <a:gd name="T5" fmla="*/ 4 h 20"/>
                  <a:gd name="T6" fmla="*/ 19 w 19"/>
                  <a:gd name="T7" fmla="*/ 8 h 20"/>
                  <a:gd name="T8" fmla="*/ 19 w 19"/>
                  <a:gd name="T9" fmla="*/ 12 h 20"/>
                  <a:gd name="T10" fmla="*/ 19 w 19"/>
                  <a:gd name="T11" fmla="*/ 16 h 20"/>
                  <a:gd name="T12" fmla="*/ 16 w 19"/>
                  <a:gd name="T13" fmla="*/ 16 h 20"/>
                  <a:gd name="T14" fmla="*/ 16 w 19"/>
                  <a:gd name="T15" fmla="*/ 20 h 20"/>
                  <a:gd name="T16" fmla="*/ 12 w 19"/>
                  <a:gd name="T17" fmla="*/ 20 h 20"/>
                  <a:gd name="T18" fmla="*/ 8 w 19"/>
                  <a:gd name="T19" fmla="*/ 20 h 20"/>
                  <a:gd name="T20" fmla="*/ 4 w 19"/>
                  <a:gd name="T21" fmla="*/ 16 h 20"/>
                  <a:gd name="T22" fmla="*/ 0 w 19"/>
                  <a:gd name="T23" fmla="*/ 16 h 20"/>
                  <a:gd name="T24" fmla="*/ 0 w 19"/>
                  <a:gd name="T25" fmla="*/ 12 h 20"/>
                  <a:gd name="T26" fmla="*/ 0 w 19"/>
                  <a:gd name="T27" fmla="*/ 8 h 20"/>
                  <a:gd name="T28" fmla="*/ 4 w 19"/>
                  <a:gd name="T29" fmla="*/ 4 h 20"/>
                  <a:gd name="T30" fmla="*/ 8 w 19"/>
                  <a:gd name="T31" fmla="*/ 0 h 20"/>
                  <a:gd name="T32" fmla="*/ 12 w 19"/>
                  <a:gd name="T33" fmla="*/ 0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20"/>
                  <a:gd name="T53" fmla="*/ 19 w 19"/>
                  <a:gd name="T54" fmla="*/ 20 h 2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20">
                    <a:moveTo>
                      <a:pt x="12" y="0"/>
                    </a:moveTo>
                    <a:lnTo>
                      <a:pt x="16" y="0"/>
                    </a:lnTo>
                    <a:lnTo>
                      <a:pt x="16" y="4"/>
                    </a:lnTo>
                    <a:lnTo>
                      <a:pt x="19" y="8"/>
                    </a:lnTo>
                    <a:lnTo>
                      <a:pt x="19" y="12"/>
                    </a:lnTo>
                    <a:lnTo>
                      <a:pt x="19" y="16"/>
                    </a:lnTo>
                    <a:lnTo>
                      <a:pt x="16" y="16"/>
                    </a:lnTo>
                    <a:lnTo>
                      <a:pt x="16" y="20"/>
                    </a:lnTo>
                    <a:lnTo>
                      <a:pt x="12" y="20"/>
                    </a:lnTo>
                    <a:lnTo>
                      <a:pt x="8" y="20"/>
                    </a:lnTo>
                    <a:lnTo>
                      <a:pt x="4" y="16"/>
                    </a:lnTo>
                    <a:lnTo>
                      <a:pt x="0" y="16"/>
                    </a:lnTo>
                    <a:lnTo>
                      <a:pt x="0" y="12"/>
                    </a:lnTo>
                    <a:lnTo>
                      <a:pt x="0" y="8"/>
                    </a:lnTo>
                    <a:lnTo>
                      <a:pt x="4" y="4"/>
                    </a:lnTo>
                    <a:lnTo>
                      <a:pt x="8" y="0"/>
                    </a:lnTo>
                    <a:lnTo>
                      <a:pt x="12" y="0"/>
                    </a:lnTo>
                    <a:close/>
                  </a:path>
                </a:pathLst>
              </a:custGeom>
              <a:solidFill>
                <a:srgbClr val="000000"/>
              </a:solidFill>
              <a:ln w="0">
                <a:solidFill>
                  <a:srgbClr val="000000"/>
                </a:solidFill>
                <a:round/>
                <a:headEnd/>
                <a:tailEnd/>
              </a:ln>
            </p:spPr>
            <p:txBody>
              <a:bodyPr/>
              <a:lstStyle/>
              <a:p>
                <a:endParaRPr lang="en-CA"/>
              </a:p>
            </p:txBody>
          </p:sp>
          <p:sp>
            <p:nvSpPr>
              <p:cNvPr id="18622" name="Freeform 304"/>
              <p:cNvSpPr>
                <a:spLocks noEditPoints="1"/>
              </p:cNvSpPr>
              <p:nvPr/>
            </p:nvSpPr>
            <p:spPr bwMode="auto">
              <a:xfrm>
                <a:off x="3546" y="1741"/>
                <a:ext cx="69" cy="115"/>
              </a:xfrm>
              <a:custGeom>
                <a:avLst/>
                <a:gdLst>
                  <a:gd name="T0" fmla="*/ 0 w 69"/>
                  <a:gd name="T1" fmla="*/ 57 h 115"/>
                  <a:gd name="T2" fmla="*/ 0 w 69"/>
                  <a:gd name="T3" fmla="*/ 42 h 115"/>
                  <a:gd name="T4" fmla="*/ 3 w 69"/>
                  <a:gd name="T5" fmla="*/ 26 h 115"/>
                  <a:gd name="T6" fmla="*/ 11 w 69"/>
                  <a:gd name="T7" fmla="*/ 15 h 115"/>
                  <a:gd name="T8" fmla="*/ 19 w 69"/>
                  <a:gd name="T9" fmla="*/ 3 h 115"/>
                  <a:gd name="T10" fmla="*/ 26 w 69"/>
                  <a:gd name="T11" fmla="*/ 0 h 115"/>
                  <a:gd name="T12" fmla="*/ 34 w 69"/>
                  <a:gd name="T13" fmla="*/ 0 h 115"/>
                  <a:gd name="T14" fmla="*/ 42 w 69"/>
                  <a:gd name="T15" fmla="*/ 0 h 115"/>
                  <a:gd name="T16" fmla="*/ 49 w 69"/>
                  <a:gd name="T17" fmla="*/ 3 h 115"/>
                  <a:gd name="T18" fmla="*/ 57 w 69"/>
                  <a:gd name="T19" fmla="*/ 11 h 115"/>
                  <a:gd name="T20" fmla="*/ 65 w 69"/>
                  <a:gd name="T21" fmla="*/ 26 h 115"/>
                  <a:gd name="T22" fmla="*/ 69 w 69"/>
                  <a:gd name="T23" fmla="*/ 38 h 115"/>
                  <a:gd name="T24" fmla="*/ 69 w 69"/>
                  <a:gd name="T25" fmla="*/ 57 h 115"/>
                  <a:gd name="T26" fmla="*/ 69 w 69"/>
                  <a:gd name="T27" fmla="*/ 72 h 115"/>
                  <a:gd name="T28" fmla="*/ 65 w 69"/>
                  <a:gd name="T29" fmla="*/ 88 h 115"/>
                  <a:gd name="T30" fmla="*/ 57 w 69"/>
                  <a:gd name="T31" fmla="*/ 99 h 115"/>
                  <a:gd name="T32" fmla="*/ 49 w 69"/>
                  <a:gd name="T33" fmla="*/ 111 h 115"/>
                  <a:gd name="T34" fmla="*/ 42 w 69"/>
                  <a:gd name="T35" fmla="*/ 115 h 115"/>
                  <a:gd name="T36" fmla="*/ 34 w 69"/>
                  <a:gd name="T37" fmla="*/ 115 h 115"/>
                  <a:gd name="T38" fmla="*/ 23 w 69"/>
                  <a:gd name="T39" fmla="*/ 115 h 115"/>
                  <a:gd name="T40" fmla="*/ 15 w 69"/>
                  <a:gd name="T41" fmla="*/ 107 h 115"/>
                  <a:gd name="T42" fmla="*/ 7 w 69"/>
                  <a:gd name="T43" fmla="*/ 95 h 115"/>
                  <a:gd name="T44" fmla="*/ 0 w 69"/>
                  <a:gd name="T45" fmla="*/ 80 h 115"/>
                  <a:gd name="T46" fmla="*/ 0 w 69"/>
                  <a:gd name="T47" fmla="*/ 57 h 115"/>
                  <a:gd name="T48" fmla="*/ 15 w 69"/>
                  <a:gd name="T49" fmla="*/ 61 h 115"/>
                  <a:gd name="T50" fmla="*/ 15 w 69"/>
                  <a:gd name="T51" fmla="*/ 80 h 115"/>
                  <a:gd name="T52" fmla="*/ 19 w 69"/>
                  <a:gd name="T53" fmla="*/ 99 h 115"/>
                  <a:gd name="T54" fmla="*/ 23 w 69"/>
                  <a:gd name="T55" fmla="*/ 103 h 115"/>
                  <a:gd name="T56" fmla="*/ 26 w 69"/>
                  <a:gd name="T57" fmla="*/ 107 h 115"/>
                  <a:gd name="T58" fmla="*/ 34 w 69"/>
                  <a:gd name="T59" fmla="*/ 111 h 115"/>
                  <a:gd name="T60" fmla="*/ 38 w 69"/>
                  <a:gd name="T61" fmla="*/ 107 h 115"/>
                  <a:gd name="T62" fmla="*/ 42 w 69"/>
                  <a:gd name="T63" fmla="*/ 107 h 115"/>
                  <a:gd name="T64" fmla="*/ 46 w 69"/>
                  <a:gd name="T65" fmla="*/ 99 h 115"/>
                  <a:gd name="T66" fmla="*/ 49 w 69"/>
                  <a:gd name="T67" fmla="*/ 92 h 115"/>
                  <a:gd name="T68" fmla="*/ 53 w 69"/>
                  <a:gd name="T69" fmla="*/ 76 h 115"/>
                  <a:gd name="T70" fmla="*/ 53 w 69"/>
                  <a:gd name="T71" fmla="*/ 53 h 115"/>
                  <a:gd name="T72" fmla="*/ 53 w 69"/>
                  <a:gd name="T73" fmla="*/ 34 h 115"/>
                  <a:gd name="T74" fmla="*/ 49 w 69"/>
                  <a:gd name="T75" fmla="*/ 23 h 115"/>
                  <a:gd name="T76" fmla="*/ 46 w 69"/>
                  <a:gd name="T77" fmla="*/ 11 h 115"/>
                  <a:gd name="T78" fmla="*/ 42 w 69"/>
                  <a:gd name="T79" fmla="*/ 7 h 115"/>
                  <a:gd name="T80" fmla="*/ 38 w 69"/>
                  <a:gd name="T81" fmla="*/ 7 h 115"/>
                  <a:gd name="T82" fmla="*/ 34 w 69"/>
                  <a:gd name="T83" fmla="*/ 3 h 115"/>
                  <a:gd name="T84" fmla="*/ 30 w 69"/>
                  <a:gd name="T85" fmla="*/ 7 h 115"/>
                  <a:gd name="T86" fmla="*/ 23 w 69"/>
                  <a:gd name="T87" fmla="*/ 11 h 115"/>
                  <a:gd name="T88" fmla="*/ 19 w 69"/>
                  <a:gd name="T89" fmla="*/ 19 h 115"/>
                  <a:gd name="T90" fmla="*/ 15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3" y="26"/>
                    </a:lnTo>
                    <a:lnTo>
                      <a:pt x="11" y="15"/>
                    </a:lnTo>
                    <a:lnTo>
                      <a:pt x="19" y="3"/>
                    </a:lnTo>
                    <a:lnTo>
                      <a:pt x="26" y="0"/>
                    </a:lnTo>
                    <a:lnTo>
                      <a:pt x="34" y="0"/>
                    </a:lnTo>
                    <a:lnTo>
                      <a:pt x="42" y="0"/>
                    </a:lnTo>
                    <a:lnTo>
                      <a:pt x="49" y="3"/>
                    </a:lnTo>
                    <a:lnTo>
                      <a:pt x="57" y="11"/>
                    </a:lnTo>
                    <a:lnTo>
                      <a:pt x="65" y="26"/>
                    </a:lnTo>
                    <a:lnTo>
                      <a:pt x="69" y="38"/>
                    </a:lnTo>
                    <a:lnTo>
                      <a:pt x="69" y="57"/>
                    </a:lnTo>
                    <a:lnTo>
                      <a:pt x="69" y="72"/>
                    </a:lnTo>
                    <a:lnTo>
                      <a:pt x="65" y="88"/>
                    </a:lnTo>
                    <a:lnTo>
                      <a:pt x="57" y="99"/>
                    </a:lnTo>
                    <a:lnTo>
                      <a:pt x="49" y="111"/>
                    </a:lnTo>
                    <a:lnTo>
                      <a:pt x="42" y="115"/>
                    </a:lnTo>
                    <a:lnTo>
                      <a:pt x="34" y="115"/>
                    </a:lnTo>
                    <a:lnTo>
                      <a:pt x="23" y="115"/>
                    </a:lnTo>
                    <a:lnTo>
                      <a:pt x="15" y="107"/>
                    </a:lnTo>
                    <a:lnTo>
                      <a:pt x="7" y="95"/>
                    </a:lnTo>
                    <a:lnTo>
                      <a:pt x="0" y="80"/>
                    </a:lnTo>
                    <a:lnTo>
                      <a:pt x="0" y="57"/>
                    </a:lnTo>
                    <a:close/>
                    <a:moveTo>
                      <a:pt x="15" y="61"/>
                    </a:moveTo>
                    <a:lnTo>
                      <a:pt x="15" y="80"/>
                    </a:lnTo>
                    <a:lnTo>
                      <a:pt x="19" y="99"/>
                    </a:lnTo>
                    <a:lnTo>
                      <a:pt x="23" y="103"/>
                    </a:lnTo>
                    <a:lnTo>
                      <a:pt x="26" y="107"/>
                    </a:lnTo>
                    <a:lnTo>
                      <a:pt x="34" y="111"/>
                    </a:lnTo>
                    <a:lnTo>
                      <a:pt x="38" y="107"/>
                    </a:lnTo>
                    <a:lnTo>
                      <a:pt x="42" y="107"/>
                    </a:lnTo>
                    <a:lnTo>
                      <a:pt x="46" y="99"/>
                    </a:lnTo>
                    <a:lnTo>
                      <a:pt x="49" y="92"/>
                    </a:lnTo>
                    <a:lnTo>
                      <a:pt x="53" y="76"/>
                    </a:lnTo>
                    <a:lnTo>
                      <a:pt x="53" y="53"/>
                    </a:lnTo>
                    <a:lnTo>
                      <a:pt x="53" y="34"/>
                    </a:lnTo>
                    <a:lnTo>
                      <a:pt x="49" y="23"/>
                    </a:lnTo>
                    <a:lnTo>
                      <a:pt x="46" y="11"/>
                    </a:lnTo>
                    <a:lnTo>
                      <a:pt x="42" y="7"/>
                    </a:lnTo>
                    <a:lnTo>
                      <a:pt x="38" y="7"/>
                    </a:lnTo>
                    <a:lnTo>
                      <a:pt x="34" y="3"/>
                    </a:lnTo>
                    <a:lnTo>
                      <a:pt x="30" y="7"/>
                    </a:lnTo>
                    <a:lnTo>
                      <a:pt x="23" y="11"/>
                    </a:lnTo>
                    <a:lnTo>
                      <a:pt x="19" y="19"/>
                    </a:lnTo>
                    <a:lnTo>
                      <a:pt x="15"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8623" name="Freeform 305"/>
              <p:cNvSpPr>
                <a:spLocks noEditPoints="1"/>
              </p:cNvSpPr>
              <p:nvPr/>
            </p:nvSpPr>
            <p:spPr bwMode="auto">
              <a:xfrm>
                <a:off x="3630" y="1741"/>
                <a:ext cx="69" cy="115"/>
              </a:xfrm>
              <a:custGeom>
                <a:avLst/>
                <a:gdLst>
                  <a:gd name="T0" fmla="*/ 0 w 69"/>
                  <a:gd name="T1" fmla="*/ 57 h 115"/>
                  <a:gd name="T2" fmla="*/ 0 w 69"/>
                  <a:gd name="T3" fmla="*/ 42 h 115"/>
                  <a:gd name="T4" fmla="*/ 4 w 69"/>
                  <a:gd name="T5" fmla="*/ 26 h 115"/>
                  <a:gd name="T6" fmla="*/ 11 w 69"/>
                  <a:gd name="T7" fmla="*/ 15 h 115"/>
                  <a:gd name="T8" fmla="*/ 19 w 69"/>
                  <a:gd name="T9" fmla="*/ 3 h 115"/>
                  <a:gd name="T10" fmla="*/ 27 w 69"/>
                  <a:gd name="T11" fmla="*/ 0 h 115"/>
                  <a:gd name="T12" fmla="*/ 35 w 69"/>
                  <a:gd name="T13" fmla="*/ 0 h 115"/>
                  <a:gd name="T14" fmla="*/ 42 w 69"/>
                  <a:gd name="T15" fmla="*/ 0 h 115"/>
                  <a:gd name="T16" fmla="*/ 50 w 69"/>
                  <a:gd name="T17" fmla="*/ 3 h 115"/>
                  <a:gd name="T18" fmla="*/ 58 w 69"/>
                  <a:gd name="T19" fmla="*/ 11 h 115"/>
                  <a:gd name="T20" fmla="*/ 61 w 69"/>
                  <a:gd name="T21" fmla="*/ 26 h 115"/>
                  <a:gd name="T22" fmla="*/ 69 w 69"/>
                  <a:gd name="T23" fmla="*/ 38 h 115"/>
                  <a:gd name="T24" fmla="*/ 69 w 69"/>
                  <a:gd name="T25" fmla="*/ 57 h 115"/>
                  <a:gd name="T26" fmla="*/ 69 w 69"/>
                  <a:gd name="T27" fmla="*/ 72 h 115"/>
                  <a:gd name="T28" fmla="*/ 61 w 69"/>
                  <a:gd name="T29" fmla="*/ 88 h 115"/>
                  <a:gd name="T30" fmla="*/ 58 w 69"/>
                  <a:gd name="T31" fmla="*/ 99 h 115"/>
                  <a:gd name="T32" fmla="*/ 50 w 69"/>
                  <a:gd name="T33" fmla="*/ 111 h 115"/>
                  <a:gd name="T34" fmla="*/ 42 w 69"/>
                  <a:gd name="T35" fmla="*/ 115 h 115"/>
                  <a:gd name="T36" fmla="*/ 35 w 69"/>
                  <a:gd name="T37" fmla="*/ 115 h 115"/>
                  <a:gd name="T38" fmla="*/ 23 w 69"/>
                  <a:gd name="T39" fmla="*/ 115 h 115"/>
                  <a:gd name="T40" fmla="*/ 15 w 69"/>
                  <a:gd name="T41" fmla="*/ 107 h 115"/>
                  <a:gd name="T42" fmla="*/ 8 w 69"/>
                  <a:gd name="T43" fmla="*/ 95 h 115"/>
                  <a:gd name="T44" fmla="*/ 0 w 69"/>
                  <a:gd name="T45" fmla="*/ 80 h 115"/>
                  <a:gd name="T46" fmla="*/ 0 w 69"/>
                  <a:gd name="T47" fmla="*/ 57 h 115"/>
                  <a:gd name="T48" fmla="*/ 15 w 69"/>
                  <a:gd name="T49" fmla="*/ 61 h 115"/>
                  <a:gd name="T50" fmla="*/ 15 w 69"/>
                  <a:gd name="T51" fmla="*/ 80 h 115"/>
                  <a:gd name="T52" fmla="*/ 19 w 69"/>
                  <a:gd name="T53" fmla="*/ 99 h 115"/>
                  <a:gd name="T54" fmla="*/ 23 w 69"/>
                  <a:gd name="T55" fmla="*/ 103 h 115"/>
                  <a:gd name="T56" fmla="*/ 27 w 69"/>
                  <a:gd name="T57" fmla="*/ 107 h 115"/>
                  <a:gd name="T58" fmla="*/ 35 w 69"/>
                  <a:gd name="T59" fmla="*/ 111 h 115"/>
                  <a:gd name="T60" fmla="*/ 38 w 69"/>
                  <a:gd name="T61" fmla="*/ 107 h 115"/>
                  <a:gd name="T62" fmla="*/ 42 w 69"/>
                  <a:gd name="T63" fmla="*/ 107 h 115"/>
                  <a:gd name="T64" fmla="*/ 46 w 69"/>
                  <a:gd name="T65" fmla="*/ 99 h 115"/>
                  <a:gd name="T66" fmla="*/ 50 w 69"/>
                  <a:gd name="T67" fmla="*/ 92 h 115"/>
                  <a:gd name="T68" fmla="*/ 54 w 69"/>
                  <a:gd name="T69" fmla="*/ 76 h 115"/>
                  <a:gd name="T70" fmla="*/ 54 w 69"/>
                  <a:gd name="T71" fmla="*/ 53 h 115"/>
                  <a:gd name="T72" fmla="*/ 54 w 69"/>
                  <a:gd name="T73" fmla="*/ 34 h 115"/>
                  <a:gd name="T74" fmla="*/ 50 w 69"/>
                  <a:gd name="T75" fmla="*/ 23 h 115"/>
                  <a:gd name="T76" fmla="*/ 46 w 69"/>
                  <a:gd name="T77" fmla="*/ 11 h 115"/>
                  <a:gd name="T78" fmla="*/ 42 w 69"/>
                  <a:gd name="T79" fmla="*/ 7 h 115"/>
                  <a:gd name="T80" fmla="*/ 38 w 69"/>
                  <a:gd name="T81" fmla="*/ 7 h 115"/>
                  <a:gd name="T82" fmla="*/ 35 w 69"/>
                  <a:gd name="T83" fmla="*/ 3 h 115"/>
                  <a:gd name="T84" fmla="*/ 27 w 69"/>
                  <a:gd name="T85" fmla="*/ 7 h 115"/>
                  <a:gd name="T86" fmla="*/ 23 w 69"/>
                  <a:gd name="T87" fmla="*/ 11 h 115"/>
                  <a:gd name="T88" fmla="*/ 19 w 69"/>
                  <a:gd name="T89" fmla="*/ 19 h 115"/>
                  <a:gd name="T90" fmla="*/ 15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6"/>
                    </a:lnTo>
                    <a:lnTo>
                      <a:pt x="11" y="15"/>
                    </a:lnTo>
                    <a:lnTo>
                      <a:pt x="19" y="3"/>
                    </a:lnTo>
                    <a:lnTo>
                      <a:pt x="27" y="0"/>
                    </a:lnTo>
                    <a:lnTo>
                      <a:pt x="35" y="0"/>
                    </a:lnTo>
                    <a:lnTo>
                      <a:pt x="42" y="0"/>
                    </a:lnTo>
                    <a:lnTo>
                      <a:pt x="50" y="3"/>
                    </a:lnTo>
                    <a:lnTo>
                      <a:pt x="58" y="11"/>
                    </a:lnTo>
                    <a:lnTo>
                      <a:pt x="61" y="26"/>
                    </a:lnTo>
                    <a:lnTo>
                      <a:pt x="69" y="38"/>
                    </a:lnTo>
                    <a:lnTo>
                      <a:pt x="69" y="57"/>
                    </a:lnTo>
                    <a:lnTo>
                      <a:pt x="69" y="72"/>
                    </a:lnTo>
                    <a:lnTo>
                      <a:pt x="61" y="88"/>
                    </a:lnTo>
                    <a:lnTo>
                      <a:pt x="58" y="99"/>
                    </a:lnTo>
                    <a:lnTo>
                      <a:pt x="50" y="111"/>
                    </a:lnTo>
                    <a:lnTo>
                      <a:pt x="42" y="115"/>
                    </a:lnTo>
                    <a:lnTo>
                      <a:pt x="35" y="115"/>
                    </a:lnTo>
                    <a:lnTo>
                      <a:pt x="23" y="115"/>
                    </a:lnTo>
                    <a:lnTo>
                      <a:pt x="15" y="107"/>
                    </a:lnTo>
                    <a:lnTo>
                      <a:pt x="8" y="95"/>
                    </a:lnTo>
                    <a:lnTo>
                      <a:pt x="0" y="80"/>
                    </a:lnTo>
                    <a:lnTo>
                      <a:pt x="0" y="57"/>
                    </a:lnTo>
                    <a:close/>
                    <a:moveTo>
                      <a:pt x="15" y="61"/>
                    </a:moveTo>
                    <a:lnTo>
                      <a:pt x="15" y="80"/>
                    </a:lnTo>
                    <a:lnTo>
                      <a:pt x="19" y="99"/>
                    </a:lnTo>
                    <a:lnTo>
                      <a:pt x="23" y="103"/>
                    </a:lnTo>
                    <a:lnTo>
                      <a:pt x="27" y="107"/>
                    </a:lnTo>
                    <a:lnTo>
                      <a:pt x="35" y="111"/>
                    </a:lnTo>
                    <a:lnTo>
                      <a:pt x="38" y="107"/>
                    </a:lnTo>
                    <a:lnTo>
                      <a:pt x="42" y="107"/>
                    </a:lnTo>
                    <a:lnTo>
                      <a:pt x="46" y="99"/>
                    </a:lnTo>
                    <a:lnTo>
                      <a:pt x="50" y="92"/>
                    </a:lnTo>
                    <a:lnTo>
                      <a:pt x="54" y="76"/>
                    </a:lnTo>
                    <a:lnTo>
                      <a:pt x="54" y="53"/>
                    </a:lnTo>
                    <a:lnTo>
                      <a:pt x="54" y="34"/>
                    </a:lnTo>
                    <a:lnTo>
                      <a:pt x="50" y="23"/>
                    </a:lnTo>
                    <a:lnTo>
                      <a:pt x="46" y="11"/>
                    </a:lnTo>
                    <a:lnTo>
                      <a:pt x="42" y="7"/>
                    </a:lnTo>
                    <a:lnTo>
                      <a:pt x="38" y="7"/>
                    </a:lnTo>
                    <a:lnTo>
                      <a:pt x="35" y="3"/>
                    </a:lnTo>
                    <a:lnTo>
                      <a:pt x="27" y="7"/>
                    </a:lnTo>
                    <a:lnTo>
                      <a:pt x="23" y="11"/>
                    </a:lnTo>
                    <a:lnTo>
                      <a:pt x="19" y="19"/>
                    </a:lnTo>
                    <a:lnTo>
                      <a:pt x="15"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8624" name="Freeform 306"/>
              <p:cNvSpPr>
                <a:spLocks noEditPoints="1"/>
              </p:cNvSpPr>
              <p:nvPr/>
            </p:nvSpPr>
            <p:spPr bwMode="auto">
              <a:xfrm>
                <a:off x="3711" y="1741"/>
                <a:ext cx="72" cy="115"/>
              </a:xfrm>
              <a:custGeom>
                <a:avLst/>
                <a:gdLst>
                  <a:gd name="T0" fmla="*/ 72 w 72"/>
                  <a:gd name="T1" fmla="*/ 72 h 115"/>
                  <a:gd name="T2" fmla="*/ 72 w 72"/>
                  <a:gd name="T3" fmla="*/ 84 h 115"/>
                  <a:gd name="T4" fmla="*/ 57 w 72"/>
                  <a:gd name="T5" fmla="*/ 84 h 115"/>
                  <a:gd name="T6" fmla="*/ 57 w 72"/>
                  <a:gd name="T7" fmla="*/ 115 h 115"/>
                  <a:gd name="T8" fmla="*/ 42 w 72"/>
                  <a:gd name="T9" fmla="*/ 115 h 115"/>
                  <a:gd name="T10" fmla="*/ 42 w 72"/>
                  <a:gd name="T11" fmla="*/ 84 h 115"/>
                  <a:gd name="T12" fmla="*/ 0 w 72"/>
                  <a:gd name="T13" fmla="*/ 84 h 115"/>
                  <a:gd name="T14" fmla="*/ 0 w 72"/>
                  <a:gd name="T15" fmla="*/ 72 h 115"/>
                  <a:gd name="T16" fmla="*/ 46 w 72"/>
                  <a:gd name="T17" fmla="*/ 0 h 115"/>
                  <a:gd name="T18" fmla="*/ 57 w 72"/>
                  <a:gd name="T19" fmla="*/ 0 h 115"/>
                  <a:gd name="T20" fmla="*/ 57 w 72"/>
                  <a:gd name="T21" fmla="*/ 72 h 115"/>
                  <a:gd name="T22" fmla="*/ 72 w 72"/>
                  <a:gd name="T23" fmla="*/ 72 h 115"/>
                  <a:gd name="T24" fmla="*/ 42 w 72"/>
                  <a:gd name="T25" fmla="*/ 72 h 115"/>
                  <a:gd name="T26" fmla="*/ 42 w 72"/>
                  <a:gd name="T27" fmla="*/ 15 h 115"/>
                  <a:gd name="T28" fmla="*/ 7 w 72"/>
                  <a:gd name="T29" fmla="*/ 72 h 115"/>
                  <a:gd name="T30" fmla="*/ 42 w 72"/>
                  <a:gd name="T31" fmla="*/ 72 h 11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2"/>
                  <a:gd name="T49" fmla="*/ 0 h 115"/>
                  <a:gd name="T50" fmla="*/ 72 w 72"/>
                  <a:gd name="T51" fmla="*/ 115 h 115"/>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2" h="115">
                    <a:moveTo>
                      <a:pt x="72" y="72"/>
                    </a:moveTo>
                    <a:lnTo>
                      <a:pt x="72" y="84"/>
                    </a:lnTo>
                    <a:lnTo>
                      <a:pt x="57" y="84"/>
                    </a:lnTo>
                    <a:lnTo>
                      <a:pt x="57" y="115"/>
                    </a:lnTo>
                    <a:lnTo>
                      <a:pt x="42" y="115"/>
                    </a:lnTo>
                    <a:lnTo>
                      <a:pt x="42" y="84"/>
                    </a:lnTo>
                    <a:lnTo>
                      <a:pt x="0" y="84"/>
                    </a:lnTo>
                    <a:lnTo>
                      <a:pt x="0" y="72"/>
                    </a:lnTo>
                    <a:lnTo>
                      <a:pt x="46" y="0"/>
                    </a:lnTo>
                    <a:lnTo>
                      <a:pt x="57" y="0"/>
                    </a:lnTo>
                    <a:lnTo>
                      <a:pt x="57" y="72"/>
                    </a:lnTo>
                    <a:lnTo>
                      <a:pt x="72" y="72"/>
                    </a:lnTo>
                    <a:close/>
                    <a:moveTo>
                      <a:pt x="42" y="72"/>
                    </a:moveTo>
                    <a:lnTo>
                      <a:pt x="42" y="15"/>
                    </a:lnTo>
                    <a:lnTo>
                      <a:pt x="7" y="72"/>
                    </a:lnTo>
                    <a:lnTo>
                      <a:pt x="42" y="72"/>
                    </a:lnTo>
                    <a:close/>
                  </a:path>
                </a:pathLst>
              </a:custGeom>
              <a:solidFill>
                <a:srgbClr val="000000"/>
              </a:solidFill>
              <a:ln w="0">
                <a:solidFill>
                  <a:srgbClr val="000000"/>
                </a:solidFill>
                <a:round/>
                <a:headEnd/>
                <a:tailEnd/>
              </a:ln>
            </p:spPr>
            <p:txBody>
              <a:bodyPr/>
              <a:lstStyle/>
              <a:p>
                <a:endParaRPr lang="en-CA"/>
              </a:p>
            </p:txBody>
          </p:sp>
          <p:sp>
            <p:nvSpPr>
              <p:cNvPr id="18625" name="Freeform 307"/>
              <p:cNvSpPr>
                <a:spLocks noEditPoints="1"/>
              </p:cNvSpPr>
              <p:nvPr/>
            </p:nvSpPr>
            <p:spPr bwMode="auto">
              <a:xfrm>
                <a:off x="3795" y="1741"/>
                <a:ext cx="73" cy="115"/>
              </a:xfrm>
              <a:custGeom>
                <a:avLst/>
                <a:gdLst>
                  <a:gd name="T0" fmla="*/ 4 w 73"/>
                  <a:gd name="T1" fmla="*/ 115 h 115"/>
                  <a:gd name="T2" fmla="*/ 4 w 73"/>
                  <a:gd name="T3" fmla="*/ 115 h 115"/>
                  <a:gd name="T4" fmla="*/ 15 w 73"/>
                  <a:gd name="T5" fmla="*/ 111 h 115"/>
                  <a:gd name="T6" fmla="*/ 23 w 73"/>
                  <a:gd name="T7" fmla="*/ 107 h 115"/>
                  <a:gd name="T8" fmla="*/ 31 w 73"/>
                  <a:gd name="T9" fmla="*/ 99 h 115"/>
                  <a:gd name="T10" fmla="*/ 42 w 73"/>
                  <a:gd name="T11" fmla="*/ 92 h 115"/>
                  <a:gd name="T12" fmla="*/ 50 w 73"/>
                  <a:gd name="T13" fmla="*/ 76 h 115"/>
                  <a:gd name="T14" fmla="*/ 54 w 73"/>
                  <a:gd name="T15" fmla="*/ 65 h 115"/>
                  <a:gd name="T16" fmla="*/ 42 w 73"/>
                  <a:gd name="T17" fmla="*/ 69 h 115"/>
                  <a:gd name="T18" fmla="*/ 31 w 73"/>
                  <a:gd name="T19" fmla="*/ 72 h 115"/>
                  <a:gd name="T20" fmla="*/ 19 w 73"/>
                  <a:gd name="T21" fmla="*/ 69 h 115"/>
                  <a:gd name="T22" fmla="*/ 11 w 73"/>
                  <a:gd name="T23" fmla="*/ 61 h 115"/>
                  <a:gd name="T24" fmla="*/ 4 w 73"/>
                  <a:gd name="T25" fmla="*/ 53 h 115"/>
                  <a:gd name="T26" fmla="*/ 0 w 73"/>
                  <a:gd name="T27" fmla="*/ 38 h 115"/>
                  <a:gd name="T28" fmla="*/ 4 w 73"/>
                  <a:gd name="T29" fmla="*/ 26 h 115"/>
                  <a:gd name="T30" fmla="*/ 11 w 73"/>
                  <a:gd name="T31" fmla="*/ 15 h 115"/>
                  <a:gd name="T32" fmla="*/ 19 w 73"/>
                  <a:gd name="T33" fmla="*/ 7 h 115"/>
                  <a:gd name="T34" fmla="*/ 27 w 73"/>
                  <a:gd name="T35" fmla="*/ 0 h 115"/>
                  <a:gd name="T36" fmla="*/ 34 w 73"/>
                  <a:gd name="T37" fmla="*/ 0 h 115"/>
                  <a:gd name="T38" fmla="*/ 50 w 73"/>
                  <a:gd name="T39" fmla="*/ 3 h 115"/>
                  <a:gd name="T40" fmla="*/ 61 w 73"/>
                  <a:gd name="T41" fmla="*/ 11 h 115"/>
                  <a:gd name="T42" fmla="*/ 65 w 73"/>
                  <a:gd name="T43" fmla="*/ 23 h 115"/>
                  <a:gd name="T44" fmla="*/ 69 w 73"/>
                  <a:gd name="T45" fmla="*/ 34 h 115"/>
                  <a:gd name="T46" fmla="*/ 73 w 73"/>
                  <a:gd name="T47" fmla="*/ 46 h 115"/>
                  <a:gd name="T48" fmla="*/ 69 w 73"/>
                  <a:gd name="T49" fmla="*/ 65 h 115"/>
                  <a:gd name="T50" fmla="*/ 61 w 73"/>
                  <a:gd name="T51" fmla="*/ 80 h 115"/>
                  <a:gd name="T52" fmla="*/ 50 w 73"/>
                  <a:gd name="T53" fmla="*/ 95 h 115"/>
                  <a:gd name="T54" fmla="*/ 38 w 73"/>
                  <a:gd name="T55" fmla="*/ 107 h 115"/>
                  <a:gd name="T56" fmla="*/ 23 w 73"/>
                  <a:gd name="T57" fmla="*/ 115 h 115"/>
                  <a:gd name="T58" fmla="*/ 8 w 73"/>
                  <a:gd name="T59" fmla="*/ 115 h 115"/>
                  <a:gd name="T60" fmla="*/ 4 w 73"/>
                  <a:gd name="T61" fmla="*/ 115 h 115"/>
                  <a:gd name="T62" fmla="*/ 54 w 73"/>
                  <a:gd name="T63" fmla="*/ 57 h 115"/>
                  <a:gd name="T64" fmla="*/ 54 w 73"/>
                  <a:gd name="T65" fmla="*/ 49 h 115"/>
                  <a:gd name="T66" fmla="*/ 58 w 73"/>
                  <a:gd name="T67" fmla="*/ 42 h 115"/>
                  <a:gd name="T68" fmla="*/ 54 w 73"/>
                  <a:gd name="T69" fmla="*/ 34 h 115"/>
                  <a:gd name="T70" fmla="*/ 54 w 73"/>
                  <a:gd name="T71" fmla="*/ 23 h 115"/>
                  <a:gd name="T72" fmla="*/ 50 w 73"/>
                  <a:gd name="T73" fmla="*/ 15 h 115"/>
                  <a:gd name="T74" fmla="*/ 46 w 73"/>
                  <a:gd name="T75" fmla="*/ 11 h 115"/>
                  <a:gd name="T76" fmla="*/ 42 w 73"/>
                  <a:gd name="T77" fmla="*/ 7 h 115"/>
                  <a:gd name="T78" fmla="*/ 34 w 73"/>
                  <a:gd name="T79" fmla="*/ 3 h 115"/>
                  <a:gd name="T80" fmla="*/ 27 w 73"/>
                  <a:gd name="T81" fmla="*/ 7 h 115"/>
                  <a:gd name="T82" fmla="*/ 23 w 73"/>
                  <a:gd name="T83" fmla="*/ 11 h 115"/>
                  <a:gd name="T84" fmla="*/ 19 w 73"/>
                  <a:gd name="T85" fmla="*/ 19 h 115"/>
                  <a:gd name="T86" fmla="*/ 19 w 73"/>
                  <a:gd name="T87" fmla="*/ 30 h 115"/>
                  <a:gd name="T88" fmla="*/ 19 w 73"/>
                  <a:gd name="T89" fmla="*/ 46 h 115"/>
                  <a:gd name="T90" fmla="*/ 23 w 73"/>
                  <a:gd name="T91" fmla="*/ 57 h 115"/>
                  <a:gd name="T92" fmla="*/ 31 w 73"/>
                  <a:gd name="T93" fmla="*/ 61 h 115"/>
                  <a:gd name="T94" fmla="*/ 38 w 73"/>
                  <a:gd name="T95" fmla="*/ 65 h 115"/>
                  <a:gd name="T96" fmla="*/ 42 w 73"/>
                  <a:gd name="T97" fmla="*/ 65 h 115"/>
                  <a:gd name="T98" fmla="*/ 46 w 73"/>
                  <a:gd name="T99" fmla="*/ 61 h 115"/>
                  <a:gd name="T100" fmla="*/ 50 w 73"/>
                  <a:gd name="T101" fmla="*/ 61 h 115"/>
                  <a:gd name="T102" fmla="*/ 54 w 73"/>
                  <a:gd name="T103" fmla="*/ 57 h 11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73"/>
                  <a:gd name="T157" fmla="*/ 0 h 115"/>
                  <a:gd name="T158" fmla="*/ 73 w 73"/>
                  <a:gd name="T159" fmla="*/ 115 h 115"/>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73" h="115">
                    <a:moveTo>
                      <a:pt x="4" y="115"/>
                    </a:moveTo>
                    <a:lnTo>
                      <a:pt x="4" y="115"/>
                    </a:lnTo>
                    <a:lnTo>
                      <a:pt x="15" y="111"/>
                    </a:lnTo>
                    <a:lnTo>
                      <a:pt x="23" y="107"/>
                    </a:lnTo>
                    <a:lnTo>
                      <a:pt x="31" y="99"/>
                    </a:lnTo>
                    <a:lnTo>
                      <a:pt x="42" y="92"/>
                    </a:lnTo>
                    <a:lnTo>
                      <a:pt x="50" y="76"/>
                    </a:lnTo>
                    <a:lnTo>
                      <a:pt x="54" y="65"/>
                    </a:lnTo>
                    <a:lnTo>
                      <a:pt x="42" y="69"/>
                    </a:lnTo>
                    <a:lnTo>
                      <a:pt x="31" y="72"/>
                    </a:lnTo>
                    <a:lnTo>
                      <a:pt x="19" y="69"/>
                    </a:lnTo>
                    <a:lnTo>
                      <a:pt x="11" y="61"/>
                    </a:lnTo>
                    <a:lnTo>
                      <a:pt x="4" y="53"/>
                    </a:lnTo>
                    <a:lnTo>
                      <a:pt x="0" y="38"/>
                    </a:lnTo>
                    <a:lnTo>
                      <a:pt x="4" y="26"/>
                    </a:lnTo>
                    <a:lnTo>
                      <a:pt x="11" y="15"/>
                    </a:lnTo>
                    <a:lnTo>
                      <a:pt x="19" y="7"/>
                    </a:lnTo>
                    <a:lnTo>
                      <a:pt x="27" y="0"/>
                    </a:lnTo>
                    <a:lnTo>
                      <a:pt x="34" y="0"/>
                    </a:lnTo>
                    <a:lnTo>
                      <a:pt x="50" y="3"/>
                    </a:lnTo>
                    <a:lnTo>
                      <a:pt x="61" y="11"/>
                    </a:lnTo>
                    <a:lnTo>
                      <a:pt x="65" y="23"/>
                    </a:lnTo>
                    <a:lnTo>
                      <a:pt x="69" y="34"/>
                    </a:lnTo>
                    <a:lnTo>
                      <a:pt x="73" y="46"/>
                    </a:lnTo>
                    <a:lnTo>
                      <a:pt x="69" y="65"/>
                    </a:lnTo>
                    <a:lnTo>
                      <a:pt x="61" y="80"/>
                    </a:lnTo>
                    <a:lnTo>
                      <a:pt x="50" y="95"/>
                    </a:lnTo>
                    <a:lnTo>
                      <a:pt x="38" y="107"/>
                    </a:lnTo>
                    <a:lnTo>
                      <a:pt x="23" y="115"/>
                    </a:lnTo>
                    <a:lnTo>
                      <a:pt x="8" y="115"/>
                    </a:lnTo>
                    <a:lnTo>
                      <a:pt x="4" y="115"/>
                    </a:lnTo>
                    <a:close/>
                    <a:moveTo>
                      <a:pt x="54" y="57"/>
                    </a:moveTo>
                    <a:lnTo>
                      <a:pt x="54" y="49"/>
                    </a:lnTo>
                    <a:lnTo>
                      <a:pt x="58" y="42"/>
                    </a:lnTo>
                    <a:lnTo>
                      <a:pt x="54" y="34"/>
                    </a:lnTo>
                    <a:lnTo>
                      <a:pt x="54" y="23"/>
                    </a:lnTo>
                    <a:lnTo>
                      <a:pt x="50" y="15"/>
                    </a:lnTo>
                    <a:lnTo>
                      <a:pt x="46" y="11"/>
                    </a:lnTo>
                    <a:lnTo>
                      <a:pt x="42" y="7"/>
                    </a:lnTo>
                    <a:lnTo>
                      <a:pt x="34" y="3"/>
                    </a:lnTo>
                    <a:lnTo>
                      <a:pt x="27" y="7"/>
                    </a:lnTo>
                    <a:lnTo>
                      <a:pt x="23" y="11"/>
                    </a:lnTo>
                    <a:lnTo>
                      <a:pt x="19" y="19"/>
                    </a:lnTo>
                    <a:lnTo>
                      <a:pt x="19" y="30"/>
                    </a:lnTo>
                    <a:lnTo>
                      <a:pt x="19" y="46"/>
                    </a:lnTo>
                    <a:lnTo>
                      <a:pt x="23" y="57"/>
                    </a:lnTo>
                    <a:lnTo>
                      <a:pt x="31" y="61"/>
                    </a:lnTo>
                    <a:lnTo>
                      <a:pt x="38" y="65"/>
                    </a:lnTo>
                    <a:lnTo>
                      <a:pt x="42" y="65"/>
                    </a:lnTo>
                    <a:lnTo>
                      <a:pt x="46" y="61"/>
                    </a:lnTo>
                    <a:lnTo>
                      <a:pt x="50" y="61"/>
                    </a:lnTo>
                    <a:lnTo>
                      <a:pt x="54" y="57"/>
                    </a:lnTo>
                    <a:close/>
                  </a:path>
                </a:pathLst>
              </a:custGeom>
              <a:solidFill>
                <a:srgbClr val="000000"/>
              </a:solidFill>
              <a:ln w="0">
                <a:solidFill>
                  <a:srgbClr val="000000"/>
                </a:solidFill>
                <a:round/>
                <a:headEnd/>
                <a:tailEnd/>
              </a:ln>
            </p:spPr>
            <p:txBody>
              <a:bodyPr/>
              <a:lstStyle/>
              <a:p>
                <a:endParaRPr lang="en-CA"/>
              </a:p>
            </p:txBody>
          </p:sp>
          <p:sp>
            <p:nvSpPr>
              <p:cNvPr id="18626" name="Rectangle 308"/>
              <p:cNvSpPr>
                <a:spLocks noChangeArrowheads="1"/>
              </p:cNvSpPr>
              <p:nvPr/>
            </p:nvSpPr>
            <p:spPr bwMode="auto">
              <a:xfrm>
                <a:off x="4071" y="1706"/>
                <a:ext cx="8" cy="207"/>
              </a:xfrm>
              <a:prstGeom prst="rect">
                <a:avLst/>
              </a:prstGeom>
              <a:solidFill>
                <a:srgbClr val="000000"/>
              </a:solidFill>
              <a:ln w="0">
                <a:solidFill>
                  <a:srgbClr val="000000"/>
                </a:solidFill>
                <a:miter lim="800000"/>
                <a:headEnd/>
                <a:tailEnd/>
              </a:ln>
            </p:spPr>
            <p:txBody>
              <a:bodyPr/>
              <a:lstStyle/>
              <a:p>
                <a:endParaRPr lang="en-US"/>
              </a:p>
            </p:txBody>
          </p:sp>
          <p:sp>
            <p:nvSpPr>
              <p:cNvPr id="18627" name="Freeform 309"/>
              <p:cNvSpPr>
                <a:spLocks/>
              </p:cNvSpPr>
              <p:nvPr/>
            </p:nvSpPr>
            <p:spPr bwMode="auto">
              <a:xfrm>
                <a:off x="4275" y="1836"/>
                <a:ext cx="19" cy="20"/>
              </a:xfrm>
              <a:custGeom>
                <a:avLst/>
                <a:gdLst>
                  <a:gd name="T0" fmla="*/ 11 w 19"/>
                  <a:gd name="T1" fmla="*/ 0 h 20"/>
                  <a:gd name="T2" fmla="*/ 15 w 19"/>
                  <a:gd name="T3" fmla="*/ 0 h 20"/>
                  <a:gd name="T4" fmla="*/ 19 w 19"/>
                  <a:gd name="T5" fmla="*/ 4 h 20"/>
                  <a:gd name="T6" fmla="*/ 19 w 19"/>
                  <a:gd name="T7" fmla="*/ 8 h 20"/>
                  <a:gd name="T8" fmla="*/ 19 w 19"/>
                  <a:gd name="T9" fmla="*/ 12 h 20"/>
                  <a:gd name="T10" fmla="*/ 19 w 19"/>
                  <a:gd name="T11" fmla="*/ 16 h 20"/>
                  <a:gd name="T12" fmla="*/ 19 w 19"/>
                  <a:gd name="T13" fmla="*/ 16 h 20"/>
                  <a:gd name="T14" fmla="*/ 15 w 19"/>
                  <a:gd name="T15" fmla="*/ 20 h 20"/>
                  <a:gd name="T16" fmla="*/ 11 w 19"/>
                  <a:gd name="T17" fmla="*/ 20 h 20"/>
                  <a:gd name="T18" fmla="*/ 7 w 19"/>
                  <a:gd name="T19" fmla="*/ 20 h 20"/>
                  <a:gd name="T20" fmla="*/ 3 w 19"/>
                  <a:gd name="T21" fmla="*/ 16 h 20"/>
                  <a:gd name="T22" fmla="*/ 3 w 19"/>
                  <a:gd name="T23" fmla="*/ 16 h 20"/>
                  <a:gd name="T24" fmla="*/ 0 w 19"/>
                  <a:gd name="T25" fmla="*/ 12 h 20"/>
                  <a:gd name="T26" fmla="*/ 3 w 19"/>
                  <a:gd name="T27" fmla="*/ 8 h 20"/>
                  <a:gd name="T28" fmla="*/ 3 w 19"/>
                  <a:gd name="T29" fmla="*/ 4 h 20"/>
                  <a:gd name="T30" fmla="*/ 7 w 19"/>
                  <a:gd name="T31" fmla="*/ 0 h 20"/>
                  <a:gd name="T32" fmla="*/ 11 w 19"/>
                  <a:gd name="T33" fmla="*/ 0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20"/>
                  <a:gd name="T53" fmla="*/ 19 w 19"/>
                  <a:gd name="T54" fmla="*/ 20 h 2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20">
                    <a:moveTo>
                      <a:pt x="11" y="0"/>
                    </a:moveTo>
                    <a:lnTo>
                      <a:pt x="15" y="0"/>
                    </a:lnTo>
                    <a:lnTo>
                      <a:pt x="19" y="4"/>
                    </a:lnTo>
                    <a:lnTo>
                      <a:pt x="19" y="8"/>
                    </a:lnTo>
                    <a:lnTo>
                      <a:pt x="19" y="12"/>
                    </a:lnTo>
                    <a:lnTo>
                      <a:pt x="19" y="16"/>
                    </a:lnTo>
                    <a:lnTo>
                      <a:pt x="15" y="20"/>
                    </a:lnTo>
                    <a:lnTo>
                      <a:pt x="11" y="20"/>
                    </a:lnTo>
                    <a:lnTo>
                      <a:pt x="7" y="20"/>
                    </a:lnTo>
                    <a:lnTo>
                      <a:pt x="3" y="16"/>
                    </a:lnTo>
                    <a:lnTo>
                      <a:pt x="0" y="12"/>
                    </a:lnTo>
                    <a:lnTo>
                      <a:pt x="3" y="8"/>
                    </a:lnTo>
                    <a:lnTo>
                      <a:pt x="3" y="4"/>
                    </a:lnTo>
                    <a:lnTo>
                      <a:pt x="7" y="0"/>
                    </a:lnTo>
                    <a:lnTo>
                      <a:pt x="11" y="0"/>
                    </a:lnTo>
                    <a:close/>
                  </a:path>
                </a:pathLst>
              </a:custGeom>
              <a:solidFill>
                <a:srgbClr val="000000"/>
              </a:solidFill>
              <a:ln w="0">
                <a:solidFill>
                  <a:srgbClr val="000000"/>
                </a:solidFill>
                <a:round/>
                <a:headEnd/>
                <a:tailEnd/>
              </a:ln>
            </p:spPr>
            <p:txBody>
              <a:bodyPr/>
              <a:lstStyle/>
              <a:p>
                <a:endParaRPr lang="en-CA"/>
              </a:p>
            </p:txBody>
          </p:sp>
          <p:sp>
            <p:nvSpPr>
              <p:cNvPr id="18628" name="Freeform 310"/>
              <p:cNvSpPr>
                <a:spLocks noEditPoints="1"/>
              </p:cNvSpPr>
              <p:nvPr/>
            </p:nvSpPr>
            <p:spPr bwMode="auto">
              <a:xfrm>
                <a:off x="4313" y="1741"/>
                <a:ext cx="69" cy="115"/>
              </a:xfrm>
              <a:custGeom>
                <a:avLst/>
                <a:gdLst>
                  <a:gd name="T0" fmla="*/ 0 w 69"/>
                  <a:gd name="T1" fmla="*/ 57 h 115"/>
                  <a:gd name="T2" fmla="*/ 0 w 69"/>
                  <a:gd name="T3" fmla="*/ 42 h 115"/>
                  <a:gd name="T4" fmla="*/ 4 w 69"/>
                  <a:gd name="T5" fmla="*/ 26 h 115"/>
                  <a:gd name="T6" fmla="*/ 11 w 69"/>
                  <a:gd name="T7" fmla="*/ 15 h 115"/>
                  <a:gd name="T8" fmla="*/ 19 w 69"/>
                  <a:gd name="T9" fmla="*/ 3 h 115"/>
                  <a:gd name="T10" fmla="*/ 27 w 69"/>
                  <a:gd name="T11" fmla="*/ 0 h 115"/>
                  <a:gd name="T12" fmla="*/ 34 w 69"/>
                  <a:gd name="T13" fmla="*/ 0 h 115"/>
                  <a:gd name="T14" fmla="*/ 42 w 69"/>
                  <a:gd name="T15" fmla="*/ 0 h 115"/>
                  <a:gd name="T16" fmla="*/ 50 w 69"/>
                  <a:gd name="T17" fmla="*/ 3 h 115"/>
                  <a:gd name="T18" fmla="*/ 57 w 69"/>
                  <a:gd name="T19" fmla="*/ 11 h 115"/>
                  <a:gd name="T20" fmla="*/ 65 w 69"/>
                  <a:gd name="T21" fmla="*/ 26 h 115"/>
                  <a:gd name="T22" fmla="*/ 69 w 69"/>
                  <a:gd name="T23" fmla="*/ 38 h 115"/>
                  <a:gd name="T24" fmla="*/ 69 w 69"/>
                  <a:gd name="T25" fmla="*/ 57 h 115"/>
                  <a:gd name="T26" fmla="*/ 69 w 69"/>
                  <a:gd name="T27" fmla="*/ 72 h 115"/>
                  <a:gd name="T28" fmla="*/ 65 w 69"/>
                  <a:gd name="T29" fmla="*/ 88 h 115"/>
                  <a:gd name="T30" fmla="*/ 57 w 69"/>
                  <a:gd name="T31" fmla="*/ 99 h 115"/>
                  <a:gd name="T32" fmla="*/ 50 w 69"/>
                  <a:gd name="T33" fmla="*/ 111 h 115"/>
                  <a:gd name="T34" fmla="*/ 42 w 69"/>
                  <a:gd name="T35" fmla="*/ 115 h 115"/>
                  <a:gd name="T36" fmla="*/ 34 w 69"/>
                  <a:gd name="T37" fmla="*/ 115 h 115"/>
                  <a:gd name="T38" fmla="*/ 23 w 69"/>
                  <a:gd name="T39" fmla="*/ 115 h 115"/>
                  <a:gd name="T40" fmla="*/ 15 w 69"/>
                  <a:gd name="T41" fmla="*/ 107 h 115"/>
                  <a:gd name="T42" fmla="*/ 8 w 69"/>
                  <a:gd name="T43" fmla="*/ 95 h 115"/>
                  <a:gd name="T44" fmla="*/ 4 w 69"/>
                  <a:gd name="T45" fmla="*/ 80 h 115"/>
                  <a:gd name="T46" fmla="*/ 0 w 69"/>
                  <a:gd name="T47" fmla="*/ 57 h 115"/>
                  <a:gd name="T48" fmla="*/ 15 w 69"/>
                  <a:gd name="T49" fmla="*/ 61 h 115"/>
                  <a:gd name="T50" fmla="*/ 15 w 69"/>
                  <a:gd name="T51" fmla="*/ 80 h 115"/>
                  <a:gd name="T52" fmla="*/ 23 w 69"/>
                  <a:gd name="T53" fmla="*/ 99 h 115"/>
                  <a:gd name="T54" fmla="*/ 23 w 69"/>
                  <a:gd name="T55" fmla="*/ 103 h 115"/>
                  <a:gd name="T56" fmla="*/ 31 w 69"/>
                  <a:gd name="T57" fmla="*/ 107 h 115"/>
                  <a:gd name="T58" fmla="*/ 34 w 69"/>
                  <a:gd name="T59" fmla="*/ 111 h 115"/>
                  <a:gd name="T60" fmla="*/ 38 w 69"/>
                  <a:gd name="T61" fmla="*/ 107 h 115"/>
                  <a:gd name="T62" fmla="*/ 42 w 69"/>
                  <a:gd name="T63" fmla="*/ 107 h 115"/>
                  <a:gd name="T64" fmla="*/ 46 w 69"/>
                  <a:gd name="T65" fmla="*/ 99 h 115"/>
                  <a:gd name="T66" fmla="*/ 50 w 69"/>
                  <a:gd name="T67" fmla="*/ 92 h 115"/>
                  <a:gd name="T68" fmla="*/ 54 w 69"/>
                  <a:gd name="T69" fmla="*/ 76 h 115"/>
                  <a:gd name="T70" fmla="*/ 54 w 69"/>
                  <a:gd name="T71" fmla="*/ 53 h 115"/>
                  <a:gd name="T72" fmla="*/ 54 w 69"/>
                  <a:gd name="T73" fmla="*/ 34 h 115"/>
                  <a:gd name="T74" fmla="*/ 50 w 69"/>
                  <a:gd name="T75" fmla="*/ 23 h 115"/>
                  <a:gd name="T76" fmla="*/ 46 w 69"/>
                  <a:gd name="T77" fmla="*/ 11 h 115"/>
                  <a:gd name="T78" fmla="*/ 42 w 69"/>
                  <a:gd name="T79" fmla="*/ 7 h 115"/>
                  <a:gd name="T80" fmla="*/ 38 w 69"/>
                  <a:gd name="T81" fmla="*/ 7 h 115"/>
                  <a:gd name="T82" fmla="*/ 34 w 69"/>
                  <a:gd name="T83" fmla="*/ 3 h 115"/>
                  <a:gd name="T84" fmla="*/ 31 w 69"/>
                  <a:gd name="T85" fmla="*/ 7 h 115"/>
                  <a:gd name="T86" fmla="*/ 27 w 69"/>
                  <a:gd name="T87" fmla="*/ 11 h 115"/>
                  <a:gd name="T88" fmla="*/ 19 w 69"/>
                  <a:gd name="T89" fmla="*/ 19 h 115"/>
                  <a:gd name="T90" fmla="*/ 19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6"/>
                    </a:lnTo>
                    <a:lnTo>
                      <a:pt x="11" y="15"/>
                    </a:lnTo>
                    <a:lnTo>
                      <a:pt x="19" y="3"/>
                    </a:lnTo>
                    <a:lnTo>
                      <a:pt x="27" y="0"/>
                    </a:lnTo>
                    <a:lnTo>
                      <a:pt x="34" y="0"/>
                    </a:lnTo>
                    <a:lnTo>
                      <a:pt x="42" y="0"/>
                    </a:lnTo>
                    <a:lnTo>
                      <a:pt x="50" y="3"/>
                    </a:lnTo>
                    <a:lnTo>
                      <a:pt x="57" y="11"/>
                    </a:lnTo>
                    <a:lnTo>
                      <a:pt x="65" y="26"/>
                    </a:lnTo>
                    <a:lnTo>
                      <a:pt x="69" y="38"/>
                    </a:lnTo>
                    <a:lnTo>
                      <a:pt x="69" y="57"/>
                    </a:lnTo>
                    <a:lnTo>
                      <a:pt x="69" y="72"/>
                    </a:lnTo>
                    <a:lnTo>
                      <a:pt x="65" y="88"/>
                    </a:lnTo>
                    <a:lnTo>
                      <a:pt x="57" y="99"/>
                    </a:lnTo>
                    <a:lnTo>
                      <a:pt x="50" y="111"/>
                    </a:lnTo>
                    <a:lnTo>
                      <a:pt x="42" y="115"/>
                    </a:lnTo>
                    <a:lnTo>
                      <a:pt x="34" y="115"/>
                    </a:lnTo>
                    <a:lnTo>
                      <a:pt x="23" y="115"/>
                    </a:lnTo>
                    <a:lnTo>
                      <a:pt x="15" y="107"/>
                    </a:lnTo>
                    <a:lnTo>
                      <a:pt x="8" y="95"/>
                    </a:lnTo>
                    <a:lnTo>
                      <a:pt x="4" y="80"/>
                    </a:lnTo>
                    <a:lnTo>
                      <a:pt x="0" y="57"/>
                    </a:lnTo>
                    <a:close/>
                    <a:moveTo>
                      <a:pt x="15" y="61"/>
                    </a:moveTo>
                    <a:lnTo>
                      <a:pt x="15" y="80"/>
                    </a:lnTo>
                    <a:lnTo>
                      <a:pt x="23" y="99"/>
                    </a:lnTo>
                    <a:lnTo>
                      <a:pt x="23" y="103"/>
                    </a:lnTo>
                    <a:lnTo>
                      <a:pt x="31" y="107"/>
                    </a:lnTo>
                    <a:lnTo>
                      <a:pt x="34" y="111"/>
                    </a:lnTo>
                    <a:lnTo>
                      <a:pt x="38" y="107"/>
                    </a:lnTo>
                    <a:lnTo>
                      <a:pt x="42" y="107"/>
                    </a:lnTo>
                    <a:lnTo>
                      <a:pt x="46" y="99"/>
                    </a:lnTo>
                    <a:lnTo>
                      <a:pt x="50" y="92"/>
                    </a:lnTo>
                    <a:lnTo>
                      <a:pt x="54" y="76"/>
                    </a:lnTo>
                    <a:lnTo>
                      <a:pt x="54" y="53"/>
                    </a:lnTo>
                    <a:lnTo>
                      <a:pt x="54" y="34"/>
                    </a:lnTo>
                    <a:lnTo>
                      <a:pt x="50" y="23"/>
                    </a:lnTo>
                    <a:lnTo>
                      <a:pt x="46" y="11"/>
                    </a:lnTo>
                    <a:lnTo>
                      <a:pt x="42" y="7"/>
                    </a:lnTo>
                    <a:lnTo>
                      <a:pt x="38" y="7"/>
                    </a:lnTo>
                    <a:lnTo>
                      <a:pt x="34" y="3"/>
                    </a:lnTo>
                    <a:lnTo>
                      <a:pt x="31" y="7"/>
                    </a:lnTo>
                    <a:lnTo>
                      <a:pt x="27" y="11"/>
                    </a:lnTo>
                    <a:lnTo>
                      <a:pt x="19" y="19"/>
                    </a:lnTo>
                    <a:lnTo>
                      <a:pt x="19"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8629" name="Freeform 311"/>
              <p:cNvSpPr>
                <a:spLocks noEditPoints="1"/>
              </p:cNvSpPr>
              <p:nvPr/>
            </p:nvSpPr>
            <p:spPr bwMode="auto">
              <a:xfrm>
                <a:off x="4397" y="1741"/>
                <a:ext cx="69" cy="115"/>
              </a:xfrm>
              <a:custGeom>
                <a:avLst/>
                <a:gdLst>
                  <a:gd name="T0" fmla="*/ 0 w 69"/>
                  <a:gd name="T1" fmla="*/ 57 h 115"/>
                  <a:gd name="T2" fmla="*/ 0 w 69"/>
                  <a:gd name="T3" fmla="*/ 42 h 115"/>
                  <a:gd name="T4" fmla="*/ 4 w 69"/>
                  <a:gd name="T5" fmla="*/ 26 h 115"/>
                  <a:gd name="T6" fmla="*/ 12 w 69"/>
                  <a:gd name="T7" fmla="*/ 15 h 115"/>
                  <a:gd name="T8" fmla="*/ 20 w 69"/>
                  <a:gd name="T9" fmla="*/ 3 h 115"/>
                  <a:gd name="T10" fmla="*/ 27 w 69"/>
                  <a:gd name="T11" fmla="*/ 0 h 115"/>
                  <a:gd name="T12" fmla="*/ 35 w 69"/>
                  <a:gd name="T13" fmla="*/ 0 h 115"/>
                  <a:gd name="T14" fmla="*/ 43 w 69"/>
                  <a:gd name="T15" fmla="*/ 0 h 115"/>
                  <a:gd name="T16" fmla="*/ 50 w 69"/>
                  <a:gd name="T17" fmla="*/ 3 h 115"/>
                  <a:gd name="T18" fmla="*/ 58 w 69"/>
                  <a:gd name="T19" fmla="*/ 11 h 115"/>
                  <a:gd name="T20" fmla="*/ 66 w 69"/>
                  <a:gd name="T21" fmla="*/ 26 h 115"/>
                  <a:gd name="T22" fmla="*/ 69 w 69"/>
                  <a:gd name="T23" fmla="*/ 38 h 115"/>
                  <a:gd name="T24" fmla="*/ 69 w 69"/>
                  <a:gd name="T25" fmla="*/ 57 h 115"/>
                  <a:gd name="T26" fmla="*/ 69 w 69"/>
                  <a:gd name="T27" fmla="*/ 72 h 115"/>
                  <a:gd name="T28" fmla="*/ 66 w 69"/>
                  <a:gd name="T29" fmla="*/ 88 h 115"/>
                  <a:gd name="T30" fmla="*/ 58 w 69"/>
                  <a:gd name="T31" fmla="*/ 99 h 115"/>
                  <a:gd name="T32" fmla="*/ 50 w 69"/>
                  <a:gd name="T33" fmla="*/ 111 h 115"/>
                  <a:gd name="T34" fmla="*/ 43 w 69"/>
                  <a:gd name="T35" fmla="*/ 115 h 115"/>
                  <a:gd name="T36" fmla="*/ 35 w 69"/>
                  <a:gd name="T37" fmla="*/ 115 h 115"/>
                  <a:gd name="T38" fmla="*/ 23 w 69"/>
                  <a:gd name="T39" fmla="*/ 115 h 115"/>
                  <a:gd name="T40" fmla="*/ 16 w 69"/>
                  <a:gd name="T41" fmla="*/ 107 h 115"/>
                  <a:gd name="T42" fmla="*/ 8 w 69"/>
                  <a:gd name="T43" fmla="*/ 95 h 115"/>
                  <a:gd name="T44" fmla="*/ 0 w 69"/>
                  <a:gd name="T45" fmla="*/ 80 h 115"/>
                  <a:gd name="T46" fmla="*/ 0 w 69"/>
                  <a:gd name="T47" fmla="*/ 57 h 115"/>
                  <a:gd name="T48" fmla="*/ 16 w 69"/>
                  <a:gd name="T49" fmla="*/ 61 h 115"/>
                  <a:gd name="T50" fmla="*/ 16 w 69"/>
                  <a:gd name="T51" fmla="*/ 80 h 115"/>
                  <a:gd name="T52" fmla="*/ 20 w 69"/>
                  <a:gd name="T53" fmla="*/ 99 h 115"/>
                  <a:gd name="T54" fmla="*/ 23 w 69"/>
                  <a:gd name="T55" fmla="*/ 103 h 115"/>
                  <a:gd name="T56" fmla="*/ 31 w 69"/>
                  <a:gd name="T57" fmla="*/ 107 h 115"/>
                  <a:gd name="T58" fmla="*/ 35 w 69"/>
                  <a:gd name="T59" fmla="*/ 111 h 115"/>
                  <a:gd name="T60" fmla="*/ 39 w 69"/>
                  <a:gd name="T61" fmla="*/ 107 h 115"/>
                  <a:gd name="T62" fmla="*/ 43 w 69"/>
                  <a:gd name="T63" fmla="*/ 107 h 115"/>
                  <a:gd name="T64" fmla="*/ 46 w 69"/>
                  <a:gd name="T65" fmla="*/ 99 h 115"/>
                  <a:gd name="T66" fmla="*/ 50 w 69"/>
                  <a:gd name="T67" fmla="*/ 92 h 115"/>
                  <a:gd name="T68" fmla="*/ 54 w 69"/>
                  <a:gd name="T69" fmla="*/ 76 h 115"/>
                  <a:gd name="T70" fmla="*/ 54 w 69"/>
                  <a:gd name="T71" fmla="*/ 53 h 115"/>
                  <a:gd name="T72" fmla="*/ 54 w 69"/>
                  <a:gd name="T73" fmla="*/ 34 h 115"/>
                  <a:gd name="T74" fmla="*/ 50 w 69"/>
                  <a:gd name="T75" fmla="*/ 23 h 115"/>
                  <a:gd name="T76" fmla="*/ 46 w 69"/>
                  <a:gd name="T77" fmla="*/ 11 h 115"/>
                  <a:gd name="T78" fmla="*/ 43 w 69"/>
                  <a:gd name="T79" fmla="*/ 7 h 115"/>
                  <a:gd name="T80" fmla="*/ 39 w 69"/>
                  <a:gd name="T81" fmla="*/ 7 h 115"/>
                  <a:gd name="T82" fmla="*/ 35 w 69"/>
                  <a:gd name="T83" fmla="*/ 3 h 115"/>
                  <a:gd name="T84" fmla="*/ 31 w 69"/>
                  <a:gd name="T85" fmla="*/ 7 h 115"/>
                  <a:gd name="T86" fmla="*/ 27 w 69"/>
                  <a:gd name="T87" fmla="*/ 11 h 115"/>
                  <a:gd name="T88" fmla="*/ 20 w 69"/>
                  <a:gd name="T89" fmla="*/ 19 h 115"/>
                  <a:gd name="T90" fmla="*/ 20 w 69"/>
                  <a:gd name="T91" fmla="*/ 30 h 115"/>
                  <a:gd name="T92" fmla="*/ 16 w 69"/>
                  <a:gd name="T93" fmla="*/ 46 h 115"/>
                  <a:gd name="T94" fmla="*/ 16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6"/>
                    </a:lnTo>
                    <a:lnTo>
                      <a:pt x="12" y="15"/>
                    </a:lnTo>
                    <a:lnTo>
                      <a:pt x="20" y="3"/>
                    </a:lnTo>
                    <a:lnTo>
                      <a:pt x="27" y="0"/>
                    </a:lnTo>
                    <a:lnTo>
                      <a:pt x="35" y="0"/>
                    </a:lnTo>
                    <a:lnTo>
                      <a:pt x="43" y="0"/>
                    </a:lnTo>
                    <a:lnTo>
                      <a:pt x="50" y="3"/>
                    </a:lnTo>
                    <a:lnTo>
                      <a:pt x="58" y="11"/>
                    </a:lnTo>
                    <a:lnTo>
                      <a:pt x="66" y="26"/>
                    </a:lnTo>
                    <a:lnTo>
                      <a:pt x="69" y="38"/>
                    </a:lnTo>
                    <a:lnTo>
                      <a:pt x="69" y="57"/>
                    </a:lnTo>
                    <a:lnTo>
                      <a:pt x="69" y="72"/>
                    </a:lnTo>
                    <a:lnTo>
                      <a:pt x="66" y="88"/>
                    </a:lnTo>
                    <a:lnTo>
                      <a:pt x="58" y="99"/>
                    </a:lnTo>
                    <a:lnTo>
                      <a:pt x="50" y="111"/>
                    </a:lnTo>
                    <a:lnTo>
                      <a:pt x="43" y="115"/>
                    </a:lnTo>
                    <a:lnTo>
                      <a:pt x="35" y="115"/>
                    </a:lnTo>
                    <a:lnTo>
                      <a:pt x="23" y="115"/>
                    </a:lnTo>
                    <a:lnTo>
                      <a:pt x="16" y="107"/>
                    </a:lnTo>
                    <a:lnTo>
                      <a:pt x="8" y="95"/>
                    </a:lnTo>
                    <a:lnTo>
                      <a:pt x="0" y="80"/>
                    </a:lnTo>
                    <a:lnTo>
                      <a:pt x="0" y="57"/>
                    </a:lnTo>
                    <a:close/>
                    <a:moveTo>
                      <a:pt x="16" y="61"/>
                    </a:moveTo>
                    <a:lnTo>
                      <a:pt x="16" y="80"/>
                    </a:lnTo>
                    <a:lnTo>
                      <a:pt x="20" y="99"/>
                    </a:lnTo>
                    <a:lnTo>
                      <a:pt x="23" y="103"/>
                    </a:lnTo>
                    <a:lnTo>
                      <a:pt x="31" y="107"/>
                    </a:lnTo>
                    <a:lnTo>
                      <a:pt x="35" y="111"/>
                    </a:lnTo>
                    <a:lnTo>
                      <a:pt x="39" y="107"/>
                    </a:lnTo>
                    <a:lnTo>
                      <a:pt x="43" y="107"/>
                    </a:lnTo>
                    <a:lnTo>
                      <a:pt x="46" y="99"/>
                    </a:lnTo>
                    <a:lnTo>
                      <a:pt x="50" y="92"/>
                    </a:lnTo>
                    <a:lnTo>
                      <a:pt x="54" y="76"/>
                    </a:lnTo>
                    <a:lnTo>
                      <a:pt x="54" y="53"/>
                    </a:lnTo>
                    <a:lnTo>
                      <a:pt x="54" y="34"/>
                    </a:lnTo>
                    <a:lnTo>
                      <a:pt x="50" y="23"/>
                    </a:lnTo>
                    <a:lnTo>
                      <a:pt x="46" y="11"/>
                    </a:lnTo>
                    <a:lnTo>
                      <a:pt x="43" y="7"/>
                    </a:lnTo>
                    <a:lnTo>
                      <a:pt x="39" y="7"/>
                    </a:lnTo>
                    <a:lnTo>
                      <a:pt x="35" y="3"/>
                    </a:lnTo>
                    <a:lnTo>
                      <a:pt x="31" y="7"/>
                    </a:lnTo>
                    <a:lnTo>
                      <a:pt x="27" y="11"/>
                    </a:lnTo>
                    <a:lnTo>
                      <a:pt x="20" y="19"/>
                    </a:lnTo>
                    <a:lnTo>
                      <a:pt x="20" y="30"/>
                    </a:lnTo>
                    <a:lnTo>
                      <a:pt x="16" y="46"/>
                    </a:lnTo>
                    <a:lnTo>
                      <a:pt x="16" y="61"/>
                    </a:lnTo>
                    <a:close/>
                  </a:path>
                </a:pathLst>
              </a:custGeom>
              <a:solidFill>
                <a:srgbClr val="000000"/>
              </a:solidFill>
              <a:ln w="0">
                <a:solidFill>
                  <a:srgbClr val="000000"/>
                </a:solidFill>
                <a:round/>
                <a:headEnd/>
                <a:tailEnd/>
              </a:ln>
            </p:spPr>
            <p:txBody>
              <a:bodyPr/>
              <a:lstStyle/>
              <a:p>
                <a:endParaRPr lang="en-CA"/>
              </a:p>
            </p:txBody>
          </p:sp>
          <p:sp>
            <p:nvSpPr>
              <p:cNvPr id="18630" name="Freeform 312"/>
              <p:cNvSpPr>
                <a:spLocks noEditPoints="1"/>
              </p:cNvSpPr>
              <p:nvPr/>
            </p:nvSpPr>
            <p:spPr bwMode="auto">
              <a:xfrm>
                <a:off x="4482" y="1741"/>
                <a:ext cx="69" cy="115"/>
              </a:xfrm>
              <a:custGeom>
                <a:avLst/>
                <a:gdLst>
                  <a:gd name="T0" fmla="*/ 69 w 69"/>
                  <a:gd name="T1" fmla="*/ 0 h 115"/>
                  <a:gd name="T2" fmla="*/ 69 w 69"/>
                  <a:gd name="T3" fmla="*/ 3 h 115"/>
                  <a:gd name="T4" fmla="*/ 57 w 69"/>
                  <a:gd name="T5" fmla="*/ 3 h 115"/>
                  <a:gd name="T6" fmla="*/ 50 w 69"/>
                  <a:gd name="T7" fmla="*/ 7 h 115"/>
                  <a:gd name="T8" fmla="*/ 42 w 69"/>
                  <a:gd name="T9" fmla="*/ 11 h 115"/>
                  <a:gd name="T10" fmla="*/ 34 w 69"/>
                  <a:gd name="T11" fmla="*/ 19 h 115"/>
                  <a:gd name="T12" fmla="*/ 30 w 69"/>
                  <a:gd name="T13" fmla="*/ 23 h 115"/>
                  <a:gd name="T14" fmla="*/ 27 w 69"/>
                  <a:gd name="T15" fmla="*/ 30 h 115"/>
                  <a:gd name="T16" fmla="*/ 23 w 69"/>
                  <a:gd name="T17" fmla="*/ 42 h 115"/>
                  <a:gd name="T18" fmla="*/ 19 w 69"/>
                  <a:gd name="T19" fmla="*/ 49 h 115"/>
                  <a:gd name="T20" fmla="*/ 30 w 69"/>
                  <a:gd name="T21" fmla="*/ 46 h 115"/>
                  <a:gd name="T22" fmla="*/ 42 w 69"/>
                  <a:gd name="T23" fmla="*/ 42 h 115"/>
                  <a:gd name="T24" fmla="*/ 53 w 69"/>
                  <a:gd name="T25" fmla="*/ 46 h 115"/>
                  <a:gd name="T26" fmla="*/ 61 w 69"/>
                  <a:gd name="T27" fmla="*/ 53 h 115"/>
                  <a:gd name="T28" fmla="*/ 69 w 69"/>
                  <a:gd name="T29" fmla="*/ 61 h 115"/>
                  <a:gd name="T30" fmla="*/ 69 w 69"/>
                  <a:gd name="T31" fmla="*/ 76 h 115"/>
                  <a:gd name="T32" fmla="*/ 69 w 69"/>
                  <a:gd name="T33" fmla="*/ 88 h 115"/>
                  <a:gd name="T34" fmla="*/ 61 w 69"/>
                  <a:gd name="T35" fmla="*/ 99 h 115"/>
                  <a:gd name="T36" fmla="*/ 53 w 69"/>
                  <a:gd name="T37" fmla="*/ 107 h 115"/>
                  <a:gd name="T38" fmla="*/ 46 w 69"/>
                  <a:gd name="T39" fmla="*/ 115 h 115"/>
                  <a:gd name="T40" fmla="*/ 34 w 69"/>
                  <a:gd name="T41" fmla="*/ 115 h 115"/>
                  <a:gd name="T42" fmla="*/ 23 w 69"/>
                  <a:gd name="T43" fmla="*/ 115 h 115"/>
                  <a:gd name="T44" fmla="*/ 15 w 69"/>
                  <a:gd name="T45" fmla="*/ 107 h 115"/>
                  <a:gd name="T46" fmla="*/ 7 w 69"/>
                  <a:gd name="T47" fmla="*/ 95 h 115"/>
                  <a:gd name="T48" fmla="*/ 0 w 69"/>
                  <a:gd name="T49" fmla="*/ 84 h 115"/>
                  <a:gd name="T50" fmla="*/ 0 w 69"/>
                  <a:gd name="T51" fmla="*/ 69 h 115"/>
                  <a:gd name="T52" fmla="*/ 0 w 69"/>
                  <a:gd name="T53" fmla="*/ 53 h 115"/>
                  <a:gd name="T54" fmla="*/ 4 w 69"/>
                  <a:gd name="T55" fmla="*/ 42 h 115"/>
                  <a:gd name="T56" fmla="*/ 11 w 69"/>
                  <a:gd name="T57" fmla="*/ 26 h 115"/>
                  <a:gd name="T58" fmla="*/ 23 w 69"/>
                  <a:gd name="T59" fmla="*/ 19 h 115"/>
                  <a:gd name="T60" fmla="*/ 34 w 69"/>
                  <a:gd name="T61" fmla="*/ 7 h 115"/>
                  <a:gd name="T62" fmla="*/ 42 w 69"/>
                  <a:gd name="T63" fmla="*/ 3 h 115"/>
                  <a:gd name="T64" fmla="*/ 53 w 69"/>
                  <a:gd name="T65" fmla="*/ 0 h 115"/>
                  <a:gd name="T66" fmla="*/ 61 w 69"/>
                  <a:gd name="T67" fmla="*/ 0 h 115"/>
                  <a:gd name="T68" fmla="*/ 69 w 69"/>
                  <a:gd name="T69" fmla="*/ 0 h 115"/>
                  <a:gd name="T70" fmla="*/ 15 w 69"/>
                  <a:gd name="T71" fmla="*/ 57 h 115"/>
                  <a:gd name="T72" fmla="*/ 15 w 69"/>
                  <a:gd name="T73" fmla="*/ 69 h 115"/>
                  <a:gd name="T74" fmla="*/ 15 w 69"/>
                  <a:gd name="T75" fmla="*/ 76 h 115"/>
                  <a:gd name="T76" fmla="*/ 15 w 69"/>
                  <a:gd name="T77" fmla="*/ 84 h 115"/>
                  <a:gd name="T78" fmla="*/ 19 w 69"/>
                  <a:gd name="T79" fmla="*/ 92 h 115"/>
                  <a:gd name="T80" fmla="*/ 23 w 69"/>
                  <a:gd name="T81" fmla="*/ 99 h 115"/>
                  <a:gd name="T82" fmla="*/ 27 w 69"/>
                  <a:gd name="T83" fmla="*/ 107 h 115"/>
                  <a:gd name="T84" fmla="*/ 30 w 69"/>
                  <a:gd name="T85" fmla="*/ 107 h 115"/>
                  <a:gd name="T86" fmla="*/ 34 w 69"/>
                  <a:gd name="T87" fmla="*/ 111 h 115"/>
                  <a:gd name="T88" fmla="*/ 42 w 69"/>
                  <a:gd name="T89" fmla="*/ 107 h 115"/>
                  <a:gd name="T90" fmla="*/ 50 w 69"/>
                  <a:gd name="T91" fmla="*/ 103 h 115"/>
                  <a:gd name="T92" fmla="*/ 53 w 69"/>
                  <a:gd name="T93" fmla="*/ 95 h 115"/>
                  <a:gd name="T94" fmla="*/ 53 w 69"/>
                  <a:gd name="T95" fmla="*/ 84 h 115"/>
                  <a:gd name="T96" fmla="*/ 53 w 69"/>
                  <a:gd name="T97" fmla="*/ 72 h 115"/>
                  <a:gd name="T98" fmla="*/ 50 w 69"/>
                  <a:gd name="T99" fmla="*/ 61 h 115"/>
                  <a:gd name="T100" fmla="*/ 42 w 69"/>
                  <a:gd name="T101" fmla="*/ 53 h 115"/>
                  <a:gd name="T102" fmla="*/ 34 w 69"/>
                  <a:gd name="T103" fmla="*/ 49 h 115"/>
                  <a:gd name="T104" fmla="*/ 30 w 69"/>
                  <a:gd name="T105" fmla="*/ 49 h 115"/>
                  <a:gd name="T106" fmla="*/ 27 w 69"/>
                  <a:gd name="T107" fmla="*/ 53 h 115"/>
                  <a:gd name="T108" fmla="*/ 23 w 69"/>
                  <a:gd name="T109" fmla="*/ 53 h 115"/>
                  <a:gd name="T110" fmla="*/ 15 w 69"/>
                  <a:gd name="T111" fmla="*/ 57 h 11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69"/>
                  <a:gd name="T169" fmla="*/ 0 h 115"/>
                  <a:gd name="T170" fmla="*/ 69 w 69"/>
                  <a:gd name="T171" fmla="*/ 115 h 11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69" h="115">
                    <a:moveTo>
                      <a:pt x="69" y="0"/>
                    </a:moveTo>
                    <a:lnTo>
                      <a:pt x="69" y="3"/>
                    </a:lnTo>
                    <a:lnTo>
                      <a:pt x="57" y="3"/>
                    </a:lnTo>
                    <a:lnTo>
                      <a:pt x="50" y="7"/>
                    </a:lnTo>
                    <a:lnTo>
                      <a:pt x="42" y="11"/>
                    </a:lnTo>
                    <a:lnTo>
                      <a:pt x="34" y="19"/>
                    </a:lnTo>
                    <a:lnTo>
                      <a:pt x="30" y="23"/>
                    </a:lnTo>
                    <a:lnTo>
                      <a:pt x="27" y="30"/>
                    </a:lnTo>
                    <a:lnTo>
                      <a:pt x="23" y="42"/>
                    </a:lnTo>
                    <a:lnTo>
                      <a:pt x="19" y="49"/>
                    </a:lnTo>
                    <a:lnTo>
                      <a:pt x="30" y="46"/>
                    </a:lnTo>
                    <a:lnTo>
                      <a:pt x="42" y="42"/>
                    </a:lnTo>
                    <a:lnTo>
                      <a:pt x="53" y="46"/>
                    </a:lnTo>
                    <a:lnTo>
                      <a:pt x="61" y="53"/>
                    </a:lnTo>
                    <a:lnTo>
                      <a:pt x="69" y="61"/>
                    </a:lnTo>
                    <a:lnTo>
                      <a:pt x="69" y="76"/>
                    </a:lnTo>
                    <a:lnTo>
                      <a:pt x="69" y="88"/>
                    </a:lnTo>
                    <a:lnTo>
                      <a:pt x="61" y="99"/>
                    </a:lnTo>
                    <a:lnTo>
                      <a:pt x="53" y="107"/>
                    </a:lnTo>
                    <a:lnTo>
                      <a:pt x="46" y="115"/>
                    </a:lnTo>
                    <a:lnTo>
                      <a:pt x="34" y="115"/>
                    </a:lnTo>
                    <a:lnTo>
                      <a:pt x="23" y="115"/>
                    </a:lnTo>
                    <a:lnTo>
                      <a:pt x="15" y="107"/>
                    </a:lnTo>
                    <a:lnTo>
                      <a:pt x="7" y="95"/>
                    </a:lnTo>
                    <a:lnTo>
                      <a:pt x="0" y="84"/>
                    </a:lnTo>
                    <a:lnTo>
                      <a:pt x="0" y="69"/>
                    </a:lnTo>
                    <a:lnTo>
                      <a:pt x="0" y="53"/>
                    </a:lnTo>
                    <a:lnTo>
                      <a:pt x="4" y="42"/>
                    </a:lnTo>
                    <a:lnTo>
                      <a:pt x="11" y="26"/>
                    </a:lnTo>
                    <a:lnTo>
                      <a:pt x="23" y="19"/>
                    </a:lnTo>
                    <a:lnTo>
                      <a:pt x="34" y="7"/>
                    </a:lnTo>
                    <a:lnTo>
                      <a:pt x="42" y="3"/>
                    </a:lnTo>
                    <a:lnTo>
                      <a:pt x="53" y="0"/>
                    </a:lnTo>
                    <a:lnTo>
                      <a:pt x="61" y="0"/>
                    </a:lnTo>
                    <a:lnTo>
                      <a:pt x="69" y="0"/>
                    </a:lnTo>
                    <a:close/>
                    <a:moveTo>
                      <a:pt x="15" y="57"/>
                    </a:moveTo>
                    <a:lnTo>
                      <a:pt x="15" y="69"/>
                    </a:lnTo>
                    <a:lnTo>
                      <a:pt x="15" y="76"/>
                    </a:lnTo>
                    <a:lnTo>
                      <a:pt x="15" y="84"/>
                    </a:lnTo>
                    <a:lnTo>
                      <a:pt x="19" y="92"/>
                    </a:lnTo>
                    <a:lnTo>
                      <a:pt x="23" y="99"/>
                    </a:lnTo>
                    <a:lnTo>
                      <a:pt x="27" y="107"/>
                    </a:lnTo>
                    <a:lnTo>
                      <a:pt x="30" y="107"/>
                    </a:lnTo>
                    <a:lnTo>
                      <a:pt x="34" y="111"/>
                    </a:lnTo>
                    <a:lnTo>
                      <a:pt x="42" y="107"/>
                    </a:lnTo>
                    <a:lnTo>
                      <a:pt x="50" y="103"/>
                    </a:lnTo>
                    <a:lnTo>
                      <a:pt x="53" y="95"/>
                    </a:lnTo>
                    <a:lnTo>
                      <a:pt x="53" y="84"/>
                    </a:lnTo>
                    <a:lnTo>
                      <a:pt x="53" y="72"/>
                    </a:lnTo>
                    <a:lnTo>
                      <a:pt x="50" y="61"/>
                    </a:lnTo>
                    <a:lnTo>
                      <a:pt x="42" y="53"/>
                    </a:lnTo>
                    <a:lnTo>
                      <a:pt x="34" y="49"/>
                    </a:lnTo>
                    <a:lnTo>
                      <a:pt x="30" y="49"/>
                    </a:lnTo>
                    <a:lnTo>
                      <a:pt x="27" y="53"/>
                    </a:lnTo>
                    <a:lnTo>
                      <a:pt x="23" y="53"/>
                    </a:lnTo>
                    <a:lnTo>
                      <a:pt x="15" y="57"/>
                    </a:lnTo>
                    <a:close/>
                  </a:path>
                </a:pathLst>
              </a:custGeom>
              <a:solidFill>
                <a:srgbClr val="000000"/>
              </a:solidFill>
              <a:ln w="0">
                <a:solidFill>
                  <a:srgbClr val="000000"/>
                </a:solidFill>
                <a:round/>
                <a:headEnd/>
                <a:tailEnd/>
              </a:ln>
            </p:spPr>
            <p:txBody>
              <a:bodyPr/>
              <a:lstStyle/>
              <a:p>
                <a:endParaRPr lang="en-CA"/>
              </a:p>
            </p:txBody>
          </p:sp>
          <p:sp>
            <p:nvSpPr>
              <p:cNvPr id="18631" name="Freeform 313"/>
              <p:cNvSpPr>
                <a:spLocks noEditPoints="1"/>
              </p:cNvSpPr>
              <p:nvPr/>
            </p:nvSpPr>
            <p:spPr bwMode="auto">
              <a:xfrm>
                <a:off x="4566" y="1741"/>
                <a:ext cx="69" cy="115"/>
              </a:xfrm>
              <a:custGeom>
                <a:avLst/>
                <a:gdLst>
                  <a:gd name="T0" fmla="*/ 69 w 69"/>
                  <a:gd name="T1" fmla="*/ 0 h 115"/>
                  <a:gd name="T2" fmla="*/ 69 w 69"/>
                  <a:gd name="T3" fmla="*/ 3 h 115"/>
                  <a:gd name="T4" fmla="*/ 58 w 69"/>
                  <a:gd name="T5" fmla="*/ 3 h 115"/>
                  <a:gd name="T6" fmla="*/ 50 w 69"/>
                  <a:gd name="T7" fmla="*/ 7 h 115"/>
                  <a:gd name="T8" fmla="*/ 42 w 69"/>
                  <a:gd name="T9" fmla="*/ 11 h 115"/>
                  <a:gd name="T10" fmla="*/ 35 w 69"/>
                  <a:gd name="T11" fmla="*/ 19 h 115"/>
                  <a:gd name="T12" fmla="*/ 31 w 69"/>
                  <a:gd name="T13" fmla="*/ 23 h 115"/>
                  <a:gd name="T14" fmla="*/ 27 w 69"/>
                  <a:gd name="T15" fmla="*/ 30 h 115"/>
                  <a:gd name="T16" fmla="*/ 19 w 69"/>
                  <a:gd name="T17" fmla="*/ 42 h 115"/>
                  <a:gd name="T18" fmla="*/ 19 w 69"/>
                  <a:gd name="T19" fmla="*/ 49 h 115"/>
                  <a:gd name="T20" fmla="*/ 31 w 69"/>
                  <a:gd name="T21" fmla="*/ 46 h 115"/>
                  <a:gd name="T22" fmla="*/ 42 w 69"/>
                  <a:gd name="T23" fmla="*/ 42 h 115"/>
                  <a:gd name="T24" fmla="*/ 50 w 69"/>
                  <a:gd name="T25" fmla="*/ 46 h 115"/>
                  <a:gd name="T26" fmla="*/ 62 w 69"/>
                  <a:gd name="T27" fmla="*/ 53 h 115"/>
                  <a:gd name="T28" fmla="*/ 65 w 69"/>
                  <a:gd name="T29" fmla="*/ 61 h 115"/>
                  <a:gd name="T30" fmla="*/ 69 w 69"/>
                  <a:gd name="T31" fmla="*/ 76 h 115"/>
                  <a:gd name="T32" fmla="*/ 65 w 69"/>
                  <a:gd name="T33" fmla="*/ 88 h 115"/>
                  <a:gd name="T34" fmla="*/ 62 w 69"/>
                  <a:gd name="T35" fmla="*/ 99 h 115"/>
                  <a:gd name="T36" fmla="*/ 54 w 69"/>
                  <a:gd name="T37" fmla="*/ 107 h 115"/>
                  <a:gd name="T38" fmla="*/ 46 w 69"/>
                  <a:gd name="T39" fmla="*/ 115 h 115"/>
                  <a:gd name="T40" fmla="*/ 35 w 69"/>
                  <a:gd name="T41" fmla="*/ 115 h 115"/>
                  <a:gd name="T42" fmla="*/ 23 w 69"/>
                  <a:gd name="T43" fmla="*/ 115 h 115"/>
                  <a:gd name="T44" fmla="*/ 16 w 69"/>
                  <a:gd name="T45" fmla="*/ 107 h 115"/>
                  <a:gd name="T46" fmla="*/ 8 w 69"/>
                  <a:gd name="T47" fmla="*/ 95 h 115"/>
                  <a:gd name="T48" fmla="*/ 0 w 69"/>
                  <a:gd name="T49" fmla="*/ 84 h 115"/>
                  <a:gd name="T50" fmla="*/ 0 w 69"/>
                  <a:gd name="T51" fmla="*/ 69 h 115"/>
                  <a:gd name="T52" fmla="*/ 0 w 69"/>
                  <a:gd name="T53" fmla="*/ 53 h 115"/>
                  <a:gd name="T54" fmla="*/ 4 w 69"/>
                  <a:gd name="T55" fmla="*/ 42 h 115"/>
                  <a:gd name="T56" fmla="*/ 12 w 69"/>
                  <a:gd name="T57" fmla="*/ 26 h 115"/>
                  <a:gd name="T58" fmla="*/ 23 w 69"/>
                  <a:gd name="T59" fmla="*/ 19 h 115"/>
                  <a:gd name="T60" fmla="*/ 35 w 69"/>
                  <a:gd name="T61" fmla="*/ 7 h 115"/>
                  <a:gd name="T62" fmla="*/ 42 w 69"/>
                  <a:gd name="T63" fmla="*/ 3 h 115"/>
                  <a:gd name="T64" fmla="*/ 54 w 69"/>
                  <a:gd name="T65" fmla="*/ 0 h 115"/>
                  <a:gd name="T66" fmla="*/ 62 w 69"/>
                  <a:gd name="T67" fmla="*/ 0 h 115"/>
                  <a:gd name="T68" fmla="*/ 69 w 69"/>
                  <a:gd name="T69" fmla="*/ 0 h 115"/>
                  <a:gd name="T70" fmla="*/ 16 w 69"/>
                  <a:gd name="T71" fmla="*/ 57 h 115"/>
                  <a:gd name="T72" fmla="*/ 16 w 69"/>
                  <a:gd name="T73" fmla="*/ 69 h 115"/>
                  <a:gd name="T74" fmla="*/ 16 w 69"/>
                  <a:gd name="T75" fmla="*/ 76 h 115"/>
                  <a:gd name="T76" fmla="*/ 16 w 69"/>
                  <a:gd name="T77" fmla="*/ 84 h 115"/>
                  <a:gd name="T78" fmla="*/ 19 w 69"/>
                  <a:gd name="T79" fmla="*/ 92 h 115"/>
                  <a:gd name="T80" fmla="*/ 19 w 69"/>
                  <a:gd name="T81" fmla="*/ 99 h 115"/>
                  <a:gd name="T82" fmla="*/ 27 w 69"/>
                  <a:gd name="T83" fmla="*/ 107 h 115"/>
                  <a:gd name="T84" fmla="*/ 31 w 69"/>
                  <a:gd name="T85" fmla="*/ 107 h 115"/>
                  <a:gd name="T86" fmla="*/ 35 w 69"/>
                  <a:gd name="T87" fmla="*/ 111 h 115"/>
                  <a:gd name="T88" fmla="*/ 42 w 69"/>
                  <a:gd name="T89" fmla="*/ 107 h 115"/>
                  <a:gd name="T90" fmla="*/ 46 w 69"/>
                  <a:gd name="T91" fmla="*/ 103 h 115"/>
                  <a:gd name="T92" fmla="*/ 54 w 69"/>
                  <a:gd name="T93" fmla="*/ 95 h 115"/>
                  <a:gd name="T94" fmla="*/ 54 w 69"/>
                  <a:gd name="T95" fmla="*/ 84 h 115"/>
                  <a:gd name="T96" fmla="*/ 54 w 69"/>
                  <a:gd name="T97" fmla="*/ 72 h 115"/>
                  <a:gd name="T98" fmla="*/ 46 w 69"/>
                  <a:gd name="T99" fmla="*/ 61 h 115"/>
                  <a:gd name="T100" fmla="*/ 42 w 69"/>
                  <a:gd name="T101" fmla="*/ 53 h 115"/>
                  <a:gd name="T102" fmla="*/ 35 w 69"/>
                  <a:gd name="T103" fmla="*/ 49 h 115"/>
                  <a:gd name="T104" fmla="*/ 31 w 69"/>
                  <a:gd name="T105" fmla="*/ 49 h 115"/>
                  <a:gd name="T106" fmla="*/ 27 w 69"/>
                  <a:gd name="T107" fmla="*/ 53 h 115"/>
                  <a:gd name="T108" fmla="*/ 23 w 69"/>
                  <a:gd name="T109" fmla="*/ 53 h 115"/>
                  <a:gd name="T110" fmla="*/ 16 w 69"/>
                  <a:gd name="T111" fmla="*/ 57 h 11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69"/>
                  <a:gd name="T169" fmla="*/ 0 h 115"/>
                  <a:gd name="T170" fmla="*/ 69 w 69"/>
                  <a:gd name="T171" fmla="*/ 115 h 11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69" h="115">
                    <a:moveTo>
                      <a:pt x="69" y="0"/>
                    </a:moveTo>
                    <a:lnTo>
                      <a:pt x="69" y="3"/>
                    </a:lnTo>
                    <a:lnTo>
                      <a:pt x="58" y="3"/>
                    </a:lnTo>
                    <a:lnTo>
                      <a:pt x="50" y="7"/>
                    </a:lnTo>
                    <a:lnTo>
                      <a:pt x="42" y="11"/>
                    </a:lnTo>
                    <a:lnTo>
                      <a:pt x="35" y="19"/>
                    </a:lnTo>
                    <a:lnTo>
                      <a:pt x="31" y="23"/>
                    </a:lnTo>
                    <a:lnTo>
                      <a:pt x="27" y="30"/>
                    </a:lnTo>
                    <a:lnTo>
                      <a:pt x="19" y="42"/>
                    </a:lnTo>
                    <a:lnTo>
                      <a:pt x="19" y="49"/>
                    </a:lnTo>
                    <a:lnTo>
                      <a:pt x="31" y="46"/>
                    </a:lnTo>
                    <a:lnTo>
                      <a:pt x="42" y="42"/>
                    </a:lnTo>
                    <a:lnTo>
                      <a:pt x="50" y="46"/>
                    </a:lnTo>
                    <a:lnTo>
                      <a:pt x="62" y="53"/>
                    </a:lnTo>
                    <a:lnTo>
                      <a:pt x="65" y="61"/>
                    </a:lnTo>
                    <a:lnTo>
                      <a:pt x="69" y="76"/>
                    </a:lnTo>
                    <a:lnTo>
                      <a:pt x="65" y="88"/>
                    </a:lnTo>
                    <a:lnTo>
                      <a:pt x="62" y="99"/>
                    </a:lnTo>
                    <a:lnTo>
                      <a:pt x="54" y="107"/>
                    </a:lnTo>
                    <a:lnTo>
                      <a:pt x="46" y="115"/>
                    </a:lnTo>
                    <a:lnTo>
                      <a:pt x="35" y="115"/>
                    </a:lnTo>
                    <a:lnTo>
                      <a:pt x="23" y="115"/>
                    </a:lnTo>
                    <a:lnTo>
                      <a:pt x="16" y="107"/>
                    </a:lnTo>
                    <a:lnTo>
                      <a:pt x="8" y="95"/>
                    </a:lnTo>
                    <a:lnTo>
                      <a:pt x="0" y="84"/>
                    </a:lnTo>
                    <a:lnTo>
                      <a:pt x="0" y="69"/>
                    </a:lnTo>
                    <a:lnTo>
                      <a:pt x="0" y="53"/>
                    </a:lnTo>
                    <a:lnTo>
                      <a:pt x="4" y="42"/>
                    </a:lnTo>
                    <a:lnTo>
                      <a:pt x="12" y="26"/>
                    </a:lnTo>
                    <a:lnTo>
                      <a:pt x="23" y="19"/>
                    </a:lnTo>
                    <a:lnTo>
                      <a:pt x="35" y="7"/>
                    </a:lnTo>
                    <a:lnTo>
                      <a:pt x="42" y="3"/>
                    </a:lnTo>
                    <a:lnTo>
                      <a:pt x="54" y="0"/>
                    </a:lnTo>
                    <a:lnTo>
                      <a:pt x="62" y="0"/>
                    </a:lnTo>
                    <a:lnTo>
                      <a:pt x="69" y="0"/>
                    </a:lnTo>
                    <a:close/>
                    <a:moveTo>
                      <a:pt x="16" y="57"/>
                    </a:moveTo>
                    <a:lnTo>
                      <a:pt x="16" y="69"/>
                    </a:lnTo>
                    <a:lnTo>
                      <a:pt x="16" y="76"/>
                    </a:lnTo>
                    <a:lnTo>
                      <a:pt x="16" y="84"/>
                    </a:lnTo>
                    <a:lnTo>
                      <a:pt x="19" y="92"/>
                    </a:lnTo>
                    <a:lnTo>
                      <a:pt x="19" y="99"/>
                    </a:lnTo>
                    <a:lnTo>
                      <a:pt x="27" y="107"/>
                    </a:lnTo>
                    <a:lnTo>
                      <a:pt x="31" y="107"/>
                    </a:lnTo>
                    <a:lnTo>
                      <a:pt x="35" y="111"/>
                    </a:lnTo>
                    <a:lnTo>
                      <a:pt x="42" y="107"/>
                    </a:lnTo>
                    <a:lnTo>
                      <a:pt x="46" y="103"/>
                    </a:lnTo>
                    <a:lnTo>
                      <a:pt x="54" y="95"/>
                    </a:lnTo>
                    <a:lnTo>
                      <a:pt x="54" y="84"/>
                    </a:lnTo>
                    <a:lnTo>
                      <a:pt x="54" y="72"/>
                    </a:lnTo>
                    <a:lnTo>
                      <a:pt x="46" y="61"/>
                    </a:lnTo>
                    <a:lnTo>
                      <a:pt x="42" y="53"/>
                    </a:lnTo>
                    <a:lnTo>
                      <a:pt x="35" y="49"/>
                    </a:lnTo>
                    <a:lnTo>
                      <a:pt x="31" y="49"/>
                    </a:lnTo>
                    <a:lnTo>
                      <a:pt x="27" y="53"/>
                    </a:lnTo>
                    <a:lnTo>
                      <a:pt x="23" y="53"/>
                    </a:lnTo>
                    <a:lnTo>
                      <a:pt x="16" y="57"/>
                    </a:lnTo>
                    <a:close/>
                  </a:path>
                </a:pathLst>
              </a:custGeom>
              <a:solidFill>
                <a:srgbClr val="000000"/>
              </a:solidFill>
              <a:ln w="0">
                <a:solidFill>
                  <a:srgbClr val="000000"/>
                </a:solidFill>
                <a:round/>
                <a:headEnd/>
                <a:tailEnd/>
              </a:ln>
            </p:spPr>
            <p:txBody>
              <a:bodyPr/>
              <a:lstStyle/>
              <a:p>
                <a:endParaRPr lang="en-CA"/>
              </a:p>
            </p:txBody>
          </p:sp>
          <p:sp>
            <p:nvSpPr>
              <p:cNvPr id="18632" name="Rectangle 314"/>
              <p:cNvSpPr>
                <a:spLocks noChangeArrowheads="1"/>
              </p:cNvSpPr>
              <p:nvPr/>
            </p:nvSpPr>
            <p:spPr bwMode="auto">
              <a:xfrm>
                <a:off x="4670" y="1706"/>
                <a:ext cx="7" cy="207"/>
              </a:xfrm>
              <a:prstGeom prst="rect">
                <a:avLst/>
              </a:prstGeom>
              <a:solidFill>
                <a:srgbClr val="000000"/>
              </a:solidFill>
              <a:ln w="0">
                <a:solidFill>
                  <a:srgbClr val="000000"/>
                </a:solidFill>
                <a:miter lim="800000"/>
                <a:headEnd/>
                <a:tailEnd/>
              </a:ln>
            </p:spPr>
            <p:txBody>
              <a:bodyPr/>
              <a:lstStyle/>
              <a:p>
                <a:endParaRPr lang="en-US"/>
              </a:p>
            </p:txBody>
          </p:sp>
          <p:sp>
            <p:nvSpPr>
              <p:cNvPr id="18633" name="Freeform 315"/>
              <p:cNvSpPr>
                <a:spLocks/>
              </p:cNvSpPr>
              <p:nvPr/>
            </p:nvSpPr>
            <p:spPr bwMode="auto">
              <a:xfrm>
                <a:off x="4885" y="1836"/>
                <a:ext cx="19" cy="20"/>
              </a:xfrm>
              <a:custGeom>
                <a:avLst/>
                <a:gdLst>
                  <a:gd name="T0" fmla="*/ 7 w 19"/>
                  <a:gd name="T1" fmla="*/ 0 h 20"/>
                  <a:gd name="T2" fmla="*/ 11 w 19"/>
                  <a:gd name="T3" fmla="*/ 0 h 20"/>
                  <a:gd name="T4" fmla="*/ 15 w 19"/>
                  <a:gd name="T5" fmla="*/ 4 h 20"/>
                  <a:gd name="T6" fmla="*/ 15 w 19"/>
                  <a:gd name="T7" fmla="*/ 8 h 20"/>
                  <a:gd name="T8" fmla="*/ 19 w 19"/>
                  <a:gd name="T9" fmla="*/ 12 h 20"/>
                  <a:gd name="T10" fmla="*/ 15 w 19"/>
                  <a:gd name="T11" fmla="*/ 16 h 20"/>
                  <a:gd name="T12" fmla="*/ 15 w 19"/>
                  <a:gd name="T13" fmla="*/ 16 h 20"/>
                  <a:gd name="T14" fmla="*/ 11 w 19"/>
                  <a:gd name="T15" fmla="*/ 20 h 20"/>
                  <a:gd name="T16" fmla="*/ 7 w 19"/>
                  <a:gd name="T17" fmla="*/ 20 h 20"/>
                  <a:gd name="T18" fmla="*/ 3 w 19"/>
                  <a:gd name="T19" fmla="*/ 20 h 20"/>
                  <a:gd name="T20" fmla="*/ 0 w 19"/>
                  <a:gd name="T21" fmla="*/ 16 h 20"/>
                  <a:gd name="T22" fmla="*/ 0 w 19"/>
                  <a:gd name="T23" fmla="*/ 16 h 20"/>
                  <a:gd name="T24" fmla="*/ 0 w 19"/>
                  <a:gd name="T25" fmla="*/ 12 h 20"/>
                  <a:gd name="T26" fmla="*/ 0 w 19"/>
                  <a:gd name="T27" fmla="*/ 8 h 20"/>
                  <a:gd name="T28" fmla="*/ 0 w 19"/>
                  <a:gd name="T29" fmla="*/ 4 h 20"/>
                  <a:gd name="T30" fmla="*/ 3 w 19"/>
                  <a:gd name="T31" fmla="*/ 0 h 20"/>
                  <a:gd name="T32" fmla="*/ 7 w 19"/>
                  <a:gd name="T33" fmla="*/ 0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20"/>
                  <a:gd name="T53" fmla="*/ 19 w 19"/>
                  <a:gd name="T54" fmla="*/ 20 h 2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20">
                    <a:moveTo>
                      <a:pt x="7" y="0"/>
                    </a:moveTo>
                    <a:lnTo>
                      <a:pt x="11" y="0"/>
                    </a:lnTo>
                    <a:lnTo>
                      <a:pt x="15" y="4"/>
                    </a:lnTo>
                    <a:lnTo>
                      <a:pt x="15" y="8"/>
                    </a:lnTo>
                    <a:lnTo>
                      <a:pt x="19" y="12"/>
                    </a:lnTo>
                    <a:lnTo>
                      <a:pt x="15" y="16"/>
                    </a:lnTo>
                    <a:lnTo>
                      <a:pt x="11" y="20"/>
                    </a:lnTo>
                    <a:lnTo>
                      <a:pt x="7" y="20"/>
                    </a:lnTo>
                    <a:lnTo>
                      <a:pt x="3" y="20"/>
                    </a:lnTo>
                    <a:lnTo>
                      <a:pt x="0" y="16"/>
                    </a:lnTo>
                    <a:lnTo>
                      <a:pt x="0" y="12"/>
                    </a:lnTo>
                    <a:lnTo>
                      <a:pt x="0" y="8"/>
                    </a:lnTo>
                    <a:lnTo>
                      <a:pt x="0" y="4"/>
                    </a:lnTo>
                    <a:lnTo>
                      <a:pt x="3" y="0"/>
                    </a:lnTo>
                    <a:lnTo>
                      <a:pt x="7" y="0"/>
                    </a:lnTo>
                    <a:close/>
                  </a:path>
                </a:pathLst>
              </a:custGeom>
              <a:solidFill>
                <a:srgbClr val="000000"/>
              </a:solidFill>
              <a:ln w="0">
                <a:solidFill>
                  <a:srgbClr val="000000"/>
                </a:solidFill>
                <a:round/>
                <a:headEnd/>
                <a:tailEnd/>
              </a:ln>
            </p:spPr>
            <p:txBody>
              <a:bodyPr/>
              <a:lstStyle/>
              <a:p>
                <a:endParaRPr lang="en-CA"/>
              </a:p>
            </p:txBody>
          </p:sp>
          <p:sp>
            <p:nvSpPr>
              <p:cNvPr id="18634" name="Freeform 316"/>
              <p:cNvSpPr>
                <a:spLocks noEditPoints="1"/>
              </p:cNvSpPr>
              <p:nvPr/>
            </p:nvSpPr>
            <p:spPr bwMode="auto">
              <a:xfrm>
                <a:off x="4919" y="1741"/>
                <a:ext cx="69" cy="115"/>
              </a:xfrm>
              <a:custGeom>
                <a:avLst/>
                <a:gdLst>
                  <a:gd name="T0" fmla="*/ 0 w 69"/>
                  <a:gd name="T1" fmla="*/ 57 h 115"/>
                  <a:gd name="T2" fmla="*/ 0 w 69"/>
                  <a:gd name="T3" fmla="*/ 42 h 115"/>
                  <a:gd name="T4" fmla="*/ 8 w 69"/>
                  <a:gd name="T5" fmla="*/ 26 h 115"/>
                  <a:gd name="T6" fmla="*/ 12 w 69"/>
                  <a:gd name="T7" fmla="*/ 15 h 115"/>
                  <a:gd name="T8" fmla="*/ 19 w 69"/>
                  <a:gd name="T9" fmla="*/ 3 h 115"/>
                  <a:gd name="T10" fmla="*/ 27 w 69"/>
                  <a:gd name="T11" fmla="*/ 0 h 115"/>
                  <a:gd name="T12" fmla="*/ 35 w 69"/>
                  <a:gd name="T13" fmla="*/ 0 h 115"/>
                  <a:gd name="T14" fmla="*/ 42 w 69"/>
                  <a:gd name="T15" fmla="*/ 0 h 115"/>
                  <a:gd name="T16" fmla="*/ 50 w 69"/>
                  <a:gd name="T17" fmla="*/ 3 h 115"/>
                  <a:gd name="T18" fmla="*/ 58 w 69"/>
                  <a:gd name="T19" fmla="*/ 11 h 115"/>
                  <a:gd name="T20" fmla="*/ 65 w 69"/>
                  <a:gd name="T21" fmla="*/ 26 h 115"/>
                  <a:gd name="T22" fmla="*/ 69 w 69"/>
                  <a:gd name="T23" fmla="*/ 38 h 115"/>
                  <a:gd name="T24" fmla="*/ 69 w 69"/>
                  <a:gd name="T25" fmla="*/ 57 h 115"/>
                  <a:gd name="T26" fmla="*/ 69 w 69"/>
                  <a:gd name="T27" fmla="*/ 72 h 115"/>
                  <a:gd name="T28" fmla="*/ 65 w 69"/>
                  <a:gd name="T29" fmla="*/ 88 h 115"/>
                  <a:gd name="T30" fmla="*/ 58 w 69"/>
                  <a:gd name="T31" fmla="*/ 99 h 115"/>
                  <a:gd name="T32" fmla="*/ 50 w 69"/>
                  <a:gd name="T33" fmla="*/ 111 h 115"/>
                  <a:gd name="T34" fmla="*/ 42 w 69"/>
                  <a:gd name="T35" fmla="*/ 115 h 115"/>
                  <a:gd name="T36" fmla="*/ 35 w 69"/>
                  <a:gd name="T37" fmla="*/ 115 h 115"/>
                  <a:gd name="T38" fmla="*/ 27 w 69"/>
                  <a:gd name="T39" fmla="*/ 115 h 115"/>
                  <a:gd name="T40" fmla="*/ 16 w 69"/>
                  <a:gd name="T41" fmla="*/ 107 h 115"/>
                  <a:gd name="T42" fmla="*/ 8 w 69"/>
                  <a:gd name="T43" fmla="*/ 95 h 115"/>
                  <a:gd name="T44" fmla="*/ 4 w 69"/>
                  <a:gd name="T45" fmla="*/ 80 h 115"/>
                  <a:gd name="T46" fmla="*/ 0 w 69"/>
                  <a:gd name="T47" fmla="*/ 57 h 115"/>
                  <a:gd name="T48" fmla="*/ 16 w 69"/>
                  <a:gd name="T49" fmla="*/ 61 h 115"/>
                  <a:gd name="T50" fmla="*/ 19 w 69"/>
                  <a:gd name="T51" fmla="*/ 80 h 115"/>
                  <a:gd name="T52" fmla="*/ 23 w 69"/>
                  <a:gd name="T53" fmla="*/ 99 h 115"/>
                  <a:gd name="T54" fmla="*/ 27 w 69"/>
                  <a:gd name="T55" fmla="*/ 103 h 115"/>
                  <a:gd name="T56" fmla="*/ 31 w 69"/>
                  <a:gd name="T57" fmla="*/ 107 h 115"/>
                  <a:gd name="T58" fmla="*/ 35 w 69"/>
                  <a:gd name="T59" fmla="*/ 111 h 115"/>
                  <a:gd name="T60" fmla="*/ 39 w 69"/>
                  <a:gd name="T61" fmla="*/ 107 h 115"/>
                  <a:gd name="T62" fmla="*/ 42 w 69"/>
                  <a:gd name="T63" fmla="*/ 107 h 115"/>
                  <a:gd name="T64" fmla="*/ 50 w 69"/>
                  <a:gd name="T65" fmla="*/ 99 h 115"/>
                  <a:gd name="T66" fmla="*/ 50 w 69"/>
                  <a:gd name="T67" fmla="*/ 92 h 115"/>
                  <a:gd name="T68" fmla="*/ 54 w 69"/>
                  <a:gd name="T69" fmla="*/ 76 h 115"/>
                  <a:gd name="T70" fmla="*/ 54 w 69"/>
                  <a:gd name="T71" fmla="*/ 53 h 115"/>
                  <a:gd name="T72" fmla="*/ 54 w 69"/>
                  <a:gd name="T73" fmla="*/ 34 h 115"/>
                  <a:gd name="T74" fmla="*/ 50 w 69"/>
                  <a:gd name="T75" fmla="*/ 23 h 115"/>
                  <a:gd name="T76" fmla="*/ 46 w 69"/>
                  <a:gd name="T77" fmla="*/ 11 h 115"/>
                  <a:gd name="T78" fmla="*/ 42 w 69"/>
                  <a:gd name="T79" fmla="*/ 7 h 115"/>
                  <a:gd name="T80" fmla="*/ 39 w 69"/>
                  <a:gd name="T81" fmla="*/ 7 h 115"/>
                  <a:gd name="T82" fmla="*/ 35 w 69"/>
                  <a:gd name="T83" fmla="*/ 3 h 115"/>
                  <a:gd name="T84" fmla="*/ 31 w 69"/>
                  <a:gd name="T85" fmla="*/ 7 h 115"/>
                  <a:gd name="T86" fmla="*/ 27 w 69"/>
                  <a:gd name="T87" fmla="*/ 11 h 115"/>
                  <a:gd name="T88" fmla="*/ 23 w 69"/>
                  <a:gd name="T89" fmla="*/ 19 h 115"/>
                  <a:gd name="T90" fmla="*/ 19 w 69"/>
                  <a:gd name="T91" fmla="*/ 30 h 115"/>
                  <a:gd name="T92" fmla="*/ 16 w 69"/>
                  <a:gd name="T93" fmla="*/ 46 h 115"/>
                  <a:gd name="T94" fmla="*/ 16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8" y="26"/>
                    </a:lnTo>
                    <a:lnTo>
                      <a:pt x="12" y="15"/>
                    </a:lnTo>
                    <a:lnTo>
                      <a:pt x="19" y="3"/>
                    </a:lnTo>
                    <a:lnTo>
                      <a:pt x="27" y="0"/>
                    </a:lnTo>
                    <a:lnTo>
                      <a:pt x="35" y="0"/>
                    </a:lnTo>
                    <a:lnTo>
                      <a:pt x="42" y="0"/>
                    </a:lnTo>
                    <a:lnTo>
                      <a:pt x="50" y="3"/>
                    </a:lnTo>
                    <a:lnTo>
                      <a:pt x="58" y="11"/>
                    </a:lnTo>
                    <a:lnTo>
                      <a:pt x="65" y="26"/>
                    </a:lnTo>
                    <a:lnTo>
                      <a:pt x="69" y="38"/>
                    </a:lnTo>
                    <a:lnTo>
                      <a:pt x="69" y="57"/>
                    </a:lnTo>
                    <a:lnTo>
                      <a:pt x="69" y="72"/>
                    </a:lnTo>
                    <a:lnTo>
                      <a:pt x="65" y="88"/>
                    </a:lnTo>
                    <a:lnTo>
                      <a:pt x="58" y="99"/>
                    </a:lnTo>
                    <a:lnTo>
                      <a:pt x="50" y="111"/>
                    </a:lnTo>
                    <a:lnTo>
                      <a:pt x="42" y="115"/>
                    </a:lnTo>
                    <a:lnTo>
                      <a:pt x="35" y="115"/>
                    </a:lnTo>
                    <a:lnTo>
                      <a:pt x="27" y="115"/>
                    </a:lnTo>
                    <a:lnTo>
                      <a:pt x="16" y="107"/>
                    </a:lnTo>
                    <a:lnTo>
                      <a:pt x="8" y="95"/>
                    </a:lnTo>
                    <a:lnTo>
                      <a:pt x="4" y="80"/>
                    </a:lnTo>
                    <a:lnTo>
                      <a:pt x="0" y="57"/>
                    </a:lnTo>
                    <a:close/>
                    <a:moveTo>
                      <a:pt x="16" y="61"/>
                    </a:moveTo>
                    <a:lnTo>
                      <a:pt x="19" y="80"/>
                    </a:lnTo>
                    <a:lnTo>
                      <a:pt x="23" y="99"/>
                    </a:lnTo>
                    <a:lnTo>
                      <a:pt x="27" y="103"/>
                    </a:lnTo>
                    <a:lnTo>
                      <a:pt x="31" y="107"/>
                    </a:lnTo>
                    <a:lnTo>
                      <a:pt x="35" y="111"/>
                    </a:lnTo>
                    <a:lnTo>
                      <a:pt x="39" y="107"/>
                    </a:lnTo>
                    <a:lnTo>
                      <a:pt x="42" y="107"/>
                    </a:lnTo>
                    <a:lnTo>
                      <a:pt x="50" y="99"/>
                    </a:lnTo>
                    <a:lnTo>
                      <a:pt x="50" y="92"/>
                    </a:lnTo>
                    <a:lnTo>
                      <a:pt x="54" y="76"/>
                    </a:lnTo>
                    <a:lnTo>
                      <a:pt x="54" y="53"/>
                    </a:lnTo>
                    <a:lnTo>
                      <a:pt x="54" y="34"/>
                    </a:lnTo>
                    <a:lnTo>
                      <a:pt x="50" y="23"/>
                    </a:lnTo>
                    <a:lnTo>
                      <a:pt x="46" y="11"/>
                    </a:lnTo>
                    <a:lnTo>
                      <a:pt x="42" y="7"/>
                    </a:lnTo>
                    <a:lnTo>
                      <a:pt x="39" y="7"/>
                    </a:lnTo>
                    <a:lnTo>
                      <a:pt x="35" y="3"/>
                    </a:lnTo>
                    <a:lnTo>
                      <a:pt x="31" y="7"/>
                    </a:lnTo>
                    <a:lnTo>
                      <a:pt x="27" y="11"/>
                    </a:lnTo>
                    <a:lnTo>
                      <a:pt x="23" y="19"/>
                    </a:lnTo>
                    <a:lnTo>
                      <a:pt x="19" y="30"/>
                    </a:lnTo>
                    <a:lnTo>
                      <a:pt x="16" y="46"/>
                    </a:lnTo>
                    <a:lnTo>
                      <a:pt x="16" y="61"/>
                    </a:lnTo>
                    <a:close/>
                  </a:path>
                </a:pathLst>
              </a:custGeom>
              <a:solidFill>
                <a:srgbClr val="000000"/>
              </a:solidFill>
              <a:ln w="0">
                <a:solidFill>
                  <a:srgbClr val="000000"/>
                </a:solidFill>
                <a:round/>
                <a:headEnd/>
                <a:tailEnd/>
              </a:ln>
            </p:spPr>
            <p:txBody>
              <a:bodyPr/>
              <a:lstStyle/>
              <a:p>
                <a:endParaRPr lang="en-CA"/>
              </a:p>
            </p:txBody>
          </p:sp>
          <p:sp>
            <p:nvSpPr>
              <p:cNvPr id="18635" name="Freeform 317"/>
              <p:cNvSpPr>
                <a:spLocks noEditPoints="1"/>
              </p:cNvSpPr>
              <p:nvPr/>
            </p:nvSpPr>
            <p:spPr bwMode="auto">
              <a:xfrm>
                <a:off x="5004" y="1741"/>
                <a:ext cx="69" cy="115"/>
              </a:xfrm>
              <a:custGeom>
                <a:avLst/>
                <a:gdLst>
                  <a:gd name="T0" fmla="*/ 0 w 69"/>
                  <a:gd name="T1" fmla="*/ 57 h 115"/>
                  <a:gd name="T2" fmla="*/ 0 w 69"/>
                  <a:gd name="T3" fmla="*/ 42 h 115"/>
                  <a:gd name="T4" fmla="*/ 3 w 69"/>
                  <a:gd name="T5" fmla="*/ 26 h 115"/>
                  <a:gd name="T6" fmla="*/ 11 w 69"/>
                  <a:gd name="T7" fmla="*/ 15 h 115"/>
                  <a:gd name="T8" fmla="*/ 19 w 69"/>
                  <a:gd name="T9" fmla="*/ 3 h 115"/>
                  <a:gd name="T10" fmla="*/ 26 w 69"/>
                  <a:gd name="T11" fmla="*/ 0 h 115"/>
                  <a:gd name="T12" fmla="*/ 34 w 69"/>
                  <a:gd name="T13" fmla="*/ 0 h 115"/>
                  <a:gd name="T14" fmla="*/ 42 w 69"/>
                  <a:gd name="T15" fmla="*/ 0 h 115"/>
                  <a:gd name="T16" fmla="*/ 49 w 69"/>
                  <a:gd name="T17" fmla="*/ 3 h 115"/>
                  <a:gd name="T18" fmla="*/ 57 w 69"/>
                  <a:gd name="T19" fmla="*/ 11 h 115"/>
                  <a:gd name="T20" fmla="*/ 65 w 69"/>
                  <a:gd name="T21" fmla="*/ 26 h 115"/>
                  <a:gd name="T22" fmla="*/ 69 w 69"/>
                  <a:gd name="T23" fmla="*/ 38 h 115"/>
                  <a:gd name="T24" fmla="*/ 69 w 69"/>
                  <a:gd name="T25" fmla="*/ 57 h 115"/>
                  <a:gd name="T26" fmla="*/ 69 w 69"/>
                  <a:gd name="T27" fmla="*/ 72 h 115"/>
                  <a:gd name="T28" fmla="*/ 65 w 69"/>
                  <a:gd name="T29" fmla="*/ 88 h 115"/>
                  <a:gd name="T30" fmla="*/ 57 w 69"/>
                  <a:gd name="T31" fmla="*/ 99 h 115"/>
                  <a:gd name="T32" fmla="*/ 49 w 69"/>
                  <a:gd name="T33" fmla="*/ 111 h 115"/>
                  <a:gd name="T34" fmla="*/ 42 w 69"/>
                  <a:gd name="T35" fmla="*/ 115 h 115"/>
                  <a:gd name="T36" fmla="*/ 34 w 69"/>
                  <a:gd name="T37" fmla="*/ 115 h 115"/>
                  <a:gd name="T38" fmla="*/ 23 w 69"/>
                  <a:gd name="T39" fmla="*/ 115 h 115"/>
                  <a:gd name="T40" fmla="*/ 15 w 69"/>
                  <a:gd name="T41" fmla="*/ 107 h 115"/>
                  <a:gd name="T42" fmla="*/ 7 w 69"/>
                  <a:gd name="T43" fmla="*/ 95 h 115"/>
                  <a:gd name="T44" fmla="*/ 3 w 69"/>
                  <a:gd name="T45" fmla="*/ 80 h 115"/>
                  <a:gd name="T46" fmla="*/ 0 w 69"/>
                  <a:gd name="T47" fmla="*/ 57 h 115"/>
                  <a:gd name="T48" fmla="*/ 15 w 69"/>
                  <a:gd name="T49" fmla="*/ 61 h 115"/>
                  <a:gd name="T50" fmla="*/ 15 w 69"/>
                  <a:gd name="T51" fmla="*/ 80 h 115"/>
                  <a:gd name="T52" fmla="*/ 23 w 69"/>
                  <a:gd name="T53" fmla="*/ 99 h 115"/>
                  <a:gd name="T54" fmla="*/ 23 w 69"/>
                  <a:gd name="T55" fmla="*/ 103 h 115"/>
                  <a:gd name="T56" fmla="*/ 30 w 69"/>
                  <a:gd name="T57" fmla="*/ 107 h 115"/>
                  <a:gd name="T58" fmla="*/ 34 w 69"/>
                  <a:gd name="T59" fmla="*/ 111 h 115"/>
                  <a:gd name="T60" fmla="*/ 38 w 69"/>
                  <a:gd name="T61" fmla="*/ 107 h 115"/>
                  <a:gd name="T62" fmla="*/ 42 w 69"/>
                  <a:gd name="T63" fmla="*/ 107 h 115"/>
                  <a:gd name="T64" fmla="*/ 46 w 69"/>
                  <a:gd name="T65" fmla="*/ 99 h 115"/>
                  <a:gd name="T66" fmla="*/ 49 w 69"/>
                  <a:gd name="T67" fmla="*/ 92 h 115"/>
                  <a:gd name="T68" fmla="*/ 53 w 69"/>
                  <a:gd name="T69" fmla="*/ 76 h 115"/>
                  <a:gd name="T70" fmla="*/ 53 w 69"/>
                  <a:gd name="T71" fmla="*/ 53 h 115"/>
                  <a:gd name="T72" fmla="*/ 53 w 69"/>
                  <a:gd name="T73" fmla="*/ 34 h 115"/>
                  <a:gd name="T74" fmla="*/ 49 w 69"/>
                  <a:gd name="T75" fmla="*/ 23 h 115"/>
                  <a:gd name="T76" fmla="*/ 46 w 69"/>
                  <a:gd name="T77" fmla="*/ 11 h 115"/>
                  <a:gd name="T78" fmla="*/ 42 w 69"/>
                  <a:gd name="T79" fmla="*/ 7 h 115"/>
                  <a:gd name="T80" fmla="*/ 38 w 69"/>
                  <a:gd name="T81" fmla="*/ 7 h 115"/>
                  <a:gd name="T82" fmla="*/ 34 w 69"/>
                  <a:gd name="T83" fmla="*/ 3 h 115"/>
                  <a:gd name="T84" fmla="*/ 30 w 69"/>
                  <a:gd name="T85" fmla="*/ 7 h 115"/>
                  <a:gd name="T86" fmla="*/ 26 w 69"/>
                  <a:gd name="T87" fmla="*/ 11 h 115"/>
                  <a:gd name="T88" fmla="*/ 19 w 69"/>
                  <a:gd name="T89" fmla="*/ 19 h 115"/>
                  <a:gd name="T90" fmla="*/ 19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3" y="26"/>
                    </a:lnTo>
                    <a:lnTo>
                      <a:pt x="11" y="15"/>
                    </a:lnTo>
                    <a:lnTo>
                      <a:pt x="19" y="3"/>
                    </a:lnTo>
                    <a:lnTo>
                      <a:pt x="26" y="0"/>
                    </a:lnTo>
                    <a:lnTo>
                      <a:pt x="34" y="0"/>
                    </a:lnTo>
                    <a:lnTo>
                      <a:pt x="42" y="0"/>
                    </a:lnTo>
                    <a:lnTo>
                      <a:pt x="49" y="3"/>
                    </a:lnTo>
                    <a:lnTo>
                      <a:pt x="57" y="11"/>
                    </a:lnTo>
                    <a:lnTo>
                      <a:pt x="65" y="26"/>
                    </a:lnTo>
                    <a:lnTo>
                      <a:pt x="69" y="38"/>
                    </a:lnTo>
                    <a:lnTo>
                      <a:pt x="69" y="57"/>
                    </a:lnTo>
                    <a:lnTo>
                      <a:pt x="69" y="72"/>
                    </a:lnTo>
                    <a:lnTo>
                      <a:pt x="65" y="88"/>
                    </a:lnTo>
                    <a:lnTo>
                      <a:pt x="57" y="99"/>
                    </a:lnTo>
                    <a:lnTo>
                      <a:pt x="49" y="111"/>
                    </a:lnTo>
                    <a:lnTo>
                      <a:pt x="42" y="115"/>
                    </a:lnTo>
                    <a:lnTo>
                      <a:pt x="34" y="115"/>
                    </a:lnTo>
                    <a:lnTo>
                      <a:pt x="23" y="115"/>
                    </a:lnTo>
                    <a:lnTo>
                      <a:pt x="15" y="107"/>
                    </a:lnTo>
                    <a:lnTo>
                      <a:pt x="7" y="95"/>
                    </a:lnTo>
                    <a:lnTo>
                      <a:pt x="3" y="80"/>
                    </a:lnTo>
                    <a:lnTo>
                      <a:pt x="0" y="57"/>
                    </a:lnTo>
                    <a:close/>
                    <a:moveTo>
                      <a:pt x="15" y="61"/>
                    </a:moveTo>
                    <a:lnTo>
                      <a:pt x="15" y="80"/>
                    </a:lnTo>
                    <a:lnTo>
                      <a:pt x="23" y="99"/>
                    </a:lnTo>
                    <a:lnTo>
                      <a:pt x="23" y="103"/>
                    </a:lnTo>
                    <a:lnTo>
                      <a:pt x="30" y="107"/>
                    </a:lnTo>
                    <a:lnTo>
                      <a:pt x="34" y="111"/>
                    </a:lnTo>
                    <a:lnTo>
                      <a:pt x="38" y="107"/>
                    </a:lnTo>
                    <a:lnTo>
                      <a:pt x="42" y="107"/>
                    </a:lnTo>
                    <a:lnTo>
                      <a:pt x="46" y="99"/>
                    </a:lnTo>
                    <a:lnTo>
                      <a:pt x="49" y="92"/>
                    </a:lnTo>
                    <a:lnTo>
                      <a:pt x="53" y="76"/>
                    </a:lnTo>
                    <a:lnTo>
                      <a:pt x="53" y="53"/>
                    </a:lnTo>
                    <a:lnTo>
                      <a:pt x="53" y="34"/>
                    </a:lnTo>
                    <a:lnTo>
                      <a:pt x="49" y="23"/>
                    </a:lnTo>
                    <a:lnTo>
                      <a:pt x="46" y="11"/>
                    </a:lnTo>
                    <a:lnTo>
                      <a:pt x="42" y="7"/>
                    </a:lnTo>
                    <a:lnTo>
                      <a:pt x="38" y="7"/>
                    </a:lnTo>
                    <a:lnTo>
                      <a:pt x="34" y="3"/>
                    </a:lnTo>
                    <a:lnTo>
                      <a:pt x="30" y="7"/>
                    </a:lnTo>
                    <a:lnTo>
                      <a:pt x="26" y="11"/>
                    </a:lnTo>
                    <a:lnTo>
                      <a:pt x="19" y="19"/>
                    </a:lnTo>
                    <a:lnTo>
                      <a:pt x="19"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8636" name="Freeform 318"/>
              <p:cNvSpPr>
                <a:spLocks noEditPoints="1"/>
              </p:cNvSpPr>
              <p:nvPr/>
            </p:nvSpPr>
            <p:spPr bwMode="auto">
              <a:xfrm>
                <a:off x="5084" y="1741"/>
                <a:ext cx="73" cy="115"/>
              </a:xfrm>
              <a:custGeom>
                <a:avLst/>
                <a:gdLst>
                  <a:gd name="T0" fmla="*/ 73 w 73"/>
                  <a:gd name="T1" fmla="*/ 72 h 115"/>
                  <a:gd name="T2" fmla="*/ 73 w 73"/>
                  <a:gd name="T3" fmla="*/ 84 h 115"/>
                  <a:gd name="T4" fmla="*/ 58 w 73"/>
                  <a:gd name="T5" fmla="*/ 84 h 115"/>
                  <a:gd name="T6" fmla="*/ 58 w 73"/>
                  <a:gd name="T7" fmla="*/ 115 h 115"/>
                  <a:gd name="T8" fmla="*/ 42 w 73"/>
                  <a:gd name="T9" fmla="*/ 115 h 115"/>
                  <a:gd name="T10" fmla="*/ 42 w 73"/>
                  <a:gd name="T11" fmla="*/ 84 h 115"/>
                  <a:gd name="T12" fmla="*/ 0 w 73"/>
                  <a:gd name="T13" fmla="*/ 84 h 115"/>
                  <a:gd name="T14" fmla="*/ 0 w 73"/>
                  <a:gd name="T15" fmla="*/ 72 h 115"/>
                  <a:gd name="T16" fmla="*/ 50 w 73"/>
                  <a:gd name="T17" fmla="*/ 0 h 115"/>
                  <a:gd name="T18" fmla="*/ 58 w 73"/>
                  <a:gd name="T19" fmla="*/ 0 h 115"/>
                  <a:gd name="T20" fmla="*/ 58 w 73"/>
                  <a:gd name="T21" fmla="*/ 72 h 115"/>
                  <a:gd name="T22" fmla="*/ 73 w 73"/>
                  <a:gd name="T23" fmla="*/ 72 h 115"/>
                  <a:gd name="T24" fmla="*/ 42 w 73"/>
                  <a:gd name="T25" fmla="*/ 72 h 115"/>
                  <a:gd name="T26" fmla="*/ 42 w 73"/>
                  <a:gd name="T27" fmla="*/ 15 h 115"/>
                  <a:gd name="T28" fmla="*/ 8 w 73"/>
                  <a:gd name="T29" fmla="*/ 72 h 115"/>
                  <a:gd name="T30" fmla="*/ 42 w 73"/>
                  <a:gd name="T31" fmla="*/ 72 h 11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3"/>
                  <a:gd name="T49" fmla="*/ 0 h 115"/>
                  <a:gd name="T50" fmla="*/ 73 w 73"/>
                  <a:gd name="T51" fmla="*/ 115 h 115"/>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3" h="115">
                    <a:moveTo>
                      <a:pt x="73" y="72"/>
                    </a:moveTo>
                    <a:lnTo>
                      <a:pt x="73" y="84"/>
                    </a:lnTo>
                    <a:lnTo>
                      <a:pt x="58" y="84"/>
                    </a:lnTo>
                    <a:lnTo>
                      <a:pt x="58" y="115"/>
                    </a:lnTo>
                    <a:lnTo>
                      <a:pt x="42" y="115"/>
                    </a:lnTo>
                    <a:lnTo>
                      <a:pt x="42" y="84"/>
                    </a:lnTo>
                    <a:lnTo>
                      <a:pt x="0" y="84"/>
                    </a:lnTo>
                    <a:lnTo>
                      <a:pt x="0" y="72"/>
                    </a:lnTo>
                    <a:lnTo>
                      <a:pt x="50" y="0"/>
                    </a:lnTo>
                    <a:lnTo>
                      <a:pt x="58" y="0"/>
                    </a:lnTo>
                    <a:lnTo>
                      <a:pt x="58" y="72"/>
                    </a:lnTo>
                    <a:lnTo>
                      <a:pt x="73" y="72"/>
                    </a:lnTo>
                    <a:close/>
                    <a:moveTo>
                      <a:pt x="42" y="72"/>
                    </a:moveTo>
                    <a:lnTo>
                      <a:pt x="42" y="15"/>
                    </a:lnTo>
                    <a:lnTo>
                      <a:pt x="8" y="72"/>
                    </a:lnTo>
                    <a:lnTo>
                      <a:pt x="42" y="72"/>
                    </a:lnTo>
                    <a:close/>
                  </a:path>
                </a:pathLst>
              </a:custGeom>
              <a:solidFill>
                <a:srgbClr val="000000"/>
              </a:solidFill>
              <a:ln w="0">
                <a:solidFill>
                  <a:srgbClr val="000000"/>
                </a:solidFill>
                <a:round/>
                <a:headEnd/>
                <a:tailEnd/>
              </a:ln>
            </p:spPr>
            <p:txBody>
              <a:bodyPr/>
              <a:lstStyle/>
              <a:p>
                <a:endParaRPr lang="en-CA"/>
              </a:p>
            </p:txBody>
          </p:sp>
          <p:sp>
            <p:nvSpPr>
              <p:cNvPr id="18637" name="Freeform 319"/>
              <p:cNvSpPr>
                <a:spLocks noEditPoints="1"/>
              </p:cNvSpPr>
              <p:nvPr/>
            </p:nvSpPr>
            <p:spPr bwMode="auto">
              <a:xfrm>
                <a:off x="5172" y="1741"/>
                <a:ext cx="69" cy="115"/>
              </a:xfrm>
              <a:custGeom>
                <a:avLst/>
                <a:gdLst>
                  <a:gd name="T0" fmla="*/ 0 w 69"/>
                  <a:gd name="T1" fmla="*/ 115 h 115"/>
                  <a:gd name="T2" fmla="*/ 0 w 69"/>
                  <a:gd name="T3" fmla="*/ 115 h 115"/>
                  <a:gd name="T4" fmla="*/ 12 w 69"/>
                  <a:gd name="T5" fmla="*/ 111 h 115"/>
                  <a:gd name="T6" fmla="*/ 20 w 69"/>
                  <a:gd name="T7" fmla="*/ 107 h 115"/>
                  <a:gd name="T8" fmla="*/ 31 w 69"/>
                  <a:gd name="T9" fmla="*/ 99 h 115"/>
                  <a:gd name="T10" fmla="*/ 39 w 69"/>
                  <a:gd name="T11" fmla="*/ 92 h 115"/>
                  <a:gd name="T12" fmla="*/ 46 w 69"/>
                  <a:gd name="T13" fmla="*/ 76 h 115"/>
                  <a:gd name="T14" fmla="*/ 50 w 69"/>
                  <a:gd name="T15" fmla="*/ 65 h 115"/>
                  <a:gd name="T16" fmla="*/ 39 w 69"/>
                  <a:gd name="T17" fmla="*/ 69 h 115"/>
                  <a:gd name="T18" fmla="*/ 27 w 69"/>
                  <a:gd name="T19" fmla="*/ 72 h 115"/>
                  <a:gd name="T20" fmla="*/ 16 w 69"/>
                  <a:gd name="T21" fmla="*/ 69 h 115"/>
                  <a:gd name="T22" fmla="*/ 8 w 69"/>
                  <a:gd name="T23" fmla="*/ 61 h 115"/>
                  <a:gd name="T24" fmla="*/ 0 w 69"/>
                  <a:gd name="T25" fmla="*/ 53 h 115"/>
                  <a:gd name="T26" fmla="*/ 0 w 69"/>
                  <a:gd name="T27" fmla="*/ 38 h 115"/>
                  <a:gd name="T28" fmla="*/ 0 w 69"/>
                  <a:gd name="T29" fmla="*/ 26 h 115"/>
                  <a:gd name="T30" fmla="*/ 8 w 69"/>
                  <a:gd name="T31" fmla="*/ 15 h 115"/>
                  <a:gd name="T32" fmla="*/ 16 w 69"/>
                  <a:gd name="T33" fmla="*/ 7 h 115"/>
                  <a:gd name="T34" fmla="*/ 23 w 69"/>
                  <a:gd name="T35" fmla="*/ 0 h 115"/>
                  <a:gd name="T36" fmla="*/ 35 w 69"/>
                  <a:gd name="T37" fmla="*/ 0 h 115"/>
                  <a:gd name="T38" fmla="*/ 46 w 69"/>
                  <a:gd name="T39" fmla="*/ 3 h 115"/>
                  <a:gd name="T40" fmla="*/ 58 w 69"/>
                  <a:gd name="T41" fmla="*/ 11 h 115"/>
                  <a:gd name="T42" fmla="*/ 66 w 69"/>
                  <a:gd name="T43" fmla="*/ 23 h 115"/>
                  <a:gd name="T44" fmla="*/ 69 w 69"/>
                  <a:gd name="T45" fmla="*/ 34 h 115"/>
                  <a:gd name="T46" fmla="*/ 69 w 69"/>
                  <a:gd name="T47" fmla="*/ 46 h 115"/>
                  <a:gd name="T48" fmla="*/ 66 w 69"/>
                  <a:gd name="T49" fmla="*/ 65 h 115"/>
                  <a:gd name="T50" fmla="*/ 62 w 69"/>
                  <a:gd name="T51" fmla="*/ 80 h 115"/>
                  <a:gd name="T52" fmla="*/ 50 w 69"/>
                  <a:gd name="T53" fmla="*/ 95 h 115"/>
                  <a:gd name="T54" fmla="*/ 35 w 69"/>
                  <a:gd name="T55" fmla="*/ 107 h 115"/>
                  <a:gd name="T56" fmla="*/ 20 w 69"/>
                  <a:gd name="T57" fmla="*/ 115 h 115"/>
                  <a:gd name="T58" fmla="*/ 4 w 69"/>
                  <a:gd name="T59" fmla="*/ 115 h 115"/>
                  <a:gd name="T60" fmla="*/ 0 w 69"/>
                  <a:gd name="T61" fmla="*/ 115 h 115"/>
                  <a:gd name="T62" fmla="*/ 50 w 69"/>
                  <a:gd name="T63" fmla="*/ 57 h 115"/>
                  <a:gd name="T64" fmla="*/ 54 w 69"/>
                  <a:gd name="T65" fmla="*/ 49 h 115"/>
                  <a:gd name="T66" fmla="*/ 54 w 69"/>
                  <a:gd name="T67" fmla="*/ 42 h 115"/>
                  <a:gd name="T68" fmla="*/ 54 w 69"/>
                  <a:gd name="T69" fmla="*/ 34 h 115"/>
                  <a:gd name="T70" fmla="*/ 50 w 69"/>
                  <a:gd name="T71" fmla="*/ 23 h 115"/>
                  <a:gd name="T72" fmla="*/ 46 w 69"/>
                  <a:gd name="T73" fmla="*/ 15 h 115"/>
                  <a:gd name="T74" fmla="*/ 43 w 69"/>
                  <a:gd name="T75" fmla="*/ 11 h 115"/>
                  <a:gd name="T76" fmla="*/ 39 w 69"/>
                  <a:gd name="T77" fmla="*/ 7 h 115"/>
                  <a:gd name="T78" fmla="*/ 31 w 69"/>
                  <a:gd name="T79" fmla="*/ 3 h 115"/>
                  <a:gd name="T80" fmla="*/ 27 w 69"/>
                  <a:gd name="T81" fmla="*/ 7 h 115"/>
                  <a:gd name="T82" fmla="*/ 20 w 69"/>
                  <a:gd name="T83" fmla="*/ 11 h 115"/>
                  <a:gd name="T84" fmla="*/ 16 w 69"/>
                  <a:gd name="T85" fmla="*/ 19 h 115"/>
                  <a:gd name="T86" fmla="*/ 16 w 69"/>
                  <a:gd name="T87" fmla="*/ 30 h 115"/>
                  <a:gd name="T88" fmla="*/ 16 w 69"/>
                  <a:gd name="T89" fmla="*/ 46 h 115"/>
                  <a:gd name="T90" fmla="*/ 23 w 69"/>
                  <a:gd name="T91" fmla="*/ 57 h 115"/>
                  <a:gd name="T92" fmla="*/ 27 w 69"/>
                  <a:gd name="T93" fmla="*/ 61 h 115"/>
                  <a:gd name="T94" fmla="*/ 35 w 69"/>
                  <a:gd name="T95" fmla="*/ 65 h 115"/>
                  <a:gd name="T96" fmla="*/ 39 w 69"/>
                  <a:gd name="T97" fmla="*/ 65 h 115"/>
                  <a:gd name="T98" fmla="*/ 43 w 69"/>
                  <a:gd name="T99" fmla="*/ 61 h 115"/>
                  <a:gd name="T100" fmla="*/ 46 w 69"/>
                  <a:gd name="T101" fmla="*/ 61 h 115"/>
                  <a:gd name="T102" fmla="*/ 50 w 69"/>
                  <a:gd name="T103" fmla="*/ 57 h 11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69"/>
                  <a:gd name="T157" fmla="*/ 0 h 115"/>
                  <a:gd name="T158" fmla="*/ 69 w 69"/>
                  <a:gd name="T159" fmla="*/ 115 h 115"/>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69" h="115">
                    <a:moveTo>
                      <a:pt x="0" y="115"/>
                    </a:moveTo>
                    <a:lnTo>
                      <a:pt x="0" y="115"/>
                    </a:lnTo>
                    <a:lnTo>
                      <a:pt x="12" y="111"/>
                    </a:lnTo>
                    <a:lnTo>
                      <a:pt x="20" y="107"/>
                    </a:lnTo>
                    <a:lnTo>
                      <a:pt x="31" y="99"/>
                    </a:lnTo>
                    <a:lnTo>
                      <a:pt x="39" y="92"/>
                    </a:lnTo>
                    <a:lnTo>
                      <a:pt x="46" y="76"/>
                    </a:lnTo>
                    <a:lnTo>
                      <a:pt x="50" y="65"/>
                    </a:lnTo>
                    <a:lnTo>
                      <a:pt x="39" y="69"/>
                    </a:lnTo>
                    <a:lnTo>
                      <a:pt x="27" y="72"/>
                    </a:lnTo>
                    <a:lnTo>
                      <a:pt x="16" y="69"/>
                    </a:lnTo>
                    <a:lnTo>
                      <a:pt x="8" y="61"/>
                    </a:lnTo>
                    <a:lnTo>
                      <a:pt x="0" y="53"/>
                    </a:lnTo>
                    <a:lnTo>
                      <a:pt x="0" y="38"/>
                    </a:lnTo>
                    <a:lnTo>
                      <a:pt x="0" y="26"/>
                    </a:lnTo>
                    <a:lnTo>
                      <a:pt x="8" y="15"/>
                    </a:lnTo>
                    <a:lnTo>
                      <a:pt x="16" y="7"/>
                    </a:lnTo>
                    <a:lnTo>
                      <a:pt x="23" y="0"/>
                    </a:lnTo>
                    <a:lnTo>
                      <a:pt x="35" y="0"/>
                    </a:lnTo>
                    <a:lnTo>
                      <a:pt x="46" y="3"/>
                    </a:lnTo>
                    <a:lnTo>
                      <a:pt x="58" y="11"/>
                    </a:lnTo>
                    <a:lnTo>
                      <a:pt x="66" y="23"/>
                    </a:lnTo>
                    <a:lnTo>
                      <a:pt x="69" y="34"/>
                    </a:lnTo>
                    <a:lnTo>
                      <a:pt x="69" y="46"/>
                    </a:lnTo>
                    <a:lnTo>
                      <a:pt x="66" y="65"/>
                    </a:lnTo>
                    <a:lnTo>
                      <a:pt x="62" y="80"/>
                    </a:lnTo>
                    <a:lnTo>
                      <a:pt x="50" y="95"/>
                    </a:lnTo>
                    <a:lnTo>
                      <a:pt x="35" y="107"/>
                    </a:lnTo>
                    <a:lnTo>
                      <a:pt x="20" y="115"/>
                    </a:lnTo>
                    <a:lnTo>
                      <a:pt x="4" y="115"/>
                    </a:lnTo>
                    <a:lnTo>
                      <a:pt x="0" y="115"/>
                    </a:lnTo>
                    <a:close/>
                    <a:moveTo>
                      <a:pt x="50" y="57"/>
                    </a:moveTo>
                    <a:lnTo>
                      <a:pt x="54" y="49"/>
                    </a:lnTo>
                    <a:lnTo>
                      <a:pt x="54" y="42"/>
                    </a:lnTo>
                    <a:lnTo>
                      <a:pt x="54" y="34"/>
                    </a:lnTo>
                    <a:lnTo>
                      <a:pt x="50" y="23"/>
                    </a:lnTo>
                    <a:lnTo>
                      <a:pt x="46" y="15"/>
                    </a:lnTo>
                    <a:lnTo>
                      <a:pt x="43" y="11"/>
                    </a:lnTo>
                    <a:lnTo>
                      <a:pt x="39" y="7"/>
                    </a:lnTo>
                    <a:lnTo>
                      <a:pt x="31" y="3"/>
                    </a:lnTo>
                    <a:lnTo>
                      <a:pt x="27" y="7"/>
                    </a:lnTo>
                    <a:lnTo>
                      <a:pt x="20" y="11"/>
                    </a:lnTo>
                    <a:lnTo>
                      <a:pt x="16" y="19"/>
                    </a:lnTo>
                    <a:lnTo>
                      <a:pt x="16" y="30"/>
                    </a:lnTo>
                    <a:lnTo>
                      <a:pt x="16" y="46"/>
                    </a:lnTo>
                    <a:lnTo>
                      <a:pt x="23" y="57"/>
                    </a:lnTo>
                    <a:lnTo>
                      <a:pt x="27" y="61"/>
                    </a:lnTo>
                    <a:lnTo>
                      <a:pt x="35" y="65"/>
                    </a:lnTo>
                    <a:lnTo>
                      <a:pt x="39" y="65"/>
                    </a:lnTo>
                    <a:lnTo>
                      <a:pt x="43" y="61"/>
                    </a:lnTo>
                    <a:lnTo>
                      <a:pt x="46" y="61"/>
                    </a:lnTo>
                    <a:lnTo>
                      <a:pt x="50" y="57"/>
                    </a:lnTo>
                    <a:close/>
                  </a:path>
                </a:pathLst>
              </a:custGeom>
              <a:solidFill>
                <a:srgbClr val="000000"/>
              </a:solidFill>
              <a:ln w="0">
                <a:solidFill>
                  <a:srgbClr val="000000"/>
                </a:solidFill>
                <a:round/>
                <a:headEnd/>
                <a:tailEnd/>
              </a:ln>
            </p:spPr>
            <p:txBody>
              <a:bodyPr/>
              <a:lstStyle/>
              <a:p>
                <a:endParaRPr lang="en-CA"/>
              </a:p>
            </p:txBody>
          </p:sp>
          <p:sp>
            <p:nvSpPr>
              <p:cNvPr id="18638" name="Rectangle 320"/>
              <p:cNvSpPr>
                <a:spLocks noChangeArrowheads="1"/>
              </p:cNvSpPr>
              <p:nvPr/>
            </p:nvSpPr>
            <p:spPr bwMode="auto">
              <a:xfrm>
                <a:off x="5268" y="1706"/>
                <a:ext cx="8" cy="207"/>
              </a:xfrm>
              <a:prstGeom prst="rect">
                <a:avLst/>
              </a:prstGeom>
              <a:solidFill>
                <a:srgbClr val="000000"/>
              </a:solidFill>
              <a:ln w="0">
                <a:solidFill>
                  <a:srgbClr val="000000"/>
                </a:solidFill>
                <a:miter lim="800000"/>
                <a:headEnd/>
                <a:tailEnd/>
              </a:ln>
            </p:spPr>
            <p:txBody>
              <a:bodyPr/>
              <a:lstStyle/>
              <a:p>
                <a:endParaRPr lang="en-US"/>
              </a:p>
            </p:txBody>
          </p:sp>
          <p:sp>
            <p:nvSpPr>
              <p:cNvPr id="18639" name="Rectangle 321"/>
              <p:cNvSpPr>
                <a:spLocks noChangeArrowheads="1"/>
              </p:cNvSpPr>
              <p:nvPr/>
            </p:nvSpPr>
            <p:spPr bwMode="auto">
              <a:xfrm>
                <a:off x="188" y="192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8640" name="Freeform 322"/>
              <p:cNvSpPr>
                <a:spLocks/>
              </p:cNvSpPr>
              <p:nvPr/>
            </p:nvSpPr>
            <p:spPr bwMode="auto">
              <a:xfrm>
                <a:off x="250" y="1963"/>
                <a:ext cx="46" cy="100"/>
              </a:xfrm>
              <a:custGeom>
                <a:avLst/>
                <a:gdLst>
                  <a:gd name="T0" fmla="*/ 23 w 46"/>
                  <a:gd name="T1" fmla="*/ 0 h 100"/>
                  <a:gd name="T2" fmla="*/ 23 w 46"/>
                  <a:gd name="T3" fmla="*/ 23 h 100"/>
                  <a:gd name="T4" fmla="*/ 42 w 46"/>
                  <a:gd name="T5" fmla="*/ 23 h 100"/>
                  <a:gd name="T6" fmla="*/ 42 w 46"/>
                  <a:gd name="T7" fmla="*/ 31 h 100"/>
                  <a:gd name="T8" fmla="*/ 23 w 46"/>
                  <a:gd name="T9" fmla="*/ 31 h 100"/>
                  <a:gd name="T10" fmla="*/ 23 w 46"/>
                  <a:gd name="T11" fmla="*/ 77 h 100"/>
                  <a:gd name="T12" fmla="*/ 27 w 46"/>
                  <a:gd name="T13" fmla="*/ 84 h 100"/>
                  <a:gd name="T14" fmla="*/ 27 w 46"/>
                  <a:gd name="T15" fmla="*/ 88 h 100"/>
                  <a:gd name="T16" fmla="*/ 30 w 46"/>
                  <a:gd name="T17" fmla="*/ 88 h 100"/>
                  <a:gd name="T18" fmla="*/ 30 w 46"/>
                  <a:gd name="T19" fmla="*/ 92 h 100"/>
                  <a:gd name="T20" fmla="*/ 34 w 46"/>
                  <a:gd name="T21" fmla="*/ 92 h 100"/>
                  <a:gd name="T22" fmla="*/ 38 w 46"/>
                  <a:gd name="T23" fmla="*/ 88 h 100"/>
                  <a:gd name="T24" fmla="*/ 38 w 46"/>
                  <a:gd name="T25" fmla="*/ 88 h 100"/>
                  <a:gd name="T26" fmla="*/ 42 w 46"/>
                  <a:gd name="T27" fmla="*/ 84 h 100"/>
                  <a:gd name="T28" fmla="*/ 46 w 46"/>
                  <a:gd name="T29" fmla="*/ 84 h 100"/>
                  <a:gd name="T30" fmla="*/ 42 w 46"/>
                  <a:gd name="T31" fmla="*/ 92 h 100"/>
                  <a:gd name="T32" fmla="*/ 38 w 46"/>
                  <a:gd name="T33" fmla="*/ 96 h 100"/>
                  <a:gd name="T34" fmla="*/ 30 w 46"/>
                  <a:gd name="T35" fmla="*/ 100 h 100"/>
                  <a:gd name="T36" fmla="*/ 27 w 46"/>
                  <a:gd name="T37" fmla="*/ 100 h 100"/>
                  <a:gd name="T38" fmla="*/ 23 w 46"/>
                  <a:gd name="T39" fmla="*/ 100 h 100"/>
                  <a:gd name="T40" fmla="*/ 19 w 46"/>
                  <a:gd name="T41" fmla="*/ 100 h 100"/>
                  <a:gd name="T42" fmla="*/ 15 w 46"/>
                  <a:gd name="T43" fmla="*/ 96 h 100"/>
                  <a:gd name="T44" fmla="*/ 11 w 46"/>
                  <a:gd name="T45" fmla="*/ 92 h 100"/>
                  <a:gd name="T46" fmla="*/ 11 w 46"/>
                  <a:gd name="T47" fmla="*/ 88 h 100"/>
                  <a:gd name="T48" fmla="*/ 11 w 46"/>
                  <a:gd name="T49" fmla="*/ 81 h 100"/>
                  <a:gd name="T50" fmla="*/ 11 w 46"/>
                  <a:gd name="T51" fmla="*/ 31 h 100"/>
                  <a:gd name="T52" fmla="*/ 0 w 46"/>
                  <a:gd name="T53" fmla="*/ 31 h 100"/>
                  <a:gd name="T54" fmla="*/ 0 w 46"/>
                  <a:gd name="T55" fmla="*/ 27 h 100"/>
                  <a:gd name="T56" fmla="*/ 4 w 46"/>
                  <a:gd name="T57" fmla="*/ 23 h 100"/>
                  <a:gd name="T58" fmla="*/ 7 w 46"/>
                  <a:gd name="T59" fmla="*/ 19 h 100"/>
                  <a:gd name="T60" fmla="*/ 11 w 46"/>
                  <a:gd name="T61" fmla="*/ 15 h 100"/>
                  <a:gd name="T62" fmla="*/ 15 w 46"/>
                  <a:gd name="T63" fmla="*/ 12 h 100"/>
                  <a:gd name="T64" fmla="*/ 19 w 46"/>
                  <a:gd name="T65" fmla="*/ 8 h 100"/>
                  <a:gd name="T66" fmla="*/ 23 w 46"/>
                  <a:gd name="T67" fmla="*/ 0 h 100"/>
                  <a:gd name="T68" fmla="*/ 23 w 46"/>
                  <a:gd name="T69" fmla="*/ 0 h 10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6"/>
                  <a:gd name="T106" fmla="*/ 0 h 100"/>
                  <a:gd name="T107" fmla="*/ 46 w 46"/>
                  <a:gd name="T108" fmla="*/ 100 h 10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6" h="100">
                    <a:moveTo>
                      <a:pt x="23" y="0"/>
                    </a:moveTo>
                    <a:lnTo>
                      <a:pt x="23" y="23"/>
                    </a:lnTo>
                    <a:lnTo>
                      <a:pt x="42" y="23"/>
                    </a:lnTo>
                    <a:lnTo>
                      <a:pt x="42" y="31"/>
                    </a:lnTo>
                    <a:lnTo>
                      <a:pt x="23" y="31"/>
                    </a:lnTo>
                    <a:lnTo>
                      <a:pt x="23" y="77"/>
                    </a:lnTo>
                    <a:lnTo>
                      <a:pt x="27" y="84"/>
                    </a:lnTo>
                    <a:lnTo>
                      <a:pt x="27" y="88"/>
                    </a:lnTo>
                    <a:lnTo>
                      <a:pt x="30" y="88"/>
                    </a:lnTo>
                    <a:lnTo>
                      <a:pt x="30" y="92"/>
                    </a:lnTo>
                    <a:lnTo>
                      <a:pt x="34" y="92"/>
                    </a:lnTo>
                    <a:lnTo>
                      <a:pt x="38" y="88"/>
                    </a:lnTo>
                    <a:lnTo>
                      <a:pt x="42" y="84"/>
                    </a:lnTo>
                    <a:lnTo>
                      <a:pt x="46" y="84"/>
                    </a:lnTo>
                    <a:lnTo>
                      <a:pt x="42" y="92"/>
                    </a:lnTo>
                    <a:lnTo>
                      <a:pt x="38" y="96"/>
                    </a:lnTo>
                    <a:lnTo>
                      <a:pt x="30" y="100"/>
                    </a:lnTo>
                    <a:lnTo>
                      <a:pt x="27" y="100"/>
                    </a:lnTo>
                    <a:lnTo>
                      <a:pt x="23" y="100"/>
                    </a:lnTo>
                    <a:lnTo>
                      <a:pt x="19" y="100"/>
                    </a:lnTo>
                    <a:lnTo>
                      <a:pt x="15" y="96"/>
                    </a:lnTo>
                    <a:lnTo>
                      <a:pt x="11" y="92"/>
                    </a:lnTo>
                    <a:lnTo>
                      <a:pt x="11" y="88"/>
                    </a:lnTo>
                    <a:lnTo>
                      <a:pt x="11" y="81"/>
                    </a:lnTo>
                    <a:lnTo>
                      <a:pt x="11" y="31"/>
                    </a:lnTo>
                    <a:lnTo>
                      <a:pt x="0" y="31"/>
                    </a:lnTo>
                    <a:lnTo>
                      <a:pt x="0" y="27"/>
                    </a:lnTo>
                    <a:lnTo>
                      <a:pt x="4" y="23"/>
                    </a:lnTo>
                    <a:lnTo>
                      <a:pt x="7" y="19"/>
                    </a:lnTo>
                    <a:lnTo>
                      <a:pt x="11" y="15"/>
                    </a:lnTo>
                    <a:lnTo>
                      <a:pt x="15" y="12"/>
                    </a:lnTo>
                    <a:lnTo>
                      <a:pt x="19" y="8"/>
                    </a:lnTo>
                    <a:lnTo>
                      <a:pt x="23" y="0"/>
                    </a:lnTo>
                    <a:close/>
                  </a:path>
                </a:pathLst>
              </a:custGeom>
              <a:solidFill>
                <a:srgbClr val="000000"/>
              </a:solidFill>
              <a:ln w="0">
                <a:solidFill>
                  <a:srgbClr val="000000"/>
                </a:solidFill>
                <a:round/>
                <a:headEnd/>
                <a:tailEnd/>
              </a:ln>
            </p:spPr>
            <p:txBody>
              <a:bodyPr/>
              <a:lstStyle/>
              <a:p>
                <a:endParaRPr lang="en-CA"/>
              </a:p>
            </p:txBody>
          </p:sp>
          <p:sp>
            <p:nvSpPr>
              <p:cNvPr id="18641" name="Freeform 323"/>
              <p:cNvSpPr>
                <a:spLocks noEditPoints="1"/>
              </p:cNvSpPr>
              <p:nvPr/>
            </p:nvSpPr>
            <p:spPr bwMode="auto">
              <a:xfrm>
                <a:off x="300" y="1986"/>
                <a:ext cx="73" cy="77"/>
              </a:xfrm>
              <a:custGeom>
                <a:avLst/>
                <a:gdLst>
                  <a:gd name="T0" fmla="*/ 38 w 73"/>
                  <a:gd name="T1" fmla="*/ 0 h 77"/>
                  <a:gd name="T2" fmla="*/ 46 w 73"/>
                  <a:gd name="T3" fmla="*/ 0 h 77"/>
                  <a:gd name="T4" fmla="*/ 57 w 73"/>
                  <a:gd name="T5" fmla="*/ 4 h 77"/>
                  <a:gd name="T6" fmla="*/ 65 w 73"/>
                  <a:gd name="T7" fmla="*/ 12 h 77"/>
                  <a:gd name="T8" fmla="*/ 69 w 73"/>
                  <a:gd name="T9" fmla="*/ 23 h 77"/>
                  <a:gd name="T10" fmla="*/ 73 w 73"/>
                  <a:gd name="T11" fmla="*/ 38 h 77"/>
                  <a:gd name="T12" fmla="*/ 73 w 73"/>
                  <a:gd name="T13" fmla="*/ 46 h 77"/>
                  <a:gd name="T14" fmla="*/ 69 w 73"/>
                  <a:gd name="T15" fmla="*/ 58 h 77"/>
                  <a:gd name="T16" fmla="*/ 61 w 73"/>
                  <a:gd name="T17" fmla="*/ 65 h 77"/>
                  <a:gd name="T18" fmla="*/ 53 w 73"/>
                  <a:gd name="T19" fmla="*/ 73 h 77"/>
                  <a:gd name="T20" fmla="*/ 46 w 73"/>
                  <a:gd name="T21" fmla="*/ 77 h 77"/>
                  <a:gd name="T22" fmla="*/ 34 w 73"/>
                  <a:gd name="T23" fmla="*/ 77 h 77"/>
                  <a:gd name="T24" fmla="*/ 26 w 73"/>
                  <a:gd name="T25" fmla="*/ 77 h 77"/>
                  <a:gd name="T26" fmla="*/ 15 w 73"/>
                  <a:gd name="T27" fmla="*/ 73 h 77"/>
                  <a:gd name="T28" fmla="*/ 7 w 73"/>
                  <a:gd name="T29" fmla="*/ 65 h 77"/>
                  <a:gd name="T30" fmla="*/ 3 w 73"/>
                  <a:gd name="T31" fmla="*/ 54 h 77"/>
                  <a:gd name="T32" fmla="*/ 0 w 73"/>
                  <a:gd name="T33" fmla="*/ 38 h 77"/>
                  <a:gd name="T34" fmla="*/ 3 w 73"/>
                  <a:gd name="T35" fmla="*/ 31 h 77"/>
                  <a:gd name="T36" fmla="*/ 7 w 73"/>
                  <a:gd name="T37" fmla="*/ 19 h 77"/>
                  <a:gd name="T38" fmla="*/ 11 w 73"/>
                  <a:gd name="T39" fmla="*/ 12 h 77"/>
                  <a:gd name="T40" fmla="*/ 19 w 73"/>
                  <a:gd name="T41" fmla="*/ 4 h 77"/>
                  <a:gd name="T42" fmla="*/ 26 w 73"/>
                  <a:gd name="T43" fmla="*/ 0 h 77"/>
                  <a:gd name="T44" fmla="*/ 38 w 73"/>
                  <a:gd name="T45" fmla="*/ 0 h 77"/>
                  <a:gd name="T46" fmla="*/ 34 w 73"/>
                  <a:gd name="T47" fmla="*/ 4 h 77"/>
                  <a:gd name="T48" fmla="*/ 30 w 73"/>
                  <a:gd name="T49" fmla="*/ 4 h 77"/>
                  <a:gd name="T50" fmla="*/ 26 w 73"/>
                  <a:gd name="T51" fmla="*/ 8 h 77"/>
                  <a:gd name="T52" fmla="*/ 19 w 73"/>
                  <a:gd name="T53" fmla="*/ 12 h 77"/>
                  <a:gd name="T54" fmla="*/ 19 w 73"/>
                  <a:gd name="T55" fmla="*/ 15 h 77"/>
                  <a:gd name="T56" fmla="*/ 15 w 73"/>
                  <a:gd name="T57" fmla="*/ 23 h 77"/>
                  <a:gd name="T58" fmla="*/ 15 w 73"/>
                  <a:gd name="T59" fmla="*/ 35 h 77"/>
                  <a:gd name="T60" fmla="*/ 15 w 73"/>
                  <a:gd name="T61" fmla="*/ 46 h 77"/>
                  <a:gd name="T62" fmla="*/ 23 w 73"/>
                  <a:gd name="T63" fmla="*/ 61 h 77"/>
                  <a:gd name="T64" fmla="*/ 26 w 73"/>
                  <a:gd name="T65" fmla="*/ 69 h 77"/>
                  <a:gd name="T66" fmla="*/ 30 w 73"/>
                  <a:gd name="T67" fmla="*/ 73 h 77"/>
                  <a:gd name="T68" fmla="*/ 38 w 73"/>
                  <a:gd name="T69" fmla="*/ 73 h 77"/>
                  <a:gd name="T70" fmla="*/ 46 w 73"/>
                  <a:gd name="T71" fmla="*/ 73 h 77"/>
                  <a:gd name="T72" fmla="*/ 53 w 73"/>
                  <a:gd name="T73" fmla="*/ 65 h 77"/>
                  <a:gd name="T74" fmla="*/ 57 w 73"/>
                  <a:gd name="T75" fmla="*/ 58 h 77"/>
                  <a:gd name="T76" fmla="*/ 57 w 73"/>
                  <a:gd name="T77" fmla="*/ 42 h 77"/>
                  <a:gd name="T78" fmla="*/ 57 w 73"/>
                  <a:gd name="T79" fmla="*/ 31 h 77"/>
                  <a:gd name="T80" fmla="*/ 53 w 73"/>
                  <a:gd name="T81" fmla="*/ 19 h 77"/>
                  <a:gd name="T82" fmla="*/ 49 w 73"/>
                  <a:gd name="T83" fmla="*/ 12 h 77"/>
                  <a:gd name="T84" fmla="*/ 42 w 73"/>
                  <a:gd name="T85" fmla="*/ 8 h 77"/>
                  <a:gd name="T86" fmla="*/ 34 w 73"/>
                  <a:gd name="T87" fmla="*/ 4 h 77"/>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3"/>
                  <a:gd name="T133" fmla="*/ 0 h 77"/>
                  <a:gd name="T134" fmla="*/ 73 w 73"/>
                  <a:gd name="T135" fmla="*/ 77 h 77"/>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3" h="77">
                    <a:moveTo>
                      <a:pt x="38" y="0"/>
                    </a:moveTo>
                    <a:lnTo>
                      <a:pt x="46" y="0"/>
                    </a:lnTo>
                    <a:lnTo>
                      <a:pt x="57" y="4"/>
                    </a:lnTo>
                    <a:lnTo>
                      <a:pt x="65" y="12"/>
                    </a:lnTo>
                    <a:lnTo>
                      <a:pt x="69" y="23"/>
                    </a:lnTo>
                    <a:lnTo>
                      <a:pt x="73" y="38"/>
                    </a:lnTo>
                    <a:lnTo>
                      <a:pt x="73" y="46"/>
                    </a:lnTo>
                    <a:lnTo>
                      <a:pt x="69" y="58"/>
                    </a:lnTo>
                    <a:lnTo>
                      <a:pt x="61" y="65"/>
                    </a:lnTo>
                    <a:lnTo>
                      <a:pt x="53" y="73"/>
                    </a:lnTo>
                    <a:lnTo>
                      <a:pt x="46" y="77"/>
                    </a:lnTo>
                    <a:lnTo>
                      <a:pt x="34" y="77"/>
                    </a:lnTo>
                    <a:lnTo>
                      <a:pt x="26" y="77"/>
                    </a:lnTo>
                    <a:lnTo>
                      <a:pt x="15" y="73"/>
                    </a:lnTo>
                    <a:lnTo>
                      <a:pt x="7" y="65"/>
                    </a:lnTo>
                    <a:lnTo>
                      <a:pt x="3" y="54"/>
                    </a:lnTo>
                    <a:lnTo>
                      <a:pt x="0" y="38"/>
                    </a:lnTo>
                    <a:lnTo>
                      <a:pt x="3" y="31"/>
                    </a:lnTo>
                    <a:lnTo>
                      <a:pt x="7" y="19"/>
                    </a:lnTo>
                    <a:lnTo>
                      <a:pt x="11" y="12"/>
                    </a:lnTo>
                    <a:lnTo>
                      <a:pt x="19" y="4"/>
                    </a:lnTo>
                    <a:lnTo>
                      <a:pt x="26" y="0"/>
                    </a:lnTo>
                    <a:lnTo>
                      <a:pt x="38" y="0"/>
                    </a:lnTo>
                    <a:close/>
                    <a:moveTo>
                      <a:pt x="34" y="4"/>
                    </a:moveTo>
                    <a:lnTo>
                      <a:pt x="30" y="4"/>
                    </a:lnTo>
                    <a:lnTo>
                      <a:pt x="26" y="8"/>
                    </a:lnTo>
                    <a:lnTo>
                      <a:pt x="19" y="12"/>
                    </a:lnTo>
                    <a:lnTo>
                      <a:pt x="19" y="15"/>
                    </a:lnTo>
                    <a:lnTo>
                      <a:pt x="15" y="23"/>
                    </a:lnTo>
                    <a:lnTo>
                      <a:pt x="15" y="35"/>
                    </a:lnTo>
                    <a:lnTo>
                      <a:pt x="15" y="46"/>
                    </a:lnTo>
                    <a:lnTo>
                      <a:pt x="23" y="61"/>
                    </a:lnTo>
                    <a:lnTo>
                      <a:pt x="26" y="69"/>
                    </a:lnTo>
                    <a:lnTo>
                      <a:pt x="30" y="73"/>
                    </a:lnTo>
                    <a:lnTo>
                      <a:pt x="38" y="73"/>
                    </a:lnTo>
                    <a:lnTo>
                      <a:pt x="46" y="73"/>
                    </a:lnTo>
                    <a:lnTo>
                      <a:pt x="53" y="65"/>
                    </a:lnTo>
                    <a:lnTo>
                      <a:pt x="57" y="58"/>
                    </a:lnTo>
                    <a:lnTo>
                      <a:pt x="57" y="42"/>
                    </a:lnTo>
                    <a:lnTo>
                      <a:pt x="57" y="31"/>
                    </a:lnTo>
                    <a:lnTo>
                      <a:pt x="53" y="19"/>
                    </a:lnTo>
                    <a:lnTo>
                      <a:pt x="49" y="12"/>
                    </a:lnTo>
                    <a:lnTo>
                      <a:pt x="42" y="8"/>
                    </a:lnTo>
                    <a:lnTo>
                      <a:pt x="34" y="4"/>
                    </a:lnTo>
                    <a:close/>
                  </a:path>
                </a:pathLst>
              </a:custGeom>
              <a:solidFill>
                <a:srgbClr val="000000"/>
              </a:solidFill>
              <a:ln w="0">
                <a:solidFill>
                  <a:srgbClr val="000000"/>
                </a:solidFill>
                <a:round/>
                <a:headEnd/>
                <a:tailEnd/>
              </a:ln>
            </p:spPr>
            <p:txBody>
              <a:bodyPr/>
              <a:lstStyle/>
              <a:p>
                <a:endParaRPr lang="en-CA"/>
              </a:p>
            </p:txBody>
          </p:sp>
          <p:sp>
            <p:nvSpPr>
              <p:cNvPr id="18642" name="Rectangle 324"/>
              <p:cNvSpPr>
                <a:spLocks noChangeArrowheads="1"/>
              </p:cNvSpPr>
              <p:nvPr/>
            </p:nvSpPr>
            <p:spPr bwMode="auto">
              <a:xfrm>
                <a:off x="833" y="192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8643" name="Rectangle 325"/>
              <p:cNvSpPr>
                <a:spLocks noChangeArrowheads="1"/>
              </p:cNvSpPr>
              <p:nvPr/>
            </p:nvSpPr>
            <p:spPr bwMode="auto">
              <a:xfrm>
                <a:off x="864" y="1921"/>
                <a:ext cx="7" cy="207"/>
              </a:xfrm>
              <a:prstGeom prst="rect">
                <a:avLst/>
              </a:prstGeom>
              <a:solidFill>
                <a:srgbClr val="000000"/>
              </a:solidFill>
              <a:ln w="0">
                <a:solidFill>
                  <a:srgbClr val="000000"/>
                </a:solidFill>
                <a:miter lim="800000"/>
                <a:headEnd/>
                <a:tailEnd/>
              </a:ln>
            </p:spPr>
            <p:txBody>
              <a:bodyPr/>
              <a:lstStyle/>
              <a:p>
                <a:endParaRPr lang="en-US"/>
              </a:p>
            </p:txBody>
          </p:sp>
          <p:sp>
            <p:nvSpPr>
              <p:cNvPr id="18644" name="Freeform 326"/>
              <p:cNvSpPr>
                <a:spLocks/>
              </p:cNvSpPr>
              <p:nvPr/>
            </p:nvSpPr>
            <p:spPr bwMode="auto">
              <a:xfrm>
                <a:off x="1059" y="2044"/>
                <a:ext cx="19" cy="19"/>
              </a:xfrm>
              <a:custGeom>
                <a:avLst/>
                <a:gdLst>
                  <a:gd name="T0" fmla="*/ 8 w 19"/>
                  <a:gd name="T1" fmla="*/ 0 h 19"/>
                  <a:gd name="T2" fmla="*/ 12 w 19"/>
                  <a:gd name="T3" fmla="*/ 3 h 19"/>
                  <a:gd name="T4" fmla="*/ 16 w 19"/>
                  <a:gd name="T5" fmla="*/ 3 h 19"/>
                  <a:gd name="T6" fmla="*/ 19 w 19"/>
                  <a:gd name="T7" fmla="*/ 7 h 19"/>
                  <a:gd name="T8" fmla="*/ 19 w 19"/>
                  <a:gd name="T9" fmla="*/ 11 h 19"/>
                  <a:gd name="T10" fmla="*/ 19 w 19"/>
                  <a:gd name="T11" fmla="*/ 15 h 19"/>
                  <a:gd name="T12" fmla="*/ 16 w 19"/>
                  <a:gd name="T13" fmla="*/ 19 h 19"/>
                  <a:gd name="T14" fmla="*/ 12 w 19"/>
                  <a:gd name="T15" fmla="*/ 19 h 19"/>
                  <a:gd name="T16" fmla="*/ 8 w 19"/>
                  <a:gd name="T17" fmla="*/ 19 h 19"/>
                  <a:gd name="T18" fmla="*/ 4 w 19"/>
                  <a:gd name="T19" fmla="*/ 19 h 19"/>
                  <a:gd name="T20" fmla="*/ 0 w 19"/>
                  <a:gd name="T21" fmla="*/ 19 h 19"/>
                  <a:gd name="T22" fmla="*/ 0 w 19"/>
                  <a:gd name="T23" fmla="*/ 15 h 19"/>
                  <a:gd name="T24" fmla="*/ 0 w 19"/>
                  <a:gd name="T25" fmla="*/ 11 h 19"/>
                  <a:gd name="T26" fmla="*/ 0 w 19"/>
                  <a:gd name="T27" fmla="*/ 7 h 19"/>
                  <a:gd name="T28" fmla="*/ 0 w 19"/>
                  <a:gd name="T29" fmla="*/ 3 h 19"/>
                  <a:gd name="T30" fmla="*/ 4 w 19"/>
                  <a:gd name="T31" fmla="*/ 0 h 19"/>
                  <a:gd name="T32" fmla="*/ 8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8" y="0"/>
                    </a:moveTo>
                    <a:lnTo>
                      <a:pt x="12" y="3"/>
                    </a:lnTo>
                    <a:lnTo>
                      <a:pt x="16" y="3"/>
                    </a:lnTo>
                    <a:lnTo>
                      <a:pt x="19" y="7"/>
                    </a:lnTo>
                    <a:lnTo>
                      <a:pt x="19" y="11"/>
                    </a:lnTo>
                    <a:lnTo>
                      <a:pt x="19" y="15"/>
                    </a:lnTo>
                    <a:lnTo>
                      <a:pt x="16" y="19"/>
                    </a:lnTo>
                    <a:lnTo>
                      <a:pt x="12" y="19"/>
                    </a:lnTo>
                    <a:lnTo>
                      <a:pt x="8" y="19"/>
                    </a:lnTo>
                    <a:lnTo>
                      <a:pt x="4" y="19"/>
                    </a:lnTo>
                    <a:lnTo>
                      <a:pt x="0" y="19"/>
                    </a:lnTo>
                    <a:lnTo>
                      <a:pt x="0" y="15"/>
                    </a:lnTo>
                    <a:lnTo>
                      <a:pt x="0" y="11"/>
                    </a:lnTo>
                    <a:lnTo>
                      <a:pt x="0" y="7"/>
                    </a:lnTo>
                    <a:lnTo>
                      <a:pt x="0" y="3"/>
                    </a:lnTo>
                    <a:lnTo>
                      <a:pt x="4" y="0"/>
                    </a:lnTo>
                    <a:lnTo>
                      <a:pt x="8" y="0"/>
                    </a:lnTo>
                    <a:close/>
                  </a:path>
                </a:pathLst>
              </a:custGeom>
              <a:solidFill>
                <a:srgbClr val="000000"/>
              </a:solidFill>
              <a:ln w="0">
                <a:solidFill>
                  <a:srgbClr val="000000"/>
                </a:solidFill>
                <a:round/>
                <a:headEnd/>
                <a:tailEnd/>
              </a:ln>
            </p:spPr>
            <p:txBody>
              <a:bodyPr/>
              <a:lstStyle/>
              <a:p>
                <a:endParaRPr lang="en-CA"/>
              </a:p>
            </p:txBody>
          </p:sp>
          <p:sp>
            <p:nvSpPr>
              <p:cNvPr id="18645" name="Freeform 327"/>
              <p:cNvSpPr>
                <a:spLocks noEditPoints="1"/>
              </p:cNvSpPr>
              <p:nvPr/>
            </p:nvSpPr>
            <p:spPr bwMode="auto">
              <a:xfrm>
                <a:off x="1094" y="1948"/>
                <a:ext cx="73" cy="115"/>
              </a:xfrm>
              <a:custGeom>
                <a:avLst/>
                <a:gdLst>
                  <a:gd name="T0" fmla="*/ 0 w 73"/>
                  <a:gd name="T1" fmla="*/ 57 h 115"/>
                  <a:gd name="T2" fmla="*/ 4 w 73"/>
                  <a:gd name="T3" fmla="*/ 42 h 115"/>
                  <a:gd name="T4" fmla="*/ 8 w 73"/>
                  <a:gd name="T5" fmla="*/ 27 h 115"/>
                  <a:gd name="T6" fmla="*/ 11 w 73"/>
                  <a:gd name="T7" fmla="*/ 15 h 115"/>
                  <a:gd name="T8" fmla="*/ 23 w 73"/>
                  <a:gd name="T9" fmla="*/ 7 h 115"/>
                  <a:gd name="T10" fmla="*/ 31 w 73"/>
                  <a:gd name="T11" fmla="*/ 4 h 115"/>
                  <a:gd name="T12" fmla="*/ 34 w 73"/>
                  <a:gd name="T13" fmla="*/ 0 h 115"/>
                  <a:gd name="T14" fmla="*/ 46 w 73"/>
                  <a:gd name="T15" fmla="*/ 4 h 115"/>
                  <a:gd name="T16" fmla="*/ 54 w 73"/>
                  <a:gd name="T17" fmla="*/ 7 h 115"/>
                  <a:gd name="T18" fmla="*/ 57 w 73"/>
                  <a:gd name="T19" fmla="*/ 15 h 115"/>
                  <a:gd name="T20" fmla="*/ 65 w 73"/>
                  <a:gd name="T21" fmla="*/ 27 h 115"/>
                  <a:gd name="T22" fmla="*/ 69 w 73"/>
                  <a:gd name="T23" fmla="*/ 42 h 115"/>
                  <a:gd name="T24" fmla="*/ 73 w 73"/>
                  <a:gd name="T25" fmla="*/ 57 h 115"/>
                  <a:gd name="T26" fmla="*/ 69 w 73"/>
                  <a:gd name="T27" fmla="*/ 76 h 115"/>
                  <a:gd name="T28" fmla="*/ 65 w 73"/>
                  <a:gd name="T29" fmla="*/ 92 h 115"/>
                  <a:gd name="T30" fmla="*/ 57 w 73"/>
                  <a:gd name="T31" fmla="*/ 103 h 115"/>
                  <a:gd name="T32" fmla="*/ 50 w 73"/>
                  <a:gd name="T33" fmla="*/ 111 h 115"/>
                  <a:gd name="T34" fmla="*/ 42 w 73"/>
                  <a:gd name="T35" fmla="*/ 115 h 115"/>
                  <a:gd name="T36" fmla="*/ 34 w 73"/>
                  <a:gd name="T37" fmla="*/ 115 h 115"/>
                  <a:gd name="T38" fmla="*/ 27 w 73"/>
                  <a:gd name="T39" fmla="*/ 115 h 115"/>
                  <a:gd name="T40" fmla="*/ 15 w 73"/>
                  <a:gd name="T41" fmla="*/ 107 h 115"/>
                  <a:gd name="T42" fmla="*/ 11 w 73"/>
                  <a:gd name="T43" fmla="*/ 96 h 115"/>
                  <a:gd name="T44" fmla="*/ 4 w 73"/>
                  <a:gd name="T45" fmla="*/ 80 h 115"/>
                  <a:gd name="T46" fmla="*/ 0 w 73"/>
                  <a:gd name="T47" fmla="*/ 57 h 115"/>
                  <a:gd name="T48" fmla="*/ 15 w 73"/>
                  <a:gd name="T49" fmla="*/ 61 h 115"/>
                  <a:gd name="T50" fmla="*/ 19 w 73"/>
                  <a:gd name="T51" fmla="*/ 80 h 115"/>
                  <a:gd name="T52" fmla="*/ 23 w 73"/>
                  <a:gd name="T53" fmla="*/ 99 h 115"/>
                  <a:gd name="T54" fmla="*/ 27 w 73"/>
                  <a:gd name="T55" fmla="*/ 107 h 115"/>
                  <a:gd name="T56" fmla="*/ 31 w 73"/>
                  <a:gd name="T57" fmla="*/ 111 h 115"/>
                  <a:gd name="T58" fmla="*/ 34 w 73"/>
                  <a:gd name="T59" fmla="*/ 111 h 115"/>
                  <a:gd name="T60" fmla="*/ 38 w 73"/>
                  <a:gd name="T61" fmla="*/ 111 h 115"/>
                  <a:gd name="T62" fmla="*/ 46 w 73"/>
                  <a:gd name="T63" fmla="*/ 107 h 115"/>
                  <a:gd name="T64" fmla="*/ 50 w 73"/>
                  <a:gd name="T65" fmla="*/ 103 h 115"/>
                  <a:gd name="T66" fmla="*/ 50 w 73"/>
                  <a:gd name="T67" fmla="*/ 92 h 115"/>
                  <a:gd name="T68" fmla="*/ 54 w 73"/>
                  <a:gd name="T69" fmla="*/ 76 h 115"/>
                  <a:gd name="T70" fmla="*/ 54 w 73"/>
                  <a:gd name="T71" fmla="*/ 53 h 115"/>
                  <a:gd name="T72" fmla="*/ 54 w 73"/>
                  <a:gd name="T73" fmla="*/ 38 h 115"/>
                  <a:gd name="T74" fmla="*/ 50 w 73"/>
                  <a:gd name="T75" fmla="*/ 23 h 115"/>
                  <a:gd name="T76" fmla="*/ 50 w 73"/>
                  <a:gd name="T77" fmla="*/ 15 h 115"/>
                  <a:gd name="T78" fmla="*/ 46 w 73"/>
                  <a:gd name="T79" fmla="*/ 7 h 115"/>
                  <a:gd name="T80" fmla="*/ 42 w 73"/>
                  <a:gd name="T81" fmla="*/ 7 h 115"/>
                  <a:gd name="T82" fmla="*/ 34 w 73"/>
                  <a:gd name="T83" fmla="*/ 7 h 115"/>
                  <a:gd name="T84" fmla="*/ 31 w 73"/>
                  <a:gd name="T85" fmla="*/ 7 h 115"/>
                  <a:gd name="T86" fmla="*/ 27 w 73"/>
                  <a:gd name="T87" fmla="*/ 11 h 115"/>
                  <a:gd name="T88" fmla="*/ 23 w 73"/>
                  <a:gd name="T89" fmla="*/ 19 h 115"/>
                  <a:gd name="T90" fmla="*/ 19 w 73"/>
                  <a:gd name="T91" fmla="*/ 30 h 115"/>
                  <a:gd name="T92" fmla="*/ 19 w 73"/>
                  <a:gd name="T93" fmla="*/ 46 h 115"/>
                  <a:gd name="T94" fmla="*/ 15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7"/>
                    </a:moveTo>
                    <a:lnTo>
                      <a:pt x="4" y="42"/>
                    </a:lnTo>
                    <a:lnTo>
                      <a:pt x="8" y="27"/>
                    </a:lnTo>
                    <a:lnTo>
                      <a:pt x="11" y="15"/>
                    </a:lnTo>
                    <a:lnTo>
                      <a:pt x="23" y="7"/>
                    </a:lnTo>
                    <a:lnTo>
                      <a:pt x="31" y="4"/>
                    </a:lnTo>
                    <a:lnTo>
                      <a:pt x="34" y="0"/>
                    </a:lnTo>
                    <a:lnTo>
                      <a:pt x="46" y="4"/>
                    </a:lnTo>
                    <a:lnTo>
                      <a:pt x="54" y="7"/>
                    </a:lnTo>
                    <a:lnTo>
                      <a:pt x="57" y="15"/>
                    </a:lnTo>
                    <a:lnTo>
                      <a:pt x="65" y="27"/>
                    </a:lnTo>
                    <a:lnTo>
                      <a:pt x="69" y="42"/>
                    </a:lnTo>
                    <a:lnTo>
                      <a:pt x="73" y="57"/>
                    </a:lnTo>
                    <a:lnTo>
                      <a:pt x="69" y="76"/>
                    </a:lnTo>
                    <a:lnTo>
                      <a:pt x="65" y="92"/>
                    </a:lnTo>
                    <a:lnTo>
                      <a:pt x="57" y="103"/>
                    </a:lnTo>
                    <a:lnTo>
                      <a:pt x="50" y="111"/>
                    </a:lnTo>
                    <a:lnTo>
                      <a:pt x="42" y="115"/>
                    </a:lnTo>
                    <a:lnTo>
                      <a:pt x="34" y="115"/>
                    </a:lnTo>
                    <a:lnTo>
                      <a:pt x="27" y="115"/>
                    </a:lnTo>
                    <a:lnTo>
                      <a:pt x="15" y="107"/>
                    </a:lnTo>
                    <a:lnTo>
                      <a:pt x="11" y="96"/>
                    </a:lnTo>
                    <a:lnTo>
                      <a:pt x="4" y="80"/>
                    </a:lnTo>
                    <a:lnTo>
                      <a:pt x="0" y="57"/>
                    </a:lnTo>
                    <a:close/>
                    <a:moveTo>
                      <a:pt x="15" y="61"/>
                    </a:moveTo>
                    <a:lnTo>
                      <a:pt x="19" y="80"/>
                    </a:lnTo>
                    <a:lnTo>
                      <a:pt x="23" y="99"/>
                    </a:lnTo>
                    <a:lnTo>
                      <a:pt x="27" y="107"/>
                    </a:lnTo>
                    <a:lnTo>
                      <a:pt x="31" y="111"/>
                    </a:lnTo>
                    <a:lnTo>
                      <a:pt x="34" y="111"/>
                    </a:lnTo>
                    <a:lnTo>
                      <a:pt x="38" y="111"/>
                    </a:lnTo>
                    <a:lnTo>
                      <a:pt x="46" y="107"/>
                    </a:lnTo>
                    <a:lnTo>
                      <a:pt x="50" y="103"/>
                    </a:lnTo>
                    <a:lnTo>
                      <a:pt x="50" y="92"/>
                    </a:lnTo>
                    <a:lnTo>
                      <a:pt x="54" y="76"/>
                    </a:lnTo>
                    <a:lnTo>
                      <a:pt x="54" y="53"/>
                    </a:lnTo>
                    <a:lnTo>
                      <a:pt x="54" y="38"/>
                    </a:lnTo>
                    <a:lnTo>
                      <a:pt x="50" y="23"/>
                    </a:lnTo>
                    <a:lnTo>
                      <a:pt x="50" y="15"/>
                    </a:lnTo>
                    <a:lnTo>
                      <a:pt x="46" y="7"/>
                    </a:lnTo>
                    <a:lnTo>
                      <a:pt x="42" y="7"/>
                    </a:lnTo>
                    <a:lnTo>
                      <a:pt x="34" y="7"/>
                    </a:lnTo>
                    <a:lnTo>
                      <a:pt x="31" y="7"/>
                    </a:lnTo>
                    <a:lnTo>
                      <a:pt x="27" y="11"/>
                    </a:lnTo>
                    <a:lnTo>
                      <a:pt x="23" y="19"/>
                    </a:lnTo>
                    <a:lnTo>
                      <a:pt x="19" y="30"/>
                    </a:lnTo>
                    <a:lnTo>
                      <a:pt x="19" y="46"/>
                    </a:lnTo>
                    <a:lnTo>
                      <a:pt x="15" y="61"/>
                    </a:lnTo>
                    <a:close/>
                  </a:path>
                </a:pathLst>
              </a:custGeom>
              <a:solidFill>
                <a:srgbClr val="000000"/>
              </a:solidFill>
              <a:ln w="0">
                <a:solidFill>
                  <a:srgbClr val="000000"/>
                </a:solidFill>
                <a:round/>
                <a:headEnd/>
                <a:tailEnd/>
              </a:ln>
            </p:spPr>
            <p:txBody>
              <a:bodyPr/>
              <a:lstStyle/>
              <a:p>
                <a:endParaRPr lang="en-CA"/>
              </a:p>
            </p:txBody>
          </p:sp>
          <p:sp>
            <p:nvSpPr>
              <p:cNvPr id="18646" name="Freeform 328"/>
              <p:cNvSpPr>
                <a:spLocks noEditPoints="1"/>
              </p:cNvSpPr>
              <p:nvPr/>
            </p:nvSpPr>
            <p:spPr bwMode="auto">
              <a:xfrm>
                <a:off x="1178" y="1948"/>
                <a:ext cx="69" cy="115"/>
              </a:xfrm>
              <a:custGeom>
                <a:avLst/>
                <a:gdLst>
                  <a:gd name="T0" fmla="*/ 0 w 69"/>
                  <a:gd name="T1" fmla="*/ 57 h 115"/>
                  <a:gd name="T2" fmla="*/ 4 w 69"/>
                  <a:gd name="T3" fmla="*/ 42 h 115"/>
                  <a:gd name="T4" fmla="*/ 8 w 69"/>
                  <a:gd name="T5" fmla="*/ 27 h 115"/>
                  <a:gd name="T6" fmla="*/ 12 w 69"/>
                  <a:gd name="T7" fmla="*/ 15 h 115"/>
                  <a:gd name="T8" fmla="*/ 19 w 69"/>
                  <a:gd name="T9" fmla="*/ 7 h 115"/>
                  <a:gd name="T10" fmla="*/ 27 w 69"/>
                  <a:gd name="T11" fmla="*/ 4 h 115"/>
                  <a:gd name="T12" fmla="*/ 35 w 69"/>
                  <a:gd name="T13" fmla="*/ 0 h 115"/>
                  <a:gd name="T14" fmla="*/ 42 w 69"/>
                  <a:gd name="T15" fmla="*/ 4 h 115"/>
                  <a:gd name="T16" fmla="*/ 50 w 69"/>
                  <a:gd name="T17" fmla="*/ 7 h 115"/>
                  <a:gd name="T18" fmla="*/ 58 w 69"/>
                  <a:gd name="T19" fmla="*/ 15 h 115"/>
                  <a:gd name="T20" fmla="*/ 65 w 69"/>
                  <a:gd name="T21" fmla="*/ 27 h 115"/>
                  <a:gd name="T22" fmla="*/ 69 w 69"/>
                  <a:gd name="T23" fmla="*/ 42 h 115"/>
                  <a:gd name="T24" fmla="*/ 69 w 69"/>
                  <a:gd name="T25" fmla="*/ 57 h 115"/>
                  <a:gd name="T26" fmla="*/ 69 w 69"/>
                  <a:gd name="T27" fmla="*/ 76 h 115"/>
                  <a:gd name="T28" fmla="*/ 65 w 69"/>
                  <a:gd name="T29" fmla="*/ 92 h 115"/>
                  <a:gd name="T30" fmla="*/ 58 w 69"/>
                  <a:gd name="T31" fmla="*/ 103 h 115"/>
                  <a:gd name="T32" fmla="*/ 50 w 69"/>
                  <a:gd name="T33" fmla="*/ 111 h 115"/>
                  <a:gd name="T34" fmla="*/ 42 w 69"/>
                  <a:gd name="T35" fmla="*/ 115 h 115"/>
                  <a:gd name="T36" fmla="*/ 35 w 69"/>
                  <a:gd name="T37" fmla="*/ 115 h 115"/>
                  <a:gd name="T38" fmla="*/ 27 w 69"/>
                  <a:gd name="T39" fmla="*/ 115 h 115"/>
                  <a:gd name="T40" fmla="*/ 16 w 69"/>
                  <a:gd name="T41" fmla="*/ 107 h 115"/>
                  <a:gd name="T42" fmla="*/ 8 w 69"/>
                  <a:gd name="T43" fmla="*/ 96 h 115"/>
                  <a:gd name="T44" fmla="*/ 4 w 69"/>
                  <a:gd name="T45" fmla="*/ 80 h 115"/>
                  <a:gd name="T46" fmla="*/ 0 w 69"/>
                  <a:gd name="T47" fmla="*/ 57 h 115"/>
                  <a:gd name="T48" fmla="*/ 16 w 69"/>
                  <a:gd name="T49" fmla="*/ 61 h 115"/>
                  <a:gd name="T50" fmla="*/ 19 w 69"/>
                  <a:gd name="T51" fmla="*/ 80 h 115"/>
                  <a:gd name="T52" fmla="*/ 23 w 69"/>
                  <a:gd name="T53" fmla="*/ 99 h 115"/>
                  <a:gd name="T54" fmla="*/ 27 w 69"/>
                  <a:gd name="T55" fmla="*/ 107 h 115"/>
                  <a:gd name="T56" fmla="*/ 31 w 69"/>
                  <a:gd name="T57" fmla="*/ 111 h 115"/>
                  <a:gd name="T58" fmla="*/ 35 w 69"/>
                  <a:gd name="T59" fmla="*/ 111 h 115"/>
                  <a:gd name="T60" fmla="*/ 39 w 69"/>
                  <a:gd name="T61" fmla="*/ 111 h 115"/>
                  <a:gd name="T62" fmla="*/ 46 w 69"/>
                  <a:gd name="T63" fmla="*/ 107 h 115"/>
                  <a:gd name="T64" fmla="*/ 50 w 69"/>
                  <a:gd name="T65" fmla="*/ 103 h 115"/>
                  <a:gd name="T66" fmla="*/ 50 w 69"/>
                  <a:gd name="T67" fmla="*/ 92 h 115"/>
                  <a:gd name="T68" fmla="*/ 54 w 69"/>
                  <a:gd name="T69" fmla="*/ 76 h 115"/>
                  <a:gd name="T70" fmla="*/ 54 w 69"/>
                  <a:gd name="T71" fmla="*/ 53 h 115"/>
                  <a:gd name="T72" fmla="*/ 54 w 69"/>
                  <a:gd name="T73" fmla="*/ 38 h 115"/>
                  <a:gd name="T74" fmla="*/ 50 w 69"/>
                  <a:gd name="T75" fmla="*/ 23 h 115"/>
                  <a:gd name="T76" fmla="*/ 46 w 69"/>
                  <a:gd name="T77" fmla="*/ 15 h 115"/>
                  <a:gd name="T78" fmla="*/ 42 w 69"/>
                  <a:gd name="T79" fmla="*/ 7 h 115"/>
                  <a:gd name="T80" fmla="*/ 39 w 69"/>
                  <a:gd name="T81" fmla="*/ 7 h 115"/>
                  <a:gd name="T82" fmla="*/ 35 w 69"/>
                  <a:gd name="T83" fmla="*/ 7 h 115"/>
                  <a:gd name="T84" fmla="*/ 31 w 69"/>
                  <a:gd name="T85" fmla="*/ 7 h 115"/>
                  <a:gd name="T86" fmla="*/ 27 w 69"/>
                  <a:gd name="T87" fmla="*/ 11 h 115"/>
                  <a:gd name="T88" fmla="*/ 23 w 69"/>
                  <a:gd name="T89" fmla="*/ 19 h 115"/>
                  <a:gd name="T90" fmla="*/ 19 w 69"/>
                  <a:gd name="T91" fmla="*/ 30 h 115"/>
                  <a:gd name="T92" fmla="*/ 16 w 69"/>
                  <a:gd name="T93" fmla="*/ 46 h 115"/>
                  <a:gd name="T94" fmla="*/ 16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4" y="42"/>
                    </a:lnTo>
                    <a:lnTo>
                      <a:pt x="8" y="27"/>
                    </a:lnTo>
                    <a:lnTo>
                      <a:pt x="12" y="15"/>
                    </a:lnTo>
                    <a:lnTo>
                      <a:pt x="19" y="7"/>
                    </a:lnTo>
                    <a:lnTo>
                      <a:pt x="27" y="4"/>
                    </a:lnTo>
                    <a:lnTo>
                      <a:pt x="35" y="0"/>
                    </a:lnTo>
                    <a:lnTo>
                      <a:pt x="42" y="4"/>
                    </a:lnTo>
                    <a:lnTo>
                      <a:pt x="50" y="7"/>
                    </a:lnTo>
                    <a:lnTo>
                      <a:pt x="58" y="15"/>
                    </a:lnTo>
                    <a:lnTo>
                      <a:pt x="65" y="27"/>
                    </a:lnTo>
                    <a:lnTo>
                      <a:pt x="69" y="42"/>
                    </a:lnTo>
                    <a:lnTo>
                      <a:pt x="69" y="57"/>
                    </a:lnTo>
                    <a:lnTo>
                      <a:pt x="69" y="76"/>
                    </a:lnTo>
                    <a:lnTo>
                      <a:pt x="65" y="92"/>
                    </a:lnTo>
                    <a:lnTo>
                      <a:pt x="58" y="103"/>
                    </a:lnTo>
                    <a:lnTo>
                      <a:pt x="50" y="111"/>
                    </a:lnTo>
                    <a:lnTo>
                      <a:pt x="42" y="115"/>
                    </a:lnTo>
                    <a:lnTo>
                      <a:pt x="35" y="115"/>
                    </a:lnTo>
                    <a:lnTo>
                      <a:pt x="27" y="115"/>
                    </a:lnTo>
                    <a:lnTo>
                      <a:pt x="16" y="107"/>
                    </a:lnTo>
                    <a:lnTo>
                      <a:pt x="8" y="96"/>
                    </a:lnTo>
                    <a:lnTo>
                      <a:pt x="4" y="80"/>
                    </a:lnTo>
                    <a:lnTo>
                      <a:pt x="0" y="57"/>
                    </a:lnTo>
                    <a:close/>
                    <a:moveTo>
                      <a:pt x="16" y="61"/>
                    </a:moveTo>
                    <a:lnTo>
                      <a:pt x="19" y="80"/>
                    </a:lnTo>
                    <a:lnTo>
                      <a:pt x="23" y="99"/>
                    </a:lnTo>
                    <a:lnTo>
                      <a:pt x="27" y="107"/>
                    </a:lnTo>
                    <a:lnTo>
                      <a:pt x="31" y="111"/>
                    </a:lnTo>
                    <a:lnTo>
                      <a:pt x="35" y="111"/>
                    </a:lnTo>
                    <a:lnTo>
                      <a:pt x="39" y="111"/>
                    </a:lnTo>
                    <a:lnTo>
                      <a:pt x="46" y="107"/>
                    </a:lnTo>
                    <a:lnTo>
                      <a:pt x="50" y="103"/>
                    </a:lnTo>
                    <a:lnTo>
                      <a:pt x="50" y="92"/>
                    </a:lnTo>
                    <a:lnTo>
                      <a:pt x="54" y="76"/>
                    </a:lnTo>
                    <a:lnTo>
                      <a:pt x="54" y="53"/>
                    </a:lnTo>
                    <a:lnTo>
                      <a:pt x="54" y="38"/>
                    </a:lnTo>
                    <a:lnTo>
                      <a:pt x="50" y="23"/>
                    </a:lnTo>
                    <a:lnTo>
                      <a:pt x="46" y="15"/>
                    </a:lnTo>
                    <a:lnTo>
                      <a:pt x="42" y="7"/>
                    </a:lnTo>
                    <a:lnTo>
                      <a:pt x="39" y="7"/>
                    </a:lnTo>
                    <a:lnTo>
                      <a:pt x="35" y="7"/>
                    </a:lnTo>
                    <a:lnTo>
                      <a:pt x="31" y="7"/>
                    </a:lnTo>
                    <a:lnTo>
                      <a:pt x="27" y="11"/>
                    </a:lnTo>
                    <a:lnTo>
                      <a:pt x="23" y="19"/>
                    </a:lnTo>
                    <a:lnTo>
                      <a:pt x="19" y="30"/>
                    </a:lnTo>
                    <a:lnTo>
                      <a:pt x="16" y="46"/>
                    </a:lnTo>
                    <a:lnTo>
                      <a:pt x="16" y="61"/>
                    </a:lnTo>
                    <a:close/>
                  </a:path>
                </a:pathLst>
              </a:custGeom>
              <a:solidFill>
                <a:srgbClr val="000000"/>
              </a:solidFill>
              <a:ln w="0">
                <a:solidFill>
                  <a:srgbClr val="000000"/>
                </a:solidFill>
                <a:round/>
                <a:headEnd/>
                <a:tailEnd/>
              </a:ln>
            </p:spPr>
            <p:txBody>
              <a:bodyPr/>
              <a:lstStyle/>
              <a:p>
                <a:endParaRPr lang="en-CA"/>
              </a:p>
            </p:txBody>
          </p:sp>
          <p:sp>
            <p:nvSpPr>
              <p:cNvPr id="18647" name="Freeform 329"/>
              <p:cNvSpPr>
                <a:spLocks noEditPoints="1"/>
              </p:cNvSpPr>
              <p:nvPr/>
            </p:nvSpPr>
            <p:spPr bwMode="auto">
              <a:xfrm>
                <a:off x="1263" y="1948"/>
                <a:ext cx="69" cy="115"/>
              </a:xfrm>
              <a:custGeom>
                <a:avLst/>
                <a:gdLst>
                  <a:gd name="T0" fmla="*/ 0 w 69"/>
                  <a:gd name="T1" fmla="*/ 57 h 115"/>
                  <a:gd name="T2" fmla="*/ 0 w 69"/>
                  <a:gd name="T3" fmla="*/ 42 h 115"/>
                  <a:gd name="T4" fmla="*/ 7 w 69"/>
                  <a:gd name="T5" fmla="*/ 27 h 115"/>
                  <a:gd name="T6" fmla="*/ 11 w 69"/>
                  <a:gd name="T7" fmla="*/ 15 h 115"/>
                  <a:gd name="T8" fmla="*/ 19 w 69"/>
                  <a:gd name="T9" fmla="*/ 7 h 115"/>
                  <a:gd name="T10" fmla="*/ 27 w 69"/>
                  <a:gd name="T11" fmla="*/ 4 h 115"/>
                  <a:gd name="T12" fmla="*/ 34 w 69"/>
                  <a:gd name="T13" fmla="*/ 0 h 115"/>
                  <a:gd name="T14" fmla="*/ 42 w 69"/>
                  <a:gd name="T15" fmla="*/ 4 h 115"/>
                  <a:gd name="T16" fmla="*/ 50 w 69"/>
                  <a:gd name="T17" fmla="*/ 7 h 115"/>
                  <a:gd name="T18" fmla="*/ 57 w 69"/>
                  <a:gd name="T19" fmla="*/ 15 h 115"/>
                  <a:gd name="T20" fmla="*/ 65 w 69"/>
                  <a:gd name="T21" fmla="*/ 27 h 115"/>
                  <a:gd name="T22" fmla="*/ 69 w 69"/>
                  <a:gd name="T23" fmla="*/ 42 h 115"/>
                  <a:gd name="T24" fmla="*/ 69 w 69"/>
                  <a:gd name="T25" fmla="*/ 57 h 115"/>
                  <a:gd name="T26" fmla="*/ 69 w 69"/>
                  <a:gd name="T27" fmla="*/ 76 h 115"/>
                  <a:gd name="T28" fmla="*/ 65 w 69"/>
                  <a:gd name="T29" fmla="*/ 92 h 115"/>
                  <a:gd name="T30" fmla="*/ 57 w 69"/>
                  <a:gd name="T31" fmla="*/ 103 h 115"/>
                  <a:gd name="T32" fmla="*/ 50 w 69"/>
                  <a:gd name="T33" fmla="*/ 111 h 115"/>
                  <a:gd name="T34" fmla="*/ 42 w 69"/>
                  <a:gd name="T35" fmla="*/ 115 h 115"/>
                  <a:gd name="T36" fmla="*/ 34 w 69"/>
                  <a:gd name="T37" fmla="*/ 115 h 115"/>
                  <a:gd name="T38" fmla="*/ 27 w 69"/>
                  <a:gd name="T39" fmla="*/ 115 h 115"/>
                  <a:gd name="T40" fmla="*/ 15 w 69"/>
                  <a:gd name="T41" fmla="*/ 107 h 115"/>
                  <a:gd name="T42" fmla="*/ 7 w 69"/>
                  <a:gd name="T43" fmla="*/ 96 h 115"/>
                  <a:gd name="T44" fmla="*/ 3 w 69"/>
                  <a:gd name="T45" fmla="*/ 80 h 115"/>
                  <a:gd name="T46" fmla="*/ 0 w 69"/>
                  <a:gd name="T47" fmla="*/ 57 h 115"/>
                  <a:gd name="T48" fmla="*/ 15 w 69"/>
                  <a:gd name="T49" fmla="*/ 61 h 115"/>
                  <a:gd name="T50" fmla="*/ 19 w 69"/>
                  <a:gd name="T51" fmla="*/ 80 h 115"/>
                  <a:gd name="T52" fmla="*/ 23 w 69"/>
                  <a:gd name="T53" fmla="*/ 99 h 115"/>
                  <a:gd name="T54" fmla="*/ 27 w 69"/>
                  <a:gd name="T55" fmla="*/ 107 h 115"/>
                  <a:gd name="T56" fmla="*/ 30 w 69"/>
                  <a:gd name="T57" fmla="*/ 111 h 115"/>
                  <a:gd name="T58" fmla="*/ 34 w 69"/>
                  <a:gd name="T59" fmla="*/ 111 h 115"/>
                  <a:gd name="T60" fmla="*/ 38 w 69"/>
                  <a:gd name="T61" fmla="*/ 111 h 115"/>
                  <a:gd name="T62" fmla="*/ 42 w 69"/>
                  <a:gd name="T63" fmla="*/ 107 h 115"/>
                  <a:gd name="T64" fmla="*/ 46 w 69"/>
                  <a:gd name="T65" fmla="*/ 103 h 115"/>
                  <a:gd name="T66" fmla="*/ 50 w 69"/>
                  <a:gd name="T67" fmla="*/ 92 h 115"/>
                  <a:gd name="T68" fmla="*/ 53 w 69"/>
                  <a:gd name="T69" fmla="*/ 76 h 115"/>
                  <a:gd name="T70" fmla="*/ 53 w 69"/>
                  <a:gd name="T71" fmla="*/ 53 h 115"/>
                  <a:gd name="T72" fmla="*/ 53 w 69"/>
                  <a:gd name="T73" fmla="*/ 38 h 115"/>
                  <a:gd name="T74" fmla="*/ 50 w 69"/>
                  <a:gd name="T75" fmla="*/ 23 h 115"/>
                  <a:gd name="T76" fmla="*/ 46 w 69"/>
                  <a:gd name="T77" fmla="*/ 15 h 115"/>
                  <a:gd name="T78" fmla="*/ 42 w 69"/>
                  <a:gd name="T79" fmla="*/ 7 h 115"/>
                  <a:gd name="T80" fmla="*/ 38 w 69"/>
                  <a:gd name="T81" fmla="*/ 7 h 115"/>
                  <a:gd name="T82" fmla="*/ 34 w 69"/>
                  <a:gd name="T83" fmla="*/ 7 h 115"/>
                  <a:gd name="T84" fmla="*/ 30 w 69"/>
                  <a:gd name="T85" fmla="*/ 7 h 115"/>
                  <a:gd name="T86" fmla="*/ 27 w 69"/>
                  <a:gd name="T87" fmla="*/ 11 h 115"/>
                  <a:gd name="T88" fmla="*/ 19 w 69"/>
                  <a:gd name="T89" fmla="*/ 19 h 115"/>
                  <a:gd name="T90" fmla="*/ 19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7" y="27"/>
                    </a:lnTo>
                    <a:lnTo>
                      <a:pt x="11" y="15"/>
                    </a:lnTo>
                    <a:lnTo>
                      <a:pt x="19" y="7"/>
                    </a:lnTo>
                    <a:lnTo>
                      <a:pt x="27" y="4"/>
                    </a:lnTo>
                    <a:lnTo>
                      <a:pt x="34" y="0"/>
                    </a:lnTo>
                    <a:lnTo>
                      <a:pt x="42" y="4"/>
                    </a:lnTo>
                    <a:lnTo>
                      <a:pt x="50" y="7"/>
                    </a:lnTo>
                    <a:lnTo>
                      <a:pt x="57" y="15"/>
                    </a:lnTo>
                    <a:lnTo>
                      <a:pt x="65" y="27"/>
                    </a:lnTo>
                    <a:lnTo>
                      <a:pt x="69" y="42"/>
                    </a:lnTo>
                    <a:lnTo>
                      <a:pt x="69" y="57"/>
                    </a:lnTo>
                    <a:lnTo>
                      <a:pt x="69" y="76"/>
                    </a:lnTo>
                    <a:lnTo>
                      <a:pt x="65" y="92"/>
                    </a:lnTo>
                    <a:lnTo>
                      <a:pt x="57" y="103"/>
                    </a:lnTo>
                    <a:lnTo>
                      <a:pt x="50" y="111"/>
                    </a:lnTo>
                    <a:lnTo>
                      <a:pt x="42" y="115"/>
                    </a:lnTo>
                    <a:lnTo>
                      <a:pt x="34" y="115"/>
                    </a:lnTo>
                    <a:lnTo>
                      <a:pt x="27" y="115"/>
                    </a:lnTo>
                    <a:lnTo>
                      <a:pt x="15" y="107"/>
                    </a:lnTo>
                    <a:lnTo>
                      <a:pt x="7" y="96"/>
                    </a:lnTo>
                    <a:lnTo>
                      <a:pt x="3" y="80"/>
                    </a:lnTo>
                    <a:lnTo>
                      <a:pt x="0" y="57"/>
                    </a:lnTo>
                    <a:close/>
                    <a:moveTo>
                      <a:pt x="15" y="61"/>
                    </a:moveTo>
                    <a:lnTo>
                      <a:pt x="19" y="80"/>
                    </a:lnTo>
                    <a:lnTo>
                      <a:pt x="23" y="99"/>
                    </a:lnTo>
                    <a:lnTo>
                      <a:pt x="27" y="107"/>
                    </a:lnTo>
                    <a:lnTo>
                      <a:pt x="30" y="111"/>
                    </a:lnTo>
                    <a:lnTo>
                      <a:pt x="34" y="111"/>
                    </a:lnTo>
                    <a:lnTo>
                      <a:pt x="38" y="111"/>
                    </a:lnTo>
                    <a:lnTo>
                      <a:pt x="42" y="107"/>
                    </a:lnTo>
                    <a:lnTo>
                      <a:pt x="46" y="103"/>
                    </a:lnTo>
                    <a:lnTo>
                      <a:pt x="50" y="92"/>
                    </a:lnTo>
                    <a:lnTo>
                      <a:pt x="53" y="76"/>
                    </a:lnTo>
                    <a:lnTo>
                      <a:pt x="53" y="53"/>
                    </a:lnTo>
                    <a:lnTo>
                      <a:pt x="53" y="38"/>
                    </a:lnTo>
                    <a:lnTo>
                      <a:pt x="50" y="23"/>
                    </a:lnTo>
                    <a:lnTo>
                      <a:pt x="46" y="15"/>
                    </a:lnTo>
                    <a:lnTo>
                      <a:pt x="42" y="7"/>
                    </a:lnTo>
                    <a:lnTo>
                      <a:pt x="38" y="7"/>
                    </a:lnTo>
                    <a:lnTo>
                      <a:pt x="34" y="7"/>
                    </a:lnTo>
                    <a:lnTo>
                      <a:pt x="30" y="7"/>
                    </a:lnTo>
                    <a:lnTo>
                      <a:pt x="27" y="11"/>
                    </a:lnTo>
                    <a:lnTo>
                      <a:pt x="19" y="19"/>
                    </a:lnTo>
                    <a:lnTo>
                      <a:pt x="19"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8648" name="Freeform 330"/>
              <p:cNvSpPr>
                <a:spLocks noEditPoints="1"/>
              </p:cNvSpPr>
              <p:nvPr/>
            </p:nvSpPr>
            <p:spPr bwMode="auto">
              <a:xfrm>
                <a:off x="1347" y="1948"/>
                <a:ext cx="69" cy="115"/>
              </a:xfrm>
              <a:custGeom>
                <a:avLst/>
                <a:gdLst>
                  <a:gd name="T0" fmla="*/ 0 w 69"/>
                  <a:gd name="T1" fmla="*/ 115 h 115"/>
                  <a:gd name="T2" fmla="*/ 0 w 69"/>
                  <a:gd name="T3" fmla="*/ 115 h 115"/>
                  <a:gd name="T4" fmla="*/ 12 w 69"/>
                  <a:gd name="T5" fmla="*/ 115 h 115"/>
                  <a:gd name="T6" fmla="*/ 23 w 69"/>
                  <a:gd name="T7" fmla="*/ 111 h 115"/>
                  <a:gd name="T8" fmla="*/ 31 w 69"/>
                  <a:gd name="T9" fmla="*/ 103 h 115"/>
                  <a:gd name="T10" fmla="*/ 38 w 69"/>
                  <a:gd name="T11" fmla="*/ 92 h 115"/>
                  <a:gd name="T12" fmla="*/ 46 w 69"/>
                  <a:gd name="T13" fmla="*/ 76 h 115"/>
                  <a:gd name="T14" fmla="*/ 50 w 69"/>
                  <a:gd name="T15" fmla="*/ 65 h 115"/>
                  <a:gd name="T16" fmla="*/ 38 w 69"/>
                  <a:gd name="T17" fmla="*/ 69 h 115"/>
                  <a:gd name="T18" fmla="*/ 27 w 69"/>
                  <a:gd name="T19" fmla="*/ 73 h 115"/>
                  <a:gd name="T20" fmla="*/ 19 w 69"/>
                  <a:gd name="T21" fmla="*/ 69 h 115"/>
                  <a:gd name="T22" fmla="*/ 8 w 69"/>
                  <a:gd name="T23" fmla="*/ 65 h 115"/>
                  <a:gd name="T24" fmla="*/ 4 w 69"/>
                  <a:gd name="T25" fmla="*/ 53 h 115"/>
                  <a:gd name="T26" fmla="*/ 0 w 69"/>
                  <a:gd name="T27" fmla="*/ 38 h 115"/>
                  <a:gd name="T28" fmla="*/ 4 w 69"/>
                  <a:gd name="T29" fmla="*/ 27 h 115"/>
                  <a:gd name="T30" fmla="*/ 8 w 69"/>
                  <a:gd name="T31" fmla="*/ 15 h 115"/>
                  <a:gd name="T32" fmla="*/ 15 w 69"/>
                  <a:gd name="T33" fmla="*/ 7 h 115"/>
                  <a:gd name="T34" fmla="*/ 23 w 69"/>
                  <a:gd name="T35" fmla="*/ 4 h 115"/>
                  <a:gd name="T36" fmla="*/ 35 w 69"/>
                  <a:gd name="T37" fmla="*/ 0 h 115"/>
                  <a:gd name="T38" fmla="*/ 46 w 69"/>
                  <a:gd name="T39" fmla="*/ 4 h 115"/>
                  <a:gd name="T40" fmla="*/ 58 w 69"/>
                  <a:gd name="T41" fmla="*/ 11 h 115"/>
                  <a:gd name="T42" fmla="*/ 65 w 69"/>
                  <a:gd name="T43" fmla="*/ 23 h 115"/>
                  <a:gd name="T44" fmla="*/ 69 w 69"/>
                  <a:gd name="T45" fmla="*/ 34 h 115"/>
                  <a:gd name="T46" fmla="*/ 69 w 69"/>
                  <a:gd name="T47" fmla="*/ 46 h 115"/>
                  <a:gd name="T48" fmla="*/ 69 w 69"/>
                  <a:gd name="T49" fmla="*/ 65 h 115"/>
                  <a:gd name="T50" fmla="*/ 61 w 69"/>
                  <a:gd name="T51" fmla="*/ 80 h 115"/>
                  <a:gd name="T52" fmla="*/ 50 w 69"/>
                  <a:gd name="T53" fmla="*/ 96 h 115"/>
                  <a:gd name="T54" fmla="*/ 35 w 69"/>
                  <a:gd name="T55" fmla="*/ 107 h 115"/>
                  <a:gd name="T56" fmla="*/ 23 w 69"/>
                  <a:gd name="T57" fmla="*/ 115 h 115"/>
                  <a:gd name="T58" fmla="*/ 8 w 69"/>
                  <a:gd name="T59" fmla="*/ 115 h 115"/>
                  <a:gd name="T60" fmla="*/ 0 w 69"/>
                  <a:gd name="T61" fmla="*/ 115 h 115"/>
                  <a:gd name="T62" fmla="*/ 54 w 69"/>
                  <a:gd name="T63" fmla="*/ 57 h 115"/>
                  <a:gd name="T64" fmla="*/ 54 w 69"/>
                  <a:gd name="T65" fmla="*/ 50 h 115"/>
                  <a:gd name="T66" fmla="*/ 54 w 69"/>
                  <a:gd name="T67" fmla="*/ 42 h 115"/>
                  <a:gd name="T68" fmla="*/ 54 w 69"/>
                  <a:gd name="T69" fmla="*/ 34 h 115"/>
                  <a:gd name="T70" fmla="*/ 50 w 69"/>
                  <a:gd name="T71" fmla="*/ 27 h 115"/>
                  <a:gd name="T72" fmla="*/ 50 w 69"/>
                  <a:gd name="T73" fmla="*/ 15 h 115"/>
                  <a:gd name="T74" fmla="*/ 46 w 69"/>
                  <a:gd name="T75" fmla="*/ 11 h 115"/>
                  <a:gd name="T76" fmla="*/ 38 w 69"/>
                  <a:gd name="T77" fmla="*/ 7 h 115"/>
                  <a:gd name="T78" fmla="*/ 35 w 69"/>
                  <a:gd name="T79" fmla="*/ 7 h 115"/>
                  <a:gd name="T80" fmla="*/ 27 w 69"/>
                  <a:gd name="T81" fmla="*/ 7 h 115"/>
                  <a:gd name="T82" fmla="*/ 19 w 69"/>
                  <a:gd name="T83" fmla="*/ 11 h 115"/>
                  <a:gd name="T84" fmla="*/ 15 w 69"/>
                  <a:gd name="T85" fmla="*/ 19 h 115"/>
                  <a:gd name="T86" fmla="*/ 15 w 69"/>
                  <a:gd name="T87" fmla="*/ 30 h 115"/>
                  <a:gd name="T88" fmla="*/ 19 w 69"/>
                  <a:gd name="T89" fmla="*/ 46 h 115"/>
                  <a:gd name="T90" fmla="*/ 23 w 69"/>
                  <a:gd name="T91" fmla="*/ 57 h 115"/>
                  <a:gd name="T92" fmla="*/ 27 w 69"/>
                  <a:gd name="T93" fmla="*/ 65 h 115"/>
                  <a:gd name="T94" fmla="*/ 35 w 69"/>
                  <a:gd name="T95" fmla="*/ 65 h 115"/>
                  <a:gd name="T96" fmla="*/ 38 w 69"/>
                  <a:gd name="T97" fmla="*/ 65 h 115"/>
                  <a:gd name="T98" fmla="*/ 42 w 69"/>
                  <a:gd name="T99" fmla="*/ 65 h 115"/>
                  <a:gd name="T100" fmla="*/ 50 w 69"/>
                  <a:gd name="T101" fmla="*/ 61 h 115"/>
                  <a:gd name="T102" fmla="*/ 54 w 69"/>
                  <a:gd name="T103" fmla="*/ 57 h 11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69"/>
                  <a:gd name="T157" fmla="*/ 0 h 115"/>
                  <a:gd name="T158" fmla="*/ 69 w 69"/>
                  <a:gd name="T159" fmla="*/ 115 h 115"/>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69" h="115">
                    <a:moveTo>
                      <a:pt x="0" y="115"/>
                    </a:moveTo>
                    <a:lnTo>
                      <a:pt x="0" y="115"/>
                    </a:lnTo>
                    <a:lnTo>
                      <a:pt x="12" y="115"/>
                    </a:lnTo>
                    <a:lnTo>
                      <a:pt x="23" y="111"/>
                    </a:lnTo>
                    <a:lnTo>
                      <a:pt x="31" y="103"/>
                    </a:lnTo>
                    <a:lnTo>
                      <a:pt x="38" y="92"/>
                    </a:lnTo>
                    <a:lnTo>
                      <a:pt x="46" y="76"/>
                    </a:lnTo>
                    <a:lnTo>
                      <a:pt x="50" y="65"/>
                    </a:lnTo>
                    <a:lnTo>
                      <a:pt x="38" y="69"/>
                    </a:lnTo>
                    <a:lnTo>
                      <a:pt x="27" y="73"/>
                    </a:lnTo>
                    <a:lnTo>
                      <a:pt x="19" y="69"/>
                    </a:lnTo>
                    <a:lnTo>
                      <a:pt x="8" y="65"/>
                    </a:lnTo>
                    <a:lnTo>
                      <a:pt x="4" y="53"/>
                    </a:lnTo>
                    <a:lnTo>
                      <a:pt x="0" y="38"/>
                    </a:lnTo>
                    <a:lnTo>
                      <a:pt x="4" y="27"/>
                    </a:lnTo>
                    <a:lnTo>
                      <a:pt x="8" y="15"/>
                    </a:lnTo>
                    <a:lnTo>
                      <a:pt x="15" y="7"/>
                    </a:lnTo>
                    <a:lnTo>
                      <a:pt x="23" y="4"/>
                    </a:lnTo>
                    <a:lnTo>
                      <a:pt x="35" y="0"/>
                    </a:lnTo>
                    <a:lnTo>
                      <a:pt x="46" y="4"/>
                    </a:lnTo>
                    <a:lnTo>
                      <a:pt x="58" y="11"/>
                    </a:lnTo>
                    <a:lnTo>
                      <a:pt x="65" y="23"/>
                    </a:lnTo>
                    <a:lnTo>
                      <a:pt x="69" y="34"/>
                    </a:lnTo>
                    <a:lnTo>
                      <a:pt x="69" y="46"/>
                    </a:lnTo>
                    <a:lnTo>
                      <a:pt x="69" y="65"/>
                    </a:lnTo>
                    <a:lnTo>
                      <a:pt x="61" y="80"/>
                    </a:lnTo>
                    <a:lnTo>
                      <a:pt x="50" y="96"/>
                    </a:lnTo>
                    <a:lnTo>
                      <a:pt x="35" y="107"/>
                    </a:lnTo>
                    <a:lnTo>
                      <a:pt x="23" y="115"/>
                    </a:lnTo>
                    <a:lnTo>
                      <a:pt x="8" y="115"/>
                    </a:lnTo>
                    <a:lnTo>
                      <a:pt x="0" y="115"/>
                    </a:lnTo>
                    <a:close/>
                    <a:moveTo>
                      <a:pt x="54" y="57"/>
                    </a:moveTo>
                    <a:lnTo>
                      <a:pt x="54" y="50"/>
                    </a:lnTo>
                    <a:lnTo>
                      <a:pt x="54" y="42"/>
                    </a:lnTo>
                    <a:lnTo>
                      <a:pt x="54" y="34"/>
                    </a:lnTo>
                    <a:lnTo>
                      <a:pt x="50" y="27"/>
                    </a:lnTo>
                    <a:lnTo>
                      <a:pt x="50" y="15"/>
                    </a:lnTo>
                    <a:lnTo>
                      <a:pt x="46" y="11"/>
                    </a:lnTo>
                    <a:lnTo>
                      <a:pt x="38" y="7"/>
                    </a:lnTo>
                    <a:lnTo>
                      <a:pt x="35" y="7"/>
                    </a:lnTo>
                    <a:lnTo>
                      <a:pt x="27" y="7"/>
                    </a:lnTo>
                    <a:lnTo>
                      <a:pt x="19" y="11"/>
                    </a:lnTo>
                    <a:lnTo>
                      <a:pt x="15" y="19"/>
                    </a:lnTo>
                    <a:lnTo>
                      <a:pt x="15" y="30"/>
                    </a:lnTo>
                    <a:lnTo>
                      <a:pt x="19" y="46"/>
                    </a:lnTo>
                    <a:lnTo>
                      <a:pt x="23" y="57"/>
                    </a:lnTo>
                    <a:lnTo>
                      <a:pt x="27" y="65"/>
                    </a:lnTo>
                    <a:lnTo>
                      <a:pt x="35" y="65"/>
                    </a:lnTo>
                    <a:lnTo>
                      <a:pt x="38" y="65"/>
                    </a:lnTo>
                    <a:lnTo>
                      <a:pt x="42" y="65"/>
                    </a:lnTo>
                    <a:lnTo>
                      <a:pt x="50" y="61"/>
                    </a:lnTo>
                    <a:lnTo>
                      <a:pt x="54" y="57"/>
                    </a:lnTo>
                    <a:close/>
                  </a:path>
                </a:pathLst>
              </a:custGeom>
              <a:solidFill>
                <a:srgbClr val="000000"/>
              </a:solidFill>
              <a:ln w="0">
                <a:solidFill>
                  <a:srgbClr val="000000"/>
                </a:solidFill>
                <a:round/>
                <a:headEnd/>
                <a:tailEnd/>
              </a:ln>
            </p:spPr>
            <p:txBody>
              <a:bodyPr/>
              <a:lstStyle/>
              <a:p>
                <a:endParaRPr lang="en-CA"/>
              </a:p>
            </p:txBody>
          </p:sp>
          <p:sp>
            <p:nvSpPr>
              <p:cNvPr id="18649" name="Freeform 331"/>
              <p:cNvSpPr>
                <a:spLocks/>
              </p:cNvSpPr>
              <p:nvPr/>
            </p:nvSpPr>
            <p:spPr bwMode="auto">
              <a:xfrm>
                <a:off x="1428" y="1948"/>
                <a:ext cx="73" cy="115"/>
              </a:xfrm>
              <a:custGeom>
                <a:avLst/>
                <a:gdLst>
                  <a:gd name="T0" fmla="*/ 73 w 73"/>
                  <a:gd name="T1" fmla="*/ 92 h 115"/>
                  <a:gd name="T2" fmla="*/ 65 w 73"/>
                  <a:gd name="T3" fmla="*/ 115 h 115"/>
                  <a:gd name="T4" fmla="*/ 0 w 73"/>
                  <a:gd name="T5" fmla="*/ 115 h 115"/>
                  <a:gd name="T6" fmla="*/ 0 w 73"/>
                  <a:gd name="T7" fmla="*/ 111 h 115"/>
                  <a:gd name="T8" fmla="*/ 15 w 73"/>
                  <a:gd name="T9" fmla="*/ 96 h 115"/>
                  <a:gd name="T10" fmla="*/ 30 w 73"/>
                  <a:gd name="T11" fmla="*/ 80 h 115"/>
                  <a:gd name="T12" fmla="*/ 42 w 73"/>
                  <a:gd name="T13" fmla="*/ 69 h 115"/>
                  <a:gd name="T14" fmla="*/ 50 w 73"/>
                  <a:gd name="T15" fmla="*/ 53 h 115"/>
                  <a:gd name="T16" fmla="*/ 53 w 73"/>
                  <a:gd name="T17" fmla="*/ 38 h 115"/>
                  <a:gd name="T18" fmla="*/ 50 w 73"/>
                  <a:gd name="T19" fmla="*/ 27 h 115"/>
                  <a:gd name="T20" fmla="*/ 46 w 73"/>
                  <a:gd name="T21" fmla="*/ 19 h 115"/>
                  <a:gd name="T22" fmla="*/ 38 w 73"/>
                  <a:gd name="T23" fmla="*/ 15 h 115"/>
                  <a:gd name="T24" fmla="*/ 30 w 73"/>
                  <a:gd name="T25" fmla="*/ 11 h 115"/>
                  <a:gd name="T26" fmla="*/ 23 w 73"/>
                  <a:gd name="T27" fmla="*/ 15 h 115"/>
                  <a:gd name="T28" fmla="*/ 15 w 73"/>
                  <a:gd name="T29" fmla="*/ 19 h 115"/>
                  <a:gd name="T30" fmla="*/ 7 w 73"/>
                  <a:gd name="T31" fmla="*/ 23 h 115"/>
                  <a:gd name="T32" fmla="*/ 3 w 73"/>
                  <a:gd name="T33" fmla="*/ 30 h 115"/>
                  <a:gd name="T34" fmla="*/ 0 w 73"/>
                  <a:gd name="T35" fmla="*/ 30 h 115"/>
                  <a:gd name="T36" fmla="*/ 3 w 73"/>
                  <a:gd name="T37" fmla="*/ 19 h 115"/>
                  <a:gd name="T38" fmla="*/ 11 w 73"/>
                  <a:gd name="T39" fmla="*/ 7 h 115"/>
                  <a:gd name="T40" fmla="*/ 23 w 73"/>
                  <a:gd name="T41" fmla="*/ 4 h 115"/>
                  <a:gd name="T42" fmla="*/ 34 w 73"/>
                  <a:gd name="T43" fmla="*/ 0 h 115"/>
                  <a:gd name="T44" fmla="*/ 46 w 73"/>
                  <a:gd name="T45" fmla="*/ 4 h 115"/>
                  <a:gd name="T46" fmla="*/ 57 w 73"/>
                  <a:gd name="T47" fmla="*/ 11 h 115"/>
                  <a:gd name="T48" fmla="*/ 65 w 73"/>
                  <a:gd name="T49" fmla="*/ 19 h 115"/>
                  <a:gd name="T50" fmla="*/ 65 w 73"/>
                  <a:gd name="T51" fmla="*/ 30 h 115"/>
                  <a:gd name="T52" fmla="*/ 65 w 73"/>
                  <a:gd name="T53" fmla="*/ 38 h 115"/>
                  <a:gd name="T54" fmla="*/ 61 w 73"/>
                  <a:gd name="T55" fmla="*/ 46 h 115"/>
                  <a:gd name="T56" fmla="*/ 53 w 73"/>
                  <a:gd name="T57" fmla="*/ 61 h 115"/>
                  <a:gd name="T58" fmla="*/ 42 w 73"/>
                  <a:gd name="T59" fmla="*/ 76 h 115"/>
                  <a:gd name="T60" fmla="*/ 30 w 73"/>
                  <a:gd name="T61" fmla="*/ 88 h 115"/>
                  <a:gd name="T62" fmla="*/ 23 w 73"/>
                  <a:gd name="T63" fmla="*/ 96 h 115"/>
                  <a:gd name="T64" fmla="*/ 15 w 73"/>
                  <a:gd name="T65" fmla="*/ 103 h 115"/>
                  <a:gd name="T66" fmla="*/ 46 w 73"/>
                  <a:gd name="T67" fmla="*/ 103 h 115"/>
                  <a:gd name="T68" fmla="*/ 53 w 73"/>
                  <a:gd name="T69" fmla="*/ 103 h 115"/>
                  <a:gd name="T70" fmla="*/ 57 w 73"/>
                  <a:gd name="T71" fmla="*/ 103 h 115"/>
                  <a:gd name="T72" fmla="*/ 61 w 73"/>
                  <a:gd name="T73" fmla="*/ 99 h 115"/>
                  <a:gd name="T74" fmla="*/ 65 w 73"/>
                  <a:gd name="T75" fmla="*/ 99 h 115"/>
                  <a:gd name="T76" fmla="*/ 69 w 73"/>
                  <a:gd name="T77" fmla="*/ 96 h 115"/>
                  <a:gd name="T78" fmla="*/ 69 w 73"/>
                  <a:gd name="T79" fmla="*/ 92 h 115"/>
                  <a:gd name="T80" fmla="*/ 73 w 73"/>
                  <a:gd name="T81" fmla="*/ 92 h 11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5"/>
                  <a:gd name="T125" fmla="*/ 73 w 73"/>
                  <a:gd name="T126" fmla="*/ 115 h 11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5">
                    <a:moveTo>
                      <a:pt x="73" y="92"/>
                    </a:moveTo>
                    <a:lnTo>
                      <a:pt x="65" y="115"/>
                    </a:lnTo>
                    <a:lnTo>
                      <a:pt x="0" y="115"/>
                    </a:lnTo>
                    <a:lnTo>
                      <a:pt x="0" y="111"/>
                    </a:lnTo>
                    <a:lnTo>
                      <a:pt x="15" y="96"/>
                    </a:lnTo>
                    <a:lnTo>
                      <a:pt x="30" y="80"/>
                    </a:lnTo>
                    <a:lnTo>
                      <a:pt x="42" y="69"/>
                    </a:lnTo>
                    <a:lnTo>
                      <a:pt x="50" y="53"/>
                    </a:lnTo>
                    <a:lnTo>
                      <a:pt x="53" y="38"/>
                    </a:lnTo>
                    <a:lnTo>
                      <a:pt x="50" y="27"/>
                    </a:lnTo>
                    <a:lnTo>
                      <a:pt x="46" y="19"/>
                    </a:lnTo>
                    <a:lnTo>
                      <a:pt x="38" y="15"/>
                    </a:lnTo>
                    <a:lnTo>
                      <a:pt x="30" y="11"/>
                    </a:lnTo>
                    <a:lnTo>
                      <a:pt x="23" y="15"/>
                    </a:lnTo>
                    <a:lnTo>
                      <a:pt x="15" y="19"/>
                    </a:lnTo>
                    <a:lnTo>
                      <a:pt x="7" y="23"/>
                    </a:lnTo>
                    <a:lnTo>
                      <a:pt x="3" y="30"/>
                    </a:lnTo>
                    <a:lnTo>
                      <a:pt x="0" y="30"/>
                    </a:lnTo>
                    <a:lnTo>
                      <a:pt x="3" y="19"/>
                    </a:lnTo>
                    <a:lnTo>
                      <a:pt x="11" y="7"/>
                    </a:lnTo>
                    <a:lnTo>
                      <a:pt x="23" y="4"/>
                    </a:lnTo>
                    <a:lnTo>
                      <a:pt x="34" y="0"/>
                    </a:lnTo>
                    <a:lnTo>
                      <a:pt x="46" y="4"/>
                    </a:lnTo>
                    <a:lnTo>
                      <a:pt x="57" y="11"/>
                    </a:lnTo>
                    <a:lnTo>
                      <a:pt x="65" y="19"/>
                    </a:lnTo>
                    <a:lnTo>
                      <a:pt x="65" y="30"/>
                    </a:lnTo>
                    <a:lnTo>
                      <a:pt x="65" y="38"/>
                    </a:lnTo>
                    <a:lnTo>
                      <a:pt x="61" y="46"/>
                    </a:lnTo>
                    <a:lnTo>
                      <a:pt x="53" y="61"/>
                    </a:lnTo>
                    <a:lnTo>
                      <a:pt x="42" y="76"/>
                    </a:lnTo>
                    <a:lnTo>
                      <a:pt x="30" y="88"/>
                    </a:lnTo>
                    <a:lnTo>
                      <a:pt x="23" y="96"/>
                    </a:lnTo>
                    <a:lnTo>
                      <a:pt x="15" y="103"/>
                    </a:lnTo>
                    <a:lnTo>
                      <a:pt x="46" y="103"/>
                    </a:lnTo>
                    <a:lnTo>
                      <a:pt x="53" y="103"/>
                    </a:lnTo>
                    <a:lnTo>
                      <a:pt x="57" y="103"/>
                    </a:lnTo>
                    <a:lnTo>
                      <a:pt x="61" y="99"/>
                    </a:lnTo>
                    <a:lnTo>
                      <a:pt x="65" y="99"/>
                    </a:lnTo>
                    <a:lnTo>
                      <a:pt x="69" y="96"/>
                    </a:lnTo>
                    <a:lnTo>
                      <a:pt x="69" y="92"/>
                    </a:lnTo>
                    <a:lnTo>
                      <a:pt x="73" y="92"/>
                    </a:lnTo>
                    <a:close/>
                  </a:path>
                </a:pathLst>
              </a:custGeom>
              <a:solidFill>
                <a:srgbClr val="000000"/>
              </a:solidFill>
              <a:ln w="0">
                <a:solidFill>
                  <a:srgbClr val="000000"/>
                </a:solidFill>
                <a:round/>
                <a:headEnd/>
                <a:tailEnd/>
              </a:ln>
            </p:spPr>
            <p:txBody>
              <a:bodyPr/>
              <a:lstStyle/>
              <a:p>
                <a:endParaRPr lang="en-CA"/>
              </a:p>
            </p:txBody>
          </p:sp>
          <p:sp>
            <p:nvSpPr>
              <p:cNvPr id="18650" name="Rectangle 332"/>
              <p:cNvSpPr>
                <a:spLocks noChangeArrowheads="1"/>
              </p:cNvSpPr>
              <p:nvPr/>
            </p:nvSpPr>
            <p:spPr bwMode="auto">
              <a:xfrm>
                <a:off x="1554" y="192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8651" name="Freeform 333"/>
              <p:cNvSpPr>
                <a:spLocks noEditPoints="1"/>
              </p:cNvSpPr>
              <p:nvPr/>
            </p:nvSpPr>
            <p:spPr bwMode="auto">
              <a:xfrm>
                <a:off x="1746" y="1948"/>
                <a:ext cx="69" cy="115"/>
              </a:xfrm>
              <a:custGeom>
                <a:avLst/>
                <a:gdLst>
                  <a:gd name="T0" fmla="*/ 0 w 69"/>
                  <a:gd name="T1" fmla="*/ 57 h 115"/>
                  <a:gd name="T2" fmla="*/ 0 w 69"/>
                  <a:gd name="T3" fmla="*/ 42 h 115"/>
                  <a:gd name="T4" fmla="*/ 4 w 69"/>
                  <a:gd name="T5" fmla="*/ 27 h 115"/>
                  <a:gd name="T6" fmla="*/ 12 w 69"/>
                  <a:gd name="T7" fmla="*/ 15 h 115"/>
                  <a:gd name="T8" fmla="*/ 19 w 69"/>
                  <a:gd name="T9" fmla="*/ 7 h 115"/>
                  <a:gd name="T10" fmla="*/ 27 w 69"/>
                  <a:gd name="T11" fmla="*/ 4 h 115"/>
                  <a:gd name="T12" fmla="*/ 35 w 69"/>
                  <a:gd name="T13" fmla="*/ 0 h 115"/>
                  <a:gd name="T14" fmla="*/ 42 w 69"/>
                  <a:gd name="T15" fmla="*/ 4 h 115"/>
                  <a:gd name="T16" fmla="*/ 50 w 69"/>
                  <a:gd name="T17" fmla="*/ 7 h 115"/>
                  <a:gd name="T18" fmla="*/ 58 w 69"/>
                  <a:gd name="T19" fmla="*/ 15 h 115"/>
                  <a:gd name="T20" fmla="*/ 65 w 69"/>
                  <a:gd name="T21" fmla="*/ 27 h 115"/>
                  <a:gd name="T22" fmla="*/ 69 w 69"/>
                  <a:gd name="T23" fmla="*/ 42 h 115"/>
                  <a:gd name="T24" fmla="*/ 69 w 69"/>
                  <a:gd name="T25" fmla="*/ 57 h 115"/>
                  <a:gd name="T26" fmla="*/ 69 w 69"/>
                  <a:gd name="T27" fmla="*/ 76 h 115"/>
                  <a:gd name="T28" fmla="*/ 65 w 69"/>
                  <a:gd name="T29" fmla="*/ 92 h 115"/>
                  <a:gd name="T30" fmla="*/ 58 w 69"/>
                  <a:gd name="T31" fmla="*/ 103 h 115"/>
                  <a:gd name="T32" fmla="*/ 50 w 69"/>
                  <a:gd name="T33" fmla="*/ 111 h 115"/>
                  <a:gd name="T34" fmla="*/ 42 w 69"/>
                  <a:gd name="T35" fmla="*/ 115 h 115"/>
                  <a:gd name="T36" fmla="*/ 35 w 69"/>
                  <a:gd name="T37" fmla="*/ 115 h 115"/>
                  <a:gd name="T38" fmla="*/ 23 w 69"/>
                  <a:gd name="T39" fmla="*/ 115 h 115"/>
                  <a:gd name="T40" fmla="*/ 15 w 69"/>
                  <a:gd name="T41" fmla="*/ 107 h 115"/>
                  <a:gd name="T42" fmla="*/ 8 w 69"/>
                  <a:gd name="T43" fmla="*/ 96 h 115"/>
                  <a:gd name="T44" fmla="*/ 0 w 69"/>
                  <a:gd name="T45" fmla="*/ 80 h 115"/>
                  <a:gd name="T46" fmla="*/ 0 w 69"/>
                  <a:gd name="T47" fmla="*/ 57 h 115"/>
                  <a:gd name="T48" fmla="*/ 15 w 69"/>
                  <a:gd name="T49" fmla="*/ 61 h 115"/>
                  <a:gd name="T50" fmla="*/ 15 w 69"/>
                  <a:gd name="T51" fmla="*/ 80 h 115"/>
                  <a:gd name="T52" fmla="*/ 19 w 69"/>
                  <a:gd name="T53" fmla="*/ 99 h 115"/>
                  <a:gd name="T54" fmla="*/ 23 w 69"/>
                  <a:gd name="T55" fmla="*/ 107 h 115"/>
                  <a:gd name="T56" fmla="*/ 27 w 69"/>
                  <a:gd name="T57" fmla="*/ 111 h 115"/>
                  <a:gd name="T58" fmla="*/ 35 w 69"/>
                  <a:gd name="T59" fmla="*/ 111 h 115"/>
                  <a:gd name="T60" fmla="*/ 38 w 69"/>
                  <a:gd name="T61" fmla="*/ 111 h 115"/>
                  <a:gd name="T62" fmla="*/ 42 w 69"/>
                  <a:gd name="T63" fmla="*/ 107 h 115"/>
                  <a:gd name="T64" fmla="*/ 46 w 69"/>
                  <a:gd name="T65" fmla="*/ 103 h 115"/>
                  <a:gd name="T66" fmla="*/ 50 w 69"/>
                  <a:gd name="T67" fmla="*/ 92 h 115"/>
                  <a:gd name="T68" fmla="*/ 54 w 69"/>
                  <a:gd name="T69" fmla="*/ 76 h 115"/>
                  <a:gd name="T70" fmla="*/ 54 w 69"/>
                  <a:gd name="T71" fmla="*/ 53 h 115"/>
                  <a:gd name="T72" fmla="*/ 54 w 69"/>
                  <a:gd name="T73" fmla="*/ 38 h 115"/>
                  <a:gd name="T74" fmla="*/ 50 w 69"/>
                  <a:gd name="T75" fmla="*/ 23 h 115"/>
                  <a:gd name="T76" fmla="*/ 46 w 69"/>
                  <a:gd name="T77" fmla="*/ 15 h 115"/>
                  <a:gd name="T78" fmla="*/ 42 w 69"/>
                  <a:gd name="T79" fmla="*/ 7 h 115"/>
                  <a:gd name="T80" fmla="*/ 38 w 69"/>
                  <a:gd name="T81" fmla="*/ 7 h 115"/>
                  <a:gd name="T82" fmla="*/ 35 w 69"/>
                  <a:gd name="T83" fmla="*/ 7 h 115"/>
                  <a:gd name="T84" fmla="*/ 31 w 69"/>
                  <a:gd name="T85" fmla="*/ 7 h 115"/>
                  <a:gd name="T86" fmla="*/ 23 w 69"/>
                  <a:gd name="T87" fmla="*/ 11 h 115"/>
                  <a:gd name="T88" fmla="*/ 19 w 69"/>
                  <a:gd name="T89" fmla="*/ 19 h 115"/>
                  <a:gd name="T90" fmla="*/ 15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7"/>
                    </a:lnTo>
                    <a:lnTo>
                      <a:pt x="12" y="15"/>
                    </a:lnTo>
                    <a:lnTo>
                      <a:pt x="19" y="7"/>
                    </a:lnTo>
                    <a:lnTo>
                      <a:pt x="27" y="4"/>
                    </a:lnTo>
                    <a:lnTo>
                      <a:pt x="35" y="0"/>
                    </a:lnTo>
                    <a:lnTo>
                      <a:pt x="42" y="4"/>
                    </a:lnTo>
                    <a:lnTo>
                      <a:pt x="50" y="7"/>
                    </a:lnTo>
                    <a:lnTo>
                      <a:pt x="58" y="15"/>
                    </a:lnTo>
                    <a:lnTo>
                      <a:pt x="65" y="27"/>
                    </a:lnTo>
                    <a:lnTo>
                      <a:pt x="69" y="42"/>
                    </a:lnTo>
                    <a:lnTo>
                      <a:pt x="69" y="57"/>
                    </a:lnTo>
                    <a:lnTo>
                      <a:pt x="69" y="76"/>
                    </a:lnTo>
                    <a:lnTo>
                      <a:pt x="65" y="92"/>
                    </a:lnTo>
                    <a:lnTo>
                      <a:pt x="58" y="103"/>
                    </a:lnTo>
                    <a:lnTo>
                      <a:pt x="50" y="111"/>
                    </a:lnTo>
                    <a:lnTo>
                      <a:pt x="42" y="115"/>
                    </a:lnTo>
                    <a:lnTo>
                      <a:pt x="35" y="115"/>
                    </a:lnTo>
                    <a:lnTo>
                      <a:pt x="23" y="115"/>
                    </a:lnTo>
                    <a:lnTo>
                      <a:pt x="15" y="107"/>
                    </a:lnTo>
                    <a:lnTo>
                      <a:pt x="8" y="96"/>
                    </a:lnTo>
                    <a:lnTo>
                      <a:pt x="0" y="80"/>
                    </a:lnTo>
                    <a:lnTo>
                      <a:pt x="0" y="57"/>
                    </a:lnTo>
                    <a:close/>
                    <a:moveTo>
                      <a:pt x="15" y="61"/>
                    </a:moveTo>
                    <a:lnTo>
                      <a:pt x="15" y="80"/>
                    </a:lnTo>
                    <a:lnTo>
                      <a:pt x="19" y="99"/>
                    </a:lnTo>
                    <a:lnTo>
                      <a:pt x="23" y="107"/>
                    </a:lnTo>
                    <a:lnTo>
                      <a:pt x="27" y="111"/>
                    </a:lnTo>
                    <a:lnTo>
                      <a:pt x="35" y="111"/>
                    </a:lnTo>
                    <a:lnTo>
                      <a:pt x="38" y="111"/>
                    </a:lnTo>
                    <a:lnTo>
                      <a:pt x="42" y="107"/>
                    </a:lnTo>
                    <a:lnTo>
                      <a:pt x="46" y="103"/>
                    </a:lnTo>
                    <a:lnTo>
                      <a:pt x="50" y="92"/>
                    </a:lnTo>
                    <a:lnTo>
                      <a:pt x="54" y="76"/>
                    </a:lnTo>
                    <a:lnTo>
                      <a:pt x="54" y="53"/>
                    </a:lnTo>
                    <a:lnTo>
                      <a:pt x="54" y="38"/>
                    </a:lnTo>
                    <a:lnTo>
                      <a:pt x="50" y="23"/>
                    </a:lnTo>
                    <a:lnTo>
                      <a:pt x="46" y="15"/>
                    </a:lnTo>
                    <a:lnTo>
                      <a:pt x="42" y="7"/>
                    </a:lnTo>
                    <a:lnTo>
                      <a:pt x="38" y="7"/>
                    </a:lnTo>
                    <a:lnTo>
                      <a:pt x="35" y="7"/>
                    </a:lnTo>
                    <a:lnTo>
                      <a:pt x="31" y="7"/>
                    </a:lnTo>
                    <a:lnTo>
                      <a:pt x="23" y="11"/>
                    </a:lnTo>
                    <a:lnTo>
                      <a:pt x="19" y="19"/>
                    </a:lnTo>
                    <a:lnTo>
                      <a:pt x="15"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8652" name="Rectangle 334"/>
              <p:cNvSpPr>
                <a:spLocks noChangeArrowheads="1"/>
              </p:cNvSpPr>
              <p:nvPr/>
            </p:nvSpPr>
            <p:spPr bwMode="auto">
              <a:xfrm>
                <a:off x="2107" y="1921"/>
                <a:ext cx="7" cy="207"/>
              </a:xfrm>
              <a:prstGeom prst="rect">
                <a:avLst/>
              </a:prstGeom>
              <a:solidFill>
                <a:srgbClr val="000000"/>
              </a:solidFill>
              <a:ln w="0">
                <a:solidFill>
                  <a:srgbClr val="000000"/>
                </a:solidFill>
                <a:miter lim="800000"/>
                <a:headEnd/>
                <a:tailEnd/>
              </a:ln>
            </p:spPr>
            <p:txBody>
              <a:bodyPr/>
              <a:lstStyle/>
              <a:p>
                <a:endParaRPr lang="en-US"/>
              </a:p>
            </p:txBody>
          </p:sp>
          <p:sp>
            <p:nvSpPr>
              <p:cNvPr id="18653" name="Freeform 335"/>
              <p:cNvSpPr>
                <a:spLocks/>
              </p:cNvSpPr>
              <p:nvPr/>
            </p:nvSpPr>
            <p:spPr bwMode="auto">
              <a:xfrm>
                <a:off x="2299" y="2044"/>
                <a:ext cx="23" cy="19"/>
              </a:xfrm>
              <a:custGeom>
                <a:avLst/>
                <a:gdLst>
                  <a:gd name="T0" fmla="*/ 11 w 23"/>
                  <a:gd name="T1" fmla="*/ 0 h 19"/>
                  <a:gd name="T2" fmla="*/ 15 w 23"/>
                  <a:gd name="T3" fmla="*/ 3 h 19"/>
                  <a:gd name="T4" fmla="*/ 19 w 23"/>
                  <a:gd name="T5" fmla="*/ 3 h 19"/>
                  <a:gd name="T6" fmla="*/ 19 w 23"/>
                  <a:gd name="T7" fmla="*/ 7 h 19"/>
                  <a:gd name="T8" fmla="*/ 23 w 23"/>
                  <a:gd name="T9" fmla="*/ 11 h 19"/>
                  <a:gd name="T10" fmla="*/ 19 w 23"/>
                  <a:gd name="T11" fmla="*/ 15 h 19"/>
                  <a:gd name="T12" fmla="*/ 19 w 23"/>
                  <a:gd name="T13" fmla="*/ 19 h 19"/>
                  <a:gd name="T14" fmla="*/ 15 w 23"/>
                  <a:gd name="T15" fmla="*/ 19 h 19"/>
                  <a:gd name="T16" fmla="*/ 11 w 23"/>
                  <a:gd name="T17" fmla="*/ 19 h 19"/>
                  <a:gd name="T18" fmla="*/ 7 w 23"/>
                  <a:gd name="T19" fmla="*/ 19 h 19"/>
                  <a:gd name="T20" fmla="*/ 3 w 23"/>
                  <a:gd name="T21" fmla="*/ 19 h 19"/>
                  <a:gd name="T22" fmla="*/ 3 w 23"/>
                  <a:gd name="T23" fmla="*/ 15 h 19"/>
                  <a:gd name="T24" fmla="*/ 0 w 23"/>
                  <a:gd name="T25" fmla="*/ 11 h 19"/>
                  <a:gd name="T26" fmla="*/ 3 w 23"/>
                  <a:gd name="T27" fmla="*/ 7 h 19"/>
                  <a:gd name="T28" fmla="*/ 3 w 23"/>
                  <a:gd name="T29" fmla="*/ 3 h 19"/>
                  <a:gd name="T30" fmla="*/ 7 w 23"/>
                  <a:gd name="T31" fmla="*/ 0 h 19"/>
                  <a:gd name="T32" fmla="*/ 11 w 23"/>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19"/>
                  <a:gd name="T53" fmla="*/ 23 w 23"/>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19">
                    <a:moveTo>
                      <a:pt x="11" y="0"/>
                    </a:moveTo>
                    <a:lnTo>
                      <a:pt x="15" y="3"/>
                    </a:lnTo>
                    <a:lnTo>
                      <a:pt x="19" y="3"/>
                    </a:lnTo>
                    <a:lnTo>
                      <a:pt x="19" y="7"/>
                    </a:lnTo>
                    <a:lnTo>
                      <a:pt x="23" y="11"/>
                    </a:lnTo>
                    <a:lnTo>
                      <a:pt x="19" y="15"/>
                    </a:lnTo>
                    <a:lnTo>
                      <a:pt x="19" y="19"/>
                    </a:lnTo>
                    <a:lnTo>
                      <a:pt x="15" y="19"/>
                    </a:lnTo>
                    <a:lnTo>
                      <a:pt x="11" y="19"/>
                    </a:lnTo>
                    <a:lnTo>
                      <a:pt x="7" y="19"/>
                    </a:lnTo>
                    <a:lnTo>
                      <a:pt x="3" y="19"/>
                    </a:lnTo>
                    <a:lnTo>
                      <a:pt x="3" y="15"/>
                    </a:lnTo>
                    <a:lnTo>
                      <a:pt x="0" y="11"/>
                    </a:lnTo>
                    <a:lnTo>
                      <a:pt x="3" y="7"/>
                    </a:lnTo>
                    <a:lnTo>
                      <a:pt x="3" y="3"/>
                    </a:lnTo>
                    <a:lnTo>
                      <a:pt x="7" y="0"/>
                    </a:lnTo>
                    <a:lnTo>
                      <a:pt x="11" y="0"/>
                    </a:lnTo>
                    <a:close/>
                  </a:path>
                </a:pathLst>
              </a:custGeom>
              <a:solidFill>
                <a:srgbClr val="000000"/>
              </a:solidFill>
              <a:ln w="0">
                <a:solidFill>
                  <a:srgbClr val="000000"/>
                </a:solidFill>
                <a:round/>
                <a:headEnd/>
                <a:tailEnd/>
              </a:ln>
            </p:spPr>
            <p:txBody>
              <a:bodyPr/>
              <a:lstStyle/>
              <a:p>
                <a:endParaRPr lang="en-CA"/>
              </a:p>
            </p:txBody>
          </p:sp>
          <p:sp>
            <p:nvSpPr>
              <p:cNvPr id="18654" name="Freeform 336"/>
              <p:cNvSpPr>
                <a:spLocks noEditPoints="1"/>
              </p:cNvSpPr>
              <p:nvPr/>
            </p:nvSpPr>
            <p:spPr bwMode="auto">
              <a:xfrm>
                <a:off x="2337" y="1948"/>
                <a:ext cx="69" cy="115"/>
              </a:xfrm>
              <a:custGeom>
                <a:avLst/>
                <a:gdLst>
                  <a:gd name="T0" fmla="*/ 0 w 69"/>
                  <a:gd name="T1" fmla="*/ 57 h 115"/>
                  <a:gd name="T2" fmla="*/ 0 w 69"/>
                  <a:gd name="T3" fmla="*/ 42 h 115"/>
                  <a:gd name="T4" fmla="*/ 8 w 69"/>
                  <a:gd name="T5" fmla="*/ 27 h 115"/>
                  <a:gd name="T6" fmla="*/ 11 w 69"/>
                  <a:gd name="T7" fmla="*/ 15 h 115"/>
                  <a:gd name="T8" fmla="*/ 19 w 69"/>
                  <a:gd name="T9" fmla="*/ 7 h 115"/>
                  <a:gd name="T10" fmla="*/ 27 w 69"/>
                  <a:gd name="T11" fmla="*/ 4 h 115"/>
                  <a:gd name="T12" fmla="*/ 35 w 69"/>
                  <a:gd name="T13" fmla="*/ 0 h 115"/>
                  <a:gd name="T14" fmla="*/ 42 w 69"/>
                  <a:gd name="T15" fmla="*/ 4 h 115"/>
                  <a:gd name="T16" fmla="*/ 50 w 69"/>
                  <a:gd name="T17" fmla="*/ 7 h 115"/>
                  <a:gd name="T18" fmla="*/ 58 w 69"/>
                  <a:gd name="T19" fmla="*/ 15 h 115"/>
                  <a:gd name="T20" fmla="*/ 65 w 69"/>
                  <a:gd name="T21" fmla="*/ 27 h 115"/>
                  <a:gd name="T22" fmla="*/ 69 w 69"/>
                  <a:gd name="T23" fmla="*/ 42 h 115"/>
                  <a:gd name="T24" fmla="*/ 69 w 69"/>
                  <a:gd name="T25" fmla="*/ 57 h 115"/>
                  <a:gd name="T26" fmla="*/ 69 w 69"/>
                  <a:gd name="T27" fmla="*/ 76 h 115"/>
                  <a:gd name="T28" fmla="*/ 65 w 69"/>
                  <a:gd name="T29" fmla="*/ 92 h 115"/>
                  <a:gd name="T30" fmla="*/ 58 w 69"/>
                  <a:gd name="T31" fmla="*/ 103 h 115"/>
                  <a:gd name="T32" fmla="*/ 50 w 69"/>
                  <a:gd name="T33" fmla="*/ 111 h 115"/>
                  <a:gd name="T34" fmla="*/ 42 w 69"/>
                  <a:gd name="T35" fmla="*/ 115 h 115"/>
                  <a:gd name="T36" fmla="*/ 35 w 69"/>
                  <a:gd name="T37" fmla="*/ 115 h 115"/>
                  <a:gd name="T38" fmla="*/ 27 w 69"/>
                  <a:gd name="T39" fmla="*/ 115 h 115"/>
                  <a:gd name="T40" fmla="*/ 15 w 69"/>
                  <a:gd name="T41" fmla="*/ 107 h 115"/>
                  <a:gd name="T42" fmla="*/ 8 w 69"/>
                  <a:gd name="T43" fmla="*/ 96 h 115"/>
                  <a:gd name="T44" fmla="*/ 4 w 69"/>
                  <a:gd name="T45" fmla="*/ 80 h 115"/>
                  <a:gd name="T46" fmla="*/ 0 w 69"/>
                  <a:gd name="T47" fmla="*/ 57 h 115"/>
                  <a:gd name="T48" fmla="*/ 15 w 69"/>
                  <a:gd name="T49" fmla="*/ 61 h 115"/>
                  <a:gd name="T50" fmla="*/ 19 w 69"/>
                  <a:gd name="T51" fmla="*/ 80 h 115"/>
                  <a:gd name="T52" fmla="*/ 23 w 69"/>
                  <a:gd name="T53" fmla="*/ 99 h 115"/>
                  <a:gd name="T54" fmla="*/ 27 w 69"/>
                  <a:gd name="T55" fmla="*/ 107 h 115"/>
                  <a:gd name="T56" fmla="*/ 31 w 69"/>
                  <a:gd name="T57" fmla="*/ 111 h 115"/>
                  <a:gd name="T58" fmla="*/ 35 w 69"/>
                  <a:gd name="T59" fmla="*/ 111 h 115"/>
                  <a:gd name="T60" fmla="*/ 38 w 69"/>
                  <a:gd name="T61" fmla="*/ 111 h 115"/>
                  <a:gd name="T62" fmla="*/ 42 w 69"/>
                  <a:gd name="T63" fmla="*/ 107 h 115"/>
                  <a:gd name="T64" fmla="*/ 46 w 69"/>
                  <a:gd name="T65" fmla="*/ 103 h 115"/>
                  <a:gd name="T66" fmla="*/ 50 w 69"/>
                  <a:gd name="T67" fmla="*/ 92 h 115"/>
                  <a:gd name="T68" fmla="*/ 54 w 69"/>
                  <a:gd name="T69" fmla="*/ 76 h 115"/>
                  <a:gd name="T70" fmla="*/ 54 w 69"/>
                  <a:gd name="T71" fmla="*/ 53 h 115"/>
                  <a:gd name="T72" fmla="*/ 54 w 69"/>
                  <a:gd name="T73" fmla="*/ 38 h 115"/>
                  <a:gd name="T74" fmla="*/ 50 w 69"/>
                  <a:gd name="T75" fmla="*/ 23 h 115"/>
                  <a:gd name="T76" fmla="*/ 46 w 69"/>
                  <a:gd name="T77" fmla="*/ 15 h 115"/>
                  <a:gd name="T78" fmla="*/ 42 w 69"/>
                  <a:gd name="T79" fmla="*/ 7 h 115"/>
                  <a:gd name="T80" fmla="*/ 38 w 69"/>
                  <a:gd name="T81" fmla="*/ 7 h 115"/>
                  <a:gd name="T82" fmla="*/ 35 w 69"/>
                  <a:gd name="T83" fmla="*/ 7 h 115"/>
                  <a:gd name="T84" fmla="*/ 31 w 69"/>
                  <a:gd name="T85" fmla="*/ 7 h 115"/>
                  <a:gd name="T86" fmla="*/ 27 w 69"/>
                  <a:gd name="T87" fmla="*/ 11 h 115"/>
                  <a:gd name="T88" fmla="*/ 19 w 69"/>
                  <a:gd name="T89" fmla="*/ 19 h 115"/>
                  <a:gd name="T90" fmla="*/ 19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8" y="27"/>
                    </a:lnTo>
                    <a:lnTo>
                      <a:pt x="11" y="15"/>
                    </a:lnTo>
                    <a:lnTo>
                      <a:pt x="19" y="7"/>
                    </a:lnTo>
                    <a:lnTo>
                      <a:pt x="27" y="4"/>
                    </a:lnTo>
                    <a:lnTo>
                      <a:pt x="35" y="0"/>
                    </a:lnTo>
                    <a:lnTo>
                      <a:pt x="42" y="4"/>
                    </a:lnTo>
                    <a:lnTo>
                      <a:pt x="50" y="7"/>
                    </a:lnTo>
                    <a:lnTo>
                      <a:pt x="58" y="15"/>
                    </a:lnTo>
                    <a:lnTo>
                      <a:pt x="65" y="27"/>
                    </a:lnTo>
                    <a:lnTo>
                      <a:pt x="69" y="42"/>
                    </a:lnTo>
                    <a:lnTo>
                      <a:pt x="69" y="57"/>
                    </a:lnTo>
                    <a:lnTo>
                      <a:pt x="69" y="76"/>
                    </a:lnTo>
                    <a:lnTo>
                      <a:pt x="65" y="92"/>
                    </a:lnTo>
                    <a:lnTo>
                      <a:pt x="58" y="103"/>
                    </a:lnTo>
                    <a:lnTo>
                      <a:pt x="50" y="111"/>
                    </a:lnTo>
                    <a:lnTo>
                      <a:pt x="42" y="115"/>
                    </a:lnTo>
                    <a:lnTo>
                      <a:pt x="35" y="115"/>
                    </a:lnTo>
                    <a:lnTo>
                      <a:pt x="27" y="115"/>
                    </a:lnTo>
                    <a:lnTo>
                      <a:pt x="15" y="107"/>
                    </a:lnTo>
                    <a:lnTo>
                      <a:pt x="8" y="96"/>
                    </a:lnTo>
                    <a:lnTo>
                      <a:pt x="4" y="80"/>
                    </a:lnTo>
                    <a:lnTo>
                      <a:pt x="0" y="57"/>
                    </a:lnTo>
                    <a:close/>
                    <a:moveTo>
                      <a:pt x="15" y="61"/>
                    </a:moveTo>
                    <a:lnTo>
                      <a:pt x="19" y="80"/>
                    </a:lnTo>
                    <a:lnTo>
                      <a:pt x="23" y="99"/>
                    </a:lnTo>
                    <a:lnTo>
                      <a:pt x="27" y="107"/>
                    </a:lnTo>
                    <a:lnTo>
                      <a:pt x="31" y="111"/>
                    </a:lnTo>
                    <a:lnTo>
                      <a:pt x="35" y="111"/>
                    </a:lnTo>
                    <a:lnTo>
                      <a:pt x="38" y="111"/>
                    </a:lnTo>
                    <a:lnTo>
                      <a:pt x="42" y="107"/>
                    </a:lnTo>
                    <a:lnTo>
                      <a:pt x="46" y="103"/>
                    </a:lnTo>
                    <a:lnTo>
                      <a:pt x="50" y="92"/>
                    </a:lnTo>
                    <a:lnTo>
                      <a:pt x="54" y="76"/>
                    </a:lnTo>
                    <a:lnTo>
                      <a:pt x="54" y="53"/>
                    </a:lnTo>
                    <a:lnTo>
                      <a:pt x="54" y="38"/>
                    </a:lnTo>
                    <a:lnTo>
                      <a:pt x="50" y="23"/>
                    </a:lnTo>
                    <a:lnTo>
                      <a:pt x="46" y="15"/>
                    </a:lnTo>
                    <a:lnTo>
                      <a:pt x="42" y="7"/>
                    </a:lnTo>
                    <a:lnTo>
                      <a:pt x="38" y="7"/>
                    </a:lnTo>
                    <a:lnTo>
                      <a:pt x="35" y="7"/>
                    </a:lnTo>
                    <a:lnTo>
                      <a:pt x="31" y="7"/>
                    </a:lnTo>
                    <a:lnTo>
                      <a:pt x="27" y="11"/>
                    </a:lnTo>
                    <a:lnTo>
                      <a:pt x="19" y="19"/>
                    </a:lnTo>
                    <a:lnTo>
                      <a:pt x="19"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8655" name="Freeform 337"/>
              <p:cNvSpPr>
                <a:spLocks noEditPoints="1"/>
              </p:cNvSpPr>
              <p:nvPr/>
            </p:nvSpPr>
            <p:spPr bwMode="auto">
              <a:xfrm>
                <a:off x="2421" y="1948"/>
                <a:ext cx="69" cy="115"/>
              </a:xfrm>
              <a:custGeom>
                <a:avLst/>
                <a:gdLst>
                  <a:gd name="T0" fmla="*/ 0 w 69"/>
                  <a:gd name="T1" fmla="*/ 57 h 115"/>
                  <a:gd name="T2" fmla="*/ 0 w 69"/>
                  <a:gd name="T3" fmla="*/ 42 h 115"/>
                  <a:gd name="T4" fmla="*/ 4 w 69"/>
                  <a:gd name="T5" fmla="*/ 27 h 115"/>
                  <a:gd name="T6" fmla="*/ 12 w 69"/>
                  <a:gd name="T7" fmla="*/ 15 h 115"/>
                  <a:gd name="T8" fmla="*/ 20 w 69"/>
                  <a:gd name="T9" fmla="*/ 7 h 115"/>
                  <a:gd name="T10" fmla="*/ 27 w 69"/>
                  <a:gd name="T11" fmla="*/ 4 h 115"/>
                  <a:gd name="T12" fmla="*/ 35 w 69"/>
                  <a:gd name="T13" fmla="*/ 0 h 115"/>
                  <a:gd name="T14" fmla="*/ 43 w 69"/>
                  <a:gd name="T15" fmla="*/ 4 h 115"/>
                  <a:gd name="T16" fmla="*/ 50 w 69"/>
                  <a:gd name="T17" fmla="*/ 7 h 115"/>
                  <a:gd name="T18" fmla="*/ 58 w 69"/>
                  <a:gd name="T19" fmla="*/ 15 h 115"/>
                  <a:gd name="T20" fmla="*/ 66 w 69"/>
                  <a:gd name="T21" fmla="*/ 27 h 115"/>
                  <a:gd name="T22" fmla="*/ 69 w 69"/>
                  <a:gd name="T23" fmla="*/ 42 h 115"/>
                  <a:gd name="T24" fmla="*/ 69 w 69"/>
                  <a:gd name="T25" fmla="*/ 57 h 115"/>
                  <a:gd name="T26" fmla="*/ 69 w 69"/>
                  <a:gd name="T27" fmla="*/ 76 h 115"/>
                  <a:gd name="T28" fmla="*/ 66 w 69"/>
                  <a:gd name="T29" fmla="*/ 92 h 115"/>
                  <a:gd name="T30" fmla="*/ 58 w 69"/>
                  <a:gd name="T31" fmla="*/ 103 h 115"/>
                  <a:gd name="T32" fmla="*/ 50 w 69"/>
                  <a:gd name="T33" fmla="*/ 111 h 115"/>
                  <a:gd name="T34" fmla="*/ 43 w 69"/>
                  <a:gd name="T35" fmla="*/ 115 h 115"/>
                  <a:gd name="T36" fmla="*/ 35 w 69"/>
                  <a:gd name="T37" fmla="*/ 115 h 115"/>
                  <a:gd name="T38" fmla="*/ 23 w 69"/>
                  <a:gd name="T39" fmla="*/ 115 h 115"/>
                  <a:gd name="T40" fmla="*/ 16 w 69"/>
                  <a:gd name="T41" fmla="*/ 107 h 115"/>
                  <a:gd name="T42" fmla="*/ 8 w 69"/>
                  <a:gd name="T43" fmla="*/ 96 h 115"/>
                  <a:gd name="T44" fmla="*/ 4 w 69"/>
                  <a:gd name="T45" fmla="*/ 80 h 115"/>
                  <a:gd name="T46" fmla="*/ 0 w 69"/>
                  <a:gd name="T47" fmla="*/ 57 h 115"/>
                  <a:gd name="T48" fmla="*/ 16 w 69"/>
                  <a:gd name="T49" fmla="*/ 61 h 115"/>
                  <a:gd name="T50" fmla="*/ 16 w 69"/>
                  <a:gd name="T51" fmla="*/ 80 h 115"/>
                  <a:gd name="T52" fmla="*/ 20 w 69"/>
                  <a:gd name="T53" fmla="*/ 99 h 115"/>
                  <a:gd name="T54" fmla="*/ 23 w 69"/>
                  <a:gd name="T55" fmla="*/ 107 h 115"/>
                  <a:gd name="T56" fmla="*/ 31 w 69"/>
                  <a:gd name="T57" fmla="*/ 111 h 115"/>
                  <a:gd name="T58" fmla="*/ 35 w 69"/>
                  <a:gd name="T59" fmla="*/ 111 h 115"/>
                  <a:gd name="T60" fmla="*/ 39 w 69"/>
                  <a:gd name="T61" fmla="*/ 111 h 115"/>
                  <a:gd name="T62" fmla="*/ 43 w 69"/>
                  <a:gd name="T63" fmla="*/ 107 h 115"/>
                  <a:gd name="T64" fmla="*/ 46 w 69"/>
                  <a:gd name="T65" fmla="*/ 103 h 115"/>
                  <a:gd name="T66" fmla="*/ 50 w 69"/>
                  <a:gd name="T67" fmla="*/ 92 h 115"/>
                  <a:gd name="T68" fmla="*/ 54 w 69"/>
                  <a:gd name="T69" fmla="*/ 76 h 115"/>
                  <a:gd name="T70" fmla="*/ 54 w 69"/>
                  <a:gd name="T71" fmla="*/ 53 h 115"/>
                  <a:gd name="T72" fmla="*/ 54 w 69"/>
                  <a:gd name="T73" fmla="*/ 38 h 115"/>
                  <a:gd name="T74" fmla="*/ 50 w 69"/>
                  <a:gd name="T75" fmla="*/ 23 h 115"/>
                  <a:gd name="T76" fmla="*/ 46 w 69"/>
                  <a:gd name="T77" fmla="*/ 15 h 115"/>
                  <a:gd name="T78" fmla="*/ 43 w 69"/>
                  <a:gd name="T79" fmla="*/ 7 h 115"/>
                  <a:gd name="T80" fmla="*/ 39 w 69"/>
                  <a:gd name="T81" fmla="*/ 7 h 115"/>
                  <a:gd name="T82" fmla="*/ 35 w 69"/>
                  <a:gd name="T83" fmla="*/ 7 h 115"/>
                  <a:gd name="T84" fmla="*/ 31 w 69"/>
                  <a:gd name="T85" fmla="*/ 7 h 115"/>
                  <a:gd name="T86" fmla="*/ 27 w 69"/>
                  <a:gd name="T87" fmla="*/ 11 h 115"/>
                  <a:gd name="T88" fmla="*/ 20 w 69"/>
                  <a:gd name="T89" fmla="*/ 19 h 115"/>
                  <a:gd name="T90" fmla="*/ 20 w 69"/>
                  <a:gd name="T91" fmla="*/ 30 h 115"/>
                  <a:gd name="T92" fmla="*/ 16 w 69"/>
                  <a:gd name="T93" fmla="*/ 46 h 115"/>
                  <a:gd name="T94" fmla="*/ 16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7"/>
                    </a:lnTo>
                    <a:lnTo>
                      <a:pt x="12" y="15"/>
                    </a:lnTo>
                    <a:lnTo>
                      <a:pt x="20" y="7"/>
                    </a:lnTo>
                    <a:lnTo>
                      <a:pt x="27" y="4"/>
                    </a:lnTo>
                    <a:lnTo>
                      <a:pt x="35" y="0"/>
                    </a:lnTo>
                    <a:lnTo>
                      <a:pt x="43" y="4"/>
                    </a:lnTo>
                    <a:lnTo>
                      <a:pt x="50" y="7"/>
                    </a:lnTo>
                    <a:lnTo>
                      <a:pt x="58" y="15"/>
                    </a:lnTo>
                    <a:lnTo>
                      <a:pt x="66" y="27"/>
                    </a:lnTo>
                    <a:lnTo>
                      <a:pt x="69" y="42"/>
                    </a:lnTo>
                    <a:lnTo>
                      <a:pt x="69" y="57"/>
                    </a:lnTo>
                    <a:lnTo>
                      <a:pt x="69" y="76"/>
                    </a:lnTo>
                    <a:lnTo>
                      <a:pt x="66" y="92"/>
                    </a:lnTo>
                    <a:lnTo>
                      <a:pt x="58" y="103"/>
                    </a:lnTo>
                    <a:lnTo>
                      <a:pt x="50" y="111"/>
                    </a:lnTo>
                    <a:lnTo>
                      <a:pt x="43" y="115"/>
                    </a:lnTo>
                    <a:lnTo>
                      <a:pt x="35" y="115"/>
                    </a:lnTo>
                    <a:lnTo>
                      <a:pt x="23" y="115"/>
                    </a:lnTo>
                    <a:lnTo>
                      <a:pt x="16" y="107"/>
                    </a:lnTo>
                    <a:lnTo>
                      <a:pt x="8" y="96"/>
                    </a:lnTo>
                    <a:lnTo>
                      <a:pt x="4" y="80"/>
                    </a:lnTo>
                    <a:lnTo>
                      <a:pt x="0" y="57"/>
                    </a:lnTo>
                    <a:close/>
                    <a:moveTo>
                      <a:pt x="16" y="61"/>
                    </a:moveTo>
                    <a:lnTo>
                      <a:pt x="16" y="80"/>
                    </a:lnTo>
                    <a:lnTo>
                      <a:pt x="20" y="99"/>
                    </a:lnTo>
                    <a:lnTo>
                      <a:pt x="23" y="107"/>
                    </a:lnTo>
                    <a:lnTo>
                      <a:pt x="31" y="111"/>
                    </a:lnTo>
                    <a:lnTo>
                      <a:pt x="35" y="111"/>
                    </a:lnTo>
                    <a:lnTo>
                      <a:pt x="39" y="111"/>
                    </a:lnTo>
                    <a:lnTo>
                      <a:pt x="43" y="107"/>
                    </a:lnTo>
                    <a:lnTo>
                      <a:pt x="46" y="103"/>
                    </a:lnTo>
                    <a:lnTo>
                      <a:pt x="50" y="92"/>
                    </a:lnTo>
                    <a:lnTo>
                      <a:pt x="54" y="76"/>
                    </a:lnTo>
                    <a:lnTo>
                      <a:pt x="54" y="53"/>
                    </a:lnTo>
                    <a:lnTo>
                      <a:pt x="54" y="38"/>
                    </a:lnTo>
                    <a:lnTo>
                      <a:pt x="50" y="23"/>
                    </a:lnTo>
                    <a:lnTo>
                      <a:pt x="46" y="15"/>
                    </a:lnTo>
                    <a:lnTo>
                      <a:pt x="43" y="7"/>
                    </a:lnTo>
                    <a:lnTo>
                      <a:pt x="39" y="7"/>
                    </a:lnTo>
                    <a:lnTo>
                      <a:pt x="35" y="7"/>
                    </a:lnTo>
                    <a:lnTo>
                      <a:pt x="31" y="7"/>
                    </a:lnTo>
                    <a:lnTo>
                      <a:pt x="27" y="11"/>
                    </a:lnTo>
                    <a:lnTo>
                      <a:pt x="20" y="19"/>
                    </a:lnTo>
                    <a:lnTo>
                      <a:pt x="20" y="30"/>
                    </a:lnTo>
                    <a:lnTo>
                      <a:pt x="16" y="46"/>
                    </a:lnTo>
                    <a:lnTo>
                      <a:pt x="16" y="61"/>
                    </a:lnTo>
                    <a:close/>
                  </a:path>
                </a:pathLst>
              </a:custGeom>
              <a:solidFill>
                <a:srgbClr val="000000"/>
              </a:solidFill>
              <a:ln w="0">
                <a:solidFill>
                  <a:srgbClr val="000000"/>
                </a:solidFill>
                <a:round/>
                <a:headEnd/>
                <a:tailEnd/>
              </a:ln>
            </p:spPr>
            <p:txBody>
              <a:bodyPr/>
              <a:lstStyle/>
              <a:p>
                <a:endParaRPr lang="en-CA"/>
              </a:p>
            </p:txBody>
          </p:sp>
          <p:sp>
            <p:nvSpPr>
              <p:cNvPr id="18656" name="Freeform 338"/>
              <p:cNvSpPr>
                <a:spLocks/>
              </p:cNvSpPr>
              <p:nvPr/>
            </p:nvSpPr>
            <p:spPr bwMode="auto">
              <a:xfrm>
                <a:off x="2506" y="1948"/>
                <a:ext cx="61" cy="115"/>
              </a:xfrm>
              <a:custGeom>
                <a:avLst/>
                <a:gdLst>
                  <a:gd name="T0" fmla="*/ 7 w 61"/>
                  <a:gd name="T1" fmla="*/ 15 h 115"/>
                  <a:gd name="T2" fmla="*/ 23 w 61"/>
                  <a:gd name="T3" fmla="*/ 4 h 115"/>
                  <a:gd name="T4" fmla="*/ 42 w 61"/>
                  <a:gd name="T5" fmla="*/ 4 h 115"/>
                  <a:gd name="T6" fmla="*/ 57 w 61"/>
                  <a:gd name="T7" fmla="*/ 15 h 115"/>
                  <a:gd name="T8" fmla="*/ 54 w 61"/>
                  <a:gd name="T9" fmla="*/ 30 h 115"/>
                  <a:gd name="T10" fmla="*/ 42 w 61"/>
                  <a:gd name="T11" fmla="*/ 50 h 115"/>
                  <a:gd name="T12" fmla="*/ 57 w 61"/>
                  <a:gd name="T13" fmla="*/ 61 h 115"/>
                  <a:gd name="T14" fmla="*/ 61 w 61"/>
                  <a:gd name="T15" fmla="*/ 76 h 115"/>
                  <a:gd name="T16" fmla="*/ 54 w 61"/>
                  <a:gd name="T17" fmla="*/ 103 h 115"/>
                  <a:gd name="T18" fmla="*/ 34 w 61"/>
                  <a:gd name="T19" fmla="*/ 115 h 115"/>
                  <a:gd name="T20" fmla="*/ 7 w 61"/>
                  <a:gd name="T21" fmla="*/ 115 h 115"/>
                  <a:gd name="T22" fmla="*/ 0 w 61"/>
                  <a:gd name="T23" fmla="*/ 111 h 115"/>
                  <a:gd name="T24" fmla="*/ 0 w 61"/>
                  <a:gd name="T25" fmla="*/ 107 h 115"/>
                  <a:gd name="T26" fmla="*/ 4 w 61"/>
                  <a:gd name="T27" fmla="*/ 103 h 115"/>
                  <a:gd name="T28" fmla="*/ 7 w 61"/>
                  <a:gd name="T29" fmla="*/ 103 h 115"/>
                  <a:gd name="T30" fmla="*/ 11 w 61"/>
                  <a:gd name="T31" fmla="*/ 103 h 115"/>
                  <a:gd name="T32" fmla="*/ 19 w 61"/>
                  <a:gd name="T33" fmla="*/ 107 h 115"/>
                  <a:gd name="T34" fmla="*/ 27 w 61"/>
                  <a:gd name="T35" fmla="*/ 107 h 115"/>
                  <a:gd name="T36" fmla="*/ 38 w 61"/>
                  <a:gd name="T37" fmla="*/ 107 h 115"/>
                  <a:gd name="T38" fmla="*/ 50 w 61"/>
                  <a:gd name="T39" fmla="*/ 96 h 115"/>
                  <a:gd name="T40" fmla="*/ 50 w 61"/>
                  <a:gd name="T41" fmla="*/ 80 h 115"/>
                  <a:gd name="T42" fmla="*/ 46 w 61"/>
                  <a:gd name="T43" fmla="*/ 69 h 115"/>
                  <a:gd name="T44" fmla="*/ 38 w 61"/>
                  <a:gd name="T45" fmla="*/ 65 h 115"/>
                  <a:gd name="T46" fmla="*/ 27 w 61"/>
                  <a:gd name="T47" fmla="*/ 57 h 115"/>
                  <a:gd name="T48" fmla="*/ 19 w 61"/>
                  <a:gd name="T49" fmla="*/ 57 h 115"/>
                  <a:gd name="T50" fmla="*/ 27 w 61"/>
                  <a:gd name="T51" fmla="*/ 53 h 115"/>
                  <a:gd name="T52" fmla="*/ 38 w 61"/>
                  <a:gd name="T53" fmla="*/ 46 h 115"/>
                  <a:gd name="T54" fmla="*/ 46 w 61"/>
                  <a:gd name="T55" fmla="*/ 38 h 115"/>
                  <a:gd name="T56" fmla="*/ 42 w 61"/>
                  <a:gd name="T57" fmla="*/ 23 h 115"/>
                  <a:gd name="T58" fmla="*/ 34 w 61"/>
                  <a:gd name="T59" fmla="*/ 11 h 115"/>
                  <a:gd name="T60" fmla="*/ 19 w 61"/>
                  <a:gd name="T61" fmla="*/ 11 h 115"/>
                  <a:gd name="T62" fmla="*/ 4 w 61"/>
                  <a:gd name="T63" fmla="*/ 23 h 11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1"/>
                  <a:gd name="T97" fmla="*/ 0 h 115"/>
                  <a:gd name="T98" fmla="*/ 61 w 61"/>
                  <a:gd name="T99" fmla="*/ 115 h 11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1" h="115">
                    <a:moveTo>
                      <a:pt x="0" y="23"/>
                    </a:moveTo>
                    <a:lnTo>
                      <a:pt x="7" y="15"/>
                    </a:lnTo>
                    <a:lnTo>
                      <a:pt x="11" y="7"/>
                    </a:lnTo>
                    <a:lnTo>
                      <a:pt x="23" y="4"/>
                    </a:lnTo>
                    <a:lnTo>
                      <a:pt x="30" y="0"/>
                    </a:lnTo>
                    <a:lnTo>
                      <a:pt x="42" y="4"/>
                    </a:lnTo>
                    <a:lnTo>
                      <a:pt x="54" y="7"/>
                    </a:lnTo>
                    <a:lnTo>
                      <a:pt x="57" y="15"/>
                    </a:lnTo>
                    <a:lnTo>
                      <a:pt x="57" y="23"/>
                    </a:lnTo>
                    <a:lnTo>
                      <a:pt x="54" y="30"/>
                    </a:lnTo>
                    <a:lnTo>
                      <a:pt x="50" y="38"/>
                    </a:lnTo>
                    <a:lnTo>
                      <a:pt x="42" y="50"/>
                    </a:lnTo>
                    <a:lnTo>
                      <a:pt x="50" y="53"/>
                    </a:lnTo>
                    <a:lnTo>
                      <a:pt x="57" y="61"/>
                    </a:lnTo>
                    <a:lnTo>
                      <a:pt x="61" y="69"/>
                    </a:lnTo>
                    <a:lnTo>
                      <a:pt x="61" y="76"/>
                    </a:lnTo>
                    <a:lnTo>
                      <a:pt x="61" y="92"/>
                    </a:lnTo>
                    <a:lnTo>
                      <a:pt x="54" y="103"/>
                    </a:lnTo>
                    <a:lnTo>
                      <a:pt x="46" y="111"/>
                    </a:lnTo>
                    <a:lnTo>
                      <a:pt x="34" y="115"/>
                    </a:lnTo>
                    <a:lnTo>
                      <a:pt x="19" y="115"/>
                    </a:lnTo>
                    <a:lnTo>
                      <a:pt x="7" y="115"/>
                    </a:lnTo>
                    <a:lnTo>
                      <a:pt x="4" y="115"/>
                    </a:lnTo>
                    <a:lnTo>
                      <a:pt x="0" y="111"/>
                    </a:lnTo>
                    <a:lnTo>
                      <a:pt x="0" y="107"/>
                    </a:lnTo>
                    <a:lnTo>
                      <a:pt x="0" y="103"/>
                    </a:lnTo>
                    <a:lnTo>
                      <a:pt x="4" y="103"/>
                    </a:lnTo>
                    <a:lnTo>
                      <a:pt x="7" y="103"/>
                    </a:lnTo>
                    <a:lnTo>
                      <a:pt x="11" y="103"/>
                    </a:lnTo>
                    <a:lnTo>
                      <a:pt x="15" y="107"/>
                    </a:lnTo>
                    <a:lnTo>
                      <a:pt x="19" y="107"/>
                    </a:lnTo>
                    <a:lnTo>
                      <a:pt x="23" y="107"/>
                    </a:lnTo>
                    <a:lnTo>
                      <a:pt x="27" y="107"/>
                    </a:lnTo>
                    <a:lnTo>
                      <a:pt x="30" y="111"/>
                    </a:lnTo>
                    <a:lnTo>
                      <a:pt x="38" y="107"/>
                    </a:lnTo>
                    <a:lnTo>
                      <a:pt x="42" y="103"/>
                    </a:lnTo>
                    <a:lnTo>
                      <a:pt x="50" y="96"/>
                    </a:lnTo>
                    <a:lnTo>
                      <a:pt x="50" y="88"/>
                    </a:lnTo>
                    <a:lnTo>
                      <a:pt x="50" y="80"/>
                    </a:lnTo>
                    <a:lnTo>
                      <a:pt x="46" y="73"/>
                    </a:lnTo>
                    <a:lnTo>
                      <a:pt x="46" y="69"/>
                    </a:lnTo>
                    <a:lnTo>
                      <a:pt x="42" y="69"/>
                    </a:lnTo>
                    <a:lnTo>
                      <a:pt x="38" y="65"/>
                    </a:lnTo>
                    <a:lnTo>
                      <a:pt x="34" y="61"/>
                    </a:lnTo>
                    <a:lnTo>
                      <a:pt x="27" y="57"/>
                    </a:lnTo>
                    <a:lnTo>
                      <a:pt x="23" y="57"/>
                    </a:lnTo>
                    <a:lnTo>
                      <a:pt x="19" y="57"/>
                    </a:lnTo>
                    <a:lnTo>
                      <a:pt x="27" y="53"/>
                    </a:lnTo>
                    <a:lnTo>
                      <a:pt x="30" y="53"/>
                    </a:lnTo>
                    <a:lnTo>
                      <a:pt x="38" y="46"/>
                    </a:lnTo>
                    <a:lnTo>
                      <a:pt x="42" y="42"/>
                    </a:lnTo>
                    <a:lnTo>
                      <a:pt x="46" y="38"/>
                    </a:lnTo>
                    <a:lnTo>
                      <a:pt x="46" y="30"/>
                    </a:lnTo>
                    <a:lnTo>
                      <a:pt x="42" y="23"/>
                    </a:lnTo>
                    <a:lnTo>
                      <a:pt x="38" y="15"/>
                    </a:lnTo>
                    <a:lnTo>
                      <a:pt x="34" y="11"/>
                    </a:lnTo>
                    <a:lnTo>
                      <a:pt x="27" y="11"/>
                    </a:lnTo>
                    <a:lnTo>
                      <a:pt x="19" y="11"/>
                    </a:lnTo>
                    <a:lnTo>
                      <a:pt x="11" y="19"/>
                    </a:lnTo>
                    <a:lnTo>
                      <a:pt x="4" y="23"/>
                    </a:lnTo>
                    <a:lnTo>
                      <a:pt x="0" y="23"/>
                    </a:lnTo>
                    <a:close/>
                  </a:path>
                </a:pathLst>
              </a:custGeom>
              <a:solidFill>
                <a:srgbClr val="000000"/>
              </a:solidFill>
              <a:ln w="0">
                <a:solidFill>
                  <a:srgbClr val="000000"/>
                </a:solidFill>
                <a:round/>
                <a:headEnd/>
                <a:tailEnd/>
              </a:ln>
            </p:spPr>
            <p:txBody>
              <a:bodyPr/>
              <a:lstStyle/>
              <a:p>
                <a:endParaRPr lang="en-CA"/>
              </a:p>
            </p:txBody>
          </p:sp>
          <p:sp>
            <p:nvSpPr>
              <p:cNvPr id="18657" name="Freeform 339"/>
              <p:cNvSpPr>
                <a:spLocks/>
              </p:cNvSpPr>
              <p:nvPr/>
            </p:nvSpPr>
            <p:spPr bwMode="auto">
              <a:xfrm>
                <a:off x="2602" y="1948"/>
                <a:ext cx="42" cy="115"/>
              </a:xfrm>
              <a:custGeom>
                <a:avLst/>
                <a:gdLst>
                  <a:gd name="T0" fmla="*/ 0 w 42"/>
                  <a:gd name="T1" fmla="*/ 11 h 115"/>
                  <a:gd name="T2" fmla="*/ 27 w 42"/>
                  <a:gd name="T3" fmla="*/ 0 h 115"/>
                  <a:gd name="T4" fmla="*/ 30 w 42"/>
                  <a:gd name="T5" fmla="*/ 0 h 115"/>
                  <a:gd name="T6" fmla="*/ 30 w 42"/>
                  <a:gd name="T7" fmla="*/ 96 h 115"/>
                  <a:gd name="T8" fmla="*/ 30 w 42"/>
                  <a:gd name="T9" fmla="*/ 103 h 115"/>
                  <a:gd name="T10" fmla="*/ 30 w 42"/>
                  <a:gd name="T11" fmla="*/ 107 h 115"/>
                  <a:gd name="T12" fmla="*/ 30 w 42"/>
                  <a:gd name="T13" fmla="*/ 111 h 115"/>
                  <a:gd name="T14" fmla="*/ 34 w 42"/>
                  <a:gd name="T15" fmla="*/ 111 h 115"/>
                  <a:gd name="T16" fmla="*/ 38 w 42"/>
                  <a:gd name="T17" fmla="*/ 111 h 115"/>
                  <a:gd name="T18" fmla="*/ 42 w 42"/>
                  <a:gd name="T19" fmla="*/ 111 h 115"/>
                  <a:gd name="T20" fmla="*/ 42 w 42"/>
                  <a:gd name="T21" fmla="*/ 115 h 115"/>
                  <a:gd name="T22" fmla="*/ 0 w 42"/>
                  <a:gd name="T23" fmla="*/ 115 h 115"/>
                  <a:gd name="T24" fmla="*/ 0 w 42"/>
                  <a:gd name="T25" fmla="*/ 111 h 115"/>
                  <a:gd name="T26" fmla="*/ 7 w 42"/>
                  <a:gd name="T27" fmla="*/ 111 h 115"/>
                  <a:gd name="T28" fmla="*/ 11 w 42"/>
                  <a:gd name="T29" fmla="*/ 111 h 115"/>
                  <a:gd name="T30" fmla="*/ 15 w 42"/>
                  <a:gd name="T31" fmla="*/ 111 h 115"/>
                  <a:gd name="T32" fmla="*/ 15 w 42"/>
                  <a:gd name="T33" fmla="*/ 107 h 115"/>
                  <a:gd name="T34" fmla="*/ 15 w 42"/>
                  <a:gd name="T35" fmla="*/ 103 h 115"/>
                  <a:gd name="T36" fmla="*/ 15 w 42"/>
                  <a:gd name="T37" fmla="*/ 96 h 115"/>
                  <a:gd name="T38" fmla="*/ 15 w 42"/>
                  <a:gd name="T39" fmla="*/ 30 h 115"/>
                  <a:gd name="T40" fmla="*/ 15 w 42"/>
                  <a:gd name="T41" fmla="*/ 23 h 115"/>
                  <a:gd name="T42" fmla="*/ 15 w 42"/>
                  <a:gd name="T43" fmla="*/ 19 h 115"/>
                  <a:gd name="T44" fmla="*/ 15 w 42"/>
                  <a:gd name="T45" fmla="*/ 15 h 115"/>
                  <a:gd name="T46" fmla="*/ 11 w 42"/>
                  <a:gd name="T47" fmla="*/ 15 h 115"/>
                  <a:gd name="T48" fmla="*/ 11 w 42"/>
                  <a:gd name="T49" fmla="*/ 11 h 115"/>
                  <a:gd name="T50" fmla="*/ 7 w 42"/>
                  <a:gd name="T51" fmla="*/ 11 h 115"/>
                  <a:gd name="T52" fmla="*/ 4 w 42"/>
                  <a:gd name="T53" fmla="*/ 11 h 115"/>
                  <a:gd name="T54" fmla="*/ 0 w 42"/>
                  <a:gd name="T55" fmla="*/ 15 h 115"/>
                  <a:gd name="T56" fmla="*/ 0 w 42"/>
                  <a:gd name="T57" fmla="*/ 11 h 11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2"/>
                  <a:gd name="T88" fmla="*/ 0 h 115"/>
                  <a:gd name="T89" fmla="*/ 42 w 42"/>
                  <a:gd name="T90" fmla="*/ 115 h 11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2" h="115">
                    <a:moveTo>
                      <a:pt x="0" y="11"/>
                    </a:moveTo>
                    <a:lnTo>
                      <a:pt x="27" y="0"/>
                    </a:lnTo>
                    <a:lnTo>
                      <a:pt x="30" y="0"/>
                    </a:lnTo>
                    <a:lnTo>
                      <a:pt x="30" y="96"/>
                    </a:lnTo>
                    <a:lnTo>
                      <a:pt x="30" y="103"/>
                    </a:lnTo>
                    <a:lnTo>
                      <a:pt x="30" y="107"/>
                    </a:lnTo>
                    <a:lnTo>
                      <a:pt x="30" y="111"/>
                    </a:lnTo>
                    <a:lnTo>
                      <a:pt x="34" y="111"/>
                    </a:lnTo>
                    <a:lnTo>
                      <a:pt x="38" y="111"/>
                    </a:lnTo>
                    <a:lnTo>
                      <a:pt x="42" y="111"/>
                    </a:lnTo>
                    <a:lnTo>
                      <a:pt x="42" y="115"/>
                    </a:lnTo>
                    <a:lnTo>
                      <a:pt x="0" y="115"/>
                    </a:lnTo>
                    <a:lnTo>
                      <a:pt x="0" y="111"/>
                    </a:lnTo>
                    <a:lnTo>
                      <a:pt x="7" y="111"/>
                    </a:lnTo>
                    <a:lnTo>
                      <a:pt x="11" y="111"/>
                    </a:lnTo>
                    <a:lnTo>
                      <a:pt x="15" y="111"/>
                    </a:lnTo>
                    <a:lnTo>
                      <a:pt x="15" y="107"/>
                    </a:lnTo>
                    <a:lnTo>
                      <a:pt x="15" y="103"/>
                    </a:lnTo>
                    <a:lnTo>
                      <a:pt x="15" y="96"/>
                    </a:lnTo>
                    <a:lnTo>
                      <a:pt x="15" y="30"/>
                    </a:lnTo>
                    <a:lnTo>
                      <a:pt x="15" y="23"/>
                    </a:lnTo>
                    <a:lnTo>
                      <a:pt x="15" y="19"/>
                    </a:lnTo>
                    <a:lnTo>
                      <a:pt x="15" y="15"/>
                    </a:lnTo>
                    <a:lnTo>
                      <a:pt x="11" y="15"/>
                    </a:lnTo>
                    <a:lnTo>
                      <a:pt x="11" y="11"/>
                    </a:lnTo>
                    <a:lnTo>
                      <a:pt x="7" y="11"/>
                    </a:lnTo>
                    <a:lnTo>
                      <a:pt x="4" y="11"/>
                    </a:lnTo>
                    <a:lnTo>
                      <a:pt x="0" y="15"/>
                    </a:lnTo>
                    <a:lnTo>
                      <a:pt x="0" y="11"/>
                    </a:lnTo>
                    <a:close/>
                  </a:path>
                </a:pathLst>
              </a:custGeom>
              <a:solidFill>
                <a:srgbClr val="000000"/>
              </a:solidFill>
              <a:ln w="0">
                <a:solidFill>
                  <a:srgbClr val="000000"/>
                </a:solidFill>
                <a:round/>
                <a:headEnd/>
                <a:tailEnd/>
              </a:ln>
            </p:spPr>
            <p:txBody>
              <a:bodyPr/>
              <a:lstStyle/>
              <a:p>
                <a:endParaRPr lang="en-CA"/>
              </a:p>
            </p:txBody>
          </p:sp>
          <p:sp>
            <p:nvSpPr>
              <p:cNvPr id="18658" name="Rectangle 340"/>
              <p:cNvSpPr>
                <a:spLocks noChangeArrowheads="1"/>
              </p:cNvSpPr>
              <p:nvPr/>
            </p:nvSpPr>
            <p:spPr bwMode="auto">
              <a:xfrm>
                <a:off x="2705" y="192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8659" name="Freeform 341"/>
              <p:cNvSpPr>
                <a:spLocks/>
              </p:cNvSpPr>
              <p:nvPr/>
            </p:nvSpPr>
            <p:spPr bwMode="auto">
              <a:xfrm>
                <a:off x="2909" y="2044"/>
                <a:ext cx="19" cy="19"/>
              </a:xfrm>
              <a:custGeom>
                <a:avLst/>
                <a:gdLst>
                  <a:gd name="T0" fmla="*/ 7 w 19"/>
                  <a:gd name="T1" fmla="*/ 0 h 19"/>
                  <a:gd name="T2" fmla="*/ 11 w 19"/>
                  <a:gd name="T3" fmla="*/ 0 h 19"/>
                  <a:gd name="T4" fmla="*/ 15 w 19"/>
                  <a:gd name="T5" fmla="*/ 3 h 19"/>
                  <a:gd name="T6" fmla="*/ 15 w 19"/>
                  <a:gd name="T7" fmla="*/ 7 h 19"/>
                  <a:gd name="T8" fmla="*/ 19 w 19"/>
                  <a:gd name="T9" fmla="*/ 11 h 19"/>
                  <a:gd name="T10" fmla="*/ 15 w 19"/>
                  <a:gd name="T11" fmla="*/ 15 h 19"/>
                  <a:gd name="T12" fmla="*/ 15 w 19"/>
                  <a:gd name="T13" fmla="*/ 19 h 19"/>
                  <a:gd name="T14" fmla="*/ 11 w 19"/>
                  <a:gd name="T15" fmla="*/ 19 h 19"/>
                  <a:gd name="T16" fmla="*/ 7 w 19"/>
                  <a:gd name="T17" fmla="*/ 19 h 19"/>
                  <a:gd name="T18" fmla="*/ 3 w 19"/>
                  <a:gd name="T19" fmla="*/ 19 h 19"/>
                  <a:gd name="T20" fmla="*/ 0 w 19"/>
                  <a:gd name="T21" fmla="*/ 19 h 19"/>
                  <a:gd name="T22" fmla="*/ 0 w 19"/>
                  <a:gd name="T23" fmla="*/ 15 h 19"/>
                  <a:gd name="T24" fmla="*/ 0 w 19"/>
                  <a:gd name="T25" fmla="*/ 11 h 19"/>
                  <a:gd name="T26" fmla="*/ 0 w 19"/>
                  <a:gd name="T27" fmla="*/ 7 h 19"/>
                  <a:gd name="T28" fmla="*/ 0 w 19"/>
                  <a:gd name="T29" fmla="*/ 3 h 19"/>
                  <a:gd name="T30" fmla="*/ 3 w 19"/>
                  <a:gd name="T31" fmla="*/ 0 h 19"/>
                  <a:gd name="T32" fmla="*/ 7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7" y="0"/>
                    </a:moveTo>
                    <a:lnTo>
                      <a:pt x="11" y="0"/>
                    </a:lnTo>
                    <a:lnTo>
                      <a:pt x="15" y="3"/>
                    </a:lnTo>
                    <a:lnTo>
                      <a:pt x="15" y="7"/>
                    </a:lnTo>
                    <a:lnTo>
                      <a:pt x="19" y="11"/>
                    </a:lnTo>
                    <a:lnTo>
                      <a:pt x="15" y="15"/>
                    </a:lnTo>
                    <a:lnTo>
                      <a:pt x="15" y="19"/>
                    </a:lnTo>
                    <a:lnTo>
                      <a:pt x="11" y="19"/>
                    </a:lnTo>
                    <a:lnTo>
                      <a:pt x="7" y="19"/>
                    </a:lnTo>
                    <a:lnTo>
                      <a:pt x="3" y="19"/>
                    </a:lnTo>
                    <a:lnTo>
                      <a:pt x="0" y="19"/>
                    </a:lnTo>
                    <a:lnTo>
                      <a:pt x="0" y="15"/>
                    </a:lnTo>
                    <a:lnTo>
                      <a:pt x="0" y="11"/>
                    </a:lnTo>
                    <a:lnTo>
                      <a:pt x="0" y="7"/>
                    </a:lnTo>
                    <a:lnTo>
                      <a:pt x="0" y="3"/>
                    </a:lnTo>
                    <a:lnTo>
                      <a:pt x="3" y="0"/>
                    </a:lnTo>
                    <a:lnTo>
                      <a:pt x="7" y="0"/>
                    </a:lnTo>
                    <a:close/>
                  </a:path>
                </a:pathLst>
              </a:custGeom>
              <a:solidFill>
                <a:srgbClr val="000000"/>
              </a:solidFill>
              <a:ln w="0">
                <a:solidFill>
                  <a:srgbClr val="000000"/>
                </a:solidFill>
                <a:round/>
                <a:headEnd/>
                <a:tailEnd/>
              </a:ln>
            </p:spPr>
            <p:txBody>
              <a:bodyPr/>
              <a:lstStyle/>
              <a:p>
                <a:endParaRPr lang="en-CA"/>
              </a:p>
            </p:txBody>
          </p:sp>
          <p:sp>
            <p:nvSpPr>
              <p:cNvPr id="18660" name="Freeform 342"/>
              <p:cNvSpPr>
                <a:spLocks/>
              </p:cNvSpPr>
              <p:nvPr/>
            </p:nvSpPr>
            <p:spPr bwMode="auto">
              <a:xfrm>
                <a:off x="2939" y="1948"/>
                <a:ext cx="73" cy="115"/>
              </a:xfrm>
              <a:custGeom>
                <a:avLst/>
                <a:gdLst>
                  <a:gd name="T0" fmla="*/ 73 w 73"/>
                  <a:gd name="T1" fmla="*/ 92 h 115"/>
                  <a:gd name="T2" fmla="*/ 66 w 73"/>
                  <a:gd name="T3" fmla="*/ 115 h 115"/>
                  <a:gd name="T4" fmla="*/ 0 w 73"/>
                  <a:gd name="T5" fmla="*/ 115 h 115"/>
                  <a:gd name="T6" fmla="*/ 0 w 73"/>
                  <a:gd name="T7" fmla="*/ 111 h 115"/>
                  <a:gd name="T8" fmla="*/ 20 w 73"/>
                  <a:gd name="T9" fmla="*/ 96 h 115"/>
                  <a:gd name="T10" fmla="*/ 31 w 73"/>
                  <a:gd name="T11" fmla="*/ 80 h 115"/>
                  <a:gd name="T12" fmla="*/ 43 w 73"/>
                  <a:gd name="T13" fmla="*/ 69 h 115"/>
                  <a:gd name="T14" fmla="*/ 50 w 73"/>
                  <a:gd name="T15" fmla="*/ 53 h 115"/>
                  <a:gd name="T16" fmla="*/ 54 w 73"/>
                  <a:gd name="T17" fmla="*/ 38 h 115"/>
                  <a:gd name="T18" fmla="*/ 50 w 73"/>
                  <a:gd name="T19" fmla="*/ 27 h 115"/>
                  <a:gd name="T20" fmla="*/ 46 w 73"/>
                  <a:gd name="T21" fmla="*/ 19 h 115"/>
                  <a:gd name="T22" fmla="*/ 39 w 73"/>
                  <a:gd name="T23" fmla="*/ 15 h 115"/>
                  <a:gd name="T24" fmla="*/ 31 w 73"/>
                  <a:gd name="T25" fmla="*/ 11 h 115"/>
                  <a:gd name="T26" fmla="*/ 23 w 73"/>
                  <a:gd name="T27" fmla="*/ 15 h 115"/>
                  <a:gd name="T28" fmla="*/ 16 w 73"/>
                  <a:gd name="T29" fmla="*/ 19 h 115"/>
                  <a:gd name="T30" fmla="*/ 12 w 73"/>
                  <a:gd name="T31" fmla="*/ 23 h 115"/>
                  <a:gd name="T32" fmla="*/ 4 w 73"/>
                  <a:gd name="T33" fmla="*/ 30 h 115"/>
                  <a:gd name="T34" fmla="*/ 4 w 73"/>
                  <a:gd name="T35" fmla="*/ 30 h 115"/>
                  <a:gd name="T36" fmla="*/ 8 w 73"/>
                  <a:gd name="T37" fmla="*/ 19 h 115"/>
                  <a:gd name="T38" fmla="*/ 12 w 73"/>
                  <a:gd name="T39" fmla="*/ 7 h 115"/>
                  <a:gd name="T40" fmla="*/ 23 w 73"/>
                  <a:gd name="T41" fmla="*/ 4 h 115"/>
                  <a:gd name="T42" fmla="*/ 35 w 73"/>
                  <a:gd name="T43" fmla="*/ 0 h 115"/>
                  <a:gd name="T44" fmla="*/ 46 w 73"/>
                  <a:gd name="T45" fmla="*/ 4 h 115"/>
                  <a:gd name="T46" fmla="*/ 58 w 73"/>
                  <a:gd name="T47" fmla="*/ 11 h 115"/>
                  <a:gd name="T48" fmla="*/ 66 w 73"/>
                  <a:gd name="T49" fmla="*/ 19 h 115"/>
                  <a:gd name="T50" fmla="*/ 69 w 73"/>
                  <a:gd name="T51" fmla="*/ 30 h 115"/>
                  <a:gd name="T52" fmla="*/ 66 w 73"/>
                  <a:gd name="T53" fmla="*/ 38 h 115"/>
                  <a:gd name="T54" fmla="*/ 66 w 73"/>
                  <a:gd name="T55" fmla="*/ 46 h 115"/>
                  <a:gd name="T56" fmla="*/ 54 w 73"/>
                  <a:gd name="T57" fmla="*/ 61 h 115"/>
                  <a:gd name="T58" fmla="*/ 43 w 73"/>
                  <a:gd name="T59" fmla="*/ 76 h 115"/>
                  <a:gd name="T60" fmla="*/ 31 w 73"/>
                  <a:gd name="T61" fmla="*/ 88 h 115"/>
                  <a:gd name="T62" fmla="*/ 23 w 73"/>
                  <a:gd name="T63" fmla="*/ 96 h 115"/>
                  <a:gd name="T64" fmla="*/ 16 w 73"/>
                  <a:gd name="T65" fmla="*/ 103 h 115"/>
                  <a:gd name="T66" fmla="*/ 46 w 73"/>
                  <a:gd name="T67" fmla="*/ 103 h 115"/>
                  <a:gd name="T68" fmla="*/ 54 w 73"/>
                  <a:gd name="T69" fmla="*/ 103 h 115"/>
                  <a:gd name="T70" fmla="*/ 58 w 73"/>
                  <a:gd name="T71" fmla="*/ 103 h 115"/>
                  <a:gd name="T72" fmla="*/ 62 w 73"/>
                  <a:gd name="T73" fmla="*/ 99 h 115"/>
                  <a:gd name="T74" fmla="*/ 66 w 73"/>
                  <a:gd name="T75" fmla="*/ 99 h 115"/>
                  <a:gd name="T76" fmla="*/ 69 w 73"/>
                  <a:gd name="T77" fmla="*/ 96 h 115"/>
                  <a:gd name="T78" fmla="*/ 69 w 73"/>
                  <a:gd name="T79" fmla="*/ 92 h 115"/>
                  <a:gd name="T80" fmla="*/ 73 w 73"/>
                  <a:gd name="T81" fmla="*/ 92 h 11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5"/>
                  <a:gd name="T125" fmla="*/ 73 w 73"/>
                  <a:gd name="T126" fmla="*/ 115 h 11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5">
                    <a:moveTo>
                      <a:pt x="73" y="92"/>
                    </a:moveTo>
                    <a:lnTo>
                      <a:pt x="66" y="115"/>
                    </a:lnTo>
                    <a:lnTo>
                      <a:pt x="0" y="115"/>
                    </a:lnTo>
                    <a:lnTo>
                      <a:pt x="0" y="111"/>
                    </a:lnTo>
                    <a:lnTo>
                      <a:pt x="20" y="96"/>
                    </a:lnTo>
                    <a:lnTo>
                      <a:pt x="31" y="80"/>
                    </a:lnTo>
                    <a:lnTo>
                      <a:pt x="43" y="69"/>
                    </a:lnTo>
                    <a:lnTo>
                      <a:pt x="50" y="53"/>
                    </a:lnTo>
                    <a:lnTo>
                      <a:pt x="54" y="38"/>
                    </a:lnTo>
                    <a:lnTo>
                      <a:pt x="50" y="27"/>
                    </a:lnTo>
                    <a:lnTo>
                      <a:pt x="46" y="19"/>
                    </a:lnTo>
                    <a:lnTo>
                      <a:pt x="39" y="15"/>
                    </a:lnTo>
                    <a:lnTo>
                      <a:pt x="31" y="11"/>
                    </a:lnTo>
                    <a:lnTo>
                      <a:pt x="23" y="15"/>
                    </a:lnTo>
                    <a:lnTo>
                      <a:pt x="16" y="19"/>
                    </a:lnTo>
                    <a:lnTo>
                      <a:pt x="12" y="23"/>
                    </a:lnTo>
                    <a:lnTo>
                      <a:pt x="4" y="30"/>
                    </a:lnTo>
                    <a:lnTo>
                      <a:pt x="8" y="19"/>
                    </a:lnTo>
                    <a:lnTo>
                      <a:pt x="12" y="7"/>
                    </a:lnTo>
                    <a:lnTo>
                      <a:pt x="23" y="4"/>
                    </a:lnTo>
                    <a:lnTo>
                      <a:pt x="35" y="0"/>
                    </a:lnTo>
                    <a:lnTo>
                      <a:pt x="46" y="4"/>
                    </a:lnTo>
                    <a:lnTo>
                      <a:pt x="58" y="11"/>
                    </a:lnTo>
                    <a:lnTo>
                      <a:pt x="66" y="19"/>
                    </a:lnTo>
                    <a:lnTo>
                      <a:pt x="69" y="30"/>
                    </a:lnTo>
                    <a:lnTo>
                      <a:pt x="66" y="38"/>
                    </a:lnTo>
                    <a:lnTo>
                      <a:pt x="66" y="46"/>
                    </a:lnTo>
                    <a:lnTo>
                      <a:pt x="54" y="61"/>
                    </a:lnTo>
                    <a:lnTo>
                      <a:pt x="43" y="76"/>
                    </a:lnTo>
                    <a:lnTo>
                      <a:pt x="31" y="88"/>
                    </a:lnTo>
                    <a:lnTo>
                      <a:pt x="23" y="96"/>
                    </a:lnTo>
                    <a:lnTo>
                      <a:pt x="16" y="103"/>
                    </a:lnTo>
                    <a:lnTo>
                      <a:pt x="46" y="103"/>
                    </a:lnTo>
                    <a:lnTo>
                      <a:pt x="54" y="103"/>
                    </a:lnTo>
                    <a:lnTo>
                      <a:pt x="58" y="103"/>
                    </a:lnTo>
                    <a:lnTo>
                      <a:pt x="62" y="99"/>
                    </a:lnTo>
                    <a:lnTo>
                      <a:pt x="66" y="99"/>
                    </a:lnTo>
                    <a:lnTo>
                      <a:pt x="69" y="96"/>
                    </a:lnTo>
                    <a:lnTo>
                      <a:pt x="69" y="92"/>
                    </a:lnTo>
                    <a:lnTo>
                      <a:pt x="73" y="92"/>
                    </a:lnTo>
                    <a:close/>
                  </a:path>
                </a:pathLst>
              </a:custGeom>
              <a:solidFill>
                <a:srgbClr val="000000"/>
              </a:solidFill>
              <a:ln w="0">
                <a:solidFill>
                  <a:srgbClr val="000000"/>
                </a:solidFill>
                <a:round/>
                <a:headEnd/>
                <a:tailEnd/>
              </a:ln>
            </p:spPr>
            <p:txBody>
              <a:bodyPr/>
              <a:lstStyle/>
              <a:p>
                <a:endParaRPr lang="en-CA"/>
              </a:p>
            </p:txBody>
          </p:sp>
          <p:sp>
            <p:nvSpPr>
              <p:cNvPr id="18661" name="Freeform 343"/>
              <p:cNvSpPr>
                <a:spLocks noEditPoints="1"/>
              </p:cNvSpPr>
              <p:nvPr/>
            </p:nvSpPr>
            <p:spPr bwMode="auto">
              <a:xfrm>
                <a:off x="3028" y="1948"/>
                <a:ext cx="69" cy="115"/>
              </a:xfrm>
              <a:custGeom>
                <a:avLst/>
                <a:gdLst>
                  <a:gd name="T0" fmla="*/ 69 w 69"/>
                  <a:gd name="T1" fmla="*/ 0 h 115"/>
                  <a:gd name="T2" fmla="*/ 69 w 69"/>
                  <a:gd name="T3" fmla="*/ 4 h 115"/>
                  <a:gd name="T4" fmla="*/ 57 w 69"/>
                  <a:gd name="T5" fmla="*/ 7 h 115"/>
                  <a:gd name="T6" fmla="*/ 49 w 69"/>
                  <a:gd name="T7" fmla="*/ 7 h 115"/>
                  <a:gd name="T8" fmla="*/ 42 w 69"/>
                  <a:gd name="T9" fmla="*/ 11 h 115"/>
                  <a:gd name="T10" fmla="*/ 38 w 69"/>
                  <a:gd name="T11" fmla="*/ 19 h 115"/>
                  <a:gd name="T12" fmla="*/ 30 w 69"/>
                  <a:gd name="T13" fmla="*/ 27 h 115"/>
                  <a:gd name="T14" fmla="*/ 26 w 69"/>
                  <a:gd name="T15" fmla="*/ 34 h 115"/>
                  <a:gd name="T16" fmla="*/ 23 w 69"/>
                  <a:gd name="T17" fmla="*/ 42 h 115"/>
                  <a:gd name="T18" fmla="*/ 19 w 69"/>
                  <a:gd name="T19" fmla="*/ 53 h 115"/>
                  <a:gd name="T20" fmla="*/ 30 w 69"/>
                  <a:gd name="T21" fmla="*/ 46 h 115"/>
                  <a:gd name="T22" fmla="*/ 42 w 69"/>
                  <a:gd name="T23" fmla="*/ 46 h 115"/>
                  <a:gd name="T24" fmla="*/ 53 w 69"/>
                  <a:gd name="T25" fmla="*/ 46 h 115"/>
                  <a:gd name="T26" fmla="*/ 61 w 69"/>
                  <a:gd name="T27" fmla="*/ 53 h 115"/>
                  <a:gd name="T28" fmla="*/ 69 w 69"/>
                  <a:gd name="T29" fmla="*/ 65 h 115"/>
                  <a:gd name="T30" fmla="*/ 69 w 69"/>
                  <a:gd name="T31" fmla="*/ 76 h 115"/>
                  <a:gd name="T32" fmla="*/ 69 w 69"/>
                  <a:gd name="T33" fmla="*/ 92 h 115"/>
                  <a:gd name="T34" fmla="*/ 61 w 69"/>
                  <a:gd name="T35" fmla="*/ 103 h 115"/>
                  <a:gd name="T36" fmla="*/ 53 w 69"/>
                  <a:gd name="T37" fmla="*/ 111 h 115"/>
                  <a:gd name="T38" fmla="*/ 46 w 69"/>
                  <a:gd name="T39" fmla="*/ 115 h 115"/>
                  <a:gd name="T40" fmla="*/ 34 w 69"/>
                  <a:gd name="T41" fmla="*/ 115 h 115"/>
                  <a:gd name="T42" fmla="*/ 23 w 69"/>
                  <a:gd name="T43" fmla="*/ 115 h 115"/>
                  <a:gd name="T44" fmla="*/ 15 w 69"/>
                  <a:gd name="T45" fmla="*/ 107 h 115"/>
                  <a:gd name="T46" fmla="*/ 7 w 69"/>
                  <a:gd name="T47" fmla="*/ 99 h 115"/>
                  <a:gd name="T48" fmla="*/ 0 w 69"/>
                  <a:gd name="T49" fmla="*/ 84 h 115"/>
                  <a:gd name="T50" fmla="*/ 0 w 69"/>
                  <a:gd name="T51" fmla="*/ 69 h 115"/>
                  <a:gd name="T52" fmla="*/ 0 w 69"/>
                  <a:gd name="T53" fmla="*/ 57 h 115"/>
                  <a:gd name="T54" fmla="*/ 7 w 69"/>
                  <a:gd name="T55" fmla="*/ 42 h 115"/>
                  <a:gd name="T56" fmla="*/ 11 w 69"/>
                  <a:gd name="T57" fmla="*/ 30 h 115"/>
                  <a:gd name="T58" fmla="*/ 23 w 69"/>
                  <a:gd name="T59" fmla="*/ 19 h 115"/>
                  <a:gd name="T60" fmla="*/ 34 w 69"/>
                  <a:gd name="T61" fmla="*/ 11 h 115"/>
                  <a:gd name="T62" fmla="*/ 46 w 69"/>
                  <a:gd name="T63" fmla="*/ 4 h 115"/>
                  <a:gd name="T64" fmla="*/ 53 w 69"/>
                  <a:gd name="T65" fmla="*/ 0 h 115"/>
                  <a:gd name="T66" fmla="*/ 65 w 69"/>
                  <a:gd name="T67" fmla="*/ 0 h 115"/>
                  <a:gd name="T68" fmla="*/ 69 w 69"/>
                  <a:gd name="T69" fmla="*/ 0 h 115"/>
                  <a:gd name="T70" fmla="*/ 19 w 69"/>
                  <a:gd name="T71" fmla="*/ 57 h 115"/>
                  <a:gd name="T72" fmla="*/ 15 w 69"/>
                  <a:gd name="T73" fmla="*/ 69 h 115"/>
                  <a:gd name="T74" fmla="*/ 15 w 69"/>
                  <a:gd name="T75" fmla="*/ 76 h 115"/>
                  <a:gd name="T76" fmla="*/ 15 w 69"/>
                  <a:gd name="T77" fmla="*/ 84 h 115"/>
                  <a:gd name="T78" fmla="*/ 19 w 69"/>
                  <a:gd name="T79" fmla="*/ 92 h 115"/>
                  <a:gd name="T80" fmla="*/ 23 w 69"/>
                  <a:gd name="T81" fmla="*/ 99 h 115"/>
                  <a:gd name="T82" fmla="*/ 26 w 69"/>
                  <a:gd name="T83" fmla="*/ 107 h 115"/>
                  <a:gd name="T84" fmla="*/ 30 w 69"/>
                  <a:gd name="T85" fmla="*/ 111 h 115"/>
                  <a:gd name="T86" fmla="*/ 38 w 69"/>
                  <a:gd name="T87" fmla="*/ 111 h 115"/>
                  <a:gd name="T88" fmla="*/ 42 w 69"/>
                  <a:gd name="T89" fmla="*/ 111 h 115"/>
                  <a:gd name="T90" fmla="*/ 49 w 69"/>
                  <a:gd name="T91" fmla="*/ 103 h 115"/>
                  <a:gd name="T92" fmla="*/ 53 w 69"/>
                  <a:gd name="T93" fmla="*/ 96 h 115"/>
                  <a:gd name="T94" fmla="*/ 53 w 69"/>
                  <a:gd name="T95" fmla="*/ 84 h 115"/>
                  <a:gd name="T96" fmla="*/ 53 w 69"/>
                  <a:gd name="T97" fmla="*/ 73 h 115"/>
                  <a:gd name="T98" fmla="*/ 49 w 69"/>
                  <a:gd name="T99" fmla="*/ 61 h 115"/>
                  <a:gd name="T100" fmla="*/ 42 w 69"/>
                  <a:gd name="T101" fmla="*/ 53 h 115"/>
                  <a:gd name="T102" fmla="*/ 34 w 69"/>
                  <a:gd name="T103" fmla="*/ 50 h 115"/>
                  <a:gd name="T104" fmla="*/ 30 w 69"/>
                  <a:gd name="T105" fmla="*/ 53 h 115"/>
                  <a:gd name="T106" fmla="*/ 26 w 69"/>
                  <a:gd name="T107" fmla="*/ 53 h 115"/>
                  <a:gd name="T108" fmla="*/ 23 w 69"/>
                  <a:gd name="T109" fmla="*/ 53 h 115"/>
                  <a:gd name="T110" fmla="*/ 19 w 69"/>
                  <a:gd name="T111" fmla="*/ 57 h 11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69"/>
                  <a:gd name="T169" fmla="*/ 0 h 115"/>
                  <a:gd name="T170" fmla="*/ 69 w 69"/>
                  <a:gd name="T171" fmla="*/ 115 h 11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69" h="115">
                    <a:moveTo>
                      <a:pt x="69" y="0"/>
                    </a:moveTo>
                    <a:lnTo>
                      <a:pt x="69" y="4"/>
                    </a:lnTo>
                    <a:lnTo>
                      <a:pt x="57" y="7"/>
                    </a:lnTo>
                    <a:lnTo>
                      <a:pt x="49" y="7"/>
                    </a:lnTo>
                    <a:lnTo>
                      <a:pt x="42" y="11"/>
                    </a:lnTo>
                    <a:lnTo>
                      <a:pt x="38" y="19"/>
                    </a:lnTo>
                    <a:lnTo>
                      <a:pt x="30" y="27"/>
                    </a:lnTo>
                    <a:lnTo>
                      <a:pt x="26" y="34"/>
                    </a:lnTo>
                    <a:lnTo>
                      <a:pt x="23" y="42"/>
                    </a:lnTo>
                    <a:lnTo>
                      <a:pt x="19" y="53"/>
                    </a:lnTo>
                    <a:lnTo>
                      <a:pt x="30" y="46"/>
                    </a:lnTo>
                    <a:lnTo>
                      <a:pt x="42" y="46"/>
                    </a:lnTo>
                    <a:lnTo>
                      <a:pt x="53" y="46"/>
                    </a:lnTo>
                    <a:lnTo>
                      <a:pt x="61" y="53"/>
                    </a:lnTo>
                    <a:lnTo>
                      <a:pt x="69" y="65"/>
                    </a:lnTo>
                    <a:lnTo>
                      <a:pt x="69" y="76"/>
                    </a:lnTo>
                    <a:lnTo>
                      <a:pt x="69" y="92"/>
                    </a:lnTo>
                    <a:lnTo>
                      <a:pt x="61" y="103"/>
                    </a:lnTo>
                    <a:lnTo>
                      <a:pt x="53" y="111"/>
                    </a:lnTo>
                    <a:lnTo>
                      <a:pt x="46" y="115"/>
                    </a:lnTo>
                    <a:lnTo>
                      <a:pt x="34" y="115"/>
                    </a:lnTo>
                    <a:lnTo>
                      <a:pt x="23" y="115"/>
                    </a:lnTo>
                    <a:lnTo>
                      <a:pt x="15" y="107"/>
                    </a:lnTo>
                    <a:lnTo>
                      <a:pt x="7" y="99"/>
                    </a:lnTo>
                    <a:lnTo>
                      <a:pt x="0" y="84"/>
                    </a:lnTo>
                    <a:lnTo>
                      <a:pt x="0" y="69"/>
                    </a:lnTo>
                    <a:lnTo>
                      <a:pt x="0" y="57"/>
                    </a:lnTo>
                    <a:lnTo>
                      <a:pt x="7" y="42"/>
                    </a:lnTo>
                    <a:lnTo>
                      <a:pt x="11" y="30"/>
                    </a:lnTo>
                    <a:lnTo>
                      <a:pt x="23" y="19"/>
                    </a:lnTo>
                    <a:lnTo>
                      <a:pt x="34" y="11"/>
                    </a:lnTo>
                    <a:lnTo>
                      <a:pt x="46" y="4"/>
                    </a:lnTo>
                    <a:lnTo>
                      <a:pt x="53" y="0"/>
                    </a:lnTo>
                    <a:lnTo>
                      <a:pt x="65" y="0"/>
                    </a:lnTo>
                    <a:lnTo>
                      <a:pt x="69" y="0"/>
                    </a:lnTo>
                    <a:close/>
                    <a:moveTo>
                      <a:pt x="19" y="57"/>
                    </a:moveTo>
                    <a:lnTo>
                      <a:pt x="15" y="69"/>
                    </a:lnTo>
                    <a:lnTo>
                      <a:pt x="15" y="76"/>
                    </a:lnTo>
                    <a:lnTo>
                      <a:pt x="15" y="84"/>
                    </a:lnTo>
                    <a:lnTo>
                      <a:pt x="19" y="92"/>
                    </a:lnTo>
                    <a:lnTo>
                      <a:pt x="23" y="99"/>
                    </a:lnTo>
                    <a:lnTo>
                      <a:pt x="26" y="107"/>
                    </a:lnTo>
                    <a:lnTo>
                      <a:pt x="30" y="111"/>
                    </a:lnTo>
                    <a:lnTo>
                      <a:pt x="38" y="111"/>
                    </a:lnTo>
                    <a:lnTo>
                      <a:pt x="42" y="111"/>
                    </a:lnTo>
                    <a:lnTo>
                      <a:pt x="49" y="103"/>
                    </a:lnTo>
                    <a:lnTo>
                      <a:pt x="53" y="96"/>
                    </a:lnTo>
                    <a:lnTo>
                      <a:pt x="53" y="84"/>
                    </a:lnTo>
                    <a:lnTo>
                      <a:pt x="53" y="73"/>
                    </a:lnTo>
                    <a:lnTo>
                      <a:pt x="49" y="61"/>
                    </a:lnTo>
                    <a:lnTo>
                      <a:pt x="42" y="53"/>
                    </a:lnTo>
                    <a:lnTo>
                      <a:pt x="34" y="50"/>
                    </a:lnTo>
                    <a:lnTo>
                      <a:pt x="30" y="53"/>
                    </a:lnTo>
                    <a:lnTo>
                      <a:pt x="26" y="53"/>
                    </a:lnTo>
                    <a:lnTo>
                      <a:pt x="23" y="53"/>
                    </a:lnTo>
                    <a:lnTo>
                      <a:pt x="19" y="57"/>
                    </a:lnTo>
                    <a:close/>
                  </a:path>
                </a:pathLst>
              </a:custGeom>
              <a:solidFill>
                <a:srgbClr val="000000"/>
              </a:solidFill>
              <a:ln w="0">
                <a:solidFill>
                  <a:srgbClr val="000000"/>
                </a:solidFill>
                <a:round/>
                <a:headEnd/>
                <a:tailEnd/>
              </a:ln>
            </p:spPr>
            <p:txBody>
              <a:bodyPr/>
              <a:lstStyle/>
              <a:p>
                <a:endParaRPr lang="en-CA"/>
              </a:p>
            </p:txBody>
          </p:sp>
          <p:sp>
            <p:nvSpPr>
              <p:cNvPr id="18662" name="Rectangle 344"/>
              <p:cNvSpPr>
                <a:spLocks noChangeArrowheads="1"/>
              </p:cNvSpPr>
              <p:nvPr/>
            </p:nvSpPr>
            <p:spPr bwMode="auto">
              <a:xfrm>
                <a:off x="3304" y="192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8663" name="Freeform 345"/>
              <p:cNvSpPr>
                <a:spLocks/>
              </p:cNvSpPr>
              <p:nvPr/>
            </p:nvSpPr>
            <p:spPr bwMode="auto">
              <a:xfrm>
                <a:off x="3511" y="2044"/>
                <a:ext cx="19" cy="19"/>
              </a:xfrm>
              <a:custGeom>
                <a:avLst/>
                <a:gdLst>
                  <a:gd name="T0" fmla="*/ 12 w 19"/>
                  <a:gd name="T1" fmla="*/ 0 h 19"/>
                  <a:gd name="T2" fmla="*/ 15 w 19"/>
                  <a:gd name="T3" fmla="*/ 0 h 19"/>
                  <a:gd name="T4" fmla="*/ 15 w 19"/>
                  <a:gd name="T5" fmla="*/ 3 h 19"/>
                  <a:gd name="T6" fmla="*/ 19 w 19"/>
                  <a:gd name="T7" fmla="*/ 7 h 19"/>
                  <a:gd name="T8" fmla="*/ 19 w 19"/>
                  <a:gd name="T9" fmla="*/ 11 h 19"/>
                  <a:gd name="T10" fmla="*/ 19 w 19"/>
                  <a:gd name="T11" fmla="*/ 15 h 19"/>
                  <a:gd name="T12" fmla="*/ 15 w 19"/>
                  <a:gd name="T13" fmla="*/ 19 h 19"/>
                  <a:gd name="T14" fmla="*/ 12 w 19"/>
                  <a:gd name="T15" fmla="*/ 19 h 19"/>
                  <a:gd name="T16" fmla="*/ 12 w 19"/>
                  <a:gd name="T17" fmla="*/ 19 h 19"/>
                  <a:gd name="T18" fmla="*/ 8 w 19"/>
                  <a:gd name="T19" fmla="*/ 19 h 19"/>
                  <a:gd name="T20" fmla="*/ 4 w 19"/>
                  <a:gd name="T21" fmla="*/ 19 h 19"/>
                  <a:gd name="T22" fmla="*/ 0 w 19"/>
                  <a:gd name="T23" fmla="*/ 15 h 19"/>
                  <a:gd name="T24" fmla="*/ 0 w 19"/>
                  <a:gd name="T25" fmla="*/ 11 h 19"/>
                  <a:gd name="T26" fmla="*/ 0 w 19"/>
                  <a:gd name="T27" fmla="*/ 7 h 19"/>
                  <a:gd name="T28" fmla="*/ 4 w 19"/>
                  <a:gd name="T29" fmla="*/ 3 h 19"/>
                  <a:gd name="T30" fmla="*/ 8 w 19"/>
                  <a:gd name="T31" fmla="*/ 0 h 19"/>
                  <a:gd name="T32" fmla="*/ 12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12" y="0"/>
                    </a:moveTo>
                    <a:lnTo>
                      <a:pt x="15" y="0"/>
                    </a:lnTo>
                    <a:lnTo>
                      <a:pt x="15" y="3"/>
                    </a:lnTo>
                    <a:lnTo>
                      <a:pt x="19" y="7"/>
                    </a:lnTo>
                    <a:lnTo>
                      <a:pt x="19" y="11"/>
                    </a:lnTo>
                    <a:lnTo>
                      <a:pt x="19" y="15"/>
                    </a:lnTo>
                    <a:lnTo>
                      <a:pt x="15" y="19"/>
                    </a:lnTo>
                    <a:lnTo>
                      <a:pt x="12" y="19"/>
                    </a:lnTo>
                    <a:lnTo>
                      <a:pt x="8" y="19"/>
                    </a:lnTo>
                    <a:lnTo>
                      <a:pt x="4" y="19"/>
                    </a:lnTo>
                    <a:lnTo>
                      <a:pt x="0" y="15"/>
                    </a:lnTo>
                    <a:lnTo>
                      <a:pt x="0" y="11"/>
                    </a:lnTo>
                    <a:lnTo>
                      <a:pt x="0" y="7"/>
                    </a:lnTo>
                    <a:lnTo>
                      <a:pt x="4" y="3"/>
                    </a:lnTo>
                    <a:lnTo>
                      <a:pt x="8" y="0"/>
                    </a:lnTo>
                    <a:lnTo>
                      <a:pt x="12" y="0"/>
                    </a:lnTo>
                    <a:close/>
                  </a:path>
                </a:pathLst>
              </a:custGeom>
              <a:solidFill>
                <a:srgbClr val="000000"/>
              </a:solidFill>
              <a:ln w="0">
                <a:solidFill>
                  <a:srgbClr val="000000"/>
                </a:solidFill>
                <a:round/>
                <a:headEnd/>
                <a:tailEnd/>
              </a:ln>
            </p:spPr>
            <p:txBody>
              <a:bodyPr/>
              <a:lstStyle/>
              <a:p>
                <a:endParaRPr lang="en-CA"/>
              </a:p>
            </p:txBody>
          </p:sp>
          <p:sp>
            <p:nvSpPr>
              <p:cNvPr id="18664" name="Freeform 346"/>
              <p:cNvSpPr>
                <a:spLocks noEditPoints="1"/>
              </p:cNvSpPr>
              <p:nvPr/>
            </p:nvSpPr>
            <p:spPr bwMode="auto">
              <a:xfrm>
                <a:off x="3549" y="1948"/>
                <a:ext cx="69" cy="115"/>
              </a:xfrm>
              <a:custGeom>
                <a:avLst/>
                <a:gdLst>
                  <a:gd name="T0" fmla="*/ 0 w 69"/>
                  <a:gd name="T1" fmla="*/ 57 h 115"/>
                  <a:gd name="T2" fmla="*/ 0 w 69"/>
                  <a:gd name="T3" fmla="*/ 42 h 115"/>
                  <a:gd name="T4" fmla="*/ 4 w 69"/>
                  <a:gd name="T5" fmla="*/ 27 h 115"/>
                  <a:gd name="T6" fmla="*/ 12 w 69"/>
                  <a:gd name="T7" fmla="*/ 15 h 115"/>
                  <a:gd name="T8" fmla="*/ 20 w 69"/>
                  <a:gd name="T9" fmla="*/ 7 h 115"/>
                  <a:gd name="T10" fmla="*/ 27 w 69"/>
                  <a:gd name="T11" fmla="*/ 4 h 115"/>
                  <a:gd name="T12" fmla="*/ 35 w 69"/>
                  <a:gd name="T13" fmla="*/ 0 h 115"/>
                  <a:gd name="T14" fmla="*/ 43 w 69"/>
                  <a:gd name="T15" fmla="*/ 4 h 115"/>
                  <a:gd name="T16" fmla="*/ 50 w 69"/>
                  <a:gd name="T17" fmla="*/ 7 h 115"/>
                  <a:gd name="T18" fmla="*/ 58 w 69"/>
                  <a:gd name="T19" fmla="*/ 15 h 115"/>
                  <a:gd name="T20" fmla="*/ 62 w 69"/>
                  <a:gd name="T21" fmla="*/ 27 h 115"/>
                  <a:gd name="T22" fmla="*/ 66 w 69"/>
                  <a:gd name="T23" fmla="*/ 42 h 115"/>
                  <a:gd name="T24" fmla="*/ 69 w 69"/>
                  <a:gd name="T25" fmla="*/ 57 h 115"/>
                  <a:gd name="T26" fmla="*/ 69 w 69"/>
                  <a:gd name="T27" fmla="*/ 76 h 115"/>
                  <a:gd name="T28" fmla="*/ 62 w 69"/>
                  <a:gd name="T29" fmla="*/ 92 h 115"/>
                  <a:gd name="T30" fmla="*/ 58 w 69"/>
                  <a:gd name="T31" fmla="*/ 103 h 115"/>
                  <a:gd name="T32" fmla="*/ 50 w 69"/>
                  <a:gd name="T33" fmla="*/ 111 h 115"/>
                  <a:gd name="T34" fmla="*/ 43 w 69"/>
                  <a:gd name="T35" fmla="*/ 115 h 115"/>
                  <a:gd name="T36" fmla="*/ 35 w 69"/>
                  <a:gd name="T37" fmla="*/ 115 h 115"/>
                  <a:gd name="T38" fmla="*/ 23 w 69"/>
                  <a:gd name="T39" fmla="*/ 115 h 115"/>
                  <a:gd name="T40" fmla="*/ 16 w 69"/>
                  <a:gd name="T41" fmla="*/ 107 h 115"/>
                  <a:gd name="T42" fmla="*/ 8 w 69"/>
                  <a:gd name="T43" fmla="*/ 96 h 115"/>
                  <a:gd name="T44" fmla="*/ 0 w 69"/>
                  <a:gd name="T45" fmla="*/ 80 h 115"/>
                  <a:gd name="T46" fmla="*/ 0 w 69"/>
                  <a:gd name="T47" fmla="*/ 57 h 115"/>
                  <a:gd name="T48" fmla="*/ 16 w 69"/>
                  <a:gd name="T49" fmla="*/ 61 h 115"/>
                  <a:gd name="T50" fmla="*/ 16 w 69"/>
                  <a:gd name="T51" fmla="*/ 80 h 115"/>
                  <a:gd name="T52" fmla="*/ 20 w 69"/>
                  <a:gd name="T53" fmla="*/ 99 h 115"/>
                  <a:gd name="T54" fmla="*/ 23 w 69"/>
                  <a:gd name="T55" fmla="*/ 107 h 115"/>
                  <a:gd name="T56" fmla="*/ 27 w 69"/>
                  <a:gd name="T57" fmla="*/ 111 h 115"/>
                  <a:gd name="T58" fmla="*/ 35 w 69"/>
                  <a:gd name="T59" fmla="*/ 111 h 115"/>
                  <a:gd name="T60" fmla="*/ 39 w 69"/>
                  <a:gd name="T61" fmla="*/ 111 h 115"/>
                  <a:gd name="T62" fmla="*/ 43 w 69"/>
                  <a:gd name="T63" fmla="*/ 107 h 115"/>
                  <a:gd name="T64" fmla="*/ 46 w 69"/>
                  <a:gd name="T65" fmla="*/ 103 h 115"/>
                  <a:gd name="T66" fmla="*/ 50 w 69"/>
                  <a:gd name="T67" fmla="*/ 92 h 115"/>
                  <a:gd name="T68" fmla="*/ 54 w 69"/>
                  <a:gd name="T69" fmla="*/ 76 h 115"/>
                  <a:gd name="T70" fmla="*/ 54 w 69"/>
                  <a:gd name="T71" fmla="*/ 53 h 115"/>
                  <a:gd name="T72" fmla="*/ 54 w 69"/>
                  <a:gd name="T73" fmla="*/ 38 h 115"/>
                  <a:gd name="T74" fmla="*/ 50 w 69"/>
                  <a:gd name="T75" fmla="*/ 23 h 115"/>
                  <a:gd name="T76" fmla="*/ 46 w 69"/>
                  <a:gd name="T77" fmla="*/ 15 h 115"/>
                  <a:gd name="T78" fmla="*/ 43 w 69"/>
                  <a:gd name="T79" fmla="*/ 7 h 115"/>
                  <a:gd name="T80" fmla="*/ 39 w 69"/>
                  <a:gd name="T81" fmla="*/ 7 h 115"/>
                  <a:gd name="T82" fmla="*/ 35 w 69"/>
                  <a:gd name="T83" fmla="*/ 7 h 115"/>
                  <a:gd name="T84" fmla="*/ 27 w 69"/>
                  <a:gd name="T85" fmla="*/ 7 h 115"/>
                  <a:gd name="T86" fmla="*/ 23 w 69"/>
                  <a:gd name="T87" fmla="*/ 11 h 115"/>
                  <a:gd name="T88" fmla="*/ 20 w 69"/>
                  <a:gd name="T89" fmla="*/ 19 h 115"/>
                  <a:gd name="T90" fmla="*/ 16 w 69"/>
                  <a:gd name="T91" fmla="*/ 30 h 115"/>
                  <a:gd name="T92" fmla="*/ 16 w 69"/>
                  <a:gd name="T93" fmla="*/ 46 h 115"/>
                  <a:gd name="T94" fmla="*/ 16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7"/>
                    </a:lnTo>
                    <a:lnTo>
                      <a:pt x="12" y="15"/>
                    </a:lnTo>
                    <a:lnTo>
                      <a:pt x="20" y="7"/>
                    </a:lnTo>
                    <a:lnTo>
                      <a:pt x="27" y="4"/>
                    </a:lnTo>
                    <a:lnTo>
                      <a:pt x="35" y="0"/>
                    </a:lnTo>
                    <a:lnTo>
                      <a:pt x="43" y="4"/>
                    </a:lnTo>
                    <a:lnTo>
                      <a:pt x="50" y="7"/>
                    </a:lnTo>
                    <a:lnTo>
                      <a:pt x="58" y="15"/>
                    </a:lnTo>
                    <a:lnTo>
                      <a:pt x="62" y="27"/>
                    </a:lnTo>
                    <a:lnTo>
                      <a:pt x="66" y="42"/>
                    </a:lnTo>
                    <a:lnTo>
                      <a:pt x="69" y="57"/>
                    </a:lnTo>
                    <a:lnTo>
                      <a:pt x="69" y="76"/>
                    </a:lnTo>
                    <a:lnTo>
                      <a:pt x="62" y="92"/>
                    </a:lnTo>
                    <a:lnTo>
                      <a:pt x="58" y="103"/>
                    </a:lnTo>
                    <a:lnTo>
                      <a:pt x="50" y="111"/>
                    </a:lnTo>
                    <a:lnTo>
                      <a:pt x="43" y="115"/>
                    </a:lnTo>
                    <a:lnTo>
                      <a:pt x="35" y="115"/>
                    </a:lnTo>
                    <a:lnTo>
                      <a:pt x="23" y="115"/>
                    </a:lnTo>
                    <a:lnTo>
                      <a:pt x="16" y="107"/>
                    </a:lnTo>
                    <a:lnTo>
                      <a:pt x="8" y="96"/>
                    </a:lnTo>
                    <a:lnTo>
                      <a:pt x="0" y="80"/>
                    </a:lnTo>
                    <a:lnTo>
                      <a:pt x="0" y="57"/>
                    </a:lnTo>
                    <a:close/>
                    <a:moveTo>
                      <a:pt x="16" y="61"/>
                    </a:moveTo>
                    <a:lnTo>
                      <a:pt x="16" y="80"/>
                    </a:lnTo>
                    <a:lnTo>
                      <a:pt x="20" y="99"/>
                    </a:lnTo>
                    <a:lnTo>
                      <a:pt x="23" y="107"/>
                    </a:lnTo>
                    <a:lnTo>
                      <a:pt x="27" y="111"/>
                    </a:lnTo>
                    <a:lnTo>
                      <a:pt x="35" y="111"/>
                    </a:lnTo>
                    <a:lnTo>
                      <a:pt x="39" y="111"/>
                    </a:lnTo>
                    <a:lnTo>
                      <a:pt x="43" y="107"/>
                    </a:lnTo>
                    <a:lnTo>
                      <a:pt x="46" y="103"/>
                    </a:lnTo>
                    <a:lnTo>
                      <a:pt x="50" y="92"/>
                    </a:lnTo>
                    <a:lnTo>
                      <a:pt x="54" y="76"/>
                    </a:lnTo>
                    <a:lnTo>
                      <a:pt x="54" y="53"/>
                    </a:lnTo>
                    <a:lnTo>
                      <a:pt x="54" y="38"/>
                    </a:lnTo>
                    <a:lnTo>
                      <a:pt x="50" y="23"/>
                    </a:lnTo>
                    <a:lnTo>
                      <a:pt x="46" y="15"/>
                    </a:lnTo>
                    <a:lnTo>
                      <a:pt x="43" y="7"/>
                    </a:lnTo>
                    <a:lnTo>
                      <a:pt x="39" y="7"/>
                    </a:lnTo>
                    <a:lnTo>
                      <a:pt x="35" y="7"/>
                    </a:lnTo>
                    <a:lnTo>
                      <a:pt x="27" y="7"/>
                    </a:lnTo>
                    <a:lnTo>
                      <a:pt x="23" y="11"/>
                    </a:lnTo>
                    <a:lnTo>
                      <a:pt x="20" y="19"/>
                    </a:lnTo>
                    <a:lnTo>
                      <a:pt x="16" y="30"/>
                    </a:lnTo>
                    <a:lnTo>
                      <a:pt x="16" y="46"/>
                    </a:lnTo>
                    <a:lnTo>
                      <a:pt x="16" y="61"/>
                    </a:lnTo>
                    <a:close/>
                  </a:path>
                </a:pathLst>
              </a:custGeom>
              <a:solidFill>
                <a:srgbClr val="000000"/>
              </a:solidFill>
              <a:ln w="0">
                <a:solidFill>
                  <a:srgbClr val="000000"/>
                </a:solidFill>
                <a:round/>
                <a:headEnd/>
                <a:tailEnd/>
              </a:ln>
            </p:spPr>
            <p:txBody>
              <a:bodyPr/>
              <a:lstStyle/>
              <a:p>
                <a:endParaRPr lang="en-CA"/>
              </a:p>
            </p:txBody>
          </p:sp>
          <p:sp>
            <p:nvSpPr>
              <p:cNvPr id="18665" name="Freeform 347"/>
              <p:cNvSpPr>
                <a:spLocks noEditPoints="1"/>
              </p:cNvSpPr>
              <p:nvPr/>
            </p:nvSpPr>
            <p:spPr bwMode="auto">
              <a:xfrm>
                <a:off x="3634" y="1948"/>
                <a:ext cx="69" cy="115"/>
              </a:xfrm>
              <a:custGeom>
                <a:avLst/>
                <a:gdLst>
                  <a:gd name="T0" fmla="*/ 0 w 69"/>
                  <a:gd name="T1" fmla="*/ 57 h 115"/>
                  <a:gd name="T2" fmla="*/ 0 w 69"/>
                  <a:gd name="T3" fmla="*/ 42 h 115"/>
                  <a:gd name="T4" fmla="*/ 4 w 69"/>
                  <a:gd name="T5" fmla="*/ 27 h 115"/>
                  <a:gd name="T6" fmla="*/ 11 w 69"/>
                  <a:gd name="T7" fmla="*/ 15 h 115"/>
                  <a:gd name="T8" fmla="*/ 19 w 69"/>
                  <a:gd name="T9" fmla="*/ 7 h 115"/>
                  <a:gd name="T10" fmla="*/ 27 w 69"/>
                  <a:gd name="T11" fmla="*/ 4 h 115"/>
                  <a:gd name="T12" fmla="*/ 34 w 69"/>
                  <a:gd name="T13" fmla="*/ 0 h 115"/>
                  <a:gd name="T14" fmla="*/ 42 w 69"/>
                  <a:gd name="T15" fmla="*/ 4 h 115"/>
                  <a:gd name="T16" fmla="*/ 50 w 69"/>
                  <a:gd name="T17" fmla="*/ 7 h 115"/>
                  <a:gd name="T18" fmla="*/ 57 w 69"/>
                  <a:gd name="T19" fmla="*/ 15 h 115"/>
                  <a:gd name="T20" fmla="*/ 61 w 69"/>
                  <a:gd name="T21" fmla="*/ 27 h 115"/>
                  <a:gd name="T22" fmla="*/ 65 w 69"/>
                  <a:gd name="T23" fmla="*/ 42 h 115"/>
                  <a:gd name="T24" fmla="*/ 69 w 69"/>
                  <a:gd name="T25" fmla="*/ 57 h 115"/>
                  <a:gd name="T26" fmla="*/ 65 w 69"/>
                  <a:gd name="T27" fmla="*/ 76 h 115"/>
                  <a:gd name="T28" fmla="*/ 61 w 69"/>
                  <a:gd name="T29" fmla="*/ 92 h 115"/>
                  <a:gd name="T30" fmla="*/ 57 w 69"/>
                  <a:gd name="T31" fmla="*/ 103 h 115"/>
                  <a:gd name="T32" fmla="*/ 50 w 69"/>
                  <a:gd name="T33" fmla="*/ 111 h 115"/>
                  <a:gd name="T34" fmla="*/ 42 w 69"/>
                  <a:gd name="T35" fmla="*/ 115 h 115"/>
                  <a:gd name="T36" fmla="*/ 31 w 69"/>
                  <a:gd name="T37" fmla="*/ 115 h 115"/>
                  <a:gd name="T38" fmla="*/ 23 w 69"/>
                  <a:gd name="T39" fmla="*/ 115 h 115"/>
                  <a:gd name="T40" fmla="*/ 15 w 69"/>
                  <a:gd name="T41" fmla="*/ 107 h 115"/>
                  <a:gd name="T42" fmla="*/ 7 w 69"/>
                  <a:gd name="T43" fmla="*/ 96 h 115"/>
                  <a:gd name="T44" fmla="*/ 0 w 69"/>
                  <a:gd name="T45" fmla="*/ 80 h 115"/>
                  <a:gd name="T46" fmla="*/ 0 w 69"/>
                  <a:gd name="T47" fmla="*/ 57 h 115"/>
                  <a:gd name="T48" fmla="*/ 15 w 69"/>
                  <a:gd name="T49" fmla="*/ 61 h 115"/>
                  <a:gd name="T50" fmla="*/ 15 w 69"/>
                  <a:gd name="T51" fmla="*/ 80 h 115"/>
                  <a:gd name="T52" fmla="*/ 19 w 69"/>
                  <a:gd name="T53" fmla="*/ 99 h 115"/>
                  <a:gd name="T54" fmla="*/ 23 w 69"/>
                  <a:gd name="T55" fmla="*/ 107 h 115"/>
                  <a:gd name="T56" fmla="*/ 27 w 69"/>
                  <a:gd name="T57" fmla="*/ 111 h 115"/>
                  <a:gd name="T58" fmla="*/ 34 w 69"/>
                  <a:gd name="T59" fmla="*/ 111 h 115"/>
                  <a:gd name="T60" fmla="*/ 38 w 69"/>
                  <a:gd name="T61" fmla="*/ 111 h 115"/>
                  <a:gd name="T62" fmla="*/ 42 w 69"/>
                  <a:gd name="T63" fmla="*/ 107 h 115"/>
                  <a:gd name="T64" fmla="*/ 46 w 69"/>
                  <a:gd name="T65" fmla="*/ 103 h 115"/>
                  <a:gd name="T66" fmla="*/ 50 w 69"/>
                  <a:gd name="T67" fmla="*/ 92 h 115"/>
                  <a:gd name="T68" fmla="*/ 50 w 69"/>
                  <a:gd name="T69" fmla="*/ 76 h 115"/>
                  <a:gd name="T70" fmla="*/ 54 w 69"/>
                  <a:gd name="T71" fmla="*/ 53 h 115"/>
                  <a:gd name="T72" fmla="*/ 50 w 69"/>
                  <a:gd name="T73" fmla="*/ 38 h 115"/>
                  <a:gd name="T74" fmla="*/ 50 w 69"/>
                  <a:gd name="T75" fmla="*/ 23 h 115"/>
                  <a:gd name="T76" fmla="*/ 46 w 69"/>
                  <a:gd name="T77" fmla="*/ 15 h 115"/>
                  <a:gd name="T78" fmla="*/ 42 w 69"/>
                  <a:gd name="T79" fmla="*/ 7 h 115"/>
                  <a:gd name="T80" fmla="*/ 38 w 69"/>
                  <a:gd name="T81" fmla="*/ 7 h 115"/>
                  <a:gd name="T82" fmla="*/ 34 w 69"/>
                  <a:gd name="T83" fmla="*/ 7 h 115"/>
                  <a:gd name="T84" fmla="*/ 27 w 69"/>
                  <a:gd name="T85" fmla="*/ 7 h 115"/>
                  <a:gd name="T86" fmla="*/ 23 w 69"/>
                  <a:gd name="T87" fmla="*/ 11 h 115"/>
                  <a:gd name="T88" fmla="*/ 19 w 69"/>
                  <a:gd name="T89" fmla="*/ 19 h 115"/>
                  <a:gd name="T90" fmla="*/ 15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7"/>
                    </a:lnTo>
                    <a:lnTo>
                      <a:pt x="11" y="15"/>
                    </a:lnTo>
                    <a:lnTo>
                      <a:pt x="19" y="7"/>
                    </a:lnTo>
                    <a:lnTo>
                      <a:pt x="27" y="4"/>
                    </a:lnTo>
                    <a:lnTo>
                      <a:pt x="34" y="0"/>
                    </a:lnTo>
                    <a:lnTo>
                      <a:pt x="42" y="4"/>
                    </a:lnTo>
                    <a:lnTo>
                      <a:pt x="50" y="7"/>
                    </a:lnTo>
                    <a:lnTo>
                      <a:pt x="57" y="15"/>
                    </a:lnTo>
                    <a:lnTo>
                      <a:pt x="61" y="27"/>
                    </a:lnTo>
                    <a:lnTo>
                      <a:pt x="65" y="42"/>
                    </a:lnTo>
                    <a:lnTo>
                      <a:pt x="69" y="57"/>
                    </a:lnTo>
                    <a:lnTo>
                      <a:pt x="65" y="76"/>
                    </a:lnTo>
                    <a:lnTo>
                      <a:pt x="61" y="92"/>
                    </a:lnTo>
                    <a:lnTo>
                      <a:pt x="57" y="103"/>
                    </a:lnTo>
                    <a:lnTo>
                      <a:pt x="50" y="111"/>
                    </a:lnTo>
                    <a:lnTo>
                      <a:pt x="42" y="115"/>
                    </a:lnTo>
                    <a:lnTo>
                      <a:pt x="31" y="115"/>
                    </a:lnTo>
                    <a:lnTo>
                      <a:pt x="23" y="115"/>
                    </a:lnTo>
                    <a:lnTo>
                      <a:pt x="15" y="107"/>
                    </a:lnTo>
                    <a:lnTo>
                      <a:pt x="7" y="96"/>
                    </a:lnTo>
                    <a:lnTo>
                      <a:pt x="0" y="80"/>
                    </a:lnTo>
                    <a:lnTo>
                      <a:pt x="0" y="57"/>
                    </a:lnTo>
                    <a:close/>
                    <a:moveTo>
                      <a:pt x="15" y="61"/>
                    </a:moveTo>
                    <a:lnTo>
                      <a:pt x="15" y="80"/>
                    </a:lnTo>
                    <a:lnTo>
                      <a:pt x="19" y="99"/>
                    </a:lnTo>
                    <a:lnTo>
                      <a:pt x="23" y="107"/>
                    </a:lnTo>
                    <a:lnTo>
                      <a:pt x="27" y="111"/>
                    </a:lnTo>
                    <a:lnTo>
                      <a:pt x="34" y="111"/>
                    </a:lnTo>
                    <a:lnTo>
                      <a:pt x="38" y="111"/>
                    </a:lnTo>
                    <a:lnTo>
                      <a:pt x="42" y="107"/>
                    </a:lnTo>
                    <a:lnTo>
                      <a:pt x="46" y="103"/>
                    </a:lnTo>
                    <a:lnTo>
                      <a:pt x="50" y="92"/>
                    </a:lnTo>
                    <a:lnTo>
                      <a:pt x="50" y="76"/>
                    </a:lnTo>
                    <a:lnTo>
                      <a:pt x="54" y="53"/>
                    </a:lnTo>
                    <a:lnTo>
                      <a:pt x="50" y="38"/>
                    </a:lnTo>
                    <a:lnTo>
                      <a:pt x="50" y="23"/>
                    </a:lnTo>
                    <a:lnTo>
                      <a:pt x="46" y="15"/>
                    </a:lnTo>
                    <a:lnTo>
                      <a:pt x="42" y="7"/>
                    </a:lnTo>
                    <a:lnTo>
                      <a:pt x="38" y="7"/>
                    </a:lnTo>
                    <a:lnTo>
                      <a:pt x="34" y="7"/>
                    </a:lnTo>
                    <a:lnTo>
                      <a:pt x="27" y="7"/>
                    </a:lnTo>
                    <a:lnTo>
                      <a:pt x="23" y="11"/>
                    </a:lnTo>
                    <a:lnTo>
                      <a:pt x="19" y="19"/>
                    </a:lnTo>
                    <a:lnTo>
                      <a:pt x="15"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8666" name="Freeform 348"/>
              <p:cNvSpPr>
                <a:spLocks noEditPoints="1"/>
              </p:cNvSpPr>
              <p:nvPr/>
            </p:nvSpPr>
            <p:spPr bwMode="auto">
              <a:xfrm>
                <a:off x="3714" y="1948"/>
                <a:ext cx="73" cy="115"/>
              </a:xfrm>
              <a:custGeom>
                <a:avLst/>
                <a:gdLst>
                  <a:gd name="T0" fmla="*/ 0 w 73"/>
                  <a:gd name="T1" fmla="*/ 57 h 115"/>
                  <a:gd name="T2" fmla="*/ 4 w 73"/>
                  <a:gd name="T3" fmla="*/ 42 h 115"/>
                  <a:gd name="T4" fmla="*/ 8 w 73"/>
                  <a:gd name="T5" fmla="*/ 27 h 115"/>
                  <a:gd name="T6" fmla="*/ 16 w 73"/>
                  <a:gd name="T7" fmla="*/ 15 h 115"/>
                  <a:gd name="T8" fmla="*/ 23 w 73"/>
                  <a:gd name="T9" fmla="*/ 7 h 115"/>
                  <a:gd name="T10" fmla="*/ 31 w 73"/>
                  <a:gd name="T11" fmla="*/ 4 h 115"/>
                  <a:gd name="T12" fmla="*/ 39 w 73"/>
                  <a:gd name="T13" fmla="*/ 0 h 115"/>
                  <a:gd name="T14" fmla="*/ 46 w 73"/>
                  <a:gd name="T15" fmla="*/ 4 h 115"/>
                  <a:gd name="T16" fmla="*/ 54 w 73"/>
                  <a:gd name="T17" fmla="*/ 7 h 115"/>
                  <a:gd name="T18" fmla="*/ 58 w 73"/>
                  <a:gd name="T19" fmla="*/ 15 h 115"/>
                  <a:gd name="T20" fmla="*/ 66 w 73"/>
                  <a:gd name="T21" fmla="*/ 27 h 115"/>
                  <a:gd name="T22" fmla="*/ 69 w 73"/>
                  <a:gd name="T23" fmla="*/ 42 h 115"/>
                  <a:gd name="T24" fmla="*/ 73 w 73"/>
                  <a:gd name="T25" fmla="*/ 57 h 115"/>
                  <a:gd name="T26" fmla="*/ 69 w 73"/>
                  <a:gd name="T27" fmla="*/ 76 h 115"/>
                  <a:gd name="T28" fmla="*/ 66 w 73"/>
                  <a:gd name="T29" fmla="*/ 92 h 115"/>
                  <a:gd name="T30" fmla="*/ 62 w 73"/>
                  <a:gd name="T31" fmla="*/ 103 h 115"/>
                  <a:gd name="T32" fmla="*/ 54 w 73"/>
                  <a:gd name="T33" fmla="*/ 111 h 115"/>
                  <a:gd name="T34" fmla="*/ 43 w 73"/>
                  <a:gd name="T35" fmla="*/ 115 h 115"/>
                  <a:gd name="T36" fmla="*/ 35 w 73"/>
                  <a:gd name="T37" fmla="*/ 115 h 115"/>
                  <a:gd name="T38" fmla="*/ 27 w 73"/>
                  <a:gd name="T39" fmla="*/ 115 h 115"/>
                  <a:gd name="T40" fmla="*/ 20 w 73"/>
                  <a:gd name="T41" fmla="*/ 107 h 115"/>
                  <a:gd name="T42" fmla="*/ 12 w 73"/>
                  <a:gd name="T43" fmla="*/ 96 h 115"/>
                  <a:gd name="T44" fmla="*/ 4 w 73"/>
                  <a:gd name="T45" fmla="*/ 80 h 115"/>
                  <a:gd name="T46" fmla="*/ 0 w 73"/>
                  <a:gd name="T47" fmla="*/ 57 h 115"/>
                  <a:gd name="T48" fmla="*/ 20 w 73"/>
                  <a:gd name="T49" fmla="*/ 61 h 115"/>
                  <a:gd name="T50" fmla="*/ 20 w 73"/>
                  <a:gd name="T51" fmla="*/ 80 h 115"/>
                  <a:gd name="T52" fmla="*/ 23 w 73"/>
                  <a:gd name="T53" fmla="*/ 99 h 115"/>
                  <a:gd name="T54" fmla="*/ 27 w 73"/>
                  <a:gd name="T55" fmla="*/ 107 h 115"/>
                  <a:gd name="T56" fmla="*/ 31 w 73"/>
                  <a:gd name="T57" fmla="*/ 111 h 115"/>
                  <a:gd name="T58" fmla="*/ 35 w 73"/>
                  <a:gd name="T59" fmla="*/ 111 h 115"/>
                  <a:gd name="T60" fmla="*/ 43 w 73"/>
                  <a:gd name="T61" fmla="*/ 111 h 115"/>
                  <a:gd name="T62" fmla="*/ 46 w 73"/>
                  <a:gd name="T63" fmla="*/ 107 h 115"/>
                  <a:gd name="T64" fmla="*/ 50 w 73"/>
                  <a:gd name="T65" fmla="*/ 103 h 115"/>
                  <a:gd name="T66" fmla="*/ 54 w 73"/>
                  <a:gd name="T67" fmla="*/ 92 h 115"/>
                  <a:gd name="T68" fmla="*/ 54 w 73"/>
                  <a:gd name="T69" fmla="*/ 76 h 115"/>
                  <a:gd name="T70" fmla="*/ 58 w 73"/>
                  <a:gd name="T71" fmla="*/ 53 h 115"/>
                  <a:gd name="T72" fmla="*/ 54 w 73"/>
                  <a:gd name="T73" fmla="*/ 38 h 115"/>
                  <a:gd name="T74" fmla="*/ 54 w 73"/>
                  <a:gd name="T75" fmla="*/ 23 h 115"/>
                  <a:gd name="T76" fmla="*/ 50 w 73"/>
                  <a:gd name="T77" fmla="*/ 15 h 115"/>
                  <a:gd name="T78" fmla="*/ 46 w 73"/>
                  <a:gd name="T79" fmla="*/ 7 h 115"/>
                  <a:gd name="T80" fmla="*/ 43 w 73"/>
                  <a:gd name="T81" fmla="*/ 7 h 115"/>
                  <a:gd name="T82" fmla="*/ 39 w 73"/>
                  <a:gd name="T83" fmla="*/ 7 h 115"/>
                  <a:gd name="T84" fmla="*/ 31 w 73"/>
                  <a:gd name="T85" fmla="*/ 7 h 115"/>
                  <a:gd name="T86" fmla="*/ 27 w 73"/>
                  <a:gd name="T87" fmla="*/ 11 h 115"/>
                  <a:gd name="T88" fmla="*/ 23 w 73"/>
                  <a:gd name="T89" fmla="*/ 19 h 115"/>
                  <a:gd name="T90" fmla="*/ 20 w 73"/>
                  <a:gd name="T91" fmla="*/ 30 h 115"/>
                  <a:gd name="T92" fmla="*/ 20 w 73"/>
                  <a:gd name="T93" fmla="*/ 46 h 115"/>
                  <a:gd name="T94" fmla="*/ 20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7"/>
                    </a:moveTo>
                    <a:lnTo>
                      <a:pt x="4" y="42"/>
                    </a:lnTo>
                    <a:lnTo>
                      <a:pt x="8" y="27"/>
                    </a:lnTo>
                    <a:lnTo>
                      <a:pt x="16" y="15"/>
                    </a:lnTo>
                    <a:lnTo>
                      <a:pt x="23" y="7"/>
                    </a:lnTo>
                    <a:lnTo>
                      <a:pt x="31" y="4"/>
                    </a:lnTo>
                    <a:lnTo>
                      <a:pt x="39" y="0"/>
                    </a:lnTo>
                    <a:lnTo>
                      <a:pt x="46" y="4"/>
                    </a:lnTo>
                    <a:lnTo>
                      <a:pt x="54" y="7"/>
                    </a:lnTo>
                    <a:lnTo>
                      <a:pt x="58" y="15"/>
                    </a:lnTo>
                    <a:lnTo>
                      <a:pt x="66" y="27"/>
                    </a:lnTo>
                    <a:lnTo>
                      <a:pt x="69" y="42"/>
                    </a:lnTo>
                    <a:lnTo>
                      <a:pt x="73" y="57"/>
                    </a:lnTo>
                    <a:lnTo>
                      <a:pt x="69" y="76"/>
                    </a:lnTo>
                    <a:lnTo>
                      <a:pt x="66" y="92"/>
                    </a:lnTo>
                    <a:lnTo>
                      <a:pt x="62" y="103"/>
                    </a:lnTo>
                    <a:lnTo>
                      <a:pt x="54" y="111"/>
                    </a:lnTo>
                    <a:lnTo>
                      <a:pt x="43" y="115"/>
                    </a:lnTo>
                    <a:lnTo>
                      <a:pt x="35" y="115"/>
                    </a:lnTo>
                    <a:lnTo>
                      <a:pt x="27" y="115"/>
                    </a:lnTo>
                    <a:lnTo>
                      <a:pt x="20" y="107"/>
                    </a:lnTo>
                    <a:lnTo>
                      <a:pt x="12" y="96"/>
                    </a:lnTo>
                    <a:lnTo>
                      <a:pt x="4" y="80"/>
                    </a:lnTo>
                    <a:lnTo>
                      <a:pt x="0" y="57"/>
                    </a:lnTo>
                    <a:close/>
                    <a:moveTo>
                      <a:pt x="20" y="61"/>
                    </a:moveTo>
                    <a:lnTo>
                      <a:pt x="20" y="80"/>
                    </a:lnTo>
                    <a:lnTo>
                      <a:pt x="23" y="99"/>
                    </a:lnTo>
                    <a:lnTo>
                      <a:pt x="27" y="107"/>
                    </a:lnTo>
                    <a:lnTo>
                      <a:pt x="31" y="111"/>
                    </a:lnTo>
                    <a:lnTo>
                      <a:pt x="35" y="111"/>
                    </a:lnTo>
                    <a:lnTo>
                      <a:pt x="43" y="111"/>
                    </a:lnTo>
                    <a:lnTo>
                      <a:pt x="46" y="107"/>
                    </a:lnTo>
                    <a:lnTo>
                      <a:pt x="50" y="103"/>
                    </a:lnTo>
                    <a:lnTo>
                      <a:pt x="54" y="92"/>
                    </a:lnTo>
                    <a:lnTo>
                      <a:pt x="54" y="76"/>
                    </a:lnTo>
                    <a:lnTo>
                      <a:pt x="58" y="53"/>
                    </a:lnTo>
                    <a:lnTo>
                      <a:pt x="54" y="38"/>
                    </a:lnTo>
                    <a:lnTo>
                      <a:pt x="54" y="23"/>
                    </a:lnTo>
                    <a:lnTo>
                      <a:pt x="50" y="15"/>
                    </a:lnTo>
                    <a:lnTo>
                      <a:pt x="46" y="7"/>
                    </a:lnTo>
                    <a:lnTo>
                      <a:pt x="43" y="7"/>
                    </a:lnTo>
                    <a:lnTo>
                      <a:pt x="39" y="7"/>
                    </a:lnTo>
                    <a:lnTo>
                      <a:pt x="31" y="7"/>
                    </a:lnTo>
                    <a:lnTo>
                      <a:pt x="27" y="11"/>
                    </a:lnTo>
                    <a:lnTo>
                      <a:pt x="23" y="19"/>
                    </a:lnTo>
                    <a:lnTo>
                      <a:pt x="20" y="30"/>
                    </a:lnTo>
                    <a:lnTo>
                      <a:pt x="20" y="46"/>
                    </a:lnTo>
                    <a:lnTo>
                      <a:pt x="20" y="61"/>
                    </a:lnTo>
                    <a:close/>
                  </a:path>
                </a:pathLst>
              </a:custGeom>
              <a:solidFill>
                <a:srgbClr val="000000"/>
              </a:solidFill>
              <a:ln w="0">
                <a:solidFill>
                  <a:srgbClr val="000000"/>
                </a:solidFill>
                <a:round/>
                <a:headEnd/>
                <a:tailEnd/>
              </a:ln>
            </p:spPr>
            <p:txBody>
              <a:bodyPr/>
              <a:lstStyle/>
              <a:p>
                <a:endParaRPr lang="en-CA"/>
              </a:p>
            </p:txBody>
          </p:sp>
          <p:sp>
            <p:nvSpPr>
              <p:cNvPr id="18667" name="Freeform 349"/>
              <p:cNvSpPr>
                <a:spLocks noEditPoints="1"/>
              </p:cNvSpPr>
              <p:nvPr/>
            </p:nvSpPr>
            <p:spPr bwMode="auto">
              <a:xfrm>
                <a:off x="3799" y="1948"/>
                <a:ext cx="73" cy="115"/>
              </a:xfrm>
              <a:custGeom>
                <a:avLst/>
                <a:gdLst>
                  <a:gd name="T0" fmla="*/ 4 w 73"/>
                  <a:gd name="T1" fmla="*/ 115 h 115"/>
                  <a:gd name="T2" fmla="*/ 4 w 73"/>
                  <a:gd name="T3" fmla="*/ 115 h 115"/>
                  <a:gd name="T4" fmla="*/ 11 w 73"/>
                  <a:gd name="T5" fmla="*/ 115 h 115"/>
                  <a:gd name="T6" fmla="*/ 23 w 73"/>
                  <a:gd name="T7" fmla="*/ 111 h 115"/>
                  <a:gd name="T8" fmla="*/ 30 w 73"/>
                  <a:gd name="T9" fmla="*/ 103 h 115"/>
                  <a:gd name="T10" fmla="*/ 42 w 73"/>
                  <a:gd name="T11" fmla="*/ 92 h 115"/>
                  <a:gd name="T12" fmla="*/ 46 w 73"/>
                  <a:gd name="T13" fmla="*/ 76 h 115"/>
                  <a:gd name="T14" fmla="*/ 54 w 73"/>
                  <a:gd name="T15" fmla="*/ 65 h 115"/>
                  <a:gd name="T16" fmla="*/ 42 w 73"/>
                  <a:gd name="T17" fmla="*/ 69 h 115"/>
                  <a:gd name="T18" fmla="*/ 30 w 73"/>
                  <a:gd name="T19" fmla="*/ 73 h 115"/>
                  <a:gd name="T20" fmla="*/ 19 w 73"/>
                  <a:gd name="T21" fmla="*/ 69 h 115"/>
                  <a:gd name="T22" fmla="*/ 7 w 73"/>
                  <a:gd name="T23" fmla="*/ 65 h 115"/>
                  <a:gd name="T24" fmla="*/ 4 w 73"/>
                  <a:gd name="T25" fmla="*/ 53 h 115"/>
                  <a:gd name="T26" fmla="*/ 0 w 73"/>
                  <a:gd name="T27" fmla="*/ 38 h 115"/>
                  <a:gd name="T28" fmla="*/ 4 w 73"/>
                  <a:gd name="T29" fmla="*/ 27 h 115"/>
                  <a:gd name="T30" fmla="*/ 7 w 73"/>
                  <a:gd name="T31" fmla="*/ 15 h 115"/>
                  <a:gd name="T32" fmla="*/ 15 w 73"/>
                  <a:gd name="T33" fmla="*/ 7 h 115"/>
                  <a:gd name="T34" fmla="*/ 27 w 73"/>
                  <a:gd name="T35" fmla="*/ 4 h 115"/>
                  <a:gd name="T36" fmla="*/ 34 w 73"/>
                  <a:gd name="T37" fmla="*/ 0 h 115"/>
                  <a:gd name="T38" fmla="*/ 50 w 73"/>
                  <a:gd name="T39" fmla="*/ 4 h 115"/>
                  <a:gd name="T40" fmla="*/ 57 w 73"/>
                  <a:gd name="T41" fmla="*/ 11 h 115"/>
                  <a:gd name="T42" fmla="*/ 65 w 73"/>
                  <a:gd name="T43" fmla="*/ 23 h 115"/>
                  <a:gd name="T44" fmla="*/ 69 w 73"/>
                  <a:gd name="T45" fmla="*/ 34 h 115"/>
                  <a:gd name="T46" fmla="*/ 73 w 73"/>
                  <a:gd name="T47" fmla="*/ 46 h 115"/>
                  <a:gd name="T48" fmla="*/ 69 w 73"/>
                  <a:gd name="T49" fmla="*/ 65 h 115"/>
                  <a:gd name="T50" fmla="*/ 61 w 73"/>
                  <a:gd name="T51" fmla="*/ 80 h 115"/>
                  <a:gd name="T52" fmla="*/ 50 w 73"/>
                  <a:gd name="T53" fmla="*/ 96 h 115"/>
                  <a:gd name="T54" fmla="*/ 38 w 73"/>
                  <a:gd name="T55" fmla="*/ 107 h 115"/>
                  <a:gd name="T56" fmla="*/ 23 w 73"/>
                  <a:gd name="T57" fmla="*/ 115 h 115"/>
                  <a:gd name="T58" fmla="*/ 7 w 73"/>
                  <a:gd name="T59" fmla="*/ 115 h 115"/>
                  <a:gd name="T60" fmla="*/ 4 w 73"/>
                  <a:gd name="T61" fmla="*/ 115 h 115"/>
                  <a:gd name="T62" fmla="*/ 54 w 73"/>
                  <a:gd name="T63" fmla="*/ 57 h 115"/>
                  <a:gd name="T64" fmla="*/ 54 w 73"/>
                  <a:gd name="T65" fmla="*/ 50 h 115"/>
                  <a:gd name="T66" fmla="*/ 54 w 73"/>
                  <a:gd name="T67" fmla="*/ 42 h 115"/>
                  <a:gd name="T68" fmla="*/ 54 w 73"/>
                  <a:gd name="T69" fmla="*/ 34 h 115"/>
                  <a:gd name="T70" fmla="*/ 54 w 73"/>
                  <a:gd name="T71" fmla="*/ 27 h 115"/>
                  <a:gd name="T72" fmla="*/ 50 w 73"/>
                  <a:gd name="T73" fmla="*/ 15 h 115"/>
                  <a:gd name="T74" fmla="*/ 46 w 73"/>
                  <a:gd name="T75" fmla="*/ 11 h 115"/>
                  <a:gd name="T76" fmla="*/ 42 w 73"/>
                  <a:gd name="T77" fmla="*/ 7 h 115"/>
                  <a:gd name="T78" fmla="*/ 34 w 73"/>
                  <a:gd name="T79" fmla="*/ 7 h 115"/>
                  <a:gd name="T80" fmla="*/ 27 w 73"/>
                  <a:gd name="T81" fmla="*/ 7 h 115"/>
                  <a:gd name="T82" fmla="*/ 23 w 73"/>
                  <a:gd name="T83" fmla="*/ 11 h 115"/>
                  <a:gd name="T84" fmla="*/ 19 w 73"/>
                  <a:gd name="T85" fmla="*/ 19 h 115"/>
                  <a:gd name="T86" fmla="*/ 15 w 73"/>
                  <a:gd name="T87" fmla="*/ 30 h 115"/>
                  <a:gd name="T88" fmla="*/ 19 w 73"/>
                  <a:gd name="T89" fmla="*/ 46 h 115"/>
                  <a:gd name="T90" fmla="*/ 23 w 73"/>
                  <a:gd name="T91" fmla="*/ 57 h 115"/>
                  <a:gd name="T92" fmla="*/ 30 w 73"/>
                  <a:gd name="T93" fmla="*/ 65 h 115"/>
                  <a:gd name="T94" fmla="*/ 34 w 73"/>
                  <a:gd name="T95" fmla="*/ 65 h 115"/>
                  <a:gd name="T96" fmla="*/ 42 w 73"/>
                  <a:gd name="T97" fmla="*/ 65 h 115"/>
                  <a:gd name="T98" fmla="*/ 46 w 73"/>
                  <a:gd name="T99" fmla="*/ 65 h 115"/>
                  <a:gd name="T100" fmla="*/ 50 w 73"/>
                  <a:gd name="T101" fmla="*/ 61 h 115"/>
                  <a:gd name="T102" fmla="*/ 54 w 73"/>
                  <a:gd name="T103" fmla="*/ 57 h 11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73"/>
                  <a:gd name="T157" fmla="*/ 0 h 115"/>
                  <a:gd name="T158" fmla="*/ 73 w 73"/>
                  <a:gd name="T159" fmla="*/ 115 h 115"/>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73" h="115">
                    <a:moveTo>
                      <a:pt x="4" y="115"/>
                    </a:moveTo>
                    <a:lnTo>
                      <a:pt x="4" y="115"/>
                    </a:lnTo>
                    <a:lnTo>
                      <a:pt x="11" y="115"/>
                    </a:lnTo>
                    <a:lnTo>
                      <a:pt x="23" y="111"/>
                    </a:lnTo>
                    <a:lnTo>
                      <a:pt x="30" y="103"/>
                    </a:lnTo>
                    <a:lnTo>
                      <a:pt x="42" y="92"/>
                    </a:lnTo>
                    <a:lnTo>
                      <a:pt x="46" y="76"/>
                    </a:lnTo>
                    <a:lnTo>
                      <a:pt x="54" y="65"/>
                    </a:lnTo>
                    <a:lnTo>
                      <a:pt x="42" y="69"/>
                    </a:lnTo>
                    <a:lnTo>
                      <a:pt x="30" y="73"/>
                    </a:lnTo>
                    <a:lnTo>
                      <a:pt x="19" y="69"/>
                    </a:lnTo>
                    <a:lnTo>
                      <a:pt x="7" y="65"/>
                    </a:lnTo>
                    <a:lnTo>
                      <a:pt x="4" y="53"/>
                    </a:lnTo>
                    <a:lnTo>
                      <a:pt x="0" y="38"/>
                    </a:lnTo>
                    <a:lnTo>
                      <a:pt x="4" y="27"/>
                    </a:lnTo>
                    <a:lnTo>
                      <a:pt x="7" y="15"/>
                    </a:lnTo>
                    <a:lnTo>
                      <a:pt x="15" y="7"/>
                    </a:lnTo>
                    <a:lnTo>
                      <a:pt x="27" y="4"/>
                    </a:lnTo>
                    <a:lnTo>
                      <a:pt x="34" y="0"/>
                    </a:lnTo>
                    <a:lnTo>
                      <a:pt x="50" y="4"/>
                    </a:lnTo>
                    <a:lnTo>
                      <a:pt x="57" y="11"/>
                    </a:lnTo>
                    <a:lnTo>
                      <a:pt x="65" y="23"/>
                    </a:lnTo>
                    <a:lnTo>
                      <a:pt x="69" y="34"/>
                    </a:lnTo>
                    <a:lnTo>
                      <a:pt x="73" y="46"/>
                    </a:lnTo>
                    <a:lnTo>
                      <a:pt x="69" y="65"/>
                    </a:lnTo>
                    <a:lnTo>
                      <a:pt x="61" y="80"/>
                    </a:lnTo>
                    <a:lnTo>
                      <a:pt x="50" y="96"/>
                    </a:lnTo>
                    <a:lnTo>
                      <a:pt x="38" y="107"/>
                    </a:lnTo>
                    <a:lnTo>
                      <a:pt x="23" y="115"/>
                    </a:lnTo>
                    <a:lnTo>
                      <a:pt x="7" y="115"/>
                    </a:lnTo>
                    <a:lnTo>
                      <a:pt x="4" y="115"/>
                    </a:lnTo>
                    <a:close/>
                    <a:moveTo>
                      <a:pt x="54" y="57"/>
                    </a:moveTo>
                    <a:lnTo>
                      <a:pt x="54" y="50"/>
                    </a:lnTo>
                    <a:lnTo>
                      <a:pt x="54" y="42"/>
                    </a:lnTo>
                    <a:lnTo>
                      <a:pt x="54" y="34"/>
                    </a:lnTo>
                    <a:lnTo>
                      <a:pt x="54" y="27"/>
                    </a:lnTo>
                    <a:lnTo>
                      <a:pt x="50" y="15"/>
                    </a:lnTo>
                    <a:lnTo>
                      <a:pt x="46" y="11"/>
                    </a:lnTo>
                    <a:lnTo>
                      <a:pt x="42" y="7"/>
                    </a:lnTo>
                    <a:lnTo>
                      <a:pt x="34" y="7"/>
                    </a:lnTo>
                    <a:lnTo>
                      <a:pt x="27" y="7"/>
                    </a:lnTo>
                    <a:lnTo>
                      <a:pt x="23" y="11"/>
                    </a:lnTo>
                    <a:lnTo>
                      <a:pt x="19" y="19"/>
                    </a:lnTo>
                    <a:lnTo>
                      <a:pt x="15" y="30"/>
                    </a:lnTo>
                    <a:lnTo>
                      <a:pt x="19" y="46"/>
                    </a:lnTo>
                    <a:lnTo>
                      <a:pt x="23" y="57"/>
                    </a:lnTo>
                    <a:lnTo>
                      <a:pt x="30" y="65"/>
                    </a:lnTo>
                    <a:lnTo>
                      <a:pt x="34" y="65"/>
                    </a:lnTo>
                    <a:lnTo>
                      <a:pt x="42" y="65"/>
                    </a:lnTo>
                    <a:lnTo>
                      <a:pt x="46" y="65"/>
                    </a:lnTo>
                    <a:lnTo>
                      <a:pt x="50" y="61"/>
                    </a:lnTo>
                    <a:lnTo>
                      <a:pt x="54" y="57"/>
                    </a:lnTo>
                    <a:close/>
                  </a:path>
                </a:pathLst>
              </a:custGeom>
              <a:solidFill>
                <a:srgbClr val="000000"/>
              </a:solidFill>
              <a:ln w="0">
                <a:solidFill>
                  <a:srgbClr val="000000"/>
                </a:solidFill>
                <a:round/>
                <a:headEnd/>
                <a:tailEnd/>
              </a:ln>
            </p:spPr>
            <p:txBody>
              <a:bodyPr/>
              <a:lstStyle/>
              <a:p>
                <a:endParaRPr lang="en-CA"/>
              </a:p>
            </p:txBody>
          </p:sp>
          <p:sp>
            <p:nvSpPr>
              <p:cNvPr id="18668" name="Freeform 350"/>
              <p:cNvSpPr>
                <a:spLocks/>
              </p:cNvSpPr>
              <p:nvPr/>
            </p:nvSpPr>
            <p:spPr bwMode="auto">
              <a:xfrm>
                <a:off x="3879" y="1948"/>
                <a:ext cx="73" cy="115"/>
              </a:xfrm>
              <a:custGeom>
                <a:avLst/>
                <a:gdLst>
                  <a:gd name="T0" fmla="*/ 73 w 73"/>
                  <a:gd name="T1" fmla="*/ 92 h 115"/>
                  <a:gd name="T2" fmla="*/ 66 w 73"/>
                  <a:gd name="T3" fmla="*/ 115 h 115"/>
                  <a:gd name="T4" fmla="*/ 0 w 73"/>
                  <a:gd name="T5" fmla="*/ 115 h 115"/>
                  <a:gd name="T6" fmla="*/ 0 w 73"/>
                  <a:gd name="T7" fmla="*/ 111 h 115"/>
                  <a:gd name="T8" fmla="*/ 20 w 73"/>
                  <a:gd name="T9" fmla="*/ 96 h 115"/>
                  <a:gd name="T10" fmla="*/ 31 w 73"/>
                  <a:gd name="T11" fmla="*/ 80 h 115"/>
                  <a:gd name="T12" fmla="*/ 43 w 73"/>
                  <a:gd name="T13" fmla="*/ 69 h 115"/>
                  <a:gd name="T14" fmla="*/ 50 w 73"/>
                  <a:gd name="T15" fmla="*/ 53 h 115"/>
                  <a:gd name="T16" fmla="*/ 54 w 73"/>
                  <a:gd name="T17" fmla="*/ 38 h 115"/>
                  <a:gd name="T18" fmla="*/ 54 w 73"/>
                  <a:gd name="T19" fmla="*/ 27 h 115"/>
                  <a:gd name="T20" fmla="*/ 46 w 73"/>
                  <a:gd name="T21" fmla="*/ 19 h 115"/>
                  <a:gd name="T22" fmla="*/ 39 w 73"/>
                  <a:gd name="T23" fmla="*/ 15 h 115"/>
                  <a:gd name="T24" fmla="*/ 31 w 73"/>
                  <a:gd name="T25" fmla="*/ 11 h 115"/>
                  <a:gd name="T26" fmla="*/ 23 w 73"/>
                  <a:gd name="T27" fmla="*/ 15 h 115"/>
                  <a:gd name="T28" fmla="*/ 16 w 73"/>
                  <a:gd name="T29" fmla="*/ 19 h 115"/>
                  <a:gd name="T30" fmla="*/ 12 w 73"/>
                  <a:gd name="T31" fmla="*/ 23 h 115"/>
                  <a:gd name="T32" fmla="*/ 8 w 73"/>
                  <a:gd name="T33" fmla="*/ 30 h 115"/>
                  <a:gd name="T34" fmla="*/ 4 w 73"/>
                  <a:gd name="T35" fmla="*/ 30 h 115"/>
                  <a:gd name="T36" fmla="*/ 8 w 73"/>
                  <a:gd name="T37" fmla="*/ 19 h 115"/>
                  <a:gd name="T38" fmla="*/ 16 w 73"/>
                  <a:gd name="T39" fmla="*/ 7 h 115"/>
                  <a:gd name="T40" fmla="*/ 23 w 73"/>
                  <a:gd name="T41" fmla="*/ 4 h 115"/>
                  <a:gd name="T42" fmla="*/ 35 w 73"/>
                  <a:gd name="T43" fmla="*/ 0 h 115"/>
                  <a:gd name="T44" fmla="*/ 50 w 73"/>
                  <a:gd name="T45" fmla="*/ 4 h 115"/>
                  <a:gd name="T46" fmla="*/ 58 w 73"/>
                  <a:gd name="T47" fmla="*/ 11 h 115"/>
                  <a:gd name="T48" fmla="*/ 66 w 73"/>
                  <a:gd name="T49" fmla="*/ 19 h 115"/>
                  <a:gd name="T50" fmla="*/ 69 w 73"/>
                  <a:gd name="T51" fmla="*/ 30 h 115"/>
                  <a:gd name="T52" fmla="*/ 66 w 73"/>
                  <a:gd name="T53" fmla="*/ 38 h 115"/>
                  <a:gd name="T54" fmla="*/ 66 w 73"/>
                  <a:gd name="T55" fmla="*/ 46 h 115"/>
                  <a:gd name="T56" fmla="*/ 54 w 73"/>
                  <a:gd name="T57" fmla="*/ 61 h 115"/>
                  <a:gd name="T58" fmla="*/ 43 w 73"/>
                  <a:gd name="T59" fmla="*/ 76 h 115"/>
                  <a:gd name="T60" fmla="*/ 31 w 73"/>
                  <a:gd name="T61" fmla="*/ 88 h 115"/>
                  <a:gd name="T62" fmla="*/ 23 w 73"/>
                  <a:gd name="T63" fmla="*/ 96 h 115"/>
                  <a:gd name="T64" fmla="*/ 16 w 73"/>
                  <a:gd name="T65" fmla="*/ 103 h 115"/>
                  <a:gd name="T66" fmla="*/ 46 w 73"/>
                  <a:gd name="T67" fmla="*/ 103 h 115"/>
                  <a:gd name="T68" fmla="*/ 54 w 73"/>
                  <a:gd name="T69" fmla="*/ 103 h 115"/>
                  <a:gd name="T70" fmla="*/ 58 w 73"/>
                  <a:gd name="T71" fmla="*/ 103 h 115"/>
                  <a:gd name="T72" fmla="*/ 62 w 73"/>
                  <a:gd name="T73" fmla="*/ 99 h 115"/>
                  <a:gd name="T74" fmla="*/ 66 w 73"/>
                  <a:gd name="T75" fmla="*/ 99 h 115"/>
                  <a:gd name="T76" fmla="*/ 69 w 73"/>
                  <a:gd name="T77" fmla="*/ 96 h 115"/>
                  <a:gd name="T78" fmla="*/ 73 w 73"/>
                  <a:gd name="T79" fmla="*/ 92 h 115"/>
                  <a:gd name="T80" fmla="*/ 73 w 73"/>
                  <a:gd name="T81" fmla="*/ 92 h 11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5"/>
                  <a:gd name="T125" fmla="*/ 73 w 73"/>
                  <a:gd name="T126" fmla="*/ 115 h 11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5">
                    <a:moveTo>
                      <a:pt x="73" y="92"/>
                    </a:moveTo>
                    <a:lnTo>
                      <a:pt x="66" y="115"/>
                    </a:lnTo>
                    <a:lnTo>
                      <a:pt x="0" y="115"/>
                    </a:lnTo>
                    <a:lnTo>
                      <a:pt x="0" y="111"/>
                    </a:lnTo>
                    <a:lnTo>
                      <a:pt x="20" y="96"/>
                    </a:lnTo>
                    <a:lnTo>
                      <a:pt x="31" y="80"/>
                    </a:lnTo>
                    <a:lnTo>
                      <a:pt x="43" y="69"/>
                    </a:lnTo>
                    <a:lnTo>
                      <a:pt x="50" y="53"/>
                    </a:lnTo>
                    <a:lnTo>
                      <a:pt x="54" y="38"/>
                    </a:lnTo>
                    <a:lnTo>
                      <a:pt x="54" y="27"/>
                    </a:lnTo>
                    <a:lnTo>
                      <a:pt x="46" y="19"/>
                    </a:lnTo>
                    <a:lnTo>
                      <a:pt x="39" y="15"/>
                    </a:lnTo>
                    <a:lnTo>
                      <a:pt x="31" y="11"/>
                    </a:lnTo>
                    <a:lnTo>
                      <a:pt x="23" y="15"/>
                    </a:lnTo>
                    <a:lnTo>
                      <a:pt x="16" y="19"/>
                    </a:lnTo>
                    <a:lnTo>
                      <a:pt x="12" y="23"/>
                    </a:lnTo>
                    <a:lnTo>
                      <a:pt x="8" y="30"/>
                    </a:lnTo>
                    <a:lnTo>
                      <a:pt x="4" y="30"/>
                    </a:lnTo>
                    <a:lnTo>
                      <a:pt x="8" y="19"/>
                    </a:lnTo>
                    <a:lnTo>
                      <a:pt x="16" y="7"/>
                    </a:lnTo>
                    <a:lnTo>
                      <a:pt x="23" y="4"/>
                    </a:lnTo>
                    <a:lnTo>
                      <a:pt x="35" y="0"/>
                    </a:lnTo>
                    <a:lnTo>
                      <a:pt x="50" y="4"/>
                    </a:lnTo>
                    <a:lnTo>
                      <a:pt x="58" y="11"/>
                    </a:lnTo>
                    <a:lnTo>
                      <a:pt x="66" y="19"/>
                    </a:lnTo>
                    <a:lnTo>
                      <a:pt x="69" y="30"/>
                    </a:lnTo>
                    <a:lnTo>
                      <a:pt x="66" y="38"/>
                    </a:lnTo>
                    <a:lnTo>
                      <a:pt x="66" y="46"/>
                    </a:lnTo>
                    <a:lnTo>
                      <a:pt x="54" y="61"/>
                    </a:lnTo>
                    <a:lnTo>
                      <a:pt x="43" y="76"/>
                    </a:lnTo>
                    <a:lnTo>
                      <a:pt x="31" y="88"/>
                    </a:lnTo>
                    <a:lnTo>
                      <a:pt x="23" y="96"/>
                    </a:lnTo>
                    <a:lnTo>
                      <a:pt x="16" y="103"/>
                    </a:lnTo>
                    <a:lnTo>
                      <a:pt x="46" y="103"/>
                    </a:lnTo>
                    <a:lnTo>
                      <a:pt x="54" y="103"/>
                    </a:lnTo>
                    <a:lnTo>
                      <a:pt x="58" y="103"/>
                    </a:lnTo>
                    <a:lnTo>
                      <a:pt x="62" y="99"/>
                    </a:lnTo>
                    <a:lnTo>
                      <a:pt x="66" y="99"/>
                    </a:lnTo>
                    <a:lnTo>
                      <a:pt x="69" y="96"/>
                    </a:lnTo>
                    <a:lnTo>
                      <a:pt x="73" y="92"/>
                    </a:lnTo>
                    <a:close/>
                  </a:path>
                </a:pathLst>
              </a:custGeom>
              <a:solidFill>
                <a:srgbClr val="000000"/>
              </a:solidFill>
              <a:ln w="0">
                <a:solidFill>
                  <a:srgbClr val="000000"/>
                </a:solidFill>
                <a:round/>
                <a:headEnd/>
                <a:tailEnd/>
              </a:ln>
            </p:spPr>
            <p:txBody>
              <a:bodyPr/>
              <a:lstStyle/>
              <a:p>
                <a:endParaRPr lang="en-CA"/>
              </a:p>
            </p:txBody>
          </p:sp>
          <p:sp>
            <p:nvSpPr>
              <p:cNvPr id="18669" name="Rectangle 351"/>
              <p:cNvSpPr>
                <a:spLocks noChangeArrowheads="1"/>
              </p:cNvSpPr>
              <p:nvPr/>
            </p:nvSpPr>
            <p:spPr bwMode="auto">
              <a:xfrm>
                <a:off x="4071" y="192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8670" name="Freeform 352"/>
              <p:cNvSpPr>
                <a:spLocks noEditPoints="1"/>
              </p:cNvSpPr>
              <p:nvPr/>
            </p:nvSpPr>
            <p:spPr bwMode="auto">
              <a:xfrm>
                <a:off x="4275" y="1948"/>
                <a:ext cx="72" cy="115"/>
              </a:xfrm>
              <a:custGeom>
                <a:avLst/>
                <a:gdLst>
                  <a:gd name="T0" fmla="*/ 0 w 72"/>
                  <a:gd name="T1" fmla="*/ 57 h 115"/>
                  <a:gd name="T2" fmla="*/ 3 w 72"/>
                  <a:gd name="T3" fmla="*/ 42 h 115"/>
                  <a:gd name="T4" fmla="*/ 7 w 72"/>
                  <a:gd name="T5" fmla="*/ 27 h 115"/>
                  <a:gd name="T6" fmla="*/ 11 w 72"/>
                  <a:gd name="T7" fmla="*/ 15 h 115"/>
                  <a:gd name="T8" fmla="*/ 23 w 72"/>
                  <a:gd name="T9" fmla="*/ 7 h 115"/>
                  <a:gd name="T10" fmla="*/ 26 w 72"/>
                  <a:gd name="T11" fmla="*/ 4 h 115"/>
                  <a:gd name="T12" fmla="*/ 34 w 72"/>
                  <a:gd name="T13" fmla="*/ 0 h 115"/>
                  <a:gd name="T14" fmla="*/ 46 w 72"/>
                  <a:gd name="T15" fmla="*/ 4 h 115"/>
                  <a:gd name="T16" fmla="*/ 49 w 72"/>
                  <a:gd name="T17" fmla="*/ 7 h 115"/>
                  <a:gd name="T18" fmla="*/ 57 w 72"/>
                  <a:gd name="T19" fmla="*/ 15 h 115"/>
                  <a:gd name="T20" fmla="*/ 65 w 72"/>
                  <a:gd name="T21" fmla="*/ 27 h 115"/>
                  <a:gd name="T22" fmla="*/ 69 w 72"/>
                  <a:gd name="T23" fmla="*/ 42 h 115"/>
                  <a:gd name="T24" fmla="*/ 72 w 72"/>
                  <a:gd name="T25" fmla="*/ 57 h 115"/>
                  <a:gd name="T26" fmla="*/ 69 w 72"/>
                  <a:gd name="T27" fmla="*/ 76 h 115"/>
                  <a:gd name="T28" fmla="*/ 65 w 72"/>
                  <a:gd name="T29" fmla="*/ 92 h 115"/>
                  <a:gd name="T30" fmla="*/ 57 w 72"/>
                  <a:gd name="T31" fmla="*/ 103 h 115"/>
                  <a:gd name="T32" fmla="*/ 49 w 72"/>
                  <a:gd name="T33" fmla="*/ 111 h 115"/>
                  <a:gd name="T34" fmla="*/ 42 w 72"/>
                  <a:gd name="T35" fmla="*/ 115 h 115"/>
                  <a:gd name="T36" fmla="*/ 34 w 72"/>
                  <a:gd name="T37" fmla="*/ 115 h 115"/>
                  <a:gd name="T38" fmla="*/ 26 w 72"/>
                  <a:gd name="T39" fmla="*/ 115 h 115"/>
                  <a:gd name="T40" fmla="*/ 15 w 72"/>
                  <a:gd name="T41" fmla="*/ 107 h 115"/>
                  <a:gd name="T42" fmla="*/ 11 w 72"/>
                  <a:gd name="T43" fmla="*/ 96 h 115"/>
                  <a:gd name="T44" fmla="*/ 3 w 72"/>
                  <a:gd name="T45" fmla="*/ 80 h 115"/>
                  <a:gd name="T46" fmla="*/ 0 w 72"/>
                  <a:gd name="T47" fmla="*/ 57 h 115"/>
                  <a:gd name="T48" fmla="*/ 15 w 72"/>
                  <a:gd name="T49" fmla="*/ 61 h 115"/>
                  <a:gd name="T50" fmla="*/ 19 w 72"/>
                  <a:gd name="T51" fmla="*/ 80 h 115"/>
                  <a:gd name="T52" fmla="*/ 23 w 72"/>
                  <a:gd name="T53" fmla="*/ 99 h 115"/>
                  <a:gd name="T54" fmla="*/ 26 w 72"/>
                  <a:gd name="T55" fmla="*/ 107 h 115"/>
                  <a:gd name="T56" fmla="*/ 30 w 72"/>
                  <a:gd name="T57" fmla="*/ 111 h 115"/>
                  <a:gd name="T58" fmla="*/ 34 w 72"/>
                  <a:gd name="T59" fmla="*/ 111 h 115"/>
                  <a:gd name="T60" fmla="*/ 38 w 72"/>
                  <a:gd name="T61" fmla="*/ 111 h 115"/>
                  <a:gd name="T62" fmla="*/ 46 w 72"/>
                  <a:gd name="T63" fmla="*/ 107 h 115"/>
                  <a:gd name="T64" fmla="*/ 49 w 72"/>
                  <a:gd name="T65" fmla="*/ 103 h 115"/>
                  <a:gd name="T66" fmla="*/ 49 w 72"/>
                  <a:gd name="T67" fmla="*/ 92 h 115"/>
                  <a:gd name="T68" fmla="*/ 53 w 72"/>
                  <a:gd name="T69" fmla="*/ 76 h 115"/>
                  <a:gd name="T70" fmla="*/ 53 w 72"/>
                  <a:gd name="T71" fmla="*/ 53 h 115"/>
                  <a:gd name="T72" fmla="*/ 53 w 72"/>
                  <a:gd name="T73" fmla="*/ 38 h 115"/>
                  <a:gd name="T74" fmla="*/ 49 w 72"/>
                  <a:gd name="T75" fmla="*/ 23 h 115"/>
                  <a:gd name="T76" fmla="*/ 49 w 72"/>
                  <a:gd name="T77" fmla="*/ 15 h 115"/>
                  <a:gd name="T78" fmla="*/ 42 w 72"/>
                  <a:gd name="T79" fmla="*/ 7 h 115"/>
                  <a:gd name="T80" fmla="*/ 42 w 72"/>
                  <a:gd name="T81" fmla="*/ 7 h 115"/>
                  <a:gd name="T82" fmla="*/ 34 w 72"/>
                  <a:gd name="T83" fmla="*/ 7 h 115"/>
                  <a:gd name="T84" fmla="*/ 30 w 72"/>
                  <a:gd name="T85" fmla="*/ 7 h 115"/>
                  <a:gd name="T86" fmla="*/ 26 w 72"/>
                  <a:gd name="T87" fmla="*/ 11 h 115"/>
                  <a:gd name="T88" fmla="*/ 23 w 72"/>
                  <a:gd name="T89" fmla="*/ 19 h 115"/>
                  <a:gd name="T90" fmla="*/ 19 w 72"/>
                  <a:gd name="T91" fmla="*/ 30 h 115"/>
                  <a:gd name="T92" fmla="*/ 19 w 72"/>
                  <a:gd name="T93" fmla="*/ 46 h 115"/>
                  <a:gd name="T94" fmla="*/ 15 w 72"/>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2"/>
                  <a:gd name="T145" fmla="*/ 0 h 115"/>
                  <a:gd name="T146" fmla="*/ 72 w 72"/>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2" h="115">
                    <a:moveTo>
                      <a:pt x="0" y="57"/>
                    </a:moveTo>
                    <a:lnTo>
                      <a:pt x="3" y="42"/>
                    </a:lnTo>
                    <a:lnTo>
                      <a:pt x="7" y="27"/>
                    </a:lnTo>
                    <a:lnTo>
                      <a:pt x="11" y="15"/>
                    </a:lnTo>
                    <a:lnTo>
                      <a:pt x="23" y="7"/>
                    </a:lnTo>
                    <a:lnTo>
                      <a:pt x="26" y="4"/>
                    </a:lnTo>
                    <a:lnTo>
                      <a:pt x="34" y="0"/>
                    </a:lnTo>
                    <a:lnTo>
                      <a:pt x="46" y="4"/>
                    </a:lnTo>
                    <a:lnTo>
                      <a:pt x="49" y="7"/>
                    </a:lnTo>
                    <a:lnTo>
                      <a:pt x="57" y="15"/>
                    </a:lnTo>
                    <a:lnTo>
                      <a:pt x="65" y="27"/>
                    </a:lnTo>
                    <a:lnTo>
                      <a:pt x="69" y="42"/>
                    </a:lnTo>
                    <a:lnTo>
                      <a:pt x="72" y="57"/>
                    </a:lnTo>
                    <a:lnTo>
                      <a:pt x="69" y="76"/>
                    </a:lnTo>
                    <a:lnTo>
                      <a:pt x="65" y="92"/>
                    </a:lnTo>
                    <a:lnTo>
                      <a:pt x="57" y="103"/>
                    </a:lnTo>
                    <a:lnTo>
                      <a:pt x="49" y="111"/>
                    </a:lnTo>
                    <a:lnTo>
                      <a:pt x="42" y="115"/>
                    </a:lnTo>
                    <a:lnTo>
                      <a:pt x="34" y="115"/>
                    </a:lnTo>
                    <a:lnTo>
                      <a:pt x="26" y="115"/>
                    </a:lnTo>
                    <a:lnTo>
                      <a:pt x="15" y="107"/>
                    </a:lnTo>
                    <a:lnTo>
                      <a:pt x="11" y="96"/>
                    </a:lnTo>
                    <a:lnTo>
                      <a:pt x="3" y="80"/>
                    </a:lnTo>
                    <a:lnTo>
                      <a:pt x="0" y="57"/>
                    </a:lnTo>
                    <a:close/>
                    <a:moveTo>
                      <a:pt x="15" y="61"/>
                    </a:moveTo>
                    <a:lnTo>
                      <a:pt x="19" y="80"/>
                    </a:lnTo>
                    <a:lnTo>
                      <a:pt x="23" y="99"/>
                    </a:lnTo>
                    <a:lnTo>
                      <a:pt x="26" y="107"/>
                    </a:lnTo>
                    <a:lnTo>
                      <a:pt x="30" y="111"/>
                    </a:lnTo>
                    <a:lnTo>
                      <a:pt x="34" y="111"/>
                    </a:lnTo>
                    <a:lnTo>
                      <a:pt x="38" y="111"/>
                    </a:lnTo>
                    <a:lnTo>
                      <a:pt x="46" y="107"/>
                    </a:lnTo>
                    <a:lnTo>
                      <a:pt x="49" y="103"/>
                    </a:lnTo>
                    <a:lnTo>
                      <a:pt x="49" y="92"/>
                    </a:lnTo>
                    <a:lnTo>
                      <a:pt x="53" y="76"/>
                    </a:lnTo>
                    <a:lnTo>
                      <a:pt x="53" y="53"/>
                    </a:lnTo>
                    <a:lnTo>
                      <a:pt x="53" y="38"/>
                    </a:lnTo>
                    <a:lnTo>
                      <a:pt x="49" y="23"/>
                    </a:lnTo>
                    <a:lnTo>
                      <a:pt x="49" y="15"/>
                    </a:lnTo>
                    <a:lnTo>
                      <a:pt x="42" y="7"/>
                    </a:lnTo>
                    <a:lnTo>
                      <a:pt x="34" y="7"/>
                    </a:lnTo>
                    <a:lnTo>
                      <a:pt x="30" y="7"/>
                    </a:lnTo>
                    <a:lnTo>
                      <a:pt x="26" y="11"/>
                    </a:lnTo>
                    <a:lnTo>
                      <a:pt x="23" y="19"/>
                    </a:lnTo>
                    <a:lnTo>
                      <a:pt x="19" y="30"/>
                    </a:lnTo>
                    <a:lnTo>
                      <a:pt x="19" y="46"/>
                    </a:lnTo>
                    <a:lnTo>
                      <a:pt x="15" y="61"/>
                    </a:lnTo>
                    <a:close/>
                  </a:path>
                </a:pathLst>
              </a:custGeom>
              <a:solidFill>
                <a:srgbClr val="000000"/>
              </a:solidFill>
              <a:ln w="0">
                <a:solidFill>
                  <a:srgbClr val="000000"/>
                </a:solidFill>
                <a:round/>
                <a:headEnd/>
                <a:tailEnd/>
              </a:ln>
            </p:spPr>
            <p:txBody>
              <a:bodyPr/>
              <a:lstStyle/>
              <a:p>
                <a:endParaRPr lang="en-CA"/>
              </a:p>
            </p:txBody>
          </p:sp>
          <p:sp>
            <p:nvSpPr>
              <p:cNvPr id="18671" name="Rectangle 353"/>
              <p:cNvSpPr>
                <a:spLocks noChangeArrowheads="1"/>
              </p:cNvSpPr>
              <p:nvPr/>
            </p:nvSpPr>
            <p:spPr bwMode="auto">
              <a:xfrm>
                <a:off x="4670" y="1921"/>
                <a:ext cx="7" cy="207"/>
              </a:xfrm>
              <a:prstGeom prst="rect">
                <a:avLst/>
              </a:prstGeom>
              <a:solidFill>
                <a:srgbClr val="000000"/>
              </a:solidFill>
              <a:ln w="0">
                <a:solidFill>
                  <a:srgbClr val="000000"/>
                </a:solidFill>
                <a:miter lim="800000"/>
                <a:headEnd/>
                <a:tailEnd/>
              </a:ln>
            </p:spPr>
            <p:txBody>
              <a:bodyPr/>
              <a:lstStyle/>
              <a:p>
                <a:endParaRPr lang="en-US"/>
              </a:p>
            </p:txBody>
          </p:sp>
          <p:sp>
            <p:nvSpPr>
              <p:cNvPr id="18672" name="Freeform 354"/>
              <p:cNvSpPr>
                <a:spLocks/>
              </p:cNvSpPr>
              <p:nvPr/>
            </p:nvSpPr>
            <p:spPr bwMode="auto">
              <a:xfrm>
                <a:off x="4885" y="2044"/>
                <a:ext cx="19" cy="19"/>
              </a:xfrm>
              <a:custGeom>
                <a:avLst/>
                <a:gdLst>
                  <a:gd name="T0" fmla="*/ 7 w 19"/>
                  <a:gd name="T1" fmla="*/ 0 h 19"/>
                  <a:gd name="T2" fmla="*/ 11 w 19"/>
                  <a:gd name="T3" fmla="*/ 0 h 19"/>
                  <a:gd name="T4" fmla="*/ 15 w 19"/>
                  <a:gd name="T5" fmla="*/ 3 h 19"/>
                  <a:gd name="T6" fmla="*/ 19 w 19"/>
                  <a:gd name="T7" fmla="*/ 7 h 19"/>
                  <a:gd name="T8" fmla="*/ 19 w 19"/>
                  <a:gd name="T9" fmla="*/ 11 h 19"/>
                  <a:gd name="T10" fmla="*/ 19 w 19"/>
                  <a:gd name="T11" fmla="*/ 15 h 19"/>
                  <a:gd name="T12" fmla="*/ 15 w 19"/>
                  <a:gd name="T13" fmla="*/ 19 h 19"/>
                  <a:gd name="T14" fmla="*/ 11 w 19"/>
                  <a:gd name="T15" fmla="*/ 19 h 19"/>
                  <a:gd name="T16" fmla="*/ 7 w 19"/>
                  <a:gd name="T17" fmla="*/ 19 h 19"/>
                  <a:gd name="T18" fmla="*/ 3 w 19"/>
                  <a:gd name="T19" fmla="*/ 19 h 19"/>
                  <a:gd name="T20" fmla="*/ 3 w 19"/>
                  <a:gd name="T21" fmla="*/ 19 h 19"/>
                  <a:gd name="T22" fmla="*/ 0 w 19"/>
                  <a:gd name="T23" fmla="*/ 15 h 19"/>
                  <a:gd name="T24" fmla="*/ 0 w 19"/>
                  <a:gd name="T25" fmla="*/ 11 h 19"/>
                  <a:gd name="T26" fmla="*/ 0 w 19"/>
                  <a:gd name="T27" fmla="*/ 7 h 19"/>
                  <a:gd name="T28" fmla="*/ 3 w 19"/>
                  <a:gd name="T29" fmla="*/ 3 h 19"/>
                  <a:gd name="T30" fmla="*/ 3 w 19"/>
                  <a:gd name="T31" fmla="*/ 0 h 19"/>
                  <a:gd name="T32" fmla="*/ 7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7" y="0"/>
                    </a:moveTo>
                    <a:lnTo>
                      <a:pt x="11" y="0"/>
                    </a:lnTo>
                    <a:lnTo>
                      <a:pt x="15" y="3"/>
                    </a:lnTo>
                    <a:lnTo>
                      <a:pt x="19" y="7"/>
                    </a:lnTo>
                    <a:lnTo>
                      <a:pt x="19" y="11"/>
                    </a:lnTo>
                    <a:lnTo>
                      <a:pt x="19" y="15"/>
                    </a:lnTo>
                    <a:lnTo>
                      <a:pt x="15" y="19"/>
                    </a:lnTo>
                    <a:lnTo>
                      <a:pt x="11" y="19"/>
                    </a:lnTo>
                    <a:lnTo>
                      <a:pt x="7" y="19"/>
                    </a:lnTo>
                    <a:lnTo>
                      <a:pt x="3" y="19"/>
                    </a:lnTo>
                    <a:lnTo>
                      <a:pt x="0" y="15"/>
                    </a:lnTo>
                    <a:lnTo>
                      <a:pt x="0" y="11"/>
                    </a:lnTo>
                    <a:lnTo>
                      <a:pt x="0" y="7"/>
                    </a:lnTo>
                    <a:lnTo>
                      <a:pt x="3" y="3"/>
                    </a:lnTo>
                    <a:lnTo>
                      <a:pt x="3" y="0"/>
                    </a:lnTo>
                    <a:lnTo>
                      <a:pt x="7" y="0"/>
                    </a:lnTo>
                    <a:close/>
                  </a:path>
                </a:pathLst>
              </a:custGeom>
              <a:solidFill>
                <a:srgbClr val="000000"/>
              </a:solidFill>
              <a:ln w="0">
                <a:solidFill>
                  <a:srgbClr val="000000"/>
                </a:solidFill>
                <a:round/>
                <a:headEnd/>
                <a:tailEnd/>
              </a:ln>
            </p:spPr>
            <p:txBody>
              <a:bodyPr/>
              <a:lstStyle/>
              <a:p>
                <a:endParaRPr lang="en-CA"/>
              </a:p>
            </p:txBody>
          </p:sp>
          <p:sp>
            <p:nvSpPr>
              <p:cNvPr id="18673" name="Freeform 355"/>
              <p:cNvSpPr>
                <a:spLocks noEditPoints="1"/>
              </p:cNvSpPr>
              <p:nvPr/>
            </p:nvSpPr>
            <p:spPr bwMode="auto">
              <a:xfrm>
                <a:off x="4919" y="1948"/>
                <a:ext cx="73" cy="115"/>
              </a:xfrm>
              <a:custGeom>
                <a:avLst/>
                <a:gdLst>
                  <a:gd name="T0" fmla="*/ 0 w 73"/>
                  <a:gd name="T1" fmla="*/ 57 h 115"/>
                  <a:gd name="T2" fmla="*/ 4 w 73"/>
                  <a:gd name="T3" fmla="*/ 42 h 115"/>
                  <a:gd name="T4" fmla="*/ 8 w 73"/>
                  <a:gd name="T5" fmla="*/ 27 h 115"/>
                  <a:gd name="T6" fmla="*/ 16 w 73"/>
                  <a:gd name="T7" fmla="*/ 15 h 115"/>
                  <a:gd name="T8" fmla="*/ 23 w 73"/>
                  <a:gd name="T9" fmla="*/ 7 h 115"/>
                  <a:gd name="T10" fmla="*/ 31 w 73"/>
                  <a:gd name="T11" fmla="*/ 4 h 115"/>
                  <a:gd name="T12" fmla="*/ 39 w 73"/>
                  <a:gd name="T13" fmla="*/ 0 h 115"/>
                  <a:gd name="T14" fmla="*/ 46 w 73"/>
                  <a:gd name="T15" fmla="*/ 4 h 115"/>
                  <a:gd name="T16" fmla="*/ 54 w 73"/>
                  <a:gd name="T17" fmla="*/ 7 h 115"/>
                  <a:gd name="T18" fmla="*/ 62 w 73"/>
                  <a:gd name="T19" fmla="*/ 15 h 115"/>
                  <a:gd name="T20" fmla="*/ 65 w 73"/>
                  <a:gd name="T21" fmla="*/ 27 h 115"/>
                  <a:gd name="T22" fmla="*/ 69 w 73"/>
                  <a:gd name="T23" fmla="*/ 42 h 115"/>
                  <a:gd name="T24" fmla="*/ 73 w 73"/>
                  <a:gd name="T25" fmla="*/ 57 h 115"/>
                  <a:gd name="T26" fmla="*/ 69 w 73"/>
                  <a:gd name="T27" fmla="*/ 76 h 115"/>
                  <a:gd name="T28" fmla="*/ 65 w 73"/>
                  <a:gd name="T29" fmla="*/ 92 h 115"/>
                  <a:gd name="T30" fmla="*/ 62 w 73"/>
                  <a:gd name="T31" fmla="*/ 103 h 115"/>
                  <a:gd name="T32" fmla="*/ 54 w 73"/>
                  <a:gd name="T33" fmla="*/ 111 h 115"/>
                  <a:gd name="T34" fmla="*/ 46 w 73"/>
                  <a:gd name="T35" fmla="*/ 115 h 115"/>
                  <a:gd name="T36" fmla="*/ 35 w 73"/>
                  <a:gd name="T37" fmla="*/ 115 h 115"/>
                  <a:gd name="T38" fmla="*/ 27 w 73"/>
                  <a:gd name="T39" fmla="*/ 115 h 115"/>
                  <a:gd name="T40" fmla="*/ 19 w 73"/>
                  <a:gd name="T41" fmla="*/ 107 h 115"/>
                  <a:gd name="T42" fmla="*/ 12 w 73"/>
                  <a:gd name="T43" fmla="*/ 96 h 115"/>
                  <a:gd name="T44" fmla="*/ 4 w 73"/>
                  <a:gd name="T45" fmla="*/ 80 h 115"/>
                  <a:gd name="T46" fmla="*/ 0 w 73"/>
                  <a:gd name="T47" fmla="*/ 57 h 115"/>
                  <a:gd name="T48" fmla="*/ 19 w 73"/>
                  <a:gd name="T49" fmla="*/ 61 h 115"/>
                  <a:gd name="T50" fmla="*/ 19 w 73"/>
                  <a:gd name="T51" fmla="*/ 80 h 115"/>
                  <a:gd name="T52" fmla="*/ 23 w 73"/>
                  <a:gd name="T53" fmla="*/ 99 h 115"/>
                  <a:gd name="T54" fmla="*/ 27 w 73"/>
                  <a:gd name="T55" fmla="*/ 107 h 115"/>
                  <a:gd name="T56" fmla="*/ 31 w 73"/>
                  <a:gd name="T57" fmla="*/ 111 h 115"/>
                  <a:gd name="T58" fmla="*/ 39 w 73"/>
                  <a:gd name="T59" fmla="*/ 111 h 115"/>
                  <a:gd name="T60" fmla="*/ 42 w 73"/>
                  <a:gd name="T61" fmla="*/ 111 h 115"/>
                  <a:gd name="T62" fmla="*/ 46 w 73"/>
                  <a:gd name="T63" fmla="*/ 107 h 115"/>
                  <a:gd name="T64" fmla="*/ 50 w 73"/>
                  <a:gd name="T65" fmla="*/ 103 h 115"/>
                  <a:gd name="T66" fmla="*/ 54 w 73"/>
                  <a:gd name="T67" fmla="*/ 92 h 115"/>
                  <a:gd name="T68" fmla="*/ 54 w 73"/>
                  <a:gd name="T69" fmla="*/ 76 h 115"/>
                  <a:gd name="T70" fmla="*/ 58 w 73"/>
                  <a:gd name="T71" fmla="*/ 53 h 115"/>
                  <a:gd name="T72" fmla="*/ 54 w 73"/>
                  <a:gd name="T73" fmla="*/ 38 h 115"/>
                  <a:gd name="T74" fmla="*/ 54 w 73"/>
                  <a:gd name="T75" fmla="*/ 23 h 115"/>
                  <a:gd name="T76" fmla="*/ 50 w 73"/>
                  <a:gd name="T77" fmla="*/ 15 h 115"/>
                  <a:gd name="T78" fmla="*/ 46 w 73"/>
                  <a:gd name="T79" fmla="*/ 7 h 115"/>
                  <a:gd name="T80" fmla="*/ 42 w 73"/>
                  <a:gd name="T81" fmla="*/ 7 h 115"/>
                  <a:gd name="T82" fmla="*/ 39 w 73"/>
                  <a:gd name="T83" fmla="*/ 7 h 115"/>
                  <a:gd name="T84" fmla="*/ 31 w 73"/>
                  <a:gd name="T85" fmla="*/ 7 h 115"/>
                  <a:gd name="T86" fmla="*/ 27 w 73"/>
                  <a:gd name="T87" fmla="*/ 11 h 115"/>
                  <a:gd name="T88" fmla="*/ 23 w 73"/>
                  <a:gd name="T89" fmla="*/ 19 h 115"/>
                  <a:gd name="T90" fmla="*/ 19 w 73"/>
                  <a:gd name="T91" fmla="*/ 30 h 115"/>
                  <a:gd name="T92" fmla="*/ 19 w 73"/>
                  <a:gd name="T93" fmla="*/ 46 h 115"/>
                  <a:gd name="T94" fmla="*/ 19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7"/>
                    </a:moveTo>
                    <a:lnTo>
                      <a:pt x="4" y="42"/>
                    </a:lnTo>
                    <a:lnTo>
                      <a:pt x="8" y="27"/>
                    </a:lnTo>
                    <a:lnTo>
                      <a:pt x="16" y="15"/>
                    </a:lnTo>
                    <a:lnTo>
                      <a:pt x="23" y="7"/>
                    </a:lnTo>
                    <a:lnTo>
                      <a:pt x="31" y="4"/>
                    </a:lnTo>
                    <a:lnTo>
                      <a:pt x="39" y="0"/>
                    </a:lnTo>
                    <a:lnTo>
                      <a:pt x="46" y="4"/>
                    </a:lnTo>
                    <a:lnTo>
                      <a:pt x="54" y="7"/>
                    </a:lnTo>
                    <a:lnTo>
                      <a:pt x="62" y="15"/>
                    </a:lnTo>
                    <a:lnTo>
                      <a:pt x="65" y="27"/>
                    </a:lnTo>
                    <a:lnTo>
                      <a:pt x="69" y="42"/>
                    </a:lnTo>
                    <a:lnTo>
                      <a:pt x="73" y="57"/>
                    </a:lnTo>
                    <a:lnTo>
                      <a:pt x="69" y="76"/>
                    </a:lnTo>
                    <a:lnTo>
                      <a:pt x="65" y="92"/>
                    </a:lnTo>
                    <a:lnTo>
                      <a:pt x="62" y="103"/>
                    </a:lnTo>
                    <a:lnTo>
                      <a:pt x="54" y="111"/>
                    </a:lnTo>
                    <a:lnTo>
                      <a:pt x="46" y="115"/>
                    </a:lnTo>
                    <a:lnTo>
                      <a:pt x="35" y="115"/>
                    </a:lnTo>
                    <a:lnTo>
                      <a:pt x="27" y="115"/>
                    </a:lnTo>
                    <a:lnTo>
                      <a:pt x="19" y="107"/>
                    </a:lnTo>
                    <a:lnTo>
                      <a:pt x="12" y="96"/>
                    </a:lnTo>
                    <a:lnTo>
                      <a:pt x="4" y="80"/>
                    </a:lnTo>
                    <a:lnTo>
                      <a:pt x="0" y="57"/>
                    </a:lnTo>
                    <a:close/>
                    <a:moveTo>
                      <a:pt x="19" y="61"/>
                    </a:moveTo>
                    <a:lnTo>
                      <a:pt x="19" y="80"/>
                    </a:lnTo>
                    <a:lnTo>
                      <a:pt x="23" y="99"/>
                    </a:lnTo>
                    <a:lnTo>
                      <a:pt x="27" y="107"/>
                    </a:lnTo>
                    <a:lnTo>
                      <a:pt x="31" y="111"/>
                    </a:lnTo>
                    <a:lnTo>
                      <a:pt x="39" y="111"/>
                    </a:lnTo>
                    <a:lnTo>
                      <a:pt x="42" y="111"/>
                    </a:lnTo>
                    <a:lnTo>
                      <a:pt x="46" y="107"/>
                    </a:lnTo>
                    <a:lnTo>
                      <a:pt x="50" y="103"/>
                    </a:lnTo>
                    <a:lnTo>
                      <a:pt x="54" y="92"/>
                    </a:lnTo>
                    <a:lnTo>
                      <a:pt x="54" y="76"/>
                    </a:lnTo>
                    <a:lnTo>
                      <a:pt x="58" y="53"/>
                    </a:lnTo>
                    <a:lnTo>
                      <a:pt x="54" y="38"/>
                    </a:lnTo>
                    <a:lnTo>
                      <a:pt x="54" y="23"/>
                    </a:lnTo>
                    <a:lnTo>
                      <a:pt x="50" y="15"/>
                    </a:lnTo>
                    <a:lnTo>
                      <a:pt x="46" y="7"/>
                    </a:lnTo>
                    <a:lnTo>
                      <a:pt x="42" y="7"/>
                    </a:lnTo>
                    <a:lnTo>
                      <a:pt x="39" y="7"/>
                    </a:lnTo>
                    <a:lnTo>
                      <a:pt x="31" y="7"/>
                    </a:lnTo>
                    <a:lnTo>
                      <a:pt x="27" y="11"/>
                    </a:lnTo>
                    <a:lnTo>
                      <a:pt x="23" y="19"/>
                    </a:lnTo>
                    <a:lnTo>
                      <a:pt x="19" y="30"/>
                    </a:lnTo>
                    <a:lnTo>
                      <a:pt x="19" y="46"/>
                    </a:lnTo>
                    <a:lnTo>
                      <a:pt x="19" y="61"/>
                    </a:lnTo>
                    <a:close/>
                  </a:path>
                </a:pathLst>
              </a:custGeom>
              <a:solidFill>
                <a:srgbClr val="000000"/>
              </a:solidFill>
              <a:ln w="0">
                <a:solidFill>
                  <a:srgbClr val="000000"/>
                </a:solidFill>
                <a:round/>
                <a:headEnd/>
                <a:tailEnd/>
              </a:ln>
            </p:spPr>
            <p:txBody>
              <a:bodyPr/>
              <a:lstStyle/>
              <a:p>
                <a:endParaRPr lang="en-CA"/>
              </a:p>
            </p:txBody>
          </p:sp>
          <p:sp>
            <p:nvSpPr>
              <p:cNvPr id="18674" name="Freeform 356"/>
              <p:cNvSpPr>
                <a:spLocks noEditPoints="1"/>
              </p:cNvSpPr>
              <p:nvPr/>
            </p:nvSpPr>
            <p:spPr bwMode="auto">
              <a:xfrm>
                <a:off x="5004" y="1948"/>
                <a:ext cx="72" cy="115"/>
              </a:xfrm>
              <a:custGeom>
                <a:avLst/>
                <a:gdLst>
                  <a:gd name="T0" fmla="*/ 0 w 72"/>
                  <a:gd name="T1" fmla="*/ 57 h 115"/>
                  <a:gd name="T2" fmla="*/ 3 w 72"/>
                  <a:gd name="T3" fmla="*/ 42 h 115"/>
                  <a:gd name="T4" fmla="*/ 7 w 72"/>
                  <a:gd name="T5" fmla="*/ 27 h 115"/>
                  <a:gd name="T6" fmla="*/ 15 w 72"/>
                  <a:gd name="T7" fmla="*/ 15 h 115"/>
                  <a:gd name="T8" fmla="*/ 23 w 72"/>
                  <a:gd name="T9" fmla="*/ 7 h 115"/>
                  <a:gd name="T10" fmla="*/ 30 w 72"/>
                  <a:gd name="T11" fmla="*/ 4 h 115"/>
                  <a:gd name="T12" fmla="*/ 38 w 72"/>
                  <a:gd name="T13" fmla="*/ 0 h 115"/>
                  <a:gd name="T14" fmla="*/ 46 w 72"/>
                  <a:gd name="T15" fmla="*/ 4 h 115"/>
                  <a:gd name="T16" fmla="*/ 53 w 72"/>
                  <a:gd name="T17" fmla="*/ 7 h 115"/>
                  <a:gd name="T18" fmla="*/ 57 w 72"/>
                  <a:gd name="T19" fmla="*/ 15 h 115"/>
                  <a:gd name="T20" fmla="*/ 65 w 72"/>
                  <a:gd name="T21" fmla="*/ 27 h 115"/>
                  <a:gd name="T22" fmla="*/ 69 w 72"/>
                  <a:gd name="T23" fmla="*/ 42 h 115"/>
                  <a:gd name="T24" fmla="*/ 72 w 72"/>
                  <a:gd name="T25" fmla="*/ 57 h 115"/>
                  <a:gd name="T26" fmla="*/ 69 w 72"/>
                  <a:gd name="T27" fmla="*/ 76 h 115"/>
                  <a:gd name="T28" fmla="*/ 65 w 72"/>
                  <a:gd name="T29" fmla="*/ 92 h 115"/>
                  <a:gd name="T30" fmla="*/ 61 w 72"/>
                  <a:gd name="T31" fmla="*/ 103 h 115"/>
                  <a:gd name="T32" fmla="*/ 53 w 72"/>
                  <a:gd name="T33" fmla="*/ 111 h 115"/>
                  <a:gd name="T34" fmla="*/ 42 w 72"/>
                  <a:gd name="T35" fmla="*/ 115 h 115"/>
                  <a:gd name="T36" fmla="*/ 34 w 72"/>
                  <a:gd name="T37" fmla="*/ 115 h 115"/>
                  <a:gd name="T38" fmla="*/ 26 w 72"/>
                  <a:gd name="T39" fmla="*/ 115 h 115"/>
                  <a:gd name="T40" fmla="*/ 19 w 72"/>
                  <a:gd name="T41" fmla="*/ 107 h 115"/>
                  <a:gd name="T42" fmla="*/ 11 w 72"/>
                  <a:gd name="T43" fmla="*/ 96 h 115"/>
                  <a:gd name="T44" fmla="*/ 3 w 72"/>
                  <a:gd name="T45" fmla="*/ 80 h 115"/>
                  <a:gd name="T46" fmla="*/ 0 w 72"/>
                  <a:gd name="T47" fmla="*/ 57 h 115"/>
                  <a:gd name="T48" fmla="*/ 15 w 72"/>
                  <a:gd name="T49" fmla="*/ 61 h 115"/>
                  <a:gd name="T50" fmla="*/ 19 w 72"/>
                  <a:gd name="T51" fmla="*/ 80 h 115"/>
                  <a:gd name="T52" fmla="*/ 23 w 72"/>
                  <a:gd name="T53" fmla="*/ 99 h 115"/>
                  <a:gd name="T54" fmla="*/ 26 w 72"/>
                  <a:gd name="T55" fmla="*/ 107 h 115"/>
                  <a:gd name="T56" fmla="*/ 30 w 72"/>
                  <a:gd name="T57" fmla="*/ 111 h 115"/>
                  <a:gd name="T58" fmla="*/ 34 w 72"/>
                  <a:gd name="T59" fmla="*/ 111 h 115"/>
                  <a:gd name="T60" fmla="*/ 42 w 72"/>
                  <a:gd name="T61" fmla="*/ 111 h 115"/>
                  <a:gd name="T62" fmla="*/ 46 w 72"/>
                  <a:gd name="T63" fmla="*/ 107 h 115"/>
                  <a:gd name="T64" fmla="*/ 49 w 72"/>
                  <a:gd name="T65" fmla="*/ 103 h 115"/>
                  <a:gd name="T66" fmla="*/ 53 w 72"/>
                  <a:gd name="T67" fmla="*/ 92 h 115"/>
                  <a:gd name="T68" fmla="*/ 53 w 72"/>
                  <a:gd name="T69" fmla="*/ 76 h 115"/>
                  <a:gd name="T70" fmla="*/ 57 w 72"/>
                  <a:gd name="T71" fmla="*/ 53 h 115"/>
                  <a:gd name="T72" fmla="*/ 53 w 72"/>
                  <a:gd name="T73" fmla="*/ 38 h 115"/>
                  <a:gd name="T74" fmla="*/ 53 w 72"/>
                  <a:gd name="T75" fmla="*/ 23 h 115"/>
                  <a:gd name="T76" fmla="*/ 49 w 72"/>
                  <a:gd name="T77" fmla="*/ 15 h 115"/>
                  <a:gd name="T78" fmla="*/ 46 w 72"/>
                  <a:gd name="T79" fmla="*/ 7 h 115"/>
                  <a:gd name="T80" fmla="*/ 42 w 72"/>
                  <a:gd name="T81" fmla="*/ 7 h 115"/>
                  <a:gd name="T82" fmla="*/ 38 w 72"/>
                  <a:gd name="T83" fmla="*/ 7 h 115"/>
                  <a:gd name="T84" fmla="*/ 30 w 72"/>
                  <a:gd name="T85" fmla="*/ 7 h 115"/>
                  <a:gd name="T86" fmla="*/ 26 w 72"/>
                  <a:gd name="T87" fmla="*/ 11 h 115"/>
                  <a:gd name="T88" fmla="*/ 23 w 72"/>
                  <a:gd name="T89" fmla="*/ 19 h 115"/>
                  <a:gd name="T90" fmla="*/ 19 w 72"/>
                  <a:gd name="T91" fmla="*/ 30 h 115"/>
                  <a:gd name="T92" fmla="*/ 19 w 72"/>
                  <a:gd name="T93" fmla="*/ 46 h 115"/>
                  <a:gd name="T94" fmla="*/ 15 w 72"/>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2"/>
                  <a:gd name="T145" fmla="*/ 0 h 115"/>
                  <a:gd name="T146" fmla="*/ 72 w 72"/>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2" h="115">
                    <a:moveTo>
                      <a:pt x="0" y="57"/>
                    </a:moveTo>
                    <a:lnTo>
                      <a:pt x="3" y="42"/>
                    </a:lnTo>
                    <a:lnTo>
                      <a:pt x="7" y="27"/>
                    </a:lnTo>
                    <a:lnTo>
                      <a:pt x="15" y="15"/>
                    </a:lnTo>
                    <a:lnTo>
                      <a:pt x="23" y="7"/>
                    </a:lnTo>
                    <a:lnTo>
                      <a:pt x="30" y="4"/>
                    </a:lnTo>
                    <a:lnTo>
                      <a:pt x="38" y="0"/>
                    </a:lnTo>
                    <a:lnTo>
                      <a:pt x="46" y="4"/>
                    </a:lnTo>
                    <a:lnTo>
                      <a:pt x="53" y="7"/>
                    </a:lnTo>
                    <a:lnTo>
                      <a:pt x="57" y="15"/>
                    </a:lnTo>
                    <a:lnTo>
                      <a:pt x="65" y="27"/>
                    </a:lnTo>
                    <a:lnTo>
                      <a:pt x="69" y="42"/>
                    </a:lnTo>
                    <a:lnTo>
                      <a:pt x="72" y="57"/>
                    </a:lnTo>
                    <a:lnTo>
                      <a:pt x="69" y="76"/>
                    </a:lnTo>
                    <a:lnTo>
                      <a:pt x="65" y="92"/>
                    </a:lnTo>
                    <a:lnTo>
                      <a:pt x="61" y="103"/>
                    </a:lnTo>
                    <a:lnTo>
                      <a:pt x="53" y="111"/>
                    </a:lnTo>
                    <a:lnTo>
                      <a:pt x="42" y="115"/>
                    </a:lnTo>
                    <a:lnTo>
                      <a:pt x="34" y="115"/>
                    </a:lnTo>
                    <a:lnTo>
                      <a:pt x="26" y="115"/>
                    </a:lnTo>
                    <a:lnTo>
                      <a:pt x="19" y="107"/>
                    </a:lnTo>
                    <a:lnTo>
                      <a:pt x="11" y="96"/>
                    </a:lnTo>
                    <a:lnTo>
                      <a:pt x="3" y="80"/>
                    </a:lnTo>
                    <a:lnTo>
                      <a:pt x="0" y="57"/>
                    </a:lnTo>
                    <a:close/>
                    <a:moveTo>
                      <a:pt x="15" y="61"/>
                    </a:moveTo>
                    <a:lnTo>
                      <a:pt x="19" y="80"/>
                    </a:lnTo>
                    <a:lnTo>
                      <a:pt x="23" y="99"/>
                    </a:lnTo>
                    <a:lnTo>
                      <a:pt x="26" y="107"/>
                    </a:lnTo>
                    <a:lnTo>
                      <a:pt x="30" y="111"/>
                    </a:lnTo>
                    <a:lnTo>
                      <a:pt x="34" y="111"/>
                    </a:lnTo>
                    <a:lnTo>
                      <a:pt x="42" y="111"/>
                    </a:lnTo>
                    <a:lnTo>
                      <a:pt x="46" y="107"/>
                    </a:lnTo>
                    <a:lnTo>
                      <a:pt x="49" y="103"/>
                    </a:lnTo>
                    <a:lnTo>
                      <a:pt x="53" y="92"/>
                    </a:lnTo>
                    <a:lnTo>
                      <a:pt x="53" y="76"/>
                    </a:lnTo>
                    <a:lnTo>
                      <a:pt x="57" y="53"/>
                    </a:lnTo>
                    <a:lnTo>
                      <a:pt x="53" y="38"/>
                    </a:lnTo>
                    <a:lnTo>
                      <a:pt x="53" y="23"/>
                    </a:lnTo>
                    <a:lnTo>
                      <a:pt x="49" y="15"/>
                    </a:lnTo>
                    <a:lnTo>
                      <a:pt x="46" y="7"/>
                    </a:lnTo>
                    <a:lnTo>
                      <a:pt x="42" y="7"/>
                    </a:lnTo>
                    <a:lnTo>
                      <a:pt x="38" y="7"/>
                    </a:lnTo>
                    <a:lnTo>
                      <a:pt x="30" y="7"/>
                    </a:lnTo>
                    <a:lnTo>
                      <a:pt x="26" y="11"/>
                    </a:lnTo>
                    <a:lnTo>
                      <a:pt x="23" y="19"/>
                    </a:lnTo>
                    <a:lnTo>
                      <a:pt x="19" y="30"/>
                    </a:lnTo>
                    <a:lnTo>
                      <a:pt x="19" y="46"/>
                    </a:lnTo>
                    <a:lnTo>
                      <a:pt x="15" y="61"/>
                    </a:lnTo>
                    <a:close/>
                  </a:path>
                </a:pathLst>
              </a:custGeom>
              <a:solidFill>
                <a:srgbClr val="000000"/>
              </a:solidFill>
              <a:ln w="0">
                <a:solidFill>
                  <a:srgbClr val="000000"/>
                </a:solidFill>
                <a:round/>
                <a:headEnd/>
                <a:tailEnd/>
              </a:ln>
            </p:spPr>
            <p:txBody>
              <a:bodyPr/>
              <a:lstStyle/>
              <a:p>
                <a:endParaRPr lang="en-CA"/>
              </a:p>
            </p:txBody>
          </p:sp>
          <p:sp>
            <p:nvSpPr>
              <p:cNvPr id="18675" name="Freeform 357"/>
              <p:cNvSpPr>
                <a:spLocks/>
              </p:cNvSpPr>
              <p:nvPr/>
            </p:nvSpPr>
            <p:spPr bwMode="auto">
              <a:xfrm>
                <a:off x="5088" y="1948"/>
                <a:ext cx="65" cy="115"/>
              </a:xfrm>
              <a:custGeom>
                <a:avLst/>
                <a:gdLst>
                  <a:gd name="T0" fmla="*/ 8 w 65"/>
                  <a:gd name="T1" fmla="*/ 15 h 115"/>
                  <a:gd name="T2" fmla="*/ 23 w 65"/>
                  <a:gd name="T3" fmla="*/ 4 h 115"/>
                  <a:gd name="T4" fmla="*/ 46 w 65"/>
                  <a:gd name="T5" fmla="*/ 4 h 115"/>
                  <a:gd name="T6" fmla="*/ 58 w 65"/>
                  <a:gd name="T7" fmla="*/ 15 h 115"/>
                  <a:gd name="T8" fmla="*/ 58 w 65"/>
                  <a:gd name="T9" fmla="*/ 30 h 115"/>
                  <a:gd name="T10" fmla="*/ 42 w 65"/>
                  <a:gd name="T11" fmla="*/ 50 h 115"/>
                  <a:gd name="T12" fmla="*/ 58 w 65"/>
                  <a:gd name="T13" fmla="*/ 61 h 115"/>
                  <a:gd name="T14" fmla="*/ 65 w 65"/>
                  <a:gd name="T15" fmla="*/ 76 h 115"/>
                  <a:gd name="T16" fmla="*/ 54 w 65"/>
                  <a:gd name="T17" fmla="*/ 103 h 115"/>
                  <a:gd name="T18" fmla="*/ 35 w 65"/>
                  <a:gd name="T19" fmla="*/ 115 h 115"/>
                  <a:gd name="T20" fmla="*/ 11 w 65"/>
                  <a:gd name="T21" fmla="*/ 115 h 115"/>
                  <a:gd name="T22" fmla="*/ 4 w 65"/>
                  <a:gd name="T23" fmla="*/ 111 h 115"/>
                  <a:gd name="T24" fmla="*/ 0 w 65"/>
                  <a:gd name="T25" fmla="*/ 107 h 115"/>
                  <a:gd name="T26" fmla="*/ 4 w 65"/>
                  <a:gd name="T27" fmla="*/ 103 h 115"/>
                  <a:gd name="T28" fmla="*/ 11 w 65"/>
                  <a:gd name="T29" fmla="*/ 103 h 115"/>
                  <a:gd name="T30" fmla="*/ 15 w 65"/>
                  <a:gd name="T31" fmla="*/ 103 h 115"/>
                  <a:gd name="T32" fmla="*/ 23 w 65"/>
                  <a:gd name="T33" fmla="*/ 107 h 115"/>
                  <a:gd name="T34" fmla="*/ 27 w 65"/>
                  <a:gd name="T35" fmla="*/ 107 h 115"/>
                  <a:gd name="T36" fmla="*/ 38 w 65"/>
                  <a:gd name="T37" fmla="*/ 107 h 115"/>
                  <a:gd name="T38" fmla="*/ 50 w 65"/>
                  <a:gd name="T39" fmla="*/ 96 h 115"/>
                  <a:gd name="T40" fmla="*/ 50 w 65"/>
                  <a:gd name="T41" fmla="*/ 80 h 115"/>
                  <a:gd name="T42" fmla="*/ 46 w 65"/>
                  <a:gd name="T43" fmla="*/ 69 h 115"/>
                  <a:gd name="T44" fmla="*/ 42 w 65"/>
                  <a:gd name="T45" fmla="*/ 65 h 115"/>
                  <a:gd name="T46" fmla="*/ 31 w 65"/>
                  <a:gd name="T47" fmla="*/ 57 h 115"/>
                  <a:gd name="T48" fmla="*/ 19 w 65"/>
                  <a:gd name="T49" fmla="*/ 57 h 115"/>
                  <a:gd name="T50" fmla="*/ 27 w 65"/>
                  <a:gd name="T51" fmla="*/ 53 h 115"/>
                  <a:gd name="T52" fmla="*/ 38 w 65"/>
                  <a:gd name="T53" fmla="*/ 46 h 115"/>
                  <a:gd name="T54" fmla="*/ 46 w 65"/>
                  <a:gd name="T55" fmla="*/ 38 h 115"/>
                  <a:gd name="T56" fmla="*/ 46 w 65"/>
                  <a:gd name="T57" fmla="*/ 23 h 115"/>
                  <a:gd name="T58" fmla="*/ 35 w 65"/>
                  <a:gd name="T59" fmla="*/ 11 h 115"/>
                  <a:gd name="T60" fmla="*/ 19 w 65"/>
                  <a:gd name="T61" fmla="*/ 11 h 115"/>
                  <a:gd name="T62" fmla="*/ 4 w 65"/>
                  <a:gd name="T63" fmla="*/ 23 h 11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5"/>
                  <a:gd name="T97" fmla="*/ 0 h 115"/>
                  <a:gd name="T98" fmla="*/ 65 w 65"/>
                  <a:gd name="T99" fmla="*/ 115 h 11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5" h="115">
                    <a:moveTo>
                      <a:pt x="4" y="23"/>
                    </a:moveTo>
                    <a:lnTo>
                      <a:pt x="8" y="15"/>
                    </a:lnTo>
                    <a:lnTo>
                      <a:pt x="15" y="7"/>
                    </a:lnTo>
                    <a:lnTo>
                      <a:pt x="23" y="4"/>
                    </a:lnTo>
                    <a:lnTo>
                      <a:pt x="35" y="0"/>
                    </a:lnTo>
                    <a:lnTo>
                      <a:pt x="46" y="4"/>
                    </a:lnTo>
                    <a:lnTo>
                      <a:pt x="54" y="7"/>
                    </a:lnTo>
                    <a:lnTo>
                      <a:pt x="58" y="15"/>
                    </a:lnTo>
                    <a:lnTo>
                      <a:pt x="58" y="23"/>
                    </a:lnTo>
                    <a:lnTo>
                      <a:pt x="58" y="30"/>
                    </a:lnTo>
                    <a:lnTo>
                      <a:pt x="54" y="38"/>
                    </a:lnTo>
                    <a:lnTo>
                      <a:pt x="42" y="50"/>
                    </a:lnTo>
                    <a:lnTo>
                      <a:pt x="54" y="53"/>
                    </a:lnTo>
                    <a:lnTo>
                      <a:pt x="58" y="61"/>
                    </a:lnTo>
                    <a:lnTo>
                      <a:pt x="61" y="69"/>
                    </a:lnTo>
                    <a:lnTo>
                      <a:pt x="65" y="76"/>
                    </a:lnTo>
                    <a:lnTo>
                      <a:pt x="61" y="92"/>
                    </a:lnTo>
                    <a:lnTo>
                      <a:pt x="54" y="103"/>
                    </a:lnTo>
                    <a:lnTo>
                      <a:pt x="46" y="111"/>
                    </a:lnTo>
                    <a:lnTo>
                      <a:pt x="35" y="115"/>
                    </a:lnTo>
                    <a:lnTo>
                      <a:pt x="19" y="115"/>
                    </a:lnTo>
                    <a:lnTo>
                      <a:pt x="11" y="115"/>
                    </a:lnTo>
                    <a:lnTo>
                      <a:pt x="4" y="115"/>
                    </a:lnTo>
                    <a:lnTo>
                      <a:pt x="4" y="111"/>
                    </a:lnTo>
                    <a:lnTo>
                      <a:pt x="0" y="107"/>
                    </a:lnTo>
                    <a:lnTo>
                      <a:pt x="4" y="103"/>
                    </a:lnTo>
                    <a:lnTo>
                      <a:pt x="8" y="103"/>
                    </a:lnTo>
                    <a:lnTo>
                      <a:pt x="11" y="103"/>
                    </a:lnTo>
                    <a:lnTo>
                      <a:pt x="15" y="103"/>
                    </a:lnTo>
                    <a:lnTo>
                      <a:pt x="19" y="107"/>
                    </a:lnTo>
                    <a:lnTo>
                      <a:pt x="23" y="107"/>
                    </a:lnTo>
                    <a:lnTo>
                      <a:pt x="27" y="107"/>
                    </a:lnTo>
                    <a:lnTo>
                      <a:pt x="31" y="111"/>
                    </a:lnTo>
                    <a:lnTo>
                      <a:pt x="38" y="107"/>
                    </a:lnTo>
                    <a:lnTo>
                      <a:pt x="46" y="103"/>
                    </a:lnTo>
                    <a:lnTo>
                      <a:pt x="50" y="96"/>
                    </a:lnTo>
                    <a:lnTo>
                      <a:pt x="54" y="88"/>
                    </a:lnTo>
                    <a:lnTo>
                      <a:pt x="50" y="80"/>
                    </a:lnTo>
                    <a:lnTo>
                      <a:pt x="50" y="73"/>
                    </a:lnTo>
                    <a:lnTo>
                      <a:pt x="46" y="69"/>
                    </a:lnTo>
                    <a:lnTo>
                      <a:pt x="42" y="65"/>
                    </a:lnTo>
                    <a:lnTo>
                      <a:pt x="35" y="61"/>
                    </a:lnTo>
                    <a:lnTo>
                      <a:pt x="31" y="57"/>
                    </a:lnTo>
                    <a:lnTo>
                      <a:pt x="23" y="57"/>
                    </a:lnTo>
                    <a:lnTo>
                      <a:pt x="19" y="57"/>
                    </a:lnTo>
                    <a:lnTo>
                      <a:pt x="27" y="53"/>
                    </a:lnTo>
                    <a:lnTo>
                      <a:pt x="35" y="53"/>
                    </a:lnTo>
                    <a:lnTo>
                      <a:pt x="38" y="46"/>
                    </a:lnTo>
                    <a:lnTo>
                      <a:pt x="42" y="42"/>
                    </a:lnTo>
                    <a:lnTo>
                      <a:pt x="46" y="38"/>
                    </a:lnTo>
                    <a:lnTo>
                      <a:pt x="46" y="30"/>
                    </a:lnTo>
                    <a:lnTo>
                      <a:pt x="46" y="23"/>
                    </a:lnTo>
                    <a:lnTo>
                      <a:pt x="42" y="15"/>
                    </a:lnTo>
                    <a:lnTo>
                      <a:pt x="35" y="11"/>
                    </a:lnTo>
                    <a:lnTo>
                      <a:pt x="27" y="11"/>
                    </a:lnTo>
                    <a:lnTo>
                      <a:pt x="19" y="11"/>
                    </a:lnTo>
                    <a:lnTo>
                      <a:pt x="11" y="19"/>
                    </a:lnTo>
                    <a:lnTo>
                      <a:pt x="4" y="23"/>
                    </a:lnTo>
                    <a:close/>
                  </a:path>
                </a:pathLst>
              </a:custGeom>
              <a:solidFill>
                <a:srgbClr val="000000"/>
              </a:solidFill>
              <a:ln w="0">
                <a:solidFill>
                  <a:srgbClr val="000000"/>
                </a:solidFill>
                <a:round/>
                <a:headEnd/>
                <a:tailEnd/>
              </a:ln>
            </p:spPr>
            <p:txBody>
              <a:bodyPr/>
              <a:lstStyle/>
              <a:p>
                <a:endParaRPr lang="en-CA"/>
              </a:p>
            </p:txBody>
          </p:sp>
          <p:sp>
            <p:nvSpPr>
              <p:cNvPr id="18676" name="Freeform 358"/>
              <p:cNvSpPr>
                <a:spLocks/>
              </p:cNvSpPr>
              <p:nvPr/>
            </p:nvSpPr>
            <p:spPr bwMode="auto">
              <a:xfrm>
                <a:off x="5172" y="1952"/>
                <a:ext cx="73" cy="111"/>
              </a:xfrm>
              <a:custGeom>
                <a:avLst/>
                <a:gdLst>
                  <a:gd name="T0" fmla="*/ 12 w 73"/>
                  <a:gd name="T1" fmla="*/ 0 h 111"/>
                  <a:gd name="T2" fmla="*/ 73 w 73"/>
                  <a:gd name="T3" fmla="*/ 0 h 111"/>
                  <a:gd name="T4" fmla="*/ 73 w 73"/>
                  <a:gd name="T5" fmla="*/ 3 h 111"/>
                  <a:gd name="T6" fmla="*/ 31 w 73"/>
                  <a:gd name="T7" fmla="*/ 111 h 111"/>
                  <a:gd name="T8" fmla="*/ 23 w 73"/>
                  <a:gd name="T9" fmla="*/ 111 h 111"/>
                  <a:gd name="T10" fmla="*/ 58 w 73"/>
                  <a:gd name="T11" fmla="*/ 11 h 111"/>
                  <a:gd name="T12" fmla="*/ 27 w 73"/>
                  <a:gd name="T13" fmla="*/ 11 h 111"/>
                  <a:gd name="T14" fmla="*/ 20 w 73"/>
                  <a:gd name="T15" fmla="*/ 11 h 111"/>
                  <a:gd name="T16" fmla="*/ 16 w 73"/>
                  <a:gd name="T17" fmla="*/ 15 h 111"/>
                  <a:gd name="T18" fmla="*/ 8 w 73"/>
                  <a:gd name="T19" fmla="*/ 19 h 111"/>
                  <a:gd name="T20" fmla="*/ 4 w 73"/>
                  <a:gd name="T21" fmla="*/ 26 h 111"/>
                  <a:gd name="T22" fmla="*/ 0 w 73"/>
                  <a:gd name="T23" fmla="*/ 26 h 111"/>
                  <a:gd name="T24" fmla="*/ 12 w 73"/>
                  <a:gd name="T25" fmla="*/ 0 h 11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73"/>
                  <a:gd name="T40" fmla="*/ 0 h 111"/>
                  <a:gd name="T41" fmla="*/ 73 w 73"/>
                  <a:gd name="T42" fmla="*/ 111 h 11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73" h="111">
                    <a:moveTo>
                      <a:pt x="12" y="0"/>
                    </a:moveTo>
                    <a:lnTo>
                      <a:pt x="73" y="0"/>
                    </a:lnTo>
                    <a:lnTo>
                      <a:pt x="73" y="3"/>
                    </a:lnTo>
                    <a:lnTo>
                      <a:pt x="31" y="111"/>
                    </a:lnTo>
                    <a:lnTo>
                      <a:pt x="23" y="111"/>
                    </a:lnTo>
                    <a:lnTo>
                      <a:pt x="58" y="11"/>
                    </a:lnTo>
                    <a:lnTo>
                      <a:pt x="27" y="11"/>
                    </a:lnTo>
                    <a:lnTo>
                      <a:pt x="20" y="11"/>
                    </a:lnTo>
                    <a:lnTo>
                      <a:pt x="16" y="15"/>
                    </a:lnTo>
                    <a:lnTo>
                      <a:pt x="8" y="19"/>
                    </a:lnTo>
                    <a:lnTo>
                      <a:pt x="4" y="26"/>
                    </a:lnTo>
                    <a:lnTo>
                      <a:pt x="0" y="26"/>
                    </a:lnTo>
                    <a:lnTo>
                      <a:pt x="12" y="0"/>
                    </a:lnTo>
                    <a:close/>
                  </a:path>
                </a:pathLst>
              </a:custGeom>
              <a:solidFill>
                <a:srgbClr val="000000"/>
              </a:solidFill>
              <a:ln w="0">
                <a:solidFill>
                  <a:srgbClr val="000000"/>
                </a:solidFill>
                <a:round/>
                <a:headEnd/>
                <a:tailEnd/>
              </a:ln>
            </p:spPr>
            <p:txBody>
              <a:bodyPr/>
              <a:lstStyle/>
              <a:p>
                <a:endParaRPr lang="en-CA"/>
              </a:p>
            </p:txBody>
          </p:sp>
          <p:sp>
            <p:nvSpPr>
              <p:cNvPr id="18677" name="Rectangle 359"/>
              <p:cNvSpPr>
                <a:spLocks noChangeArrowheads="1"/>
              </p:cNvSpPr>
              <p:nvPr/>
            </p:nvSpPr>
            <p:spPr bwMode="auto">
              <a:xfrm>
                <a:off x="5268" y="192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8678" name="Rectangle 360"/>
              <p:cNvSpPr>
                <a:spLocks noChangeArrowheads="1"/>
              </p:cNvSpPr>
              <p:nvPr/>
            </p:nvSpPr>
            <p:spPr bwMode="auto">
              <a:xfrm>
                <a:off x="188" y="2120"/>
                <a:ext cx="8" cy="208"/>
              </a:xfrm>
              <a:prstGeom prst="rect">
                <a:avLst/>
              </a:prstGeom>
              <a:solidFill>
                <a:srgbClr val="000000"/>
              </a:solidFill>
              <a:ln w="0">
                <a:solidFill>
                  <a:srgbClr val="000000"/>
                </a:solidFill>
                <a:miter lim="800000"/>
                <a:headEnd/>
                <a:tailEnd/>
              </a:ln>
            </p:spPr>
            <p:txBody>
              <a:bodyPr/>
              <a:lstStyle/>
              <a:p>
                <a:endParaRPr lang="en-US"/>
              </a:p>
            </p:txBody>
          </p:sp>
          <p:sp>
            <p:nvSpPr>
              <p:cNvPr id="18679" name="Freeform 361"/>
              <p:cNvSpPr>
                <a:spLocks noEditPoints="1"/>
              </p:cNvSpPr>
              <p:nvPr/>
            </p:nvSpPr>
            <p:spPr bwMode="auto">
              <a:xfrm>
                <a:off x="254" y="2193"/>
                <a:ext cx="61" cy="81"/>
              </a:xfrm>
              <a:custGeom>
                <a:avLst/>
                <a:gdLst>
                  <a:gd name="T0" fmla="*/ 11 w 61"/>
                  <a:gd name="T1" fmla="*/ 31 h 81"/>
                  <a:gd name="T2" fmla="*/ 15 w 61"/>
                  <a:gd name="T3" fmla="*/ 46 h 81"/>
                  <a:gd name="T4" fmla="*/ 19 w 61"/>
                  <a:gd name="T5" fmla="*/ 54 h 81"/>
                  <a:gd name="T6" fmla="*/ 26 w 61"/>
                  <a:gd name="T7" fmla="*/ 62 h 81"/>
                  <a:gd name="T8" fmla="*/ 38 w 61"/>
                  <a:gd name="T9" fmla="*/ 65 h 81"/>
                  <a:gd name="T10" fmla="*/ 46 w 61"/>
                  <a:gd name="T11" fmla="*/ 65 h 81"/>
                  <a:gd name="T12" fmla="*/ 49 w 61"/>
                  <a:gd name="T13" fmla="*/ 62 h 81"/>
                  <a:gd name="T14" fmla="*/ 57 w 61"/>
                  <a:gd name="T15" fmla="*/ 58 h 81"/>
                  <a:gd name="T16" fmla="*/ 61 w 61"/>
                  <a:gd name="T17" fmla="*/ 46 h 81"/>
                  <a:gd name="T18" fmla="*/ 61 w 61"/>
                  <a:gd name="T19" fmla="*/ 50 h 81"/>
                  <a:gd name="T20" fmla="*/ 57 w 61"/>
                  <a:gd name="T21" fmla="*/ 62 h 81"/>
                  <a:gd name="T22" fmla="*/ 53 w 61"/>
                  <a:gd name="T23" fmla="*/ 69 h 81"/>
                  <a:gd name="T24" fmla="*/ 42 w 61"/>
                  <a:gd name="T25" fmla="*/ 77 h 81"/>
                  <a:gd name="T26" fmla="*/ 30 w 61"/>
                  <a:gd name="T27" fmla="*/ 81 h 81"/>
                  <a:gd name="T28" fmla="*/ 19 w 61"/>
                  <a:gd name="T29" fmla="*/ 77 h 81"/>
                  <a:gd name="T30" fmla="*/ 7 w 61"/>
                  <a:gd name="T31" fmla="*/ 69 h 81"/>
                  <a:gd name="T32" fmla="*/ 3 w 61"/>
                  <a:gd name="T33" fmla="*/ 62 h 81"/>
                  <a:gd name="T34" fmla="*/ 0 w 61"/>
                  <a:gd name="T35" fmla="*/ 50 h 81"/>
                  <a:gd name="T36" fmla="*/ 0 w 61"/>
                  <a:gd name="T37" fmla="*/ 42 h 81"/>
                  <a:gd name="T38" fmla="*/ 0 w 61"/>
                  <a:gd name="T39" fmla="*/ 27 h 81"/>
                  <a:gd name="T40" fmla="*/ 3 w 61"/>
                  <a:gd name="T41" fmla="*/ 19 h 81"/>
                  <a:gd name="T42" fmla="*/ 7 w 61"/>
                  <a:gd name="T43" fmla="*/ 12 h 81"/>
                  <a:gd name="T44" fmla="*/ 15 w 61"/>
                  <a:gd name="T45" fmla="*/ 4 h 81"/>
                  <a:gd name="T46" fmla="*/ 23 w 61"/>
                  <a:gd name="T47" fmla="*/ 0 h 81"/>
                  <a:gd name="T48" fmla="*/ 34 w 61"/>
                  <a:gd name="T49" fmla="*/ 0 h 81"/>
                  <a:gd name="T50" fmla="*/ 46 w 61"/>
                  <a:gd name="T51" fmla="*/ 4 h 81"/>
                  <a:gd name="T52" fmla="*/ 53 w 61"/>
                  <a:gd name="T53" fmla="*/ 8 h 81"/>
                  <a:gd name="T54" fmla="*/ 61 w 61"/>
                  <a:gd name="T55" fmla="*/ 19 h 81"/>
                  <a:gd name="T56" fmla="*/ 61 w 61"/>
                  <a:gd name="T57" fmla="*/ 31 h 81"/>
                  <a:gd name="T58" fmla="*/ 11 w 61"/>
                  <a:gd name="T59" fmla="*/ 31 h 81"/>
                  <a:gd name="T60" fmla="*/ 11 w 61"/>
                  <a:gd name="T61" fmla="*/ 23 h 81"/>
                  <a:gd name="T62" fmla="*/ 46 w 61"/>
                  <a:gd name="T63" fmla="*/ 23 h 81"/>
                  <a:gd name="T64" fmla="*/ 46 w 61"/>
                  <a:gd name="T65" fmla="*/ 19 h 81"/>
                  <a:gd name="T66" fmla="*/ 42 w 61"/>
                  <a:gd name="T67" fmla="*/ 16 h 81"/>
                  <a:gd name="T68" fmla="*/ 42 w 61"/>
                  <a:gd name="T69" fmla="*/ 12 h 81"/>
                  <a:gd name="T70" fmla="*/ 38 w 61"/>
                  <a:gd name="T71" fmla="*/ 8 h 81"/>
                  <a:gd name="T72" fmla="*/ 34 w 61"/>
                  <a:gd name="T73" fmla="*/ 8 h 81"/>
                  <a:gd name="T74" fmla="*/ 30 w 61"/>
                  <a:gd name="T75" fmla="*/ 4 h 81"/>
                  <a:gd name="T76" fmla="*/ 23 w 61"/>
                  <a:gd name="T77" fmla="*/ 8 h 81"/>
                  <a:gd name="T78" fmla="*/ 19 w 61"/>
                  <a:gd name="T79" fmla="*/ 12 h 81"/>
                  <a:gd name="T80" fmla="*/ 15 w 61"/>
                  <a:gd name="T81" fmla="*/ 16 h 81"/>
                  <a:gd name="T82" fmla="*/ 11 w 61"/>
                  <a:gd name="T83" fmla="*/ 23 h 8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1"/>
                  <a:gd name="T127" fmla="*/ 0 h 81"/>
                  <a:gd name="T128" fmla="*/ 61 w 61"/>
                  <a:gd name="T129" fmla="*/ 81 h 8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1" h="81">
                    <a:moveTo>
                      <a:pt x="11" y="31"/>
                    </a:moveTo>
                    <a:lnTo>
                      <a:pt x="15" y="46"/>
                    </a:lnTo>
                    <a:lnTo>
                      <a:pt x="19" y="54"/>
                    </a:lnTo>
                    <a:lnTo>
                      <a:pt x="26" y="62"/>
                    </a:lnTo>
                    <a:lnTo>
                      <a:pt x="38" y="65"/>
                    </a:lnTo>
                    <a:lnTo>
                      <a:pt x="46" y="65"/>
                    </a:lnTo>
                    <a:lnTo>
                      <a:pt x="49" y="62"/>
                    </a:lnTo>
                    <a:lnTo>
                      <a:pt x="57" y="58"/>
                    </a:lnTo>
                    <a:lnTo>
                      <a:pt x="61" y="46"/>
                    </a:lnTo>
                    <a:lnTo>
                      <a:pt x="61" y="50"/>
                    </a:lnTo>
                    <a:lnTo>
                      <a:pt x="57" y="62"/>
                    </a:lnTo>
                    <a:lnTo>
                      <a:pt x="53" y="69"/>
                    </a:lnTo>
                    <a:lnTo>
                      <a:pt x="42" y="77"/>
                    </a:lnTo>
                    <a:lnTo>
                      <a:pt x="30" y="81"/>
                    </a:lnTo>
                    <a:lnTo>
                      <a:pt x="19" y="77"/>
                    </a:lnTo>
                    <a:lnTo>
                      <a:pt x="7" y="69"/>
                    </a:lnTo>
                    <a:lnTo>
                      <a:pt x="3" y="62"/>
                    </a:lnTo>
                    <a:lnTo>
                      <a:pt x="0" y="50"/>
                    </a:lnTo>
                    <a:lnTo>
                      <a:pt x="0" y="42"/>
                    </a:lnTo>
                    <a:lnTo>
                      <a:pt x="0" y="27"/>
                    </a:lnTo>
                    <a:lnTo>
                      <a:pt x="3" y="19"/>
                    </a:lnTo>
                    <a:lnTo>
                      <a:pt x="7" y="12"/>
                    </a:lnTo>
                    <a:lnTo>
                      <a:pt x="15" y="4"/>
                    </a:lnTo>
                    <a:lnTo>
                      <a:pt x="23" y="0"/>
                    </a:lnTo>
                    <a:lnTo>
                      <a:pt x="34" y="0"/>
                    </a:lnTo>
                    <a:lnTo>
                      <a:pt x="46" y="4"/>
                    </a:lnTo>
                    <a:lnTo>
                      <a:pt x="53" y="8"/>
                    </a:lnTo>
                    <a:lnTo>
                      <a:pt x="61" y="19"/>
                    </a:lnTo>
                    <a:lnTo>
                      <a:pt x="61" y="31"/>
                    </a:lnTo>
                    <a:lnTo>
                      <a:pt x="11" y="31"/>
                    </a:lnTo>
                    <a:close/>
                    <a:moveTo>
                      <a:pt x="11" y="23"/>
                    </a:moveTo>
                    <a:lnTo>
                      <a:pt x="46" y="23"/>
                    </a:lnTo>
                    <a:lnTo>
                      <a:pt x="46" y="19"/>
                    </a:lnTo>
                    <a:lnTo>
                      <a:pt x="42" y="16"/>
                    </a:lnTo>
                    <a:lnTo>
                      <a:pt x="42" y="12"/>
                    </a:lnTo>
                    <a:lnTo>
                      <a:pt x="38" y="8"/>
                    </a:lnTo>
                    <a:lnTo>
                      <a:pt x="34" y="8"/>
                    </a:lnTo>
                    <a:lnTo>
                      <a:pt x="30" y="4"/>
                    </a:lnTo>
                    <a:lnTo>
                      <a:pt x="23" y="8"/>
                    </a:lnTo>
                    <a:lnTo>
                      <a:pt x="19" y="12"/>
                    </a:lnTo>
                    <a:lnTo>
                      <a:pt x="15" y="16"/>
                    </a:lnTo>
                    <a:lnTo>
                      <a:pt x="11" y="23"/>
                    </a:lnTo>
                    <a:close/>
                  </a:path>
                </a:pathLst>
              </a:custGeom>
              <a:solidFill>
                <a:srgbClr val="000000"/>
              </a:solidFill>
              <a:ln w="0">
                <a:solidFill>
                  <a:srgbClr val="000000"/>
                </a:solidFill>
                <a:round/>
                <a:headEnd/>
                <a:tailEnd/>
              </a:ln>
            </p:spPr>
            <p:txBody>
              <a:bodyPr/>
              <a:lstStyle/>
              <a:p>
                <a:endParaRPr lang="en-CA"/>
              </a:p>
            </p:txBody>
          </p:sp>
          <p:sp>
            <p:nvSpPr>
              <p:cNvPr id="18680" name="Freeform 362"/>
              <p:cNvSpPr>
                <a:spLocks noEditPoints="1"/>
              </p:cNvSpPr>
              <p:nvPr/>
            </p:nvSpPr>
            <p:spPr bwMode="auto">
              <a:xfrm>
                <a:off x="330" y="2193"/>
                <a:ext cx="66" cy="81"/>
              </a:xfrm>
              <a:custGeom>
                <a:avLst/>
                <a:gdLst>
                  <a:gd name="T0" fmla="*/ 35 w 66"/>
                  <a:gd name="T1" fmla="*/ 73 h 81"/>
                  <a:gd name="T2" fmla="*/ 27 w 66"/>
                  <a:gd name="T3" fmla="*/ 77 h 81"/>
                  <a:gd name="T4" fmla="*/ 16 w 66"/>
                  <a:gd name="T5" fmla="*/ 81 h 81"/>
                  <a:gd name="T6" fmla="*/ 4 w 66"/>
                  <a:gd name="T7" fmla="*/ 73 h 81"/>
                  <a:gd name="T8" fmla="*/ 0 w 66"/>
                  <a:gd name="T9" fmla="*/ 62 h 81"/>
                  <a:gd name="T10" fmla="*/ 0 w 66"/>
                  <a:gd name="T11" fmla="*/ 50 h 81"/>
                  <a:gd name="T12" fmla="*/ 12 w 66"/>
                  <a:gd name="T13" fmla="*/ 39 h 81"/>
                  <a:gd name="T14" fmla="*/ 39 w 66"/>
                  <a:gd name="T15" fmla="*/ 27 h 81"/>
                  <a:gd name="T16" fmla="*/ 39 w 66"/>
                  <a:gd name="T17" fmla="*/ 16 h 81"/>
                  <a:gd name="T18" fmla="*/ 31 w 66"/>
                  <a:gd name="T19" fmla="*/ 8 h 81"/>
                  <a:gd name="T20" fmla="*/ 23 w 66"/>
                  <a:gd name="T21" fmla="*/ 8 h 81"/>
                  <a:gd name="T22" fmla="*/ 16 w 66"/>
                  <a:gd name="T23" fmla="*/ 12 h 81"/>
                  <a:gd name="T24" fmla="*/ 16 w 66"/>
                  <a:gd name="T25" fmla="*/ 19 h 81"/>
                  <a:gd name="T26" fmla="*/ 16 w 66"/>
                  <a:gd name="T27" fmla="*/ 27 h 81"/>
                  <a:gd name="T28" fmla="*/ 8 w 66"/>
                  <a:gd name="T29" fmla="*/ 27 h 81"/>
                  <a:gd name="T30" fmla="*/ 4 w 66"/>
                  <a:gd name="T31" fmla="*/ 27 h 81"/>
                  <a:gd name="T32" fmla="*/ 0 w 66"/>
                  <a:gd name="T33" fmla="*/ 19 h 81"/>
                  <a:gd name="T34" fmla="*/ 8 w 66"/>
                  <a:gd name="T35" fmla="*/ 8 h 81"/>
                  <a:gd name="T36" fmla="*/ 31 w 66"/>
                  <a:gd name="T37" fmla="*/ 0 h 81"/>
                  <a:gd name="T38" fmla="*/ 46 w 66"/>
                  <a:gd name="T39" fmla="*/ 4 h 81"/>
                  <a:gd name="T40" fmla="*/ 54 w 66"/>
                  <a:gd name="T41" fmla="*/ 12 h 81"/>
                  <a:gd name="T42" fmla="*/ 54 w 66"/>
                  <a:gd name="T43" fmla="*/ 27 h 81"/>
                  <a:gd name="T44" fmla="*/ 54 w 66"/>
                  <a:gd name="T45" fmla="*/ 62 h 81"/>
                  <a:gd name="T46" fmla="*/ 54 w 66"/>
                  <a:gd name="T47" fmla="*/ 65 h 81"/>
                  <a:gd name="T48" fmla="*/ 58 w 66"/>
                  <a:gd name="T49" fmla="*/ 69 h 81"/>
                  <a:gd name="T50" fmla="*/ 58 w 66"/>
                  <a:gd name="T51" fmla="*/ 69 h 81"/>
                  <a:gd name="T52" fmla="*/ 62 w 66"/>
                  <a:gd name="T53" fmla="*/ 65 h 81"/>
                  <a:gd name="T54" fmla="*/ 66 w 66"/>
                  <a:gd name="T55" fmla="*/ 65 h 81"/>
                  <a:gd name="T56" fmla="*/ 50 w 66"/>
                  <a:gd name="T57" fmla="*/ 81 h 81"/>
                  <a:gd name="T58" fmla="*/ 43 w 66"/>
                  <a:gd name="T59" fmla="*/ 77 h 81"/>
                  <a:gd name="T60" fmla="*/ 39 w 66"/>
                  <a:gd name="T61" fmla="*/ 65 h 81"/>
                  <a:gd name="T62" fmla="*/ 39 w 66"/>
                  <a:gd name="T63" fmla="*/ 35 h 81"/>
                  <a:gd name="T64" fmla="*/ 23 w 66"/>
                  <a:gd name="T65" fmla="*/ 39 h 81"/>
                  <a:gd name="T66" fmla="*/ 16 w 66"/>
                  <a:gd name="T67" fmla="*/ 46 h 81"/>
                  <a:gd name="T68" fmla="*/ 12 w 66"/>
                  <a:gd name="T69" fmla="*/ 54 h 81"/>
                  <a:gd name="T70" fmla="*/ 16 w 66"/>
                  <a:gd name="T71" fmla="*/ 65 h 81"/>
                  <a:gd name="T72" fmla="*/ 23 w 66"/>
                  <a:gd name="T73" fmla="*/ 69 h 81"/>
                  <a:gd name="T74" fmla="*/ 39 w 66"/>
                  <a:gd name="T75" fmla="*/ 62 h 8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6"/>
                  <a:gd name="T115" fmla="*/ 0 h 81"/>
                  <a:gd name="T116" fmla="*/ 66 w 66"/>
                  <a:gd name="T117" fmla="*/ 81 h 81"/>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6" h="81">
                    <a:moveTo>
                      <a:pt x="39" y="65"/>
                    </a:moveTo>
                    <a:lnTo>
                      <a:pt x="35" y="73"/>
                    </a:lnTo>
                    <a:lnTo>
                      <a:pt x="27" y="77"/>
                    </a:lnTo>
                    <a:lnTo>
                      <a:pt x="19" y="77"/>
                    </a:lnTo>
                    <a:lnTo>
                      <a:pt x="16" y="81"/>
                    </a:lnTo>
                    <a:lnTo>
                      <a:pt x="8" y="77"/>
                    </a:lnTo>
                    <a:lnTo>
                      <a:pt x="4" y="73"/>
                    </a:lnTo>
                    <a:lnTo>
                      <a:pt x="0" y="69"/>
                    </a:lnTo>
                    <a:lnTo>
                      <a:pt x="0" y="62"/>
                    </a:lnTo>
                    <a:lnTo>
                      <a:pt x="0" y="54"/>
                    </a:lnTo>
                    <a:lnTo>
                      <a:pt x="0" y="50"/>
                    </a:lnTo>
                    <a:lnTo>
                      <a:pt x="4" y="46"/>
                    </a:lnTo>
                    <a:lnTo>
                      <a:pt x="12" y="39"/>
                    </a:lnTo>
                    <a:lnTo>
                      <a:pt x="23" y="35"/>
                    </a:lnTo>
                    <a:lnTo>
                      <a:pt x="39" y="27"/>
                    </a:lnTo>
                    <a:lnTo>
                      <a:pt x="39" y="16"/>
                    </a:lnTo>
                    <a:lnTo>
                      <a:pt x="39" y="12"/>
                    </a:lnTo>
                    <a:lnTo>
                      <a:pt x="31" y="8"/>
                    </a:lnTo>
                    <a:lnTo>
                      <a:pt x="27" y="4"/>
                    </a:lnTo>
                    <a:lnTo>
                      <a:pt x="23" y="8"/>
                    </a:lnTo>
                    <a:lnTo>
                      <a:pt x="19" y="8"/>
                    </a:lnTo>
                    <a:lnTo>
                      <a:pt x="16" y="12"/>
                    </a:lnTo>
                    <a:lnTo>
                      <a:pt x="16" y="16"/>
                    </a:lnTo>
                    <a:lnTo>
                      <a:pt x="16" y="19"/>
                    </a:lnTo>
                    <a:lnTo>
                      <a:pt x="16" y="23"/>
                    </a:lnTo>
                    <a:lnTo>
                      <a:pt x="16" y="27"/>
                    </a:lnTo>
                    <a:lnTo>
                      <a:pt x="12" y="27"/>
                    </a:lnTo>
                    <a:lnTo>
                      <a:pt x="8" y="27"/>
                    </a:lnTo>
                    <a:lnTo>
                      <a:pt x="4" y="27"/>
                    </a:lnTo>
                    <a:lnTo>
                      <a:pt x="4" y="23"/>
                    </a:lnTo>
                    <a:lnTo>
                      <a:pt x="0" y="19"/>
                    </a:lnTo>
                    <a:lnTo>
                      <a:pt x="4" y="12"/>
                    </a:lnTo>
                    <a:lnTo>
                      <a:pt x="8" y="8"/>
                    </a:lnTo>
                    <a:lnTo>
                      <a:pt x="19" y="0"/>
                    </a:lnTo>
                    <a:lnTo>
                      <a:pt x="31" y="0"/>
                    </a:lnTo>
                    <a:lnTo>
                      <a:pt x="39" y="0"/>
                    </a:lnTo>
                    <a:lnTo>
                      <a:pt x="46" y="4"/>
                    </a:lnTo>
                    <a:lnTo>
                      <a:pt x="50" y="8"/>
                    </a:lnTo>
                    <a:lnTo>
                      <a:pt x="54" y="12"/>
                    </a:lnTo>
                    <a:lnTo>
                      <a:pt x="54" y="16"/>
                    </a:lnTo>
                    <a:lnTo>
                      <a:pt x="54" y="27"/>
                    </a:lnTo>
                    <a:lnTo>
                      <a:pt x="54" y="50"/>
                    </a:lnTo>
                    <a:lnTo>
                      <a:pt x="54" y="62"/>
                    </a:lnTo>
                    <a:lnTo>
                      <a:pt x="54" y="65"/>
                    </a:lnTo>
                    <a:lnTo>
                      <a:pt x="58" y="69"/>
                    </a:lnTo>
                    <a:lnTo>
                      <a:pt x="62" y="69"/>
                    </a:lnTo>
                    <a:lnTo>
                      <a:pt x="62" y="65"/>
                    </a:lnTo>
                    <a:lnTo>
                      <a:pt x="66" y="62"/>
                    </a:lnTo>
                    <a:lnTo>
                      <a:pt x="66" y="65"/>
                    </a:lnTo>
                    <a:lnTo>
                      <a:pt x="58" y="77"/>
                    </a:lnTo>
                    <a:lnTo>
                      <a:pt x="50" y="81"/>
                    </a:lnTo>
                    <a:lnTo>
                      <a:pt x="46" y="77"/>
                    </a:lnTo>
                    <a:lnTo>
                      <a:pt x="43" y="77"/>
                    </a:lnTo>
                    <a:lnTo>
                      <a:pt x="43" y="73"/>
                    </a:lnTo>
                    <a:lnTo>
                      <a:pt x="39" y="65"/>
                    </a:lnTo>
                    <a:close/>
                    <a:moveTo>
                      <a:pt x="39" y="62"/>
                    </a:moveTo>
                    <a:lnTo>
                      <a:pt x="39" y="35"/>
                    </a:lnTo>
                    <a:lnTo>
                      <a:pt x="31" y="39"/>
                    </a:lnTo>
                    <a:lnTo>
                      <a:pt x="23" y="39"/>
                    </a:lnTo>
                    <a:lnTo>
                      <a:pt x="19" y="42"/>
                    </a:lnTo>
                    <a:lnTo>
                      <a:pt x="16" y="46"/>
                    </a:lnTo>
                    <a:lnTo>
                      <a:pt x="12" y="50"/>
                    </a:lnTo>
                    <a:lnTo>
                      <a:pt x="12" y="54"/>
                    </a:lnTo>
                    <a:lnTo>
                      <a:pt x="12" y="62"/>
                    </a:lnTo>
                    <a:lnTo>
                      <a:pt x="16" y="65"/>
                    </a:lnTo>
                    <a:lnTo>
                      <a:pt x="19" y="69"/>
                    </a:lnTo>
                    <a:lnTo>
                      <a:pt x="23" y="69"/>
                    </a:lnTo>
                    <a:lnTo>
                      <a:pt x="31" y="65"/>
                    </a:lnTo>
                    <a:lnTo>
                      <a:pt x="39" y="62"/>
                    </a:lnTo>
                    <a:close/>
                  </a:path>
                </a:pathLst>
              </a:custGeom>
              <a:solidFill>
                <a:srgbClr val="000000"/>
              </a:solidFill>
              <a:ln w="0">
                <a:solidFill>
                  <a:srgbClr val="000000"/>
                </a:solidFill>
                <a:round/>
                <a:headEnd/>
                <a:tailEnd/>
              </a:ln>
            </p:spPr>
            <p:txBody>
              <a:bodyPr/>
              <a:lstStyle/>
              <a:p>
                <a:endParaRPr lang="en-CA"/>
              </a:p>
            </p:txBody>
          </p:sp>
          <p:sp>
            <p:nvSpPr>
              <p:cNvPr id="18681" name="Freeform 363"/>
              <p:cNvSpPr>
                <a:spLocks/>
              </p:cNvSpPr>
              <p:nvPr/>
            </p:nvSpPr>
            <p:spPr bwMode="auto">
              <a:xfrm>
                <a:off x="399" y="2170"/>
                <a:ext cx="46" cy="104"/>
              </a:xfrm>
              <a:custGeom>
                <a:avLst/>
                <a:gdLst>
                  <a:gd name="T0" fmla="*/ 27 w 46"/>
                  <a:gd name="T1" fmla="*/ 0 h 104"/>
                  <a:gd name="T2" fmla="*/ 27 w 46"/>
                  <a:gd name="T3" fmla="*/ 27 h 104"/>
                  <a:gd name="T4" fmla="*/ 43 w 46"/>
                  <a:gd name="T5" fmla="*/ 27 h 104"/>
                  <a:gd name="T6" fmla="*/ 43 w 46"/>
                  <a:gd name="T7" fmla="*/ 31 h 104"/>
                  <a:gd name="T8" fmla="*/ 27 w 46"/>
                  <a:gd name="T9" fmla="*/ 31 h 104"/>
                  <a:gd name="T10" fmla="*/ 27 w 46"/>
                  <a:gd name="T11" fmla="*/ 81 h 104"/>
                  <a:gd name="T12" fmla="*/ 27 w 46"/>
                  <a:gd name="T13" fmla="*/ 85 h 104"/>
                  <a:gd name="T14" fmla="*/ 27 w 46"/>
                  <a:gd name="T15" fmla="*/ 88 h 104"/>
                  <a:gd name="T16" fmla="*/ 31 w 46"/>
                  <a:gd name="T17" fmla="*/ 92 h 104"/>
                  <a:gd name="T18" fmla="*/ 35 w 46"/>
                  <a:gd name="T19" fmla="*/ 92 h 104"/>
                  <a:gd name="T20" fmla="*/ 35 w 46"/>
                  <a:gd name="T21" fmla="*/ 92 h 104"/>
                  <a:gd name="T22" fmla="*/ 39 w 46"/>
                  <a:gd name="T23" fmla="*/ 88 h 104"/>
                  <a:gd name="T24" fmla="*/ 43 w 46"/>
                  <a:gd name="T25" fmla="*/ 88 h 104"/>
                  <a:gd name="T26" fmla="*/ 43 w 46"/>
                  <a:gd name="T27" fmla="*/ 85 h 104"/>
                  <a:gd name="T28" fmla="*/ 46 w 46"/>
                  <a:gd name="T29" fmla="*/ 85 h 104"/>
                  <a:gd name="T30" fmla="*/ 43 w 46"/>
                  <a:gd name="T31" fmla="*/ 92 h 104"/>
                  <a:gd name="T32" fmla="*/ 39 w 46"/>
                  <a:gd name="T33" fmla="*/ 100 h 104"/>
                  <a:gd name="T34" fmla="*/ 31 w 46"/>
                  <a:gd name="T35" fmla="*/ 100 h 104"/>
                  <a:gd name="T36" fmla="*/ 27 w 46"/>
                  <a:gd name="T37" fmla="*/ 104 h 104"/>
                  <a:gd name="T38" fmla="*/ 23 w 46"/>
                  <a:gd name="T39" fmla="*/ 100 h 104"/>
                  <a:gd name="T40" fmla="*/ 20 w 46"/>
                  <a:gd name="T41" fmla="*/ 100 h 104"/>
                  <a:gd name="T42" fmla="*/ 16 w 46"/>
                  <a:gd name="T43" fmla="*/ 96 h 104"/>
                  <a:gd name="T44" fmla="*/ 12 w 46"/>
                  <a:gd name="T45" fmla="*/ 92 h 104"/>
                  <a:gd name="T46" fmla="*/ 12 w 46"/>
                  <a:gd name="T47" fmla="*/ 88 h 104"/>
                  <a:gd name="T48" fmla="*/ 12 w 46"/>
                  <a:gd name="T49" fmla="*/ 81 h 104"/>
                  <a:gd name="T50" fmla="*/ 12 w 46"/>
                  <a:gd name="T51" fmla="*/ 31 h 104"/>
                  <a:gd name="T52" fmla="*/ 0 w 46"/>
                  <a:gd name="T53" fmla="*/ 31 h 104"/>
                  <a:gd name="T54" fmla="*/ 0 w 46"/>
                  <a:gd name="T55" fmla="*/ 27 h 104"/>
                  <a:gd name="T56" fmla="*/ 4 w 46"/>
                  <a:gd name="T57" fmla="*/ 27 h 104"/>
                  <a:gd name="T58" fmla="*/ 8 w 46"/>
                  <a:gd name="T59" fmla="*/ 23 h 104"/>
                  <a:gd name="T60" fmla="*/ 12 w 46"/>
                  <a:gd name="T61" fmla="*/ 16 h 104"/>
                  <a:gd name="T62" fmla="*/ 20 w 46"/>
                  <a:gd name="T63" fmla="*/ 12 h 104"/>
                  <a:gd name="T64" fmla="*/ 20 w 46"/>
                  <a:gd name="T65" fmla="*/ 8 h 104"/>
                  <a:gd name="T66" fmla="*/ 23 w 46"/>
                  <a:gd name="T67" fmla="*/ 0 h 104"/>
                  <a:gd name="T68" fmla="*/ 27 w 46"/>
                  <a:gd name="T69" fmla="*/ 0 h 10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6"/>
                  <a:gd name="T106" fmla="*/ 0 h 104"/>
                  <a:gd name="T107" fmla="*/ 46 w 46"/>
                  <a:gd name="T108" fmla="*/ 104 h 10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6" h="104">
                    <a:moveTo>
                      <a:pt x="27" y="0"/>
                    </a:moveTo>
                    <a:lnTo>
                      <a:pt x="27" y="27"/>
                    </a:lnTo>
                    <a:lnTo>
                      <a:pt x="43" y="27"/>
                    </a:lnTo>
                    <a:lnTo>
                      <a:pt x="43" y="31"/>
                    </a:lnTo>
                    <a:lnTo>
                      <a:pt x="27" y="31"/>
                    </a:lnTo>
                    <a:lnTo>
                      <a:pt x="27" y="81"/>
                    </a:lnTo>
                    <a:lnTo>
                      <a:pt x="27" y="85"/>
                    </a:lnTo>
                    <a:lnTo>
                      <a:pt x="27" y="88"/>
                    </a:lnTo>
                    <a:lnTo>
                      <a:pt x="31" y="92"/>
                    </a:lnTo>
                    <a:lnTo>
                      <a:pt x="35" y="92"/>
                    </a:lnTo>
                    <a:lnTo>
                      <a:pt x="39" y="88"/>
                    </a:lnTo>
                    <a:lnTo>
                      <a:pt x="43" y="88"/>
                    </a:lnTo>
                    <a:lnTo>
                      <a:pt x="43" y="85"/>
                    </a:lnTo>
                    <a:lnTo>
                      <a:pt x="46" y="85"/>
                    </a:lnTo>
                    <a:lnTo>
                      <a:pt x="43" y="92"/>
                    </a:lnTo>
                    <a:lnTo>
                      <a:pt x="39" y="100"/>
                    </a:lnTo>
                    <a:lnTo>
                      <a:pt x="31" y="100"/>
                    </a:lnTo>
                    <a:lnTo>
                      <a:pt x="27" y="104"/>
                    </a:lnTo>
                    <a:lnTo>
                      <a:pt x="23" y="100"/>
                    </a:lnTo>
                    <a:lnTo>
                      <a:pt x="20" y="100"/>
                    </a:lnTo>
                    <a:lnTo>
                      <a:pt x="16" y="96"/>
                    </a:lnTo>
                    <a:lnTo>
                      <a:pt x="12" y="92"/>
                    </a:lnTo>
                    <a:lnTo>
                      <a:pt x="12" y="88"/>
                    </a:lnTo>
                    <a:lnTo>
                      <a:pt x="12" y="81"/>
                    </a:lnTo>
                    <a:lnTo>
                      <a:pt x="12" y="31"/>
                    </a:lnTo>
                    <a:lnTo>
                      <a:pt x="0" y="31"/>
                    </a:lnTo>
                    <a:lnTo>
                      <a:pt x="0" y="27"/>
                    </a:lnTo>
                    <a:lnTo>
                      <a:pt x="4" y="27"/>
                    </a:lnTo>
                    <a:lnTo>
                      <a:pt x="8" y="23"/>
                    </a:lnTo>
                    <a:lnTo>
                      <a:pt x="12" y="16"/>
                    </a:lnTo>
                    <a:lnTo>
                      <a:pt x="20" y="12"/>
                    </a:lnTo>
                    <a:lnTo>
                      <a:pt x="20" y="8"/>
                    </a:lnTo>
                    <a:lnTo>
                      <a:pt x="23" y="0"/>
                    </a:lnTo>
                    <a:lnTo>
                      <a:pt x="27" y="0"/>
                    </a:lnTo>
                    <a:close/>
                  </a:path>
                </a:pathLst>
              </a:custGeom>
              <a:solidFill>
                <a:srgbClr val="000000"/>
              </a:solidFill>
              <a:ln w="0">
                <a:solidFill>
                  <a:srgbClr val="000000"/>
                </a:solidFill>
                <a:round/>
                <a:headEnd/>
                <a:tailEnd/>
              </a:ln>
            </p:spPr>
            <p:txBody>
              <a:bodyPr/>
              <a:lstStyle/>
              <a:p>
                <a:endParaRPr lang="en-CA"/>
              </a:p>
            </p:txBody>
          </p:sp>
          <p:sp>
            <p:nvSpPr>
              <p:cNvPr id="18682" name="Rectangle 364"/>
              <p:cNvSpPr>
                <a:spLocks noChangeArrowheads="1"/>
              </p:cNvSpPr>
              <p:nvPr/>
            </p:nvSpPr>
            <p:spPr bwMode="auto">
              <a:xfrm>
                <a:off x="833" y="2120"/>
                <a:ext cx="8" cy="208"/>
              </a:xfrm>
              <a:prstGeom prst="rect">
                <a:avLst/>
              </a:prstGeom>
              <a:solidFill>
                <a:srgbClr val="000000"/>
              </a:solidFill>
              <a:ln w="0">
                <a:solidFill>
                  <a:srgbClr val="000000"/>
                </a:solidFill>
                <a:miter lim="800000"/>
                <a:headEnd/>
                <a:tailEnd/>
              </a:ln>
            </p:spPr>
            <p:txBody>
              <a:bodyPr/>
              <a:lstStyle/>
              <a:p>
                <a:endParaRPr lang="en-US"/>
              </a:p>
            </p:txBody>
          </p:sp>
          <p:sp>
            <p:nvSpPr>
              <p:cNvPr id="18683" name="Rectangle 365"/>
              <p:cNvSpPr>
                <a:spLocks noChangeArrowheads="1"/>
              </p:cNvSpPr>
              <p:nvPr/>
            </p:nvSpPr>
            <p:spPr bwMode="auto">
              <a:xfrm>
                <a:off x="864" y="2120"/>
                <a:ext cx="7" cy="208"/>
              </a:xfrm>
              <a:prstGeom prst="rect">
                <a:avLst/>
              </a:prstGeom>
              <a:solidFill>
                <a:srgbClr val="000000"/>
              </a:solidFill>
              <a:ln w="0">
                <a:solidFill>
                  <a:srgbClr val="000000"/>
                </a:solidFill>
                <a:miter lim="800000"/>
                <a:headEnd/>
                <a:tailEnd/>
              </a:ln>
            </p:spPr>
            <p:txBody>
              <a:bodyPr/>
              <a:lstStyle/>
              <a:p>
                <a:endParaRPr lang="en-US"/>
              </a:p>
            </p:txBody>
          </p:sp>
          <p:sp>
            <p:nvSpPr>
              <p:cNvPr id="18684" name="Freeform 366"/>
              <p:cNvSpPr>
                <a:spLocks noEditPoints="1"/>
              </p:cNvSpPr>
              <p:nvPr/>
            </p:nvSpPr>
            <p:spPr bwMode="auto">
              <a:xfrm>
                <a:off x="1055" y="2155"/>
                <a:ext cx="70" cy="119"/>
              </a:xfrm>
              <a:custGeom>
                <a:avLst/>
                <a:gdLst>
                  <a:gd name="T0" fmla="*/ 0 w 70"/>
                  <a:gd name="T1" fmla="*/ 61 h 119"/>
                  <a:gd name="T2" fmla="*/ 0 w 70"/>
                  <a:gd name="T3" fmla="*/ 42 h 119"/>
                  <a:gd name="T4" fmla="*/ 4 w 70"/>
                  <a:gd name="T5" fmla="*/ 27 h 119"/>
                  <a:gd name="T6" fmla="*/ 12 w 70"/>
                  <a:gd name="T7" fmla="*/ 15 h 119"/>
                  <a:gd name="T8" fmla="*/ 20 w 70"/>
                  <a:gd name="T9" fmla="*/ 8 h 119"/>
                  <a:gd name="T10" fmla="*/ 27 w 70"/>
                  <a:gd name="T11" fmla="*/ 4 h 119"/>
                  <a:gd name="T12" fmla="*/ 35 w 70"/>
                  <a:gd name="T13" fmla="*/ 0 h 119"/>
                  <a:gd name="T14" fmla="*/ 43 w 70"/>
                  <a:gd name="T15" fmla="*/ 4 h 119"/>
                  <a:gd name="T16" fmla="*/ 50 w 70"/>
                  <a:gd name="T17" fmla="*/ 8 h 119"/>
                  <a:gd name="T18" fmla="*/ 58 w 70"/>
                  <a:gd name="T19" fmla="*/ 15 h 119"/>
                  <a:gd name="T20" fmla="*/ 66 w 70"/>
                  <a:gd name="T21" fmla="*/ 27 h 119"/>
                  <a:gd name="T22" fmla="*/ 70 w 70"/>
                  <a:gd name="T23" fmla="*/ 42 h 119"/>
                  <a:gd name="T24" fmla="*/ 70 w 70"/>
                  <a:gd name="T25" fmla="*/ 57 h 119"/>
                  <a:gd name="T26" fmla="*/ 70 w 70"/>
                  <a:gd name="T27" fmla="*/ 77 h 119"/>
                  <a:gd name="T28" fmla="*/ 66 w 70"/>
                  <a:gd name="T29" fmla="*/ 92 h 119"/>
                  <a:gd name="T30" fmla="*/ 58 w 70"/>
                  <a:gd name="T31" fmla="*/ 103 h 119"/>
                  <a:gd name="T32" fmla="*/ 50 w 70"/>
                  <a:gd name="T33" fmla="*/ 111 h 119"/>
                  <a:gd name="T34" fmla="*/ 43 w 70"/>
                  <a:gd name="T35" fmla="*/ 115 h 119"/>
                  <a:gd name="T36" fmla="*/ 35 w 70"/>
                  <a:gd name="T37" fmla="*/ 119 h 119"/>
                  <a:gd name="T38" fmla="*/ 23 w 70"/>
                  <a:gd name="T39" fmla="*/ 115 h 119"/>
                  <a:gd name="T40" fmla="*/ 16 w 70"/>
                  <a:gd name="T41" fmla="*/ 107 h 119"/>
                  <a:gd name="T42" fmla="*/ 8 w 70"/>
                  <a:gd name="T43" fmla="*/ 100 h 119"/>
                  <a:gd name="T44" fmla="*/ 0 w 70"/>
                  <a:gd name="T45" fmla="*/ 80 h 119"/>
                  <a:gd name="T46" fmla="*/ 0 w 70"/>
                  <a:gd name="T47" fmla="*/ 61 h 119"/>
                  <a:gd name="T48" fmla="*/ 16 w 70"/>
                  <a:gd name="T49" fmla="*/ 61 h 119"/>
                  <a:gd name="T50" fmla="*/ 16 w 70"/>
                  <a:gd name="T51" fmla="*/ 84 h 119"/>
                  <a:gd name="T52" fmla="*/ 20 w 70"/>
                  <a:gd name="T53" fmla="*/ 100 h 119"/>
                  <a:gd name="T54" fmla="*/ 23 w 70"/>
                  <a:gd name="T55" fmla="*/ 107 h 119"/>
                  <a:gd name="T56" fmla="*/ 27 w 70"/>
                  <a:gd name="T57" fmla="*/ 111 h 119"/>
                  <a:gd name="T58" fmla="*/ 35 w 70"/>
                  <a:gd name="T59" fmla="*/ 111 h 119"/>
                  <a:gd name="T60" fmla="*/ 39 w 70"/>
                  <a:gd name="T61" fmla="*/ 111 h 119"/>
                  <a:gd name="T62" fmla="*/ 43 w 70"/>
                  <a:gd name="T63" fmla="*/ 107 h 119"/>
                  <a:gd name="T64" fmla="*/ 47 w 70"/>
                  <a:gd name="T65" fmla="*/ 103 h 119"/>
                  <a:gd name="T66" fmla="*/ 50 w 70"/>
                  <a:gd name="T67" fmla="*/ 96 h 119"/>
                  <a:gd name="T68" fmla="*/ 54 w 70"/>
                  <a:gd name="T69" fmla="*/ 77 h 119"/>
                  <a:gd name="T70" fmla="*/ 54 w 70"/>
                  <a:gd name="T71" fmla="*/ 54 h 119"/>
                  <a:gd name="T72" fmla="*/ 54 w 70"/>
                  <a:gd name="T73" fmla="*/ 38 h 119"/>
                  <a:gd name="T74" fmla="*/ 50 w 70"/>
                  <a:gd name="T75" fmla="*/ 23 h 119"/>
                  <a:gd name="T76" fmla="*/ 47 w 70"/>
                  <a:gd name="T77" fmla="*/ 15 h 119"/>
                  <a:gd name="T78" fmla="*/ 43 w 70"/>
                  <a:gd name="T79" fmla="*/ 11 h 119"/>
                  <a:gd name="T80" fmla="*/ 39 w 70"/>
                  <a:gd name="T81" fmla="*/ 8 h 119"/>
                  <a:gd name="T82" fmla="*/ 35 w 70"/>
                  <a:gd name="T83" fmla="*/ 8 h 119"/>
                  <a:gd name="T84" fmla="*/ 31 w 70"/>
                  <a:gd name="T85" fmla="*/ 8 h 119"/>
                  <a:gd name="T86" fmla="*/ 27 w 70"/>
                  <a:gd name="T87" fmla="*/ 11 h 119"/>
                  <a:gd name="T88" fmla="*/ 20 w 70"/>
                  <a:gd name="T89" fmla="*/ 19 h 119"/>
                  <a:gd name="T90" fmla="*/ 20 w 70"/>
                  <a:gd name="T91" fmla="*/ 34 h 119"/>
                  <a:gd name="T92" fmla="*/ 16 w 70"/>
                  <a:gd name="T93" fmla="*/ 50 h 119"/>
                  <a:gd name="T94" fmla="*/ 16 w 70"/>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0"/>
                  <a:gd name="T145" fmla="*/ 0 h 119"/>
                  <a:gd name="T146" fmla="*/ 70 w 70"/>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0" h="119">
                    <a:moveTo>
                      <a:pt x="0" y="61"/>
                    </a:moveTo>
                    <a:lnTo>
                      <a:pt x="0" y="42"/>
                    </a:lnTo>
                    <a:lnTo>
                      <a:pt x="4" y="27"/>
                    </a:lnTo>
                    <a:lnTo>
                      <a:pt x="12" y="15"/>
                    </a:lnTo>
                    <a:lnTo>
                      <a:pt x="20" y="8"/>
                    </a:lnTo>
                    <a:lnTo>
                      <a:pt x="27" y="4"/>
                    </a:lnTo>
                    <a:lnTo>
                      <a:pt x="35" y="0"/>
                    </a:lnTo>
                    <a:lnTo>
                      <a:pt x="43" y="4"/>
                    </a:lnTo>
                    <a:lnTo>
                      <a:pt x="50" y="8"/>
                    </a:lnTo>
                    <a:lnTo>
                      <a:pt x="58" y="15"/>
                    </a:lnTo>
                    <a:lnTo>
                      <a:pt x="66" y="27"/>
                    </a:lnTo>
                    <a:lnTo>
                      <a:pt x="70" y="42"/>
                    </a:lnTo>
                    <a:lnTo>
                      <a:pt x="70" y="57"/>
                    </a:lnTo>
                    <a:lnTo>
                      <a:pt x="70" y="77"/>
                    </a:lnTo>
                    <a:lnTo>
                      <a:pt x="66" y="92"/>
                    </a:lnTo>
                    <a:lnTo>
                      <a:pt x="58" y="103"/>
                    </a:lnTo>
                    <a:lnTo>
                      <a:pt x="50" y="111"/>
                    </a:lnTo>
                    <a:lnTo>
                      <a:pt x="43" y="115"/>
                    </a:lnTo>
                    <a:lnTo>
                      <a:pt x="35" y="119"/>
                    </a:lnTo>
                    <a:lnTo>
                      <a:pt x="23" y="115"/>
                    </a:lnTo>
                    <a:lnTo>
                      <a:pt x="16" y="107"/>
                    </a:lnTo>
                    <a:lnTo>
                      <a:pt x="8" y="100"/>
                    </a:lnTo>
                    <a:lnTo>
                      <a:pt x="0" y="80"/>
                    </a:lnTo>
                    <a:lnTo>
                      <a:pt x="0" y="61"/>
                    </a:lnTo>
                    <a:close/>
                    <a:moveTo>
                      <a:pt x="16" y="61"/>
                    </a:moveTo>
                    <a:lnTo>
                      <a:pt x="16" y="84"/>
                    </a:lnTo>
                    <a:lnTo>
                      <a:pt x="20" y="100"/>
                    </a:lnTo>
                    <a:lnTo>
                      <a:pt x="23" y="107"/>
                    </a:lnTo>
                    <a:lnTo>
                      <a:pt x="27" y="111"/>
                    </a:lnTo>
                    <a:lnTo>
                      <a:pt x="35" y="111"/>
                    </a:lnTo>
                    <a:lnTo>
                      <a:pt x="39" y="111"/>
                    </a:lnTo>
                    <a:lnTo>
                      <a:pt x="43" y="107"/>
                    </a:lnTo>
                    <a:lnTo>
                      <a:pt x="47" y="103"/>
                    </a:lnTo>
                    <a:lnTo>
                      <a:pt x="50" y="96"/>
                    </a:lnTo>
                    <a:lnTo>
                      <a:pt x="54" y="77"/>
                    </a:lnTo>
                    <a:lnTo>
                      <a:pt x="54" y="54"/>
                    </a:lnTo>
                    <a:lnTo>
                      <a:pt x="54" y="38"/>
                    </a:lnTo>
                    <a:lnTo>
                      <a:pt x="50" y="23"/>
                    </a:lnTo>
                    <a:lnTo>
                      <a:pt x="47" y="15"/>
                    </a:lnTo>
                    <a:lnTo>
                      <a:pt x="43" y="11"/>
                    </a:lnTo>
                    <a:lnTo>
                      <a:pt x="39" y="8"/>
                    </a:lnTo>
                    <a:lnTo>
                      <a:pt x="35" y="8"/>
                    </a:lnTo>
                    <a:lnTo>
                      <a:pt x="31" y="8"/>
                    </a:lnTo>
                    <a:lnTo>
                      <a:pt x="27" y="11"/>
                    </a:lnTo>
                    <a:lnTo>
                      <a:pt x="20" y="19"/>
                    </a:lnTo>
                    <a:lnTo>
                      <a:pt x="20" y="34"/>
                    </a:lnTo>
                    <a:lnTo>
                      <a:pt x="16" y="50"/>
                    </a:lnTo>
                    <a:lnTo>
                      <a:pt x="16" y="61"/>
                    </a:lnTo>
                    <a:close/>
                  </a:path>
                </a:pathLst>
              </a:custGeom>
              <a:solidFill>
                <a:srgbClr val="000000"/>
              </a:solidFill>
              <a:ln w="0">
                <a:solidFill>
                  <a:srgbClr val="000000"/>
                </a:solidFill>
                <a:round/>
                <a:headEnd/>
                <a:tailEnd/>
              </a:ln>
            </p:spPr>
            <p:txBody>
              <a:bodyPr/>
              <a:lstStyle/>
              <a:p>
                <a:endParaRPr lang="en-CA"/>
              </a:p>
            </p:txBody>
          </p:sp>
          <p:sp>
            <p:nvSpPr>
              <p:cNvPr id="18685" name="Rectangle 367"/>
              <p:cNvSpPr>
                <a:spLocks noChangeArrowheads="1"/>
              </p:cNvSpPr>
              <p:nvPr/>
            </p:nvSpPr>
            <p:spPr bwMode="auto">
              <a:xfrm>
                <a:off x="1554" y="2120"/>
                <a:ext cx="8" cy="208"/>
              </a:xfrm>
              <a:prstGeom prst="rect">
                <a:avLst/>
              </a:prstGeom>
              <a:solidFill>
                <a:srgbClr val="000000"/>
              </a:solidFill>
              <a:ln w="0">
                <a:solidFill>
                  <a:srgbClr val="000000"/>
                </a:solidFill>
                <a:miter lim="800000"/>
                <a:headEnd/>
                <a:tailEnd/>
              </a:ln>
            </p:spPr>
            <p:txBody>
              <a:bodyPr/>
              <a:lstStyle/>
              <a:p>
                <a:endParaRPr lang="en-US"/>
              </a:p>
            </p:txBody>
          </p:sp>
          <p:sp>
            <p:nvSpPr>
              <p:cNvPr id="18686" name="Freeform 368"/>
              <p:cNvSpPr>
                <a:spLocks noEditPoints="1"/>
              </p:cNvSpPr>
              <p:nvPr/>
            </p:nvSpPr>
            <p:spPr bwMode="auto">
              <a:xfrm>
                <a:off x="1742" y="2155"/>
                <a:ext cx="69" cy="119"/>
              </a:xfrm>
              <a:custGeom>
                <a:avLst/>
                <a:gdLst>
                  <a:gd name="T0" fmla="*/ 0 w 69"/>
                  <a:gd name="T1" fmla="*/ 61 h 119"/>
                  <a:gd name="T2" fmla="*/ 4 w 69"/>
                  <a:gd name="T3" fmla="*/ 42 h 119"/>
                  <a:gd name="T4" fmla="*/ 8 w 69"/>
                  <a:gd name="T5" fmla="*/ 27 h 119"/>
                  <a:gd name="T6" fmla="*/ 12 w 69"/>
                  <a:gd name="T7" fmla="*/ 15 h 119"/>
                  <a:gd name="T8" fmla="*/ 23 w 69"/>
                  <a:gd name="T9" fmla="*/ 8 h 119"/>
                  <a:gd name="T10" fmla="*/ 27 w 69"/>
                  <a:gd name="T11" fmla="*/ 4 h 119"/>
                  <a:gd name="T12" fmla="*/ 35 w 69"/>
                  <a:gd name="T13" fmla="*/ 0 h 119"/>
                  <a:gd name="T14" fmla="*/ 42 w 69"/>
                  <a:gd name="T15" fmla="*/ 4 h 119"/>
                  <a:gd name="T16" fmla="*/ 50 w 69"/>
                  <a:gd name="T17" fmla="*/ 8 h 119"/>
                  <a:gd name="T18" fmla="*/ 58 w 69"/>
                  <a:gd name="T19" fmla="*/ 15 h 119"/>
                  <a:gd name="T20" fmla="*/ 65 w 69"/>
                  <a:gd name="T21" fmla="*/ 27 h 119"/>
                  <a:gd name="T22" fmla="*/ 69 w 69"/>
                  <a:gd name="T23" fmla="*/ 42 h 119"/>
                  <a:gd name="T24" fmla="*/ 69 w 69"/>
                  <a:gd name="T25" fmla="*/ 57 h 119"/>
                  <a:gd name="T26" fmla="*/ 69 w 69"/>
                  <a:gd name="T27" fmla="*/ 77 h 119"/>
                  <a:gd name="T28" fmla="*/ 65 w 69"/>
                  <a:gd name="T29" fmla="*/ 92 h 119"/>
                  <a:gd name="T30" fmla="*/ 58 w 69"/>
                  <a:gd name="T31" fmla="*/ 103 h 119"/>
                  <a:gd name="T32" fmla="*/ 50 w 69"/>
                  <a:gd name="T33" fmla="*/ 111 h 119"/>
                  <a:gd name="T34" fmla="*/ 42 w 69"/>
                  <a:gd name="T35" fmla="*/ 115 h 119"/>
                  <a:gd name="T36" fmla="*/ 35 w 69"/>
                  <a:gd name="T37" fmla="*/ 119 h 119"/>
                  <a:gd name="T38" fmla="*/ 27 w 69"/>
                  <a:gd name="T39" fmla="*/ 115 h 119"/>
                  <a:gd name="T40" fmla="*/ 16 w 69"/>
                  <a:gd name="T41" fmla="*/ 107 h 119"/>
                  <a:gd name="T42" fmla="*/ 8 w 69"/>
                  <a:gd name="T43" fmla="*/ 100 h 119"/>
                  <a:gd name="T44" fmla="*/ 4 w 69"/>
                  <a:gd name="T45" fmla="*/ 80 h 119"/>
                  <a:gd name="T46" fmla="*/ 0 w 69"/>
                  <a:gd name="T47" fmla="*/ 61 h 119"/>
                  <a:gd name="T48" fmla="*/ 16 w 69"/>
                  <a:gd name="T49" fmla="*/ 61 h 119"/>
                  <a:gd name="T50" fmla="*/ 19 w 69"/>
                  <a:gd name="T51" fmla="*/ 84 h 119"/>
                  <a:gd name="T52" fmla="*/ 23 w 69"/>
                  <a:gd name="T53" fmla="*/ 100 h 119"/>
                  <a:gd name="T54" fmla="*/ 27 w 69"/>
                  <a:gd name="T55" fmla="*/ 107 h 119"/>
                  <a:gd name="T56" fmla="*/ 31 w 69"/>
                  <a:gd name="T57" fmla="*/ 111 h 119"/>
                  <a:gd name="T58" fmla="*/ 35 w 69"/>
                  <a:gd name="T59" fmla="*/ 111 h 119"/>
                  <a:gd name="T60" fmla="*/ 39 w 69"/>
                  <a:gd name="T61" fmla="*/ 111 h 119"/>
                  <a:gd name="T62" fmla="*/ 46 w 69"/>
                  <a:gd name="T63" fmla="*/ 107 h 119"/>
                  <a:gd name="T64" fmla="*/ 50 w 69"/>
                  <a:gd name="T65" fmla="*/ 103 h 119"/>
                  <a:gd name="T66" fmla="*/ 50 w 69"/>
                  <a:gd name="T67" fmla="*/ 96 h 119"/>
                  <a:gd name="T68" fmla="*/ 54 w 69"/>
                  <a:gd name="T69" fmla="*/ 77 h 119"/>
                  <a:gd name="T70" fmla="*/ 54 w 69"/>
                  <a:gd name="T71" fmla="*/ 54 h 119"/>
                  <a:gd name="T72" fmla="*/ 54 w 69"/>
                  <a:gd name="T73" fmla="*/ 38 h 119"/>
                  <a:gd name="T74" fmla="*/ 50 w 69"/>
                  <a:gd name="T75" fmla="*/ 23 h 119"/>
                  <a:gd name="T76" fmla="*/ 46 w 69"/>
                  <a:gd name="T77" fmla="*/ 15 h 119"/>
                  <a:gd name="T78" fmla="*/ 42 w 69"/>
                  <a:gd name="T79" fmla="*/ 11 h 119"/>
                  <a:gd name="T80" fmla="*/ 39 w 69"/>
                  <a:gd name="T81" fmla="*/ 8 h 119"/>
                  <a:gd name="T82" fmla="*/ 35 w 69"/>
                  <a:gd name="T83" fmla="*/ 8 h 119"/>
                  <a:gd name="T84" fmla="*/ 31 w 69"/>
                  <a:gd name="T85" fmla="*/ 8 h 119"/>
                  <a:gd name="T86" fmla="*/ 27 w 69"/>
                  <a:gd name="T87" fmla="*/ 11 h 119"/>
                  <a:gd name="T88" fmla="*/ 23 w 69"/>
                  <a:gd name="T89" fmla="*/ 19 h 119"/>
                  <a:gd name="T90" fmla="*/ 19 w 69"/>
                  <a:gd name="T91" fmla="*/ 34 h 119"/>
                  <a:gd name="T92" fmla="*/ 16 w 69"/>
                  <a:gd name="T93" fmla="*/ 50 h 119"/>
                  <a:gd name="T94" fmla="*/ 16 w 69"/>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1"/>
                    </a:moveTo>
                    <a:lnTo>
                      <a:pt x="4" y="42"/>
                    </a:lnTo>
                    <a:lnTo>
                      <a:pt x="8" y="27"/>
                    </a:lnTo>
                    <a:lnTo>
                      <a:pt x="12" y="15"/>
                    </a:lnTo>
                    <a:lnTo>
                      <a:pt x="23" y="8"/>
                    </a:lnTo>
                    <a:lnTo>
                      <a:pt x="27" y="4"/>
                    </a:lnTo>
                    <a:lnTo>
                      <a:pt x="35" y="0"/>
                    </a:lnTo>
                    <a:lnTo>
                      <a:pt x="42" y="4"/>
                    </a:lnTo>
                    <a:lnTo>
                      <a:pt x="50" y="8"/>
                    </a:lnTo>
                    <a:lnTo>
                      <a:pt x="58" y="15"/>
                    </a:lnTo>
                    <a:lnTo>
                      <a:pt x="65" y="27"/>
                    </a:lnTo>
                    <a:lnTo>
                      <a:pt x="69" y="42"/>
                    </a:lnTo>
                    <a:lnTo>
                      <a:pt x="69" y="57"/>
                    </a:lnTo>
                    <a:lnTo>
                      <a:pt x="69" y="77"/>
                    </a:lnTo>
                    <a:lnTo>
                      <a:pt x="65" y="92"/>
                    </a:lnTo>
                    <a:lnTo>
                      <a:pt x="58" y="103"/>
                    </a:lnTo>
                    <a:lnTo>
                      <a:pt x="50" y="111"/>
                    </a:lnTo>
                    <a:lnTo>
                      <a:pt x="42" y="115"/>
                    </a:lnTo>
                    <a:lnTo>
                      <a:pt x="35" y="119"/>
                    </a:lnTo>
                    <a:lnTo>
                      <a:pt x="27" y="115"/>
                    </a:lnTo>
                    <a:lnTo>
                      <a:pt x="16" y="107"/>
                    </a:lnTo>
                    <a:lnTo>
                      <a:pt x="8" y="100"/>
                    </a:lnTo>
                    <a:lnTo>
                      <a:pt x="4" y="80"/>
                    </a:lnTo>
                    <a:lnTo>
                      <a:pt x="0" y="61"/>
                    </a:lnTo>
                    <a:close/>
                    <a:moveTo>
                      <a:pt x="16" y="61"/>
                    </a:moveTo>
                    <a:lnTo>
                      <a:pt x="19" y="84"/>
                    </a:lnTo>
                    <a:lnTo>
                      <a:pt x="23" y="100"/>
                    </a:lnTo>
                    <a:lnTo>
                      <a:pt x="27" y="107"/>
                    </a:lnTo>
                    <a:lnTo>
                      <a:pt x="31" y="111"/>
                    </a:lnTo>
                    <a:lnTo>
                      <a:pt x="35" y="111"/>
                    </a:lnTo>
                    <a:lnTo>
                      <a:pt x="39" y="111"/>
                    </a:lnTo>
                    <a:lnTo>
                      <a:pt x="46" y="107"/>
                    </a:lnTo>
                    <a:lnTo>
                      <a:pt x="50" y="103"/>
                    </a:lnTo>
                    <a:lnTo>
                      <a:pt x="50" y="96"/>
                    </a:lnTo>
                    <a:lnTo>
                      <a:pt x="54" y="77"/>
                    </a:lnTo>
                    <a:lnTo>
                      <a:pt x="54" y="54"/>
                    </a:lnTo>
                    <a:lnTo>
                      <a:pt x="54" y="38"/>
                    </a:lnTo>
                    <a:lnTo>
                      <a:pt x="50" y="23"/>
                    </a:lnTo>
                    <a:lnTo>
                      <a:pt x="46" y="15"/>
                    </a:lnTo>
                    <a:lnTo>
                      <a:pt x="42" y="11"/>
                    </a:lnTo>
                    <a:lnTo>
                      <a:pt x="39" y="8"/>
                    </a:lnTo>
                    <a:lnTo>
                      <a:pt x="35" y="8"/>
                    </a:lnTo>
                    <a:lnTo>
                      <a:pt x="31" y="8"/>
                    </a:lnTo>
                    <a:lnTo>
                      <a:pt x="27" y="11"/>
                    </a:lnTo>
                    <a:lnTo>
                      <a:pt x="23" y="19"/>
                    </a:lnTo>
                    <a:lnTo>
                      <a:pt x="19" y="34"/>
                    </a:lnTo>
                    <a:lnTo>
                      <a:pt x="16" y="50"/>
                    </a:lnTo>
                    <a:lnTo>
                      <a:pt x="16" y="61"/>
                    </a:lnTo>
                    <a:close/>
                  </a:path>
                </a:pathLst>
              </a:custGeom>
              <a:solidFill>
                <a:srgbClr val="000000"/>
              </a:solidFill>
              <a:ln w="0">
                <a:solidFill>
                  <a:srgbClr val="000000"/>
                </a:solidFill>
                <a:round/>
                <a:headEnd/>
                <a:tailEnd/>
              </a:ln>
            </p:spPr>
            <p:txBody>
              <a:bodyPr/>
              <a:lstStyle/>
              <a:p>
                <a:endParaRPr lang="en-CA"/>
              </a:p>
            </p:txBody>
          </p:sp>
          <p:sp>
            <p:nvSpPr>
              <p:cNvPr id="18687" name="Rectangle 369"/>
              <p:cNvSpPr>
                <a:spLocks noChangeArrowheads="1"/>
              </p:cNvSpPr>
              <p:nvPr/>
            </p:nvSpPr>
            <p:spPr bwMode="auto">
              <a:xfrm>
                <a:off x="2107" y="2120"/>
                <a:ext cx="7" cy="208"/>
              </a:xfrm>
              <a:prstGeom prst="rect">
                <a:avLst/>
              </a:prstGeom>
              <a:solidFill>
                <a:srgbClr val="000000"/>
              </a:solidFill>
              <a:ln w="0">
                <a:solidFill>
                  <a:srgbClr val="000000"/>
                </a:solidFill>
                <a:miter lim="800000"/>
                <a:headEnd/>
                <a:tailEnd/>
              </a:ln>
            </p:spPr>
            <p:txBody>
              <a:bodyPr/>
              <a:lstStyle/>
              <a:p>
                <a:endParaRPr lang="en-US"/>
              </a:p>
            </p:txBody>
          </p:sp>
          <p:sp>
            <p:nvSpPr>
              <p:cNvPr id="18688" name="Freeform 370"/>
              <p:cNvSpPr>
                <a:spLocks/>
              </p:cNvSpPr>
              <p:nvPr/>
            </p:nvSpPr>
            <p:spPr bwMode="auto">
              <a:xfrm>
                <a:off x="2299" y="2255"/>
                <a:ext cx="19" cy="19"/>
              </a:xfrm>
              <a:custGeom>
                <a:avLst/>
                <a:gdLst>
                  <a:gd name="T0" fmla="*/ 7 w 19"/>
                  <a:gd name="T1" fmla="*/ 0 h 19"/>
                  <a:gd name="T2" fmla="*/ 11 w 19"/>
                  <a:gd name="T3" fmla="*/ 0 h 19"/>
                  <a:gd name="T4" fmla="*/ 15 w 19"/>
                  <a:gd name="T5" fmla="*/ 0 h 19"/>
                  <a:gd name="T6" fmla="*/ 19 w 19"/>
                  <a:gd name="T7" fmla="*/ 3 h 19"/>
                  <a:gd name="T8" fmla="*/ 19 w 19"/>
                  <a:gd name="T9" fmla="*/ 7 h 19"/>
                  <a:gd name="T10" fmla="*/ 19 w 19"/>
                  <a:gd name="T11" fmla="*/ 11 h 19"/>
                  <a:gd name="T12" fmla="*/ 15 w 19"/>
                  <a:gd name="T13" fmla="*/ 15 h 19"/>
                  <a:gd name="T14" fmla="*/ 11 w 19"/>
                  <a:gd name="T15" fmla="*/ 15 h 19"/>
                  <a:gd name="T16" fmla="*/ 7 w 19"/>
                  <a:gd name="T17" fmla="*/ 19 h 19"/>
                  <a:gd name="T18" fmla="*/ 3 w 19"/>
                  <a:gd name="T19" fmla="*/ 15 h 19"/>
                  <a:gd name="T20" fmla="*/ 3 w 19"/>
                  <a:gd name="T21" fmla="*/ 15 h 19"/>
                  <a:gd name="T22" fmla="*/ 0 w 19"/>
                  <a:gd name="T23" fmla="*/ 11 h 19"/>
                  <a:gd name="T24" fmla="*/ 0 w 19"/>
                  <a:gd name="T25" fmla="*/ 7 h 19"/>
                  <a:gd name="T26" fmla="*/ 0 w 19"/>
                  <a:gd name="T27" fmla="*/ 3 h 19"/>
                  <a:gd name="T28" fmla="*/ 3 w 19"/>
                  <a:gd name="T29" fmla="*/ 0 h 19"/>
                  <a:gd name="T30" fmla="*/ 3 w 19"/>
                  <a:gd name="T31" fmla="*/ 0 h 19"/>
                  <a:gd name="T32" fmla="*/ 7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7" y="0"/>
                    </a:moveTo>
                    <a:lnTo>
                      <a:pt x="11" y="0"/>
                    </a:lnTo>
                    <a:lnTo>
                      <a:pt x="15" y="0"/>
                    </a:lnTo>
                    <a:lnTo>
                      <a:pt x="19" y="3"/>
                    </a:lnTo>
                    <a:lnTo>
                      <a:pt x="19" y="7"/>
                    </a:lnTo>
                    <a:lnTo>
                      <a:pt x="19" y="11"/>
                    </a:lnTo>
                    <a:lnTo>
                      <a:pt x="15" y="15"/>
                    </a:lnTo>
                    <a:lnTo>
                      <a:pt x="11" y="15"/>
                    </a:lnTo>
                    <a:lnTo>
                      <a:pt x="7" y="19"/>
                    </a:lnTo>
                    <a:lnTo>
                      <a:pt x="3" y="15"/>
                    </a:lnTo>
                    <a:lnTo>
                      <a:pt x="0" y="11"/>
                    </a:lnTo>
                    <a:lnTo>
                      <a:pt x="0" y="7"/>
                    </a:lnTo>
                    <a:lnTo>
                      <a:pt x="0" y="3"/>
                    </a:lnTo>
                    <a:lnTo>
                      <a:pt x="3" y="0"/>
                    </a:lnTo>
                    <a:lnTo>
                      <a:pt x="7" y="0"/>
                    </a:lnTo>
                    <a:close/>
                  </a:path>
                </a:pathLst>
              </a:custGeom>
              <a:solidFill>
                <a:srgbClr val="000000"/>
              </a:solidFill>
              <a:ln w="0">
                <a:solidFill>
                  <a:srgbClr val="000000"/>
                </a:solidFill>
                <a:round/>
                <a:headEnd/>
                <a:tailEnd/>
              </a:ln>
            </p:spPr>
            <p:txBody>
              <a:bodyPr/>
              <a:lstStyle/>
              <a:p>
                <a:endParaRPr lang="en-CA"/>
              </a:p>
            </p:txBody>
          </p:sp>
          <p:sp>
            <p:nvSpPr>
              <p:cNvPr id="18689" name="Freeform 371"/>
              <p:cNvSpPr>
                <a:spLocks noEditPoints="1"/>
              </p:cNvSpPr>
              <p:nvPr/>
            </p:nvSpPr>
            <p:spPr bwMode="auto">
              <a:xfrm>
                <a:off x="2333" y="2155"/>
                <a:ext cx="73" cy="119"/>
              </a:xfrm>
              <a:custGeom>
                <a:avLst/>
                <a:gdLst>
                  <a:gd name="T0" fmla="*/ 0 w 73"/>
                  <a:gd name="T1" fmla="*/ 61 h 119"/>
                  <a:gd name="T2" fmla="*/ 4 w 73"/>
                  <a:gd name="T3" fmla="*/ 42 h 119"/>
                  <a:gd name="T4" fmla="*/ 8 w 73"/>
                  <a:gd name="T5" fmla="*/ 27 h 119"/>
                  <a:gd name="T6" fmla="*/ 15 w 73"/>
                  <a:gd name="T7" fmla="*/ 15 h 119"/>
                  <a:gd name="T8" fmla="*/ 23 w 73"/>
                  <a:gd name="T9" fmla="*/ 8 h 119"/>
                  <a:gd name="T10" fmla="*/ 31 w 73"/>
                  <a:gd name="T11" fmla="*/ 4 h 119"/>
                  <a:gd name="T12" fmla="*/ 39 w 73"/>
                  <a:gd name="T13" fmla="*/ 0 h 119"/>
                  <a:gd name="T14" fmla="*/ 46 w 73"/>
                  <a:gd name="T15" fmla="*/ 4 h 119"/>
                  <a:gd name="T16" fmla="*/ 54 w 73"/>
                  <a:gd name="T17" fmla="*/ 8 h 119"/>
                  <a:gd name="T18" fmla="*/ 62 w 73"/>
                  <a:gd name="T19" fmla="*/ 15 h 119"/>
                  <a:gd name="T20" fmla="*/ 65 w 73"/>
                  <a:gd name="T21" fmla="*/ 27 h 119"/>
                  <a:gd name="T22" fmla="*/ 69 w 73"/>
                  <a:gd name="T23" fmla="*/ 42 h 119"/>
                  <a:gd name="T24" fmla="*/ 73 w 73"/>
                  <a:gd name="T25" fmla="*/ 57 h 119"/>
                  <a:gd name="T26" fmla="*/ 69 w 73"/>
                  <a:gd name="T27" fmla="*/ 77 h 119"/>
                  <a:gd name="T28" fmla="*/ 65 w 73"/>
                  <a:gd name="T29" fmla="*/ 92 h 119"/>
                  <a:gd name="T30" fmla="*/ 62 w 73"/>
                  <a:gd name="T31" fmla="*/ 103 h 119"/>
                  <a:gd name="T32" fmla="*/ 54 w 73"/>
                  <a:gd name="T33" fmla="*/ 111 h 119"/>
                  <a:gd name="T34" fmla="*/ 46 w 73"/>
                  <a:gd name="T35" fmla="*/ 115 h 119"/>
                  <a:gd name="T36" fmla="*/ 35 w 73"/>
                  <a:gd name="T37" fmla="*/ 119 h 119"/>
                  <a:gd name="T38" fmla="*/ 27 w 73"/>
                  <a:gd name="T39" fmla="*/ 115 h 119"/>
                  <a:gd name="T40" fmla="*/ 19 w 73"/>
                  <a:gd name="T41" fmla="*/ 107 h 119"/>
                  <a:gd name="T42" fmla="*/ 12 w 73"/>
                  <a:gd name="T43" fmla="*/ 100 h 119"/>
                  <a:gd name="T44" fmla="*/ 4 w 73"/>
                  <a:gd name="T45" fmla="*/ 80 h 119"/>
                  <a:gd name="T46" fmla="*/ 0 w 73"/>
                  <a:gd name="T47" fmla="*/ 61 h 119"/>
                  <a:gd name="T48" fmla="*/ 19 w 73"/>
                  <a:gd name="T49" fmla="*/ 61 h 119"/>
                  <a:gd name="T50" fmla="*/ 19 w 73"/>
                  <a:gd name="T51" fmla="*/ 84 h 119"/>
                  <a:gd name="T52" fmla="*/ 23 w 73"/>
                  <a:gd name="T53" fmla="*/ 100 h 119"/>
                  <a:gd name="T54" fmla="*/ 27 w 73"/>
                  <a:gd name="T55" fmla="*/ 107 h 119"/>
                  <a:gd name="T56" fmla="*/ 31 w 73"/>
                  <a:gd name="T57" fmla="*/ 111 h 119"/>
                  <a:gd name="T58" fmla="*/ 39 w 73"/>
                  <a:gd name="T59" fmla="*/ 111 h 119"/>
                  <a:gd name="T60" fmla="*/ 42 w 73"/>
                  <a:gd name="T61" fmla="*/ 111 h 119"/>
                  <a:gd name="T62" fmla="*/ 46 w 73"/>
                  <a:gd name="T63" fmla="*/ 107 h 119"/>
                  <a:gd name="T64" fmla="*/ 50 w 73"/>
                  <a:gd name="T65" fmla="*/ 103 h 119"/>
                  <a:gd name="T66" fmla="*/ 54 w 73"/>
                  <a:gd name="T67" fmla="*/ 96 h 119"/>
                  <a:gd name="T68" fmla="*/ 54 w 73"/>
                  <a:gd name="T69" fmla="*/ 77 h 119"/>
                  <a:gd name="T70" fmla="*/ 58 w 73"/>
                  <a:gd name="T71" fmla="*/ 54 h 119"/>
                  <a:gd name="T72" fmla="*/ 54 w 73"/>
                  <a:gd name="T73" fmla="*/ 38 h 119"/>
                  <a:gd name="T74" fmla="*/ 54 w 73"/>
                  <a:gd name="T75" fmla="*/ 23 h 119"/>
                  <a:gd name="T76" fmla="*/ 50 w 73"/>
                  <a:gd name="T77" fmla="*/ 15 h 119"/>
                  <a:gd name="T78" fmla="*/ 46 w 73"/>
                  <a:gd name="T79" fmla="*/ 11 h 119"/>
                  <a:gd name="T80" fmla="*/ 42 w 73"/>
                  <a:gd name="T81" fmla="*/ 8 h 119"/>
                  <a:gd name="T82" fmla="*/ 39 w 73"/>
                  <a:gd name="T83" fmla="*/ 8 h 119"/>
                  <a:gd name="T84" fmla="*/ 31 w 73"/>
                  <a:gd name="T85" fmla="*/ 8 h 119"/>
                  <a:gd name="T86" fmla="*/ 27 w 73"/>
                  <a:gd name="T87" fmla="*/ 11 h 119"/>
                  <a:gd name="T88" fmla="*/ 23 w 73"/>
                  <a:gd name="T89" fmla="*/ 19 h 119"/>
                  <a:gd name="T90" fmla="*/ 19 w 73"/>
                  <a:gd name="T91" fmla="*/ 34 h 119"/>
                  <a:gd name="T92" fmla="*/ 19 w 73"/>
                  <a:gd name="T93" fmla="*/ 50 h 119"/>
                  <a:gd name="T94" fmla="*/ 19 w 73"/>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9"/>
                  <a:gd name="T146" fmla="*/ 73 w 73"/>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9">
                    <a:moveTo>
                      <a:pt x="0" y="61"/>
                    </a:moveTo>
                    <a:lnTo>
                      <a:pt x="4" y="42"/>
                    </a:lnTo>
                    <a:lnTo>
                      <a:pt x="8" y="27"/>
                    </a:lnTo>
                    <a:lnTo>
                      <a:pt x="15" y="15"/>
                    </a:lnTo>
                    <a:lnTo>
                      <a:pt x="23" y="8"/>
                    </a:lnTo>
                    <a:lnTo>
                      <a:pt x="31" y="4"/>
                    </a:lnTo>
                    <a:lnTo>
                      <a:pt x="39" y="0"/>
                    </a:lnTo>
                    <a:lnTo>
                      <a:pt x="46" y="4"/>
                    </a:lnTo>
                    <a:lnTo>
                      <a:pt x="54" y="8"/>
                    </a:lnTo>
                    <a:lnTo>
                      <a:pt x="62" y="15"/>
                    </a:lnTo>
                    <a:lnTo>
                      <a:pt x="65" y="27"/>
                    </a:lnTo>
                    <a:lnTo>
                      <a:pt x="69" y="42"/>
                    </a:lnTo>
                    <a:lnTo>
                      <a:pt x="73" y="57"/>
                    </a:lnTo>
                    <a:lnTo>
                      <a:pt x="69" y="77"/>
                    </a:lnTo>
                    <a:lnTo>
                      <a:pt x="65" y="92"/>
                    </a:lnTo>
                    <a:lnTo>
                      <a:pt x="62" y="103"/>
                    </a:lnTo>
                    <a:lnTo>
                      <a:pt x="54" y="111"/>
                    </a:lnTo>
                    <a:lnTo>
                      <a:pt x="46" y="115"/>
                    </a:lnTo>
                    <a:lnTo>
                      <a:pt x="35" y="119"/>
                    </a:lnTo>
                    <a:lnTo>
                      <a:pt x="27" y="115"/>
                    </a:lnTo>
                    <a:lnTo>
                      <a:pt x="19" y="107"/>
                    </a:lnTo>
                    <a:lnTo>
                      <a:pt x="12" y="100"/>
                    </a:lnTo>
                    <a:lnTo>
                      <a:pt x="4" y="80"/>
                    </a:lnTo>
                    <a:lnTo>
                      <a:pt x="0" y="61"/>
                    </a:lnTo>
                    <a:close/>
                    <a:moveTo>
                      <a:pt x="19" y="61"/>
                    </a:moveTo>
                    <a:lnTo>
                      <a:pt x="19" y="84"/>
                    </a:lnTo>
                    <a:lnTo>
                      <a:pt x="23" y="100"/>
                    </a:lnTo>
                    <a:lnTo>
                      <a:pt x="27" y="107"/>
                    </a:lnTo>
                    <a:lnTo>
                      <a:pt x="31" y="111"/>
                    </a:lnTo>
                    <a:lnTo>
                      <a:pt x="39" y="111"/>
                    </a:lnTo>
                    <a:lnTo>
                      <a:pt x="42" y="111"/>
                    </a:lnTo>
                    <a:lnTo>
                      <a:pt x="46" y="107"/>
                    </a:lnTo>
                    <a:lnTo>
                      <a:pt x="50" y="103"/>
                    </a:lnTo>
                    <a:lnTo>
                      <a:pt x="54" y="96"/>
                    </a:lnTo>
                    <a:lnTo>
                      <a:pt x="54" y="77"/>
                    </a:lnTo>
                    <a:lnTo>
                      <a:pt x="58" y="54"/>
                    </a:lnTo>
                    <a:lnTo>
                      <a:pt x="54" y="38"/>
                    </a:lnTo>
                    <a:lnTo>
                      <a:pt x="54" y="23"/>
                    </a:lnTo>
                    <a:lnTo>
                      <a:pt x="50" y="15"/>
                    </a:lnTo>
                    <a:lnTo>
                      <a:pt x="46" y="11"/>
                    </a:lnTo>
                    <a:lnTo>
                      <a:pt x="42" y="8"/>
                    </a:lnTo>
                    <a:lnTo>
                      <a:pt x="39" y="8"/>
                    </a:lnTo>
                    <a:lnTo>
                      <a:pt x="31" y="8"/>
                    </a:lnTo>
                    <a:lnTo>
                      <a:pt x="27" y="11"/>
                    </a:lnTo>
                    <a:lnTo>
                      <a:pt x="23" y="19"/>
                    </a:lnTo>
                    <a:lnTo>
                      <a:pt x="19" y="34"/>
                    </a:lnTo>
                    <a:lnTo>
                      <a:pt x="19" y="50"/>
                    </a:lnTo>
                    <a:lnTo>
                      <a:pt x="19" y="61"/>
                    </a:lnTo>
                    <a:close/>
                  </a:path>
                </a:pathLst>
              </a:custGeom>
              <a:solidFill>
                <a:srgbClr val="000000"/>
              </a:solidFill>
              <a:ln w="0">
                <a:solidFill>
                  <a:srgbClr val="000000"/>
                </a:solidFill>
                <a:round/>
                <a:headEnd/>
                <a:tailEnd/>
              </a:ln>
            </p:spPr>
            <p:txBody>
              <a:bodyPr/>
              <a:lstStyle/>
              <a:p>
                <a:endParaRPr lang="en-CA"/>
              </a:p>
            </p:txBody>
          </p:sp>
          <p:sp>
            <p:nvSpPr>
              <p:cNvPr id="18690" name="Freeform 372"/>
              <p:cNvSpPr>
                <a:spLocks noEditPoints="1"/>
              </p:cNvSpPr>
              <p:nvPr/>
            </p:nvSpPr>
            <p:spPr bwMode="auto">
              <a:xfrm>
                <a:off x="2418" y="2155"/>
                <a:ext cx="72" cy="119"/>
              </a:xfrm>
              <a:custGeom>
                <a:avLst/>
                <a:gdLst>
                  <a:gd name="T0" fmla="*/ 0 w 72"/>
                  <a:gd name="T1" fmla="*/ 61 h 119"/>
                  <a:gd name="T2" fmla="*/ 3 w 72"/>
                  <a:gd name="T3" fmla="*/ 42 h 119"/>
                  <a:gd name="T4" fmla="*/ 7 w 72"/>
                  <a:gd name="T5" fmla="*/ 27 h 119"/>
                  <a:gd name="T6" fmla="*/ 15 w 72"/>
                  <a:gd name="T7" fmla="*/ 15 h 119"/>
                  <a:gd name="T8" fmla="*/ 23 w 72"/>
                  <a:gd name="T9" fmla="*/ 8 h 119"/>
                  <a:gd name="T10" fmla="*/ 30 w 72"/>
                  <a:gd name="T11" fmla="*/ 4 h 119"/>
                  <a:gd name="T12" fmla="*/ 38 w 72"/>
                  <a:gd name="T13" fmla="*/ 0 h 119"/>
                  <a:gd name="T14" fmla="*/ 46 w 72"/>
                  <a:gd name="T15" fmla="*/ 4 h 119"/>
                  <a:gd name="T16" fmla="*/ 53 w 72"/>
                  <a:gd name="T17" fmla="*/ 8 h 119"/>
                  <a:gd name="T18" fmla="*/ 57 w 72"/>
                  <a:gd name="T19" fmla="*/ 15 h 119"/>
                  <a:gd name="T20" fmla="*/ 65 w 72"/>
                  <a:gd name="T21" fmla="*/ 27 h 119"/>
                  <a:gd name="T22" fmla="*/ 69 w 72"/>
                  <a:gd name="T23" fmla="*/ 42 h 119"/>
                  <a:gd name="T24" fmla="*/ 72 w 72"/>
                  <a:gd name="T25" fmla="*/ 57 h 119"/>
                  <a:gd name="T26" fmla="*/ 69 w 72"/>
                  <a:gd name="T27" fmla="*/ 77 h 119"/>
                  <a:gd name="T28" fmla="*/ 65 w 72"/>
                  <a:gd name="T29" fmla="*/ 92 h 119"/>
                  <a:gd name="T30" fmla="*/ 61 w 72"/>
                  <a:gd name="T31" fmla="*/ 103 h 119"/>
                  <a:gd name="T32" fmla="*/ 53 w 72"/>
                  <a:gd name="T33" fmla="*/ 111 h 119"/>
                  <a:gd name="T34" fmla="*/ 42 w 72"/>
                  <a:gd name="T35" fmla="*/ 115 h 119"/>
                  <a:gd name="T36" fmla="*/ 34 w 72"/>
                  <a:gd name="T37" fmla="*/ 119 h 119"/>
                  <a:gd name="T38" fmla="*/ 26 w 72"/>
                  <a:gd name="T39" fmla="*/ 115 h 119"/>
                  <a:gd name="T40" fmla="*/ 19 w 72"/>
                  <a:gd name="T41" fmla="*/ 107 h 119"/>
                  <a:gd name="T42" fmla="*/ 11 w 72"/>
                  <a:gd name="T43" fmla="*/ 100 h 119"/>
                  <a:gd name="T44" fmla="*/ 3 w 72"/>
                  <a:gd name="T45" fmla="*/ 80 h 119"/>
                  <a:gd name="T46" fmla="*/ 0 w 72"/>
                  <a:gd name="T47" fmla="*/ 61 h 119"/>
                  <a:gd name="T48" fmla="*/ 15 w 72"/>
                  <a:gd name="T49" fmla="*/ 61 h 119"/>
                  <a:gd name="T50" fmla="*/ 19 w 72"/>
                  <a:gd name="T51" fmla="*/ 84 h 119"/>
                  <a:gd name="T52" fmla="*/ 23 w 72"/>
                  <a:gd name="T53" fmla="*/ 100 h 119"/>
                  <a:gd name="T54" fmla="*/ 26 w 72"/>
                  <a:gd name="T55" fmla="*/ 107 h 119"/>
                  <a:gd name="T56" fmla="*/ 30 w 72"/>
                  <a:gd name="T57" fmla="*/ 111 h 119"/>
                  <a:gd name="T58" fmla="*/ 34 w 72"/>
                  <a:gd name="T59" fmla="*/ 111 h 119"/>
                  <a:gd name="T60" fmla="*/ 42 w 72"/>
                  <a:gd name="T61" fmla="*/ 111 h 119"/>
                  <a:gd name="T62" fmla="*/ 46 w 72"/>
                  <a:gd name="T63" fmla="*/ 107 h 119"/>
                  <a:gd name="T64" fmla="*/ 49 w 72"/>
                  <a:gd name="T65" fmla="*/ 103 h 119"/>
                  <a:gd name="T66" fmla="*/ 53 w 72"/>
                  <a:gd name="T67" fmla="*/ 96 h 119"/>
                  <a:gd name="T68" fmla="*/ 53 w 72"/>
                  <a:gd name="T69" fmla="*/ 77 h 119"/>
                  <a:gd name="T70" fmla="*/ 57 w 72"/>
                  <a:gd name="T71" fmla="*/ 54 h 119"/>
                  <a:gd name="T72" fmla="*/ 53 w 72"/>
                  <a:gd name="T73" fmla="*/ 38 h 119"/>
                  <a:gd name="T74" fmla="*/ 53 w 72"/>
                  <a:gd name="T75" fmla="*/ 23 h 119"/>
                  <a:gd name="T76" fmla="*/ 49 w 72"/>
                  <a:gd name="T77" fmla="*/ 15 h 119"/>
                  <a:gd name="T78" fmla="*/ 46 w 72"/>
                  <a:gd name="T79" fmla="*/ 11 h 119"/>
                  <a:gd name="T80" fmla="*/ 42 w 72"/>
                  <a:gd name="T81" fmla="*/ 8 h 119"/>
                  <a:gd name="T82" fmla="*/ 38 w 72"/>
                  <a:gd name="T83" fmla="*/ 8 h 119"/>
                  <a:gd name="T84" fmla="*/ 30 w 72"/>
                  <a:gd name="T85" fmla="*/ 8 h 119"/>
                  <a:gd name="T86" fmla="*/ 26 w 72"/>
                  <a:gd name="T87" fmla="*/ 11 h 119"/>
                  <a:gd name="T88" fmla="*/ 23 w 72"/>
                  <a:gd name="T89" fmla="*/ 19 h 119"/>
                  <a:gd name="T90" fmla="*/ 19 w 72"/>
                  <a:gd name="T91" fmla="*/ 34 h 119"/>
                  <a:gd name="T92" fmla="*/ 19 w 72"/>
                  <a:gd name="T93" fmla="*/ 50 h 119"/>
                  <a:gd name="T94" fmla="*/ 15 w 72"/>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2"/>
                  <a:gd name="T145" fmla="*/ 0 h 119"/>
                  <a:gd name="T146" fmla="*/ 72 w 72"/>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2" h="119">
                    <a:moveTo>
                      <a:pt x="0" y="61"/>
                    </a:moveTo>
                    <a:lnTo>
                      <a:pt x="3" y="42"/>
                    </a:lnTo>
                    <a:lnTo>
                      <a:pt x="7" y="27"/>
                    </a:lnTo>
                    <a:lnTo>
                      <a:pt x="15" y="15"/>
                    </a:lnTo>
                    <a:lnTo>
                      <a:pt x="23" y="8"/>
                    </a:lnTo>
                    <a:lnTo>
                      <a:pt x="30" y="4"/>
                    </a:lnTo>
                    <a:lnTo>
                      <a:pt x="38" y="0"/>
                    </a:lnTo>
                    <a:lnTo>
                      <a:pt x="46" y="4"/>
                    </a:lnTo>
                    <a:lnTo>
                      <a:pt x="53" y="8"/>
                    </a:lnTo>
                    <a:lnTo>
                      <a:pt x="57" y="15"/>
                    </a:lnTo>
                    <a:lnTo>
                      <a:pt x="65" y="27"/>
                    </a:lnTo>
                    <a:lnTo>
                      <a:pt x="69" y="42"/>
                    </a:lnTo>
                    <a:lnTo>
                      <a:pt x="72" y="57"/>
                    </a:lnTo>
                    <a:lnTo>
                      <a:pt x="69" y="77"/>
                    </a:lnTo>
                    <a:lnTo>
                      <a:pt x="65" y="92"/>
                    </a:lnTo>
                    <a:lnTo>
                      <a:pt x="61" y="103"/>
                    </a:lnTo>
                    <a:lnTo>
                      <a:pt x="53" y="111"/>
                    </a:lnTo>
                    <a:lnTo>
                      <a:pt x="42" y="115"/>
                    </a:lnTo>
                    <a:lnTo>
                      <a:pt x="34" y="119"/>
                    </a:lnTo>
                    <a:lnTo>
                      <a:pt x="26" y="115"/>
                    </a:lnTo>
                    <a:lnTo>
                      <a:pt x="19" y="107"/>
                    </a:lnTo>
                    <a:lnTo>
                      <a:pt x="11" y="100"/>
                    </a:lnTo>
                    <a:lnTo>
                      <a:pt x="3" y="80"/>
                    </a:lnTo>
                    <a:lnTo>
                      <a:pt x="0" y="61"/>
                    </a:lnTo>
                    <a:close/>
                    <a:moveTo>
                      <a:pt x="15" y="61"/>
                    </a:moveTo>
                    <a:lnTo>
                      <a:pt x="19" y="84"/>
                    </a:lnTo>
                    <a:lnTo>
                      <a:pt x="23" y="100"/>
                    </a:lnTo>
                    <a:lnTo>
                      <a:pt x="26" y="107"/>
                    </a:lnTo>
                    <a:lnTo>
                      <a:pt x="30" y="111"/>
                    </a:lnTo>
                    <a:lnTo>
                      <a:pt x="34" y="111"/>
                    </a:lnTo>
                    <a:lnTo>
                      <a:pt x="42" y="111"/>
                    </a:lnTo>
                    <a:lnTo>
                      <a:pt x="46" y="107"/>
                    </a:lnTo>
                    <a:lnTo>
                      <a:pt x="49" y="103"/>
                    </a:lnTo>
                    <a:lnTo>
                      <a:pt x="53" y="96"/>
                    </a:lnTo>
                    <a:lnTo>
                      <a:pt x="53" y="77"/>
                    </a:lnTo>
                    <a:lnTo>
                      <a:pt x="57" y="54"/>
                    </a:lnTo>
                    <a:lnTo>
                      <a:pt x="53" y="38"/>
                    </a:lnTo>
                    <a:lnTo>
                      <a:pt x="53" y="23"/>
                    </a:lnTo>
                    <a:lnTo>
                      <a:pt x="49" y="15"/>
                    </a:lnTo>
                    <a:lnTo>
                      <a:pt x="46" y="11"/>
                    </a:lnTo>
                    <a:lnTo>
                      <a:pt x="42" y="8"/>
                    </a:lnTo>
                    <a:lnTo>
                      <a:pt x="38" y="8"/>
                    </a:lnTo>
                    <a:lnTo>
                      <a:pt x="30" y="8"/>
                    </a:lnTo>
                    <a:lnTo>
                      <a:pt x="26" y="11"/>
                    </a:lnTo>
                    <a:lnTo>
                      <a:pt x="23" y="19"/>
                    </a:lnTo>
                    <a:lnTo>
                      <a:pt x="19" y="34"/>
                    </a:lnTo>
                    <a:lnTo>
                      <a:pt x="19" y="50"/>
                    </a:lnTo>
                    <a:lnTo>
                      <a:pt x="15" y="61"/>
                    </a:lnTo>
                    <a:close/>
                  </a:path>
                </a:pathLst>
              </a:custGeom>
              <a:solidFill>
                <a:srgbClr val="000000"/>
              </a:solidFill>
              <a:ln w="0">
                <a:solidFill>
                  <a:srgbClr val="000000"/>
                </a:solidFill>
                <a:round/>
                <a:headEnd/>
                <a:tailEnd/>
              </a:ln>
            </p:spPr>
            <p:txBody>
              <a:bodyPr/>
              <a:lstStyle/>
              <a:p>
                <a:endParaRPr lang="en-CA"/>
              </a:p>
            </p:txBody>
          </p:sp>
          <p:sp>
            <p:nvSpPr>
              <p:cNvPr id="18691" name="Freeform 373"/>
              <p:cNvSpPr>
                <a:spLocks/>
              </p:cNvSpPr>
              <p:nvPr/>
            </p:nvSpPr>
            <p:spPr bwMode="auto">
              <a:xfrm>
                <a:off x="2498" y="2155"/>
                <a:ext cx="77" cy="115"/>
              </a:xfrm>
              <a:custGeom>
                <a:avLst/>
                <a:gdLst>
                  <a:gd name="T0" fmla="*/ 77 w 77"/>
                  <a:gd name="T1" fmla="*/ 96 h 115"/>
                  <a:gd name="T2" fmla="*/ 69 w 77"/>
                  <a:gd name="T3" fmla="*/ 115 h 115"/>
                  <a:gd name="T4" fmla="*/ 0 w 77"/>
                  <a:gd name="T5" fmla="*/ 115 h 115"/>
                  <a:gd name="T6" fmla="*/ 0 w 77"/>
                  <a:gd name="T7" fmla="*/ 111 h 115"/>
                  <a:gd name="T8" fmla="*/ 19 w 77"/>
                  <a:gd name="T9" fmla="*/ 96 h 115"/>
                  <a:gd name="T10" fmla="*/ 31 w 77"/>
                  <a:gd name="T11" fmla="*/ 80 h 115"/>
                  <a:gd name="T12" fmla="*/ 42 w 77"/>
                  <a:gd name="T13" fmla="*/ 69 h 115"/>
                  <a:gd name="T14" fmla="*/ 50 w 77"/>
                  <a:gd name="T15" fmla="*/ 54 h 115"/>
                  <a:gd name="T16" fmla="*/ 54 w 77"/>
                  <a:gd name="T17" fmla="*/ 38 h 115"/>
                  <a:gd name="T18" fmla="*/ 54 w 77"/>
                  <a:gd name="T19" fmla="*/ 31 h 115"/>
                  <a:gd name="T20" fmla="*/ 46 w 77"/>
                  <a:gd name="T21" fmla="*/ 19 h 115"/>
                  <a:gd name="T22" fmla="*/ 38 w 77"/>
                  <a:gd name="T23" fmla="*/ 15 h 115"/>
                  <a:gd name="T24" fmla="*/ 31 w 77"/>
                  <a:gd name="T25" fmla="*/ 15 h 115"/>
                  <a:gd name="T26" fmla="*/ 23 w 77"/>
                  <a:gd name="T27" fmla="*/ 15 h 115"/>
                  <a:gd name="T28" fmla="*/ 15 w 77"/>
                  <a:gd name="T29" fmla="*/ 19 h 115"/>
                  <a:gd name="T30" fmla="*/ 12 w 77"/>
                  <a:gd name="T31" fmla="*/ 27 h 115"/>
                  <a:gd name="T32" fmla="*/ 8 w 77"/>
                  <a:gd name="T33" fmla="*/ 34 h 115"/>
                  <a:gd name="T34" fmla="*/ 4 w 77"/>
                  <a:gd name="T35" fmla="*/ 34 h 115"/>
                  <a:gd name="T36" fmla="*/ 8 w 77"/>
                  <a:gd name="T37" fmla="*/ 19 h 115"/>
                  <a:gd name="T38" fmla="*/ 15 w 77"/>
                  <a:gd name="T39" fmla="*/ 11 h 115"/>
                  <a:gd name="T40" fmla="*/ 23 w 77"/>
                  <a:gd name="T41" fmla="*/ 4 h 115"/>
                  <a:gd name="T42" fmla="*/ 35 w 77"/>
                  <a:gd name="T43" fmla="*/ 0 h 115"/>
                  <a:gd name="T44" fmla="*/ 50 w 77"/>
                  <a:gd name="T45" fmla="*/ 4 h 115"/>
                  <a:gd name="T46" fmla="*/ 58 w 77"/>
                  <a:gd name="T47" fmla="*/ 11 h 115"/>
                  <a:gd name="T48" fmla="*/ 65 w 77"/>
                  <a:gd name="T49" fmla="*/ 19 h 115"/>
                  <a:gd name="T50" fmla="*/ 69 w 77"/>
                  <a:gd name="T51" fmla="*/ 31 h 115"/>
                  <a:gd name="T52" fmla="*/ 65 w 77"/>
                  <a:gd name="T53" fmla="*/ 38 h 115"/>
                  <a:gd name="T54" fmla="*/ 65 w 77"/>
                  <a:gd name="T55" fmla="*/ 50 h 115"/>
                  <a:gd name="T56" fmla="*/ 58 w 77"/>
                  <a:gd name="T57" fmla="*/ 61 h 115"/>
                  <a:gd name="T58" fmla="*/ 42 w 77"/>
                  <a:gd name="T59" fmla="*/ 77 h 115"/>
                  <a:gd name="T60" fmla="*/ 31 w 77"/>
                  <a:gd name="T61" fmla="*/ 88 h 115"/>
                  <a:gd name="T62" fmla="*/ 23 w 77"/>
                  <a:gd name="T63" fmla="*/ 100 h 115"/>
                  <a:gd name="T64" fmla="*/ 19 w 77"/>
                  <a:gd name="T65" fmla="*/ 103 h 115"/>
                  <a:gd name="T66" fmla="*/ 46 w 77"/>
                  <a:gd name="T67" fmla="*/ 103 h 115"/>
                  <a:gd name="T68" fmla="*/ 54 w 77"/>
                  <a:gd name="T69" fmla="*/ 103 h 115"/>
                  <a:gd name="T70" fmla="*/ 62 w 77"/>
                  <a:gd name="T71" fmla="*/ 103 h 115"/>
                  <a:gd name="T72" fmla="*/ 62 w 77"/>
                  <a:gd name="T73" fmla="*/ 100 h 115"/>
                  <a:gd name="T74" fmla="*/ 65 w 77"/>
                  <a:gd name="T75" fmla="*/ 100 h 115"/>
                  <a:gd name="T76" fmla="*/ 69 w 77"/>
                  <a:gd name="T77" fmla="*/ 96 h 115"/>
                  <a:gd name="T78" fmla="*/ 73 w 77"/>
                  <a:gd name="T79" fmla="*/ 96 h 115"/>
                  <a:gd name="T80" fmla="*/ 77 w 77"/>
                  <a:gd name="T81" fmla="*/ 96 h 11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7"/>
                  <a:gd name="T124" fmla="*/ 0 h 115"/>
                  <a:gd name="T125" fmla="*/ 77 w 77"/>
                  <a:gd name="T126" fmla="*/ 115 h 11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7" h="115">
                    <a:moveTo>
                      <a:pt x="77" y="96"/>
                    </a:moveTo>
                    <a:lnTo>
                      <a:pt x="69" y="115"/>
                    </a:lnTo>
                    <a:lnTo>
                      <a:pt x="0" y="115"/>
                    </a:lnTo>
                    <a:lnTo>
                      <a:pt x="0" y="111"/>
                    </a:lnTo>
                    <a:lnTo>
                      <a:pt x="19" y="96"/>
                    </a:lnTo>
                    <a:lnTo>
                      <a:pt x="31" y="80"/>
                    </a:lnTo>
                    <a:lnTo>
                      <a:pt x="42" y="69"/>
                    </a:lnTo>
                    <a:lnTo>
                      <a:pt x="50" y="54"/>
                    </a:lnTo>
                    <a:lnTo>
                      <a:pt x="54" y="38"/>
                    </a:lnTo>
                    <a:lnTo>
                      <a:pt x="54" y="31"/>
                    </a:lnTo>
                    <a:lnTo>
                      <a:pt x="46" y="19"/>
                    </a:lnTo>
                    <a:lnTo>
                      <a:pt x="38" y="15"/>
                    </a:lnTo>
                    <a:lnTo>
                      <a:pt x="31" y="15"/>
                    </a:lnTo>
                    <a:lnTo>
                      <a:pt x="23" y="15"/>
                    </a:lnTo>
                    <a:lnTo>
                      <a:pt x="15" y="19"/>
                    </a:lnTo>
                    <a:lnTo>
                      <a:pt x="12" y="27"/>
                    </a:lnTo>
                    <a:lnTo>
                      <a:pt x="8" y="34"/>
                    </a:lnTo>
                    <a:lnTo>
                      <a:pt x="4" y="34"/>
                    </a:lnTo>
                    <a:lnTo>
                      <a:pt x="8" y="19"/>
                    </a:lnTo>
                    <a:lnTo>
                      <a:pt x="15" y="11"/>
                    </a:lnTo>
                    <a:lnTo>
                      <a:pt x="23" y="4"/>
                    </a:lnTo>
                    <a:lnTo>
                      <a:pt x="35" y="0"/>
                    </a:lnTo>
                    <a:lnTo>
                      <a:pt x="50" y="4"/>
                    </a:lnTo>
                    <a:lnTo>
                      <a:pt x="58" y="11"/>
                    </a:lnTo>
                    <a:lnTo>
                      <a:pt x="65" y="19"/>
                    </a:lnTo>
                    <a:lnTo>
                      <a:pt x="69" y="31"/>
                    </a:lnTo>
                    <a:lnTo>
                      <a:pt x="65" y="38"/>
                    </a:lnTo>
                    <a:lnTo>
                      <a:pt x="65" y="50"/>
                    </a:lnTo>
                    <a:lnTo>
                      <a:pt x="58" y="61"/>
                    </a:lnTo>
                    <a:lnTo>
                      <a:pt x="42" y="77"/>
                    </a:lnTo>
                    <a:lnTo>
                      <a:pt x="31" y="88"/>
                    </a:lnTo>
                    <a:lnTo>
                      <a:pt x="23" y="100"/>
                    </a:lnTo>
                    <a:lnTo>
                      <a:pt x="19" y="103"/>
                    </a:lnTo>
                    <a:lnTo>
                      <a:pt x="46" y="103"/>
                    </a:lnTo>
                    <a:lnTo>
                      <a:pt x="54" y="103"/>
                    </a:lnTo>
                    <a:lnTo>
                      <a:pt x="62" y="103"/>
                    </a:lnTo>
                    <a:lnTo>
                      <a:pt x="62" y="100"/>
                    </a:lnTo>
                    <a:lnTo>
                      <a:pt x="65" y="100"/>
                    </a:lnTo>
                    <a:lnTo>
                      <a:pt x="69" y="96"/>
                    </a:lnTo>
                    <a:lnTo>
                      <a:pt x="73" y="96"/>
                    </a:lnTo>
                    <a:lnTo>
                      <a:pt x="77" y="96"/>
                    </a:lnTo>
                    <a:close/>
                  </a:path>
                </a:pathLst>
              </a:custGeom>
              <a:solidFill>
                <a:srgbClr val="000000"/>
              </a:solidFill>
              <a:ln w="0">
                <a:solidFill>
                  <a:srgbClr val="000000"/>
                </a:solidFill>
                <a:round/>
                <a:headEnd/>
                <a:tailEnd/>
              </a:ln>
            </p:spPr>
            <p:txBody>
              <a:bodyPr/>
              <a:lstStyle/>
              <a:p>
                <a:endParaRPr lang="en-CA"/>
              </a:p>
            </p:txBody>
          </p:sp>
          <p:sp>
            <p:nvSpPr>
              <p:cNvPr id="18692" name="Freeform 374"/>
              <p:cNvSpPr>
                <a:spLocks/>
              </p:cNvSpPr>
              <p:nvPr/>
            </p:nvSpPr>
            <p:spPr bwMode="auto">
              <a:xfrm>
                <a:off x="2598" y="2155"/>
                <a:ext cx="46" cy="115"/>
              </a:xfrm>
              <a:custGeom>
                <a:avLst/>
                <a:gdLst>
                  <a:gd name="T0" fmla="*/ 0 w 46"/>
                  <a:gd name="T1" fmla="*/ 15 h 115"/>
                  <a:gd name="T2" fmla="*/ 27 w 46"/>
                  <a:gd name="T3" fmla="*/ 0 h 115"/>
                  <a:gd name="T4" fmla="*/ 31 w 46"/>
                  <a:gd name="T5" fmla="*/ 0 h 115"/>
                  <a:gd name="T6" fmla="*/ 31 w 46"/>
                  <a:gd name="T7" fmla="*/ 96 h 115"/>
                  <a:gd name="T8" fmla="*/ 31 w 46"/>
                  <a:gd name="T9" fmla="*/ 103 h 115"/>
                  <a:gd name="T10" fmla="*/ 31 w 46"/>
                  <a:gd name="T11" fmla="*/ 107 h 115"/>
                  <a:gd name="T12" fmla="*/ 34 w 46"/>
                  <a:gd name="T13" fmla="*/ 111 h 115"/>
                  <a:gd name="T14" fmla="*/ 34 w 46"/>
                  <a:gd name="T15" fmla="*/ 111 h 115"/>
                  <a:gd name="T16" fmla="*/ 38 w 46"/>
                  <a:gd name="T17" fmla="*/ 115 h 115"/>
                  <a:gd name="T18" fmla="*/ 46 w 46"/>
                  <a:gd name="T19" fmla="*/ 115 h 115"/>
                  <a:gd name="T20" fmla="*/ 46 w 46"/>
                  <a:gd name="T21" fmla="*/ 115 h 115"/>
                  <a:gd name="T22" fmla="*/ 4 w 46"/>
                  <a:gd name="T23" fmla="*/ 115 h 115"/>
                  <a:gd name="T24" fmla="*/ 4 w 46"/>
                  <a:gd name="T25" fmla="*/ 115 h 115"/>
                  <a:gd name="T26" fmla="*/ 8 w 46"/>
                  <a:gd name="T27" fmla="*/ 115 h 115"/>
                  <a:gd name="T28" fmla="*/ 11 w 46"/>
                  <a:gd name="T29" fmla="*/ 111 h 115"/>
                  <a:gd name="T30" fmla="*/ 15 w 46"/>
                  <a:gd name="T31" fmla="*/ 111 h 115"/>
                  <a:gd name="T32" fmla="*/ 15 w 46"/>
                  <a:gd name="T33" fmla="*/ 107 h 115"/>
                  <a:gd name="T34" fmla="*/ 15 w 46"/>
                  <a:gd name="T35" fmla="*/ 103 h 115"/>
                  <a:gd name="T36" fmla="*/ 15 w 46"/>
                  <a:gd name="T37" fmla="*/ 96 h 115"/>
                  <a:gd name="T38" fmla="*/ 15 w 46"/>
                  <a:gd name="T39" fmla="*/ 34 h 115"/>
                  <a:gd name="T40" fmla="*/ 15 w 46"/>
                  <a:gd name="T41" fmla="*/ 23 h 115"/>
                  <a:gd name="T42" fmla="*/ 15 w 46"/>
                  <a:gd name="T43" fmla="*/ 19 h 115"/>
                  <a:gd name="T44" fmla="*/ 15 w 46"/>
                  <a:gd name="T45" fmla="*/ 15 h 115"/>
                  <a:gd name="T46" fmla="*/ 15 w 46"/>
                  <a:gd name="T47" fmla="*/ 15 h 115"/>
                  <a:gd name="T48" fmla="*/ 11 w 46"/>
                  <a:gd name="T49" fmla="*/ 15 h 115"/>
                  <a:gd name="T50" fmla="*/ 11 w 46"/>
                  <a:gd name="T51" fmla="*/ 11 h 115"/>
                  <a:gd name="T52" fmla="*/ 8 w 46"/>
                  <a:gd name="T53" fmla="*/ 15 h 115"/>
                  <a:gd name="T54" fmla="*/ 4 w 46"/>
                  <a:gd name="T55" fmla="*/ 15 h 115"/>
                  <a:gd name="T56" fmla="*/ 0 w 46"/>
                  <a:gd name="T57" fmla="*/ 15 h 11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6"/>
                  <a:gd name="T88" fmla="*/ 0 h 115"/>
                  <a:gd name="T89" fmla="*/ 46 w 46"/>
                  <a:gd name="T90" fmla="*/ 115 h 11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6" h="115">
                    <a:moveTo>
                      <a:pt x="0" y="15"/>
                    </a:moveTo>
                    <a:lnTo>
                      <a:pt x="27" y="0"/>
                    </a:lnTo>
                    <a:lnTo>
                      <a:pt x="31" y="0"/>
                    </a:lnTo>
                    <a:lnTo>
                      <a:pt x="31" y="96"/>
                    </a:lnTo>
                    <a:lnTo>
                      <a:pt x="31" y="103"/>
                    </a:lnTo>
                    <a:lnTo>
                      <a:pt x="31" y="107"/>
                    </a:lnTo>
                    <a:lnTo>
                      <a:pt x="34" y="111"/>
                    </a:lnTo>
                    <a:lnTo>
                      <a:pt x="38" y="115"/>
                    </a:lnTo>
                    <a:lnTo>
                      <a:pt x="46" y="115"/>
                    </a:lnTo>
                    <a:lnTo>
                      <a:pt x="4" y="115"/>
                    </a:lnTo>
                    <a:lnTo>
                      <a:pt x="8" y="115"/>
                    </a:lnTo>
                    <a:lnTo>
                      <a:pt x="11" y="111"/>
                    </a:lnTo>
                    <a:lnTo>
                      <a:pt x="15" y="111"/>
                    </a:lnTo>
                    <a:lnTo>
                      <a:pt x="15" y="107"/>
                    </a:lnTo>
                    <a:lnTo>
                      <a:pt x="15" y="103"/>
                    </a:lnTo>
                    <a:lnTo>
                      <a:pt x="15" y="96"/>
                    </a:lnTo>
                    <a:lnTo>
                      <a:pt x="15" y="34"/>
                    </a:lnTo>
                    <a:lnTo>
                      <a:pt x="15" y="23"/>
                    </a:lnTo>
                    <a:lnTo>
                      <a:pt x="15" y="19"/>
                    </a:lnTo>
                    <a:lnTo>
                      <a:pt x="15" y="15"/>
                    </a:lnTo>
                    <a:lnTo>
                      <a:pt x="11" y="15"/>
                    </a:lnTo>
                    <a:lnTo>
                      <a:pt x="11" y="11"/>
                    </a:lnTo>
                    <a:lnTo>
                      <a:pt x="8" y="15"/>
                    </a:lnTo>
                    <a:lnTo>
                      <a:pt x="4" y="15"/>
                    </a:lnTo>
                    <a:lnTo>
                      <a:pt x="0" y="15"/>
                    </a:lnTo>
                    <a:close/>
                  </a:path>
                </a:pathLst>
              </a:custGeom>
              <a:solidFill>
                <a:srgbClr val="000000"/>
              </a:solidFill>
              <a:ln w="0">
                <a:solidFill>
                  <a:srgbClr val="000000"/>
                </a:solidFill>
                <a:round/>
                <a:headEnd/>
                <a:tailEnd/>
              </a:ln>
            </p:spPr>
            <p:txBody>
              <a:bodyPr/>
              <a:lstStyle/>
              <a:p>
                <a:endParaRPr lang="en-CA"/>
              </a:p>
            </p:txBody>
          </p:sp>
          <p:sp>
            <p:nvSpPr>
              <p:cNvPr id="18693" name="Rectangle 375"/>
              <p:cNvSpPr>
                <a:spLocks noChangeArrowheads="1"/>
              </p:cNvSpPr>
              <p:nvPr/>
            </p:nvSpPr>
            <p:spPr bwMode="auto">
              <a:xfrm>
                <a:off x="2705" y="2120"/>
                <a:ext cx="8" cy="208"/>
              </a:xfrm>
              <a:prstGeom prst="rect">
                <a:avLst/>
              </a:prstGeom>
              <a:solidFill>
                <a:srgbClr val="000000"/>
              </a:solidFill>
              <a:ln w="0">
                <a:solidFill>
                  <a:srgbClr val="000000"/>
                </a:solidFill>
                <a:miter lim="800000"/>
                <a:headEnd/>
                <a:tailEnd/>
              </a:ln>
            </p:spPr>
            <p:txBody>
              <a:bodyPr/>
              <a:lstStyle/>
              <a:p>
                <a:endParaRPr lang="en-US"/>
              </a:p>
            </p:txBody>
          </p:sp>
          <p:sp>
            <p:nvSpPr>
              <p:cNvPr id="18694" name="Freeform 376"/>
              <p:cNvSpPr>
                <a:spLocks noEditPoints="1"/>
              </p:cNvSpPr>
              <p:nvPr/>
            </p:nvSpPr>
            <p:spPr bwMode="auto">
              <a:xfrm>
                <a:off x="2901" y="2155"/>
                <a:ext cx="69" cy="119"/>
              </a:xfrm>
              <a:custGeom>
                <a:avLst/>
                <a:gdLst>
                  <a:gd name="T0" fmla="*/ 0 w 69"/>
                  <a:gd name="T1" fmla="*/ 61 h 119"/>
                  <a:gd name="T2" fmla="*/ 0 w 69"/>
                  <a:gd name="T3" fmla="*/ 42 h 119"/>
                  <a:gd name="T4" fmla="*/ 4 w 69"/>
                  <a:gd name="T5" fmla="*/ 27 h 119"/>
                  <a:gd name="T6" fmla="*/ 11 w 69"/>
                  <a:gd name="T7" fmla="*/ 15 h 119"/>
                  <a:gd name="T8" fmla="*/ 19 w 69"/>
                  <a:gd name="T9" fmla="*/ 8 h 119"/>
                  <a:gd name="T10" fmla="*/ 27 w 69"/>
                  <a:gd name="T11" fmla="*/ 4 h 119"/>
                  <a:gd name="T12" fmla="*/ 35 w 69"/>
                  <a:gd name="T13" fmla="*/ 0 h 119"/>
                  <a:gd name="T14" fmla="*/ 42 w 69"/>
                  <a:gd name="T15" fmla="*/ 4 h 119"/>
                  <a:gd name="T16" fmla="*/ 50 w 69"/>
                  <a:gd name="T17" fmla="*/ 8 h 119"/>
                  <a:gd name="T18" fmla="*/ 58 w 69"/>
                  <a:gd name="T19" fmla="*/ 15 h 119"/>
                  <a:gd name="T20" fmla="*/ 61 w 69"/>
                  <a:gd name="T21" fmla="*/ 27 h 119"/>
                  <a:gd name="T22" fmla="*/ 69 w 69"/>
                  <a:gd name="T23" fmla="*/ 42 h 119"/>
                  <a:gd name="T24" fmla="*/ 69 w 69"/>
                  <a:gd name="T25" fmla="*/ 57 h 119"/>
                  <a:gd name="T26" fmla="*/ 69 w 69"/>
                  <a:gd name="T27" fmla="*/ 77 h 119"/>
                  <a:gd name="T28" fmla="*/ 61 w 69"/>
                  <a:gd name="T29" fmla="*/ 92 h 119"/>
                  <a:gd name="T30" fmla="*/ 58 w 69"/>
                  <a:gd name="T31" fmla="*/ 103 h 119"/>
                  <a:gd name="T32" fmla="*/ 50 w 69"/>
                  <a:gd name="T33" fmla="*/ 111 h 119"/>
                  <a:gd name="T34" fmla="*/ 42 w 69"/>
                  <a:gd name="T35" fmla="*/ 115 h 119"/>
                  <a:gd name="T36" fmla="*/ 35 w 69"/>
                  <a:gd name="T37" fmla="*/ 119 h 119"/>
                  <a:gd name="T38" fmla="*/ 23 w 69"/>
                  <a:gd name="T39" fmla="*/ 115 h 119"/>
                  <a:gd name="T40" fmla="*/ 15 w 69"/>
                  <a:gd name="T41" fmla="*/ 107 h 119"/>
                  <a:gd name="T42" fmla="*/ 8 w 69"/>
                  <a:gd name="T43" fmla="*/ 100 h 119"/>
                  <a:gd name="T44" fmla="*/ 0 w 69"/>
                  <a:gd name="T45" fmla="*/ 80 h 119"/>
                  <a:gd name="T46" fmla="*/ 0 w 69"/>
                  <a:gd name="T47" fmla="*/ 61 h 119"/>
                  <a:gd name="T48" fmla="*/ 15 w 69"/>
                  <a:gd name="T49" fmla="*/ 61 h 119"/>
                  <a:gd name="T50" fmla="*/ 15 w 69"/>
                  <a:gd name="T51" fmla="*/ 84 h 119"/>
                  <a:gd name="T52" fmla="*/ 19 w 69"/>
                  <a:gd name="T53" fmla="*/ 100 h 119"/>
                  <a:gd name="T54" fmla="*/ 23 w 69"/>
                  <a:gd name="T55" fmla="*/ 107 h 119"/>
                  <a:gd name="T56" fmla="*/ 27 w 69"/>
                  <a:gd name="T57" fmla="*/ 111 h 119"/>
                  <a:gd name="T58" fmla="*/ 35 w 69"/>
                  <a:gd name="T59" fmla="*/ 111 h 119"/>
                  <a:gd name="T60" fmla="*/ 38 w 69"/>
                  <a:gd name="T61" fmla="*/ 111 h 119"/>
                  <a:gd name="T62" fmla="*/ 42 w 69"/>
                  <a:gd name="T63" fmla="*/ 107 h 119"/>
                  <a:gd name="T64" fmla="*/ 46 w 69"/>
                  <a:gd name="T65" fmla="*/ 103 h 119"/>
                  <a:gd name="T66" fmla="*/ 50 w 69"/>
                  <a:gd name="T67" fmla="*/ 96 h 119"/>
                  <a:gd name="T68" fmla="*/ 54 w 69"/>
                  <a:gd name="T69" fmla="*/ 77 h 119"/>
                  <a:gd name="T70" fmla="*/ 54 w 69"/>
                  <a:gd name="T71" fmla="*/ 54 h 119"/>
                  <a:gd name="T72" fmla="*/ 54 w 69"/>
                  <a:gd name="T73" fmla="*/ 38 h 119"/>
                  <a:gd name="T74" fmla="*/ 50 w 69"/>
                  <a:gd name="T75" fmla="*/ 23 h 119"/>
                  <a:gd name="T76" fmla="*/ 46 w 69"/>
                  <a:gd name="T77" fmla="*/ 15 h 119"/>
                  <a:gd name="T78" fmla="*/ 42 w 69"/>
                  <a:gd name="T79" fmla="*/ 11 h 119"/>
                  <a:gd name="T80" fmla="*/ 38 w 69"/>
                  <a:gd name="T81" fmla="*/ 8 h 119"/>
                  <a:gd name="T82" fmla="*/ 35 w 69"/>
                  <a:gd name="T83" fmla="*/ 8 h 119"/>
                  <a:gd name="T84" fmla="*/ 27 w 69"/>
                  <a:gd name="T85" fmla="*/ 8 h 119"/>
                  <a:gd name="T86" fmla="*/ 23 w 69"/>
                  <a:gd name="T87" fmla="*/ 11 h 119"/>
                  <a:gd name="T88" fmla="*/ 19 w 69"/>
                  <a:gd name="T89" fmla="*/ 19 h 119"/>
                  <a:gd name="T90" fmla="*/ 15 w 69"/>
                  <a:gd name="T91" fmla="*/ 34 h 119"/>
                  <a:gd name="T92" fmla="*/ 15 w 69"/>
                  <a:gd name="T93" fmla="*/ 50 h 119"/>
                  <a:gd name="T94" fmla="*/ 15 w 69"/>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1"/>
                    </a:moveTo>
                    <a:lnTo>
                      <a:pt x="0" y="42"/>
                    </a:lnTo>
                    <a:lnTo>
                      <a:pt x="4" y="27"/>
                    </a:lnTo>
                    <a:lnTo>
                      <a:pt x="11" y="15"/>
                    </a:lnTo>
                    <a:lnTo>
                      <a:pt x="19" y="8"/>
                    </a:lnTo>
                    <a:lnTo>
                      <a:pt x="27" y="4"/>
                    </a:lnTo>
                    <a:lnTo>
                      <a:pt x="35" y="0"/>
                    </a:lnTo>
                    <a:lnTo>
                      <a:pt x="42" y="4"/>
                    </a:lnTo>
                    <a:lnTo>
                      <a:pt x="50" y="8"/>
                    </a:lnTo>
                    <a:lnTo>
                      <a:pt x="58" y="15"/>
                    </a:lnTo>
                    <a:lnTo>
                      <a:pt x="61" y="27"/>
                    </a:lnTo>
                    <a:lnTo>
                      <a:pt x="69" y="42"/>
                    </a:lnTo>
                    <a:lnTo>
                      <a:pt x="69" y="57"/>
                    </a:lnTo>
                    <a:lnTo>
                      <a:pt x="69" y="77"/>
                    </a:lnTo>
                    <a:lnTo>
                      <a:pt x="61" y="92"/>
                    </a:lnTo>
                    <a:lnTo>
                      <a:pt x="58" y="103"/>
                    </a:lnTo>
                    <a:lnTo>
                      <a:pt x="50" y="111"/>
                    </a:lnTo>
                    <a:lnTo>
                      <a:pt x="42" y="115"/>
                    </a:lnTo>
                    <a:lnTo>
                      <a:pt x="35" y="119"/>
                    </a:lnTo>
                    <a:lnTo>
                      <a:pt x="23" y="115"/>
                    </a:lnTo>
                    <a:lnTo>
                      <a:pt x="15" y="107"/>
                    </a:lnTo>
                    <a:lnTo>
                      <a:pt x="8" y="100"/>
                    </a:lnTo>
                    <a:lnTo>
                      <a:pt x="0" y="80"/>
                    </a:lnTo>
                    <a:lnTo>
                      <a:pt x="0" y="61"/>
                    </a:lnTo>
                    <a:close/>
                    <a:moveTo>
                      <a:pt x="15" y="61"/>
                    </a:moveTo>
                    <a:lnTo>
                      <a:pt x="15" y="84"/>
                    </a:lnTo>
                    <a:lnTo>
                      <a:pt x="19" y="100"/>
                    </a:lnTo>
                    <a:lnTo>
                      <a:pt x="23" y="107"/>
                    </a:lnTo>
                    <a:lnTo>
                      <a:pt x="27" y="111"/>
                    </a:lnTo>
                    <a:lnTo>
                      <a:pt x="35" y="111"/>
                    </a:lnTo>
                    <a:lnTo>
                      <a:pt x="38" y="111"/>
                    </a:lnTo>
                    <a:lnTo>
                      <a:pt x="42" y="107"/>
                    </a:lnTo>
                    <a:lnTo>
                      <a:pt x="46" y="103"/>
                    </a:lnTo>
                    <a:lnTo>
                      <a:pt x="50" y="96"/>
                    </a:lnTo>
                    <a:lnTo>
                      <a:pt x="54" y="77"/>
                    </a:lnTo>
                    <a:lnTo>
                      <a:pt x="54" y="54"/>
                    </a:lnTo>
                    <a:lnTo>
                      <a:pt x="54" y="38"/>
                    </a:lnTo>
                    <a:lnTo>
                      <a:pt x="50" y="23"/>
                    </a:lnTo>
                    <a:lnTo>
                      <a:pt x="46" y="15"/>
                    </a:lnTo>
                    <a:lnTo>
                      <a:pt x="42" y="11"/>
                    </a:lnTo>
                    <a:lnTo>
                      <a:pt x="38" y="8"/>
                    </a:lnTo>
                    <a:lnTo>
                      <a:pt x="35" y="8"/>
                    </a:lnTo>
                    <a:lnTo>
                      <a:pt x="27" y="8"/>
                    </a:lnTo>
                    <a:lnTo>
                      <a:pt x="23" y="11"/>
                    </a:lnTo>
                    <a:lnTo>
                      <a:pt x="19" y="19"/>
                    </a:lnTo>
                    <a:lnTo>
                      <a:pt x="15" y="34"/>
                    </a:lnTo>
                    <a:lnTo>
                      <a:pt x="15" y="50"/>
                    </a:lnTo>
                    <a:lnTo>
                      <a:pt x="15" y="61"/>
                    </a:lnTo>
                    <a:close/>
                  </a:path>
                </a:pathLst>
              </a:custGeom>
              <a:solidFill>
                <a:srgbClr val="000000"/>
              </a:solidFill>
              <a:ln w="0">
                <a:solidFill>
                  <a:srgbClr val="000000"/>
                </a:solidFill>
                <a:round/>
                <a:headEnd/>
                <a:tailEnd/>
              </a:ln>
            </p:spPr>
            <p:txBody>
              <a:bodyPr/>
              <a:lstStyle/>
              <a:p>
                <a:endParaRPr lang="en-CA"/>
              </a:p>
            </p:txBody>
          </p:sp>
          <p:sp>
            <p:nvSpPr>
              <p:cNvPr id="18695" name="Rectangle 377"/>
              <p:cNvSpPr>
                <a:spLocks noChangeArrowheads="1"/>
              </p:cNvSpPr>
              <p:nvPr/>
            </p:nvSpPr>
            <p:spPr bwMode="auto">
              <a:xfrm>
                <a:off x="3304" y="2120"/>
                <a:ext cx="8" cy="208"/>
              </a:xfrm>
              <a:prstGeom prst="rect">
                <a:avLst/>
              </a:prstGeom>
              <a:solidFill>
                <a:srgbClr val="000000"/>
              </a:solidFill>
              <a:ln w="0">
                <a:solidFill>
                  <a:srgbClr val="000000"/>
                </a:solidFill>
                <a:miter lim="800000"/>
                <a:headEnd/>
                <a:tailEnd/>
              </a:ln>
            </p:spPr>
            <p:txBody>
              <a:bodyPr/>
              <a:lstStyle/>
              <a:p>
                <a:endParaRPr lang="en-US"/>
              </a:p>
            </p:txBody>
          </p:sp>
          <p:sp>
            <p:nvSpPr>
              <p:cNvPr id="18696" name="Freeform 378"/>
              <p:cNvSpPr>
                <a:spLocks/>
              </p:cNvSpPr>
              <p:nvPr/>
            </p:nvSpPr>
            <p:spPr bwMode="auto">
              <a:xfrm>
                <a:off x="3507" y="2255"/>
                <a:ext cx="19" cy="19"/>
              </a:xfrm>
              <a:custGeom>
                <a:avLst/>
                <a:gdLst>
                  <a:gd name="T0" fmla="*/ 12 w 19"/>
                  <a:gd name="T1" fmla="*/ 0 h 19"/>
                  <a:gd name="T2" fmla="*/ 16 w 19"/>
                  <a:gd name="T3" fmla="*/ 0 h 19"/>
                  <a:gd name="T4" fmla="*/ 19 w 19"/>
                  <a:gd name="T5" fmla="*/ 0 h 19"/>
                  <a:gd name="T6" fmla="*/ 19 w 19"/>
                  <a:gd name="T7" fmla="*/ 3 h 19"/>
                  <a:gd name="T8" fmla="*/ 19 w 19"/>
                  <a:gd name="T9" fmla="*/ 7 h 19"/>
                  <a:gd name="T10" fmla="*/ 19 w 19"/>
                  <a:gd name="T11" fmla="*/ 11 h 19"/>
                  <a:gd name="T12" fmla="*/ 19 w 19"/>
                  <a:gd name="T13" fmla="*/ 15 h 19"/>
                  <a:gd name="T14" fmla="*/ 16 w 19"/>
                  <a:gd name="T15" fmla="*/ 15 h 19"/>
                  <a:gd name="T16" fmla="*/ 12 w 19"/>
                  <a:gd name="T17" fmla="*/ 19 h 19"/>
                  <a:gd name="T18" fmla="*/ 8 w 19"/>
                  <a:gd name="T19" fmla="*/ 15 h 19"/>
                  <a:gd name="T20" fmla="*/ 4 w 19"/>
                  <a:gd name="T21" fmla="*/ 15 h 19"/>
                  <a:gd name="T22" fmla="*/ 0 w 19"/>
                  <a:gd name="T23" fmla="*/ 11 h 19"/>
                  <a:gd name="T24" fmla="*/ 0 w 19"/>
                  <a:gd name="T25" fmla="*/ 7 h 19"/>
                  <a:gd name="T26" fmla="*/ 0 w 19"/>
                  <a:gd name="T27" fmla="*/ 3 h 19"/>
                  <a:gd name="T28" fmla="*/ 4 w 19"/>
                  <a:gd name="T29" fmla="*/ 0 h 19"/>
                  <a:gd name="T30" fmla="*/ 8 w 19"/>
                  <a:gd name="T31" fmla="*/ 0 h 19"/>
                  <a:gd name="T32" fmla="*/ 12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12" y="0"/>
                    </a:moveTo>
                    <a:lnTo>
                      <a:pt x="16" y="0"/>
                    </a:lnTo>
                    <a:lnTo>
                      <a:pt x="19" y="0"/>
                    </a:lnTo>
                    <a:lnTo>
                      <a:pt x="19" y="3"/>
                    </a:lnTo>
                    <a:lnTo>
                      <a:pt x="19" y="7"/>
                    </a:lnTo>
                    <a:lnTo>
                      <a:pt x="19" y="11"/>
                    </a:lnTo>
                    <a:lnTo>
                      <a:pt x="19" y="15"/>
                    </a:lnTo>
                    <a:lnTo>
                      <a:pt x="16" y="15"/>
                    </a:lnTo>
                    <a:lnTo>
                      <a:pt x="12" y="19"/>
                    </a:lnTo>
                    <a:lnTo>
                      <a:pt x="8" y="15"/>
                    </a:lnTo>
                    <a:lnTo>
                      <a:pt x="4" y="15"/>
                    </a:lnTo>
                    <a:lnTo>
                      <a:pt x="0" y="11"/>
                    </a:lnTo>
                    <a:lnTo>
                      <a:pt x="0" y="7"/>
                    </a:lnTo>
                    <a:lnTo>
                      <a:pt x="0" y="3"/>
                    </a:lnTo>
                    <a:lnTo>
                      <a:pt x="4" y="0"/>
                    </a:lnTo>
                    <a:lnTo>
                      <a:pt x="8" y="0"/>
                    </a:lnTo>
                    <a:lnTo>
                      <a:pt x="12" y="0"/>
                    </a:lnTo>
                    <a:close/>
                  </a:path>
                </a:pathLst>
              </a:custGeom>
              <a:solidFill>
                <a:srgbClr val="000000"/>
              </a:solidFill>
              <a:ln w="0">
                <a:solidFill>
                  <a:srgbClr val="000000"/>
                </a:solidFill>
                <a:round/>
                <a:headEnd/>
                <a:tailEnd/>
              </a:ln>
            </p:spPr>
            <p:txBody>
              <a:bodyPr/>
              <a:lstStyle/>
              <a:p>
                <a:endParaRPr lang="en-CA"/>
              </a:p>
            </p:txBody>
          </p:sp>
          <p:sp>
            <p:nvSpPr>
              <p:cNvPr id="18697" name="Freeform 379"/>
              <p:cNvSpPr>
                <a:spLocks noEditPoints="1"/>
              </p:cNvSpPr>
              <p:nvPr/>
            </p:nvSpPr>
            <p:spPr bwMode="auto">
              <a:xfrm>
                <a:off x="3546" y="2155"/>
                <a:ext cx="69" cy="119"/>
              </a:xfrm>
              <a:custGeom>
                <a:avLst/>
                <a:gdLst>
                  <a:gd name="T0" fmla="*/ 0 w 69"/>
                  <a:gd name="T1" fmla="*/ 61 h 119"/>
                  <a:gd name="T2" fmla="*/ 0 w 69"/>
                  <a:gd name="T3" fmla="*/ 42 h 119"/>
                  <a:gd name="T4" fmla="*/ 3 w 69"/>
                  <a:gd name="T5" fmla="*/ 27 h 119"/>
                  <a:gd name="T6" fmla="*/ 11 w 69"/>
                  <a:gd name="T7" fmla="*/ 15 h 119"/>
                  <a:gd name="T8" fmla="*/ 19 w 69"/>
                  <a:gd name="T9" fmla="*/ 8 h 119"/>
                  <a:gd name="T10" fmla="*/ 26 w 69"/>
                  <a:gd name="T11" fmla="*/ 4 h 119"/>
                  <a:gd name="T12" fmla="*/ 34 w 69"/>
                  <a:gd name="T13" fmla="*/ 0 h 119"/>
                  <a:gd name="T14" fmla="*/ 42 w 69"/>
                  <a:gd name="T15" fmla="*/ 4 h 119"/>
                  <a:gd name="T16" fmla="*/ 49 w 69"/>
                  <a:gd name="T17" fmla="*/ 8 h 119"/>
                  <a:gd name="T18" fmla="*/ 57 w 69"/>
                  <a:gd name="T19" fmla="*/ 15 h 119"/>
                  <a:gd name="T20" fmla="*/ 65 w 69"/>
                  <a:gd name="T21" fmla="*/ 27 h 119"/>
                  <a:gd name="T22" fmla="*/ 69 w 69"/>
                  <a:gd name="T23" fmla="*/ 42 h 119"/>
                  <a:gd name="T24" fmla="*/ 69 w 69"/>
                  <a:gd name="T25" fmla="*/ 57 h 119"/>
                  <a:gd name="T26" fmla="*/ 69 w 69"/>
                  <a:gd name="T27" fmla="*/ 77 h 119"/>
                  <a:gd name="T28" fmla="*/ 65 w 69"/>
                  <a:gd name="T29" fmla="*/ 92 h 119"/>
                  <a:gd name="T30" fmla="*/ 57 w 69"/>
                  <a:gd name="T31" fmla="*/ 103 h 119"/>
                  <a:gd name="T32" fmla="*/ 49 w 69"/>
                  <a:gd name="T33" fmla="*/ 111 h 119"/>
                  <a:gd name="T34" fmla="*/ 42 w 69"/>
                  <a:gd name="T35" fmla="*/ 115 h 119"/>
                  <a:gd name="T36" fmla="*/ 34 w 69"/>
                  <a:gd name="T37" fmla="*/ 119 h 119"/>
                  <a:gd name="T38" fmla="*/ 23 w 69"/>
                  <a:gd name="T39" fmla="*/ 115 h 119"/>
                  <a:gd name="T40" fmla="*/ 15 w 69"/>
                  <a:gd name="T41" fmla="*/ 107 h 119"/>
                  <a:gd name="T42" fmla="*/ 7 w 69"/>
                  <a:gd name="T43" fmla="*/ 100 h 119"/>
                  <a:gd name="T44" fmla="*/ 0 w 69"/>
                  <a:gd name="T45" fmla="*/ 80 h 119"/>
                  <a:gd name="T46" fmla="*/ 0 w 69"/>
                  <a:gd name="T47" fmla="*/ 61 h 119"/>
                  <a:gd name="T48" fmla="*/ 15 w 69"/>
                  <a:gd name="T49" fmla="*/ 61 h 119"/>
                  <a:gd name="T50" fmla="*/ 15 w 69"/>
                  <a:gd name="T51" fmla="*/ 84 h 119"/>
                  <a:gd name="T52" fmla="*/ 19 w 69"/>
                  <a:gd name="T53" fmla="*/ 100 h 119"/>
                  <a:gd name="T54" fmla="*/ 23 w 69"/>
                  <a:gd name="T55" fmla="*/ 107 h 119"/>
                  <a:gd name="T56" fmla="*/ 26 w 69"/>
                  <a:gd name="T57" fmla="*/ 111 h 119"/>
                  <a:gd name="T58" fmla="*/ 34 w 69"/>
                  <a:gd name="T59" fmla="*/ 111 h 119"/>
                  <a:gd name="T60" fmla="*/ 38 w 69"/>
                  <a:gd name="T61" fmla="*/ 111 h 119"/>
                  <a:gd name="T62" fmla="*/ 42 w 69"/>
                  <a:gd name="T63" fmla="*/ 107 h 119"/>
                  <a:gd name="T64" fmla="*/ 46 w 69"/>
                  <a:gd name="T65" fmla="*/ 103 h 119"/>
                  <a:gd name="T66" fmla="*/ 49 w 69"/>
                  <a:gd name="T67" fmla="*/ 96 h 119"/>
                  <a:gd name="T68" fmla="*/ 53 w 69"/>
                  <a:gd name="T69" fmla="*/ 77 h 119"/>
                  <a:gd name="T70" fmla="*/ 53 w 69"/>
                  <a:gd name="T71" fmla="*/ 54 h 119"/>
                  <a:gd name="T72" fmla="*/ 53 w 69"/>
                  <a:gd name="T73" fmla="*/ 38 h 119"/>
                  <a:gd name="T74" fmla="*/ 49 w 69"/>
                  <a:gd name="T75" fmla="*/ 23 h 119"/>
                  <a:gd name="T76" fmla="*/ 46 w 69"/>
                  <a:gd name="T77" fmla="*/ 15 h 119"/>
                  <a:gd name="T78" fmla="*/ 42 w 69"/>
                  <a:gd name="T79" fmla="*/ 11 h 119"/>
                  <a:gd name="T80" fmla="*/ 38 w 69"/>
                  <a:gd name="T81" fmla="*/ 8 h 119"/>
                  <a:gd name="T82" fmla="*/ 34 w 69"/>
                  <a:gd name="T83" fmla="*/ 8 h 119"/>
                  <a:gd name="T84" fmla="*/ 30 w 69"/>
                  <a:gd name="T85" fmla="*/ 8 h 119"/>
                  <a:gd name="T86" fmla="*/ 23 w 69"/>
                  <a:gd name="T87" fmla="*/ 11 h 119"/>
                  <a:gd name="T88" fmla="*/ 19 w 69"/>
                  <a:gd name="T89" fmla="*/ 19 h 119"/>
                  <a:gd name="T90" fmla="*/ 15 w 69"/>
                  <a:gd name="T91" fmla="*/ 34 h 119"/>
                  <a:gd name="T92" fmla="*/ 15 w 69"/>
                  <a:gd name="T93" fmla="*/ 50 h 119"/>
                  <a:gd name="T94" fmla="*/ 15 w 69"/>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1"/>
                    </a:moveTo>
                    <a:lnTo>
                      <a:pt x="0" y="42"/>
                    </a:lnTo>
                    <a:lnTo>
                      <a:pt x="3" y="27"/>
                    </a:lnTo>
                    <a:lnTo>
                      <a:pt x="11" y="15"/>
                    </a:lnTo>
                    <a:lnTo>
                      <a:pt x="19" y="8"/>
                    </a:lnTo>
                    <a:lnTo>
                      <a:pt x="26" y="4"/>
                    </a:lnTo>
                    <a:lnTo>
                      <a:pt x="34" y="0"/>
                    </a:lnTo>
                    <a:lnTo>
                      <a:pt x="42" y="4"/>
                    </a:lnTo>
                    <a:lnTo>
                      <a:pt x="49" y="8"/>
                    </a:lnTo>
                    <a:lnTo>
                      <a:pt x="57" y="15"/>
                    </a:lnTo>
                    <a:lnTo>
                      <a:pt x="65" y="27"/>
                    </a:lnTo>
                    <a:lnTo>
                      <a:pt x="69" y="42"/>
                    </a:lnTo>
                    <a:lnTo>
                      <a:pt x="69" y="57"/>
                    </a:lnTo>
                    <a:lnTo>
                      <a:pt x="69" y="77"/>
                    </a:lnTo>
                    <a:lnTo>
                      <a:pt x="65" y="92"/>
                    </a:lnTo>
                    <a:lnTo>
                      <a:pt x="57" y="103"/>
                    </a:lnTo>
                    <a:lnTo>
                      <a:pt x="49" y="111"/>
                    </a:lnTo>
                    <a:lnTo>
                      <a:pt x="42" y="115"/>
                    </a:lnTo>
                    <a:lnTo>
                      <a:pt x="34" y="119"/>
                    </a:lnTo>
                    <a:lnTo>
                      <a:pt x="23" y="115"/>
                    </a:lnTo>
                    <a:lnTo>
                      <a:pt x="15" y="107"/>
                    </a:lnTo>
                    <a:lnTo>
                      <a:pt x="7" y="100"/>
                    </a:lnTo>
                    <a:lnTo>
                      <a:pt x="0" y="80"/>
                    </a:lnTo>
                    <a:lnTo>
                      <a:pt x="0" y="61"/>
                    </a:lnTo>
                    <a:close/>
                    <a:moveTo>
                      <a:pt x="15" y="61"/>
                    </a:moveTo>
                    <a:lnTo>
                      <a:pt x="15" y="84"/>
                    </a:lnTo>
                    <a:lnTo>
                      <a:pt x="19" y="100"/>
                    </a:lnTo>
                    <a:lnTo>
                      <a:pt x="23" y="107"/>
                    </a:lnTo>
                    <a:lnTo>
                      <a:pt x="26" y="111"/>
                    </a:lnTo>
                    <a:lnTo>
                      <a:pt x="34" y="111"/>
                    </a:lnTo>
                    <a:lnTo>
                      <a:pt x="38" y="111"/>
                    </a:lnTo>
                    <a:lnTo>
                      <a:pt x="42" y="107"/>
                    </a:lnTo>
                    <a:lnTo>
                      <a:pt x="46" y="103"/>
                    </a:lnTo>
                    <a:lnTo>
                      <a:pt x="49" y="96"/>
                    </a:lnTo>
                    <a:lnTo>
                      <a:pt x="53" y="77"/>
                    </a:lnTo>
                    <a:lnTo>
                      <a:pt x="53" y="54"/>
                    </a:lnTo>
                    <a:lnTo>
                      <a:pt x="53" y="38"/>
                    </a:lnTo>
                    <a:lnTo>
                      <a:pt x="49" y="23"/>
                    </a:lnTo>
                    <a:lnTo>
                      <a:pt x="46" y="15"/>
                    </a:lnTo>
                    <a:lnTo>
                      <a:pt x="42" y="11"/>
                    </a:lnTo>
                    <a:lnTo>
                      <a:pt x="38" y="8"/>
                    </a:lnTo>
                    <a:lnTo>
                      <a:pt x="34" y="8"/>
                    </a:lnTo>
                    <a:lnTo>
                      <a:pt x="30" y="8"/>
                    </a:lnTo>
                    <a:lnTo>
                      <a:pt x="23" y="11"/>
                    </a:lnTo>
                    <a:lnTo>
                      <a:pt x="19" y="19"/>
                    </a:lnTo>
                    <a:lnTo>
                      <a:pt x="15" y="34"/>
                    </a:lnTo>
                    <a:lnTo>
                      <a:pt x="15" y="50"/>
                    </a:lnTo>
                    <a:lnTo>
                      <a:pt x="15" y="61"/>
                    </a:lnTo>
                    <a:close/>
                  </a:path>
                </a:pathLst>
              </a:custGeom>
              <a:solidFill>
                <a:srgbClr val="000000"/>
              </a:solidFill>
              <a:ln w="0">
                <a:solidFill>
                  <a:srgbClr val="000000"/>
                </a:solidFill>
                <a:round/>
                <a:headEnd/>
                <a:tailEnd/>
              </a:ln>
            </p:spPr>
            <p:txBody>
              <a:bodyPr/>
              <a:lstStyle/>
              <a:p>
                <a:endParaRPr lang="en-CA"/>
              </a:p>
            </p:txBody>
          </p:sp>
          <p:sp>
            <p:nvSpPr>
              <p:cNvPr id="18698" name="Freeform 380"/>
              <p:cNvSpPr>
                <a:spLocks/>
              </p:cNvSpPr>
              <p:nvPr/>
            </p:nvSpPr>
            <p:spPr bwMode="auto">
              <a:xfrm>
                <a:off x="3626" y="2155"/>
                <a:ext cx="73" cy="115"/>
              </a:xfrm>
              <a:custGeom>
                <a:avLst/>
                <a:gdLst>
                  <a:gd name="T0" fmla="*/ 73 w 73"/>
                  <a:gd name="T1" fmla="*/ 96 h 115"/>
                  <a:gd name="T2" fmla="*/ 65 w 73"/>
                  <a:gd name="T3" fmla="*/ 115 h 115"/>
                  <a:gd name="T4" fmla="*/ 0 w 73"/>
                  <a:gd name="T5" fmla="*/ 115 h 115"/>
                  <a:gd name="T6" fmla="*/ 0 w 73"/>
                  <a:gd name="T7" fmla="*/ 111 h 115"/>
                  <a:gd name="T8" fmla="*/ 15 w 73"/>
                  <a:gd name="T9" fmla="*/ 96 h 115"/>
                  <a:gd name="T10" fmla="*/ 31 w 73"/>
                  <a:gd name="T11" fmla="*/ 80 h 115"/>
                  <a:gd name="T12" fmla="*/ 39 w 73"/>
                  <a:gd name="T13" fmla="*/ 69 h 115"/>
                  <a:gd name="T14" fmla="*/ 50 w 73"/>
                  <a:gd name="T15" fmla="*/ 54 h 115"/>
                  <a:gd name="T16" fmla="*/ 50 w 73"/>
                  <a:gd name="T17" fmla="*/ 38 h 115"/>
                  <a:gd name="T18" fmla="*/ 50 w 73"/>
                  <a:gd name="T19" fmla="*/ 31 h 115"/>
                  <a:gd name="T20" fmla="*/ 46 w 73"/>
                  <a:gd name="T21" fmla="*/ 19 h 115"/>
                  <a:gd name="T22" fmla="*/ 39 w 73"/>
                  <a:gd name="T23" fmla="*/ 15 h 115"/>
                  <a:gd name="T24" fmla="*/ 31 w 73"/>
                  <a:gd name="T25" fmla="*/ 15 h 115"/>
                  <a:gd name="T26" fmla="*/ 23 w 73"/>
                  <a:gd name="T27" fmla="*/ 15 h 115"/>
                  <a:gd name="T28" fmla="*/ 15 w 73"/>
                  <a:gd name="T29" fmla="*/ 19 h 115"/>
                  <a:gd name="T30" fmla="*/ 8 w 73"/>
                  <a:gd name="T31" fmla="*/ 27 h 115"/>
                  <a:gd name="T32" fmla="*/ 4 w 73"/>
                  <a:gd name="T33" fmla="*/ 34 h 115"/>
                  <a:gd name="T34" fmla="*/ 0 w 73"/>
                  <a:gd name="T35" fmla="*/ 34 h 115"/>
                  <a:gd name="T36" fmla="*/ 4 w 73"/>
                  <a:gd name="T37" fmla="*/ 19 h 115"/>
                  <a:gd name="T38" fmla="*/ 12 w 73"/>
                  <a:gd name="T39" fmla="*/ 11 h 115"/>
                  <a:gd name="T40" fmla="*/ 23 w 73"/>
                  <a:gd name="T41" fmla="*/ 4 h 115"/>
                  <a:gd name="T42" fmla="*/ 35 w 73"/>
                  <a:gd name="T43" fmla="*/ 0 h 115"/>
                  <a:gd name="T44" fmla="*/ 46 w 73"/>
                  <a:gd name="T45" fmla="*/ 4 h 115"/>
                  <a:gd name="T46" fmla="*/ 58 w 73"/>
                  <a:gd name="T47" fmla="*/ 11 h 115"/>
                  <a:gd name="T48" fmla="*/ 65 w 73"/>
                  <a:gd name="T49" fmla="*/ 19 h 115"/>
                  <a:gd name="T50" fmla="*/ 65 w 73"/>
                  <a:gd name="T51" fmla="*/ 31 h 115"/>
                  <a:gd name="T52" fmla="*/ 65 w 73"/>
                  <a:gd name="T53" fmla="*/ 38 h 115"/>
                  <a:gd name="T54" fmla="*/ 62 w 73"/>
                  <a:gd name="T55" fmla="*/ 50 h 115"/>
                  <a:gd name="T56" fmla="*/ 54 w 73"/>
                  <a:gd name="T57" fmla="*/ 61 h 115"/>
                  <a:gd name="T58" fmla="*/ 42 w 73"/>
                  <a:gd name="T59" fmla="*/ 77 h 115"/>
                  <a:gd name="T60" fmla="*/ 31 w 73"/>
                  <a:gd name="T61" fmla="*/ 88 h 115"/>
                  <a:gd name="T62" fmla="*/ 19 w 73"/>
                  <a:gd name="T63" fmla="*/ 100 h 115"/>
                  <a:gd name="T64" fmla="*/ 15 w 73"/>
                  <a:gd name="T65" fmla="*/ 103 h 115"/>
                  <a:gd name="T66" fmla="*/ 46 w 73"/>
                  <a:gd name="T67" fmla="*/ 103 h 115"/>
                  <a:gd name="T68" fmla="*/ 54 w 73"/>
                  <a:gd name="T69" fmla="*/ 103 h 115"/>
                  <a:gd name="T70" fmla="*/ 58 w 73"/>
                  <a:gd name="T71" fmla="*/ 103 h 115"/>
                  <a:gd name="T72" fmla="*/ 62 w 73"/>
                  <a:gd name="T73" fmla="*/ 100 h 115"/>
                  <a:gd name="T74" fmla="*/ 65 w 73"/>
                  <a:gd name="T75" fmla="*/ 100 h 115"/>
                  <a:gd name="T76" fmla="*/ 65 w 73"/>
                  <a:gd name="T77" fmla="*/ 96 h 115"/>
                  <a:gd name="T78" fmla="*/ 69 w 73"/>
                  <a:gd name="T79" fmla="*/ 96 h 115"/>
                  <a:gd name="T80" fmla="*/ 73 w 73"/>
                  <a:gd name="T81" fmla="*/ 96 h 11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5"/>
                  <a:gd name="T125" fmla="*/ 73 w 73"/>
                  <a:gd name="T126" fmla="*/ 115 h 11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5">
                    <a:moveTo>
                      <a:pt x="73" y="96"/>
                    </a:moveTo>
                    <a:lnTo>
                      <a:pt x="65" y="115"/>
                    </a:lnTo>
                    <a:lnTo>
                      <a:pt x="0" y="115"/>
                    </a:lnTo>
                    <a:lnTo>
                      <a:pt x="0" y="111"/>
                    </a:lnTo>
                    <a:lnTo>
                      <a:pt x="15" y="96"/>
                    </a:lnTo>
                    <a:lnTo>
                      <a:pt x="31" y="80"/>
                    </a:lnTo>
                    <a:lnTo>
                      <a:pt x="39" y="69"/>
                    </a:lnTo>
                    <a:lnTo>
                      <a:pt x="50" y="54"/>
                    </a:lnTo>
                    <a:lnTo>
                      <a:pt x="50" y="38"/>
                    </a:lnTo>
                    <a:lnTo>
                      <a:pt x="50" y="31"/>
                    </a:lnTo>
                    <a:lnTo>
                      <a:pt x="46" y="19"/>
                    </a:lnTo>
                    <a:lnTo>
                      <a:pt x="39" y="15"/>
                    </a:lnTo>
                    <a:lnTo>
                      <a:pt x="31" y="15"/>
                    </a:lnTo>
                    <a:lnTo>
                      <a:pt x="23" y="15"/>
                    </a:lnTo>
                    <a:lnTo>
                      <a:pt x="15" y="19"/>
                    </a:lnTo>
                    <a:lnTo>
                      <a:pt x="8" y="27"/>
                    </a:lnTo>
                    <a:lnTo>
                      <a:pt x="4" y="34"/>
                    </a:lnTo>
                    <a:lnTo>
                      <a:pt x="0" y="34"/>
                    </a:lnTo>
                    <a:lnTo>
                      <a:pt x="4" y="19"/>
                    </a:lnTo>
                    <a:lnTo>
                      <a:pt x="12" y="11"/>
                    </a:lnTo>
                    <a:lnTo>
                      <a:pt x="23" y="4"/>
                    </a:lnTo>
                    <a:lnTo>
                      <a:pt x="35" y="0"/>
                    </a:lnTo>
                    <a:lnTo>
                      <a:pt x="46" y="4"/>
                    </a:lnTo>
                    <a:lnTo>
                      <a:pt x="58" y="11"/>
                    </a:lnTo>
                    <a:lnTo>
                      <a:pt x="65" y="19"/>
                    </a:lnTo>
                    <a:lnTo>
                      <a:pt x="65" y="31"/>
                    </a:lnTo>
                    <a:lnTo>
                      <a:pt x="65" y="38"/>
                    </a:lnTo>
                    <a:lnTo>
                      <a:pt x="62" y="50"/>
                    </a:lnTo>
                    <a:lnTo>
                      <a:pt x="54" y="61"/>
                    </a:lnTo>
                    <a:lnTo>
                      <a:pt x="42" y="77"/>
                    </a:lnTo>
                    <a:lnTo>
                      <a:pt x="31" y="88"/>
                    </a:lnTo>
                    <a:lnTo>
                      <a:pt x="19" y="100"/>
                    </a:lnTo>
                    <a:lnTo>
                      <a:pt x="15" y="103"/>
                    </a:lnTo>
                    <a:lnTo>
                      <a:pt x="46" y="103"/>
                    </a:lnTo>
                    <a:lnTo>
                      <a:pt x="54" y="103"/>
                    </a:lnTo>
                    <a:lnTo>
                      <a:pt x="58" y="103"/>
                    </a:lnTo>
                    <a:lnTo>
                      <a:pt x="62" y="100"/>
                    </a:lnTo>
                    <a:lnTo>
                      <a:pt x="65" y="100"/>
                    </a:lnTo>
                    <a:lnTo>
                      <a:pt x="65" y="96"/>
                    </a:lnTo>
                    <a:lnTo>
                      <a:pt x="69" y="96"/>
                    </a:lnTo>
                    <a:lnTo>
                      <a:pt x="73" y="96"/>
                    </a:lnTo>
                    <a:close/>
                  </a:path>
                </a:pathLst>
              </a:custGeom>
              <a:solidFill>
                <a:srgbClr val="000000"/>
              </a:solidFill>
              <a:ln w="0">
                <a:solidFill>
                  <a:srgbClr val="000000"/>
                </a:solidFill>
                <a:round/>
                <a:headEnd/>
                <a:tailEnd/>
              </a:ln>
            </p:spPr>
            <p:txBody>
              <a:bodyPr/>
              <a:lstStyle/>
              <a:p>
                <a:endParaRPr lang="en-CA"/>
              </a:p>
            </p:txBody>
          </p:sp>
          <p:sp>
            <p:nvSpPr>
              <p:cNvPr id="18699" name="Freeform 381"/>
              <p:cNvSpPr>
                <a:spLocks noEditPoints="1"/>
              </p:cNvSpPr>
              <p:nvPr/>
            </p:nvSpPr>
            <p:spPr bwMode="auto">
              <a:xfrm>
                <a:off x="3714" y="2155"/>
                <a:ext cx="69" cy="119"/>
              </a:xfrm>
              <a:custGeom>
                <a:avLst/>
                <a:gdLst>
                  <a:gd name="T0" fmla="*/ 0 w 69"/>
                  <a:gd name="T1" fmla="*/ 61 h 119"/>
                  <a:gd name="T2" fmla="*/ 0 w 69"/>
                  <a:gd name="T3" fmla="*/ 42 h 119"/>
                  <a:gd name="T4" fmla="*/ 4 w 69"/>
                  <a:gd name="T5" fmla="*/ 27 h 119"/>
                  <a:gd name="T6" fmla="*/ 12 w 69"/>
                  <a:gd name="T7" fmla="*/ 15 h 119"/>
                  <a:gd name="T8" fmla="*/ 20 w 69"/>
                  <a:gd name="T9" fmla="*/ 8 h 119"/>
                  <a:gd name="T10" fmla="*/ 27 w 69"/>
                  <a:gd name="T11" fmla="*/ 4 h 119"/>
                  <a:gd name="T12" fmla="*/ 35 w 69"/>
                  <a:gd name="T13" fmla="*/ 0 h 119"/>
                  <a:gd name="T14" fmla="*/ 43 w 69"/>
                  <a:gd name="T15" fmla="*/ 4 h 119"/>
                  <a:gd name="T16" fmla="*/ 50 w 69"/>
                  <a:gd name="T17" fmla="*/ 8 h 119"/>
                  <a:gd name="T18" fmla="*/ 58 w 69"/>
                  <a:gd name="T19" fmla="*/ 15 h 119"/>
                  <a:gd name="T20" fmla="*/ 62 w 69"/>
                  <a:gd name="T21" fmla="*/ 27 h 119"/>
                  <a:gd name="T22" fmla="*/ 69 w 69"/>
                  <a:gd name="T23" fmla="*/ 42 h 119"/>
                  <a:gd name="T24" fmla="*/ 69 w 69"/>
                  <a:gd name="T25" fmla="*/ 57 h 119"/>
                  <a:gd name="T26" fmla="*/ 69 w 69"/>
                  <a:gd name="T27" fmla="*/ 77 h 119"/>
                  <a:gd name="T28" fmla="*/ 62 w 69"/>
                  <a:gd name="T29" fmla="*/ 92 h 119"/>
                  <a:gd name="T30" fmla="*/ 58 w 69"/>
                  <a:gd name="T31" fmla="*/ 103 h 119"/>
                  <a:gd name="T32" fmla="*/ 50 w 69"/>
                  <a:gd name="T33" fmla="*/ 111 h 119"/>
                  <a:gd name="T34" fmla="*/ 43 w 69"/>
                  <a:gd name="T35" fmla="*/ 115 h 119"/>
                  <a:gd name="T36" fmla="*/ 35 w 69"/>
                  <a:gd name="T37" fmla="*/ 119 h 119"/>
                  <a:gd name="T38" fmla="*/ 23 w 69"/>
                  <a:gd name="T39" fmla="*/ 115 h 119"/>
                  <a:gd name="T40" fmla="*/ 16 w 69"/>
                  <a:gd name="T41" fmla="*/ 107 h 119"/>
                  <a:gd name="T42" fmla="*/ 8 w 69"/>
                  <a:gd name="T43" fmla="*/ 100 h 119"/>
                  <a:gd name="T44" fmla="*/ 0 w 69"/>
                  <a:gd name="T45" fmla="*/ 80 h 119"/>
                  <a:gd name="T46" fmla="*/ 0 w 69"/>
                  <a:gd name="T47" fmla="*/ 61 h 119"/>
                  <a:gd name="T48" fmla="*/ 16 w 69"/>
                  <a:gd name="T49" fmla="*/ 61 h 119"/>
                  <a:gd name="T50" fmla="*/ 16 w 69"/>
                  <a:gd name="T51" fmla="*/ 84 h 119"/>
                  <a:gd name="T52" fmla="*/ 20 w 69"/>
                  <a:gd name="T53" fmla="*/ 100 h 119"/>
                  <a:gd name="T54" fmla="*/ 23 w 69"/>
                  <a:gd name="T55" fmla="*/ 107 h 119"/>
                  <a:gd name="T56" fmla="*/ 27 w 69"/>
                  <a:gd name="T57" fmla="*/ 111 h 119"/>
                  <a:gd name="T58" fmla="*/ 35 w 69"/>
                  <a:gd name="T59" fmla="*/ 111 h 119"/>
                  <a:gd name="T60" fmla="*/ 39 w 69"/>
                  <a:gd name="T61" fmla="*/ 111 h 119"/>
                  <a:gd name="T62" fmla="*/ 43 w 69"/>
                  <a:gd name="T63" fmla="*/ 107 h 119"/>
                  <a:gd name="T64" fmla="*/ 46 w 69"/>
                  <a:gd name="T65" fmla="*/ 103 h 119"/>
                  <a:gd name="T66" fmla="*/ 50 w 69"/>
                  <a:gd name="T67" fmla="*/ 96 h 119"/>
                  <a:gd name="T68" fmla="*/ 54 w 69"/>
                  <a:gd name="T69" fmla="*/ 77 h 119"/>
                  <a:gd name="T70" fmla="*/ 54 w 69"/>
                  <a:gd name="T71" fmla="*/ 54 h 119"/>
                  <a:gd name="T72" fmla="*/ 54 w 69"/>
                  <a:gd name="T73" fmla="*/ 38 h 119"/>
                  <a:gd name="T74" fmla="*/ 50 w 69"/>
                  <a:gd name="T75" fmla="*/ 23 h 119"/>
                  <a:gd name="T76" fmla="*/ 46 w 69"/>
                  <a:gd name="T77" fmla="*/ 15 h 119"/>
                  <a:gd name="T78" fmla="*/ 43 w 69"/>
                  <a:gd name="T79" fmla="*/ 11 h 119"/>
                  <a:gd name="T80" fmla="*/ 39 w 69"/>
                  <a:gd name="T81" fmla="*/ 8 h 119"/>
                  <a:gd name="T82" fmla="*/ 35 w 69"/>
                  <a:gd name="T83" fmla="*/ 8 h 119"/>
                  <a:gd name="T84" fmla="*/ 27 w 69"/>
                  <a:gd name="T85" fmla="*/ 8 h 119"/>
                  <a:gd name="T86" fmla="*/ 23 w 69"/>
                  <a:gd name="T87" fmla="*/ 11 h 119"/>
                  <a:gd name="T88" fmla="*/ 20 w 69"/>
                  <a:gd name="T89" fmla="*/ 19 h 119"/>
                  <a:gd name="T90" fmla="*/ 16 w 69"/>
                  <a:gd name="T91" fmla="*/ 34 h 119"/>
                  <a:gd name="T92" fmla="*/ 16 w 69"/>
                  <a:gd name="T93" fmla="*/ 50 h 119"/>
                  <a:gd name="T94" fmla="*/ 16 w 69"/>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1"/>
                    </a:moveTo>
                    <a:lnTo>
                      <a:pt x="0" y="42"/>
                    </a:lnTo>
                    <a:lnTo>
                      <a:pt x="4" y="27"/>
                    </a:lnTo>
                    <a:lnTo>
                      <a:pt x="12" y="15"/>
                    </a:lnTo>
                    <a:lnTo>
                      <a:pt x="20" y="8"/>
                    </a:lnTo>
                    <a:lnTo>
                      <a:pt x="27" y="4"/>
                    </a:lnTo>
                    <a:lnTo>
                      <a:pt x="35" y="0"/>
                    </a:lnTo>
                    <a:lnTo>
                      <a:pt x="43" y="4"/>
                    </a:lnTo>
                    <a:lnTo>
                      <a:pt x="50" y="8"/>
                    </a:lnTo>
                    <a:lnTo>
                      <a:pt x="58" y="15"/>
                    </a:lnTo>
                    <a:lnTo>
                      <a:pt x="62" y="27"/>
                    </a:lnTo>
                    <a:lnTo>
                      <a:pt x="69" y="42"/>
                    </a:lnTo>
                    <a:lnTo>
                      <a:pt x="69" y="57"/>
                    </a:lnTo>
                    <a:lnTo>
                      <a:pt x="69" y="77"/>
                    </a:lnTo>
                    <a:lnTo>
                      <a:pt x="62" y="92"/>
                    </a:lnTo>
                    <a:lnTo>
                      <a:pt x="58" y="103"/>
                    </a:lnTo>
                    <a:lnTo>
                      <a:pt x="50" y="111"/>
                    </a:lnTo>
                    <a:lnTo>
                      <a:pt x="43" y="115"/>
                    </a:lnTo>
                    <a:lnTo>
                      <a:pt x="35" y="119"/>
                    </a:lnTo>
                    <a:lnTo>
                      <a:pt x="23" y="115"/>
                    </a:lnTo>
                    <a:lnTo>
                      <a:pt x="16" y="107"/>
                    </a:lnTo>
                    <a:lnTo>
                      <a:pt x="8" y="100"/>
                    </a:lnTo>
                    <a:lnTo>
                      <a:pt x="0" y="80"/>
                    </a:lnTo>
                    <a:lnTo>
                      <a:pt x="0" y="61"/>
                    </a:lnTo>
                    <a:close/>
                    <a:moveTo>
                      <a:pt x="16" y="61"/>
                    </a:moveTo>
                    <a:lnTo>
                      <a:pt x="16" y="84"/>
                    </a:lnTo>
                    <a:lnTo>
                      <a:pt x="20" y="100"/>
                    </a:lnTo>
                    <a:lnTo>
                      <a:pt x="23" y="107"/>
                    </a:lnTo>
                    <a:lnTo>
                      <a:pt x="27" y="111"/>
                    </a:lnTo>
                    <a:lnTo>
                      <a:pt x="35" y="111"/>
                    </a:lnTo>
                    <a:lnTo>
                      <a:pt x="39" y="111"/>
                    </a:lnTo>
                    <a:lnTo>
                      <a:pt x="43" y="107"/>
                    </a:lnTo>
                    <a:lnTo>
                      <a:pt x="46" y="103"/>
                    </a:lnTo>
                    <a:lnTo>
                      <a:pt x="50" y="96"/>
                    </a:lnTo>
                    <a:lnTo>
                      <a:pt x="54" y="77"/>
                    </a:lnTo>
                    <a:lnTo>
                      <a:pt x="54" y="54"/>
                    </a:lnTo>
                    <a:lnTo>
                      <a:pt x="54" y="38"/>
                    </a:lnTo>
                    <a:lnTo>
                      <a:pt x="50" y="23"/>
                    </a:lnTo>
                    <a:lnTo>
                      <a:pt x="46" y="15"/>
                    </a:lnTo>
                    <a:lnTo>
                      <a:pt x="43" y="11"/>
                    </a:lnTo>
                    <a:lnTo>
                      <a:pt x="39" y="8"/>
                    </a:lnTo>
                    <a:lnTo>
                      <a:pt x="35" y="8"/>
                    </a:lnTo>
                    <a:lnTo>
                      <a:pt x="27" y="8"/>
                    </a:lnTo>
                    <a:lnTo>
                      <a:pt x="23" y="11"/>
                    </a:lnTo>
                    <a:lnTo>
                      <a:pt x="20" y="19"/>
                    </a:lnTo>
                    <a:lnTo>
                      <a:pt x="16" y="34"/>
                    </a:lnTo>
                    <a:lnTo>
                      <a:pt x="16" y="50"/>
                    </a:lnTo>
                    <a:lnTo>
                      <a:pt x="16" y="61"/>
                    </a:lnTo>
                    <a:close/>
                  </a:path>
                </a:pathLst>
              </a:custGeom>
              <a:solidFill>
                <a:srgbClr val="000000"/>
              </a:solidFill>
              <a:ln w="0">
                <a:solidFill>
                  <a:srgbClr val="000000"/>
                </a:solidFill>
                <a:round/>
                <a:headEnd/>
                <a:tailEnd/>
              </a:ln>
            </p:spPr>
            <p:txBody>
              <a:bodyPr/>
              <a:lstStyle/>
              <a:p>
                <a:endParaRPr lang="en-CA"/>
              </a:p>
            </p:txBody>
          </p:sp>
          <p:sp>
            <p:nvSpPr>
              <p:cNvPr id="18700" name="Rectangle 382"/>
              <p:cNvSpPr>
                <a:spLocks noChangeArrowheads="1"/>
              </p:cNvSpPr>
              <p:nvPr/>
            </p:nvSpPr>
            <p:spPr bwMode="auto">
              <a:xfrm>
                <a:off x="4071" y="2120"/>
                <a:ext cx="8" cy="208"/>
              </a:xfrm>
              <a:prstGeom prst="rect">
                <a:avLst/>
              </a:prstGeom>
              <a:solidFill>
                <a:srgbClr val="000000"/>
              </a:solidFill>
              <a:ln w="0">
                <a:solidFill>
                  <a:srgbClr val="000000"/>
                </a:solidFill>
                <a:miter lim="800000"/>
                <a:headEnd/>
                <a:tailEnd/>
              </a:ln>
            </p:spPr>
            <p:txBody>
              <a:bodyPr/>
              <a:lstStyle/>
              <a:p>
                <a:endParaRPr lang="en-US"/>
              </a:p>
            </p:txBody>
          </p:sp>
          <p:sp>
            <p:nvSpPr>
              <p:cNvPr id="18701" name="Freeform 383"/>
              <p:cNvSpPr>
                <a:spLocks/>
              </p:cNvSpPr>
              <p:nvPr/>
            </p:nvSpPr>
            <p:spPr bwMode="auto">
              <a:xfrm>
                <a:off x="4275" y="2255"/>
                <a:ext cx="19" cy="19"/>
              </a:xfrm>
              <a:custGeom>
                <a:avLst/>
                <a:gdLst>
                  <a:gd name="T0" fmla="*/ 11 w 19"/>
                  <a:gd name="T1" fmla="*/ 0 h 19"/>
                  <a:gd name="T2" fmla="*/ 15 w 19"/>
                  <a:gd name="T3" fmla="*/ 0 h 19"/>
                  <a:gd name="T4" fmla="*/ 19 w 19"/>
                  <a:gd name="T5" fmla="*/ 0 h 19"/>
                  <a:gd name="T6" fmla="*/ 19 w 19"/>
                  <a:gd name="T7" fmla="*/ 3 h 19"/>
                  <a:gd name="T8" fmla="*/ 19 w 19"/>
                  <a:gd name="T9" fmla="*/ 7 h 19"/>
                  <a:gd name="T10" fmla="*/ 19 w 19"/>
                  <a:gd name="T11" fmla="*/ 11 h 19"/>
                  <a:gd name="T12" fmla="*/ 19 w 19"/>
                  <a:gd name="T13" fmla="*/ 15 h 19"/>
                  <a:gd name="T14" fmla="*/ 15 w 19"/>
                  <a:gd name="T15" fmla="*/ 15 h 19"/>
                  <a:gd name="T16" fmla="*/ 11 w 19"/>
                  <a:gd name="T17" fmla="*/ 19 h 19"/>
                  <a:gd name="T18" fmla="*/ 7 w 19"/>
                  <a:gd name="T19" fmla="*/ 15 h 19"/>
                  <a:gd name="T20" fmla="*/ 3 w 19"/>
                  <a:gd name="T21" fmla="*/ 15 h 19"/>
                  <a:gd name="T22" fmla="*/ 0 w 19"/>
                  <a:gd name="T23" fmla="*/ 11 h 19"/>
                  <a:gd name="T24" fmla="*/ 0 w 19"/>
                  <a:gd name="T25" fmla="*/ 7 h 19"/>
                  <a:gd name="T26" fmla="*/ 0 w 19"/>
                  <a:gd name="T27" fmla="*/ 3 h 19"/>
                  <a:gd name="T28" fmla="*/ 3 w 19"/>
                  <a:gd name="T29" fmla="*/ 0 h 19"/>
                  <a:gd name="T30" fmla="*/ 7 w 19"/>
                  <a:gd name="T31" fmla="*/ 0 h 19"/>
                  <a:gd name="T32" fmla="*/ 11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11" y="0"/>
                    </a:moveTo>
                    <a:lnTo>
                      <a:pt x="15" y="0"/>
                    </a:lnTo>
                    <a:lnTo>
                      <a:pt x="19" y="0"/>
                    </a:lnTo>
                    <a:lnTo>
                      <a:pt x="19" y="3"/>
                    </a:lnTo>
                    <a:lnTo>
                      <a:pt x="19" y="7"/>
                    </a:lnTo>
                    <a:lnTo>
                      <a:pt x="19" y="11"/>
                    </a:lnTo>
                    <a:lnTo>
                      <a:pt x="19" y="15"/>
                    </a:lnTo>
                    <a:lnTo>
                      <a:pt x="15" y="15"/>
                    </a:lnTo>
                    <a:lnTo>
                      <a:pt x="11" y="19"/>
                    </a:lnTo>
                    <a:lnTo>
                      <a:pt x="7" y="15"/>
                    </a:lnTo>
                    <a:lnTo>
                      <a:pt x="3" y="15"/>
                    </a:lnTo>
                    <a:lnTo>
                      <a:pt x="0" y="11"/>
                    </a:lnTo>
                    <a:lnTo>
                      <a:pt x="0" y="7"/>
                    </a:lnTo>
                    <a:lnTo>
                      <a:pt x="0" y="3"/>
                    </a:lnTo>
                    <a:lnTo>
                      <a:pt x="3" y="0"/>
                    </a:lnTo>
                    <a:lnTo>
                      <a:pt x="7" y="0"/>
                    </a:lnTo>
                    <a:lnTo>
                      <a:pt x="11" y="0"/>
                    </a:lnTo>
                    <a:close/>
                  </a:path>
                </a:pathLst>
              </a:custGeom>
              <a:solidFill>
                <a:srgbClr val="000000"/>
              </a:solidFill>
              <a:ln w="0">
                <a:solidFill>
                  <a:srgbClr val="000000"/>
                </a:solidFill>
                <a:round/>
                <a:headEnd/>
                <a:tailEnd/>
              </a:ln>
            </p:spPr>
            <p:txBody>
              <a:bodyPr/>
              <a:lstStyle/>
              <a:p>
                <a:endParaRPr lang="en-CA"/>
              </a:p>
            </p:txBody>
          </p:sp>
          <p:sp>
            <p:nvSpPr>
              <p:cNvPr id="18702" name="Freeform 384"/>
              <p:cNvSpPr>
                <a:spLocks noEditPoints="1"/>
              </p:cNvSpPr>
              <p:nvPr/>
            </p:nvSpPr>
            <p:spPr bwMode="auto">
              <a:xfrm>
                <a:off x="4313" y="2155"/>
                <a:ext cx="69" cy="119"/>
              </a:xfrm>
              <a:custGeom>
                <a:avLst/>
                <a:gdLst>
                  <a:gd name="T0" fmla="*/ 0 w 69"/>
                  <a:gd name="T1" fmla="*/ 61 h 119"/>
                  <a:gd name="T2" fmla="*/ 0 w 69"/>
                  <a:gd name="T3" fmla="*/ 42 h 119"/>
                  <a:gd name="T4" fmla="*/ 4 w 69"/>
                  <a:gd name="T5" fmla="*/ 27 h 119"/>
                  <a:gd name="T6" fmla="*/ 11 w 69"/>
                  <a:gd name="T7" fmla="*/ 15 h 119"/>
                  <a:gd name="T8" fmla="*/ 19 w 69"/>
                  <a:gd name="T9" fmla="*/ 8 h 119"/>
                  <a:gd name="T10" fmla="*/ 27 w 69"/>
                  <a:gd name="T11" fmla="*/ 4 h 119"/>
                  <a:gd name="T12" fmla="*/ 34 w 69"/>
                  <a:gd name="T13" fmla="*/ 0 h 119"/>
                  <a:gd name="T14" fmla="*/ 42 w 69"/>
                  <a:gd name="T15" fmla="*/ 4 h 119"/>
                  <a:gd name="T16" fmla="*/ 50 w 69"/>
                  <a:gd name="T17" fmla="*/ 8 h 119"/>
                  <a:gd name="T18" fmla="*/ 57 w 69"/>
                  <a:gd name="T19" fmla="*/ 15 h 119"/>
                  <a:gd name="T20" fmla="*/ 65 w 69"/>
                  <a:gd name="T21" fmla="*/ 27 h 119"/>
                  <a:gd name="T22" fmla="*/ 69 w 69"/>
                  <a:gd name="T23" fmla="*/ 42 h 119"/>
                  <a:gd name="T24" fmla="*/ 69 w 69"/>
                  <a:gd name="T25" fmla="*/ 57 h 119"/>
                  <a:gd name="T26" fmla="*/ 69 w 69"/>
                  <a:gd name="T27" fmla="*/ 77 h 119"/>
                  <a:gd name="T28" fmla="*/ 65 w 69"/>
                  <a:gd name="T29" fmla="*/ 92 h 119"/>
                  <a:gd name="T30" fmla="*/ 57 w 69"/>
                  <a:gd name="T31" fmla="*/ 103 h 119"/>
                  <a:gd name="T32" fmla="*/ 50 w 69"/>
                  <a:gd name="T33" fmla="*/ 111 h 119"/>
                  <a:gd name="T34" fmla="*/ 42 w 69"/>
                  <a:gd name="T35" fmla="*/ 115 h 119"/>
                  <a:gd name="T36" fmla="*/ 34 w 69"/>
                  <a:gd name="T37" fmla="*/ 119 h 119"/>
                  <a:gd name="T38" fmla="*/ 23 w 69"/>
                  <a:gd name="T39" fmla="*/ 115 h 119"/>
                  <a:gd name="T40" fmla="*/ 15 w 69"/>
                  <a:gd name="T41" fmla="*/ 107 h 119"/>
                  <a:gd name="T42" fmla="*/ 8 w 69"/>
                  <a:gd name="T43" fmla="*/ 100 h 119"/>
                  <a:gd name="T44" fmla="*/ 0 w 69"/>
                  <a:gd name="T45" fmla="*/ 80 h 119"/>
                  <a:gd name="T46" fmla="*/ 0 w 69"/>
                  <a:gd name="T47" fmla="*/ 61 h 119"/>
                  <a:gd name="T48" fmla="*/ 15 w 69"/>
                  <a:gd name="T49" fmla="*/ 61 h 119"/>
                  <a:gd name="T50" fmla="*/ 15 w 69"/>
                  <a:gd name="T51" fmla="*/ 84 h 119"/>
                  <a:gd name="T52" fmla="*/ 19 w 69"/>
                  <a:gd name="T53" fmla="*/ 100 h 119"/>
                  <a:gd name="T54" fmla="*/ 23 w 69"/>
                  <a:gd name="T55" fmla="*/ 107 h 119"/>
                  <a:gd name="T56" fmla="*/ 27 w 69"/>
                  <a:gd name="T57" fmla="*/ 111 h 119"/>
                  <a:gd name="T58" fmla="*/ 34 w 69"/>
                  <a:gd name="T59" fmla="*/ 111 h 119"/>
                  <a:gd name="T60" fmla="*/ 38 w 69"/>
                  <a:gd name="T61" fmla="*/ 111 h 119"/>
                  <a:gd name="T62" fmla="*/ 42 w 69"/>
                  <a:gd name="T63" fmla="*/ 107 h 119"/>
                  <a:gd name="T64" fmla="*/ 46 w 69"/>
                  <a:gd name="T65" fmla="*/ 103 h 119"/>
                  <a:gd name="T66" fmla="*/ 50 w 69"/>
                  <a:gd name="T67" fmla="*/ 96 h 119"/>
                  <a:gd name="T68" fmla="*/ 54 w 69"/>
                  <a:gd name="T69" fmla="*/ 77 h 119"/>
                  <a:gd name="T70" fmla="*/ 54 w 69"/>
                  <a:gd name="T71" fmla="*/ 54 h 119"/>
                  <a:gd name="T72" fmla="*/ 54 w 69"/>
                  <a:gd name="T73" fmla="*/ 38 h 119"/>
                  <a:gd name="T74" fmla="*/ 50 w 69"/>
                  <a:gd name="T75" fmla="*/ 23 h 119"/>
                  <a:gd name="T76" fmla="*/ 46 w 69"/>
                  <a:gd name="T77" fmla="*/ 15 h 119"/>
                  <a:gd name="T78" fmla="*/ 42 w 69"/>
                  <a:gd name="T79" fmla="*/ 11 h 119"/>
                  <a:gd name="T80" fmla="*/ 38 w 69"/>
                  <a:gd name="T81" fmla="*/ 8 h 119"/>
                  <a:gd name="T82" fmla="*/ 34 w 69"/>
                  <a:gd name="T83" fmla="*/ 8 h 119"/>
                  <a:gd name="T84" fmla="*/ 31 w 69"/>
                  <a:gd name="T85" fmla="*/ 8 h 119"/>
                  <a:gd name="T86" fmla="*/ 27 w 69"/>
                  <a:gd name="T87" fmla="*/ 11 h 119"/>
                  <a:gd name="T88" fmla="*/ 19 w 69"/>
                  <a:gd name="T89" fmla="*/ 19 h 119"/>
                  <a:gd name="T90" fmla="*/ 15 w 69"/>
                  <a:gd name="T91" fmla="*/ 34 h 119"/>
                  <a:gd name="T92" fmla="*/ 15 w 69"/>
                  <a:gd name="T93" fmla="*/ 50 h 119"/>
                  <a:gd name="T94" fmla="*/ 15 w 69"/>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1"/>
                    </a:moveTo>
                    <a:lnTo>
                      <a:pt x="0" y="42"/>
                    </a:lnTo>
                    <a:lnTo>
                      <a:pt x="4" y="27"/>
                    </a:lnTo>
                    <a:lnTo>
                      <a:pt x="11" y="15"/>
                    </a:lnTo>
                    <a:lnTo>
                      <a:pt x="19" y="8"/>
                    </a:lnTo>
                    <a:lnTo>
                      <a:pt x="27" y="4"/>
                    </a:lnTo>
                    <a:lnTo>
                      <a:pt x="34" y="0"/>
                    </a:lnTo>
                    <a:lnTo>
                      <a:pt x="42" y="4"/>
                    </a:lnTo>
                    <a:lnTo>
                      <a:pt x="50" y="8"/>
                    </a:lnTo>
                    <a:lnTo>
                      <a:pt x="57" y="15"/>
                    </a:lnTo>
                    <a:lnTo>
                      <a:pt x="65" y="27"/>
                    </a:lnTo>
                    <a:lnTo>
                      <a:pt x="69" y="42"/>
                    </a:lnTo>
                    <a:lnTo>
                      <a:pt x="69" y="57"/>
                    </a:lnTo>
                    <a:lnTo>
                      <a:pt x="69" y="77"/>
                    </a:lnTo>
                    <a:lnTo>
                      <a:pt x="65" y="92"/>
                    </a:lnTo>
                    <a:lnTo>
                      <a:pt x="57" y="103"/>
                    </a:lnTo>
                    <a:lnTo>
                      <a:pt x="50" y="111"/>
                    </a:lnTo>
                    <a:lnTo>
                      <a:pt x="42" y="115"/>
                    </a:lnTo>
                    <a:lnTo>
                      <a:pt x="34" y="119"/>
                    </a:lnTo>
                    <a:lnTo>
                      <a:pt x="23" y="115"/>
                    </a:lnTo>
                    <a:lnTo>
                      <a:pt x="15" y="107"/>
                    </a:lnTo>
                    <a:lnTo>
                      <a:pt x="8" y="100"/>
                    </a:lnTo>
                    <a:lnTo>
                      <a:pt x="0" y="80"/>
                    </a:lnTo>
                    <a:lnTo>
                      <a:pt x="0" y="61"/>
                    </a:lnTo>
                    <a:close/>
                    <a:moveTo>
                      <a:pt x="15" y="61"/>
                    </a:moveTo>
                    <a:lnTo>
                      <a:pt x="15" y="84"/>
                    </a:lnTo>
                    <a:lnTo>
                      <a:pt x="19" y="100"/>
                    </a:lnTo>
                    <a:lnTo>
                      <a:pt x="23" y="107"/>
                    </a:lnTo>
                    <a:lnTo>
                      <a:pt x="27" y="111"/>
                    </a:lnTo>
                    <a:lnTo>
                      <a:pt x="34" y="111"/>
                    </a:lnTo>
                    <a:lnTo>
                      <a:pt x="38" y="111"/>
                    </a:lnTo>
                    <a:lnTo>
                      <a:pt x="42" y="107"/>
                    </a:lnTo>
                    <a:lnTo>
                      <a:pt x="46" y="103"/>
                    </a:lnTo>
                    <a:lnTo>
                      <a:pt x="50" y="96"/>
                    </a:lnTo>
                    <a:lnTo>
                      <a:pt x="54" y="77"/>
                    </a:lnTo>
                    <a:lnTo>
                      <a:pt x="54" y="54"/>
                    </a:lnTo>
                    <a:lnTo>
                      <a:pt x="54" y="38"/>
                    </a:lnTo>
                    <a:lnTo>
                      <a:pt x="50" y="23"/>
                    </a:lnTo>
                    <a:lnTo>
                      <a:pt x="46" y="15"/>
                    </a:lnTo>
                    <a:lnTo>
                      <a:pt x="42" y="11"/>
                    </a:lnTo>
                    <a:lnTo>
                      <a:pt x="38" y="8"/>
                    </a:lnTo>
                    <a:lnTo>
                      <a:pt x="34" y="8"/>
                    </a:lnTo>
                    <a:lnTo>
                      <a:pt x="31" y="8"/>
                    </a:lnTo>
                    <a:lnTo>
                      <a:pt x="27" y="11"/>
                    </a:lnTo>
                    <a:lnTo>
                      <a:pt x="19" y="19"/>
                    </a:lnTo>
                    <a:lnTo>
                      <a:pt x="15" y="34"/>
                    </a:lnTo>
                    <a:lnTo>
                      <a:pt x="15" y="50"/>
                    </a:lnTo>
                    <a:lnTo>
                      <a:pt x="15" y="61"/>
                    </a:lnTo>
                    <a:close/>
                  </a:path>
                </a:pathLst>
              </a:custGeom>
              <a:solidFill>
                <a:srgbClr val="000000"/>
              </a:solidFill>
              <a:ln w="0">
                <a:solidFill>
                  <a:srgbClr val="000000"/>
                </a:solidFill>
                <a:round/>
                <a:headEnd/>
                <a:tailEnd/>
              </a:ln>
            </p:spPr>
            <p:txBody>
              <a:bodyPr/>
              <a:lstStyle/>
              <a:p>
                <a:endParaRPr lang="en-CA"/>
              </a:p>
            </p:txBody>
          </p:sp>
          <p:sp>
            <p:nvSpPr>
              <p:cNvPr id="18703" name="Freeform 385"/>
              <p:cNvSpPr>
                <a:spLocks noEditPoints="1"/>
              </p:cNvSpPr>
              <p:nvPr/>
            </p:nvSpPr>
            <p:spPr bwMode="auto">
              <a:xfrm>
                <a:off x="4397" y="2155"/>
                <a:ext cx="69" cy="119"/>
              </a:xfrm>
              <a:custGeom>
                <a:avLst/>
                <a:gdLst>
                  <a:gd name="T0" fmla="*/ 0 w 69"/>
                  <a:gd name="T1" fmla="*/ 61 h 119"/>
                  <a:gd name="T2" fmla="*/ 0 w 69"/>
                  <a:gd name="T3" fmla="*/ 42 h 119"/>
                  <a:gd name="T4" fmla="*/ 4 w 69"/>
                  <a:gd name="T5" fmla="*/ 27 h 119"/>
                  <a:gd name="T6" fmla="*/ 12 w 69"/>
                  <a:gd name="T7" fmla="*/ 15 h 119"/>
                  <a:gd name="T8" fmla="*/ 20 w 69"/>
                  <a:gd name="T9" fmla="*/ 8 h 119"/>
                  <a:gd name="T10" fmla="*/ 27 w 69"/>
                  <a:gd name="T11" fmla="*/ 4 h 119"/>
                  <a:gd name="T12" fmla="*/ 35 w 69"/>
                  <a:gd name="T13" fmla="*/ 0 h 119"/>
                  <a:gd name="T14" fmla="*/ 43 w 69"/>
                  <a:gd name="T15" fmla="*/ 4 h 119"/>
                  <a:gd name="T16" fmla="*/ 50 w 69"/>
                  <a:gd name="T17" fmla="*/ 8 h 119"/>
                  <a:gd name="T18" fmla="*/ 58 w 69"/>
                  <a:gd name="T19" fmla="*/ 15 h 119"/>
                  <a:gd name="T20" fmla="*/ 66 w 69"/>
                  <a:gd name="T21" fmla="*/ 27 h 119"/>
                  <a:gd name="T22" fmla="*/ 69 w 69"/>
                  <a:gd name="T23" fmla="*/ 42 h 119"/>
                  <a:gd name="T24" fmla="*/ 69 w 69"/>
                  <a:gd name="T25" fmla="*/ 57 h 119"/>
                  <a:gd name="T26" fmla="*/ 69 w 69"/>
                  <a:gd name="T27" fmla="*/ 77 h 119"/>
                  <a:gd name="T28" fmla="*/ 66 w 69"/>
                  <a:gd name="T29" fmla="*/ 92 h 119"/>
                  <a:gd name="T30" fmla="*/ 58 w 69"/>
                  <a:gd name="T31" fmla="*/ 103 h 119"/>
                  <a:gd name="T32" fmla="*/ 50 w 69"/>
                  <a:gd name="T33" fmla="*/ 111 h 119"/>
                  <a:gd name="T34" fmla="*/ 43 w 69"/>
                  <a:gd name="T35" fmla="*/ 115 h 119"/>
                  <a:gd name="T36" fmla="*/ 35 w 69"/>
                  <a:gd name="T37" fmla="*/ 119 h 119"/>
                  <a:gd name="T38" fmla="*/ 23 w 69"/>
                  <a:gd name="T39" fmla="*/ 115 h 119"/>
                  <a:gd name="T40" fmla="*/ 16 w 69"/>
                  <a:gd name="T41" fmla="*/ 107 h 119"/>
                  <a:gd name="T42" fmla="*/ 8 w 69"/>
                  <a:gd name="T43" fmla="*/ 100 h 119"/>
                  <a:gd name="T44" fmla="*/ 0 w 69"/>
                  <a:gd name="T45" fmla="*/ 80 h 119"/>
                  <a:gd name="T46" fmla="*/ 0 w 69"/>
                  <a:gd name="T47" fmla="*/ 61 h 119"/>
                  <a:gd name="T48" fmla="*/ 16 w 69"/>
                  <a:gd name="T49" fmla="*/ 61 h 119"/>
                  <a:gd name="T50" fmla="*/ 16 w 69"/>
                  <a:gd name="T51" fmla="*/ 84 h 119"/>
                  <a:gd name="T52" fmla="*/ 20 w 69"/>
                  <a:gd name="T53" fmla="*/ 100 h 119"/>
                  <a:gd name="T54" fmla="*/ 23 w 69"/>
                  <a:gd name="T55" fmla="*/ 107 h 119"/>
                  <a:gd name="T56" fmla="*/ 27 w 69"/>
                  <a:gd name="T57" fmla="*/ 111 h 119"/>
                  <a:gd name="T58" fmla="*/ 35 w 69"/>
                  <a:gd name="T59" fmla="*/ 111 h 119"/>
                  <a:gd name="T60" fmla="*/ 39 w 69"/>
                  <a:gd name="T61" fmla="*/ 111 h 119"/>
                  <a:gd name="T62" fmla="*/ 43 w 69"/>
                  <a:gd name="T63" fmla="*/ 107 h 119"/>
                  <a:gd name="T64" fmla="*/ 46 w 69"/>
                  <a:gd name="T65" fmla="*/ 103 h 119"/>
                  <a:gd name="T66" fmla="*/ 50 w 69"/>
                  <a:gd name="T67" fmla="*/ 96 h 119"/>
                  <a:gd name="T68" fmla="*/ 54 w 69"/>
                  <a:gd name="T69" fmla="*/ 77 h 119"/>
                  <a:gd name="T70" fmla="*/ 54 w 69"/>
                  <a:gd name="T71" fmla="*/ 54 h 119"/>
                  <a:gd name="T72" fmla="*/ 54 w 69"/>
                  <a:gd name="T73" fmla="*/ 38 h 119"/>
                  <a:gd name="T74" fmla="*/ 50 w 69"/>
                  <a:gd name="T75" fmla="*/ 23 h 119"/>
                  <a:gd name="T76" fmla="*/ 46 w 69"/>
                  <a:gd name="T77" fmla="*/ 15 h 119"/>
                  <a:gd name="T78" fmla="*/ 43 w 69"/>
                  <a:gd name="T79" fmla="*/ 11 h 119"/>
                  <a:gd name="T80" fmla="*/ 39 w 69"/>
                  <a:gd name="T81" fmla="*/ 8 h 119"/>
                  <a:gd name="T82" fmla="*/ 35 w 69"/>
                  <a:gd name="T83" fmla="*/ 8 h 119"/>
                  <a:gd name="T84" fmla="*/ 31 w 69"/>
                  <a:gd name="T85" fmla="*/ 8 h 119"/>
                  <a:gd name="T86" fmla="*/ 23 w 69"/>
                  <a:gd name="T87" fmla="*/ 11 h 119"/>
                  <a:gd name="T88" fmla="*/ 20 w 69"/>
                  <a:gd name="T89" fmla="*/ 19 h 119"/>
                  <a:gd name="T90" fmla="*/ 16 w 69"/>
                  <a:gd name="T91" fmla="*/ 34 h 119"/>
                  <a:gd name="T92" fmla="*/ 16 w 69"/>
                  <a:gd name="T93" fmla="*/ 50 h 119"/>
                  <a:gd name="T94" fmla="*/ 16 w 69"/>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1"/>
                    </a:moveTo>
                    <a:lnTo>
                      <a:pt x="0" y="42"/>
                    </a:lnTo>
                    <a:lnTo>
                      <a:pt x="4" y="27"/>
                    </a:lnTo>
                    <a:lnTo>
                      <a:pt x="12" y="15"/>
                    </a:lnTo>
                    <a:lnTo>
                      <a:pt x="20" y="8"/>
                    </a:lnTo>
                    <a:lnTo>
                      <a:pt x="27" y="4"/>
                    </a:lnTo>
                    <a:lnTo>
                      <a:pt x="35" y="0"/>
                    </a:lnTo>
                    <a:lnTo>
                      <a:pt x="43" y="4"/>
                    </a:lnTo>
                    <a:lnTo>
                      <a:pt x="50" y="8"/>
                    </a:lnTo>
                    <a:lnTo>
                      <a:pt x="58" y="15"/>
                    </a:lnTo>
                    <a:lnTo>
                      <a:pt x="66" y="27"/>
                    </a:lnTo>
                    <a:lnTo>
                      <a:pt x="69" y="42"/>
                    </a:lnTo>
                    <a:lnTo>
                      <a:pt x="69" y="57"/>
                    </a:lnTo>
                    <a:lnTo>
                      <a:pt x="69" y="77"/>
                    </a:lnTo>
                    <a:lnTo>
                      <a:pt x="66" y="92"/>
                    </a:lnTo>
                    <a:lnTo>
                      <a:pt x="58" y="103"/>
                    </a:lnTo>
                    <a:lnTo>
                      <a:pt x="50" y="111"/>
                    </a:lnTo>
                    <a:lnTo>
                      <a:pt x="43" y="115"/>
                    </a:lnTo>
                    <a:lnTo>
                      <a:pt x="35" y="119"/>
                    </a:lnTo>
                    <a:lnTo>
                      <a:pt x="23" y="115"/>
                    </a:lnTo>
                    <a:lnTo>
                      <a:pt x="16" y="107"/>
                    </a:lnTo>
                    <a:lnTo>
                      <a:pt x="8" y="100"/>
                    </a:lnTo>
                    <a:lnTo>
                      <a:pt x="0" y="80"/>
                    </a:lnTo>
                    <a:lnTo>
                      <a:pt x="0" y="61"/>
                    </a:lnTo>
                    <a:close/>
                    <a:moveTo>
                      <a:pt x="16" y="61"/>
                    </a:moveTo>
                    <a:lnTo>
                      <a:pt x="16" y="84"/>
                    </a:lnTo>
                    <a:lnTo>
                      <a:pt x="20" y="100"/>
                    </a:lnTo>
                    <a:lnTo>
                      <a:pt x="23" y="107"/>
                    </a:lnTo>
                    <a:lnTo>
                      <a:pt x="27" y="111"/>
                    </a:lnTo>
                    <a:lnTo>
                      <a:pt x="35" y="111"/>
                    </a:lnTo>
                    <a:lnTo>
                      <a:pt x="39" y="111"/>
                    </a:lnTo>
                    <a:lnTo>
                      <a:pt x="43" y="107"/>
                    </a:lnTo>
                    <a:lnTo>
                      <a:pt x="46" y="103"/>
                    </a:lnTo>
                    <a:lnTo>
                      <a:pt x="50" y="96"/>
                    </a:lnTo>
                    <a:lnTo>
                      <a:pt x="54" y="77"/>
                    </a:lnTo>
                    <a:lnTo>
                      <a:pt x="54" y="54"/>
                    </a:lnTo>
                    <a:lnTo>
                      <a:pt x="54" y="38"/>
                    </a:lnTo>
                    <a:lnTo>
                      <a:pt x="50" y="23"/>
                    </a:lnTo>
                    <a:lnTo>
                      <a:pt x="46" y="15"/>
                    </a:lnTo>
                    <a:lnTo>
                      <a:pt x="43" y="11"/>
                    </a:lnTo>
                    <a:lnTo>
                      <a:pt x="39" y="8"/>
                    </a:lnTo>
                    <a:lnTo>
                      <a:pt x="35" y="8"/>
                    </a:lnTo>
                    <a:lnTo>
                      <a:pt x="31" y="8"/>
                    </a:lnTo>
                    <a:lnTo>
                      <a:pt x="23" y="11"/>
                    </a:lnTo>
                    <a:lnTo>
                      <a:pt x="20" y="19"/>
                    </a:lnTo>
                    <a:lnTo>
                      <a:pt x="16" y="34"/>
                    </a:lnTo>
                    <a:lnTo>
                      <a:pt x="16" y="50"/>
                    </a:lnTo>
                    <a:lnTo>
                      <a:pt x="16" y="61"/>
                    </a:lnTo>
                    <a:close/>
                  </a:path>
                </a:pathLst>
              </a:custGeom>
              <a:solidFill>
                <a:srgbClr val="000000"/>
              </a:solidFill>
              <a:ln w="0">
                <a:solidFill>
                  <a:srgbClr val="000000"/>
                </a:solidFill>
                <a:round/>
                <a:headEnd/>
                <a:tailEnd/>
              </a:ln>
            </p:spPr>
            <p:txBody>
              <a:bodyPr/>
              <a:lstStyle/>
              <a:p>
                <a:endParaRPr lang="en-CA"/>
              </a:p>
            </p:txBody>
          </p:sp>
          <p:sp>
            <p:nvSpPr>
              <p:cNvPr id="18704" name="Freeform 386"/>
              <p:cNvSpPr>
                <a:spLocks/>
              </p:cNvSpPr>
              <p:nvPr/>
            </p:nvSpPr>
            <p:spPr bwMode="auto">
              <a:xfrm>
                <a:off x="4478" y="2155"/>
                <a:ext cx="73" cy="115"/>
              </a:xfrm>
              <a:custGeom>
                <a:avLst/>
                <a:gdLst>
                  <a:gd name="T0" fmla="*/ 73 w 73"/>
                  <a:gd name="T1" fmla="*/ 96 h 115"/>
                  <a:gd name="T2" fmla="*/ 65 w 73"/>
                  <a:gd name="T3" fmla="*/ 115 h 115"/>
                  <a:gd name="T4" fmla="*/ 0 w 73"/>
                  <a:gd name="T5" fmla="*/ 115 h 115"/>
                  <a:gd name="T6" fmla="*/ 0 w 73"/>
                  <a:gd name="T7" fmla="*/ 111 h 115"/>
                  <a:gd name="T8" fmla="*/ 15 w 73"/>
                  <a:gd name="T9" fmla="*/ 96 h 115"/>
                  <a:gd name="T10" fmla="*/ 31 w 73"/>
                  <a:gd name="T11" fmla="*/ 80 h 115"/>
                  <a:gd name="T12" fmla="*/ 38 w 73"/>
                  <a:gd name="T13" fmla="*/ 69 h 115"/>
                  <a:gd name="T14" fmla="*/ 50 w 73"/>
                  <a:gd name="T15" fmla="*/ 54 h 115"/>
                  <a:gd name="T16" fmla="*/ 50 w 73"/>
                  <a:gd name="T17" fmla="*/ 38 h 115"/>
                  <a:gd name="T18" fmla="*/ 50 w 73"/>
                  <a:gd name="T19" fmla="*/ 31 h 115"/>
                  <a:gd name="T20" fmla="*/ 46 w 73"/>
                  <a:gd name="T21" fmla="*/ 19 h 115"/>
                  <a:gd name="T22" fmla="*/ 38 w 73"/>
                  <a:gd name="T23" fmla="*/ 15 h 115"/>
                  <a:gd name="T24" fmla="*/ 31 w 73"/>
                  <a:gd name="T25" fmla="*/ 15 h 115"/>
                  <a:gd name="T26" fmla="*/ 19 w 73"/>
                  <a:gd name="T27" fmla="*/ 15 h 115"/>
                  <a:gd name="T28" fmla="*/ 15 w 73"/>
                  <a:gd name="T29" fmla="*/ 19 h 115"/>
                  <a:gd name="T30" fmla="*/ 8 w 73"/>
                  <a:gd name="T31" fmla="*/ 27 h 115"/>
                  <a:gd name="T32" fmla="*/ 4 w 73"/>
                  <a:gd name="T33" fmla="*/ 34 h 115"/>
                  <a:gd name="T34" fmla="*/ 0 w 73"/>
                  <a:gd name="T35" fmla="*/ 34 h 115"/>
                  <a:gd name="T36" fmla="*/ 4 w 73"/>
                  <a:gd name="T37" fmla="*/ 19 h 115"/>
                  <a:gd name="T38" fmla="*/ 11 w 73"/>
                  <a:gd name="T39" fmla="*/ 11 h 115"/>
                  <a:gd name="T40" fmla="*/ 23 w 73"/>
                  <a:gd name="T41" fmla="*/ 4 h 115"/>
                  <a:gd name="T42" fmla="*/ 34 w 73"/>
                  <a:gd name="T43" fmla="*/ 0 h 115"/>
                  <a:gd name="T44" fmla="*/ 46 w 73"/>
                  <a:gd name="T45" fmla="*/ 4 h 115"/>
                  <a:gd name="T46" fmla="*/ 57 w 73"/>
                  <a:gd name="T47" fmla="*/ 11 h 115"/>
                  <a:gd name="T48" fmla="*/ 61 w 73"/>
                  <a:gd name="T49" fmla="*/ 19 h 115"/>
                  <a:gd name="T50" fmla="*/ 65 w 73"/>
                  <a:gd name="T51" fmla="*/ 31 h 115"/>
                  <a:gd name="T52" fmla="*/ 65 w 73"/>
                  <a:gd name="T53" fmla="*/ 38 h 115"/>
                  <a:gd name="T54" fmla="*/ 61 w 73"/>
                  <a:gd name="T55" fmla="*/ 50 h 115"/>
                  <a:gd name="T56" fmla="*/ 54 w 73"/>
                  <a:gd name="T57" fmla="*/ 61 h 115"/>
                  <a:gd name="T58" fmla="*/ 42 w 73"/>
                  <a:gd name="T59" fmla="*/ 77 h 115"/>
                  <a:gd name="T60" fmla="*/ 31 w 73"/>
                  <a:gd name="T61" fmla="*/ 88 h 115"/>
                  <a:gd name="T62" fmla="*/ 19 w 73"/>
                  <a:gd name="T63" fmla="*/ 100 h 115"/>
                  <a:gd name="T64" fmla="*/ 15 w 73"/>
                  <a:gd name="T65" fmla="*/ 103 h 115"/>
                  <a:gd name="T66" fmla="*/ 46 w 73"/>
                  <a:gd name="T67" fmla="*/ 103 h 115"/>
                  <a:gd name="T68" fmla="*/ 54 w 73"/>
                  <a:gd name="T69" fmla="*/ 103 h 115"/>
                  <a:gd name="T70" fmla="*/ 57 w 73"/>
                  <a:gd name="T71" fmla="*/ 103 h 115"/>
                  <a:gd name="T72" fmla="*/ 61 w 73"/>
                  <a:gd name="T73" fmla="*/ 100 h 115"/>
                  <a:gd name="T74" fmla="*/ 65 w 73"/>
                  <a:gd name="T75" fmla="*/ 100 h 115"/>
                  <a:gd name="T76" fmla="*/ 65 w 73"/>
                  <a:gd name="T77" fmla="*/ 96 h 115"/>
                  <a:gd name="T78" fmla="*/ 69 w 73"/>
                  <a:gd name="T79" fmla="*/ 96 h 115"/>
                  <a:gd name="T80" fmla="*/ 73 w 73"/>
                  <a:gd name="T81" fmla="*/ 96 h 11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5"/>
                  <a:gd name="T125" fmla="*/ 73 w 73"/>
                  <a:gd name="T126" fmla="*/ 115 h 11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5">
                    <a:moveTo>
                      <a:pt x="73" y="96"/>
                    </a:moveTo>
                    <a:lnTo>
                      <a:pt x="65" y="115"/>
                    </a:lnTo>
                    <a:lnTo>
                      <a:pt x="0" y="115"/>
                    </a:lnTo>
                    <a:lnTo>
                      <a:pt x="0" y="111"/>
                    </a:lnTo>
                    <a:lnTo>
                      <a:pt x="15" y="96"/>
                    </a:lnTo>
                    <a:lnTo>
                      <a:pt x="31" y="80"/>
                    </a:lnTo>
                    <a:lnTo>
                      <a:pt x="38" y="69"/>
                    </a:lnTo>
                    <a:lnTo>
                      <a:pt x="50" y="54"/>
                    </a:lnTo>
                    <a:lnTo>
                      <a:pt x="50" y="38"/>
                    </a:lnTo>
                    <a:lnTo>
                      <a:pt x="50" y="31"/>
                    </a:lnTo>
                    <a:lnTo>
                      <a:pt x="46" y="19"/>
                    </a:lnTo>
                    <a:lnTo>
                      <a:pt x="38" y="15"/>
                    </a:lnTo>
                    <a:lnTo>
                      <a:pt x="31" y="15"/>
                    </a:lnTo>
                    <a:lnTo>
                      <a:pt x="19" y="15"/>
                    </a:lnTo>
                    <a:lnTo>
                      <a:pt x="15" y="19"/>
                    </a:lnTo>
                    <a:lnTo>
                      <a:pt x="8" y="27"/>
                    </a:lnTo>
                    <a:lnTo>
                      <a:pt x="4" y="34"/>
                    </a:lnTo>
                    <a:lnTo>
                      <a:pt x="0" y="34"/>
                    </a:lnTo>
                    <a:lnTo>
                      <a:pt x="4" y="19"/>
                    </a:lnTo>
                    <a:lnTo>
                      <a:pt x="11" y="11"/>
                    </a:lnTo>
                    <a:lnTo>
                      <a:pt x="23" y="4"/>
                    </a:lnTo>
                    <a:lnTo>
                      <a:pt x="34" y="0"/>
                    </a:lnTo>
                    <a:lnTo>
                      <a:pt x="46" y="4"/>
                    </a:lnTo>
                    <a:lnTo>
                      <a:pt x="57" y="11"/>
                    </a:lnTo>
                    <a:lnTo>
                      <a:pt x="61" y="19"/>
                    </a:lnTo>
                    <a:lnTo>
                      <a:pt x="65" y="31"/>
                    </a:lnTo>
                    <a:lnTo>
                      <a:pt x="65" y="38"/>
                    </a:lnTo>
                    <a:lnTo>
                      <a:pt x="61" y="50"/>
                    </a:lnTo>
                    <a:lnTo>
                      <a:pt x="54" y="61"/>
                    </a:lnTo>
                    <a:lnTo>
                      <a:pt x="42" y="77"/>
                    </a:lnTo>
                    <a:lnTo>
                      <a:pt x="31" y="88"/>
                    </a:lnTo>
                    <a:lnTo>
                      <a:pt x="19" y="100"/>
                    </a:lnTo>
                    <a:lnTo>
                      <a:pt x="15" y="103"/>
                    </a:lnTo>
                    <a:lnTo>
                      <a:pt x="46" y="103"/>
                    </a:lnTo>
                    <a:lnTo>
                      <a:pt x="54" y="103"/>
                    </a:lnTo>
                    <a:lnTo>
                      <a:pt x="57" y="103"/>
                    </a:lnTo>
                    <a:lnTo>
                      <a:pt x="61" y="100"/>
                    </a:lnTo>
                    <a:lnTo>
                      <a:pt x="65" y="100"/>
                    </a:lnTo>
                    <a:lnTo>
                      <a:pt x="65" y="96"/>
                    </a:lnTo>
                    <a:lnTo>
                      <a:pt x="69" y="96"/>
                    </a:lnTo>
                    <a:lnTo>
                      <a:pt x="73" y="96"/>
                    </a:lnTo>
                    <a:close/>
                  </a:path>
                </a:pathLst>
              </a:custGeom>
              <a:solidFill>
                <a:srgbClr val="000000"/>
              </a:solidFill>
              <a:ln w="0">
                <a:solidFill>
                  <a:srgbClr val="000000"/>
                </a:solidFill>
                <a:round/>
                <a:headEnd/>
                <a:tailEnd/>
              </a:ln>
            </p:spPr>
            <p:txBody>
              <a:bodyPr/>
              <a:lstStyle/>
              <a:p>
                <a:endParaRPr lang="en-CA"/>
              </a:p>
            </p:txBody>
          </p:sp>
          <p:sp>
            <p:nvSpPr>
              <p:cNvPr id="18705" name="Freeform 387"/>
              <p:cNvSpPr>
                <a:spLocks/>
              </p:cNvSpPr>
              <p:nvPr/>
            </p:nvSpPr>
            <p:spPr bwMode="auto">
              <a:xfrm>
                <a:off x="4578" y="2155"/>
                <a:ext cx="42" cy="115"/>
              </a:xfrm>
              <a:custGeom>
                <a:avLst/>
                <a:gdLst>
                  <a:gd name="T0" fmla="*/ 0 w 42"/>
                  <a:gd name="T1" fmla="*/ 15 h 115"/>
                  <a:gd name="T2" fmla="*/ 27 w 42"/>
                  <a:gd name="T3" fmla="*/ 0 h 115"/>
                  <a:gd name="T4" fmla="*/ 27 w 42"/>
                  <a:gd name="T5" fmla="*/ 0 h 115"/>
                  <a:gd name="T6" fmla="*/ 27 w 42"/>
                  <a:gd name="T7" fmla="*/ 96 h 115"/>
                  <a:gd name="T8" fmla="*/ 30 w 42"/>
                  <a:gd name="T9" fmla="*/ 103 h 115"/>
                  <a:gd name="T10" fmla="*/ 30 w 42"/>
                  <a:gd name="T11" fmla="*/ 107 h 115"/>
                  <a:gd name="T12" fmla="*/ 30 w 42"/>
                  <a:gd name="T13" fmla="*/ 111 h 115"/>
                  <a:gd name="T14" fmla="*/ 34 w 42"/>
                  <a:gd name="T15" fmla="*/ 111 h 115"/>
                  <a:gd name="T16" fmla="*/ 38 w 42"/>
                  <a:gd name="T17" fmla="*/ 115 h 115"/>
                  <a:gd name="T18" fmla="*/ 42 w 42"/>
                  <a:gd name="T19" fmla="*/ 115 h 115"/>
                  <a:gd name="T20" fmla="*/ 42 w 42"/>
                  <a:gd name="T21" fmla="*/ 115 h 115"/>
                  <a:gd name="T22" fmla="*/ 0 w 42"/>
                  <a:gd name="T23" fmla="*/ 115 h 115"/>
                  <a:gd name="T24" fmla="*/ 0 w 42"/>
                  <a:gd name="T25" fmla="*/ 115 h 115"/>
                  <a:gd name="T26" fmla="*/ 7 w 42"/>
                  <a:gd name="T27" fmla="*/ 115 h 115"/>
                  <a:gd name="T28" fmla="*/ 11 w 42"/>
                  <a:gd name="T29" fmla="*/ 111 h 115"/>
                  <a:gd name="T30" fmla="*/ 11 w 42"/>
                  <a:gd name="T31" fmla="*/ 111 h 115"/>
                  <a:gd name="T32" fmla="*/ 15 w 42"/>
                  <a:gd name="T33" fmla="*/ 107 h 115"/>
                  <a:gd name="T34" fmla="*/ 15 w 42"/>
                  <a:gd name="T35" fmla="*/ 103 h 115"/>
                  <a:gd name="T36" fmla="*/ 15 w 42"/>
                  <a:gd name="T37" fmla="*/ 96 h 115"/>
                  <a:gd name="T38" fmla="*/ 15 w 42"/>
                  <a:gd name="T39" fmla="*/ 34 h 115"/>
                  <a:gd name="T40" fmla="*/ 15 w 42"/>
                  <a:gd name="T41" fmla="*/ 23 h 115"/>
                  <a:gd name="T42" fmla="*/ 15 w 42"/>
                  <a:gd name="T43" fmla="*/ 19 h 115"/>
                  <a:gd name="T44" fmla="*/ 11 w 42"/>
                  <a:gd name="T45" fmla="*/ 15 h 115"/>
                  <a:gd name="T46" fmla="*/ 11 w 42"/>
                  <a:gd name="T47" fmla="*/ 15 h 115"/>
                  <a:gd name="T48" fmla="*/ 11 w 42"/>
                  <a:gd name="T49" fmla="*/ 15 h 115"/>
                  <a:gd name="T50" fmla="*/ 7 w 42"/>
                  <a:gd name="T51" fmla="*/ 11 h 115"/>
                  <a:gd name="T52" fmla="*/ 4 w 42"/>
                  <a:gd name="T53" fmla="*/ 15 h 115"/>
                  <a:gd name="T54" fmla="*/ 0 w 42"/>
                  <a:gd name="T55" fmla="*/ 15 h 115"/>
                  <a:gd name="T56" fmla="*/ 0 w 42"/>
                  <a:gd name="T57" fmla="*/ 15 h 11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2"/>
                  <a:gd name="T88" fmla="*/ 0 h 115"/>
                  <a:gd name="T89" fmla="*/ 42 w 42"/>
                  <a:gd name="T90" fmla="*/ 115 h 11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2" h="115">
                    <a:moveTo>
                      <a:pt x="0" y="15"/>
                    </a:moveTo>
                    <a:lnTo>
                      <a:pt x="27" y="0"/>
                    </a:lnTo>
                    <a:lnTo>
                      <a:pt x="27" y="96"/>
                    </a:lnTo>
                    <a:lnTo>
                      <a:pt x="30" y="103"/>
                    </a:lnTo>
                    <a:lnTo>
                      <a:pt x="30" y="107"/>
                    </a:lnTo>
                    <a:lnTo>
                      <a:pt x="30" y="111"/>
                    </a:lnTo>
                    <a:lnTo>
                      <a:pt x="34" y="111"/>
                    </a:lnTo>
                    <a:lnTo>
                      <a:pt x="38" y="115"/>
                    </a:lnTo>
                    <a:lnTo>
                      <a:pt x="42" y="115"/>
                    </a:lnTo>
                    <a:lnTo>
                      <a:pt x="0" y="115"/>
                    </a:lnTo>
                    <a:lnTo>
                      <a:pt x="7" y="115"/>
                    </a:lnTo>
                    <a:lnTo>
                      <a:pt x="11" y="111"/>
                    </a:lnTo>
                    <a:lnTo>
                      <a:pt x="15" y="107"/>
                    </a:lnTo>
                    <a:lnTo>
                      <a:pt x="15" y="103"/>
                    </a:lnTo>
                    <a:lnTo>
                      <a:pt x="15" y="96"/>
                    </a:lnTo>
                    <a:lnTo>
                      <a:pt x="15" y="34"/>
                    </a:lnTo>
                    <a:lnTo>
                      <a:pt x="15" y="23"/>
                    </a:lnTo>
                    <a:lnTo>
                      <a:pt x="15" y="19"/>
                    </a:lnTo>
                    <a:lnTo>
                      <a:pt x="11" y="15"/>
                    </a:lnTo>
                    <a:lnTo>
                      <a:pt x="7" y="11"/>
                    </a:lnTo>
                    <a:lnTo>
                      <a:pt x="4" y="15"/>
                    </a:lnTo>
                    <a:lnTo>
                      <a:pt x="0" y="15"/>
                    </a:lnTo>
                    <a:close/>
                  </a:path>
                </a:pathLst>
              </a:custGeom>
              <a:solidFill>
                <a:srgbClr val="000000"/>
              </a:solidFill>
              <a:ln w="0">
                <a:solidFill>
                  <a:srgbClr val="000000"/>
                </a:solidFill>
                <a:round/>
                <a:headEnd/>
                <a:tailEnd/>
              </a:ln>
            </p:spPr>
            <p:txBody>
              <a:bodyPr/>
              <a:lstStyle/>
              <a:p>
                <a:endParaRPr lang="en-CA"/>
              </a:p>
            </p:txBody>
          </p:sp>
          <p:sp>
            <p:nvSpPr>
              <p:cNvPr id="18706" name="Rectangle 388"/>
              <p:cNvSpPr>
                <a:spLocks noChangeArrowheads="1"/>
              </p:cNvSpPr>
              <p:nvPr/>
            </p:nvSpPr>
            <p:spPr bwMode="auto">
              <a:xfrm>
                <a:off x="4670" y="2120"/>
                <a:ext cx="7" cy="208"/>
              </a:xfrm>
              <a:prstGeom prst="rect">
                <a:avLst/>
              </a:prstGeom>
              <a:solidFill>
                <a:srgbClr val="000000"/>
              </a:solidFill>
              <a:ln w="0">
                <a:solidFill>
                  <a:srgbClr val="000000"/>
                </a:solidFill>
                <a:miter lim="800000"/>
                <a:headEnd/>
                <a:tailEnd/>
              </a:ln>
            </p:spPr>
            <p:txBody>
              <a:bodyPr/>
              <a:lstStyle/>
              <a:p>
                <a:endParaRPr lang="en-US"/>
              </a:p>
            </p:txBody>
          </p:sp>
          <p:sp>
            <p:nvSpPr>
              <p:cNvPr id="18707" name="Freeform 389"/>
              <p:cNvSpPr>
                <a:spLocks/>
              </p:cNvSpPr>
              <p:nvPr/>
            </p:nvSpPr>
            <p:spPr bwMode="auto">
              <a:xfrm>
                <a:off x="4881" y="2255"/>
                <a:ext cx="19" cy="19"/>
              </a:xfrm>
              <a:custGeom>
                <a:avLst/>
                <a:gdLst>
                  <a:gd name="T0" fmla="*/ 11 w 19"/>
                  <a:gd name="T1" fmla="*/ 0 h 19"/>
                  <a:gd name="T2" fmla="*/ 15 w 19"/>
                  <a:gd name="T3" fmla="*/ 0 h 19"/>
                  <a:gd name="T4" fmla="*/ 19 w 19"/>
                  <a:gd name="T5" fmla="*/ 0 h 19"/>
                  <a:gd name="T6" fmla="*/ 19 w 19"/>
                  <a:gd name="T7" fmla="*/ 3 h 19"/>
                  <a:gd name="T8" fmla="*/ 19 w 19"/>
                  <a:gd name="T9" fmla="*/ 7 h 19"/>
                  <a:gd name="T10" fmla="*/ 19 w 19"/>
                  <a:gd name="T11" fmla="*/ 11 h 19"/>
                  <a:gd name="T12" fmla="*/ 19 w 19"/>
                  <a:gd name="T13" fmla="*/ 15 h 19"/>
                  <a:gd name="T14" fmla="*/ 15 w 19"/>
                  <a:gd name="T15" fmla="*/ 15 h 19"/>
                  <a:gd name="T16" fmla="*/ 11 w 19"/>
                  <a:gd name="T17" fmla="*/ 19 h 19"/>
                  <a:gd name="T18" fmla="*/ 7 w 19"/>
                  <a:gd name="T19" fmla="*/ 15 h 19"/>
                  <a:gd name="T20" fmla="*/ 4 w 19"/>
                  <a:gd name="T21" fmla="*/ 15 h 19"/>
                  <a:gd name="T22" fmla="*/ 4 w 19"/>
                  <a:gd name="T23" fmla="*/ 11 h 19"/>
                  <a:gd name="T24" fmla="*/ 0 w 19"/>
                  <a:gd name="T25" fmla="*/ 7 h 19"/>
                  <a:gd name="T26" fmla="*/ 4 w 19"/>
                  <a:gd name="T27" fmla="*/ 3 h 19"/>
                  <a:gd name="T28" fmla="*/ 4 w 19"/>
                  <a:gd name="T29" fmla="*/ 0 h 19"/>
                  <a:gd name="T30" fmla="*/ 7 w 19"/>
                  <a:gd name="T31" fmla="*/ 0 h 19"/>
                  <a:gd name="T32" fmla="*/ 11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11" y="0"/>
                    </a:moveTo>
                    <a:lnTo>
                      <a:pt x="15" y="0"/>
                    </a:lnTo>
                    <a:lnTo>
                      <a:pt x="19" y="0"/>
                    </a:lnTo>
                    <a:lnTo>
                      <a:pt x="19" y="3"/>
                    </a:lnTo>
                    <a:lnTo>
                      <a:pt x="19" y="7"/>
                    </a:lnTo>
                    <a:lnTo>
                      <a:pt x="19" y="11"/>
                    </a:lnTo>
                    <a:lnTo>
                      <a:pt x="19" y="15"/>
                    </a:lnTo>
                    <a:lnTo>
                      <a:pt x="15" y="15"/>
                    </a:lnTo>
                    <a:lnTo>
                      <a:pt x="11" y="19"/>
                    </a:lnTo>
                    <a:lnTo>
                      <a:pt x="7" y="15"/>
                    </a:lnTo>
                    <a:lnTo>
                      <a:pt x="4" y="15"/>
                    </a:lnTo>
                    <a:lnTo>
                      <a:pt x="4" y="11"/>
                    </a:lnTo>
                    <a:lnTo>
                      <a:pt x="0" y="7"/>
                    </a:lnTo>
                    <a:lnTo>
                      <a:pt x="4" y="3"/>
                    </a:lnTo>
                    <a:lnTo>
                      <a:pt x="4" y="0"/>
                    </a:lnTo>
                    <a:lnTo>
                      <a:pt x="7" y="0"/>
                    </a:lnTo>
                    <a:lnTo>
                      <a:pt x="11" y="0"/>
                    </a:lnTo>
                    <a:close/>
                  </a:path>
                </a:pathLst>
              </a:custGeom>
              <a:solidFill>
                <a:srgbClr val="000000"/>
              </a:solidFill>
              <a:ln w="0">
                <a:solidFill>
                  <a:srgbClr val="000000"/>
                </a:solidFill>
                <a:round/>
                <a:headEnd/>
                <a:tailEnd/>
              </a:ln>
            </p:spPr>
            <p:txBody>
              <a:bodyPr/>
              <a:lstStyle/>
              <a:p>
                <a:endParaRPr lang="en-CA"/>
              </a:p>
            </p:txBody>
          </p:sp>
          <p:sp>
            <p:nvSpPr>
              <p:cNvPr id="18708" name="Freeform 390"/>
              <p:cNvSpPr>
                <a:spLocks noEditPoints="1"/>
              </p:cNvSpPr>
              <p:nvPr/>
            </p:nvSpPr>
            <p:spPr bwMode="auto">
              <a:xfrm>
                <a:off x="4919" y="2155"/>
                <a:ext cx="69" cy="119"/>
              </a:xfrm>
              <a:custGeom>
                <a:avLst/>
                <a:gdLst>
                  <a:gd name="T0" fmla="*/ 0 w 69"/>
                  <a:gd name="T1" fmla="*/ 61 h 119"/>
                  <a:gd name="T2" fmla="*/ 0 w 69"/>
                  <a:gd name="T3" fmla="*/ 42 h 119"/>
                  <a:gd name="T4" fmla="*/ 4 w 69"/>
                  <a:gd name="T5" fmla="*/ 27 h 119"/>
                  <a:gd name="T6" fmla="*/ 12 w 69"/>
                  <a:gd name="T7" fmla="*/ 15 h 119"/>
                  <a:gd name="T8" fmla="*/ 19 w 69"/>
                  <a:gd name="T9" fmla="*/ 8 h 119"/>
                  <a:gd name="T10" fmla="*/ 27 w 69"/>
                  <a:gd name="T11" fmla="*/ 4 h 119"/>
                  <a:gd name="T12" fmla="*/ 35 w 69"/>
                  <a:gd name="T13" fmla="*/ 0 h 119"/>
                  <a:gd name="T14" fmla="*/ 42 w 69"/>
                  <a:gd name="T15" fmla="*/ 4 h 119"/>
                  <a:gd name="T16" fmla="*/ 50 w 69"/>
                  <a:gd name="T17" fmla="*/ 8 h 119"/>
                  <a:gd name="T18" fmla="*/ 58 w 69"/>
                  <a:gd name="T19" fmla="*/ 15 h 119"/>
                  <a:gd name="T20" fmla="*/ 65 w 69"/>
                  <a:gd name="T21" fmla="*/ 27 h 119"/>
                  <a:gd name="T22" fmla="*/ 69 w 69"/>
                  <a:gd name="T23" fmla="*/ 42 h 119"/>
                  <a:gd name="T24" fmla="*/ 69 w 69"/>
                  <a:gd name="T25" fmla="*/ 57 h 119"/>
                  <a:gd name="T26" fmla="*/ 69 w 69"/>
                  <a:gd name="T27" fmla="*/ 77 h 119"/>
                  <a:gd name="T28" fmla="*/ 65 w 69"/>
                  <a:gd name="T29" fmla="*/ 92 h 119"/>
                  <a:gd name="T30" fmla="*/ 58 w 69"/>
                  <a:gd name="T31" fmla="*/ 103 h 119"/>
                  <a:gd name="T32" fmla="*/ 50 w 69"/>
                  <a:gd name="T33" fmla="*/ 111 h 119"/>
                  <a:gd name="T34" fmla="*/ 42 w 69"/>
                  <a:gd name="T35" fmla="*/ 115 h 119"/>
                  <a:gd name="T36" fmla="*/ 35 w 69"/>
                  <a:gd name="T37" fmla="*/ 119 h 119"/>
                  <a:gd name="T38" fmla="*/ 23 w 69"/>
                  <a:gd name="T39" fmla="*/ 115 h 119"/>
                  <a:gd name="T40" fmla="*/ 16 w 69"/>
                  <a:gd name="T41" fmla="*/ 107 h 119"/>
                  <a:gd name="T42" fmla="*/ 8 w 69"/>
                  <a:gd name="T43" fmla="*/ 100 h 119"/>
                  <a:gd name="T44" fmla="*/ 0 w 69"/>
                  <a:gd name="T45" fmla="*/ 80 h 119"/>
                  <a:gd name="T46" fmla="*/ 0 w 69"/>
                  <a:gd name="T47" fmla="*/ 61 h 119"/>
                  <a:gd name="T48" fmla="*/ 16 w 69"/>
                  <a:gd name="T49" fmla="*/ 61 h 119"/>
                  <a:gd name="T50" fmla="*/ 16 w 69"/>
                  <a:gd name="T51" fmla="*/ 84 h 119"/>
                  <a:gd name="T52" fmla="*/ 19 w 69"/>
                  <a:gd name="T53" fmla="*/ 100 h 119"/>
                  <a:gd name="T54" fmla="*/ 23 w 69"/>
                  <a:gd name="T55" fmla="*/ 107 h 119"/>
                  <a:gd name="T56" fmla="*/ 31 w 69"/>
                  <a:gd name="T57" fmla="*/ 111 h 119"/>
                  <a:gd name="T58" fmla="*/ 35 w 69"/>
                  <a:gd name="T59" fmla="*/ 111 h 119"/>
                  <a:gd name="T60" fmla="*/ 39 w 69"/>
                  <a:gd name="T61" fmla="*/ 111 h 119"/>
                  <a:gd name="T62" fmla="*/ 42 w 69"/>
                  <a:gd name="T63" fmla="*/ 107 h 119"/>
                  <a:gd name="T64" fmla="*/ 46 w 69"/>
                  <a:gd name="T65" fmla="*/ 103 h 119"/>
                  <a:gd name="T66" fmla="*/ 50 w 69"/>
                  <a:gd name="T67" fmla="*/ 96 h 119"/>
                  <a:gd name="T68" fmla="*/ 54 w 69"/>
                  <a:gd name="T69" fmla="*/ 77 h 119"/>
                  <a:gd name="T70" fmla="*/ 54 w 69"/>
                  <a:gd name="T71" fmla="*/ 54 h 119"/>
                  <a:gd name="T72" fmla="*/ 54 w 69"/>
                  <a:gd name="T73" fmla="*/ 38 h 119"/>
                  <a:gd name="T74" fmla="*/ 50 w 69"/>
                  <a:gd name="T75" fmla="*/ 23 h 119"/>
                  <a:gd name="T76" fmla="*/ 46 w 69"/>
                  <a:gd name="T77" fmla="*/ 15 h 119"/>
                  <a:gd name="T78" fmla="*/ 42 w 69"/>
                  <a:gd name="T79" fmla="*/ 11 h 119"/>
                  <a:gd name="T80" fmla="*/ 39 w 69"/>
                  <a:gd name="T81" fmla="*/ 8 h 119"/>
                  <a:gd name="T82" fmla="*/ 35 w 69"/>
                  <a:gd name="T83" fmla="*/ 8 h 119"/>
                  <a:gd name="T84" fmla="*/ 31 w 69"/>
                  <a:gd name="T85" fmla="*/ 8 h 119"/>
                  <a:gd name="T86" fmla="*/ 27 w 69"/>
                  <a:gd name="T87" fmla="*/ 11 h 119"/>
                  <a:gd name="T88" fmla="*/ 19 w 69"/>
                  <a:gd name="T89" fmla="*/ 19 h 119"/>
                  <a:gd name="T90" fmla="*/ 19 w 69"/>
                  <a:gd name="T91" fmla="*/ 34 h 119"/>
                  <a:gd name="T92" fmla="*/ 16 w 69"/>
                  <a:gd name="T93" fmla="*/ 50 h 119"/>
                  <a:gd name="T94" fmla="*/ 16 w 69"/>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1"/>
                    </a:moveTo>
                    <a:lnTo>
                      <a:pt x="0" y="42"/>
                    </a:lnTo>
                    <a:lnTo>
                      <a:pt x="4" y="27"/>
                    </a:lnTo>
                    <a:lnTo>
                      <a:pt x="12" y="15"/>
                    </a:lnTo>
                    <a:lnTo>
                      <a:pt x="19" y="8"/>
                    </a:lnTo>
                    <a:lnTo>
                      <a:pt x="27" y="4"/>
                    </a:lnTo>
                    <a:lnTo>
                      <a:pt x="35" y="0"/>
                    </a:lnTo>
                    <a:lnTo>
                      <a:pt x="42" y="4"/>
                    </a:lnTo>
                    <a:lnTo>
                      <a:pt x="50" y="8"/>
                    </a:lnTo>
                    <a:lnTo>
                      <a:pt x="58" y="15"/>
                    </a:lnTo>
                    <a:lnTo>
                      <a:pt x="65" y="27"/>
                    </a:lnTo>
                    <a:lnTo>
                      <a:pt x="69" y="42"/>
                    </a:lnTo>
                    <a:lnTo>
                      <a:pt x="69" y="57"/>
                    </a:lnTo>
                    <a:lnTo>
                      <a:pt x="69" y="77"/>
                    </a:lnTo>
                    <a:lnTo>
                      <a:pt x="65" y="92"/>
                    </a:lnTo>
                    <a:lnTo>
                      <a:pt x="58" y="103"/>
                    </a:lnTo>
                    <a:lnTo>
                      <a:pt x="50" y="111"/>
                    </a:lnTo>
                    <a:lnTo>
                      <a:pt x="42" y="115"/>
                    </a:lnTo>
                    <a:lnTo>
                      <a:pt x="35" y="119"/>
                    </a:lnTo>
                    <a:lnTo>
                      <a:pt x="23" y="115"/>
                    </a:lnTo>
                    <a:lnTo>
                      <a:pt x="16" y="107"/>
                    </a:lnTo>
                    <a:lnTo>
                      <a:pt x="8" y="100"/>
                    </a:lnTo>
                    <a:lnTo>
                      <a:pt x="0" y="80"/>
                    </a:lnTo>
                    <a:lnTo>
                      <a:pt x="0" y="61"/>
                    </a:lnTo>
                    <a:close/>
                    <a:moveTo>
                      <a:pt x="16" y="61"/>
                    </a:moveTo>
                    <a:lnTo>
                      <a:pt x="16" y="84"/>
                    </a:lnTo>
                    <a:lnTo>
                      <a:pt x="19" y="100"/>
                    </a:lnTo>
                    <a:lnTo>
                      <a:pt x="23" y="107"/>
                    </a:lnTo>
                    <a:lnTo>
                      <a:pt x="31" y="111"/>
                    </a:lnTo>
                    <a:lnTo>
                      <a:pt x="35" y="111"/>
                    </a:lnTo>
                    <a:lnTo>
                      <a:pt x="39" y="111"/>
                    </a:lnTo>
                    <a:lnTo>
                      <a:pt x="42" y="107"/>
                    </a:lnTo>
                    <a:lnTo>
                      <a:pt x="46" y="103"/>
                    </a:lnTo>
                    <a:lnTo>
                      <a:pt x="50" y="96"/>
                    </a:lnTo>
                    <a:lnTo>
                      <a:pt x="54" y="77"/>
                    </a:lnTo>
                    <a:lnTo>
                      <a:pt x="54" y="54"/>
                    </a:lnTo>
                    <a:lnTo>
                      <a:pt x="54" y="38"/>
                    </a:lnTo>
                    <a:lnTo>
                      <a:pt x="50" y="23"/>
                    </a:lnTo>
                    <a:lnTo>
                      <a:pt x="46" y="15"/>
                    </a:lnTo>
                    <a:lnTo>
                      <a:pt x="42" y="11"/>
                    </a:lnTo>
                    <a:lnTo>
                      <a:pt x="39" y="8"/>
                    </a:lnTo>
                    <a:lnTo>
                      <a:pt x="35" y="8"/>
                    </a:lnTo>
                    <a:lnTo>
                      <a:pt x="31" y="8"/>
                    </a:lnTo>
                    <a:lnTo>
                      <a:pt x="27" y="11"/>
                    </a:lnTo>
                    <a:lnTo>
                      <a:pt x="19" y="19"/>
                    </a:lnTo>
                    <a:lnTo>
                      <a:pt x="19" y="34"/>
                    </a:lnTo>
                    <a:lnTo>
                      <a:pt x="16" y="50"/>
                    </a:lnTo>
                    <a:lnTo>
                      <a:pt x="16" y="61"/>
                    </a:lnTo>
                    <a:close/>
                  </a:path>
                </a:pathLst>
              </a:custGeom>
              <a:solidFill>
                <a:srgbClr val="000000"/>
              </a:solidFill>
              <a:ln w="0">
                <a:solidFill>
                  <a:srgbClr val="000000"/>
                </a:solidFill>
                <a:round/>
                <a:headEnd/>
                <a:tailEnd/>
              </a:ln>
            </p:spPr>
            <p:txBody>
              <a:bodyPr/>
              <a:lstStyle/>
              <a:p>
                <a:endParaRPr lang="en-CA"/>
              </a:p>
            </p:txBody>
          </p:sp>
          <p:sp>
            <p:nvSpPr>
              <p:cNvPr id="18709" name="Freeform 391"/>
              <p:cNvSpPr>
                <a:spLocks/>
              </p:cNvSpPr>
              <p:nvPr/>
            </p:nvSpPr>
            <p:spPr bwMode="auto">
              <a:xfrm>
                <a:off x="5004" y="2159"/>
                <a:ext cx="65" cy="115"/>
              </a:xfrm>
              <a:custGeom>
                <a:avLst/>
                <a:gdLst>
                  <a:gd name="T0" fmla="*/ 65 w 65"/>
                  <a:gd name="T1" fmla="*/ 0 h 115"/>
                  <a:gd name="T2" fmla="*/ 57 w 65"/>
                  <a:gd name="T3" fmla="*/ 15 h 115"/>
                  <a:gd name="T4" fmla="*/ 23 w 65"/>
                  <a:gd name="T5" fmla="*/ 15 h 115"/>
                  <a:gd name="T6" fmla="*/ 15 w 65"/>
                  <a:gd name="T7" fmla="*/ 30 h 115"/>
                  <a:gd name="T8" fmla="*/ 30 w 65"/>
                  <a:gd name="T9" fmla="*/ 30 h 115"/>
                  <a:gd name="T10" fmla="*/ 42 w 65"/>
                  <a:gd name="T11" fmla="*/ 38 h 115"/>
                  <a:gd name="T12" fmla="*/ 53 w 65"/>
                  <a:gd name="T13" fmla="*/ 46 h 115"/>
                  <a:gd name="T14" fmla="*/ 61 w 65"/>
                  <a:gd name="T15" fmla="*/ 57 h 115"/>
                  <a:gd name="T16" fmla="*/ 61 w 65"/>
                  <a:gd name="T17" fmla="*/ 73 h 115"/>
                  <a:gd name="T18" fmla="*/ 61 w 65"/>
                  <a:gd name="T19" fmla="*/ 80 h 115"/>
                  <a:gd name="T20" fmla="*/ 57 w 65"/>
                  <a:gd name="T21" fmla="*/ 88 h 115"/>
                  <a:gd name="T22" fmla="*/ 53 w 65"/>
                  <a:gd name="T23" fmla="*/ 96 h 115"/>
                  <a:gd name="T24" fmla="*/ 49 w 65"/>
                  <a:gd name="T25" fmla="*/ 99 h 115"/>
                  <a:gd name="T26" fmla="*/ 46 w 65"/>
                  <a:gd name="T27" fmla="*/ 103 h 115"/>
                  <a:gd name="T28" fmla="*/ 38 w 65"/>
                  <a:gd name="T29" fmla="*/ 107 h 115"/>
                  <a:gd name="T30" fmla="*/ 30 w 65"/>
                  <a:gd name="T31" fmla="*/ 111 h 115"/>
                  <a:gd name="T32" fmla="*/ 19 w 65"/>
                  <a:gd name="T33" fmla="*/ 115 h 115"/>
                  <a:gd name="T34" fmla="*/ 11 w 65"/>
                  <a:gd name="T35" fmla="*/ 111 h 115"/>
                  <a:gd name="T36" fmla="*/ 3 w 65"/>
                  <a:gd name="T37" fmla="*/ 111 h 115"/>
                  <a:gd name="T38" fmla="*/ 3 w 65"/>
                  <a:gd name="T39" fmla="*/ 107 h 115"/>
                  <a:gd name="T40" fmla="*/ 0 w 65"/>
                  <a:gd name="T41" fmla="*/ 103 h 115"/>
                  <a:gd name="T42" fmla="*/ 0 w 65"/>
                  <a:gd name="T43" fmla="*/ 99 h 115"/>
                  <a:gd name="T44" fmla="*/ 3 w 65"/>
                  <a:gd name="T45" fmla="*/ 99 h 115"/>
                  <a:gd name="T46" fmla="*/ 3 w 65"/>
                  <a:gd name="T47" fmla="*/ 96 h 115"/>
                  <a:gd name="T48" fmla="*/ 7 w 65"/>
                  <a:gd name="T49" fmla="*/ 96 h 115"/>
                  <a:gd name="T50" fmla="*/ 7 w 65"/>
                  <a:gd name="T51" fmla="*/ 96 h 115"/>
                  <a:gd name="T52" fmla="*/ 11 w 65"/>
                  <a:gd name="T53" fmla="*/ 96 h 115"/>
                  <a:gd name="T54" fmla="*/ 15 w 65"/>
                  <a:gd name="T55" fmla="*/ 99 h 115"/>
                  <a:gd name="T56" fmla="*/ 15 w 65"/>
                  <a:gd name="T57" fmla="*/ 99 h 115"/>
                  <a:gd name="T58" fmla="*/ 23 w 65"/>
                  <a:gd name="T59" fmla="*/ 103 h 115"/>
                  <a:gd name="T60" fmla="*/ 26 w 65"/>
                  <a:gd name="T61" fmla="*/ 103 h 115"/>
                  <a:gd name="T62" fmla="*/ 38 w 65"/>
                  <a:gd name="T63" fmla="*/ 103 h 115"/>
                  <a:gd name="T64" fmla="*/ 46 w 65"/>
                  <a:gd name="T65" fmla="*/ 96 h 115"/>
                  <a:gd name="T66" fmla="*/ 49 w 65"/>
                  <a:gd name="T67" fmla="*/ 88 h 115"/>
                  <a:gd name="T68" fmla="*/ 53 w 65"/>
                  <a:gd name="T69" fmla="*/ 80 h 115"/>
                  <a:gd name="T70" fmla="*/ 49 w 65"/>
                  <a:gd name="T71" fmla="*/ 69 h 115"/>
                  <a:gd name="T72" fmla="*/ 46 w 65"/>
                  <a:gd name="T73" fmla="*/ 61 h 115"/>
                  <a:gd name="T74" fmla="*/ 38 w 65"/>
                  <a:gd name="T75" fmla="*/ 53 h 115"/>
                  <a:gd name="T76" fmla="*/ 26 w 65"/>
                  <a:gd name="T77" fmla="*/ 46 h 115"/>
                  <a:gd name="T78" fmla="*/ 19 w 65"/>
                  <a:gd name="T79" fmla="*/ 46 h 115"/>
                  <a:gd name="T80" fmla="*/ 3 w 65"/>
                  <a:gd name="T81" fmla="*/ 42 h 115"/>
                  <a:gd name="T82" fmla="*/ 23 w 65"/>
                  <a:gd name="T83" fmla="*/ 0 h 115"/>
                  <a:gd name="T84" fmla="*/ 65 w 65"/>
                  <a:gd name="T85" fmla="*/ 0 h 11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5"/>
                  <a:gd name="T130" fmla="*/ 0 h 115"/>
                  <a:gd name="T131" fmla="*/ 65 w 65"/>
                  <a:gd name="T132" fmla="*/ 115 h 11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5" h="115">
                    <a:moveTo>
                      <a:pt x="65" y="0"/>
                    </a:moveTo>
                    <a:lnTo>
                      <a:pt x="57" y="15"/>
                    </a:lnTo>
                    <a:lnTo>
                      <a:pt x="23" y="15"/>
                    </a:lnTo>
                    <a:lnTo>
                      <a:pt x="15" y="30"/>
                    </a:lnTo>
                    <a:lnTo>
                      <a:pt x="30" y="30"/>
                    </a:lnTo>
                    <a:lnTo>
                      <a:pt x="42" y="38"/>
                    </a:lnTo>
                    <a:lnTo>
                      <a:pt x="53" y="46"/>
                    </a:lnTo>
                    <a:lnTo>
                      <a:pt x="61" y="57"/>
                    </a:lnTo>
                    <a:lnTo>
                      <a:pt x="61" y="73"/>
                    </a:lnTo>
                    <a:lnTo>
                      <a:pt x="61" y="80"/>
                    </a:lnTo>
                    <a:lnTo>
                      <a:pt x="57" y="88"/>
                    </a:lnTo>
                    <a:lnTo>
                      <a:pt x="53" y="96"/>
                    </a:lnTo>
                    <a:lnTo>
                      <a:pt x="49" y="99"/>
                    </a:lnTo>
                    <a:lnTo>
                      <a:pt x="46" y="103"/>
                    </a:lnTo>
                    <a:lnTo>
                      <a:pt x="38" y="107"/>
                    </a:lnTo>
                    <a:lnTo>
                      <a:pt x="30" y="111"/>
                    </a:lnTo>
                    <a:lnTo>
                      <a:pt x="19" y="115"/>
                    </a:lnTo>
                    <a:lnTo>
                      <a:pt x="11" y="111"/>
                    </a:lnTo>
                    <a:lnTo>
                      <a:pt x="3" y="111"/>
                    </a:lnTo>
                    <a:lnTo>
                      <a:pt x="3" y="107"/>
                    </a:lnTo>
                    <a:lnTo>
                      <a:pt x="0" y="103"/>
                    </a:lnTo>
                    <a:lnTo>
                      <a:pt x="0" y="99"/>
                    </a:lnTo>
                    <a:lnTo>
                      <a:pt x="3" y="99"/>
                    </a:lnTo>
                    <a:lnTo>
                      <a:pt x="3" y="96"/>
                    </a:lnTo>
                    <a:lnTo>
                      <a:pt x="7" y="96"/>
                    </a:lnTo>
                    <a:lnTo>
                      <a:pt x="11" y="96"/>
                    </a:lnTo>
                    <a:lnTo>
                      <a:pt x="15" y="99"/>
                    </a:lnTo>
                    <a:lnTo>
                      <a:pt x="23" y="103"/>
                    </a:lnTo>
                    <a:lnTo>
                      <a:pt x="26" y="103"/>
                    </a:lnTo>
                    <a:lnTo>
                      <a:pt x="38" y="103"/>
                    </a:lnTo>
                    <a:lnTo>
                      <a:pt x="46" y="96"/>
                    </a:lnTo>
                    <a:lnTo>
                      <a:pt x="49" y="88"/>
                    </a:lnTo>
                    <a:lnTo>
                      <a:pt x="53" y="80"/>
                    </a:lnTo>
                    <a:lnTo>
                      <a:pt x="49" y="69"/>
                    </a:lnTo>
                    <a:lnTo>
                      <a:pt x="46" y="61"/>
                    </a:lnTo>
                    <a:lnTo>
                      <a:pt x="38" y="53"/>
                    </a:lnTo>
                    <a:lnTo>
                      <a:pt x="26" y="46"/>
                    </a:lnTo>
                    <a:lnTo>
                      <a:pt x="19" y="46"/>
                    </a:lnTo>
                    <a:lnTo>
                      <a:pt x="3" y="42"/>
                    </a:lnTo>
                    <a:lnTo>
                      <a:pt x="23" y="0"/>
                    </a:lnTo>
                    <a:lnTo>
                      <a:pt x="65" y="0"/>
                    </a:lnTo>
                    <a:close/>
                  </a:path>
                </a:pathLst>
              </a:custGeom>
              <a:solidFill>
                <a:srgbClr val="000000"/>
              </a:solidFill>
              <a:ln w="0">
                <a:solidFill>
                  <a:srgbClr val="000000"/>
                </a:solidFill>
                <a:round/>
                <a:headEnd/>
                <a:tailEnd/>
              </a:ln>
            </p:spPr>
            <p:txBody>
              <a:bodyPr/>
              <a:lstStyle/>
              <a:p>
                <a:endParaRPr lang="en-CA"/>
              </a:p>
            </p:txBody>
          </p:sp>
          <p:sp>
            <p:nvSpPr>
              <p:cNvPr id="18710" name="Freeform 392"/>
              <p:cNvSpPr>
                <a:spLocks/>
              </p:cNvSpPr>
              <p:nvPr/>
            </p:nvSpPr>
            <p:spPr bwMode="auto">
              <a:xfrm>
                <a:off x="5088" y="2159"/>
                <a:ext cx="65" cy="115"/>
              </a:xfrm>
              <a:custGeom>
                <a:avLst/>
                <a:gdLst>
                  <a:gd name="T0" fmla="*/ 65 w 65"/>
                  <a:gd name="T1" fmla="*/ 0 h 115"/>
                  <a:gd name="T2" fmla="*/ 58 w 65"/>
                  <a:gd name="T3" fmla="*/ 15 h 115"/>
                  <a:gd name="T4" fmla="*/ 23 w 65"/>
                  <a:gd name="T5" fmla="*/ 15 h 115"/>
                  <a:gd name="T6" fmla="*/ 15 w 65"/>
                  <a:gd name="T7" fmla="*/ 30 h 115"/>
                  <a:gd name="T8" fmla="*/ 31 w 65"/>
                  <a:gd name="T9" fmla="*/ 30 h 115"/>
                  <a:gd name="T10" fmla="*/ 42 w 65"/>
                  <a:gd name="T11" fmla="*/ 38 h 115"/>
                  <a:gd name="T12" fmla="*/ 50 w 65"/>
                  <a:gd name="T13" fmla="*/ 46 h 115"/>
                  <a:gd name="T14" fmla="*/ 58 w 65"/>
                  <a:gd name="T15" fmla="*/ 57 h 115"/>
                  <a:gd name="T16" fmla="*/ 61 w 65"/>
                  <a:gd name="T17" fmla="*/ 73 h 115"/>
                  <a:gd name="T18" fmla="*/ 61 w 65"/>
                  <a:gd name="T19" fmla="*/ 80 h 115"/>
                  <a:gd name="T20" fmla="*/ 58 w 65"/>
                  <a:gd name="T21" fmla="*/ 88 h 115"/>
                  <a:gd name="T22" fmla="*/ 54 w 65"/>
                  <a:gd name="T23" fmla="*/ 96 h 115"/>
                  <a:gd name="T24" fmla="*/ 50 w 65"/>
                  <a:gd name="T25" fmla="*/ 99 h 115"/>
                  <a:gd name="T26" fmla="*/ 46 w 65"/>
                  <a:gd name="T27" fmla="*/ 103 h 115"/>
                  <a:gd name="T28" fmla="*/ 38 w 65"/>
                  <a:gd name="T29" fmla="*/ 107 h 115"/>
                  <a:gd name="T30" fmla="*/ 27 w 65"/>
                  <a:gd name="T31" fmla="*/ 111 h 115"/>
                  <a:gd name="T32" fmla="*/ 19 w 65"/>
                  <a:gd name="T33" fmla="*/ 115 h 115"/>
                  <a:gd name="T34" fmla="*/ 11 w 65"/>
                  <a:gd name="T35" fmla="*/ 111 h 115"/>
                  <a:gd name="T36" fmla="*/ 4 w 65"/>
                  <a:gd name="T37" fmla="*/ 111 h 115"/>
                  <a:gd name="T38" fmla="*/ 0 w 65"/>
                  <a:gd name="T39" fmla="*/ 107 h 115"/>
                  <a:gd name="T40" fmla="*/ 0 w 65"/>
                  <a:gd name="T41" fmla="*/ 103 h 115"/>
                  <a:gd name="T42" fmla="*/ 0 w 65"/>
                  <a:gd name="T43" fmla="*/ 99 h 115"/>
                  <a:gd name="T44" fmla="*/ 4 w 65"/>
                  <a:gd name="T45" fmla="*/ 99 h 115"/>
                  <a:gd name="T46" fmla="*/ 4 w 65"/>
                  <a:gd name="T47" fmla="*/ 96 h 115"/>
                  <a:gd name="T48" fmla="*/ 8 w 65"/>
                  <a:gd name="T49" fmla="*/ 96 h 115"/>
                  <a:gd name="T50" fmla="*/ 8 w 65"/>
                  <a:gd name="T51" fmla="*/ 96 h 115"/>
                  <a:gd name="T52" fmla="*/ 11 w 65"/>
                  <a:gd name="T53" fmla="*/ 96 h 115"/>
                  <a:gd name="T54" fmla="*/ 11 w 65"/>
                  <a:gd name="T55" fmla="*/ 99 h 115"/>
                  <a:gd name="T56" fmla="*/ 15 w 65"/>
                  <a:gd name="T57" fmla="*/ 99 h 115"/>
                  <a:gd name="T58" fmla="*/ 23 w 65"/>
                  <a:gd name="T59" fmla="*/ 103 h 115"/>
                  <a:gd name="T60" fmla="*/ 27 w 65"/>
                  <a:gd name="T61" fmla="*/ 103 h 115"/>
                  <a:gd name="T62" fmla="*/ 38 w 65"/>
                  <a:gd name="T63" fmla="*/ 103 h 115"/>
                  <a:gd name="T64" fmla="*/ 46 w 65"/>
                  <a:gd name="T65" fmla="*/ 96 h 115"/>
                  <a:gd name="T66" fmla="*/ 50 w 65"/>
                  <a:gd name="T67" fmla="*/ 88 h 115"/>
                  <a:gd name="T68" fmla="*/ 50 w 65"/>
                  <a:gd name="T69" fmla="*/ 80 h 115"/>
                  <a:gd name="T70" fmla="*/ 50 w 65"/>
                  <a:gd name="T71" fmla="*/ 69 h 115"/>
                  <a:gd name="T72" fmla="*/ 46 w 65"/>
                  <a:gd name="T73" fmla="*/ 61 h 115"/>
                  <a:gd name="T74" fmla="*/ 38 w 65"/>
                  <a:gd name="T75" fmla="*/ 53 h 115"/>
                  <a:gd name="T76" fmla="*/ 27 w 65"/>
                  <a:gd name="T77" fmla="*/ 46 h 115"/>
                  <a:gd name="T78" fmla="*/ 15 w 65"/>
                  <a:gd name="T79" fmla="*/ 46 h 115"/>
                  <a:gd name="T80" fmla="*/ 4 w 65"/>
                  <a:gd name="T81" fmla="*/ 42 h 115"/>
                  <a:gd name="T82" fmla="*/ 23 w 65"/>
                  <a:gd name="T83" fmla="*/ 0 h 115"/>
                  <a:gd name="T84" fmla="*/ 65 w 65"/>
                  <a:gd name="T85" fmla="*/ 0 h 11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5"/>
                  <a:gd name="T130" fmla="*/ 0 h 115"/>
                  <a:gd name="T131" fmla="*/ 65 w 65"/>
                  <a:gd name="T132" fmla="*/ 115 h 11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5" h="115">
                    <a:moveTo>
                      <a:pt x="65" y="0"/>
                    </a:moveTo>
                    <a:lnTo>
                      <a:pt x="58" y="15"/>
                    </a:lnTo>
                    <a:lnTo>
                      <a:pt x="23" y="15"/>
                    </a:lnTo>
                    <a:lnTo>
                      <a:pt x="15" y="30"/>
                    </a:lnTo>
                    <a:lnTo>
                      <a:pt x="31" y="30"/>
                    </a:lnTo>
                    <a:lnTo>
                      <a:pt x="42" y="38"/>
                    </a:lnTo>
                    <a:lnTo>
                      <a:pt x="50" y="46"/>
                    </a:lnTo>
                    <a:lnTo>
                      <a:pt x="58" y="57"/>
                    </a:lnTo>
                    <a:lnTo>
                      <a:pt x="61" y="73"/>
                    </a:lnTo>
                    <a:lnTo>
                      <a:pt x="61" y="80"/>
                    </a:lnTo>
                    <a:lnTo>
                      <a:pt x="58" y="88"/>
                    </a:lnTo>
                    <a:lnTo>
                      <a:pt x="54" y="96"/>
                    </a:lnTo>
                    <a:lnTo>
                      <a:pt x="50" y="99"/>
                    </a:lnTo>
                    <a:lnTo>
                      <a:pt x="46" y="103"/>
                    </a:lnTo>
                    <a:lnTo>
                      <a:pt x="38" y="107"/>
                    </a:lnTo>
                    <a:lnTo>
                      <a:pt x="27" y="111"/>
                    </a:lnTo>
                    <a:lnTo>
                      <a:pt x="19" y="115"/>
                    </a:lnTo>
                    <a:lnTo>
                      <a:pt x="11" y="111"/>
                    </a:lnTo>
                    <a:lnTo>
                      <a:pt x="4" y="111"/>
                    </a:lnTo>
                    <a:lnTo>
                      <a:pt x="0" y="107"/>
                    </a:lnTo>
                    <a:lnTo>
                      <a:pt x="0" y="103"/>
                    </a:lnTo>
                    <a:lnTo>
                      <a:pt x="0" y="99"/>
                    </a:lnTo>
                    <a:lnTo>
                      <a:pt x="4" y="99"/>
                    </a:lnTo>
                    <a:lnTo>
                      <a:pt x="4" y="96"/>
                    </a:lnTo>
                    <a:lnTo>
                      <a:pt x="8" y="96"/>
                    </a:lnTo>
                    <a:lnTo>
                      <a:pt x="11" y="96"/>
                    </a:lnTo>
                    <a:lnTo>
                      <a:pt x="11" y="99"/>
                    </a:lnTo>
                    <a:lnTo>
                      <a:pt x="15" y="99"/>
                    </a:lnTo>
                    <a:lnTo>
                      <a:pt x="23" y="103"/>
                    </a:lnTo>
                    <a:lnTo>
                      <a:pt x="27" y="103"/>
                    </a:lnTo>
                    <a:lnTo>
                      <a:pt x="38" y="103"/>
                    </a:lnTo>
                    <a:lnTo>
                      <a:pt x="46" y="96"/>
                    </a:lnTo>
                    <a:lnTo>
                      <a:pt x="50" y="88"/>
                    </a:lnTo>
                    <a:lnTo>
                      <a:pt x="50" y="80"/>
                    </a:lnTo>
                    <a:lnTo>
                      <a:pt x="50" y="69"/>
                    </a:lnTo>
                    <a:lnTo>
                      <a:pt x="46" y="61"/>
                    </a:lnTo>
                    <a:lnTo>
                      <a:pt x="38" y="53"/>
                    </a:lnTo>
                    <a:lnTo>
                      <a:pt x="27" y="46"/>
                    </a:lnTo>
                    <a:lnTo>
                      <a:pt x="15" y="46"/>
                    </a:lnTo>
                    <a:lnTo>
                      <a:pt x="4" y="42"/>
                    </a:lnTo>
                    <a:lnTo>
                      <a:pt x="23" y="0"/>
                    </a:lnTo>
                    <a:lnTo>
                      <a:pt x="65" y="0"/>
                    </a:lnTo>
                    <a:close/>
                  </a:path>
                </a:pathLst>
              </a:custGeom>
              <a:solidFill>
                <a:srgbClr val="000000"/>
              </a:solidFill>
              <a:ln w="0">
                <a:solidFill>
                  <a:srgbClr val="000000"/>
                </a:solidFill>
                <a:round/>
                <a:headEnd/>
                <a:tailEnd/>
              </a:ln>
            </p:spPr>
            <p:txBody>
              <a:bodyPr/>
              <a:lstStyle/>
              <a:p>
                <a:endParaRPr lang="en-CA"/>
              </a:p>
            </p:txBody>
          </p:sp>
          <p:sp>
            <p:nvSpPr>
              <p:cNvPr id="18711" name="Rectangle 393"/>
              <p:cNvSpPr>
                <a:spLocks noChangeArrowheads="1"/>
              </p:cNvSpPr>
              <p:nvPr/>
            </p:nvSpPr>
            <p:spPr bwMode="auto">
              <a:xfrm>
                <a:off x="5268" y="2120"/>
                <a:ext cx="8" cy="208"/>
              </a:xfrm>
              <a:prstGeom prst="rect">
                <a:avLst/>
              </a:prstGeom>
              <a:solidFill>
                <a:srgbClr val="000000"/>
              </a:solidFill>
              <a:ln w="0">
                <a:solidFill>
                  <a:srgbClr val="000000"/>
                </a:solidFill>
                <a:miter lim="800000"/>
                <a:headEnd/>
                <a:tailEnd/>
              </a:ln>
            </p:spPr>
            <p:txBody>
              <a:bodyPr/>
              <a:lstStyle/>
              <a:p>
                <a:endParaRPr lang="en-US"/>
              </a:p>
            </p:txBody>
          </p:sp>
          <p:sp>
            <p:nvSpPr>
              <p:cNvPr id="18712" name="Rectangle 394"/>
              <p:cNvSpPr>
                <a:spLocks noChangeArrowheads="1"/>
              </p:cNvSpPr>
              <p:nvPr/>
            </p:nvSpPr>
            <p:spPr bwMode="auto">
              <a:xfrm>
                <a:off x="188" y="23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8713" name="Freeform 395"/>
              <p:cNvSpPr>
                <a:spLocks/>
              </p:cNvSpPr>
              <p:nvPr/>
            </p:nvSpPr>
            <p:spPr bwMode="auto">
              <a:xfrm>
                <a:off x="254" y="2362"/>
                <a:ext cx="99" cy="115"/>
              </a:xfrm>
              <a:custGeom>
                <a:avLst/>
                <a:gdLst>
                  <a:gd name="T0" fmla="*/ 95 w 99"/>
                  <a:gd name="T1" fmla="*/ 0 h 115"/>
                  <a:gd name="T2" fmla="*/ 95 w 99"/>
                  <a:gd name="T3" fmla="*/ 38 h 115"/>
                  <a:gd name="T4" fmla="*/ 95 w 99"/>
                  <a:gd name="T5" fmla="*/ 38 h 115"/>
                  <a:gd name="T6" fmla="*/ 88 w 99"/>
                  <a:gd name="T7" fmla="*/ 23 h 115"/>
                  <a:gd name="T8" fmla="*/ 80 w 99"/>
                  <a:gd name="T9" fmla="*/ 15 h 115"/>
                  <a:gd name="T10" fmla="*/ 69 w 99"/>
                  <a:gd name="T11" fmla="*/ 8 h 115"/>
                  <a:gd name="T12" fmla="*/ 57 w 99"/>
                  <a:gd name="T13" fmla="*/ 8 h 115"/>
                  <a:gd name="T14" fmla="*/ 49 w 99"/>
                  <a:gd name="T15" fmla="*/ 8 h 115"/>
                  <a:gd name="T16" fmla="*/ 38 w 99"/>
                  <a:gd name="T17" fmla="*/ 12 h 115"/>
                  <a:gd name="T18" fmla="*/ 30 w 99"/>
                  <a:gd name="T19" fmla="*/ 19 h 115"/>
                  <a:gd name="T20" fmla="*/ 26 w 99"/>
                  <a:gd name="T21" fmla="*/ 31 h 115"/>
                  <a:gd name="T22" fmla="*/ 23 w 99"/>
                  <a:gd name="T23" fmla="*/ 42 h 115"/>
                  <a:gd name="T24" fmla="*/ 19 w 99"/>
                  <a:gd name="T25" fmla="*/ 61 h 115"/>
                  <a:gd name="T26" fmla="*/ 23 w 99"/>
                  <a:gd name="T27" fmla="*/ 73 h 115"/>
                  <a:gd name="T28" fmla="*/ 26 w 99"/>
                  <a:gd name="T29" fmla="*/ 88 h 115"/>
                  <a:gd name="T30" fmla="*/ 30 w 99"/>
                  <a:gd name="T31" fmla="*/ 96 h 115"/>
                  <a:gd name="T32" fmla="*/ 38 w 99"/>
                  <a:gd name="T33" fmla="*/ 104 h 115"/>
                  <a:gd name="T34" fmla="*/ 49 w 99"/>
                  <a:gd name="T35" fmla="*/ 107 h 115"/>
                  <a:gd name="T36" fmla="*/ 61 w 99"/>
                  <a:gd name="T37" fmla="*/ 111 h 115"/>
                  <a:gd name="T38" fmla="*/ 69 w 99"/>
                  <a:gd name="T39" fmla="*/ 107 h 115"/>
                  <a:gd name="T40" fmla="*/ 80 w 99"/>
                  <a:gd name="T41" fmla="*/ 104 h 115"/>
                  <a:gd name="T42" fmla="*/ 88 w 99"/>
                  <a:gd name="T43" fmla="*/ 100 h 115"/>
                  <a:gd name="T44" fmla="*/ 95 w 99"/>
                  <a:gd name="T45" fmla="*/ 88 h 115"/>
                  <a:gd name="T46" fmla="*/ 99 w 99"/>
                  <a:gd name="T47" fmla="*/ 88 h 115"/>
                  <a:gd name="T48" fmla="*/ 92 w 99"/>
                  <a:gd name="T49" fmla="*/ 100 h 115"/>
                  <a:gd name="T50" fmla="*/ 80 w 99"/>
                  <a:gd name="T51" fmla="*/ 111 h 115"/>
                  <a:gd name="T52" fmla="*/ 69 w 99"/>
                  <a:gd name="T53" fmla="*/ 115 h 115"/>
                  <a:gd name="T54" fmla="*/ 53 w 99"/>
                  <a:gd name="T55" fmla="*/ 115 h 115"/>
                  <a:gd name="T56" fmla="*/ 38 w 99"/>
                  <a:gd name="T57" fmla="*/ 115 h 115"/>
                  <a:gd name="T58" fmla="*/ 23 w 99"/>
                  <a:gd name="T59" fmla="*/ 107 h 115"/>
                  <a:gd name="T60" fmla="*/ 11 w 99"/>
                  <a:gd name="T61" fmla="*/ 96 h 115"/>
                  <a:gd name="T62" fmla="*/ 7 w 99"/>
                  <a:gd name="T63" fmla="*/ 84 h 115"/>
                  <a:gd name="T64" fmla="*/ 3 w 99"/>
                  <a:gd name="T65" fmla="*/ 73 h 115"/>
                  <a:gd name="T66" fmla="*/ 0 w 99"/>
                  <a:gd name="T67" fmla="*/ 61 h 115"/>
                  <a:gd name="T68" fmla="*/ 3 w 99"/>
                  <a:gd name="T69" fmla="*/ 46 h 115"/>
                  <a:gd name="T70" fmla="*/ 7 w 99"/>
                  <a:gd name="T71" fmla="*/ 31 h 115"/>
                  <a:gd name="T72" fmla="*/ 19 w 99"/>
                  <a:gd name="T73" fmla="*/ 19 h 115"/>
                  <a:gd name="T74" fmla="*/ 30 w 99"/>
                  <a:gd name="T75" fmla="*/ 8 h 115"/>
                  <a:gd name="T76" fmla="*/ 42 w 99"/>
                  <a:gd name="T77" fmla="*/ 4 h 115"/>
                  <a:gd name="T78" fmla="*/ 57 w 99"/>
                  <a:gd name="T79" fmla="*/ 0 h 115"/>
                  <a:gd name="T80" fmla="*/ 69 w 99"/>
                  <a:gd name="T81" fmla="*/ 4 h 115"/>
                  <a:gd name="T82" fmla="*/ 80 w 99"/>
                  <a:gd name="T83" fmla="*/ 8 h 115"/>
                  <a:gd name="T84" fmla="*/ 84 w 99"/>
                  <a:gd name="T85" fmla="*/ 8 h 115"/>
                  <a:gd name="T86" fmla="*/ 84 w 99"/>
                  <a:gd name="T87" fmla="*/ 8 h 115"/>
                  <a:gd name="T88" fmla="*/ 88 w 99"/>
                  <a:gd name="T89" fmla="*/ 8 h 115"/>
                  <a:gd name="T90" fmla="*/ 88 w 99"/>
                  <a:gd name="T91" fmla="*/ 8 h 115"/>
                  <a:gd name="T92" fmla="*/ 92 w 99"/>
                  <a:gd name="T93" fmla="*/ 4 h 115"/>
                  <a:gd name="T94" fmla="*/ 92 w 99"/>
                  <a:gd name="T95" fmla="*/ 0 h 115"/>
                  <a:gd name="T96" fmla="*/ 95 w 99"/>
                  <a:gd name="T97" fmla="*/ 0 h 11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99"/>
                  <a:gd name="T148" fmla="*/ 0 h 115"/>
                  <a:gd name="T149" fmla="*/ 99 w 99"/>
                  <a:gd name="T150" fmla="*/ 115 h 11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99" h="115">
                    <a:moveTo>
                      <a:pt x="95" y="0"/>
                    </a:moveTo>
                    <a:lnTo>
                      <a:pt x="95" y="38"/>
                    </a:lnTo>
                    <a:lnTo>
                      <a:pt x="88" y="23"/>
                    </a:lnTo>
                    <a:lnTo>
                      <a:pt x="80" y="15"/>
                    </a:lnTo>
                    <a:lnTo>
                      <a:pt x="69" y="8"/>
                    </a:lnTo>
                    <a:lnTo>
                      <a:pt x="57" y="8"/>
                    </a:lnTo>
                    <a:lnTo>
                      <a:pt x="49" y="8"/>
                    </a:lnTo>
                    <a:lnTo>
                      <a:pt x="38" y="12"/>
                    </a:lnTo>
                    <a:lnTo>
                      <a:pt x="30" y="19"/>
                    </a:lnTo>
                    <a:lnTo>
                      <a:pt x="26" y="31"/>
                    </a:lnTo>
                    <a:lnTo>
                      <a:pt x="23" y="42"/>
                    </a:lnTo>
                    <a:lnTo>
                      <a:pt x="19" y="61"/>
                    </a:lnTo>
                    <a:lnTo>
                      <a:pt x="23" y="73"/>
                    </a:lnTo>
                    <a:lnTo>
                      <a:pt x="26" y="88"/>
                    </a:lnTo>
                    <a:lnTo>
                      <a:pt x="30" y="96"/>
                    </a:lnTo>
                    <a:lnTo>
                      <a:pt x="38" y="104"/>
                    </a:lnTo>
                    <a:lnTo>
                      <a:pt x="49" y="107"/>
                    </a:lnTo>
                    <a:lnTo>
                      <a:pt x="61" y="111"/>
                    </a:lnTo>
                    <a:lnTo>
                      <a:pt x="69" y="107"/>
                    </a:lnTo>
                    <a:lnTo>
                      <a:pt x="80" y="104"/>
                    </a:lnTo>
                    <a:lnTo>
                      <a:pt x="88" y="100"/>
                    </a:lnTo>
                    <a:lnTo>
                      <a:pt x="95" y="88"/>
                    </a:lnTo>
                    <a:lnTo>
                      <a:pt x="99" y="88"/>
                    </a:lnTo>
                    <a:lnTo>
                      <a:pt x="92" y="100"/>
                    </a:lnTo>
                    <a:lnTo>
                      <a:pt x="80" y="111"/>
                    </a:lnTo>
                    <a:lnTo>
                      <a:pt x="69" y="115"/>
                    </a:lnTo>
                    <a:lnTo>
                      <a:pt x="53" y="115"/>
                    </a:lnTo>
                    <a:lnTo>
                      <a:pt x="38" y="115"/>
                    </a:lnTo>
                    <a:lnTo>
                      <a:pt x="23" y="107"/>
                    </a:lnTo>
                    <a:lnTo>
                      <a:pt x="11" y="96"/>
                    </a:lnTo>
                    <a:lnTo>
                      <a:pt x="7" y="84"/>
                    </a:lnTo>
                    <a:lnTo>
                      <a:pt x="3" y="73"/>
                    </a:lnTo>
                    <a:lnTo>
                      <a:pt x="0" y="61"/>
                    </a:lnTo>
                    <a:lnTo>
                      <a:pt x="3" y="46"/>
                    </a:lnTo>
                    <a:lnTo>
                      <a:pt x="7" y="31"/>
                    </a:lnTo>
                    <a:lnTo>
                      <a:pt x="19" y="19"/>
                    </a:lnTo>
                    <a:lnTo>
                      <a:pt x="30" y="8"/>
                    </a:lnTo>
                    <a:lnTo>
                      <a:pt x="42" y="4"/>
                    </a:lnTo>
                    <a:lnTo>
                      <a:pt x="57" y="0"/>
                    </a:lnTo>
                    <a:lnTo>
                      <a:pt x="69" y="4"/>
                    </a:lnTo>
                    <a:lnTo>
                      <a:pt x="80" y="8"/>
                    </a:lnTo>
                    <a:lnTo>
                      <a:pt x="84" y="8"/>
                    </a:lnTo>
                    <a:lnTo>
                      <a:pt x="88" y="8"/>
                    </a:lnTo>
                    <a:lnTo>
                      <a:pt x="92" y="4"/>
                    </a:lnTo>
                    <a:lnTo>
                      <a:pt x="92" y="0"/>
                    </a:lnTo>
                    <a:lnTo>
                      <a:pt x="95" y="0"/>
                    </a:lnTo>
                    <a:close/>
                  </a:path>
                </a:pathLst>
              </a:custGeom>
              <a:solidFill>
                <a:srgbClr val="000000"/>
              </a:solidFill>
              <a:ln w="0">
                <a:solidFill>
                  <a:srgbClr val="000000"/>
                </a:solidFill>
                <a:round/>
                <a:headEnd/>
                <a:tailEnd/>
              </a:ln>
            </p:spPr>
            <p:txBody>
              <a:bodyPr/>
              <a:lstStyle/>
              <a:p>
                <a:endParaRPr lang="en-CA"/>
              </a:p>
            </p:txBody>
          </p:sp>
          <p:sp>
            <p:nvSpPr>
              <p:cNvPr id="18714" name="Freeform 396"/>
              <p:cNvSpPr>
                <a:spLocks/>
              </p:cNvSpPr>
              <p:nvPr/>
            </p:nvSpPr>
            <p:spPr bwMode="auto">
              <a:xfrm>
                <a:off x="361" y="2358"/>
                <a:ext cx="81" cy="119"/>
              </a:xfrm>
              <a:custGeom>
                <a:avLst/>
                <a:gdLst>
                  <a:gd name="T0" fmla="*/ 27 w 81"/>
                  <a:gd name="T1" fmla="*/ 58 h 119"/>
                  <a:gd name="T2" fmla="*/ 38 w 81"/>
                  <a:gd name="T3" fmla="*/ 46 h 119"/>
                  <a:gd name="T4" fmla="*/ 50 w 81"/>
                  <a:gd name="T5" fmla="*/ 42 h 119"/>
                  <a:gd name="T6" fmla="*/ 61 w 81"/>
                  <a:gd name="T7" fmla="*/ 46 h 119"/>
                  <a:gd name="T8" fmla="*/ 69 w 81"/>
                  <a:gd name="T9" fmla="*/ 58 h 119"/>
                  <a:gd name="T10" fmla="*/ 69 w 81"/>
                  <a:gd name="T11" fmla="*/ 73 h 119"/>
                  <a:gd name="T12" fmla="*/ 69 w 81"/>
                  <a:gd name="T13" fmla="*/ 108 h 119"/>
                  <a:gd name="T14" fmla="*/ 73 w 81"/>
                  <a:gd name="T15" fmla="*/ 115 h 119"/>
                  <a:gd name="T16" fmla="*/ 77 w 81"/>
                  <a:gd name="T17" fmla="*/ 115 h 119"/>
                  <a:gd name="T18" fmla="*/ 81 w 81"/>
                  <a:gd name="T19" fmla="*/ 119 h 119"/>
                  <a:gd name="T20" fmla="*/ 46 w 81"/>
                  <a:gd name="T21" fmla="*/ 115 h 119"/>
                  <a:gd name="T22" fmla="*/ 50 w 81"/>
                  <a:gd name="T23" fmla="*/ 115 h 119"/>
                  <a:gd name="T24" fmla="*/ 54 w 81"/>
                  <a:gd name="T25" fmla="*/ 111 h 119"/>
                  <a:gd name="T26" fmla="*/ 58 w 81"/>
                  <a:gd name="T27" fmla="*/ 108 h 119"/>
                  <a:gd name="T28" fmla="*/ 58 w 81"/>
                  <a:gd name="T29" fmla="*/ 77 h 119"/>
                  <a:gd name="T30" fmla="*/ 54 w 81"/>
                  <a:gd name="T31" fmla="*/ 58 h 119"/>
                  <a:gd name="T32" fmla="*/ 50 w 81"/>
                  <a:gd name="T33" fmla="*/ 54 h 119"/>
                  <a:gd name="T34" fmla="*/ 46 w 81"/>
                  <a:gd name="T35" fmla="*/ 54 h 119"/>
                  <a:gd name="T36" fmla="*/ 35 w 81"/>
                  <a:gd name="T37" fmla="*/ 54 h 119"/>
                  <a:gd name="T38" fmla="*/ 27 w 81"/>
                  <a:gd name="T39" fmla="*/ 62 h 119"/>
                  <a:gd name="T40" fmla="*/ 27 w 81"/>
                  <a:gd name="T41" fmla="*/ 108 h 119"/>
                  <a:gd name="T42" fmla="*/ 27 w 81"/>
                  <a:gd name="T43" fmla="*/ 115 h 119"/>
                  <a:gd name="T44" fmla="*/ 31 w 81"/>
                  <a:gd name="T45" fmla="*/ 115 h 119"/>
                  <a:gd name="T46" fmla="*/ 35 w 81"/>
                  <a:gd name="T47" fmla="*/ 119 h 119"/>
                  <a:gd name="T48" fmla="*/ 0 w 81"/>
                  <a:gd name="T49" fmla="*/ 115 h 119"/>
                  <a:gd name="T50" fmla="*/ 8 w 81"/>
                  <a:gd name="T51" fmla="*/ 115 h 119"/>
                  <a:gd name="T52" fmla="*/ 12 w 81"/>
                  <a:gd name="T53" fmla="*/ 111 h 119"/>
                  <a:gd name="T54" fmla="*/ 12 w 81"/>
                  <a:gd name="T55" fmla="*/ 100 h 119"/>
                  <a:gd name="T56" fmla="*/ 12 w 81"/>
                  <a:gd name="T57" fmla="*/ 23 h 119"/>
                  <a:gd name="T58" fmla="*/ 12 w 81"/>
                  <a:gd name="T59" fmla="*/ 12 h 119"/>
                  <a:gd name="T60" fmla="*/ 8 w 81"/>
                  <a:gd name="T61" fmla="*/ 12 h 119"/>
                  <a:gd name="T62" fmla="*/ 4 w 81"/>
                  <a:gd name="T63" fmla="*/ 12 h 119"/>
                  <a:gd name="T64" fmla="*/ 0 w 81"/>
                  <a:gd name="T65" fmla="*/ 12 h 119"/>
                  <a:gd name="T66" fmla="*/ 27 w 81"/>
                  <a:gd name="T67" fmla="*/ 0 h 11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81"/>
                  <a:gd name="T103" fmla="*/ 0 h 119"/>
                  <a:gd name="T104" fmla="*/ 81 w 81"/>
                  <a:gd name="T105" fmla="*/ 119 h 11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81" h="119">
                    <a:moveTo>
                      <a:pt x="27" y="0"/>
                    </a:moveTo>
                    <a:lnTo>
                      <a:pt x="27" y="58"/>
                    </a:lnTo>
                    <a:lnTo>
                      <a:pt x="35" y="50"/>
                    </a:lnTo>
                    <a:lnTo>
                      <a:pt x="38" y="46"/>
                    </a:lnTo>
                    <a:lnTo>
                      <a:pt x="46" y="42"/>
                    </a:lnTo>
                    <a:lnTo>
                      <a:pt x="50" y="42"/>
                    </a:lnTo>
                    <a:lnTo>
                      <a:pt x="58" y="42"/>
                    </a:lnTo>
                    <a:lnTo>
                      <a:pt x="61" y="46"/>
                    </a:lnTo>
                    <a:lnTo>
                      <a:pt x="65" y="50"/>
                    </a:lnTo>
                    <a:lnTo>
                      <a:pt x="69" y="58"/>
                    </a:lnTo>
                    <a:lnTo>
                      <a:pt x="69" y="62"/>
                    </a:lnTo>
                    <a:lnTo>
                      <a:pt x="69" y="73"/>
                    </a:lnTo>
                    <a:lnTo>
                      <a:pt x="69" y="100"/>
                    </a:lnTo>
                    <a:lnTo>
                      <a:pt x="69" y="108"/>
                    </a:lnTo>
                    <a:lnTo>
                      <a:pt x="73" y="111"/>
                    </a:lnTo>
                    <a:lnTo>
                      <a:pt x="73" y="115"/>
                    </a:lnTo>
                    <a:lnTo>
                      <a:pt x="77" y="115"/>
                    </a:lnTo>
                    <a:lnTo>
                      <a:pt x="81" y="115"/>
                    </a:lnTo>
                    <a:lnTo>
                      <a:pt x="81" y="119"/>
                    </a:lnTo>
                    <a:lnTo>
                      <a:pt x="46" y="119"/>
                    </a:lnTo>
                    <a:lnTo>
                      <a:pt x="46" y="115"/>
                    </a:lnTo>
                    <a:lnTo>
                      <a:pt x="50" y="115"/>
                    </a:lnTo>
                    <a:lnTo>
                      <a:pt x="54" y="115"/>
                    </a:lnTo>
                    <a:lnTo>
                      <a:pt x="54" y="111"/>
                    </a:lnTo>
                    <a:lnTo>
                      <a:pt x="58" y="111"/>
                    </a:lnTo>
                    <a:lnTo>
                      <a:pt x="58" y="108"/>
                    </a:lnTo>
                    <a:lnTo>
                      <a:pt x="58" y="100"/>
                    </a:lnTo>
                    <a:lnTo>
                      <a:pt x="58" y="77"/>
                    </a:lnTo>
                    <a:lnTo>
                      <a:pt x="58" y="65"/>
                    </a:lnTo>
                    <a:lnTo>
                      <a:pt x="54" y="58"/>
                    </a:lnTo>
                    <a:lnTo>
                      <a:pt x="50" y="54"/>
                    </a:lnTo>
                    <a:lnTo>
                      <a:pt x="46" y="54"/>
                    </a:lnTo>
                    <a:lnTo>
                      <a:pt x="38" y="54"/>
                    </a:lnTo>
                    <a:lnTo>
                      <a:pt x="35" y="54"/>
                    </a:lnTo>
                    <a:lnTo>
                      <a:pt x="31" y="58"/>
                    </a:lnTo>
                    <a:lnTo>
                      <a:pt x="27" y="62"/>
                    </a:lnTo>
                    <a:lnTo>
                      <a:pt x="27" y="100"/>
                    </a:lnTo>
                    <a:lnTo>
                      <a:pt x="27" y="108"/>
                    </a:lnTo>
                    <a:lnTo>
                      <a:pt x="27" y="111"/>
                    </a:lnTo>
                    <a:lnTo>
                      <a:pt x="27" y="115"/>
                    </a:lnTo>
                    <a:lnTo>
                      <a:pt x="31" y="115"/>
                    </a:lnTo>
                    <a:lnTo>
                      <a:pt x="35" y="115"/>
                    </a:lnTo>
                    <a:lnTo>
                      <a:pt x="35" y="119"/>
                    </a:lnTo>
                    <a:lnTo>
                      <a:pt x="0" y="119"/>
                    </a:lnTo>
                    <a:lnTo>
                      <a:pt x="0" y="115"/>
                    </a:lnTo>
                    <a:lnTo>
                      <a:pt x="4" y="115"/>
                    </a:lnTo>
                    <a:lnTo>
                      <a:pt x="8" y="115"/>
                    </a:lnTo>
                    <a:lnTo>
                      <a:pt x="12" y="111"/>
                    </a:lnTo>
                    <a:lnTo>
                      <a:pt x="12" y="108"/>
                    </a:lnTo>
                    <a:lnTo>
                      <a:pt x="12" y="100"/>
                    </a:lnTo>
                    <a:lnTo>
                      <a:pt x="12" y="35"/>
                    </a:lnTo>
                    <a:lnTo>
                      <a:pt x="12" y="23"/>
                    </a:lnTo>
                    <a:lnTo>
                      <a:pt x="12" y="16"/>
                    </a:lnTo>
                    <a:lnTo>
                      <a:pt x="12" y="12"/>
                    </a:lnTo>
                    <a:lnTo>
                      <a:pt x="8" y="12"/>
                    </a:lnTo>
                    <a:lnTo>
                      <a:pt x="4" y="12"/>
                    </a:lnTo>
                    <a:lnTo>
                      <a:pt x="0" y="12"/>
                    </a:lnTo>
                    <a:lnTo>
                      <a:pt x="23" y="0"/>
                    </a:lnTo>
                    <a:lnTo>
                      <a:pt x="27" y="0"/>
                    </a:lnTo>
                    <a:close/>
                  </a:path>
                </a:pathLst>
              </a:custGeom>
              <a:solidFill>
                <a:srgbClr val="000000"/>
              </a:solidFill>
              <a:ln w="0">
                <a:solidFill>
                  <a:srgbClr val="000000"/>
                </a:solidFill>
                <a:round/>
                <a:headEnd/>
                <a:tailEnd/>
              </a:ln>
            </p:spPr>
            <p:txBody>
              <a:bodyPr/>
              <a:lstStyle/>
              <a:p>
                <a:endParaRPr lang="en-CA"/>
              </a:p>
            </p:txBody>
          </p:sp>
          <p:sp>
            <p:nvSpPr>
              <p:cNvPr id="18715" name="Freeform 397"/>
              <p:cNvSpPr>
                <a:spLocks noEditPoints="1"/>
              </p:cNvSpPr>
              <p:nvPr/>
            </p:nvSpPr>
            <p:spPr bwMode="auto">
              <a:xfrm>
                <a:off x="449" y="2358"/>
                <a:ext cx="39" cy="119"/>
              </a:xfrm>
              <a:custGeom>
                <a:avLst/>
                <a:gdLst>
                  <a:gd name="T0" fmla="*/ 19 w 39"/>
                  <a:gd name="T1" fmla="*/ 0 h 119"/>
                  <a:gd name="T2" fmla="*/ 23 w 39"/>
                  <a:gd name="T3" fmla="*/ 0 h 119"/>
                  <a:gd name="T4" fmla="*/ 27 w 39"/>
                  <a:gd name="T5" fmla="*/ 4 h 119"/>
                  <a:gd name="T6" fmla="*/ 27 w 39"/>
                  <a:gd name="T7" fmla="*/ 8 h 119"/>
                  <a:gd name="T8" fmla="*/ 27 w 39"/>
                  <a:gd name="T9" fmla="*/ 12 h 119"/>
                  <a:gd name="T10" fmla="*/ 27 w 39"/>
                  <a:gd name="T11" fmla="*/ 16 h 119"/>
                  <a:gd name="T12" fmla="*/ 27 w 39"/>
                  <a:gd name="T13" fmla="*/ 19 h 119"/>
                  <a:gd name="T14" fmla="*/ 23 w 39"/>
                  <a:gd name="T15" fmla="*/ 19 h 119"/>
                  <a:gd name="T16" fmla="*/ 19 w 39"/>
                  <a:gd name="T17" fmla="*/ 19 h 119"/>
                  <a:gd name="T18" fmla="*/ 16 w 39"/>
                  <a:gd name="T19" fmla="*/ 19 h 119"/>
                  <a:gd name="T20" fmla="*/ 12 w 39"/>
                  <a:gd name="T21" fmla="*/ 19 h 119"/>
                  <a:gd name="T22" fmla="*/ 8 w 39"/>
                  <a:gd name="T23" fmla="*/ 16 h 119"/>
                  <a:gd name="T24" fmla="*/ 8 w 39"/>
                  <a:gd name="T25" fmla="*/ 12 h 119"/>
                  <a:gd name="T26" fmla="*/ 8 w 39"/>
                  <a:gd name="T27" fmla="*/ 8 h 119"/>
                  <a:gd name="T28" fmla="*/ 12 w 39"/>
                  <a:gd name="T29" fmla="*/ 4 h 119"/>
                  <a:gd name="T30" fmla="*/ 16 w 39"/>
                  <a:gd name="T31" fmla="*/ 0 h 119"/>
                  <a:gd name="T32" fmla="*/ 19 w 39"/>
                  <a:gd name="T33" fmla="*/ 0 h 119"/>
                  <a:gd name="T34" fmla="*/ 27 w 39"/>
                  <a:gd name="T35" fmla="*/ 42 h 119"/>
                  <a:gd name="T36" fmla="*/ 27 w 39"/>
                  <a:gd name="T37" fmla="*/ 100 h 119"/>
                  <a:gd name="T38" fmla="*/ 27 w 39"/>
                  <a:gd name="T39" fmla="*/ 108 h 119"/>
                  <a:gd name="T40" fmla="*/ 27 w 39"/>
                  <a:gd name="T41" fmla="*/ 111 h 119"/>
                  <a:gd name="T42" fmla="*/ 27 w 39"/>
                  <a:gd name="T43" fmla="*/ 115 h 119"/>
                  <a:gd name="T44" fmla="*/ 31 w 39"/>
                  <a:gd name="T45" fmla="*/ 115 h 119"/>
                  <a:gd name="T46" fmla="*/ 31 w 39"/>
                  <a:gd name="T47" fmla="*/ 115 h 119"/>
                  <a:gd name="T48" fmla="*/ 39 w 39"/>
                  <a:gd name="T49" fmla="*/ 115 h 119"/>
                  <a:gd name="T50" fmla="*/ 39 w 39"/>
                  <a:gd name="T51" fmla="*/ 119 h 119"/>
                  <a:gd name="T52" fmla="*/ 0 w 39"/>
                  <a:gd name="T53" fmla="*/ 119 h 119"/>
                  <a:gd name="T54" fmla="*/ 0 w 39"/>
                  <a:gd name="T55" fmla="*/ 115 h 119"/>
                  <a:gd name="T56" fmla="*/ 8 w 39"/>
                  <a:gd name="T57" fmla="*/ 115 h 119"/>
                  <a:gd name="T58" fmla="*/ 8 w 39"/>
                  <a:gd name="T59" fmla="*/ 115 h 119"/>
                  <a:gd name="T60" fmla="*/ 12 w 39"/>
                  <a:gd name="T61" fmla="*/ 115 h 119"/>
                  <a:gd name="T62" fmla="*/ 12 w 39"/>
                  <a:gd name="T63" fmla="*/ 111 h 119"/>
                  <a:gd name="T64" fmla="*/ 12 w 39"/>
                  <a:gd name="T65" fmla="*/ 108 h 119"/>
                  <a:gd name="T66" fmla="*/ 12 w 39"/>
                  <a:gd name="T67" fmla="*/ 100 h 119"/>
                  <a:gd name="T68" fmla="*/ 12 w 39"/>
                  <a:gd name="T69" fmla="*/ 73 h 119"/>
                  <a:gd name="T70" fmla="*/ 12 w 39"/>
                  <a:gd name="T71" fmla="*/ 62 h 119"/>
                  <a:gd name="T72" fmla="*/ 12 w 39"/>
                  <a:gd name="T73" fmla="*/ 58 h 119"/>
                  <a:gd name="T74" fmla="*/ 12 w 39"/>
                  <a:gd name="T75" fmla="*/ 54 h 119"/>
                  <a:gd name="T76" fmla="*/ 12 w 39"/>
                  <a:gd name="T77" fmla="*/ 50 h 119"/>
                  <a:gd name="T78" fmla="*/ 8 w 39"/>
                  <a:gd name="T79" fmla="*/ 50 h 119"/>
                  <a:gd name="T80" fmla="*/ 8 w 39"/>
                  <a:gd name="T81" fmla="*/ 50 h 119"/>
                  <a:gd name="T82" fmla="*/ 4 w 39"/>
                  <a:gd name="T83" fmla="*/ 50 h 119"/>
                  <a:gd name="T84" fmla="*/ 4 w 39"/>
                  <a:gd name="T85" fmla="*/ 54 h 119"/>
                  <a:gd name="T86" fmla="*/ 0 w 39"/>
                  <a:gd name="T87" fmla="*/ 50 h 119"/>
                  <a:gd name="T88" fmla="*/ 23 w 39"/>
                  <a:gd name="T89" fmla="*/ 42 h 119"/>
                  <a:gd name="T90" fmla="*/ 27 w 39"/>
                  <a:gd name="T91" fmla="*/ 42 h 119"/>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39"/>
                  <a:gd name="T139" fmla="*/ 0 h 119"/>
                  <a:gd name="T140" fmla="*/ 39 w 39"/>
                  <a:gd name="T141" fmla="*/ 119 h 119"/>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39" h="119">
                    <a:moveTo>
                      <a:pt x="19" y="0"/>
                    </a:moveTo>
                    <a:lnTo>
                      <a:pt x="23" y="0"/>
                    </a:lnTo>
                    <a:lnTo>
                      <a:pt x="27" y="4"/>
                    </a:lnTo>
                    <a:lnTo>
                      <a:pt x="27" y="8"/>
                    </a:lnTo>
                    <a:lnTo>
                      <a:pt x="27" y="12"/>
                    </a:lnTo>
                    <a:lnTo>
                      <a:pt x="27" y="16"/>
                    </a:lnTo>
                    <a:lnTo>
                      <a:pt x="27" y="19"/>
                    </a:lnTo>
                    <a:lnTo>
                      <a:pt x="23" y="19"/>
                    </a:lnTo>
                    <a:lnTo>
                      <a:pt x="19" y="19"/>
                    </a:lnTo>
                    <a:lnTo>
                      <a:pt x="16" y="19"/>
                    </a:lnTo>
                    <a:lnTo>
                      <a:pt x="12" y="19"/>
                    </a:lnTo>
                    <a:lnTo>
                      <a:pt x="8" y="16"/>
                    </a:lnTo>
                    <a:lnTo>
                      <a:pt x="8" y="12"/>
                    </a:lnTo>
                    <a:lnTo>
                      <a:pt x="8" y="8"/>
                    </a:lnTo>
                    <a:lnTo>
                      <a:pt x="12" y="4"/>
                    </a:lnTo>
                    <a:lnTo>
                      <a:pt x="16" y="0"/>
                    </a:lnTo>
                    <a:lnTo>
                      <a:pt x="19" y="0"/>
                    </a:lnTo>
                    <a:close/>
                    <a:moveTo>
                      <a:pt x="27" y="42"/>
                    </a:moveTo>
                    <a:lnTo>
                      <a:pt x="27" y="100"/>
                    </a:lnTo>
                    <a:lnTo>
                      <a:pt x="27" y="108"/>
                    </a:lnTo>
                    <a:lnTo>
                      <a:pt x="27" y="111"/>
                    </a:lnTo>
                    <a:lnTo>
                      <a:pt x="27" y="115"/>
                    </a:lnTo>
                    <a:lnTo>
                      <a:pt x="31" y="115"/>
                    </a:lnTo>
                    <a:lnTo>
                      <a:pt x="39" y="115"/>
                    </a:lnTo>
                    <a:lnTo>
                      <a:pt x="39" y="119"/>
                    </a:lnTo>
                    <a:lnTo>
                      <a:pt x="0" y="119"/>
                    </a:lnTo>
                    <a:lnTo>
                      <a:pt x="0" y="115"/>
                    </a:lnTo>
                    <a:lnTo>
                      <a:pt x="8" y="115"/>
                    </a:lnTo>
                    <a:lnTo>
                      <a:pt x="12" y="115"/>
                    </a:lnTo>
                    <a:lnTo>
                      <a:pt x="12" y="111"/>
                    </a:lnTo>
                    <a:lnTo>
                      <a:pt x="12" y="108"/>
                    </a:lnTo>
                    <a:lnTo>
                      <a:pt x="12" y="100"/>
                    </a:lnTo>
                    <a:lnTo>
                      <a:pt x="12" y="73"/>
                    </a:lnTo>
                    <a:lnTo>
                      <a:pt x="12" y="62"/>
                    </a:lnTo>
                    <a:lnTo>
                      <a:pt x="12" y="58"/>
                    </a:lnTo>
                    <a:lnTo>
                      <a:pt x="12" y="54"/>
                    </a:lnTo>
                    <a:lnTo>
                      <a:pt x="12" y="50"/>
                    </a:lnTo>
                    <a:lnTo>
                      <a:pt x="8" y="50"/>
                    </a:lnTo>
                    <a:lnTo>
                      <a:pt x="4" y="50"/>
                    </a:lnTo>
                    <a:lnTo>
                      <a:pt x="4" y="54"/>
                    </a:lnTo>
                    <a:lnTo>
                      <a:pt x="0" y="50"/>
                    </a:lnTo>
                    <a:lnTo>
                      <a:pt x="23" y="42"/>
                    </a:lnTo>
                    <a:lnTo>
                      <a:pt x="27" y="42"/>
                    </a:lnTo>
                    <a:close/>
                  </a:path>
                </a:pathLst>
              </a:custGeom>
              <a:solidFill>
                <a:srgbClr val="000000"/>
              </a:solidFill>
              <a:ln w="0">
                <a:solidFill>
                  <a:srgbClr val="000000"/>
                </a:solidFill>
                <a:round/>
                <a:headEnd/>
                <a:tailEnd/>
              </a:ln>
            </p:spPr>
            <p:txBody>
              <a:bodyPr/>
              <a:lstStyle/>
              <a:p>
                <a:endParaRPr lang="en-CA"/>
              </a:p>
            </p:txBody>
          </p:sp>
          <p:sp>
            <p:nvSpPr>
              <p:cNvPr id="18716" name="Freeform 398"/>
              <p:cNvSpPr>
                <a:spLocks/>
              </p:cNvSpPr>
              <p:nvPr/>
            </p:nvSpPr>
            <p:spPr bwMode="auto">
              <a:xfrm>
                <a:off x="491" y="2400"/>
                <a:ext cx="81" cy="77"/>
              </a:xfrm>
              <a:custGeom>
                <a:avLst/>
                <a:gdLst>
                  <a:gd name="T0" fmla="*/ 27 w 81"/>
                  <a:gd name="T1" fmla="*/ 16 h 77"/>
                  <a:gd name="T2" fmla="*/ 35 w 81"/>
                  <a:gd name="T3" fmla="*/ 8 h 77"/>
                  <a:gd name="T4" fmla="*/ 43 w 81"/>
                  <a:gd name="T5" fmla="*/ 0 h 77"/>
                  <a:gd name="T6" fmla="*/ 50 w 81"/>
                  <a:gd name="T7" fmla="*/ 0 h 77"/>
                  <a:gd name="T8" fmla="*/ 58 w 81"/>
                  <a:gd name="T9" fmla="*/ 0 h 77"/>
                  <a:gd name="T10" fmla="*/ 62 w 81"/>
                  <a:gd name="T11" fmla="*/ 4 h 77"/>
                  <a:gd name="T12" fmla="*/ 66 w 81"/>
                  <a:gd name="T13" fmla="*/ 8 h 77"/>
                  <a:gd name="T14" fmla="*/ 70 w 81"/>
                  <a:gd name="T15" fmla="*/ 12 h 77"/>
                  <a:gd name="T16" fmla="*/ 73 w 81"/>
                  <a:gd name="T17" fmla="*/ 20 h 77"/>
                  <a:gd name="T18" fmla="*/ 73 w 81"/>
                  <a:gd name="T19" fmla="*/ 27 h 77"/>
                  <a:gd name="T20" fmla="*/ 73 w 81"/>
                  <a:gd name="T21" fmla="*/ 58 h 77"/>
                  <a:gd name="T22" fmla="*/ 73 w 81"/>
                  <a:gd name="T23" fmla="*/ 66 h 77"/>
                  <a:gd name="T24" fmla="*/ 73 w 81"/>
                  <a:gd name="T25" fmla="*/ 69 h 77"/>
                  <a:gd name="T26" fmla="*/ 73 w 81"/>
                  <a:gd name="T27" fmla="*/ 73 h 77"/>
                  <a:gd name="T28" fmla="*/ 77 w 81"/>
                  <a:gd name="T29" fmla="*/ 73 h 77"/>
                  <a:gd name="T30" fmla="*/ 77 w 81"/>
                  <a:gd name="T31" fmla="*/ 73 h 77"/>
                  <a:gd name="T32" fmla="*/ 81 w 81"/>
                  <a:gd name="T33" fmla="*/ 73 h 77"/>
                  <a:gd name="T34" fmla="*/ 81 w 81"/>
                  <a:gd name="T35" fmla="*/ 77 h 77"/>
                  <a:gd name="T36" fmla="*/ 46 w 81"/>
                  <a:gd name="T37" fmla="*/ 77 h 77"/>
                  <a:gd name="T38" fmla="*/ 46 w 81"/>
                  <a:gd name="T39" fmla="*/ 73 h 77"/>
                  <a:gd name="T40" fmla="*/ 50 w 81"/>
                  <a:gd name="T41" fmla="*/ 73 h 77"/>
                  <a:gd name="T42" fmla="*/ 54 w 81"/>
                  <a:gd name="T43" fmla="*/ 73 h 77"/>
                  <a:gd name="T44" fmla="*/ 54 w 81"/>
                  <a:gd name="T45" fmla="*/ 73 h 77"/>
                  <a:gd name="T46" fmla="*/ 58 w 81"/>
                  <a:gd name="T47" fmla="*/ 69 h 77"/>
                  <a:gd name="T48" fmla="*/ 58 w 81"/>
                  <a:gd name="T49" fmla="*/ 69 h 77"/>
                  <a:gd name="T50" fmla="*/ 58 w 81"/>
                  <a:gd name="T51" fmla="*/ 66 h 77"/>
                  <a:gd name="T52" fmla="*/ 58 w 81"/>
                  <a:gd name="T53" fmla="*/ 58 h 77"/>
                  <a:gd name="T54" fmla="*/ 58 w 81"/>
                  <a:gd name="T55" fmla="*/ 31 h 77"/>
                  <a:gd name="T56" fmla="*/ 58 w 81"/>
                  <a:gd name="T57" fmla="*/ 20 h 77"/>
                  <a:gd name="T58" fmla="*/ 54 w 81"/>
                  <a:gd name="T59" fmla="*/ 16 h 77"/>
                  <a:gd name="T60" fmla="*/ 50 w 81"/>
                  <a:gd name="T61" fmla="*/ 12 h 77"/>
                  <a:gd name="T62" fmla="*/ 46 w 81"/>
                  <a:gd name="T63" fmla="*/ 12 h 77"/>
                  <a:gd name="T64" fmla="*/ 35 w 81"/>
                  <a:gd name="T65" fmla="*/ 12 h 77"/>
                  <a:gd name="T66" fmla="*/ 27 w 81"/>
                  <a:gd name="T67" fmla="*/ 20 h 77"/>
                  <a:gd name="T68" fmla="*/ 27 w 81"/>
                  <a:gd name="T69" fmla="*/ 58 h 77"/>
                  <a:gd name="T70" fmla="*/ 27 w 81"/>
                  <a:gd name="T71" fmla="*/ 66 h 77"/>
                  <a:gd name="T72" fmla="*/ 27 w 81"/>
                  <a:gd name="T73" fmla="*/ 69 h 77"/>
                  <a:gd name="T74" fmla="*/ 27 w 81"/>
                  <a:gd name="T75" fmla="*/ 73 h 77"/>
                  <a:gd name="T76" fmla="*/ 31 w 81"/>
                  <a:gd name="T77" fmla="*/ 73 h 77"/>
                  <a:gd name="T78" fmla="*/ 31 w 81"/>
                  <a:gd name="T79" fmla="*/ 73 h 77"/>
                  <a:gd name="T80" fmla="*/ 39 w 81"/>
                  <a:gd name="T81" fmla="*/ 73 h 77"/>
                  <a:gd name="T82" fmla="*/ 39 w 81"/>
                  <a:gd name="T83" fmla="*/ 77 h 77"/>
                  <a:gd name="T84" fmla="*/ 0 w 81"/>
                  <a:gd name="T85" fmla="*/ 77 h 77"/>
                  <a:gd name="T86" fmla="*/ 0 w 81"/>
                  <a:gd name="T87" fmla="*/ 73 h 77"/>
                  <a:gd name="T88" fmla="*/ 4 w 81"/>
                  <a:gd name="T89" fmla="*/ 73 h 77"/>
                  <a:gd name="T90" fmla="*/ 8 w 81"/>
                  <a:gd name="T91" fmla="*/ 73 h 77"/>
                  <a:gd name="T92" fmla="*/ 12 w 81"/>
                  <a:gd name="T93" fmla="*/ 73 h 77"/>
                  <a:gd name="T94" fmla="*/ 12 w 81"/>
                  <a:gd name="T95" fmla="*/ 66 h 77"/>
                  <a:gd name="T96" fmla="*/ 12 w 81"/>
                  <a:gd name="T97" fmla="*/ 58 h 77"/>
                  <a:gd name="T98" fmla="*/ 12 w 81"/>
                  <a:gd name="T99" fmla="*/ 31 h 77"/>
                  <a:gd name="T100" fmla="*/ 12 w 81"/>
                  <a:gd name="T101" fmla="*/ 20 h 77"/>
                  <a:gd name="T102" fmla="*/ 12 w 81"/>
                  <a:gd name="T103" fmla="*/ 16 h 77"/>
                  <a:gd name="T104" fmla="*/ 12 w 81"/>
                  <a:gd name="T105" fmla="*/ 12 h 77"/>
                  <a:gd name="T106" fmla="*/ 12 w 81"/>
                  <a:gd name="T107" fmla="*/ 12 h 77"/>
                  <a:gd name="T108" fmla="*/ 8 w 81"/>
                  <a:gd name="T109" fmla="*/ 8 h 77"/>
                  <a:gd name="T110" fmla="*/ 8 w 81"/>
                  <a:gd name="T111" fmla="*/ 8 h 77"/>
                  <a:gd name="T112" fmla="*/ 4 w 81"/>
                  <a:gd name="T113" fmla="*/ 8 h 77"/>
                  <a:gd name="T114" fmla="*/ 4 w 81"/>
                  <a:gd name="T115" fmla="*/ 12 h 77"/>
                  <a:gd name="T116" fmla="*/ 0 w 81"/>
                  <a:gd name="T117" fmla="*/ 8 h 77"/>
                  <a:gd name="T118" fmla="*/ 23 w 81"/>
                  <a:gd name="T119" fmla="*/ 0 h 77"/>
                  <a:gd name="T120" fmla="*/ 27 w 81"/>
                  <a:gd name="T121" fmla="*/ 0 h 77"/>
                  <a:gd name="T122" fmla="*/ 27 w 81"/>
                  <a:gd name="T123" fmla="*/ 16 h 7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1"/>
                  <a:gd name="T187" fmla="*/ 0 h 77"/>
                  <a:gd name="T188" fmla="*/ 81 w 81"/>
                  <a:gd name="T189" fmla="*/ 77 h 77"/>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1" h="77">
                    <a:moveTo>
                      <a:pt x="27" y="16"/>
                    </a:moveTo>
                    <a:lnTo>
                      <a:pt x="35" y="8"/>
                    </a:lnTo>
                    <a:lnTo>
                      <a:pt x="43" y="0"/>
                    </a:lnTo>
                    <a:lnTo>
                      <a:pt x="50" y="0"/>
                    </a:lnTo>
                    <a:lnTo>
                      <a:pt x="58" y="0"/>
                    </a:lnTo>
                    <a:lnTo>
                      <a:pt x="62" y="4"/>
                    </a:lnTo>
                    <a:lnTo>
                      <a:pt x="66" y="8"/>
                    </a:lnTo>
                    <a:lnTo>
                      <a:pt x="70" y="12"/>
                    </a:lnTo>
                    <a:lnTo>
                      <a:pt x="73" y="20"/>
                    </a:lnTo>
                    <a:lnTo>
                      <a:pt x="73" y="27"/>
                    </a:lnTo>
                    <a:lnTo>
                      <a:pt x="73" y="58"/>
                    </a:lnTo>
                    <a:lnTo>
                      <a:pt x="73" y="66"/>
                    </a:lnTo>
                    <a:lnTo>
                      <a:pt x="73" y="69"/>
                    </a:lnTo>
                    <a:lnTo>
                      <a:pt x="73" y="73"/>
                    </a:lnTo>
                    <a:lnTo>
                      <a:pt x="77" y="73"/>
                    </a:lnTo>
                    <a:lnTo>
                      <a:pt x="81" y="73"/>
                    </a:lnTo>
                    <a:lnTo>
                      <a:pt x="81" y="77"/>
                    </a:lnTo>
                    <a:lnTo>
                      <a:pt x="46" y="77"/>
                    </a:lnTo>
                    <a:lnTo>
                      <a:pt x="46" y="73"/>
                    </a:lnTo>
                    <a:lnTo>
                      <a:pt x="50" y="73"/>
                    </a:lnTo>
                    <a:lnTo>
                      <a:pt x="54" y="73"/>
                    </a:lnTo>
                    <a:lnTo>
                      <a:pt x="58" y="69"/>
                    </a:lnTo>
                    <a:lnTo>
                      <a:pt x="58" y="66"/>
                    </a:lnTo>
                    <a:lnTo>
                      <a:pt x="58" y="58"/>
                    </a:lnTo>
                    <a:lnTo>
                      <a:pt x="58" y="31"/>
                    </a:lnTo>
                    <a:lnTo>
                      <a:pt x="58" y="20"/>
                    </a:lnTo>
                    <a:lnTo>
                      <a:pt x="54" y="16"/>
                    </a:lnTo>
                    <a:lnTo>
                      <a:pt x="50" y="12"/>
                    </a:lnTo>
                    <a:lnTo>
                      <a:pt x="46" y="12"/>
                    </a:lnTo>
                    <a:lnTo>
                      <a:pt x="35" y="12"/>
                    </a:lnTo>
                    <a:lnTo>
                      <a:pt x="27" y="20"/>
                    </a:lnTo>
                    <a:lnTo>
                      <a:pt x="27" y="58"/>
                    </a:lnTo>
                    <a:lnTo>
                      <a:pt x="27" y="66"/>
                    </a:lnTo>
                    <a:lnTo>
                      <a:pt x="27" y="69"/>
                    </a:lnTo>
                    <a:lnTo>
                      <a:pt x="27" y="73"/>
                    </a:lnTo>
                    <a:lnTo>
                      <a:pt x="31" y="73"/>
                    </a:lnTo>
                    <a:lnTo>
                      <a:pt x="39" y="73"/>
                    </a:lnTo>
                    <a:lnTo>
                      <a:pt x="39" y="77"/>
                    </a:lnTo>
                    <a:lnTo>
                      <a:pt x="0" y="77"/>
                    </a:lnTo>
                    <a:lnTo>
                      <a:pt x="0" y="73"/>
                    </a:lnTo>
                    <a:lnTo>
                      <a:pt x="4" y="73"/>
                    </a:lnTo>
                    <a:lnTo>
                      <a:pt x="8" y="73"/>
                    </a:lnTo>
                    <a:lnTo>
                      <a:pt x="12" y="73"/>
                    </a:lnTo>
                    <a:lnTo>
                      <a:pt x="12" y="66"/>
                    </a:lnTo>
                    <a:lnTo>
                      <a:pt x="12" y="58"/>
                    </a:lnTo>
                    <a:lnTo>
                      <a:pt x="12" y="31"/>
                    </a:lnTo>
                    <a:lnTo>
                      <a:pt x="12" y="20"/>
                    </a:lnTo>
                    <a:lnTo>
                      <a:pt x="12" y="16"/>
                    </a:lnTo>
                    <a:lnTo>
                      <a:pt x="12" y="12"/>
                    </a:lnTo>
                    <a:lnTo>
                      <a:pt x="8" y="8"/>
                    </a:lnTo>
                    <a:lnTo>
                      <a:pt x="4" y="8"/>
                    </a:lnTo>
                    <a:lnTo>
                      <a:pt x="4" y="12"/>
                    </a:lnTo>
                    <a:lnTo>
                      <a:pt x="0" y="8"/>
                    </a:lnTo>
                    <a:lnTo>
                      <a:pt x="23" y="0"/>
                    </a:lnTo>
                    <a:lnTo>
                      <a:pt x="27" y="0"/>
                    </a:lnTo>
                    <a:lnTo>
                      <a:pt x="27" y="16"/>
                    </a:lnTo>
                    <a:close/>
                  </a:path>
                </a:pathLst>
              </a:custGeom>
              <a:solidFill>
                <a:srgbClr val="000000"/>
              </a:solidFill>
              <a:ln w="0">
                <a:solidFill>
                  <a:srgbClr val="000000"/>
                </a:solidFill>
                <a:round/>
                <a:headEnd/>
                <a:tailEnd/>
              </a:ln>
            </p:spPr>
            <p:txBody>
              <a:bodyPr/>
              <a:lstStyle/>
              <a:p>
                <a:endParaRPr lang="en-CA"/>
              </a:p>
            </p:txBody>
          </p:sp>
          <p:sp>
            <p:nvSpPr>
              <p:cNvPr id="18717" name="Freeform 399"/>
              <p:cNvSpPr>
                <a:spLocks noEditPoints="1"/>
              </p:cNvSpPr>
              <p:nvPr/>
            </p:nvSpPr>
            <p:spPr bwMode="auto">
              <a:xfrm>
                <a:off x="580" y="2400"/>
                <a:ext cx="65" cy="77"/>
              </a:xfrm>
              <a:custGeom>
                <a:avLst/>
                <a:gdLst>
                  <a:gd name="T0" fmla="*/ 11 w 65"/>
                  <a:gd name="T1" fmla="*/ 31 h 77"/>
                  <a:gd name="T2" fmla="*/ 15 w 65"/>
                  <a:gd name="T3" fmla="*/ 43 h 77"/>
                  <a:gd name="T4" fmla="*/ 23 w 65"/>
                  <a:gd name="T5" fmla="*/ 54 h 77"/>
                  <a:gd name="T6" fmla="*/ 30 w 65"/>
                  <a:gd name="T7" fmla="*/ 62 h 77"/>
                  <a:gd name="T8" fmla="*/ 38 w 65"/>
                  <a:gd name="T9" fmla="*/ 66 h 77"/>
                  <a:gd name="T10" fmla="*/ 46 w 65"/>
                  <a:gd name="T11" fmla="*/ 62 h 77"/>
                  <a:gd name="T12" fmla="*/ 53 w 65"/>
                  <a:gd name="T13" fmla="*/ 62 h 77"/>
                  <a:gd name="T14" fmla="*/ 57 w 65"/>
                  <a:gd name="T15" fmla="*/ 54 h 77"/>
                  <a:gd name="T16" fmla="*/ 61 w 65"/>
                  <a:gd name="T17" fmla="*/ 46 h 77"/>
                  <a:gd name="T18" fmla="*/ 65 w 65"/>
                  <a:gd name="T19" fmla="*/ 50 h 77"/>
                  <a:gd name="T20" fmla="*/ 61 w 65"/>
                  <a:gd name="T21" fmla="*/ 58 h 77"/>
                  <a:gd name="T22" fmla="*/ 53 w 65"/>
                  <a:gd name="T23" fmla="*/ 69 h 77"/>
                  <a:gd name="T24" fmla="*/ 46 w 65"/>
                  <a:gd name="T25" fmla="*/ 77 h 77"/>
                  <a:gd name="T26" fmla="*/ 34 w 65"/>
                  <a:gd name="T27" fmla="*/ 77 h 77"/>
                  <a:gd name="T28" fmla="*/ 19 w 65"/>
                  <a:gd name="T29" fmla="*/ 77 h 77"/>
                  <a:gd name="T30" fmla="*/ 11 w 65"/>
                  <a:gd name="T31" fmla="*/ 69 h 77"/>
                  <a:gd name="T32" fmla="*/ 4 w 65"/>
                  <a:gd name="T33" fmla="*/ 62 h 77"/>
                  <a:gd name="T34" fmla="*/ 0 w 65"/>
                  <a:gd name="T35" fmla="*/ 50 h 77"/>
                  <a:gd name="T36" fmla="*/ 0 w 65"/>
                  <a:gd name="T37" fmla="*/ 39 h 77"/>
                  <a:gd name="T38" fmla="*/ 0 w 65"/>
                  <a:gd name="T39" fmla="*/ 27 h 77"/>
                  <a:gd name="T40" fmla="*/ 4 w 65"/>
                  <a:gd name="T41" fmla="*/ 20 h 77"/>
                  <a:gd name="T42" fmla="*/ 11 w 65"/>
                  <a:gd name="T43" fmla="*/ 12 h 77"/>
                  <a:gd name="T44" fmla="*/ 19 w 65"/>
                  <a:gd name="T45" fmla="*/ 4 h 77"/>
                  <a:gd name="T46" fmla="*/ 27 w 65"/>
                  <a:gd name="T47" fmla="*/ 0 h 77"/>
                  <a:gd name="T48" fmla="*/ 34 w 65"/>
                  <a:gd name="T49" fmla="*/ 0 h 77"/>
                  <a:gd name="T50" fmla="*/ 46 w 65"/>
                  <a:gd name="T51" fmla="*/ 0 h 77"/>
                  <a:gd name="T52" fmla="*/ 57 w 65"/>
                  <a:gd name="T53" fmla="*/ 8 h 77"/>
                  <a:gd name="T54" fmla="*/ 61 w 65"/>
                  <a:gd name="T55" fmla="*/ 16 h 77"/>
                  <a:gd name="T56" fmla="*/ 65 w 65"/>
                  <a:gd name="T57" fmla="*/ 31 h 77"/>
                  <a:gd name="T58" fmla="*/ 11 w 65"/>
                  <a:gd name="T59" fmla="*/ 31 h 77"/>
                  <a:gd name="T60" fmla="*/ 11 w 65"/>
                  <a:gd name="T61" fmla="*/ 23 h 77"/>
                  <a:gd name="T62" fmla="*/ 46 w 65"/>
                  <a:gd name="T63" fmla="*/ 23 h 77"/>
                  <a:gd name="T64" fmla="*/ 46 w 65"/>
                  <a:gd name="T65" fmla="*/ 20 h 77"/>
                  <a:gd name="T66" fmla="*/ 46 w 65"/>
                  <a:gd name="T67" fmla="*/ 16 h 77"/>
                  <a:gd name="T68" fmla="*/ 42 w 65"/>
                  <a:gd name="T69" fmla="*/ 12 h 77"/>
                  <a:gd name="T70" fmla="*/ 38 w 65"/>
                  <a:gd name="T71" fmla="*/ 8 h 77"/>
                  <a:gd name="T72" fmla="*/ 34 w 65"/>
                  <a:gd name="T73" fmla="*/ 4 h 77"/>
                  <a:gd name="T74" fmla="*/ 30 w 65"/>
                  <a:gd name="T75" fmla="*/ 4 h 77"/>
                  <a:gd name="T76" fmla="*/ 23 w 65"/>
                  <a:gd name="T77" fmla="*/ 8 h 77"/>
                  <a:gd name="T78" fmla="*/ 19 w 65"/>
                  <a:gd name="T79" fmla="*/ 8 h 77"/>
                  <a:gd name="T80" fmla="*/ 15 w 65"/>
                  <a:gd name="T81" fmla="*/ 16 h 77"/>
                  <a:gd name="T82" fmla="*/ 11 w 65"/>
                  <a:gd name="T83" fmla="*/ 23 h 77"/>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5"/>
                  <a:gd name="T127" fmla="*/ 0 h 77"/>
                  <a:gd name="T128" fmla="*/ 65 w 65"/>
                  <a:gd name="T129" fmla="*/ 77 h 77"/>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5" h="77">
                    <a:moveTo>
                      <a:pt x="11" y="31"/>
                    </a:moveTo>
                    <a:lnTo>
                      <a:pt x="15" y="43"/>
                    </a:lnTo>
                    <a:lnTo>
                      <a:pt x="23" y="54"/>
                    </a:lnTo>
                    <a:lnTo>
                      <a:pt x="30" y="62"/>
                    </a:lnTo>
                    <a:lnTo>
                      <a:pt x="38" y="66"/>
                    </a:lnTo>
                    <a:lnTo>
                      <a:pt x="46" y="62"/>
                    </a:lnTo>
                    <a:lnTo>
                      <a:pt x="53" y="62"/>
                    </a:lnTo>
                    <a:lnTo>
                      <a:pt x="57" y="54"/>
                    </a:lnTo>
                    <a:lnTo>
                      <a:pt x="61" y="46"/>
                    </a:lnTo>
                    <a:lnTo>
                      <a:pt x="65" y="50"/>
                    </a:lnTo>
                    <a:lnTo>
                      <a:pt x="61" y="58"/>
                    </a:lnTo>
                    <a:lnTo>
                      <a:pt x="53" y="69"/>
                    </a:lnTo>
                    <a:lnTo>
                      <a:pt x="46" y="77"/>
                    </a:lnTo>
                    <a:lnTo>
                      <a:pt x="34" y="77"/>
                    </a:lnTo>
                    <a:lnTo>
                      <a:pt x="19" y="77"/>
                    </a:lnTo>
                    <a:lnTo>
                      <a:pt x="11" y="69"/>
                    </a:lnTo>
                    <a:lnTo>
                      <a:pt x="4" y="62"/>
                    </a:lnTo>
                    <a:lnTo>
                      <a:pt x="0" y="50"/>
                    </a:lnTo>
                    <a:lnTo>
                      <a:pt x="0" y="39"/>
                    </a:lnTo>
                    <a:lnTo>
                      <a:pt x="0" y="27"/>
                    </a:lnTo>
                    <a:lnTo>
                      <a:pt x="4" y="20"/>
                    </a:lnTo>
                    <a:lnTo>
                      <a:pt x="11" y="12"/>
                    </a:lnTo>
                    <a:lnTo>
                      <a:pt x="19" y="4"/>
                    </a:lnTo>
                    <a:lnTo>
                      <a:pt x="27" y="0"/>
                    </a:lnTo>
                    <a:lnTo>
                      <a:pt x="34" y="0"/>
                    </a:lnTo>
                    <a:lnTo>
                      <a:pt x="46" y="0"/>
                    </a:lnTo>
                    <a:lnTo>
                      <a:pt x="57" y="8"/>
                    </a:lnTo>
                    <a:lnTo>
                      <a:pt x="61" y="16"/>
                    </a:lnTo>
                    <a:lnTo>
                      <a:pt x="65" y="31"/>
                    </a:lnTo>
                    <a:lnTo>
                      <a:pt x="11" y="31"/>
                    </a:lnTo>
                    <a:close/>
                    <a:moveTo>
                      <a:pt x="11" y="23"/>
                    </a:moveTo>
                    <a:lnTo>
                      <a:pt x="46" y="23"/>
                    </a:lnTo>
                    <a:lnTo>
                      <a:pt x="46" y="20"/>
                    </a:lnTo>
                    <a:lnTo>
                      <a:pt x="46" y="16"/>
                    </a:lnTo>
                    <a:lnTo>
                      <a:pt x="42" y="12"/>
                    </a:lnTo>
                    <a:lnTo>
                      <a:pt x="38" y="8"/>
                    </a:lnTo>
                    <a:lnTo>
                      <a:pt x="34" y="4"/>
                    </a:lnTo>
                    <a:lnTo>
                      <a:pt x="30" y="4"/>
                    </a:lnTo>
                    <a:lnTo>
                      <a:pt x="23" y="8"/>
                    </a:lnTo>
                    <a:lnTo>
                      <a:pt x="19" y="8"/>
                    </a:lnTo>
                    <a:lnTo>
                      <a:pt x="15" y="16"/>
                    </a:lnTo>
                    <a:lnTo>
                      <a:pt x="11" y="23"/>
                    </a:lnTo>
                    <a:close/>
                  </a:path>
                </a:pathLst>
              </a:custGeom>
              <a:solidFill>
                <a:srgbClr val="000000"/>
              </a:solidFill>
              <a:ln w="0">
                <a:solidFill>
                  <a:srgbClr val="000000"/>
                </a:solidFill>
                <a:round/>
                <a:headEnd/>
                <a:tailEnd/>
              </a:ln>
            </p:spPr>
            <p:txBody>
              <a:bodyPr/>
              <a:lstStyle/>
              <a:p>
                <a:endParaRPr lang="en-CA"/>
              </a:p>
            </p:txBody>
          </p:sp>
          <p:sp>
            <p:nvSpPr>
              <p:cNvPr id="18718" name="Freeform 400"/>
              <p:cNvSpPr>
                <a:spLocks/>
              </p:cNvSpPr>
              <p:nvPr/>
            </p:nvSpPr>
            <p:spPr bwMode="auto">
              <a:xfrm>
                <a:off x="660" y="2400"/>
                <a:ext cx="50" cy="77"/>
              </a:xfrm>
              <a:custGeom>
                <a:avLst/>
                <a:gdLst>
                  <a:gd name="T0" fmla="*/ 46 w 50"/>
                  <a:gd name="T1" fmla="*/ 0 h 77"/>
                  <a:gd name="T2" fmla="*/ 46 w 50"/>
                  <a:gd name="T3" fmla="*/ 27 h 77"/>
                  <a:gd name="T4" fmla="*/ 42 w 50"/>
                  <a:gd name="T5" fmla="*/ 27 h 77"/>
                  <a:gd name="T6" fmla="*/ 39 w 50"/>
                  <a:gd name="T7" fmla="*/ 16 h 77"/>
                  <a:gd name="T8" fmla="*/ 35 w 50"/>
                  <a:gd name="T9" fmla="*/ 8 h 77"/>
                  <a:gd name="T10" fmla="*/ 31 w 50"/>
                  <a:gd name="T11" fmla="*/ 4 h 77"/>
                  <a:gd name="T12" fmla="*/ 23 w 50"/>
                  <a:gd name="T13" fmla="*/ 4 h 77"/>
                  <a:gd name="T14" fmla="*/ 16 w 50"/>
                  <a:gd name="T15" fmla="*/ 4 h 77"/>
                  <a:gd name="T16" fmla="*/ 12 w 50"/>
                  <a:gd name="T17" fmla="*/ 8 h 77"/>
                  <a:gd name="T18" fmla="*/ 12 w 50"/>
                  <a:gd name="T19" fmla="*/ 12 h 77"/>
                  <a:gd name="T20" fmla="*/ 8 w 50"/>
                  <a:gd name="T21" fmla="*/ 16 h 77"/>
                  <a:gd name="T22" fmla="*/ 12 w 50"/>
                  <a:gd name="T23" fmla="*/ 20 h 77"/>
                  <a:gd name="T24" fmla="*/ 12 w 50"/>
                  <a:gd name="T25" fmla="*/ 23 h 77"/>
                  <a:gd name="T26" fmla="*/ 16 w 50"/>
                  <a:gd name="T27" fmla="*/ 27 h 77"/>
                  <a:gd name="T28" fmla="*/ 23 w 50"/>
                  <a:gd name="T29" fmla="*/ 27 h 77"/>
                  <a:gd name="T30" fmla="*/ 35 w 50"/>
                  <a:gd name="T31" fmla="*/ 35 h 77"/>
                  <a:gd name="T32" fmla="*/ 42 w 50"/>
                  <a:gd name="T33" fmla="*/ 39 h 77"/>
                  <a:gd name="T34" fmla="*/ 46 w 50"/>
                  <a:gd name="T35" fmla="*/ 46 h 77"/>
                  <a:gd name="T36" fmla="*/ 50 w 50"/>
                  <a:gd name="T37" fmla="*/ 54 h 77"/>
                  <a:gd name="T38" fmla="*/ 46 w 50"/>
                  <a:gd name="T39" fmla="*/ 66 h 77"/>
                  <a:gd name="T40" fmla="*/ 42 w 50"/>
                  <a:gd name="T41" fmla="*/ 73 h 77"/>
                  <a:gd name="T42" fmla="*/ 35 w 50"/>
                  <a:gd name="T43" fmla="*/ 77 h 77"/>
                  <a:gd name="T44" fmla="*/ 23 w 50"/>
                  <a:gd name="T45" fmla="*/ 77 h 77"/>
                  <a:gd name="T46" fmla="*/ 16 w 50"/>
                  <a:gd name="T47" fmla="*/ 77 h 77"/>
                  <a:gd name="T48" fmla="*/ 8 w 50"/>
                  <a:gd name="T49" fmla="*/ 77 h 77"/>
                  <a:gd name="T50" fmla="*/ 4 w 50"/>
                  <a:gd name="T51" fmla="*/ 73 h 77"/>
                  <a:gd name="T52" fmla="*/ 4 w 50"/>
                  <a:gd name="T53" fmla="*/ 73 h 77"/>
                  <a:gd name="T54" fmla="*/ 4 w 50"/>
                  <a:gd name="T55" fmla="*/ 77 h 77"/>
                  <a:gd name="T56" fmla="*/ 0 w 50"/>
                  <a:gd name="T57" fmla="*/ 77 h 77"/>
                  <a:gd name="T58" fmla="*/ 0 w 50"/>
                  <a:gd name="T59" fmla="*/ 77 h 77"/>
                  <a:gd name="T60" fmla="*/ 0 w 50"/>
                  <a:gd name="T61" fmla="*/ 50 h 77"/>
                  <a:gd name="T62" fmla="*/ 0 w 50"/>
                  <a:gd name="T63" fmla="*/ 50 h 77"/>
                  <a:gd name="T64" fmla="*/ 4 w 50"/>
                  <a:gd name="T65" fmla="*/ 62 h 77"/>
                  <a:gd name="T66" fmla="*/ 12 w 50"/>
                  <a:gd name="T67" fmla="*/ 69 h 77"/>
                  <a:gd name="T68" fmla="*/ 16 w 50"/>
                  <a:gd name="T69" fmla="*/ 73 h 77"/>
                  <a:gd name="T70" fmla="*/ 23 w 50"/>
                  <a:gd name="T71" fmla="*/ 73 h 77"/>
                  <a:gd name="T72" fmla="*/ 31 w 50"/>
                  <a:gd name="T73" fmla="*/ 73 h 77"/>
                  <a:gd name="T74" fmla="*/ 35 w 50"/>
                  <a:gd name="T75" fmla="*/ 69 h 77"/>
                  <a:gd name="T76" fmla="*/ 39 w 50"/>
                  <a:gd name="T77" fmla="*/ 66 h 77"/>
                  <a:gd name="T78" fmla="*/ 39 w 50"/>
                  <a:gd name="T79" fmla="*/ 62 h 77"/>
                  <a:gd name="T80" fmla="*/ 39 w 50"/>
                  <a:gd name="T81" fmla="*/ 58 h 77"/>
                  <a:gd name="T82" fmla="*/ 35 w 50"/>
                  <a:gd name="T83" fmla="*/ 54 h 77"/>
                  <a:gd name="T84" fmla="*/ 27 w 50"/>
                  <a:gd name="T85" fmla="*/ 46 h 77"/>
                  <a:gd name="T86" fmla="*/ 19 w 50"/>
                  <a:gd name="T87" fmla="*/ 43 h 77"/>
                  <a:gd name="T88" fmla="*/ 8 w 50"/>
                  <a:gd name="T89" fmla="*/ 39 h 77"/>
                  <a:gd name="T90" fmla="*/ 4 w 50"/>
                  <a:gd name="T91" fmla="*/ 31 h 77"/>
                  <a:gd name="T92" fmla="*/ 0 w 50"/>
                  <a:gd name="T93" fmla="*/ 27 h 77"/>
                  <a:gd name="T94" fmla="*/ 0 w 50"/>
                  <a:gd name="T95" fmla="*/ 20 h 77"/>
                  <a:gd name="T96" fmla="*/ 0 w 50"/>
                  <a:gd name="T97" fmla="*/ 12 h 77"/>
                  <a:gd name="T98" fmla="*/ 4 w 50"/>
                  <a:gd name="T99" fmla="*/ 4 h 77"/>
                  <a:gd name="T100" fmla="*/ 12 w 50"/>
                  <a:gd name="T101" fmla="*/ 0 h 77"/>
                  <a:gd name="T102" fmla="*/ 23 w 50"/>
                  <a:gd name="T103" fmla="*/ 0 h 77"/>
                  <a:gd name="T104" fmla="*/ 27 w 50"/>
                  <a:gd name="T105" fmla="*/ 0 h 77"/>
                  <a:gd name="T106" fmla="*/ 35 w 50"/>
                  <a:gd name="T107" fmla="*/ 0 h 77"/>
                  <a:gd name="T108" fmla="*/ 39 w 50"/>
                  <a:gd name="T109" fmla="*/ 4 h 77"/>
                  <a:gd name="T110" fmla="*/ 39 w 50"/>
                  <a:gd name="T111" fmla="*/ 4 h 77"/>
                  <a:gd name="T112" fmla="*/ 39 w 50"/>
                  <a:gd name="T113" fmla="*/ 4 h 77"/>
                  <a:gd name="T114" fmla="*/ 42 w 50"/>
                  <a:gd name="T115" fmla="*/ 4 h 77"/>
                  <a:gd name="T116" fmla="*/ 42 w 50"/>
                  <a:gd name="T117" fmla="*/ 0 h 77"/>
                  <a:gd name="T118" fmla="*/ 42 w 50"/>
                  <a:gd name="T119" fmla="*/ 0 h 77"/>
                  <a:gd name="T120" fmla="*/ 46 w 50"/>
                  <a:gd name="T121" fmla="*/ 0 h 7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0"/>
                  <a:gd name="T184" fmla="*/ 0 h 77"/>
                  <a:gd name="T185" fmla="*/ 50 w 50"/>
                  <a:gd name="T186" fmla="*/ 77 h 7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0" h="77">
                    <a:moveTo>
                      <a:pt x="46" y="0"/>
                    </a:moveTo>
                    <a:lnTo>
                      <a:pt x="46" y="27"/>
                    </a:lnTo>
                    <a:lnTo>
                      <a:pt x="42" y="27"/>
                    </a:lnTo>
                    <a:lnTo>
                      <a:pt x="39" y="16"/>
                    </a:lnTo>
                    <a:lnTo>
                      <a:pt x="35" y="8"/>
                    </a:lnTo>
                    <a:lnTo>
                      <a:pt x="31" y="4"/>
                    </a:lnTo>
                    <a:lnTo>
                      <a:pt x="23" y="4"/>
                    </a:lnTo>
                    <a:lnTo>
                      <a:pt x="16" y="4"/>
                    </a:lnTo>
                    <a:lnTo>
                      <a:pt x="12" y="8"/>
                    </a:lnTo>
                    <a:lnTo>
                      <a:pt x="12" y="12"/>
                    </a:lnTo>
                    <a:lnTo>
                      <a:pt x="8" y="16"/>
                    </a:lnTo>
                    <a:lnTo>
                      <a:pt x="12" y="20"/>
                    </a:lnTo>
                    <a:lnTo>
                      <a:pt x="12" y="23"/>
                    </a:lnTo>
                    <a:lnTo>
                      <a:pt x="16" y="27"/>
                    </a:lnTo>
                    <a:lnTo>
                      <a:pt x="23" y="27"/>
                    </a:lnTo>
                    <a:lnTo>
                      <a:pt x="35" y="35"/>
                    </a:lnTo>
                    <a:lnTo>
                      <a:pt x="42" y="39"/>
                    </a:lnTo>
                    <a:lnTo>
                      <a:pt x="46" y="46"/>
                    </a:lnTo>
                    <a:lnTo>
                      <a:pt x="50" y="54"/>
                    </a:lnTo>
                    <a:lnTo>
                      <a:pt x="46" y="66"/>
                    </a:lnTo>
                    <a:lnTo>
                      <a:pt x="42" y="73"/>
                    </a:lnTo>
                    <a:lnTo>
                      <a:pt x="35" y="77"/>
                    </a:lnTo>
                    <a:lnTo>
                      <a:pt x="23" y="77"/>
                    </a:lnTo>
                    <a:lnTo>
                      <a:pt x="16" y="77"/>
                    </a:lnTo>
                    <a:lnTo>
                      <a:pt x="8" y="77"/>
                    </a:lnTo>
                    <a:lnTo>
                      <a:pt x="4" y="73"/>
                    </a:lnTo>
                    <a:lnTo>
                      <a:pt x="4" y="77"/>
                    </a:lnTo>
                    <a:lnTo>
                      <a:pt x="0" y="77"/>
                    </a:lnTo>
                    <a:lnTo>
                      <a:pt x="0" y="50"/>
                    </a:lnTo>
                    <a:lnTo>
                      <a:pt x="4" y="62"/>
                    </a:lnTo>
                    <a:lnTo>
                      <a:pt x="12" y="69"/>
                    </a:lnTo>
                    <a:lnTo>
                      <a:pt x="16" y="73"/>
                    </a:lnTo>
                    <a:lnTo>
                      <a:pt x="23" y="73"/>
                    </a:lnTo>
                    <a:lnTo>
                      <a:pt x="31" y="73"/>
                    </a:lnTo>
                    <a:lnTo>
                      <a:pt x="35" y="69"/>
                    </a:lnTo>
                    <a:lnTo>
                      <a:pt x="39" y="66"/>
                    </a:lnTo>
                    <a:lnTo>
                      <a:pt x="39" y="62"/>
                    </a:lnTo>
                    <a:lnTo>
                      <a:pt x="39" y="58"/>
                    </a:lnTo>
                    <a:lnTo>
                      <a:pt x="35" y="54"/>
                    </a:lnTo>
                    <a:lnTo>
                      <a:pt x="27" y="46"/>
                    </a:lnTo>
                    <a:lnTo>
                      <a:pt x="19" y="43"/>
                    </a:lnTo>
                    <a:lnTo>
                      <a:pt x="8" y="39"/>
                    </a:lnTo>
                    <a:lnTo>
                      <a:pt x="4" y="31"/>
                    </a:lnTo>
                    <a:lnTo>
                      <a:pt x="0" y="27"/>
                    </a:lnTo>
                    <a:lnTo>
                      <a:pt x="0" y="20"/>
                    </a:lnTo>
                    <a:lnTo>
                      <a:pt x="0" y="12"/>
                    </a:lnTo>
                    <a:lnTo>
                      <a:pt x="4" y="4"/>
                    </a:lnTo>
                    <a:lnTo>
                      <a:pt x="12" y="0"/>
                    </a:lnTo>
                    <a:lnTo>
                      <a:pt x="23" y="0"/>
                    </a:lnTo>
                    <a:lnTo>
                      <a:pt x="27" y="0"/>
                    </a:lnTo>
                    <a:lnTo>
                      <a:pt x="35" y="0"/>
                    </a:lnTo>
                    <a:lnTo>
                      <a:pt x="39" y="4"/>
                    </a:lnTo>
                    <a:lnTo>
                      <a:pt x="42" y="4"/>
                    </a:lnTo>
                    <a:lnTo>
                      <a:pt x="42" y="0"/>
                    </a:lnTo>
                    <a:lnTo>
                      <a:pt x="46" y="0"/>
                    </a:lnTo>
                    <a:close/>
                  </a:path>
                </a:pathLst>
              </a:custGeom>
              <a:solidFill>
                <a:srgbClr val="000000"/>
              </a:solidFill>
              <a:ln w="0">
                <a:solidFill>
                  <a:srgbClr val="000000"/>
                </a:solidFill>
                <a:round/>
                <a:headEnd/>
                <a:tailEnd/>
              </a:ln>
            </p:spPr>
            <p:txBody>
              <a:bodyPr/>
              <a:lstStyle/>
              <a:p>
                <a:endParaRPr lang="en-CA"/>
              </a:p>
            </p:txBody>
          </p:sp>
          <p:sp>
            <p:nvSpPr>
              <p:cNvPr id="18719" name="Freeform 401"/>
              <p:cNvSpPr>
                <a:spLocks noEditPoints="1"/>
              </p:cNvSpPr>
              <p:nvPr/>
            </p:nvSpPr>
            <p:spPr bwMode="auto">
              <a:xfrm>
                <a:off x="722" y="2400"/>
                <a:ext cx="61" cy="77"/>
              </a:xfrm>
              <a:custGeom>
                <a:avLst/>
                <a:gdLst>
                  <a:gd name="T0" fmla="*/ 11 w 61"/>
                  <a:gd name="T1" fmla="*/ 31 h 77"/>
                  <a:gd name="T2" fmla="*/ 11 w 61"/>
                  <a:gd name="T3" fmla="*/ 43 h 77"/>
                  <a:gd name="T4" fmla="*/ 19 w 61"/>
                  <a:gd name="T5" fmla="*/ 54 h 77"/>
                  <a:gd name="T6" fmla="*/ 27 w 61"/>
                  <a:gd name="T7" fmla="*/ 62 h 77"/>
                  <a:gd name="T8" fmla="*/ 38 w 61"/>
                  <a:gd name="T9" fmla="*/ 66 h 77"/>
                  <a:gd name="T10" fmla="*/ 46 w 61"/>
                  <a:gd name="T11" fmla="*/ 62 h 77"/>
                  <a:gd name="T12" fmla="*/ 50 w 61"/>
                  <a:gd name="T13" fmla="*/ 62 h 77"/>
                  <a:gd name="T14" fmla="*/ 57 w 61"/>
                  <a:gd name="T15" fmla="*/ 54 h 77"/>
                  <a:gd name="T16" fmla="*/ 61 w 61"/>
                  <a:gd name="T17" fmla="*/ 46 h 77"/>
                  <a:gd name="T18" fmla="*/ 61 w 61"/>
                  <a:gd name="T19" fmla="*/ 50 h 77"/>
                  <a:gd name="T20" fmla="*/ 57 w 61"/>
                  <a:gd name="T21" fmla="*/ 58 h 77"/>
                  <a:gd name="T22" fmla="*/ 53 w 61"/>
                  <a:gd name="T23" fmla="*/ 69 h 77"/>
                  <a:gd name="T24" fmla="*/ 42 w 61"/>
                  <a:gd name="T25" fmla="*/ 77 h 77"/>
                  <a:gd name="T26" fmla="*/ 30 w 61"/>
                  <a:gd name="T27" fmla="*/ 77 h 77"/>
                  <a:gd name="T28" fmla="*/ 19 w 61"/>
                  <a:gd name="T29" fmla="*/ 77 h 77"/>
                  <a:gd name="T30" fmla="*/ 7 w 61"/>
                  <a:gd name="T31" fmla="*/ 69 h 77"/>
                  <a:gd name="T32" fmla="*/ 4 w 61"/>
                  <a:gd name="T33" fmla="*/ 62 h 77"/>
                  <a:gd name="T34" fmla="*/ 0 w 61"/>
                  <a:gd name="T35" fmla="*/ 50 h 77"/>
                  <a:gd name="T36" fmla="*/ 0 w 61"/>
                  <a:gd name="T37" fmla="*/ 39 h 77"/>
                  <a:gd name="T38" fmla="*/ 0 w 61"/>
                  <a:gd name="T39" fmla="*/ 27 h 77"/>
                  <a:gd name="T40" fmla="*/ 4 w 61"/>
                  <a:gd name="T41" fmla="*/ 20 h 77"/>
                  <a:gd name="T42" fmla="*/ 7 w 61"/>
                  <a:gd name="T43" fmla="*/ 12 h 77"/>
                  <a:gd name="T44" fmla="*/ 15 w 61"/>
                  <a:gd name="T45" fmla="*/ 4 h 77"/>
                  <a:gd name="T46" fmla="*/ 23 w 61"/>
                  <a:gd name="T47" fmla="*/ 0 h 77"/>
                  <a:gd name="T48" fmla="*/ 34 w 61"/>
                  <a:gd name="T49" fmla="*/ 0 h 77"/>
                  <a:gd name="T50" fmla="*/ 46 w 61"/>
                  <a:gd name="T51" fmla="*/ 0 h 77"/>
                  <a:gd name="T52" fmla="*/ 53 w 61"/>
                  <a:gd name="T53" fmla="*/ 8 h 77"/>
                  <a:gd name="T54" fmla="*/ 61 w 61"/>
                  <a:gd name="T55" fmla="*/ 16 h 77"/>
                  <a:gd name="T56" fmla="*/ 61 w 61"/>
                  <a:gd name="T57" fmla="*/ 31 h 77"/>
                  <a:gd name="T58" fmla="*/ 11 w 61"/>
                  <a:gd name="T59" fmla="*/ 31 h 77"/>
                  <a:gd name="T60" fmla="*/ 11 w 61"/>
                  <a:gd name="T61" fmla="*/ 23 h 77"/>
                  <a:gd name="T62" fmla="*/ 46 w 61"/>
                  <a:gd name="T63" fmla="*/ 23 h 77"/>
                  <a:gd name="T64" fmla="*/ 42 w 61"/>
                  <a:gd name="T65" fmla="*/ 20 h 77"/>
                  <a:gd name="T66" fmla="*/ 42 w 61"/>
                  <a:gd name="T67" fmla="*/ 16 h 77"/>
                  <a:gd name="T68" fmla="*/ 42 w 61"/>
                  <a:gd name="T69" fmla="*/ 12 h 77"/>
                  <a:gd name="T70" fmla="*/ 38 w 61"/>
                  <a:gd name="T71" fmla="*/ 8 h 77"/>
                  <a:gd name="T72" fmla="*/ 34 w 61"/>
                  <a:gd name="T73" fmla="*/ 4 h 77"/>
                  <a:gd name="T74" fmla="*/ 27 w 61"/>
                  <a:gd name="T75" fmla="*/ 4 h 77"/>
                  <a:gd name="T76" fmla="*/ 23 w 61"/>
                  <a:gd name="T77" fmla="*/ 8 h 77"/>
                  <a:gd name="T78" fmla="*/ 15 w 61"/>
                  <a:gd name="T79" fmla="*/ 8 h 77"/>
                  <a:gd name="T80" fmla="*/ 11 w 61"/>
                  <a:gd name="T81" fmla="*/ 16 h 77"/>
                  <a:gd name="T82" fmla="*/ 11 w 61"/>
                  <a:gd name="T83" fmla="*/ 23 h 77"/>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1"/>
                  <a:gd name="T127" fmla="*/ 0 h 77"/>
                  <a:gd name="T128" fmla="*/ 61 w 61"/>
                  <a:gd name="T129" fmla="*/ 77 h 77"/>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1" h="77">
                    <a:moveTo>
                      <a:pt x="11" y="31"/>
                    </a:moveTo>
                    <a:lnTo>
                      <a:pt x="11" y="43"/>
                    </a:lnTo>
                    <a:lnTo>
                      <a:pt x="19" y="54"/>
                    </a:lnTo>
                    <a:lnTo>
                      <a:pt x="27" y="62"/>
                    </a:lnTo>
                    <a:lnTo>
                      <a:pt x="38" y="66"/>
                    </a:lnTo>
                    <a:lnTo>
                      <a:pt x="46" y="62"/>
                    </a:lnTo>
                    <a:lnTo>
                      <a:pt x="50" y="62"/>
                    </a:lnTo>
                    <a:lnTo>
                      <a:pt x="57" y="54"/>
                    </a:lnTo>
                    <a:lnTo>
                      <a:pt x="61" y="46"/>
                    </a:lnTo>
                    <a:lnTo>
                      <a:pt x="61" y="50"/>
                    </a:lnTo>
                    <a:lnTo>
                      <a:pt x="57" y="58"/>
                    </a:lnTo>
                    <a:lnTo>
                      <a:pt x="53" y="69"/>
                    </a:lnTo>
                    <a:lnTo>
                      <a:pt x="42" y="77"/>
                    </a:lnTo>
                    <a:lnTo>
                      <a:pt x="30" y="77"/>
                    </a:lnTo>
                    <a:lnTo>
                      <a:pt x="19" y="77"/>
                    </a:lnTo>
                    <a:lnTo>
                      <a:pt x="7" y="69"/>
                    </a:lnTo>
                    <a:lnTo>
                      <a:pt x="4" y="62"/>
                    </a:lnTo>
                    <a:lnTo>
                      <a:pt x="0" y="50"/>
                    </a:lnTo>
                    <a:lnTo>
                      <a:pt x="0" y="39"/>
                    </a:lnTo>
                    <a:lnTo>
                      <a:pt x="0" y="27"/>
                    </a:lnTo>
                    <a:lnTo>
                      <a:pt x="4" y="20"/>
                    </a:lnTo>
                    <a:lnTo>
                      <a:pt x="7" y="12"/>
                    </a:lnTo>
                    <a:lnTo>
                      <a:pt x="15" y="4"/>
                    </a:lnTo>
                    <a:lnTo>
                      <a:pt x="23" y="0"/>
                    </a:lnTo>
                    <a:lnTo>
                      <a:pt x="34" y="0"/>
                    </a:lnTo>
                    <a:lnTo>
                      <a:pt x="46" y="0"/>
                    </a:lnTo>
                    <a:lnTo>
                      <a:pt x="53" y="8"/>
                    </a:lnTo>
                    <a:lnTo>
                      <a:pt x="61" y="16"/>
                    </a:lnTo>
                    <a:lnTo>
                      <a:pt x="61" y="31"/>
                    </a:lnTo>
                    <a:lnTo>
                      <a:pt x="11" y="31"/>
                    </a:lnTo>
                    <a:close/>
                    <a:moveTo>
                      <a:pt x="11" y="23"/>
                    </a:moveTo>
                    <a:lnTo>
                      <a:pt x="46" y="23"/>
                    </a:lnTo>
                    <a:lnTo>
                      <a:pt x="42" y="20"/>
                    </a:lnTo>
                    <a:lnTo>
                      <a:pt x="42" y="16"/>
                    </a:lnTo>
                    <a:lnTo>
                      <a:pt x="42" y="12"/>
                    </a:lnTo>
                    <a:lnTo>
                      <a:pt x="38" y="8"/>
                    </a:lnTo>
                    <a:lnTo>
                      <a:pt x="34" y="4"/>
                    </a:lnTo>
                    <a:lnTo>
                      <a:pt x="27" y="4"/>
                    </a:lnTo>
                    <a:lnTo>
                      <a:pt x="23" y="8"/>
                    </a:lnTo>
                    <a:lnTo>
                      <a:pt x="15" y="8"/>
                    </a:lnTo>
                    <a:lnTo>
                      <a:pt x="11" y="16"/>
                    </a:lnTo>
                    <a:lnTo>
                      <a:pt x="11" y="23"/>
                    </a:lnTo>
                    <a:close/>
                  </a:path>
                </a:pathLst>
              </a:custGeom>
              <a:solidFill>
                <a:srgbClr val="000000"/>
              </a:solidFill>
              <a:ln w="0">
                <a:solidFill>
                  <a:srgbClr val="000000"/>
                </a:solidFill>
                <a:round/>
                <a:headEnd/>
                <a:tailEnd/>
              </a:ln>
            </p:spPr>
            <p:txBody>
              <a:bodyPr/>
              <a:lstStyle/>
              <a:p>
                <a:endParaRPr lang="en-CA"/>
              </a:p>
            </p:txBody>
          </p:sp>
          <p:sp>
            <p:nvSpPr>
              <p:cNvPr id="18720" name="Rectangle 402"/>
              <p:cNvSpPr>
                <a:spLocks noChangeArrowheads="1"/>
              </p:cNvSpPr>
              <p:nvPr/>
            </p:nvSpPr>
            <p:spPr bwMode="auto">
              <a:xfrm>
                <a:off x="833" y="23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8721" name="Rectangle 403"/>
              <p:cNvSpPr>
                <a:spLocks noChangeArrowheads="1"/>
              </p:cNvSpPr>
              <p:nvPr/>
            </p:nvSpPr>
            <p:spPr bwMode="auto">
              <a:xfrm>
                <a:off x="864" y="2335"/>
                <a:ext cx="7" cy="207"/>
              </a:xfrm>
              <a:prstGeom prst="rect">
                <a:avLst/>
              </a:prstGeom>
              <a:solidFill>
                <a:srgbClr val="000000"/>
              </a:solidFill>
              <a:ln w="0">
                <a:solidFill>
                  <a:srgbClr val="000000"/>
                </a:solidFill>
                <a:miter lim="800000"/>
                <a:headEnd/>
                <a:tailEnd/>
              </a:ln>
            </p:spPr>
            <p:txBody>
              <a:bodyPr/>
              <a:lstStyle/>
              <a:p>
                <a:endParaRPr lang="en-US"/>
              </a:p>
            </p:txBody>
          </p:sp>
          <p:sp>
            <p:nvSpPr>
              <p:cNvPr id="18722" name="Freeform 404"/>
              <p:cNvSpPr>
                <a:spLocks/>
              </p:cNvSpPr>
              <p:nvPr/>
            </p:nvSpPr>
            <p:spPr bwMode="auto">
              <a:xfrm>
                <a:off x="1063" y="2458"/>
                <a:ext cx="19" cy="19"/>
              </a:xfrm>
              <a:custGeom>
                <a:avLst/>
                <a:gdLst>
                  <a:gd name="T0" fmla="*/ 8 w 19"/>
                  <a:gd name="T1" fmla="*/ 0 h 19"/>
                  <a:gd name="T2" fmla="*/ 12 w 19"/>
                  <a:gd name="T3" fmla="*/ 4 h 19"/>
                  <a:gd name="T4" fmla="*/ 15 w 19"/>
                  <a:gd name="T5" fmla="*/ 4 h 19"/>
                  <a:gd name="T6" fmla="*/ 19 w 19"/>
                  <a:gd name="T7" fmla="*/ 8 h 19"/>
                  <a:gd name="T8" fmla="*/ 19 w 19"/>
                  <a:gd name="T9" fmla="*/ 11 h 19"/>
                  <a:gd name="T10" fmla="*/ 19 w 19"/>
                  <a:gd name="T11" fmla="*/ 15 h 19"/>
                  <a:gd name="T12" fmla="*/ 15 w 19"/>
                  <a:gd name="T13" fmla="*/ 19 h 19"/>
                  <a:gd name="T14" fmla="*/ 12 w 19"/>
                  <a:gd name="T15" fmla="*/ 19 h 19"/>
                  <a:gd name="T16" fmla="*/ 8 w 19"/>
                  <a:gd name="T17" fmla="*/ 19 h 19"/>
                  <a:gd name="T18" fmla="*/ 4 w 19"/>
                  <a:gd name="T19" fmla="*/ 19 h 19"/>
                  <a:gd name="T20" fmla="*/ 4 w 19"/>
                  <a:gd name="T21" fmla="*/ 19 h 19"/>
                  <a:gd name="T22" fmla="*/ 0 w 19"/>
                  <a:gd name="T23" fmla="*/ 15 h 19"/>
                  <a:gd name="T24" fmla="*/ 0 w 19"/>
                  <a:gd name="T25" fmla="*/ 11 h 19"/>
                  <a:gd name="T26" fmla="*/ 0 w 19"/>
                  <a:gd name="T27" fmla="*/ 8 h 19"/>
                  <a:gd name="T28" fmla="*/ 4 w 19"/>
                  <a:gd name="T29" fmla="*/ 4 h 19"/>
                  <a:gd name="T30" fmla="*/ 4 w 19"/>
                  <a:gd name="T31" fmla="*/ 0 h 19"/>
                  <a:gd name="T32" fmla="*/ 8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8" y="0"/>
                    </a:moveTo>
                    <a:lnTo>
                      <a:pt x="12" y="4"/>
                    </a:lnTo>
                    <a:lnTo>
                      <a:pt x="15" y="4"/>
                    </a:lnTo>
                    <a:lnTo>
                      <a:pt x="19" y="8"/>
                    </a:lnTo>
                    <a:lnTo>
                      <a:pt x="19" y="11"/>
                    </a:lnTo>
                    <a:lnTo>
                      <a:pt x="19" y="15"/>
                    </a:lnTo>
                    <a:lnTo>
                      <a:pt x="15" y="19"/>
                    </a:lnTo>
                    <a:lnTo>
                      <a:pt x="12" y="19"/>
                    </a:lnTo>
                    <a:lnTo>
                      <a:pt x="8" y="19"/>
                    </a:lnTo>
                    <a:lnTo>
                      <a:pt x="4" y="19"/>
                    </a:lnTo>
                    <a:lnTo>
                      <a:pt x="0" y="15"/>
                    </a:lnTo>
                    <a:lnTo>
                      <a:pt x="0" y="11"/>
                    </a:lnTo>
                    <a:lnTo>
                      <a:pt x="0" y="8"/>
                    </a:lnTo>
                    <a:lnTo>
                      <a:pt x="4" y="4"/>
                    </a:lnTo>
                    <a:lnTo>
                      <a:pt x="4" y="0"/>
                    </a:lnTo>
                    <a:lnTo>
                      <a:pt x="8" y="0"/>
                    </a:lnTo>
                    <a:close/>
                  </a:path>
                </a:pathLst>
              </a:custGeom>
              <a:solidFill>
                <a:srgbClr val="000000"/>
              </a:solidFill>
              <a:ln w="0">
                <a:solidFill>
                  <a:srgbClr val="000000"/>
                </a:solidFill>
                <a:round/>
                <a:headEnd/>
                <a:tailEnd/>
              </a:ln>
            </p:spPr>
            <p:txBody>
              <a:bodyPr/>
              <a:lstStyle/>
              <a:p>
                <a:endParaRPr lang="en-CA"/>
              </a:p>
            </p:txBody>
          </p:sp>
          <p:sp>
            <p:nvSpPr>
              <p:cNvPr id="18723" name="Freeform 405"/>
              <p:cNvSpPr>
                <a:spLocks noEditPoints="1"/>
              </p:cNvSpPr>
              <p:nvPr/>
            </p:nvSpPr>
            <p:spPr bwMode="auto">
              <a:xfrm>
                <a:off x="1098" y="2362"/>
                <a:ext cx="73" cy="115"/>
              </a:xfrm>
              <a:custGeom>
                <a:avLst/>
                <a:gdLst>
                  <a:gd name="T0" fmla="*/ 0 w 73"/>
                  <a:gd name="T1" fmla="*/ 58 h 115"/>
                  <a:gd name="T2" fmla="*/ 4 w 73"/>
                  <a:gd name="T3" fmla="*/ 42 h 115"/>
                  <a:gd name="T4" fmla="*/ 7 w 73"/>
                  <a:gd name="T5" fmla="*/ 27 h 115"/>
                  <a:gd name="T6" fmla="*/ 15 w 73"/>
                  <a:gd name="T7" fmla="*/ 15 h 115"/>
                  <a:gd name="T8" fmla="*/ 23 w 73"/>
                  <a:gd name="T9" fmla="*/ 8 h 115"/>
                  <a:gd name="T10" fmla="*/ 30 w 73"/>
                  <a:gd name="T11" fmla="*/ 4 h 115"/>
                  <a:gd name="T12" fmla="*/ 38 w 73"/>
                  <a:gd name="T13" fmla="*/ 0 h 115"/>
                  <a:gd name="T14" fmla="*/ 46 w 73"/>
                  <a:gd name="T15" fmla="*/ 4 h 115"/>
                  <a:gd name="T16" fmla="*/ 53 w 73"/>
                  <a:gd name="T17" fmla="*/ 8 h 115"/>
                  <a:gd name="T18" fmla="*/ 57 w 73"/>
                  <a:gd name="T19" fmla="*/ 15 h 115"/>
                  <a:gd name="T20" fmla="*/ 65 w 73"/>
                  <a:gd name="T21" fmla="*/ 27 h 115"/>
                  <a:gd name="T22" fmla="*/ 69 w 73"/>
                  <a:gd name="T23" fmla="*/ 42 h 115"/>
                  <a:gd name="T24" fmla="*/ 73 w 73"/>
                  <a:gd name="T25" fmla="*/ 58 h 115"/>
                  <a:gd name="T26" fmla="*/ 69 w 73"/>
                  <a:gd name="T27" fmla="*/ 77 h 115"/>
                  <a:gd name="T28" fmla="*/ 65 w 73"/>
                  <a:gd name="T29" fmla="*/ 92 h 115"/>
                  <a:gd name="T30" fmla="*/ 61 w 73"/>
                  <a:gd name="T31" fmla="*/ 104 h 115"/>
                  <a:gd name="T32" fmla="*/ 53 w 73"/>
                  <a:gd name="T33" fmla="*/ 111 h 115"/>
                  <a:gd name="T34" fmla="*/ 42 w 73"/>
                  <a:gd name="T35" fmla="*/ 115 h 115"/>
                  <a:gd name="T36" fmla="*/ 34 w 73"/>
                  <a:gd name="T37" fmla="*/ 115 h 115"/>
                  <a:gd name="T38" fmla="*/ 27 w 73"/>
                  <a:gd name="T39" fmla="*/ 115 h 115"/>
                  <a:gd name="T40" fmla="*/ 19 w 73"/>
                  <a:gd name="T41" fmla="*/ 107 h 115"/>
                  <a:gd name="T42" fmla="*/ 11 w 73"/>
                  <a:gd name="T43" fmla="*/ 96 h 115"/>
                  <a:gd name="T44" fmla="*/ 4 w 73"/>
                  <a:gd name="T45" fmla="*/ 81 h 115"/>
                  <a:gd name="T46" fmla="*/ 0 w 73"/>
                  <a:gd name="T47" fmla="*/ 58 h 115"/>
                  <a:gd name="T48" fmla="*/ 19 w 73"/>
                  <a:gd name="T49" fmla="*/ 61 h 115"/>
                  <a:gd name="T50" fmla="*/ 19 w 73"/>
                  <a:gd name="T51" fmla="*/ 81 h 115"/>
                  <a:gd name="T52" fmla="*/ 23 w 73"/>
                  <a:gd name="T53" fmla="*/ 100 h 115"/>
                  <a:gd name="T54" fmla="*/ 27 w 73"/>
                  <a:gd name="T55" fmla="*/ 107 h 115"/>
                  <a:gd name="T56" fmla="*/ 30 w 73"/>
                  <a:gd name="T57" fmla="*/ 111 h 115"/>
                  <a:gd name="T58" fmla="*/ 34 w 73"/>
                  <a:gd name="T59" fmla="*/ 111 h 115"/>
                  <a:gd name="T60" fmla="*/ 42 w 73"/>
                  <a:gd name="T61" fmla="*/ 111 h 115"/>
                  <a:gd name="T62" fmla="*/ 46 w 73"/>
                  <a:gd name="T63" fmla="*/ 107 h 115"/>
                  <a:gd name="T64" fmla="*/ 50 w 73"/>
                  <a:gd name="T65" fmla="*/ 104 h 115"/>
                  <a:gd name="T66" fmla="*/ 53 w 73"/>
                  <a:gd name="T67" fmla="*/ 92 h 115"/>
                  <a:gd name="T68" fmla="*/ 53 w 73"/>
                  <a:gd name="T69" fmla="*/ 77 h 115"/>
                  <a:gd name="T70" fmla="*/ 57 w 73"/>
                  <a:gd name="T71" fmla="*/ 54 h 115"/>
                  <a:gd name="T72" fmla="*/ 53 w 73"/>
                  <a:gd name="T73" fmla="*/ 38 h 115"/>
                  <a:gd name="T74" fmla="*/ 53 w 73"/>
                  <a:gd name="T75" fmla="*/ 23 h 115"/>
                  <a:gd name="T76" fmla="*/ 50 w 73"/>
                  <a:gd name="T77" fmla="*/ 15 h 115"/>
                  <a:gd name="T78" fmla="*/ 46 w 73"/>
                  <a:gd name="T79" fmla="*/ 8 h 115"/>
                  <a:gd name="T80" fmla="*/ 42 w 73"/>
                  <a:gd name="T81" fmla="*/ 8 h 115"/>
                  <a:gd name="T82" fmla="*/ 38 w 73"/>
                  <a:gd name="T83" fmla="*/ 8 h 115"/>
                  <a:gd name="T84" fmla="*/ 30 w 73"/>
                  <a:gd name="T85" fmla="*/ 8 h 115"/>
                  <a:gd name="T86" fmla="*/ 27 w 73"/>
                  <a:gd name="T87" fmla="*/ 12 h 115"/>
                  <a:gd name="T88" fmla="*/ 23 w 73"/>
                  <a:gd name="T89" fmla="*/ 19 h 115"/>
                  <a:gd name="T90" fmla="*/ 19 w 73"/>
                  <a:gd name="T91" fmla="*/ 31 h 115"/>
                  <a:gd name="T92" fmla="*/ 19 w 73"/>
                  <a:gd name="T93" fmla="*/ 46 h 115"/>
                  <a:gd name="T94" fmla="*/ 19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42"/>
                    </a:lnTo>
                    <a:lnTo>
                      <a:pt x="7" y="27"/>
                    </a:lnTo>
                    <a:lnTo>
                      <a:pt x="15" y="15"/>
                    </a:lnTo>
                    <a:lnTo>
                      <a:pt x="23" y="8"/>
                    </a:lnTo>
                    <a:lnTo>
                      <a:pt x="30" y="4"/>
                    </a:lnTo>
                    <a:lnTo>
                      <a:pt x="38" y="0"/>
                    </a:lnTo>
                    <a:lnTo>
                      <a:pt x="46" y="4"/>
                    </a:lnTo>
                    <a:lnTo>
                      <a:pt x="53" y="8"/>
                    </a:lnTo>
                    <a:lnTo>
                      <a:pt x="57" y="15"/>
                    </a:lnTo>
                    <a:lnTo>
                      <a:pt x="65" y="27"/>
                    </a:lnTo>
                    <a:lnTo>
                      <a:pt x="69" y="42"/>
                    </a:lnTo>
                    <a:lnTo>
                      <a:pt x="73" y="58"/>
                    </a:lnTo>
                    <a:lnTo>
                      <a:pt x="69" y="77"/>
                    </a:lnTo>
                    <a:lnTo>
                      <a:pt x="65" y="92"/>
                    </a:lnTo>
                    <a:lnTo>
                      <a:pt x="61" y="104"/>
                    </a:lnTo>
                    <a:lnTo>
                      <a:pt x="53" y="111"/>
                    </a:lnTo>
                    <a:lnTo>
                      <a:pt x="42" y="115"/>
                    </a:lnTo>
                    <a:lnTo>
                      <a:pt x="34" y="115"/>
                    </a:lnTo>
                    <a:lnTo>
                      <a:pt x="27" y="115"/>
                    </a:lnTo>
                    <a:lnTo>
                      <a:pt x="19" y="107"/>
                    </a:lnTo>
                    <a:lnTo>
                      <a:pt x="11" y="96"/>
                    </a:lnTo>
                    <a:lnTo>
                      <a:pt x="4" y="81"/>
                    </a:lnTo>
                    <a:lnTo>
                      <a:pt x="0" y="58"/>
                    </a:lnTo>
                    <a:close/>
                    <a:moveTo>
                      <a:pt x="19" y="61"/>
                    </a:moveTo>
                    <a:lnTo>
                      <a:pt x="19" y="81"/>
                    </a:lnTo>
                    <a:lnTo>
                      <a:pt x="23" y="100"/>
                    </a:lnTo>
                    <a:lnTo>
                      <a:pt x="27" y="107"/>
                    </a:lnTo>
                    <a:lnTo>
                      <a:pt x="30" y="111"/>
                    </a:lnTo>
                    <a:lnTo>
                      <a:pt x="34" y="111"/>
                    </a:lnTo>
                    <a:lnTo>
                      <a:pt x="42" y="111"/>
                    </a:lnTo>
                    <a:lnTo>
                      <a:pt x="46" y="107"/>
                    </a:lnTo>
                    <a:lnTo>
                      <a:pt x="50" y="104"/>
                    </a:lnTo>
                    <a:lnTo>
                      <a:pt x="53" y="92"/>
                    </a:lnTo>
                    <a:lnTo>
                      <a:pt x="53" y="77"/>
                    </a:lnTo>
                    <a:lnTo>
                      <a:pt x="57" y="54"/>
                    </a:lnTo>
                    <a:lnTo>
                      <a:pt x="53" y="38"/>
                    </a:lnTo>
                    <a:lnTo>
                      <a:pt x="53" y="23"/>
                    </a:lnTo>
                    <a:lnTo>
                      <a:pt x="50" y="15"/>
                    </a:lnTo>
                    <a:lnTo>
                      <a:pt x="46" y="8"/>
                    </a:lnTo>
                    <a:lnTo>
                      <a:pt x="42" y="8"/>
                    </a:lnTo>
                    <a:lnTo>
                      <a:pt x="38" y="8"/>
                    </a:lnTo>
                    <a:lnTo>
                      <a:pt x="30" y="8"/>
                    </a:lnTo>
                    <a:lnTo>
                      <a:pt x="27" y="12"/>
                    </a:lnTo>
                    <a:lnTo>
                      <a:pt x="23" y="19"/>
                    </a:lnTo>
                    <a:lnTo>
                      <a:pt x="19" y="31"/>
                    </a:lnTo>
                    <a:lnTo>
                      <a:pt x="19" y="46"/>
                    </a:lnTo>
                    <a:lnTo>
                      <a:pt x="19" y="61"/>
                    </a:lnTo>
                    <a:close/>
                  </a:path>
                </a:pathLst>
              </a:custGeom>
              <a:solidFill>
                <a:srgbClr val="000000"/>
              </a:solidFill>
              <a:ln w="0">
                <a:solidFill>
                  <a:srgbClr val="000000"/>
                </a:solidFill>
                <a:round/>
                <a:headEnd/>
                <a:tailEnd/>
              </a:ln>
            </p:spPr>
            <p:txBody>
              <a:bodyPr/>
              <a:lstStyle/>
              <a:p>
                <a:endParaRPr lang="en-CA"/>
              </a:p>
            </p:txBody>
          </p:sp>
          <p:sp>
            <p:nvSpPr>
              <p:cNvPr id="18724" name="Freeform 406"/>
              <p:cNvSpPr>
                <a:spLocks noEditPoints="1"/>
              </p:cNvSpPr>
              <p:nvPr/>
            </p:nvSpPr>
            <p:spPr bwMode="auto">
              <a:xfrm>
                <a:off x="1182" y="2362"/>
                <a:ext cx="73" cy="115"/>
              </a:xfrm>
              <a:custGeom>
                <a:avLst/>
                <a:gdLst>
                  <a:gd name="T0" fmla="*/ 0 w 73"/>
                  <a:gd name="T1" fmla="*/ 58 h 115"/>
                  <a:gd name="T2" fmla="*/ 4 w 73"/>
                  <a:gd name="T3" fmla="*/ 42 h 115"/>
                  <a:gd name="T4" fmla="*/ 8 w 73"/>
                  <a:gd name="T5" fmla="*/ 27 h 115"/>
                  <a:gd name="T6" fmla="*/ 12 w 73"/>
                  <a:gd name="T7" fmla="*/ 15 h 115"/>
                  <a:gd name="T8" fmla="*/ 23 w 73"/>
                  <a:gd name="T9" fmla="*/ 8 h 115"/>
                  <a:gd name="T10" fmla="*/ 31 w 73"/>
                  <a:gd name="T11" fmla="*/ 4 h 115"/>
                  <a:gd name="T12" fmla="*/ 38 w 73"/>
                  <a:gd name="T13" fmla="*/ 0 h 115"/>
                  <a:gd name="T14" fmla="*/ 46 w 73"/>
                  <a:gd name="T15" fmla="*/ 4 h 115"/>
                  <a:gd name="T16" fmla="*/ 54 w 73"/>
                  <a:gd name="T17" fmla="*/ 8 h 115"/>
                  <a:gd name="T18" fmla="*/ 58 w 73"/>
                  <a:gd name="T19" fmla="*/ 15 h 115"/>
                  <a:gd name="T20" fmla="*/ 65 w 73"/>
                  <a:gd name="T21" fmla="*/ 27 h 115"/>
                  <a:gd name="T22" fmla="*/ 69 w 73"/>
                  <a:gd name="T23" fmla="*/ 42 h 115"/>
                  <a:gd name="T24" fmla="*/ 73 w 73"/>
                  <a:gd name="T25" fmla="*/ 58 h 115"/>
                  <a:gd name="T26" fmla="*/ 69 w 73"/>
                  <a:gd name="T27" fmla="*/ 77 h 115"/>
                  <a:gd name="T28" fmla="*/ 65 w 73"/>
                  <a:gd name="T29" fmla="*/ 92 h 115"/>
                  <a:gd name="T30" fmla="*/ 61 w 73"/>
                  <a:gd name="T31" fmla="*/ 104 h 115"/>
                  <a:gd name="T32" fmla="*/ 54 w 73"/>
                  <a:gd name="T33" fmla="*/ 111 h 115"/>
                  <a:gd name="T34" fmla="*/ 42 w 73"/>
                  <a:gd name="T35" fmla="*/ 115 h 115"/>
                  <a:gd name="T36" fmla="*/ 35 w 73"/>
                  <a:gd name="T37" fmla="*/ 115 h 115"/>
                  <a:gd name="T38" fmla="*/ 27 w 73"/>
                  <a:gd name="T39" fmla="*/ 115 h 115"/>
                  <a:gd name="T40" fmla="*/ 19 w 73"/>
                  <a:gd name="T41" fmla="*/ 107 h 115"/>
                  <a:gd name="T42" fmla="*/ 12 w 73"/>
                  <a:gd name="T43" fmla="*/ 96 h 115"/>
                  <a:gd name="T44" fmla="*/ 4 w 73"/>
                  <a:gd name="T45" fmla="*/ 81 h 115"/>
                  <a:gd name="T46" fmla="*/ 0 w 73"/>
                  <a:gd name="T47" fmla="*/ 58 h 115"/>
                  <a:gd name="T48" fmla="*/ 15 w 73"/>
                  <a:gd name="T49" fmla="*/ 61 h 115"/>
                  <a:gd name="T50" fmla="*/ 19 w 73"/>
                  <a:gd name="T51" fmla="*/ 81 h 115"/>
                  <a:gd name="T52" fmla="*/ 23 w 73"/>
                  <a:gd name="T53" fmla="*/ 100 h 115"/>
                  <a:gd name="T54" fmla="*/ 27 w 73"/>
                  <a:gd name="T55" fmla="*/ 107 h 115"/>
                  <a:gd name="T56" fmla="*/ 31 w 73"/>
                  <a:gd name="T57" fmla="*/ 111 h 115"/>
                  <a:gd name="T58" fmla="*/ 35 w 73"/>
                  <a:gd name="T59" fmla="*/ 111 h 115"/>
                  <a:gd name="T60" fmla="*/ 42 w 73"/>
                  <a:gd name="T61" fmla="*/ 111 h 115"/>
                  <a:gd name="T62" fmla="*/ 46 w 73"/>
                  <a:gd name="T63" fmla="*/ 107 h 115"/>
                  <a:gd name="T64" fmla="*/ 50 w 73"/>
                  <a:gd name="T65" fmla="*/ 104 h 115"/>
                  <a:gd name="T66" fmla="*/ 54 w 73"/>
                  <a:gd name="T67" fmla="*/ 92 h 115"/>
                  <a:gd name="T68" fmla="*/ 54 w 73"/>
                  <a:gd name="T69" fmla="*/ 77 h 115"/>
                  <a:gd name="T70" fmla="*/ 54 w 73"/>
                  <a:gd name="T71" fmla="*/ 54 h 115"/>
                  <a:gd name="T72" fmla="*/ 54 w 73"/>
                  <a:gd name="T73" fmla="*/ 38 h 115"/>
                  <a:gd name="T74" fmla="*/ 50 w 73"/>
                  <a:gd name="T75" fmla="*/ 23 h 115"/>
                  <a:gd name="T76" fmla="*/ 50 w 73"/>
                  <a:gd name="T77" fmla="*/ 15 h 115"/>
                  <a:gd name="T78" fmla="*/ 46 w 73"/>
                  <a:gd name="T79" fmla="*/ 8 h 115"/>
                  <a:gd name="T80" fmla="*/ 42 w 73"/>
                  <a:gd name="T81" fmla="*/ 8 h 115"/>
                  <a:gd name="T82" fmla="*/ 35 w 73"/>
                  <a:gd name="T83" fmla="*/ 8 h 115"/>
                  <a:gd name="T84" fmla="*/ 31 w 73"/>
                  <a:gd name="T85" fmla="*/ 8 h 115"/>
                  <a:gd name="T86" fmla="*/ 27 w 73"/>
                  <a:gd name="T87" fmla="*/ 12 h 115"/>
                  <a:gd name="T88" fmla="*/ 23 w 73"/>
                  <a:gd name="T89" fmla="*/ 19 h 115"/>
                  <a:gd name="T90" fmla="*/ 19 w 73"/>
                  <a:gd name="T91" fmla="*/ 31 h 115"/>
                  <a:gd name="T92" fmla="*/ 19 w 73"/>
                  <a:gd name="T93" fmla="*/ 46 h 115"/>
                  <a:gd name="T94" fmla="*/ 15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42"/>
                    </a:lnTo>
                    <a:lnTo>
                      <a:pt x="8" y="27"/>
                    </a:lnTo>
                    <a:lnTo>
                      <a:pt x="12" y="15"/>
                    </a:lnTo>
                    <a:lnTo>
                      <a:pt x="23" y="8"/>
                    </a:lnTo>
                    <a:lnTo>
                      <a:pt x="31" y="4"/>
                    </a:lnTo>
                    <a:lnTo>
                      <a:pt x="38" y="0"/>
                    </a:lnTo>
                    <a:lnTo>
                      <a:pt x="46" y="4"/>
                    </a:lnTo>
                    <a:lnTo>
                      <a:pt x="54" y="8"/>
                    </a:lnTo>
                    <a:lnTo>
                      <a:pt x="58" y="15"/>
                    </a:lnTo>
                    <a:lnTo>
                      <a:pt x="65" y="27"/>
                    </a:lnTo>
                    <a:lnTo>
                      <a:pt x="69" y="42"/>
                    </a:lnTo>
                    <a:lnTo>
                      <a:pt x="73" y="58"/>
                    </a:lnTo>
                    <a:lnTo>
                      <a:pt x="69" y="77"/>
                    </a:lnTo>
                    <a:lnTo>
                      <a:pt x="65" y="92"/>
                    </a:lnTo>
                    <a:lnTo>
                      <a:pt x="61" y="104"/>
                    </a:lnTo>
                    <a:lnTo>
                      <a:pt x="54" y="111"/>
                    </a:lnTo>
                    <a:lnTo>
                      <a:pt x="42" y="115"/>
                    </a:lnTo>
                    <a:lnTo>
                      <a:pt x="35" y="115"/>
                    </a:lnTo>
                    <a:lnTo>
                      <a:pt x="27" y="115"/>
                    </a:lnTo>
                    <a:lnTo>
                      <a:pt x="19" y="107"/>
                    </a:lnTo>
                    <a:lnTo>
                      <a:pt x="12" y="96"/>
                    </a:lnTo>
                    <a:lnTo>
                      <a:pt x="4" y="81"/>
                    </a:lnTo>
                    <a:lnTo>
                      <a:pt x="0" y="58"/>
                    </a:lnTo>
                    <a:close/>
                    <a:moveTo>
                      <a:pt x="15" y="61"/>
                    </a:moveTo>
                    <a:lnTo>
                      <a:pt x="19" y="81"/>
                    </a:lnTo>
                    <a:lnTo>
                      <a:pt x="23" y="100"/>
                    </a:lnTo>
                    <a:lnTo>
                      <a:pt x="27" y="107"/>
                    </a:lnTo>
                    <a:lnTo>
                      <a:pt x="31" y="111"/>
                    </a:lnTo>
                    <a:lnTo>
                      <a:pt x="35" y="111"/>
                    </a:lnTo>
                    <a:lnTo>
                      <a:pt x="42" y="111"/>
                    </a:lnTo>
                    <a:lnTo>
                      <a:pt x="46" y="107"/>
                    </a:lnTo>
                    <a:lnTo>
                      <a:pt x="50" y="104"/>
                    </a:lnTo>
                    <a:lnTo>
                      <a:pt x="54" y="92"/>
                    </a:lnTo>
                    <a:lnTo>
                      <a:pt x="54" y="77"/>
                    </a:lnTo>
                    <a:lnTo>
                      <a:pt x="54" y="54"/>
                    </a:lnTo>
                    <a:lnTo>
                      <a:pt x="54" y="38"/>
                    </a:lnTo>
                    <a:lnTo>
                      <a:pt x="50" y="23"/>
                    </a:lnTo>
                    <a:lnTo>
                      <a:pt x="50" y="15"/>
                    </a:lnTo>
                    <a:lnTo>
                      <a:pt x="46" y="8"/>
                    </a:lnTo>
                    <a:lnTo>
                      <a:pt x="42" y="8"/>
                    </a:lnTo>
                    <a:lnTo>
                      <a:pt x="35" y="8"/>
                    </a:lnTo>
                    <a:lnTo>
                      <a:pt x="31" y="8"/>
                    </a:lnTo>
                    <a:lnTo>
                      <a:pt x="27" y="12"/>
                    </a:lnTo>
                    <a:lnTo>
                      <a:pt x="23" y="19"/>
                    </a:lnTo>
                    <a:lnTo>
                      <a:pt x="19" y="31"/>
                    </a:lnTo>
                    <a:lnTo>
                      <a:pt x="19" y="46"/>
                    </a:lnTo>
                    <a:lnTo>
                      <a:pt x="15" y="61"/>
                    </a:lnTo>
                    <a:close/>
                  </a:path>
                </a:pathLst>
              </a:custGeom>
              <a:solidFill>
                <a:srgbClr val="000000"/>
              </a:solidFill>
              <a:ln w="0">
                <a:solidFill>
                  <a:srgbClr val="000000"/>
                </a:solidFill>
                <a:round/>
                <a:headEnd/>
                <a:tailEnd/>
              </a:ln>
            </p:spPr>
            <p:txBody>
              <a:bodyPr/>
              <a:lstStyle/>
              <a:p>
                <a:endParaRPr lang="en-CA"/>
              </a:p>
            </p:txBody>
          </p:sp>
          <p:sp>
            <p:nvSpPr>
              <p:cNvPr id="18725" name="Freeform 407"/>
              <p:cNvSpPr>
                <a:spLocks noEditPoints="1"/>
              </p:cNvSpPr>
              <p:nvPr/>
            </p:nvSpPr>
            <p:spPr bwMode="auto">
              <a:xfrm>
                <a:off x="1266" y="2362"/>
                <a:ext cx="70" cy="115"/>
              </a:xfrm>
              <a:custGeom>
                <a:avLst/>
                <a:gdLst>
                  <a:gd name="T0" fmla="*/ 4 w 70"/>
                  <a:gd name="T1" fmla="*/ 115 h 115"/>
                  <a:gd name="T2" fmla="*/ 4 w 70"/>
                  <a:gd name="T3" fmla="*/ 115 h 115"/>
                  <a:gd name="T4" fmla="*/ 12 w 70"/>
                  <a:gd name="T5" fmla="*/ 115 h 115"/>
                  <a:gd name="T6" fmla="*/ 24 w 70"/>
                  <a:gd name="T7" fmla="*/ 111 h 115"/>
                  <a:gd name="T8" fmla="*/ 31 w 70"/>
                  <a:gd name="T9" fmla="*/ 104 h 115"/>
                  <a:gd name="T10" fmla="*/ 39 w 70"/>
                  <a:gd name="T11" fmla="*/ 92 h 115"/>
                  <a:gd name="T12" fmla="*/ 47 w 70"/>
                  <a:gd name="T13" fmla="*/ 77 h 115"/>
                  <a:gd name="T14" fmla="*/ 54 w 70"/>
                  <a:gd name="T15" fmla="*/ 65 h 115"/>
                  <a:gd name="T16" fmla="*/ 39 w 70"/>
                  <a:gd name="T17" fmla="*/ 69 h 115"/>
                  <a:gd name="T18" fmla="*/ 31 w 70"/>
                  <a:gd name="T19" fmla="*/ 73 h 115"/>
                  <a:gd name="T20" fmla="*/ 20 w 70"/>
                  <a:gd name="T21" fmla="*/ 69 h 115"/>
                  <a:gd name="T22" fmla="*/ 8 w 70"/>
                  <a:gd name="T23" fmla="*/ 65 h 115"/>
                  <a:gd name="T24" fmla="*/ 4 w 70"/>
                  <a:gd name="T25" fmla="*/ 54 h 115"/>
                  <a:gd name="T26" fmla="*/ 0 w 70"/>
                  <a:gd name="T27" fmla="*/ 38 h 115"/>
                  <a:gd name="T28" fmla="*/ 4 w 70"/>
                  <a:gd name="T29" fmla="*/ 27 h 115"/>
                  <a:gd name="T30" fmla="*/ 8 w 70"/>
                  <a:gd name="T31" fmla="*/ 15 h 115"/>
                  <a:gd name="T32" fmla="*/ 16 w 70"/>
                  <a:gd name="T33" fmla="*/ 8 h 115"/>
                  <a:gd name="T34" fmla="*/ 27 w 70"/>
                  <a:gd name="T35" fmla="*/ 4 h 115"/>
                  <a:gd name="T36" fmla="*/ 35 w 70"/>
                  <a:gd name="T37" fmla="*/ 0 h 115"/>
                  <a:gd name="T38" fmla="*/ 50 w 70"/>
                  <a:gd name="T39" fmla="*/ 4 h 115"/>
                  <a:gd name="T40" fmla="*/ 58 w 70"/>
                  <a:gd name="T41" fmla="*/ 12 h 115"/>
                  <a:gd name="T42" fmla="*/ 66 w 70"/>
                  <a:gd name="T43" fmla="*/ 23 h 115"/>
                  <a:gd name="T44" fmla="*/ 70 w 70"/>
                  <a:gd name="T45" fmla="*/ 35 h 115"/>
                  <a:gd name="T46" fmla="*/ 70 w 70"/>
                  <a:gd name="T47" fmla="*/ 46 h 115"/>
                  <a:gd name="T48" fmla="*/ 70 w 70"/>
                  <a:gd name="T49" fmla="*/ 65 h 115"/>
                  <a:gd name="T50" fmla="*/ 62 w 70"/>
                  <a:gd name="T51" fmla="*/ 81 h 115"/>
                  <a:gd name="T52" fmla="*/ 50 w 70"/>
                  <a:gd name="T53" fmla="*/ 96 h 115"/>
                  <a:gd name="T54" fmla="*/ 35 w 70"/>
                  <a:gd name="T55" fmla="*/ 107 h 115"/>
                  <a:gd name="T56" fmla="*/ 24 w 70"/>
                  <a:gd name="T57" fmla="*/ 115 h 115"/>
                  <a:gd name="T58" fmla="*/ 8 w 70"/>
                  <a:gd name="T59" fmla="*/ 115 h 115"/>
                  <a:gd name="T60" fmla="*/ 4 w 70"/>
                  <a:gd name="T61" fmla="*/ 115 h 115"/>
                  <a:gd name="T62" fmla="*/ 54 w 70"/>
                  <a:gd name="T63" fmla="*/ 58 h 115"/>
                  <a:gd name="T64" fmla="*/ 54 w 70"/>
                  <a:gd name="T65" fmla="*/ 50 h 115"/>
                  <a:gd name="T66" fmla="*/ 54 w 70"/>
                  <a:gd name="T67" fmla="*/ 42 h 115"/>
                  <a:gd name="T68" fmla="*/ 54 w 70"/>
                  <a:gd name="T69" fmla="*/ 35 h 115"/>
                  <a:gd name="T70" fmla="*/ 54 w 70"/>
                  <a:gd name="T71" fmla="*/ 27 h 115"/>
                  <a:gd name="T72" fmla="*/ 50 w 70"/>
                  <a:gd name="T73" fmla="*/ 15 h 115"/>
                  <a:gd name="T74" fmla="*/ 47 w 70"/>
                  <a:gd name="T75" fmla="*/ 12 h 115"/>
                  <a:gd name="T76" fmla="*/ 39 w 70"/>
                  <a:gd name="T77" fmla="*/ 8 h 115"/>
                  <a:gd name="T78" fmla="*/ 35 w 70"/>
                  <a:gd name="T79" fmla="*/ 8 h 115"/>
                  <a:gd name="T80" fmla="*/ 27 w 70"/>
                  <a:gd name="T81" fmla="*/ 8 h 115"/>
                  <a:gd name="T82" fmla="*/ 24 w 70"/>
                  <a:gd name="T83" fmla="*/ 12 h 115"/>
                  <a:gd name="T84" fmla="*/ 20 w 70"/>
                  <a:gd name="T85" fmla="*/ 19 h 115"/>
                  <a:gd name="T86" fmla="*/ 16 w 70"/>
                  <a:gd name="T87" fmla="*/ 31 h 115"/>
                  <a:gd name="T88" fmla="*/ 20 w 70"/>
                  <a:gd name="T89" fmla="*/ 46 h 115"/>
                  <a:gd name="T90" fmla="*/ 24 w 70"/>
                  <a:gd name="T91" fmla="*/ 58 h 115"/>
                  <a:gd name="T92" fmla="*/ 31 w 70"/>
                  <a:gd name="T93" fmla="*/ 65 h 115"/>
                  <a:gd name="T94" fmla="*/ 35 w 70"/>
                  <a:gd name="T95" fmla="*/ 65 h 115"/>
                  <a:gd name="T96" fmla="*/ 39 w 70"/>
                  <a:gd name="T97" fmla="*/ 65 h 115"/>
                  <a:gd name="T98" fmla="*/ 47 w 70"/>
                  <a:gd name="T99" fmla="*/ 65 h 115"/>
                  <a:gd name="T100" fmla="*/ 50 w 70"/>
                  <a:gd name="T101" fmla="*/ 61 h 115"/>
                  <a:gd name="T102" fmla="*/ 54 w 70"/>
                  <a:gd name="T103" fmla="*/ 58 h 11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70"/>
                  <a:gd name="T157" fmla="*/ 0 h 115"/>
                  <a:gd name="T158" fmla="*/ 70 w 70"/>
                  <a:gd name="T159" fmla="*/ 115 h 115"/>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70" h="115">
                    <a:moveTo>
                      <a:pt x="4" y="115"/>
                    </a:moveTo>
                    <a:lnTo>
                      <a:pt x="4" y="115"/>
                    </a:lnTo>
                    <a:lnTo>
                      <a:pt x="12" y="115"/>
                    </a:lnTo>
                    <a:lnTo>
                      <a:pt x="24" y="111"/>
                    </a:lnTo>
                    <a:lnTo>
                      <a:pt x="31" y="104"/>
                    </a:lnTo>
                    <a:lnTo>
                      <a:pt x="39" y="92"/>
                    </a:lnTo>
                    <a:lnTo>
                      <a:pt x="47" y="77"/>
                    </a:lnTo>
                    <a:lnTo>
                      <a:pt x="54" y="65"/>
                    </a:lnTo>
                    <a:lnTo>
                      <a:pt x="39" y="69"/>
                    </a:lnTo>
                    <a:lnTo>
                      <a:pt x="31" y="73"/>
                    </a:lnTo>
                    <a:lnTo>
                      <a:pt x="20" y="69"/>
                    </a:lnTo>
                    <a:lnTo>
                      <a:pt x="8" y="65"/>
                    </a:lnTo>
                    <a:lnTo>
                      <a:pt x="4" y="54"/>
                    </a:lnTo>
                    <a:lnTo>
                      <a:pt x="0" y="38"/>
                    </a:lnTo>
                    <a:lnTo>
                      <a:pt x="4" y="27"/>
                    </a:lnTo>
                    <a:lnTo>
                      <a:pt x="8" y="15"/>
                    </a:lnTo>
                    <a:lnTo>
                      <a:pt x="16" y="8"/>
                    </a:lnTo>
                    <a:lnTo>
                      <a:pt x="27" y="4"/>
                    </a:lnTo>
                    <a:lnTo>
                      <a:pt x="35" y="0"/>
                    </a:lnTo>
                    <a:lnTo>
                      <a:pt x="50" y="4"/>
                    </a:lnTo>
                    <a:lnTo>
                      <a:pt x="58" y="12"/>
                    </a:lnTo>
                    <a:lnTo>
                      <a:pt x="66" y="23"/>
                    </a:lnTo>
                    <a:lnTo>
                      <a:pt x="70" y="35"/>
                    </a:lnTo>
                    <a:lnTo>
                      <a:pt x="70" y="46"/>
                    </a:lnTo>
                    <a:lnTo>
                      <a:pt x="70" y="65"/>
                    </a:lnTo>
                    <a:lnTo>
                      <a:pt x="62" y="81"/>
                    </a:lnTo>
                    <a:lnTo>
                      <a:pt x="50" y="96"/>
                    </a:lnTo>
                    <a:lnTo>
                      <a:pt x="35" y="107"/>
                    </a:lnTo>
                    <a:lnTo>
                      <a:pt x="24" y="115"/>
                    </a:lnTo>
                    <a:lnTo>
                      <a:pt x="8" y="115"/>
                    </a:lnTo>
                    <a:lnTo>
                      <a:pt x="4" y="115"/>
                    </a:lnTo>
                    <a:close/>
                    <a:moveTo>
                      <a:pt x="54" y="58"/>
                    </a:moveTo>
                    <a:lnTo>
                      <a:pt x="54" y="50"/>
                    </a:lnTo>
                    <a:lnTo>
                      <a:pt x="54" y="42"/>
                    </a:lnTo>
                    <a:lnTo>
                      <a:pt x="54" y="35"/>
                    </a:lnTo>
                    <a:lnTo>
                      <a:pt x="54" y="27"/>
                    </a:lnTo>
                    <a:lnTo>
                      <a:pt x="50" y="15"/>
                    </a:lnTo>
                    <a:lnTo>
                      <a:pt x="47" y="12"/>
                    </a:lnTo>
                    <a:lnTo>
                      <a:pt x="39" y="8"/>
                    </a:lnTo>
                    <a:lnTo>
                      <a:pt x="35" y="8"/>
                    </a:lnTo>
                    <a:lnTo>
                      <a:pt x="27" y="8"/>
                    </a:lnTo>
                    <a:lnTo>
                      <a:pt x="24" y="12"/>
                    </a:lnTo>
                    <a:lnTo>
                      <a:pt x="20" y="19"/>
                    </a:lnTo>
                    <a:lnTo>
                      <a:pt x="16" y="31"/>
                    </a:lnTo>
                    <a:lnTo>
                      <a:pt x="20" y="46"/>
                    </a:lnTo>
                    <a:lnTo>
                      <a:pt x="24" y="58"/>
                    </a:lnTo>
                    <a:lnTo>
                      <a:pt x="31" y="65"/>
                    </a:lnTo>
                    <a:lnTo>
                      <a:pt x="35" y="65"/>
                    </a:lnTo>
                    <a:lnTo>
                      <a:pt x="39" y="65"/>
                    </a:lnTo>
                    <a:lnTo>
                      <a:pt x="47" y="65"/>
                    </a:lnTo>
                    <a:lnTo>
                      <a:pt x="50" y="61"/>
                    </a:lnTo>
                    <a:lnTo>
                      <a:pt x="54" y="58"/>
                    </a:lnTo>
                    <a:close/>
                  </a:path>
                </a:pathLst>
              </a:custGeom>
              <a:solidFill>
                <a:srgbClr val="000000"/>
              </a:solidFill>
              <a:ln w="0">
                <a:solidFill>
                  <a:srgbClr val="000000"/>
                </a:solidFill>
                <a:round/>
                <a:headEnd/>
                <a:tailEnd/>
              </a:ln>
            </p:spPr>
            <p:txBody>
              <a:bodyPr/>
              <a:lstStyle/>
              <a:p>
                <a:endParaRPr lang="en-CA"/>
              </a:p>
            </p:txBody>
          </p:sp>
          <p:sp>
            <p:nvSpPr>
              <p:cNvPr id="18726" name="Freeform 408"/>
              <p:cNvSpPr>
                <a:spLocks noEditPoints="1"/>
              </p:cNvSpPr>
              <p:nvPr/>
            </p:nvSpPr>
            <p:spPr bwMode="auto">
              <a:xfrm>
                <a:off x="1347" y="2362"/>
                <a:ext cx="73" cy="115"/>
              </a:xfrm>
              <a:custGeom>
                <a:avLst/>
                <a:gdLst>
                  <a:gd name="T0" fmla="*/ 73 w 73"/>
                  <a:gd name="T1" fmla="*/ 73 h 115"/>
                  <a:gd name="T2" fmla="*/ 73 w 73"/>
                  <a:gd name="T3" fmla="*/ 84 h 115"/>
                  <a:gd name="T4" fmla="*/ 58 w 73"/>
                  <a:gd name="T5" fmla="*/ 84 h 115"/>
                  <a:gd name="T6" fmla="*/ 58 w 73"/>
                  <a:gd name="T7" fmla="*/ 115 h 115"/>
                  <a:gd name="T8" fmla="*/ 46 w 73"/>
                  <a:gd name="T9" fmla="*/ 115 h 115"/>
                  <a:gd name="T10" fmla="*/ 46 w 73"/>
                  <a:gd name="T11" fmla="*/ 84 h 115"/>
                  <a:gd name="T12" fmla="*/ 0 w 73"/>
                  <a:gd name="T13" fmla="*/ 84 h 115"/>
                  <a:gd name="T14" fmla="*/ 0 w 73"/>
                  <a:gd name="T15" fmla="*/ 77 h 115"/>
                  <a:gd name="T16" fmla="*/ 50 w 73"/>
                  <a:gd name="T17" fmla="*/ 0 h 115"/>
                  <a:gd name="T18" fmla="*/ 58 w 73"/>
                  <a:gd name="T19" fmla="*/ 0 h 115"/>
                  <a:gd name="T20" fmla="*/ 58 w 73"/>
                  <a:gd name="T21" fmla="*/ 73 h 115"/>
                  <a:gd name="T22" fmla="*/ 73 w 73"/>
                  <a:gd name="T23" fmla="*/ 73 h 115"/>
                  <a:gd name="T24" fmla="*/ 46 w 73"/>
                  <a:gd name="T25" fmla="*/ 73 h 115"/>
                  <a:gd name="T26" fmla="*/ 46 w 73"/>
                  <a:gd name="T27" fmla="*/ 19 h 115"/>
                  <a:gd name="T28" fmla="*/ 8 w 73"/>
                  <a:gd name="T29" fmla="*/ 73 h 115"/>
                  <a:gd name="T30" fmla="*/ 46 w 73"/>
                  <a:gd name="T31" fmla="*/ 73 h 11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3"/>
                  <a:gd name="T49" fmla="*/ 0 h 115"/>
                  <a:gd name="T50" fmla="*/ 73 w 73"/>
                  <a:gd name="T51" fmla="*/ 115 h 115"/>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3" h="115">
                    <a:moveTo>
                      <a:pt x="73" y="73"/>
                    </a:moveTo>
                    <a:lnTo>
                      <a:pt x="73" y="84"/>
                    </a:lnTo>
                    <a:lnTo>
                      <a:pt x="58" y="84"/>
                    </a:lnTo>
                    <a:lnTo>
                      <a:pt x="58" y="115"/>
                    </a:lnTo>
                    <a:lnTo>
                      <a:pt x="46" y="115"/>
                    </a:lnTo>
                    <a:lnTo>
                      <a:pt x="46" y="84"/>
                    </a:lnTo>
                    <a:lnTo>
                      <a:pt x="0" y="84"/>
                    </a:lnTo>
                    <a:lnTo>
                      <a:pt x="0" y="77"/>
                    </a:lnTo>
                    <a:lnTo>
                      <a:pt x="50" y="0"/>
                    </a:lnTo>
                    <a:lnTo>
                      <a:pt x="58" y="0"/>
                    </a:lnTo>
                    <a:lnTo>
                      <a:pt x="58" y="73"/>
                    </a:lnTo>
                    <a:lnTo>
                      <a:pt x="73" y="73"/>
                    </a:lnTo>
                    <a:close/>
                    <a:moveTo>
                      <a:pt x="46" y="73"/>
                    </a:moveTo>
                    <a:lnTo>
                      <a:pt x="46" y="19"/>
                    </a:lnTo>
                    <a:lnTo>
                      <a:pt x="8" y="73"/>
                    </a:lnTo>
                    <a:lnTo>
                      <a:pt x="46" y="73"/>
                    </a:lnTo>
                    <a:close/>
                  </a:path>
                </a:pathLst>
              </a:custGeom>
              <a:solidFill>
                <a:srgbClr val="000000"/>
              </a:solidFill>
              <a:ln w="0">
                <a:solidFill>
                  <a:srgbClr val="000000"/>
                </a:solidFill>
                <a:round/>
                <a:headEnd/>
                <a:tailEnd/>
              </a:ln>
            </p:spPr>
            <p:txBody>
              <a:bodyPr/>
              <a:lstStyle/>
              <a:p>
                <a:endParaRPr lang="en-CA"/>
              </a:p>
            </p:txBody>
          </p:sp>
          <p:sp>
            <p:nvSpPr>
              <p:cNvPr id="18727" name="Rectangle 409"/>
              <p:cNvSpPr>
                <a:spLocks noChangeArrowheads="1"/>
              </p:cNvSpPr>
              <p:nvPr/>
            </p:nvSpPr>
            <p:spPr bwMode="auto">
              <a:xfrm>
                <a:off x="1554" y="23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8728" name="Freeform 410"/>
              <p:cNvSpPr>
                <a:spLocks noEditPoints="1"/>
              </p:cNvSpPr>
              <p:nvPr/>
            </p:nvSpPr>
            <p:spPr bwMode="auto">
              <a:xfrm>
                <a:off x="1750" y="2362"/>
                <a:ext cx="69" cy="115"/>
              </a:xfrm>
              <a:custGeom>
                <a:avLst/>
                <a:gdLst>
                  <a:gd name="T0" fmla="*/ 0 w 69"/>
                  <a:gd name="T1" fmla="*/ 58 h 115"/>
                  <a:gd name="T2" fmla="*/ 0 w 69"/>
                  <a:gd name="T3" fmla="*/ 42 h 115"/>
                  <a:gd name="T4" fmla="*/ 4 w 69"/>
                  <a:gd name="T5" fmla="*/ 27 h 115"/>
                  <a:gd name="T6" fmla="*/ 11 w 69"/>
                  <a:gd name="T7" fmla="*/ 15 h 115"/>
                  <a:gd name="T8" fmla="*/ 19 w 69"/>
                  <a:gd name="T9" fmla="*/ 8 h 115"/>
                  <a:gd name="T10" fmla="*/ 27 w 69"/>
                  <a:gd name="T11" fmla="*/ 4 h 115"/>
                  <a:gd name="T12" fmla="*/ 34 w 69"/>
                  <a:gd name="T13" fmla="*/ 0 h 115"/>
                  <a:gd name="T14" fmla="*/ 42 w 69"/>
                  <a:gd name="T15" fmla="*/ 4 h 115"/>
                  <a:gd name="T16" fmla="*/ 50 w 69"/>
                  <a:gd name="T17" fmla="*/ 8 h 115"/>
                  <a:gd name="T18" fmla="*/ 57 w 69"/>
                  <a:gd name="T19" fmla="*/ 15 h 115"/>
                  <a:gd name="T20" fmla="*/ 61 w 69"/>
                  <a:gd name="T21" fmla="*/ 27 h 115"/>
                  <a:gd name="T22" fmla="*/ 69 w 69"/>
                  <a:gd name="T23" fmla="*/ 42 h 115"/>
                  <a:gd name="T24" fmla="*/ 69 w 69"/>
                  <a:gd name="T25" fmla="*/ 58 h 115"/>
                  <a:gd name="T26" fmla="*/ 69 w 69"/>
                  <a:gd name="T27" fmla="*/ 77 h 115"/>
                  <a:gd name="T28" fmla="*/ 61 w 69"/>
                  <a:gd name="T29" fmla="*/ 92 h 115"/>
                  <a:gd name="T30" fmla="*/ 57 w 69"/>
                  <a:gd name="T31" fmla="*/ 104 h 115"/>
                  <a:gd name="T32" fmla="*/ 50 w 69"/>
                  <a:gd name="T33" fmla="*/ 111 h 115"/>
                  <a:gd name="T34" fmla="*/ 42 w 69"/>
                  <a:gd name="T35" fmla="*/ 115 h 115"/>
                  <a:gd name="T36" fmla="*/ 34 w 69"/>
                  <a:gd name="T37" fmla="*/ 115 h 115"/>
                  <a:gd name="T38" fmla="*/ 23 w 69"/>
                  <a:gd name="T39" fmla="*/ 115 h 115"/>
                  <a:gd name="T40" fmla="*/ 15 w 69"/>
                  <a:gd name="T41" fmla="*/ 107 h 115"/>
                  <a:gd name="T42" fmla="*/ 8 w 69"/>
                  <a:gd name="T43" fmla="*/ 96 h 115"/>
                  <a:gd name="T44" fmla="*/ 0 w 69"/>
                  <a:gd name="T45" fmla="*/ 81 h 115"/>
                  <a:gd name="T46" fmla="*/ 0 w 69"/>
                  <a:gd name="T47" fmla="*/ 58 h 115"/>
                  <a:gd name="T48" fmla="*/ 15 w 69"/>
                  <a:gd name="T49" fmla="*/ 61 h 115"/>
                  <a:gd name="T50" fmla="*/ 15 w 69"/>
                  <a:gd name="T51" fmla="*/ 81 h 115"/>
                  <a:gd name="T52" fmla="*/ 19 w 69"/>
                  <a:gd name="T53" fmla="*/ 100 h 115"/>
                  <a:gd name="T54" fmla="*/ 23 w 69"/>
                  <a:gd name="T55" fmla="*/ 107 h 115"/>
                  <a:gd name="T56" fmla="*/ 27 w 69"/>
                  <a:gd name="T57" fmla="*/ 111 h 115"/>
                  <a:gd name="T58" fmla="*/ 34 w 69"/>
                  <a:gd name="T59" fmla="*/ 111 h 115"/>
                  <a:gd name="T60" fmla="*/ 38 w 69"/>
                  <a:gd name="T61" fmla="*/ 111 h 115"/>
                  <a:gd name="T62" fmla="*/ 42 w 69"/>
                  <a:gd name="T63" fmla="*/ 107 h 115"/>
                  <a:gd name="T64" fmla="*/ 46 w 69"/>
                  <a:gd name="T65" fmla="*/ 104 h 115"/>
                  <a:gd name="T66" fmla="*/ 50 w 69"/>
                  <a:gd name="T67" fmla="*/ 92 h 115"/>
                  <a:gd name="T68" fmla="*/ 54 w 69"/>
                  <a:gd name="T69" fmla="*/ 77 h 115"/>
                  <a:gd name="T70" fmla="*/ 54 w 69"/>
                  <a:gd name="T71" fmla="*/ 54 h 115"/>
                  <a:gd name="T72" fmla="*/ 54 w 69"/>
                  <a:gd name="T73" fmla="*/ 38 h 115"/>
                  <a:gd name="T74" fmla="*/ 50 w 69"/>
                  <a:gd name="T75" fmla="*/ 23 h 115"/>
                  <a:gd name="T76" fmla="*/ 46 w 69"/>
                  <a:gd name="T77" fmla="*/ 15 h 115"/>
                  <a:gd name="T78" fmla="*/ 42 w 69"/>
                  <a:gd name="T79" fmla="*/ 8 h 115"/>
                  <a:gd name="T80" fmla="*/ 38 w 69"/>
                  <a:gd name="T81" fmla="*/ 8 h 115"/>
                  <a:gd name="T82" fmla="*/ 34 w 69"/>
                  <a:gd name="T83" fmla="*/ 8 h 115"/>
                  <a:gd name="T84" fmla="*/ 27 w 69"/>
                  <a:gd name="T85" fmla="*/ 8 h 115"/>
                  <a:gd name="T86" fmla="*/ 23 w 69"/>
                  <a:gd name="T87" fmla="*/ 12 h 115"/>
                  <a:gd name="T88" fmla="*/ 19 w 69"/>
                  <a:gd name="T89" fmla="*/ 19 h 115"/>
                  <a:gd name="T90" fmla="*/ 15 w 69"/>
                  <a:gd name="T91" fmla="*/ 31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0" y="42"/>
                    </a:lnTo>
                    <a:lnTo>
                      <a:pt x="4" y="27"/>
                    </a:lnTo>
                    <a:lnTo>
                      <a:pt x="11" y="15"/>
                    </a:lnTo>
                    <a:lnTo>
                      <a:pt x="19" y="8"/>
                    </a:lnTo>
                    <a:lnTo>
                      <a:pt x="27" y="4"/>
                    </a:lnTo>
                    <a:lnTo>
                      <a:pt x="34" y="0"/>
                    </a:lnTo>
                    <a:lnTo>
                      <a:pt x="42" y="4"/>
                    </a:lnTo>
                    <a:lnTo>
                      <a:pt x="50" y="8"/>
                    </a:lnTo>
                    <a:lnTo>
                      <a:pt x="57" y="15"/>
                    </a:lnTo>
                    <a:lnTo>
                      <a:pt x="61" y="27"/>
                    </a:lnTo>
                    <a:lnTo>
                      <a:pt x="69" y="42"/>
                    </a:lnTo>
                    <a:lnTo>
                      <a:pt x="69" y="58"/>
                    </a:lnTo>
                    <a:lnTo>
                      <a:pt x="69" y="77"/>
                    </a:lnTo>
                    <a:lnTo>
                      <a:pt x="61" y="92"/>
                    </a:lnTo>
                    <a:lnTo>
                      <a:pt x="57" y="104"/>
                    </a:lnTo>
                    <a:lnTo>
                      <a:pt x="50" y="111"/>
                    </a:lnTo>
                    <a:lnTo>
                      <a:pt x="42" y="115"/>
                    </a:lnTo>
                    <a:lnTo>
                      <a:pt x="34" y="115"/>
                    </a:lnTo>
                    <a:lnTo>
                      <a:pt x="23" y="115"/>
                    </a:lnTo>
                    <a:lnTo>
                      <a:pt x="15" y="107"/>
                    </a:lnTo>
                    <a:lnTo>
                      <a:pt x="8" y="96"/>
                    </a:lnTo>
                    <a:lnTo>
                      <a:pt x="0" y="81"/>
                    </a:lnTo>
                    <a:lnTo>
                      <a:pt x="0" y="58"/>
                    </a:lnTo>
                    <a:close/>
                    <a:moveTo>
                      <a:pt x="15" y="61"/>
                    </a:moveTo>
                    <a:lnTo>
                      <a:pt x="15" y="81"/>
                    </a:lnTo>
                    <a:lnTo>
                      <a:pt x="19" y="100"/>
                    </a:lnTo>
                    <a:lnTo>
                      <a:pt x="23" y="107"/>
                    </a:lnTo>
                    <a:lnTo>
                      <a:pt x="27" y="111"/>
                    </a:lnTo>
                    <a:lnTo>
                      <a:pt x="34" y="111"/>
                    </a:lnTo>
                    <a:lnTo>
                      <a:pt x="38" y="111"/>
                    </a:lnTo>
                    <a:lnTo>
                      <a:pt x="42" y="107"/>
                    </a:lnTo>
                    <a:lnTo>
                      <a:pt x="46" y="104"/>
                    </a:lnTo>
                    <a:lnTo>
                      <a:pt x="50" y="92"/>
                    </a:lnTo>
                    <a:lnTo>
                      <a:pt x="54" y="77"/>
                    </a:lnTo>
                    <a:lnTo>
                      <a:pt x="54" y="54"/>
                    </a:lnTo>
                    <a:lnTo>
                      <a:pt x="54" y="38"/>
                    </a:lnTo>
                    <a:lnTo>
                      <a:pt x="50" y="23"/>
                    </a:lnTo>
                    <a:lnTo>
                      <a:pt x="46" y="15"/>
                    </a:lnTo>
                    <a:lnTo>
                      <a:pt x="42" y="8"/>
                    </a:lnTo>
                    <a:lnTo>
                      <a:pt x="38" y="8"/>
                    </a:lnTo>
                    <a:lnTo>
                      <a:pt x="34" y="8"/>
                    </a:lnTo>
                    <a:lnTo>
                      <a:pt x="27" y="8"/>
                    </a:lnTo>
                    <a:lnTo>
                      <a:pt x="23" y="12"/>
                    </a:lnTo>
                    <a:lnTo>
                      <a:pt x="19" y="19"/>
                    </a:lnTo>
                    <a:lnTo>
                      <a:pt x="15" y="31"/>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8729" name="Rectangle 411"/>
              <p:cNvSpPr>
                <a:spLocks noChangeArrowheads="1"/>
              </p:cNvSpPr>
              <p:nvPr/>
            </p:nvSpPr>
            <p:spPr bwMode="auto">
              <a:xfrm>
                <a:off x="2107" y="2335"/>
                <a:ext cx="7" cy="207"/>
              </a:xfrm>
              <a:prstGeom prst="rect">
                <a:avLst/>
              </a:prstGeom>
              <a:solidFill>
                <a:srgbClr val="000000"/>
              </a:solidFill>
              <a:ln w="0">
                <a:solidFill>
                  <a:srgbClr val="000000"/>
                </a:solidFill>
                <a:miter lim="800000"/>
                <a:headEnd/>
                <a:tailEnd/>
              </a:ln>
            </p:spPr>
            <p:txBody>
              <a:bodyPr/>
              <a:lstStyle/>
              <a:p>
                <a:endParaRPr lang="en-US"/>
              </a:p>
            </p:txBody>
          </p:sp>
          <p:sp>
            <p:nvSpPr>
              <p:cNvPr id="18730" name="Freeform 412"/>
              <p:cNvSpPr>
                <a:spLocks noEditPoints="1"/>
              </p:cNvSpPr>
              <p:nvPr/>
            </p:nvSpPr>
            <p:spPr bwMode="auto">
              <a:xfrm>
                <a:off x="2299" y="2362"/>
                <a:ext cx="69" cy="115"/>
              </a:xfrm>
              <a:custGeom>
                <a:avLst/>
                <a:gdLst>
                  <a:gd name="T0" fmla="*/ 0 w 69"/>
                  <a:gd name="T1" fmla="*/ 58 h 115"/>
                  <a:gd name="T2" fmla="*/ 0 w 69"/>
                  <a:gd name="T3" fmla="*/ 42 h 115"/>
                  <a:gd name="T4" fmla="*/ 3 w 69"/>
                  <a:gd name="T5" fmla="*/ 27 h 115"/>
                  <a:gd name="T6" fmla="*/ 11 w 69"/>
                  <a:gd name="T7" fmla="*/ 15 h 115"/>
                  <a:gd name="T8" fmla="*/ 19 w 69"/>
                  <a:gd name="T9" fmla="*/ 8 h 115"/>
                  <a:gd name="T10" fmla="*/ 26 w 69"/>
                  <a:gd name="T11" fmla="*/ 4 h 115"/>
                  <a:gd name="T12" fmla="*/ 34 w 69"/>
                  <a:gd name="T13" fmla="*/ 0 h 115"/>
                  <a:gd name="T14" fmla="*/ 42 w 69"/>
                  <a:gd name="T15" fmla="*/ 4 h 115"/>
                  <a:gd name="T16" fmla="*/ 49 w 69"/>
                  <a:gd name="T17" fmla="*/ 8 h 115"/>
                  <a:gd name="T18" fmla="*/ 57 w 69"/>
                  <a:gd name="T19" fmla="*/ 15 h 115"/>
                  <a:gd name="T20" fmla="*/ 65 w 69"/>
                  <a:gd name="T21" fmla="*/ 27 h 115"/>
                  <a:gd name="T22" fmla="*/ 69 w 69"/>
                  <a:gd name="T23" fmla="*/ 42 h 115"/>
                  <a:gd name="T24" fmla="*/ 69 w 69"/>
                  <a:gd name="T25" fmla="*/ 58 h 115"/>
                  <a:gd name="T26" fmla="*/ 69 w 69"/>
                  <a:gd name="T27" fmla="*/ 77 h 115"/>
                  <a:gd name="T28" fmla="*/ 65 w 69"/>
                  <a:gd name="T29" fmla="*/ 92 h 115"/>
                  <a:gd name="T30" fmla="*/ 57 w 69"/>
                  <a:gd name="T31" fmla="*/ 104 h 115"/>
                  <a:gd name="T32" fmla="*/ 49 w 69"/>
                  <a:gd name="T33" fmla="*/ 111 h 115"/>
                  <a:gd name="T34" fmla="*/ 42 w 69"/>
                  <a:gd name="T35" fmla="*/ 115 h 115"/>
                  <a:gd name="T36" fmla="*/ 34 w 69"/>
                  <a:gd name="T37" fmla="*/ 115 h 115"/>
                  <a:gd name="T38" fmla="*/ 23 w 69"/>
                  <a:gd name="T39" fmla="*/ 115 h 115"/>
                  <a:gd name="T40" fmla="*/ 15 w 69"/>
                  <a:gd name="T41" fmla="*/ 107 h 115"/>
                  <a:gd name="T42" fmla="*/ 7 w 69"/>
                  <a:gd name="T43" fmla="*/ 96 h 115"/>
                  <a:gd name="T44" fmla="*/ 3 w 69"/>
                  <a:gd name="T45" fmla="*/ 81 h 115"/>
                  <a:gd name="T46" fmla="*/ 0 w 69"/>
                  <a:gd name="T47" fmla="*/ 58 h 115"/>
                  <a:gd name="T48" fmla="*/ 15 w 69"/>
                  <a:gd name="T49" fmla="*/ 61 h 115"/>
                  <a:gd name="T50" fmla="*/ 15 w 69"/>
                  <a:gd name="T51" fmla="*/ 81 h 115"/>
                  <a:gd name="T52" fmla="*/ 19 w 69"/>
                  <a:gd name="T53" fmla="*/ 100 h 115"/>
                  <a:gd name="T54" fmla="*/ 23 w 69"/>
                  <a:gd name="T55" fmla="*/ 107 h 115"/>
                  <a:gd name="T56" fmla="*/ 30 w 69"/>
                  <a:gd name="T57" fmla="*/ 111 h 115"/>
                  <a:gd name="T58" fmla="*/ 34 w 69"/>
                  <a:gd name="T59" fmla="*/ 111 h 115"/>
                  <a:gd name="T60" fmla="*/ 38 w 69"/>
                  <a:gd name="T61" fmla="*/ 111 h 115"/>
                  <a:gd name="T62" fmla="*/ 42 w 69"/>
                  <a:gd name="T63" fmla="*/ 107 h 115"/>
                  <a:gd name="T64" fmla="*/ 46 w 69"/>
                  <a:gd name="T65" fmla="*/ 104 h 115"/>
                  <a:gd name="T66" fmla="*/ 49 w 69"/>
                  <a:gd name="T67" fmla="*/ 92 h 115"/>
                  <a:gd name="T68" fmla="*/ 53 w 69"/>
                  <a:gd name="T69" fmla="*/ 77 h 115"/>
                  <a:gd name="T70" fmla="*/ 53 w 69"/>
                  <a:gd name="T71" fmla="*/ 54 h 115"/>
                  <a:gd name="T72" fmla="*/ 53 w 69"/>
                  <a:gd name="T73" fmla="*/ 38 h 115"/>
                  <a:gd name="T74" fmla="*/ 49 w 69"/>
                  <a:gd name="T75" fmla="*/ 23 h 115"/>
                  <a:gd name="T76" fmla="*/ 46 w 69"/>
                  <a:gd name="T77" fmla="*/ 15 h 115"/>
                  <a:gd name="T78" fmla="*/ 42 w 69"/>
                  <a:gd name="T79" fmla="*/ 8 h 115"/>
                  <a:gd name="T80" fmla="*/ 38 w 69"/>
                  <a:gd name="T81" fmla="*/ 8 h 115"/>
                  <a:gd name="T82" fmla="*/ 34 w 69"/>
                  <a:gd name="T83" fmla="*/ 8 h 115"/>
                  <a:gd name="T84" fmla="*/ 30 w 69"/>
                  <a:gd name="T85" fmla="*/ 8 h 115"/>
                  <a:gd name="T86" fmla="*/ 26 w 69"/>
                  <a:gd name="T87" fmla="*/ 12 h 115"/>
                  <a:gd name="T88" fmla="*/ 19 w 69"/>
                  <a:gd name="T89" fmla="*/ 19 h 115"/>
                  <a:gd name="T90" fmla="*/ 19 w 69"/>
                  <a:gd name="T91" fmla="*/ 31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0" y="42"/>
                    </a:lnTo>
                    <a:lnTo>
                      <a:pt x="3" y="27"/>
                    </a:lnTo>
                    <a:lnTo>
                      <a:pt x="11" y="15"/>
                    </a:lnTo>
                    <a:lnTo>
                      <a:pt x="19" y="8"/>
                    </a:lnTo>
                    <a:lnTo>
                      <a:pt x="26" y="4"/>
                    </a:lnTo>
                    <a:lnTo>
                      <a:pt x="34" y="0"/>
                    </a:lnTo>
                    <a:lnTo>
                      <a:pt x="42" y="4"/>
                    </a:lnTo>
                    <a:lnTo>
                      <a:pt x="49" y="8"/>
                    </a:lnTo>
                    <a:lnTo>
                      <a:pt x="57" y="15"/>
                    </a:lnTo>
                    <a:lnTo>
                      <a:pt x="65" y="27"/>
                    </a:lnTo>
                    <a:lnTo>
                      <a:pt x="69" y="42"/>
                    </a:lnTo>
                    <a:lnTo>
                      <a:pt x="69" y="58"/>
                    </a:lnTo>
                    <a:lnTo>
                      <a:pt x="69" y="77"/>
                    </a:lnTo>
                    <a:lnTo>
                      <a:pt x="65" y="92"/>
                    </a:lnTo>
                    <a:lnTo>
                      <a:pt x="57" y="104"/>
                    </a:lnTo>
                    <a:lnTo>
                      <a:pt x="49" y="111"/>
                    </a:lnTo>
                    <a:lnTo>
                      <a:pt x="42" y="115"/>
                    </a:lnTo>
                    <a:lnTo>
                      <a:pt x="34" y="115"/>
                    </a:lnTo>
                    <a:lnTo>
                      <a:pt x="23" y="115"/>
                    </a:lnTo>
                    <a:lnTo>
                      <a:pt x="15" y="107"/>
                    </a:lnTo>
                    <a:lnTo>
                      <a:pt x="7" y="96"/>
                    </a:lnTo>
                    <a:lnTo>
                      <a:pt x="3" y="81"/>
                    </a:lnTo>
                    <a:lnTo>
                      <a:pt x="0" y="58"/>
                    </a:lnTo>
                    <a:close/>
                    <a:moveTo>
                      <a:pt x="15" y="61"/>
                    </a:moveTo>
                    <a:lnTo>
                      <a:pt x="15" y="81"/>
                    </a:lnTo>
                    <a:lnTo>
                      <a:pt x="19" y="100"/>
                    </a:lnTo>
                    <a:lnTo>
                      <a:pt x="23" y="107"/>
                    </a:lnTo>
                    <a:lnTo>
                      <a:pt x="30" y="111"/>
                    </a:lnTo>
                    <a:lnTo>
                      <a:pt x="34" y="111"/>
                    </a:lnTo>
                    <a:lnTo>
                      <a:pt x="38" y="111"/>
                    </a:lnTo>
                    <a:lnTo>
                      <a:pt x="42" y="107"/>
                    </a:lnTo>
                    <a:lnTo>
                      <a:pt x="46" y="104"/>
                    </a:lnTo>
                    <a:lnTo>
                      <a:pt x="49" y="92"/>
                    </a:lnTo>
                    <a:lnTo>
                      <a:pt x="53" y="77"/>
                    </a:lnTo>
                    <a:lnTo>
                      <a:pt x="53" y="54"/>
                    </a:lnTo>
                    <a:lnTo>
                      <a:pt x="53" y="38"/>
                    </a:lnTo>
                    <a:lnTo>
                      <a:pt x="49" y="23"/>
                    </a:lnTo>
                    <a:lnTo>
                      <a:pt x="46" y="15"/>
                    </a:lnTo>
                    <a:lnTo>
                      <a:pt x="42" y="8"/>
                    </a:lnTo>
                    <a:lnTo>
                      <a:pt x="38" y="8"/>
                    </a:lnTo>
                    <a:lnTo>
                      <a:pt x="34" y="8"/>
                    </a:lnTo>
                    <a:lnTo>
                      <a:pt x="30" y="8"/>
                    </a:lnTo>
                    <a:lnTo>
                      <a:pt x="26" y="12"/>
                    </a:lnTo>
                    <a:lnTo>
                      <a:pt x="19" y="19"/>
                    </a:lnTo>
                    <a:lnTo>
                      <a:pt x="19" y="31"/>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8731" name="Rectangle 413"/>
              <p:cNvSpPr>
                <a:spLocks noChangeArrowheads="1"/>
              </p:cNvSpPr>
              <p:nvPr/>
            </p:nvSpPr>
            <p:spPr bwMode="auto">
              <a:xfrm>
                <a:off x="2705" y="2335"/>
                <a:ext cx="8" cy="207"/>
              </a:xfrm>
              <a:prstGeom prst="rect">
                <a:avLst/>
              </a:prstGeom>
              <a:solidFill>
                <a:srgbClr val="000000"/>
              </a:solidFill>
              <a:ln w="0">
                <a:solidFill>
                  <a:srgbClr val="000000"/>
                </a:solidFill>
                <a:miter lim="800000"/>
                <a:headEnd/>
                <a:tailEnd/>
              </a:ln>
            </p:spPr>
            <p:txBody>
              <a:bodyPr/>
              <a:lstStyle/>
              <a:p>
                <a:endParaRPr lang="en-US"/>
              </a:p>
            </p:txBody>
          </p:sp>
        </p:grpSp>
        <p:sp>
          <p:nvSpPr>
            <p:cNvPr id="18460" name="Freeform 414"/>
            <p:cNvSpPr>
              <a:spLocks noEditPoints="1"/>
            </p:cNvSpPr>
            <p:nvPr/>
          </p:nvSpPr>
          <p:spPr bwMode="auto">
            <a:xfrm>
              <a:off x="2901" y="2362"/>
              <a:ext cx="69" cy="115"/>
            </a:xfrm>
            <a:custGeom>
              <a:avLst/>
              <a:gdLst>
                <a:gd name="T0" fmla="*/ 0 w 69"/>
                <a:gd name="T1" fmla="*/ 58 h 115"/>
                <a:gd name="T2" fmla="*/ 4 w 69"/>
                <a:gd name="T3" fmla="*/ 42 h 115"/>
                <a:gd name="T4" fmla="*/ 8 w 69"/>
                <a:gd name="T5" fmla="*/ 27 h 115"/>
                <a:gd name="T6" fmla="*/ 11 w 69"/>
                <a:gd name="T7" fmla="*/ 15 h 115"/>
                <a:gd name="T8" fmla="*/ 23 w 69"/>
                <a:gd name="T9" fmla="*/ 8 h 115"/>
                <a:gd name="T10" fmla="*/ 27 w 69"/>
                <a:gd name="T11" fmla="*/ 4 h 115"/>
                <a:gd name="T12" fmla="*/ 35 w 69"/>
                <a:gd name="T13" fmla="*/ 0 h 115"/>
                <a:gd name="T14" fmla="*/ 46 w 69"/>
                <a:gd name="T15" fmla="*/ 4 h 115"/>
                <a:gd name="T16" fmla="*/ 50 w 69"/>
                <a:gd name="T17" fmla="*/ 8 h 115"/>
                <a:gd name="T18" fmla="*/ 58 w 69"/>
                <a:gd name="T19" fmla="*/ 15 h 115"/>
                <a:gd name="T20" fmla="*/ 65 w 69"/>
                <a:gd name="T21" fmla="*/ 27 h 115"/>
                <a:gd name="T22" fmla="*/ 69 w 69"/>
                <a:gd name="T23" fmla="*/ 42 h 115"/>
                <a:gd name="T24" fmla="*/ 69 w 69"/>
                <a:gd name="T25" fmla="*/ 58 h 115"/>
                <a:gd name="T26" fmla="*/ 69 w 69"/>
                <a:gd name="T27" fmla="*/ 77 h 115"/>
                <a:gd name="T28" fmla="*/ 65 w 69"/>
                <a:gd name="T29" fmla="*/ 92 h 115"/>
                <a:gd name="T30" fmla="*/ 58 w 69"/>
                <a:gd name="T31" fmla="*/ 104 h 115"/>
                <a:gd name="T32" fmla="*/ 50 w 69"/>
                <a:gd name="T33" fmla="*/ 111 h 115"/>
                <a:gd name="T34" fmla="*/ 42 w 69"/>
                <a:gd name="T35" fmla="*/ 115 h 115"/>
                <a:gd name="T36" fmla="*/ 35 w 69"/>
                <a:gd name="T37" fmla="*/ 115 h 115"/>
                <a:gd name="T38" fmla="*/ 27 w 69"/>
                <a:gd name="T39" fmla="*/ 115 h 115"/>
                <a:gd name="T40" fmla="*/ 15 w 69"/>
                <a:gd name="T41" fmla="*/ 107 h 115"/>
                <a:gd name="T42" fmla="*/ 8 w 69"/>
                <a:gd name="T43" fmla="*/ 96 h 115"/>
                <a:gd name="T44" fmla="*/ 4 w 69"/>
                <a:gd name="T45" fmla="*/ 81 h 115"/>
                <a:gd name="T46" fmla="*/ 0 w 69"/>
                <a:gd name="T47" fmla="*/ 58 h 115"/>
                <a:gd name="T48" fmla="*/ 15 w 69"/>
                <a:gd name="T49" fmla="*/ 61 h 115"/>
                <a:gd name="T50" fmla="*/ 19 w 69"/>
                <a:gd name="T51" fmla="*/ 81 h 115"/>
                <a:gd name="T52" fmla="*/ 23 w 69"/>
                <a:gd name="T53" fmla="*/ 100 h 115"/>
                <a:gd name="T54" fmla="*/ 27 w 69"/>
                <a:gd name="T55" fmla="*/ 107 h 115"/>
                <a:gd name="T56" fmla="*/ 31 w 69"/>
                <a:gd name="T57" fmla="*/ 111 h 115"/>
                <a:gd name="T58" fmla="*/ 35 w 69"/>
                <a:gd name="T59" fmla="*/ 111 h 115"/>
                <a:gd name="T60" fmla="*/ 38 w 69"/>
                <a:gd name="T61" fmla="*/ 111 h 115"/>
                <a:gd name="T62" fmla="*/ 46 w 69"/>
                <a:gd name="T63" fmla="*/ 107 h 115"/>
                <a:gd name="T64" fmla="*/ 50 w 69"/>
                <a:gd name="T65" fmla="*/ 104 h 115"/>
                <a:gd name="T66" fmla="*/ 50 w 69"/>
                <a:gd name="T67" fmla="*/ 92 h 115"/>
                <a:gd name="T68" fmla="*/ 54 w 69"/>
                <a:gd name="T69" fmla="*/ 77 h 115"/>
                <a:gd name="T70" fmla="*/ 54 w 69"/>
                <a:gd name="T71" fmla="*/ 54 h 115"/>
                <a:gd name="T72" fmla="*/ 54 w 69"/>
                <a:gd name="T73" fmla="*/ 38 h 115"/>
                <a:gd name="T74" fmla="*/ 50 w 69"/>
                <a:gd name="T75" fmla="*/ 23 h 115"/>
                <a:gd name="T76" fmla="*/ 50 w 69"/>
                <a:gd name="T77" fmla="*/ 15 h 115"/>
                <a:gd name="T78" fmla="*/ 42 w 69"/>
                <a:gd name="T79" fmla="*/ 8 h 115"/>
                <a:gd name="T80" fmla="*/ 42 w 69"/>
                <a:gd name="T81" fmla="*/ 8 h 115"/>
                <a:gd name="T82" fmla="*/ 35 w 69"/>
                <a:gd name="T83" fmla="*/ 8 h 115"/>
                <a:gd name="T84" fmla="*/ 31 w 69"/>
                <a:gd name="T85" fmla="*/ 8 h 115"/>
                <a:gd name="T86" fmla="*/ 27 w 69"/>
                <a:gd name="T87" fmla="*/ 12 h 115"/>
                <a:gd name="T88" fmla="*/ 23 w 69"/>
                <a:gd name="T89" fmla="*/ 19 h 115"/>
                <a:gd name="T90" fmla="*/ 19 w 69"/>
                <a:gd name="T91" fmla="*/ 31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4" y="42"/>
                  </a:lnTo>
                  <a:lnTo>
                    <a:pt x="8" y="27"/>
                  </a:lnTo>
                  <a:lnTo>
                    <a:pt x="11" y="15"/>
                  </a:lnTo>
                  <a:lnTo>
                    <a:pt x="23" y="8"/>
                  </a:lnTo>
                  <a:lnTo>
                    <a:pt x="27" y="4"/>
                  </a:lnTo>
                  <a:lnTo>
                    <a:pt x="35" y="0"/>
                  </a:lnTo>
                  <a:lnTo>
                    <a:pt x="46" y="4"/>
                  </a:lnTo>
                  <a:lnTo>
                    <a:pt x="50" y="8"/>
                  </a:lnTo>
                  <a:lnTo>
                    <a:pt x="58" y="15"/>
                  </a:lnTo>
                  <a:lnTo>
                    <a:pt x="65" y="27"/>
                  </a:lnTo>
                  <a:lnTo>
                    <a:pt x="69" y="42"/>
                  </a:lnTo>
                  <a:lnTo>
                    <a:pt x="69" y="58"/>
                  </a:lnTo>
                  <a:lnTo>
                    <a:pt x="69" y="77"/>
                  </a:lnTo>
                  <a:lnTo>
                    <a:pt x="65" y="92"/>
                  </a:lnTo>
                  <a:lnTo>
                    <a:pt x="58" y="104"/>
                  </a:lnTo>
                  <a:lnTo>
                    <a:pt x="50" y="111"/>
                  </a:lnTo>
                  <a:lnTo>
                    <a:pt x="42" y="115"/>
                  </a:lnTo>
                  <a:lnTo>
                    <a:pt x="35" y="115"/>
                  </a:lnTo>
                  <a:lnTo>
                    <a:pt x="27" y="115"/>
                  </a:lnTo>
                  <a:lnTo>
                    <a:pt x="15" y="107"/>
                  </a:lnTo>
                  <a:lnTo>
                    <a:pt x="8" y="96"/>
                  </a:lnTo>
                  <a:lnTo>
                    <a:pt x="4" y="81"/>
                  </a:lnTo>
                  <a:lnTo>
                    <a:pt x="0" y="58"/>
                  </a:lnTo>
                  <a:close/>
                  <a:moveTo>
                    <a:pt x="15" y="61"/>
                  </a:moveTo>
                  <a:lnTo>
                    <a:pt x="19" y="81"/>
                  </a:lnTo>
                  <a:lnTo>
                    <a:pt x="23" y="100"/>
                  </a:lnTo>
                  <a:lnTo>
                    <a:pt x="27" y="107"/>
                  </a:lnTo>
                  <a:lnTo>
                    <a:pt x="31" y="111"/>
                  </a:lnTo>
                  <a:lnTo>
                    <a:pt x="35" y="111"/>
                  </a:lnTo>
                  <a:lnTo>
                    <a:pt x="38" y="111"/>
                  </a:lnTo>
                  <a:lnTo>
                    <a:pt x="46" y="107"/>
                  </a:lnTo>
                  <a:lnTo>
                    <a:pt x="50" y="104"/>
                  </a:lnTo>
                  <a:lnTo>
                    <a:pt x="50" y="92"/>
                  </a:lnTo>
                  <a:lnTo>
                    <a:pt x="54" y="77"/>
                  </a:lnTo>
                  <a:lnTo>
                    <a:pt x="54" y="54"/>
                  </a:lnTo>
                  <a:lnTo>
                    <a:pt x="54" y="38"/>
                  </a:lnTo>
                  <a:lnTo>
                    <a:pt x="50" y="23"/>
                  </a:lnTo>
                  <a:lnTo>
                    <a:pt x="50" y="15"/>
                  </a:lnTo>
                  <a:lnTo>
                    <a:pt x="42" y="8"/>
                  </a:lnTo>
                  <a:lnTo>
                    <a:pt x="35" y="8"/>
                  </a:lnTo>
                  <a:lnTo>
                    <a:pt x="31" y="8"/>
                  </a:lnTo>
                  <a:lnTo>
                    <a:pt x="27" y="12"/>
                  </a:lnTo>
                  <a:lnTo>
                    <a:pt x="23" y="19"/>
                  </a:lnTo>
                  <a:lnTo>
                    <a:pt x="19" y="31"/>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8461" name="Rectangle 415"/>
            <p:cNvSpPr>
              <a:spLocks noChangeArrowheads="1"/>
            </p:cNvSpPr>
            <p:nvPr/>
          </p:nvSpPr>
          <p:spPr bwMode="auto">
            <a:xfrm>
              <a:off x="3304" y="23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8462" name="Freeform 416"/>
            <p:cNvSpPr>
              <a:spLocks noEditPoints="1"/>
            </p:cNvSpPr>
            <p:nvPr/>
          </p:nvSpPr>
          <p:spPr bwMode="auto">
            <a:xfrm>
              <a:off x="3503" y="2362"/>
              <a:ext cx="73" cy="115"/>
            </a:xfrm>
            <a:custGeom>
              <a:avLst/>
              <a:gdLst>
                <a:gd name="T0" fmla="*/ 0 w 73"/>
                <a:gd name="T1" fmla="*/ 58 h 115"/>
                <a:gd name="T2" fmla="*/ 4 w 73"/>
                <a:gd name="T3" fmla="*/ 42 h 115"/>
                <a:gd name="T4" fmla="*/ 8 w 73"/>
                <a:gd name="T5" fmla="*/ 27 h 115"/>
                <a:gd name="T6" fmla="*/ 16 w 73"/>
                <a:gd name="T7" fmla="*/ 15 h 115"/>
                <a:gd name="T8" fmla="*/ 23 w 73"/>
                <a:gd name="T9" fmla="*/ 8 h 115"/>
                <a:gd name="T10" fmla="*/ 31 w 73"/>
                <a:gd name="T11" fmla="*/ 4 h 115"/>
                <a:gd name="T12" fmla="*/ 39 w 73"/>
                <a:gd name="T13" fmla="*/ 0 h 115"/>
                <a:gd name="T14" fmla="*/ 46 w 73"/>
                <a:gd name="T15" fmla="*/ 4 h 115"/>
                <a:gd name="T16" fmla="*/ 54 w 73"/>
                <a:gd name="T17" fmla="*/ 8 h 115"/>
                <a:gd name="T18" fmla="*/ 62 w 73"/>
                <a:gd name="T19" fmla="*/ 15 h 115"/>
                <a:gd name="T20" fmla="*/ 66 w 73"/>
                <a:gd name="T21" fmla="*/ 27 h 115"/>
                <a:gd name="T22" fmla="*/ 69 w 73"/>
                <a:gd name="T23" fmla="*/ 42 h 115"/>
                <a:gd name="T24" fmla="*/ 73 w 73"/>
                <a:gd name="T25" fmla="*/ 58 h 115"/>
                <a:gd name="T26" fmla="*/ 69 w 73"/>
                <a:gd name="T27" fmla="*/ 77 h 115"/>
                <a:gd name="T28" fmla="*/ 66 w 73"/>
                <a:gd name="T29" fmla="*/ 92 h 115"/>
                <a:gd name="T30" fmla="*/ 62 w 73"/>
                <a:gd name="T31" fmla="*/ 104 h 115"/>
                <a:gd name="T32" fmla="*/ 54 w 73"/>
                <a:gd name="T33" fmla="*/ 111 h 115"/>
                <a:gd name="T34" fmla="*/ 46 w 73"/>
                <a:gd name="T35" fmla="*/ 115 h 115"/>
                <a:gd name="T36" fmla="*/ 35 w 73"/>
                <a:gd name="T37" fmla="*/ 115 h 115"/>
                <a:gd name="T38" fmla="*/ 27 w 73"/>
                <a:gd name="T39" fmla="*/ 115 h 115"/>
                <a:gd name="T40" fmla="*/ 20 w 73"/>
                <a:gd name="T41" fmla="*/ 107 h 115"/>
                <a:gd name="T42" fmla="*/ 12 w 73"/>
                <a:gd name="T43" fmla="*/ 96 h 115"/>
                <a:gd name="T44" fmla="*/ 4 w 73"/>
                <a:gd name="T45" fmla="*/ 81 h 115"/>
                <a:gd name="T46" fmla="*/ 0 w 73"/>
                <a:gd name="T47" fmla="*/ 58 h 115"/>
                <a:gd name="T48" fmla="*/ 20 w 73"/>
                <a:gd name="T49" fmla="*/ 61 h 115"/>
                <a:gd name="T50" fmla="*/ 20 w 73"/>
                <a:gd name="T51" fmla="*/ 81 h 115"/>
                <a:gd name="T52" fmla="*/ 23 w 73"/>
                <a:gd name="T53" fmla="*/ 100 h 115"/>
                <a:gd name="T54" fmla="*/ 27 w 73"/>
                <a:gd name="T55" fmla="*/ 107 h 115"/>
                <a:gd name="T56" fmla="*/ 31 w 73"/>
                <a:gd name="T57" fmla="*/ 111 h 115"/>
                <a:gd name="T58" fmla="*/ 39 w 73"/>
                <a:gd name="T59" fmla="*/ 111 h 115"/>
                <a:gd name="T60" fmla="*/ 43 w 73"/>
                <a:gd name="T61" fmla="*/ 111 h 115"/>
                <a:gd name="T62" fmla="*/ 46 w 73"/>
                <a:gd name="T63" fmla="*/ 107 h 115"/>
                <a:gd name="T64" fmla="*/ 50 w 73"/>
                <a:gd name="T65" fmla="*/ 104 h 115"/>
                <a:gd name="T66" fmla="*/ 54 w 73"/>
                <a:gd name="T67" fmla="*/ 92 h 115"/>
                <a:gd name="T68" fmla="*/ 54 w 73"/>
                <a:gd name="T69" fmla="*/ 77 h 115"/>
                <a:gd name="T70" fmla="*/ 58 w 73"/>
                <a:gd name="T71" fmla="*/ 54 h 115"/>
                <a:gd name="T72" fmla="*/ 54 w 73"/>
                <a:gd name="T73" fmla="*/ 38 h 115"/>
                <a:gd name="T74" fmla="*/ 54 w 73"/>
                <a:gd name="T75" fmla="*/ 23 h 115"/>
                <a:gd name="T76" fmla="*/ 50 w 73"/>
                <a:gd name="T77" fmla="*/ 15 h 115"/>
                <a:gd name="T78" fmla="*/ 46 w 73"/>
                <a:gd name="T79" fmla="*/ 8 h 115"/>
                <a:gd name="T80" fmla="*/ 43 w 73"/>
                <a:gd name="T81" fmla="*/ 8 h 115"/>
                <a:gd name="T82" fmla="*/ 39 w 73"/>
                <a:gd name="T83" fmla="*/ 8 h 115"/>
                <a:gd name="T84" fmla="*/ 31 w 73"/>
                <a:gd name="T85" fmla="*/ 8 h 115"/>
                <a:gd name="T86" fmla="*/ 27 w 73"/>
                <a:gd name="T87" fmla="*/ 12 h 115"/>
                <a:gd name="T88" fmla="*/ 23 w 73"/>
                <a:gd name="T89" fmla="*/ 19 h 115"/>
                <a:gd name="T90" fmla="*/ 20 w 73"/>
                <a:gd name="T91" fmla="*/ 31 h 115"/>
                <a:gd name="T92" fmla="*/ 20 w 73"/>
                <a:gd name="T93" fmla="*/ 46 h 115"/>
                <a:gd name="T94" fmla="*/ 20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42"/>
                  </a:lnTo>
                  <a:lnTo>
                    <a:pt x="8" y="27"/>
                  </a:lnTo>
                  <a:lnTo>
                    <a:pt x="16" y="15"/>
                  </a:lnTo>
                  <a:lnTo>
                    <a:pt x="23" y="8"/>
                  </a:lnTo>
                  <a:lnTo>
                    <a:pt x="31" y="4"/>
                  </a:lnTo>
                  <a:lnTo>
                    <a:pt x="39" y="0"/>
                  </a:lnTo>
                  <a:lnTo>
                    <a:pt x="46" y="4"/>
                  </a:lnTo>
                  <a:lnTo>
                    <a:pt x="54" y="8"/>
                  </a:lnTo>
                  <a:lnTo>
                    <a:pt x="62" y="15"/>
                  </a:lnTo>
                  <a:lnTo>
                    <a:pt x="66" y="27"/>
                  </a:lnTo>
                  <a:lnTo>
                    <a:pt x="69" y="42"/>
                  </a:lnTo>
                  <a:lnTo>
                    <a:pt x="73" y="58"/>
                  </a:lnTo>
                  <a:lnTo>
                    <a:pt x="69" y="77"/>
                  </a:lnTo>
                  <a:lnTo>
                    <a:pt x="66" y="92"/>
                  </a:lnTo>
                  <a:lnTo>
                    <a:pt x="62" y="104"/>
                  </a:lnTo>
                  <a:lnTo>
                    <a:pt x="54" y="111"/>
                  </a:lnTo>
                  <a:lnTo>
                    <a:pt x="46" y="115"/>
                  </a:lnTo>
                  <a:lnTo>
                    <a:pt x="35" y="115"/>
                  </a:lnTo>
                  <a:lnTo>
                    <a:pt x="27" y="115"/>
                  </a:lnTo>
                  <a:lnTo>
                    <a:pt x="20" y="107"/>
                  </a:lnTo>
                  <a:lnTo>
                    <a:pt x="12" y="96"/>
                  </a:lnTo>
                  <a:lnTo>
                    <a:pt x="4" y="81"/>
                  </a:lnTo>
                  <a:lnTo>
                    <a:pt x="0" y="58"/>
                  </a:lnTo>
                  <a:close/>
                  <a:moveTo>
                    <a:pt x="20" y="61"/>
                  </a:moveTo>
                  <a:lnTo>
                    <a:pt x="20" y="81"/>
                  </a:lnTo>
                  <a:lnTo>
                    <a:pt x="23" y="100"/>
                  </a:lnTo>
                  <a:lnTo>
                    <a:pt x="27" y="107"/>
                  </a:lnTo>
                  <a:lnTo>
                    <a:pt x="31" y="111"/>
                  </a:lnTo>
                  <a:lnTo>
                    <a:pt x="39" y="111"/>
                  </a:lnTo>
                  <a:lnTo>
                    <a:pt x="43" y="111"/>
                  </a:lnTo>
                  <a:lnTo>
                    <a:pt x="46" y="107"/>
                  </a:lnTo>
                  <a:lnTo>
                    <a:pt x="50" y="104"/>
                  </a:lnTo>
                  <a:lnTo>
                    <a:pt x="54" y="92"/>
                  </a:lnTo>
                  <a:lnTo>
                    <a:pt x="54" y="77"/>
                  </a:lnTo>
                  <a:lnTo>
                    <a:pt x="58" y="54"/>
                  </a:lnTo>
                  <a:lnTo>
                    <a:pt x="54" y="38"/>
                  </a:lnTo>
                  <a:lnTo>
                    <a:pt x="54" y="23"/>
                  </a:lnTo>
                  <a:lnTo>
                    <a:pt x="50" y="15"/>
                  </a:lnTo>
                  <a:lnTo>
                    <a:pt x="46" y="8"/>
                  </a:lnTo>
                  <a:lnTo>
                    <a:pt x="43" y="8"/>
                  </a:lnTo>
                  <a:lnTo>
                    <a:pt x="39" y="8"/>
                  </a:lnTo>
                  <a:lnTo>
                    <a:pt x="31" y="8"/>
                  </a:lnTo>
                  <a:lnTo>
                    <a:pt x="27" y="12"/>
                  </a:lnTo>
                  <a:lnTo>
                    <a:pt x="23" y="19"/>
                  </a:lnTo>
                  <a:lnTo>
                    <a:pt x="20" y="31"/>
                  </a:lnTo>
                  <a:lnTo>
                    <a:pt x="20" y="46"/>
                  </a:lnTo>
                  <a:lnTo>
                    <a:pt x="20" y="61"/>
                  </a:lnTo>
                  <a:close/>
                </a:path>
              </a:pathLst>
            </a:custGeom>
            <a:solidFill>
              <a:srgbClr val="000000"/>
            </a:solidFill>
            <a:ln w="0">
              <a:solidFill>
                <a:srgbClr val="000000"/>
              </a:solidFill>
              <a:round/>
              <a:headEnd/>
              <a:tailEnd/>
            </a:ln>
          </p:spPr>
          <p:txBody>
            <a:bodyPr/>
            <a:lstStyle/>
            <a:p>
              <a:endParaRPr lang="en-CA"/>
            </a:p>
          </p:txBody>
        </p:sp>
        <p:sp>
          <p:nvSpPr>
            <p:cNvPr id="18463" name="Rectangle 417"/>
            <p:cNvSpPr>
              <a:spLocks noChangeArrowheads="1"/>
            </p:cNvSpPr>
            <p:nvPr/>
          </p:nvSpPr>
          <p:spPr bwMode="auto">
            <a:xfrm>
              <a:off x="4071" y="23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8464" name="Freeform 418"/>
            <p:cNvSpPr>
              <a:spLocks/>
            </p:cNvSpPr>
            <p:nvPr/>
          </p:nvSpPr>
          <p:spPr bwMode="auto">
            <a:xfrm>
              <a:off x="4275" y="2458"/>
              <a:ext cx="19" cy="19"/>
            </a:xfrm>
            <a:custGeom>
              <a:avLst/>
              <a:gdLst>
                <a:gd name="T0" fmla="*/ 11 w 19"/>
                <a:gd name="T1" fmla="*/ 0 h 19"/>
                <a:gd name="T2" fmla="*/ 15 w 19"/>
                <a:gd name="T3" fmla="*/ 0 h 19"/>
                <a:gd name="T4" fmla="*/ 19 w 19"/>
                <a:gd name="T5" fmla="*/ 4 h 19"/>
                <a:gd name="T6" fmla="*/ 19 w 19"/>
                <a:gd name="T7" fmla="*/ 8 h 19"/>
                <a:gd name="T8" fmla="*/ 19 w 19"/>
                <a:gd name="T9" fmla="*/ 11 h 19"/>
                <a:gd name="T10" fmla="*/ 19 w 19"/>
                <a:gd name="T11" fmla="*/ 15 h 19"/>
                <a:gd name="T12" fmla="*/ 19 w 19"/>
                <a:gd name="T13" fmla="*/ 19 h 19"/>
                <a:gd name="T14" fmla="*/ 15 w 19"/>
                <a:gd name="T15" fmla="*/ 19 h 19"/>
                <a:gd name="T16" fmla="*/ 11 w 19"/>
                <a:gd name="T17" fmla="*/ 19 h 19"/>
                <a:gd name="T18" fmla="*/ 7 w 19"/>
                <a:gd name="T19" fmla="*/ 19 h 19"/>
                <a:gd name="T20" fmla="*/ 3 w 19"/>
                <a:gd name="T21" fmla="*/ 19 h 19"/>
                <a:gd name="T22" fmla="*/ 3 w 19"/>
                <a:gd name="T23" fmla="*/ 15 h 19"/>
                <a:gd name="T24" fmla="*/ 0 w 19"/>
                <a:gd name="T25" fmla="*/ 11 h 19"/>
                <a:gd name="T26" fmla="*/ 3 w 19"/>
                <a:gd name="T27" fmla="*/ 8 h 19"/>
                <a:gd name="T28" fmla="*/ 3 w 19"/>
                <a:gd name="T29" fmla="*/ 4 h 19"/>
                <a:gd name="T30" fmla="*/ 7 w 19"/>
                <a:gd name="T31" fmla="*/ 0 h 19"/>
                <a:gd name="T32" fmla="*/ 11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11" y="0"/>
                  </a:moveTo>
                  <a:lnTo>
                    <a:pt x="15" y="0"/>
                  </a:lnTo>
                  <a:lnTo>
                    <a:pt x="19" y="4"/>
                  </a:lnTo>
                  <a:lnTo>
                    <a:pt x="19" y="8"/>
                  </a:lnTo>
                  <a:lnTo>
                    <a:pt x="19" y="11"/>
                  </a:lnTo>
                  <a:lnTo>
                    <a:pt x="19" y="15"/>
                  </a:lnTo>
                  <a:lnTo>
                    <a:pt x="19" y="19"/>
                  </a:lnTo>
                  <a:lnTo>
                    <a:pt x="15" y="19"/>
                  </a:lnTo>
                  <a:lnTo>
                    <a:pt x="11" y="19"/>
                  </a:lnTo>
                  <a:lnTo>
                    <a:pt x="7" y="19"/>
                  </a:lnTo>
                  <a:lnTo>
                    <a:pt x="3" y="19"/>
                  </a:lnTo>
                  <a:lnTo>
                    <a:pt x="3" y="15"/>
                  </a:lnTo>
                  <a:lnTo>
                    <a:pt x="0" y="11"/>
                  </a:lnTo>
                  <a:lnTo>
                    <a:pt x="3" y="8"/>
                  </a:lnTo>
                  <a:lnTo>
                    <a:pt x="3" y="4"/>
                  </a:lnTo>
                  <a:lnTo>
                    <a:pt x="7" y="0"/>
                  </a:lnTo>
                  <a:lnTo>
                    <a:pt x="11" y="0"/>
                  </a:lnTo>
                  <a:close/>
                </a:path>
              </a:pathLst>
            </a:custGeom>
            <a:solidFill>
              <a:srgbClr val="000000"/>
            </a:solidFill>
            <a:ln w="0">
              <a:solidFill>
                <a:srgbClr val="000000"/>
              </a:solidFill>
              <a:round/>
              <a:headEnd/>
              <a:tailEnd/>
            </a:ln>
          </p:spPr>
          <p:txBody>
            <a:bodyPr/>
            <a:lstStyle/>
            <a:p>
              <a:endParaRPr lang="en-CA"/>
            </a:p>
          </p:txBody>
        </p:sp>
        <p:sp>
          <p:nvSpPr>
            <p:cNvPr id="18465" name="Freeform 419"/>
            <p:cNvSpPr>
              <a:spLocks/>
            </p:cNvSpPr>
            <p:nvPr/>
          </p:nvSpPr>
          <p:spPr bwMode="auto">
            <a:xfrm>
              <a:off x="4313" y="2366"/>
              <a:ext cx="65" cy="111"/>
            </a:xfrm>
            <a:custGeom>
              <a:avLst/>
              <a:gdLst>
                <a:gd name="T0" fmla="*/ 65 w 65"/>
                <a:gd name="T1" fmla="*/ 0 h 111"/>
                <a:gd name="T2" fmla="*/ 57 w 65"/>
                <a:gd name="T3" fmla="*/ 11 h 111"/>
                <a:gd name="T4" fmla="*/ 23 w 65"/>
                <a:gd name="T5" fmla="*/ 11 h 111"/>
                <a:gd name="T6" fmla="*/ 15 w 65"/>
                <a:gd name="T7" fmla="*/ 27 h 111"/>
                <a:gd name="T8" fmla="*/ 31 w 65"/>
                <a:gd name="T9" fmla="*/ 31 h 111"/>
                <a:gd name="T10" fmla="*/ 42 w 65"/>
                <a:gd name="T11" fmla="*/ 38 h 111"/>
                <a:gd name="T12" fmla="*/ 54 w 65"/>
                <a:gd name="T13" fmla="*/ 46 h 111"/>
                <a:gd name="T14" fmla="*/ 61 w 65"/>
                <a:gd name="T15" fmla="*/ 57 h 111"/>
                <a:gd name="T16" fmla="*/ 61 w 65"/>
                <a:gd name="T17" fmla="*/ 69 h 111"/>
                <a:gd name="T18" fmla="*/ 61 w 65"/>
                <a:gd name="T19" fmla="*/ 80 h 111"/>
                <a:gd name="T20" fmla="*/ 57 w 65"/>
                <a:gd name="T21" fmla="*/ 88 h 111"/>
                <a:gd name="T22" fmla="*/ 54 w 65"/>
                <a:gd name="T23" fmla="*/ 92 h 111"/>
                <a:gd name="T24" fmla="*/ 50 w 65"/>
                <a:gd name="T25" fmla="*/ 100 h 111"/>
                <a:gd name="T26" fmla="*/ 46 w 65"/>
                <a:gd name="T27" fmla="*/ 103 h 111"/>
                <a:gd name="T28" fmla="*/ 38 w 65"/>
                <a:gd name="T29" fmla="*/ 107 h 111"/>
                <a:gd name="T30" fmla="*/ 31 w 65"/>
                <a:gd name="T31" fmla="*/ 111 h 111"/>
                <a:gd name="T32" fmla="*/ 19 w 65"/>
                <a:gd name="T33" fmla="*/ 111 h 111"/>
                <a:gd name="T34" fmla="*/ 11 w 65"/>
                <a:gd name="T35" fmla="*/ 111 h 111"/>
                <a:gd name="T36" fmla="*/ 8 w 65"/>
                <a:gd name="T37" fmla="*/ 107 h 111"/>
                <a:gd name="T38" fmla="*/ 4 w 65"/>
                <a:gd name="T39" fmla="*/ 107 h 111"/>
                <a:gd name="T40" fmla="*/ 0 w 65"/>
                <a:gd name="T41" fmla="*/ 103 h 111"/>
                <a:gd name="T42" fmla="*/ 4 w 65"/>
                <a:gd name="T43" fmla="*/ 100 h 111"/>
                <a:gd name="T44" fmla="*/ 4 w 65"/>
                <a:gd name="T45" fmla="*/ 96 h 111"/>
                <a:gd name="T46" fmla="*/ 4 w 65"/>
                <a:gd name="T47" fmla="*/ 96 h 111"/>
                <a:gd name="T48" fmla="*/ 8 w 65"/>
                <a:gd name="T49" fmla="*/ 96 h 111"/>
                <a:gd name="T50" fmla="*/ 11 w 65"/>
                <a:gd name="T51" fmla="*/ 96 h 111"/>
                <a:gd name="T52" fmla="*/ 11 w 65"/>
                <a:gd name="T53" fmla="*/ 96 h 111"/>
                <a:gd name="T54" fmla="*/ 15 w 65"/>
                <a:gd name="T55" fmla="*/ 96 h 111"/>
                <a:gd name="T56" fmla="*/ 15 w 65"/>
                <a:gd name="T57" fmla="*/ 100 h 111"/>
                <a:gd name="T58" fmla="*/ 23 w 65"/>
                <a:gd name="T59" fmla="*/ 103 h 111"/>
                <a:gd name="T60" fmla="*/ 31 w 65"/>
                <a:gd name="T61" fmla="*/ 103 h 111"/>
                <a:gd name="T62" fmla="*/ 38 w 65"/>
                <a:gd name="T63" fmla="*/ 103 h 111"/>
                <a:gd name="T64" fmla="*/ 46 w 65"/>
                <a:gd name="T65" fmla="*/ 96 h 111"/>
                <a:gd name="T66" fmla="*/ 50 w 65"/>
                <a:gd name="T67" fmla="*/ 88 h 111"/>
                <a:gd name="T68" fmla="*/ 54 w 65"/>
                <a:gd name="T69" fmla="*/ 80 h 111"/>
                <a:gd name="T70" fmla="*/ 50 w 65"/>
                <a:gd name="T71" fmla="*/ 69 h 111"/>
                <a:gd name="T72" fmla="*/ 46 w 65"/>
                <a:gd name="T73" fmla="*/ 61 h 111"/>
                <a:gd name="T74" fmla="*/ 38 w 65"/>
                <a:gd name="T75" fmla="*/ 54 h 111"/>
                <a:gd name="T76" fmla="*/ 27 w 65"/>
                <a:gd name="T77" fmla="*/ 46 h 111"/>
                <a:gd name="T78" fmla="*/ 19 w 65"/>
                <a:gd name="T79" fmla="*/ 42 h 111"/>
                <a:gd name="T80" fmla="*/ 4 w 65"/>
                <a:gd name="T81" fmla="*/ 42 h 111"/>
                <a:gd name="T82" fmla="*/ 27 w 65"/>
                <a:gd name="T83" fmla="*/ 0 h 111"/>
                <a:gd name="T84" fmla="*/ 65 w 65"/>
                <a:gd name="T85" fmla="*/ 0 h 11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5"/>
                <a:gd name="T130" fmla="*/ 0 h 111"/>
                <a:gd name="T131" fmla="*/ 65 w 65"/>
                <a:gd name="T132" fmla="*/ 111 h 111"/>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5" h="111">
                  <a:moveTo>
                    <a:pt x="65" y="0"/>
                  </a:moveTo>
                  <a:lnTo>
                    <a:pt x="57" y="11"/>
                  </a:lnTo>
                  <a:lnTo>
                    <a:pt x="23" y="11"/>
                  </a:lnTo>
                  <a:lnTo>
                    <a:pt x="15" y="27"/>
                  </a:lnTo>
                  <a:lnTo>
                    <a:pt x="31" y="31"/>
                  </a:lnTo>
                  <a:lnTo>
                    <a:pt x="42" y="38"/>
                  </a:lnTo>
                  <a:lnTo>
                    <a:pt x="54" y="46"/>
                  </a:lnTo>
                  <a:lnTo>
                    <a:pt x="61" y="57"/>
                  </a:lnTo>
                  <a:lnTo>
                    <a:pt x="61" y="69"/>
                  </a:lnTo>
                  <a:lnTo>
                    <a:pt x="61" y="80"/>
                  </a:lnTo>
                  <a:lnTo>
                    <a:pt x="57" y="88"/>
                  </a:lnTo>
                  <a:lnTo>
                    <a:pt x="54" y="92"/>
                  </a:lnTo>
                  <a:lnTo>
                    <a:pt x="50" y="100"/>
                  </a:lnTo>
                  <a:lnTo>
                    <a:pt x="46" y="103"/>
                  </a:lnTo>
                  <a:lnTo>
                    <a:pt x="38" y="107"/>
                  </a:lnTo>
                  <a:lnTo>
                    <a:pt x="31" y="111"/>
                  </a:lnTo>
                  <a:lnTo>
                    <a:pt x="19" y="111"/>
                  </a:lnTo>
                  <a:lnTo>
                    <a:pt x="11" y="111"/>
                  </a:lnTo>
                  <a:lnTo>
                    <a:pt x="8" y="107"/>
                  </a:lnTo>
                  <a:lnTo>
                    <a:pt x="4" y="107"/>
                  </a:lnTo>
                  <a:lnTo>
                    <a:pt x="0" y="103"/>
                  </a:lnTo>
                  <a:lnTo>
                    <a:pt x="4" y="100"/>
                  </a:lnTo>
                  <a:lnTo>
                    <a:pt x="4" y="96"/>
                  </a:lnTo>
                  <a:lnTo>
                    <a:pt x="8" y="96"/>
                  </a:lnTo>
                  <a:lnTo>
                    <a:pt x="11" y="96"/>
                  </a:lnTo>
                  <a:lnTo>
                    <a:pt x="15" y="96"/>
                  </a:lnTo>
                  <a:lnTo>
                    <a:pt x="15" y="100"/>
                  </a:lnTo>
                  <a:lnTo>
                    <a:pt x="23" y="103"/>
                  </a:lnTo>
                  <a:lnTo>
                    <a:pt x="31" y="103"/>
                  </a:lnTo>
                  <a:lnTo>
                    <a:pt x="38" y="103"/>
                  </a:lnTo>
                  <a:lnTo>
                    <a:pt x="46" y="96"/>
                  </a:lnTo>
                  <a:lnTo>
                    <a:pt x="50" y="88"/>
                  </a:lnTo>
                  <a:lnTo>
                    <a:pt x="54" y="80"/>
                  </a:lnTo>
                  <a:lnTo>
                    <a:pt x="50" y="69"/>
                  </a:lnTo>
                  <a:lnTo>
                    <a:pt x="46" y="61"/>
                  </a:lnTo>
                  <a:lnTo>
                    <a:pt x="38" y="54"/>
                  </a:lnTo>
                  <a:lnTo>
                    <a:pt x="27" y="46"/>
                  </a:lnTo>
                  <a:lnTo>
                    <a:pt x="19" y="42"/>
                  </a:lnTo>
                  <a:lnTo>
                    <a:pt x="4" y="42"/>
                  </a:lnTo>
                  <a:lnTo>
                    <a:pt x="27" y="0"/>
                  </a:lnTo>
                  <a:lnTo>
                    <a:pt x="65" y="0"/>
                  </a:lnTo>
                  <a:close/>
                </a:path>
              </a:pathLst>
            </a:custGeom>
            <a:solidFill>
              <a:srgbClr val="000000"/>
            </a:solidFill>
            <a:ln w="0">
              <a:solidFill>
                <a:srgbClr val="000000"/>
              </a:solidFill>
              <a:round/>
              <a:headEnd/>
              <a:tailEnd/>
            </a:ln>
          </p:spPr>
          <p:txBody>
            <a:bodyPr/>
            <a:lstStyle/>
            <a:p>
              <a:endParaRPr lang="en-CA"/>
            </a:p>
          </p:txBody>
        </p:sp>
        <p:sp>
          <p:nvSpPr>
            <p:cNvPr id="18466" name="Freeform 420"/>
            <p:cNvSpPr>
              <a:spLocks noEditPoints="1"/>
            </p:cNvSpPr>
            <p:nvPr/>
          </p:nvSpPr>
          <p:spPr bwMode="auto">
            <a:xfrm>
              <a:off x="4397" y="2362"/>
              <a:ext cx="69" cy="115"/>
            </a:xfrm>
            <a:custGeom>
              <a:avLst/>
              <a:gdLst>
                <a:gd name="T0" fmla="*/ 69 w 69"/>
                <a:gd name="T1" fmla="*/ 0 h 115"/>
                <a:gd name="T2" fmla="*/ 69 w 69"/>
                <a:gd name="T3" fmla="*/ 4 h 115"/>
                <a:gd name="T4" fmla="*/ 58 w 69"/>
                <a:gd name="T5" fmla="*/ 8 h 115"/>
                <a:gd name="T6" fmla="*/ 50 w 69"/>
                <a:gd name="T7" fmla="*/ 8 h 115"/>
                <a:gd name="T8" fmla="*/ 43 w 69"/>
                <a:gd name="T9" fmla="*/ 12 h 115"/>
                <a:gd name="T10" fmla="*/ 35 w 69"/>
                <a:gd name="T11" fmla="*/ 19 h 115"/>
                <a:gd name="T12" fmla="*/ 31 w 69"/>
                <a:gd name="T13" fmla="*/ 27 h 115"/>
                <a:gd name="T14" fmla="*/ 27 w 69"/>
                <a:gd name="T15" fmla="*/ 35 h 115"/>
                <a:gd name="T16" fmla="*/ 23 w 69"/>
                <a:gd name="T17" fmla="*/ 42 h 115"/>
                <a:gd name="T18" fmla="*/ 20 w 69"/>
                <a:gd name="T19" fmla="*/ 54 h 115"/>
                <a:gd name="T20" fmla="*/ 31 w 69"/>
                <a:gd name="T21" fmla="*/ 46 h 115"/>
                <a:gd name="T22" fmla="*/ 43 w 69"/>
                <a:gd name="T23" fmla="*/ 46 h 115"/>
                <a:gd name="T24" fmla="*/ 54 w 69"/>
                <a:gd name="T25" fmla="*/ 46 h 115"/>
                <a:gd name="T26" fmla="*/ 62 w 69"/>
                <a:gd name="T27" fmla="*/ 54 h 115"/>
                <a:gd name="T28" fmla="*/ 69 w 69"/>
                <a:gd name="T29" fmla="*/ 65 h 115"/>
                <a:gd name="T30" fmla="*/ 69 w 69"/>
                <a:gd name="T31" fmla="*/ 77 h 115"/>
                <a:gd name="T32" fmla="*/ 69 w 69"/>
                <a:gd name="T33" fmla="*/ 92 h 115"/>
                <a:gd name="T34" fmla="*/ 62 w 69"/>
                <a:gd name="T35" fmla="*/ 104 h 115"/>
                <a:gd name="T36" fmla="*/ 54 w 69"/>
                <a:gd name="T37" fmla="*/ 111 h 115"/>
                <a:gd name="T38" fmla="*/ 46 w 69"/>
                <a:gd name="T39" fmla="*/ 115 h 115"/>
                <a:gd name="T40" fmla="*/ 35 w 69"/>
                <a:gd name="T41" fmla="*/ 115 h 115"/>
                <a:gd name="T42" fmla="*/ 23 w 69"/>
                <a:gd name="T43" fmla="*/ 115 h 115"/>
                <a:gd name="T44" fmla="*/ 16 w 69"/>
                <a:gd name="T45" fmla="*/ 107 h 115"/>
                <a:gd name="T46" fmla="*/ 8 w 69"/>
                <a:gd name="T47" fmla="*/ 100 h 115"/>
                <a:gd name="T48" fmla="*/ 0 w 69"/>
                <a:gd name="T49" fmla="*/ 84 h 115"/>
                <a:gd name="T50" fmla="*/ 0 w 69"/>
                <a:gd name="T51" fmla="*/ 69 h 115"/>
                <a:gd name="T52" fmla="*/ 0 w 69"/>
                <a:gd name="T53" fmla="*/ 58 h 115"/>
                <a:gd name="T54" fmla="*/ 4 w 69"/>
                <a:gd name="T55" fmla="*/ 42 h 115"/>
                <a:gd name="T56" fmla="*/ 12 w 69"/>
                <a:gd name="T57" fmla="*/ 31 h 115"/>
                <a:gd name="T58" fmla="*/ 23 w 69"/>
                <a:gd name="T59" fmla="*/ 19 h 115"/>
                <a:gd name="T60" fmla="*/ 35 w 69"/>
                <a:gd name="T61" fmla="*/ 12 h 115"/>
                <a:gd name="T62" fmla="*/ 43 w 69"/>
                <a:gd name="T63" fmla="*/ 4 h 115"/>
                <a:gd name="T64" fmla="*/ 54 w 69"/>
                <a:gd name="T65" fmla="*/ 0 h 115"/>
                <a:gd name="T66" fmla="*/ 62 w 69"/>
                <a:gd name="T67" fmla="*/ 0 h 115"/>
                <a:gd name="T68" fmla="*/ 69 w 69"/>
                <a:gd name="T69" fmla="*/ 0 h 115"/>
                <a:gd name="T70" fmla="*/ 16 w 69"/>
                <a:gd name="T71" fmla="*/ 58 h 115"/>
                <a:gd name="T72" fmla="*/ 16 w 69"/>
                <a:gd name="T73" fmla="*/ 69 h 115"/>
                <a:gd name="T74" fmla="*/ 16 w 69"/>
                <a:gd name="T75" fmla="*/ 77 h 115"/>
                <a:gd name="T76" fmla="*/ 16 w 69"/>
                <a:gd name="T77" fmla="*/ 84 h 115"/>
                <a:gd name="T78" fmla="*/ 20 w 69"/>
                <a:gd name="T79" fmla="*/ 92 h 115"/>
                <a:gd name="T80" fmla="*/ 23 w 69"/>
                <a:gd name="T81" fmla="*/ 100 h 115"/>
                <a:gd name="T82" fmla="*/ 27 w 69"/>
                <a:gd name="T83" fmla="*/ 107 h 115"/>
                <a:gd name="T84" fmla="*/ 31 w 69"/>
                <a:gd name="T85" fmla="*/ 111 h 115"/>
                <a:gd name="T86" fmla="*/ 35 w 69"/>
                <a:gd name="T87" fmla="*/ 111 h 115"/>
                <a:gd name="T88" fmla="*/ 43 w 69"/>
                <a:gd name="T89" fmla="*/ 111 h 115"/>
                <a:gd name="T90" fmla="*/ 50 w 69"/>
                <a:gd name="T91" fmla="*/ 104 h 115"/>
                <a:gd name="T92" fmla="*/ 54 w 69"/>
                <a:gd name="T93" fmla="*/ 96 h 115"/>
                <a:gd name="T94" fmla="*/ 54 w 69"/>
                <a:gd name="T95" fmla="*/ 84 h 115"/>
                <a:gd name="T96" fmla="*/ 54 w 69"/>
                <a:gd name="T97" fmla="*/ 73 h 115"/>
                <a:gd name="T98" fmla="*/ 50 w 69"/>
                <a:gd name="T99" fmla="*/ 61 h 115"/>
                <a:gd name="T100" fmla="*/ 43 w 69"/>
                <a:gd name="T101" fmla="*/ 54 h 115"/>
                <a:gd name="T102" fmla="*/ 35 w 69"/>
                <a:gd name="T103" fmla="*/ 50 h 115"/>
                <a:gd name="T104" fmla="*/ 31 w 69"/>
                <a:gd name="T105" fmla="*/ 54 h 115"/>
                <a:gd name="T106" fmla="*/ 27 w 69"/>
                <a:gd name="T107" fmla="*/ 54 h 115"/>
                <a:gd name="T108" fmla="*/ 23 w 69"/>
                <a:gd name="T109" fmla="*/ 54 h 115"/>
                <a:gd name="T110" fmla="*/ 16 w 69"/>
                <a:gd name="T111" fmla="*/ 58 h 11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69"/>
                <a:gd name="T169" fmla="*/ 0 h 115"/>
                <a:gd name="T170" fmla="*/ 69 w 69"/>
                <a:gd name="T171" fmla="*/ 115 h 11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69" h="115">
                  <a:moveTo>
                    <a:pt x="69" y="0"/>
                  </a:moveTo>
                  <a:lnTo>
                    <a:pt x="69" y="4"/>
                  </a:lnTo>
                  <a:lnTo>
                    <a:pt x="58" y="8"/>
                  </a:lnTo>
                  <a:lnTo>
                    <a:pt x="50" y="8"/>
                  </a:lnTo>
                  <a:lnTo>
                    <a:pt x="43" y="12"/>
                  </a:lnTo>
                  <a:lnTo>
                    <a:pt x="35" y="19"/>
                  </a:lnTo>
                  <a:lnTo>
                    <a:pt x="31" y="27"/>
                  </a:lnTo>
                  <a:lnTo>
                    <a:pt x="27" y="35"/>
                  </a:lnTo>
                  <a:lnTo>
                    <a:pt x="23" y="42"/>
                  </a:lnTo>
                  <a:lnTo>
                    <a:pt x="20" y="54"/>
                  </a:lnTo>
                  <a:lnTo>
                    <a:pt x="31" y="46"/>
                  </a:lnTo>
                  <a:lnTo>
                    <a:pt x="43" y="46"/>
                  </a:lnTo>
                  <a:lnTo>
                    <a:pt x="54" y="46"/>
                  </a:lnTo>
                  <a:lnTo>
                    <a:pt x="62" y="54"/>
                  </a:lnTo>
                  <a:lnTo>
                    <a:pt x="69" y="65"/>
                  </a:lnTo>
                  <a:lnTo>
                    <a:pt x="69" y="77"/>
                  </a:lnTo>
                  <a:lnTo>
                    <a:pt x="69" y="92"/>
                  </a:lnTo>
                  <a:lnTo>
                    <a:pt x="62" y="104"/>
                  </a:lnTo>
                  <a:lnTo>
                    <a:pt x="54" y="111"/>
                  </a:lnTo>
                  <a:lnTo>
                    <a:pt x="46" y="115"/>
                  </a:lnTo>
                  <a:lnTo>
                    <a:pt x="35" y="115"/>
                  </a:lnTo>
                  <a:lnTo>
                    <a:pt x="23" y="115"/>
                  </a:lnTo>
                  <a:lnTo>
                    <a:pt x="16" y="107"/>
                  </a:lnTo>
                  <a:lnTo>
                    <a:pt x="8" y="100"/>
                  </a:lnTo>
                  <a:lnTo>
                    <a:pt x="0" y="84"/>
                  </a:lnTo>
                  <a:lnTo>
                    <a:pt x="0" y="69"/>
                  </a:lnTo>
                  <a:lnTo>
                    <a:pt x="0" y="58"/>
                  </a:lnTo>
                  <a:lnTo>
                    <a:pt x="4" y="42"/>
                  </a:lnTo>
                  <a:lnTo>
                    <a:pt x="12" y="31"/>
                  </a:lnTo>
                  <a:lnTo>
                    <a:pt x="23" y="19"/>
                  </a:lnTo>
                  <a:lnTo>
                    <a:pt x="35" y="12"/>
                  </a:lnTo>
                  <a:lnTo>
                    <a:pt x="43" y="4"/>
                  </a:lnTo>
                  <a:lnTo>
                    <a:pt x="54" y="0"/>
                  </a:lnTo>
                  <a:lnTo>
                    <a:pt x="62" y="0"/>
                  </a:lnTo>
                  <a:lnTo>
                    <a:pt x="69" y="0"/>
                  </a:lnTo>
                  <a:close/>
                  <a:moveTo>
                    <a:pt x="16" y="58"/>
                  </a:moveTo>
                  <a:lnTo>
                    <a:pt x="16" y="69"/>
                  </a:lnTo>
                  <a:lnTo>
                    <a:pt x="16" y="77"/>
                  </a:lnTo>
                  <a:lnTo>
                    <a:pt x="16" y="84"/>
                  </a:lnTo>
                  <a:lnTo>
                    <a:pt x="20" y="92"/>
                  </a:lnTo>
                  <a:lnTo>
                    <a:pt x="23" y="100"/>
                  </a:lnTo>
                  <a:lnTo>
                    <a:pt x="27" y="107"/>
                  </a:lnTo>
                  <a:lnTo>
                    <a:pt x="31" y="111"/>
                  </a:lnTo>
                  <a:lnTo>
                    <a:pt x="35" y="111"/>
                  </a:lnTo>
                  <a:lnTo>
                    <a:pt x="43" y="111"/>
                  </a:lnTo>
                  <a:lnTo>
                    <a:pt x="50" y="104"/>
                  </a:lnTo>
                  <a:lnTo>
                    <a:pt x="54" y="96"/>
                  </a:lnTo>
                  <a:lnTo>
                    <a:pt x="54" y="84"/>
                  </a:lnTo>
                  <a:lnTo>
                    <a:pt x="54" y="73"/>
                  </a:lnTo>
                  <a:lnTo>
                    <a:pt x="50" y="61"/>
                  </a:lnTo>
                  <a:lnTo>
                    <a:pt x="43" y="54"/>
                  </a:lnTo>
                  <a:lnTo>
                    <a:pt x="35" y="50"/>
                  </a:lnTo>
                  <a:lnTo>
                    <a:pt x="31" y="54"/>
                  </a:lnTo>
                  <a:lnTo>
                    <a:pt x="27" y="54"/>
                  </a:lnTo>
                  <a:lnTo>
                    <a:pt x="23" y="54"/>
                  </a:lnTo>
                  <a:lnTo>
                    <a:pt x="16" y="58"/>
                  </a:lnTo>
                  <a:close/>
                </a:path>
              </a:pathLst>
            </a:custGeom>
            <a:solidFill>
              <a:srgbClr val="000000"/>
            </a:solidFill>
            <a:ln w="0">
              <a:solidFill>
                <a:srgbClr val="000000"/>
              </a:solidFill>
              <a:round/>
              <a:headEnd/>
              <a:tailEnd/>
            </a:ln>
          </p:spPr>
          <p:txBody>
            <a:bodyPr/>
            <a:lstStyle/>
            <a:p>
              <a:endParaRPr lang="en-CA"/>
            </a:p>
          </p:txBody>
        </p:sp>
        <p:sp>
          <p:nvSpPr>
            <p:cNvPr id="18467" name="Rectangle 421"/>
            <p:cNvSpPr>
              <a:spLocks noChangeArrowheads="1"/>
            </p:cNvSpPr>
            <p:nvPr/>
          </p:nvSpPr>
          <p:spPr bwMode="auto">
            <a:xfrm>
              <a:off x="4670" y="2335"/>
              <a:ext cx="7" cy="207"/>
            </a:xfrm>
            <a:prstGeom prst="rect">
              <a:avLst/>
            </a:prstGeom>
            <a:solidFill>
              <a:srgbClr val="000000"/>
            </a:solidFill>
            <a:ln w="0">
              <a:solidFill>
                <a:srgbClr val="000000"/>
              </a:solidFill>
              <a:miter lim="800000"/>
              <a:headEnd/>
              <a:tailEnd/>
            </a:ln>
          </p:spPr>
          <p:txBody>
            <a:bodyPr/>
            <a:lstStyle/>
            <a:p>
              <a:endParaRPr lang="en-US"/>
            </a:p>
          </p:txBody>
        </p:sp>
        <p:sp>
          <p:nvSpPr>
            <p:cNvPr id="18468" name="Freeform 422"/>
            <p:cNvSpPr>
              <a:spLocks/>
            </p:cNvSpPr>
            <p:nvPr/>
          </p:nvSpPr>
          <p:spPr bwMode="auto">
            <a:xfrm>
              <a:off x="4881" y="2458"/>
              <a:ext cx="19" cy="19"/>
            </a:xfrm>
            <a:custGeom>
              <a:avLst/>
              <a:gdLst>
                <a:gd name="T0" fmla="*/ 7 w 19"/>
                <a:gd name="T1" fmla="*/ 0 h 19"/>
                <a:gd name="T2" fmla="*/ 11 w 19"/>
                <a:gd name="T3" fmla="*/ 0 h 19"/>
                <a:gd name="T4" fmla="*/ 15 w 19"/>
                <a:gd name="T5" fmla="*/ 4 h 19"/>
                <a:gd name="T6" fmla="*/ 19 w 19"/>
                <a:gd name="T7" fmla="*/ 8 h 19"/>
                <a:gd name="T8" fmla="*/ 19 w 19"/>
                <a:gd name="T9" fmla="*/ 11 h 19"/>
                <a:gd name="T10" fmla="*/ 19 w 19"/>
                <a:gd name="T11" fmla="*/ 15 h 19"/>
                <a:gd name="T12" fmla="*/ 15 w 19"/>
                <a:gd name="T13" fmla="*/ 19 h 19"/>
                <a:gd name="T14" fmla="*/ 11 w 19"/>
                <a:gd name="T15" fmla="*/ 19 h 19"/>
                <a:gd name="T16" fmla="*/ 7 w 19"/>
                <a:gd name="T17" fmla="*/ 19 h 19"/>
                <a:gd name="T18" fmla="*/ 4 w 19"/>
                <a:gd name="T19" fmla="*/ 19 h 19"/>
                <a:gd name="T20" fmla="*/ 4 w 19"/>
                <a:gd name="T21" fmla="*/ 19 h 19"/>
                <a:gd name="T22" fmla="*/ 0 w 19"/>
                <a:gd name="T23" fmla="*/ 15 h 19"/>
                <a:gd name="T24" fmla="*/ 0 w 19"/>
                <a:gd name="T25" fmla="*/ 11 h 19"/>
                <a:gd name="T26" fmla="*/ 0 w 19"/>
                <a:gd name="T27" fmla="*/ 8 h 19"/>
                <a:gd name="T28" fmla="*/ 4 w 19"/>
                <a:gd name="T29" fmla="*/ 4 h 19"/>
                <a:gd name="T30" fmla="*/ 4 w 19"/>
                <a:gd name="T31" fmla="*/ 0 h 19"/>
                <a:gd name="T32" fmla="*/ 7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7" y="0"/>
                  </a:moveTo>
                  <a:lnTo>
                    <a:pt x="11" y="0"/>
                  </a:lnTo>
                  <a:lnTo>
                    <a:pt x="15" y="4"/>
                  </a:lnTo>
                  <a:lnTo>
                    <a:pt x="19" y="8"/>
                  </a:lnTo>
                  <a:lnTo>
                    <a:pt x="19" y="11"/>
                  </a:lnTo>
                  <a:lnTo>
                    <a:pt x="19" y="15"/>
                  </a:lnTo>
                  <a:lnTo>
                    <a:pt x="15" y="19"/>
                  </a:lnTo>
                  <a:lnTo>
                    <a:pt x="11" y="19"/>
                  </a:lnTo>
                  <a:lnTo>
                    <a:pt x="7" y="19"/>
                  </a:lnTo>
                  <a:lnTo>
                    <a:pt x="4" y="19"/>
                  </a:lnTo>
                  <a:lnTo>
                    <a:pt x="0" y="15"/>
                  </a:lnTo>
                  <a:lnTo>
                    <a:pt x="0" y="11"/>
                  </a:lnTo>
                  <a:lnTo>
                    <a:pt x="0" y="8"/>
                  </a:lnTo>
                  <a:lnTo>
                    <a:pt x="4" y="4"/>
                  </a:lnTo>
                  <a:lnTo>
                    <a:pt x="4" y="0"/>
                  </a:lnTo>
                  <a:lnTo>
                    <a:pt x="7" y="0"/>
                  </a:lnTo>
                  <a:close/>
                </a:path>
              </a:pathLst>
            </a:custGeom>
            <a:solidFill>
              <a:srgbClr val="000000"/>
            </a:solidFill>
            <a:ln w="0">
              <a:solidFill>
                <a:srgbClr val="000000"/>
              </a:solidFill>
              <a:round/>
              <a:headEnd/>
              <a:tailEnd/>
            </a:ln>
          </p:spPr>
          <p:txBody>
            <a:bodyPr/>
            <a:lstStyle/>
            <a:p>
              <a:endParaRPr lang="en-CA"/>
            </a:p>
          </p:txBody>
        </p:sp>
        <p:sp>
          <p:nvSpPr>
            <p:cNvPr id="18469" name="Freeform 423"/>
            <p:cNvSpPr>
              <a:spLocks noEditPoints="1"/>
            </p:cNvSpPr>
            <p:nvPr/>
          </p:nvSpPr>
          <p:spPr bwMode="auto">
            <a:xfrm>
              <a:off x="4915" y="2362"/>
              <a:ext cx="73" cy="115"/>
            </a:xfrm>
            <a:custGeom>
              <a:avLst/>
              <a:gdLst>
                <a:gd name="T0" fmla="*/ 0 w 73"/>
                <a:gd name="T1" fmla="*/ 58 h 115"/>
                <a:gd name="T2" fmla="*/ 4 w 73"/>
                <a:gd name="T3" fmla="*/ 42 h 115"/>
                <a:gd name="T4" fmla="*/ 8 w 73"/>
                <a:gd name="T5" fmla="*/ 27 h 115"/>
                <a:gd name="T6" fmla="*/ 16 w 73"/>
                <a:gd name="T7" fmla="*/ 15 h 115"/>
                <a:gd name="T8" fmla="*/ 23 w 73"/>
                <a:gd name="T9" fmla="*/ 8 h 115"/>
                <a:gd name="T10" fmla="*/ 31 w 73"/>
                <a:gd name="T11" fmla="*/ 4 h 115"/>
                <a:gd name="T12" fmla="*/ 39 w 73"/>
                <a:gd name="T13" fmla="*/ 0 h 115"/>
                <a:gd name="T14" fmla="*/ 46 w 73"/>
                <a:gd name="T15" fmla="*/ 4 h 115"/>
                <a:gd name="T16" fmla="*/ 54 w 73"/>
                <a:gd name="T17" fmla="*/ 8 h 115"/>
                <a:gd name="T18" fmla="*/ 58 w 73"/>
                <a:gd name="T19" fmla="*/ 15 h 115"/>
                <a:gd name="T20" fmla="*/ 66 w 73"/>
                <a:gd name="T21" fmla="*/ 27 h 115"/>
                <a:gd name="T22" fmla="*/ 69 w 73"/>
                <a:gd name="T23" fmla="*/ 42 h 115"/>
                <a:gd name="T24" fmla="*/ 73 w 73"/>
                <a:gd name="T25" fmla="*/ 58 h 115"/>
                <a:gd name="T26" fmla="*/ 69 w 73"/>
                <a:gd name="T27" fmla="*/ 77 h 115"/>
                <a:gd name="T28" fmla="*/ 66 w 73"/>
                <a:gd name="T29" fmla="*/ 92 h 115"/>
                <a:gd name="T30" fmla="*/ 62 w 73"/>
                <a:gd name="T31" fmla="*/ 104 h 115"/>
                <a:gd name="T32" fmla="*/ 54 w 73"/>
                <a:gd name="T33" fmla="*/ 111 h 115"/>
                <a:gd name="T34" fmla="*/ 43 w 73"/>
                <a:gd name="T35" fmla="*/ 115 h 115"/>
                <a:gd name="T36" fmla="*/ 35 w 73"/>
                <a:gd name="T37" fmla="*/ 115 h 115"/>
                <a:gd name="T38" fmla="*/ 27 w 73"/>
                <a:gd name="T39" fmla="*/ 115 h 115"/>
                <a:gd name="T40" fmla="*/ 20 w 73"/>
                <a:gd name="T41" fmla="*/ 107 h 115"/>
                <a:gd name="T42" fmla="*/ 12 w 73"/>
                <a:gd name="T43" fmla="*/ 96 h 115"/>
                <a:gd name="T44" fmla="*/ 4 w 73"/>
                <a:gd name="T45" fmla="*/ 81 h 115"/>
                <a:gd name="T46" fmla="*/ 0 w 73"/>
                <a:gd name="T47" fmla="*/ 58 h 115"/>
                <a:gd name="T48" fmla="*/ 16 w 73"/>
                <a:gd name="T49" fmla="*/ 61 h 115"/>
                <a:gd name="T50" fmla="*/ 20 w 73"/>
                <a:gd name="T51" fmla="*/ 81 h 115"/>
                <a:gd name="T52" fmla="*/ 23 w 73"/>
                <a:gd name="T53" fmla="*/ 100 h 115"/>
                <a:gd name="T54" fmla="*/ 27 w 73"/>
                <a:gd name="T55" fmla="*/ 107 h 115"/>
                <a:gd name="T56" fmla="*/ 31 w 73"/>
                <a:gd name="T57" fmla="*/ 111 h 115"/>
                <a:gd name="T58" fmla="*/ 35 w 73"/>
                <a:gd name="T59" fmla="*/ 111 h 115"/>
                <a:gd name="T60" fmla="*/ 43 w 73"/>
                <a:gd name="T61" fmla="*/ 111 h 115"/>
                <a:gd name="T62" fmla="*/ 46 w 73"/>
                <a:gd name="T63" fmla="*/ 107 h 115"/>
                <a:gd name="T64" fmla="*/ 50 w 73"/>
                <a:gd name="T65" fmla="*/ 104 h 115"/>
                <a:gd name="T66" fmla="*/ 54 w 73"/>
                <a:gd name="T67" fmla="*/ 92 h 115"/>
                <a:gd name="T68" fmla="*/ 54 w 73"/>
                <a:gd name="T69" fmla="*/ 77 h 115"/>
                <a:gd name="T70" fmla="*/ 58 w 73"/>
                <a:gd name="T71" fmla="*/ 54 h 115"/>
                <a:gd name="T72" fmla="*/ 54 w 73"/>
                <a:gd name="T73" fmla="*/ 38 h 115"/>
                <a:gd name="T74" fmla="*/ 54 w 73"/>
                <a:gd name="T75" fmla="*/ 23 h 115"/>
                <a:gd name="T76" fmla="*/ 50 w 73"/>
                <a:gd name="T77" fmla="*/ 15 h 115"/>
                <a:gd name="T78" fmla="*/ 46 w 73"/>
                <a:gd name="T79" fmla="*/ 8 h 115"/>
                <a:gd name="T80" fmla="*/ 43 w 73"/>
                <a:gd name="T81" fmla="*/ 8 h 115"/>
                <a:gd name="T82" fmla="*/ 39 w 73"/>
                <a:gd name="T83" fmla="*/ 8 h 115"/>
                <a:gd name="T84" fmla="*/ 31 w 73"/>
                <a:gd name="T85" fmla="*/ 8 h 115"/>
                <a:gd name="T86" fmla="*/ 27 w 73"/>
                <a:gd name="T87" fmla="*/ 12 h 115"/>
                <a:gd name="T88" fmla="*/ 23 w 73"/>
                <a:gd name="T89" fmla="*/ 19 h 115"/>
                <a:gd name="T90" fmla="*/ 20 w 73"/>
                <a:gd name="T91" fmla="*/ 31 h 115"/>
                <a:gd name="T92" fmla="*/ 20 w 73"/>
                <a:gd name="T93" fmla="*/ 46 h 115"/>
                <a:gd name="T94" fmla="*/ 16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42"/>
                  </a:lnTo>
                  <a:lnTo>
                    <a:pt x="8" y="27"/>
                  </a:lnTo>
                  <a:lnTo>
                    <a:pt x="16" y="15"/>
                  </a:lnTo>
                  <a:lnTo>
                    <a:pt x="23" y="8"/>
                  </a:lnTo>
                  <a:lnTo>
                    <a:pt x="31" y="4"/>
                  </a:lnTo>
                  <a:lnTo>
                    <a:pt x="39" y="0"/>
                  </a:lnTo>
                  <a:lnTo>
                    <a:pt x="46" y="4"/>
                  </a:lnTo>
                  <a:lnTo>
                    <a:pt x="54" y="8"/>
                  </a:lnTo>
                  <a:lnTo>
                    <a:pt x="58" y="15"/>
                  </a:lnTo>
                  <a:lnTo>
                    <a:pt x="66" y="27"/>
                  </a:lnTo>
                  <a:lnTo>
                    <a:pt x="69" y="42"/>
                  </a:lnTo>
                  <a:lnTo>
                    <a:pt x="73" y="58"/>
                  </a:lnTo>
                  <a:lnTo>
                    <a:pt x="69" y="77"/>
                  </a:lnTo>
                  <a:lnTo>
                    <a:pt x="66" y="92"/>
                  </a:lnTo>
                  <a:lnTo>
                    <a:pt x="62" y="104"/>
                  </a:lnTo>
                  <a:lnTo>
                    <a:pt x="54" y="111"/>
                  </a:lnTo>
                  <a:lnTo>
                    <a:pt x="43" y="115"/>
                  </a:lnTo>
                  <a:lnTo>
                    <a:pt x="35" y="115"/>
                  </a:lnTo>
                  <a:lnTo>
                    <a:pt x="27" y="115"/>
                  </a:lnTo>
                  <a:lnTo>
                    <a:pt x="20" y="107"/>
                  </a:lnTo>
                  <a:lnTo>
                    <a:pt x="12" y="96"/>
                  </a:lnTo>
                  <a:lnTo>
                    <a:pt x="4" y="81"/>
                  </a:lnTo>
                  <a:lnTo>
                    <a:pt x="0" y="58"/>
                  </a:lnTo>
                  <a:close/>
                  <a:moveTo>
                    <a:pt x="16" y="61"/>
                  </a:moveTo>
                  <a:lnTo>
                    <a:pt x="20" y="81"/>
                  </a:lnTo>
                  <a:lnTo>
                    <a:pt x="23" y="100"/>
                  </a:lnTo>
                  <a:lnTo>
                    <a:pt x="27" y="107"/>
                  </a:lnTo>
                  <a:lnTo>
                    <a:pt x="31" y="111"/>
                  </a:lnTo>
                  <a:lnTo>
                    <a:pt x="35" y="111"/>
                  </a:lnTo>
                  <a:lnTo>
                    <a:pt x="43" y="111"/>
                  </a:lnTo>
                  <a:lnTo>
                    <a:pt x="46" y="107"/>
                  </a:lnTo>
                  <a:lnTo>
                    <a:pt x="50" y="104"/>
                  </a:lnTo>
                  <a:lnTo>
                    <a:pt x="54" y="92"/>
                  </a:lnTo>
                  <a:lnTo>
                    <a:pt x="54" y="77"/>
                  </a:lnTo>
                  <a:lnTo>
                    <a:pt x="58" y="54"/>
                  </a:lnTo>
                  <a:lnTo>
                    <a:pt x="54" y="38"/>
                  </a:lnTo>
                  <a:lnTo>
                    <a:pt x="54" y="23"/>
                  </a:lnTo>
                  <a:lnTo>
                    <a:pt x="50" y="15"/>
                  </a:lnTo>
                  <a:lnTo>
                    <a:pt x="46" y="8"/>
                  </a:lnTo>
                  <a:lnTo>
                    <a:pt x="43" y="8"/>
                  </a:lnTo>
                  <a:lnTo>
                    <a:pt x="39" y="8"/>
                  </a:lnTo>
                  <a:lnTo>
                    <a:pt x="31" y="8"/>
                  </a:lnTo>
                  <a:lnTo>
                    <a:pt x="27" y="12"/>
                  </a:lnTo>
                  <a:lnTo>
                    <a:pt x="23" y="19"/>
                  </a:lnTo>
                  <a:lnTo>
                    <a:pt x="20" y="31"/>
                  </a:lnTo>
                  <a:lnTo>
                    <a:pt x="20" y="46"/>
                  </a:lnTo>
                  <a:lnTo>
                    <a:pt x="16" y="61"/>
                  </a:lnTo>
                  <a:close/>
                </a:path>
              </a:pathLst>
            </a:custGeom>
            <a:solidFill>
              <a:srgbClr val="000000"/>
            </a:solidFill>
            <a:ln w="0">
              <a:solidFill>
                <a:srgbClr val="000000"/>
              </a:solidFill>
              <a:round/>
              <a:headEnd/>
              <a:tailEnd/>
            </a:ln>
          </p:spPr>
          <p:txBody>
            <a:bodyPr/>
            <a:lstStyle/>
            <a:p>
              <a:endParaRPr lang="en-CA"/>
            </a:p>
          </p:txBody>
        </p:sp>
        <p:sp>
          <p:nvSpPr>
            <p:cNvPr id="18470" name="Freeform 424"/>
            <p:cNvSpPr>
              <a:spLocks noEditPoints="1"/>
            </p:cNvSpPr>
            <p:nvPr/>
          </p:nvSpPr>
          <p:spPr bwMode="auto">
            <a:xfrm>
              <a:off x="5000" y="2362"/>
              <a:ext cx="73" cy="115"/>
            </a:xfrm>
            <a:custGeom>
              <a:avLst/>
              <a:gdLst>
                <a:gd name="T0" fmla="*/ 0 w 73"/>
                <a:gd name="T1" fmla="*/ 58 h 115"/>
                <a:gd name="T2" fmla="*/ 4 w 73"/>
                <a:gd name="T3" fmla="*/ 42 h 115"/>
                <a:gd name="T4" fmla="*/ 7 w 73"/>
                <a:gd name="T5" fmla="*/ 27 h 115"/>
                <a:gd name="T6" fmla="*/ 11 w 73"/>
                <a:gd name="T7" fmla="*/ 15 h 115"/>
                <a:gd name="T8" fmla="*/ 23 w 73"/>
                <a:gd name="T9" fmla="*/ 8 h 115"/>
                <a:gd name="T10" fmla="*/ 30 w 73"/>
                <a:gd name="T11" fmla="*/ 4 h 115"/>
                <a:gd name="T12" fmla="*/ 34 w 73"/>
                <a:gd name="T13" fmla="*/ 0 h 115"/>
                <a:gd name="T14" fmla="*/ 46 w 73"/>
                <a:gd name="T15" fmla="*/ 4 h 115"/>
                <a:gd name="T16" fmla="*/ 53 w 73"/>
                <a:gd name="T17" fmla="*/ 8 h 115"/>
                <a:gd name="T18" fmla="*/ 57 w 73"/>
                <a:gd name="T19" fmla="*/ 15 h 115"/>
                <a:gd name="T20" fmla="*/ 65 w 73"/>
                <a:gd name="T21" fmla="*/ 27 h 115"/>
                <a:gd name="T22" fmla="*/ 69 w 73"/>
                <a:gd name="T23" fmla="*/ 42 h 115"/>
                <a:gd name="T24" fmla="*/ 73 w 73"/>
                <a:gd name="T25" fmla="*/ 58 h 115"/>
                <a:gd name="T26" fmla="*/ 69 w 73"/>
                <a:gd name="T27" fmla="*/ 77 h 115"/>
                <a:gd name="T28" fmla="*/ 65 w 73"/>
                <a:gd name="T29" fmla="*/ 92 h 115"/>
                <a:gd name="T30" fmla="*/ 61 w 73"/>
                <a:gd name="T31" fmla="*/ 104 h 115"/>
                <a:gd name="T32" fmla="*/ 53 w 73"/>
                <a:gd name="T33" fmla="*/ 111 h 115"/>
                <a:gd name="T34" fmla="*/ 42 w 73"/>
                <a:gd name="T35" fmla="*/ 115 h 115"/>
                <a:gd name="T36" fmla="*/ 34 w 73"/>
                <a:gd name="T37" fmla="*/ 115 h 115"/>
                <a:gd name="T38" fmla="*/ 27 w 73"/>
                <a:gd name="T39" fmla="*/ 115 h 115"/>
                <a:gd name="T40" fmla="*/ 19 w 73"/>
                <a:gd name="T41" fmla="*/ 107 h 115"/>
                <a:gd name="T42" fmla="*/ 11 w 73"/>
                <a:gd name="T43" fmla="*/ 96 h 115"/>
                <a:gd name="T44" fmla="*/ 4 w 73"/>
                <a:gd name="T45" fmla="*/ 81 h 115"/>
                <a:gd name="T46" fmla="*/ 0 w 73"/>
                <a:gd name="T47" fmla="*/ 58 h 115"/>
                <a:gd name="T48" fmla="*/ 15 w 73"/>
                <a:gd name="T49" fmla="*/ 61 h 115"/>
                <a:gd name="T50" fmla="*/ 19 w 73"/>
                <a:gd name="T51" fmla="*/ 81 h 115"/>
                <a:gd name="T52" fmla="*/ 23 w 73"/>
                <a:gd name="T53" fmla="*/ 100 h 115"/>
                <a:gd name="T54" fmla="*/ 27 w 73"/>
                <a:gd name="T55" fmla="*/ 107 h 115"/>
                <a:gd name="T56" fmla="*/ 30 w 73"/>
                <a:gd name="T57" fmla="*/ 111 h 115"/>
                <a:gd name="T58" fmla="*/ 34 w 73"/>
                <a:gd name="T59" fmla="*/ 111 h 115"/>
                <a:gd name="T60" fmla="*/ 38 w 73"/>
                <a:gd name="T61" fmla="*/ 111 h 115"/>
                <a:gd name="T62" fmla="*/ 46 w 73"/>
                <a:gd name="T63" fmla="*/ 107 h 115"/>
                <a:gd name="T64" fmla="*/ 50 w 73"/>
                <a:gd name="T65" fmla="*/ 104 h 115"/>
                <a:gd name="T66" fmla="*/ 50 w 73"/>
                <a:gd name="T67" fmla="*/ 92 h 115"/>
                <a:gd name="T68" fmla="*/ 53 w 73"/>
                <a:gd name="T69" fmla="*/ 77 h 115"/>
                <a:gd name="T70" fmla="*/ 53 w 73"/>
                <a:gd name="T71" fmla="*/ 54 h 115"/>
                <a:gd name="T72" fmla="*/ 53 w 73"/>
                <a:gd name="T73" fmla="*/ 38 h 115"/>
                <a:gd name="T74" fmla="*/ 50 w 73"/>
                <a:gd name="T75" fmla="*/ 23 h 115"/>
                <a:gd name="T76" fmla="*/ 50 w 73"/>
                <a:gd name="T77" fmla="*/ 15 h 115"/>
                <a:gd name="T78" fmla="*/ 46 w 73"/>
                <a:gd name="T79" fmla="*/ 8 h 115"/>
                <a:gd name="T80" fmla="*/ 42 w 73"/>
                <a:gd name="T81" fmla="*/ 8 h 115"/>
                <a:gd name="T82" fmla="*/ 34 w 73"/>
                <a:gd name="T83" fmla="*/ 8 h 115"/>
                <a:gd name="T84" fmla="*/ 30 w 73"/>
                <a:gd name="T85" fmla="*/ 8 h 115"/>
                <a:gd name="T86" fmla="*/ 27 w 73"/>
                <a:gd name="T87" fmla="*/ 12 h 115"/>
                <a:gd name="T88" fmla="*/ 23 w 73"/>
                <a:gd name="T89" fmla="*/ 19 h 115"/>
                <a:gd name="T90" fmla="*/ 19 w 73"/>
                <a:gd name="T91" fmla="*/ 31 h 115"/>
                <a:gd name="T92" fmla="*/ 19 w 73"/>
                <a:gd name="T93" fmla="*/ 46 h 115"/>
                <a:gd name="T94" fmla="*/ 15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42"/>
                  </a:lnTo>
                  <a:lnTo>
                    <a:pt x="7" y="27"/>
                  </a:lnTo>
                  <a:lnTo>
                    <a:pt x="11" y="15"/>
                  </a:lnTo>
                  <a:lnTo>
                    <a:pt x="23" y="8"/>
                  </a:lnTo>
                  <a:lnTo>
                    <a:pt x="30" y="4"/>
                  </a:lnTo>
                  <a:lnTo>
                    <a:pt x="34" y="0"/>
                  </a:lnTo>
                  <a:lnTo>
                    <a:pt x="46" y="4"/>
                  </a:lnTo>
                  <a:lnTo>
                    <a:pt x="53" y="8"/>
                  </a:lnTo>
                  <a:lnTo>
                    <a:pt x="57" y="15"/>
                  </a:lnTo>
                  <a:lnTo>
                    <a:pt x="65" y="27"/>
                  </a:lnTo>
                  <a:lnTo>
                    <a:pt x="69" y="42"/>
                  </a:lnTo>
                  <a:lnTo>
                    <a:pt x="73" y="58"/>
                  </a:lnTo>
                  <a:lnTo>
                    <a:pt x="69" y="77"/>
                  </a:lnTo>
                  <a:lnTo>
                    <a:pt x="65" y="92"/>
                  </a:lnTo>
                  <a:lnTo>
                    <a:pt x="61" y="104"/>
                  </a:lnTo>
                  <a:lnTo>
                    <a:pt x="53" y="111"/>
                  </a:lnTo>
                  <a:lnTo>
                    <a:pt x="42" y="115"/>
                  </a:lnTo>
                  <a:lnTo>
                    <a:pt x="34" y="115"/>
                  </a:lnTo>
                  <a:lnTo>
                    <a:pt x="27" y="115"/>
                  </a:lnTo>
                  <a:lnTo>
                    <a:pt x="19" y="107"/>
                  </a:lnTo>
                  <a:lnTo>
                    <a:pt x="11" y="96"/>
                  </a:lnTo>
                  <a:lnTo>
                    <a:pt x="4" y="81"/>
                  </a:lnTo>
                  <a:lnTo>
                    <a:pt x="0" y="58"/>
                  </a:lnTo>
                  <a:close/>
                  <a:moveTo>
                    <a:pt x="15" y="61"/>
                  </a:moveTo>
                  <a:lnTo>
                    <a:pt x="19" y="81"/>
                  </a:lnTo>
                  <a:lnTo>
                    <a:pt x="23" y="100"/>
                  </a:lnTo>
                  <a:lnTo>
                    <a:pt x="27" y="107"/>
                  </a:lnTo>
                  <a:lnTo>
                    <a:pt x="30" y="111"/>
                  </a:lnTo>
                  <a:lnTo>
                    <a:pt x="34" y="111"/>
                  </a:lnTo>
                  <a:lnTo>
                    <a:pt x="38" y="111"/>
                  </a:lnTo>
                  <a:lnTo>
                    <a:pt x="46" y="107"/>
                  </a:lnTo>
                  <a:lnTo>
                    <a:pt x="50" y="104"/>
                  </a:lnTo>
                  <a:lnTo>
                    <a:pt x="50" y="92"/>
                  </a:lnTo>
                  <a:lnTo>
                    <a:pt x="53" y="77"/>
                  </a:lnTo>
                  <a:lnTo>
                    <a:pt x="53" y="54"/>
                  </a:lnTo>
                  <a:lnTo>
                    <a:pt x="53" y="38"/>
                  </a:lnTo>
                  <a:lnTo>
                    <a:pt x="50" y="23"/>
                  </a:lnTo>
                  <a:lnTo>
                    <a:pt x="50" y="15"/>
                  </a:lnTo>
                  <a:lnTo>
                    <a:pt x="46" y="8"/>
                  </a:lnTo>
                  <a:lnTo>
                    <a:pt x="42" y="8"/>
                  </a:lnTo>
                  <a:lnTo>
                    <a:pt x="34" y="8"/>
                  </a:lnTo>
                  <a:lnTo>
                    <a:pt x="30" y="8"/>
                  </a:lnTo>
                  <a:lnTo>
                    <a:pt x="27" y="12"/>
                  </a:lnTo>
                  <a:lnTo>
                    <a:pt x="23" y="19"/>
                  </a:lnTo>
                  <a:lnTo>
                    <a:pt x="19" y="31"/>
                  </a:lnTo>
                  <a:lnTo>
                    <a:pt x="19" y="46"/>
                  </a:lnTo>
                  <a:lnTo>
                    <a:pt x="15" y="61"/>
                  </a:lnTo>
                  <a:close/>
                </a:path>
              </a:pathLst>
            </a:custGeom>
            <a:solidFill>
              <a:srgbClr val="000000"/>
            </a:solidFill>
            <a:ln w="0">
              <a:solidFill>
                <a:srgbClr val="000000"/>
              </a:solidFill>
              <a:round/>
              <a:headEnd/>
              <a:tailEnd/>
            </a:ln>
          </p:spPr>
          <p:txBody>
            <a:bodyPr/>
            <a:lstStyle/>
            <a:p>
              <a:endParaRPr lang="en-CA"/>
            </a:p>
          </p:txBody>
        </p:sp>
        <p:sp>
          <p:nvSpPr>
            <p:cNvPr id="18471" name="Freeform 425"/>
            <p:cNvSpPr>
              <a:spLocks noEditPoints="1"/>
            </p:cNvSpPr>
            <p:nvPr/>
          </p:nvSpPr>
          <p:spPr bwMode="auto">
            <a:xfrm>
              <a:off x="5080" y="2362"/>
              <a:ext cx="73" cy="115"/>
            </a:xfrm>
            <a:custGeom>
              <a:avLst/>
              <a:gdLst>
                <a:gd name="T0" fmla="*/ 73 w 73"/>
                <a:gd name="T1" fmla="*/ 73 h 115"/>
                <a:gd name="T2" fmla="*/ 73 w 73"/>
                <a:gd name="T3" fmla="*/ 84 h 115"/>
                <a:gd name="T4" fmla="*/ 58 w 73"/>
                <a:gd name="T5" fmla="*/ 84 h 115"/>
                <a:gd name="T6" fmla="*/ 58 w 73"/>
                <a:gd name="T7" fmla="*/ 115 h 115"/>
                <a:gd name="T8" fmla="*/ 46 w 73"/>
                <a:gd name="T9" fmla="*/ 115 h 115"/>
                <a:gd name="T10" fmla="*/ 46 w 73"/>
                <a:gd name="T11" fmla="*/ 84 h 115"/>
                <a:gd name="T12" fmla="*/ 0 w 73"/>
                <a:gd name="T13" fmla="*/ 84 h 115"/>
                <a:gd name="T14" fmla="*/ 0 w 73"/>
                <a:gd name="T15" fmla="*/ 77 h 115"/>
                <a:gd name="T16" fmla="*/ 50 w 73"/>
                <a:gd name="T17" fmla="*/ 0 h 115"/>
                <a:gd name="T18" fmla="*/ 58 w 73"/>
                <a:gd name="T19" fmla="*/ 0 h 115"/>
                <a:gd name="T20" fmla="*/ 58 w 73"/>
                <a:gd name="T21" fmla="*/ 73 h 115"/>
                <a:gd name="T22" fmla="*/ 73 w 73"/>
                <a:gd name="T23" fmla="*/ 73 h 115"/>
                <a:gd name="T24" fmla="*/ 46 w 73"/>
                <a:gd name="T25" fmla="*/ 73 h 115"/>
                <a:gd name="T26" fmla="*/ 46 w 73"/>
                <a:gd name="T27" fmla="*/ 15 h 115"/>
                <a:gd name="T28" fmla="*/ 8 w 73"/>
                <a:gd name="T29" fmla="*/ 73 h 115"/>
                <a:gd name="T30" fmla="*/ 46 w 73"/>
                <a:gd name="T31" fmla="*/ 73 h 11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3"/>
                <a:gd name="T49" fmla="*/ 0 h 115"/>
                <a:gd name="T50" fmla="*/ 73 w 73"/>
                <a:gd name="T51" fmla="*/ 115 h 115"/>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3" h="115">
                  <a:moveTo>
                    <a:pt x="73" y="73"/>
                  </a:moveTo>
                  <a:lnTo>
                    <a:pt x="73" y="84"/>
                  </a:lnTo>
                  <a:lnTo>
                    <a:pt x="58" y="84"/>
                  </a:lnTo>
                  <a:lnTo>
                    <a:pt x="58" y="115"/>
                  </a:lnTo>
                  <a:lnTo>
                    <a:pt x="46" y="115"/>
                  </a:lnTo>
                  <a:lnTo>
                    <a:pt x="46" y="84"/>
                  </a:lnTo>
                  <a:lnTo>
                    <a:pt x="0" y="84"/>
                  </a:lnTo>
                  <a:lnTo>
                    <a:pt x="0" y="77"/>
                  </a:lnTo>
                  <a:lnTo>
                    <a:pt x="50" y="0"/>
                  </a:lnTo>
                  <a:lnTo>
                    <a:pt x="58" y="0"/>
                  </a:lnTo>
                  <a:lnTo>
                    <a:pt x="58" y="73"/>
                  </a:lnTo>
                  <a:lnTo>
                    <a:pt x="73" y="73"/>
                  </a:lnTo>
                  <a:close/>
                  <a:moveTo>
                    <a:pt x="46" y="73"/>
                  </a:moveTo>
                  <a:lnTo>
                    <a:pt x="46" y="15"/>
                  </a:lnTo>
                  <a:lnTo>
                    <a:pt x="8" y="73"/>
                  </a:lnTo>
                  <a:lnTo>
                    <a:pt x="46" y="73"/>
                  </a:lnTo>
                  <a:close/>
                </a:path>
              </a:pathLst>
            </a:custGeom>
            <a:solidFill>
              <a:srgbClr val="000000"/>
            </a:solidFill>
            <a:ln w="0">
              <a:solidFill>
                <a:srgbClr val="000000"/>
              </a:solidFill>
              <a:round/>
              <a:headEnd/>
              <a:tailEnd/>
            </a:ln>
          </p:spPr>
          <p:txBody>
            <a:bodyPr/>
            <a:lstStyle/>
            <a:p>
              <a:endParaRPr lang="en-CA"/>
            </a:p>
          </p:txBody>
        </p:sp>
        <p:sp>
          <p:nvSpPr>
            <p:cNvPr id="18472" name="Freeform 426"/>
            <p:cNvSpPr>
              <a:spLocks/>
            </p:cNvSpPr>
            <p:nvPr/>
          </p:nvSpPr>
          <p:spPr bwMode="auto">
            <a:xfrm>
              <a:off x="5169" y="2366"/>
              <a:ext cx="69" cy="111"/>
            </a:xfrm>
            <a:custGeom>
              <a:avLst/>
              <a:gdLst>
                <a:gd name="T0" fmla="*/ 11 w 69"/>
                <a:gd name="T1" fmla="*/ 0 h 111"/>
                <a:gd name="T2" fmla="*/ 69 w 69"/>
                <a:gd name="T3" fmla="*/ 0 h 111"/>
                <a:gd name="T4" fmla="*/ 69 w 69"/>
                <a:gd name="T5" fmla="*/ 4 h 111"/>
                <a:gd name="T6" fmla="*/ 30 w 69"/>
                <a:gd name="T7" fmla="*/ 111 h 111"/>
                <a:gd name="T8" fmla="*/ 19 w 69"/>
                <a:gd name="T9" fmla="*/ 111 h 111"/>
                <a:gd name="T10" fmla="*/ 57 w 69"/>
                <a:gd name="T11" fmla="*/ 11 h 111"/>
                <a:gd name="T12" fmla="*/ 26 w 69"/>
                <a:gd name="T13" fmla="*/ 11 h 111"/>
                <a:gd name="T14" fmla="*/ 19 w 69"/>
                <a:gd name="T15" fmla="*/ 11 h 111"/>
                <a:gd name="T16" fmla="*/ 15 w 69"/>
                <a:gd name="T17" fmla="*/ 15 h 111"/>
                <a:gd name="T18" fmla="*/ 7 w 69"/>
                <a:gd name="T19" fmla="*/ 19 h 111"/>
                <a:gd name="T20" fmla="*/ 3 w 69"/>
                <a:gd name="T21" fmla="*/ 27 h 111"/>
                <a:gd name="T22" fmla="*/ 0 w 69"/>
                <a:gd name="T23" fmla="*/ 27 h 111"/>
                <a:gd name="T24" fmla="*/ 11 w 69"/>
                <a:gd name="T25" fmla="*/ 0 h 11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69"/>
                <a:gd name="T40" fmla="*/ 0 h 111"/>
                <a:gd name="T41" fmla="*/ 69 w 69"/>
                <a:gd name="T42" fmla="*/ 111 h 11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69" h="111">
                  <a:moveTo>
                    <a:pt x="11" y="0"/>
                  </a:moveTo>
                  <a:lnTo>
                    <a:pt x="69" y="0"/>
                  </a:lnTo>
                  <a:lnTo>
                    <a:pt x="69" y="4"/>
                  </a:lnTo>
                  <a:lnTo>
                    <a:pt x="30" y="111"/>
                  </a:lnTo>
                  <a:lnTo>
                    <a:pt x="19" y="111"/>
                  </a:lnTo>
                  <a:lnTo>
                    <a:pt x="57" y="11"/>
                  </a:lnTo>
                  <a:lnTo>
                    <a:pt x="26" y="11"/>
                  </a:lnTo>
                  <a:lnTo>
                    <a:pt x="19" y="11"/>
                  </a:lnTo>
                  <a:lnTo>
                    <a:pt x="15" y="15"/>
                  </a:lnTo>
                  <a:lnTo>
                    <a:pt x="7" y="19"/>
                  </a:lnTo>
                  <a:lnTo>
                    <a:pt x="3" y="27"/>
                  </a:lnTo>
                  <a:lnTo>
                    <a:pt x="0" y="27"/>
                  </a:lnTo>
                  <a:lnTo>
                    <a:pt x="11" y="0"/>
                  </a:lnTo>
                  <a:close/>
                </a:path>
              </a:pathLst>
            </a:custGeom>
            <a:solidFill>
              <a:srgbClr val="000000"/>
            </a:solidFill>
            <a:ln w="0">
              <a:solidFill>
                <a:srgbClr val="000000"/>
              </a:solidFill>
              <a:round/>
              <a:headEnd/>
              <a:tailEnd/>
            </a:ln>
          </p:spPr>
          <p:txBody>
            <a:bodyPr/>
            <a:lstStyle/>
            <a:p>
              <a:endParaRPr lang="en-CA"/>
            </a:p>
          </p:txBody>
        </p:sp>
        <p:sp>
          <p:nvSpPr>
            <p:cNvPr id="18473" name="Rectangle 427"/>
            <p:cNvSpPr>
              <a:spLocks noChangeArrowheads="1"/>
            </p:cNvSpPr>
            <p:nvPr/>
          </p:nvSpPr>
          <p:spPr bwMode="auto">
            <a:xfrm>
              <a:off x="5268" y="23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8474" name="Rectangle 428"/>
            <p:cNvSpPr>
              <a:spLocks noChangeArrowheads="1"/>
            </p:cNvSpPr>
            <p:nvPr/>
          </p:nvSpPr>
          <p:spPr bwMode="auto">
            <a:xfrm>
              <a:off x="188" y="25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8475" name="Freeform 429"/>
            <p:cNvSpPr>
              <a:spLocks/>
            </p:cNvSpPr>
            <p:nvPr/>
          </p:nvSpPr>
          <p:spPr bwMode="auto">
            <a:xfrm>
              <a:off x="254" y="2569"/>
              <a:ext cx="65" cy="115"/>
            </a:xfrm>
            <a:custGeom>
              <a:avLst/>
              <a:gdLst>
                <a:gd name="T0" fmla="*/ 26 w 65"/>
                <a:gd name="T1" fmla="*/ 46 h 115"/>
                <a:gd name="T2" fmla="*/ 26 w 65"/>
                <a:gd name="T3" fmla="*/ 96 h 115"/>
                <a:gd name="T4" fmla="*/ 26 w 65"/>
                <a:gd name="T5" fmla="*/ 104 h 115"/>
                <a:gd name="T6" fmla="*/ 30 w 65"/>
                <a:gd name="T7" fmla="*/ 111 h 115"/>
                <a:gd name="T8" fmla="*/ 34 w 65"/>
                <a:gd name="T9" fmla="*/ 111 h 115"/>
                <a:gd name="T10" fmla="*/ 38 w 65"/>
                <a:gd name="T11" fmla="*/ 115 h 115"/>
                <a:gd name="T12" fmla="*/ 46 w 65"/>
                <a:gd name="T13" fmla="*/ 115 h 115"/>
                <a:gd name="T14" fmla="*/ 46 w 65"/>
                <a:gd name="T15" fmla="*/ 115 h 115"/>
                <a:gd name="T16" fmla="*/ 0 w 65"/>
                <a:gd name="T17" fmla="*/ 115 h 115"/>
                <a:gd name="T18" fmla="*/ 0 w 65"/>
                <a:gd name="T19" fmla="*/ 115 h 115"/>
                <a:gd name="T20" fmla="*/ 3 w 65"/>
                <a:gd name="T21" fmla="*/ 115 h 115"/>
                <a:gd name="T22" fmla="*/ 7 w 65"/>
                <a:gd name="T23" fmla="*/ 115 h 115"/>
                <a:gd name="T24" fmla="*/ 7 w 65"/>
                <a:gd name="T25" fmla="*/ 111 h 115"/>
                <a:gd name="T26" fmla="*/ 11 w 65"/>
                <a:gd name="T27" fmla="*/ 111 h 115"/>
                <a:gd name="T28" fmla="*/ 11 w 65"/>
                <a:gd name="T29" fmla="*/ 108 h 115"/>
                <a:gd name="T30" fmla="*/ 11 w 65"/>
                <a:gd name="T31" fmla="*/ 104 h 115"/>
                <a:gd name="T32" fmla="*/ 15 w 65"/>
                <a:gd name="T33" fmla="*/ 96 h 115"/>
                <a:gd name="T34" fmla="*/ 15 w 65"/>
                <a:gd name="T35" fmla="*/ 46 h 115"/>
                <a:gd name="T36" fmla="*/ 0 w 65"/>
                <a:gd name="T37" fmla="*/ 46 h 115"/>
                <a:gd name="T38" fmla="*/ 0 w 65"/>
                <a:gd name="T39" fmla="*/ 42 h 115"/>
                <a:gd name="T40" fmla="*/ 15 w 65"/>
                <a:gd name="T41" fmla="*/ 42 h 115"/>
                <a:gd name="T42" fmla="*/ 15 w 65"/>
                <a:gd name="T43" fmla="*/ 35 h 115"/>
                <a:gd name="T44" fmla="*/ 15 w 65"/>
                <a:gd name="T45" fmla="*/ 23 h 115"/>
                <a:gd name="T46" fmla="*/ 15 w 65"/>
                <a:gd name="T47" fmla="*/ 16 h 115"/>
                <a:gd name="T48" fmla="*/ 23 w 65"/>
                <a:gd name="T49" fmla="*/ 8 h 115"/>
                <a:gd name="T50" fmla="*/ 26 w 65"/>
                <a:gd name="T51" fmla="*/ 4 h 115"/>
                <a:gd name="T52" fmla="*/ 34 w 65"/>
                <a:gd name="T53" fmla="*/ 0 h 115"/>
                <a:gd name="T54" fmla="*/ 46 w 65"/>
                <a:gd name="T55" fmla="*/ 0 h 115"/>
                <a:gd name="T56" fmla="*/ 53 w 65"/>
                <a:gd name="T57" fmla="*/ 0 h 115"/>
                <a:gd name="T58" fmla="*/ 61 w 65"/>
                <a:gd name="T59" fmla="*/ 4 h 115"/>
                <a:gd name="T60" fmla="*/ 65 w 65"/>
                <a:gd name="T61" fmla="*/ 8 h 115"/>
                <a:gd name="T62" fmla="*/ 65 w 65"/>
                <a:gd name="T63" fmla="*/ 12 h 115"/>
                <a:gd name="T64" fmla="*/ 65 w 65"/>
                <a:gd name="T65" fmla="*/ 16 h 115"/>
                <a:gd name="T66" fmla="*/ 65 w 65"/>
                <a:gd name="T67" fmla="*/ 16 h 115"/>
                <a:gd name="T68" fmla="*/ 61 w 65"/>
                <a:gd name="T69" fmla="*/ 19 h 115"/>
                <a:gd name="T70" fmla="*/ 57 w 65"/>
                <a:gd name="T71" fmla="*/ 19 h 115"/>
                <a:gd name="T72" fmla="*/ 57 w 65"/>
                <a:gd name="T73" fmla="*/ 19 h 115"/>
                <a:gd name="T74" fmla="*/ 53 w 65"/>
                <a:gd name="T75" fmla="*/ 19 h 115"/>
                <a:gd name="T76" fmla="*/ 53 w 65"/>
                <a:gd name="T77" fmla="*/ 16 h 115"/>
                <a:gd name="T78" fmla="*/ 49 w 65"/>
                <a:gd name="T79" fmla="*/ 12 h 115"/>
                <a:gd name="T80" fmla="*/ 46 w 65"/>
                <a:gd name="T81" fmla="*/ 8 h 115"/>
                <a:gd name="T82" fmla="*/ 46 w 65"/>
                <a:gd name="T83" fmla="*/ 4 h 115"/>
                <a:gd name="T84" fmla="*/ 42 w 65"/>
                <a:gd name="T85" fmla="*/ 4 h 115"/>
                <a:gd name="T86" fmla="*/ 38 w 65"/>
                <a:gd name="T87" fmla="*/ 4 h 115"/>
                <a:gd name="T88" fmla="*/ 34 w 65"/>
                <a:gd name="T89" fmla="*/ 4 h 115"/>
                <a:gd name="T90" fmla="*/ 30 w 65"/>
                <a:gd name="T91" fmla="*/ 4 h 115"/>
                <a:gd name="T92" fmla="*/ 30 w 65"/>
                <a:gd name="T93" fmla="*/ 8 h 115"/>
                <a:gd name="T94" fmla="*/ 26 w 65"/>
                <a:gd name="T95" fmla="*/ 12 h 115"/>
                <a:gd name="T96" fmla="*/ 26 w 65"/>
                <a:gd name="T97" fmla="*/ 19 h 115"/>
                <a:gd name="T98" fmla="*/ 26 w 65"/>
                <a:gd name="T99" fmla="*/ 35 h 115"/>
                <a:gd name="T100" fmla="*/ 26 w 65"/>
                <a:gd name="T101" fmla="*/ 42 h 115"/>
                <a:gd name="T102" fmla="*/ 46 w 65"/>
                <a:gd name="T103" fmla="*/ 42 h 115"/>
                <a:gd name="T104" fmla="*/ 46 w 65"/>
                <a:gd name="T105" fmla="*/ 46 h 115"/>
                <a:gd name="T106" fmla="*/ 26 w 65"/>
                <a:gd name="T107" fmla="*/ 46 h 115"/>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5"/>
                <a:gd name="T163" fmla="*/ 0 h 115"/>
                <a:gd name="T164" fmla="*/ 65 w 65"/>
                <a:gd name="T165" fmla="*/ 115 h 115"/>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5" h="115">
                  <a:moveTo>
                    <a:pt x="26" y="46"/>
                  </a:moveTo>
                  <a:lnTo>
                    <a:pt x="26" y="96"/>
                  </a:lnTo>
                  <a:lnTo>
                    <a:pt x="26" y="104"/>
                  </a:lnTo>
                  <a:lnTo>
                    <a:pt x="30" y="111"/>
                  </a:lnTo>
                  <a:lnTo>
                    <a:pt x="34" y="111"/>
                  </a:lnTo>
                  <a:lnTo>
                    <a:pt x="38" y="115"/>
                  </a:lnTo>
                  <a:lnTo>
                    <a:pt x="46" y="115"/>
                  </a:lnTo>
                  <a:lnTo>
                    <a:pt x="0" y="115"/>
                  </a:lnTo>
                  <a:lnTo>
                    <a:pt x="3" y="115"/>
                  </a:lnTo>
                  <a:lnTo>
                    <a:pt x="7" y="115"/>
                  </a:lnTo>
                  <a:lnTo>
                    <a:pt x="7" y="111"/>
                  </a:lnTo>
                  <a:lnTo>
                    <a:pt x="11" y="111"/>
                  </a:lnTo>
                  <a:lnTo>
                    <a:pt x="11" y="108"/>
                  </a:lnTo>
                  <a:lnTo>
                    <a:pt x="11" y="104"/>
                  </a:lnTo>
                  <a:lnTo>
                    <a:pt x="15" y="96"/>
                  </a:lnTo>
                  <a:lnTo>
                    <a:pt x="15" y="46"/>
                  </a:lnTo>
                  <a:lnTo>
                    <a:pt x="0" y="46"/>
                  </a:lnTo>
                  <a:lnTo>
                    <a:pt x="0" y="42"/>
                  </a:lnTo>
                  <a:lnTo>
                    <a:pt x="15" y="42"/>
                  </a:lnTo>
                  <a:lnTo>
                    <a:pt x="15" y="35"/>
                  </a:lnTo>
                  <a:lnTo>
                    <a:pt x="15" y="23"/>
                  </a:lnTo>
                  <a:lnTo>
                    <a:pt x="15" y="16"/>
                  </a:lnTo>
                  <a:lnTo>
                    <a:pt x="23" y="8"/>
                  </a:lnTo>
                  <a:lnTo>
                    <a:pt x="26" y="4"/>
                  </a:lnTo>
                  <a:lnTo>
                    <a:pt x="34" y="0"/>
                  </a:lnTo>
                  <a:lnTo>
                    <a:pt x="46" y="0"/>
                  </a:lnTo>
                  <a:lnTo>
                    <a:pt x="53" y="0"/>
                  </a:lnTo>
                  <a:lnTo>
                    <a:pt x="61" y="4"/>
                  </a:lnTo>
                  <a:lnTo>
                    <a:pt x="65" y="8"/>
                  </a:lnTo>
                  <a:lnTo>
                    <a:pt x="65" y="12"/>
                  </a:lnTo>
                  <a:lnTo>
                    <a:pt x="65" y="16"/>
                  </a:lnTo>
                  <a:lnTo>
                    <a:pt x="61" y="19"/>
                  </a:lnTo>
                  <a:lnTo>
                    <a:pt x="57" y="19"/>
                  </a:lnTo>
                  <a:lnTo>
                    <a:pt x="53" y="19"/>
                  </a:lnTo>
                  <a:lnTo>
                    <a:pt x="53" y="16"/>
                  </a:lnTo>
                  <a:lnTo>
                    <a:pt x="49" y="12"/>
                  </a:lnTo>
                  <a:lnTo>
                    <a:pt x="46" y="8"/>
                  </a:lnTo>
                  <a:lnTo>
                    <a:pt x="46" y="4"/>
                  </a:lnTo>
                  <a:lnTo>
                    <a:pt x="42" y="4"/>
                  </a:lnTo>
                  <a:lnTo>
                    <a:pt x="38" y="4"/>
                  </a:lnTo>
                  <a:lnTo>
                    <a:pt x="34" y="4"/>
                  </a:lnTo>
                  <a:lnTo>
                    <a:pt x="30" y="4"/>
                  </a:lnTo>
                  <a:lnTo>
                    <a:pt x="30" y="8"/>
                  </a:lnTo>
                  <a:lnTo>
                    <a:pt x="26" y="12"/>
                  </a:lnTo>
                  <a:lnTo>
                    <a:pt x="26" y="19"/>
                  </a:lnTo>
                  <a:lnTo>
                    <a:pt x="26" y="35"/>
                  </a:lnTo>
                  <a:lnTo>
                    <a:pt x="26" y="42"/>
                  </a:lnTo>
                  <a:lnTo>
                    <a:pt x="46" y="42"/>
                  </a:lnTo>
                  <a:lnTo>
                    <a:pt x="46" y="46"/>
                  </a:lnTo>
                  <a:lnTo>
                    <a:pt x="26" y="46"/>
                  </a:lnTo>
                  <a:close/>
                </a:path>
              </a:pathLst>
            </a:custGeom>
            <a:solidFill>
              <a:srgbClr val="000000"/>
            </a:solidFill>
            <a:ln w="0">
              <a:solidFill>
                <a:srgbClr val="000000"/>
              </a:solidFill>
              <a:round/>
              <a:headEnd/>
              <a:tailEnd/>
            </a:ln>
          </p:spPr>
          <p:txBody>
            <a:bodyPr/>
            <a:lstStyle/>
            <a:p>
              <a:endParaRPr lang="en-CA"/>
            </a:p>
          </p:txBody>
        </p:sp>
        <p:sp>
          <p:nvSpPr>
            <p:cNvPr id="18476" name="Freeform 430"/>
            <p:cNvSpPr>
              <a:spLocks noEditPoints="1"/>
            </p:cNvSpPr>
            <p:nvPr/>
          </p:nvSpPr>
          <p:spPr bwMode="auto">
            <a:xfrm>
              <a:off x="307" y="2608"/>
              <a:ext cx="73" cy="80"/>
            </a:xfrm>
            <a:custGeom>
              <a:avLst/>
              <a:gdLst>
                <a:gd name="T0" fmla="*/ 35 w 73"/>
                <a:gd name="T1" fmla="*/ 0 h 80"/>
                <a:gd name="T2" fmla="*/ 46 w 73"/>
                <a:gd name="T3" fmla="*/ 0 h 80"/>
                <a:gd name="T4" fmla="*/ 58 w 73"/>
                <a:gd name="T5" fmla="*/ 7 h 80"/>
                <a:gd name="T6" fmla="*/ 62 w 73"/>
                <a:gd name="T7" fmla="*/ 11 h 80"/>
                <a:gd name="T8" fmla="*/ 69 w 73"/>
                <a:gd name="T9" fmla="*/ 23 h 80"/>
                <a:gd name="T10" fmla="*/ 73 w 73"/>
                <a:gd name="T11" fmla="*/ 38 h 80"/>
                <a:gd name="T12" fmla="*/ 69 w 73"/>
                <a:gd name="T13" fmla="*/ 49 h 80"/>
                <a:gd name="T14" fmla="*/ 66 w 73"/>
                <a:gd name="T15" fmla="*/ 57 h 80"/>
                <a:gd name="T16" fmla="*/ 62 w 73"/>
                <a:gd name="T17" fmla="*/ 69 h 80"/>
                <a:gd name="T18" fmla="*/ 54 w 73"/>
                <a:gd name="T19" fmla="*/ 72 h 80"/>
                <a:gd name="T20" fmla="*/ 46 w 73"/>
                <a:gd name="T21" fmla="*/ 76 h 80"/>
                <a:gd name="T22" fmla="*/ 35 w 73"/>
                <a:gd name="T23" fmla="*/ 80 h 80"/>
                <a:gd name="T24" fmla="*/ 23 w 73"/>
                <a:gd name="T25" fmla="*/ 76 h 80"/>
                <a:gd name="T26" fmla="*/ 16 w 73"/>
                <a:gd name="T27" fmla="*/ 72 h 80"/>
                <a:gd name="T28" fmla="*/ 8 w 73"/>
                <a:gd name="T29" fmla="*/ 65 h 80"/>
                <a:gd name="T30" fmla="*/ 4 w 73"/>
                <a:gd name="T31" fmla="*/ 53 h 80"/>
                <a:gd name="T32" fmla="*/ 0 w 73"/>
                <a:gd name="T33" fmla="*/ 38 h 80"/>
                <a:gd name="T34" fmla="*/ 0 w 73"/>
                <a:gd name="T35" fmla="*/ 30 h 80"/>
                <a:gd name="T36" fmla="*/ 4 w 73"/>
                <a:gd name="T37" fmla="*/ 19 h 80"/>
                <a:gd name="T38" fmla="*/ 12 w 73"/>
                <a:gd name="T39" fmla="*/ 11 h 80"/>
                <a:gd name="T40" fmla="*/ 19 w 73"/>
                <a:gd name="T41" fmla="*/ 3 h 80"/>
                <a:gd name="T42" fmla="*/ 27 w 73"/>
                <a:gd name="T43" fmla="*/ 0 h 80"/>
                <a:gd name="T44" fmla="*/ 35 w 73"/>
                <a:gd name="T45" fmla="*/ 0 h 80"/>
                <a:gd name="T46" fmla="*/ 35 w 73"/>
                <a:gd name="T47" fmla="*/ 3 h 80"/>
                <a:gd name="T48" fmla="*/ 31 w 73"/>
                <a:gd name="T49" fmla="*/ 7 h 80"/>
                <a:gd name="T50" fmla="*/ 23 w 73"/>
                <a:gd name="T51" fmla="*/ 7 h 80"/>
                <a:gd name="T52" fmla="*/ 19 w 73"/>
                <a:gd name="T53" fmla="*/ 11 h 80"/>
                <a:gd name="T54" fmla="*/ 16 w 73"/>
                <a:gd name="T55" fmla="*/ 15 h 80"/>
                <a:gd name="T56" fmla="*/ 16 w 73"/>
                <a:gd name="T57" fmla="*/ 23 h 80"/>
                <a:gd name="T58" fmla="*/ 16 w 73"/>
                <a:gd name="T59" fmla="*/ 34 h 80"/>
                <a:gd name="T60" fmla="*/ 16 w 73"/>
                <a:gd name="T61" fmla="*/ 49 h 80"/>
                <a:gd name="T62" fmla="*/ 19 w 73"/>
                <a:gd name="T63" fmla="*/ 61 h 80"/>
                <a:gd name="T64" fmla="*/ 27 w 73"/>
                <a:gd name="T65" fmla="*/ 69 h 80"/>
                <a:gd name="T66" fmla="*/ 31 w 73"/>
                <a:gd name="T67" fmla="*/ 72 h 80"/>
                <a:gd name="T68" fmla="*/ 39 w 73"/>
                <a:gd name="T69" fmla="*/ 72 h 80"/>
                <a:gd name="T70" fmla="*/ 46 w 73"/>
                <a:gd name="T71" fmla="*/ 72 h 80"/>
                <a:gd name="T72" fmla="*/ 54 w 73"/>
                <a:gd name="T73" fmla="*/ 69 h 80"/>
                <a:gd name="T74" fmla="*/ 58 w 73"/>
                <a:gd name="T75" fmla="*/ 57 h 80"/>
                <a:gd name="T76" fmla="*/ 58 w 73"/>
                <a:gd name="T77" fmla="*/ 46 h 80"/>
                <a:gd name="T78" fmla="*/ 58 w 73"/>
                <a:gd name="T79" fmla="*/ 30 h 80"/>
                <a:gd name="T80" fmla="*/ 54 w 73"/>
                <a:gd name="T81" fmla="*/ 23 h 80"/>
                <a:gd name="T82" fmla="*/ 50 w 73"/>
                <a:gd name="T83" fmla="*/ 11 h 80"/>
                <a:gd name="T84" fmla="*/ 42 w 73"/>
                <a:gd name="T85" fmla="*/ 7 h 80"/>
                <a:gd name="T86" fmla="*/ 35 w 73"/>
                <a:gd name="T87" fmla="*/ 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3"/>
                <a:gd name="T133" fmla="*/ 0 h 80"/>
                <a:gd name="T134" fmla="*/ 73 w 73"/>
                <a:gd name="T135" fmla="*/ 80 h 8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3" h="80">
                  <a:moveTo>
                    <a:pt x="35" y="0"/>
                  </a:moveTo>
                  <a:lnTo>
                    <a:pt x="46" y="0"/>
                  </a:lnTo>
                  <a:lnTo>
                    <a:pt x="58" y="7"/>
                  </a:lnTo>
                  <a:lnTo>
                    <a:pt x="62" y="11"/>
                  </a:lnTo>
                  <a:lnTo>
                    <a:pt x="69" y="23"/>
                  </a:lnTo>
                  <a:lnTo>
                    <a:pt x="73" y="38"/>
                  </a:lnTo>
                  <a:lnTo>
                    <a:pt x="69" y="49"/>
                  </a:lnTo>
                  <a:lnTo>
                    <a:pt x="66" y="57"/>
                  </a:lnTo>
                  <a:lnTo>
                    <a:pt x="62" y="69"/>
                  </a:lnTo>
                  <a:lnTo>
                    <a:pt x="54" y="72"/>
                  </a:lnTo>
                  <a:lnTo>
                    <a:pt x="46" y="76"/>
                  </a:lnTo>
                  <a:lnTo>
                    <a:pt x="35" y="80"/>
                  </a:lnTo>
                  <a:lnTo>
                    <a:pt x="23" y="76"/>
                  </a:lnTo>
                  <a:lnTo>
                    <a:pt x="16" y="72"/>
                  </a:lnTo>
                  <a:lnTo>
                    <a:pt x="8" y="65"/>
                  </a:lnTo>
                  <a:lnTo>
                    <a:pt x="4" y="53"/>
                  </a:lnTo>
                  <a:lnTo>
                    <a:pt x="0" y="38"/>
                  </a:lnTo>
                  <a:lnTo>
                    <a:pt x="0" y="30"/>
                  </a:lnTo>
                  <a:lnTo>
                    <a:pt x="4" y="19"/>
                  </a:lnTo>
                  <a:lnTo>
                    <a:pt x="12" y="11"/>
                  </a:lnTo>
                  <a:lnTo>
                    <a:pt x="19" y="3"/>
                  </a:lnTo>
                  <a:lnTo>
                    <a:pt x="27" y="0"/>
                  </a:lnTo>
                  <a:lnTo>
                    <a:pt x="35" y="0"/>
                  </a:lnTo>
                  <a:close/>
                  <a:moveTo>
                    <a:pt x="35" y="3"/>
                  </a:moveTo>
                  <a:lnTo>
                    <a:pt x="31" y="7"/>
                  </a:lnTo>
                  <a:lnTo>
                    <a:pt x="23" y="7"/>
                  </a:lnTo>
                  <a:lnTo>
                    <a:pt x="19" y="11"/>
                  </a:lnTo>
                  <a:lnTo>
                    <a:pt x="16" y="15"/>
                  </a:lnTo>
                  <a:lnTo>
                    <a:pt x="16" y="23"/>
                  </a:lnTo>
                  <a:lnTo>
                    <a:pt x="16" y="34"/>
                  </a:lnTo>
                  <a:lnTo>
                    <a:pt x="16" y="49"/>
                  </a:lnTo>
                  <a:lnTo>
                    <a:pt x="19" y="61"/>
                  </a:lnTo>
                  <a:lnTo>
                    <a:pt x="27" y="69"/>
                  </a:lnTo>
                  <a:lnTo>
                    <a:pt x="31" y="72"/>
                  </a:lnTo>
                  <a:lnTo>
                    <a:pt x="39" y="72"/>
                  </a:lnTo>
                  <a:lnTo>
                    <a:pt x="46" y="72"/>
                  </a:lnTo>
                  <a:lnTo>
                    <a:pt x="54" y="69"/>
                  </a:lnTo>
                  <a:lnTo>
                    <a:pt x="58" y="57"/>
                  </a:lnTo>
                  <a:lnTo>
                    <a:pt x="58" y="46"/>
                  </a:lnTo>
                  <a:lnTo>
                    <a:pt x="58" y="30"/>
                  </a:lnTo>
                  <a:lnTo>
                    <a:pt x="54" y="23"/>
                  </a:lnTo>
                  <a:lnTo>
                    <a:pt x="50" y="11"/>
                  </a:lnTo>
                  <a:lnTo>
                    <a:pt x="42" y="7"/>
                  </a:lnTo>
                  <a:lnTo>
                    <a:pt x="35" y="3"/>
                  </a:lnTo>
                  <a:close/>
                </a:path>
              </a:pathLst>
            </a:custGeom>
            <a:solidFill>
              <a:srgbClr val="000000"/>
            </a:solidFill>
            <a:ln w="0">
              <a:solidFill>
                <a:srgbClr val="000000"/>
              </a:solidFill>
              <a:round/>
              <a:headEnd/>
              <a:tailEnd/>
            </a:ln>
          </p:spPr>
          <p:txBody>
            <a:bodyPr/>
            <a:lstStyle/>
            <a:p>
              <a:endParaRPr lang="en-CA"/>
            </a:p>
          </p:txBody>
        </p:sp>
        <p:sp>
          <p:nvSpPr>
            <p:cNvPr id="18477" name="Freeform 431"/>
            <p:cNvSpPr>
              <a:spLocks noEditPoints="1"/>
            </p:cNvSpPr>
            <p:nvPr/>
          </p:nvSpPr>
          <p:spPr bwMode="auto">
            <a:xfrm>
              <a:off x="392" y="2608"/>
              <a:ext cx="73" cy="80"/>
            </a:xfrm>
            <a:custGeom>
              <a:avLst/>
              <a:gdLst>
                <a:gd name="T0" fmla="*/ 34 w 73"/>
                <a:gd name="T1" fmla="*/ 0 h 80"/>
                <a:gd name="T2" fmla="*/ 46 w 73"/>
                <a:gd name="T3" fmla="*/ 0 h 80"/>
                <a:gd name="T4" fmla="*/ 53 w 73"/>
                <a:gd name="T5" fmla="*/ 7 h 80"/>
                <a:gd name="T6" fmla="*/ 61 w 73"/>
                <a:gd name="T7" fmla="*/ 11 h 80"/>
                <a:gd name="T8" fmla="*/ 69 w 73"/>
                <a:gd name="T9" fmla="*/ 23 h 80"/>
                <a:gd name="T10" fmla="*/ 73 w 73"/>
                <a:gd name="T11" fmla="*/ 38 h 80"/>
                <a:gd name="T12" fmla="*/ 69 w 73"/>
                <a:gd name="T13" fmla="*/ 49 h 80"/>
                <a:gd name="T14" fmla="*/ 65 w 73"/>
                <a:gd name="T15" fmla="*/ 57 h 80"/>
                <a:gd name="T16" fmla="*/ 61 w 73"/>
                <a:gd name="T17" fmla="*/ 69 h 80"/>
                <a:gd name="T18" fmla="*/ 53 w 73"/>
                <a:gd name="T19" fmla="*/ 72 h 80"/>
                <a:gd name="T20" fmla="*/ 46 w 73"/>
                <a:gd name="T21" fmla="*/ 76 h 80"/>
                <a:gd name="T22" fmla="*/ 34 w 73"/>
                <a:gd name="T23" fmla="*/ 80 h 80"/>
                <a:gd name="T24" fmla="*/ 23 w 73"/>
                <a:gd name="T25" fmla="*/ 76 h 80"/>
                <a:gd name="T26" fmla="*/ 15 w 73"/>
                <a:gd name="T27" fmla="*/ 72 h 80"/>
                <a:gd name="T28" fmla="*/ 7 w 73"/>
                <a:gd name="T29" fmla="*/ 65 h 80"/>
                <a:gd name="T30" fmla="*/ 0 w 73"/>
                <a:gd name="T31" fmla="*/ 53 h 80"/>
                <a:gd name="T32" fmla="*/ 0 w 73"/>
                <a:gd name="T33" fmla="*/ 38 h 80"/>
                <a:gd name="T34" fmla="*/ 0 w 73"/>
                <a:gd name="T35" fmla="*/ 30 h 80"/>
                <a:gd name="T36" fmla="*/ 4 w 73"/>
                <a:gd name="T37" fmla="*/ 19 h 80"/>
                <a:gd name="T38" fmla="*/ 11 w 73"/>
                <a:gd name="T39" fmla="*/ 11 h 80"/>
                <a:gd name="T40" fmla="*/ 19 w 73"/>
                <a:gd name="T41" fmla="*/ 3 h 80"/>
                <a:gd name="T42" fmla="*/ 27 w 73"/>
                <a:gd name="T43" fmla="*/ 0 h 80"/>
                <a:gd name="T44" fmla="*/ 34 w 73"/>
                <a:gd name="T45" fmla="*/ 0 h 80"/>
                <a:gd name="T46" fmla="*/ 34 w 73"/>
                <a:gd name="T47" fmla="*/ 3 h 80"/>
                <a:gd name="T48" fmla="*/ 27 w 73"/>
                <a:gd name="T49" fmla="*/ 7 h 80"/>
                <a:gd name="T50" fmla="*/ 23 w 73"/>
                <a:gd name="T51" fmla="*/ 7 h 80"/>
                <a:gd name="T52" fmla="*/ 19 w 73"/>
                <a:gd name="T53" fmla="*/ 11 h 80"/>
                <a:gd name="T54" fmla="*/ 15 w 73"/>
                <a:gd name="T55" fmla="*/ 15 h 80"/>
                <a:gd name="T56" fmla="*/ 15 w 73"/>
                <a:gd name="T57" fmla="*/ 23 h 80"/>
                <a:gd name="T58" fmla="*/ 15 w 73"/>
                <a:gd name="T59" fmla="*/ 34 h 80"/>
                <a:gd name="T60" fmla="*/ 15 w 73"/>
                <a:gd name="T61" fmla="*/ 49 h 80"/>
                <a:gd name="T62" fmla="*/ 19 w 73"/>
                <a:gd name="T63" fmla="*/ 61 h 80"/>
                <a:gd name="T64" fmla="*/ 27 w 73"/>
                <a:gd name="T65" fmla="*/ 69 h 80"/>
                <a:gd name="T66" fmla="*/ 30 w 73"/>
                <a:gd name="T67" fmla="*/ 72 h 80"/>
                <a:gd name="T68" fmla="*/ 38 w 73"/>
                <a:gd name="T69" fmla="*/ 72 h 80"/>
                <a:gd name="T70" fmla="*/ 46 w 73"/>
                <a:gd name="T71" fmla="*/ 72 h 80"/>
                <a:gd name="T72" fmla="*/ 53 w 73"/>
                <a:gd name="T73" fmla="*/ 69 h 80"/>
                <a:gd name="T74" fmla="*/ 57 w 73"/>
                <a:gd name="T75" fmla="*/ 57 h 80"/>
                <a:gd name="T76" fmla="*/ 57 w 73"/>
                <a:gd name="T77" fmla="*/ 46 h 80"/>
                <a:gd name="T78" fmla="*/ 57 w 73"/>
                <a:gd name="T79" fmla="*/ 30 h 80"/>
                <a:gd name="T80" fmla="*/ 53 w 73"/>
                <a:gd name="T81" fmla="*/ 23 h 80"/>
                <a:gd name="T82" fmla="*/ 50 w 73"/>
                <a:gd name="T83" fmla="*/ 11 h 80"/>
                <a:gd name="T84" fmla="*/ 42 w 73"/>
                <a:gd name="T85" fmla="*/ 7 h 80"/>
                <a:gd name="T86" fmla="*/ 34 w 73"/>
                <a:gd name="T87" fmla="*/ 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3"/>
                <a:gd name="T133" fmla="*/ 0 h 80"/>
                <a:gd name="T134" fmla="*/ 73 w 73"/>
                <a:gd name="T135" fmla="*/ 80 h 8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3" h="80">
                  <a:moveTo>
                    <a:pt x="34" y="0"/>
                  </a:moveTo>
                  <a:lnTo>
                    <a:pt x="46" y="0"/>
                  </a:lnTo>
                  <a:lnTo>
                    <a:pt x="53" y="7"/>
                  </a:lnTo>
                  <a:lnTo>
                    <a:pt x="61" y="11"/>
                  </a:lnTo>
                  <a:lnTo>
                    <a:pt x="69" y="23"/>
                  </a:lnTo>
                  <a:lnTo>
                    <a:pt x="73" y="38"/>
                  </a:lnTo>
                  <a:lnTo>
                    <a:pt x="69" y="49"/>
                  </a:lnTo>
                  <a:lnTo>
                    <a:pt x="65" y="57"/>
                  </a:lnTo>
                  <a:lnTo>
                    <a:pt x="61" y="69"/>
                  </a:lnTo>
                  <a:lnTo>
                    <a:pt x="53" y="72"/>
                  </a:lnTo>
                  <a:lnTo>
                    <a:pt x="46" y="76"/>
                  </a:lnTo>
                  <a:lnTo>
                    <a:pt x="34" y="80"/>
                  </a:lnTo>
                  <a:lnTo>
                    <a:pt x="23" y="76"/>
                  </a:lnTo>
                  <a:lnTo>
                    <a:pt x="15" y="72"/>
                  </a:lnTo>
                  <a:lnTo>
                    <a:pt x="7" y="65"/>
                  </a:lnTo>
                  <a:lnTo>
                    <a:pt x="0" y="53"/>
                  </a:lnTo>
                  <a:lnTo>
                    <a:pt x="0" y="38"/>
                  </a:lnTo>
                  <a:lnTo>
                    <a:pt x="0" y="30"/>
                  </a:lnTo>
                  <a:lnTo>
                    <a:pt x="4" y="19"/>
                  </a:lnTo>
                  <a:lnTo>
                    <a:pt x="11" y="11"/>
                  </a:lnTo>
                  <a:lnTo>
                    <a:pt x="19" y="3"/>
                  </a:lnTo>
                  <a:lnTo>
                    <a:pt x="27" y="0"/>
                  </a:lnTo>
                  <a:lnTo>
                    <a:pt x="34" y="0"/>
                  </a:lnTo>
                  <a:close/>
                  <a:moveTo>
                    <a:pt x="34" y="3"/>
                  </a:moveTo>
                  <a:lnTo>
                    <a:pt x="27" y="7"/>
                  </a:lnTo>
                  <a:lnTo>
                    <a:pt x="23" y="7"/>
                  </a:lnTo>
                  <a:lnTo>
                    <a:pt x="19" y="11"/>
                  </a:lnTo>
                  <a:lnTo>
                    <a:pt x="15" y="15"/>
                  </a:lnTo>
                  <a:lnTo>
                    <a:pt x="15" y="23"/>
                  </a:lnTo>
                  <a:lnTo>
                    <a:pt x="15" y="34"/>
                  </a:lnTo>
                  <a:lnTo>
                    <a:pt x="15" y="49"/>
                  </a:lnTo>
                  <a:lnTo>
                    <a:pt x="19" y="61"/>
                  </a:lnTo>
                  <a:lnTo>
                    <a:pt x="27" y="69"/>
                  </a:lnTo>
                  <a:lnTo>
                    <a:pt x="30" y="72"/>
                  </a:lnTo>
                  <a:lnTo>
                    <a:pt x="38" y="72"/>
                  </a:lnTo>
                  <a:lnTo>
                    <a:pt x="46" y="72"/>
                  </a:lnTo>
                  <a:lnTo>
                    <a:pt x="53" y="69"/>
                  </a:lnTo>
                  <a:lnTo>
                    <a:pt x="57" y="57"/>
                  </a:lnTo>
                  <a:lnTo>
                    <a:pt x="57" y="46"/>
                  </a:lnTo>
                  <a:lnTo>
                    <a:pt x="57" y="30"/>
                  </a:lnTo>
                  <a:lnTo>
                    <a:pt x="53" y="23"/>
                  </a:lnTo>
                  <a:lnTo>
                    <a:pt x="50" y="11"/>
                  </a:lnTo>
                  <a:lnTo>
                    <a:pt x="42" y="7"/>
                  </a:lnTo>
                  <a:lnTo>
                    <a:pt x="34" y="3"/>
                  </a:lnTo>
                  <a:close/>
                </a:path>
              </a:pathLst>
            </a:custGeom>
            <a:solidFill>
              <a:srgbClr val="000000"/>
            </a:solidFill>
            <a:ln w="0">
              <a:solidFill>
                <a:srgbClr val="000000"/>
              </a:solidFill>
              <a:round/>
              <a:headEnd/>
              <a:tailEnd/>
            </a:ln>
          </p:spPr>
          <p:txBody>
            <a:bodyPr/>
            <a:lstStyle/>
            <a:p>
              <a:endParaRPr lang="en-CA"/>
            </a:p>
          </p:txBody>
        </p:sp>
        <p:sp>
          <p:nvSpPr>
            <p:cNvPr id="18478" name="Freeform 432"/>
            <p:cNvSpPr>
              <a:spLocks noEditPoints="1"/>
            </p:cNvSpPr>
            <p:nvPr/>
          </p:nvSpPr>
          <p:spPr bwMode="auto">
            <a:xfrm>
              <a:off x="476" y="2569"/>
              <a:ext cx="77" cy="119"/>
            </a:xfrm>
            <a:custGeom>
              <a:avLst/>
              <a:gdLst>
                <a:gd name="T0" fmla="*/ 54 w 77"/>
                <a:gd name="T1" fmla="*/ 104 h 119"/>
                <a:gd name="T2" fmla="*/ 46 w 77"/>
                <a:gd name="T3" fmla="*/ 111 h 119"/>
                <a:gd name="T4" fmla="*/ 42 w 77"/>
                <a:gd name="T5" fmla="*/ 115 h 119"/>
                <a:gd name="T6" fmla="*/ 35 w 77"/>
                <a:gd name="T7" fmla="*/ 115 h 119"/>
                <a:gd name="T8" fmla="*/ 31 w 77"/>
                <a:gd name="T9" fmla="*/ 119 h 119"/>
                <a:gd name="T10" fmla="*/ 19 w 77"/>
                <a:gd name="T11" fmla="*/ 115 h 119"/>
                <a:gd name="T12" fmla="*/ 8 w 77"/>
                <a:gd name="T13" fmla="*/ 108 h 119"/>
                <a:gd name="T14" fmla="*/ 0 w 77"/>
                <a:gd name="T15" fmla="*/ 96 h 119"/>
                <a:gd name="T16" fmla="*/ 0 w 77"/>
                <a:gd name="T17" fmla="*/ 81 h 119"/>
                <a:gd name="T18" fmla="*/ 0 w 77"/>
                <a:gd name="T19" fmla="*/ 65 h 119"/>
                <a:gd name="T20" fmla="*/ 8 w 77"/>
                <a:gd name="T21" fmla="*/ 50 h 119"/>
                <a:gd name="T22" fmla="*/ 15 w 77"/>
                <a:gd name="T23" fmla="*/ 46 h 119"/>
                <a:gd name="T24" fmla="*/ 27 w 77"/>
                <a:gd name="T25" fmla="*/ 39 h 119"/>
                <a:gd name="T26" fmla="*/ 35 w 77"/>
                <a:gd name="T27" fmla="*/ 39 h 119"/>
                <a:gd name="T28" fmla="*/ 46 w 77"/>
                <a:gd name="T29" fmla="*/ 42 h 119"/>
                <a:gd name="T30" fmla="*/ 54 w 77"/>
                <a:gd name="T31" fmla="*/ 46 h 119"/>
                <a:gd name="T32" fmla="*/ 54 w 77"/>
                <a:gd name="T33" fmla="*/ 31 h 119"/>
                <a:gd name="T34" fmla="*/ 50 w 77"/>
                <a:gd name="T35" fmla="*/ 19 h 119"/>
                <a:gd name="T36" fmla="*/ 50 w 77"/>
                <a:gd name="T37" fmla="*/ 12 h 119"/>
                <a:gd name="T38" fmla="*/ 50 w 77"/>
                <a:gd name="T39" fmla="*/ 12 h 119"/>
                <a:gd name="T40" fmla="*/ 50 w 77"/>
                <a:gd name="T41" fmla="*/ 8 h 119"/>
                <a:gd name="T42" fmla="*/ 50 w 77"/>
                <a:gd name="T43" fmla="*/ 8 h 119"/>
                <a:gd name="T44" fmla="*/ 46 w 77"/>
                <a:gd name="T45" fmla="*/ 8 h 119"/>
                <a:gd name="T46" fmla="*/ 46 w 77"/>
                <a:gd name="T47" fmla="*/ 8 h 119"/>
                <a:gd name="T48" fmla="*/ 42 w 77"/>
                <a:gd name="T49" fmla="*/ 8 h 119"/>
                <a:gd name="T50" fmla="*/ 42 w 77"/>
                <a:gd name="T51" fmla="*/ 8 h 119"/>
                <a:gd name="T52" fmla="*/ 61 w 77"/>
                <a:gd name="T53" fmla="*/ 0 h 119"/>
                <a:gd name="T54" fmla="*/ 65 w 77"/>
                <a:gd name="T55" fmla="*/ 0 h 119"/>
                <a:gd name="T56" fmla="*/ 65 w 77"/>
                <a:gd name="T57" fmla="*/ 85 h 119"/>
                <a:gd name="T58" fmla="*/ 65 w 77"/>
                <a:gd name="T59" fmla="*/ 96 h 119"/>
                <a:gd name="T60" fmla="*/ 65 w 77"/>
                <a:gd name="T61" fmla="*/ 104 h 119"/>
                <a:gd name="T62" fmla="*/ 65 w 77"/>
                <a:gd name="T63" fmla="*/ 104 h 119"/>
                <a:gd name="T64" fmla="*/ 69 w 77"/>
                <a:gd name="T65" fmla="*/ 108 h 119"/>
                <a:gd name="T66" fmla="*/ 69 w 77"/>
                <a:gd name="T67" fmla="*/ 108 h 119"/>
                <a:gd name="T68" fmla="*/ 69 w 77"/>
                <a:gd name="T69" fmla="*/ 108 h 119"/>
                <a:gd name="T70" fmla="*/ 73 w 77"/>
                <a:gd name="T71" fmla="*/ 108 h 119"/>
                <a:gd name="T72" fmla="*/ 77 w 77"/>
                <a:gd name="T73" fmla="*/ 108 h 119"/>
                <a:gd name="T74" fmla="*/ 77 w 77"/>
                <a:gd name="T75" fmla="*/ 108 h 119"/>
                <a:gd name="T76" fmla="*/ 54 w 77"/>
                <a:gd name="T77" fmla="*/ 119 h 119"/>
                <a:gd name="T78" fmla="*/ 54 w 77"/>
                <a:gd name="T79" fmla="*/ 119 h 119"/>
                <a:gd name="T80" fmla="*/ 54 w 77"/>
                <a:gd name="T81" fmla="*/ 104 h 119"/>
                <a:gd name="T82" fmla="*/ 54 w 77"/>
                <a:gd name="T83" fmla="*/ 100 h 119"/>
                <a:gd name="T84" fmla="*/ 54 w 77"/>
                <a:gd name="T85" fmla="*/ 65 h 119"/>
                <a:gd name="T86" fmla="*/ 50 w 77"/>
                <a:gd name="T87" fmla="*/ 58 h 119"/>
                <a:gd name="T88" fmla="*/ 50 w 77"/>
                <a:gd name="T89" fmla="*/ 54 h 119"/>
                <a:gd name="T90" fmla="*/ 46 w 77"/>
                <a:gd name="T91" fmla="*/ 50 h 119"/>
                <a:gd name="T92" fmla="*/ 42 w 77"/>
                <a:gd name="T93" fmla="*/ 46 h 119"/>
                <a:gd name="T94" fmla="*/ 38 w 77"/>
                <a:gd name="T95" fmla="*/ 46 h 119"/>
                <a:gd name="T96" fmla="*/ 35 w 77"/>
                <a:gd name="T97" fmla="*/ 42 h 119"/>
                <a:gd name="T98" fmla="*/ 27 w 77"/>
                <a:gd name="T99" fmla="*/ 46 h 119"/>
                <a:gd name="T100" fmla="*/ 19 w 77"/>
                <a:gd name="T101" fmla="*/ 50 h 119"/>
                <a:gd name="T102" fmla="*/ 15 w 77"/>
                <a:gd name="T103" fmla="*/ 62 h 119"/>
                <a:gd name="T104" fmla="*/ 12 w 77"/>
                <a:gd name="T105" fmla="*/ 73 h 119"/>
                <a:gd name="T106" fmla="*/ 15 w 77"/>
                <a:gd name="T107" fmla="*/ 88 h 119"/>
                <a:gd name="T108" fmla="*/ 19 w 77"/>
                <a:gd name="T109" fmla="*/ 100 h 119"/>
                <a:gd name="T110" fmla="*/ 27 w 77"/>
                <a:gd name="T111" fmla="*/ 104 h 119"/>
                <a:gd name="T112" fmla="*/ 38 w 77"/>
                <a:gd name="T113" fmla="*/ 108 h 119"/>
                <a:gd name="T114" fmla="*/ 46 w 77"/>
                <a:gd name="T115" fmla="*/ 104 h 119"/>
                <a:gd name="T116" fmla="*/ 54 w 77"/>
                <a:gd name="T117" fmla="*/ 100 h 11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77"/>
                <a:gd name="T178" fmla="*/ 0 h 119"/>
                <a:gd name="T179" fmla="*/ 77 w 77"/>
                <a:gd name="T180" fmla="*/ 119 h 11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77" h="119">
                  <a:moveTo>
                    <a:pt x="54" y="104"/>
                  </a:moveTo>
                  <a:lnTo>
                    <a:pt x="46" y="111"/>
                  </a:lnTo>
                  <a:lnTo>
                    <a:pt x="42" y="115"/>
                  </a:lnTo>
                  <a:lnTo>
                    <a:pt x="35" y="115"/>
                  </a:lnTo>
                  <a:lnTo>
                    <a:pt x="31" y="119"/>
                  </a:lnTo>
                  <a:lnTo>
                    <a:pt x="19" y="115"/>
                  </a:lnTo>
                  <a:lnTo>
                    <a:pt x="8" y="108"/>
                  </a:lnTo>
                  <a:lnTo>
                    <a:pt x="0" y="96"/>
                  </a:lnTo>
                  <a:lnTo>
                    <a:pt x="0" y="81"/>
                  </a:lnTo>
                  <a:lnTo>
                    <a:pt x="0" y="65"/>
                  </a:lnTo>
                  <a:lnTo>
                    <a:pt x="8" y="50"/>
                  </a:lnTo>
                  <a:lnTo>
                    <a:pt x="15" y="46"/>
                  </a:lnTo>
                  <a:lnTo>
                    <a:pt x="27" y="39"/>
                  </a:lnTo>
                  <a:lnTo>
                    <a:pt x="35" y="39"/>
                  </a:lnTo>
                  <a:lnTo>
                    <a:pt x="46" y="42"/>
                  </a:lnTo>
                  <a:lnTo>
                    <a:pt x="54" y="46"/>
                  </a:lnTo>
                  <a:lnTo>
                    <a:pt x="54" y="31"/>
                  </a:lnTo>
                  <a:lnTo>
                    <a:pt x="50" y="19"/>
                  </a:lnTo>
                  <a:lnTo>
                    <a:pt x="50" y="12"/>
                  </a:lnTo>
                  <a:lnTo>
                    <a:pt x="50" y="8"/>
                  </a:lnTo>
                  <a:lnTo>
                    <a:pt x="46" y="8"/>
                  </a:lnTo>
                  <a:lnTo>
                    <a:pt x="42" y="8"/>
                  </a:lnTo>
                  <a:lnTo>
                    <a:pt x="61" y="0"/>
                  </a:lnTo>
                  <a:lnTo>
                    <a:pt x="65" y="0"/>
                  </a:lnTo>
                  <a:lnTo>
                    <a:pt x="65" y="85"/>
                  </a:lnTo>
                  <a:lnTo>
                    <a:pt x="65" y="96"/>
                  </a:lnTo>
                  <a:lnTo>
                    <a:pt x="65" y="104"/>
                  </a:lnTo>
                  <a:lnTo>
                    <a:pt x="69" y="108"/>
                  </a:lnTo>
                  <a:lnTo>
                    <a:pt x="73" y="108"/>
                  </a:lnTo>
                  <a:lnTo>
                    <a:pt x="77" y="108"/>
                  </a:lnTo>
                  <a:lnTo>
                    <a:pt x="54" y="119"/>
                  </a:lnTo>
                  <a:lnTo>
                    <a:pt x="54" y="104"/>
                  </a:lnTo>
                  <a:close/>
                  <a:moveTo>
                    <a:pt x="54" y="100"/>
                  </a:moveTo>
                  <a:lnTo>
                    <a:pt x="54" y="65"/>
                  </a:lnTo>
                  <a:lnTo>
                    <a:pt x="50" y="58"/>
                  </a:lnTo>
                  <a:lnTo>
                    <a:pt x="50" y="54"/>
                  </a:lnTo>
                  <a:lnTo>
                    <a:pt x="46" y="50"/>
                  </a:lnTo>
                  <a:lnTo>
                    <a:pt x="42" y="46"/>
                  </a:lnTo>
                  <a:lnTo>
                    <a:pt x="38" y="46"/>
                  </a:lnTo>
                  <a:lnTo>
                    <a:pt x="35" y="42"/>
                  </a:lnTo>
                  <a:lnTo>
                    <a:pt x="27" y="46"/>
                  </a:lnTo>
                  <a:lnTo>
                    <a:pt x="19" y="50"/>
                  </a:lnTo>
                  <a:lnTo>
                    <a:pt x="15" y="62"/>
                  </a:lnTo>
                  <a:lnTo>
                    <a:pt x="12" y="73"/>
                  </a:lnTo>
                  <a:lnTo>
                    <a:pt x="15" y="88"/>
                  </a:lnTo>
                  <a:lnTo>
                    <a:pt x="19" y="100"/>
                  </a:lnTo>
                  <a:lnTo>
                    <a:pt x="27" y="104"/>
                  </a:lnTo>
                  <a:lnTo>
                    <a:pt x="38" y="108"/>
                  </a:lnTo>
                  <a:lnTo>
                    <a:pt x="46" y="104"/>
                  </a:lnTo>
                  <a:lnTo>
                    <a:pt x="54" y="100"/>
                  </a:lnTo>
                  <a:close/>
                </a:path>
              </a:pathLst>
            </a:custGeom>
            <a:solidFill>
              <a:srgbClr val="000000"/>
            </a:solidFill>
            <a:ln w="0">
              <a:solidFill>
                <a:srgbClr val="000000"/>
              </a:solidFill>
              <a:round/>
              <a:headEnd/>
              <a:tailEnd/>
            </a:ln>
          </p:spPr>
          <p:txBody>
            <a:bodyPr/>
            <a:lstStyle/>
            <a:p>
              <a:endParaRPr lang="en-CA"/>
            </a:p>
          </p:txBody>
        </p:sp>
        <p:sp>
          <p:nvSpPr>
            <p:cNvPr id="18479" name="Rectangle 433"/>
            <p:cNvSpPr>
              <a:spLocks noChangeArrowheads="1"/>
            </p:cNvSpPr>
            <p:nvPr/>
          </p:nvSpPr>
          <p:spPr bwMode="auto">
            <a:xfrm>
              <a:off x="833" y="25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8480" name="Rectangle 434"/>
            <p:cNvSpPr>
              <a:spLocks noChangeArrowheads="1"/>
            </p:cNvSpPr>
            <p:nvPr/>
          </p:nvSpPr>
          <p:spPr bwMode="auto">
            <a:xfrm>
              <a:off x="864" y="2535"/>
              <a:ext cx="7" cy="207"/>
            </a:xfrm>
            <a:prstGeom prst="rect">
              <a:avLst/>
            </a:prstGeom>
            <a:solidFill>
              <a:srgbClr val="000000"/>
            </a:solidFill>
            <a:ln w="0">
              <a:solidFill>
                <a:srgbClr val="000000"/>
              </a:solidFill>
              <a:miter lim="800000"/>
              <a:headEnd/>
              <a:tailEnd/>
            </a:ln>
          </p:spPr>
          <p:txBody>
            <a:bodyPr/>
            <a:lstStyle/>
            <a:p>
              <a:endParaRPr lang="en-US"/>
            </a:p>
          </p:txBody>
        </p:sp>
        <p:sp>
          <p:nvSpPr>
            <p:cNvPr id="18481" name="Freeform 435"/>
            <p:cNvSpPr>
              <a:spLocks/>
            </p:cNvSpPr>
            <p:nvPr/>
          </p:nvSpPr>
          <p:spPr bwMode="auto">
            <a:xfrm>
              <a:off x="1059" y="2669"/>
              <a:ext cx="19" cy="19"/>
            </a:xfrm>
            <a:custGeom>
              <a:avLst/>
              <a:gdLst>
                <a:gd name="T0" fmla="*/ 8 w 19"/>
                <a:gd name="T1" fmla="*/ 0 h 19"/>
                <a:gd name="T2" fmla="*/ 12 w 19"/>
                <a:gd name="T3" fmla="*/ 0 h 19"/>
                <a:gd name="T4" fmla="*/ 16 w 19"/>
                <a:gd name="T5" fmla="*/ 0 h 19"/>
                <a:gd name="T6" fmla="*/ 19 w 19"/>
                <a:gd name="T7" fmla="*/ 4 h 19"/>
                <a:gd name="T8" fmla="*/ 19 w 19"/>
                <a:gd name="T9" fmla="*/ 8 h 19"/>
                <a:gd name="T10" fmla="*/ 19 w 19"/>
                <a:gd name="T11" fmla="*/ 11 h 19"/>
                <a:gd name="T12" fmla="*/ 16 w 19"/>
                <a:gd name="T13" fmla="*/ 15 h 19"/>
                <a:gd name="T14" fmla="*/ 12 w 19"/>
                <a:gd name="T15" fmla="*/ 15 h 19"/>
                <a:gd name="T16" fmla="*/ 8 w 19"/>
                <a:gd name="T17" fmla="*/ 19 h 19"/>
                <a:gd name="T18" fmla="*/ 4 w 19"/>
                <a:gd name="T19" fmla="*/ 15 h 19"/>
                <a:gd name="T20" fmla="*/ 0 w 19"/>
                <a:gd name="T21" fmla="*/ 15 h 19"/>
                <a:gd name="T22" fmla="*/ 0 w 19"/>
                <a:gd name="T23" fmla="*/ 11 h 19"/>
                <a:gd name="T24" fmla="*/ 0 w 19"/>
                <a:gd name="T25" fmla="*/ 8 h 19"/>
                <a:gd name="T26" fmla="*/ 0 w 19"/>
                <a:gd name="T27" fmla="*/ 4 h 19"/>
                <a:gd name="T28" fmla="*/ 0 w 19"/>
                <a:gd name="T29" fmla="*/ 0 h 19"/>
                <a:gd name="T30" fmla="*/ 4 w 19"/>
                <a:gd name="T31" fmla="*/ 0 h 19"/>
                <a:gd name="T32" fmla="*/ 8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8" y="0"/>
                  </a:moveTo>
                  <a:lnTo>
                    <a:pt x="12" y="0"/>
                  </a:lnTo>
                  <a:lnTo>
                    <a:pt x="16" y="0"/>
                  </a:lnTo>
                  <a:lnTo>
                    <a:pt x="19" y="4"/>
                  </a:lnTo>
                  <a:lnTo>
                    <a:pt x="19" y="8"/>
                  </a:lnTo>
                  <a:lnTo>
                    <a:pt x="19" y="11"/>
                  </a:lnTo>
                  <a:lnTo>
                    <a:pt x="16" y="15"/>
                  </a:lnTo>
                  <a:lnTo>
                    <a:pt x="12" y="15"/>
                  </a:lnTo>
                  <a:lnTo>
                    <a:pt x="8" y="19"/>
                  </a:lnTo>
                  <a:lnTo>
                    <a:pt x="4" y="15"/>
                  </a:lnTo>
                  <a:lnTo>
                    <a:pt x="0" y="15"/>
                  </a:lnTo>
                  <a:lnTo>
                    <a:pt x="0" y="11"/>
                  </a:lnTo>
                  <a:lnTo>
                    <a:pt x="0" y="8"/>
                  </a:lnTo>
                  <a:lnTo>
                    <a:pt x="0" y="4"/>
                  </a:lnTo>
                  <a:lnTo>
                    <a:pt x="0" y="0"/>
                  </a:lnTo>
                  <a:lnTo>
                    <a:pt x="4" y="0"/>
                  </a:lnTo>
                  <a:lnTo>
                    <a:pt x="8" y="0"/>
                  </a:lnTo>
                  <a:close/>
                </a:path>
              </a:pathLst>
            </a:custGeom>
            <a:solidFill>
              <a:srgbClr val="000000"/>
            </a:solidFill>
            <a:ln w="0">
              <a:solidFill>
                <a:srgbClr val="000000"/>
              </a:solidFill>
              <a:round/>
              <a:headEnd/>
              <a:tailEnd/>
            </a:ln>
          </p:spPr>
          <p:txBody>
            <a:bodyPr/>
            <a:lstStyle/>
            <a:p>
              <a:endParaRPr lang="en-CA"/>
            </a:p>
          </p:txBody>
        </p:sp>
        <p:sp>
          <p:nvSpPr>
            <p:cNvPr id="18482" name="Freeform 436"/>
            <p:cNvSpPr>
              <a:spLocks noEditPoints="1"/>
            </p:cNvSpPr>
            <p:nvPr/>
          </p:nvSpPr>
          <p:spPr bwMode="auto">
            <a:xfrm>
              <a:off x="1094" y="2569"/>
              <a:ext cx="73" cy="119"/>
            </a:xfrm>
            <a:custGeom>
              <a:avLst/>
              <a:gdLst>
                <a:gd name="T0" fmla="*/ 0 w 73"/>
                <a:gd name="T1" fmla="*/ 62 h 119"/>
                <a:gd name="T2" fmla="*/ 4 w 73"/>
                <a:gd name="T3" fmla="*/ 42 h 119"/>
                <a:gd name="T4" fmla="*/ 8 w 73"/>
                <a:gd name="T5" fmla="*/ 27 h 119"/>
                <a:gd name="T6" fmla="*/ 11 w 73"/>
                <a:gd name="T7" fmla="*/ 16 h 119"/>
                <a:gd name="T8" fmla="*/ 23 w 73"/>
                <a:gd name="T9" fmla="*/ 8 h 119"/>
                <a:gd name="T10" fmla="*/ 31 w 73"/>
                <a:gd name="T11" fmla="*/ 4 h 119"/>
                <a:gd name="T12" fmla="*/ 34 w 73"/>
                <a:gd name="T13" fmla="*/ 0 h 119"/>
                <a:gd name="T14" fmla="*/ 46 w 73"/>
                <a:gd name="T15" fmla="*/ 4 h 119"/>
                <a:gd name="T16" fmla="*/ 54 w 73"/>
                <a:gd name="T17" fmla="*/ 8 h 119"/>
                <a:gd name="T18" fmla="*/ 57 w 73"/>
                <a:gd name="T19" fmla="*/ 16 h 119"/>
                <a:gd name="T20" fmla="*/ 65 w 73"/>
                <a:gd name="T21" fmla="*/ 27 h 119"/>
                <a:gd name="T22" fmla="*/ 69 w 73"/>
                <a:gd name="T23" fmla="*/ 42 h 119"/>
                <a:gd name="T24" fmla="*/ 73 w 73"/>
                <a:gd name="T25" fmla="*/ 58 h 119"/>
                <a:gd name="T26" fmla="*/ 69 w 73"/>
                <a:gd name="T27" fmla="*/ 77 h 119"/>
                <a:gd name="T28" fmla="*/ 65 w 73"/>
                <a:gd name="T29" fmla="*/ 92 h 119"/>
                <a:gd name="T30" fmla="*/ 61 w 73"/>
                <a:gd name="T31" fmla="*/ 104 h 119"/>
                <a:gd name="T32" fmla="*/ 54 w 73"/>
                <a:gd name="T33" fmla="*/ 111 h 119"/>
                <a:gd name="T34" fmla="*/ 42 w 73"/>
                <a:gd name="T35" fmla="*/ 115 h 119"/>
                <a:gd name="T36" fmla="*/ 34 w 73"/>
                <a:gd name="T37" fmla="*/ 119 h 119"/>
                <a:gd name="T38" fmla="*/ 27 w 73"/>
                <a:gd name="T39" fmla="*/ 115 h 119"/>
                <a:gd name="T40" fmla="*/ 19 w 73"/>
                <a:gd name="T41" fmla="*/ 108 h 119"/>
                <a:gd name="T42" fmla="*/ 11 w 73"/>
                <a:gd name="T43" fmla="*/ 100 h 119"/>
                <a:gd name="T44" fmla="*/ 4 w 73"/>
                <a:gd name="T45" fmla="*/ 81 h 119"/>
                <a:gd name="T46" fmla="*/ 0 w 73"/>
                <a:gd name="T47" fmla="*/ 62 h 119"/>
                <a:gd name="T48" fmla="*/ 15 w 73"/>
                <a:gd name="T49" fmla="*/ 62 h 119"/>
                <a:gd name="T50" fmla="*/ 19 w 73"/>
                <a:gd name="T51" fmla="*/ 85 h 119"/>
                <a:gd name="T52" fmla="*/ 23 w 73"/>
                <a:gd name="T53" fmla="*/ 100 h 119"/>
                <a:gd name="T54" fmla="*/ 27 w 73"/>
                <a:gd name="T55" fmla="*/ 108 h 119"/>
                <a:gd name="T56" fmla="*/ 31 w 73"/>
                <a:gd name="T57" fmla="*/ 111 h 119"/>
                <a:gd name="T58" fmla="*/ 34 w 73"/>
                <a:gd name="T59" fmla="*/ 111 h 119"/>
                <a:gd name="T60" fmla="*/ 38 w 73"/>
                <a:gd name="T61" fmla="*/ 111 h 119"/>
                <a:gd name="T62" fmla="*/ 46 w 73"/>
                <a:gd name="T63" fmla="*/ 108 h 119"/>
                <a:gd name="T64" fmla="*/ 50 w 73"/>
                <a:gd name="T65" fmla="*/ 104 h 119"/>
                <a:gd name="T66" fmla="*/ 50 w 73"/>
                <a:gd name="T67" fmla="*/ 96 h 119"/>
                <a:gd name="T68" fmla="*/ 54 w 73"/>
                <a:gd name="T69" fmla="*/ 77 h 119"/>
                <a:gd name="T70" fmla="*/ 54 w 73"/>
                <a:gd name="T71" fmla="*/ 54 h 119"/>
                <a:gd name="T72" fmla="*/ 54 w 73"/>
                <a:gd name="T73" fmla="*/ 39 h 119"/>
                <a:gd name="T74" fmla="*/ 50 w 73"/>
                <a:gd name="T75" fmla="*/ 23 h 119"/>
                <a:gd name="T76" fmla="*/ 50 w 73"/>
                <a:gd name="T77" fmla="*/ 16 h 119"/>
                <a:gd name="T78" fmla="*/ 46 w 73"/>
                <a:gd name="T79" fmla="*/ 12 h 119"/>
                <a:gd name="T80" fmla="*/ 42 w 73"/>
                <a:gd name="T81" fmla="*/ 8 h 119"/>
                <a:gd name="T82" fmla="*/ 34 w 73"/>
                <a:gd name="T83" fmla="*/ 8 h 119"/>
                <a:gd name="T84" fmla="*/ 31 w 73"/>
                <a:gd name="T85" fmla="*/ 8 h 119"/>
                <a:gd name="T86" fmla="*/ 27 w 73"/>
                <a:gd name="T87" fmla="*/ 12 h 119"/>
                <a:gd name="T88" fmla="*/ 23 w 73"/>
                <a:gd name="T89" fmla="*/ 19 h 119"/>
                <a:gd name="T90" fmla="*/ 19 w 73"/>
                <a:gd name="T91" fmla="*/ 35 h 119"/>
                <a:gd name="T92" fmla="*/ 19 w 73"/>
                <a:gd name="T93" fmla="*/ 50 h 119"/>
                <a:gd name="T94" fmla="*/ 15 w 73"/>
                <a:gd name="T95" fmla="*/ 62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9"/>
                <a:gd name="T146" fmla="*/ 73 w 73"/>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9">
                  <a:moveTo>
                    <a:pt x="0" y="62"/>
                  </a:moveTo>
                  <a:lnTo>
                    <a:pt x="4" y="42"/>
                  </a:lnTo>
                  <a:lnTo>
                    <a:pt x="8" y="27"/>
                  </a:lnTo>
                  <a:lnTo>
                    <a:pt x="11" y="16"/>
                  </a:lnTo>
                  <a:lnTo>
                    <a:pt x="23" y="8"/>
                  </a:lnTo>
                  <a:lnTo>
                    <a:pt x="31" y="4"/>
                  </a:lnTo>
                  <a:lnTo>
                    <a:pt x="34" y="0"/>
                  </a:lnTo>
                  <a:lnTo>
                    <a:pt x="46" y="4"/>
                  </a:lnTo>
                  <a:lnTo>
                    <a:pt x="54" y="8"/>
                  </a:lnTo>
                  <a:lnTo>
                    <a:pt x="57" y="16"/>
                  </a:lnTo>
                  <a:lnTo>
                    <a:pt x="65" y="27"/>
                  </a:lnTo>
                  <a:lnTo>
                    <a:pt x="69" y="42"/>
                  </a:lnTo>
                  <a:lnTo>
                    <a:pt x="73" y="58"/>
                  </a:lnTo>
                  <a:lnTo>
                    <a:pt x="69" y="77"/>
                  </a:lnTo>
                  <a:lnTo>
                    <a:pt x="65" y="92"/>
                  </a:lnTo>
                  <a:lnTo>
                    <a:pt x="61" y="104"/>
                  </a:lnTo>
                  <a:lnTo>
                    <a:pt x="54" y="111"/>
                  </a:lnTo>
                  <a:lnTo>
                    <a:pt x="42" y="115"/>
                  </a:lnTo>
                  <a:lnTo>
                    <a:pt x="34" y="119"/>
                  </a:lnTo>
                  <a:lnTo>
                    <a:pt x="27" y="115"/>
                  </a:lnTo>
                  <a:lnTo>
                    <a:pt x="19" y="108"/>
                  </a:lnTo>
                  <a:lnTo>
                    <a:pt x="11" y="100"/>
                  </a:lnTo>
                  <a:lnTo>
                    <a:pt x="4" y="81"/>
                  </a:lnTo>
                  <a:lnTo>
                    <a:pt x="0" y="62"/>
                  </a:lnTo>
                  <a:close/>
                  <a:moveTo>
                    <a:pt x="15" y="62"/>
                  </a:moveTo>
                  <a:lnTo>
                    <a:pt x="19" y="85"/>
                  </a:lnTo>
                  <a:lnTo>
                    <a:pt x="23" y="100"/>
                  </a:lnTo>
                  <a:lnTo>
                    <a:pt x="27" y="108"/>
                  </a:lnTo>
                  <a:lnTo>
                    <a:pt x="31" y="111"/>
                  </a:lnTo>
                  <a:lnTo>
                    <a:pt x="34" y="111"/>
                  </a:lnTo>
                  <a:lnTo>
                    <a:pt x="38" y="111"/>
                  </a:lnTo>
                  <a:lnTo>
                    <a:pt x="46" y="108"/>
                  </a:lnTo>
                  <a:lnTo>
                    <a:pt x="50" y="104"/>
                  </a:lnTo>
                  <a:lnTo>
                    <a:pt x="50" y="96"/>
                  </a:lnTo>
                  <a:lnTo>
                    <a:pt x="54" y="77"/>
                  </a:lnTo>
                  <a:lnTo>
                    <a:pt x="54" y="54"/>
                  </a:lnTo>
                  <a:lnTo>
                    <a:pt x="54" y="39"/>
                  </a:lnTo>
                  <a:lnTo>
                    <a:pt x="50" y="23"/>
                  </a:lnTo>
                  <a:lnTo>
                    <a:pt x="50" y="16"/>
                  </a:lnTo>
                  <a:lnTo>
                    <a:pt x="46" y="12"/>
                  </a:lnTo>
                  <a:lnTo>
                    <a:pt x="42" y="8"/>
                  </a:lnTo>
                  <a:lnTo>
                    <a:pt x="34" y="8"/>
                  </a:lnTo>
                  <a:lnTo>
                    <a:pt x="31" y="8"/>
                  </a:lnTo>
                  <a:lnTo>
                    <a:pt x="27" y="12"/>
                  </a:lnTo>
                  <a:lnTo>
                    <a:pt x="23" y="19"/>
                  </a:lnTo>
                  <a:lnTo>
                    <a:pt x="19" y="35"/>
                  </a:lnTo>
                  <a:lnTo>
                    <a:pt x="19" y="50"/>
                  </a:lnTo>
                  <a:lnTo>
                    <a:pt x="15" y="62"/>
                  </a:lnTo>
                  <a:close/>
                </a:path>
              </a:pathLst>
            </a:custGeom>
            <a:solidFill>
              <a:srgbClr val="000000"/>
            </a:solidFill>
            <a:ln w="0">
              <a:solidFill>
                <a:srgbClr val="000000"/>
              </a:solidFill>
              <a:round/>
              <a:headEnd/>
              <a:tailEnd/>
            </a:ln>
          </p:spPr>
          <p:txBody>
            <a:bodyPr/>
            <a:lstStyle/>
            <a:p>
              <a:endParaRPr lang="en-CA"/>
            </a:p>
          </p:txBody>
        </p:sp>
        <p:sp>
          <p:nvSpPr>
            <p:cNvPr id="18483" name="Freeform 437"/>
            <p:cNvSpPr>
              <a:spLocks/>
            </p:cNvSpPr>
            <p:nvPr/>
          </p:nvSpPr>
          <p:spPr bwMode="auto">
            <a:xfrm>
              <a:off x="1190" y="2569"/>
              <a:ext cx="46" cy="115"/>
            </a:xfrm>
            <a:custGeom>
              <a:avLst/>
              <a:gdLst>
                <a:gd name="T0" fmla="*/ 0 w 46"/>
                <a:gd name="T1" fmla="*/ 16 h 115"/>
                <a:gd name="T2" fmla="*/ 27 w 46"/>
                <a:gd name="T3" fmla="*/ 0 h 115"/>
                <a:gd name="T4" fmla="*/ 30 w 46"/>
                <a:gd name="T5" fmla="*/ 0 h 115"/>
                <a:gd name="T6" fmla="*/ 30 w 46"/>
                <a:gd name="T7" fmla="*/ 96 h 115"/>
                <a:gd name="T8" fmla="*/ 30 w 46"/>
                <a:gd name="T9" fmla="*/ 104 h 115"/>
                <a:gd name="T10" fmla="*/ 30 w 46"/>
                <a:gd name="T11" fmla="*/ 108 h 115"/>
                <a:gd name="T12" fmla="*/ 34 w 46"/>
                <a:gd name="T13" fmla="*/ 111 h 115"/>
                <a:gd name="T14" fmla="*/ 34 w 46"/>
                <a:gd name="T15" fmla="*/ 111 h 115"/>
                <a:gd name="T16" fmla="*/ 38 w 46"/>
                <a:gd name="T17" fmla="*/ 115 h 115"/>
                <a:gd name="T18" fmla="*/ 46 w 46"/>
                <a:gd name="T19" fmla="*/ 115 h 115"/>
                <a:gd name="T20" fmla="*/ 46 w 46"/>
                <a:gd name="T21" fmla="*/ 115 h 115"/>
                <a:gd name="T22" fmla="*/ 4 w 46"/>
                <a:gd name="T23" fmla="*/ 115 h 115"/>
                <a:gd name="T24" fmla="*/ 4 w 46"/>
                <a:gd name="T25" fmla="*/ 115 h 115"/>
                <a:gd name="T26" fmla="*/ 11 w 46"/>
                <a:gd name="T27" fmla="*/ 115 h 115"/>
                <a:gd name="T28" fmla="*/ 11 w 46"/>
                <a:gd name="T29" fmla="*/ 111 h 115"/>
                <a:gd name="T30" fmla="*/ 15 w 46"/>
                <a:gd name="T31" fmla="*/ 111 h 115"/>
                <a:gd name="T32" fmla="*/ 15 w 46"/>
                <a:gd name="T33" fmla="*/ 108 h 115"/>
                <a:gd name="T34" fmla="*/ 15 w 46"/>
                <a:gd name="T35" fmla="*/ 104 h 115"/>
                <a:gd name="T36" fmla="*/ 15 w 46"/>
                <a:gd name="T37" fmla="*/ 96 h 115"/>
                <a:gd name="T38" fmla="*/ 15 w 46"/>
                <a:gd name="T39" fmla="*/ 35 h 115"/>
                <a:gd name="T40" fmla="*/ 15 w 46"/>
                <a:gd name="T41" fmla="*/ 23 h 115"/>
                <a:gd name="T42" fmla="*/ 15 w 46"/>
                <a:gd name="T43" fmla="*/ 19 h 115"/>
                <a:gd name="T44" fmla="*/ 15 w 46"/>
                <a:gd name="T45" fmla="*/ 16 h 115"/>
                <a:gd name="T46" fmla="*/ 15 w 46"/>
                <a:gd name="T47" fmla="*/ 16 h 115"/>
                <a:gd name="T48" fmla="*/ 11 w 46"/>
                <a:gd name="T49" fmla="*/ 16 h 115"/>
                <a:gd name="T50" fmla="*/ 11 w 46"/>
                <a:gd name="T51" fmla="*/ 12 h 115"/>
                <a:gd name="T52" fmla="*/ 7 w 46"/>
                <a:gd name="T53" fmla="*/ 16 h 115"/>
                <a:gd name="T54" fmla="*/ 4 w 46"/>
                <a:gd name="T55" fmla="*/ 16 h 115"/>
                <a:gd name="T56" fmla="*/ 0 w 46"/>
                <a:gd name="T57" fmla="*/ 16 h 11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6"/>
                <a:gd name="T88" fmla="*/ 0 h 115"/>
                <a:gd name="T89" fmla="*/ 46 w 46"/>
                <a:gd name="T90" fmla="*/ 115 h 11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6" h="115">
                  <a:moveTo>
                    <a:pt x="0" y="16"/>
                  </a:moveTo>
                  <a:lnTo>
                    <a:pt x="27" y="0"/>
                  </a:lnTo>
                  <a:lnTo>
                    <a:pt x="30" y="0"/>
                  </a:lnTo>
                  <a:lnTo>
                    <a:pt x="30" y="96"/>
                  </a:lnTo>
                  <a:lnTo>
                    <a:pt x="30" y="104"/>
                  </a:lnTo>
                  <a:lnTo>
                    <a:pt x="30" y="108"/>
                  </a:lnTo>
                  <a:lnTo>
                    <a:pt x="34" y="111"/>
                  </a:lnTo>
                  <a:lnTo>
                    <a:pt x="38" y="115"/>
                  </a:lnTo>
                  <a:lnTo>
                    <a:pt x="46" y="115"/>
                  </a:lnTo>
                  <a:lnTo>
                    <a:pt x="4" y="115"/>
                  </a:lnTo>
                  <a:lnTo>
                    <a:pt x="11" y="115"/>
                  </a:lnTo>
                  <a:lnTo>
                    <a:pt x="11" y="111"/>
                  </a:lnTo>
                  <a:lnTo>
                    <a:pt x="15" y="111"/>
                  </a:lnTo>
                  <a:lnTo>
                    <a:pt x="15" y="108"/>
                  </a:lnTo>
                  <a:lnTo>
                    <a:pt x="15" y="104"/>
                  </a:lnTo>
                  <a:lnTo>
                    <a:pt x="15" y="96"/>
                  </a:lnTo>
                  <a:lnTo>
                    <a:pt x="15" y="35"/>
                  </a:lnTo>
                  <a:lnTo>
                    <a:pt x="15" y="23"/>
                  </a:lnTo>
                  <a:lnTo>
                    <a:pt x="15" y="19"/>
                  </a:lnTo>
                  <a:lnTo>
                    <a:pt x="15" y="16"/>
                  </a:lnTo>
                  <a:lnTo>
                    <a:pt x="11" y="16"/>
                  </a:lnTo>
                  <a:lnTo>
                    <a:pt x="11" y="12"/>
                  </a:lnTo>
                  <a:lnTo>
                    <a:pt x="7" y="16"/>
                  </a:lnTo>
                  <a:lnTo>
                    <a:pt x="4" y="16"/>
                  </a:lnTo>
                  <a:lnTo>
                    <a:pt x="0" y="16"/>
                  </a:lnTo>
                  <a:close/>
                </a:path>
              </a:pathLst>
            </a:custGeom>
            <a:solidFill>
              <a:srgbClr val="000000"/>
            </a:solidFill>
            <a:ln w="0">
              <a:solidFill>
                <a:srgbClr val="000000"/>
              </a:solidFill>
              <a:round/>
              <a:headEnd/>
              <a:tailEnd/>
            </a:ln>
          </p:spPr>
          <p:txBody>
            <a:bodyPr/>
            <a:lstStyle/>
            <a:p>
              <a:endParaRPr lang="en-CA"/>
            </a:p>
          </p:txBody>
        </p:sp>
        <p:sp>
          <p:nvSpPr>
            <p:cNvPr id="18484" name="Freeform 438"/>
            <p:cNvSpPr>
              <a:spLocks/>
            </p:cNvSpPr>
            <p:nvPr/>
          </p:nvSpPr>
          <p:spPr bwMode="auto">
            <a:xfrm>
              <a:off x="1263" y="2569"/>
              <a:ext cx="65" cy="119"/>
            </a:xfrm>
            <a:custGeom>
              <a:avLst/>
              <a:gdLst>
                <a:gd name="T0" fmla="*/ 7 w 65"/>
                <a:gd name="T1" fmla="*/ 16 h 119"/>
                <a:gd name="T2" fmla="*/ 23 w 65"/>
                <a:gd name="T3" fmla="*/ 4 h 119"/>
                <a:gd name="T4" fmla="*/ 42 w 65"/>
                <a:gd name="T5" fmla="*/ 4 h 119"/>
                <a:gd name="T6" fmla="*/ 57 w 65"/>
                <a:gd name="T7" fmla="*/ 16 h 119"/>
                <a:gd name="T8" fmla="*/ 57 w 65"/>
                <a:gd name="T9" fmla="*/ 31 h 119"/>
                <a:gd name="T10" fmla="*/ 42 w 65"/>
                <a:gd name="T11" fmla="*/ 50 h 119"/>
                <a:gd name="T12" fmla="*/ 57 w 65"/>
                <a:gd name="T13" fmla="*/ 62 h 119"/>
                <a:gd name="T14" fmla="*/ 65 w 65"/>
                <a:gd name="T15" fmla="*/ 77 h 119"/>
                <a:gd name="T16" fmla="*/ 53 w 65"/>
                <a:gd name="T17" fmla="*/ 104 h 119"/>
                <a:gd name="T18" fmla="*/ 34 w 65"/>
                <a:gd name="T19" fmla="*/ 115 h 119"/>
                <a:gd name="T20" fmla="*/ 11 w 65"/>
                <a:gd name="T21" fmla="*/ 115 h 119"/>
                <a:gd name="T22" fmla="*/ 0 w 65"/>
                <a:gd name="T23" fmla="*/ 111 h 119"/>
                <a:gd name="T24" fmla="*/ 0 w 65"/>
                <a:gd name="T25" fmla="*/ 108 h 119"/>
                <a:gd name="T26" fmla="*/ 3 w 65"/>
                <a:gd name="T27" fmla="*/ 104 h 119"/>
                <a:gd name="T28" fmla="*/ 7 w 65"/>
                <a:gd name="T29" fmla="*/ 104 h 119"/>
                <a:gd name="T30" fmla="*/ 11 w 65"/>
                <a:gd name="T31" fmla="*/ 104 h 119"/>
                <a:gd name="T32" fmla="*/ 23 w 65"/>
                <a:gd name="T33" fmla="*/ 108 h 119"/>
                <a:gd name="T34" fmla="*/ 27 w 65"/>
                <a:gd name="T35" fmla="*/ 111 h 119"/>
                <a:gd name="T36" fmla="*/ 38 w 65"/>
                <a:gd name="T37" fmla="*/ 108 h 119"/>
                <a:gd name="T38" fmla="*/ 50 w 65"/>
                <a:gd name="T39" fmla="*/ 96 h 119"/>
                <a:gd name="T40" fmla="*/ 50 w 65"/>
                <a:gd name="T41" fmla="*/ 81 h 119"/>
                <a:gd name="T42" fmla="*/ 46 w 65"/>
                <a:gd name="T43" fmla="*/ 73 h 119"/>
                <a:gd name="T44" fmla="*/ 38 w 65"/>
                <a:gd name="T45" fmla="*/ 65 h 119"/>
                <a:gd name="T46" fmla="*/ 27 w 65"/>
                <a:gd name="T47" fmla="*/ 62 h 119"/>
                <a:gd name="T48" fmla="*/ 19 w 65"/>
                <a:gd name="T49" fmla="*/ 62 h 119"/>
                <a:gd name="T50" fmla="*/ 27 w 65"/>
                <a:gd name="T51" fmla="*/ 58 h 119"/>
                <a:gd name="T52" fmla="*/ 38 w 65"/>
                <a:gd name="T53" fmla="*/ 50 h 119"/>
                <a:gd name="T54" fmla="*/ 46 w 65"/>
                <a:gd name="T55" fmla="*/ 39 h 119"/>
                <a:gd name="T56" fmla="*/ 46 w 65"/>
                <a:gd name="T57" fmla="*/ 23 h 119"/>
                <a:gd name="T58" fmla="*/ 34 w 65"/>
                <a:gd name="T59" fmla="*/ 16 h 119"/>
                <a:gd name="T60" fmla="*/ 19 w 65"/>
                <a:gd name="T61" fmla="*/ 16 h 119"/>
                <a:gd name="T62" fmla="*/ 3 w 65"/>
                <a:gd name="T63" fmla="*/ 27 h 119"/>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5"/>
                <a:gd name="T97" fmla="*/ 0 h 119"/>
                <a:gd name="T98" fmla="*/ 65 w 65"/>
                <a:gd name="T99" fmla="*/ 119 h 119"/>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5" h="119">
                  <a:moveTo>
                    <a:pt x="3" y="23"/>
                  </a:moveTo>
                  <a:lnTo>
                    <a:pt x="7" y="16"/>
                  </a:lnTo>
                  <a:lnTo>
                    <a:pt x="15" y="8"/>
                  </a:lnTo>
                  <a:lnTo>
                    <a:pt x="23" y="4"/>
                  </a:lnTo>
                  <a:lnTo>
                    <a:pt x="30" y="0"/>
                  </a:lnTo>
                  <a:lnTo>
                    <a:pt x="42" y="4"/>
                  </a:lnTo>
                  <a:lnTo>
                    <a:pt x="53" y="12"/>
                  </a:lnTo>
                  <a:lnTo>
                    <a:pt x="57" y="16"/>
                  </a:lnTo>
                  <a:lnTo>
                    <a:pt x="57" y="23"/>
                  </a:lnTo>
                  <a:lnTo>
                    <a:pt x="57" y="31"/>
                  </a:lnTo>
                  <a:lnTo>
                    <a:pt x="50" y="42"/>
                  </a:lnTo>
                  <a:lnTo>
                    <a:pt x="42" y="50"/>
                  </a:lnTo>
                  <a:lnTo>
                    <a:pt x="50" y="54"/>
                  </a:lnTo>
                  <a:lnTo>
                    <a:pt x="57" y="62"/>
                  </a:lnTo>
                  <a:lnTo>
                    <a:pt x="61" y="69"/>
                  </a:lnTo>
                  <a:lnTo>
                    <a:pt x="65" y="77"/>
                  </a:lnTo>
                  <a:lnTo>
                    <a:pt x="61" y="92"/>
                  </a:lnTo>
                  <a:lnTo>
                    <a:pt x="53" y="104"/>
                  </a:lnTo>
                  <a:lnTo>
                    <a:pt x="46" y="111"/>
                  </a:lnTo>
                  <a:lnTo>
                    <a:pt x="34" y="115"/>
                  </a:lnTo>
                  <a:lnTo>
                    <a:pt x="19" y="119"/>
                  </a:lnTo>
                  <a:lnTo>
                    <a:pt x="11" y="115"/>
                  </a:lnTo>
                  <a:lnTo>
                    <a:pt x="3" y="115"/>
                  </a:lnTo>
                  <a:lnTo>
                    <a:pt x="0" y="111"/>
                  </a:lnTo>
                  <a:lnTo>
                    <a:pt x="0" y="108"/>
                  </a:lnTo>
                  <a:lnTo>
                    <a:pt x="3" y="104"/>
                  </a:lnTo>
                  <a:lnTo>
                    <a:pt x="7" y="104"/>
                  </a:lnTo>
                  <a:lnTo>
                    <a:pt x="11" y="104"/>
                  </a:lnTo>
                  <a:lnTo>
                    <a:pt x="19" y="108"/>
                  </a:lnTo>
                  <a:lnTo>
                    <a:pt x="23" y="108"/>
                  </a:lnTo>
                  <a:lnTo>
                    <a:pt x="23" y="111"/>
                  </a:lnTo>
                  <a:lnTo>
                    <a:pt x="27" y="111"/>
                  </a:lnTo>
                  <a:lnTo>
                    <a:pt x="30" y="111"/>
                  </a:lnTo>
                  <a:lnTo>
                    <a:pt x="38" y="108"/>
                  </a:lnTo>
                  <a:lnTo>
                    <a:pt x="46" y="104"/>
                  </a:lnTo>
                  <a:lnTo>
                    <a:pt x="50" y="96"/>
                  </a:lnTo>
                  <a:lnTo>
                    <a:pt x="50" y="88"/>
                  </a:lnTo>
                  <a:lnTo>
                    <a:pt x="50" y="81"/>
                  </a:lnTo>
                  <a:lnTo>
                    <a:pt x="50" y="77"/>
                  </a:lnTo>
                  <a:lnTo>
                    <a:pt x="46" y="73"/>
                  </a:lnTo>
                  <a:lnTo>
                    <a:pt x="42" y="69"/>
                  </a:lnTo>
                  <a:lnTo>
                    <a:pt x="38" y="65"/>
                  </a:lnTo>
                  <a:lnTo>
                    <a:pt x="34" y="62"/>
                  </a:lnTo>
                  <a:lnTo>
                    <a:pt x="27" y="62"/>
                  </a:lnTo>
                  <a:lnTo>
                    <a:pt x="23" y="62"/>
                  </a:lnTo>
                  <a:lnTo>
                    <a:pt x="19" y="62"/>
                  </a:lnTo>
                  <a:lnTo>
                    <a:pt x="19" y="58"/>
                  </a:lnTo>
                  <a:lnTo>
                    <a:pt x="27" y="58"/>
                  </a:lnTo>
                  <a:lnTo>
                    <a:pt x="34" y="54"/>
                  </a:lnTo>
                  <a:lnTo>
                    <a:pt x="38" y="50"/>
                  </a:lnTo>
                  <a:lnTo>
                    <a:pt x="42" y="42"/>
                  </a:lnTo>
                  <a:lnTo>
                    <a:pt x="46" y="39"/>
                  </a:lnTo>
                  <a:lnTo>
                    <a:pt x="46" y="31"/>
                  </a:lnTo>
                  <a:lnTo>
                    <a:pt x="46" y="23"/>
                  </a:lnTo>
                  <a:lnTo>
                    <a:pt x="42" y="19"/>
                  </a:lnTo>
                  <a:lnTo>
                    <a:pt x="34" y="16"/>
                  </a:lnTo>
                  <a:lnTo>
                    <a:pt x="27" y="12"/>
                  </a:lnTo>
                  <a:lnTo>
                    <a:pt x="19" y="16"/>
                  </a:lnTo>
                  <a:lnTo>
                    <a:pt x="11" y="19"/>
                  </a:lnTo>
                  <a:lnTo>
                    <a:pt x="3" y="27"/>
                  </a:lnTo>
                  <a:lnTo>
                    <a:pt x="3" y="23"/>
                  </a:lnTo>
                  <a:close/>
                </a:path>
              </a:pathLst>
            </a:custGeom>
            <a:solidFill>
              <a:srgbClr val="000000"/>
            </a:solidFill>
            <a:ln w="0">
              <a:solidFill>
                <a:srgbClr val="000000"/>
              </a:solidFill>
              <a:round/>
              <a:headEnd/>
              <a:tailEnd/>
            </a:ln>
          </p:spPr>
          <p:txBody>
            <a:bodyPr/>
            <a:lstStyle/>
            <a:p>
              <a:endParaRPr lang="en-CA"/>
            </a:p>
          </p:txBody>
        </p:sp>
        <p:sp>
          <p:nvSpPr>
            <p:cNvPr id="18485" name="Rectangle 439"/>
            <p:cNvSpPr>
              <a:spLocks noChangeArrowheads="1"/>
            </p:cNvSpPr>
            <p:nvPr/>
          </p:nvSpPr>
          <p:spPr bwMode="auto">
            <a:xfrm>
              <a:off x="1554" y="25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8486" name="Freeform 440"/>
            <p:cNvSpPr>
              <a:spLocks noEditPoints="1"/>
            </p:cNvSpPr>
            <p:nvPr/>
          </p:nvSpPr>
          <p:spPr bwMode="auto">
            <a:xfrm>
              <a:off x="1742" y="2569"/>
              <a:ext cx="69" cy="119"/>
            </a:xfrm>
            <a:custGeom>
              <a:avLst/>
              <a:gdLst>
                <a:gd name="T0" fmla="*/ 0 w 69"/>
                <a:gd name="T1" fmla="*/ 62 h 119"/>
                <a:gd name="T2" fmla="*/ 4 w 69"/>
                <a:gd name="T3" fmla="*/ 42 h 119"/>
                <a:gd name="T4" fmla="*/ 8 w 69"/>
                <a:gd name="T5" fmla="*/ 27 h 119"/>
                <a:gd name="T6" fmla="*/ 12 w 69"/>
                <a:gd name="T7" fmla="*/ 16 h 119"/>
                <a:gd name="T8" fmla="*/ 23 w 69"/>
                <a:gd name="T9" fmla="*/ 8 h 119"/>
                <a:gd name="T10" fmla="*/ 27 w 69"/>
                <a:gd name="T11" fmla="*/ 4 h 119"/>
                <a:gd name="T12" fmla="*/ 35 w 69"/>
                <a:gd name="T13" fmla="*/ 0 h 119"/>
                <a:gd name="T14" fmla="*/ 42 w 69"/>
                <a:gd name="T15" fmla="*/ 4 h 119"/>
                <a:gd name="T16" fmla="*/ 50 w 69"/>
                <a:gd name="T17" fmla="*/ 8 h 119"/>
                <a:gd name="T18" fmla="*/ 58 w 69"/>
                <a:gd name="T19" fmla="*/ 16 h 119"/>
                <a:gd name="T20" fmla="*/ 65 w 69"/>
                <a:gd name="T21" fmla="*/ 27 h 119"/>
                <a:gd name="T22" fmla="*/ 69 w 69"/>
                <a:gd name="T23" fmla="*/ 42 h 119"/>
                <a:gd name="T24" fmla="*/ 69 w 69"/>
                <a:gd name="T25" fmla="*/ 58 h 119"/>
                <a:gd name="T26" fmla="*/ 69 w 69"/>
                <a:gd name="T27" fmla="*/ 77 h 119"/>
                <a:gd name="T28" fmla="*/ 65 w 69"/>
                <a:gd name="T29" fmla="*/ 92 h 119"/>
                <a:gd name="T30" fmla="*/ 58 w 69"/>
                <a:gd name="T31" fmla="*/ 104 h 119"/>
                <a:gd name="T32" fmla="*/ 50 w 69"/>
                <a:gd name="T33" fmla="*/ 111 h 119"/>
                <a:gd name="T34" fmla="*/ 42 w 69"/>
                <a:gd name="T35" fmla="*/ 115 h 119"/>
                <a:gd name="T36" fmla="*/ 35 w 69"/>
                <a:gd name="T37" fmla="*/ 119 h 119"/>
                <a:gd name="T38" fmla="*/ 27 w 69"/>
                <a:gd name="T39" fmla="*/ 115 h 119"/>
                <a:gd name="T40" fmla="*/ 16 w 69"/>
                <a:gd name="T41" fmla="*/ 108 h 119"/>
                <a:gd name="T42" fmla="*/ 8 w 69"/>
                <a:gd name="T43" fmla="*/ 100 h 119"/>
                <a:gd name="T44" fmla="*/ 4 w 69"/>
                <a:gd name="T45" fmla="*/ 81 h 119"/>
                <a:gd name="T46" fmla="*/ 0 w 69"/>
                <a:gd name="T47" fmla="*/ 62 h 119"/>
                <a:gd name="T48" fmla="*/ 16 w 69"/>
                <a:gd name="T49" fmla="*/ 62 h 119"/>
                <a:gd name="T50" fmla="*/ 19 w 69"/>
                <a:gd name="T51" fmla="*/ 85 h 119"/>
                <a:gd name="T52" fmla="*/ 23 w 69"/>
                <a:gd name="T53" fmla="*/ 100 h 119"/>
                <a:gd name="T54" fmla="*/ 27 w 69"/>
                <a:gd name="T55" fmla="*/ 108 h 119"/>
                <a:gd name="T56" fmla="*/ 31 w 69"/>
                <a:gd name="T57" fmla="*/ 111 h 119"/>
                <a:gd name="T58" fmla="*/ 35 w 69"/>
                <a:gd name="T59" fmla="*/ 111 h 119"/>
                <a:gd name="T60" fmla="*/ 39 w 69"/>
                <a:gd name="T61" fmla="*/ 111 h 119"/>
                <a:gd name="T62" fmla="*/ 46 w 69"/>
                <a:gd name="T63" fmla="*/ 108 h 119"/>
                <a:gd name="T64" fmla="*/ 50 w 69"/>
                <a:gd name="T65" fmla="*/ 104 h 119"/>
                <a:gd name="T66" fmla="*/ 50 w 69"/>
                <a:gd name="T67" fmla="*/ 96 h 119"/>
                <a:gd name="T68" fmla="*/ 54 w 69"/>
                <a:gd name="T69" fmla="*/ 77 h 119"/>
                <a:gd name="T70" fmla="*/ 54 w 69"/>
                <a:gd name="T71" fmla="*/ 54 h 119"/>
                <a:gd name="T72" fmla="*/ 54 w 69"/>
                <a:gd name="T73" fmla="*/ 39 h 119"/>
                <a:gd name="T74" fmla="*/ 50 w 69"/>
                <a:gd name="T75" fmla="*/ 23 h 119"/>
                <a:gd name="T76" fmla="*/ 46 w 69"/>
                <a:gd name="T77" fmla="*/ 16 h 119"/>
                <a:gd name="T78" fmla="*/ 42 w 69"/>
                <a:gd name="T79" fmla="*/ 12 h 119"/>
                <a:gd name="T80" fmla="*/ 39 w 69"/>
                <a:gd name="T81" fmla="*/ 8 h 119"/>
                <a:gd name="T82" fmla="*/ 35 w 69"/>
                <a:gd name="T83" fmla="*/ 8 h 119"/>
                <a:gd name="T84" fmla="*/ 31 w 69"/>
                <a:gd name="T85" fmla="*/ 8 h 119"/>
                <a:gd name="T86" fmla="*/ 27 w 69"/>
                <a:gd name="T87" fmla="*/ 12 h 119"/>
                <a:gd name="T88" fmla="*/ 23 w 69"/>
                <a:gd name="T89" fmla="*/ 19 h 119"/>
                <a:gd name="T90" fmla="*/ 19 w 69"/>
                <a:gd name="T91" fmla="*/ 35 h 119"/>
                <a:gd name="T92" fmla="*/ 16 w 69"/>
                <a:gd name="T93" fmla="*/ 50 h 119"/>
                <a:gd name="T94" fmla="*/ 16 w 69"/>
                <a:gd name="T95" fmla="*/ 62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2"/>
                  </a:moveTo>
                  <a:lnTo>
                    <a:pt x="4" y="42"/>
                  </a:lnTo>
                  <a:lnTo>
                    <a:pt x="8" y="27"/>
                  </a:lnTo>
                  <a:lnTo>
                    <a:pt x="12" y="16"/>
                  </a:lnTo>
                  <a:lnTo>
                    <a:pt x="23" y="8"/>
                  </a:lnTo>
                  <a:lnTo>
                    <a:pt x="27" y="4"/>
                  </a:lnTo>
                  <a:lnTo>
                    <a:pt x="35" y="0"/>
                  </a:lnTo>
                  <a:lnTo>
                    <a:pt x="42" y="4"/>
                  </a:lnTo>
                  <a:lnTo>
                    <a:pt x="50" y="8"/>
                  </a:lnTo>
                  <a:lnTo>
                    <a:pt x="58" y="16"/>
                  </a:lnTo>
                  <a:lnTo>
                    <a:pt x="65" y="27"/>
                  </a:lnTo>
                  <a:lnTo>
                    <a:pt x="69" y="42"/>
                  </a:lnTo>
                  <a:lnTo>
                    <a:pt x="69" y="58"/>
                  </a:lnTo>
                  <a:lnTo>
                    <a:pt x="69" y="77"/>
                  </a:lnTo>
                  <a:lnTo>
                    <a:pt x="65" y="92"/>
                  </a:lnTo>
                  <a:lnTo>
                    <a:pt x="58" y="104"/>
                  </a:lnTo>
                  <a:lnTo>
                    <a:pt x="50" y="111"/>
                  </a:lnTo>
                  <a:lnTo>
                    <a:pt x="42" y="115"/>
                  </a:lnTo>
                  <a:lnTo>
                    <a:pt x="35" y="119"/>
                  </a:lnTo>
                  <a:lnTo>
                    <a:pt x="27" y="115"/>
                  </a:lnTo>
                  <a:lnTo>
                    <a:pt x="16" y="108"/>
                  </a:lnTo>
                  <a:lnTo>
                    <a:pt x="8" y="100"/>
                  </a:lnTo>
                  <a:lnTo>
                    <a:pt x="4" y="81"/>
                  </a:lnTo>
                  <a:lnTo>
                    <a:pt x="0" y="62"/>
                  </a:lnTo>
                  <a:close/>
                  <a:moveTo>
                    <a:pt x="16" y="62"/>
                  </a:moveTo>
                  <a:lnTo>
                    <a:pt x="19" y="85"/>
                  </a:lnTo>
                  <a:lnTo>
                    <a:pt x="23" y="100"/>
                  </a:lnTo>
                  <a:lnTo>
                    <a:pt x="27" y="108"/>
                  </a:lnTo>
                  <a:lnTo>
                    <a:pt x="31" y="111"/>
                  </a:lnTo>
                  <a:lnTo>
                    <a:pt x="35" y="111"/>
                  </a:lnTo>
                  <a:lnTo>
                    <a:pt x="39" y="111"/>
                  </a:lnTo>
                  <a:lnTo>
                    <a:pt x="46" y="108"/>
                  </a:lnTo>
                  <a:lnTo>
                    <a:pt x="50" y="104"/>
                  </a:lnTo>
                  <a:lnTo>
                    <a:pt x="50" y="96"/>
                  </a:lnTo>
                  <a:lnTo>
                    <a:pt x="54" y="77"/>
                  </a:lnTo>
                  <a:lnTo>
                    <a:pt x="54" y="54"/>
                  </a:lnTo>
                  <a:lnTo>
                    <a:pt x="54" y="39"/>
                  </a:lnTo>
                  <a:lnTo>
                    <a:pt x="50" y="23"/>
                  </a:lnTo>
                  <a:lnTo>
                    <a:pt x="46" y="16"/>
                  </a:lnTo>
                  <a:lnTo>
                    <a:pt x="42" y="12"/>
                  </a:lnTo>
                  <a:lnTo>
                    <a:pt x="39" y="8"/>
                  </a:lnTo>
                  <a:lnTo>
                    <a:pt x="35" y="8"/>
                  </a:lnTo>
                  <a:lnTo>
                    <a:pt x="31" y="8"/>
                  </a:lnTo>
                  <a:lnTo>
                    <a:pt x="27" y="12"/>
                  </a:lnTo>
                  <a:lnTo>
                    <a:pt x="23" y="19"/>
                  </a:lnTo>
                  <a:lnTo>
                    <a:pt x="19" y="35"/>
                  </a:lnTo>
                  <a:lnTo>
                    <a:pt x="16" y="50"/>
                  </a:lnTo>
                  <a:lnTo>
                    <a:pt x="16" y="62"/>
                  </a:lnTo>
                  <a:close/>
                </a:path>
              </a:pathLst>
            </a:custGeom>
            <a:solidFill>
              <a:srgbClr val="000000"/>
            </a:solidFill>
            <a:ln w="0">
              <a:solidFill>
                <a:srgbClr val="000000"/>
              </a:solidFill>
              <a:round/>
              <a:headEnd/>
              <a:tailEnd/>
            </a:ln>
          </p:spPr>
          <p:txBody>
            <a:bodyPr/>
            <a:lstStyle/>
            <a:p>
              <a:endParaRPr lang="en-CA"/>
            </a:p>
          </p:txBody>
        </p:sp>
        <p:sp>
          <p:nvSpPr>
            <p:cNvPr id="18487" name="Rectangle 441"/>
            <p:cNvSpPr>
              <a:spLocks noChangeArrowheads="1"/>
            </p:cNvSpPr>
            <p:nvPr/>
          </p:nvSpPr>
          <p:spPr bwMode="auto">
            <a:xfrm>
              <a:off x="2107" y="2535"/>
              <a:ext cx="7" cy="207"/>
            </a:xfrm>
            <a:prstGeom prst="rect">
              <a:avLst/>
            </a:prstGeom>
            <a:solidFill>
              <a:srgbClr val="000000"/>
            </a:solidFill>
            <a:ln w="0">
              <a:solidFill>
                <a:srgbClr val="000000"/>
              </a:solidFill>
              <a:miter lim="800000"/>
              <a:headEnd/>
              <a:tailEnd/>
            </a:ln>
          </p:spPr>
          <p:txBody>
            <a:bodyPr/>
            <a:lstStyle/>
            <a:p>
              <a:endParaRPr lang="en-US"/>
            </a:p>
          </p:txBody>
        </p:sp>
        <p:sp>
          <p:nvSpPr>
            <p:cNvPr id="18488" name="Freeform 442"/>
            <p:cNvSpPr>
              <a:spLocks/>
            </p:cNvSpPr>
            <p:nvPr/>
          </p:nvSpPr>
          <p:spPr bwMode="auto">
            <a:xfrm>
              <a:off x="2299" y="2669"/>
              <a:ext cx="19" cy="19"/>
            </a:xfrm>
            <a:custGeom>
              <a:avLst/>
              <a:gdLst>
                <a:gd name="T0" fmla="*/ 7 w 19"/>
                <a:gd name="T1" fmla="*/ 0 h 19"/>
                <a:gd name="T2" fmla="*/ 11 w 19"/>
                <a:gd name="T3" fmla="*/ 0 h 19"/>
                <a:gd name="T4" fmla="*/ 15 w 19"/>
                <a:gd name="T5" fmla="*/ 0 h 19"/>
                <a:gd name="T6" fmla="*/ 19 w 19"/>
                <a:gd name="T7" fmla="*/ 4 h 19"/>
                <a:gd name="T8" fmla="*/ 19 w 19"/>
                <a:gd name="T9" fmla="*/ 8 h 19"/>
                <a:gd name="T10" fmla="*/ 19 w 19"/>
                <a:gd name="T11" fmla="*/ 11 h 19"/>
                <a:gd name="T12" fmla="*/ 15 w 19"/>
                <a:gd name="T13" fmla="*/ 15 h 19"/>
                <a:gd name="T14" fmla="*/ 11 w 19"/>
                <a:gd name="T15" fmla="*/ 15 h 19"/>
                <a:gd name="T16" fmla="*/ 7 w 19"/>
                <a:gd name="T17" fmla="*/ 19 h 19"/>
                <a:gd name="T18" fmla="*/ 3 w 19"/>
                <a:gd name="T19" fmla="*/ 15 h 19"/>
                <a:gd name="T20" fmla="*/ 3 w 19"/>
                <a:gd name="T21" fmla="*/ 15 h 19"/>
                <a:gd name="T22" fmla="*/ 0 w 19"/>
                <a:gd name="T23" fmla="*/ 11 h 19"/>
                <a:gd name="T24" fmla="*/ 0 w 19"/>
                <a:gd name="T25" fmla="*/ 8 h 19"/>
                <a:gd name="T26" fmla="*/ 0 w 19"/>
                <a:gd name="T27" fmla="*/ 4 h 19"/>
                <a:gd name="T28" fmla="*/ 3 w 19"/>
                <a:gd name="T29" fmla="*/ 0 h 19"/>
                <a:gd name="T30" fmla="*/ 3 w 19"/>
                <a:gd name="T31" fmla="*/ 0 h 19"/>
                <a:gd name="T32" fmla="*/ 7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7" y="0"/>
                  </a:moveTo>
                  <a:lnTo>
                    <a:pt x="11" y="0"/>
                  </a:lnTo>
                  <a:lnTo>
                    <a:pt x="15" y="0"/>
                  </a:lnTo>
                  <a:lnTo>
                    <a:pt x="19" y="4"/>
                  </a:lnTo>
                  <a:lnTo>
                    <a:pt x="19" y="8"/>
                  </a:lnTo>
                  <a:lnTo>
                    <a:pt x="19" y="11"/>
                  </a:lnTo>
                  <a:lnTo>
                    <a:pt x="15" y="15"/>
                  </a:lnTo>
                  <a:lnTo>
                    <a:pt x="11" y="15"/>
                  </a:lnTo>
                  <a:lnTo>
                    <a:pt x="7" y="19"/>
                  </a:lnTo>
                  <a:lnTo>
                    <a:pt x="3" y="15"/>
                  </a:lnTo>
                  <a:lnTo>
                    <a:pt x="0" y="11"/>
                  </a:lnTo>
                  <a:lnTo>
                    <a:pt x="0" y="8"/>
                  </a:lnTo>
                  <a:lnTo>
                    <a:pt x="0" y="4"/>
                  </a:lnTo>
                  <a:lnTo>
                    <a:pt x="3" y="0"/>
                  </a:lnTo>
                  <a:lnTo>
                    <a:pt x="7" y="0"/>
                  </a:lnTo>
                  <a:close/>
                </a:path>
              </a:pathLst>
            </a:custGeom>
            <a:solidFill>
              <a:srgbClr val="000000"/>
            </a:solidFill>
            <a:ln w="0">
              <a:solidFill>
                <a:srgbClr val="000000"/>
              </a:solidFill>
              <a:round/>
              <a:headEnd/>
              <a:tailEnd/>
            </a:ln>
          </p:spPr>
          <p:txBody>
            <a:bodyPr/>
            <a:lstStyle/>
            <a:p>
              <a:endParaRPr lang="en-CA"/>
            </a:p>
          </p:txBody>
        </p:sp>
        <p:sp>
          <p:nvSpPr>
            <p:cNvPr id="18489" name="Freeform 443"/>
            <p:cNvSpPr>
              <a:spLocks noEditPoints="1"/>
            </p:cNvSpPr>
            <p:nvPr/>
          </p:nvSpPr>
          <p:spPr bwMode="auto">
            <a:xfrm>
              <a:off x="2333" y="2569"/>
              <a:ext cx="73" cy="119"/>
            </a:xfrm>
            <a:custGeom>
              <a:avLst/>
              <a:gdLst>
                <a:gd name="T0" fmla="*/ 0 w 73"/>
                <a:gd name="T1" fmla="*/ 62 h 119"/>
                <a:gd name="T2" fmla="*/ 4 w 73"/>
                <a:gd name="T3" fmla="*/ 42 h 119"/>
                <a:gd name="T4" fmla="*/ 8 w 73"/>
                <a:gd name="T5" fmla="*/ 27 h 119"/>
                <a:gd name="T6" fmla="*/ 15 w 73"/>
                <a:gd name="T7" fmla="*/ 16 h 119"/>
                <a:gd name="T8" fmla="*/ 23 w 73"/>
                <a:gd name="T9" fmla="*/ 8 h 119"/>
                <a:gd name="T10" fmla="*/ 31 w 73"/>
                <a:gd name="T11" fmla="*/ 4 h 119"/>
                <a:gd name="T12" fmla="*/ 39 w 73"/>
                <a:gd name="T13" fmla="*/ 0 h 119"/>
                <a:gd name="T14" fmla="*/ 46 w 73"/>
                <a:gd name="T15" fmla="*/ 4 h 119"/>
                <a:gd name="T16" fmla="*/ 54 w 73"/>
                <a:gd name="T17" fmla="*/ 8 h 119"/>
                <a:gd name="T18" fmla="*/ 62 w 73"/>
                <a:gd name="T19" fmla="*/ 16 h 119"/>
                <a:gd name="T20" fmla="*/ 65 w 73"/>
                <a:gd name="T21" fmla="*/ 27 h 119"/>
                <a:gd name="T22" fmla="*/ 69 w 73"/>
                <a:gd name="T23" fmla="*/ 42 h 119"/>
                <a:gd name="T24" fmla="*/ 73 w 73"/>
                <a:gd name="T25" fmla="*/ 58 h 119"/>
                <a:gd name="T26" fmla="*/ 69 w 73"/>
                <a:gd name="T27" fmla="*/ 77 h 119"/>
                <a:gd name="T28" fmla="*/ 65 w 73"/>
                <a:gd name="T29" fmla="*/ 92 h 119"/>
                <a:gd name="T30" fmla="*/ 62 w 73"/>
                <a:gd name="T31" fmla="*/ 104 h 119"/>
                <a:gd name="T32" fmla="*/ 54 w 73"/>
                <a:gd name="T33" fmla="*/ 111 h 119"/>
                <a:gd name="T34" fmla="*/ 46 w 73"/>
                <a:gd name="T35" fmla="*/ 115 h 119"/>
                <a:gd name="T36" fmla="*/ 35 w 73"/>
                <a:gd name="T37" fmla="*/ 119 h 119"/>
                <a:gd name="T38" fmla="*/ 27 w 73"/>
                <a:gd name="T39" fmla="*/ 115 h 119"/>
                <a:gd name="T40" fmla="*/ 19 w 73"/>
                <a:gd name="T41" fmla="*/ 108 h 119"/>
                <a:gd name="T42" fmla="*/ 12 w 73"/>
                <a:gd name="T43" fmla="*/ 100 h 119"/>
                <a:gd name="T44" fmla="*/ 4 w 73"/>
                <a:gd name="T45" fmla="*/ 81 h 119"/>
                <a:gd name="T46" fmla="*/ 0 w 73"/>
                <a:gd name="T47" fmla="*/ 62 h 119"/>
                <a:gd name="T48" fmla="*/ 19 w 73"/>
                <a:gd name="T49" fmla="*/ 62 h 119"/>
                <a:gd name="T50" fmla="*/ 19 w 73"/>
                <a:gd name="T51" fmla="*/ 85 h 119"/>
                <a:gd name="T52" fmla="*/ 23 w 73"/>
                <a:gd name="T53" fmla="*/ 100 h 119"/>
                <a:gd name="T54" fmla="*/ 27 w 73"/>
                <a:gd name="T55" fmla="*/ 108 h 119"/>
                <a:gd name="T56" fmla="*/ 31 w 73"/>
                <a:gd name="T57" fmla="*/ 111 h 119"/>
                <a:gd name="T58" fmla="*/ 39 w 73"/>
                <a:gd name="T59" fmla="*/ 111 h 119"/>
                <a:gd name="T60" fmla="*/ 42 w 73"/>
                <a:gd name="T61" fmla="*/ 111 h 119"/>
                <a:gd name="T62" fmla="*/ 46 w 73"/>
                <a:gd name="T63" fmla="*/ 108 h 119"/>
                <a:gd name="T64" fmla="*/ 50 w 73"/>
                <a:gd name="T65" fmla="*/ 104 h 119"/>
                <a:gd name="T66" fmla="*/ 54 w 73"/>
                <a:gd name="T67" fmla="*/ 96 h 119"/>
                <a:gd name="T68" fmla="*/ 54 w 73"/>
                <a:gd name="T69" fmla="*/ 77 h 119"/>
                <a:gd name="T70" fmla="*/ 58 w 73"/>
                <a:gd name="T71" fmla="*/ 54 h 119"/>
                <a:gd name="T72" fmla="*/ 54 w 73"/>
                <a:gd name="T73" fmla="*/ 39 h 119"/>
                <a:gd name="T74" fmla="*/ 54 w 73"/>
                <a:gd name="T75" fmla="*/ 23 h 119"/>
                <a:gd name="T76" fmla="*/ 50 w 73"/>
                <a:gd name="T77" fmla="*/ 16 h 119"/>
                <a:gd name="T78" fmla="*/ 46 w 73"/>
                <a:gd name="T79" fmla="*/ 12 h 119"/>
                <a:gd name="T80" fmla="*/ 42 w 73"/>
                <a:gd name="T81" fmla="*/ 8 h 119"/>
                <a:gd name="T82" fmla="*/ 39 w 73"/>
                <a:gd name="T83" fmla="*/ 8 h 119"/>
                <a:gd name="T84" fmla="*/ 31 w 73"/>
                <a:gd name="T85" fmla="*/ 8 h 119"/>
                <a:gd name="T86" fmla="*/ 27 w 73"/>
                <a:gd name="T87" fmla="*/ 12 h 119"/>
                <a:gd name="T88" fmla="*/ 23 w 73"/>
                <a:gd name="T89" fmla="*/ 19 h 119"/>
                <a:gd name="T90" fmla="*/ 19 w 73"/>
                <a:gd name="T91" fmla="*/ 35 h 119"/>
                <a:gd name="T92" fmla="*/ 19 w 73"/>
                <a:gd name="T93" fmla="*/ 50 h 119"/>
                <a:gd name="T94" fmla="*/ 19 w 73"/>
                <a:gd name="T95" fmla="*/ 62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9"/>
                <a:gd name="T146" fmla="*/ 73 w 73"/>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9">
                  <a:moveTo>
                    <a:pt x="0" y="62"/>
                  </a:moveTo>
                  <a:lnTo>
                    <a:pt x="4" y="42"/>
                  </a:lnTo>
                  <a:lnTo>
                    <a:pt x="8" y="27"/>
                  </a:lnTo>
                  <a:lnTo>
                    <a:pt x="15" y="16"/>
                  </a:lnTo>
                  <a:lnTo>
                    <a:pt x="23" y="8"/>
                  </a:lnTo>
                  <a:lnTo>
                    <a:pt x="31" y="4"/>
                  </a:lnTo>
                  <a:lnTo>
                    <a:pt x="39" y="0"/>
                  </a:lnTo>
                  <a:lnTo>
                    <a:pt x="46" y="4"/>
                  </a:lnTo>
                  <a:lnTo>
                    <a:pt x="54" y="8"/>
                  </a:lnTo>
                  <a:lnTo>
                    <a:pt x="62" y="16"/>
                  </a:lnTo>
                  <a:lnTo>
                    <a:pt x="65" y="27"/>
                  </a:lnTo>
                  <a:lnTo>
                    <a:pt x="69" y="42"/>
                  </a:lnTo>
                  <a:lnTo>
                    <a:pt x="73" y="58"/>
                  </a:lnTo>
                  <a:lnTo>
                    <a:pt x="69" y="77"/>
                  </a:lnTo>
                  <a:lnTo>
                    <a:pt x="65" y="92"/>
                  </a:lnTo>
                  <a:lnTo>
                    <a:pt x="62" y="104"/>
                  </a:lnTo>
                  <a:lnTo>
                    <a:pt x="54" y="111"/>
                  </a:lnTo>
                  <a:lnTo>
                    <a:pt x="46" y="115"/>
                  </a:lnTo>
                  <a:lnTo>
                    <a:pt x="35" y="119"/>
                  </a:lnTo>
                  <a:lnTo>
                    <a:pt x="27" y="115"/>
                  </a:lnTo>
                  <a:lnTo>
                    <a:pt x="19" y="108"/>
                  </a:lnTo>
                  <a:lnTo>
                    <a:pt x="12" y="100"/>
                  </a:lnTo>
                  <a:lnTo>
                    <a:pt x="4" y="81"/>
                  </a:lnTo>
                  <a:lnTo>
                    <a:pt x="0" y="62"/>
                  </a:lnTo>
                  <a:close/>
                  <a:moveTo>
                    <a:pt x="19" y="62"/>
                  </a:moveTo>
                  <a:lnTo>
                    <a:pt x="19" y="85"/>
                  </a:lnTo>
                  <a:lnTo>
                    <a:pt x="23" y="100"/>
                  </a:lnTo>
                  <a:lnTo>
                    <a:pt x="27" y="108"/>
                  </a:lnTo>
                  <a:lnTo>
                    <a:pt x="31" y="111"/>
                  </a:lnTo>
                  <a:lnTo>
                    <a:pt x="39" y="111"/>
                  </a:lnTo>
                  <a:lnTo>
                    <a:pt x="42" y="111"/>
                  </a:lnTo>
                  <a:lnTo>
                    <a:pt x="46" y="108"/>
                  </a:lnTo>
                  <a:lnTo>
                    <a:pt x="50" y="104"/>
                  </a:lnTo>
                  <a:lnTo>
                    <a:pt x="54" y="96"/>
                  </a:lnTo>
                  <a:lnTo>
                    <a:pt x="54" y="77"/>
                  </a:lnTo>
                  <a:lnTo>
                    <a:pt x="58" y="54"/>
                  </a:lnTo>
                  <a:lnTo>
                    <a:pt x="54" y="39"/>
                  </a:lnTo>
                  <a:lnTo>
                    <a:pt x="54" y="23"/>
                  </a:lnTo>
                  <a:lnTo>
                    <a:pt x="50" y="16"/>
                  </a:lnTo>
                  <a:lnTo>
                    <a:pt x="46" y="12"/>
                  </a:lnTo>
                  <a:lnTo>
                    <a:pt x="42" y="8"/>
                  </a:lnTo>
                  <a:lnTo>
                    <a:pt x="39" y="8"/>
                  </a:lnTo>
                  <a:lnTo>
                    <a:pt x="31" y="8"/>
                  </a:lnTo>
                  <a:lnTo>
                    <a:pt x="27" y="12"/>
                  </a:lnTo>
                  <a:lnTo>
                    <a:pt x="23" y="19"/>
                  </a:lnTo>
                  <a:lnTo>
                    <a:pt x="19" y="35"/>
                  </a:lnTo>
                  <a:lnTo>
                    <a:pt x="19" y="50"/>
                  </a:lnTo>
                  <a:lnTo>
                    <a:pt x="19" y="62"/>
                  </a:lnTo>
                  <a:close/>
                </a:path>
              </a:pathLst>
            </a:custGeom>
            <a:solidFill>
              <a:srgbClr val="000000"/>
            </a:solidFill>
            <a:ln w="0">
              <a:solidFill>
                <a:srgbClr val="000000"/>
              </a:solidFill>
              <a:round/>
              <a:headEnd/>
              <a:tailEnd/>
            </a:ln>
          </p:spPr>
          <p:txBody>
            <a:bodyPr/>
            <a:lstStyle/>
            <a:p>
              <a:endParaRPr lang="en-CA"/>
            </a:p>
          </p:txBody>
        </p:sp>
        <p:sp>
          <p:nvSpPr>
            <p:cNvPr id="18490" name="Freeform 444"/>
            <p:cNvSpPr>
              <a:spLocks/>
            </p:cNvSpPr>
            <p:nvPr/>
          </p:nvSpPr>
          <p:spPr bwMode="auto">
            <a:xfrm>
              <a:off x="2433" y="2569"/>
              <a:ext cx="42" cy="115"/>
            </a:xfrm>
            <a:custGeom>
              <a:avLst/>
              <a:gdLst>
                <a:gd name="T0" fmla="*/ 0 w 42"/>
                <a:gd name="T1" fmla="*/ 16 h 115"/>
                <a:gd name="T2" fmla="*/ 27 w 42"/>
                <a:gd name="T3" fmla="*/ 0 h 115"/>
                <a:gd name="T4" fmla="*/ 27 w 42"/>
                <a:gd name="T5" fmla="*/ 0 h 115"/>
                <a:gd name="T6" fmla="*/ 27 w 42"/>
                <a:gd name="T7" fmla="*/ 96 h 115"/>
                <a:gd name="T8" fmla="*/ 27 w 42"/>
                <a:gd name="T9" fmla="*/ 104 h 115"/>
                <a:gd name="T10" fmla="*/ 31 w 42"/>
                <a:gd name="T11" fmla="*/ 108 h 115"/>
                <a:gd name="T12" fmla="*/ 31 w 42"/>
                <a:gd name="T13" fmla="*/ 111 h 115"/>
                <a:gd name="T14" fmla="*/ 31 w 42"/>
                <a:gd name="T15" fmla="*/ 111 h 115"/>
                <a:gd name="T16" fmla="*/ 34 w 42"/>
                <a:gd name="T17" fmla="*/ 115 h 115"/>
                <a:gd name="T18" fmla="*/ 42 w 42"/>
                <a:gd name="T19" fmla="*/ 115 h 115"/>
                <a:gd name="T20" fmla="*/ 42 w 42"/>
                <a:gd name="T21" fmla="*/ 115 h 115"/>
                <a:gd name="T22" fmla="*/ 0 w 42"/>
                <a:gd name="T23" fmla="*/ 115 h 115"/>
                <a:gd name="T24" fmla="*/ 0 w 42"/>
                <a:gd name="T25" fmla="*/ 115 h 115"/>
                <a:gd name="T26" fmla="*/ 8 w 42"/>
                <a:gd name="T27" fmla="*/ 115 h 115"/>
                <a:gd name="T28" fmla="*/ 11 w 42"/>
                <a:gd name="T29" fmla="*/ 111 h 115"/>
                <a:gd name="T30" fmla="*/ 11 w 42"/>
                <a:gd name="T31" fmla="*/ 111 h 115"/>
                <a:gd name="T32" fmla="*/ 11 w 42"/>
                <a:gd name="T33" fmla="*/ 108 h 115"/>
                <a:gd name="T34" fmla="*/ 15 w 42"/>
                <a:gd name="T35" fmla="*/ 104 h 115"/>
                <a:gd name="T36" fmla="*/ 15 w 42"/>
                <a:gd name="T37" fmla="*/ 96 h 115"/>
                <a:gd name="T38" fmla="*/ 15 w 42"/>
                <a:gd name="T39" fmla="*/ 35 h 115"/>
                <a:gd name="T40" fmla="*/ 15 w 42"/>
                <a:gd name="T41" fmla="*/ 23 h 115"/>
                <a:gd name="T42" fmla="*/ 11 w 42"/>
                <a:gd name="T43" fmla="*/ 19 h 115"/>
                <a:gd name="T44" fmla="*/ 11 w 42"/>
                <a:gd name="T45" fmla="*/ 16 h 115"/>
                <a:gd name="T46" fmla="*/ 11 w 42"/>
                <a:gd name="T47" fmla="*/ 16 h 115"/>
                <a:gd name="T48" fmla="*/ 11 w 42"/>
                <a:gd name="T49" fmla="*/ 16 h 115"/>
                <a:gd name="T50" fmla="*/ 8 w 42"/>
                <a:gd name="T51" fmla="*/ 12 h 115"/>
                <a:gd name="T52" fmla="*/ 4 w 42"/>
                <a:gd name="T53" fmla="*/ 16 h 115"/>
                <a:gd name="T54" fmla="*/ 0 w 42"/>
                <a:gd name="T55" fmla="*/ 16 h 115"/>
                <a:gd name="T56" fmla="*/ 0 w 42"/>
                <a:gd name="T57" fmla="*/ 16 h 11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2"/>
                <a:gd name="T88" fmla="*/ 0 h 115"/>
                <a:gd name="T89" fmla="*/ 42 w 42"/>
                <a:gd name="T90" fmla="*/ 115 h 11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2" h="115">
                  <a:moveTo>
                    <a:pt x="0" y="16"/>
                  </a:moveTo>
                  <a:lnTo>
                    <a:pt x="27" y="0"/>
                  </a:lnTo>
                  <a:lnTo>
                    <a:pt x="27" y="96"/>
                  </a:lnTo>
                  <a:lnTo>
                    <a:pt x="27" y="104"/>
                  </a:lnTo>
                  <a:lnTo>
                    <a:pt x="31" y="108"/>
                  </a:lnTo>
                  <a:lnTo>
                    <a:pt x="31" y="111"/>
                  </a:lnTo>
                  <a:lnTo>
                    <a:pt x="34" y="115"/>
                  </a:lnTo>
                  <a:lnTo>
                    <a:pt x="42" y="115"/>
                  </a:lnTo>
                  <a:lnTo>
                    <a:pt x="0" y="115"/>
                  </a:lnTo>
                  <a:lnTo>
                    <a:pt x="8" y="115"/>
                  </a:lnTo>
                  <a:lnTo>
                    <a:pt x="11" y="111"/>
                  </a:lnTo>
                  <a:lnTo>
                    <a:pt x="11" y="108"/>
                  </a:lnTo>
                  <a:lnTo>
                    <a:pt x="15" y="104"/>
                  </a:lnTo>
                  <a:lnTo>
                    <a:pt x="15" y="96"/>
                  </a:lnTo>
                  <a:lnTo>
                    <a:pt x="15" y="35"/>
                  </a:lnTo>
                  <a:lnTo>
                    <a:pt x="15" y="23"/>
                  </a:lnTo>
                  <a:lnTo>
                    <a:pt x="11" y="19"/>
                  </a:lnTo>
                  <a:lnTo>
                    <a:pt x="11" y="16"/>
                  </a:lnTo>
                  <a:lnTo>
                    <a:pt x="8" y="12"/>
                  </a:lnTo>
                  <a:lnTo>
                    <a:pt x="4" y="16"/>
                  </a:lnTo>
                  <a:lnTo>
                    <a:pt x="0" y="16"/>
                  </a:lnTo>
                  <a:close/>
                </a:path>
              </a:pathLst>
            </a:custGeom>
            <a:solidFill>
              <a:srgbClr val="000000"/>
            </a:solidFill>
            <a:ln w="0">
              <a:solidFill>
                <a:srgbClr val="000000"/>
              </a:solidFill>
              <a:round/>
              <a:headEnd/>
              <a:tailEnd/>
            </a:ln>
          </p:spPr>
          <p:txBody>
            <a:bodyPr/>
            <a:lstStyle/>
            <a:p>
              <a:endParaRPr lang="en-CA"/>
            </a:p>
          </p:txBody>
        </p:sp>
        <p:sp>
          <p:nvSpPr>
            <p:cNvPr id="18491" name="Freeform 445"/>
            <p:cNvSpPr>
              <a:spLocks/>
            </p:cNvSpPr>
            <p:nvPr/>
          </p:nvSpPr>
          <p:spPr bwMode="auto">
            <a:xfrm>
              <a:off x="2513" y="2569"/>
              <a:ext cx="47" cy="115"/>
            </a:xfrm>
            <a:custGeom>
              <a:avLst/>
              <a:gdLst>
                <a:gd name="T0" fmla="*/ 0 w 47"/>
                <a:gd name="T1" fmla="*/ 16 h 115"/>
                <a:gd name="T2" fmla="*/ 31 w 47"/>
                <a:gd name="T3" fmla="*/ 0 h 115"/>
                <a:gd name="T4" fmla="*/ 31 w 47"/>
                <a:gd name="T5" fmla="*/ 0 h 115"/>
                <a:gd name="T6" fmla="*/ 31 w 47"/>
                <a:gd name="T7" fmla="*/ 96 h 115"/>
                <a:gd name="T8" fmla="*/ 31 w 47"/>
                <a:gd name="T9" fmla="*/ 104 h 115"/>
                <a:gd name="T10" fmla="*/ 31 w 47"/>
                <a:gd name="T11" fmla="*/ 108 h 115"/>
                <a:gd name="T12" fmla="*/ 35 w 47"/>
                <a:gd name="T13" fmla="*/ 111 h 115"/>
                <a:gd name="T14" fmla="*/ 35 w 47"/>
                <a:gd name="T15" fmla="*/ 111 h 115"/>
                <a:gd name="T16" fmla="*/ 39 w 47"/>
                <a:gd name="T17" fmla="*/ 115 h 115"/>
                <a:gd name="T18" fmla="*/ 47 w 47"/>
                <a:gd name="T19" fmla="*/ 115 h 115"/>
                <a:gd name="T20" fmla="*/ 47 w 47"/>
                <a:gd name="T21" fmla="*/ 115 h 115"/>
                <a:gd name="T22" fmla="*/ 4 w 47"/>
                <a:gd name="T23" fmla="*/ 115 h 115"/>
                <a:gd name="T24" fmla="*/ 4 w 47"/>
                <a:gd name="T25" fmla="*/ 115 h 115"/>
                <a:gd name="T26" fmla="*/ 12 w 47"/>
                <a:gd name="T27" fmla="*/ 115 h 115"/>
                <a:gd name="T28" fmla="*/ 16 w 47"/>
                <a:gd name="T29" fmla="*/ 111 h 115"/>
                <a:gd name="T30" fmla="*/ 16 w 47"/>
                <a:gd name="T31" fmla="*/ 111 h 115"/>
                <a:gd name="T32" fmla="*/ 16 w 47"/>
                <a:gd name="T33" fmla="*/ 108 h 115"/>
                <a:gd name="T34" fmla="*/ 20 w 47"/>
                <a:gd name="T35" fmla="*/ 104 h 115"/>
                <a:gd name="T36" fmla="*/ 20 w 47"/>
                <a:gd name="T37" fmla="*/ 96 h 115"/>
                <a:gd name="T38" fmla="*/ 20 w 47"/>
                <a:gd name="T39" fmla="*/ 35 h 115"/>
                <a:gd name="T40" fmla="*/ 20 w 47"/>
                <a:gd name="T41" fmla="*/ 23 h 115"/>
                <a:gd name="T42" fmla="*/ 16 w 47"/>
                <a:gd name="T43" fmla="*/ 19 h 115"/>
                <a:gd name="T44" fmla="*/ 16 w 47"/>
                <a:gd name="T45" fmla="*/ 16 h 115"/>
                <a:gd name="T46" fmla="*/ 16 w 47"/>
                <a:gd name="T47" fmla="*/ 16 h 115"/>
                <a:gd name="T48" fmla="*/ 12 w 47"/>
                <a:gd name="T49" fmla="*/ 16 h 115"/>
                <a:gd name="T50" fmla="*/ 12 w 47"/>
                <a:gd name="T51" fmla="*/ 12 h 115"/>
                <a:gd name="T52" fmla="*/ 8 w 47"/>
                <a:gd name="T53" fmla="*/ 16 h 115"/>
                <a:gd name="T54" fmla="*/ 4 w 47"/>
                <a:gd name="T55" fmla="*/ 16 h 115"/>
                <a:gd name="T56" fmla="*/ 0 w 47"/>
                <a:gd name="T57" fmla="*/ 16 h 11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7"/>
                <a:gd name="T88" fmla="*/ 0 h 115"/>
                <a:gd name="T89" fmla="*/ 47 w 47"/>
                <a:gd name="T90" fmla="*/ 115 h 11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7" h="115">
                  <a:moveTo>
                    <a:pt x="0" y="16"/>
                  </a:moveTo>
                  <a:lnTo>
                    <a:pt x="31" y="0"/>
                  </a:lnTo>
                  <a:lnTo>
                    <a:pt x="31" y="96"/>
                  </a:lnTo>
                  <a:lnTo>
                    <a:pt x="31" y="104"/>
                  </a:lnTo>
                  <a:lnTo>
                    <a:pt x="31" y="108"/>
                  </a:lnTo>
                  <a:lnTo>
                    <a:pt x="35" y="111"/>
                  </a:lnTo>
                  <a:lnTo>
                    <a:pt x="39" y="115"/>
                  </a:lnTo>
                  <a:lnTo>
                    <a:pt x="47" y="115"/>
                  </a:lnTo>
                  <a:lnTo>
                    <a:pt x="4" y="115"/>
                  </a:lnTo>
                  <a:lnTo>
                    <a:pt x="12" y="115"/>
                  </a:lnTo>
                  <a:lnTo>
                    <a:pt x="16" y="111"/>
                  </a:lnTo>
                  <a:lnTo>
                    <a:pt x="16" y="108"/>
                  </a:lnTo>
                  <a:lnTo>
                    <a:pt x="20" y="104"/>
                  </a:lnTo>
                  <a:lnTo>
                    <a:pt x="20" y="96"/>
                  </a:lnTo>
                  <a:lnTo>
                    <a:pt x="20" y="35"/>
                  </a:lnTo>
                  <a:lnTo>
                    <a:pt x="20" y="23"/>
                  </a:lnTo>
                  <a:lnTo>
                    <a:pt x="16" y="19"/>
                  </a:lnTo>
                  <a:lnTo>
                    <a:pt x="16" y="16"/>
                  </a:lnTo>
                  <a:lnTo>
                    <a:pt x="12" y="16"/>
                  </a:lnTo>
                  <a:lnTo>
                    <a:pt x="12" y="12"/>
                  </a:lnTo>
                  <a:lnTo>
                    <a:pt x="8" y="16"/>
                  </a:lnTo>
                  <a:lnTo>
                    <a:pt x="4" y="16"/>
                  </a:lnTo>
                  <a:lnTo>
                    <a:pt x="0" y="16"/>
                  </a:lnTo>
                  <a:close/>
                </a:path>
              </a:pathLst>
            </a:custGeom>
            <a:solidFill>
              <a:srgbClr val="000000"/>
            </a:solidFill>
            <a:ln w="0">
              <a:solidFill>
                <a:srgbClr val="000000"/>
              </a:solidFill>
              <a:round/>
              <a:headEnd/>
              <a:tailEnd/>
            </a:ln>
          </p:spPr>
          <p:txBody>
            <a:bodyPr/>
            <a:lstStyle/>
            <a:p>
              <a:endParaRPr lang="en-CA"/>
            </a:p>
          </p:txBody>
        </p:sp>
        <p:sp>
          <p:nvSpPr>
            <p:cNvPr id="18492" name="Rectangle 446"/>
            <p:cNvSpPr>
              <a:spLocks noChangeArrowheads="1"/>
            </p:cNvSpPr>
            <p:nvPr/>
          </p:nvSpPr>
          <p:spPr bwMode="auto">
            <a:xfrm>
              <a:off x="2705" y="25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8493" name="Freeform 447"/>
            <p:cNvSpPr>
              <a:spLocks noEditPoints="1"/>
            </p:cNvSpPr>
            <p:nvPr/>
          </p:nvSpPr>
          <p:spPr bwMode="auto">
            <a:xfrm>
              <a:off x="2897" y="2569"/>
              <a:ext cx="73" cy="119"/>
            </a:xfrm>
            <a:custGeom>
              <a:avLst/>
              <a:gdLst>
                <a:gd name="T0" fmla="*/ 0 w 73"/>
                <a:gd name="T1" fmla="*/ 62 h 119"/>
                <a:gd name="T2" fmla="*/ 4 w 73"/>
                <a:gd name="T3" fmla="*/ 42 h 119"/>
                <a:gd name="T4" fmla="*/ 8 w 73"/>
                <a:gd name="T5" fmla="*/ 27 h 119"/>
                <a:gd name="T6" fmla="*/ 12 w 73"/>
                <a:gd name="T7" fmla="*/ 16 h 119"/>
                <a:gd name="T8" fmla="*/ 23 w 73"/>
                <a:gd name="T9" fmla="*/ 8 h 119"/>
                <a:gd name="T10" fmla="*/ 31 w 73"/>
                <a:gd name="T11" fmla="*/ 4 h 119"/>
                <a:gd name="T12" fmla="*/ 39 w 73"/>
                <a:gd name="T13" fmla="*/ 0 h 119"/>
                <a:gd name="T14" fmla="*/ 46 w 73"/>
                <a:gd name="T15" fmla="*/ 4 h 119"/>
                <a:gd name="T16" fmla="*/ 54 w 73"/>
                <a:gd name="T17" fmla="*/ 8 h 119"/>
                <a:gd name="T18" fmla="*/ 58 w 73"/>
                <a:gd name="T19" fmla="*/ 16 h 119"/>
                <a:gd name="T20" fmla="*/ 65 w 73"/>
                <a:gd name="T21" fmla="*/ 27 h 119"/>
                <a:gd name="T22" fmla="*/ 69 w 73"/>
                <a:gd name="T23" fmla="*/ 42 h 119"/>
                <a:gd name="T24" fmla="*/ 73 w 73"/>
                <a:gd name="T25" fmla="*/ 58 h 119"/>
                <a:gd name="T26" fmla="*/ 69 w 73"/>
                <a:gd name="T27" fmla="*/ 77 h 119"/>
                <a:gd name="T28" fmla="*/ 65 w 73"/>
                <a:gd name="T29" fmla="*/ 92 h 119"/>
                <a:gd name="T30" fmla="*/ 62 w 73"/>
                <a:gd name="T31" fmla="*/ 104 h 119"/>
                <a:gd name="T32" fmla="*/ 54 w 73"/>
                <a:gd name="T33" fmla="*/ 111 h 119"/>
                <a:gd name="T34" fmla="*/ 42 w 73"/>
                <a:gd name="T35" fmla="*/ 115 h 119"/>
                <a:gd name="T36" fmla="*/ 35 w 73"/>
                <a:gd name="T37" fmla="*/ 119 h 119"/>
                <a:gd name="T38" fmla="*/ 27 w 73"/>
                <a:gd name="T39" fmla="*/ 115 h 119"/>
                <a:gd name="T40" fmla="*/ 19 w 73"/>
                <a:gd name="T41" fmla="*/ 108 h 119"/>
                <a:gd name="T42" fmla="*/ 12 w 73"/>
                <a:gd name="T43" fmla="*/ 100 h 119"/>
                <a:gd name="T44" fmla="*/ 4 w 73"/>
                <a:gd name="T45" fmla="*/ 81 h 119"/>
                <a:gd name="T46" fmla="*/ 0 w 73"/>
                <a:gd name="T47" fmla="*/ 62 h 119"/>
                <a:gd name="T48" fmla="*/ 15 w 73"/>
                <a:gd name="T49" fmla="*/ 62 h 119"/>
                <a:gd name="T50" fmla="*/ 19 w 73"/>
                <a:gd name="T51" fmla="*/ 85 h 119"/>
                <a:gd name="T52" fmla="*/ 23 w 73"/>
                <a:gd name="T53" fmla="*/ 100 h 119"/>
                <a:gd name="T54" fmla="*/ 27 w 73"/>
                <a:gd name="T55" fmla="*/ 108 h 119"/>
                <a:gd name="T56" fmla="*/ 31 w 73"/>
                <a:gd name="T57" fmla="*/ 111 h 119"/>
                <a:gd name="T58" fmla="*/ 35 w 73"/>
                <a:gd name="T59" fmla="*/ 111 h 119"/>
                <a:gd name="T60" fmla="*/ 42 w 73"/>
                <a:gd name="T61" fmla="*/ 111 h 119"/>
                <a:gd name="T62" fmla="*/ 46 w 73"/>
                <a:gd name="T63" fmla="*/ 108 h 119"/>
                <a:gd name="T64" fmla="*/ 50 w 73"/>
                <a:gd name="T65" fmla="*/ 104 h 119"/>
                <a:gd name="T66" fmla="*/ 50 w 73"/>
                <a:gd name="T67" fmla="*/ 96 h 119"/>
                <a:gd name="T68" fmla="*/ 54 w 73"/>
                <a:gd name="T69" fmla="*/ 77 h 119"/>
                <a:gd name="T70" fmla="*/ 54 w 73"/>
                <a:gd name="T71" fmla="*/ 54 h 119"/>
                <a:gd name="T72" fmla="*/ 54 w 73"/>
                <a:gd name="T73" fmla="*/ 39 h 119"/>
                <a:gd name="T74" fmla="*/ 50 w 73"/>
                <a:gd name="T75" fmla="*/ 23 h 119"/>
                <a:gd name="T76" fmla="*/ 50 w 73"/>
                <a:gd name="T77" fmla="*/ 16 h 119"/>
                <a:gd name="T78" fmla="*/ 46 w 73"/>
                <a:gd name="T79" fmla="*/ 12 h 119"/>
                <a:gd name="T80" fmla="*/ 42 w 73"/>
                <a:gd name="T81" fmla="*/ 8 h 119"/>
                <a:gd name="T82" fmla="*/ 35 w 73"/>
                <a:gd name="T83" fmla="*/ 8 h 119"/>
                <a:gd name="T84" fmla="*/ 31 w 73"/>
                <a:gd name="T85" fmla="*/ 8 h 119"/>
                <a:gd name="T86" fmla="*/ 27 w 73"/>
                <a:gd name="T87" fmla="*/ 12 h 119"/>
                <a:gd name="T88" fmla="*/ 23 w 73"/>
                <a:gd name="T89" fmla="*/ 19 h 119"/>
                <a:gd name="T90" fmla="*/ 19 w 73"/>
                <a:gd name="T91" fmla="*/ 35 h 119"/>
                <a:gd name="T92" fmla="*/ 19 w 73"/>
                <a:gd name="T93" fmla="*/ 50 h 119"/>
                <a:gd name="T94" fmla="*/ 15 w 73"/>
                <a:gd name="T95" fmla="*/ 62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9"/>
                <a:gd name="T146" fmla="*/ 73 w 73"/>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9">
                  <a:moveTo>
                    <a:pt x="0" y="62"/>
                  </a:moveTo>
                  <a:lnTo>
                    <a:pt x="4" y="42"/>
                  </a:lnTo>
                  <a:lnTo>
                    <a:pt x="8" y="27"/>
                  </a:lnTo>
                  <a:lnTo>
                    <a:pt x="12" y="16"/>
                  </a:lnTo>
                  <a:lnTo>
                    <a:pt x="23" y="8"/>
                  </a:lnTo>
                  <a:lnTo>
                    <a:pt x="31" y="4"/>
                  </a:lnTo>
                  <a:lnTo>
                    <a:pt x="39" y="0"/>
                  </a:lnTo>
                  <a:lnTo>
                    <a:pt x="46" y="4"/>
                  </a:lnTo>
                  <a:lnTo>
                    <a:pt x="54" y="8"/>
                  </a:lnTo>
                  <a:lnTo>
                    <a:pt x="58" y="16"/>
                  </a:lnTo>
                  <a:lnTo>
                    <a:pt x="65" y="27"/>
                  </a:lnTo>
                  <a:lnTo>
                    <a:pt x="69" y="42"/>
                  </a:lnTo>
                  <a:lnTo>
                    <a:pt x="73" y="58"/>
                  </a:lnTo>
                  <a:lnTo>
                    <a:pt x="69" y="77"/>
                  </a:lnTo>
                  <a:lnTo>
                    <a:pt x="65" y="92"/>
                  </a:lnTo>
                  <a:lnTo>
                    <a:pt x="62" y="104"/>
                  </a:lnTo>
                  <a:lnTo>
                    <a:pt x="54" y="111"/>
                  </a:lnTo>
                  <a:lnTo>
                    <a:pt x="42" y="115"/>
                  </a:lnTo>
                  <a:lnTo>
                    <a:pt x="35" y="119"/>
                  </a:lnTo>
                  <a:lnTo>
                    <a:pt x="27" y="115"/>
                  </a:lnTo>
                  <a:lnTo>
                    <a:pt x="19" y="108"/>
                  </a:lnTo>
                  <a:lnTo>
                    <a:pt x="12" y="100"/>
                  </a:lnTo>
                  <a:lnTo>
                    <a:pt x="4" y="81"/>
                  </a:lnTo>
                  <a:lnTo>
                    <a:pt x="0" y="62"/>
                  </a:lnTo>
                  <a:close/>
                  <a:moveTo>
                    <a:pt x="15" y="62"/>
                  </a:moveTo>
                  <a:lnTo>
                    <a:pt x="19" y="85"/>
                  </a:lnTo>
                  <a:lnTo>
                    <a:pt x="23" y="100"/>
                  </a:lnTo>
                  <a:lnTo>
                    <a:pt x="27" y="108"/>
                  </a:lnTo>
                  <a:lnTo>
                    <a:pt x="31" y="111"/>
                  </a:lnTo>
                  <a:lnTo>
                    <a:pt x="35" y="111"/>
                  </a:lnTo>
                  <a:lnTo>
                    <a:pt x="42" y="111"/>
                  </a:lnTo>
                  <a:lnTo>
                    <a:pt x="46" y="108"/>
                  </a:lnTo>
                  <a:lnTo>
                    <a:pt x="50" y="104"/>
                  </a:lnTo>
                  <a:lnTo>
                    <a:pt x="50" y="96"/>
                  </a:lnTo>
                  <a:lnTo>
                    <a:pt x="54" y="77"/>
                  </a:lnTo>
                  <a:lnTo>
                    <a:pt x="54" y="54"/>
                  </a:lnTo>
                  <a:lnTo>
                    <a:pt x="54" y="39"/>
                  </a:lnTo>
                  <a:lnTo>
                    <a:pt x="50" y="23"/>
                  </a:lnTo>
                  <a:lnTo>
                    <a:pt x="50" y="16"/>
                  </a:lnTo>
                  <a:lnTo>
                    <a:pt x="46" y="12"/>
                  </a:lnTo>
                  <a:lnTo>
                    <a:pt x="42" y="8"/>
                  </a:lnTo>
                  <a:lnTo>
                    <a:pt x="35" y="8"/>
                  </a:lnTo>
                  <a:lnTo>
                    <a:pt x="31" y="8"/>
                  </a:lnTo>
                  <a:lnTo>
                    <a:pt x="27" y="12"/>
                  </a:lnTo>
                  <a:lnTo>
                    <a:pt x="23" y="19"/>
                  </a:lnTo>
                  <a:lnTo>
                    <a:pt x="19" y="35"/>
                  </a:lnTo>
                  <a:lnTo>
                    <a:pt x="19" y="50"/>
                  </a:lnTo>
                  <a:lnTo>
                    <a:pt x="15" y="62"/>
                  </a:lnTo>
                  <a:close/>
                </a:path>
              </a:pathLst>
            </a:custGeom>
            <a:solidFill>
              <a:srgbClr val="000000"/>
            </a:solidFill>
            <a:ln w="0">
              <a:solidFill>
                <a:srgbClr val="000000"/>
              </a:solidFill>
              <a:round/>
              <a:headEnd/>
              <a:tailEnd/>
            </a:ln>
          </p:spPr>
          <p:txBody>
            <a:bodyPr/>
            <a:lstStyle/>
            <a:p>
              <a:endParaRPr lang="en-CA"/>
            </a:p>
          </p:txBody>
        </p:sp>
        <p:sp>
          <p:nvSpPr>
            <p:cNvPr id="18494" name="Rectangle 448"/>
            <p:cNvSpPr>
              <a:spLocks noChangeArrowheads="1"/>
            </p:cNvSpPr>
            <p:nvPr/>
          </p:nvSpPr>
          <p:spPr bwMode="auto">
            <a:xfrm>
              <a:off x="3304" y="25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8495" name="Freeform 449"/>
            <p:cNvSpPr>
              <a:spLocks noEditPoints="1"/>
            </p:cNvSpPr>
            <p:nvPr/>
          </p:nvSpPr>
          <p:spPr bwMode="auto">
            <a:xfrm>
              <a:off x="3503" y="2569"/>
              <a:ext cx="69" cy="119"/>
            </a:xfrm>
            <a:custGeom>
              <a:avLst/>
              <a:gdLst>
                <a:gd name="T0" fmla="*/ 0 w 69"/>
                <a:gd name="T1" fmla="*/ 62 h 119"/>
                <a:gd name="T2" fmla="*/ 0 w 69"/>
                <a:gd name="T3" fmla="*/ 42 h 119"/>
                <a:gd name="T4" fmla="*/ 4 w 69"/>
                <a:gd name="T5" fmla="*/ 27 h 119"/>
                <a:gd name="T6" fmla="*/ 12 w 69"/>
                <a:gd name="T7" fmla="*/ 16 h 119"/>
                <a:gd name="T8" fmla="*/ 20 w 69"/>
                <a:gd name="T9" fmla="*/ 8 h 119"/>
                <a:gd name="T10" fmla="*/ 27 w 69"/>
                <a:gd name="T11" fmla="*/ 4 h 119"/>
                <a:gd name="T12" fmla="*/ 35 w 69"/>
                <a:gd name="T13" fmla="*/ 0 h 119"/>
                <a:gd name="T14" fmla="*/ 43 w 69"/>
                <a:gd name="T15" fmla="*/ 4 h 119"/>
                <a:gd name="T16" fmla="*/ 50 w 69"/>
                <a:gd name="T17" fmla="*/ 8 h 119"/>
                <a:gd name="T18" fmla="*/ 58 w 69"/>
                <a:gd name="T19" fmla="*/ 16 h 119"/>
                <a:gd name="T20" fmla="*/ 62 w 69"/>
                <a:gd name="T21" fmla="*/ 27 h 119"/>
                <a:gd name="T22" fmla="*/ 66 w 69"/>
                <a:gd name="T23" fmla="*/ 42 h 119"/>
                <a:gd name="T24" fmla="*/ 69 w 69"/>
                <a:gd name="T25" fmla="*/ 58 h 119"/>
                <a:gd name="T26" fmla="*/ 66 w 69"/>
                <a:gd name="T27" fmla="*/ 77 h 119"/>
                <a:gd name="T28" fmla="*/ 62 w 69"/>
                <a:gd name="T29" fmla="*/ 92 h 119"/>
                <a:gd name="T30" fmla="*/ 58 w 69"/>
                <a:gd name="T31" fmla="*/ 104 h 119"/>
                <a:gd name="T32" fmla="*/ 50 w 69"/>
                <a:gd name="T33" fmla="*/ 111 h 119"/>
                <a:gd name="T34" fmla="*/ 43 w 69"/>
                <a:gd name="T35" fmla="*/ 115 h 119"/>
                <a:gd name="T36" fmla="*/ 35 w 69"/>
                <a:gd name="T37" fmla="*/ 119 h 119"/>
                <a:gd name="T38" fmla="*/ 23 w 69"/>
                <a:gd name="T39" fmla="*/ 115 h 119"/>
                <a:gd name="T40" fmla="*/ 16 w 69"/>
                <a:gd name="T41" fmla="*/ 108 h 119"/>
                <a:gd name="T42" fmla="*/ 8 w 69"/>
                <a:gd name="T43" fmla="*/ 100 h 119"/>
                <a:gd name="T44" fmla="*/ 0 w 69"/>
                <a:gd name="T45" fmla="*/ 81 h 119"/>
                <a:gd name="T46" fmla="*/ 0 w 69"/>
                <a:gd name="T47" fmla="*/ 62 h 119"/>
                <a:gd name="T48" fmla="*/ 16 w 69"/>
                <a:gd name="T49" fmla="*/ 62 h 119"/>
                <a:gd name="T50" fmla="*/ 16 w 69"/>
                <a:gd name="T51" fmla="*/ 85 h 119"/>
                <a:gd name="T52" fmla="*/ 20 w 69"/>
                <a:gd name="T53" fmla="*/ 100 h 119"/>
                <a:gd name="T54" fmla="*/ 23 w 69"/>
                <a:gd name="T55" fmla="*/ 108 h 119"/>
                <a:gd name="T56" fmla="*/ 27 w 69"/>
                <a:gd name="T57" fmla="*/ 111 h 119"/>
                <a:gd name="T58" fmla="*/ 35 w 69"/>
                <a:gd name="T59" fmla="*/ 111 h 119"/>
                <a:gd name="T60" fmla="*/ 39 w 69"/>
                <a:gd name="T61" fmla="*/ 111 h 119"/>
                <a:gd name="T62" fmla="*/ 43 w 69"/>
                <a:gd name="T63" fmla="*/ 108 h 119"/>
                <a:gd name="T64" fmla="*/ 46 w 69"/>
                <a:gd name="T65" fmla="*/ 104 h 119"/>
                <a:gd name="T66" fmla="*/ 50 w 69"/>
                <a:gd name="T67" fmla="*/ 96 h 119"/>
                <a:gd name="T68" fmla="*/ 50 w 69"/>
                <a:gd name="T69" fmla="*/ 77 h 119"/>
                <a:gd name="T70" fmla="*/ 54 w 69"/>
                <a:gd name="T71" fmla="*/ 54 h 119"/>
                <a:gd name="T72" fmla="*/ 50 w 69"/>
                <a:gd name="T73" fmla="*/ 39 h 119"/>
                <a:gd name="T74" fmla="*/ 50 w 69"/>
                <a:gd name="T75" fmla="*/ 23 h 119"/>
                <a:gd name="T76" fmla="*/ 46 w 69"/>
                <a:gd name="T77" fmla="*/ 16 h 119"/>
                <a:gd name="T78" fmla="*/ 43 w 69"/>
                <a:gd name="T79" fmla="*/ 12 h 119"/>
                <a:gd name="T80" fmla="*/ 39 w 69"/>
                <a:gd name="T81" fmla="*/ 8 h 119"/>
                <a:gd name="T82" fmla="*/ 35 w 69"/>
                <a:gd name="T83" fmla="*/ 8 h 119"/>
                <a:gd name="T84" fmla="*/ 27 w 69"/>
                <a:gd name="T85" fmla="*/ 8 h 119"/>
                <a:gd name="T86" fmla="*/ 23 w 69"/>
                <a:gd name="T87" fmla="*/ 12 h 119"/>
                <a:gd name="T88" fmla="*/ 20 w 69"/>
                <a:gd name="T89" fmla="*/ 19 h 119"/>
                <a:gd name="T90" fmla="*/ 16 w 69"/>
                <a:gd name="T91" fmla="*/ 35 h 119"/>
                <a:gd name="T92" fmla="*/ 16 w 69"/>
                <a:gd name="T93" fmla="*/ 50 h 119"/>
                <a:gd name="T94" fmla="*/ 16 w 69"/>
                <a:gd name="T95" fmla="*/ 62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2"/>
                  </a:moveTo>
                  <a:lnTo>
                    <a:pt x="0" y="42"/>
                  </a:lnTo>
                  <a:lnTo>
                    <a:pt x="4" y="27"/>
                  </a:lnTo>
                  <a:lnTo>
                    <a:pt x="12" y="16"/>
                  </a:lnTo>
                  <a:lnTo>
                    <a:pt x="20" y="8"/>
                  </a:lnTo>
                  <a:lnTo>
                    <a:pt x="27" y="4"/>
                  </a:lnTo>
                  <a:lnTo>
                    <a:pt x="35" y="0"/>
                  </a:lnTo>
                  <a:lnTo>
                    <a:pt x="43" y="4"/>
                  </a:lnTo>
                  <a:lnTo>
                    <a:pt x="50" y="8"/>
                  </a:lnTo>
                  <a:lnTo>
                    <a:pt x="58" y="16"/>
                  </a:lnTo>
                  <a:lnTo>
                    <a:pt x="62" y="27"/>
                  </a:lnTo>
                  <a:lnTo>
                    <a:pt x="66" y="42"/>
                  </a:lnTo>
                  <a:lnTo>
                    <a:pt x="69" y="58"/>
                  </a:lnTo>
                  <a:lnTo>
                    <a:pt x="66" y="77"/>
                  </a:lnTo>
                  <a:lnTo>
                    <a:pt x="62" y="92"/>
                  </a:lnTo>
                  <a:lnTo>
                    <a:pt x="58" y="104"/>
                  </a:lnTo>
                  <a:lnTo>
                    <a:pt x="50" y="111"/>
                  </a:lnTo>
                  <a:lnTo>
                    <a:pt x="43" y="115"/>
                  </a:lnTo>
                  <a:lnTo>
                    <a:pt x="35" y="119"/>
                  </a:lnTo>
                  <a:lnTo>
                    <a:pt x="23" y="115"/>
                  </a:lnTo>
                  <a:lnTo>
                    <a:pt x="16" y="108"/>
                  </a:lnTo>
                  <a:lnTo>
                    <a:pt x="8" y="100"/>
                  </a:lnTo>
                  <a:lnTo>
                    <a:pt x="0" y="81"/>
                  </a:lnTo>
                  <a:lnTo>
                    <a:pt x="0" y="62"/>
                  </a:lnTo>
                  <a:close/>
                  <a:moveTo>
                    <a:pt x="16" y="62"/>
                  </a:moveTo>
                  <a:lnTo>
                    <a:pt x="16" y="85"/>
                  </a:lnTo>
                  <a:lnTo>
                    <a:pt x="20" y="100"/>
                  </a:lnTo>
                  <a:lnTo>
                    <a:pt x="23" y="108"/>
                  </a:lnTo>
                  <a:lnTo>
                    <a:pt x="27" y="111"/>
                  </a:lnTo>
                  <a:lnTo>
                    <a:pt x="35" y="111"/>
                  </a:lnTo>
                  <a:lnTo>
                    <a:pt x="39" y="111"/>
                  </a:lnTo>
                  <a:lnTo>
                    <a:pt x="43" y="108"/>
                  </a:lnTo>
                  <a:lnTo>
                    <a:pt x="46" y="104"/>
                  </a:lnTo>
                  <a:lnTo>
                    <a:pt x="50" y="96"/>
                  </a:lnTo>
                  <a:lnTo>
                    <a:pt x="50" y="77"/>
                  </a:lnTo>
                  <a:lnTo>
                    <a:pt x="54" y="54"/>
                  </a:lnTo>
                  <a:lnTo>
                    <a:pt x="50" y="39"/>
                  </a:lnTo>
                  <a:lnTo>
                    <a:pt x="50" y="23"/>
                  </a:lnTo>
                  <a:lnTo>
                    <a:pt x="46" y="16"/>
                  </a:lnTo>
                  <a:lnTo>
                    <a:pt x="43" y="12"/>
                  </a:lnTo>
                  <a:lnTo>
                    <a:pt x="39" y="8"/>
                  </a:lnTo>
                  <a:lnTo>
                    <a:pt x="35" y="8"/>
                  </a:lnTo>
                  <a:lnTo>
                    <a:pt x="27" y="8"/>
                  </a:lnTo>
                  <a:lnTo>
                    <a:pt x="23" y="12"/>
                  </a:lnTo>
                  <a:lnTo>
                    <a:pt x="20" y="19"/>
                  </a:lnTo>
                  <a:lnTo>
                    <a:pt x="16" y="35"/>
                  </a:lnTo>
                  <a:lnTo>
                    <a:pt x="16" y="50"/>
                  </a:lnTo>
                  <a:lnTo>
                    <a:pt x="16" y="62"/>
                  </a:lnTo>
                  <a:close/>
                </a:path>
              </a:pathLst>
            </a:custGeom>
            <a:solidFill>
              <a:srgbClr val="000000"/>
            </a:solidFill>
            <a:ln w="0">
              <a:solidFill>
                <a:srgbClr val="000000"/>
              </a:solidFill>
              <a:round/>
              <a:headEnd/>
              <a:tailEnd/>
            </a:ln>
          </p:spPr>
          <p:txBody>
            <a:bodyPr/>
            <a:lstStyle/>
            <a:p>
              <a:endParaRPr lang="en-CA"/>
            </a:p>
          </p:txBody>
        </p:sp>
        <p:sp>
          <p:nvSpPr>
            <p:cNvPr id="18496" name="Rectangle 450"/>
            <p:cNvSpPr>
              <a:spLocks noChangeArrowheads="1"/>
            </p:cNvSpPr>
            <p:nvPr/>
          </p:nvSpPr>
          <p:spPr bwMode="auto">
            <a:xfrm>
              <a:off x="4071" y="25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8497" name="Freeform 451"/>
            <p:cNvSpPr>
              <a:spLocks noEditPoints="1"/>
            </p:cNvSpPr>
            <p:nvPr/>
          </p:nvSpPr>
          <p:spPr bwMode="auto">
            <a:xfrm>
              <a:off x="4267" y="2569"/>
              <a:ext cx="69" cy="119"/>
            </a:xfrm>
            <a:custGeom>
              <a:avLst/>
              <a:gdLst>
                <a:gd name="T0" fmla="*/ 0 w 69"/>
                <a:gd name="T1" fmla="*/ 62 h 119"/>
                <a:gd name="T2" fmla="*/ 0 w 69"/>
                <a:gd name="T3" fmla="*/ 42 h 119"/>
                <a:gd name="T4" fmla="*/ 8 w 69"/>
                <a:gd name="T5" fmla="*/ 27 h 119"/>
                <a:gd name="T6" fmla="*/ 11 w 69"/>
                <a:gd name="T7" fmla="*/ 16 h 119"/>
                <a:gd name="T8" fmla="*/ 19 w 69"/>
                <a:gd name="T9" fmla="*/ 8 h 119"/>
                <a:gd name="T10" fmla="*/ 27 w 69"/>
                <a:gd name="T11" fmla="*/ 4 h 119"/>
                <a:gd name="T12" fmla="*/ 34 w 69"/>
                <a:gd name="T13" fmla="*/ 0 h 119"/>
                <a:gd name="T14" fmla="*/ 42 w 69"/>
                <a:gd name="T15" fmla="*/ 4 h 119"/>
                <a:gd name="T16" fmla="*/ 50 w 69"/>
                <a:gd name="T17" fmla="*/ 8 h 119"/>
                <a:gd name="T18" fmla="*/ 57 w 69"/>
                <a:gd name="T19" fmla="*/ 16 h 119"/>
                <a:gd name="T20" fmla="*/ 65 w 69"/>
                <a:gd name="T21" fmla="*/ 27 h 119"/>
                <a:gd name="T22" fmla="*/ 69 w 69"/>
                <a:gd name="T23" fmla="*/ 42 h 119"/>
                <a:gd name="T24" fmla="*/ 69 w 69"/>
                <a:gd name="T25" fmla="*/ 58 h 119"/>
                <a:gd name="T26" fmla="*/ 69 w 69"/>
                <a:gd name="T27" fmla="*/ 77 h 119"/>
                <a:gd name="T28" fmla="*/ 65 w 69"/>
                <a:gd name="T29" fmla="*/ 92 h 119"/>
                <a:gd name="T30" fmla="*/ 57 w 69"/>
                <a:gd name="T31" fmla="*/ 104 h 119"/>
                <a:gd name="T32" fmla="*/ 50 w 69"/>
                <a:gd name="T33" fmla="*/ 111 h 119"/>
                <a:gd name="T34" fmla="*/ 42 w 69"/>
                <a:gd name="T35" fmla="*/ 115 h 119"/>
                <a:gd name="T36" fmla="*/ 34 w 69"/>
                <a:gd name="T37" fmla="*/ 119 h 119"/>
                <a:gd name="T38" fmla="*/ 27 w 69"/>
                <a:gd name="T39" fmla="*/ 115 h 119"/>
                <a:gd name="T40" fmla="*/ 15 w 69"/>
                <a:gd name="T41" fmla="*/ 108 h 119"/>
                <a:gd name="T42" fmla="*/ 8 w 69"/>
                <a:gd name="T43" fmla="*/ 100 h 119"/>
                <a:gd name="T44" fmla="*/ 4 w 69"/>
                <a:gd name="T45" fmla="*/ 81 h 119"/>
                <a:gd name="T46" fmla="*/ 0 w 69"/>
                <a:gd name="T47" fmla="*/ 62 h 119"/>
                <a:gd name="T48" fmla="*/ 15 w 69"/>
                <a:gd name="T49" fmla="*/ 62 h 119"/>
                <a:gd name="T50" fmla="*/ 19 w 69"/>
                <a:gd name="T51" fmla="*/ 85 h 119"/>
                <a:gd name="T52" fmla="*/ 23 w 69"/>
                <a:gd name="T53" fmla="*/ 100 h 119"/>
                <a:gd name="T54" fmla="*/ 27 w 69"/>
                <a:gd name="T55" fmla="*/ 108 h 119"/>
                <a:gd name="T56" fmla="*/ 31 w 69"/>
                <a:gd name="T57" fmla="*/ 111 h 119"/>
                <a:gd name="T58" fmla="*/ 34 w 69"/>
                <a:gd name="T59" fmla="*/ 111 h 119"/>
                <a:gd name="T60" fmla="*/ 38 w 69"/>
                <a:gd name="T61" fmla="*/ 111 h 119"/>
                <a:gd name="T62" fmla="*/ 42 w 69"/>
                <a:gd name="T63" fmla="*/ 108 h 119"/>
                <a:gd name="T64" fmla="*/ 46 w 69"/>
                <a:gd name="T65" fmla="*/ 104 h 119"/>
                <a:gd name="T66" fmla="*/ 50 w 69"/>
                <a:gd name="T67" fmla="*/ 96 h 119"/>
                <a:gd name="T68" fmla="*/ 54 w 69"/>
                <a:gd name="T69" fmla="*/ 77 h 119"/>
                <a:gd name="T70" fmla="*/ 54 w 69"/>
                <a:gd name="T71" fmla="*/ 54 h 119"/>
                <a:gd name="T72" fmla="*/ 54 w 69"/>
                <a:gd name="T73" fmla="*/ 39 h 119"/>
                <a:gd name="T74" fmla="*/ 50 w 69"/>
                <a:gd name="T75" fmla="*/ 23 h 119"/>
                <a:gd name="T76" fmla="*/ 46 w 69"/>
                <a:gd name="T77" fmla="*/ 16 h 119"/>
                <a:gd name="T78" fmla="*/ 42 w 69"/>
                <a:gd name="T79" fmla="*/ 12 h 119"/>
                <a:gd name="T80" fmla="*/ 38 w 69"/>
                <a:gd name="T81" fmla="*/ 8 h 119"/>
                <a:gd name="T82" fmla="*/ 34 w 69"/>
                <a:gd name="T83" fmla="*/ 8 h 119"/>
                <a:gd name="T84" fmla="*/ 31 w 69"/>
                <a:gd name="T85" fmla="*/ 8 h 119"/>
                <a:gd name="T86" fmla="*/ 27 w 69"/>
                <a:gd name="T87" fmla="*/ 12 h 119"/>
                <a:gd name="T88" fmla="*/ 19 w 69"/>
                <a:gd name="T89" fmla="*/ 19 h 119"/>
                <a:gd name="T90" fmla="*/ 19 w 69"/>
                <a:gd name="T91" fmla="*/ 35 h 119"/>
                <a:gd name="T92" fmla="*/ 15 w 69"/>
                <a:gd name="T93" fmla="*/ 50 h 119"/>
                <a:gd name="T94" fmla="*/ 15 w 69"/>
                <a:gd name="T95" fmla="*/ 62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2"/>
                  </a:moveTo>
                  <a:lnTo>
                    <a:pt x="0" y="42"/>
                  </a:lnTo>
                  <a:lnTo>
                    <a:pt x="8" y="27"/>
                  </a:lnTo>
                  <a:lnTo>
                    <a:pt x="11" y="16"/>
                  </a:lnTo>
                  <a:lnTo>
                    <a:pt x="19" y="8"/>
                  </a:lnTo>
                  <a:lnTo>
                    <a:pt x="27" y="4"/>
                  </a:lnTo>
                  <a:lnTo>
                    <a:pt x="34" y="0"/>
                  </a:lnTo>
                  <a:lnTo>
                    <a:pt x="42" y="4"/>
                  </a:lnTo>
                  <a:lnTo>
                    <a:pt x="50" y="8"/>
                  </a:lnTo>
                  <a:lnTo>
                    <a:pt x="57" y="16"/>
                  </a:lnTo>
                  <a:lnTo>
                    <a:pt x="65" y="27"/>
                  </a:lnTo>
                  <a:lnTo>
                    <a:pt x="69" y="42"/>
                  </a:lnTo>
                  <a:lnTo>
                    <a:pt x="69" y="58"/>
                  </a:lnTo>
                  <a:lnTo>
                    <a:pt x="69" y="77"/>
                  </a:lnTo>
                  <a:lnTo>
                    <a:pt x="65" y="92"/>
                  </a:lnTo>
                  <a:lnTo>
                    <a:pt x="57" y="104"/>
                  </a:lnTo>
                  <a:lnTo>
                    <a:pt x="50" y="111"/>
                  </a:lnTo>
                  <a:lnTo>
                    <a:pt x="42" y="115"/>
                  </a:lnTo>
                  <a:lnTo>
                    <a:pt x="34" y="119"/>
                  </a:lnTo>
                  <a:lnTo>
                    <a:pt x="27" y="115"/>
                  </a:lnTo>
                  <a:lnTo>
                    <a:pt x="15" y="108"/>
                  </a:lnTo>
                  <a:lnTo>
                    <a:pt x="8" y="100"/>
                  </a:lnTo>
                  <a:lnTo>
                    <a:pt x="4" y="81"/>
                  </a:lnTo>
                  <a:lnTo>
                    <a:pt x="0" y="62"/>
                  </a:lnTo>
                  <a:close/>
                  <a:moveTo>
                    <a:pt x="15" y="62"/>
                  </a:moveTo>
                  <a:lnTo>
                    <a:pt x="19" y="85"/>
                  </a:lnTo>
                  <a:lnTo>
                    <a:pt x="23" y="100"/>
                  </a:lnTo>
                  <a:lnTo>
                    <a:pt x="27" y="108"/>
                  </a:lnTo>
                  <a:lnTo>
                    <a:pt x="31" y="111"/>
                  </a:lnTo>
                  <a:lnTo>
                    <a:pt x="34" y="111"/>
                  </a:lnTo>
                  <a:lnTo>
                    <a:pt x="38" y="111"/>
                  </a:lnTo>
                  <a:lnTo>
                    <a:pt x="42" y="108"/>
                  </a:lnTo>
                  <a:lnTo>
                    <a:pt x="46" y="104"/>
                  </a:lnTo>
                  <a:lnTo>
                    <a:pt x="50" y="96"/>
                  </a:lnTo>
                  <a:lnTo>
                    <a:pt x="54" y="77"/>
                  </a:lnTo>
                  <a:lnTo>
                    <a:pt x="54" y="54"/>
                  </a:lnTo>
                  <a:lnTo>
                    <a:pt x="54" y="39"/>
                  </a:lnTo>
                  <a:lnTo>
                    <a:pt x="50" y="23"/>
                  </a:lnTo>
                  <a:lnTo>
                    <a:pt x="46" y="16"/>
                  </a:lnTo>
                  <a:lnTo>
                    <a:pt x="42" y="12"/>
                  </a:lnTo>
                  <a:lnTo>
                    <a:pt x="38" y="8"/>
                  </a:lnTo>
                  <a:lnTo>
                    <a:pt x="34" y="8"/>
                  </a:lnTo>
                  <a:lnTo>
                    <a:pt x="31" y="8"/>
                  </a:lnTo>
                  <a:lnTo>
                    <a:pt x="27" y="12"/>
                  </a:lnTo>
                  <a:lnTo>
                    <a:pt x="19" y="19"/>
                  </a:lnTo>
                  <a:lnTo>
                    <a:pt x="19" y="35"/>
                  </a:lnTo>
                  <a:lnTo>
                    <a:pt x="15" y="50"/>
                  </a:lnTo>
                  <a:lnTo>
                    <a:pt x="15" y="62"/>
                  </a:lnTo>
                  <a:close/>
                </a:path>
              </a:pathLst>
            </a:custGeom>
            <a:solidFill>
              <a:srgbClr val="000000"/>
            </a:solidFill>
            <a:ln w="0">
              <a:solidFill>
                <a:srgbClr val="000000"/>
              </a:solidFill>
              <a:round/>
              <a:headEnd/>
              <a:tailEnd/>
            </a:ln>
          </p:spPr>
          <p:txBody>
            <a:bodyPr/>
            <a:lstStyle/>
            <a:p>
              <a:endParaRPr lang="en-CA"/>
            </a:p>
          </p:txBody>
        </p:sp>
        <p:sp>
          <p:nvSpPr>
            <p:cNvPr id="18498" name="Rectangle 452"/>
            <p:cNvSpPr>
              <a:spLocks noChangeArrowheads="1"/>
            </p:cNvSpPr>
            <p:nvPr/>
          </p:nvSpPr>
          <p:spPr bwMode="auto">
            <a:xfrm>
              <a:off x="4670" y="2535"/>
              <a:ext cx="7" cy="207"/>
            </a:xfrm>
            <a:prstGeom prst="rect">
              <a:avLst/>
            </a:prstGeom>
            <a:solidFill>
              <a:srgbClr val="000000"/>
            </a:solidFill>
            <a:ln w="0">
              <a:solidFill>
                <a:srgbClr val="000000"/>
              </a:solidFill>
              <a:miter lim="800000"/>
              <a:headEnd/>
              <a:tailEnd/>
            </a:ln>
          </p:spPr>
          <p:txBody>
            <a:bodyPr/>
            <a:lstStyle/>
            <a:p>
              <a:endParaRPr lang="en-US"/>
            </a:p>
          </p:txBody>
        </p:sp>
        <p:sp>
          <p:nvSpPr>
            <p:cNvPr id="18499" name="Freeform 453"/>
            <p:cNvSpPr>
              <a:spLocks noEditPoints="1"/>
            </p:cNvSpPr>
            <p:nvPr/>
          </p:nvSpPr>
          <p:spPr bwMode="auto">
            <a:xfrm>
              <a:off x="4869" y="2569"/>
              <a:ext cx="73" cy="119"/>
            </a:xfrm>
            <a:custGeom>
              <a:avLst/>
              <a:gdLst>
                <a:gd name="T0" fmla="*/ 0 w 73"/>
                <a:gd name="T1" fmla="*/ 62 h 119"/>
                <a:gd name="T2" fmla="*/ 4 w 73"/>
                <a:gd name="T3" fmla="*/ 42 h 119"/>
                <a:gd name="T4" fmla="*/ 8 w 73"/>
                <a:gd name="T5" fmla="*/ 27 h 119"/>
                <a:gd name="T6" fmla="*/ 12 w 73"/>
                <a:gd name="T7" fmla="*/ 16 h 119"/>
                <a:gd name="T8" fmla="*/ 23 w 73"/>
                <a:gd name="T9" fmla="*/ 8 h 119"/>
                <a:gd name="T10" fmla="*/ 31 w 73"/>
                <a:gd name="T11" fmla="*/ 4 h 119"/>
                <a:gd name="T12" fmla="*/ 39 w 73"/>
                <a:gd name="T13" fmla="*/ 0 h 119"/>
                <a:gd name="T14" fmla="*/ 46 w 73"/>
                <a:gd name="T15" fmla="*/ 4 h 119"/>
                <a:gd name="T16" fmla="*/ 54 w 73"/>
                <a:gd name="T17" fmla="*/ 8 h 119"/>
                <a:gd name="T18" fmla="*/ 58 w 73"/>
                <a:gd name="T19" fmla="*/ 16 h 119"/>
                <a:gd name="T20" fmla="*/ 66 w 73"/>
                <a:gd name="T21" fmla="*/ 27 h 119"/>
                <a:gd name="T22" fmla="*/ 69 w 73"/>
                <a:gd name="T23" fmla="*/ 42 h 119"/>
                <a:gd name="T24" fmla="*/ 73 w 73"/>
                <a:gd name="T25" fmla="*/ 58 h 119"/>
                <a:gd name="T26" fmla="*/ 69 w 73"/>
                <a:gd name="T27" fmla="*/ 77 h 119"/>
                <a:gd name="T28" fmla="*/ 66 w 73"/>
                <a:gd name="T29" fmla="*/ 92 h 119"/>
                <a:gd name="T30" fmla="*/ 62 w 73"/>
                <a:gd name="T31" fmla="*/ 104 h 119"/>
                <a:gd name="T32" fmla="*/ 54 w 73"/>
                <a:gd name="T33" fmla="*/ 111 h 119"/>
                <a:gd name="T34" fmla="*/ 42 w 73"/>
                <a:gd name="T35" fmla="*/ 115 h 119"/>
                <a:gd name="T36" fmla="*/ 35 w 73"/>
                <a:gd name="T37" fmla="*/ 119 h 119"/>
                <a:gd name="T38" fmla="*/ 27 w 73"/>
                <a:gd name="T39" fmla="*/ 115 h 119"/>
                <a:gd name="T40" fmla="*/ 19 w 73"/>
                <a:gd name="T41" fmla="*/ 108 h 119"/>
                <a:gd name="T42" fmla="*/ 12 w 73"/>
                <a:gd name="T43" fmla="*/ 100 h 119"/>
                <a:gd name="T44" fmla="*/ 4 w 73"/>
                <a:gd name="T45" fmla="*/ 81 h 119"/>
                <a:gd name="T46" fmla="*/ 0 w 73"/>
                <a:gd name="T47" fmla="*/ 62 h 119"/>
                <a:gd name="T48" fmla="*/ 16 w 73"/>
                <a:gd name="T49" fmla="*/ 62 h 119"/>
                <a:gd name="T50" fmla="*/ 19 w 73"/>
                <a:gd name="T51" fmla="*/ 85 h 119"/>
                <a:gd name="T52" fmla="*/ 23 w 73"/>
                <a:gd name="T53" fmla="*/ 100 h 119"/>
                <a:gd name="T54" fmla="*/ 27 w 73"/>
                <a:gd name="T55" fmla="*/ 108 h 119"/>
                <a:gd name="T56" fmla="*/ 31 w 73"/>
                <a:gd name="T57" fmla="*/ 111 h 119"/>
                <a:gd name="T58" fmla="*/ 35 w 73"/>
                <a:gd name="T59" fmla="*/ 111 h 119"/>
                <a:gd name="T60" fmla="*/ 42 w 73"/>
                <a:gd name="T61" fmla="*/ 111 h 119"/>
                <a:gd name="T62" fmla="*/ 46 w 73"/>
                <a:gd name="T63" fmla="*/ 108 h 119"/>
                <a:gd name="T64" fmla="*/ 50 w 73"/>
                <a:gd name="T65" fmla="*/ 104 h 119"/>
                <a:gd name="T66" fmla="*/ 54 w 73"/>
                <a:gd name="T67" fmla="*/ 96 h 119"/>
                <a:gd name="T68" fmla="*/ 54 w 73"/>
                <a:gd name="T69" fmla="*/ 77 h 119"/>
                <a:gd name="T70" fmla="*/ 54 w 73"/>
                <a:gd name="T71" fmla="*/ 54 h 119"/>
                <a:gd name="T72" fmla="*/ 54 w 73"/>
                <a:gd name="T73" fmla="*/ 39 h 119"/>
                <a:gd name="T74" fmla="*/ 50 w 73"/>
                <a:gd name="T75" fmla="*/ 23 h 119"/>
                <a:gd name="T76" fmla="*/ 50 w 73"/>
                <a:gd name="T77" fmla="*/ 16 h 119"/>
                <a:gd name="T78" fmla="*/ 46 w 73"/>
                <a:gd name="T79" fmla="*/ 12 h 119"/>
                <a:gd name="T80" fmla="*/ 42 w 73"/>
                <a:gd name="T81" fmla="*/ 8 h 119"/>
                <a:gd name="T82" fmla="*/ 39 w 73"/>
                <a:gd name="T83" fmla="*/ 8 h 119"/>
                <a:gd name="T84" fmla="*/ 31 w 73"/>
                <a:gd name="T85" fmla="*/ 8 h 119"/>
                <a:gd name="T86" fmla="*/ 27 w 73"/>
                <a:gd name="T87" fmla="*/ 12 h 119"/>
                <a:gd name="T88" fmla="*/ 23 w 73"/>
                <a:gd name="T89" fmla="*/ 19 h 119"/>
                <a:gd name="T90" fmla="*/ 19 w 73"/>
                <a:gd name="T91" fmla="*/ 35 h 119"/>
                <a:gd name="T92" fmla="*/ 19 w 73"/>
                <a:gd name="T93" fmla="*/ 50 h 119"/>
                <a:gd name="T94" fmla="*/ 16 w 73"/>
                <a:gd name="T95" fmla="*/ 62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9"/>
                <a:gd name="T146" fmla="*/ 73 w 73"/>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9">
                  <a:moveTo>
                    <a:pt x="0" y="62"/>
                  </a:moveTo>
                  <a:lnTo>
                    <a:pt x="4" y="42"/>
                  </a:lnTo>
                  <a:lnTo>
                    <a:pt x="8" y="27"/>
                  </a:lnTo>
                  <a:lnTo>
                    <a:pt x="12" y="16"/>
                  </a:lnTo>
                  <a:lnTo>
                    <a:pt x="23" y="8"/>
                  </a:lnTo>
                  <a:lnTo>
                    <a:pt x="31" y="4"/>
                  </a:lnTo>
                  <a:lnTo>
                    <a:pt x="39" y="0"/>
                  </a:lnTo>
                  <a:lnTo>
                    <a:pt x="46" y="4"/>
                  </a:lnTo>
                  <a:lnTo>
                    <a:pt x="54" y="8"/>
                  </a:lnTo>
                  <a:lnTo>
                    <a:pt x="58" y="16"/>
                  </a:lnTo>
                  <a:lnTo>
                    <a:pt x="66" y="27"/>
                  </a:lnTo>
                  <a:lnTo>
                    <a:pt x="69" y="42"/>
                  </a:lnTo>
                  <a:lnTo>
                    <a:pt x="73" y="58"/>
                  </a:lnTo>
                  <a:lnTo>
                    <a:pt x="69" y="77"/>
                  </a:lnTo>
                  <a:lnTo>
                    <a:pt x="66" y="92"/>
                  </a:lnTo>
                  <a:lnTo>
                    <a:pt x="62" y="104"/>
                  </a:lnTo>
                  <a:lnTo>
                    <a:pt x="54" y="111"/>
                  </a:lnTo>
                  <a:lnTo>
                    <a:pt x="42" y="115"/>
                  </a:lnTo>
                  <a:lnTo>
                    <a:pt x="35" y="119"/>
                  </a:lnTo>
                  <a:lnTo>
                    <a:pt x="27" y="115"/>
                  </a:lnTo>
                  <a:lnTo>
                    <a:pt x="19" y="108"/>
                  </a:lnTo>
                  <a:lnTo>
                    <a:pt x="12" y="100"/>
                  </a:lnTo>
                  <a:lnTo>
                    <a:pt x="4" y="81"/>
                  </a:lnTo>
                  <a:lnTo>
                    <a:pt x="0" y="62"/>
                  </a:lnTo>
                  <a:close/>
                  <a:moveTo>
                    <a:pt x="16" y="62"/>
                  </a:moveTo>
                  <a:lnTo>
                    <a:pt x="19" y="85"/>
                  </a:lnTo>
                  <a:lnTo>
                    <a:pt x="23" y="100"/>
                  </a:lnTo>
                  <a:lnTo>
                    <a:pt x="27" y="108"/>
                  </a:lnTo>
                  <a:lnTo>
                    <a:pt x="31" y="111"/>
                  </a:lnTo>
                  <a:lnTo>
                    <a:pt x="35" y="111"/>
                  </a:lnTo>
                  <a:lnTo>
                    <a:pt x="42" y="111"/>
                  </a:lnTo>
                  <a:lnTo>
                    <a:pt x="46" y="108"/>
                  </a:lnTo>
                  <a:lnTo>
                    <a:pt x="50" y="104"/>
                  </a:lnTo>
                  <a:lnTo>
                    <a:pt x="54" y="96"/>
                  </a:lnTo>
                  <a:lnTo>
                    <a:pt x="54" y="77"/>
                  </a:lnTo>
                  <a:lnTo>
                    <a:pt x="54" y="54"/>
                  </a:lnTo>
                  <a:lnTo>
                    <a:pt x="54" y="39"/>
                  </a:lnTo>
                  <a:lnTo>
                    <a:pt x="50" y="23"/>
                  </a:lnTo>
                  <a:lnTo>
                    <a:pt x="50" y="16"/>
                  </a:lnTo>
                  <a:lnTo>
                    <a:pt x="46" y="12"/>
                  </a:lnTo>
                  <a:lnTo>
                    <a:pt x="42" y="8"/>
                  </a:lnTo>
                  <a:lnTo>
                    <a:pt x="39" y="8"/>
                  </a:lnTo>
                  <a:lnTo>
                    <a:pt x="31" y="8"/>
                  </a:lnTo>
                  <a:lnTo>
                    <a:pt x="27" y="12"/>
                  </a:lnTo>
                  <a:lnTo>
                    <a:pt x="23" y="19"/>
                  </a:lnTo>
                  <a:lnTo>
                    <a:pt x="19" y="35"/>
                  </a:lnTo>
                  <a:lnTo>
                    <a:pt x="19" y="50"/>
                  </a:lnTo>
                  <a:lnTo>
                    <a:pt x="16" y="62"/>
                  </a:lnTo>
                  <a:close/>
                </a:path>
              </a:pathLst>
            </a:custGeom>
            <a:solidFill>
              <a:srgbClr val="000000"/>
            </a:solidFill>
            <a:ln w="0">
              <a:solidFill>
                <a:srgbClr val="000000"/>
              </a:solidFill>
              <a:round/>
              <a:headEnd/>
              <a:tailEnd/>
            </a:ln>
          </p:spPr>
          <p:txBody>
            <a:bodyPr/>
            <a:lstStyle/>
            <a:p>
              <a:endParaRPr lang="en-CA"/>
            </a:p>
          </p:txBody>
        </p:sp>
        <p:sp>
          <p:nvSpPr>
            <p:cNvPr id="18500" name="Rectangle 454"/>
            <p:cNvSpPr>
              <a:spLocks noChangeArrowheads="1"/>
            </p:cNvSpPr>
            <p:nvPr/>
          </p:nvSpPr>
          <p:spPr bwMode="auto">
            <a:xfrm>
              <a:off x="5268" y="25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8501" name="Rectangle 455"/>
            <p:cNvSpPr>
              <a:spLocks noChangeArrowheads="1"/>
            </p:cNvSpPr>
            <p:nvPr/>
          </p:nvSpPr>
          <p:spPr bwMode="auto">
            <a:xfrm>
              <a:off x="188" y="2749"/>
              <a:ext cx="8" cy="208"/>
            </a:xfrm>
            <a:prstGeom prst="rect">
              <a:avLst/>
            </a:prstGeom>
            <a:solidFill>
              <a:srgbClr val="000000"/>
            </a:solidFill>
            <a:ln w="0">
              <a:solidFill>
                <a:srgbClr val="000000"/>
              </a:solidFill>
              <a:miter lim="800000"/>
              <a:headEnd/>
              <a:tailEnd/>
            </a:ln>
          </p:spPr>
          <p:txBody>
            <a:bodyPr/>
            <a:lstStyle/>
            <a:p>
              <a:endParaRPr lang="en-US"/>
            </a:p>
          </p:txBody>
        </p:sp>
        <p:sp>
          <p:nvSpPr>
            <p:cNvPr id="18502" name="Freeform 456"/>
            <p:cNvSpPr>
              <a:spLocks/>
            </p:cNvSpPr>
            <p:nvPr/>
          </p:nvSpPr>
          <p:spPr bwMode="auto">
            <a:xfrm>
              <a:off x="254" y="2776"/>
              <a:ext cx="34" cy="115"/>
            </a:xfrm>
            <a:custGeom>
              <a:avLst/>
              <a:gdLst>
                <a:gd name="T0" fmla="*/ 26 w 34"/>
                <a:gd name="T1" fmla="*/ 0 h 115"/>
                <a:gd name="T2" fmla="*/ 26 w 34"/>
                <a:gd name="T3" fmla="*/ 100 h 115"/>
                <a:gd name="T4" fmla="*/ 26 w 34"/>
                <a:gd name="T5" fmla="*/ 108 h 115"/>
                <a:gd name="T6" fmla="*/ 26 w 34"/>
                <a:gd name="T7" fmla="*/ 112 h 115"/>
                <a:gd name="T8" fmla="*/ 26 w 34"/>
                <a:gd name="T9" fmla="*/ 112 h 115"/>
                <a:gd name="T10" fmla="*/ 30 w 34"/>
                <a:gd name="T11" fmla="*/ 115 h 115"/>
                <a:gd name="T12" fmla="*/ 30 w 34"/>
                <a:gd name="T13" fmla="*/ 115 h 115"/>
                <a:gd name="T14" fmla="*/ 34 w 34"/>
                <a:gd name="T15" fmla="*/ 115 h 115"/>
                <a:gd name="T16" fmla="*/ 34 w 34"/>
                <a:gd name="T17" fmla="*/ 115 h 115"/>
                <a:gd name="T18" fmla="*/ 0 w 34"/>
                <a:gd name="T19" fmla="*/ 115 h 115"/>
                <a:gd name="T20" fmla="*/ 0 w 34"/>
                <a:gd name="T21" fmla="*/ 115 h 115"/>
                <a:gd name="T22" fmla="*/ 3 w 34"/>
                <a:gd name="T23" fmla="*/ 115 h 115"/>
                <a:gd name="T24" fmla="*/ 7 w 34"/>
                <a:gd name="T25" fmla="*/ 115 h 115"/>
                <a:gd name="T26" fmla="*/ 11 w 34"/>
                <a:gd name="T27" fmla="*/ 112 h 115"/>
                <a:gd name="T28" fmla="*/ 11 w 34"/>
                <a:gd name="T29" fmla="*/ 112 h 115"/>
                <a:gd name="T30" fmla="*/ 11 w 34"/>
                <a:gd name="T31" fmla="*/ 108 h 115"/>
                <a:gd name="T32" fmla="*/ 11 w 34"/>
                <a:gd name="T33" fmla="*/ 100 h 115"/>
                <a:gd name="T34" fmla="*/ 11 w 34"/>
                <a:gd name="T35" fmla="*/ 31 h 115"/>
                <a:gd name="T36" fmla="*/ 11 w 34"/>
                <a:gd name="T37" fmla="*/ 20 h 115"/>
                <a:gd name="T38" fmla="*/ 11 w 34"/>
                <a:gd name="T39" fmla="*/ 16 h 115"/>
                <a:gd name="T40" fmla="*/ 11 w 34"/>
                <a:gd name="T41" fmla="*/ 12 h 115"/>
                <a:gd name="T42" fmla="*/ 11 w 34"/>
                <a:gd name="T43" fmla="*/ 8 h 115"/>
                <a:gd name="T44" fmla="*/ 7 w 34"/>
                <a:gd name="T45" fmla="*/ 8 h 115"/>
                <a:gd name="T46" fmla="*/ 7 w 34"/>
                <a:gd name="T47" fmla="*/ 8 h 115"/>
                <a:gd name="T48" fmla="*/ 3 w 34"/>
                <a:gd name="T49" fmla="*/ 8 h 115"/>
                <a:gd name="T50" fmla="*/ 3 w 34"/>
                <a:gd name="T51" fmla="*/ 12 h 115"/>
                <a:gd name="T52" fmla="*/ 0 w 34"/>
                <a:gd name="T53" fmla="*/ 8 h 115"/>
                <a:gd name="T54" fmla="*/ 23 w 34"/>
                <a:gd name="T55" fmla="*/ 0 h 115"/>
                <a:gd name="T56" fmla="*/ 26 w 34"/>
                <a:gd name="T57" fmla="*/ 0 h 11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4"/>
                <a:gd name="T88" fmla="*/ 0 h 115"/>
                <a:gd name="T89" fmla="*/ 34 w 34"/>
                <a:gd name="T90" fmla="*/ 115 h 11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4" h="115">
                  <a:moveTo>
                    <a:pt x="26" y="0"/>
                  </a:moveTo>
                  <a:lnTo>
                    <a:pt x="26" y="100"/>
                  </a:lnTo>
                  <a:lnTo>
                    <a:pt x="26" y="108"/>
                  </a:lnTo>
                  <a:lnTo>
                    <a:pt x="26" y="112"/>
                  </a:lnTo>
                  <a:lnTo>
                    <a:pt x="30" y="115"/>
                  </a:lnTo>
                  <a:lnTo>
                    <a:pt x="34" y="115"/>
                  </a:lnTo>
                  <a:lnTo>
                    <a:pt x="0" y="115"/>
                  </a:lnTo>
                  <a:lnTo>
                    <a:pt x="3" y="115"/>
                  </a:lnTo>
                  <a:lnTo>
                    <a:pt x="7" y="115"/>
                  </a:lnTo>
                  <a:lnTo>
                    <a:pt x="11" y="112"/>
                  </a:lnTo>
                  <a:lnTo>
                    <a:pt x="11" y="108"/>
                  </a:lnTo>
                  <a:lnTo>
                    <a:pt x="11" y="100"/>
                  </a:lnTo>
                  <a:lnTo>
                    <a:pt x="11" y="31"/>
                  </a:lnTo>
                  <a:lnTo>
                    <a:pt x="11" y="20"/>
                  </a:lnTo>
                  <a:lnTo>
                    <a:pt x="11" y="16"/>
                  </a:lnTo>
                  <a:lnTo>
                    <a:pt x="11" y="12"/>
                  </a:lnTo>
                  <a:lnTo>
                    <a:pt x="11" y="8"/>
                  </a:lnTo>
                  <a:lnTo>
                    <a:pt x="7" y="8"/>
                  </a:lnTo>
                  <a:lnTo>
                    <a:pt x="3" y="8"/>
                  </a:lnTo>
                  <a:lnTo>
                    <a:pt x="3" y="12"/>
                  </a:lnTo>
                  <a:lnTo>
                    <a:pt x="0" y="8"/>
                  </a:lnTo>
                  <a:lnTo>
                    <a:pt x="23" y="0"/>
                  </a:lnTo>
                  <a:lnTo>
                    <a:pt x="26" y="0"/>
                  </a:lnTo>
                  <a:close/>
                </a:path>
              </a:pathLst>
            </a:custGeom>
            <a:solidFill>
              <a:srgbClr val="000000"/>
            </a:solidFill>
            <a:ln w="0">
              <a:solidFill>
                <a:srgbClr val="000000"/>
              </a:solidFill>
              <a:round/>
              <a:headEnd/>
              <a:tailEnd/>
            </a:ln>
          </p:spPr>
          <p:txBody>
            <a:bodyPr/>
            <a:lstStyle/>
            <a:p>
              <a:endParaRPr lang="en-CA"/>
            </a:p>
          </p:txBody>
        </p:sp>
        <p:sp>
          <p:nvSpPr>
            <p:cNvPr id="18503" name="Freeform 457"/>
            <p:cNvSpPr>
              <a:spLocks/>
            </p:cNvSpPr>
            <p:nvPr/>
          </p:nvSpPr>
          <p:spPr bwMode="auto">
            <a:xfrm>
              <a:off x="296" y="2819"/>
              <a:ext cx="80" cy="76"/>
            </a:xfrm>
            <a:custGeom>
              <a:avLst/>
              <a:gdLst>
                <a:gd name="T0" fmla="*/ 73 w 80"/>
                <a:gd name="T1" fmla="*/ 0 h 76"/>
                <a:gd name="T2" fmla="*/ 73 w 80"/>
                <a:gd name="T3" fmla="*/ 46 h 76"/>
                <a:gd name="T4" fmla="*/ 73 w 80"/>
                <a:gd name="T5" fmla="*/ 57 h 76"/>
                <a:gd name="T6" fmla="*/ 73 w 80"/>
                <a:gd name="T7" fmla="*/ 61 h 76"/>
                <a:gd name="T8" fmla="*/ 73 w 80"/>
                <a:gd name="T9" fmla="*/ 65 h 76"/>
                <a:gd name="T10" fmla="*/ 73 w 80"/>
                <a:gd name="T11" fmla="*/ 65 h 76"/>
                <a:gd name="T12" fmla="*/ 73 w 80"/>
                <a:gd name="T13" fmla="*/ 65 h 76"/>
                <a:gd name="T14" fmla="*/ 77 w 80"/>
                <a:gd name="T15" fmla="*/ 65 h 76"/>
                <a:gd name="T16" fmla="*/ 77 w 80"/>
                <a:gd name="T17" fmla="*/ 65 h 76"/>
                <a:gd name="T18" fmla="*/ 80 w 80"/>
                <a:gd name="T19" fmla="*/ 65 h 76"/>
                <a:gd name="T20" fmla="*/ 80 w 80"/>
                <a:gd name="T21" fmla="*/ 69 h 76"/>
                <a:gd name="T22" fmla="*/ 61 w 80"/>
                <a:gd name="T23" fmla="*/ 76 h 76"/>
                <a:gd name="T24" fmla="*/ 57 w 80"/>
                <a:gd name="T25" fmla="*/ 76 h 76"/>
                <a:gd name="T26" fmla="*/ 57 w 80"/>
                <a:gd name="T27" fmla="*/ 61 h 76"/>
                <a:gd name="T28" fmla="*/ 50 w 80"/>
                <a:gd name="T29" fmla="*/ 69 h 76"/>
                <a:gd name="T30" fmla="*/ 42 w 80"/>
                <a:gd name="T31" fmla="*/ 72 h 76"/>
                <a:gd name="T32" fmla="*/ 38 w 80"/>
                <a:gd name="T33" fmla="*/ 76 h 76"/>
                <a:gd name="T34" fmla="*/ 30 w 80"/>
                <a:gd name="T35" fmla="*/ 76 h 76"/>
                <a:gd name="T36" fmla="*/ 27 w 80"/>
                <a:gd name="T37" fmla="*/ 76 h 76"/>
                <a:gd name="T38" fmla="*/ 19 w 80"/>
                <a:gd name="T39" fmla="*/ 72 h 76"/>
                <a:gd name="T40" fmla="*/ 15 w 80"/>
                <a:gd name="T41" fmla="*/ 69 h 76"/>
                <a:gd name="T42" fmla="*/ 15 w 80"/>
                <a:gd name="T43" fmla="*/ 61 h 76"/>
                <a:gd name="T44" fmla="*/ 11 w 80"/>
                <a:gd name="T45" fmla="*/ 57 h 76"/>
                <a:gd name="T46" fmla="*/ 11 w 80"/>
                <a:gd name="T47" fmla="*/ 46 h 76"/>
                <a:gd name="T48" fmla="*/ 11 w 80"/>
                <a:gd name="T49" fmla="*/ 11 h 76"/>
                <a:gd name="T50" fmla="*/ 11 w 80"/>
                <a:gd name="T51" fmla="*/ 7 h 76"/>
                <a:gd name="T52" fmla="*/ 11 w 80"/>
                <a:gd name="T53" fmla="*/ 3 h 76"/>
                <a:gd name="T54" fmla="*/ 7 w 80"/>
                <a:gd name="T55" fmla="*/ 3 h 76"/>
                <a:gd name="T56" fmla="*/ 7 w 80"/>
                <a:gd name="T57" fmla="*/ 0 h 76"/>
                <a:gd name="T58" fmla="*/ 4 w 80"/>
                <a:gd name="T59" fmla="*/ 0 h 76"/>
                <a:gd name="T60" fmla="*/ 0 w 80"/>
                <a:gd name="T61" fmla="*/ 0 h 76"/>
                <a:gd name="T62" fmla="*/ 0 w 80"/>
                <a:gd name="T63" fmla="*/ 0 h 76"/>
                <a:gd name="T64" fmla="*/ 27 w 80"/>
                <a:gd name="T65" fmla="*/ 0 h 76"/>
                <a:gd name="T66" fmla="*/ 27 w 80"/>
                <a:gd name="T67" fmla="*/ 49 h 76"/>
                <a:gd name="T68" fmla="*/ 27 w 80"/>
                <a:gd name="T69" fmla="*/ 57 h 76"/>
                <a:gd name="T70" fmla="*/ 30 w 80"/>
                <a:gd name="T71" fmla="*/ 61 h 76"/>
                <a:gd name="T72" fmla="*/ 34 w 80"/>
                <a:gd name="T73" fmla="*/ 65 h 76"/>
                <a:gd name="T74" fmla="*/ 38 w 80"/>
                <a:gd name="T75" fmla="*/ 65 h 76"/>
                <a:gd name="T76" fmla="*/ 42 w 80"/>
                <a:gd name="T77" fmla="*/ 65 h 76"/>
                <a:gd name="T78" fmla="*/ 46 w 80"/>
                <a:gd name="T79" fmla="*/ 65 h 76"/>
                <a:gd name="T80" fmla="*/ 50 w 80"/>
                <a:gd name="T81" fmla="*/ 61 h 76"/>
                <a:gd name="T82" fmla="*/ 57 w 80"/>
                <a:gd name="T83" fmla="*/ 53 h 76"/>
                <a:gd name="T84" fmla="*/ 57 w 80"/>
                <a:gd name="T85" fmla="*/ 11 h 76"/>
                <a:gd name="T86" fmla="*/ 57 w 80"/>
                <a:gd name="T87" fmla="*/ 7 h 76"/>
                <a:gd name="T88" fmla="*/ 53 w 80"/>
                <a:gd name="T89" fmla="*/ 3 h 76"/>
                <a:gd name="T90" fmla="*/ 53 w 80"/>
                <a:gd name="T91" fmla="*/ 0 h 76"/>
                <a:gd name="T92" fmla="*/ 46 w 80"/>
                <a:gd name="T93" fmla="*/ 0 h 76"/>
                <a:gd name="T94" fmla="*/ 46 w 80"/>
                <a:gd name="T95" fmla="*/ 0 h 76"/>
                <a:gd name="T96" fmla="*/ 73 w 80"/>
                <a:gd name="T97" fmla="*/ 0 h 7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80"/>
                <a:gd name="T148" fmla="*/ 0 h 76"/>
                <a:gd name="T149" fmla="*/ 80 w 80"/>
                <a:gd name="T150" fmla="*/ 76 h 7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80" h="76">
                  <a:moveTo>
                    <a:pt x="73" y="0"/>
                  </a:moveTo>
                  <a:lnTo>
                    <a:pt x="73" y="46"/>
                  </a:lnTo>
                  <a:lnTo>
                    <a:pt x="73" y="57"/>
                  </a:lnTo>
                  <a:lnTo>
                    <a:pt x="73" y="61"/>
                  </a:lnTo>
                  <a:lnTo>
                    <a:pt x="73" y="65"/>
                  </a:lnTo>
                  <a:lnTo>
                    <a:pt x="77" y="65"/>
                  </a:lnTo>
                  <a:lnTo>
                    <a:pt x="80" y="65"/>
                  </a:lnTo>
                  <a:lnTo>
                    <a:pt x="80" y="69"/>
                  </a:lnTo>
                  <a:lnTo>
                    <a:pt x="61" y="76"/>
                  </a:lnTo>
                  <a:lnTo>
                    <a:pt x="57" y="76"/>
                  </a:lnTo>
                  <a:lnTo>
                    <a:pt x="57" y="61"/>
                  </a:lnTo>
                  <a:lnTo>
                    <a:pt x="50" y="69"/>
                  </a:lnTo>
                  <a:lnTo>
                    <a:pt x="42" y="72"/>
                  </a:lnTo>
                  <a:lnTo>
                    <a:pt x="38" y="76"/>
                  </a:lnTo>
                  <a:lnTo>
                    <a:pt x="30" y="76"/>
                  </a:lnTo>
                  <a:lnTo>
                    <a:pt x="27" y="76"/>
                  </a:lnTo>
                  <a:lnTo>
                    <a:pt x="19" y="72"/>
                  </a:lnTo>
                  <a:lnTo>
                    <a:pt x="15" y="69"/>
                  </a:lnTo>
                  <a:lnTo>
                    <a:pt x="15" y="61"/>
                  </a:lnTo>
                  <a:lnTo>
                    <a:pt x="11" y="57"/>
                  </a:lnTo>
                  <a:lnTo>
                    <a:pt x="11" y="46"/>
                  </a:lnTo>
                  <a:lnTo>
                    <a:pt x="11" y="11"/>
                  </a:lnTo>
                  <a:lnTo>
                    <a:pt x="11" y="7"/>
                  </a:lnTo>
                  <a:lnTo>
                    <a:pt x="11" y="3"/>
                  </a:lnTo>
                  <a:lnTo>
                    <a:pt x="7" y="3"/>
                  </a:lnTo>
                  <a:lnTo>
                    <a:pt x="7" y="0"/>
                  </a:lnTo>
                  <a:lnTo>
                    <a:pt x="4" y="0"/>
                  </a:lnTo>
                  <a:lnTo>
                    <a:pt x="0" y="0"/>
                  </a:lnTo>
                  <a:lnTo>
                    <a:pt x="27" y="0"/>
                  </a:lnTo>
                  <a:lnTo>
                    <a:pt x="27" y="49"/>
                  </a:lnTo>
                  <a:lnTo>
                    <a:pt x="27" y="57"/>
                  </a:lnTo>
                  <a:lnTo>
                    <a:pt x="30" y="61"/>
                  </a:lnTo>
                  <a:lnTo>
                    <a:pt x="34" y="65"/>
                  </a:lnTo>
                  <a:lnTo>
                    <a:pt x="38" y="65"/>
                  </a:lnTo>
                  <a:lnTo>
                    <a:pt x="42" y="65"/>
                  </a:lnTo>
                  <a:lnTo>
                    <a:pt x="46" y="65"/>
                  </a:lnTo>
                  <a:lnTo>
                    <a:pt x="50" y="61"/>
                  </a:lnTo>
                  <a:lnTo>
                    <a:pt x="57" y="53"/>
                  </a:lnTo>
                  <a:lnTo>
                    <a:pt x="57" y="11"/>
                  </a:lnTo>
                  <a:lnTo>
                    <a:pt x="57" y="7"/>
                  </a:lnTo>
                  <a:lnTo>
                    <a:pt x="53" y="3"/>
                  </a:lnTo>
                  <a:lnTo>
                    <a:pt x="53" y="0"/>
                  </a:lnTo>
                  <a:lnTo>
                    <a:pt x="46" y="0"/>
                  </a:lnTo>
                  <a:lnTo>
                    <a:pt x="73" y="0"/>
                  </a:lnTo>
                  <a:close/>
                </a:path>
              </a:pathLst>
            </a:custGeom>
            <a:solidFill>
              <a:srgbClr val="000000"/>
            </a:solidFill>
            <a:ln w="0">
              <a:solidFill>
                <a:srgbClr val="000000"/>
              </a:solidFill>
              <a:round/>
              <a:headEnd/>
              <a:tailEnd/>
            </a:ln>
          </p:spPr>
          <p:txBody>
            <a:bodyPr/>
            <a:lstStyle/>
            <a:p>
              <a:endParaRPr lang="en-CA"/>
            </a:p>
          </p:txBody>
        </p:sp>
        <p:sp>
          <p:nvSpPr>
            <p:cNvPr id="18504" name="Freeform 458"/>
            <p:cNvSpPr>
              <a:spLocks/>
            </p:cNvSpPr>
            <p:nvPr/>
          </p:nvSpPr>
          <p:spPr bwMode="auto">
            <a:xfrm>
              <a:off x="380" y="2815"/>
              <a:ext cx="81" cy="76"/>
            </a:xfrm>
            <a:custGeom>
              <a:avLst/>
              <a:gdLst>
                <a:gd name="T0" fmla="*/ 27 w 81"/>
                <a:gd name="T1" fmla="*/ 19 h 76"/>
                <a:gd name="T2" fmla="*/ 35 w 81"/>
                <a:gd name="T3" fmla="*/ 7 h 76"/>
                <a:gd name="T4" fmla="*/ 42 w 81"/>
                <a:gd name="T5" fmla="*/ 4 h 76"/>
                <a:gd name="T6" fmla="*/ 50 w 81"/>
                <a:gd name="T7" fmla="*/ 0 h 76"/>
                <a:gd name="T8" fmla="*/ 58 w 81"/>
                <a:gd name="T9" fmla="*/ 0 h 76"/>
                <a:gd name="T10" fmla="*/ 62 w 81"/>
                <a:gd name="T11" fmla="*/ 4 h 76"/>
                <a:gd name="T12" fmla="*/ 65 w 81"/>
                <a:gd name="T13" fmla="*/ 7 h 76"/>
                <a:gd name="T14" fmla="*/ 69 w 81"/>
                <a:gd name="T15" fmla="*/ 15 h 76"/>
                <a:gd name="T16" fmla="*/ 69 w 81"/>
                <a:gd name="T17" fmla="*/ 19 h 76"/>
                <a:gd name="T18" fmla="*/ 69 w 81"/>
                <a:gd name="T19" fmla="*/ 30 h 76"/>
                <a:gd name="T20" fmla="*/ 69 w 81"/>
                <a:gd name="T21" fmla="*/ 61 h 76"/>
                <a:gd name="T22" fmla="*/ 73 w 81"/>
                <a:gd name="T23" fmla="*/ 69 h 76"/>
                <a:gd name="T24" fmla="*/ 73 w 81"/>
                <a:gd name="T25" fmla="*/ 73 h 76"/>
                <a:gd name="T26" fmla="*/ 73 w 81"/>
                <a:gd name="T27" fmla="*/ 73 h 76"/>
                <a:gd name="T28" fmla="*/ 73 w 81"/>
                <a:gd name="T29" fmla="*/ 76 h 76"/>
                <a:gd name="T30" fmla="*/ 77 w 81"/>
                <a:gd name="T31" fmla="*/ 76 h 76"/>
                <a:gd name="T32" fmla="*/ 81 w 81"/>
                <a:gd name="T33" fmla="*/ 76 h 76"/>
                <a:gd name="T34" fmla="*/ 81 w 81"/>
                <a:gd name="T35" fmla="*/ 76 h 76"/>
                <a:gd name="T36" fmla="*/ 46 w 81"/>
                <a:gd name="T37" fmla="*/ 76 h 76"/>
                <a:gd name="T38" fmla="*/ 46 w 81"/>
                <a:gd name="T39" fmla="*/ 76 h 76"/>
                <a:gd name="T40" fmla="*/ 46 w 81"/>
                <a:gd name="T41" fmla="*/ 76 h 76"/>
                <a:gd name="T42" fmla="*/ 50 w 81"/>
                <a:gd name="T43" fmla="*/ 76 h 76"/>
                <a:gd name="T44" fmla="*/ 54 w 81"/>
                <a:gd name="T45" fmla="*/ 73 h 76"/>
                <a:gd name="T46" fmla="*/ 54 w 81"/>
                <a:gd name="T47" fmla="*/ 73 h 76"/>
                <a:gd name="T48" fmla="*/ 58 w 81"/>
                <a:gd name="T49" fmla="*/ 69 h 76"/>
                <a:gd name="T50" fmla="*/ 58 w 81"/>
                <a:gd name="T51" fmla="*/ 65 h 76"/>
                <a:gd name="T52" fmla="*/ 58 w 81"/>
                <a:gd name="T53" fmla="*/ 61 h 76"/>
                <a:gd name="T54" fmla="*/ 58 w 81"/>
                <a:gd name="T55" fmla="*/ 30 h 76"/>
                <a:gd name="T56" fmla="*/ 58 w 81"/>
                <a:gd name="T57" fmla="*/ 23 h 76"/>
                <a:gd name="T58" fmla="*/ 54 w 81"/>
                <a:gd name="T59" fmla="*/ 15 h 76"/>
                <a:gd name="T60" fmla="*/ 50 w 81"/>
                <a:gd name="T61" fmla="*/ 11 h 76"/>
                <a:gd name="T62" fmla="*/ 46 w 81"/>
                <a:gd name="T63" fmla="*/ 11 h 76"/>
                <a:gd name="T64" fmla="*/ 35 w 81"/>
                <a:gd name="T65" fmla="*/ 15 h 76"/>
                <a:gd name="T66" fmla="*/ 27 w 81"/>
                <a:gd name="T67" fmla="*/ 23 h 76"/>
                <a:gd name="T68" fmla="*/ 27 w 81"/>
                <a:gd name="T69" fmla="*/ 61 h 76"/>
                <a:gd name="T70" fmla="*/ 27 w 81"/>
                <a:gd name="T71" fmla="*/ 69 h 76"/>
                <a:gd name="T72" fmla="*/ 27 w 81"/>
                <a:gd name="T73" fmla="*/ 73 h 76"/>
                <a:gd name="T74" fmla="*/ 27 w 81"/>
                <a:gd name="T75" fmla="*/ 73 h 76"/>
                <a:gd name="T76" fmla="*/ 27 w 81"/>
                <a:gd name="T77" fmla="*/ 76 h 76"/>
                <a:gd name="T78" fmla="*/ 31 w 81"/>
                <a:gd name="T79" fmla="*/ 76 h 76"/>
                <a:gd name="T80" fmla="*/ 35 w 81"/>
                <a:gd name="T81" fmla="*/ 76 h 76"/>
                <a:gd name="T82" fmla="*/ 35 w 81"/>
                <a:gd name="T83" fmla="*/ 76 h 76"/>
                <a:gd name="T84" fmla="*/ 0 w 81"/>
                <a:gd name="T85" fmla="*/ 76 h 76"/>
                <a:gd name="T86" fmla="*/ 0 w 81"/>
                <a:gd name="T87" fmla="*/ 76 h 76"/>
                <a:gd name="T88" fmla="*/ 4 w 81"/>
                <a:gd name="T89" fmla="*/ 76 h 76"/>
                <a:gd name="T90" fmla="*/ 8 w 81"/>
                <a:gd name="T91" fmla="*/ 76 h 76"/>
                <a:gd name="T92" fmla="*/ 8 w 81"/>
                <a:gd name="T93" fmla="*/ 73 h 76"/>
                <a:gd name="T94" fmla="*/ 12 w 81"/>
                <a:gd name="T95" fmla="*/ 69 h 76"/>
                <a:gd name="T96" fmla="*/ 12 w 81"/>
                <a:gd name="T97" fmla="*/ 61 h 76"/>
                <a:gd name="T98" fmla="*/ 12 w 81"/>
                <a:gd name="T99" fmla="*/ 30 h 76"/>
                <a:gd name="T100" fmla="*/ 12 w 81"/>
                <a:gd name="T101" fmla="*/ 23 h 76"/>
                <a:gd name="T102" fmla="*/ 12 w 81"/>
                <a:gd name="T103" fmla="*/ 15 h 76"/>
                <a:gd name="T104" fmla="*/ 12 w 81"/>
                <a:gd name="T105" fmla="*/ 11 h 76"/>
                <a:gd name="T106" fmla="*/ 8 w 81"/>
                <a:gd name="T107" fmla="*/ 11 h 76"/>
                <a:gd name="T108" fmla="*/ 8 w 81"/>
                <a:gd name="T109" fmla="*/ 11 h 76"/>
                <a:gd name="T110" fmla="*/ 8 w 81"/>
                <a:gd name="T111" fmla="*/ 11 h 76"/>
                <a:gd name="T112" fmla="*/ 4 w 81"/>
                <a:gd name="T113" fmla="*/ 11 h 76"/>
                <a:gd name="T114" fmla="*/ 0 w 81"/>
                <a:gd name="T115" fmla="*/ 11 h 76"/>
                <a:gd name="T116" fmla="*/ 0 w 81"/>
                <a:gd name="T117" fmla="*/ 11 h 76"/>
                <a:gd name="T118" fmla="*/ 23 w 81"/>
                <a:gd name="T119" fmla="*/ 0 h 76"/>
                <a:gd name="T120" fmla="*/ 27 w 81"/>
                <a:gd name="T121" fmla="*/ 0 h 76"/>
                <a:gd name="T122" fmla="*/ 27 w 81"/>
                <a:gd name="T123" fmla="*/ 19 h 7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1"/>
                <a:gd name="T187" fmla="*/ 0 h 76"/>
                <a:gd name="T188" fmla="*/ 81 w 81"/>
                <a:gd name="T189" fmla="*/ 76 h 7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1" h="76">
                  <a:moveTo>
                    <a:pt x="27" y="19"/>
                  </a:moveTo>
                  <a:lnTo>
                    <a:pt x="35" y="7"/>
                  </a:lnTo>
                  <a:lnTo>
                    <a:pt x="42" y="4"/>
                  </a:lnTo>
                  <a:lnTo>
                    <a:pt x="50" y="0"/>
                  </a:lnTo>
                  <a:lnTo>
                    <a:pt x="58" y="0"/>
                  </a:lnTo>
                  <a:lnTo>
                    <a:pt x="62" y="4"/>
                  </a:lnTo>
                  <a:lnTo>
                    <a:pt x="65" y="7"/>
                  </a:lnTo>
                  <a:lnTo>
                    <a:pt x="69" y="15"/>
                  </a:lnTo>
                  <a:lnTo>
                    <a:pt x="69" y="19"/>
                  </a:lnTo>
                  <a:lnTo>
                    <a:pt x="69" y="30"/>
                  </a:lnTo>
                  <a:lnTo>
                    <a:pt x="69" y="61"/>
                  </a:lnTo>
                  <a:lnTo>
                    <a:pt x="73" y="69"/>
                  </a:lnTo>
                  <a:lnTo>
                    <a:pt x="73" y="73"/>
                  </a:lnTo>
                  <a:lnTo>
                    <a:pt x="73" y="76"/>
                  </a:lnTo>
                  <a:lnTo>
                    <a:pt x="77" y="76"/>
                  </a:lnTo>
                  <a:lnTo>
                    <a:pt x="81" y="76"/>
                  </a:lnTo>
                  <a:lnTo>
                    <a:pt x="46" y="76"/>
                  </a:lnTo>
                  <a:lnTo>
                    <a:pt x="50" y="76"/>
                  </a:lnTo>
                  <a:lnTo>
                    <a:pt x="54" y="73"/>
                  </a:lnTo>
                  <a:lnTo>
                    <a:pt x="58" y="69"/>
                  </a:lnTo>
                  <a:lnTo>
                    <a:pt x="58" y="65"/>
                  </a:lnTo>
                  <a:lnTo>
                    <a:pt x="58" y="61"/>
                  </a:lnTo>
                  <a:lnTo>
                    <a:pt x="58" y="30"/>
                  </a:lnTo>
                  <a:lnTo>
                    <a:pt x="58" y="23"/>
                  </a:lnTo>
                  <a:lnTo>
                    <a:pt x="54" y="15"/>
                  </a:lnTo>
                  <a:lnTo>
                    <a:pt x="50" y="11"/>
                  </a:lnTo>
                  <a:lnTo>
                    <a:pt x="46" y="11"/>
                  </a:lnTo>
                  <a:lnTo>
                    <a:pt x="35" y="15"/>
                  </a:lnTo>
                  <a:lnTo>
                    <a:pt x="27" y="23"/>
                  </a:lnTo>
                  <a:lnTo>
                    <a:pt x="27" y="61"/>
                  </a:lnTo>
                  <a:lnTo>
                    <a:pt x="27" y="69"/>
                  </a:lnTo>
                  <a:lnTo>
                    <a:pt x="27" y="73"/>
                  </a:lnTo>
                  <a:lnTo>
                    <a:pt x="27" y="76"/>
                  </a:lnTo>
                  <a:lnTo>
                    <a:pt x="31" y="76"/>
                  </a:lnTo>
                  <a:lnTo>
                    <a:pt x="35" y="76"/>
                  </a:lnTo>
                  <a:lnTo>
                    <a:pt x="0" y="76"/>
                  </a:lnTo>
                  <a:lnTo>
                    <a:pt x="4" y="76"/>
                  </a:lnTo>
                  <a:lnTo>
                    <a:pt x="8" y="76"/>
                  </a:lnTo>
                  <a:lnTo>
                    <a:pt x="8" y="73"/>
                  </a:lnTo>
                  <a:lnTo>
                    <a:pt x="12" y="69"/>
                  </a:lnTo>
                  <a:lnTo>
                    <a:pt x="12" y="61"/>
                  </a:lnTo>
                  <a:lnTo>
                    <a:pt x="12" y="30"/>
                  </a:lnTo>
                  <a:lnTo>
                    <a:pt x="12" y="23"/>
                  </a:lnTo>
                  <a:lnTo>
                    <a:pt x="12" y="15"/>
                  </a:lnTo>
                  <a:lnTo>
                    <a:pt x="12" y="11"/>
                  </a:lnTo>
                  <a:lnTo>
                    <a:pt x="8" y="11"/>
                  </a:lnTo>
                  <a:lnTo>
                    <a:pt x="4" y="11"/>
                  </a:lnTo>
                  <a:lnTo>
                    <a:pt x="0" y="11"/>
                  </a:lnTo>
                  <a:lnTo>
                    <a:pt x="23" y="0"/>
                  </a:lnTo>
                  <a:lnTo>
                    <a:pt x="27" y="0"/>
                  </a:lnTo>
                  <a:lnTo>
                    <a:pt x="27" y="19"/>
                  </a:lnTo>
                  <a:close/>
                </a:path>
              </a:pathLst>
            </a:custGeom>
            <a:solidFill>
              <a:srgbClr val="000000"/>
            </a:solidFill>
            <a:ln w="0">
              <a:solidFill>
                <a:srgbClr val="000000"/>
              </a:solidFill>
              <a:round/>
              <a:headEnd/>
              <a:tailEnd/>
            </a:ln>
          </p:spPr>
          <p:txBody>
            <a:bodyPr/>
            <a:lstStyle/>
            <a:p>
              <a:endParaRPr lang="en-CA"/>
            </a:p>
          </p:txBody>
        </p:sp>
        <p:sp>
          <p:nvSpPr>
            <p:cNvPr id="18505" name="Freeform 459"/>
            <p:cNvSpPr>
              <a:spLocks/>
            </p:cNvSpPr>
            <p:nvPr/>
          </p:nvSpPr>
          <p:spPr bwMode="auto">
            <a:xfrm>
              <a:off x="468" y="2815"/>
              <a:ext cx="62" cy="80"/>
            </a:xfrm>
            <a:custGeom>
              <a:avLst/>
              <a:gdLst>
                <a:gd name="T0" fmla="*/ 62 w 62"/>
                <a:gd name="T1" fmla="*/ 46 h 80"/>
                <a:gd name="T2" fmla="*/ 58 w 62"/>
                <a:gd name="T3" fmla="*/ 61 h 80"/>
                <a:gd name="T4" fmla="*/ 50 w 62"/>
                <a:gd name="T5" fmla="*/ 73 h 80"/>
                <a:gd name="T6" fmla="*/ 43 w 62"/>
                <a:gd name="T7" fmla="*/ 76 h 80"/>
                <a:gd name="T8" fmla="*/ 31 w 62"/>
                <a:gd name="T9" fmla="*/ 80 h 80"/>
                <a:gd name="T10" fmla="*/ 20 w 62"/>
                <a:gd name="T11" fmla="*/ 76 h 80"/>
                <a:gd name="T12" fmla="*/ 8 w 62"/>
                <a:gd name="T13" fmla="*/ 69 h 80"/>
                <a:gd name="T14" fmla="*/ 4 w 62"/>
                <a:gd name="T15" fmla="*/ 61 h 80"/>
                <a:gd name="T16" fmla="*/ 0 w 62"/>
                <a:gd name="T17" fmla="*/ 50 h 80"/>
                <a:gd name="T18" fmla="*/ 0 w 62"/>
                <a:gd name="T19" fmla="*/ 42 h 80"/>
                <a:gd name="T20" fmla="*/ 0 w 62"/>
                <a:gd name="T21" fmla="*/ 30 h 80"/>
                <a:gd name="T22" fmla="*/ 4 w 62"/>
                <a:gd name="T23" fmla="*/ 19 h 80"/>
                <a:gd name="T24" fmla="*/ 12 w 62"/>
                <a:gd name="T25" fmla="*/ 11 h 80"/>
                <a:gd name="T26" fmla="*/ 23 w 62"/>
                <a:gd name="T27" fmla="*/ 4 h 80"/>
                <a:gd name="T28" fmla="*/ 35 w 62"/>
                <a:gd name="T29" fmla="*/ 0 h 80"/>
                <a:gd name="T30" fmla="*/ 46 w 62"/>
                <a:gd name="T31" fmla="*/ 4 h 80"/>
                <a:gd name="T32" fmla="*/ 54 w 62"/>
                <a:gd name="T33" fmla="*/ 7 h 80"/>
                <a:gd name="T34" fmla="*/ 58 w 62"/>
                <a:gd name="T35" fmla="*/ 11 h 80"/>
                <a:gd name="T36" fmla="*/ 62 w 62"/>
                <a:gd name="T37" fmla="*/ 19 h 80"/>
                <a:gd name="T38" fmla="*/ 58 w 62"/>
                <a:gd name="T39" fmla="*/ 23 h 80"/>
                <a:gd name="T40" fmla="*/ 58 w 62"/>
                <a:gd name="T41" fmla="*/ 23 h 80"/>
                <a:gd name="T42" fmla="*/ 54 w 62"/>
                <a:gd name="T43" fmla="*/ 27 h 80"/>
                <a:gd name="T44" fmla="*/ 54 w 62"/>
                <a:gd name="T45" fmla="*/ 27 h 80"/>
                <a:gd name="T46" fmla="*/ 50 w 62"/>
                <a:gd name="T47" fmla="*/ 23 h 80"/>
                <a:gd name="T48" fmla="*/ 46 w 62"/>
                <a:gd name="T49" fmla="*/ 23 h 80"/>
                <a:gd name="T50" fmla="*/ 46 w 62"/>
                <a:gd name="T51" fmla="*/ 19 h 80"/>
                <a:gd name="T52" fmla="*/ 43 w 62"/>
                <a:gd name="T53" fmla="*/ 15 h 80"/>
                <a:gd name="T54" fmla="*/ 43 w 62"/>
                <a:gd name="T55" fmla="*/ 11 h 80"/>
                <a:gd name="T56" fmla="*/ 43 w 62"/>
                <a:gd name="T57" fmla="*/ 7 h 80"/>
                <a:gd name="T58" fmla="*/ 39 w 62"/>
                <a:gd name="T59" fmla="*/ 7 h 80"/>
                <a:gd name="T60" fmla="*/ 35 w 62"/>
                <a:gd name="T61" fmla="*/ 7 h 80"/>
                <a:gd name="T62" fmla="*/ 27 w 62"/>
                <a:gd name="T63" fmla="*/ 7 h 80"/>
                <a:gd name="T64" fmla="*/ 20 w 62"/>
                <a:gd name="T65" fmla="*/ 11 h 80"/>
                <a:gd name="T66" fmla="*/ 16 w 62"/>
                <a:gd name="T67" fmla="*/ 23 h 80"/>
                <a:gd name="T68" fmla="*/ 16 w 62"/>
                <a:gd name="T69" fmla="*/ 34 h 80"/>
                <a:gd name="T70" fmla="*/ 16 w 62"/>
                <a:gd name="T71" fmla="*/ 46 h 80"/>
                <a:gd name="T72" fmla="*/ 20 w 62"/>
                <a:gd name="T73" fmla="*/ 57 h 80"/>
                <a:gd name="T74" fmla="*/ 27 w 62"/>
                <a:gd name="T75" fmla="*/ 65 h 80"/>
                <a:gd name="T76" fmla="*/ 39 w 62"/>
                <a:gd name="T77" fmla="*/ 65 h 80"/>
                <a:gd name="T78" fmla="*/ 46 w 62"/>
                <a:gd name="T79" fmla="*/ 65 h 80"/>
                <a:gd name="T80" fmla="*/ 54 w 62"/>
                <a:gd name="T81" fmla="*/ 61 h 80"/>
                <a:gd name="T82" fmla="*/ 58 w 62"/>
                <a:gd name="T83" fmla="*/ 57 h 80"/>
                <a:gd name="T84" fmla="*/ 62 w 62"/>
                <a:gd name="T85" fmla="*/ 46 h 80"/>
                <a:gd name="T86" fmla="*/ 62 w 62"/>
                <a:gd name="T87" fmla="*/ 46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2"/>
                <a:gd name="T133" fmla="*/ 0 h 80"/>
                <a:gd name="T134" fmla="*/ 62 w 62"/>
                <a:gd name="T135" fmla="*/ 80 h 8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2" h="80">
                  <a:moveTo>
                    <a:pt x="62" y="46"/>
                  </a:moveTo>
                  <a:lnTo>
                    <a:pt x="58" y="61"/>
                  </a:lnTo>
                  <a:lnTo>
                    <a:pt x="50" y="73"/>
                  </a:lnTo>
                  <a:lnTo>
                    <a:pt x="43" y="76"/>
                  </a:lnTo>
                  <a:lnTo>
                    <a:pt x="31" y="80"/>
                  </a:lnTo>
                  <a:lnTo>
                    <a:pt x="20" y="76"/>
                  </a:lnTo>
                  <a:lnTo>
                    <a:pt x="8" y="69"/>
                  </a:lnTo>
                  <a:lnTo>
                    <a:pt x="4" y="61"/>
                  </a:lnTo>
                  <a:lnTo>
                    <a:pt x="0" y="50"/>
                  </a:lnTo>
                  <a:lnTo>
                    <a:pt x="0" y="42"/>
                  </a:lnTo>
                  <a:lnTo>
                    <a:pt x="0" y="30"/>
                  </a:lnTo>
                  <a:lnTo>
                    <a:pt x="4" y="19"/>
                  </a:lnTo>
                  <a:lnTo>
                    <a:pt x="12" y="11"/>
                  </a:lnTo>
                  <a:lnTo>
                    <a:pt x="23" y="4"/>
                  </a:lnTo>
                  <a:lnTo>
                    <a:pt x="35" y="0"/>
                  </a:lnTo>
                  <a:lnTo>
                    <a:pt x="46" y="4"/>
                  </a:lnTo>
                  <a:lnTo>
                    <a:pt x="54" y="7"/>
                  </a:lnTo>
                  <a:lnTo>
                    <a:pt x="58" y="11"/>
                  </a:lnTo>
                  <a:lnTo>
                    <a:pt x="62" y="19"/>
                  </a:lnTo>
                  <a:lnTo>
                    <a:pt x="58" y="23"/>
                  </a:lnTo>
                  <a:lnTo>
                    <a:pt x="54" y="27"/>
                  </a:lnTo>
                  <a:lnTo>
                    <a:pt x="50" y="23"/>
                  </a:lnTo>
                  <a:lnTo>
                    <a:pt x="46" y="23"/>
                  </a:lnTo>
                  <a:lnTo>
                    <a:pt x="46" y="19"/>
                  </a:lnTo>
                  <a:lnTo>
                    <a:pt x="43" y="15"/>
                  </a:lnTo>
                  <a:lnTo>
                    <a:pt x="43" y="11"/>
                  </a:lnTo>
                  <a:lnTo>
                    <a:pt x="43" y="7"/>
                  </a:lnTo>
                  <a:lnTo>
                    <a:pt x="39" y="7"/>
                  </a:lnTo>
                  <a:lnTo>
                    <a:pt x="35" y="7"/>
                  </a:lnTo>
                  <a:lnTo>
                    <a:pt x="27" y="7"/>
                  </a:lnTo>
                  <a:lnTo>
                    <a:pt x="20" y="11"/>
                  </a:lnTo>
                  <a:lnTo>
                    <a:pt x="16" y="23"/>
                  </a:lnTo>
                  <a:lnTo>
                    <a:pt x="16" y="34"/>
                  </a:lnTo>
                  <a:lnTo>
                    <a:pt x="16" y="46"/>
                  </a:lnTo>
                  <a:lnTo>
                    <a:pt x="20" y="57"/>
                  </a:lnTo>
                  <a:lnTo>
                    <a:pt x="27" y="65"/>
                  </a:lnTo>
                  <a:lnTo>
                    <a:pt x="39" y="65"/>
                  </a:lnTo>
                  <a:lnTo>
                    <a:pt x="46" y="65"/>
                  </a:lnTo>
                  <a:lnTo>
                    <a:pt x="54" y="61"/>
                  </a:lnTo>
                  <a:lnTo>
                    <a:pt x="58" y="57"/>
                  </a:lnTo>
                  <a:lnTo>
                    <a:pt x="62" y="46"/>
                  </a:lnTo>
                  <a:close/>
                </a:path>
              </a:pathLst>
            </a:custGeom>
            <a:solidFill>
              <a:srgbClr val="000000"/>
            </a:solidFill>
            <a:ln w="0">
              <a:solidFill>
                <a:srgbClr val="000000"/>
              </a:solidFill>
              <a:round/>
              <a:headEnd/>
              <a:tailEnd/>
            </a:ln>
          </p:spPr>
          <p:txBody>
            <a:bodyPr/>
            <a:lstStyle/>
            <a:p>
              <a:endParaRPr lang="en-CA"/>
            </a:p>
          </p:txBody>
        </p:sp>
        <p:sp>
          <p:nvSpPr>
            <p:cNvPr id="18506" name="Freeform 460"/>
            <p:cNvSpPr>
              <a:spLocks/>
            </p:cNvSpPr>
            <p:nvPr/>
          </p:nvSpPr>
          <p:spPr bwMode="auto">
            <a:xfrm>
              <a:off x="541" y="2776"/>
              <a:ext cx="81" cy="115"/>
            </a:xfrm>
            <a:custGeom>
              <a:avLst/>
              <a:gdLst>
                <a:gd name="T0" fmla="*/ 23 w 81"/>
                <a:gd name="T1" fmla="*/ 54 h 115"/>
                <a:gd name="T2" fmla="*/ 39 w 81"/>
                <a:gd name="T3" fmla="*/ 43 h 115"/>
                <a:gd name="T4" fmla="*/ 50 w 81"/>
                <a:gd name="T5" fmla="*/ 39 h 115"/>
                <a:gd name="T6" fmla="*/ 62 w 81"/>
                <a:gd name="T7" fmla="*/ 43 h 115"/>
                <a:gd name="T8" fmla="*/ 69 w 81"/>
                <a:gd name="T9" fmla="*/ 54 h 115"/>
                <a:gd name="T10" fmla="*/ 69 w 81"/>
                <a:gd name="T11" fmla="*/ 73 h 115"/>
                <a:gd name="T12" fmla="*/ 69 w 81"/>
                <a:gd name="T13" fmla="*/ 108 h 115"/>
                <a:gd name="T14" fmla="*/ 73 w 81"/>
                <a:gd name="T15" fmla="*/ 112 h 115"/>
                <a:gd name="T16" fmla="*/ 77 w 81"/>
                <a:gd name="T17" fmla="*/ 115 h 115"/>
                <a:gd name="T18" fmla="*/ 81 w 81"/>
                <a:gd name="T19" fmla="*/ 115 h 115"/>
                <a:gd name="T20" fmla="*/ 46 w 81"/>
                <a:gd name="T21" fmla="*/ 115 h 115"/>
                <a:gd name="T22" fmla="*/ 50 w 81"/>
                <a:gd name="T23" fmla="*/ 115 h 115"/>
                <a:gd name="T24" fmla="*/ 54 w 81"/>
                <a:gd name="T25" fmla="*/ 112 h 115"/>
                <a:gd name="T26" fmla="*/ 54 w 81"/>
                <a:gd name="T27" fmla="*/ 104 h 115"/>
                <a:gd name="T28" fmla="*/ 54 w 81"/>
                <a:gd name="T29" fmla="*/ 73 h 115"/>
                <a:gd name="T30" fmla="*/ 54 w 81"/>
                <a:gd name="T31" fmla="*/ 58 h 115"/>
                <a:gd name="T32" fmla="*/ 50 w 81"/>
                <a:gd name="T33" fmla="*/ 54 h 115"/>
                <a:gd name="T34" fmla="*/ 43 w 81"/>
                <a:gd name="T35" fmla="*/ 50 h 115"/>
                <a:gd name="T36" fmla="*/ 35 w 81"/>
                <a:gd name="T37" fmla="*/ 54 h 115"/>
                <a:gd name="T38" fmla="*/ 23 w 81"/>
                <a:gd name="T39" fmla="*/ 62 h 115"/>
                <a:gd name="T40" fmla="*/ 23 w 81"/>
                <a:gd name="T41" fmla="*/ 108 h 115"/>
                <a:gd name="T42" fmla="*/ 27 w 81"/>
                <a:gd name="T43" fmla="*/ 112 h 115"/>
                <a:gd name="T44" fmla="*/ 31 w 81"/>
                <a:gd name="T45" fmla="*/ 115 h 115"/>
                <a:gd name="T46" fmla="*/ 35 w 81"/>
                <a:gd name="T47" fmla="*/ 115 h 115"/>
                <a:gd name="T48" fmla="*/ 0 w 81"/>
                <a:gd name="T49" fmla="*/ 115 h 115"/>
                <a:gd name="T50" fmla="*/ 8 w 81"/>
                <a:gd name="T51" fmla="*/ 112 h 115"/>
                <a:gd name="T52" fmla="*/ 8 w 81"/>
                <a:gd name="T53" fmla="*/ 112 h 115"/>
                <a:gd name="T54" fmla="*/ 8 w 81"/>
                <a:gd name="T55" fmla="*/ 100 h 115"/>
                <a:gd name="T56" fmla="*/ 8 w 81"/>
                <a:gd name="T57" fmla="*/ 20 h 115"/>
                <a:gd name="T58" fmla="*/ 8 w 81"/>
                <a:gd name="T59" fmla="*/ 12 h 115"/>
                <a:gd name="T60" fmla="*/ 8 w 81"/>
                <a:gd name="T61" fmla="*/ 8 h 115"/>
                <a:gd name="T62" fmla="*/ 4 w 81"/>
                <a:gd name="T63" fmla="*/ 8 h 115"/>
                <a:gd name="T64" fmla="*/ 0 w 81"/>
                <a:gd name="T65" fmla="*/ 8 h 115"/>
                <a:gd name="T66" fmla="*/ 23 w 81"/>
                <a:gd name="T67" fmla="*/ 0 h 11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81"/>
                <a:gd name="T103" fmla="*/ 0 h 115"/>
                <a:gd name="T104" fmla="*/ 81 w 81"/>
                <a:gd name="T105" fmla="*/ 115 h 11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81" h="115">
                  <a:moveTo>
                    <a:pt x="23" y="0"/>
                  </a:moveTo>
                  <a:lnTo>
                    <a:pt x="23" y="54"/>
                  </a:lnTo>
                  <a:lnTo>
                    <a:pt x="31" y="46"/>
                  </a:lnTo>
                  <a:lnTo>
                    <a:pt x="39" y="43"/>
                  </a:lnTo>
                  <a:lnTo>
                    <a:pt x="43" y="39"/>
                  </a:lnTo>
                  <a:lnTo>
                    <a:pt x="50" y="39"/>
                  </a:lnTo>
                  <a:lnTo>
                    <a:pt x="54" y="43"/>
                  </a:lnTo>
                  <a:lnTo>
                    <a:pt x="62" y="43"/>
                  </a:lnTo>
                  <a:lnTo>
                    <a:pt x="66" y="46"/>
                  </a:lnTo>
                  <a:lnTo>
                    <a:pt x="69" y="54"/>
                  </a:lnTo>
                  <a:lnTo>
                    <a:pt x="69" y="62"/>
                  </a:lnTo>
                  <a:lnTo>
                    <a:pt x="69" y="73"/>
                  </a:lnTo>
                  <a:lnTo>
                    <a:pt x="69" y="100"/>
                  </a:lnTo>
                  <a:lnTo>
                    <a:pt x="69" y="108"/>
                  </a:lnTo>
                  <a:lnTo>
                    <a:pt x="69" y="112"/>
                  </a:lnTo>
                  <a:lnTo>
                    <a:pt x="73" y="112"/>
                  </a:lnTo>
                  <a:lnTo>
                    <a:pt x="73" y="115"/>
                  </a:lnTo>
                  <a:lnTo>
                    <a:pt x="77" y="115"/>
                  </a:lnTo>
                  <a:lnTo>
                    <a:pt x="81" y="115"/>
                  </a:lnTo>
                  <a:lnTo>
                    <a:pt x="46" y="115"/>
                  </a:lnTo>
                  <a:lnTo>
                    <a:pt x="50" y="115"/>
                  </a:lnTo>
                  <a:lnTo>
                    <a:pt x="54" y="112"/>
                  </a:lnTo>
                  <a:lnTo>
                    <a:pt x="54" y="108"/>
                  </a:lnTo>
                  <a:lnTo>
                    <a:pt x="54" y="104"/>
                  </a:lnTo>
                  <a:lnTo>
                    <a:pt x="54" y="100"/>
                  </a:lnTo>
                  <a:lnTo>
                    <a:pt x="54" y="73"/>
                  </a:lnTo>
                  <a:lnTo>
                    <a:pt x="54" y="62"/>
                  </a:lnTo>
                  <a:lnTo>
                    <a:pt x="54" y="58"/>
                  </a:lnTo>
                  <a:lnTo>
                    <a:pt x="54" y="54"/>
                  </a:lnTo>
                  <a:lnTo>
                    <a:pt x="50" y="54"/>
                  </a:lnTo>
                  <a:lnTo>
                    <a:pt x="46" y="50"/>
                  </a:lnTo>
                  <a:lnTo>
                    <a:pt x="43" y="50"/>
                  </a:lnTo>
                  <a:lnTo>
                    <a:pt x="39" y="50"/>
                  </a:lnTo>
                  <a:lnTo>
                    <a:pt x="35" y="54"/>
                  </a:lnTo>
                  <a:lnTo>
                    <a:pt x="31" y="54"/>
                  </a:lnTo>
                  <a:lnTo>
                    <a:pt x="23" y="62"/>
                  </a:lnTo>
                  <a:lnTo>
                    <a:pt x="23" y="100"/>
                  </a:lnTo>
                  <a:lnTo>
                    <a:pt x="23" y="108"/>
                  </a:lnTo>
                  <a:lnTo>
                    <a:pt x="23" y="112"/>
                  </a:lnTo>
                  <a:lnTo>
                    <a:pt x="27" y="112"/>
                  </a:lnTo>
                  <a:lnTo>
                    <a:pt x="27" y="115"/>
                  </a:lnTo>
                  <a:lnTo>
                    <a:pt x="31" y="115"/>
                  </a:lnTo>
                  <a:lnTo>
                    <a:pt x="35" y="115"/>
                  </a:lnTo>
                  <a:lnTo>
                    <a:pt x="0" y="115"/>
                  </a:lnTo>
                  <a:lnTo>
                    <a:pt x="4" y="115"/>
                  </a:lnTo>
                  <a:lnTo>
                    <a:pt x="8" y="112"/>
                  </a:lnTo>
                  <a:lnTo>
                    <a:pt x="8" y="108"/>
                  </a:lnTo>
                  <a:lnTo>
                    <a:pt x="8" y="100"/>
                  </a:lnTo>
                  <a:lnTo>
                    <a:pt x="8" y="31"/>
                  </a:lnTo>
                  <a:lnTo>
                    <a:pt x="8" y="20"/>
                  </a:lnTo>
                  <a:lnTo>
                    <a:pt x="8" y="16"/>
                  </a:lnTo>
                  <a:lnTo>
                    <a:pt x="8" y="12"/>
                  </a:lnTo>
                  <a:lnTo>
                    <a:pt x="8" y="8"/>
                  </a:lnTo>
                  <a:lnTo>
                    <a:pt x="4" y="8"/>
                  </a:lnTo>
                  <a:lnTo>
                    <a:pt x="0" y="12"/>
                  </a:lnTo>
                  <a:lnTo>
                    <a:pt x="0" y="8"/>
                  </a:lnTo>
                  <a:lnTo>
                    <a:pt x="20" y="0"/>
                  </a:lnTo>
                  <a:lnTo>
                    <a:pt x="23" y="0"/>
                  </a:lnTo>
                  <a:close/>
                </a:path>
              </a:pathLst>
            </a:custGeom>
            <a:solidFill>
              <a:srgbClr val="000000"/>
            </a:solidFill>
            <a:ln w="0">
              <a:solidFill>
                <a:srgbClr val="000000"/>
              </a:solidFill>
              <a:round/>
              <a:headEnd/>
              <a:tailEnd/>
            </a:ln>
          </p:spPr>
          <p:txBody>
            <a:bodyPr/>
            <a:lstStyle/>
            <a:p>
              <a:endParaRPr lang="en-CA"/>
            </a:p>
          </p:txBody>
        </p:sp>
        <p:sp>
          <p:nvSpPr>
            <p:cNvPr id="18507" name="Rectangle 461"/>
            <p:cNvSpPr>
              <a:spLocks noChangeArrowheads="1"/>
            </p:cNvSpPr>
            <p:nvPr/>
          </p:nvSpPr>
          <p:spPr bwMode="auto">
            <a:xfrm>
              <a:off x="833" y="2749"/>
              <a:ext cx="8" cy="208"/>
            </a:xfrm>
            <a:prstGeom prst="rect">
              <a:avLst/>
            </a:prstGeom>
            <a:solidFill>
              <a:srgbClr val="000000"/>
            </a:solidFill>
            <a:ln w="0">
              <a:solidFill>
                <a:srgbClr val="000000"/>
              </a:solidFill>
              <a:miter lim="800000"/>
              <a:headEnd/>
              <a:tailEnd/>
            </a:ln>
          </p:spPr>
          <p:txBody>
            <a:bodyPr/>
            <a:lstStyle/>
            <a:p>
              <a:endParaRPr lang="en-US"/>
            </a:p>
          </p:txBody>
        </p:sp>
        <p:sp>
          <p:nvSpPr>
            <p:cNvPr id="18508" name="Rectangle 462"/>
            <p:cNvSpPr>
              <a:spLocks noChangeArrowheads="1"/>
            </p:cNvSpPr>
            <p:nvPr/>
          </p:nvSpPr>
          <p:spPr bwMode="auto">
            <a:xfrm>
              <a:off x="864" y="2749"/>
              <a:ext cx="7" cy="208"/>
            </a:xfrm>
            <a:prstGeom prst="rect">
              <a:avLst/>
            </a:prstGeom>
            <a:solidFill>
              <a:srgbClr val="000000"/>
            </a:solidFill>
            <a:ln w="0">
              <a:solidFill>
                <a:srgbClr val="000000"/>
              </a:solidFill>
              <a:miter lim="800000"/>
              <a:headEnd/>
              <a:tailEnd/>
            </a:ln>
          </p:spPr>
          <p:txBody>
            <a:bodyPr/>
            <a:lstStyle/>
            <a:p>
              <a:endParaRPr lang="en-US"/>
            </a:p>
          </p:txBody>
        </p:sp>
        <p:sp>
          <p:nvSpPr>
            <p:cNvPr id="18509" name="Freeform 463"/>
            <p:cNvSpPr>
              <a:spLocks/>
            </p:cNvSpPr>
            <p:nvPr/>
          </p:nvSpPr>
          <p:spPr bwMode="auto">
            <a:xfrm>
              <a:off x="1063" y="2876"/>
              <a:ext cx="19" cy="19"/>
            </a:xfrm>
            <a:custGeom>
              <a:avLst/>
              <a:gdLst>
                <a:gd name="T0" fmla="*/ 8 w 19"/>
                <a:gd name="T1" fmla="*/ 0 h 19"/>
                <a:gd name="T2" fmla="*/ 12 w 19"/>
                <a:gd name="T3" fmla="*/ 0 h 19"/>
                <a:gd name="T4" fmla="*/ 15 w 19"/>
                <a:gd name="T5" fmla="*/ 4 h 19"/>
                <a:gd name="T6" fmla="*/ 19 w 19"/>
                <a:gd name="T7" fmla="*/ 4 h 19"/>
                <a:gd name="T8" fmla="*/ 19 w 19"/>
                <a:gd name="T9" fmla="*/ 8 h 19"/>
                <a:gd name="T10" fmla="*/ 19 w 19"/>
                <a:gd name="T11" fmla="*/ 12 h 19"/>
                <a:gd name="T12" fmla="*/ 15 w 19"/>
                <a:gd name="T13" fmla="*/ 15 h 19"/>
                <a:gd name="T14" fmla="*/ 12 w 19"/>
                <a:gd name="T15" fmla="*/ 19 h 19"/>
                <a:gd name="T16" fmla="*/ 8 w 19"/>
                <a:gd name="T17" fmla="*/ 19 h 19"/>
                <a:gd name="T18" fmla="*/ 4 w 19"/>
                <a:gd name="T19" fmla="*/ 19 h 19"/>
                <a:gd name="T20" fmla="*/ 0 w 19"/>
                <a:gd name="T21" fmla="*/ 15 h 19"/>
                <a:gd name="T22" fmla="*/ 0 w 19"/>
                <a:gd name="T23" fmla="*/ 12 h 19"/>
                <a:gd name="T24" fmla="*/ 0 w 19"/>
                <a:gd name="T25" fmla="*/ 8 h 19"/>
                <a:gd name="T26" fmla="*/ 0 w 19"/>
                <a:gd name="T27" fmla="*/ 4 h 19"/>
                <a:gd name="T28" fmla="*/ 0 w 19"/>
                <a:gd name="T29" fmla="*/ 4 h 19"/>
                <a:gd name="T30" fmla="*/ 4 w 19"/>
                <a:gd name="T31" fmla="*/ 0 h 19"/>
                <a:gd name="T32" fmla="*/ 8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8" y="0"/>
                  </a:moveTo>
                  <a:lnTo>
                    <a:pt x="12" y="0"/>
                  </a:lnTo>
                  <a:lnTo>
                    <a:pt x="15" y="4"/>
                  </a:lnTo>
                  <a:lnTo>
                    <a:pt x="19" y="4"/>
                  </a:lnTo>
                  <a:lnTo>
                    <a:pt x="19" y="8"/>
                  </a:lnTo>
                  <a:lnTo>
                    <a:pt x="19" y="12"/>
                  </a:lnTo>
                  <a:lnTo>
                    <a:pt x="15" y="15"/>
                  </a:lnTo>
                  <a:lnTo>
                    <a:pt x="12" y="19"/>
                  </a:lnTo>
                  <a:lnTo>
                    <a:pt x="8" y="19"/>
                  </a:lnTo>
                  <a:lnTo>
                    <a:pt x="4" y="19"/>
                  </a:lnTo>
                  <a:lnTo>
                    <a:pt x="0" y="15"/>
                  </a:lnTo>
                  <a:lnTo>
                    <a:pt x="0" y="12"/>
                  </a:lnTo>
                  <a:lnTo>
                    <a:pt x="0" y="8"/>
                  </a:lnTo>
                  <a:lnTo>
                    <a:pt x="0" y="4"/>
                  </a:lnTo>
                  <a:lnTo>
                    <a:pt x="4" y="0"/>
                  </a:lnTo>
                  <a:lnTo>
                    <a:pt x="8" y="0"/>
                  </a:lnTo>
                  <a:close/>
                </a:path>
              </a:pathLst>
            </a:custGeom>
            <a:solidFill>
              <a:srgbClr val="000000"/>
            </a:solidFill>
            <a:ln w="0">
              <a:solidFill>
                <a:srgbClr val="000000"/>
              </a:solidFill>
              <a:round/>
              <a:headEnd/>
              <a:tailEnd/>
            </a:ln>
          </p:spPr>
          <p:txBody>
            <a:bodyPr/>
            <a:lstStyle/>
            <a:p>
              <a:endParaRPr lang="en-CA"/>
            </a:p>
          </p:txBody>
        </p:sp>
        <p:sp>
          <p:nvSpPr>
            <p:cNvPr id="18510" name="Freeform 464"/>
            <p:cNvSpPr>
              <a:spLocks noEditPoints="1"/>
            </p:cNvSpPr>
            <p:nvPr/>
          </p:nvSpPr>
          <p:spPr bwMode="auto">
            <a:xfrm>
              <a:off x="1098" y="2780"/>
              <a:ext cx="73" cy="115"/>
            </a:xfrm>
            <a:custGeom>
              <a:avLst/>
              <a:gdLst>
                <a:gd name="T0" fmla="*/ 0 w 73"/>
                <a:gd name="T1" fmla="*/ 58 h 115"/>
                <a:gd name="T2" fmla="*/ 4 w 73"/>
                <a:gd name="T3" fmla="*/ 39 h 115"/>
                <a:gd name="T4" fmla="*/ 7 w 73"/>
                <a:gd name="T5" fmla="*/ 23 h 115"/>
                <a:gd name="T6" fmla="*/ 11 w 73"/>
                <a:gd name="T7" fmla="*/ 12 h 115"/>
                <a:gd name="T8" fmla="*/ 23 w 73"/>
                <a:gd name="T9" fmla="*/ 4 h 115"/>
                <a:gd name="T10" fmla="*/ 30 w 73"/>
                <a:gd name="T11" fmla="*/ 0 h 115"/>
                <a:gd name="T12" fmla="*/ 34 w 73"/>
                <a:gd name="T13" fmla="*/ 0 h 115"/>
                <a:gd name="T14" fmla="*/ 46 w 73"/>
                <a:gd name="T15" fmla="*/ 0 h 115"/>
                <a:gd name="T16" fmla="*/ 53 w 73"/>
                <a:gd name="T17" fmla="*/ 4 h 115"/>
                <a:gd name="T18" fmla="*/ 57 w 73"/>
                <a:gd name="T19" fmla="*/ 12 h 115"/>
                <a:gd name="T20" fmla="*/ 65 w 73"/>
                <a:gd name="T21" fmla="*/ 23 h 115"/>
                <a:gd name="T22" fmla="*/ 69 w 73"/>
                <a:gd name="T23" fmla="*/ 39 h 115"/>
                <a:gd name="T24" fmla="*/ 73 w 73"/>
                <a:gd name="T25" fmla="*/ 58 h 115"/>
                <a:gd name="T26" fmla="*/ 69 w 73"/>
                <a:gd name="T27" fmla="*/ 73 h 115"/>
                <a:gd name="T28" fmla="*/ 65 w 73"/>
                <a:gd name="T29" fmla="*/ 88 h 115"/>
                <a:gd name="T30" fmla="*/ 61 w 73"/>
                <a:gd name="T31" fmla="*/ 100 h 115"/>
                <a:gd name="T32" fmla="*/ 53 w 73"/>
                <a:gd name="T33" fmla="*/ 108 h 115"/>
                <a:gd name="T34" fmla="*/ 42 w 73"/>
                <a:gd name="T35" fmla="*/ 111 h 115"/>
                <a:gd name="T36" fmla="*/ 34 w 73"/>
                <a:gd name="T37" fmla="*/ 115 h 115"/>
                <a:gd name="T38" fmla="*/ 27 w 73"/>
                <a:gd name="T39" fmla="*/ 111 h 115"/>
                <a:gd name="T40" fmla="*/ 19 w 73"/>
                <a:gd name="T41" fmla="*/ 108 h 115"/>
                <a:gd name="T42" fmla="*/ 11 w 73"/>
                <a:gd name="T43" fmla="*/ 96 h 115"/>
                <a:gd name="T44" fmla="*/ 4 w 73"/>
                <a:gd name="T45" fmla="*/ 77 h 115"/>
                <a:gd name="T46" fmla="*/ 0 w 73"/>
                <a:gd name="T47" fmla="*/ 58 h 115"/>
                <a:gd name="T48" fmla="*/ 15 w 73"/>
                <a:gd name="T49" fmla="*/ 58 h 115"/>
                <a:gd name="T50" fmla="*/ 19 w 73"/>
                <a:gd name="T51" fmla="*/ 81 h 115"/>
                <a:gd name="T52" fmla="*/ 23 w 73"/>
                <a:gd name="T53" fmla="*/ 96 h 115"/>
                <a:gd name="T54" fmla="*/ 27 w 73"/>
                <a:gd name="T55" fmla="*/ 104 h 115"/>
                <a:gd name="T56" fmla="*/ 30 w 73"/>
                <a:gd name="T57" fmla="*/ 108 h 115"/>
                <a:gd name="T58" fmla="*/ 34 w 73"/>
                <a:gd name="T59" fmla="*/ 108 h 115"/>
                <a:gd name="T60" fmla="*/ 38 w 73"/>
                <a:gd name="T61" fmla="*/ 108 h 115"/>
                <a:gd name="T62" fmla="*/ 46 w 73"/>
                <a:gd name="T63" fmla="*/ 104 h 115"/>
                <a:gd name="T64" fmla="*/ 50 w 73"/>
                <a:gd name="T65" fmla="*/ 100 h 115"/>
                <a:gd name="T66" fmla="*/ 50 w 73"/>
                <a:gd name="T67" fmla="*/ 92 h 115"/>
                <a:gd name="T68" fmla="*/ 53 w 73"/>
                <a:gd name="T69" fmla="*/ 73 h 115"/>
                <a:gd name="T70" fmla="*/ 53 w 73"/>
                <a:gd name="T71" fmla="*/ 54 h 115"/>
                <a:gd name="T72" fmla="*/ 53 w 73"/>
                <a:gd name="T73" fmla="*/ 35 h 115"/>
                <a:gd name="T74" fmla="*/ 50 w 73"/>
                <a:gd name="T75" fmla="*/ 19 h 115"/>
                <a:gd name="T76" fmla="*/ 50 w 73"/>
                <a:gd name="T77" fmla="*/ 12 h 115"/>
                <a:gd name="T78" fmla="*/ 46 w 73"/>
                <a:gd name="T79" fmla="*/ 8 h 115"/>
                <a:gd name="T80" fmla="*/ 42 w 73"/>
                <a:gd name="T81" fmla="*/ 4 h 115"/>
                <a:gd name="T82" fmla="*/ 34 w 73"/>
                <a:gd name="T83" fmla="*/ 4 h 115"/>
                <a:gd name="T84" fmla="*/ 30 w 73"/>
                <a:gd name="T85" fmla="*/ 4 h 115"/>
                <a:gd name="T86" fmla="*/ 27 w 73"/>
                <a:gd name="T87" fmla="*/ 8 h 115"/>
                <a:gd name="T88" fmla="*/ 23 w 73"/>
                <a:gd name="T89" fmla="*/ 19 h 115"/>
                <a:gd name="T90" fmla="*/ 19 w 73"/>
                <a:gd name="T91" fmla="*/ 31 h 115"/>
                <a:gd name="T92" fmla="*/ 19 w 73"/>
                <a:gd name="T93" fmla="*/ 46 h 115"/>
                <a:gd name="T94" fmla="*/ 15 w 73"/>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39"/>
                  </a:lnTo>
                  <a:lnTo>
                    <a:pt x="7" y="23"/>
                  </a:lnTo>
                  <a:lnTo>
                    <a:pt x="11" y="12"/>
                  </a:lnTo>
                  <a:lnTo>
                    <a:pt x="23" y="4"/>
                  </a:lnTo>
                  <a:lnTo>
                    <a:pt x="30" y="0"/>
                  </a:lnTo>
                  <a:lnTo>
                    <a:pt x="34" y="0"/>
                  </a:lnTo>
                  <a:lnTo>
                    <a:pt x="46" y="0"/>
                  </a:lnTo>
                  <a:lnTo>
                    <a:pt x="53" y="4"/>
                  </a:lnTo>
                  <a:lnTo>
                    <a:pt x="57" y="12"/>
                  </a:lnTo>
                  <a:lnTo>
                    <a:pt x="65" y="23"/>
                  </a:lnTo>
                  <a:lnTo>
                    <a:pt x="69" y="39"/>
                  </a:lnTo>
                  <a:lnTo>
                    <a:pt x="73" y="58"/>
                  </a:lnTo>
                  <a:lnTo>
                    <a:pt x="69" y="73"/>
                  </a:lnTo>
                  <a:lnTo>
                    <a:pt x="65" y="88"/>
                  </a:lnTo>
                  <a:lnTo>
                    <a:pt x="61" y="100"/>
                  </a:lnTo>
                  <a:lnTo>
                    <a:pt x="53" y="108"/>
                  </a:lnTo>
                  <a:lnTo>
                    <a:pt x="42" y="111"/>
                  </a:lnTo>
                  <a:lnTo>
                    <a:pt x="34" y="115"/>
                  </a:lnTo>
                  <a:lnTo>
                    <a:pt x="27" y="111"/>
                  </a:lnTo>
                  <a:lnTo>
                    <a:pt x="19" y="108"/>
                  </a:lnTo>
                  <a:lnTo>
                    <a:pt x="11" y="96"/>
                  </a:lnTo>
                  <a:lnTo>
                    <a:pt x="4" y="77"/>
                  </a:lnTo>
                  <a:lnTo>
                    <a:pt x="0" y="58"/>
                  </a:lnTo>
                  <a:close/>
                  <a:moveTo>
                    <a:pt x="15" y="58"/>
                  </a:moveTo>
                  <a:lnTo>
                    <a:pt x="19" y="81"/>
                  </a:lnTo>
                  <a:lnTo>
                    <a:pt x="23" y="96"/>
                  </a:lnTo>
                  <a:lnTo>
                    <a:pt x="27" y="104"/>
                  </a:lnTo>
                  <a:lnTo>
                    <a:pt x="30" y="108"/>
                  </a:lnTo>
                  <a:lnTo>
                    <a:pt x="34" y="108"/>
                  </a:lnTo>
                  <a:lnTo>
                    <a:pt x="38" y="108"/>
                  </a:lnTo>
                  <a:lnTo>
                    <a:pt x="46" y="104"/>
                  </a:lnTo>
                  <a:lnTo>
                    <a:pt x="50" y="100"/>
                  </a:lnTo>
                  <a:lnTo>
                    <a:pt x="50" y="92"/>
                  </a:lnTo>
                  <a:lnTo>
                    <a:pt x="53" y="73"/>
                  </a:lnTo>
                  <a:lnTo>
                    <a:pt x="53" y="54"/>
                  </a:lnTo>
                  <a:lnTo>
                    <a:pt x="53" y="35"/>
                  </a:lnTo>
                  <a:lnTo>
                    <a:pt x="50" y="19"/>
                  </a:lnTo>
                  <a:lnTo>
                    <a:pt x="50" y="12"/>
                  </a:lnTo>
                  <a:lnTo>
                    <a:pt x="46" y="8"/>
                  </a:lnTo>
                  <a:lnTo>
                    <a:pt x="42" y="4"/>
                  </a:lnTo>
                  <a:lnTo>
                    <a:pt x="34" y="4"/>
                  </a:lnTo>
                  <a:lnTo>
                    <a:pt x="30" y="4"/>
                  </a:lnTo>
                  <a:lnTo>
                    <a:pt x="27" y="8"/>
                  </a:lnTo>
                  <a:lnTo>
                    <a:pt x="23" y="19"/>
                  </a:lnTo>
                  <a:lnTo>
                    <a:pt x="19" y="31"/>
                  </a:lnTo>
                  <a:lnTo>
                    <a:pt x="19" y="46"/>
                  </a:lnTo>
                  <a:lnTo>
                    <a:pt x="15" y="58"/>
                  </a:lnTo>
                  <a:close/>
                </a:path>
              </a:pathLst>
            </a:custGeom>
            <a:solidFill>
              <a:srgbClr val="000000"/>
            </a:solidFill>
            <a:ln w="0">
              <a:solidFill>
                <a:srgbClr val="000000"/>
              </a:solidFill>
              <a:round/>
              <a:headEnd/>
              <a:tailEnd/>
            </a:ln>
          </p:spPr>
          <p:txBody>
            <a:bodyPr/>
            <a:lstStyle/>
            <a:p>
              <a:endParaRPr lang="en-CA"/>
            </a:p>
          </p:txBody>
        </p:sp>
        <p:sp>
          <p:nvSpPr>
            <p:cNvPr id="18511" name="Freeform 465"/>
            <p:cNvSpPr>
              <a:spLocks noEditPoints="1"/>
            </p:cNvSpPr>
            <p:nvPr/>
          </p:nvSpPr>
          <p:spPr bwMode="auto">
            <a:xfrm>
              <a:off x="1182" y="2780"/>
              <a:ext cx="69" cy="115"/>
            </a:xfrm>
            <a:custGeom>
              <a:avLst/>
              <a:gdLst>
                <a:gd name="T0" fmla="*/ 0 w 69"/>
                <a:gd name="T1" fmla="*/ 58 h 115"/>
                <a:gd name="T2" fmla="*/ 4 w 69"/>
                <a:gd name="T3" fmla="*/ 39 h 115"/>
                <a:gd name="T4" fmla="*/ 8 w 69"/>
                <a:gd name="T5" fmla="*/ 23 h 115"/>
                <a:gd name="T6" fmla="*/ 12 w 69"/>
                <a:gd name="T7" fmla="*/ 12 h 115"/>
                <a:gd name="T8" fmla="*/ 23 w 69"/>
                <a:gd name="T9" fmla="*/ 4 h 115"/>
                <a:gd name="T10" fmla="*/ 27 w 69"/>
                <a:gd name="T11" fmla="*/ 0 h 115"/>
                <a:gd name="T12" fmla="*/ 35 w 69"/>
                <a:gd name="T13" fmla="*/ 0 h 115"/>
                <a:gd name="T14" fmla="*/ 42 w 69"/>
                <a:gd name="T15" fmla="*/ 0 h 115"/>
                <a:gd name="T16" fmla="*/ 50 w 69"/>
                <a:gd name="T17" fmla="*/ 4 h 115"/>
                <a:gd name="T18" fmla="*/ 58 w 69"/>
                <a:gd name="T19" fmla="*/ 12 h 115"/>
                <a:gd name="T20" fmla="*/ 65 w 69"/>
                <a:gd name="T21" fmla="*/ 23 h 115"/>
                <a:gd name="T22" fmla="*/ 69 w 69"/>
                <a:gd name="T23" fmla="*/ 39 h 115"/>
                <a:gd name="T24" fmla="*/ 69 w 69"/>
                <a:gd name="T25" fmla="*/ 58 h 115"/>
                <a:gd name="T26" fmla="*/ 69 w 69"/>
                <a:gd name="T27" fmla="*/ 73 h 115"/>
                <a:gd name="T28" fmla="*/ 65 w 69"/>
                <a:gd name="T29" fmla="*/ 88 h 115"/>
                <a:gd name="T30" fmla="*/ 58 w 69"/>
                <a:gd name="T31" fmla="*/ 100 h 115"/>
                <a:gd name="T32" fmla="*/ 50 w 69"/>
                <a:gd name="T33" fmla="*/ 108 h 115"/>
                <a:gd name="T34" fmla="*/ 42 w 69"/>
                <a:gd name="T35" fmla="*/ 111 h 115"/>
                <a:gd name="T36" fmla="*/ 35 w 69"/>
                <a:gd name="T37" fmla="*/ 115 h 115"/>
                <a:gd name="T38" fmla="*/ 27 w 69"/>
                <a:gd name="T39" fmla="*/ 111 h 115"/>
                <a:gd name="T40" fmla="*/ 15 w 69"/>
                <a:gd name="T41" fmla="*/ 108 h 115"/>
                <a:gd name="T42" fmla="*/ 8 w 69"/>
                <a:gd name="T43" fmla="*/ 96 h 115"/>
                <a:gd name="T44" fmla="*/ 4 w 69"/>
                <a:gd name="T45" fmla="*/ 77 h 115"/>
                <a:gd name="T46" fmla="*/ 0 w 69"/>
                <a:gd name="T47" fmla="*/ 58 h 115"/>
                <a:gd name="T48" fmla="*/ 15 w 69"/>
                <a:gd name="T49" fmla="*/ 58 h 115"/>
                <a:gd name="T50" fmla="*/ 19 w 69"/>
                <a:gd name="T51" fmla="*/ 81 h 115"/>
                <a:gd name="T52" fmla="*/ 23 w 69"/>
                <a:gd name="T53" fmla="*/ 96 h 115"/>
                <a:gd name="T54" fmla="*/ 27 w 69"/>
                <a:gd name="T55" fmla="*/ 104 h 115"/>
                <a:gd name="T56" fmla="*/ 31 w 69"/>
                <a:gd name="T57" fmla="*/ 108 h 115"/>
                <a:gd name="T58" fmla="*/ 35 w 69"/>
                <a:gd name="T59" fmla="*/ 108 h 115"/>
                <a:gd name="T60" fmla="*/ 38 w 69"/>
                <a:gd name="T61" fmla="*/ 108 h 115"/>
                <a:gd name="T62" fmla="*/ 46 w 69"/>
                <a:gd name="T63" fmla="*/ 104 h 115"/>
                <a:gd name="T64" fmla="*/ 50 w 69"/>
                <a:gd name="T65" fmla="*/ 100 h 115"/>
                <a:gd name="T66" fmla="*/ 50 w 69"/>
                <a:gd name="T67" fmla="*/ 92 h 115"/>
                <a:gd name="T68" fmla="*/ 54 w 69"/>
                <a:gd name="T69" fmla="*/ 73 h 115"/>
                <a:gd name="T70" fmla="*/ 54 w 69"/>
                <a:gd name="T71" fmla="*/ 54 h 115"/>
                <a:gd name="T72" fmla="*/ 54 w 69"/>
                <a:gd name="T73" fmla="*/ 35 h 115"/>
                <a:gd name="T74" fmla="*/ 50 w 69"/>
                <a:gd name="T75" fmla="*/ 19 h 115"/>
                <a:gd name="T76" fmla="*/ 46 w 69"/>
                <a:gd name="T77" fmla="*/ 12 h 115"/>
                <a:gd name="T78" fmla="*/ 42 w 69"/>
                <a:gd name="T79" fmla="*/ 8 h 115"/>
                <a:gd name="T80" fmla="*/ 38 w 69"/>
                <a:gd name="T81" fmla="*/ 4 h 115"/>
                <a:gd name="T82" fmla="*/ 35 w 69"/>
                <a:gd name="T83" fmla="*/ 4 h 115"/>
                <a:gd name="T84" fmla="*/ 31 w 69"/>
                <a:gd name="T85" fmla="*/ 4 h 115"/>
                <a:gd name="T86" fmla="*/ 27 w 69"/>
                <a:gd name="T87" fmla="*/ 8 h 115"/>
                <a:gd name="T88" fmla="*/ 23 w 69"/>
                <a:gd name="T89" fmla="*/ 19 h 115"/>
                <a:gd name="T90" fmla="*/ 19 w 69"/>
                <a:gd name="T91" fmla="*/ 31 h 115"/>
                <a:gd name="T92" fmla="*/ 15 w 69"/>
                <a:gd name="T93" fmla="*/ 46 h 115"/>
                <a:gd name="T94" fmla="*/ 15 w 69"/>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4" y="39"/>
                  </a:lnTo>
                  <a:lnTo>
                    <a:pt x="8" y="23"/>
                  </a:lnTo>
                  <a:lnTo>
                    <a:pt x="12" y="12"/>
                  </a:lnTo>
                  <a:lnTo>
                    <a:pt x="23" y="4"/>
                  </a:lnTo>
                  <a:lnTo>
                    <a:pt x="27" y="0"/>
                  </a:lnTo>
                  <a:lnTo>
                    <a:pt x="35" y="0"/>
                  </a:lnTo>
                  <a:lnTo>
                    <a:pt x="42" y="0"/>
                  </a:lnTo>
                  <a:lnTo>
                    <a:pt x="50" y="4"/>
                  </a:lnTo>
                  <a:lnTo>
                    <a:pt x="58" y="12"/>
                  </a:lnTo>
                  <a:lnTo>
                    <a:pt x="65" y="23"/>
                  </a:lnTo>
                  <a:lnTo>
                    <a:pt x="69" y="39"/>
                  </a:lnTo>
                  <a:lnTo>
                    <a:pt x="69" y="58"/>
                  </a:lnTo>
                  <a:lnTo>
                    <a:pt x="69" y="73"/>
                  </a:lnTo>
                  <a:lnTo>
                    <a:pt x="65" y="88"/>
                  </a:lnTo>
                  <a:lnTo>
                    <a:pt x="58" y="100"/>
                  </a:lnTo>
                  <a:lnTo>
                    <a:pt x="50" y="108"/>
                  </a:lnTo>
                  <a:lnTo>
                    <a:pt x="42" y="111"/>
                  </a:lnTo>
                  <a:lnTo>
                    <a:pt x="35" y="115"/>
                  </a:lnTo>
                  <a:lnTo>
                    <a:pt x="27" y="111"/>
                  </a:lnTo>
                  <a:lnTo>
                    <a:pt x="15" y="108"/>
                  </a:lnTo>
                  <a:lnTo>
                    <a:pt x="8" y="96"/>
                  </a:lnTo>
                  <a:lnTo>
                    <a:pt x="4" y="77"/>
                  </a:lnTo>
                  <a:lnTo>
                    <a:pt x="0" y="58"/>
                  </a:lnTo>
                  <a:close/>
                  <a:moveTo>
                    <a:pt x="15" y="58"/>
                  </a:moveTo>
                  <a:lnTo>
                    <a:pt x="19" y="81"/>
                  </a:lnTo>
                  <a:lnTo>
                    <a:pt x="23" y="96"/>
                  </a:lnTo>
                  <a:lnTo>
                    <a:pt x="27" y="104"/>
                  </a:lnTo>
                  <a:lnTo>
                    <a:pt x="31" y="108"/>
                  </a:lnTo>
                  <a:lnTo>
                    <a:pt x="35" y="108"/>
                  </a:lnTo>
                  <a:lnTo>
                    <a:pt x="38" y="108"/>
                  </a:lnTo>
                  <a:lnTo>
                    <a:pt x="46" y="104"/>
                  </a:lnTo>
                  <a:lnTo>
                    <a:pt x="50" y="100"/>
                  </a:lnTo>
                  <a:lnTo>
                    <a:pt x="50" y="92"/>
                  </a:lnTo>
                  <a:lnTo>
                    <a:pt x="54" y="73"/>
                  </a:lnTo>
                  <a:lnTo>
                    <a:pt x="54" y="54"/>
                  </a:lnTo>
                  <a:lnTo>
                    <a:pt x="54" y="35"/>
                  </a:lnTo>
                  <a:lnTo>
                    <a:pt x="50" y="19"/>
                  </a:lnTo>
                  <a:lnTo>
                    <a:pt x="46" y="12"/>
                  </a:lnTo>
                  <a:lnTo>
                    <a:pt x="42" y="8"/>
                  </a:lnTo>
                  <a:lnTo>
                    <a:pt x="38" y="4"/>
                  </a:lnTo>
                  <a:lnTo>
                    <a:pt x="35" y="4"/>
                  </a:lnTo>
                  <a:lnTo>
                    <a:pt x="31" y="4"/>
                  </a:lnTo>
                  <a:lnTo>
                    <a:pt x="27" y="8"/>
                  </a:lnTo>
                  <a:lnTo>
                    <a:pt x="23" y="19"/>
                  </a:lnTo>
                  <a:lnTo>
                    <a:pt x="19" y="31"/>
                  </a:lnTo>
                  <a:lnTo>
                    <a:pt x="15" y="46"/>
                  </a:lnTo>
                  <a:lnTo>
                    <a:pt x="15" y="58"/>
                  </a:lnTo>
                  <a:close/>
                </a:path>
              </a:pathLst>
            </a:custGeom>
            <a:solidFill>
              <a:srgbClr val="000000"/>
            </a:solidFill>
            <a:ln w="0">
              <a:solidFill>
                <a:srgbClr val="000000"/>
              </a:solidFill>
              <a:round/>
              <a:headEnd/>
              <a:tailEnd/>
            </a:ln>
          </p:spPr>
          <p:txBody>
            <a:bodyPr/>
            <a:lstStyle/>
            <a:p>
              <a:endParaRPr lang="en-CA"/>
            </a:p>
          </p:txBody>
        </p:sp>
        <p:sp>
          <p:nvSpPr>
            <p:cNvPr id="18512" name="Freeform 466"/>
            <p:cNvSpPr>
              <a:spLocks noEditPoints="1"/>
            </p:cNvSpPr>
            <p:nvPr/>
          </p:nvSpPr>
          <p:spPr bwMode="auto">
            <a:xfrm>
              <a:off x="1270" y="2780"/>
              <a:ext cx="66" cy="115"/>
            </a:xfrm>
            <a:custGeom>
              <a:avLst/>
              <a:gdLst>
                <a:gd name="T0" fmla="*/ 12 w 66"/>
                <a:gd name="T1" fmla="*/ 46 h 115"/>
                <a:gd name="T2" fmla="*/ 4 w 66"/>
                <a:gd name="T3" fmla="*/ 31 h 115"/>
                <a:gd name="T4" fmla="*/ 4 w 66"/>
                <a:gd name="T5" fmla="*/ 16 h 115"/>
                <a:gd name="T6" fmla="*/ 20 w 66"/>
                <a:gd name="T7" fmla="*/ 0 h 115"/>
                <a:gd name="T8" fmla="*/ 46 w 66"/>
                <a:gd name="T9" fmla="*/ 0 h 115"/>
                <a:gd name="T10" fmla="*/ 62 w 66"/>
                <a:gd name="T11" fmla="*/ 16 h 115"/>
                <a:gd name="T12" fmla="*/ 62 w 66"/>
                <a:gd name="T13" fmla="*/ 31 h 115"/>
                <a:gd name="T14" fmla="*/ 50 w 66"/>
                <a:gd name="T15" fmla="*/ 42 h 115"/>
                <a:gd name="T16" fmla="*/ 50 w 66"/>
                <a:gd name="T17" fmla="*/ 62 h 115"/>
                <a:gd name="T18" fmla="*/ 62 w 66"/>
                <a:gd name="T19" fmla="*/ 77 h 115"/>
                <a:gd name="T20" fmla="*/ 62 w 66"/>
                <a:gd name="T21" fmla="*/ 96 h 115"/>
                <a:gd name="T22" fmla="*/ 46 w 66"/>
                <a:gd name="T23" fmla="*/ 111 h 115"/>
                <a:gd name="T24" fmla="*/ 23 w 66"/>
                <a:gd name="T25" fmla="*/ 115 h 115"/>
                <a:gd name="T26" fmla="*/ 8 w 66"/>
                <a:gd name="T27" fmla="*/ 104 h 115"/>
                <a:gd name="T28" fmla="*/ 0 w 66"/>
                <a:gd name="T29" fmla="*/ 88 h 115"/>
                <a:gd name="T30" fmla="*/ 4 w 66"/>
                <a:gd name="T31" fmla="*/ 73 h 115"/>
                <a:gd name="T32" fmla="*/ 23 w 66"/>
                <a:gd name="T33" fmla="*/ 58 h 115"/>
                <a:gd name="T34" fmla="*/ 43 w 66"/>
                <a:gd name="T35" fmla="*/ 39 h 115"/>
                <a:gd name="T36" fmla="*/ 46 w 66"/>
                <a:gd name="T37" fmla="*/ 27 h 115"/>
                <a:gd name="T38" fmla="*/ 46 w 66"/>
                <a:gd name="T39" fmla="*/ 16 h 115"/>
                <a:gd name="T40" fmla="*/ 39 w 66"/>
                <a:gd name="T41" fmla="*/ 4 h 115"/>
                <a:gd name="T42" fmla="*/ 27 w 66"/>
                <a:gd name="T43" fmla="*/ 4 h 115"/>
                <a:gd name="T44" fmla="*/ 20 w 66"/>
                <a:gd name="T45" fmla="*/ 16 h 115"/>
                <a:gd name="T46" fmla="*/ 20 w 66"/>
                <a:gd name="T47" fmla="*/ 23 h 115"/>
                <a:gd name="T48" fmla="*/ 23 w 66"/>
                <a:gd name="T49" fmla="*/ 35 h 115"/>
                <a:gd name="T50" fmla="*/ 35 w 66"/>
                <a:gd name="T51" fmla="*/ 46 h 115"/>
                <a:gd name="T52" fmla="*/ 23 w 66"/>
                <a:gd name="T53" fmla="*/ 65 h 115"/>
                <a:gd name="T54" fmla="*/ 16 w 66"/>
                <a:gd name="T55" fmla="*/ 81 h 115"/>
                <a:gd name="T56" fmla="*/ 16 w 66"/>
                <a:gd name="T57" fmla="*/ 96 h 115"/>
                <a:gd name="T58" fmla="*/ 27 w 66"/>
                <a:gd name="T59" fmla="*/ 108 h 115"/>
                <a:gd name="T60" fmla="*/ 39 w 66"/>
                <a:gd name="T61" fmla="*/ 108 h 115"/>
                <a:gd name="T62" fmla="*/ 46 w 66"/>
                <a:gd name="T63" fmla="*/ 100 h 115"/>
                <a:gd name="T64" fmla="*/ 50 w 66"/>
                <a:gd name="T65" fmla="*/ 88 h 115"/>
                <a:gd name="T66" fmla="*/ 43 w 66"/>
                <a:gd name="T67" fmla="*/ 77 h 115"/>
                <a:gd name="T68" fmla="*/ 27 w 66"/>
                <a:gd name="T69" fmla="*/ 62 h 11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66"/>
                <a:gd name="T106" fmla="*/ 0 h 115"/>
                <a:gd name="T107" fmla="*/ 66 w 66"/>
                <a:gd name="T108" fmla="*/ 115 h 11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66" h="115">
                  <a:moveTo>
                    <a:pt x="23" y="58"/>
                  </a:moveTo>
                  <a:lnTo>
                    <a:pt x="12" y="46"/>
                  </a:lnTo>
                  <a:lnTo>
                    <a:pt x="4" y="39"/>
                  </a:lnTo>
                  <a:lnTo>
                    <a:pt x="4" y="31"/>
                  </a:lnTo>
                  <a:lnTo>
                    <a:pt x="0" y="27"/>
                  </a:lnTo>
                  <a:lnTo>
                    <a:pt x="4" y="16"/>
                  </a:lnTo>
                  <a:lnTo>
                    <a:pt x="12" y="8"/>
                  </a:lnTo>
                  <a:lnTo>
                    <a:pt x="20" y="0"/>
                  </a:lnTo>
                  <a:lnTo>
                    <a:pt x="35" y="0"/>
                  </a:lnTo>
                  <a:lnTo>
                    <a:pt x="46" y="0"/>
                  </a:lnTo>
                  <a:lnTo>
                    <a:pt x="54" y="8"/>
                  </a:lnTo>
                  <a:lnTo>
                    <a:pt x="62" y="16"/>
                  </a:lnTo>
                  <a:lnTo>
                    <a:pt x="62" y="23"/>
                  </a:lnTo>
                  <a:lnTo>
                    <a:pt x="62" y="31"/>
                  </a:lnTo>
                  <a:lnTo>
                    <a:pt x="58" y="35"/>
                  </a:lnTo>
                  <a:lnTo>
                    <a:pt x="50" y="42"/>
                  </a:lnTo>
                  <a:lnTo>
                    <a:pt x="39" y="50"/>
                  </a:lnTo>
                  <a:lnTo>
                    <a:pt x="50" y="62"/>
                  </a:lnTo>
                  <a:lnTo>
                    <a:pt x="58" y="69"/>
                  </a:lnTo>
                  <a:lnTo>
                    <a:pt x="62" y="77"/>
                  </a:lnTo>
                  <a:lnTo>
                    <a:pt x="66" y="85"/>
                  </a:lnTo>
                  <a:lnTo>
                    <a:pt x="62" y="96"/>
                  </a:lnTo>
                  <a:lnTo>
                    <a:pt x="58" y="108"/>
                  </a:lnTo>
                  <a:lnTo>
                    <a:pt x="46" y="111"/>
                  </a:lnTo>
                  <a:lnTo>
                    <a:pt x="31" y="115"/>
                  </a:lnTo>
                  <a:lnTo>
                    <a:pt x="23" y="115"/>
                  </a:lnTo>
                  <a:lnTo>
                    <a:pt x="16" y="111"/>
                  </a:lnTo>
                  <a:lnTo>
                    <a:pt x="8" y="104"/>
                  </a:lnTo>
                  <a:lnTo>
                    <a:pt x="0" y="96"/>
                  </a:lnTo>
                  <a:lnTo>
                    <a:pt x="0" y="88"/>
                  </a:lnTo>
                  <a:lnTo>
                    <a:pt x="0" y="81"/>
                  </a:lnTo>
                  <a:lnTo>
                    <a:pt x="4" y="73"/>
                  </a:lnTo>
                  <a:lnTo>
                    <a:pt x="12" y="65"/>
                  </a:lnTo>
                  <a:lnTo>
                    <a:pt x="23" y="58"/>
                  </a:lnTo>
                  <a:close/>
                  <a:moveTo>
                    <a:pt x="35" y="46"/>
                  </a:moveTo>
                  <a:lnTo>
                    <a:pt x="43" y="39"/>
                  </a:lnTo>
                  <a:lnTo>
                    <a:pt x="46" y="35"/>
                  </a:lnTo>
                  <a:lnTo>
                    <a:pt x="46" y="27"/>
                  </a:lnTo>
                  <a:lnTo>
                    <a:pt x="46" y="23"/>
                  </a:lnTo>
                  <a:lnTo>
                    <a:pt x="46" y="16"/>
                  </a:lnTo>
                  <a:lnTo>
                    <a:pt x="43" y="8"/>
                  </a:lnTo>
                  <a:lnTo>
                    <a:pt x="39" y="4"/>
                  </a:lnTo>
                  <a:lnTo>
                    <a:pt x="35" y="4"/>
                  </a:lnTo>
                  <a:lnTo>
                    <a:pt x="27" y="4"/>
                  </a:lnTo>
                  <a:lnTo>
                    <a:pt x="23" y="8"/>
                  </a:lnTo>
                  <a:lnTo>
                    <a:pt x="20" y="16"/>
                  </a:lnTo>
                  <a:lnTo>
                    <a:pt x="20" y="19"/>
                  </a:lnTo>
                  <a:lnTo>
                    <a:pt x="20" y="23"/>
                  </a:lnTo>
                  <a:lnTo>
                    <a:pt x="20" y="27"/>
                  </a:lnTo>
                  <a:lnTo>
                    <a:pt x="23" y="35"/>
                  </a:lnTo>
                  <a:lnTo>
                    <a:pt x="23" y="39"/>
                  </a:lnTo>
                  <a:lnTo>
                    <a:pt x="35" y="46"/>
                  </a:lnTo>
                  <a:close/>
                  <a:moveTo>
                    <a:pt x="27" y="62"/>
                  </a:moveTo>
                  <a:lnTo>
                    <a:pt x="23" y="65"/>
                  </a:lnTo>
                  <a:lnTo>
                    <a:pt x="20" y="73"/>
                  </a:lnTo>
                  <a:lnTo>
                    <a:pt x="16" y="81"/>
                  </a:lnTo>
                  <a:lnTo>
                    <a:pt x="16" y="88"/>
                  </a:lnTo>
                  <a:lnTo>
                    <a:pt x="16" y="96"/>
                  </a:lnTo>
                  <a:lnTo>
                    <a:pt x="20" y="104"/>
                  </a:lnTo>
                  <a:lnTo>
                    <a:pt x="27" y="108"/>
                  </a:lnTo>
                  <a:lnTo>
                    <a:pt x="35" y="108"/>
                  </a:lnTo>
                  <a:lnTo>
                    <a:pt x="39" y="108"/>
                  </a:lnTo>
                  <a:lnTo>
                    <a:pt x="46" y="104"/>
                  </a:lnTo>
                  <a:lnTo>
                    <a:pt x="46" y="100"/>
                  </a:lnTo>
                  <a:lnTo>
                    <a:pt x="50" y="92"/>
                  </a:lnTo>
                  <a:lnTo>
                    <a:pt x="50" y="88"/>
                  </a:lnTo>
                  <a:lnTo>
                    <a:pt x="46" y="81"/>
                  </a:lnTo>
                  <a:lnTo>
                    <a:pt x="43" y="77"/>
                  </a:lnTo>
                  <a:lnTo>
                    <a:pt x="35" y="69"/>
                  </a:lnTo>
                  <a:lnTo>
                    <a:pt x="27" y="62"/>
                  </a:lnTo>
                  <a:close/>
                </a:path>
              </a:pathLst>
            </a:custGeom>
            <a:solidFill>
              <a:srgbClr val="000000"/>
            </a:solidFill>
            <a:ln w="0">
              <a:solidFill>
                <a:srgbClr val="000000"/>
              </a:solidFill>
              <a:round/>
              <a:headEnd/>
              <a:tailEnd/>
            </a:ln>
          </p:spPr>
          <p:txBody>
            <a:bodyPr/>
            <a:lstStyle/>
            <a:p>
              <a:endParaRPr lang="en-CA"/>
            </a:p>
          </p:txBody>
        </p:sp>
        <p:sp>
          <p:nvSpPr>
            <p:cNvPr id="18513" name="Freeform 467"/>
            <p:cNvSpPr>
              <a:spLocks/>
            </p:cNvSpPr>
            <p:nvPr/>
          </p:nvSpPr>
          <p:spPr bwMode="auto">
            <a:xfrm>
              <a:off x="1351" y="2780"/>
              <a:ext cx="69" cy="115"/>
            </a:xfrm>
            <a:custGeom>
              <a:avLst/>
              <a:gdLst>
                <a:gd name="T0" fmla="*/ 11 w 69"/>
                <a:gd name="T1" fmla="*/ 0 h 115"/>
                <a:gd name="T2" fmla="*/ 69 w 69"/>
                <a:gd name="T3" fmla="*/ 0 h 115"/>
                <a:gd name="T4" fmla="*/ 69 w 69"/>
                <a:gd name="T5" fmla="*/ 4 h 115"/>
                <a:gd name="T6" fmla="*/ 31 w 69"/>
                <a:gd name="T7" fmla="*/ 115 h 115"/>
                <a:gd name="T8" fmla="*/ 19 w 69"/>
                <a:gd name="T9" fmla="*/ 115 h 115"/>
                <a:gd name="T10" fmla="*/ 57 w 69"/>
                <a:gd name="T11" fmla="*/ 16 h 115"/>
                <a:gd name="T12" fmla="*/ 27 w 69"/>
                <a:gd name="T13" fmla="*/ 16 h 115"/>
                <a:gd name="T14" fmla="*/ 19 w 69"/>
                <a:gd name="T15" fmla="*/ 16 h 115"/>
                <a:gd name="T16" fmla="*/ 11 w 69"/>
                <a:gd name="T17" fmla="*/ 16 h 115"/>
                <a:gd name="T18" fmla="*/ 8 w 69"/>
                <a:gd name="T19" fmla="*/ 23 h 115"/>
                <a:gd name="T20" fmla="*/ 4 w 69"/>
                <a:gd name="T21" fmla="*/ 27 h 115"/>
                <a:gd name="T22" fmla="*/ 0 w 69"/>
                <a:gd name="T23" fmla="*/ 27 h 115"/>
                <a:gd name="T24" fmla="*/ 11 w 69"/>
                <a:gd name="T25" fmla="*/ 0 h 11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69"/>
                <a:gd name="T40" fmla="*/ 0 h 115"/>
                <a:gd name="T41" fmla="*/ 69 w 69"/>
                <a:gd name="T42" fmla="*/ 115 h 11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69" h="115">
                  <a:moveTo>
                    <a:pt x="11" y="0"/>
                  </a:moveTo>
                  <a:lnTo>
                    <a:pt x="69" y="0"/>
                  </a:lnTo>
                  <a:lnTo>
                    <a:pt x="69" y="4"/>
                  </a:lnTo>
                  <a:lnTo>
                    <a:pt x="31" y="115"/>
                  </a:lnTo>
                  <a:lnTo>
                    <a:pt x="19" y="115"/>
                  </a:lnTo>
                  <a:lnTo>
                    <a:pt x="57" y="16"/>
                  </a:lnTo>
                  <a:lnTo>
                    <a:pt x="27" y="16"/>
                  </a:lnTo>
                  <a:lnTo>
                    <a:pt x="19" y="16"/>
                  </a:lnTo>
                  <a:lnTo>
                    <a:pt x="11" y="16"/>
                  </a:lnTo>
                  <a:lnTo>
                    <a:pt x="8" y="23"/>
                  </a:lnTo>
                  <a:lnTo>
                    <a:pt x="4" y="27"/>
                  </a:lnTo>
                  <a:lnTo>
                    <a:pt x="0" y="27"/>
                  </a:lnTo>
                  <a:lnTo>
                    <a:pt x="11" y="0"/>
                  </a:lnTo>
                  <a:close/>
                </a:path>
              </a:pathLst>
            </a:custGeom>
            <a:solidFill>
              <a:srgbClr val="000000"/>
            </a:solidFill>
            <a:ln w="0">
              <a:solidFill>
                <a:srgbClr val="000000"/>
              </a:solidFill>
              <a:round/>
              <a:headEnd/>
              <a:tailEnd/>
            </a:ln>
          </p:spPr>
          <p:txBody>
            <a:bodyPr/>
            <a:lstStyle/>
            <a:p>
              <a:endParaRPr lang="en-CA"/>
            </a:p>
          </p:txBody>
        </p:sp>
        <p:sp>
          <p:nvSpPr>
            <p:cNvPr id="18514" name="Rectangle 468"/>
            <p:cNvSpPr>
              <a:spLocks noChangeArrowheads="1"/>
            </p:cNvSpPr>
            <p:nvPr/>
          </p:nvSpPr>
          <p:spPr bwMode="auto">
            <a:xfrm>
              <a:off x="1554" y="2749"/>
              <a:ext cx="8" cy="208"/>
            </a:xfrm>
            <a:prstGeom prst="rect">
              <a:avLst/>
            </a:prstGeom>
            <a:solidFill>
              <a:srgbClr val="000000"/>
            </a:solidFill>
            <a:ln w="0">
              <a:solidFill>
                <a:srgbClr val="000000"/>
              </a:solidFill>
              <a:miter lim="800000"/>
              <a:headEnd/>
              <a:tailEnd/>
            </a:ln>
          </p:spPr>
          <p:txBody>
            <a:bodyPr/>
            <a:lstStyle/>
            <a:p>
              <a:endParaRPr lang="en-US"/>
            </a:p>
          </p:txBody>
        </p:sp>
        <p:sp>
          <p:nvSpPr>
            <p:cNvPr id="18515" name="Freeform 469"/>
            <p:cNvSpPr>
              <a:spLocks noEditPoints="1"/>
            </p:cNvSpPr>
            <p:nvPr/>
          </p:nvSpPr>
          <p:spPr bwMode="auto">
            <a:xfrm>
              <a:off x="1746" y="2780"/>
              <a:ext cx="73" cy="115"/>
            </a:xfrm>
            <a:custGeom>
              <a:avLst/>
              <a:gdLst>
                <a:gd name="T0" fmla="*/ 0 w 73"/>
                <a:gd name="T1" fmla="*/ 58 h 115"/>
                <a:gd name="T2" fmla="*/ 4 w 73"/>
                <a:gd name="T3" fmla="*/ 39 h 115"/>
                <a:gd name="T4" fmla="*/ 8 w 73"/>
                <a:gd name="T5" fmla="*/ 23 h 115"/>
                <a:gd name="T6" fmla="*/ 15 w 73"/>
                <a:gd name="T7" fmla="*/ 12 h 115"/>
                <a:gd name="T8" fmla="*/ 23 w 73"/>
                <a:gd name="T9" fmla="*/ 4 h 115"/>
                <a:gd name="T10" fmla="*/ 31 w 73"/>
                <a:gd name="T11" fmla="*/ 0 h 115"/>
                <a:gd name="T12" fmla="*/ 38 w 73"/>
                <a:gd name="T13" fmla="*/ 0 h 115"/>
                <a:gd name="T14" fmla="*/ 46 w 73"/>
                <a:gd name="T15" fmla="*/ 0 h 115"/>
                <a:gd name="T16" fmla="*/ 54 w 73"/>
                <a:gd name="T17" fmla="*/ 4 h 115"/>
                <a:gd name="T18" fmla="*/ 61 w 73"/>
                <a:gd name="T19" fmla="*/ 12 h 115"/>
                <a:gd name="T20" fmla="*/ 65 w 73"/>
                <a:gd name="T21" fmla="*/ 23 h 115"/>
                <a:gd name="T22" fmla="*/ 69 w 73"/>
                <a:gd name="T23" fmla="*/ 39 h 115"/>
                <a:gd name="T24" fmla="*/ 73 w 73"/>
                <a:gd name="T25" fmla="*/ 58 h 115"/>
                <a:gd name="T26" fmla="*/ 69 w 73"/>
                <a:gd name="T27" fmla="*/ 73 h 115"/>
                <a:gd name="T28" fmla="*/ 65 w 73"/>
                <a:gd name="T29" fmla="*/ 88 h 115"/>
                <a:gd name="T30" fmla="*/ 61 w 73"/>
                <a:gd name="T31" fmla="*/ 100 h 115"/>
                <a:gd name="T32" fmla="*/ 54 w 73"/>
                <a:gd name="T33" fmla="*/ 108 h 115"/>
                <a:gd name="T34" fmla="*/ 46 w 73"/>
                <a:gd name="T35" fmla="*/ 111 h 115"/>
                <a:gd name="T36" fmla="*/ 35 w 73"/>
                <a:gd name="T37" fmla="*/ 115 h 115"/>
                <a:gd name="T38" fmla="*/ 27 w 73"/>
                <a:gd name="T39" fmla="*/ 111 h 115"/>
                <a:gd name="T40" fmla="*/ 19 w 73"/>
                <a:gd name="T41" fmla="*/ 108 h 115"/>
                <a:gd name="T42" fmla="*/ 12 w 73"/>
                <a:gd name="T43" fmla="*/ 96 h 115"/>
                <a:gd name="T44" fmla="*/ 4 w 73"/>
                <a:gd name="T45" fmla="*/ 77 h 115"/>
                <a:gd name="T46" fmla="*/ 0 w 73"/>
                <a:gd name="T47" fmla="*/ 58 h 115"/>
                <a:gd name="T48" fmla="*/ 19 w 73"/>
                <a:gd name="T49" fmla="*/ 58 h 115"/>
                <a:gd name="T50" fmla="*/ 19 w 73"/>
                <a:gd name="T51" fmla="*/ 81 h 115"/>
                <a:gd name="T52" fmla="*/ 23 w 73"/>
                <a:gd name="T53" fmla="*/ 96 h 115"/>
                <a:gd name="T54" fmla="*/ 27 w 73"/>
                <a:gd name="T55" fmla="*/ 104 h 115"/>
                <a:gd name="T56" fmla="*/ 31 w 73"/>
                <a:gd name="T57" fmla="*/ 108 h 115"/>
                <a:gd name="T58" fmla="*/ 38 w 73"/>
                <a:gd name="T59" fmla="*/ 108 h 115"/>
                <a:gd name="T60" fmla="*/ 42 w 73"/>
                <a:gd name="T61" fmla="*/ 108 h 115"/>
                <a:gd name="T62" fmla="*/ 46 w 73"/>
                <a:gd name="T63" fmla="*/ 104 h 115"/>
                <a:gd name="T64" fmla="*/ 50 w 73"/>
                <a:gd name="T65" fmla="*/ 100 h 115"/>
                <a:gd name="T66" fmla="*/ 54 w 73"/>
                <a:gd name="T67" fmla="*/ 92 h 115"/>
                <a:gd name="T68" fmla="*/ 54 w 73"/>
                <a:gd name="T69" fmla="*/ 73 h 115"/>
                <a:gd name="T70" fmla="*/ 58 w 73"/>
                <a:gd name="T71" fmla="*/ 54 h 115"/>
                <a:gd name="T72" fmla="*/ 54 w 73"/>
                <a:gd name="T73" fmla="*/ 35 h 115"/>
                <a:gd name="T74" fmla="*/ 54 w 73"/>
                <a:gd name="T75" fmla="*/ 19 h 115"/>
                <a:gd name="T76" fmla="*/ 50 w 73"/>
                <a:gd name="T77" fmla="*/ 12 h 115"/>
                <a:gd name="T78" fmla="*/ 46 w 73"/>
                <a:gd name="T79" fmla="*/ 8 h 115"/>
                <a:gd name="T80" fmla="*/ 42 w 73"/>
                <a:gd name="T81" fmla="*/ 4 h 115"/>
                <a:gd name="T82" fmla="*/ 38 w 73"/>
                <a:gd name="T83" fmla="*/ 4 h 115"/>
                <a:gd name="T84" fmla="*/ 31 w 73"/>
                <a:gd name="T85" fmla="*/ 4 h 115"/>
                <a:gd name="T86" fmla="*/ 27 w 73"/>
                <a:gd name="T87" fmla="*/ 8 h 115"/>
                <a:gd name="T88" fmla="*/ 23 w 73"/>
                <a:gd name="T89" fmla="*/ 19 h 115"/>
                <a:gd name="T90" fmla="*/ 19 w 73"/>
                <a:gd name="T91" fmla="*/ 31 h 115"/>
                <a:gd name="T92" fmla="*/ 19 w 73"/>
                <a:gd name="T93" fmla="*/ 46 h 115"/>
                <a:gd name="T94" fmla="*/ 19 w 73"/>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39"/>
                  </a:lnTo>
                  <a:lnTo>
                    <a:pt x="8" y="23"/>
                  </a:lnTo>
                  <a:lnTo>
                    <a:pt x="15" y="12"/>
                  </a:lnTo>
                  <a:lnTo>
                    <a:pt x="23" y="4"/>
                  </a:lnTo>
                  <a:lnTo>
                    <a:pt x="31" y="0"/>
                  </a:lnTo>
                  <a:lnTo>
                    <a:pt x="38" y="0"/>
                  </a:lnTo>
                  <a:lnTo>
                    <a:pt x="46" y="0"/>
                  </a:lnTo>
                  <a:lnTo>
                    <a:pt x="54" y="4"/>
                  </a:lnTo>
                  <a:lnTo>
                    <a:pt x="61" y="12"/>
                  </a:lnTo>
                  <a:lnTo>
                    <a:pt x="65" y="23"/>
                  </a:lnTo>
                  <a:lnTo>
                    <a:pt x="69" y="39"/>
                  </a:lnTo>
                  <a:lnTo>
                    <a:pt x="73" y="58"/>
                  </a:lnTo>
                  <a:lnTo>
                    <a:pt x="69" y="73"/>
                  </a:lnTo>
                  <a:lnTo>
                    <a:pt x="65" y="88"/>
                  </a:lnTo>
                  <a:lnTo>
                    <a:pt x="61" y="100"/>
                  </a:lnTo>
                  <a:lnTo>
                    <a:pt x="54" y="108"/>
                  </a:lnTo>
                  <a:lnTo>
                    <a:pt x="46" y="111"/>
                  </a:lnTo>
                  <a:lnTo>
                    <a:pt x="35" y="115"/>
                  </a:lnTo>
                  <a:lnTo>
                    <a:pt x="27" y="111"/>
                  </a:lnTo>
                  <a:lnTo>
                    <a:pt x="19" y="108"/>
                  </a:lnTo>
                  <a:lnTo>
                    <a:pt x="12" y="96"/>
                  </a:lnTo>
                  <a:lnTo>
                    <a:pt x="4" y="77"/>
                  </a:lnTo>
                  <a:lnTo>
                    <a:pt x="0" y="58"/>
                  </a:lnTo>
                  <a:close/>
                  <a:moveTo>
                    <a:pt x="19" y="58"/>
                  </a:moveTo>
                  <a:lnTo>
                    <a:pt x="19" y="81"/>
                  </a:lnTo>
                  <a:lnTo>
                    <a:pt x="23" y="96"/>
                  </a:lnTo>
                  <a:lnTo>
                    <a:pt x="27" y="104"/>
                  </a:lnTo>
                  <a:lnTo>
                    <a:pt x="31" y="108"/>
                  </a:lnTo>
                  <a:lnTo>
                    <a:pt x="38" y="108"/>
                  </a:lnTo>
                  <a:lnTo>
                    <a:pt x="42" y="108"/>
                  </a:lnTo>
                  <a:lnTo>
                    <a:pt x="46" y="104"/>
                  </a:lnTo>
                  <a:lnTo>
                    <a:pt x="50" y="100"/>
                  </a:lnTo>
                  <a:lnTo>
                    <a:pt x="54" y="92"/>
                  </a:lnTo>
                  <a:lnTo>
                    <a:pt x="54" y="73"/>
                  </a:lnTo>
                  <a:lnTo>
                    <a:pt x="58" y="54"/>
                  </a:lnTo>
                  <a:lnTo>
                    <a:pt x="54" y="35"/>
                  </a:lnTo>
                  <a:lnTo>
                    <a:pt x="54" y="19"/>
                  </a:lnTo>
                  <a:lnTo>
                    <a:pt x="50" y="12"/>
                  </a:lnTo>
                  <a:lnTo>
                    <a:pt x="46" y="8"/>
                  </a:lnTo>
                  <a:lnTo>
                    <a:pt x="42" y="4"/>
                  </a:lnTo>
                  <a:lnTo>
                    <a:pt x="38" y="4"/>
                  </a:lnTo>
                  <a:lnTo>
                    <a:pt x="31" y="4"/>
                  </a:lnTo>
                  <a:lnTo>
                    <a:pt x="27" y="8"/>
                  </a:lnTo>
                  <a:lnTo>
                    <a:pt x="23" y="19"/>
                  </a:lnTo>
                  <a:lnTo>
                    <a:pt x="19" y="31"/>
                  </a:lnTo>
                  <a:lnTo>
                    <a:pt x="19" y="46"/>
                  </a:lnTo>
                  <a:lnTo>
                    <a:pt x="19" y="58"/>
                  </a:lnTo>
                  <a:close/>
                </a:path>
              </a:pathLst>
            </a:custGeom>
            <a:solidFill>
              <a:srgbClr val="000000"/>
            </a:solidFill>
            <a:ln w="0">
              <a:solidFill>
                <a:srgbClr val="000000"/>
              </a:solidFill>
              <a:round/>
              <a:headEnd/>
              <a:tailEnd/>
            </a:ln>
          </p:spPr>
          <p:txBody>
            <a:bodyPr/>
            <a:lstStyle/>
            <a:p>
              <a:endParaRPr lang="en-CA"/>
            </a:p>
          </p:txBody>
        </p:sp>
        <p:sp>
          <p:nvSpPr>
            <p:cNvPr id="18516" name="Rectangle 470"/>
            <p:cNvSpPr>
              <a:spLocks noChangeArrowheads="1"/>
            </p:cNvSpPr>
            <p:nvPr/>
          </p:nvSpPr>
          <p:spPr bwMode="auto">
            <a:xfrm>
              <a:off x="2107" y="2749"/>
              <a:ext cx="7" cy="208"/>
            </a:xfrm>
            <a:prstGeom prst="rect">
              <a:avLst/>
            </a:prstGeom>
            <a:solidFill>
              <a:srgbClr val="000000"/>
            </a:solidFill>
            <a:ln w="0">
              <a:solidFill>
                <a:srgbClr val="000000"/>
              </a:solidFill>
              <a:miter lim="800000"/>
              <a:headEnd/>
              <a:tailEnd/>
            </a:ln>
          </p:spPr>
          <p:txBody>
            <a:bodyPr/>
            <a:lstStyle/>
            <a:p>
              <a:endParaRPr lang="en-US"/>
            </a:p>
          </p:txBody>
        </p:sp>
        <p:sp>
          <p:nvSpPr>
            <p:cNvPr id="18517" name="Freeform 471"/>
            <p:cNvSpPr>
              <a:spLocks noEditPoints="1"/>
            </p:cNvSpPr>
            <p:nvPr/>
          </p:nvSpPr>
          <p:spPr bwMode="auto">
            <a:xfrm>
              <a:off x="2299" y="2780"/>
              <a:ext cx="69" cy="115"/>
            </a:xfrm>
            <a:custGeom>
              <a:avLst/>
              <a:gdLst>
                <a:gd name="T0" fmla="*/ 0 w 69"/>
                <a:gd name="T1" fmla="*/ 58 h 115"/>
                <a:gd name="T2" fmla="*/ 0 w 69"/>
                <a:gd name="T3" fmla="*/ 39 h 115"/>
                <a:gd name="T4" fmla="*/ 3 w 69"/>
                <a:gd name="T5" fmla="*/ 23 h 115"/>
                <a:gd name="T6" fmla="*/ 11 w 69"/>
                <a:gd name="T7" fmla="*/ 12 h 115"/>
                <a:gd name="T8" fmla="*/ 19 w 69"/>
                <a:gd name="T9" fmla="*/ 4 h 115"/>
                <a:gd name="T10" fmla="*/ 26 w 69"/>
                <a:gd name="T11" fmla="*/ 0 h 115"/>
                <a:gd name="T12" fmla="*/ 34 w 69"/>
                <a:gd name="T13" fmla="*/ 0 h 115"/>
                <a:gd name="T14" fmla="*/ 42 w 69"/>
                <a:gd name="T15" fmla="*/ 0 h 115"/>
                <a:gd name="T16" fmla="*/ 49 w 69"/>
                <a:gd name="T17" fmla="*/ 4 h 115"/>
                <a:gd name="T18" fmla="*/ 57 w 69"/>
                <a:gd name="T19" fmla="*/ 12 h 115"/>
                <a:gd name="T20" fmla="*/ 65 w 69"/>
                <a:gd name="T21" fmla="*/ 23 h 115"/>
                <a:gd name="T22" fmla="*/ 69 w 69"/>
                <a:gd name="T23" fmla="*/ 39 h 115"/>
                <a:gd name="T24" fmla="*/ 69 w 69"/>
                <a:gd name="T25" fmla="*/ 58 h 115"/>
                <a:gd name="T26" fmla="*/ 69 w 69"/>
                <a:gd name="T27" fmla="*/ 73 h 115"/>
                <a:gd name="T28" fmla="*/ 65 w 69"/>
                <a:gd name="T29" fmla="*/ 88 h 115"/>
                <a:gd name="T30" fmla="*/ 57 w 69"/>
                <a:gd name="T31" fmla="*/ 100 h 115"/>
                <a:gd name="T32" fmla="*/ 49 w 69"/>
                <a:gd name="T33" fmla="*/ 108 h 115"/>
                <a:gd name="T34" fmla="*/ 42 w 69"/>
                <a:gd name="T35" fmla="*/ 111 h 115"/>
                <a:gd name="T36" fmla="*/ 34 w 69"/>
                <a:gd name="T37" fmla="*/ 115 h 115"/>
                <a:gd name="T38" fmla="*/ 23 w 69"/>
                <a:gd name="T39" fmla="*/ 111 h 115"/>
                <a:gd name="T40" fmla="*/ 15 w 69"/>
                <a:gd name="T41" fmla="*/ 108 h 115"/>
                <a:gd name="T42" fmla="*/ 7 w 69"/>
                <a:gd name="T43" fmla="*/ 96 h 115"/>
                <a:gd name="T44" fmla="*/ 0 w 69"/>
                <a:gd name="T45" fmla="*/ 77 h 115"/>
                <a:gd name="T46" fmla="*/ 0 w 69"/>
                <a:gd name="T47" fmla="*/ 58 h 115"/>
                <a:gd name="T48" fmla="*/ 15 w 69"/>
                <a:gd name="T49" fmla="*/ 58 h 115"/>
                <a:gd name="T50" fmla="*/ 15 w 69"/>
                <a:gd name="T51" fmla="*/ 81 h 115"/>
                <a:gd name="T52" fmla="*/ 19 w 69"/>
                <a:gd name="T53" fmla="*/ 96 h 115"/>
                <a:gd name="T54" fmla="*/ 23 w 69"/>
                <a:gd name="T55" fmla="*/ 104 h 115"/>
                <a:gd name="T56" fmla="*/ 26 w 69"/>
                <a:gd name="T57" fmla="*/ 108 h 115"/>
                <a:gd name="T58" fmla="*/ 34 w 69"/>
                <a:gd name="T59" fmla="*/ 108 h 115"/>
                <a:gd name="T60" fmla="*/ 38 w 69"/>
                <a:gd name="T61" fmla="*/ 108 h 115"/>
                <a:gd name="T62" fmla="*/ 42 w 69"/>
                <a:gd name="T63" fmla="*/ 104 h 115"/>
                <a:gd name="T64" fmla="*/ 46 w 69"/>
                <a:gd name="T65" fmla="*/ 100 h 115"/>
                <a:gd name="T66" fmla="*/ 49 w 69"/>
                <a:gd name="T67" fmla="*/ 92 h 115"/>
                <a:gd name="T68" fmla="*/ 53 w 69"/>
                <a:gd name="T69" fmla="*/ 73 h 115"/>
                <a:gd name="T70" fmla="*/ 53 w 69"/>
                <a:gd name="T71" fmla="*/ 54 h 115"/>
                <a:gd name="T72" fmla="*/ 53 w 69"/>
                <a:gd name="T73" fmla="*/ 35 h 115"/>
                <a:gd name="T74" fmla="*/ 49 w 69"/>
                <a:gd name="T75" fmla="*/ 19 h 115"/>
                <a:gd name="T76" fmla="*/ 46 w 69"/>
                <a:gd name="T77" fmla="*/ 12 h 115"/>
                <a:gd name="T78" fmla="*/ 42 w 69"/>
                <a:gd name="T79" fmla="*/ 8 h 115"/>
                <a:gd name="T80" fmla="*/ 38 w 69"/>
                <a:gd name="T81" fmla="*/ 4 h 115"/>
                <a:gd name="T82" fmla="*/ 34 w 69"/>
                <a:gd name="T83" fmla="*/ 4 h 115"/>
                <a:gd name="T84" fmla="*/ 30 w 69"/>
                <a:gd name="T85" fmla="*/ 4 h 115"/>
                <a:gd name="T86" fmla="*/ 26 w 69"/>
                <a:gd name="T87" fmla="*/ 8 h 115"/>
                <a:gd name="T88" fmla="*/ 19 w 69"/>
                <a:gd name="T89" fmla="*/ 19 h 115"/>
                <a:gd name="T90" fmla="*/ 15 w 69"/>
                <a:gd name="T91" fmla="*/ 31 h 115"/>
                <a:gd name="T92" fmla="*/ 15 w 69"/>
                <a:gd name="T93" fmla="*/ 46 h 115"/>
                <a:gd name="T94" fmla="*/ 15 w 69"/>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0" y="39"/>
                  </a:lnTo>
                  <a:lnTo>
                    <a:pt x="3" y="23"/>
                  </a:lnTo>
                  <a:lnTo>
                    <a:pt x="11" y="12"/>
                  </a:lnTo>
                  <a:lnTo>
                    <a:pt x="19" y="4"/>
                  </a:lnTo>
                  <a:lnTo>
                    <a:pt x="26" y="0"/>
                  </a:lnTo>
                  <a:lnTo>
                    <a:pt x="34" y="0"/>
                  </a:lnTo>
                  <a:lnTo>
                    <a:pt x="42" y="0"/>
                  </a:lnTo>
                  <a:lnTo>
                    <a:pt x="49" y="4"/>
                  </a:lnTo>
                  <a:lnTo>
                    <a:pt x="57" y="12"/>
                  </a:lnTo>
                  <a:lnTo>
                    <a:pt x="65" y="23"/>
                  </a:lnTo>
                  <a:lnTo>
                    <a:pt x="69" y="39"/>
                  </a:lnTo>
                  <a:lnTo>
                    <a:pt x="69" y="58"/>
                  </a:lnTo>
                  <a:lnTo>
                    <a:pt x="69" y="73"/>
                  </a:lnTo>
                  <a:lnTo>
                    <a:pt x="65" y="88"/>
                  </a:lnTo>
                  <a:lnTo>
                    <a:pt x="57" y="100"/>
                  </a:lnTo>
                  <a:lnTo>
                    <a:pt x="49" y="108"/>
                  </a:lnTo>
                  <a:lnTo>
                    <a:pt x="42" y="111"/>
                  </a:lnTo>
                  <a:lnTo>
                    <a:pt x="34" y="115"/>
                  </a:lnTo>
                  <a:lnTo>
                    <a:pt x="23" y="111"/>
                  </a:lnTo>
                  <a:lnTo>
                    <a:pt x="15" y="108"/>
                  </a:lnTo>
                  <a:lnTo>
                    <a:pt x="7" y="96"/>
                  </a:lnTo>
                  <a:lnTo>
                    <a:pt x="0" y="77"/>
                  </a:lnTo>
                  <a:lnTo>
                    <a:pt x="0" y="58"/>
                  </a:lnTo>
                  <a:close/>
                  <a:moveTo>
                    <a:pt x="15" y="58"/>
                  </a:moveTo>
                  <a:lnTo>
                    <a:pt x="15" y="81"/>
                  </a:lnTo>
                  <a:lnTo>
                    <a:pt x="19" y="96"/>
                  </a:lnTo>
                  <a:lnTo>
                    <a:pt x="23" y="104"/>
                  </a:lnTo>
                  <a:lnTo>
                    <a:pt x="26" y="108"/>
                  </a:lnTo>
                  <a:lnTo>
                    <a:pt x="34" y="108"/>
                  </a:lnTo>
                  <a:lnTo>
                    <a:pt x="38" y="108"/>
                  </a:lnTo>
                  <a:lnTo>
                    <a:pt x="42" y="104"/>
                  </a:lnTo>
                  <a:lnTo>
                    <a:pt x="46" y="100"/>
                  </a:lnTo>
                  <a:lnTo>
                    <a:pt x="49" y="92"/>
                  </a:lnTo>
                  <a:lnTo>
                    <a:pt x="53" y="73"/>
                  </a:lnTo>
                  <a:lnTo>
                    <a:pt x="53" y="54"/>
                  </a:lnTo>
                  <a:lnTo>
                    <a:pt x="53" y="35"/>
                  </a:lnTo>
                  <a:lnTo>
                    <a:pt x="49" y="19"/>
                  </a:lnTo>
                  <a:lnTo>
                    <a:pt x="46" y="12"/>
                  </a:lnTo>
                  <a:lnTo>
                    <a:pt x="42" y="8"/>
                  </a:lnTo>
                  <a:lnTo>
                    <a:pt x="38" y="4"/>
                  </a:lnTo>
                  <a:lnTo>
                    <a:pt x="34" y="4"/>
                  </a:lnTo>
                  <a:lnTo>
                    <a:pt x="30" y="4"/>
                  </a:lnTo>
                  <a:lnTo>
                    <a:pt x="26" y="8"/>
                  </a:lnTo>
                  <a:lnTo>
                    <a:pt x="19" y="19"/>
                  </a:lnTo>
                  <a:lnTo>
                    <a:pt x="15" y="31"/>
                  </a:lnTo>
                  <a:lnTo>
                    <a:pt x="15" y="46"/>
                  </a:lnTo>
                  <a:lnTo>
                    <a:pt x="15" y="58"/>
                  </a:lnTo>
                  <a:close/>
                </a:path>
              </a:pathLst>
            </a:custGeom>
            <a:solidFill>
              <a:srgbClr val="000000"/>
            </a:solidFill>
            <a:ln w="0">
              <a:solidFill>
                <a:srgbClr val="000000"/>
              </a:solidFill>
              <a:round/>
              <a:headEnd/>
              <a:tailEnd/>
            </a:ln>
          </p:spPr>
          <p:txBody>
            <a:bodyPr/>
            <a:lstStyle/>
            <a:p>
              <a:endParaRPr lang="en-CA"/>
            </a:p>
          </p:txBody>
        </p:sp>
        <p:sp>
          <p:nvSpPr>
            <p:cNvPr id="18518" name="Rectangle 472"/>
            <p:cNvSpPr>
              <a:spLocks noChangeArrowheads="1"/>
            </p:cNvSpPr>
            <p:nvPr/>
          </p:nvSpPr>
          <p:spPr bwMode="auto">
            <a:xfrm>
              <a:off x="2705" y="2749"/>
              <a:ext cx="8" cy="208"/>
            </a:xfrm>
            <a:prstGeom prst="rect">
              <a:avLst/>
            </a:prstGeom>
            <a:solidFill>
              <a:srgbClr val="000000"/>
            </a:solidFill>
            <a:ln w="0">
              <a:solidFill>
                <a:srgbClr val="000000"/>
              </a:solidFill>
              <a:miter lim="800000"/>
              <a:headEnd/>
              <a:tailEnd/>
            </a:ln>
          </p:spPr>
          <p:txBody>
            <a:bodyPr/>
            <a:lstStyle/>
            <a:p>
              <a:endParaRPr lang="en-US"/>
            </a:p>
          </p:txBody>
        </p:sp>
        <p:sp>
          <p:nvSpPr>
            <p:cNvPr id="18519" name="Freeform 473"/>
            <p:cNvSpPr>
              <a:spLocks noEditPoints="1"/>
            </p:cNvSpPr>
            <p:nvPr/>
          </p:nvSpPr>
          <p:spPr bwMode="auto">
            <a:xfrm>
              <a:off x="2901" y="2780"/>
              <a:ext cx="69" cy="115"/>
            </a:xfrm>
            <a:custGeom>
              <a:avLst/>
              <a:gdLst>
                <a:gd name="T0" fmla="*/ 0 w 69"/>
                <a:gd name="T1" fmla="*/ 58 h 115"/>
                <a:gd name="T2" fmla="*/ 0 w 69"/>
                <a:gd name="T3" fmla="*/ 39 h 115"/>
                <a:gd name="T4" fmla="*/ 8 w 69"/>
                <a:gd name="T5" fmla="*/ 23 h 115"/>
                <a:gd name="T6" fmla="*/ 11 w 69"/>
                <a:gd name="T7" fmla="*/ 12 h 115"/>
                <a:gd name="T8" fmla="*/ 19 w 69"/>
                <a:gd name="T9" fmla="*/ 4 h 115"/>
                <a:gd name="T10" fmla="*/ 27 w 69"/>
                <a:gd name="T11" fmla="*/ 0 h 115"/>
                <a:gd name="T12" fmla="*/ 35 w 69"/>
                <a:gd name="T13" fmla="*/ 0 h 115"/>
                <a:gd name="T14" fmla="*/ 42 w 69"/>
                <a:gd name="T15" fmla="*/ 0 h 115"/>
                <a:gd name="T16" fmla="*/ 50 w 69"/>
                <a:gd name="T17" fmla="*/ 4 h 115"/>
                <a:gd name="T18" fmla="*/ 58 w 69"/>
                <a:gd name="T19" fmla="*/ 12 h 115"/>
                <a:gd name="T20" fmla="*/ 65 w 69"/>
                <a:gd name="T21" fmla="*/ 23 h 115"/>
                <a:gd name="T22" fmla="*/ 69 w 69"/>
                <a:gd name="T23" fmla="*/ 39 h 115"/>
                <a:gd name="T24" fmla="*/ 69 w 69"/>
                <a:gd name="T25" fmla="*/ 58 h 115"/>
                <a:gd name="T26" fmla="*/ 69 w 69"/>
                <a:gd name="T27" fmla="*/ 73 h 115"/>
                <a:gd name="T28" fmla="*/ 65 w 69"/>
                <a:gd name="T29" fmla="*/ 88 h 115"/>
                <a:gd name="T30" fmla="*/ 58 w 69"/>
                <a:gd name="T31" fmla="*/ 100 h 115"/>
                <a:gd name="T32" fmla="*/ 50 w 69"/>
                <a:gd name="T33" fmla="*/ 108 h 115"/>
                <a:gd name="T34" fmla="*/ 42 w 69"/>
                <a:gd name="T35" fmla="*/ 111 h 115"/>
                <a:gd name="T36" fmla="*/ 35 w 69"/>
                <a:gd name="T37" fmla="*/ 115 h 115"/>
                <a:gd name="T38" fmla="*/ 27 w 69"/>
                <a:gd name="T39" fmla="*/ 111 h 115"/>
                <a:gd name="T40" fmla="*/ 15 w 69"/>
                <a:gd name="T41" fmla="*/ 108 h 115"/>
                <a:gd name="T42" fmla="*/ 8 w 69"/>
                <a:gd name="T43" fmla="*/ 96 h 115"/>
                <a:gd name="T44" fmla="*/ 4 w 69"/>
                <a:gd name="T45" fmla="*/ 77 h 115"/>
                <a:gd name="T46" fmla="*/ 0 w 69"/>
                <a:gd name="T47" fmla="*/ 58 h 115"/>
                <a:gd name="T48" fmla="*/ 15 w 69"/>
                <a:gd name="T49" fmla="*/ 58 h 115"/>
                <a:gd name="T50" fmla="*/ 19 w 69"/>
                <a:gd name="T51" fmla="*/ 81 h 115"/>
                <a:gd name="T52" fmla="*/ 23 w 69"/>
                <a:gd name="T53" fmla="*/ 96 h 115"/>
                <a:gd name="T54" fmla="*/ 27 w 69"/>
                <a:gd name="T55" fmla="*/ 104 h 115"/>
                <a:gd name="T56" fmla="*/ 31 w 69"/>
                <a:gd name="T57" fmla="*/ 108 h 115"/>
                <a:gd name="T58" fmla="*/ 35 w 69"/>
                <a:gd name="T59" fmla="*/ 108 h 115"/>
                <a:gd name="T60" fmla="*/ 38 w 69"/>
                <a:gd name="T61" fmla="*/ 108 h 115"/>
                <a:gd name="T62" fmla="*/ 42 w 69"/>
                <a:gd name="T63" fmla="*/ 104 h 115"/>
                <a:gd name="T64" fmla="*/ 50 w 69"/>
                <a:gd name="T65" fmla="*/ 100 h 115"/>
                <a:gd name="T66" fmla="*/ 50 w 69"/>
                <a:gd name="T67" fmla="*/ 92 h 115"/>
                <a:gd name="T68" fmla="*/ 54 w 69"/>
                <a:gd name="T69" fmla="*/ 73 h 115"/>
                <a:gd name="T70" fmla="*/ 54 w 69"/>
                <a:gd name="T71" fmla="*/ 54 h 115"/>
                <a:gd name="T72" fmla="*/ 54 w 69"/>
                <a:gd name="T73" fmla="*/ 35 h 115"/>
                <a:gd name="T74" fmla="*/ 50 w 69"/>
                <a:gd name="T75" fmla="*/ 19 h 115"/>
                <a:gd name="T76" fmla="*/ 46 w 69"/>
                <a:gd name="T77" fmla="*/ 12 h 115"/>
                <a:gd name="T78" fmla="*/ 42 w 69"/>
                <a:gd name="T79" fmla="*/ 8 h 115"/>
                <a:gd name="T80" fmla="*/ 38 w 69"/>
                <a:gd name="T81" fmla="*/ 4 h 115"/>
                <a:gd name="T82" fmla="*/ 35 w 69"/>
                <a:gd name="T83" fmla="*/ 4 h 115"/>
                <a:gd name="T84" fmla="*/ 31 w 69"/>
                <a:gd name="T85" fmla="*/ 4 h 115"/>
                <a:gd name="T86" fmla="*/ 27 w 69"/>
                <a:gd name="T87" fmla="*/ 8 h 115"/>
                <a:gd name="T88" fmla="*/ 23 w 69"/>
                <a:gd name="T89" fmla="*/ 19 h 115"/>
                <a:gd name="T90" fmla="*/ 19 w 69"/>
                <a:gd name="T91" fmla="*/ 31 h 115"/>
                <a:gd name="T92" fmla="*/ 15 w 69"/>
                <a:gd name="T93" fmla="*/ 46 h 115"/>
                <a:gd name="T94" fmla="*/ 15 w 69"/>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0" y="39"/>
                  </a:lnTo>
                  <a:lnTo>
                    <a:pt x="8" y="23"/>
                  </a:lnTo>
                  <a:lnTo>
                    <a:pt x="11" y="12"/>
                  </a:lnTo>
                  <a:lnTo>
                    <a:pt x="19" y="4"/>
                  </a:lnTo>
                  <a:lnTo>
                    <a:pt x="27" y="0"/>
                  </a:lnTo>
                  <a:lnTo>
                    <a:pt x="35" y="0"/>
                  </a:lnTo>
                  <a:lnTo>
                    <a:pt x="42" y="0"/>
                  </a:lnTo>
                  <a:lnTo>
                    <a:pt x="50" y="4"/>
                  </a:lnTo>
                  <a:lnTo>
                    <a:pt x="58" y="12"/>
                  </a:lnTo>
                  <a:lnTo>
                    <a:pt x="65" y="23"/>
                  </a:lnTo>
                  <a:lnTo>
                    <a:pt x="69" y="39"/>
                  </a:lnTo>
                  <a:lnTo>
                    <a:pt x="69" y="58"/>
                  </a:lnTo>
                  <a:lnTo>
                    <a:pt x="69" y="73"/>
                  </a:lnTo>
                  <a:lnTo>
                    <a:pt x="65" y="88"/>
                  </a:lnTo>
                  <a:lnTo>
                    <a:pt x="58" y="100"/>
                  </a:lnTo>
                  <a:lnTo>
                    <a:pt x="50" y="108"/>
                  </a:lnTo>
                  <a:lnTo>
                    <a:pt x="42" y="111"/>
                  </a:lnTo>
                  <a:lnTo>
                    <a:pt x="35" y="115"/>
                  </a:lnTo>
                  <a:lnTo>
                    <a:pt x="27" y="111"/>
                  </a:lnTo>
                  <a:lnTo>
                    <a:pt x="15" y="108"/>
                  </a:lnTo>
                  <a:lnTo>
                    <a:pt x="8" y="96"/>
                  </a:lnTo>
                  <a:lnTo>
                    <a:pt x="4" y="77"/>
                  </a:lnTo>
                  <a:lnTo>
                    <a:pt x="0" y="58"/>
                  </a:lnTo>
                  <a:close/>
                  <a:moveTo>
                    <a:pt x="15" y="58"/>
                  </a:moveTo>
                  <a:lnTo>
                    <a:pt x="19" y="81"/>
                  </a:lnTo>
                  <a:lnTo>
                    <a:pt x="23" y="96"/>
                  </a:lnTo>
                  <a:lnTo>
                    <a:pt x="27" y="104"/>
                  </a:lnTo>
                  <a:lnTo>
                    <a:pt x="31" y="108"/>
                  </a:lnTo>
                  <a:lnTo>
                    <a:pt x="35" y="108"/>
                  </a:lnTo>
                  <a:lnTo>
                    <a:pt x="38" y="108"/>
                  </a:lnTo>
                  <a:lnTo>
                    <a:pt x="42" y="104"/>
                  </a:lnTo>
                  <a:lnTo>
                    <a:pt x="50" y="100"/>
                  </a:lnTo>
                  <a:lnTo>
                    <a:pt x="50" y="92"/>
                  </a:lnTo>
                  <a:lnTo>
                    <a:pt x="54" y="73"/>
                  </a:lnTo>
                  <a:lnTo>
                    <a:pt x="54" y="54"/>
                  </a:lnTo>
                  <a:lnTo>
                    <a:pt x="54" y="35"/>
                  </a:lnTo>
                  <a:lnTo>
                    <a:pt x="50" y="19"/>
                  </a:lnTo>
                  <a:lnTo>
                    <a:pt x="46" y="12"/>
                  </a:lnTo>
                  <a:lnTo>
                    <a:pt x="42" y="8"/>
                  </a:lnTo>
                  <a:lnTo>
                    <a:pt x="38" y="4"/>
                  </a:lnTo>
                  <a:lnTo>
                    <a:pt x="35" y="4"/>
                  </a:lnTo>
                  <a:lnTo>
                    <a:pt x="31" y="4"/>
                  </a:lnTo>
                  <a:lnTo>
                    <a:pt x="27" y="8"/>
                  </a:lnTo>
                  <a:lnTo>
                    <a:pt x="23" y="19"/>
                  </a:lnTo>
                  <a:lnTo>
                    <a:pt x="19" y="31"/>
                  </a:lnTo>
                  <a:lnTo>
                    <a:pt x="15" y="46"/>
                  </a:lnTo>
                  <a:lnTo>
                    <a:pt x="15" y="58"/>
                  </a:lnTo>
                  <a:close/>
                </a:path>
              </a:pathLst>
            </a:custGeom>
            <a:solidFill>
              <a:srgbClr val="000000"/>
            </a:solidFill>
            <a:ln w="0">
              <a:solidFill>
                <a:srgbClr val="000000"/>
              </a:solidFill>
              <a:round/>
              <a:headEnd/>
              <a:tailEnd/>
            </a:ln>
          </p:spPr>
          <p:txBody>
            <a:bodyPr/>
            <a:lstStyle/>
            <a:p>
              <a:endParaRPr lang="en-CA"/>
            </a:p>
          </p:txBody>
        </p:sp>
        <p:sp>
          <p:nvSpPr>
            <p:cNvPr id="18520" name="Rectangle 474"/>
            <p:cNvSpPr>
              <a:spLocks noChangeArrowheads="1"/>
            </p:cNvSpPr>
            <p:nvPr/>
          </p:nvSpPr>
          <p:spPr bwMode="auto">
            <a:xfrm>
              <a:off x="3304" y="2749"/>
              <a:ext cx="8" cy="208"/>
            </a:xfrm>
            <a:prstGeom prst="rect">
              <a:avLst/>
            </a:prstGeom>
            <a:solidFill>
              <a:srgbClr val="000000"/>
            </a:solidFill>
            <a:ln w="0">
              <a:solidFill>
                <a:srgbClr val="000000"/>
              </a:solidFill>
              <a:miter lim="800000"/>
              <a:headEnd/>
              <a:tailEnd/>
            </a:ln>
          </p:spPr>
          <p:txBody>
            <a:bodyPr/>
            <a:lstStyle/>
            <a:p>
              <a:endParaRPr lang="en-US"/>
            </a:p>
          </p:txBody>
        </p:sp>
        <p:sp>
          <p:nvSpPr>
            <p:cNvPr id="18521" name="Freeform 475"/>
            <p:cNvSpPr>
              <a:spLocks noEditPoints="1"/>
            </p:cNvSpPr>
            <p:nvPr/>
          </p:nvSpPr>
          <p:spPr bwMode="auto">
            <a:xfrm>
              <a:off x="3503" y="2780"/>
              <a:ext cx="73" cy="115"/>
            </a:xfrm>
            <a:custGeom>
              <a:avLst/>
              <a:gdLst>
                <a:gd name="T0" fmla="*/ 0 w 73"/>
                <a:gd name="T1" fmla="*/ 58 h 115"/>
                <a:gd name="T2" fmla="*/ 4 w 73"/>
                <a:gd name="T3" fmla="*/ 39 h 115"/>
                <a:gd name="T4" fmla="*/ 8 w 73"/>
                <a:gd name="T5" fmla="*/ 23 h 115"/>
                <a:gd name="T6" fmla="*/ 16 w 73"/>
                <a:gd name="T7" fmla="*/ 12 h 115"/>
                <a:gd name="T8" fmla="*/ 23 w 73"/>
                <a:gd name="T9" fmla="*/ 4 h 115"/>
                <a:gd name="T10" fmla="*/ 31 w 73"/>
                <a:gd name="T11" fmla="*/ 0 h 115"/>
                <a:gd name="T12" fmla="*/ 39 w 73"/>
                <a:gd name="T13" fmla="*/ 0 h 115"/>
                <a:gd name="T14" fmla="*/ 46 w 73"/>
                <a:gd name="T15" fmla="*/ 0 h 115"/>
                <a:gd name="T16" fmla="*/ 54 w 73"/>
                <a:gd name="T17" fmla="*/ 4 h 115"/>
                <a:gd name="T18" fmla="*/ 58 w 73"/>
                <a:gd name="T19" fmla="*/ 12 h 115"/>
                <a:gd name="T20" fmla="*/ 66 w 73"/>
                <a:gd name="T21" fmla="*/ 23 h 115"/>
                <a:gd name="T22" fmla="*/ 69 w 73"/>
                <a:gd name="T23" fmla="*/ 39 h 115"/>
                <a:gd name="T24" fmla="*/ 73 w 73"/>
                <a:gd name="T25" fmla="*/ 58 h 115"/>
                <a:gd name="T26" fmla="*/ 69 w 73"/>
                <a:gd name="T27" fmla="*/ 73 h 115"/>
                <a:gd name="T28" fmla="*/ 66 w 73"/>
                <a:gd name="T29" fmla="*/ 88 h 115"/>
                <a:gd name="T30" fmla="*/ 62 w 73"/>
                <a:gd name="T31" fmla="*/ 100 h 115"/>
                <a:gd name="T32" fmla="*/ 54 w 73"/>
                <a:gd name="T33" fmla="*/ 108 h 115"/>
                <a:gd name="T34" fmla="*/ 43 w 73"/>
                <a:gd name="T35" fmla="*/ 111 h 115"/>
                <a:gd name="T36" fmla="*/ 35 w 73"/>
                <a:gd name="T37" fmla="*/ 115 h 115"/>
                <a:gd name="T38" fmla="*/ 27 w 73"/>
                <a:gd name="T39" fmla="*/ 111 h 115"/>
                <a:gd name="T40" fmla="*/ 20 w 73"/>
                <a:gd name="T41" fmla="*/ 108 h 115"/>
                <a:gd name="T42" fmla="*/ 12 w 73"/>
                <a:gd name="T43" fmla="*/ 96 h 115"/>
                <a:gd name="T44" fmla="*/ 4 w 73"/>
                <a:gd name="T45" fmla="*/ 77 h 115"/>
                <a:gd name="T46" fmla="*/ 0 w 73"/>
                <a:gd name="T47" fmla="*/ 58 h 115"/>
                <a:gd name="T48" fmla="*/ 16 w 73"/>
                <a:gd name="T49" fmla="*/ 58 h 115"/>
                <a:gd name="T50" fmla="*/ 20 w 73"/>
                <a:gd name="T51" fmla="*/ 81 h 115"/>
                <a:gd name="T52" fmla="*/ 23 w 73"/>
                <a:gd name="T53" fmla="*/ 96 h 115"/>
                <a:gd name="T54" fmla="*/ 27 w 73"/>
                <a:gd name="T55" fmla="*/ 104 h 115"/>
                <a:gd name="T56" fmla="*/ 31 w 73"/>
                <a:gd name="T57" fmla="*/ 108 h 115"/>
                <a:gd name="T58" fmla="*/ 35 w 73"/>
                <a:gd name="T59" fmla="*/ 108 h 115"/>
                <a:gd name="T60" fmla="*/ 43 w 73"/>
                <a:gd name="T61" fmla="*/ 108 h 115"/>
                <a:gd name="T62" fmla="*/ 46 w 73"/>
                <a:gd name="T63" fmla="*/ 104 h 115"/>
                <a:gd name="T64" fmla="*/ 50 w 73"/>
                <a:gd name="T65" fmla="*/ 100 h 115"/>
                <a:gd name="T66" fmla="*/ 54 w 73"/>
                <a:gd name="T67" fmla="*/ 92 h 115"/>
                <a:gd name="T68" fmla="*/ 54 w 73"/>
                <a:gd name="T69" fmla="*/ 73 h 115"/>
                <a:gd name="T70" fmla="*/ 54 w 73"/>
                <a:gd name="T71" fmla="*/ 54 h 115"/>
                <a:gd name="T72" fmla="*/ 54 w 73"/>
                <a:gd name="T73" fmla="*/ 35 h 115"/>
                <a:gd name="T74" fmla="*/ 54 w 73"/>
                <a:gd name="T75" fmla="*/ 19 h 115"/>
                <a:gd name="T76" fmla="*/ 50 w 73"/>
                <a:gd name="T77" fmla="*/ 12 h 115"/>
                <a:gd name="T78" fmla="*/ 46 w 73"/>
                <a:gd name="T79" fmla="*/ 8 h 115"/>
                <a:gd name="T80" fmla="*/ 43 w 73"/>
                <a:gd name="T81" fmla="*/ 4 h 115"/>
                <a:gd name="T82" fmla="*/ 39 w 73"/>
                <a:gd name="T83" fmla="*/ 4 h 115"/>
                <a:gd name="T84" fmla="*/ 31 w 73"/>
                <a:gd name="T85" fmla="*/ 4 h 115"/>
                <a:gd name="T86" fmla="*/ 27 w 73"/>
                <a:gd name="T87" fmla="*/ 8 h 115"/>
                <a:gd name="T88" fmla="*/ 23 w 73"/>
                <a:gd name="T89" fmla="*/ 19 h 115"/>
                <a:gd name="T90" fmla="*/ 20 w 73"/>
                <a:gd name="T91" fmla="*/ 31 h 115"/>
                <a:gd name="T92" fmla="*/ 20 w 73"/>
                <a:gd name="T93" fmla="*/ 46 h 115"/>
                <a:gd name="T94" fmla="*/ 16 w 73"/>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39"/>
                  </a:lnTo>
                  <a:lnTo>
                    <a:pt x="8" y="23"/>
                  </a:lnTo>
                  <a:lnTo>
                    <a:pt x="16" y="12"/>
                  </a:lnTo>
                  <a:lnTo>
                    <a:pt x="23" y="4"/>
                  </a:lnTo>
                  <a:lnTo>
                    <a:pt x="31" y="0"/>
                  </a:lnTo>
                  <a:lnTo>
                    <a:pt x="39" y="0"/>
                  </a:lnTo>
                  <a:lnTo>
                    <a:pt x="46" y="0"/>
                  </a:lnTo>
                  <a:lnTo>
                    <a:pt x="54" y="4"/>
                  </a:lnTo>
                  <a:lnTo>
                    <a:pt x="58" y="12"/>
                  </a:lnTo>
                  <a:lnTo>
                    <a:pt x="66" y="23"/>
                  </a:lnTo>
                  <a:lnTo>
                    <a:pt x="69" y="39"/>
                  </a:lnTo>
                  <a:lnTo>
                    <a:pt x="73" y="58"/>
                  </a:lnTo>
                  <a:lnTo>
                    <a:pt x="69" y="73"/>
                  </a:lnTo>
                  <a:lnTo>
                    <a:pt x="66" y="88"/>
                  </a:lnTo>
                  <a:lnTo>
                    <a:pt x="62" y="100"/>
                  </a:lnTo>
                  <a:lnTo>
                    <a:pt x="54" y="108"/>
                  </a:lnTo>
                  <a:lnTo>
                    <a:pt x="43" y="111"/>
                  </a:lnTo>
                  <a:lnTo>
                    <a:pt x="35" y="115"/>
                  </a:lnTo>
                  <a:lnTo>
                    <a:pt x="27" y="111"/>
                  </a:lnTo>
                  <a:lnTo>
                    <a:pt x="20" y="108"/>
                  </a:lnTo>
                  <a:lnTo>
                    <a:pt x="12" y="96"/>
                  </a:lnTo>
                  <a:lnTo>
                    <a:pt x="4" y="77"/>
                  </a:lnTo>
                  <a:lnTo>
                    <a:pt x="0" y="58"/>
                  </a:lnTo>
                  <a:close/>
                  <a:moveTo>
                    <a:pt x="16" y="58"/>
                  </a:moveTo>
                  <a:lnTo>
                    <a:pt x="20" y="81"/>
                  </a:lnTo>
                  <a:lnTo>
                    <a:pt x="23" y="96"/>
                  </a:lnTo>
                  <a:lnTo>
                    <a:pt x="27" y="104"/>
                  </a:lnTo>
                  <a:lnTo>
                    <a:pt x="31" y="108"/>
                  </a:lnTo>
                  <a:lnTo>
                    <a:pt x="35" y="108"/>
                  </a:lnTo>
                  <a:lnTo>
                    <a:pt x="43" y="108"/>
                  </a:lnTo>
                  <a:lnTo>
                    <a:pt x="46" y="104"/>
                  </a:lnTo>
                  <a:lnTo>
                    <a:pt x="50" y="100"/>
                  </a:lnTo>
                  <a:lnTo>
                    <a:pt x="54" y="92"/>
                  </a:lnTo>
                  <a:lnTo>
                    <a:pt x="54" y="73"/>
                  </a:lnTo>
                  <a:lnTo>
                    <a:pt x="54" y="54"/>
                  </a:lnTo>
                  <a:lnTo>
                    <a:pt x="54" y="35"/>
                  </a:lnTo>
                  <a:lnTo>
                    <a:pt x="54" y="19"/>
                  </a:lnTo>
                  <a:lnTo>
                    <a:pt x="50" y="12"/>
                  </a:lnTo>
                  <a:lnTo>
                    <a:pt x="46" y="8"/>
                  </a:lnTo>
                  <a:lnTo>
                    <a:pt x="43" y="4"/>
                  </a:lnTo>
                  <a:lnTo>
                    <a:pt x="39" y="4"/>
                  </a:lnTo>
                  <a:lnTo>
                    <a:pt x="31" y="4"/>
                  </a:lnTo>
                  <a:lnTo>
                    <a:pt x="27" y="8"/>
                  </a:lnTo>
                  <a:lnTo>
                    <a:pt x="23" y="19"/>
                  </a:lnTo>
                  <a:lnTo>
                    <a:pt x="20" y="31"/>
                  </a:lnTo>
                  <a:lnTo>
                    <a:pt x="20" y="46"/>
                  </a:lnTo>
                  <a:lnTo>
                    <a:pt x="16" y="58"/>
                  </a:lnTo>
                  <a:close/>
                </a:path>
              </a:pathLst>
            </a:custGeom>
            <a:solidFill>
              <a:srgbClr val="000000"/>
            </a:solidFill>
            <a:ln w="0">
              <a:solidFill>
                <a:srgbClr val="000000"/>
              </a:solidFill>
              <a:round/>
              <a:headEnd/>
              <a:tailEnd/>
            </a:ln>
          </p:spPr>
          <p:txBody>
            <a:bodyPr/>
            <a:lstStyle/>
            <a:p>
              <a:endParaRPr lang="en-CA"/>
            </a:p>
          </p:txBody>
        </p:sp>
        <p:sp>
          <p:nvSpPr>
            <p:cNvPr id="18522" name="Rectangle 476"/>
            <p:cNvSpPr>
              <a:spLocks noChangeArrowheads="1"/>
            </p:cNvSpPr>
            <p:nvPr/>
          </p:nvSpPr>
          <p:spPr bwMode="auto">
            <a:xfrm>
              <a:off x="4071" y="2749"/>
              <a:ext cx="8" cy="208"/>
            </a:xfrm>
            <a:prstGeom prst="rect">
              <a:avLst/>
            </a:prstGeom>
            <a:solidFill>
              <a:srgbClr val="000000"/>
            </a:solidFill>
            <a:ln w="0">
              <a:solidFill>
                <a:srgbClr val="000000"/>
              </a:solidFill>
              <a:miter lim="800000"/>
              <a:headEnd/>
              <a:tailEnd/>
            </a:ln>
          </p:spPr>
          <p:txBody>
            <a:bodyPr/>
            <a:lstStyle/>
            <a:p>
              <a:endParaRPr lang="en-US"/>
            </a:p>
          </p:txBody>
        </p:sp>
        <p:sp>
          <p:nvSpPr>
            <p:cNvPr id="18523" name="Freeform 477"/>
            <p:cNvSpPr>
              <a:spLocks/>
            </p:cNvSpPr>
            <p:nvPr/>
          </p:nvSpPr>
          <p:spPr bwMode="auto">
            <a:xfrm>
              <a:off x="4275" y="2876"/>
              <a:ext cx="19" cy="19"/>
            </a:xfrm>
            <a:custGeom>
              <a:avLst/>
              <a:gdLst>
                <a:gd name="T0" fmla="*/ 11 w 19"/>
                <a:gd name="T1" fmla="*/ 0 h 19"/>
                <a:gd name="T2" fmla="*/ 15 w 19"/>
                <a:gd name="T3" fmla="*/ 0 h 19"/>
                <a:gd name="T4" fmla="*/ 19 w 19"/>
                <a:gd name="T5" fmla="*/ 4 h 19"/>
                <a:gd name="T6" fmla="*/ 19 w 19"/>
                <a:gd name="T7" fmla="*/ 4 h 19"/>
                <a:gd name="T8" fmla="*/ 19 w 19"/>
                <a:gd name="T9" fmla="*/ 8 h 19"/>
                <a:gd name="T10" fmla="*/ 19 w 19"/>
                <a:gd name="T11" fmla="*/ 12 h 19"/>
                <a:gd name="T12" fmla="*/ 19 w 19"/>
                <a:gd name="T13" fmla="*/ 15 h 19"/>
                <a:gd name="T14" fmla="*/ 15 w 19"/>
                <a:gd name="T15" fmla="*/ 19 h 19"/>
                <a:gd name="T16" fmla="*/ 11 w 19"/>
                <a:gd name="T17" fmla="*/ 19 h 19"/>
                <a:gd name="T18" fmla="*/ 7 w 19"/>
                <a:gd name="T19" fmla="*/ 19 h 19"/>
                <a:gd name="T20" fmla="*/ 3 w 19"/>
                <a:gd name="T21" fmla="*/ 15 h 19"/>
                <a:gd name="T22" fmla="*/ 0 w 19"/>
                <a:gd name="T23" fmla="*/ 12 h 19"/>
                <a:gd name="T24" fmla="*/ 0 w 19"/>
                <a:gd name="T25" fmla="*/ 8 h 19"/>
                <a:gd name="T26" fmla="*/ 0 w 19"/>
                <a:gd name="T27" fmla="*/ 4 h 19"/>
                <a:gd name="T28" fmla="*/ 3 w 19"/>
                <a:gd name="T29" fmla="*/ 4 h 19"/>
                <a:gd name="T30" fmla="*/ 7 w 19"/>
                <a:gd name="T31" fmla="*/ 0 h 19"/>
                <a:gd name="T32" fmla="*/ 11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11" y="0"/>
                  </a:moveTo>
                  <a:lnTo>
                    <a:pt x="15" y="0"/>
                  </a:lnTo>
                  <a:lnTo>
                    <a:pt x="19" y="4"/>
                  </a:lnTo>
                  <a:lnTo>
                    <a:pt x="19" y="8"/>
                  </a:lnTo>
                  <a:lnTo>
                    <a:pt x="19" y="12"/>
                  </a:lnTo>
                  <a:lnTo>
                    <a:pt x="19" y="15"/>
                  </a:lnTo>
                  <a:lnTo>
                    <a:pt x="15" y="19"/>
                  </a:lnTo>
                  <a:lnTo>
                    <a:pt x="11" y="19"/>
                  </a:lnTo>
                  <a:lnTo>
                    <a:pt x="7" y="19"/>
                  </a:lnTo>
                  <a:lnTo>
                    <a:pt x="3" y="15"/>
                  </a:lnTo>
                  <a:lnTo>
                    <a:pt x="0" y="12"/>
                  </a:lnTo>
                  <a:lnTo>
                    <a:pt x="0" y="8"/>
                  </a:lnTo>
                  <a:lnTo>
                    <a:pt x="0" y="4"/>
                  </a:lnTo>
                  <a:lnTo>
                    <a:pt x="3" y="4"/>
                  </a:lnTo>
                  <a:lnTo>
                    <a:pt x="7" y="0"/>
                  </a:lnTo>
                  <a:lnTo>
                    <a:pt x="11" y="0"/>
                  </a:lnTo>
                  <a:close/>
                </a:path>
              </a:pathLst>
            </a:custGeom>
            <a:solidFill>
              <a:srgbClr val="000000"/>
            </a:solidFill>
            <a:ln w="0">
              <a:solidFill>
                <a:srgbClr val="000000"/>
              </a:solidFill>
              <a:round/>
              <a:headEnd/>
              <a:tailEnd/>
            </a:ln>
          </p:spPr>
          <p:txBody>
            <a:bodyPr/>
            <a:lstStyle/>
            <a:p>
              <a:endParaRPr lang="en-CA"/>
            </a:p>
          </p:txBody>
        </p:sp>
        <p:sp>
          <p:nvSpPr>
            <p:cNvPr id="18524" name="Freeform 478"/>
            <p:cNvSpPr>
              <a:spLocks noEditPoints="1"/>
            </p:cNvSpPr>
            <p:nvPr/>
          </p:nvSpPr>
          <p:spPr bwMode="auto">
            <a:xfrm>
              <a:off x="4313" y="2780"/>
              <a:ext cx="69" cy="115"/>
            </a:xfrm>
            <a:custGeom>
              <a:avLst/>
              <a:gdLst>
                <a:gd name="T0" fmla="*/ 0 w 69"/>
                <a:gd name="T1" fmla="*/ 58 h 115"/>
                <a:gd name="T2" fmla="*/ 0 w 69"/>
                <a:gd name="T3" fmla="*/ 39 h 115"/>
                <a:gd name="T4" fmla="*/ 4 w 69"/>
                <a:gd name="T5" fmla="*/ 23 h 115"/>
                <a:gd name="T6" fmla="*/ 11 w 69"/>
                <a:gd name="T7" fmla="*/ 12 h 115"/>
                <a:gd name="T8" fmla="*/ 19 w 69"/>
                <a:gd name="T9" fmla="*/ 4 h 115"/>
                <a:gd name="T10" fmla="*/ 27 w 69"/>
                <a:gd name="T11" fmla="*/ 0 h 115"/>
                <a:gd name="T12" fmla="*/ 34 w 69"/>
                <a:gd name="T13" fmla="*/ 0 h 115"/>
                <a:gd name="T14" fmla="*/ 42 w 69"/>
                <a:gd name="T15" fmla="*/ 0 h 115"/>
                <a:gd name="T16" fmla="*/ 50 w 69"/>
                <a:gd name="T17" fmla="*/ 4 h 115"/>
                <a:gd name="T18" fmla="*/ 57 w 69"/>
                <a:gd name="T19" fmla="*/ 12 h 115"/>
                <a:gd name="T20" fmla="*/ 65 w 69"/>
                <a:gd name="T21" fmla="*/ 23 h 115"/>
                <a:gd name="T22" fmla="*/ 69 w 69"/>
                <a:gd name="T23" fmla="*/ 39 h 115"/>
                <a:gd name="T24" fmla="*/ 69 w 69"/>
                <a:gd name="T25" fmla="*/ 58 h 115"/>
                <a:gd name="T26" fmla="*/ 69 w 69"/>
                <a:gd name="T27" fmla="*/ 73 h 115"/>
                <a:gd name="T28" fmla="*/ 65 w 69"/>
                <a:gd name="T29" fmla="*/ 88 h 115"/>
                <a:gd name="T30" fmla="*/ 57 w 69"/>
                <a:gd name="T31" fmla="*/ 100 h 115"/>
                <a:gd name="T32" fmla="*/ 50 w 69"/>
                <a:gd name="T33" fmla="*/ 108 h 115"/>
                <a:gd name="T34" fmla="*/ 42 w 69"/>
                <a:gd name="T35" fmla="*/ 111 h 115"/>
                <a:gd name="T36" fmla="*/ 34 w 69"/>
                <a:gd name="T37" fmla="*/ 115 h 115"/>
                <a:gd name="T38" fmla="*/ 23 w 69"/>
                <a:gd name="T39" fmla="*/ 111 h 115"/>
                <a:gd name="T40" fmla="*/ 15 w 69"/>
                <a:gd name="T41" fmla="*/ 108 h 115"/>
                <a:gd name="T42" fmla="*/ 8 w 69"/>
                <a:gd name="T43" fmla="*/ 96 h 115"/>
                <a:gd name="T44" fmla="*/ 0 w 69"/>
                <a:gd name="T45" fmla="*/ 77 h 115"/>
                <a:gd name="T46" fmla="*/ 0 w 69"/>
                <a:gd name="T47" fmla="*/ 58 h 115"/>
                <a:gd name="T48" fmla="*/ 15 w 69"/>
                <a:gd name="T49" fmla="*/ 58 h 115"/>
                <a:gd name="T50" fmla="*/ 15 w 69"/>
                <a:gd name="T51" fmla="*/ 81 h 115"/>
                <a:gd name="T52" fmla="*/ 19 w 69"/>
                <a:gd name="T53" fmla="*/ 96 h 115"/>
                <a:gd name="T54" fmla="*/ 23 w 69"/>
                <a:gd name="T55" fmla="*/ 104 h 115"/>
                <a:gd name="T56" fmla="*/ 27 w 69"/>
                <a:gd name="T57" fmla="*/ 108 h 115"/>
                <a:gd name="T58" fmla="*/ 34 w 69"/>
                <a:gd name="T59" fmla="*/ 108 h 115"/>
                <a:gd name="T60" fmla="*/ 38 w 69"/>
                <a:gd name="T61" fmla="*/ 108 h 115"/>
                <a:gd name="T62" fmla="*/ 42 w 69"/>
                <a:gd name="T63" fmla="*/ 104 h 115"/>
                <a:gd name="T64" fmla="*/ 46 w 69"/>
                <a:gd name="T65" fmla="*/ 100 h 115"/>
                <a:gd name="T66" fmla="*/ 50 w 69"/>
                <a:gd name="T67" fmla="*/ 92 h 115"/>
                <a:gd name="T68" fmla="*/ 54 w 69"/>
                <a:gd name="T69" fmla="*/ 73 h 115"/>
                <a:gd name="T70" fmla="*/ 54 w 69"/>
                <a:gd name="T71" fmla="*/ 54 h 115"/>
                <a:gd name="T72" fmla="*/ 54 w 69"/>
                <a:gd name="T73" fmla="*/ 35 h 115"/>
                <a:gd name="T74" fmla="*/ 50 w 69"/>
                <a:gd name="T75" fmla="*/ 19 h 115"/>
                <a:gd name="T76" fmla="*/ 46 w 69"/>
                <a:gd name="T77" fmla="*/ 12 h 115"/>
                <a:gd name="T78" fmla="*/ 42 w 69"/>
                <a:gd name="T79" fmla="*/ 8 h 115"/>
                <a:gd name="T80" fmla="*/ 38 w 69"/>
                <a:gd name="T81" fmla="*/ 4 h 115"/>
                <a:gd name="T82" fmla="*/ 34 w 69"/>
                <a:gd name="T83" fmla="*/ 4 h 115"/>
                <a:gd name="T84" fmla="*/ 31 w 69"/>
                <a:gd name="T85" fmla="*/ 4 h 115"/>
                <a:gd name="T86" fmla="*/ 23 w 69"/>
                <a:gd name="T87" fmla="*/ 8 h 115"/>
                <a:gd name="T88" fmla="*/ 19 w 69"/>
                <a:gd name="T89" fmla="*/ 19 h 115"/>
                <a:gd name="T90" fmla="*/ 15 w 69"/>
                <a:gd name="T91" fmla="*/ 31 h 115"/>
                <a:gd name="T92" fmla="*/ 15 w 69"/>
                <a:gd name="T93" fmla="*/ 46 h 115"/>
                <a:gd name="T94" fmla="*/ 15 w 69"/>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0" y="39"/>
                  </a:lnTo>
                  <a:lnTo>
                    <a:pt x="4" y="23"/>
                  </a:lnTo>
                  <a:lnTo>
                    <a:pt x="11" y="12"/>
                  </a:lnTo>
                  <a:lnTo>
                    <a:pt x="19" y="4"/>
                  </a:lnTo>
                  <a:lnTo>
                    <a:pt x="27" y="0"/>
                  </a:lnTo>
                  <a:lnTo>
                    <a:pt x="34" y="0"/>
                  </a:lnTo>
                  <a:lnTo>
                    <a:pt x="42" y="0"/>
                  </a:lnTo>
                  <a:lnTo>
                    <a:pt x="50" y="4"/>
                  </a:lnTo>
                  <a:lnTo>
                    <a:pt x="57" y="12"/>
                  </a:lnTo>
                  <a:lnTo>
                    <a:pt x="65" y="23"/>
                  </a:lnTo>
                  <a:lnTo>
                    <a:pt x="69" y="39"/>
                  </a:lnTo>
                  <a:lnTo>
                    <a:pt x="69" y="58"/>
                  </a:lnTo>
                  <a:lnTo>
                    <a:pt x="69" y="73"/>
                  </a:lnTo>
                  <a:lnTo>
                    <a:pt x="65" y="88"/>
                  </a:lnTo>
                  <a:lnTo>
                    <a:pt x="57" y="100"/>
                  </a:lnTo>
                  <a:lnTo>
                    <a:pt x="50" y="108"/>
                  </a:lnTo>
                  <a:lnTo>
                    <a:pt x="42" y="111"/>
                  </a:lnTo>
                  <a:lnTo>
                    <a:pt x="34" y="115"/>
                  </a:lnTo>
                  <a:lnTo>
                    <a:pt x="23" y="111"/>
                  </a:lnTo>
                  <a:lnTo>
                    <a:pt x="15" y="108"/>
                  </a:lnTo>
                  <a:lnTo>
                    <a:pt x="8" y="96"/>
                  </a:lnTo>
                  <a:lnTo>
                    <a:pt x="0" y="77"/>
                  </a:lnTo>
                  <a:lnTo>
                    <a:pt x="0" y="58"/>
                  </a:lnTo>
                  <a:close/>
                  <a:moveTo>
                    <a:pt x="15" y="58"/>
                  </a:moveTo>
                  <a:lnTo>
                    <a:pt x="15" y="81"/>
                  </a:lnTo>
                  <a:lnTo>
                    <a:pt x="19" y="96"/>
                  </a:lnTo>
                  <a:lnTo>
                    <a:pt x="23" y="104"/>
                  </a:lnTo>
                  <a:lnTo>
                    <a:pt x="27" y="108"/>
                  </a:lnTo>
                  <a:lnTo>
                    <a:pt x="34" y="108"/>
                  </a:lnTo>
                  <a:lnTo>
                    <a:pt x="38" y="108"/>
                  </a:lnTo>
                  <a:lnTo>
                    <a:pt x="42" y="104"/>
                  </a:lnTo>
                  <a:lnTo>
                    <a:pt x="46" y="100"/>
                  </a:lnTo>
                  <a:lnTo>
                    <a:pt x="50" y="92"/>
                  </a:lnTo>
                  <a:lnTo>
                    <a:pt x="54" y="73"/>
                  </a:lnTo>
                  <a:lnTo>
                    <a:pt x="54" y="54"/>
                  </a:lnTo>
                  <a:lnTo>
                    <a:pt x="54" y="35"/>
                  </a:lnTo>
                  <a:lnTo>
                    <a:pt x="50" y="19"/>
                  </a:lnTo>
                  <a:lnTo>
                    <a:pt x="46" y="12"/>
                  </a:lnTo>
                  <a:lnTo>
                    <a:pt x="42" y="8"/>
                  </a:lnTo>
                  <a:lnTo>
                    <a:pt x="38" y="4"/>
                  </a:lnTo>
                  <a:lnTo>
                    <a:pt x="34" y="4"/>
                  </a:lnTo>
                  <a:lnTo>
                    <a:pt x="31" y="4"/>
                  </a:lnTo>
                  <a:lnTo>
                    <a:pt x="23" y="8"/>
                  </a:lnTo>
                  <a:lnTo>
                    <a:pt x="19" y="19"/>
                  </a:lnTo>
                  <a:lnTo>
                    <a:pt x="15" y="31"/>
                  </a:lnTo>
                  <a:lnTo>
                    <a:pt x="15" y="46"/>
                  </a:lnTo>
                  <a:lnTo>
                    <a:pt x="15" y="58"/>
                  </a:lnTo>
                  <a:close/>
                </a:path>
              </a:pathLst>
            </a:custGeom>
            <a:solidFill>
              <a:srgbClr val="000000"/>
            </a:solidFill>
            <a:ln w="0">
              <a:solidFill>
                <a:srgbClr val="000000"/>
              </a:solidFill>
              <a:round/>
              <a:headEnd/>
              <a:tailEnd/>
            </a:ln>
          </p:spPr>
          <p:txBody>
            <a:bodyPr/>
            <a:lstStyle/>
            <a:p>
              <a:endParaRPr lang="en-CA"/>
            </a:p>
          </p:txBody>
        </p:sp>
        <p:sp>
          <p:nvSpPr>
            <p:cNvPr id="18525" name="Freeform 479"/>
            <p:cNvSpPr>
              <a:spLocks noEditPoints="1"/>
            </p:cNvSpPr>
            <p:nvPr/>
          </p:nvSpPr>
          <p:spPr bwMode="auto">
            <a:xfrm>
              <a:off x="4397" y="2780"/>
              <a:ext cx="69" cy="115"/>
            </a:xfrm>
            <a:custGeom>
              <a:avLst/>
              <a:gdLst>
                <a:gd name="T0" fmla="*/ 0 w 69"/>
                <a:gd name="T1" fmla="*/ 58 h 115"/>
                <a:gd name="T2" fmla="*/ 0 w 69"/>
                <a:gd name="T3" fmla="*/ 39 h 115"/>
                <a:gd name="T4" fmla="*/ 4 w 69"/>
                <a:gd name="T5" fmla="*/ 23 h 115"/>
                <a:gd name="T6" fmla="*/ 12 w 69"/>
                <a:gd name="T7" fmla="*/ 12 h 115"/>
                <a:gd name="T8" fmla="*/ 20 w 69"/>
                <a:gd name="T9" fmla="*/ 4 h 115"/>
                <a:gd name="T10" fmla="*/ 27 w 69"/>
                <a:gd name="T11" fmla="*/ 0 h 115"/>
                <a:gd name="T12" fmla="*/ 35 w 69"/>
                <a:gd name="T13" fmla="*/ 0 h 115"/>
                <a:gd name="T14" fmla="*/ 43 w 69"/>
                <a:gd name="T15" fmla="*/ 0 h 115"/>
                <a:gd name="T16" fmla="*/ 50 w 69"/>
                <a:gd name="T17" fmla="*/ 4 h 115"/>
                <a:gd name="T18" fmla="*/ 58 w 69"/>
                <a:gd name="T19" fmla="*/ 12 h 115"/>
                <a:gd name="T20" fmla="*/ 66 w 69"/>
                <a:gd name="T21" fmla="*/ 23 h 115"/>
                <a:gd name="T22" fmla="*/ 69 w 69"/>
                <a:gd name="T23" fmla="*/ 39 h 115"/>
                <a:gd name="T24" fmla="*/ 69 w 69"/>
                <a:gd name="T25" fmla="*/ 58 h 115"/>
                <a:gd name="T26" fmla="*/ 69 w 69"/>
                <a:gd name="T27" fmla="*/ 73 h 115"/>
                <a:gd name="T28" fmla="*/ 66 w 69"/>
                <a:gd name="T29" fmla="*/ 88 h 115"/>
                <a:gd name="T30" fmla="*/ 58 w 69"/>
                <a:gd name="T31" fmla="*/ 100 h 115"/>
                <a:gd name="T32" fmla="*/ 50 w 69"/>
                <a:gd name="T33" fmla="*/ 108 h 115"/>
                <a:gd name="T34" fmla="*/ 43 w 69"/>
                <a:gd name="T35" fmla="*/ 111 h 115"/>
                <a:gd name="T36" fmla="*/ 35 w 69"/>
                <a:gd name="T37" fmla="*/ 115 h 115"/>
                <a:gd name="T38" fmla="*/ 23 w 69"/>
                <a:gd name="T39" fmla="*/ 111 h 115"/>
                <a:gd name="T40" fmla="*/ 16 w 69"/>
                <a:gd name="T41" fmla="*/ 108 h 115"/>
                <a:gd name="T42" fmla="*/ 8 w 69"/>
                <a:gd name="T43" fmla="*/ 96 h 115"/>
                <a:gd name="T44" fmla="*/ 0 w 69"/>
                <a:gd name="T45" fmla="*/ 77 h 115"/>
                <a:gd name="T46" fmla="*/ 0 w 69"/>
                <a:gd name="T47" fmla="*/ 58 h 115"/>
                <a:gd name="T48" fmla="*/ 16 w 69"/>
                <a:gd name="T49" fmla="*/ 58 h 115"/>
                <a:gd name="T50" fmla="*/ 16 w 69"/>
                <a:gd name="T51" fmla="*/ 81 h 115"/>
                <a:gd name="T52" fmla="*/ 20 w 69"/>
                <a:gd name="T53" fmla="*/ 96 h 115"/>
                <a:gd name="T54" fmla="*/ 23 w 69"/>
                <a:gd name="T55" fmla="*/ 104 h 115"/>
                <a:gd name="T56" fmla="*/ 27 w 69"/>
                <a:gd name="T57" fmla="*/ 108 h 115"/>
                <a:gd name="T58" fmla="*/ 35 w 69"/>
                <a:gd name="T59" fmla="*/ 108 h 115"/>
                <a:gd name="T60" fmla="*/ 39 w 69"/>
                <a:gd name="T61" fmla="*/ 108 h 115"/>
                <a:gd name="T62" fmla="*/ 43 w 69"/>
                <a:gd name="T63" fmla="*/ 104 h 115"/>
                <a:gd name="T64" fmla="*/ 46 w 69"/>
                <a:gd name="T65" fmla="*/ 100 h 115"/>
                <a:gd name="T66" fmla="*/ 50 w 69"/>
                <a:gd name="T67" fmla="*/ 92 h 115"/>
                <a:gd name="T68" fmla="*/ 54 w 69"/>
                <a:gd name="T69" fmla="*/ 73 h 115"/>
                <a:gd name="T70" fmla="*/ 54 w 69"/>
                <a:gd name="T71" fmla="*/ 54 h 115"/>
                <a:gd name="T72" fmla="*/ 54 w 69"/>
                <a:gd name="T73" fmla="*/ 35 h 115"/>
                <a:gd name="T74" fmla="*/ 50 w 69"/>
                <a:gd name="T75" fmla="*/ 19 h 115"/>
                <a:gd name="T76" fmla="*/ 46 w 69"/>
                <a:gd name="T77" fmla="*/ 12 h 115"/>
                <a:gd name="T78" fmla="*/ 43 w 69"/>
                <a:gd name="T79" fmla="*/ 8 h 115"/>
                <a:gd name="T80" fmla="*/ 39 w 69"/>
                <a:gd name="T81" fmla="*/ 4 h 115"/>
                <a:gd name="T82" fmla="*/ 35 w 69"/>
                <a:gd name="T83" fmla="*/ 4 h 115"/>
                <a:gd name="T84" fmla="*/ 31 w 69"/>
                <a:gd name="T85" fmla="*/ 4 h 115"/>
                <a:gd name="T86" fmla="*/ 23 w 69"/>
                <a:gd name="T87" fmla="*/ 8 h 115"/>
                <a:gd name="T88" fmla="*/ 20 w 69"/>
                <a:gd name="T89" fmla="*/ 19 h 115"/>
                <a:gd name="T90" fmla="*/ 16 w 69"/>
                <a:gd name="T91" fmla="*/ 31 h 115"/>
                <a:gd name="T92" fmla="*/ 16 w 69"/>
                <a:gd name="T93" fmla="*/ 46 h 115"/>
                <a:gd name="T94" fmla="*/ 16 w 69"/>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0" y="39"/>
                  </a:lnTo>
                  <a:lnTo>
                    <a:pt x="4" y="23"/>
                  </a:lnTo>
                  <a:lnTo>
                    <a:pt x="12" y="12"/>
                  </a:lnTo>
                  <a:lnTo>
                    <a:pt x="20" y="4"/>
                  </a:lnTo>
                  <a:lnTo>
                    <a:pt x="27" y="0"/>
                  </a:lnTo>
                  <a:lnTo>
                    <a:pt x="35" y="0"/>
                  </a:lnTo>
                  <a:lnTo>
                    <a:pt x="43" y="0"/>
                  </a:lnTo>
                  <a:lnTo>
                    <a:pt x="50" y="4"/>
                  </a:lnTo>
                  <a:lnTo>
                    <a:pt x="58" y="12"/>
                  </a:lnTo>
                  <a:lnTo>
                    <a:pt x="66" y="23"/>
                  </a:lnTo>
                  <a:lnTo>
                    <a:pt x="69" y="39"/>
                  </a:lnTo>
                  <a:lnTo>
                    <a:pt x="69" y="58"/>
                  </a:lnTo>
                  <a:lnTo>
                    <a:pt x="69" y="73"/>
                  </a:lnTo>
                  <a:lnTo>
                    <a:pt x="66" y="88"/>
                  </a:lnTo>
                  <a:lnTo>
                    <a:pt x="58" y="100"/>
                  </a:lnTo>
                  <a:lnTo>
                    <a:pt x="50" y="108"/>
                  </a:lnTo>
                  <a:lnTo>
                    <a:pt x="43" y="111"/>
                  </a:lnTo>
                  <a:lnTo>
                    <a:pt x="35" y="115"/>
                  </a:lnTo>
                  <a:lnTo>
                    <a:pt x="23" y="111"/>
                  </a:lnTo>
                  <a:lnTo>
                    <a:pt x="16" y="108"/>
                  </a:lnTo>
                  <a:lnTo>
                    <a:pt x="8" y="96"/>
                  </a:lnTo>
                  <a:lnTo>
                    <a:pt x="0" y="77"/>
                  </a:lnTo>
                  <a:lnTo>
                    <a:pt x="0" y="58"/>
                  </a:lnTo>
                  <a:close/>
                  <a:moveTo>
                    <a:pt x="16" y="58"/>
                  </a:moveTo>
                  <a:lnTo>
                    <a:pt x="16" y="81"/>
                  </a:lnTo>
                  <a:lnTo>
                    <a:pt x="20" y="96"/>
                  </a:lnTo>
                  <a:lnTo>
                    <a:pt x="23" y="104"/>
                  </a:lnTo>
                  <a:lnTo>
                    <a:pt x="27" y="108"/>
                  </a:lnTo>
                  <a:lnTo>
                    <a:pt x="35" y="108"/>
                  </a:lnTo>
                  <a:lnTo>
                    <a:pt x="39" y="108"/>
                  </a:lnTo>
                  <a:lnTo>
                    <a:pt x="43" y="104"/>
                  </a:lnTo>
                  <a:lnTo>
                    <a:pt x="46" y="100"/>
                  </a:lnTo>
                  <a:lnTo>
                    <a:pt x="50" y="92"/>
                  </a:lnTo>
                  <a:lnTo>
                    <a:pt x="54" y="73"/>
                  </a:lnTo>
                  <a:lnTo>
                    <a:pt x="54" y="54"/>
                  </a:lnTo>
                  <a:lnTo>
                    <a:pt x="54" y="35"/>
                  </a:lnTo>
                  <a:lnTo>
                    <a:pt x="50" y="19"/>
                  </a:lnTo>
                  <a:lnTo>
                    <a:pt x="46" y="12"/>
                  </a:lnTo>
                  <a:lnTo>
                    <a:pt x="43" y="8"/>
                  </a:lnTo>
                  <a:lnTo>
                    <a:pt x="39" y="4"/>
                  </a:lnTo>
                  <a:lnTo>
                    <a:pt x="35" y="4"/>
                  </a:lnTo>
                  <a:lnTo>
                    <a:pt x="31" y="4"/>
                  </a:lnTo>
                  <a:lnTo>
                    <a:pt x="23" y="8"/>
                  </a:lnTo>
                  <a:lnTo>
                    <a:pt x="20" y="19"/>
                  </a:lnTo>
                  <a:lnTo>
                    <a:pt x="16" y="31"/>
                  </a:lnTo>
                  <a:lnTo>
                    <a:pt x="16" y="46"/>
                  </a:lnTo>
                  <a:lnTo>
                    <a:pt x="16" y="58"/>
                  </a:lnTo>
                  <a:close/>
                </a:path>
              </a:pathLst>
            </a:custGeom>
            <a:solidFill>
              <a:srgbClr val="000000"/>
            </a:solidFill>
            <a:ln w="0">
              <a:solidFill>
                <a:srgbClr val="000000"/>
              </a:solidFill>
              <a:round/>
              <a:headEnd/>
              <a:tailEnd/>
            </a:ln>
          </p:spPr>
          <p:txBody>
            <a:bodyPr/>
            <a:lstStyle/>
            <a:p>
              <a:endParaRPr lang="en-CA"/>
            </a:p>
          </p:txBody>
        </p:sp>
        <p:sp>
          <p:nvSpPr>
            <p:cNvPr id="18526" name="Freeform 480"/>
            <p:cNvSpPr>
              <a:spLocks/>
            </p:cNvSpPr>
            <p:nvPr/>
          </p:nvSpPr>
          <p:spPr bwMode="auto">
            <a:xfrm>
              <a:off x="4478" y="2780"/>
              <a:ext cx="73" cy="111"/>
            </a:xfrm>
            <a:custGeom>
              <a:avLst/>
              <a:gdLst>
                <a:gd name="T0" fmla="*/ 73 w 73"/>
                <a:gd name="T1" fmla="*/ 92 h 111"/>
                <a:gd name="T2" fmla="*/ 65 w 73"/>
                <a:gd name="T3" fmla="*/ 111 h 111"/>
                <a:gd name="T4" fmla="*/ 0 w 73"/>
                <a:gd name="T5" fmla="*/ 111 h 111"/>
                <a:gd name="T6" fmla="*/ 0 w 73"/>
                <a:gd name="T7" fmla="*/ 111 h 111"/>
                <a:gd name="T8" fmla="*/ 15 w 73"/>
                <a:gd name="T9" fmla="*/ 92 h 111"/>
                <a:gd name="T10" fmla="*/ 31 w 73"/>
                <a:gd name="T11" fmla="*/ 81 h 111"/>
                <a:gd name="T12" fmla="*/ 38 w 73"/>
                <a:gd name="T13" fmla="*/ 65 h 111"/>
                <a:gd name="T14" fmla="*/ 50 w 73"/>
                <a:gd name="T15" fmla="*/ 50 h 111"/>
                <a:gd name="T16" fmla="*/ 50 w 73"/>
                <a:gd name="T17" fmla="*/ 35 h 111"/>
                <a:gd name="T18" fmla="*/ 50 w 73"/>
                <a:gd name="T19" fmla="*/ 27 h 111"/>
                <a:gd name="T20" fmla="*/ 46 w 73"/>
                <a:gd name="T21" fmla="*/ 19 h 111"/>
                <a:gd name="T22" fmla="*/ 38 w 73"/>
                <a:gd name="T23" fmla="*/ 12 h 111"/>
                <a:gd name="T24" fmla="*/ 27 w 73"/>
                <a:gd name="T25" fmla="*/ 12 h 111"/>
                <a:gd name="T26" fmla="*/ 19 w 73"/>
                <a:gd name="T27" fmla="*/ 12 h 111"/>
                <a:gd name="T28" fmla="*/ 15 w 73"/>
                <a:gd name="T29" fmla="*/ 16 h 111"/>
                <a:gd name="T30" fmla="*/ 8 w 73"/>
                <a:gd name="T31" fmla="*/ 23 h 111"/>
                <a:gd name="T32" fmla="*/ 4 w 73"/>
                <a:gd name="T33" fmla="*/ 31 h 111"/>
                <a:gd name="T34" fmla="*/ 0 w 73"/>
                <a:gd name="T35" fmla="*/ 31 h 111"/>
                <a:gd name="T36" fmla="*/ 4 w 73"/>
                <a:gd name="T37" fmla="*/ 16 h 111"/>
                <a:gd name="T38" fmla="*/ 11 w 73"/>
                <a:gd name="T39" fmla="*/ 8 h 111"/>
                <a:gd name="T40" fmla="*/ 19 w 73"/>
                <a:gd name="T41" fmla="*/ 0 h 111"/>
                <a:gd name="T42" fmla="*/ 34 w 73"/>
                <a:gd name="T43" fmla="*/ 0 h 111"/>
                <a:gd name="T44" fmla="*/ 46 w 73"/>
                <a:gd name="T45" fmla="*/ 0 h 111"/>
                <a:gd name="T46" fmla="*/ 57 w 73"/>
                <a:gd name="T47" fmla="*/ 8 h 111"/>
                <a:gd name="T48" fmla="*/ 61 w 73"/>
                <a:gd name="T49" fmla="*/ 16 h 111"/>
                <a:gd name="T50" fmla="*/ 65 w 73"/>
                <a:gd name="T51" fmla="*/ 27 h 111"/>
                <a:gd name="T52" fmla="*/ 65 w 73"/>
                <a:gd name="T53" fmla="*/ 39 h 111"/>
                <a:gd name="T54" fmla="*/ 61 w 73"/>
                <a:gd name="T55" fmla="*/ 46 h 111"/>
                <a:gd name="T56" fmla="*/ 54 w 73"/>
                <a:gd name="T57" fmla="*/ 58 h 111"/>
                <a:gd name="T58" fmla="*/ 42 w 73"/>
                <a:gd name="T59" fmla="*/ 73 h 111"/>
                <a:gd name="T60" fmla="*/ 31 w 73"/>
                <a:gd name="T61" fmla="*/ 85 h 111"/>
                <a:gd name="T62" fmla="*/ 19 w 73"/>
                <a:gd name="T63" fmla="*/ 96 h 111"/>
                <a:gd name="T64" fmla="*/ 15 w 73"/>
                <a:gd name="T65" fmla="*/ 100 h 111"/>
                <a:gd name="T66" fmla="*/ 46 w 73"/>
                <a:gd name="T67" fmla="*/ 100 h 111"/>
                <a:gd name="T68" fmla="*/ 54 w 73"/>
                <a:gd name="T69" fmla="*/ 100 h 111"/>
                <a:gd name="T70" fmla="*/ 57 w 73"/>
                <a:gd name="T71" fmla="*/ 100 h 111"/>
                <a:gd name="T72" fmla="*/ 61 w 73"/>
                <a:gd name="T73" fmla="*/ 100 h 111"/>
                <a:gd name="T74" fmla="*/ 65 w 73"/>
                <a:gd name="T75" fmla="*/ 96 h 111"/>
                <a:gd name="T76" fmla="*/ 65 w 73"/>
                <a:gd name="T77" fmla="*/ 96 h 111"/>
                <a:gd name="T78" fmla="*/ 69 w 73"/>
                <a:gd name="T79" fmla="*/ 92 h 111"/>
                <a:gd name="T80" fmla="*/ 73 w 73"/>
                <a:gd name="T81" fmla="*/ 92 h 111"/>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1"/>
                <a:gd name="T125" fmla="*/ 73 w 73"/>
                <a:gd name="T126" fmla="*/ 111 h 111"/>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1">
                  <a:moveTo>
                    <a:pt x="73" y="92"/>
                  </a:moveTo>
                  <a:lnTo>
                    <a:pt x="65" y="111"/>
                  </a:lnTo>
                  <a:lnTo>
                    <a:pt x="0" y="111"/>
                  </a:lnTo>
                  <a:lnTo>
                    <a:pt x="15" y="92"/>
                  </a:lnTo>
                  <a:lnTo>
                    <a:pt x="31" y="81"/>
                  </a:lnTo>
                  <a:lnTo>
                    <a:pt x="38" y="65"/>
                  </a:lnTo>
                  <a:lnTo>
                    <a:pt x="50" y="50"/>
                  </a:lnTo>
                  <a:lnTo>
                    <a:pt x="50" y="35"/>
                  </a:lnTo>
                  <a:lnTo>
                    <a:pt x="50" y="27"/>
                  </a:lnTo>
                  <a:lnTo>
                    <a:pt x="46" y="19"/>
                  </a:lnTo>
                  <a:lnTo>
                    <a:pt x="38" y="12"/>
                  </a:lnTo>
                  <a:lnTo>
                    <a:pt x="27" y="12"/>
                  </a:lnTo>
                  <a:lnTo>
                    <a:pt x="19" y="12"/>
                  </a:lnTo>
                  <a:lnTo>
                    <a:pt x="15" y="16"/>
                  </a:lnTo>
                  <a:lnTo>
                    <a:pt x="8" y="23"/>
                  </a:lnTo>
                  <a:lnTo>
                    <a:pt x="4" y="31"/>
                  </a:lnTo>
                  <a:lnTo>
                    <a:pt x="0" y="31"/>
                  </a:lnTo>
                  <a:lnTo>
                    <a:pt x="4" y="16"/>
                  </a:lnTo>
                  <a:lnTo>
                    <a:pt x="11" y="8"/>
                  </a:lnTo>
                  <a:lnTo>
                    <a:pt x="19" y="0"/>
                  </a:lnTo>
                  <a:lnTo>
                    <a:pt x="34" y="0"/>
                  </a:lnTo>
                  <a:lnTo>
                    <a:pt x="46" y="0"/>
                  </a:lnTo>
                  <a:lnTo>
                    <a:pt x="57" y="8"/>
                  </a:lnTo>
                  <a:lnTo>
                    <a:pt x="61" y="16"/>
                  </a:lnTo>
                  <a:lnTo>
                    <a:pt x="65" y="27"/>
                  </a:lnTo>
                  <a:lnTo>
                    <a:pt x="65" y="39"/>
                  </a:lnTo>
                  <a:lnTo>
                    <a:pt x="61" y="46"/>
                  </a:lnTo>
                  <a:lnTo>
                    <a:pt x="54" y="58"/>
                  </a:lnTo>
                  <a:lnTo>
                    <a:pt x="42" y="73"/>
                  </a:lnTo>
                  <a:lnTo>
                    <a:pt x="31" y="85"/>
                  </a:lnTo>
                  <a:lnTo>
                    <a:pt x="19" y="96"/>
                  </a:lnTo>
                  <a:lnTo>
                    <a:pt x="15" y="100"/>
                  </a:lnTo>
                  <a:lnTo>
                    <a:pt x="46" y="100"/>
                  </a:lnTo>
                  <a:lnTo>
                    <a:pt x="54" y="100"/>
                  </a:lnTo>
                  <a:lnTo>
                    <a:pt x="57" y="100"/>
                  </a:lnTo>
                  <a:lnTo>
                    <a:pt x="61" y="100"/>
                  </a:lnTo>
                  <a:lnTo>
                    <a:pt x="65" y="96"/>
                  </a:lnTo>
                  <a:lnTo>
                    <a:pt x="69" y="92"/>
                  </a:lnTo>
                  <a:lnTo>
                    <a:pt x="73" y="92"/>
                  </a:lnTo>
                  <a:close/>
                </a:path>
              </a:pathLst>
            </a:custGeom>
            <a:solidFill>
              <a:srgbClr val="000000"/>
            </a:solidFill>
            <a:ln w="0">
              <a:solidFill>
                <a:srgbClr val="000000"/>
              </a:solidFill>
              <a:round/>
              <a:headEnd/>
              <a:tailEnd/>
            </a:ln>
          </p:spPr>
          <p:txBody>
            <a:bodyPr/>
            <a:lstStyle/>
            <a:p>
              <a:endParaRPr lang="en-CA"/>
            </a:p>
          </p:txBody>
        </p:sp>
        <p:sp>
          <p:nvSpPr>
            <p:cNvPr id="18527" name="Freeform 481"/>
            <p:cNvSpPr>
              <a:spLocks/>
            </p:cNvSpPr>
            <p:nvPr/>
          </p:nvSpPr>
          <p:spPr bwMode="auto">
            <a:xfrm>
              <a:off x="4562" y="2780"/>
              <a:ext cx="73" cy="111"/>
            </a:xfrm>
            <a:custGeom>
              <a:avLst/>
              <a:gdLst>
                <a:gd name="T0" fmla="*/ 73 w 73"/>
                <a:gd name="T1" fmla="*/ 92 h 111"/>
                <a:gd name="T2" fmla="*/ 66 w 73"/>
                <a:gd name="T3" fmla="*/ 111 h 111"/>
                <a:gd name="T4" fmla="*/ 0 w 73"/>
                <a:gd name="T5" fmla="*/ 111 h 111"/>
                <a:gd name="T6" fmla="*/ 0 w 73"/>
                <a:gd name="T7" fmla="*/ 111 h 111"/>
                <a:gd name="T8" fmla="*/ 16 w 73"/>
                <a:gd name="T9" fmla="*/ 92 h 111"/>
                <a:gd name="T10" fmla="*/ 31 w 73"/>
                <a:gd name="T11" fmla="*/ 81 h 111"/>
                <a:gd name="T12" fmla="*/ 39 w 73"/>
                <a:gd name="T13" fmla="*/ 65 h 111"/>
                <a:gd name="T14" fmla="*/ 50 w 73"/>
                <a:gd name="T15" fmla="*/ 50 h 111"/>
                <a:gd name="T16" fmla="*/ 50 w 73"/>
                <a:gd name="T17" fmla="*/ 35 h 111"/>
                <a:gd name="T18" fmla="*/ 50 w 73"/>
                <a:gd name="T19" fmla="*/ 27 h 111"/>
                <a:gd name="T20" fmla="*/ 46 w 73"/>
                <a:gd name="T21" fmla="*/ 19 h 111"/>
                <a:gd name="T22" fmla="*/ 39 w 73"/>
                <a:gd name="T23" fmla="*/ 12 h 111"/>
                <a:gd name="T24" fmla="*/ 27 w 73"/>
                <a:gd name="T25" fmla="*/ 12 h 111"/>
                <a:gd name="T26" fmla="*/ 20 w 73"/>
                <a:gd name="T27" fmla="*/ 12 h 111"/>
                <a:gd name="T28" fmla="*/ 12 w 73"/>
                <a:gd name="T29" fmla="*/ 16 h 111"/>
                <a:gd name="T30" fmla="*/ 8 w 73"/>
                <a:gd name="T31" fmla="*/ 23 h 111"/>
                <a:gd name="T32" fmla="*/ 4 w 73"/>
                <a:gd name="T33" fmla="*/ 31 h 111"/>
                <a:gd name="T34" fmla="*/ 0 w 73"/>
                <a:gd name="T35" fmla="*/ 31 h 111"/>
                <a:gd name="T36" fmla="*/ 4 w 73"/>
                <a:gd name="T37" fmla="*/ 16 h 111"/>
                <a:gd name="T38" fmla="*/ 12 w 73"/>
                <a:gd name="T39" fmla="*/ 8 h 111"/>
                <a:gd name="T40" fmla="*/ 20 w 73"/>
                <a:gd name="T41" fmla="*/ 0 h 111"/>
                <a:gd name="T42" fmla="*/ 35 w 73"/>
                <a:gd name="T43" fmla="*/ 0 h 111"/>
                <a:gd name="T44" fmla="*/ 46 w 73"/>
                <a:gd name="T45" fmla="*/ 0 h 111"/>
                <a:gd name="T46" fmla="*/ 58 w 73"/>
                <a:gd name="T47" fmla="*/ 8 h 111"/>
                <a:gd name="T48" fmla="*/ 62 w 73"/>
                <a:gd name="T49" fmla="*/ 16 h 111"/>
                <a:gd name="T50" fmla="*/ 66 w 73"/>
                <a:gd name="T51" fmla="*/ 27 h 111"/>
                <a:gd name="T52" fmla="*/ 66 w 73"/>
                <a:gd name="T53" fmla="*/ 39 h 111"/>
                <a:gd name="T54" fmla="*/ 62 w 73"/>
                <a:gd name="T55" fmla="*/ 46 h 111"/>
                <a:gd name="T56" fmla="*/ 54 w 73"/>
                <a:gd name="T57" fmla="*/ 58 h 111"/>
                <a:gd name="T58" fmla="*/ 43 w 73"/>
                <a:gd name="T59" fmla="*/ 73 h 111"/>
                <a:gd name="T60" fmla="*/ 31 w 73"/>
                <a:gd name="T61" fmla="*/ 85 h 111"/>
                <a:gd name="T62" fmla="*/ 20 w 73"/>
                <a:gd name="T63" fmla="*/ 96 h 111"/>
                <a:gd name="T64" fmla="*/ 16 w 73"/>
                <a:gd name="T65" fmla="*/ 100 h 111"/>
                <a:gd name="T66" fmla="*/ 43 w 73"/>
                <a:gd name="T67" fmla="*/ 100 h 111"/>
                <a:gd name="T68" fmla="*/ 50 w 73"/>
                <a:gd name="T69" fmla="*/ 100 h 111"/>
                <a:gd name="T70" fmla="*/ 58 w 73"/>
                <a:gd name="T71" fmla="*/ 100 h 111"/>
                <a:gd name="T72" fmla="*/ 62 w 73"/>
                <a:gd name="T73" fmla="*/ 100 h 111"/>
                <a:gd name="T74" fmla="*/ 66 w 73"/>
                <a:gd name="T75" fmla="*/ 96 h 111"/>
                <a:gd name="T76" fmla="*/ 66 w 73"/>
                <a:gd name="T77" fmla="*/ 96 h 111"/>
                <a:gd name="T78" fmla="*/ 69 w 73"/>
                <a:gd name="T79" fmla="*/ 92 h 111"/>
                <a:gd name="T80" fmla="*/ 73 w 73"/>
                <a:gd name="T81" fmla="*/ 92 h 111"/>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1"/>
                <a:gd name="T125" fmla="*/ 73 w 73"/>
                <a:gd name="T126" fmla="*/ 111 h 111"/>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1">
                  <a:moveTo>
                    <a:pt x="73" y="92"/>
                  </a:moveTo>
                  <a:lnTo>
                    <a:pt x="66" y="111"/>
                  </a:lnTo>
                  <a:lnTo>
                    <a:pt x="0" y="111"/>
                  </a:lnTo>
                  <a:lnTo>
                    <a:pt x="16" y="92"/>
                  </a:lnTo>
                  <a:lnTo>
                    <a:pt x="31" y="81"/>
                  </a:lnTo>
                  <a:lnTo>
                    <a:pt x="39" y="65"/>
                  </a:lnTo>
                  <a:lnTo>
                    <a:pt x="50" y="50"/>
                  </a:lnTo>
                  <a:lnTo>
                    <a:pt x="50" y="35"/>
                  </a:lnTo>
                  <a:lnTo>
                    <a:pt x="50" y="27"/>
                  </a:lnTo>
                  <a:lnTo>
                    <a:pt x="46" y="19"/>
                  </a:lnTo>
                  <a:lnTo>
                    <a:pt x="39" y="12"/>
                  </a:lnTo>
                  <a:lnTo>
                    <a:pt x="27" y="12"/>
                  </a:lnTo>
                  <a:lnTo>
                    <a:pt x="20" y="12"/>
                  </a:lnTo>
                  <a:lnTo>
                    <a:pt x="12" y="16"/>
                  </a:lnTo>
                  <a:lnTo>
                    <a:pt x="8" y="23"/>
                  </a:lnTo>
                  <a:lnTo>
                    <a:pt x="4" y="31"/>
                  </a:lnTo>
                  <a:lnTo>
                    <a:pt x="0" y="31"/>
                  </a:lnTo>
                  <a:lnTo>
                    <a:pt x="4" y="16"/>
                  </a:lnTo>
                  <a:lnTo>
                    <a:pt x="12" y="8"/>
                  </a:lnTo>
                  <a:lnTo>
                    <a:pt x="20" y="0"/>
                  </a:lnTo>
                  <a:lnTo>
                    <a:pt x="35" y="0"/>
                  </a:lnTo>
                  <a:lnTo>
                    <a:pt x="46" y="0"/>
                  </a:lnTo>
                  <a:lnTo>
                    <a:pt x="58" y="8"/>
                  </a:lnTo>
                  <a:lnTo>
                    <a:pt x="62" y="16"/>
                  </a:lnTo>
                  <a:lnTo>
                    <a:pt x="66" y="27"/>
                  </a:lnTo>
                  <a:lnTo>
                    <a:pt x="66" y="39"/>
                  </a:lnTo>
                  <a:lnTo>
                    <a:pt x="62" y="46"/>
                  </a:lnTo>
                  <a:lnTo>
                    <a:pt x="54" y="58"/>
                  </a:lnTo>
                  <a:lnTo>
                    <a:pt x="43" y="73"/>
                  </a:lnTo>
                  <a:lnTo>
                    <a:pt x="31" y="85"/>
                  </a:lnTo>
                  <a:lnTo>
                    <a:pt x="20" y="96"/>
                  </a:lnTo>
                  <a:lnTo>
                    <a:pt x="16" y="100"/>
                  </a:lnTo>
                  <a:lnTo>
                    <a:pt x="43" y="100"/>
                  </a:lnTo>
                  <a:lnTo>
                    <a:pt x="50" y="100"/>
                  </a:lnTo>
                  <a:lnTo>
                    <a:pt x="58" y="100"/>
                  </a:lnTo>
                  <a:lnTo>
                    <a:pt x="62" y="100"/>
                  </a:lnTo>
                  <a:lnTo>
                    <a:pt x="66" y="96"/>
                  </a:lnTo>
                  <a:lnTo>
                    <a:pt x="69" y="92"/>
                  </a:lnTo>
                  <a:lnTo>
                    <a:pt x="73" y="92"/>
                  </a:lnTo>
                  <a:close/>
                </a:path>
              </a:pathLst>
            </a:custGeom>
            <a:solidFill>
              <a:srgbClr val="000000"/>
            </a:solidFill>
            <a:ln w="0">
              <a:solidFill>
                <a:srgbClr val="000000"/>
              </a:solidFill>
              <a:round/>
              <a:headEnd/>
              <a:tailEnd/>
            </a:ln>
          </p:spPr>
          <p:txBody>
            <a:bodyPr/>
            <a:lstStyle/>
            <a:p>
              <a:endParaRPr lang="en-CA"/>
            </a:p>
          </p:txBody>
        </p:sp>
        <p:sp>
          <p:nvSpPr>
            <p:cNvPr id="18528" name="Rectangle 482"/>
            <p:cNvSpPr>
              <a:spLocks noChangeArrowheads="1"/>
            </p:cNvSpPr>
            <p:nvPr/>
          </p:nvSpPr>
          <p:spPr bwMode="auto">
            <a:xfrm>
              <a:off x="4670" y="2749"/>
              <a:ext cx="7" cy="208"/>
            </a:xfrm>
            <a:prstGeom prst="rect">
              <a:avLst/>
            </a:prstGeom>
            <a:solidFill>
              <a:srgbClr val="000000"/>
            </a:solidFill>
            <a:ln w="0">
              <a:solidFill>
                <a:srgbClr val="000000"/>
              </a:solidFill>
              <a:miter lim="800000"/>
              <a:headEnd/>
              <a:tailEnd/>
            </a:ln>
          </p:spPr>
          <p:txBody>
            <a:bodyPr/>
            <a:lstStyle/>
            <a:p>
              <a:endParaRPr lang="en-US"/>
            </a:p>
          </p:txBody>
        </p:sp>
        <p:sp>
          <p:nvSpPr>
            <p:cNvPr id="18529" name="Freeform 483"/>
            <p:cNvSpPr>
              <a:spLocks noEditPoints="1"/>
            </p:cNvSpPr>
            <p:nvPr/>
          </p:nvSpPr>
          <p:spPr bwMode="auto">
            <a:xfrm>
              <a:off x="4877" y="2780"/>
              <a:ext cx="69" cy="115"/>
            </a:xfrm>
            <a:custGeom>
              <a:avLst/>
              <a:gdLst>
                <a:gd name="T0" fmla="*/ 0 w 69"/>
                <a:gd name="T1" fmla="*/ 58 h 115"/>
                <a:gd name="T2" fmla="*/ 0 w 69"/>
                <a:gd name="T3" fmla="*/ 39 h 115"/>
                <a:gd name="T4" fmla="*/ 4 w 69"/>
                <a:gd name="T5" fmla="*/ 23 h 115"/>
                <a:gd name="T6" fmla="*/ 11 w 69"/>
                <a:gd name="T7" fmla="*/ 12 h 115"/>
                <a:gd name="T8" fmla="*/ 19 w 69"/>
                <a:gd name="T9" fmla="*/ 4 h 115"/>
                <a:gd name="T10" fmla="*/ 27 w 69"/>
                <a:gd name="T11" fmla="*/ 0 h 115"/>
                <a:gd name="T12" fmla="*/ 34 w 69"/>
                <a:gd name="T13" fmla="*/ 0 h 115"/>
                <a:gd name="T14" fmla="*/ 42 w 69"/>
                <a:gd name="T15" fmla="*/ 0 h 115"/>
                <a:gd name="T16" fmla="*/ 50 w 69"/>
                <a:gd name="T17" fmla="*/ 4 h 115"/>
                <a:gd name="T18" fmla="*/ 58 w 69"/>
                <a:gd name="T19" fmla="*/ 12 h 115"/>
                <a:gd name="T20" fmla="*/ 65 w 69"/>
                <a:gd name="T21" fmla="*/ 23 h 115"/>
                <a:gd name="T22" fmla="*/ 69 w 69"/>
                <a:gd name="T23" fmla="*/ 39 h 115"/>
                <a:gd name="T24" fmla="*/ 69 w 69"/>
                <a:gd name="T25" fmla="*/ 58 h 115"/>
                <a:gd name="T26" fmla="*/ 69 w 69"/>
                <a:gd name="T27" fmla="*/ 73 h 115"/>
                <a:gd name="T28" fmla="*/ 65 w 69"/>
                <a:gd name="T29" fmla="*/ 88 h 115"/>
                <a:gd name="T30" fmla="*/ 58 w 69"/>
                <a:gd name="T31" fmla="*/ 100 h 115"/>
                <a:gd name="T32" fmla="*/ 50 w 69"/>
                <a:gd name="T33" fmla="*/ 108 h 115"/>
                <a:gd name="T34" fmla="*/ 42 w 69"/>
                <a:gd name="T35" fmla="*/ 111 h 115"/>
                <a:gd name="T36" fmla="*/ 34 w 69"/>
                <a:gd name="T37" fmla="*/ 115 h 115"/>
                <a:gd name="T38" fmla="*/ 23 w 69"/>
                <a:gd name="T39" fmla="*/ 111 h 115"/>
                <a:gd name="T40" fmla="*/ 15 w 69"/>
                <a:gd name="T41" fmla="*/ 108 h 115"/>
                <a:gd name="T42" fmla="*/ 8 w 69"/>
                <a:gd name="T43" fmla="*/ 96 h 115"/>
                <a:gd name="T44" fmla="*/ 0 w 69"/>
                <a:gd name="T45" fmla="*/ 77 h 115"/>
                <a:gd name="T46" fmla="*/ 0 w 69"/>
                <a:gd name="T47" fmla="*/ 58 h 115"/>
                <a:gd name="T48" fmla="*/ 15 w 69"/>
                <a:gd name="T49" fmla="*/ 58 h 115"/>
                <a:gd name="T50" fmla="*/ 15 w 69"/>
                <a:gd name="T51" fmla="*/ 81 h 115"/>
                <a:gd name="T52" fmla="*/ 19 w 69"/>
                <a:gd name="T53" fmla="*/ 96 h 115"/>
                <a:gd name="T54" fmla="*/ 23 w 69"/>
                <a:gd name="T55" fmla="*/ 104 h 115"/>
                <a:gd name="T56" fmla="*/ 31 w 69"/>
                <a:gd name="T57" fmla="*/ 108 h 115"/>
                <a:gd name="T58" fmla="*/ 34 w 69"/>
                <a:gd name="T59" fmla="*/ 108 h 115"/>
                <a:gd name="T60" fmla="*/ 38 w 69"/>
                <a:gd name="T61" fmla="*/ 108 h 115"/>
                <a:gd name="T62" fmla="*/ 42 w 69"/>
                <a:gd name="T63" fmla="*/ 104 h 115"/>
                <a:gd name="T64" fmla="*/ 46 w 69"/>
                <a:gd name="T65" fmla="*/ 100 h 115"/>
                <a:gd name="T66" fmla="*/ 50 w 69"/>
                <a:gd name="T67" fmla="*/ 92 h 115"/>
                <a:gd name="T68" fmla="*/ 54 w 69"/>
                <a:gd name="T69" fmla="*/ 73 h 115"/>
                <a:gd name="T70" fmla="*/ 54 w 69"/>
                <a:gd name="T71" fmla="*/ 54 h 115"/>
                <a:gd name="T72" fmla="*/ 54 w 69"/>
                <a:gd name="T73" fmla="*/ 35 h 115"/>
                <a:gd name="T74" fmla="*/ 50 w 69"/>
                <a:gd name="T75" fmla="*/ 19 h 115"/>
                <a:gd name="T76" fmla="*/ 46 w 69"/>
                <a:gd name="T77" fmla="*/ 12 h 115"/>
                <a:gd name="T78" fmla="*/ 42 w 69"/>
                <a:gd name="T79" fmla="*/ 8 h 115"/>
                <a:gd name="T80" fmla="*/ 38 w 69"/>
                <a:gd name="T81" fmla="*/ 4 h 115"/>
                <a:gd name="T82" fmla="*/ 34 w 69"/>
                <a:gd name="T83" fmla="*/ 4 h 115"/>
                <a:gd name="T84" fmla="*/ 31 w 69"/>
                <a:gd name="T85" fmla="*/ 4 h 115"/>
                <a:gd name="T86" fmla="*/ 27 w 69"/>
                <a:gd name="T87" fmla="*/ 8 h 115"/>
                <a:gd name="T88" fmla="*/ 19 w 69"/>
                <a:gd name="T89" fmla="*/ 19 h 115"/>
                <a:gd name="T90" fmla="*/ 19 w 69"/>
                <a:gd name="T91" fmla="*/ 31 h 115"/>
                <a:gd name="T92" fmla="*/ 15 w 69"/>
                <a:gd name="T93" fmla="*/ 46 h 115"/>
                <a:gd name="T94" fmla="*/ 15 w 69"/>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0" y="39"/>
                  </a:lnTo>
                  <a:lnTo>
                    <a:pt x="4" y="23"/>
                  </a:lnTo>
                  <a:lnTo>
                    <a:pt x="11" y="12"/>
                  </a:lnTo>
                  <a:lnTo>
                    <a:pt x="19" y="4"/>
                  </a:lnTo>
                  <a:lnTo>
                    <a:pt x="27" y="0"/>
                  </a:lnTo>
                  <a:lnTo>
                    <a:pt x="34" y="0"/>
                  </a:lnTo>
                  <a:lnTo>
                    <a:pt x="42" y="0"/>
                  </a:lnTo>
                  <a:lnTo>
                    <a:pt x="50" y="4"/>
                  </a:lnTo>
                  <a:lnTo>
                    <a:pt x="58" y="12"/>
                  </a:lnTo>
                  <a:lnTo>
                    <a:pt x="65" y="23"/>
                  </a:lnTo>
                  <a:lnTo>
                    <a:pt x="69" y="39"/>
                  </a:lnTo>
                  <a:lnTo>
                    <a:pt x="69" y="58"/>
                  </a:lnTo>
                  <a:lnTo>
                    <a:pt x="69" y="73"/>
                  </a:lnTo>
                  <a:lnTo>
                    <a:pt x="65" y="88"/>
                  </a:lnTo>
                  <a:lnTo>
                    <a:pt x="58" y="100"/>
                  </a:lnTo>
                  <a:lnTo>
                    <a:pt x="50" y="108"/>
                  </a:lnTo>
                  <a:lnTo>
                    <a:pt x="42" y="111"/>
                  </a:lnTo>
                  <a:lnTo>
                    <a:pt x="34" y="115"/>
                  </a:lnTo>
                  <a:lnTo>
                    <a:pt x="23" y="111"/>
                  </a:lnTo>
                  <a:lnTo>
                    <a:pt x="15" y="108"/>
                  </a:lnTo>
                  <a:lnTo>
                    <a:pt x="8" y="96"/>
                  </a:lnTo>
                  <a:lnTo>
                    <a:pt x="0" y="77"/>
                  </a:lnTo>
                  <a:lnTo>
                    <a:pt x="0" y="58"/>
                  </a:lnTo>
                  <a:close/>
                  <a:moveTo>
                    <a:pt x="15" y="58"/>
                  </a:moveTo>
                  <a:lnTo>
                    <a:pt x="15" y="81"/>
                  </a:lnTo>
                  <a:lnTo>
                    <a:pt x="19" y="96"/>
                  </a:lnTo>
                  <a:lnTo>
                    <a:pt x="23" y="104"/>
                  </a:lnTo>
                  <a:lnTo>
                    <a:pt x="31" y="108"/>
                  </a:lnTo>
                  <a:lnTo>
                    <a:pt x="34" y="108"/>
                  </a:lnTo>
                  <a:lnTo>
                    <a:pt x="38" y="108"/>
                  </a:lnTo>
                  <a:lnTo>
                    <a:pt x="42" y="104"/>
                  </a:lnTo>
                  <a:lnTo>
                    <a:pt x="46" y="100"/>
                  </a:lnTo>
                  <a:lnTo>
                    <a:pt x="50" y="92"/>
                  </a:lnTo>
                  <a:lnTo>
                    <a:pt x="54" y="73"/>
                  </a:lnTo>
                  <a:lnTo>
                    <a:pt x="54" y="54"/>
                  </a:lnTo>
                  <a:lnTo>
                    <a:pt x="54" y="35"/>
                  </a:lnTo>
                  <a:lnTo>
                    <a:pt x="50" y="19"/>
                  </a:lnTo>
                  <a:lnTo>
                    <a:pt x="46" y="12"/>
                  </a:lnTo>
                  <a:lnTo>
                    <a:pt x="42" y="8"/>
                  </a:lnTo>
                  <a:lnTo>
                    <a:pt x="38" y="4"/>
                  </a:lnTo>
                  <a:lnTo>
                    <a:pt x="34" y="4"/>
                  </a:lnTo>
                  <a:lnTo>
                    <a:pt x="31" y="4"/>
                  </a:lnTo>
                  <a:lnTo>
                    <a:pt x="27" y="8"/>
                  </a:lnTo>
                  <a:lnTo>
                    <a:pt x="19" y="19"/>
                  </a:lnTo>
                  <a:lnTo>
                    <a:pt x="19" y="31"/>
                  </a:lnTo>
                  <a:lnTo>
                    <a:pt x="15" y="46"/>
                  </a:lnTo>
                  <a:lnTo>
                    <a:pt x="15" y="58"/>
                  </a:lnTo>
                  <a:close/>
                </a:path>
              </a:pathLst>
            </a:custGeom>
            <a:solidFill>
              <a:srgbClr val="000000"/>
            </a:solidFill>
            <a:ln w="0">
              <a:solidFill>
                <a:srgbClr val="000000"/>
              </a:solidFill>
              <a:round/>
              <a:headEnd/>
              <a:tailEnd/>
            </a:ln>
          </p:spPr>
          <p:txBody>
            <a:bodyPr/>
            <a:lstStyle/>
            <a:p>
              <a:endParaRPr lang="en-CA"/>
            </a:p>
          </p:txBody>
        </p:sp>
        <p:sp>
          <p:nvSpPr>
            <p:cNvPr id="18530" name="Rectangle 484"/>
            <p:cNvSpPr>
              <a:spLocks noChangeArrowheads="1"/>
            </p:cNvSpPr>
            <p:nvPr/>
          </p:nvSpPr>
          <p:spPr bwMode="auto">
            <a:xfrm>
              <a:off x="5268" y="2749"/>
              <a:ext cx="8" cy="208"/>
            </a:xfrm>
            <a:prstGeom prst="rect">
              <a:avLst/>
            </a:prstGeom>
            <a:solidFill>
              <a:srgbClr val="000000"/>
            </a:solidFill>
            <a:ln w="0">
              <a:solidFill>
                <a:srgbClr val="000000"/>
              </a:solidFill>
              <a:miter lim="800000"/>
              <a:headEnd/>
              <a:tailEnd/>
            </a:ln>
          </p:spPr>
          <p:txBody>
            <a:bodyPr/>
            <a:lstStyle/>
            <a:p>
              <a:endParaRPr lang="en-US"/>
            </a:p>
          </p:txBody>
        </p:sp>
        <p:sp>
          <p:nvSpPr>
            <p:cNvPr id="18531" name="Rectangle 485"/>
            <p:cNvSpPr>
              <a:spLocks noChangeArrowheads="1"/>
            </p:cNvSpPr>
            <p:nvPr/>
          </p:nvSpPr>
          <p:spPr bwMode="auto">
            <a:xfrm>
              <a:off x="188" y="2949"/>
              <a:ext cx="5084" cy="8"/>
            </a:xfrm>
            <a:prstGeom prst="rect">
              <a:avLst/>
            </a:prstGeom>
            <a:solidFill>
              <a:srgbClr val="000000"/>
            </a:solidFill>
            <a:ln w="0">
              <a:solidFill>
                <a:srgbClr val="000000"/>
              </a:solidFill>
              <a:miter lim="800000"/>
              <a:headEnd/>
              <a:tailEnd/>
            </a:ln>
          </p:spPr>
          <p:txBody>
            <a:bodyPr/>
            <a:lstStyle/>
            <a:p>
              <a:endParaRPr lang="en-US"/>
            </a:p>
          </p:txBody>
        </p:sp>
      </p:grpSp>
      <p:sp>
        <p:nvSpPr>
          <p:cNvPr id="18454" name="Line 486"/>
          <p:cNvSpPr>
            <a:spLocks noChangeShapeType="1"/>
          </p:cNvSpPr>
          <p:nvPr/>
        </p:nvSpPr>
        <p:spPr bwMode="auto">
          <a:xfrm>
            <a:off x="7543800" y="2514600"/>
            <a:ext cx="838200" cy="0"/>
          </a:xfrm>
          <a:prstGeom prst="line">
            <a:avLst/>
          </a:prstGeom>
          <a:noFill/>
          <a:ln w="19050">
            <a:solidFill>
              <a:schemeClr val="tx1"/>
            </a:solidFill>
            <a:prstDash val="dash"/>
            <a:round/>
            <a:headEnd/>
            <a:tailEnd/>
          </a:ln>
        </p:spPr>
        <p:txBody>
          <a:bodyPr/>
          <a:lstStyle/>
          <a:p>
            <a:endParaRPr lang="en-CA"/>
          </a:p>
        </p:txBody>
      </p:sp>
      <p:sp>
        <p:nvSpPr>
          <p:cNvPr id="18455" name="Line 487"/>
          <p:cNvSpPr>
            <a:spLocks noChangeShapeType="1"/>
          </p:cNvSpPr>
          <p:nvPr/>
        </p:nvSpPr>
        <p:spPr bwMode="auto">
          <a:xfrm flipV="1">
            <a:off x="1676400" y="4495800"/>
            <a:ext cx="0" cy="609600"/>
          </a:xfrm>
          <a:prstGeom prst="line">
            <a:avLst/>
          </a:prstGeom>
          <a:noFill/>
          <a:ln w="19050">
            <a:solidFill>
              <a:schemeClr val="tx1"/>
            </a:solidFill>
            <a:prstDash val="dash"/>
            <a:round/>
            <a:headEnd/>
            <a:tailEnd/>
          </a:ln>
        </p:spPr>
        <p:txBody>
          <a:bodyPr/>
          <a:lstStyle/>
          <a:p>
            <a:endParaRPr lang="en-CA"/>
          </a:p>
        </p:txBody>
      </p:sp>
      <p:sp>
        <p:nvSpPr>
          <p:cNvPr id="18456" name="Rectangle 488"/>
          <p:cNvSpPr>
            <a:spLocks noChangeArrowheads="1"/>
          </p:cNvSpPr>
          <p:nvPr/>
        </p:nvSpPr>
        <p:spPr bwMode="auto">
          <a:xfrm>
            <a:off x="381000" y="4724400"/>
            <a:ext cx="8382000" cy="1143000"/>
          </a:xfrm>
          <a:prstGeom prst="rect">
            <a:avLst/>
          </a:prstGeom>
          <a:noFill/>
          <a:ln w="9525">
            <a:noFill/>
            <a:miter lim="800000"/>
            <a:headEnd/>
            <a:tailEnd/>
          </a:ln>
        </p:spPr>
        <p:txBody>
          <a:bodyPr/>
          <a:lstStyle/>
          <a:p>
            <a:pPr marL="342900" indent="-342900">
              <a:spcBef>
                <a:spcPct val="20000"/>
              </a:spcBef>
              <a:buFontTx/>
              <a:buChar char="•"/>
            </a:pPr>
            <a:r>
              <a:rPr lang="en-US" sz="2800" b="1">
                <a:solidFill>
                  <a:schemeClr val="accent2"/>
                </a:solidFill>
                <a:latin typeface="Comic Sans MS" pitchFamily="66" charset="0"/>
              </a:rPr>
              <a:t>I </a:t>
            </a:r>
            <a:r>
              <a:rPr lang="en-US" sz="2800" b="1">
                <a:latin typeface="Comic Sans MS" pitchFamily="66" charset="0"/>
              </a:rPr>
              <a:t>want -&gt; </a:t>
            </a:r>
            <a:r>
              <a:rPr lang="en-US" sz="2800" b="1">
                <a:solidFill>
                  <a:schemeClr val="accent2"/>
                </a:solidFill>
                <a:latin typeface="Comic Sans MS" pitchFamily="66" charset="0"/>
              </a:rPr>
              <a:t>want </a:t>
            </a:r>
            <a:r>
              <a:rPr lang="en-US" sz="2800" b="1">
                <a:latin typeface="Comic Sans MS" pitchFamily="66" charset="0"/>
              </a:rPr>
              <a:t>to -&gt; </a:t>
            </a:r>
            <a:r>
              <a:rPr lang="en-US" sz="2800" b="1">
                <a:solidFill>
                  <a:schemeClr val="accent2"/>
                </a:solidFill>
                <a:latin typeface="Comic Sans MS" pitchFamily="66" charset="0"/>
              </a:rPr>
              <a:t>to</a:t>
            </a:r>
            <a:r>
              <a:rPr lang="en-US" sz="2800" b="1">
                <a:latin typeface="Comic Sans MS" pitchFamily="66" charset="0"/>
              </a:rPr>
              <a:t> eat -&gt; </a:t>
            </a:r>
            <a:r>
              <a:rPr lang="en-US" sz="2800" b="1">
                <a:solidFill>
                  <a:schemeClr val="accent2"/>
                </a:solidFill>
                <a:latin typeface="Comic Sans MS" pitchFamily="66" charset="0"/>
              </a:rPr>
              <a:t>eat</a:t>
            </a:r>
            <a:r>
              <a:rPr lang="en-US" sz="2800" b="1">
                <a:solidFill>
                  <a:srgbClr val="A50021"/>
                </a:solidFill>
                <a:latin typeface="Comic Sans MS" pitchFamily="66" charset="0"/>
              </a:rPr>
              <a:t> </a:t>
            </a:r>
            <a:r>
              <a:rPr lang="en-US" sz="2800" b="1">
                <a:latin typeface="Comic Sans MS" pitchFamily="66" charset="0"/>
              </a:rPr>
              <a:t>lunch</a:t>
            </a:r>
          </a:p>
        </p:txBody>
      </p:sp>
      <p:sp>
        <p:nvSpPr>
          <p:cNvPr id="18457" name="Rectangle 489"/>
          <p:cNvSpPr>
            <a:spLocks noChangeArrowheads="1"/>
          </p:cNvSpPr>
          <p:nvPr/>
        </p:nvSpPr>
        <p:spPr bwMode="auto">
          <a:xfrm>
            <a:off x="381000" y="5334000"/>
            <a:ext cx="7772400" cy="990600"/>
          </a:xfrm>
          <a:prstGeom prst="rect">
            <a:avLst/>
          </a:prstGeom>
          <a:noFill/>
          <a:ln w="9525">
            <a:noFill/>
            <a:miter lim="800000"/>
            <a:headEnd/>
            <a:tailEnd/>
          </a:ln>
        </p:spPr>
        <p:txBody>
          <a:bodyPr/>
          <a:lstStyle/>
          <a:p>
            <a:pPr marL="342900" indent="-342900">
              <a:spcBef>
                <a:spcPct val="20000"/>
              </a:spcBef>
              <a:buFontTx/>
              <a:buChar char="•"/>
            </a:pPr>
            <a:r>
              <a:rPr lang="en-US" sz="2800" b="1">
                <a:solidFill>
                  <a:schemeClr val="accent2"/>
                </a:solidFill>
                <a:latin typeface="Comic Sans MS" pitchFamily="66" charset="0"/>
              </a:rPr>
              <a:t>I</a:t>
            </a:r>
            <a:r>
              <a:rPr lang="en-US" sz="2800" b="1">
                <a:latin typeface="Comic Sans MS" pitchFamily="66" charset="0"/>
              </a:rPr>
              <a:t> want -&gt; </a:t>
            </a:r>
            <a:r>
              <a:rPr lang="en-US" sz="2800" b="1">
                <a:solidFill>
                  <a:schemeClr val="accent2"/>
                </a:solidFill>
                <a:latin typeface="Comic Sans MS" pitchFamily="66" charset="0"/>
              </a:rPr>
              <a:t>want</a:t>
            </a:r>
            <a:r>
              <a:rPr lang="en-US" sz="2800" b="1">
                <a:latin typeface="Comic Sans MS" pitchFamily="66" charset="0"/>
              </a:rPr>
              <a:t> to -&gt; </a:t>
            </a:r>
            <a:r>
              <a:rPr lang="en-US" sz="2800" b="1">
                <a:solidFill>
                  <a:schemeClr val="accent2"/>
                </a:solidFill>
                <a:latin typeface="Comic Sans MS" pitchFamily="66" charset="0"/>
              </a:rPr>
              <a:t>to</a:t>
            </a:r>
            <a:r>
              <a:rPr lang="en-US" sz="2800" b="1">
                <a:latin typeface="Comic Sans MS" pitchFamily="66" charset="0"/>
              </a:rPr>
              <a:t> eat -&gt; </a:t>
            </a:r>
            <a:r>
              <a:rPr lang="en-US" sz="2800" b="1">
                <a:solidFill>
                  <a:schemeClr val="accent2"/>
                </a:solidFill>
                <a:latin typeface="Comic Sans MS" pitchFamily="66" charset="0"/>
              </a:rPr>
              <a:t>eat</a:t>
            </a:r>
            <a:r>
              <a:rPr lang="en-US" sz="2800" b="1">
                <a:latin typeface="Comic Sans MS" pitchFamily="66" charset="0"/>
              </a:rPr>
              <a:t> Chinese -&gt; </a:t>
            </a:r>
            <a:r>
              <a:rPr lang="en-US" sz="2800" b="1">
                <a:solidFill>
                  <a:schemeClr val="accent2"/>
                </a:solidFill>
                <a:latin typeface="Comic Sans MS" pitchFamily="66" charset="0"/>
              </a:rPr>
              <a:t>Chinese</a:t>
            </a:r>
            <a:r>
              <a:rPr lang="en-US" sz="2800" b="1">
                <a:latin typeface="Comic Sans MS" pitchFamily="66" charset="0"/>
              </a:rPr>
              <a:t> food</a:t>
            </a:r>
          </a:p>
        </p:txBody>
      </p:sp>
    </p:spTree>
  </p:cSld>
  <p:clrMapOvr>
    <a:masterClrMapping/>
  </p:clrMapOvr>
  <p:timing>
    <p:tnLst>
      <p:par>
        <p:cTn id="1" dur="indefinite" restart="never" nodeType="tmRoot"/>
      </p:par>
    </p:tn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62" name="Date Placeholder 4"/>
          <p:cNvSpPr>
            <a:spLocks noGrp="1"/>
          </p:cNvSpPr>
          <p:nvPr>
            <p:ph type="dt" sz="quarter" idx="10"/>
          </p:nvPr>
        </p:nvSpPr>
        <p:spPr>
          <a:noFill/>
        </p:spPr>
        <p:txBody>
          <a:bodyPr/>
          <a:lstStyle/>
          <a:p>
            <a:fld id="{DA9920A2-824B-4DB2-8A9C-0F1B7D779828}" type="datetime1">
              <a:rPr lang="en-US" smtClean="0"/>
              <a:pPr/>
              <a:t>1/21/2013</a:t>
            </a:fld>
            <a:endParaRPr lang="en-US"/>
          </a:p>
        </p:txBody>
      </p:sp>
      <p:sp>
        <p:nvSpPr>
          <p:cNvPr id="19463" name="Footer Placeholder 5"/>
          <p:cNvSpPr>
            <a:spLocks noGrp="1"/>
          </p:cNvSpPr>
          <p:nvPr>
            <p:ph type="ftr" sz="quarter" idx="11"/>
          </p:nvPr>
        </p:nvSpPr>
        <p:spPr>
          <a:noFill/>
        </p:spPr>
        <p:txBody>
          <a:bodyPr/>
          <a:lstStyle/>
          <a:p>
            <a:r>
              <a:rPr lang="en-US" smtClean="0"/>
              <a:t>CPSC503 Winter 2012</a:t>
            </a:r>
            <a:endParaRPr lang="en-US"/>
          </a:p>
        </p:txBody>
      </p:sp>
      <p:sp>
        <p:nvSpPr>
          <p:cNvPr id="19464" name="Slide Number Placeholder 6"/>
          <p:cNvSpPr>
            <a:spLocks noGrp="1"/>
          </p:cNvSpPr>
          <p:nvPr>
            <p:ph type="sldNum" sz="quarter" idx="12"/>
          </p:nvPr>
        </p:nvSpPr>
        <p:spPr>
          <a:noFill/>
        </p:spPr>
        <p:txBody>
          <a:bodyPr/>
          <a:lstStyle/>
          <a:p>
            <a:fld id="{DC62DD22-940C-4553-8D21-C3AC843D025E}" type="slidenum">
              <a:rPr lang="en-US" smtClean="0"/>
              <a:pPr/>
              <a:t>35</a:t>
            </a:fld>
            <a:endParaRPr lang="en-US" smtClean="0"/>
          </a:p>
        </p:txBody>
      </p:sp>
      <p:sp>
        <p:nvSpPr>
          <p:cNvPr id="19465" name="Rectangle 2"/>
          <p:cNvSpPr>
            <a:spLocks noGrp="1" noChangeArrowheads="1"/>
          </p:cNvSpPr>
          <p:nvPr>
            <p:ph type="title"/>
          </p:nvPr>
        </p:nvSpPr>
        <p:spPr>
          <a:xfrm>
            <a:off x="609600" y="304800"/>
            <a:ext cx="7772400" cy="1143000"/>
          </a:xfrm>
        </p:spPr>
        <p:txBody>
          <a:bodyPr/>
          <a:lstStyle/>
          <a:p>
            <a:pPr eaLnBrk="1" hangingPunct="1"/>
            <a:r>
              <a:rPr lang="en-US" smtClean="0"/>
              <a:t>Two problems with applying:</a:t>
            </a:r>
          </a:p>
        </p:txBody>
      </p:sp>
      <p:graphicFrame>
        <p:nvGraphicFramePr>
          <p:cNvPr id="19458" name="Object 4"/>
          <p:cNvGraphicFramePr>
            <a:graphicFrameLocks noChangeAspect="1"/>
          </p:cNvGraphicFramePr>
          <p:nvPr>
            <p:ph sz="half" idx="2"/>
          </p:nvPr>
        </p:nvGraphicFramePr>
        <p:xfrm>
          <a:off x="1981200" y="1524000"/>
          <a:ext cx="4738688" cy="706438"/>
        </p:xfrm>
        <a:graphic>
          <a:graphicData uri="http://schemas.openxmlformats.org/presentationml/2006/ole">
            <p:oleObj spid="_x0000_s144386" name="Equation" r:id="rId4" imgW="2044440" imgH="304560" progId="Equation.3">
              <p:embed/>
            </p:oleObj>
          </a:graphicData>
        </a:graphic>
      </p:graphicFrame>
      <p:grpSp>
        <p:nvGrpSpPr>
          <p:cNvPr id="2" name="Group 6"/>
          <p:cNvGrpSpPr>
            <a:grpSpLocks noChangeAspect="1"/>
          </p:cNvGrpSpPr>
          <p:nvPr/>
        </p:nvGrpSpPr>
        <p:grpSpPr bwMode="auto">
          <a:xfrm>
            <a:off x="1295400" y="3276600"/>
            <a:ext cx="6553200" cy="2217738"/>
            <a:chOff x="173" y="1238"/>
            <a:chExt cx="5126" cy="1734"/>
          </a:xfrm>
        </p:grpSpPr>
        <p:sp>
          <p:nvSpPr>
            <p:cNvPr id="19470" name="AutoShape 7"/>
            <p:cNvSpPr>
              <a:spLocks noChangeAspect="1" noChangeArrowheads="1" noTextEdit="1"/>
            </p:cNvSpPr>
            <p:nvPr/>
          </p:nvSpPr>
          <p:spPr bwMode="auto">
            <a:xfrm>
              <a:off x="173" y="1238"/>
              <a:ext cx="5126" cy="1734"/>
            </a:xfrm>
            <a:prstGeom prst="rect">
              <a:avLst/>
            </a:prstGeom>
            <a:noFill/>
            <a:ln w="9525">
              <a:noFill/>
              <a:miter lim="800000"/>
              <a:headEnd/>
              <a:tailEnd/>
            </a:ln>
          </p:spPr>
          <p:txBody>
            <a:bodyPr/>
            <a:lstStyle/>
            <a:p>
              <a:endParaRPr lang="en-CA"/>
            </a:p>
          </p:txBody>
        </p:sp>
        <p:grpSp>
          <p:nvGrpSpPr>
            <p:cNvPr id="3" name="Group 8"/>
            <p:cNvGrpSpPr>
              <a:grpSpLocks/>
            </p:cNvGrpSpPr>
            <p:nvPr/>
          </p:nvGrpSpPr>
          <p:grpSpPr bwMode="auto">
            <a:xfrm>
              <a:off x="173" y="1238"/>
              <a:ext cx="5126" cy="1734"/>
              <a:chOff x="173" y="1238"/>
              <a:chExt cx="5126" cy="1734"/>
            </a:xfrm>
          </p:grpSpPr>
          <p:sp>
            <p:nvSpPr>
              <p:cNvPr id="19544" name="Rectangle 9"/>
              <p:cNvSpPr>
                <a:spLocks noChangeArrowheads="1"/>
              </p:cNvSpPr>
              <p:nvPr/>
            </p:nvSpPr>
            <p:spPr bwMode="auto">
              <a:xfrm>
                <a:off x="173" y="1238"/>
                <a:ext cx="5126" cy="1734"/>
              </a:xfrm>
              <a:prstGeom prst="rect">
                <a:avLst/>
              </a:prstGeom>
              <a:noFill/>
              <a:ln w="0">
                <a:solidFill>
                  <a:srgbClr val="000000"/>
                </a:solidFill>
                <a:miter lim="800000"/>
                <a:headEnd/>
                <a:tailEnd/>
              </a:ln>
            </p:spPr>
            <p:txBody>
              <a:bodyPr/>
              <a:lstStyle/>
              <a:p>
                <a:endParaRPr lang="en-US"/>
              </a:p>
            </p:txBody>
          </p:sp>
          <p:sp>
            <p:nvSpPr>
              <p:cNvPr id="19545" name="Rectangle 10"/>
              <p:cNvSpPr>
                <a:spLocks noChangeArrowheads="1"/>
              </p:cNvSpPr>
              <p:nvPr/>
            </p:nvSpPr>
            <p:spPr bwMode="auto">
              <a:xfrm>
                <a:off x="188" y="1246"/>
                <a:ext cx="5084" cy="7"/>
              </a:xfrm>
              <a:prstGeom prst="rect">
                <a:avLst/>
              </a:prstGeom>
              <a:solidFill>
                <a:srgbClr val="000000"/>
              </a:solidFill>
              <a:ln w="0">
                <a:solidFill>
                  <a:srgbClr val="000000"/>
                </a:solidFill>
                <a:miter lim="800000"/>
                <a:headEnd/>
                <a:tailEnd/>
              </a:ln>
            </p:spPr>
            <p:txBody>
              <a:bodyPr/>
              <a:lstStyle/>
              <a:p>
                <a:endParaRPr lang="en-US"/>
              </a:p>
            </p:txBody>
          </p:sp>
          <p:sp>
            <p:nvSpPr>
              <p:cNvPr id="19546" name="Rectangle 11"/>
              <p:cNvSpPr>
                <a:spLocks noChangeArrowheads="1"/>
              </p:cNvSpPr>
              <p:nvPr/>
            </p:nvSpPr>
            <p:spPr bwMode="auto">
              <a:xfrm>
                <a:off x="188" y="126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9547" name="Rectangle 12"/>
              <p:cNvSpPr>
                <a:spLocks noChangeArrowheads="1"/>
              </p:cNvSpPr>
              <p:nvPr/>
            </p:nvSpPr>
            <p:spPr bwMode="auto">
              <a:xfrm>
                <a:off x="833" y="126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9548" name="Rectangle 13"/>
              <p:cNvSpPr>
                <a:spLocks noChangeArrowheads="1"/>
              </p:cNvSpPr>
              <p:nvPr/>
            </p:nvSpPr>
            <p:spPr bwMode="auto">
              <a:xfrm>
                <a:off x="864" y="1261"/>
                <a:ext cx="7" cy="207"/>
              </a:xfrm>
              <a:prstGeom prst="rect">
                <a:avLst/>
              </a:prstGeom>
              <a:solidFill>
                <a:srgbClr val="000000"/>
              </a:solidFill>
              <a:ln w="0">
                <a:solidFill>
                  <a:srgbClr val="000000"/>
                </a:solidFill>
                <a:miter lim="800000"/>
                <a:headEnd/>
                <a:tailEnd/>
              </a:ln>
            </p:spPr>
            <p:txBody>
              <a:bodyPr/>
              <a:lstStyle/>
              <a:p>
                <a:endParaRPr lang="en-US"/>
              </a:p>
            </p:txBody>
          </p:sp>
          <p:sp>
            <p:nvSpPr>
              <p:cNvPr id="19549" name="Freeform 14"/>
              <p:cNvSpPr>
                <a:spLocks/>
              </p:cNvSpPr>
              <p:nvPr/>
            </p:nvSpPr>
            <p:spPr bwMode="auto">
              <a:xfrm>
                <a:off x="1048" y="1288"/>
                <a:ext cx="46" cy="115"/>
              </a:xfrm>
              <a:custGeom>
                <a:avLst/>
                <a:gdLst>
                  <a:gd name="T0" fmla="*/ 46 w 46"/>
                  <a:gd name="T1" fmla="*/ 111 h 115"/>
                  <a:gd name="T2" fmla="*/ 46 w 46"/>
                  <a:gd name="T3" fmla="*/ 115 h 115"/>
                  <a:gd name="T4" fmla="*/ 0 w 46"/>
                  <a:gd name="T5" fmla="*/ 115 h 115"/>
                  <a:gd name="T6" fmla="*/ 0 w 46"/>
                  <a:gd name="T7" fmla="*/ 111 h 115"/>
                  <a:gd name="T8" fmla="*/ 4 w 46"/>
                  <a:gd name="T9" fmla="*/ 111 h 115"/>
                  <a:gd name="T10" fmla="*/ 7 w 46"/>
                  <a:gd name="T11" fmla="*/ 111 h 115"/>
                  <a:gd name="T12" fmla="*/ 11 w 46"/>
                  <a:gd name="T13" fmla="*/ 107 h 115"/>
                  <a:gd name="T14" fmla="*/ 15 w 46"/>
                  <a:gd name="T15" fmla="*/ 103 h 115"/>
                  <a:gd name="T16" fmla="*/ 15 w 46"/>
                  <a:gd name="T17" fmla="*/ 96 h 115"/>
                  <a:gd name="T18" fmla="*/ 15 w 46"/>
                  <a:gd name="T19" fmla="*/ 19 h 115"/>
                  <a:gd name="T20" fmla="*/ 15 w 46"/>
                  <a:gd name="T21" fmla="*/ 11 h 115"/>
                  <a:gd name="T22" fmla="*/ 15 w 46"/>
                  <a:gd name="T23" fmla="*/ 8 h 115"/>
                  <a:gd name="T24" fmla="*/ 11 w 46"/>
                  <a:gd name="T25" fmla="*/ 8 h 115"/>
                  <a:gd name="T26" fmla="*/ 11 w 46"/>
                  <a:gd name="T27" fmla="*/ 4 h 115"/>
                  <a:gd name="T28" fmla="*/ 7 w 46"/>
                  <a:gd name="T29" fmla="*/ 4 h 115"/>
                  <a:gd name="T30" fmla="*/ 4 w 46"/>
                  <a:gd name="T31" fmla="*/ 4 h 115"/>
                  <a:gd name="T32" fmla="*/ 0 w 46"/>
                  <a:gd name="T33" fmla="*/ 4 h 115"/>
                  <a:gd name="T34" fmla="*/ 0 w 46"/>
                  <a:gd name="T35" fmla="*/ 0 h 115"/>
                  <a:gd name="T36" fmla="*/ 46 w 46"/>
                  <a:gd name="T37" fmla="*/ 0 h 115"/>
                  <a:gd name="T38" fmla="*/ 46 w 46"/>
                  <a:gd name="T39" fmla="*/ 4 h 115"/>
                  <a:gd name="T40" fmla="*/ 42 w 46"/>
                  <a:gd name="T41" fmla="*/ 4 h 115"/>
                  <a:gd name="T42" fmla="*/ 38 w 46"/>
                  <a:gd name="T43" fmla="*/ 4 h 115"/>
                  <a:gd name="T44" fmla="*/ 34 w 46"/>
                  <a:gd name="T45" fmla="*/ 8 h 115"/>
                  <a:gd name="T46" fmla="*/ 30 w 46"/>
                  <a:gd name="T47" fmla="*/ 11 h 115"/>
                  <a:gd name="T48" fmla="*/ 30 w 46"/>
                  <a:gd name="T49" fmla="*/ 19 h 115"/>
                  <a:gd name="T50" fmla="*/ 30 w 46"/>
                  <a:gd name="T51" fmla="*/ 96 h 115"/>
                  <a:gd name="T52" fmla="*/ 30 w 46"/>
                  <a:gd name="T53" fmla="*/ 100 h 115"/>
                  <a:gd name="T54" fmla="*/ 30 w 46"/>
                  <a:gd name="T55" fmla="*/ 107 h 115"/>
                  <a:gd name="T56" fmla="*/ 34 w 46"/>
                  <a:gd name="T57" fmla="*/ 107 h 115"/>
                  <a:gd name="T58" fmla="*/ 34 w 46"/>
                  <a:gd name="T59" fmla="*/ 111 h 115"/>
                  <a:gd name="T60" fmla="*/ 38 w 46"/>
                  <a:gd name="T61" fmla="*/ 111 h 115"/>
                  <a:gd name="T62" fmla="*/ 42 w 46"/>
                  <a:gd name="T63" fmla="*/ 111 h 115"/>
                  <a:gd name="T64" fmla="*/ 46 w 46"/>
                  <a:gd name="T65" fmla="*/ 111 h 11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6"/>
                  <a:gd name="T100" fmla="*/ 0 h 115"/>
                  <a:gd name="T101" fmla="*/ 46 w 46"/>
                  <a:gd name="T102" fmla="*/ 115 h 11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6" h="115">
                    <a:moveTo>
                      <a:pt x="46" y="111"/>
                    </a:moveTo>
                    <a:lnTo>
                      <a:pt x="46" y="115"/>
                    </a:lnTo>
                    <a:lnTo>
                      <a:pt x="0" y="115"/>
                    </a:lnTo>
                    <a:lnTo>
                      <a:pt x="0" y="111"/>
                    </a:lnTo>
                    <a:lnTo>
                      <a:pt x="4" y="111"/>
                    </a:lnTo>
                    <a:lnTo>
                      <a:pt x="7" y="111"/>
                    </a:lnTo>
                    <a:lnTo>
                      <a:pt x="11" y="107"/>
                    </a:lnTo>
                    <a:lnTo>
                      <a:pt x="15" y="103"/>
                    </a:lnTo>
                    <a:lnTo>
                      <a:pt x="15" y="96"/>
                    </a:lnTo>
                    <a:lnTo>
                      <a:pt x="15" y="19"/>
                    </a:lnTo>
                    <a:lnTo>
                      <a:pt x="15" y="11"/>
                    </a:lnTo>
                    <a:lnTo>
                      <a:pt x="15" y="8"/>
                    </a:lnTo>
                    <a:lnTo>
                      <a:pt x="11" y="8"/>
                    </a:lnTo>
                    <a:lnTo>
                      <a:pt x="11" y="4"/>
                    </a:lnTo>
                    <a:lnTo>
                      <a:pt x="7" y="4"/>
                    </a:lnTo>
                    <a:lnTo>
                      <a:pt x="4" y="4"/>
                    </a:lnTo>
                    <a:lnTo>
                      <a:pt x="0" y="4"/>
                    </a:lnTo>
                    <a:lnTo>
                      <a:pt x="0" y="0"/>
                    </a:lnTo>
                    <a:lnTo>
                      <a:pt x="46" y="0"/>
                    </a:lnTo>
                    <a:lnTo>
                      <a:pt x="46" y="4"/>
                    </a:lnTo>
                    <a:lnTo>
                      <a:pt x="42" y="4"/>
                    </a:lnTo>
                    <a:lnTo>
                      <a:pt x="38" y="4"/>
                    </a:lnTo>
                    <a:lnTo>
                      <a:pt x="34" y="8"/>
                    </a:lnTo>
                    <a:lnTo>
                      <a:pt x="30" y="11"/>
                    </a:lnTo>
                    <a:lnTo>
                      <a:pt x="30" y="19"/>
                    </a:lnTo>
                    <a:lnTo>
                      <a:pt x="30" y="96"/>
                    </a:lnTo>
                    <a:lnTo>
                      <a:pt x="30" y="100"/>
                    </a:lnTo>
                    <a:lnTo>
                      <a:pt x="30" y="107"/>
                    </a:lnTo>
                    <a:lnTo>
                      <a:pt x="34" y="107"/>
                    </a:lnTo>
                    <a:lnTo>
                      <a:pt x="34" y="111"/>
                    </a:lnTo>
                    <a:lnTo>
                      <a:pt x="38" y="111"/>
                    </a:lnTo>
                    <a:lnTo>
                      <a:pt x="42" y="111"/>
                    </a:lnTo>
                    <a:lnTo>
                      <a:pt x="46" y="111"/>
                    </a:lnTo>
                    <a:close/>
                  </a:path>
                </a:pathLst>
              </a:custGeom>
              <a:solidFill>
                <a:srgbClr val="000000"/>
              </a:solidFill>
              <a:ln w="0">
                <a:solidFill>
                  <a:srgbClr val="000000"/>
                </a:solidFill>
                <a:round/>
                <a:headEnd/>
                <a:tailEnd/>
              </a:ln>
            </p:spPr>
            <p:txBody>
              <a:bodyPr/>
              <a:lstStyle/>
              <a:p>
                <a:endParaRPr lang="en-CA"/>
              </a:p>
            </p:txBody>
          </p:sp>
          <p:sp>
            <p:nvSpPr>
              <p:cNvPr id="19550" name="Rectangle 15"/>
              <p:cNvSpPr>
                <a:spLocks noChangeArrowheads="1"/>
              </p:cNvSpPr>
              <p:nvPr/>
            </p:nvSpPr>
            <p:spPr bwMode="auto">
              <a:xfrm>
                <a:off x="1554" y="126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9551" name="Freeform 16"/>
              <p:cNvSpPr>
                <a:spLocks/>
              </p:cNvSpPr>
              <p:nvPr/>
            </p:nvSpPr>
            <p:spPr bwMode="auto">
              <a:xfrm>
                <a:off x="1731" y="1326"/>
                <a:ext cx="119" cy="77"/>
              </a:xfrm>
              <a:custGeom>
                <a:avLst/>
                <a:gdLst>
                  <a:gd name="T0" fmla="*/ 0 w 119"/>
                  <a:gd name="T1" fmla="*/ 0 h 77"/>
                  <a:gd name="T2" fmla="*/ 30 w 119"/>
                  <a:gd name="T3" fmla="*/ 0 h 77"/>
                  <a:gd name="T4" fmla="*/ 30 w 119"/>
                  <a:gd name="T5" fmla="*/ 0 h 77"/>
                  <a:gd name="T6" fmla="*/ 27 w 119"/>
                  <a:gd name="T7" fmla="*/ 4 h 77"/>
                  <a:gd name="T8" fmla="*/ 27 w 119"/>
                  <a:gd name="T9" fmla="*/ 4 h 77"/>
                  <a:gd name="T10" fmla="*/ 23 w 119"/>
                  <a:gd name="T11" fmla="*/ 4 h 77"/>
                  <a:gd name="T12" fmla="*/ 23 w 119"/>
                  <a:gd name="T13" fmla="*/ 8 h 77"/>
                  <a:gd name="T14" fmla="*/ 23 w 119"/>
                  <a:gd name="T15" fmla="*/ 12 h 77"/>
                  <a:gd name="T16" fmla="*/ 27 w 119"/>
                  <a:gd name="T17" fmla="*/ 16 h 77"/>
                  <a:gd name="T18" fmla="*/ 42 w 119"/>
                  <a:gd name="T19" fmla="*/ 58 h 77"/>
                  <a:gd name="T20" fmla="*/ 57 w 119"/>
                  <a:gd name="T21" fmla="*/ 19 h 77"/>
                  <a:gd name="T22" fmla="*/ 53 w 119"/>
                  <a:gd name="T23" fmla="*/ 12 h 77"/>
                  <a:gd name="T24" fmla="*/ 53 w 119"/>
                  <a:gd name="T25" fmla="*/ 8 h 77"/>
                  <a:gd name="T26" fmla="*/ 50 w 119"/>
                  <a:gd name="T27" fmla="*/ 4 h 77"/>
                  <a:gd name="T28" fmla="*/ 46 w 119"/>
                  <a:gd name="T29" fmla="*/ 4 h 77"/>
                  <a:gd name="T30" fmla="*/ 42 w 119"/>
                  <a:gd name="T31" fmla="*/ 0 h 77"/>
                  <a:gd name="T32" fmla="*/ 42 w 119"/>
                  <a:gd name="T33" fmla="*/ 0 h 77"/>
                  <a:gd name="T34" fmla="*/ 76 w 119"/>
                  <a:gd name="T35" fmla="*/ 0 h 77"/>
                  <a:gd name="T36" fmla="*/ 76 w 119"/>
                  <a:gd name="T37" fmla="*/ 0 h 77"/>
                  <a:gd name="T38" fmla="*/ 73 w 119"/>
                  <a:gd name="T39" fmla="*/ 4 h 77"/>
                  <a:gd name="T40" fmla="*/ 69 w 119"/>
                  <a:gd name="T41" fmla="*/ 4 h 77"/>
                  <a:gd name="T42" fmla="*/ 69 w 119"/>
                  <a:gd name="T43" fmla="*/ 8 h 77"/>
                  <a:gd name="T44" fmla="*/ 69 w 119"/>
                  <a:gd name="T45" fmla="*/ 8 h 77"/>
                  <a:gd name="T46" fmla="*/ 69 w 119"/>
                  <a:gd name="T47" fmla="*/ 12 h 77"/>
                  <a:gd name="T48" fmla="*/ 69 w 119"/>
                  <a:gd name="T49" fmla="*/ 12 h 77"/>
                  <a:gd name="T50" fmla="*/ 88 w 119"/>
                  <a:gd name="T51" fmla="*/ 54 h 77"/>
                  <a:gd name="T52" fmla="*/ 103 w 119"/>
                  <a:gd name="T53" fmla="*/ 16 h 77"/>
                  <a:gd name="T54" fmla="*/ 107 w 119"/>
                  <a:gd name="T55" fmla="*/ 8 h 77"/>
                  <a:gd name="T56" fmla="*/ 107 w 119"/>
                  <a:gd name="T57" fmla="*/ 8 h 77"/>
                  <a:gd name="T58" fmla="*/ 107 w 119"/>
                  <a:gd name="T59" fmla="*/ 4 h 77"/>
                  <a:gd name="T60" fmla="*/ 103 w 119"/>
                  <a:gd name="T61" fmla="*/ 4 h 77"/>
                  <a:gd name="T62" fmla="*/ 103 w 119"/>
                  <a:gd name="T63" fmla="*/ 4 h 77"/>
                  <a:gd name="T64" fmla="*/ 96 w 119"/>
                  <a:gd name="T65" fmla="*/ 0 h 77"/>
                  <a:gd name="T66" fmla="*/ 96 w 119"/>
                  <a:gd name="T67" fmla="*/ 0 h 77"/>
                  <a:gd name="T68" fmla="*/ 119 w 119"/>
                  <a:gd name="T69" fmla="*/ 0 h 77"/>
                  <a:gd name="T70" fmla="*/ 119 w 119"/>
                  <a:gd name="T71" fmla="*/ 0 h 77"/>
                  <a:gd name="T72" fmla="*/ 115 w 119"/>
                  <a:gd name="T73" fmla="*/ 4 h 77"/>
                  <a:gd name="T74" fmla="*/ 111 w 119"/>
                  <a:gd name="T75" fmla="*/ 12 h 77"/>
                  <a:gd name="T76" fmla="*/ 88 w 119"/>
                  <a:gd name="T77" fmla="*/ 77 h 77"/>
                  <a:gd name="T78" fmla="*/ 84 w 119"/>
                  <a:gd name="T79" fmla="*/ 77 h 77"/>
                  <a:gd name="T80" fmla="*/ 61 w 119"/>
                  <a:gd name="T81" fmla="*/ 27 h 77"/>
                  <a:gd name="T82" fmla="*/ 38 w 119"/>
                  <a:gd name="T83" fmla="*/ 77 h 77"/>
                  <a:gd name="T84" fmla="*/ 34 w 119"/>
                  <a:gd name="T85" fmla="*/ 77 h 77"/>
                  <a:gd name="T86" fmla="*/ 11 w 119"/>
                  <a:gd name="T87" fmla="*/ 16 h 77"/>
                  <a:gd name="T88" fmla="*/ 7 w 119"/>
                  <a:gd name="T89" fmla="*/ 8 h 77"/>
                  <a:gd name="T90" fmla="*/ 7 w 119"/>
                  <a:gd name="T91" fmla="*/ 4 h 77"/>
                  <a:gd name="T92" fmla="*/ 4 w 119"/>
                  <a:gd name="T93" fmla="*/ 4 h 77"/>
                  <a:gd name="T94" fmla="*/ 0 w 119"/>
                  <a:gd name="T95" fmla="*/ 0 h 77"/>
                  <a:gd name="T96" fmla="*/ 0 w 119"/>
                  <a:gd name="T97" fmla="*/ 0 h 7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19"/>
                  <a:gd name="T148" fmla="*/ 0 h 77"/>
                  <a:gd name="T149" fmla="*/ 119 w 119"/>
                  <a:gd name="T150" fmla="*/ 77 h 7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19" h="77">
                    <a:moveTo>
                      <a:pt x="0" y="0"/>
                    </a:moveTo>
                    <a:lnTo>
                      <a:pt x="30" y="0"/>
                    </a:lnTo>
                    <a:lnTo>
                      <a:pt x="27" y="4"/>
                    </a:lnTo>
                    <a:lnTo>
                      <a:pt x="23" y="4"/>
                    </a:lnTo>
                    <a:lnTo>
                      <a:pt x="23" y="8"/>
                    </a:lnTo>
                    <a:lnTo>
                      <a:pt x="23" y="12"/>
                    </a:lnTo>
                    <a:lnTo>
                      <a:pt x="27" y="16"/>
                    </a:lnTo>
                    <a:lnTo>
                      <a:pt x="42" y="58"/>
                    </a:lnTo>
                    <a:lnTo>
                      <a:pt x="57" y="19"/>
                    </a:lnTo>
                    <a:lnTo>
                      <a:pt x="53" y="12"/>
                    </a:lnTo>
                    <a:lnTo>
                      <a:pt x="53" y="8"/>
                    </a:lnTo>
                    <a:lnTo>
                      <a:pt x="50" y="4"/>
                    </a:lnTo>
                    <a:lnTo>
                      <a:pt x="46" y="4"/>
                    </a:lnTo>
                    <a:lnTo>
                      <a:pt x="42" y="0"/>
                    </a:lnTo>
                    <a:lnTo>
                      <a:pt x="76" y="0"/>
                    </a:lnTo>
                    <a:lnTo>
                      <a:pt x="73" y="4"/>
                    </a:lnTo>
                    <a:lnTo>
                      <a:pt x="69" y="4"/>
                    </a:lnTo>
                    <a:lnTo>
                      <a:pt x="69" y="8"/>
                    </a:lnTo>
                    <a:lnTo>
                      <a:pt x="69" y="12"/>
                    </a:lnTo>
                    <a:lnTo>
                      <a:pt x="88" y="54"/>
                    </a:lnTo>
                    <a:lnTo>
                      <a:pt x="103" y="16"/>
                    </a:lnTo>
                    <a:lnTo>
                      <a:pt x="107" y="8"/>
                    </a:lnTo>
                    <a:lnTo>
                      <a:pt x="107" y="4"/>
                    </a:lnTo>
                    <a:lnTo>
                      <a:pt x="103" y="4"/>
                    </a:lnTo>
                    <a:lnTo>
                      <a:pt x="96" y="0"/>
                    </a:lnTo>
                    <a:lnTo>
                      <a:pt x="119" y="0"/>
                    </a:lnTo>
                    <a:lnTo>
                      <a:pt x="115" y="4"/>
                    </a:lnTo>
                    <a:lnTo>
                      <a:pt x="111" y="12"/>
                    </a:lnTo>
                    <a:lnTo>
                      <a:pt x="88" y="77"/>
                    </a:lnTo>
                    <a:lnTo>
                      <a:pt x="84" y="77"/>
                    </a:lnTo>
                    <a:lnTo>
                      <a:pt x="61" y="27"/>
                    </a:lnTo>
                    <a:lnTo>
                      <a:pt x="38" y="77"/>
                    </a:lnTo>
                    <a:lnTo>
                      <a:pt x="34" y="77"/>
                    </a:lnTo>
                    <a:lnTo>
                      <a:pt x="11" y="16"/>
                    </a:lnTo>
                    <a:lnTo>
                      <a:pt x="7" y="8"/>
                    </a:lnTo>
                    <a:lnTo>
                      <a:pt x="7" y="4"/>
                    </a:lnTo>
                    <a:lnTo>
                      <a:pt x="4" y="4"/>
                    </a:lnTo>
                    <a:lnTo>
                      <a:pt x="0" y="0"/>
                    </a:lnTo>
                    <a:close/>
                  </a:path>
                </a:pathLst>
              </a:custGeom>
              <a:solidFill>
                <a:srgbClr val="000000"/>
              </a:solidFill>
              <a:ln w="0">
                <a:solidFill>
                  <a:srgbClr val="000000"/>
                </a:solidFill>
                <a:round/>
                <a:headEnd/>
                <a:tailEnd/>
              </a:ln>
            </p:spPr>
            <p:txBody>
              <a:bodyPr/>
              <a:lstStyle/>
              <a:p>
                <a:endParaRPr lang="en-CA"/>
              </a:p>
            </p:txBody>
          </p:sp>
          <p:sp>
            <p:nvSpPr>
              <p:cNvPr id="19552" name="Freeform 17"/>
              <p:cNvSpPr>
                <a:spLocks noEditPoints="1"/>
              </p:cNvSpPr>
              <p:nvPr/>
            </p:nvSpPr>
            <p:spPr bwMode="auto">
              <a:xfrm>
                <a:off x="1854" y="1322"/>
                <a:ext cx="69" cy="81"/>
              </a:xfrm>
              <a:custGeom>
                <a:avLst/>
                <a:gdLst>
                  <a:gd name="T0" fmla="*/ 34 w 69"/>
                  <a:gd name="T1" fmla="*/ 73 h 81"/>
                  <a:gd name="T2" fmla="*/ 26 w 69"/>
                  <a:gd name="T3" fmla="*/ 77 h 81"/>
                  <a:gd name="T4" fmla="*/ 19 w 69"/>
                  <a:gd name="T5" fmla="*/ 81 h 81"/>
                  <a:gd name="T6" fmla="*/ 3 w 69"/>
                  <a:gd name="T7" fmla="*/ 77 h 81"/>
                  <a:gd name="T8" fmla="*/ 0 w 69"/>
                  <a:gd name="T9" fmla="*/ 62 h 81"/>
                  <a:gd name="T10" fmla="*/ 3 w 69"/>
                  <a:gd name="T11" fmla="*/ 54 h 81"/>
                  <a:gd name="T12" fmla="*/ 15 w 69"/>
                  <a:gd name="T13" fmla="*/ 43 h 81"/>
                  <a:gd name="T14" fmla="*/ 42 w 69"/>
                  <a:gd name="T15" fmla="*/ 31 h 81"/>
                  <a:gd name="T16" fmla="*/ 42 w 69"/>
                  <a:gd name="T17" fmla="*/ 20 h 81"/>
                  <a:gd name="T18" fmla="*/ 34 w 69"/>
                  <a:gd name="T19" fmla="*/ 8 h 81"/>
                  <a:gd name="T20" fmla="*/ 23 w 69"/>
                  <a:gd name="T21" fmla="*/ 8 h 81"/>
                  <a:gd name="T22" fmla="*/ 19 w 69"/>
                  <a:gd name="T23" fmla="*/ 12 h 81"/>
                  <a:gd name="T24" fmla="*/ 19 w 69"/>
                  <a:gd name="T25" fmla="*/ 23 h 81"/>
                  <a:gd name="T26" fmla="*/ 15 w 69"/>
                  <a:gd name="T27" fmla="*/ 27 h 81"/>
                  <a:gd name="T28" fmla="*/ 11 w 69"/>
                  <a:gd name="T29" fmla="*/ 31 h 81"/>
                  <a:gd name="T30" fmla="*/ 3 w 69"/>
                  <a:gd name="T31" fmla="*/ 27 h 81"/>
                  <a:gd name="T32" fmla="*/ 3 w 69"/>
                  <a:gd name="T33" fmla="*/ 23 h 81"/>
                  <a:gd name="T34" fmla="*/ 11 w 69"/>
                  <a:gd name="T35" fmla="*/ 8 h 81"/>
                  <a:gd name="T36" fmla="*/ 30 w 69"/>
                  <a:gd name="T37" fmla="*/ 0 h 81"/>
                  <a:gd name="T38" fmla="*/ 46 w 69"/>
                  <a:gd name="T39" fmla="*/ 4 h 81"/>
                  <a:gd name="T40" fmla="*/ 53 w 69"/>
                  <a:gd name="T41" fmla="*/ 12 h 81"/>
                  <a:gd name="T42" fmla="*/ 57 w 69"/>
                  <a:gd name="T43" fmla="*/ 27 h 81"/>
                  <a:gd name="T44" fmla="*/ 57 w 69"/>
                  <a:gd name="T45" fmla="*/ 62 h 81"/>
                  <a:gd name="T46" fmla="*/ 57 w 69"/>
                  <a:gd name="T47" fmla="*/ 69 h 81"/>
                  <a:gd name="T48" fmla="*/ 57 w 69"/>
                  <a:gd name="T49" fmla="*/ 69 h 81"/>
                  <a:gd name="T50" fmla="*/ 61 w 69"/>
                  <a:gd name="T51" fmla="*/ 69 h 81"/>
                  <a:gd name="T52" fmla="*/ 65 w 69"/>
                  <a:gd name="T53" fmla="*/ 69 h 81"/>
                  <a:gd name="T54" fmla="*/ 69 w 69"/>
                  <a:gd name="T55" fmla="*/ 69 h 81"/>
                  <a:gd name="T56" fmla="*/ 49 w 69"/>
                  <a:gd name="T57" fmla="*/ 81 h 81"/>
                  <a:gd name="T58" fmla="*/ 46 w 69"/>
                  <a:gd name="T59" fmla="*/ 77 h 81"/>
                  <a:gd name="T60" fmla="*/ 42 w 69"/>
                  <a:gd name="T61" fmla="*/ 69 h 81"/>
                  <a:gd name="T62" fmla="*/ 42 w 69"/>
                  <a:gd name="T63" fmla="*/ 35 h 81"/>
                  <a:gd name="T64" fmla="*/ 26 w 69"/>
                  <a:gd name="T65" fmla="*/ 43 h 81"/>
                  <a:gd name="T66" fmla="*/ 15 w 69"/>
                  <a:gd name="T67" fmla="*/ 50 h 81"/>
                  <a:gd name="T68" fmla="*/ 15 w 69"/>
                  <a:gd name="T69" fmla="*/ 58 h 81"/>
                  <a:gd name="T70" fmla="*/ 19 w 69"/>
                  <a:gd name="T71" fmla="*/ 66 h 81"/>
                  <a:gd name="T72" fmla="*/ 26 w 69"/>
                  <a:gd name="T73" fmla="*/ 69 h 81"/>
                  <a:gd name="T74" fmla="*/ 42 w 69"/>
                  <a:gd name="T75" fmla="*/ 62 h 8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9"/>
                  <a:gd name="T115" fmla="*/ 0 h 81"/>
                  <a:gd name="T116" fmla="*/ 69 w 69"/>
                  <a:gd name="T117" fmla="*/ 81 h 81"/>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9" h="81">
                    <a:moveTo>
                      <a:pt x="42" y="69"/>
                    </a:moveTo>
                    <a:lnTo>
                      <a:pt x="34" y="73"/>
                    </a:lnTo>
                    <a:lnTo>
                      <a:pt x="30" y="77"/>
                    </a:lnTo>
                    <a:lnTo>
                      <a:pt x="26" y="77"/>
                    </a:lnTo>
                    <a:lnTo>
                      <a:pt x="23" y="81"/>
                    </a:lnTo>
                    <a:lnTo>
                      <a:pt x="19" y="81"/>
                    </a:lnTo>
                    <a:lnTo>
                      <a:pt x="11" y="81"/>
                    </a:lnTo>
                    <a:lnTo>
                      <a:pt x="3" y="77"/>
                    </a:lnTo>
                    <a:lnTo>
                      <a:pt x="0" y="69"/>
                    </a:lnTo>
                    <a:lnTo>
                      <a:pt x="0" y="62"/>
                    </a:lnTo>
                    <a:lnTo>
                      <a:pt x="0" y="58"/>
                    </a:lnTo>
                    <a:lnTo>
                      <a:pt x="3" y="54"/>
                    </a:lnTo>
                    <a:lnTo>
                      <a:pt x="7" y="46"/>
                    </a:lnTo>
                    <a:lnTo>
                      <a:pt x="15" y="43"/>
                    </a:lnTo>
                    <a:lnTo>
                      <a:pt x="26" y="35"/>
                    </a:lnTo>
                    <a:lnTo>
                      <a:pt x="42" y="31"/>
                    </a:lnTo>
                    <a:lnTo>
                      <a:pt x="42" y="27"/>
                    </a:lnTo>
                    <a:lnTo>
                      <a:pt x="42" y="20"/>
                    </a:lnTo>
                    <a:lnTo>
                      <a:pt x="38" y="12"/>
                    </a:lnTo>
                    <a:lnTo>
                      <a:pt x="34" y="8"/>
                    </a:lnTo>
                    <a:lnTo>
                      <a:pt x="26" y="8"/>
                    </a:lnTo>
                    <a:lnTo>
                      <a:pt x="23" y="8"/>
                    </a:lnTo>
                    <a:lnTo>
                      <a:pt x="19" y="12"/>
                    </a:lnTo>
                    <a:lnTo>
                      <a:pt x="19" y="16"/>
                    </a:lnTo>
                    <a:lnTo>
                      <a:pt x="19" y="23"/>
                    </a:lnTo>
                    <a:lnTo>
                      <a:pt x="15" y="27"/>
                    </a:lnTo>
                    <a:lnTo>
                      <a:pt x="15" y="31"/>
                    </a:lnTo>
                    <a:lnTo>
                      <a:pt x="11" y="31"/>
                    </a:lnTo>
                    <a:lnTo>
                      <a:pt x="7" y="31"/>
                    </a:lnTo>
                    <a:lnTo>
                      <a:pt x="3" y="27"/>
                    </a:lnTo>
                    <a:lnTo>
                      <a:pt x="3" y="23"/>
                    </a:lnTo>
                    <a:lnTo>
                      <a:pt x="3" y="16"/>
                    </a:lnTo>
                    <a:lnTo>
                      <a:pt x="11" y="8"/>
                    </a:lnTo>
                    <a:lnTo>
                      <a:pt x="19" y="4"/>
                    </a:lnTo>
                    <a:lnTo>
                      <a:pt x="30" y="0"/>
                    </a:lnTo>
                    <a:lnTo>
                      <a:pt x="38" y="4"/>
                    </a:lnTo>
                    <a:lnTo>
                      <a:pt x="46" y="4"/>
                    </a:lnTo>
                    <a:lnTo>
                      <a:pt x="49" y="8"/>
                    </a:lnTo>
                    <a:lnTo>
                      <a:pt x="53" y="12"/>
                    </a:lnTo>
                    <a:lnTo>
                      <a:pt x="57" y="20"/>
                    </a:lnTo>
                    <a:lnTo>
                      <a:pt x="57" y="27"/>
                    </a:lnTo>
                    <a:lnTo>
                      <a:pt x="57" y="54"/>
                    </a:lnTo>
                    <a:lnTo>
                      <a:pt x="57" y="62"/>
                    </a:lnTo>
                    <a:lnTo>
                      <a:pt x="57" y="66"/>
                    </a:lnTo>
                    <a:lnTo>
                      <a:pt x="57" y="69"/>
                    </a:lnTo>
                    <a:lnTo>
                      <a:pt x="61" y="69"/>
                    </a:lnTo>
                    <a:lnTo>
                      <a:pt x="65" y="69"/>
                    </a:lnTo>
                    <a:lnTo>
                      <a:pt x="69" y="66"/>
                    </a:lnTo>
                    <a:lnTo>
                      <a:pt x="69" y="69"/>
                    </a:lnTo>
                    <a:lnTo>
                      <a:pt x="61" y="77"/>
                    </a:lnTo>
                    <a:lnTo>
                      <a:pt x="49" y="81"/>
                    </a:lnTo>
                    <a:lnTo>
                      <a:pt x="46" y="81"/>
                    </a:lnTo>
                    <a:lnTo>
                      <a:pt x="46" y="77"/>
                    </a:lnTo>
                    <a:lnTo>
                      <a:pt x="42" y="73"/>
                    </a:lnTo>
                    <a:lnTo>
                      <a:pt x="42" y="69"/>
                    </a:lnTo>
                    <a:close/>
                    <a:moveTo>
                      <a:pt x="42" y="62"/>
                    </a:moveTo>
                    <a:lnTo>
                      <a:pt x="42" y="35"/>
                    </a:lnTo>
                    <a:lnTo>
                      <a:pt x="30" y="39"/>
                    </a:lnTo>
                    <a:lnTo>
                      <a:pt x="26" y="43"/>
                    </a:lnTo>
                    <a:lnTo>
                      <a:pt x="19" y="46"/>
                    </a:lnTo>
                    <a:lnTo>
                      <a:pt x="15" y="50"/>
                    </a:lnTo>
                    <a:lnTo>
                      <a:pt x="15" y="54"/>
                    </a:lnTo>
                    <a:lnTo>
                      <a:pt x="15" y="58"/>
                    </a:lnTo>
                    <a:lnTo>
                      <a:pt x="15" y="62"/>
                    </a:lnTo>
                    <a:lnTo>
                      <a:pt x="19" y="66"/>
                    </a:lnTo>
                    <a:lnTo>
                      <a:pt x="23" y="69"/>
                    </a:lnTo>
                    <a:lnTo>
                      <a:pt x="26" y="69"/>
                    </a:lnTo>
                    <a:lnTo>
                      <a:pt x="34" y="69"/>
                    </a:lnTo>
                    <a:lnTo>
                      <a:pt x="42" y="62"/>
                    </a:lnTo>
                    <a:close/>
                  </a:path>
                </a:pathLst>
              </a:custGeom>
              <a:solidFill>
                <a:srgbClr val="000000"/>
              </a:solidFill>
              <a:ln w="0">
                <a:solidFill>
                  <a:srgbClr val="000000"/>
                </a:solidFill>
                <a:round/>
                <a:headEnd/>
                <a:tailEnd/>
              </a:ln>
            </p:spPr>
            <p:txBody>
              <a:bodyPr/>
              <a:lstStyle/>
              <a:p>
                <a:endParaRPr lang="en-CA"/>
              </a:p>
            </p:txBody>
          </p:sp>
          <p:sp>
            <p:nvSpPr>
              <p:cNvPr id="19553" name="Freeform 18"/>
              <p:cNvSpPr>
                <a:spLocks/>
              </p:cNvSpPr>
              <p:nvPr/>
            </p:nvSpPr>
            <p:spPr bwMode="auto">
              <a:xfrm>
                <a:off x="1926" y="1322"/>
                <a:ext cx="81" cy="81"/>
              </a:xfrm>
              <a:custGeom>
                <a:avLst/>
                <a:gdLst>
                  <a:gd name="T0" fmla="*/ 23 w 81"/>
                  <a:gd name="T1" fmla="*/ 20 h 81"/>
                  <a:gd name="T2" fmla="*/ 31 w 81"/>
                  <a:gd name="T3" fmla="*/ 8 h 81"/>
                  <a:gd name="T4" fmla="*/ 43 w 81"/>
                  <a:gd name="T5" fmla="*/ 4 h 81"/>
                  <a:gd name="T6" fmla="*/ 50 w 81"/>
                  <a:gd name="T7" fmla="*/ 0 h 81"/>
                  <a:gd name="T8" fmla="*/ 54 w 81"/>
                  <a:gd name="T9" fmla="*/ 4 h 81"/>
                  <a:gd name="T10" fmla="*/ 62 w 81"/>
                  <a:gd name="T11" fmla="*/ 4 h 81"/>
                  <a:gd name="T12" fmla="*/ 66 w 81"/>
                  <a:gd name="T13" fmla="*/ 8 h 81"/>
                  <a:gd name="T14" fmla="*/ 69 w 81"/>
                  <a:gd name="T15" fmla="*/ 16 h 81"/>
                  <a:gd name="T16" fmla="*/ 69 w 81"/>
                  <a:gd name="T17" fmla="*/ 20 h 81"/>
                  <a:gd name="T18" fmla="*/ 69 w 81"/>
                  <a:gd name="T19" fmla="*/ 31 h 81"/>
                  <a:gd name="T20" fmla="*/ 69 w 81"/>
                  <a:gd name="T21" fmla="*/ 62 h 81"/>
                  <a:gd name="T22" fmla="*/ 69 w 81"/>
                  <a:gd name="T23" fmla="*/ 69 h 81"/>
                  <a:gd name="T24" fmla="*/ 69 w 81"/>
                  <a:gd name="T25" fmla="*/ 73 h 81"/>
                  <a:gd name="T26" fmla="*/ 73 w 81"/>
                  <a:gd name="T27" fmla="*/ 73 h 81"/>
                  <a:gd name="T28" fmla="*/ 73 w 81"/>
                  <a:gd name="T29" fmla="*/ 77 h 81"/>
                  <a:gd name="T30" fmla="*/ 77 w 81"/>
                  <a:gd name="T31" fmla="*/ 77 h 81"/>
                  <a:gd name="T32" fmla="*/ 81 w 81"/>
                  <a:gd name="T33" fmla="*/ 77 h 81"/>
                  <a:gd name="T34" fmla="*/ 81 w 81"/>
                  <a:gd name="T35" fmla="*/ 81 h 81"/>
                  <a:gd name="T36" fmla="*/ 46 w 81"/>
                  <a:gd name="T37" fmla="*/ 81 h 81"/>
                  <a:gd name="T38" fmla="*/ 46 w 81"/>
                  <a:gd name="T39" fmla="*/ 77 h 81"/>
                  <a:gd name="T40" fmla="*/ 46 w 81"/>
                  <a:gd name="T41" fmla="*/ 77 h 81"/>
                  <a:gd name="T42" fmla="*/ 50 w 81"/>
                  <a:gd name="T43" fmla="*/ 77 h 81"/>
                  <a:gd name="T44" fmla="*/ 54 w 81"/>
                  <a:gd name="T45" fmla="*/ 77 h 81"/>
                  <a:gd name="T46" fmla="*/ 54 w 81"/>
                  <a:gd name="T47" fmla="*/ 73 h 81"/>
                  <a:gd name="T48" fmla="*/ 54 w 81"/>
                  <a:gd name="T49" fmla="*/ 69 h 81"/>
                  <a:gd name="T50" fmla="*/ 54 w 81"/>
                  <a:gd name="T51" fmla="*/ 69 h 81"/>
                  <a:gd name="T52" fmla="*/ 54 w 81"/>
                  <a:gd name="T53" fmla="*/ 62 h 81"/>
                  <a:gd name="T54" fmla="*/ 54 w 81"/>
                  <a:gd name="T55" fmla="*/ 31 h 81"/>
                  <a:gd name="T56" fmla="*/ 54 w 81"/>
                  <a:gd name="T57" fmla="*/ 23 h 81"/>
                  <a:gd name="T58" fmla="*/ 54 w 81"/>
                  <a:gd name="T59" fmla="*/ 16 h 81"/>
                  <a:gd name="T60" fmla="*/ 50 w 81"/>
                  <a:gd name="T61" fmla="*/ 16 h 81"/>
                  <a:gd name="T62" fmla="*/ 43 w 81"/>
                  <a:gd name="T63" fmla="*/ 12 h 81"/>
                  <a:gd name="T64" fmla="*/ 35 w 81"/>
                  <a:gd name="T65" fmla="*/ 16 h 81"/>
                  <a:gd name="T66" fmla="*/ 23 w 81"/>
                  <a:gd name="T67" fmla="*/ 23 h 81"/>
                  <a:gd name="T68" fmla="*/ 23 w 81"/>
                  <a:gd name="T69" fmla="*/ 62 h 81"/>
                  <a:gd name="T70" fmla="*/ 23 w 81"/>
                  <a:gd name="T71" fmla="*/ 69 h 81"/>
                  <a:gd name="T72" fmla="*/ 23 w 81"/>
                  <a:gd name="T73" fmla="*/ 73 h 81"/>
                  <a:gd name="T74" fmla="*/ 27 w 81"/>
                  <a:gd name="T75" fmla="*/ 73 h 81"/>
                  <a:gd name="T76" fmla="*/ 27 w 81"/>
                  <a:gd name="T77" fmla="*/ 77 h 81"/>
                  <a:gd name="T78" fmla="*/ 31 w 81"/>
                  <a:gd name="T79" fmla="*/ 77 h 81"/>
                  <a:gd name="T80" fmla="*/ 35 w 81"/>
                  <a:gd name="T81" fmla="*/ 77 h 81"/>
                  <a:gd name="T82" fmla="*/ 35 w 81"/>
                  <a:gd name="T83" fmla="*/ 81 h 81"/>
                  <a:gd name="T84" fmla="*/ 0 w 81"/>
                  <a:gd name="T85" fmla="*/ 81 h 81"/>
                  <a:gd name="T86" fmla="*/ 0 w 81"/>
                  <a:gd name="T87" fmla="*/ 77 h 81"/>
                  <a:gd name="T88" fmla="*/ 0 w 81"/>
                  <a:gd name="T89" fmla="*/ 77 h 81"/>
                  <a:gd name="T90" fmla="*/ 4 w 81"/>
                  <a:gd name="T91" fmla="*/ 77 h 81"/>
                  <a:gd name="T92" fmla="*/ 8 w 81"/>
                  <a:gd name="T93" fmla="*/ 73 h 81"/>
                  <a:gd name="T94" fmla="*/ 8 w 81"/>
                  <a:gd name="T95" fmla="*/ 69 h 81"/>
                  <a:gd name="T96" fmla="*/ 8 w 81"/>
                  <a:gd name="T97" fmla="*/ 62 h 81"/>
                  <a:gd name="T98" fmla="*/ 8 w 81"/>
                  <a:gd name="T99" fmla="*/ 35 h 81"/>
                  <a:gd name="T100" fmla="*/ 8 w 81"/>
                  <a:gd name="T101" fmla="*/ 23 h 81"/>
                  <a:gd name="T102" fmla="*/ 8 w 81"/>
                  <a:gd name="T103" fmla="*/ 16 h 81"/>
                  <a:gd name="T104" fmla="*/ 8 w 81"/>
                  <a:gd name="T105" fmla="*/ 16 h 81"/>
                  <a:gd name="T106" fmla="*/ 8 w 81"/>
                  <a:gd name="T107" fmla="*/ 12 h 81"/>
                  <a:gd name="T108" fmla="*/ 8 w 81"/>
                  <a:gd name="T109" fmla="*/ 12 h 81"/>
                  <a:gd name="T110" fmla="*/ 4 w 81"/>
                  <a:gd name="T111" fmla="*/ 12 h 81"/>
                  <a:gd name="T112" fmla="*/ 4 w 81"/>
                  <a:gd name="T113" fmla="*/ 12 h 81"/>
                  <a:gd name="T114" fmla="*/ 0 w 81"/>
                  <a:gd name="T115" fmla="*/ 12 h 81"/>
                  <a:gd name="T116" fmla="*/ 0 w 81"/>
                  <a:gd name="T117" fmla="*/ 12 h 81"/>
                  <a:gd name="T118" fmla="*/ 20 w 81"/>
                  <a:gd name="T119" fmla="*/ 0 h 81"/>
                  <a:gd name="T120" fmla="*/ 23 w 81"/>
                  <a:gd name="T121" fmla="*/ 0 h 81"/>
                  <a:gd name="T122" fmla="*/ 23 w 81"/>
                  <a:gd name="T123" fmla="*/ 20 h 8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1"/>
                  <a:gd name="T187" fmla="*/ 0 h 81"/>
                  <a:gd name="T188" fmla="*/ 81 w 81"/>
                  <a:gd name="T189" fmla="*/ 81 h 8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1" h="81">
                    <a:moveTo>
                      <a:pt x="23" y="20"/>
                    </a:moveTo>
                    <a:lnTo>
                      <a:pt x="31" y="8"/>
                    </a:lnTo>
                    <a:lnTo>
                      <a:pt x="43" y="4"/>
                    </a:lnTo>
                    <a:lnTo>
                      <a:pt x="50" y="0"/>
                    </a:lnTo>
                    <a:lnTo>
                      <a:pt x="54" y="4"/>
                    </a:lnTo>
                    <a:lnTo>
                      <a:pt x="62" y="4"/>
                    </a:lnTo>
                    <a:lnTo>
                      <a:pt x="66" y="8"/>
                    </a:lnTo>
                    <a:lnTo>
                      <a:pt x="69" y="16"/>
                    </a:lnTo>
                    <a:lnTo>
                      <a:pt x="69" y="20"/>
                    </a:lnTo>
                    <a:lnTo>
                      <a:pt x="69" y="31"/>
                    </a:lnTo>
                    <a:lnTo>
                      <a:pt x="69" y="62"/>
                    </a:lnTo>
                    <a:lnTo>
                      <a:pt x="69" y="69"/>
                    </a:lnTo>
                    <a:lnTo>
                      <a:pt x="69" y="73"/>
                    </a:lnTo>
                    <a:lnTo>
                      <a:pt x="73" y="73"/>
                    </a:lnTo>
                    <a:lnTo>
                      <a:pt x="73" y="77"/>
                    </a:lnTo>
                    <a:lnTo>
                      <a:pt x="77" y="77"/>
                    </a:lnTo>
                    <a:lnTo>
                      <a:pt x="81" y="77"/>
                    </a:lnTo>
                    <a:lnTo>
                      <a:pt x="81" y="81"/>
                    </a:lnTo>
                    <a:lnTo>
                      <a:pt x="46" y="81"/>
                    </a:lnTo>
                    <a:lnTo>
                      <a:pt x="46" y="77"/>
                    </a:lnTo>
                    <a:lnTo>
                      <a:pt x="50" y="77"/>
                    </a:lnTo>
                    <a:lnTo>
                      <a:pt x="54" y="77"/>
                    </a:lnTo>
                    <a:lnTo>
                      <a:pt x="54" y="73"/>
                    </a:lnTo>
                    <a:lnTo>
                      <a:pt x="54" y="69"/>
                    </a:lnTo>
                    <a:lnTo>
                      <a:pt x="54" y="62"/>
                    </a:lnTo>
                    <a:lnTo>
                      <a:pt x="54" y="31"/>
                    </a:lnTo>
                    <a:lnTo>
                      <a:pt x="54" y="23"/>
                    </a:lnTo>
                    <a:lnTo>
                      <a:pt x="54" y="16"/>
                    </a:lnTo>
                    <a:lnTo>
                      <a:pt x="50" y="16"/>
                    </a:lnTo>
                    <a:lnTo>
                      <a:pt x="43" y="12"/>
                    </a:lnTo>
                    <a:lnTo>
                      <a:pt x="35" y="16"/>
                    </a:lnTo>
                    <a:lnTo>
                      <a:pt x="23" y="23"/>
                    </a:lnTo>
                    <a:lnTo>
                      <a:pt x="23" y="62"/>
                    </a:lnTo>
                    <a:lnTo>
                      <a:pt x="23" y="69"/>
                    </a:lnTo>
                    <a:lnTo>
                      <a:pt x="23" y="73"/>
                    </a:lnTo>
                    <a:lnTo>
                      <a:pt x="27" y="73"/>
                    </a:lnTo>
                    <a:lnTo>
                      <a:pt x="27" y="77"/>
                    </a:lnTo>
                    <a:lnTo>
                      <a:pt x="31" y="77"/>
                    </a:lnTo>
                    <a:lnTo>
                      <a:pt x="35" y="77"/>
                    </a:lnTo>
                    <a:lnTo>
                      <a:pt x="35" y="81"/>
                    </a:lnTo>
                    <a:lnTo>
                      <a:pt x="0" y="81"/>
                    </a:lnTo>
                    <a:lnTo>
                      <a:pt x="0" y="77"/>
                    </a:lnTo>
                    <a:lnTo>
                      <a:pt x="4" y="77"/>
                    </a:lnTo>
                    <a:lnTo>
                      <a:pt x="8" y="73"/>
                    </a:lnTo>
                    <a:lnTo>
                      <a:pt x="8" y="69"/>
                    </a:lnTo>
                    <a:lnTo>
                      <a:pt x="8" y="62"/>
                    </a:lnTo>
                    <a:lnTo>
                      <a:pt x="8" y="35"/>
                    </a:lnTo>
                    <a:lnTo>
                      <a:pt x="8" y="23"/>
                    </a:lnTo>
                    <a:lnTo>
                      <a:pt x="8" y="16"/>
                    </a:lnTo>
                    <a:lnTo>
                      <a:pt x="8" y="12"/>
                    </a:lnTo>
                    <a:lnTo>
                      <a:pt x="4" y="12"/>
                    </a:lnTo>
                    <a:lnTo>
                      <a:pt x="0" y="12"/>
                    </a:lnTo>
                    <a:lnTo>
                      <a:pt x="20" y="0"/>
                    </a:lnTo>
                    <a:lnTo>
                      <a:pt x="23" y="0"/>
                    </a:lnTo>
                    <a:lnTo>
                      <a:pt x="23" y="20"/>
                    </a:lnTo>
                    <a:close/>
                  </a:path>
                </a:pathLst>
              </a:custGeom>
              <a:solidFill>
                <a:srgbClr val="000000"/>
              </a:solidFill>
              <a:ln w="0">
                <a:solidFill>
                  <a:srgbClr val="000000"/>
                </a:solidFill>
                <a:round/>
                <a:headEnd/>
                <a:tailEnd/>
              </a:ln>
            </p:spPr>
            <p:txBody>
              <a:bodyPr/>
              <a:lstStyle/>
              <a:p>
                <a:endParaRPr lang="en-CA"/>
              </a:p>
            </p:txBody>
          </p:sp>
          <p:sp>
            <p:nvSpPr>
              <p:cNvPr id="19554" name="Freeform 19"/>
              <p:cNvSpPr>
                <a:spLocks/>
              </p:cNvSpPr>
              <p:nvPr/>
            </p:nvSpPr>
            <p:spPr bwMode="auto">
              <a:xfrm>
                <a:off x="2007" y="1303"/>
                <a:ext cx="50" cy="100"/>
              </a:xfrm>
              <a:custGeom>
                <a:avLst/>
                <a:gdLst>
                  <a:gd name="T0" fmla="*/ 27 w 50"/>
                  <a:gd name="T1" fmla="*/ 0 h 100"/>
                  <a:gd name="T2" fmla="*/ 27 w 50"/>
                  <a:gd name="T3" fmla="*/ 23 h 100"/>
                  <a:gd name="T4" fmla="*/ 46 w 50"/>
                  <a:gd name="T5" fmla="*/ 23 h 100"/>
                  <a:gd name="T6" fmla="*/ 46 w 50"/>
                  <a:gd name="T7" fmla="*/ 27 h 100"/>
                  <a:gd name="T8" fmla="*/ 27 w 50"/>
                  <a:gd name="T9" fmla="*/ 27 h 100"/>
                  <a:gd name="T10" fmla="*/ 27 w 50"/>
                  <a:gd name="T11" fmla="*/ 77 h 100"/>
                  <a:gd name="T12" fmla="*/ 27 w 50"/>
                  <a:gd name="T13" fmla="*/ 85 h 100"/>
                  <a:gd name="T14" fmla="*/ 31 w 50"/>
                  <a:gd name="T15" fmla="*/ 88 h 100"/>
                  <a:gd name="T16" fmla="*/ 31 w 50"/>
                  <a:gd name="T17" fmla="*/ 88 h 100"/>
                  <a:gd name="T18" fmla="*/ 35 w 50"/>
                  <a:gd name="T19" fmla="*/ 88 h 100"/>
                  <a:gd name="T20" fmla="*/ 38 w 50"/>
                  <a:gd name="T21" fmla="*/ 88 h 100"/>
                  <a:gd name="T22" fmla="*/ 42 w 50"/>
                  <a:gd name="T23" fmla="*/ 88 h 100"/>
                  <a:gd name="T24" fmla="*/ 42 w 50"/>
                  <a:gd name="T25" fmla="*/ 88 h 100"/>
                  <a:gd name="T26" fmla="*/ 46 w 50"/>
                  <a:gd name="T27" fmla="*/ 85 h 100"/>
                  <a:gd name="T28" fmla="*/ 50 w 50"/>
                  <a:gd name="T29" fmla="*/ 85 h 100"/>
                  <a:gd name="T30" fmla="*/ 46 w 50"/>
                  <a:gd name="T31" fmla="*/ 92 h 100"/>
                  <a:gd name="T32" fmla="*/ 38 w 50"/>
                  <a:gd name="T33" fmla="*/ 96 h 100"/>
                  <a:gd name="T34" fmla="*/ 35 w 50"/>
                  <a:gd name="T35" fmla="*/ 100 h 100"/>
                  <a:gd name="T36" fmla="*/ 27 w 50"/>
                  <a:gd name="T37" fmla="*/ 100 h 100"/>
                  <a:gd name="T38" fmla="*/ 23 w 50"/>
                  <a:gd name="T39" fmla="*/ 100 h 100"/>
                  <a:gd name="T40" fmla="*/ 19 w 50"/>
                  <a:gd name="T41" fmla="*/ 96 h 100"/>
                  <a:gd name="T42" fmla="*/ 15 w 50"/>
                  <a:gd name="T43" fmla="*/ 96 h 100"/>
                  <a:gd name="T44" fmla="*/ 15 w 50"/>
                  <a:gd name="T45" fmla="*/ 92 h 100"/>
                  <a:gd name="T46" fmla="*/ 12 w 50"/>
                  <a:gd name="T47" fmla="*/ 88 h 100"/>
                  <a:gd name="T48" fmla="*/ 12 w 50"/>
                  <a:gd name="T49" fmla="*/ 81 h 100"/>
                  <a:gd name="T50" fmla="*/ 12 w 50"/>
                  <a:gd name="T51" fmla="*/ 27 h 100"/>
                  <a:gd name="T52" fmla="*/ 0 w 50"/>
                  <a:gd name="T53" fmla="*/ 27 h 100"/>
                  <a:gd name="T54" fmla="*/ 0 w 50"/>
                  <a:gd name="T55" fmla="*/ 27 h 100"/>
                  <a:gd name="T56" fmla="*/ 4 w 50"/>
                  <a:gd name="T57" fmla="*/ 23 h 100"/>
                  <a:gd name="T58" fmla="*/ 12 w 50"/>
                  <a:gd name="T59" fmla="*/ 19 h 100"/>
                  <a:gd name="T60" fmla="*/ 15 w 50"/>
                  <a:gd name="T61" fmla="*/ 16 h 100"/>
                  <a:gd name="T62" fmla="*/ 19 w 50"/>
                  <a:gd name="T63" fmla="*/ 12 h 100"/>
                  <a:gd name="T64" fmla="*/ 23 w 50"/>
                  <a:gd name="T65" fmla="*/ 4 h 100"/>
                  <a:gd name="T66" fmla="*/ 27 w 50"/>
                  <a:gd name="T67" fmla="*/ 0 h 100"/>
                  <a:gd name="T68" fmla="*/ 27 w 50"/>
                  <a:gd name="T69" fmla="*/ 0 h 10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50"/>
                  <a:gd name="T106" fmla="*/ 0 h 100"/>
                  <a:gd name="T107" fmla="*/ 50 w 50"/>
                  <a:gd name="T108" fmla="*/ 100 h 10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50" h="100">
                    <a:moveTo>
                      <a:pt x="27" y="0"/>
                    </a:moveTo>
                    <a:lnTo>
                      <a:pt x="27" y="23"/>
                    </a:lnTo>
                    <a:lnTo>
                      <a:pt x="46" y="23"/>
                    </a:lnTo>
                    <a:lnTo>
                      <a:pt x="46" y="27"/>
                    </a:lnTo>
                    <a:lnTo>
                      <a:pt x="27" y="27"/>
                    </a:lnTo>
                    <a:lnTo>
                      <a:pt x="27" y="77"/>
                    </a:lnTo>
                    <a:lnTo>
                      <a:pt x="27" y="85"/>
                    </a:lnTo>
                    <a:lnTo>
                      <a:pt x="31" y="88"/>
                    </a:lnTo>
                    <a:lnTo>
                      <a:pt x="35" y="88"/>
                    </a:lnTo>
                    <a:lnTo>
                      <a:pt x="38" y="88"/>
                    </a:lnTo>
                    <a:lnTo>
                      <a:pt x="42" y="88"/>
                    </a:lnTo>
                    <a:lnTo>
                      <a:pt x="46" y="85"/>
                    </a:lnTo>
                    <a:lnTo>
                      <a:pt x="50" y="85"/>
                    </a:lnTo>
                    <a:lnTo>
                      <a:pt x="46" y="92"/>
                    </a:lnTo>
                    <a:lnTo>
                      <a:pt x="38" y="96"/>
                    </a:lnTo>
                    <a:lnTo>
                      <a:pt x="35" y="100"/>
                    </a:lnTo>
                    <a:lnTo>
                      <a:pt x="27" y="100"/>
                    </a:lnTo>
                    <a:lnTo>
                      <a:pt x="23" y="100"/>
                    </a:lnTo>
                    <a:lnTo>
                      <a:pt x="19" y="96"/>
                    </a:lnTo>
                    <a:lnTo>
                      <a:pt x="15" y="96"/>
                    </a:lnTo>
                    <a:lnTo>
                      <a:pt x="15" y="92"/>
                    </a:lnTo>
                    <a:lnTo>
                      <a:pt x="12" y="88"/>
                    </a:lnTo>
                    <a:lnTo>
                      <a:pt x="12" y="81"/>
                    </a:lnTo>
                    <a:lnTo>
                      <a:pt x="12" y="27"/>
                    </a:lnTo>
                    <a:lnTo>
                      <a:pt x="0" y="27"/>
                    </a:lnTo>
                    <a:lnTo>
                      <a:pt x="4" y="23"/>
                    </a:lnTo>
                    <a:lnTo>
                      <a:pt x="12" y="19"/>
                    </a:lnTo>
                    <a:lnTo>
                      <a:pt x="15" y="16"/>
                    </a:lnTo>
                    <a:lnTo>
                      <a:pt x="19" y="12"/>
                    </a:lnTo>
                    <a:lnTo>
                      <a:pt x="23" y="4"/>
                    </a:lnTo>
                    <a:lnTo>
                      <a:pt x="27" y="0"/>
                    </a:lnTo>
                    <a:close/>
                  </a:path>
                </a:pathLst>
              </a:custGeom>
              <a:solidFill>
                <a:srgbClr val="000000"/>
              </a:solidFill>
              <a:ln w="0">
                <a:solidFill>
                  <a:srgbClr val="000000"/>
                </a:solidFill>
                <a:round/>
                <a:headEnd/>
                <a:tailEnd/>
              </a:ln>
            </p:spPr>
            <p:txBody>
              <a:bodyPr/>
              <a:lstStyle/>
              <a:p>
                <a:endParaRPr lang="en-CA"/>
              </a:p>
            </p:txBody>
          </p:sp>
          <p:sp>
            <p:nvSpPr>
              <p:cNvPr id="19555" name="Rectangle 20"/>
              <p:cNvSpPr>
                <a:spLocks noChangeArrowheads="1"/>
              </p:cNvSpPr>
              <p:nvPr/>
            </p:nvSpPr>
            <p:spPr bwMode="auto">
              <a:xfrm>
                <a:off x="2107" y="1261"/>
                <a:ext cx="7" cy="207"/>
              </a:xfrm>
              <a:prstGeom prst="rect">
                <a:avLst/>
              </a:prstGeom>
              <a:solidFill>
                <a:srgbClr val="000000"/>
              </a:solidFill>
              <a:ln w="0">
                <a:solidFill>
                  <a:srgbClr val="000000"/>
                </a:solidFill>
                <a:miter lim="800000"/>
                <a:headEnd/>
                <a:tailEnd/>
              </a:ln>
            </p:spPr>
            <p:txBody>
              <a:bodyPr/>
              <a:lstStyle/>
              <a:p>
                <a:endParaRPr lang="en-US"/>
              </a:p>
            </p:txBody>
          </p:sp>
          <p:sp>
            <p:nvSpPr>
              <p:cNvPr id="19556" name="Freeform 21"/>
              <p:cNvSpPr>
                <a:spLocks/>
              </p:cNvSpPr>
              <p:nvPr/>
            </p:nvSpPr>
            <p:spPr bwMode="auto">
              <a:xfrm>
                <a:off x="2283" y="1303"/>
                <a:ext cx="46" cy="100"/>
              </a:xfrm>
              <a:custGeom>
                <a:avLst/>
                <a:gdLst>
                  <a:gd name="T0" fmla="*/ 23 w 46"/>
                  <a:gd name="T1" fmla="*/ 0 h 100"/>
                  <a:gd name="T2" fmla="*/ 23 w 46"/>
                  <a:gd name="T3" fmla="*/ 23 h 100"/>
                  <a:gd name="T4" fmla="*/ 42 w 46"/>
                  <a:gd name="T5" fmla="*/ 23 h 100"/>
                  <a:gd name="T6" fmla="*/ 42 w 46"/>
                  <a:gd name="T7" fmla="*/ 27 h 100"/>
                  <a:gd name="T8" fmla="*/ 23 w 46"/>
                  <a:gd name="T9" fmla="*/ 27 h 100"/>
                  <a:gd name="T10" fmla="*/ 23 w 46"/>
                  <a:gd name="T11" fmla="*/ 77 h 100"/>
                  <a:gd name="T12" fmla="*/ 27 w 46"/>
                  <a:gd name="T13" fmla="*/ 85 h 100"/>
                  <a:gd name="T14" fmla="*/ 27 w 46"/>
                  <a:gd name="T15" fmla="*/ 88 h 100"/>
                  <a:gd name="T16" fmla="*/ 31 w 46"/>
                  <a:gd name="T17" fmla="*/ 88 h 100"/>
                  <a:gd name="T18" fmla="*/ 31 w 46"/>
                  <a:gd name="T19" fmla="*/ 88 h 100"/>
                  <a:gd name="T20" fmla="*/ 35 w 46"/>
                  <a:gd name="T21" fmla="*/ 88 h 100"/>
                  <a:gd name="T22" fmla="*/ 39 w 46"/>
                  <a:gd name="T23" fmla="*/ 88 h 100"/>
                  <a:gd name="T24" fmla="*/ 39 w 46"/>
                  <a:gd name="T25" fmla="*/ 88 h 100"/>
                  <a:gd name="T26" fmla="*/ 42 w 46"/>
                  <a:gd name="T27" fmla="*/ 85 h 100"/>
                  <a:gd name="T28" fmla="*/ 46 w 46"/>
                  <a:gd name="T29" fmla="*/ 85 h 100"/>
                  <a:gd name="T30" fmla="*/ 42 w 46"/>
                  <a:gd name="T31" fmla="*/ 92 h 100"/>
                  <a:gd name="T32" fmla="*/ 39 w 46"/>
                  <a:gd name="T33" fmla="*/ 96 h 100"/>
                  <a:gd name="T34" fmla="*/ 31 w 46"/>
                  <a:gd name="T35" fmla="*/ 100 h 100"/>
                  <a:gd name="T36" fmla="*/ 27 w 46"/>
                  <a:gd name="T37" fmla="*/ 100 h 100"/>
                  <a:gd name="T38" fmla="*/ 23 w 46"/>
                  <a:gd name="T39" fmla="*/ 100 h 100"/>
                  <a:gd name="T40" fmla="*/ 19 w 46"/>
                  <a:gd name="T41" fmla="*/ 96 h 100"/>
                  <a:gd name="T42" fmla="*/ 16 w 46"/>
                  <a:gd name="T43" fmla="*/ 96 h 100"/>
                  <a:gd name="T44" fmla="*/ 12 w 46"/>
                  <a:gd name="T45" fmla="*/ 92 h 100"/>
                  <a:gd name="T46" fmla="*/ 12 w 46"/>
                  <a:gd name="T47" fmla="*/ 88 h 100"/>
                  <a:gd name="T48" fmla="*/ 12 w 46"/>
                  <a:gd name="T49" fmla="*/ 81 h 100"/>
                  <a:gd name="T50" fmla="*/ 12 w 46"/>
                  <a:gd name="T51" fmla="*/ 27 h 100"/>
                  <a:gd name="T52" fmla="*/ 0 w 46"/>
                  <a:gd name="T53" fmla="*/ 27 h 100"/>
                  <a:gd name="T54" fmla="*/ 0 w 46"/>
                  <a:gd name="T55" fmla="*/ 27 h 100"/>
                  <a:gd name="T56" fmla="*/ 4 w 46"/>
                  <a:gd name="T57" fmla="*/ 23 h 100"/>
                  <a:gd name="T58" fmla="*/ 8 w 46"/>
                  <a:gd name="T59" fmla="*/ 19 h 100"/>
                  <a:gd name="T60" fmla="*/ 12 w 46"/>
                  <a:gd name="T61" fmla="*/ 16 h 100"/>
                  <a:gd name="T62" fmla="*/ 16 w 46"/>
                  <a:gd name="T63" fmla="*/ 12 h 100"/>
                  <a:gd name="T64" fmla="*/ 19 w 46"/>
                  <a:gd name="T65" fmla="*/ 4 h 100"/>
                  <a:gd name="T66" fmla="*/ 23 w 46"/>
                  <a:gd name="T67" fmla="*/ 0 h 100"/>
                  <a:gd name="T68" fmla="*/ 23 w 46"/>
                  <a:gd name="T69" fmla="*/ 0 h 10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6"/>
                  <a:gd name="T106" fmla="*/ 0 h 100"/>
                  <a:gd name="T107" fmla="*/ 46 w 46"/>
                  <a:gd name="T108" fmla="*/ 100 h 10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6" h="100">
                    <a:moveTo>
                      <a:pt x="23" y="0"/>
                    </a:moveTo>
                    <a:lnTo>
                      <a:pt x="23" y="23"/>
                    </a:lnTo>
                    <a:lnTo>
                      <a:pt x="42" y="23"/>
                    </a:lnTo>
                    <a:lnTo>
                      <a:pt x="42" y="27"/>
                    </a:lnTo>
                    <a:lnTo>
                      <a:pt x="23" y="27"/>
                    </a:lnTo>
                    <a:lnTo>
                      <a:pt x="23" y="77"/>
                    </a:lnTo>
                    <a:lnTo>
                      <a:pt x="27" y="85"/>
                    </a:lnTo>
                    <a:lnTo>
                      <a:pt x="27" y="88"/>
                    </a:lnTo>
                    <a:lnTo>
                      <a:pt x="31" y="88"/>
                    </a:lnTo>
                    <a:lnTo>
                      <a:pt x="35" y="88"/>
                    </a:lnTo>
                    <a:lnTo>
                      <a:pt x="39" y="88"/>
                    </a:lnTo>
                    <a:lnTo>
                      <a:pt x="42" y="85"/>
                    </a:lnTo>
                    <a:lnTo>
                      <a:pt x="46" y="85"/>
                    </a:lnTo>
                    <a:lnTo>
                      <a:pt x="42" y="92"/>
                    </a:lnTo>
                    <a:lnTo>
                      <a:pt x="39" y="96"/>
                    </a:lnTo>
                    <a:lnTo>
                      <a:pt x="31" y="100"/>
                    </a:lnTo>
                    <a:lnTo>
                      <a:pt x="27" y="100"/>
                    </a:lnTo>
                    <a:lnTo>
                      <a:pt x="23" y="100"/>
                    </a:lnTo>
                    <a:lnTo>
                      <a:pt x="19" y="96"/>
                    </a:lnTo>
                    <a:lnTo>
                      <a:pt x="16" y="96"/>
                    </a:lnTo>
                    <a:lnTo>
                      <a:pt x="12" y="92"/>
                    </a:lnTo>
                    <a:lnTo>
                      <a:pt x="12" y="88"/>
                    </a:lnTo>
                    <a:lnTo>
                      <a:pt x="12" y="81"/>
                    </a:lnTo>
                    <a:lnTo>
                      <a:pt x="12" y="27"/>
                    </a:lnTo>
                    <a:lnTo>
                      <a:pt x="0" y="27"/>
                    </a:lnTo>
                    <a:lnTo>
                      <a:pt x="4" y="23"/>
                    </a:lnTo>
                    <a:lnTo>
                      <a:pt x="8" y="19"/>
                    </a:lnTo>
                    <a:lnTo>
                      <a:pt x="12" y="16"/>
                    </a:lnTo>
                    <a:lnTo>
                      <a:pt x="16" y="12"/>
                    </a:lnTo>
                    <a:lnTo>
                      <a:pt x="19" y="4"/>
                    </a:lnTo>
                    <a:lnTo>
                      <a:pt x="23" y="0"/>
                    </a:lnTo>
                    <a:close/>
                  </a:path>
                </a:pathLst>
              </a:custGeom>
              <a:solidFill>
                <a:srgbClr val="000000"/>
              </a:solidFill>
              <a:ln w="0">
                <a:solidFill>
                  <a:srgbClr val="000000"/>
                </a:solidFill>
                <a:round/>
                <a:headEnd/>
                <a:tailEnd/>
              </a:ln>
            </p:spPr>
            <p:txBody>
              <a:bodyPr/>
              <a:lstStyle/>
              <a:p>
                <a:endParaRPr lang="en-CA"/>
              </a:p>
            </p:txBody>
          </p:sp>
          <p:sp>
            <p:nvSpPr>
              <p:cNvPr id="19557" name="Freeform 22"/>
              <p:cNvSpPr>
                <a:spLocks noEditPoints="1"/>
              </p:cNvSpPr>
              <p:nvPr/>
            </p:nvSpPr>
            <p:spPr bwMode="auto">
              <a:xfrm>
                <a:off x="2333" y="1322"/>
                <a:ext cx="73" cy="81"/>
              </a:xfrm>
              <a:custGeom>
                <a:avLst/>
                <a:gdLst>
                  <a:gd name="T0" fmla="*/ 39 w 73"/>
                  <a:gd name="T1" fmla="*/ 0 h 81"/>
                  <a:gd name="T2" fmla="*/ 46 w 73"/>
                  <a:gd name="T3" fmla="*/ 4 h 81"/>
                  <a:gd name="T4" fmla="*/ 58 w 73"/>
                  <a:gd name="T5" fmla="*/ 8 h 81"/>
                  <a:gd name="T6" fmla="*/ 65 w 73"/>
                  <a:gd name="T7" fmla="*/ 16 h 81"/>
                  <a:gd name="T8" fmla="*/ 69 w 73"/>
                  <a:gd name="T9" fmla="*/ 27 h 81"/>
                  <a:gd name="T10" fmla="*/ 73 w 73"/>
                  <a:gd name="T11" fmla="*/ 39 h 81"/>
                  <a:gd name="T12" fmla="*/ 73 w 73"/>
                  <a:gd name="T13" fmla="*/ 50 h 81"/>
                  <a:gd name="T14" fmla="*/ 69 w 73"/>
                  <a:gd name="T15" fmla="*/ 62 h 81"/>
                  <a:gd name="T16" fmla="*/ 62 w 73"/>
                  <a:gd name="T17" fmla="*/ 69 h 81"/>
                  <a:gd name="T18" fmla="*/ 54 w 73"/>
                  <a:gd name="T19" fmla="*/ 77 h 81"/>
                  <a:gd name="T20" fmla="*/ 46 w 73"/>
                  <a:gd name="T21" fmla="*/ 81 h 81"/>
                  <a:gd name="T22" fmla="*/ 35 w 73"/>
                  <a:gd name="T23" fmla="*/ 81 h 81"/>
                  <a:gd name="T24" fmla="*/ 27 w 73"/>
                  <a:gd name="T25" fmla="*/ 81 h 81"/>
                  <a:gd name="T26" fmla="*/ 15 w 73"/>
                  <a:gd name="T27" fmla="*/ 73 h 81"/>
                  <a:gd name="T28" fmla="*/ 8 w 73"/>
                  <a:gd name="T29" fmla="*/ 69 h 81"/>
                  <a:gd name="T30" fmla="*/ 4 w 73"/>
                  <a:gd name="T31" fmla="*/ 54 h 81"/>
                  <a:gd name="T32" fmla="*/ 0 w 73"/>
                  <a:gd name="T33" fmla="*/ 43 h 81"/>
                  <a:gd name="T34" fmla="*/ 4 w 73"/>
                  <a:gd name="T35" fmla="*/ 31 h 81"/>
                  <a:gd name="T36" fmla="*/ 8 w 73"/>
                  <a:gd name="T37" fmla="*/ 23 h 81"/>
                  <a:gd name="T38" fmla="*/ 12 w 73"/>
                  <a:gd name="T39" fmla="*/ 12 h 81"/>
                  <a:gd name="T40" fmla="*/ 19 w 73"/>
                  <a:gd name="T41" fmla="*/ 8 h 81"/>
                  <a:gd name="T42" fmla="*/ 27 w 73"/>
                  <a:gd name="T43" fmla="*/ 4 h 81"/>
                  <a:gd name="T44" fmla="*/ 39 w 73"/>
                  <a:gd name="T45" fmla="*/ 0 h 81"/>
                  <a:gd name="T46" fmla="*/ 35 w 73"/>
                  <a:gd name="T47" fmla="*/ 8 h 81"/>
                  <a:gd name="T48" fmla="*/ 31 w 73"/>
                  <a:gd name="T49" fmla="*/ 8 h 81"/>
                  <a:gd name="T50" fmla="*/ 27 w 73"/>
                  <a:gd name="T51" fmla="*/ 12 h 81"/>
                  <a:gd name="T52" fmla="*/ 19 w 73"/>
                  <a:gd name="T53" fmla="*/ 12 h 81"/>
                  <a:gd name="T54" fmla="*/ 19 w 73"/>
                  <a:gd name="T55" fmla="*/ 20 h 81"/>
                  <a:gd name="T56" fmla="*/ 15 w 73"/>
                  <a:gd name="T57" fmla="*/ 27 h 81"/>
                  <a:gd name="T58" fmla="*/ 15 w 73"/>
                  <a:gd name="T59" fmla="*/ 35 h 81"/>
                  <a:gd name="T60" fmla="*/ 15 w 73"/>
                  <a:gd name="T61" fmla="*/ 50 h 81"/>
                  <a:gd name="T62" fmla="*/ 23 w 73"/>
                  <a:gd name="T63" fmla="*/ 66 h 81"/>
                  <a:gd name="T64" fmla="*/ 27 w 73"/>
                  <a:gd name="T65" fmla="*/ 69 h 81"/>
                  <a:gd name="T66" fmla="*/ 35 w 73"/>
                  <a:gd name="T67" fmla="*/ 73 h 81"/>
                  <a:gd name="T68" fmla="*/ 39 w 73"/>
                  <a:gd name="T69" fmla="*/ 77 h 81"/>
                  <a:gd name="T70" fmla="*/ 46 w 73"/>
                  <a:gd name="T71" fmla="*/ 73 h 81"/>
                  <a:gd name="T72" fmla="*/ 54 w 73"/>
                  <a:gd name="T73" fmla="*/ 69 h 81"/>
                  <a:gd name="T74" fmla="*/ 58 w 73"/>
                  <a:gd name="T75" fmla="*/ 62 h 81"/>
                  <a:gd name="T76" fmla="*/ 58 w 73"/>
                  <a:gd name="T77" fmla="*/ 46 h 81"/>
                  <a:gd name="T78" fmla="*/ 58 w 73"/>
                  <a:gd name="T79" fmla="*/ 35 h 81"/>
                  <a:gd name="T80" fmla="*/ 54 w 73"/>
                  <a:gd name="T81" fmla="*/ 23 h 81"/>
                  <a:gd name="T82" fmla="*/ 50 w 73"/>
                  <a:gd name="T83" fmla="*/ 16 h 81"/>
                  <a:gd name="T84" fmla="*/ 42 w 73"/>
                  <a:gd name="T85" fmla="*/ 8 h 81"/>
                  <a:gd name="T86" fmla="*/ 35 w 73"/>
                  <a:gd name="T87" fmla="*/ 8 h 8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3"/>
                  <a:gd name="T133" fmla="*/ 0 h 81"/>
                  <a:gd name="T134" fmla="*/ 73 w 73"/>
                  <a:gd name="T135" fmla="*/ 81 h 8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3" h="81">
                    <a:moveTo>
                      <a:pt x="39" y="0"/>
                    </a:moveTo>
                    <a:lnTo>
                      <a:pt x="46" y="4"/>
                    </a:lnTo>
                    <a:lnTo>
                      <a:pt x="58" y="8"/>
                    </a:lnTo>
                    <a:lnTo>
                      <a:pt x="65" y="16"/>
                    </a:lnTo>
                    <a:lnTo>
                      <a:pt x="69" y="27"/>
                    </a:lnTo>
                    <a:lnTo>
                      <a:pt x="73" y="39"/>
                    </a:lnTo>
                    <a:lnTo>
                      <a:pt x="73" y="50"/>
                    </a:lnTo>
                    <a:lnTo>
                      <a:pt x="69" y="62"/>
                    </a:lnTo>
                    <a:lnTo>
                      <a:pt x="62" y="69"/>
                    </a:lnTo>
                    <a:lnTo>
                      <a:pt x="54" y="77"/>
                    </a:lnTo>
                    <a:lnTo>
                      <a:pt x="46" y="81"/>
                    </a:lnTo>
                    <a:lnTo>
                      <a:pt x="35" y="81"/>
                    </a:lnTo>
                    <a:lnTo>
                      <a:pt x="27" y="81"/>
                    </a:lnTo>
                    <a:lnTo>
                      <a:pt x="15" y="73"/>
                    </a:lnTo>
                    <a:lnTo>
                      <a:pt x="8" y="69"/>
                    </a:lnTo>
                    <a:lnTo>
                      <a:pt x="4" y="54"/>
                    </a:lnTo>
                    <a:lnTo>
                      <a:pt x="0" y="43"/>
                    </a:lnTo>
                    <a:lnTo>
                      <a:pt x="4" y="31"/>
                    </a:lnTo>
                    <a:lnTo>
                      <a:pt x="8" y="23"/>
                    </a:lnTo>
                    <a:lnTo>
                      <a:pt x="12" y="12"/>
                    </a:lnTo>
                    <a:lnTo>
                      <a:pt x="19" y="8"/>
                    </a:lnTo>
                    <a:lnTo>
                      <a:pt x="27" y="4"/>
                    </a:lnTo>
                    <a:lnTo>
                      <a:pt x="39" y="0"/>
                    </a:lnTo>
                    <a:close/>
                    <a:moveTo>
                      <a:pt x="35" y="8"/>
                    </a:moveTo>
                    <a:lnTo>
                      <a:pt x="31" y="8"/>
                    </a:lnTo>
                    <a:lnTo>
                      <a:pt x="27" y="12"/>
                    </a:lnTo>
                    <a:lnTo>
                      <a:pt x="19" y="12"/>
                    </a:lnTo>
                    <a:lnTo>
                      <a:pt x="19" y="20"/>
                    </a:lnTo>
                    <a:lnTo>
                      <a:pt x="15" y="27"/>
                    </a:lnTo>
                    <a:lnTo>
                      <a:pt x="15" y="35"/>
                    </a:lnTo>
                    <a:lnTo>
                      <a:pt x="15" y="50"/>
                    </a:lnTo>
                    <a:lnTo>
                      <a:pt x="23" y="66"/>
                    </a:lnTo>
                    <a:lnTo>
                      <a:pt x="27" y="69"/>
                    </a:lnTo>
                    <a:lnTo>
                      <a:pt x="35" y="73"/>
                    </a:lnTo>
                    <a:lnTo>
                      <a:pt x="39" y="77"/>
                    </a:lnTo>
                    <a:lnTo>
                      <a:pt x="46" y="73"/>
                    </a:lnTo>
                    <a:lnTo>
                      <a:pt x="54" y="69"/>
                    </a:lnTo>
                    <a:lnTo>
                      <a:pt x="58" y="62"/>
                    </a:lnTo>
                    <a:lnTo>
                      <a:pt x="58" y="46"/>
                    </a:lnTo>
                    <a:lnTo>
                      <a:pt x="58" y="35"/>
                    </a:lnTo>
                    <a:lnTo>
                      <a:pt x="54" y="23"/>
                    </a:lnTo>
                    <a:lnTo>
                      <a:pt x="50" y="16"/>
                    </a:lnTo>
                    <a:lnTo>
                      <a:pt x="42" y="8"/>
                    </a:lnTo>
                    <a:lnTo>
                      <a:pt x="35" y="8"/>
                    </a:lnTo>
                    <a:close/>
                  </a:path>
                </a:pathLst>
              </a:custGeom>
              <a:solidFill>
                <a:srgbClr val="000000"/>
              </a:solidFill>
              <a:ln w="0">
                <a:solidFill>
                  <a:srgbClr val="000000"/>
                </a:solidFill>
                <a:round/>
                <a:headEnd/>
                <a:tailEnd/>
              </a:ln>
            </p:spPr>
            <p:txBody>
              <a:bodyPr/>
              <a:lstStyle/>
              <a:p>
                <a:endParaRPr lang="en-CA"/>
              </a:p>
            </p:txBody>
          </p:sp>
          <p:sp>
            <p:nvSpPr>
              <p:cNvPr id="19558" name="Rectangle 23"/>
              <p:cNvSpPr>
                <a:spLocks noChangeArrowheads="1"/>
              </p:cNvSpPr>
              <p:nvPr/>
            </p:nvSpPr>
            <p:spPr bwMode="auto">
              <a:xfrm>
                <a:off x="2705" y="126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9559" name="Freeform 24"/>
              <p:cNvSpPr>
                <a:spLocks noEditPoints="1"/>
              </p:cNvSpPr>
              <p:nvPr/>
            </p:nvSpPr>
            <p:spPr bwMode="auto">
              <a:xfrm>
                <a:off x="2889" y="1322"/>
                <a:ext cx="66" cy="81"/>
              </a:xfrm>
              <a:custGeom>
                <a:avLst/>
                <a:gdLst>
                  <a:gd name="T0" fmla="*/ 16 w 66"/>
                  <a:gd name="T1" fmla="*/ 31 h 81"/>
                  <a:gd name="T2" fmla="*/ 16 w 66"/>
                  <a:gd name="T3" fmla="*/ 46 h 81"/>
                  <a:gd name="T4" fmla="*/ 23 w 66"/>
                  <a:gd name="T5" fmla="*/ 58 h 81"/>
                  <a:gd name="T6" fmla="*/ 31 w 66"/>
                  <a:gd name="T7" fmla="*/ 66 h 81"/>
                  <a:gd name="T8" fmla="*/ 43 w 66"/>
                  <a:gd name="T9" fmla="*/ 66 h 81"/>
                  <a:gd name="T10" fmla="*/ 50 w 66"/>
                  <a:gd name="T11" fmla="*/ 66 h 81"/>
                  <a:gd name="T12" fmla="*/ 54 w 66"/>
                  <a:gd name="T13" fmla="*/ 62 h 81"/>
                  <a:gd name="T14" fmla="*/ 58 w 66"/>
                  <a:gd name="T15" fmla="*/ 58 h 81"/>
                  <a:gd name="T16" fmla="*/ 62 w 66"/>
                  <a:gd name="T17" fmla="*/ 50 h 81"/>
                  <a:gd name="T18" fmla="*/ 66 w 66"/>
                  <a:gd name="T19" fmla="*/ 50 h 81"/>
                  <a:gd name="T20" fmla="*/ 62 w 66"/>
                  <a:gd name="T21" fmla="*/ 62 h 81"/>
                  <a:gd name="T22" fmla="*/ 54 w 66"/>
                  <a:gd name="T23" fmla="*/ 73 h 81"/>
                  <a:gd name="T24" fmla="*/ 47 w 66"/>
                  <a:gd name="T25" fmla="*/ 77 h 81"/>
                  <a:gd name="T26" fmla="*/ 35 w 66"/>
                  <a:gd name="T27" fmla="*/ 81 h 81"/>
                  <a:gd name="T28" fmla="*/ 23 w 66"/>
                  <a:gd name="T29" fmla="*/ 77 h 81"/>
                  <a:gd name="T30" fmla="*/ 12 w 66"/>
                  <a:gd name="T31" fmla="*/ 69 h 81"/>
                  <a:gd name="T32" fmla="*/ 8 w 66"/>
                  <a:gd name="T33" fmla="*/ 62 h 81"/>
                  <a:gd name="T34" fmla="*/ 4 w 66"/>
                  <a:gd name="T35" fmla="*/ 54 h 81"/>
                  <a:gd name="T36" fmla="*/ 0 w 66"/>
                  <a:gd name="T37" fmla="*/ 43 h 81"/>
                  <a:gd name="T38" fmla="*/ 4 w 66"/>
                  <a:gd name="T39" fmla="*/ 31 h 81"/>
                  <a:gd name="T40" fmla="*/ 8 w 66"/>
                  <a:gd name="T41" fmla="*/ 20 h 81"/>
                  <a:gd name="T42" fmla="*/ 12 w 66"/>
                  <a:gd name="T43" fmla="*/ 12 h 81"/>
                  <a:gd name="T44" fmla="*/ 20 w 66"/>
                  <a:gd name="T45" fmla="*/ 8 h 81"/>
                  <a:gd name="T46" fmla="*/ 27 w 66"/>
                  <a:gd name="T47" fmla="*/ 4 h 81"/>
                  <a:gd name="T48" fmla="*/ 35 w 66"/>
                  <a:gd name="T49" fmla="*/ 0 h 81"/>
                  <a:gd name="T50" fmla="*/ 47 w 66"/>
                  <a:gd name="T51" fmla="*/ 4 h 81"/>
                  <a:gd name="T52" fmla="*/ 58 w 66"/>
                  <a:gd name="T53" fmla="*/ 12 h 81"/>
                  <a:gd name="T54" fmla="*/ 62 w 66"/>
                  <a:gd name="T55" fmla="*/ 20 h 81"/>
                  <a:gd name="T56" fmla="*/ 66 w 66"/>
                  <a:gd name="T57" fmla="*/ 31 h 81"/>
                  <a:gd name="T58" fmla="*/ 16 w 66"/>
                  <a:gd name="T59" fmla="*/ 31 h 81"/>
                  <a:gd name="T60" fmla="*/ 16 w 66"/>
                  <a:gd name="T61" fmla="*/ 27 h 81"/>
                  <a:gd name="T62" fmla="*/ 47 w 66"/>
                  <a:gd name="T63" fmla="*/ 27 h 81"/>
                  <a:gd name="T64" fmla="*/ 47 w 66"/>
                  <a:gd name="T65" fmla="*/ 20 h 81"/>
                  <a:gd name="T66" fmla="*/ 47 w 66"/>
                  <a:gd name="T67" fmla="*/ 16 h 81"/>
                  <a:gd name="T68" fmla="*/ 43 w 66"/>
                  <a:gd name="T69" fmla="*/ 12 h 81"/>
                  <a:gd name="T70" fmla="*/ 39 w 66"/>
                  <a:gd name="T71" fmla="*/ 12 h 81"/>
                  <a:gd name="T72" fmla="*/ 35 w 66"/>
                  <a:gd name="T73" fmla="*/ 8 h 81"/>
                  <a:gd name="T74" fmla="*/ 31 w 66"/>
                  <a:gd name="T75" fmla="*/ 8 h 81"/>
                  <a:gd name="T76" fmla="*/ 27 w 66"/>
                  <a:gd name="T77" fmla="*/ 8 h 81"/>
                  <a:gd name="T78" fmla="*/ 20 w 66"/>
                  <a:gd name="T79" fmla="*/ 12 h 81"/>
                  <a:gd name="T80" fmla="*/ 16 w 66"/>
                  <a:gd name="T81" fmla="*/ 20 h 81"/>
                  <a:gd name="T82" fmla="*/ 16 w 66"/>
                  <a:gd name="T83" fmla="*/ 27 h 8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6"/>
                  <a:gd name="T127" fmla="*/ 0 h 81"/>
                  <a:gd name="T128" fmla="*/ 66 w 66"/>
                  <a:gd name="T129" fmla="*/ 81 h 8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6" h="81">
                    <a:moveTo>
                      <a:pt x="16" y="31"/>
                    </a:moveTo>
                    <a:lnTo>
                      <a:pt x="16" y="46"/>
                    </a:lnTo>
                    <a:lnTo>
                      <a:pt x="23" y="58"/>
                    </a:lnTo>
                    <a:lnTo>
                      <a:pt x="31" y="66"/>
                    </a:lnTo>
                    <a:lnTo>
                      <a:pt x="43" y="66"/>
                    </a:lnTo>
                    <a:lnTo>
                      <a:pt x="50" y="66"/>
                    </a:lnTo>
                    <a:lnTo>
                      <a:pt x="54" y="62"/>
                    </a:lnTo>
                    <a:lnTo>
                      <a:pt x="58" y="58"/>
                    </a:lnTo>
                    <a:lnTo>
                      <a:pt x="62" y="50"/>
                    </a:lnTo>
                    <a:lnTo>
                      <a:pt x="66" y="50"/>
                    </a:lnTo>
                    <a:lnTo>
                      <a:pt x="62" y="62"/>
                    </a:lnTo>
                    <a:lnTo>
                      <a:pt x="54" y="73"/>
                    </a:lnTo>
                    <a:lnTo>
                      <a:pt x="47" y="77"/>
                    </a:lnTo>
                    <a:lnTo>
                      <a:pt x="35" y="81"/>
                    </a:lnTo>
                    <a:lnTo>
                      <a:pt x="23" y="77"/>
                    </a:lnTo>
                    <a:lnTo>
                      <a:pt x="12" y="69"/>
                    </a:lnTo>
                    <a:lnTo>
                      <a:pt x="8" y="62"/>
                    </a:lnTo>
                    <a:lnTo>
                      <a:pt x="4" y="54"/>
                    </a:lnTo>
                    <a:lnTo>
                      <a:pt x="0" y="43"/>
                    </a:lnTo>
                    <a:lnTo>
                      <a:pt x="4" y="31"/>
                    </a:lnTo>
                    <a:lnTo>
                      <a:pt x="8" y="20"/>
                    </a:lnTo>
                    <a:lnTo>
                      <a:pt x="12" y="12"/>
                    </a:lnTo>
                    <a:lnTo>
                      <a:pt x="20" y="8"/>
                    </a:lnTo>
                    <a:lnTo>
                      <a:pt x="27" y="4"/>
                    </a:lnTo>
                    <a:lnTo>
                      <a:pt x="35" y="0"/>
                    </a:lnTo>
                    <a:lnTo>
                      <a:pt x="47" y="4"/>
                    </a:lnTo>
                    <a:lnTo>
                      <a:pt x="58" y="12"/>
                    </a:lnTo>
                    <a:lnTo>
                      <a:pt x="62" y="20"/>
                    </a:lnTo>
                    <a:lnTo>
                      <a:pt x="66" y="31"/>
                    </a:lnTo>
                    <a:lnTo>
                      <a:pt x="16" y="31"/>
                    </a:lnTo>
                    <a:close/>
                    <a:moveTo>
                      <a:pt x="16" y="27"/>
                    </a:moveTo>
                    <a:lnTo>
                      <a:pt x="47" y="27"/>
                    </a:lnTo>
                    <a:lnTo>
                      <a:pt x="47" y="20"/>
                    </a:lnTo>
                    <a:lnTo>
                      <a:pt x="47" y="16"/>
                    </a:lnTo>
                    <a:lnTo>
                      <a:pt x="43" y="12"/>
                    </a:lnTo>
                    <a:lnTo>
                      <a:pt x="39" y="12"/>
                    </a:lnTo>
                    <a:lnTo>
                      <a:pt x="35" y="8"/>
                    </a:lnTo>
                    <a:lnTo>
                      <a:pt x="31" y="8"/>
                    </a:lnTo>
                    <a:lnTo>
                      <a:pt x="27" y="8"/>
                    </a:lnTo>
                    <a:lnTo>
                      <a:pt x="20" y="12"/>
                    </a:lnTo>
                    <a:lnTo>
                      <a:pt x="16" y="20"/>
                    </a:lnTo>
                    <a:lnTo>
                      <a:pt x="16" y="27"/>
                    </a:lnTo>
                    <a:close/>
                  </a:path>
                </a:pathLst>
              </a:custGeom>
              <a:solidFill>
                <a:srgbClr val="000000"/>
              </a:solidFill>
              <a:ln w="0">
                <a:solidFill>
                  <a:srgbClr val="000000"/>
                </a:solidFill>
                <a:round/>
                <a:headEnd/>
                <a:tailEnd/>
              </a:ln>
            </p:spPr>
            <p:txBody>
              <a:bodyPr/>
              <a:lstStyle/>
              <a:p>
                <a:endParaRPr lang="en-CA"/>
              </a:p>
            </p:txBody>
          </p:sp>
          <p:sp>
            <p:nvSpPr>
              <p:cNvPr id="19560" name="Freeform 25"/>
              <p:cNvSpPr>
                <a:spLocks noEditPoints="1"/>
              </p:cNvSpPr>
              <p:nvPr/>
            </p:nvSpPr>
            <p:spPr bwMode="auto">
              <a:xfrm>
                <a:off x="2966" y="1322"/>
                <a:ext cx="69" cy="81"/>
              </a:xfrm>
              <a:custGeom>
                <a:avLst/>
                <a:gdLst>
                  <a:gd name="T0" fmla="*/ 35 w 69"/>
                  <a:gd name="T1" fmla="*/ 73 h 81"/>
                  <a:gd name="T2" fmla="*/ 27 w 69"/>
                  <a:gd name="T3" fmla="*/ 77 h 81"/>
                  <a:gd name="T4" fmla="*/ 19 w 69"/>
                  <a:gd name="T5" fmla="*/ 81 h 81"/>
                  <a:gd name="T6" fmla="*/ 4 w 69"/>
                  <a:gd name="T7" fmla="*/ 77 h 81"/>
                  <a:gd name="T8" fmla="*/ 0 w 69"/>
                  <a:gd name="T9" fmla="*/ 62 h 81"/>
                  <a:gd name="T10" fmla="*/ 4 w 69"/>
                  <a:gd name="T11" fmla="*/ 54 h 81"/>
                  <a:gd name="T12" fmla="*/ 16 w 69"/>
                  <a:gd name="T13" fmla="*/ 43 h 81"/>
                  <a:gd name="T14" fmla="*/ 42 w 69"/>
                  <a:gd name="T15" fmla="*/ 31 h 81"/>
                  <a:gd name="T16" fmla="*/ 42 w 69"/>
                  <a:gd name="T17" fmla="*/ 20 h 81"/>
                  <a:gd name="T18" fmla="*/ 35 w 69"/>
                  <a:gd name="T19" fmla="*/ 8 h 81"/>
                  <a:gd name="T20" fmla="*/ 23 w 69"/>
                  <a:gd name="T21" fmla="*/ 8 h 81"/>
                  <a:gd name="T22" fmla="*/ 19 w 69"/>
                  <a:gd name="T23" fmla="*/ 12 h 81"/>
                  <a:gd name="T24" fmla="*/ 19 w 69"/>
                  <a:gd name="T25" fmla="*/ 23 h 81"/>
                  <a:gd name="T26" fmla="*/ 16 w 69"/>
                  <a:gd name="T27" fmla="*/ 27 h 81"/>
                  <a:gd name="T28" fmla="*/ 12 w 69"/>
                  <a:gd name="T29" fmla="*/ 31 h 81"/>
                  <a:gd name="T30" fmla="*/ 8 w 69"/>
                  <a:gd name="T31" fmla="*/ 27 h 81"/>
                  <a:gd name="T32" fmla="*/ 4 w 69"/>
                  <a:gd name="T33" fmla="*/ 23 h 81"/>
                  <a:gd name="T34" fmla="*/ 12 w 69"/>
                  <a:gd name="T35" fmla="*/ 8 h 81"/>
                  <a:gd name="T36" fmla="*/ 31 w 69"/>
                  <a:gd name="T37" fmla="*/ 0 h 81"/>
                  <a:gd name="T38" fmla="*/ 46 w 69"/>
                  <a:gd name="T39" fmla="*/ 4 h 81"/>
                  <a:gd name="T40" fmla="*/ 54 w 69"/>
                  <a:gd name="T41" fmla="*/ 12 h 81"/>
                  <a:gd name="T42" fmla="*/ 58 w 69"/>
                  <a:gd name="T43" fmla="*/ 27 h 81"/>
                  <a:gd name="T44" fmla="*/ 58 w 69"/>
                  <a:gd name="T45" fmla="*/ 62 h 81"/>
                  <a:gd name="T46" fmla="*/ 58 w 69"/>
                  <a:gd name="T47" fmla="*/ 69 h 81"/>
                  <a:gd name="T48" fmla="*/ 58 w 69"/>
                  <a:gd name="T49" fmla="*/ 69 h 81"/>
                  <a:gd name="T50" fmla="*/ 62 w 69"/>
                  <a:gd name="T51" fmla="*/ 69 h 81"/>
                  <a:gd name="T52" fmla="*/ 65 w 69"/>
                  <a:gd name="T53" fmla="*/ 69 h 81"/>
                  <a:gd name="T54" fmla="*/ 69 w 69"/>
                  <a:gd name="T55" fmla="*/ 69 h 81"/>
                  <a:gd name="T56" fmla="*/ 50 w 69"/>
                  <a:gd name="T57" fmla="*/ 81 h 81"/>
                  <a:gd name="T58" fmla="*/ 46 w 69"/>
                  <a:gd name="T59" fmla="*/ 77 h 81"/>
                  <a:gd name="T60" fmla="*/ 42 w 69"/>
                  <a:gd name="T61" fmla="*/ 69 h 81"/>
                  <a:gd name="T62" fmla="*/ 42 w 69"/>
                  <a:gd name="T63" fmla="*/ 35 h 81"/>
                  <a:gd name="T64" fmla="*/ 27 w 69"/>
                  <a:gd name="T65" fmla="*/ 43 h 81"/>
                  <a:gd name="T66" fmla="*/ 16 w 69"/>
                  <a:gd name="T67" fmla="*/ 50 h 81"/>
                  <a:gd name="T68" fmla="*/ 16 w 69"/>
                  <a:gd name="T69" fmla="*/ 58 h 81"/>
                  <a:gd name="T70" fmla="*/ 19 w 69"/>
                  <a:gd name="T71" fmla="*/ 66 h 81"/>
                  <a:gd name="T72" fmla="*/ 27 w 69"/>
                  <a:gd name="T73" fmla="*/ 69 h 81"/>
                  <a:gd name="T74" fmla="*/ 42 w 69"/>
                  <a:gd name="T75" fmla="*/ 62 h 8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9"/>
                  <a:gd name="T115" fmla="*/ 0 h 81"/>
                  <a:gd name="T116" fmla="*/ 69 w 69"/>
                  <a:gd name="T117" fmla="*/ 81 h 81"/>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9" h="81">
                    <a:moveTo>
                      <a:pt x="42" y="69"/>
                    </a:moveTo>
                    <a:lnTo>
                      <a:pt x="35" y="73"/>
                    </a:lnTo>
                    <a:lnTo>
                      <a:pt x="31" y="77"/>
                    </a:lnTo>
                    <a:lnTo>
                      <a:pt x="27" y="77"/>
                    </a:lnTo>
                    <a:lnTo>
                      <a:pt x="23" y="81"/>
                    </a:lnTo>
                    <a:lnTo>
                      <a:pt x="19" y="81"/>
                    </a:lnTo>
                    <a:lnTo>
                      <a:pt x="12" y="81"/>
                    </a:lnTo>
                    <a:lnTo>
                      <a:pt x="4" y="77"/>
                    </a:lnTo>
                    <a:lnTo>
                      <a:pt x="0" y="69"/>
                    </a:lnTo>
                    <a:lnTo>
                      <a:pt x="0" y="62"/>
                    </a:lnTo>
                    <a:lnTo>
                      <a:pt x="0" y="58"/>
                    </a:lnTo>
                    <a:lnTo>
                      <a:pt x="4" y="54"/>
                    </a:lnTo>
                    <a:lnTo>
                      <a:pt x="8" y="46"/>
                    </a:lnTo>
                    <a:lnTo>
                      <a:pt x="16" y="43"/>
                    </a:lnTo>
                    <a:lnTo>
                      <a:pt x="27" y="35"/>
                    </a:lnTo>
                    <a:lnTo>
                      <a:pt x="42" y="31"/>
                    </a:lnTo>
                    <a:lnTo>
                      <a:pt x="42" y="27"/>
                    </a:lnTo>
                    <a:lnTo>
                      <a:pt x="42" y="20"/>
                    </a:lnTo>
                    <a:lnTo>
                      <a:pt x="39" y="12"/>
                    </a:lnTo>
                    <a:lnTo>
                      <a:pt x="35" y="8"/>
                    </a:lnTo>
                    <a:lnTo>
                      <a:pt x="31" y="8"/>
                    </a:lnTo>
                    <a:lnTo>
                      <a:pt x="23" y="8"/>
                    </a:lnTo>
                    <a:lnTo>
                      <a:pt x="19" y="12"/>
                    </a:lnTo>
                    <a:lnTo>
                      <a:pt x="19" y="16"/>
                    </a:lnTo>
                    <a:lnTo>
                      <a:pt x="19" y="23"/>
                    </a:lnTo>
                    <a:lnTo>
                      <a:pt x="19" y="27"/>
                    </a:lnTo>
                    <a:lnTo>
                      <a:pt x="16" y="27"/>
                    </a:lnTo>
                    <a:lnTo>
                      <a:pt x="16" y="31"/>
                    </a:lnTo>
                    <a:lnTo>
                      <a:pt x="12" y="31"/>
                    </a:lnTo>
                    <a:lnTo>
                      <a:pt x="8" y="31"/>
                    </a:lnTo>
                    <a:lnTo>
                      <a:pt x="8" y="27"/>
                    </a:lnTo>
                    <a:lnTo>
                      <a:pt x="4" y="27"/>
                    </a:lnTo>
                    <a:lnTo>
                      <a:pt x="4" y="23"/>
                    </a:lnTo>
                    <a:lnTo>
                      <a:pt x="4" y="16"/>
                    </a:lnTo>
                    <a:lnTo>
                      <a:pt x="12" y="8"/>
                    </a:lnTo>
                    <a:lnTo>
                      <a:pt x="19" y="4"/>
                    </a:lnTo>
                    <a:lnTo>
                      <a:pt x="31" y="0"/>
                    </a:lnTo>
                    <a:lnTo>
                      <a:pt x="42" y="4"/>
                    </a:lnTo>
                    <a:lnTo>
                      <a:pt x="46" y="4"/>
                    </a:lnTo>
                    <a:lnTo>
                      <a:pt x="54" y="8"/>
                    </a:lnTo>
                    <a:lnTo>
                      <a:pt x="54" y="12"/>
                    </a:lnTo>
                    <a:lnTo>
                      <a:pt x="58" y="20"/>
                    </a:lnTo>
                    <a:lnTo>
                      <a:pt x="58" y="27"/>
                    </a:lnTo>
                    <a:lnTo>
                      <a:pt x="58" y="54"/>
                    </a:lnTo>
                    <a:lnTo>
                      <a:pt x="58" y="62"/>
                    </a:lnTo>
                    <a:lnTo>
                      <a:pt x="58" y="66"/>
                    </a:lnTo>
                    <a:lnTo>
                      <a:pt x="58" y="69"/>
                    </a:lnTo>
                    <a:lnTo>
                      <a:pt x="62" y="69"/>
                    </a:lnTo>
                    <a:lnTo>
                      <a:pt x="65" y="69"/>
                    </a:lnTo>
                    <a:lnTo>
                      <a:pt x="69" y="66"/>
                    </a:lnTo>
                    <a:lnTo>
                      <a:pt x="69" y="69"/>
                    </a:lnTo>
                    <a:lnTo>
                      <a:pt x="62" y="77"/>
                    </a:lnTo>
                    <a:lnTo>
                      <a:pt x="50" y="81"/>
                    </a:lnTo>
                    <a:lnTo>
                      <a:pt x="46" y="81"/>
                    </a:lnTo>
                    <a:lnTo>
                      <a:pt x="46" y="77"/>
                    </a:lnTo>
                    <a:lnTo>
                      <a:pt x="42" y="73"/>
                    </a:lnTo>
                    <a:lnTo>
                      <a:pt x="42" y="69"/>
                    </a:lnTo>
                    <a:close/>
                    <a:moveTo>
                      <a:pt x="42" y="62"/>
                    </a:moveTo>
                    <a:lnTo>
                      <a:pt x="42" y="35"/>
                    </a:lnTo>
                    <a:lnTo>
                      <a:pt x="31" y="39"/>
                    </a:lnTo>
                    <a:lnTo>
                      <a:pt x="27" y="43"/>
                    </a:lnTo>
                    <a:lnTo>
                      <a:pt x="19" y="46"/>
                    </a:lnTo>
                    <a:lnTo>
                      <a:pt x="16" y="50"/>
                    </a:lnTo>
                    <a:lnTo>
                      <a:pt x="16" y="54"/>
                    </a:lnTo>
                    <a:lnTo>
                      <a:pt x="16" y="58"/>
                    </a:lnTo>
                    <a:lnTo>
                      <a:pt x="16" y="62"/>
                    </a:lnTo>
                    <a:lnTo>
                      <a:pt x="19" y="66"/>
                    </a:lnTo>
                    <a:lnTo>
                      <a:pt x="23" y="69"/>
                    </a:lnTo>
                    <a:lnTo>
                      <a:pt x="27" y="69"/>
                    </a:lnTo>
                    <a:lnTo>
                      <a:pt x="35" y="69"/>
                    </a:lnTo>
                    <a:lnTo>
                      <a:pt x="42" y="62"/>
                    </a:lnTo>
                    <a:close/>
                  </a:path>
                </a:pathLst>
              </a:custGeom>
              <a:solidFill>
                <a:srgbClr val="000000"/>
              </a:solidFill>
              <a:ln w="0">
                <a:solidFill>
                  <a:srgbClr val="000000"/>
                </a:solidFill>
                <a:round/>
                <a:headEnd/>
                <a:tailEnd/>
              </a:ln>
            </p:spPr>
            <p:txBody>
              <a:bodyPr/>
              <a:lstStyle/>
              <a:p>
                <a:endParaRPr lang="en-CA"/>
              </a:p>
            </p:txBody>
          </p:sp>
          <p:sp>
            <p:nvSpPr>
              <p:cNvPr id="19561" name="Freeform 26"/>
              <p:cNvSpPr>
                <a:spLocks/>
              </p:cNvSpPr>
              <p:nvPr/>
            </p:nvSpPr>
            <p:spPr bwMode="auto">
              <a:xfrm>
                <a:off x="3035" y="1303"/>
                <a:ext cx="50" cy="100"/>
              </a:xfrm>
              <a:custGeom>
                <a:avLst/>
                <a:gdLst>
                  <a:gd name="T0" fmla="*/ 27 w 50"/>
                  <a:gd name="T1" fmla="*/ 0 h 100"/>
                  <a:gd name="T2" fmla="*/ 27 w 50"/>
                  <a:gd name="T3" fmla="*/ 23 h 100"/>
                  <a:gd name="T4" fmla="*/ 46 w 50"/>
                  <a:gd name="T5" fmla="*/ 23 h 100"/>
                  <a:gd name="T6" fmla="*/ 46 w 50"/>
                  <a:gd name="T7" fmla="*/ 27 h 100"/>
                  <a:gd name="T8" fmla="*/ 27 w 50"/>
                  <a:gd name="T9" fmla="*/ 27 h 100"/>
                  <a:gd name="T10" fmla="*/ 27 w 50"/>
                  <a:gd name="T11" fmla="*/ 77 h 100"/>
                  <a:gd name="T12" fmla="*/ 27 w 50"/>
                  <a:gd name="T13" fmla="*/ 85 h 100"/>
                  <a:gd name="T14" fmla="*/ 31 w 50"/>
                  <a:gd name="T15" fmla="*/ 88 h 100"/>
                  <a:gd name="T16" fmla="*/ 31 w 50"/>
                  <a:gd name="T17" fmla="*/ 88 h 100"/>
                  <a:gd name="T18" fmla="*/ 35 w 50"/>
                  <a:gd name="T19" fmla="*/ 88 h 100"/>
                  <a:gd name="T20" fmla="*/ 39 w 50"/>
                  <a:gd name="T21" fmla="*/ 88 h 100"/>
                  <a:gd name="T22" fmla="*/ 42 w 50"/>
                  <a:gd name="T23" fmla="*/ 88 h 100"/>
                  <a:gd name="T24" fmla="*/ 42 w 50"/>
                  <a:gd name="T25" fmla="*/ 88 h 100"/>
                  <a:gd name="T26" fmla="*/ 46 w 50"/>
                  <a:gd name="T27" fmla="*/ 85 h 100"/>
                  <a:gd name="T28" fmla="*/ 50 w 50"/>
                  <a:gd name="T29" fmla="*/ 85 h 100"/>
                  <a:gd name="T30" fmla="*/ 46 w 50"/>
                  <a:gd name="T31" fmla="*/ 92 h 100"/>
                  <a:gd name="T32" fmla="*/ 39 w 50"/>
                  <a:gd name="T33" fmla="*/ 96 h 100"/>
                  <a:gd name="T34" fmla="*/ 35 w 50"/>
                  <a:gd name="T35" fmla="*/ 100 h 100"/>
                  <a:gd name="T36" fmla="*/ 31 w 50"/>
                  <a:gd name="T37" fmla="*/ 100 h 100"/>
                  <a:gd name="T38" fmla="*/ 23 w 50"/>
                  <a:gd name="T39" fmla="*/ 100 h 100"/>
                  <a:gd name="T40" fmla="*/ 19 w 50"/>
                  <a:gd name="T41" fmla="*/ 96 h 100"/>
                  <a:gd name="T42" fmla="*/ 19 w 50"/>
                  <a:gd name="T43" fmla="*/ 96 h 100"/>
                  <a:gd name="T44" fmla="*/ 16 w 50"/>
                  <a:gd name="T45" fmla="*/ 92 h 100"/>
                  <a:gd name="T46" fmla="*/ 16 w 50"/>
                  <a:gd name="T47" fmla="*/ 88 h 100"/>
                  <a:gd name="T48" fmla="*/ 16 w 50"/>
                  <a:gd name="T49" fmla="*/ 81 h 100"/>
                  <a:gd name="T50" fmla="*/ 16 w 50"/>
                  <a:gd name="T51" fmla="*/ 27 h 100"/>
                  <a:gd name="T52" fmla="*/ 0 w 50"/>
                  <a:gd name="T53" fmla="*/ 27 h 100"/>
                  <a:gd name="T54" fmla="*/ 0 w 50"/>
                  <a:gd name="T55" fmla="*/ 27 h 100"/>
                  <a:gd name="T56" fmla="*/ 8 w 50"/>
                  <a:gd name="T57" fmla="*/ 23 h 100"/>
                  <a:gd name="T58" fmla="*/ 12 w 50"/>
                  <a:gd name="T59" fmla="*/ 19 h 100"/>
                  <a:gd name="T60" fmla="*/ 16 w 50"/>
                  <a:gd name="T61" fmla="*/ 16 h 100"/>
                  <a:gd name="T62" fmla="*/ 19 w 50"/>
                  <a:gd name="T63" fmla="*/ 12 h 100"/>
                  <a:gd name="T64" fmla="*/ 23 w 50"/>
                  <a:gd name="T65" fmla="*/ 4 h 100"/>
                  <a:gd name="T66" fmla="*/ 27 w 50"/>
                  <a:gd name="T67" fmla="*/ 0 h 100"/>
                  <a:gd name="T68" fmla="*/ 27 w 50"/>
                  <a:gd name="T69" fmla="*/ 0 h 10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50"/>
                  <a:gd name="T106" fmla="*/ 0 h 100"/>
                  <a:gd name="T107" fmla="*/ 50 w 50"/>
                  <a:gd name="T108" fmla="*/ 100 h 10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50" h="100">
                    <a:moveTo>
                      <a:pt x="27" y="0"/>
                    </a:moveTo>
                    <a:lnTo>
                      <a:pt x="27" y="23"/>
                    </a:lnTo>
                    <a:lnTo>
                      <a:pt x="46" y="23"/>
                    </a:lnTo>
                    <a:lnTo>
                      <a:pt x="46" y="27"/>
                    </a:lnTo>
                    <a:lnTo>
                      <a:pt x="27" y="27"/>
                    </a:lnTo>
                    <a:lnTo>
                      <a:pt x="27" y="77"/>
                    </a:lnTo>
                    <a:lnTo>
                      <a:pt x="27" y="85"/>
                    </a:lnTo>
                    <a:lnTo>
                      <a:pt x="31" y="88"/>
                    </a:lnTo>
                    <a:lnTo>
                      <a:pt x="35" y="88"/>
                    </a:lnTo>
                    <a:lnTo>
                      <a:pt x="39" y="88"/>
                    </a:lnTo>
                    <a:lnTo>
                      <a:pt x="42" y="88"/>
                    </a:lnTo>
                    <a:lnTo>
                      <a:pt x="46" y="85"/>
                    </a:lnTo>
                    <a:lnTo>
                      <a:pt x="50" y="85"/>
                    </a:lnTo>
                    <a:lnTo>
                      <a:pt x="46" y="92"/>
                    </a:lnTo>
                    <a:lnTo>
                      <a:pt x="39" y="96"/>
                    </a:lnTo>
                    <a:lnTo>
                      <a:pt x="35" y="100"/>
                    </a:lnTo>
                    <a:lnTo>
                      <a:pt x="31" y="100"/>
                    </a:lnTo>
                    <a:lnTo>
                      <a:pt x="23" y="100"/>
                    </a:lnTo>
                    <a:lnTo>
                      <a:pt x="19" y="96"/>
                    </a:lnTo>
                    <a:lnTo>
                      <a:pt x="16" y="92"/>
                    </a:lnTo>
                    <a:lnTo>
                      <a:pt x="16" y="88"/>
                    </a:lnTo>
                    <a:lnTo>
                      <a:pt x="16" y="81"/>
                    </a:lnTo>
                    <a:lnTo>
                      <a:pt x="16" y="27"/>
                    </a:lnTo>
                    <a:lnTo>
                      <a:pt x="0" y="27"/>
                    </a:lnTo>
                    <a:lnTo>
                      <a:pt x="8" y="23"/>
                    </a:lnTo>
                    <a:lnTo>
                      <a:pt x="12" y="19"/>
                    </a:lnTo>
                    <a:lnTo>
                      <a:pt x="16" y="16"/>
                    </a:lnTo>
                    <a:lnTo>
                      <a:pt x="19" y="12"/>
                    </a:lnTo>
                    <a:lnTo>
                      <a:pt x="23" y="4"/>
                    </a:lnTo>
                    <a:lnTo>
                      <a:pt x="27" y="0"/>
                    </a:lnTo>
                    <a:close/>
                  </a:path>
                </a:pathLst>
              </a:custGeom>
              <a:solidFill>
                <a:srgbClr val="000000"/>
              </a:solidFill>
              <a:ln w="0">
                <a:solidFill>
                  <a:srgbClr val="000000"/>
                </a:solidFill>
                <a:round/>
                <a:headEnd/>
                <a:tailEnd/>
              </a:ln>
            </p:spPr>
            <p:txBody>
              <a:bodyPr/>
              <a:lstStyle/>
              <a:p>
                <a:endParaRPr lang="en-CA"/>
              </a:p>
            </p:txBody>
          </p:sp>
          <p:sp>
            <p:nvSpPr>
              <p:cNvPr id="19562" name="Rectangle 27"/>
              <p:cNvSpPr>
                <a:spLocks noChangeArrowheads="1"/>
              </p:cNvSpPr>
              <p:nvPr/>
            </p:nvSpPr>
            <p:spPr bwMode="auto">
              <a:xfrm>
                <a:off x="3304" y="126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9563" name="Freeform 28"/>
              <p:cNvSpPr>
                <a:spLocks/>
              </p:cNvSpPr>
              <p:nvPr/>
            </p:nvSpPr>
            <p:spPr bwMode="auto">
              <a:xfrm>
                <a:off x="3500" y="1288"/>
                <a:ext cx="99" cy="115"/>
              </a:xfrm>
              <a:custGeom>
                <a:avLst/>
                <a:gdLst>
                  <a:gd name="T0" fmla="*/ 92 w 99"/>
                  <a:gd name="T1" fmla="*/ 0 h 115"/>
                  <a:gd name="T2" fmla="*/ 95 w 99"/>
                  <a:gd name="T3" fmla="*/ 38 h 115"/>
                  <a:gd name="T4" fmla="*/ 92 w 99"/>
                  <a:gd name="T5" fmla="*/ 38 h 115"/>
                  <a:gd name="T6" fmla="*/ 88 w 99"/>
                  <a:gd name="T7" fmla="*/ 23 h 115"/>
                  <a:gd name="T8" fmla="*/ 80 w 99"/>
                  <a:gd name="T9" fmla="*/ 11 h 115"/>
                  <a:gd name="T10" fmla="*/ 69 w 99"/>
                  <a:gd name="T11" fmla="*/ 8 h 115"/>
                  <a:gd name="T12" fmla="*/ 57 w 99"/>
                  <a:gd name="T13" fmla="*/ 4 h 115"/>
                  <a:gd name="T14" fmla="*/ 46 w 99"/>
                  <a:gd name="T15" fmla="*/ 8 h 115"/>
                  <a:gd name="T16" fmla="*/ 38 w 99"/>
                  <a:gd name="T17" fmla="*/ 11 h 115"/>
                  <a:gd name="T18" fmla="*/ 30 w 99"/>
                  <a:gd name="T19" fmla="*/ 19 h 115"/>
                  <a:gd name="T20" fmla="*/ 23 w 99"/>
                  <a:gd name="T21" fmla="*/ 27 h 115"/>
                  <a:gd name="T22" fmla="*/ 19 w 99"/>
                  <a:gd name="T23" fmla="*/ 42 h 115"/>
                  <a:gd name="T24" fmla="*/ 19 w 99"/>
                  <a:gd name="T25" fmla="*/ 57 h 115"/>
                  <a:gd name="T26" fmla="*/ 19 w 99"/>
                  <a:gd name="T27" fmla="*/ 73 h 115"/>
                  <a:gd name="T28" fmla="*/ 23 w 99"/>
                  <a:gd name="T29" fmla="*/ 84 h 115"/>
                  <a:gd name="T30" fmla="*/ 30 w 99"/>
                  <a:gd name="T31" fmla="*/ 96 h 115"/>
                  <a:gd name="T32" fmla="*/ 38 w 99"/>
                  <a:gd name="T33" fmla="*/ 103 h 115"/>
                  <a:gd name="T34" fmla="*/ 49 w 99"/>
                  <a:gd name="T35" fmla="*/ 107 h 115"/>
                  <a:gd name="T36" fmla="*/ 61 w 99"/>
                  <a:gd name="T37" fmla="*/ 107 h 115"/>
                  <a:gd name="T38" fmla="*/ 69 w 99"/>
                  <a:gd name="T39" fmla="*/ 107 h 115"/>
                  <a:gd name="T40" fmla="*/ 76 w 99"/>
                  <a:gd name="T41" fmla="*/ 103 h 115"/>
                  <a:gd name="T42" fmla="*/ 88 w 99"/>
                  <a:gd name="T43" fmla="*/ 96 h 115"/>
                  <a:gd name="T44" fmla="*/ 95 w 99"/>
                  <a:gd name="T45" fmla="*/ 84 h 115"/>
                  <a:gd name="T46" fmla="*/ 99 w 99"/>
                  <a:gd name="T47" fmla="*/ 88 h 115"/>
                  <a:gd name="T48" fmla="*/ 88 w 99"/>
                  <a:gd name="T49" fmla="*/ 100 h 115"/>
                  <a:gd name="T50" fmla="*/ 80 w 99"/>
                  <a:gd name="T51" fmla="*/ 107 h 115"/>
                  <a:gd name="T52" fmla="*/ 69 w 99"/>
                  <a:gd name="T53" fmla="*/ 115 h 115"/>
                  <a:gd name="T54" fmla="*/ 53 w 99"/>
                  <a:gd name="T55" fmla="*/ 115 h 115"/>
                  <a:gd name="T56" fmla="*/ 38 w 99"/>
                  <a:gd name="T57" fmla="*/ 111 h 115"/>
                  <a:gd name="T58" fmla="*/ 23 w 99"/>
                  <a:gd name="T59" fmla="*/ 107 h 115"/>
                  <a:gd name="T60" fmla="*/ 11 w 99"/>
                  <a:gd name="T61" fmla="*/ 96 h 115"/>
                  <a:gd name="T62" fmla="*/ 3 w 99"/>
                  <a:gd name="T63" fmla="*/ 84 h 115"/>
                  <a:gd name="T64" fmla="*/ 0 w 99"/>
                  <a:gd name="T65" fmla="*/ 73 h 115"/>
                  <a:gd name="T66" fmla="*/ 0 w 99"/>
                  <a:gd name="T67" fmla="*/ 57 h 115"/>
                  <a:gd name="T68" fmla="*/ 3 w 99"/>
                  <a:gd name="T69" fmla="*/ 42 h 115"/>
                  <a:gd name="T70" fmla="*/ 7 w 99"/>
                  <a:gd name="T71" fmla="*/ 27 h 115"/>
                  <a:gd name="T72" fmla="*/ 15 w 99"/>
                  <a:gd name="T73" fmla="*/ 15 h 115"/>
                  <a:gd name="T74" fmla="*/ 26 w 99"/>
                  <a:gd name="T75" fmla="*/ 8 h 115"/>
                  <a:gd name="T76" fmla="*/ 42 w 99"/>
                  <a:gd name="T77" fmla="*/ 0 h 115"/>
                  <a:gd name="T78" fmla="*/ 57 w 99"/>
                  <a:gd name="T79" fmla="*/ 0 h 115"/>
                  <a:gd name="T80" fmla="*/ 69 w 99"/>
                  <a:gd name="T81" fmla="*/ 0 h 115"/>
                  <a:gd name="T82" fmla="*/ 80 w 99"/>
                  <a:gd name="T83" fmla="*/ 4 h 115"/>
                  <a:gd name="T84" fmla="*/ 84 w 99"/>
                  <a:gd name="T85" fmla="*/ 8 h 115"/>
                  <a:gd name="T86" fmla="*/ 84 w 99"/>
                  <a:gd name="T87" fmla="*/ 8 h 115"/>
                  <a:gd name="T88" fmla="*/ 88 w 99"/>
                  <a:gd name="T89" fmla="*/ 8 h 115"/>
                  <a:gd name="T90" fmla="*/ 88 w 99"/>
                  <a:gd name="T91" fmla="*/ 4 h 115"/>
                  <a:gd name="T92" fmla="*/ 88 w 99"/>
                  <a:gd name="T93" fmla="*/ 4 h 115"/>
                  <a:gd name="T94" fmla="*/ 92 w 99"/>
                  <a:gd name="T95" fmla="*/ 0 h 115"/>
                  <a:gd name="T96" fmla="*/ 92 w 99"/>
                  <a:gd name="T97" fmla="*/ 0 h 11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99"/>
                  <a:gd name="T148" fmla="*/ 0 h 115"/>
                  <a:gd name="T149" fmla="*/ 99 w 99"/>
                  <a:gd name="T150" fmla="*/ 115 h 11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99" h="115">
                    <a:moveTo>
                      <a:pt x="92" y="0"/>
                    </a:moveTo>
                    <a:lnTo>
                      <a:pt x="95" y="38"/>
                    </a:lnTo>
                    <a:lnTo>
                      <a:pt x="92" y="38"/>
                    </a:lnTo>
                    <a:lnTo>
                      <a:pt x="88" y="23"/>
                    </a:lnTo>
                    <a:lnTo>
                      <a:pt x="80" y="11"/>
                    </a:lnTo>
                    <a:lnTo>
                      <a:pt x="69" y="8"/>
                    </a:lnTo>
                    <a:lnTo>
                      <a:pt x="57" y="4"/>
                    </a:lnTo>
                    <a:lnTo>
                      <a:pt x="46" y="8"/>
                    </a:lnTo>
                    <a:lnTo>
                      <a:pt x="38" y="11"/>
                    </a:lnTo>
                    <a:lnTo>
                      <a:pt x="30" y="19"/>
                    </a:lnTo>
                    <a:lnTo>
                      <a:pt x="23" y="27"/>
                    </a:lnTo>
                    <a:lnTo>
                      <a:pt x="19" y="42"/>
                    </a:lnTo>
                    <a:lnTo>
                      <a:pt x="19" y="57"/>
                    </a:lnTo>
                    <a:lnTo>
                      <a:pt x="19" y="73"/>
                    </a:lnTo>
                    <a:lnTo>
                      <a:pt x="23" y="84"/>
                    </a:lnTo>
                    <a:lnTo>
                      <a:pt x="30" y="96"/>
                    </a:lnTo>
                    <a:lnTo>
                      <a:pt x="38" y="103"/>
                    </a:lnTo>
                    <a:lnTo>
                      <a:pt x="49" y="107"/>
                    </a:lnTo>
                    <a:lnTo>
                      <a:pt x="61" y="107"/>
                    </a:lnTo>
                    <a:lnTo>
                      <a:pt x="69" y="107"/>
                    </a:lnTo>
                    <a:lnTo>
                      <a:pt x="76" y="103"/>
                    </a:lnTo>
                    <a:lnTo>
                      <a:pt x="88" y="96"/>
                    </a:lnTo>
                    <a:lnTo>
                      <a:pt x="95" y="84"/>
                    </a:lnTo>
                    <a:lnTo>
                      <a:pt x="99" y="88"/>
                    </a:lnTo>
                    <a:lnTo>
                      <a:pt x="88" y="100"/>
                    </a:lnTo>
                    <a:lnTo>
                      <a:pt x="80" y="107"/>
                    </a:lnTo>
                    <a:lnTo>
                      <a:pt x="69" y="115"/>
                    </a:lnTo>
                    <a:lnTo>
                      <a:pt x="53" y="115"/>
                    </a:lnTo>
                    <a:lnTo>
                      <a:pt x="38" y="111"/>
                    </a:lnTo>
                    <a:lnTo>
                      <a:pt x="23" y="107"/>
                    </a:lnTo>
                    <a:lnTo>
                      <a:pt x="11" y="96"/>
                    </a:lnTo>
                    <a:lnTo>
                      <a:pt x="3" y="84"/>
                    </a:lnTo>
                    <a:lnTo>
                      <a:pt x="0" y="73"/>
                    </a:lnTo>
                    <a:lnTo>
                      <a:pt x="0" y="57"/>
                    </a:lnTo>
                    <a:lnTo>
                      <a:pt x="3" y="42"/>
                    </a:lnTo>
                    <a:lnTo>
                      <a:pt x="7" y="27"/>
                    </a:lnTo>
                    <a:lnTo>
                      <a:pt x="15" y="15"/>
                    </a:lnTo>
                    <a:lnTo>
                      <a:pt x="26" y="8"/>
                    </a:lnTo>
                    <a:lnTo>
                      <a:pt x="42" y="0"/>
                    </a:lnTo>
                    <a:lnTo>
                      <a:pt x="57" y="0"/>
                    </a:lnTo>
                    <a:lnTo>
                      <a:pt x="69" y="0"/>
                    </a:lnTo>
                    <a:lnTo>
                      <a:pt x="80" y="4"/>
                    </a:lnTo>
                    <a:lnTo>
                      <a:pt x="84" y="8"/>
                    </a:lnTo>
                    <a:lnTo>
                      <a:pt x="88" y="8"/>
                    </a:lnTo>
                    <a:lnTo>
                      <a:pt x="88" y="4"/>
                    </a:lnTo>
                    <a:lnTo>
                      <a:pt x="92" y="0"/>
                    </a:lnTo>
                    <a:close/>
                  </a:path>
                </a:pathLst>
              </a:custGeom>
              <a:solidFill>
                <a:srgbClr val="000000"/>
              </a:solidFill>
              <a:ln w="0">
                <a:solidFill>
                  <a:srgbClr val="000000"/>
                </a:solidFill>
                <a:round/>
                <a:headEnd/>
                <a:tailEnd/>
              </a:ln>
            </p:spPr>
            <p:txBody>
              <a:bodyPr/>
              <a:lstStyle/>
              <a:p>
                <a:endParaRPr lang="en-CA"/>
              </a:p>
            </p:txBody>
          </p:sp>
          <p:sp>
            <p:nvSpPr>
              <p:cNvPr id="19564" name="Freeform 29"/>
              <p:cNvSpPr>
                <a:spLocks/>
              </p:cNvSpPr>
              <p:nvPr/>
            </p:nvSpPr>
            <p:spPr bwMode="auto">
              <a:xfrm>
                <a:off x="3607" y="1284"/>
                <a:ext cx="81" cy="119"/>
              </a:xfrm>
              <a:custGeom>
                <a:avLst/>
                <a:gdLst>
                  <a:gd name="T0" fmla="*/ 23 w 81"/>
                  <a:gd name="T1" fmla="*/ 58 h 119"/>
                  <a:gd name="T2" fmla="*/ 38 w 81"/>
                  <a:gd name="T3" fmla="*/ 42 h 119"/>
                  <a:gd name="T4" fmla="*/ 50 w 81"/>
                  <a:gd name="T5" fmla="*/ 38 h 119"/>
                  <a:gd name="T6" fmla="*/ 61 w 81"/>
                  <a:gd name="T7" fmla="*/ 42 h 119"/>
                  <a:gd name="T8" fmla="*/ 69 w 81"/>
                  <a:gd name="T9" fmla="*/ 54 h 119"/>
                  <a:gd name="T10" fmla="*/ 69 w 81"/>
                  <a:gd name="T11" fmla="*/ 73 h 119"/>
                  <a:gd name="T12" fmla="*/ 69 w 81"/>
                  <a:gd name="T13" fmla="*/ 107 h 119"/>
                  <a:gd name="T14" fmla="*/ 73 w 81"/>
                  <a:gd name="T15" fmla="*/ 111 h 119"/>
                  <a:gd name="T16" fmla="*/ 77 w 81"/>
                  <a:gd name="T17" fmla="*/ 115 h 119"/>
                  <a:gd name="T18" fmla="*/ 81 w 81"/>
                  <a:gd name="T19" fmla="*/ 119 h 119"/>
                  <a:gd name="T20" fmla="*/ 46 w 81"/>
                  <a:gd name="T21" fmla="*/ 115 h 119"/>
                  <a:gd name="T22" fmla="*/ 50 w 81"/>
                  <a:gd name="T23" fmla="*/ 115 h 119"/>
                  <a:gd name="T24" fmla="*/ 54 w 81"/>
                  <a:gd name="T25" fmla="*/ 111 h 119"/>
                  <a:gd name="T26" fmla="*/ 54 w 81"/>
                  <a:gd name="T27" fmla="*/ 104 h 119"/>
                  <a:gd name="T28" fmla="*/ 54 w 81"/>
                  <a:gd name="T29" fmla="*/ 73 h 119"/>
                  <a:gd name="T30" fmla="*/ 54 w 81"/>
                  <a:gd name="T31" fmla="*/ 58 h 119"/>
                  <a:gd name="T32" fmla="*/ 50 w 81"/>
                  <a:gd name="T33" fmla="*/ 54 h 119"/>
                  <a:gd name="T34" fmla="*/ 42 w 81"/>
                  <a:gd name="T35" fmla="*/ 50 h 119"/>
                  <a:gd name="T36" fmla="*/ 34 w 81"/>
                  <a:gd name="T37" fmla="*/ 54 h 119"/>
                  <a:gd name="T38" fmla="*/ 23 w 81"/>
                  <a:gd name="T39" fmla="*/ 61 h 119"/>
                  <a:gd name="T40" fmla="*/ 23 w 81"/>
                  <a:gd name="T41" fmla="*/ 107 h 119"/>
                  <a:gd name="T42" fmla="*/ 27 w 81"/>
                  <a:gd name="T43" fmla="*/ 111 h 119"/>
                  <a:gd name="T44" fmla="*/ 31 w 81"/>
                  <a:gd name="T45" fmla="*/ 115 h 119"/>
                  <a:gd name="T46" fmla="*/ 34 w 81"/>
                  <a:gd name="T47" fmla="*/ 119 h 119"/>
                  <a:gd name="T48" fmla="*/ 0 w 81"/>
                  <a:gd name="T49" fmla="*/ 115 h 119"/>
                  <a:gd name="T50" fmla="*/ 8 w 81"/>
                  <a:gd name="T51" fmla="*/ 115 h 119"/>
                  <a:gd name="T52" fmla="*/ 8 w 81"/>
                  <a:gd name="T53" fmla="*/ 111 h 119"/>
                  <a:gd name="T54" fmla="*/ 11 w 81"/>
                  <a:gd name="T55" fmla="*/ 100 h 119"/>
                  <a:gd name="T56" fmla="*/ 11 w 81"/>
                  <a:gd name="T57" fmla="*/ 19 h 119"/>
                  <a:gd name="T58" fmla="*/ 8 w 81"/>
                  <a:gd name="T59" fmla="*/ 12 h 119"/>
                  <a:gd name="T60" fmla="*/ 8 w 81"/>
                  <a:gd name="T61" fmla="*/ 8 h 119"/>
                  <a:gd name="T62" fmla="*/ 4 w 81"/>
                  <a:gd name="T63" fmla="*/ 8 h 119"/>
                  <a:gd name="T64" fmla="*/ 0 w 81"/>
                  <a:gd name="T65" fmla="*/ 8 h 119"/>
                  <a:gd name="T66" fmla="*/ 23 w 81"/>
                  <a:gd name="T67" fmla="*/ 0 h 11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81"/>
                  <a:gd name="T103" fmla="*/ 0 h 119"/>
                  <a:gd name="T104" fmla="*/ 81 w 81"/>
                  <a:gd name="T105" fmla="*/ 119 h 11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81" h="119">
                    <a:moveTo>
                      <a:pt x="23" y="0"/>
                    </a:moveTo>
                    <a:lnTo>
                      <a:pt x="23" y="58"/>
                    </a:lnTo>
                    <a:lnTo>
                      <a:pt x="31" y="46"/>
                    </a:lnTo>
                    <a:lnTo>
                      <a:pt x="38" y="42"/>
                    </a:lnTo>
                    <a:lnTo>
                      <a:pt x="46" y="42"/>
                    </a:lnTo>
                    <a:lnTo>
                      <a:pt x="50" y="38"/>
                    </a:lnTo>
                    <a:lnTo>
                      <a:pt x="58" y="42"/>
                    </a:lnTo>
                    <a:lnTo>
                      <a:pt x="61" y="42"/>
                    </a:lnTo>
                    <a:lnTo>
                      <a:pt x="65" y="50"/>
                    </a:lnTo>
                    <a:lnTo>
                      <a:pt x="69" y="54"/>
                    </a:lnTo>
                    <a:lnTo>
                      <a:pt x="69" y="61"/>
                    </a:lnTo>
                    <a:lnTo>
                      <a:pt x="69" y="73"/>
                    </a:lnTo>
                    <a:lnTo>
                      <a:pt x="69" y="100"/>
                    </a:lnTo>
                    <a:lnTo>
                      <a:pt x="69" y="107"/>
                    </a:lnTo>
                    <a:lnTo>
                      <a:pt x="69" y="111"/>
                    </a:lnTo>
                    <a:lnTo>
                      <a:pt x="73" y="111"/>
                    </a:lnTo>
                    <a:lnTo>
                      <a:pt x="73" y="115"/>
                    </a:lnTo>
                    <a:lnTo>
                      <a:pt x="77" y="115"/>
                    </a:lnTo>
                    <a:lnTo>
                      <a:pt x="81" y="115"/>
                    </a:lnTo>
                    <a:lnTo>
                      <a:pt x="81" y="119"/>
                    </a:lnTo>
                    <a:lnTo>
                      <a:pt x="46" y="119"/>
                    </a:lnTo>
                    <a:lnTo>
                      <a:pt x="46" y="115"/>
                    </a:lnTo>
                    <a:lnTo>
                      <a:pt x="50" y="115"/>
                    </a:lnTo>
                    <a:lnTo>
                      <a:pt x="54" y="115"/>
                    </a:lnTo>
                    <a:lnTo>
                      <a:pt x="54" y="111"/>
                    </a:lnTo>
                    <a:lnTo>
                      <a:pt x="54" y="107"/>
                    </a:lnTo>
                    <a:lnTo>
                      <a:pt x="54" y="104"/>
                    </a:lnTo>
                    <a:lnTo>
                      <a:pt x="54" y="100"/>
                    </a:lnTo>
                    <a:lnTo>
                      <a:pt x="54" y="73"/>
                    </a:lnTo>
                    <a:lnTo>
                      <a:pt x="54" y="65"/>
                    </a:lnTo>
                    <a:lnTo>
                      <a:pt x="54" y="58"/>
                    </a:lnTo>
                    <a:lnTo>
                      <a:pt x="54" y="54"/>
                    </a:lnTo>
                    <a:lnTo>
                      <a:pt x="50" y="54"/>
                    </a:lnTo>
                    <a:lnTo>
                      <a:pt x="46" y="50"/>
                    </a:lnTo>
                    <a:lnTo>
                      <a:pt x="42" y="50"/>
                    </a:lnTo>
                    <a:lnTo>
                      <a:pt x="38" y="50"/>
                    </a:lnTo>
                    <a:lnTo>
                      <a:pt x="34" y="54"/>
                    </a:lnTo>
                    <a:lnTo>
                      <a:pt x="31" y="58"/>
                    </a:lnTo>
                    <a:lnTo>
                      <a:pt x="23" y="61"/>
                    </a:lnTo>
                    <a:lnTo>
                      <a:pt x="23" y="100"/>
                    </a:lnTo>
                    <a:lnTo>
                      <a:pt x="23" y="107"/>
                    </a:lnTo>
                    <a:lnTo>
                      <a:pt x="23" y="111"/>
                    </a:lnTo>
                    <a:lnTo>
                      <a:pt x="27" y="111"/>
                    </a:lnTo>
                    <a:lnTo>
                      <a:pt x="27" y="115"/>
                    </a:lnTo>
                    <a:lnTo>
                      <a:pt x="31" y="115"/>
                    </a:lnTo>
                    <a:lnTo>
                      <a:pt x="34" y="115"/>
                    </a:lnTo>
                    <a:lnTo>
                      <a:pt x="34" y="119"/>
                    </a:lnTo>
                    <a:lnTo>
                      <a:pt x="0" y="119"/>
                    </a:lnTo>
                    <a:lnTo>
                      <a:pt x="0" y="115"/>
                    </a:lnTo>
                    <a:lnTo>
                      <a:pt x="4" y="115"/>
                    </a:lnTo>
                    <a:lnTo>
                      <a:pt x="8" y="115"/>
                    </a:lnTo>
                    <a:lnTo>
                      <a:pt x="8" y="111"/>
                    </a:lnTo>
                    <a:lnTo>
                      <a:pt x="11" y="107"/>
                    </a:lnTo>
                    <a:lnTo>
                      <a:pt x="11" y="100"/>
                    </a:lnTo>
                    <a:lnTo>
                      <a:pt x="11" y="31"/>
                    </a:lnTo>
                    <a:lnTo>
                      <a:pt x="11" y="19"/>
                    </a:lnTo>
                    <a:lnTo>
                      <a:pt x="8" y="15"/>
                    </a:lnTo>
                    <a:lnTo>
                      <a:pt x="8" y="12"/>
                    </a:lnTo>
                    <a:lnTo>
                      <a:pt x="8" y="8"/>
                    </a:lnTo>
                    <a:lnTo>
                      <a:pt x="4" y="8"/>
                    </a:lnTo>
                    <a:lnTo>
                      <a:pt x="0" y="12"/>
                    </a:lnTo>
                    <a:lnTo>
                      <a:pt x="0" y="8"/>
                    </a:lnTo>
                    <a:lnTo>
                      <a:pt x="19" y="0"/>
                    </a:lnTo>
                    <a:lnTo>
                      <a:pt x="23" y="0"/>
                    </a:lnTo>
                    <a:close/>
                  </a:path>
                </a:pathLst>
              </a:custGeom>
              <a:solidFill>
                <a:srgbClr val="000000"/>
              </a:solidFill>
              <a:ln w="0">
                <a:solidFill>
                  <a:srgbClr val="000000"/>
                </a:solidFill>
                <a:round/>
                <a:headEnd/>
                <a:tailEnd/>
              </a:ln>
            </p:spPr>
            <p:txBody>
              <a:bodyPr/>
              <a:lstStyle/>
              <a:p>
                <a:endParaRPr lang="en-CA"/>
              </a:p>
            </p:txBody>
          </p:sp>
          <p:sp>
            <p:nvSpPr>
              <p:cNvPr id="19565" name="Freeform 30"/>
              <p:cNvSpPr>
                <a:spLocks noEditPoints="1"/>
              </p:cNvSpPr>
              <p:nvPr/>
            </p:nvSpPr>
            <p:spPr bwMode="auto">
              <a:xfrm>
                <a:off x="3695" y="1284"/>
                <a:ext cx="35" cy="119"/>
              </a:xfrm>
              <a:custGeom>
                <a:avLst/>
                <a:gdLst>
                  <a:gd name="T0" fmla="*/ 19 w 35"/>
                  <a:gd name="T1" fmla="*/ 0 h 119"/>
                  <a:gd name="T2" fmla="*/ 19 w 35"/>
                  <a:gd name="T3" fmla="*/ 0 h 119"/>
                  <a:gd name="T4" fmla="*/ 23 w 35"/>
                  <a:gd name="T5" fmla="*/ 4 h 119"/>
                  <a:gd name="T6" fmla="*/ 27 w 35"/>
                  <a:gd name="T7" fmla="*/ 8 h 119"/>
                  <a:gd name="T8" fmla="*/ 27 w 35"/>
                  <a:gd name="T9" fmla="*/ 8 h 119"/>
                  <a:gd name="T10" fmla="*/ 27 w 35"/>
                  <a:gd name="T11" fmla="*/ 12 h 119"/>
                  <a:gd name="T12" fmla="*/ 23 w 35"/>
                  <a:gd name="T13" fmla="*/ 15 h 119"/>
                  <a:gd name="T14" fmla="*/ 19 w 35"/>
                  <a:gd name="T15" fmla="*/ 19 h 119"/>
                  <a:gd name="T16" fmla="*/ 19 w 35"/>
                  <a:gd name="T17" fmla="*/ 19 h 119"/>
                  <a:gd name="T18" fmla="*/ 16 w 35"/>
                  <a:gd name="T19" fmla="*/ 19 h 119"/>
                  <a:gd name="T20" fmla="*/ 12 w 35"/>
                  <a:gd name="T21" fmla="*/ 15 h 119"/>
                  <a:gd name="T22" fmla="*/ 8 w 35"/>
                  <a:gd name="T23" fmla="*/ 12 h 119"/>
                  <a:gd name="T24" fmla="*/ 8 w 35"/>
                  <a:gd name="T25" fmla="*/ 8 h 119"/>
                  <a:gd name="T26" fmla="*/ 8 w 35"/>
                  <a:gd name="T27" fmla="*/ 8 h 119"/>
                  <a:gd name="T28" fmla="*/ 12 w 35"/>
                  <a:gd name="T29" fmla="*/ 4 h 119"/>
                  <a:gd name="T30" fmla="*/ 16 w 35"/>
                  <a:gd name="T31" fmla="*/ 0 h 119"/>
                  <a:gd name="T32" fmla="*/ 19 w 35"/>
                  <a:gd name="T33" fmla="*/ 0 h 119"/>
                  <a:gd name="T34" fmla="*/ 27 w 35"/>
                  <a:gd name="T35" fmla="*/ 38 h 119"/>
                  <a:gd name="T36" fmla="*/ 27 w 35"/>
                  <a:gd name="T37" fmla="*/ 100 h 119"/>
                  <a:gd name="T38" fmla="*/ 27 w 35"/>
                  <a:gd name="T39" fmla="*/ 107 h 119"/>
                  <a:gd name="T40" fmla="*/ 27 w 35"/>
                  <a:gd name="T41" fmla="*/ 111 h 119"/>
                  <a:gd name="T42" fmla="*/ 27 w 35"/>
                  <a:gd name="T43" fmla="*/ 111 h 119"/>
                  <a:gd name="T44" fmla="*/ 31 w 35"/>
                  <a:gd name="T45" fmla="*/ 115 h 119"/>
                  <a:gd name="T46" fmla="*/ 31 w 35"/>
                  <a:gd name="T47" fmla="*/ 115 h 119"/>
                  <a:gd name="T48" fmla="*/ 35 w 35"/>
                  <a:gd name="T49" fmla="*/ 115 h 119"/>
                  <a:gd name="T50" fmla="*/ 35 w 35"/>
                  <a:gd name="T51" fmla="*/ 119 h 119"/>
                  <a:gd name="T52" fmla="*/ 0 w 35"/>
                  <a:gd name="T53" fmla="*/ 119 h 119"/>
                  <a:gd name="T54" fmla="*/ 0 w 35"/>
                  <a:gd name="T55" fmla="*/ 115 h 119"/>
                  <a:gd name="T56" fmla="*/ 4 w 35"/>
                  <a:gd name="T57" fmla="*/ 115 h 119"/>
                  <a:gd name="T58" fmla="*/ 8 w 35"/>
                  <a:gd name="T59" fmla="*/ 115 h 119"/>
                  <a:gd name="T60" fmla="*/ 8 w 35"/>
                  <a:gd name="T61" fmla="*/ 111 h 119"/>
                  <a:gd name="T62" fmla="*/ 12 w 35"/>
                  <a:gd name="T63" fmla="*/ 111 h 119"/>
                  <a:gd name="T64" fmla="*/ 12 w 35"/>
                  <a:gd name="T65" fmla="*/ 107 h 119"/>
                  <a:gd name="T66" fmla="*/ 12 w 35"/>
                  <a:gd name="T67" fmla="*/ 100 h 119"/>
                  <a:gd name="T68" fmla="*/ 12 w 35"/>
                  <a:gd name="T69" fmla="*/ 73 h 119"/>
                  <a:gd name="T70" fmla="*/ 12 w 35"/>
                  <a:gd name="T71" fmla="*/ 61 h 119"/>
                  <a:gd name="T72" fmla="*/ 12 w 35"/>
                  <a:gd name="T73" fmla="*/ 54 h 119"/>
                  <a:gd name="T74" fmla="*/ 12 w 35"/>
                  <a:gd name="T75" fmla="*/ 54 h 119"/>
                  <a:gd name="T76" fmla="*/ 8 w 35"/>
                  <a:gd name="T77" fmla="*/ 50 h 119"/>
                  <a:gd name="T78" fmla="*/ 8 w 35"/>
                  <a:gd name="T79" fmla="*/ 50 h 119"/>
                  <a:gd name="T80" fmla="*/ 8 w 35"/>
                  <a:gd name="T81" fmla="*/ 50 h 119"/>
                  <a:gd name="T82" fmla="*/ 4 w 35"/>
                  <a:gd name="T83" fmla="*/ 50 h 119"/>
                  <a:gd name="T84" fmla="*/ 0 w 35"/>
                  <a:gd name="T85" fmla="*/ 50 h 119"/>
                  <a:gd name="T86" fmla="*/ 0 w 35"/>
                  <a:gd name="T87" fmla="*/ 50 h 119"/>
                  <a:gd name="T88" fmla="*/ 23 w 35"/>
                  <a:gd name="T89" fmla="*/ 38 h 119"/>
                  <a:gd name="T90" fmla="*/ 27 w 35"/>
                  <a:gd name="T91" fmla="*/ 38 h 119"/>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35"/>
                  <a:gd name="T139" fmla="*/ 0 h 119"/>
                  <a:gd name="T140" fmla="*/ 35 w 35"/>
                  <a:gd name="T141" fmla="*/ 119 h 119"/>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35" h="119">
                    <a:moveTo>
                      <a:pt x="19" y="0"/>
                    </a:moveTo>
                    <a:lnTo>
                      <a:pt x="19" y="0"/>
                    </a:lnTo>
                    <a:lnTo>
                      <a:pt x="23" y="4"/>
                    </a:lnTo>
                    <a:lnTo>
                      <a:pt x="27" y="8"/>
                    </a:lnTo>
                    <a:lnTo>
                      <a:pt x="27" y="12"/>
                    </a:lnTo>
                    <a:lnTo>
                      <a:pt x="23" y="15"/>
                    </a:lnTo>
                    <a:lnTo>
                      <a:pt x="19" y="19"/>
                    </a:lnTo>
                    <a:lnTo>
                      <a:pt x="16" y="19"/>
                    </a:lnTo>
                    <a:lnTo>
                      <a:pt x="12" y="15"/>
                    </a:lnTo>
                    <a:lnTo>
                      <a:pt x="8" y="12"/>
                    </a:lnTo>
                    <a:lnTo>
                      <a:pt x="8" y="8"/>
                    </a:lnTo>
                    <a:lnTo>
                      <a:pt x="12" y="4"/>
                    </a:lnTo>
                    <a:lnTo>
                      <a:pt x="16" y="0"/>
                    </a:lnTo>
                    <a:lnTo>
                      <a:pt x="19" y="0"/>
                    </a:lnTo>
                    <a:close/>
                    <a:moveTo>
                      <a:pt x="27" y="38"/>
                    </a:moveTo>
                    <a:lnTo>
                      <a:pt x="27" y="100"/>
                    </a:lnTo>
                    <a:lnTo>
                      <a:pt x="27" y="107"/>
                    </a:lnTo>
                    <a:lnTo>
                      <a:pt x="27" y="111"/>
                    </a:lnTo>
                    <a:lnTo>
                      <a:pt x="31" y="115"/>
                    </a:lnTo>
                    <a:lnTo>
                      <a:pt x="35" y="115"/>
                    </a:lnTo>
                    <a:lnTo>
                      <a:pt x="35" y="119"/>
                    </a:lnTo>
                    <a:lnTo>
                      <a:pt x="0" y="119"/>
                    </a:lnTo>
                    <a:lnTo>
                      <a:pt x="0" y="115"/>
                    </a:lnTo>
                    <a:lnTo>
                      <a:pt x="4" y="115"/>
                    </a:lnTo>
                    <a:lnTo>
                      <a:pt x="8" y="115"/>
                    </a:lnTo>
                    <a:lnTo>
                      <a:pt x="8" y="111"/>
                    </a:lnTo>
                    <a:lnTo>
                      <a:pt x="12" y="111"/>
                    </a:lnTo>
                    <a:lnTo>
                      <a:pt x="12" y="107"/>
                    </a:lnTo>
                    <a:lnTo>
                      <a:pt x="12" y="100"/>
                    </a:lnTo>
                    <a:lnTo>
                      <a:pt x="12" y="73"/>
                    </a:lnTo>
                    <a:lnTo>
                      <a:pt x="12" y="61"/>
                    </a:lnTo>
                    <a:lnTo>
                      <a:pt x="12" y="54"/>
                    </a:lnTo>
                    <a:lnTo>
                      <a:pt x="8" y="50"/>
                    </a:lnTo>
                    <a:lnTo>
                      <a:pt x="4" y="50"/>
                    </a:lnTo>
                    <a:lnTo>
                      <a:pt x="0" y="50"/>
                    </a:lnTo>
                    <a:lnTo>
                      <a:pt x="23" y="38"/>
                    </a:lnTo>
                    <a:lnTo>
                      <a:pt x="27" y="38"/>
                    </a:lnTo>
                    <a:close/>
                  </a:path>
                </a:pathLst>
              </a:custGeom>
              <a:solidFill>
                <a:srgbClr val="000000"/>
              </a:solidFill>
              <a:ln w="0">
                <a:solidFill>
                  <a:srgbClr val="000000"/>
                </a:solidFill>
                <a:round/>
                <a:headEnd/>
                <a:tailEnd/>
              </a:ln>
            </p:spPr>
            <p:txBody>
              <a:bodyPr/>
              <a:lstStyle/>
              <a:p>
                <a:endParaRPr lang="en-CA"/>
              </a:p>
            </p:txBody>
          </p:sp>
          <p:sp>
            <p:nvSpPr>
              <p:cNvPr id="19566" name="Freeform 31"/>
              <p:cNvSpPr>
                <a:spLocks/>
              </p:cNvSpPr>
              <p:nvPr/>
            </p:nvSpPr>
            <p:spPr bwMode="auto">
              <a:xfrm>
                <a:off x="3737" y="1322"/>
                <a:ext cx="81" cy="81"/>
              </a:xfrm>
              <a:custGeom>
                <a:avLst/>
                <a:gdLst>
                  <a:gd name="T0" fmla="*/ 27 w 81"/>
                  <a:gd name="T1" fmla="*/ 20 h 81"/>
                  <a:gd name="T2" fmla="*/ 35 w 81"/>
                  <a:gd name="T3" fmla="*/ 8 h 81"/>
                  <a:gd name="T4" fmla="*/ 43 w 81"/>
                  <a:gd name="T5" fmla="*/ 4 h 81"/>
                  <a:gd name="T6" fmla="*/ 50 w 81"/>
                  <a:gd name="T7" fmla="*/ 0 h 81"/>
                  <a:gd name="T8" fmla="*/ 58 w 81"/>
                  <a:gd name="T9" fmla="*/ 4 h 81"/>
                  <a:gd name="T10" fmla="*/ 62 w 81"/>
                  <a:gd name="T11" fmla="*/ 4 h 81"/>
                  <a:gd name="T12" fmla="*/ 66 w 81"/>
                  <a:gd name="T13" fmla="*/ 8 h 81"/>
                  <a:gd name="T14" fmla="*/ 69 w 81"/>
                  <a:gd name="T15" fmla="*/ 16 h 81"/>
                  <a:gd name="T16" fmla="*/ 69 w 81"/>
                  <a:gd name="T17" fmla="*/ 20 h 81"/>
                  <a:gd name="T18" fmla="*/ 69 w 81"/>
                  <a:gd name="T19" fmla="*/ 31 h 81"/>
                  <a:gd name="T20" fmla="*/ 69 w 81"/>
                  <a:gd name="T21" fmla="*/ 62 h 81"/>
                  <a:gd name="T22" fmla="*/ 69 w 81"/>
                  <a:gd name="T23" fmla="*/ 69 h 81"/>
                  <a:gd name="T24" fmla="*/ 73 w 81"/>
                  <a:gd name="T25" fmla="*/ 73 h 81"/>
                  <a:gd name="T26" fmla="*/ 73 w 81"/>
                  <a:gd name="T27" fmla="*/ 73 h 81"/>
                  <a:gd name="T28" fmla="*/ 73 w 81"/>
                  <a:gd name="T29" fmla="*/ 77 h 81"/>
                  <a:gd name="T30" fmla="*/ 77 w 81"/>
                  <a:gd name="T31" fmla="*/ 77 h 81"/>
                  <a:gd name="T32" fmla="*/ 81 w 81"/>
                  <a:gd name="T33" fmla="*/ 77 h 81"/>
                  <a:gd name="T34" fmla="*/ 81 w 81"/>
                  <a:gd name="T35" fmla="*/ 81 h 81"/>
                  <a:gd name="T36" fmla="*/ 46 w 81"/>
                  <a:gd name="T37" fmla="*/ 81 h 81"/>
                  <a:gd name="T38" fmla="*/ 46 w 81"/>
                  <a:gd name="T39" fmla="*/ 77 h 81"/>
                  <a:gd name="T40" fmla="*/ 46 w 81"/>
                  <a:gd name="T41" fmla="*/ 77 h 81"/>
                  <a:gd name="T42" fmla="*/ 50 w 81"/>
                  <a:gd name="T43" fmla="*/ 77 h 81"/>
                  <a:gd name="T44" fmla="*/ 54 w 81"/>
                  <a:gd name="T45" fmla="*/ 77 h 81"/>
                  <a:gd name="T46" fmla="*/ 54 w 81"/>
                  <a:gd name="T47" fmla="*/ 73 h 81"/>
                  <a:gd name="T48" fmla="*/ 58 w 81"/>
                  <a:gd name="T49" fmla="*/ 69 h 81"/>
                  <a:gd name="T50" fmla="*/ 58 w 81"/>
                  <a:gd name="T51" fmla="*/ 69 h 81"/>
                  <a:gd name="T52" fmla="*/ 58 w 81"/>
                  <a:gd name="T53" fmla="*/ 62 h 81"/>
                  <a:gd name="T54" fmla="*/ 58 w 81"/>
                  <a:gd name="T55" fmla="*/ 31 h 81"/>
                  <a:gd name="T56" fmla="*/ 58 w 81"/>
                  <a:gd name="T57" fmla="*/ 23 h 81"/>
                  <a:gd name="T58" fmla="*/ 54 w 81"/>
                  <a:gd name="T59" fmla="*/ 16 h 81"/>
                  <a:gd name="T60" fmla="*/ 50 w 81"/>
                  <a:gd name="T61" fmla="*/ 16 h 81"/>
                  <a:gd name="T62" fmla="*/ 46 w 81"/>
                  <a:gd name="T63" fmla="*/ 12 h 81"/>
                  <a:gd name="T64" fmla="*/ 35 w 81"/>
                  <a:gd name="T65" fmla="*/ 16 h 81"/>
                  <a:gd name="T66" fmla="*/ 27 w 81"/>
                  <a:gd name="T67" fmla="*/ 23 h 81"/>
                  <a:gd name="T68" fmla="*/ 27 w 81"/>
                  <a:gd name="T69" fmla="*/ 62 h 81"/>
                  <a:gd name="T70" fmla="*/ 27 w 81"/>
                  <a:gd name="T71" fmla="*/ 69 h 81"/>
                  <a:gd name="T72" fmla="*/ 27 w 81"/>
                  <a:gd name="T73" fmla="*/ 73 h 81"/>
                  <a:gd name="T74" fmla="*/ 27 w 81"/>
                  <a:gd name="T75" fmla="*/ 73 h 81"/>
                  <a:gd name="T76" fmla="*/ 27 w 81"/>
                  <a:gd name="T77" fmla="*/ 77 h 81"/>
                  <a:gd name="T78" fmla="*/ 31 w 81"/>
                  <a:gd name="T79" fmla="*/ 77 h 81"/>
                  <a:gd name="T80" fmla="*/ 35 w 81"/>
                  <a:gd name="T81" fmla="*/ 77 h 81"/>
                  <a:gd name="T82" fmla="*/ 35 w 81"/>
                  <a:gd name="T83" fmla="*/ 81 h 81"/>
                  <a:gd name="T84" fmla="*/ 0 w 81"/>
                  <a:gd name="T85" fmla="*/ 81 h 81"/>
                  <a:gd name="T86" fmla="*/ 0 w 81"/>
                  <a:gd name="T87" fmla="*/ 77 h 81"/>
                  <a:gd name="T88" fmla="*/ 4 w 81"/>
                  <a:gd name="T89" fmla="*/ 77 h 81"/>
                  <a:gd name="T90" fmla="*/ 8 w 81"/>
                  <a:gd name="T91" fmla="*/ 77 h 81"/>
                  <a:gd name="T92" fmla="*/ 8 w 81"/>
                  <a:gd name="T93" fmla="*/ 73 h 81"/>
                  <a:gd name="T94" fmla="*/ 12 w 81"/>
                  <a:gd name="T95" fmla="*/ 69 h 81"/>
                  <a:gd name="T96" fmla="*/ 12 w 81"/>
                  <a:gd name="T97" fmla="*/ 62 h 81"/>
                  <a:gd name="T98" fmla="*/ 12 w 81"/>
                  <a:gd name="T99" fmla="*/ 35 h 81"/>
                  <a:gd name="T100" fmla="*/ 12 w 81"/>
                  <a:gd name="T101" fmla="*/ 23 h 81"/>
                  <a:gd name="T102" fmla="*/ 12 w 81"/>
                  <a:gd name="T103" fmla="*/ 16 h 81"/>
                  <a:gd name="T104" fmla="*/ 12 w 81"/>
                  <a:gd name="T105" fmla="*/ 16 h 81"/>
                  <a:gd name="T106" fmla="*/ 8 w 81"/>
                  <a:gd name="T107" fmla="*/ 12 h 81"/>
                  <a:gd name="T108" fmla="*/ 8 w 81"/>
                  <a:gd name="T109" fmla="*/ 12 h 81"/>
                  <a:gd name="T110" fmla="*/ 8 w 81"/>
                  <a:gd name="T111" fmla="*/ 12 h 81"/>
                  <a:gd name="T112" fmla="*/ 4 w 81"/>
                  <a:gd name="T113" fmla="*/ 12 h 81"/>
                  <a:gd name="T114" fmla="*/ 0 w 81"/>
                  <a:gd name="T115" fmla="*/ 12 h 81"/>
                  <a:gd name="T116" fmla="*/ 0 w 81"/>
                  <a:gd name="T117" fmla="*/ 12 h 81"/>
                  <a:gd name="T118" fmla="*/ 23 w 81"/>
                  <a:gd name="T119" fmla="*/ 0 h 81"/>
                  <a:gd name="T120" fmla="*/ 27 w 81"/>
                  <a:gd name="T121" fmla="*/ 0 h 81"/>
                  <a:gd name="T122" fmla="*/ 27 w 81"/>
                  <a:gd name="T123" fmla="*/ 20 h 8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1"/>
                  <a:gd name="T187" fmla="*/ 0 h 81"/>
                  <a:gd name="T188" fmla="*/ 81 w 81"/>
                  <a:gd name="T189" fmla="*/ 81 h 8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1" h="81">
                    <a:moveTo>
                      <a:pt x="27" y="20"/>
                    </a:moveTo>
                    <a:lnTo>
                      <a:pt x="35" y="8"/>
                    </a:lnTo>
                    <a:lnTo>
                      <a:pt x="43" y="4"/>
                    </a:lnTo>
                    <a:lnTo>
                      <a:pt x="50" y="0"/>
                    </a:lnTo>
                    <a:lnTo>
                      <a:pt x="58" y="4"/>
                    </a:lnTo>
                    <a:lnTo>
                      <a:pt x="62" y="4"/>
                    </a:lnTo>
                    <a:lnTo>
                      <a:pt x="66" y="8"/>
                    </a:lnTo>
                    <a:lnTo>
                      <a:pt x="69" y="16"/>
                    </a:lnTo>
                    <a:lnTo>
                      <a:pt x="69" y="20"/>
                    </a:lnTo>
                    <a:lnTo>
                      <a:pt x="69" y="31"/>
                    </a:lnTo>
                    <a:lnTo>
                      <a:pt x="69" y="62"/>
                    </a:lnTo>
                    <a:lnTo>
                      <a:pt x="69" y="69"/>
                    </a:lnTo>
                    <a:lnTo>
                      <a:pt x="73" y="73"/>
                    </a:lnTo>
                    <a:lnTo>
                      <a:pt x="73" y="77"/>
                    </a:lnTo>
                    <a:lnTo>
                      <a:pt x="77" y="77"/>
                    </a:lnTo>
                    <a:lnTo>
                      <a:pt x="81" y="77"/>
                    </a:lnTo>
                    <a:lnTo>
                      <a:pt x="81" y="81"/>
                    </a:lnTo>
                    <a:lnTo>
                      <a:pt x="46" y="81"/>
                    </a:lnTo>
                    <a:lnTo>
                      <a:pt x="46" y="77"/>
                    </a:lnTo>
                    <a:lnTo>
                      <a:pt x="50" y="77"/>
                    </a:lnTo>
                    <a:lnTo>
                      <a:pt x="54" y="77"/>
                    </a:lnTo>
                    <a:lnTo>
                      <a:pt x="54" y="73"/>
                    </a:lnTo>
                    <a:lnTo>
                      <a:pt x="58" y="69"/>
                    </a:lnTo>
                    <a:lnTo>
                      <a:pt x="58" y="62"/>
                    </a:lnTo>
                    <a:lnTo>
                      <a:pt x="58" y="31"/>
                    </a:lnTo>
                    <a:lnTo>
                      <a:pt x="58" y="23"/>
                    </a:lnTo>
                    <a:lnTo>
                      <a:pt x="54" y="16"/>
                    </a:lnTo>
                    <a:lnTo>
                      <a:pt x="50" y="16"/>
                    </a:lnTo>
                    <a:lnTo>
                      <a:pt x="46" y="12"/>
                    </a:lnTo>
                    <a:lnTo>
                      <a:pt x="35" y="16"/>
                    </a:lnTo>
                    <a:lnTo>
                      <a:pt x="27" y="23"/>
                    </a:lnTo>
                    <a:lnTo>
                      <a:pt x="27" y="62"/>
                    </a:lnTo>
                    <a:lnTo>
                      <a:pt x="27" y="69"/>
                    </a:lnTo>
                    <a:lnTo>
                      <a:pt x="27" y="73"/>
                    </a:lnTo>
                    <a:lnTo>
                      <a:pt x="27" y="77"/>
                    </a:lnTo>
                    <a:lnTo>
                      <a:pt x="31" y="77"/>
                    </a:lnTo>
                    <a:lnTo>
                      <a:pt x="35" y="77"/>
                    </a:lnTo>
                    <a:lnTo>
                      <a:pt x="35" y="81"/>
                    </a:lnTo>
                    <a:lnTo>
                      <a:pt x="0" y="81"/>
                    </a:lnTo>
                    <a:lnTo>
                      <a:pt x="0" y="77"/>
                    </a:lnTo>
                    <a:lnTo>
                      <a:pt x="4" y="77"/>
                    </a:lnTo>
                    <a:lnTo>
                      <a:pt x="8" y="77"/>
                    </a:lnTo>
                    <a:lnTo>
                      <a:pt x="8" y="73"/>
                    </a:lnTo>
                    <a:lnTo>
                      <a:pt x="12" y="69"/>
                    </a:lnTo>
                    <a:lnTo>
                      <a:pt x="12" y="62"/>
                    </a:lnTo>
                    <a:lnTo>
                      <a:pt x="12" y="35"/>
                    </a:lnTo>
                    <a:lnTo>
                      <a:pt x="12" y="23"/>
                    </a:lnTo>
                    <a:lnTo>
                      <a:pt x="12" y="16"/>
                    </a:lnTo>
                    <a:lnTo>
                      <a:pt x="8" y="12"/>
                    </a:lnTo>
                    <a:lnTo>
                      <a:pt x="4" y="12"/>
                    </a:lnTo>
                    <a:lnTo>
                      <a:pt x="0" y="12"/>
                    </a:lnTo>
                    <a:lnTo>
                      <a:pt x="23" y="0"/>
                    </a:lnTo>
                    <a:lnTo>
                      <a:pt x="27" y="0"/>
                    </a:lnTo>
                    <a:lnTo>
                      <a:pt x="27" y="20"/>
                    </a:lnTo>
                    <a:close/>
                  </a:path>
                </a:pathLst>
              </a:custGeom>
              <a:solidFill>
                <a:srgbClr val="000000"/>
              </a:solidFill>
              <a:ln w="0">
                <a:solidFill>
                  <a:srgbClr val="000000"/>
                </a:solidFill>
                <a:round/>
                <a:headEnd/>
                <a:tailEnd/>
              </a:ln>
            </p:spPr>
            <p:txBody>
              <a:bodyPr/>
              <a:lstStyle/>
              <a:p>
                <a:endParaRPr lang="en-CA"/>
              </a:p>
            </p:txBody>
          </p:sp>
          <p:sp>
            <p:nvSpPr>
              <p:cNvPr id="19567" name="Freeform 32"/>
              <p:cNvSpPr>
                <a:spLocks noEditPoints="1"/>
              </p:cNvSpPr>
              <p:nvPr/>
            </p:nvSpPr>
            <p:spPr bwMode="auto">
              <a:xfrm>
                <a:off x="3826" y="1322"/>
                <a:ext cx="61" cy="81"/>
              </a:xfrm>
              <a:custGeom>
                <a:avLst/>
                <a:gdLst>
                  <a:gd name="T0" fmla="*/ 11 w 61"/>
                  <a:gd name="T1" fmla="*/ 31 h 81"/>
                  <a:gd name="T2" fmla="*/ 15 w 61"/>
                  <a:gd name="T3" fmla="*/ 46 h 81"/>
                  <a:gd name="T4" fmla="*/ 19 w 61"/>
                  <a:gd name="T5" fmla="*/ 58 h 81"/>
                  <a:gd name="T6" fmla="*/ 30 w 61"/>
                  <a:gd name="T7" fmla="*/ 66 h 81"/>
                  <a:gd name="T8" fmla="*/ 38 w 61"/>
                  <a:gd name="T9" fmla="*/ 66 h 81"/>
                  <a:gd name="T10" fmla="*/ 46 w 61"/>
                  <a:gd name="T11" fmla="*/ 66 h 81"/>
                  <a:gd name="T12" fmla="*/ 53 w 61"/>
                  <a:gd name="T13" fmla="*/ 62 h 81"/>
                  <a:gd name="T14" fmla="*/ 57 w 61"/>
                  <a:gd name="T15" fmla="*/ 58 h 81"/>
                  <a:gd name="T16" fmla="*/ 61 w 61"/>
                  <a:gd name="T17" fmla="*/ 50 h 81"/>
                  <a:gd name="T18" fmla="*/ 61 w 61"/>
                  <a:gd name="T19" fmla="*/ 50 h 81"/>
                  <a:gd name="T20" fmla="*/ 57 w 61"/>
                  <a:gd name="T21" fmla="*/ 62 h 81"/>
                  <a:gd name="T22" fmla="*/ 53 w 61"/>
                  <a:gd name="T23" fmla="*/ 73 h 81"/>
                  <a:gd name="T24" fmla="*/ 42 w 61"/>
                  <a:gd name="T25" fmla="*/ 77 h 81"/>
                  <a:gd name="T26" fmla="*/ 30 w 61"/>
                  <a:gd name="T27" fmla="*/ 81 h 81"/>
                  <a:gd name="T28" fmla="*/ 19 w 61"/>
                  <a:gd name="T29" fmla="*/ 77 h 81"/>
                  <a:gd name="T30" fmla="*/ 7 w 61"/>
                  <a:gd name="T31" fmla="*/ 69 h 81"/>
                  <a:gd name="T32" fmla="*/ 3 w 61"/>
                  <a:gd name="T33" fmla="*/ 62 h 81"/>
                  <a:gd name="T34" fmla="*/ 0 w 61"/>
                  <a:gd name="T35" fmla="*/ 54 h 81"/>
                  <a:gd name="T36" fmla="*/ 0 w 61"/>
                  <a:gd name="T37" fmla="*/ 43 h 81"/>
                  <a:gd name="T38" fmla="*/ 0 w 61"/>
                  <a:gd name="T39" fmla="*/ 31 h 81"/>
                  <a:gd name="T40" fmla="*/ 3 w 61"/>
                  <a:gd name="T41" fmla="*/ 20 h 81"/>
                  <a:gd name="T42" fmla="*/ 7 w 61"/>
                  <a:gd name="T43" fmla="*/ 12 h 81"/>
                  <a:gd name="T44" fmla="*/ 15 w 61"/>
                  <a:gd name="T45" fmla="*/ 8 h 81"/>
                  <a:gd name="T46" fmla="*/ 23 w 61"/>
                  <a:gd name="T47" fmla="*/ 4 h 81"/>
                  <a:gd name="T48" fmla="*/ 34 w 61"/>
                  <a:gd name="T49" fmla="*/ 0 h 81"/>
                  <a:gd name="T50" fmla="*/ 46 w 61"/>
                  <a:gd name="T51" fmla="*/ 4 h 81"/>
                  <a:gd name="T52" fmla="*/ 53 w 61"/>
                  <a:gd name="T53" fmla="*/ 12 h 81"/>
                  <a:gd name="T54" fmla="*/ 61 w 61"/>
                  <a:gd name="T55" fmla="*/ 20 h 81"/>
                  <a:gd name="T56" fmla="*/ 61 w 61"/>
                  <a:gd name="T57" fmla="*/ 31 h 81"/>
                  <a:gd name="T58" fmla="*/ 11 w 61"/>
                  <a:gd name="T59" fmla="*/ 31 h 81"/>
                  <a:gd name="T60" fmla="*/ 11 w 61"/>
                  <a:gd name="T61" fmla="*/ 27 h 81"/>
                  <a:gd name="T62" fmla="*/ 46 w 61"/>
                  <a:gd name="T63" fmla="*/ 27 h 81"/>
                  <a:gd name="T64" fmla="*/ 46 w 61"/>
                  <a:gd name="T65" fmla="*/ 20 h 81"/>
                  <a:gd name="T66" fmla="*/ 42 w 61"/>
                  <a:gd name="T67" fmla="*/ 16 h 81"/>
                  <a:gd name="T68" fmla="*/ 42 w 61"/>
                  <a:gd name="T69" fmla="*/ 12 h 81"/>
                  <a:gd name="T70" fmla="*/ 38 w 61"/>
                  <a:gd name="T71" fmla="*/ 12 h 81"/>
                  <a:gd name="T72" fmla="*/ 34 w 61"/>
                  <a:gd name="T73" fmla="*/ 8 h 81"/>
                  <a:gd name="T74" fmla="*/ 30 w 61"/>
                  <a:gd name="T75" fmla="*/ 8 h 81"/>
                  <a:gd name="T76" fmla="*/ 23 w 61"/>
                  <a:gd name="T77" fmla="*/ 8 h 81"/>
                  <a:gd name="T78" fmla="*/ 19 w 61"/>
                  <a:gd name="T79" fmla="*/ 12 h 81"/>
                  <a:gd name="T80" fmla="*/ 15 w 61"/>
                  <a:gd name="T81" fmla="*/ 20 h 81"/>
                  <a:gd name="T82" fmla="*/ 11 w 61"/>
                  <a:gd name="T83" fmla="*/ 27 h 8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1"/>
                  <a:gd name="T127" fmla="*/ 0 h 81"/>
                  <a:gd name="T128" fmla="*/ 61 w 61"/>
                  <a:gd name="T129" fmla="*/ 81 h 8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1" h="81">
                    <a:moveTo>
                      <a:pt x="11" y="31"/>
                    </a:moveTo>
                    <a:lnTo>
                      <a:pt x="15" y="46"/>
                    </a:lnTo>
                    <a:lnTo>
                      <a:pt x="19" y="58"/>
                    </a:lnTo>
                    <a:lnTo>
                      <a:pt x="30" y="66"/>
                    </a:lnTo>
                    <a:lnTo>
                      <a:pt x="38" y="66"/>
                    </a:lnTo>
                    <a:lnTo>
                      <a:pt x="46" y="66"/>
                    </a:lnTo>
                    <a:lnTo>
                      <a:pt x="53" y="62"/>
                    </a:lnTo>
                    <a:lnTo>
                      <a:pt x="57" y="58"/>
                    </a:lnTo>
                    <a:lnTo>
                      <a:pt x="61" y="50"/>
                    </a:lnTo>
                    <a:lnTo>
                      <a:pt x="57" y="62"/>
                    </a:lnTo>
                    <a:lnTo>
                      <a:pt x="53" y="73"/>
                    </a:lnTo>
                    <a:lnTo>
                      <a:pt x="42" y="77"/>
                    </a:lnTo>
                    <a:lnTo>
                      <a:pt x="30" y="81"/>
                    </a:lnTo>
                    <a:lnTo>
                      <a:pt x="19" y="77"/>
                    </a:lnTo>
                    <a:lnTo>
                      <a:pt x="7" y="69"/>
                    </a:lnTo>
                    <a:lnTo>
                      <a:pt x="3" y="62"/>
                    </a:lnTo>
                    <a:lnTo>
                      <a:pt x="0" y="54"/>
                    </a:lnTo>
                    <a:lnTo>
                      <a:pt x="0" y="43"/>
                    </a:lnTo>
                    <a:lnTo>
                      <a:pt x="0" y="31"/>
                    </a:lnTo>
                    <a:lnTo>
                      <a:pt x="3" y="20"/>
                    </a:lnTo>
                    <a:lnTo>
                      <a:pt x="7" y="12"/>
                    </a:lnTo>
                    <a:lnTo>
                      <a:pt x="15" y="8"/>
                    </a:lnTo>
                    <a:lnTo>
                      <a:pt x="23" y="4"/>
                    </a:lnTo>
                    <a:lnTo>
                      <a:pt x="34" y="0"/>
                    </a:lnTo>
                    <a:lnTo>
                      <a:pt x="46" y="4"/>
                    </a:lnTo>
                    <a:lnTo>
                      <a:pt x="53" y="12"/>
                    </a:lnTo>
                    <a:lnTo>
                      <a:pt x="61" y="20"/>
                    </a:lnTo>
                    <a:lnTo>
                      <a:pt x="61" y="31"/>
                    </a:lnTo>
                    <a:lnTo>
                      <a:pt x="11" y="31"/>
                    </a:lnTo>
                    <a:close/>
                    <a:moveTo>
                      <a:pt x="11" y="27"/>
                    </a:moveTo>
                    <a:lnTo>
                      <a:pt x="46" y="27"/>
                    </a:lnTo>
                    <a:lnTo>
                      <a:pt x="46" y="20"/>
                    </a:lnTo>
                    <a:lnTo>
                      <a:pt x="42" y="16"/>
                    </a:lnTo>
                    <a:lnTo>
                      <a:pt x="42" y="12"/>
                    </a:lnTo>
                    <a:lnTo>
                      <a:pt x="38" y="12"/>
                    </a:lnTo>
                    <a:lnTo>
                      <a:pt x="34" y="8"/>
                    </a:lnTo>
                    <a:lnTo>
                      <a:pt x="30" y="8"/>
                    </a:lnTo>
                    <a:lnTo>
                      <a:pt x="23" y="8"/>
                    </a:lnTo>
                    <a:lnTo>
                      <a:pt x="19" y="12"/>
                    </a:lnTo>
                    <a:lnTo>
                      <a:pt x="15" y="20"/>
                    </a:lnTo>
                    <a:lnTo>
                      <a:pt x="11" y="27"/>
                    </a:lnTo>
                    <a:close/>
                  </a:path>
                </a:pathLst>
              </a:custGeom>
              <a:solidFill>
                <a:srgbClr val="000000"/>
              </a:solidFill>
              <a:ln w="0">
                <a:solidFill>
                  <a:srgbClr val="000000"/>
                </a:solidFill>
                <a:round/>
                <a:headEnd/>
                <a:tailEnd/>
              </a:ln>
            </p:spPr>
            <p:txBody>
              <a:bodyPr/>
              <a:lstStyle/>
              <a:p>
                <a:endParaRPr lang="en-CA"/>
              </a:p>
            </p:txBody>
          </p:sp>
          <p:sp>
            <p:nvSpPr>
              <p:cNvPr id="19568" name="Freeform 33"/>
              <p:cNvSpPr>
                <a:spLocks/>
              </p:cNvSpPr>
              <p:nvPr/>
            </p:nvSpPr>
            <p:spPr bwMode="auto">
              <a:xfrm>
                <a:off x="3902" y="1322"/>
                <a:ext cx="54" cy="81"/>
              </a:xfrm>
              <a:custGeom>
                <a:avLst/>
                <a:gdLst>
                  <a:gd name="T0" fmla="*/ 46 w 54"/>
                  <a:gd name="T1" fmla="*/ 0 h 81"/>
                  <a:gd name="T2" fmla="*/ 46 w 54"/>
                  <a:gd name="T3" fmla="*/ 27 h 81"/>
                  <a:gd name="T4" fmla="*/ 46 w 54"/>
                  <a:gd name="T5" fmla="*/ 27 h 81"/>
                  <a:gd name="T6" fmla="*/ 43 w 54"/>
                  <a:gd name="T7" fmla="*/ 20 h 81"/>
                  <a:gd name="T8" fmla="*/ 39 w 54"/>
                  <a:gd name="T9" fmla="*/ 12 h 81"/>
                  <a:gd name="T10" fmla="*/ 31 w 54"/>
                  <a:gd name="T11" fmla="*/ 8 h 81"/>
                  <a:gd name="T12" fmla="*/ 27 w 54"/>
                  <a:gd name="T13" fmla="*/ 8 h 81"/>
                  <a:gd name="T14" fmla="*/ 20 w 54"/>
                  <a:gd name="T15" fmla="*/ 8 h 81"/>
                  <a:gd name="T16" fmla="*/ 16 w 54"/>
                  <a:gd name="T17" fmla="*/ 12 h 81"/>
                  <a:gd name="T18" fmla="*/ 12 w 54"/>
                  <a:gd name="T19" fmla="*/ 12 h 81"/>
                  <a:gd name="T20" fmla="*/ 12 w 54"/>
                  <a:gd name="T21" fmla="*/ 16 h 81"/>
                  <a:gd name="T22" fmla="*/ 12 w 54"/>
                  <a:gd name="T23" fmla="*/ 20 h 81"/>
                  <a:gd name="T24" fmla="*/ 16 w 54"/>
                  <a:gd name="T25" fmla="*/ 23 h 81"/>
                  <a:gd name="T26" fmla="*/ 20 w 54"/>
                  <a:gd name="T27" fmla="*/ 27 h 81"/>
                  <a:gd name="T28" fmla="*/ 23 w 54"/>
                  <a:gd name="T29" fmla="*/ 31 h 81"/>
                  <a:gd name="T30" fmla="*/ 35 w 54"/>
                  <a:gd name="T31" fmla="*/ 39 h 81"/>
                  <a:gd name="T32" fmla="*/ 46 w 54"/>
                  <a:gd name="T33" fmla="*/ 43 h 81"/>
                  <a:gd name="T34" fmla="*/ 50 w 54"/>
                  <a:gd name="T35" fmla="*/ 50 h 81"/>
                  <a:gd name="T36" fmla="*/ 54 w 54"/>
                  <a:gd name="T37" fmla="*/ 58 h 81"/>
                  <a:gd name="T38" fmla="*/ 50 w 54"/>
                  <a:gd name="T39" fmla="*/ 69 h 81"/>
                  <a:gd name="T40" fmla="*/ 46 w 54"/>
                  <a:gd name="T41" fmla="*/ 73 h 81"/>
                  <a:gd name="T42" fmla="*/ 35 w 54"/>
                  <a:gd name="T43" fmla="*/ 81 h 81"/>
                  <a:gd name="T44" fmla="*/ 27 w 54"/>
                  <a:gd name="T45" fmla="*/ 81 h 81"/>
                  <a:gd name="T46" fmla="*/ 20 w 54"/>
                  <a:gd name="T47" fmla="*/ 81 h 81"/>
                  <a:gd name="T48" fmla="*/ 12 w 54"/>
                  <a:gd name="T49" fmla="*/ 77 h 81"/>
                  <a:gd name="T50" fmla="*/ 8 w 54"/>
                  <a:gd name="T51" fmla="*/ 77 h 81"/>
                  <a:gd name="T52" fmla="*/ 8 w 54"/>
                  <a:gd name="T53" fmla="*/ 77 h 81"/>
                  <a:gd name="T54" fmla="*/ 4 w 54"/>
                  <a:gd name="T55" fmla="*/ 77 h 81"/>
                  <a:gd name="T56" fmla="*/ 4 w 54"/>
                  <a:gd name="T57" fmla="*/ 81 h 81"/>
                  <a:gd name="T58" fmla="*/ 0 w 54"/>
                  <a:gd name="T59" fmla="*/ 81 h 81"/>
                  <a:gd name="T60" fmla="*/ 0 w 54"/>
                  <a:gd name="T61" fmla="*/ 54 h 81"/>
                  <a:gd name="T62" fmla="*/ 4 w 54"/>
                  <a:gd name="T63" fmla="*/ 54 h 81"/>
                  <a:gd name="T64" fmla="*/ 8 w 54"/>
                  <a:gd name="T65" fmla="*/ 66 h 81"/>
                  <a:gd name="T66" fmla="*/ 12 w 54"/>
                  <a:gd name="T67" fmla="*/ 69 h 81"/>
                  <a:gd name="T68" fmla="*/ 20 w 54"/>
                  <a:gd name="T69" fmla="*/ 73 h 81"/>
                  <a:gd name="T70" fmla="*/ 27 w 54"/>
                  <a:gd name="T71" fmla="*/ 77 h 81"/>
                  <a:gd name="T72" fmla="*/ 31 w 54"/>
                  <a:gd name="T73" fmla="*/ 73 h 81"/>
                  <a:gd name="T74" fmla="*/ 39 w 54"/>
                  <a:gd name="T75" fmla="*/ 73 h 81"/>
                  <a:gd name="T76" fmla="*/ 39 w 54"/>
                  <a:gd name="T77" fmla="*/ 69 h 81"/>
                  <a:gd name="T78" fmla="*/ 39 w 54"/>
                  <a:gd name="T79" fmla="*/ 66 h 81"/>
                  <a:gd name="T80" fmla="*/ 39 w 54"/>
                  <a:gd name="T81" fmla="*/ 58 h 81"/>
                  <a:gd name="T82" fmla="*/ 39 w 54"/>
                  <a:gd name="T83" fmla="*/ 54 h 81"/>
                  <a:gd name="T84" fmla="*/ 31 w 54"/>
                  <a:gd name="T85" fmla="*/ 50 h 81"/>
                  <a:gd name="T86" fmla="*/ 20 w 54"/>
                  <a:gd name="T87" fmla="*/ 46 h 81"/>
                  <a:gd name="T88" fmla="*/ 12 w 54"/>
                  <a:gd name="T89" fmla="*/ 39 h 81"/>
                  <a:gd name="T90" fmla="*/ 4 w 54"/>
                  <a:gd name="T91" fmla="*/ 35 h 81"/>
                  <a:gd name="T92" fmla="*/ 4 w 54"/>
                  <a:gd name="T93" fmla="*/ 31 h 81"/>
                  <a:gd name="T94" fmla="*/ 0 w 54"/>
                  <a:gd name="T95" fmla="*/ 23 h 81"/>
                  <a:gd name="T96" fmla="*/ 4 w 54"/>
                  <a:gd name="T97" fmla="*/ 16 h 81"/>
                  <a:gd name="T98" fmla="*/ 8 w 54"/>
                  <a:gd name="T99" fmla="*/ 8 h 81"/>
                  <a:gd name="T100" fmla="*/ 16 w 54"/>
                  <a:gd name="T101" fmla="*/ 4 h 81"/>
                  <a:gd name="T102" fmla="*/ 27 w 54"/>
                  <a:gd name="T103" fmla="*/ 0 h 81"/>
                  <a:gd name="T104" fmla="*/ 31 w 54"/>
                  <a:gd name="T105" fmla="*/ 4 h 81"/>
                  <a:gd name="T106" fmla="*/ 35 w 54"/>
                  <a:gd name="T107" fmla="*/ 4 h 81"/>
                  <a:gd name="T108" fmla="*/ 39 w 54"/>
                  <a:gd name="T109" fmla="*/ 4 h 81"/>
                  <a:gd name="T110" fmla="*/ 43 w 54"/>
                  <a:gd name="T111" fmla="*/ 4 h 81"/>
                  <a:gd name="T112" fmla="*/ 43 w 54"/>
                  <a:gd name="T113" fmla="*/ 4 h 81"/>
                  <a:gd name="T114" fmla="*/ 43 w 54"/>
                  <a:gd name="T115" fmla="*/ 4 h 81"/>
                  <a:gd name="T116" fmla="*/ 46 w 54"/>
                  <a:gd name="T117" fmla="*/ 4 h 81"/>
                  <a:gd name="T118" fmla="*/ 46 w 54"/>
                  <a:gd name="T119" fmla="*/ 0 h 81"/>
                  <a:gd name="T120" fmla="*/ 46 w 54"/>
                  <a:gd name="T121" fmla="*/ 0 h 8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4"/>
                  <a:gd name="T184" fmla="*/ 0 h 81"/>
                  <a:gd name="T185" fmla="*/ 54 w 54"/>
                  <a:gd name="T186" fmla="*/ 81 h 81"/>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4" h="81">
                    <a:moveTo>
                      <a:pt x="46" y="0"/>
                    </a:moveTo>
                    <a:lnTo>
                      <a:pt x="46" y="27"/>
                    </a:lnTo>
                    <a:lnTo>
                      <a:pt x="43" y="20"/>
                    </a:lnTo>
                    <a:lnTo>
                      <a:pt x="39" y="12"/>
                    </a:lnTo>
                    <a:lnTo>
                      <a:pt x="31" y="8"/>
                    </a:lnTo>
                    <a:lnTo>
                      <a:pt x="27" y="8"/>
                    </a:lnTo>
                    <a:lnTo>
                      <a:pt x="20" y="8"/>
                    </a:lnTo>
                    <a:lnTo>
                      <a:pt x="16" y="12"/>
                    </a:lnTo>
                    <a:lnTo>
                      <a:pt x="12" y="12"/>
                    </a:lnTo>
                    <a:lnTo>
                      <a:pt x="12" y="16"/>
                    </a:lnTo>
                    <a:lnTo>
                      <a:pt x="12" y="20"/>
                    </a:lnTo>
                    <a:lnTo>
                      <a:pt x="16" y="23"/>
                    </a:lnTo>
                    <a:lnTo>
                      <a:pt x="20" y="27"/>
                    </a:lnTo>
                    <a:lnTo>
                      <a:pt x="23" y="31"/>
                    </a:lnTo>
                    <a:lnTo>
                      <a:pt x="35" y="39"/>
                    </a:lnTo>
                    <a:lnTo>
                      <a:pt x="46" y="43"/>
                    </a:lnTo>
                    <a:lnTo>
                      <a:pt x="50" y="50"/>
                    </a:lnTo>
                    <a:lnTo>
                      <a:pt x="54" y="58"/>
                    </a:lnTo>
                    <a:lnTo>
                      <a:pt x="50" y="69"/>
                    </a:lnTo>
                    <a:lnTo>
                      <a:pt x="46" y="73"/>
                    </a:lnTo>
                    <a:lnTo>
                      <a:pt x="35" y="81"/>
                    </a:lnTo>
                    <a:lnTo>
                      <a:pt x="27" y="81"/>
                    </a:lnTo>
                    <a:lnTo>
                      <a:pt x="20" y="81"/>
                    </a:lnTo>
                    <a:lnTo>
                      <a:pt x="12" y="77"/>
                    </a:lnTo>
                    <a:lnTo>
                      <a:pt x="8" y="77"/>
                    </a:lnTo>
                    <a:lnTo>
                      <a:pt x="4" y="77"/>
                    </a:lnTo>
                    <a:lnTo>
                      <a:pt x="4" y="81"/>
                    </a:lnTo>
                    <a:lnTo>
                      <a:pt x="0" y="81"/>
                    </a:lnTo>
                    <a:lnTo>
                      <a:pt x="0" y="54"/>
                    </a:lnTo>
                    <a:lnTo>
                      <a:pt x="4" y="54"/>
                    </a:lnTo>
                    <a:lnTo>
                      <a:pt x="8" y="66"/>
                    </a:lnTo>
                    <a:lnTo>
                      <a:pt x="12" y="69"/>
                    </a:lnTo>
                    <a:lnTo>
                      <a:pt x="20" y="73"/>
                    </a:lnTo>
                    <a:lnTo>
                      <a:pt x="27" y="77"/>
                    </a:lnTo>
                    <a:lnTo>
                      <a:pt x="31" y="73"/>
                    </a:lnTo>
                    <a:lnTo>
                      <a:pt x="39" y="73"/>
                    </a:lnTo>
                    <a:lnTo>
                      <a:pt x="39" y="69"/>
                    </a:lnTo>
                    <a:lnTo>
                      <a:pt x="39" y="66"/>
                    </a:lnTo>
                    <a:lnTo>
                      <a:pt x="39" y="58"/>
                    </a:lnTo>
                    <a:lnTo>
                      <a:pt x="39" y="54"/>
                    </a:lnTo>
                    <a:lnTo>
                      <a:pt x="31" y="50"/>
                    </a:lnTo>
                    <a:lnTo>
                      <a:pt x="20" y="46"/>
                    </a:lnTo>
                    <a:lnTo>
                      <a:pt x="12" y="39"/>
                    </a:lnTo>
                    <a:lnTo>
                      <a:pt x="4" y="35"/>
                    </a:lnTo>
                    <a:lnTo>
                      <a:pt x="4" y="31"/>
                    </a:lnTo>
                    <a:lnTo>
                      <a:pt x="0" y="23"/>
                    </a:lnTo>
                    <a:lnTo>
                      <a:pt x="4" y="16"/>
                    </a:lnTo>
                    <a:lnTo>
                      <a:pt x="8" y="8"/>
                    </a:lnTo>
                    <a:lnTo>
                      <a:pt x="16" y="4"/>
                    </a:lnTo>
                    <a:lnTo>
                      <a:pt x="27" y="0"/>
                    </a:lnTo>
                    <a:lnTo>
                      <a:pt x="31" y="4"/>
                    </a:lnTo>
                    <a:lnTo>
                      <a:pt x="35" y="4"/>
                    </a:lnTo>
                    <a:lnTo>
                      <a:pt x="39" y="4"/>
                    </a:lnTo>
                    <a:lnTo>
                      <a:pt x="43" y="4"/>
                    </a:lnTo>
                    <a:lnTo>
                      <a:pt x="46" y="4"/>
                    </a:lnTo>
                    <a:lnTo>
                      <a:pt x="46" y="0"/>
                    </a:lnTo>
                    <a:close/>
                  </a:path>
                </a:pathLst>
              </a:custGeom>
              <a:solidFill>
                <a:srgbClr val="000000"/>
              </a:solidFill>
              <a:ln w="0">
                <a:solidFill>
                  <a:srgbClr val="000000"/>
                </a:solidFill>
                <a:round/>
                <a:headEnd/>
                <a:tailEnd/>
              </a:ln>
            </p:spPr>
            <p:txBody>
              <a:bodyPr/>
              <a:lstStyle/>
              <a:p>
                <a:endParaRPr lang="en-CA"/>
              </a:p>
            </p:txBody>
          </p:sp>
          <p:sp>
            <p:nvSpPr>
              <p:cNvPr id="19569" name="Freeform 34"/>
              <p:cNvSpPr>
                <a:spLocks noEditPoints="1"/>
              </p:cNvSpPr>
              <p:nvPr/>
            </p:nvSpPr>
            <p:spPr bwMode="auto">
              <a:xfrm>
                <a:off x="3964" y="1322"/>
                <a:ext cx="65" cy="81"/>
              </a:xfrm>
              <a:custGeom>
                <a:avLst/>
                <a:gdLst>
                  <a:gd name="T0" fmla="*/ 15 w 65"/>
                  <a:gd name="T1" fmla="*/ 31 h 81"/>
                  <a:gd name="T2" fmla="*/ 15 w 65"/>
                  <a:gd name="T3" fmla="*/ 46 h 81"/>
                  <a:gd name="T4" fmla="*/ 23 w 65"/>
                  <a:gd name="T5" fmla="*/ 58 h 81"/>
                  <a:gd name="T6" fmla="*/ 30 w 65"/>
                  <a:gd name="T7" fmla="*/ 66 h 81"/>
                  <a:gd name="T8" fmla="*/ 42 w 65"/>
                  <a:gd name="T9" fmla="*/ 66 h 81"/>
                  <a:gd name="T10" fmla="*/ 46 w 65"/>
                  <a:gd name="T11" fmla="*/ 66 h 81"/>
                  <a:gd name="T12" fmla="*/ 54 w 65"/>
                  <a:gd name="T13" fmla="*/ 62 h 81"/>
                  <a:gd name="T14" fmla="*/ 57 w 65"/>
                  <a:gd name="T15" fmla="*/ 58 h 81"/>
                  <a:gd name="T16" fmla="*/ 61 w 65"/>
                  <a:gd name="T17" fmla="*/ 50 h 81"/>
                  <a:gd name="T18" fmla="*/ 65 w 65"/>
                  <a:gd name="T19" fmla="*/ 50 h 81"/>
                  <a:gd name="T20" fmla="*/ 61 w 65"/>
                  <a:gd name="T21" fmla="*/ 62 h 81"/>
                  <a:gd name="T22" fmla="*/ 54 w 65"/>
                  <a:gd name="T23" fmla="*/ 73 h 81"/>
                  <a:gd name="T24" fmla="*/ 46 w 65"/>
                  <a:gd name="T25" fmla="*/ 77 h 81"/>
                  <a:gd name="T26" fmla="*/ 34 w 65"/>
                  <a:gd name="T27" fmla="*/ 81 h 81"/>
                  <a:gd name="T28" fmla="*/ 23 w 65"/>
                  <a:gd name="T29" fmla="*/ 77 h 81"/>
                  <a:gd name="T30" fmla="*/ 11 w 65"/>
                  <a:gd name="T31" fmla="*/ 69 h 81"/>
                  <a:gd name="T32" fmla="*/ 7 w 65"/>
                  <a:gd name="T33" fmla="*/ 62 h 81"/>
                  <a:gd name="T34" fmla="*/ 4 w 65"/>
                  <a:gd name="T35" fmla="*/ 54 h 81"/>
                  <a:gd name="T36" fmla="*/ 0 w 65"/>
                  <a:gd name="T37" fmla="*/ 43 h 81"/>
                  <a:gd name="T38" fmla="*/ 4 w 65"/>
                  <a:gd name="T39" fmla="*/ 31 h 81"/>
                  <a:gd name="T40" fmla="*/ 7 w 65"/>
                  <a:gd name="T41" fmla="*/ 20 h 81"/>
                  <a:gd name="T42" fmla="*/ 11 w 65"/>
                  <a:gd name="T43" fmla="*/ 12 h 81"/>
                  <a:gd name="T44" fmla="*/ 19 w 65"/>
                  <a:gd name="T45" fmla="*/ 8 h 81"/>
                  <a:gd name="T46" fmla="*/ 27 w 65"/>
                  <a:gd name="T47" fmla="*/ 4 h 81"/>
                  <a:gd name="T48" fmla="*/ 34 w 65"/>
                  <a:gd name="T49" fmla="*/ 0 h 81"/>
                  <a:gd name="T50" fmla="*/ 46 w 65"/>
                  <a:gd name="T51" fmla="*/ 4 h 81"/>
                  <a:gd name="T52" fmla="*/ 57 w 65"/>
                  <a:gd name="T53" fmla="*/ 12 h 81"/>
                  <a:gd name="T54" fmla="*/ 61 w 65"/>
                  <a:gd name="T55" fmla="*/ 20 h 81"/>
                  <a:gd name="T56" fmla="*/ 65 w 65"/>
                  <a:gd name="T57" fmla="*/ 31 h 81"/>
                  <a:gd name="T58" fmla="*/ 15 w 65"/>
                  <a:gd name="T59" fmla="*/ 31 h 81"/>
                  <a:gd name="T60" fmla="*/ 15 w 65"/>
                  <a:gd name="T61" fmla="*/ 27 h 81"/>
                  <a:gd name="T62" fmla="*/ 46 w 65"/>
                  <a:gd name="T63" fmla="*/ 27 h 81"/>
                  <a:gd name="T64" fmla="*/ 46 w 65"/>
                  <a:gd name="T65" fmla="*/ 20 h 81"/>
                  <a:gd name="T66" fmla="*/ 46 w 65"/>
                  <a:gd name="T67" fmla="*/ 16 h 81"/>
                  <a:gd name="T68" fmla="*/ 42 w 65"/>
                  <a:gd name="T69" fmla="*/ 12 h 81"/>
                  <a:gd name="T70" fmla="*/ 38 w 65"/>
                  <a:gd name="T71" fmla="*/ 12 h 81"/>
                  <a:gd name="T72" fmla="*/ 34 w 65"/>
                  <a:gd name="T73" fmla="*/ 8 h 81"/>
                  <a:gd name="T74" fmla="*/ 30 w 65"/>
                  <a:gd name="T75" fmla="*/ 8 h 81"/>
                  <a:gd name="T76" fmla="*/ 27 w 65"/>
                  <a:gd name="T77" fmla="*/ 8 h 81"/>
                  <a:gd name="T78" fmla="*/ 19 w 65"/>
                  <a:gd name="T79" fmla="*/ 12 h 81"/>
                  <a:gd name="T80" fmla="*/ 15 w 65"/>
                  <a:gd name="T81" fmla="*/ 20 h 81"/>
                  <a:gd name="T82" fmla="*/ 15 w 65"/>
                  <a:gd name="T83" fmla="*/ 27 h 8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5"/>
                  <a:gd name="T127" fmla="*/ 0 h 81"/>
                  <a:gd name="T128" fmla="*/ 65 w 65"/>
                  <a:gd name="T129" fmla="*/ 81 h 8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5" h="81">
                    <a:moveTo>
                      <a:pt x="15" y="31"/>
                    </a:moveTo>
                    <a:lnTo>
                      <a:pt x="15" y="46"/>
                    </a:lnTo>
                    <a:lnTo>
                      <a:pt x="23" y="58"/>
                    </a:lnTo>
                    <a:lnTo>
                      <a:pt x="30" y="66"/>
                    </a:lnTo>
                    <a:lnTo>
                      <a:pt x="42" y="66"/>
                    </a:lnTo>
                    <a:lnTo>
                      <a:pt x="46" y="66"/>
                    </a:lnTo>
                    <a:lnTo>
                      <a:pt x="54" y="62"/>
                    </a:lnTo>
                    <a:lnTo>
                      <a:pt x="57" y="58"/>
                    </a:lnTo>
                    <a:lnTo>
                      <a:pt x="61" y="50"/>
                    </a:lnTo>
                    <a:lnTo>
                      <a:pt x="65" y="50"/>
                    </a:lnTo>
                    <a:lnTo>
                      <a:pt x="61" y="62"/>
                    </a:lnTo>
                    <a:lnTo>
                      <a:pt x="54" y="73"/>
                    </a:lnTo>
                    <a:lnTo>
                      <a:pt x="46" y="77"/>
                    </a:lnTo>
                    <a:lnTo>
                      <a:pt x="34" y="81"/>
                    </a:lnTo>
                    <a:lnTo>
                      <a:pt x="23" y="77"/>
                    </a:lnTo>
                    <a:lnTo>
                      <a:pt x="11" y="69"/>
                    </a:lnTo>
                    <a:lnTo>
                      <a:pt x="7" y="62"/>
                    </a:lnTo>
                    <a:lnTo>
                      <a:pt x="4" y="54"/>
                    </a:lnTo>
                    <a:lnTo>
                      <a:pt x="0" y="43"/>
                    </a:lnTo>
                    <a:lnTo>
                      <a:pt x="4" y="31"/>
                    </a:lnTo>
                    <a:lnTo>
                      <a:pt x="7" y="20"/>
                    </a:lnTo>
                    <a:lnTo>
                      <a:pt x="11" y="12"/>
                    </a:lnTo>
                    <a:lnTo>
                      <a:pt x="19" y="8"/>
                    </a:lnTo>
                    <a:lnTo>
                      <a:pt x="27" y="4"/>
                    </a:lnTo>
                    <a:lnTo>
                      <a:pt x="34" y="0"/>
                    </a:lnTo>
                    <a:lnTo>
                      <a:pt x="46" y="4"/>
                    </a:lnTo>
                    <a:lnTo>
                      <a:pt x="57" y="12"/>
                    </a:lnTo>
                    <a:lnTo>
                      <a:pt x="61" y="20"/>
                    </a:lnTo>
                    <a:lnTo>
                      <a:pt x="65" y="31"/>
                    </a:lnTo>
                    <a:lnTo>
                      <a:pt x="15" y="31"/>
                    </a:lnTo>
                    <a:close/>
                    <a:moveTo>
                      <a:pt x="15" y="27"/>
                    </a:moveTo>
                    <a:lnTo>
                      <a:pt x="46" y="27"/>
                    </a:lnTo>
                    <a:lnTo>
                      <a:pt x="46" y="20"/>
                    </a:lnTo>
                    <a:lnTo>
                      <a:pt x="46" y="16"/>
                    </a:lnTo>
                    <a:lnTo>
                      <a:pt x="42" y="12"/>
                    </a:lnTo>
                    <a:lnTo>
                      <a:pt x="38" y="12"/>
                    </a:lnTo>
                    <a:lnTo>
                      <a:pt x="34" y="8"/>
                    </a:lnTo>
                    <a:lnTo>
                      <a:pt x="30" y="8"/>
                    </a:lnTo>
                    <a:lnTo>
                      <a:pt x="27" y="8"/>
                    </a:lnTo>
                    <a:lnTo>
                      <a:pt x="19" y="12"/>
                    </a:lnTo>
                    <a:lnTo>
                      <a:pt x="15" y="20"/>
                    </a:lnTo>
                    <a:lnTo>
                      <a:pt x="15" y="27"/>
                    </a:lnTo>
                    <a:close/>
                  </a:path>
                </a:pathLst>
              </a:custGeom>
              <a:solidFill>
                <a:srgbClr val="000000"/>
              </a:solidFill>
              <a:ln w="0">
                <a:solidFill>
                  <a:srgbClr val="000000"/>
                </a:solidFill>
                <a:round/>
                <a:headEnd/>
                <a:tailEnd/>
              </a:ln>
            </p:spPr>
            <p:txBody>
              <a:bodyPr/>
              <a:lstStyle/>
              <a:p>
                <a:endParaRPr lang="en-CA"/>
              </a:p>
            </p:txBody>
          </p:sp>
          <p:sp>
            <p:nvSpPr>
              <p:cNvPr id="19570" name="Rectangle 35"/>
              <p:cNvSpPr>
                <a:spLocks noChangeArrowheads="1"/>
              </p:cNvSpPr>
              <p:nvPr/>
            </p:nvSpPr>
            <p:spPr bwMode="auto">
              <a:xfrm>
                <a:off x="4071" y="126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9571" name="Freeform 36"/>
              <p:cNvSpPr>
                <a:spLocks/>
              </p:cNvSpPr>
              <p:nvPr/>
            </p:nvSpPr>
            <p:spPr bwMode="auto">
              <a:xfrm>
                <a:off x="4271" y="1284"/>
                <a:ext cx="65" cy="119"/>
              </a:xfrm>
              <a:custGeom>
                <a:avLst/>
                <a:gdLst>
                  <a:gd name="T0" fmla="*/ 27 w 65"/>
                  <a:gd name="T1" fmla="*/ 46 h 119"/>
                  <a:gd name="T2" fmla="*/ 27 w 65"/>
                  <a:gd name="T3" fmla="*/ 100 h 119"/>
                  <a:gd name="T4" fmla="*/ 27 w 65"/>
                  <a:gd name="T5" fmla="*/ 107 h 119"/>
                  <a:gd name="T6" fmla="*/ 27 w 65"/>
                  <a:gd name="T7" fmla="*/ 111 h 119"/>
                  <a:gd name="T8" fmla="*/ 30 w 65"/>
                  <a:gd name="T9" fmla="*/ 115 h 119"/>
                  <a:gd name="T10" fmla="*/ 38 w 65"/>
                  <a:gd name="T11" fmla="*/ 115 h 119"/>
                  <a:gd name="T12" fmla="*/ 42 w 65"/>
                  <a:gd name="T13" fmla="*/ 115 h 119"/>
                  <a:gd name="T14" fmla="*/ 42 w 65"/>
                  <a:gd name="T15" fmla="*/ 119 h 119"/>
                  <a:gd name="T16" fmla="*/ 0 w 65"/>
                  <a:gd name="T17" fmla="*/ 119 h 119"/>
                  <a:gd name="T18" fmla="*/ 0 w 65"/>
                  <a:gd name="T19" fmla="*/ 115 h 119"/>
                  <a:gd name="T20" fmla="*/ 0 w 65"/>
                  <a:gd name="T21" fmla="*/ 115 h 119"/>
                  <a:gd name="T22" fmla="*/ 4 w 65"/>
                  <a:gd name="T23" fmla="*/ 115 h 119"/>
                  <a:gd name="T24" fmla="*/ 7 w 65"/>
                  <a:gd name="T25" fmla="*/ 115 h 119"/>
                  <a:gd name="T26" fmla="*/ 11 w 65"/>
                  <a:gd name="T27" fmla="*/ 111 h 119"/>
                  <a:gd name="T28" fmla="*/ 11 w 65"/>
                  <a:gd name="T29" fmla="*/ 107 h 119"/>
                  <a:gd name="T30" fmla="*/ 11 w 65"/>
                  <a:gd name="T31" fmla="*/ 104 h 119"/>
                  <a:gd name="T32" fmla="*/ 11 w 65"/>
                  <a:gd name="T33" fmla="*/ 100 h 119"/>
                  <a:gd name="T34" fmla="*/ 11 w 65"/>
                  <a:gd name="T35" fmla="*/ 46 h 119"/>
                  <a:gd name="T36" fmla="*/ 0 w 65"/>
                  <a:gd name="T37" fmla="*/ 46 h 119"/>
                  <a:gd name="T38" fmla="*/ 0 w 65"/>
                  <a:gd name="T39" fmla="*/ 42 h 119"/>
                  <a:gd name="T40" fmla="*/ 11 w 65"/>
                  <a:gd name="T41" fmla="*/ 42 h 119"/>
                  <a:gd name="T42" fmla="*/ 11 w 65"/>
                  <a:gd name="T43" fmla="*/ 38 h 119"/>
                  <a:gd name="T44" fmla="*/ 11 w 65"/>
                  <a:gd name="T45" fmla="*/ 27 h 119"/>
                  <a:gd name="T46" fmla="*/ 15 w 65"/>
                  <a:gd name="T47" fmla="*/ 19 h 119"/>
                  <a:gd name="T48" fmla="*/ 19 w 65"/>
                  <a:gd name="T49" fmla="*/ 12 h 119"/>
                  <a:gd name="T50" fmla="*/ 27 w 65"/>
                  <a:gd name="T51" fmla="*/ 4 h 119"/>
                  <a:gd name="T52" fmla="*/ 34 w 65"/>
                  <a:gd name="T53" fmla="*/ 0 h 119"/>
                  <a:gd name="T54" fmla="*/ 42 w 65"/>
                  <a:gd name="T55" fmla="*/ 0 h 119"/>
                  <a:gd name="T56" fmla="*/ 53 w 65"/>
                  <a:gd name="T57" fmla="*/ 0 h 119"/>
                  <a:gd name="T58" fmla="*/ 61 w 65"/>
                  <a:gd name="T59" fmla="*/ 4 h 119"/>
                  <a:gd name="T60" fmla="*/ 65 w 65"/>
                  <a:gd name="T61" fmla="*/ 12 h 119"/>
                  <a:gd name="T62" fmla="*/ 65 w 65"/>
                  <a:gd name="T63" fmla="*/ 15 h 119"/>
                  <a:gd name="T64" fmla="*/ 65 w 65"/>
                  <a:gd name="T65" fmla="*/ 15 h 119"/>
                  <a:gd name="T66" fmla="*/ 61 w 65"/>
                  <a:gd name="T67" fmla="*/ 19 h 119"/>
                  <a:gd name="T68" fmla="*/ 61 w 65"/>
                  <a:gd name="T69" fmla="*/ 19 h 119"/>
                  <a:gd name="T70" fmla="*/ 57 w 65"/>
                  <a:gd name="T71" fmla="*/ 19 h 119"/>
                  <a:gd name="T72" fmla="*/ 57 w 65"/>
                  <a:gd name="T73" fmla="*/ 19 h 119"/>
                  <a:gd name="T74" fmla="*/ 53 w 65"/>
                  <a:gd name="T75" fmla="*/ 19 h 119"/>
                  <a:gd name="T76" fmla="*/ 50 w 65"/>
                  <a:gd name="T77" fmla="*/ 15 h 119"/>
                  <a:gd name="T78" fmla="*/ 50 w 65"/>
                  <a:gd name="T79" fmla="*/ 12 h 119"/>
                  <a:gd name="T80" fmla="*/ 46 w 65"/>
                  <a:gd name="T81" fmla="*/ 8 h 119"/>
                  <a:gd name="T82" fmla="*/ 42 w 65"/>
                  <a:gd name="T83" fmla="*/ 8 h 119"/>
                  <a:gd name="T84" fmla="*/ 42 w 65"/>
                  <a:gd name="T85" fmla="*/ 4 h 119"/>
                  <a:gd name="T86" fmla="*/ 38 w 65"/>
                  <a:gd name="T87" fmla="*/ 4 h 119"/>
                  <a:gd name="T88" fmla="*/ 34 w 65"/>
                  <a:gd name="T89" fmla="*/ 4 h 119"/>
                  <a:gd name="T90" fmla="*/ 30 w 65"/>
                  <a:gd name="T91" fmla="*/ 8 h 119"/>
                  <a:gd name="T92" fmla="*/ 30 w 65"/>
                  <a:gd name="T93" fmla="*/ 12 h 119"/>
                  <a:gd name="T94" fmla="*/ 27 w 65"/>
                  <a:gd name="T95" fmla="*/ 15 h 119"/>
                  <a:gd name="T96" fmla="*/ 27 w 65"/>
                  <a:gd name="T97" fmla="*/ 23 h 119"/>
                  <a:gd name="T98" fmla="*/ 27 w 65"/>
                  <a:gd name="T99" fmla="*/ 35 h 119"/>
                  <a:gd name="T100" fmla="*/ 27 w 65"/>
                  <a:gd name="T101" fmla="*/ 42 h 119"/>
                  <a:gd name="T102" fmla="*/ 46 w 65"/>
                  <a:gd name="T103" fmla="*/ 42 h 119"/>
                  <a:gd name="T104" fmla="*/ 46 w 65"/>
                  <a:gd name="T105" fmla="*/ 46 h 119"/>
                  <a:gd name="T106" fmla="*/ 27 w 65"/>
                  <a:gd name="T107" fmla="*/ 46 h 119"/>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5"/>
                  <a:gd name="T163" fmla="*/ 0 h 119"/>
                  <a:gd name="T164" fmla="*/ 65 w 65"/>
                  <a:gd name="T165" fmla="*/ 119 h 119"/>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5" h="119">
                    <a:moveTo>
                      <a:pt x="27" y="46"/>
                    </a:moveTo>
                    <a:lnTo>
                      <a:pt x="27" y="100"/>
                    </a:lnTo>
                    <a:lnTo>
                      <a:pt x="27" y="107"/>
                    </a:lnTo>
                    <a:lnTo>
                      <a:pt x="27" y="111"/>
                    </a:lnTo>
                    <a:lnTo>
                      <a:pt x="30" y="115"/>
                    </a:lnTo>
                    <a:lnTo>
                      <a:pt x="38" y="115"/>
                    </a:lnTo>
                    <a:lnTo>
                      <a:pt x="42" y="115"/>
                    </a:lnTo>
                    <a:lnTo>
                      <a:pt x="42" y="119"/>
                    </a:lnTo>
                    <a:lnTo>
                      <a:pt x="0" y="119"/>
                    </a:lnTo>
                    <a:lnTo>
                      <a:pt x="0" y="115"/>
                    </a:lnTo>
                    <a:lnTo>
                      <a:pt x="4" y="115"/>
                    </a:lnTo>
                    <a:lnTo>
                      <a:pt x="7" y="115"/>
                    </a:lnTo>
                    <a:lnTo>
                      <a:pt x="11" y="111"/>
                    </a:lnTo>
                    <a:lnTo>
                      <a:pt x="11" y="107"/>
                    </a:lnTo>
                    <a:lnTo>
                      <a:pt x="11" y="104"/>
                    </a:lnTo>
                    <a:lnTo>
                      <a:pt x="11" y="100"/>
                    </a:lnTo>
                    <a:lnTo>
                      <a:pt x="11" y="46"/>
                    </a:lnTo>
                    <a:lnTo>
                      <a:pt x="0" y="46"/>
                    </a:lnTo>
                    <a:lnTo>
                      <a:pt x="0" y="42"/>
                    </a:lnTo>
                    <a:lnTo>
                      <a:pt x="11" y="42"/>
                    </a:lnTo>
                    <a:lnTo>
                      <a:pt x="11" y="38"/>
                    </a:lnTo>
                    <a:lnTo>
                      <a:pt x="11" y="27"/>
                    </a:lnTo>
                    <a:lnTo>
                      <a:pt x="15" y="19"/>
                    </a:lnTo>
                    <a:lnTo>
                      <a:pt x="19" y="12"/>
                    </a:lnTo>
                    <a:lnTo>
                      <a:pt x="27" y="4"/>
                    </a:lnTo>
                    <a:lnTo>
                      <a:pt x="34" y="0"/>
                    </a:lnTo>
                    <a:lnTo>
                      <a:pt x="42" y="0"/>
                    </a:lnTo>
                    <a:lnTo>
                      <a:pt x="53" y="0"/>
                    </a:lnTo>
                    <a:lnTo>
                      <a:pt x="61" y="4"/>
                    </a:lnTo>
                    <a:lnTo>
                      <a:pt x="65" y="12"/>
                    </a:lnTo>
                    <a:lnTo>
                      <a:pt x="65" y="15"/>
                    </a:lnTo>
                    <a:lnTo>
                      <a:pt x="61" y="19"/>
                    </a:lnTo>
                    <a:lnTo>
                      <a:pt x="57" y="19"/>
                    </a:lnTo>
                    <a:lnTo>
                      <a:pt x="53" y="19"/>
                    </a:lnTo>
                    <a:lnTo>
                      <a:pt x="50" y="15"/>
                    </a:lnTo>
                    <a:lnTo>
                      <a:pt x="50" y="12"/>
                    </a:lnTo>
                    <a:lnTo>
                      <a:pt x="46" y="8"/>
                    </a:lnTo>
                    <a:lnTo>
                      <a:pt x="42" y="8"/>
                    </a:lnTo>
                    <a:lnTo>
                      <a:pt x="42" y="4"/>
                    </a:lnTo>
                    <a:lnTo>
                      <a:pt x="38" y="4"/>
                    </a:lnTo>
                    <a:lnTo>
                      <a:pt x="34" y="4"/>
                    </a:lnTo>
                    <a:lnTo>
                      <a:pt x="30" y="8"/>
                    </a:lnTo>
                    <a:lnTo>
                      <a:pt x="30" y="12"/>
                    </a:lnTo>
                    <a:lnTo>
                      <a:pt x="27" y="15"/>
                    </a:lnTo>
                    <a:lnTo>
                      <a:pt x="27" y="23"/>
                    </a:lnTo>
                    <a:lnTo>
                      <a:pt x="27" y="35"/>
                    </a:lnTo>
                    <a:lnTo>
                      <a:pt x="27" y="42"/>
                    </a:lnTo>
                    <a:lnTo>
                      <a:pt x="46" y="42"/>
                    </a:lnTo>
                    <a:lnTo>
                      <a:pt x="46" y="46"/>
                    </a:lnTo>
                    <a:lnTo>
                      <a:pt x="27" y="46"/>
                    </a:lnTo>
                    <a:close/>
                  </a:path>
                </a:pathLst>
              </a:custGeom>
              <a:solidFill>
                <a:srgbClr val="000000"/>
              </a:solidFill>
              <a:ln w="0">
                <a:solidFill>
                  <a:srgbClr val="000000"/>
                </a:solidFill>
                <a:round/>
                <a:headEnd/>
                <a:tailEnd/>
              </a:ln>
            </p:spPr>
            <p:txBody>
              <a:bodyPr/>
              <a:lstStyle/>
              <a:p>
                <a:endParaRPr lang="en-CA"/>
              </a:p>
            </p:txBody>
          </p:sp>
          <p:sp>
            <p:nvSpPr>
              <p:cNvPr id="19572" name="Freeform 37"/>
              <p:cNvSpPr>
                <a:spLocks noEditPoints="1"/>
              </p:cNvSpPr>
              <p:nvPr/>
            </p:nvSpPr>
            <p:spPr bwMode="auto">
              <a:xfrm>
                <a:off x="4324" y="1322"/>
                <a:ext cx="70" cy="81"/>
              </a:xfrm>
              <a:custGeom>
                <a:avLst/>
                <a:gdLst>
                  <a:gd name="T0" fmla="*/ 35 w 70"/>
                  <a:gd name="T1" fmla="*/ 0 h 81"/>
                  <a:gd name="T2" fmla="*/ 46 w 70"/>
                  <a:gd name="T3" fmla="*/ 4 h 81"/>
                  <a:gd name="T4" fmla="*/ 54 w 70"/>
                  <a:gd name="T5" fmla="*/ 8 h 81"/>
                  <a:gd name="T6" fmla="*/ 62 w 70"/>
                  <a:gd name="T7" fmla="*/ 16 h 81"/>
                  <a:gd name="T8" fmla="*/ 70 w 70"/>
                  <a:gd name="T9" fmla="*/ 27 h 81"/>
                  <a:gd name="T10" fmla="*/ 70 w 70"/>
                  <a:gd name="T11" fmla="*/ 39 h 81"/>
                  <a:gd name="T12" fmla="*/ 70 w 70"/>
                  <a:gd name="T13" fmla="*/ 50 h 81"/>
                  <a:gd name="T14" fmla="*/ 66 w 70"/>
                  <a:gd name="T15" fmla="*/ 62 h 81"/>
                  <a:gd name="T16" fmla="*/ 62 w 70"/>
                  <a:gd name="T17" fmla="*/ 69 h 81"/>
                  <a:gd name="T18" fmla="*/ 54 w 70"/>
                  <a:gd name="T19" fmla="*/ 77 h 81"/>
                  <a:gd name="T20" fmla="*/ 43 w 70"/>
                  <a:gd name="T21" fmla="*/ 81 h 81"/>
                  <a:gd name="T22" fmla="*/ 35 w 70"/>
                  <a:gd name="T23" fmla="*/ 81 h 81"/>
                  <a:gd name="T24" fmla="*/ 23 w 70"/>
                  <a:gd name="T25" fmla="*/ 81 h 81"/>
                  <a:gd name="T26" fmla="*/ 16 w 70"/>
                  <a:gd name="T27" fmla="*/ 73 h 81"/>
                  <a:gd name="T28" fmla="*/ 8 w 70"/>
                  <a:gd name="T29" fmla="*/ 69 h 81"/>
                  <a:gd name="T30" fmla="*/ 0 w 70"/>
                  <a:gd name="T31" fmla="*/ 54 h 81"/>
                  <a:gd name="T32" fmla="*/ 0 w 70"/>
                  <a:gd name="T33" fmla="*/ 43 h 81"/>
                  <a:gd name="T34" fmla="*/ 0 w 70"/>
                  <a:gd name="T35" fmla="*/ 31 h 81"/>
                  <a:gd name="T36" fmla="*/ 4 w 70"/>
                  <a:gd name="T37" fmla="*/ 23 h 81"/>
                  <a:gd name="T38" fmla="*/ 12 w 70"/>
                  <a:gd name="T39" fmla="*/ 12 h 81"/>
                  <a:gd name="T40" fmla="*/ 20 w 70"/>
                  <a:gd name="T41" fmla="*/ 8 h 81"/>
                  <a:gd name="T42" fmla="*/ 27 w 70"/>
                  <a:gd name="T43" fmla="*/ 4 h 81"/>
                  <a:gd name="T44" fmla="*/ 35 w 70"/>
                  <a:gd name="T45" fmla="*/ 0 h 81"/>
                  <a:gd name="T46" fmla="*/ 31 w 70"/>
                  <a:gd name="T47" fmla="*/ 8 h 81"/>
                  <a:gd name="T48" fmla="*/ 27 w 70"/>
                  <a:gd name="T49" fmla="*/ 8 h 81"/>
                  <a:gd name="T50" fmla="*/ 23 w 70"/>
                  <a:gd name="T51" fmla="*/ 12 h 81"/>
                  <a:gd name="T52" fmla="*/ 20 w 70"/>
                  <a:gd name="T53" fmla="*/ 12 h 81"/>
                  <a:gd name="T54" fmla="*/ 16 w 70"/>
                  <a:gd name="T55" fmla="*/ 20 h 81"/>
                  <a:gd name="T56" fmla="*/ 16 w 70"/>
                  <a:gd name="T57" fmla="*/ 27 h 81"/>
                  <a:gd name="T58" fmla="*/ 12 w 70"/>
                  <a:gd name="T59" fmla="*/ 35 h 81"/>
                  <a:gd name="T60" fmla="*/ 16 w 70"/>
                  <a:gd name="T61" fmla="*/ 50 h 81"/>
                  <a:gd name="T62" fmla="*/ 20 w 70"/>
                  <a:gd name="T63" fmla="*/ 66 h 81"/>
                  <a:gd name="T64" fmla="*/ 23 w 70"/>
                  <a:gd name="T65" fmla="*/ 69 h 81"/>
                  <a:gd name="T66" fmla="*/ 31 w 70"/>
                  <a:gd name="T67" fmla="*/ 73 h 81"/>
                  <a:gd name="T68" fmla="*/ 39 w 70"/>
                  <a:gd name="T69" fmla="*/ 77 h 81"/>
                  <a:gd name="T70" fmla="*/ 46 w 70"/>
                  <a:gd name="T71" fmla="*/ 73 h 81"/>
                  <a:gd name="T72" fmla="*/ 50 w 70"/>
                  <a:gd name="T73" fmla="*/ 69 h 81"/>
                  <a:gd name="T74" fmla="*/ 54 w 70"/>
                  <a:gd name="T75" fmla="*/ 62 h 81"/>
                  <a:gd name="T76" fmla="*/ 58 w 70"/>
                  <a:gd name="T77" fmla="*/ 46 h 81"/>
                  <a:gd name="T78" fmla="*/ 58 w 70"/>
                  <a:gd name="T79" fmla="*/ 35 h 81"/>
                  <a:gd name="T80" fmla="*/ 54 w 70"/>
                  <a:gd name="T81" fmla="*/ 23 h 81"/>
                  <a:gd name="T82" fmla="*/ 46 w 70"/>
                  <a:gd name="T83" fmla="*/ 16 h 81"/>
                  <a:gd name="T84" fmla="*/ 43 w 70"/>
                  <a:gd name="T85" fmla="*/ 8 h 81"/>
                  <a:gd name="T86" fmla="*/ 31 w 70"/>
                  <a:gd name="T87" fmla="*/ 8 h 8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0"/>
                  <a:gd name="T133" fmla="*/ 0 h 81"/>
                  <a:gd name="T134" fmla="*/ 70 w 70"/>
                  <a:gd name="T135" fmla="*/ 81 h 8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0" h="81">
                    <a:moveTo>
                      <a:pt x="35" y="0"/>
                    </a:moveTo>
                    <a:lnTo>
                      <a:pt x="46" y="4"/>
                    </a:lnTo>
                    <a:lnTo>
                      <a:pt x="54" y="8"/>
                    </a:lnTo>
                    <a:lnTo>
                      <a:pt x="62" y="16"/>
                    </a:lnTo>
                    <a:lnTo>
                      <a:pt x="70" y="27"/>
                    </a:lnTo>
                    <a:lnTo>
                      <a:pt x="70" y="39"/>
                    </a:lnTo>
                    <a:lnTo>
                      <a:pt x="70" y="50"/>
                    </a:lnTo>
                    <a:lnTo>
                      <a:pt x="66" y="62"/>
                    </a:lnTo>
                    <a:lnTo>
                      <a:pt x="62" y="69"/>
                    </a:lnTo>
                    <a:lnTo>
                      <a:pt x="54" y="77"/>
                    </a:lnTo>
                    <a:lnTo>
                      <a:pt x="43" y="81"/>
                    </a:lnTo>
                    <a:lnTo>
                      <a:pt x="35" y="81"/>
                    </a:lnTo>
                    <a:lnTo>
                      <a:pt x="23" y="81"/>
                    </a:lnTo>
                    <a:lnTo>
                      <a:pt x="16" y="73"/>
                    </a:lnTo>
                    <a:lnTo>
                      <a:pt x="8" y="69"/>
                    </a:lnTo>
                    <a:lnTo>
                      <a:pt x="0" y="54"/>
                    </a:lnTo>
                    <a:lnTo>
                      <a:pt x="0" y="43"/>
                    </a:lnTo>
                    <a:lnTo>
                      <a:pt x="0" y="31"/>
                    </a:lnTo>
                    <a:lnTo>
                      <a:pt x="4" y="23"/>
                    </a:lnTo>
                    <a:lnTo>
                      <a:pt x="12" y="12"/>
                    </a:lnTo>
                    <a:lnTo>
                      <a:pt x="20" y="8"/>
                    </a:lnTo>
                    <a:lnTo>
                      <a:pt x="27" y="4"/>
                    </a:lnTo>
                    <a:lnTo>
                      <a:pt x="35" y="0"/>
                    </a:lnTo>
                    <a:close/>
                    <a:moveTo>
                      <a:pt x="31" y="8"/>
                    </a:moveTo>
                    <a:lnTo>
                      <a:pt x="27" y="8"/>
                    </a:lnTo>
                    <a:lnTo>
                      <a:pt x="23" y="12"/>
                    </a:lnTo>
                    <a:lnTo>
                      <a:pt x="20" y="12"/>
                    </a:lnTo>
                    <a:lnTo>
                      <a:pt x="16" y="20"/>
                    </a:lnTo>
                    <a:lnTo>
                      <a:pt x="16" y="27"/>
                    </a:lnTo>
                    <a:lnTo>
                      <a:pt x="12" y="35"/>
                    </a:lnTo>
                    <a:lnTo>
                      <a:pt x="16" y="50"/>
                    </a:lnTo>
                    <a:lnTo>
                      <a:pt x="20" y="66"/>
                    </a:lnTo>
                    <a:lnTo>
                      <a:pt x="23" y="69"/>
                    </a:lnTo>
                    <a:lnTo>
                      <a:pt x="31" y="73"/>
                    </a:lnTo>
                    <a:lnTo>
                      <a:pt x="39" y="77"/>
                    </a:lnTo>
                    <a:lnTo>
                      <a:pt x="46" y="73"/>
                    </a:lnTo>
                    <a:lnTo>
                      <a:pt x="50" y="69"/>
                    </a:lnTo>
                    <a:lnTo>
                      <a:pt x="54" y="62"/>
                    </a:lnTo>
                    <a:lnTo>
                      <a:pt x="58" y="46"/>
                    </a:lnTo>
                    <a:lnTo>
                      <a:pt x="58" y="35"/>
                    </a:lnTo>
                    <a:lnTo>
                      <a:pt x="54" y="23"/>
                    </a:lnTo>
                    <a:lnTo>
                      <a:pt x="46" y="16"/>
                    </a:lnTo>
                    <a:lnTo>
                      <a:pt x="43" y="8"/>
                    </a:lnTo>
                    <a:lnTo>
                      <a:pt x="31" y="8"/>
                    </a:lnTo>
                    <a:close/>
                  </a:path>
                </a:pathLst>
              </a:custGeom>
              <a:solidFill>
                <a:srgbClr val="000000"/>
              </a:solidFill>
              <a:ln w="0">
                <a:solidFill>
                  <a:srgbClr val="000000"/>
                </a:solidFill>
                <a:round/>
                <a:headEnd/>
                <a:tailEnd/>
              </a:ln>
            </p:spPr>
            <p:txBody>
              <a:bodyPr/>
              <a:lstStyle/>
              <a:p>
                <a:endParaRPr lang="en-CA"/>
              </a:p>
            </p:txBody>
          </p:sp>
          <p:sp>
            <p:nvSpPr>
              <p:cNvPr id="19573" name="Freeform 38"/>
              <p:cNvSpPr>
                <a:spLocks noEditPoints="1"/>
              </p:cNvSpPr>
              <p:nvPr/>
            </p:nvSpPr>
            <p:spPr bwMode="auto">
              <a:xfrm>
                <a:off x="4409" y="1322"/>
                <a:ext cx="69" cy="81"/>
              </a:xfrm>
              <a:custGeom>
                <a:avLst/>
                <a:gdLst>
                  <a:gd name="T0" fmla="*/ 34 w 69"/>
                  <a:gd name="T1" fmla="*/ 0 h 81"/>
                  <a:gd name="T2" fmla="*/ 46 w 69"/>
                  <a:gd name="T3" fmla="*/ 4 h 81"/>
                  <a:gd name="T4" fmla="*/ 54 w 69"/>
                  <a:gd name="T5" fmla="*/ 8 h 81"/>
                  <a:gd name="T6" fmla="*/ 61 w 69"/>
                  <a:gd name="T7" fmla="*/ 16 h 81"/>
                  <a:gd name="T8" fmla="*/ 69 w 69"/>
                  <a:gd name="T9" fmla="*/ 27 h 81"/>
                  <a:gd name="T10" fmla="*/ 69 w 69"/>
                  <a:gd name="T11" fmla="*/ 39 h 81"/>
                  <a:gd name="T12" fmla="*/ 69 w 69"/>
                  <a:gd name="T13" fmla="*/ 50 h 81"/>
                  <a:gd name="T14" fmla="*/ 65 w 69"/>
                  <a:gd name="T15" fmla="*/ 62 h 81"/>
                  <a:gd name="T16" fmla="*/ 61 w 69"/>
                  <a:gd name="T17" fmla="*/ 69 h 81"/>
                  <a:gd name="T18" fmla="*/ 54 w 69"/>
                  <a:gd name="T19" fmla="*/ 77 h 81"/>
                  <a:gd name="T20" fmla="*/ 42 w 69"/>
                  <a:gd name="T21" fmla="*/ 81 h 81"/>
                  <a:gd name="T22" fmla="*/ 34 w 69"/>
                  <a:gd name="T23" fmla="*/ 81 h 81"/>
                  <a:gd name="T24" fmla="*/ 23 w 69"/>
                  <a:gd name="T25" fmla="*/ 81 h 81"/>
                  <a:gd name="T26" fmla="*/ 15 w 69"/>
                  <a:gd name="T27" fmla="*/ 73 h 81"/>
                  <a:gd name="T28" fmla="*/ 8 w 69"/>
                  <a:gd name="T29" fmla="*/ 69 h 81"/>
                  <a:gd name="T30" fmla="*/ 0 w 69"/>
                  <a:gd name="T31" fmla="*/ 54 h 81"/>
                  <a:gd name="T32" fmla="*/ 0 w 69"/>
                  <a:gd name="T33" fmla="*/ 43 h 81"/>
                  <a:gd name="T34" fmla="*/ 0 w 69"/>
                  <a:gd name="T35" fmla="*/ 31 h 81"/>
                  <a:gd name="T36" fmla="*/ 4 w 69"/>
                  <a:gd name="T37" fmla="*/ 23 h 81"/>
                  <a:gd name="T38" fmla="*/ 8 w 69"/>
                  <a:gd name="T39" fmla="*/ 12 h 81"/>
                  <a:gd name="T40" fmla="*/ 15 w 69"/>
                  <a:gd name="T41" fmla="*/ 8 h 81"/>
                  <a:gd name="T42" fmla="*/ 27 w 69"/>
                  <a:gd name="T43" fmla="*/ 4 h 81"/>
                  <a:gd name="T44" fmla="*/ 34 w 69"/>
                  <a:gd name="T45" fmla="*/ 0 h 81"/>
                  <a:gd name="T46" fmla="*/ 31 w 69"/>
                  <a:gd name="T47" fmla="*/ 8 h 81"/>
                  <a:gd name="T48" fmla="*/ 27 w 69"/>
                  <a:gd name="T49" fmla="*/ 8 h 81"/>
                  <a:gd name="T50" fmla="*/ 23 w 69"/>
                  <a:gd name="T51" fmla="*/ 12 h 81"/>
                  <a:gd name="T52" fmla="*/ 19 w 69"/>
                  <a:gd name="T53" fmla="*/ 12 h 81"/>
                  <a:gd name="T54" fmla="*/ 15 w 69"/>
                  <a:gd name="T55" fmla="*/ 20 h 81"/>
                  <a:gd name="T56" fmla="*/ 11 w 69"/>
                  <a:gd name="T57" fmla="*/ 27 h 81"/>
                  <a:gd name="T58" fmla="*/ 11 w 69"/>
                  <a:gd name="T59" fmla="*/ 35 h 81"/>
                  <a:gd name="T60" fmla="*/ 15 w 69"/>
                  <a:gd name="T61" fmla="*/ 50 h 81"/>
                  <a:gd name="T62" fmla="*/ 19 w 69"/>
                  <a:gd name="T63" fmla="*/ 66 h 81"/>
                  <a:gd name="T64" fmla="*/ 23 w 69"/>
                  <a:gd name="T65" fmla="*/ 69 h 81"/>
                  <a:gd name="T66" fmla="*/ 31 w 69"/>
                  <a:gd name="T67" fmla="*/ 73 h 81"/>
                  <a:gd name="T68" fmla="*/ 38 w 69"/>
                  <a:gd name="T69" fmla="*/ 77 h 81"/>
                  <a:gd name="T70" fmla="*/ 46 w 69"/>
                  <a:gd name="T71" fmla="*/ 73 h 81"/>
                  <a:gd name="T72" fmla="*/ 50 w 69"/>
                  <a:gd name="T73" fmla="*/ 69 h 81"/>
                  <a:gd name="T74" fmla="*/ 54 w 69"/>
                  <a:gd name="T75" fmla="*/ 62 h 81"/>
                  <a:gd name="T76" fmla="*/ 57 w 69"/>
                  <a:gd name="T77" fmla="*/ 46 h 81"/>
                  <a:gd name="T78" fmla="*/ 54 w 69"/>
                  <a:gd name="T79" fmla="*/ 35 h 81"/>
                  <a:gd name="T80" fmla="*/ 54 w 69"/>
                  <a:gd name="T81" fmla="*/ 23 h 81"/>
                  <a:gd name="T82" fmla="*/ 46 w 69"/>
                  <a:gd name="T83" fmla="*/ 16 h 81"/>
                  <a:gd name="T84" fmla="*/ 42 w 69"/>
                  <a:gd name="T85" fmla="*/ 8 h 81"/>
                  <a:gd name="T86" fmla="*/ 31 w 69"/>
                  <a:gd name="T87" fmla="*/ 8 h 8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9"/>
                  <a:gd name="T133" fmla="*/ 0 h 81"/>
                  <a:gd name="T134" fmla="*/ 69 w 69"/>
                  <a:gd name="T135" fmla="*/ 81 h 8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9" h="81">
                    <a:moveTo>
                      <a:pt x="34" y="0"/>
                    </a:moveTo>
                    <a:lnTo>
                      <a:pt x="46" y="4"/>
                    </a:lnTo>
                    <a:lnTo>
                      <a:pt x="54" y="8"/>
                    </a:lnTo>
                    <a:lnTo>
                      <a:pt x="61" y="16"/>
                    </a:lnTo>
                    <a:lnTo>
                      <a:pt x="69" y="27"/>
                    </a:lnTo>
                    <a:lnTo>
                      <a:pt x="69" y="39"/>
                    </a:lnTo>
                    <a:lnTo>
                      <a:pt x="69" y="50"/>
                    </a:lnTo>
                    <a:lnTo>
                      <a:pt x="65" y="62"/>
                    </a:lnTo>
                    <a:lnTo>
                      <a:pt x="61" y="69"/>
                    </a:lnTo>
                    <a:lnTo>
                      <a:pt x="54" y="77"/>
                    </a:lnTo>
                    <a:lnTo>
                      <a:pt x="42" y="81"/>
                    </a:lnTo>
                    <a:lnTo>
                      <a:pt x="34" y="81"/>
                    </a:lnTo>
                    <a:lnTo>
                      <a:pt x="23" y="81"/>
                    </a:lnTo>
                    <a:lnTo>
                      <a:pt x="15" y="73"/>
                    </a:lnTo>
                    <a:lnTo>
                      <a:pt x="8" y="69"/>
                    </a:lnTo>
                    <a:lnTo>
                      <a:pt x="0" y="54"/>
                    </a:lnTo>
                    <a:lnTo>
                      <a:pt x="0" y="43"/>
                    </a:lnTo>
                    <a:lnTo>
                      <a:pt x="0" y="31"/>
                    </a:lnTo>
                    <a:lnTo>
                      <a:pt x="4" y="23"/>
                    </a:lnTo>
                    <a:lnTo>
                      <a:pt x="8" y="12"/>
                    </a:lnTo>
                    <a:lnTo>
                      <a:pt x="15" y="8"/>
                    </a:lnTo>
                    <a:lnTo>
                      <a:pt x="27" y="4"/>
                    </a:lnTo>
                    <a:lnTo>
                      <a:pt x="34" y="0"/>
                    </a:lnTo>
                    <a:close/>
                    <a:moveTo>
                      <a:pt x="31" y="8"/>
                    </a:moveTo>
                    <a:lnTo>
                      <a:pt x="27" y="8"/>
                    </a:lnTo>
                    <a:lnTo>
                      <a:pt x="23" y="12"/>
                    </a:lnTo>
                    <a:lnTo>
                      <a:pt x="19" y="12"/>
                    </a:lnTo>
                    <a:lnTo>
                      <a:pt x="15" y="20"/>
                    </a:lnTo>
                    <a:lnTo>
                      <a:pt x="11" y="27"/>
                    </a:lnTo>
                    <a:lnTo>
                      <a:pt x="11" y="35"/>
                    </a:lnTo>
                    <a:lnTo>
                      <a:pt x="15" y="50"/>
                    </a:lnTo>
                    <a:lnTo>
                      <a:pt x="19" y="66"/>
                    </a:lnTo>
                    <a:lnTo>
                      <a:pt x="23" y="69"/>
                    </a:lnTo>
                    <a:lnTo>
                      <a:pt x="31" y="73"/>
                    </a:lnTo>
                    <a:lnTo>
                      <a:pt x="38" y="77"/>
                    </a:lnTo>
                    <a:lnTo>
                      <a:pt x="46" y="73"/>
                    </a:lnTo>
                    <a:lnTo>
                      <a:pt x="50" y="69"/>
                    </a:lnTo>
                    <a:lnTo>
                      <a:pt x="54" y="62"/>
                    </a:lnTo>
                    <a:lnTo>
                      <a:pt x="57" y="46"/>
                    </a:lnTo>
                    <a:lnTo>
                      <a:pt x="54" y="35"/>
                    </a:lnTo>
                    <a:lnTo>
                      <a:pt x="54" y="23"/>
                    </a:lnTo>
                    <a:lnTo>
                      <a:pt x="46" y="16"/>
                    </a:lnTo>
                    <a:lnTo>
                      <a:pt x="42" y="8"/>
                    </a:lnTo>
                    <a:lnTo>
                      <a:pt x="31" y="8"/>
                    </a:lnTo>
                    <a:close/>
                  </a:path>
                </a:pathLst>
              </a:custGeom>
              <a:solidFill>
                <a:srgbClr val="000000"/>
              </a:solidFill>
              <a:ln w="0">
                <a:solidFill>
                  <a:srgbClr val="000000"/>
                </a:solidFill>
                <a:round/>
                <a:headEnd/>
                <a:tailEnd/>
              </a:ln>
            </p:spPr>
            <p:txBody>
              <a:bodyPr/>
              <a:lstStyle/>
              <a:p>
                <a:endParaRPr lang="en-CA"/>
              </a:p>
            </p:txBody>
          </p:sp>
          <p:sp>
            <p:nvSpPr>
              <p:cNvPr id="19574" name="Freeform 39"/>
              <p:cNvSpPr>
                <a:spLocks noEditPoints="1"/>
              </p:cNvSpPr>
              <p:nvPr/>
            </p:nvSpPr>
            <p:spPr bwMode="auto">
              <a:xfrm>
                <a:off x="4493" y="1284"/>
                <a:ext cx="77" cy="119"/>
              </a:xfrm>
              <a:custGeom>
                <a:avLst/>
                <a:gdLst>
                  <a:gd name="T0" fmla="*/ 50 w 77"/>
                  <a:gd name="T1" fmla="*/ 107 h 119"/>
                  <a:gd name="T2" fmla="*/ 46 w 77"/>
                  <a:gd name="T3" fmla="*/ 111 h 119"/>
                  <a:gd name="T4" fmla="*/ 39 w 77"/>
                  <a:gd name="T5" fmla="*/ 115 h 119"/>
                  <a:gd name="T6" fmla="*/ 35 w 77"/>
                  <a:gd name="T7" fmla="*/ 119 h 119"/>
                  <a:gd name="T8" fmla="*/ 27 w 77"/>
                  <a:gd name="T9" fmla="*/ 119 h 119"/>
                  <a:gd name="T10" fmla="*/ 16 w 77"/>
                  <a:gd name="T11" fmla="*/ 115 h 119"/>
                  <a:gd name="T12" fmla="*/ 8 w 77"/>
                  <a:gd name="T13" fmla="*/ 107 h 119"/>
                  <a:gd name="T14" fmla="*/ 0 w 77"/>
                  <a:gd name="T15" fmla="*/ 96 h 119"/>
                  <a:gd name="T16" fmla="*/ 0 w 77"/>
                  <a:gd name="T17" fmla="*/ 84 h 119"/>
                  <a:gd name="T18" fmla="*/ 0 w 77"/>
                  <a:gd name="T19" fmla="*/ 69 h 119"/>
                  <a:gd name="T20" fmla="*/ 8 w 77"/>
                  <a:gd name="T21" fmla="*/ 54 h 119"/>
                  <a:gd name="T22" fmla="*/ 16 w 77"/>
                  <a:gd name="T23" fmla="*/ 46 h 119"/>
                  <a:gd name="T24" fmla="*/ 23 w 77"/>
                  <a:gd name="T25" fmla="*/ 42 h 119"/>
                  <a:gd name="T26" fmla="*/ 35 w 77"/>
                  <a:gd name="T27" fmla="*/ 38 h 119"/>
                  <a:gd name="T28" fmla="*/ 42 w 77"/>
                  <a:gd name="T29" fmla="*/ 42 h 119"/>
                  <a:gd name="T30" fmla="*/ 50 w 77"/>
                  <a:gd name="T31" fmla="*/ 46 h 119"/>
                  <a:gd name="T32" fmla="*/ 50 w 77"/>
                  <a:gd name="T33" fmla="*/ 31 h 119"/>
                  <a:gd name="T34" fmla="*/ 50 w 77"/>
                  <a:gd name="T35" fmla="*/ 19 h 119"/>
                  <a:gd name="T36" fmla="*/ 50 w 77"/>
                  <a:gd name="T37" fmla="*/ 15 h 119"/>
                  <a:gd name="T38" fmla="*/ 50 w 77"/>
                  <a:gd name="T39" fmla="*/ 12 h 119"/>
                  <a:gd name="T40" fmla="*/ 50 w 77"/>
                  <a:gd name="T41" fmla="*/ 12 h 119"/>
                  <a:gd name="T42" fmla="*/ 46 w 77"/>
                  <a:gd name="T43" fmla="*/ 8 h 119"/>
                  <a:gd name="T44" fmla="*/ 46 w 77"/>
                  <a:gd name="T45" fmla="*/ 8 h 119"/>
                  <a:gd name="T46" fmla="*/ 42 w 77"/>
                  <a:gd name="T47" fmla="*/ 8 h 119"/>
                  <a:gd name="T48" fmla="*/ 42 w 77"/>
                  <a:gd name="T49" fmla="*/ 12 h 119"/>
                  <a:gd name="T50" fmla="*/ 39 w 77"/>
                  <a:gd name="T51" fmla="*/ 8 h 119"/>
                  <a:gd name="T52" fmla="*/ 62 w 77"/>
                  <a:gd name="T53" fmla="*/ 0 h 119"/>
                  <a:gd name="T54" fmla="*/ 65 w 77"/>
                  <a:gd name="T55" fmla="*/ 0 h 119"/>
                  <a:gd name="T56" fmla="*/ 65 w 77"/>
                  <a:gd name="T57" fmla="*/ 88 h 119"/>
                  <a:gd name="T58" fmla="*/ 65 w 77"/>
                  <a:gd name="T59" fmla="*/ 100 h 119"/>
                  <a:gd name="T60" fmla="*/ 65 w 77"/>
                  <a:gd name="T61" fmla="*/ 104 h 119"/>
                  <a:gd name="T62" fmla="*/ 65 w 77"/>
                  <a:gd name="T63" fmla="*/ 107 h 119"/>
                  <a:gd name="T64" fmla="*/ 65 w 77"/>
                  <a:gd name="T65" fmla="*/ 107 h 119"/>
                  <a:gd name="T66" fmla="*/ 69 w 77"/>
                  <a:gd name="T67" fmla="*/ 111 h 119"/>
                  <a:gd name="T68" fmla="*/ 69 w 77"/>
                  <a:gd name="T69" fmla="*/ 111 h 119"/>
                  <a:gd name="T70" fmla="*/ 73 w 77"/>
                  <a:gd name="T71" fmla="*/ 111 h 119"/>
                  <a:gd name="T72" fmla="*/ 73 w 77"/>
                  <a:gd name="T73" fmla="*/ 107 h 119"/>
                  <a:gd name="T74" fmla="*/ 77 w 77"/>
                  <a:gd name="T75" fmla="*/ 111 h 119"/>
                  <a:gd name="T76" fmla="*/ 54 w 77"/>
                  <a:gd name="T77" fmla="*/ 119 h 119"/>
                  <a:gd name="T78" fmla="*/ 50 w 77"/>
                  <a:gd name="T79" fmla="*/ 119 h 119"/>
                  <a:gd name="T80" fmla="*/ 50 w 77"/>
                  <a:gd name="T81" fmla="*/ 107 h 119"/>
                  <a:gd name="T82" fmla="*/ 50 w 77"/>
                  <a:gd name="T83" fmla="*/ 100 h 119"/>
                  <a:gd name="T84" fmla="*/ 50 w 77"/>
                  <a:gd name="T85" fmla="*/ 65 h 119"/>
                  <a:gd name="T86" fmla="*/ 50 w 77"/>
                  <a:gd name="T87" fmla="*/ 58 h 119"/>
                  <a:gd name="T88" fmla="*/ 46 w 77"/>
                  <a:gd name="T89" fmla="*/ 54 h 119"/>
                  <a:gd name="T90" fmla="*/ 46 w 77"/>
                  <a:gd name="T91" fmla="*/ 50 h 119"/>
                  <a:gd name="T92" fmla="*/ 42 w 77"/>
                  <a:gd name="T93" fmla="*/ 46 h 119"/>
                  <a:gd name="T94" fmla="*/ 39 w 77"/>
                  <a:gd name="T95" fmla="*/ 46 h 119"/>
                  <a:gd name="T96" fmla="*/ 35 w 77"/>
                  <a:gd name="T97" fmla="*/ 46 h 119"/>
                  <a:gd name="T98" fmla="*/ 27 w 77"/>
                  <a:gd name="T99" fmla="*/ 46 h 119"/>
                  <a:gd name="T100" fmla="*/ 19 w 77"/>
                  <a:gd name="T101" fmla="*/ 50 h 119"/>
                  <a:gd name="T102" fmla="*/ 16 w 77"/>
                  <a:gd name="T103" fmla="*/ 61 h 119"/>
                  <a:gd name="T104" fmla="*/ 12 w 77"/>
                  <a:gd name="T105" fmla="*/ 77 h 119"/>
                  <a:gd name="T106" fmla="*/ 16 w 77"/>
                  <a:gd name="T107" fmla="*/ 88 h 119"/>
                  <a:gd name="T108" fmla="*/ 19 w 77"/>
                  <a:gd name="T109" fmla="*/ 100 h 119"/>
                  <a:gd name="T110" fmla="*/ 27 w 77"/>
                  <a:gd name="T111" fmla="*/ 107 h 119"/>
                  <a:gd name="T112" fmla="*/ 35 w 77"/>
                  <a:gd name="T113" fmla="*/ 107 h 119"/>
                  <a:gd name="T114" fmla="*/ 42 w 77"/>
                  <a:gd name="T115" fmla="*/ 107 h 119"/>
                  <a:gd name="T116" fmla="*/ 50 w 77"/>
                  <a:gd name="T117" fmla="*/ 100 h 11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77"/>
                  <a:gd name="T178" fmla="*/ 0 h 119"/>
                  <a:gd name="T179" fmla="*/ 77 w 77"/>
                  <a:gd name="T180" fmla="*/ 119 h 11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77" h="119">
                    <a:moveTo>
                      <a:pt x="50" y="107"/>
                    </a:moveTo>
                    <a:lnTo>
                      <a:pt x="46" y="111"/>
                    </a:lnTo>
                    <a:lnTo>
                      <a:pt x="39" y="115"/>
                    </a:lnTo>
                    <a:lnTo>
                      <a:pt x="35" y="119"/>
                    </a:lnTo>
                    <a:lnTo>
                      <a:pt x="27" y="119"/>
                    </a:lnTo>
                    <a:lnTo>
                      <a:pt x="16" y="115"/>
                    </a:lnTo>
                    <a:lnTo>
                      <a:pt x="8" y="107"/>
                    </a:lnTo>
                    <a:lnTo>
                      <a:pt x="0" y="96"/>
                    </a:lnTo>
                    <a:lnTo>
                      <a:pt x="0" y="84"/>
                    </a:lnTo>
                    <a:lnTo>
                      <a:pt x="0" y="69"/>
                    </a:lnTo>
                    <a:lnTo>
                      <a:pt x="8" y="54"/>
                    </a:lnTo>
                    <a:lnTo>
                      <a:pt x="16" y="46"/>
                    </a:lnTo>
                    <a:lnTo>
                      <a:pt x="23" y="42"/>
                    </a:lnTo>
                    <a:lnTo>
                      <a:pt x="35" y="38"/>
                    </a:lnTo>
                    <a:lnTo>
                      <a:pt x="42" y="42"/>
                    </a:lnTo>
                    <a:lnTo>
                      <a:pt x="50" y="46"/>
                    </a:lnTo>
                    <a:lnTo>
                      <a:pt x="50" y="31"/>
                    </a:lnTo>
                    <a:lnTo>
                      <a:pt x="50" y="19"/>
                    </a:lnTo>
                    <a:lnTo>
                      <a:pt x="50" y="15"/>
                    </a:lnTo>
                    <a:lnTo>
                      <a:pt x="50" y="12"/>
                    </a:lnTo>
                    <a:lnTo>
                      <a:pt x="46" y="8"/>
                    </a:lnTo>
                    <a:lnTo>
                      <a:pt x="42" y="8"/>
                    </a:lnTo>
                    <a:lnTo>
                      <a:pt x="42" y="12"/>
                    </a:lnTo>
                    <a:lnTo>
                      <a:pt x="39" y="8"/>
                    </a:lnTo>
                    <a:lnTo>
                      <a:pt x="62" y="0"/>
                    </a:lnTo>
                    <a:lnTo>
                      <a:pt x="65" y="0"/>
                    </a:lnTo>
                    <a:lnTo>
                      <a:pt x="65" y="88"/>
                    </a:lnTo>
                    <a:lnTo>
                      <a:pt x="65" y="100"/>
                    </a:lnTo>
                    <a:lnTo>
                      <a:pt x="65" y="104"/>
                    </a:lnTo>
                    <a:lnTo>
                      <a:pt x="65" y="107"/>
                    </a:lnTo>
                    <a:lnTo>
                      <a:pt x="69" y="111"/>
                    </a:lnTo>
                    <a:lnTo>
                      <a:pt x="73" y="111"/>
                    </a:lnTo>
                    <a:lnTo>
                      <a:pt x="73" y="107"/>
                    </a:lnTo>
                    <a:lnTo>
                      <a:pt x="77" y="111"/>
                    </a:lnTo>
                    <a:lnTo>
                      <a:pt x="54" y="119"/>
                    </a:lnTo>
                    <a:lnTo>
                      <a:pt x="50" y="119"/>
                    </a:lnTo>
                    <a:lnTo>
                      <a:pt x="50" y="107"/>
                    </a:lnTo>
                    <a:close/>
                    <a:moveTo>
                      <a:pt x="50" y="100"/>
                    </a:moveTo>
                    <a:lnTo>
                      <a:pt x="50" y="65"/>
                    </a:lnTo>
                    <a:lnTo>
                      <a:pt x="50" y="58"/>
                    </a:lnTo>
                    <a:lnTo>
                      <a:pt x="46" y="54"/>
                    </a:lnTo>
                    <a:lnTo>
                      <a:pt x="46" y="50"/>
                    </a:lnTo>
                    <a:lnTo>
                      <a:pt x="42" y="46"/>
                    </a:lnTo>
                    <a:lnTo>
                      <a:pt x="39" y="46"/>
                    </a:lnTo>
                    <a:lnTo>
                      <a:pt x="35" y="46"/>
                    </a:lnTo>
                    <a:lnTo>
                      <a:pt x="27" y="46"/>
                    </a:lnTo>
                    <a:lnTo>
                      <a:pt x="19" y="50"/>
                    </a:lnTo>
                    <a:lnTo>
                      <a:pt x="16" y="61"/>
                    </a:lnTo>
                    <a:lnTo>
                      <a:pt x="12" y="77"/>
                    </a:lnTo>
                    <a:lnTo>
                      <a:pt x="16" y="88"/>
                    </a:lnTo>
                    <a:lnTo>
                      <a:pt x="19" y="100"/>
                    </a:lnTo>
                    <a:lnTo>
                      <a:pt x="27" y="107"/>
                    </a:lnTo>
                    <a:lnTo>
                      <a:pt x="35" y="107"/>
                    </a:lnTo>
                    <a:lnTo>
                      <a:pt x="42" y="107"/>
                    </a:lnTo>
                    <a:lnTo>
                      <a:pt x="50" y="100"/>
                    </a:lnTo>
                    <a:close/>
                  </a:path>
                </a:pathLst>
              </a:custGeom>
              <a:solidFill>
                <a:srgbClr val="000000"/>
              </a:solidFill>
              <a:ln w="0">
                <a:solidFill>
                  <a:srgbClr val="000000"/>
                </a:solidFill>
                <a:round/>
                <a:headEnd/>
                <a:tailEnd/>
              </a:ln>
            </p:spPr>
            <p:txBody>
              <a:bodyPr/>
              <a:lstStyle/>
              <a:p>
                <a:endParaRPr lang="en-CA"/>
              </a:p>
            </p:txBody>
          </p:sp>
          <p:sp>
            <p:nvSpPr>
              <p:cNvPr id="19575" name="Rectangle 40"/>
              <p:cNvSpPr>
                <a:spLocks noChangeArrowheads="1"/>
              </p:cNvSpPr>
              <p:nvPr/>
            </p:nvSpPr>
            <p:spPr bwMode="auto">
              <a:xfrm>
                <a:off x="4670" y="1261"/>
                <a:ext cx="7" cy="207"/>
              </a:xfrm>
              <a:prstGeom prst="rect">
                <a:avLst/>
              </a:prstGeom>
              <a:solidFill>
                <a:srgbClr val="000000"/>
              </a:solidFill>
              <a:ln w="0">
                <a:solidFill>
                  <a:srgbClr val="000000"/>
                </a:solidFill>
                <a:miter lim="800000"/>
                <a:headEnd/>
                <a:tailEnd/>
              </a:ln>
            </p:spPr>
            <p:txBody>
              <a:bodyPr/>
              <a:lstStyle/>
              <a:p>
                <a:endParaRPr lang="en-US"/>
              </a:p>
            </p:txBody>
          </p:sp>
          <p:sp>
            <p:nvSpPr>
              <p:cNvPr id="19576" name="Freeform 41"/>
              <p:cNvSpPr>
                <a:spLocks/>
              </p:cNvSpPr>
              <p:nvPr/>
            </p:nvSpPr>
            <p:spPr bwMode="auto">
              <a:xfrm>
                <a:off x="4877" y="1284"/>
                <a:ext cx="34" cy="119"/>
              </a:xfrm>
              <a:custGeom>
                <a:avLst/>
                <a:gdLst>
                  <a:gd name="T0" fmla="*/ 23 w 34"/>
                  <a:gd name="T1" fmla="*/ 0 h 119"/>
                  <a:gd name="T2" fmla="*/ 23 w 34"/>
                  <a:gd name="T3" fmla="*/ 100 h 119"/>
                  <a:gd name="T4" fmla="*/ 23 w 34"/>
                  <a:gd name="T5" fmla="*/ 107 h 119"/>
                  <a:gd name="T6" fmla="*/ 23 w 34"/>
                  <a:gd name="T7" fmla="*/ 111 h 119"/>
                  <a:gd name="T8" fmla="*/ 27 w 34"/>
                  <a:gd name="T9" fmla="*/ 111 h 119"/>
                  <a:gd name="T10" fmla="*/ 27 w 34"/>
                  <a:gd name="T11" fmla="*/ 115 h 119"/>
                  <a:gd name="T12" fmla="*/ 31 w 34"/>
                  <a:gd name="T13" fmla="*/ 115 h 119"/>
                  <a:gd name="T14" fmla="*/ 34 w 34"/>
                  <a:gd name="T15" fmla="*/ 115 h 119"/>
                  <a:gd name="T16" fmla="*/ 34 w 34"/>
                  <a:gd name="T17" fmla="*/ 119 h 119"/>
                  <a:gd name="T18" fmla="*/ 0 w 34"/>
                  <a:gd name="T19" fmla="*/ 119 h 119"/>
                  <a:gd name="T20" fmla="*/ 0 w 34"/>
                  <a:gd name="T21" fmla="*/ 115 h 119"/>
                  <a:gd name="T22" fmla="*/ 4 w 34"/>
                  <a:gd name="T23" fmla="*/ 115 h 119"/>
                  <a:gd name="T24" fmla="*/ 4 w 34"/>
                  <a:gd name="T25" fmla="*/ 115 h 119"/>
                  <a:gd name="T26" fmla="*/ 8 w 34"/>
                  <a:gd name="T27" fmla="*/ 111 h 119"/>
                  <a:gd name="T28" fmla="*/ 8 w 34"/>
                  <a:gd name="T29" fmla="*/ 111 h 119"/>
                  <a:gd name="T30" fmla="*/ 8 w 34"/>
                  <a:gd name="T31" fmla="*/ 107 h 119"/>
                  <a:gd name="T32" fmla="*/ 8 w 34"/>
                  <a:gd name="T33" fmla="*/ 100 h 119"/>
                  <a:gd name="T34" fmla="*/ 8 w 34"/>
                  <a:gd name="T35" fmla="*/ 31 h 119"/>
                  <a:gd name="T36" fmla="*/ 8 w 34"/>
                  <a:gd name="T37" fmla="*/ 19 h 119"/>
                  <a:gd name="T38" fmla="*/ 8 w 34"/>
                  <a:gd name="T39" fmla="*/ 15 h 119"/>
                  <a:gd name="T40" fmla="*/ 8 w 34"/>
                  <a:gd name="T41" fmla="*/ 12 h 119"/>
                  <a:gd name="T42" fmla="*/ 8 w 34"/>
                  <a:gd name="T43" fmla="*/ 12 h 119"/>
                  <a:gd name="T44" fmla="*/ 8 w 34"/>
                  <a:gd name="T45" fmla="*/ 8 h 119"/>
                  <a:gd name="T46" fmla="*/ 4 w 34"/>
                  <a:gd name="T47" fmla="*/ 8 h 119"/>
                  <a:gd name="T48" fmla="*/ 4 w 34"/>
                  <a:gd name="T49" fmla="*/ 8 h 119"/>
                  <a:gd name="T50" fmla="*/ 0 w 34"/>
                  <a:gd name="T51" fmla="*/ 12 h 119"/>
                  <a:gd name="T52" fmla="*/ 0 w 34"/>
                  <a:gd name="T53" fmla="*/ 8 h 119"/>
                  <a:gd name="T54" fmla="*/ 19 w 34"/>
                  <a:gd name="T55" fmla="*/ 0 h 119"/>
                  <a:gd name="T56" fmla="*/ 23 w 34"/>
                  <a:gd name="T57" fmla="*/ 0 h 11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4"/>
                  <a:gd name="T88" fmla="*/ 0 h 119"/>
                  <a:gd name="T89" fmla="*/ 34 w 34"/>
                  <a:gd name="T90" fmla="*/ 119 h 11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4" h="119">
                    <a:moveTo>
                      <a:pt x="23" y="0"/>
                    </a:moveTo>
                    <a:lnTo>
                      <a:pt x="23" y="100"/>
                    </a:lnTo>
                    <a:lnTo>
                      <a:pt x="23" y="107"/>
                    </a:lnTo>
                    <a:lnTo>
                      <a:pt x="23" y="111"/>
                    </a:lnTo>
                    <a:lnTo>
                      <a:pt x="27" y="111"/>
                    </a:lnTo>
                    <a:lnTo>
                      <a:pt x="27" y="115"/>
                    </a:lnTo>
                    <a:lnTo>
                      <a:pt x="31" y="115"/>
                    </a:lnTo>
                    <a:lnTo>
                      <a:pt x="34" y="115"/>
                    </a:lnTo>
                    <a:lnTo>
                      <a:pt x="34" y="119"/>
                    </a:lnTo>
                    <a:lnTo>
                      <a:pt x="0" y="119"/>
                    </a:lnTo>
                    <a:lnTo>
                      <a:pt x="0" y="115"/>
                    </a:lnTo>
                    <a:lnTo>
                      <a:pt x="4" y="115"/>
                    </a:lnTo>
                    <a:lnTo>
                      <a:pt x="8" y="111"/>
                    </a:lnTo>
                    <a:lnTo>
                      <a:pt x="8" y="107"/>
                    </a:lnTo>
                    <a:lnTo>
                      <a:pt x="8" y="100"/>
                    </a:lnTo>
                    <a:lnTo>
                      <a:pt x="8" y="31"/>
                    </a:lnTo>
                    <a:lnTo>
                      <a:pt x="8" y="19"/>
                    </a:lnTo>
                    <a:lnTo>
                      <a:pt x="8" y="15"/>
                    </a:lnTo>
                    <a:lnTo>
                      <a:pt x="8" y="12"/>
                    </a:lnTo>
                    <a:lnTo>
                      <a:pt x="8" y="8"/>
                    </a:lnTo>
                    <a:lnTo>
                      <a:pt x="4" y="8"/>
                    </a:lnTo>
                    <a:lnTo>
                      <a:pt x="0" y="12"/>
                    </a:lnTo>
                    <a:lnTo>
                      <a:pt x="0" y="8"/>
                    </a:lnTo>
                    <a:lnTo>
                      <a:pt x="19" y="0"/>
                    </a:lnTo>
                    <a:lnTo>
                      <a:pt x="23" y="0"/>
                    </a:lnTo>
                    <a:close/>
                  </a:path>
                </a:pathLst>
              </a:custGeom>
              <a:solidFill>
                <a:srgbClr val="000000"/>
              </a:solidFill>
              <a:ln w="0">
                <a:solidFill>
                  <a:srgbClr val="000000"/>
                </a:solidFill>
                <a:round/>
                <a:headEnd/>
                <a:tailEnd/>
              </a:ln>
            </p:spPr>
            <p:txBody>
              <a:bodyPr/>
              <a:lstStyle/>
              <a:p>
                <a:endParaRPr lang="en-CA"/>
              </a:p>
            </p:txBody>
          </p:sp>
          <p:sp>
            <p:nvSpPr>
              <p:cNvPr id="19577" name="Freeform 42"/>
              <p:cNvSpPr>
                <a:spLocks/>
              </p:cNvSpPr>
              <p:nvPr/>
            </p:nvSpPr>
            <p:spPr bwMode="auto">
              <a:xfrm>
                <a:off x="4919" y="1326"/>
                <a:ext cx="81" cy="77"/>
              </a:xfrm>
              <a:custGeom>
                <a:avLst/>
                <a:gdLst>
                  <a:gd name="T0" fmla="*/ 69 w 81"/>
                  <a:gd name="T1" fmla="*/ 0 h 77"/>
                  <a:gd name="T2" fmla="*/ 69 w 81"/>
                  <a:gd name="T3" fmla="*/ 46 h 77"/>
                  <a:gd name="T4" fmla="*/ 69 w 81"/>
                  <a:gd name="T5" fmla="*/ 58 h 77"/>
                  <a:gd name="T6" fmla="*/ 69 w 81"/>
                  <a:gd name="T7" fmla="*/ 62 h 77"/>
                  <a:gd name="T8" fmla="*/ 69 w 81"/>
                  <a:gd name="T9" fmla="*/ 65 h 77"/>
                  <a:gd name="T10" fmla="*/ 69 w 81"/>
                  <a:gd name="T11" fmla="*/ 65 h 77"/>
                  <a:gd name="T12" fmla="*/ 73 w 81"/>
                  <a:gd name="T13" fmla="*/ 69 h 77"/>
                  <a:gd name="T14" fmla="*/ 73 w 81"/>
                  <a:gd name="T15" fmla="*/ 69 h 77"/>
                  <a:gd name="T16" fmla="*/ 77 w 81"/>
                  <a:gd name="T17" fmla="*/ 69 h 77"/>
                  <a:gd name="T18" fmla="*/ 77 w 81"/>
                  <a:gd name="T19" fmla="*/ 65 h 77"/>
                  <a:gd name="T20" fmla="*/ 81 w 81"/>
                  <a:gd name="T21" fmla="*/ 69 h 77"/>
                  <a:gd name="T22" fmla="*/ 58 w 81"/>
                  <a:gd name="T23" fmla="*/ 77 h 77"/>
                  <a:gd name="T24" fmla="*/ 54 w 81"/>
                  <a:gd name="T25" fmla="*/ 77 h 77"/>
                  <a:gd name="T26" fmla="*/ 54 w 81"/>
                  <a:gd name="T27" fmla="*/ 62 h 77"/>
                  <a:gd name="T28" fmla="*/ 46 w 81"/>
                  <a:gd name="T29" fmla="*/ 69 h 77"/>
                  <a:gd name="T30" fmla="*/ 39 w 81"/>
                  <a:gd name="T31" fmla="*/ 73 h 77"/>
                  <a:gd name="T32" fmla="*/ 35 w 81"/>
                  <a:gd name="T33" fmla="*/ 77 h 77"/>
                  <a:gd name="T34" fmla="*/ 27 w 81"/>
                  <a:gd name="T35" fmla="*/ 77 h 77"/>
                  <a:gd name="T36" fmla="*/ 23 w 81"/>
                  <a:gd name="T37" fmla="*/ 77 h 77"/>
                  <a:gd name="T38" fmla="*/ 16 w 81"/>
                  <a:gd name="T39" fmla="*/ 73 h 77"/>
                  <a:gd name="T40" fmla="*/ 12 w 81"/>
                  <a:gd name="T41" fmla="*/ 69 h 77"/>
                  <a:gd name="T42" fmla="*/ 12 w 81"/>
                  <a:gd name="T43" fmla="*/ 65 h 77"/>
                  <a:gd name="T44" fmla="*/ 8 w 81"/>
                  <a:gd name="T45" fmla="*/ 58 h 77"/>
                  <a:gd name="T46" fmla="*/ 8 w 81"/>
                  <a:gd name="T47" fmla="*/ 46 h 77"/>
                  <a:gd name="T48" fmla="*/ 8 w 81"/>
                  <a:gd name="T49" fmla="*/ 16 h 77"/>
                  <a:gd name="T50" fmla="*/ 8 w 81"/>
                  <a:gd name="T51" fmla="*/ 8 h 77"/>
                  <a:gd name="T52" fmla="*/ 8 w 81"/>
                  <a:gd name="T53" fmla="*/ 8 h 77"/>
                  <a:gd name="T54" fmla="*/ 8 w 81"/>
                  <a:gd name="T55" fmla="*/ 4 h 77"/>
                  <a:gd name="T56" fmla="*/ 4 w 81"/>
                  <a:gd name="T57" fmla="*/ 4 h 77"/>
                  <a:gd name="T58" fmla="*/ 4 w 81"/>
                  <a:gd name="T59" fmla="*/ 0 h 77"/>
                  <a:gd name="T60" fmla="*/ 0 w 81"/>
                  <a:gd name="T61" fmla="*/ 0 h 77"/>
                  <a:gd name="T62" fmla="*/ 0 w 81"/>
                  <a:gd name="T63" fmla="*/ 0 h 77"/>
                  <a:gd name="T64" fmla="*/ 23 w 81"/>
                  <a:gd name="T65" fmla="*/ 0 h 77"/>
                  <a:gd name="T66" fmla="*/ 23 w 81"/>
                  <a:gd name="T67" fmla="*/ 50 h 77"/>
                  <a:gd name="T68" fmla="*/ 23 w 81"/>
                  <a:gd name="T69" fmla="*/ 58 h 77"/>
                  <a:gd name="T70" fmla="*/ 27 w 81"/>
                  <a:gd name="T71" fmla="*/ 62 h 77"/>
                  <a:gd name="T72" fmla="*/ 31 w 81"/>
                  <a:gd name="T73" fmla="*/ 65 h 77"/>
                  <a:gd name="T74" fmla="*/ 35 w 81"/>
                  <a:gd name="T75" fmla="*/ 65 h 77"/>
                  <a:gd name="T76" fmla="*/ 39 w 81"/>
                  <a:gd name="T77" fmla="*/ 65 h 77"/>
                  <a:gd name="T78" fmla="*/ 42 w 81"/>
                  <a:gd name="T79" fmla="*/ 65 h 77"/>
                  <a:gd name="T80" fmla="*/ 50 w 81"/>
                  <a:gd name="T81" fmla="*/ 62 h 77"/>
                  <a:gd name="T82" fmla="*/ 54 w 81"/>
                  <a:gd name="T83" fmla="*/ 58 h 77"/>
                  <a:gd name="T84" fmla="*/ 54 w 81"/>
                  <a:gd name="T85" fmla="*/ 16 h 77"/>
                  <a:gd name="T86" fmla="*/ 54 w 81"/>
                  <a:gd name="T87" fmla="*/ 8 h 77"/>
                  <a:gd name="T88" fmla="*/ 54 w 81"/>
                  <a:gd name="T89" fmla="*/ 4 h 77"/>
                  <a:gd name="T90" fmla="*/ 50 w 81"/>
                  <a:gd name="T91" fmla="*/ 4 h 77"/>
                  <a:gd name="T92" fmla="*/ 42 w 81"/>
                  <a:gd name="T93" fmla="*/ 0 h 77"/>
                  <a:gd name="T94" fmla="*/ 42 w 81"/>
                  <a:gd name="T95" fmla="*/ 0 h 77"/>
                  <a:gd name="T96" fmla="*/ 69 w 81"/>
                  <a:gd name="T97" fmla="*/ 0 h 7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81"/>
                  <a:gd name="T148" fmla="*/ 0 h 77"/>
                  <a:gd name="T149" fmla="*/ 81 w 81"/>
                  <a:gd name="T150" fmla="*/ 77 h 7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81" h="77">
                    <a:moveTo>
                      <a:pt x="69" y="0"/>
                    </a:moveTo>
                    <a:lnTo>
                      <a:pt x="69" y="46"/>
                    </a:lnTo>
                    <a:lnTo>
                      <a:pt x="69" y="58"/>
                    </a:lnTo>
                    <a:lnTo>
                      <a:pt x="69" y="62"/>
                    </a:lnTo>
                    <a:lnTo>
                      <a:pt x="69" y="65"/>
                    </a:lnTo>
                    <a:lnTo>
                      <a:pt x="73" y="69"/>
                    </a:lnTo>
                    <a:lnTo>
                      <a:pt x="77" y="69"/>
                    </a:lnTo>
                    <a:lnTo>
                      <a:pt x="77" y="65"/>
                    </a:lnTo>
                    <a:lnTo>
                      <a:pt x="81" y="69"/>
                    </a:lnTo>
                    <a:lnTo>
                      <a:pt x="58" y="77"/>
                    </a:lnTo>
                    <a:lnTo>
                      <a:pt x="54" y="77"/>
                    </a:lnTo>
                    <a:lnTo>
                      <a:pt x="54" y="62"/>
                    </a:lnTo>
                    <a:lnTo>
                      <a:pt x="46" y="69"/>
                    </a:lnTo>
                    <a:lnTo>
                      <a:pt x="39" y="73"/>
                    </a:lnTo>
                    <a:lnTo>
                      <a:pt x="35" y="77"/>
                    </a:lnTo>
                    <a:lnTo>
                      <a:pt x="27" y="77"/>
                    </a:lnTo>
                    <a:lnTo>
                      <a:pt x="23" y="77"/>
                    </a:lnTo>
                    <a:lnTo>
                      <a:pt x="16" y="73"/>
                    </a:lnTo>
                    <a:lnTo>
                      <a:pt x="12" y="69"/>
                    </a:lnTo>
                    <a:lnTo>
                      <a:pt x="12" y="65"/>
                    </a:lnTo>
                    <a:lnTo>
                      <a:pt x="8" y="58"/>
                    </a:lnTo>
                    <a:lnTo>
                      <a:pt x="8" y="46"/>
                    </a:lnTo>
                    <a:lnTo>
                      <a:pt x="8" y="16"/>
                    </a:lnTo>
                    <a:lnTo>
                      <a:pt x="8" y="8"/>
                    </a:lnTo>
                    <a:lnTo>
                      <a:pt x="8" y="4"/>
                    </a:lnTo>
                    <a:lnTo>
                      <a:pt x="4" y="4"/>
                    </a:lnTo>
                    <a:lnTo>
                      <a:pt x="4" y="0"/>
                    </a:lnTo>
                    <a:lnTo>
                      <a:pt x="0" y="0"/>
                    </a:lnTo>
                    <a:lnTo>
                      <a:pt x="23" y="0"/>
                    </a:lnTo>
                    <a:lnTo>
                      <a:pt x="23" y="50"/>
                    </a:lnTo>
                    <a:lnTo>
                      <a:pt x="23" y="58"/>
                    </a:lnTo>
                    <a:lnTo>
                      <a:pt x="27" y="62"/>
                    </a:lnTo>
                    <a:lnTo>
                      <a:pt x="31" y="65"/>
                    </a:lnTo>
                    <a:lnTo>
                      <a:pt x="35" y="65"/>
                    </a:lnTo>
                    <a:lnTo>
                      <a:pt x="39" y="65"/>
                    </a:lnTo>
                    <a:lnTo>
                      <a:pt x="42" y="65"/>
                    </a:lnTo>
                    <a:lnTo>
                      <a:pt x="50" y="62"/>
                    </a:lnTo>
                    <a:lnTo>
                      <a:pt x="54" y="58"/>
                    </a:lnTo>
                    <a:lnTo>
                      <a:pt x="54" y="16"/>
                    </a:lnTo>
                    <a:lnTo>
                      <a:pt x="54" y="8"/>
                    </a:lnTo>
                    <a:lnTo>
                      <a:pt x="54" y="4"/>
                    </a:lnTo>
                    <a:lnTo>
                      <a:pt x="50" y="4"/>
                    </a:lnTo>
                    <a:lnTo>
                      <a:pt x="42" y="0"/>
                    </a:lnTo>
                    <a:lnTo>
                      <a:pt x="69" y="0"/>
                    </a:lnTo>
                    <a:close/>
                  </a:path>
                </a:pathLst>
              </a:custGeom>
              <a:solidFill>
                <a:srgbClr val="000000"/>
              </a:solidFill>
              <a:ln w="0">
                <a:solidFill>
                  <a:srgbClr val="000000"/>
                </a:solidFill>
                <a:round/>
                <a:headEnd/>
                <a:tailEnd/>
              </a:ln>
            </p:spPr>
            <p:txBody>
              <a:bodyPr/>
              <a:lstStyle/>
              <a:p>
                <a:endParaRPr lang="en-CA"/>
              </a:p>
            </p:txBody>
          </p:sp>
          <p:sp>
            <p:nvSpPr>
              <p:cNvPr id="19578" name="Freeform 43"/>
              <p:cNvSpPr>
                <a:spLocks/>
              </p:cNvSpPr>
              <p:nvPr/>
            </p:nvSpPr>
            <p:spPr bwMode="auto">
              <a:xfrm>
                <a:off x="5000" y="1322"/>
                <a:ext cx="80" cy="81"/>
              </a:xfrm>
              <a:custGeom>
                <a:avLst/>
                <a:gdLst>
                  <a:gd name="T0" fmla="*/ 27 w 80"/>
                  <a:gd name="T1" fmla="*/ 20 h 81"/>
                  <a:gd name="T2" fmla="*/ 34 w 80"/>
                  <a:gd name="T3" fmla="*/ 8 h 81"/>
                  <a:gd name="T4" fmla="*/ 42 w 80"/>
                  <a:gd name="T5" fmla="*/ 4 h 81"/>
                  <a:gd name="T6" fmla="*/ 53 w 80"/>
                  <a:gd name="T7" fmla="*/ 0 h 81"/>
                  <a:gd name="T8" fmla="*/ 57 w 80"/>
                  <a:gd name="T9" fmla="*/ 4 h 81"/>
                  <a:gd name="T10" fmla="*/ 61 w 80"/>
                  <a:gd name="T11" fmla="*/ 4 h 81"/>
                  <a:gd name="T12" fmla="*/ 65 w 80"/>
                  <a:gd name="T13" fmla="*/ 8 h 81"/>
                  <a:gd name="T14" fmla="*/ 69 w 80"/>
                  <a:gd name="T15" fmla="*/ 16 h 81"/>
                  <a:gd name="T16" fmla="*/ 73 w 80"/>
                  <a:gd name="T17" fmla="*/ 20 h 81"/>
                  <a:gd name="T18" fmla="*/ 73 w 80"/>
                  <a:gd name="T19" fmla="*/ 31 h 81"/>
                  <a:gd name="T20" fmla="*/ 73 w 80"/>
                  <a:gd name="T21" fmla="*/ 62 h 81"/>
                  <a:gd name="T22" fmla="*/ 73 w 80"/>
                  <a:gd name="T23" fmla="*/ 69 h 81"/>
                  <a:gd name="T24" fmla="*/ 73 w 80"/>
                  <a:gd name="T25" fmla="*/ 73 h 81"/>
                  <a:gd name="T26" fmla="*/ 73 w 80"/>
                  <a:gd name="T27" fmla="*/ 73 h 81"/>
                  <a:gd name="T28" fmla="*/ 76 w 80"/>
                  <a:gd name="T29" fmla="*/ 77 h 81"/>
                  <a:gd name="T30" fmla="*/ 76 w 80"/>
                  <a:gd name="T31" fmla="*/ 77 h 81"/>
                  <a:gd name="T32" fmla="*/ 80 w 80"/>
                  <a:gd name="T33" fmla="*/ 77 h 81"/>
                  <a:gd name="T34" fmla="*/ 80 w 80"/>
                  <a:gd name="T35" fmla="*/ 81 h 81"/>
                  <a:gd name="T36" fmla="*/ 46 w 80"/>
                  <a:gd name="T37" fmla="*/ 81 h 81"/>
                  <a:gd name="T38" fmla="*/ 46 w 80"/>
                  <a:gd name="T39" fmla="*/ 77 h 81"/>
                  <a:gd name="T40" fmla="*/ 50 w 80"/>
                  <a:gd name="T41" fmla="*/ 77 h 81"/>
                  <a:gd name="T42" fmla="*/ 53 w 80"/>
                  <a:gd name="T43" fmla="*/ 77 h 81"/>
                  <a:gd name="T44" fmla="*/ 53 w 80"/>
                  <a:gd name="T45" fmla="*/ 77 h 81"/>
                  <a:gd name="T46" fmla="*/ 57 w 80"/>
                  <a:gd name="T47" fmla="*/ 73 h 81"/>
                  <a:gd name="T48" fmla="*/ 57 w 80"/>
                  <a:gd name="T49" fmla="*/ 69 h 81"/>
                  <a:gd name="T50" fmla="*/ 57 w 80"/>
                  <a:gd name="T51" fmla="*/ 69 h 81"/>
                  <a:gd name="T52" fmla="*/ 57 w 80"/>
                  <a:gd name="T53" fmla="*/ 62 h 81"/>
                  <a:gd name="T54" fmla="*/ 57 w 80"/>
                  <a:gd name="T55" fmla="*/ 31 h 81"/>
                  <a:gd name="T56" fmla="*/ 57 w 80"/>
                  <a:gd name="T57" fmla="*/ 23 h 81"/>
                  <a:gd name="T58" fmla="*/ 53 w 80"/>
                  <a:gd name="T59" fmla="*/ 16 h 81"/>
                  <a:gd name="T60" fmla="*/ 50 w 80"/>
                  <a:gd name="T61" fmla="*/ 16 h 81"/>
                  <a:gd name="T62" fmla="*/ 46 w 80"/>
                  <a:gd name="T63" fmla="*/ 12 h 81"/>
                  <a:gd name="T64" fmla="*/ 34 w 80"/>
                  <a:gd name="T65" fmla="*/ 16 h 81"/>
                  <a:gd name="T66" fmla="*/ 27 w 80"/>
                  <a:gd name="T67" fmla="*/ 23 h 81"/>
                  <a:gd name="T68" fmla="*/ 27 w 80"/>
                  <a:gd name="T69" fmla="*/ 62 h 81"/>
                  <a:gd name="T70" fmla="*/ 27 w 80"/>
                  <a:gd name="T71" fmla="*/ 69 h 81"/>
                  <a:gd name="T72" fmla="*/ 27 w 80"/>
                  <a:gd name="T73" fmla="*/ 73 h 81"/>
                  <a:gd name="T74" fmla="*/ 27 w 80"/>
                  <a:gd name="T75" fmla="*/ 73 h 81"/>
                  <a:gd name="T76" fmla="*/ 30 w 80"/>
                  <a:gd name="T77" fmla="*/ 77 h 81"/>
                  <a:gd name="T78" fmla="*/ 30 w 80"/>
                  <a:gd name="T79" fmla="*/ 77 h 81"/>
                  <a:gd name="T80" fmla="*/ 38 w 80"/>
                  <a:gd name="T81" fmla="*/ 77 h 81"/>
                  <a:gd name="T82" fmla="*/ 38 w 80"/>
                  <a:gd name="T83" fmla="*/ 81 h 81"/>
                  <a:gd name="T84" fmla="*/ 0 w 80"/>
                  <a:gd name="T85" fmla="*/ 81 h 81"/>
                  <a:gd name="T86" fmla="*/ 0 w 80"/>
                  <a:gd name="T87" fmla="*/ 77 h 81"/>
                  <a:gd name="T88" fmla="*/ 4 w 80"/>
                  <a:gd name="T89" fmla="*/ 77 h 81"/>
                  <a:gd name="T90" fmla="*/ 7 w 80"/>
                  <a:gd name="T91" fmla="*/ 77 h 81"/>
                  <a:gd name="T92" fmla="*/ 11 w 80"/>
                  <a:gd name="T93" fmla="*/ 73 h 81"/>
                  <a:gd name="T94" fmla="*/ 11 w 80"/>
                  <a:gd name="T95" fmla="*/ 69 h 81"/>
                  <a:gd name="T96" fmla="*/ 11 w 80"/>
                  <a:gd name="T97" fmla="*/ 62 h 81"/>
                  <a:gd name="T98" fmla="*/ 11 w 80"/>
                  <a:gd name="T99" fmla="*/ 35 h 81"/>
                  <a:gd name="T100" fmla="*/ 11 w 80"/>
                  <a:gd name="T101" fmla="*/ 23 h 81"/>
                  <a:gd name="T102" fmla="*/ 11 w 80"/>
                  <a:gd name="T103" fmla="*/ 16 h 81"/>
                  <a:gd name="T104" fmla="*/ 11 w 80"/>
                  <a:gd name="T105" fmla="*/ 16 h 81"/>
                  <a:gd name="T106" fmla="*/ 11 w 80"/>
                  <a:gd name="T107" fmla="*/ 12 h 81"/>
                  <a:gd name="T108" fmla="*/ 7 w 80"/>
                  <a:gd name="T109" fmla="*/ 12 h 81"/>
                  <a:gd name="T110" fmla="*/ 7 w 80"/>
                  <a:gd name="T111" fmla="*/ 12 h 81"/>
                  <a:gd name="T112" fmla="*/ 4 w 80"/>
                  <a:gd name="T113" fmla="*/ 12 h 81"/>
                  <a:gd name="T114" fmla="*/ 4 w 80"/>
                  <a:gd name="T115" fmla="*/ 12 h 81"/>
                  <a:gd name="T116" fmla="*/ 0 w 80"/>
                  <a:gd name="T117" fmla="*/ 12 h 81"/>
                  <a:gd name="T118" fmla="*/ 23 w 80"/>
                  <a:gd name="T119" fmla="*/ 0 h 81"/>
                  <a:gd name="T120" fmla="*/ 27 w 80"/>
                  <a:gd name="T121" fmla="*/ 0 h 81"/>
                  <a:gd name="T122" fmla="*/ 27 w 80"/>
                  <a:gd name="T123" fmla="*/ 20 h 8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0"/>
                  <a:gd name="T187" fmla="*/ 0 h 81"/>
                  <a:gd name="T188" fmla="*/ 80 w 80"/>
                  <a:gd name="T189" fmla="*/ 81 h 8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0" h="81">
                    <a:moveTo>
                      <a:pt x="27" y="20"/>
                    </a:moveTo>
                    <a:lnTo>
                      <a:pt x="34" y="8"/>
                    </a:lnTo>
                    <a:lnTo>
                      <a:pt x="42" y="4"/>
                    </a:lnTo>
                    <a:lnTo>
                      <a:pt x="53" y="0"/>
                    </a:lnTo>
                    <a:lnTo>
                      <a:pt x="57" y="4"/>
                    </a:lnTo>
                    <a:lnTo>
                      <a:pt x="61" y="4"/>
                    </a:lnTo>
                    <a:lnTo>
                      <a:pt x="65" y="8"/>
                    </a:lnTo>
                    <a:lnTo>
                      <a:pt x="69" y="16"/>
                    </a:lnTo>
                    <a:lnTo>
                      <a:pt x="73" y="20"/>
                    </a:lnTo>
                    <a:lnTo>
                      <a:pt x="73" y="31"/>
                    </a:lnTo>
                    <a:lnTo>
                      <a:pt x="73" y="62"/>
                    </a:lnTo>
                    <a:lnTo>
                      <a:pt x="73" y="69"/>
                    </a:lnTo>
                    <a:lnTo>
                      <a:pt x="73" y="73"/>
                    </a:lnTo>
                    <a:lnTo>
                      <a:pt x="76" y="77"/>
                    </a:lnTo>
                    <a:lnTo>
                      <a:pt x="80" y="77"/>
                    </a:lnTo>
                    <a:lnTo>
                      <a:pt x="80" y="81"/>
                    </a:lnTo>
                    <a:lnTo>
                      <a:pt x="46" y="81"/>
                    </a:lnTo>
                    <a:lnTo>
                      <a:pt x="46" y="77"/>
                    </a:lnTo>
                    <a:lnTo>
                      <a:pt x="50" y="77"/>
                    </a:lnTo>
                    <a:lnTo>
                      <a:pt x="53" y="77"/>
                    </a:lnTo>
                    <a:lnTo>
                      <a:pt x="57" y="73"/>
                    </a:lnTo>
                    <a:lnTo>
                      <a:pt x="57" y="69"/>
                    </a:lnTo>
                    <a:lnTo>
                      <a:pt x="57" y="62"/>
                    </a:lnTo>
                    <a:lnTo>
                      <a:pt x="57" y="31"/>
                    </a:lnTo>
                    <a:lnTo>
                      <a:pt x="57" y="23"/>
                    </a:lnTo>
                    <a:lnTo>
                      <a:pt x="53" y="16"/>
                    </a:lnTo>
                    <a:lnTo>
                      <a:pt x="50" y="16"/>
                    </a:lnTo>
                    <a:lnTo>
                      <a:pt x="46" y="12"/>
                    </a:lnTo>
                    <a:lnTo>
                      <a:pt x="34" y="16"/>
                    </a:lnTo>
                    <a:lnTo>
                      <a:pt x="27" y="23"/>
                    </a:lnTo>
                    <a:lnTo>
                      <a:pt x="27" y="62"/>
                    </a:lnTo>
                    <a:lnTo>
                      <a:pt x="27" y="69"/>
                    </a:lnTo>
                    <a:lnTo>
                      <a:pt x="27" y="73"/>
                    </a:lnTo>
                    <a:lnTo>
                      <a:pt x="30" y="77"/>
                    </a:lnTo>
                    <a:lnTo>
                      <a:pt x="38" y="77"/>
                    </a:lnTo>
                    <a:lnTo>
                      <a:pt x="38" y="81"/>
                    </a:lnTo>
                    <a:lnTo>
                      <a:pt x="0" y="81"/>
                    </a:lnTo>
                    <a:lnTo>
                      <a:pt x="0" y="77"/>
                    </a:lnTo>
                    <a:lnTo>
                      <a:pt x="4" y="77"/>
                    </a:lnTo>
                    <a:lnTo>
                      <a:pt x="7" y="77"/>
                    </a:lnTo>
                    <a:lnTo>
                      <a:pt x="11" y="73"/>
                    </a:lnTo>
                    <a:lnTo>
                      <a:pt x="11" y="69"/>
                    </a:lnTo>
                    <a:lnTo>
                      <a:pt x="11" y="62"/>
                    </a:lnTo>
                    <a:lnTo>
                      <a:pt x="11" y="35"/>
                    </a:lnTo>
                    <a:lnTo>
                      <a:pt x="11" y="23"/>
                    </a:lnTo>
                    <a:lnTo>
                      <a:pt x="11" y="16"/>
                    </a:lnTo>
                    <a:lnTo>
                      <a:pt x="11" y="12"/>
                    </a:lnTo>
                    <a:lnTo>
                      <a:pt x="7" y="12"/>
                    </a:lnTo>
                    <a:lnTo>
                      <a:pt x="4" y="12"/>
                    </a:lnTo>
                    <a:lnTo>
                      <a:pt x="0" y="12"/>
                    </a:lnTo>
                    <a:lnTo>
                      <a:pt x="23" y="0"/>
                    </a:lnTo>
                    <a:lnTo>
                      <a:pt x="27" y="0"/>
                    </a:lnTo>
                    <a:lnTo>
                      <a:pt x="27" y="20"/>
                    </a:lnTo>
                    <a:close/>
                  </a:path>
                </a:pathLst>
              </a:custGeom>
              <a:solidFill>
                <a:srgbClr val="000000"/>
              </a:solidFill>
              <a:ln w="0">
                <a:solidFill>
                  <a:srgbClr val="000000"/>
                </a:solidFill>
                <a:round/>
                <a:headEnd/>
                <a:tailEnd/>
              </a:ln>
            </p:spPr>
            <p:txBody>
              <a:bodyPr/>
              <a:lstStyle/>
              <a:p>
                <a:endParaRPr lang="en-CA"/>
              </a:p>
            </p:txBody>
          </p:sp>
          <p:sp>
            <p:nvSpPr>
              <p:cNvPr id="19579" name="Freeform 44"/>
              <p:cNvSpPr>
                <a:spLocks/>
              </p:cNvSpPr>
              <p:nvPr/>
            </p:nvSpPr>
            <p:spPr bwMode="auto">
              <a:xfrm>
                <a:off x="5088" y="1322"/>
                <a:ext cx="65" cy="81"/>
              </a:xfrm>
              <a:custGeom>
                <a:avLst/>
                <a:gdLst>
                  <a:gd name="T0" fmla="*/ 65 w 65"/>
                  <a:gd name="T1" fmla="*/ 50 h 81"/>
                  <a:gd name="T2" fmla="*/ 61 w 65"/>
                  <a:gd name="T3" fmla="*/ 62 h 81"/>
                  <a:gd name="T4" fmla="*/ 54 w 65"/>
                  <a:gd name="T5" fmla="*/ 73 h 81"/>
                  <a:gd name="T6" fmla="*/ 42 w 65"/>
                  <a:gd name="T7" fmla="*/ 81 h 81"/>
                  <a:gd name="T8" fmla="*/ 35 w 65"/>
                  <a:gd name="T9" fmla="*/ 81 h 81"/>
                  <a:gd name="T10" fmla="*/ 19 w 65"/>
                  <a:gd name="T11" fmla="*/ 77 h 81"/>
                  <a:gd name="T12" fmla="*/ 11 w 65"/>
                  <a:gd name="T13" fmla="*/ 69 h 81"/>
                  <a:gd name="T14" fmla="*/ 4 w 65"/>
                  <a:gd name="T15" fmla="*/ 62 h 81"/>
                  <a:gd name="T16" fmla="*/ 4 w 65"/>
                  <a:gd name="T17" fmla="*/ 54 h 81"/>
                  <a:gd name="T18" fmla="*/ 0 w 65"/>
                  <a:gd name="T19" fmla="*/ 43 h 81"/>
                  <a:gd name="T20" fmla="*/ 4 w 65"/>
                  <a:gd name="T21" fmla="*/ 31 h 81"/>
                  <a:gd name="T22" fmla="*/ 4 w 65"/>
                  <a:gd name="T23" fmla="*/ 20 h 81"/>
                  <a:gd name="T24" fmla="*/ 11 w 65"/>
                  <a:gd name="T25" fmla="*/ 12 h 81"/>
                  <a:gd name="T26" fmla="*/ 23 w 65"/>
                  <a:gd name="T27" fmla="*/ 4 h 81"/>
                  <a:gd name="T28" fmla="*/ 35 w 65"/>
                  <a:gd name="T29" fmla="*/ 0 h 81"/>
                  <a:gd name="T30" fmla="*/ 46 w 65"/>
                  <a:gd name="T31" fmla="*/ 4 h 81"/>
                  <a:gd name="T32" fmla="*/ 54 w 65"/>
                  <a:gd name="T33" fmla="*/ 8 h 81"/>
                  <a:gd name="T34" fmla="*/ 58 w 65"/>
                  <a:gd name="T35" fmla="*/ 16 h 81"/>
                  <a:gd name="T36" fmla="*/ 61 w 65"/>
                  <a:gd name="T37" fmla="*/ 20 h 81"/>
                  <a:gd name="T38" fmla="*/ 61 w 65"/>
                  <a:gd name="T39" fmla="*/ 23 h 81"/>
                  <a:gd name="T40" fmla="*/ 58 w 65"/>
                  <a:gd name="T41" fmla="*/ 23 h 81"/>
                  <a:gd name="T42" fmla="*/ 58 w 65"/>
                  <a:gd name="T43" fmla="*/ 27 h 81"/>
                  <a:gd name="T44" fmla="*/ 54 w 65"/>
                  <a:gd name="T45" fmla="*/ 27 h 81"/>
                  <a:gd name="T46" fmla="*/ 50 w 65"/>
                  <a:gd name="T47" fmla="*/ 27 h 81"/>
                  <a:gd name="T48" fmla="*/ 46 w 65"/>
                  <a:gd name="T49" fmla="*/ 23 h 81"/>
                  <a:gd name="T50" fmla="*/ 46 w 65"/>
                  <a:gd name="T51" fmla="*/ 20 h 81"/>
                  <a:gd name="T52" fmla="*/ 46 w 65"/>
                  <a:gd name="T53" fmla="*/ 16 h 81"/>
                  <a:gd name="T54" fmla="*/ 42 w 65"/>
                  <a:gd name="T55" fmla="*/ 12 h 81"/>
                  <a:gd name="T56" fmla="*/ 42 w 65"/>
                  <a:gd name="T57" fmla="*/ 8 h 81"/>
                  <a:gd name="T58" fmla="*/ 38 w 65"/>
                  <a:gd name="T59" fmla="*/ 8 h 81"/>
                  <a:gd name="T60" fmla="*/ 35 w 65"/>
                  <a:gd name="T61" fmla="*/ 8 h 81"/>
                  <a:gd name="T62" fmla="*/ 27 w 65"/>
                  <a:gd name="T63" fmla="*/ 8 h 81"/>
                  <a:gd name="T64" fmla="*/ 23 w 65"/>
                  <a:gd name="T65" fmla="*/ 12 h 81"/>
                  <a:gd name="T66" fmla="*/ 15 w 65"/>
                  <a:gd name="T67" fmla="*/ 23 h 81"/>
                  <a:gd name="T68" fmla="*/ 15 w 65"/>
                  <a:gd name="T69" fmla="*/ 35 h 81"/>
                  <a:gd name="T70" fmla="*/ 15 w 65"/>
                  <a:gd name="T71" fmla="*/ 46 h 81"/>
                  <a:gd name="T72" fmla="*/ 23 w 65"/>
                  <a:gd name="T73" fmla="*/ 58 h 81"/>
                  <a:gd name="T74" fmla="*/ 31 w 65"/>
                  <a:gd name="T75" fmla="*/ 66 h 81"/>
                  <a:gd name="T76" fmla="*/ 38 w 65"/>
                  <a:gd name="T77" fmla="*/ 66 h 81"/>
                  <a:gd name="T78" fmla="*/ 46 w 65"/>
                  <a:gd name="T79" fmla="*/ 66 h 81"/>
                  <a:gd name="T80" fmla="*/ 54 w 65"/>
                  <a:gd name="T81" fmla="*/ 62 h 81"/>
                  <a:gd name="T82" fmla="*/ 58 w 65"/>
                  <a:gd name="T83" fmla="*/ 58 h 81"/>
                  <a:gd name="T84" fmla="*/ 61 w 65"/>
                  <a:gd name="T85" fmla="*/ 46 h 81"/>
                  <a:gd name="T86" fmla="*/ 65 w 65"/>
                  <a:gd name="T87" fmla="*/ 50 h 8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5"/>
                  <a:gd name="T133" fmla="*/ 0 h 81"/>
                  <a:gd name="T134" fmla="*/ 65 w 65"/>
                  <a:gd name="T135" fmla="*/ 81 h 8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5" h="81">
                    <a:moveTo>
                      <a:pt x="65" y="50"/>
                    </a:moveTo>
                    <a:lnTo>
                      <a:pt x="61" y="62"/>
                    </a:lnTo>
                    <a:lnTo>
                      <a:pt x="54" y="73"/>
                    </a:lnTo>
                    <a:lnTo>
                      <a:pt x="42" y="81"/>
                    </a:lnTo>
                    <a:lnTo>
                      <a:pt x="35" y="81"/>
                    </a:lnTo>
                    <a:lnTo>
                      <a:pt x="19" y="77"/>
                    </a:lnTo>
                    <a:lnTo>
                      <a:pt x="11" y="69"/>
                    </a:lnTo>
                    <a:lnTo>
                      <a:pt x="4" y="62"/>
                    </a:lnTo>
                    <a:lnTo>
                      <a:pt x="4" y="54"/>
                    </a:lnTo>
                    <a:lnTo>
                      <a:pt x="0" y="43"/>
                    </a:lnTo>
                    <a:lnTo>
                      <a:pt x="4" y="31"/>
                    </a:lnTo>
                    <a:lnTo>
                      <a:pt x="4" y="20"/>
                    </a:lnTo>
                    <a:lnTo>
                      <a:pt x="11" y="12"/>
                    </a:lnTo>
                    <a:lnTo>
                      <a:pt x="23" y="4"/>
                    </a:lnTo>
                    <a:lnTo>
                      <a:pt x="35" y="0"/>
                    </a:lnTo>
                    <a:lnTo>
                      <a:pt x="46" y="4"/>
                    </a:lnTo>
                    <a:lnTo>
                      <a:pt x="54" y="8"/>
                    </a:lnTo>
                    <a:lnTo>
                      <a:pt x="58" y="16"/>
                    </a:lnTo>
                    <a:lnTo>
                      <a:pt x="61" y="20"/>
                    </a:lnTo>
                    <a:lnTo>
                      <a:pt x="61" y="23"/>
                    </a:lnTo>
                    <a:lnTo>
                      <a:pt x="58" y="23"/>
                    </a:lnTo>
                    <a:lnTo>
                      <a:pt x="58" y="27"/>
                    </a:lnTo>
                    <a:lnTo>
                      <a:pt x="54" y="27"/>
                    </a:lnTo>
                    <a:lnTo>
                      <a:pt x="50" y="27"/>
                    </a:lnTo>
                    <a:lnTo>
                      <a:pt x="46" y="23"/>
                    </a:lnTo>
                    <a:lnTo>
                      <a:pt x="46" y="20"/>
                    </a:lnTo>
                    <a:lnTo>
                      <a:pt x="46" y="16"/>
                    </a:lnTo>
                    <a:lnTo>
                      <a:pt x="42" y="12"/>
                    </a:lnTo>
                    <a:lnTo>
                      <a:pt x="42" y="8"/>
                    </a:lnTo>
                    <a:lnTo>
                      <a:pt x="38" y="8"/>
                    </a:lnTo>
                    <a:lnTo>
                      <a:pt x="35" y="8"/>
                    </a:lnTo>
                    <a:lnTo>
                      <a:pt x="27" y="8"/>
                    </a:lnTo>
                    <a:lnTo>
                      <a:pt x="23" y="12"/>
                    </a:lnTo>
                    <a:lnTo>
                      <a:pt x="15" y="23"/>
                    </a:lnTo>
                    <a:lnTo>
                      <a:pt x="15" y="35"/>
                    </a:lnTo>
                    <a:lnTo>
                      <a:pt x="15" y="46"/>
                    </a:lnTo>
                    <a:lnTo>
                      <a:pt x="23" y="58"/>
                    </a:lnTo>
                    <a:lnTo>
                      <a:pt x="31" y="66"/>
                    </a:lnTo>
                    <a:lnTo>
                      <a:pt x="38" y="66"/>
                    </a:lnTo>
                    <a:lnTo>
                      <a:pt x="46" y="66"/>
                    </a:lnTo>
                    <a:lnTo>
                      <a:pt x="54" y="62"/>
                    </a:lnTo>
                    <a:lnTo>
                      <a:pt x="58" y="58"/>
                    </a:lnTo>
                    <a:lnTo>
                      <a:pt x="61" y="46"/>
                    </a:lnTo>
                    <a:lnTo>
                      <a:pt x="65" y="50"/>
                    </a:lnTo>
                    <a:close/>
                  </a:path>
                </a:pathLst>
              </a:custGeom>
              <a:solidFill>
                <a:srgbClr val="000000"/>
              </a:solidFill>
              <a:ln w="0">
                <a:solidFill>
                  <a:srgbClr val="000000"/>
                </a:solidFill>
                <a:round/>
                <a:headEnd/>
                <a:tailEnd/>
              </a:ln>
            </p:spPr>
            <p:txBody>
              <a:bodyPr/>
              <a:lstStyle/>
              <a:p>
                <a:endParaRPr lang="en-CA"/>
              </a:p>
            </p:txBody>
          </p:sp>
          <p:sp>
            <p:nvSpPr>
              <p:cNvPr id="19580" name="Freeform 45"/>
              <p:cNvSpPr>
                <a:spLocks/>
              </p:cNvSpPr>
              <p:nvPr/>
            </p:nvSpPr>
            <p:spPr bwMode="auto">
              <a:xfrm>
                <a:off x="5161" y="1284"/>
                <a:ext cx="80" cy="119"/>
              </a:xfrm>
              <a:custGeom>
                <a:avLst/>
                <a:gdLst>
                  <a:gd name="T0" fmla="*/ 23 w 80"/>
                  <a:gd name="T1" fmla="*/ 58 h 119"/>
                  <a:gd name="T2" fmla="*/ 38 w 80"/>
                  <a:gd name="T3" fmla="*/ 42 h 119"/>
                  <a:gd name="T4" fmla="*/ 50 w 80"/>
                  <a:gd name="T5" fmla="*/ 38 h 119"/>
                  <a:gd name="T6" fmla="*/ 61 w 80"/>
                  <a:gd name="T7" fmla="*/ 42 h 119"/>
                  <a:gd name="T8" fmla="*/ 69 w 80"/>
                  <a:gd name="T9" fmla="*/ 54 h 119"/>
                  <a:gd name="T10" fmla="*/ 69 w 80"/>
                  <a:gd name="T11" fmla="*/ 73 h 119"/>
                  <a:gd name="T12" fmla="*/ 69 w 80"/>
                  <a:gd name="T13" fmla="*/ 107 h 119"/>
                  <a:gd name="T14" fmla="*/ 73 w 80"/>
                  <a:gd name="T15" fmla="*/ 111 h 119"/>
                  <a:gd name="T16" fmla="*/ 77 w 80"/>
                  <a:gd name="T17" fmla="*/ 115 h 119"/>
                  <a:gd name="T18" fmla="*/ 80 w 80"/>
                  <a:gd name="T19" fmla="*/ 119 h 119"/>
                  <a:gd name="T20" fmla="*/ 46 w 80"/>
                  <a:gd name="T21" fmla="*/ 115 h 119"/>
                  <a:gd name="T22" fmla="*/ 50 w 80"/>
                  <a:gd name="T23" fmla="*/ 115 h 119"/>
                  <a:gd name="T24" fmla="*/ 54 w 80"/>
                  <a:gd name="T25" fmla="*/ 111 h 119"/>
                  <a:gd name="T26" fmla="*/ 57 w 80"/>
                  <a:gd name="T27" fmla="*/ 104 h 119"/>
                  <a:gd name="T28" fmla="*/ 57 w 80"/>
                  <a:gd name="T29" fmla="*/ 73 h 119"/>
                  <a:gd name="T30" fmla="*/ 54 w 80"/>
                  <a:gd name="T31" fmla="*/ 58 h 119"/>
                  <a:gd name="T32" fmla="*/ 50 w 80"/>
                  <a:gd name="T33" fmla="*/ 54 h 119"/>
                  <a:gd name="T34" fmla="*/ 42 w 80"/>
                  <a:gd name="T35" fmla="*/ 50 h 119"/>
                  <a:gd name="T36" fmla="*/ 34 w 80"/>
                  <a:gd name="T37" fmla="*/ 54 h 119"/>
                  <a:gd name="T38" fmla="*/ 23 w 80"/>
                  <a:gd name="T39" fmla="*/ 61 h 119"/>
                  <a:gd name="T40" fmla="*/ 23 w 80"/>
                  <a:gd name="T41" fmla="*/ 107 h 119"/>
                  <a:gd name="T42" fmla="*/ 27 w 80"/>
                  <a:gd name="T43" fmla="*/ 111 h 119"/>
                  <a:gd name="T44" fmla="*/ 31 w 80"/>
                  <a:gd name="T45" fmla="*/ 115 h 119"/>
                  <a:gd name="T46" fmla="*/ 34 w 80"/>
                  <a:gd name="T47" fmla="*/ 119 h 119"/>
                  <a:gd name="T48" fmla="*/ 0 w 80"/>
                  <a:gd name="T49" fmla="*/ 115 h 119"/>
                  <a:gd name="T50" fmla="*/ 8 w 80"/>
                  <a:gd name="T51" fmla="*/ 115 h 119"/>
                  <a:gd name="T52" fmla="*/ 8 w 80"/>
                  <a:gd name="T53" fmla="*/ 111 h 119"/>
                  <a:gd name="T54" fmla="*/ 11 w 80"/>
                  <a:gd name="T55" fmla="*/ 100 h 119"/>
                  <a:gd name="T56" fmla="*/ 11 w 80"/>
                  <a:gd name="T57" fmla="*/ 19 h 119"/>
                  <a:gd name="T58" fmla="*/ 8 w 80"/>
                  <a:gd name="T59" fmla="*/ 12 h 119"/>
                  <a:gd name="T60" fmla="*/ 8 w 80"/>
                  <a:gd name="T61" fmla="*/ 8 h 119"/>
                  <a:gd name="T62" fmla="*/ 4 w 80"/>
                  <a:gd name="T63" fmla="*/ 8 h 119"/>
                  <a:gd name="T64" fmla="*/ 0 w 80"/>
                  <a:gd name="T65" fmla="*/ 8 h 119"/>
                  <a:gd name="T66" fmla="*/ 23 w 80"/>
                  <a:gd name="T67" fmla="*/ 0 h 11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80"/>
                  <a:gd name="T103" fmla="*/ 0 h 119"/>
                  <a:gd name="T104" fmla="*/ 80 w 80"/>
                  <a:gd name="T105" fmla="*/ 119 h 11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80" h="119">
                    <a:moveTo>
                      <a:pt x="23" y="0"/>
                    </a:moveTo>
                    <a:lnTo>
                      <a:pt x="23" y="58"/>
                    </a:lnTo>
                    <a:lnTo>
                      <a:pt x="34" y="46"/>
                    </a:lnTo>
                    <a:lnTo>
                      <a:pt x="38" y="42"/>
                    </a:lnTo>
                    <a:lnTo>
                      <a:pt x="46" y="42"/>
                    </a:lnTo>
                    <a:lnTo>
                      <a:pt x="50" y="38"/>
                    </a:lnTo>
                    <a:lnTo>
                      <a:pt x="57" y="42"/>
                    </a:lnTo>
                    <a:lnTo>
                      <a:pt x="61" y="42"/>
                    </a:lnTo>
                    <a:lnTo>
                      <a:pt x="65" y="50"/>
                    </a:lnTo>
                    <a:lnTo>
                      <a:pt x="69" y="54"/>
                    </a:lnTo>
                    <a:lnTo>
                      <a:pt x="69" y="61"/>
                    </a:lnTo>
                    <a:lnTo>
                      <a:pt x="69" y="73"/>
                    </a:lnTo>
                    <a:lnTo>
                      <a:pt x="69" y="100"/>
                    </a:lnTo>
                    <a:lnTo>
                      <a:pt x="69" y="107"/>
                    </a:lnTo>
                    <a:lnTo>
                      <a:pt x="73" y="111"/>
                    </a:lnTo>
                    <a:lnTo>
                      <a:pt x="73" y="115"/>
                    </a:lnTo>
                    <a:lnTo>
                      <a:pt x="77" y="115"/>
                    </a:lnTo>
                    <a:lnTo>
                      <a:pt x="80" y="115"/>
                    </a:lnTo>
                    <a:lnTo>
                      <a:pt x="80" y="119"/>
                    </a:lnTo>
                    <a:lnTo>
                      <a:pt x="46" y="119"/>
                    </a:lnTo>
                    <a:lnTo>
                      <a:pt x="46" y="115"/>
                    </a:lnTo>
                    <a:lnTo>
                      <a:pt x="50" y="115"/>
                    </a:lnTo>
                    <a:lnTo>
                      <a:pt x="54" y="115"/>
                    </a:lnTo>
                    <a:lnTo>
                      <a:pt x="54" y="111"/>
                    </a:lnTo>
                    <a:lnTo>
                      <a:pt x="57" y="107"/>
                    </a:lnTo>
                    <a:lnTo>
                      <a:pt x="57" y="104"/>
                    </a:lnTo>
                    <a:lnTo>
                      <a:pt x="57" y="100"/>
                    </a:lnTo>
                    <a:lnTo>
                      <a:pt x="57" y="73"/>
                    </a:lnTo>
                    <a:lnTo>
                      <a:pt x="57" y="65"/>
                    </a:lnTo>
                    <a:lnTo>
                      <a:pt x="54" y="58"/>
                    </a:lnTo>
                    <a:lnTo>
                      <a:pt x="54" y="54"/>
                    </a:lnTo>
                    <a:lnTo>
                      <a:pt x="50" y="54"/>
                    </a:lnTo>
                    <a:lnTo>
                      <a:pt x="46" y="50"/>
                    </a:lnTo>
                    <a:lnTo>
                      <a:pt x="42" y="50"/>
                    </a:lnTo>
                    <a:lnTo>
                      <a:pt x="38" y="50"/>
                    </a:lnTo>
                    <a:lnTo>
                      <a:pt x="34" y="54"/>
                    </a:lnTo>
                    <a:lnTo>
                      <a:pt x="31" y="58"/>
                    </a:lnTo>
                    <a:lnTo>
                      <a:pt x="23" y="61"/>
                    </a:lnTo>
                    <a:lnTo>
                      <a:pt x="23" y="100"/>
                    </a:lnTo>
                    <a:lnTo>
                      <a:pt x="23" y="107"/>
                    </a:lnTo>
                    <a:lnTo>
                      <a:pt x="27" y="111"/>
                    </a:lnTo>
                    <a:lnTo>
                      <a:pt x="27" y="115"/>
                    </a:lnTo>
                    <a:lnTo>
                      <a:pt x="31" y="115"/>
                    </a:lnTo>
                    <a:lnTo>
                      <a:pt x="34" y="115"/>
                    </a:lnTo>
                    <a:lnTo>
                      <a:pt x="34" y="119"/>
                    </a:lnTo>
                    <a:lnTo>
                      <a:pt x="0" y="119"/>
                    </a:lnTo>
                    <a:lnTo>
                      <a:pt x="0" y="115"/>
                    </a:lnTo>
                    <a:lnTo>
                      <a:pt x="4" y="115"/>
                    </a:lnTo>
                    <a:lnTo>
                      <a:pt x="8" y="115"/>
                    </a:lnTo>
                    <a:lnTo>
                      <a:pt x="8" y="111"/>
                    </a:lnTo>
                    <a:lnTo>
                      <a:pt x="11" y="107"/>
                    </a:lnTo>
                    <a:lnTo>
                      <a:pt x="11" y="100"/>
                    </a:lnTo>
                    <a:lnTo>
                      <a:pt x="11" y="31"/>
                    </a:lnTo>
                    <a:lnTo>
                      <a:pt x="11" y="19"/>
                    </a:lnTo>
                    <a:lnTo>
                      <a:pt x="11" y="15"/>
                    </a:lnTo>
                    <a:lnTo>
                      <a:pt x="8" y="12"/>
                    </a:lnTo>
                    <a:lnTo>
                      <a:pt x="8" y="8"/>
                    </a:lnTo>
                    <a:lnTo>
                      <a:pt x="4" y="8"/>
                    </a:lnTo>
                    <a:lnTo>
                      <a:pt x="0" y="12"/>
                    </a:lnTo>
                    <a:lnTo>
                      <a:pt x="0" y="8"/>
                    </a:lnTo>
                    <a:lnTo>
                      <a:pt x="19" y="0"/>
                    </a:lnTo>
                    <a:lnTo>
                      <a:pt x="23" y="0"/>
                    </a:lnTo>
                    <a:close/>
                  </a:path>
                </a:pathLst>
              </a:custGeom>
              <a:solidFill>
                <a:srgbClr val="000000"/>
              </a:solidFill>
              <a:ln w="0">
                <a:solidFill>
                  <a:srgbClr val="000000"/>
                </a:solidFill>
                <a:round/>
                <a:headEnd/>
                <a:tailEnd/>
              </a:ln>
            </p:spPr>
            <p:txBody>
              <a:bodyPr/>
              <a:lstStyle/>
              <a:p>
                <a:endParaRPr lang="en-CA"/>
              </a:p>
            </p:txBody>
          </p:sp>
          <p:sp>
            <p:nvSpPr>
              <p:cNvPr id="19581" name="Rectangle 46"/>
              <p:cNvSpPr>
                <a:spLocks noChangeArrowheads="1"/>
              </p:cNvSpPr>
              <p:nvPr/>
            </p:nvSpPr>
            <p:spPr bwMode="auto">
              <a:xfrm>
                <a:off x="5268" y="126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9582" name="Rectangle 47"/>
              <p:cNvSpPr>
                <a:spLocks noChangeArrowheads="1"/>
              </p:cNvSpPr>
              <p:nvPr/>
            </p:nvSpPr>
            <p:spPr bwMode="auto">
              <a:xfrm>
                <a:off x="188" y="1461"/>
                <a:ext cx="5084" cy="7"/>
              </a:xfrm>
              <a:prstGeom prst="rect">
                <a:avLst/>
              </a:prstGeom>
              <a:solidFill>
                <a:srgbClr val="000000"/>
              </a:solidFill>
              <a:ln w="0">
                <a:solidFill>
                  <a:srgbClr val="000000"/>
                </a:solidFill>
                <a:miter lim="800000"/>
                <a:headEnd/>
                <a:tailEnd/>
              </a:ln>
            </p:spPr>
            <p:txBody>
              <a:bodyPr/>
              <a:lstStyle/>
              <a:p>
                <a:endParaRPr lang="en-US"/>
              </a:p>
            </p:txBody>
          </p:sp>
          <p:sp>
            <p:nvSpPr>
              <p:cNvPr id="19583" name="Rectangle 48"/>
              <p:cNvSpPr>
                <a:spLocks noChangeArrowheads="1"/>
              </p:cNvSpPr>
              <p:nvPr/>
            </p:nvSpPr>
            <p:spPr bwMode="auto">
              <a:xfrm>
                <a:off x="188" y="1491"/>
                <a:ext cx="5084" cy="8"/>
              </a:xfrm>
              <a:prstGeom prst="rect">
                <a:avLst/>
              </a:prstGeom>
              <a:solidFill>
                <a:srgbClr val="000000"/>
              </a:solidFill>
              <a:ln w="0">
                <a:solidFill>
                  <a:srgbClr val="000000"/>
                </a:solidFill>
                <a:miter lim="800000"/>
                <a:headEnd/>
                <a:tailEnd/>
              </a:ln>
            </p:spPr>
            <p:txBody>
              <a:bodyPr/>
              <a:lstStyle/>
              <a:p>
                <a:endParaRPr lang="en-US"/>
              </a:p>
            </p:txBody>
          </p:sp>
          <p:sp>
            <p:nvSpPr>
              <p:cNvPr id="19584" name="Rectangle 49"/>
              <p:cNvSpPr>
                <a:spLocks noChangeArrowheads="1"/>
              </p:cNvSpPr>
              <p:nvPr/>
            </p:nvSpPr>
            <p:spPr bwMode="auto">
              <a:xfrm>
                <a:off x="188" y="1507"/>
                <a:ext cx="8" cy="207"/>
              </a:xfrm>
              <a:prstGeom prst="rect">
                <a:avLst/>
              </a:prstGeom>
              <a:solidFill>
                <a:srgbClr val="000000"/>
              </a:solidFill>
              <a:ln w="0">
                <a:solidFill>
                  <a:srgbClr val="000000"/>
                </a:solidFill>
                <a:miter lim="800000"/>
                <a:headEnd/>
                <a:tailEnd/>
              </a:ln>
            </p:spPr>
            <p:txBody>
              <a:bodyPr/>
              <a:lstStyle/>
              <a:p>
                <a:endParaRPr lang="en-US"/>
              </a:p>
            </p:txBody>
          </p:sp>
          <p:sp>
            <p:nvSpPr>
              <p:cNvPr id="19585" name="Freeform 50"/>
              <p:cNvSpPr>
                <a:spLocks/>
              </p:cNvSpPr>
              <p:nvPr/>
            </p:nvSpPr>
            <p:spPr bwMode="auto">
              <a:xfrm>
                <a:off x="250" y="1533"/>
                <a:ext cx="50" cy="112"/>
              </a:xfrm>
              <a:custGeom>
                <a:avLst/>
                <a:gdLst>
                  <a:gd name="T0" fmla="*/ 50 w 50"/>
                  <a:gd name="T1" fmla="*/ 112 h 112"/>
                  <a:gd name="T2" fmla="*/ 50 w 50"/>
                  <a:gd name="T3" fmla="*/ 112 h 112"/>
                  <a:gd name="T4" fmla="*/ 0 w 50"/>
                  <a:gd name="T5" fmla="*/ 112 h 112"/>
                  <a:gd name="T6" fmla="*/ 0 w 50"/>
                  <a:gd name="T7" fmla="*/ 112 h 112"/>
                  <a:gd name="T8" fmla="*/ 4 w 50"/>
                  <a:gd name="T9" fmla="*/ 112 h 112"/>
                  <a:gd name="T10" fmla="*/ 11 w 50"/>
                  <a:gd name="T11" fmla="*/ 112 h 112"/>
                  <a:gd name="T12" fmla="*/ 15 w 50"/>
                  <a:gd name="T13" fmla="*/ 108 h 112"/>
                  <a:gd name="T14" fmla="*/ 15 w 50"/>
                  <a:gd name="T15" fmla="*/ 104 h 112"/>
                  <a:gd name="T16" fmla="*/ 19 w 50"/>
                  <a:gd name="T17" fmla="*/ 92 h 112"/>
                  <a:gd name="T18" fmla="*/ 19 w 50"/>
                  <a:gd name="T19" fmla="*/ 20 h 112"/>
                  <a:gd name="T20" fmla="*/ 15 w 50"/>
                  <a:gd name="T21" fmla="*/ 12 h 112"/>
                  <a:gd name="T22" fmla="*/ 15 w 50"/>
                  <a:gd name="T23" fmla="*/ 8 h 112"/>
                  <a:gd name="T24" fmla="*/ 15 w 50"/>
                  <a:gd name="T25" fmla="*/ 8 h 112"/>
                  <a:gd name="T26" fmla="*/ 11 w 50"/>
                  <a:gd name="T27" fmla="*/ 4 h 112"/>
                  <a:gd name="T28" fmla="*/ 7 w 50"/>
                  <a:gd name="T29" fmla="*/ 4 h 112"/>
                  <a:gd name="T30" fmla="*/ 4 w 50"/>
                  <a:gd name="T31" fmla="*/ 4 h 112"/>
                  <a:gd name="T32" fmla="*/ 0 w 50"/>
                  <a:gd name="T33" fmla="*/ 4 h 112"/>
                  <a:gd name="T34" fmla="*/ 0 w 50"/>
                  <a:gd name="T35" fmla="*/ 0 h 112"/>
                  <a:gd name="T36" fmla="*/ 50 w 50"/>
                  <a:gd name="T37" fmla="*/ 0 h 112"/>
                  <a:gd name="T38" fmla="*/ 50 w 50"/>
                  <a:gd name="T39" fmla="*/ 4 h 112"/>
                  <a:gd name="T40" fmla="*/ 46 w 50"/>
                  <a:gd name="T41" fmla="*/ 4 h 112"/>
                  <a:gd name="T42" fmla="*/ 38 w 50"/>
                  <a:gd name="T43" fmla="*/ 4 h 112"/>
                  <a:gd name="T44" fmla="*/ 34 w 50"/>
                  <a:gd name="T45" fmla="*/ 8 h 112"/>
                  <a:gd name="T46" fmla="*/ 34 w 50"/>
                  <a:gd name="T47" fmla="*/ 12 h 112"/>
                  <a:gd name="T48" fmla="*/ 34 w 50"/>
                  <a:gd name="T49" fmla="*/ 20 h 112"/>
                  <a:gd name="T50" fmla="*/ 34 w 50"/>
                  <a:gd name="T51" fmla="*/ 92 h 112"/>
                  <a:gd name="T52" fmla="*/ 34 w 50"/>
                  <a:gd name="T53" fmla="*/ 100 h 112"/>
                  <a:gd name="T54" fmla="*/ 34 w 50"/>
                  <a:gd name="T55" fmla="*/ 104 h 112"/>
                  <a:gd name="T56" fmla="*/ 34 w 50"/>
                  <a:gd name="T57" fmla="*/ 108 h 112"/>
                  <a:gd name="T58" fmla="*/ 38 w 50"/>
                  <a:gd name="T59" fmla="*/ 108 h 112"/>
                  <a:gd name="T60" fmla="*/ 42 w 50"/>
                  <a:gd name="T61" fmla="*/ 112 h 112"/>
                  <a:gd name="T62" fmla="*/ 46 w 50"/>
                  <a:gd name="T63" fmla="*/ 112 h 112"/>
                  <a:gd name="T64" fmla="*/ 50 w 50"/>
                  <a:gd name="T65" fmla="*/ 112 h 11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0"/>
                  <a:gd name="T100" fmla="*/ 0 h 112"/>
                  <a:gd name="T101" fmla="*/ 50 w 50"/>
                  <a:gd name="T102" fmla="*/ 112 h 11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0" h="112">
                    <a:moveTo>
                      <a:pt x="50" y="112"/>
                    </a:moveTo>
                    <a:lnTo>
                      <a:pt x="50" y="112"/>
                    </a:lnTo>
                    <a:lnTo>
                      <a:pt x="0" y="112"/>
                    </a:lnTo>
                    <a:lnTo>
                      <a:pt x="4" y="112"/>
                    </a:lnTo>
                    <a:lnTo>
                      <a:pt x="11" y="112"/>
                    </a:lnTo>
                    <a:lnTo>
                      <a:pt x="15" y="108"/>
                    </a:lnTo>
                    <a:lnTo>
                      <a:pt x="15" y="104"/>
                    </a:lnTo>
                    <a:lnTo>
                      <a:pt x="19" y="92"/>
                    </a:lnTo>
                    <a:lnTo>
                      <a:pt x="19" y="20"/>
                    </a:lnTo>
                    <a:lnTo>
                      <a:pt x="15" y="12"/>
                    </a:lnTo>
                    <a:lnTo>
                      <a:pt x="15" y="8"/>
                    </a:lnTo>
                    <a:lnTo>
                      <a:pt x="11" y="4"/>
                    </a:lnTo>
                    <a:lnTo>
                      <a:pt x="7" y="4"/>
                    </a:lnTo>
                    <a:lnTo>
                      <a:pt x="4" y="4"/>
                    </a:lnTo>
                    <a:lnTo>
                      <a:pt x="0" y="4"/>
                    </a:lnTo>
                    <a:lnTo>
                      <a:pt x="0" y="0"/>
                    </a:lnTo>
                    <a:lnTo>
                      <a:pt x="50" y="0"/>
                    </a:lnTo>
                    <a:lnTo>
                      <a:pt x="50" y="4"/>
                    </a:lnTo>
                    <a:lnTo>
                      <a:pt x="46" y="4"/>
                    </a:lnTo>
                    <a:lnTo>
                      <a:pt x="38" y="4"/>
                    </a:lnTo>
                    <a:lnTo>
                      <a:pt x="34" y="8"/>
                    </a:lnTo>
                    <a:lnTo>
                      <a:pt x="34" y="12"/>
                    </a:lnTo>
                    <a:lnTo>
                      <a:pt x="34" y="20"/>
                    </a:lnTo>
                    <a:lnTo>
                      <a:pt x="34" y="92"/>
                    </a:lnTo>
                    <a:lnTo>
                      <a:pt x="34" y="100"/>
                    </a:lnTo>
                    <a:lnTo>
                      <a:pt x="34" y="104"/>
                    </a:lnTo>
                    <a:lnTo>
                      <a:pt x="34" y="108"/>
                    </a:lnTo>
                    <a:lnTo>
                      <a:pt x="38" y="108"/>
                    </a:lnTo>
                    <a:lnTo>
                      <a:pt x="42" y="112"/>
                    </a:lnTo>
                    <a:lnTo>
                      <a:pt x="46" y="112"/>
                    </a:lnTo>
                    <a:lnTo>
                      <a:pt x="50" y="112"/>
                    </a:lnTo>
                    <a:close/>
                  </a:path>
                </a:pathLst>
              </a:custGeom>
              <a:solidFill>
                <a:srgbClr val="000000"/>
              </a:solidFill>
              <a:ln w="0">
                <a:solidFill>
                  <a:srgbClr val="000000"/>
                </a:solidFill>
                <a:round/>
                <a:headEnd/>
                <a:tailEnd/>
              </a:ln>
            </p:spPr>
            <p:txBody>
              <a:bodyPr/>
              <a:lstStyle/>
              <a:p>
                <a:endParaRPr lang="en-CA"/>
              </a:p>
            </p:txBody>
          </p:sp>
          <p:sp>
            <p:nvSpPr>
              <p:cNvPr id="19586" name="Rectangle 51"/>
              <p:cNvSpPr>
                <a:spLocks noChangeArrowheads="1"/>
              </p:cNvSpPr>
              <p:nvPr/>
            </p:nvSpPr>
            <p:spPr bwMode="auto">
              <a:xfrm>
                <a:off x="833" y="1507"/>
                <a:ext cx="8" cy="207"/>
              </a:xfrm>
              <a:prstGeom prst="rect">
                <a:avLst/>
              </a:prstGeom>
              <a:solidFill>
                <a:srgbClr val="000000"/>
              </a:solidFill>
              <a:ln w="0">
                <a:solidFill>
                  <a:srgbClr val="000000"/>
                </a:solidFill>
                <a:miter lim="800000"/>
                <a:headEnd/>
                <a:tailEnd/>
              </a:ln>
            </p:spPr>
            <p:txBody>
              <a:bodyPr/>
              <a:lstStyle/>
              <a:p>
                <a:endParaRPr lang="en-US"/>
              </a:p>
            </p:txBody>
          </p:sp>
          <p:sp>
            <p:nvSpPr>
              <p:cNvPr id="19587" name="Rectangle 52"/>
              <p:cNvSpPr>
                <a:spLocks noChangeArrowheads="1"/>
              </p:cNvSpPr>
              <p:nvPr/>
            </p:nvSpPr>
            <p:spPr bwMode="auto">
              <a:xfrm>
                <a:off x="864" y="1507"/>
                <a:ext cx="7" cy="207"/>
              </a:xfrm>
              <a:prstGeom prst="rect">
                <a:avLst/>
              </a:prstGeom>
              <a:solidFill>
                <a:srgbClr val="000000"/>
              </a:solidFill>
              <a:ln w="0">
                <a:solidFill>
                  <a:srgbClr val="000000"/>
                </a:solidFill>
                <a:miter lim="800000"/>
                <a:headEnd/>
                <a:tailEnd/>
              </a:ln>
            </p:spPr>
            <p:txBody>
              <a:bodyPr/>
              <a:lstStyle/>
              <a:p>
                <a:endParaRPr lang="en-US"/>
              </a:p>
            </p:txBody>
          </p:sp>
          <p:sp>
            <p:nvSpPr>
              <p:cNvPr id="19588" name="Freeform 53"/>
              <p:cNvSpPr>
                <a:spLocks/>
              </p:cNvSpPr>
              <p:nvPr/>
            </p:nvSpPr>
            <p:spPr bwMode="auto">
              <a:xfrm>
                <a:off x="1055" y="1629"/>
                <a:ext cx="20" cy="19"/>
              </a:xfrm>
              <a:custGeom>
                <a:avLst/>
                <a:gdLst>
                  <a:gd name="T0" fmla="*/ 8 w 20"/>
                  <a:gd name="T1" fmla="*/ 0 h 19"/>
                  <a:gd name="T2" fmla="*/ 12 w 20"/>
                  <a:gd name="T3" fmla="*/ 0 h 19"/>
                  <a:gd name="T4" fmla="*/ 16 w 20"/>
                  <a:gd name="T5" fmla="*/ 4 h 19"/>
                  <a:gd name="T6" fmla="*/ 20 w 20"/>
                  <a:gd name="T7" fmla="*/ 4 h 19"/>
                  <a:gd name="T8" fmla="*/ 20 w 20"/>
                  <a:gd name="T9" fmla="*/ 8 h 19"/>
                  <a:gd name="T10" fmla="*/ 20 w 20"/>
                  <a:gd name="T11" fmla="*/ 12 h 19"/>
                  <a:gd name="T12" fmla="*/ 16 w 20"/>
                  <a:gd name="T13" fmla="*/ 16 h 19"/>
                  <a:gd name="T14" fmla="*/ 12 w 20"/>
                  <a:gd name="T15" fmla="*/ 19 h 19"/>
                  <a:gd name="T16" fmla="*/ 8 w 20"/>
                  <a:gd name="T17" fmla="*/ 19 h 19"/>
                  <a:gd name="T18" fmla="*/ 4 w 20"/>
                  <a:gd name="T19" fmla="*/ 19 h 19"/>
                  <a:gd name="T20" fmla="*/ 4 w 20"/>
                  <a:gd name="T21" fmla="*/ 16 h 19"/>
                  <a:gd name="T22" fmla="*/ 0 w 20"/>
                  <a:gd name="T23" fmla="*/ 12 h 19"/>
                  <a:gd name="T24" fmla="*/ 0 w 20"/>
                  <a:gd name="T25" fmla="*/ 8 h 19"/>
                  <a:gd name="T26" fmla="*/ 0 w 20"/>
                  <a:gd name="T27" fmla="*/ 4 h 19"/>
                  <a:gd name="T28" fmla="*/ 4 w 20"/>
                  <a:gd name="T29" fmla="*/ 4 h 19"/>
                  <a:gd name="T30" fmla="*/ 4 w 20"/>
                  <a:gd name="T31" fmla="*/ 0 h 19"/>
                  <a:gd name="T32" fmla="*/ 8 w 20"/>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0"/>
                  <a:gd name="T52" fmla="*/ 0 h 19"/>
                  <a:gd name="T53" fmla="*/ 20 w 20"/>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0" h="19">
                    <a:moveTo>
                      <a:pt x="8" y="0"/>
                    </a:moveTo>
                    <a:lnTo>
                      <a:pt x="12" y="0"/>
                    </a:lnTo>
                    <a:lnTo>
                      <a:pt x="16" y="4"/>
                    </a:lnTo>
                    <a:lnTo>
                      <a:pt x="20" y="4"/>
                    </a:lnTo>
                    <a:lnTo>
                      <a:pt x="20" y="8"/>
                    </a:lnTo>
                    <a:lnTo>
                      <a:pt x="20" y="12"/>
                    </a:lnTo>
                    <a:lnTo>
                      <a:pt x="16" y="16"/>
                    </a:lnTo>
                    <a:lnTo>
                      <a:pt x="12" y="19"/>
                    </a:lnTo>
                    <a:lnTo>
                      <a:pt x="8" y="19"/>
                    </a:lnTo>
                    <a:lnTo>
                      <a:pt x="4" y="19"/>
                    </a:lnTo>
                    <a:lnTo>
                      <a:pt x="4" y="16"/>
                    </a:lnTo>
                    <a:lnTo>
                      <a:pt x="0" y="12"/>
                    </a:lnTo>
                    <a:lnTo>
                      <a:pt x="0" y="8"/>
                    </a:lnTo>
                    <a:lnTo>
                      <a:pt x="0" y="4"/>
                    </a:lnTo>
                    <a:lnTo>
                      <a:pt x="4" y="4"/>
                    </a:lnTo>
                    <a:lnTo>
                      <a:pt x="4" y="0"/>
                    </a:lnTo>
                    <a:lnTo>
                      <a:pt x="8" y="0"/>
                    </a:lnTo>
                    <a:close/>
                  </a:path>
                </a:pathLst>
              </a:custGeom>
              <a:solidFill>
                <a:srgbClr val="000000"/>
              </a:solidFill>
              <a:ln w="0">
                <a:solidFill>
                  <a:srgbClr val="000000"/>
                </a:solidFill>
                <a:round/>
                <a:headEnd/>
                <a:tailEnd/>
              </a:ln>
            </p:spPr>
            <p:txBody>
              <a:bodyPr/>
              <a:lstStyle/>
              <a:p>
                <a:endParaRPr lang="en-CA"/>
              </a:p>
            </p:txBody>
          </p:sp>
          <p:sp>
            <p:nvSpPr>
              <p:cNvPr id="19589" name="Freeform 54"/>
              <p:cNvSpPr>
                <a:spLocks noEditPoints="1"/>
              </p:cNvSpPr>
              <p:nvPr/>
            </p:nvSpPr>
            <p:spPr bwMode="auto">
              <a:xfrm>
                <a:off x="1090" y="1533"/>
                <a:ext cx="73" cy="115"/>
              </a:xfrm>
              <a:custGeom>
                <a:avLst/>
                <a:gdLst>
                  <a:gd name="T0" fmla="*/ 0 w 73"/>
                  <a:gd name="T1" fmla="*/ 58 h 115"/>
                  <a:gd name="T2" fmla="*/ 4 w 73"/>
                  <a:gd name="T3" fmla="*/ 39 h 115"/>
                  <a:gd name="T4" fmla="*/ 8 w 73"/>
                  <a:gd name="T5" fmla="*/ 23 h 115"/>
                  <a:gd name="T6" fmla="*/ 15 w 73"/>
                  <a:gd name="T7" fmla="*/ 12 h 115"/>
                  <a:gd name="T8" fmla="*/ 23 w 73"/>
                  <a:gd name="T9" fmla="*/ 4 h 115"/>
                  <a:gd name="T10" fmla="*/ 31 w 73"/>
                  <a:gd name="T11" fmla="*/ 0 h 115"/>
                  <a:gd name="T12" fmla="*/ 38 w 73"/>
                  <a:gd name="T13" fmla="*/ 0 h 115"/>
                  <a:gd name="T14" fmla="*/ 46 w 73"/>
                  <a:gd name="T15" fmla="*/ 0 h 115"/>
                  <a:gd name="T16" fmla="*/ 54 w 73"/>
                  <a:gd name="T17" fmla="*/ 4 h 115"/>
                  <a:gd name="T18" fmla="*/ 58 w 73"/>
                  <a:gd name="T19" fmla="*/ 12 h 115"/>
                  <a:gd name="T20" fmla="*/ 65 w 73"/>
                  <a:gd name="T21" fmla="*/ 23 h 115"/>
                  <a:gd name="T22" fmla="*/ 69 w 73"/>
                  <a:gd name="T23" fmla="*/ 39 h 115"/>
                  <a:gd name="T24" fmla="*/ 73 w 73"/>
                  <a:gd name="T25" fmla="*/ 58 h 115"/>
                  <a:gd name="T26" fmla="*/ 69 w 73"/>
                  <a:gd name="T27" fmla="*/ 73 h 115"/>
                  <a:gd name="T28" fmla="*/ 65 w 73"/>
                  <a:gd name="T29" fmla="*/ 89 h 115"/>
                  <a:gd name="T30" fmla="*/ 61 w 73"/>
                  <a:gd name="T31" fmla="*/ 100 h 115"/>
                  <a:gd name="T32" fmla="*/ 54 w 73"/>
                  <a:gd name="T33" fmla="*/ 108 h 115"/>
                  <a:gd name="T34" fmla="*/ 42 w 73"/>
                  <a:gd name="T35" fmla="*/ 112 h 115"/>
                  <a:gd name="T36" fmla="*/ 35 w 73"/>
                  <a:gd name="T37" fmla="*/ 115 h 115"/>
                  <a:gd name="T38" fmla="*/ 27 w 73"/>
                  <a:gd name="T39" fmla="*/ 112 h 115"/>
                  <a:gd name="T40" fmla="*/ 19 w 73"/>
                  <a:gd name="T41" fmla="*/ 108 h 115"/>
                  <a:gd name="T42" fmla="*/ 12 w 73"/>
                  <a:gd name="T43" fmla="*/ 96 h 115"/>
                  <a:gd name="T44" fmla="*/ 4 w 73"/>
                  <a:gd name="T45" fmla="*/ 77 h 115"/>
                  <a:gd name="T46" fmla="*/ 0 w 73"/>
                  <a:gd name="T47" fmla="*/ 58 h 115"/>
                  <a:gd name="T48" fmla="*/ 19 w 73"/>
                  <a:gd name="T49" fmla="*/ 62 h 115"/>
                  <a:gd name="T50" fmla="*/ 19 w 73"/>
                  <a:gd name="T51" fmla="*/ 81 h 115"/>
                  <a:gd name="T52" fmla="*/ 23 w 73"/>
                  <a:gd name="T53" fmla="*/ 96 h 115"/>
                  <a:gd name="T54" fmla="*/ 27 w 73"/>
                  <a:gd name="T55" fmla="*/ 104 h 115"/>
                  <a:gd name="T56" fmla="*/ 31 w 73"/>
                  <a:gd name="T57" fmla="*/ 108 h 115"/>
                  <a:gd name="T58" fmla="*/ 35 w 73"/>
                  <a:gd name="T59" fmla="*/ 108 h 115"/>
                  <a:gd name="T60" fmla="*/ 42 w 73"/>
                  <a:gd name="T61" fmla="*/ 108 h 115"/>
                  <a:gd name="T62" fmla="*/ 46 w 73"/>
                  <a:gd name="T63" fmla="*/ 104 h 115"/>
                  <a:gd name="T64" fmla="*/ 50 w 73"/>
                  <a:gd name="T65" fmla="*/ 100 h 115"/>
                  <a:gd name="T66" fmla="*/ 54 w 73"/>
                  <a:gd name="T67" fmla="*/ 92 h 115"/>
                  <a:gd name="T68" fmla="*/ 54 w 73"/>
                  <a:gd name="T69" fmla="*/ 77 h 115"/>
                  <a:gd name="T70" fmla="*/ 58 w 73"/>
                  <a:gd name="T71" fmla="*/ 54 h 115"/>
                  <a:gd name="T72" fmla="*/ 54 w 73"/>
                  <a:gd name="T73" fmla="*/ 35 h 115"/>
                  <a:gd name="T74" fmla="*/ 54 w 73"/>
                  <a:gd name="T75" fmla="*/ 20 h 115"/>
                  <a:gd name="T76" fmla="*/ 50 w 73"/>
                  <a:gd name="T77" fmla="*/ 12 h 115"/>
                  <a:gd name="T78" fmla="*/ 46 w 73"/>
                  <a:gd name="T79" fmla="*/ 8 h 115"/>
                  <a:gd name="T80" fmla="*/ 42 w 73"/>
                  <a:gd name="T81" fmla="*/ 4 h 115"/>
                  <a:gd name="T82" fmla="*/ 38 w 73"/>
                  <a:gd name="T83" fmla="*/ 4 h 115"/>
                  <a:gd name="T84" fmla="*/ 31 w 73"/>
                  <a:gd name="T85" fmla="*/ 4 h 115"/>
                  <a:gd name="T86" fmla="*/ 27 w 73"/>
                  <a:gd name="T87" fmla="*/ 8 h 115"/>
                  <a:gd name="T88" fmla="*/ 23 w 73"/>
                  <a:gd name="T89" fmla="*/ 20 h 115"/>
                  <a:gd name="T90" fmla="*/ 19 w 73"/>
                  <a:gd name="T91" fmla="*/ 31 h 115"/>
                  <a:gd name="T92" fmla="*/ 19 w 73"/>
                  <a:gd name="T93" fmla="*/ 46 h 115"/>
                  <a:gd name="T94" fmla="*/ 19 w 73"/>
                  <a:gd name="T95" fmla="*/ 62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39"/>
                    </a:lnTo>
                    <a:lnTo>
                      <a:pt x="8" y="23"/>
                    </a:lnTo>
                    <a:lnTo>
                      <a:pt x="15" y="12"/>
                    </a:lnTo>
                    <a:lnTo>
                      <a:pt x="23" y="4"/>
                    </a:lnTo>
                    <a:lnTo>
                      <a:pt x="31" y="0"/>
                    </a:lnTo>
                    <a:lnTo>
                      <a:pt x="38" y="0"/>
                    </a:lnTo>
                    <a:lnTo>
                      <a:pt x="46" y="0"/>
                    </a:lnTo>
                    <a:lnTo>
                      <a:pt x="54" y="4"/>
                    </a:lnTo>
                    <a:lnTo>
                      <a:pt x="58" y="12"/>
                    </a:lnTo>
                    <a:lnTo>
                      <a:pt x="65" y="23"/>
                    </a:lnTo>
                    <a:lnTo>
                      <a:pt x="69" y="39"/>
                    </a:lnTo>
                    <a:lnTo>
                      <a:pt x="73" y="58"/>
                    </a:lnTo>
                    <a:lnTo>
                      <a:pt x="69" y="73"/>
                    </a:lnTo>
                    <a:lnTo>
                      <a:pt x="65" y="89"/>
                    </a:lnTo>
                    <a:lnTo>
                      <a:pt x="61" y="100"/>
                    </a:lnTo>
                    <a:lnTo>
                      <a:pt x="54" y="108"/>
                    </a:lnTo>
                    <a:lnTo>
                      <a:pt x="42" y="112"/>
                    </a:lnTo>
                    <a:lnTo>
                      <a:pt x="35" y="115"/>
                    </a:lnTo>
                    <a:lnTo>
                      <a:pt x="27" y="112"/>
                    </a:lnTo>
                    <a:lnTo>
                      <a:pt x="19" y="108"/>
                    </a:lnTo>
                    <a:lnTo>
                      <a:pt x="12" y="96"/>
                    </a:lnTo>
                    <a:lnTo>
                      <a:pt x="4" y="77"/>
                    </a:lnTo>
                    <a:lnTo>
                      <a:pt x="0" y="58"/>
                    </a:lnTo>
                    <a:close/>
                    <a:moveTo>
                      <a:pt x="19" y="62"/>
                    </a:moveTo>
                    <a:lnTo>
                      <a:pt x="19" y="81"/>
                    </a:lnTo>
                    <a:lnTo>
                      <a:pt x="23" y="96"/>
                    </a:lnTo>
                    <a:lnTo>
                      <a:pt x="27" y="104"/>
                    </a:lnTo>
                    <a:lnTo>
                      <a:pt x="31" y="108"/>
                    </a:lnTo>
                    <a:lnTo>
                      <a:pt x="35" y="108"/>
                    </a:lnTo>
                    <a:lnTo>
                      <a:pt x="42" y="108"/>
                    </a:lnTo>
                    <a:lnTo>
                      <a:pt x="46" y="104"/>
                    </a:lnTo>
                    <a:lnTo>
                      <a:pt x="50" y="100"/>
                    </a:lnTo>
                    <a:lnTo>
                      <a:pt x="54" y="92"/>
                    </a:lnTo>
                    <a:lnTo>
                      <a:pt x="54" y="77"/>
                    </a:lnTo>
                    <a:lnTo>
                      <a:pt x="58" y="54"/>
                    </a:lnTo>
                    <a:lnTo>
                      <a:pt x="54" y="35"/>
                    </a:lnTo>
                    <a:lnTo>
                      <a:pt x="54" y="20"/>
                    </a:lnTo>
                    <a:lnTo>
                      <a:pt x="50" y="12"/>
                    </a:lnTo>
                    <a:lnTo>
                      <a:pt x="46" y="8"/>
                    </a:lnTo>
                    <a:lnTo>
                      <a:pt x="42" y="4"/>
                    </a:lnTo>
                    <a:lnTo>
                      <a:pt x="38" y="4"/>
                    </a:lnTo>
                    <a:lnTo>
                      <a:pt x="31" y="4"/>
                    </a:lnTo>
                    <a:lnTo>
                      <a:pt x="27" y="8"/>
                    </a:lnTo>
                    <a:lnTo>
                      <a:pt x="23" y="20"/>
                    </a:lnTo>
                    <a:lnTo>
                      <a:pt x="19" y="31"/>
                    </a:lnTo>
                    <a:lnTo>
                      <a:pt x="19" y="46"/>
                    </a:lnTo>
                    <a:lnTo>
                      <a:pt x="19" y="62"/>
                    </a:lnTo>
                    <a:close/>
                  </a:path>
                </a:pathLst>
              </a:custGeom>
              <a:solidFill>
                <a:srgbClr val="000000"/>
              </a:solidFill>
              <a:ln w="0">
                <a:solidFill>
                  <a:srgbClr val="000000"/>
                </a:solidFill>
                <a:round/>
                <a:headEnd/>
                <a:tailEnd/>
              </a:ln>
            </p:spPr>
            <p:txBody>
              <a:bodyPr/>
              <a:lstStyle/>
              <a:p>
                <a:endParaRPr lang="en-CA"/>
              </a:p>
            </p:txBody>
          </p:sp>
          <p:sp>
            <p:nvSpPr>
              <p:cNvPr id="19590" name="Freeform 55"/>
              <p:cNvSpPr>
                <a:spLocks noEditPoints="1"/>
              </p:cNvSpPr>
              <p:nvPr/>
            </p:nvSpPr>
            <p:spPr bwMode="auto">
              <a:xfrm>
                <a:off x="1174" y="1533"/>
                <a:ext cx="73" cy="115"/>
              </a:xfrm>
              <a:custGeom>
                <a:avLst/>
                <a:gdLst>
                  <a:gd name="T0" fmla="*/ 0 w 73"/>
                  <a:gd name="T1" fmla="*/ 58 h 115"/>
                  <a:gd name="T2" fmla="*/ 4 w 73"/>
                  <a:gd name="T3" fmla="*/ 39 h 115"/>
                  <a:gd name="T4" fmla="*/ 8 w 73"/>
                  <a:gd name="T5" fmla="*/ 23 h 115"/>
                  <a:gd name="T6" fmla="*/ 12 w 73"/>
                  <a:gd name="T7" fmla="*/ 12 h 115"/>
                  <a:gd name="T8" fmla="*/ 23 w 73"/>
                  <a:gd name="T9" fmla="*/ 4 h 115"/>
                  <a:gd name="T10" fmla="*/ 31 w 73"/>
                  <a:gd name="T11" fmla="*/ 0 h 115"/>
                  <a:gd name="T12" fmla="*/ 35 w 73"/>
                  <a:gd name="T13" fmla="*/ 0 h 115"/>
                  <a:gd name="T14" fmla="*/ 46 w 73"/>
                  <a:gd name="T15" fmla="*/ 0 h 115"/>
                  <a:gd name="T16" fmla="*/ 54 w 73"/>
                  <a:gd name="T17" fmla="*/ 4 h 115"/>
                  <a:gd name="T18" fmla="*/ 58 w 73"/>
                  <a:gd name="T19" fmla="*/ 12 h 115"/>
                  <a:gd name="T20" fmla="*/ 66 w 73"/>
                  <a:gd name="T21" fmla="*/ 23 h 115"/>
                  <a:gd name="T22" fmla="*/ 69 w 73"/>
                  <a:gd name="T23" fmla="*/ 39 h 115"/>
                  <a:gd name="T24" fmla="*/ 73 w 73"/>
                  <a:gd name="T25" fmla="*/ 58 h 115"/>
                  <a:gd name="T26" fmla="*/ 69 w 73"/>
                  <a:gd name="T27" fmla="*/ 73 h 115"/>
                  <a:gd name="T28" fmla="*/ 66 w 73"/>
                  <a:gd name="T29" fmla="*/ 89 h 115"/>
                  <a:gd name="T30" fmla="*/ 62 w 73"/>
                  <a:gd name="T31" fmla="*/ 100 h 115"/>
                  <a:gd name="T32" fmla="*/ 54 w 73"/>
                  <a:gd name="T33" fmla="*/ 108 h 115"/>
                  <a:gd name="T34" fmla="*/ 43 w 73"/>
                  <a:gd name="T35" fmla="*/ 112 h 115"/>
                  <a:gd name="T36" fmla="*/ 35 w 73"/>
                  <a:gd name="T37" fmla="*/ 115 h 115"/>
                  <a:gd name="T38" fmla="*/ 27 w 73"/>
                  <a:gd name="T39" fmla="*/ 112 h 115"/>
                  <a:gd name="T40" fmla="*/ 20 w 73"/>
                  <a:gd name="T41" fmla="*/ 108 h 115"/>
                  <a:gd name="T42" fmla="*/ 12 w 73"/>
                  <a:gd name="T43" fmla="*/ 96 h 115"/>
                  <a:gd name="T44" fmla="*/ 4 w 73"/>
                  <a:gd name="T45" fmla="*/ 77 h 115"/>
                  <a:gd name="T46" fmla="*/ 0 w 73"/>
                  <a:gd name="T47" fmla="*/ 58 h 115"/>
                  <a:gd name="T48" fmla="*/ 16 w 73"/>
                  <a:gd name="T49" fmla="*/ 62 h 115"/>
                  <a:gd name="T50" fmla="*/ 20 w 73"/>
                  <a:gd name="T51" fmla="*/ 81 h 115"/>
                  <a:gd name="T52" fmla="*/ 23 w 73"/>
                  <a:gd name="T53" fmla="*/ 96 h 115"/>
                  <a:gd name="T54" fmla="*/ 27 w 73"/>
                  <a:gd name="T55" fmla="*/ 104 h 115"/>
                  <a:gd name="T56" fmla="*/ 31 w 73"/>
                  <a:gd name="T57" fmla="*/ 108 h 115"/>
                  <a:gd name="T58" fmla="*/ 35 w 73"/>
                  <a:gd name="T59" fmla="*/ 108 h 115"/>
                  <a:gd name="T60" fmla="*/ 39 w 73"/>
                  <a:gd name="T61" fmla="*/ 108 h 115"/>
                  <a:gd name="T62" fmla="*/ 46 w 73"/>
                  <a:gd name="T63" fmla="*/ 104 h 115"/>
                  <a:gd name="T64" fmla="*/ 50 w 73"/>
                  <a:gd name="T65" fmla="*/ 100 h 115"/>
                  <a:gd name="T66" fmla="*/ 50 w 73"/>
                  <a:gd name="T67" fmla="*/ 92 h 115"/>
                  <a:gd name="T68" fmla="*/ 54 w 73"/>
                  <a:gd name="T69" fmla="*/ 77 h 115"/>
                  <a:gd name="T70" fmla="*/ 54 w 73"/>
                  <a:gd name="T71" fmla="*/ 54 h 115"/>
                  <a:gd name="T72" fmla="*/ 54 w 73"/>
                  <a:gd name="T73" fmla="*/ 35 h 115"/>
                  <a:gd name="T74" fmla="*/ 50 w 73"/>
                  <a:gd name="T75" fmla="*/ 20 h 115"/>
                  <a:gd name="T76" fmla="*/ 50 w 73"/>
                  <a:gd name="T77" fmla="*/ 12 h 115"/>
                  <a:gd name="T78" fmla="*/ 46 w 73"/>
                  <a:gd name="T79" fmla="*/ 8 h 115"/>
                  <a:gd name="T80" fmla="*/ 43 w 73"/>
                  <a:gd name="T81" fmla="*/ 4 h 115"/>
                  <a:gd name="T82" fmla="*/ 35 w 73"/>
                  <a:gd name="T83" fmla="*/ 4 h 115"/>
                  <a:gd name="T84" fmla="*/ 31 w 73"/>
                  <a:gd name="T85" fmla="*/ 4 h 115"/>
                  <a:gd name="T86" fmla="*/ 27 w 73"/>
                  <a:gd name="T87" fmla="*/ 8 h 115"/>
                  <a:gd name="T88" fmla="*/ 23 w 73"/>
                  <a:gd name="T89" fmla="*/ 20 h 115"/>
                  <a:gd name="T90" fmla="*/ 20 w 73"/>
                  <a:gd name="T91" fmla="*/ 31 h 115"/>
                  <a:gd name="T92" fmla="*/ 20 w 73"/>
                  <a:gd name="T93" fmla="*/ 46 h 115"/>
                  <a:gd name="T94" fmla="*/ 16 w 73"/>
                  <a:gd name="T95" fmla="*/ 62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39"/>
                    </a:lnTo>
                    <a:lnTo>
                      <a:pt x="8" y="23"/>
                    </a:lnTo>
                    <a:lnTo>
                      <a:pt x="12" y="12"/>
                    </a:lnTo>
                    <a:lnTo>
                      <a:pt x="23" y="4"/>
                    </a:lnTo>
                    <a:lnTo>
                      <a:pt x="31" y="0"/>
                    </a:lnTo>
                    <a:lnTo>
                      <a:pt x="35" y="0"/>
                    </a:lnTo>
                    <a:lnTo>
                      <a:pt x="46" y="0"/>
                    </a:lnTo>
                    <a:lnTo>
                      <a:pt x="54" y="4"/>
                    </a:lnTo>
                    <a:lnTo>
                      <a:pt x="58" y="12"/>
                    </a:lnTo>
                    <a:lnTo>
                      <a:pt x="66" y="23"/>
                    </a:lnTo>
                    <a:lnTo>
                      <a:pt x="69" y="39"/>
                    </a:lnTo>
                    <a:lnTo>
                      <a:pt x="73" y="58"/>
                    </a:lnTo>
                    <a:lnTo>
                      <a:pt x="69" y="73"/>
                    </a:lnTo>
                    <a:lnTo>
                      <a:pt x="66" y="89"/>
                    </a:lnTo>
                    <a:lnTo>
                      <a:pt x="62" y="100"/>
                    </a:lnTo>
                    <a:lnTo>
                      <a:pt x="54" y="108"/>
                    </a:lnTo>
                    <a:lnTo>
                      <a:pt x="43" y="112"/>
                    </a:lnTo>
                    <a:lnTo>
                      <a:pt x="35" y="115"/>
                    </a:lnTo>
                    <a:lnTo>
                      <a:pt x="27" y="112"/>
                    </a:lnTo>
                    <a:lnTo>
                      <a:pt x="20" y="108"/>
                    </a:lnTo>
                    <a:lnTo>
                      <a:pt x="12" y="96"/>
                    </a:lnTo>
                    <a:lnTo>
                      <a:pt x="4" y="77"/>
                    </a:lnTo>
                    <a:lnTo>
                      <a:pt x="0" y="58"/>
                    </a:lnTo>
                    <a:close/>
                    <a:moveTo>
                      <a:pt x="16" y="62"/>
                    </a:moveTo>
                    <a:lnTo>
                      <a:pt x="20" y="81"/>
                    </a:lnTo>
                    <a:lnTo>
                      <a:pt x="23" y="96"/>
                    </a:lnTo>
                    <a:lnTo>
                      <a:pt x="27" y="104"/>
                    </a:lnTo>
                    <a:lnTo>
                      <a:pt x="31" y="108"/>
                    </a:lnTo>
                    <a:lnTo>
                      <a:pt x="35" y="108"/>
                    </a:lnTo>
                    <a:lnTo>
                      <a:pt x="39" y="108"/>
                    </a:lnTo>
                    <a:lnTo>
                      <a:pt x="46" y="104"/>
                    </a:lnTo>
                    <a:lnTo>
                      <a:pt x="50" y="100"/>
                    </a:lnTo>
                    <a:lnTo>
                      <a:pt x="50" y="92"/>
                    </a:lnTo>
                    <a:lnTo>
                      <a:pt x="54" y="77"/>
                    </a:lnTo>
                    <a:lnTo>
                      <a:pt x="54" y="54"/>
                    </a:lnTo>
                    <a:lnTo>
                      <a:pt x="54" y="35"/>
                    </a:lnTo>
                    <a:lnTo>
                      <a:pt x="50" y="20"/>
                    </a:lnTo>
                    <a:lnTo>
                      <a:pt x="50" y="12"/>
                    </a:lnTo>
                    <a:lnTo>
                      <a:pt x="46" y="8"/>
                    </a:lnTo>
                    <a:lnTo>
                      <a:pt x="43" y="4"/>
                    </a:lnTo>
                    <a:lnTo>
                      <a:pt x="35" y="4"/>
                    </a:lnTo>
                    <a:lnTo>
                      <a:pt x="31" y="4"/>
                    </a:lnTo>
                    <a:lnTo>
                      <a:pt x="27" y="8"/>
                    </a:lnTo>
                    <a:lnTo>
                      <a:pt x="23" y="20"/>
                    </a:lnTo>
                    <a:lnTo>
                      <a:pt x="20" y="31"/>
                    </a:lnTo>
                    <a:lnTo>
                      <a:pt x="20" y="46"/>
                    </a:lnTo>
                    <a:lnTo>
                      <a:pt x="16" y="62"/>
                    </a:lnTo>
                    <a:close/>
                  </a:path>
                </a:pathLst>
              </a:custGeom>
              <a:solidFill>
                <a:srgbClr val="000000"/>
              </a:solidFill>
              <a:ln w="0">
                <a:solidFill>
                  <a:srgbClr val="000000"/>
                </a:solidFill>
                <a:round/>
                <a:headEnd/>
                <a:tailEnd/>
              </a:ln>
            </p:spPr>
            <p:txBody>
              <a:bodyPr/>
              <a:lstStyle/>
              <a:p>
                <a:endParaRPr lang="en-CA"/>
              </a:p>
            </p:txBody>
          </p:sp>
          <p:sp>
            <p:nvSpPr>
              <p:cNvPr id="19591" name="Freeform 56"/>
              <p:cNvSpPr>
                <a:spLocks/>
              </p:cNvSpPr>
              <p:nvPr/>
            </p:nvSpPr>
            <p:spPr bwMode="auto">
              <a:xfrm>
                <a:off x="1255" y="1533"/>
                <a:ext cx="73" cy="112"/>
              </a:xfrm>
              <a:custGeom>
                <a:avLst/>
                <a:gdLst>
                  <a:gd name="T0" fmla="*/ 73 w 73"/>
                  <a:gd name="T1" fmla="*/ 92 h 112"/>
                  <a:gd name="T2" fmla="*/ 65 w 73"/>
                  <a:gd name="T3" fmla="*/ 112 h 112"/>
                  <a:gd name="T4" fmla="*/ 0 w 73"/>
                  <a:gd name="T5" fmla="*/ 112 h 112"/>
                  <a:gd name="T6" fmla="*/ 0 w 73"/>
                  <a:gd name="T7" fmla="*/ 112 h 112"/>
                  <a:gd name="T8" fmla="*/ 19 w 73"/>
                  <a:gd name="T9" fmla="*/ 92 h 112"/>
                  <a:gd name="T10" fmla="*/ 31 w 73"/>
                  <a:gd name="T11" fmla="*/ 81 h 112"/>
                  <a:gd name="T12" fmla="*/ 42 w 73"/>
                  <a:gd name="T13" fmla="*/ 66 h 112"/>
                  <a:gd name="T14" fmla="*/ 50 w 73"/>
                  <a:gd name="T15" fmla="*/ 50 h 112"/>
                  <a:gd name="T16" fmla="*/ 54 w 73"/>
                  <a:gd name="T17" fmla="*/ 35 h 112"/>
                  <a:gd name="T18" fmla="*/ 54 w 73"/>
                  <a:gd name="T19" fmla="*/ 27 h 112"/>
                  <a:gd name="T20" fmla="*/ 46 w 73"/>
                  <a:gd name="T21" fmla="*/ 20 h 112"/>
                  <a:gd name="T22" fmla="*/ 38 w 73"/>
                  <a:gd name="T23" fmla="*/ 12 h 112"/>
                  <a:gd name="T24" fmla="*/ 31 w 73"/>
                  <a:gd name="T25" fmla="*/ 12 h 112"/>
                  <a:gd name="T26" fmla="*/ 23 w 73"/>
                  <a:gd name="T27" fmla="*/ 12 h 112"/>
                  <a:gd name="T28" fmla="*/ 15 w 73"/>
                  <a:gd name="T29" fmla="*/ 16 h 112"/>
                  <a:gd name="T30" fmla="*/ 11 w 73"/>
                  <a:gd name="T31" fmla="*/ 23 h 112"/>
                  <a:gd name="T32" fmla="*/ 8 w 73"/>
                  <a:gd name="T33" fmla="*/ 31 h 112"/>
                  <a:gd name="T34" fmla="*/ 4 w 73"/>
                  <a:gd name="T35" fmla="*/ 31 h 112"/>
                  <a:gd name="T36" fmla="*/ 8 w 73"/>
                  <a:gd name="T37" fmla="*/ 16 h 112"/>
                  <a:gd name="T38" fmla="*/ 15 w 73"/>
                  <a:gd name="T39" fmla="*/ 8 h 112"/>
                  <a:gd name="T40" fmla="*/ 23 w 73"/>
                  <a:gd name="T41" fmla="*/ 0 h 112"/>
                  <a:gd name="T42" fmla="*/ 35 w 73"/>
                  <a:gd name="T43" fmla="*/ 0 h 112"/>
                  <a:gd name="T44" fmla="*/ 50 w 73"/>
                  <a:gd name="T45" fmla="*/ 0 h 112"/>
                  <a:gd name="T46" fmla="*/ 58 w 73"/>
                  <a:gd name="T47" fmla="*/ 8 h 112"/>
                  <a:gd name="T48" fmla="*/ 65 w 73"/>
                  <a:gd name="T49" fmla="*/ 20 h 112"/>
                  <a:gd name="T50" fmla="*/ 69 w 73"/>
                  <a:gd name="T51" fmla="*/ 27 h 112"/>
                  <a:gd name="T52" fmla="*/ 65 w 73"/>
                  <a:gd name="T53" fmla="*/ 39 h 112"/>
                  <a:gd name="T54" fmla="*/ 65 w 73"/>
                  <a:gd name="T55" fmla="*/ 46 h 112"/>
                  <a:gd name="T56" fmla="*/ 54 w 73"/>
                  <a:gd name="T57" fmla="*/ 58 h 112"/>
                  <a:gd name="T58" fmla="*/ 42 w 73"/>
                  <a:gd name="T59" fmla="*/ 73 h 112"/>
                  <a:gd name="T60" fmla="*/ 31 w 73"/>
                  <a:gd name="T61" fmla="*/ 85 h 112"/>
                  <a:gd name="T62" fmla="*/ 23 w 73"/>
                  <a:gd name="T63" fmla="*/ 96 h 112"/>
                  <a:gd name="T64" fmla="*/ 15 w 73"/>
                  <a:gd name="T65" fmla="*/ 100 h 112"/>
                  <a:gd name="T66" fmla="*/ 46 w 73"/>
                  <a:gd name="T67" fmla="*/ 100 h 112"/>
                  <a:gd name="T68" fmla="*/ 54 w 73"/>
                  <a:gd name="T69" fmla="*/ 100 h 112"/>
                  <a:gd name="T70" fmla="*/ 58 w 73"/>
                  <a:gd name="T71" fmla="*/ 100 h 112"/>
                  <a:gd name="T72" fmla="*/ 61 w 73"/>
                  <a:gd name="T73" fmla="*/ 100 h 112"/>
                  <a:gd name="T74" fmla="*/ 65 w 73"/>
                  <a:gd name="T75" fmla="*/ 96 h 112"/>
                  <a:gd name="T76" fmla="*/ 69 w 73"/>
                  <a:gd name="T77" fmla="*/ 96 h 112"/>
                  <a:gd name="T78" fmla="*/ 73 w 73"/>
                  <a:gd name="T79" fmla="*/ 92 h 112"/>
                  <a:gd name="T80" fmla="*/ 73 w 73"/>
                  <a:gd name="T81" fmla="*/ 92 h 112"/>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2"/>
                  <a:gd name="T125" fmla="*/ 73 w 73"/>
                  <a:gd name="T126" fmla="*/ 112 h 112"/>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2">
                    <a:moveTo>
                      <a:pt x="73" y="92"/>
                    </a:moveTo>
                    <a:lnTo>
                      <a:pt x="65" y="112"/>
                    </a:lnTo>
                    <a:lnTo>
                      <a:pt x="0" y="112"/>
                    </a:lnTo>
                    <a:lnTo>
                      <a:pt x="19" y="92"/>
                    </a:lnTo>
                    <a:lnTo>
                      <a:pt x="31" y="81"/>
                    </a:lnTo>
                    <a:lnTo>
                      <a:pt x="42" y="66"/>
                    </a:lnTo>
                    <a:lnTo>
                      <a:pt x="50" y="50"/>
                    </a:lnTo>
                    <a:lnTo>
                      <a:pt x="54" y="35"/>
                    </a:lnTo>
                    <a:lnTo>
                      <a:pt x="54" y="27"/>
                    </a:lnTo>
                    <a:lnTo>
                      <a:pt x="46" y="20"/>
                    </a:lnTo>
                    <a:lnTo>
                      <a:pt x="38" y="12"/>
                    </a:lnTo>
                    <a:lnTo>
                      <a:pt x="31" y="12"/>
                    </a:lnTo>
                    <a:lnTo>
                      <a:pt x="23" y="12"/>
                    </a:lnTo>
                    <a:lnTo>
                      <a:pt x="15" y="16"/>
                    </a:lnTo>
                    <a:lnTo>
                      <a:pt x="11" y="23"/>
                    </a:lnTo>
                    <a:lnTo>
                      <a:pt x="8" y="31"/>
                    </a:lnTo>
                    <a:lnTo>
                      <a:pt x="4" y="31"/>
                    </a:lnTo>
                    <a:lnTo>
                      <a:pt x="8" y="16"/>
                    </a:lnTo>
                    <a:lnTo>
                      <a:pt x="15" y="8"/>
                    </a:lnTo>
                    <a:lnTo>
                      <a:pt x="23" y="0"/>
                    </a:lnTo>
                    <a:lnTo>
                      <a:pt x="35" y="0"/>
                    </a:lnTo>
                    <a:lnTo>
                      <a:pt x="50" y="0"/>
                    </a:lnTo>
                    <a:lnTo>
                      <a:pt x="58" y="8"/>
                    </a:lnTo>
                    <a:lnTo>
                      <a:pt x="65" y="20"/>
                    </a:lnTo>
                    <a:lnTo>
                      <a:pt x="69" y="27"/>
                    </a:lnTo>
                    <a:lnTo>
                      <a:pt x="65" y="39"/>
                    </a:lnTo>
                    <a:lnTo>
                      <a:pt x="65" y="46"/>
                    </a:lnTo>
                    <a:lnTo>
                      <a:pt x="54" y="58"/>
                    </a:lnTo>
                    <a:lnTo>
                      <a:pt x="42" y="73"/>
                    </a:lnTo>
                    <a:lnTo>
                      <a:pt x="31" y="85"/>
                    </a:lnTo>
                    <a:lnTo>
                      <a:pt x="23" y="96"/>
                    </a:lnTo>
                    <a:lnTo>
                      <a:pt x="15" y="100"/>
                    </a:lnTo>
                    <a:lnTo>
                      <a:pt x="46" y="100"/>
                    </a:lnTo>
                    <a:lnTo>
                      <a:pt x="54" y="100"/>
                    </a:lnTo>
                    <a:lnTo>
                      <a:pt x="58" y="100"/>
                    </a:lnTo>
                    <a:lnTo>
                      <a:pt x="61" y="100"/>
                    </a:lnTo>
                    <a:lnTo>
                      <a:pt x="65" y="96"/>
                    </a:lnTo>
                    <a:lnTo>
                      <a:pt x="69" y="96"/>
                    </a:lnTo>
                    <a:lnTo>
                      <a:pt x="73" y="92"/>
                    </a:lnTo>
                    <a:close/>
                  </a:path>
                </a:pathLst>
              </a:custGeom>
              <a:solidFill>
                <a:srgbClr val="000000"/>
              </a:solidFill>
              <a:ln w="0">
                <a:solidFill>
                  <a:srgbClr val="000000"/>
                </a:solidFill>
                <a:round/>
                <a:headEnd/>
                <a:tailEnd/>
              </a:ln>
            </p:spPr>
            <p:txBody>
              <a:bodyPr/>
              <a:lstStyle/>
              <a:p>
                <a:endParaRPr lang="en-CA"/>
              </a:p>
            </p:txBody>
          </p:sp>
          <p:sp>
            <p:nvSpPr>
              <p:cNvPr id="19592" name="Freeform 57"/>
              <p:cNvSpPr>
                <a:spLocks/>
              </p:cNvSpPr>
              <p:nvPr/>
            </p:nvSpPr>
            <p:spPr bwMode="auto">
              <a:xfrm>
                <a:off x="1343" y="1533"/>
                <a:ext cx="65" cy="115"/>
              </a:xfrm>
              <a:custGeom>
                <a:avLst/>
                <a:gdLst>
                  <a:gd name="T0" fmla="*/ 8 w 65"/>
                  <a:gd name="T1" fmla="*/ 12 h 115"/>
                  <a:gd name="T2" fmla="*/ 23 w 65"/>
                  <a:gd name="T3" fmla="*/ 0 h 115"/>
                  <a:gd name="T4" fmla="*/ 42 w 65"/>
                  <a:gd name="T5" fmla="*/ 0 h 115"/>
                  <a:gd name="T6" fmla="*/ 58 w 65"/>
                  <a:gd name="T7" fmla="*/ 16 h 115"/>
                  <a:gd name="T8" fmla="*/ 58 w 65"/>
                  <a:gd name="T9" fmla="*/ 31 h 115"/>
                  <a:gd name="T10" fmla="*/ 42 w 65"/>
                  <a:gd name="T11" fmla="*/ 46 h 115"/>
                  <a:gd name="T12" fmla="*/ 58 w 65"/>
                  <a:gd name="T13" fmla="*/ 58 h 115"/>
                  <a:gd name="T14" fmla="*/ 65 w 65"/>
                  <a:gd name="T15" fmla="*/ 77 h 115"/>
                  <a:gd name="T16" fmla="*/ 54 w 65"/>
                  <a:gd name="T17" fmla="*/ 100 h 115"/>
                  <a:gd name="T18" fmla="*/ 35 w 65"/>
                  <a:gd name="T19" fmla="*/ 112 h 115"/>
                  <a:gd name="T20" fmla="*/ 12 w 65"/>
                  <a:gd name="T21" fmla="*/ 115 h 115"/>
                  <a:gd name="T22" fmla="*/ 0 w 65"/>
                  <a:gd name="T23" fmla="*/ 108 h 115"/>
                  <a:gd name="T24" fmla="*/ 0 w 65"/>
                  <a:gd name="T25" fmla="*/ 104 h 115"/>
                  <a:gd name="T26" fmla="*/ 4 w 65"/>
                  <a:gd name="T27" fmla="*/ 100 h 115"/>
                  <a:gd name="T28" fmla="*/ 8 w 65"/>
                  <a:gd name="T29" fmla="*/ 100 h 115"/>
                  <a:gd name="T30" fmla="*/ 12 w 65"/>
                  <a:gd name="T31" fmla="*/ 104 h 115"/>
                  <a:gd name="T32" fmla="*/ 23 w 65"/>
                  <a:gd name="T33" fmla="*/ 108 h 115"/>
                  <a:gd name="T34" fmla="*/ 27 w 65"/>
                  <a:gd name="T35" fmla="*/ 108 h 115"/>
                  <a:gd name="T36" fmla="*/ 39 w 65"/>
                  <a:gd name="T37" fmla="*/ 108 h 115"/>
                  <a:gd name="T38" fmla="*/ 50 w 65"/>
                  <a:gd name="T39" fmla="*/ 92 h 115"/>
                  <a:gd name="T40" fmla="*/ 50 w 65"/>
                  <a:gd name="T41" fmla="*/ 81 h 115"/>
                  <a:gd name="T42" fmla="*/ 46 w 65"/>
                  <a:gd name="T43" fmla="*/ 69 h 115"/>
                  <a:gd name="T44" fmla="*/ 39 w 65"/>
                  <a:gd name="T45" fmla="*/ 62 h 115"/>
                  <a:gd name="T46" fmla="*/ 27 w 65"/>
                  <a:gd name="T47" fmla="*/ 58 h 115"/>
                  <a:gd name="T48" fmla="*/ 19 w 65"/>
                  <a:gd name="T49" fmla="*/ 58 h 115"/>
                  <a:gd name="T50" fmla="*/ 27 w 65"/>
                  <a:gd name="T51" fmla="*/ 54 h 115"/>
                  <a:gd name="T52" fmla="*/ 39 w 65"/>
                  <a:gd name="T53" fmla="*/ 46 h 115"/>
                  <a:gd name="T54" fmla="*/ 46 w 65"/>
                  <a:gd name="T55" fmla="*/ 35 h 115"/>
                  <a:gd name="T56" fmla="*/ 46 w 65"/>
                  <a:gd name="T57" fmla="*/ 20 h 115"/>
                  <a:gd name="T58" fmla="*/ 35 w 65"/>
                  <a:gd name="T59" fmla="*/ 12 h 115"/>
                  <a:gd name="T60" fmla="*/ 19 w 65"/>
                  <a:gd name="T61" fmla="*/ 12 h 115"/>
                  <a:gd name="T62" fmla="*/ 4 w 65"/>
                  <a:gd name="T63" fmla="*/ 23 h 11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5"/>
                  <a:gd name="T97" fmla="*/ 0 h 115"/>
                  <a:gd name="T98" fmla="*/ 65 w 65"/>
                  <a:gd name="T99" fmla="*/ 115 h 11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5" h="115">
                    <a:moveTo>
                      <a:pt x="4" y="23"/>
                    </a:moveTo>
                    <a:lnTo>
                      <a:pt x="8" y="12"/>
                    </a:lnTo>
                    <a:lnTo>
                      <a:pt x="16" y="4"/>
                    </a:lnTo>
                    <a:lnTo>
                      <a:pt x="23" y="0"/>
                    </a:lnTo>
                    <a:lnTo>
                      <a:pt x="31" y="0"/>
                    </a:lnTo>
                    <a:lnTo>
                      <a:pt x="42" y="0"/>
                    </a:lnTo>
                    <a:lnTo>
                      <a:pt x="54" y="8"/>
                    </a:lnTo>
                    <a:lnTo>
                      <a:pt x="58" y="16"/>
                    </a:lnTo>
                    <a:lnTo>
                      <a:pt x="58" y="23"/>
                    </a:lnTo>
                    <a:lnTo>
                      <a:pt x="58" y="31"/>
                    </a:lnTo>
                    <a:lnTo>
                      <a:pt x="50" y="39"/>
                    </a:lnTo>
                    <a:lnTo>
                      <a:pt x="42" y="46"/>
                    </a:lnTo>
                    <a:lnTo>
                      <a:pt x="50" y="50"/>
                    </a:lnTo>
                    <a:lnTo>
                      <a:pt x="58" y="58"/>
                    </a:lnTo>
                    <a:lnTo>
                      <a:pt x="62" y="66"/>
                    </a:lnTo>
                    <a:lnTo>
                      <a:pt x="65" y="77"/>
                    </a:lnTo>
                    <a:lnTo>
                      <a:pt x="62" y="89"/>
                    </a:lnTo>
                    <a:lnTo>
                      <a:pt x="54" y="100"/>
                    </a:lnTo>
                    <a:lnTo>
                      <a:pt x="46" y="108"/>
                    </a:lnTo>
                    <a:lnTo>
                      <a:pt x="35" y="112"/>
                    </a:lnTo>
                    <a:lnTo>
                      <a:pt x="19" y="115"/>
                    </a:lnTo>
                    <a:lnTo>
                      <a:pt x="12" y="115"/>
                    </a:lnTo>
                    <a:lnTo>
                      <a:pt x="4" y="112"/>
                    </a:lnTo>
                    <a:lnTo>
                      <a:pt x="0" y="108"/>
                    </a:lnTo>
                    <a:lnTo>
                      <a:pt x="0" y="104"/>
                    </a:lnTo>
                    <a:lnTo>
                      <a:pt x="4" y="104"/>
                    </a:lnTo>
                    <a:lnTo>
                      <a:pt x="4" y="100"/>
                    </a:lnTo>
                    <a:lnTo>
                      <a:pt x="8" y="100"/>
                    </a:lnTo>
                    <a:lnTo>
                      <a:pt x="12" y="100"/>
                    </a:lnTo>
                    <a:lnTo>
                      <a:pt x="12" y="104"/>
                    </a:lnTo>
                    <a:lnTo>
                      <a:pt x="19" y="104"/>
                    </a:lnTo>
                    <a:lnTo>
                      <a:pt x="23" y="108"/>
                    </a:lnTo>
                    <a:lnTo>
                      <a:pt x="27" y="108"/>
                    </a:lnTo>
                    <a:lnTo>
                      <a:pt x="31" y="108"/>
                    </a:lnTo>
                    <a:lnTo>
                      <a:pt x="39" y="108"/>
                    </a:lnTo>
                    <a:lnTo>
                      <a:pt x="46" y="100"/>
                    </a:lnTo>
                    <a:lnTo>
                      <a:pt x="50" y="92"/>
                    </a:lnTo>
                    <a:lnTo>
                      <a:pt x="50" y="85"/>
                    </a:lnTo>
                    <a:lnTo>
                      <a:pt x="50" y="81"/>
                    </a:lnTo>
                    <a:lnTo>
                      <a:pt x="50" y="73"/>
                    </a:lnTo>
                    <a:lnTo>
                      <a:pt x="46" y="69"/>
                    </a:lnTo>
                    <a:lnTo>
                      <a:pt x="42" y="66"/>
                    </a:lnTo>
                    <a:lnTo>
                      <a:pt x="39" y="62"/>
                    </a:lnTo>
                    <a:lnTo>
                      <a:pt x="35" y="62"/>
                    </a:lnTo>
                    <a:lnTo>
                      <a:pt x="27" y="58"/>
                    </a:lnTo>
                    <a:lnTo>
                      <a:pt x="23" y="58"/>
                    </a:lnTo>
                    <a:lnTo>
                      <a:pt x="19" y="58"/>
                    </a:lnTo>
                    <a:lnTo>
                      <a:pt x="19" y="54"/>
                    </a:lnTo>
                    <a:lnTo>
                      <a:pt x="27" y="54"/>
                    </a:lnTo>
                    <a:lnTo>
                      <a:pt x="35" y="50"/>
                    </a:lnTo>
                    <a:lnTo>
                      <a:pt x="39" y="46"/>
                    </a:lnTo>
                    <a:lnTo>
                      <a:pt x="42" y="43"/>
                    </a:lnTo>
                    <a:lnTo>
                      <a:pt x="46" y="35"/>
                    </a:lnTo>
                    <a:lnTo>
                      <a:pt x="46" y="27"/>
                    </a:lnTo>
                    <a:lnTo>
                      <a:pt x="46" y="20"/>
                    </a:lnTo>
                    <a:lnTo>
                      <a:pt x="42" y="16"/>
                    </a:lnTo>
                    <a:lnTo>
                      <a:pt x="35" y="12"/>
                    </a:lnTo>
                    <a:lnTo>
                      <a:pt x="27" y="8"/>
                    </a:lnTo>
                    <a:lnTo>
                      <a:pt x="19" y="12"/>
                    </a:lnTo>
                    <a:lnTo>
                      <a:pt x="12" y="16"/>
                    </a:lnTo>
                    <a:lnTo>
                      <a:pt x="4" y="23"/>
                    </a:lnTo>
                    <a:close/>
                  </a:path>
                </a:pathLst>
              </a:custGeom>
              <a:solidFill>
                <a:srgbClr val="000000"/>
              </a:solidFill>
              <a:ln w="0">
                <a:solidFill>
                  <a:srgbClr val="000000"/>
                </a:solidFill>
                <a:round/>
                <a:headEnd/>
                <a:tailEnd/>
              </a:ln>
            </p:spPr>
            <p:txBody>
              <a:bodyPr/>
              <a:lstStyle/>
              <a:p>
                <a:endParaRPr lang="en-CA"/>
              </a:p>
            </p:txBody>
          </p:sp>
          <p:sp>
            <p:nvSpPr>
              <p:cNvPr id="19593" name="Rectangle 58"/>
              <p:cNvSpPr>
                <a:spLocks noChangeArrowheads="1"/>
              </p:cNvSpPr>
              <p:nvPr/>
            </p:nvSpPr>
            <p:spPr bwMode="auto">
              <a:xfrm>
                <a:off x="1554" y="1507"/>
                <a:ext cx="8" cy="207"/>
              </a:xfrm>
              <a:prstGeom prst="rect">
                <a:avLst/>
              </a:prstGeom>
              <a:solidFill>
                <a:srgbClr val="000000"/>
              </a:solidFill>
              <a:ln w="0">
                <a:solidFill>
                  <a:srgbClr val="000000"/>
                </a:solidFill>
                <a:miter lim="800000"/>
                <a:headEnd/>
                <a:tailEnd/>
              </a:ln>
            </p:spPr>
            <p:txBody>
              <a:bodyPr/>
              <a:lstStyle/>
              <a:p>
                <a:endParaRPr lang="en-US"/>
              </a:p>
            </p:txBody>
          </p:sp>
          <p:sp>
            <p:nvSpPr>
              <p:cNvPr id="19594" name="Freeform 59"/>
              <p:cNvSpPr>
                <a:spLocks/>
              </p:cNvSpPr>
              <p:nvPr/>
            </p:nvSpPr>
            <p:spPr bwMode="auto">
              <a:xfrm>
                <a:off x="1746" y="1629"/>
                <a:ext cx="19" cy="19"/>
              </a:xfrm>
              <a:custGeom>
                <a:avLst/>
                <a:gdLst>
                  <a:gd name="T0" fmla="*/ 8 w 19"/>
                  <a:gd name="T1" fmla="*/ 0 h 19"/>
                  <a:gd name="T2" fmla="*/ 12 w 19"/>
                  <a:gd name="T3" fmla="*/ 0 h 19"/>
                  <a:gd name="T4" fmla="*/ 15 w 19"/>
                  <a:gd name="T5" fmla="*/ 4 h 19"/>
                  <a:gd name="T6" fmla="*/ 19 w 19"/>
                  <a:gd name="T7" fmla="*/ 4 h 19"/>
                  <a:gd name="T8" fmla="*/ 19 w 19"/>
                  <a:gd name="T9" fmla="*/ 8 h 19"/>
                  <a:gd name="T10" fmla="*/ 19 w 19"/>
                  <a:gd name="T11" fmla="*/ 12 h 19"/>
                  <a:gd name="T12" fmla="*/ 15 w 19"/>
                  <a:gd name="T13" fmla="*/ 16 h 19"/>
                  <a:gd name="T14" fmla="*/ 12 w 19"/>
                  <a:gd name="T15" fmla="*/ 19 h 19"/>
                  <a:gd name="T16" fmla="*/ 8 w 19"/>
                  <a:gd name="T17" fmla="*/ 19 h 19"/>
                  <a:gd name="T18" fmla="*/ 8 w 19"/>
                  <a:gd name="T19" fmla="*/ 19 h 19"/>
                  <a:gd name="T20" fmla="*/ 4 w 19"/>
                  <a:gd name="T21" fmla="*/ 16 h 19"/>
                  <a:gd name="T22" fmla="*/ 0 w 19"/>
                  <a:gd name="T23" fmla="*/ 12 h 19"/>
                  <a:gd name="T24" fmla="*/ 0 w 19"/>
                  <a:gd name="T25" fmla="*/ 8 h 19"/>
                  <a:gd name="T26" fmla="*/ 0 w 19"/>
                  <a:gd name="T27" fmla="*/ 4 h 19"/>
                  <a:gd name="T28" fmla="*/ 4 w 19"/>
                  <a:gd name="T29" fmla="*/ 4 h 19"/>
                  <a:gd name="T30" fmla="*/ 8 w 19"/>
                  <a:gd name="T31" fmla="*/ 0 h 19"/>
                  <a:gd name="T32" fmla="*/ 8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8" y="0"/>
                    </a:moveTo>
                    <a:lnTo>
                      <a:pt x="12" y="0"/>
                    </a:lnTo>
                    <a:lnTo>
                      <a:pt x="15" y="4"/>
                    </a:lnTo>
                    <a:lnTo>
                      <a:pt x="19" y="4"/>
                    </a:lnTo>
                    <a:lnTo>
                      <a:pt x="19" y="8"/>
                    </a:lnTo>
                    <a:lnTo>
                      <a:pt x="19" y="12"/>
                    </a:lnTo>
                    <a:lnTo>
                      <a:pt x="15" y="16"/>
                    </a:lnTo>
                    <a:lnTo>
                      <a:pt x="12" y="19"/>
                    </a:lnTo>
                    <a:lnTo>
                      <a:pt x="8" y="19"/>
                    </a:lnTo>
                    <a:lnTo>
                      <a:pt x="4" y="16"/>
                    </a:lnTo>
                    <a:lnTo>
                      <a:pt x="0" y="12"/>
                    </a:lnTo>
                    <a:lnTo>
                      <a:pt x="0" y="8"/>
                    </a:lnTo>
                    <a:lnTo>
                      <a:pt x="0" y="4"/>
                    </a:lnTo>
                    <a:lnTo>
                      <a:pt x="4" y="4"/>
                    </a:lnTo>
                    <a:lnTo>
                      <a:pt x="8" y="0"/>
                    </a:lnTo>
                    <a:close/>
                  </a:path>
                </a:pathLst>
              </a:custGeom>
              <a:solidFill>
                <a:srgbClr val="000000"/>
              </a:solidFill>
              <a:ln w="0">
                <a:solidFill>
                  <a:srgbClr val="000000"/>
                </a:solidFill>
                <a:round/>
                <a:headEnd/>
                <a:tailEnd/>
              </a:ln>
            </p:spPr>
            <p:txBody>
              <a:bodyPr/>
              <a:lstStyle/>
              <a:p>
                <a:endParaRPr lang="en-CA"/>
              </a:p>
            </p:txBody>
          </p:sp>
          <p:sp>
            <p:nvSpPr>
              <p:cNvPr id="19595" name="Freeform 60"/>
              <p:cNvSpPr>
                <a:spLocks/>
              </p:cNvSpPr>
              <p:nvPr/>
            </p:nvSpPr>
            <p:spPr bwMode="auto">
              <a:xfrm>
                <a:off x="1784" y="1533"/>
                <a:ext cx="62" cy="115"/>
              </a:xfrm>
              <a:custGeom>
                <a:avLst/>
                <a:gdLst>
                  <a:gd name="T0" fmla="*/ 4 w 62"/>
                  <a:gd name="T1" fmla="*/ 12 h 115"/>
                  <a:gd name="T2" fmla="*/ 20 w 62"/>
                  <a:gd name="T3" fmla="*/ 0 h 115"/>
                  <a:gd name="T4" fmla="*/ 43 w 62"/>
                  <a:gd name="T5" fmla="*/ 0 h 115"/>
                  <a:gd name="T6" fmla="*/ 54 w 62"/>
                  <a:gd name="T7" fmla="*/ 16 h 115"/>
                  <a:gd name="T8" fmla="*/ 54 w 62"/>
                  <a:gd name="T9" fmla="*/ 31 h 115"/>
                  <a:gd name="T10" fmla="*/ 39 w 62"/>
                  <a:gd name="T11" fmla="*/ 46 h 115"/>
                  <a:gd name="T12" fmla="*/ 58 w 62"/>
                  <a:gd name="T13" fmla="*/ 58 h 115"/>
                  <a:gd name="T14" fmla="*/ 62 w 62"/>
                  <a:gd name="T15" fmla="*/ 77 h 115"/>
                  <a:gd name="T16" fmla="*/ 54 w 62"/>
                  <a:gd name="T17" fmla="*/ 100 h 115"/>
                  <a:gd name="T18" fmla="*/ 31 w 62"/>
                  <a:gd name="T19" fmla="*/ 112 h 115"/>
                  <a:gd name="T20" fmla="*/ 8 w 62"/>
                  <a:gd name="T21" fmla="*/ 115 h 115"/>
                  <a:gd name="T22" fmla="*/ 0 w 62"/>
                  <a:gd name="T23" fmla="*/ 108 h 115"/>
                  <a:gd name="T24" fmla="*/ 0 w 62"/>
                  <a:gd name="T25" fmla="*/ 104 h 115"/>
                  <a:gd name="T26" fmla="*/ 4 w 62"/>
                  <a:gd name="T27" fmla="*/ 100 h 115"/>
                  <a:gd name="T28" fmla="*/ 8 w 62"/>
                  <a:gd name="T29" fmla="*/ 100 h 115"/>
                  <a:gd name="T30" fmla="*/ 12 w 62"/>
                  <a:gd name="T31" fmla="*/ 104 h 115"/>
                  <a:gd name="T32" fmla="*/ 20 w 62"/>
                  <a:gd name="T33" fmla="*/ 108 h 115"/>
                  <a:gd name="T34" fmla="*/ 27 w 62"/>
                  <a:gd name="T35" fmla="*/ 108 h 115"/>
                  <a:gd name="T36" fmla="*/ 35 w 62"/>
                  <a:gd name="T37" fmla="*/ 108 h 115"/>
                  <a:gd name="T38" fmla="*/ 47 w 62"/>
                  <a:gd name="T39" fmla="*/ 92 h 115"/>
                  <a:gd name="T40" fmla="*/ 50 w 62"/>
                  <a:gd name="T41" fmla="*/ 81 h 115"/>
                  <a:gd name="T42" fmla="*/ 43 w 62"/>
                  <a:gd name="T43" fmla="*/ 69 h 115"/>
                  <a:gd name="T44" fmla="*/ 39 w 62"/>
                  <a:gd name="T45" fmla="*/ 62 h 115"/>
                  <a:gd name="T46" fmla="*/ 27 w 62"/>
                  <a:gd name="T47" fmla="*/ 58 h 115"/>
                  <a:gd name="T48" fmla="*/ 20 w 62"/>
                  <a:gd name="T49" fmla="*/ 58 h 115"/>
                  <a:gd name="T50" fmla="*/ 23 w 62"/>
                  <a:gd name="T51" fmla="*/ 54 h 115"/>
                  <a:gd name="T52" fmla="*/ 39 w 62"/>
                  <a:gd name="T53" fmla="*/ 46 h 115"/>
                  <a:gd name="T54" fmla="*/ 43 w 62"/>
                  <a:gd name="T55" fmla="*/ 35 h 115"/>
                  <a:gd name="T56" fmla="*/ 43 w 62"/>
                  <a:gd name="T57" fmla="*/ 20 h 115"/>
                  <a:gd name="T58" fmla="*/ 31 w 62"/>
                  <a:gd name="T59" fmla="*/ 12 h 115"/>
                  <a:gd name="T60" fmla="*/ 16 w 62"/>
                  <a:gd name="T61" fmla="*/ 12 h 115"/>
                  <a:gd name="T62" fmla="*/ 4 w 62"/>
                  <a:gd name="T63" fmla="*/ 23 h 11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2"/>
                  <a:gd name="T97" fmla="*/ 0 h 115"/>
                  <a:gd name="T98" fmla="*/ 62 w 62"/>
                  <a:gd name="T99" fmla="*/ 115 h 11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2" h="115">
                    <a:moveTo>
                      <a:pt x="0" y="23"/>
                    </a:moveTo>
                    <a:lnTo>
                      <a:pt x="4" y="12"/>
                    </a:lnTo>
                    <a:lnTo>
                      <a:pt x="12" y="4"/>
                    </a:lnTo>
                    <a:lnTo>
                      <a:pt x="20" y="0"/>
                    </a:lnTo>
                    <a:lnTo>
                      <a:pt x="31" y="0"/>
                    </a:lnTo>
                    <a:lnTo>
                      <a:pt x="43" y="0"/>
                    </a:lnTo>
                    <a:lnTo>
                      <a:pt x="50" y="8"/>
                    </a:lnTo>
                    <a:lnTo>
                      <a:pt x="54" y="16"/>
                    </a:lnTo>
                    <a:lnTo>
                      <a:pt x="58" y="23"/>
                    </a:lnTo>
                    <a:lnTo>
                      <a:pt x="54" y="31"/>
                    </a:lnTo>
                    <a:lnTo>
                      <a:pt x="50" y="39"/>
                    </a:lnTo>
                    <a:lnTo>
                      <a:pt x="39" y="46"/>
                    </a:lnTo>
                    <a:lnTo>
                      <a:pt x="50" y="50"/>
                    </a:lnTo>
                    <a:lnTo>
                      <a:pt x="58" y="58"/>
                    </a:lnTo>
                    <a:lnTo>
                      <a:pt x="62" y="66"/>
                    </a:lnTo>
                    <a:lnTo>
                      <a:pt x="62" y="77"/>
                    </a:lnTo>
                    <a:lnTo>
                      <a:pt x="58" y="89"/>
                    </a:lnTo>
                    <a:lnTo>
                      <a:pt x="54" y="100"/>
                    </a:lnTo>
                    <a:lnTo>
                      <a:pt x="43" y="108"/>
                    </a:lnTo>
                    <a:lnTo>
                      <a:pt x="31" y="112"/>
                    </a:lnTo>
                    <a:lnTo>
                      <a:pt x="20" y="115"/>
                    </a:lnTo>
                    <a:lnTo>
                      <a:pt x="8" y="115"/>
                    </a:lnTo>
                    <a:lnTo>
                      <a:pt x="4" y="112"/>
                    </a:lnTo>
                    <a:lnTo>
                      <a:pt x="0" y="108"/>
                    </a:lnTo>
                    <a:lnTo>
                      <a:pt x="0" y="104"/>
                    </a:lnTo>
                    <a:lnTo>
                      <a:pt x="4" y="100"/>
                    </a:lnTo>
                    <a:lnTo>
                      <a:pt x="8" y="100"/>
                    </a:lnTo>
                    <a:lnTo>
                      <a:pt x="12" y="104"/>
                    </a:lnTo>
                    <a:lnTo>
                      <a:pt x="16" y="104"/>
                    </a:lnTo>
                    <a:lnTo>
                      <a:pt x="20" y="108"/>
                    </a:lnTo>
                    <a:lnTo>
                      <a:pt x="23" y="108"/>
                    </a:lnTo>
                    <a:lnTo>
                      <a:pt x="27" y="108"/>
                    </a:lnTo>
                    <a:lnTo>
                      <a:pt x="35" y="108"/>
                    </a:lnTo>
                    <a:lnTo>
                      <a:pt x="43" y="100"/>
                    </a:lnTo>
                    <a:lnTo>
                      <a:pt x="47" y="92"/>
                    </a:lnTo>
                    <a:lnTo>
                      <a:pt x="50" y="85"/>
                    </a:lnTo>
                    <a:lnTo>
                      <a:pt x="50" y="81"/>
                    </a:lnTo>
                    <a:lnTo>
                      <a:pt x="47" y="73"/>
                    </a:lnTo>
                    <a:lnTo>
                      <a:pt x="43" y="69"/>
                    </a:lnTo>
                    <a:lnTo>
                      <a:pt x="43" y="66"/>
                    </a:lnTo>
                    <a:lnTo>
                      <a:pt x="39" y="62"/>
                    </a:lnTo>
                    <a:lnTo>
                      <a:pt x="31" y="62"/>
                    </a:lnTo>
                    <a:lnTo>
                      <a:pt x="27" y="58"/>
                    </a:lnTo>
                    <a:lnTo>
                      <a:pt x="20" y="58"/>
                    </a:lnTo>
                    <a:lnTo>
                      <a:pt x="20" y="54"/>
                    </a:lnTo>
                    <a:lnTo>
                      <a:pt x="23" y="54"/>
                    </a:lnTo>
                    <a:lnTo>
                      <a:pt x="31" y="50"/>
                    </a:lnTo>
                    <a:lnTo>
                      <a:pt x="39" y="46"/>
                    </a:lnTo>
                    <a:lnTo>
                      <a:pt x="43" y="43"/>
                    </a:lnTo>
                    <a:lnTo>
                      <a:pt x="43" y="35"/>
                    </a:lnTo>
                    <a:lnTo>
                      <a:pt x="43" y="27"/>
                    </a:lnTo>
                    <a:lnTo>
                      <a:pt x="43" y="20"/>
                    </a:lnTo>
                    <a:lnTo>
                      <a:pt x="39" y="16"/>
                    </a:lnTo>
                    <a:lnTo>
                      <a:pt x="31" y="12"/>
                    </a:lnTo>
                    <a:lnTo>
                      <a:pt x="23" y="8"/>
                    </a:lnTo>
                    <a:lnTo>
                      <a:pt x="16" y="12"/>
                    </a:lnTo>
                    <a:lnTo>
                      <a:pt x="8" y="16"/>
                    </a:lnTo>
                    <a:lnTo>
                      <a:pt x="4" y="23"/>
                    </a:lnTo>
                    <a:lnTo>
                      <a:pt x="0" y="23"/>
                    </a:lnTo>
                    <a:close/>
                  </a:path>
                </a:pathLst>
              </a:custGeom>
              <a:solidFill>
                <a:srgbClr val="000000"/>
              </a:solidFill>
              <a:ln w="0">
                <a:solidFill>
                  <a:srgbClr val="000000"/>
                </a:solidFill>
                <a:round/>
                <a:headEnd/>
                <a:tailEnd/>
              </a:ln>
            </p:spPr>
            <p:txBody>
              <a:bodyPr/>
              <a:lstStyle/>
              <a:p>
                <a:endParaRPr lang="en-CA"/>
              </a:p>
            </p:txBody>
          </p:sp>
          <p:sp>
            <p:nvSpPr>
              <p:cNvPr id="19596" name="Freeform 61"/>
              <p:cNvSpPr>
                <a:spLocks/>
              </p:cNvSpPr>
              <p:nvPr/>
            </p:nvSpPr>
            <p:spPr bwMode="auto">
              <a:xfrm>
                <a:off x="1865" y="1533"/>
                <a:ext cx="73" cy="112"/>
              </a:xfrm>
              <a:custGeom>
                <a:avLst/>
                <a:gdLst>
                  <a:gd name="T0" fmla="*/ 73 w 73"/>
                  <a:gd name="T1" fmla="*/ 92 h 112"/>
                  <a:gd name="T2" fmla="*/ 65 w 73"/>
                  <a:gd name="T3" fmla="*/ 112 h 112"/>
                  <a:gd name="T4" fmla="*/ 0 w 73"/>
                  <a:gd name="T5" fmla="*/ 112 h 112"/>
                  <a:gd name="T6" fmla="*/ 0 w 73"/>
                  <a:gd name="T7" fmla="*/ 112 h 112"/>
                  <a:gd name="T8" fmla="*/ 15 w 73"/>
                  <a:gd name="T9" fmla="*/ 92 h 112"/>
                  <a:gd name="T10" fmla="*/ 31 w 73"/>
                  <a:gd name="T11" fmla="*/ 81 h 112"/>
                  <a:gd name="T12" fmla="*/ 38 w 73"/>
                  <a:gd name="T13" fmla="*/ 66 h 112"/>
                  <a:gd name="T14" fmla="*/ 46 w 73"/>
                  <a:gd name="T15" fmla="*/ 50 h 112"/>
                  <a:gd name="T16" fmla="*/ 50 w 73"/>
                  <a:gd name="T17" fmla="*/ 35 h 112"/>
                  <a:gd name="T18" fmla="*/ 50 w 73"/>
                  <a:gd name="T19" fmla="*/ 27 h 112"/>
                  <a:gd name="T20" fmla="*/ 42 w 73"/>
                  <a:gd name="T21" fmla="*/ 20 h 112"/>
                  <a:gd name="T22" fmla="*/ 38 w 73"/>
                  <a:gd name="T23" fmla="*/ 12 h 112"/>
                  <a:gd name="T24" fmla="*/ 27 w 73"/>
                  <a:gd name="T25" fmla="*/ 12 h 112"/>
                  <a:gd name="T26" fmla="*/ 19 w 73"/>
                  <a:gd name="T27" fmla="*/ 12 h 112"/>
                  <a:gd name="T28" fmla="*/ 12 w 73"/>
                  <a:gd name="T29" fmla="*/ 16 h 112"/>
                  <a:gd name="T30" fmla="*/ 8 w 73"/>
                  <a:gd name="T31" fmla="*/ 23 h 112"/>
                  <a:gd name="T32" fmla="*/ 4 w 73"/>
                  <a:gd name="T33" fmla="*/ 31 h 112"/>
                  <a:gd name="T34" fmla="*/ 0 w 73"/>
                  <a:gd name="T35" fmla="*/ 31 h 112"/>
                  <a:gd name="T36" fmla="*/ 4 w 73"/>
                  <a:gd name="T37" fmla="*/ 16 h 112"/>
                  <a:gd name="T38" fmla="*/ 12 w 73"/>
                  <a:gd name="T39" fmla="*/ 8 h 112"/>
                  <a:gd name="T40" fmla="*/ 19 w 73"/>
                  <a:gd name="T41" fmla="*/ 0 h 112"/>
                  <a:gd name="T42" fmla="*/ 31 w 73"/>
                  <a:gd name="T43" fmla="*/ 0 h 112"/>
                  <a:gd name="T44" fmla="*/ 46 w 73"/>
                  <a:gd name="T45" fmla="*/ 0 h 112"/>
                  <a:gd name="T46" fmla="*/ 54 w 73"/>
                  <a:gd name="T47" fmla="*/ 8 h 112"/>
                  <a:gd name="T48" fmla="*/ 61 w 73"/>
                  <a:gd name="T49" fmla="*/ 20 h 112"/>
                  <a:gd name="T50" fmla="*/ 65 w 73"/>
                  <a:gd name="T51" fmla="*/ 27 h 112"/>
                  <a:gd name="T52" fmla="*/ 65 w 73"/>
                  <a:gd name="T53" fmla="*/ 39 h 112"/>
                  <a:gd name="T54" fmla="*/ 61 w 73"/>
                  <a:gd name="T55" fmla="*/ 46 h 112"/>
                  <a:gd name="T56" fmla="*/ 54 w 73"/>
                  <a:gd name="T57" fmla="*/ 58 h 112"/>
                  <a:gd name="T58" fmla="*/ 42 w 73"/>
                  <a:gd name="T59" fmla="*/ 73 h 112"/>
                  <a:gd name="T60" fmla="*/ 27 w 73"/>
                  <a:gd name="T61" fmla="*/ 85 h 112"/>
                  <a:gd name="T62" fmla="*/ 19 w 73"/>
                  <a:gd name="T63" fmla="*/ 96 h 112"/>
                  <a:gd name="T64" fmla="*/ 15 w 73"/>
                  <a:gd name="T65" fmla="*/ 100 h 112"/>
                  <a:gd name="T66" fmla="*/ 42 w 73"/>
                  <a:gd name="T67" fmla="*/ 100 h 112"/>
                  <a:gd name="T68" fmla="*/ 50 w 73"/>
                  <a:gd name="T69" fmla="*/ 100 h 112"/>
                  <a:gd name="T70" fmla="*/ 58 w 73"/>
                  <a:gd name="T71" fmla="*/ 100 h 112"/>
                  <a:gd name="T72" fmla="*/ 61 w 73"/>
                  <a:gd name="T73" fmla="*/ 100 h 112"/>
                  <a:gd name="T74" fmla="*/ 61 w 73"/>
                  <a:gd name="T75" fmla="*/ 96 h 112"/>
                  <a:gd name="T76" fmla="*/ 65 w 73"/>
                  <a:gd name="T77" fmla="*/ 96 h 112"/>
                  <a:gd name="T78" fmla="*/ 69 w 73"/>
                  <a:gd name="T79" fmla="*/ 92 h 112"/>
                  <a:gd name="T80" fmla="*/ 73 w 73"/>
                  <a:gd name="T81" fmla="*/ 92 h 112"/>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2"/>
                  <a:gd name="T125" fmla="*/ 73 w 73"/>
                  <a:gd name="T126" fmla="*/ 112 h 112"/>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2">
                    <a:moveTo>
                      <a:pt x="73" y="92"/>
                    </a:moveTo>
                    <a:lnTo>
                      <a:pt x="65" y="112"/>
                    </a:lnTo>
                    <a:lnTo>
                      <a:pt x="0" y="112"/>
                    </a:lnTo>
                    <a:lnTo>
                      <a:pt x="15" y="92"/>
                    </a:lnTo>
                    <a:lnTo>
                      <a:pt x="31" y="81"/>
                    </a:lnTo>
                    <a:lnTo>
                      <a:pt x="38" y="66"/>
                    </a:lnTo>
                    <a:lnTo>
                      <a:pt x="46" y="50"/>
                    </a:lnTo>
                    <a:lnTo>
                      <a:pt x="50" y="35"/>
                    </a:lnTo>
                    <a:lnTo>
                      <a:pt x="50" y="27"/>
                    </a:lnTo>
                    <a:lnTo>
                      <a:pt x="42" y="20"/>
                    </a:lnTo>
                    <a:lnTo>
                      <a:pt x="38" y="12"/>
                    </a:lnTo>
                    <a:lnTo>
                      <a:pt x="27" y="12"/>
                    </a:lnTo>
                    <a:lnTo>
                      <a:pt x="19" y="12"/>
                    </a:lnTo>
                    <a:lnTo>
                      <a:pt x="12" y="16"/>
                    </a:lnTo>
                    <a:lnTo>
                      <a:pt x="8" y="23"/>
                    </a:lnTo>
                    <a:lnTo>
                      <a:pt x="4" y="31"/>
                    </a:lnTo>
                    <a:lnTo>
                      <a:pt x="0" y="31"/>
                    </a:lnTo>
                    <a:lnTo>
                      <a:pt x="4" y="16"/>
                    </a:lnTo>
                    <a:lnTo>
                      <a:pt x="12" y="8"/>
                    </a:lnTo>
                    <a:lnTo>
                      <a:pt x="19" y="0"/>
                    </a:lnTo>
                    <a:lnTo>
                      <a:pt x="31" y="0"/>
                    </a:lnTo>
                    <a:lnTo>
                      <a:pt x="46" y="0"/>
                    </a:lnTo>
                    <a:lnTo>
                      <a:pt x="54" y="8"/>
                    </a:lnTo>
                    <a:lnTo>
                      <a:pt x="61" y="20"/>
                    </a:lnTo>
                    <a:lnTo>
                      <a:pt x="65" y="27"/>
                    </a:lnTo>
                    <a:lnTo>
                      <a:pt x="65" y="39"/>
                    </a:lnTo>
                    <a:lnTo>
                      <a:pt x="61" y="46"/>
                    </a:lnTo>
                    <a:lnTo>
                      <a:pt x="54" y="58"/>
                    </a:lnTo>
                    <a:lnTo>
                      <a:pt x="42" y="73"/>
                    </a:lnTo>
                    <a:lnTo>
                      <a:pt x="27" y="85"/>
                    </a:lnTo>
                    <a:lnTo>
                      <a:pt x="19" y="96"/>
                    </a:lnTo>
                    <a:lnTo>
                      <a:pt x="15" y="100"/>
                    </a:lnTo>
                    <a:lnTo>
                      <a:pt x="42" y="100"/>
                    </a:lnTo>
                    <a:lnTo>
                      <a:pt x="50" y="100"/>
                    </a:lnTo>
                    <a:lnTo>
                      <a:pt x="58" y="100"/>
                    </a:lnTo>
                    <a:lnTo>
                      <a:pt x="61" y="100"/>
                    </a:lnTo>
                    <a:lnTo>
                      <a:pt x="61" y="96"/>
                    </a:lnTo>
                    <a:lnTo>
                      <a:pt x="65" y="96"/>
                    </a:lnTo>
                    <a:lnTo>
                      <a:pt x="69" y="92"/>
                    </a:lnTo>
                    <a:lnTo>
                      <a:pt x="73" y="92"/>
                    </a:lnTo>
                    <a:close/>
                  </a:path>
                </a:pathLst>
              </a:custGeom>
              <a:solidFill>
                <a:srgbClr val="000000"/>
              </a:solidFill>
              <a:ln w="0">
                <a:solidFill>
                  <a:srgbClr val="000000"/>
                </a:solidFill>
                <a:round/>
                <a:headEnd/>
                <a:tailEnd/>
              </a:ln>
            </p:spPr>
            <p:txBody>
              <a:bodyPr/>
              <a:lstStyle/>
              <a:p>
                <a:endParaRPr lang="en-CA"/>
              </a:p>
            </p:txBody>
          </p:sp>
          <p:sp>
            <p:nvSpPr>
              <p:cNvPr id="19597" name="Rectangle 62"/>
              <p:cNvSpPr>
                <a:spLocks noChangeArrowheads="1"/>
              </p:cNvSpPr>
              <p:nvPr/>
            </p:nvSpPr>
            <p:spPr bwMode="auto">
              <a:xfrm>
                <a:off x="2107" y="1507"/>
                <a:ext cx="7" cy="207"/>
              </a:xfrm>
              <a:prstGeom prst="rect">
                <a:avLst/>
              </a:prstGeom>
              <a:solidFill>
                <a:srgbClr val="000000"/>
              </a:solidFill>
              <a:ln w="0">
                <a:solidFill>
                  <a:srgbClr val="000000"/>
                </a:solidFill>
                <a:miter lim="800000"/>
                <a:headEnd/>
                <a:tailEnd/>
              </a:ln>
            </p:spPr>
            <p:txBody>
              <a:bodyPr/>
              <a:lstStyle/>
              <a:p>
                <a:endParaRPr lang="en-US"/>
              </a:p>
            </p:txBody>
          </p:sp>
          <p:sp>
            <p:nvSpPr>
              <p:cNvPr id="19598" name="Freeform 63"/>
              <p:cNvSpPr>
                <a:spLocks noEditPoints="1"/>
              </p:cNvSpPr>
              <p:nvPr/>
            </p:nvSpPr>
            <p:spPr bwMode="auto">
              <a:xfrm>
                <a:off x="2291" y="1533"/>
                <a:ext cx="69" cy="115"/>
              </a:xfrm>
              <a:custGeom>
                <a:avLst/>
                <a:gdLst>
                  <a:gd name="T0" fmla="*/ 0 w 69"/>
                  <a:gd name="T1" fmla="*/ 58 h 115"/>
                  <a:gd name="T2" fmla="*/ 4 w 69"/>
                  <a:gd name="T3" fmla="*/ 39 h 115"/>
                  <a:gd name="T4" fmla="*/ 8 w 69"/>
                  <a:gd name="T5" fmla="*/ 23 h 115"/>
                  <a:gd name="T6" fmla="*/ 11 w 69"/>
                  <a:gd name="T7" fmla="*/ 12 h 115"/>
                  <a:gd name="T8" fmla="*/ 19 w 69"/>
                  <a:gd name="T9" fmla="*/ 4 h 115"/>
                  <a:gd name="T10" fmla="*/ 27 w 69"/>
                  <a:gd name="T11" fmla="*/ 0 h 115"/>
                  <a:gd name="T12" fmla="*/ 34 w 69"/>
                  <a:gd name="T13" fmla="*/ 0 h 115"/>
                  <a:gd name="T14" fmla="*/ 42 w 69"/>
                  <a:gd name="T15" fmla="*/ 0 h 115"/>
                  <a:gd name="T16" fmla="*/ 50 w 69"/>
                  <a:gd name="T17" fmla="*/ 4 h 115"/>
                  <a:gd name="T18" fmla="*/ 57 w 69"/>
                  <a:gd name="T19" fmla="*/ 12 h 115"/>
                  <a:gd name="T20" fmla="*/ 65 w 69"/>
                  <a:gd name="T21" fmla="*/ 23 h 115"/>
                  <a:gd name="T22" fmla="*/ 69 w 69"/>
                  <a:gd name="T23" fmla="*/ 39 h 115"/>
                  <a:gd name="T24" fmla="*/ 69 w 69"/>
                  <a:gd name="T25" fmla="*/ 58 h 115"/>
                  <a:gd name="T26" fmla="*/ 69 w 69"/>
                  <a:gd name="T27" fmla="*/ 73 h 115"/>
                  <a:gd name="T28" fmla="*/ 65 w 69"/>
                  <a:gd name="T29" fmla="*/ 89 h 115"/>
                  <a:gd name="T30" fmla="*/ 57 w 69"/>
                  <a:gd name="T31" fmla="*/ 100 h 115"/>
                  <a:gd name="T32" fmla="*/ 50 w 69"/>
                  <a:gd name="T33" fmla="*/ 108 h 115"/>
                  <a:gd name="T34" fmla="*/ 42 w 69"/>
                  <a:gd name="T35" fmla="*/ 112 h 115"/>
                  <a:gd name="T36" fmla="*/ 34 w 69"/>
                  <a:gd name="T37" fmla="*/ 115 h 115"/>
                  <a:gd name="T38" fmla="*/ 27 w 69"/>
                  <a:gd name="T39" fmla="*/ 112 h 115"/>
                  <a:gd name="T40" fmla="*/ 15 w 69"/>
                  <a:gd name="T41" fmla="*/ 108 h 115"/>
                  <a:gd name="T42" fmla="*/ 8 w 69"/>
                  <a:gd name="T43" fmla="*/ 96 h 115"/>
                  <a:gd name="T44" fmla="*/ 4 w 69"/>
                  <a:gd name="T45" fmla="*/ 77 h 115"/>
                  <a:gd name="T46" fmla="*/ 0 w 69"/>
                  <a:gd name="T47" fmla="*/ 58 h 115"/>
                  <a:gd name="T48" fmla="*/ 15 w 69"/>
                  <a:gd name="T49" fmla="*/ 62 h 115"/>
                  <a:gd name="T50" fmla="*/ 19 w 69"/>
                  <a:gd name="T51" fmla="*/ 81 h 115"/>
                  <a:gd name="T52" fmla="*/ 23 w 69"/>
                  <a:gd name="T53" fmla="*/ 96 h 115"/>
                  <a:gd name="T54" fmla="*/ 27 w 69"/>
                  <a:gd name="T55" fmla="*/ 104 h 115"/>
                  <a:gd name="T56" fmla="*/ 31 w 69"/>
                  <a:gd name="T57" fmla="*/ 108 h 115"/>
                  <a:gd name="T58" fmla="*/ 34 w 69"/>
                  <a:gd name="T59" fmla="*/ 108 h 115"/>
                  <a:gd name="T60" fmla="*/ 38 w 69"/>
                  <a:gd name="T61" fmla="*/ 108 h 115"/>
                  <a:gd name="T62" fmla="*/ 46 w 69"/>
                  <a:gd name="T63" fmla="*/ 104 h 115"/>
                  <a:gd name="T64" fmla="*/ 50 w 69"/>
                  <a:gd name="T65" fmla="*/ 100 h 115"/>
                  <a:gd name="T66" fmla="*/ 50 w 69"/>
                  <a:gd name="T67" fmla="*/ 92 h 115"/>
                  <a:gd name="T68" fmla="*/ 54 w 69"/>
                  <a:gd name="T69" fmla="*/ 77 h 115"/>
                  <a:gd name="T70" fmla="*/ 54 w 69"/>
                  <a:gd name="T71" fmla="*/ 54 h 115"/>
                  <a:gd name="T72" fmla="*/ 54 w 69"/>
                  <a:gd name="T73" fmla="*/ 35 h 115"/>
                  <a:gd name="T74" fmla="*/ 50 w 69"/>
                  <a:gd name="T75" fmla="*/ 20 h 115"/>
                  <a:gd name="T76" fmla="*/ 46 w 69"/>
                  <a:gd name="T77" fmla="*/ 12 h 115"/>
                  <a:gd name="T78" fmla="*/ 42 w 69"/>
                  <a:gd name="T79" fmla="*/ 8 h 115"/>
                  <a:gd name="T80" fmla="*/ 38 w 69"/>
                  <a:gd name="T81" fmla="*/ 4 h 115"/>
                  <a:gd name="T82" fmla="*/ 34 w 69"/>
                  <a:gd name="T83" fmla="*/ 4 h 115"/>
                  <a:gd name="T84" fmla="*/ 31 w 69"/>
                  <a:gd name="T85" fmla="*/ 4 h 115"/>
                  <a:gd name="T86" fmla="*/ 27 w 69"/>
                  <a:gd name="T87" fmla="*/ 8 h 115"/>
                  <a:gd name="T88" fmla="*/ 23 w 69"/>
                  <a:gd name="T89" fmla="*/ 20 h 115"/>
                  <a:gd name="T90" fmla="*/ 19 w 69"/>
                  <a:gd name="T91" fmla="*/ 31 h 115"/>
                  <a:gd name="T92" fmla="*/ 15 w 69"/>
                  <a:gd name="T93" fmla="*/ 46 h 115"/>
                  <a:gd name="T94" fmla="*/ 15 w 69"/>
                  <a:gd name="T95" fmla="*/ 62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4" y="39"/>
                    </a:lnTo>
                    <a:lnTo>
                      <a:pt x="8" y="23"/>
                    </a:lnTo>
                    <a:lnTo>
                      <a:pt x="11" y="12"/>
                    </a:lnTo>
                    <a:lnTo>
                      <a:pt x="19" y="4"/>
                    </a:lnTo>
                    <a:lnTo>
                      <a:pt x="27" y="0"/>
                    </a:lnTo>
                    <a:lnTo>
                      <a:pt x="34" y="0"/>
                    </a:lnTo>
                    <a:lnTo>
                      <a:pt x="42" y="0"/>
                    </a:lnTo>
                    <a:lnTo>
                      <a:pt x="50" y="4"/>
                    </a:lnTo>
                    <a:lnTo>
                      <a:pt x="57" y="12"/>
                    </a:lnTo>
                    <a:lnTo>
                      <a:pt x="65" y="23"/>
                    </a:lnTo>
                    <a:lnTo>
                      <a:pt x="69" y="39"/>
                    </a:lnTo>
                    <a:lnTo>
                      <a:pt x="69" y="58"/>
                    </a:lnTo>
                    <a:lnTo>
                      <a:pt x="69" y="73"/>
                    </a:lnTo>
                    <a:lnTo>
                      <a:pt x="65" y="89"/>
                    </a:lnTo>
                    <a:lnTo>
                      <a:pt x="57" y="100"/>
                    </a:lnTo>
                    <a:lnTo>
                      <a:pt x="50" y="108"/>
                    </a:lnTo>
                    <a:lnTo>
                      <a:pt x="42" y="112"/>
                    </a:lnTo>
                    <a:lnTo>
                      <a:pt x="34" y="115"/>
                    </a:lnTo>
                    <a:lnTo>
                      <a:pt x="27" y="112"/>
                    </a:lnTo>
                    <a:lnTo>
                      <a:pt x="15" y="108"/>
                    </a:lnTo>
                    <a:lnTo>
                      <a:pt x="8" y="96"/>
                    </a:lnTo>
                    <a:lnTo>
                      <a:pt x="4" y="77"/>
                    </a:lnTo>
                    <a:lnTo>
                      <a:pt x="0" y="58"/>
                    </a:lnTo>
                    <a:close/>
                    <a:moveTo>
                      <a:pt x="15" y="62"/>
                    </a:moveTo>
                    <a:lnTo>
                      <a:pt x="19" y="81"/>
                    </a:lnTo>
                    <a:lnTo>
                      <a:pt x="23" y="96"/>
                    </a:lnTo>
                    <a:lnTo>
                      <a:pt x="27" y="104"/>
                    </a:lnTo>
                    <a:lnTo>
                      <a:pt x="31" y="108"/>
                    </a:lnTo>
                    <a:lnTo>
                      <a:pt x="34" y="108"/>
                    </a:lnTo>
                    <a:lnTo>
                      <a:pt x="38" y="108"/>
                    </a:lnTo>
                    <a:lnTo>
                      <a:pt x="46" y="104"/>
                    </a:lnTo>
                    <a:lnTo>
                      <a:pt x="50" y="100"/>
                    </a:lnTo>
                    <a:lnTo>
                      <a:pt x="50" y="92"/>
                    </a:lnTo>
                    <a:lnTo>
                      <a:pt x="54" y="77"/>
                    </a:lnTo>
                    <a:lnTo>
                      <a:pt x="54" y="54"/>
                    </a:lnTo>
                    <a:lnTo>
                      <a:pt x="54" y="35"/>
                    </a:lnTo>
                    <a:lnTo>
                      <a:pt x="50" y="20"/>
                    </a:lnTo>
                    <a:lnTo>
                      <a:pt x="46" y="12"/>
                    </a:lnTo>
                    <a:lnTo>
                      <a:pt x="42" y="8"/>
                    </a:lnTo>
                    <a:lnTo>
                      <a:pt x="38" y="4"/>
                    </a:lnTo>
                    <a:lnTo>
                      <a:pt x="34" y="4"/>
                    </a:lnTo>
                    <a:lnTo>
                      <a:pt x="31" y="4"/>
                    </a:lnTo>
                    <a:lnTo>
                      <a:pt x="27" y="8"/>
                    </a:lnTo>
                    <a:lnTo>
                      <a:pt x="23" y="20"/>
                    </a:lnTo>
                    <a:lnTo>
                      <a:pt x="19" y="31"/>
                    </a:lnTo>
                    <a:lnTo>
                      <a:pt x="15" y="46"/>
                    </a:lnTo>
                    <a:lnTo>
                      <a:pt x="15" y="62"/>
                    </a:lnTo>
                    <a:close/>
                  </a:path>
                </a:pathLst>
              </a:custGeom>
              <a:solidFill>
                <a:srgbClr val="000000"/>
              </a:solidFill>
              <a:ln w="0">
                <a:solidFill>
                  <a:srgbClr val="000000"/>
                </a:solidFill>
                <a:round/>
                <a:headEnd/>
                <a:tailEnd/>
              </a:ln>
            </p:spPr>
            <p:txBody>
              <a:bodyPr/>
              <a:lstStyle/>
              <a:p>
                <a:endParaRPr lang="en-CA"/>
              </a:p>
            </p:txBody>
          </p:sp>
          <p:sp>
            <p:nvSpPr>
              <p:cNvPr id="19599" name="Rectangle 64"/>
              <p:cNvSpPr>
                <a:spLocks noChangeArrowheads="1"/>
              </p:cNvSpPr>
              <p:nvPr/>
            </p:nvSpPr>
            <p:spPr bwMode="auto">
              <a:xfrm>
                <a:off x="2705" y="1507"/>
                <a:ext cx="8" cy="207"/>
              </a:xfrm>
              <a:prstGeom prst="rect">
                <a:avLst/>
              </a:prstGeom>
              <a:solidFill>
                <a:srgbClr val="000000"/>
              </a:solidFill>
              <a:ln w="0">
                <a:solidFill>
                  <a:srgbClr val="000000"/>
                </a:solidFill>
                <a:miter lim="800000"/>
                <a:headEnd/>
                <a:tailEnd/>
              </a:ln>
            </p:spPr>
            <p:txBody>
              <a:bodyPr/>
              <a:lstStyle/>
              <a:p>
                <a:endParaRPr lang="en-US"/>
              </a:p>
            </p:txBody>
          </p:sp>
          <p:sp>
            <p:nvSpPr>
              <p:cNvPr id="19600" name="Freeform 65"/>
              <p:cNvSpPr>
                <a:spLocks/>
              </p:cNvSpPr>
              <p:nvPr/>
            </p:nvSpPr>
            <p:spPr bwMode="auto">
              <a:xfrm>
                <a:off x="2901" y="1629"/>
                <a:ext cx="19" cy="19"/>
              </a:xfrm>
              <a:custGeom>
                <a:avLst/>
                <a:gdLst>
                  <a:gd name="T0" fmla="*/ 8 w 19"/>
                  <a:gd name="T1" fmla="*/ 0 h 19"/>
                  <a:gd name="T2" fmla="*/ 11 w 19"/>
                  <a:gd name="T3" fmla="*/ 0 h 19"/>
                  <a:gd name="T4" fmla="*/ 15 w 19"/>
                  <a:gd name="T5" fmla="*/ 4 h 19"/>
                  <a:gd name="T6" fmla="*/ 19 w 19"/>
                  <a:gd name="T7" fmla="*/ 4 h 19"/>
                  <a:gd name="T8" fmla="*/ 19 w 19"/>
                  <a:gd name="T9" fmla="*/ 8 h 19"/>
                  <a:gd name="T10" fmla="*/ 19 w 19"/>
                  <a:gd name="T11" fmla="*/ 12 h 19"/>
                  <a:gd name="T12" fmla="*/ 15 w 19"/>
                  <a:gd name="T13" fmla="*/ 16 h 19"/>
                  <a:gd name="T14" fmla="*/ 11 w 19"/>
                  <a:gd name="T15" fmla="*/ 19 h 19"/>
                  <a:gd name="T16" fmla="*/ 8 w 19"/>
                  <a:gd name="T17" fmla="*/ 19 h 19"/>
                  <a:gd name="T18" fmla="*/ 4 w 19"/>
                  <a:gd name="T19" fmla="*/ 19 h 19"/>
                  <a:gd name="T20" fmla="*/ 4 w 19"/>
                  <a:gd name="T21" fmla="*/ 16 h 19"/>
                  <a:gd name="T22" fmla="*/ 0 w 19"/>
                  <a:gd name="T23" fmla="*/ 12 h 19"/>
                  <a:gd name="T24" fmla="*/ 0 w 19"/>
                  <a:gd name="T25" fmla="*/ 8 h 19"/>
                  <a:gd name="T26" fmla="*/ 0 w 19"/>
                  <a:gd name="T27" fmla="*/ 4 h 19"/>
                  <a:gd name="T28" fmla="*/ 4 w 19"/>
                  <a:gd name="T29" fmla="*/ 4 h 19"/>
                  <a:gd name="T30" fmla="*/ 4 w 19"/>
                  <a:gd name="T31" fmla="*/ 0 h 19"/>
                  <a:gd name="T32" fmla="*/ 8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8" y="0"/>
                    </a:moveTo>
                    <a:lnTo>
                      <a:pt x="11" y="0"/>
                    </a:lnTo>
                    <a:lnTo>
                      <a:pt x="15" y="4"/>
                    </a:lnTo>
                    <a:lnTo>
                      <a:pt x="19" y="4"/>
                    </a:lnTo>
                    <a:lnTo>
                      <a:pt x="19" y="8"/>
                    </a:lnTo>
                    <a:lnTo>
                      <a:pt x="19" y="12"/>
                    </a:lnTo>
                    <a:lnTo>
                      <a:pt x="15" y="16"/>
                    </a:lnTo>
                    <a:lnTo>
                      <a:pt x="11" y="19"/>
                    </a:lnTo>
                    <a:lnTo>
                      <a:pt x="8" y="19"/>
                    </a:lnTo>
                    <a:lnTo>
                      <a:pt x="4" y="19"/>
                    </a:lnTo>
                    <a:lnTo>
                      <a:pt x="4" y="16"/>
                    </a:lnTo>
                    <a:lnTo>
                      <a:pt x="0" y="12"/>
                    </a:lnTo>
                    <a:lnTo>
                      <a:pt x="0" y="8"/>
                    </a:lnTo>
                    <a:lnTo>
                      <a:pt x="0" y="4"/>
                    </a:lnTo>
                    <a:lnTo>
                      <a:pt x="4" y="4"/>
                    </a:lnTo>
                    <a:lnTo>
                      <a:pt x="4" y="0"/>
                    </a:lnTo>
                    <a:lnTo>
                      <a:pt x="8" y="0"/>
                    </a:lnTo>
                    <a:close/>
                  </a:path>
                </a:pathLst>
              </a:custGeom>
              <a:solidFill>
                <a:srgbClr val="000000"/>
              </a:solidFill>
              <a:ln w="0">
                <a:solidFill>
                  <a:srgbClr val="000000"/>
                </a:solidFill>
                <a:round/>
                <a:headEnd/>
                <a:tailEnd/>
              </a:ln>
            </p:spPr>
            <p:txBody>
              <a:bodyPr/>
              <a:lstStyle/>
              <a:p>
                <a:endParaRPr lang="en-CA"/>
              </a:p>
            </p:txBody>
          </p:sp>
          <p:sp>
            <p:nvSpPr>
              <p:cNvPr id="19601" name="Freeform 66"/>
              <p:cNvSpPr>
                <a:spLocks noEditPoints="1"/>
              </p:cNvSpPr>
              <p:nvPr/>
            </p:nvSpPr>
            <p:spPr bwMode="auto">
              <a:xfrm>
                <a:off x="2936" y="1533"/>
                <a:ext cx="72" cy="115"/>
              </a:xfrm>
              <a:custGeom>
                <a:avLst/>
                <a:gdLst>
                  <a:gd name="T0" fmla="*/ 0 w 72"/>
                  <a:gd name="T1" fmla="*/ 58 h 115"/>
                  <a:gd name="T2" fmla="*/ 3 w 72"/>
                  <a:gd name="T3" fmla="*/ 39 h 115"/>
                  <a:gd name="T4" fmla="*/ 7 w 72"/>
                  <a:gd name="T5" fmla="*/ 23 h 115"/>
                  <a:gd name="T6" fmla="*/ 15 w 72"/>
                  <a:gd name="T7" fmla="*/ 12 h 115"/>
                  <a:gd name="T8" fmla="*/ 23 w 72"/>
                  <a:gd name="T9" fmla="*/ 4 h 115"/>
                  <a:gd name="T10" fmla="*/ 30 w 72"/>
                  <a:gd name="T11" fmla="*/ 0 h 115"/>
                  <a:gd name="T12" fmla="*/ 38 w 72"/>
                  <a:gd name="T13" fmla="*/ 0 h 115"/>
                  <a:gd name="T14" fmla="*/ 46 w 72"/>
                  <a:gd name="T15" fmla="*/ 0 h 115"/>
                  <a:gd name="T16" fmla="*/ 53 w 72"/>
                  <a:gd name="T17" fmla="*/ 4 h 115"/>
                  <a:gd name="T18" fmla="*/ 57 w 72"/>
                  <a:gd name="T19" fmla="*/ 12 h 115"/>
                  <a:gd name="T20" fmla="*/ 65 w 72"/>
                  <a:gd name="T21" fmla="*/ 23 h 115"/>
                  <a:gd name="T22" fmla="*/ 69 w 72"/>
                  <a:gd name="T23" fmla="*/ 39 h 115"/>
                  <a:gd name="T24" fmla="*/ 72 w 72"/>
                  <a:gd name="T25" fmla="*/ 58 h 115"/>
                  <a:gd name="T26" fmla="*/ 69 w 72"/>
                  <a:gd name="T27" fmla="*/ 73 h 115"/>
                  <a:gd name="T28" fmla="*/ 65 w 72"/>
                  <a:gd name="T29" fmla="*/ 89 h 115"/>
                  <a:gd name="T30" fmla="*/ 61 w 72"/>
                  <a:gd name="T31" fmla="*/ 100 h 115"/>
                  <a:gd name="T32" fmla="*/ 53 w 72"/>
                  <a:gd name="T33" fmla="*/ 108 h 115"/>
                  <a:gd name="T34" fmla="*/ 42 w 72"/>
                  <a:gd name="T35" fmla="*/ 112 h 115"/>
                  <a:gd name="T36" fmla="*/ 34 w 72"/>
                  <a:gd name="T37" fmla="*/ 115 h 115"/>
                  <a:gd name="T38" fmla="*/ 26 w 72"/>
                  <a:gd name="T39" fmla="*/ 112 h 115"/>
                  <a:gd name="T40" fmla="*/ 19 w 72"/>
                  <a:gd name="T41" fmla="*/ 108 h 115"/>
                  <a:gd name="T42" fmla="*/ 11 w 72"/>
                  <a:gd name="T43" fmla="*/ 96 h 115"/>
                  <a:gd name="T44" fmla="*/ 3 w 72"/>
                  <a:gd name="T45" fmla="*/ 77 h 115"/>
                  <a:gd name="T46" fmla="*/ 0 w 72"/>
                  <a:gd name="T47" fmla="*/ 58 h 115"/>
                  <a:gd name="T48" fmla="*/ 15 w 72"/>
                  <a:gd name="T49" fmla="*/ 62 h 115"/>
                  <a:gd name="T50" fmla="*/ 19 w 72"/>
                  <a:gd name="T51" fmla="*/ 81 h 115"/>
                  <a:gd name="T52" fmla="*/ 23 w 72"/>
                  <a:gd name="T53" fmla="*/ 96 h 115"/>
                  <a:gd name="T54" fmla="*/ 26 w 72"/>
                  <a:gd name="T55" fmla="*/ 104 h 115"/>
                  <a:gd name="T56" fmla="*/ 30 w 72"/>
                  <a:gd name="T57" fmla="*/ 108 h 115"/>
                  <a:gd name="T58" fmla="*/ 34 w 72"/>
                  <a:gd name="T59" fmla="*/ 108 h 115"/>
                  <a:gd name="T60" fmla="*/ 42 w 72"/>
                  <a:gd name="T61" fmla="*/ 108 h 115"/>
                  <a:gd name="T62" fmla="*/ 46 w 72"/>
                  <a:gd name="T63" fmla="*/ 104 h 115"/>
                  <a:gd name="T64" fmla="*/ 49 w 72"/>
                  <a:gd name="T65" fmla="*/ 100 h 115"/>
                  <a:gd name="T66" fmla="*/ 53 w 72"/>
                  <a:gd name="T67" fmla="*/ 92 h 115"/>
                  <a:gd name="T68" fmla="*/ 53 w 72"/>
                  <a:gd name="T69" fmla="*/ 77 h 115"/>
                  <a:gd name="T70" fmla="*/ 57 w 72"/>
                  <a:gd name="T71" fmla="*/ 54 h 115"/>
                  <a:gd name="T72" fmla="*/ 53 w 72"/>
                  <a:gd name="T73" fmla="*/ 35 h 115"/>
                  <a:gd name="T74" fmla="*/ 53 w 72"/>
                  <a:gd name="T75" fmla="*/ 20 h 115"/>
                  <a:gd name="T76" fmla="*/ 49 w 72"/>
                  <a:gd name="T77" fmla="*/ 12 h 115"/>
                  <a:gd name="T78" fmla="*/ 46 w 72"/>
                  <a:gd name="T79" fmla="*/ 8 h 115"/>
                  <a:gd name="T80" fmla="*/ 42 w 72"/>
                  <a:gd name="T81" fmla="*/ 4 h 115"/>
                  <a:gd name="T82" fmla="*/ 38 w 72"/>
                  <a:gd name="T83" fmla="*/ 4 h 115"/>
                  <a:gd name="T84" fmla="*/ 30 w 72"/>
                  <a:gd name="T85" fmla="*/ 4 h 115"/>
                  <a:gd name="T86" fmla="*/ 26 w 72"/>
                  <a:gd name="T87" fmla="*/ 8 h 115"/>
                  <a:gd name="T88" fmla="*/ 23 w 72"/>
                  <a:gd name="T89" fmla="*/ 20 h 115"/>
                  <a:gd name="T90" fmla="*/ 19 w 72"/>
                  <a:gd name="T91" fmla="*/ 31 h 115"/>
                  <a:gd name="T92" fmla="*/ 19 w 72"/>
                  <a:gd name="T93" fmla="*/ 46 h 115"/>
                  <a:gd name="T94" fmla="*/ 15 w 72"/>
                  <a:gd name="T95" fmla="*/ 62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2"/>
                  <a:gd name="T145" fmla="*/ 0 h 115"/>
                  <a:gd name="T146" fmla="*/ 72 w 72"/>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2" h="115">
                    <a:moveTo>
                      <a:pt x="0" y="58"/>
                    </a:moveTo>
                    <a:lnTo>
                      <a:pt x="3" y="39"/>
                    </a:lnTo>
                    <a:lnTo>
                      <a:pt x="7" y="23"/>
                    </a:lnTo>
                    <a:lnTo>
                      <a:pt x="15" y="12"/>
                    </a:lnTo>
                    <a:lnTo>
                      <a:pt x="23" y="4"/>
                    </a:lnTo>
                    <a:lnTo>
                      <a:pt x="30" y="0"/>
                    </a:lnTo>
                    <a:lnTo>
                      <a:pt x="38" y="0"/>
                    </a:lnTo>
                    <a:lnTo>
                      <a:pt x="46" y="0"/>
                    </a:lnTo>
                    <a:lnTo>
                      <a:pt x="53" y="4"/>
                    </a:lnTo>
                    <a:lnTo>
                      <a:pt x="57" y="12"/>
                    </a:lnTo>
                    <a:lnTo>
                      <a:pt x="65" y="23"/>
                    </a:lnTo>
                    <a:lnTo>
                      <a:pt x="69" y="39"/>
                    </a:lnTo>
                    <a:lnTo>
                      <a:pt x="72" y="58"/>
                    </a:lnTo>
                    <a:lnTo>
                      <a:pt x="69" y="73"/>
                    </a:lnTo>
                    <a:lnTo>
                      <a:pt x="65" y="89"/>
                    </a:lnTo>
                    <a:lnTo>
                      <a:pt x="61" y="100"/>
                    </a:lnTo>
                    <a:lnTo>
                      <a:pt x="53" y="108"/>
                    </a:lnTo>
                    <a:lnTo>
                      <a:pt x="42" y="112"/>
                    </a:lnTo>
                    <a:lnTo>
                      <a:pt x="34" y="115"/>
                    </a:lnTo>
                    <a:lnTo>
                      <a:pt x="26" y="112"/>
                    </a:lnTo>
                    <a:lnTo>
                      <a:pt x="19" y="108"/>
                    </a:lnTo>
                    <a:lnTo>
                      <a:pt x="11" y="96"/>
                    </a:lnTo>
                    <a:lnTo>
                      <a:pt x="3" y="77"/>
                    </a:lnTo>
                    <a:lnTo>
                      <a:pt x="0" y="58"/>
                    </a:lnTo>
                    <a:close/>
                    <a:moveTo>
                      <a:pt x="15" y="62"/>
                    </a:moveTo>
                    <a:lnTo>
                      <a:pt x="19" y="81"/>
                    </a:lnTo>
                    <a:lnTo>
                      <a:pt x="23" y="96"/>
                    </a:lnTo>
                    <a:lnTo>
                      <a:pt x="26" y="104"/>
                    </a:lnTo>
                    <a:lnTo>
                      <a:pt x="30" y="108"/>
                    </a:lnTo>
                    <a:lnTo>
                      <a:pt x="34" y="108"/>
                    </a:lnTo>
                    <a:lnTo>
                      <a:pt x="42" y="108"/>
                    </a:lnTo>
                    <a:lnTo>
                      <a:pt x="46" y="104"/>
                    </a:lnTo>
                    <a:lnTo>
                      <a:pt x="49" y="100"/>
                    </a:lnTo>
                    <a:lnTo>
                      <a:pt x="53" y="92"/>
                    </a:lnTo>
                    <a:lnTo>
                      <a:pt x="53" y="77"/>
                    </a:lnTo>
                    <a:lnTo>
                      <a:pt x="57" y="54"/>
                    </a:lnTo>
                    <a:lnTo>
                      <a:pt x="53" y="35"/>
                    </a:lnTo>
                    <a:lnTo>
                      <a:pt x="53" y="20"/>
                    </a:lnTo>
                    <a:lnTo>
                      <a:pt x="49" y="12"/>
                    </a:lnTo>
                    <a:lnTo>
                      <a:pt x="46" y="8"/>
                    </a:lnTo>
                    <a:lnTo>
                      <a:pt x="42" y="4"/>
                    </a:lnTo>
                    <a:lnTo>
                      <a:pt x="38" y="4"/>
                    </a:lnTo>
                    <a:lnTo>
                      <a:pt x="30" y="4"/>
                    </a:lnTo>
                    <a:lnTo>
                      <a:pt x="26" y="8"/>
                    </a:lnTo>
                    <a:lnTo>
                      <a:pt x="23" y="20"/>
                    </a:lnTo>
                    <a:lnTo>
                      <a:pt x="19" y="31"/>
                    </a:lnTo>
                    <a:lnTo>
                      <a:pt x="19" y="46"/>
                    </a:lnTo>
                    <a:lnTo>
                      <a:pt x="15" y="62"/>
                    </a:lnTo>
                    <a:close/>
                  </a:path>
                </a:pathLst>
              </a:custGeom>
              <a:solidFill>
                <a:srgbClr val="000000"/>
              </a:solidFill>
              <a:ln w="0">
                <a:solidFill>
                  <a:srgbClr val="000000"/>
                </a:solidFill>
                <a:round/>
                <a:headEnd/>
                <a:tailEnd/>
              </a:ln>
            </p:spPr>
            <p:txBody>
              <a:bodyPr/>
              <a:lstStyle/>
              <a:p>
                <a:endParaRPr lang="en-CA"/>
              </a:p>
            </p:txBody>
          </p:sp>
          <p:sp>
            <p:nvSpPr>
              <p:cNvPr id="19602" name="Freeform 67"/>
              <p:cNvSpPr>
                <a:spLocks noEditPoints="1"/>
              </p:cNvSpPr>
              <p:nvPr/>
            </p:nvSpPr>
            <p:spPr bwMode="auto">
              <a:xfrm>
                <a:off x="3020" y="1533"/>
                <a:ext cx="73" cy="115"/>
              </a:xfrm>
              <a:custGeom>
                <a:avLst/>
                <a:gdLst>
                  <a:gd name="T0" fmla="*/ 0 w 73"/>
                  <a:gd name="T1" fmla="*/ 58 h 115"/>
                  <a:gd name="T2" fmla="*/ 4 w 73"/>
                  <a:gd name="T3" fmla="*/ 39 h 115"/>
                  <a:gd name="T4" fmla="*/ 8 w 73"/>
                  <a:gd name="T5" fmla="*/ 23 h 115"/>
                  <a:gd name="T6" fmla="*/ 11 w 73"/>
                  <a:gd name="T7" fmla="*/ 12 h 115"/>
                  <a:gd name="T8" fmla="*/ 23 w 73"/>
                  <a:gd name="T9" fmla="*/ 4 h 115"/>
                  <a:gd name="T10" fmla="*/ 27 w 73"/>
                  <a:gd name="T11" fmla="*/ 0 h 115"/>
                  <a:gd name="T12" fmla="*/ 34 w 73"/>
                  <a:gd name="T13" fmla="*/ 0 h 115"/>
                  <a:gd name="T14" fmla="*/ 46 w 73"/>
                  <a:gd name="T15" fmla="*/ 0 h 115"/>
                  <a:gd name="T16" fmla="*/ 50 w 73"/>
                  <a:gd name="T17" fmla="*/ 4 h 115"/>
                  <a:gd name="T18" fmla="*/ 57 w 73"/>
                  <a:gd name="T19" fmla="*/ 12 h 115"/>
                  <a:gd name="T20" fmla="*/ 65 w 73"/>
                  <a:gd name="T21" fmla="*/ 23 h 115"/>
                  <a:gd name="T22" fmla="*/ 69 w 73"/>
                  <a:gd name="T23" fmla="*/ 39 h 115"/>
                  <a:gd name="T24" fmla="*/ 73 w 73"/>
                  <a:gd name="T25" fmla="*/ 58 h 115"/>
                  <a:gd name="T26" fmla="*/ 69 w 73"/>
                  <a:gd name="T27" fmla="*/ 73 h 115"/>
                  <a:gd name="T28" fmla="*/ 65 w 73"/>
                  <a:gd name="T29" fmla="*/ 89 h 115"/>
                  <a:gd name="T30" fmla="*/ 57 w 73"/>
                  <a:gd name="T31" fmla="*/ 100 h 115"/>
                  <a:gd name="T32" fmla="*/ 50 w 73"/>
                  <a:gd name="T33" fmla="*/ 108 h 115"/>
                  <a:gd name="T34" fmla="*/ 42 w 73"/>
                  <a:gd name="T35" fmla="*/ 112 h 115"/>
                  <a:gd name="T36" fmla="*/ 34 w 73"/>
                  <a:gd name="T37" fmla="*/ 115 h 115"/>
                  <a:gd name="T38" fmla="*/ 27 w 73"/>
                  <a:gd name="T39" fmla="*/ 112 h 115"/>
                  <a:gd name="T40" fmla="*/ 15 w 73"/>
                  <a:gd name="T41" fmla="*/ 108 h 115"/>
                  <a:gd name="T42" fmla="*/ 11 w 73"/>
                  <a:gd name="T43" fmla="*/ 96 h 115"/>
                  <a:gd name="T44" fmla="*/ 4 w 73"/>
                  <a:gd name="T45" fmla="*/ 77 h 115"/>
                  <a:gd name="T46" fmla="*/ 0 w 73"/>
                  <a:gd name="T47" fmla="*/ 58 h 115"/>
                  <a:gd name="T48" fmla="*/ 15 w 73"/>
                  <a:gd name="T49" fmla="*/ 62 h 115"/>
                  <a:gd name="T50" fmla="*/ 19 w 73"/>
                  <a:gd name="T51" fmla="*/ 81 h 115"/>
                  <a:gd name="T52" fmla="*/ 23 w 73"/>
                  <a:gd name="T53" fmla="*/ 96 h 115"/>
                  <a:gd name="T54" fmla="*/ 27 w 73"/>
                  <a:gd name="T55" fmla="*/ 104 h 115"/>
                  <a:gd name="T56" fmla="*/ 31 w 73"/>
                  <a:gd name="T57" fmla="*/ 108 h 115"/>
                  <a:gd name="T58" fmla="*/ 34 w 73"/>
                  <a:gd name="T59" fmla="*/ 108 h 115"/>
                  <a:gd name="T60" fmla="*/ 38 w 73"/>
                  <a:gd name="T61" fmla="*/ 108 h 115"/>
                  <a:gd name="T62" fmla="*/ 46 w 73"/>
                  <a:gd name="T63" fmla="*/ 104 h 115"/>
                  <a:gd name="T64" fmla="*/ 50 w 73"/>
                  <a:gd name="T65" fmla="*/ 100 h 115"/>
                  <a:gd name="T66" fmla="*/ 50 w 73"/>
                  <a:gd name="T67" fmla="*/ 92 h 115"/>
                  <a:gd name="T68" fmla="*/ 54 w 73"/>
                  <a:gd name="T69" fmla="*/ 77 h 115"/>
                  <a:gd name="T70" fmla="*/ 54 w 73"/>
                  <a:gd name="T71" fmla="*/ 54 h 115"/>
                  <a:gd name="T72" fmla="*/ 54 w 73"/>
                  <a:gd name="T73" fmla="*/ 35 h 115"/>
                  <a:gd name="T74" fmla="*/ 50 w 73"/>
                  <a:gd name="T75" fmla="*/ 20 h 115"/>
                  <a:gd name="T76" fmla="*/ 50 w 73"/>
                  <a:gd name="T77" fmla="*/ 12 h 115"/>
                  <a:gd name="T78" fmla="*/ 42 w 73"/>
                  <a:gd name="T79" fmla="*/ 8 h 115"/>
                  <a:gd name="T80" fmla="*/ 42 w 73"/>
                  <a:gd name="T81" fmla="*/ 4 h 115"/>
                  <a:gd name="T82" fmla="*/ 34 w 73"/>
                  <a:gd name="T83" fmla="*/ 4 h 115"/>
                  <a:gd name="T84" fmla="*/ 31 w 73"/>
                  <a:gd name="T85" fmla="*/ 4 h 115"/>
                  <a:gd name="T86" fmla="*/ 27 w 73"/>
                  <a:gd name="T87" fmla="*/ 8 h 115"/>
                  <a:gd name="T88" fmla="*/ 23 w 73"/>
                  <a:gd name="T89" fmla="*/ 20 h 115"/>
                  <a:gd name="T90" fmla="*/ 19 w 73"/>
                  <a:gd name="T91" fmla="*/ 31 h 115"/>
                  <a:gd name="T92" fmla="*/ 15 w 73"/>
                  <a:gd name="T93" fmla="*/ 46 h 115"/>
                  <a:gd name="T94" fmla="*/ 15 w 73"/>
                  <a:gd name="T95" fmla="*/ 62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39"/>
                    </a:lnTo>
                    <a:lnTo>
                      <a:pt x="8" y="23"/>
                    </a:lnTo>
                    <a:lnTo>
                      <a:pt x="11" y="12"/>
                    </a:lnTo>
                    <a:lnTo>
                      <a:pt x="23" y="4"/>
                    </a:lnTo>
                    <a:lnTo>
                      <a:pt x="27" y="0"/>
                    </a:lnTo>
                    <a:lnTo>
                      <a:pt x="34" y="0"/>
                    </a:lnTo>
                    <a:lnTo>
                      <a:pt x="46" y="0"/>
                    </a:lnTo>
                    <a:lnTo>
                      <a:pt x="50" y="4"/>
                    </a:lnTo>
                    <a:lnTo>
                      <a:pt x="57" y="12"/>
                    </a:lnTo>
                    <a:lnTo>
                      <a:pt x="65" y="23"/>
                    </a:lnTo>
                    <a:lnTo>
                      <a:pt x="69" y="39"/>
                    </a:lnTo>
                    <a:lnTo>
                      <a:pt x="73" y="58"/>
                    </a:lnTo>
                    <a:lnTo>
                      <a:pt x="69" y="73"/>
                    </a:lnTo>
                    <a:lnTo>
                      <a:pt x="65" y="89"/>
                    </a:lnTo>
                    <a:lnTo>
                      <a:pt x="57" y="100"/>
                    </a:lnTo>
                    <a:lnTo>
                      <a:pt x="50" y="108"/>
                    </a:lnTo>
                    <a:lnTo>
                      <a:pt x="42" y="112"/>
                    </a:lnTo>
                    <a:lnTo>
                      <a:pt x="34" y="115"/>
                    </a:lnTo>
                    <a:lnTo>
                      <a:pt x="27" y="112"/>
                    </a:lnTo>
                    <a:lnTo>
                      <a:pt x="15" y="108"/>
                    </a:lnTo>
                    <a:lnTo>
                      <a:pt x="11" y="96"/>
                    </a:lnTo>
                    <a:lnTo>
                      <a:pt x="4" y="77"/>
                    </a:lnTo>
                    <a:lnTo>
                      <a:pt x="0" y="58"/>
                    </a:lnTo>
                    <a:close/>
                    <a:moveTo>
                      <a:pt x="15" y="62"/>
                    </a:moveTo>
                    <a:lnTo>
                      <a:pt x="19" y="81"/>
                    </a:lnTo>
                    <a:lnTo>
                      <a:pt x="23" y="96"/>
                    </a:lnTo>
                    <a:lnTo>
                      <a:pt x="27" y="104"/>
                    </a:lnTo>
                    <a:lnTo>
                      <a:pt x="31" y="108"/>
                    </a:lnTo>
                    <a:lnTo>
                      <a:pt x="34" y="108"/>
                    </a:lnTo>
                    <a:lnTo>
                      <a:pt x="38" y="108"/>
                    </a:lnTo>
                    <a:lnTo>
                      <a:pt x="46" y="104"/>
                    </a:lnTo>
                    <a:lnTo>
                      <a:pt x="50" y="100"/>
                    </a:lnTo>
                    <a:lnTo>
                      <a:pt x="50" y="92"/>
                    </a:lnTo>
                    <a:lnTo>
                      <a:pt x="54" y="77"/>
                    </a:lnTo>
                    <a:lnTo>
                      <a:pt x="54" y="54"/>
                    </a:lnTo>
                    <a:lnTo>
                      <a:pt x="54" y="35"/>
                    </a:lnTo>
                    <a:lnTo>
                      <a:pt x="50" y="20"/>
                    </a:lnTo>
                    <a:lnTo>
                      <a:pt x="50" y="12"/>
                    </a:lnTo>
                    <a:lnTo>
                      <a:pt x="42" y="8"/>
                    </a:lnTo>
                    <a:lnTo>
                      <a:pt x="42" y="4"/>
                    </a:lnTo>
                    <a:lnTo>
                      <a:pt x="34" y="4"/>
                    </a:lnTo>
                    <a:lnTo>
                      <a:pt x="31" y="4"/>
                    </a:lnTo>
                    <a:lnTo>
                      <a:pt x="27" y="8"/>
                    </a:lnTo>
                    <a:lnTo>
                      <a:pt x="23" y="20"/>
                    </a:lnTo>
                    <a:lnTo>
                      <a:pt x="19" y="31"/>
                    </a:lnTo>
                    <a:lnTo>
                      <a:pt x="15" y="46"/>
                    </a:lnTo>
                    <a:lnTo>
                      <a:pt x="15" y="62"/>
                    </a:lnTo>
                    <a:close/>
                  </a:path>
                </a:pathLst>
              </a:custGeom>
              <a:solidFill>
                <a:srgbClr val="000000"/>
              </a:solidFill>
              <a:ln w="0">
                <a:solidFill>
                  <a:srgbClr val="000000"/>
                </a:solidFill>
                <a:round/>
                <a:headEnd/>
                <a:tailEnd/>
              </a:ln>
            </p:spPr>
            <p:txBody>
              <a:bodyPr/>
              <a:lstStyle/>
              <a:p>
                <a:endParaRPr lang="en-CA"/>
              </a:p>
            </p:txBody>
          </p:sp>
          <p:sp>
            <p:nvSpPr>
              <p:cNvPr id="19603" name="Freeform 68"/>
              <p:cNvSpPr>
                <a:spLocks/>
              </p:cNvSpPr>
              <p:nvPr/>
            </p:nvSpPr>
            <p:spPr bwMode="auto">
              <a:xfrm>
                <a:off x="3104" y="1533"/>
                <a:ext cx="66" cy="115"/>
              </a:xfrm>
              <a:custGeom>
                <a:avLst/>
                <a:gdLst>
                  <a:gd name="T0" fmla="*/ 8 w 66"/>
                  <a:gd name="T1" fmla="*/ 12 h 115"/>
                  <a:gd name="T2" fmla="*/ 23 w 66"/>
                  <a:gd name="T3" fmla="*/ 0 h 115"/>
                  <a:gd name="T4" fmla="*/ 46 w 66"/>
                  <a:gd name="T5" fmla="*/ 0 h 115"/>
                  <a:gd name="T6" fmla="*/ 58 w 66"/>
                  <a:gd name="T7" fmla="*/ 16 h 115"/>
                  <a:gd name="T8" fmla="*/ 58 w 66"/>
                  <a:gd name="T9" fmla="*/ 31 h 115"/>
                  <a:gd name="T10" fmla="*/ 43 w 66"/>
                  <a:gd name="T11" fmla="*/ 46 h 115"/>
                  <a:gd name="T12" fmla="*/ 58 w 66"/>
                  <a:gd name="T13" fmla="*/ 58 h 115"/>
                  <a:gd name="T14" fmla="*/ 66 w 66"/>
                  <a:gd name="T15" fmla="*/ 77 h 115"/>
                  <a:gd name="T16" fmla="*/ 54 w 66"/>
                  <a:gd name="T17" fmla="*/ 100 h 115"/>
                  <a:gd name="T18" fmla="*/ 35 w 66"/>
                  <a:gd name="T19" fmla="*/ 112 h 115"/>
                  <a:gd name="T20" fmla="*/ 12 w 66"/>
                  <a:gd name="T21" fmla="*/ 115 h 115"/>
                  <a:gd name="T22" fmla="*/ 0 w 66"/>
                  <a:gd name="T23" fmla="*/ 108 h 115"/>
                  <a:gd name="T24" fmla="*/ 0 w 66"/>
                  <a:gd name="T25" fmla="*/ 104 h 115"/>
                  <a:gd name="T26" fmla="*/ 4 w 66"/>
                  <a:gd name="T27" fmla="*/ 100 h 115"/>
                  <a:gd name="T28" fmla="*/ 8 w 66"/>
                  <a:gd name="T29" fmla="*/ 100 h 115"/>
                  <a:gd name="T30" fmla="*/ 16 w 66"/>
                  <a:gd name="T31" fmla="*/ 104 h 115"/>
                  <a:gd name="T32" fmla="*/ 23 w 66"/>
                  <a:gd name="T33" fmla="*/ 108 h 115"/>
                  <a:gd name="T34" fmla="*/ 27 w 66"/>
                  <a:gd name="T35" fmla="*/ 108 h 115"/>
                  <a:gd name="T36" fmla="*/ 39 w 66"/>
                  <a:gd name="T37" fmla="*/ 108 h 115"/>
                  <a:gd name="T38" fmla="*/ 50 w 66"/>
                  <a:gd name="T39" fmla="*/ 92 h 115"/>
                  <a:gd name="T40" fmla="*/ 50 w 66"/>
                  <a:gd name="T41" fmla="*/ 81 h 115"/>
                  <a:gd name="T42" fmla="*/ 46 w 66"/>
                  <a:gd name="T43" fmla="*/ 69 h 115"/>
                  <a:gd name="T44" fmla="*/ 39 w 66"/>
                  <a:gd name="T45" fmla="*/ 62 h 115"/>
                  <a:gd name="T46" fmla="*/ 27 w 66"/>
                  <a:gd name="T47" fmla="*/ 58 h 115"/>
                  <a:gd name="T48" fmla="*/ 20 w 66"/>
                  <a:gd name="T49" fmla="*/ 58 h 115"/>
                  <a:gd name="T50" fmla="*/ 27 w 66"/>
                  <a:gd name="T51" fmla="*/ 54 h 115"/>
                  <a:gd name="T52" fmla="*/ 39 w 66"/>
                  <a:gd name="T53" fmla="*/ 46 h 115"/>
                  <a:gd name="T54" fmla="*/ 46 w 66"/>
                  <a:gd name="T55" fmla="*/ 35 h 115"/>
                  <a:gd name="T56" fmla="*/ 46 w 66"/>
                  <a:gd name="T57" fmla="*/ 20 h 115"/>
                  <a:gd name="T58" fmla="*/ 35 w 66"/>
                  <a:gd name="T59" fmla="*/ 12 h 115"/>
                  <a:gd name="T60" fmla="*/ 20 w 66"/>
                  <a:gd name="T61" fmla="*/ 12 h 115"/>
                  <a:gd name="T62" fmla="*/ 4 w 66"/>
                  <a:gd name="T63" fmla="*/ 23 h 11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6"/>
                  <a:gd name="T97" fmla="*/ 0 h 115"/>
                  <a:gd name="T98" fmla="*/ 66 w 66"/>
                  <a:gd name="T99" fmla="*/ 115 h 11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6" h="115">
                    <a:moveTo>
                      <a:pt x="4" y="23"/>
                    </a:moveTo>
                    <a:lnTo>
                      <a:pt x="8" y="12"/>
                    </a:lnTo>
                    <a:lnTo>
                      <a:pt x="16" y="4"/>
                    </a:lnTo>
                    <a:lnTo>
                      <a:pt x="23" y="0"/>
                    </a:lnTo>
                    <a:lnTo>
                      <a:pt x="31" y="0"/>
                    </a:lnTo>
                    <a:lnTo>
                      <a:pt x="46" y="0"/>
                    </a:lnTo>
                    <a:lnTo>
                      <a:pt x="54" y="8"/>
                    </a:lnTo>
                    <a:lnTo>
                      <a:pt x="58" y="16"/>
                    </a:lnTo>
                    <a:lnTo>
                      <a:pt x="58" y="23"/>
                    </a:lnTo>
                    <a:lnTo>
                      <a:pt x="58" y="31"/>
                    </a:lnTo>
                    <a:lnTo>
                      <a:pt x="50" y="39"/>
                    </a:lnTo>
                    <a:lnTo>
                      <a:pt x="43" y="46"/>
                    </a:lnTo>
                    <a:lnTo>
                      <a:pt x="50" y="50"/>
                    </a:lnTo>
                    <a:lnTo>
                      <a:pt x="58" y="58"/>
                    </a:lnTo>
                    <a:lnTo>
                      <a:pt x="62" y="66"/>
                    </a:lnTo>
                    <a:lnTo>
                      <a:pt x="66" y="77"/>
                    </a:lnTo>
                    <a:lnTo>
                      <a:pt x="62" y="89"/>
                    </a:lnTo>
                    <a:lnTo>
                      <a:pt x="54" y="100"/>
                    </a:lnTo>
                    <a:lnTo>
                      <a:pt x="46" y="108"/>
                    </a:lnTo>
                    <a:lnTo>
                      <a:pt x="35" y="112"/>
                    </a:lnTo>
                    <a:lnTo>
                      <a:pt x="20" y="115"/>
                    </a:lnTo>
                    <a:lnTo>
                      <a:pt x="12" y="115"/>
                    </a:lnTo>
                    <a:lnTo>
                      <a:pt x="4" y="112"/>
                    </a:lnTo>
                    <a:lnTo>
                      <a:pt x="0" y="108"/>
                    </a:lnTo>
                    <a:lnTo>
                      <a:pt x="0" y="104"/>
                    </a:lnTo>
                    <a:lnTo>
                      <a:pt x="4" y="104"/>
                    </a:lnTo>
                    <a:lnTo>
                      <a:pt x="4" y="100"/>
                    </a:lnTo>
                    <a:lnTo>
                      <a:pt x="8" y="100"/>
                    </a:lnTo>
                    <a:lnTo>
                      <a:pt x="12" y="100"/>
                    </a:lnTo>
                    <a:lnTo>
                      <a:pt x="16" y="104"/>
                    </a:lnTo>
                    <a:lnTo>
                      <a:pt x="20" y="104"/>
                    </a:lnTo>
                    <a:lnTo>
                      <a:pt x="23" y="108"/>
                    </a:lnTo>
                    <a:lnTo>
                      <a:pt x="27" y="108"/>
                    </a:lnTo>
                    <a:lnTo>
                      <a:pt x="31" y="108"/>
                    </a:lnTo>
                    <a:lnTo>
                      <a:pt x="39" y="108"/>
                    </a:lnTo>
                    <a:lnTo>
                      <a:pt x="46" y="100"/>
                    </a:lnTo>
                    <a:lnTo>
                      <a:pt x="50" y="92"/>
                    </a:lnTo>
                    <a:lnTo>
                      <a:pt x="50" y="85"/>
                    </a:lnTo>
                    <a:lnTo>
                      <a:pt x="50" y="81"/>
                    </a:lnTo>
                    <a:lnTo>
                      <a:pt x="50" y="73"/>
                    </a:lnTo>
                    <a:lnTo>
                      <a:pt x="46" y="69"/>
                    </a:lnTo>
                    <a:lnTo>
                      <a:pt x="43" y="66"/>
                    </a:lnTo>
                    <a:lnTo>
                      <a:pt x="39" y="62"/>
                    </a:lnTo>
                    <a:lnTo>
                      <a:pt x="35" y="62"/>
                    </a:lnTo>
                    <a:lnTo>
                      <a:pt x="27" y="58"/>
                    </a:lnTo>
                    <a:lnTo>
                      <a:pt x="23" y="58"/>
                    </a:lnTo>
                    <a:lnTo>
                      <a:pt x="20" y="58"/>
                    </a:lnTo>
                    <a:lnTo>
                      <a:pt x="20" y="54"/>
                    </a:lnTo>
                    <a:lnTo>
                      <a:pt x="27" y="54"/>
                    </a:lnTo>
                    <a:lnTo>
                      <a:pt x="35" y="50"/>
                    </a:lnTo>
                    <a:lnTo>
                      <a:pt x="39" y="46"/>
                    </a:lnTo>
                    <a:lnTo>
                      <a:pt x="43" y="43"/>
                    </a:lnTo>
                    <a:lnTo>
                      <a:pt x="46" y="35"/>
                    </a:lnTo>
                    <a:lnTo>
                      <a:pt x="46" y="27"/>
                    </a:lnTo>
                    <a:lnTo>
                      <a:pt x="46" y="20"/>
                    </a:lnTo>
                    <a:lnTo>
                      <a:pt x="43" y="16"/>
                    </a:lnTo>
                    <a:lnTo>
                      <a:pt x="35" y="12"/>
                    </a:lnTo>
                    <a:lnTo>
                      <a:pt x="27" y="8"/>
                    </a:lnTo>
                    <a:lnTo>
                      <a:pt x="20" y="12"/>
                    </a:lnTo>
                    <a:lnTo>
                      <a:pt x="12" y="16"/>
                    </a:lnTo>
                    <a:lnTo>
                      <a:pt x="4" y="23"/>
                    </a:lnTo>
                    <a:close/>
                  </a:path>
                </a:pathLst>
              </a:custGeom>
              <a:solidFill>
                <a:srgbClr val="000000"/>
              </a:solidFill>
              <a:ln w="0">
                <a:solidFill>
                  <a:srgbClr val="000000"/>
                </a:solidFill>
                <a:round/>
                <a:headEnd/>
                <a:tailEnd/>
              </a:ln>
            </p:spPr>
            <p:txBody>
              <a:bodyPr/>
              <a:lstStyle/>
              <a:p>
                <a:endParaRPr lang="en-CA"/>
              </a:p>
            </p:txBody>
          </p:sp>
          <p:sp>
            <p:nvSpPr>
              <p:cNvPr id="19604" name="Freeform 69"/>
              <p:cNvSpPr>
                <a:spLocks noEditPoints="1"/>
              </p:cNvSpPr>
              <p:nvPr/>
            </p:nvSpPr>
            <p:spPr bwMode="auto">
              <a:xfrm>
                <a:off x="3193" y="1533"/>
                <a:ext cx="65" cy="115"/>
              </a:xfrm>
              <a:custGeom>
                <a:avLst/>
                <a:gdLst>
                  <a:gd name="T0" fmla="*/ 11 w 65"/>
                  <a:gd name="T1" fmla="*/ 46 h 115"/>
                  <a:gd name="T2" fmla="*/ 3 w 65"/>
                  <a:gd name="T3" fmla="*/ 31 h 115"/>
                  <a:gd name="T4" fmla="*/ 3 w 65"/>
                  <a:gd name="T5" fmla="*/ 16 h 115"/>
                  <a:gd name="T6" fmla="*/ 19 w 65"/>
                  <a:gd name="T7" fmla="*/ 0 h 115"/>
                  <a:gd name="T8" fmla="*/ 46 w 65"/>
                  <a:gd name="T9" fmla="*/ 0 h 115"/>
                  <a:gd name="T10" fmla="*/ 61 w 65"/>
                  <a:gd name="T11" fmla="*/ 16 h 115"/>
                  <a:gd name="T12" fmla="*/ 61 w 65"/>
                  <a:gd name="T13" fmla="*/ 31 h 115"/>
                  <a:gd name="T14" fmla="*/ 49 w 65"/>
                  <a:gd name="T15" fmla="*/ 43 h 115"/>
                  <a:gd name="T16" fmla="*/ 49 w 65"/>
                  <a:gd name="T17" fmla="*/ 62 h 115"/>
                  <a:gd name="T18" fmla="*/ 61 w 65"/>
                  <a:gd name="T19" fmla="*/ 77 h 115"/>
                  <a:gd name="T20" fmla="*/ 61 w 65"/>
                  <a:gd name="T21" fmla="*/ 96 h 115"/>
                  <a:gd name="T22" fmla="*/ 46 w 65"/>
                  <a:gd name="T23" fmla="*/ 112 h 115"/>
                  <a:gd name="T24" fmla="*/ 23 w 65"/>
                  <a:gd name="T25" fmla="*/ 115 h 115"/>
                  <a:gd name="T26" fmla="*/ 7 w 65"/>
                  <a:gd name="T27" fmla="*/ 104 h 115"/>
                  <a:gd name="T28" fmla="*/ 0 w 65"/>
                  <a:gd name="T29" fmla="*/ 89 h 115"/>
                  <a:gd name="T30" fmla="*/ 3 w 65"/>
                  <a:gd name="T31" fmla="*/ 73 h 115"/>
                  <a:gd name="T32" fmla="*/ 23 w 65"/>
                  <a:gd name="T33" fmla="*/ 58 h 115"/>
                  <a:gd name="T34" fmla="*/ 42 w 65"/>
                  <a:gd name="T35" fmla="*/ 39 h 115"/>
                  <a:gd name="T36" fmla="*/ 46 w 65"/>
                  <a:gd name="T37" fmla="*/ 27 h 115"/>
                  <a:gd name="T38" fmla="*/ 46 w 65"/>
                  <a:gd name="T39" fmla="*/ 16 h 115"/>
                  <a:gd name="T40" fmla="*/ 38 w 65"/>
                  <a:gd name="T41" fmla="*/ 4 h 115"/>
                  <a:gd name="T42" fmla="*/ 26 w 65"/>
                  <a:gd name="T43" fmla="*/ 4 h 115"/>
                  <a:gd name="T44" fmla="*/ 19 w 65"/>
                  <a:gd name="T45" fmla="*/ 16 h 115"/>
                  <a:gd name="T46" fmla="*/ 19 w 65"/>
                  <a:gd name="T47" fmla="*/ 23 h 115"/>
                  <a:gd name="T48" fmla="*/ 23 w 65"/>
                  <a:gd name="T49" fmla="*/ 35 h 115"/>
                  <a:gd name="T50" fmla="*/ 34 w 65"/>
                  <a:gd name="T51" fmla="*/ 50 h 115"/>
                  <a:gd name="T52" fmla="*/ 23 w 65"/>
                  <a:gd name="T53" fmla="*/ 66 h 115"/>
                  <a:gd name="T54" fmla="*/ 15 w 65"/>
                  <a:gd name="T55" fmla="*/ 81 h 115"/>
                  <a:gd name="T56" fmla="*/ 15 w 65"/>
                  <a:gd name="T57" fmla="*/ 96 h 115"/>
                  <a:gd name="T58" fmla="*/ 26 w 65"/>
                  <a:gd name="T59" fmla="*/ 108 h 115"/>
                  <a:gd name="T60" fmla="*/ 38 w 65"/>
                  <a:gd name="T61" fmla="*/ 108 h 115"/>
                  <a:gd name="T62" fmla="*/ 46 w 65"/>
                  <a:gd name="T63" fmla="*/ 100 h 115"/>
                  <a:gd name="T64" fmla="*/ 49 w 65"/>
                  <a:gd name="T65" fmla="*/ 89 h 115"/>
                  <a:gd name="T66" fmla="*/ 42 w 65"/>
                  <a:gd name="T67" fmla="*/ 77 h 115"/>
                  <a:gd name="T68" fmla="*/ 26 w 65"/>
                  <a:gd name="T69" fmla="*/ 62 h 11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65"/>
                  <a:gd name="T106" fmla="*/ 0 h 115"/>
                  <a:gd name="T107" fmla="*/ 65 w 65"/>
                  <a:gd name="T108" fmla="*/ 115 h 11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65" h="115">
                    <a:moveTo>
                      <a:pt x="23" y="58"/>
                    </a:moveTo>
                    <a:lnTo>
                      <a:pt x="11" y="46"/>
                    </a:lnTo>
                    <a:lnTo>
                      <a:pt x="3" y="39"/>
                    </a:lnTo>
                    <a:lnTo>
                      <a:pt x="3" y="31"/>
                    </a:lnTo>
                    <a:lnTo>
                      <a:pt x="0" y="27"/>
                    </a:lnTo>
                    <a:lnTo>
                      <a:pt x="3" y="16"/>
                    </a:lnTo>
                    <a:lnTo>
                      <a:pt x="11" y="8"/>
                    </a:lnTo>
                    <a:lnTo>
                      <a:pt x="19" y="0"/>
                    </a:lnTo>
                    <a:lnTo>
                      <a:pt x="34" y="0"/>
                    </a:lnTo>
                    <a:lnTo>
                      <a:pt x="46" y="0"/>
                    </a:lnTo>
                    <a:lnTo>
                      <a:pt x="53" y="8"/>
                    </a:lnTo>
                    <a:lnTo>
                      <a:pt x="61" y="16"/>
                    </a:lnTo>
                    <a:lnTo>
                      <a:pt x="61" y="23"/>
                    </a:lnTo>
                    <a:lnTo>
                      <a:pt x="61" y="31"/>
                    </a:lnTo>
                    <a:lnTo>
                      <a:pt x="57" y="35"/>
                    </a:lnTo>
                    <a:lnTo>
                      <a:pt x="49" y="43"/>
                    </a:lnTo>
                    <a:lnTo>
                      <a:pt x="38" y="50"/>
                    </a:lnTo>
                    <a:lnTo>
                      <a:pt x="49" y="62"/>
                    </a:lnTo>
                    <a:lnTo>
                      <a:pt x="57" y="69"/>
                    </a:lnTo>
                    <a:lnTo>
                      <a:pt x="61" y="77"/>
                    </a:lnTo>
                    <a:lnTo>
                      <a:pt x="65" y="85"/>
                    </a:lnTo>
                    <a:lnTo>
                      <a:pt x="61" y="96"/>
                    </a:lnTo>
                    <a:lnTo>
                      <a:pt x="57" y="108"/>
                    </a:lnTo>
                    <a:lnTo>
                      <a:pt x="46" y="112"/>
                    </a:lnTo>
                    <a:lnTo>
                      <a:pt x="30" y="115"/>
                    </a:lnTo>
                    <a:lnTo>
                      <a:pt x="23" y="115"/>
                    </a:lnTo>
                    <a:lnTo>
                      <a:pt x="15" y="112"/>
                    </a:lnTo>
                    <a:lnTo>
                      <a:pt x="7" y="104"/>
                    </a:lnTo>
                    <a:lnTo>
                      <a:pt x="0" y="96"/>
                    </a:lnTo>
                    <a:lnTo>
                      <a:pt x="0" y="89"/>
                    </a:lnTo>
                    <a:lnTo>
                      <a:pt x="0" y="81"/>
                    </a:lnTo>
                    <a:lnTo>
                      <a:pt x="3" y="73"/>
                    </a:lnTo>
                    <a:lnTo>
                      <a:pt x="11" y="66"/>
                    </a:lnTo>
                    <a:lnTo>
                      <a:pt x="23" y="58"/>
                    </a:lnTo>
                    <a:close/>
                    <a:moveTo>
                      <a:pt x="34" y="50"/>
                    </a:moveTo>
                    <a:lnTo>
                      <a:pt x="42" y="39"/>
                    </a:lnTo>
                    <a:lnTo>
                      <a:pt x="46" y="35"/>
                    </a:lnTo>
                    <a:lnTo>
                      <a:pt x="46" y="27"/>
                    </a:lnTo>
                    <a:lnTo>
                      <a:pt x="46" y="23"/>
                    </a:lnTo>
                    <a:lnTo>
                      <a:pt x="46" y="16"/>
                    </a:lnTo>
                    <a:lnTo>
                      <a:pt x="42" y="8"/>
                    </a:lnTo>
                    <a:lnTo>
                      <a:pt x="38" y="4"/>
                    </a:lnTo>
                    <a:lnTo>
                      <a:pt x="30" y="4"/>
                    </a:lnTo>
                    <a:lnTo>
                      <a:pt x="26" y="4"/>
                    </a:lnTo>
                    <a:lnTo>
                      <a:pt x="23" y="8"/>
                    </a:lnTo>
                    <a:lnTo>
                      <a:pt x="19" y="16"/>
                    </a:lnTo>
                    <a:lnTo>
                      <a:pt x="19" y="20"/>
                    </a:lnTo>
                    <a:lnTo>
                      <a:pt x="19" y="23"/>
                    </a:lnTo>
                    <a:lnTo>
                      <a:pt x="19" y="31"/>
                    </a:lnTo>
                    <a:lnTo>
                      <a:pt x="23" y="35"/>
                    </a:lnTo>
                    <a:lnTo>
                      <a:pt x="23" y="39"/>
                    </a:lnTo>
                    <a:lnTo>
                      <a:pt x="34" y="50"/>
                    </a:lnTo>
                    <a:close/>
                    <a:moveTo>
                      <a:pt x="26" y="62"/>
                    </a:moveTo>
                    <a:lnTo>
                      <a:pt x="23" y="66"/>
                    </a:lnTo>
                    <a:lnTo>
                      <a:pt x="19" y="73"/>
                    </a:lnTo>
                    <a:lnTo>
                      <a:pt x="15" y="81"/>
                    </a:lnTo>
                    <a:lnTo>
                      <a:pt x="15" y="89"/>
                    </a:lnTo>
                    <a:lnTo>
                      <a:pt x="15" y="96"/>
                    </a:lnTo>
                    <a:lnTo>
                      <a:pt x="19" y="104"/>
                    </a:lnTo>
                    <a:lnTo>
                      <a:pt x="26" y="108"/>
                    </a:lnTo>
                    <a:lnTo>
                      <a:pt x="34" y="108"/>
                    </a:lnTo>
                    <a:lnTo>
                      <a:pt x="38" y="108"/>
                    </a:lnTo>
                    <a:lnTo>
                      <a:pt x="46" y="104"/>
                    </a:lnTo>
                    <a:lnTo>
                      <a:pt x="46" y="100"/>
                    </a:lnTo>
                    <a:lnTo>
                      <a:pt x="49" y="92"/>
                    </a:lnTo>
                    <a:lnTo>
                      <a:pt x="49" y="89"/>
                    </a:lnTo>
                    <a:lnTo>
                      <a:pt x="46" y="81"/>
                    </a:lnTo>
                    <a:lnTo>
                      <a:pt x="42" y="77"/>
                    </a:lnTo>
                    <a:lnTo>
                      <a:pt x="34" y="69"/>
                    </a:lnTo>
                    <a:lnTo>
                      <a:pt x="26" y="62"/>
                    </a:lnTo>
                    <a:close/>
                  </a:path>
                </a:pathLst>
              </a:custGeom>
              <a:solidFill>
                <a:srgbClr val="000000"/>
              </a:solidFill>
              <a:ln w="0">
                <a:solidFill>
                  <a:srgbClr val="000000"/>
                </a:solidFill>
                <a:round/>
                <a:headEnd/>
                <a:tailEnd/>
              </a:ln>
            </p:spPr>
            <p:txBody>
              <a:bodyPr/>
              <a:lstStyle/>
              <a:p>
                <a:endParaRPr lang="en-CA"/>
              </a:p>
            </p:txBody>
          </p:sp>
          <p:sp>
            <p:nvSpPr>
              <p:cNvPr id="19605" name="Rectangle 70"/>
              <p:cNvSpPr>
                <a:spLocks noChangeArrowheads="1"/>
              </p:cNvSpPr>
              <p:nvPr/>
            </p:nvSpPr>
            <p:spPr bwMode="auto">
              <a:xfrm>
                <a:off x="3304" y="1507"/>
                <a:ext cx="8" cy="207"/>
              </a:xfrm>
              <a:prstGeom prst="rect">
                <a:avLst/>
              </a:prstGeom>
              <a:solidFill>
                <a:srgbClr val="000000"/>
              </a:solidFill>
              <a:ln w="0">
                <a:solidFill>
                  <a:srgbClr val="000000"/>
                </a:solidFill>
                <a:miter lim="800000"/>
                <a:headEnd/>
                <a:tailEnd/>
              </a:ln>
            </p:spPr>
            <p:txBody>
              <a:bodyPr/>
              <a:lstStyle/>
              <a:p>
                <a:endParaRPr lang="en-US"/>
              </a:p>
            </p:txBody>
          </p:sp>
          <p:sp>
            <p:nvSpPr>
              <p:cNvPr id="19606" name="Freeform 71"/>
              <p:cNvSpPr>
                <a:spLocks noEditPoints="1"/>
              </p:cNvSpPr>
              <p:nvPr/>
            </p:nvSpPr>
            <p:spPr bwMode="auto">
              <a:xfrm>
                <a:off x="3500" y="1533"/>
                <a:ext cx="72" cy="115"/>
              </a:xfrm>
              <a:custGeom>
                <a:avLst/>
                <a:gdLst>
                  <a:gd name="T0" fmla="*/ 0 w 72"/>
                  <a:gd name="T1" fmla="*/ 58 h 115"/>
                  <a:gd name="T2" fmla="*/ 3 w 72"/>
                  <a:gd name="T3" fmla="*/ 39 h 115"/>
                  <a:gd name="T4" fmla="*/ 7 w 72"/>
                  <a:gd name="T5" fmla="*/ 23 h 115"/>
                  <a:gd name="T6" fmla="*/ 15 w 72"/>
                  <a:gd name="T7" fmla="*/ 12 h 115"/>
                  <a:gd name="T8" fmla="*/ 23 w 72"/>
                  <a:gd name="T9" fmla="*/ 4 h 115"/>
                  <a:gd name="T10" fmla="*/ 30 w 72"/>
                  <a:gd name="T11" fmla="*/ 0 h 115"/>
                  <a:gd name="T12" fmla="*/ 38 w 72"/>
                  <a:gd name="T13" fmla="*/ 0 h 115"/>
                  <a:gd name="T14" fmla="*/ 46 w 72"/>
                  <a:gd name="T15" fmla="*/ 0 h 115"/>
                  <a:gd name="T16" fmla="*/ 53 w 72"/>
                  <a:gd name="T17" fmla="*/ 4 h 115"/>
                  <a:gd name="T18" fmla="*/ 61 w 72"/>
                  <a:gd name="T19" fmla="*/ 12 h 115"/>
                  <a:gd name="T20" fmla="*/ 65 w 72"/>
                  <a:gd name="T21" fmla="*/ 23 h 115"/>
                  <a:gd name="T22" fmla="*/ 69 w 72"/>
                  <a:gd name="T23" fmla="*/ 39 h 115"/>
                  <a:gd name="T24" fmla="*/ 72 w 72"/>
                  <a:gd name="T25" fmla="*/ 58 h 115"/>
                  <a:gd name="T26" fmla="*/ 69 w 72"/>
                  <a:gd name="T27" fmla="*/ 73 h 115"/>
                  <a:gd name="T28" fmla="*/ 65 w 72"/>
                  <a:gd name="T29" fmla="*/ 89 h 115"/>
                  <a:gd name="T30" fmla="*/ 61 w 72"/>
                  <a:gd name="T31" fmla="*/ 100 h 115"/>
                  <a:gd name="T32" fmla="*/ 53 w 72"/>
                  <a:gd name="T33" fmla="*/ 108 h 115"/>
                  <a:gd name="T34" fmla="*/ 46 w 72"/>
                  <a:gd name="T35" fmla="*/ 112 h 115"/>
                  <a:gd name="T36" fmla="*/ 34 w 72"/>
                  <a:gd name="T37" fmla="*/ 115 h 115"/>
                  <a:gd name="T38" fmla="*/ 26 w 72"/>
                  <a:gd name="T39" fmla="*/ 112 h 115"/>
                  <a:gd name="T40" fmla="*/ 19 w 72"/>
                  <a:gd name="T41" fmla="*/ 108 h 115"/>
                  <a:gd name="T42" fmla="*/ 11 w 72"/>
                  <a:gd name="T43" fmla="*/ 96 h 115"/>
                  <a:gd name="T44" fmla="*/ 3 w 72"/>
                  <a:gd name="T45" fmla="*/ 77 h 115"/>
                  <a:gd name="T46" fmla="*/ 0 w 72"/>
                  <a:gd name="T47" fmla="*/ 58 h 115"/>
                  <a:gd name="T48" fmla="*/ 19 w 72"/>
                  <a:gd name="T49" fmla="*/ 62 h 115"/>
                  <a:gd name="T50" fmla="*/ 19 w 72"/>
                  <a:gd name="T51" fmla="*/ 81 h 115"/>
                  <a:gd name="T52" fmla="*/ 23 w 72"/>
                  <a:gd name="T53" fmla="*/ 96 h 115"/>
                  <a:gd name="T54" fmla="*/ 26 w 72"/>
                  <a:gd name="T55" fmla="*/ 104 h 115"/>
                  <a:gd name="T56" fmla="*/ 30 w 72"/>
                  <a:gd name="T57" fmla="*/ 108 h 115"/>
                  <a:gd name="T58" fmla="*/ 38 w 72"/>
                  <a:gd name="T59" fmla="*/ 108 h 115"/>
                  <a:gd name="T60" fmla="*/ 42 w 72"/>
                  <a:gd name="T61" fmla="*/ 108 h 115"/>
                  <a:gd name="T62" fmla="*/ 46 w 72"/>
                  <a:gd name="T63" fmla="*/ 104 h 115"/>
                  <a:gd name="T64" fmla="*/ 49 w 72"/>
                  <a:gd name="T65" fmla="*/ 100 h 115"/>
                  <a:gd name="T66" fmla="*/ 53 w 72"/>
                  <a:gd name="T67" fmla="*/ 92 h 115"/>
                  <a:gd name="T68" fmla="*/ 53 w 72"/>
                  <a:gd name="T69" fmla="*/ 77 h 115"/>
                  <a:gd name="T70" fmla="*/ 57 w 72"/>
                  <a:gd name="T71" fmla="*/ 54 h 115"/>
                  <a:gd name="T72" fmla="*/ 53 w 72"/>
                  <a:gd name="T73" fmla="*/ 35 h 115"/>
                  <a:gd name="T74" fmla="*/ 53 w 72"/>
                  <a:gd name="T75" fmla="*/ 20 h 115"/>
                  <a:gd name="T76" fmla="*/ 49 w 72"/>
                  <a:gd name="T77" fmla="*/ 12 h 115"/>
                  <a:gd name="T78" fmla="*/ 46 w 72"/>
                  <a:gd name="T79" fmla="*/ 8 h 115"/>
                  <a:gd name="T80" fmla="*/ 42 w 72"/>
                  <a:gd name="T81" fmla="*/ 4 h 115"/>
                  <a:gd name="T82" fmla="*/ 38 w 72"/>
                  <a:gd name="T83" fmla="*/ 4 h 115"/>
                  <a:gd name="T84" fmla="*/ 30 w 72"/>
                  <a:gd name="T85" fmla="*/ 4 h 115"/>
                  <a:gd name="T86" fmla="*/ 26 w 72"/>
                  <a:gd name="T87" fmla="*/ 8 h 115"/>
                  <a:gd name="T88" fmla="*/ 23 w 72"/>
                  <a:gd name="T89" fmla="*/ 20 h 115"/>
                  <a:gd name="T90" fmla="*/ 19 w 72"/>
                  <a:gd name="T91" fmla="*/ 31 h 115"/>
                  <a:gd name="T92" fmla="*/ 19 w 72"/>
                  <a:gd name="T93" fmla="*/ 46 h 115"/>
                  <a:gd name="T94" fmla="*/ 19 w 72"/>
                  <a:gd name="T95" fmla="*/ 62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2"/>
                  <a:gd name="T145" fmla="*/ 0 h 115"/>
                  <a:gd name="T146" fmla="*/ 72 w 72"/>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2" h="115">
                    <a:moveTo>
                      <a:pt x="0" y="58"/>
                    </a:moveTo>
                    <a:lnTo>
                      <a:pt x="3" y="39"/>
                    </a:lnTo>
                    <a:lnTo>
                      <a:pt x="7" y="23"/>
                    </a:lnTo>
                    <a:lnTo>
                      <a:pt x="15" y="12"/>
                    </a:lnTo>
                    <a:lnTo>
                      <a:pt x="23" y="4"/>
                    </a:lnTo>
                    <a:lnTo>
                      <a:pt x="30" y="0"/>
                    </a:lnTo>
                    <a:lnTo>
                      <a:pt x="38" y="0"/>
                    </a:lnTo>
                    <a:lnTo>
                      <a:pt x="46" y="0"/>
                    </a:lnTo>
                    <a:lnTo>
                      <a:pt x="53" y="4"/>
                    </a:lnTo>
                    <a:lnTo>
                      <a:pt x="61" y="12"/>
                    </a:lnTo>
                    <a:lnTo>
                      <a:pt x="65" y="23"/>
                    </a:lnTo>
                    <a:lnTo>
                      <a:pt x="69" y="39"/>
                    </a:lnTo>
                    <a:lnTo>
                      <a:pt x="72" y="58"/>
                    </a:lnTo>
                    <a:lnTo>
                      <a:pt x="69" y="73"/>
                    </a:lnTo>
                    <a:lnTo>
                      <a:pt x="65" y="89"/>
                    </a:lnTo>
                    <a:lnTo>
                      <a:pt x="61" y="100"/>
                    </a:lnTo>
                    <a:lnTo>
                      <a:pt x="53" y="108"/>
                    </a:lnTo>
                    <a:lnTo>
                      <a:pt x="46" y="112"/>
                    </a:lnTo>
                    <a:lnTo>
                      <a:pt x="34" y="115"/>
                    </a:lnTo>
                    <a:lnTo>
                      <a:pt x="26" y="112"/>
                    </a:lnTo>
                    <a:lnTo>
                      <a:pt x="19" y="108"/>
                    </a:lnTo>
                    <a:lnTo>
                      <a:pt x="11" y="96"/>
                    </a:lnTo>
                    <a:lnTo>
                      <a:pt x="3" y="77"/>
                    </a:lnTo>
                    <a:lnTo>
                      <a:pt x="0" y="58"/>
                    </a:lnTo>
                    <a:close/>
                    <a:moveTo>
                      <a:pt x="19" y="62"/>
                    </a:moveTo>
                    <a:lnTo>
                      <a:pt x="19" y="81"/>
                    </a:lnTo>
                    <a:lnTo>
                      <a:pt x="23" y="96"/>
                    </a:lnTo>
                    <a:lnTo>
                      <a:pt x="26" y="104"/>
                    </a:lnTo>
                    <a:lnTo>
                      <a:pt x="30" y="108"/>
                    </a:lnTo>
                    <a:lnTo>
                      <a:pt x="38" y="108"/>
                    </a:lnTo>
                    <a:lnTo>
                      <a:pt x="42" y="108"/>
                    </a:lnTo>
                    <a:lnTo>
                      <a:pt x="46" y="104"/>
                    </a:lnTo>
                    <a:lnTo>
                      <a:pt x="49" y="100"/>
                    </a:lnTo>
                    <a:lnTo>
                      <a:pt x="53" y="92"/>
                    </a:lnTo>
                    <a:lnTo>
                      <a:pt x="53" y="77"/>
                    </a:lnTo>
                    <a:lnTo>
                      <a:pt x="57" y="54"/>
                    </a:lnTo>
                    <a:lnTo>
                      <a:pt x="53" y="35"/>
                    </a:lnTo>
                    <a:lnTo>
                      <a:pt x="53" y="20"/>
                    </a:lnTo>
                    <a:lnTo>
                      <a:pt x="49" y="12"/>
                    </a:lnTo>
                    <a:lnTo>
                      <a:pt x="46" y="8"/>
                    </a:lnTo>
                    <a:lnTo>
                      <a:pt x="42" y="4"/>
                    </a:lnTo>
                    <a:lnTo>
                      <a:pt x="38" y="4"/>
                    </a:lnTo>
                    <a:lnTo>
                      <a:pt x="30" y="4"/>
                    </a:lnTo>
                    <a:lnTo>
                      <a:pt x="26" y="8"/>
                    </a:lnTo>
                    <a:lnTo>
                      <a:pt x="23" y="20"/>
                    </a:lnTo>
                    <a:lnTo>
                      <a:pt x="19" y="31"/>
                    </a:lnTo>
                    <a:lnTo>
                      <a:pt x="19" y="46"/>
                    </a:lnTo>
                    <a:lnTo>
                      <a:pt x="19" y="62"/>
                    </a:lnTo>
                    <a:close/>
                  </a:path>
                </a:pathLst>
              </a:custGeom>
              <a:solidFill>
                <a:srgbClr val="000000"/>
              </a:solidFill>
              <a:ln w="0">
                <a:solidFill>
                  <a:srgbClr val="000000"/>
                </a:solidFill>
                <a:round/>
                <a:headEnd/>
                <a:tailEnd/>
              </a:ln>
            </p:spPr>
            <p:txBody>
              <a:bodyPr/>
              <a:lstStyle/>
              <a:p>
                <a:endParaRPr lang="en-CA"/>
              </a:p>
            </p:txBody>
          </p:sp>
          <p:sp>
            <p:nvSpPr>
              <p:cNvPr id="19607" name="Rectangle 72"/>
              <p:cNvSpPr>
                <a:spLocks noChangeArrowheads="1"/>
              </p:cNvSpPr>
              <p:nvPr/>
            </p:nvSpPr>
            <p:spPr bwMode="auto">
              <a:xfrm>
                <a:off x="4071" y="1507"/>
                <a:ext cx="8" cy="207"/>
              </a:xfrm>
              <a:prstGeom prst="rect">
                <a:avLst/>
              </a:prstGeom>
              <a:solidFill>
                <a:srgbClr val="000000"/>
              </a:solidFill>
              <a:ln w="0">
                <a:solidFill>
                  <a:srgbClr val="000000"/>
                </a:solidFill>
                <a:miter lim="800000"/>
                <a:headEnd/>
                <a:tailEnd/>
              </a:ln>
            </p:spPr>
            <p:txBody>
              <a:bodyPr/>
              <a:lstStyle/>
              <a:p>
                <a:endParaRPr lang="en-US"/>
              </a:p>
            </p:txBody>
          </p:sp>
          <p:sp>
            <p:nvSpPr>
              <p:cNvPr id="19608" name="Freeform 73"/>
              <p:cNvSpPr>
                <a:spLocks noEditPoints="1"/>
              </p:cNvSpPr>
              <p:nvPr/>
            </p:nvSpPr>
            <p:spPr bwMode="auto">
              <a:xfrm>
                <a:off x="4267" y="1533"/>
                <a:ext cx="69" cy="115"/>
              </a:xfrm>
              <a:custGeom>
                <a:avLst/>
                <a:gdLst>
                  <a:gd name="T0" fmla="*/ 0 w 69"/>
                  <a:gd name="T1" fmla="*/ 58 h 115"/>
                  <a:gd name="T2" fmla="*/ 0 w 69"/>
                  <a:gd name="T3" fmla="*/ 39 h 115"/>
                  <a:gd name="T4" fmla="*/ 4 w 69"/>
                  <a:gd name="T5" fmla="*/ 23 h 115"/>
                  <a:gd name="T6" fmla="*/ 11 w 69"/>
                  <a:gd name="T7" fmla="*/ 12 h 115"/>
                  <a:gd name="T8" fmla="*/ 19 w 69"/>
                  <a:gd name="T9" fmla="*/ 4 h 115"/>
                  <a:gd name="T10" fmla="*/ 27 w 69"/>
                  <a:gd name="T11" fmla="*/ 0 h 115"/>
                  <a:gd name="T12" fmla="*/ 34 w 69"/>
                  <a:gd name="T13" fmla="*/ 0 h 115"/>
                  <a:gd name="T14" fmla="*/ 42 w 69"/>
                  <a:gd name="T15" fmla="*/ 0 h 115"/>
                  <a:gd name="T16" fmla="*/ 50 w 69"/>
                  <a:gd name="T17" fmla="*/ 4 h 115"/>
                  <a:gd name="T18" fmla="*/ 57 w 69"/>
                  <a:gd name="T19" fmla="*/ 12 h 115"/>
                  <a:gd name="T20" fmla="*/ 65 w 69"/>
                  <a:gd name="T21" fmla="*/ 23 h 115"/>
                  <a:gd name="T22" fmla="*/ 69 w 69"/>
                  <a:gd name="T23" fmla="*/ 39 h 115"/>
                  <a:gd name="T24" fmla="*/ 69 w 69"/>
                  <a:gd name="T25" fmla="*/ 58 h 115"/>
                  <a:gd name="T26" fmla="*/ 69 w 69"/>
                  <a:gd name="T27" fmla="*/ 73 h 115"/>
                  <a:gd name="T28" fmla="*/ 65 w 69"/>
                  <a:gd name="T29" fmla="*/ 89 h 115"/>
                  <a:gd name="T30" fmla="*/ 57 w 69"/>
                  <a:gd name="T31" fmla="*/ 100 h 115"/>
                  <a:gd name="T32" fmla="*/ 50 w 69"/>
                  <a:gd name="T33" fmla="*/ 108 h 115"/>
                  <a:gd name="T34" fmla="*/ 42 w 69"/>
                  <a:gd name="T35" fmla="*/ 112 h 115"/>
                  <a:gd name="T36" fmla="*/ 34 w 69"/>
                  <a:gd name="T37" fmla="*/ 115 h 115"/>
                  <a:gd name="T38" fmla="*/ 23 w 69"/>
                  <a:gd name="T39" fmla="*/ 112 h 115"/>
                  <a:gd name="T40" fmla="*/ 15 w 69"/>
                  <a:gd name="T41" fmla="*/ 108 h 115"/>
                  <a:gd name="T42" fmla="*/ 8 w 69"/>
                  <a:gd name="T43" fmla="*/ 96 h 115"/>
                  <a:gd name="T44" fmla="*/ 4 w 69"/>
                  <a:gd name="T45" fmla="*/ 77 h 115"/>
                  <a:gd name="T46" fmla="*/ 0 w 69"/>
                  <a:gd name="T47" fmla="*/ 58 h 115"/>
                  <a:gd name="T48" fmla="*/ 15 w 69"/>
                  <a:gd name="T49" fmla="*/ 62 h 115"/>
                  <a:gd name="T50" fmla="*/ 15 w 69"/>
                  <a:gd name="T51" fmla="*/ 81 h 115"/>
                  <a:gd name="T52" fmla="*/ 23 w 69"/>
                  <a:gd name="T53" fmla="*/ 96 h 115"/>
                  <a:gd name="T54" fmla="*/ 23 w 69"/>
                  <a:gd name="T55" fmla="*/ 104 h 115"/>
                  <a:gd name="T56" fmla="*/ 31 w 69"/>
                  <a:gd name="T57" fmla="*/ 108 h 115"/>
                  <a:gd name="T58" fmla="*/ 34 w 69"/>
                  <a:gd name="T59" fmla="*/ 108 h 115"/>
                  <a:gd name="T60" fmla="*/ 38 w 69"/>
                  <a:gd name="T61" fmla="*/ 108 h 115"/>
                  <a:gd name="T62" fmla="*/ 42 w 69"/>
                  <a:gd name="T63" fmla="*/ 104 h 115"/>
                  <a:gd name="T64" fmla="*/ 46 w 69"/>
                  <a:gd name="T65" fmla="*/ 100 h 115"/>
                  <a:gd name="T66" fmla="*/ 50 w 69"/>
                  <a:gd name="T67" fmla="*/ 92 h 115"/>
                  <a:gd name="T68" fmla="*/ 54 w 69"/>
                  <a:gd name="T69" fmla="*/ 77 h 115"/>
                  <a:gd name="T70" fmla="*/ 54 w 69"/>
                  <a:gd name="T71" fmla="*/ 54 h 115"/>
                  <a:gd name="T72" fmla="*/ 54 w 69"/>
                  <a:gd name="T73" fmla="*/ 35 h 115"/>
                  <a:gd name="T74" fmla="*/ 50 w 69"/>
                  <a:gd name="T75" fmla="*/ 20 h 115"/>
                  <a:gd name="T76" fmla="*/ 46 w 69"/>
                  <a:gd name="T77" fmla="*/ 12 h 115"/>
                  <a:gd name="T78" fmla="*/ 42 w 69"/>
                  <a:gd name="T79" fmla="*/ 8 h 115"/>
                  <a:gd name="T80" fmla="*/ 38 w 69"/>
                  <a:gd name="T81" fmla="*/ 4 h 115"/>
                  <a:gd name="T82" fmla="*/ 34 w 69"/>
                  <a:gd name="T83" fmla="*/ 4 h 115"/>
                  <a:gd name="T84" fmla="*/ 31 w 69"/>
                  <a:gd name="T85" fmla="*/ 4 h 115"/>
                  <a:gd name="T86" fmla="*/ 27 w 69"/>
                  <a:gd name="T87" fmla="*/ 8 h 115"/>
                  <a:gd name="T88" fmla="*/ 19 w 69"/>
                  <a:gd name="T89" fmla="*/ 20 h 115"/>
                  <a:gd name="T90" fmla="*/ 19 w 69"/>
                  <a:gd name="T91" fmla="*/ 31 h 115"/>
                  <a:gd name="T92" fmla="*/ 15 w 69"/>
                  <a:gd name="T93" fmla="*/ 46 h 115"/>
                  <a:gd name="T94" fmla="*/ 15 w 69"/>
                  <a:gd name="T95" fmla="*/ 62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0" y="39"/>
                    </a:lnTo>
                    <a:lnTo>
                      <a:pt x="4" y="23"/>
                    </a:lnTo>
                    <a:lnTo>
                      <a:pt x="11" y="12"/>
                    </a:lnTo>
                    <a:lnTo>
                      <a:pt x="19" y="4"/>
                    </a:lnTo>
                    <a:lnTo>
                      <a:pt x="27" y="0"/>
                    </a:lnTo>
                    <a:lnTo>
                      <a:pt x="34" y="0"/>
                    </a:lnTo>
                    <a:lnTo>
                      <a:pt x="42" y="0"/>
                    </a:lnTo>
                    <a:lnTo>
                      <a:pt x="50" y="4"/>
                    </a:lnTo>
                    <a:lnTo>
                      <a:pt x="57" y="12"/>
                    </a:lnTo>
                    <a:lnTo>
                      <a:pt x="65" y="23"/>
                    </a:lnTo>
                    <a:lnTo>
                      <a:pt x="69" y="39"/>
                    </a:lnTo>
                    <a:lnTo>
                      <a:pt x="69" y="58"/>
                    </a:lnTo>
                    <a:lnTo>
                      <a:pt x="69" y="73"/>
                    </a:lnTo>
                    <a:lnTo>
                      <a:pt x="65" y="89"/>
                    </a:lnTo>
                    <a:lnTo>
                      <a:pt x="57" y="100"/>
                    </a:lnTo>
                    <a:lnTo>
                      <a:pt x="50" y="108"/>
                    </a:lnTo>
                    <a:lnTo>
                      <a:pt x="42" y="112"/>
                    </a:lnTo>
                    <a:lnTo>
                      <a:pt x="34" y="115"/>
                    </a:lnTo>
                    <a:lnTo>
                      <a:pt x="23" y="112"/>
                    </a:lnTo>
                    <a:lnTo>
                      <a:pt x="15" y="108"/>
                    </a:lnTo>
                    <a:lnTo>
                      <a:pt x="8" y="96"/>
                    </a:lnTo>
                    <a:lnTo>
                      <a:pt x="4" y="77"/>
                    </a:lnTo>
                    <a:lnTo>
                      <a:pt x="0" y="58"/>
                    </a:lnTo>
                    <a:close/>
                    <a:moveTo>
                      <a:pt x="15" y="62"/>
                    </a:moveTo>
                    <a:lnTo>
                      <a:pt x="15" y="81"/>
                    </a:lnTo>
                    <a:lnTo>
                      <a:pt x="23" y="96"/>
                    </a:lnTo>
                    <a:lnTo>
                      <a:pt x="23" y="104"/>
                    </a:lnTo>
                    <a:lnTo>
                      <a:pt x="31" y="108"/>
                    </a:lnTo>
                    <a:lnTo>
                      <a:pt x="34" y="108"/>
                    </a:lnTo>
                    <a:lnTo>
                      <a:pt x="38" y="108"/>
                    </a:lnTo>
                    <a:lnTo>
                      <a:pt x="42" y="104"/>
                    </a:lnTo>
                    <a:lnTo>
                      <a:pt x="46" y="100"/>
                    </a:lnTo>
                    <a:lnTo>
                      <a:pt x="50" y="92"/>
                    </a:lnTo>
                    <a:lnTo>
                      <a:pt x="54" y="77"/>
                    </a:lnTo>
                    <a:lnTo>
                      <a:pt x="54" y="54"/>
                    </a:lnTo>
                    <a:lnTo>
                      <a:pt x="54" y="35"/>
                    </a:lnTo>
                    <a:lnTo>
                      <a:pt x="50" y="20"/>
                    </a:lnTo>
                    <a:lnTo>
                      <a:pt x="46" y="12"/>
                    </a:lnTo>
                    <a:lnTo>
                      <a:pt x="42" y="8"/>
                    </a:lnTo>
                    <a:lnTo>
                      <a:pt x="38" y="4"/>
                    </a:lnTo>
                    <a:lnTo>
                      <a:pt x="34" y="4"/>
                    </a:lnTo>
                    <a:lnTo>
                      <a:pt x="31" y="4"/>
                    </a:lnTo>
                    <a:lnTo>
                      <a:pt x="27" y="8"/>
                    </a:lnTo>
                    <a:lnTo>
                      <a:pt x="19" y="20"/>
                    </a:lnTo>
                    <a:lnTo>
                      <a:pt x="19" y="31"/>
                    </a:lnTo>
                    <a:lnTo>
                      <a:pt x="15" y="46"/>
                    </a:lnTo>
                    <a:lnTo>
                      <a:pt x="15" y="62"/>
                    </a:lnTo>
                    <a:close/>
                  </a:path>
                </a:pathLst>
              </a:custGeom>
              <a:solidFill>
                <a:srgbClr val="000000"/>
              </a:solidFill>
              <a:ln w="0">
                <a:solidFill>
                  <a:srgbClr val="000000"/>
                </a:solidFill>
                <a:round/>
                <a:headEnd/>
                <a:tailEnd/>
              </a:ln>
            </p:spPr>
            <p:txBody>
              <a:bodyPr/>
              <a:lstStyle/>
              <a:p>
                <a:endParaRPr lang="en-CA"/>
              </a:p>
            </p:txBody>
          </p:sp>
          <p:sp>
            <p:nvSpPr>
              <p:cNvPr id="19609" name="Rectangle 74"/>
              <p:cNvSpPr>
                <a:spLocks noChangeArrowheads="1"/>
              </p:cNvSpPr>
              <p:nvPr/>
            </p:nvSpPr>
            <p:spPr bwMode="auto">
              <a:xfrm>
                <a:off x="4670" y="1507"/>
                <a:ext cx="7" cy="207"/>
              </a:xfrm>
              <a:prstGeom prst="rect">
                <a:avLst/>
              </a:prstGeom>
              <a:solidFill>
                <a:srgbClr val="000000"/>
              </a:solidFill>
              <a:ln w="0">
                <a:solidFill>
                  <a:srgbClr val="000000"/>
                </a:solidFill>
                <a:miter lim="800000"/>
                <a:headEnd/>
                <a:tailEnd/>
              </a:ln>
            </p:spPr>
            <p:txBody>
              <a:bodyPr/>
              <a:lstStyle/>
              <a:p>
                <a:endParaRPr lang="en-US"/>
              </a:p>
            </p:txBody>
          </p:sp>
          <p:sp>
            <p:nvSpPr>
              <p:cNvPr id="19610" name="Freeform 75"/>
              <p:cNvSpPr>
                <a:spLocks noEditPoints="1"/>
              </p:cNvSpPr>
              <p:nvPr/>
            </p:nvSpPr>
            <p:spPr bwMode="auto">
              <a:xfrm>
                <a:off x="4869" y="1533"/>
                <a:ext cx="69" cy="115"/>
              </a:xfrm>
              <a:custGeom>
                <a:avLst/>
                <a:gdLst>
                  <a:gd name="T0" fmla="*/ 0 w 69"/>
                  <a:gd name="T1" fmla="*/ 58 h 115"/>
                  <a:gd name="T2" fmla="*/ 4 w 69"/>
                  <a:gd name="T3" fmla="*/ 39 h 115"/>
                  <a:gd name="T4" fmla="*/ 8 w 69"/>
                  <a:gd name="T5" fmla="*/ 23 h 115"/>
                  <a:gd name="T6" fmla="*/ 12 w 69"/>
                  <a:gd name="T7" fmla="*/ 12 h 115"/>
                  <a:gd name="T8" fmla="*/ 23 w 69"/>
                  <a:gd name="T9" fmla="*/ 4 h 115"/>
                  <a:gd name="T10" fmla="*/ 27 w 69"/>
                  <a:gd name="T11" fmla="*/ 0 h 115"/>
                  <a:gd name="T12" fmla="*/ 35 w 69"/>
                  <a:gd name="T13" fmla="*/ 0 h 115"/>
                  <a:gd name="T14" fmla="*/ 46 w 69"/>
                  <a:gd name="T15" fmla="*/ 0 h 115"/>
                  <a:gd name="T16" fmla="*/ 50 w 69"/>
                  <a:gd name="T17" fmla="*/ 4 h 115"/>
                  <a:gd name="T18" fmla="*/ 58 w 69"/>
                  <a:gd name="T19" fmla="*/ 12 h 115"/>
                  <a:gd name="T20" fmla="*/ 66 w 69"/>
                  <a:gd name="T21" fmla="*/ 23 h 115"/>
                  <a:gd name="T22" fmla="*/ 69 w 69"/>
                  <a:gd name="T23" fmla="*/ 39 h 115"/>
                  <a:gd name="T24" fmla="*/ 69 w 69"/>
                  <a:gd name="T25" fmla="*/ 58 h 115"/>
                  <a:gd name="T26" fmla="*/ 69 w 69"/>
                  <a:gd name="T27" fmla="*/ 73 h 115"/>
                  <a:gd name="T28" fmla="*/ 66 w 69"/>
                  <a:gd name="T29" fmla="*/ 89 h 115"/>
                  <a:gd name="T30" fmla="*/ 58 w 69"/>
                  <a:gd name="T31" fmla="*/ 100 h 115"/>
                  <a:gd name="T32" fmla="*/ 50 w 69"/>
                  <a:gd name="T33" fmla="*/ 108 h 115"/>
                  <a:gd name="T34" fmla="*/ 42 w 69"/>
                  <a:gd name="T35" fmla="*/ 112 h 115"/>
                  <a:gd name="T36" fmla="*/ 35 w 69"/>
                  <a:gd name="T37" fmla="*/ 115 h 115"/>
                  <a:gd name="T38" fmla="*/ 27 w 69"/>
                  <a:gd name="T39" fmla="*/ 112 h 115"/>
                  <a:gd name="T40" fmla="*/ 16 w 69"/>
                  <a:gd name="T41" fmla="*/ 108 h 115"/>
                  <a:gd name="T42" fmla="*/ 12 w 69"/>
                  <a:gd name="T43" fmla="*/ 96 h 115"/>
                  <a:gd name="T44" fmla="*/ 4 w 69"/>
                  <a:gd name="T45" fmla="*/ 77 h 115"/>
                  <a:gd name="T46" fmla="*/ 0 w 69"/>
                  <a:gd name="T47" fmla="*/ 58 h 115"/>
                  <a:gd name="T48" fmla="*/ 16 w 69"/>
                  <a:gd name="T49" fmla="*/ 62 h 115"/>
                  <a:gd name="T50" fmla="*/ 19 w 69"/>
                  <a:gd name="T51" fmla="*/ 81 h 115"/>
                  <a:gd name="T52" fmla="*/ 23 w 69"/>
                  <a:gd name="T53" fmla="*/ 96 h 115"/>
                  <a:gd name="T54" fmla="*/ 27 w 69"/>
                  <a:gd name="T55" fmla="*/ 104 h 115"/>
                  <a:gd name="T56" fmla="*/ 31 w 69"/>
                  <a:gd name="T57" fmla="*/ 108 h 115"/>
                  <a:gd name="T58" fmla="*/ 35 w 69"/>
                  <a:gd name="T59" fmla="*/ 108 h 115"/>
                  <a:gd name="T60" fmla="*/ 39 w 69"/>
                  <a:gd name="T61" fmla="*/ 108 h 115"/>
                  <a:gd name="T62" fmla="*/ 46 w 69"/>
                  <a:gd name="T63" fmla="*/ 104 h 115"/>
                  <a:gd name="T64" fmla="*/ 50 w 69"/>
                  <a:gd name="T65" fmla="*/ 100 h 115"/>
                  <a:gd name="T66" fmla="*/ 50 w 69"/>
                  <a:gd name="T67" fmla="*/ 92 h 115"/>
                  <a:gd name="T68" fmla="*/ 54 w 69"/>
                  <a:gd name="T69" fmla="*/ 77 h 115"/>
                  <a:gd name="T70" fmla="*/ 54 w 69"/>
                  <a:gd name="T71" fmla="*/ 54 h 115"/>
                  <a:gd name="T72" fmla="*/ 54 w 69"/>
                  <a:gd name="T73" fmla="*/ 35 h 115"/>
                  <a:gd name="T74" fmla="*/ 50 w 69"/>
                  <a:gd name="T75" fmla="*/ 20 h 115"/>
                  <a:gd name="T76" fmla="*/ 50 w 69"/>
                  <a:gd name="T77" fmla="*/ 12 h 115"/>
                  <a:gd name="T78" fmla="*/ 42 w 69"/>
                  <a:gd name="T79" fmla="*/ 8 h 115"/>
                  <a:gd name="T80" fmla="*/ 42 w 69"/>
                  <a:gd name="T81" fmla="*/ 4 h 115"/>
                  <a:gd name="T82" fmla="*/ 35 w 69"/>
                  <a:gd name="T83" fmla="*/ 4 h 115"/>
                  <a:gd name="T84" fmla="*/ 31 w 69"/>
                  <a:gd name="T85" fmla="*/ 4 h 115"/>
                  <a:gd name="T86" fmla="*/ 27 w 69"/>
                  <a:gd name="T87" fmla="*/ 8 h 115"/>
                  <a:gd name="T88" fmla="*/ 23 w 69"/>
                  <a:gd name="T89" fmla="*/ 20 h 115"/>
                  <a:gd name="T90" fmla="*/ 19 w 69"/>
                  <a:gd name="T91" fmla="*/ 31 h 115"/>
                  <a:gd name="T92" fmla="*/ 16 w 69"/>
                  <a:gd name="T93" fmla="*/ 46 h 115"/>
                  <a:gd name="T94" fmla="*/ 16 w 69"/>
                  <a:gd name="T95" fmla="*/ 62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4" y="39"/>
                    </a:lnTo>
                    <a:lnTo>
                      <a:pt x="8" y="23"/>
                    </a:lnTo>
                    <a:lnTo>
                      <a:pt x="12" y="12"/>
                    </a:lnTo>
                    <a:lnTo>
                      <a:pt x="23" y="4"/>
                    </a:lnTo>
                    <a:lnTo>
                      <a:pt x="27" y="0"/>
                    </a:lnTo>
                    <a:lnTo>
                      <a:pt x="35" y="0"/>
                    </a:lnTo>
                    <a:lnTo>
                      <a:pt x="46" y="0"/>
                    </a:lnTo>
                    <a:lnTo>
                      <a:pt x="50" y="4"/>
                    </a:lnTo>
                    <a:lnTo>
                      <a:pt x="58" y="12"/>
                    </a:lnTo>
                    <a:lnTo>
                      <a:pt x="66" y="23"/>
                    </a:lnTo>
                    <a:lnTo>
                      <a:pt x="69" y="39"/>
                    </a:lnTo>
                    <a:lnTo>
                      <a:pt x="69" y="58"/>
                    </a:lnTo>
                    <a:lnTo>
                      <a:pt x="69" y="73"/>
                    </a:lnTo>
                    <a:lnTo>
                      <a:pt x="66" y="89"/>
                    </a:lnTo>
                    <a:lnTo>
                      <a:pt x="58" y="100"/>
                    </a:lnTo>
                    <a:lnTo>
                      <a:pt x="50" y="108"/>
                    </a:lnTo>
                    <a:lnTo>
                      <a:pt x="42" y="112"/>
                    </a:lnTo>
                    <a:lnTo>
                      <a:pt x="35" y="115"/>
                    </a:lnTo>
                    <a:lnTo>
                      <a:pt x="27" y="112"/>
                    </a:lnTo>
                    <a:lnTo>
                      <a:pt x="16" y="108"/>
                    </a:lnTo>
                    <a:lnTo>
                      <a:pt x="12" y="96"/>
                    </a:lnTo>
                    <a:lnTo>
                      <a:pt x="4" y="77"/>
                    </a:lnTo>
                    <a:lnTo>
                      <a:pt x="0" y="58"/>
                    </a:lnTo>
                    <a:close/>
                    <a:moveTo>
                      <a:pt x="16" y="62"/>
                    </a:moveTo>
                    <a:lnTo>
                      <a:pt x="19" y="81"/>
                    </a:lnTo>
                    <a:lnTo>
                      <a:pt x="23" y="96"/>
                    </a:lnTo>
                    <a:lnTo>
                      <a:pt x="27" y="104"/>
                    </a:lnTo>
                    <a:lnTo>
                      <a:pt x="31" y="108"/>
                    </a:lnTo>
                    <a:lnTo>
                      <a:pt x="35" y="108"/>
                    </a:lnTo>
                    <a:lnTo>
                      <a:pt x="39" y="108"/>
                    </a:lnTo>
                    <a:lnTo>
                      <a:pt x="46" y="104"/>
                    </a:lnTo>
                    <a:lnTo>
                      <a:pt x="50" y="100"/>
                    </a:lnTo>
                    <a:lnTo>
                      <a:pt x="50" y="92"/>
                    </a:lnTo>
                    <a:lnTo>
                      <a:pt x="54" y="77"/>
                    </a:lnTo>
                    <a:lnTo>
                      <a:pt x="54" y="54"/>
                    </a:lnTo>
                    <a:lnTo>
                      <a:pt x="54" y="35"/>
                    </a:lnTo>
                    <a:lnTo>
                      <a:pt x="50" y="20"/>
                    </a:lnTo>
                    <a:lnTo>
                      <a:pt x="50" y="12"/>
                    </a:lnTo>
                    <a:lnTo>
                      <a:pt x="42" y="8"/>
                    </a:lnTo>
                    <a:lnTo>
                      <a:pt x="42" y="4"/>
                    </a:lnTo>
                    <a:lnTo>
                      <a:pt x="35" y="4"/>
                    </a:lnTo>
                    <a:lnTo>
                      <a:pt x="31" y="4"/>
                    </a:lnTo>
                    <a:lnTo>
                      <a:pt x="27" y="8"/>
                    </a:lnTo>
                    <a:lnTo>
                      <a:pt x="23" y="20"/>
                    </a:lnTo>
                    <a:lnTo>
                      <a:pt x="19" y="31"/>
                    </a:lnTo>
                    <a:lnTo>
                      <a:pt x="16" y="46"/>
                    </a:lnTo>
                    <a:lnTo>
                      <a:pt x="16" y="62"/>
                    </a:lnTo>
                    <a:close/>
                  </a:path>
                </a:pathLst>
              </a:custGeom>
              <a:solidFill>
                <a:srgbClr val="000000"/>
              </a:solidFill>
              <a:ln w="0">
                <a:solidFill>
                  <a:srgbClr val="000000"/>
                </a:solidFill>
                <a:round/>
                <a:headEnd/>
                <a:tailEnd/>
              </a:ln>
            </p:spPr>
            <p:txBody>
              <a:bodyPr/>
              <a:lstStyle/>
              <a:p>
                <a:endParaRPr lang="en-CA"/>
              </a:p>
            </p:txBody>
          </p:sp>
          <p:sp>
            <p:nvSpPr>
              <p:cNvPr id="19611" name="Rectangle 76"/>
              <p:cNvSpPr>
                <a:spLocks noChangeArrowheads="1"/>
              </p:cNvSpPr>
              <p:nvPr/>
            </p:nvSpPr>
            <p:spPr bwMode="auto">
              <a:xfrm>
                <a:off x="5268" y="1507"/>
                <a:ext cx="8" cy="207"/>
              </a:xfrm>
              <a:prstGeom prst="rect">
                <a:avLst/>
              </a:prstGeom>
              <a:solidFill>
                <a:srgbClr val="000000"/>
              </a:solidFill>
              <a:ln w="0">
                <a:solidFill>
                  <a:srgbClr val="000000"/>
                </a:solidFill>
                <a:miter lim="800000"/>
                <a:headEnd/>
                <a:tailEnd/>
              </a:ln>
            </p:spPr>
            <p:txBody>
              <a:bodyPr/>
              <a:lstStyle/>
              <a:p>
                <a:endParaRPr lang="en-US"/>
              </a:p>
            </p:txBody>
          </p:sp>
          <p:sp>
            <p:nvSpPr>
              <p:cNvPr id="19612" name="Rectangle 77"/>
              <p:cNvSpPr>
                <a:spLocks noChangeArrowheads="1"/>
              </p:cNvSpPr>
              <p:nvPr/>
            </p:nvSpPr>
            <p:spPr bwMode="auto">
              <a:xfrm>
                <a:off x="188" y="1706"/>
                <a:ext cx="8" cy="207"/>
              </a:xfrm>
              <a:prstGeom prst="rect">
                <a:avLst/>
              </a:prstGeom>
              <a:solidFill>
                <a:srgbClr val="000000"/>
              </a:solidFill>
              <a:ln w="0">
                <a:solidFill>
                  <a:srgbClr val="000000"/>
                </a:solidFill>
                <a:miter lim="800000"/>
                <a:headEnd/>
                <a:tailEnd/>
              </a:ln>
            </p:spPr>
            <p:txBody>
              <a:bodyPr/>
              <a:lstStyle/>
              <a:p>
                <a:endParaRPr lang="en-US"/>
              </a:p>
            </p:txBody>
          </p:sp>
          <p:sp>
            <p:nvSpPr>
              <p:cNvPr id="19613" name="Freeform 78"/>
              <p:cNvSpPr>
                <a:spLocks/>
              </p:cNvSpPr>
              <p:nvPr/>
            </p:nvSpPr>
            <p:spPr bwMode="auto">
              <a:xfrm>
                <a:off x="250" y="1779"/>
                <a:ext cx="119" cy="77"/>
              </a:xfrm>
              <a:custGeom>
                <a:avLst/>
                <a:gdLst>
                  <a:gd name="T0" fmla="*/ 0 w 119"/>
                  <a:gd name="T1" fmla="*/ 0 h 77"/>
                  <a:gd name="T2" fmla="*/ 30 w 119"/>
                  <a:gd name="T3" fmla="*/ 0 h 77"/>
                  <a:gd name="T4" fmla="*/ 30 w 119"/>
                  <a:gd name="T5" fmla="*/ 0 h 77"/>
                  <a:gd name="T6" fmla="*/ 27 w 119"/>
                  <a:gd name="T7" fmla="*/ 4 h 77"/>
                  <a:gd name="T8" fmla="*/ 27 w 119"/>
                  <a:gd name="T9" fmla="*/ 4 h 77"/>
                  <a:gd name="T10" fmla="*/ 23 w 119"/>
                  <a:gd name="T11" fmla="*/ 4 h 77"/>
                  <a:gd name="T12" fmla="*/ 23 w 119"/>
                  <a:gd name="T13" fmla="*/ 8 h 77"/>
                  <a:gd name="T14" fmla="*/ 23 w 119"/>
                  <a:gd name="T15" fmla="*/ 11 h 77"/>
                  <a:gd name="T16" fmla="*/ 27 w 119"/>
                  <a:gd name="T17" fmla="*/ 15 h 77"/>
                  <a:gd name="T18" fmla="*/ 42 w 119"/>
                  <a:gd name="T19" fmla="*/ 57 h 77"/>
                  <a:gd name="T20" fmla="*/ 57 w 119"/>
                  <a:gd name="T21" fmla="*/ 19 h 77"/>
                  <a:gd name="T22" fmla="*/ 53 w 119"/>
                  <a:gd name="T23" fmla="*/ 11 h 77"/>
                  <a:gd name="T24" fmla="*/ 53 w 119"/>
                  <a:gd name="T25" fmla="*/ 8 h 77"/>
                  <a:gd name="T26" fmla="*/ 50 w 119"/>
                  <a:gd name="T27" fmla="*/ 4 h 77"/>
                  <a:gd name="T28" fmla="*/ 46 w 119"/>
                  <a:gd name="T29" fmla="*/ 4 h 77"/>
                  <a:gd name="T30" fmla="*/ 42 w 119"/>
                  <a:gd name="T31" fmla="*/ 0 h 77"/>
                  <a:gd name="T32" fmla="*/ 42 w 119"/>
                  <a:gd name="T33" fmla="*/ 0 h 77"/>
                  <a:gd name="T34" fmla="*/ 76 w 119"/>
                  <a:gd name="T35" fmla="*/ 0 h 77"/>
                  <a:gd name="T36" fmla="*/ 76 w 119"/>
                  <a:gd name="T37" fmla="*/ 0 h 77"/>
                  <a:gd name="T38" fmla="*/ 73 w 119"/>
                  <a:gd name="T39" fmla="*/ 4 h 77"/>
                  <a:gd name="T40" fmla="*/ 69 w 119"/>
                  <a:gd name="T41" fmla="*/ 4 h 77"/>
                  <a:gd name="T42" fmla="*/ 69 w 119"/>
                  <a:gd name="T43" fmla="*/ 8 h 77"/>
                  <a:gd name="T44" fmla="*/ 69 w 119"/>
                  <a:gd name="T45" fmla="*/ 8 h 77"/>
                  <a:gd name="T46" fmla="*/ 69 w 119"/>
                  <a:gd name="T47" fmla="*/ 11 h 77"/>
                  <a:gd name="T48" fmla="*/ 69 w 119"/>
                  <a:gd name="T49" fmla="*/ 11 h 77"/>
                  <a:gd name="T50" fmla="*/ 88 w 119"/>
                  <a:gd name="T51" fmla="*/ 57 h 77"/>
                  <a:gd name="T52" fmla="*/ 103 w 119"/>
                  <a:gd name="T53" fmla="*/ 15 h 77"/>
                  <a:gd name="T54" fmla="*/ 107 w 119"/>
                  <a:gd name="T55" fmla="*/ 11 h 77"/>
                  <a:gd name="T56" fmla="*/ 107 w 119"/>
                  <a:gd name="T57" fmla="*/ 8 h 77"/>
                  <a:gd name="T58" fmla="*/ 107 w 119"/>
                  <a:gd name="T59" fmla="*/ 4 h 77"/>
                  <a:gd name="T60" fmla="*/ 103 w 119"/>
                  <a:gd name="T61" fmla="*/ 4 h 77"/>
                  <a:gd name="T62" fmla="*/ 103 w 119"/>
                  <a:gd name="T63" fmla="*/ 4 h 77"/>
                  <a:gd name="T64" fmla="*/ 96 w 119"/>
                  <a:gd name="T65" fmla="*/ 0 h 77"/>
                  <a:gd name="T66" fmla="*/ 96 w 119"/>
                  <a:gd name="T67" fmla="*/ 0 h 77"/>
                  <a:gd name="T68" fmla="*/ 119 w 119"/>
                  <a:gd name="T69" fmla="*/ 0 h 77"/>
                  <a:gd name="T70" fmla="*/ 119 w 119"/>
                  <a:gd name="T71" fmla="*/ 0 h 77"/>
                  <a:gd name="T72" fmla="*/ 115 w 119"/>
                  <a:gd name="T73" fmla="*/ 4 h 77"/>
                  <a:gd name="T74" fmla="*/ 107 w 119"/>
                  <a:gd name="T75" fmla="*/ 11 h 77"/>
                  <a:gd name="T76" fmla="*/ 84 w 119"/>
                  <a:gd name="T77" fmla="*/ 77 h 77"/>
                  <a:gd name="T78" fmla="*/ 80 w 119"/>
                  <a:gd name="T79" fmla="*/ 77 h 77"/>
                  <a:gd name="T80" fmla="*/ 61 w 119"/>
                  <a:gd name="T81" fmla="*/ 27 h 77"/>
                  <a:gd name="T82" fmla="*/ 38 w 119"/>
                  <a:gd name="T83" fmla="*/ 77 h 77"/>
                  <a:gd name="T84" fmla="*/ 34 w 119"/>
                  <a:gd name="T85" fmla="*/ 77 h 77"/>
                  <a:gd name="T86" fmla="*/ 11 w 119"/>
                  <a:gd name="T87" fmla="*/ 15 h 77"/>
                  <a:gd name="T88" fmla="*/ 7 w 119"/>
                  <a:gd name="T89" fmla="*/ 8 h 77"/>
                  <a:gd name="T90" fmla="*/ 4 w 119"/>
                  <a:gd name="T91" fmla="*/ 4 h 77"/>
                  <a:gd name="T92" fmla="*/ 4 w 119"/>
                  <a:gd name="T93" fmla="*/ 4 h 77"/>
                  <a:gd name="T94" fmla="*/ 0 w 119"/>
                  <a:gd name="T95" fmla="*/ 0 h 77"/>
                  <a:gd name="T96" fmla="*/ 0 w 119"/>
                  <a:gd name="T97" fmla="*/ 0 h 7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19"/>
                  <a:gd name="T148" fmla="*/ 0 h 77"/>
                  <a:gd name="T149" fmla="*/ 119 w 119"/>
                  <a:gd name="T150" fmla="*/ 77 h 7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19" h="77">
                    <a:moveTo>
                      <a:pt x="0" y="0"/>
                    </a:moveTo>
                    <a:lnTo>
                      <a:pt x="30" y="0"/>
                    </a:lnTo>
                    <a:lnTo>
                      <a:pt x="27" y="4"/>
                    </a:lnTo>
                    <a:lnTo>
                      <a:pt x="23" y="4"/>
                    </a:lnTo>
                    <a:lnTo>
                      <a:pt x="23" y="8"/>
                    </a:lnTo>
                    <a:lnTo>
                      <a:pt x="23" y="11"/>
                    </a:lnTo>
                    <a:lnTo>
                      <a:pt x="27" y="15"/>
                    </a:lnTo>
                    <a:lnTo>
                      <a:pt x="42" y="57"/>
                    </a:lnTo>
                    <a:lnTo>
                      <a:pt x="57" y="19"/>
                    </a:lnTo>
                    <a:lnTo>
                      <a:pt x="53" y="11"/>
                    </a:lnTo>
                    <a:lnTo>
                      <a:pt x="53" y="8"/>
                    </a:lnTo>
                    <a:lnTo>
                      <a:pt x="50" y="4"/>
                    </a:lnTo>
                    <a:lnTo>
                      <a:pt x="46" y="4"/>
                    </a:lnTo>
                    <a:lnTo>
                      <a:pt x="42" y="0"/>
                    </a:lnTo>
                    <a:lnTo>
                      <a:pt x="76" y="0"/>
                    </a:lnTo>
                    <a:lnTo>
                      <a:pt x="73" y="4"/>
                    </a:lnTo>
                    <a:lnTo>
                      <a:pt x="69" y="4"/>
                    </a:lnTo>
                    <a:lnTo>
                      <a:pt x="69" y="8"/>
                    </a:lnTo>
                    <a:lnTo>
                      <a:pt x="69" y="11"/>
                    </a:lnTo>
                    <a:lnTo>
                      <a:pt x="88" y="57"/>
                    </a:lnTo>
                    <a:lnTo>
                      <a:pt x="103" y="15"/>
                    </a:lnTo>
                    <a:lnTo>
                      <a:pt x="107" y="11"/>
                    </a:lnTo>
                    <a:lnTo>
                      <a:pt x="107" y="8"/>
                    </a:lnTo>
                    <a:lnTo>
                      <a:pt x="107" y="4"/>
                    </a:lnTo>
                    <a:lnTo>
                      <a:pt x="103" y="4"/>
                    </a:lnTo>
                    <a:lnTo>
                      <a:pt x="96" y="0"/>
                    </a:lnTo>
                    <a:lnTo>
                      <a:pt x="119" y="0"/>
                    </a:lnTo>
                    <a:lnTo>
                      <a:pt x="115" y="4"/>
                    </a:lnTo>
                    <a:lnTo>
                      <a:pt x="107" y="11"/>
                    </a:lnTo>
                    <a:lnTo>
                      <a:pt x="84" y="77"/>
                    </a:lnTo>
                    <a:lnTo>
                      <a:pt x="80" y="77"/>
                    </a:lnTo>
                    <a:lnTo>
                      <a:pt x="61" y="27"/>
                    </a:lnTo>
                    <a:lnTo>
                      <a:pt x="38" y="77"/>
                    </a:lnTo>
                    <a:lnTo>
                      <a:pt x="34" y="77"/>
                    </a:lnTo>
                    <a:lnTo>
                      <a:pt x="11" y="15"/>
                    </a:lnTo>
                    <a:lnTo>
                      <a:pt x="7" y="8"/>
                    </a:lnTo>
                    <a:lnTo>
                      <a:pt x="4" y="4"/>
                    </a:lnTo>
                    <a:lnTo>
                      <a:pt x="0" y="0"/>
                    </a:lnTo>
                    <a:close/>
                  </a:path>
                </a:pathLst>
              </a:custGeom>
              <a:solidFill>
                <a:srgbClr val="000000"/>
              </a:solidFill>
              <a:ln w="0">
                <a:solidFill>
                  <a:srgbClr val="000000"/>
                </a:solidFill>
                <a:round/>
                <a:headEnd/>
                <a:tailEnd/>
              </a:ln>
            </p:spPr>
            <p:txBody>
              <a:bodyPr/>
              <a:lstStyle/>
              <a:p>
                <a:endParaRPr lang="en-CA"/>
              </a:p>
            </p:txBody>
          </p:sp>
          <p:sp>
            <p:nvSpPr>
              <p:cNvPr id="19614" name="Freeform 79"/>
              <p:cNvSpPr>
                <a:spLocks noEditPoints="1"/>
              </p:cNvSpPr>
              <p:nvPr/>
            </p:nvSpPr>
            <p:spPr bwMode="auto">
              <a:xfrm>
                <a:off x="373" y="1779"/>
                <a:ext cx="69" cy="77"/>
              </a:xfrm>
              <a:custGeom>
                <a:avLst/>
                <a:gdLst>
                  <a:gd name="T0" fmla="*/ 34 w 69"/>
                  <a:gd name="T1" fmla="*/ 69 h 77"/>
                  <a:gd name="T2" fmla="*/ 26 w 69"/>
                  <a:gd name="T3" fmla="*/ 77 h 77"/>
                  <a:gd name="T4" fmla="*/ 19 w 69"/>
                  <a:gd name="T5" fmla="*/ 77 h 77"/>
                  <a:gd name="T6" fmla="*/ 3 w 69"/>
                  <a:gd name="T7" fmla="*/ 73 h 77"/>
                  <a:gd name="T8" fmla="*/ 0 w 69"/>
                  <a:gd name="T9" fmla="*/ 57 h 77"/>
                  <a:gd name="T10" fmla="*/ 3 w 69"/>
                  <a:gd name="T11" fmla="*/ 50 h 77"/>
                  <a:gd name="T12" fmla="*/ 15 w 69"/>
                  <a:gd name="T13" fmla="*/ 38 h 77"/>
                  <a:gd name="T14" fmla="*/ 42 w 69"/>
                  <a:gd name="T15" fmla="*/ 27 h 77"/>
                  <a:gd name="T16" fmla="*/ 42 w 69"/>
                  <a:gd name="T17" fmla="*/ 15 h 77"/>
                  <a:gd name="T18" fmla="*/ 34 w 69"/>
                  <a:gd name="T19" fmla="*/ 4 h 77"/>
                  <a:gd name="T20" fmla="*/ 23 w 69"/>
                  <a:gd name="T21" fmla="*/ 4 h 77"/>
                  <a:gd name="T22" fmla="*/ 19 w 69"/>
                  <a:gd name="T23" fmla="*/ 11 h 77"/>
                  <a:gd name="T24" fmla="*/ 15 w 69"/>
                  <a:gd name="T25" fmla="*/ 19 h 77"/>
                  <a:gd name="T26" fmla="*/ 15 w 69"/>
                  <a:gd name="T27" fmla="*/ 23 h 77"/>
                  <a:gd name="T28" fmla="*/ 11 w 69"/>
                  <a:gd name="T29" fmla="*/ 27 h 77"/>
                  <a:gd name="T30" fmla="*/ 3 w 69"/>
                  <a:gd name="T31" fmla="*/ 23 h 77"/>
                  <a:gd name="T32" fmla="*/ 3 w 69"/>
                  <a:gd name="T33" fmla="*/ 19 h 77"/>
                  <a:gd name="T34" fmla="*/ 11 w 69"/>
                  <a:gd name="T35" fmla="*/ 4 h 77"/>
                  <a:gd name="T36" fmla="*/ 30 w 69"/>
                  <a:gd name="T37" fmla="*/ 0 h 77"/>
                  <a:gd name="T38" fmla="*/ 46 w 69"/>
                  <a:gd name="T39" fmla="*/ 0 h 77"/>
                  <a:gd name="T40" fmla="*/ 53 w 69"/>
                  <a:gd name="T41" fmla="*/ 11 h 77"/>
                  <a:gd name="T42" fmla="*/ 53 w 69"/>
                  <a:gd name="T43" fmla="*/ 23 h 77"/>
                  <a:gd name="T44" fmla="*/ 57 w 69"/>
                  <a:gd name="T45" fmla="*/ 57 h 77"/>
                  <a:gd name="T46" fmla="*/ 57 w 69"/>
                  <a:gd name="T47" fmla="*/ 65 h 77"/>
                  <a:gd name="T48" fmla="*/ 57 w 69"/>
                  <a:gd name="T49" fmla="*/ 65 h 77"/>
                  <a:gd name="T50" fmla="*/ 61 w 69"/>
                  <a:gd name="T51" fmla="*/ 65 h 77"/>
                  <a:gd name="T52" fmla="*/ 65 w 69"/>
                  <a:gd name="T53" fmla="*/ 65 h 77"/>
                  <a:gd name="T54" fmla="*/ 69 w 69"/>
                  <a:gd name="T55" fmla="*/ 65 h 77"/>
                  <a:gd name="T56" fmla="*/ 49 w 69"/>
                  <a:gd name="T57" fmla="*/ 77 h 77"/>
                  <a:gd name="T58" fmla="*/ 42 w 69"/>
                  <a:gd name="T59" fmla="*/ 73 h 77"/>
                  <a:gd name="T60" fmla="*/ 42 w 69"/>
                  <a:gd name="T61" fmla="*/ 65 h 77"/>
                  <a:gd name="T62" fmla="*/ 42 w 69"/>
                  <a:gd name="T63" fmla="*/ 31 h 77"/>
                  <a:gd name="T64" fmla="*/ 26 w 69"/>
                  <a:gd name="T65" fmla="*/ 38 h 77"/>
                  <a:gd name="T66" fmla="*/ 15 w 69"/>
                  <a:gd name="T67" fmla="*/ 46 h 77"/>
                  <a:gd name="T68" fmla="*/ 15 w 69"/>
                  <a:gd name="T69" fmla="*/ 54 h 77"/>
                  <a:gd name="T70" fmla="*/ 15 w 69"/>
                  <a:gd name="T71" fmla="*/ 61 h 77"/>
                  <a:gd name="T72" fmla="*/ 26 w 69"/>
                  <a:gd name="T73" fmla="*/ 65 h 77"/>
                  <a:gd name="T74" fmla="*/ 42 w 69"/>
                  <a:gd name="T75" fmla="*/ 57 h 77"/>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9"/>
                  <a:gd name="T115" fmla="*/ 0 h 77"/>
                  <a:gd name="T116" fmla="*/ 69 w 69"/>
                  <a:gd name="T117" fmla="*/ 77 h 77"/>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9" h="77">
                    <a:moveTo>
                      <a:pt x="42" y="65"/>
                    </a:moveTo>
                    <a:lnTo>
                      <a:pt x="34" y="69"/>
                    </a:lnTo>
                    <a:lnTo>
                      <a:pt x="30" y="73"/>
                    </a:lnTo>
                    <a:lnTo>
                      <a:pt x="26" y="77"/>
                    </a:lnTo>
                    <a:lnTo>
                      <a:pt x="23" y="77"/>
                    </a:lnTo>
                    <a:lnTo>
                      <a:pt x="19" y="77"/>
                    </a:lnTo>
                    <a:lnTo>
                      <a:pt x="11" y="77"/>
                    </a:lnTo>
                    <a:lnTo>
                      <a:pt x="3" y="73"/>
                    </a:lnTo>
                    <a:lnTo>
                      <a:pt x="0" y="65"/>
                    </a:lnTo>
                    <a:lnTo>
                      <a:pt x="0" y="57"/>
                    </a:lnTo>
                    <a:lnTo>
                      <a:pt x="0" y="54"/>
                    </a:lnTo>
                    <a:lnTo>
                      <a:pt x="3" y="50"/>
                    </a:lnTo>
                    <a:lnTo>
                      <a:pt x="7" y="42"/>
                    </a:lnTo>
                    <a:lnTo>
                      <a:pt x="15" y="38"/>
                    </a:lnTo>
                    <a:lnTo>
                      <a:pt x="23" y="34"/>
                    </a:lnTo>
                    <a:lnTo>
                      <a:pt x="42" y="27"/>
                    </a:lnTo>
                    <a:lnTo>
                      <a:pt x="42" y="23"/>
                    </a:lnTo>
                    <a:lnTo>
                      <a:pt x="42" y="15"/>
                    </a:lnTo>
                    <a:lnTo>
                      <a:pt x="38" y="8"/>
                    </a:lnTo>
                    <a:lnTo>
                      <a:pt x="34" y="4"/>
                    </a:lnTo>
                    <a:lnTo>
                      <a:pt x="26" y="4"/>
                    </a:lnTo>
                    <a:lnTo>
                      <a:pt x="23" y="4"/>
                    </a:lnTo>
                    <a:lnTo>
                      <a:pt x="19" y="8"/>
                    </a:lnTo>
                    <a:lnTo>
                      <a:pt x="19" y="11"/>
                    </a:lnTo>
                    <a:lnTo>
                      <a:pt x="15" y="11"/>
                    </a:lnTo>
                    <a:lnTo>
                      <a:pt x="15" y="19"/>
                    </a:lnTo>
                    <a:lnTo>
                      <a:pt x="15" y="23"/>
                    </a:lnTo>
                    <a:lnTo>
                      <a:pt x="11" y="27"/>
                    </a:lnTo>
                    <a:lnTo>
                      <a:pt x="7" y="27"/>
                    </a:lnTo>
                    <a:lnTo>
                      <a:pt x="3" y="23"/>
                    </a:lnTo>
                    <a:lnTo>
                      <a:pt x="3" y="19"/>
                    </a:lnTo>
                    <a:lnTo>
                      <a:pt x="3" y="11"/>
                    </a:lnTo>
                    <a:lnTo>
                      <a:pt x="11" y="4"/>
                    </a:lnTo>
                    <a:lnTo>
                      <a:pt x="19" y="0"/>
                    </a:lnTo>
                    <a:lnTo>
                      <a:pt x="30" y="0"/>
                    </a:lnTo>
                    <a:lnTo>
                      <a:pt x="38" y="0"/>
                    </a:lnTo>
                    <a:lnTo>
                      <a:pt x="46" y="0"/>
                    </a:lnTo>
                    <a:lnTo>
                      <a:pt x="49" y="4"/>
                    </a:lnTo>
                    <a:lnTo>
                      <a:pt x="53" y="11"/>
                    </a:lnTo>
                    <a:lnTo>
                      <a:pt x="53" y="15"/>
                    </a:lnTo>
                    <a:lnTo>
                      <a:pt x="53" y="23"/>
                    </a:lnTo>
                    <a:lnTo>
                      <a:pt x="53" y="50"/>
                    </a:lnTo>
                    <a:lnTo>
                      <a:pt x="57" y="57"/>
                    </a:lnTo>
                    <a:lnTo>
                      <a:pt x="57" y="61"/>
                    </a:lnTo>
                    <a:lnTo>
                      <a:pt x="57" y="65"/>
                    </a:lnTo>
                    <a:lnTo>
                      <a:pt x="61" y="65"/>
                    </a:lnTo>
                    <a:lnTo>
                      <a:pt x="65" y="65"/>
                    </a:lnTo>
                    <a:lnTo>
                      <a:pt x="69" y="61"/>
                    </a:lnTo>
                    <a:lnTo>
                      <a:pt x="69" y="65"/>
                    </a:lnTo>
                    <a:lnTo>
                      <a:pt x="57" y="73"/>
                    </a:lnTo>
                    <a:lnTo>
                      <a:pt x="49" y="77"/>
                    </a:lnTo>
                    <a:lnTo>
                      <a:pt x="46" y="77"/>
                    </a:lnTo>
                    <a:lnTo>
                      <a:pt x="42" y="73"/>
                    </a:lnTo>
                    <a:lnTo>
                      <a:pt x="42" y="69"/>
                    </a:lnTo>
                    <a:lnTo>
                      <a:pt x="42" y="65"/>
                    </a:lnTo>
                    <a:close/>
                    <a:moveTo>
                      <a:pt x="42" y="57"/>
                    </a:moveTo>
                    <a:lnTo>
                      <a:pt x="42" y="31"/>
                    </a:lnTo>
                    <a:lnTo>
                      <a:pt x="30" y="34"/>
                    </a:lnTo>
                    <a:lnTo>
                      <a:pt x="26" y="38"/>
                    </a:lnTo>
                    <a:lnTo>
                      <a:pt x="19" y="42"/>
                    </a:lnTo>
                    <a:lnTo>
                      <a:pt x="15" y="46"/>
                    </a:lnTo>
                    <a:lnTo>
                      <a:pt x="15" y="50"/>
                    </a:lnTo>
                    <a:lnTo>
                      <a:pt x="15" y="54"/>
                    </a:lnTo>
                    <a:lnTo>
                      <a:pt x="15" y="57"/>
                    </a:lnTo>
                    <a:lnTo>
                      <a:pt x="15" y="61"/>
                    </a:lnTo>
                    <a:lnTo>
                      <a:pt x="19" y="65"/>
                    </a:lnTo>
                    <a:lnTo>
                      <a:pt x="26" y="65"/>
                    </a:lnTo>
                    <a:lnTo>
                      <a:pt x="30" y="65"/>
                    </a:lnTo>
                    <a:lnTo>
                      <a:pt x="42" y="57"/>
                    </a:lnTo>
                    <a:close/>
                  </a:path>
                </a:pathLst>
              </a:custGeom>
              <a:solidFill>
                <a:srgbClr val="000000"/>
              </a:solidFill>
              <a:ln w="0">
                <a:solidFill>
                  <a:srgbClr val="000000"/>
                </a:solidFill>
                <a:round/>
                <a:headEnd/>
                <a:tailEnd/>
              </a:ln>
            </p:spPr>
            <p:txBody>
              <a:bodyPr/>
              <a:lstStyle/>
              <a:p>
                <a:endParaRPr lang="en-CA"/>
              </a:p>
            </p:txBody>
          </p:sp>
          <p:sp>
            <p:nvSpPr>
              <p:cNvPr id="19615" name="Freeform 80"/>
              <p:cNvSpPr>
                <a:spLocks/>
              </p:cNvSpPr>
              <p:nvPr/>
            </p:nvSpPr>
            <p:spPr bwMode="auto">
              <a:xfrm>
                <a:off x="445" y="1779"/>
                <a:ext cx="81" cy="77"/>
              </a:xfrm>
              <a:custGeom>
                <a:avLst/>
                <a:gdLst>
                  <a:gd name="T0" fmla="*/ 23 w 81"/>
                  <a:gd name="T1" fmla="*/ 15 h 77"/>
                  <a:gd name="T2" fmla="*/ 31 w 81"/>
                  <a:gd name="T3" fmla="*/ 4 h 77"/>
                  <a:gd name="T4" fmla="*/ 43 w 81"/>
                  <a:gd name="T5" fmla="*/ 0 h 77"/>
                  <a:gd name="T6" fmla="*/ 50 w 81"/>
                  <a:gd name="T7" fmla="*/ 0 h 77"/>
                  <a:gd name="T8" fmla="*/ 54 w 81"/>
                  <a:gd name="T9" fmla="*/ 0 h 77"/>
                  <a:gd name="T10" fmla="*/ 58 w 81"/>
                  <a:gd name="T11" fmla="*/ 0 h 77"/>
                  <a:gd name="T12" fmla="*/ 66 w 81"/>
                  <a:gd name="T13" fmla="*/ 4 h 77"/>
                  <a:gd name="T14" fmla="*/ 66 w 81"/>
                  <a:gd name="T15" fmla="*/ 11 h 77"/>
                  <a:gd name="T16" fmla="*/ 69 w 81"/>
                  <a:gd name="T17" fmla="*/ 19 h 77"/>
                  <a:gd name="T18" fmla="*/ 69 w 81"/>
                  <a:gd name="T19" fmla="*/ 27 h 77"/>
                  <a:gd name="T20" fmla="*/ 69 w 81"/>
                  <a:gd name="T21" fmla="*/ 57 h 77"/>
                  <a:gd name="T22" fmla="*/ 69 w 81"/>
                  <a:gd name="T23" fmla="*/ 65 h 77"/>
                  <a:gd name="T24" fmla="*/ 69 w 81"/>
                  <a:gd name="T25" fmla="*/ 69 h 77"/>
                  <a:gd name="T26" fmla="*/ 69 w 81"/>
                  <a:gd name="T27" fmla="*/ 69 h 77"/>
                  <a:gd name="T28" fmla="*/ 73 w 81"/>
                  <a:gd name="T29" fmla="*/ 73 h 77"/>
                  <a:gd name="T30" fmla="*/ 73 w 81"/>
                  <a:gd name="T31" fmla="*/ 73 h 77"/>
                  <a:gd name="T32" fmla="*/ 81 w 81"/>
                  <a:gd name="T33" fmla="*/ 73 h 77"/>
                  <a:gd name="T34" fmla="*/ 81 w 81"/>
                  <a:gd name="T35" fmla="*/ 77 h 77"/>
                  <a:gd name="T36" fmla="*/ 43 w 81"/>
                  <a:gd name="T37" fmla="*/ 77 h 77"/>
                  <a:gd name="T38" fmla="*/ 43 w 81"/>
                  <a:gd name="T39" fmla="*/ 73 h 77"/>
                  <a:gd name="T40" fmla="*/ 46 w 81"/>
                  <a:gd name="T41" fmla="*/ 73 h 77"/>
                  <a:gd name="T42" fmla="*/ 50 w 81"/>
                  <a:gd name="T43" fmla="*/ 73 h 77"/>
                  <a:gd name="T44" fmla="*/ 50 w 81"/>
                  <a:gd name="T45" fmla="*/ 73 h 77"/>
                  <a:gd name="T46" fmla="*/ 54 w 81"/>
                  <a:gd name="T47" fmla="*/ 69 h 77"/>
                  <a:gd name="T48" fmla="*/ 54 w 81"/>
                  <a:gd name="T49" fmla="*/ 65 h 77"/>
                  <a:gd name="T50" fmla="*/ 54 w 81"/>
                  <a:gd name="T51" fmla="*/ 65 h 77"/>
                  <a:gd name="T52" fmla="*/ 54 w 81"/>
                  <a:gd name="T53" fmla="*/ 57 h 77"/>
                  <a:gd name="T54" fmla="*/ 54 w 81"/>
                  <a:gd name="T55" fmla="*/ 27 h 77"/>
                  <a:gd name="T56" fmla="*/ 54 w 81"/>
                  <a:gd name="T57" fmla="*/ 19 h 77"/>
                  <a:gd name="T58" fmla="*/ 50 w 81"/>
                  <a:gd name="T59" fmla="*/ 11 h 77"/>
                  <a:gd name="T60" fmla="*/ 50 w 81"/>
                  <a:gd name="T61" fmla="*/ 11 h 77"/>
                  <a:gd name="T62" fmla="*/ 43 w 81"/>
                  <a:gd name="T63" fmla="*/ 8 h 77"/>
                  <a:gd name="T64" fmla="*/ 35 w 81"/>
                  <a:gd name="T65" fmla="*/ 11 h 77"/>
                  <a:gd name="T66" fmla="*/ 23 w 81"/>
                  <a:gd name="T67" fmla="*/ 19 h 77"/>
                  <a:gd name="T68" fmla="*/ 23 w 81"/>
                  <a:gd name="T69" fmla="*/ 57 h 77"/>
                  <a:gd name="T70" fmla="*/ 23 w 81"/>
                  <a:gd name="T71" fmla="*/ 65 h 77"/>
                  <a:gd name="T72" fmla="*/ 23 w 81"/>
                  <a:gd name="T73" fmla="*/ 69 h 77"/>
                  <a:gd name="T74" fmla="*/ 23 w 81"/>
                  <a:gd name="T75" fmla="*/ 69 h 77"/>
                  <a:gd name="T76" fmla="*/ 27 w 81"/>
                  <a:gd name="T77" fmla="*/ 73 h 77"/>
                  <a:gd name="T78" fmla="*/ 31 w 81"/>
                  <a:gd name="T79" fmla="*/ 73 h 77"/>
                  <a:gd name="T80" fmla="*/ 35 w 81"/>
                  <a:gd name="T81" fmla="*/ 73 h 77"/>
                  <a:gd name="T82" fmla="*/ 35 w 81"/>
                  <a:gd name="T83" fmla="*/ 77 h 77"/>
                  <a:gd name="T84" fmla="*/ 0 w 81"/>
                  <a:gd name="T85" fmla="*/ 77 h 77"/>
                  <a:gd name="T86" fmla="*/ 0 w 81"/>
                  <a:gd name="T87" fmla="*/ 73 h 77"/>
                  <a:gd name="T88" fmla="*/ 0 w 81"/>
                  <a:gd name="T89" fmla="*/ 73 h 77"/>
                  <a:gd name="T90" fmla="*/ 4 w 81"/>
                  <a:gd name="T91" fmla="*/ 73 h 77"/>
                  <a:gd name="T92" fmla="*/ 8 w 81"/>
                  <a:gd name="T93" fmla="*/ 69 h 77"/>
                  <a:gd name="T94" fmla="*/ 8 w 81"/>
                  <a:gd name="T95" fmla="*/ 65 h 77"/>
                  <a:gd name="T96" fmla="*/ 8 w 81"/>
                  <a:gd name="T97" fmla="*/ 57 h 77"/>
                  <a:gd name="T98" fmla="*/ 8 w 81"/>
                  <a:gd name="T99" fmla="*/ 31 h 77"/>
                  <a:gd name="T100" fmla="*/ 8 w 81"/>
                  <a:gd name="T101" fmla="*/ 19 h 77"/>
                  <a:gd name="T102" fmla="*/ 8 w 81"/>
                  <a:gd name="T103" fmla="*/ 11 h 77"/>
                  <a:gd name="T104" fmla="*/ 8 w 81"/>
                  <a:gd name="T105" fmla="*/ 11 h 77"/>
                  <a:gd name="T106" fmla="*/ 8 w 81"/>
                  <a:gd name="T107" fmla="*/ 8 h 77"/>
                  <a:gd name="T108" fmla="*/ 4 w 81"/>
                  <a:gd name="T109" fmla="*/ 8 h 77"/>
                  <a:gd name="T110" fmla="*/ 4 w 81"/>
                  <a:gd name="T111" fmla="*/ 8 h 77"/>
                  <a:gd name="T112" fmla="*/ 4 w 81"/>
                  <a:gd name="T113" fmla="*/ 8 h 77"/>
                  <a:gd name="T114" fmla="*/ 0 w 81"/>
                  <a:gd name="T115" fmla="*/ 8 h 77"/>
                  <a:gd name="T116" fmla="*/ 0 w 81"/>
                  <a:gd name="T117" fmla="*/ 8 h 77"/>
                  <a:gd name="T118" fmla="*/ 20 w 81"/>
                  <a:gd name="T119" fmla="*/ 0 h 77"/>
                  <a:gd name="T120" fmla="*/ 23 w 81"/>
                  <a:gd name="T121" fmla="*/ 0 h 77"/>
                  <a:gd name="T122" fmla="*/ 23 w 81"/>
                  <a:gd name="T123" fmla="*/ 15 h 7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1"/>
                  <a:gd name="T187" fmla="*/ 0 h 77"/>
                  <a:gd name="T188" fmla="*/ 81 w 81"/>
                  <a:gd name="T189" fmla="*/ 77 h 77"/>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1" h="77">
                    <a:moveTo>
                      <a:pt x="23" y="15"/>
                    </a:moveTo>
                    <a:lnTo>
                      <a:pt x="31" y="4"/>
                    </a:lnTo>
                    <a:lnTo>
                      <a:pt x="43" y="0"/>
                    </a:lnTo>
                    <a:lnTo>
                      <a:pt x="50" y="0"/>
                    </a:lnTo>
                    <a:lnTo>
                      <a:pt x="54" y="0"/>
                    </a:lnTo>
                    <a:lnTo>
                      <a:pt x="58" y="0"/>
                    </a:lnTo>
                    <a:lnTo>
                      <a:pt x="66" y="4"/>
                    </a:lnTo>
                    <a:lnTo>
                      <a:pt x="66" y="11"/>
                    </a:lnTo>
                    <a:lnTo>
                      <a:pt x="69" y="19"/>
                    </a:lnTo>
                    <a:lnTo>
                      <a:pt x="69" y="27"/>
                    </a:lnTo>
                    <a:lnTo>
                      <a:pt x="69" y="57"/>
                    </a:lnTo>
                    <a:lnTo>
                      <a:pt x="69" y="65"/>
                    </a:lnTo>
                    <a:lnTo>
                      <a:pt x="69" y="69"/>
                    </a:lnTo>
                    <a:lnTo>
                      <a:pt x="73" y="73"/>
                    </a:lnTo>
                    <a:lnTo>
                      <a:pt x="81" y="73"/>
                    </a:lnTo>
                    <a:lnTo>
                      <a:pt x="81" y="77"/>
                    </a:lnTo>
                    <a:lnTo>
                      <a:pt x="43" y="77"/>
                    </a:lnTo>
                    <a:lnTo>
                      <a:pt x="43" y="73"/>
                    </a:lnTo>
                    <a:lnTo>
                      <a:pt x="46" y="73"/>
                    </a:lnTo>
                    <a:lnTo>
                      <a:pt x="50" y="73"/>
                    </a:lnTo>
                    <a:lnTo>
                      <a:pt x="54" y="69"/>
                    </a:lnTo>
                    <a:lnTo>
                      <a:pt x="54" y="65"/>
                    </a:lnTo>
                    <a:lnTo>
                      <a:pt x="54" y="57"/>
                    </a:lnTo>
                    <a:lnTo>
                      <a:pt x="54" y="27"/>
                    </a:lnTo>
                    <a:lnTo>
                      <a:pt x="54" y="19"/>
                    </a:lnTo>
                    <a:lnTo>
                      <a:pt x="50" y="11"/>
                    </a:lnTo>
                    <a:lnTo>
                      <a:pt x="43" y="8"/>
                    </a:lnTo>
                    <a:lnTo>
                      <a:pt x="35" y="11"/>
                    </a:lnTo>
                    <a:lnTo>
                      <a:pt x="23" y="19"/>
                    </a:lnTo>
                    <a:lnTo>
                      <a:pt x="23" y="57"/>
                    </a:lnTo>
                    <a:lnTo>
                      <a:pt x="23" y="65"/>
                    </a:lnTo>
                    <a:lnTo>
                      <a:pt x="23" y="69"/>
                    </a:lnTo>
                    <a:lnTo>
                      <a:pt x="27" y="73"/>
                    </a:lnTo>
                    <a:lnTo>
                      <a:pt x="31" y="73"/>
                    </a:lnTo>
                    <a:lnTo>
                      <a:pt x="35" y="73"/>
                    </a:lnTo>
                    <a:lnTo>
                      <a:pt x="35" y="77"/>
                    </a:lnTo>
                    <a:lnTo>
                      <a:pt x="0" y="77"/>
                    </a:lnTo>
                    <a:lnTo>
                      <a:pt x="0" y="73"/>
                    </a:lnTo>
                    <a:lnTo>
                      <a:pt x="4" y="73"/>
                    </a:lnTo>
                    <a:lnTo>
                      <a:pt x="8" y="69"/>
                    </a:lnTo>
                    <a:lnTo>
                      <a:pt x="8" y="65"/>
                    </a:lnTo>
                    <a:lnTo>
                      <a:pt x="8" y="57"/>
                    </a:lnTo>
                    <a:lnTo>
                      <a:pt x="8" y="31"/>
                    </a:lnTo>
                    <a:lnTo>
                      <a:pt x="8" y="19"/>
                    </a:lnTo>
                    <a:lnTo>
                      <a:pt x="8" y="11"/>
                    </a:lnTo>
                    <a:lnTo>
                      <a:pt x="8" y="8"/>
                    </a:lnTo>
                    <a:lnTo>
                      <a:pt x="4" y="8"/>
                    </a:lnTo>
                    <a:lnTo>
                      <a:pt x="0" y="8"/>
                    </a:lnTo>
                    <a:lnTo>
                      <a:pt x="20" y="0"/>
                    </a:lnTo>
                    <a:lnTo>
                      <a:pt x="23" y="0"/>
                    </a:lnTo>
                    <a:lnTo>
                      <a:pt x="23" y="15"/>
                    </a:lnTo>
                    <a:close/>
                  </a:path>
                </a:pathLst>
              </a:custGeom>
              <a:solidFill>
                <a:srgbClr val="000000"/>
              </a:solidFill>
              <a:ln w="0">
                <a:solidFill>
                  <a:srgbClr val="000000"/>
                </a:solidFill>
                <a:round/>
                <a:headEnd/>
                <a:tailEnd/>
              </a:ln>
            </p:spPr>
            <p:txBody>
              <a:bodyPr/>
              <a:lstStyle/>
              <a:p>
                <a:endParaRPr lang="en-CA"/>
              </a:p>
            </p:txBody>
          </p:sp>
          <p:sp>
            <p:nvSpPr>
              <p:cNvPr id="19616" name="Freeform 81"/>
              <p:cNvSpPr>
                <a:spLocks/>
              </p:cNvSpPr>
              <p:nvPr/>
            </p:nvSpPr>
            <p:spPr bwMode="auto">
              <a:xfrm>
                <a:off x="526" y="1756"/>
                <a:ext cx="46" cy="100"/>
              </a:xfrm>
              <a:custGeom>
                <a:avLst/>
                <a:gdLst>
                  <a:gd name="T0" fmla="*/ 27 w 46"/>
                  <a:gd name="T1" fmla="*/ 0 h 100"/>
                  <a:gd name="T2" fmla="*/ 27 w 46"/>
                  <a:gd name="T3" fmla="*/ 23 h 100"/>
                  <a:gd name="T4" fmla="*/ 42 w 46"/>
                  <a:gd name="T5" fmla="*/ 23 h 100"/>
                  <a:gd name="T6" fmla="*/ 42 w 46"/>
                  <a:gd name="T7" fmla="*/ 27 h 100"/>
                  <a:gd name="T8" fmla="*/ 27 w 46"/>
                  <a:gd name="T9" fmla="*/ 27 h 100"/>
                  <a:gd name="T10" fmla="*/ 27 w 46"/>
                  <a:gd name="T11" fmla="*/ 77 h 100"/>
                  <a:gd name="T12" fmla="*/ 27 w 46"/>
                  <a:gd name="T13" fmla="*/ 84 h 100"/>
                  <a:gd name="T14" fmla="*/ 27 w 46"/>
                  <a:gd name="T15" fmla="*/ 88 h 100"/>
                  <a:gd name="T16" fmla="*/ 31 w 46"/>
                  <a:gd name="T17" fmla="*/ 88 h 100"/>
                  <a:gd name="T18" fmla="*/ 35 w 46"/>
                  <a:gd name="T19" fmla="*/ 88 h 100"/>
                  <a:gd name="T20" fmla="*/ 38 w 46"/>
                  <a:gd name="T21" fmla="*/ 88 h 100"/>
                  <a:gd name="T22" fmla="*/ 38 w 46"/>
                  <a:gd name="T23" fmla="*/ 88 h 100"/>
                  <a:gd name="T24" fmla="*/ 42 w 46"/>
                  <a:gd name="T25" fmla="*/ 88 h 100"/>
                  <a:gd name="T26" fmla="*/ 42 w 46"/>
                  <a:gd name="T27" fmla="*/ 84 h 100"/>
                  <a:gd name="T28" fmla="*/ 46 w 46"/>
                  <a:gd name="T29" fmla="*/ 84 h 100"/>
                  <a:gd name="T30" fmla="*/ 42 w 46"/>
                  <a:gd name="T31" fmla="*/ 92 h 100"/>
                  <a:gd name="T32" fmla="*/ 38 w 46"/>
                  <a:gd name="T33" fmla="*/ 96 h 100"/>
                  <a:gd name="T34" fmla="*/ 35 w 46"/>
                  <a:gd name="T35" fmla="*/ 100 h 100"/>
                  <a:gd name="T36" fmla="*/ 27 w 46"/>
                  <a:gd name="T37" fmla="*/ 100 h 100"/>
                  <a:gd name="T38" fmla="*/ 23 w 46"/>
                  <a:gd name="T39" fmla="*/ 100 h 100"/>
                  <a:gd name="T40" fmla="*/ 19 w 46"/>
                  <a:gd name="T41" fmla="*/ 100 h 100"/>
                  <a:gd name="T42" fmla="*/ 15 w 46"/>
                  <a:gd name="T43" fmla="*/ 96 h 100"/>
                  <a:gd name="T44" fmla="*/ 15 w 46"/>
                  <a:gd name="T45" fmla="*/ 92 h 100"/>
                  <a:gd name="T46" fmla="*/ 11 w 46"/>
                  <a:gd name="T47" fmla="*/ 88 h 100"/>
                  <a:gd name="T48" fmla="*/ 11 w 46"/>
                  <a:gd name="T49" fmla="*/ 80 h 100"/>
                  <a:gd name="T50" fmla="*/ 11 w 46"/>
                  <a:gd name="T51" fmla="*/ 27 h 100"/>
                  <a:gd name="T52" fmla="*/ 0 w 46"/>
                  <a:gd name="T53" fmla="*/ 27 h 100"/>
                  <a:gd name="T54" fmla="*/ 0 w 46"/>
                  <a:gd name="T55" fmla="*/ 27 h 100"/>
                  <a:gd name="T56" fmla="*/ 4 w 46"/>
                  <a:gd name="T57" fmla="*/ 23 h 100"/>
                  <a:gd name="T58" fmla="*/ 11 w 46"/>
                  <a:gd name="T59" fmla="*/ 19 h 100"/>
                  <a:gd name="T60" fmla="*/ 15 w 46"/>
                  <a:gd name="T61" fmla="*/ 15 h 100"/>
                  <a:gd name="T62" fmla="*/ 19 w 46"/>
                  <a:gd name="T63" fmla="*/ 11 h 100"/>
                  <a:gd name="T64" fmla="*/ 23 w 46"/>
                  <a:gd name="T65" fmla="*/ 4 h 100"/>
                  <a:gd name="T66" fmla="*/ 23 w 46"/>
                  <a:gd name="T67" fmla="*/ 0 h 100"/>
                  <a:gd name="T68" fmla="*/ 27 w 46"/>
                  <a:gd name="T69" fmla="*/ 0 h 10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6"/>
                  <a:gd name="T106" fmla="*/ 0 h 100"/>
                  <a:gd name="T107" fmla="*/ 46 w 46"/>
                  <a:gd name="T108" fmla="*/ 100 h 10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6" h="100">
                    <a:moveTo>
                      <a:pt x="27" y="0"/>
                    </a:moveTo>
                    <a:lnTo>
                      <a:pt x="27" y="23"/>
                    </a:lnTo>
                    <a:lnTo>
                      <a:pt x="42" y="23"/>
                    </a:lnTo>
                    <a:lnTo>
                      <a:pt x="42" y="27"/>
                    </a:lnTo>
                    <a:lnTo>
                      <a:pt x="27" y="27"/>
                    </a:lnTo>
                    <a:lnTo>
                      <a:pt x="27" y="77"/>
                    </a:lnTo>
                    <a:lnTo>
                      <a:pt x="27" y="84"/>
                    </a:lnTo>
                    <a:lnTo>
                      <a:pt x="27" y="88"/>
                    </a:lnTo>
                    <a:lnTo>
                      <a:pt x="31" y="88"/>
                    </a:lnTo>
                    <a:lnTo>
                      <a:pt x="35" y="88"/>
                    </a:lnTo>
                    <a:lnTo>
                      <a:pt x="38" y="88"/>
                    </a:lnTo>
                    <a:lnTo>
                      <a:pt x="42" y="88"/>
                    </a:lnTo>
                    <a:lnTo>
                      <a:pt x="42" y="84"/>
                    </a:lnTo>
                    <a:lnTo>
                      <a:pt x="46" y="84"/>
                    </a:lnTo>
                    <a:lnTo>
                      <a:pt x="42" y="92"/>
                    </a:lnTo>
                    <a:lnTo>
                      <a:pt x="38" y="96"/>
                    </a:lnTo>
                    <a:lnTo>
                      <a:pt x="35" y="100"/>
                    </a:lnTo>
                    <a:lnTo>
                      <a:pt x="27" y="100"/>
                    </a:lnTo>
                    <a:lnTo>
                      <a:pt x="23" y="100"/>
                    </a:lnTo>
                    <a:lnTo>
                      <a:pt x="19" y="100"/>
                    </a:lnTo>
                    <a:lnTo>
                      <a:pt x="15" y="96"/>
                    </a:lnTo>
                    <a:lnTo>
                      <a:pt x="15" y="92"/>
                    </a:lnTo>
                    <a:lnTo>
                      <a:pt x="11" y="88"/>
                    </a:lnTo>
                    <a:lnTo>
                      <a:pt x="11" y="80"/>
                    </a:lnTo>
                    <a:lnTo>
                      <a:pt x="11" y="27"/>
                    </a:lnTo>
                    <a:lnTo>
                      <a:pt x="0" y="27"/>
                    </a:lnTo>
                    <a:lnTo>
                      <a:pt x="4" y="23"/>
                    </a:lnTo>
                    <a:lnTo>
                      <a:pt x="11" y="19"/>
                    </a:lnTo>
                    <a:lnTo>
                      <a:pt x="15" y="15"/>
                    </a:lnTo>
                    <a:lnTo>
                      <a:pt x="19" y="11"/>
                    </a:lnTo>
                    <a:lnTo>
                      <a:pt x="23" y="4"/>
                    </a:lnTo>
                    <a:lnTo>
                      <a:pt x="23" y="0"/>
                    </a:lnTo>
                    <a:lnTo>
                      <a:pt x="27" y="0"/>
                    </a:lnTo>
                    <a:close/>
                  </a:path>
                </a:pathLst>
              </a:custGeom>
              <a:solidFill>
                <a:srgbClr val="000000"/>
              </a:solidFill>
              <a:ln w="0">
                <a:solidFill>
                  <a:srgbClr val="000000"/>
                </a:solidFill>
                <a:round/>
                <a:headEnd/>
                <a:tailEnd/>
              </a:ln>
            </p:spPr>
            <p:txBody>
              <a:bodyPr/>
              <a:lstStyle/>
              <a:p>
                <a:endParaRPr lang="en-CA"/>
              </a:p>
            </p:txBody>
          </p:sp>
          <p:sp>
            <p:nvSpPr>
              <p:cNvPr id="19617" name="Rectangle 82"/>
              <p:cNvSpPr>
                <a:spLocks noChangeArrowheads="1"/>
              </p:cNvSpPr>
              <p:nvPr/>
            </p:nvSpPr>
            <p:spPr bwMode="auto">
              <a:xfrm>
                <a:off x="833" y="1706"/>
                <a:ext cx="8" cy="207"/>
              </a:xfrm>
              <a:prstGeom prst="rect">
                <a:avLst/>
              </a:prstGeom>
              <a:solidFill>
                <a:srgbClr val="000000"/>
              </a:solidFill>
              <a:ln w="0">
                <a:solidFill>
                  <a:srgbClr val="000000"/>
                </a:solidFill>
                <a:miter lim="800000"/>
                <a:headEnd/>
                <a:tailEnd/>
              </a:ln>
            </p:spPr>
            <p:txBody>
              <a:bodyPr/>
              <a:lstStyle/>
              <a:p>
                <a:endParaRPr lang="en-US"/>
              </a:p>
            </p:txBody>
          </p:sp>
          <p:sp>
            <p:nvSpPr>
              <p:cNvPr id="19618" name="Rectangle 83"/>
              <p:cNvSpPr>
                <a:spLocks noChangeArrowheads="1"/>
              </p:cNvSpPr>
              <p:nvPr/>
            </p:nvSpPr>
            <p:spPr bwMode="auto">
              <a:xfrm>
                <a:off x="864" y="1706"/>
                <a:ext cx="7" cy="207"/>
              </a:xfrm>
              <a:prstGeom prst="rect">
                <a:avLst/>
              </a:prstGeom>
              <a:solidFill>
                <a:srgbClr val="000000"/>
              </a:solidFill>
              <a:ln w="0">
                <a:solidFill>
                  <a:srgbClr val="000000"/>
                </a:solidFill>
                <a:miter lim="800000"/>
                <a:headEnd/>
                <a:tailEnd/>
              </a:ln>
            </p:spPr>
            <p:txBody>
              <a:bodyPr/>
              <a:lstStyle/>
              <a:p>
                <a:endParaRPr lang="en-US"/>
              </a:p>
            </p:txBody>
          </p:sp>
          <p:sp>
            <p:nvSpPr>
              <p:cNvPr id="19619" name="Freeform 84"/>
              <p:cNvSpPr>
                <a:spLocks/>
              </p:cNvSpPr>
              <p:nvPr/>
            </p:nvSpPr>
            <p:spPr bwMode="auto">
              <a:xfrm>
                <a:off x="1059" y="1836"/>
                <a:ext cx="19" cy="20"/>
              </a:xfrm>
              <a:custGeom>
                <a:avLst/>
                <a:gdLst>
                  <a:gd name="T0" fmla="*/ 8 w 19"/>
                  <a:gd name="T1" fmla="*/ 0 h 20"/>
                  <a:gd name="T2" fmla="*/ 12 w 19"/>
                  <a:gd name="T3" fmla="*/ 0 h 20"/>
                  <a:gd name="T4" fmla="*/ 16 w 19"/>
                  <a:gd name="T5" fmla="*/ 4 h 20"/>
                  <a:gd name="T6" fmla="*/ 19 w 19"/>
                  <a:gd name="T7" fmla="*/ 8 h 20"/>
                  <a:gd name="T8" fmla="*/ 19 w 19"/>
                  <a:gd name="T9" fmla="*/ 12 h 20"/>
                  <a:gd name="T10" fmla="*/ 19 w 19"/>
                  <a:gd name="T11" fmla="*/ 16 h 20"/>
                  <a:gd name="T12" fmla="*/ 16 w 19"/>
                  <a:gd name="T13" fmla="*/ 16 h 20"/>
                  <a:gd name="T14" fmla="*/ 12 w 19"/>
                  <a:gd name="T15" fmla="*/ 20 h 20"/>
                  <a:gd name="T16" fmla="*/ 8 w 19"/>
                  <a:gd name="T17" fmla="*/ 20 h 20"/>
                  <a:gd name="T18" fmla="*/ 4 w 19"/>
                  <a:gd name="T19" fmla="*/ 20 h 20"/>
                  <a:gd name="T20" fmla="*/ 4 w 19"/>
                  <a:gd name="T21" fmla="*/ 16 h 20"/>
                  <a:gd name="T22" fmla="*/ 0 w 19"/>
                  <a:gd name="T23" fmla="*/ 16 h 20"/>
                  <a:gd name="T24" fmla="*/ 0 w 19"/>
                  <a:gd name="T25" fmla="*/ 12 h 20"/>
                  <a:gd name="T26" fmla="*/ 0 w 19"/>
                  <a:gd name="T27" fmla="*/ 8 h 20"/>
                  <a:gd name="T28" fmla="*/ 4 w 19"/>
                  <a:gd name="T29" fmla="*/ 4 h 20"/>
                  <a:gd name="T30" fmla="*/ 4 w 19"/>
                  <a:gd name="T31" fmla="*/ 0 h 20"/>
                  <a:gd name="T32" fmla="*/ 8 w 19"/>
                  <a:gd name="T33" fmla="*/ 0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20"/>
                  <a:gd name="T53" fmla="*/ 19 w 19"/>
                  <a:gd name="T54" fmla="*/ 20 h 2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20">
                    <a:moveTo>
                      <a:pt x="8" y="0"/>
                    </a:moveTo>
                    <a:lnTo>
                      <a:pt x="12" y="0"/>
                    </a:lnTo>
                    <a:lnTo>
                      <a:pt x="16" y="4"/>
                    </a:lnTo>
                    <a:lnTo>
                      <a:pt x="19" y="8"/>
                    </a:lnTo>
                    <a:lnTo>
                      <a:pt x="19" y="12"/>
                    </a:lnTo>
                    <a:lnTo>
                      <a:pt x="19" y="16"/>
                    </a:lnTo>
                    <a:lnTo>
                      <a:pt x="16" y="16"/>
                    </a:lnTo>
                    <a:lnTo>
                      <a:pt x="12" y="20"/>
                    </a:lnTo>
                    <a:lnTo>
                      <a:pt x="8" y="20"/>
                    </a:lnTo>
                    <a:lnTo>
                      <a:pt x="4" y="20"/>
                    </a:lnTo>
                    <a:lnTo>
                      <a:pt x="4" y="16"/>
                    </a:lnTo>
                    <a:lnTo>
                      <a:pt x="0" y="16"/>
                    </a:lnTo>
                    <a:lnTo>
                      <a:pt x="0" y="12"/>
                    </a:lnTo>
                    <a:lnTo>
                      <a:pt x="0" y="8"/>
                    </a:lnTo>
                    <a:lnTo>
                      <a:pt x="4" y="4"/>
                    </a:lnTo>
                    <a:lnTo>
                      <a:pt x="4" y="0"/>
                    </a:lnTo>
                    <a:lnTo>
                      <a:pt x="8" y="0"/>
                    </a:lnTo>
                    <a:close/>
                  </a:path>
                </a:pathLst>
              </a:custGeom>
              <a:solidFill>
                <a:srgbClr val="000000"/>
              </a:solidFill>
              <a:ln w="0">
                <a:solidFill>
                  <a:srgbClr val="000000"/>
                </a:solidFill>
                <a:round/>
                <a:headEnd/>
                <a:tailEnd/>
              </a:ln>
            </p:spPr>
            <p:txBody>
              <a:bodyPr/>
              <a:lstStyle/>
              <a:p>
                <a:endParaRPr lang="en-CA"/>
              </a:p>
            </p:txBody>
          </p:sp>
          <p:sp>
            <p:nvSpPr>
              <p:cNvPr id="19620" name="Freeform 85"/>
              <p:cNvSpPr>
                <a:spLocks noEditPoints="1"/>
              </p:cNvSpPr>
              <p:nvPr/>
            </p:nvSpPr>
            <p:spPr bwMode="auto">
              <a:xfrm>
                <a:off x="1094" y="1741"/>
                <a:ext cx="73" cy="115"/>
              </a:xfrm>
              <a:custGeom>
                <a:avLst/>
                <a:gdLst>
                  <a:gd name="T0" fmla="*/ 0 w 73"/>
                  <a:gd name="T1" fmla="*/ 57 h 115"/>
                  <a:gd name="T2" fmla="*/ 4 w 73"/>
                  <a:gd name="T3" fmla="*/ 42 h 115"/>
                  <a:gd name="T4" fmla="*/ 8 w 73"/>
                  <a:gd name="T5" fmla="*/ 26 h 115"/>
                  <a:gd name="T6" fmla="*/ 15 w 73"/>
                  <a:gd name="T7" fmla="*/ 15 h 115"/>
                  <a:gd name="T8" fmla="*/ 23 w 73"/>
                  <a:gd name="T9" fmla="*/ 3 h 115"/>
                  <a:gd name="T10" fmla="*/ 31 w 73"/>
                  <a:gd name="T11" fmla="*/ 0 h 115"/>
                  <a:gd name="T12" fmla="*/ 38 w 73"/>
                  <a:gd name="T13" fmla="*/ 0 h 115"/>
                  <a:gd name="T14" fmla="*/ 46 w 73"/>
                  <a:gd name="T15" fmla="*/ 0 h 115"/>
                  <a:gd name="T16" fmla="*/ 54 w 73"/>
                  <a:gd name="T17" fmla="*/ 3 h 115"/>
                  <a:gd name="T18" fmla="*/ 61 w 73"/>
                  <a:gd name="T19" fmla="*/ 11 h 115"/>
                  <a:gd name="T20" fmla="*/ 65 w 73"/>
                  <a:gd name="T21" fmla="*/ 26 h 115"/>
                  <a:gd name="T22" fmla="*/ 69 w 73"/>
                  <a:gd name="T23" fmla="*/ 38 h 115"/>
                  <a:gd name="T24" fmla="*/ 73 w 73"/>
                  <a:gd name="T25" fmla="*/ 57 h 115"/>
                  <a:gd name="T26" fmla="*/ 69 w 73"/>
                  <a:gd name="T27" fmla="*/ 72 h 115"/>
                  <a:gd name="T28" fmla="*/ 65 w 73"/>
                  <a:gd name="T29" fmla="*/ 88 h 115"/>
                  <a:gd name="T30" fmla="*/ 61 w 73"/>
                  <a:gd name="T31" fmla="*/ 99 h 115"/>
                  <a:gd name="T32" fmla="*/ 54 w 73"/>
                  <a:gd name="T33" fmla="*/ 111 h 115"/>
                  <a:gd name="T34" fmla="*/ 46 w 73"/>
                  <a:gd name="T35" fmla="*/ 115 h 115"/>
                  <a:gd name="T36" fmla="*/ 34 w 73"/>
                  <a:gd name="T37" fmla="*/ 115 h 115"/>
                  <a:gd name="T38" fmla="*/ 27 w 73"/>
                  <a:gd name="T39" fmla="*/ 115 h 115"/>
                  <a:gd name="T40" fmla="*/ 19 w 73"/>
                  <a:gd name="T41" fmla="*/ 107 h 115"/>
                  <a:gd name="T42" fmla="*/ 11 w 73"/>
                  <a:gd name="T43" fmla="*/ 95 h 115"/>
                  <a:gd name="T44" fmla="*/ 4 w 73"/>
                  <a:gd name="T45" fmla="*/ 80 h 115"/>
                  <a:gd name="T46" fmla="*/ 0 w 73"/>
                  <a:gd name="T47" fmla="*/ 57 h 115"/>
                  <a:gd name="T48" fmla="*/ 19 w 73"/>
                  <a:gd name="T49" fmla="*/ 61 h 115"/>
                  <a:gd name="T50" fmla="*/ 19 w 73"/>
                  <a:gd name="T51" fmla="*/ 80 h 115"/>
                  <a:gd name="T52" fmla="*/ 23 w 73"/>
                  <a:gd name="T53" fmla="*/ 99 h 115"/>
                  <a:gd name="T54" fmla="*/ 27 w 73"/>
                  <a:gd name="T55" fmla="*/ 103 h 115"/>
                  <a:gd name="T56" fmla="*/ 31 w 73"/>
                  <a:gd name="T57" fmla="*/ 107 h 115"/>
                  <a:gd name="T58" fmla="*/ 38 w 73"/>
                  <a:gd name="T59" fmla="*/ 111 h 115"/>
                  <a:gd name="T60" fmla="*/ 42 w 73"/>
                  <a:gd name="T61" fmla="*/ 107 h 115"/>
                  <a:gd name="T62" fmla="*/ 46 w 73"/>
                  <a:gd name="T63" fmla="*/ 107 h 115"/>
                  <a:gd name="T64" fmla="*/ 50 w 73"/>
                  <a:gd name="T65" fmla="*/ 99 h 115"/>
                  <a:gd name="T66" fmla="*/ 54 w 73"/>
                  <a:gd name="T67" fmla="*/ 92 h 115"/>
                  <a:gd name="T68" fmla="*/ 54 w 73"/>
                  <a:gd name="T69" fmla="*/ 76 h 115"/>
                  <a:gd name="T70" fmla="*/ 57 w 73"/>
                  <a:gd name="T71" fmla="*/ 53 h 115"/>
                  <a:gd name="T72" fmla="*/ 54 w 73"/>
                  <a:gd name="T73" fmla="*/ 34 h 115"/>
                  <a:gd name="T74" fmla="*/ 54 w 73"/>
                  <a:gd name="T75" fmla="*/ 23 h 115"/>
                  <a:gd name="T76" fmla="*/ 50 w 73"/>
                  <a:gd name="T77" fmla="*/ 11 h 115"/>
                  <a:gd name="T78" fmla="*/ 46 w 73"/>
                  <a:gd name="T79" fmla="*/ 7 h 115"/>
                  <a:gd name="T80" fmla="*/ 42 w 73"/>
                  <a:gd name="T81" fmla="*/ 7 h 115"/>
                  <a:gd name="T82" fmla="*/ 38 w 73"/>
                  <a:gd name="T83" fmla="*/ 3 h 115"/>
                  <a:gd name="T84" fmla="*/ 31 w 73"/>
                  <a:gd name="T85" fmla="*/ 7 h 115"/>
                  <a:gd name="T86" fmla="*/ 27 w 73"/>
                  <a:gd name="T87" fmla="*/ 11 h 115"/>
                  <a:gd name="T88" fmla="*/ 23 w 73"/>
                  <a:gd name="T89" fmla="*/ 19 h 115"/>
                  <a:gd name="T90" fmla="*/ 19 w 73"/>
                  <a:gd name="T91" fmla="*/ 30 h 115"/>
                  <a:gd name="T92" fmla="*/ 19 w 73"/>
                  <a:gd name="T93" fmla="*/ 46 h 115"/>
                  <a:gd name="T94" fmla="*/ 19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7"/>
                    </a:moveTo>
                    <a:lnTo>
                      <a:pt x="4" y="42"/>
                    </a:lnTo>
                    <a:lnTo>
                      <a:pt x="8" y="26"/>
                    </a:lnTo>
                    <a:lnTo>
                      <a:pt x="15" y="15"/>
                    </a:lnTo>
                    <a:lnTo>
                      <a:pt x="23" y="3"/>
                    </a:lnTo>
                    <a:lnTo>
                      <a:pt x="31" y="0"/>
                    </a:lnTo>
                    <a:lnTo>
                      <a:pt x="38" y="0"/>
                    </a:lnTo>
                    <a:lnTo>
                      <a:pt x="46" y="0"/>
                    </a:lnTo>
                    <a:lnTo>
                      <a:pt x="54" y="3"/>
                    </a:lnTo>
                    <a:lnTo>
                      <a:pt x="61" y="11"/>
                    </a:lnTo>
                    <a:lnTo>
                      <a:pt x="65" y="26"/>
                    </a:lnTo>
                    <a:lnTo>
                      <a:pt x="69" y="38"/>
                    </a:lnTo>
                    <a:lnTo>
                      <a:pt x="73" y="57"/>
                    </a:lnTo>
                    <a:lnTo>
                      <a:pt x="69" y="72"/>
                    </a:lnTo>
                    <a:lnTo>
                      <a:pt x="65" y="88"/>
                    </a:lnTo>
                    <a:lnTo>
                      <a:pt x="61" y="99"/>
                    </a:lnTo>
                    <a:lnTo>
                      <a:pt x="54" y="111"/>
                    </a:lnTo>
                    <a:lnTo>
                      <a:pt x="46" y="115"/>
                    </a:lnTo>
                    <a:lnTo>
                      <a:pt x="34" y="115"/>
                    </a:lnTo>
                    <a:lnTo>
                      <a:pt x="27" y="115"/>
                    </a:lnTo>
                    <a:lnTo>
                      <a:pt x="19" y="107"/>
                    </a:lnTo>
                    <a:lnTo>
                      <a:pt x="11" y="95"/>
                    </a:lnTo>
                    <a:lnTo>
                      <a:pt x="4" y="80"/>
                    </a:lnTo>
                    <a:lnTo>
                      <a:pt x="0" y="57"/>
                    </a:lnTo>
                    <a:close/>
                    <a:moveTo>
                      <a:pt x="19" y="61"/>
                    </a:moveTo>
                    <a:lnTo>
                      <a:pt x="19" y="80"/>
                    </a:lnTo>
                    <a:lnTo>
                      <a:pt x="23" y="99"/>
                    </a:lnTo>
                    <a:lnTo>
                      <a:pt x="27" y="103"/>
                    </a:lnTo>
                    <a:lnTo>
                      <a:pt x="31" y="107"/>
                    </a:lnTo>
                    <a:lnTo>
                      <a:pt x="38" y="111"/>
                    </a:lnTo>
                    <a:lnTo>
                      <a:pt x="42" y="107"/>
                    </a:lnTo>
                    <a:lnTo>
                      <a:pt x="46" y="107"/>
                    </a:lnTo>
                    <a:lnTo>
                      <a:pt x="50" y="99"/>
                    </a:lnTo>
                    <a:lnTo>
                      <a:pt x="54" y="92"/>
                    </a:lnTo>
                    <a:lnTo>
                      <a:pt x="54" y="76"/>
                    </a:lnTo>
                    <a:lnTo>
                      <a:pt x="57" y="53"/>
                    </a:lnTo>
                    <a:lnTo>
                      <a:pt x="54" y="34"/>
                    </a:lnTo>
                    <a:lnTo>
                      <a:pt x="54" y="23"/>
                    </a:lnTo>
                    <a:lnTo>
                      <a:pt x="50" y="11"/>
                    </a:lnTo>
                    <a:lnTo>
                      <a:pt x="46" y="7"/>
                    </a:lnTo>
                    <a:lnTo>
                      <a:pt x="42" y="7"/>
                    </a:lnTo>
                    <a:lnTo>
                      <a:pt x="38" y="3"/>
                    </a:lnTo>
                    <a:lnTo>
                      <a:pt x="31" y="7"/>
                    </a:lnTo>
                    <a:lnTo>
                      <a:pt x="27" y="11"/>
                    </a:lnTo>
                    <a:lnTo>
                      <a:pt x="23" y="19"/>
                    </a:lnTo>
                    <a:lnTo>
                      <a:pt x="19" y="30"/>
                    </a:lnTo>
                    <a:lnTo>
                      <a:pt x="19" y="46"/>
                    </a:lnTo>
                    <a:lnTo>
                      <a:pt x="19" y="61"/>
                    </a:lnTo>
                    <a:close/>
                  </a:path>
                </a:pathLst>
              </a:custGeom>
              <a:solidFill>
                <a:srgbClr val="000000"/>
              </a:solidFill>
              <a:ln w="0">
                <a:solidFill>
                  <a:srgbClr val="000000"/>
                </a:solidFill>
                <a:round/>
                <a:headEnd/>
                <a:tailEnd/>
              </a:ln>
            </p:spPr>
            <p:txBody>
              <a:bodyPr/>
              <a:lstStyle/>
              <a:p>
                <a:endParaRPr lang="en-CA"/>
              </a:p>
            </p:txBody>
          </p:sp>
          <p:sp>
            <p:nvSpPr>
              <p:cNvPr id="19621" name="Freeform 86"/>
              <p:cNvSpPr>
                <a:spLocks noEditPoints="1"/>
              </p:cNvSpPr>
              <p:nvPr/>
            </p:nvSpPr>
            <p:spPr bwMode="auto">
              <a:xfrm>
                <a:off x="1178" y="1741"/>
                <a:ext cx="73" cy="115"/>
              </a:xfrm>
              <a:custGeom>
                <a:avLst/>
                <a:gdLst>
                  <a:gd name="T0" fmla="*/ 0 w 73"/>
                  <a:gd name="T1" fmla="*/ 57 h 115"/>
                  <a:gd name="T2" fmla="*/ 4 w 73"/>
                  <a:gd name="T3" fmla="*/ 42 h 115"/>
                  <a:gd name="T4" fmla="*/ 8 w 73"/>
                  <a:gd name="T5" fmla="*/ 26 h 115"/>
                  <a:gd name="T6" fmla="*/ 16 w 73"/>
                  <a:gd name="T7" fmla="*/ 15 h 115"/>
                  <a:gd name="T8" fmla="*/ 23 w 73"/>
                  <a:gd name="T9" fmla="*/ 3 h 115"/>
                  <a:gd name="T10" fmla="*/ 31 w 73"/>
                  <a:gd name="T11" fmla="*/ 0 h 115"/>
                  <a:gd name="T12" fmla="*/ 39 w 73"/>
                  <a:gd name="T13" fmla="*/ 0 h 115"/>
                  <a:gd name="T14" fmla="*/ 46 w 73"/>
                  <a:gd name="T15" fmla="*/ 0 h 115"/>
                  <a:gd name="T16" fmla="*/ 54 w 73"/>
                  <a:gd name="T17" fmla="*/ 3 h 115"/>
                  <a:gd name="T18" fmla="*/ 58 w 73"/>
                  <a:gd name="T19" fmla="*/ 11 h 115"/>
                  <a:gd name="T20" fmla="*/ 65 w 73"/>
                  <a:gd name="T21" fmla="*/ 26 h 115"/>
                  <a:gd name="T22" fmla="*/ 69 w 73"/>
                  <a:gd name="T23" fmla="*/ 38 h 115"/>
                  <a:gd name="T24" fmla="*/ 73 w 73"/>
                  <a:gd name="T25" fmla="*/ 57 h 115"/>
                  <a:gd name="T26" fmla="*/ 69 w 73"/>
                  <a:gd name="T27" fmla="*/ 72 h 115"/>
                  <a:gd name="T28" fmla="*/ 65 w 73"/>
                  <a:gd name="T29" fmla="*/ 88 h 115"/>
                  <a:gd name="T30" fmla="*/ 62 w 73"/>
                  <a:gd name="T31" fmla="*/ 99 h 115"/>
                  <a:gd name="T32" fmla="*/ 54 w 73"/>
                  <a:gd name="T33" fmla="*/ 111 h 115"/>
                  <a:gd name="T34" fmla="*/ 42 w 73"/>
                  <a:gd name="T35" fmla="*/ 115 h 115"/>
                  <a:gd name="T36" fmla="*/ 35 w 73"/>
                  <a:gd name="T37" fmla="*/ 115 h 115"/>
                  <a:gd name="T38" fmla="*/ 27 w 73"/>
                  <a:gd name="T39" fmla="*/ 115 h 115"/>
                  <a:gd name="T40" fmla="*/ 19 w 73"/>
                  <a:gd name="T41" fmla="*/ 107 h 115"/>
                  <a:gd name="T42" fmla="*/ 12 w 73"/>
                  <a:gd name="T43" fmla="*/ 95 h 115"/>
                  <a:gd name="T44" fmla="*/ 4 w 73"/>
                  <a:gd name="T45" fmla="*/ 80 h 115"/>
                  <a:gd name="T46" fmla="*/ 0 w 73"/>
                  <a:gd name="T47" fmla="*/ 57 h 115"/>
                  <a:gd name="T48" fmla="*/ 19 w 73"/>
                  <a:gd name="T49" fmla="*/ 61 h 115"/>
                  <a:gd name="T50" fmla="*/ 19 w 73"/>
                  <a:gd name="T51" fmla="*/ 80 h 115"/>
                  <a:gd name="T52" fmla="*/ 23 w 73"/>
                  <a:gd name="T53" fmla="*/ 99 h 115"/>
                  <a:gd name="T54" fmla="*/ 27 w 73"/>
                  <a:gd name="T55" fmla="*/ 103 h 115"/>
                  <a:gd name="T56" fmla="*/ 31 w 73"/>
                  <a:gd name="T57" fmla="*/ 107 h 115"/>
                  <a:gd name="T58" fmla="*/ 35 w 73"/>
                  <a:gd name="T59" fmla="*/ 111 h 115"/>
                  <a:gd name="T60" fmla="*/ 42 w 73"/>
                  <a:gd name="T61" fmla="*/ 107 h 115"/>
                  <a:gd name="T62" fmla="*/ 46 w 73"/>
                  <a:gd name="T63" fmla="*/ 107 h 115"/>
                  <a:gd name="T64" fmla="*/ 50 w 73"/>
                  <a:gd name="T65" fmla="*/ 99 h 115"/>
                  <a:gd name="T66" fmla="*/ 54 w 73"/>
                  <a:gd name="T67" fmla="*/ 92 h 115"/>
                  <a:gd name="T68" fmla="*/ 54 w 73"/>
                  <a:gd name="T69" fmla="*/ 76 h 115"/>
                  <a:gd name="T70" fmla="*/ 58 w 73"/>
                  <a:gd name="T71" fmla="*/ 53 h 115"/>
                  <a:gd name="T72" fmla="*/ 54 w 73"/>
                  <a:gd name="T73" fmla="*/ 34 h 115"/>
                  <a:gd name="T74" fmla="*/ 54 w 73"/>
                  <a:gd name="T75" fmla="*/ 23 h 115"/>
                  <a:gd name="T76" fmla="*/ 50 w 73"/>
                  <a:gd name="T77" fmla="*/ 11 h 115"/>
                  <a:gd name="T78" fmla="*/ 46 w 73"/>
                  <a:gd name="T79" fmla="*/ 7 h 115"/>
                  <a:gd name="T80" fmla="*/ 42 w 73"/>
                  <a:gd name="T81" fmla="*/ 7 h 115"/>
                  <a:gd name="T82" fmla="*/ 39 w 73"/>
                  <a:gd name="T83" fmla="*/ 3 h 115"/>
                  <a:gd name="T84" fmla="*/ 31 w 73"/>
                  <a:gd name="T85" fmla="*/ 7 h 115"/>
                  <a:gd name="T86" fmla="*/ 27 w 73"/>
                  <a:gd name="T87" fmla="*/ 11 h 115"/>
                  <a:gd name="T88" fmla="*/ 23 w 73"/>
                  <a:gd name="T89" fmla="*/ 19 h 115"/>
                  <a:gd name="T90" fmla="*/ 19 w 73"/>
                  <a:gd name="T91" fmla="*/ 30 h 115"/>
                  <a:gd name="T92" fmla="*/ 19 w 73"/>
                  <a:gd name="T93" fmla="*/ 46 h 115"/>
                  <a:gd name="T94" fmla="*/ 19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7"/>
                    </a:moveTo>
                    <a:lnTo>
                      <a:pt x="4" y="42"/>
                    </a:lnTo>
                    <a:lnTo>
                      <a:pt x="8" y="26"/>
                    </a:lnTo>
                    <a:lnTo>
                      <a:pt x="16" y="15"/>
                    </a:lnTo>
                    <a:lnTo>
                      <a:pt x="23" y="3"/>
                    </a:lnTo>
                    <a:lnTo>
                      <a:pt x="31" y="0"/>
                    </a:lnTo>
                    <a:lnTo>
                      <a:pt x="39" y="0"/>
                    </a:lnTo>
                    <a:lnTo>
                      <a:pt x="46" y="0"/>
                    </a:lnTo>
                    <a:lnTo>
                      <a:pt x="54" y="3"/>
                    </a:lnTo>
                    <a:lnTo>
                      <a:pt x="58" y="11"/>
                    </a:lnTo>
                    <a:lnTo>
                      <a:pt x="65" y="26"/>
                    </a:lnTo>
                    <a:lnTo>
                      <a:pt x="69" y="38"/>
                    </a:lnTo>
                    <a:lnTo>
                      <a:pt x="73" y="57"/>
                    </a:lnTo>
                    <a:lnTo>
                      <a:pt x="69" y="72"/>
                    </a:lnTo>
                    <a:lnTo>
                      <a:pt x="65" y="88"/>
                    </a:lnTo>
                    <a:lnTo>
                      <a:pt x="62" y="99"/>
                    </a:lnTo>
                    <a:lnTo>
                      <a:pt x="54" y="111"/>
                    </a:lnTo>
                    <a:lnTo>
                      <a:pt x="42" y="115"/>
                    </a:lnTo>
                    <a:lnTo>
                      <a:pt x="35" y="115"/>
                    </a:lnTo>
                    <a:lnTo>
                      <a:pt x="27" y="115"/>
                    </a:lnTo>
                    <a:lnTo>
                      <a:pt x="19" y="107"/>
                    </a:lnTo>
                    <a:lnTo>
                      <a:pt x="12" y="95"/>
                    </a:lnTo>
                    <a:lnTo>
                      <a:pt x="4" y="80"/>
                    </a:lnTo>
                    <a:lnTo>
                      <a:pt x="0" y="57"/>
                    </a:lnTo>
                    <a:close/>
                    <a:moveTo>
                      <a:pt x="19" y="61"/>
                    </a:moveTo>
                    <a:lnTo>
                      <a:pt x="19" y="80"/>
                    </a:lnTo>
                    <a:lnTo>
                      <a:pt x="23" y="99"/>
                    </a:lnTo>
                    <a:lnTo>
                      <a:pt x="27" y="103"/>
                    </a:lnTo>
                    <a:lnTo>
                      <a:pt x="31" y="107"/>
                    </a:lnTo>
                    <a:lnTo>
                      <a:pt x="35" y="111"/>
                    </a:lnTo>
                    <a:lnTo>
                      <a:pt x="42" y="107"/>
                    </a:lnTo>
                    <a:lnTo>
                      <a:pt x="46" y="107"/>
                    </a:lnTo>
                    <a:lnTo>
                      <a:pt x="50" y="99"/>
                    </a:lnTo>
                    <a:lnTo>
                      <a:pt x="54" y="92"/>
                    </a:lnTo>
                    <a:lnTo>
                      <a:pt x="54" y="76"/>
                    </a:lnTo>
                    <a:lnTo>
                      <a:pt x="58" y="53"/>
                    </a:lnTo>
                    <a:lnTo>
                      <a:pt x="54" y="34"/>
                    </a:lnTo>
                    <a:lnTo>
                      <a:pt x="54" y="23"/>
                    </a:lnTo>
                    <a:lnTo>
                      <a:pt x="50" y="11"/>
                    </a:lnTo>
                    <a:lnTo>
                      <a:pt x="46" y="7"/>
                    </a:lnTo>
                    <a:lnTo>
                      <a:pt x="42" y="7"/>
                    </a:lnTo>
                    <a:lnTo>
                      <a:pt x="39" y="3"/>
                    </a:lnTo>
                    <a:lnTo>
                      <a:pt x="31" y="7"/>
                    </a:lnTo>
                    <a:lnTo>
                      <a:pt x="27" y="11"/>
                    </a:lnTo>
                    <a:lnTo>
                      <a:pt x="23" y="19"/>
                    </a:lnTo>
                    <a:lnTo>
                      <a:pt x="19" y="30"/>
                    </a:lnTo>
                    <a:lnTo>
                      <a:pt x="19" y="46"/>
                    </a:lnTo>
                    <a:lnTo>
                      <a:pt x="19" y="61"/>
                    </a:lnTo>
                    <a:close/>
                  </a:path>
                </a:pathLst>
              </a:custGeom>
              <a:solidFill>
                <a:srgbClr val="000000"/>
              </a:solidFill>
              <a:ln w="0">
                <a:solidFill>
                  <a:srgbClr val="000000"/>
                </a:solidFill>
                <a:round/>
                <a:headEnd/>
                <a:tailEnd/>
              </a:ln>
            </p:spPr>
            <p:txBody>
              <a:bodyPr/>
              <a:lstStyle/>
              <a:p>
                <a:endParaRPr lang="en-CA"/>
              </a:p>
            </p:txBody>
          </p:sp>
          <p:sp>
            <p:nvSpPr>
              <p:cNvPr id="19622" name="Freeform 87"/>
              <p:cNvSpPr>
                <a:spLocks/>
              </p:cNvSpPr>
              <p:nvPr/>
            </p:nvSpPr>
            <p:spPr bwMode="auto">
              <a:xfrm>
                <a:off x="1259" y="1741"/>
                <a:ext cx="77" cy="115"/>
              </a:xfrm>
              <a:custGeom>
                <a:avLst/>
                <a:gdLst>
                  <a:gd name="T0" fmla="*/ 77 w 77"/>
                  <a:gd name="T1" fmla="*/ 92 h 115"/>
                  <a:gd name="T2" fmla="*/ 69 w 77"/>
                  <a:gd name="T3" fmla="*/ 115 h 115"/>
                  <a:gd name="T4" fmla="*/ 0 w 77"/>
                  <a:gd name="T5" fmla="*/ 115 h 115"/>
                  <a:gd name="T6" fmla="*/ 0 w 77"/>
                  <a:gd name="T7" fmla="*/ 111 h 115"/>
                  <a:gd name="T8" fmla="*/ 19 w 77"/>
                  <a:gd name="T9" fmla="*/ 95 h 115"/>
                  <a:gd name="T10" fmla="*/ 31 w 77"/>
                  <a:gd name="T11" fmla="*/ 80 h 115"/>
                  <a:gd name="T12" fmla="*/ 42 w 77"/>
                  <a:gd name="T13" fmla="*/ 69 h 115"/>
                  <a:gd name="T14" fmla="*/ 50 w 77"/>
                  <a:gd name="T15" fmla="*/ 49 h 115"/>
                  <a:gd name="T16" fmla="*/ 54 w 77"/>
                  <a:gd name="T17" fmla="*/ 38 h 115"/>
                  <a:gd name="T18" fmla="*/ 54 w 77"/>
                  <a:gd name="T19" fmla="*/ 26 h 115"/>
                  <a:gd name="T20" fmla="*/ 46 w 77"/>
                  <a:gd name="T21" fmla="*/ 19 h 115"/>
                  <a:gd name="T22" fmla="*/ 38 w 77"/>
                  <a:gd name="T23" fmla="*/ 15 h 115"/>
                  <a:gd name="T24" fmla="*/ 31 w 77"/>
                  <a:gd name="T25" fmla="*/ 11 h 115"/>
                  <a:gd name="T26" fmla="*/ 23 w 77"/>
                  <a:gd name="T27" fmla="*/ 11 h 115"/>
                  <a:gd name="T28" fmla="*/ 15 w 77"/>
                  <a:gd name="T29" fmla="*/ 15 h 115"/>
                  <a:gd name="T30" fmla="*/ 11 w 77"/>
                  <a:gd name="T31" fmla="*/ 23 h 115"/>
                  <a:gd name="T32" fmla="*/ 7 w 77"/>
                  <a:gd name="T33" fmla="*/ 30 h 115"/>
                  <a:gd name="T34" fmla="*/ 4 w 77"/>
                  <a:gd name="T35" fmla="*/ 30 h 115"/>
                  <a:gd name="T36" fmla="*/ 7 w 77"/>
                  <a:gd name="T37" fmla="*/ 19 h 115"/>
                  <a:gd name="T38" fmla="*/ 15 w 77"/>
                  <a:gd name="T39" fmla="*/ 7 h 115"/>
                  <a:gd name="T40" fmla="*/ 23 w 77"/>
                  <a:gd name="T41" fmla="*/ 3 h 115"/>
                  <a:gd name="T42" fmla="*/ 34 w 77"/>
                  <a:gd name="T43" fmla="*/ 0 h 115"/>
                  <a:gd name="T44" fmla="*/ 50 w 77"/>
                  <a:gd name="T45" fmla="*/ 3 h 115"/>
                  <a:gd name="T46" fmla="*/ 57 w 77"/>
                  <a:gd name="T47" fmla="*/ 7 h 115"/>
                  <a:gd name="T48" fmla="*/ 65 w 77"/>
                  <a:gd name="T49" fmla="*/ 19 h 115"/>
                  <a:gd name="T50" fmla="*/ 69 w 77"/>
                  <a:gd name="T51" fmla="*/ 30 h 115"/>
                  <a:gd name="T52" fmla="*/ 65 w 77"/>
                  <a:gd name="T53" fmla="*/ 38 h 115"/>
                  <a:gd name="T54" fmla="*/ 65 w 77"/>
                  <a:gd name="T55" fmla="*/ 46 h 115"/>
                  <a:gd name="T56" fmla="*/ 57 w 77"/>
                  <a:gd name="T57" fmla="*/ 61 h 115"/>
                  <a:gd name="T58" fmla="*/ 42 w 77"/>
                  <a:gd name="T59" fmla="*/ 72 h 115"/>
                  <a:gd name="T60" fmla="*/ 31 w 77"/>
                  <a:gd name="T61" fmla="*/ 88 h 115"/>
                  <a:gd name="T62" fmla="*/ 23 w 77"/>
                  <a:gd name="T63" fmla="*/ 95 h 115"/>
                  <a:gd name="T64" fmla="*/ 19 w 77"/>
                  <a:gd name="T65" fmla="*/ 99 h 115"/>
                  <a:gd name="T66" fmla="*/ 46 w 77"/>
                  <a:gd name="T67" fmla="*/ 99 h 115"/>
                  <a:gd name="T68" fmla="*/ 54 w 77"/>
                  <a:gd name="T69" fmla="*/ 99 h 115"/>
                  <a:gd name="T70" fmla="*/ 61 w 77"/>
                  <a:gd name="T71" fmla="*/ 99 h 115"/>
                  <a:gd name="T72" fmla="*/ 61 w 77"/>
                  <a:gd name="T73" fmla="*/ 99 h 115"/>
                  <a:gd name="T74" fmla="*/ 65 w 77"/>
                  <a:gd name="T75" fmla="*/ 99 h 115"/>
                  <a:gd name="T76" fmla="*/ 69 w 77"/>
                  <a:gd name="T77" fmla="*/ 95 h 115"/>
                  <a:gd name="T78" fmla="*/ 73 w 77"/>
                  <a:gd name="T79" fmla="*/ 92 h 115"/>
                  <a:gd name="T80" fmla="*/ 77 w 77"/>
                  <a:gd name="T81" fmla="*/ 92 h 11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7"/>
                  <a:gd name="T124" fmla="*/ 0 h 115"/>
                  <a:gd name="T125" fmla="*/ 77 w 77"/>
                  <a:gd name="T126" fmla="*/ 115 h 11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7" h="115">
                    <a:moveTo>
                      <a:pt x="77" y="92"/>
                    </a:moveTo>
                    <a:lnTo>
                      <a:pt x="69" y="115"/>
                    </a:lnTo>
                    <a:lnTo>
                      <a:pt x="0" y="115"/>
                    </a:lnTo>
                    <a:lnTo>
                      <a:pt x="0" y="111"/>
                    </a:lnTo>
                    <a:lnTo>
                      <a:pt x="19" y="95"/>
                    </a:lnTo>
                    <a:lnTo>
                      <a:pt x="31" y="80"/>
                    </a:lnTo>
                    <a:lnTo>
                      <a:pt x="42" y="69"/>
                    </a:lnTo>
                    <a:lnTo>
                      <a:pt x="50" y="49"/>
                    </a:lnTo>
                    <a:lnTo>
                      <a:pt x="54" y="38"/>
                    </a:lnTo>
                    <a:lnTo>
                      <a:pt x="54" y="26"/>
                    </a:lnTo>
                    <a:lnTo>
                      <a:pt x="46" y="19"/>
                    </a:lnTo>
                    <a:lnTo>
                      <a:pt x="38" y="15"/>
                    </a:lnTo>
                    <a:lnTo>
                      <a:pt x="31" y="11"/>
                    </a:lnTo>
                    <a:lnTo>
                      <a:pt x="23" y="11"/>
                    </a:lnTo>
                    <a:lnTo>
                      <a:pt x="15" y="15"/>
                    </a:lnTo>
                    <a:lnTo>
                      <a:pt x="11" y="23"/>
                    </a:lnTo>
                    <a:lnTo>
                      <a:pt x="7" y="30"/>
                    </a:lnTo>
                    <a:lnTo>
                      <a:pt x="4" y="30"/>
                    </a:lnTo>
                    <a:lnTo>
                      <a:pt x="7" y="19"/>
                    </a:lnTo>
                    <a:lnTo>
                      <a:pt x="15" y="7"/>
                    </a:lnTo>
                    <a:lnTo>
                      <a:pt x="23" y="3"/>
                    </a:lnTo>
                    <a:lnTo>
                      <a:pt x="34" y="0"/>
                    </a:lnTo>
                    <a:lnTo>
                      <a:pt x="50" y="3"/>
                    </a:lnTo>
                    <a:lnTo>
                      <a:pt x="57" y="7"/>
                    </a:lnTo>
                    <a:lnTo>
                      <a:pt x="65" y="19"/>
                    </a:lnTo>
                    <a:lnTo>
                      <a:pt x="69" y="30"/>
                    </a:lnTo>
                    <a:lnTo>
                      <a:pt x="65" y="38"/>
                    </a:lnTo>
                    <a:lnTo>
                      <a:pt x="65" y="46"/>
                    </a:lnTo>
                    <a:lnTo>
                      <a:pt x="57" y="61"/>
                    </a:lnTo>
                    <a:lnTo>
                      <a:pt x="42" y="72"/>
                    </a:lnTo>
                    <a:lnTo>
                      <a:pt x="31" y="88"/>
                    </a:lnTo>
                    <a:lnTo>
                      <a:pt x="23" y="95"/>
                    </a:lnTo>
                    <a:lnTo>
                      <a:pt x="19" y="99"/>
                    </a:lnTo>
                    <a:lnTo>
                      <a:pt x="46" y="99"/>
                    </a:lnTo>
                    <a:lnTo>
                      <a:pt x="54" y="99"/>
                    </a:lnTo>
                    <a:lnTo>
                      <a:pt x="61" y="99"/>
                    </a:lnTo>
                    <a:lnTo>
                      <a:pt x="65" y="99"/>
                    </a:lnTo>
                    <a:lnTo>
                      <a:pt x="69" y="95"/>
                    </a:lnTo>
                    <a:lnTo>
                      <a:pt x="73" y="92"/>
                    </a:lnTo>
                    <a:lnTo>
                      <a:pt x="77" y="92"/>
                    </a:lnTo>
                    <a:close/>
                  </a:path>
                </a:pathLst>
              </a:custGeom>
              <a:solidFill>
                <a:srgbClr val="000000"/>
              </a:solidFill>
              <a:ln w="0">
                <a:solidFill>
                  <a:srgbClr val="000000"/>
                </a:solidFill>
                <a:round/>
                <a:headEnd/>
                <a:tailEnd/>
              </a:ln>
            </p:spPr>
            <p:txBody>
              <a:bodyPr/>
              <a:lstStyle/>
              <a:p>
                <a:endParaRPr lang="en-CA"/>
              </a:p>
            </p:txBody>
          </p:sp>
          <p:sp>
            <p:nvSpPr>
              <p:cNvPr id="19623" name="Freeform 88"/>
              <p:cNvSpPr>
                <a:spLocks/>
              </p:cNvSpPr>
              <p:nvPr/>
            </p:nvSpPr>
            <p:spPr bwMode="auto">
              <a:xfrm>
                <a:off x="1351" y="1741"/>
                <a:ext cx="61" cy="115"/>
              </a:xfrm>
              <a:custGeom>
                <a:avLst/>
                <a:gdLst>
                  <a:gd name="T0" fmla="*/ 61 w 61"/>
                  <a:gd name="T1" fmla="*/ 0 h 115"/>
                  <a:gd name="T2" fmla="*/ 54 w 61"/>
                  <a:gd name="T3" fmla="*/ 15 h 115"/>
                  <a:gd name="T4" fmla="*/ 23 w 61"/>
                  <a:gd name="T5" fmla="*/ 15 h 115"/>
                  <a:gd name="T6" fmla="*/ 15 w 61"/>
                  <a:gd name="T7" fmla="*/ 30 h 115"/>
                  <a:gd name="T8" fmla="*/ 27 w 61"/>
                  <a:gd name="T9" fmla="*/ 34 h 115"/>
                  <a:gd name="T10" fmla="*/ 38 w 61"/>
                  <a:gd name="T11" fmla="*/ 38 h 115"/>
                  <a:gd name="T12" fmla="*/ 50 w 61"/>
                  <a:gd name="T13" fmla="*/ 46 h 115"/>
                  <a:gd name="T14" fmla="*/ 57 w 61"/>
                  <a:gd name="T15" fmla="*/ 61 h 115"/>
                  <a:gd name="T16" fmla="*/ 61 w 61"/>
                  <a:gd name="T17" fmla="*/ 72 h 115"/>
                  <a:gd name="T18" fmla="*/ 57 w 61"/>
                  <a:gd name="T19" fmla="*/ 80 h 115"/>
                  <a:gd name="T20" fmla="*/ 57 w 61"/>
                  <a:gd name="T21" fmla="*/ 88 h 115"/>
                  <a:gd name="T22" fmla="*/ 54 w 61"/>
                  <a:gd name="T23" fmla="*/ 95 h 115"/>
                  <a:gd name="T24" fmla="*/ 46 w 61"/>
                  <a:gd name="T25" fmla="*/ 103 h 115"/>
                  <a:gd name="T26" fmla="*/ 42 w 61"/>
                  <a:gd name="T27" fmla="*/ 107 h 115"/>
                  <a:gd name="T28" fmla="*/ 34 w 61"/>
                  <a:gd name="T29" fmla="*/ 111 h 115"/>
                  <a:gd name="T30" fmla="*/ 27 w 61"/>
                  <a:gd name="T31" fmla="*/ 115 h 115"/>
                  <a:gd name="T32" fmla="*/ 15 w 61"/>
                  <a:gd name="T33" fmla="*/ 115 h 115"/>
                  <a:gd name="T34" fmla="*/ 8 w 61"/>
                  <a:gd name="T35" fmla="*/ 115 h 115"/>
                  <a:gd name="T36" fmla="*/ 4 w 61"/>
                  <a:gd name="T37" fmla="*/ 111 h 115"/>
                  <a:gd name="T38" fmla="*/ 0 w 61"/>
                  <a:gd name="T39" fmla="*/ 107 h 115"/>
                  <a:gd name="T40" fmla="*/ 0 w 61"/>
                  <a:gd name="T41" fmla="*/ 103 h 115"/>
                  <a:gd name="T42" fmla="*/ 0 w 61"/>
                  <a:gd name="T43" fmla="*/ 103 h 115"/>
                  <a:gd name="T44" fmla="*/ 0 w 61"/>
                  <a:gd name="T45" fmla="*/ 99 h 115"/>
                  <a:gd name="T46" fmla="*/ 4 w 61"/>
                  <a:gd name="T47" fmla="*/ 99 h 115"/>
                  <a:gd name="T48" fmla="*/ 4 w 61"/>
                  <a:gd name="T49" fmla="*/ 99 h 115"/>
                  <a:gd name="T50" fmla="*/ 8 w 61"/>
                  <a:gd name="T51" fmla="*/ 99 h 115"/>
                  <a:gd name="T52" fmla="*/ 8 w 61"/>
                  <a:gd name="T53" fmla="*/ 99 h 115"/>
                  <a:gd name="T54" fmla="*/ 11 w 61"/>
                  <a:gd name="T55" fmla="*/ 99 h 115"/>
                  <a:gd name="T56" fmla="*/ 15 w 61"/>
                  <a:gd name="T57" fmla="*/ 103 h 115"/>
                  <a:gd name="T58" fmla="*/ 19 w 61"/>
                  <a:gd name="T59" fmla="*/ 107 h 115"/>
                  <a:gd name="T60" fmla="*/ 27 w 61"/>
                  <a:gd name="T61" fmla="*/ 107 h 115"/>
                  <a:gd name="T62" fmla="*/ 34 w 61"/>
                  <a:gd name="T63" fmla="*/ 103 h 115"/>
                  <a:gd name="T64" fmla="*/ 42 w 61"/>
                  <a:gd name="T65" fmla="*/ 99 h 115"/>
                  <a:gd name="T66" fmla="*/ 46 w 61"/>
                  <a:gd name="T67" fmla="*/ 92 h 115"/>
                  <a:gd name="T68" fmla="*/ 50 w 61"/>
                  <a:gd name="T69" fmla="*/ 80 h 115"/>
                  <a:gd name="T70" fmla="*/ 50 w 61"/>
                  <a:gd name="T71" fmla="*/ 72 h 115"/>
                  <a:gd name="T72" fmla="*/ 42 w 61"/>
                  <a:gd name="T73" fmla="*/ 61 h 115"/>
                  <a:gd name="T74" fmla="*/ 34 w 61"/>
                  <a:gd name="T75" fmla="*/ 53 h 115"/>
                  <a:gd name="T76" fmla="*/ 27 w 61"/>
                  <a:gd name="T77" fmla="*/ 49 h 115"/>
                  <a:gd name="T78" fmla="*/ 15 w 61"/>
                  <a:gd name="T79" fmla="*/ 46 h 115"/>
                  <a:gd name="T80" fmla="*/ 0 w 61"/>
                  <a:gd name="T81" fmla="*/ 46 h 115"/>
                  <a:gd name="T82" fmla="*/ 23 w 61"/>
                  <a:gd name="T83" fmla="*/ 0 h 115"/>
                  <a:gd name="T84" fmla="*/ 61 w 61"/>
                  <a:gd name="T85" fmla="*/ 0 h 11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1"/>
                  <a:gd name="T130" fmla="*/ 0 h 115"/>
                  <a:gd name="T131" fmla="*/ 61 w 61"/>
                  <a:gd name="T132" fmla="*/ 115 h 11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1" h="115">
                    <a:moveTo>
                      <a:pt x="61" y="0"/>
                    </a:moveTo>
                    <a:lnTo>
                      <a:pt x="54" y="15"/>
                    </a:lnTo>
                    <a:lnTo>
                      <a:pt x="23" y="15"/>
                    </a:lnTo>
                    <a:lnTo>
                      <a:pt x="15" y="30"/>
                    </a:lnTo>
                    <a:lnTo>
                      <a:pt x="27" y="34"/>
                    </a:lnTo>
                    <a:lnTo>
                      <a:pt x="38" y="38"/>
                    </a:lnTo>
                    <a:lnTo>
                      <a:pt x="50" y="46"/>
                    </a:lnTo>
                    <a:lnTo>
                      <a:pt x="57" y="61"/>
                    </a:lnTo>
                    <a:lnTo>
                      <a:pt x="61" y="72"/>
                    </a:lnTo>
                    <a:lnTo>
                      <a:pt x="57" y="80"/>
                    </a:lnTo>
                    <a:lnTo>
                      <a:pt x="57" y="88"/>
                    </a:lnTo>
                    <a:lnTo>
                      <a:pt x="54" y="95"/>
                    </a:lnTo>
                    <a:lnTo>
                      <a:pt x="46" y="103"/>
                    </a:lnTo>
                    <a:lnTo>
                      <a:pt x="42" y="107"/>
                    </a:lnTo>
                    <a:lnTo>
                      <a:pt x="34" y="111"/>
                    </a:lnTo>
                    <a:lnTo>
                      <a:pt x="27" y="115"/>
                    </a:lnTo>
                    <a:lnTo>
                      <a:pt x="15" y="115"/>
                    </a:lnTo>
                    <a:lnTo>
                      <a:pt x="8" y="115"/>
                    </a:lnTo>
                    <a:lnTo>
                      <a:pt x="4" y="111"/>
                    </a:lnTo>
                    <a:lnTo>
                      <a:pt x="0" y="107"/>
                    </a:lnTo>
                    <a:lnTo>
                      <a:pt x="0" y="103"/>
                    </a:lnTo>
                    <a:lnTo>
                      <a:pt x="0" y="99"/>
                    </a:lnTo>
                    <a:lnTo>
                      <a:pt x="4" y="99"/>
                    </a:lnTo>
                    <a:lnTo>
                      <a:pt x="8" y="99"/>
                    </a:lnTo>
                    <a:lnTo>
                      <a:pt x="11" y="99"/>
                    </a:lnTo>
                    <a:lnTo>
                      <a:pt x="15" y="103"/>
                    </a:lnTo>
                    <a:lnTo>
                      <a:pt x="19" y="107"/>
                    </a:lnTo>
                    <a:lnTo>
                      <a:pt x="27" y="107"/>
                    </a:lnTo>
                    <a:lnTo>
                      <a:pt x="34" y="103"/>
                    </a:lnTo>
                    <a:lnTo>
                      <a:pt x="42" y="99"/>
                    </a:lnTo>
                    <a:lnTo>
                      <a:pt x="46" y="92"/>
                    </a:lnTo>
                    <a:lnTo>
                      <a:pt x="50" y="80"/>
                    </a:lnTo>
                    <a:lnTo>
                      <a:pt x="50" y="72"/>
                    </a:lnTo>
                    <a:lnTo>
                      <a:pt x="42" y="61"/>
                    </a:lnTo>
                    <a:lnTo>
                      <a:pt x="34" y="53"/>
                    </a:lnTo>
                    <a:lnTo>
                      <a:pt x="27" y="49"/>
                    </a:lnTo>
                    <a:lnTo>
                      <a:pt x="15" y="46"/>
                    </a:lnTo>
                    <a:lnTo>
                      <a:pt x="0" y="46"/>
                    </a:lnTo>
                    <a:lnTo>
                      <a:pt x="23" y="0"/>
                    </a:lnTo>
                    <a:lnTo>
                      <a:pt x="61" y="0"/>
                    </a:lnTo>
                    <a:close/>
                  </a:path>
                </a:pathLst>
              </a:custGeom>
              <a:solidFill>
                <a:srgbClr val="000000"/>
              </a:solidFill>
              <a:ln w="0">
                <a:solidFill>
                  <a:srgbClr val="000000"/>
                </a:solidFill>
                <a:round/>
                <a:headEnd/>
                <a:tailEnd/>
              </a:ln>
            </p:spPr>
            <p:txBody>
              <a:bodyPr/>
              <a:lstStyle/>
              <a:p>
                <a:endParaRPr lang="en-CA"/>
              </a:p>
            </p:txBody>
          </p:sp>
          <p:sp>
            <p:nvSpPr>
              <p:cNvPr id="19624" name="Rectangle 89"/>
              <p:cNvSpPr>
                <a:spLocks noChangeArrowheads="1"/>
              </p:cNvSpPr>
              <p:nvPr/>
            </p:nvSpPr>
            <p:spPr bwMode="auto">
              <a:xfrm>
                <a:off x="1554" y="1706"/>
                <a:ext cx="8" cy="207"/>
              </a:xfrm>
              <a:prstGeom prst="rect">
                <a:avLst/>
              </a:prstGeom>
              <a:solidFill>
                <a:srgbClr val="000000"/>
              </a:solidFill>
              <a:ln w="0">
                <a:solidFill>
                  <a:srgbClr val="000000"/>
                </a:solidFill>
                <a:miter lim="800000"/>
                <a:headEnd/>
                <a:tailEnd/>
              </a:ln>
            </p:spPr>
            <p:txBody>
              <a:bodyPr/>
              <a:lstStyle/>
              <a:p>
                <a:endParaRPr lang="en-US"/>
              </a:p>
            </p:txBody>
          </p:sp>
          <p:sp>
            <p:nvSpPr>
              <p:cNvPr id="19625" name="Freeform 90"/>
              <p:cNvSpPr>
                <a:spLocks noEditPoints="1"/>
              </p:cNvSpPr>
              <p:nvPr/>
            </p:nvSpPr>
            <p:spPr bwMode="auto">
              <a:xfrm>
                <a:off x="1746" y="1741"/>
                <a:ext cx="69" cy="115"/>
              </a:xfrm>
              <a:custGeom>
                <a:avLst/>
                <a:gdLst>
                  <a:gd name="T0" fmla="*/ 0 w 69"/>
                  <a:gd name="T1" fmla="*/ 57 h 115"/>
                  <a:gd name="T2" fmla="*/ 0 w 69"/>
                  <a:gd name="T3" fmla="*/ 42 h 115"/>
                  <a:gd name="T4" fmla="*/ 4 w 69"/>
                  <a:gd name="T5" fmla="*/ 26 h 115"/>
                  <a:gd name="T6" fmla="*/ 12 w 69"/>
                  <a:gd name="T7" fmla="*/ 15 h 115"/>
                  <a:gd name="T8" fmla="*/ 19 w 69"/>
                  <a:gd name="T9" fmla="*/ 3 h 115"/>
                  <a:gd name="T10" fmla="*/ 27 w 69"/>
                  <a:gd name="T11" fmla="*/ 0 h 115"/>
                  <a:gd name="T12" fmla="*/ 35 w 69"/>
                  <a:gd name="T13" fmla="*/ 0 h 115"/>
                  <a:gd name="T14" fmla="*/ 42 w 69"/>
                  <a:gd name="T15" fmla="*/ 0 h 115"/>
                  <a:gd name="T16" fmla="*/ 50 w 69"/>
                  <a:gd name="T17" fmla="*/ 3 h 115"/>
                  <a:gd name="T18" fmla="*/ 58 w 69"/>
                  <a:gd name="T19" fmla="*/ 11 h 115"/>
                  <a:gd name="T20" fmla="*/ 65 w 69"/>
                  <a:gd name="T21" fmla="*/ 26 h 115"/>
                  <a:gd name="T22" fmla="*/ 69 w 69"/>
                  <a:gd name="T23" fmla="*/ 38 h 115"/>
                  <a:gd name="T24" fmla="*/ 69 w 69"/>
                  <a:gd name="T25" fmla="*/ 57 h 115"/>
                  <a:gd name="T26" fmla="*/ 69 w 69"/>
                  <a:gd name="T27" fmla="*/ 72 h 115"/>
                  <a:gd name="T28" fmla="*/ 65 w 69"/>
                  <a:gd name="T29" fmla="*/ 88 h 115"/>
                  <a:gd name="T30" fmla="*/ 58 w 69"/>
                  <a:gd name="T31" fmla="*/ 99 h 115"/>
                  <a:gd name="T32" fmla="*/ 50 w 69"/>
                  <a:gd name="T33" fmla="*/ 111 h 115"/>
                  <a:gd name="T34" fmla="*/ 42 w 69"/>
                  <a:gd name="T35" fmla="*/ 115 h 115"/>
                  <a:gd name="T36" fmla="*/ 35 w 69"/>
                  <a:gd name="T37" fmla="*/ 115 h 115"/>
                  <a:gd name="T38" fmla="*/ 23 w 69"/>
                  <a:gd name="T39" fmla="*/ 115 h 115"/>
                  <a:gd name="T40" fmla="*/ 15 w 69"/>
                  <a:gd name="T41" fmla="*/ 107 h 115"/>
                  <a:gd name="T42" fmla="*/ 8 w 69"/>
                  <a:gd name="T43" fmla="*/ 95 h 115"/>
                  <a:gd name="T44" fmla="*/ 0 w 69"/>
                  <a:gd name="T45" fmla="*/ 80 h 115"/>
                  <a:gd name="T46" fmla="*/ 0 w 69"/>
                  <a:gd name="T47" fmla="*/ 57 h 115"/>
                  <a:gd name="T48" fmla="*/ 15 w 69"/>
                  <a:gd name="T49" fmla="*/ 61 h 115"/>
                  <a:gd name="T50" fmla="*/ 15 w 69"/>
                  <a:gd name="T51" fmla="*/ 80 h 115"/>
                  <a:gd name="T52" fmla="*/ 19 w 69"/>
                  <a:gd name="T53" fmla="*/ 99 h 115"/>
                  <a:gd name="T54" fmla="*/ 23 w 69"/>
                  <a:gd name="T55" fmla="*/ 103 h 115"/>
                  <a:gd name="T56" fmla="*/ 27 w 69"/>
                  <a:gd name="T57" fmla="*/ 107 h 115"/>
                  <a:gd name="T58" fmla="*/ 35 w 69"/>
                  <a:gd name="T59" fmla="*/ 111 h 115"/>
                  <a:gd name="T60" fmla="*/ 38 w 69"/>
                  <a:gd name="T61" fmla="*/ 107 h 115"/>
                  <a:gd name="T62" fmla="*/ 42 w 69"/>
                  <a:gd name="T63" fmla="*/ 107 h 115"/>
                  <a:gd name="T64" fmla="*/ 46 w 69"/>
                  <a:gd name="T65" fmla="*/ 99 h 115"/>
                  <a:gd name="T66" fmla="*/ 50 w 69"/>
                  <a:gd name="T67" fmla="*/ 92 h 115"/>
                  <a:gd name="T68" fmla="*/ 54 w 69"/>
                  <a:gd name="T69" fmla="*/ 76 h 115"/>
                  <a:gd name="T70" fmla="*/ 54 w 69"/>
                  <a:gd name="T71" fmla="*/ 53 h 115"/>
                  <a:gd name="T72" fmla="*/ 54 w 69"/>
                  <a:gd name="T73" fmla="*/ 34 h 115"/>
                  <a:gd name="T74" fmla="*/ 50 w 69"/>
                  <a:gd name="T75" fmla="*/ 23 h 115"/>
                  <a:gd name="T76" fmla="*/ 46 w 69"/>
                  <a:gd name="T77" fmla="*/ 11 h 115"/>
                  <a:gd name="T78" fmla="*/ 42 w 69"/>
                  <a:gd name="T79" fmla="*/ 7 h 115"/>
                  <a:gd name="T80" fmla="*/ 38 w 69"/>
                  <a:gd name="T81" fmla="*/ 7 h 115"/>
                  <a:gd name="T82" fmla="*/ 35 w 69"/>
                  <a:gd name="T83" fmla="*/ 3 h 115"/>
                  <a:gd name="T84" fmla="*/ 31 w 69"/>
                  <a:gd name="T85" fmla="*/ 7 h 115"/>
                  <a:gd name="T86" fmla="*/ 23 w 69"/>
                  <a:gd name="T87" fmla="*/ 11 h 115"/>
                  <a:gd name="T88" fmla="*/ 19 w 69"/>
                  <a:gd name="T89" fmla="*/ 19 h 115"/>
                  <a:gd name="T90" fmla="*/ 15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6"/>
                    </a:lnTo>
                    <a:lnTo>
                      <a:pt x="12" y="15"/>
                    </a:lnTo>
                    <a:lnTo>
                      <a:pt x="19" y="3"/>
                    </a:lnTo>
                    <a:lnTo>
                      <a:pt x="27" y="0"/>
                    </a:lnTo>
                    <a:lnTo>
                      <a:pt x="35" y="0"/>
                    </a:lnTo>
                    <a:lnTo>
                      <a:pt x="42" y="0"/>
                    </a:lnTo>
                    <a:lnTo>
                      <a:pt x="50" y="3"/>
                    </a:lnTo>
                    <a:lnTo>
                      <a:pt x="58" y="11"/>
                    </a:lnTo>
                    <a:lnTo>
                      <a:pt x="65" y="26"/>
                    </a:lnTo>
                    <a:lnTo>
                      <a:pt x="69" y="38"/>
                    </a:lnTo>
                    <a:lnTo>
                      <a:pt x="69" y="57"/>
                    </a:lnTo>
                    <a:lnTo>
                      <a:pt x="69" y="72"/>
                    </a:lnTo>
                    <a:lnTo>
                      <a:pt x="65" y="88"/>
                    </a:lnTo>
                    <a:lnTo>
                      <a:pt x="58" y="99"/>
                    </a:lnTo>
                    <a:lnTo>
                      <a:pt x="50" y="111"/>
                    </a:lnTo>
                    <a:lnTo>
                      <a:pt x="42" y="115"/>
                    </a:lnTo>
                    <a:lnTo>
                      <a:pt x="35" y="115"/>
                    </a:lnTo>
                    <a:lnTo>
                      <a:pt x="23" y="115"/>
                    </a:lnTo>
                    <a:lnTo>
                      <a:pt x="15" y="107"/>
                    </a:lnTo>
                    <a:lnTo>
                      <a:pt x="8" y="95"/>
                    </a:lnTo>
                    <a:lnTo>
                      <a:pt x="0" y="80"/>
                    </a:lnTo>
                    <a:lnTo>
                      <a:pt x="0" y="57"/>
                    </a:lnTo>
                    <a:close/>
                    <a:moveTo>
                      <a:pt x="15" y="61"/>
                    </a:moveTo>
                    <a:lnTo>
                      <a:pt x="15" y="80"/>
                    </a:lnTo>
                    <a:lnTo>
                      <a:pt x="19" y="99"/>
                    </a:lnTo>
                    <a:lnTo>
                      <a:pt x="23" y="103"/>
                    </a:lnTo>
                    <a:lnTo>
                      <a:pt x="27" y="107"/>
                    </a:lnTo>
                    <a:lnTo>
                      <a:pt x="35" y="111"/>
                    </a:lnTo>
                    <a:lnTo>
                      <a:pt x="38" y="107"/>
                    </a:lnTo>
                    <a:lnTo>
                      <a:pt x="42" y="107"/>
                    </a:lnTo>
                    <a:lnTo>
                      <a:pt x="46" y="99"/>
                    </a:lnTo>
                    <a:lnTo>
                      <a:pt x="50" y="92"/>
                    </a:lnTo>
                    <a:lnTo>
                      <a:pt x="54" y="76"/>
                    </a:lnTo>
                    <a:lnTo>
                      <a:pt x="54" y="53"/>
                    </a:lnTo>
                    <a:lnTo>
                      <a:pt x="54" y="34"/>
                    </a:lnTo>
                    <a:lnTo>
                      <a:pt x="50" y="23"/>
                    </a:lnTo>
                    <a:lnTo>
                      <a:pt x="46" y="11"/>
                    </a:lnTo>
                    <a:lnTo>
                      <a:pt x="42" y="7"/>
                    </a:lnTo>
                    <a:lnTo>
                      <a:pt x="38" y="7"/>
                    </a:lnTo>
                    <a:lnTo>
                      <a:pt x="35" y="3"/>
                    </a:lnTo>
                    <a:lnTo>
                      <a:pt x="31" y="7"/>
                    </a:lnTo>
                    <a:lnTo>
                      <a:pt x="23" y="11"/>
                    </a:lnTo>
                    <a:lnTo>
                      <a:pt x="19" y="19"/>
                    </a:lnTo>
                    <a:lnTo>
                      <a:pt x="15"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9626" name="Rectangle 91"/>
              <p:cNvSpPr>
                <a:spLocks noChangeArrowheads="1"/>
              </p:cNvSpPr>
              <p:nvPr/>
            </p:nvSpPr>
            <p:spPr bwMode="auto">
              <a:xfrm>
                <a:off x="2107" y="1706"/>
                <a:ext cx="7" cy="207"/>
              </a:xfrm>
              <a:prstGeom prst="rect">
                <a:avLst/>
              </a:prstGeom>
              <a:solidFill>
                <a:srgbClr val="000000"/>
              </a:solidFill>
              <a:ln w="0">
                <a:solidFill>
                  <a:srgbClr val="000000"/>
                </a:solidFill>
                <a:miter lim="800000"/>
                <a:headEnd/>
                <a:tailEnd/>
              </a:ln>
            </p:spPr>
            <p:txBody>
              <a:bodyPr/>
              <a:lstStyle/>
              <a:p>
                <a:endParaRPr lang="en-US"/>
              </a:p>
            </p:txBody>
          </p:sp>
          <p:sp>
            <p:nvSpPr>
              <p:cNvPr id="19627" name="Freeform 92"/>
              <p:cNvSpPr>
                <a:spLocks/>
              </p:cNvSpPr>
              <p:nvPr/>
            </p:nvSpPr>
            <p:spPr bwMode="auto">
              <a:xfrm>
                <a:off x="2299" y="1836"/>
                <a:ext cx="19" cy="20"/>
              </a:xfrm>
              <a:custGeom>
                <a:avLst/>
                <a:gdLst>
                  <a:gd name="T0" fmla="*/ 11 w 19"/>
                  <a:gd name="T1" fmla="*/ 0 h 20"/>
                  <a:gd name="T2" fmla="*/ 15 w 19"/>
                  <a:gd name="T3" fmla="*/ 0 h 20"/>
                  <a:gd name="T4" fmla="*/ 19 w 19"/>
                  <a:gd name="T5" fmla="*/ 4 h 20"/>
                  <a:gd name="T6" fmla="*/ 19 w 19"/>
                  <a:gd name="T7" fmla="*/ 8 h 20"/>
                  <a:gd name="T8" fmla="*/ 19 w 19"/>
                  <a:gd name="T9" fmla="*/ 12 h 20"/>
                  <a:gd name="T10" fmla="*/ 19 w 19"/>
                  <a:gd name="T11" fmla="*/ 16 h 20"/>
                  <a:gd name="T12" fmla="*/ 19 w 19"/>
                  <a:gd name="T13" fmla="*/ 16 h 20"/>
                  <a:gd name="T14" fmla="*/ 15 w 19"/>
                  <a:gd name="T15" fmla="*/ 20 h 20"/>
                  <a:gd name="T16" fmla="*/ 11 w 19"/>
                  <a:gd name="T17" fmla="*/ 20 h 20"/>
                  <a:gd name="T18" fmla="*/ 7 w 19"/>
                  <a:gd name="T19" fmla="*/ 20 h 20"/>
                  <a:gd name="T20" fmla="*/ 3 w 19"/>
                  <a:gd name="T21" fmla="*/ 16 h 20"/>
                  <a:gd name="T22" fmla="*/ 3 w 19"/>
                  <a:gd name="T23" fmla="*/ 16 h 20"/>
                  <a:gd name="T24" fmla="*/ 0 w 19"/>
                  <a:gd name="T25" fmla="*/ 12 h 20"/>
                  <a:gd name="T26" fmla="*/ 3 w 19"/>
                  <a:gd name="T27" fmla="*/ 8 h 20"/>
                  <a:gd name="T28" fmla="*/ 3 w 19"/>
                  <a:gd name="T29" fmla="*/ 4 h 20"/>
                  <a:gd name="T30" fmla="*/ 7 w 19"/>
                  <a:gd name="T31" fmla="*/ 0 h 20"/>
                  <a:gd name="T32" fmla="*/ 11 w 19"/>
                  <a:gd name="T33" fmla="*/ 0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20"/>
                  <a:gd name="T53" fmla="*/ 19 w 19"/>
                  <a:gd name="T54" fmla="*/ 20 h 2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20">
                    <a:moveTo>
                      <a:pt x="11" y="0"/>
                    </a:moveTo>
                    <a:lnTo>
                      <a:pt x="15" y="0"/>
                    </a:lnTo>
                    <a:lnTo>
                      <a:pt x="19" y="4"/>
                    </a:lnTo>
                    <a:lnTo>
                      <a:pt x="19" y="8"/>
                    </a:lnTo>
                    <a:lnTo>
                      <a:pt x="19" y="12"/>
                    </a:lnTo>
                    <a:lnTo>
                      <a:pt x="19" y="16"/>
                    </a:lnTo>
                    <a:lnTo>
                      <a:pt x="15" y="20"/>
                    </a:lnTo>
                    <a:lnTo>
                      <a:pt x="11" y="20"/>
                    </a:lnTo>
                    <a:lnTo>
                      <a:pt x="7" y="20"/>
                    </a:lnTo>
                    <a:lnTo>
                      <a:pt x="3" y="16"/>
                    </a:lnTo>
                    <a:lnTo>
                      <a:pt x="0" y="12"/>
                    </a:lnTo>
                    <a:lnTo>
                      <a:pt x="3" y="8"/>
                    </a:lnTo>
                    <a:lnTo>
                      <a:pt x="3" y="4"/>
                    </a:lnTo>
                    <a:lnTo>
                      <a:pt x="7" y="0"/>
                    </a:lnTo>
                    <a:lnTo>
                      <a:pt x="11" y="0"/>
                    </a:lnTo>
                    <a:close/>
                  </a:path>
                </a:pathLst>
              </a:custGeom>
              <a:solidFill>
                <a:srgbClr val="000000"/>
              </a:solidFill>
              <a:ln w="0">
                <a:solidFill>
                  <a:srgbClr val="000000"/>
                </a:solidFill>
                <a:round/>
                <a:headEnd/>
                <a:tailEnd/>
              </a:ln>
            </p:spPr>
            <p:txBody>
              <a:bodyPr/>
              <a:lstStyle/>
              <a:p>
                <a:endParaRPr lang="en-CA"/>
              </a:p>
            </p:txBody>
          </p:sp>
          <p:sp>
            <p:nvSpPr>
              <p:cNvPr id="19628" name="Freeform 93"/>
              <p:cNvSpPr>
                <a:spLocks noEditPoints="1"/>
              </p:cNvSpPr>
              <p:nvPr/>
            </p:nvSpPr>
            <p:spPr bwMode="auto">
              <a:xfrm>
                <a:off x="2337" y="1741"/>
                <a:ext cx="69" cy="115"/>
              </a:xfrm>
              <a:custGeom>
                <a:avLst/>
                <a:gdLst>
                  <a:gd name="T0" fmla="*/ 69 w 69"/>
                  <a:gd name="T1" fmla="*/ 0 h 115"/>
                  <a:gd name="T2" fmla="*/ 69 w 69"/>
                  <a:gd name="T3" fmla="*/ 3 h 115"/>
                  <a:gd name="T4" fmla="*/ 58 w 69"/>
                  <a:gd name="T5" fmla="*/ 3 h 115"/>
                  <a:gd name="T6" fmla="*/ 50 w 69"/>
                  <a:gd name="T7" fmla="*/ 7 h 115"/>
                  <a:gd name="T8" fmla="*/ 42 w 69"/>
                  <a:gd name="T9" fmla="*/ 11 h 115"/>
                  <a:gd name="T10" fmla="*/ 38 w 69"/>
                  <a:gd name="T11" fmla="*/ 19 h 115"/>
                  <a:gd name="T12" fmla="*/ 31 w 69"/>
                  <a:gd name="T13" fmla="*/ 23 h 115"/>
                  <a:gd name="T14" fmla="*/ 27 w 69"/>
                  <a:gd name="T15" fmla="*/ 30 h 115"/>
                  <a:gd name="T16" fmla="*/ 23 w 69"/>
                  <a:gd name="T17" fmla="*/ 42 h 115"/>
                  <a:gd name="T18" fmla="*/ 19 w 69"/>
                  <a:gd name="T19" fmla="*/ 49 h 115"/>
                  <a:gd name="T20" fmla="*/ 31 w 69"/>
                  <a:gd name="T21" fmla="*/ 46 h 115"/>
                  <a:gd name="T22" fmla="*/ 42 w 69"/>
                  <a:gd name="T23" fmla="*/ 42 h 115"/>
                  <a:gd name="T24" fmla="*/ 54 w 69"/>
                  <a:gd name="T25" fmla="*/ 46 h 115"/>
                  <a:gd name="T26" fmla="*/ 61 w 69"/>
                  <a:gd name="T27" fmla="*/ 53 h 115"/>
                  <a:gd name="T28" fmla="*/ 69 w 69"/>
                  <a:gd name="T29" fmla="*/ 61 h 115"/>
                  <a:gd name="T30" fmla="*/ 69 w 69"/>
                  <a:gd name="T31" fmla="*/ 76 h 115"/>
                  <a:gd name="T32" fmla="*/ 69 w 69"/>
                  <a:gd name="T33" fmla="*/ 88 h 115"/>
                  <a:gd name="T34" fmla="*/ 61 w 69"/>
                  <a:gd name="T35" fmla="*/ 99 h 115"/>
                  <a:gd name="T36" fmla="*/ 54 w 69"/>
                  <a:gd name="T37" fmla="*/ 107 h 115"/>
                  <a:gd name="T38" fmla="*/ 46 w 69"/>
                  <a:gd name="T39" fmla="*/ 115 h 115"/>
                  <a:gd name="T40" fmla="*/ 35 w 69"/>
                  <a:gd name="T41" fmla="*/ 115 h 115"/>
                  <a:gd name="T42" fmla="*/ 23 w 69"/>
                  <a:gd name="T43" fmla="*/ 115 h 115"/>
                  <a:gd name="T44" fmla="*/ 15 w 69"/>
                  <a:gd name="T45" fmla="*/ 107 h 115"/>
                  <a:gd name="T46" fmla="*/ 8 w 69"/>
                  <a:gd name="T47" fmla="*/ 95 h 115"/>
                  <a:gd name="T48" fmla="*/ 0 w 69"/>
                  <a:gd name="T49" fmla="*/ 84 h 115"/>
                  <a:gd name="T50" fmla="*/ 0 w 69"/>
                  <a:gd name="T51" fmla="*/ 69 h 115"/>
                  <a:gd name="T52" fmla="*/ 0 w 69"/>
                  <a:gd name="T53" fmla="*/ 53 h 115"/>
                  <a:gd name="T54" fmla="*/ 8 w 69"/>
                  <a:gd name="T55" fmla="*/ 42 h 115"/>
                  <a:gd name="T56" fmla="*/ 11 w 69"/>
                  <a:gd name="T57" fmla="*/ 26 h 115"/>
                  <a:gd name="T58" fmla="*/ 23 w 69"/>
                  <a:gd name="T59" fmla="*/ 19 h 115"/>
                  <a:gd name="T60" fmla="*/ 35 w 69"/>
                  <a:gd name="T61" fmla="*/ 7 h 115"/>
                  <a:gd name="T62" fmla="*/ 46 w 69"/>
                  <a:gd name="T63" fmla="*/ 3 h 115"/>
                  <a:gd name="T64" fmla="*/ 54 w 69"/>
                  <a:gd name="T65" fmla="*/ 0 h 115"/>
                  <a:gd name="T66" fmla="*/ 65 w 69"/>
                  <a:gd name="T67" fmla="*/ 0 h 115"/>
                  <a:gd name="T68" fmla="*/ 69 w 69"/>
                  <a:gd name="T69" fmla="*/ 0 h 115"/>
                  <a:gd name="T70" fmla="*/ 19 w 69"/>
                  <a:gd name="T71" fmla="*/ 57 h 115"/>
                  <a:gd name="T72" fmla="*/ 15 w 69"/>
                  <a:gd name="T73" fmla="*/ 69 h 115"/>
                  <a:gd name="T74" fmla="*/ 15 w 69"/>
                  <a:gd name="T75" fmla="*/ 76 h 115"/>
                  <a:gd name="T76" fmla="*/ 15 w 69"/>
                  <a:gd name="T77" fmla="*/ 84 h 115"/>
                  <a:gd name="T78" fmla="*/ 19 w 69"/>
                  <a:gd name="T79" fmla="*/ 92 h 115"/>
                  <a:gd name="T80" fmla="*/ 23 w 69"/>
                  <a:gd name="T81" fmla="*/ 99 h 115"/>
                  <a:gd name="T82" fmla="*/ 27 w 69"/>
                  <a:gd name="T83" fmla="*/ 107 h 115"/>
                  <a:gd name="T84" fmla="*/ 31 w 69"/>
                  <a:gd name="T85" fmla="*/ 107 h 115"/>
                  <a:gd name="T86" fmla="*/ 38 w 69"/>
                  <a:gd name="T87" fmla="*/ 111 h 115"/>
                  <a:gd name="T88" fmla="*/ 42 w 69"/>
                  <a:gd name="T89" fmla="*/ 107 h 115"/>
                  <a:gd name="T90" fmla="*/ 50 w 69"/>
                  <a:gd name="T91" fmla="*/ 103 h 115"/>
                  <a:gd name="T92" fmla="*/ 54 w 69"/>
                  <a:gd name="T93" fmla="*/ 95 h 115"/>
                  <a:gd name="T94" fmla="*/ 54 w 69"/>
                  <a:gd name="T95" fmla="*/ 84 h 115"/>
                  <a:gd name="T96" fmla="*/ 54 w 69"/>
                  <a:gd name="T97" fmla="*/ 72 h 115"/>
                  <a:gd name="T98" fmla="*/ 50 w 69"/>
                  <a:gd name="T99" fmla="*/ 61 h 115"/>
                  <a:gd name="T100" fmla="*/ 42 w 69"/>
                  <a:gd name="T101" fmla="*/ 53 h 115"/>
                  <a:gd name="T102" fmla="*/ 35 w 69"/>
                  <a:gd name="T103" fmla="*/ 49 h 115"/>
                  <a:gd name="T104" fmla="*/ 31 w 69"/>
                  <a:gd name="T105" fmla="*/ 49 h 115"/>
                  <a:gd name="T106" fmla="*/ 27 w 69"/>
                  <a:gd name="T107" fmla="*/ 53 h 115"/>
                  <a:gd name="T108" fmla="*/ 23 w 69"/>
                  <a:gd name="T109" fmla="*/ 53 h 115"/>
                  <a:gd name="T110" fmla="*/ 19 w 69"/>
                  <a:gd name="T111" fmla="*/ 57 h 11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69"/>
                  <a:gd name="T169" fmla="*/ 0 h 115"/>
                  <a:gd name="T170" fmla="*/ 69 w 69"/>
                  <a:gd name="T171" fmla="*/ 115 h 11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69" h="115">
                    <a:moveTo>
                      <a:pt x="69" y="0"/>
                    </a:moveTo>
                    <a:lnTo>
                      <a:pt x="69" y="3"/>
                    </a:lnTo>
                    <a:lnTo>
                      <a:pt x="58" y="3"/>
                    </a:lnTo>
                    <a:lnTo>
                      <a:pt x="50" y="7"/>
                    </a:lnTo>
                    <a:lnTo>
                      <a:pt x="42" y="11"/>
                    </a:lnTo>
                    <a:lnTo>
                      <a:pt x="38" y="19"/>
                    </a:lnTo>
                    <a:lnTo>
                      <a:pt x="31" y="23"/>
                    </a:lnTo>
                    <a:lnTo>
                      <a:pt x="27" y="30"/>
                    </a:lnTo>
                    <a:lnTo>
                      <a:pt x="23" y="42"/>
                    </a:lnTo>
                    <a:lnTo>
                      <a:pt x="19" y="49"/>
                    </a:lnTo>
                    <a:lnTo>
                      <a:pt x="31" y="46"/>
                    </a:lnTo>
                    <a:lnTo>
                      <a:pt x="42" y="42"/>
                    </a:lnTo>
                    <a:lnTo>
                      <a:pt x="54" y="46"/>
                    </a:lnTo>
                    <a:lnTo>
                      <a:pt x="61" y="53"/>
                    </a:lnTo>
                    <a:lnTo>
                      <a:pt x="69" y="61"/>
                    </a:lnTo>
                    <a:lnTo>
                      <a:pt x="69" y="76"/>
                    </a:lnTo>
                    <a:lnTo>
                      <a:pt x="69" y="88"/>
                    </a:lnTo>
                    <a:lnTo>
                      <a:pt x="61" y="99"/>
                    </a:lnTo>
                    <a:lnTo>
                      <a:pt x="54" y="107"/>
                    </a:lnTo>
                    <a:lnTo>
                      <a:pt x="46" y="115"/>
                    </a:lnTo>
                    <a:lnTo>
                      <a:pt x="35" y="115"/>
                    </a:lnTo>
                    <a:lnTo>
                      <a:pt x="23" y="115"/>
                    </a:lnTo>
                    <a:lnTo>
                      <a:pt x="15" y="107"/>
                    </a:lnTo>
                    <a:lnTo>
                      <a:pt x="8" y="95"/>
                    </a:lnTo>
                    <a:lnTo>
                      <a:pt x="0" y="84"/>
                    </a:lnTo>
                    <a:lnTo>
                      <a:pt x="0" y="69"/>
                    </a:lnTo>
                    <a:lnTo>
                      <a:pt x="0" y="53"/>
                    </a:lnTo>
                    <a:lnTo>
                      <a:pt x="8" y="42"/>
                    </a:lnTo>
                    <a:lnTo>
                      <a:pt x="11" y="26"/>
                    </a:lnTo>
                    <a:lnTo>
                      <a:pt x="23" y="19"/>
                    </a:lnTo>
                    <a:lnTo>
                      <a:pt x="35" y="7"/>
                    </a:lnTo>
                    <a:lnTo>
                      <a:pt x="46" y="3"/>
                    </a:lnTo>
                    <a:lnTo>
                      <a:pt x="54" y="0"/>
                    </a:lnTo>
                    <a:lnTo>
                      <a:pt x="65" y="0"/>
                    </a:lnTo>
                    <a:lnTo>
                      <a:pt x="69" y="0"/>
                    </a:lnTo>
                    <a:close/>
                    <a:moveTo>
                      <a:pt x="19" y="57"/>
                    </a:moveTo>
                    <a:lnTo>
                      <a:pt x="15" y="69"/>
                    </a:lnTo>
                    <a:lnTo>
                      <a:pt x="15" y="76"/>
                    </a:lnTo>
                    <a:lnTo>
                      <a:pt x="15" y="84"/>
                    </a:lnTo>
                    <a:lnTo>
                      <a:pt x="19" y="92"/>
                    </a:lnTo>
                    <a:lnTo>
                      <a:pt x="23" y="99"/>
                    </a:lnTo>
                    <a:lnTo>
                      <a:pt x="27" y="107"/>
                    </a:lnTo>
                    <a:lnTo>
                      <a:pt x="31" y="107"/>
                    </a:lnTo>
                    <a:lnTo>
                      <a:pt x="38" y="111"/>
                    </a:lnTo>
                    <a:lnTo>
                      <a:pt x="42" y="107"/>
                    </a:lnTo>
                    <a:lnTo>
                      <a:pt x="50" y="103"/>
                    </a:lnTo>
                    <a:lnTo>
                      <a:pt x="54" y="95"/>
                    </a:lnTo>
                    <a:lnTo>
                      <a:pt x="54" y="84"/>
                    </a:lnTo>
                    <a:lnTo>
                      <a:pt x="54" y="72"/>
                    </a:lnTo>
                    <a:lnTo>
                      <a:pt x="50" y="61"/>
                    </a:lnTo>
                    <a:lnTo>
                      <a:pt x="42" y="53"/>
                    </a:lnTo>
                    <a:lnTo>
                      <a:pt x="35" y="49"/>
                    </a:lnTo>
                    <a:lnTo>
                      <a:pt x="31" y="49"/>
                    </a:lnTo>
                    <a:lnTo>
                      <a:pt x="27" y="53"/>
                    </a:lnTo>
                    <a:lnTo>
                      <a:pt x="23" y="53"/>
                    </a:lnTo>
                    <a:lnTo>
                      <a:pt x="19" y="57"/>
                    </a:lnTo>
                    <a:close/>
                  </a:path>
                </a:pathLst>
              </a:custGeom>
              <a:solidFill>
                <a:srgbClr val="000000"/>
              </a:solidFill>
              <a:ln w="0">
                <a:solidFill>
                  <a:srgbClr val="000000"/>
                </a:solidFill>
                <a:round/>
                <a:headEnd/>
                <a:tailEnd/>
              </a:ln>
            </p:spPr>
            <p:txBody>
              <a:bodyPr/>
              <a:lstStyle/>
              <a:p>
                <a:endParaRPr lang="en-CA"/>
              </a:p>
            </p:txBody>
          </p:sp>
          <p:sp>
            <p:nvSpPr>
              <p:cNvPr id="19629" name="Freeform 94"/>
              <p:cNvSpPr>
                <a:spLocks/>
              </p:cNvSpPr>
              <p:nvPr/>
            </p:nvSpPr>
            <p:spPr bwMode="auto">
              <a:xfrm>
                <a:off x="2421" y="1741"/>
                <a:ext cx="66" cy="115"/>
              </a:xfrm>
              <a:custGeom>
                <a:avLst/>
                <a:gdLst>
                  <a:gd name="T0" fmla="*/ 66 w 66"/>
                  <a:gd name="T1" fmla="*/ 0 h 115"/>
                  <a:gd name="T2" fmla="*/ 58 w 66"/>
                  <a:gd name="T3" fmla="*/ 15 h 115"/>
                  <a:gd name="T4" fmla="*/ 23 w 66"/>
                  <a:gd name="T5" fmla="*/ 15 h 115"/>
                  <a:gd name="T6" fmla="*/ 16 w 66"/>
                  <a:gd name="T7" fmla="*/ 30 h 115"/>
                  <a:gd name="T8" fmla="*/ 31 w 66"/>
                  <a:gd name="T9" fmla="*/ 34 h 115"/>
                  <a:gd name="T10" fmla="*/ 43 w 66"/>
                  <a:gd name="T11" fmla="*/ 38 h 115"/>
                  <a:gd name="T12" fmla="*/ 54 w 66"/>
                  <a:gd name="T13" fmla="*/ 46 h 115"/>
                  <a:gd name="T14" fmla="*/ 62 w 66"/>
                  <a:gd name="T15" fmla="*/ 61 h 115"/>
                  <a:gd name="T16" fmla="*/ 62 w 66"/>
                  <a:gd name="T17" fmla="*/ 72 h 115"/>
                  <a:gd name="T18" fmla="*/ 62 w 66"/>
                  <a:gd name="T19" fmla="*/ 80 h 115"/>
                  <a:gd name="T20" fmla="*/ 58 w 66"/>
                  <a:gd name="T21" fmla="*/ 88 h 115"/>
                  <a:gd name="T22" fmla="*/ 54 w 66"/>
                  <a:gd name="T23" fmla="*/ 95 h 115"/>
                  <a:gd name="T24" fmla="*/ 50 w 66"/>
                  <a:gd name="T25" fmla="*/ 103 h 115"/>
                  <a:gd name="T26" fmla="*/ 46 w 66"/>
                  <a:gd name="T27" fmla="*/ 107 h 115"/>
                  <a:gd name="T28" fmla="*/ 39 w 66"/>
                  <a:gd name="T29" fmla="*/ 111 h 115"/>
                  <a:gd name="T30" fmla="*/ 31 w 66"/>
                  <a:gd name="T31" fmla="*/ 115 h 115"/>
                  <a:gd name="T32" fmla="*/ 20 w 66"/>
                  <a:gd name="T33" fmla="*/ 115 h 115"/>
                  <a:gd name="T34" fmla="*/ 12 w 66"/>
                  <a:gd name="T35" fmla="*/ 115 h 115"/>
                  <a:gd name="T36" fmla="*/ 4 w 66"/>
                  <a:gd name="T37" fmla="*/ 111 h 115"/>
                  <a:gd name="T38" fmla="*/ 4 w 66"/>
                  <a:gd name="T39" fmla="*/ 107 h 115"/>
                  <a:gd name="T40" fmla="*/ 0 w 66"/>
                  <a:gd name="T41" fmla="*/ 103 h 115"/>
                  <a:gd name="T42" fmla="*/ 0 w 66"/>
                  <a:gd name="T43" fmla="*/ 103 h 115"/>
                  <a:gd name="T44" fmla="*/ 4 w 66"/>
                  <a:gd name="T45" fmla="*/ 99 h 115"/>
                  <a:gd name="T46" fmla="*/ 4 w 66"/>
                  <a:gd name="T47" fmla="*/ 99 h 115"/>
                  <a:gd name="T48" fmla="*/ 8 w 66"/>
                  <a:gd name="T49" fmla="*/ 99 h 115"/>
                  <a:gd name="T50" fmla="*/ 12 w 66"/>
                  <a:gd name="T51" fmla="*/ 99 h 115"/>
                  <a:gd name="T52" fmla="*/ 12 w 66"/>
                  <a:gd name="T53" fmla="*/ 99 h 115"/>
                  <a:gd name="T54" fmla="*/ 16 w 66"/>
                  <a:gd name="T55" fmla="*/ 99 h 115"/>
                  <a:gd name="T56" fmla="*/ 16 w 66"/>
                  <a:gd name="T57" fmla="*/ 103 h 115"/>
                  <a:gd name="T58" fmla="*/ 23 w 66"/>
                  <a:gd name="T59" fmla="*/ 107 h 115"/>
                  <a:gd name="T60" fmla="*/ 31 w 66"/>
                  <a:gd name="T61" fmla="*/ 107 h 115"/>
                  <a:gd name="T62" fmla="*/ 39 w 66"/>
                  <a:gd name="T63" fmla="*/ 103 h 115"/>
                  <a:gd name="T64" fmla="*/ 46 w 66"/>
                  <a:gd name="T65" fmla="*/ 99 h 115"/>
                  <a:gd name="T66" fmla="*/ 50 w 66"/>
                  <a:gd name="T67" fmla="*/ 92 h 115"/>
                  <a:gd name="T68" fmla="*/ 54 w 66"/>
                  <a:gd name="T69" fmla="*/ 80 h 115"/>
                  <a:gd name="T70" fmla="*/ 50 w 66"/>
                  <a:gd name="T71" fmla="*/ 72 h 115"/>
                  <a:gd name="T72" fmla="*/ 46 w 66"/>
                  <a:gd name="T73" fmla="*/ 61 h 115"/>
                  <a:gd name="T74" fmla="*/ 39 w 66"/>
                  <a:gd name="T75" fmla="*/ 53 h 115"/>
                  <a:gd name="T76" fmla="*/ 27 w 66"/>
                  <a:gd name="T77" fmla="*/ 49 h 115"/>
                  <a:gd name="T78" fmla="*/ 20 w 66"/>
                  <a:gd name="T79" fmla="*/ 46 h 115"/>
                  <a:gd name="T80" fmla="*/ 4 w 66"/>
                  <a:gd name="T81" fmla="*/ 46 h 115"/>
                  <a:gd name="T82" fmla="*/ 27 w 66"/>
                  <a:gd name="T83" fmla="*/ 0 h 115"/>
                  <a:gd name="T84" fmla="*/ 66 w 66"/>
                  <a:gd name="T85" fmla="*/ 0 h 11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6"/>
                  <a:gd name="T130" fmla="*/ 0 h 115"/>
                  <a:gd name="T131" fmla="*/ 66 w 66"/>
                  <a:gd name="T132" fmla="*/ 115 h 11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6" h="115">
                    <a:moveTo>
                      <a:pt x="66" y="0"/>
                    </a:moveTo>
                    <a:lnTo>
                      <a:pt x="58" y="15"/>
                    </a:lnTo>
                    <a:lnTo>
                      <a:pt x="23" y="15"/>
                    </a:lnTo>
                    <a:lnTo>
                      <a:pt x="16" y="30"/>
                    </a:lnTo>
                    <a:lnTo>
                      <a:pt x="31" y="34"/>
                    </a:lnTo>
                    <a:lnTo>
                      <a:pt x="43" y="38"/>
                    </a:lnTo>
                    <a:lnTo>
                      <a:pt x="54" y="46"/>
                    </a:lnTo>
                    <a:lnTo>
                      <a:pt x="62" y="61"/>
                    </a:lnTo>
                    <a:lnTo>
                      <a:pt x="62" y="72"/>
                    </a:lnTo>
                    <a:lnTo>
                      <a:pt x="62" y="80"/>
                    </a:lnTo>
                    <a:lnTo>
                      <a:pt x="58" y="88"/>
                    </a:lnTo>
                    <a:lnTo>
                      <a:pt x="54" y="95"/>
                    </a:lnTo>
                    <a:lnTo>
                      <a:pt x="50" y="103"/>
                    </a:lnTo>
                    <a:lnTo>
                      <a:pt x="46" y="107"/>
                    </a:lnTo>
                    <a:lnTo>
                      <a:pt x="39" y="111"/>
                    </a:lnTo>
                    <a:lnTo>
                      <a:pt x="31" y="115"/>
                    </a:lnTo>
                    <a:lnTo>
                      <a:pt x="20" y="115"/>
                    </a:lnTo>
                    <a:lnTo>
                      <a:pt x="12" y="115"/>
                    </a:lnTo>
                    <a:lnTo>
                      <a:pt x="4" y="111"/>
                    </a:lnTo>
                    <a:lnTo>
                      <a:pt x="4" y="107"/>
                    </a:lnTo>
                    <a:lnTo>
                      <a:pt x="0" y="103"/>
                    </a:lnTo>
                    <a:lnTo>
                      <a:pt x="4" y="99"/>
                    </a:lnTo>
                    <a:lnTo>
                      <a:pt x="8" y="99"/>
                    </a:lnTo>
                    <a:lnTo>
                      <a:pt x="12" y="99"/>
                    </a:lnTo>
                    <a:lnTo>
                      <a:pt x="16" y="99"/>
                    </a:lnTo>
                    <a:lnTo>
                      <a:pt x="16" y="103"/>
                    </a:lnTo>
                    <a:lnTo>
                      <a:pt x="23" y="107"/>
                    </a:lnTo>
                    <a:lnTo>
                      <a:pt x="31" y="107"/>
                    </a:lnTo>
                    <a:lnTo>
                      <a:pt x="39" y="103"/>
                    </a:lnTo>
                    <a:lnTo>
                      <a:pt x="46" y="99"/>
                    </a:lnTo>
                    <a:lnTo>
                      <a:pt x="50" y="92"/>
                    </a:lnTo>
                    <a:lnTo>
                      <a:pt x="54" y="80"/>
                    </a:lnTo>
                    <a:lnTo>
                      <a:pt x="50" y="72"/>
                    </a:lnTo>
                    <a:lnTo>
                      <a:pt x="46" y="61"/>
                    </a:lnTo>
                    <a:lnTo>
                      <a:pt x="39" y="53"/>
                    </a:lnTo>
                    <a:lnTo>
                      <a:pt x="27" y="49"/>
                    </a:lnTo>
                    <a:lnTo>
                      <a:pt x="20" y="46"/>
                    </a:lnTo>
                    <a:lnTo>
                      <a:pt x="4" y="46"/>
                    </a:lnTo>
                    <a:lnTo>
                      <a:pt x="27" y="0"/>
                    </a:lnTo>
                    <a:lnTo>
                      <a:pt x="66" y="0"/>
                    </a:lnTo>
                    <a:close/>
                  </a:path>
                </a:pathLst>
              </a:custGeom>
              <a:solidFill>
                <a:srgbClr val="000000"/>
              </a:solidFill>
              <a:ln w="0">
                <a:solidFill>
                  <a:srgbClr val="000000"/>
                </a:solidFill>
                <a:round/>
                <a:headEnd/>
                <a:tailEnd/>
              </a:ln>
            </p:spPr>
            <p:txBody>
              <a:bodyPr/>
              <a:lstStyle/>
              <a:p>
                <a:endParaRPr lang="en-CA"/>
              </a:p>
            </p:txBody>
          </p:sp>
          <p:sp>
            <p:nvSpPr>
              <p:cNvPr id="19630" name="Rectangle 95"/>
              <p:cNvSpPr>
                <a:spLocks noChangeArrowheads="1"/>
              </p:cNvSpPr>
              <p:nvPr/>
            </p:nvSpPr>
            <p:spPr bwMode="auto">
              <a:xfrm>
                <a:off x="2705" y="1706"/>
                <a:ext cx="8" cy="207"/>
              </a:xfrm>
              <a:prstGeom prst="rect">
                <a:avLst/>
              </a:prstGeom>
              <a:solidFill>
                <a:srgbClr val="000000"/>
              </a:solidFill>
              <a:ln w="0">
                <a:solidFill>
                  <a:srgbClr val="000000"/>
                </a:solidFill>
                <a:miter lim="800000"/>
                <a:headEnd/>
                <a:tailEnd/>
              </a:ln>
            </p:spPr>
            <p:txBody>
              <a:bodyPr/>
              <a:lstStyle/>
              <a:p>
                <a:endParaRPr lang="en-US"/>
              </a:p>
            </p:txBody>
          </p:sp>
          <p:sp>
            <p:nvSpPr>
              <p:cNvPr id="19631" name="Freeform 96"/>
              <p:cNvSpPr>
                <a:spLocks noEditPoints="1"/>
              </p:cNvSpPr>
              <p:nvPr/>
            </p:nvSpPr>
            <p:spPr bwMode="auto">
              <a:xfrm>
                <a:off x="2901" y="1741"/>
                <a:ext cx="69" cy="115"/>
              </a:xfrm>
              <a:custGeom>
                <a:avLst/>
                <a:gdLst>
                  <a:gd name="T0" fmla="*/ 0 w 69"/>
                  <a:gd name="T1" fmla="*/ 57 h 115"/>
                  <a:gd name="T2" fmla="*/ 0 w 69"/>
                  <a:gd name="T3" fmla="*/ 42 h 115"/>
                  <a:gd name="T4" fmla="*/ 4 w 69"/>
                  <a:gd name="T5" fmla="*/ 26 h 115"/>
                  <a:gd name="T6" fmla="*/ 11 w 69"/>
                  <a:gd name="T7" fmla="*/ 15 h 115"/>
                  <a:gd name="T8" fmla="*/ 19 w 69"/>
                  <a:gd name="T9" fmla="*/ 3 h 115"/>
                  <a:gd name="T10" fmla="*/ 27 w 69"/>
                  <a:gd name="T11" fmla="*/ 0 h 115"/>
                  <a:gd name="T12" fmla="*/ 35 w 69"/>
                  <a:gd name="T13" fmla="*/ 0 h 115"/>
                  <a:gd name="T14" fmla="*/ 42 w 69"/>
                  <a:gd name="T15" fmla="*/ 0 h 115"/>
                  <a:gd name="T16" fmla="*/ 50 w 69"/>
                  <a:gd name="T17" fmla="*/ 3 h 115"/>
                  <a:gd name="T18" fmla="*/ 58 w 69"/>
                  <a:gd name="T19" fmla="*/ 11 h 115"/>
                  <a:gd name="T20" fmla="*/ 61 w 69"/>
                  <a:gd name="T21" fmla="*/ 26 h 115"/>
                  <a:gd name="T22" fmla="*/ 65 w 69"/>
                  <a:gd name="T23" fmla="*/ 38 h 115"/>
                  <a:gd name="T24" fmla="*/ 69 w 69"/>
                  <a:gd name="T25" fmla="*/ 57 h 115"/>
                  <a:gd name="T26" fmla="*/ 65 w 69"/>
                  <a:gd name="T27" fmla="*/ 72 h 115"/>
                  <a:gd name="T28" fmla="*/ 61 w 69"/>
                  <a:gd name="T29" fmla="*/ 88 h 115"/>
                  <a:gd name="T30" fmla="*/ 58 w 69"/>
                  <a:gd name="T31" fmla="*/ 99 h 115"/>
                  <a:gd name="T32" fmla="*/ 50 w 69"/>
                  <a:gd name="T33" fmla="*/ 111 h 115"/>
                  <a:gd name="T34" fmla="*/ 42 w 69"/>
                  <a:gd name="T35" fmla="*/ 115 h 115"/>
                  <a:gd name="T36" fmla="*/ 31 w 69"/>
                  <a:gd name="T37" fmla="*/ 115 h 115"/>
                  <a:gd name="T38" fmla="*/ 23 w 69"/>
                  <a:gd name="T39" fmla="*/ 115 h 115"/>
                  <a:gd name="T40" fmla="*/ 15 w 69"/>
                  <a:gd name="T41" fmla="*/ 107 h 115"/>
                  <a:gd name="T42" fmla="*/ 8 w 69"/>
                  <a:gd name="T43" fmla="*/ 95 h 115"/>
                  <a:gd name="T44" fmla="*/ 0 w 69"/>
                  <a:gd name="T45" fmla="*/ 80 h 115"/>
                  <a:gd name="T46" fmla="*/ 0 w 69"/>
                  <a:gd name="T47" fmla="*/ 57 h 115"/>
                  <a:gd name="T48" fmla="*/ 15 w 69"/>
                  <a:gd name="T49" fmla="*/ 61 h 115"/>
                  <a:gd name="T50" fmla="*/ 15 w 69"/>
                  <a:gd name="T51" fmla="*/ 80 h 115"/>
                  <a:gd name="T52" fmla="*/ 19 w 69"/>
                  <a:gd name="T53" fmla="*/ 99 h 115"/>
                  <a:gd name="T54" fmla="*/ 23 w 69"/>
                  <a:gd name="T55" fmla="*/ 103 h 115"/>
                  <a:gd name="T56" fmla="*/ 27 w 69"/>
                  <a:gd name="T57" fmla="*/ 107 h 115"/>
                  <a:gd name="T58" fmla="*/ 35 w 69"/>
                  <a:gd name="T59" fmla="*/ 111 h 115"/>
                  <a:gd name="T60" fmla="*/ 38 w 69"/>
                  <a:gd name="T61" fmla="*/ 107 h 115"/>
                  <a:gd name="T62" fmla="*/ 42 w 69"/>
                  <a:gd name="T63" fmla="*/ 107 h 115"/>
                  <a:gd name="T64" fmla="*/ 46 w 69"/>
                  <a:gd name="T65" fmla="*/ 99 h 115"/>
                  <a:gd name="T66" fmla="*/ 50 w 69"/>
                  <a:gd name="T67" fmla="*/ 92 h 115"/>
                  <a:gd name="T68" fmla="*/ 50 w 69"/>
                  <a:gd name="T69" fmla="*/ 76 h 115"/>
                  <a:gd name="T70" fmla="*/ 54 w 69"/>
                  <a:gd name="T71" fmla="*/ 53 h 115"/>
                  <a:gd name="T72" fmla="*/ 50 w 69"/>
                  <a:gd name="T73" fmla="*/ 34 h 115"/>
                  <a:gd name="T74" fmla="*/ 50 w 69"/>
                  <a:gd name="T75" fmla="*/ 23 h 115"/>
                  <a:gd name="T76" fmla="*/ 46 w 69"/>
                  <a:gd name="T77" fmla="*/ 11 h 115"/>
                  <a:gd name="T78" fmla="*/ 42 w 69"/>
                  <a:gd name="T79" fmla="*/ 7 h 115"/>
                  <a:gd name="T80" fmla="*/ 38 w 69"/>
                  <a:gd name="T81" fmla="*/ 7 h 115"/>
                  <a:gd name="T82" fmla="*/ 35 w 69"/>
                  <a:gd name="T83" fmla="*/ 3 h 115"/>
                  <a:gd name="T84" fmla="*/ 27 w 69"/>
                  <a:gd name="T85" fmla="*/ 7 h 115"/>
                  <a:gd name="T86" fmla="*/ 23 w 69"/>
                  <a:gd name="T87" fmla="*/ 11 h 115"/>
                  <a:gd name="T88" fmla="*/ 19 w 69"/>
                  <a:gd name="T89" fmla="*/ 19 h 115"/>
                  <a:gd name="T90" fmla="*/ 15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6"/>
                    </a:lnTo>
                    <a:lnTo>
                      <a:pt x="11" y="15"/>
                    </a:lnTo>
                    <a:lnTo>
                      <a:pt x="19" y="3"/>
                    </a:lnTo>
                    <a:lnTo>
                      <a:pt x="27" y="0"/>
                    </a:lnTo>
                    <a:lnTo>
                      <a:pt x="35" y="0"/>
                    </a:lnTo>
                    <a:lnTo>
                      <a:pt x="42" y="0"/>
                    </a:lnTo>
                    <a:lnTo>
                      <a:pt x="50" y="3"/>
                    </a:lnTo>
                    <a:lnTo>
                      <a:pt x="58" y="11"/>
                    </a:lnTo>
                    <a:lnTo>
                      <a:pt x="61" y="26"/>
                    </a:lnTo>
                    <a:lnTo>
                      <a:pt x="65" y="38"/>
                    </a:lnTo>
                    <a:lnTo>
                      <a:pt x="69" y="57"/>
                    </a:lnTo>
                    <a:lnTo>
                      <a:pt x="65" y="72"/>
                    </a:lnTo>
                    <a:lnTo>
                      <a:pt x="61" y="88"/>
                    </a:lnTo>
                    <a:lnTo>
                      <a:pt x="58" y="99"/>
                    </a:lnTo>
                    <a:lnTo>
                      <a:pt x="50" y="111"/>
                    </a:lnTo>
                    <a:lnTo>
                      <a:pt x="42" y="115"/>
                    </a:lnTo>
                    <a:lnTo>
                      <a:pt x="31" y="115"/>
                    </a:lnTo>
                    <a:lnTo>
                      <a:pt x="23" y="115"/>
                    </a:lnTo>
                    <a:lnTo>
                      <a:pt x="15" y="107"/>
                    </a:lnTo>
                    <a:lnTo>
                      <a:pt x="8" y="95"/>
                    </a:lnTo>
                    <a:lnTo>
                      <a:pt x="0" y="80"/>
                    </a:lnTo>
                    <a:lnTo>
                      <a:pt x="0" y="57"/>
                    </a:lnTo>
                    <a:close/>
                    <a:moveTo>
                      <a:pt x="15" y="61"/>
                    </a:moveTo>
                    <a:lnTo>
                      <a:pt x="15" y="80"/>
                    </a:lnTo>
                    <a:lnTo>
                      <a:pt x="19" y="99"/>
                    </a:lnTo>
                    <a:lnTo>
                      <a:pt x="23" y="103"/>
                    </a:lnTo>
                    <a:lnTo>
                      <a:pt x="27" y="107"/>
                    </a:lnTo>
                    <a:lnTo>
                      <a:pt x="35" y="111"/>
                    </a:lnTo>
                    <a:lnTo>
                      <a:pt x="38" y="107"/>
                    </a:lnTo>
                    <a:lnTo>
                      <a:pt x="42" y="107"/>
                    </a:lnTo>
                    <a:lnTo>
                      <a:pt x="46" y="99"/>
                    </a:lnTo>
                    <a:lnTo>
                      <a:pt x="50" y="92"/>
                    </a:lnTo>
                    <a:lnTo>
                      <a:pt x="50" y="76"/>
                    </a:lnTo>
                    <a:lnTo>
                      <a:pt x="54" y="53"/>
                    </a:lnTo>
                    <a:lnTo>
                      <a:pt x="50" y="34"/>
                    </a:lnTo>
                    <a:lnTo>
                      <a:pt x="50" y="23"/>
                    </a:lnTo>
                    <a:lnTo>
                      <a:pt x="46" y="11"/>
                    </a:lnTo>
                    <a:lnTo>
                      <a:pt x="42" y="7"/>
                    </a:lnTo>
                    <a:lnTo>
                      <a:pt x="38" y="7"/>
                    </a:lnTo>
                    <a:lnTo>
                      <a:pt x="35" y="3"/>
                    </a:lnTo>
                    <a:lnTo>
                      <a:pt x="27" y="7"/>
                    </a:lnTo>
                    <a:lnTo>
                      <a:pt x="23" y="11"/>
                    </a:lnTo>
                    <a:lnTo>
                      <a:pt x="19" y="19"/>
                    </a:lnTo>
                    <a:lnTo>
                      <a:pt x="15"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9632" name="Rectangle 97"/>
              <p:cNvSpPr>
                <a:spLocks noChangeArrowheads="1"/>
              </p:cNvSpPr>
              <p:nvPr/>
            </p:nvSpPr>
            <p:spPr bwMode="auto">
              <a:xfrm>
                <a:off x="3304" y="1706"/>
                <a:ext cx="8" cy="207"/>
              </a:xfrm>
              <a:prstGeom prst="rect">
                <a:avLst/>
              </a:prstGeom>
              <a:solidFill>
                <a:srgbClr val="000000"/>
              </a:solidFill>
              <a:ln w="0">
                <a:solidFill>
                  <a:srgbClr val="000000"/>
                </a:solidFill>
                <a:miter lim="800000"/>
                <a:headEnd/>
                <a:tailEnd/>
              </a:ln>
            </p:spPr>
            <p:txBody>
              <a:bodyPr/>
              <a:lstStyle/>
              <a:p>
                <a:endParaRPr lang="en-US"/>
              </a:p>
            </p:txBody>
          </p:sp>
          <p:sp>
            <p:nvSpPr>
              <p:cNvPr id="19633" name="Freeform 98"/>
              <p:cNvSpPr>
                <a:spLocks/>
              </p:cNvSpPr>
              <p:nvPr/>
            </p:nvSpPr>
            <p:spPr bwMode="auto">
              <a:xfrm>
                <a:off x="3507" y="1836"/>
                <a:ext cx="19" cy="20"/>
              </a:xfrm>
              <a:custGeom>
                <a:avLst/>
                <a:gdLst>
                  <a:gd name="T0" fmla="*/ 12 w 19"/>
                  <a:gd name="T1" fmla="*/ 0 h 20"/>
                  <a:gd name="T2" fmla="*/ 16 w 19"/>
                  <a:gd name="T3" fmla="*/ 0 h 20"/>
                  <a:gd name="T4" fmla="*/ 16 w 19"/>
                  <a:gd name="T5" fmla="*/ 4 h 20"/>
                  <a:gd name="T6" fmla="*/ 19 w 19"/>
                  <a:gd name="T7" fmla="*/ 8 h 20"/>
                  <a:gd name="T8" fmla="*/ 19 w 19"/>
                  <a:gd name="T9" fmla="*/ 12 h 20"/>
                  <a:gd name="T10" fmla="*/ 19 w 19"/>
                  <a:gd name="T11" fmla="*/ 16 h 20"/>
                  <a:gd name="T12" fmla="*/ 16 w 19"/>
                  <a:gd name="T13" fmla="*/ 16 h 20"/>
                  <a:gd name="T14" fmla="*/ 16 w 19"/>
                  <a:gd name="T15" fmla="*/ 20 h 20"/>
                  <a:gd name="T16" fmla="*/ 12 w 19"/>
                  <a:gd name="T17" fmla="*/ 20 h 20"/>
                  <a:gd name="T18" fmla="*/ 8 w 19"/>
                  <a:gd name="T19" fmla="*/ 20 h 20"/>
                  <a:gd name="T20" fmla="*/ 4 w 19"/>
                  <a:gd name="T21" fmla="*/ 16 h 20"/>
                  <a:gd name="T22" fmla="*/ 0 w 19"/>
                  <a:gd name="T23" fmla="*/ 16 h 20"/>
                  <a:gd name="T24" fmla="*/ 0 w 19"/>
                  <a:gd name="T25" fmla="*/ 12 h 20"/>
                  <a:gd name="T26" fmla="*/ 0 w 19"/>
                  <a:gd name="T27" fmla="*/ 8 h 20"/>
                  <a:gd name="T28" fmla="*/ 4 w 19"/>
                  <a:gd name="T29" fmla="*/ 4 h 20"/>
                  <a:gd name="T30" fmla="*/ 8 w 19"/>
                  <a:gd name="T31" fmla="*/ 0 h 20"/>
                  <a:gd name="T32" fmla="*/ 12 w 19"/>
                  <a:gd name="T33" fmla="*/ 0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20"/>
                  <a:gd name="T53" fmla="*/ 19 w 19"/>
                  <a:gd name="T54" fmla="*/ 20 h 2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20">
                    <a:moveTo>
                      <a:pt x="12" y="0"/>
                    </a:moveTo>
                    <a:lnTo>
                      <a:pt x="16" y="0"/>
                    </a:lnTo>
                    <a:lnTo>
                      <a:pt x="16" y="4"/>
                    </a:lnTo>
                    <a:lnTo>
                      <a:pt x="19" y="8"/>
                    </a:lnTo>
                    <a:lnTo>
                      <a:pt x="19" y="12"/>
                    </a:lnTo>
                    <a:lnTo>
                      <a:pt x="19" y="16"/>
                    </a:lnTo>
                    <a:lnTo>
                      <a:pt x="16" y="16"/>
                    </a:lnTo>
                    <a:lnTo>
                      <a:pt x="16" y="20"/>
                    </a:lnTo>
                    <a:lnTo>
                      <a:pt x="12" y="20"/>
                    </a:lnTo>
                    <a:lnTo>
                      <a:pt x="8" y="20"/>
                    </a:lnTo>
                    <a:lnTo>
                      <a:pt x="4" y="16"/>
                    </a:lnTo>
                    <a:lnTo>
                      <a:pt x="0" y="16"/>
                    </a:lnTo>
                    <a:lnTo>
                      <a:pt x="0" y="12"/>
                    </a:lnTo>
                    <a:lnTo>
                      <a:pt x="0" y="8"/>
                    </a:lnTo>
                    <a:lnTo>
                      <a:pt x="4" y="4"/>
                    </a:lnTo>
                    <a:lnTo>
                      <a:pt x="8" y="0"/>
                    </a:lnTo>
                    <a:lnTo>
                      <a:pt x="12" y="0"/>
                    </a:lnTo>
                    <a:close/>
                  </a:path>
                </a:pathLst>
              </a:custGeom>
              <a:solidFill>
                <a:srgbClr val="000000"/>
              </a:solidFill>
              <a:ln w="0">
                <a:solidFill>
                  <a:srgbClr val="000000"/>
                </a:solidFill>
                <a:round/>
                <a:headEnd/>
                <a:tailEnd/>
              </a:ln>
            </p:spPr>
            <p:txBody>
              <a:bodyPr/>
              <a:lstStyle/>
              <a:p>
                <a:endParaRPr lang="en-CA"/>
              </a:p>
            </p:txBody>
          </p:sp>
          <p:sp>
            <p:nvSpPr>
              <p:cNvPr id="19634" name="Freeform 99"/>
              <p:cNvSpPr>
                <a:spLocks noEditPoints="1"/>
              </p:cNvSpPr>
              <p:nvPr/>
            </p:nvSpPr>
            <p:spPr bwMode="auto">
              <a:xfrm>
                <a:off x="3546" y="1741"/>
                <a:ext cx="69" cy="115"/>
              </a:xfrm>
              <a:custGeom>
                <a:avLst/>
                <a:gdLst>
                  <a:gd name="T0" fmla="*/ 0 w 69"/>
                  <a:gd name="T1" fmla="*/ 57 h 115"/>
                  <a:gd name="T2" fmla="*/ 0 w 69"/>
                  <a:gd name="T3" fmla="*/ 42 h 115"/>
                  <a:gd name="T4" fmla="*/ 3 w 69"/>
                  <a:gd name="T5" fmla="*/ 26 h 115"/>
                  <a:gd name="T6" fmla="*/ 11 w 69"/>
                  <a:gd name="T7" fmla="*/ 15 h 115"/>
                  <a:gd name="T8" fmla="*/ 19 w 69"/>
                  <a:gd name="T9" fmla="*/ 3 h 115"/>
                  <a:gd name="T10" fmla="*/ 26 w 69"/>
                  <a:gd name="T11" fmla="*/ 0 h 115"/>
                  <a:gd name="T12" fmla="*/ 34 w 69"/>
                  <a:gd name="T13" fmla="*/ 0 h 115"/>
                  <a:gd name="T14" fmla="*/ 42 w 69"/>
                  <a:gd name="T15" fmla="*/ 0 h 115"/>
                  <a:gd name="T16" fmla="*/ 49 w 69"/>
                  <a:gd name="T17" fmla="*/ 3 h 115"/>
                  <a:gd name="T18" fmla="*/ 57 w 69"/>
                  <a:gd name="T19" fmla="*/ 11 h 115"/>
                  <a:gd name="T20" fmla="*/ 65 w 69"/>
                  <a:gd name="T21" fmla="*/ 26 h 115"/>
                  <a:gd name="T22" fmla="*/ 69 w 69"/>
                  <a:gd name="T23" fmla="*/ 38 h 115"/>
                  <a:gd name="T24" fmla="*/ 69 w 69"/>
                  <a:gd name="T25" fmla="*/ 57 h 115"/>
                  <a:gd name="T26" fmla="*/ 69 w 69"/>
                  <a:gd name="T27" fmla="*/ 72 h 115"/>
                  <a:gd name="T28" fmla="*/ 65 w 69"/>
                  <a:gd name="T29" fmla="*/ 88 h 115"/>
                  <a:gd name="T30" fmla="*/ 57 w 69"/>
                  <a:gd name="T31" fmla="*/ 99 h 115"/>
                  <a:gd name="T32" fmla="*/ 49 w 69"/>
                  <a:gd name="T33" fmla="*/ 111 h 115"/>
                  <a:gd name="T34" fmla="*/ 42 w 69"/>
                  <a:gd name="T35" fmla="*/ 115 h 115"/>
                  <a:gd name="T36" fmla="*/ 34 w 69"/>
                  <a:gd name="T37" fmla="*/ 115 h 115"/>
                  <a:gd name="T38" fmla="*/ 23 w 69"/>
                  <a:gd name="T39" fmla="*/ 115 h 115"/>
                  <a:gd name="T40" fmla="*/ 15 w 69"/>
                  <a:gd name="T41" fmla="*/ 107 h 115"/>
                  <a:gd name="T42" fmla="*/ 7 w 69"/>
                  <a:gd name="T43" fmla="*/ 95 h 115"/>
                  <a:gd name="T44" fmla="*/ 0 w 69"/>
                  <a:gd name="T45" fmla="*/ 80 h 115"/>
                  <a:gd name="T46" fmla="*/ 0 w 69"/>
                  <a:gd name="T47" fmla="*/ 57 h 115"/>
                  <a:gd name="T48" fmla="*/ 15 w 69"/>
                  <a:gd name="T49" fmla="*/ 61 h 115"/>
                  <a:gd name="T50" fmla="*/ 15 w 69"/>
                  <a:gd name="T51" fmla="*/ 80 h 115"/>
                  <a:gd name="T52" fmla="*/ 19 w 69"/>
                  <a:gd name="T53" fmla="*/ 99 h 115"/>
                  <a:gd name="T54" fmla="*/ 23 w 69"/>
                  <a:gd name="T55" fmla="*/ 103 h 115"/>
                  <a:gd name="T56" fmla="*/ 26 w 69"/>
                  <a:gd name="T57" fmla="*/ 107 h 115"/>
                  <a:gd name="T58" fmla="*/ 34 w 69"/>
                  <a:gd name="T59" fmla="*/ 111 h 115"/>
                  <a:gd name="T60" fmla="*/ 38 w 69"/>
                  <a:gd name="T61" fmla="*/ 107 h 115"/>
                  <a:gd name="T62" fmla="*/ 42 w 69"/>
                  <a:gd name="T63" fmla="*/ 107 h 115"/>
                  <a:gd name="T64" fmla="*/ 46 w 69"/>
                  <a:gd name="T65" fmla="*/ 99 h 115"/>
                  <a:gd name="T66" fmla="*/ 49 w 69"/>
                  <a:gd name="T67" fmla="*/ 92 h 115"/>
                  <a:gd name="T68" fmla="*/ 53 w 69"/>
                  <a:gd name="T69" fmla="*/ 76 h 115"/>
                  <a:gd name="T70" fmla="*/ 53 w 69"/>
                  <a:gd name="T71" fmla="*/ 53 h 115"/>
                  <a:gd name="T72" fmla="*/ 53 w 69"/>
                  <a:gd name="T73" fmla="*/ 34 h 115"/>
                  <a:gd name="T74" fmla="*/ 49 w 69"/>
                  <a:gd name="T75" fmla="*/ 23 h 115"/>
                  <a:gd name="T76" fmla="*/ 46 w 69"/>
                  <a:gd name="T77" fmla="*/ 11 h 115"/>
                  <a:gd name="T78" fmla="*/ 42 w 69"/>
                  <a:gd name="T79" fmla="*/ 7 h 115"/>
                  <a:gd name="T80" fmla="*/ 38 w 69"/>
                  <a:gd name="T81" fmla="*/ 7 h 115"/>
                  <a:gd name="T82" fmla="*/ 34 w 69"/>
                  <a:gd name="T83" fmla="*/ 3 h 115"/>
                  <a:gd name="T84" fmla="*/ 30 w 69"/>
                  <a:gd name="T85" fmla="*/ 7 h 115"/>
                  <a:gd name="T86" fmla="*/ 23 w 69"/>
                  <a:gd name="T87" fmla="*/ 11 h 115"/>
                  <a:gd name="T88" fmla="*/ 19 w 69"/>
                  <a:gd name="T89" fmla="*/ 19 h 115"/>
                  <a:gd name="T90" fmla="*/ 15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3" y="26"/>
                    </a:lnTo>
                    <a:lnTo>
                      <a:pt x="11" y="15"/>
                    </a:lnTo>
                    <a:lnTo>
                      <a:pt x="19" y="3"/>
                    </a:lnTo>
                    <a:lnTo>
                      <a:pt x="26" y="0"/>
                    </a:lnTo>
                    <a:lnTo>
                      <a:pt x="34" y="0"/>
                    </a:lnTo>
                    <a:lnTo>
                      <a:pt x="42" y="0"/>
                    </a:lnTo>
                    <a:lnTo>
                      <a:pt x="49" y="3"/>
                    </a:lnTo>
                    <a:lnTo>
                      <a:pt x="57" y="11"/>
                    </a:lnTo>
                    <a:lnTo>
                      <a:pt x="65" y="26"/>
                    </a:lnTo>
                    <a:lnTo>
                      <a:pt x="69" y="38"/>
                    </a:lnTo>
                    <a:lnTo>
                      <a:pt x="69" y="57"/>
                    </a:lnTo>
                    <a:lnTo>
                      <a:pt x="69" y="72"/>
                    </a:lnTo>
                    <a:lnTo>
                      <a:pt x="65" y="88"/>
                    </a:lnTo>
                    <a:lnTo>
                      <a:pt x="57" y="99"/>
                    </a:lnTo>
                    <a:lnTo>
                      <a:pt x="49" y="111"/>
                    </a:lnTo>
                    <a:lnTo>
                      <a:pt x="42" y="115"/>
                    </a:lnTo>
                    <a:lnTo>
                      <a:pt x="34" y="115"/>
                    </a:lnTo>
                    <a:lnTo>
                      <a:pt x="23" y="115"/>
                    </a:lnTo>
                    <a:lnTo>
                      <a:pt x="15" y="107"/>
                    </a:lnTo>
                    <a:lnTo>
                      <a:pt x="7" y="95"/>
                    </a:lnTo>
                    <a:lnTo>
                      <a:pt x="0" y="80"/>
                    </a:lnTo>
                    <a:lnTo>
                      <a:pt x="0" y="57"/>
                    </a:lnTo>
                    <a:close/>
                    <a:moveTo>
                      <a:pt x="15" y="61"/>
                    </a:moveTo>
                    <a:lnTo>
                      <a:pt x="15" y="80"/>
                    </a:lnTo>
                    <a:lnTo>
                      <a:pt x="19" y="99"/>
                    </a:lnTo>
                    <a:lnTo>
                      <a:pt x="23" y="103"/>
                    </a:lnTo>
                    <a:lnTo>
                      <a:pt x="26" y="107"/>
                    </a:lnTo>
                    <a:lnTo>
                      <a:pt x="34" y="111"/>
                    </a:lnTo>
                    <a:lnTo>
                      <a:pt x="38" y="107"/>
                    </a:lnTo>
                    <a:lnTo>
                      <a:pt x="42" y="107"/>
                    </a:lnTo>
                    <a:lnTo>
                      <a:pt x="46" y="99"/>
                    </a:lnTo>
                    <a:lnTo>
                      <a:pt x="49" y="92"/>
                    </a:lnTo>
                    <a:lnTo>
                      <a:pt x="53" y="76"/>
                    </a:lnTo>
                    <a:lnTo>
                      <a:pt x="53" y="53"/>
                    </a:lnTo>
                    <a:lnTo>
                      <a:pt x="53" y="34"/>
                    </a:lnTo>
                    <a:lnTo>
                      <a:pt x="49" y="23"/>
                    </a:lnTo>
                    <a:lnTo>
                      <a:pt x="46" y="11"/>
                    </a:lnTo>
                    <a:lnTo>
                      <a:pt x="42" y="7"/>
                    </a:lnTo>
                    <a:lnTo>
                      <a:pt x="38" y="7"/>
                    </a:lnTo>
                    <a:lnTo>
                      <a:pt x="34" y="3"/>
                    </a:lnTo>
                    <a:lnTo>
                      <a:pt x="30" y="7"/>
                    </a:lnTo>
                    <a:lnTo>
                      <a:pt x="23" y="11"/>
                    </a:lnTo>
                    <a:lnTo>
                      <a:pt x="19" y="19"/>
                    </a:lnTo>
                    <a:lnTo>
                      <a:pt x="15"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9635" name="Freeform 100"/>
              <p:cNvSpPr>
                <a:spLocks noEditPoints="1"/>
              </p:cNvSpPr>
              <p:nvPr/>
            </p:nvSpPr>
            <p:spPr bwMode="auto">
              <a:xfrm>
                <a:off x="3630" y="1741"/>
                <a:ext cx="69" cy="115"/>
              </a:xfrm>
              <a:custGeom>
                <a:avLst/>
                <a:gdLst>
                  <a:gd name="T0" fmla="*/ 0 w 69"/>
                  <a:gd name="T1" fmla="*/ 57 h 115"/>
                  <a:gd name="T2" fmla="*/ 0 w 69"/>
                  <a:gd name="T3" fmla="*/ 42 h 115"/>
                  <a:gd name="T4" fmla="*/ 4 w 69"/>
                  <a:gd name="T5" fmla="*/ 26 h 115"/>
                  <a:gd name="T6" fmla="*/ 11 w 69"/>
                  <a:gd name="T7" fmla="*/ 15 h 115"/>
                  <a:gd name="T8" fmla="*/ 19 w 69"/>
                  <a:gd name="T9" fmla="*/ 3 h 115"/>
                  <a:gd name="T10" fmla="*/ 27 w 69"/>
                  <a:gd name="T11" fmla="*/ 0 h 115"/>
                  <a:gd name="T12" fmla="*/ 35 w 69"/>
                  <a:gd name="T13" fmla="*/ 0 h 115"/>
                  <a:gd name="T14" fmla="*/ 42 w 69"/>
                  <a:gd name="T15" fmla="*/ 0 h 115"/>
                  <a:gd name="T16" fmla="*/ 50 w 69"/>
                  <a:gd name="T17" fmla="*/ 3 h 115"/>
                  <a:gd name="T18" fmla="*/ 58 w 69"/>
                  <a:gd name="T19" fmla="*/ 11 h 115"/>
                  <a:gd name="T20" fmla="*/ 61 w 69"/>
                  <a:gd name="T21" fmla="*/ 26 h 115"/>
                  <a:gd name="T22" fmla="*/ 69 w 69"/>
                  <a:gd name="T23" fmla="*/ 38 h 115"/>
                  <a:gd name="T24" fmla="*/ 69 w 69"/>
                  <a:gd name="T25" fmla="*/ 57 h 115"/>
                  <a:gd name="T26" fmla="*/ 69 w 69"/>
                  <a:gd name="T27" fmla="*/ 72 h 115"/>
                  <a:gd name="T28" fmla="*/ 61 w 69"/>
                  <a:gd name="T29" fmla="*/ 88 h 115"/>
                  <a:gd name="T30" fmla="*/ 58 w 69"/>
                  <a:gd name="T31" fmla="*/ 99 h 115"/>
                  <a:gd name="T32" fmla="*/ 50 w 69"/>
                  <a:gd name="T33" fmla="*/ 111 h 115"/>
                  <a:gd name="T34" fmla="*/ 42 w 69"/>
                  <a:gd name="T35" fmla="*/ 115 h 115"/>
                  <a:gd name="T36" fmla="*/ 35 w 69"/>
                  <a:gd name="T37" fmla="*/ 115 h 115"/>
                  <a:gd name="T38" fmla="*/ 23 w 69"/>
                  <a:gd name="T39" fmla="*/ 115 h 115"/>
                  <a:gd name="T40" fmla="*/ 15 w 69"/>
                  <a:gd name="T41" fmla="*/ 107 h 115"/>
                  <a:gd name="T42" fmla="*/ 8 w 69"/>
                  <a:gd name="T43" fmla="*/ 95 h 115"/>
                  <a:gd name="T44" fmla="*/ 0 w 69"/>
                  <a:gd name="T45" fmla="*/ 80 h 115"/>
                  <a:gd name="T46" fmla="*/ 0 w 69"/>
                  <a:gd name="T47" fmla="*/ 57 h 115"/>
                  <a:gd name="T48" fmla="*/ 15 w 69"/>
                  <a:gd name="T49" fmla="*/ 61 h 115"/>
                  <a:gd name="T50" fmla="*/ 15 w 69"/>
                  <a:gd name="T51" fmla="*/ 80 h 115"/>
                  <a:gd name="T52" fmla="*/ 19 w 69"/>
                  <a:gd name="T53" fmla="*/ 99 h 115"/>
                  <a:gd name="T54" fmla="*/ 23 w 69"/>
                  <a:gd name="T55" fmla="*/ 103 h 115"/>
                  <a:gd name="T56" fmla="*/ 27 w 69"/>
                  <a:gd name="T57" fmla="*/ 107 h 115"/>
                  <a:gd name="T58" fmla="*/ 35 w 69"/>
                  <a:gd name="T59" fmla="*/ 111 h 115"/>
                  <a:gd name="T60" fmla="*/ 38 w 69"/>
                  <a:gd name="T61" fmla="*/ 107 h 115"/>
                  <a:gd name="T62" fmla="*/ 42 w 69"/>
                  <a:gd name="T63" fmla="*/ 107 h 115"/>
                  <a:gd name="T64" fmla="*/ 46 w 69"/>
                  <a:gd name="T65" fmla="*/ 99 h 115"/>
                  <a:gd name="T66" fmla="*/ 50 w 69"/>
                  <a:gd name="T67" fmla="*/ 92 h 115"/>
                  <a:gd name="T68" fmla="*/ 54 w 69"/>
                  <a:gd name="T69" fmla="*/ 76 h 115"/>
                  <a:gd name="T70" fmla="*/ 54 w 69"/>
                  <a:gd name="T71" fmla="*/ 53 h 115"/>
                  <a:gd name="T72" fmla="*/ 54 w 69"/>
                  <a:gd name="T73" fmla="*/ 34 h 115"/>
                  <a:gd name="T74" fmla="*/ 50 w 69"/>
                  <a:gd name="T75" fmla="*/ 23 h 115"/>
                  <a:gd name="T76" fmla="*/ 46 w 69"/>
                  <a:gd name="T77" fmla="*/ 11 h 115"/>
                  <a:gd name="T78" fmla="*/ 42 w 69"/>
                  <a:gd name="T79" fmla="*/ 7 h 115"/>
                  <a:gd name="T80" fmla="*/ 38 w 69"/>
                  <a:gd name="T81" fmla="*/ 7 h 115"/>
                  <a:gd name="T82" fmla="*/ 35 w 69"/>
                  <a:gd name="T83" fmla="*/ 3 h 115"/>
                  <a:gd name="T84" fmla="*/ 27 w 69"/>
                  <a:gd name="T85" fmla="*/ 7 h 115"/>
                  <a:gd name="T86" fmla="*/ 23 w 69"/>
                  <a:gd name="T87" fmla="*/ 11 h 115"/>
                  <a:gd name="T88" fmla="*/ 19 w 69"/>
                  <a:gd name="T89" fmla="*/ 19 h 115"/>
                  <a:gd name="T90" fmla="*/ 15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6"/>
                    </a:lnTo>
                    <a:lnTo>
                      <a:pt x="11" y="15"/>
                    </a:lnTo>
                    <a:lnTo>
                      <a:pt x="19" y="3"/>
                    </a:lnTo>
                    <a:lnTo>
                      <a:pt x="27" y="0"/>
                    </a:lnTo>
                    <a:lnTo>
                      <a:pt x="35" y="0"/>
                    </a:lnTo>
                    <a:lnTo>
                      <a:pt x="42" y="0"/>
                    </a:lnTo>
                    <a:lnTo>
                      <a:pt x="50" y="3"/>
                    </a:lnTo>
                    <a:lnTo>
                      <a:pt x="58" y="11"/>
                    </a:lnTo>
                    <a:lnTo>
                      <a:pt x="61" y="26"/>
                    </a:lnTo>
                    <a:lnTo>
                      <a:pt x="69" y="38"/>
                    </a:lnTo>
                    <a:lnTo>
                      <a:pt x="69" y="57"/>
                    </a:lnTo>
                    <a:lnTo>
                      <a:pt x="69" y="72"/>
                    </a:lnTo>
                    <a:lnTo>
                      <a:pt x="61" y="88"/>
                    </a:lnTo>
                    <a:lnTo>
                      <a:pt x="58" y="99"/>
                    </a:lnTo>
                    <a:lnTo>
                      <a:pt x="50" y="111"/>
                    </a:lnTo>
                    <a:lnTo>
                      <a:pt x="42" y="115"/>
                    </a:lnTo>
                    <a:lnTo>
                      <a:pt x="35" y="115"/>
                    </a:lnTo>
                    <a:lnTo>
                      <a:pt x="23" y="115"/>
                    </a:lnTo>
                    <a:lnTo>
                      <a:pt x="15" y="107"/>
                    </a:lnTo>
                    <a:lnTo>
                      <a:pt x="8" y="95"/>
                    </a:lnTo>
                    <a:lnTo>
                      <a:pt x="0" y="80"/>
                    </a:lnTo>
                    <a:lnTo>
                      <a:pt x="0" y="57"/>
                    </a:lnTo>
                    <a:close/>
                    <a:moveTo>
                      <a:pt x="15" y="61"/>
                    </a:moveTo>
                    <a:lnTo>
                      <a:pt x="15" y="80"/>
                    </a:lnTo>
                    <a:lnTo>
                      <a:pt x="19" y="99"/>
                    </a:lnTo>
                    <a:lnTo>
                      <a:pt x="23" y="103"/>
                    </a:lnTo>
                    <a:lnTo>
                      <a:pt x="27" y="107"/>
                    </a:lnTo>
                    <a:lnTo>
                      <a:pt x="35" y="111"/>
                    </a:lnTo>
                    <a:lnTo>
                      <a:pt x="38" y="107"/>
                    </a:lnTo>
                    <a:lnTo>
                      <a:pt x="42" y="107"/>
                    </a:lnTo>
                    <a:lnTo>
                      <a:pt x="46" y="99"/>
                    </a:lnTo>
                    <a:lnTo>
                      <a:pt x="50" y="92"/>
                    </a:lnTo>
                    <a:lnTo>
                      <a:pt x="54" y="76"/>
                    </a:lnTo>
                    <a:lnTo>
                      <a:pt x="54" y="53"/>
                    </a:lnTo>
                    <a:lnTo>
                      <a:pt x="54" y="34"/>
                    </a:lnTo>
                    <a:lnTo>
                      <a:pt x="50" y="23"/>
                    </a:lnTo>
                    <a:lnTo>
                      <a:pt x="46" y="11"/>
                    </a:lnTo>
                    <a:lnTo>
                      <a:pt x="42" y="7"/>
                    </a:lnTo>
                    <a:lnTo>
                      <a:pt x="38" y="7"/>
                    </a:lnTo>
                    <a:lnTo>
                      <a:pt x="35" y="3"/>
                    </a:lnTo>
                    <a:lnTo>
                      <a:pt x="27" y="7"/>
                    </a:lnTo>
                    <a:lnTo>
                      <a:pt x="23" y="11"/>
                    </a:lnTo>
                    <a:lnTo>
                      <a:pt x="19" y="19"/>
                    </a:lnTo>
                    <a:lnTo>
                      <a:pt x="15"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9636" name="Freeform 101"/>
              <p:cNvSpPr>
                <a:spLocks noEditPoints="1"/>
              </p:cNvSpPr>
              <p:nvPr/>
            </p:nvSpPr>
            <p:spPr bwMode="auto">
              <a:xfrm>
                <a:off x="3711" y="1741"/>
                <a:ext cx="72" cy="115"/>
              </a:xfrm>
              <a:custGeom>
                <a:avLst/>
                <a:gdLst>
                  <a:gd name="T0" fmla="*/ 72 w 72"/>
                  <a:gd name="T1" fmla="*/ 72 h 115"/>
                  <a:gd name="T2" fmla="*/ 72 w 72"/>
                  <a:gd name="T3" fmla="*/ 84 h 115"/>
                  <a:gd name="T4" fmla="*/ 57 w 72"/>
                  <a:gd name="T5" fmla="*/ 84 h 115"/>
                  <a:gd name="T6" fmla="*/ 57 w 72"/>
                  <a:gd name="T7" fmla="*/ 115 h 115"/>
                  <a:gd name="T8" fmla="*/ 42 w 72"/>
                  <a:gd name="T9" fmla="*/ 115 h 115"/>
                  <a:gd name="T10" fmla="*/ 42 w 72"/>
                  <a:gd name="T11" fmla="*/ 84 h 115"/>
                  <a:gd name="T12" fmla="*/ 0 w 72"/>
                  <a:gd name="T13" fmla="*/ 84 h 115"/>
                  <a:gd name="T14" fmla="*/ 0 w 72"/>
                  <a:gd name="T15" fmla="*/ 72 h 115"/>
                  <a:gd name="T16" fmla="*/ 46 w 72"/>
                  <a:gd name="T17" fmla="*/ 0 h 115"/>
                  <a:gd name="T18" fmla="*/ 57 w 72"/>
                  <a:gd name="T19" fmla="*/ 0 h 115"/>
                  <a:gd name="T20" fmla="*/ 57 w 72"/>
                  <a:gd name="T21" fmla="*/ 72 h 115"/>
                  <a:gd name="T22" fmla="*/ 72 w 72"/>
                  <a:gd name="T23" fmla="*/ 72 h 115"/>
                  <a:gd name="T24" fmla="*/ 42 w 72"/>
                  <a:gd name="T25" fmla="*/ 72 h 115"/>
                  <a:gd name="T26" fmla="*/ 42 w 72"/>
                  <a:gd name="T27" fmla="*/ 15 h 115"/>
                  <a:gd name="T28" fmla="*/ 7 w 72"/>
                  <a:gd name="T29" fmla="*/ 72 h 115"/>
                  <a:gd name="T30" fmla="*/ 42 w 72"/>
                  <a:gd name="T31" fmla="*/ 72 h 11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2"/>
                  <a:gd name="T49" fmla="*/ 0 h 115"/>
                  <a:gd name="T50" fmla="*/ 72 w 72"/>
                  <a:gd name="T51" fmla="*/ 115 h 115"/>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2" h="115">
                    <a:moveTo>
                      <a:pt x="72" y="72"/>
                    </a:moveTo>
                    <a:lnTo>
                      <a:pt x="72" y="84"/>
                    </a:lnTo>
                    <a:lnTo>
                      <a:pt x="57" y="84"/>
                    </a:lnTo>
                    <a:lnTo>
                      <a:pt x="57" y="115"/>
                    </a:lnTo>
                    <a:lnTo>
                      <a:pt x="42" y="115"/>
                    </a:lnTo>
                    <a:lnTo>
                      <a:pt x="42" y="84"/>
                    </a:lnTo>
                    <a:lnTo>
                      <a:pt x="0" y="84"/>
                    </a:lnTo>
                    <a:lnTo>
                      <a:pt x="0" y="72"/>
                    </a:lnTo>
                    <a:lnTo>
                      <a:pt x="46" y="0"/>
                    </a:lnTo>
                    <a:lnTo>
                      <a:pt x="57" y="0"/>
                    </a:lnTo>
                    <a:lnTo>
                      <a:pt x="57" y="72"/>
                    </a:lnTo>
                    <a:lnTo>
                      <a:pt x="72" y="72"/>
                    </a:lnTo>
                    <a:close/>
                    <a:moveTo>
                      <a:pt x="42" y="72"/>
                    </a:moveTo>
                    <a:lnTo>
                      <a:pt x="42" y="15"/>
                    </a:lnTo>
                    <a:lnTo>
                      <a:pt x="7" y="72"/>
                    </a:lnTo>
                    <a:lnTo>
                      <a:pt x="42" y="72"/>
                    </a:lnTo>
                    <a:close/>
                  </a:path>
                </a:pathLst>
              </a:custGeom>
              <a:solidFill>
                <a:srgbClr val="000000"/>
              </a:solidFill>
              <a:ln w="0">
                <a:solidFill>
                  <a:srgbClr val="000000"/>
                </a:solidFill>
                <a:round/>
                <a:headEnd/>
                <a:tailEnd/>
              </a:ln>
            </p:spPr>
            <p:txBody>
              <a:bodyPr/>
              <a:lstStyle/>
              <a:p>
                <a:endParaRPr lang="en-CA"/>
              </a:p>
            </p:txBody>
          </p:sp>
          <p:sp>
            <p:nvSpPr>
              <p:cNvPr id="19637" name="Freeform 102"/>
              <p:cNvSpPr>
                <a:spLocks noEditPoints="1"/>
              </p:cNvSpPr>
              <p:nvPr/>
            </p:nvSpPr>
            <p:spPr bwMode="auto">
              <a:xfrm>
                <a:off x="3795" y="1741"/>
                <a:ext cx="73" cy="115"/>
              </a:xfrm>
              <a:custGeom>
                <a:avLst/>
                <a:gdLst>
                  <a:gd name="T0" fmla="*/ 4 w 73"/>
                  <a:gd name="T1" fmla="*/ 115 h 115"/>
                  <a:gd name="T2" fmla="*/ 4 w 73"/>
                  <a:gd name="T3" fmla="*/ 115 h 115"/>
                  <a:gd name="T4" fmla="*/ 15 w 73"/>
                  <a:gd name="T5" fmla="*/ 111 h 115"/>
                  <a:gd name="T6" fmla="*/ 23 w 73"/>
                  <a:gd name="T7" fmla="*/ 107 h 115"/>
                  <a:gd name="T8" fmla="*/ 31 w 73"/>
                  <a:gd name="T9" fmla="*/ 99 h 115"/>
                  <a:gd name="T10" fmla="*/ 42 w 73"/>
                  <a:gd name="T11" fmla="*/ 92 h 115"/>
                  <a:gd name="T12" fmla="*/ 50 w 73"/>
                  <a:gd name="T13" fmla="*/ 76 h 115"/>
                  <a:gd name="T14" fmla="*/ 54 w 73"/>
                  <a:gd name="T15" fmla="*/ 65 h 115"/>
                  <a:gd name="T16" fmla="*/ 42 w 73"/>
                  <a:gd name="T17" fmla="*/ 69 h 115"/>
                  <a:gd name="T18" fmla="*/ 31 w 73"/>
                  <a:gd name="T19" fmla="*/ 72 h 115"/>
                  <a:gd name="T20" fmla="*/ 19 w 73"/>
                  <a:gd name="T21" fmla="*/ 69 h 115"/>
                  <a:gd name="T22" fmla="*/ 11 w 73"/>
                  <a:gd name="T23" fmla="*/ 61 h 115"/>
                  <a:gd name="T24" fmla="*/ 4 w 73"/>
                  <a:gd name="T25" fmla="*/ 53 h 115"/>
                  <a:gd name="T26" fmla="*/ 0 w 73"/>
                  <a:gd name="T27" fmla="*/ 38 h 115"/>
                  <a:gd name="T28" fmla="*/ 4 w 73"/>
                  <a:gd name="T29" fmla="*/ 26 h 115"/>
                  <a:gd name="T30" fmla="*/ 11 w 73"/>
                  <a:gd name="T31" fmla="*/ 15 h 115"/>
                  <a:gd name="T32" fmla="*/ 19 w 73"/>
                  <a:gd name="T33" fmla="*/ 7 h 115"/>
                  <a:gd name="T34" fmla="*/ 27 w 73"/>
                  <a:gd name="T35" fmla="*/ 0 h 115"/>
                  <a:gd name="T36" fmla="*/ 34 w 73"/>
                  <a:gd name="T37" fmla="*/ 0 h 115"/>
                  <a:gd name="T38" fmla="*/ 50 w 73"/>
                  <a:gd name="T39" fmla="*/ 3 h 115"/>
                  <a:gd name="T40" fmla="*/ 61 w 73"/>
                  <a:gd name="T41" fmla="*/ 11 h 115"/>
                  <a:gd name="T42" fmla="*/ 65 w 73"/>
                  <a:gd name="T43" fmla="*/ 23 h 115"/>
                  <a:gd name="T44" fmla="*/ 69 w 73"/>
                  <a:gd name="T45" fmla="*/ 34 h 115"/>
                  <a:gd name="T46" fmla="*/ 73 w 73"/>
                  <a:gd name="T47" fmla="*/ 46 h 115"/>
                  <a:gd name="T48" fmla="*/ 69 w 73"/>
                  <a:gd name="T49" fmla="*/ 65 h 115"/>
                  <a:gd name="T50" fmla="*/ 61 w 73"/>
                  <a:gd name="T51" fmla="*/ 80 h 115"/>
                  <a:gd name="T52" fmla="*/ 50 w 73"/>
                  <a:gd name="T53" fmla="*/ 95 h 115"/>
                  <a:gd name="T54" fmla="*/ 38 w 73"/>
                  <a:gd name="T55" fmla="*/ 107 h 115"/>
                  <a:gd name="T56" fmla="*/ 23 w 73"/>
                  <a:gd name="T57" fmla="*/ 115 h 115"/>
                  <a:gd name="T58" fmla="*/ 8 w 73"/>
                  <a:gd name="T59" fmla="*/ 115 h 115"/>
                  <a:gd name="T60" fmla="*/ 4 w 73"/>
                  <a:gd name="T61" fmla="*/ 115 h 115"/>
                  <a:gd name="T62" fmla="*/ 54 w 73"/>
                  <a:gd name="T63" fmla="*/ 57 h 115"/>
                  <a:gd name="T64" fmla="*/ 54 w 73"/>
                  <a:gd name="T65" fmla="*/ 49 h 115"/>
                  <a:gd name="T66" fmla="*/ 58 w 73"/>
                  <a:gd name="T67" fmla="*/ 42 h 115"/>
                  <a:gd name="T68" fmla="*/ 54 w 73"/>
                  <a:gd name="T69" fmla="*/ 34 h 115"/>
                  <a:gd name="T70" fmla="*/ 54 w 73"/>
                  <a:gd name="T71" fmla="*/ 23 h 115"/>
                  <a:gd name="T72" fmla="*/ 50 w 73"/>
                  <a:gd name="T73" fmla="*/ 15 h 115"/>
                  <a:gd name="T74" fmla="*/ 46 w 73"/>
                  <a:gd name="T75" fmla="*/ 11 h 115"/>
                  <a:gd name="T76" fmla="*/ 42 w 73"/>
                  <a:gd name="T77" fmla="*/ 7 h 115"/>
                  <a:gd name="T78" fmla="*/ 34 w 73"/>
                  <a:gd name="T79" fmla="*/ 3 h 115"/>
                  <a:gd name="T80" fmla="*/ 27 w 73"/>
                  <a:gd name="T81" fmla="*/ 7 h 115"/>
                  <a:gd name="T82" fmla="*/ 23 w 73"/>
                  <a:gd name="T83" fmla="*/ 11 h 115"/>
                  <a:gd name="T84" fmla="*/ 19 w 73"/>
                  <a:gd name="T85" fmla="*/ 19 h 115"/>
                  <a:gd name="T86" fmla="*/ 19 w 73"/>
                  <a:gd name="T87" fmla="*/ 30 h 115"/>
                  <a:gd name="T88" fmla="*/ 19 w 73"/>
                  <a:gd name="T89" fmla="*/ 46 h 115"/>
                  <a:gd name="T90" fmla="*/ 23 w 73"/>
                  <a:gd name="T91" fmla="*/ 57 h 115"/>
                  <a:gd name="T92" fmla="*/ 31 w 73"/>
                  <a:gd name="T93" fmla="*/ 61 h 115"/>
                  <a:gd name="T94" fmla="*/ 38 w 73"/>
                  <a:gd name="T95" fmla="*/ 65 h 115"/>
                  <a:gd name="T96" fmla="*/ 42 w 73"/>
                  <a:gd name="T97" fmla="*/ 65 h 115"/>
                  <a:gd name="T98" fmla="*/ 46 w 73"/>
                  <a:gd name="T99" fmla="*/ 61 h 115"/>
                  <a:gd name="T100" fmla="*/ 50 w 73"/>
                  <a:gd name="T101" fmla="*/ 61 h 115"/>
                  <a:gd name="T102" fmla="*/ 54 w 73"/>
                  <a:gd name="T103" fmla="*/ 57 h 11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73"/>
                  <a:gd name="T157" fmla="*/ 0 h 115"/>
                  <a:gd name="T158" fmla="*/ 73 w 73"/>
                  <a:gd name="T159" fmla="*/ 115 h 115"/>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73" h="115">
                    <a:moveTo>
                      <a:pt x="4" y="115"/>
                    </a:moveTo>
                    <a:lnTo>
                      <a:pt x="4" y="115"/>
                    </a:lnTo>
                    <a:lnTo>
                      <a:pt x="15" y="111"/>
                    </a:lnTo>
                    <a:lnTo>
                      <a:pt x="23" y="107"/>
                    </a:lnTo>
                    <a:lnTo>
                      <a:pt x="31" y="99"/>
                    </a:lnTo>
                    <a:lnTo>
                      <a:pt x="42" y="92"/>
                    </a:lnTo>
                    <a:lnTo>
                      <a:pt x="50" y="76"/>
                    </a:lnTo>
                    <a:lnTo>
                      <a:pt x="54" y="65"/>
                    </a:lnTo>
                    <a:lnTo>
                      <a:pt x="42" y="69"/>
                    </a:lnTo>
                    <a:lnTo>
                      <a:pt x="31" y="72"/>
                    </a:lnTo>
                    <a:lnTo>
                      <a:pt x="19" y="69"/>
                    </a:lnTo>
                    <a:lnTo>
                      <a:pt x="11" y="61"/>
                    </a:lnTo>
                    <a:lnTo>
                      <a:pt x="4" y="53"/>
                    </a:lnTo>
                    <a:lnTo>
                      <a:pt x="0" y="38"/>
                    </a:lnTo>
                    <a:lnTo>
                      <a:pt x="4" y="26"/>
                    </a:lnTo>
                    <a:lnTo>
                      <a:pt x="11" y="15"/>
                    </a:lnTo>
                    <a:lnTo>
                      <a:pt x="19" y="7"/>
                    </a:lnTo>
                    <a:lnTo>
                      <a:pt x="27" y="0"/>
                    </a:lnTo>
                    <a:lnTo>
                      <a:pt x="34" y="0"/>
                    </a:lnTo>
                    <a:lnTo>
                      <a:pt x="50" y="3"/>
                    </a:lnTo>
                    <a:lnTo>
                      <a:pt x="61" y="11"/>
                    </a:lnTo>
                    <a:lnTo>
                      <a:pt x="65" y="23"/>
                    </a:lnTo>
                    <a:lnTo>
                      <a:pt x="69" y="34"/>
                    </a:lnTo>
                    <a:lnTo>
                      <a:pt x="73" y="46"/>
                    </a:lnTo>
                    <a:lnTo>
                      <a:pt x="69" y="65"/>
                    </a:lnTo>
                    <a:lnTo>
                      <a:pt x="61" y="80"/>
                    </a:lnTo>
                    <a:lnTo>
                      <a:pt x="50" y="95"/>
                    </a:lnTo>
                    <a:lnTo>
                      <a:pt x="38" y="107"/>
                    </a:lnTo>
                    <a:lnTo>
                      <a:pt x="23" y="115"/>
                    </a:lnTo>
                    <a:lnTo>
                      <a:pt x="8" y="115"/>
                    </a:lnTo>
                    <a:lnTo>
                      <a:pt x="4" y="115"/>
                    </a:lnTo>
                    <a:close/>
                    <a:moveTo>
                      <a:pt x="54" y="57"/>
                    </a:moveTo>
                    <a:lnTo>
                      <a:pt x="54" y="49"/>
                    </a:lnTo>
                    <a:lnTo>
                      <a:pt x="58" y="42"/>
                    </a:lnTo>
                    <a:lnTo>
                      <a:pt x="54" y="34"/>
                    </a:lnTo>
                    <a:lnTo>
                      <a:pt x="54" y="23"/>
                    </a:lnTo>
                    <a:lnTo>
                      <a:pt x="50" y="15"/>
                    </a:lnTo>
                    <a:lnTo>
                      <a:pt x="46" y="11"/>
                    </a:lnTo>
                    <a:lnTo>
                      <a:pt x="42" y="7"/>
                    </a:lnTo>
                    <a:lnTo>
                      <a:pt x="34" y="3"/>
                    </a:lnTo>
                    <a:lnTo>
                      <a:pt x="27" y="7"/>
                    </a:lnTo>
                    <a:lnTo>
                      <a:pt x="23" y="11"/>
                    </a:lnTo>
                    <a:lnTo>
                      <a:pt x="19" y="19"/>
                    </a:lnTo>
                    <a:lnTo>
                      <a:pt x="19" y="30"/>
                    </a:lnTo>
                    <a:lnTo>
                      <a:pt x="19" y="46"/>
                    </a:lnTo>
                    <a:lnTo>
                      <a:pt x="23" y="57"/>
                    </a:lnTo>
                    <a:lnTo>
                      <a:pt x="31" y="61"/>
                    </a:lnTo>
                    <a:lnTo>
                      <a:pt x="38" y="65"/>
                    </a:lnTo>
                    <a:lnTo>
                      <a:pt x="42" y="65"/>
                    </a:lnTo>
                    <a:lnTo>
                      <a:pt x="46" y="61"/>
                    </a:lnTo>
                    <a:lnTo>
                      <a:pt x="50" y="61"/>
                    </a:lnTo>
                    <a:lnTo>
                      <a:pt x="54" y="57"/>
                    </a:lnTo>
                    <a:close/>
                  </a:path>
                </a:pathLst>
              </a:custGeom>
              <a:solidFill>
                <a:srgbClr val="000000"/>
              </a:solidFill>
              <a:ln w="0">
                <a:solidFill>
                  <a:srgbClr val="000000"/>
                </a:solidFill>
                <a:round/>
                <a:headEnd/>
                <a:tailEnd/>
              </a:ln>
            </p:spPr>
            <p:txBody>
              <a:bodyPr/>
              <a:lstStyle/>
              <a:p>
                <a:endParaRPr lang="en-CA"/>
              </a:p>
            </p:txBody>
          </p:sp>
          <p:sp>
            <p:nvSpPr>
              <p:cNvPr id="19638" name="Rectangle 103"/>
              <p:cNvSpPr>
                <a:spLocks noChangeArrowheads="1"/>
              </p:cNvSpPr>
              <p:nvPr/>
            </p:nvSpPr>
            <p:spPr bwMode="auto">
              <a:xfrm>
                <a:off x="4071" y="1706"/>
                <a:ext cx="8" cy="207"/>
              </a:xfrm>
              <a:prstGeom prst="rect">
                <a:avLst/>
              </a:prstGeom>
              <a:solidFill>
                <a:srgbClr val="000000"/>
              </a:solidFill>
              <a:ln w="0">
                <a:solidFill>
                  <a:srgbClr val="000000"/>
                </a:solidFill>
                <a:miter lim="800000"/>
                <a:headEnd/>
                <a:tailEnd/>
              </a:ln>
            </p:spPr>
            <p:txBody>
              <a:bodyPr/>
              <a:lstStyle/>
              <a:p>
                <a:endParaRPr lang="en-US"/>
              </a:p>
            </p:txBody>
          </p:sp>
          <p:sp>
            <p:nvSpPr>
              <p:cNvPr id="19639" name="Freeform 104"/>
              <p:cNvSpPr>
                <a:spLocks/>
              </p:cNvSpPr>
              <p:nvPr/>
            </p:nvSpPr>
            <p:spPr bwMode="auto">
              <a:xfrm>
                <a:off x="4275" y="1836"/>
                <a:ext cx="19" cy="20"/>
              </a:xfrm>
              <a:custGeom>
                <a:avLst/>
                <a:gdLst>
                  <a:gd name="T0" fmla="*/ 11 w 19"/>
                  <a:gd name="T1" fmla="*/ 0 h 20"/>
                  <a:gd name="T2" fmla="*/ 15 w 19"/>
                  <a:gd name="T3" fmla="*/ 0 h 20"/>
                  <a:gd name="T4" fmla="*/ 19 w 19"/>
                  <a:gd name="T5" fmla="*/ 4 h 20"/>
                  <a:gd name="T6" fmla="*/ 19 w 19"/>
                  <a:gd name="T7" fmla="*/ 8 h 20"/>
                  <a:gd name="T8" fmla="*/ 19 w 19"/>
                  <a:gd name="T9" fmla="*/ 12 h 20"/>
                  <a:gd name="T10" fmla="*/ 19 w 19"/>
                  <a:gd name="T11" fmla="*/ 16 h 20"/>
                  <a:gd name="T12" fmla="*/ 19 w 19"/>
                  <a:gd name="T13" fmla="*/ 16 h 20"/>
                  <a:gd name="T14" fmla="*/ 15 w 19"/>
                  <a:gd name="T15" fmla="*/ 20 h 20"/>
                  <a:gd name="T16" fmla="*/ 11 w 19"/>
                  <a:gd name="T17" fmla="*/ 20 h 20"/>
                  <a:gd name="T18" fmla="*/ 7 w 19"/>
                  <a:gd name="T19" fmla="*/ 20 h 20"/>
                  <a:gd name="T20" fmla="*/ 3 w 19"/>
                  <a:gd name="T21" fmla="*/ 16 h 20"/>
                  <a:gd name="T22" fmla="*/ 3 w 19"/>
                  <a:gd name="T23" fmla="*/ 16 h 20"/>
                  <a:gd name="T24" fmla="*/ 0 w 19"/>
                  <a:gd name="T25" fmla="*/ 12 h 20"/>
                  <a:gd name="T26" fmla="*/ 3 w 19"/>
                  <a:gd name="T27" fmla="*/ 8 h 20"/>
                  <a:gd name="T28" fmla="*/ 3 w 19"/>
                  <a:gd name="T29" fmla="*/ 4 h 20"/>
                  <a:gd name="T30" fmla="*/ 7 w 19"/>
                  <a:gd name="T31" fmla="*/ 0 h 20"/>
                  <a:gd name="T32" fmla="*/ 11 w 19"/>
                  <a:gd name="T33" fmla="*/ 0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20"/>
                  <a:gd name="T53" fmla="*/ 19 w 19"/>
                  <a:gd name="T54" fmla="*/ 20 h 2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20">
                    <a:moveTo>
                      <a:pt x="11" y="0"/>
                    </a:moveTo>
                    <a:lnTo>
                      <a:pt x="15" y="0"/>
                    </a:lnTo>
                    <a:lnTo>
                      <a:pt x="19" y="4"/>
                    </a:lnTo>
                    <a:lnTo>
                      <a:pt x="19" y="8"/>
                    </a:lnTo>
                    <a:lnTo>
                      <a:pt x="19" y="12"/>
                    </a:lnTo>
                    <a:lnTo>
                      <a:pt x="19" y="16"/>
                    </a:lnTo>
                    <a:lnTo>
                      <a:pt x="15" y="20"/>
                    </a:lnTo>
                    <a:lnTo>
                      <a:pt x="11" y="20"/>
                    </a:lnTo>
                    <a:lnTo>
                      <a:pt x="7" y="20"/>
                    </a:lnTo>
                    <a:lnTo>
                      <a:pt x="3" y="16"/>
                    </a:lnTo>
                    <a:lnTo>
                      <a:pt x="0" y="12"/>
                    </a:lnTo>
                    <a:lnTo>
                      <a:pt x="3" y="8"/>
                    </a:lnTo>
                    <a:lnTo>
                      <a:pt x="3" y="4"/>
                    </a:lnTo>
                    <a:lnTo>
                      <a:pt x="7" y="0"/>
                    </a:lnTo>
                    <a:lnTo>
                      <a:pt x="11" y="0"/>
                    </a:lnTo>
                    <a:close/>
                  </a:path>
                </a:pathLst>
              </a:custGeom>
              <a:solidFill>
                <a:srgbClr val="000000"/>
              </a:solidFill>
              <a:ln w="0">
                <a:solidFill>
                  <a:srgbClr val="000000"/>
                </a:solidFill>
                <a:round/>
                <a:headEnd/>
                <a:tailEnd/>
              </a:ln>
            </p:spPr>
            <p:txBody>
              <a:bodyPr/>
              <a:lstStyle/>
              <a:p>
                <a:endParaRPr lang="en-CA"/>
              </a:p>
            </p:txBody>
          </p:sp>
          <p:sp>
            <p:nvSpPr>
              <p:cNvPr id="19640" name="Freeform 105"/>
              <p:cNvSpPr>
                <a:spLocks noEditPoints="1"/>
              </p:cNvSpPr>
              <p:nvPr/>
            </p:nvSpPr>
            <p:spPr bwMode="auto">
              <a:xfrm>
                <a:off x="4313" y="1741"/>
                <a:ext cx="69" cy="115"/>
              </a:xfrm>
              <a:custGeom>
                <a:avLst/>
                <a:gdLst>
                  <a:gd name="T0" fmla="*/ 0 w 69"/>
                  <a:gd name="T1" fmla="*/ 57 h 115"/>
                  <a:gd name="T2" fmla="*/ 0 w 69"/>
                  <a:gd name="T3" fmla="*/ 42 h 115"/>
                  <a:gd name="T4" fmla="*/ 4 w 69"/>
                  <a:gd name="T5" fmla="*/ 26 h 115"/>
                  <a:gd name="T6" fmla="*/ 11 w 69"/>
                  <a:gd name="T7" fmla="*/ 15 h 115"/>
                  <a:gd name="T8" fmla="*/ 19 w 69"/>
                  <a:gd name="T9" fmla="*/ 3 h 115"/>
                  <a:gd name="T10" fmla="*/ 27 w 69"/>
                  <a:gd name="T11" fmla="*/ 0 h 115"/>
                  <a:gd name="T12" fmla="*/ 34 w 69"/>
                  <a:gd name="T13" fmla="*/ 0 h 115"/>
                  <a:gd name="T14" fmla="*/ 42 w 69"/>
                  <a:gd name="T15" fmla="*/ 0 h 115"/>
                  <a:gd name="T16" fmla="*/ 50 w 69"/>
                  <a:gd name="T17" fmla="*/ 3 h 115"/>
                  <a:gd name="T18" fmla="*/ 57 w 69"/>
                  <a:gd name="T19" fmla="*/ 11 h 115"/>
                  <a:gd name="T20" fmla="*/ 65 w 69"/>
                  <a:gd name="T21" fmla="*/ 26 h 115"/>
                  <a:gd name="T22" fmla="*/ 69 w 69"/>
                  <a:gd name="T23" fmla="*/ 38 h 115"/>
                  <a:gd name="T24" fmla="*/ 69 w 69"/>
                  <a:gd name="T25" fmla="*/ 57 h 115"/>
                  <a:gd name="T26" fmla="*/ 69 w 69"/>
                  <a:gd name="T27" fmla="*/ 72 h 115"/>
                  <a:gd name="T28" fmla="*/ 65 w 69"/>
                  <a:gd name="T29" fmla="*/ 88 h 115"/>
                  <a:gd name="T30" fmla="*/ 57 w 69"/>
                  <a:gd name="T31" fmla="*/ 99 h 115"/>
                  <a:gd name="T32" fmla="*/ 50 w 69"/>
                  <a:gd name="T33" fmla="*/ 111 h 115"/>
                  <a:gd name="T34" fmla="*/ 42 w 69"/>
                  <a:gd name="T35" fmla="*/ 115 h 115"/>
                  <a:gd name="T36" fmla="*/ 34 w 69"/>
                  <a:gd name="T37" fmla="*/ 115 h 115"/>
                  <a:gd name="T38" fmla="*/ 23 w 69"/>
                  <a:gd name="T39" fmla="*/ 115 h 115"/>
                  <a:gd name="T40" fmla="*/ 15 w 69"/>
                  <a:gd name="T41" fmla="*/ 107 h 115"/>
                  <a:gd name="T42" fmla="*/ 8 w 69"/>
                  <a:gd name="T43" fmla="*/ 95 h 115"/>
                  <a:gd name="T44" fmla="*/ 4 w 69"/>
                  <a:gd name="T45" fmla="*/ 80 h 115"/>
                  <a:gd name="T46" fmla="*/ 0 w 69"/>
                  <a:gd name="T47" fmla="*/ 57 h 115"/>
                  <a:gd name="T48" fmla="*/ 15 w 69"/>
                  <a:gd name="T49" fmla="*/ 61 h 115"/>
                  <a:gd name="T50" fmla="*/ 15 w 69"/>
                  <a:gd name="T51" fmla="*/ 80 h 115"/>
                  <a:gd name="T52" fmla="*/ 23 w 69"/>
                  <a:gd name="T53" fmla="*/ 99 h 115"/>
                  <a:gd name="T54" fmla="*/ 23 w 69"/>
                  <a:gd name="T55" fmla="*/ 103 h 115"/>
                  <a:gd name="T56" fmla="*/ 31 w 69"/>
                  <a:gd name="T57" fmla="*/ 107 h 115"/>
                  <a:gd name="T58" fmla="*/ 34 w 69"/>
                  <a:gd name="T59" fmla="*/ 111 h 115"/>
                  <a:gd name="T60" fmla="*/ 38 w 69"/>
                  <a:gd name="T61" fmla="*/ 107 h 115"/>
                  <a:gd name="T62" fmla="*/ 42 w 69"/>
                  <a:gd name="T63" fmla="*/ 107 h 115"/>
                  <a:gd name="T64" fmla="*/ 46 w 69"/>
                  <a:gd name="T65" fmla="*/ 99 h 115"/>
                  <a:gd name="T66" fmla="*/ 50 w 69"/>
                  <a:gd name="T67" fmla="*/ 92 h 115"/>
                  <a:gd name="T68" fmla="*/ 54 w 69"/>
                  <a:gd name="T69" fmla="*/ 76 h 115"/>
                  <a:gd name="T70" fmla="*/ 54 w 69"/>
                  <a:gd name="T71" fmla="*/ 53 h 115"/>
                  <a:gd name="T72" fmla="*/ 54 w 69"/>
                  <a:gd name="T73" fmla="*/ 34 h 115"/>
                  <a:gd name="T74" fmla="*/ 50 w 69"/>
                  <a:gd name="T75" fmla="*/ 23 h 115"/>
                  <a:gd name="T76" fmla="*/ 46 w 69"/>
                  <a:gd name="T77" fmla="*/ 11 h 115"/>
                  <a:gd name="T78" fmla="*/ 42 w 69"/>
                  <a:gd name="T79" fmla="*/ 7 h 115"/>
                  <a:gd name="T80" fmla="*/ 38 w 69"/>
                  <a:gd name="T81" fmla="*/ 7 h 115"/>
                  <a:gd name="T82" fmla="*/ 34 w 69"/>
                  <a:gd name="T83" fmla="*/ 3 h 115"/>
                  <a:gd name="T84" fmla="*/ 31 w 69"/>
                  <a:gd name="T85" fmla="*/ 7 h 115"/>
                  <a:gd name="T86" fmla="*/ 27 w 69"/>
                  <a:gd name="T87" fmla="*/ 11 h 115"/>
                  <a:gd name="T88" fmla="*/ 19 w 69"/>
                  <a:gd name="T89" fmla="*/ 19 h 115"/>
                  <a:gd name="T90" fmla="*/ 19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6"/>
                    </a:lnTo>
                    <a:lnTo>
                      <a:pt x="11" y="15"/>
                    </a:lnTo>
                    <a:lnTo>
                      <a:pt x="19" y="3"/>
                    </a:lnTo>
                    <a:lnTo>
                      <a:pt x="27" y="0"/>
                    </a:lnTo>
                    <a:lnTo>
                      <a:pt x="34" y="0"/>
                    </a:lnTo>
                    <a:lnTo>
                      <a:pt x="42" y="0"/>
                    </a:lnTo>
                    <a:lnTo>
                      <a:pt x="50" y="3"/>
                    </a:lnTo>
                    <a:lnTo>
                      <a:pt x="57" y="11"/>
                    </a:lnTo>
                    <a:lnTo>
                      <a:pt x="65" y="26"/>
                    </a:lnTo>
                    <a:lnTo>
                      <a:pt x="69" y="38"/>
                    </a:lnTo>
                    <a:lnTo>
                      <a:pt x="69" y="57"/>
                    </a:lnTo>
                    <a:lnTo>
                      <a:pt x="69" y="72"/>
                    </a:lnTo>
                    <a:lnTo>
                      <a:pt x="65" y="88"/>
                    </a:lnTo>
                    <a:lnTo>
                      <a:pt x="57" y="99"/>
                    </a:lnTo>
                    <a:lnTo>
                      <a:pt x="50" y="111"/>
                    </a:lnTo>
                    <a:lnTo>
                      <a:pt x="42" y="115"/>
                    </a:lnTo>
                    <a:lnTo>
                      <a:pt x="34" y="115"/>
                    </a:lnTo>
                    <a:lnTo>
                      <a:pt x="23" y="115"/>
                    </a:lnTo>
                    <a:lnTo>
                      <a:pt x="15" y="107"/>
                    </a:lnTo>
                    <a:lnTo>
                      <a:pt x="8" y="95"/>
                    </a:lnTo>
                    <a:lnTo>
                      <a:pt x="4" y="80"/>
                    </a:lnTo>
                    <a:lnTo>
                      <a:pt x="0" y="57"/>
                    </a:lnTo>
                    <a:close/>
                    <a:moveTo>
                      <a:pt x="15" y="61"/>
                    </a:moveTo>
                    <a:lnTo>
                      <a:pt x="15" y="80"/>
                    </a:lnTo>
                    <a:lnTo>
                      <a:pt x="23" y="99"/>
                    </a:lnTo>
                    <a:lnTo>
                      <a:pt x="23" y="103"/>
                    </a:lnTo>
                    <a:lnTo>
                      <a:pt x="31" y="107"/>
                    </a:lnTo>
                    <a:lnTo>
                      <a:pt x="34" y="111"/>
                    </a:lnTo>
                    <a:lnTo>
                      <a:pt x="38" y="107"/>
                    </a:lnTo>
                    <a:lnTo>
                      <a:pt x="42" y="107"/>
                    </a:lnTo>
                    <a:lnTo>
                      <a:pt x="46" y="99"/>
                    </a:lnTo>
                    <a:lnTo>
                      <a:pt x="50" y="92"/>
                    </a:lnTo>
                    <a:lnTo>
                      <a:pt x="54" y="76"/>
                    </a:lnTo>
                    <a:lnTo>
                      <a:pt x="54" y="53"/>
                    </a:lnTo>
                    <a:lnTo>
                      <a:pt x="54" y="34"/>
                    </a:lnTo>
                    <a:lnTo>
                      <a:pt x="50" y="23"/>
                    </a:lnTo>
                    <a:lnTo>
                      <a:pt x="46" y="11"/>
                    </a:lnTo>
                    <a:lnTo>
                      <a:pt x="42" y="7"/>
                    </a:lnTo>
                    <a:lnTo>
                      <a:pt x="38" y="7"/>
                    </a:lnTo>
                    <a:lnTo>
                      <a:pt x="34" y="3"/>
                    </a:lnTo>
                    <a:lnTo>
                      <a:pt x="31" y="7"/>
                    </a:lnTo>
                    <a:lnTo>
                      <a:pt x="27" y="11"/>
                    </a:lnTo>
                    <a:lnTo>
                      <a:pt x="19" y="19"/>
                    </a:lnTo>
                    <a:lnTo>
                      <a:pt x="19"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9641" name="Freeform 106"/>
              <p:cNvSpPr>
                <a:spLocks noEditPoints="1"/>
              </p:cNvSpPr>
              <p:nvPr/>
            </p:nvSpPr>
            <p:spPr bwMode="auto">
              <a:xfrm>
                <a:off x="4397" y="1741"/>
                <a:ext cx="69" cy="115"/>
              </a:xfrm>
              <a:custGeom>
                <a:avLst/>
                <a:gdLst>
                  <a:gd name="T0" fmla="*/ 0 w 69"/>
                  <a:gd name="T1" fmla="*/ 57 h 115"/>
                  <a:gd name="T2" fmla="*/ 0 w 69"/>
                  <a:gd name="T3" fmla="*/ 42 h 115"/>
                  <a:gd name="T4" fmla="*/ 4 w 69"/>
                  <a:gd name="T5" fmla="*/ 26 h 115"/>
                  <a:gd name="T6" fmla="*/ 12 w 69"/>
                  <a:gd name="T7" fmla="*/ 15 h 115"/>
                  <a:gd name="T8" fmla="*/ 20 w 69"/>
                  <a:gd name="T9" fmla="*/ 3 h 115"/>
                  <a:gd name="T10" fmla="*/ 27 w 69"/>
                  <a:gd name="T11" fmla="*/ 0 h 115"/>
                  <a:gd name="T12" fmla="*/ 35 w 69"/>
                  <a:gd name="T13" fmla="*/ 0 h 115"/>
                  <a:gd name="T14" fmla="*/ 43 w 69"/>
                  <a:gd name="T15" fmla="*/ 0 h 115"/>
                  <a:gd name="T16" fmla="*/ 50 w 69"/>
                  <a:gd name="T17" fmla="*/ 3 h 115"/>
                  <a:gd name="T18" fmla="*/ 58 w 69"/>
                  <a:gd name="T19" fmla="*/ 11 h 115"/>
                  <a:gd name="T20" fmla="*/ 66 w 69"/>
                  <a:gd name="T21" fmla="*/ 26 h 115"/>
                  <a:gd name="T22" fmla="*/ 69 w 69"/>
                  <a:gd name="T23" fmla="*/ 38 h 115"/>
                  <a:gd name="T24" fmla="*/ 69 w 69"/>
                  <a:gd name="T25" fmla="*/ 57 h 115"/>
                  <a:gd name="T26" fmla="*/ 69 w 69"/>
                  <a:gd name="T27" fmla="*/ 72 h 115"/>
                  <a:gd name="T28" fmla="*/ 66 w 69"/>
                  <a:gd name="T29" fmla="*/ 88 h 115"/>
                  <a:gd name="T30" fmla="*/ 58 w 69"/>
                  <a:gd name="T31" fmla="*/ 99 h 115"/>
                  <a:gd name="T32" fmla="*/ 50 w 69"/>
                  <a:gd name="T33" fmla="*/ 111 h 115"/>
                  <a:gd name="T34" fmla="*/ 43 w 69"/>
                  <a:gd name="T35" fmla="*/ 115 h 115"/>
                  <a:gd name="T36" fmla="*/ 35 w 69"/>
                  <a:gd name="T37" fmla="*/ 115 h 115"/>
                  <a:gd name="T38" fmla="*/ 23 w 69"/>
                  <a:gd name="T39" fmla="*/ 115 h 115"/>
                  <a:gd name="T40" fmla="*/ 16 w 69"/>
                  <a:gd name="T41" fmla="*/ 107 h 115"/>
                  <a:gd name="T42" fmla="*/ 8 w 69"/>
                  <a:gd name="T43" fmla="*/ 95 h 115"/>
                  <a:gd name="T44" fmla="*/ 0 w 69"/>
                  <a:gd name="T45" fmla="*/ 80 h 115"/>
                  <a:gd name="T46" fmla="*/ 0 w 69"/>
                  <a:gd name="T47" fmla="*/ 57 h 115"/>
                  <a:gd name="T48" fmla="*/ 16 w 69"/>
                  <a:gd name="T49" fmla="*/ 61 h 115"/>
                  <a:gd name="T50" fmla="*/ 16 w 69"/>
                  <a:gd name="T51" fmla="*/ 80 h 115"/>
                  <a:gd name="T52" fmla="*/ 20 w 69"/>
                  <a:gd name="T53" fmla="*/ 99 h 115"/>
                  <a:gd name="T54" fmla="*/ 23 w 69"/>
                  <a:gd name="T55" fmla="*/ 103 h 115"/>
                  <a:gd name="T56" fmla="*/ 31 w 69"/>
                  <a:gd name="T57" fmla="*/ 107 h 115"/>
                  <a:gd name="T58" fmla="*/ 35 w 69"/>
                  <a:gd name="T59" fmla="*/ 111 h 115"/>
                  <a:gd name="T60" fmla="*/ 39 w 69"/>
                  <a:gd name="T61" fmla="*/ 107 h 115"/>
                  <a:gd name="T62" fmla="*/ 43 w 69"/>
                  <a:gd name="T63" fmla="*/ 107 h 115"/>
                  <a:gd name="T64" fmla="*/ 46 w 69"/>
                  <a:gd name="T65" fmla="*/ 99 h 115"/>
                  <a:gd name="T66" fmla="*/ 50 w 69"/>
                  <a:gd name="T67" fmla="*/ 92 h 115"/>
                  <a:gd name="T68" fmla="*/ 54 w 69"/>
                  <a:gd name="T69" fmla="*/ 76 h 115"/>
                  <a:gd name="T70" fmla="*/ 54 w 69"/>
                  <a:gd name="T71" fmla="*/ 53 h 115"/>
                  <a:gd name="T72" fmla="*/ 54 w 69"/>
                  <a:gd name="T73" fmla="*/ 34 h 115"/>
                  <a:gd name="T74" fmla="*/ 50 w 69"/>
                  <a:gd name="T75" fmla="*/ 23 h 115"/>
                  <a:gd name="T76" fmla="*/ 46 w 69"/>
                  <a:gd name="T77" fmla="*/ 11 h 115"/>
                  <a:gd name="T78" fmla="*/ 43 w 69"/>
                  <a:gd name="T79" fmla="*/ 7 h 115"/>
                  <a:gd name="T80" fmla="*/ 39 w 69"/>
                  <a:gd name="T81" fmla="*/ 7 h 115"/>
                  <a:gd name="T82" fmla="*/ 35 w 69"/>
                  <a:gd name="T83" fmla="*/ 3 h 115"/>
                  <a:gd name="T84" fmla="*/ 31 w 69"/>
                  <a:gd name="T85" fmla="*/ 7 h 115"/>
                  <a:gd name="T86" fmla="*/ 27 w 69"/>
                  <a:gd name="T87" fmla="*/ 11 h 115"/>
                  <a:gd name="T88" fmla="*/ 20 w 69"/>
                  <a:gd name="T89" fmla="*/ 19 h 115"/>
                  <a:gd name="T90" fmla="*/ 20 w 69"/>
                  <a:gd name="T91" fmla="*/ 30 h 115"/>
                  <a:gd name="T92" fmla="*/ 16 w 69"/>
                  <a:gd name="T93" fmla="*/ 46 h 115"/>
                  <a:gd name="T94" fmla="*/ 16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6"/>
                    </a:lnTo>
                    <a:lnTo>
                      <a:pt x="12" y="15"/>
                    </a:lnTo>
                    <a:lnTo>
                      <a:pt x="20" y="3"/>
                    </a:lnTo>
                    <a:lnTo>
                      <a:pt x="27" y="0"/>
                    </a:lnTo>
                    <a:lnTo>
                      <a:pt x="35" y="0"/>
                    </a:lnTo>
                    <a:lnTo>
                      <a:pt x="43" y="0"/>
                    </a:lnTo>
                    <a:lnTo>
                      <a:pt x="50" y="3"/>
                    </a:lnTo>
                    <a:lnTo>
                      <a:pt x="58" y="11"/>
                    </a:lnTo>
                    <a:lnTo>
                      <a:pt x="66" y="26"/>
                    </a:lnTo>
                    <a:lnTo>
                      <a:pt x="69" y="38"/>
                    </a:lnTo>
                    <a:lnTo>
                      <a:pt x="69" y="57"/>
                    </a:lnTo>
                    <a:lnTo>
                      <a:pt x="69" y="72"/>
                    </a:lnTo>
                    <a:lnTo>
                      <a:pt x="66" y="88"/>
                    </a:lnTo>
                    <a:lnTo>
                      <a:pt x="58" y="99"/>
                    </a:lnTo>
                    <a:lnTo>
                      <a:pt x="50" y="111"/>
                    </a:lnTo>
                    <a:lnTo>
                      <a:pt x="43" y="115"/>
                    </a:lnTo>
                    <a:lnTo>
                      <a:pt x="35" y="115"/>
                    </a:lnTo>
                    <a:lnTo>
                      <a:pt x="23" y="115"/>
                    </a:lnTo>
                    <a:lnTo>
                      <a:pt x="16" y="107"/>
                    </a:lnTo>
                    <a:lnTo>
                      <a:pt x="8" y="95"/>
                    </a:lnTo>
                    <a:lnTo>
                      <a:pt x="0" y="80"/>
                    </a:lnTo>
                    <a:lnTo>
                      <a:pt x="0" y="57"/>
                    </a:lnTo>
                    <a:close/>
                    <a:moveTo>
                      <a:pt x="16" y="61"/>
                    </a:moveTo>
                    <a:lnTo>
                      <a:pt x="16" y="80"/>
                    </a:lnTo>
                    <a:lnTo>
                      <a:pt x="20" y="99"/>
                    </a:lnTo>
                    <a:lnTo>
                      <a:pt x="23" y="103"/>
                    </a:lnTo>
                    <a:lnTo>
                      <a:pt x="31" y="107"/>
                    </a:lnTo>
                    <a:lnTo>
                      <a:pt x="35" y="111"/>
                    </a:lnTo>
                    <a:lnTo>
                      <a:pt x="39" y="107"/>
                    </a:lnTo>
                    <a:lnTo>
                      <a:pt x="43" y="107"/>
                    </a:lnTo>
                    <a:lnTo>
                      <a:pt x="46" y="99"/>
                    </a:lnTo>
                    <a:lnTo>
                      <a:pt x="50" y="92"/>
                    </a:lnTo>
                    <a:lnTo>
                      <a:pt x="54" y="76"/>
                    </a:lnTo>
                    <a:lnTo>
                      <a:pt x="54" y="53"/>
                    </a:lnTo>
                    <a:lnTo>
                      <a:pt x="54" y="34"/>
                    </a:lnTo>
                    <a:lnTo>
                      <a:pt x="50" y="23"/>
                    </a:lnTo>
                    <a:lnTo>
                      <a:pt x="46" y="11"/>
                    </a:lnTo>
                    <a:lnTo>
                      <a:pt x="43" y="7"/>
                    </a:lnTo>
                    <a:lnTo>
                      <a:pt x="39" y="7"/>
                    </a:lnTo>
                    <a:lnTo>
                      <a:pt x="35" y="3"/>
                    </a:lnTo>
                    <a:lnTo>
                      <a:pt x="31" y="7"/>
                    </a:lnTo>
                    <a:lnTo>
                      <a:pt x="27" y="11"/>
                    </a:lnTo>
                    <a:lnTo>
                      <a:pt x="20" y="19"/>
                    </a:lnTo>
                    <a:lnTo>
                      <a:pt x="20" y="30"/>
                    </a:lnTo>
                    <a:lnTo>
                      <a:pt x="16" y="46"/>
                    </a:lnTo>
                    <a:lnTo>
                      <a:pt x="16" y="61"/>
                    </a:lnTo>
                    <a:close/>
                  </a:path>
                </a:pathLst>
              </a:custGeom>
              <a:solidFill>
                <a:srgbClr val="000000"/>
              </a:solidFill>
              <a:ln w="0">
                <a:solidFill>
                  <a:srgbClr val="000000"/>
                </a:solidFill>
                <a:round/>
                <a:headEnd/>
                <a:tailEnd/>
              </a:ln>
            </p:spPr>
            <p:txBody>
              <a:bodyPr/>
              <a:lstStyle/>
              <a:p>
                <a:endParaRPr lang="en-CA"/>
              </a:p>
            </p:txBody>
          </p:sp>
          <p:sp>
            <p:nvSpPr>
              <p:cNvPr id="19642" name="Freeform 107"/>
              <p:cNvSpPr>
                <a:spLocks noEditPoints="1"/>
              </p:cNvSpPr>
              <p:nvPr/>
            </p:nvSpPr>
            <p:spPr bwMode="auto">
              <a:xfrm>
                <a:off x="4482" y="1741"/>
                <a:ext cx="69" cy="115"/>
              </a:xfrm>
              <a:custGeom>
                <a:avLst/>
                <a:gdLst>
                  <a:gd name="T0" fmla="*/ 69 w 69"/>
                  <a:gd name="T1" fmla="*/ 0 h 115"/>
                  <a:gd name="T2" fmla="*/ 69 w 69"/>
                  <a:gd name="T3" fmla="*/ 3 h 115"/>
                  <a:gd name="T4" fmla="*/ 57 w 69"/>
                  <a:gd name="T5" fmla="*/ 3 h 115"/>
                  <a:gd name="T6" fmla="*/ 50 w 69"/>
                  <a:gd name="T7" fmla="*/ 7 h 115"/>
                  <a:gd name="T8" fmla="*/ 42 w 69"/>
                  <a:gd name="T9" fmla="*/ 11 h 115"/>
                  <a:gd name="T10" fmla="*/ 34 w 69"/>
                  <a:gd name="T11" fmla="*/ 19 h 115"/>
                  <a:gd name="T12" fmla="*/ 30 w 69"/>
                  <a:gd name="T13" fmla="*/ 23 h 115"/>
                  <a:gd name="T14" fmla="*/ 27 w 69"/>
                  <a:gd name="T15" fmla="*/ 30 h 115"/>
                  <a:gd name="T16" fmla="*/ 23 w 69"/>
                  <a:gd name="T17" fmla="*/ 42 h 115"/>
                  <a:gd name="T18" fmla="*/ 19 w 69"/>
                  <a:gd name="T19" fmla="*/ 49 h 115"/>
                  <a:gd name="T20" fmla="*/ 30 w 69"/>
                  <a:gd name="T21" fmla="*/ 46 h 115"/>
                  <a:gd name="T22" fmla="*/ 42 w 69"/>
                  <a:gd name="T23" fmla="*/ 42 h 115"/>
                  <a:gd name="T24" fmla="*/ 53 w 69"/>
                  <a:gd name="T25" fmla="*/ 46 h 115"/>
                  <a:gd name="T26" fmla="*/ 61 w 69"/>
                  <a:gd name="T27" fmla="*/ 53 h 115"/>
                  <a:gd name="T28" fmla="*/ 69 w 69"/>
                  <a:gd name="T29" fmla="*/ 61 h 115"/>
                  <a:gd name="T30" fmla="*/ 69 w 69"/>
                  <a:gd name="T31" fmla="*/ 76 h 115"/>
                  <a:gd name="T32" fmla="*/ 69 w 69"/>
                  <a:gd name="T33" fmla="*/ 88 h 115"/>
                  <a:gd name="T34" fmla="*/ 61 w 69"/>
                  <a:gd name="T35" fmla="*/ 99 h 115"/>
                  <a:gd name="T36" fmla="*/ 53 w 69"/>
                  <a:gd name="T37" fmla="*/ 107 h 115"/>
                  <a:gd name="T38" fmla="*/ 46 w 69"/>
                  <a:gd name="T39" fmla="*/ 115 h 115"/>
                  <a:gd name="T40" fmla="*/ 34 w 69"/>
                  <a:gd name="T41" fmla="*/ 115 h 115"/>
                  <a:gd name="T42" fmla="*/ 23 w 69"/>
                  <a:gd name="T43" fmla="*/ 115 h 115"/>
                  <a:gd name="T44" fmla="*/ 15 w 69"/>
                  <a:gd name="T45" fmla="*/ 107 h 115"/>
                  <a:gd name="T46" fmla="*/ 7 w 69"/>
                  <a:gd name="T47" fmla="*/ 95 h 115"/>
                  <a:gd name="T48" fmla="*/ 0 w 69"/>
                  <a:gd name="T49" fmla="*/ 84 h 115"/>
                  <a:gd name="T50" fmla="*/ 0 w 69"/>
                  <a:gd name="T51" fmla="*/ 69 h 115"/>
                  <a:gd name="T52" fmla="*/ 0 w 69"/>
                  <a:gd name="T53" fmla="*/ 53 h 115"/>
                  <a:gd name="T54" fmla="*/ 4 w 69"/>
                  <a:gd name="T55" fmla="*/ 42 h 115"/>
                  <a:gd name="T56" fmla="*/ 11 w 69"/>
                  <a:gd name="T57" fmla="*/ 26 h 115"/>
                  <a:gd name="T58" fmla="*/ 23 w 69"/>
                  <a:gd name="T59" fmla="*/ 19 h 115"/>
                  <a:gd name="T60" fmla="*/ 34 w 69"/>
                  <a:gd name="T61" fmla="*/ 7 h 115"/>
                  <a:gd name="T62" fmla="*/ 42 w 69"/>
                  <a:gd name="T63" fmla="*/ 3 h 115"/>
                  <a:gd name="T64" fmla="*/ 53 w 69"/>
                  <a:gd name="T65" fmla="*/ 0 h 115"/>
                  <a:gd name="T66" fmla="*/ 61 w 69"/>
                  <a:gd name="T67" fmla="*/ 0 h 115"/>
                  <a:gd name="T68" fmla="*/ 69 w 69"/>
                  <a:gd name="T69" fmla="*/ 0 h 115"/>
                  <a:gd name="T70" fmla="*/ 15 w 69"/>
                  <a:gd name="T71" fmla="*/ 57 h 115"/>
                  <a:gd name="T72" fmla="*/ 15 w 69"/>
                  <a:gd name="T73" fmla="*/ 69 h 115"/>
                  <a:gd name="T74" fmla="*/ 15 w 69"/>
                  <a:gd name="T75" fmla="*/ 76 h 115"/>
                  <a:gd name="T76" fmla="*/ 15 w 69"/>
                  <a:gd name="T77" fmla="*/ 84 h 115"/>
                  <a:gd name="T78" fmla="*/ 19 w 69"/>
                  <a:gd name="T79" fmla="*/ 92 h 115"/>
                  <a:gd name="T80" fmla="*/ 23 w 69"/>
                  <a:gd name="T81" fmla="*/ 99 h 115"/>
                  <a:gd name="T82" fmla="*/ 27 w 69"/>
                  <a:gd name="T83" fmla="*/ 107 h 115"/>
                  <a:gd name="T84" fmla="*/ 30 w 69"/>
                  <a:gd name="T85" fmla="*/ 107 h 115"/>
                  <a:gd name="T86" fmla="*/ 34 w 69"/>
                  <a:gd name="T87" fmla="*/ 111 h 115"/>
                  <a:gd name="T88" fmla="*/ 42 w 69"/>
                  <a:gd name="T89" fmla="*/ 107 h 115"/>
                  <a:gd name="T90" fmla="*/ 50 w 69"/>
                  <a:gd name="T91" fmla="*/ 103 h 115"/>
                  <a:gd name="T92" fmla="*/ 53 w 69"/>
                  <a:gd name="T93" fmla="*/ 95 h 115"/>
                  <a:gd name="T94" fmla="*/ 53 w 69"/>
                  <a:gd name="T95" fmla="*/ 84 h 115"/>
                  <a:gd name="T96" fmla="*/ 53 w 69"/>
                  <a:gd name="T97" fmla="*/ 72 h 115"/>
                  <a:gd name="T98" fmla="*/ 50 w 69"/>
                  <a:gd name="T99" fmla="*/ 61 h 115"/>
                  <a:gd name="T100" fmla="*/ 42 w 69"/>
                  <a:gd name="T101" fmla="*/ 53 h 115"/>
                  <a:gd name="T102" fmla="*/ 34 w 69"/>
                  <a:gd name="T103" fmla="*/ 49 h 115"/>
                  <a:gd name="T104" fmla="*/ 30 w 69"/>
                  <a:gd name="T105" fmla="*/ 49 h 115"/>
                  <a:gd name="T106" fmla="*/ 27 w 69"/>
                  <a:gd name="T107" fmla="*/ 53 h 115"/>
                  <a:gd name="T108" fmla="*/ 23 w 69"/>
                  <a:gd name="T109" fmla="*/ 53 h 115"/>
                  <a:gd name="T110" fmla="*/ 15 w 69"/>
                  <a:gd name="T111" fmla="*/ 57 h 11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69"/>
                  <a:gd name="T169" fmla="*/ 0 h 115"/>
                  <a:gd name="T170" fmla="*/ 69 w 69"/>
                  <a:gd name="T171" fmla="*/ 115 h 11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69" h="115">
                    <a:moveTo>
                      <a:pt x="69" y="0"/>
                    </a:moveTo>
                    <a:lnTo>
                      <a:pt x="69" y="3"/>
                    </a:lnTo>
                    <a:lnTo>
                      <a:pt x="57" y="3"/>
                    </a:lnTo>
                    <a:lnTo>
                      <a:pt x="50" y="7"/>
                    </a:lnTo>
                    <a:lnTo>
                      <a:pt x="42" y="11"/>
                    </a:lnTo>
                    <a:lnTo>
                      <a:pt x="34" y="19"/>
                    </a:lnTo>
                    <a:lnTo>
                      <a:pt x="30" y="23"/>
                    </a:lnTo>
                    <a:lnTo>
                      <a:pt x="27" y="30"/>
                    </a:lnTo>
                    <a:lnTo>
                      <a:pt x="23" y="42"/>
                    </a:lnTo>
                    <a:lnTo>
                      <a:pt x="19" y="49"/>
                    </a:lnTo>
                    <a:lnTo>
                      <a:pt x="30" y="46"/>
                    </a:lnTo>
                    <a:lnTo>
                      <a:pt x="42" y="42"/>
                    </a:lnTo>
                    <a:lnTo>
                      <a:pt x="53" y="46"/>
                    </a:lnTo>
                    <a:lnTo>
                      <a:pt x="61" y="53"/>
                    </a:lnTo>
                    <a:lnTo>
                      <a:pt x="69" y="61"/>
                    </a:lnTo>
                    <a:lnTo>
                      <a:pt x="69" y="76"/>
                    </a:lnTo>
                    <a:lnTo>
                      <a:pt x="69" y="88"/>
                    </a:lnTo>
                    <a:lnTo>
                      <a:pt x="61" y="99"/>
                    </a:lnTo>
                    <a:lnTo>
                      <a:pt x="53" y="107"/>
                    </a:lnTo>
                    <a:lnTo>
                      <a:pt x="46" y="115"/>
                    </a:lnTo>
                    <a:lnTo>
                      <a:pt x="34" y="115"/>
                    </a:lnTo>
                    <a:lnTo>
                      <a:pt x="23" y="115"/>
                    </a:lnTo>
                    <a:lnTo>
                      <a:pt x="15" y="107"/>
                    </a:lnTo>
                    <a:lnTo>
                      <a:pt x="7" y="95"/>
                    </a:lnTo>
                    <a:lnTo>
                      <a:pt x="0" y="84"/>
                    </a:lnTo>
                    <a:lnTo>
                      <a:pt x="0" y="69"/>
                    </a:lnTo>
                    <a:lnTo>
                      <a:pt x="0" y="53"/>
                    </a:lnTo>
                    <a:lnTo>
                      <a:pt x="4" y="42"/>
                    </a:lnTo>
                    <a:lnTo>
                      <a:pt x="11" y="26"/>
                    </a:lnTo>
                    <a:lnTo>
                      <a:pt x="23" y="19"/>
                    </a:lnTo>
                    <a:lnTo>
                      <a:pt x="34" y="7"/>
                    </a:lnTo>
                    <a:lnTo>
                      <a:pt x="42" y="3"/>
                    </a:lnTo>
                    <a:lnTo>
                      <a:pt x="53" y="0"/>
                    </a:lnTo>
                    <a:lnTo>
                      <a:pt x="61" y="0"/>
                    </a:lnTo>
                    <a:lnTo>
                      <a:pt x="69" y="0"/>
                    </a:lnTo>
                    <a:close/>
                    <a:moveTo>
                      <a:pt x="15" y="57"/>
                    </a:moveTo>
                    <a:lnTo>
                      <a:pt x="15" y="69"/>
                    </a:lnTo>
                    <a:lnTo>
                      <a:pt x="15" y="76"/>
                    </a:lnTo>
                    <a:lnTo>
                      <a:pt x="15" y="84"/>
                    </a:lnTo>
                    <a:lnTo>
                      <a:pt x="19" y="92"/>
                    </a:lnTo>
                    <a:lnTo>
                      <a:pt x="23" y="99"/>
                    </a:lnTo>
                    <a:lnTo>
                      <a:pt x="27" y="107"/>
                    </a:lnTo>
                    <a:lnTo>
                      <a:pt x="30" y="107"/>
                    </a:lnTo>
                    <a:lnTo>
                      <a:pt x="34" y="111"/>
                    </a:lnTo>
                    <a:lnTo>
                      <a:pt x="42" y="107"/>
                    </a:lnTo>
                    <a:lnTo>
                      <a:pt x="50" y="103"/>
                    </a:lnTo>
                    <a:lnTo>
                      <a:pt x="53" y="95"/>
                    </a:lnTo>
                    <a:lnTo>
                      <a:pt x="53" y="84"/>
                    </a:lnTo>
                    <a:lnTo>
                      <a:pt x="53" y="72"/>
                    </a:lnTo>
                    <a:lnTo>
                      <a:pt x="50" y="61"/>
                    </a:lnTo>
                    <a:lnTo>
                      <a:pt x="42" y="53"/>
                    </a:lnTo>
                    <a:lnTo>
                      <a:pt x="34" y="49"/>
                    </a:lnTo>
                    <a:lnTo>
                      <a:pt x="30" y="49"/>
                    </a:lnTo>
                    <a:lnTo>
                      <a:pt x="27" y="53"/>
                    </a:lnTo>
                    <a:lnTo>
                      <a:pt x="23" y="53"/>
                    </a:lnTo>
                    <a:lnTo>
                      <a:pt x="15" y="57"/>
                    </a:lnTo>
                    <a:close/>
                  </a:path>
                </a:pathLst>
              </a:custGeom>
              <a:solidFill>
                <a:srgbClr val="000000"/>
              </a:solidFill>
              <a:ln w="0">
                <a:solidFill>
                  <a:srgbClr val="000000"/>
                </a:solidFill>
                <a:round/>
                <a:headEnd/>
                <a:tailEnd/>
              </a:ln>
            </p:spPr>
            <p:txBody>
              <a:bodyPr/>
              <a:lstStyle/>
              <a:p>
                <a:endParaRPr lang="en-CA"/>
              </a:p>
            </p:txBody>
          </p:sp>
          <p:sp>
            <p:nvSpPr>
              <p:cNvPr id="19643" name="Freeform 108"/>
              <p:cNvSpPr>
                <a:spLocks noEditPoints="1"/>
              </p:cNvSpPr>
              <p:nvPr/>
            </p:nvSpPr>
            <p:spPr bwMode="auto">
              <a:xfrm>
                <a:off x="4566" y="1741"/>
                <a:ext cx="69" cy="115"/>
              </a:xfrm>
              <a:custGeom>
                <a:avLst/>
                <a:gdLst>
                  <a:gd name="T0" fmla="*/ 69 w 69"/>
                  <a:gd name="T1" fmla="*/ 0 h 115"/>
                  <a:gd name="T2" fmla="*/ 69 w 69"/>
                  <a:gd name="T3" fmla="*/ 3 h 115"/>
                  <a:gd name="T4" fmla="*/ 58 w 69"/>
                  <a:gd name="T5" fmla="*/ 3 h 115"/>
                  <a:gd name="T6" fmla="*/ 50 w 69"/>
                  <a:gd name="T7" fmla="*/ 7 h 115"/>
                  <a:gd name="T8" fmla="*/ 42 w 69"/>
                  <a:gd name="T9" fmla="*/ 11 h 115"/>
                  <a:gd name="T10" fmla="*/ 35 w 69"/>
                  <a:gd name="T11" fmla="*/ 19 h 115"/>
                  <a:gd name="T12" fmla="*/ 31 w 69"/>
                  <a:gd name="T13" fmla="*/ 23 h 115"/>
                  <a:gd name="T14" fmla="*/ 27 w 69"/>
                  <a:gd name="T15" fmla="*/ 30 h 115"/>
                  <a:gd name="T16" fmla="*/ 19 w 69"/>
                  <a:gd name="T17" fmla="*/ 42 h 115"/>
                  <a:gd name="T18" fmla="*/ 19 w 69"/>
                  <a:gd name="T19" fmla="*/ 49 h 115"/>
                  <a:gd name="T20" fmla="*/ 31 w 69"/>
                  <a:gd name="T21" fmla="*/ 46 h 115"/>
                  <a:gd name="T22" fmla="*/ 42 w 69"/>
                  <a:gd name="T23" fmla="*/ 42 h 115"/>
                  <a:gd name="T24" fmla="*/ 50 w 69"/>
                  <a:gd name="T25" fmla="*/ 46 h 115"/>
                  <a:gd name="T26" fmla="*/ 62 w 69"/>
                  <a:gd name="T27" fmla="*/ 53 h 115"/>
                  <a:gd name="T28" fmla="*/ 65 w 69"/>
                  <a:gd name="T29" fmla="*/ 61 h 115"/>
                  <a:gd name="T30" fmla="*/ 69 w 69"/>
                  <a:gd name="T31" fmla="*/ 76 h 115"/>
                  <a:gd name="T32" fmla="*/ 65 w 69"/>
                  <a:gd name="T33" fmla="*/ 88 h 115"/>
                  <a:gd name="T34" fmla="*/ 62 w 69"/>
                  <a:gd name="T35" fmla="*/ 99 h 115"/>
                  <a:gd name="T36" fmla="*/ 54 w 69"/>
                  <a:gd name="T37" fmla="*/ 107 h 115"/>
                  <a:gd name="T38" fmla="*/ 46 w 69"/>
                  <a:gd name="T39" fmla="*/ 115 h 115"/>
                  <a:gd name="T40" fmla="*/ 35 w 69"/>
                  <a:gd name="T41" fmla="*/ 115 h 115"/>
                  <a:gd name="T42" fmla="*/ 23 w 69"/>
                  <a:gd name="T43" fmla="*/ 115 h 115"/>
                  <a:gd name="T44" fmla="*/ 16 w 69"/>
                  <a:gd name="T45" fmla="*/ 107 h 115"/>
                  <a:gd name="T46" fmla="*/ 8 w 69"/>
                  <a:gd name="T47" fmla="*/ 95 h 115"/>
                  <a:gd name="T48" fmla="*/ 0 w 69"/>
                  <a:gd name="T49" fmla="*/ 84 h 115"/>
                  <a:gd name="T50" fmla="*/ 0 w 69"/>
                  <a:gd name="T51" fmla="*/ 69 h 115"/>
                  <a:gd name="T52" fmla="*/ 0 w 69"/>
                  <a:gd name="T53" fmla="*/ 53 h 115"/>
                  <a:gd name="T54" fmla="*/ 4 w 69"/>
                  <a:gd name="T55" fmla="*/ 42 h 115"/>
                  <a:gd name="T56" fmla="*/ 12 w 69"/>
                  <a:gd name="T57" fmla="*/ 26 h 115"/>
                  <a:gd name="T58" fmla="*/ 23 w 69"/>
                  <a:gd name="T59" fmla="*/ 19 h 115"/>
                  <a:gd name="T60" fmla="*/ 35 w 69"/>
                  <a:gd name="T61" fmla="*/ 7 h 115"/>
                  <a:gd name="T62" fmla="*/ 42 w 69"/>
                  <a:gd name="T63" fmla="*/ 3 h 115"/>
                  <a:gd name="T64" fmla="*/ 54 w 69"/>
                  <a:gd name="T65" fmla="*/ 0 h 115"/>
                  <a:gd name="T66" fmla="*/ 62 w 69"/>
                  <a:gd name="T67" fmla="*/ 0 h 115"/>
                  <a:gd name="T68" fmla="*/ 69 w 69"/>
                  <a:gd name="T69" fmla="*/ 0 h 115"/>
                  <a:gd name="T70" fmla="*/ 16 w 69"/>
                  <a:gd name="T71" fmla="*/ 57 h 115"/>
                  <a:gd name="T72" fmla="*/ 16 w 69"/>
                  <a:gd name="T73" fmla="*/ 69 h 115"/>
                  <a:gd name="T74" fmla="*/ 16 w 69"/>
                  <a:gd name="T75" fmla="*/ 76 h 115"/>
                  <a:gd name="T76" fmla="*/ 16 w 69"/>
                  <a:gd name="T77" fmla="*/ 84 h 115"/>
                  <a:gd name="T78" fmla="*/ 19 w 69"/>
                  <a:gd name="T79" fmla="*/ 92 h 115"/>
                  <a:gd name="T80" fmla="*/ 19 w 69"/>
                  <a:gd name="T81" fmla="*/ 99 h 115"/>
                  <a:gd name="T82" fmla="*/ 27 w 69"/>
                  <a:gd name="T83" fmla="*/ 107 h 115"/>
                  <a:gd name="T84" fmla="*/ 31 w 69"/>
                  <a:gd name="T85" fmla="*/ 107 h 115"/>
                  <a:gd name="T86" fmla="*/ 35 w 69"/>
                  <a:gd name="T87" fmla="*/ 111 h 115"/>
                  <a:gd name="T88" fmla="*/ 42 w 69"/>
                  <a:gd name="T89" fmla="*/ 107 h 115"/>
                  <a:gd name="T90" fmla="*/ 46 w 69"/>
                  <a:gd name="T91" fmla="*/ 103 h 115"/>
                  <a:gd name="T92" fmla="*/ 54 w 69"/>
                  <a:gd name="T93" fmla="*/ 95 h 115"/>
                  <a:gd name="T94" fmla="*/ 54 w 69"/>
                  <a:gd name="T95" fmla="*/ 84 h 115"/>
                  <a:gd name="T96" fmla="*/ 54 w 69"/>
                  <a:gd name="T97" fmla="*/ 72 h 115"/>
                  <a:gd name="T98" fmla="*/ 46 w 69"/>
                  <a:gd name="T99" fmla="*/ 61 h 115"/>
                  <a:gd name="T100" fmla="*/ 42 w 69"/>
                  <a:gd name="T101" fmla="*/ 53 h 115"/>
                  <a:gd name="T102" fmla="*/ 35 w 69"/>
                  <a:gd name="T103" fmla="*/ 49 h 115"/>
                  <a:gd name="T104" fmla="*/ 31 w 69"/>
                  <a:gd name="T105" fmla="*/ 49 h 115"/>
                  <a:gd name="T106" fmla="*/ 27 w 69"/>
                  <a:gd name="T107" fmla="*/ 53 h 115"/>
                  <a:gd name="T108" fmla="*/ 23 w 69"/>
                  <a:gd name="T109" fmla="*/ 53 h 115"/>
                  <a:gd name="T110" fmla="*/ 16 w 69"/>
                  <a:gd name="T111" fmla="*/ 57 h 11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69"/>
                  <a:gd name="T169" fmla="*/ 0 h 115"/>
                  <a:gd name="T170" fmla="*/ 69 w 69"/>
                  <a:gd name="T171" fmla="*/ 115 h 11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69" h="115">
                    <a:moveTo>
                      <a:pt x="69" y="0"/>
                    </a:moveTo>
                    <a:lnTo>
                      <a:pt x="69" y="3"/>
                    </a:lnTo>
                    <a:lnTo>
                      <a:pt x="58" y="3"/>
                    </a:lnTo>
                    <a:lnTo>
                      <a:pt x="50" y="7"/>
                    </a:lnTo>
                    <a:lnTo>
                      <a:pt x="42" y="11"/>
                    </a:lnTo>
                    <a:lnTo>
                      <a:pt x="35" y="19"/>
                    </a:lnTo>
                    <a:lnTo>
                      <a:pt x="31" y="23"/>
                    </a:lnTo>
                    <a:lnTo>
                      <a:pt x="27" y="30"/>
                    </a:lnTo>
                    <a:lnTo>
                      <a:pt x="19" y="42"/>
                    </a:lnTo>
                    <a:lnTo>
                      <a:pt x="19" y="49"/>
                    </a:lnTo>
                    <a:lnTo>
                      <a:pt x="31" y="46"/>
                    </a:lnTo>
                    <a:lnTo>
                      <a:pt x="42" y="42"/>
                    </a:lnTo>
                    <a:lnTo>
                      <a:pt x="50" y="46"/>
                    </a:lnTo>
                    <a:lnTo>
                      <a:pt x="62" y="53"/>
                    </a:lnTo>
                    <a:lnTo>
                      <a:pt x="65" y="61"/>
                    </a:lnTo>
                    <a:lnTo>
                      <a:pt x="69" y="76"/>
                    </a:lnTo>
                    <a:lnTo>
                      <a:pt x="65" y="88"/>
                    </a:lnTo>
                    <a:lnTo>
                      <a:pt x="62" y="99"/>
                    </a:lnTo>
                    <a:lnTo>
                      <a:pt x="54" y="107"/>
                    </a:lnTo>
                    <a:lnTo>
                      <a:pt x="46" y="115"/>
                    </a:lnTo>
                    <a:lnTo>
                      <a:pt x="35" y="115"/>
                    </a:lnTo>
                    <a:lnTo>
                      <a:pt x="23" y="115"/>
                    </a:lnTo>
                    <a:lnTo>
                      <a:pt x="16" y="107"/>
                    </a:lnTo>
                    <a:lnTo>
                      <a:pt x="8" y="95"/>
                    </a:lnTo>
                    <a:lnTo>
                      <a:pt x="0" y="84"/>
                    </a:lnTo>
                    <a:lnTo>
                      <a:pt x="0" y="69"/>
                    </a:lnTo>
                    <a:lnTo>
                      <a:pt x="0" y="53"/>
                    </a:lnTo>
                    <a:lnTo>
                      <a:pt x="4" y="42"/>
                    </a:lnTo>
                    <a:lnTo>
                      <a:pt x="12" y="26"/>
                    </a:lnTo>
                    <a:lnTo>
                      <a:pt x="23" y="19"/>
                    </a:lnTo>
                    <a:lnTo>
                      <a:pt x="35" y="7"/>
                    </a:lnTo>
                    <a:lnTo>
                      <a:pt x="42" y="3"/>
                    </a:lnTo>
                    <a:lnTo>
                      <a:pt x="54" y="0"/>
                    </a:lnTo>
                    <a:lnTo>
                      <a:pt x="62" y="0"/>
                    </a:lnTo>
                    <a:lnTo>
                      <a:pt x="69" y="0"/>
                    </a:lnTo>
                    <a:close/>
                    <a:moveTo>
                      <a:pt x="16" y="57"/>
                    </a:moveTo>
                    <a:lnTo>
                      <a:pt x="16" y="69"/>
                    </a:lnTo>
                    <a:lnTo>
                      <a:pt x="16" y="76"/>
                    </a:lnTo>
                    <a:lnTo>
                      <a:pt x="16" y="84"/>
                    </a:lnTo>
                    <a:lnTo>
                      <a:pt x="19" y="92"/>
                    </a:lnTo>
                    <a:lnTo>
                      <a:pt x="19" y="99"/>
                    </a:lnTo>
                    <a:lnTo>
                      <a:pt x="27" y="107"/>
                    </a:lnTo>
                    <a:lnTo>
                      <a:pt x="31" y="107"/>
                    </a:lnTo>
                    <a:lnTo>
                      <a:pt x="35" y="111"/>
                    </a:lnTo>
                    <a:lnTo>
                      <a:pt x="42" y="107"/>
                    </a:lnTo>
                    <a:lnTo>
                      <a:pt x="46" y="103"/>
                    </a:lnTo>
                    <a:lnTo>
                      <a:pt x="54" y="95"/>
                    </a:lnTo>
                    <a:lnTo>
                      <a:pt x="54" y="84"/>
                    </a:lnTo>
                    <a:lnTo>
                      <a:pt x="54" y="72"/>
                    </a:lnTo>
                    <a:lnTo>
                      <a:pt x="46" y="61"/>
                    </a:lnTo>
                    <a:lnTo>
                      <a:pt x="42" y="53"/>
                    </a:lnTo>
                    <a:lnTo>
                      <a:pt x="35" y="49"/>
                    </a:lnTo>
                    <a:lnTo>
                      <a:pt x="31" y="49"/>
                    </a:lnTo>
                    <a:lnTo>
                      <a:pt x="27" y="53"/>
                    </a:lnTo>
                    <a:lnTo>
                      <a:pt x="23" y="53"/>
                    </a:lnTo>
                    <a:lnTo>
                      <a:pt x="16" y="57"/>
                    </a:lnTo>
                    <a:close/>
                  </a:path>
                </a:pathLst>
              </a:custGeom>
              <a:solidFill>
                <a:srgbClr val="000000"/>
              </a:solidFill>
              <a:ln w="0">
                <a:solidFill>
                  <a:srgbClr val="000000"/>
                </a:solidFill>
                <a:round/>
                <a:headEnd/>
                <a:tailEnd/>
              </a:ln>
            </p:spPr>
            <p:txBody>
              <a:bodyPr/>
              <a:lstStyle/>
              <a:p>
                <a:endParaRPr lang="en-CA"/>
              </a:p>
            </p:txBody>
          </p:sp>
          <p:sp>
            <p:nvSpPr>
              <p:cNvPr id="19644" name="Rectangle 109"/>
              <p:cNvSpPr>
                <a:spLocks noChangeArrowheads="1"/>
              </p:cNvSpPr>
              <p:nvPr/>
            </p:nvSpPr>
            <p:spPr bwMode="auto">
              <a:xfrm>
                <a:off x="4670" y="1706"/>
                <a:ext cx="7" cy="207"/>
              </a:xfrm>
              <a:prstGeom prst="rect">
                <a:avLst/>
              </a:prstGeom>
              <a:solidFill>
                <a:srgbClr val="000000"/>
              </a:solidFill>
              <a:ln w="0">
                <a:solidFill>
                  <a:srgbClr val="000000"/>
                </a:solidFill>
                <a:miter lim="800000"/>
                <a:headEnd/>
                <a:tailEnd/>
              </a:ln>
            </p:spPr>
            <p:txBody>
              <a:bodyPr/>
              <a:lstStyle/>
              <a:p>
                <a:endParaRPr lang="en-US"/>
              </a:p>
            </p:txBody>
          </p:sp>
          <p:sp>
            <p:nvSpPr>
              <p:cNvPr id="19645" name="Freeform 110"/>
              <p:cNvSpPr>
                <a:spLocks/>
              </p:cNvSpPr>
              <p:nvPr/>
            </p:nvSpPr>
            <p:spPr bwMode="auto">
              <a:xfrm>
                <a:off x="4885" y="1836"/>
                <a:ext cx="19" cy="20"/>
              </a:xfrm>
              <a:custGeom>
                <a:avLst/>
                <a:gdLst>
                  <a:gd name="T0" fmla="*/ 7 w 19"/>
                  <a:gd name="T1" fmla="*/ 0 h 20"/>
                  <a:gd name="T2" fmla="*/ 11 w 19"/>
                  <a:gd name="T3" fmla="*/ 0 h 20"/>
                  <a:gd name="T4" fmla="*/ 15 w 19"/>
                  <a:gd name="T5" fmla="*/ 4 h 20"/>
                  <a:gd name="T6" fmla="*/ 15 w 19"/>
                  <a:gd name="T7" fmla="*/ 8 h 20"/>
                  <a:gd name="T8" fmla="*/ 19 w 19"/>
                  <a:gd name="T9" fmla="*/ 12 h 20"/>
                  <a:gd name="T10" fmla="*/ 15 w 19"/>
                  <a:gd name="T11" fmla="*/ 16 h 20"/>
                  <a:gd name="T12" fmla="*/ 15 w 19"/>
                  <a:gd name="T13" fmla="*/ 16 h 20"/>
                  <a:gd name="T14" fmla="*/ 11 w 19"/>
                  <a:gd name="T15" fmla="*/ 20 h 20"/>
                  <a:gd name="T16" fmla="*/ 7 w 19"/>
                  <a:gd name="T17" fmla="*/ 20 h 20"/>
                  <a:gd name="T18" fmla="*/ 3 w 19"/>
                  <a:gd name="T19" fmla="*/ 20 h 20"/>
                  <a:gd name="T20" fmla="*/ 0 w 19"/>
                  <a:gd name="T21" fmla="*/ 16 h 20"/>
                  <a:gd name="T22" fmla="*/ 0 w 19"/>
                  <a:gd name="T23" fmla="*/ 16 h 20"/>
                  <a:gd name="T24" fmla="*/ 0 w 19"/>
                  <a:gd name="T25" fmla="*/ 12 h 20"/>
                  <a:gd name="T26" fmla="*/ 0 w 19"/>
                  <a:gd name="T27" fmla="*/ 8 h 20"/>
                  <a:gd name="T28" fmla="*/ 0 w 19"/>
                  <a:gd name="T29" fmla="*/ 4 h 20"/>
                  <a:gd name="T30" fmla="*/ 3 w 19"/>
                  <a:gd name="T31" fmla="*/ 0 h 20"/>
                  <a:gd name="T32" fmla="*/ 7 w 19"/>
                  <a:gd name="T33" fmla="*/ 0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20"/>
                  <a:gd name="T53" fmla="*/ 19 w 19"/>
                  <a:gd name="T54" fmla="*/ 20 h 2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20">
                    <a:moveTo>
                      <a:pt x="7" y="0"/>
                    </a:moveTo>
                    <a:lnTo>
                      <a:pt x="11" y="0"/>
                    </a:lnTo>
                    <a:lnTo>
                      <a:pt x="15" y="4"/>
                    </a:lnTo>
                    <a:lnTo>
                      <a:pt x="15" y="8"/>
                    </a:lnTo>
                    <a:lnTo>
                      <a:pt x="19" y="12"/>
                    </a:lnTo>
                    <a:lnTo>
                      <a:pt x="15" y="16"/>
                    </a:lnTo>
                    <a:lnTo>
                      <a:pt x="11" y="20"/>
                    </a:lnTo>
                    <a:lnTo>
                      <a:pt x="7" y="20"/>
                    </a:lnTo>
                    <a:lnTo>
                      <a:pt x="3" y="20"/>
                    </a:lnTo>
                    <a:lnTo>
                      <a:pt x="0" y="16"/>
                    </a:lnTo>
                    <a:lnTo>
                      <a:pt x="0" y="12"/>
                    </a:lnTo>
                    <a:lnTo>
                      <a:pt x="0" y="8"/>
                    </a:lnTo>
                    <a:lnTo>
                      <a:pt x="0" y="4"/>
                    </a:lnTo>
                    <a:lnTo>
                      <a:pt x="3" y="0"/>
                    </a:lnTo>
                    <a:lnTo>
                      <a:pt x="7" y="0"/>
                    </a:lnTo>
                    <a:close/>
                  </a:path>
                </a:pathLst>
              </a:custGeom>
              <a:solidFill>
                <a:srgbClr val="000000"/>
              </a:solidFill>
              <a:ln w="0">
                <a:solidFill>
                  <a:srgbClr val="000000"/>
                </a:solidFill>
                <a:round/>
                <a:headEnd/>
                <a:tailEnd/>
              </a:ln>
            </p:spPr>
            <p:txBody>
              <a:bodyPr/>
              <a:lstStyle/>
              <a:p>
                <a:endParaRPr lang="en-CA"/>
              </a:p>
            </p:txBody>
          </p:sp>
          <p:sp>
            <p:nvSpPr>
              <p:cNvPr id="19646" name="Freeform 111"/>
              <p:cNvSpPr>
                <a:spLocks noEditPoints="1"/>
              </p:cNvSpPr>
              <p:nvPr/>
            </p:nvSpPr>
            <p:spPr bwMode="auto">
              <a:xfrm>
                <a:off x="4919" y="1741"/>
                <a:ext cx="69" cy="115"/>
              </a:xfrm>
              <a:custGeom>
                <a:avLst/>
                <a:gdLst>
                  <a:gd name="T0" fmla="*/ 0 w 69"/>
                  <a:gd name="T1" fmla="*/ 57 h 115"/>
                  <a:gd name="T2" fmla="*/ 0 w 69"/>
                  <a:gd name="T3" fmla="*/ 42 h 115"/>
                  <a:gd name="T4" fmla="*/ 8 w 69"/>
                  <a:gd name="T5" fmla="*/ 26 h 115"/>
                  <a:gd name="T6" fmla="*/ 12 w 69"/>
                  <a:gd name="T7" fmla="*/ 15 h 115"/>
                  <a:gd name="T8" fmla="*/ 19 w 69"/>
                  <a:gd name="T9" fmla="*/ 3 h 115"/>
                  <a:gd name="T10" fmla="*/ 27 w 69"/>
                  <a:gd name="T11" fmla="*/ 0 h 115"/>
                  <a:gd name="T12" fmla="*/ 35 w 69"/>
                  <a:gd name="T13" fmla="*/ 0 h 115"/>
                  <a:gd name="T14" fmla="*/ 42 w 69"/>
                  <a:gd name="T15" fmla="*/ 0 h 115"/>
                  <a:gd name="T16" fmla="*/ 50 w 69"/>
                  <a:gd name="T17" fmla="*/ 3 h 115"/>
                  <a:gd name="T18" fmla="*/ 58 w 69"/>
                  <a:gd name="T19" fmla="*/ 11 h 115"/>
                  <a:gd name="T20" fmla="*/ 65 w 69"/>
                  <a:gd name="T21" fmla="*/ 26 h 115"/>
                  <a:gd name="T22" fmla="*/ 69 w 69"/>
                  <a:gd name="T23" fmla="*/ 38 h 115"/>
                  <a:gd name="T24" fmla="*/ 69 w 69"/>
                  <a:gd name="T25" fmla="*/ 57 h 115"/>
                  <a:gd name="T26" fmla="*/ 69 w 69"/>
                  <a:gd name="T27" fmla="*/ 72 h 115"/>
                  <a:gd name="T28" fmla="*/ 65 w 69"/>
                  <a:gd name="T29" fmla="*/ 88 h 115"/>
                  <a:gd name="T30" fmla="*/ 58 w 69"/>
                  <a:gd name="T31" fmla="*/ 99 h 115"/>
                  <a:gd name="T32" fmla="*/ 50 w 69"/>
                  <a:gd name="T33" fmla="*/ 111 h 115"/>
                  <a:gd name="T34" fmla="*/ 42 w 69"/>
                  <a:gd name="T35" fmla="*/ 115 h 115"/>
                  <a:gd name="T36" fmla="*/ 35 w 69"/>
                  <a:gd name="T37" fmla="*/ 115 h 115"/>
                  <a:gd name="T38" fmla="*/ 27 w 69"/>
                  <a:gd name="T39" fmla="*/ 115 h 115"/>
                  <a:gd name="T40" fmla="*/ 16 w 69"/>
                  <a:gd name="T41" fmla="*/ 107 h 115"/>
                  <a:gd name="T42" fmla="*/ 8 w 69"/>
                  <a:gd name="T43" fmla="*/ 95 h 115"/>
                  <a:gd name="T44" fmla="*/ 4 w 69"/>
                  <a:gd name="T45" fmla="*/ 80 h 115"/>
                  <a:gd name="T46" fmla="*/ 0 w 69"/>
                  <a:gd name="T47" fmla="*/ 57 h 115"/>
                  <a:gd name="T48" fmla="*/ 16 w 69"/>
                  <a:gd name="T49" fmla="*/ 61 h 115"/>
                  <a:gd name="T50" fmla="*/ 19 w 69"/>
                  <a:gd name="T51" fmla="*/ 80 h 115"/>
                  <a:gd name="T52" fmla="*/ 23 w 69"/>
                  <a:gd name="T53" fmla="*/ 99 h 115"/>
                  <a:gd name="T54" fmla="*/ 27 w 69"/>
                  <a:gd name="T55" fmla="*/ 103 h 115"/>
                  <a:gd name="T56" fmla="*/ 31 w 69"/>
                  <a:gd name="T57" fmla="*/ 107 h 115"/>
                  <a:gd name="T58" fmla="*/ 35 w 69"/>
                  <a:gd name="T59" fmla="*/ 111 h 115"/>
                  <a:gd name="T60" fmla="*/ 39 w 69"/>
                  <a:gd name="T61" fmla="*/ 107 h 115"/>
                  <a:gd name="T62" fmla="*/ 42 w 69"/>
                  <a:gd name="T63" fmla="*/ 107 h 115"/>
                  <a:gd name="T64" fmla="*/ 50 w 69"/>
                  <a:gd name="T65" fmla="*/ 99 h 115"/>
                  <a:gd name="T66" fmla="*/ 50 w 69"/>
                  <a:gd name="T67" fmla="*/ 92 h 115"/>
                  <a:gd name="T68" fmla="*/ 54 w 69"/>
                  <a:gd name="T69" fmla="*/ 76 h 115"/>
                  <a:gd name="T70" fmla="*/ 54 w 69"/>
                  <a:gd name="T71" fmla="*/ 53 h 115"/>
                  <a:gd name="T72" fmla="*/ 54 w 69"/>
                  <a:gd name="T73" fmla="*/ 34 h 115"/>
                  <a:gd name="T74" fmla="*/ 50 w 69"/>
                  <a:gd name="T75" fmla="*/ 23 h 115"/>
                  <a:gd name="T76" fmla="*/ 46 w 69"/>
                  <a:gd name="T77" fmla="*/ 11 h 115"/>
                  <a:gd name="T78" fmla="*/ 42 w 69"/>
                  <a:gd name="T79" fmla="*/ 7 h 115"/>
                  <a:gd name="T80" fmla="*/ 39 w 69"/>
                  <a:gd name="T81" fmla="*/ 7 h 115"/>
                  <a:gd name="T82" fmla="*/ 35 w 69"/>
                  <a:gd name="T83" fmla="*/ 3 h 115"/>
                  <a:gd name="T84" fmla="*/ 31 w 69"/>
                  <a:gd name="T85" fmla="*/ 7 h 115"/>
                  <a:gd name="T86" fmla="*/ 27 w 69"/>
                  <a:gd name="T87" fmla="*/ 11 h 115"/>
                  <a:gd name="T88" fmla="*/ 23 w 69"/>
                  <a:gd name="T89" fmla="*/ 19 h 115"/>
                  <a:gd name="T90" fmla="*/ 19 w 69"/>
                  <a:gd name="T91" fmla="*/ 30 h 115"/>
                  <a:gd name="T92" fmla="*/ 16 w 69"/>
                  <a:gd name="T93" fmla="*/ 46 h 115"/>
                  <a:gd name="T94" fmla="*/ 16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8" y="26"/>
                    </a:lnTo>
                    <a:lnTo>
                      <a:pt x="12" y="15"/>
                    </a:lnTo>
                    <a:lnTo>
                      <a:pt x="19" y="3"/>
                    </a:lnTo>
                    <a:lnTo>
                      <a:pt x="27" y="0"/>
                    </a:lnTo>
                    <a:lnTo>
                      <a:pt x="35" y="0"/>
                    </a:lnTo>
                    <a:lnTo>
                      <a:pt x="42" y="0"/>
                    </a:lnTo>
                    <a:lnTo>
                      <a:pt x="50" y="3"/>
                    </a:lnTo>
                    <a:lnTo>
                      <a:pt x="58" y="11"/>
                    </a:lnTo>
                    <a:lnTo>
                      <a:pt x="65" y="26"/>
                    </a:lnTo>
                    <a:lnTo>
                      <a:pt x="69" y="38"/>
                    </a:lnTo>
                    <a:lnTo>
                      <a:pt x="69" y="57"/>
                    </a:lnTo>
                    <a:lnTo>
                      <a:pt x="69" y="72"/>
                    </a:lnTo>
                    <a:lnTo>
                      <a:pt x="65" y="88"/>
                    </a:lnTo>
                    <a:lnTo>
                      <a:pt x="58" y="99"/>
                    </a:lnTo>
                    <a:lnTo>
                      <a:pt x="50" y="111"/>
                    </a:lnTo>
                    <a:lnTo>
                      <a:pt x="42" y="115"/>
                    </a:lnTo>
                    <a:lnTo>
                      <a:pt x="35" y="115"/>
                    </a:lnTo>
                    <a:lnTo>
                      <a:pt x="27" y="115"/>
                    </a:lnTo>
                    <a:lnTo>
                      <a:pt x="16" y="107"/>
                    </a:lnTo>
                    <a:lnTo>
                      <a:pt x="8" y="95"/>
                    </a:lnTo>
                    <a:lnTo>
                      <a:pt x="4" y="80"/>
                    </a:lnTo>
                    <a:lnTo>
                      <a:pt x="0" y="57"/>
                    </a:lnTo>
                    <a:close/>
                    <a:moveTo>
                      <a:pt x="16" y="61"/>
                    </a:moveTo>
                    <a:lnTo>
                      <a:pt x="19" y="80"/>
                    </a:lnTo>
                    <a:lnTo>
                      <a:pt x="23" y="99"/>
                    </a:lnTo>
                    <a:lnTo>
                      <a:pt x="27" y="103"/>
                    </a:lnTo>
                    <a:lnTo>
                      <a:pt x="31" y="107"/>
                    </a:lnTo>
                    <a:lnTo>
                      <a:pt x="35" y="111"/>
                    </a:lnTo>
                    <a:lnTo>
                      <a:pt x="39" y="107"/>
                    </a:lnTo>
                    <a:lnTo>
                      <a:pt x="42" y="107"/>
                    </a:lnTo>
                    <a:lnTo>
                      <a:pt x="50" y="99"/>
                    </a:lnTo>
                    <a:lnTo>
                      <a:pt x="50" y="92"/>
                    </a:lnTo>
                    <a:lnTo>
                      <a:pt x="54" y="76"/>
                    </a:lnTo>
                    <a:lnTo>
                      <a:pt x="54" y="53"/>
                    </a:lnTo>
                    <a:lnTo>
                      <a:pt x="54" y="34"/>
                    </a:lnTo>
                    <a:lnTo>
                      <a:pt x="50" y="23"/>
                    </a:lnTo>
                    <a:lnTo>
                      <a:pt x="46" y="11"/>
                    </a:lnTo>
                    <a:lnTo>
                      <a:pt x="42" y="7"/>
                    </a:lnTo>
                    <a:lnTo>
                      <a:pt x="39" y="7"/>
                    </a:lnTo>
                    <a:lnTo>
                      <a:pt x="35" y="3"/>
                    </a:lnTo>
                    <a:lnTo>
                      <a:pt x="31" y="7"/>
                    </a:lnTo>
                    <a:lnTo>
                      <a:pt x="27" y="11"/>
                    </a:lnTo>
                    <a:lnTo>
                      <a:pt x="23" y="19"/>
                    </a:lnTo>
                    <a:lnTo>
                      <a:pt x="19" y="30"/>
                    </a:lnTo>
                    <a:lnTo>
                      <a:pt x="16" y="46"/>
                    </a:lnTo>
                    <a:lnTo>
                      <a:pt x="16" y="61"/>
                    </a:lnTo>
                    <a:close/>
                  </a:path>
                </a:pathLst>
              </a:custGeom>
              <a:solidFill>
                <a:srgbClr val="000000"/>
              </a:solidFill>
              <a:ln w="0">
                <a:solidFill>
                  <a:srgbClr val="000000"/>
                </a:solidFill>
                <a:round/>
                <a:headEnd/>
                <a:tailEnd/>
              </a:ln>
            </p:spPr>
            <p:txBody>
              <a:bodyPr/>
              <a:lstStyle/>
              <a:p>
                <a:endParaRPr lang="en-CA"/>
              </a:p>
            </p:txBody>
          </p:sp>
          <p:sp>
            <p:nvSpPr>
              <p:cNvPr id="19647" name="Freeform 112"/>
              <p:cNvSpPr>
                <a:spLocks noEditPoints="1"/>
              </p:cNvSpPr>
              <p:nvPr/>
            </p:nvSpPr>
            <p:spPr bwMode="auto">
              <a:xfrm>
                <a:off x="5004" y="1741"/>
                <a:ext cx="69" cy="115"/>
              </a:xfrm>
              <a:custGeom>
                <a:avLst/>
                <a:gdLst>
                  <a:gd name="T0" fmla="*/ 0 w 69"/>
                  <a:gd name="T1" fmla="*/ 57 h 115"/>
                  <a:gd name="T2" fmla="*/ 0 w 69"/>
                  <a:gd name="T3" fmla="*/ 42 h 115"/>
                  <a:gd name="T4" fmla="*/ 3 w 69"/>
                  <a:gd name="T5" fmla="*/ 26 h 115"/>
                  <a:gd name="T6" fmla="*/ 11 w 69"/>
                  <a:gd name="T7" fmla="*/ 15 h 115"/>
                  <a:gd name="T8" fmla="*/ 19 w 69"/>
                  <a:gd name="T9" fmla="*/ 3 h 115"/>
                  <a:gd name="T10" fmla="*/ 26 w 69"/>
                  <a:gd name="T11" fmla="*/ 0 h 115"/>
                  <a:gd name="T12" fmla="*/ 34 w 69"/>
                  <a:gd name="T13" fmla="*/ 0 h 115"/>
                  <a:gd name="T14" fmla="*/ 42 w 69"/>
                  <a:gd name="T15" fmla="*/ 0 h 115"/>
                  <a:gd name="T16" fmla="*/ 49 w 69"/>
                  <a:gd name="T17" fmla="*/ 3 h 115"/>
                  <a:gd name="T18" fmla="*/ 57 w 69"/>
                  <a:gd name="T19" fmla="*/ 11 h 115"/>
                  <a:gd name="T20" fmla="*/ 65 w 69"/>
                  <a:gd name="T21" fmla="*/ 26 h 115"/>
                  <a:gd name="T22" fmla="*/ 69 w 69"/>
                  <a:gd name="T23" fmla="*/ 38 h 115"/>
                  <a:gd name="T24" fmla="*/ 69 w 69"/>
                  <a:gd name="T25" fmla="*/ 57 h 115"/>
                  <a:gd name="T26" fmla="*/ 69 w 69"/>
                  <a:gd name="T27" fmla="*/ 72 h 115"/>
                  <a:gd name="T28" fmla="*/ 65 w 69"/>
                  <a:gd name="T29" fmla="*/ 88 h 115"/>
                  <a:gd name="T30" fmla="*/ 57 w 69"/>
                  <a:gd name="T31" fmla="*/ 99 h 115"/>
                  <a:gd name="T32" fmla="*/ 49 w 69"/>
                  <a:gd name="T33" fmla="*/ 111 h 115"/>
                  <a:gd name="T34" fmla="*/ 42 w 69"/>
                  <a:gd name="T35" fmla="*/ 115 h 115"/>
                  <a:gd name="T36" fmla="*/ 34 w 69"/>
                  <a:gd name="T37" fmla="*/ 115 h 115"/>
                  <a:gd name="T38" fmla="*/ 23 w 69"/>
                  <a:gd name="T39" fmla="*/ 115 h 115"/>
                  <a:gd name="T40" fmla="*/ 15 w 69"/>
                  <a:gd name="T41" fmla="*/ 107 h 115"/>
                  <a:gd name="T42" fmla="*/ 7 w 69"/>
                  <a:gd name="T43" fmla="*/ 95 h 115"/>
                  <a:gd name="T44" fmla="*/ 3 w 69"/>
                  <a:gd name="T45" fmla="*/ 80 h 115"/>
                  <a:gd name="T46" fmla="*/ 0 w 69"/>
                  <a:gd name="T47" fmla="*/ 57 h 115"/>
                  <a:gd name="T48" fmla="*/ 15 w 69"/>
                  <a:gd name="T49" fmla="*/ 61 h 115"/>
                  <a:gd name="T50" fmla="*/ 15 w 69"/>
                  <a:gd name="T51" fmla="*/ 80 h 115"/>
                  <a:gd name="T52" fmla="*/ 23 w 69"/>
                  <a:gd name="T53" fmla="*/ 99 h 115"/>
                  <a:gd name="T54" fmla="*/ 23 w 69"/>
                  <a:gd name="T55" fmla="*/ 103 h 115"/>
                  <a:gd name="T56" fmla="*/ 30 w 69"/>
                  <a:gd name="T57" fmla="*/ 107 h 115"/>
                  <a:gd name="T58" fmla="*/ 34 w 69"/>
                  <a:gd name="T59" fmla="*/ 111 h 115"/>
                  <a:gd name="T60" fmla="*/ 38 w 69"/>
                  <a:gd name="T61" fmla="*/ 107 h 115"/>
                  <a:gd name="T62" fmla="*/ 42 w 69"/>
                  <a:gd name="T63" fmla="*/ 107 h 115"/>
                  <a:gd name="T64" fmla="*/ 46 w 69"/>
                  <a:gd name="T65" fmla="*/ 99 h 115"/>
                  <a:gd name="T66" fmla="*/ 49 w 69"/>
                  <a:gd name="T67" fmla="*/ 92 h 115"/>
                  <a:gd name="T68" fmla="*/ 53 w 69"/>
                  <a:gd name="T69" fmla="*/ 76 h 115"/>
                  <a:gd name="T70" fmla="*/ 53 w 69"/>
                  <a:gd name="T71" fmla="*/ 53 h 115"/>
                  <a:gd name="T72" fmla="*/ 53 w 69"/>
                  <a:gd name="T73" fmla="*/ 34 h 115"/>
                  <a:gd name="T74" fmla="*/ 49 w 69"/>
                  <a:gd name="T75" fmla="*/ 23 h 115"/>
                  <a:gd name="T76" fmla="*/ 46 w 69"/>
                  <a:gd name="T77" fmla="*/ 11 h 115"/>
                  <a:gd name="T78" fmla="*/ 42 w 69"/>
                  <a:gd name="T79" fmla="*/ 7 h 115"/>
                  <a:gd name="T80" fmla="*/ 38 w 69"/>
                  <a:gd name="T81" fmla="*/ 7 h 115"/>
                  <a:gd name="T82" fmla="*/ 34 w 69"/>
                  <a:gd name="T83" fmla="*/ 3 h 115"/>
                  <a:gd name="T84" fmla="*/ 30 w 69"/>
                  <a:gd name="T85" fmla="*/ 7 h 115"/>
                  <a:gd name="T86" fmla="*/ 26 w 69"/>
                  <a:gd name="T87" fmla="*/ 11 h 115"/>
                  <a:gd name="T88" fmla="*/ 19 w 69"/>
                  <a:gd name="T89" fmla="*/ 19 h 115"/>
                  <a:gd name="T90" fmla="*/ 19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3" y="26"/>
                    </a:lnTo>
                    <a:lnTo>
                      <a:pt x="11" y="15"/>
                    </a:lnTo>
                    <a:lnTo>
                      <a:pt x="19" y="3"/>
                    </a:lnTo>
                    <a:lnTo>
                      <a:pt x="26" y="0"/>
                    </a:lnTo>
                    <a:lnTo>
                      <a:pt x="34" y="0"/>
                    </a:lnTo>
                    <a:lnTo>
                      <a:pt x="42" y="0"/>
                    </a:lnTo>
                    <a:lnTo>
                      <a:pt x="49" y="3"/>
                    </a:lnTo>
                    <a:lnTo>
                      <a:pt x="57" y="11"/>
                    </a:lnTo>
                    <a:lnTo>
                      <a:pt x="65" y="26"/>
                    </a:lnTo>
                    <a:lnTo>
                      <a:pt x="69" y="38"/>
                    </a:lnTo>
                    <a:lnTo>
                      <a:pt x="69" y="57"/>
                    </a:lnTo>
                    <a:lnTo>
                      <a:pt x="69" y="72"/>
                    </a:lnTo>
                    <a:lnTo>
                      <a:pt x="65" y="88"/>
                    </a:lnTo>
                    <a:lnTo>
                      <a:pt x="57" y="99"/>
                    </a:lnTo>
                    <a:lnTo>
                      <a:pt x="49" y="111"/>
                    </a:lnTo>
                    <a:lnTo>
                      <a:pt x="42" y="115"/>
                    </a:lnTo>
                    <a:lnTo>
                      <a:pt x="34" y="115"/>
                    </a:lnTo>
                    <a:lnTo>
                      <a:pt x="23" y="115"/>
                    </a:lnTo>
                    <a:lnTo>
                      <a:pt x="15" y="107"/>
                    </a:lnTo>
                    <a:lnTo>
                      <a:pt x="7" y="95"/>
                    </a:lnTo>
                    <a:lnTo>
                      <a:pt x="3" y="80"/>
                    </a:lnTo>
                    <a:lnTo>
                      <a:pt x="0" y="57"/>
                    </a:lnTo>
                    <a:close/>
                    <a:moveTo>
                      <a:pt x="15" y="61"/>
                    </a:moveTo>
                    <a:lnTo>
                      <a:pt x="15" y="80"/>
                    </a:lnTo>
                    <a:lnTo>
                      <a:pt x="23" y="99"/>
                    </a:lnTo>
                    <a:lnTo>
                      <a:pt x="23" y="103"/>
                    </a:lnTo>
                    <a:lnTo>
                      <a:pt x="30" y="107"/>
                    </a:lnTo>
                    <a:lnTo>
                      <a:pt x="34" y="111"/>
                    </a:lnTo>
                    <a:lnTo>
                      <a:pt x="38" y="107"/>
                    </a:lnTo>
                    <a:lnTo>
                      <a:pt x="42" y="107"/>
                    </a:lnTo>
                    <a:lnTo>
                      <a:pt x="46" y="99"/>
                    </a:lnTo>
                    <a:lnTo>
                      <a:pt x="49" y="92"/>
                    </a:lnTo>
                    <a:lnTo>
                      <a:pt x="53" y="76"/>
                    </a:lnTo>
                    <a:lnTo>
                      <a:pt x="53" y="53"/>
                    </a:lnTo>
                    <a:lnTo>
                      <a:pt x="53" y="34"/>
                    </a:lnTo>
                    <a:lnTo>
                      <a:pt x="49" y="23"/>
                    </a:lnTo>
                    <a:lnTo>
                      <a:pt x="46" y="11"/>
                    </a:lnTo>
                    <a:lnTo>
                      <a:pt x="42" y="7"/>
                    </a:lnTo>
                    <a:lnTo>
                      <a:pt x="38" y="7"/>
                    </a:lnTo>
                    <a:lnTo>
                      <a:pt x="34" y="3"/>
                    </a:lnTo>
                    <a:lnTo>
                      <a:pt x="30" y="7"/>
                    </a:lnTo>
                    <a:lnTo>
                      <a:pt x="26" y="11"/>
                    </a:lnTo>
                    <a:lnTo>
                      <a:pt x="19" y="19"/>
                    </a:lnTo>
                    <a:lnTo>
                      <a:pt x="19"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9648" name="Freeform 113"/>
              <p:cNvSpPr>
                <a:spLocks noEditPoints="1"/>
              </p:cNvSpPr>
              <p:nvPr/>
            </p:nvSpPr>
            <p:spPr bwMode="auto">
              <a:xfrm>
                <a:off x="5084" y="1741"/>
                <a:ext cx="73" cy="115"/>
              </a:xfrm>
              <a:custGeom>
                <a:avLst/>
                <a:gdLst>
                  <a:gd name="T0" fmla="*/ 73 w 73"/>
                  <a:gd name="T1" fmla="*/ 72 h 115"/>
                  <a:gd name="T2" fmla="*/ 73 w 73"/>
                  <a:gd name="T3" fmla="*/ 84 h 115"/>
                  <a:gd name="T4" fmla="*/ 58 w 73"/>
                  <a:gd name="T5" fmla="*/ 84 h 115"/>
                  <a:gd name="T6" fmla="*/ 58 w 73"/>
                  <a:gd name="T7" fmla="*/ 115 h 115"/>
                  <a:gd name="T8" fmla="*/ 42 w 73"/>
                  <a:gd name="T9" fmla="*/ 115 h 115"/>
                  <a:gd name="T10" fmla="*/ 42 w 73"/>
                  <a:gd name="T11" fmla="*/ 84 h 115"/>
                  <a:gd name="T12" fmla="*/ 0 w 73"/>
                  <a:gd name="T13" fmla="*/ 84 h 115"/>
                  <a:gd name="T14" fmla="*/ 0 w 73"/>
                  <a:gd name="T15" fmla="*/ 72 h 115"/>
                  <a:gd name="T16" fmla="*/ 50 w 73"/>
                  <a:gd name="T17" fmla="*/ 0 h 115"/>
                  <a:gd name="T18" fmla="*/ 58 w 73"/>
                  <a:gd name="T19" fmla="*/ 0 h 115"/>
                  <a:gd name="T20" fmla="*/ 58 w 73"/>
                  <a:gd name="T21" fmla="*/ 72 h 115"/>
                  <a:gd name="T22" fmla="*/ 73 w 73"/>
                  <a:gd name="T23" fmla="*/ 72 h 115"/>
                  <a:gd name="T24" fmla="*/ 42 w 73"/>
                  <a:gd name="T25" fmla="*/ 72 h 115"/>
                  <a:gd name="T26" fmla="*/ 42 w 73"/>
                  <a:gd name="T27" fmla="*/ 15 h 115"/>
                  <a:gd name="T28" fmla="*/ 8 w 73"/>
                  <a:gd name="T29" fmla="*/ 72 h 115"/>
                  <a:gd name="T30" fmla="*/ 42 w 73"/>
                  <a:gd name="T31" fmla="*/ 72 h 11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3"/>
                  <a:gd name="T49" fmla="*/ 0 h 115"/>
                  <a:gd name="T50" fmla="*/ 73 w 73"/>
                  <a:gd name="T51" fmla="*/ 115 h 115"/>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3" h="115">
                    <a:moveTo>
                      <a:pt x="73" y="72"/>
                    </a:moveTo>
                    <a:lnTo>
                      <a:pt x="73" y="84"/>
                    </a:lnTo>
                    <a:lnTo>
                      <a:pt x="58" y="84"/>
                    </a:lnTo>
                    <a:lnTo>
                      <a:pt x="58" y="115"/>
                    </a:lnTo>
                    <a:lnTo>
                      <a:pt x="42" y="115"/>
                    </a:lnTo>
                    <a:lnTo>
                      <a:pt x="42" y="84"/>
                    </a:lnTo>
                    <a:lnTo>
                      <a:pt x="0" y="84"/>
                    </a:lnTo>
                    <a:lnTo>
                      <a:pt x="0" y="72"/>
                    </a:lnTo>
                    <a:lnTo>
                      <a:pt x="50" y="0"/>
                    </a:lnTo>
                    <a:lnTo>
                      <a:pt x="58" y="0"/>
                    </a:lnTo>
                    <a:lnTo>
                      <a:pt x="58" y="72"/>
                    </a:lnTo>
                    <a:lnTo>
                      <a:pt x="73" y="72"/>
                    </a:lnTo>
                    <a:close/>
                    <a:moveTo>
                      <a:pt x="42" y="72"/>
                    </a:moveTo>
                    <a:lnTo>
                      <a:pt x="42" y="15"/>
                    </a:lnTo>
                    <a:lnTo>
                      <a:pt x="8" y="72"/>
                    </a:lnTo>
                    <a:lnTo>
                      <a:pt x="42" y="72"/>
                    </a:lnTo>
                    <a:close/>
                  </a:path>
                </a:pathLst>
              </a:custGeom>
              <a:solidFill>
                <a:srgbClr val="000000"/>
              </a:solidFill>
              <a:ln w="0">
                <a:solidFill>
                  <a:srgbClr val="000000"/>
                </a:solidFill>
                <a:round/>
                <a:headEnd/>
                <a:tailEnd/>
              </a:ln>
            </p:spPr>
            <p:txBody>
              <a:bodyPr/>
              <a:lstStyle/>
              <a:p>
                <a:endParaRPr lang="en-CA"/>
              </a:p>
            </p:txBody>
          </p:sp>
          <p:sp>
            <p:nvSpPr>
              <p:cNvPr id="19649" name="Freeform 114"/>
              <p:cNvSpPr>
                <a:spLocks noEditPoints="1"/>
              </p:cNvSpPr>
              <p:nvPr/>
            </p:nvSpPr>
            <p:spPr bwMode="auto">
              <a:xfrm>
                <a:off x="5172" y="1741"/>
                <a:ext cx="69" cy="115"/>
              </a:xfrm>
              <a:custGeom>
                <a:avLst/>
                <a:gdLst>
                  <a:gd name="T0" fmla="*/ 0 w 69"/>
                  <a:gd name="T1" fmla="*/ 115 h 115"/>
                  <a:gd name="T2" fmla="*/ 0 w 69"/>
                  <a:gd name="T3" fmla="*/ 115 h 115"/>
                  <a:gd name="T4" fmla="*/ 12 w 69"/>
                  <a:gd name="T5" fmla="*/ 111 h 115"/>
                  <a:gd name="T6" fmla="*/ 20 w 69"/>
                  <a:gd name="T7" fmla="*/ 107 h 115"/>
                  <a:gd name="T8" fmla="*/ 31 w 69"/>
                  <a:gd name="T9" fmla="*/ 99 h 115"/>
                  <a:gd name="T10" fmla="*/ 39 w 69"/>
                  <a:gd name="T11" fmla="*/ 92 h 115"/>
                  <a:gd name="T12" fmla="*/ 46 w 69"/>
                  <a:gd name="T13" fmla="*/ 76 h 115"/>
                  <a:gd name="T14" fmla="*/ 50 w 69"/>
                  <a:gd name="T15" fmla="*/ 65 h 115"/>
                  <a:gd name="T16" fmla="*/ 39 w 69"/>
                  <a:gd name="T17" fmla="*/ 69 h 115"/>
                  <a:gd name="T18" fmla="*/ 27 w 69"/>
                  <a:gd name="T19" fmla="*/ 72 h 115"/>
                  <a:gd name="T20" fmla="*/ 16 w 69"/>
                  <a:gd name="T21" fmla="*/ 69 h 115"/>
                  <a:gd name="T22" fmla="*/ 8 w 69"/>
                  <a:gd name="T23" fmla="*/ 61 h 115"/>
                  <a:gd name="T24" fmla="*/ 0 w 69"/>
                  <a:gd name="T25" fmla="*/ 53 h 115"/>
                  <a:gd name="T26" fmla="*/ 0 w 69"/>
                  <a:gd name="T27" fmla="*/ 38 h 115"/>
                  <a:gd name="T28" fmla="*/ 0 w 69"/>
                  <a:gd name="T29" fmla="*/ 26 h 115"/>
                  <a:gd name="T30" fmla="*/ 8 w 69"/>
                  <a:gd name="T31" fmla="*/ 15 h 115"/>
                  <a:gd name="T32" fmla="*/ 16 w 69"/>
                  <a:gd name="T33" fmla="*/ 7 h 115"/>
                  <a:gd name="T34" fmla="*/ 23 w 69"/>
                  <a:gd name="T35" fmla="*/ 0 h 115"/>
                  <a:gd name="T36" fmla="*/ 35 w 69"/>
                  <a:gd name="T37" fmla="*/ 0 h 115"/>
                  <a:gd name="T38" fmla="*/ 46 w 69"/>
                  <a:gd name="T39" fmla="*/ 3 h 115"/>
                  <a:gd name="T40" fmla="*/ 58 w 69"/>
                  <a:gd name="T41" fmla="*/ 11 h 115"/>
                  <a:gd name="T42" fmla="*/ 66 w 69"/>
                  <a:gd name="T43" fmla="*/ 23 h 115"/>
                  <a:gd name="T44" fmla="*/ 69 w 69"/>
                  <a:gd name="T45" fmla="*/ 34 h 115"/>
                  <a:gd name="T46" fmla="*/ 69 w 69"/>
                  <a:gd name="T47" fmla="*/ 46 h 115"/>
                  <a:gd name="T48" fmla="*/ 66 w 69"/>
                  <a:gd name="T49" fmla="*/ 65 h 115"/>
                  <a:gd name="T50" fmla="*/ 62 w 69"/>
                  <a:gd name="T51" fmla="*/ 80 h 115"/>
                  <a:gd name="T52" fmla="*/ 50 w 69"/>
                  <a:gd name="T53" fmla="*/ 95 h 115"/>
                  <a:gd name="T54" fmla="*/ 35 w 69"/>
                  <a:gd name="T55" fmla="*/ 107 h 115"/>
                  <a:gd name="T56" fmla="*/ 20 w 69"/>
                  <a:gd name="T57" fmla="*/ 115 h 115"/>
                  <a:gd name="T58" fmla="*/ 4 w 69"/>
                  <a:gd name="T59" fmla="*/ 115 h 115"/>
                  <a:gd name="T60" fmla="*/ 0 w 69"/>
                  <a:gd name="T61" fmla="*/ 115 h 115"/>
                  <a:gd name="T62" fmla="*/ 50 w 69"/>
                  <a:gd name="T63" fmla="*/ 57 h 115"/>
                  <a:gd name="T64" fmla="*/ 54 w 69"/>
                  <a:gd name="T65" fmla="*/ 49 h 115"/>
                  <a:gd name="T66" fmla="*/ 54 w 69"/>
                  <a:gd name="T67" fmla="*/ 42 h 115"/>
                  <a:gd name="T68" fmla="*/ 54 w 69"/>
                  <a:gd name="T69" fmla="*/ 34 h 115"/>
                  <a:gd name="T70" fmla="*/ 50 w 69"/>
                  <a:gd name="T71" fmla="*/ 23 h 115"/>
                  <a:gd name="T72" fmla="*/ 46 w 69"/>
                  <a:gd name="T73" fmla="*/ 15 h 115"/>
                  <a:gd name="T74" fmla="*/ 43 w 69"/>
                  <a:gd name="T75" fmla="*/ 11 h 115"/>
                  <a:gd name="T76" fmla="*/ 39 w 69"/>
                  <a:gd name="T77" fmla="*/ 7 h 115"/>
                  <a:gd name="T78" fmla="*/ 31 w 69"/>
                  <a:gd name="T79" fmla="*/ 3 h 115"/>
                  <a:gd name="T80" fmla="*/ 27 w 69"/>
                  <a:gd name="T81" fmla="*/ 7 h 115"/>
                  <a:gd name="T82" fmla="*/ 20 w 69"/>
                  <a:gd name="T83" fmla="*/ 11 h 115"/>
                  <a:gd name="T84" fmla="*/ 16 w 69"/>
                  <a:gd name="T85" fmla="*/ 19 h 115"/>
                  <a:gd name="T86" fmla="*/ 16 w 69"/>
                  <a:gd name="T87" fmla="*/ 30 h 115"/>
                  <a:gd name="T88" fmla="*/ 16 w 69"/>
                  <a:gd name="T89" fmla="*/ 46 h 115"/>
                  <a:gd name="T90" fmla="*/ 23 w 69"/>
                  <a:gd name="T91" fmla="*/ 57 h 115"/>
                  <a:gd name="T92" fmla="*/ 27 w 69"/>
                  <a:gd name="T93" fmla="*/ 61 h 115"/>
                  <a:gd name="T94" fmla="*/ 35 w 69"/>
                  <a:gd name="T95" fmla="*/ 65 h 115"/>
                  <a:gd name="T96" fmla="*/ 39 w 69"/>
                  <a:gd name="T97" fmla="*/ 65 h 115"/>
                  <a:gd name="T98" fmla="*/ 43 w 69"/>
                  <a:gd name="T99" fmla="*/ 61 h 115"/>
                  <a:gd name="T100" fmla="*/ 46 w 69"/>
                  <a:gd name="T101" fmla="*/ 61 h 115"/>
                  <a:gd name="T102" fmla="*/ 50 w 69"/>
                  <a:gd name="T103" fmla="*/ 57 h 11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69"/>
                  <a:gd name="T157" fmla="*/ 0 h 115"/>
                  <a:gd name="T158" fmla="*/ 69 w 69"/>
                  <a:gd name="T159" fmla="*/ 115 h 115"/>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69" h="115">
                    <a:moveTo>
                      <a:pt x="0" y="115"/>
                    </a:moveTo>
                    <a:lnTo>
                      <a:pt x="0" y="115"/>
                    </a:lnTo>
                    <a:lnTo>
                      <a:pt x="12" y="111"/>
                    </a:lnTo>
                    <a:lnTo>
                      <a:pt x="20" y="107"/>
                    </a:lnTo>
                    <a:lnTo>
                      <a:pt x="31" y="99"/>
                    </a:lnTo>
                    <a:lnTo>
                      <a:pt x="39" y="92"/>
                    </a:lnTo>
                    <a:lnTo>
                      <a:pt x="46" y="76"/>
                    </a:lnTo>
                    <a:lnTo>
                      <a:pt x="50" y="65"/>
                    </a:lnTo>
                    <a:lnTo>
                      <a:pt x="39" y="69"/>
                    </a:lnTo>
                    <a:lnTo>
                      <a:pt x="27" y="72"/>
                    </a:lnTo>
                    <a:lnTo>
                      <a:pt x="16" y="69"/>
                    </a:lnTo>
                    <a:lnTo>
                      <a:pt x="8" y="61"/>
                    </a:lnTo>
                    <a:lnTo>
                      <a:pt x="0" y="53"/>
                    </a:lnTo>
                    <a:lnTo>
                      <a:pt x="0" y="38"/>
                    </a:lnTo>
                    <a:lnTo>
                      <a:pt x="0" y="26"/>
                    </a:lnTo>
                    <a:lnTo>
                      <a:pt x="8" y="15"/>
                    </a:lnTo>
                    <a:lnTo>
                      <a:pt x="16" y="7"/>
                    </a:lnTo>
                    <a:lnTo>
                      <a:pt x="23" y="0"/>
                    </a:lnTo>
                    <a:lnTo>
                      <a:pt x="35" y="0"/>
                    </a:lnTo>
                    <a:lnTo>
                      <a:pt x="46" y="3"/>
                    </a:lnTo>
                    <a:lnTo>
                      <a:pt x="58" y="11"/>
                    </a:lnTo>
                    <a:lnTo>
                      <a:pt x="66" y="23"/>
                    </a:lnTo>
                    <a:lnTo>
                      <a:pt x="69" y="34"/>
                    </a:lnTo>
                    <a:lnTo>
                      <a:pt x="69" y="46"/>
                    </a:lnTo>
                    <a:lnTo>
                      <a:pt x="66" y="65"/>
                    </a:lnTo>
                    <a:lnTo>
                      <a:pt x="62" y="80"/>
                    </a:lnTo>
                    <a:lnTo>
                      <a:pt x="50" y="95"/>
                    </a:lnTo>
                    <a:lnTo>
                      <a:pt x="35" y="107"/>
                    </a:lnTo>
                    <a:lnTo>
                      <a:pt x="20" y="115"/>
                    </a:lnTo>
                    <a:lnTo>
                      <a:pt x="4" y="115"/>
                    </a:lnTo>
                    <a:lnTo>
                      <a:pt x="0" y="115"/>
                    </a:lnTo>
                    <a:close/>
                    <a:moveTo>
                      <a:pt x="50" y="57"/>
                    </a:moveTo>
                    <a:lnTo>
                      <a:pt x="54" y="49"/>
                    </a:lnTo>
                    <a:lnTo>
                      <a:pt x="54" y="42"/>
                    </a:lnTo>
                    <a:lnTo>
                      <a:pt x="54" y="34"/>
                    </a:lnTo>
                    <a:lnTo>
                      <a:pt x="50" y="23"/>
                    </a:lnTo>
                    <a:lnTo>
                      <a:pt x="46" y="15"/>
                    </a:lnTo>
                    <a:lnTo>
                      <a:pt x="43" y="11"/>
                    </a:lnTo>
                    <a:lnTo>
                      <a:pt x="39" y="7"/>
                    </a:lnTo>
                    <a:lnTo>
                      <a:pt x="31" y="3"/>
                    </a:lnTo>
                    <a:lnTo>
                      <a:pt x="27" y="7"/>
                    </a:lnTo>
                    <a:lnTo>
                      <a:pt x="20" y="11"/>
                    </a:lnTo>
                    <a:lnTo>
                      <a:pt x="16" y="19"/>
                    </a:lnTo>
                    <a:lnTo>
                      <a:pt x="16" y="30"/>
                    </a:lnTo>
                    <a:lnTo>
                      <a:pt x="16" y="46"/>
                    </a:lnTo>
                    <a:lnTo>
                      <a:pt x="23" y="57"/>
                    </a:lnTo>
                    <a:lnTo>
                      <a:pt x="27" y="61"/>
                    </a:lnTo>
                    <a:lnTo>
                      <a:pt x="35" y="65"/>
                    </a:lnTo>
                    <a:lnTo>
                      <a:pt x="39" y="65"/>
                    </a:lnTo>
                    <a:lnTo>
                      <a:pt x="43" y="61"/>
                    </a:lnTo>
                    <a:lnTo>
                      <a:pt x="46" y="61"/>
                    </a:lnTo>
                    <a:lnTo>
                      <a:pt x="50" y="57"/>
                    </a:lnTo>
                    <a:close/>
                  </a:path>
                </a:pathLst>
              </a:custGeom>
              <a:solidFill>
                <a:srgbClr val="000000"/>
              </a:solidFill>
              <a:ln w="0">
                <a:solidFill>
                  <a:srgbClr val="000000"/>
                </a:solidFill>
                <a:round/>
                <a:headEnd/>
                <a:tailEnd/>
              </a:ln>
            </p:spPr>
            <p:txBody>
              <a:bodyPr/>
              <a:lstStyle/>
              <a:p>
                <a:endParaRPr lang="en-CA"/>
              </a:p>
            </p:txBody>
          </p:sp>
          <p:sp>
            <p:nvSpPr>
              <p:cNvPr id="19650" name="Rectangle 115"/>
              <p:cNvSpPr>
                <a:spLocks noChangeArrowheads="1"/>
              </p:cNvSpPr>
              <p:nvPr/>
            </p:nvSpPr>
            <p:spPr bwMode="auto">
              <a:xfrm>
                <a:off x="5268" y="1706"/>
                <a:ext cx="8" cy="207"/>
              </a:xfrm>
              <a:prstGeom prst="rect">
                <a:avLst/>
              </a:prstGeom>
              <a:solidFill>
                <a:srgbClr val="000000"/>
              </a:solidFill>
              <a:ln w="0">
                <a:solidFill>
                  <a:srgbClr val="000000"/>
                </a:solidFill>
                <a:miter lim="800000"/>
                <a:headEnd/>
                <a:tailEnd/>
              </a:ln>
            </p:spPr>
            <p:txBody>
              <a:bodyPr/>
              <a:lstStyle/>
              <a:p>
                <a:endParaRPr lang="en-US"/>
              </a:p>
            </p:txBody>
          </p:sp>
          <p:sp>
            <p:nvSpPr>
              <p:cNvPr id="19651" name="Rectangle 116"/>
              <p:cNvSpPr>
                <a:spLocks noChangeArrowheads="1"/>
              </p:cNvSpPr>
              <p:nvPr/>
            </p:nvSpPr>
            <p:spPr bwMode="auto">
              <a:xfrm>
                <a:off x="188" y="192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9652" name="Freeform 117"/>
              <p:cNvSpPr>
                <a:spLocks/>
              </p:cNvSpPr>
              <p:nvPr/>
            </p:nvSpPr>
            <p:spPr bwMode="auto">
              <a:xfrm>
                <a:off x="250" y="1963"/>
                <a:ext cx="46" cy="100"/>
              </a:xfrm>
              <a:custGeom>
                <a:avLst/>
                <a:gdLst>
                  <a:gd name="T0" fmla="*/ 23 w 46"/>
                  <a:gd name="T1" fmla="*/ 0 h 100"/>
                  <a:gd name="T2" fmla="*/ 23 w 46"/>
                  <a:gd name="T3" fmla="*/ 23 h 100"/>
                  <a:gd name="T4" fmla="*/ 42 w 46"/>
                  <a:gd name="T5" fmla="*/ 23 h 100"/>
                  <a:gd name="T6" fmla="*/ 42 w 46"/>
                  <a:gd name="T7" fmla="*/ 31 h 100"/>
                  <a:gd name="T8" fmla="*/ 23 w 46"/>
                  <a:gd name="T9" fmla="*/ 31 h 100"/>
                  <a:gd name="T10" fmla="*/ 23 w 46"/>
                  <a:gd name="T11" fmla="*/ 77 h 100"/>
                  <a:gd name="T12" fmla="*/ 27 w 46"/>
                  <a:gd name="T13" fmla="*/ 84 h 100"/>
                  <a:gd name="T14" fmla="*/ 27 w 46"/>
                  <a:gd name="T15" fmla="*/ 88 h 100"/>
                  <a:gd name="T16" fmla="*/ 30 w 46"/>
                  <a:gd name="T17" fmla="*/ 88 h 100"/>
                  <a:gd name="T18" fmla="*/ 30 w 46"/>
                  <a:gd name="T19" fmla="*/ 92 h 100"/>
                  <a:gd name="T20" fmla="*/ 34 w 46"/>
                  <a:gd name="T21" fmla="*/ 92 h 100"/>
                  <a:gd name="T22" fmla="*/ 38 w 46"/>
                  <a:gd name="T23" fmla="*/ 88 h 100"/>
                  <a:gd name="T24" fmla="*/ 38 w 46"/>
                  <a:gd name="T25" fmla="*/ 88 h 100"/>
                  <a:gd name="T26" fmla="*/ 42 w 46"/>
                  <a:gd name="T27" fmla="*/ 84 h 100"/>
                  <a:gd name="T28" fmla="*/ 46 w 46"/>
                  <a:gd name="T29" fmla="*/ 84 h 100"/>
                  <a:gd name="T30" fmla="*/ 42 w 46"/>
                  <a:gd name="T31" fmla="*/ 92 h 100"/>
                  <a:gd name="T32" fmla="*/ 38 w 46"/>
                  <a:gd name="T33" fmla="*/ 96 h 100"/>
                  <a:gd name="T34" fmla="*/ 30 w 46"/>
                  <a:gd name="T35" fmla="*/ 100 h 100"/>
                  <a:gd name="T36" fmla="*/ 27 w 46"/>
                  <a:gd name="T37" fmla="*/ 100 h 100"/>
                  <a:gd name="T38" fmla="*/ 23 w 46"/>
                  <a:gd name="T39" fmla="*/ 100 h 100"/>
                  <a:gd name="T40" fmla="*/ 19 w 46"/>
                  <a:gd name="T41" fmla="*/ 100 h 100"/>
                  <a:gd name="T42" fmla="*/ 15 w 46"/>
                  <a:gd name="T43" fmla="*/ 96 h 100"/>
                  <a:gd name="T44" fmla="*/ 11 w 46"/>
                  <a:gd name="T45" fmla="*/ 92 h 100"/>
                  <a:gd name="T46" fmla="*/ 11 w 46"/>
                  <a:gd name="T47" fmla="*/ 88 h 100"/>
                  <a:gd name="T48" fmla="*/ 11 w 46"/>
                  <a:gd name="T49" fmla="*/ 81 h 100"/>
                  <a:gd name="T50" fmla="*/ 11 w 46"/>
                  <a:gd name="T51" fmla="*/ 31 h 100"/>
                  <a:gd name="T52" fmla="*/ 0 w 46"/>
                  <a:gd name="T53" fmla="*/ 31 h 100"/>
                  <a:gd name="T54" fmla="*/ 0 w 46"/>
                  <a:gd name="T55" fmla="*/ 27 h 100"/>
                  <a:gd name="T56" fmla="*/ 4 w 46"/>
                  <a:gd name="T57" fmla="*/ 23 h 100"/>
                  <a:gd name="T58" fmla="*/ 7 w 46"/>
                  <a:gd name="T59" fmla="*/ 19 h 100"/>
                  <a:gd name="T60" fmla="*/ 11 w 46"/>
                  <a:gd name="T61" fmla="*/ 15 h 100"/>
                  <a:gd name="T62" fmla="*/ 15 w 46"/>
                  <a:gd name="T63" fmla="*/ 12 h 100"/>
                  <a:gd name="T64" fmla="*/ 19 w 46"/>
                  <a:gd name="T65" fmla="*/ 8 h 100"/>
                  <a:gd name="T66" fmla="*/ 23 w 46"/>
                  <a:gd name="T67" fmla="*/ 0 h 100"/>
                  <a:gd name="T68" fmla="*/ 23 w 46"/>
                  <a:gd name="T69" fmla="*/ 0 h 10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6"/>
                  <a:gd name="T106" fmla="*/ 0 h 100"/>
                  <a:gd name="T107" fmla="*/ 46 w 46"/>
                  <a:gd name="T108" fmla="*/ 100 h 10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6" h="100">
                    <a:moveTo>
                      <a:pt x="23" y="0"/>
                    </a:moveTo>
                    <a:lnTo>
                      <a:pt x="23" y="23"/>
                    </a:lnTo>
                    <a:lnTo>
                      <a:pt x="42" y="23"/>
                    </a:lnTo>
                    <a:lnTo>
                      <a:pt x="42" y="31"/>
                    </a:lnTo>
                    <a:lnTo>
                      <a:pt x="23" y="31"/>
                    </a:lnTo>
                    <a:lnTo>
                      <a:pt x="23" y="77"/>
                    </a:lnTo>
                    <a:lnTo>
                      <a:pt x="27" y="84"/>
                    </a:lnTo>
                    <a:lnTo>
                      <a:pt x="27" y="88"/>
                    </a:lnTo>
                    <a:lnTo>
                      <a:pt x="30" y="88"/>
                    </a:lnTo>
                    <a:lnTo>
                      <a:pt x="30" y="92"/>
                    </a:lnTo>
                    <a:lnTo>
                      <a:pt x="34" y="92"/>
                    </a:lnTo>
                    <a:lnTo>
                      <a:pt x="38" y="88"/>
                    </a:lnTo>
                    <a:lnTo>
                      <a:pt x="42" y="84"/>
                    </a:lnTo>
                    <a:lnTo>
                      <a:pt x="46" y="84"/>
                    </a:lnTo>
                    <a:lnTo>
                      <a:pt x="42" y="92"/>
                    </a:lnTo>
                    <a:lnTo>
                      <a:pt x="38" y="96"/>
                    </a:lnTo>
                    <a:lnTo>
                      <a:pt x="30" y="100"/>
                    </a:lnTo>
                    <a:lnTo>
                      <a:pt x="27" y="100"/>
                    </a:lnTo>
                    <a:lnTo>
                      <a:pt x="23" y="100"/>
                    </a:lnTo>
                    <a:lnTo>
                      <a:pt x="19" y="100"/>
                    </a:lnTo>
                    <a:lnTo>
                      <a:pt x="15" y="96"/>
                    </a:lnTo>
                    <a:lnTo>
                      <a:pt x="11" y="92"/>
                    </a:lnTo>
                    <a:lnTo>
                      <a:pt x="11" y="88"/>
                    </a:lnTo>
                    <a:lnTo>
                      <a:pt x="11" y="81"/>
                    </a:lnTo>
                    <a:lnTo>
                      <a:pt x="11" y="31"/>
                    </a:lnTo>
                    <a:lnTo>
                      <a:pt x="0" y="31"/>
                    </a:lnTo>
                    <a:lnTo>
                      <a:pt x="0" y="27"/>
                    </a:lnTo>
                    <a:lnTo>
                      <a:pt x="4" y="23"/>
                    </a:lnTo>
                    <a:lnTo>
                      <a:pt x="7" y="19"/>
                    </a:lnTo>
                    <a:lnTo>
                      <a:pt x="11" y="15"/>
                    </a:lnTo>
                    <a:lnTo>
                      <a:pt x="15" y="12"/>
                    </a:lnTo>
                    <a:lnTo>
                      <a:pt x="19" y="8"/>
                    </a:lnTo>
                    <a:lnTo>
                      <a:pt x="23" y="0"/>
                    </a:lnTo>
                    <a:close/>
                  </a:path>
                </a:pathLst>
              </a:custGeom>
              <a:solidFill>
                <a:srgbClr val="000000"/>
              </a:solidFill>
              <a:ln w="0">
                <a:solidFill>
                  <a:srgbClr val="000000"/>
                </a:solidFill>
                <a:round/>
                <a:headEnd/>
                <a:tailEnd/>
              </a:ln>
            </p:spPr>
            <p:txBody>
              <a:bodyPr/>
              <a:lstStyle/>
              <a:p>
                <a:endParaRPr lang="en-CA"/>
              </a:p>
            </p:txBody>
          </p:sp>
          <p:sp>
            <p:nvSpPr>
              <p:cNvPr id="19653" name="Freeform 118"/>
              <p:cNvSpPr>
                <a:spLocks noEditPoints="1"/>
              </p:cNvSpPr>
              <p:nvPr/>
            </p:nvSpPr>
            <p:spPr bwMode="auto">
              <a:xfrm>
                <a:off x="300" y="1986"/>
                <a:ext cx="73" cy="77"/>
              </a:xfrm>
              <a:custGeom>
                <a:avLst/>
                <a:gdLst>
                  <a:gd name="T0" fmla="*/ 38 w 73"/>
                  <a:gd name="T1" fmla="*/ 0 h 77"/>
                  <a:gd name="T2" fmla="*/ 46 w 73"/>
                  <a:gd name="T3" fmla="*/ 0 h 77"/>
                  <a:gd name="T4" fmla="*/ 57 w 73"/>
                  <a:gd name="T5" fmla="*/ 4 h 77"/>
                  <a:gd name="T6" fmla="*/ 65 w 73"/>
                  <a:gd name="T7" fmla="*/ 12 h 77"/>
                  <a:gd name="T8" fmla="*/ 69 w 73"/>
                  <a:gd name="T9" fmla="*/ 23 h 77"/>
                  <a:gd name="T10" fmla="*/ 73 w 73"/>
                  <a:gd name="T11" fmla="*/ 38 h 77"/>
                  <a:gd name="T12" fmla="*/ 73 w 73"/>
                  <a:gd name="T13" fmla="*/ 46 h 77"/>
                  <a:gd name="T14" fmla="*/ 69 w 73"/>
                  <a:gd name="T15" fmla="*/ 58 h 77"/>
                  <a:gd name="T16" fmla="*/ 61 w 73"/>
                  <a:gd name="T17" fmla="*/ 65 h 77"/>
                  <a:gd name="T18" fmla="*/ 53 w 73"/>
                  <a:gd name="T19" fmla="*/ 73 h 77"/>
                  <a:gd name="T20" fmla="*/ 46 w 73"/>
                  <a:gd name="T21" fmla="*/ 77 h 77"/>
                  <a:gd name="T22" fmla="*/ 34 w 73"/>
                  <a:gd name="T23" fmla="*/ 77 h 77"/>
                  <a:gd name="T24" fmla="*/ 26 w 73"/>
                  <a:gd name="T25" fmla="*/ 77 h 77"/>
                  <a:gd name="T26" fmla="*/ 15 w 73"/>
                  <a:gd name="T27" fmla="*/ 73 h 77"/>
                  <a:gd name="T28" fmla="*/ 7 w 73"/>
                  <a:gd name="T29" fmla="*/ 65 h 77"/>
                  <a:gd name="T30" fmla="*/ 3 w 73"/>
                  <a:gd name="T31" fmla="*/ 54 h 77"/>
                  <a:gd name="T32" fmla="*/ 0 w 73"/>
                  <a:gd name="T33" fmla="*/ 38 h 77"/>
                  <a:gd name="T34" fmla="*/ 3 w 73"/>
                  <a:gd name="T35" fmla="*/ 31 h 77"/>
                  <a:gd name="T36" fmla="*/ 7 w 73"/>
                  <a:gd name="T37" fmla="*/ 19 h 77"/>
                  <a:gd name="T38" fmla="*/ 11 w 73"/>
                  <a:gd name="T39" fmla="*/ 12 h 77"/>
                  <a:gd name="T40" fmla="*/ 19 w 73"/>
                  <a:gd name="T41" fmla="*/ 4 h 77"/>
                  <a:gd name="T42" fmla="*/ 26 w 73"/>
                  <a:gd name="T43" fmla="*/ 0 h 77"/>
                  <a:gd name="T44" fmla="*/ 38 w 73"/>
                  <a:gd name="T45" fmla="*/ 0 h 77"/>
                  <a:gd name="T46" fmla="*/ 34 w 73"/>
                  <a:gd name="T47" fmla="*/ 4 h 77"/>
                  <a:gd name="T48" fmla="*/ 30 w 73"/>
                  <a:gd name="T49" fmla="*/ 4 h 77"/>
                  <a:gd name="T50" fmla="*/ 26 w 73"/>
                  <a:gd name="T51" fmla="*/ 8 h 77"/>
                  <a:gd name="T52" fmla="*/ 19 w 73"/>
                  <a:gd name="T53" fmla="*/ 12 h 77"/>
                  <a:gd name="T54" fmla="*/ 19 w 73"/>
                  <a:gd name="T55" fmla="*/ 15 h 77"/>
                  <a:gd name="T56" fmla="*/ 15 w 73"/>
                  <a:gd name="T57" fmla="*/ 23 h 77"/>
                  <a:gd name="T58" fmla="*/ 15 w 73"/>
                  <a:gd name="T59" fmla="*/ 35 h 77"/>
                  <a:gd name="T60" fmla="*/ 15 w 73"/>
                  <a:gd name="T61" fmla="*/ 46 h 77"/>
                  <a:gd name="T62" fmla="*/ 23 w 73"/>
                  <a:gd name="T63" fmla="*/ 61 h 77"/>
                  <a:gd name="T64" fmla="*/ 26 w 73"/>
                  <a:gd name="T65" fmla="*/ 69 h 77"/>
                  <a:gd name="T66" fmla="*/ 30 w 73"/>
                  <a:gd name="T67" fmla="*/ 73 h 77"/>
                  <a:gd name="T68" fmla="*/ 38 w 73"/>
                  <a:gd name="T69" fmla="*/ 73 h 77"/>
                  <a:gd name="T70" fmla="*/ 46 w 73"/>
                  <a:gd name="T71" fmla="*/ 73 h 77"/>
                  <a:gd name="T72" fmla="*/ 53 w 73"/>
                  <a:gd name="T73" fmla="*/ 65 h 77"/>
                  <a:gd name="T74" fmla="*/ 57 w 73"/>
                  <a:gd name="T75" fmla="*/ 58 h 77"/>
                  <a:gd name="T76" fmla="*/ 57 w 73"/>
                  <a:gd name="T77" fmla="*/ 42 h 77"/>
                  <a:gd name="T78" fmla="*/ 57 w 73"/>
                  <a:gd name="T79" fmla="*/ 31 h 77"/>
                  <a:gd name="T80" fmla="*/ 53 w 73"/>
                  <a:gd name="T81" fmla="*/ 19 h 77"/>
                  <a:gd name="T82" fmla="*/ 49 w 73"/>
                  <a:gd name="T83" fmla="*/ 12 h 77"/>
                  <a:gd name="T84" fmla="*/ 42 w 73"/>
                  <a:gd name="T85" fmla="*/ 8 h 77"/>
                  <a:gd name="T86" fmla="*/ 34 w 73"/>
                  <a:gd name="T87" fmla="*/ 4 h 77"/>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3"/>
                  <a:gd name="T133" fmla="*/ 0 h 77"/>
                  <a:gd name="T134" fmla="*/ 73 w 73"/>
                  <a:gd name="T135" fmla="*/ 77 h 77"/>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3" h="77">
                    <a:moveTo>
                      <a:pt x="38" y="0"/>
                    </a:moveTo>
                    <a:lnTo>
                      <a:pt x="46" y="0"/>
                    </a:lnTo>
                    <a:lnTo>
                      <a:pt x="57" y="4"/>
                    </a:lnTo>
                    <a:lnTo>
                      <a:pt x="65" y="12"/>
                    </a:lnTo>
                    <a:lnTo>
                      <a:pt x="69" y="23"/>
                    </a:lnTo>
                    <a:lnTo>
                      <a:pt x="73" y="38"/>
                    </a:lnTo>
                    <a:lnTo>
                      <a:pt x="73" y="46"/>
                    </a:lnTo>
                    <a:lnTo>
                      <a:pt x="69" y="58"/>
                    </a:lnTo>
                    <a:lnTo>
                      <a:pt x="61" y="65"/>
                    </a:lnTo>
                    <a:lnTo>
                      <a:pt x="53" y="73"/>
                    </a:lnTo>
                    <a:lnTo>
                      <a:pt x="46" y="77"/>
                    </a:lnTo>
                    <a:lnTo>
                      <a:pt x="34" y="77"/>
                    </a:lnTo>
                    <a:lnTo>
                      <a:pt x="26" y="77"/>
                    </a:lnTo>
                    <a:lnTo>
                      <a:pt x="15" y="73"/>
                    </a:lnTo>
                    <a:lnTo>
                      <a:pt x="7" y="65"/>
                    </a:lnTo>
                    <a:lnTo>
                      <a:pt x="3" y="54"/>
                    </a:lnTo>
                    <a:lnTo>
                      <a:pt x="0" y="38"/>
                    </a:lnTo>
                    <a:lnTo>
                      <a:pt x="3" y="31"/>
                    </a:lnTo>
                    <a:lnTo>
                      <a:pt x="7" y="19"/>
                    </a:lnTo>
                    <a:lnTo>
                      <a:pt x="11" y="12"/>
                    </a:lnTo>
                    <a:lnTo>
                      <a:pt x="19" y="4"/>
                    </a:lnTo>
                    <a:lnTo>
                      <a:pt x="26" y="0"/>
                    </a:lnTo>
                    <a:lnTo>
                      <a:pt x="38" y="0"/>
                    </a:lnTo>
                    <a:close/>
                    <a:moveTo>
                      <a:pt x="34" y="4"/>
                    </a:moveTo>
                    <a:lnTo>
                      <a:pt x="30" y="4"/>
                    </a:lnTo>
                    <a:lnTo>
                      <a:pt x="26" y="8"/>
                    </a:lnTo>
                    <a:lnTo>
                      <a:pt x="19" y="12"/>
                    </a:lnTo>
                    <a:lnTo>
                      <a:pt x="19" y="15"/>
                    </a:lnTo>
                    <a:lnTo>
                      <a:pt x="15" y="23"/>
                    </a:lnTo>
                    <a:lnTo>
                      <a:pt x="15" y="35"/>
                    </a:lnTo>
                    <a:lnTo>
                      <a:pt x="15" y="46"/>
                    </a:lnTo>
                    <a:lnTo>
                      <a:pt x="23" y="61"/>
                    </a:lnTo>
                    <a:lnTo>
                      <a:pt x="26" y="69"/>
                    </a:lnTo>
                    <a:lnTo>
                      <a:pt x="30" y="73"/>
                    </a:lnTo>
                    <a:lnTo>
                      <a:pt x="38" y="73"/>
                    </a:lnTo>
                    <a:lnTo>
                      <a:pt x="46" y="73"/>
                    </a:lnTo>
                    <a:lnTo>
                      <a:pt x="53" y="65"/>
                    </a:lnTo>
                    <a:lnTo>
                      <a:pt x="57" y="58"/>
                    </a:lnTo>
                    <a:lnTo>
                      <a:pt x="57" y="42"/>
                    </a:lnTo>
                    <a:lnTo>
                      <a:pt x="57" y="31"/>
                    </a:lnTo>
                    <a:lnTo>
                      <a:pt x="53" y="19"/>
                    </a:lnTo>
                    <a:lnTo>
                      <a:pt x="49" y="12"/>
                    </a:lnTo>
                    <a:lnTo>
                      <a:pt x="42" y="8"/>
                    </a:lnTo>
                    <a:lnTo>
                      <a:pt x="34" y="4"/>
                    </a:lnTo>
                    <a:close/>
                  </a:path>
                </a:pathLst>
              </a:custGeom>
              <a:solidFill>
                <a:srgbClr val="000000"/>
              </a:solidFill>
              <a:ln w="0">
                <a:solidFill>
                  <a:srgbClr val="000000"/>
                </a:solidFill>
                <a:round/>
                <a:headEnd/>
                <a:tailEnd/>
              </a:ln>
            </p:spPr>
            <p:txBody>
              <a:bodyPr/>
              <a:lstStyle/>
              <a:p>
                <a:endParaRPr lang="en-CA"/>
              </a:p>
            </p:txBody>
          </p:sp>
          <p:sp>
            <p:nvSpPr>
              <p:cNvPr id="19654" name="Rectangle 119"/>
              <p:cNvSpPr>
                <a:spLocks noChangeArrowheads="1"/>
              </p:cNvSpPr>
              <p:nvPr/>
            </p:nvSpPr>
            <p:spPr bwMode="auto">
              <a:xfrm>
                <a:off x="833" y="192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9655" name="Rectangle 120"/>
              <p:cNvSpPr>
                <a:spLocks noChangeArrowheads="1"/>
              </p:cNvSpPr>
              <p:nvPr/>
            </p:nvSpPr>
            <p:spPr bwMode="auto">
              <a:xfrm>
                <a:off x="864" y="1921"/>
                <a:ext cx="7" cy="207"/>
              </a:xfrm>
              <a:prstGeom prst="rect">
                <a:avLst/>
              </a:prstGeom>
              <a:solidFill>
                <a:srgbClr val="000000"/>
              </a:solidFill>
              <a:ln w="0">
                <a:solidFill>
                  <a:srgbClr val="000000"/>
                </a:solidFill>
                <a:miter lim="800000"/>
                <a:headEnd/>
                <a:tailEnd/>
              </a:ln>
            </p:spPr>
            <p:txBody>
              <a:bodyPr/>
              <a:lstStyle/>
              <a:p>
                <a:endParaRPr lang="en-US"/>
              </a:p>
            </p:txBody>
          </p:sp>
          <p:sp>
            <p:nvSpPr>
              <p:cNvPr id="19656" name="Freeform 121"/>
              <p:cNvSpPr>
                <a:spLocks/>
              </p:cNvSpPr>
              <p:nvPr/>
            </p:nvSpPr>
            <p:spPr bwMode="auto">
              <a:xfrm>
                <a:off x="1059" y="2044"/>
                <a:ext cx="19" cy="19"/>
              </a:xfrm>
              <a:custGeom>
                <a:avLst/>
                <a:gdLst>
                  <a:gd name="T0" fmla="*/ 8 w 19"/>
                  <a:gd name="T1" fmla="*/ 0 h 19"/>
                  <a:gd name="T2" fmla="*/ 12 w 19"/>
                  <a:gd name="T3" fmla="*/ 3 h 19"/>
                  <a:gd name="T4" fmla="*/ 16 w 19"/>
                  <a:gd name="T5" fmla="*/ 3 h 19"/>
                  <a:gd name="T6" fmla="*/ 19 w 19"/>
                  <a:gd name="T7" fmla="*/ 7 h 19"/>
                  <a:gd name="T8" fmla="*/ 19 w 19"/>
                  <a:gd name="T9" fmla="*/ 11 h 19"/>
                  <a:gd name="T10" fmla="*/ 19 w 19"/>
                  <a:gd name="T11" fmla="*/ 15 h 19"/>
                  <a:gd name="T12" fmla="*/ 16 w 19"/>
                  <a:gd name="T13" fmla="*/ 19 h 19"/>
                  <a:gd name="T14" fmla="*/ 12 w 19"/>
                  <a:gd name="T15" fmla="*/ 19 h 19"/>
                  <a:gd name="T16" fmla="*/ 8 w 19"/>
                  <a:gd name="T17" fmla="*/ 19 h 19"/>
                  <a:gd name="T18" fmla="*/ 4 w 19"/>
                  <a:gd name="T19" fmla="*/ 19 h 19"/>
                  <a:gd name="T20" fmla="*/ 0 w 19"/>
                  <a:gd name="T21" fmla="*/ 19 h 19"/>
                  <a:gd name="T22" fmla="*/ 0 w 19"/>
                  <a:gd name="T23" fmla="*/ 15 h 19"/>
                  <a:gd name="T24" fmla="*/ 0 w 19"/>
                  <a:gd name="T25" fmla="*/ 11 h 19"/>
                  <a:gd name="T26" fmla="*/ 0 w 19"/>
                  <a:gd name="T27" fmla="*/ 7 h 19"/>
                  <a:gd name="T28" fmla="*/ 0 w 19"/>
                  <a:gd name="T29" fmla="*/ 3 h 19"/>
                  <a:gd name="T30" fmla="*/ 4 w 19"/>
                  <a:gd name="T31" fmla="*/ 0 h 19"/>
                  <a:gd name="T32" fmla="*/ 8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8" y="0"/>
                    </a:moveTo>
                    <a:lnTo>
                      <a:pt x="12" y="3"/>
                    </a:lnTo>
                    <a:lnTo>
                      <a:pt x="16" y="3"/>
                    </a:lnTo>
                    <a:lnTo>
                      <a:pt x="19" y="7"/>
                    </a:lnTo>
                    <a:lnTo>
                      <a:pt x="19" y="11"/>
                    </a:lnTo>
                    <a:lnTo>
                      <a:pt x="19" y="15"/>
                    </a:lnTo>
                    <a:lnTo>
                      <a:pt x="16" y="19"/>
                    </a:lnTo>
                    <a:lnTo>
                      <a:pt x="12" y="19"/>
                    </a:lnTo>
                    <a:lnTo>
                      <a:pt x="8" y="19"/>
                    </a:lnTo>
                    <a:lnTo>
                      <a:pt x="4" y="19"/>
                    </a:lnTo>
                    <a:lnTo>
                      <a:pt x="0" y="19"/>
                    </a:lnTo>
                    <a:lnTo>
                      <a:pt x="0" y="15"/>
                    </a:lnTo>
                    <a:lnTo>
                      <a:pt x="0" y="11"/>
                    </a:lnTo>
                    <a:lnTo>
                      <a:pt x="0" y="7"/>
                    </a:lnTo>
                    <a:lnTo>
                      <a:pt x="0" y="3"/>
                    </a:lnTo>
                    <a:lnTo>
                      <a:pt x="4" y="0"/>
                    </a:lnTo>
                    <a:lnTo>
                      <a:pt x="8" y="0"/>
                    </a:lnTo>
                    <a:close/>
                  </a:path>
                </a:pathLst>
              </a:custGeom>
              <a:solidFill>
                <a:srgbClr val="000000"/>
              </a:solidFill>
              <a:ln w="0">
                <a:solidFill>
                  <a:srgbClr val="000000"/>
                </a:solidFill>
                <a:round/>
                <a:headEnd/>
                <a:tailEnd/>
              </a:ln>
            </p:spPr>
            <p:txBody>
              <a:bodyPr/>
              <a:lstStyle/>
              <a:p>
                <a:endParaRPr lang="en-CA"/>
              </a:p>
            </p:txBody>
          </p:sp>
          <p:sp>
            <p:nvSpPr>
              <p:cNvPr id="19657" name="Freeform 122"/>
              <p:cNvSpPr>
                <a:spLocks noEditPoints="1"/>
              </p:cNvSpPr>
              <p:nvPr/>
            </p:nvSpPr>
            <p:spPr bwMode="auto">
              <a:xfrm>
                <a:off x="1094" y="1948"/>
                <a:ext cx="73" cy="115"/>
              </a:xfrm>
              <a:custGeom>
                <a:avLst/>
                <a:gdLst>
                  <a:gd name="T0" fmla="*/ 0 w 73"/>
                  <a:gd name="T1" fmla="*/ 57 h 115"/>
                  <a:gd name="T2" fmla="*/ 4 w 73"/>
                  <a:gd name="T3" fmla="*/ 42 h 115"/>
                  <a:gd name="T4" fmla="*/ 8 w 73"/>
                  <a:gd name="T5" fmla="*/ 27 h 115"/>
                  <a:gd name="T6" fmla="*/ 11 w 73"/>
                  <a:gd name="T7" fmla="*/ 15 h 115"/>
                  <a:gd name="T8" fmla="*/ 23 w 73"/>
                  <a:gd name="T9" fmla="*/ 7 h 115"/>
                  <a:gd name="T10" fmla="*/ 31 w 73"/>
                  <a:gd name="T11" fmla="*/ 4 h 115"/>
                  <a:gd name="T12" fmla="*/ 34 w 73"/>
                  <a:gd name="T13" fmla="*/ 0 h 115"/>
                  <a:gd name="T14" fmla="*/ 46 w 73"/>
                  <a:gd name="T15" fmla="*/ 4 h 115"/>
                  <a:gd name="T16" fmla="*/ 54 w 73"/>
                  <a:gd name="T17" fmla="*/ 7 h 115"/>
                  <a:gd name="T18" fmla="*/ 57 w 73"/>
                  <a:gd name="T19" fmla="*/ 15 h 115"/>
                  <a:gd name="T20" fmla="*/ 65 w 73"/>
                  <a:gd name="T21" fmla="*/ 27 h 115"/>
                  <a:gd name="T22" fmla="*/ 69 w 73"/>
                  <a:gd name="T23" fmla="*/ 42 h 115"/>
                  <a:gd name="T24" fmla="*/ 73 w 73"/>
                  <a:gd name="T25" fmla="*/ 57 h 115"/>
                  <a:gd name="T26" fmla="*/ 69 w 73"/>
                  <a:gd name="T27" fmla="*/ 76 h 115"/>
                  <a:gd name="T28" fmla="*/ 65 w 73"/>
                  <a:gd name="T29" fmla="*/ 92 h 115"/>
                  <a:gd name="T30" fmla="*/ 57 w 73"/>
                  <a:gd name="T31" fmla="*/ 103 h 115"/>
                  <a:gd name="T32" fmla="*/ 50 w 73"/>
                  <a:gd name="T33" fmla="*/ 111 h 115"/>
                  <a:gd name="T34" fmla="*/ 42 w 73"/>
                  <a:gd name="T35" fmla="*/ 115 h 115"/>
                  <a:gd name="T36" fmla="*/ 34 w 73"/>
                  <a:gd name="T37" fmla="*/ 115 h 115"/>
                  <a:gd name="T38" fmla="*/ 27 w 73"/>
                  <a:gd name="T39" fmla="*/ 115 h 115"/>
                  <a:gd name="T40" fmla="*/ 15 w 73"/>
                  <a:gd name="T41" fmla="*/ 107 h 115"/>
                  <a:gd name="T42" fmla="*/ 11 w 73"/>
                  <a:gd name="T43" fmla="*/ 96 h 115"/>
                  <a:gd name="T44" fmla="*/ 4 w 73"/>
                  <a:gd name="T45" fmla="*/ 80 h 115"/>
                  <a:gd name="T46" fmla="*/ 0 w 73"/>
                  <a:gd name="T47" fmla="*/ 57 h 115"/>
                  <a:gd name="T48" fmla="*/ 15 w 73"/>
                  <a:gd name="T49" fmla="*/ 61 h 115"/>
                  <a:gd name="T50" fmla="*/ 19 w 73"/>
                  <a:gd name="T51" fmla="*/ 80 h 115"/>
                  <a:gd name="T52" fmla="*/ 23 w 73"/>
                  <a:gd name="T53" fmla="*/ 99 h 115"/>
                  <a:gd name="T54" fmla="*/ 27 w 73"/>
                  <a:gd name="T55" fmla="*/ 107 h 115"/>
                  <a:gd name="T56" fmla="*/ 31 w 73"/>
                  <a:gd name="T57" fmla="*/ 111 h 115"/>
                  <a:gd name="T58" fmla="*/ 34 w 73"/>
                  <a:gd name="T59" fmla="*/ 111 h 115"/>
                  <a:gd name="T60" fmla="*/ 38 w 73"/>
                  <a:gd name="T61" fmla="*/ 111 h 115"/>
                  <a:gd name="T62" fmla="*/ 46 w 73"/>
                  <a:gd name="T63" fmla="*/ 107 h 115"/>
                  <a:gd name="T64" fmla="*/ 50 w 73"/>
                  <a:gd name="T65" fmla="*/ 103 h 115"/>
                  <a:gd name="T66" fmla="*/ 50 w 73"/>
                  <a:gd name="T67" fmla="*/ 92 h 115"/>
                  <a:gd name="T68" fmla="*/ 54 w 73"/>
                  <a:gd name="T69" fmla="*/ 76 h 115"/>
                  <a:gd name="T70" fmla="*/ 54 w 73"/>
                  <a:gd name="T71" fmla="*/ 53 h 115"/>
                  <a:gd name="T72" fmla="*/ 54 w 73"/>
                  <a:gd name="T73" fmla="*/ 38 h 115"/>
                  <a:gd name="T74" fmla="*/ 50 w 73"/>
                  <a:gd name="T75" fmla="*/ 23 h 115"/>
                  <a:gd name="T76" fmla="*/ 50 w 73"/>
                  <a:gd name="T77" fmla="*/ 15 h 115"/>
                  <a:gd name="T78" fmla="*/ 46 w 73"/>
                  <a:gd name="T79" fmla="*/ 7 h 115"/>
                  <a:gd name="T80" fmla="*/ 42 w 73"/>
                  <a:gd name="T81" fmla="*/ 7 h 115"/>
                  <a:gd name="T82" fmla="*/ 34 w 73"/>
                  <a:gd name="T83" fmla="*/ 7 h 115"/>
                  <a:gd name="T84" fmla="*/ 31 w 73"/>
                  <a:gd name="T85" fmla="*/ 7 h 115"/>
                  <a:gd name="T86" fmla="*/ 27 w 73"/>
                  <a:gd name="T87" fmla="*/ 11 h 115"/>
                  <a:gd name="T88" fmla="*/ 23 w 73"/>
                  <a:gd name="T89" fmla="*/ 19 h 115"/>
                  <a:gd name="T90" fmla="*/ 19 w 73"/>
                  <a:gd name="T91" fmla="*/ 30 h 115"/>
                  <a:gd name="T92" fmla="*/ 19 w 73"/>
                  <a:gd name="T93" fmla="*/ 46 h 115"/>
                  <a:gd name="T94" fmla="*/ 15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7"/>
                    </a:moveTo>
                    <a:lnTo>
                      <a:pt x="4" y="42"/>
                    </a:lnTo>
                    <a:lnTo>
                      <a:pt x="8" y="27"/>
                    </a:lnTo>
                    <a:lnTo>
                      <a:pt x="11" y="15"/>
                    </a:lnTo>
                    <a:lnTo>
                      <a:pt x="23" y="7"/>
                    </a:lnTo>
                    <a:lnTo>
                      <a:pt x="31" y="4"/>
                    </a:lnTo>
                    <a:lnTo>
                      <a:pt x="34" y="0"/>
                    </a:lnTo>
                    <a:lnTo>
                      <a:pt x="46" y="4"/>
                    </a:lnTo>
                    <a:lnTo>
                      <a:pt x="54" y="7"/>
                    </a:lnTo>
                    <a:lnTo>
                      <a:pt x="57" y="15"/>
                    </a:lnTo>
                    <a:lnTo>
                      <a:pt x="65" y="27"/>
                    </a:lnTo>
                    <a:lnTo>
                      <a:pt x="69" y="42"/>
                    </a:lnTo>
                    <a:lnTo>
                      <a:pt x="73" y="57"/>
                    </a:lnTo>
                    <a:lnTo>
                      <a:pt x="69" y="76"/>
                    </a:lnTo>
                    <a:lnTo>
                      <a:pt x="65" y="92"/>
                    </a:lnTo>
                    <a:lnTo>
                      <a:pt x="57" y="103"/>
                    </a:lnTo>
                    <a:lnTo>
                      <a:pt x="50" y="111"/>
                    </a:lnTo>
                    <a:lnTo>
                      <a:pt x="42" y="115"/>
                    </a:lnTo>
                    <a:lnTo>
                      <a:pt x="34" y="115"/>
                    </a:lnTo>
                    <a:lnTo>
                      <a:pt x="27" y="115"/>
                    </a:lnTo>
                    <a:lnTo>
                      <a:pt x="15" y="107"/>
                    </a:lnTo>
                    <a:lnTo>
                      <a:pt x="11" y="96"/>
                    </a:lnTo>
                    <a:lnTo>
                      <a:pt x="4" y="80"/>
                    </a:lnTo>
                    <a:lnTo>
                      <a:pt x="0" y="57"/>
                    </a:lnTo>
                    <a:close/>
                    <a:moveTo>
                      <a:pt x="15" y="61"/>
                    </a:moveTo>
                    <a:lnTo>
                      <a:pt x="19" y="80"/>
                    </a:lnTo>
                    <a:lnTo>
                      <a:pt x="23" y="99"/>
                    </a:lnTo>
                    <a:lnTo>
                      <a:pt x="27" y="107"/>
                    </a:lnTo>
                    <a:lnTo>
                      <a:pt x="31" y="111"/>
                    </a:lnTo>
                    <a:lnTo>
                      <a:pt x="34" y="111"/>
                    </a:lnTo>
                    <a:lnTo>
                      <a:pt x="38" y="111"/>
                    </a:lnTo>
                    <a:lnTo>
                      <a:pt x="46" y="107"/>
                    </a:lnTo>
                    <a:lnTo>
                      <a:pt x="50" y="103"/>
                    </a:lnTo>
                    <a:lnTo>
                      <a:pt x="50" y="92"/>
                    </a:lnTo>
                    <a:lnTo>
                      <a:pt x="54" y="76"/>
                    </a:lnTo>
                    <a:lnTo>
                      <a:pt x="54" y="53"/>
                    </a:lnTo>
                    <a:lnTo>
                      <a:pt x="54" y="38"/>
                    </a:lnTo>
                    <a:lnTo>
                      <a:pt x="50" y="23"/>
                    </a:lnTo>
                    <a:lnTo>
                      <a:pt x="50" y="15"/>
                    </a:lnTo>
                    <a:lnTo>
                      <a:pt x="46" y="7"/>
                    </a:lnTo>
                    <a:lnTo>
                      <a:pt x="42" y="7"/>
                    </a:lnTo>
                    <a:lnTo>
                      <a:pt x="34" y="7"/>
                    </a:lnTo>
                    <a:lnTo>
                      <a:pt x="31" y="7"/>
                    </a:lnTo>
                    <a:lnTo>
                      <a:pt x="27" y="11"/>
                    </a:lnTo>
                    <a:lnTo>
                      <a:pt x="23" y="19"/>
                    </a:lnTo>
                    <a:lnTo>
                      <a:pt x="19" y="30"/>
                    </a:lnTo>
                    <a:lnTo>
                      <a:pt x="19" y="46"/>
                    </a:lnTo>
                    <a:lnTo>
                      <a:pt x="15" y="61"/>
                    </a:lnTo>
                    <a:close/>
                  </a:path>
                </a:pathLst>
              </a:custGeom>
              <a:solidFill>
                <a:srgbClr val="000000"/>
              </a:solidFill>
              <a:ln w="0">
                <a:solidFill>
                  <a:srgbClr val="000000"/>
                </a:solidFill>
                <a:round/>
                <a:headEnd/>
                <a:tailEnd/>
              </a:ln>
            </p:spPr>
            <p:txBody>
              <a:bodyPr/>
              <a:lstStyle/>
              <a:p>
                <a:endParaRPr lang="en-CA"/>
              </a:p>
            </p:txBody>
          </p:sp>
          <p:sp>
            <p:nvSpPr>
              <p:cNvPr id="19658" name="Freeform 123"/>
              <p:cNvSpPr>
                <a:spLocks noEditPoints="1"/>
              </p:cNvSpPr>
              <p:nvPr/>
            </p:nvSpPr>
            <p:spPr bwMode="auto">
              <a:xfrm>
                <a:off x="1178" y="1948"/>
                <a:ext cx="69" cy="115"/>
              </a:xfrm>
              <a:custGeom>
                <a:avLst/>
                <a:gdLst>
                  <a:gd name="T0" fmla="*/ 0 w 69"/>
                  <a:gd name="T1" fmla="*/ 57 h 115"/>
                  <a:gd name="T2" fmla="*/ 4 w 69"/>
                  <a:gd name="T3" fmla="*/ 42 h 115"/>
                  <a:gd name="T4" fmla="*/ 8 w 69"/>
                  <a:gd name="T5" fmla="*/ 27 h 115"/>
                  <a:gd name="T6" fmla="*/ 12 w 69"/>
                  <a:gd name="T7" fmla="*/ 15 h 115"/>
                  <a:gd name="T8" fmla="*/ 19 w 69"/>
                  <a:gd name="T9" fmla="*/ 7 h 115"/>
                  <a:gd name="T10" fmla="*/ 27 w 69"/>
                  <a:gd name="T11" fmla="*/ 4 h 115"/>
                  <a:gd name="T12" fmla="*/ 35 w 69"/>
                  <a:gd name="T13" fmla="*/ 0 h 115"/>
                  <a:gd name="T14" fmla="*/ 42 w 69"/>
                  <a:gd name="T15" fmla="*/ 4 h 115"/>
                  <a:gd name="T16" fmla="*/ 50 w 69"/>
                  <a:gd name="T17" fmla="*/ 7 h 115"/>
                  <a:gd name="T18" fmla="*/ 58 w 69"/>
                  <a:gd name="T19" fmla="*/ 15 h 115"/>
                  <a:gd name="T20" fmla="*/ 65 w 69"/>
                  <a:gd name="T21" fmla="*/ 27 h 115"/>
                  <a:gd name="T22" fmla="*/ 69 w 69"/>
                  <a:gd name="T23" fmla="*/ 42 h 115"/>
                  <a:gd name="T24" fmla="*/ 69 w 69"/>
                  <a:gd name="T25" fmla="*/ 57 h 115"/>
                  <a:gd name="T26" fmla="*/ 69 w 69"/>
                  <a:gd name="T27" fmla="*/ 76 h 115"/>
                  <a:gd name="T28" fmla="*/ 65 w 69"/>
                  <a:gd name="T29" fmla="*/ 92 h 115"/>
                  <a:gd name="T30" fmla="*/ 58 w 69"/>
                  <a:gd name="T31" fmla="*/ 103 h 115"/>
                  <a:gd name="T32" fmla="*/ 50 w 69"/>
                  <a:gd name="T33" fmla="*/ 111 h 115"/>
                  <a:gd name="T34" fmla="*/ 42 w 69"/>
                  <a:gd name="T35" fmla="*/ 115 h 115"/>
                  <a:gd name="T36" fmla="*/ 35 w 69"/>
                  <a:gd name="T37" fmla="*/ 115 h 115"/>
                  <a:gd name="T38" fmla="*/ 27 w 69"/>
                  <a:gd name="T39" fmla="*/ 115 h 115"/>
                  <a:gd name="T40" fmla="*/ 16 w 69"/>
                  <a:gd name="T41" fmla="*/ 107 h 115"/>
                  <a:gd name="T42" fmla="*/ 8 w 69"/>
                  <a:gd name="T43" fmla="*/ 96 h 115"/>
                  <a:gd name="T44" fmla="*/ 4 w 69"/>
                  <a:gd name="T45" fmla="*/ 80 h 115"/>
                  <a:gd name="T46" fmla="*/ 0 w 69"/>
                  <a:gd name="T47" fmla="*/ 57 h 115"/>
                  <a:gd name="T48" fmla="*/ 16 w 69"/>
                  <a:gd name="T49" fmla="*/ 61 h 115"/>
                  <a:gd name="T50" fmla="*/ 19 w 69"/>
                  <a:gd name="T51" fmla="*/ 80 h 115"/>
                  <a:gd name="T52" fmla="*/ 23 w 69"/>
                  <a:gd name="T53" fmla="*/ 99 h 115"/>
                  <a:gd name="T54" fmla="*/ 27 w 69"/>
                  <a:gd name="T55" fmla="*/ 107 h 115"/>
                  <a:gd name="T56" fmla="*/ 31 w 69"/>
                  <a:gd name="T57" fmla="*/ 111 h 115"/>
                  <a:gd name="T58" fmla="*/ 35 w 69"/>
                  <a:gd name="T59" fmla="*/ 111 h 115"/>
                  <a:gd name="T60" fmla="*/ 39 w 69"/>
                  <a:gd name="T61" fmla="*/ 111 h 115"/>
                  <a:gd name="T62" fmla="*/ 46 w 69"/>
                  <a:gd name="T63" fmla="*/ 107 h 115"/>
                  <a:gd name="T64" fmla="*/ 50 w 69"/>
                  <a:gd name="T65" fmla="*/ 103 h 115"/>
                  <a:gd name="T66" fmla="*/ 50 w 69"/>
                  <a:gd name="T67" fmla="*/ 92 h 115"/>
                  <a:gd name="T68" fmla="*/ 54 w 69"/>
                  <a:gd name="T69" fmla="*/ 76 h 115"/>
                  <a:gd name="T70" fmla="*/ 54 w 69"/>
                  <a:gd name="T71" fmla="*/ 53 h 115"/>
                  <a:gd name="T72" fmla="*/ 54 w 69"/>
                  <a:gd name="T73" fmla="*/ 38 h 115"/>
                  <a:gd name="T74" fmla="*/ 50 w 69"/>
                  <a:gd name="T75" fmla="*/ 23 h 115"/>
                  <a:gd name="T76" fmla="*/ 46 w 69"/>
                  <a:gd name="T77" fmla="*/ 15 h 115"/>
                  <a:gd name="T78" fmla="*/ 42 w 69"/>
                  <a:gd name="T79" fmla="*/ 7 h 115"/>
                  <a:gd name="T80" fmla="*/ 39 w 69"/>
                  <a:gd name="T81" fmla="*/ 7 h 115"/>
                  <a:gd name="T82" fmla="*/ 35 w 69"/>
                  <a:gd name="T83" fmla="*/ 7 h 115"/>
                  <a:gd name="T84" fmla="*/ 31 w 69"/>
                  <a:gd name="T85" fmla="*/ 7 h 115"/>
                  <a:gd name="T86" fmla="*/ 27 w 69"/>
                  <a:gd name="T87" fmla="*/ 11 h 115"/>
                  <a:gd name="T88" fmla="*/ 23 w 69"/>
                  <a:gd name="T89" fmla="*/ 19 h 115"/>
                  <a:gd name="T90" fmla="*/ 19 w 69"/>
                  <a:gd name="T91" fmla="*/ 30 h 115"/>
                  <a:gd name="T92" fmla="*/ 16 w 69"/>
                  <a:gd name="T93" fmla="*/ 46 h 115"/>
                  <a:gd name="T94" fmla="*/ 16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4" y="42"/>
                    </a:lnTo>
                    <a:lnTo>
                      <a:pt x="8" y="27"/>
                    </a:lnTo>
                    <a:lnTo>
                      <a:pt x="12" y="15"/>
                    </a:lnTo>
                    <a:lnTo>
                      <a:pt x="19" y="7"/>
                    </a:lnTo>
                    <a:lnTo>
                      <a:pt x="27" y="4"/>
                    </a:lnTo>
                    <a:lnTo>
                      <a:pt x="35" y="0"/>
                    </a:lnTo>
                    <a:lnTo>
                      <a:pt x="42" y="4"/>
                    </a:lnTo>
                    <a:lnTo>
                      <a:pt x="50" y="7"/>
                    </a:lnTo>
                    <a:lnTo>
                      <a:pt x="58" y="15"/>
                    </a:lnTo>
                    <a:lnTo>
                      <a:pt x="65" y="27"/>
                    </a:lnTo>
                    <a:lnTo>
                      <a:pt x="69" y="42"/>
                    </a:lnTo>
                    <a:lnTo>
                      <a:pt x="69" y="57"/>
                    </a:lnTo>
                    <a:lnTo>
                      <a:pt x="69" y="76"/>
                    </a:lnTo>
                    <a:lnTo>
                      <a:pt x="65" y="92"/>
                    </a:lnTo>
                    <a:lnTo>
                      <a:pt x="58" y="103"/>
                    </a:lnTo>
                    <a:lnTo>
                      <a:pt x="50" y="111"/>
                    </a:lnTo>
                    <a:lnTo>
                      <a:pt x="42" y="115"/>
                    </a:lnTo>
                    <a:lnTo>
                      <a:pt x="35" y="115"/>
                    </a:lnTo>
                    <a:lnTo>
                      <a:pt x="27" y="115"/>
                    </a:lnTo>
                    <a:lnTo>
                      <a:pt x="16" y="107"/>
                    </a:lnTo>
                    <a:lnTo>
                      <a:pt x="8" y="96"/>
                    </a:lnTo>
                    <a:lnTo>
                      <a:pt x="4" y="80"/>
                    </a:lnTo>
                    <a:lnTo>
                      <a:pt x="0" y="57"/>
                    </a:lnTo>
                    <a:close/>
                    <a:moveTo>
                      <a:pt x="16" y="61"/>
                    </a:moveTo>
                    <a:lnTo>
                      <a:pt x="19" y="80"/>
                    </a:lnTo>
                    <a:lnTo>
                      <a:pt x="23" y="99"/>
                    </a:lnTo>
                    <a:lnTo>
                      <a:pt x="27" y="107"/>
                    </a:lnTo>
                    <a:lnTo>
                      <a:pt x="31" y="111"/>
                    </a:lnTo>
                    <a:lnTo>
                      <a:pt x="35" y="111"/>
                    </a:lnTo>
                    <a:lnTo>
                      <a:pt x="39" y="111"/>
                    </a:lnTo>
                    <a:lnTo>
                      <a:pt x="46" y="107"/>
                    </a:lnTo>
                    <a:lnTo>
                      <a:pt x="50" y="103"/>
                    </a:lnTo>
                    <a:lnTo>
                      <a:pt x="50" y="92"/>
                    </a:lnTo>
                    <a:lnTo>
                      <a:pt x="54" y="76"/>
                    </a:lnTo>
                    <a:lnTo>
                      <a:pt x="54" y="53"/>
                    </a:lnTo>
                    <a:lnTo>
                      <a:pt x="54" y="38"/>
                    </a:lnTo>
                    <a:lnTo>
                      <a:pt x="50" y="23"/>
                    </a:lnTo>
                    <a:lnTo>
                      <a:pt x="46" y="15"/>
                    </a:lnTo>
                    <a:lnTo>
                      <a:pt x="42" y="7"/>
                    </a:lnTo>
                    <a:lnTo>
                      <a:pt x="39" y="7"/>
                    </a:lnTo>
                    <a:lnTo>
                      <a:pt x="35" y="7"/>
                    </a:lnTo>
                    <a:lnTo>
                      <a:pt x="31" y="7"/>
                    </a:lnTo>
                    <a:lnTo>
                      <a:pt x="27" y="11"/>
                    </a:lnTo>
                    <a:lnTo>
                      <a:pt x="23" y="19"/>
                    </a:lnTo>
                    <a:lnTo>
                      <a:pt x="19" y="30"/>
                    </a:lnTo>
                    <a:lnTo>
                      <a:pt x="16" y="46"/>
                    </a:lnTo>
                    <a:lnTo>
                      <a:pt x="16" y="61"/>
                    </a:lnTo>
                    <a:close/>
                  </a:path>
                </a:pathLst>
              </a:custGeom>
              <a:solidFill>
                <a:srgbClr val="000000"/>
              </a:solidFill>
              <a:ln w="0">
                <a:solidFill>
                  <a:srgbClr val="000000"/>
                </a:solidFill>
                <a:round/>
                <a:headEnd/>
                <a:tailEnd/>
              </a:ln>
            </p:spPr>
            <p:txBody>
              <a:bodyPr/>
              <a:lstStyle/>
              <a:p>
                <a:endParaRPr lang="en-CA"/>
              </a:p>
            </p:txBody>
          </p:sp>
          <p:sp>
            <p:nvSpPr>
              <p:cNvPr id="19659" name="Freeform 124"/>
              <p:cNvSpPr>
                <a:spLocks noEditPoints="1"/>
              </p:cNvSpPr>
              <p:nvPr/>
            </p:nvSpPr>
            <p:spPr bwMode="auto">
              <a:xfrm>
                <a:off x="1263" y="1948"/>
                <a:ext cx="69" cy="115"/>
              </a:xfrm>
              <a:custGeom>
                <a:avLst/>
                <a:gdLst>
                  <a:gd name="T0" fmla="*/ 0 w 69"/>
                  <a:gd name="T1" fmla="*/ 57 h 115"/>
                  <a:gd name="T2" fmla="*/ 0 w 69"/>
                  <a:gd name="T3" fmla="*/ 42 h 115"/>
                  <a:gd name="T4" fmla="*/ 7 w 69"/>
                  <a:gd name="T5" fmla="*/ 27 h 115"/>
                  <a:gd name="T6" fmla="*/ 11 w 69"/>
                  <a:gd name="T7" fmla="*/ 15 h 115"/>
                  <a:gd name="T8" fmla="*/ 19 w 69"/>
                  <a:gd name="T9" fmla="*/ 7 h 115"/>
                  <a:gd name="T10" fmla="*/ 27 w 69"/>
                  <a:gd name="T11" fmla="*/ 4 h 115"/>
                  <a:gd name="T12" fmla="*/ 34 w 69"/>
                  <a:gd name="T13" fmla="*/ 0 h 115"/>
                  <a:gd name="T14" fmla="*/ 42 w 69"/>
                  <a:gd name="T15" fmla="*/ 4 h 115"/>
                  <a:gd name="T16" fmla="*/ 50 w 69"/>
                  <a:gd name="T17" fmla="*/ 7 h 115"/>
                  <a:gd name="T18" fmla="*/ 57 w 69"/>
                  <a:gd name="T19" fmla="*/ 15 h 115"/>
                  <a:gd name="T20" fmla="*/ 65 w 69"/>
                  <a:gd name="T21" fmla="*/ 27 h 115"/>
                  <a:gd name="T22" fmla="*/ 69 w 69"/>
                  <a:gd name="T23" fmla="*/ 42 h 115"/>
                  <a:gd name="T24" fmla="*/ 69 w 69"/>
                  <a:gd name="T25" fmla="*/ 57 h 115"/>
                  <a:gd name="T26" fmla="*/ 69 w 69"/>
                  <a:gd name="T27" fmla="*/ 76 h 115"/>
                  <a:gd name="T28" fmla="*/ 65 w 69"/>
                  <a:gd name="T29" fmla="*/ 92 h 115"/>
                  <a:gd name="T30" fmla="*/ 57 w 69"/>
                  <a:gd name="T31" fmla="*/ 103 h 115"/>
                  <a:gd name="T32" fmla="*/ 50 w 69"/>
                  <a:gd name="T33" fmla="*/ 111 h 115"/>
                  <a:gd name="T34" fmla="*/ 42 w 69"/>
                  <a:gd name="T35" fmla="*/ 115 h 115"/>
                  <a:gd name="T36" fmla="*/ 34 w 69"/>
                  <a:gd name="T37" fmla="*/ 115 h 115"/>
                  <a:gd name="T38" fmla="*/ 27 w 69"/>
                  <a:gd name="T39" fmla="*/ 115 h 115"/>
                  <a:gd name="T40" fmla="*/ 15 w 69"/>
                  <a:gd name="T41" fmla="*/ 107 h 115"/>
                  <a:gd name="T42" fmla="*/ 7 w 69"/>
                  <a:gd name="T43" fmla="*/ 96 h 115"/>
                  <a:gd name="T44" fmla="*/ 3 w 69"/>
                  <a:gd name="T45" fmla="*/ 80 h 115"/>
                  <a:gd name="T46" fmla="*/ 0 w 69"/>
                  <a:gd name="T47" fmla="*/ 57 h 115"/>
                  <a:gd name="T48" fmla="*/ 15 w 69"/>
                  <a:gd name="T49" fmla="*/ 61 h 115"/>
                  <a:gd name="T50" fmla="*/ 19 w 69"/>
                  <a:gd name="T51" fmla="*/ 80 h 115"/>
                  <a:gd name="T52" fmla="*/ 23 w 69"/>
                  <a:gd name="T53" fmla="*/ 99 h 115"/>
                  <a:gd name="T54" fmla="*/ 27 w 69"/>
                  <a:gd name="T55" fmla="*/ 107 h 115"/>
                  <a:gd name="T56" fmla="*/ 30 w 69"/>
                  <a:gd name="T57" fmla="*/ 111 h 115"/>
                  <a:gd name="T58" fmla="*/ 34 w 69"/>
                  <a:gd name="T59" fmla="*/ 111 h 115"/>
                  <a:gd name="T60" fmla="*/ 38 w 69"/>
                  <a:gd name="T61" fmla="*/ 111 h 115"/>
                  <a:gd name="T62" fmla="*/ 42 w 69"/>
                  <a:gd name="T63" fmla="*/ 107 h 115"/>
                  <a:gd name="T64" fmla="*/ 46 w 69"/>
                  <a:gd name="T65" fmla="*/ 103 h 115"/>
                  <a:gd name="T66" fmla="*/ 50 w 69"/>
                  <a:gd name="T67" fmla="*/ 92 h 115"/>
                  <a:gd name="T68" fmla="*/ 53 w 69"/>
                  <a:gd name="T69" fmla="*/ 76 h 115"/>
                  <a:gd name="T70" fmla="*/ 53 w 69"/>
                  <a:gd name="T71" fmla="*/ 53 h 115"/>
                  <a:gd name="T72" fmla="*/ 53 w 69"/>
                  <a:gd name="T73" fmla="*/ 38 h 115"/>
                  <a:gd name="T74" fmla="*/ 50 w 69"/>
                  <a:gd name="T75" fmla="*/ 23 h 115"/>
                  <a:gd name="T76" fmla="*/ 46 w 69"/>
                  <a:gd name="T77" fmla="*/ 15 h 115"/>
                  <a:gd name="T78" fmla="*/ 42 w 69"/>
                  <a:gd name="T79" fmla="*/ 7 h 115"/>
                  <a:gd name="T80" fmla="*/ 38 w 69"/>
                  <a:gd name="T81" fmla="*/ 7 h 115"/>
                  <a:gd name="T82" fmla="*/ 34 w 69"/>
                  <a:gd name="T83" fmla="*/ 7 h 115"/>
                  <a:gd name="T84" fmla="*/ 30 w 69"/>
                  <a:gd name="T85" fmla="*/ 7 h 115"/>
                  <a:gd name="T86" fmla="*/ 27 w 69"/>
                  <a:gd name="T87" fmla="*/ 11 h 115"/>
                  <a:gd name="T88" fmla="*/ 19 w 69"/>
                  <a:gd name="T89" fmla="*/ 19 h 115"/>
                  <a:gd name="T90" fmla="*/ 19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7" y="27"/>
                    </a:lnTo>
                    <a:lnTo>
                      <a:pt x="11" y="15"/>
                    </a:lnTo>
                    <a:lnTo>
                      <a:pt x="19" y="7"/>
                    </a:lnTo>
                    <a:lnTo>
                      <a:pt x="27" y="4"/>
                    </a:lnTo>
                    <a:lnTo>
                      <a:pt x="34" y="0"/>
                    </a:lnTo>
                    <a:lnTo>
                      <a:pt x="42" y="4"/>
                    </a:lnTo>
                    <a:lnTo>
                      <a:pt x="50" y="7"/>
                    </a:lnTo>
                    <a:lnTo>
                      <a:pt x="57" y="15"/>
                    </a:lnTo>
                    <a:lnTo>
                      <a:pt x="65" y="27"/>
                    </a:lnTo>
                    <a:lnTo>
                      <a:pt x="69" y="42"/>
                    </a:lnTo>
                    <a:lnTo>
                      <a:pt x="69" y="57"/>
                    </a:lnTo>
                    <a:lnTo>
                      <a:pt x="69" y="76"/>
                    </a:lnTo>
                    <a:lnTo>
                      <a:pt x="65" y="92"/>
                    </a:lnTo>
                    <a:lnTo>
                      <a:pt x="57" y="103"/>
                    </a:lnTo>
                    <a:lnTo>
                      <a:pt x="50" y="111"/>
                    </a:lnTo>
                    <a:lnTo>
                      <a:pt x="42" y="115"/>
                    </a:lnTo>
                    <a:lnTo>
                      <a:pt x="34" y="115"/>
                    </a:lnTo>
                    <a:lnTo>
                      <a:pt x="27" y="115"/>
                    </a:lnTo>
                    <a:lnTo>
                      <a:pt x="15" y="107"/>
                    </a:lnTo>
                    <a:lnTo>
                      <a:pt x="7" y="96"/>
                    </a:lnTo>
                    <a:lnTo>
                      <a:pt x="3" y="80"/>
                    </a:lnTo>
                    <a:lnTo>
                      <a:pt x="0" y="57"/>
                    </a:lnTo>
                    <a:close/>
                    <a:moveTo>
                      <a:pt x="15" y="61"/>
                    </a:moveTo>
                    <a:lnTo>
                      <a:pt x="19" y="80"/>
                    </a:lnTo>
                    <a:lnTo>
                      <a:pt x="23" y="99"/>
                    </a:lnTo>
                    <a:lnTo>
                      <a:pt x="27" y="107"/>
                    </a:lnTo>
                    <a:lnTo>
                      <a:pt x="30" y="111"/>
                    </a:lnTo>
                    <a:lnTo>
                      <a:pt x="34" y="111"/>
                    </a:lnTo>
                    <a:lnTo>
                      <a:pt x="38" y="111"/>
                    </a:lnTo>
                    <a:lnTo>
                      <a:pt x="42" y="107"/>
                    </a:lnTo>
                    <a:lnTo>
                      <a:pt x="46" y="103"/>
                    </a:lnTo>
                    <a:lnTo>
                      <a:pt x="50" y="92"/>
                    </a:lnTo>
                    <a:lnTo>
                      <a:pt x="53" y="76"/>
                    </a:lnTo>
                    <a:lnTo>
                      <a:pt x="53" y="53"/>
                    </a:lnTo>
                    <a:lnTo>
                      <a:pt x="53" y="38"/>
                    </a:lnTo>
                    <a:lnTo>
                      <a:pt x="50" y="23"/>
                    </a:lnTo>
                    <a:lnTo>
                      <a:pt x="46" y="15"/>
                    </a:lnTo>
                    <a:lnTo>
                      <a:pt x="42" y="7"/>
                    </a:lnTo>
                    <a:lnTo>
                      <a:pt x="38" y="7"/>
                    </a:lnTo>
                    <a:lnTo>
                      <a:pt x="34" y="7"/>
                    </a:lnTo>
                    <a:lnTo>
                      <a:pt x="30" y="7"/>
                    </a:lnTo>
                    <a:lnTo>
                      <a:pt x="27" y="11"/>
                    </a:lnTo>
                    <a:lnTo>
                      <a:pt x="19" y="19"/>
                    </a:lnTo>
                    <a:lnTo>
                      <a:pt x="19"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9660" name="Freeform 125"/>
              <p:cNvSpPr>
                <a:spLocks noEditPoints="1"/>
              </p:cNvSpPr>
              <p:nvPr/>
            </p:nvSpPr>
            <p:spPr bwMode="auto">
              <a:xfrm>
                <a:off x="1347" y="1948"/>
                <a:ext cx="69" cy="115"/>
              </a:xfrm>
              <a:custGeom>
                <a:avLst/>
                <a:gdLst>
                  <a:gd name="T0" fmla="*/ 0 w 69"/>
                  <a:gd name="T1" fmla="*/ 115 h 115"/>
                  <a:gd name="T2" fmla="*/ 0 w 69"/>
                  <a:gd name="T3" fmla="*/ 115 h 115"/>
                  <a:gd name="T4" fmla="*/ 12 w 69"/>
                  <a:gd name="T5" fmla="*/ 115 h 115"/>
                  <a:gd name="T6" fmla="*/ 23 w 69"/>
                  <a:gd name="T7" fmla="*/ 111 h 115"/>
                  <a:gd name="T8" fmla="*/ 31 w 69"/>
                  <a:gd name="T9" fmla="*/ 103 h 115"/>
                  <a:gd name="T10" fmla="*/ 38 w 69"/>
                  <a:gd name="T11" fmla="*/ 92 h 115"/>
                  <a:gd name="T12" fmla="*/ 46 w 69"/>
                  <a:gd name="T13" fmla="*/ 76 h 115"/>
                  <a:gd name="T14" fmla="*/ 50 w 69"/>
                  <a:gd name="T15" fmla="*/ 65 h 115"/>
                  <a:gd name="T16" fmla="*/ 38 w 69"/>
                  <a:gd name="T17" fmla="*/ 69 h 115"/>
                  <a:gd name="T18" fmla="*/ 27 w 69"/>
                  <a:gd name="T19" fmla="*/ 73 h 115"/>
                  <a:gd name="T20" fmla="*/ 19 w 69"/>
                  <a:gd name="T21" fmla="*/ 69 h 115"/>
                  <a:gd name="T22" fmla="*/ 8 w 69"/>
                  <a:gd name="T23" fmla="*/ 65 h 115"/>
                  <a:gd name="T24" fmla="*/ 4 w 69"/>
                  <a:gd name="T25" fmla="*/ 53 h 115"/>
                  <a:gd name="T26" fmla="*/ 0 w 69"/>
                  <a:gd name="T27" fmla="*/ 38 h 115"/>
                  <a:gd name="T28" fmla="*/ 4 w 69"/>
                  <a:gd name="T29" fmla="*/ 27 h 115"/>
                  <a:gd name="T30" fmla="*/ 8 w 69"/>
                  <a:gd name="T31" fmla="*/ 15 h 115"/>
                  <a:gd name="T32" fmla="*/ 15 w 69"/>
                  <a:gd name="T33" fmla="*/ 7 h 115"/>
                  <a:gd name="T34" fmla="*/ 23 w 69"/>
                  <a:gd name="T35" fmla="*/ 4 h 115"/>
                  <a:gd name="T36" fmla="*/ 35 w 69"/>
                  <a:gd name="T37" fmla="*/ 0 h 115"/>
                  <a:gd name="T38" fmla="*/ 46 w 69"/>
                  <a:gd name="T39" fmla="*/ 4 h 115"/>
                  <a:gd name="T40" fmla="*/ 58 w 69"/>
                  <a:gd name="T41" fmla="*/ 11 h 115"/>
                  <a:gd name="T42" fmla="*/ 65 w 69"/>
                  <a:gd name="T43" fmla="*/ 23 h 115"/>
                  <a:gd name="T44" fmla="*/ 69 w 69"/>
                  <a:gd name="T45" fmla="*/ 34 h 115"/>
                  <a:gd name="T46" fmla="*/ 69 w 69"/>
                  <a:gd name="T47" fmla="*/ 46 h 115"/>
                  <a:gd name="T48" fmla="*/ 69 w 69"/>
                  <a:gd name="T49" fmla="*/ 65 h 115"/>
                  <a:gd name="T50" fmla="*/ 61 w 69"/>
                  <a:gd name="T51" fmla="*/ 80 h 115"/>
                  <a:gd name="T52" fmla="*/ 50 w 69"/>
                  <a:gd name="T53" fmla="*/ 96 h 115"/>
                  <a:gd name="T54" fmla="*/ 35 w 69"/>
                  <a:gd name="T55" fmla="*/ 107 h 115"/>
                  <a:gd name="T56" fmla="*/ 23 w 69"/>
                  <a:gd name="T57" fmla="*/ 115 h 115"/>
                  <a:gd name="T58" fmla="*/ 8 w 69"/>
                  <a:gd name="T59" fmla="*/ 115 h 115"/>
                  <a:gd name="T60" fmla="*/ 0 w 69"/>
                  <a:gd name="T61" fmla="*/ 115 h 115"/>
                  <a:gd name="T62" fmla="*/ 54 w 69"/>
                  <a:gd name="T63" fmla="*/ 57 h 115"/>
                  <a:gd name="T64" fmla="*/ 54 w 69"/>
                  <a:gd name="T65" fmla="*/ 50 h 115"/>
                  <a:gd name="T66" fmla="*/ 54 w 69"/>
                  <a:gd name="T67" fmla="*/ 42 h 115"/>
                  <a:gd name="T68" fmla="*/ 54 w 69"/>
                  <a:gd name="T69" fmla="*/ 34 h 115"/>
                  <a:gd name="T70" fmla="*/ 50 w 69"/>
                  <a:gd name="T71" fmla="*/ 27 h 115"/>
                  <a:gd name="T72" fmla="*/ 50 w 69"/>
                  <a:gd name="T73" fmla="*/ 15 h 115"/>
                  <a:gd name="T74" fmla="*/ 46 w 69"/>
                  <a:gd name="T75" fmla="*/ 11 h 115"/>
                  <a:gd name="T76" fmla="*/ 38 w 69"/>
                  <a:gd name="T77" fmla="*/ 7 h 115"/>
                  <a:gd name="T78" fmla="*/ 35 w 69"/>
                  <a:gd name="T79" fmla="*/ 7 h 115"/>
                  <a:gd name="T80" fmla="*/ 27 w 69"/>
                  <a:gd name="T81" fmla="*/ 7 h 115"/>
                  <a:gd name="T82" fmla="*/ 19 w 69"/>
                  <a:gd name="T83" fmla="*/ 11 h 115"/>
                  <a:gd name="T84" fmla="*/ 15 w 69"/>
                  <a:gd name="T85" fmla="*/ 19 h 115"/>
                  <a:gd name="T86" fmla="*/ 15 w 69"/>
                  <a:gd name="T87" fmla="*/ 30 h 115"/>
                  <a:gd name="T88" fmla="*/ 19 w 69"/>
                  <a:gd name="T89" fmla="*/ 46 h 115"/>
                  <a:gd name="T90" fmla="*/ 23 w 69"/>
                  <a:gd name="T91" fmla="*/ 57 h 115"/>
                  <a:gd name="T92" fmla="*/ 27 w 69"/>
                  <a:gd name="T93" fmla="*/ 65 h 115"/>
                  <a:gd name="T94" fmla="*/ 35 w 69"/>
                  <a:gd name="T95" fmla="*/ 65 h 115"/>
                  <a:gd name="T96" fmla="*/ 38 w 69"/>
                  <a:gd name="T97" fmla="*/ 65 h 115"/>
                  <a:gd name="T98" fmla="*/ 42 w 69"/>
                  <a:gd name="T99" fmla="*/ 65 h 115"/>
                  <a:gd name="T100" fmla="*/ 50 w 69"/>
                  <a:gd name="T101" fmla="*/ 61 h 115"/>
                  <a:gd name="T102" fmla="*/ 54 w 69"/>
                  <a:gd name="T103" fmla="*/ 57 h 11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69"/>
                  <a:gd name="T157" fmla="*/ 0 h 115"/>
                  <a:gd name="T158" fmla="*/ 69 w 69"/>
                  <a:gd name="T159" fmla="*/ 115 h 115"/>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69" h="115">
                    <a:moveTo>
                      <a:pt x="0" y="115"/>
                    </a:moveTo>
                    <a:lnTo>
                      <a:pt x="0" y="115"/>
                    </a:lnTo>
                    <a:lnTo>
                      <a:pt x="12" y="115"/>
                    </a:lnTo>
                    <a:lnTo>
                      <a:pt x="23" y="111"/>
                    </a:lnTo>
                    <a:lnTo>
                      <a:pt x="31" y="103"/>
                    </a:lnTo>
                    <a:lnTo>
                      <a:pt x="38" y="92"/>
                    </a:lnTo>
                    <a:lnTo>
                      <a:pt x="46" y="76"/>
                    </a:lnTo>
                    <a:lnTo>
                      <a:pt x="50" y="65"/>
                    </a:lnTo>
                    <a:lnTo>
                      <a:pt x="38" y="69"/>
                    </a:lnTo>
                    <a:lnTo>
                      <a:pt x="27" y="73"/>
                    </a:lnTo>
                    <a:lnTo>
                      <a:pt x="19" y="69"/>
                    </a:lnTo>
                    <a:lnTo>
                      <a:pt x="8" y="65"/>
                    </a:lnTo>
                    <a:lnTo>
                      <a:pt x="4" y="53"/>
                    </a:lnTo>
                    <a:lnTo>
                      <a:pt x="0" y="38"/>
                    </a:lnTo>
                    <a:lnTo>
                      <a:pt x="4" y="27"/>
                    </a:lnTo>
                    <a:lnTo>
                      <a:pt x="8" y="15"/>
                    </a:lnTo>
                    <a:lnTo>
                      <a:pt x="15" y="7"/>
                    </a:lnTo>
                    <a:lnTo>
                      <a:pt x="23" y="4"/>
                    </a:lnTo>
                    <a:lnTo>
                      <a:pt x="35" y="0"/>
                    </a:lnTo>
                    <a:lnTo>
                      <a:pt x="46" y="4"/>
                    </a:lnTo>
                    <a:lnTo>
                      <a:pt x="58" y="11"/>
                    </a:lnTo>
                    <a:lnTo>
                      <a:pt x="65" y="23"/>
                    </a:lnTo>
                    <a:lnTo>
                      <a:pt x="69" y="34"/>
                    </a:lnTo>
                    <a:lnTo>
                      <a:pt x="69" y="46"/>
                    </a:lnTo>
                    <a:lnTo>
                      <a:pt x="69" y="65"/>
                    </a:lnTo>
                    <a:lnTo>
                      <a:pt x="61" y="80"/>
                    </a:lnTo>
                    <a:lnTo>
                      <a:pt x="50" y="96"/>
                    </a:lnTo>
                    <a:lnTo>
                      <a:pt x="35" y="107"/>
                    </a:lnTo>
                    <a:lnTo>
                      <a:pt x="23" y="115"/>
                    </a:lnTo>
                    <a:lnTo>
                      <a:pt x="8" y="115"/>
                    </a:lnTo>
                    <a:lnTo>
                      <a:pt x="0" y="115"/>
                    </a:lnTo>
                    <a:close/>
                    <a:moveTo>
                      <a:pt x="54" y="57"/>
                    </a:moveTo>
                    <a:lnTo>
                      <a:pt x="54" y="50"/>
                    </a:lnTo>
                    <a:lnTo>
                      <a:pt x="54" y="42"/>
                    </a:lnTo>
                    <a:lnTo>
                      <a:pt x="54" y="34"/>
                    </a:lnTo>
                    <a:lnTo>
                      <a:pt x="50" y="27"/>
                    </a:lnTo>
                    <a:lnTo>
                      <a:pt x="50" y="15"/>
                    </a:lnTo>
                    <a:lnTo>
                      <a:pt x="46" y="11"/>
                    </a:lnTo>
                    <a:lnTo>
                      <a:pt x="38" y="7"/>
                    </a:lnTo>
                    <a:lnTo>
                      <a:pt x="35" y="7"/>
                    </a:lnTo>
                    <a:lnTo>
                      <a:pt x="27" y="7"/>
                    </a:lnTo>
                    <a:lnTo>
                      <a:pt x="19" y="11"/>
                    </a:lnTo>
                    <a:lnTo>
                      <a:pt x="15" y="19"/>
                    </a:lnTo>
                    <a:lnTo>
                      <a:pt x="15" y="30"/>
                    </a:lnTo>
                    <a:lnTo>
                      <a:pt x="19" y="46"/>
                    </a:lnTo>
                    <a:lnTo>
                      <a:pt x="23" y="57"/>
                    </a:lnTo>
                    <a:lnTo>
                      <a:pt x="27" y="65"/>
                    </a:lnTo>
                    <a:lnTo>
                      <a:pt x="35" y="65"/>
                    </a:lnTo>
                    <a:lnTo>
                      <a:pt x="38" y="65"/>
                    </a:lnTo>
                    <a:lnTo>
                      <a:pt x="42" y="65"/>
                    </a:lnTo>
                    <a:lnTo>
                      <a:pt x="50" y="61"/>
                    </a:lnTo>
                    <a:lnTo>
                      <a:pt x="54" y="57"/>
                    </a:lnTo>
                    <a:close/>
                  </a:path>
                </a:pathLst>
              </a:custGeom>
              <a:solidFill>
                <a:srgbClr val="000000"/>
              </a:solidFill>
              <a:ln w="0">
                <a:solidFill>
                  <a:srgbClr val="000000"/>
                </a:solidFill>
                <a:round/>
                <a:headEnd/>
                <a:tailEnd/>
              </a:ln>
            </p:spPr>
            <p:txBody>
              <a:bodyPr/>
              <a:lstStyle/>
              <a:p>
                <a:endParaRPr lang="en-CA"/>
              </a:p>
            </p:txBody>
          </p:sp>
          <p:sp>
            <p:nvSpPr>
              <p:cNvPr id="19661" name="Freeform 126"/>
              <p:cNvSpPr>
                <a:spLocks/>
              </p:cNvSpPr>
              <p:nvPr/>
            </p:nvSpPr>
            <p:spPr bwMode="auto">
              <a:xfrm>
                <a:off x="1428" y="1948"/>
                <a:ext cx="73" cy="115"/>
              </a:xfrm>
              <a:custGeom>
                <a:avLst/>
                <a:gdLst>
                  <a:gd name="T0" fmla="*/ 73 w 73"/>
                  <a:gd name="T1" fmla="*/ 92 h 115"/>
                  <a:gd name="T2" fmla="*/ 65 w 73"/>
                  <a:gd name="T3" fmla="*/ 115 h 115"/>
                  <a:gd name="T4" fmla="*/ 0 w 73"/>
                  <a:gd name="T5" fmla="*/ 115 h 115"/>
                  <a:gd name="T6" fmla="*/ 0 w 73"/>
                  <a:gd name="T7" fmla="*/ 111 h 115"/>
                  <a:gd name="T8" fmla="*/ 15 w 73"/>
                  <a:gd name="T9" fmla="*/ 96 h 115"/>
                  <a:gd name="T10" fmla="*/ 30 w 73"/>
                  <a:gd name="T11" fmla="*/ 80 h 115"/>
                  <a:gd name="T12" fmla="*/ 42 w 73"/>
                  <a:gd name="T13" fmla="*/ 69 h 115"/>
                  <a:gd name="T14" fmla="*/ 50 w 73"/>
                  <a:gd name="T15" fmla="*/ 53 h 115"/>
                  <a:gd name="T16" fmla="*/ 53 w 73"/>
                  <a:gd name="T17" fmla="*/ 38 h 115"/>
                  <a:gd name="T18" fmla="*/ 50 w 73"/>
                  <a:gd name="T19" fmla="*/ 27 h 115"/>
                  <a:gd name="T20" fmla="*/ 46 w 73"/>
                  <a:gd name="T21" fmla="*/ 19 h 115"/>
                  <a:gd name="T22" fmla="*/ 38 w 73"/>
                  <a:gd name="T23" fmla="*/ 15 h 115"/>
                  <a:gd name="T24" fmla="*/ 30 w 73"/>
                  <a:gd name="T25" fmla="*/ 11 h 115"/>
                  <a:gd name="T26" fmla="*/ 23 w 73"/>
                  <a:gd name="T27" fmla="*/ 15 h 115"/>
                  <a:gd name="T28" fmla="*/ 15 w 73"/>
                  <a:gd name="T29" fmla="*/ 19 h 115"/>
                  <a:gd name="T30" fmla="*/ 7 w 73"/>
                  <a:gd name="T31" fmla="*/ 23 h 115"/>
                  <a:gd name="T32" fmla="*/ 3 w 73"/>
                  <a:gd name="T33" fmla="*/ 30 h 115"/>
                  <a:gd name="T34" fmla="*/ 0 w 73"/>
                  <a:gd name="T35" fmla="*/ 30 h 115"/>
                  <a:gd name="T36" fmla="*/ 3 w 73"/>
                  <a:gd name="T37" fmla="*/ 19 h 115"/>
                  <a:gd name="T38" fmla="*/ 11 w 73"/>
                  <a:gd name="T39" fmla="*/ 7 h 115"/>
                  <a:gd name="T40" fmla="*/ 23 w 73"/>
                  <a:gd name="T41" fmla="*/ 4 h 115"/>
                  <a:gd name="T42" fmla="*/ 34 w 73"/>
                  <a:gd name="T43" fmla="*/ 0 h 115"/>
                  <a:gd name="T44" fmla="*/ 46 w 73"/>
                  <a:gd name="T45" fmla="*/ 4 h 115"/>
                  <a:gd name="T46" fmla="*/ 57 w 73"/>
                  <a:gd name="T47" fmla="*/ 11 h 115"/>
                  <a:gd name="T48" fmla="*/ 65 w 73"/>
                  <a:gd name="T49" fmla="*/ 19 h 115"/>
                  <a:gd name="T50" fmla="*/ 65 w 73"/>
                  <a:gd name="T51" fmla="*/ 30 h 115"/>
                  <a:gd name="T52" fmla="*/ 65 w 73"/>
                  <a:gd name="T53" fmla="*/ 38 h 115"/>
                  <a:gd name="T54" fmla="*/ 61 w 73"/>
                  <a:gd name="T55" fmla="*/ 46 h 115"/>
                  <a:gd name="T56" fmla="*/ 53 w 73"/>
                  <a:gd name="T57" fmla="*/ 61 h 115"/>
                  <a:gd name="T58" fmla="*/ 42 w 73"/>
                  <a:gd name="T59" fmla="*/ 76 h 115"/>
                  <a:gd name="T60" fmla="*/ 30 w 73"/>
                  <a:gd name="T61" fmla="*/ 88 h 115"/>
                  <a:gd name="T62" fmla="*/ 23 w 73"/>
                  <a:gd name="T63" fmla="*/ 96 h 115"/>
                  <a:gd name="T64" fmla="*/ 15 w 73"/>
                  <a:gd name="T65" fmla="*/ 103 h 115"/>
                  <a:gd name="T66" fmla="*/ 46 w 73"/>
                  <a:gd name="T67" fmla="*/ 103 h 115"/>
                  <a:gd name="T68" fmla="*/ 53 w 73"/>
                  <a:gd name="T69" fmla="*/ 103 h 115"/>
                  <a:gd name="T70" fmla="*/ 57 w 73"/>
                  <a:gd name="T71" fmla="*/ 103 h 115"/>
                  <a:gd name="T72" fmla="*/ 61 w 73"/>
                  <a:gd name="T73" fmla="*/ 99 h 115"/>
                  <a:gd name="T74" fmla="*/ 65 w 73"/>
                  <a:gd name="T75" fmla="*/ 99 h 115"/>
                  <a:gd name="T76" fmla="*/ 69 w 73"/>
                  <a:gd name="T77" fmla="*/ 96 h 115"/>
                  <a:gd name="T78" fmla="*/ 69 w 73"/>
                  <a:gd name="T79" fmla="*/ 92 h 115"/>
                  <a:gd name="T80" fmla="*/ 73 w 73"/>
                  <a:gd name="T81" fmla="*/ 92 h 11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5"/>
                  <a:gd name="T125" fmla="*/ 73 w 73"/>
                  <a:gd name="T126" fmla="*/ 115 h 11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5">
                    <a:moveTo>
                      <a:pt x="73" y="92"/>
                    </a:moveTo>
                    <a:lnTo>
                      <a:pt x="65" y="115"/>
                    </a:lnTo>
                    <a:lnTo>
                      <a:pt x="0" y="115"/>
                    </a:lnTo>
                    <a:lnTo>
                      <a:pt x="0" y="111"/>
                    </a:lnTo>
                    <a:lnTo>
                      <a:pt x="15" y="96"/>
                    </a:lnTo>
                    <a:lnTo>
                      <a:pt x="30" y="80"/>
                    </a:lnTo>
                    <a:lnTo>
                      <a:pt x="42" y="69"/>
                    </a:lnTo>
                    <a:lnTo>
                      <a:pt x="50" y="53"/>
                    </a:lnTo>
                    <a:lnTo>
                      <a:pt x="53" y="38"/>
                    </a:lnTo>
                    <a:lnTo>
                      <a:pt x="50" y="27"/>
                    </a:lnTo>
                    <a:lnTo>
                      <a:pt x="46" y="19"/>
                    </a:lnTo>
                    <a:lnTo>
                      <a:pt x="38" y="15"/>
                    </a:lnTo>
                    <a:lnTo>
                      <a:pt x="30" y="11"/>
                    </a:lnTo>
                    <a:lnTo>
                      <a:pt x="23" y="15"/>
                    </a:lnTo>
                    <a:lnTo>
                      <a:pt x="15" y="19"/>
                    </a:lnTo>
                    <a:lnTo>
                      <a:pt x="7" y="23"/>
                    </a:lnTo>
                    <a:lnTo>
                      <a:pt x="3" y="30"/>
                    </a:lnTo>
                    <a:lnTo>
                      <a:pt x="0" y="30"/>
                    </a:lnTo>
                    <a:lnTo>
                      <a:pt x="3" y="19"/>
                    </a:lnTo>
                    <a:lnTo>
                      <a:pt x="11" y="7"/>
                    </a:lnTo>
                    <a:lnTo>
                      <a:pt x="23" y="4"/>
                    </a:lnTo>
                    <a:lnTo>
                      <a:pt x="34" y="0"/>
                    </a:lnTo>
                    <a:lnTo>
                      <a:pt x="46" y="4"/>
                    </a:lnTo>
                    <a:lnTo>
                      <a:pt x="57" y="11"/>
                    </a:lnTo>
                    <a:lnTo>
                      <a:pt x="65" y="19"/>
                    </a:lnTo>
                    <a:lnTo>
                      <a:pt x="65" y="30"/>
                    </a:lnTo>
                    <a:lnTo>
                      <a:pt x="65" y="38"/>
                    </a:lnTo>
                    <a:lnTo>
                      <a:pt x="61" y="46"/>
                    </a:lnTo>
                    <a:lnTo>
                      <a:pt x="53" y="61"/>
                    </a:lnTo>
                    <a:lnTo>
                      <a:pt x="42" y="76"/>
                    </a:lnTo>
                    <a:lnTo>
                      <a:pt x="30" y="88"/>
                    </a:lnTo>
                    <a:lnTo>
                      <a:pt x="23" y="96"/>
                    </a:lnTo>
                    <a:lnTo>
                      <a:pt x="15" y="103"/>
                    </a:lnTo>
                    <a:lnTo>
                      <a:pt x="46" y="103"/>
                    </a:lnTo>
                    <a:lnTo>
                      <a:pt x="53" y="103"/>
                    </a:lnTo>
                    <a:lnTo>
                      <a:pt x="57" y="103"/>
                    </a:lnTo>
                    <a:lnTo>
                      <a:pt x="61" y="99"/>
                    </a:lnTo>
                    <a:lnTo>
                      <a:pt x="65" y="99"/>
                    </a:lnTo>
                    <a:lnTo>
                      <a:pt x="69" y="96"/>
                    </a:lnTo>
                    <a:lnTo>
                      <a:pt x="69" y="92"/>
                    </a:lnTo>
                    <a:lnTo>
                      <a:pt x="73" y="92"/>
                    </a:lnTo>
                    <a:close/>
                  </a:path>
                </a:pathLst>
              </a:custGeom>
              <a:solidFill>
                <a:srgbClr val="000000"/>
              </a:solidFill>
              <a:ln w="0">
                <a:solidFill>
                  <a:srgbClr val="000000"/>
                </a:solidFill>
                <a:round/>
                <a:headEnd/>
                <a:tailEnd/>
              </a:ln>
            </p:spPr>
            <p:txBody>
              <a:bodyPr/>
              <a:lstStyle/>
              <a:p>
                <a:endParaRPr lang="en-CA"/>
              </a:p>
            </p:txBody>
          </p:sp>
          <p:sp>
            <p:nvSpPr>
              <p:cNvPr id="19662" name="Rectangle 127"/>
              <p:cNvSpPr>
                <a:spLocks noChangeArrowheads="1"/>
              </p:cNvSpPr>
              <p:nvPr/>
            </p:nvSpPr>
            <p:spPr bwMode="auto">
              <a:xfrm>
                <a:off x="1554" y="192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9663" name="Freeform 128"/>
              <p:cNvSpPr>
                <a:spLocks noEditPoints="1"/>
              </p:cNvSpPr>
              <p:nvPr/>
            </p:nvSpPr>
            <p:spPr bwMode="auto">
              <a:xfrm>
                <a:off x="1746" y="1948"/>
                <a:ext cx="69" cy="115"/>
              </a:xfrm>
              <a:custGeom>
                <a:avLst/>
                <a:gdLst>
                  <a:gd name="T0" fmla="*/ 0 w 69"/>
                  <a:gd name="T1" fmla="*/ 57 h 115"/>
                  <a:gd name="T2" fmla="*/ 0 w 69"/>
                  <a:gd name="T3" fmla="*/ 42 h 115"/>
                  <a:gd name="T4" fmla="*/ 4 w 69"/>
                  <a:gd name="T5" fmla="*/ 27 h 115"/>
                  <a:gd name="T6" fmla="*/ 12 w 69"/>
                  <a:gd name="T7" fmla="*/ 15 h 115"/>
                  <a:gd name="T8" fmla="*/ 19 w 69"/>
                  <a:gd name="T9" fmla="*/ 7 h 115"/>
                  <a:gd name="T10" fmla="*/ 27 w 69"/>
                  <a:gd name="T11" fmla="*/ 4 h 115"/>
                  <a:gd name="T12" fmla="*/ 35 w 69"/>
                  <a:gd name="T13" fmla="*/ 0 h 115"/>
                  <a:gd name="T14" fmla="*/ 42 w 69"/>
                  <a:gd name="T15" fmla="*/ 4 h 115"/>
                  <a:gd name="T16" fmla="*/ 50 w 69"/>
                  <a:gd name="T17" fmla="*/ 7 h 115"/>
                  <a:gd name="T18" fmla="*/ 58 w 69"/>
                  <a:gd name="T19" fmla="*/ 15 h 115"/>
                  <a:gd name="T20" fmla="*/ 65 w 69"/>
                  <a:gd name="T21" fmla="*/ 27 h 115"/>
                  <a:gd name="T22" fmla="*/ 69 w 69"/>
                  <a:gd name="T23" fmla="*/ 42 h 115"/>
                  <a:gd name="T24" fmla="*/ 69 w 69"/>
                  <a:gd name="T25" fmla="*/ 57 h 115"/>
                  <a:gd name="T26" fmla="*/ 69 w 69"/>
                  <a:gd name="T27" fmla="*/ 76 h 115"/>
                  <a:gd name="T28" fmla="*/ 65 w 69"/>
                  <a:gd name="T29" fmla="*/ 92 h 115"/>
                  <a:gd name="T30" fmla="*/ 58 w 69"/>
                  <a:gd name="T31" fmla="*/ 103 h 115"/>
                  <a:gd name="T32" fmla="*/ 50 w 69"/>
                  <a:gd name="T33" fmla="*/ 111 h 115"/>
                  <a:gd name="T34" fmla="*/ 42 w 69"/>
                  <a:gd name="T35" fmla="*/ 115 h 115"/>
                  <a:gd name="T36" fmla="*/ 35 w 69"/>
                  <a:gd name="T37" fmla="*/ 115 h 115"/>
                  <a:gd name="T38" fmla="*/ 23 w 69"/>
                  <a:gd name="T39" fmla="*/ 115 h 115"/>
                  <a:gd name="T40" fmla="*/ 15 w 69"/>
                  <a:gd name="T41" fmla="*/ 107 h 115"/>
                  <a:gd name="T42" fmla="*/ 8 w 69"/>
                  <a:gd name="T43" fmla="*/ 96 h 115"/>
                  <a:gd name="T44" fmla="*/ 0 w 69"/>
                  <a:gd name="T45" fmla="*/ 80 h 115"/>
                  <a:gd name="T46" fmla="*/ 0 w 69"/>
                  <a:gd name="T47" fmla="*/ 57 h 115"/>
                  <a:gd name="T48" fmla="*/ 15 w 69"/>
                  <a:gd name="T49" fmla="*/ 61 h 115"/>
                  <a:gd name="T50" fmla="*/ 15 w 69"/>
                  <a:gd name="T51" fmla="*/ 80 h 115"/>
                  <a:gd name="T52" fmla="*/ 19 w 69"/>
                  <a:gd name="T53" fmla="*/ 99 h 115"/>
                  <a:gd name="T54" fmla="*/ 23 w 69"/>
                  <a:gd name="T55" fmla="*/ 107 h 115"/>
                  <a:gd name="T56" fmla="*/ 27 w 69"/>
                  <a:gd name="T57" fmla="*/ 111 h 115"/>
                  <a:gd name="T58" fmla="*/ 35 w 69"/>
                  <a:gd name="T59" fmla="*/ 111 h 115"/>
                  <a:gd name="T60" fmla="*/ 38 w 69"/>
                  <a:gd name="T61" fmla="*/ 111 h 115"/>
                  <a:gd name="T62" fmla="*/ 42 w 69"/>
                  <a:gd name="T63" fmla="*/ 107 h 115"/>
                  <a:gd name="T64" fmla="*/ 46 w 69"/>
                  <a:gd name="T65" fmla="*/ 103 h 115"/>
                  <a:gd name="T66" fmla="*/ 50 w 69"/>
                  <a:gd name="T67" fmla="*/ 92 h 115"/>
                  <a:gd name="T68" fmla="*/ 54 w 69"/>
                  <a:gd name="T69" fmla="*/ 76 h 115"/>
                  <a:gd name="T70" fmla="*/ 54 w 69"/>
                  <a:gd name="T71" fmla="*/ 53 h 115"/>
                  <a:gd name="T72" fmla="*/ 54 w 69"/>
                  <a:gd name="T73" fmla="*/ 38 h 115"/>
                  <a:gd name="T74" fmla="*/ 50 w 69"/>
                  <a:gd name="T75" fmla="*/ 23 h 115"/>
                  <a:gd name="T76" fmla="*/ 46 w 69"/>
                  <a:gd name="T77" fmla="*/ 15 h 115"/>
                  <a:gd name="T78" fmla="*/ 42 w 69"/>
                  <a:gd name="T79" fmla="*/ 7 h 115"/>
                  <a:gd name="T80" fmla="*/ 38 w 69"/>
                  <a:gd name="T81" fmla="*/ 7 h 115"/>
                  <a:gd name="T82" fmla="*/ 35 w 69"/>
                  <a:gd name="T83" fmla="*/ 7 h 115"/>
                  <a:gd name="T84" fmla="*/ 31 w 69"/>
                  <a:gd name="T85" fmla="*/ 7 h 115"/>
                  <a:gd name="T86" fmla="*/ 23 w 69"/>
                  <a:gd name="T87" fmla="*/ 11 h 115"/>
                  <a:gd name="T88" fmla="*/ 19 w 69"/>
                  <a:gd name="T89" fmla="*/ 19 h 115"/>
                  <a:gd name="T90" fmla="*/ 15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7"/>
                    </a:lnTo>
                    <a:lnTo>
                      <a:pt x="12" y="15"/>
                    </a:lnTo>
                    <a:lnTo>
                      <a:pt x="19" y="7"/>
                    </a:lnTo>
                    <a:lnTo>
                      <a:pt x="27" y="4"/>
                    </a:lnTo>
                    <a:lnTo>
                      <a:pt x="35" y="0"/>
                    </a:lnTo>
                    <a:lnTo>
                      <a:pt x="42" y="4"/>
                    </a:lnTo>
                    <a:lnTo>
                      <a:pt x="50" y="7"/>
                    </a:lnTo>
                    <a:lnTo>
                      <a:pt x="58" y="15"/>
                    </a:lnTo>
                    <a:lnTo>
                      <a:pt x="65" y="27"/>
                    </a:lnTo>
                    <a:lnTo>
                      <a:pt x="69" y="42"/>
                    </a:lnTo>
                    <a:lnTo>
                      <a:pt x="69" y="57"/>
                    </a:lnTo>
                    <a:lnTo>
                      <a:pt x="69" y="76"/>
                    </a:lnTo>
                    <a:lnTo>
                      <a:pt x="65" y="92"/>
                    </a:lnTo>
                    <a:lnTo>
                      <a:pt x="58" y="103"/>
                    </a:lnTo>
                    <a:lnTo>
                      <a:pt x="50" y="111"/>
                    </a:lnTo>
                    <a:lnTo>
                      <a:pt x="42" y="115"/>
                    </a:lnTo>
                    <a:lnTo>
                      <a:pt x="35" y="115"/>
                    </a:lnTo>
                    <a:lnTo>
                      <a:pt x="23" y="115"/>
                    </a:lnTo>
                    <a:lnTo>
                      <a:pt x="15" y="107"/>
                    </a:lnTo>
                    <a:lnTo>
                      <a:pt x="8" y="96"/>
                    </a:lnTo>
                    <a:lnTo>
                      <a:pt x="0" y="80"/>
                    </a:lnTo>
                    <a:lnTo>
                      <a:pt x="0" y="57"/>
                    </a:lnTo>
                    <a:close/>
                    <a:moveTo>
                      <a:pt x="15" y="61"/>
                    </a:moveTo>
                    <a:lnTo>
                      <a:pt x="15" y="80"/>
                    </a:lnTo>
                    <a:lnTo>
                      <a:pt x="19" y="99"/>
                    </a:lnTo>
                    <a:lnTo>
                      <a:pt x="23" y="107"/>
                    </a:lnTo>
                    <a:lnTo>
                      <a:pt x="27" y="111"/>
                    </a:lnTo>
                    <a:lnTo>
                      <a:pt x="35" y="111"/>
                    </a:lnTo>
                    <a:lnTo>
                      <a:pt x="38" y="111"/>
                    </a:lnTo>
                    <a:lnTo>
                      <a:pt x="42" y="107"/>
                    </a:lnTo>
                    <a:lnTo>
                      <a:pt x="46" y="103"/>
                    </a:lnTo>
                    <a:lnTo>
                      <a:pt x="50" y="92"/>
                    </a:lnTo>
                    <a:lnTo>
                      <a:pt x="54" y="76"/>
                    </a:lnTo>
                    <a:lnTo>
                      <a:pt x="54" y="53"/>
                    </a:lnTo>
                    <a:lnTo>
                      <a:pt x="54" y="38"/>
                    </a:lnTo>
                    <a:lnTo>
                      <a:pt x="50" y="23"/>
                    </a:lnTo>
                    <a:lnTo>
                      <a:pt x="46" y="15"/>
                    </a:lnTo>
                    <a:lnTo>
                      <a:pt x="42" y="7"/>
                    </a:lnTo>
                    <a:lnTo>
                      <a:pt x="38" y="7"/>
                    </a:lnTo>
                    <a:lnTo>
                      <a:pt x="35" y="7"/>
                    </a:lnTo>
                    <a:lnTo>
                      <a:pt x="31" y="7"/>
                    </a:lnTo>
                    <a:lnTo>
                      <a:pt x="23" y="11"/>
                    </a:lnTo>
                    <a:lnTo>
                      <a:pt x="19" y="19"/>
                    </a:lnTo>
                    <a:lnTo>
                      <a:pt x="15"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9664" name="Rectangle 129"/>
              <p:cNvSpPr>
                <a:spLocks noChangeArrowheads="1"/>
              </p:cNvSpPr>
              <p:nvPr/>
            </p:nvSpPr>
            <p:spPr bwMode="auto">
              <a:xfrm>
                <a:off x="2107" y="1921"/>
                <a:ext cx="7" cy="207"/>
              </a:xfrm>
              <a:prstGeom prst="rect">
                <a:avLst/>
              </a:prstGeom>
              <a:solidFill>
                <a:srgbClr val="000000"/>
              </a:solidFill>
              <a:ln w="0">
                <a:solidFill>
                  <a:srgbClr val="000000"/>
                </a:solidFill>
                <a:miter lim="800000"/>
                <a:headEnd/>
                <a:tailEnd/>
              </a:ln>
            </p:spPr>
            <p:txBody>
              <a:bodyPr/>
              <a:lstStyle/>
              <a:p>
                <a:endParaRPr lang="en-US"/>
              </a:p>
            </p:txBody>
          </p:sp>
          <p:sp>
            <p:nvSpPr>
              <p:cNvPr id="19665" name="Freeform 130"/>
              <p:cNvSpPr>
                <a:spLocks/>
              </p:cNvSpPr>
              <p:nvPr/>
            </p:nvSpPr>
            <p:spPr bwMode="auto">
              <a:xfrm>
                <a:off x="2299" y="2044"/>
                <a:ext cx="23" cy="19"/>
              </a:xfrm>
              <a:custGeom>
                <a:avLst/>
                <a:gdLst>
                  <a:gd name="T0" fmla="*/ 11 w 23"/>
                  <a:gd name="T1" fmla="*/ 0 h 19"/>
                  <a:gd name="T2" fmla="*/ 15 w 23"/>
                  <a:gd name="T3" fmla="*/ 3 h 19"/>
                  <a:gd name="T4" fmla="*/ 19 w 23"/>
                  <a:gd name="T5" fmla="*/ 3 h 19"/>
                  <a:gd name="T6" fmla="*/ 19 w 23"/>
                  <a:gd name="T7" fmla="*/ 7 h 19"/>
                  <a:gd name="T8" fmla="*/ 23 w 23"/>
                  <a:gd name="T9" fmla="*/ 11 h 19"/>
                  <a:gd name="T10" fmla="*/ 19 w 23"/>
                  <a:gd name="T11" fmla="*/ 15 h 19"/>
                  <a:gd name="T12" fmla="*/ 19 w 23"/>
                  <a:gd name="T13" fmla="*/ 19 h 19"/>
                  <a:gd name="T14" fmla="*/ 15 w 23"/>
                  <a:gd name="T15" fmla="*/ 19 h 19"/>
                  <a:gd name="T16" fmla="*/ 11 w 23"/>
                  <a:gd name="T17" fmla="*/ 19 h 19"/>
                  <a:gd name="T18" fmla="*/ 7 w 23"/>
                  <a:gd name="T19" fmla="*/ 19 h 19"/>
                  <a:gd name="T20" fmla="*/ 3 w 23"/>
                  <a:gd name="T21" fmla="*/ 19 h 19"/>
                  <a:gd name="T22" fmla="*/ 3 w 23"/>
                  <a:gd name="T23" fmla="*/ 15 h 19"/>
                  <a:gd name="T24" fmla="*/ 0 w 23"/>
                  <a:gd name="T25" fmla="*/ 11 h 19"/>
                  <a:gd name="T26" fmla="*/ 3 w 23"/>
                  <a:gd name="T27" fmla="*/ 7 h 19"/>
                  <a:gd name="T28" fmla="*/ 3 w 23"/>
                  <a:gd name="T29" fmla="*/ 3 h 19"/>
                  <a:gd name="T30" fmla="*/ 7 w 23"/>
                  <a:gd name="T31" fmla="*/ 0 h 19"/>
                  <a:gd name="T32" fmla="*/ 11 w 23"/>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19"/>
                  <a:gd name="T53" fmla="*/ 23 w 23"/>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19">
                    <a:moveTo>
                      <a:pt x="11" y="0"/>
                    </a:moveTo>
                    <a:lnTo>
                      <a:pt x="15" y="3"/>
                    </a:lnTo>
                    <a:lnTo>
                      <a:pt x="19" y="3"/>
                    </a:lnTo>
                    <a:lnTo>
                      <a:pt x="19" y="7"/>
                    </a:lnTo>
                    <a:lnTo>
                      <a:pt x="23" y="11"/>
                    </a:lnTo>
                    <a:lnTo>
                      <a:pt x="19" y="15"/>
                    </a:lnTo>
                    <a:lnTo>
                      <a:pt x="19" y="19"/>
                    </a:lnTo>
                    <a:lnTo>
                      <a:pt x="15" y="19"/>
                    </a:lnTo>
                    <a:lnTo>
                      <a:pt x="11" y="19"/>
                    </a:lnTo>
                    <a:lnTo>
                      <a:pt x="7" y="19"/>
                    </a:lnTo>
                    <a:lnTo>
                      <a:pt x="3" y="19"/>
                    </a:lnTo>
                    <a:lnTo>
                      <a:pt x="3" y="15"/>
                    </a:lnTo>
                    <a:lnTo>
                      <a:pt x="0" y="11"/>
                    </a:lnTo>
                    <a:lnTo>
                      <a:pt x="3" y="7"/>
                    </a:lnTo>
                    <a:lnTo>
                      <a:pt x="3" y="3"/>
                    </a:lnTo>
                    <a:lnTo>
                      <a:pt x="7" y="0"/>
                    </a:lnTo>
                    <a:lnTo>
                      <a:pt x="11" y="0"/>
                    </a:lnTo>
                    <a:close/>
                  </a:path>
                </a:pathLst>
              </a:custGeom>
              <a:solidFill>
                <a:srgbClr val="000000"/>
              </a:solidFill>
              <a:ln w="0">
                <a:solidFill>
                  <a:srgbClr val="000000"/>
                </a:solidFill>
                <a:round/>
                <a:headEnd/>
                <a:tailEnd/>
              </a:ln>
            </p:spPr>
            <p:txBody>
              <a:bodyPr/>
              <a:lstStyle/>
              <a:p>
                <a:endParaRPr lang="en-CA"/>
              </a:p>
            </p:txBody>
          </p:sp>
          <p:sp>
            <p:nvSpPr>
              <p:cNvPr id="19666" name="Freeform 131"/>
              <p:cNvSpPr>
                <a:spLocks noEditPoints="1"/>
              </p:cNvSpPr>
              <p:nvPr/>
            </p:nvSpPr>
            <p:spPr bwMode="auto">
              <a:xfrm>
                <a:off x="2337" y="1948"/>
                <a:ext cx="69" cy="115"/>
              </a:xfrm>
              <a:custGeom>
                <a:avLst/>
                <a:gdLst>
                  <a:gd name="T0" fmla="*/ 0 w 69"/>
                  <a:gd name="T1" fmla="*/ 57 h 115"/>
                  <a:gd name="T2" fmla="*/ 0 w 69"/>
                  <a:gd name="T3" fmla="*/ 42 h 115"/>
                  <a:gd name="T4" fmla="*/ 8 w 69"/>
                  <a:gd name="T5" fmla="*/ 27 h 115"/>
                  <a:gd name="T6" fmla="*/ 11 w 69"/>
                  <a:gd name="T7" fmla="*/ 15 h 115"/>
                  <a:gd name="T8" fmla="*/ 19 w 69"/>
                  <a:gd name="T9" fmla="*/ 7 h 115"/>
                  <a:gd name="T10" fmla="*/ 27 w 69"/>
                  <a:gd name="T11" fmla="*/ 4 h 115"/>
                  <a:gd name="T12" fmla="*/ 35 w 69"/>
                  <a:gd name="T13" fmla="*/ 0 h 115"/>
                  <a:gd name="T14" fmla="*/ 42 w 69"/>
                  <a:gd name="T15" fmla="*/ 4 h 115"/>
                  <a:gd name="T16" fmla="*/ 50 w 69"/>
                  <a:gd name="T17" fmla="*/ 7 h 115"/>
                  <a:gd name="T18" fmla="*/ 58 w 69"/>
                  <a:gd name="T19" fmla="*/ 15 h 115"/>
                  <a:gd name="T20" fmla="*/ 65 w 69"/>
                  <a:gd name="T21" fmla="*/ 27 h 115"/>
                  <a:gd name="T22" fmla="*/ 69 w 69"/>
                  <a:gd name="T23" fmla="*/ 42 h 115"/>
                  <a:gd name="T24" fmla="*/ 69 w 69"/>
                  <a:gd name="T25" fmla="*/ 57 h 115"/>
                  <a:gd name="T26" fmla="*/ 69 w 69"/>
                  <a:gd name="T27" fmla="*/ 76 h 115"/>
                  <a:gd name="T28" fmla="*/ 65 w 69"/>
                  <a:gd name="T29" fmla="*/ 92 h 115"/>
                  <a:gd name="T30" fmla="*/ 58 w 69"/>
                  <a:gd name="T31" fmla="*/ 103 h 115"/>
                  <a:gd name="T32" fmla="*/ 50 w 69"/>
                  <a:gd name="T33" fmla="*/ 111 h 115"/>
                  <a:gd name="T34" fmla="*/ 42 w 69"/>
                  <a:gd name="T35" fmla="*/ 115 h 115"/>
                  <a:gd name="T36" fmla="*/ 35 w 69"/>
                  <a:gd name="T37" fmla="*/ 115 h 115"/>
                  <a:gd name="T38" fmla="*/ 27 w 69"/>
                  <a:gd name="T39" fmla="*/ 115 h 115"/>
                  <a:gd name="T40" fmla="*/ 15 w 69"/>
                  <a:gd name="T41" fmla="*/ 107 h 115"/>
                  <a:gd name="T42" fmla="*/ 8 w 69"/>
                  <a:gd name="T43" fmla="*/ 96 h 115"/>
                  <a:gd name="T44" fmla="*/ 4 w 69"/>
                  <a:gd name="T45" fmla="*/ 80 h 115"/>
                  <a:gd name="T46" fmla="*/ 0 w 69"/>
                  <a:gd name="T47" fmla="*/ 57 h 115"/>
                  <a:gd name="T48" fmla="*/ 15 w 69"/>
                  <a:gd name="T49" fmla="*/ 61 h 115"/>
                  <a:gd name="T50" fmla="*/ 19 w 69"/>
                  <a:gd name="T51" fmla="*/ 80 h 115"/>
                  <a:gd name="T52" fmla="*/ 23 w 69"/>
                  <a:gd name="T53" fmla="*/ 99 h 115"/>
                  <a:gd name="T54" fmla="*/ 27 w 69"/>
                  <a:gd name="T55" fmla="*/ 107 h 115"/>
                  <a:gd name="T56" fmla="*/ 31 w 69"/>
                  <a:gd name="T57" fmla="*/ 111 h 115"/>
                  <a:gd name="T58" fmla="*/ 35 w 69"/>
                  <a:gd name="T59" fmla="*/ 111 h 115"/>
                  <a:gd name="T60" fmla="*/ 38 w 69"/>
                  <a:gd name="T61" fmla="*/ 111 h 115"/>
                  <a:gd name="T62" fmla="*/ 42 w 69"/>
                  <a:gd name="T63" fmla="*/ 107 h 115"/>
                  <a:gd name="T64" fmla="*/ 46 w 69"/>
                  <a:gd name="T65" fmla="*/ 103 h 115"/>
                  <a:gd name="T66" fmla="*/ 50 w 69"/>
                  <a:gd name="T67" fmla="*/ 92 h 115"/>
                  <a:gd name="T68" fmla="*/ 54 w 69"/>
                  <a:gd name="T69" fmla="*/ 76 h 115"/>
                  <a:gd name="T70" fmla="*/ 54 w 69"/>
                  <a:gd name="T71" fmla="*/ 53 h 115"/>
                  <a:gd name="T72" fmla="*/ 54 w 69"/>
                  <a:gd name="T73" fmla="*/ 38 h 115"/>
                  <a:gd name="T74" fmla="*/ 50 w 69"/>
                  <a:gd name="T75" fmla="*/ 23 h 115"/>
                  <a:gd name="T76" fmla="*/ 46 w 69"/>
                  <a:gd name="T77" fmla="*/ 15 h 115"/>
                  <a:gd name="T78" fmla="*/ 42 w 69"/>
                  <a:gd name="T79" fmla="*/ 7 h 115"/>
                  <a:gd name="T80" fmla="*/ 38 w 69"/>
                  <a:gd name="T81" fmla="*/ 7 h 115"/>
                  <a:gd name="T82" fmla="*/ 35 w 69"/>
                  <a:gd name="T83" fmla="*/ 7 h 115"/>
                  <a:gd name="T84" fmla="*/ 31 w 69"/>
                  <a:gd name="T85" fmla="*/ 7 h 115"/>
                  <a:gd name="T86" fmla="*/ 27 w 69"/>
                  <a:gd name="T87" fmla="*/ 11 h 115"/>
                  <a:gd name="T88" fmla="*/ 19 w 69"/>
                  <a:gd name="T89" fmla="*/ 19 h 115"/>
                  <a:gd name="T90" fmla="*/ 19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8" y="27"/>
                    </a:lnTo>
                    <a:lnTo>
                      <a:pt x="11" y="15"/>
                    </a:lnTo>
                    <a:lnTo>
                      <a:pt x="19" y="7"/>
                    </a:lnTo>
                    <a:lnTo>
                      <a:pt x="27" y="4"/>
                    </a:lnTo>
                    <a:lnTo>
                      <a:pt x="35" y="0"/>
                    </a:lnTo>
                    <a:lnTo>
                      <a:pt x="42" y="4"/>
                    </a:lnTo>
                    <a:lnTo>
                      <a:pt x="50" y="7"/>
                    </a:lnTo>
                    <a:lnTo>
                      <a:pt x="58" y="15"/>
                    </a:lnTo>
                    <a:lnTo>
                      <a:pt x="65" y="27"/>
                    </a:lnTo>
                    <a:lnTo>
                      <a:pt x="69" y="42"/>
                    </a:lnTo>
                    <a:lnTo>
                      <a:pt x="69" y="57"/>
                    </a:lnTo>
                    <a:lnTo>
                      <a:pt x="69" y="76"/>
                    </a:lnTo>
                    <a:lnTo>
                      <a:pt x="65" y="92"/>
                    </a:lnTo>
                    <a:lnTo>
                      <a:pt x="58" y="103"/>
                    </a:lnTo>
                    <a:lnTo>
                      <a:pt x="50" y="111"/>
                    </a:lnTo>
                    <a:lnTo>
                      <a:pt x="42" y="115"/>
                    </a:lnTo>
                    <a:lnTo>
                      <a:pt x="35" y="115"/>
                    </a:lnTo>
                    <a:lnTo>
                      <a:pt x="27" y="115"/>
                    </a:lnTo>
                    <a:lnTo>
                      <a:pt x="15" y="107"/>
                    </a:lnTo>
                    <a:lnTo>
                      <a:pt x="8" y="96"/>
                    </a:lnTo>
                    <a:lnTo>
                      <a:pt x="4" y="80"/>
                    </a:lnTo>
                    <a:lnTo>
                      <a:pt x="0" y="57"/>
                    </a:lnTo>
                    <a:close/>
                    <a:moveTo>
                      <a:pt x="15" y="61"/>
                    </a:moveTo>
                    <a:lnTo>
                      <a:pt x="19" y="80"/>
                    </a:lnTo>
                    <a:lnTo>
                      <a:pt x="23" y="99"/>
                    </a:lnTo>
                    <a:lnTo>
                      <a:pt x="27" y="107"/>
                    </a:lnTo>
                    <a:lnTo>
                      <a:pt x="31" y="111"/>
                    </a:lnTo>
                    <a:lnTo>
                      <a:pt x="35" y="111"/>
                    </a:lnTo>
                    <a:lnTo>
                      <a:pt x="38" y="111"/>
                    </a:lnTo>
                    <a:lnTo>
                      <a:pt x="42" y="107"/>
                    </a:lnTo>
                    <a:lnTo>
                      <a:pt x="46" y="103"/>
                    </a:lnTo>
                    <a:lnTo>
                      <a:pt x="50" y="92"/>
                    </a:lnTo>
                    <a:lnTo>
                      <a:pt x="54" y="76"/>
                    </a:lnTo>
                    <a:lnTo>
                      <a:pt x="54" y="53"/>
                    </a:lnTo>
                    <a:lnTo>
                      <a:pt x="54" y="38"/>
                    </a:lnTo>
                    <a:lnTo>
                      <a:pt x="50" y="23"/>
                    </a:lnTo>
                    <a:lnTo>
                      <a:pt x="46" y="15"/>
                    </a:lnTo>
                    <a:lnTo>
                      <a:pt x="42" y="7"/>
                    </a:lnTo>
                    <a:lnTo>
                      <a:pt x="38" y="7"/>
                    </a:lnTo>
                    <a:lnTo>
                      <a:pt x="35" y="7"/>
                    </a:lnTo>
                    <a:lnTo>
                      <a:pt x="31" y="7"/>
                    </a:lnTo>
                    <a:lnTo>
                      <a:pt x="27" y="11"/>
                    </a:lnTo>
                    <a:lnTo>
                      <a:pt x="19" y="19"/>
                    </a:lnTo>
                    <a:lnTo>
                      <a:pt x="19"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9667" name="Freeform 132"/>
              <p:cNvSpPr>
                <a:spLocks noEditPoints="1"/>
              </p:cNvSpPr>
              <p:nvPr/>
            </p:nvSpPr>
            <p:spPr bwMode="auto">
              <a:xfrm>
                <a:off x="2421" y="1948"/>
                <a:ext cx="69" cy="115"/>
              </a:xfrm>
              <a:custGeom>
                <a:avLst/>
                <a:gdLst>
                  <a:gd name="T0" fmla="*/ 0 w 69"/>
                  <a:gd name="T1" fmla="*/ 57 h 115"/>
                  <a:gd name="T2" fmla="*/ 0 w 69"/>
                  <a:gd name="T3" fmla="*/ 42 h 115"/>
                  <a:gd name="T4" fmla="*/ 4 w 69"/>
                  <a:gd name="T5" fmla="*/ 27 h 115"/>
                  <a:gd name="T6" fmla="*/ 12 w 69"/>
                  <a:gd name="T7" fmla="*/ 15 h 115"/>
                  <a:gd name="T8" fmla="*/ 20 w 69"/>
                  <a:gd name="T9" fmla="*/ 7 h 115"/>
                  <a:gd name="T10" fmla="*/ 27 w 69"/>
                  <a:gd name="T11" fmla="*/ 4 h 115"/>
                  <a:gd name="T12" fmla="*/ 35 w 69"/>
                  <a:gd name="T13" fmla="*/ 0 h 115"/>
                  <a:gd name="T14" fmla="*/ 43 w 69"/>
                  <a:gd name="T15" fmla="*/ 4 h 115"/>
                  <a:gd name="T16" fmla="*/ 50 w 69"/>
                  <a:gd name="T17" fmla="*/ 7 h 115"/>
                  <a:gd name="T18" fmla="*/ 58 w 69"/>
                  <a:gd name="T19" fmla="*/ 15 h 115"/>
                  <a:gd name="T20" fmla="*/ 66 w 69"/>
                  <a:gd name="T21" fmla="*/ 27 h 115"/>
                  <a:gd name="T22" fmla="*/ 69 w 69"/>
                  <a:gd name="T23" fmla="*/ 42 h 115"/>
                  <a:gd name="T24" fmla="*/ 69 w 69"/>
                  <a:gd name="T25" fmla="*/ 57 h 115"/>
                  <a:gd name="T26" fmla="*/ 69 w 69"/>
                  <a:gd name="T27" fmla="*/ 76 h 115"/>
                  <a:gd name="T28" fmla="*/ 66 w 69"/>
                  <a:gd name="T29" fmla="*/ 92 h 115"/>
                  <a:gd name="T30" fmla="*/ 58 w 69"/>
                  <a:gd name="T31" fmla="*/ 103 h 115"/>
                  <a:gd name="T32" fmla="*/ 50 w 69"/>
                  <a:gd name="T33" fmla="*/ 111 h 115"/>
                  <a:gd name="T34" fmla="*/ 43 w 69"/>
                  <a:gd name="T35" fmla="*/ 115 h 115"/>
                  <a:gd name="T36" fmla="*/ 35 w 69"/>
                  <a:gd name="T37" fmla="*/ 115 h 115"/>
                  <a:gd name="T38" fmla="*/ 23 w 69"/>
                  <a:gd name="T39" fmla="*/ 115 h 115"/>
                  <a:gd name="T40" fmla="*/ 16 w 69"/>
                  <a:gd name="T41" fmla="*/ 107 h 115"/>
                  <a:gd name="T42" fmla="*/ 8 w 69"/>
                  <a:gd name="T43" fmla="*/ 96 h 115"/>
                  <a:gd name="T44" fmla="*/ 4 w 69"/>
                  <a:gd name="T45" fmla="*/ 80 h 115"/>
                  <a:gd name="T46" fmla="*/ 0 w 69"/>
                  <a:gd name="T47" fmla="*/ 57 h 115"/>
                  <a:gd name="T48" fmla="*/ 16 w 69"/>
                  <a:gd name="T49" fmla="*/ 61 h 115"/>
                  <a:gd name="T50" fmla="*/ 16 w 69"/>
                  <a:gd name="T51" fmla="*/ 80 h 115"/>
                  <a:gd name="T52" fmla="*/ 20 w 69"/>
                  <a:gd name="T53" fmla="*/ 99 h 115"/>
                  <a:gd name="T54" fmla="*/ 23 w 69"/>
                  <a:gd name="T55" fmla="*/ 107 h 115"/>
                  <a:gd name="T56" fmla="*/ 31 w 69"/>
                  <a:gd name="T57" fmla="*/ 111 h 115"/>
                  <a:gd name="T58" fmla="*/ 35 w 69"/>
                  <a:gd name="T59" fmla="*/ 111 h 115"/>
                  <a:gd name="T60" fmla="*/ 39 w 69"/>
                  <a:gd name="T61" fmla="*/ 111 h 115"/>
                  <a:gd name="T62" fmla="*/ 43 w 69"/>
                  <a:gd name="T63" fmla="*/ 107 h 115"/>
                  <a:gd name="T64" fmla="*/ 46 w 69"/>
                  <a:gd name="T65" fmla="*/ 103 h 115"/>
                  <a:gd name="T66" fmla="*/ 50 w 69"/>
                  <a:gd name="T67" fmla="*/ 92 h 115"/>
                  <a:gd name="T68" fmla="*/ 54 w 69"/>
                  <a:gd name="T69" fmla="*/ 76 h 115"/>
                  <a:gd name="T70" fmla="*/ 54 w 69"/>
                  <a:gd name="T71" fmla="*/ 53 h 115"/>
                  <a:gd name="T72" fmla="*/ 54 w 69"/>
                  <a:gd name="T73" fmla="*/ 38 h 115"/>
                  <a:gd name="T74" fmla="*/ 50 w 69"/>
                  <a:gd name="T75" fmla="*/ 23 h 115"/>
                  <a:gd name="T76" fmla="*/ 46 w 69"/>
                  <a:gd name="T77" fmla="*/ 15 h 115"/>
                  <a:gd name="T78" fmla="*/ 43 w 69"/>
                  <a:gd name="T79" fmla="*/ 7 h 115"/>
                  <a:gd name="T80" fmla="*/ 39 w 69"/>
                  <a:gd name="T81" fmla="*/ 7 h 115"/>
                  <a:gd name="T82" fmla="*/ 35 w 69"/>
                  <a:gd name="T83" fmla="*/ 7 h 115"/>
                  <a:gd name="T84" fmla="*/ 31 w 69"/>
                  <a:gd name="T85" fmla="*/ 7 h 115"/>
                  <a:gd name="T86" fmla="*/ 27 w 69"/>
                  <a:gd name="T87" fmla="*/ 11 h 115"/>
                  <a:gd name="T88" fmla="*/ 20 w 69"/>
                  <a:gd name="T89" fmla="*/ 19 h 115"/>
                  <a:gd name="T90" fmla="*/ 20 w 69"/>
                  <a:gd name="T91" fmla="*/ 30 h 115"/>
                  <a:gd name="T92" fmla="*/ 16 w 69"/>
                  <a:gd name="T93" fmla="*/ 46 h 115"/>
                  <a:gd name="T94" fmla="*/ 16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7"/>
                    </a:lnTo>
                    <a:lnTo>
                      <a:pt x="12" y="15"/>
                    </a:lnTo>
                    <a:lnTo>
                      <a:pt x="20" y="7"/>
                    </a:lnTo>
                    <a:lnTo>
                      <a:pt x="27" y="4"/>
                    </a:lnTo>
                    <a:lnTo>
                      <a:pt x="35" y="0"/>
                    </a:lnTo>
                    <a:lnTo>
                      <a:pt x="43" y="4"/>
                    </a:lnTo>
                    <a:lnTo>
                      <a:pt x="50" y="7"/>
                    </a:lnTo>
                    <a:lnTo>
                      <a:pt x="58" y="15"/>
                    </a:lnTo>
                    <a:lnTo>
                      <a:pt x="66" y="27"/>
                    </a:lnTo>
                    <a:lnTo>
                      <a:pt x="69" y="42"/>
                    </a:lnTo>
                    <a:lnTo>
                      <a:pt x="69" y="57"/>
                    </a:lnTo>
                    <a:lnTo>
                      <a:pt x="69" y="76"/>
                    </a:lnTo>
                    <a:lnTo>
                      <a:pt x="66" y="92"/>
                    </a:lnTo>
                    <a:lnTo>
                      <a:pt x="58" y="103"/>
                    </a:lnTo>
                    <a:lnTo>
                      <a:pt x="50" y="111"/>
                    </a:lnTo>
                    <a:lnTo>
                      <a:pt x="43" y="115"/>
                    </a:lnTo>
                    <a:lnTo>
                      <a:pt x="35" y="115"/>
                    </a:lnTo>
                    <a:lnTo>
                      <a:pt x="23" y="115"/>
                    </a:lnTo>
                    <a:lnTo>
                      <a:pt x="16" y="107"/>
                    </a:lnTo>
                    <a:lnTo>
                      <a:pt x="8" y="96"/>
                    </a:lnTo>
                    <a:lnTo>
                      <a:pt x="4" y="80"/>
                    </a:lnTo>
                    <a:lnTo>
                      <a:pt x="0" y="57"/>
                    </a:lnTo>
                    <a:close/>
                    <a:moveTo>
                      <a:pt x="16" y="61"/>
                    </a:moveTo>
                    <a:lnTo>
                      <a:pt x="16" y="80"/>
                    </a:lnTo>
                    <a:lnTo>
                      <a:pt x="20" y="99"/>
                    </a:lnTo>
                    <a:lnTo>
                      <a:pt x="23" y="107"/>
                    </a:lnTo>
                    <a:lnTo>
                      <a:pt x="31" y="111"/>
                    </a:lnTo>
                    <a:lnTo>
                      <a:pt x="35" y="111"/>
                    </a:lnTo>
                    <a:lnTo>
                      <a:pt x="39" y="111"/>
                    </a:lnTo>
                    <a:lnTo>
                      <a:pt x="43" y="107"/>
                    </a:lnTo>
                    <a:lnTo>
                      <a:pt x="46" y="103"/>
                    </a:lnTo>
                    <a:lnTo>
                      <a:pt x="50" y="92"/>
                    </a:lnTo>
                    <a:lnTo>
                      <a:pt x="54" y="76"/>
                    </a:lnTo>
                    <a:lnTo>
                      <a:pt x="54" y="53"/>
                    </a:lnTo>
                    <a:lnTo>
                      <a:pt x="54" y="38"/>
                    </a:lnTo>
                    <a:lnTo>
                      <a:pt x="50" y="23"/>
                    </a:lnTo>
                    <a:lnTo>
                      <a:pt x="46" y="15"/>
                    </a:lnTo>
                    <a:lnTo>
                      <a:pt x="43" y="7"/>
                    </a:lnTo>
                    <a:lnTo>
                      <a:pt x="39" y="7"/>
                    </a:lnTo>
                    <a:lnTo>
                      <a:pt x="35" y="7"/>
                    </a:lnTo>
                    <a:lnTo>
                      <a:pt x="31" y="7"/>
                    </a:lnTo>
                    <a:lnTo>
                      <a:pt x="27" y="11"/>
                    </a:lnTo>
                    <a:lnTo>
                      <a:pt x="20" y="19"/>
                    </a:lnTo>
                    <a:lnTo>
                      <a:pt x="20" y="30"/>
                    </a:lnTo>
                    <a:lnTo>
                      <a:pt x="16" y="46"/>
                    </a:lnTo>
                    <a:lnTo>
                      <a:pt x="16" y="61"/>
                    </a:lnTo>
                    <a:close/>
                  </a:path>
                </a:pathLst>
              </a:custGeom>
              <a:solidFill>
                <a:srgbClr val="000000"/>
              </a:solidFill>
              <a:ln w="0">
                <a:solidFill>
                  <a:srgbClr val="000000"/>
                </a:solidFill>
                <a:round/>
                <a:headEnd/>
                <a:tailEnd/>
              </a:ln>
            </p:spPr>
            <p:txBody>
              <a:bodyPr/>
              <a:lstStyle/>
              <a:p>
                <a:endParaRPr lang="en-CA"/>
              </a:p>
            </p:txBody>
          </p:sp>
          <p:sp>
            <p:nvSpPr>
              <p:cNvPr id="19668" name="Freeform 133"/>
              <p:cNvSpPr>
                <a:spLocks/>
              </p:cNvSpPr>
              <p:nvPr/>
            </p:nvSpPr>
            <p:spPr bwMode="auto">
              <a:xfrm>
                <a:off x="2506" y="1948"/>
                <a:ext cx="61" cy="115"/>
              </a:xfrm>
              <a:custGeom>
                <a:avLst/>
                <a:gdLst>
                  <a:gd name="T0" fmla="*/ 7 w 61"/>
                  <a:gd name="T1" fmla="*/ 15 h 115"/>
                  <a:gd name="T2" fmla="*/ 23 w 61"/>
                  <a:gd name="T3" fmla="*/ 4 h 115"/>
                  <a:gd name="T4" fmla="*/ 42 w 61"/>
                  <a:gd name="T5" fmla="*/ 4 h 115"/>
                  <a:gd name="T6" fmla="*/ 57 w 61"/>
                  <a:gd name="T7" fmla="*/ 15 h 115"/>
                  <a:gd name="T8" fmla="*/ 54 w 61"/>
                  <a:gd name="T9" fmla="*/ 30 h 115"/>
                  <a:gd name="T10" fmla="*/ 42 w 61"/>
                  <a:gd name="T11" fmla="*/ 50 h 115"/>
                  <a:gd name="T12" fmla="*/ 57 w 61"/>
                  <a:gd name="T13" fmla="*/ 61 h 115"/>
                  <a:gd name="T14" fmla="*/ 61 w 61"/>
                  <a:gd name="T15" fmla="*/ 76 h 115"/>
                  <a:gd name="T16" fmla="*/ 54 w 61"/>
                  <a:gd name="T17" fmla="*/ 103 h 115"/>
                  <a:gd name="T18" fmla="*/ 34 w 61"/>
                  <a:gd name="T19" fmla="*/ 115 h 115"/>
                  <a:gd name="T20" fmla="*/ 7 w 61"/>
                  <a:gd name="T21" fmla="*/ 115 h 115"/>
                  <a:gd name="T22" fmla="*/ 0 w 61"/>
                  <a:gd name="T23" fmla="*/ 111 h 115"/>
                  <a:gd name="T24" fmla="*/ 0 w 61"/>
                  <a:gd name="T25" fmla="*/ 107 h 115"/>
                  <a:gd name="T26" fmla="*/ 4 w 61"/>
                  <a:gd name="T27" fmla="*/ 103 h 115"/>
                  <a:gd name="T28" fmla="*/ 7 w 61"/>
                  <a:gd name="T29" fmla="*/ 103 h 115"/>
                  <a:gd name="T30" fmla="*/ 11 w 61"/>
                  <a:gd name="T31" fmla="*/ 103 h 115"/>
                  <a:gd name="T32" fmla="*/ 19 w 61"/>
                  <a:gd name="T33" fmla="*/ 107 h 115"/>
                  <a:gd name="T34" fmla="*/ 27 w 61"/>
                  <a:gd name="T35" fmla="*/ 107 h 115"/>
                  <a:gd name="T36" fmla="*/ 38 w 61"/>
                  <a:gd name="T37" fmla="*/ 107 h 115"/>
                  <a:gd name="T38" fmla="*/ 50 w 61"/>
                  <a:gd name="T39" fmla="*/ 96 h 115"/>
                  <a:gd name="T40" fmla="*/ 50 w 61"/>
                  <a:gd name="T41" fmla="*/ 80 h 115"/>
                  <a:gd name="T42" fmla="*/ 46 w 61"/>
                  <a:gd name="T43" fmla="*/ 69 h 115"/>
                  <a:gd name="T44" fmla="*/ 38 w 61"/>
                  <a:gd name="T45" fmla="*/ 65 h 115"/>
                  <a:gd name="T46" fmla="*/ 27 w 61"/>
                  <a:gd name="T47" fmla="*/ 57 h 115"/>
                  <a:gd name="T48" fmla="*/ 19 w 61"/>
                  <a:gd name="T49" fmla="*/ 57 h 115"/>
                  <a:gd name="T50" fmla="*/ 27 w 61"/>
                  <a:gd name="T51" fmla="*/ 53 h 115"/>
                  <a:gd name="T52" fmla="*/ 38 w 61"/>
                  <a:gd name="T53" fmla="*/ 46 h 115"/>
                  <a:gd name="T54" fmla="*/ 46 w 61"/>
                  <a:gd name="T55" fmla="*/ 38 h 115"/>
                  <a:gd name="T56" fmla="*/ 42 w 61"/>
                  <a:gd name="T57" fmla="*/ 23 h 115"/>
                  <a:gd name="T58" fmla="*/ 34 w 61"/>
                  <a:gd name="T59" fmla="*/ 11 h 115"/>
                  <a:gd name="T60" fmla="*/ 19 w 61"/>
                  <a:gd name="T61" fmla="*/ 11 h 115"/>
                  <a:gd name="T62" fmla="*/ 4 w 61"/>
                  <a:gd name="T63" fmla="*/ 23 h 11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1"/>
                  <a:gd name="T97" fmla="*/ 0 h 115"/>
                  <a:gd name="T98" fmla="*/ 61 w 61"/>
                  <a:gd name="T99" fmla="*/ 115 h 11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1" h="115">
                    <a:moveTo>
                      <a:pt x="0" y="23"/>
                    </a:moveTo>
                    <a:lnTo>
                      <a:pt x="7" y="15"/>
                    </a:lnTo>
                    <a:lnTo>
                      <a:pt x="11" y="7"/>
                    </a:lnTo>
                    <a:lnTo>
                      <a:pt x="23" y="4"/>
                    </a:lnTo>
                    <a:lnTo>
                      <a:pt x="30" y="0"/>
                    </a:lnTo>
                    <a:lnTo>
                      <a:pt x="42" y="4"/>
                    </a:lnTo>
                    <a:lnTo>
                      <a:pt x="54" y="7"/>
                    </a:lnTo>
                    <a:lnTo>
                      <a:pt x="57" y="15"/>
                    </a:lnTo>
                    <a:lnTo>
                      <a:pt x="57" y="23"/>
                    </a:lnTo>
                    <a:lnTo>
                      <a:pt x="54" y="30"/>
                    </a:lnTo>
                    <a:lnTo>
                      <a:pt x="50" y="38"/>
                    </a:lnTo>
                    <a:lnTo>
                      <a:pt x="42" y="50"/>
                    </a:lnTo>
                    <a:lnTo>
                      <a:pt x="50" y="53"/>
                    </a:lnTo>
                    <a:lnTo>
                      <a:pt x="57" y="61"/>
                    </a:lnTo>
                    <a:lnTo>
                      <a:pt x="61" y="69"/>
                    </a:lnTo>
                    <a:lnTo>
                      <a:pt x="61" y="76"/>
                    </a:lnTo>
                    <a:lnTo>
                      <a:pt x="61" y="92"/>
                    </a:lnTo>
                    <a:lnTo>
                      <a:pt x="54" y="103"/>
                    </a:lnTo>
                    <a:lnTo>
                      <a:pt x="46" y="111"/>
                    </a:lnTo>
                    <a:lnTo>
                      <a:pt x="34" y="115"/>
                    </a:lnTo>
                    <a:lnTo>
                      <a:pt x="19" y="115"/>
                    </a:lnTo>
                    <a:lnTo>
                      <a:pt x="7" y="115"/>
                    </a:lnTo>
                    <a:lnTo>
                      <a:pt x="4" y="115"/>
                    </a:lnTo>
                    <a:lnTo>
                      <a:pt x="0" y="111"/>
                    </a:lnTo>
                    <a:lnTo>
                      <a:pt x="0" y="107"/>
                    </a:lnTo>
                    <a:lnTo>
                      <a:pt x="0" y="103"/>
                    </a:lnTo>
                    <a:lnTo>
                      <a:pt x="4" y="103"/>
                    </a:lnTo>
                    <a:lnTo>
                      <a:pt x="7" y="103"/>
                    </a:lnTo>
                    <a:lnTo>
                      <a:pt x="11" y="103"/>
                    </a:lnTo>
                    <a:lnTo>
                      <a:pt x="15" y="107"/>
                    </a:lnTo>
                    <a:lnTo>
                      <a:pt x="19" y="107"/>
                    </a:lnTo>
                    <a:lnTo>
                      <a:pt x="23" y="107"/>
                    </a:lnTo>
                    <a:lnTo>
                      <a:pt x="27" y="107"/>
                    </a:lnTo>
                    <a:lnTo>
                      <a:pt x="30" y="111"/>
                    </a:lnTo>
                    <a:lnTo>
                      <a:pt x="38" y="107"/>
                    </a:lnTo>
                    <a:lnTo>
                      <a:pt x="42" y="103"/>
                    </a:lnTo>
                    <a:lnTo>
                      <a:pt x="50" y="96"/>
                    </a:lnTo>
                    <a:lnTo>
                      <a:pt x="50" y="88"/>
                    </a:lnTo>
                    <a:lnTo>
                      <a:pt x="50" y="80"/>
                    </a:lnTo>
                    <a:lnTo>
                      <a:pt x="46" y="73"/>
                    </a:lnTo>
                    <a:lnTo>
                      <a:pt x="46" y="69"/>
                    </a:lnTo>
                    <a:lnTo>
                      <a:pt x="42" y="69"/>
                    </a:lnTo>
                    <a:lnTo>
                      <a:pt x="38" y="65"/>
                    </a:lnTo>
                    <a:lnTo>
                      <a:pt x="34" y="61"/>
                    </a:lnTo>
                    <a:lnTo>
                      <a:pt x="27" y="57"/>
                    </a:lnTo>
                    <a:lnTo>
                      <a:pt x="23" y="57"/>
                    </a:lnTo>
                    <a:lnTo>
                      <a:pt x="19" y="57"/>
                    </a:lnTo>
                    <a:lnTo>
                      <a:pt x="27" y="53"/>
                    </a:lnTo>
                    <a:lnTo>
                      <a:pt x="30" y="53"/>
                    </a:lnTo>
                    <a:lnTo>
                      <a:pt x="38" y="46"/>
                    </a:lnTo>
                    <a:lnTo>
                      <a:pt x="42" y="42"/>
                    </a:lnTo>
                    <a:lnTo>
                      <a:pt x="46" y="38"/>
                    </a:lnTo>
                    <a:lnTo>
                      <a:pt x="46" y="30"/>
                    </a:lnTo>
                    <a:lnTo>
                      <a:pt x="42" y="23"/>
                    </a:lnTo>
                    <a:lnTo>
                      <a:pt x="38" y="15"/>
                    </a:lnTo>
                    <a:lnTo>
                      <a:pt x="34" y="11"/>
                    </a:lnTo>
                    <a:lnTo>
                      <a:pt x="27" y="11"/>
                    </a:lnTo>
                    <a:lnTo>
                      <a:pt x="19" y="11"/>
                    </a:lnTo>
                    <a:lnTo>
                      <a:pt x="11" y="19"/>
                    </a:lnTo>
                    <a:lnTo>
                      <a:pt x="4" y="23"/>
                    </a:lnTo>
                    <a:lnTo>
                      <a:pt x="0" y="23"/>
                    </a:lnTo>
                    <a:close/>
                  </a:path>
                </a:pathLst>
              </a:custGeom>
              <a:solidFill>
                <a:srgbClr val="000000"/>
              </a:solidFill>
              <a:ln w="0">
                <a:solidFill>
                  <a:srgbClr val="000000"/>
                </a:solidFill>
                <a:round/>
                <a:headEnd/>
                <a:tailEnd/>
              </a:ln>
            </p:spPr>
            <p:txBody>
              <a:bodyPr/>
              <a:lstStyle/>
              <a:p>
                <a:endParaRPr lang="en-CA"/>
              </a:p>
            </p:txBody>
          </p:sp>
          <p:sp>
            <p:nvSpPr>
              <p:cNvPr id="19669" name="Freeform 134"/>
              <p:cNvSpPr>
                <a:spLocks/>
              </p:cNvSpPr>
              <p:nvPr/>
            </p:nvSpPr>
            <p:spPr bwMode="auto">
              <a:xfrm>
                <a:off x="2602" y="1948"/>
                <a:ext cx="42" cy="115"/>
              </a:xfrm>
              <a:custGeom>
                <a:avLst/>
                <a:gdLst>
                  <a:gd name="T0" fmla="*/ 0 w 42"/>
                  <a:gd name="T1" fmla="*/ 11 h 115"/>
                  <a:gd name="T2" fmla="*/ 27 w 42"/>
                  <a:gd name="T3" fmla="*/ 0 h 115"/>
                  <a:gd name="T4" fmla="*/ 30 w 42"/>
                  <a:gd name="T5" fmla="*/ 0 h 115"/>
                  <a:gd name="T6" fmla="*/ 30 w 42"/>
                  <a:gd name="T7" fmla="*/ 96 h 115"/>
                  <a:gd name="T8" fmla="*/ 30 w 42"/>
                  <a:gd name="T9" fmla="*/ 103 h 115"/>
                  <a:gd name="T10" fmla="*/ 30 w 42"/>
                  <a:gd name="T11" fmla="*/ 107 h 115"/>
                  <a:gd name="T12" fmla="*/ 30 w 42"/>
                  <a:gd name="T13" fmla="*/ 111 h 115"/>
                  <a:gd name="T14" fmla="*/ 34 w 42"/>
                  <a:gd name="T15" fmla="*/ 111 h 115"/>
                  <a:gd name="T16" fmla="*/ 38 w 42"/>
                  <a:gd name="T17" fmla="*/ 111 h 115"/>
                  <a:gd name="T18" fmla="*/ 42 w 42"/>
                  <a:gd name="T19" fmla="*/ 111 h 115"/>
                  <a:gd name="T20" fmla="*/ 42 w 42"/>
                  <a:gd name="T21" fmla="*/ 115 h 115"/>
                  <a:gd name="T22" fmla="*/ 0 w 42"/>
                  <a:gd name="T23" fmla="*/ 115 h 115"/>
                  <a:gd name="T24" fmla="*/ 0 w 42"/>
                  <a:gd name="T25" fmla="*/ 111 h 115"/>
                  <a:gd name="T26" fmla="*/ 7 w 42"/>
                  <a:gd name="T27" fmla="*/ 111 h 115"/>
                  <a:gd name="T28" fmla="*/ 11 w 42"/>
                  <a:gd name="T29" fmla="*/ 111 h 115"/>
                  <a:gd name="T30" fmla="*/ 15 w 42"/>
                  <a:gd name="T31" fmla="*/ 111 h 115"/>
                  <a:gd name="T32" fmla="*/ 15 w 42"/>
                  <a:gd name="T33" fmla="*/ 107 h 115"/>
                  <a:gd name="T34" fmla="*/ 15 w 42"/>
                  <a:gd name="T35" fmla="*/ 103 h 115"/>
                  <a:gd name="T36" fmla="*/ 15 w 42"/>
                  <a:gd name="T37" fmla="*/ 96 h 115"/>
                  <a:gd name="T38" fmla="*/ 15 w 42"/>
                  <a:gd name="T39" fmla="*/ 30 h 115"/>
                  <a:gd name="T40" fmla="*/ 15 w 42"/>
                  <a:gd name="T41" fmla="*/ 23 h 115"/>
                  <a:gd name="T42" fmla="*/ 15 w 42"/>
                  <a:gd name="T43" fmla="*/ 19 h 115"/>
                  <a:gd name="T44" fmla="*/ 15 w 42"/>
                  <a:gd name="T45" fmla="*/ 15 h 115"/>
                  <a:gd name="T46" fmla="*/ 11 w 42"/>
                  <a:gd name="T47" fmla="*/ 15 h 115"/>
                  <a:gd name="T48" fmla="*/ 11 w 42"/>
                  <a:gd name="T49" fmla="*/ 11 h 115"/>
                  <a:gd name="T50" fmla="*/ 7 w 42"/>
                  <a:gd name="T51" fmla="*/ 11 h 115"/>
                  <a:gd name="T52" fmla="*/ 4 w 42"/>
                  <a:gd name="T53" fmla="*/ 11 h 115"/>
                  <a:gd name="T54" fmla="*/ 0 w 42"/>
                  <a:gd name="T55" fmla="*/ 15 h 115"/>
                  <a:gd name="T56" fmla="*/ 0 w 42"/>
                  <a:gd name="T57" fmla="*/ 11 h 11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2"/>
                  <a:gd name="T88" fmla="*/ 0 h 115"/>
                  <a:gd name="T89" fmla="*/ 42 w 42"/>
                  <a:gd name="T90" fmla="*/ 115 h 11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2" h="115">
                    <a:moveTo>
                      <a:pt x="0" y="11"/>
                    </a:moveTo>
                    <a:lnTo>
                      <a:pt x="27" y="0"/>
                    </a:lnTo>
                    <a:lnTo>
                      <a:pt x="30" y="0"/>
                    </a:lnTo>
                    <a:lnTo>
                      <a:pt x="30" y="96"/>
                    </a:lnTo>
                    <a:lnTo>
                      <a:pt x="30" y="103"/>
                    </a:lnTo>
                    <a:lnTo>
                      <a:pt x="30" y="107"/>
                    </a:lnTo>
                    <a:lnTo>
                      <a:pt x="30" y="111"/>
                    </a:lnTo>
                    <a:lnTo>
                      <a:pt x="34" y="111"/>
                    </a:lnTo>
                    <a:lnTo>
                      <a:pt x="38" y="111"/>
                    </a:lnTo>
                    <a:lnTo>
                      <a:pt x="42" y="111"/>
                    </a:lnTo>
                    <a:lnTo>
                      <a:pt x="42" y="115"/>
                    </a:lnTo>
                    <a:lnTo>
                      <a:pt x="0" y="115"/>
                    </a:lnTo>
                    <a:lnTo>
                      <a:pt x="0" y="111"/>
                    </a:lnTo>
                    <a:lnTo>
                      <a:pt x="7" y="111"/>
                    </a:lnTo>
                    <a:lnTo>
                      <a:pt x="11" y="111"/>
                    </a:lnTo>
                    <a:lnTo>
                      <a:pt x="15" y="111"/>
                    </a:lnTo>
                    <a:lnTo>
                      <a:pt x="15" y="107"/>
                    </a:lnTo>
                    <a:lnTo>
                      <a:pt x="15" y="103"/>
                    </a:lnTo>
                    <a:lnTo>
                      <a:pt x="15" y="96"/>
                    </a:lnTo>
                    <a:lnTo>
                      <a:pt x="15" y="30"/>
                    </a:lnTo>
                    <a:lnTo>
                      <a:pt x="15" y="23"/>
                    </a:lnTo>
                    <a:lnTo>
                      <a:pt x="15" y="19"/>
                    </a:lnTo>
                    <a:lnTo>
                      <a:pt x="15" y="15"/>
                    </a:lnTo>
                    <a:lnTo>
                      <a:pt x="11" y="15"/>
                    </a:lnTo>
                    <a:lnTo>
                      <a:pt x="11" y="11"/>
                    </a:lnTo>
                    <a:lnTo>
                      <a:pt x="7" y="11"/>
                    </a:lnTo>
                    <a:lnTo>
                      <a:pt x="4" y="11"/>
                    </a:lnTo>
                    <a:lnTo>
                      <a:pt x="0" y="15"/>
                    </a:lnTo>
                    <a:lnTo>
                      <a:pt x="0" y="11"/>
                    </a:lnTo>
                    <a:close/>
                  </a:path>
                </a:pathLst>
              </a:custGeom>
              <a:solidFill>
                <a:srgbClr val="000000"/>
              </a:solidFill>
              <a:ln w="0">
                <a:solidFill>
                  <a:srgbClr val="000000"/>
                </a:solidFill>
                <a:round/>
                <a:headEnd/>
                <a:tailEnd/>
              </a:ln>
            </p:spPr>
            <p:txBody>
              <a:bodyPr/>
              <a:lstStyle/>
              <a:p>
                <a:endParaRPr lang="en-CA"/>
              </a:p>
            </p:txBody>
          </p:sp>
          <p:sp>
            <p:nvSpPr>
              <p:cNvPr id="19670" name="Rectangle 135"/>
              <p:cNvSpPr>
                <a:spLocks noChangeArrowheads="1"/>
              </p:cNvSpPr>
              <p:nvPr/>
            </p:nvSpPr>
            <p:spPr bwMode="auto">
              <a:xfrm>
                <a:off x="2705" y="192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9671" name="Freeform 136"/>
              <p:cNvSpPr>
                <a:spLocks/>
              </p:cNvSpPr>
              <p:nvPr/>
            </p:nvSpPr>
            <p:spPr bwMode="auto">
              <a:xfrm>
                <a:off x="2909" y="2044"/>
                <a:ext cx="19" cy="19"/>
              </a:xfrm>
              <a:custGeom>
                <a:avLst/>
                <a:gdLst>
                  <a:gd name="T0" fmla="*/ 7 w 19"/>
                  <a:gd name="T1" fmla="*/ 0 h 19"/>
                  <a:gd name="T2" fmla="*/ 11 w 19"/>
                  <a:gd name="T3" fmla="*/ 0 h 19"/>
                  <a:gd name="T4" fmla="*/ 15 w 19"/>
                  <a:gd name="T5" fmla="*/ 3 h 19"/>
                  <a:gd name="T6" fmla="*/ 15 w 19"/>
                  <a:gd name="T7" fmla="*/ 7 h 19"/>
                  <a:gd name="T8" fmla="*/ 19 w 19"/>
                  <a:gd name="T9" fmla="*/ 11 h 19"/>
                  <a:gd name="T10" fmla="*/ 15 w 19"/>
                  <a:gd name="T11" fmla="*/ 15 h 19"/>
                  <a:gd name="T12" fmla="*/ 15 w 19"/>
                  <a:gd name="T13" fmla="*/ 19 h 19"/>
                  <a:gd name="T14" fmla="*/ 11 w 19"/>
                  <a:gd name="T15" fmla="*/ 19 h 19"/>
                  <a:gd name="T16" fmla="*/ 7 w 19"/>
                  <a:gd name="T17" fmla="*/ 19 h 19"/>
                  <a:gd name="T18" fmla="*/ 3 w 19"/>
                  <a:gd name="T19" fmla="*/ 19 h 19"/>
                  <a:gd name="T20" fmla="*/ 0 w 19"/>
                  <a:gd name="T21" fmla="*/ 19 h 19"/>
                  <a:gd name="T22" fmla="*/ 0 w 19"/>
                  <a:gd name="T23" fmla="*/ 15 h 19"/>
                  <a:gd name="T24" fmla="*/ 0 w 19"/>
                  <a:gd name="T25" fmla="*/ 11 h 19"/>
                  <a:gd name="T26" fmla="*/ 0 w 19"/>
                  <a:gd name="T27" fmla="*/ 7 h 19"/>
                  <a:gd name="T28" fmla="*/ 0 w 19"/>
                  <a:gd name="T29" fmla="*/ 3 h 19"/>
                  <a:gd name="T30" fmla="*/ 3 w 19"/>
                  <a:gd name="T31" fmla="*/ 0 h 19"/>
                  <a:gd name="T32" fmla="*/ 7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7" y="0"/>
                    </a:moveTo>
                    <a:lnTo>
                      <a:pt x="11" y="0"/>
                    </a:lnTo>
                    <a:lnTo>
                      <a:pt x="15" y="3"/>
                    </a:lnTo>
                    <a:lnTo>
                      <a:pt x="15" y="7"/>
                    </a:lnTo>
                    <a:lnTo>
                      <a:pt x="19" y="11"/>
                    </a:lnTo>
                    <a:lnTo>
                      <a:pt x="15" y="15"/>
                    </a:lnTo>
                    <a:lnTo>
                      <a:pt x="15" y="19"/>
                    </a:lnTo>
                    <a:lnTo>
                      <a:pt x="11" y="19"/>
                    </a:lnTo>
                    <a:lnTo>
                      <a:pt x="7" y="19"/>
                    </a:lnTo>
                    <a:lnTo>
                      <a:pt x="3" y="19"/>
                    </a:lnTo>
                    <a:lnTo>
                      <a:pt x="0" y="19"/>
                    </a:lnTo>
                    <a:lnTo>
                      <a:pt x="0" y="15"/>
                    </a:lnTo>
                    <a:lnTo>
                      <a:pt x="0" y="11"/>
                    </a:lnTo>
                    <a:lnTo>
                      <a:pt x="0" y="7"/>
                    </a:lnTo>
                    <a:lnTo>
                      <a:pt x="0" y="3"/>
                    </a:lnTo>
                    <a:lnTo>
                      <a:pt x="3" y="0"/>
                    </a:lnTo>
                    <a:lnTo>
                      <a:pt x="7" y="0"/>
                    </a:lnTo>
                    <a:close/>
                  </a:path>
                </a:pathLst>
              </a:custGeom>
              <a:solidFill>
                <a:srgbClr val="000000"/>
              </a:solidFill>
              <a:ln w="0">
                <a:solidFill>
                  <a:srgbClr val="000000"/>
                </a:solidFill>
                <a:round/>
                <a:headEnd/>
                <a:tailEnd/>
              </a:ln>
            </p:spPr>
            <p:txBody>
              <a:bodyPr/>
              <a:lstStyle/>
              <a:p>
                <a:endParaRPr lang="en-CA"/>
              </a:p>
            </p:txBody>
          </p:sp>
          <p:sp>
            <p:nvSpPr>
              <p:cNvPr id="19672" name="Freeform 137"/>
              <p:cNvSpPr>
                <a:spLocks/>
              </p:cNvSpPr>
              <p:nvPr/>
            </p:nvSpPr>
            <p:spPr bwMode="auto">
              <a:xfrm>
                <a:off x="2939" y="1948"/>
                <a:ext cx="73" cy="115"/>
              </a:xfrm>
              <a:custGeom>
                <a:avLst/>
                <a:gdLst>
                  <a:gd name="T0" fmla="*/ 73 w 73"/>
                  <a:gd name="T1" fmla="*/ 92 h 115"/>
                  <a:gd name="T2" fmla="*/ 66 w 73"/>
                  <a:gd name="T3" fmla="*/ 115 h 115"/>
                  <a:gd name="T4" fmla="*/ 0 w 73"/>
                  <a:gd name="T5" fmla="*/ 115 h 115"/>
                  <a:gd name="T6" fmla="*/ 0 w 73"/>
                  <a:gd name="T7" fmla="*/ 111 h 115"/>
                  <a:gd name="T8" fmla="*/ 20 w 73"/>
                  <a:gd name="T9" fmla="*/ 96 h 115"/>
                  <a:gd name="T10" fmla="*/ 31 w 73"/>
                  <a:gd name="T11" fmla="*/ 80 h 115"/>
                  <a:gd name="T12" fmla="*/ 43 w 73"/>
                  <a:gd name="T13" fmla="*/ 69 h 115"/>
                  <a:gd name="T14" fmla="*/ 50 w 73"/>
                  <a:gd name="T15" fmla="*/ 53 h 115"/>
                  <a:gd name="T16" fmla="*/ 54 w 73"/>
                  <a:gd name="T17" fmla="*/ 38 h 115"/>
                  <a:gd name="T18" fmla="*/ 50 w 73"/>
                  <a:gd name="T19" fmla="*/ 27 h 115"/>
                  <a:gd name="T20" fmla="*/ 46 w 73"/>
                  <a:gd name="T21" fmla="*/ 19 h 115"/>
                  <a:gd name="T22" fmla="*/ 39 w 73"/>
                  <a:gd name="T23" fmla="*/ 15 h 115"/>
                  <a:gd name="T24" fmla="*/ 31 w 73"/>
                  <a:gd name="T25" fmla="*/ 11 h 115"/>
                  <a:gd name="T26" fmla="*/ 23 w 73"/>
                  <a:gd name="T27" fmla="*/ 15 h 115"/>
                  <a:gd name="T28" fmla="*/ 16 w 73"/>
                  <a:gd name="T29" fmla="*/ 19 h 115"/>
                  <a:gd name="T30" fmla="*/ 12 w 73"/>
                  <a:gd name="T31" fmla="*/ 23 h 115"/>
                  <a:gd name="T32" fmla="*/ 4 w 73"/>
                  <a:gd name="T33" fmla="*/ 30 h 115"/>
                  <a:gd name="T34" fmla="*/ 4 w 73"/>
                  <a:gd name="T35" fmla="*/ 30 h 115"/>
                  <a:gd name="T36" fmla="*/ 8 w 73"/>
                  <a:gd name="T37" fmla="*/ 19 h 115"/>
                  <a:gd name="T38" fmla="*/ 12 w 73"/>
                  <a:gd name="T39" fmla="*/ 7 h 115"/>
                  <a:gd name="T40" fmla="*/ 23 w 73"/>
                  <a:gd name="T41" fmla="*/ 4 h 115"/>
                  <a:gd name="T42" fmla="*/ 35 w 73"/>
                  <a:gd name="T43" fmla="*/ 0 h 115"/>
                  <a:gd name="T44" fmla="*/ 46 w 73"/>
                  <a:gd name="T45" fmla="*/ 4 h 115"/>
                  <a:gd name="T46" fmla="*/ 58 w 73"/>
                  <a:gd name="T47" fmla="*/ 11 h 115"/>
                  <a:gd name="T48" fmla="*/ 66 w 73"/>
                  <a:gd name="T49" fmla="*/ 19 h 115"/>
                  <a:gd name="T50" fmla="*/ 69 w 73"/>
                  <a:gd name="T51" fmla="*/ 30 h 115"/>
                  <a:gd name="T52" fmla="*/ 66 w 73"/>
                  <a:gd name="T53" fmla="*/ 38 h 115"/>
                  <a:gd name="T54" fmla="*/ 66 w 73"/>
                  <a:gd name="T55" fmla="*/ 46 h 115"/>
                  <a:gd name="T56" fmla="*/ 54 w 73"/>
                  <a:gd name="T57" fmla="*/ 61 h 115"/>
                  <a:gd name="T58" fmla="*/ 43 w 73"/>
                  <a:gd name="T59" fmla="*/ 76 h 115"/>
                  <a:gd name="T60" fmla="*/ 31 w 73"/>
                  <a:gd name="T61" fmla="*/ 88 h 115"/>
                  <a:gd name="T62" fmla="*/ 23 w 73"/>
                  <a:gd name="T63" fmla="*/ 96 h 115"/>
                  <a:gd name="T64" fmla="*/ 16 w 73"/>
                  <a:gd name="T65" fmla="*/ 103 h 115"/>
                  <a:gd name="T66" fmla="*/ 46 w 73"/>
                  <a:gd name="T67" fmla="*/ 103 h 115"/>
                  <a:gd name="T68" fmla="*/ 54 w 73"/>
                  <a:gd name="T69" fmla="*/ 103 h 115"/>
                  <a:gd name="T70" fmla="*/ 58 w 73"/>
                  <a:gd name="T71" fmla="*/ 103 h 115"/>
                  <a:gd name="T72" fmla="*/ 62 w 73"/>
                  <a:gd name="T73" fmla="*/ 99 h 115"/>
                  <a:gd name="T74" fmla="*/ 66 w 73"/>
                  <a:gd name="T75" fmla="*/ 99 h 115"/>
                  <a:gd name="T76" fmla="*/ 69 w 73"/>
                  <a:gd name="T77" fmla="*/ 96 h 115"/>
                  <a:gd name="T78" fmla="*/ 69 w 73"/>
                  <a:gd name="T79" fmla="*/ 92 h 115"/>
                  <a:gd name="T80" fmla="*/ 73 w 73"/>
                  <a:gd name="T81" fmla="*/ 92 h 11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5"/>
                  <a:gd name="T125" fmla="*/ 73 w 73"/>
                  <a:gd name="T126" fmla="*/ 115 h 11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5">
                    <a:moveTo>
                      <a:pt x="73" y="92"/>
                    </a:moveTo>
                    <a:lnTo>
                      <a:pt x="66" y="115"/>
                    </a:lnTo>
                    <a:lnTo>
                      <a:pt x="0" y="115"/>
                    </a:lnTo>
                    <a:lnTo>
                      <a:pt x="0" y="111"/>
                    </a:lnTo>
                    <a:lnTo>
                      <a:pt x="20" y="96"/>
                    </a:lnTo>
                    <a:lnTo>
                      <a:pt x="31" y="80"/>
                    </a:lnTo>
                    <a:lnTo>
                      <a:pt x="43" y="69"/>
                    </a:lnTo>
                    <a:lnTo>
                      <a:pt x="50" y="53"/>
                    </a:lnTo>
                    <a:lnTo>
                      <a:pt x="54" y="38"/>
                    </a:lnTo>
                    <a:lnTo>
                      <a:pt x="50" y="27"/>
                    </a:lnTo>
                    <a:lnTo>
                      <a:pt x="46" y="19"/>
                    </a:lnTo>
                    <a:lnTo>
                      <a:pt x="39" y="15"/>
                    </a:lnTo>
                    <a:lnTo>
                      <a:pt x="31" y="11"/>
                    </a:lnTo>
                    <a:lnTo>
                      <a:pt x="23" y="15"/>
                    </a:lnTo>
                    <a:lnTo>
                      <a:pt x="16" y="19"/>
                    </a:lnTo>
                    <a:lnTo>
                      <a:pt x="12" y="23"/>
                    </a:lnTo>
                    <a:lnTo>
                      <a:pt x="4" y="30"/>
                    </a:lnTo>
                    <a:lnTo>
                      <a:pt x="8" y="19"/>
                    </a:lnTo>
                    <a:lnTo>
                      <a:pt x="12" y="7"/>
                    </a:lnTo>
                    <a:lnTo>
                      <a:pt x="23" y="4"/>
                    </a:lnTo>
                    <a:lnTo>
                      <a:pt x="35" y="0"/>
                    </a:lnTo>
                    <a:lnTo>
                      <a:pt x="46" y="4"/>
                    </a:lnTo>
                    <a:lnTo>
                      <a:pt x="58" y="11"/>
                    </a:lnTo>
                    <a:lnTo>
                      <a:pt x="66" y="19"/>
                    </a:lnTo>
                    <a:lnTo>
                      <a:pt x="69" y="30"/>
                    </a:lnTo>
                    <a:lnTo>
                      <a:pt x="66" y="38"/>
                    </a:lnTo>
                    <a:lnTo>
                      <a:pt x="66" y="46"/>
                    </a:lnTo>
                    <a:lnTo>
                      <a:pt x="54" y="61"/>
                    </a:lnTo>
                    <a:lnTo>
                      <a:pt x="43" y="76"/>
                    </a:lnTo>
                    <a:lnTo>
                      <a:pt x="31" y="88"/>
                    </a:lnTo>
                    <a:lnTo>
                      <a:pt x="23" y="96"/>
                    </a:lnTo>
                    <a:lnTo>
                      <a:pt x="16" y="103"/>
                    </a:lnTo>
                    <a:lnTo>
                      <a:pt x="46" y="103"/>
                    </a:lnTo>
                    <a:lnTo>
                      <a:pt x="54" y="103"/>
                    </a:lnTo>
                    <a:lnTo>
                      <a:pt x="58" y="103"/>
                    </a:lnTo>
                    <a:lnTo>
                      <a:pt x="62" y="99"/>
                    </a:lnTo>
                    <a:lnTo>
                      <a:pt x="66" y="99"/>
                    </a:lnTo>
                    <a:lnTo>
                      <a:pt x="69" y="96"/>
                    </a:lnTo>
                    <a:lnTo>
                      <a:pt x="69" y="92"/>
                    </a:lnTo>
                    <a:lnTo>
                      <a:pt x="73" y="92"/>
                    </a:lnTo>
                    <a:close/>
                  </a:path>
                </a:pathLst>
              </a:custGeom>
              <a:solidFill>
                <a:srgbClr val="000000"/>
              </a:solidFill>
              <a:ln w="0">
                <a:solidFill>
                  <a:srgbClr val="000000"/>
                </a:solidFill>
                <a:round/>
                <a:headEnd/>
                <a:tailEnd/>
              </a:ln>
            </p:spPr>
            <p:txBody>
              <a:bodyPr/>
              <a:lstStyle/>
              <a:p>
                <a:endParaRPr lang="en-CA"/>
              </a:p>
            </p:txBody>
          </p:sp>
          <p:sp>
            <p:nvSpPr>
              <p:cNvPr id="19673" name="Freeform 138"/>
              <p:cNvSpPr>
                <a:spLocks noEditPoints="1"/>
              </p:cNvSpPr>
              <p:nvPr/>
            </p:nvSpPr>
            <p:spPr bwMode="auto">
              <a:xfrm>
                <a:off x="3028" y="1948"/>
                <a:ext cx="69" cy="115"/>
              </a:xfrm>
              <a:custGeom>
                <a:avLst/>
                <a:gdLst>
                  <a:gd name="T0" fmla="*/ 69 w 69"/>
                  <a:gd name="T1" fmla="*/ 0 h 115"/>
                  <a:gd name="T2" fmla="*/ 69 w 69"/>
                  <a:gd name="T3" fmla="*/ 4 h 115"/>
                  <a:gd name="T4" fmla="*/ 57 w 69"/>
                  <a:gd name="T5" fmla="*/ 7 h 115"/>
                  <a:gd name="T6" fmla="*/ 49 w 69"/>
                  <a:gd name="T7" fmla="*/ 7 h 115"/>
                  <a:gd name="T8" fmla="*/ 42 w 69"/>
                  <a:gd name="T9" fmla="*/ 11 h 115"/>
                  <a:gd name="T10" fmla="*/ 38 w 69"/>
                  <a:gd name="T11" fmla="*/ 19 h 115"/>
                  <a:gd name="T12" fmla="*/ 30 w 69"/>
                  <a:gd name="T13" fmla="*/ 27 h 115"/>
                  <a:gd name="T14" fmla="*/ 26 w 69"/>
                  <a:gd name="T15" fmla="*/ 34 h 115"/>
                  <a:gd name="T16" fmla="*/ 23 w 69"/>
                  <a:gd name="T17" fmla="*/ 42 h 115"/>
                  <a:gd name="T18" fmla="*/ 19 w 69"/>
                  <a:gd name="T19" fmla="*/ 53 h 115"/>
                  <a:gd name="T20" fmla="*/ 30 w 69"/>
                  <a:gd name="T21" fmla="*/ 46 h 115"/>
                  <a:gd name="T22" fmla="*/ 42 w 69"/>
                  <a:gd name="T23" fmla="*/ 46 h 115"/>
                  <a:gd name="T24" fmla="*/ 53 w 69"/>
                  <a:gd name="T25" fmla="*/ 46 h 115"/>
                  <a:gd name="T26" fmla="*/ 61 w 69"/>
                  <a:gd name="T27" fmla="*/ 53 h 115"/>
                  <a:gd name="T28" fmla="*/ 69 w 69"/>
                  <a:gd name="T29" fmla="*/ 65 h 115"/>
                  <a:gd name="T30" fmla="*/ 69 w 69"/>
                  <a:gd name="T31" fmla="*/ 76 h 115"/>
                  <a:gd name="T32" fmla="*/ 69 w 69"/>
                  <a:gd name="T33" fmla="*/ 92 h 115"/>
                  <a:gd name="T34" fmla="*/ 61 w 69"/>
                  <a:gd name="T35" fmla="*/ 103 h 115"/>
                  <a:gd name="T36" fmla="*/ 53 w 69"/>
                  <a:gd name="T37" fmla="*/ 111 h 115"/>
                  <a:gd name="T38" fmla="*/ 46 w 69"/>
                  <a:gd name="T39" fmla="*/ 115 h 115"/>
                  <a:gd name="T40" fmla="*/ 34 w 69"/>
                  <a:gd name="T41" fmla="*/ 115 h 115"/>
                  <a:gd name="T42" fmla="*/ 23 w 69"/>
                  <a:gd name="T43" fmla="*/ 115 h 115"/>
                  <a:gd name="T44" fmla="*/ 15 w 69"/>
                  <a:gd name="T45" fmla="*/ 107 h 115"/>
                  <a:gd name="T46" fmla="*/ 7 w 69"/>
                  <a:gd name="T47" fmla="*/ 99 h 115"/>
                  <a:gd name="T48" fmla="*/ 0 w 69"/>
                  <a:gd name="T49" fmla="*/ 84 h 115"/>
                  <a:gd name="T50" fmla="*/ 0 w 69"/>
                  <a:gd name="T51" fmla="*/ 69 h 115"/>
                  <a:gd name="T52" fmla="*/ 0 w 69"/>
                  <a:gd name="T53" fmla="*/ 57 h 115"/>
                  <a:gd name="T54" fmla="*/ 7 w 69"/>
                  <a:gd name="T55" fmla="*/ 42 h 115"/>
                  <a:gd name="T56" fmla="*/ 11 w 69"/>
                  <a:gd name="T57" fmla="*/ 30 h 115"/>
                  <a:gd name="T58" fmla="*/ 23 w 69"/>
                  <a:gd name="T59" fmla="*/ 19 h 115"/>
                  <a:gd name="T60" fmla="*/ 34 w 69"/>
                  <a:gd name="T61" fmla="*/ 11 h 115"/>
                  <a:gd name="T62" fmla="*/ 46 w 69"/>
                  <a:gd name="T63" fmla="*/ 4 h 115"/>
                  <a:gd name="T64" fmla="*/ 53 w 69"/>
                  <a:gd name="T65" fmla="*/ 0 h 115"/>
                  <a:gd name="T66" fmla="*/ 65 w 69"/>
                  <a:gd name="T67" fmla="*/ 0 h 115"/>
                  <a:gd name="T68" fmla="*/ 69 w 69"/>
                  <a:gd name="T69" fmla="*/ 0 h 115"/>
                  <a:gd name="T70" fmla="*/ 19 w 69"/>
                  <a:gd name="T71" fmla="*/ 57 h 115"/>
                  <a:gd name="T72" fmla="*/ 15 w 69"/>
                  <a:gd name="T73" fmla="*/ 69 h 115"/>
                  <a:gd name="T74" fmla="*/ 15 w 69"/>
                  <a:gd name="T75" fmla="*/ 76 h 115"/>
                  <a:gd name="T76" fmla="*/ 15 w 69"/>
                  <a:gd name="T77" fmla="*/ 84 h 115"/>
                  <a:gd name="T78" fmla="*/ 19 w 69"/>
                  <a:gd name="T79" fmla="*/ 92 h 115"/>
                  <a:gd name="T80" fmla="*/ 23 w 69"/>
                  <a:gd name="T81" fmla="*/ 99 h 115"/>
                  <a:gd name="T82" fmla="*/ 26 w 69"/>
                  <a:gd name="T83" fmla="*/ 107 h 115"/>
                  <a:gd name="T84" fmla="*/ 30 w 69"/>
                  <a:gd name="T85" fmla="*/ 111 h 115"/>
                  <a:gd name="T86" fmla="*/ 38 w 69"/>
                  <a:gd name="T87" fmla="*/ 111 h 115"/>
                  <a:gd name="T88" fmla="*/ 42 w 69"/>
                  <a:gd name="T89" fmla="*/ 111 h 115"/>
                  <a:gd name="T90" fmla="*/ 49 w 69"/>
                  <a:gd name="T91" fmla="*/ 103 h 115"/>
                  <a:gd name="T92" fmla="*/ 53 w 69"/>
                  <a:gd name="T93" fmla="*/ 96 h 115"/>
                  <a:gd name="T94" fmla="*/ 53 w 69"/>
                  <a:gd name="T95" fmla="*/ 84 h 115"/>
                  <a:gd name="T96" fmla="*/ 53 w 69"/>
                  <a:gd name="T97" fmla="*/ 73 h 115"/>
                  <a:gd name="T98" fmla="*/ 49 w 69"/>
                  <a:gd name="T99" fmla="*/ 61 h 115"/>
                  <a:gd name="T100" fmla="*/ 42 w 69"/>
                  <a:gd name="T101" fmla="*/ 53 h 115"/>
                  <a:gd name="T102" fmla="*/ 34 w 69"/>
                  <a:gd name="T103" fmla="*/ 50 h 115"/>
                  <a:gd name="T104" fmla="*/ 30 w 69"/>
                  <a:gd name="T105" fmla="*/ 53 h 115"/>
                  <a:gd name="T106" fmla="*/ 26 w 69"/>
                  <a:gd name="T107" fmla="*/ 53 h 115"/>
                  <a:gd name="T108" fmla="*/ 23 w 69"/>
                  <a:gd name="T109" fmla="*/ 53 h 115"/>
                  <a:gd name="T110" fmla="*/ 19 w 69"/>
                  <a:gd name="T111" fmla="*/ 57 h 11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69"/>
                  <a:gd name="T169" fmla="*/ 0 h 115"/>
                  <a:gd name="T170" fmla="*/ 69 w 69"/>
                  <a:gd name="T171" fmla="*/ 115 h 11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69" h="115">
                    <a:moveTo>
                      <a:pt x="69" y="0"/>
                    </a:moveTo>
                    <a:lnTo>
                      <a:pt x="69" y="4"/>
                    </a:lnTo>
                    <a:lnTo>
                      <a:pt x="57" y="7"/>
                    </a:lnTo>
                    <a:lnTo>
                      <a:pt x="49" y="7"/>
                    </a:lnTo>
                    <a:lnTo>
                      <a:pt x="42" y="11"/>
                    </a:lnTo>
                    <a:lnTo>
                      <a:pt x="38" y="19"/>
                    </a:lnTo>
                    <a:lnTo>
                      <a:pt x="30" y="27"/>
                    </a:lnTo>
                    <a:lnTo>
                      <a:pt x="26" y="34"/>
                    </a:lnTo>
                    <a:lnTo>
                      <a:pt x="23" y="42"/>
                    </a:lnTo>
                    <a:lnTo>
                      <a:pt x="19" y="53"/>
                    </a:lnTo>
                    <a:lnTo>
                      <a:pt x="30" y="46"/>
                    </a:lnTo>
                    <a:lnTo>
                      <a:pt x="42" y="46"/>
                    </a:lnTo>
                    <a:lnTo>
                      <a:pt x="53" y="46"/>
                    </a:lnTo>
                    <a:lnTo>
                      <a:pt x="61" y="53"/>
                    </a:lnTo>
                    <a:lnTo>
                      <a:pt x="69" y="65"/>
                    </a:lnTo>
                    <a:lnTo>
                      <a:pt x="69" y="76"/>
                    </a:lnTo>
                    <a:lnTo>
                      <a:pt x="69" y="92"/>
                    </a:lnTo>
                    <a:lnTo>
                      <a:pt x="61" y="103"/>
                    </a:lnTo>
                    <a:lnTo>
                      <a:pt x="53" y="111"/>
                    </a:lnTo>
                    <a:lnTo>
                      <a:pt x="46" y="115"/>
                    </a:lnTo>
                    <a:lnTo>
                      <a:pt x="34" y="115"/>
                    </a:lnTo>
                    <a:lnTo>
                      <a:pt x="23" y="115"/>
                    </a:lnTo>
                    <a:lnTo>
                      <a:pt x="15" y="107"/>
                    </a:lnTo>
                    <a:lnTo>
                      <a:pt x="7" y="99"/>
                    </a:lnTo>
                    <a:lnTo>
                      <a:pt x="0" y="84"/>
                    </a:lnTo>
                    <a:lnTo>
                      <a:pt x="0" y="69"/>
                    </a:lnTo>
                    <a:lnTo>
                      <a:pt x="0" y="57"/>
                    </a:lnTo>
                    <a:lnTo>
                      <a:pt x="7" y="42"/>
                    </a:lnTo>
                    <a:lnTo>
                      <a:pt x="11" y="30"/>
                    </a:lnTo>
                    <a:lnTo>
                      <a:pt x="23" y="19"/>
                    </a:lnTo>
                    <a:lnTo>
                      <a:pt x="34" y="11"/>
                    </a:lnTo>
                    <a:lnTo>
                      <a:pt x="46" y="4"/>
                    </a:lnTo>
                    <a:lnTo>
                      <a:pt x="53" y="0"/>
                    </a:lnTo>
                    <a:lnTo>
                      <a:pt x="65" y="0"/>
                    </a:lnTo>
                    <a:lnTo>
                      <a:pt x="69" y="0"/>
                    </a:lnTo>
                    <a:close/>
                    <a:moveTo>
                      <a:pt x="19" y="57"/>
                    </a:moveTo>
                    <a:lnTo>
                      <a:pt x="15" y="69"/>
                    </a:lnTo>
                    <a:lnTo>
                      <a:pt x="15" y="76"/>
                    </a:lnTo>
                    <a:lnTo>
                      <a:pt x="15" y="84"/>
                    </a:lnTo>
                    <a:lnTo>
                      <a:pt x="19" y="92"/>
                    </a:lnTo>
                    <a:lnTo>
                      <a:pt x="23" y="99"/>
                    </a:lnTo>
                    <a:lnTo>
                      <a:pt x="26" y="107"/>
                    </a:lnTo>
                    <a:lnTo>
                      <a:pt x="30" y="111"/>
                    </a:lnTo>
                    <a:lnTo>
                      <a:pt x="38" y="111"/>
                    </a:lnTo>
                    <a:lnTo>
                      <a:pt x="42" y="111"/>
                    </a:lnTo>
                    <a:lnTo>
                      <a:pt x="49" y="103"/>
                    </a:lnTo>
                    <a:lnTo>
                      <a:pt x="53" y="96"/>
                    </a:lnTo>
                    <a:lnTo>
                      <a:pt x="53" y="84"/>
                    </a:lnTo>
                    <a:lnTo>
                      <a:pt x="53" y="73"/>
                    </a:lnTo>
                    <a:lnTo>
                      <a:pt x="49" y="61"/>
                    </a:lnTo>
                    <a:lnTo>
                      <a:pt x="42" y="53"/>
                    </a:lnTo>
                    <a:lnTo>
                      <a:pt x="34" y="50"/>
                    </a:lnTo>
                    <a:lnTo>
                      <a:pt x="30" y="53"/>
                    </a:lnTo>
                    <a:lnTo>
                      <a:pt x="26" y="53"/>
                    </a:lnTo>
                    <a:lnTo>
                      <a:pt x="23" y="53"/>
                    </a:lnTo>
                    <a:lnTo>
                      <a:pt x="19" y="57"/>
                    </a:lnTo>
                    <a:close/>
                  </a:path>
                </a:pathLst>
              </a:custGeom>
              <a:solidFill>
                <a:srgbClr val="000000"/>
              </a:solidFill>
              <a:ln w="0">
                <a:solidFill>
                  <a:srgbClr val="000000"/>
                </a:solidFill>
                <a:round/>
                <a:headEnd/>
                <a:tailEnd/>
              </a:ln>
            </p:spPr>
            <p:txBody>
              <a:bodyPr/>
              <a:lstStyle/>
              <a:p>
                <a:endParaRPr lang="en-CA"/>
              </a:p>
            </p:txBody>
          </p:sp>
          <p:sp>
            <p:nvSpPr>
              <p:cNvPr id="19674" name="Rectangle 139"/>
              <p:cNvSpPr>
                <a:spLocks noChangeArrowheads="1"/>
              </p:cNvSpPr>
              <p:nvPr/>
            </p:nvSpPr>
            <p:spPr bwMode="auto">
              <a:xfrm>
                <a:off x="3304" y="192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9675" name="Freeform 140"/>
              <p:cNvSpPr>
                <a:spLocks/>
              </p:cNvSpPr>
              <p:nvPr/>
            </p:nvSpPr>
            <p:spPr bwMode="auto">
              <a:xfrm>
                <a:off x="3511" y="2044"/>
                <a:ext cx="19" cy="19"/>
              </a:xfrm>
              <a:custGeom>
                <a:avLst/>
                <a:gdLst>
                  <a:gd name="T0" fmla="*/ 12 w 19"/>
                  <a:gd name="T1" fmla="*/ 0 h 19"/>
                  <a:gd name="T2" fmla="*/ 15 w 19"/>
                  <a:gd name="T3" fmla="*/ 0 h 19"/>
                  <a:gd name="T4" fmla="*/ 15 w 19"/>
                  <a:gd name="T5" fmla="*/ 3 h 19"/>
                  <a:gd name="T6" fmla="*/ 19 w 19"/>
                  <a:gd name="T7" fmla="*/ 7 h 19"/>
                  <a:gd name="T8" fmla="*/ 19 w 19"/>
                  <a:gd name="T9" fmla="*/ 11 h 19"/>
                  <a:gd name="T10" fmla="*/ 19 w 19"/>
                  <a:gd name="T11" fmla="*/ 15 h 19"/>
                  <a:gd name="T12" fmla="*/ 15 w 19"/>
                  <a:gd name="T13" fmla="*/ 19 h 19"/>
                  <a:gd name="T14" fmla="*/ 12 w 19"/>
                  <a:gd name="T15" fmla="*/ 19 h 19"/>
                  <a:gd name="T16" fmla="*/ 12 w 19"/>
                  <a:gd name="T17" fmla="*/ 19 h 19"/>
                  <a:gd name="T18" fmla="*/ 8 w 19"/>
                  <a:gd name="T19" fmla="*/ 19 h 19"/>
                  <a:gd name="T20" fmla="*/ 4 w 19"/>
                  <a:gd name="T21" fmla="*/ 19 h 19"/>
                  <a:gd name="T22" fmla="*/ 0 w 19"/>
                  <a:gd name="T23" fmla="*/ 15 h 19"/>
                  <a:gd name="T24" fmla="*/ 0 w 19"/>
                  <a:gd name="T25" fmla="*/ 11 h 19"/>
                  <a:gd name="T26" fmla="*/ 0 w 19"/>
                  <a:gd name="T27" fmla="*/ 7 h 19"/>
                  <a:gd name="T28" fmla="*/ 4 w 19"/>
                  <a:gd name="T29" fmla="*/ 3 h 19"/>
                  <a:gd name="T30" fmla="*/ 8 w 19"/>
                  <a:gd name="T31" fmla="*/ 0 h 19"/>
                  <a:gd name="T32" fmla="*/ 12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12" y="0"/>
                    </a:moveTo>
                    <a:lnTo>
                      <a:pt x="15" y="0"/>
                    </a:lnTo>
                    <a:lnTo>
                      <a:pt x="15" y="3"/>
                    </a:lnTo>
                    <a:lnTo>
                      <a:pt x="19" y="7"/>
                    </a:lnTo>
                    <a:lnTo>
                      <a:pt x="19" y="11"/>
                    </a:lnTo>
                    <a:lnTo>
                      <a:pt x="19" y="15"/>
                    </a:lnTo>
                    <a:lnTo>
                      <a:pt x="15" y="19"/>
                    </a:lnTo>
                    <a:lnTo>
                      <a:pt x="12" y="19"/>
                    </a:lnTo>
                    <a:lnTo>
                      <a:pt x="8" y="19"/>
                    </a:lnTo>
                    <a:lnTo>
                      <a:pt x="4" y="19"/>
                    </a:lnTo>
                    <a:lnTo>
                      <a:pt x="0" y="15"/>
                    </a:lnTo>
                    <a:lnTo>
                      <a:pt x="0" y="11"/>
                    </a:lnTo>
                    <a:lnTo>
                      <a:pt x="0" y="7"/>
                    </a:lnTo>
                    <a:lnTo>
                      <a:pt x="4" y="3"/>
                    </a:lnTo>
                    <a:lnTo>
                      <a:pt x="8" y="0"/>
                    </a:lnTo>
                    <a:lnTo>
                      <a:pt x="12" y="0"/>
                    </a:lnTo>
                    <a:close/>
                  </a:path>
                </a:pathLst>
              </a:custGeom>
              <a:solidFill>
                <a:srgbClr val="000000"/>
              </a:solidFill>
              <a:ln w="0">
                <a:solidFill>
                  <a:srgbClr val="000000"/>
                </a:solidFill>
                <a:round/>
                <a:headEnd/>
                <a:tailEnd/>
              </a:ln>
            </p:spPr>
            <p:txBody>
              <a:bodyPr/>
              <a:lstStyle/>
              <a:p>
                <a:endParaRPr lang="en-CA"/>
              </a:p>
            </p:txBody>
          </p:sp>
          <p:sp>
            <p:nvSpPr>
              <p:cNvPr id="19676" name="Freeform 141"/>
              <p:cNvSpPr>
                <a:spLocks noEditPoints="1"/>
              </p:cNvSpPr>
              <p:nvPr/>
            </p:nvSpPr>
            <p:spPr bwMode="auto">
              <a:xfrm>
                <a:off x="3549" y="1948"/>
                <a:ext cx="69" cy="115"/>
              </a:xfrm>
              <a:custGeom>
                <a:avLst/>
                <a:gdLst>
                  <a:gd name="T0" fmla="*/ 0 w 69"/>
                  <a:gd name="T1" fmla="*/ 57 h 115"/>
                  <a:gd name="T2" fmla="*/ 0 w 69"/>
                  <a:gd name="T3" fmla="*/ 42 h 115"/>
                  <a:gd name="T4" fmla="*/ 4 w 69"/>
                  <a:gd name="T5" fmla="*/ 27 h 115"/>
                  <a:gd name="T6" fmla="*/ 12 w 69"/>
                  <a:gd name="T7" fmla="*/ 15 h 115"/>
                  <a:gd name="T8" fmla="*/ 20 w 69"/>
                  <a:gd name="T9" fmla="*/ 7 h 115"/>
                  <a:gd name="T10" fmla="*/ 27 w 69"/>
                  <a:gd name="T11" fmla="*/ 4 h 115"/>
                  <a:gd name="T12" fmla="*/ 35 w 69"/>
                  <a:gd name="T13" fmla="*/ 0 h 115"/>
                  <a:gd name="T14" fmla="*/ 43 w 69"/>
                  <a:gd name="T15" fmla="*/ 4 h 115"/>
                  <a:gd name="T16" fmla="*/ 50 w 69"/>
                  <a:gd name="T17" fmla="*/ 7 h 115"/>
                  <a:gd name="T18" fmla="*/ 58 w 69"/>
                  <a:gd name="T19" fmla="*/ 15 h 115"/>
                  <a:gd name="T20" fmla="*/ 62 w 69"/>
                  <a:gd name="T21" fmla="*/ 27 h 115"/>
                  <a:gd name="T22" fmla="*/ 66 w 69"/>
                  <a:gd name="T23" fmla="*/ 42 h 115"/>
                  <a:gd name="T24" fmla="*/ 69 w 69"/>
                  <a:gd name="T25" fmla="*/ 57 h 115"/>
                  <a:gd name="T26" fmla="*/ 69 w 69"/>
                  <a:gd name="T27" fmla="*/ 76 h 115"/>
                  <a:gd name="T28" fmla="*/ 62 w 69"/>
                  <a:gd name="T29" fmla="*/ 92 h 115"/>
                  <a:gd name="T30" fmla="*/ 58 w 69"/>
                  <a:gd name="T31" fmla="*/ 103 h 115"/>
                  <a:gd name="T32" fmla="*/ 50 w 69"/>
                  <a:gd name="T33" fmla="*/ 111 h 115"/>
                  <a:gd name="T34" fmla="*/ 43 w 69"/>
                  <a:gd name="T35" fmla="*/ 115 h 115"/>
                  <a:gd name="T36" fmla="*/ 35 w 69"/>
                  <a:gd name="T37" fmla="*/ 115 h 115"/>
                  <a:gd name="T38" fmla="*/ 23 w 69"/>
                  <a:gd name="T39" fmla="*/ 115 h 115"/>
                  <a:gd name="T40" fmla="*/ 16 w 69"/>
                  <a:gd name="T41" fmla="*/ 107 h 115"/>
                  <a:gd name="T42" fmla="*/ 8 w 69"/>
                  <a:gd name="T43" fmla="*/ 96 h 115"/>
                  <a:gd name="T44" fmla="*/ 0 w 69"/>
                  <a:gd name="T45" fmla="*/ 80 h 115"/>
                  <a:gd name="T46" fmla="*/ 0 w 69"/>
                  <a:gd name="T47" fmla="*/ 57 h 115"/>
                  <a:gd name="T48" fmla="*/ 16 w 69"/>
                  <a:gd name="T49" fmla="*/ 61 h 115"/>
                  <a:gd name="T50" fmla="*/ 16 w 69"/>
                  <a:gd name="T51" fmla="*/ 80 h 115"/>
                  <a:gd name="T52" fmla="*/ 20 w 69"/>
                  <a:gd name="T53" fmla="*/ 99 h 115"/>
                  <a:gd name="T54" fmla="*/ 23 w 69"/>
                  <a:gd name="T55" fmla="*/ 107 h 115"/>
                  <a:gd name="T56" fmla="*/ 27 w 69"/>
                  <a:gd name="T57" fmla="*/ 111 h 115"/>
                  <a:gd name="T58" fmla="*/ 35 w 69"/>
                  <a:gd name="T59" fmla="*/ 111 h 115"/>
                  <a:gd name="T60" fmla="*/ 39 w 69"/>
                  <a:gd name="T61" fmla="*/ 111 h 115"/>
                  <a:gd name="T62" fmla="*/ 43 w 69"/>
                  <a:gd name="T63" fmla="*/ 107 h 115"/>
                  <a:gd name="T64" fmla="*/ 46 w 69"/>
                  <a:gd name="T65" fmla="*/ 103 h 115"/>
                  <a:gd name="T66" fmla="*/ 50 w 69"/>
                  <a:gd name="T67" fmla="*/ 92 h 115"/>
                  <a:gd name="T68" fmla="*/ 54 w 69"/>
                  <a:gd name="T69" fmla="*/ 76 h 115"/>
                  <a:gd name="T70" fmla="*/ 54 w 69"/>
                  <a:gd name="T71" fmla="*/ 53 h 115"/>
                  <a:gd name="T72" fmla="*/ 54 w 69"/>
                  <a:gd name="T73" fmla="*/ 38 h 115"/>
                  <a:gd name="T74" fmla="*/ 50 w 69"/>
                  <a:gd name="T75" fmla="*/ 23 h 115"/>
                  <a:gd name="T76" fmla="*/ 46 w 69"/>
                  <a:gd name="T77" fmla="*/ 15 h 115"/>
                  <a:gd name="T78" fmla="*/ 43 w 69"/>
                  <a:gd name="T79" fmla="*/ 7 h 115"/>
                  <a:gd name="T80" fmla="*/ 39 w 69"/>
                  <a:gd name="T81" fmla="*/ 7 h 115"/>
                  <a:gd name="T82" fmla="*/ 35 w 69"/>
                  <a:gd name="T83" fmla="*/ 7 h 115"/>
                  <a:gd name="T84" fmla="*/ 27 w 69"/>
                  <a:gd name="T85" fmla="*/ 7 h 115"/>
                  <a:gd name="T86" fmla="*/ 23 w 69"/>
                  <a:gd name="T87" fmla="*/ 11 h 115"/>
                  <a:gd name="T88" fmla="*/ 20 w 69"/>
                  <a:gd name="T89" fmla="*/ 19 h 115"/>
                  <a:gd name="T90" fmla="*/ 16 w 69"/>
                  <a:gd name="T91" fmla="*/ 30 h 115"/>
                  <a:gd name="T92" fmla="*/ 16 w 69"/>
                  <a:gd name="T93" fmla="*/ 46 h 115"/>
                  <a:gd name="T94" fmla="*/ 16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7"/>
                    </a:lnTo>
                    <a:lnTo>
                      <a:pt x="12" y="15"/>
                    </a:lnTo>
                    <a:lnTo>
                      <a:pt x="20" y="7"/>
                    </a:lnTo>
                    <a:lnTo>
                      <a:pt x="27" y="4"/>
                    </a:lnTo>
                    <a:lnTo>
                      <a:pt x="35" y="0"/>
                    </a:lnTo>
                    <a:lnTo>
                      <a:pt x="43" y="4"/>
                    </a:lnTo>
                    <a:lnTo>
                      <a:pt x="50" y="7"/>
                    </a:lnTo>
                    <a:lnTo>
                      <a:pt x="58" y="15"/>
                    </a:lnTo>
                    <a:lnTo>
                      <a:pt x="62" y="27"/>
                    </a:lnTo>
                    <a:lnTo>
                      <a:pt x="66" y="42"/>
                    </a:lnTo>
                    <a:lnTo>
                      <a:pt x="69" y="57"/>
                    </a:lnTo>
                    <a:lnTo>
                      <a:pt x="69" y="76"/>
                    </a:lnTo>
                    <a:lnTo>
                      <a:pt x="62" y="92"/>
                    </a:lnTo>
                    <a:lnTo>
                      <a:pt x="58" y="103"/>
                    </a:lnTo>
                    <a:lnTo>
                      <a:pt x="50" y="111"/>
                    </a:lnTo>
                    <a:lnTo>
                      <a:pt x="43" y="115"/>
                    </a:lnTo>
                    <a:lnTo>
                      <a:pt x="35" y="115"/>
                    </a:lnTo>
                    <a:lnTo>
                      <a:pt x="23" y="115"/>
                    </a:lnTo>
                    <a:lnTo>
                      <a:pt x="16" y="107"/>
                    </a:lnTo>
                    <a:lnTo>
                      <a:pt x="8" y="96"/>
                    </a:lnTo>
                    <a:lnTo>
                      <a:pt x="0" y="80"/>
                    </a:lnTo>
                    <a:lnTo>
                      <a:pt x="0" y="57"/>
                    </a:lnTo>
                    <a:close/>
                    <a:moveTo>
                      <a:pt x="16" y="61"/>
                    </a:moveTo>
                    <a:lnTo>
                      <a:pt x="16" y="80"/>
                    </a:lnTo>
                    <a:lnTo>
                      <a:pt x="20" y="99"/>
                    </a:lnTo>
                    <a:lnTo>
                      <a:pt x="23" y="107"/>
                    </a:lnTo>
                    <a:lnTo>
                      <a:pt x="27" y="111"/>
                    </a:lnTo>
                    <a:lnTo>
                      <a:pt x="35" y="111"/>
                    </a:lnTo>
                    <a:lnTo>
                      <a:pt x="39" y="111"/>
                    </a:lnTo>
                    <a:lnTo>
                      <a:pt x="43" y="107"/>
                    </a:lnTo>
                    <a:lnTo>
                      <a:pt x="46" y="103"/>
                    </a:lnTo>
                    <a:lnTo>
                      <a:pt x="50" y="92"/>
                    </a:lnTo>
                    <a:lnTo>
                      <a:pt x="54" y="76"/>
                    </a:lnTo>
                    <a:lnTo>
                      <a:pt x="54" y="53"/>
                    </a:lnTo>
                    <a:lnTo>
                      <a:pt x="54" y="38"/>
                    </a:lnTo>
                    <a:lnTo>
                      <a:pt x="50" y="23"/>
                    </a:lnTo>
                    <a:lnTo>
                      <a:pt x="46" y="15"/>
                    </a:lnTo>
                    <a:lnTo>
                      <a:pt x="43" y="7"/>
                    </a:lnTo>
                    <a:lnTo>
                      <a:pt x="39" y="7"/>
                    </a:lnTo>
                    <a:lnTo>
                      <a:pt x="35" y="7"/>
                    </a:lnTo>
                    <a:lnTo>
                      <a:pt x="27" y="7"/>
                    </a:lnTo>
                    <a:lnTo>
                      <a:pt x="23" y="11"/>
                    </a:lnTo>
                    <a:lnTo>
                      <a:pt x="20" y="19"/>
                    </a:lnTo>
                    <a:lnTo>
                      <a:pt x="16" y="30"/>
                    </a:lnTo>
                    <a:lnTo>
                      <a:pt x="16" y="46"/>
                    </a:lnTo>
                    <a:lnTo>
                      <a:pt x="16" y="61"/>
                    </a:lnTo>
                    <a:close/>
                  </a:path>
                </a:pathLst>
              </a:custGeom>
              <a:solidFill>
                <a:srgbClr val="000000"/>
              </a:solidFill>
              <a:ln w="0">
                <a:solidFill>
                  <a:srgbClr val="000000"/>
                </a:solidFill>
                <a:round/>
                <a:headEnd/>
                <a:tailEnd/>
              </a:ln>
            </p:spPr>
            <p:txBody>
              <a:bodyPr/>
              <a:lstStyle/>
              <a:p>
                <a:endParaRPr lang="en-CA"/>
              </a:p>
            </p:txBody>
          </p:sp>
          <p:sp>
            <p:nvSpPr>
              <p:cNvPr id="19677" name="Freeform 142"/>
              <p:cNvSpPr>
                <a:spLocks noEditPoints="1"/>
              </p:cNvSpPr>
              <p:nvPr/>
            </p:nvSpPr>
            <p:spPr bwMode="auto">
              <a:xfrm>
                <a:off x="3634" y="1948"/>
                <a:ext cx="69" cy="115"/>
              </a:xfrm>
              <a:custGeom>
                <a:avLst/>
                <a:gdLst>
                  <a:gd name="T0" fmla="*/ 0 w 69"/>
                  <a:gd name="T1" fmla="*/ 57 h 115"/>
                  <a:gd name="T2" fmla="*/ 0 w 69"/>
                  <a:gd name="T3" fmla="*/ 42 h 115"/>
                  <a:gd name="T4" fmla="*/ 4 w 69"/>
                  <a:gd name="T5" fmla="*/ 27 h 115"/>
                  <a:gd name="T6" fmla="*/ 11 w 69"/>
                  <a:gd name="T7" fmla="*/ 15 h 115"/>
                  <a:gd name="T8" fmla="*/ 19 w 69"/>
                  <a:gd name="T9" fmla="*/ 7 h 115"/>
                  <a:gd name="T10" fmla="*/ 27 w 69"/>
                  <a:gd name="T11" fmla="*/ 4 h 115"/>
                  <a:gd name="T12" fmla="*/ 34 w 69"/>
                  <a:gd name="T13" fmla="*/ 0 h 115"/>
                  <a:gd name="T14" fmla="*/ 42 w 69"/>
                  <a:gd name="T15" fmla="*/ 4 h 115"/>
                  <a:gd name="T16" fmla="*/ 50 w 69"/>
                  <a:gd name="T17" fmla="*/ 7 h 115"/>
                  <a:gd name="T18" fmla="*/ 57 w 69"/>
                  <a:gd name="T19" fmla="*/ 15 h 115"/>
                  <a:gd name="T20" fmla="*/ 61 w 69"/>
                  <a:gd name="T21" fmla="*/ 27 h 115"/>
                  <a:gd name="T22" fmla="*/ 65 w 69"/>
                  <a:gd name="T23" fmla="*/ 42 h 115"/>
                  <a:gd name="T24" fmla="*/ 69 w 69"/>
                  <a:gd name="T25" fmla="*/ 57 h 115"/>
                  <a:gd name="T26" fmla="*/ 65 w 69"/>
                  <a:gd name="T27" fmla="*/ 76 h 115"/>
                  <a:gd name="T28" fmla="*/ 61 w 69"/>
                  <a:gd name="T29" fmla="*/ 92 h 115"/>
                  <a:gd name="T30" fmla="*/ 57 w 69"/>
                  <a:gd name="T31" fmla="*/ 103 h 115"/>
                  <a:gd name="T32" fmla="*/ 50 w 69"/>
                  <a:gd name="T33" fmla="*/ 111 h 115"/>
                  <a:gd name="T34" fmla="*/ 42 w 69"/>
                  <a:gd name="T35" fmla="*/ 115 h 115"/>
                  <a:gd name="T36" fmla="*/ 31 w 69"/>
                  <a:gd name="T37" fmla="*/ 115 h 115"/>
                  <a:gd name="T38" fmla="*/ 23 w 69"/>
                  <a:gd name="T39" fmla="*/ 115 h 115"/>
                  <a:gd name="T40" fmla="*/ 15 w 69"/>
                  <a:gd name="T41" fmla="*/ 107 h 115"/>
                  <a:gd name="T42" fmla="*/ 7 w 69"/>
                  <a:gd name="T43" fmla="*/ 96 h 115"/>
                  <a:gd name="T44" fmla="*/ 0 w 69"/>
                  <a:gd name="T45" fmla="*/ 80 h 115"/>
                  <a:gd name="T46" fmla="*/ 0 w 69"/>
                  <a:gd name="T47" fmla="*/ 57 h 115"/>
                  <a:gd name="T48" fmla="*/ 15 w 69"/>
                  <a:gd name="T49" fmla="*/ 61 h 115"/>
                  <a:gd name="T50" fmla="*/ 15 w 69"/>
                  <a:gd name="T51" fmla="*/ 80 h 115"/>
                  <a:gd name="T52" fmla="*/ 19 w 69"/>
                  <a:gd name="T53" fmla="*/ 99 h 115"/>
                  <a:gd name="T54" fmla="*/ 23 w 69"/>
                  <a:gd name="T55" fmla="*/ 107 h 115"/>
                  <a:gd name="T56" fmla="*/ 27 w 69"/>
                  <a:gd name="T57" fmla="*/ 111 h 115"/>
                  <a:gd name="T58" fmla="*/ 34 w 69"/>
                  <a:gd name="T59" fmla="*/ 111 h 115"/>
                  <a:gd name="T60" fmla="*/ 38 w 69"/>
                  <a:gd name="T61" fmla="*/ 111 h 115"/>
                  <a:gd name="T62" fmla="*/ 42 w 69"/>
                  <a:gd name="T63" fmla="*/ 107 h 115"/>
                  <a:gd name="T64" fmla="*/ 46 w 69"/>
                  <a:gd name="T65" fmla="*/ 103 h 115"/>
                  <a:gd name="T66" fmla="*/ 50 w 69"/>
                  <a:gd name="T67" fmla="*/ 92 h 115"/>
                  <a:gd name="T68" fmla="*/ 50 w 69"/>
                  <a:gd name="T69" fmla="*/ 76 h 115"/>
                  <a:gd name="T70" fmla="*/ 54 w 69"/>
                  <a:gd name="T71" fmla="*/ 53 h 115"/>
                  <a:gd name="T72" fmla="*/ 50 w 69"/>
                  <a:gd name="T73" fmla="*/ 38 h 115"/>
                  <a:gd name="T74" fmla="*/ 50 w 69"/>
                  <a:gd name="T75" fmla="*/ 23 h 115"/>
                  <a:gd name="T76" fmla="*/ 46 w 69"/>
                  <a:gd name="T77" fmla="*/ 15 h 115"/>
                  <a:gd name="T78" fmla="*/ 42 w 69"/>
                  <a:gd name="T79" fmla="*/ 7 h 115"/>
                  <a:gd name="T80" fmla="*/ 38 w 69"/>
                  <a:gd name="T81" fmla="*/ 7 h 115"/>
                  <a:gd name="T82" fmla="*/ 34 w 69"/>
                  <a:gd name="T83" fmla="*/ 7 h 115"/>
                  <a:gd name="T84" fmla="*/ 27 w 69"/>
                  <a:gd name="T85" fmla="*/ 7 h 115"/>
                  <a:gd name="T86" fmla="*/ 23 w 69"/>
                  <a:gd name="T87" fmla="*/ 11 h 115"/>
                  <a:gd name="T88" fmla="*/ 19 w 69"/>
                  <a:gd name="T89" fmla="*/ 19 h 115"/>
                  <a:gd name="T90" fmla="*/ 15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7"/>
                    </a:lnTo>
                    <a:lnTo>
                      <a:pt x="11" y="15"/>
                    </a:lnTo>
                    <a:lnTo>
                      <a:pt x="19" y="7"/>
                    </a:lnTo>
                    <a:lnTo>
                      <a:pt x="27" y="4"/>
                    </a:lnTo>
                    <a:lnTo>
                      <a:pt x="34" y="0"/>
                    </a:lnTo>
                    <a:lnTo>
                      <a:pt x="42" y="4"/>
                    </a:lnTo>
                    <a:lnTo>
                      <a:pt x="50" y="7"/>
                    </a:lnTo>
                    <a:lnTo>
                      <a:pt x="57" y="15"/>
                    </a:lnTo>
                    <a:lnTo>
                      <a:pt x="61" y="27"/>
                    </a:lnTo>
                    <a:lnTo>
                      <a:pt x="65" y="42"/>
                    </a:lnTo>
                    <a:lnTo>
                      <a:pt x="69" y="57"/>
                    </a:lnTo>
                    <a:lnTo>
                      <a:pt x="65" y="76"/>
                    </a:lnTo>
                    <a:lnTo>
                      <a:pt x="61" y="92"/>
                    </a:lnTo>
                    <a:lnTo>
                      <a:pt x="57" y="103"/>
                    </a:lnTo>
                    <a:lnTo>
                      <a:pt x="50" y="111"/>
                    </a:lnTo>
                    <a:lnTo>
                      <a:pt x="42" y="115"/>
                    </a:lnTo>
                    <a:lnTo>
                      <a:pt x="31" y="115"/>
                    </a:lnTo>
                    <a:lnTo>
                      <a:pt x="23" y="115"/>
                    </a:lnTo>
                    <a:lnTo>
                      <a:pt x="15" y="107"/>
                    </a:lnTo>
                    <a:lnTo>
                      <a:pt x="7" y="96"/>
                    </a:lnTo>
                    <a:lnTo>
                      <a:pt x="0" y="80"/>
                    </a:lnTo>
                    <a:lnTo>
                      <a:pt x="0" y="57"/>
                    </a:lnTo>
                    <a:close/>
                    <a:moveTo>
                      <a:pt x="15" y="61"/>
                    </a:moveTo>
                    <a:lnTo>
                      <a:pt x="15" y="80"/>
                    </a:lnTo>
                    <a:lnTo>
                      <a:pt x="19" y="99"/>
                    </a:lnTo>
                    <a:lnTo>
                      <a:pt x="23" y="107"/>
                    </a:lnTo>
                    <a:lnTo>
                      <a:pt x="27" y="111"/>
                    </a:lnTo>
                    <a:lnTo>
                      <a:pt x="34" y="111"/>
                    </a:lnTo>
                    <a:lnTo>
                      <a:pt x="38" y="111"/>
                    </a:lnTo>
                    <a:lnTo>
                      <a:pt x="42" y="107"/>
                    </a:lnTo>
                    <a:lnTo>
                      <a:pt x="46" y="103"/>
                    </a:lnTo>
                    <a:lnTo>
                      <a:pt x="50" y="92"/>
                    </a:lnTo>
                    <a:lnTo>
                      <a:pt x="50" y="76"/>
                    </a:lnTo>
                    <a:lnTo>
                      <a:pt x="54" y="53"/>
                    </a:lnTo>
                    <a:lnTo>
                      <a:pt x="50" y="38"/>
                    </a:lnTo>
                    <a:lnTo>
                      <a:pt x="50" y="23"/>
                    </a:lnTo>
                    <a:lnTo>
                      <a:pt x="46" y="15"/>
                    </a:lnTo>
                    <a:lnTo>
                      <a:pt x="42" y="7"/>
                    </a:lnTo>
                    <a:lnTo>
                      <a:pt x="38" y="7"/>
                    </a:lnTo>
                    <a:lnTo>
                      <a:pt x="34" y="7"/>
                    </a:lnTo>
                    <a:lnTo>
                      <a:pt x="27" y="7"/>
                    </a:lnTo>
                    <a:lnTo>
                      <a:pt x="23" y="11"/>
                    </a:lnTo>
                    <a:lnTo>
                      <a:pt x="19" y="19"/>
                    </a:lnTo>
                    <a:lnTo>
                      <a:pt x="15"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9678" name="Freeform 143"/>
              <p:cNvSpPr>
                <a:spLocks noEditPoints="1"/>
              </p:cNvSpPr>
              <p:nvPr/>
            </p:nvSpPr>
            <p:spPr bwMode="auto">
              <a:xfrm>
                <a:off x="3714" y="1948"/>
                <a:ext cx="73" cy="115"/>
              </a:xfrm>
              <a:custGeom>
                <a:avLst/>
                <a:gdLst>
                  <a:gd name="T0" fmla="*/ 0 w 73"/>
                  <a:gd name="T1" fmla="*/ 57 h 115"/>
                  <a:gd name="T2" fmla="*/ 4 w 73"/>
                  <a:gd name="T3" fmla="*/ 42 h 115"/>
                  <a:gd name="T4" fmla="*/ 8 w 73"/>
                  <a:gd name="T5" fmla="*/ 27 h 115"/>
                  <a:gd name="T6" fmla="*/ 16 w 73"/>
                  <a:gd name="T7" fmla="*/ 15 h 115"/>
                  <a:gd name="T8" fmla="*/ 23 w 73"/>
                  <a:gd name="T9" fmla="*/ 7 h 115"/>
                  <a:gd name="T10" fmla="*/ 31 w 73"/>
                  <a:gd name="T11" fmla="*/ 4 h 115"/>
                  <a:gd name="T12" fmla="*/ 39 w 73"/>
                  <a:gd name="T13" fmla="*/ 0 h 115"/>
                  <a:gd name="T14" fmla="*/ 46 w 73"/>
                  <a:gd name="T15" fmla="*/ 4 h 115"/>
                  <a:gd name="T16" fmla="*/ 54 w 73"/>
                  <a:gd name="T17" fmla="*/ 7 h 115"/>
                  <a:gd name="T18" fmla="*/ 58 w 73"/>
                  <a:gd name="T19" fmla="*/ 15 h 115"/>
                  <a:gd name="T20" fmla="*/ 66 w 73"/>
                  <a:gd name="T21" fmla="*/ 27 h 115"/>
                  <a:gd name="T22" fmla="*/ 69 w 73"/>
                  <a:gd name="T23" fmla="*/ 42 h 115"/>
                  <a:gd name="T24" fmla="*/ 73 w 73"/>
                  <a:gd name="T25" fmla="*/ 57 h 115"/>
                  <a:gd name="T26" fmla="*/ 69 w 73"/>
                  <a:gd name="T27" fmla="*/ 76 h 115"/>
                  <a:gd name="T28" fmla="*/ 66 w 73"/>
                  <a:gd name="T29" fmla="*/ 92 h 115"/>
                  <a:gd name="T30" fmla="*/ 62 w 73"/>
                  <a:gd name="T31" fmla="*/ 103 h 115"/>
                  <a:gd name="T32" fmla="*/ 54 w 73"/>
                  <a:gd name="T33" fmla="*/ 111 h 115"/>
                  <a:gd name="T34" fmla="*/ 43 w 73"/>
                  <a:gd name="T35" fmla="*/ 115 h 115"/>
                  <a:gd name="T36" fmla="*/ 35 w 73"/>
                  <a:gd name="T37" fmla="*/ 115 h 115"/>
                  <a:gd name="T38" fmla="*/ 27 w 73"/>
                  <a:gd name="T39" fmla="*/ 115 h 115"/>
                  <a:gd name="T40" fmla="*/ 20 w 73"/>
                  <a:gd name="T41" fmla="*/ 107 h 115"/>
                  <a:gd name="T42" fmla="*/ 12 w 73"/>
                  <a:gd name="T43" fmla="*/ 96 h 115"/>
                  <a:gd name="T44" fmla="*/ 4 w 73"/>
                  <a:gd name="T45" fmla="*/ 80 h 115"/>
                  <a:gd name="T46" fmla="*/ 0 w 73"/>
                  <a:gd name="T47" fmla="*/ 57 h 115"/>
                  <a:gd name="T48" fmla="*/ 20 w 73"/>
                  <a:gd name="T49" fmla="*/ 61 h 115"/>
                  <a:gd name="T50" fmla="*/ 20 w 73"/>
                  <a:gd name="T51" fmla="*/ 80 h 115"/>
                  <a:gd name="T52" fmla="*/ 23 w 73"/>
                  <a:gd name="T53" fmla="*/ 99 h 115"/>
                  <a:gd name="T54" fmla="*/ 27 w 73"/>
                  <a:gd name="T55" fmla="*/ 107 h 115"/>
                  <a:gd name="T56" fmla="*/ 31 w 73"/>
                  <a:gd name="T57" fmla="*/ 111 h 115"/>
                  <a:gd name="T58" fmla="*/ 35 w 73"/>
                  <a:gd name="T59" fmla="*/ 111 h 115"/>
                  <a:gd name="T60" fmla="*/ 43 w 73"/>
                  <a:gd name="T61" fmla="*/ 111 h 115"/>
                  <a:gd name="T62" fmla="*/ 46 w 73"/>
                  <a:gd name="T63" fmla="*/ 107 h 115"/>
                  <a:gd name="T64" fmla="*/ 50 w 73"/>
                  <a:gd name="T65" fmla="*/ 103 h 115"/>
                  <a:gd name="T66" fmla="*/ 54 w 73"/>
                  <a:gd name="T67" fmla="*/ 92 h 115"/>
                  <a:gd name="T68" fmla="*/ 54 w 73"/>
                  <a:gd name="T69" fmla="*/ 76 h 115"/>
                  <a:gd name="T70" fmla="*/ 58 w 73"/>
                  <a:gd name="T71" fmla="*/ 53 h 115"/>
                  <a:gd name="T72" fmla="*/ 54 w 73"/>
                  <a:gd name="T73" fmla="*/ 38 h 115"/>
                  <a:gd name="T74" fmla="*/ 54 w 73"/>
                  <a:gd name="T75" fmla="*/ 23 h 115"/>
                  <a:gd name="T76" fmla="*/ 50 w 73"/>
                  <a:gd name="T77" fmla="*/ 15 h 115"/>
                  <a:gd name="T78" fmla="*/ 46 w 73"/>
                  <a:gd name="T79" fmla="*/ 7 h 115"/>
                  <a:gd name="T80" fmla="*/ 43 w 73"/>
                  <a:gd name="T81" fmla="*/ 7 h 115"/>
                  <a:gd name="T82" fmla="*/ 39 w 73"/>
                  <a:gd name="T83" fmla="*/ 7 h 115"/>
                  <a:gd name="T84" fmla="*/ 31 w 73"/>
                  <a:gd name="T85" fmla="*/ 7 h 115"/>
                  <a:gd name="T86" fmla="*/ 27 w 73"/>
                  <a:gd name="T87" fmla="*/ 11 h 115"/>
                  <a:gd name="T88" fmla="*/ 23 w 73"/>
                  <a:gd name="T89" fmla="*/ 19 h 115"/>
                  <a:gd name="T90" fmla="*/ 20 w 73"/>
                  <a:gd name="T91" fmla="*/ 30 h 115"/>
                  <a:gd name="T92" fmla="*/ 20 w 73"/>
                  <a:gd name="T93" fmla="*/ 46 h 115"/>
                  <a:gd name="T94" fmla="*/ 20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7"/>
                    </a:moveTo>
                    <a:lnTo>
                      <a:pt x="4" y="42"/>
                    </a:lnTo>
                    <a:lnTo>
                      <a:pt x="8" y="27"/>
                    </a:lnTo>
                    <a:lnTo>
                      <a:pt x="16" y="15"/>
                    </a:lnTo>
                    <a:lnTo>
                      <a:pt x="23" y="7"/>
                    </a:lnTo>
                    <a:lnTo>
                      <a:pt x="31" y="4"/>
                    </a:lnTo>
                    <a:lnTo>
                      <a:pt x="39" y="0"/>
                    </a:lnTo>
                    <a:lnTo>
                      <a:pt x="46" y="4"/>
                    </a:lnTo>
                    <a:lnTo>
                      <a:pt x="54" y="7"/>
                    </a:lnTo>
                    <a:lnTo>
                      <a:pt x="58" y="15"/>
                    </a:lnTo>
                    <a:lnTo>
                      <a:pt x="66" y="27"/>
                    </a:lnTo>
                    <a:lnTo>
                      <a:pt x="69" y="42"/>
                    </a:lnTo>
                    <a:lnTo>
                      <a:pt x="73" y="57"/>
                    </a:lnTo>
                    <a:lnTo>
                      <a:pt x="69" y="76"/>
                    </a:lnTo>
                    <a:lnTo>
                      <a:pt x="66" y="92"/>
                    </a:lnTo>
                    <a:lnTo>
                      <a:pt x="62" y="103"/>
                    </a:lnTo>
                    <a:lnTo>
                      <a:pt x="54" y="111"/>
                    </a:lnTo>
                    <a:lnTo>
                      <a:pt x="43" y="115"/>
                    </a:lnTo>
                    <a:lnTo>
                      <a:pt x="35" y="115"/>
                    </a:lnTo>
                    <a:lnTo>
                      <a:pt x="27" y="115"/>
                    </a:lnTo>
                    <a:lnTo>
                      <a:pt x="20" y="107"/>
                    </a:lnTo>
                    <a:lnTo>
                      <a:pt x="12" y="96"/>
                    </a:lnTo>
                    <a:lnTo>
                      <a:pt x="4" y="80"/>
                    </a:lnTo>
                    <a:lnTo>
                      <a:pt x="0" y="57"/>
                    </a:lnTo>
                    <a:close/>
                    <a:moveTo>
                      <a:pt x="20" y="61"/>
                    </a:moveTo>
                    <a:lnTo>
                      <a:pt x="20" y="80"/>
                    </a:lnTo>
                    <a:lnTo>
                      <a:pt x="23" y="99"/>
                    </a:lnTo>
                    <a:lnTo>
                      <a:pt x="27" y="107"/>
                    </a:lnTo>
                    <a:lnTo>
                      <a:pt x="31" y="111"/>
                    </a:lnTo>
                    <a:lnTo>
                      <a:pt x="35" y="111"/>
                    </a:lnTo>
                    <a:lnTo>
                      <a:pt x="43" y="111"/>
                    </a:lnTo>
                    <a:lnTo>
                      <a:pt x="46" y="107"/>
                    </a:lnTo>
                    <a:lnTo>
                      <a:pt x="50" y="103"/>
                    </a:lnTo>
                    <a:lnTo>
                      <a:pt x="54" y="92"/>
                    </a:lnTo>
                    <a:lnTo>
                      <a:pt x="54" y="76"/>
                    </a:lnTo>
                    <a:lnTo>
                      <a:pt x="58" y="53"/>
                    </a:lnTo>
                    <a:lnTo>
                      <a:pt x="54" y="38"/>
                    </a:lnTo>
                    <a:lnTo>
                      <a:pt x="54" y="23"/>
                    </a:lnTo>
                    <a:lnTo>
                      <a:pt x="50" y="15"/>
                    </a:lnTo>
                    <a:lnTo>
                      <a:pt x="46" y="7"/>
                    </a:lnTo>
                    <a:lnTo>
                      <a:pt x="43" y="7"/>
                    </a:lnTo>
                    <a:lnTo>
                      <a:pt x="39" y="7"/>
                    </a:lnTo>
                    <a:lnTo>
                      <a:pt x="31" y="7"/>
                    </a:lnTo>
                    <a:lnTo>
                      <a:pt x="27" y="11"/>
                    </a:lnTo>
                    <a:lnTo>
                      <a:pt x="23" y="19"/>
                    </a:lnTo>
                    <a:lnTo>
                      <a:pt x="20" y="30"/>
                    </a:lnTo>
                    <a:lnTo>
                      <a:pt x="20" y="46"/>
                    </a:lnTo>
                    <a:lnTo>
                      <a:pt x="20" y="61"/>
                    </a:lnTo>
                    <a:close/>
                  </a:path>
                </a:pathLst>
              </a:custGeom>
              <a:solidFill>
                <a:srgbClr val="000000"/>
              </a:solidFill>
              <a:ln w="0">
                <a:solidFill>
                  <a:srgbClr val="000000"/>
                </a:solidFill>
                <a:round/>
                <a:headEnd/>
                <a:tailEnd/>
              </a:ln>
            </p:spPr>
            <p:txBody>
              <a:bodyPr/>
              <a:lstStyle/>
              <a:p>
                <a:endParaRPr lang="en-CA"/>
              </a:p>
            </p:txBody>
          </p:sp>
          <p:sp>
            <p:nvSpPr>
              <p:cNvPr id="19679" name="Freeform 144"/>
              <p:cNvSpPr>
                <a:spLocks noEditPoints="1"/>
              </p:cNvSpPr>
              <p:nvPr/>
            </p:nvSpPr>
            <p:spPr bwMode="auto">
              <a:xfrm>
                <a:off x="3799" y="1948"/>
                <a:ext cx="73" cy="115"/>
              </a:xfrm>
              <a:custGeom>
                <a:avLst/>
                <a:gdLst>
                  <a:gd name="T0" fmla="*/ 4 w 73"/>
                  <a:gd name="T1" fmla="*/ 115 h 115"/>
                  <a:gd name="T2" fmla="*/ 4 w 73"/>
                  <a:gd name="T3" fmla="*/ 115 h 115"/>
                  <a:gd name="T4" fmla="*/ 11 w 73"/>
                  <a:gd name="T5" fmla="*/ 115 h 115"/>
                  <a:gd name="T6" fmla="*/ 23 w 73"/>
                  <a:gd name="T7" fmla="*/ 111 h 115"/>
                  <a:gd name="T8" fmla="*/ 30 w 73"/>
                  <a:gd name="T9" fmla="*/ 103 h 115"/>
                  <a:gd name="T10" fmla="*/ 42 w 73"/>
                  <a:gd name="T11" fmla="*/ 92 h 115"/>
                  <a:gd name="T12" fmla="*/ 46 w 73"/>
                  <a:gd name="T13" fmla="*/ 76 h 115"/>
                  <a:gd name="T14" fmla="*/ 54 w 73"/>
                  <a:gd name="T15" fmla="*/ 65 h 115"/>
                  <a:gd name="T16" fmla="*/ 42 w 73"/>
                  <a:gd name="T17" fmla="*/ 69 h 115"/>
                  <a:gd name="T18" fmla="*/ 30 w 73"/>
                  <a:gd name="T19" fmla="*/ 73 h 115"/>
                  <a:gd name="T20" fmla="*/ 19 w 73"/>
                  <a:gd name="T21" fmla="*/ 69 h 115"/>
                  <a:gd name="T22" fmla="*/ 7 w 73"/>
                  <a:gd name="T23" fmla="*/ 65 h 115"/>
                  <a:gd name="T24" fmla="*/ 4 w 73"/>
                  <a:gd name="T25" fmla="*/ 53 h 115"/>
                  <a:gd name="T26" fmla="*/ 0 w 73"/>
                  <a:gd name="T27" fmla="*/ 38 h 115"/>
                  <a:gd name="T28" fmla="*/ 4 w 73"/>
                  <a:gd name="T29" fmla="*/ 27 h 115"/>
                  <a:gd name="T30" fmla="*/ 7 w 73"/>
                  <a:gd name="T31" fmla="*/ 15 h 115"/>
                  <a:gd name="T32" fmla="*/ 15 w 73"/>
                  <a:gd name="T33" fmla="*/ 7 h 115"/>
                  <a:gd name="T34" fmla="*/ 27 w 73"/>
                  <a:gd name="T35" fmla="*/ 4 h 115"/>
                  <a:gd name="T36" fmla="*/ 34 w 73"/>
                  <a:gd name="T37" fmla="*/ 0 h 115"/>
                  <a:gd name="T38" fmla="*/ 50 w 73"/>
                  <a:gd name="T39" fmla="*/ 4 h 115"/>
                  <a:gd name="T40" fmla="*/ 57 w 73"/>
                  <a:gd name="T41" fmla="*/ 11 h 115"/>
                  <a:gd name="T42" fmla="*/ 65 w 73"/>
                  <a:gd name="T43" fmla="*/ 23 h 115"/>
                  <a:gd name="T44" fmla="*/ 69 w 73"/>
                  <a:gd name="T45" fmla="*/ 34 h 115"/>
                  <a:gd name="T46" fmla="*/ 73 w 73"/>
                  <a:gd name="T47" fmla="*/ 46 h 115"/>
                  <a:gd name="T48" fmla="*/ 69 w 73"/>
                  <a:gd name="T49" fmla="*/ 65 h 115"/>
                  <a:gd name="T50" fmla="*/ 61 w 73"/>
                  <a:gd name="T51" fmla="*/ 80 h 115"/>
                  <a:gd name="T52" fmla="*/ 50 w 73"/>
                  <a:gd name="T53" fmla="*/ 96 h 115"/>
                  <a:gd name="T54" fmla="*/ 38 w 73"/>
                  <a:gd name="T55" fmla="*/ 107 h 115"/>
                  <a:gd name="T56" fmla="*/ 23 w 73"/>
                  <a:gd name="T57" fmla="*/ 115 h 115"/>
                  <a:gd name="T58" fmla="*/ 7 w 73"/>
                  <a:gd name="T59" fmla="*/ 115 h 115"/>
                  <a:gd name="T60" fmla="*/ 4 w 73"/>
                  <a:gd name="T61" fmla="*/ 115 h 115"/>
                  <a:gd name="T62" fmla="*/ 54 w 73"/>
                  <a:gd name="T63" fmla="*/ 57 h 115"/>
                  <a:gd name="T64" fmla="*/ 54 w 73"/>
                  <a:gd name="T65" fmla="*/ 50 h 115"/>
                  <a:gd name="T66" fmla="*/ 54 w 73"/>
                  <a:gd name="T67" fmla="*/ 42 h 115"/>
                  <a:gd name="T68" fmla="*/ 54 w 73"/>
                  <a:gd name="T69" fmla="*/ 34 h 115"/>
                  <a:gd name="T70" fmla="*/ 54 w 73"/>
                  <a:gd name="T71" fmla="*/ 27 h 115"/>
                  <a:gd name="T72" fmla="*/ 50 w 73"/>
                  <a:gd name="T73" fmla="*/ 15 h 115"/>
                  <a:gd name="T74" fmla="*/ 46 w 73"/>
                  <a:gd name="T75" fmla="*/ 11 h 115"/>
                  <a:gd name="T76" fmla="*/ 42 w 73"/>
                  <a:gd name="T77" fmla="*/ 7 h 115"/>
                  <a:gd name="T78" fmla="*/ 34 w 73"/>
                  <a:gd name="T79" fmla="*/ 7 h 115"/>
                  <a:gd name="T80" fmla="*/ 27 w 73"/>
                  <a:gd name="T81" fmla="*/ 7 h 115"/>
                  <a:gd name="T82" fmla="*/ 23 w 73"/>
                  <a:gd name="T83" fmla="*/ 11 h 115"/>
                  <a:gd name="T84" fmla="*/ 19 w 73"/>
                  <a:gd name="T85" fmla="*/ 19 h 115"/>
                  <a:gd name="T86" fmla="*/ 15 w 73"/>
                  <a:gd name="T87" fmla="*/ 30 h 115"/>
                  <a:gd name="T88" fmla="*/ 19 w 73"/>
                  <a:gd name="T89" fmla="*/ 46 h 115"/>
                  <a:gd name="T90" fmla="*/ 23 w 73"/>
                  <a:gd name="T91" fmla="*/ 57 h 115"/>
                  <a:gd name="T92" fmla="*/ 30 w 73"/>
                  <a:gd name="T93" fmla="*/ 65 h 115"/>
                  <a:gd name="T94" fmla="*/ 34 w 73"/>
                  <a:gd name="T95" fmla="*/ 65 h 115"/>
                  <a:gd name="T96" fmla="*/ 42 w 73"/>
                  <a:gd name="T97" fmla="*/ 65 h 115"/>
                  <a:gd name="T98" fmla="*/ 46 w 73"/>
                  <a:gd name="T99" fmla="*/ 65 h 115"/>
                  <a:gd name="T100" fmla="*/ 50 w 73"/>
                  <a:gd name="T101" fmla="*/ 61 h 115"/>
                  <a:gd name="T102" fmla="*/ 54 w 73"/>
                  <a:gd name="T103" fmla="*/ 57 h 11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73"/>
                  <a:gd name="T157" fmla="*/ 0 h 115"/>
                  <a:gd name="T158" fmla="*/ 73 w 73"/>
                  <a:gd name="T159" fmla="*/ 115 h 115"/>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73" h="115">
                    <a:moveTo>
                      <a:pt x="4" y="115"/>
                    </a:moveTo>
                    <a:lnTo>
                      <a:pt x="4" y="115"/>
                    </a:lnTo>
                    <a:lnTo>
                      <a:pt x="11" y="115"/>
                    </a:lnTo>
                    <a:lnTo>
                      <a:pt x="23" y="111"/>
                    </a:lnTo>
                    <a:lnTo>
                      <a:pt x="30" y="103"/>
                    </a:lnTo>
                    <a:lnTo>
                      <a:pt x="42" y="92"/>
                    </a:lnTo>
                    <a:lnTo>
                      <a:pt x="46" y="76"/>
                    </a:lnTo>
                    <a:lnTo>
                      <a:pt x="54" y="65"/>
                    </a:lnTo>
                    <a:lnTo>
                      <a:pt x="42" y="69"/>
                    </a:lnTo>
                    <a:lnTo>
                      <a:pt x="30" y="73"/>
                    </a:lnTo>
                    <a:lnTo>
                      <a:pt x="19" y="69"/>
                    </a:lnTo>
                    <a:lnTo>
                      <a:pt x="7" y="65"/>
                    </a:lnTo>
                    <a:lnTo>
                      <a:pt x="4" y="53"/>
                    </a:lnTo>
                    <a:lnTo>
                      <a:pt x="0" y="38"/>
                    </a:lnTo>
                    <a:lnTo>
                      <a:pt x="4" y="27"/>
                    </a:lnTo>
                    <a:lnTo>
                      <a:pt x="7" y="15"/>
                    </a:lnTo>
                    <a:lnTo>
                      <a:pt x="15" y="7"/>
                    </a:lnTo>
                    <a:lnTo>
                      <a:pt x="27" y="4"/>
                    </a:lnTo>
                    <a:lnTo>
                      <a:pt x="34" y="0"/>
                    </a:lnTo>
                    <a:lnTo>
                      <a:pt x="50" y="4"/>
                    </a:lnTo>
                    <a:lnTo>
                      <a:pt x="57" y="11"/>
                    </a:lnTo>
                    <a:lnTo>
                      <a:pt x="65" y="23"/>
                    </a:lnTo>
                    <a:lnTo>
                      <a:pt x="69" y="34"/>
                    </a:lnTo>
                    <a:lnTo>
                      <a:pt x="73" y="46"/>
                    </a:lnTo>
                    <a:lnTo>
                      <a:pt x="69" y="65"/>
                    </a:lnTo>
                    <a:lnTo>
                      <a:pt x="61" y="80"/>
                    </a:lnTo>
                    <a:lnTo>
                      <a:pt x="50" y="96"/>
                    </a:lnTo>
                    <a:lnTo>
                      <a:pt x="38" y="107"/>
                    </a:lnTo>
                    <a:lnTo>
                      <a:pt x="23" y="115"/>
                    </a:lnTo>
                    <a:lnTo>
                      <a:pt x="7" y="115"/>
                    </a:lnTo>
                    <a:lnTo>
                      <a:pt x="4" y="115"/>
                    </a:lnTo>
                    <a:close/>
                    <a:moveTo>
                      <a:pt x="54" y="57"/>
                    </a:moveTo>
                    <a:lnTo>
                      <a:pt x="54" y="50"/>
                    </a:lnTo>
                    <a:lnTo>
                      <a:pt x="54" y="42"/>
                    </a:lnTo>
                    <a:lnTo>
                      <a:pt x="54" y="34"/>
                    </a:lnTo>
                    <a:lnTo>
                      <a:pt x="54" y="27"/>
                    </a:lnTo>
                    <a:lnTo>
                      <a:pt x="50" y="15"/>
                    </a:lnTo>
                    <a:lnTo>
                      <a:pt x="46" y="11"/>
                    </a:lnTo>
                    <a:lnTo>
                      <a:pt x="42" y="7"/>
                    </a:lnTo>
                    <a:lnTo>
                      <a:pt x="34" y="7"/>
                    </a:lnTo>
                    <a:lnTo>
                      <a:pt x="27" y="7"/>
                    </a:lnTo>
                    <a:lnTo>
                      <a:pt x="23" y="11"/>
                    </a:lnTo>
                    <a:lnTo>
                      <a:pt x="19" y="19"/>
                    </a:lnTo>
                    <a:lnTo>
                      <a:pt x="15" y="30"/>
                    </a:lnTo>
                    <a:lnTo>
                      <a:pt x="19" y="46"/>
                    </a:lnTo>
                    <a:lnTo>
                      <a:pt x="23" y="57"/>
                    </a:lnTo>
                    <a:lnTo>
                      <a:pt x="30" y="65"/>
                    </a:lnTo>
                    <a:lnTo>
                      <a:pt x="34" y="65"/>
                    </a:lnTo>
                    <a:lnTo>
                      <a:pt x="42" y="65"/>
                    </a:lnTo>
                    <a:lnTo>
                      <a:pt x="46" y="65"/>
                    </a:lnTo>
                    <a:lnTo>
                      <a:pt x="50" y="61"/>
                    </a:lnTo>
                    <a:lnTo>
                      <a:pt x="54" y="57"/>
                    </a:lnTo>
                    <a:close/>
                  </a:path>
                </a:pathLst>
              </a:custGeom>
              <a:solidFill>
                <a:srgbClr val="000000"/>
              </a:solidFill>
              <a:ln w="0">
                <a:solidFill>
                  <a:srgbClr val="000000"/>
                </a:solidFill>
                <a:round/>
                <a:headEnd/>
                <a:tailEnd/>
              </a:ln>
            </p:spPr>
            <p:txBody>
              <a:bodyPr/>
              <a:lstStyle/>
              <a:p>
                <a:endParaRPr lang="en-CA"/>
              </a:p>
            </p:txBody>
          </p:sp>
          <p:sp>
            <p:nvSpPr>
              <p:cNvPr id="19680" name="Freeform 145"/>
              <p:cNvSpPr>
                <a:spLocks/>
              </p:cNvSpPr>
              <p:nvPr/>
            </p:nvSpPr>
            <p:spPr bwMode="auto">
              <a:xfrm>
                <a:off x="3879" y="1948"/>
                <a:ext cx="73" cy="115"/>
              </a:xfrm>
              <a:custGeom>
                <a:avLst/>
                <a:gdLst>
                  <a:gd name="T0" fmla="*/ 73 w 73"/>
                  <a:gd name="T1" fmla="*/ 92 h 115"/>
                  <a:gd name="T2" fmla="*/ 66 w 73"/>
                  <a:gd name="T3" fmla="*/ 115 h 115"/>
                  <a:gd name="T4" fmla="*/ 0 w 73"/>
                  <a:gd name="T5" fmla="*/ 115 h 115"/>
                  <a:gd name="T6" fmla="*/ 0 w 73"/>
                  <a:gd name="T7" fmla="*/ 111 h 115"/>
                  <a:gd name="T8" fmla="*/ 20 w 73"/>
                  <a:gd name="T9" fmla="*/ 96 h 115"/>
                  <a:gd name="T10" fmla="*/ 31 w 73"/>
                  <a:gd name="T11" fmla="*/ 80 h 115"/>
                  <a:gd name="T12" fmla="*/ 43 w 73"/>
                  <a:gd name="T13" fmla="*/ 69 h 115"/>
                  <a:gd name="T14" fmla="*/ 50 w 73"/>
                  <a:gd name="T15" fmla="*/ 53 h 115"/>
                  <a:gd name="T16" fmla="*/ 54 w 73"/>
                  <a:gd name="T17" fmla="*/ 38 h 115"/>
                  <a:gd name="T18" fmla="*/ 54 w 73"/>
                  <a:gd name="T19" fmla="*/ 27 h 115"/>
                  <a:gd name="T20" fmla="*/ 46 w 73"/>
                  <a:gd name="T21" fmla="*/ 19 h 115"/>
                  <a:gd name="T22" fmla="*/ 39 w 73"/>
                  <a:gd name="T23" fmla="*/ 15 h 115"/>
                  <a:gd name="T24" fmla="*/ 31 w 73"/>
                  <a:gd name="T25" fmla="*/ 11 h 115"/>
                  <a:gd name="T26" fmla="*/ 23 w 73"/>
                  <a:gd name="T27" fmla="*/ 15 h 115"/>
                  <a:gd name="T28" fmla="*/ 16 w 73"/>
                  <a:gd name="T29" fmla="*/ 19 h 115"/>
                  <a:gd name="T30" fmla="*/ 12 w 73"/>
                  <a:gd name="T31" fmla="*/ 23 h 115"/>
                  <a:gd name="T32" fmla="*/ 8 w 73"/>
                  <a:gd name="T33" fmla="*/ 30 h 115"/>
                  <a:gd name="T34" fmla="*/ 4 w 73"/>
                  <a:gd name="T35" fmla="*/ 30 h 115"/>
                  <a:gd name="T36" fmla="*/ 8 w 73"/>
                  <a:gd name="T37" fmla="*/ 19 h 115"/>
                  <a:gd name="T38" fmla="*/ 16 w 73"/>
                  <a:gd name="T39" fmla="*/ 7 h 115"/>
                  <a:gd name="T40" fmla="*/ 23 w 73"/>
                  <a:gd name="T41" fmla="*/ 4 h 115"/>
                  <a:gd name="T42" fmla="*/ 35 w 73"/>
                  <a:gd name="T43" fmla="*/ 0 h 115"/>
                  <a:gd name="T44" fmla="*/ 50 w 73"/>
                  <a:gd name="T45" fmla="*/ 4 h 115"/>
                  <a:gd name="T46" fmla="*/ 58 w 73"/>
                  <a:gd name="T47" fmla="*/ 11 h 115"/>
                  <a:gd name="T48" fmla="*/ 66 w 73"/>
                  <a:gd name="T49" fmla="*/ 19 h 115"/>
                  <a:gd name="T50" fmla="*/ 69 w 73"/>
                  <a:gd name="T51" fmla="*/ 30 h 115"/>
                  <a:gd name="T52" fmla="*/ 66 w 73"/>
                  <a:gd name="T53" fmla="*/ 38 h 115"/>
                  <a:gd name="T54" fmla="*/ 66 w 73"/>
                  <a:gd name="T55" fmla="*/ 46 h 115"/>
                  <a:gd name="T56" fmla="*/ 54 w 73"/>
                  <a:gd name="T57" fmla="*/ 61 h 115"/>
                  <a:gd name="T58" fmla="*/ 43 w 73"/>
                  <a:gd name="T59" fmla="*/ 76 h 115"/>
                  <a:gd name="T60" fmla="*/ 31 w 73"/>
                  <a:gd name="T61" fmla="*/ 88 h 115"/>
                  <a:gd name="T62" fmla="*/ 23 w 73"/>
                  <a:gd name="T63" fmla="*/ 96 h 115"/>
                  <a:gd name="T64" fmla="*/ 16 w 73"/>
                  <a:gd name="T65" fmla="*/ 103 h 115"/>
                  <a:gd name="T66" fmla="*/ 46 w 73"/>
                  <a:gd name="T67" fmla="*/ 103 h 115"/>
                  <a:gd name="T68" fmla="*/ 54 w 73"/>
                  <a:gd name="T69" fmla="*/ 103 h 115"/>
                  <a:gd name="T70" fmla="*/ 58 w 73"/>
                  <a:gd name="T71" fmla="*/ 103 h 115"/>
                  <a:gd name="T72" fmla="*/ 62 w 73"/>
                  <a:gd name="T73" fmla="*/ 99 h 115"/>
                  <a:gd name="T74" fmla="*/ 66 w 73"/>
                  <a:gd name="T75" fmla="*/ 99 h 115"/>
                  <a:gd name="T76" fmla="*/ 69 w 73"/>
                  <a:gd name="T77" fmla="*/ 96 h 115"/>
                  <a:gd name="T78" fmla="*/ 73 w 73"/>
                  <a:gd name="T79" fmla="*/ 92 h 115"/>
                  <a:gd name="T80" fmla="*/ 73 w 73"/>
                  <a:gd name="T81" fmla="*/ 92 h 11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5"/>
                  <a:gd name="T125" fmla="*/ 73 w 73"/>
                  <a:gd name="T126" fmla="*/ 115 h 11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5">
                    <a:moveTo>
                      <a:pt x="73" y="92"/>
                    </a:moveTo>
                    <a:lnTo>
                      <a:pt x="66" y="115"/>
                    </a:lnTo>
                    <a:lnTo>
                      <a:pt x="0" y="115"/>
                    </a:lnTo>
                    <a:lnTo>
                      <a:pt x="0" y="111"/>
                    </a:lnTo>
                    <a:lnTo>
                      <a:pt x="20" y="96"/>
                    </a:lnTo>
                    <a:lnTo>
                      <a:pt x="31" y="80"/>
                    </a:lnTo>
                    <a:lnTo>
                      <a:pt x="43" y="69"/>
                    </a:lnTo>
                    <a:lnTo>
                      <a:pt x="50" y="53"/>
                    </a:lnTo>
                    <a:lnTo>
                      <a:pt x="54" y="38"/>
                    </a:lnTo>
                    <a:lnTo>
                      <a:pt x="54" y="27"/>
                    </a:lnTo>
                    <a:lnTo>
                      <a:pt x="46" y="19"/>
                    </a:lnTo>
                    <a:lnTo>
                      <a:pt x="39" y="15"/>
                    </a:lnTo>
                    <a:lnTo>
                      <a:pt x="31" y="11"/>
                    </a:lnTo>
                    <a:lnTo>
                      <a:pt x="23" y="15"/>
                    </a:lnTo>
                    <a:lnTo>
                      <a:pt x="16" y="19"/>
                    </a:lnTo>
                    <a:lnTo>
                      <a:pt x="12" y="23"/>
                    </a:lnTo>
                    <a:lnTo>
                      <a:pt x="8" y="30"/>
                    </a:lnTo>
                    <a:lnTo>
                      <a:pt x="4" y="30"/>
                    </a:lnTo>
                    <a:lnTo>
                      <a:pt x="8" y="19"/>
                    </a:lnTo>
                    <a:lnTo>
                      <a:pt x="16" y="7"/>
                    </a:lnTo>
                    <a:lnTo>
                      <a:pt x="23" y="4"/>
                    </a:lnTo>
                    <a:lnTo>
                      <a:pt x="35" y="0"/>
                    </a:lnTo>
                    <a:lnTo>
                      <a:pt x="50" y="4"/>
                    </a:lnTo>
                    <a:lnTo>
                      <a:pt x="58" y="11"/>
                    </a:lnTo>
                    <a:lnTo>
                      <a:pt x="66" y="19"/>
                    </a:lnTo>
                    <a:lnTo>
                      <a:pt x="69" y="30"/>
                    </a:lnTo>
                    <a:lnTo>
                      <a:pt x="66" y="38"/>
                    </a:lnTo>
                    <a:lnTo>
                      <a:pt x="66" y="46"/>
                    </a:lnTo>
                    <a:lnTo>
                      <a:pt x="54" y="61"/>
                    </a:lnTo>
                    <a:lnTo>
                      <a:pt x="43" y="76"/>
                    </a:lnTo>
                    <a:lnTo>
                      <a:pt x="31" y="88"/>
                    </a:lnTo>
                    <a:lnTo>
                      <a:pt x="23" y="96"/>
                    </a:lnTo>
                    <a:lnTo>
                      <a:pt x="16" y="103"/>
                    </a:lnTo>
                    <a:lnTo>
                      <a:pt x="46" y="103"/>
                    </a:lnTo>
                    <a:lnTo>
                      <a:pt x="54" y="103"/>
                    </a:lnTo>
                    <a:lnTo>
                      <a:pt x="58" y="103"/>
                    </a:lnTo>
                    <a:lnTo>
                      <a:pt x="62" y="99"/>
                    </a:lnTo>
                    <a:lnTo>
                      <a:pt x="66" y="99"/>
                    </a:lnTo>
                    <a:lnTo>
                      <a:pt x="69" y="96"/>
                    </a:lnTo>
                    <a:lnTo>
                      <a:pt x="73" y="92"/>
                    </a:lnTo>
                    <a:close/>
                  </a:path>
                </a:pathLst>
              </a:custGeom>
              <a:solidFill>
                <a:srgbClr val="000000"/>
              </a:solidFill>
              <a:ln w="0">
                <a:solidFill>
                  <a:srgbClr val="000000"/>
                </a:solidFill>
                <a:round/>
                <a:headEnd/>
                <a:tailEnd/>
              </a:ln>
            </p:spPr>
            <p:txBody>
              <a:bodyPr/>
              <a:lstStyle/>
              <a:p>
                <a:endParaRPr lang="en-CA"/>
              </a:p>
            </p:txBody>
          </p:sp>
          <p:sp>
            <p:nvSpPr>
              <p:cNvPr id="19681" name="Rectangle 146"/>
              <p:cNvSpPr>
                <a:spLocks noChangeArrowheads="1"/>
              </p:cNvSpPr>
              <p:nvPr/>
            </p:nvSpPr>
            <p:spPr bwMode="auto">
              <a:xfrm>
                <a:off x="4071" y="192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9682" name="Freeform 147"/>
              <p:cNvSpPr>
                <a:spLocks noEditPoints="1"/>
              </p:cNvSpPr>
              <p:nvPr/>
            </p:nvSpPr>
            <p:spPr bwMode="auto">
              <a:xfrm>
                <a:off x="4275" y="1948"/>
                <a:ext cx="72" cy="115"/>
              </a:xfrm>
              <a:custGeom>
                <a:avLst/>
                <a:gdLst>
                  <a:gd name="T0" fmla="*/ 0 w 72"/>
                  <a:gd name="T1" fmla="*/ 57 h 115"/>
                  <a:gd name="T2" fmla="*/ 3 w 72"/>
                  <a:gd name="T3" fmla="*/ 42 h 115"/>
                  <a:gd name="T4" fmla="*/ 7 w 72"/>
                  <a:gd name="T5" fmla="*/ 27 h 115"/>
                  <a:gd name="T6" fmla="*/ 11 w 72"/>
                  <a:gd name="T7" fmla="*/ 15 h 115"/>
                  <a:gd name="T8" fmla="*/ 23 w 72"/>
                  <a:gd name="T9" fmla="*/ 7 h 115"/>
                  <a:gd name="T10" fmla="*/ 26 w 72"/>
                  <a:gd name="T11" fmla="*/ 4 h 115"/>
                  <a:gd name="T12" fmla="*/ 34 w 72"/>
                  <a:gd name="T13" fmla="*/ 0 h 115"/>
                  <a:gd name="T14" fmla="*/ 46 w 72"/>
                  <a:gd name="T15" fmla="*/ 4 h 115"/>
                  <a:gd name="T16" fmla="*/ 49 w 72"/>
                  <a:gd name="T17" fmla="*/ 7 h 115"/>
                  <a:gd name="T18" fmla="*/ 57 w 72"/>
                  <a:gd name="T19" fmla="*/ 15 h 115"/>
                  <a:gd name="T20" fmla="*/ 65 w 72"/>
                  <a:gd name="T21" fmla="*/ 27 h 115"/>
                  <a:gd name="T22" fmla="*/ 69 w 72"/>
                  <a:gd name="T23" fmla="*/ 42 h 115"/>
                  <a:gd name="T24" fmla="*/ 72 w 72"/>
                  <a:gd name="T25" fmla="*/ 57 h 115"/>
                  <a:gd name="T26" fmla="*/ 69 w 72"/>
                  <a:gd name="T27" fmla="*/ 76 h 115"/>
                  <a:gd name="T28" fmla="*/ 65 w 72"/>
                  <a:gd name="T29" fmla="*/ 92 h 115"/>
                  <a:gd name="T30" fmla="*/ 57 w 72"/>
                  <a:gd name="T31" fmla="*/ 103 h 115"/>
                  <a:gd name="T32" fmla="*/ 49 w 72"/>
                  <a:gd name="T33" fmla="*/ 111 h 115"/>
                  <a:gd name="T34" fmla="*/ 42 w 72"/>
                  <a:gd name="T35" fmla="*/ 115 h 115"/>
                  <a:gd name="T36" fmla="*/ 34 w 72"/>
                  <a:gd name="T37" fmla="*/ 115 h 115"/>
                  <a:gd name="T38" fmla="*/ 26 w 72"/>
                  <a:gd name="T39" fmla="*/ 115 h 115"/>
                  <a:gd name="T40" fmla="*/ 15 w 72"/>
                  <a:gd name="T41" fmla="*/ 107 h 115"/>
                  <a:gd name="T42" fmla="*/ 11 w 72"/>
                  <a:gd name="T43" fmla="*/ 96 h 115"/>
                  <a:gd name="T44" fmla="*/ 3 w 72"/>
                  <a:gd name="T45" fmla="*/ 80 h 115"/>
                  <a:gd name="T46" fmla="*/ 0 w 72"/>
                  <a:gd name="T47" fmla="*/ 57 h 115"/>
                  <a:gd name="T48" fmla="*/ 15 w 72"/>
                  <a:gd name="T49" fmla="*/ 61 h 115"/>
                  <a:gd name="T50" fmla="*/ 19 w 72"/>
                  <a:gd name="T51" fmla="*/ 80 h 115"/>
                  <a:gd name="T52" fmla="*/ 23 w 72"/>
                  <a:gd name="T53" fmla="*/ 99 h 115"/>
                  <a:gd name="T54" fmla="*/ 26 w 72"/>
                  <a:gd name="T55" fmla="*/ 107 h 115"/>
                  <a:gd name="T56" fmla="*/ 30 w 72"/>
                  <a:gd name="T57" fmla="*/ 111 h 115"/>
                  <a:gd name="T58" fmla="*/ 34 w 72"/>
                  <a:gd name="T59" fmla="*/ 111 h 115"/>
                  <a:gd name="T60" fmla="*/ 38 w 72"/>
                  <a:gd name="T61" fmla="*/ 111 h 115"/>
                  <a:gd name="T62" fmla="*/ 46 w 72"/>
                  <a:gd name="T63" fmla="*/ 107 h 115"/>
                  <a:gd name="T64" fmla="*/ 49 w 72"/>
                  <a:gd name="T65" fmla="*/ 103 h 115"/>
                  <a:gd name="T66" fmla="*/ 49 w 72"/>
                  <a:gd name="T67" fmla="*/ 92 h 115"/>
                  <a:gd name="T68" fmla="*/ 53 w 72"/>
                  <a:gd name="T69" fmla="*/ 76 h 115"/>
                  <a:gd name="T70" fmla="*/ 53 w 72"/>
                  <a:gd name="T71" fmla="*/ 53 h 115"/>
                  <a:gd name="T72" fmla="*/ 53 w 72"/>
                  <a:gd name="T73" fmla="*/ 38 h 115"/>
                  <a:gd name="T74" fmla="*/ 49 w 72"/>
                  <a:gd name="T75" fmla="*/ 23 h 115"/>
                  <a:gd name="T76" fmla="*/ 49 w 72"/>
                  <a:gd name="T77" fmla="*/ 15 h 115"/>
                  <a:gd name="T78" fmla="*/ 42 w 72"/>
                  <a:gd name="T79" fmla="*/ 7 h 115"/>
                  <a:gd name="T80" fmla="*/ 42 w 72"/>
                  <a:gd name="T81" fmla="*/ 7 h 115"/>
                  <a:gd name="T82" fmla="*/ 34 w 72"/>
                  <a:gd name="T83" fmla="*/ 7 h 115"/>
                  <a:gd name="T84" fmla="*/ 30 w 72"/>
                  <a:gd name="T85" fmla="*/ 7 h 115"/>
                  <a:gd name="T86" fmla="*/ 26 w 72"/>
                  <a:gd name="T87" fmla="*/ 11 h 115"/>
                  <a:gd name="T88" fmla="*/ 23 w 72"/>
                  <a:gd name="T89" fmla="*/ 19 h 115"/>
                  <a:gd name="T90" fmla="*/ 19 w 72"/>
                  <a:gd name="T91" fmla="*/ 30 h 115"/>
                  <a:gd name="T92" fmla="*/ 19 w 72"/>
                  <a:gd name="T93" fmla="*/ 46 h 115"/>
                  <a:gd name="T94" fmla="*/ 15 w 72"/>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2"/>
                  <a:gd name="T145" fmla="*/ 0 h 115"/>
                  <a:gd name="T146" fmla="*/ 72 w 72"/>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2" h="115">
                    <a:moveTo>
                      <a:pt x="0" y="57"/>
                    </a:moveTo>
                    <a:lnTo>
                      <a:pt x="3" y="42"/>
                    </a:lnTo>
                    <a:lnTo>
                      <a:pt x="7" y="27"/>
                    </a:lnTo>
                    <a:lnTo>
                      <a:pt x="11" y="15"/>
                    </a:lnTo>
                    <a:lnTo>
                      <a:pt x="23" y="7"/>
                    </a:lnTo>
                    <a:lnTo>
                      <a:pt x="26" y="4"/>
                    </a:lnTo>
                    <a:lnTo>
                      <a:pt x="34" y="0"/>
                    </a:lnTo>
                    <a:lnTo>
                      <a:pt x="46" y="4"/>
                    </a:lnTo>
                    <a:lnTo>
                      <a:pt x="49" y="7"/>
                    </a:lnTo>
                    <a:lnTo>
                      <a:pt x="57" y="15"/>
                    </a:lnTo>
                    <a:lnTo>
                      <a:pt x="65" y="27"/>
                    </a:lnTo>
                    <a:lnTo>
                      <a:pt x="69" y="42"/>
                    </a:lnTo>
                    <a:lnTo>
                      <a:pt x="72" y="57"/>
                    </a:lnTo>
                    <a:lnTo>
                      <a:pt x="69" y="76"/>
                    </a:lnTo>
                    <a:lnTo>
                      <a:pt x="65" y="92"/>
                    </a:lnTo>
                    <a:lnTo>
                      <a:pt x="57" y="103"/>
                    </a:lnTo>
                    <a:lnTo>
                      <a:pt x="49" y="111"/>
                    </a:lnTo>
                    <a:lnTo>
                      <a:pt x="42" y="115"/>
                    </a:lnTo>
                    <a:lnTo>
                      <a:pt x="34" y="115"/>
                    </a:lnTo>
                    <a:lnTo>
                      <a:pt x="26" y="115"/>
                    </a:lnTo>
                    <a:lnTo>
                      <a:pt x="15" y="107"/>
                    </a:lnTo>
                    <a:lnTo>
                      <a:pt x="11" y="96"/>
                    </a:lnTo>
                    <a:lnTo>
                      <a:pt x="3" y="80"/>
                    </a:lnTo>
                    <a:lnTo>
                      <a:pt x="0" y="57"/>
                    </a:lnTo>
                    <a:close/>
                    <a:moveTo>
                      <a:pt x="15" y="61"/>
                    </a:moveTo>
                    <a:lnTo>
                      <a:pt x="19" y="80"/>
                    </a:lnTo>
                    <a:lnTo>
                      <a:pt x="23" y="99"/>
                    </a:lnTo>
                    <a:lnTo>
                      <a:pt x="26" y="107"/>
                    </a:lnTo>
                    <a:lnTo>
                      <a:pt x="30" y="111"/>
                    </a:lnTo>
                    <a:lnTo>
                      <a:pt x="34" y="111"/>
                    </a:lnTo>
                    <a:lnTo>
                      <a:pt x="38" y="111"/>
                    </a:lnTo>
                    <a:lnTo>
                      <a:pt x="46" y="107"/>
                    </a:lnTo>
                    <a:lnTo>
                      <a:pt x="49" y="103"/>
                    </a:lnTo>
                    <a:lnTo>
                      <a:pt x="49" y="92"/>
                    </a:lnTo>
                    <a:lnTo>
                      <a:pt x="53" y="76"/>
                    </a:lnTo>
                    <a:lnTo>
                      <a:pt x="53" y="53"/>
                    </a:lnTo>
                    <a:lnTo>
                      <a:pt x="53" y="38"/>
                    </a:lnTo>
                    <a:lnTo>
                      <a:pt x="49" y="23"/>
                    </a:lnTo>
                    <a:lnTo>
                      <a:pt x="49" y="15"/>
                    </a:lnTo>
                    <a:lnTo>
                      <a:pt x="42" y="7"/>
                    </a:lnTo>
                    <a:lnTo>
                      <a:pt x="34" y="7"/>
                    </a:lnTo>
                    <a:lnTo>
                      <a:pt x="30" y="7"/>
                    </a:lnTo>
                    <a:lnTo>
                      <a:pt x="26" y="11"/>
                    </a:lnTo>
                    <a:lnTo>
                      <a:pt x="23" y="19"/>
                    </a:lnTo>
                    <a:lnTo>
                      <a:pt x="19" y="30"/>
                    </a:lnTo>
                    <a:lnTo>
                      <a:pt x="19" y="46"/>
                    </a:lnTo>
                    <a:lnTo>
                      <a:pt x="15" y="61"/>
                    </a:lnTo>
                    <a:close/>
                  </a:path>
                </a:pathLst>
              </a:custGeom>
              <a:solidFill>
                <a:srgbClr val="000000"/>
              </a:solidFill>
              <a:ln w="0">
                <a:solidFill>
                  <a:srgbClr val="000000"/>
                </a:solidFill>
                <a:round/>
                <a:headEnd/>
                <a:tailEnd/>
              </a:ln>
            </p:spPr>
            <p:txBody>
              <a:bodyPr/>
              <a:lstStyle/>
              <a:p>
                <a:endParaRPr lang="en-CA"/>
              </a:p>
            </p:txBody>
          </p:sp>
          <p:sp>
            <p:nvSpPr>
              <p:cNvPr id="19683" name="Rectangle 148"/>
              <p:cNvSpPr>
                <a:spLocks noChangeArrowheads="1"/>
              </p:cNvSpPr>
              <p:nvPr/>
            </p:nvSpPr>
            <p:spPr bwMode="auto">
              <a:xfrm>
                <a:off x="4670" y="1921"/>
                <a:ext cx="7" cy="207"/>
              </a:xfrm>
              <a:prstGeom prst="rect">
                <a:avLst/>
              </a:prstGeom>
              <a:solidFill>
                <a:srgbClr val="000000"/>
              </a:solidFill>
              <a:ln w="0">
                <a:solidFill>
                  <a:srgbClr val="000000"/>
                </a:solidFill>
                <a:miter lim="800000"/>
                <a:headEnd/>
                <a:tailEnd/>
              </a:ln>
            </p:spPr>
            <p:txBody>
              <a:bodyPr/>
              <a:lstStyle/>
              <a:p>
                <a:endParaRPr lang="en-US"/>
              </a:p>
            </p:txBody>
          </p:sp>
          <p:sp>
            <p:nvSpPr>
              <p:cNvPr id="19684" name="Freeform 149"/>
              <p:cNvSpPr>
                <a:spLocks/>
              </p:cNvSpPr>
              <p:nvPr/>
            </p:nvSpPr>
            <p:spPr bwMode="auto">
              <a:xfrm>
                <a:off x="4885" y="2044"/>
                <a:ext cx="19" cy="19"/>
              </a:xfrm>
              <a:custGeom>
                <a:avLst/>
                <a:gdLst>
                  <a:gd name="T0" fmla="*/ 7 w 19"/>
                  <a:gd name="T1" fmla="*/ 0 h 19"/>
                  <a:gd name="T2" fmla="*/ 11 w 19"/>
                  <a:gd name="T3" fmla="*/ 0 h 19"/>
                  <a:gd name="T4" fmla="*/ 15 w 19"/>
                  <a:gd name="T5" fmla="*/ 3 h 19"/>
                  <a:gd name="T6" fmla="*/ 19 w 19"/>
                  <a:gd name="T7" fmla="*/ 7 h 19"/>
                  <a:gd name="T8" fmla="*/ 19 w 19"/>
                  <a:gd name="T9" fmla="*/ 11 h 19"/>
                  <a:gd name="T10" fmla="*/ 19 w 19"/>
                  <a:gd name="T11" fmla="*/ 15 h 19"/>
                  <a:gd name="T12" fmla="*/ 15 w 19"/>
                  <a:gd name="T13" fmla="*/ 19 h 19"/>
                  <a:gd name="T14" fmla="*/ 11 w 19"/>
                  <a:gd name="T15" fmla="*/ 19 h 19"/>
                  <a:gd name="T16" fmla="*/ 7 w 19"/>
                  <a:gd name="T17" fmla="*/ 19 h 19"/>
                  <a:gd name="T18" fmla="*/ 3 w 19"/>
                  <a:gd name="T19" fmla="*/ 19 h 19"/>
                  <a:gd name="T20" fmla="*/ 3 w 19"/>
                  <a:gd name="T21" fmla="*/ 19 h 19"/>
                  <a:gd name="T22" fmla="*/ 0 w 19"/>
                  <a:gd name="T23" fmla="*/ 15 h 19"/>
                  <a:gd name="T24" fmla="*/ 0 w 19"/>
                  <a:gd name="T25" fmla="*/ 11 h 19"/>
                  <a:gd name="T26" fmla="*/ 0 w 19"/>
                  <a:gd name="T27" fmla="*/ 7 h 19"/>
                  <a:gd name="T28" fmla="*/ 3 w 19"/>
                  <a:gd name="T29" fmla="*/ 3 h 19"/>
                  <a:gd name="T30" fmla="*/ 3 w 19"/>
                  <a:gd name="T31" fmla="*/ 0 h 19"/>
                  <a:gd name="T32" fmla="*/ 7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7" y="0"/>
                    </a:moveTo>
                    <a:lnTo>
                      <a:pt x="11" y="0"/>
                    </a:lnTo>
                    <a:lnTo>
                      <a:pt x="15" y="3"/>
                    </a:lnTo>
                    <a:lnTo>
                      <a:pt x="19" y="7"/>
                    </a:lnTo>
                    <a:lnTo>
                      <a:pt x="19" y="11"/>
                    </a:lnTo>
                    <a:lnTo>
                      <a:pt x="19" y="15"/>
                    </a:lnTo>
                    <a:lnTo>
                      <a:pt x="15" y="19"/>
                    </a:lnTo>
                    <a:lnTo>
                      <a:pt x="11" y="19"/>
                    </a:lnTo>
                    <a:lnTo>
                      <a:pt x="7" y="19"/>
                    </a:lnTo>
                    <a:lnTo>
                      <a:pt x="3" y="19"/>
                    </a:lnTo>
                    <a:lnTo>
                      <a:pt x="0" y="15"/>
                    </a:lnTo>
                    <a:lnTo>
                      <a:pt x="0" y="11"/>
                    </a:lnTo>
                    <a:lnTo>
                      <a:pt x="0" y="7"/>
                    </a:lnTo>
                    <a:lnTo>
                      <a:pt x="3" y="3"/>
                    </a:lnTo>
                    <a:lnTo>
                      <a:pt x="3" y="0"/>
                    </a:lnTo>
                    <a:lnTo>
                      <a:pt x="7" y="0"/>
                    </a:lnTo>
                    <a:close/>
                  </a:path>
                </a:pathLst>
              </a:custGeom>
              <a:solidFill>
                <a:srgbClr val="000000"/>
              </a:solidFill>
              <a:ln w="0">
                <a:solidFill>
                  <a:srgbClr val="000000"/>
                </a:solidFill>
                <a:round/>
                <a:headEnd/>
                <a:tailEnd/>
              </a:ln>
            </p:spPr>
            <p:txBody>
              <a:bodyPr/>
              <a:lstStyle/>
              <a:p>
                <a:endParaRPr lang="en-CA"/>
              </a:p>
            </p:txBody>
          </p:sp>
          <p:sp>
            <p:nvSpPr>
              <p:cNvPr id="19685" name="Freeform 150"/>
              <p:cNvSpPr>
                <a:spLocks noEditPoints="1"/>
              </p:cNvSpPr>
              <p:nvPr/>
            </p:nvSpPr>
            <p:spPr bwMode="auto">
              <a:xfrm>
                <a:off x="4919" y="1948"/>
                <a:ext cx="73" cy="115"/>
              </a:xfrm>
              <a:custGeom>
                <a:avLst/>
                <a:gdLst>
                  <a:gd name="T0" fmla="*/ 0 w 73"/>
                  <a:gd name="T1" fmla="*/ 57 h 115"/>
                  <a:gd name="T2" fmla="*/ 4 w 73"/>
                  <a:gd name="T3" fmla="*/ 42 h 115"/>
                  <a:gd name="T4" fmla="*/ 8 w 73"/>
                  <a:gd name="T5" fmla="*/ 27 h 115"/>
                  <a:gd name="T6" fmla="*/ 16 w 73"/>
                  <a:gd name="T7" fmla="*/ 15 h 115"/>
                  <a:gd name="T8" fmla="*/ 23 w 73"/>
                  <a:gd name="T9" fmla="*/ 7 h 115"/>
                  <a:gd name="T10" fmla="*/ 31 w 73"/>
                  <a:gd name="T11" fmla="*/ 4 h 115"/>
                  <a:gd name="T12" fmla="*/ 39 w 73"/>
                  <a:gd name="T13" fmla="*/ 0 h 115"/>
                  <a:gd name="T14" fmla="*/ 46 w 73"/>
                  <a:gd name="T15" fmla="*/ 4 h 115"/>
                  <a:gd name="T16" fmla="*/ 54 w 73"/>
                  <a:gd name="T17" fmla="*/ 7 h 115"/>
                  <a:gd name="T18" fmla="*/ 62 w 73"/>
                  <a:gd name="T19" fmla="*/ 15 h 115"/>
                  <a:gd name="T20" fmla="*/ 65 w 73"/>
                  <a:gd name="T21" fmla="*/ 27 h 115"/>
                  <a:gd name="T22" fmla="*/ 69 w 73"/>
                  <a:gd name="T23" fmla="*/ 42 h 115"/>
                  <a:gd name="T24" fmla="*/ 73 w 73"/>
                  <a:gd name="T25" fmla="*/ 57 h 115"/>
                  <a:gd name="T26" fmla="*/ 69 w 73"/>
                  <a:gd name="T27" fmla="*/ 76 h 115"/>
                  <a:gd name="T28" fmla="*/ 65 w 73"/>
                  <a:gd name="T29" fmla="*/ 92 h 115"/>
                  <a:gd name="T30" fmla="*/ 62 w 73"/>
                  <a:gd name="T31" fmla="*/ 103 h 115"/>
                  <a:gd name="T32" fmla="*/ 54 w 73"/>
                  <a:gd name="T33" fmla="*/ 111 h 115"/>
                  <a:gd name="T34" fmla="*/ 46 w 73"/>
                  <a:gd name="T35" fmla="*/ 115 h 115"/>
                  <a:gd name="T36" fmla="*/ 35 w 73"/>
                  <a:gd name="T37" fmla="*/ 115 h 115"/>
                  <a:gd name="T38" fmla="*/ 27 w 73"/>
                  <a:gd name="T39" fmla="*/ 115 h 115"/>
                  <a:gd name="T40" fmla="*/ 19 w 73"/>
                  <a:gd name="T41" fmla="*/ 107 h 115"/>
                  <a:gd name="T42" fmla="*/ 12 w 73"/>
                  <a:gd name="T43" fmla="*/ 96 h 115"/>
                  <a:gd name="T44" fmla="*/ 4 w 73"/>
                  <a:gd name="T45" fmla="*/ 80 h 115"/>
                  <a:gd name="T46" fmla="*/ 0 w 73"/>
                  <a:gd name="T47" fmla="*/ 57 h 115"/>
                  <a:gd name="T48" fmla="*/ 19 w 73"/>
                  <a:gd name="T49" fmla="*/ 61 h 115"/>
                  <a:gd name="T50" fmla="*/ 19 w 73"/>
                  <a:gd name="T51" fmla="*/ 80 h 115"/>
                  <a:gd name="T52" fmla="*/ 23 w 73"/>
                  <a:gd name="T53" fmla="*/ 99 h 115"/>
                  <a:gd name="T54" fmla="*/ 27 w 73"/>
                  <a:gd name="T55" fmla="*/ 107 h 115"/>
                  <a:gd name="T56" fmla="*/ 31 w 73"/>
                  <a:gd name="T57" fmla="*/ 111 h 115"/>
                  <a:gd name="T58" fmla="*/ 39 w 73"/>
                  <a:gd name="T59" fmla="*/ 111 h 115"/>
                  <a:gd name="T60" fmla="*/ 42 w 73"/>
                  <a:gd name="T61" fmla="*/ 111 h 115"/>
                  <a:gd name="T62" fmla="*/ 46 w 73"/>
                  <a:gd name="T63" fmla="*/ 107 h 115"/>
                  <a:gd name="T64" fmla="*/ 50 w 73"/>
                  <a:gd name="T65" fmla="*/ 103 h 115"/>
                  <a:gd name="T66" fmla="*/ 54 w 73"/>
                  <a:gd name="T67" fmla="*/ 92 h 115"/>
                  <a:gd name="T68" fmla="*/ 54 w 73"/>
                  <a:gd name="T69" fmla="*/ 76 h 115"/>
                  <a:gd name="T70" fmla="*/ 58 w 73"/>
                  <a:gd name="T71" fmla="*/ 53 h 115"/>
                  <a:gd name="T72" fmla="*/ 54 w 73"/>
                  <a:gd name="T73" fmla="*/ 38 h 115"/>
                  <a:gd name="T74" fmla="*/ 54 w 73"/>
                  <a:gd name="T75" fmla="*/ 23 h 115"/>
                  <a:gd name="T76" fmla="*/ 50 w 73"/>
                  <a:gd name="T77" fmla="*/ 15 h 115"/>
                  <a:gd name="T78" fmla="*/ 46 w 73"/>
                  <a:gd name="T79" fmla="*/ 7 h 115"/>
                  <a:gd name="T80" fmla="*/ 42 w 73"/>
                  <a:gd name="T81" fmla="*/ 7 h 115"/>
                  <a:gd name="T82" fmla="*/ 39 w 73"/>
                  <a:gd name="T83" fmla="*/ 7 h 115"/>
                  <a:gd name="T84" fmla="*/ 31 w 73"/>
                  <a:gd name="T85" fmla="*/ 7 h 115"/>
                  <a:gd name="T86" fmla="*/ 27 w 73"/>
                  <a:gd name="T87" fmla="*/ 11 h 115"/>
                  <a:gd name="T88" fmla="*/ 23 w 73"/>
                  <a:gd name="T89" fmla="*/ 19 h 115"/>
                  <a:gd name="T90" fmla="*/ 19 w 73"/>
                  <a:gd name="T91" fmla="*/ 30 h 115"/>
                  <a:gd name="T92" fmla="*/ 19 w 73"/>
                  <a:gd name="T93" fmla="*/ 46 h 115"/>
                  <a:gd name="T94" fmla="*/ 19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7"/>
                    </a:moveTo>
                    <a:lnTo>
                      <a:pt x="4" y="42"/>
                    </a:lnTo>
                    <a:lnTo>
                      <a:pt x="8" y="27"/>
                    </a:lnTo>
                    <a:lnTo>
                      <a:pt x="16" y="15"/>
                    </a:lnTo>
                    <a:lnTo>
                      <a:pt x="23" y="7"/>
                    </a:lnTo>
                    <a:lnTo>
                      <a:pt x="31" y="4"/>
                    </a:lnTo>
                    <a:lnTo>
                      <a:pt x="39" y="0"/>
                    </a:lnTo>
                    <a:lnTo>
                      <a:pt x="46" y="4"/>
                    </a:lnTo>
                    <a:lnTo>
                      <a:pt x="54" y="7"/>
                    </a:lnTo>
                    <a:lnTo>
                      <a:pt x="62" y="15"/>
                    </a:lnTo>
                    <a:lnTo>
                      <a:pt x="65" y="27"/>
                    </a:lnTo>
                    <a:lnTo>
                      <a:pt x="69" y="42"/>
                    </a:lnTo>
                    <a:lnTo>
                      <a:pt x="73" y="57"/>
                    </a:lnTo>
                    <a:lnTo>
                      <a:pt x="69" y="76"/>
                    </a:lnTo>
                    <a:lnTo>
                      <a:pt x="65" y="92"/>
                    </a:lnTo>
                    <a:lnTo>
                      <a:pt x="62" y="103"/>
                    </a:lnTo>
                    <a:lnTo>
                      <a:pt x="54" y="111"/>
                    </a:lnTo>
                    <a:lnTo>
                      <a:pt x="46" y="115"/>
                    </a:lnTo>
                    <a:lnTo>
                      <a:pt x="35" y="115"/>
                    </a:lnTo>
                    <a:lnTo>
                      <a:pt x="27" y="115"/>
                    </a:lnTo>
                    <a:lnTo>
                      <a:pt x="19" y="107"/>
                    </a:lnTo>
                    <a:lnTo>
                      <a:pt x="12" y="96"/>
                    </a:lnTo>
                    <a:lnTo>
                      <a:pt x="4" y="80"/>
                    </a:lnTo>
                    <a:lnTo>
                      <a:pt x="0" y="57"/>
                    </a:lnTo>
                    <a:close/>
                    <a:moveTo>
                      <a:pt x="19" y="61"/>
                    </a:moveTo>
                    <a:lnTo>
                      <a:pt x="19" y="80"/>
                    </a:lnTo>
                    <a:lnTo>
                      <a:pt x="23" y="99"/>
                    </a:lnTo>
                    <a:lnTo>
                      <a:pt x="27" y="107"/>
                    </a:lnTo>
                    <a:lnTo>
                      <a:pt x="31" y="111"/>
                    </a:lnTo>
                    <a:lnTo>
                      <a:pt x="39" y="111"/>
                    </a:lnTo>
                    <a:lnTo>
                      <a:pt x="42" y="111"/>
                    </a:lnTo>
                    <a:lnTo>
                      <a:pt x="46" y="107"/>
                    </a:lnTo>
                    <a:lnTo>
                      <a:pt x="50" y="103"/>
                    </a:lnTo>
                    <a:lnTo>
                      <a:pt x="54" y="92"/>
                    </a:lnTo>
                    <a:lnTo>
                      <a:pt x="54" y="76"/>
                    </a:lnTo>
                    <a:lnTo>
                      <a:pt x="58" y="53"/>
                    </a:lnTo>
                    <a:lnTo>
                      <a:pt x="54" y="38"/>
                    </a:lnTo>
                    <a:lnTo>
                      <a:pt x="54" y="23"/>
                    </a:lnTo>
                    <a:lnTo>
                      <a:pt x="50" y="15"/>
                    </a:lnTo>
                    <a:lnTo>
                      <a:pt x="46" y="7"/>
                    </a:lnTo>
                    <a:lnTo>
                      <a:pt x="42" y="7"/>
                    </a:lnTo>
                    <a:lnTo>
                      <a:pt x="39" y="7"/>
                    </a:lnTo>
                    <a:lnTo>
                      <a:pt x="31" y="7"/>
                    </a:lnTo>
                    <a:lnTo>
                      <a:pt x="27" y="11"/>
                    </a:lnTo>
                    <a:lnTo>
                      <a:pt x="23" y="19"/>
                    </a:lnTo>
                    <a:lnTo>
                      <a:pt x="19" y="30"/>
                    </a:lnTo>
                    <a:lnTo>
                      <a:pt x="19" y="46"/>
                    </a:lnTo>
                    <a:lnTo>
                      <a:pt x="19" y="61"/>
                    </a:lnTo>
                    <a:close/>
                  </a:path>
                </a:pathLst>
              </a:custGeom>
              <a:solidFill>
                <a:srgbClr val="000000"/>
              </a:solidFill>
              <a:ln w="0">
                <a:solidFill>
                  <a:srgbClr val="000000"/>
                </a:solidFill>
                <a:round/>
                <a:headEnd/>
                <a:tailEnd/>
              </a:ln>
            </p:spPr>
            <p:txBody>
              <a:bodyPr/>
              <a:lstStyle/>
              <a:p>
                <a:endParaRPr lang="en-CA"/>
              </a:p>
            </p:txBody>
          </p:sp>
          <p:sp>
            <p:nvSpPr>
              <p:cNvPr id="19686" name="Freeform 151"/>
              <p:cNvSpPr>
                <a:spLocks noEditPoints="1"/>
              </p:cNvSpPr>
              <p:nvPr/>
            </p:nvSpPr>
            <p:spPr bwMode="auto">
              <a:xfrm>
                <a:off x="5004" y="1948"/>
                <a:ext cx="72" cy="115"/>
              </a:xfrm>
              <a:custGeom>
                <a:avLst/>
                <a:gdLst>
                  <a:gd name="T0" fmla="*/ 0 w 72"/>
                  <a:gd name="T1" fmla="*/ 57 h 115"/>
                  <a:gd name="T2" fmla="*/ 3 w 72"/>
                  <a:gd name="T3" fmla="*/ 42 h 115"/>
                  <a:gd name="T4" fmla="*/ 7 w 72"/>
                  <a:gd name="T5" fmla="*/ 27 h 115"/>
                  <a:gd name="T6" fmla="*/ 15 w 72"/>
                  <a:gd name="T7" fmla="*/ 15 h 115"/>
                  <a:gd name="T8" fmla="*/ 23 w 72"/>
                  <a:gd name="T9" fmla="*/ 7 h 115"/>
                  <a:gd name="T10" fmla="*/ 30 w 72"/>
                  <a:gd name="T11" fmla="*/ 4 h 115"/>
                  <a:gd name="T12" fmla="*/ 38 w 72"/>
                  <a:gd name="T13" fmla="*/ 0 h 115"/>
                  <a:gd name="T14" fmla="*/ 46 w 72"/>
                  <a:gd name="T15" fmla="*/ 4 h 115"/>
                  <a:gd name="T16" fmla="*/ 53 w 72"/>
                  <a:gd name="T17" fmla="*/ 7 h 115"/>
                  <a:gd name="T18" fmla="*/ 57 w 72"/>
                  <a:gd name="T19" fmla="*/ 15 h 115"/>
                  <a:gd name="T20" fmla="*/ 65 w 72"/>
                  <a:gd name="T21" fmla="*/ 27 h 115"/>
                  <a:gd name="T22" fmla="*/ 69 w 72"/>
                  <a:gd name="T23" fmla="*/ 42 h 115"/>
                  <a:gd name="T24" fmla="*/ 72 w 72"/>
                  <a:gd name="T25" fmla="*/ 57 h 115"/>
                  <a:gd name="T26" fmla="*/ 69 w 72"/>
                  <a:gd name="T27" fmla="*/ 76 h 115"/>
                  <a:gd name="T28" fmla="*/ 65 w 72"/>
                  <a:gd name="T29" fmla="*/ 92 h 115"/>
                  <a:gd name="T30" fmla="*/ 61 w 72"/>
                  <a:gd name="T31" fmla="*/ 103 h 115"/>
                  <a:gd name="T32" fmla="*/ 53 w 72"/>
                  <a:gd name="T33" fmla="*/ 111 h 115"/>
                  <a:gd name="T34" fmla="*/ 42 w 72"/>
                  <a:gd name="T35" fmla="*/ 115 h 115"/>
                  <a:gd name="T36" fmla="*/ 34 w 72"/>
                  <a:gd name="T37" fmla="*/ 115 h 115"/>
                  <a:gd name="T38" fmla="*/ 26 w 72"/>
                  <a:gd name="T39" fmla="*/ 115 h 115"/>
                  <a:gd name="T40" fmla="*/ 19 w 72"/>
                  <a:gd name="T41" fmla="*/ 107 h 115"/>
                  <a:gd name="T42" fmla="*/ 11 w 72"/>
                  <a:gd name="T43" fmla="*/ 96 h 115"/>
                  <a:gd name="T44" fmla="*/ 3 w 72"/>
                  <a:gd name="T45" fmla="*/ 80 h 115"/>
                  <a:gd name="T46" fmla="*/ 0 w 72"/>
                  <a:gd name="T47" fmla="*/ 57 h 115"/>
                  <a:gd name="T48" fmla="*/ 15 w 72"/>
                  <a:gd name="T49" fmla="*/ 61 h 115"/>
                  <a:gd name="T50" fmla="*/ 19 w 72"/>
                  <a:gd name="T51" fmla="*/ 80 h 115"/>
                  <a:gd name="T52" fmla="*/ 23 w 72"/>
                  <a:gd name="T53" fmla="*/ 99 h 115"/>
                  <a:gd name="T54" fmla="*/ 26 w 72"/>
                  <a:gd name="T55" fmla="*/ 107 h 115"/>
                  <a:gd name="T56" fmla="*/ 30 w 72"/>
                  <a:gd name="T57" fmla="*/ 111 h 115"/>
                  <a:gd name="T58" fmla="*/ 34 w 72"/>
                  <a:gd name="T59" fmla="*/ 111 h 115"/>
                  <a:gd name="T60" fmla="*/ 42 w 72"/>
                  <a:gd name="T61" fmla="*/ 111 h 115"/>
                  <a:gd name="T62" fmla="*/ 46 w 72"/>
                  <a:gd name="T63" fmla="*/ 107 h 115"/>
                  <a:gd name="T64" fmla="*/ 49 w 72"/>
                  <a:gd name="T65" fmla="*/ 103 h 115"/>
                  <a:gd name="T66" fmla="*/ 53 w 72"/>
                  <a:gd name="T67" fmla="*/ 92 h 115"/>
                  <a:gd name="T68" fmla="*/ 53 w 72"/>
                  <a:gd name="T69" fmla="*/ 76 h 115"/>
                  <a:gd name="T70" fmla="*/ 57 w 72"/>
                  <a:gd name="T71" fmla="*/ 53 h 115"/>
                  <a:gd name="T72" fmla="*/ 53 w 72"/>
                  <a:gd name="T73" fmla="*/ 38 h 115"/>
                  <a:gd name="T74" fmla="*/ 53 w 72"/>
                  <a:gd name="T75" fmla="*/ 23 h 115"/>
                  <a:gd name="T76" fmla="*/ 49 w 72"/>
                  <a:gd name="T77" fmla="*/ 15 h 115"/>
                  <a:gd name="T78" fmla="*/ 46 w 72"/>
                  <a:gd name="T79" fmla="*/ 7 h 115"/>
                  <a:gd name="T80" fmla="*/ 42 w 72"/>
                  <a:gd name="T81" fmla="*/ 7 h 115"/>
                  <a:gd name="T82" fmla="*/ 38 w 72"/>
                  <a:gd name="T83" fmla="*/ 7 h 115"/>
                  <a:gd name="T84" fmla="*/ 30 w 72"/>
                  <a:gd name="T85" fmla="*/ 7 h 115"/>
                  <a:gd name="T86" fmla="*/ 26 w 72"/>
                  <a:gd name="T87" fmla="*/ 11 h 115"/>
                  <a:gd name="T88" fmla="*/ 23 w 72"/>
                  <a:gd name="T89" fmla="*/ 19 h 115"/>
                  <a:gd name="T90" fmla="*/ 19 w 72"/>
                  <a:gd name="T91" fmla="*/ 30 h 115"/>
                  <a:gd name="T92" fmla="*/ 19 w 72"/>
                  <a:gd name="T93" fmla="*/ 46 h 115"/>
                  <a:gd name="T94" fmla="*/ 15 w 72"/>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2"/>
                  <a:gd name="T145" fmla="*/ 0 h 115"/>
                  <a:gd name="T146" fmla="*/ 72 w 72"/>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2" h="115">
                    <a:moveTo>
                      <a:pt x="0" y="57"/>
                    </a:moveTo>
                    <a:lnTo>
                      <a:pt x="3" y="42"/>
                    </a:lnTo>
                    <a:lnTo>
                      <a:pt x="7" y="27"/>
                    </a:lnTo>
                    <a:lnTo>
                      <a:pt x="15" y="15"/>
                    </a:lnTo>
                    <a:lnTo>
                      <a:pt x="23" y="7"/>
                    </a:lnTo>
                    <a:lnTo>
                      <a:pt x="30" y="4"/>
                    </a:lnTo>
                    <a:lnTo>
                      <a:pt x="38" y="0"/>
                    </a:lnTo>
                    <a:lnTo>
                      <a:pt x="46" y="4"/>
                    </a:lnTo>
                    <a:lnTo>
                      <a:pt x="53" y="7"/>
                    </a:lnTo>
                    <a:lnTo>
                      <a:pt x="57" y="15"/>
                    </a:lnTo>
                    <a:lnTo>
                      <a:pt x="65" y="27"/>
                    </a:lnTo>
                    <a:lnTo>
                      <a:pt x="69" y="42"/>
                    </a:lnTo>
                    <a:lnTo>
                      <a:pt x="72" y="57"/>
                    </a:lnTo>
                    <a:lnTo>
                      <a:pt x="69" y="76"/>
                    </a:lnTo>
                    <a:lnTo>
                      <a:pt x="65" y="92"/>
                    </a:lnTo>
                    <a:lnTo>
                      <a:pt x="61" y="103"/>
                    </a:lnTo>
                    <a:lnTo>
                      <a:pt x="53" y="111"/>
                    </a:lnTo>
                    <a:lnTo>
                      <a:pt x="42" y="115"/>
                    </a:lnTo>
                    <a:lnTo>
                      <a:pt x="34" y="115"/>
                    </a:lnTo>
                    <a:lnTo>
                      <a:pt x="26" y="115"/>
                    </a:lnTo>
                    <a:lnTo>
                      <a:pt x="19" y="107"/>
                    </a:lnTo>
                    <a:lnTo>
                      <a:pt x="11" y="96"/>
                    </a:lnTo>
                    <a:lnTo>
                      <a:pt x="3" y="80"/>
                    </a:lnTo>
                    <a:lnTo>
                      <a:pt x="0" y="57"/>
                    </a:lnTo>
                    <a:close/>
                    <a:moveTo>
                      <a:pt x="15" y="61"/>
                    </a:moveTo>
                    <a:lnTo>
                      <a:pt x="19" y="80"/>
                    </a:lnTo>
                    <a:lnTo>
                      <a:pt x="23" y="99"/>
                    </a:lnTo>
                    <a:lnTo>
                      <a:pt x="26" y="107"/>
                    </a:lnTo>
                    <a:lnTo>
                      <a:pt x="30" y="111"/>
                    </a:lnTo>
                    <a:lnTo>
                      <a:pt x="34" y="111"/>
                    </a:lnTo>
                    <a:lnTo>
                      <a:pt x="42" y="111"/>
                    </a:lnTo>
                    <a:lnTo>
                      <a:pt x="46" y="107"/>
                    </a:lnTo>
                    <a:lnTo>
                      <a:pt x="49" y="103"/>
                    </a:lnTo>
                    <a:lnTo>
                      <a:pt x="53" y="92"/>
                    </a:lnTo>
                    <a:lnTo>
                      <a:pt x="53" y="76"/>
                    </a:lnTo>
                    <a:lnTo>
                      <a:pt x="57" y="53"/>
                    </a:lnTo>
                    <a:lnTo>
                      <a:pt x="53" y="38"/>
                    </a:lnTo>
                    <a:lnTo>
                      <a:pt x="53" y="23"/>
                    </a:lnTo>
                    <a:lnTo>
                      <a:pt x="49" y="15"/>
                    </a:lnTo>
                    <a:lnTo>
                      <a:pt x="46" y="7"/>
                    </a:lnTo>
                    <a:lnTo>
                      <a:pt x="42" y="7"/>
                    </a:lnTo>
                    <a:lnTo>
                      <a:pt x="38" y="7"/>
                    </a:lnTo>
                    <a:lnTo>
                      <a:pt x="30" y="7"/>
                    </a:lnTo>
                    <a:lnTo>
                      <a:pt x="26" y="11"/>
                    </a:lnTo>
                    <a:lnTo>
                      <a:pt x="23" y="19"/>
                    </a:lnTo>
                    <a:lnTo>
                      <a:pt x="19" y="30"/>
                    </a:lnTo>
                    <a:lnTo>
                      <a:pt x="19" y="46"/>
                    </a:lnTo>
                    <a:lnTo>
                      <a:pt x="15" y="61"/>
                    </a:lnTo>
                    <a:close/>
                  </a:path>
                </a:pathLst>
              </a:custGeom>
              <a:solidFill>
                <a:srgbClr val="000000"/>
              </a:solidFill>
              <a:ln w="0">
                <a:solidFill>
                  <a:srgbClr val="000000"/>
                </a:solidFill>
                <a:round/>
                <a:headEnd/>
                <a:tailEnd/>
              </a:ln>
            </p:spPr>
            <p:txBody>
              <a:bodyPr/>
              <a:lstStyle/>
              <a:p>
                <a:endParaRPr lang="en-CA"/>
              </a:p>
            </p:txBody>
          </p:sp>
          <p:sp>
            <p:nvSpPr>
              <p:cNvPr id="19687" name="Freeform 152"/>
              <p:cNvSpPr>
                <a:spLocks/>
              </p:cNvSpPr>
              <p:nvPr/>
            </p:nvSpPr>
            <p:spPr bwMode="auto">
              <a:xfrm>
                <a:off x="5088" y="1948"/>
                <a:ext cx="65" cy="115"/>
              </a:xfrm>
              <a:custGeom>
                <a:avLst/>
                <a:gdLst>
                  <a:gd name="T0" fmla="*/ 8 w 65"/>
                  <a:gd name="T1" fmla="*/ 15 h 115"/>
                  <a:gd name="T2" fmla="*/ 23 w 65"/>
                  <a:gd name="T3" fmla="*/ 4 h 115"/>
                  <a:gd name="T4" fmla="*/ 46 w 65"/>
                  <a:gd name="T5" fmla="*/ 4 h 115"/>
                  <a:gd name="T6" fmla="*/ 58 w 65"/>
                  <a:gd name="T7" fmla="*/ 15 h 115"/>
                  <a:gd name="T8" fmla="*/ 58 w 65"/>
                  <a:gd name="T9" fmla="*/ 30 h 115"/>
                  <a:gd name="T10" fmla="*/ 42 w 65"/>
                  <a:gd name="T11" fmla="*/ 50 h 115"/>
                  <a:gd name="T12" fmla="*/ 58 w 65"/>
                  <a:gd name="T13" fmla="*/ 61 h 115"/>
                  <a:gd name="T14" fmla="*/ 65 w 65"/>
                  <a:gd name="T15" fmla="*/ 76 h 115"/>
                  <a:gd name="T16" fmla="*/ 54 w 65"/>
                  <a:gd name="T17" fmla="*/ 103 h 115"/>
                  <a:gd name="T18" fmla="*/ 35 w 65"/>
                  <a:gd name="T19" fmla="*/ 115 h 115"/>
                  <a:gd name="T20" fmla="*/ 11 w 65"/>
                  <a:gd name="T21" fmla="*/ 115 h 115"/>
                  <a:gd name="T22" fmla="*/ 4 w 65"/>
                  <a:gd name="T23" fmla="*/ 111 h 115"/>
                  <a:gd name="T24" fmla="*/ 0 w 65"/>
                  <a:gd name="T25" fmla="*/ 107 h 115"/>
                  <a:gd name="T26" fmla="*/ 4 w 65"/>
                  <a:gd name="T27" fmla="*/ 103 h 115"/>
                  <a:gd name="T28" fmla="*/ 11 w 65"/>
                  <a:gd name="T29" fmla="*/ 103 h 115"/>
                  <a:gd name="T30" fmla="*/ 15 w 65"/>
                  <a:gd name="T31" fmla="*/ 103 h 115"/>
                  <a:gd name="T32" fmla="*/ 23 w 65"/>
                  <a:gd name="T33" fmla="*/ 107 h 115"/>
                  <a:gd name="T34" fmla="*/ 27 w 65"/>
                  <a:gd name="T35" fmla="*/ 107 h 115"/>
                  <a:gd name="T36" fmla="*/ 38 w 65"/>
                  <a:gd name="T37" fmla="*/ 107 h 115"/>
                  <a:gd name="T38" fmla="*/ 50 w 65"/>
                  <a:gd name="T39" fmla="*/ 96 h 115"/>
                  <a:gd name="T40" fmla="*/ 50 w 65"/>
                  <a:gd name="T41" fmla="*/ 80 h 115"/>
                  <a:gd name="T42" fmla="*/ 46 w 65"/>
                  <a:gd name="T43" fmla="*/ 69 h 115"/>
                  <a:gd name="T44" fmla="*/ 42 w 65"/>
                  <a:gd name="T45" fmla="*/ 65 h 115"/>
                  <a:gd name="T46" fmla="*/ 31 w 65"/>
                  <a:gd name="T47" fmla="*/ 57 h 115"/>
                  <a:gd name="T48" fmla="*/ 19 w 65"/>
                  <a:gd name="T49" fmla="*/ 57 h 115"/>
                  <a:gd name="T50" fmla="*/ 27 w 65"/>
                  <a:gd name="T51" fmla="*/ 53 h 115"/>
                  <a:gd name="T52" fmla="*/ 38 w 65"/>
                  <a:gd name="T53" fmla="*/ 46 h 115"/>
                  <a:gd name="T54" fmla="*/ 46 w 65"/>
                  <a:gd name="T55" fmla="*/ 38 h 115"/>
                  <a:gd name="T56" fmla="*/ 46 w 65"/>
                  <a:gd name="T57" fmla="*/ 23 h 115"/>
                  <a:gd name="T58" fmla="*/ 35 w 65"/>
                  <a:gd name="T59" fmla="*/ 11 h 115"/>
                  <a:gd name="T60" fmla="*/ 19 w 65"/>
                  <a:gd name="T61" fmla="*/ 11 h 115"/>
                  <a:gd name="T62" fmla="*/ 4 w 65"/>
                  <a:gd name="T63" fmla="*/ 23 h 11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5"/>
                  <a:gd name="T97" fmla="*/ 0 h 115"/>
                  <a:gd name="T98" fmla="*/ 65 w 65"/>
                  <a:gd name="T99" fmla="*/ 115 h 11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5" h="115">
                    <a:moveTo>
                      <a:pt x="4" y="23"/>
                    </a:moveTo>
                    <a:lnTo>
                      <a:pt x="8" y="15"/>
                    </a:lnTo>
                    <a:lnTo>
                      <a:pt x="15" y="7"/>
                    </a:lnTo>
                    <a:lnTo>
                      <a:pt x="23" y="4"/>
                    </a:lnTo>
                    <a:lnTo>
                      <a:pt x="35" y="0"/>
                    </a:lnTo>
                    <a:lnTo>
                      <a:pt x="46" y="4"/>
                    </a:lnTo>
                    <a:lnTo>
                      <a:pt x="54" y="7"/>
                    </a:lnTo>
                    <a:lnTo>
                      <a:pt x="58" y="15"/>
                    </a:lnTo>
                    <a:lnTo>
                      <a:pt x="58" y="23"/>
                    </a:lnTo>
                    <a:lnTo>
                      <a:pt x="58" y="30"/>
                    </a:lnTo>
                    <a:lnTo>
                      <a:pt x="54" y="38"/>
                    </a:lnTo>
                    <a:lnTo>
                      <a:pt x="42" y="50"/>
                    </a:lnTo>
                    <a:lnTo>
                      <a:pt x="54" y="53"/>
                    </a:lnTo>
                    <a:lnTo>
                      <a:pt x="58" y="61"/>
                    </a:lnTo>
                    <a:lnTo>
                      <a:pt x="61" y="69"/>
                    </a:lnTo>
                    <a:lnTo>
                      <a:pt x="65" y="76"/>
                    </a:lnTo>
                    <a:lnTo>
                      <a:pt x="61" y="92"/>
                    </a:lnTo>
                    <a:lnTo>
                      <a:pt x="54" y="103"/>
                    </a:lnTo>
                    <a:lnTo>
                      <a:pt x="46" y="111"/>
                    </a:lnTo>
                    <a:lnTo>
                      <a:pt x="35" y="115"/>
                    </a:lnTo>
                    <a:lnTo>
                      <a:pt x="19" y="115"/>
                    </a:lnTo>
                    <a:lnTo>
                      <a:pt x="11" y="115"/>
                    </a:lnTo>
                    <a:lnTo>
                      <a:pt x="4" y="115"/>
                    </a:lnTo>
                    <a:lnTo>
                      <a:pt x="4" y="111"/>
                    </a:lnTo>
                    <a:lnTo>
                      <a:pt x="0" y="107"/>
                    </a:lnTo>
                    <a:lnTo>
                      <a:pt x="4" y="103"/>
                    </a:lnTo>
                    <a:lnTo>
                      <a:pt x="8" y="103"/>
                    </a:lnTo>
                    <a:lnTo>
                      <a:pt x="11" y="103"/>
                    </a:lnTo>
                    <a:lnTo>
                      <a:pt x="15" y="103"/>
                    </a:lnTo>
                    <a:lnTo>
                      <a:pt x="19" y="107"/>
                    </a:lnTo>
                    <a:lnTo>
                      <a:pt x="23" y="107"/>
                    </a:lnTo>
                    <a:lnTo>
                      <a:pt x="27" y="107"/>
                    </a:lnTo>
                    <a:lnTo>
                      <a:pt x="31" y="111"/>
                    </a:lnTo>
                    <a:lnTo>
                      <a:pt x="38" y="107"/>
                    </a:lnTo>
                    <a:lnTo>
                      <a:pt x="46" y="103"/>
                    </a:lnTo>
                    <a:lnTo>
                      <a:pt x="50" y="96"/>
                    </a:lnTo>
                    <a:lnTo>
                      <a:pt x="54" y="88"/>
                    </a:lnTo>
                    <a:lnTo>
                      <a:pt x="50" y="80"/>
                    </a:lnTo>
                    <a:lnTo>
                      <a:pt x="50" y="73"/>
                    </a:lnTo>
                    <a:lnTo>
                      <a:pt x="46" y="69"/>
                    </a:lnTo>
                    <a:lnTo>
                      <a:pt x="42" y="65"/>
                    </a:lnTo>
                    <a:lnTo>
                      <a:pt x="35" y="61"/>
                    </a:lnTo>
                    <a:lnTo>
                      <a:pt x="31" y="57"/>
                    </a:lnTo>
                    <a:lnTo>
                      <a:pt x="23" y="57"/>
                    </a:lnTo>
                    <a:lnTo>
                      <a:pt x="19" y="57"/>
                    </a:lnTo>
                    <a:lnTo>
                      <a:pt x="27" y="53"/>
                    </a:lnTo>
                    <a:lnTo>
                      <a:pt x="35" y="53"/>
                    </a:lnTo>
                    <a:lnTo>
                      <a:pt x="38" y="46"/>
                    </a:lnTo>
                    <a:lnTo>
                      <a:pt x="42" y="42"/>
                    </a:lnTo>
                    <a:lnTo>
                      <a:pt x="46" y="38"/>
                    </a:lnTo>
                    <a:lnTo>
                      <a:pt x="46" y="30"/>
                    </a:lnTo>
                    <a:lnTo>
                      <a:pt x="46" y="23"/>
                    </a:lnTo>
                    <a:lnTo>
                      <a:pt x="42" y="15"/>
                    </a:lnTo>
                    <a:lnTo>
                      <a:pt x="35" y="11"/>
                    </a:lnTo>
                    <a:lnTo>
                      <a:pt x="27" y="11"/>
                    </a:lnTo>
                    <a:lnTo>
                      <a:pt x="19" y="11"/>
                    </a:lnTo>
                    <a:lnTo>
                      <a:pt x="11" y="19"/>
                    </a:lnTo>
                    <a:lnTo>
                      <a:pt x="4" y="23"/>
                    </a:lnTo>
                    <a:close/>
                  </a:path>
                </a:pathLst>
              </a:custGeom>
              <a:solidFill>
                <a:srgbClr val="000000"/>
              </a:solidFill>
              <a:ln w="0">
                <a:solidFill>
                  <a:srgbClr val="000000"/>
                </a:solidFill>
                <a:round/>
                <a:headEnd/>
                <a:tailEnd/>
              </a:ln>
            </p:spPr>
            <p:txBody>
              <a:bodyPr/>
              <a:lstStyle/>
              <a:p>
                <a:endParaRPr lang="en-CA"/>
              </a:p>
            </p:txBody>
          </p:sp>
          <p:sp>
            <p:nvSpPr>
              <p:cNvPr id="19688" name="Freeform 153"/>
              <p:cNvSpPr>
                <a:spLocks/>
              </p:cNvSpPr>
              <p:nvPr/>
            </p:nvSpPr>
            <p:spPr bwMode="auto">
              <a:xfrm>
                <a:off x="5172" y="1952"/>
                <a:ext cx="73" cy="111"/>
              </a:xfrm>
              <a:custGeom>
                <a:avLst/>
                <a:gdLst>
                  <a:gd name="T0" fmla="*/ 12 w 73"/>
                  <a:gd name="T1" fmla="*/ 0 h 111"/>
                  <a:gd name="T2" fmla="*/ 73 w 73"/>
                  <a:gd name="T3" fmla="*/ 0 h 111"/>
                  <a:gd name="T4" fmla="*/ 73 w 73"/>
                  <a:gd name="T5" fmla="*/ 3 h 111"/>
                  <a:gd name="T6" fmla="*/ 31 w 73"/>
                  <a:gd name="T7" fmla="*/ 111 h 111"/>
                  <a:gd name="T8" fmla="*/ 23 w 73"/>
                  <a:gd name="T9" fmla="*/ 111 h 111"/>
                  <a:gd name="T10" fmla="*/ 58 w 73"/>
                  <a:gd name="T11" fmla="*/ 11 h 111"/>
                  <a:gd name="T12" fmla="*/ 27 w 73"/>
                  <a:gd name="T13" fmla="*/ 11 h 111"/>
                  <a:gd name="T14" fmla="*/ 20 w 73"/>
                  <a:gd name="T15" fmla="*/ 11 h 111"/>
                  <a:gd name="T16" fmla="*/ 16 w 73"/>
                  <a:gd name="T17" fmla="*/ 15 h 111"/>
                  <a:gd name="T18" fmla="*/ 8 w 73"/>
                  <a:gd name="T19" fmla="*/ 19 h 111"/>
                  <a:gd name="T20" fmla="*/ 4 w 73"/>
                  <a:gd name="T21" fmla="*/ 26 h 111"/>
                  <a:gd name="T22" fmla="*/ 0 w 73"/>
                  <a:gd name="T23" fmla="*/ 26 h 111"/>
                  <a:gd name="T24" fmla="*/ 12 w 73"/>
                  <a:gd name="T25" fmla="*/ 0 h 11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73"/>
                  <a:gd name="T40" fmla="*/ 0 h 111"/>
                  <a:gd name="T41" fmla="*/ 73 w 73"/>
                  <a:gd name="T42" fmla="*/ 111 h 11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73" h="111">
                    <a:moveTo>
                      <a:pt x="12" y="0"/>
                    </a:moveTo>
                    <a:lnTo>
                      <a:pt x="73" y="0"/>
                    </a:lnTo>
                    <a:lnTo>
                      <a:pt x="73" y="3"/>
                    </a:lnTo>
                    <a:lnTo>
                      <a:pt x="31" y="111"/>
                    </a:lnTo>
                    <a:lnTo>
                      <a:pt x="23" y="111"/>
                    </a:lnTo>
                    <a:lnTo>
                      <a:pt x="58" y="11"/>
                    </a:lnTo>
                    <a:lnTo>
                      <a:pt x="27" y="11"/>
                    </a:lnTo>
                    <a:lnTo>
                      <a:pt x="20" y="11"/>
                    </a:lnTo>
                    <a:lnTo>
                      <a:pt x="16" y="15"/>
                    </a:lnTo>
                    <a:lnTo>
                      <a:pt x="8" y="19"/>
                    </a:lnTo>
                    <a:lnTo>
                      <a:pt x="4" y="26"/>
                    </a:lnTo>
                    <a:lnTo>
                      <a:pt x="0" y="26"/>
                    </a:lnTo>
                    <a:lnTo>
                      <a:pt x="12" y="0"/>
                    </a:lnTo>
                    <a:close/>
                  </a:path>
                </a:pathLst>
              </a:custGeom>
              <a:solidFill>
                <a:srgbClr val="000000"/>
              </a:solidFill>
              <a:ln w="0">
                <a:solidFill>
                  <a:srgbClr val="000000"/>
                </a:solidFill>
                <a:round/>
                <a:headEnd/>
                <a:tailEnd/>
              </a:ln>
            </p:spPr>
            <p:txBody>
              <a:bodyPr/>
              <a:lstStyle/>
              <a:p>
                <a:endParaRPr lang="en-CA"/>
              </a:p>
            </p:txBody>
          </p:sp>
          <p:sp>
            <p:nvSpPr>
              <p:cNvPr id="19689" name="Rectangle 154"/>
              <p:cNvSpPr>
                <a:spLocks noChangeArrowheads="1"/>
              </p:cNvSpPr>
              <p:nvPr/>
            </p:nvSpPr>
            <p:spPr bwMode="auto">
              <a:xfrm>
                <a:off x="5268" y="192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9690" name="Rectangle 155"/>
              <p:cNvSpPr>
                <a:spLocks noChangeArrowheads="1"/>
              </p:cNvSpPr>
              <p:nvPr/>
            </p:nvSpPr>
            <p:spPr bwMode="auto">
              <a:xfrm>
                <a:off x="188" y="2120"/>
                <a:ext cx="8" cy="208"/>
              </a:xfrm>
              <a:prstGeom prst="rect">
                <a:avLst/>
              </a:prstGeom>
              <a:solidFill>
                <a:srgbClr val="000000"/>
              </a:solidFill>
              <a:ln w="0">
                <a:solidFill>
                  <a:srgbClr val="000000"/>
                </a:solidFill>
                <a:miter lim="800000"/>
                <a:headEnd/>
                <a:tailEnd/>
              </a:ln>
            </p:spPr>
            <p:txBody>
              <a:bodyPr/>
              <a:lstStyle/>
              <a:p>
                <a:endParaRPr lang="en-US"/>
              </a:p>
            </p:txBody>
          </p:sp>
          <p:sp>
            <p:nvSpPr>
              <p:cNvPr id="19691" name="Freeform 156"/>
              <p:cNvSpPr>
                <a:spLocks noEditPoints="1"/>
              </p:cNvSpPr>
              <p:nvPr/>
            </p:nvSpPr>
            <p:spPr bwMode="auto">
              <a:xfrm>
                <a:off x="254" y="2193"/>
                <a:ext cx="61" cy="81"/>
              </a:xfrm>
              <a:custGeom>
                <a:avLst/>
                <a:gdLst>
                  <a:gd name="T0" fmla="*/ 11 w 61"/>
                  <a:gd name="T1" fmla="*/ 31 h 81"/>
                  <a:gd name="T2" fmla="*/ 15 w 61"/>
                  <a:gd name="T3" fmla="*/ 46 h 81"/>
                  <a:gd name="T4" fmla="*/ 19 w 61"/>
                  <a:gd name="T5" fmla="*/ 54 h 81"/>
                  <a:gd name="T6" fmla="*/ 26 w 61"/>
                  <a:gd name="T7" fmla="*/ 62 h 81"/>
                  <a:gd name="T8" fmla="*/ 38 w 61"/>
                  <a:gd name="T9" fmla="*/ 65 h 81"/>
                  <a:gd name="T10" fmla="*/ 46 w 61"/>
                  <a:gd name="T11" fmla="*/ 65 h 81"/>
                  <a:gd name="T12" fmla="*/ 49 w 61"/>
                  <a:gd name="T13" fmla="*/ 62 h 81"/>
                  <a:gd name="T14" fmla="*/ 57 w 61"/>
                  <a:gd name="T15" fmla="*/ 58 h 81"/>
                  <a:gd name="T16" fmla="*/ 61 w 61"/>
                  <a:gd name="T17" fmla="*/ 46 h 81"/>
                  <a:gd name="T18" fmla="*/ 61 w 61"/>
                  <a:gd name="T19" fmla="*/ 50 h 81"/>
                  <a:gd name="T20" fmla="*/ 57 w 61"/>
                  <a:gd name="T21" fmla="*/ 62 h 81"/>
                  <a:gd name="T22" fmla="*/ 53 w 61"/>
                  <a:gd name="T23" fmla="*/ 69 h 81"/>
                  <a:gd name="T24" fmla="*/ 42 w 61"/>
                  <a:gd name="T25" fmla="*/ 77 h 81"/>
                  <a:gd name="T26" fmla="*/ 30 w 61"/>
                  <a:gd name="T27" fmla="*/ 81 h 81"/>
                  <a:gd name="T28" fmla="*/ 19 w 61"/>
                  <a:gd name="T29" fmla="*/ 77 h 81"/>
                  <a:gd name="T30" fmla="*/ 7 w 61"/>
                  <a:gd name="T31" fmla="*/ 69 h 81"/>
                  <a:gd name="T32" fmla="*/ 3 w 61"/>
                  <a:gd name="T33" fmla="*/ 62 h 81"/>
                  <a:gd name="T34" fmla="*/ 0 w 61"/>
                  <a:gd name="T35" fmla="*/ 50 h 81"/>
                  <a:gd name="T36" fmla="*/ 0 w 61"/>
                  <a:gd name="T37" fmla="*/ 42 h 81"/>
                  <a:gd name="T38" fmla="*/ 0 w 61"/>
                  <a:gd name="T39" fmla="*/ 27 h 81"/>
                  <a:gd name="T40" fmla="*/ 3 w 61"/>
                  <a:gd name="T41" fmla="*/ 19 h 81"/>
                  <a:gd name="T42" fmla="*/ 7 w 61"/>
                  <a:gd name="T43" fmla="*/ 12 h 81"/>
                  <a:gd name="T44" fmla="*/ 15 w 61"/>
                  <a:gd name="T45" fmla="*/ 4 h 81"/>
                  <a:gd name="T46" fmla="*/ 23 w 61"/>
                  <a:gd name="T47" fmla="*/ 0 h 81"/>
                  <a:gd name="T48" fmla="*/ 34 w 61"/>
                  <a:gd name="T49" fmla="*/ 0 h 81"/>
                  <a:gd name="T50" fmla="*/ 46 w 61"/>
                  <a:gd name="T51" fmla="*/ 4 h 81"/>
                  <a:gd name="T52" fmla="*/ 53 w 61"/>
                  <a:gd name="T53" fmla="*/ 8 h 81"/>
                  <a:gd name="T54" fmla="*/ 61 w 61"/>
                  <a:gd name="T55" fmla="*/ 19 h 81"/>
                  <a:gd name="T56" fmla="*/ 61 w 61"/>
                  <a:gd name="T57" fmla="*/ 31 h 81"/>
                  <a:gd name="T58" fmla="*/ 11 w 61"/>
                  <a:gd name="T59" fmla="*/ 31 h 81"/>
                  <a:gd name="T60" fmla="*/ 11 w 61"/>
                  <a:gd name="T61" fmla="*/ 23 h 81"/>
                  <a:gd name="T62" fmla="*/ 46 w 61"/>
                  <a:gd name="T63" fmla="*/ 23 h 81"/>
                  <a:gd name="T64" fmla="*/ 46 w 61"/>
                  <a:gd name="T65" fmla="*/ 19 h 81"/>
                  <a:gd name="T66" fmla="*/ 42 w 61"/>
                  <a:gd name="T67" fmla="*/ 16 h 81"/>
                  <a:gd name="T68" fmla="*/ 42 w 61"/>
                  <a:gd name="T69" fmla="*/ 12 h 81"/>
                  <a:gd name="T70" fmla="*/ 38 w 61"/>
                  <a:gd name="T71" fmla="*/ 8 h 81"/>
                  <a:gd name="T72" fmla="*/ 34 w 61"/>
                  <a:gd name="T73" fmla="*/ 8 h 81"/>
                  <a:gd name="T74" fmla="*/ 30 w 61"/>
                  <a:gd name="T75" fmla="*/ 4 h 81"/>
                  <a:gd name="T76" fmla="*/ 23 w 61"/>
                  <a:gd name="T77" fmla="*/ 8 h 81"/>
                  <a:gd name="T78" fmla="*/ 19 w 61"/>
                  <a:gd name="T79" fmla="*/ 12 h 81"/>
                  <a:gd name="T80" fmla="*/ 15 w 61"/>
                  <a:gd name="T81" fmla="*/ 16 h 81"/>
                  <a:gd name="T82" fmla="*/ 11 w 61"/>
                  <a:gd name="T83" fmla="*/ 23 h 8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1"/>
                  <a:gd name="T127" fmla="*/ 0 h 81"/>
                  <a:gd name="T128" fmla="*/ 61 w 61"/>
                  <a:gd name="T129" fmla="*/ 81 h 8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1" h="81">
                    <a:moveTo>
                      <a:pt x="11" y="31"/>
                    </a:moveTo>
                    <a:lnTo>
                      <a:pt x="15" y="46"/>
                    </a:lnTo>
                    <a:lnTo>
                      <a:pt x="19" y="54"/>
                    </a:lnTo>
                    <a:lnTo>
                      <a:pt x="26" y="62"/>
                    </a:lnTo>
                    <a:lnTo>
                      <a:pt x="38" y="65"/>
                    </a:lnTo>
                    <a:lnTo>
                      <a:pt x="46" y="65"/>
                    </a:lnTo>
                    <a:lnTo>
                      <a:pt x="49" y="62"/>
                    </a:lnTo>
                    <a:lnTo>
                      <a:pt x="57" y="58"/>
                    </a:lnTo>
                    <a:lnTo>
                      <a:pt x="61" y="46"/>
                    </a:lnTo>
                    <a:lnTo>
                      <a:pt x="61" y="50"/>
                    </a:lnTo>
                    <a:lnTo>
                      <a:pt x="57" y="62"/>
                    </a:lnTo>
                    <a:lnTo>
                      <a:pt x="53" y="69"/>
                    </a:lnTo>
                    <a:lnTo>
                      <a:pt x="42" y="77"/>
                    </a:lnTo>
                    <a:lnTo>
                      <a:pt x="30" y="81"/>
                    </a:lnTo>
                    <a:lnTo>
                      <a:pt x="19" y="77"/>
                    </a:lnTo>
                    <a:lnTo>
                      <a:pt x="7" y="69"/>
                    </a:lnTo>
                    <a:lnTo>
                      <a:pt x="3" y="62"/>
                    </a:lnTo>
                    <a:lnTo>
                      <a:pt x="0" y="50"/>
                    </a:lnTo>
                    <a:lnTo>
                      <a:pt x="0" y="42"/>
                    </a:lnTo>
                    <a:lnTo>
                      <a:pt x="0" y="27"/>
                    </a:lnTo>
                    <a:lnTo>
                      <a:pt x="3" y="19"/>
                    </a:lnTo>
                    <a:lnTo>
                      <a:pt x="7" y="12"/>
                    </a:lnTo>
                    <a:lnTo>
                      <a:pt x="15" y="4"/>
                    </a:lnTo>
                    <a:lnTo>
                      <a:pt x="23" y="0"/>
                    </a:lnTo>
                    <a:lnTo>
                      <a:pt x="34" y="0"/>
                    </a:lnTo>
                    <a:lnTo>
                      <a:pt x="46" y="4"/>
                    </a:lnTo>
                    <a:lnTo>
                      <a:pt x="53" y="8"/>
                    </a:lnTo>
                    <a:lnTo>
                      <a:pt x="61" y="19"/>
                    </a:lnTo>
                    <a:lnTo>
                      <a:pt x="61" y="31"/>
                    </a:lnTo>
                    <a:lnTo>
                      <a:pt x="11" y="31"/>
                    </a:lnTo>
                    <a:close/>
                    <a:moveTo>
                      <a:pt x="11" y="23"/>
                    </a:moveTo>
                    <a:lnTo>
                      <a:pt x="46" y="23"/>
                    </a:lnTo>
                    <a:lnTo>
                      <a:pt x="46" y="19"/>
                    </a:lnTo>
                    <a:lnTo>
                      <a:pt x="42" y="16"/>
                    </a:lnTo>
                    <a:lnTo>
                      <a:pt x="42" y="12"/>
                    </a:lnTo>
                    <a:lnTo>
                      <a:pt x="38" y="8"/>
                    </a:lnTo>
                    <a:lnTo>
                      <a:pt x="34" y="8"/>
                    </a:lnTo>
                    <a:lnTo>
                      <a:pt x="30" y="4"/>
                    </a:lnTo>
                    <a:lnTo>
                      <a:pt x="23" y="8"/>
                    </a:lnTo>
                    <a:lnTo>
                      <a:pt x="19" y="12"/>
                    </a:lnTo>
                    <a:lnTo>
                      <a:pt x="15" y="16"/>
                    </a:lnTo>
                    <a:lnTo>
                      <a:pt x="11" y="23"/>
                    </a:lnTo>
                    <a:close/>
                  </a:path>
                </a:pathLst>
              </a:custGeom>
              <a:solidFill>
                <a:srgbClr val="000000"/>
              </a:solidFill>
              <a:ln w="0">
                <a:solidFill>
                  <a:srgbClr val="000000"/>
                </a:solidFill>
                <a:round/>
                <a:headEnd/>
                <a:tailEnd/>
              </a:ln>
            </p:spPr>
            <p:txBody>
              <a:bodyPr/>
              <a:lstStyle/>
              <a:p>
                <a:endParaRPr lang="en-CA"/>
              </a:p>
            </p:txBody>
          </p:sp>
          <p:sp>
            <p:nvSpPr>
              <p:cNvPr id="19692" name="Freeform 157"/>
              <p:cNvSpPr>
                <a:spLocks noEditPoints="1"/>
              </p:cNvSpPr>
              <p:nvPr/>
            </p:nvSpPr>
            <p:spPr bwMode="auto">
              <a:xfrm>
                <a:off x="330" y="2193"/>
                <a:ext cx="66" cy="81"/>
              </a:xfrm>
              <a:custGeom>
                <a:avLst/>
                <a:gdLst>
                  <a:gd name="T0" fmla="*/ 35 w 66"/>
                  <a:gd name="T1" fmla="*/ 73 h 81"/>
                  <a:gd name="T2" fmla="*/ 27 w 66"/>
                  <a:gd name="T3" fmla="*/ 77 h 81"/>
                  <a:gd name="T4" fmla="*/ 16 w 66"/>
                  <a:gd name="T5" fmla="*/ 81 h 81"/>
                  <a:gd name="T6" fmla="*/ 4 w 66"/>
                  <a:gd name="T7" fmla="*/ 73 h 81"/>
                  <a:gd name="T8" fmla="*/ 0 w 66"/>
                  <a:gd name="T9" fmla="*/ 62 h 81"/>
                  <a:gd name="T10" fmla="*/ 0 w 66"/>
                  <a:gd name="T11" fmla="*/ 50 h 81"/>
                  <a:gd name="T12" fmla="*/ 12 w 66"/>
                  <a:gd name="T13" fmla="*/ 39 h 81"/>
                  <a:gd name="T14" fmla="*/ 39 w 66"/>
                  <a:gd name="T15" fmla="*/ 27 h 81"/>
                  <a:gd name="T16" fmla="*/ 39 w 66"/>
                  <a:gd name="T17" fmla="*/ 16 h 81"/>
                  <a:gd name="T18" fmla="*/ 31 w 66"/>
                  <a:gd name="T19" fmla="*/ 8 h 81"/>
                  <a:gd name="T20" fmla="*/ 23 w 66"/>
                  <a:gd name="T21" fmla="*/ 8 h 81"/>
                  <a:gd name="T22" fmla="*/ 16 w 66"/>
                  <a:gd name="T23" fmla="*/ 12 h 81"/>
                  <a:gd name="T24" fmla="*/ 16 w 66"/>
                  <a:gd name="T25" fmla="*/ 19 h 81"/>
                  <a:gd name="T26" fmla="*/ 16 w 66"/>
                  <a:gd name="T27" fmla="*/ 27 h 81"/>
                  <a:gd name="T28" fmla="*/ 8 w 66"/>
                  <a:gd name="T29" fmla="*/ 27 h 81"/>
                  <a:gd name="T30" fmla="*/ 4 w 66"/>
                  <a:gd name="T31" fmla="*/ 27 h 81"/>
                  <a:gd name="T32" fmla="*/ 0 w 66"/>
                  <a:gd name="T33" fmla="*/ 19 h 81"/>
                  <a:gd name="T34" fmla="*/ 8 w 66"/>
                  <a:gd name="T35" fmla="*/ 8 h 81"/>
                  <a:gd name="T36" fmla="*/ 31 w 66"/>
                  <a:gd name="T37" fmla="*/ 0 h 81"/>
                  <a:gd name="T38" fmla="*/ 46 w 66"/>
                  <a:gd name="T39" fmla="*/ 4 h 81"/>
                  <a:gd name="T40" fmla="*/ 54 w 66"/>
                  <a:gd name="T41" fmla="*/ 12 h 81"/>
                  <a:gd name="T42" fmla="*/ 54 w 66"/>
                  <a:gd name="T43" fmla="*/ 27 h 81"/>
                  <a:gd name="T44" fmla="*/ 54 w 66"/>
                  <a:gd name="T45" fmla="*/ 62 h 81"/>
                  <a:gd name="T46" fmla="*/ 54 w 66"/>
                  <a:gd name="T47" fmla="*/ 65 h 81"/>
                  <a:gd name="T48" fmla="*/ 58 w 66"/>
                  <a:gd name="T49" fmla="*/ 69 h 81"/>
                  <a:gd name="T50" fmla="*/ 58 w 66"/>
                  <a:gd name="T51" fmla="*/ 69 h 81"/>
                  <a:gd name="T52" fmla="*/ 62 w 66"/>
                  <a:gd name="T53" fmla="*/ 65 h 81"/>
                  <a:gd name="T54" fmla="*/ 66 w 66"/>
                  <a:gd name="T55" fmla="*/ 65 h 81"/>
                  <a:gd name="T56" fmla="*/ 50 w 66"/>
                  <a:gd name="T57" fmla="*/ 81 h 81"/>
                  <a:gd name="T58" fmla="*/ 43 w 66"/>
                  <a:gd name="T59" fmla="*/ 77 h 81"/>
                  <a:gd name="T60" fmla="*/ 39 w 66"/>
                  <a:gd name="T61" fmla="*/ 65 h 81"/>
                  <a:gd name="T62" fmla="*/ 39 w 66"/>
                  <a:gd name="T63" fmla="*/ 35 h 81"/>
                  <a:gd name="T64" fmla="*/ 23 w 66"/>
                  <a:gd name="T65" fmla="*/ 39 h 81"/>
                  <a:gd name="T66" fmla="*/ 16 w 66"/>
                  <a:gd name="T67" fmla="*/ 46 h 81"/>
                  <a:gd name="T68" fmla="*/ 12 w 66"/>
                  <a:gd name="T69" fmla="*/ 54 h 81"/>
                  <a:gd name="T70" fmla="*/ 16 w 66"/>
                  <a:gd name="T71" fmla="*/ 65 h 81"/>
                  <a:gd name="T72" fmla="*/ 23 w 66"/>
                  <a:gd name="T73" fmla="*/ 69 h 81"/>
                  <a:gd name="T74" fmla="*/ 39 w 66"/>
                  <a:gd name="T75" fmla="*/ 62 h 8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6"/>
                  <a:gd name="T115" fmla="*/ 0 h 81"/>
                  <a:gd name="T116" fmla="*/ 66 w 66"/>
                  <a:gd name="T117" fmla="*/ 81 h 81"/>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6" h="81">
                    <a:moveTo>
                      <a:pt x="39" y="65"/>
                    </a:moveTo>
                    <a:lnTo>
                      <a:pt x="35" y="73"/>
                    </a:lnTo>
                    <a:lnTo>
                      <a:pt x="27" y="77"/>
                    </a:lnTo>
                    <a:lnTo>
                      <a:pt x="19" y="77"/>
                    </a:lnTo>
                    <a:lnTo>
                      <a:pt x="16" y="81"/>
                    </a:lnTo>
                    <a:lnTo>
                      <a:pt x="8" y="77"/>
                    </a:lnTo>
                    <a:lnTo>
                      <a:pt x="4" y="73"/>
                    </a:lnTo>
                    <a:lnTo>
                      <a:pt x="0" y="69"/>
                    </a:lnTo>
                    <a:lnTo>
                      <a:pt x="0" y="62"/>
                    </a:lnTo>
                    <a:lnTo>
                      <a:pt x="0" y="54"/>
                    </a:lnTo>
                    <a:lnTo>
                      <a:pt x="0" y="50"/>
                    </a:lnTo>
                    <a:lnTo>
                      <a:pt x="4" y="46"/>
                    </a:lnTo>
                    <a:lnTo>
                      <a:pt x="12" y="39"/>
                    </a:lnTo>
                    <a:lnTo>
                      <a:pt x="23" y="35"/>
                    </a:lnTo>
                    <a:lnTo>
                      <a:pt x="39" y="27"/>
                    </a:lnTo>
                    <a:lnTo>
                      <a:pt x="39" y="16"/>
                    </a:lnTo>
                    <a:lnTo>
                      <a:pt x="39" y="12"/>
                    </a:lnTo>
                    <a:lnTo>
                      <a:pt x="31" y="8"/>
                    </a:lnTo>
                    <a:lnTo>
                      <a:pt x="27" y="4"/>
                    </a:lnTo>
                    <a:lnTo>
                      <a:pt x="23" y="8"/>
                    </a:lnTo>
                    <a:lnTo>
                      <a:pt x="19" y="8"/>
                    </a:lnTo>
                    <a:lnTo>
                      <a:pt x="16" y="12"/>
                    </a:lnTo>
                    <a:lnTo>
                      <a:pt x="16" y="16"/>
                    </a:lnTo>
                    <a:lnTo>
                      <a:pt x="16" y="19"/>
                    </a:lnTo>
                    <a:lnTo>
                      <a:pt x="16" y="23"/>
                    </a:lnTo>
                    <a:lnTo>
                      <a:pt x="16" y="27"/>
                    </a:lnTo>
                    <a:lnTo>
                      <a:pt x="12" y="27"/>
                    </a:lnTo>
                    <a:lnTo>
                      <a:pt x="8" y="27"/>
                    </a:lnTo>
                    <a:lnTo>
                      <a:pt x="4" y="27"/>
                    </a:lnTo>
                    <a:lnTo>
                      <a:pt x="4" y="23"/>
                    </a:lnTo>
                    <a:lnTo>
                      <a:pt x="0" y="19"/>
                    </a:lnTo>
                    <a:lnTo>
                      <a:pt x="4" y="12"/>
                    </a:lnTo>
                    <a:lnTo>
                      <a:pt x="8" y="8"/>
                    </a:lnTo>
                    <a:lnTo>
                      <a:pt x="19" y="0"/>
                    </a:lnTo>
                    <a:lnTo>
                      <a:pt x="31" y="0"/>
                    </a:lnTo>
                    <a:lnTo>
                      <a:pt x="39" y="0"/>
                    </a:lnTo>
                    <a:lnTo>
                      <a:pt x="46" y="4"/>
                    </a:lnTo>
                    <a:lnTo>
                      <a:pt x="50" y="8"/>
                    </a:lnTo>
                    <a:lnTo>
                      <a:pt x="54" y="12"/>
                    </a:lnTo>
                    <a:lnTo>
                      <a:pt x="54" y="16"/>
                    </a:lnTo>
                    <a:lnTo>
                      <a:pt x="54" y="27"/>
                    </a:lnTo>
                    <a:lnTo>
                      <a:pt x="54" y="50"/>
                    </a:lnTo>
                    <a:lnTo>
                      <a:pt x="54" y="62"/>
                    </a:lnTo>
                    <a:lnTo>
                      <a:pt x="54" y="65"/>
                    </a:lnTo>
                    <a:lnTo>
                      <a:pt x="58" y="69"/>
                    </a:lnTo>
                    <a:lnTo>
                      <a:pt x="62" y="69"/>
                    </a:lnTo>
                    <a:lnTo>
                      <a:pt x="62" y="65"/>
                    </a:lnTo>
                    <a:lnTo>
                      <a:pt x="66" y="62"/>
                    </a:lnTo>
                    <a:lnTo>
                      <a:pt x="66" y="65"/>
                    </a:lnTo>
                    <a:lnTo>
                      <a:pt x="58" y="77"/>
                    </a:lnTo>
                    <a:lnTo>
                      <a:pt x="50" y="81"/>
                    </a:lnTo>
                    <a:lnTo>
                      <a:pt x="46" y="77"/>
                    </a:lnTo>
                    <a:lnTo>
                      <a:pt x="43" y="77"/>
                    </a:lnTo>
                    <a:lnTo>
                      <a:pt x="43" y="73"/>
                    </a:lnTo>
                    <a:lnTo>
                      <a:pt x="39" y="65"/>
                    </a:lnTo>
                    <a:close/>
                    <a:moveTo>
                      <a:pt x="39" y="62"/>
                    </a:moveTo>
                    <a:lnTo>
                      <a:pt x="39" y="35"/>
                    </a:lnTo>
                    <a:lnTo>
                      <a:pt x="31" y="39"/>
                    </a:lnTo>
                    <a:lnTo>
                      <a:pt x="23" y="39"/>
                    </a:lnTo>
                    <a:lnTo>
                      <a:pt x="19" y="42"/>
                    </a:lnTo>
                    <a:lnTo>
                      <a:pt x="16" y="46"/>
                    </a:lnTo>
                    <a:lnTo>
                      <a:pt x="12" y="50"/>
                    </a:lnTo>
                    <a:lnTo>
                      <a:pt x="12" y="54"/>
                    </a:lnTo>
                    <a:lnTo>
                      <a:pt x="12" y="62"/>
                    </a:lnTo>
                    <a:lnTo>
                      <a:pt x="16" y="65"/>
                    </a:lnTo>
                    <a:lnTo>
                      <a:pt x="19" y="69"/>
                    </a:lnTo>
                    <a:lnTo>
                      <a:pt x="23" y="69"/>
                    </a:lnTo>
                    <a:lnTo>
                      <a:pt x="31" y="65"/>
                    </a:lnTo>
                    <a:lnTo>
                      <a:pt x="39" y="62"/>
                    </a:lnTo>
                    <a:close/>
                  </a:path>
                </a:pathLst>
              </a:custGeom>
              <a:solidFill>
                <a:srgbClr val="000000"/>
              </a:solidFill>
              <a:ln w="0">
                <a:solidFill>
                  <a:srgbClr val="000000"/>
                </a:solidFill>
                <a:round/>
                <a:headEnd/>
                <a:tailEnd/>
              </a:ln>
            </p:spPr>
            <p:txBody>
              <a:bodyPr/>
              <a:lstStyle/>
              <a:p>
                <a:endParaRPr lang="en-CA"/>
              </a:p>
            </p:txBody>
          </p:sp>
          <p:sp>
            <p:nvSpPr>
              <p:cNvPr id="19693" name="Freeform 158"/>
              <p:cNvSpPr>
                <a:spLocks/>
              </p:cNvSpPr>
              <p:nvPr/>
            </p:nvSpPr>
            <p:spPr bwMode="auto">
              <a:xfrm>
                <a:off x="399" y="2170"/>
                <a:ext cx="46" cy="104"/>
              </a:xfrm>
              <a:custGeom>
                <a:avLst/>
                <a:gdLst>
                  <a:gd name="T0" fmla="*/ 27 w 46"/>
                  <a:gd name="T1" fmla="*/ 0 h 104"/>
                  <a:gd name="T2" fmla="*/ 27 w 46"/>
                  <a:gd name="T3" fmla="*/ 27 h 104"/>
                  <a:gd name="T4" fmla="*/ 43 w 46"/>
                  <a:gd name="T5" fmla="*/ 27 h 104"/>
                  <a:gd name="T6" fmla="*/ 43 w 46"/>
                  <a:gd name="T7" fmla="*/ 31 h 104"/>
                  <a:gd name="T8" fmla="*/ 27 w 46"/>
                  <a:gd name="T9" fmla="*/ 31 h 104"/>
                  <a:gd name="T10" fmla="*/ 27 w 46"/>
                  <a:gd name="T11" fmla="*/ 81 h 104"/>
                  <a:gd name="T12" fmla="*/ 27 w 46"/>
                  <a:gd name="T13" fmla="*/ 85 h 104"/>
                  <a:gd name="T14" fmla="*/ 27 w 46"/>
                  <a:gd name="T15" fmla="*/ 88 h 104"/>
                  <a:gd name="T16" fmla="*/ 31 w 46"/>
                  <a:gd name="T17" fmla="*/ 92 h 104"/>
                  <a:gd name="T18" fmla="*/ 35 w 46"/>
                  <a:gd name="T19" fmla="*/ 92 h 104"/>
                  <a:gd name="T20" fmla="*/ 35 w 46"/>
                  <a:gd name="T21" fmla="*/ 92 h 104"/>
                  <a:gd name="T22" fmla="*/ 39 w 46"/>
                  <a:gd name="T23" fmla="*/ 88 h 104"/>
                  <a:gd name="T24" fmla="*/ 43 w 46"/>
                  <a:gd name="T25" fmla="*/ 88 h 104"/>
                  <a:gd name="T26" fmla="*/ 43 w 46"/>
                  <a:gd name="T27" fmla="*/ 85 h 104"/>
                  <a:gd name="T28" fmla="*/ 46 w 46"/>
                  <a:gd name="T29" fmla="*/ 85 h 104"/>
                  <a:gd name="T30" fmla="*/ 43 w 46"/>
                  <a:gd name="T31" fmla="*/ 92 h 104"/>
                  <a:gd name="T32" fmla="*/ 39 w 46"/>
                  <a:gd name="T33" fmla="*/ 100 h 104"/>
                  <a:gd name="T34" fmla="*/ 31 w 46"/>
                  <a:gd name="T35" fmla="*/ 100 h 104"/>
                  <a:gd name="T36" fmla="*/ 27 w 46"/>
                  <a:gd name="T37" fmla="*/ 104 h 104"/>
                  <a:gd name="T38" fmla="*/ 23 w 46"/>
                  <a:gd name="T39" fmla="*/ 100 h 104"/>
                  <a:gd name="T40" fmla="*/ 20 w 46"/>
                  <a:gd name="T41" fmla="*/ 100 h 104"/>
                  <a:gd name="T42" fmla="*/ 16 w 46"/>
                  <a:gd name="T43" fmla="*/ 96 h 104"/>
                  <a:gd name="T44" fmla="*/ 12 w 46"/>
                  <a:gd name="T45" fmla="*/ 92 h 104"/>
                  <a:gd name="T46" fmla="*/ 12 w 46"/>
                  <a:gd name="T47" fmla="*/ 88 h 104"/>
                  <a:gd name="T48" fmla="*/ 12 w 46"/>
                  <a:gd name="T49" fmla="*/ 81 h 104"/>
                  <a:gd name="T50" fmla="*/ 12 w 46"/>
                  <a:gd name="T51" fmla="*/ 31 h 104"/>
                  <a:gd name="T52" fmla="*/ 0 w 46"/>
                  <a:gd name="T53" fmla="*/ 31 h 104"/>
                  <a:gd name="T54" fmla="*/ 0 w 46"/>
                  <a:gd name="T55" fmla="*/ 27 h 104"/>
                  <a:gd name="T56" fmla="*/ 4 w 46"/>
                  <a:gd name="T57" fmla="*/ 27 h 104"/>
                  <a:gd name="T58" fmla="*/ 8 w 46"/>
                  <a:gd name="T59" fmla="*/ 23 h 104"/>
                  <a:gd name="T60" fmla="*/ 12 w 46"/>
                  <a:gd name="T61" fmla="*/ 16 h 104"/>
                  <a:gd name="T62" fmla="*/ 20 w 46"/>
                  <a:gd name="T63" fmla="*/ 12 h 104"/>
                  <a:gd name="T64" fmla="*/ 20 w 46"/>
                  <a:gd name="T65" fmla="*/ 8 h 104"/>
                  <a:gd name="T66" fmla="*/ 23 w 46"/>
                  <a:gd name="T67" fmla="*/ 0 h 104"/>
                  <a:gd name="T68" fmla="*/ 27 w 46"/>
                  <a:gd name="T69" fmla="*/ 0 h 10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6"/>
                  <a:gd name="T106" fmla="*/ 0 h 104"/>
                  <a:gd name="T107" fmla="*/ 46 w 46"/>
                  <a:gd name="T108" fmla="*/ 104 h 10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6" h="104">
                    <a:moveTo>
                      <a:pt x="27" y="0"/>
                    </a:moveTo>
                    <a:lnTo>
                      <a:pt x="27" y="27"/>
                    </a:lnTo>
                    <a:lnTo>
                      <a:pt x="43" y="27"/>
                    </a:lnTo>
                    <a:lnTo>
                      <a:pt x="43" y="31"/>
                    </a:lnTo>
                    <a:lnTo>
                      <a:pt x="27" y="31"/>
                    </a:lnTo>
                    <a:lnTo>
                      <a:pt x="27" y="81"/>
                    </a:lnTo>
                    <a:lnTo>
                      <a:pt x="27" y="85"/>
                    </a:lnTo>
                    <a:lnTo>
                      <a:pt x="27" y="88"/>
                    </a:lnTo>
                    <a:lnTo>
                      <a:pt x="31" y="92"/>
                    </a:lnTo>
                    <a:lnTo>
                      <a:pt x="35" y="92"/>
                    </a:lnTo>
                    <a:lnTo>
                      <a:pt x="39" y="88"/>
                    </a:lnTo>
                    <a:lnTo>
                      <a:pt x="43" y="88"/>
                    </a:lnTo>
                    <a:lnTo>
                      <a:pt x="43" y="85"/>
                    </a:lnTo>
                    <a:lnTo>
                      <a:pt x="46" y="85"/>
                    </a:lnTo>
                    <a:lnTo>
                      <a:pt x="43" y="92"/>
                    </a:lnTo>
                    <a:lnTo>
                      <a:pt x="39" y="100"/>
                    </a:lnTo>
                    <a:lnTo>
                      <a:pt x="31" y="100"/>
                    </a:lnTo>
                    <a:lnTo>
                      <a:pt x="27" y="104"/>
                    </a:lnTo>
                    <a:lnTo>
                      <a:pt x="23" y="100"/>
                    </a:lnTo>
                    <a:lnTo>
                      <a:pt x="20" y="100"/>
                    </a:lnTo>
                    <a:lnTo>
                      <a:pt x="16" y="96"/>
                    </a:lnTo>
                    <a:lnTo>
                      <a:pt x="12" y="92"/>
                    </a:lnTo>
                    <a:lnTo>
                      <a:pt x="12" y="88"/>
                    </a:lnTo>
                    <a:lnTo>
                      <a:pt x="12" y="81"/>
                    </a:lnTo>
                    <a:lnTo>
                      <a:pt x="12" y="31"/>
                    </a:lnTo>
                    <a:lnTo>
                      <a:pt x="0" y="31"/>
                    </a:lnTo>
                    <a:lnTo>
                      <a:pt x="0" y="27"/>
                    </a:lnTo>
                    <a:lnTo>
                      <a:pt x="4" y="27"/>
                    </a:lnTo>
                    <a:lnTo>
                      <a:pt x="8" y="23"/>
                    </a:lnTo>
                    <a:lnTo>
                      <a:pt x="12" y="16"/>
                    </a:lnTo>
                    <a:lnTo>
                      <a:pt x="20" y="12"/>
                    </a:lnTo>
                    <a:lnTo>
                      <a:pt x="20" y="8"/>
                    </a:lnTo>
                    <a:lnTo>
                      <a:pt x="23" y="0"/>
                    </a:lnTo>
                    <a:lnTo>
                      <a:pt x="27" y="0"/>
                    </a:lnTo>
                    <a:close/>
                  </a:path>
                </a:pathLst>
              </a:custGeom>
              <a:solidFill>
                <a:srgbClr val="000000"/>
              </a:solidFill>
              <a:ln w="0">
                <a:solidFill>
                  <a:srgbClr val="000000"/>
                </a:solidFill>
                <a:round/>
                <a:headEnd/>
                <a:tailEnd/>
              </a:ln>
            </p:spPr>
            <p:txBody>
              <a:bodyPr/>
              <a:lstStyle/>
              <a:p>
                <a:endParaRPr lang="en-CA"/>
              </a:p>
            </p:txBody>
          </p:sp>
          <p:sp>
            <p:nvSpPr>
              <p:cNvPr id="19694" name="Rectangle 159"/>
              <p:cNvSpPr>
                <a:spLocks noChangeArrowheads="1"/>
              </p:cNvSpPr>
              <p:nvPr/>
            </p:nvSpPr>
            <p:spPr bwMode="auto">
              <a:xfrm>
                <a:off x="833" y="2120"/>
                <a:ext cx="8" cy="208"/>
              </a:xfrm>
              <a:prstGeom prst="rect">
                <a:avLst/>
              </a:prstGeom>
              <a:solidFill>
                <a:srgbClr val="000000"/>
              </a:solidFill>
              <a:ln w="0">
                <a:solidFill>
                  <a:srgbClr val="000000"/>
                </a:solidFill>
                <a:miter lim="800000"/>
                <a:headEnd/>
                <a:tailEnd/>
              </a:ln>
            </p:spPr>
            <p:txBody>
              <a:bodyPr/>
              <a:lstStyle/>
              <a:p>
                <a:endParaRPr lang="en-US"/>
              </a:p>
            </p:txBody>
          </p:sp>
          <p:sp>
            <p:nvSpPr>
              <p:cNvPr id="19695" name="Rectangle 160"/>
              <p:cNvSpPr>
                <a:spLocks noChangeArrowheads="1"/>
              </p:cNvSpPr>
              <p:nvPr/>
            </p:nvSpPr>
            <p:spPr bwMode="auto">
              <a:xfrm>
                <a:off x="864" y="2120"/>
                <a:ext cx="7" cy="208"/>
              </a:xfrm>
              <a:prstGeom prst="rect">
                <a:avLst/>
              </a:prstGeom>
              <a:solidFill>
                <a:srgbClr val="000000"/>
              </a:solidFill>
              <a:ln w="0">
                <a:solidFill>
                  <a:srgbClr val="000000"/>
                </a:solidFill>
                <a:miter lim="800000"/>
                <a:headEnd/>
                <a:tailEnd/>
              </a:ln>
            </p:spPr>
            <p:txBody>
              <a:bodyPr/>
              <a:lstStyle/>
              <a:p>
                <a:endParaRPr lang="en-US"/>
              </a:p>
            </p:txBody>
          </p:sp>
          <p:sp>
            <p:nvSpPr>
              <p:cNvPr id="19696" name="Freeform 161"/>
              <p:cNvSpPr>
                <a:spLocks noEditPoints="1"/>
              </p:cNvSpPr>
              <p:nvPr/>
            </p:nvSpPr>
            <p:spPr bwMode="auto">
              <a:xfrm>
                <a:off x="1055" y="2155"/>
                <a:ext cx="70" cy="119"/>
              </a:xfrm>
              <a:custGeom>
                <a:avLst/>
                <a:gdLst>
                  <a:gd name="T0" fmla="*/ 0 w 70"/>
                  <a:gd name="T1" fmla="*/ 61 h 119"/>
                  <a:gd name="T2" fmla="*/ 0 w 70"/>
                  <a:gd name="T3" fmla="*/ 42 h 119"/>
                  <a:gd name="T4" fmla="*/ 4 w 70"/>
                  <a:gd name="T5" fmla="*/ 27 h 119"/>
                  <a:gd name="T6" fmla="*/ 12 w 70"/>
                  <a:gd name="T7" fmla="*/ 15 h 119"/>
                  <a:gd name="T8" fmla="*/ 20 w 70"/>
                  <a:gd name="T9" fmla="*/ 8 h 119"/>
                  <a:gd name="T10" fmla="*/ 27 w 70"/>
                  <a:gd name="T11" fmla="*/ 4 h 119"/>
                  <a:gd name="T12" fmla="*/ 35 w 70"/>
                  <a:gd name="T13" fmla="*/ 0 h 119"/>
                  <a:gd name="T14" fmla="*/ 43 w 70"/>
                  <a:gd name="T15" fmla="*/ 4 h 119"/>
                  <a:gd name="T16" fmla="*/ 50 w 70"/>
                  <a:gd name="T17" fmla="*/ 8 h 119"/>
                  <a:gd name="T18" fmla="*/ 58 w 70"/>
                  <a:gd name="T19" fmla="*/ 15 h 119"/>
                  <a:gd name="T20" fmla="*/ 66 w 70"/>
                  <a:gd name="T21" fmla="*/ 27 h 119"/>
                  <a:gd name="T22" fmla="*/ 70 w 70"/>
                  <a:gd name="T23" fmla="*/ 42 h 119"/>
                  <a:gd name="T24" fmla="*/ 70 w 70"/>
                  <a:gd name="T25" fmla="*/ 57 h 119"/>
                  <a:gd name="T26" fmla="*/ 70 w 70"/>
                  <a:gd name="T27" fmla="*/ 77 h 119"/>
                  <a:gd name="T28" fmla="*/ 66 w 70"/>
                  <a:gd name="T29" fmla="*/ 92 h 119"/>
                  <a:gd name="T30" fmla="*/ 58 w 70"/>
                  <a:gd name="T31" fmla="*/ 103 h 119"/>
                  <a:gd name="T32" fmla="*/ 50 w 70"/>
                  <a:gd name="T33" fmla="*/ 111 h 119"/>
                  <a:gd name="T34" fmla="*/ 43 w 70"/>
                  <a:gd name="T35" fmla="*/ 115 h 119"/>
                  <a:gd name="T36" fmla="*/ 35 w 70"/>
                  <a:gd name="T37" fmla="*/ 119 h 119"/>
                  <a:gd name="T38" fmla="*/ 23 w 70"/>
                  <a:gd name="T39" fmla="*/ 115 h 119"/>
                  <a:gd name="T40" fmla="*/ 16 w 70"/>
                  <a:gd name="T41" fmla="*/ 107 h 119"/>
                  <a:gd name="T42" fmla="*/ 8 w 70"/>
                  <a:gd name="T43" fmla="*/ 100 h 119"/>
                  <a:gd name="T44" fmla="*/ 0 w 70"/>
                  <a:gd name="T45" fmla="*/ 80 h 119"/>
                  <a:gd name="T46" fmla="*/ 0 w 70"/>
                  <a:gd name="T47" fmla="*/ 61 h 119"/>
                  <a:gd name="T48" fmla="*/ 16 w 70"/>
                  <a:gd name="T49" fmla="*/ 61 h 119"/>
                  <a:gd name="T50" fmla="*/ 16 w 70"/>
                  <a:gd name="T51" fmla="*/ 84 h 119"/>
                  <a:gd name="T52" fmla="*/ 20 w 70"/>
                  <a:gd name="T53" fmla="*/ 100 h 119"/>
                  <a:gd name="T54" fmla="*/ 23 w 70"/>
                  <a:gd name="T55" fmla="*/ 107 h 119"/>
                  <a:gd name="T56" fmla="*/ 27 w 70"/>
                  <a:gd name="T57" fmla="*/ 111 h 119"/>
                  <a:gd name="T58" fmla="*/ 35 w 70"/>
                  <a:gd name="T59" fmla="*/ 111 h 119"/>
                  <a:gd name="T60" fmla="*/ 39 w 70"/>
                  <a:gd name="T61" fmla="*/ 111 h 119"/>
                  <a:gd name="T62" fmla="*/ 43 w 70"/>
                  <a:gd name="T63" fmla="*/ 107 h 119"/>
                  <a:gd name="T64" fmla="*/ 47 w 70"/>
                  <a:gd name="T65" fmla="*/ 103 h 119"/>
                  <a:gd name="T66" fmla="*/ 50 w 70"/>
                  <a:gd name="T67" fmla="*/ 96 h 119"/>
                  <a:gd name="T68" fmla="*/ 54 w 70"/>
                  <a:gd name="T69" fmla="*/ 77 h 119"/>
                  <a:gd name="T70" fmla="*/ 54 w 70"/>
                  <a:gd name="T71" fmla="*/ 54 h 119"/>
                  <a:gd name="T72" fmla="*/ 54 w 70"/>
                  <a:gd name="T73" fmla="*/ 38 h 119"/>
                  <a:gd name="T74" fmla="*/ 50 w 70"/>
                  <a:gd name="T75" fmla="*/ 23 h 119"/>
                  <a:gd name="T76" fmla="*/ 47 w 70"/>
                  <a:gd name="T77" fmla="*/ 15 h 119"/>
                  <a:gd name="T78" fmla="*/ 43 w 70"/>
                  <a:gd name="T79" fmla="*/ 11 h 119"/>
                  <a:gd name="T80" fmla="*/ 39 w 70"/>
                  <a:gd name="T81" fmla="*/ 8 h 119"/>
                  <a:gd name="T82" fmla="*/ 35 w 70"/>
                  <a:gd name="T83" fmla="*/ 8 h 119"/>
                  <a:gd name="T84" fmla="*/ 31 w 70"/>
                  <a:gd name="T85" fmla="*/ 8 h 119"/>
                  <a:gd name="T86" fmla="*/ 27 w 70"/>
                  <a:gd name="T87" fmla="*/ 11 h 119"/>
                  <a:gd name="T88" fmla="*/ 20 w 70"/>
                  <a:gd name="T89" fmla="*/ 19 h 119"/>
                  <a:gd name="T90" fmla="*/ 20 w 70"/>
                  <a:gd name="T91" fmla="*/ 34 h 119"/>
                  <a:gd name="T92" fmla="*/ 16 w 70"/>
                  <a:gd name="T93" fmla="*/ 50 h 119"/>
                  <a:gd name="T94" fmla="*/ 16 w 70"/>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0"/>
                  <a:gd name="T145" fmla="*/ 0 h 119"/>
                  <a:gd name="T146" fmla="*/ 70 w 70"/>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0" h="119">
                    <a:moveTo>
                      <a:pt x="0" y="61"/>
                    </a:moveTo>
                    <a:lnTo>
                      <a:pt x="0" y="42"/>
                    </a:lnTo>
                    <a:lnTo>
                      <a:pt x="4" y="27"/>
                    </a:lnTo>
                    <a:lnTo>
                      <a:pt x="12" y="15"/>
                    </a:lnTo>
                    <a:lnTo>
                      <a:pt x="20" y="8"/>
                    </a:lnTo>
                    <a:lnTo>
                      <a:pt x="27" y="4"/>
                    </a:lnTo>
                    <a:lnTo>
                      <a:pt x="35" y="0"/>
                    </a:lnTo>
                    <a:lnTo>
                      <a:pt x="43" y="4"/>
                    </a:lnTo>
                    <a:lnTo>
                      <a:pt x="50" y="8"/>
                    </a:lnTo>
                    <a:lnTo>
                      <a:pt x="58" y="15"/>
                    </a:lnTo>
                    <a:lnTo>
                      <a:pt x="66" y="27"/>
                    </a:lnTo>
                    <a:lnTo>
                      <a:pt x="70" y="42"/>
                    </a:lnTo>
                    <a:lnTo>
                      <a:pt x="70" y="57"/>
                    </a:lnTo>
                    <a:lnTo>
                      <a:pt x="70" y="77"/>
                    </a:lnTo>
                    <a:lnTo>
                      <a:pt x="66" y="92"/>
                    </a:lnTo>
                    <a:lnTo>
                      <a:pt x="58" y="103"/>
                    </a:lnTo>
                    <a:lnTo>
                      <a:pt x="50" y="111"/>
                    </a:lnTo>
                    <a:lnTo>
                      <a:pt x="43" y="115"/>
                    </a:lnTo>
                    <a:lnTo>
                      <a:pt x="35" y="119"/>
                    </a:lnTo>
                    <a:lnTo>
                      <a:pt x="23" y="115"/>
                    </a:lnTo>
                    <a:lnTo>
                      <a:pt x="16" y="107"/>
                    </a:lnTo>
                    <a:lnTo>
                      <a:pt x="8" y="100"/>
                    </a:lnTo>
                    <a:lnTo>
                      <a:pt x="0" y="80"/>
                    </a:lnTo>
                    <a:lnTo>
                      <a:pt x="0" y="61"/>
                    </a:lnTo>
                    <a:close/>
                    <a:moveTo>
                      <a:pt x="16" y="61"/>
                    </a:moveTo>
                    <a:lnTo>
                      <a:pt x="16" y="84"/>
                    </a:lnTo>
                    <a:lnTo>
                      <a:pt x="20" y="100"/>
                    </a:lnTo>
                    <a:lnTo>
                      <a:pt x="23" y="107"/>
                    </a:lnTo>
                    <a:lnTo>
                      <a:pt x="27" y="111"/>
                    </a:lnTo>
                    <a:lnTo>
                      <a:pt x="35" y="111"/>
                    </a:lnTo>
                    <a:lnTo>
                      <a:pt x="39" y="111"/>
                    </a:lnTo>
                    <a:lnTo>
                      <a:pt x="43" y="107"/>
                    </a:lnTo>
                    <a:lnTo>
                      <a:pt x="47" y="103"/>
                    </a:lnTo>
                    <a:lnTo>
                      <a:pt x="50" y="96"/>
                    </a:lnTo>
                    <a:lnTo>
                      <a:pt x="54" y="77"/>
                    </a:lnTo>
                    <a:lnTo>
                      <a:pt x="54" y="54"/>
                    </a:lnTo>
                    <a:lnTo>
                      <a:pt x="54" y="38"/>
                    </a:lnTo>
                    <a:lnTo>
                      <a:pt x="50" y="23"/>
                    </a:lnTo>
                    <a:lnTo>
                      <a:pt x="47" y="15"/>
                    </a:lnTo>
                    <a:lnTo>
                      <a:pt x="43" y="11"/>
                    </a:lnTo>
                    <a:lnTo>
                      <a:pt x="39" y="8"/>
                    </a:lnTo>
                    <a:lnTo>
                      <a:pt x="35" y="8"/>
                    </a:lnTo>
                    <a:lnTo>
                      <a:pt x="31" y="8"/>
                    </a:lnTo>
                    <a:lnTo>
                      <a:pt x="27" y="11"/>
                    </a:lnTo>
                    <a:lnTo>
                      <a:pt x="20" y="19"/>
                    </a:lnTo>
                    <a:lnTo>
                      <a:pt x="20" y="34"/>
                    </a:lnTo>
                    <a:lnTo>
                      <a:pt x="16" y="50"/>
                    </a:lnTo>
                    <a:lnTo>
                      <a:pt x="16" y="61"/>
                    </a:lnTo>
                    <a:close/>
                  </a:path>
                </a:pathLst>
              </a:custGeom>
              <a:solidFill>
                <a:srgbClr val="000000"/>
              </a:solidFill>
              <a:ln w="0">
                <a:solidFill>
                  <a:srgbClr val="000000"/>
                </a:solidFill>
                <a:round/>
                <a:headEnd/>
                <a:tailEnd/>
              </a:ln>
            </p:spPr>
            <p:txBody>
              <a:bodyPr/>
              <a:lstStyle/>
              <a:p>
                <a:endParaRPr lang="en-CA"/>
              </a:p>
            </p:txBody>
          </p:sp>
          <p:sp>
            <p:nvSpPr>
              <p:cNvPr id="19697" name="Rectangle 162"/>
              <p:cNvSpPr>
                <a:spLocks noChangeArrowheads="1"/>
              </p:cNvSpPr>
              <p:nvPr/>
            </p:nvSpPr>
            <p:spPr bwMode="auto">
              <a:xfrm>
                <a:off x="1554" y="2120"/>
                <a:ext cx="8" cy="208"/>
              </a:xfrm>
              <a:prstGeom prst="rect">
                <a:avLst/>
              </a:prstGeom>
              <a:solidFill>
                <a:srgbClr val="000000"/>
              </a:solidFill>
              <a:ln w="0">
                <a:solidFill>
                  <a:srgbClr val="000000"/>
                </a:solidFill>
                <a:miter lim="800000"/>
                <a:headEnd/>
                <a:tailEnd/>
              </a:ln>
            </p:spPr>
            <p:txBody>
              <a:bodyPr/>
              <a:lstStyle/>
              <a:p>
                <a:endParaRPr lang="en-US"/>
              </a:p>
            </p:txBody>
          </p:sp>
          <p:sp>
            <p:nvSpPr>
              <p:cNvPr id="19698" name="Freeform 163"/>
              <p:cNvSpPr>
                <a:spLocks noEditPoints="1"/>
              </p:cNvSpPr>
              <p:nvPr/>
            </p:nvSpPr>
            <p:spPr bwMode="auto">
              <a:xfrm>
                <a:off x="1742" y="2155"/>
                <a:ext cx="69" cy="119"/>
              </a:xfrm>
              <a:custGeom>
                <a:avLst/>
                <a:gdLst>
                  <a:gd name="T0" fmla="*/ 0 w 69"/>
                  <a:gd name="T1" fmla="*/ 61 h 119"/>
                  <a:gd name="T2" fmla="*/ 4 w 69"/>
                  <a:gd name="T3" fmla="*/ 42 h 119"/>
                  <a:gd name="T4" fmla="*/ 8 w 69"/>
                  <a:gd name="T5" fmla="*/ 27 h 119"/>
                  <a:gd name="T6" fmla="*/ 12 w 69"/>
                  <a:gd name="T7" fmla="*/ 15 h 119"/>
                  <a:gd name="T8" fmla="*/ 23 w 69"/>
                  <a:gd name="T9" fmla="*/ 8 h 119"/>
                  <a:gd name="T10" fmla="*/ 27 w 69"/>
                  <a:gd name="T11" fmla="*/ 4 h 119"/>
                  <a:gd name="T12" fmla="*/ 35 w 69"/>
                  <a:gd name="T13" fmla="*/ 0 h 119"/>
                  <a:gd name="T14" fmla="*/ 42 w 69"/>
                  <a:gd name="T15" fmla="*/ 4 h 119"/>
                  <a:gd name="T16" fmla="*/ 50 w 69"/>
                  <a:gd name="T17" fmla="*/ 8 h 119"/>
                  <a:gd name="T18" fmla="*/ 58 w 69"/>
                  <a:gd name="T19" fmla="*/ 15 h 119"/>
                  <a:gd name="T20" fmla="*/ 65 w 69"/>
                  <a:gd name="T21" fmla="*/ 27 h 119"/>
                  <a:gd name="T22" fmla="*/ 69 w 69"/>
                  <a:gd name="T23" fmla="*/ 42 h 119"/>
                  <a:gd name="T24" fmla="*/ 69 w 69"/>
                  <a:gd name="T25" fmla="*/ 57 h 119"/>
                  <a:gd name="T26" fmla="*/ 69 w 69"/>
                  <a:gd name="T27" fmla="*/ 77 h 119"/>
                  <a:gd name="T28" fmla="*/ 65 w 69"/>
                  <a:gd name="T29" fmla="*/ 92 h 119"/>
                  <a:gd name="T30" fmla="*/ 58 w 69"/>
                  <a:gd name="T31" fmla="*/ 103 h 119"/>
                  <a:gd name="T32" fmla="*/ 50 w 69"/>
                  <a:gd name="T33" fmla="*/ 111 h 119"/>
                  <a:gd name="T34" fmla="*/ 42 w 69"/>
                  <a:gd name="T35" fmla="*/ 115 h 119"/>
                  <a:gd name="T36" fmla="*/ 35 w 69"/>
                  <a:gd name="T37" fmla="*/ 119 h 119"/>
                  <a:gd name="T38" fmla="*/ 27 w 69"/>
                  <a:gd name="T39" fmla="*/ 115 h 119"/>
                  <a:gd name="T40" fmla="*/ 16 w 69"/>
                  <a:gd name="T41" fmla="*/ 107 h 119"/>
                  <a:gd name="T42" fmla="*/ 8 w 69"/>
                  <a:gd name="T43" fmla="*/ 100 h 119"/>
                  <a:gd name="T44" fmla="*/ 4 w 69"/>
                  <a:gd name="T45" fmla="*/ 80 h 119"/>
                  <a:gd name="T46" fmla="*/ 0 w 69"/>
                  <a:gd name="T47" fmla="*/ 61 h 119"/>
                  <a:gd name="T48" fmla="*/ 16 w 69"/>
                  <a:gd name="T49" fmla="*/ 61 h 119"/>
                  <a:gd name="T50" fmla="*/ 19 w 69"/>
                  <a:gd name="T51" fmla="*/ 84 h 119"/>
                  <a:gd name="T52" fmla="*/ 23 w 69"/>
                  <a:gd name="T53" fmla="*/ 100 h 119"/>
                  <a:gd name="T54" fmla="*/ 27 w 69"/>
                  <a:gd name="T55" fmla="*/ 107 h 119"/>
                  <a:gd name="T56" fmla="*/ 31 w 69"/>
                  <a:gd name="T57" fmla="*/ 111 h 119"/>
                  <a:gd name="T58" fmla="*/ 35 w 69"/>
                  <a:gd name="T59" fmla="*/ 111 h 119"/>
                  <a:gd name="T60" fmla="*/ 39 w 69"/>
                  <a:gd name="T61" fmla="*/ 111 h 119"/>
                  <a:gd name="T62" fmla="*/ 46 w 69"/>
                  <a:gd name="T63" fmla="*/ 107 h 119"/>
                  <a:gd name="T64" fmla="*/ 50 w 69"/>
                  <a:gd name="T65" fmla="*/ 103 h 119"/>
                  <a:gd name="T66" fmla="*/ 50 w 69"/>
                  <a:gd name="T67" fmla="*/ 96 h 119"/>
                  <a:gd name="T68" fmla="*/ 54 w 69"/>
                  <a:gd name="T69" fmla="*/ 77 h 119"/>
                  <a:gd name="T70" fmla="*/ 54 w 69"/>
                  <a:gd name="T71" fmla="*/ 54 h 119"/>
                  <a:gd name="T72" fmla="*/ 54 w 69"/>
                  <a:gd name="T73" fmla="*/ 38 h 119"/>
                  <a:gd name="T74" fmla="*/ 50 w 69"/>
                  <a:gd name="T75" fmla="*/ 23 h 119"/>
                  <a:gd name="T76" fmla="*/ 46 w 69"/>
                  <a:gd name="T77" fmla="*/ 15 h 119"/>
                  <a:gd name="T78" fmla="*/ 42 w 69"/>
                  <a:gd name="T79" fmla="*/ 11 h 119"/>
                  <a:gd name="T80" fmla="*/ 39 w 69"/>
                  <a:gd name="T81" fmla="*/ 8 h 119"/>
                  <a:gd name="T82" fmla="*/ 35 w 69"/>
                  <a:gd name="T83" fmla="*/ 8 h 119"/>
                  <a:gd name="T84" fmla="*/ 31 w 69"/>
                  <a:gd name="T85" fmla="*/ 8 h 119"/>
                  <a:gd name="T86" fmla="*/ 27 w 69"/>
                  <a:gd name="T87" fmla="*/ 11 h 119"/>
                  <a:gd name="T88" fmla="*/ 23 w 69"/>
                  <a:gd name="T89" fmla="*/ 19 h 119"/>
                  <a:gd name="T90" fmla="*/ 19 w 69"/>
                  <a:gd name="T91" fmla="*/ 34 h 119"/>
                  <a:gd name="T92" fmla="*/ 16 w 69"/>
                  <a:gd name="T93" fmla="*/ 50 h 119"/>
                  <a:gd name="T94" fmla="*/ 16 w 69"/>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1"/>
                    </a:moveTo>
                    <a:lnTo>
                      <a:pt x="4" y="42"/>
                    </a:lnTo>
                    <a:lnTo>
                      <a:pt x="8" y="27"/>
                    </a:lnTo>
                    <a:lnTo>
                      <a:pt x="12" y="15"/>
                    </a:lnTo>
                    <a:lnTo>
                      <a:pt x="23" y="8"/>
                    </a:lnTo>
                    <a:lnTo>
                      <a:pt x="27" y="4"/>
                    </a:lnTo>
                    <a:lnTo>
                      <a:pt x="35" y="0"/>
                    </a:lnTo>
                    <a:lnTo>
                      <a:pt x="42" y="4"/>
                    </a:lnTo>
                    <a:lnTo>
                      <a:pt x="50" y="8"/>
                    </a:lnTo>
                    <a:lnTo>
                      <a:pt x="58" y="15"/>
                    </a:lnTo>
                    <a:lnTo>
                      <a:pt x="65" y="27"/>
                    </a:lnTo>
                    <a:lnTo>
                      <a:pt x="69" y="42"/>
                    </a:lnTo>
                    <a:lnTo>
                      <a:pt x="69" y="57"/>
                    </a:lnTo>
                    <a:lnTo>
                      <a:pt x="69" y="77"/>
                    </a:lnTo>
                    <a:lnTo>
                      <a:pt x="65" y="92"/>
                    </a:lnTo>
                    <a:lnTo>
                      <a:pt x="58" y="103"/>
                    </a:lnTo>
                    <a:lnTo>
                      <a:pt x="50" y="111"/>
                    </a:lnTo>
                    <a:lnTo>
                      <a:pt x="42" y="115"/>
                    </a:lnTo>
                    <a:lnTo>
                      <a:pt x="35" y="119"/>
                    </a:lnTo>
                    <a:lnTo>
                      <a:pt x="27" y="115"/>
                    </a:lnTo>
                    <a:lnTo>
                      <a:pt x="16" y="107"/>
                    </a:lnTo>
                    <a:lnTo>
                      <a:pt x="8" y="100"/>
                    </a:lnTo>
                    <a:lnTo>
                      <a:pt x="4" y="80"/>
                    </a:lnTo>
                    <a:lnTo>
                      <a:pt x="0" y="61"/>
                    </a:lnTo>
                    <a:close/>
                    <a:moveTo>
                      <a:pt x="16" y="61"/>
                    </a:moveTo>
                    <a:lnTo>
                      <a:pt x="19" y="84"/>
                    </a:lnTo>
                    <a:lnTo>
                      <a:pt x="23" y="100"/>
                    </a:lnTo>
                    <a:lnTo>
                      <a:pt x="27" y="107"/>
                    </a:lnTo>
                    <a:lnTo>
                      <a:pt x="31" y="111"/>
                    </a:lnTo>
                    <a:lnTo>
                      <a:pt x="35" y="111"/>
                    </a:lnTo>
                    <a:lnTo>
                      <a:pt x="39" y="111"/>
                    </a:lnTo>
                    <a:lnTo>
                      <a:pt x="46" y="107"/>
                    </a:lnTo>
                    <a:lnTo>
                      <a:pt x="50" y="103"/>
                    </a:lnTo>
                    <a:lnTo>
                      <a:pt x="50" y="96"/>
                    </a:lnTo>
                    <a:lnTo>
                      <a:pt x="54" y="77"/>
                    </a:lnTo>
                    <a:lnTo>
                      <a:pt x="54" y="54"/>
                    </a:lnTo>
                    <a:lnTo>
                      <a:pt x="54" y="38"/>
                    </a:lnTo>
                    <a:lnTo>
                      <a:pt x="50" y="23"/>
                    </a:lnTo>
                    <a:lnTo>
                      <a:pt x="46" y="15"/>
                    </a:lnTo>
                    <a:lnTo>
                      <a:pt x="42" y="11"/>
                    </a:lnTo>
                    <a:lnTo>
                      <a:pt x="39" y="8"/>
                    </a:lnTo>
                    <a:lnTo>
                      <a:pt x="35" y="8"/>
                    </a:lnTo>
                    <a:lnTo>
                      <a:pt x="31" y="8"/>
                    </a:lnTo>
                    <a:lnTo>
                      <a:pt x="27" y="11"/>
                    </a:lnTo>
                    <a:lnTo>
                      <a:pt x="23" y="19"/>
                    </a:lnTo>
                    <a:lnTo>
                      <a:pt x="19" y="34"/>
                    </a:lnTo>
                    <a:lnTo>
                      <a:pt x="16" y="50"/>
                    </a:lnTo>
                    <a:lnTo>
                      <a:pt x="16" y="61"/>
                    </a:lnTo>
                    <a:close/>
                  </a:path>
                </a:pathLst>
              </a:custGeom>
              <a:solidFill>
                <a:srgbClr val="000000"/>
              </a:solidFill>
              <a:ln w="0">
                <a:solidFill>
                  <a:srgbClr val="000000"/>
                </a:solidFill>
                <a:round/>
                <a:headEnd/>
                <a:tailEnd/>
              </a:ln>
            </p:spPr>
            <p:txBody>
              <a:bodyPr/>
              <a:lstStyle/>
              <a:p>
                <a:endParaRPr lang="en-CA"/>
              </a:p>
            </p:txBody>
          </p:sp>
          <p:sp>
            <p:nvSpPr>
              <p:cNvPr id="19699" name="Rectangle 164"/>
              <p:cNvSpPr>
                <a:spLocks noChangeArrowheads="1"/>
              </p:cNvSpPr>
              <p:nvPr/>
            </p:nvSpPr>
            <p:spPr bwMode="auto">
              <a:xfrm>
                <a:off x="2107" y="2120"/>
                <a:ext cx="7" cy="208"/>
              </a:xfrm>
              <a:prstGeom prst="rect">
                <a:avLst/>
              </a:prstGeom>
              <a:solidFill>
                <a:srgbClr val="000000"/>
              </a:solidFill>
              <a:ln w="0">
                <a:solidFill>
                  <a:srgbClr val="000000"/>
                </a:solidFill>
                <a:miter lim="800000"/>
                <a:headEnd/>
                <a:tailEnd/>
              </a:ln>
            </p:spPr>
            <p:txBody>
              <a:bodyPr/>
              <a:lstStyle/>
              <a:p>
                <a:endParaRPr lang="en-US"/>
              </a:p>
            </p:txBody>
          </p:sp>
          <p:sp>
            <p:nvSpPr>
              <p:cNvPr id="19700" name="Freeform 165"/>
              <p:cNvSpPr>
                <a:spLocks/>
              </p:cNvSpPr>
              <p:nvPr/>
            </p:nvSpPr>
            <p:spPr bwMode="auto">
              <a:xfrm>
                <a:off x="2299" y="2255"/>
                <a:ext cx="19" cy="19"/>
              </a:xfrm>
              <a:custGeom>
                <a:avLst/>
                <a:gdLst>
                  <a:gd name="T0" fmla="*/ 7 w 19"/>
                  <a:gd name="T1" fmla="*/ 0 h 19"/>
                  <a:gd name="T2" fmla="*/ 11 w 19"/>
                  <a:gd name="T3" fmla="*/ 0 h 19"/>
                  <a:gd name="T4" fmla="*/ 15 w 19"/>
                  <a:gd name="T5" fmla="*/ 0 h 19"/>
                  <a:gd name="T6" fmla="*/ 19 w 19"/>
                  <a:gd name="T7" fmla="*/ 3 h 19"/>
                  <a:gd name="T8" fmla="*/ 19 w 19"/>
                  <a:gd name="T9" fmla="*/ 7 h 19"/>
                  <a:gd name="T10" fmla="*/ 19 w 19"/>
                  <a:gd name="T11" fmla="*/ 11 h 19"/>
                  <a:gd name="T12" fmla="*/ 15 w 19"/>
                  <a:gd name="T13" fmla="*/ 15 h 19"/>
                  <a:gd name="T14" fmla="*/ 11 w 19"/>
                  <a:gd name="T15" fmla="*/ 15 h 19"/>
                  <a:gd name="T16" fmla="*/ 7 w 19"/>
                  <a:gd name="T17" fmla="*/ 19 h 19"/>
                  <a:gd name="T18" fmla="*/ 3 w 19"/>
                  <a:gd name="T19" fmla="*/ 15 h 19"/>
                  <a:gd name="T20" fmla="*/ 3 w 19"/>
                  <a:gd name="T21" fmla="*/ 15 h 19"/>
                  <a:gd name="T22" fmla="*/ 0 w 19"/>
                  <a:gd name="T23" fmla="*/ 11 h 19"/>
                  <a:gd name="T24" fmla="*/ 0 w 19"/>
                  <a:gd name="T25" fmla="*/ 7 h 19"/>
                  <a:gd name="T26" fmla="*/ 0 w 19"/>
                  <a:gd name="T27" fmla="*/ 3 h 19"/>
                  <a:gd name="T28" fmla="*/ 3 w 19"/>
                  <a:gd name="T29" fmla="*/ 0 h 19"/>
                  <a:gd name="T30" fmla="*/ 3 w 19"/>
                  <a:gd name="T31" fmla="*/ 0 h 19"/>
                  <a:gd name="T32" fmla="*/ 7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7" y="0"/>
                    </a:moveTo>
                    <a:lnTo>
                      <a:pt x="11" y="0"/>
                    </a:lnTo>
                    <a:lnTo>
                      <a:pt x="15" y="0"/>
                    </a:lnTo>
                    <a:lnTo>
                      <a:pt x="19" y="3"/>
                    </a:lnTo>
                    <a:lnTo>
                      <a:pt x="19" y="7"/>
                    </a:lnTo>
                    <a:lnTo>
                      <a:pt x="19" y="11"/>
                    </a:lnTo>
                    <a:lnTo>
                      <a:pt x="15" y="15"/>
                    </a:lnTo>
                    <a:lnTo>
                      <a:pt x="11" y="15"/>
                    </a:lnTo>
                    <a:lnTo>
                      <a:pt x="7" y="19"/>
                    </a:lnTo>
                    <a:lnTo>
                      <a:pt x="3" y="15"/>
                    </a:lnTo>
                    <a:lnTo>
                      <a:pt x="0" y="11"/>
                    </a:lnTo>
                    <a:lnTo>
                      <a:pt x="0" y="7"/>
                    </a:lnTo>
                    <a:lnTo>
                      <a:pt x="0" y="3"/>
                    </a:lnTo>
                    <a:lnTo>
                      <a:pt x="3" y="0"/>
                    </a:lnTo>
                    <a:lnTo>
                      <a:pt x="7" y="0"/>
                    </a:lnTo>
                    <a:close/>
                  </a:path>
                </a:pathLst>
              </a:custGeom>
              <a:solidFill>
                <a:srgbClr val="000000"/>
              </a:solidFill>
              <a:ln w="0">
                <a:solidFill>
                  <a:srgbClr val="000000"/>
                </a:solidFill>
                <a:round/>
                <a:headEnd/>
                <a:tailEnd/>
              </a:ln>
            </p:spPr>
            <p:txBody>
              <a:bodyPr/>
              <a:lstStyle/>
              <a:p>
                <a:endParaRPr lang="en-CA"/>
              </a:p>
            </p:txBody>
          </p:sp>
          <p:sp>
            <p:nvSpPr>
              <p:cNvPr id="19701" name="Freeform 166"/>
              <p:cNvSpPr>
                <a:spLocks noEditPoints="1"/>
              </p:cNvSpPr>
              <p:nvPr/>
            </p:nvSpPr>
            <p:spPr bwMode="auto">
              <a:xfrm>
                <a:off x="2333" y="2155"/>
                <a:ext cx="73" cy="119"/>
              </a:xfrm>
              <a:custGeom>
                <a:avLst/>
                <a:gdLst>
                  <a:gd name="T0" fmla="*/ 0 w 73"/>
                  <a:gd name="T1" fmla="*/ 61 h 119"/>
                  <a:gd name="T2" fmla="*/ 4 w 73"/>
                  <a:gd name="T3" fmla="*/ 42 h 119"/>
                  <a:gd name="T4" fmla="*/ 8 w 73"/>
                  <a:gd name="T5" fmla="*/ 27 h 119"/>
                  <a:gd name="T6" fmla="*/ 15 w 73"/>
                  <a:gd name="T7" fmla="*/ 15 h 119"/>
                  <a:gd name="T8" fmla="*/ 23 w 73"/>
                  <a:gd name="T9" fmla="*/ 8 h 119"/>
                  <a:gd name="T10" fmla="*/ 31 w 73"/>
                  <a:gd name="T11" fmla="*/ 4 h 119"/>
                  <a:gd name="T12" fmla="*/ 39 w 73"/>
                  <a:gd name="T13" fmla="*/ 0 h 119"/>
                  <a:gd name="T14" fmla="*/ 46 w 73"/>
                  <a:gd name="T15" fmla="*/ 4 h 119"/>
                  <a:gd name="T16" fmla="*/ 54 w 73"/>
                  <a:gd name="T17" fmla="*/ 8 h 119"/>
                  <a:gd name="T18" fmla="*/ 62 w 73"/>
                  <a:gd name="T19" fmla="*/ 15 h 119"/>
                  <a:gd name="T20" fmla="*/ 65 w 73"/>
                  <a:gd name="T21" fmla="*/ 27 h 119"/>
                  <a:gd name="T22" fmla="*/ 69 w 73"/>
                  <a:gd name="T23" fmla="*/ 42 h 119"/>
                  <a:gd name="T24" fmla="*/ 73 w 73"/>
                  <a:gd name="T25" fmla="*/ 57 h 119"/>
                  <a:gd name="T26" fmla="*/ 69 w 73"/>
                  <a:gd name="T27" fmla="*/ 77 h 119"/>
                  <a:gd name="T28" fmla="*/ 65 w 73"/>
                  <a:gd name="T29" fmla="*/ 92 h 119"/>
                  <a:gd name="T30" fmla="*/ 62 w 73"/>
                  <a:gd name="T31" fmla="*/ 103 h 119"/>
                  <a:gd name="T32" fmla="*/ 54 w 73"/>
                  <a:gd name="T33" fmla="*/ 111 h 119"/>
                  <a:gd name="T34" fmla="*/ 46 w 73"/>
                  <a:gd name="T35" fmla="*/ 115 h 119"/>
                  <a:gd name="T36" fmla="*/ 35 w 73"/>
                  <a:gd name="T37" fmla="*/ 119 h 119"/>
                  <a:gd name="T38" fmla="*/ 27 w 73"/>
                  <a:gd name="T39" fmla="*/ 115 h 119"/>
                  <a:gd name="T40" fmla="*/ 19 w 73"/>
                  <a:gd name="T41" fmla="*/ 107 h 119"/>
                  <a:gd name="T42" fmla="*/ 12 w 73"/>
                  <a:gd name="T43" fmla="*/ 100 h 119"/>
                  <a:gd name="T44" fmla="*/ 4 w 73"/>
                  <a:gd name="T45" fmla="*/ 80 h 119"/>
                  <a:gd name="T46" fmla="*/ 0 w 73"/>
                  <a:gd name="T47" fmla="*/ 61 h 119"/>
                  <a:gd name="T48" fmla="*/ 19 w 73"/>
                  <a:gd name="T49" fmla="*/ 61 h 119"/>
                  <a:gd name="T50" fmla="*/ 19 w 73"/>
                  <a:gd name="T51" fmla="*/ 84 h 119"/>
                  <a:gd name="T52" fmla="*/ 23 w 73"/>
                  <a:gd name="T53" fmla="*/ 100 h 119"/>
                  <a:gd name="T54" fmla="*/ 27 w 73"/>
                  <a:gd name="T55" fmla="*/ 107 h 119"/>
                  <a:gd name="T56" fmla="*/ 31 w 73"/>
                  <a:gd name="T57" fmla="*/ 111 h 119"/>
                  <a:gd name="T58" fmla="*/ 39 w 73"/>
                  <a:gd name="T59" fmla="*/ 111 h 119"/>
                  <a:gd name="T60" fmla="*/ 42 w 73"/>
                  <a:gd name="T61" fmla="*/ 111 h 119"/>
                  <a:gd name="T62" fmla="*/ 46 w 73"/>
                  <a:gd name="T63" fmla="*/ 107 h 119"/>
                  <a:gd name="T64" fmla="*/ 50 w 73"/>
                  <a:gd name="T65" fmla="*/ 103 h 119"/>
                  <a:gd name="T66" fmla="*/ 54 w 73"/>
                  <a:gd name="T67" fmla="*/ 96 h 119"/>
                  <a:gd name="T68" fmla="*/ 54 w 73"/>
                  <a:gd name="T69" fmla="*/ 77 h 119"/>
                  <a:gd name="T70" fmla="*/ 58 w 73"/>
                  <a:gd name="T71" fmla="*/ 54 h 119"/>
                  <a:gd name="T72" fmla="*/ 54 w 73"/>
                  <a:gd name="T73" fmla="*/ 38 h 119"/>
                  <a:gd name="T74" fmla="*/ 54 w 73"/>
                  <a:gd name="T75" fmla="*/ 23 h 119"/>
                  <a:gd name="T76" fmla="*/ 50 w 73"/>
                  <a:gd name="T77" fmla="*/ 15 h 119"/>
                  <a:gd name="T78" fmla="*/ 46 w 73"/>
                  <a:gd name="T79" fmla="*/ 11 h 119"/>
                  <a:gd name="T80" fmla="*/ 42 w 73"/>
                  <a:gd name="T81" fmla="*/ 8 h 119"/>
                  <a:gd name="T82" fmla="*/ 39 w 73"/>
                  <a:gd name="T83" fmla="*/ 8 h 119"/>
                  <a:gd name="T84" fmla="*/ 31 w 73"/>
                  <a:gd name="T85" fmla="*/ 8 h 119"/>
                  <a:gd name="T86" fmla="*/ 27 w 73"/>
                  <a:gd name="T87" fmla="*/ 11 h 119"/>
                  <a:gd name="T88" fmla="*/ 23 w 73"/>
                  <a:gd name="T89" fmla="*/ 19 h 119"/>
                  <a:gd name="T90" fmla="*/ 19 w 73"/>
                  <a:gd name="T91" fmla="*/ 34 h 119"/>
                  <a:gd name="T92" fmla="*/ 19 w 73"/>
                  <a:gd name="T93" fmla="*/ 50 h 119"/>
                  <a:gd name="T94" fmla="*/ 19 w 73"/>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9"/>
                  <a:gd name="T146" fmla="*/ 73 w 73"/>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9">
                    <a:moveTo>
                      <a:pt x="0" y="61"/>
                    </a:moveTo>
                    <a:lnTo>
                      <a:pt x="4" y="42"/>
                    </a:lnTo>
                    <a:lnTo>
                      <a:pt x="8" y="27"/>
                    </a:lnTo>
                    <a:lnTo>
                      <a:pt x="15" y="15"/>
                    </a:lnTo>
                    <a:lnTo>
                      <a:pt x="23" y="8"/>
                    </a:lnTo>
                    <a:lnTo>
                      <a:pt x="31" y="4"/>
                    </a:lnTo>
                    <a:lnTo>
                      <a:pt x="39" y="0"/>
                    </a:lnTo>
                    <a:lnTo>
                      <a:pt x="46" y="4"/>
                    </a:lnTo>
                    <a:lnTo>
                      <a:pt x="54" y="8"/>
                    </a:lnTo>
                    <a:lnTo>
                      <a:pt x="62" y="15"/>
                    </a:lnTo>
                    <a:lnTo>
                      <a:pt x="65" y="27"/>
                    </a:lnTo>
                    <a:lnTo>
                      <a:pt x="69" y="42"/>
                    </a:lnTo>
                    <a:lnTo>
                      <a:pt x="73" y="57"/>
                    </a:lnTo>
                    <a:lnTo>
                      <a:pt x="69" y="77"/>
                    </a:lnTo>
                    <a:lnTo>
                      <a:pt x="65" y="92"/>
                    </a:lnTo>
                    <a:lnTo>
                      <a:pt x="62" y="103"/>
                    </a:lnTo>
                    <a:lnTo>
                      <a:pt x="54" y="111"/>
                    </a:lnTo>
                    <a:lnTo>
                      <a:pt x="46" y="115"/>
                    </a:lnTo>
                    <a:lnTo>
                      <a:pt x="35" y="119"/>
                    </a:lnTo>
                    <a:lnTo>
                      <a:pt x="27" y="115"/>
                    </a:lnTo>
                    <a:lnTo>
                      <a:pt x="19" y="107"/>
                    </a:lnTo>
                    <a:lnTo>
                      <a:pt x="12" y="100"/>
                    </a:lnTo>
                    <a:lnTo>
                      <a:pt x="4" y="80"/>
                    </a:lnTo>
                    <a:lnTo>
                      <a:pt x="0" y="61"/>
                    </a:lnTo>
                    <a:close/>
                    <a:moveTo>
                      <a:pt x="19" y="61"/>
                    </a:moveTo>
                    <a:lnTo>
                      <a:pt x="19" y="84"/>
                    </a:lnTo>
                    <a:lnTo>
                      <a:pt x="23" y="100"/>
                    </a:lnTo>
                    <a:lnTo>
                      <a:pt x="27" y="107"/>
                    </a:lnTo>
                    <a:lnTo>
                      <a:pt x="31" y="111"/>
                    </a:lnTo>
                    <a:lnTo>
                      <a:pt x="39" y="111"/>
                    </a:lnTo>
                    <a:lnTo>
                      <a:pt x="42" y="111"/>
                    </a:lnTo>
                    <a:lnTo>
                      <a:pt x="46" y="107"/>
                    </a:lnTo>
                    <a:lnTo>
                      <a:pt x="50" y="103"/>
                    </a:lnTo>
                    <a:lnTo>
                      <a:pt x="54" y="96"/>
                    </a:lnTo>
                    <a:lnTo>
                      <a:pt x="54" y="77"/>
                    </a:lnTo>
                    <a:lnTo>
                      <a:pt x="58" y="54"/>
                    </a:lnTo>
                    <a:lnTo>
                      <a:pt x="54" y="38"/>
                    </a:lnTo>
                    <a:lnTo>
                      <a:pt x="54" y="23"/>
                    </a:lnTo>
                    <a:lnTo>
                      <a:pt x="50" y="15"/>
                    </a:lnTo>
                    <a:lnTo>
                      <a:pt x="46" y="11"/>
                    </a:lnTo>
                    <a:lnTo>
                      <a:pt x="42" y="8"/>
                    </a:lnTo>
                    <a:lnTo>
                      <a:pt x="39" y="8"/>
                    </a:lnTo>
                    <a:lnTo>
                      <a:pt x="31" y="8"/>
                    </a:lnTo>
                    <a:lnTo>
                      <a:pt x="27" y="11"/>
                    </a:lnTo>
                    <a:lnTo>
                      <a:pt x="23" y="19"/>
                    </a:lnTo>
                    <a:lnTo>
                      <a:pt x="19" y="34"/>
                    </a:lnTo>
                    <a:lnTo>
                      <a:pt x="19" y="50"/>
                    </a:lnTo>
                    <a:lnTo>
                      <a:pt x="19" y="61"/>
                    </a:lnTo>
                    <a:close/>
                  </a:path>
                </a:pathLst>
              </a:custGeom>
              <a:solidFill>
                <a:srgbClr val="000000"/>
              </a:solidFill>
              <a:ln w="0">
                <a:solidFill>
                  <a:srgbClr val="000000"/>
                </a:solidFill>
                <a:round/>
                <a:headEnd/>
                <a:tailEnd/>
              </a:ln>
            </p:spPr>
            <p:txBody>
              <a:bodyPr/>
              <a:lstStyle/>
              <a:p>
                <a:endParaRPr lang="en-CA"/>
              </a:p>
            </p:txBody>
          </p:sp>
          <p:sp>
            <p:nvSpPr>
              <p:cNvPr id="19702" name="Freeform 167"/>
              <p:cNvSpPr>
                <a:spLocks noEditPoints="1"/>
              </p:cNvSpPr>
              <p:nvPr/>
            </p:nvSpPr>
            <p:spPr bwMode="auto">
              <a:xfrm>
                <a:off x="2418" y="2155"/>
                <a:ext cx="72" cy="119"/>
              </a:xfrm>
              <a:custGeom>
                <a:avLst/>
                <a:gdLst>
                  <a:gd name="T0" fmla="*/ 0 w 72"/>
                  <a:gd name="T1" fmla="*/ 61 h 119"/>
                  <a:gd name="T2" fmla="*/ 3 w 72"/>
                  <a:gd name="T3" fmla="*/ 42 h 119"/>
                  <a:gd name="T4" fmla="*/ 7 w 72"/>
                  <a:gd name="T5" fmla="*/ 27 h 119"/>
                  <a:gd name="T6" fmla="*/ 15 w 72"/>
                  <a:gd name="T7" fmla="*/ 15 h 119"/>
                  <a:gd name="T8" fmla="*/ 23 w 72"/>
                  <a:gd name="T9" fmla="*/ 8 h 119"/>
                  <a:gd name="T10" fmla="*/ 30 w 72"/>
                  <a:gd name="T11" fmla="*/ 4 h 119"/>
                  <a:gd name="T12" fmla="*/ 38 w 72"/>
                  <a:gd name="T13" fmla="*/ 0 h 119"/>
                  <a:gd name="T14" fmla="*/ 46 w 72"/>
                  <a:gd name="T15" fmla="*/ 4 h 119"/>
                  <a:gd name="T16" fmla="*/ 53 w 72"/>
                  <a:gd name="T17" fmla="*/ 8 h 119"/>
                  <a:gd name="T18" fmla="*/ 57 w 72"/>
                  <a:gd name="T19" fmla="*/ 15 h 119"/>
                  <a:gd name="T20" fmla="*/ 65 w 72"/>
                  <a:gd name="T21" fmla="*/ 27 h 119"/>
                  <a:gd name="T22" fmla="*/ 69 w 72"/>
                  <a:gd name="T23" fmla="*/ 42 h 119"/>
                  <a:gd name="T24" fmla="*/ 72 w 72"/>
                  <a:gd name="T25" fmla="*/ 57 h 119"/>
                  <a:gd name="T26" fmla="*/ 69 w 72"/>
                  <a:gd name="T27" fmla="*/ 77 h 119"/>
                  <a:gd name="T28" fmla="*/ 65 w 72"/>
                  <a:gd name="T29" fmla="*/ 92 h 119"/>
                  <a:gd name="T30" fmla="*/ 61 w 72"/>
                  <a:gd name="T31" fmla="*/ 103 h 119"/>
                  <a:gd name="T32" fmla="*/ 53 w 72"/>
                  <a:gd name="T33" fmla="*/ 111 h 119"/>
                  <a:gd name="T34" fmla="*/ 42 w 72"/>
                  <a:gd name="T35" fmla="*/ 115 h 119"/>
                  <a:gd name="T36" fmla="*/ 34 w 72"/>
                  <a:gd name="T37" fmla="*/ 119 h 119"/>
                  <a:gd name="T38" fmla="*/ 26 w 72"/>
                  <a:gd name="T39" fmla="*/ 115 h 119"/>
                  <a:gd name="T40" fmla="*/ 19 w 72"/>
                  <a:gd name="T41" fmla="*/ 107 h 119"/>
                  <a:gd name="T42" fmla="*/ 11 w 72"/>
                  <a:gd name="T43" fmla="*/ 100 h 119"/>
                  <a:gd name="T44" fmla="*/ 3 w 72"/>
                  <a:gd name="T45" fmla="*/ 80 h 119"/>
                  <a:gd name="T46" fmla="*/ 0 w 72"/>
                  <a:gd name="T47" fmla="*/ 61 h 119"/>
                  <a:gd name="T48" fmla="*/ 15 w 72"/>
                  <a:gd name="T49" fmla="*/ 61 h 119"/>
                  <a:gd name="T50" fmla="*/ 19 w 72"/>
                  <a:gd name="T51" fmla="*/ 84 h 119"/>
                  <a:gd name="T52" fmla="*/ 23 w 72"/>
                  <a:gd name="T53" fmla="*/ 100 h 119"/>
                  <a:gd name="T54" fmla="*/ 26 w 72"/>
                  <a:gd name="T55" fmla="*/ 107 h 119"/>
                  <a:gd name="T56" fmla="*/ 30 w 72"/>
                  <a:gd name="T57" fmla="*/ 111 h 119"/>
                  <a:gd name="T58" fmla="*/ 34 w 72"/>
                  <a:gd name="T59" fmla="*/ 111 h 119"/>
                  <a:gd name="T60" fmla="*/ 42 w 72"/>
                  <a:gd name="T61" fmla="*/ 111 h 119"/>
                  <a:gd name="T62" fmla="*/ 46 w 72"/>
                  <a:gd name="T63" fmla="*/ 107 h 119"/>
                  <a:gd name="T64" fmla="*/ 49 w 72"/>
                  <a:gd name="T65" fmla="*/ 103 h 119"/>
                  <a:gd name="T66" fmla="*/ 53 w 72"/>
                  <a:gd name="T67" fmla="*/ 96 h 119"/>
                  <a:gd name="T68" fmla="*/ 53 w 72"/>
                  <a:gd name="T69" fmla="*/ 77 h 119"/>
                  <a:gd name="T70" fmla="*/ 57 w 72"/>
                  <a:gd name="T71" fmla="*/ 54 h 119"/>
                  <a:gd name="T72" fmla="*/ 53 w 72"/>
                  <a:gd name="T73" fmla="*/ 38 h 119"/>
                  <a:gd name="T74" fmla="*/ 53 w 72"/>
                  <a:gd name="T75" fmla="*/ 23 h 119"/>
                  <a:gd name="T76" fmla="*/ 49 w 72"/>
                  <a:gd name="T77" fmla="*/ 15 h 119"/>
                  <a:gd name="T78" fmla="*/ 46 w 72"/>
                  <a:gd name="T79" fmla="*/ 11 h 119"/>
                  <a:gd name="T80" fmla="*/ 42 w 72"/>
                  <a:gd name="T81" fmla="*/ 8 h 119"/>
                  <a:gd name="T82" fmla="*/ 38 w 72"/>
                  <a:gd name="T83" fmla="*/ 8 h 119"/>
                  <a:gd name="T84" fmla="*/ 30 w 72"/>
                  <a:gd name="T85" fmla="*/ 8 h 119"/>
                  <a:gd name="T86" fmla="*/ 26 w 72"/>
                  <a:gd name="T87" fmla="*/ 11 h 119"/>
                  <a:gd name="T88" fmla="*/ 23 w 72"/>
                  <a:gd name="T89" fmla="*/ 19 h 119"/>
                  <a:gd name="T90" fmla="*/ 19 w 72"/>
                  <a:gd name="T91" fmla="*/ 34 h 119"/>
                  <a:gd name="T92" fmla="*/ 19 w 72"/>
                  <a:gd name="T93" fmla="*/ 50 h 119"/>
                  <a:gd name="T94" fmla="*/ 15 w 72"/>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2"/>
                  <a:gd name="T145" fmla="*/ 0 h 119"/>
                  <a:gd name="T146" fmla="*/ 72 w 72"/>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2" h="119">
                    <a:moveTo>
                      <a:pt x="0" y="61"/>
                    </a:moveTo>
                    <a:lnTo>
                      <a:pt x="3" y="42"/>
                    </a:lnTo>
                    <a:lnTo>
                      <a:pt x="7" y="27"/>
                    </a:lnTo>
                    <a:lnTo>
                      <a:pt x="15" y="15"/>
                    </a:lnTo>
                    <a:lnTo>
                      <a:pt x="23" y="8"/>
                    </a:lnTo>
                    <a:lnTo>
                      <a:pt x="30" y="4"/>
                    </a:lnTo>
                    <a:lnTo>
                      <a:pt x="38" y="0"/>
                    </a:lnTo>
                    <a:lnTo>
                      <a:pt x="46" y="4"/>
                    </a:lnTo>
                    <a:lnTo>
                      <a:pt x="53" y="8"/>
                    </a:lnTo>
                    <a:lnTo>
                      <a:pt x="57" y="15"/>
                    </a:lnTo>
                    <a:lnTo>
                      <a:pt x="65" y="27"/>
                    </a:lnTo>
                    <a:lnTo>
                      <a:pt x="69" y="42"/>
                    </a:lnTo>
                    <a:lnTo>
                      <a:pt x="72" y="57"/>
                    </a:lnTo>
                    <a:lnTo>
                      <a:pt x="69" y="77"/>
                    </a:lnTo>
                    <a:lnTo>
                      <a:pt x="65" y="92"/>
                    </a:lnTo>
                    <a:lnTo>
                      <a:pt x="61" y="103"/>
                    </a:lnTo>
                    <a:lnTo>
                      <a:pt x="53" y="111"/>
                    </a:lnTo>
                    <a:lnTo>
                      <a:pt x="42" y="115"/>
                    </a:lnTo>
                    <a:lnTo>
                      <a:pt x="34" y="119"/>
                    </a:lnTo>
                    <a:lnTo>
                      <a:pt x="26" y="115"/>
                    </a:lnTo>
                    <a:lnTo>
                      <a:pt x="19" y="107"/>
                    </a:lnTo>
                    <a:lnTo>
                      <a:pt x="11" y="100"/>
                    </a:lnTo>
                    <a:lnTo>
                      <a:pt x="3" y="80"/>
                    </a:lnTo>
                    <a:lnTo>
                      <a:pt x="0" y="61"/>
                    </a:lnTo>
                    <a:close/>
                    <a:moveTo>
                      <a:pt x="15" y="61"/>
                    </a:moveTo>
                    <a:lnTo>
                      <a:pt x="19" y="84"/>
                    </a:lnTo>
                    <a:lnTo>
                      <a:pt x="23" y="100"/>
                    </a:lnTo>
                    <a:lnTo>
                      <a:pt x="26" y="107"/>
                    </a:lnTo>
                    <a:lnTo>
                      <a:pt x="30" y="111"/>
                    </a:lnTo>
                    <a:lnTo>
                      <a:pt x="34" y="111"/>
                    </a:lnTo>
                    <a:lnTo>
                      <a:pt x="42" y="111"/>
                    </a:lnTo>
                    <a:lnTo>
                      <a:pt x="46" y="107"/>
                    </a:lnTo>
                    <a:lnTo>
                      <a:pt x="49" y="103"/>
                    </a:lnTo>
                    <a:lnTo>
                      <a:pt x="53" y="96"/>
                    </a:lnTo>
                    <a:lnTo>
                      <a:pt x="53" y="77"/>
                    </a:lnTo>
                    <a:lnTo>
                      <a:pt x="57" y="54"/>
                    </a:lnTo>
                    <a:lnTo>
                      <a:pt x="53" y="38"/>
                    </a:lnTo>
                    <a:lnTo>
                      <a:pt x="53" y="23"/>
                    </a:lnTo>
                    <a:lnTo>
                      <a:pt x="49" y="15"/>
                    </a:lnTo>
                    <a:lnTo>
                      <a:pt x="46" y="11"/>
                    </a:lnTo>
                    <a:lnTo>
                      <a:pt x="42" y="8"/>
                    </a:lnTo>
                    <a:lnTo>
                      <a:pt x="38" y="8"/>
                    </a:lnTo>
                    <a:lnTo>
                      <a:pt x="30" y="8"/>
                    </a:lnTo>
                    <a:lnTo>
                      <a:pt x="26" y="11"/>
                    </a:lnTo>
                    <a:lnTo>
                      <a:pt x="23" y="19"/>
                    </a:lnTo>
                    <a:lnTo>
                      <a:pt x="19" y="34"/>
                    </a:lnTo>
                    <a:lnTo>
                      <a:pt x="19" y="50"/>
                    </a:lnTo>
                    <a:lnTo>
                      <a:pt x="15" y="61"/>
                    </a:lnTo>
                    <a:close/>
                  </a:path>
                </a:pathLst>
              </a:custGeom>
              <a:solidFill>
                <a:srgbClr val="000000"/>
              </a:solidFill>
              <a:ln w="0">
                <a:solidFill>
                  <a:srgbClr val="000000"/>
                </a:solidFill>
                <a:round/>
                <a:headEnd/>
                <a:tailEnd/>
              </a:ln>
            </p:spPr>
            <p:txBody>
              <a:bodyPr/>
              <a:lstStyle/>
              <a:p>
                <a:endParaRPr lang="en-CA"/>
              </a:p>
            </p:txBody>
          </p:sp>
          <p:sp>
            <p:nvSpPr>
              <p:cNvPr id="19703" name="Freeform 168"/>
              <p:cNvSpPr>
                <a:spLocks/>
              </p:cNvSpPr>
              <p:nvPr/>
            </p:nvSpPr>
            <p:spPr bwMode="auto">
              <a:xfrm>
                <a:off x="2498" y="2155"/>
                <a:ext cx="77" cy="115"/>
              </a:xfrm>
              <a:custGeom>
                <a:avLst/>
                <a:gdLst>
                  <a:gd name="T0" fmla="*/ 77 w 77"/>
                  <a:gd name="T1" fmla="*/ 96 h 115"/>
                  <a:gd name="T2" fmla="*/ 69 w 77"/>
                  <a:gd name="T3" fmla="*/ 115 h 115"/>
                  <a:gd name="T4" fmla="*/ 0 w 77"/>
                  <a:gd name="T5" fmla="*/ 115 h 115"/>
                  <a:gd name="T6" fmla="*/ 0 w 77"/>
                  <a:gd name="T7" fmla="*/ 111 h 115"/>
                  <a:gd name="T8" fmla="*/ 19 w 77"/>
                  <a:gd name="T9" fmla="*/ 96 h 115"/>
                  <a:gd name="T10" fmla="*/ 31 w 77"/>
                  <a:gd name="T11" fmla="*/ 80 h 115"/>
                  <a:gd name="T12" fmla="*/ 42 w 77"/>
                  <a:gd name="T13" fmla="*/ 69 h 115"/>
                  <a:gd name="T14" fmla="*/ 50 w 77"/>
                  <a:gd name="T15" fmla="*/ 54 h 115"/>
                  <a:gd name="T16" fmla="*/ 54 w 77"/>
                  <a:gd name="T17" fmla="*/ 38 h 115"/>
                  <a:gd name="T18" fmla="*/ 54 w 77"/>
                  <a:gd name="T19" fmla="*/ 31 h 115"/>
                  <a:gd name="T20" fmla="*/ 46 w 77"/>
                  <a:gd name="T21" fmla="*/ 19 h 115"/>
                  <a:gd name="T22" fmla="*/ 38 w 77"/>
                  <a:gd name="T23" fmla="*/ 15 h 115"/>
                  <a:gd name="T24" fmla="*/ 31 w 77"/>
                  <a:gd name="T25" fmla="*/ 15 h 115"/>
                  <a:gd name="T26" fmla="*/ 23 w 77"/>
                  <a:gd name="T27" fmla="*/ 15 h 115"/>
                  <a:gd name="T28" fmla="*/ 15 w 77"/>
                  <a:gd name="T29" fmla="*/ 19 h 115"/>
                  <a:gd name="T30" fmla="*/ 12 w 77"/>
                  <a:gd name="T31" fmla="*/ 27 h 115"/>
                  <a:gd name="T32" fmla="*/ 8 w 77"/>
                  <a:gd name="T33" fmla="*/ 34 h 115"/>
                  <a:gd name="T34" fmla="*/ 4 w 77"/>
                  <a:gd name="T35" fmla="*/ 34 h 115"/>
                  <a:gd name="T36" fmla="*/ 8 w 77"/>
                  <a:gd name="T37" fmla="*/ 19 h 115"/>
                  <a:gd name="T38" fmla="*/ 15 w 77"/>
                  <a:gd name="T39" fmla="*/ 11 h 115"/>
                  <a:gd name="T40" fmla="*/ 23 w 77"/>
                  <a:gd name="T41" fmla="*/ 4 h 115"/>
                  <a:gd name="T42" fmla="*/ 35 w 77"/>
                  <a:gd name="T43" fmla="*/ 0 h 115"/>
                  <a:gd name="T44" fmla="*/ 50 w 77"/>
                  <a:gd name="T45" fmla="*/ 4 h 115"/>
                  <a:gd name="T46" fmla="*/ 58 w 77"/>
                  <a:gd name="T47" fmla="*/ 11 h 115"/>
                  <a:gd name="T48" fmla="*/ 65 w 77"/>
                  <a:gd name="T49" fmla="*/ 19 h 115"/>
                  <a:gd name="T50" fmla="*/ 69 w 77"/>
                  <a:gd name="T51" fmla="*/ 31 h 115"/>
                  <a:gd name="T52" fmla="*/ 65 w 77"/>
                  <a:gd name="T53" fmla="*/ 38 h 115"/>
                  <a:gd name="T54" fmla="*/ 65 w 77"/>
                  <a:gd name="T55" fmla="*/ 50 h 115"/>
                  <a:gd name="T56" fmla="*/ 58 w 77"/>
                  <a:gd name="T57" fmla="*/ 61 h 115"/>
                  <a:gd name="T58" fmla="*/ 42 w 77"/>
                  <a:gd name="T59" fmla="*/ 77 h 115"/>
                  <a:gd name="T60" fmla="*/ 31 w 77"/>
                  <a:gd name="T61" fmla="*/ 88 h 115"/>
                  <a:gd name="T62" fmla="*/ 23 w 77"/>
                  <a:gd name="T63" fmla="*/ 100 h 115"/>
                  <a:gd name="T64" fmla="*/ 19 w 77"/>
                  <a:gd name="T65" fmla="*/ 103 h 115"/>
                  <a:gd name="T66" fmla="*/ 46 w 77"/>
                  <a:gd name="T67" fmla="*/ 103 h 115"/>
                  <a:gd name="T68" fmla="*/ 54 w 77"/>
                  <a:gd name="T69" fmla="*/ 103 h 115"/>
                  <a:gd name="T70" fmla="*/ 62 w 77"/>
                  <a:gd name="T71" fmla="*/ 103 h 115"/>
                  <a:gd name="T72" fmla="*/ 62 w 77"/>
                  <a:gd name="T73" fmla="*/ 100 h 115"/>
                  <a:gd name="T74" fmla="*/ 65 w 77"/>
                  <a:gd name="T75" fmla="*/ 100 h 115"/>
                  <a:gd name="T76" fmla="*/ 69 w 77"/>
                  <a:gd name="T77" fmla="*/ 96 h 115"/>
                  <a:gd name="T78" fmla="*/ 73 w 77"/>
                  <a:gd name="T79" fmla="*/ 96 h 115"/>
                  <a:gd name="T80" fmla="*/ 77 w 77"/>
                  <a:gd name="T81" fmla="*/ 96 h 11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7"/>
                  <a:gd name="T124" fmla="*/ 0 h 115"/>
                  <a:gd name="T125" fmla="*/ 77 w 77"/>
                  <a:gd name="T126" fmla="*/ 115 h 11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7" h="115">
                    <a:moveTo>
                      <a:pt x="77" y="96"/>
                    </a:moveTo>
                    <a:lnTo>
                      <a:pt x="69" y="115"/>
                    </a:lnTo>
                    <a:lnTo>
                      <a:pt x="0" y="115"/>
                    </a:lnTo>
                    <a:lnTo>
                      <a:pt x="0" y="111"/>
                    </a:lnTo>
                    <a:lnTo>
                      <a:pt x="19" y="96"/>
                    </a:lnTo>
                    <a:lnTo>
                      <a:pt x="31" y="80"/>
                    </a:lnTo>
                    <a:lnTo>
                      <a:pt x="42" y="69"/>
                    </a:lnTo>
                    <a:lnTo>
                      <a:pt x="50" y="54"/>
                    </a:lnTo>
                    <a:lnTo>
                      <a:pt x="54" y="38"/>
                    </a:lnTo>
                    <a:lnTo>
                      <a:pt x="54" y="31"/>
                    </a:lnTo>
                    <a:lnTo>
                      <a:pt x="46" y="19"/>
                    </a:lnTo>
                    <a:lnTo>
                      <a:pt x="38" y="15"/>
                    </a:lnTo>
                    <a:lnTo>
                      <a:pt x="31" y="15"/>
                    </a:lnTo>
                    <a:lnTo>
                      <a:pt x="23" y="15"/>
                    </a:lnTo>
                    <a:lnTo>
                      <a:pt x="15" y="19"/>
                    </a:lnTo>
                    <a:lnTo>
                      <a:pt x="12" y="27"/>
                    </a:lnTo>
                    <a:lnTo>
                      <a:pt x="8" y="34"/>
                    </a:lnTo>
                    <a:lnTo>
                      <a:pt x="4" y="34"/>
                    </a:lnTo>
                    <a:lnTo>
                      <a:pt x="8" y="19"/>
                    </a:lnTo>
                    <a:lnTo>
                      <a:pt x="15" y="11"/>
                    </a:lnTo>
                    <a:lnTo>
                      <a:pt x="23" y="4"/>
                    </a:lnTo>
                    <a:lnTo>
                      <a:pt x="35" y="0"/>
                    </a:lnTo>
                    <a:lnTo>
                      <a:pt x="50" y="4"/>
                    </a:lnTo>
                    <a:lnTo>
                      <a:pt x="58" y="11"/>
                    </a:lnTo>
                    <a:lnTo>
                      <a:pt x="65" y="19"/>
                    </a:lnTo>
                    <a:lnTo>
                      <a:pt x="69" y="31"/>
                    </a:lnTo>
                    <a:lnTo>
                      <a:pt x="65" y="38"/>
                    </a:lnTo>
                    <a:lnTo>
                      <a:pt x="65" y="50"/>
                    </a:lnTo>
                    <a:lnTo>
                      <a:pt x="58" y="61"/>
                    </a:lnTo>
                    <a:lnTo>
                      <a:pt x="42" y="77"/>
                    </a:lnTo>
                    <a:lnTo>
                      <a:pt x="31" y="88"/>
                    </a:lnTo>
                    <a:lnTo>
                      <a:pt x="23" y="100"/>
                    </a:lnTo>
                    <a:lnTo>
                      <a:pt x="19" y="103"/>
                    </a:lnTo>
                    <a:lnTo>
                      <a:pt x="46" y="103"/>
                    </a:lnTo>
                    <a:lnTo>
                      <a:pt x="54" y="103"/>
                    </a:lnTo>
                    <a:lnTo>
                      <a:pt x="62" y="103"/>
                    </a:lnTo>
                    <a:lnTo>
                      <a:pt x="62" y="100"/>
                    </a:lnTo>
                    <a:lnTo>
                      <a:pt x="65" y="100"/>
                    </a:lnTo>
                    <a:lnTo>
                      <a:pt x="69" y="96"/>
                    </a:lnTo>
                    <a:lnTo>
                      <a:pt x="73" y="96"/>
                    </a:lnTo>
                    <a:lnTo>
                      <a:pt x="77" y="96"/>
                    </a:lnTo>
                    <a:close/>
                  </a:path>
                </a:pathLst>
              </a:custGeom>
              <a:solidFill>
                <a:srgbClr val="000000"/>
              </a:solidFill>
              <a:ln w="0">
                <a:solidFill>
                  <a:srgbClr val="000000"/>
                </a:solidFill>
                <a:round/>
                <a:headEnd/>
                <a:tailEnd/>
              </a:ln>
            </p:spPr>
            <p:txBody>
              <a:bodyPr/>
              <a:lstStyle/>
              <a:p>
                <a:endParaRPr lang="en-CA"/>
              </a:p>
            </p:txBody>
          </p:sp>
          <p:sp>
            <p:nvSpPr>
              <p:cNvPr id="19704" name="Freeform 169"/>
              <p:cNvSpPr>
                <a:spLocks/>
              </p:cNvSpPr>
              <p:nvPr/>
            </p:nvSpPr>
            <p:spPr bwMode="auto">
              <a:xfrm>
                <a:off x="2598" y="2155"/>
                <a:ext cx="46" cy="115"/>
              </a:xfrm>
              <a:custGeom>
                <a:avLst/>
                <a:gdLst>
                  <a:gd name="T0" fmla="*/ 0 w 46"/>
                  <a:gd name="T1" fmla="*/ 15 h 115"/>
                  <a:gd name="T2" fmla="*/ 27 w 46"/>
                  <a:gd name="T3" fmla="*/ 0 h 115"/>
                  <a:gd name="T4" fmla="*/ 31 w 46"/>
                  <a:gd name="T5" fmla="*/ 0 h 115"/>
                  <a:gd name="T6" fmla="*/ 31 w 46"/>
                  <a:gd name="T7" fmla="*/ 96 h 115"/>
                  <a:gd name="T8" fmla="*/ 31 w 46"/>
                  <a:gd name="T9" fmla="*/ 103 h 115"/>
                  <a:gd name="T10" fmla="*/ 31 w 46"/>
                  <a:gd name="T11" fmla="*/ 107 h 115"/>
                  <a:gd name="T12" fmla="*/ 34 w 46"/>
                  <a:gd name="T13" fmla="*/ 111 h 115"/>
                  <a:gd name="T14" fmla="*/ 34 w 46"/>
                  <a:gd name="T15" fmla="*/ 111 h 115"/>
                  <a:gd name="T16" fmla="*/ 38 w 46"/>
                  <a:gd name="T17" fmla="*/ 115 h 115"/>
                  <a:gd name="T18" fmla="*/ 46 w 46"/>
                  <a:gd name="T19" fmla="*/ 115 h 115"/>
                  <a:gd name="T20" fmla="*/ 46 w 46"/>
                  <a:gd name="T21" fmla="*/ 115 h 115"/>
                  <a:gd name="T22" fmla="*/ 4 w 46"/>
                  <a:gd name="T23" fmla="*/ 115 h 115"/>
                  <a:gd name="T24" fmla="*/ 4 w 46"/>
                  <a:gd name="T25" fmla="*/ 115 h 115"/>
                  <a:gd name="T26" fmla="*/ 8 w 46"/>
                  <a:gd name="T27" fmla="*/ 115 h 115"/>
                  <a:gd name="T28" fmla="*/ 11 w 46"/>
                  <a:gd name="T29" fmla="*/ 111 h 115"/>
                  <a:gd name="T30" fmla="*/ 15 w 46"/>
                  <a:gd name="T31" fmla="*/ 111 h 115"/>
                  <a:gd name="T32" fmla="*/ 15 w 46"/>
                  <a:gd name="T33" fmla="*/ 107 h 115"/>
                  <a:gd name="T34" fmla="*/ 15 w 46"/>
                  <a:gd name="T35" fmla="*/ 103 h 115"/>
                  <a:gd name="T36" fmla="*/ 15 w 46"/>
                  <a:gd name="T37" fmla="*/ 96 h 115"/>
                  <a:gd name="T38" fmla="*/ 15 w 46"/>
                  <a:gd name="T39" fmla="*/ 34 h 115"/>
                  <a:gd name="T40" fmla="*/ 15 w 46"/>
                  <a:gd name="T41" fmla="*/ 23 h 115"/>
                  <a:gd name="T42" fmla="*/ 15 w 46"/>
                  <a:gd name="T43" fmla="*/ 19 h 115"/>
                  <a:gd name="T44" fmla="*/ 15 w 46"/>
                  <a:gd name="T45" fmla="*/ 15 h 115"/>
                  <a:gd name="T46" fmla="*/ 15 w 46"/>
                  <a:gd name="T47" fmla="*/ 15 h 115"/>
                  <a:gd name="T48" fmla="*/ 11 w 46"/>
                  <a:gd name="T49" fmla="*/ 15 h 115"/>
                  <a:gd name="T50" fmla="*/ 11 w 46"/>
                  <a:gd name="T51" fmla="*/ 11 h 115"/>
                  <a:gd name="T52" fmla="*/ 8 w 46"/>
                  <a:gd name="T53" fmla="*/ 15 h 115"/>
                  <a:gd name="T54" fmla="*/ 4 w 46"/>
                  <a:gd name="T55" fmla="*/ 15 h 115"/>
                  <a:gd name="T56" fmla="*/ 0 w 46"/>
                  <a:gd name="T57" fmla="*/ 15 h 11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6"/>
                  <a:gd name="T88" fmla="*/ 0 h 115"/>
                  <a:gd name="T89" fmla="*/ 46 w 46"/>
                  <a:gd name="T90" fmla="*/ 115 h 11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6" h="115">
                    <a:moveTo>
                      <a:pt x="0" y="15"/>
                    </a:moveTo>
                    <a:lnTo>
                      <a:pt x="27" y="0"/>
                    </a:lnTo>
                    <a:lnTo>
                      <a:pt x="31" y="0"/>
                    </a:lnTo>
                    <a:lnTo>
                      <a:pt x="31" y="96"/>
                    </a:lnTo>
                    <a:lnTo>
                      <a:pt x="31" y="103"/>
                    </a:lnTo>
                    <a:lnTo>
                      <a:pt x="31" y="107"/>
                    </a:lnTo>
                    <a:lnTo>
                      <a:pt x="34" y="111"/>
                    </a:lnTo>
                    <a:lnTo>
                      <a:pt x="38" y="115"/>
                    </a:lnTo>
                    <a:lnTo>
                      <a:pt x="46" y="115"/>
                    </a:lnTo>
                    <a:lnTo>
                      <a:pt x="4" y="115"/>
                    </a:lnTo>
                    <a:lnTo>
                      <a:pt x="8" y="115"/>
                    </a:lnTo>
                    <a:lnTo>
                      <a:pt x="11" y="111"/>
                    </a:lnTo>
                    <a:lnTo>
                      <a:pt x="15" y="111"/>
                    </a:lnTo>
                    <a:lnTo>
                      <a:pt x="15" y="107"/>
                    </a:lnTo>
                    <a:lnTo>
                      <a:pt x="15" y="103"/>
                    </a:lnTo>
                    <a:lnTo>
                      <a:pt x="15" y="96"/>
                    </a:lnTo>
                    <a:lnTo>
                      <a:pt x="15" y="34"/>
                    </a:lnTo>
                    <a:lnTo>
                      <a:pt x="15" y="23"/>
                    </a:lnTo>
                    <a:lnTo>
                      <a:pt x="15" y="19"/>
                    </a:lnTo>
                    <a:lnTo>
                      <a:pt x="15" y="15"/>
                    </a:lnTo>
                    <a:lnTo>
                      <a:pt x="11" y="15"/>
                    </a:lnTo>
                    <a:lnTo>
                      <a:pt x="11" y="11"/>
                    </a:lnTo>
                    <a:lnTo>
                      <a:pt x="8" y="15"/>
                    </a:lnTo>
                    <a:lnTo>
                      <a:pt x="4" y="15"/>
                    </a:lnTo>
                    <a:lnTo>
                      <a:pt x="0" y="15"/>
                    </a:lnTo>
                    <a:close/>
                  </a:path>
                </a:pathLst>
              </a:custGeom>
              <a:solidFill>
                <a:srgbClr val="000000"/>
              </a:solidFill>
              <a:ln w="0">
                <a:solidFill>
                  <a:srgbClr val="000000"/>
                </a:solidFill>
                <a:round/>
                <a:headEnd/>
                <a:tailEnd/>
              </a:ln>
            </p:spPr>
            <p:txBody>
              <a:bodyPr/>
              <a:lstStyle/>
              <a:p>
                <a:endParaRPr lang="en-CA"/>
              </a:p>
            </p:txBody>
          </p:sp>
          <p:sp>
            <p:nvSpPr>
              <p:cNvPr id="19705" name="Rectangle 170"/>
              <p:cNvSpPr>
                <a:spLocks noChangeArrowheads="1"/>
              </p:cNvSpPr>
              <p:nvPr/>
            </p:nvSpPr>
            <p:spPr bwMode="auto">
              <a:xfrm>
                <a:off x="2705" y="2120"/>
                <a:ext cx="8" cy="208"/>
              </a:xfrm>
              <a:prstGeom prst="rect">
                <a:avLst/>
              </a:prstGeom>
              <a:solidFill>
                <a:srgbClr val="000000"/>
              </a:solidFill>
              <a:ln w="0">
                <a:solidFill>
                  <a:srgbClr val="000000"/>
                </a:solidFill>
                <a:miter lim="800000"/>
                <a:headEnd/>
                <a:tailEnd/>
              </a:ln>
            </p:spPr>
            <p:txBody>
              <a:bodyPr/>
              <a:lstStyle/>
              <a:p>
                <a:endParaRPr lang="en-US"/>
              </a:p>
            </p:txBody>
          </p:sp>
          <p:sp>
            <p:nvSpPr>
              <p:cNvPr id="19706" name="Freeform 171"/>
              <p:cNvSpPr>
                <a:spLocks noEditPoints="1"/>
              </p:cNvSpPr>
              <p:nvPr/>
            </p:nvSpPr>
            <p:spPr bwMode="auto">
              <a:xfrm>
                <a:off x="2901" y="2155"/>
                <a:ext cx="69" cy="119"/>
              </a:xfrm>
              <a:custGeom>
                <a:avLst/>
                <a:gdLst>
                  <a:gd name="T0" fmla="*/ 0 w 69"/>
                  <a:gd name="T1" fmla="*/ 61 h 119"/>
                  <a:gd name="T2" fmla="*/ 0 w 69"/>
                  <a:gd name="T3" fmla="*/ 42 h 119"/>
                  <a:gd name="T4" fmla="*/ 4 w 69"/>
                  <a:gd name="T5" fmla="*/ 27 h 119"/>
                  <a:gd name="T6" fmla="*/ 11 w 69"/>
                  <a:gd name="T7" fmla="*/ 15 h 119"/>
                  <a:gd name="T8" fmla="*/ 19 w 69"/>
                  <a:gd name="T9" fmla="*/ 8 h 119"/>
                  <a:gd name="T10" fmla="*/ 27 w 69"/>
                  <a:gd name="T11" fmla="*/ 4 h 119"/>
                  <a:gd name="T12" fmla="*/ 35 w 69"/>
                  <a:gd name="T13" fmla="*/ 0 h 119"/>
                  <a:gd name="T14" fmla="*/ 42 w 69"/>
                  <a:gd name="T15" fmla="*/ 4 h 119"/>
                  <a:gd name="T16" fmla="*/ 50 w 69"/>
                  <a:gd name="T17" fmla="*/ 8 h 119"/>
                  <a:gd name="T18" fmla="*/ 58 w 69"/>
                  <a:gd name="T19" fmla="*/ 15 h 119"/>
                  <a:gd name="T20" fmla="*/ 61 w 69"/>
                  <a:gd name="T21" fmla="*/ 27 h 119"/>
                  <a:gd name="T22" fmla="*/ 69 w 69"/>
                  <a:gd name="T23" fmla="*/ 42 h 119"/>
                  <a:gd name="T24" fmla="*/ 69 w 69"/>
                  <a:gd name="T25" fmla="*/ 57 h 119"/>
                  <a:gd name="T26" fmla="*/ 69 w 69"/>
                  <a:gd name="T27" fmla="*/ 77 h 119"/>
                  <a:gd name="T28" fmla="*/ 61 w 69"/>
                  <a:gd name="T29" fmla="*/ 92 h 119"/>
                  <a:gd name="T30" fmla="*/ 58 w 69"/>
                  <a:gd name="T31" fmla="*/ 103 h 119"/>
                  <a:gd name="T32" fmla="*/ 50 w 69"/>
                  <a:gd name="T33" fmla="*/ 111 h 119"/>
                  <a:gd name="T34" fmla="*/ 42 w 69"/>
                  <a:gd name="T35" fmla="*/ 115 h 119"/>
                  <a:gd name="T36" fmla="*/ 35 w 69"/>
                  <a:gd name="T37" fmla="*/ 119 h 119"/>
                  <a:gd name="T38" fmla="*/ 23 w 69"/>
                  <a:gd name="T39" fmla="*/ 115 h 119"/>
                  <a:gd name="T40" fmla="*/ 15 w 69"/>
                  <a:gd name="T41" fmla="*/ 107 h 119"/>
                  <a:gd name="T42" fmla="*/ 8 w 69"/>
                  <a:gd name="T43" fmla="*/ 100 h 119"/>
                  <a:gd name="T44" fmla="*/ 0 w 69"/>
                  <a:gd name="T45" fmla="*/ 80 h 119"/>
                  <a:gd name="T46" fmla="*/ 0 w 69"/>
                  <a:gd name="T47" fmla="*/ 61 h 119"/>
                  <a:gd name="T48" fmla="*/ 15 w 69"/>
                  <a:gd name="T49" fmla="*/ 61 h 119"/>
                  <a:gd name="T50" fmla="*/ 15 w 69"/>
                  <a:gd name="T51" fmla="*/ 84 h 119"/>
                  <a:gd name="T52" fmla="*/ 19 w 69"/>
                  <a:gd name="T53" fmla="*/ 100 h 119"/>
                  <a:gd name="T54" fmla="*/ 23 w 69"/>
                  <a:gd name="T55" fmla="*/ 107 h 119"/>
                  <a:gd name="T56" fmla="*/ 27 w 69"/>
                  <a:gd name="T57" fmla="*/ 111 h 119"/>
                  <a:gd name="T58" fmla="*/ 35 w 69"/>
                  <a:gd name="T59" fmla="*/ 111 h 119"/>
                  <a:gd name="T60" fmla="*/ 38 w 69"/>
                  <a:gd name="T61" fmla="*/ 111 h 119"/>
                  <a:gd name="T62" fmla="*/ 42 w 69"/>
                  <a:gd name="T63" fmla="*/ 107 h 119"/>
                  <a:gd name="T64" fmla="*/ 46 w 69"/>
                  <a:gd name="T65" fmla="*/ 103 h 119"/>
                  <a:gd name="T66" fmla="*/ 50 w 69"/>
                  <a:gd name="T67" fmla="*/ 96 h 119"/>
                  <a:gd name="T68" fmla="*/ 54 w 69"/>
                  <a:gd name="T69" fmla="*/ 77 h 119"/>
                  <a:gd name="T70" fmla="*/ 54 w 69"/>
                  <a:gd name="T71" fmla="*/ 54 h 119"/>
                  <a:gd name="T72" fmla="*/ 54 w 69"/>
                  <a:gd name="T73" fmla="*/ 38 h 119"/>
                  <a:gd name="T74" fmla="*/ 50 w 69"/>
                  <a:gd name="T75" fmla="*/ 23 h 119"/>
                  <a:gd name="T76" fmla="*/ 46 w 69"/>
                  <a:gd name="T77" fmla="*/ 15 h 119"/>
                  <a:gd name="T78" fmla="*/ 42 w 69"/>
                  <a:gd name="T79" fmla="*/ 11 h 119"/>
                  <a:gd name="T80" fmla="*/ 38 w 69"/>
                  <a:gd name="T81" fmla="*/ 8 h 119"/>
                  <a:gd name="T82" fmla="*/ 35 w 69"/>
                  <a:gd name="T83" fmla="*/ 8 h 119"/>
                  <a:gd name="T84" fmla="*/ 27 w 69"/>
                  <a:gd name="T85" fmla="*/ 8 h 119"/>
                  <a:gd name="T86" fmla="*/ 23 w 69"/>
                  <a:gd name="T87" fmla="*/ 11 h 119"/>
                  <a:gd name="T88" fmla="*/ 19 w 69"/>
                  <a:gd name="T89" fmla="*/ 19 h 119"/>
                  <a:gd name="T90" fmla="*/ 15 w 69"/>
                  <a:gd name="T91" fmla="*/ 34 h 119"/>
                  <a:gd name="T92" fmla="*/ 15 w 69"/>
                  <a:gd name="T93" fmla="*/ 50 h 119"/>
                  <a:gd name="T94" fmla="*/ 15 w 69"/>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1"/>
                    </a:moveTo>
                    <a:lnTo>
                      <a:pt x="0" y="42"/>
                    </a:lnTo>
                    <a:lnTo>
                      <a:pt x="4" y="27"/>
                    </a:lnTo>
                    <a:lnTo>
                      <a:pt x="11" y="15"/>
                    </a:lnTo>
                    <a:lnTo>
                      <a:pt x="19" y="8"/>
                    </a:lnTo>
                    <a:lnTo>
                      <a:pt x="27" y="4"/>
                    </a:lnTo>
                    <a:lnTo>
                      <a:pt x="35" y="0"/>
                    </a:lnTo>
                    <a:lnTo>
                      <a:pt x="42" y="4"/>
                    </a:lnTo>
                    <a:lnTo>
                      <a:pt x="50" y="8"/>
                    </a:lnTo>
                    <a:lnTo>
                      <a:pt x="58" y="15"/>
                    </a:lnTo>
                    <a:lnTo>
                      <a:pt x="61" y="27"/>
                    </a:lnTo>
                    <a:lnTo>
                      <a:pt x="69" y="42"/>
                    </a:lnTo>
                    <a:lnTo>
                      <a:pt x="69" y="57"/>
                    </a:lnTo>
                    <a:lnTo>
                      <a:pt x="69" y="77"/>
                    </a:lnTo>
                    <a:lnTo>
                      <a:pt x="61" y="92"/>
                    </a:lnTo>
                    <a:lnTo>
                      <a:pt x="58" y="103"/>
                    </a:lnTo>
                    <a:lnTo>
                      <a:pt x="50" y="111"/>
                    </a:lnTo>
                    <a:lnTo>
                      <a:pt x="42" y="115"/>
                    </a:lnTo>
                    <a:lnTo>
                      <a:pt x="35" y="119"/>
                    </a:lnTo>
                    <a:lnTo>
                      <a:pt x="23" y="115"/>
                    </a:lnTo>
                    <a:lnTo>
                      <a:pt x="15" y="107"/>
                    </a:lnTo>
                    <a:lnTo>
                      <a:pt x="8" y="100"/>
                    </a:lnTo>
                    <a:lnTo>
                      <a:pt x="0" y="80"/>
                    </a:lnTo>
                    <a:lnTo>
                      <a:pt x="0" y="61"/>
                    </a:lnTo>
                    <a:close/>
                    <a:moveTo>
                      <a:pt x="15" y="61"/>
                    </a:moveTo>
                    <a:lnTo>
                      <a:pt x="15" y="84"/>
                    </a:lnTo>
                    <a:lnTo>
                      <a:pt x="19" y="100"/>
                    </a:lnTo>
                    <a:lnTo>
                      <a:pt x="23" y="107"/>
                    </a:lnTo>
                    <a:lnTo>
                      <a:pt x="27" y="111"/>
                    </a:lnTo>
                    <a:lnTo>
                      <a:pt x="35" y="111"/>
                    </a:lnTo>
                    <a:lnTo>
                      <a:pt x="38" y="111"/>
                    </a:lnTo>
                    <a:lnTo>
                      <a:pt x="42" y="107"/>
                    </a:lnTo>
                    <a:lnTo>
                      <a:pt x="46" y="103"/>
                    </a:lnTo>
                    <a:lnTo>
                      <a:pt x="50" y="96"/>
                    </a:lnTo>
                    <a:lnTo>
                      <a:pt x="54" y="77"/>
                    </a:lnTo>
                    <a:lnTo>
                      <a:pt x="54" y="54"/>
                    </a:lnTo>
                    <a:lnTo>
                      <a:pt x="54" y="38"/>
                    </a:lnTo>
                    <a:lnTo>
                      <a:pt x="50" y="23"/>
                    </a:lnTo>
                    <a:lnTo>
                      <a:pt x="46" y="15"/>
                    </a:lnTo>
                    <a:lnTo>
                      <a:pt x="42" y="11"/>
                    </a:lnTo>
                    <a:lnTo>
                      <a:pt x="38" y="8"/>
                    </a:lnTo>
                    <a:lnTo>
                      <a:pt x="35" y="8"/>
                    </a:lnTo>
                    <a:lnTo>
                      <a:pt x="27" y="8"/>
                    </a:lnTo>
                    <a:lnTo>
                      <a:pt x="23" y="11"/>
                    </a:lnTo>
                    <a:lnTo>
                      <a:pt x="19" y="19"/>
                    </a:lnTo>
                    <a:lnTo>
                      <a:pt x="15" y="34"/>
                    </a:lnTo>
                    <a:lnTo>
                      <a:pt x="15" y="50"/>
                    </a:lnTo>
                    <a:lnTo>
                      <a:pt x="15" y="61"/>
                    </a:lnTo>
                    <a:close/>
                  </a:path>
                </a:pathLst>
              </a:custGeom>
              <a:solidFill>
                <a:srgbClr val="000000"/>
              </a:solidFill>
              <a:ln w="0">
                <a:solidFill>
                  <a:srgbClr val="000000"/>
                </a:solidFill>
                <a:round/>
                <a:headEnd/>
                <a:tailEnd/>
              </a:ln>
            </p:spPr>
            <p:txBody>
              <a:bodyPr/>
              <a:lstStyle/>
              <a:p>
                <a:endParaRPr lang="en-CA"/>
              </a:p>
            </p:txBody>
          </p:sp>
          <p:sp>
            <p:nvSpPr>
              <p:cNvPr id="19707" name="Rectangle 172"/>
              <p:cNvSpPr>
                <a:spLocks noChangeArrowheads="1"/>
              </p:cNvSpPr>
              <p:nvPr/>
            </p:nvSpPr>
            <p:spPr bwMode="auto">
              <a:xfrm>
                <a:off x="3304" y="2120"/>
                <a:ext cx="8" cy="208"/>
              </a:xfrm>
              <a:prstGeom prst="rect">
                <a:avLst/>
              </a:prstGeom>
              <a:solidFill>
                <a:srgbClr val="000000"/>
              </a:solidFill>
              <a:ln w="0">
                <a:solidFill>
                  <a:srgbClr val="000000"/>
                </a:solidFill>
                <a:miter lim="800000"/>
                <a:headEnd/>
                <a:tailEnd/>
              </a:ln>
            </p:spPr>
            <p:txBody>
              <a:bodyPr/>
              <a:lstStyle/>
              <a:p>
                <a:endParaRPr lang="en-US"/>
              </a:p>
            </p:txBody>
          </p:sp>
          <p:sp>
            <p:nvSpPr>
              <p:cNvPr id="19708" name="Freeform 173"/>
              <p:cNvSpPr>
                <a:spLocks/>
              </p:cNvSpPr>
              <p:nvPr/>
            </p:nvSpPr>
            <p:spPr bwMode="auto">
              <a:xfrm>
                <a:off x="3507" y="2255"/>
                <a:ext cx="19" cy="19"/>
              </a:xfrm>
              <a:custGeom>
                <a:avLst/>
                <a:gdLst>
                  <a:gd name="T0" fmla="*/ 12 w 19"/>
                  <a:gd name="T1" fmla="*/ 0 h 19"/>
                  <a:gd name="T2" fmla="*/ 16 w 19"/>
                  <a:gd name="T3" fmla="*/ 0 h 19"/>
                  <a:gd name="T4" fmla="*/ 19 w 19"/>
                  <a:gd name="T5" fmla="*/ 0 h 19"/>
                  <a:gd name="T6" fmla="*/ 19 w 19"/>
                  <a:gd name="T7" fmla="*/ 3 h 19"/>
                  <a:gd name="T8" fmla="*/ 19 w 19"/>
                  <a:gd name="T9" fmla="*/ 7 h 19"/>
                  <a:gd name="T10" fmla="*/ 19 w 19"/>
                  <a:gd name="T11" fmla="*/ 11 h 19"/>
                  <a:gd name="T12" fmla="*/ 19 w 19"/>
                  <a:gd name="T13" fmla="*/ 15 h 19"/>
                  <a:gd name="T14" fmla="*/ 16 w 19"/>
                  <a:gd name="T15" fmla="*/ 15 h 19"/>
                  <a:gd name="T16" fmla="*/ 12 w 19"/>
                  <a:gd name="T17" fmla="*/ 19 h 19"/>
                  <a:gd name="T18" fmla="*/ 8 w 19"/>
                  <a:gd name="T19" fmla="*/ 15 h 19"/>
                  <a:gd name="T20" fmla="*/ 4 w 19"/>
                  <a:gd name="T21" fmla="*/ 15 h 19"/>
                  <a:gd name="T22" fmla="*/ 0 w 19"/>
                  <a:gd name="T23" fmla="*/ 11 h 19"/>
                  <a:gd name="T24" fmla="*/ 0 w 19"/>
                  <a:gd name="T25" fmla="*/ 7 h 19"/>
                  <a:gd name="T26" fmla="*/ 0 w 19"/>
                  <a:gd name="T27" fmla="*/ 3 h 19"/>
                  <a:gd name="T28" fmla="*/ 4 w 19"/>
                  <a:gd name="T29" fmla="*/ 0 h 19"/>
                  <a:gd name="T30" fmla="*/ 8 w 19"/>
                  <a:gd name="T31" fmla="*/ 0 h 19"/>
                  <a:gd name="T32" fmla="*/ 12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12" y="0"/>
                    </a:moveTo>
                    <a:lnTo>
                      <a:pt x="16" y="0"/>
                    </a:lnTo>
                    <a:lnTo>
                      <a:pt x="19" y="0"/>
                    </a:lnTo>
                    <a:lnTo>
                      <a:pt x="19" y="3"/>
                    </a:lnTo>
                    <a:lnTo>
                      <a:pt x="19" y="7"/>
                    </a:lnTo>
                    <a:lnTo>
                      <a:pt x="19" y="11"/>
                    </a:lnTo>
                    <a:lnTo>
                      <a:pt x="19" y="15"/>
                    </a:lnTo>
                    <a:lnTo>
                      <a:pt x="16" y="15"/>
                    </a:lnTo>
                    <a:lnTo>
                      <a:pt x="12" y="19"/>
                    </a:lnTo>
                    <a:lnTo>
                      <a:pt x="8" y="15"/>
                    </a:lnTo>
                    <a:lnTo>
                      <a:pt x="4" y="15"/>
                    </a:lnTo>
                    <a:lnTo>
                      <a:pt x="0" y="11"/>
                    </a:lnTo>
                    <a:lnTo>
                      <a:pt x="0" y="7"/>
                    </a:lnTo>
                    <a:lnTo>
                      <a:pt x="0" y="3"/>
                    </a:lnTo>
                    <a:lnTo>
                      <a:pt x="4" y="0"/>
                    </a:lnTo>
                    <a:lnTo>
                      <a:pt x="8" y="0"/>
                    </a:lnTo>
                    <a:lnTo>
                      <a:pt x="12" y="0"/>
                    </a:lnTo>
                    <a:close/>
                  </a:path>
                </a:pathLst>
              </a:custGeom>
              <a:solidFill>
                <a:srgbClr val="000000"/>
              </a:solidFill>
              <a:ln w="0">
                <a:solidFill>
                  <a:srgbClr val="000000"/>
                </a:solidFill>
                <a:round/>
                <a:headEnd/>
                <a:tailEnd/>
              </a:ln>
            </p:spPr>
            <p:txBody>
              <a:bodyPr/>
              <a:lstStyle/>
              <a:p>
                <a:endParaRPr lang="en-CA"/>
              </a:p>
            </p:txBody>
          </p:sp>
          <p:sp>
            <p:nvSpPr>
              <p:cNvPr id="19709" name="Freeform 174"/>
              <p:cNvSpPr>
                <a:spLocks noEditPoints="1"/>
              </p:cNvSpPr>
              <p:nvPr/>
            </p:nvSpPr>
            <p:spPr bwMode="auto">
              <a:xfrm>
                <a:off x="3546" y="2155"/>
                <a:ext cx="69" cy="119"/>
              </a:xfrm>
              <a:custGeom>
                <a:avLst/>
                <a:gdLst>
                  <a:gd name="T0" fmla="*/ 0 w 69"/>
                  <a:gd name="T1" fmla="*/ 61 h 119"/>
                  <a:gd name="T2" fmla="*/ 0 w 69"/>
                  <a:gd name="T3" fmla="*/ 42 h 119"/>
                  <a:gd name="T4" fmla="*/ 3 w 69"/>
                  <a:gd name="T5" fmla="*/ 27 h 119"/>
                  <a:gd name="T6" fmla="*/ 11 w 69"/>
                  <a:gd name="T7" fmla="*/ 15 h 119"/>
                  <a:gd name="T8" fmla="*/ 19 w 69"/>
                  <a:gd name="T9" fmla="*/ 8 h 119"/>
                  <a:gd name="T10" fmla="*/ 26 w 69"/>
                  <a:gd name="T11" fmla="*/ 4 h 119"/>
                  <a:gd name="T12" fmla="*/ 34 w 69"/>
                  <a:gd name="T13" fmla="*/ 0 h 119"/>
                  <a:gd name="T14" fmla="*/ 42 w 69"/>
                  <a:gd name="T15" fmla="*/ 4 h 119"/>
                  <a:gd name="T16" fmla="*/ 49 w 69"/>
                  <a:gd name="T17" fmla="*/ 8 h 119"/>
                  <a:gd name="T18" fmla="*/ 57 w 69"/>
                  <a:gd name="T19" fmla="*/ 15 h 119"/>
                  <a:gd name="T20" fmla="*/ 65 w 69"/>
                  <a:gd name="T21" fmla="*/ 27 h 119"/>
                  <a:gd name="T22" fmla="*/ 69 w 69"/>
                  <a:gd name="T23" fmla="*/ 42 h 119"/>
                  <a:gd name="T24" fmla="*/ 69 w 69"/>
                  <a:gd name="T25" fmla="*/ 57 h 119"/>
                  <a:gd name="T26" fmla="*/ 69 w 69"/>
                  <a:gd name="T27" fmla="*/ 77 h 119"/>
                  <a:gd name="T28" fmla="*/ 65 w 69"/>
                  <a:gd name="T29" fmla="*/ 92 h 119"/>
                  <a:gd name="T30" fmla="*/ 57 w 69"/>
                  <a:gd name="T31" fmla="*/ 103 h 119"/>
                  <a:gd name="T32" fmla="*/ 49 w 69"/>
                  <a:gd name="T33" fmla="*/ 111 h 119"/>
                  <a:gd name="T34" fmla="*/ 42 w 69"/>
                  <a:gd name="T35" fmla="*/ 115 h 119"/>
                  <a:gd name="T36" fmla="*/ 34 w 69"/>
                  <a:gd name="T37" fmla="*/ 119 h 119"/>
                  <a:gd name="T38" fmla="*/ 23 w 69"/>
                  <a:gd name="T39" fmla="*/ 115 h 119"/>
                  <a:gd name="T40" fmla="*/ 15 w 69"/>
                  <a:gd name="T41" fmla="*/ 107 h 119"/>
                  <a:gd name="T42" fmla="*/ 7 w 69"/>
                  <a:gd name="T43" fmla="*/ 100 h 119"/>
                  <a:gd name="T44" fmla="*/ 0 w 69"/>
                  <a:gd name="T45" fmla="*/ 80 h 119"/>
                  <a:gd name="T46" fmla="*/ 0 w 69"/>
                  <a:gd name="T47" fmla="*/ 61 h 119"/>
                  <a:gd name="T48" fmla="*/ 15 w 69"/>
                  <a:gd name="T49" fmla="*/ 61 h 119"/>
                  <a:gd name="T50" fmla="*/ 15 w 69"/>
                  <a:gd name="T51" fmla="*/ 84 h 119"/>
                  <a:gd name="T52" fmla="*/ 19 w 69"/>
                  <a:gd name="T53" fmla="*/ 100 h 119"/>
                  <a:gd name="T54" fmla="*/ 23 w 69"/>
                  <a:gd name="T55" fmla="*/ 107 h 119"/>
                  <a:gd name="T56" fmla="*/ 26 w 69"/>
                  <a:gd name="T57" fmla="*/ 111 h 119"/>
                  <a:gd name="T58" fmla="*/ 34 w 69"/>
                  <a:gd name="T59" fmla="*/ 111 h 119"/>
                  <a:gd name="T60" fmla="*/ 38 w 69"/>
                  <a:gd name="T61" fmla="*/ 111 h 119"/>
                  <a:gd name="T62" fmla="*/ 42 w 69"/>
                  <a:gd name="T63" fmla="*/ 107 h 119"/>
                  <a:gd name="T64" fmla="*/ 46 w 69"/>
                  <a:gd name="T65" fmla="*/ 103 h 119"/>
                  <a:gd name="T66" fmla="*/ 49 w 69"/>
                  <a:gd name="T67" fmla="*/ 96 h 119"/>
                  <a:gd name="T68" fmla="*/ 53 w 69"/>
                  <a:gd name="T69" fmla="*/ 77 h 119"/>
                  <a:gd name="T70" fmla="*/ 53 w 69"/>
                  <a:gd name="T71" fmla="*/ 54 h 119"/>
                  <a:gd name="T72" fmla="*/ 53 w 69"/>
                  <a:gd name="T73" fmla="*/ 38 h 119"/>
                  <a:gd name="T74" fmla="*/ 49 w 69"/>
                  <a:gd name="T75" fmla="*/ 23 h 119"/>
                  <a:gd name="T76" fmla="*/ 46 w 69"/>
                  <a:gd name="T77" fmla="*/ 15 h 119"/>
                  <a:gd name="T78" fmla="*/ 42 w 69"/>
                  <a:gd name="T79" fmla="*/ 11 h 119"/>
                  <a:gd name="T80" fmla="*/ 38 w 69"/>
                  <a:gd name="T81" fmla="*/ 8 h 119"/>
                  <a:gd name="T82" fmla="*/ 34 w 69"/>
                  <a:gd name="T83" fmla="*/ 8 h 119"/>
                  <a:gd name="T84" fmla="*/ 30 w 69"/>
                  <a:gd name="T85" fmla="*/ 8 h 119"/>
                  <a:gd name="T86" fmla="*/ 23 w 69"/>
                  <a:gd name="T87" fmla="*/ 11 h 119"/>
                  <a:gd name="T88" fmla="*/ 19 w 69"/>
                  <a:gd name="T89" fmla="*/ 19 h 119"/>
                  <a:gd name="T90" fmla="*/ 15 w 69"/>
                  <a:gd name="T91" fmla="*/ 34 h 119"/>
                  <a:gd name="T92" fmla="*/ 15 w 69"/>
                  <a:gd name="T93" fmla="*/ 50 h 119"/>
                  <a:gd name="T94" fmla="*/ 15 w 69"/>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1"/>
                    </a:moveTo>
                    <a:lnTo>
                      <a:pt x="0" y="42"/>
                    </a:lnTo>
                    <a:lnTo>
                      <a:pt x="3" y="27"/>
                    </a:lnTo>
                    <a:lnTo>
                      <a:pt x="11" y="15"/>
                    </a:lnTo>
                    <a:lnTo>
                      <a:pt x="19" y="8"/>
                    </a:lnTo>
                    <a:lnTo>
                      <a:pt x="26" y="4"/>
                    </a:lnTo>
                    <a:lnTo>
                      <a:pt x="34" y="0"/>
                    </a:lnTo>
                    <a:lnTo>
                      <a:pt x="42" y="4"/>
                    </a:lnTo>
                    <a:lnTo>
                      <a:pt x="49" y="8"/>
                    </a:lnTo>
                    <a:lnTo>
                      <a:pt x="57" y="15"/>
                    </a:lnTo>
                    <a:lnTo>
                      <a:pt x="65" y="27"/>
                    </a:lnTo>
                    <a:lnTo>
                      <a:pt x="69" y="42"/>
                    </a:lnTo>
                    <a:lnTo>
                      <a:pt x="69" y="57"/>
                    </a:lnTo>
                    <a:lnTo>
                      <a:pt x="69" y="77"/>
                    </a:lnTo>
                    <a:lnTo>
                      <a:pt x="65" y="92"/>
                    </a:lnTo>
                    <a:lnTo>
                      <a:pt x="57" y="103"/>
                    </a:lnTo>
                    <a:lnTo>
                      <a:pt x="49" y="111"/>
                    </a:lnTo>
                    <a:lnTo>
                      <a:pt x="42" y="115"/>
                    </a:lnTo>
                    <a:lnTo>
                      <a:pt x="34" y="119"/>
                    </a:lnTo>
                    <a:lnTo>
                      <a:pt x="23" y="115"/>
                    </a:lnTo>
                    <a:lnTo>
                      <a:pt x="15" y="107"/>
                    </a:lnTo>
                    <a:lnTo>
                      <a:pt x="7" y="100"/>
                    </a:lnTo>
                    <a:lnTo>
                      <a:pt x="0" y="80"/>
                    </a:lnTo>
                    <a:lnTo>
                      <a:pt x="0" y="61"/>
                    </a:lnTo>
                    <a:close/>
                    <a:moveTo>
                      <a:pt x="15" y="61"/>
                    </a:moveTo>
                    <a:lnTo>
                      <a:pt x="15" y="84"/>
                    </a:lnTo>
                    <a:lnTo>
                      <a:pt x="19" y="100"/>
                    </a:lnTo>
                    <a:lnTo>
                      <a:pt x="23" y="107"/>
                    </a:lnTo>
                    <a:lnTo>
                      <a:pt x="26" y="111"/>
                    </a:lnTo>
                    <a:lnTo>
                      <a:pt x="34" y="111"/>
                    </a:lnTo>
                    <a:lnTo>
                      <a:pt x="38" y="111"/>
                    </a:lnTo>
                    <a:lnTo>
                      <a:pt x="42" y="107"/>
                    </a:lnTo>
                    <a:lnTo>
                      <a:pt x="46" y="103"/>
                    </a:lnTo>
                    <a:lnTo>
                      <a:pt x="49" y="96"/>
                    </a:lnTo>
                    <a:lnTo>
                      <a:pt x="53" y="77"/>
                    </a:lnTo>
                    <a:lnTo>
                      <a:pt x="53" y="54"/>
                    </a:lnTo>
                    <a:lnTo>
                      <a:pt x="53" y="38"/>
                    </a:lnTo>
                    <a:lnTo>
                      <a:pt x="49" y="23"/>
                    </a:lnTo>
                    <a:lnTo>
                      <a:pt x="46" y="15"/>
                    </a:lnTo>
                    <a:lnTo>
                      <a:pt x="42" y="11"/>
                    </a:lnTo>
                    <a:lnTo>
                      <a:pt x="38" y="8"/>
                    </a:lnTo>
                    <a:lnTo>
                      <a:pt x="34" y="8"/>
                    </a:lnTo>
                    <a:lnTo>
                      <a:pt x="30" y="8"/>
                    </a:lnTo>
                    <a:lnTo>
                      <a:pt x="23" y="11"/>
                    </a:lnTo>
                    <a:lnTo>
                      <a:pt x="19" y="19"/>
                    </a:lnTo>
                    <a:lnTo>
                      <a:pt x="15" y="34"/>
                    </a:lnTo>
                    <a:lnTo>
                      <a:pt x="15" y="50"/>
                    </a:lnTo>
                    <a:lnTo>
                      <a:pt x="15" y="61"/>
                    </a:lnTo>
                    <a:close/>
                  </a:path>
                </a:pathLst>
              </a:custGeom>
              <a:solidFill>
                <a:srgbClr val="000000"/>
              </a:solidFill>
              <a:ln w="0">
                <a:solidFill>
                  <a:srgbClr val="000000"/>
                </a:solidFill>
                <a:round/>
                <a:headEnd/>
                <a:tailEnd/>
              </a:ln>
            </p:spPr>
            <p:txBody>
              <a:bodyPr/>
              <a:lstStyle/>
              <a:p>
                <a:endParaRPr lang="en-CA"/>
              </a:p>
            </p:txBody>
          </p:sp>
          <p:sp>
            <p:nvSpPr>
              <p:cNvPr id="19710" name="Freeform 175"/>
              <p:cNvSpPr>
                <a:spLocks/>
              </p:cNvSpPr>
              <p:nvPr/>
            </p:nvSpPr>
            <p:spPr bwMode="auto">
              <a:xfrm>
                <a:off x="3626" y="2155"/>
                <a:ext cx="73" cy="115"/>
              </a:xfrm>
              <a:custGeom>
                <a:avLst/>
                <a:gdLst>
                  <a:gd name="T0" fmla="*/ 73 w 73"/>
                  <a:gd name="T1" fmla="*/ 96 h 115"/>
                  <a:gd name="T2" fmla="*/ 65 w 73"/>
                  <a:gd name="T3" fmla="*/ 115 h 115"/>
                  <a:gd name="T4" fmla="*/ 0 w 73"/>
                  <a:gd name="T5" fmla="*/ 115 h 115"/>
                  <a:gd name="T6" fmla="*/ 0 w 73"/>
                  <a:gd name="T7" fmla="*/ 111 h 115"/>
                  <a:gd name="T8" fmla="*/ 15 w 73"/>
                  <a:gd name="T9" fmla="*/ 96 h 115"/>
                  <a:gd name="T10" fmla="*/ 31 w 73"/>
                  <a:gd name="T11" fmla="*/ 80 h 115"/>
                  <a:gd name="T12" fmla="*/ 39 w 73"/>
                  <a:gd name="T13" fmla="*/ 69 h 115"/>
                  <a:gd name="T14" fmla="*/ 50 w 73"/>
                  <a:gd name="T15" fmla="*/ 54 h 115"/>
                  <a:gd name="T16" fmla="*/ 50 w 73"/>
                  <a:gd name="T17" fmla="*/ 38 h 115"/>
                  <a:gd name="T18" fmla="*/ 50 w 73"/>
                  <a:gd name="T19" fmla="*/ 31 h 115"/>
                  <a:gd name="T20" fmla="*/ 46 w 73"/>
                  <a:gd name="T21" fmla="*/ 19 h 115"/>
                  <a:gd name="T22" fmla="*/ 39 w 73"/>
                  <a:gd name="T23" fmla="*/ 15 h 115"/>
                  <a:gd name="T24" fmla="*/ 31 w 73"/>
                  <a:gd name="T25" fmla="*/ 15 h 115"/>
                  <a:gd name="T26" fmla="*/ 23 w 73"/>
                  <a:gd name="T27" fmla="*/ 15 h 115"/>
                  <a:gd name="T28" fmla="*/ 15 w 73"/>
                  <a:gd name="T29" fmla="*/ 19 h 115"/>
                  <a:gd name="T30" fmla="*/ 8 w 73"/>
                  <a:gd name="T31" fmla="*/ 27 h 115"/>
                  <a:gd name="T32" fmla="*/ 4 w 73"/>
                  <a:gd name="T33" fmla="*/ 34 h 115"/>
                  <a:gd name="T34" fmla="*/ 0 w 73"/>
                  <a:gd name="T35" fmla="*/ 34 h 115"/>
                  <a:gd name="T36" fmla="*/ 4 w 73"/>
                  <a:gd name="T37" fmla="*/ 19 h 115"/>
                  <a:gd name="T38" fmla="*/ 12 w 73"/>
                  <a:gd name="T39" fmla="*/ 11 h 115"/>
                  <a:gd name="T40" fmla="*/ 23 w 73"/>
                  <a:gd name="T41" fmla="*/ 4 h 115"/>
                  <a:gd name="T42" fmla="*/ 35 w 73"/>
                  <a:gd name="T43" fmla="*/ 0 h 115"/>
                  <a:gd name="T44" fmla="*/ 46 w 73"/>
                  <a:gd name="T45" fmla="*/ 4 h 115"/>
                  <a:gd name="T46" fmla="*/ 58 w 73"/>
                  <a:gd name="T47" fmla="*/ 11 h 115"/>
                  <a:gd name="T48" fmla="*/ 65 w 73"/>
                  <a:gd name="T49" fmla="*/ 19 h 115"/>
                  <a:gd name="T50" fmla="*/ 65 w 73"/>
                  <a:gd name="T51" fmla="*/ 31 h 115"/>
                  <a:gd name="T52" fmla="*/ 65 w 73"/>
                  <a:gd name="T53" fmla="*/ 38 h 115"/>
                  <a:gd name="T54" fmla="*/ 62 w 73"/>
                  <a:gd name="T55" fmla="*/ 50 h 115"/>
                  <a:gd name="T56" fmla="*/ 54 w 73"/>
                  <a:gd name="T57" fmla="*/ 61 h 115"/>
                  <a:gd name="T58" fmla="*/ 42 w 73"/>
                  <a:gd name="T59" fmla="*/ 77 h 115"/>
                  <a:gd name="T60" fmla="*/ 31 w 73"/>
                  <a:gd name="T61" fmla="*/ 88 h 115"/>
                  <a:gd name="T62" fmla="*/ 19 w 73"/>
                  <a:gd name="T63" fmla="*/ 100 h 115"/>
                  <a:gd name="T64" fmla="*/ 15 w 73"/>
                  <a:gd name="T65" fmla="*/ 103 h 115"/>
                  <a:gd name="T66" fmla="*/ 46 w 73"/>
                  <a:gd name="T67" fmla="*/ 103 h 115"/>
                  <a:gd name="T68" fmla="*/ 54 w 73"/>
                  <a:gd name="T69" fmla="*/ 103 h 115"/>
                  <a:gd name="T70" fmla="*/ 58 w 73"/>
                  <a:gd name="T71" fmla="*/ 103 h 115"/>
                  <a:gd name="T72" fmla="*/ 62 w 73"/>
                  <a:gd name="T73" fmla="*/ 100 h 115"/>
                  <a:gd name="T74" fmla="*/ 65 w 73"/>
                  <a:gd name="T75" fmla="*/ 100 h 115"/>
                  <a:gd name="T76" fmla="*/ 65 w 73"/>
                  <a:gd name="T77" fmla="*/ 96 h 115"/>
                  <a:gd name="T78" fmla="*/ 69 w 73"/>
                  <a:gd name="T79" fmla="*/ 96 h 115"/>
                  <a:gd name="T80" fmla="*/ 73 w 73"/>
                  <a:gd name="T81" fmla="*/ 96 h 11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5"/>
                  <a:gd name="T125" fmla="*/ 73 w 73"/>
                  <a:gd name="T126" fmla="*/ 115 h 11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5">
                    <a:moveTo>
                      <a:pt x="73" y="96"/>
                    </a:moveTo>
                    <a:lnTo>
                      <a:pt x="65" y="115"/>
                    </a:lnTo>
                    <a:lnTo>
                      <a:pt x="0" y="115"/>
                    </a:lnTo>
                    <a:lnTo>
                      <a:pt x="0" y="111"/>
                    </a:lnTo>
                    <a:lnTo>
                      <a:pt x="15" y="96"/>
                    </a:lnTo>
                    <a:lnTo>
                      <a:pt x="31" y="80"/>
                    </a:lnTo>
                    <a:lnTo>
                      <a:pt x="39" y="69"/>
                    </a:lnTo>
                    <a:lnTo>
                      <a:pt x="50" y="54"/>
                    </a:lnTo>
                    <a:lnTo>
                      <a:pt x="50" y="38"/>
                    </a:lnTo>
                    <a:lnTo>
                      <a:pt x="50" y="31"/>
                    </a:lnTo>
                    <a:lnTo>
                      <a:pt x="46" y="19"/>
                    </a:lnTo>
                    <a:lnTo>
                      <a:pt x="39" y="15"/>
                    </a:lnTo>
                    <a:lnTo>
                      <a:pt x="31" y="15"/>
                    </a:lnTo>
                    <a:lnTo>
                      <a:pt x="23" y="15"/>
                    </a:lnTo>
                    <a:lnTo>
                      <a:pt x="15" y="19"/>
                    </a:lnTo>
                    <a:lnTo>
                      <a:pt x="8" y="27"/>
                    </a:lnTo>
                    <a:lnTo>
                      <a:pt x="4" y="34"/>
                    </a:lnTo>
                    <a:lnTo>
                      <a:pt x="0" y="34"/>
                    </a:lnTo>
                    <a:lnTo>
                      <a:pt x="4" y="19"/>
                    </a:lnTo>
                    <a:lnTo>
                      <a:pt x="12" y="11"/>
                    </a:lnTo>
                    <a:lnTo>
                      <a:pt x="23" y="4"/>
                    </a:lnTo>
                    <a:lnTo>
                      <a:pt x="35" y="0"/>
                    </a:lnTo>
                    <a:lnTo>
                      <a:pt x="46" y="4"/>
                    </a:lnTo>
                    <a:lnTo>
                      <a:pt x="58" y="11"/>
                    </a:lnTo>
                    <a:lnTo>
                      <a:pt x="65" y="19"/>
                    </a:lnTo>
                    <a:lnTo>
                      <a:pt x="65" y="31"/>
                    </a:lnTo>
                    <a:lnTo>
                      <a:pt x="65" y="38"/>
                    </a:lnTo>
                    <a:lnTo>
                      <a:pt x="62" y="50"/>
                    </a:lnTo>
                    <a:lnTo>
                      <a:pt x="54" y="61"/>
                    </a:lnTo>
                    <a:lnTo>
                      <a:pt x="42" y="77"/>
                    </a:lnTo>
                    <a:lnTo>
                      <a:pt x="31" y="88"/>
                    </a:lnTo>
                    <a:lnTo>
                      <a:pt x="19" y="100"/>
                    </a:lnTo>
                    <a:lnTo>
                      <a:pt x="15" y="103"/>
                    </a:lnTo>
                    <a:lnTo>
                      <a:pt x="46" y="103"/>
                    </a:lnTo>
                    <a:lnTo>
                      <a:pt x="54" y="103"/>
                    </a:lnTo>
                    <a:lnTo>
                      <a:pt x="58" y="103"/>
                    </a:lnTo>
                    <a:lnTo>
                      <a:pt x="62" y="100"/>
                    </a:lnTo>
                    <a:lnTo>
                      <a:pt x="65" y="100"/>
                    </a:lnTo>
                    <a:lnTo>
                      <a:pt x="65" y="96"/>
                    </a:lnTo>
                    <a:lnTo>
                      <a:pt x="69" y="96"/>
                    </a:lnTo>
                    <a:lnTo>
                      <a:pt x="73" y="96"/>
                    </a:lnTo>
                    <a:close/>
                  </a:path>
                </a:pathLst>
              </a:custGeom>
              <a:solidFill>
                <a:srgbClr val="000000"/>
              </a:solidFill>
              <a:ln w="0">
                <a:solidFill>
                  <a:srgbClr val="000000"/>
                </a:solidFill>
                <a:round/>
                <a:headEnd/>
                <a:tailEnd/>
              </a:ln>
            </p:spPr>
            <p:txBody>
              <a:bodyPr/>
              <a:lstStyle/>
              <a:p>
                <a:endParaRPr lang="en-CA"/>
              </a:p>
            </p:txBody>
          </p:sp>
          <p:sp>
            <p:nvSpPr>
              <p:cNvPr id="19711" name="Freeform 176"/>
              <p:cNvSpPr>
                <a:spLocks noEditPoints="1"/>
              </p:cNvSpPr>
              <p:nvPr/>
            </p:nvSpPr>
            <p:spPr bwMode="auto">
              <a:xfrm>
                <a:off x="3714" y="2155"/>
                <a:ext cx="69" cy="119"/>
              </a:xfrm>
              <a:custGeom>
                <a:avLst/>
                <a:gdLst>
                  <a:gd name="T0" fmla="*/ 0 w 69"/>
                  <a:gd name="T1" fmla="*/ 61 h 119"/>
                  <a:gd name="T2" fmla="*/ 0 w 69"/>
                  <a:gd name="T3" fmla="*/ 42 h 119"/>
                  <a:gd name="T4" fmla="*/ 4 w 69"/>
                  <a:gd name="T5" fmla="*/ 27 h 119"/>
                  <a:gd name="T6" fmla="*/ 12 w 69"/>
                  <a:gd name="T7" fmla="*/ 15 h 119"/>
                  <a:gd name="T8" fmla="*/ 20 w 69"/>
                  <a:gd name="T9" fmla="*/ 8 h 119"/>
                  <a:gd name="T10" fmla="*/ 27 w 69"/>
                  <a:gd name="T11" fmla="*/ 4 h 119"/>
                  <a:gd name="T12" fmla="*/ 35 w 69"/>
                  <a:gd name="T13" fmla="*/ 0 h 119"/>
                  <a:gd name="T14" fmla="*/ 43 w 69"/>
                  <a:gd name="T15" fmla="*/ 4 h 119"/>
                  <a:gd name="T16" fmla="*/ 50 w 69"/>
                  <a:gd name="T17" fmla="*/ 8 h 119"/>
                  <a:gd name="T18" fmla="*/ 58 w 69"/>
                  <a:gd name="T19" fmla="*/ 15 h 119"/>
                  <a:gd name="T20" fmla="*/ 62 w 69"/>
                  <a:gd name="T21" fmla="*/ 27 h 119"/>
                  <a:gd name="T22" fmla="*/ 69 w 69"/>
                  <a:gd name="T23" fmla="*/ 42 h 119"/>
                  <a:gd name="T24" fmla="*/ 69 w 69"/>
                  <a:gd name="T25" fmla="*/ 57 h 119"/>
                  <a:gd name="T26" fmla="*/ 69 w 69"/>
                  <a:gd name="T27" fmla="*/ 77 h 119"/>
                  <a:gd name="T28" fmla="*/ 62 w 69"/>
                  <a:gd name="T29" fmla="*/ 92 h 119"/>
                  <a:gd name="T30" fmla="*/ 58 w 69"/>
                  <a:gd name="T31" fmla="*/ 103 h 119"/>
                  <a:gd name="T32" fmla="*/ 50 w 69"/>
                  <a:gd name="T33" fmla="*/ 111 h 119"/>
                  <a:gd name="T34" fmla="*/ 43 w 69"/>
                  <a:gd name="T35" fmla="*/ 115 h 119"/>
                  <a:gd name="T36" fmla="*/ 35 w 69"/>
                  <a:gd name="T37" fmla="*/ 119 h 119"/>
                  <a:gd name="T38" fmla="*/ 23 w 69"/>
                  <a:gd name="T39" fmla="*/ 115 h 119"/>
                  <a:gd name="T40" fmla="*/ 16 w 69"/>
                  <a:gd name="T41" fmla="*/ 107 h 119"/>
                  <a:gd name="T42" fmla="*/ 8 w 69"/>
                  <a:gd name="T43" fmla="*/ 100 h 119"/>
                  <a:gd name="T44" fmla="*/ 0 w 69"/>
                  <a:gd name="T45" fmla="*/ 80 h 119"/>
                  <a:gd name="T46" fmla="*/ 0 w 69"/>
                  <a:gd name="T47" fmla="*/ 61 h 119"/>
                  <a:gd name="T48" fmla="*/ 16 w 69"/>
                  <a:gd name="T49" fmla="*/ 61 h 119"/>
                  <a:gd name="T50" fmla="*/ 16 w 69"/>
                  <a:gd name="T51" fmla="*/ 84 h 119"/>
                  <a:gd name="T52" fmla="*/ 20 w 69"/>
                  <a:gd name="T53" fmla="*/ 100 h 119"/>
                  <a:gd name="T54" fmla="*/ 23 w 69"/>
                  <a:gd name="T55" fmla="*/ 107 h 119"/>
                  <a:gd name="T56" fmla="*/ 27 w 69"/>
                  <a:gd name="T57" fmla="*/ 111 h 119"/>
                  <a:gd name="T58" fmla="*/ 35 w 69"/>
                  <a:gd name="T59" fmla="*/ 111 h 119"/>
                  <a:gd name="T60" fmla="*/ 39 w 69"/>
                  <a:gd name="T61" fmla="*/ 111 h 119"/>
                  <a:gd name="T62" fmla="*/ 43 w 69"/>
                  <a:gd name="T63" fmla="*/ 107 h 119"/>
                  <a:gd name="T64" fmla="*/ 46 w 69"/>
                  <a:gd name="T65" fmla="*/ 103 h 119"/>
                  <a:gd name="T66" fmla="*/ 50 w 69"/>
                  <a:gd name="T67" fmla="*/ 96 h 119"/>
                  <a:gd name="T68" fmla="*/ 54 w 69"/>
                  <a:gd name="T69" fmla="*/ 77 h 119"/>
                  <a:gd name="T70" fmla="*/ 54 w 69"/>
                  <a:gd name="T71" fmla="*/ 54 h 119"/>
                  <a:gd name="T72" fmla="*/ 54 w 69"/>
                  <a:gd name="T73" fmla="*/ 38 h 119"/>
                  <a:gd name="T74" fmla="*/ 50 w 69"/>
                  <a:gd name="T75" fmla="*/ 23 h 119"/>
                  <a:gd name="T76" fmla="*/ 46 w 69"/>
                  <a:gd name="T77" fmla="*/ 15 h 119"/>
                  <a:gd name="T78" fmla="*/ 43 w 69"/>
                  <a:gd name="T79" fmla="*/ 11 h 119"/>
                  <a:gd name="T80" fmla="*/ 39 w 69"/>
                  <a:gd name="T81" fmla="*/ 8 h 119"/>
                  <a:gd name="T82" fmla="*/ 35 w 69"/>
                  <a:gd name="T83" fmla="*/ 8 h 119"/>
                  <a:gd name="T84" fmla="*/ 27 w 69"/>
                  <a:gd name="T85" fmla="*/ 8 h 119"/>
                  <a:gd name="T86" fmla="*/ 23 w 69"/>
                  <a:gd name="T87" fmla="*/ 11 h 119"/>
                  <a:gd name="T88" fmla="*/ 20 w 69"/>
                  <a:gd name="T89" fmla="*/ 19 h 119"/>
                  <a:gd name="T90" fmla="*/ 16 w 69"/>
                  <a:gd name="T91" fmla="*/ 34 h 119"/>
                  <a:gd name="T92" fmla="*/ 16 w 69"/>
                  <a:gd name="T93" fmla="*/ 50 h 119"/>
                  <a:gd name="T94" fmla="*/ 16 w 69"/>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1"/>
                    </a:moveTo>
                    <a:lnTo>
                      <a:pt x="0" y="42"/>
                    </a:lnTo>
                    <a:lnTo>
                      <a:pt x="4" y="27"/>
                    </a:lnTo>
                    <a:lnTo>
                      <a:pt x="12" y="15"/>
                    </a:lnTo>
                    <a:lnTo>
                      <a:pt x="20" y="8"/>
                    </a:lnTo>
                    <a:lnTo>
                      <a:pt x="27" y="4"/>
                    </a:lnTo>
                    <a:lnTo>
                      <a:pt x="35" y="0"/>
                    </a:lnTo>
                    <a:lnTo>
                      <a:pt x="43" y="4"/>
                    </a:lnTo>
                    <a:lnTo>
                      <a:pt x="50" y="8"/>
                    </a:lnTo>
                    <a:lnTo>
                      <a:pt x="58" y="15"/>
                    </a:lnTo>
                    <a:lnTo>
                      <a:pt x="62" y="27"/>
                    </a:lnTo>
                    <a:lnTo>
                      <a:pt x="69" y="42"/>
                    </a:lnTo>
                    <a:lnTo>
                      <a:pt x="69" y="57"/>
                    </a:lnTo>
                    <a:lnTo>
                      <a:pt x="69" y="77"/>
                    </a:lnTo>
                    <a:lnTo>
                      <a:pt x="62" y="92"/>
                    </a:lnTo>
                    <a:lnTo>
                      <a:pt x="58" y="103"/>
                    </a:lnTo>
                    <a:lnTo>
                      <a:pt x="50" y="111"/>
                    </a:lnTo>
                    <a:lnTo>
                      <a:pt x="43" y="115"/>
                    </a:lnTo>
                    <a:lnTo>
                      <a:pt x="35" y="119"/>
                    </a:lnTo>
                    <a:lnTo>
                      <a:pt x="23" y="115"/>
                    </a:lnTo>
                    <a:lnTo>
                      <a:pt x="16" y="107"/>
                    </a:lnTo>
                    <a:lnTo>
                      <a:pt x="8" y="100"/>
                    </a:lnTo>
                    <a:lnTo>
                      <a:pt x="0" y="80"/>
                    </a:lnTo>
                    <a:lnTo>
                      <a:pt x="0" y="61"/>
                    </a:lnTo>
                    <a:close/>
                    <a:moveTo>
                      <a:pt x="16" y="61"/>
                    </a:moveTo>
                    <a:lnTo>
                      <a:pt x="16" y="84"/>
                    </a:lnTo>
                    <a:lnTo>
                      <a:pt x="20" y="100"/>
                    </a:lnTo>
                    <a:lnTo>
                      <a:pt x="23" y="107"/>
                    </a:lnTo>
                    <a:lnTo>
                      <a:pt x="27" y="111"/>
                    </a:lnTo>
                    <a:lnTo>
                      <a:pt x="35" y="111"/>
                    </a:lnTo>
                    <a:lnTo>
                      <a:pt x="39" y="111"/>
                    </a:lnTo>
                    <a:lnTo>
                      <a:pt x="43" y="107"/>
                    </a:lnTo>
                    <a:lnTo>
                      <a:pt x="46" y="103"/>
                    </a:lnTo>
                    <a:lnTo>
                      <a:pt x="50" y="96"/>
                    </a:lnTo>
                    <a:lnTo>
                      <a:pt x="54" y="77"/>
                    </a:lnTo>
                    <a:lnTo>
                      <a:pt x="54" y="54"/>
                    </a:lnTo>
                    <a:lnTo>
                      <a:pt x="54" y="38"/>
                    </a:lnTo>
                    <a:lnTo>
                      <a:pt x="50" y="23"/>
                    </a:lnTo>
                    <a:lnTo>
                      <a:pt x="46" y="15"/>
                    </a:lnTo>
                    <a:lnTo>
                      <a:pt x="43" y="11"/>
                    </a:lnTo>
                    <a:lnTo>
                      <a:pt x="39" y="8"/>
                    </a:lnTo>
                    <a:lnTo>
                      <a:pt x="35" y="8"/>
                    </a:lnTo>
                    <a:lnTo>
                      <a:pt x="27" y="8"/>
                    </a:lnTo>
                    <a:lnTo>
                      <a:pt x="23" y="11"/>
                    </a:lnTo>
                    <a:lnTo>
                      <a:pt x="20" y="19"/>
                    </a:lnTo>
                    <a:lnTo>
                      <a:pt x="16" y="34"/>
                    </a:lnTo>
                    <a:lnTo>
                      <a:pt x="16" y="50"/>
                    </a:lnTo>
                    <a:lnTo>
                      <a:pt x="16" y="61"/>
                    </a:lnTo>
                    <a:close/>
                  </a:path>
                </a:pathLst>
              </a:custGeom>
              <a:solidFill>
                <a:srgbClr val="000000"/>
              </a:solidFill>
              <a:ln w="0">
                <a:solidFill>
                  <a:srgbClr val="000000"/>
                </a:solidFill>
                <a:round/>
                <a:headEnd/>
                <a:tailEnd/>
              </a:ln>
            </p:spPr>
            <p:txBody>
              <a:bodyPr/>
              <a:lstStyle/>
              <a:p>
                <a:endParaRPr lang="en-CA"/>
              </a:p>
            </p:txBody>
          </p:sp>
          <p:sp>
            <p:nvSpPr>
              <p:cNvPr id="19712" name="Rectangle 177"/>
              <p:cNvSpPr>
                <a:spLocks noChangeArrowheads="1"/>
              </p:cNvSpPr>
              <p:nvPr/>
            </p:nvSpPr>
            <p:spPr bwMode="auto">
              <a:xfrm>
                <a:off x="4071" y="2120"/>
                <a:ext cx="8" cy="208"/>
              </a:xfrm>
              <a:prstGeom prst="rect">
                <a:avLst/>
              </a:prstGeom>
              <a:solidFill>
                <a:srgbClr val="000000"/>
              </a:solidFill>
              <a:ln w="0">
                <a:solidFill>
                  <a:srgbClr val="000000"/>
                </a:solidFill>
                <a:miter lim="800000"/>
                <a:headEnd/>
                <a:tailEnd/>
              </a:ln>
            </p:spPr>
            <p:txBody>
              <a:bodyPr/>
              <a:lstStyle/>
              <a:p>
                <a:endParaRPr lang="en-US"/>
              </a:p>
            </p:txBody>
          </p:sp>
          <p:sp>
            <p:nvSpPr>
              <p:cNvPr id="19713" name="Freeform 178"/>
              <p:cNvSpPr>
                <a:spLocks/>
              </p:cNvSpPr>
              <p:nvPr/>
            </p:nvSpPr>
            <p:spPr bwMode="auto">
              <a:xfrm>
                <a:off x="4275" y="2255"/>
                <a:ext cx="19" cy="19"/>
              </a:xfrm>
              <a:custGeom>
                <a:avLst/>
                <a:gdLst>
                  <a:gd name="T0" fmla="*/ 11 w 19"/>
                  <a:gd name="T1" fmla="*/ 0 h 19"/>
                  <a:gd name="T2" fmla="*/ 15 w 19"/>
                  <a:gd name="T3" fmla="*/ 0 h 19"/>
                  <a:gd name="T4" fmla="*/ 19 w 19"/>
                  <a:gd name="T5" fmla="*/ 0 h 19"/>
                  <a:gd name="T6" fmla="*/ 19 w 19"/>
                  <a:gd name="T7" fmla="*/ 3 h 19"/>
                  <a:gd name="T8" fmla="*/ 19 w 19"/>
                  <a:gd name="T9" fmla="*/ 7 h 19"/>
                  <a:gd name="T10" fmla="*/ 19 w 19"/>
                  <a:gd name="T11" fmla="*/ 11 h 19"/>
                  <a:gd name="T12" fmla="*/ 19 w 19"/>
                  <a:gd name="T13" fmla="*/ 15 h 19"/>
                  <a:gd name="T14" fmla="*/ 15 w 19"/>
                  <a:gd name="T15" fmla="*/ 15 h 19"/>
                  <a:gd name="T16" fmla="*/ 11 w 19"/>
                  <a:gd name="T17" fmla="*/ 19 h 19"/>
                  <a:gd name="T18" fmla="*/ 7 w 19"/>
                  <a:gd name="T19" fmla="*/ 15 h 19"/>
                  <a:gd name="T20" fmla="*/ 3 w 19"/>
                  <a:gd name="T21" fmla="*/ 15 h 19"/>
                  <a:gd name="T22" fmla="*/ 0 w 19"/>
                  <a:gd name="T23" fmla="*/ 11 h 19"/>
                  <a:gd name="T24" fmla="*/ 0 w 19"/>
                  <a:gd name="T25" fmla="*/ 7 h 19"/>
                  <a:gd name="T26" fmla="*/ 0 w 19"/>
                  <a:gd name="T27" fmla="*/ 3 h 19"/>
                  <a:gd name="T28" fmla="*/ 3 w 19"/>
                  <a:gd name="T29" fmla="*/ 0 h 19"/>
                  <a:gd name="T30" fmla="*/ 7 w 19"/>
                  <a:gd name="T31" fmla="*/ 0 h 19"/>
                  <a:gd name="T32" fmla="*/ 11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11" y="0"/>
                    </a:moveTo>
                    <a:lnTo>
                      <a:pt x="15" y="0"/>
                    </a:lnTo>
                    <a:lnTo>
                      <a:pt x="19" y="0"/>
                    </a:lnTo>
                    <a:lnTo>
                      <a:pt x="19" y="3"/>
                    </a:lnTo>
                    <a:lnTo>
                      <a:pt x="19" y="7"/>
                    </a:lnTo>
                    <a:lnTo>
                      <a:pt x="19" y="11"/>
                    </a:lnTo>
                    <a:lnTo>
                      <a:pt x="19" y="15"/>
                    </a:lnTo>
                    <a:lnTo>
                      <a:pt x="15" y="15"/>
                    </a:lnTo>
                    <a:lnTo>
                      <a:pt x="11" y="19"/>
                    </a:lnTo>
                    <a:lnTo>
                      <a:pt x="7" y="15"/>
                    </a:lnTo>
                    <a:lnTo>
                      <a:pt x="3" y="15"/>
                    </a:lnTo>
                    <a:lnTo>
                      <a:pt x="0" y="11"/>
                    </a:lnTo>
                    <a:lnTo>
                      <a:pt x="0" y="7"/>
                    </a:lnTo>
                    <a:lnTo>
                      <a:pt x="0" y="3"/>
                    </a:lnTo>
                    <a:lnTo>
                      <a:pt x="3" y="0"/>
                    </a:lnTo>
                    <a:lnTo>
                      <a:pt x="7" y="0"/>
                    </a:lnTo>
                    <a:lnTo>
                      <a:pt x="11" y="0"/>
                    </a:lnTo>
                    <a:close/>
                  </a:path>
                </a:pathLst>
              </a:custGeom>
              <a:solidFill>
                <a:srgbClr val="000000"/>
              </a:solidFill>
              <a:ln w="0">
                <a:solidFill>
                  <a:srgbClr val="000000"/>
                </a:solidFill>
                <a:round/>
                <a:headEnd/>
                <a:tailEnd/>
              </a:ln>
            </p:spPr>
            <p:txBody>
              <a:bodyPr/>
              <a:lstStyle/>
              <a:p>
                <a:endParaRPr lang="en-CA"/>
              </a:p>
            </p:txBody>
          </p:sp>
          <p:sp>
            <p:nvSpPr>
              <p:cNvPr id="19714" name="Freeform 179"/>
              <p:cNvSpPr>
                <a:spLocks noEditPoints="1"/>
              </p:cNvSpPr>
              <p:nvPr/>
            </p:nvSpPr>
            <p:spPr bwMode="auto">
              <a:xfrm>
                <a:off x="4313" y="2155"/>
                <a:ext cx="69" cy="119"/>
              </a:xfrm>
              <a:custGeom>
                <a:avLst/>
                <a:gdLst>
                  <a:gd name="T0" fmla="*/ 0 w 69"/>
                  <a:gd name="T1" fmla="*/ 61 h 119"/>
                  <a:gd name="T2" fmla="*/ 0 w 69"/>
                  <a:gd name="T3" fmla="*/ 42 h 119"/>
                  <a:gd name="T4" fmla="*/ 4 w 69"/>
                  <a:gd name="T5" fmla="*/ 27 h 119"/>
                  <a:gd name="T6" fmla="*/ 11 w 69"/>
                  <a:gd name="T7" fmla="*/ 15 h 119"/>
                  <a:gd name="T8" fmla="*/ 19 w 69"/>
                  <a:gd name="T9" fmla="*/ 8 h 119"/>
                  <a:gd name="T10" fmla="*/ 27 w 69"/>
                  <a:gd name="T11" fmla="*/ 4 h 119"/>
                  <a:gd name="T12" fmla="*/ 34 w 69"/>
                  <a:gd name="T13" fmla="*/ 0 h 119"/>
                  <a:gd name="T14" fmla="*/ 42 w 69"/>
                  <a:gd name="T15" fmla="*/ 4 h 119"/>
                  <a:gd name="T16" fmla="*/ 50 w 69"/>
                  <a:gd name="T17" fmla="*/ 8 h 119"/>
                  <a:gd name="T18" fmla="*/ 57 w 69"/>
                  <a:gd name="T19" fmla="*/ 15 h 119"/>
                  <a:gd name="T20" fmla="*/ 65 w 69"/>
                  <a:gd name="T21" fmla="*/ 27 h 119"/>
                  <a:gd name="T22" fmla="*/ 69 w 69"/>
                  <a:gd name="T23" fmla="*/ 42 h 119"/>
                  <a:gd name="T24" fmla="*/ 69 w 69"/>
                  <a:gd name="T25" fmla="*/ 57 h 119"/>
                  <a:gd name="T26" fmla="*/ 69 w 69"/>
                  <a:gd name="T27" fmla="*/ 77 h 119"/>
                  <a:gd name="T28" fmla="*/ 65 w 69"/>
                  <a:gd name="T29" fmla="*/ 92 h 119"/>
                  <a:gd name="T30" fmla="*/ 57 w 69"/>
                  <a:gd name="T31" fmla="*/ 103 h 119"/>
                  <a:gd name="T32" fmla="*/ 50 w 69"/>
                  <a:gd name="T33" fmla="*/ 111 h 119"/>
                  <a:gd name="T34" fmla="*/ 42 w 69"/>
                  <a:gd name="T35" fmla="*/ 115 h 119"/>
                  <a:gd name="T36" fmla="*/ 34 w 69"/>
                  <a:gd name="T37" fmla="*/ 119 h 119"/>
                  <a:gd name="T38" fmla="*/ 23 w 69"/>
                  <a:gd name="T39" fmla="*/ 115 h 119"/>
                  <a:gd name="T40" fmla="*/ 15 w 69"/>
                  <a:gd name="T41" fmla="*/ 107 h 119"/>
                  <a:gd name="T42" fmla="*/ 8 w 69"/>
                  <a:gd name="T43" fmla="*/ 100 h 119"/>
                  <a:gd name="T44" fmla="*/ 0 w 69"/>
                  <a:gd name="T45" fmla="*/ 80 h 119"/>
                  <a:gd name="T46" fmla="*/ 0 w 69"/>
                  <a:gd name="T47" fmla="*/ 61 h 119"/>
                  <a:gd name="T48" fmla="*/ 15 w 69"/>
                  <a:gd name="T49" fmla="*/ 61 h 119"/>
                  <a:gd name="T50" fmla="*/ 15 w 69"/>
                  <a:gd name="T51" fmla="*/ 84 h 119"/>
                  <a:gd name="T52" fmla="*/ 19 w 69"/>
                  <a:gd name="T53" fmla="*/ 100 h 119"/>
                  <a:gd name="T54" fmla="*/ 23 w 69"/>
                  <a:gd name="T55" fmla="*/ 107 h 119"/>
                  <a:gd name="T56" fmla="*/ 27 w 69"/>
                  <a:gd name="T57" fmla="*/ 111 h 119"/>
                  <a:gd name="T58" fmla="*/ 34 w 69"/>
                  <a:gd name="T59" fmla="*/ 111 h 119"/>
                  <a:gd name="T60" fmla="*/ 38 w 69"/>
                  <a:gd name="T61" fmla="*/ 111 h 119"/>
                  <a:gd name="T62" fmla="*/ 42 w 69"/>
                  <a:gd name="T63" fmla="*/ 107 h 119"/>
                  <a:gd name="T64" fmla="*/ 46 w 69"/>
                  <a:gd name="T65" fmla="*/ 103 h 119"/>
                  <a:gd name="T66" fmla="*/ 50 w 69"/>
                  <a:gd name="T67" fmla="*/ 96 h 119"/>
                  <a:gd name="T68" fmla="*/ 54 w 69"/>
                  <a:gd name="T69" fmla="*/ 77 h 119"/>
                  <a:gd name="T70" fmla="*/ 54 w 69"/>
                  <a:gd name="T71" fmla="*/ 54 h 119"/>
                  <a:gd name="T72" fmla="*/ 54 w 69"/>
                  <a:gd name="T73" fmla="*/ 38 h 119"/>
                  <a:gd name="T74" fmla="*/ 50 w 69"/>
                  <a:gd name="T75" fmla="*/ 23 h 119"/>
                  <a:gd name="T76" fmla="*/ 46 w 69"/>
                  <a:gd name="T77" fmla="*/ 15 h 119"/>
                  <a:gd name="T78" fmla="*/ 42 w 69"/>
                  <a:gd name="T79" fmla="*/ 11 h 119"/>
                  <a:gd name="T80" fmla="*/ 38 w 69"/>
                  <a:gd name="T81" fmla="*/ 8 h 119"/>
                  <a:gd name="T82" fmla="*/ 34 w 69"/>
                  <a:gd name="T83" fmla="*/ 8 h 119"/>
                  <a:gd name="T84" fmla="*/ 31 w 69"/>
                  <a:gd name="T85" fmla="*/ 8 h 119"/>
                  <a:gd name="T86" fmla="*/ 27 w 69"/>
                  <a:gd name="T87" fmla="*/ 11 h 119"/>
                  <a:gd name="T88" fmla="*/ 19 w 69"/>
                  <a:gd name="T89" fmla="*/ 19 h 119"/>
                  <a:gd name="T90" fmla="*/ 15 w 69"/>
                  <a:gd name="T91" fmla="*/ 34 h 119"/>
                  <a:gd name="T92" fmla="*/ 15 w 69"/>
                  <a:gd name="T93" fmla="*/ 50 h 119"/>
                  <a:gd name="T94" fmla="*/ 15 w 69"/>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1"/>
                    </a:moveTo>
                    <a:lnTo>
                      <a:pt x="0" y="42"/>
                    </a:lnTo>
                    <a:lnTo>
                      <a:pt x="4" y="27"/>
                    </a:lnTo>
                    <a:lnTo>
                      <a:pt x="11" y="15"/>
                    </a:lnTo>
                    <a:lnTo>
                      <a:pt x="19" y="8"/>
                    </a:lnTo>
                    <a:lnTo>
                      <a:pt x="27" y="4"/>
                    </a:lnTo>
                    <a:lnTo>
                      <a:pt x="34" y="0"/>
                    </a:lnTo>
                    <a:lnTo>
                      <a:pt x="42" y="4"/>
                    </a:lnTo>
                    <a:lnTo>
                      <a:pt x="50" y="8"/>
                    </a:lnTo>
                    <a:lnTo>
                      <a:pt x="57" y="15"/>
                    </a:lnTo>
                    <a:lnTo>
                      <a:pt x="65" y="27"/>
                    </a:lnTo>
                    <a:lnTo>
                      <a:pt x="69" y="42"/>
                    </a:lnTo>
                    <a:lnTo>
                      <a:pt x="69" y="57"/>
                    </a:lnTo>
                    <a:lnTo>
                      <a:pt x="69" y="77"/>
                    </a:lnTo>
                    <a:lnTo>
                      <a:pt x="65" y="92"/>
                    </a:lnTo>
                    <a:lnTo>
                      <a:pt x="57" y="103"/>
                    </a:lnTo>
                    <a:lnTo>
                      <a:pt x="50" y="111"/>
                    </a:lnTo>
                    <a:lnTo>
                      <a:pt x="42" y="115"/>
                    </a:lnTo>
                    <a:lnTo>
                      <a:pt x="34" y="119"/>
                    </a:lnTo>
                    <a:lnTo>
                      <a:pt x="23" y="115"/>
                    </a:lnTo>
                    <a:lnTo>
                      <a:pt x="15" y="107"/>
                    </a:lnTo>
                    <a:lnTo>
                      <a:pt x="8" y="100"/>
                    </a:lnTo>
                    <a:lnTo>
                      <a:pt x="0" y="80"/>
                    </a:lnTo>
                    <a:lnTo>
                      <a:pt x="0" y="61"/>
                    </a:lnTo>
                    <a:close/>
                    <a:moveTo>
                      <a:pt x="15" y="61"/>
                    </a:moveTo>
                    <a:lnTo>
                      <a:pt x="15" y="84"/>
                    </a:lnTo>
                    <a:lnTo>
                      <a:pt x="19" y="100"/>
                    </a:lnTo>
                    <a:lnTo>
                      <a:pt x="23" y="107"/>
                    </a:lnTo>
                    <a:lnTo>
                      <a:pt x="27" y="111"/>
                    </a:lnTo>
                    <a:lnTo>
                      <a:pt x="34" y="111"/>
                    </a:lnTo>
                    <a:lnTo>
                      <a:pt x="38" y="111"/>
                    </a:lnTo>
                    <a:lnTo>
                      <a:pt x="42" y="107"/>
                    </a:lnTo>
                    <a:lnTo>
                      <a:pt x="46" y="103"/>
                    </a:lnTo>
                    <a:lnTo>
                      <a:pt x="50" y="96"/>
                    </a:lnTo>
                    <a:lnTo>
                      <a:pt x="54" y="77"/>
                    </a:lnTo>
                    <a:lnTo>
                      <a:pt x="54" y="54"/>
                    </a:lnTo>
                    <a:lnTo>
                      <a:pt x="54" y="38"/>
                    </a:lnTo>
                    <a:lnTo>
                      <a:pt x="50" y="23"/>
                    </a:lnTo>
                    <a:lnTo>
                      <a:pt x="46" y="15"/>
                    </a:lnTo>
                    <a:lnTo>
                      <a:pt x="42" y="11"/>
                    </a:lnTo>
                    <a:lnTo>
                      <a:pt x="38" y="8"/>
                    </a:lnTo>
                    <a:lnTo>
                      <a:pt x="34" y="8"/>
                    </a:lnTo>
                    <a:lnTo>
                      <a:pt x="31" y="8"/>
                    </a:lnTo>
                    <a:lnTo>
                      <a:pt x="27" y="11"/>
                    </a:lnTo>
                    <a:lnTo>
                      <a:pt x="19" y="19"/>
                    </a:lnTo>
                    <a:lnTo>
                      <a:pt x="15" y="34"/>
                    </a:lnTo>
                    <a:lnTo>
                      <a:pt x="15" y="50"/>
                    </a:lnTo>
                    <a:lnTo>
                      <a:pt x="15" y="61"/>
                    </a:lnTo>
                    <a:close/>
                  </a:path>
                </a:pathLst>
              </a:custGeom>
              <a:solidFill>
                <a:srgbClr val="000000"/>
              </a:solidFill>
              <a:ln w="0">
                <a:solidFill>
                  <a:srgbClr val="000000"/>
                </a:solidFill>
                <a:round/>
                <a:headEnd/>
                <a:tailEnd/>
              </a:ln>
            </p:spPr>
            <p:txBody>
              <a:bodyPr/>
              <a:lstStyle/>
              <a:p>
                <a:endParaRPr lang="en-CA"/>
              </a:p>
            </p:txBody>
          </p:sp>
          <p:sp>
            <p:nvSpPr>
              <p:cNvPr id="19715" name="Freeform 180"/>
              <p:cNvSpPr>
                <a:spLocks noEditPoints="1"/>
              </p:cNvSpPr>
              <p:nvPr/>
            </p:nvSpPr>
            <p:spPr bwMode="auto">
              <a:xfrm>
                <a:off x="4397" y="2155"/>
                <a:ext cx="69" cy="119"/>
              </a:xfrm>
              <a:custGeom>
                <a:avLst/>
                <a:gdLst>
                  <a:gd name="T0" fmla="*/ 0 w 69"/>
                  <a:gd name="T1" fmla="*/ 61 h 119"/>
                  <a:gd name="T2" fmla="*/ 0 w 69"/>
                  <a:gd name="T3" fmla="*/ 42 h 119"/>
                  <a:gd name="T4" fmla="*/ 4 w 69"/>
                  <a:gd name="T5" fmla="*/ 27 h 119"/>
                  <a:gd name="T6" fmla="*/ 12 w 69"/>
                  <a:gd name="T7" fmla="*/ 15 h 119"/>
                  <a:gd name="T8" fmla="*/ 20 w 69"/>
                  <a:gd name="T9" fmla="*/ 8 h 119"/>
                  <a:gd name="T10" fmla="*/ 27 w 69"/>
                  <a:gd name="T11" fmla="*/ 4 h 119"/>
                  <a:gd name="T12" fmla="*/ 35 w 69"/>
                  <a:gd name="T13" fmla="*/ 0 h 119"/>
                  <a:gd name="T14" fmla="*/ 43 w 69"/>
                  <a:gd name="T15" fmla="*/ 4 h 119"/>
                  <a:gd name="T16" fmla="*/ 50 w 69"/>
                  <a:gd name="T17" fmla="*/ 8 h 119"/>
                  <a:gd name="T18" fmla="*/ 58 w 69"/>
                  <a:gd name="T19" fmla="*/ 15 h 119"/>
                  <a:gd name="T20" fmla="*/ 66 w 69"/>
                  <a:gd name="T21" fmla="*/ 27 h 119"/>
                  <a:gd name="T22" fmla="*/ 69 w 69"/>
                  <a:gd name="T23" fmla="*/ 42 h 119"/>
                  <a:gd name="T24" fmla="*/ 69 w 69"/>
                  <a:gd name="T25" fmla="*/ 57 h 119"/>
                  <a:gd name="T26" fmla="*/ 69 w 69"/>
                  <a:gd name="T27" fmla="*/ 77 h 119"/>
                  <a:gd name="T28" fmla="*/ 66 w 69"/>
                  <a:gd name="T29" fmla="*/ 92 h 119"/>
                  <a:gd name="T30" fmla="*/ 58 w 69"/>
                  <a:gd name="T31" fmla="*/ 103 h 119"/>
                  <a:gd name="T32" fmla="*/ 50 w 69"/>
                  <a:gd name="T33" fmla="*/ 111 h 119"/>
                  <a:gd name="T34" fmla="*/ 43 w 69"/>
                  <a:gd name="T35" fmla="*/ 115 h 119"/>
                  <a:gd name="T36" fmla="*/ 35 w 69"/>
                  <a:gd name="T37" fmla="*/ 119 h 119"/>
                  <a:gd name="T38" fmla="*/ 23 w 69"/>
                  <a:gd name="T39" fmla="*/ 115 h 119"/>
                  <a:gd name="T40" fmla="*/ 16 w 69"/>
                  <a:gd name="T41" fmla="*/ 107 h 119"/>
                  <a:gd name="T42" fmla="*/ 8 w 69"/>
                  <a:gd name="T43" fmla="*/ 100 h 119"/>
                  <a:gd name="T44" fmla="*/ 0 w 69"/>
                  <a:gd name="T45" fmla="*/ 80 h 119"/>
                  <a:gd name="T46" fmla="*/ 0 w 69"/>
                  <a:gd name="T47" fmla="*/ 61 h 119"/>
                  <a:gd name="T48" fmla="*/ 16 w 69"/>
                  <a:gd name="T49" fmla="*/ 61 h 119"/>
                  <a:gd name="T50" fmla="*/ 16 w 69"/>
                  <a:gd name="T51" fmla="*/ 84 h 119"/>
                  <a:gd name="T52" fmla="*/ 20 w 69"/>
                  <a:gd name="T53" fmla="*/ 100 h 119"/>
                  <a:gd name="T54" fmla="*/ 23 w 69"/>
                  <a:gd name="T55" fmla="*/ 107 h 119"/>
                  <a:gd name="T56" fmla="*/ 27 w 69"/>
                  <a:gd name="T57" fmla="*/ 111 h 119"/>
                  <a:gd name="T58" fmla="*/ 35 w 69"/>
                  <a:gd name="T59" fmla="*/ 111 h 119"/>
                  <a:gd name="T60" fmla="*/ 39 w 69"/>
                  <a:gd name="T61" fmla="*/ 111 h 119"/>
                  <a:gd name="T62" fmla="*/ 43 w 69"/>
                  <a:gd name="T63" fmla="*/ 107 h 119"/>
                  <a:gd name="T64" fmla="*/ 46 w 69"/>
                  <a:gd name="T65" fmla="*/ 103 h 119"/>
                  <a:gd name="T66" fmla="*/ 50 w 69"/>
                  <a:gd name="T67" fmla="*/ 96 h 119"/>
                  <a:gd name="T68" fmla="*/ 54 w 69"/>
                  <a:gd name="T69" fmla="*/ 77 h 119"/>
                  <a:gd name="T70" fmla="*/ 54 w 69"/>
                  <a:gd name="T71" fmla="*/ 54 h 119"/>
                  <a:gd name="T72" fmla="*/ 54 w 69"/>
                  <a:gd name="T73" fmla="*/ 38 h 119"/>
                  <a:gd name="T74" fmla="*/ 50 w 69"/>
                  <a:gd name="T75" fmla="*/ 23 h 119"/>
                  <a:gd name="T76" fmla="*/ 46 w 69"/>
                  <a:gd name="T77" fmla="*/ 15 h 119"/>
                  <a:gd name="T78" fmla="*/ 43 w 69"/>
                  <a:gd name="T79" fmla="*/ 11 h 119"/>
                  <a:gd name="T80" fmla="*/ 39 w 69"/>
                  <a:gd name="T81" fmla="*/ 8 h 119"/>
                  <a:gd name="T82" fmla="*/ 35 w 69"/>
                  <a:gd name="T83" fmla="*/ 8 h 119"/>
                  <a:gd name="T84" fmla="*/ 31 w 69"/>
                  <a:gd name="T85" fmla="*/ 8 h 119"/>
                  <a:gd name="T86" fmla="*/ 23 w 69"/>
                  <a:gd name="T87" fmla="*/ 11 h 119"/>
                  <a:gd name="T88" fmla="*/ 20 w 69"/>
                  <a:gd name="T89" fmla="*/ 19 h 119"/>
                  <a:gd name="T90" fmla="*/ 16 w 69"/>
                  <a:gd name="T91" fmla="*/ 34 h 119"/>
                  <a:gd name="T92" fmla="*/ 16 w 69"/>
                  <a:gd name="T93" fmla="*/ 50 h 119"/>
                  <a:gd name="T94" fmla="*/ 16 w 69"/>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1"/>
                    </a:moveTo>
                    <a:lnTo>
                      <a:pt x="0" y="42"/>
                    </a:lnTo>
                    <a:lnTo>
                      <a:pt x="4" y="27"/>
                    </a:lnTo>
                    <a:lnTo>
                      <a:pt x="12" y="15"/>
                    </a:lnTo>
                    <a:lnTo>
                      <a:pt x="20" y="8"/>
                    </a:lnTo>
                    <a:lnTo>
                      <a:pt x="27" y="4"/>
                    </a:lnTo>
                    <a:lnTo>
                      <a:pt x="35" y="0"/>
                    </a:lnTo>
                    <a:lnTo>
                      <a:pt x="43" y="4"/>
                    </a:lnTo>
                    <a:lnTo>
                      <a:pt x="50" y="8"/>
                    </a:lnTo>
                    <a:lnTo>
                      <a:pt x="58" y="15"/>
                    </a:lnTo>
                    <a:lnTo>
                      <a:pt x="66" y="27"/>
                    </a:lnTo>
                    <a:lnTo>
                      <a:pt x="69" y="42"/>
                    </a:lnTo>
                    <a:lnTo>
                      <a:pt x="69" y="57"/>
                    </a:lnTo>
                    <a:lnTo>
                      <a:pt x="69" y="77"/>
                    </a:lnTo>
                    <a:lnTo>
                      <a:pt x="66" y="92"/>
                    </a:lnTo>
                    <a:lnTo>
                      <a:pt x="58" y="103"/>
                    </a:lnTo>
                    <a:lnTo>
                      <a:pt x="50" y="111"/>
                    </a:lnTo>
                    <a:lnTo>
                      <a:pt x="43" y="115"/>
                    </a:lnTo>
                    <a:lnTo>
                      <a:pt x="35" y="119"/>
                    </a:lnTo>
                    <a:lnTo>
                      <a:pt x="23" y="115"/>
                    </a:lnTo>
                    <a:lnTo>
                      <a:pt x="16" y="107"/>
                    </a:lnTo>
                    <a:lnTo>
                      <a:pt x="8" y="100"/>
                    </a:lnTo>
                    <a:lnTo>
                      <a:pt x="0" y="80"/>
                    </a:lnTo>
                    <a:lnTo>
                      <a:pt x="0" y="61"/>
                    </a:lnTo>
                    <a:close/>
                    <a:moveTo>
                      <a:pt x="16" y="61"/>
                    </a:moveTo>
                    <a:lnTo>
                      <a:pt x="16" y="84"/>
                    </a:lnTo>
                    <a:lnTo>
                      <a:pt x="20" y="100"/>
                    </a:lnTo>
                    <a:lnTo>
                      <a:pt x="23" y="107"/>
                    </a:lnTo>
                    <a:lnTo>
                      <a:pt x="27" y="111"/>
                    </a:lnTo>
                    <a:lnTo>
                      <a:pt x="35" y="111"/>
                    </a:lnTo>
                    <a:lnTo>
                      <a:pt x="39" y="111"/>
                    </a:lnTo>
                    <a:lnTo>
                      <a:pt x="43" y="107"/>
                    </a:lnTo>
                    <a:lnTo>
                      <a:pt x="46" y="103"/>
                    </a:lnTo>
                    <a:lnTo>
                      <a:pt x="50" y="96"/>
                    </a:lnTo>
                    <a:lnTo>
                      <a:pt x="54" y="77"/>
                    </a:lnTo>
                    <a:lnTo>
                      <a:pt x="54" y="54"/>
                    </a:lnTo>
                    <a:lnTo>
                      <a:pt x="54" y="38"/>
                    </a:lnTo>
                    <a:lnTo>
                      <a:pt x="50" y="23"/>
                    </a:lnTo>
                    <a:lnTo>
                      <a:pt x="46" y="15"/>
                    </a:lnTo>
                    <a:lnTo>
                      <a:pt x="43" y="11"/>
                    </a:lnTo>
                    <a:lnTo>
                      <a:pt x="39" y="8"/>
                    </a:lnTo>
                    <a:lnTo>
                      <a:pt x="35" y="8"/>
                    </a:lnTo>
                    <a:lnTo>
                      <a:pt x="31" y="8"/>
                    </a:lnTo>
                    <a:lnTo>
                      <a:pt x="23" y="11"/>
                    </a:lnTo>
                    <a:lnTo>
                      <a:pt x="20" y="19"/>
                    </a:lnTo>
                    <a:lnTo>
                      <a:pt x="16" y="34"/>
                    </a:lnTo>
                    <a:lnTo>
                      <a:pt x="16" y="50"/>
                    </a:lnTo>
                    <a:lnTo>
                      <a:pt x="16" y="61"/>
                    </a:lnTo>
                    <a:close/>
                  </a:path>
                </a:pathLst>
              </a:custGeom>
              <a:solidFill>
                <a:srgbClr val="000000"/>
              </a:solidFill>
              <a:ln w="0">
                <a:solidFill>
                  <a:srgbClr val="000000"/>
                </a:solidFill>
                <a:round/>
                <a:headEnd/>
                <a:tailEnd/>
              </a:ln>
            </p:spPr>
            <p:txBody>
              <a:bodyPr/>
              <a:lstStyle/>
              <a:p>
                <a:endParaRPr lang="en-CA"/>
              </a:p>
            </p:txBody>
          </p:sp>
          <p:sp>
            <p:nvSpPr>
              <p:cNvPr id="19716" name="Freeform 181"/>
              <p:cNvSpPr>
                <a:spLocks/>
              </p:cNvSpPr>
              <p:nvPr/>
            </p:nvSpPr>
            <p:spPr bwMode="auto">
              <a:xfrm>
                <a:off x="4478" y="2155"/>
                <a:ext cx="73" cy="115"/>
              </a:xfrm>
              <a:custGeom>
                <a:avLst/>
                <a:gdLst>
                  <a:gd name="T0" fmla="*/ 73 w 73"/>
                  <a:gd name="T1" fmla="*/ 96 h 115"/>
                  <a:gd name="T2" fmla="*/ 65 w 73"/>
                  <a:gd name="T3" fmla="*/ 115 h 115"/>
                  <a:gd name="T4" fmla="*/ 0 w 73"/>
                  <a:gd name="T5" fmla="*/ 115 h 115"/>
                  <a:gd name="T6" fmla="*/ 0 w 73"/>
                  <a:gd name="T7" fmla="*/ 111 h 115"/>
                  <a:gd name="T8" fmla="*/ 15 w 73"/>
                  <a:gd name="T9" fmla="*/ 96 h 115"/>
                  <a:gd name="T10" fmla="*/ 31 w 73"/>
                  <a:gd name="T11" fmla="*/ 80 h 115"/>
                  <a:gd name="T12" fmla="*/ 38 w 73"/>
                  <a:gd name="T13" fmla="*/ 69 h 115"/>
                  <a:gd name="T14" fmla="*/ 50 w 73"/>
                  <a:gd name="T15" fmla="*/ 54 h 115"/>
                  <a:gd name="T16" fmla="*/ 50 w 73"/>
                  <a:gd name="T17" fmla="*/ 38 h 115"/>
                  <a:gd name="T18" fmla="*/ 50 w 73"/>
                  <a:gd name="T19" fmla="*/ 31 h 115"/>
                  <a:gd name="T20" fmla="*/ 46 w 73"/>
                  <a:gd name="T21" fmla="*/ 19 h 115"/>
                  <a:gd name="T22" fmla="*/ 38 w 73"/>
                  <a:gd name="T23" fmla="*/ 15 h 115"/>
                  <a:gd name="T24" fmla="*/ 31 w 73"/>
                  <a:gd name="T25" fmla="*/ 15 h 115"/>
                  <a:gd name="T26" fmla="*/ 19 w 73"/>
                  <a:gd name="T27" fmla="*/ 15 h 115"/>
                  <a:gd name="T28" fmla="*/ 15 w 73"/>
                  <a:gd name="T29" fmla="*/ 19 h 115"/>
                  <a:gd name="T30" fmla="*/ 8 w 73"/>
                  <a:gd name="T31" fmla="*/ 27 h 115"/>
                  <a:gd name="T32" fmla="*/ 4 w 73"/>
                  <a:gd name="T33" fmla="*/ 34 h 115"/>
                  <a:gd name="T34" fmla="*/ 0 w 73"/>
                  <a:gd name="T35" fmla="*/ 34 h 115"/>
                  <a:gd name="T36" fmla="*/ 4 w 73"/>
                  <a:gd name="T37" fmla="*/ 19 h 115"/>
                  <a:gd name="T38" fmla="*/ 11 w 73"/>
                  <a:gd name="T39" fmla="*/ 11 h 115"/>
                  <a:gd name="T40" fmla="*/ 23 w 73"/>
                  <a:gd name="T41" fmla="*/ 4 h 115"/>
                  <a:gd name="T42" fmla="*/ 34 w 73"/>
                  <a:gd name="T43" fmla="*/ 0 h 115"/>
                  <a:gd name="T44" fmla="*/ 46 w 73"/>
                  <a:gd name="T45" fmla="*/ 4 h 115"/>
                  <a:gd name="T46" fmla="*/ 57 w 73"/>
                  <a:gd name="T47" fmla="*/ 11 h 115"/>
                  <a:gd name="T48" fmla="*/ 61 w 73"/>
                  <a:gd name="T49" fmla="*/ 19 h 115"/>
                  <a:gd name="T50" fmla="*/ 65 w 73"/>
                  <a:gd name="T51" fmla="*/ 31 h 115"/>
                  <a:gd name="T52" fmla="*/ 65 w 73"/>
                  <a:gd name="T53" fmla="*/ 38 h 115"/>
                  <a:gd name="T54" fmla="*/ 61 w 73"/>
                  <a:gd name="T55" fmla="*/ 50 h 115"/>
                  <a:gd name="T56" fmla="*/ 54 w 73"/>
                  <a:gd name="T57" fmla="*/ 61 h 115"/>
                  <a:gd name="T58" fmla="*/ 42 w 73"/>
                  <a:gd name="T59" fmla="*/ 77 h 115"/>
                  <a:gd name="T60" fmla="*/ 31 w 73"/>
                  <a:gd name="T61" fmla="*/ 88 h 115"/>
                  <a:gd name="T62" fmla="*/ 19 w 73"/>
                  <a:gd name="T63" fmla="*/ 100 h 115"/>
                  <a:gd name="T64" fmla="*/ 15 w 73"/>
                  <a:gd name="T65" fmla="*/ 103 h 115"/>
                  <a:gd name="T66" fmla="*/ 46 w 73"/>
                  <a:gd name="T67" fmla="*/ 103 h 115"/>
                  <a:gd name="T68" fmla="*/ 54 w 73"/>
                  <a:gd name="T69" fmla="*/ 103 h 115"/>
                  <a:gd name="T70" fmla="*/ 57 w 73"/>
                  <a:gd name="T71" fmla="*/ 103 h 115"/>
                  <a:gd name="T72" fmla="*/ 61 w 73"/>
                  <a:gd name="T73" fmla="*/ 100 h 115"/>
                  <a:gd name="T74" fmla="*/ 65 w 73"/>
                  <a:gd name="T75" fmla="*/ 100 h 115"/>
                  <a:gd name="T76" fmla="*/ 65 w 73"/>
                  <a:gd name="T77" fmla="*/ 96 h 115"/>
                  <a:gd name="T78" fmla="*/ 69 w 73"/>
                  <a:gd name="T79" fmla="*/ 96 h 115"/>
                  <a:gd name="T80" fmla="*/ 73 w 73"/>
                  <a:gd name="T81" fmla="*/ 96 h 11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5"/>
                  <a:gd name="T125" fmla="*/ 73 w 73"/>
                  <a:gd name="T126" fmla="*/ 115 h 11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5">
                    <a:moveTo>
                      <a:pt x="73" y="96"/>
                    </a:moveTo>
                    <a:lnTo>
                      <a:pt x="65" y="115"/>
                    </a:lnTo>
                    <a:lnTo>
                      <a:pt x="0" y="115"/>
                    </a:lnTo>
                    <a:lnTo>
                      <a:pt x="0" y="111"/>
                    </a:lnTo>
                    <a:lnTo>
                      <a:pt x="15" y="96"/>
                    </a:lnTo>
                    <a:lnTo>
                      <a:pt x="31" y="80"/>
                    </a:lnTo>
                    <a:lnTo>
                      <a:pt x="38" y="69"/>
                    </a:lnTo>
                    <a:lnTo>
                      <a:pt x="50" y="54"/>
                    </a:lnTo>
                    <a:lnTo>
                      <a:pt x="50" y="38"/>
                    </a:lnTo>
                    <a:lnTo>
                      <a:pt x="50" y="31"/>
                    </a:lnTo>
                    <a:lnTo>
                      <a:pt x="46" y="19"/>
                    </a:lnTo>
                    <a:lnTo>
                      <a:pt x="38" y="15"/>
                    </a:lnTo>
                    <a:lnTo>
                      <a:pt x="31" y="15"/>
                    </a:lnTo>
                    <a:lnTo>
                      <a:pt x="19" y="15"/>
                    </a:lnTo>
                    <a:lnTo>
                      <a:pt x="15" y="19"/>
                    </a:lnTo>
                    <a:lnTo>
                      <a:pt x="8" y="27"/>
                    </a:lnTo>
                    <a:lnTo>
                      <a:pt x="4" y="34"/>
                    </a:lnTo>
                    <a:lnTo>
                      <a:pt x="0" y="34"/>
                    </a:lnTo>
                    <a:lnTo>
                      <a:pt x="4" y="19"/>
                    </a:lnTo>
                    <a:lnTo>
                      <a:pt x="11" y="11"/>
                    </a:lnTo>
                    <a:lnTo>
                      <a:pt x="23" y="4"/>
                    </a:lnTo>
                    <a:lnTo>
                      <a:pt x="34" y="0"/>
                    </a:lnTo>
                    <a:lnTo>
                      <a:pt x="46" y="4"/>
                    </a:lnTo>
                    <a:lnTo>
                      <a:pt x="57" y="11"/>
                    </a:lnTo>
                    <a:lnTo>
                      <a:pt x="61" y="19"/>
                    </a:lnTo>
                    <a:lnTo>
                      <a:pt x="65" y="31"/>
                    </a:lnTo>
                    <a:lnTo>
                      <a:pt x="65" y="38"/>
                    </a:lnTo>
                    <a:lnTo>
                      <a:pt x="61" y="50"/>
                    </a:lnTo>
                    <a:lnTo>
                      <a:pt x="54" y="61"/>
                    </a:lnTo>
                    <a:lnTo>
                      <a:pt x="42" y="77"/>
                    </a:lnTo>
                    <a:lnTo>
                      <a:pt x="31" y="88"/>
                    </a:lnTo>
                    <a:lnTo>
                      <a:pt x="19" y="100"/>
                    </a:lnTo>
                    <a:lnTo>
                      <a:pt x="15" y="103"/>
                    </a:lnTo>
                    <a:lnTo>
                      <a:pt x="46" y="103"/>
                    </a:lnTo>
                    <a:lnTo>
                      <a:pt x="54" y="103"/>
                    </a:lnTo>
                    <a:lnTo>
                      <a:pt x="57" y="103"/>
                    </a:lnTo>
                    <a:lnTo>
                      <a:pt x="61" y="100"/>
                    </a:lnTo>
                    <a:lnTo>
                      <a:pt x="65" y="100"/>
                    </a:lnTo>
                    <a:lnTo>
                      <a:pt x="65" y="96"/>
                    </a:lnTo>
                    <a:lnTo>
                      <a:pt x="69" y="96"/>
                    </a:lnTo>
                    <a:lnTo>
                      <a:pt x="73" y="96"/>
                    </a:lnTo>
                    <a:close/>
                  </a:path>
                </a:pathLst>
              </a:custGeom>
              <a:solidFill>
                <a:srgbClr val="000000"/>
              </a:solidFill>
              <a:ln w="0">
                <a:solidFill>
                  <a:srgbClr val="000000"/>
                </a:solidFill>
                <a:round/>
                <a:headEnd/>
                <a:tailEnd/>
              </a:ln>
            </p:spPr>
            <p:txBody>
              <a:bodyPr/>
              <a:lstStyle/>
              <a:p>
                <a:endParaRPr lang="en-CA"/>
              </a:p>
            </p:txBody>
          </p:sp>
          <p:sp>
            <p:nvSpPr>
              <p:cNvPr id="19717" name="Freeform 182"/>
              <p:cNvSpPr>
                <a:spLocks/>
              </p:cNvSpPr>
              <p:nvPr/>
            </p:nvSpPr>
            <p:spPr bwMode="auto">
              <a:xfrm>
                <a:off x="4578" y="2155"/>
                <a:ext cx="42" cy="115"/>
              </a:xfrm>
              <a:custGeom>
                <a:avLst/>
                <a:gdLst>
                  <a:gd name="T0" fmla="*/ 0 w 42"/>
                  <a:gd name="T1" fmla="*/ 15 h 115"/>
                  <a:gd name="T2" fmla="*/ 27 w 42"/>
                  <a:gd name="T3" fmla="*/ 0 h 115"/>
                  <a:gd name="T4" fmla="*/ 27 w 42"/>
                  <a:gd name="T5" fmla="*/ 0 h 115"/>
                  <a:gd name="T6" fmla="*/ 27 w 42"/>
                  <a:gd name="T7" fmla="*/ 96 h 115"/>
                  <a:gd name="T8" fmla="*/ 30 w 42"/>
                  <a:gd name="T9" fmla="*/ 103 h 115"/>
                  <a:gd name="T10" fmla="*/ 30 w 42"/>
                  <a:gd name="T11" fmla="*/ 107 h 115"/>
                  <a:gd name="T12" fmla="*/ 30 w 42"/>
                  <a:gd name="T13" fmla="*/ 111 h 115"/>
                  <a:gd name="T14" fmla="*/ 34 w 42"/>
                  <a:gd name="T15" fmla="*/ 111 h 115"/>
                  <a:gd name="T16" fmla="*/ 38 w 42"/>
                  <a:gd name="T17" fmla="*/ 115 h 115"/>
                  <a:gd name="T18" fmla="*/ 42 w 42"/>
                  <a:gd name="T19" fmla="*/ 115 h 115"/>
                  <a:gd name="T20" fmla="*/ 42 w 42"/>
                  <a:gd name="T21" fmla="*/ 115 h 115"/>
                  <a:gd name="T22" fmla="*/ 0 w 42"/>
                  <a:gd name="T23" fmla="*/ 115 h 115"/>
                  <a:gd name="T24" fmla="*/ 0 w 42"/>
                  <a:gd name="T25" fmla="*/ 115 h 115"/>
                  <a:gd name="T26" fmla="*/ 7 w 42"/>
                  <a:gd name="T27" fmla="*/ 115 h 115"/>
                  <a:gd name="T28" fmla="*/ 11 w 42"/>
                  <a:gd name="T29" fmla="*/ 111 h 115"/>
                  <a:gd name="T30" fmla="*/ 11 w 42"/>
                  <a:gd name="T31" fmla="*/ 111 h 115"/>
                  <a:gd name="T32" fmla="*/ 15 w 42"/>
                  <a:gd name="T33" fmla="*/ 107 h 115"/>
                  <a:gd name="T34" fmla="*/ 15 w 42"/>
                  <a:gd name="T35" fmla="*/ 103 h 115"/>
                  <a:gd name="T36" fmla="*/ 15 w 42"/>
                  <a:gd name="T37" fmla="*/ 96 h 115"/>
                  <a:gd name="T38" fmla="*/ 15 w 42"/>
                  <a:gd name="T39" fmla="*/ 34 h 115"/>
                  <a:gd name="T40" fmla="*/ 15 w 42"/>
                  <a:gd name="T41" fmla="*/ 23 h 115"/>
                  <a:gd name="T42" fmla="*/ 15 w 42"/>
                  <a:gd name="T43" fmla="*/ 19 h 115"/>
                  <a:gd name="T44" fmla="*/ 11 w 42"/>
                  <a:gd name="T45" fmla="*/ 15 h 115"/>
                  <a:gd name="T46" fmla="*/ 11 w 42"/>
                  <a:gd name="T47" fmla="*/ 15 h 115"/>
                  <a:gd name="T48" fmla="*/ 11 w 42"/>
                  <a:gd name="T49" fmla="*/ 15 h 115"/>
                  <a:gd name="T50" fmla="*/ 7 w 42"/>
                  <a:gd name="T51" fmla="*/ 11 h 115"/>
                  <a:gd name="T52" fmla="*/ 4 w 42"/>
                  <a:gd name="T53" fmla="*/ 15 h 115"/>
                  <a:gd name="T54" fmla="*/ 0 w 42"/>
                  <a:gd name="T55" fmla="*/ 15 h 115"/>
                  <a:gd name="T56" fmla="*/ 0 w 42"/>
                  <a:gd name="T57" fmla="*/ 15 h 11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2"/>
                  <a:gd name="T88" fmla="*/ 0 h 115"/>
                  <a:gd name="T89" fmla="*/ 42 w 42"/>
                  <a:gd name="T90" fmla="*/ 115 h 11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2" h="115">
                    <a:moveTo>
                      <a:pt x="0" y="15"/>
                    </a:moveTo>
                    <a:lnTo>
                      <a:pt x="27" y="0"/>
                    </a:lnTo>
                    <a:lnTo>
                      <a:pt x="27" y="96"/>
                    </a:lnTo>
                    <a:lnTo>
                      <a:pt x="30" y="103"/>
                    </a:lnTo>
                    <a:lnTo>
                      <a:pt x="30" y="107"/>
                    </a:lnTo>
                    <a:lnTo>
                      <a:pt x="30" y="111"/>
                    </a:lnTo>
                    <a:lnTo>
                      <a:pt x="34" y="111"/>
                    </a:lnTo>
                    <a:lnTo>
                      <a:pt x="38" y="115"/>
                    </a:lnTo>
                    <a:lnTo>
                      <a:pt x="42" y="115"/>
                    </a:lnTo>
                    <a:lnTo>
                      <a:pt x="0" y="115"/>
                    </a:lnTo>
                    <a:lnTo>
                      <a:pt x="7" y="115"/>
                    </a:lnTo>
                    <a:lnTo>
                      <a:pt x="11" y="111"/>
                    </a:lnTo>
                    <a:lnTo>
                      <a:pt x="15" y="107"/>
                    </a:lnTo>
                    <a:lnTo>
                      <a:pt x="15" y="103"/>
                    </a:lnTo>
                    <a:lnTo>
                      <a:pt x="15" y="96"/>
                    </a:lnTo>
                    <a:lnTo>
                      <a:pt x="15" y="34"/>
                    </a:lnTo>
                    <a:lnTo>
                      <a:pt x="15" y="23"/>
                    </a:lnTo>
                    <a:lnTo>
                      <a:pt x="15" y="19"/>
                    </a:lnTo>
                    <a:lnTo>
                      <a:pt x="11" y="15"/>
                    </a:lnTo>
                    <a:lnTo>
                      <a:pt x="7" y="11"/>
                    </a:lnTo>
                    <a:lnTo>
                      <a:pt x="4" y="15"/>
                    </a:lnTo>
                    <a:lnTo>
                      <a:pt x="0" y="15"/>
                    </a:lnTo>
                    <a:close/>
                  </a:path>
                </a:pathLst>
              </a:custGeom>
              <a:solidFill>
                <a:srgbClr val="000000"/>
              </a:solidFill>
              <a:ln w="0">
                <a:solidFill>
                  <a:srgbClr val="000000"/>
                </a:solidFill>
                <a:round/>
                <a:headEnd/>
                <a:tailEnd/>
              </a:ln>
            </p:spPr>
            <p:txBody>
              <a:bodyPr/>
              <a:lstStyle/>
              <a:p>
                <a:endParaRPr lang="en-CA"/>
              </a:p>
            </p:txBody>
          </p:sp>
          <p:sp>
            <p:nvSpPr>
              <p:cNvPr id="19718" name="Rectangle 183"/>
              <p:cNvSpPr>
                <a:spLocks noChangeArrowheads="1"/>
              </p:cNvSpPr>
              <p:nvPr/>
            </p:nvSpPr>
            <p:spPr bwMode="auto">
              <a:xfrm>
                <a:off x="4670" y="2120"/>
                <a:ext cx="7" cy="208"/>
              </a:xfrm>
              <a:prstGeom prst="rect">
                <a:avLst/>
              </a:prstGeom>
              <a:solidFill>
                <a:srgbClr val="000000"/>
              </a:solidFill>
              <a:ln w="0">
                <a:solidFill>
                  <a:srgbClr val="000000"/>
                </a:solidFill>
                <a:miter lim="800000"/>
                <a:headEnd/>
                <a:tailEnd/>
              </a:ln>
            </p:spPr>
            <p:txBody>
              <a:bodyPr/>
              <a:lstStyle/>
              <a:p>
                <a:endParaRPr lang="en-US"/>
              </a:p>
            </p:txBody>
          </p:sp>
          <p:sp>
            <p:nvSpPr>
              <p:cNvPr id="19719" name="Freeform 184"/>
              <p:cNvSpPr>
                <a:spLocks/>
              </p:cNvSpPr>
              <p:nvPr/>
            </p:nvSpPr>
            <p:spPr bwMode="auto">
              <a:xfrm>
                <a:off x="4881" y="2255"/>
                <a:ext cx="19" cy="19"/>
              </a:xfrm>
              <a:custGeom>
                <a:avLst/>
                <a:gdLst>
                  <a:gd name="T0" fmla="*/ 11 w 19"/>
                  <a:gd name="T1" fmla="*/ 0 h 19"/>
                  <a:gd name="T2" fmla="*/ 15 w 19"/>
                  <a:gd name="T3" fmla="*/ 0 h 19"/>
                  <a:gd name="T4" fmla="*/ 19 w 19"/>
                  <a:gd name="T5" fmla="*/ 0 h 19"/>
                  <a:gd name="T6" fmla="*/ 19 w 19"/>
                  <a:gd name="T7" fmla="*/ 3 h 19"/>
                  <a:gd name="T8" fmla="*/ 19 w 19"/>
                  <a:gd name="T9" fmla="*/ 7 h 19"/>
                  <a:gd name="T10" fmla="*/ 19 w 19"/>
                  <a:gd name="T11" fmla="*/ 11 h 19"/>
                  <a:gd name="T12" fmla="*/ 19 w 19"/>
                  <a:gd name="T13" fmla="*/ 15 h 19"/>
                  <a:gd name="T14" fmla="*/ 15 w 19"/>
                  <a:gd name="T15" fmla="*/ 15 h 19"/>
                  <a:gd name="T16" fmla="*/ 11 w 19"/>
                  <a:gd name="T17" fmla="*/ 19 h 19"/>
                  <a:gd name="T18" fmla="*/ 7 w 19"/>
                  <a:gd name="T19" fmla="*/ 15 h 19"/>
                  <a:gd name="T20" fmla="*/ 4 w 19"/>
                  <a:gd name="T21" fmla="*/ 15 h 19"/>
                  <a:gd name="T22" fmla="*/ 4 w 19"/>
                  <a:gd name="T23" fmla="*/ 11 h 19"/>
                  <a:gd name="T24" fmla="*/ 0 w 19"/>
                  <a:gd name="T25" fmla="*/ 7 h 19"/>
                  <a:gd name="T26" fmla="*/ 4 w 19"/>
                  <a:gd name="T27" fmla="*/ 3 h 19"/>
                  <a:gd name="T28" fmla="*/ 4 w 19"/>
                  <a:gd name="T29" fmla="*/ 0 h 19"/>
                  <a:gd name="T30" fmla="*/ 7 w 19"/>
                  <a:gd name="T31" fmla="*/ 0 h 19"/>
                  <a:gd name="T32" fmla="*/ 11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11" y="0"/>
                    </a:moveTo>
                    <a:lnTo>
                      <a:pt x="15" y="0"/>
                    </a:lnTo>
                    <a:lnTo>
                      <a:pt x="19" y="0"/>
                    </a:lnTo>
                    <a:lnTo>
                      <a:pt x="19" y="3"/>
                    </a:lnTo>
                    <a:lnTo>
                      <a:pt x="19" y="7"/>
                    </a:lnTo>
                    <a:lnTo>
                      <a:pt x="19" y="11"/>
                    </a:lnTo>
                    <a:lnTo>
                      <a:pt x="19" y="15"/>
                    </a:lnTo>
                    <a:lnTo>
                      <a:pt x="15" y="15"/>
                    </a:lnTo>
                    <a:lnTo>
                      <a:pt x="11" y="19"/>
                    </a:lnTo>
                    <a:lnTo>
                      <a:pt x="7" y="15"/>
                    </a:lnTo>
                    <a:lnTo>
                      <a:pt x="4" y="15"/>
                    </a:lnTo>
                    <a:lnTo>
                      <a:pt x="4" y="11"/>
                    </a:lnTo>
                    <a:lnTo>
                      <a:pt x="0" y="7"/>
                    </a:lnTo>
                    <a:lnTo>
                      <a:pt x="4" y="3"/>
                    </a:lnTo>
                    <a:lnTo>
                      <a:pt x="4" y="0"/>
                    </a:lnTo>
                    <a:lnTo>
                      <a:pt x="7" y="0"/>
                    </a:lnTo>
                    <a:lnTo>
                      <a:pt x="11" y="0"/>
                    </a:lnTo>
                    <a:close/>
                  </a:path>
                </a:pathLst>
              </a:custGeom>
              <a:solidFill>
                <a:srgbClr val="000000"/>
              </a:solidFill>
              <a:ln w="0">
                <a:solidFill>
                  <a:srgbClr val="000000"/>
                </a:solidFill>
                <a:round/>
                <a:headEnd/>
                <a:tailEnd/>
              </a:ln>
            </p:spPr>
            <p:txBody>
              <a:bodyPr/>
              <a:lstStyle/>
              <a:p>
                <a:endParaRPr lang="en-CA"/>
              </a:p>
            </p:txBody>
          </p:sp>
          <p:sp>
            <p:nvSpPr>
              <p:cNvPr id="19720" name="Freeform 185"/>
              <p:cNvSpPr>
                <a:spLocks noEditPoints="1"/>
              </p:cNvSpPr>
              <p:nvPr/>
            </p:nvSpPr>
            <p:spPr bwMode="auto">
              <a:xfrm>
                <a:off x="4919" y="2155"/>
                <a:ext cx="69" cy="119"/>
              </a:xfrm>
              <a:custGeom>
                <a:avLst/>
                <a:gdLst>
                  <a:gd name="T0" fmla="*/ 0 w 69"/>
                  <a:gd name="T1" fmla="*/ 61 h 119"/>
                  <a:gd name="T2" fmla="*/ 0 w 69"/>
                  <a:gd name="T3" fmla="*/ 42 h 119"/>
                  <a:gd name="T4" fmla="*/ 4 w 69"/>
                  <a:gd name="T5" fmla="*/ 27 h 119"/>
                  <a:gd name="T6" fmla="*/ 12 w 69"/>
                  <a:gd name="T7" fmla="*/ 15 h 119"/>
                  <a:gd name="T8" fmla="*/ 19 w 69"/>
                  <a:gd name="T9" fmla="*/ 8 h 119"/>
                  <a:gd name="T10" fmla="*/ 27 w 69"/>
                  <a:gd name="T11" fmla="*/ 4 h 119"/>
                  <a:gd name="T12" fmla="*/ 35 w 69"/>
                  <a:gd name="T13" fmla="*/ 0 h 119"/>
                  <a:gd name="T14" fmla="*/ 42 w 69"/>
                  <a:gd name="T15" fmla="*/ 4 h 119"/>
                  <a:gd name="T16" fmla="*/ 50 w 69"/>
                  <a:gd name="T17" fmla="*/ 8 h 119"/>
                  <a:gd name="T18" fmla="*/ 58 w 69"/>
                  <a:gd name="T19" fmla="*/ 15 h 119"/>
                  <a:gd name="T20" fmla="*/ 65 w 69"/>
                  <a:gd name="T21" fmla="*/ 27 h 119"/>
                  <a:gd name="T22" fmla="*/ 69 w 69"/>
                  <a:gd name="T23" fmla="*/ 42 h 119"/>
                  <a:gd name="T24" fmla="*/ 69 w 69"/>
                  <a:gd name="T25" fmla="*/ 57 h 119"/>
                  <a:gd name="T26" fmla="*/ 69 w 69"/>
                  <a:gd name="T27" fmla="*/ 77 h 119"/>
                  <a:gd name="T28" fmla="*/ 65 w 69"/>
                  <a:gd name="T29" fmla="*/ 92 h 119"/>
                  <a:gd name="T30" fmla="*/ 58 w 69"/>
                  <a:gd name="T31" fmla="*/ 103 h 119"/>
                  <a:gd name="T32" fmla="*/ 50 w 69"/>
                  <a:gd name="T33" fmla="*/ 111 h 119"/>
                  <a:gd name="T34" fmla="*/ 42 w 69"/>
                  <a:gd name="T35" fmla="*/ 115 h 119"/>
                  <a:gd name="T36" fmla="*/ 35 w 69"/>
                  <a:gd name="T37" fmla="*/ 119 h 119"/>
                  <a:gd name="T38" fmla="*/ 23 w 69"/>
                  <a:gd name="T39" fmla="*/ 115 h 119"/>
                  <a:gd name="T40" fmla="*/ 16 w 69"/>
                  <a:gd name="T41" fmla="*/ 107 h 119"/>
                  <a:gd name="T42" fmla="*/ 8 w 69"/>
                  <a:gd name="T43" fmla="*/ 100 h 119"/>
                  <a:gd name="T44" fmla="*/ 0 w 69"/>
                  <a:gd name="T45" fmla="*/ 80 h 119"/>
                  <a:gd name="T46" fmla="*/ 0 w 69"/>
                  <a:gd name="T47" fmla="*/ 61 h 119"/>
                  <a:gd name="T48" fmla="*/ 16 w 69"/>
                  <a:gd name="T49" fmla="*/ 61 h 119"/>
                  <a:gd name="T50" fmla="*/ 16 w 69"/>
                  <a:gd name="T51" fmla="*/ 84 h 119"/>
                  <a:gd name="T52" fmla="*/ 19 w 69"/>
                  <a:gd name="T53" fmla="*/ 100 h 119"/>
                  <a:gd name="T54" fmla="*/ 23 w 69"/>
                  <a:gd name="T55" fmla="*/ 107 h 119"/>
                  <a:gd name="T56" fmla="*/ 31 w 69"/>
                  <a:gd name="T57" fmla="*/ 111 h 119"/>
                  <a:gd name="T58" fmla="*/ 35 w 69"/>
                  <a:gd name="T59" fmla="*/ 111 h 119"/>
                  <a:gd name="T60" fmla="*/ 39 w 69"/>
                  <a:gd name="T61" fmla="*/ 111 h 119"/>
                  <a:gd name="T62" fmla="*/ 42 w 69"/>
                  <a:gd name="T63" fmla="*/ 107 h 119"/>
                  <a:gd name="T64" fmla="*/ 46 w 69"/>
                  <a:gd name="T65" fmla="*/ 103 h 119"/>
                  <a:gd name="T66" fmla="*/ 50 w 69"/>
                  <a:gd name="T67" fmla="*/ 96 h 119"/>
                  <a:gd name="T68" fmla="*/ 54 w 69"/>
                  <a:gd name="T69" fmla="*/ 77 h 119"/>
                  <a:gd name="T70" fmla="*/ 54 w 69"/>
                  <a:gd name="T71" fmla="*/ 54 h 119"/>
                  <a:gd name="T72" fmla="*/ 54 w 69"/>
                  <a:gd name="T73" fmla="*/ 38 h 119"/>
                  <a:gd name="T74" fmla="*/ 50 w 69"/>
                  <a:gd name="T75" fmla="*/ 23 h 119"/>
                  <a:gd name="T76" fmla="*/ 46 w 69"/>
                  <a:gd name="T77" fmla="*/ 15 h 119"/>
                  <a:gd name="T78" fmla="*/ 42 w 69"/>
                  <a:gd name="T79" fmla="*/ 11 h 119"/>
                  <a:gd name="T80" fmla="*/ 39 w 69"/>
                  <a:gd name="T81" fmla="*/ 8 h 119"/>
                  <a:gd name="T82" fmla="*/ 35 w 69"/>
                  <a:gd name="T83" fmla="*/ 8 h 119"/>
                  <a:gd name="T84" fmla="*/ 31 w 69"/>
                  <a:gd name="T85" fmla="*/ 8 h 119"/>
                  <a:gd name="T86" fmla="*/ 27 w 69"/>
                  <a:gd name="T87" fmla="*/ 11 h 119"/>
                  <a:gd name="T88" fmla="*/ 19 w 69"/>
                  <a:gd name="T89" fmla="*/ 19 h 119"/>
                  <a:gd name="T90" fmla="*/ 19 w 69"/>
                  <a:gd name="T91" fmla="*/ 34 h 119"/>
                  <a:gd name="T92" fmla="*/ 16 w 69"/>
                  <a:gd name="T93" fmla="*/ 50 h 119"/>
                  <a:gd name="T94" fmla="*/ 16 w 69"/>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1"/>
                    </a:moveTo>
                    <a:lnTo>
                      <a:pt x="0" y="42"/>
                    </a:lnTo>
                    <a:lnTo>
                      <a:pt x="4" y="27"/>
                    </a:lnTo>
                    <a:lnTo>
                      <a:pt x="12" y="15"/>
                    </a:lnTo>
                    <a:lnTo>
                      <a:pt x="19" y="8"/>
                    </a:lnTo>
                    <a:lnTo>
                      <a:pt x="27" y="4"/>
                    </a:lnTo>
                    <a:lnTo>
                      <a:pt x="35" y="0"/>
                    </a:lnTo>
                    <a:lnTo>
                      <a:pt x="42" y="4"/>
                    </a:lnTo>
                    <a:lnTo>
                      <a:pt x="50" y="8"/>
                    </a:lnTo>
                    <a:lnTo>
                      <a:pt x="58" y="15"/>
                    </a:lnTo>
                    <a:lnTo>
                      <a:pt x="65" y="27"/>
                    </a:lnTo>
                    <a:lnTo>
                      <a:pt x="69" y="42"/>
                    </a:lnTo>
                    <a:lnTo>
                      <a:pt x="69" y="57"/>
                    </a:lnTo>
                    <a:lnTo>
                      <a:pt x="69" y="77"/>
                    </a:lnTo>
                    <a:lnTo>
                      <a:pt x="65" y="92"/>
                    </a:lnTo>
                    <a:lnTo>
                      <a:pt x="58" y="103"/>
                    </a:lnTo>
                    <a:lnTo>
                      <a:pt x="50" y="111"/>
                    </a:lnTo>
                    <a:lnTo>
                      <a:pt x="42" y="115"/>
                    </a:lnTo>
                    <a:lnTo>
                      <a:pt x="35" y="119"/>
                    </a:lnTo>
                    <a:lnTo>
                      <a:pt x="23" y="115"/>
                    </a:lnTo>
                    <a:lnTo>
                      <a:pt x="16" y="107"/>
                    </a:lnTo>
                    <a:lnTo>
                      <a:pt x="8" y="100"/>
                    </a:lnTo>
                    <a:lnTo>
                      <a:pt x="0" y="80"/>
                    </a:lnTo>
                    <a:lnTo>
                      <a:pt x="0" y="61"/>
                    </a:lnTo>
                    <a:close/>
                    <a:moveTo>
                      <a:pt x="16" y="61"/>
                    </a:moveTo>
                    <a:lnTo>
                      <a:pt x="16" y="84"/>
                    </a:lnTo>
                    <a:lnTo>
                      <a:pt x="19" y="100"/>
                    </a:lnTo>
                    <a:lnTo>
                      <a:pt x="23" y="107"/>
                    </a:lnTo>
                    <a:lnTo>
                      <a:pt x="31" y="111"/>
                    </a:lnTo>
                    <a:lnTo>
                      <a:pt x="35" y="111"/>
                    </a:lnTo>
                    <a:lnTo>
                      <a:pt x="39" y="111"/>
                    </a:lnTo>
                    <a:lnTo>
                      <a:pt x="42" y="107"/>
                    </a:lnTo>
                    <a:lnTo>
                      <a:pt x="46" y="103"/>
                    </a:lnTo>
                    <a:lnTo>
                      <a:pt x="50" y="96"/>
                    </a:lnTo>
                    <a:lnTo>
                      <a:pt x="54" y="77"/>
                    </a:lnTo>
                    <a:lnTo>
                      <a:pt x="54" y="54"/>
                    </a:lnTo>
                    <a:lnTo>
                      <a:pt x="54" y="38"/>
                    </a:lnTo>
                    <a:lnTo>
                      <a:pt x="50" y="23"/>
                    </a:lnTo>
                    <a:lnTo>
                      <a:pt x="46" y="15"/>
                    </a:lnTo>
                    <a:lnTo>
                      <a:pt x="42" y="11"/>
                    </a:lnTo>
                    <a:lnTo>
                      <a:pt x="39" y="8"/>
                    </a:lnTo>
                    <a:lnTo>
                      <a:pt x="35" y="8"/>
                    </a:lnTo>
                    <a:lnTo>
                      <a:pt x="31" y="8"/>
                    </a:lnTo>
                    <a:lnTo>
                      <a:pt x="27" y="11"/>
                    </a:lnTo>
                    <a:lnTo>
                      <a:pt x="19" y="19"/>
                    </a:lnTo>
                    <a:lnTo>
                      <a:pt x="19" y="34"/>
                    </a:lnTo>
                    <a:lnTo>
                      <a:pt x="16" y="50"/>
                    </a:lnTo>
                    <a:lnTo>
                      <a:pt x="16" y="61"/>
                    </a:lnTo>
                    <a:close/>
                  </a:path>
                </a:pathLst>
              </a:custGeom>
              <a:solidFill>
                <a:srgbClr val="000000"/>
              </a:solidFill>
              <a:ln w="0">
                <a:solidFill>
                  <a:srgbClr val="000000"/>
                </a:solidFill>
                <a:round/>
                <a:headEnd/>
                <a:tailEnd/>
              </a:ln>
            </p:spPr>
            <p:txBody>
              <a:bodyPr/>
              <a:lstStyle/>
              <a:p>
                <a:endParaRPr lang="en-CA"/>
              </a:p>
            </p:txBody>
          </p:sp>
          <p:sp>
            <p:nvSpPr>
              <p:cNvPr id="19721" name="Freeform 186"/>
              <p:cNvSpPr>
                <a:spLocks/>
              </p:cNvSpPr>
              <p:nvPr/>
            </p:nvSpPr>
            <p:spPr bwMode="auto">
              <a:xfrm>
                <a:off x="5004" y="2159"/>
                <a:ext cx="65" cy="115"/>
              </a:xfrm>
              <a:custGeom>
                <a:avLst/>
                <a:gdLst>
                  <a:gd name="T0" fmla="*/ 65 w 65"/>
                  <a:gd name="T1" fmla="*/ 0 h 115"/>
                  <a:gd name="T2" fmla="*/ 57 w 65"/>
                  <a:gd name="T3" fmla="*/ 15 h 115"/>
                  <a:gd name="T4" fmla="*/ 23 w 65"/>
                  <a:gd name="T5" fmla="*/ 15 h 115"/>
                  <a:gd name="T6" fmla="*/ 15 w 65"/>
                  <a:gd name="T7" fmla="*/ 30 h 115"/>
                  <a:gd name="T8" fmla="*/ 30 w 65"/>
                  <a:gd name="T9" fmla="*/ 30 h 115"/>
                  <a:gd name="T10" fmla="*/ 42 w 65"/>
                  <a:gd name="T11" fmla="*/ 38 h 115"/>
                  <a:gd name="T12" fmla="*/ 53 w 65"/>
                  <a:gd name="T13" fmla="*/ 46 h 115"/>
                  <a:gd name="T14" fmla="*/ 61 w 65"/>
                  <a:gd name="T15" fmla="*/ 57 h 115"/>
                  <a:gd name="T16" fmla="*/ 61 w 65"/>
                  <a:gd name="T17" fmla="*/ 73 h 115"/>
                  <a:gd name="T18" fmla="*/ 61 w 65"/>
                  <a:gd name="T19" fmla="*/ 80 h 115"/>
                  <a:gd name="T20" fmla="*/ 57 w 65"/>
                  <a:gd name="T21" fmla="*/ 88 h 115"/>
                  <a:gd name="T22" fmla="*/ 53 w 65"/>
                  <a:gd name="T23" fmla="*/ 96 h 115"/>
                  <a:gd name="T24" fmla="*/ 49 w 65"/>
                  <a:gd name="T25" fmla="*/ 99 h 115"/>
                  <a:gd name="T26" fmla="*/ 46 w 65"/>
                  <a:gd name="T27" fmla="*/ 103 h 115"/>
                  <a:gd name="T28" fmla="*/ 38 w 65"/>
                  <a:gd name="T29" fmla="*/ 107 h 115"/>
                  <a:gd name="T30" fmla="*/ 30 w 65"/>
                  <a:gd name="T31" fmla="*/ 111 h 115"/>
                  <a:gd name="T32" fmla="*/ 19 w 65"/>
                  <a:gd name="T33" fmla="*/ 115 h 115"/>
                  <a:gd name="T34" fmla="*/ 11 w 65"/>
                  <a:gd name="T35" fmla="*/ 111 h 115"/>
                  <a:gd name="T36" fmla="*/ 3 w 65"/>
                  <a:gd name="T37" fmla="*/ 111 h 115"/>
                  <a:gd name="T38" fmla="*/ 3 w 65"/>
                  <a:gd name="T39" fmla="*/ 107 h 115"/>
                  <a:gd name="T40" fmla="*/ 0 w 65"/>
                  <a:gd name="T41" fmla="*/ 103 h 115"/>
                  <a:gd name="T42" fmla="*/ 0 w 65"/>
                  <a:gd name="T43" fmla="*/ 99 h 115"/>
                  <a:gd name="T44" fmla="*/ 3 w 65"/>
                  <a:gd name="T45" fmla="*/ 99 h 115"/>
                  <a:gd name="T46" fmla="*/ 3 w 65"/>
                  <a:gd name="T47" fmla="*/ 96 h 115"/>
                  <a:gd name="T48" fmla="*/ 7 w 65"/>
                  <a:gd name="T49" fmla="*/ 96 h 115"/>
                  <a:gd name="T50" fmla="*/ 7 w 65"/>
                  <a:gd name="T51" fmla="*/ 96 h 115"/>
                  <a:gd name="T52" fmla="*/ 11 w 65"/>
                  <a:gd name="T53" fmla="*/ 96 h 115"/>
                  <a:gd name="T54" fmla="*/ 15 w 65"/>
                  <a:gd name="T55" fmla="*/ 99 h 115"/>
                  <a:gd name="T56" fmla="*/ 15 w 65"/>
                  <a:gd name="T57" fmla="*/ 99 h 115"/>
                  <a:gd name="T58" fmla="*/ 23 w 65"/>
                  <a:gd name="T59" fmla="*/ 103 h 115"/>
                  <a:gd name="T60" fmla="*/ 26 w 65"/>
                  <a:gd name="T61" fmla="*/ 103 h 115"/>
                  <a:gd name="T62" fmla="*/ 38 w 65"/>
                  <a:gd name="T63" fmla="*/ 103 h 115"/>
                  <a:gd name="T64" fmla="*/ 46 w 65"/>
                  <a:gd name="T65" fmla="*/ 96 h 115"/>
                  <a:gd name="T66" fmla="*/ 49 w 65"/>
                  <a:gd name="T67" fmla="*/ 88 h 115"/>
                  <a:gd name="T68" fmla="*/ 53 w 65"/>
                  <a:gd name="T69" fmla="*/ 80 h 115"/>
                  <a:gd name="T70" fmla="*/ 49 w 65"/>
                  <a:gd name="T71" fmla="*/ 69 h 115"/>
                  <a:gd name="T72" fmla="*/ 46 w 65"/>
                  <a:gd name="T73" fmla="*/ 61 h 115"/>
                  <a:gd name="T74" fmla="*/ 38 w 65"/>
                  <a:gd name="T75" fmla="*/ 53 h 115"/>
                  <a:gd name="T76" fmla="*/ 26 w 65"/>
                  <a:gd name="T77" fmla="*/ 46 h 115"/>
                  <a:gd name="T78" fmla="*/ 19 w 65"/>
                  <a:gd name="T79" fmla="*/ 46 h 115"/>
                  <a:gd name="T80" fmla="*/ 3 w 65"/>
                  <a:gd name="T81" fmla="*/ 42 h 115"/>
                  <a:gd name="T82" fmla="*/ 23 w 65"/>
                  <a:gd name="T83" fmla="*/ 0 h 115"/>
                  <a:gd name="T84" fmla="*/ 65 w 65"/>
                  <a:gd name="T85" fmla="*/ 0 h 11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5"/>
                  <a:gd name="T130" fmla="*/ 0 h 115"/>
                  <a:gd name="T131" fmla="*/ 65 w 65"/>
                  <a:gd name="T132" fmla="*/ 115 h 11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5" h="115">
                    <a:moveTo>
                      <a:pt x="65" y="0"/>
                    </a:moveTo>
                    <a:lnTo>
                      <a:pt x="57" y="15"/>
                    </a:lnTo>
                    <a:lnTo>
                      <a:pt x="23" y="15"/>
                    </a:lnTo>
                    <a:lnTo>
                      <a:pt x="15" y="30"/>
                    </a:lnTo>
                    <a:lnTo>
                      <a:pt x="30" y="30"/>
                    </a:lnTo>
                    <a:lnTo>
                      <a:pt x="42" y="38"/>
                    </a:lnTo>
                    <a:lnTo>
                      <a:pt x="53" y="46"/>
                    </a:lnTo>
                    <a:lnTo>
                      <a:pt x="61" y="57"/>
                    </a:lnTo>
                    <a:lnTo>
                      <a:pt x="61" y="73"/>
                    </a:lnTo>
                    <a:lnTo>
                      <a:pt x="61" y="80"/>
                    </a:lnTo>
                    <a:lnTo>
                      <a:pt x="57" y="88"/>
                    </a:lnTo>
                    <a:lnTo>
                      <a:pt x="53" y="96"/>
                    </a:lnTo>
                    <a:lnTo>
                      <a:pt x="49" y="99"/>
                    </a:lnTo>
                    <a:lnTo>
                      <a:pt x="46" y="103"/>
                    </a:lnTo>
                    <a:lnTo>
                      <a:pt x="38" y="107"/>
                    </a:lnTo>
                    <a:lnTo>
                      <a:pt x="30" y="111"/>
                    </a:lnTo>
                    <a:lnTo>
                      <a:pt x="19" y="115"/>
                    </a:lnTo>
                    <a:lnTo>
                      <a:pt x="11" y="111"/>
                    </a:lnTo>
                    <a:lnTo>
                      <a:pt x="3" y="111"/>
                    </a:lnTo>
                    <a:lnTo>
                      <a:pt x="3" y="107"/>
                    </a:lnTo>
                    <a:lnTo>
                      <a:pt x="0" y="103"/>
                    </a:lnTo>
                    <a:lnTo>
                      <a:pt x="0" y="99"/>
                    </a:lnTo>
                    <a:lnTo>
                      <a:pt x="3" y="99"/>
                    </a:lnTo>
                    <a:lnTo>
                      <a:pt x="3" y="96"/>
                    </a:lnTo>
                    <a:lnTo>
                      <a:pt x="7" y="96"/>
                    </a:lnTo>
                    <a:lnTo>
                      <a:pt x="11" y="96"/>
                    </a:lnTo>
                    <a:lnTo>
                      <a:pt x="15" y="99"/>
                    </a:lnTo>
                    <a:lnTo>
                      <a:pt x="23" y="103"/>
                    </a:lnTo>
                    <a:lnTo>
                      <a:pt x="26" y="103"/>
                    </a:lnTo>
                    <a:lnTo>
                      <a:pt x="38" y="103"/>
                    </a:lnTo>
                    <a:lnTo>
                      <a:pt x="46" y="96"/>
                    </a:lnTo>
                    <a:lnTo>
                      <a:pt x="49" y="88"/>
                    </a:lnTo>
                    <a:lnTo>
                      <a:pt x="53" y="80"/>
                    </a:lnTo>
                    <a:lnTo>
                      <a:pt x="49" y="69"/>
                    </a:lnTo>
                    <a:lnTo>
                      <a:pt x="46" y="61"/>
                    </a:lnTo>
                    <a:lnTo>
                      <a:pt x="38" y="53"/>
                    </a:lnTo>
                    <a:lnTo>
                      <a:pt x="26" y="46"/>
                    </a:lnTo>
                    <a:lnTo>
                      <a:pt x="19" y="46"/>
                    </a:lnTo>
                    <a:lnTo>
                      <a:pt x="3" y="42"/>
                    </a:lnTo>
                    <a:lnTo>
                      <a:pt x="23" y="0"/>
                    </a:lnTo>
                    <a:lnTo>
                      <a:pt x="65" y="0"/>
                    </a:lnTo>
                    <a:close/>
                  </a:path>
                </a:pathLst>
              </a:custGeom>
              <a:solidFill>
                <a:srgbClr val="000000"/>
              </a:solidFill>
              <a:ln w="0">
                <a:solidFill>
                  <a:srgbClr val="000000"/>
                </a:solidFill>
                <a:round/>
                <a:headEnd/>
                <a:tailEnd/>
              </a:ln>
            </p:spPr>
            <p:txBody>
              <a:bodyPr/>
              <a:lstStyle/>
              <a:p>
                <a:endParaRPr lang="en-CA"/>
              </a:p>
            </p:txBody>
          </p:sp>
          <p:sp>
            <p:nvSpPr>
              <p:cNvPr id="19722" name="Freeform 187"/>
              <p:cNvSpPr>
                <a:spLocks/>
              </p:cNvSpPr>
              <p:nvPr/>
            </p:nvSpPr>
            <p:spPr bwMode="auto">
              <a:xfrm>
                <a:off x="5088" y="2159"/>
                <a:ext cx="65" cy="115"/>
              </a:xfrm>
              <a:custGeom>
                <a:avLst/>
                <a:gdLst>
                  <a:gd name="T0" fmla="*/ 65 w 65"/>
                  <a:gd name="T1" fmla="*/ 0 h 115"/>
                  <a:gd name="T2" fmla="*/ 58 w 65"/>
                  <a:gd name="T3" fmla="*/ 15 h 115"/>
                  <a:gd name="T4" fmla="*/ 23 w 65"/>
                  <a:gd name="T5" fmla="*/ 15 h 115"/>
                  <a:gd name="T6" fmla="*/ 15 w 65"/>
                  <a:gd name="T7" fmla="*/ 30 h 115"/>
                  <a:gd name="T8" fmla="*/ 31 w 65"/>
                  <a:gd name="T9" fmla="*/ 30 h 115"/>
                  <a:gd name="T10" fmla="*/ 42 w 65"/>
                  <a:gd name="T11" fmla="*/ 38 h 115"/>
                  <a:gd name="T12" fmla="*/ 50 w 65"/>
                  <a:gd name="T13" fmla="*/ 46 h 115"/>
                  <a:gd name="T14" fmla="*/ 58 w 65"/>
                  <a:gd name="T15" fmla="*/ 57 h 115"/>
                  <a:gd name="T16" fmla="*/ 61 w 65"/>
                  <a:gd name="T17" fmla="*/ 73 h 115"/>
                  <a:gd name="T18" fmla="*/ 61 w 65"/>
                  <a:gd name="T19" fmla="*/ 80 h 115"/>
                  <a:gd name="T20" fmla="*/ 58 w 65"/>
                  <a:gd name="T21" fmla="*/ 88 h 115"/>
                  <a:gd name="T22" fmla="*/ 54 w 65"/>
                  <a:gd name="T23" fmla="*/ 96 h 115"/>
                  <a:gd name="T24" fmla="*/ 50 w 65"/>
                  <a:gd name="T25" fmla="*/ 99 h 115"/>
                  <a:gd name="T26" fmla="*/ 46 w 65"/>
                  <a:gd name="T27" fmla="*/ 103 h 115"/>
                  <a:gd name="T28" fmla="*/ 38 w 65"/>
                  <a:gd name="T29" fmla="*/ 107 h 115"/>
                  <a:gd name="T30" fmla="*/ 27 w 65"/>
                  <a:gd name="T31" fmla="*/ 111 h 115"/>
                  <a:gd name="T32" fmla="*/ 19 w 65"/>
                  <a:gd name="T33" fmla="*/ 115 h 115"/>
                  <a:gd name="T34" fmla="*/ 11 w 65"/>
                  <a:gd name="T35" fmla="*/ 111 h 115"/>
                  <a:gd name="T36" fmla="*/ 4 w 65"/>
                  <a:gd name="T37" fmla="*/ 111 h 115"/>
                  <a:gd name="T38" fmla="*/ 0 w 65"/>
                  <a:gd name="T39" fmla="*/ 107 h 115"/>
                  <a:gd name="T40" fmla="*/ 0 w 65"/>
                  <a:gd name="T41" fmla="*/ 103 h 115"/>
                  <a:gd name="T42" fmla="*/ 0 w 65"/>
                  <a:gd name="T43" fmla="*/ 99 h 115"/>
                  <a:gd name="T44" fmla="*/ 4 w 65"/>
                  <a:gd name="T45" fmla="*/ 99 h 115"/>
                  <a:gd name="T46" fmla="*/ 4 w 65"/>
                  <a:gd name="T47" fmla="*/ 96 h 115"/>
                  <a:gd name="T48" fmla="*/ 8 w 65"/>
                  <a:gd name="T49" fmla="*/ 96 h 115"/>
                  <a:gd name="T50" fmla="*/ 8 w 65"/>
                  <a:gd name="T51" fmla="*/ 96 h 115"/>
                  <a:gd name="T52" fmla="*/ 11 w 65"/>
                  <a:gd name="T53" fmla="*/ 96 h 115"/>
                  <a:gd name="T54" fmla="*/ 11 w 65"/>
                  <a:gd name="T55" fmla="*/ 99 h 115"/>
                  <a:gd name="T56" fmla="*/ 15 w 65"/>
                  <a:gd name="T57" fmla="*/ 99 h 115"/>
                  <a:gd name="T58" fmla="*/ 23 w 65"/>
                  <a:gd name="T59" fmla="*/ 103 h 115"/>
                  <a:gd name="T60" fmla="*/ 27 w 65"/>
                  <a:gd name="T61" fmla="*/ 103 h 115"/>
                  <a:gd name="T62" fmla="*/ 38 w 65"/>
                  <a:gd name="T63" fmla="*/ 103 h 115"/>
                  <a:gd name="T64" fmla="*/ 46 w 65"/>
                  <a:gd name="T65" fmla="*/ 96 h 115"/>
                  <a:gd name="T66" fmla="*/ 50 w 65"/>
                  <a:gd name="T67" fmla="*/ 88 h 115"/>
                  <a:gd name="T68" fmla="*/ 50 w 65"/>
                  <a:gd name="T69" fmla="*/ 80 h 115"/>
                  <a:gd name="T70" fmla="*/ 50 w 65"/>
                  <a:gd name="T71" fmla="*/ 69 h 115"/>
                  <a:gd name="T72" fmla="*/ 46 w 65"/>
                  <a:gd name="T73" fmla="*/ 61 h 115"/>
                  <a:gd name="T74" fmla="*/ 38 w 65"/>
                  <a:gd name="T75" fmla="*/ 53 h 115"/>
                  <a:gd name="T76" fmla="*/ 27 w 65"/>
                  <a:gd name="T77" fmla="*/ 46 h 115"/>
                  <a:gd name="T78" fmla="*/ 15 w 65"/>
                  <a:gd name="T79" fmla="*/ 46 h 115"/>
                  <a:gd name="T80" fmla="*/ 4 w 65"/>
                  <a:gd name="T81" fmla="*/ 42 h 115"/>
                  <a:gd name="T82" fmla="*/ 23 w 65"/>
                  <a:gd name="T83" fmla="*/ 0 h 115"/>
                  <a:gd name="T84" fmla="*/ 65 w 65"/>
                  <a:gd name="T85" fmla="*/ 0 h 11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5"/>
                  <a:gd name="T130" fmla="*/ 0 h 115"/>
                  <a:gd name="T131" fmla="*/ 65 w 65"/>
                  <a:gd name="T132" fmla="*/ 115 h 11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5" h="115">
                    <a:moveTo>
                      <a:pt x="65" y="0"/>
                    </a:moveTo>
                    <a:lnTo>
                      <a:pt x="58" y="15"/>
                    </a:lnTo>
                    <a:lnTo>
                      <a:pt x="23" y="15"/>
                    </a:lnTo>
                    <a:lnTo>
                      <a:pt x="15" y="30"/>
                    </a:lnTo>
                    <a:lnTo>
                      <a:pt x="31" y="30"/>
                    </a:lnTo>
                    <a:lnTo>
                      <a:pt x="42" y="38"/>
                    </a:lnTo>
                    <a:lnTo>
                      <a:pt x="50" y="46"/>
                    </a:lnTo>
                    <a:lnTo>
                      <a:pt x="58" y="57"/>
                    </a:lnTo>
                    <a:lnTo>
                      <a:pt x="61" y="73"/>
                    </a:lnTo>
                    <a:lnTo>
                      <a:pt x="61" y="80"/>
                    </a:lnTo>
                    <a:lnTo>
                      <a:pt x="58" y="88"/>
                    </a:lnTo>
                    <a:lnTo>
                      <a:pt x="54" y="96"/>
                    </a:lnTo>
                    <a:lnTo>
                      <a:pt x="50" y="99"/>
                    </a:lnTo>
                    <a:lnTo>
                      <a:pt x="46" y="103"/>
                    </a:lnTo>
                    <a:lnTo>
                      <a:pt x="38" y="107"/>
                    </a:lnTo>
                    <a:lnTo>
                      <a:pt x="27" y="111"/>
                    </a:lnTo>
                    <a:lnTo>
                      <a:pt x="19" y="115"/>
                    </a:lnTo>
                    <a:lnTo>
                      <a:pt x="11" y="111"/>
                    </a:lnTo>
                    <a:lnTo>
                      <a:pt x="4" y="111"/>
                    </a:lnTo>
                    <a:lnTo>
                      <a:pt x="0" y="107"/>
                    </a:lnTo>
                    <a:lnTo>
                      <a:pt x="0" y="103"/>
                    </a:lnTo>
                    <a:lnTo>
                      <a:pt x="0" y="99"/>
                    </a:lnTo>
                    <a:lnTo>
                      <a:pt x="4" y="99"/>
                    </a:lnTo>
                    <a:lnTo>
                      <a:pt x="4" y="96"/>
                    </a:lnTo>
                    <a:lnTo>
                      <a:pt x="8" y="96"/>
                    </a:lnTo>
                    <a:lnTo>
                      <a:pt x="11" y="96"/>
                    </a:lnTo>
                    <a:lnTo>
                      <a:pt x="11" y="99"/>
                    </a:lnTo>
                    <a:lnTo>
                      <a:pt x="15" y="99"/>
                    </a:lnTo>
                    <a:lnTo>
                      <a:pt x="23" y="103"/>
                    </a:lnTo>
                    <a:lnTo>
                      <a:pt x="27" y="103"/>
                    </a:lnTo>
                    <a:lnTo>
                      <a:pt x="38" y="103"/>
                    </a:lnTo>
                    <a:lnTo>
                      <a:pt x="46" y="96"/>
                    </a:lnTo>
                    <a:lnTo>
                      <a:pt x="50" y="88"/>
                    </a:lnTo>
                    <a:lnTo>
                      <a:pt x="50" y="80"/>
                    </a:lnTo>
                    <a:lnTo>
                      <a:pt x="50" y="69"/>
                    </a:lnTo>
                    <a:lnTo>
                      <a:pt x="46" y="61"/>
                    </a:lnTo>
                    <a:lnTo>
                      <a:pt x="38" y="53"/>
                    </a:lnTo>
                    <a:lnTo>
                      <a:pt x="27" y="46"/>
                    </a:lnTo>
                    <a:lnTo>
                      <a:pt x="15" y="46"/>
                    </a:lnTo>
                    <a:lnTo>
                      <a:pt x="4" y="42"/>
                    </a:lnTo>
                    <a:lnTo>
                      <a:pt x="23" y="0"/>
                    </a:lnTo>
                    <a:lnTo>
                      <a:pt x="65" y="0"/>
                    </a:lnTo>
                    <a:close/>
                  </a:path>
                </a:pathLst>
              </a:custGeom>
              <a:solidFill>
                <a:srgbClr val="000000"/>
              </a:solidFill>
              <a:ln w="0">
                <a:solidFill>
                  <a:srgbClr val="000000"/>
                </a:solidFill>
                <a:round/>
                <a:headEnd/>
                <a:tailEnd/>
              </a:ln>
            </p:spPr>
            <p:txBody>
              <a:bodyPr/>
              <a:lstStyle/>
              <a:p>
                <a:endParaRPr lang="en-CA"/>
              </a:p>
            </p:txBody>
          </p:sp>
          <p:sp>
            <p:nvSpPr>
              <p:cNvPr id="19723" name="Rectangle 188"/>
              <p:cNvSpPr>
                <a:spLocks noChangeArrowheads="1"/>
              </p:cNvSpPr>
              <p:nvPr/>
            </p:nvSpPr>
            <p:spPr bwMode="auto">
              <a:xfrm>
                <a:off x="5268" y="2120"/>
                <a:ext cx="8" cy="208"/>
              </a:xfrm>
              <a:prstGeom prst="rect">
                <a:avLst/>
              </a:prstGeom>
              <a:solidFill>
                <a:srgbClr val="000000"/>
              </a:solidFill>
              <a:ln w="0">
                <a:solidFill>
                  <a:srgbClr val="000000"/>
                </a:solidFill>
                <a:miter lim="800000"/>
                <a:headEnd/>
                <a:tailEnd/>
              </a:ln>
            </p:spPr>
            <p:txBody>
              <a:bodyPr/>
              <a:lstStyle/>
              <a:p>
                <a:endParaRPr lang="en-US"/>
              </a:p>
            </p:txBody>
          </p:sp>
          <p:sp>
            <p:nvSpPr>
              <p:cNvPr id="19724" name="Rectangle 189"/>
              <p:cNvSpPr>
                <a:spLocks noChangeArrowheads="1"/>
              </p:cNvSpPr>
              <p:nvPr/>
            </p:nvSpPr>
            <p:spPr bwMode="auto">
              <a:xfrm>
                <a:off x="188" y="23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9725" name="Freeform 190"/>
              <p:cNvSpPr>
                <a:spLocks/>
              </p:cNvSpPr>
              <p:nvPr/>
            </p:nvSpPr>
            <p:spPr bwMode="auto">
              <a:xfrm>
                <a:off x="254" y="2362"/>
                <a:ext cx="99" cy="115"/>
              </a:xfrm>
              <a:custGeom>
                <a:avLst/>
                <a:gdLst>
                  <a:gd name="T0" fmla="*/ 95 w 99"/>
                  <a:gd name="T1" fmla="*/ 0 h 115"/>
                  <a:gd name="T2" fmla="*/ 95 w 99"/>
                  <a:gd name="T3" fmla="*/ 38 h 115"/>
                  <a:gd name="T4" fmla="*/ 95 w 99"/>
                  <a:gd name="T5" fmla="*/ 38 h 115"/>
                  <a:gd name="T6" fmla="*/ 88 w 99"/>
                  <a:gd name="T7" fmla="*/ 23 h 115"/>
                  <a:gd name="T8" fmla="*/ 80 w 99"/>
                  <a:gd name="T9" fmla="*/ 15 h 115"/>
                  <a:gd name="T10" fmla="*/ 69 w 99"/>
                  <a:gd name="T11" fmla="*/ 8 h 115"/>
                  <a:gd name="T12" fmla="*/ 57 w 99"/>
                  <a:gd name="T13" fmla="*/ 8 h 115"/>
                  <a:gd name="T14" fmla="*/ 49 w 99"/>
                  <a:gd name="T15" fmla="*/ 8 h 115"/>
                  <a:gd name="T16" fmla="*/ 38 w 99"/>
                  <a:gd name="T17" fmla="*/ 12 h 115"/>
                  <a:gd name="T18" fmla="*/ 30 w 99"/>
                  <a:gd name="T19" fmla="*/ 19 h 115"/>
                  <a:gd name="T20" fmla="*/ 26 w 99"/>
                  <a:gd name="T21" fmla="*/ 31 h 115"/>
                  <a:gd name="T22" fmla="*/ 23 w 99"/>
                  <a:gd name="T23" fmla="*/ 42 h 115"/>
                  <a:gd name="T24" fmla="*/ 19 w 99"/>
                  <a:gd name="T25" fmla="*/ 61 h 115"/>
                  <a:gd name="T26" fmla="*/ 23 w 99"/>
                  <a:gd name="T27" fmla="*/ 73 h 115"/>
                  <a:gd name="T28" fmla="*/ 26 w 99"/>
                  <a:gd name="T29" fmla="*/ 88 h 115"/>
                  <a:gd name="T30" fmla="*/ 30 w 99"/>
                  <a:gd name="T31" fmla="*/ 96 h 115"/>
                  <a:gd name="T32" fmla="*/ 38 w 99"/>
                  <a:gd name="T33" fmla="*/ 104 h 115"/>
                  <a:gd name="T34" fmla="*/ 49 w 99"/>
                  <a:gd name="T35" fmla="*/ 107 h 115"/>
                  <a:gd name="T36" fmla="*/ 61 w 99"/>
                  <a:gd name="T37" fmla="*/ 111 h 115"/>
                  <a:gd name="T38" fmla="*/ 69 w 99"/>
                  <a:gd name="T39" fmla="*/ 107 h 115"/>
                  <a:gd name="T40" fmla="*/ 80 w 99"/>
                  <a:gd name="T41" fmla="*/ 104 h 115"/>
                  <a:gd name="T42" fmla="*/ 88 w 99"/>
                  <a:gd name="T43" fmla="*/ 100 h 115"/>
                  <a:gd name="T44" fmla="*/ 95 w 99"/>
                  <a:gd name="T45" fmla="*/ 88 h 115"/>
                  <a:gd name="T46" fmla="*/ 99 w 99"/>
                  <a:gd name="T47" fmla="*/ 88 h 115"/>
                  <a:gd name="T48" fmla="*/ 92 w 99"/>
                  <a:gd name="T49" fmla="*/ 100 h 115"/>
                  <a:gd name="T50" fmla="*/ 80 w 99"/>
                  <a:gd name="T51" fmla="*/ 111 h 115"/>
                  <a:gd name="T52" fmla="*/ 69 w 99"/>
                  <a:gd name="T53" fmla="*/ 115 h 115"/>
                  <a:gd name="T54" fmla="*/ 53 w 99"/>
                  <a:gd name="T55" fmla="*/ 115 h 115"/>
                  <a:gd name="T56" fmla="*/ 38 w 99"/>
                  <a:gd name="T57" fmla="*/ 115 h 115"/>
                  <a:gd name="T58" fmla="*/ 23 w 99"/>
                  <a:gd name="T59" fmla="*/ 107 h 115"/>
                  <a:gd name="T60" fmla="*/ 11 w 99"/>
                  <a:gd name="T61" fmla="*/ 96 h 115"/>
                  <a:gd name="T62" fmla="*/ 7 w 99"/>
                  <a:gd name="T63" fmla="*/ 84 h 115"/>
                  <a:gd name="T64" fmla="*/ 3 w 99"/>
                  <a:gd name="T65" fmla="*/ 73 h 115"/>
                  <a:gd name="T66" fmla="*/ 0 w 99"/>
                  <a:gd name="T67" fmla="*/ 61 h 115"/>
                  <a:gd name="T68" fmla="*/ 3 w 99"/>
                  <a:gd name="T69" fmla="*/ 46 h 115"/>
                  <a:gd name="T70" fmla="*/ 7 w 99"/>
                  <a:gd name="T71" fmla="*/ 31 h 115"/>
                  <a:gd name="T72" fmla="*/ 19 w 99"/>
                  <a:gd name="T73" fmla="*/ 19 h 115"/>
                  <a:gd name="T74" fmla="*/ 30 w 99"/>
                  <a:gd name="T75" fmla="*/ 8 h 115"/>
                  <a:gd name="T76" fmla="*/ 42 w 99"/>
                  <a:gd name="T77" fmla="*/ 4 h 115"/>
                  <a:gd name="T78" fmla="*/ 57 w 99"/>
                  <a:gd name="T79" fmla="*/ 0 h 115"/>
                  <a:gd name="T80" fmla="*/ 69 w 99"/>
                  <a:gd name="T81" fmla="*/ 4 h 115"/>
                  <a:gd name="T82" fmla="*/ 80 w 99"/>
                  <a:gd name="T83" fmla="*/ 8 h 115"/>
                  <a:gd name="T84" fmla="*/ 84 w 99"/>
                  <a:gd name="T85" fmla="*/ 8 h 115"/>
                  <a:gd name="T86" fmla="*/ 84 w 99"/>
                  <a:gd name="T87" fmla="*/ 8 h 115"/>
                  <a:gd name="T88" fmla="*/ 88 w 99"/>
                  <a:gd name="T89" fmla="*/ 8 h 115"/>
                  <a:gd name="T90" fmla="*/ 88 w 99"/>
                  <a:gd name="T91" fmla="*/ 8 h 115"/>
                  <a:gd name="T92" fmla="*/ 92 w 99"/>
                  <a:gd name="T93" fmla="*/ 4 h 115"/>
                  <a:gd name="T94" fmla="*/ 92 w 99"/>
                  <a:gd name="T95" fmla="*/ 0 h 115"/>
                  <a:gd name="T96" fmla="*/ 95 w 99"/>
                  <a:gd name="T97" fmla="*/ 0 h 11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99"/>
                  <a:gd name="T148" fmla="*/ 0 h 115"/>
                  <a:gd name="T149" fmla="*/ 99 w 99"/>
                  <a:gd name="T150" fmla="*/ 115 h 11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99" h="115">
                    <a:moveTo>
                      <a:pt x="95" y="0"/>
                    </a:moveTo>
                    <a:lnTo>
                      <a:pt x="95" y="38"/>
                    </a:lnTo>
                    <a:lnTo>
                      <a:pt x="88" y="23"/>
                    </a:lnTo>
                    <a:lnTo>
                      <a:pt x="80" y="15"/>
                    </a:lnTo>
                    <a:lnTo>
                      <a:pt x="69" y="8"/>
                    </a:lnTo>
                    <a:lnTo>
                      <a:pt x="57" y="8"/>
                    </a:lnTo>
                    <a:lnTo>
                      <a:pt x="49" y="8"/>
                    </a:lnTo>
                    <a:lnTo>
                      <a:pt x="38" y="12"/>
                    </a:lnTo>
                    <a:lnTo>
                      <a:pt x="30" y="19"/>
                    </a:lnTo>
                    <a:lnTo>
                      <a:pt x="26" y="31"/>
                    </a:lnTo>
                    <a:lnTo>
                      <a:pt x="23" y="42"/>
                    </a:lnTo>
                    <a:lnTo>
                      <a:pt x="19" y="61"/>
                    </a:lnTo>
                    <a:lnTo>
                      <a:pt x="23" y="73"/>
                    </a:lnTo>
                    <a:lnTo>
                      <a:pt x="26" y="88"/>
                    </a:lnTo>
                    <a:lnTo>
                      <a:pt x="30" y="96"/>
                    </a:lnTo>
                    <a:lnTo>
                      <a:pt x="38" y="104"/>
                    </a:lnTo>
                    <a:lnTo>
                      <a:pt x="49" y="107"/>
                    </a:lnTo>
                    <a:lnTo>
                      <a:pt x="61" y="111"/>
                    </a:lnTo>
                    <a:lnTo>
                      <a:pt x="69" y="107"/>
                    </a:lnTo>
                    <a:lnTo>
                      <a:pt x="80" y="104"/>
                    </a:lnTo>
                    <a:lnTo>
                      <a:pt x="88" y="100"/>
                    </a:lnTo>
                    <a:lnTo>
                      <a:pt x="95" y="88"/>
                    </a:lnTo>
                    <a:lnTo>
                      <a:pt x="99" y="88"/>
                    </a:lnTo>
                    <a:lnTo>
                      <a:pt x="92" y="100"/>
                    </a:lnTo>
                    <a:lnTo>
                      <a:pt x="80" y="111"/>
                    </a:lnTo>
                    <a:lnTo>
                      <a:pt x="69" y="115"/>
                    </a:lnTo>
                    <a:lnTo>
                      <a:pt x="53" y="115"/>
                    </a:lnTo>
                    <a:lnTo>
                      <a:pt x="38" y="115"/>
                    </a:lnTo>
                    <a:lnTo>
                      <a:pt x="23" y="107"/>
                    </a:lnTo>
                    <a:lnTo>
                      <a:pt x="11" y="96"/>
                    </a:lnTo>
                    <a:lnTo>
                      <a:pt x="7" y="84"/>
                    </a:lnTo>
                    <a:lnTo>
                      <a:pt x="3" y="73"/>
                    </a:lnTo>
                    <a:lnTo>
                      <a:pt x="0" y="61"/>
                    </a:lnTo>
                    <a:lnTo>
                      <a:pt x="3" y="46"/>
                    </a:lnTo>
                    <a:lnTo>
                      <a:pt x="7" y="31"/>
                    </a:lnTo>
                    <a:lnTo>
                      <a:pt x="19" y="19"/>
                    </a:lnTo>
                    <a:lnTo>
                      <a:pt x="30" y="8"/>
                    </a:lnTo>
                    <a:lnTo>
                      <a:pt x="42" y="4"/>
                    </a:lnTo>
                    <a:lnTo>
                      <a:pt x="57" y="0"/>
                    </a:lnTo>
                    <a:lnTo>
                      <a:pt x="69" y="4"/>
                    </a:lnTo>
                    <a:lnTo>
                      <a:pt x="80" y="8"/>
                    </a:lnTo>
                    <a:lnTo>
                      <a:pt x="84" y="8"/>
                    </a:lnTo>
                    <a:lnTo>
                      <a:pt x="88" y="8"/>
                    </a:lnTo>
                    <a:lnTo>
                      <a:pt x="92" y="4"/>
                    </a:lnTo>
                    <a:lnTo>
                      <a:pt x="92" y="0"/>
                    </a:lnTo>
                    <a:lnTo>
                      <a:pt x="95" y="0"/>
                    </a:lnTo>
                    <a:close/>
                  </a:path>
                </a:pathLst>
              </a:custGeom>
              <a:solidFill>
                <a:srgbClr val="000000"/>
              </a:solidFill>
              <a:ln w="0">
                <a:solidFill>
                  <a:srgbClr val="000000"/>
                </a:solidFill>
                <a:round/>
                <a:headEnd/>
                <a:tailEnd/>
              </a:ln>
            </p:spPr>
            <p:txBody>
              <a:bodyPr/>
              <a:lstStyle/>
              <a:p>
                <a:endParaRPr lang="en-CA"/>
              </a:p>
            </p:txBody>
          </p:sp>
          <p:sp>
            <p:nvSpPr>
              <p:cNvPr id="19726" name="Freeform 191"/>
              <p:cNvSpPr>
                <a:spLocks/>
              </p:cNvSpPr>
              <p:nvPr/>
            </p:nvSpPr>
            <p:spPr bwMode="auto">
              <a:xfrm>
                <a:off x="361" y="2358"/>
                <a:ext cx="81" cy="119"/>
              </a:xfrm>
              <a:custGeom>
                <a:avLst/>
                <a:gdLst>
                  <a:gd name="T0" fmla="*/ 27 w 81"/>
                  <a:gd name="T1" fmla="*/ 58 h 119"/>
                  <a:gd name="T2" fmla="*/ 38 w 81"/>
                  <a:gd name="T3" fmla="*/ 46 h 119"/>
                  <a:gd name="T4" fmla="*/ 50 w 81"/>
                  <a:gd name="T5" fmla="*/ 42 h 119"/>
                  <a:gd name="T6" fmla="*/ 61 w 81"/>
                  <a:gd name="T7" fmla="*/ 46 h 119"/>
                  <a:gd name="T8" fmla="*/ 69 w 81"/>
                  <a:gd name="T9" fmla="*/ 58 h 119"/>
                  <a:gd name="T10" fmla="*/ 69 w 81"/>
                  <a:gd name="T11" fmla="*/ 73 h 119"/>
                  <a:gd name="T12" fmla="*/ 69 w 81"/>
                  <a:gd name="T13" fmla="*/ 108 h 119"/>
                  <a:gd name="T14" fmla="*/ 73 w 81"/>
                  <a:gd name="T15" fmla="*/ 115 h 119"/>
                  <a:gd name="T16" fmla="*/ 77 w 81"/>
                  <a:gd name="T17" fmla="*/ 115 h 119"/>
                  <a:gd name="T18" fmla="*/ 81 w 81"/>
                  <a:gd name="T19" fmla="*/ 119 h 119"/>
                  <a:gd name="T20" fmla="*/ 46 w 81"/>
                  <a:gd name="T21" fmla="*/ 115 h 119"/>
                  <a:gd name="T22" fmla="*/ 50 w 81"/>
                  <a:gd name="T23" fmla="*/ 115 h 119"/>
                  <a:gd name="T24" fmla="*/ 54 w 81"/>
                  <a:gd name="T25" fmla="*/ 111 h 119"/>
                  <a:gd name="T26" fmla="*/ 58 w 81"/>
                  <a:gd name="T27" fmla="*/ 108 h 119"/>
                  <a:gd name="T28" fmla="*/ 58 w 81"/>
                  <a:gd name="T29" fmla="*/ 77 h 119"/>
                  <a:gd name="T30" fmla="*/ 54 w 81"/>
                  <a:gd name="T31" fmla="*/ 58 h 119"/>
                  <a:gd name="T32" fmla="*/ 50 w 81"/>
                  <a:gd name="T33" fmla="*/ 54 h 119"/>
                  <a:gd name="T34" fmla="*/ 46 w 81"/>
                  <a:gd name="T35" fmla="*/ 54 h 119"/>
                  <a:gd name="T36" fmla="*/ 35 w 81"/>
                  <a:gd name="T37" fmla="*/ 54 h 119"/>
                  <a:gd name="T38" fmla="*/ 27 w 81"/>
                  <a:gd name="T39" fmla="*/ 62 h 119"/>
                  <a:gd name="T40" fmla="*/ 27 w 81"/>
                  <a:gd name="T41" fmla="*/ 108 h 119"/>
                  <a:gd name="T42" fmla="*/ 27 w 81"/>
                  <a:gd name="T43" fmla="*/ 115 h 119"/>
                  <a:gd name="T44" fmla="*/ 31 w 81"/>
                  <a:gd name="T45" fmla="*/ 115 h 119"/>
                  <a:gd name="T46" fmla="*/ 35 w 81"/>
                  <a:gd name="T47" fmla="*/ 119 h 119"/>
                  <a:gd name="T48" fmla="*/ 0 w 81"/>
                  <a:gd name="T49" fmla="*/ 115 h 119"/>
                  <a:gd name="T50" fmla="*/ 8 w 81"/>
                  <a:gd name="T51" fmla="*/ 115 h 119"/>
                  <a:gd name="T52" fmla="*/ 12 w 81"/>
                  <a:gd name="T53" fmla="*/ 111 h 119"/>
                  <a:gd name="T54" fmla="*/ 12 w 81"/>
                  <a:gd name="T55" fmla="*/ 100 h 119"/>
                  <a:gd name="T56" fmla="*/ 12 w 81"/>
                  <a:gd name="T57" fmla="*/ 23 h 119"/>
                  <a:gd name="T58" fmla="*/ 12 w 81"/>
                  <a:gd name="T59" fmla="*/ 12 h 119"/>
                  <a:gd name="T60" fmla="*/ 8 w 81"/>
                  <a:gd name="T61" fmla="*/ 12 h 119"/>
                  <a:gd name="T62" fmla="*/ 4 w 81"/>
                  <a:gd name="T63" fmla="*/ 12 h 119"/>
                  <a:gd name="T64" fmla="*/ 0 w 81"/>
                  <a:gd name="T65" fmla="*/ 12 h 119"/>
                  <a:gd name="T66" fmla="*/ 27 w 81"/>
                  <a:gd name="T67" fmla="*/ 0 h 11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81"/>
                  <a:gd name="T103" fmla="*/ 0 h 119"/>
                  <a:gd name="T104" fmla="*/ 81 w 81"/>
                  <a:gd name="T105" fmla="*/ 119 h 11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81" h="119">
                    <a:moveTo>
                      <a:pt x="27" y="0"/>
                    </a:moveTo>
                    <a:lnTo>
                      <a:pt x="27" y="58"/>
                    </a:lnTo>
                    <a:lnTo>
                      <a:pt x="35" y="50"/>
                    </a:lnTo>
                    <a:lnTo>
                      <a:pt x="38" y="46"/>
                    </a:lnTo>
                    <a:lnTo>
                      <a:pt x="46" y="42"/>
                    </a:lnTo>
                    <a:lnTo>
                      <a:pt x="50" y="42"/>
                    </a:lnTo>
                    <a:lnTo>
                      <a:pt x="58" y="42"/>
                    </a:lnTo>
                    <a:lnTo>
                      <a:pt x="61" y="46"/>
                    </a:lnTo>
                    <a:lnTo>
                      <a:pt x="65" y="50"/>
                    </a:lnTo>
                    <a:lnTo>
                      <a:pt x="69" y="58"/>
                    </a:lnTo>
                    <a:lnTo>
                      <a:pt x="69" y="62"/>
                    </a:lnTo>
                    <a:lnTo>
                      <a:pt x="69" y="73"/>
                    </a:lnTo>
                    <a:lnTo>
                      <a:pt x="69" y="100"/>
                    </a:lnTo>
                    <a:lnTo>
                      <a:pt x="69" y="108"/>
                    </a:lnTo>
                    <a:lnTo>
                      <a:pt x="73" y="111"/>
                    </a:lnTo>
                    <a:lnTo>
                      <a:pt x="73" y="115"/>
                    </a:lnTo>
                    <a:lnTo>
                      <a:pt x="77" y="115"/>
                    </a:lnTo>
                    <a:lnTo>
                      <a:pt x="81" y="115"/>
                    </a:lnTo>
                    <a:lnTo>
                      <a:pt x="81" y="119"/>
                    </a:lnTo>
                    <a:lnTo>
                      <a:pt x="46" y="119"/>
                    </a:lnTo>
                    <a:lnTo>
                      <a:pt x="46" y="115"/>
                    </a:lnTo>
                    <a:lnTo>
                      <a:pt x="50" y="115"/>
                    </a:lnTo>
                    <a:lnTo>
                      <a:pt x="54" y="115"/>
                    </a:lnTo>
                    <a:lnTo>
                      <a:pt x="54" y="111"/>
                    </a:lnTo>
                    <a:lnTo>
                      <a:pt x="58" y="111"/>
                    </a:lnTo>
                    <a:lnTo>
                      <a:pt x="58" y="108"/>
                    </a:lnTo>
                    <a:lnTo>
                      <a:pt x="58" y="100"/>
                    </a:lnTo>
                    <a:lnTo>
                      <a:pt x="58" y="77"/>
                    </a:lnTo>
                    <a:lnTo>
                      <a:pt x="58" y="65"/>
                    </a:lnTo>
                    <a:lnTo>
                      <a:pt x="54" y="58"/>
                    </a:lnTo>
                    <a:lnTo>
                      <a:pt x="50" y="54"/>
                    </a:lnTo>
                    <a:lnTo>
                      <a:pt x="46" y="54"/>
                    </a:lnTo>
                    <a:lnTo>
                      <a:pt x="38" y="54"/>
                    </a:lnTo>
                    <a:lnTo>
                      <a:pt x="35" y="54"/>
                    </a:lnTo>
                    <a:lnTo>
                      <a:pt x="31" y="58"/>
                    </a:lnTo>
                    <a:lnTo>
                      <a:pt x="27" y="62"/>
                    </a:lnTo>
                    <a:lnTo>
                      <a:pt x="27" y="100"/>
                    </a:lnTo>
                    <a:lnTo>
                      <a:pt x="27" y="108"/>
                    </a:lnTo>
                    <a:lnTo>
                      <a:pt x="27" y="111"/>
                    </a:lnTo>
                    <a:lnTo>
                      <a:pt x="27" y="115"/>
                    </a:lnTo>
                    <a:lnTo>
                      <a:pt x="31" y="115"/>
                    </a:lnTo>
                    <a:lnTo>
                      <a:pt x="35" y="115"/>
                    </a:lnTo>
                    <a:lnTo>
                      <a:pt x="35" y="119"/>
                    </a:lnTo>
                    <a:lnTo>
                      <a:pt x="0" y="119"/>
                    </a:lnTo>
                    <a:lnTo>
                      <a:pt x="0" y="115"/>
                    </a:lnTo>
                    <a:lnTo>
                      <a:pt x="4" y="115"/>
                    </a:lnTo>
                    <a:lnTo>
                      <a:pt x="8" y="115"/>
                    </a:lnTo>
                    <a:lnTo>
                      <a:pt x="12" y="111"/>
                    </a:lnTo>
                    <a:lnTo>
                      <a:pt x="12" y="108"/>
                    </a:lnTo>
                    <a:lnTo>
                      <a:pt x="12" y="100"/>
                    </a:lnTo>
                    <a:lnTo>
                      <a:pt x="12" y="35"/>
                    </a:lnTo>
                    <a:lnTo>
                      <a:pt x="12" y="23"/>
                    </a:lnTo>
                    <a:lnTo>
                      <a:pt x="12" y="16"/>
                    </a:lnTo>
                    <a:lnTo>
                      <a:pt x="12" y="12"/>
                    </a:lnTo>
                    <a:lnTo>
                      <a:pt x="8" y="12"/>
                    </a:lnTo>
                    <a:lnTo>
                      <a:pt x="4" y="12"/>
                    </a:lnTo>
                    <a:lnTo>
                      <a:pt x="0" y="12"/>
                    </a:lnTo>
                    <a:lnTo>
                      <a:pt x="23" y="0"/>
                    </a:lnTo>
                    <a:lnTo>
                      <a:pt x="27" y="0"/>
                    </a:lnTo>
                    <a:close/>
                  </a:path>
                </a:pathLst>
              </a:custGeom>
              <a:solidFill>
                <a:srgbClr val="000000"/>
              </a:solidFill>
              <a:ln w="0">
                <a:solidFill>
                  <a:srgbClr val="000000"/>
                </a:solidFill>
                <a:round/>
                <a:headEnd/>
                <a:tailEnd/>
              </a:ln>
            </p:spPr>
            <p:txBody>
              <a:bodyPr/>
              <a:lstStyle/>
              <a:p>
                <a:endParaRPr lang="en-CA"/>
              </a:p>
            </p:txBody>
          </p:sp>
          <p:sp>
            <p:nvSpPr>
              <p:cNvPr id="19727" name="Freeform 192"/>
              <p:cNvSpPr>
                <a:spLocks noEditPoints="1"/>
              </p:cNvSpPr>
              <p:nvPr/>
            </p:nvSpPr>
            <p:spPr bwMode="auto">
              <a:xfrm>
                <a:off x="449" y="2358"/>
                <a:ext cx="39" cy="119"/>
              </a:xfrm>
              <a:custGeom>
                <a:avLst/>
                <a:gdLst>
                  <a:gd name="T0" fmla="*/ 19 w 39"/>
                  <a:gd name="T1" fmla="*/ 0 h 119"/>
                  <a:gd name="T2" fmla="*/ 23 w 39"/>
                  <a:gd name="T3" fmla="*/ 0 h 119"/>
                  <a:gd name="T4" fmla="*/ 27 w 39"/>
                  <a:gd name="T5" fmla="*/ 4 h 119"/>
                  <a:gd name="T6" fmla="*/ 27 w 39"/>
                  <a:gd name="T7" fmla="*/ 8 h 119"/>
                  <a:gd name="T8" fmla="*/ 27 w 39"/>
                  <a:gd name="T9" fmla="*/ 12 h 119"/>
                  <a:gd name="T10" fmla="*/ 27 w 39"/>
                  <a:gd name="T11" fmla="*/ 16 h 119"/>
                  <a:gd name="T12" fmla="*/ 27 w 39"/>
                  <a:gd name="T13" fmla="*/ 19 h 119"/>
                  <a:gd name="T14" fmla="*/ 23 w 39"/>
                  <a:gd name="T15" fmla="*/ 19 h 119"/>
                  <a:gd name="T16" fmla="*/ 19 w 39"/>
                  <a:gd name="T17" fmla="*/ 19 h 119"/>
                  <a:gd name="T18" fmla="*/ 16 w 39"/>
                  <a:gd name="T19" fmla="*/ 19 h 119"/>
                  <a:gd name="T20" fmla="*/ 12 w 39"/>
                  <a:gd name="T21" fmla="*/ 19 h 119"/>
                  <a:gd name="T22" fmla="*/ 8 w 39"/>
                  <a:gd name="T23" fmla="*/ 16 h 119"/>
                  <a:gd name="T24" fmla="*/ 8 w 39"/>
                  <a:gd name="T25" fmla="*/ 12 h 119"/>
                  <a:gd name="T26" fmla="*/ 8 w 39"/>
                  <a:gd name="T27" fmla="*/ 8 h 119"/>
                  <a:gd name="T28" fmla="*/ 12 w 39"/>
                  <a:gd name="T29" fmla="*/ 4 h 119"/>
                  <a:gd name="T30" fmla="*/ 16 w 39"/>
                  <a:gd name="T31" fmla="*/ 0 h 119"/>
                  <a:gd name="T32" fmla="*/ 19 w 39"/>
                  <a:gd name="T33" fmla="*/ 0 h 119"/>
                  <a:gd name="T34" fmla="*/ 27 w 39"/>
                  <a:gd name="T35" fmla="*/ 42 h 119"/>
                  <a:gd name="T36" fmla="*/ 27 w 39"/>
                  <a:gd name="T37" fmla="*/ 100 h 119"/>
                  <a:gd name="T38" fmla="*/ 27 w 39"/>
                  <a:gd name="T39" fmla="*/ 108 h 119"/>
                  <a:gd name="T40" fmla="*/ 27 w 39"/>
                  <a:gd name="T41" fmla="*/ 111 h 119"/>
                  <a:gd name="T42" fmla="*/ 27 w 39"/>
                  <a:gd name="T43" fmla="*/ 115 h 119"/>
                  <a:gd name="T44" fmla="*/ 31 w 39"/>
                  <a:gd name="T45" fmla="*/ 115 h 119"/>
                  <a:gd name="T46" fmla="*/ 31 w 39"/>
                  <a:gd name="T47" fmla="*/ 115 h 119"/>
                  <a:gd name="T48" fmla="*/ 39 w 39"/>
                  <a:gd name="T49" fmla="*/ 115 h 119"/>
                  <a:gd name="T50" fmla="*/ 39 w 39"/>
                  <a:gd name="T51" fmla="*/ 119 h 119"/>
                  <a:gd name="T52" fmla="*/ 0 w 39"/>
                  <a:gd name="T53" fmla="*/ 119 h 119"/>
                  <a:gd name="T54" fmla="*/ 0 w 39"/>
                  <a:gd name="T55" fmla="*/ 115 h 119"/>
                  <a:gd name="T56" fmla="*/ 8 w 39"/>
                  <a:gd name="T57" fmla="*/ 115 h 119"/>
                  <a:gd name="T58" fmla="*/ 8 w 39"/>
                  <a:gd name="T59" fmla="*/ 115 h 119"/>
                  <a:gd name="T60" fmla="*/ 12 w 39"/>
                  <a:gd name="T61" fmla="*/ 115 h 119"/>
                  <a:gd name="T62" fmla="*/ 12 w 39"/>
                  <a:gd name="T63" fmla="*/ 111 h 119"/>
                  <a:gd name="T64" fmla="*/ 12 w 39"/>
                  <a:gd name="T65" fmla="*/ 108 h 119"/>
                  <a:gd name="T66" fmla="*/ 12 w 39"/>
                  <a:gd name="T67" fmla="*/ 100 h 119"/>
                  <a:gd name="T68" fmla="*/ 12 w 39"/>
                  <a:gd name="T69" fmla="*/ 73 h 119"/>
                  <a:gd name="T70" fmla="*/ 12 w 39"/>
                  <a:gd name="T71" fmla="*/ 62 h 119"/>
                  <a:gd name="T72" fmla="*/ 12 w 39"/>
                  <a:gd name="T73" fmla="*/ 58 h 119"/>
                  <a:gd name="T74" fmla="*/ 12 w 39"/>
                  <a:gd name="T75" fmla="*/ 54 h 119"/>
                  <a:gd name="T76" fmla="*/ 12 w 39"/>
                  <a:gd name="T77" fmla="*/ 50 h 119"/>
                  <a:gd name="T78" fmla="*/ 8 w 39"/>
                  <a:gd name="T79" fmla="*/ 50 h 119"/>
                  <a:gd name="T80" fmla="*/ 8 w 39"/>
                  <a:gd name="T81" fmla="*/ 50 h 119"/>
                  <a:gd name="T82" fmla="*/ 4 w 39"/>
                  <a:gd name="T83" fmla="*/ 50 h 119"/>
                  <a:gd name="T84" fmla="*/ 4 w 39"/>
                  <a:gd name="T85" fmla="*/ 54 h 119"/>
                  <a:gd name="T86" fmla="*/ 0 w 39"/>
                  <a:gd name="T87" fmla="*/ 50 h 119"/>
                  <a:gd name="T88" fmla="*/ 23 w 39"/>
                  <a:gd name="T89" fmla="*/ 42 h 119"/>
                  <a:gd name="T90" fmla="*/ 27 w 39"/>
                  <a:gd name="T91" fmla="*/ 42 h 119"/>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39"/>
                  <a:gd name="T139" fmla="*/ 0 h 119"/>
                  <a:gd name="T140" fmla="*/ 39 w 39"/>
                  <a:gd name="T141" fmla="*/ 119 h 119"/>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39" h="119">
                    <a:moveTo>
                      <a:pt x="19" y="0"/>
                    </a:moveTo>
                    <a:lnTo>
                      <a:pt x="23" y="0"/>
                    </a:lnTo>
                    <a:lnTo>
                      <a:pt x="27" y="4"/>
                    </a:lnTo>
                    <a:lnTo>
                      <a:pt x="27" y="8"/>
                    </a:lnTo>
                    <a:lnTo>
                      <a:pt x="27" y="12"/>
                    </a:lnTo>
                    <a:lnTo>
                      <a:pt x="27" y="16"/>
                    </a:lnTo>
                    <a:lnTo>
                      <a:pt x="27" y="19"/>
                    </a:lnTo>
                    <a:lnTo>
                      <a:pt x="23" y="19"/>
                    </a:lnTo>
                    <a:lnTo>
                      <a:pt x="19" y="19"/>
                    </a:lnTo>
                    <a:lnTo>
                      <a:pt x="16" y="19"/>
                    </a:lnTo>
                    <a:lnTo>
                      <a:pt x="12" y="19"/>
                    </a:lnTo>
                    <a:lnTo>
                      <a:pt x="8" y="16"/>
                    </a:lnTo>
                    <a:lnTo>
                      <a:pt x="8" y="12"/>
                    </a:lnTo>
                    <a:lnTo>
                      <a:pt x="8" y="8"/>
                    </a:lnTo>
                    <a:lnTo>
                      <a:pt x="12" y="4"/>
                    </a:lnTo>
                    <a:lnTo>
                      <a:pt x="16" y="0"/>
                    </a:lnTo>
                    <a:lnTo>
                      <a:pt x="19" y="0"/>
                    </a:lnTo>
                    <a:close/>
                    <a:moveTo>
                      <a:pt x="27" y="42"/>
                    </a:moveTo>
                    <a:lnTo>
                      <a:pt x="27" y="100"/>
                    </a:lnTo>
                    <a:lnTo>
                      <a:pt x="27" y="108"/>
                    </a:lnTo>
                    <a:lnTo>
                      <a:pt x="27" y="111"/>
                    </a:lnTo>
                    <a:lnTo>
                      <a:pt x="27" y="115"/>
                    </a:lnTo>
                    <a:lnTo>
                      <a:pt x="31" y="115"/>
                    </a:lnTo>
                    <a:lnTo>
                      <a:pt x="39" y="115"/>
                    </a:lnTo>
                    <a:lnTo>
                      <a:pt x="39" y="119"/>
                    </a:lnTo>
                    <a:lnTo>
                      <a:pt x="0" y="119"/>
                    </a:lnTo>
                    <a:lnTo>
                      <a:pt x="0" y="115"/>
                    </a:lnTo>
                    <a:lnTo>
                      <a:pt x="8" y="115"/>
                    </a:lnTo>
                    <a:lnTo>
                      <a:pt x="12" y="115"/>
                    </a:lnTo>
                    <a:lnTo>
                      <a:pt x="12" y="111"/>
                    </a:lnTo>
                    <a:lnTo>
                      <a:pt x="12" y="108"/>
                    </a:lnTo>
                    <a:lnTo>
                      <a:pt x="12" y="100"/>
                    </a:lnTo>
                    <a:lnTo>
                      <a:pt x="12" y="73"/>
                    </a:lnTo>
                    <a:lnTo>
                      <a:pt x="12" y="62"/>
                    </a:lnTo>
                    <a:lnTo>
                      <a:pt x="12" y="58"/>
                    </a:lnTo>
                    <a:lnTo>
                      <a:pt x="12" y="54"/>
                    </a:lnTo>
                    <a:lnTo>
                      <a:pt x="12" y="50"/>
                    </a:lnTo>
                    <a:lnTo>
                      <a:pt x="8" y="50"/>
                    </a:lnTo>
                    <a:lnTo>
                      <a:pt x="4" y="50"/>
                    </a:lnTo>
                    <a:lnTo>
                      <a:pt x="4" y="54"/>
                    </a:lnTo>
                    <a:lnTo>
                      <a:pt x="0" y="50"/>
                    </a:lnTo>
                    <a:lnTo>
                      <a:pt x="23" y="42"/>
                    </a:lnTo>
                    <a:lnTo>
                      <a:pt x="27" y="42"/>
                    </a:lnTo>
                    <a:close/>
                  </a:path>
                </a:pathLst>
              </a:custGeom>
              <a:solidFill>
                <a:srgbClr val="000000"/>
              </a:solidFill>
              <a:ln w="0">
                <a:solidFill>
                  <a:srgbClr val="000000"/>
                </a:solidFill>
                <a:round/>
                <a:headEnd/>
                <a:tailEnd/>
              </a:ln>
            </p:spPr>
            <p:txBody>
              <a:bodyPr/>
              <a:lstStyle/>
              <a:p>
                <a:endParaRPr lang="en-CA"/>
              </a:p>
            </p:txBody>
          </p:sp>
          <p:sp>
            <p:nvSpPr>
              <p:cNvPr id="19728" name="Freeform 193"/>
              <p:cNvSpPr>
                <a:spLocks/>
              </p:cNvSpPr>
              <p:nvPr/>
            </p:nvSpPr>
            <p:spPr bwMode="auto">
              <a:xfrm>
                <a:off x="491" y="2400"/>
                <a:ext cx="81" cy="77"/>
              </a:xfrm>
              <a:custGeom>
                <a:avLst/>
                <a:gdLst>
                  <a:gd name="T0" fmla="*/ 27 w 81"/>
                  <a:gd name="T1" fmla="*/ 16 h 77"/>
                  <a:gd name="T2" fmla="*/ 35 w 81"/>
                  <a:gd name="T3" fmla="*/ 8 h 77"/>
                  <a:gd name="T4" fmla="*/ 43 w 81"/>
                  <a:gd name="T5" fmla="*/ 0 h 77"/>
                  <a:gd name="T6" fmla="*/ 50 w 81"/>
                  <a:gd name="T7" fmla="*/ 0 h 77"/>
                  <a:gd name="T8" fmla="*/ 58 w 81"/>
                  <a:gd name="T9" fmla="*/ 0 h 77"/>
                  <a:gd name="T10" fmla="*/ 62 w 81"/>
                  <a:gd name="T11" fmla="*/ 4 h 77"/>
                  <a:gd name="T12" fmla="*/ 66 w 81"/>
                  <a:gd name="T13" fmla="*/ 8 h 77"/>
                  <a:gd name="T14" fmla="*/ 70 w 81"/>
                  <a:gd name="T15" fmla="*/ 12 h 77"/>
                  <a:gd name="T16" fmla="*/ 73 w 81"/>
                  <a:gd name="T17" fmla="*/ 20 h 77"/>
                  <a:gd name="T18" fmla="*/ 73 w 81"/>
                  <a:gd name="T19" fmla="*/ 27 h 77"/>
                  <a:gd name="T20" fmla="*/ 73 w 81"/>
                  <a:gd name="T21" fmla="*/ 58 h 77"/>
                  <a:gd name="T22" fmla="*/ 73 w 81"/>
                  <a:gd name="T23" fmla="*/ 66 h 77"/>
                  <a:gd name="T24" fmla="*/ 73 w 81"/>
                  <a:gd name="T25" fmla="*/ 69 h 77"/>
                  <a:gd name="T26" fmla="*/ 73 w 81"/>
                  <a:gd name="T27" fmla="*/ 73 h 77"/>
                  <a:gd name="T28" fmla="*/ 77 w 81"/>
                  <a:gd name="T29" fmla="*/ 73 h 77"/>
                  <a:gd name="T30" fmla="*/ 77 w 81"/>
                  <a:gd name="T31" fmla="*/ 73 h 77"/>
                  <a:gd name="T32" fmla="*/ 81 w 81"/>
                  <a:gd name="T33" fmla="*/ 73 h 77"/>
                  <a:gd name="T34" fmla="*/ 81 w 81"/>
                  <a:gd name="T35" fmla="*/ 77 h 77"/>
                  <a:gd name="T36" fmla="*/ 46 w 81"/>
                  <a:gd name="T37" fmla="*/ 77 h 77"/>
                  <a:gd name="T38" fmla="*/ 46 w 81"/>
                  <a:gd name="T39" fmla="*/ 73 h 77"/>
                  <a:gd name="T40" fmla="*/ 50 w 81"/>
                  <a:gd name="T41" fmla="*/ 73 h 77"/>
                  <a:gd name="T42" fmla="*/ 54 w 81"/>
                  <a:gd name="T43" fmla="*/ 73 h 77"/>
                  <a:gd name="T44" fmla="*/ 54 w 81"/>
                  <a:gd name="T45" fmla="*/ 73 h 77"/>
                  <a:gd name="T46" fmla="*/ 58 w 81"/>
                  <a:gd name="T47" fmla="*/ 69 h 77"/>
                  <a:gd name="T48" fmla="*/ 58 w 81"/>
                  <a:gd name="T49" fmla="*/ 69 h 77"/>
                  <a:gd name="T50" fmla="*/ 58 w 81"/>
                  <a:gd name="T51" fmla="*/ 66 h 77"/>
                  <a:gd name="T52" fmla="*/ 58 w 81"/>
                  <a:gd name="T53" fmla="*/ 58 h 77"/>
                  <a:gd name="T54" fmla="*/ 58 w 81"/>
                  <a:gd name="T55" fmla="*/ 31 h 77"/>
                  <a:gd name="T56" fmla="*/ 58 w 81"/>
                  <a:gd name="T57" fmla="*/ 20 h 77"/>
                  <a:gd name="T58" fmla="*/ 54 w 81"/>
                  <a:gd name="T59" fmla="*/ 16 h 77"/>
                  <a:gd name="T60" fmla="*/ 50 w 81"/>
                  <a:gd name="T61" fmla="*/ 12 h 77"/>
                  <a:gd name="T62" fmla="*/ 46 w 81"/>
                  <a:gd name="T63" fmla="*/ 12 h 77"/>
                  <a:gd name="T64" fmla="*/ 35 w 81"/>
                  <a:gd name="T65" fmla="*/ 12 h 77"/>
                  <a:gd name="T66" fmla="*/ 27 w 81"/>
                  <a:gd name="T67" fmla="*/ 20 h 77"/>
                  <a:gd name="T68" fmla="*/ 27 w 81"/>
                  <a:gd name="T69" fmla="*/ 58 h 77"/>
                  <a:gd name="T70" fmla="*/ 27 w 81"/>
                  <a:gd name="T71" fmla="*/ 66 h 77"/>
                  <a:gd name="T72" fmla="*/ 27 w 81"/>
                  <a:gd name="T73" fmla="*/ 69 h 77"/>
                  <a:gd name="T74" fmla="*/ 27 w 81"/>
                  <a:gd name="T75" fmla="*/ 73 h 77"/>
                  <a:gd name="T76" fmla="*/ 31 w 81"/>
                  <a:gd name="T77" fmla="*/ 73 h 77"/>
                  <a:gd name="T78" fmla="*/ 31 w 81"/>
                  <a:gd name="T79" fmla="*/ 73 h 77"/>
                  <a:gd name="T80" fmla="*/ 39 w 81"/>
                  <a:gd name="T81" fmla="*/ 73 h 77"/>
                  <a:gd name="T82" fmla="*/ 39 w 81"/>
                  <a:gd name="T83" fmla="*/ 77 h 77"/>
                  <a:gd name="T84" fmla="*/ 0 w 81"/>
                  <a:gd name="T85" fmla="*/ 77 h 77"/>
                  <a:gd name="T86" fmla="*/ 0 w 81"/>
                  <a:gd name="T87" fmla="*/ 73 h 77"/>
                  <a:gd name="T88" fmla="*/ 4 w 81"/>
                  <a:gd name="T89" fmla="*/ 73 h 77"/>
                  <a:gd name="T90" fmla="*/ 8 w 81"/>
                  <a:gd name="T91" fmla="*/ 73 h 77"/>
                  <a:gd name="T92" fmla="*/ 12 w 81"/>
                  <a:gd name="T93" fmla="*/ 73 h 77"/>
                  <a:gd name="T94" fmla="*/ 12 w 81"/>
                  <a:gd name="T95" fmla="*/ 66 h 77"/>
                  <a:gd name="T96" fmla="*/ 12 w 81"/>
                  <a:gd name="T97" fmla="*/ 58 h 77"/>
                  <a:gd name="T98" fmla="*/ 12 w 81"/>
                  <a:gd name="T99" fmla="*/ 31 h 77"/>
                  <a:gd name="T100" fmla="*/ 12 w 81"/>
                  <a:gd name="T101" fmla="*/ 20 h 77"/>
                  <a:gd name="T102" fmla="*/ 12 w 81"/>
                  <a:gd name="T103" fmla="*/ 16 h 77"/>
                  <a:gd name="T104" fmla="*/ 12 w 81"/>
                  <a:gd name="T105" fmla="*/ 12 h 77"/>
                  <a:gd name="T106" fmla="*/ 12 w 81"/>
                  <a:gd name="T107" fmla="*/ 12 h 77"/>
                  <a:gd name="T108" fmla="*/ 8 w 81"/>
                  <a:gd name="T109" fmla="*/ 8 h 77"/>
                  <a:gd name="T110" fmla="*/ 8 w 81"/>
                  <a:gd name="T111" fmla="*/ 8 h 77"/>
                  <a:gd name="T112" fmla="*/ 4 w 81"/>
                  <a:gd name="T113" fmla="*/ 8 h 77"/>
                  <a:gd name="T114" fmla="*/ 4 w 81"/>
                  <a:gd name="T115" fmla="*/ 12 h 77"/>
                  <a:gd name="T116" fmla="*/ 0 w 81"/>
                  <a:gd name="T117" fmla="*/ 8 h 77"/>
                  <a:gd name="T118" fmla="*/ 23 w 81"/>
                  <a:gd name="T119" fmla="*/ 0 h 77"/>
                  <a:gd name="T120" fmla="*/ 27 w 81"/>
                  <a:gd name="T121" fmla="*/ 0 h 77"/>
                  <a:gd name="T122" fmla="*/ 27 w 81"/>
                  <a:gd name="T123" fmla="*/ 16 h 7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1"/>
                  <a:gd name="T187" fmla="*/ 0 h 77"/>
                  <a:gd name="T188" fmla="*/ 81 w 81"/>
                  <a:gd name="T189" fmla="*/ 77 h 77"/>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1" h="77">
                    <a:moveTo>
                      <a:pt x="27" y="16"/>
                    </a:moveTo>
                    <a:lnTo>
                      <a:pt x="35" y="8"/>
                    </a:lnTo>
                    <a:lnTo>
                      <a:pt x="43" y="0"/>
                    </a:lnTo>
                    <a:lnTo>
                      <a:pt x="50" y="0"/>
                    </a:lnTo>
                    <a:lnTo>
                      <a:pt x="58" y="0"/>
                    </a:lnTo>
                    <a:lnTo>
                      <a:pt x="62" y="4"/>
                    </a:lnTo>
                    <a:lnTo>
                      <a:pt x="66" y="8"/>
                    </a:lnTo>
                    <a:lnTo>
                      <a:pt x="70" y="12"/>
                    </a:lnTo>
                    <a:lnTo>
                      <a:pt x="73" y="20"/>
                    </a:lnTo>
                    <a:lnTo>
                      <a:pt x="73" y="27"/>
                    </a:lnTo>
                    <a:lnTo>
                      <a:pt x="73" y="58"/>
                    </a:lnTo>
                    <a:lnTo>
                      <a:pt x="73" y="66"/>
                    </a:lnTo>
                    <a:lnTo>
                      <a:pt x="73" y="69"/>
                    </a:lnTo>
                    <a:lnTo>
                      <a:pt x="73" y="73"/>
                    </a:lnTo>
                    <a:lnTo>
                      <a:pt x="77" y="73"/>
                    </a:lnTo>
                    <a:lnTo>
                      <a:pt x="81" y="73"/>
                    </a:lnTo>
                    <a:lnTo>
                      <a:pt x="81" y="77"/>
                    </a:lnTo>
                    <a:lnTo>
                      <a:pt x="46" y="77"/>
                    </a:lnTo>
                    <a:lnTo>
                      <a:pt x="46" y="73"/>
                    </a:lnTo>
                    <a:lnTo>
                      <a:pt x="50" y="73"/>
                    </a:lnTo>
                    <a:lnTo>
                      <a:pt x="54" y="73"/>
                    </a:lnTo>
                    <a:lnTo>
                      <a:pt x="58" y="69"/>
                    </a:lnTo>
                    <a:lnTo>
                      <a:pt x="58" y="66"/>
                    </a:lnTo>
                    <a:lnTo>
                      <a:pt x="58" y="58"/>
                    </a:lnTo>
                    <a:lnTo>
                      <a:pt x="58" y="31"/>
                    </a:lnTo>
                    <a:lnTo>
                      <a:pt x="58" y="20"/>
                    </a:lnTo>
                    <a:lnTo>
                      <a:pt x="54" y="16"/>
                    </a:lnTo>
                    <a:lnTo>
                      <a:pt x="50" y="12"/>
                    </a:lnTo>
                    <a:lnTo>
                      <a:pt x="46" y="12"/>
                    </a:lnTo>
                    <a:lnTo>
                      <a:pt x="35" y="12"/>
                    </a:lnTo>
                    <a:lnTo>
                      <a:pt x="27" y="20"/>
                    </a:lnTo>
                    <a:lnTo>
                      <a:pt x="27" y="58"/>
                    </a:lnTo>
                    <a:lnTo>
                      <a:pt x="27" y="66"/>
                    </a:lnTo>
                    <a:lnTo>
                      <a:pt x="27" y="69"/>
                    </a:lnTo>
                    <a:lnTo>
                      <a:pt x="27" y="73"/>
                    </a:lnTo>
                    <a:lnTo>
                      <a:pt x="31" y="73"/>
                    </a:lnTo>
                    <a:lnTo>
                      <a:pt x="39" y="73"/>
                    </a:lnTo>
                    <a:lnTo>
                      <a:pt x="39" y="77"/>
                    </a:lnTo>
                    <a:lnTo>
                      <a:pt x="0" y="77"/>
                    </a:lnTo>
                    <a:lnTo>
                      <a:pt x="0" y="73"/>
                    </a:lnTo>
                    <a:lnTo>
                      <a:pt x="4" y="73"/>
                    </a:lnTo>
                    <a:lnTo>
                      <a:pt x="8" y="73"/>
                    </a:lnTo>
                    <a:lnTo>
                      <a:pt x="12" y="73"/>
                    </a:lnTo>
                    <a:lnTo>
                      <a:pt x="12" y="66"/>
                    </a:lnTo>
                    <a:lnTo>
                      <a:pt x="12" y="58"/>
                    </a:lnTo>
                    <a:lnTo>
                      <a:pt x="12" y="31"/>
                    </a:lnTo>
                    <a:lnTo>
                      <a:pt x="12" y="20"/>
                    </a:lnTo>
                    <a:lnTo>
                      <a:pt x="12" y="16"/>
                    </a:lnTo>
                    <a:lnTo>
                      <a:pt x="12" y="12"/>
                    </a:lnTo>
                    <a:lnTo>
                      <a:pt x="8" y="8"/>
                    </a:lnTo>
                    <a:lnTo>
                      <a:pt x="4" y="8"/>
                    </a:lnTo>
                    <a:lnTo>
                      <a:pt x="4" y="12"/>
                    </a:lnTo>
                    <a:lnTo>
                      <a:pt x="0" y="8"/>
                    </a:lnTo>
                    <a:lnTo>
                      <a:pt x="23" y="0"/>
                    </a:lnTo>
                    <a:lnTo>
                      <a:pt x="27" y="0"/>
                    </a:lnTo>
                    <a:lnTo>
                      <a:pt x="27" y="16"/>
                    </a:lnTo>
                    <a:close/>
                  </a:path>
                </a:pathLst>
              </a:custGeom>
              <a:solidFill>
                <a:srgbClr val="000000"/>
              </a:solidFill>
              <a:ln w="0">
                <a:solidFill>
                  <a:srgbClr val="000000"/>
                </a:solidFill>
                <a:round/>
                <a:headEnd/>
                <a:tailEnd/>
              </a:ln>
            </p:spPr>
            <p:txBody>
              <a:bodyPr/>
              <a:lstStyle/>
              <a:p>
                <a:endParaRPr lang="en-CA"/>
              </a:p>
            </p:txBody>
          </p:sp>
          <p:sp>
            <p:nvSpPr>
              <p:cNvPr id="19729" name="Freeform 194"/>
              <p:cNvSpPr>
                <a:spLocks noEditPoints="1"/>
              </p:cNvSpPr>
              <p:nvPr/>
            </p:nvSpPr>
            <p:spPr bwMode="auto">
              <a:xfrm>
                <a:off x="580" y="2400"/>
                <a:ext cx="65" cy="77"/>
              </a:xfrm>
              <a:custGeom>
                <a:avLst/>
                <a:gdLst>
                  <a:gd name="T0" fmla="*/ 11 w 65"/>
                  <a:gd name="T1" fmla="*/ 31 h 77"/>
                  <a:gd name="T2" fmla="*/ 15 w 65"/>
                  <a:gd name="T3" fmla="*/ 43 h 77"/>
                  <a:gd name="T4" fmla="*/ 23 w 65"/>
                  <a:gd name="T5" fmla="*/ 54 h 77"/>
                  <a:gd name="T6" fmla="*/ 30 w 65"/>
                  <a:gd name="T7" fmla="*/ 62 h 77"/>
                  <a:gd name="T8" fmla="*/ 38 w 65"/>
                  <a:gd name="T9" fmla="*/ 66 h 77"/>
                  <a:gd name="T10" fmla="*/ 46 w 65"/>
                  <a:gd name="T11" fmla="*/ 62 h 77"/>
                  <a:gd name="T12" fmla="*/ 53 w 65"/>
                  <a:gd name="T13" fmla="*/ 62 h 77"/>
                  <a:gd name="T14" fmla="*/ 57 w 65"/>
                  <a:gd name="T15" fmla="*/ 54 h 77"/>
                  <a:gd name="T16" fmla="*/ 61 w 65"/>
                  <a:gd name="T17" fmla="*/ 46 h 77"/>
                  <a:gd name="T18" fmla="*/ 65 w 65"/>
                  <a:gd name="T19" fmla="*/ 50 h 77"/>
                  <a:gd name="T20" fmla="*/ 61 w 65"/>
                  <a:gd name="T21" fmla="*/ 58 h 77"/>
                  <a:gd name="T22" fmla="*/ 53 w 65"/>
                  <a:gd name="T23" fmla="*/ 69 h 77"/>
                  <a:gd name="T24" fmla="*/ 46 w 65"/>
                  <a:gd name="T25" fmla="*/ 77 h 77"/>
                  <a:gd name="T26" fmla="*/ 34 w 65"/>
                  <a:gd name="T27" fmla="*/ 77 h 77"/>
                  <a:gd name="T28" fmla="*/ 19 w 65"/>
                  <a:gd name="T29" fmla="*/ 77 h 77"/>
                  <a:gd name="T30" fmla="*/ 11 w 65"/>
                  <a:gd name="T31" fmla="*/ 69 h 77"/>
                  <a:gd name="T32" fmla="*/ 4 w 65"/>
                  <a:gd name="T33" fmla="*/ 62 h 77"/>
                  <a:gd name="T34" fmla="*/ 0 w 65"/>
                  <a:gd name="T35" fmla="*/ 50 h 77"/>
                  <a:gd name="T36" fmla="*/ 0 w 65"/>
                  <a:gd name="T37" fmla="*/ 39 h 77"/>
                  <a:gd name="T38" fmla="*/ 0 w 65"/>
                  <a:gd name="T39" fmla="*/ 27 h 77"/>
                  <a:gd name="T40" fmla="*/ 4 w 65"/>
                  <a:gd name="T41" fmla="*/ 20 h 77"/>
                  <a:gd name="T42" fmla="*/ 11 w 65"/>
                  <a:gd name="T43" fmla="*/ 12 h 77"/>
                  <a:gd name="T44" fmla="*/ 19 w 65"/>
                  <a:gd name="T45" fmla="*/ 4 h 77"/>
                  <a:gd name="T46" fmla="*/ 27 w 65"/>
                  <a:gd name="T47" fmla="*/ 0 h 77"/>
                  <a:gd name="T48" fmla="*/ 34 w 65"/>
                  <a:gd name="T49" fmla="*/ 0 h 77"/>
                  <a:gd name="T50" fmla="*/ 46 w 65"/>
                  <a:gd name="T51" fmla="*/ 0 h 77"/>
                  <a:gd name="T52" fmla="*/ 57 w 65"/>
                  <a:gd name="T53" fmla="*/ 8 h 77"/>
                  <a:gd name="T54" fmla="*/ 61 w 65"/>
                  <a:gd name="T55" fmla="*/ 16 h 77"/>
                  <a:gd name="T56" fmla="*/ 65 w 65"/>
                  <a:gd name="T57" fmla="*/ 31 h 77"/>
                  <a:gd name="T58" fmla="*/ 11 w 65"/>
                  <a:gd name="T59" fmla="*/ 31 h 77"/>
                  <a:gd name="T60" fmla="*/ 11 w 65"/>
                  <a:gd name="T61" fmla="*/ 23 h 77"/>
                  <a:gd name="T62" fmla="*/ 46 w 65"/>
                  <a:gd name="T63" fmla="*/ 23 h 77"/>
                  <a:gd name="T64" fmla="*/ 46 w 65"/>
                  <a:gd name="T65" fmla="*/ 20 h 77"/>
                  <a:gd name="T66" fmla="*/ 46 w 65"/>
                  <a:gd name="T67" fmla="*/ 16 h 77"/>
                  <a:gd name="T68" fmla="*/ 42 w 65"/>
                  <a:gd name="T69" fmla="*/ 12 h 77"/>
                  <a:gd name="T70" fmla="*/ 38 w 65"/>
                  <a:gd name="T71" fmla="*/ 8 h 77"/>
                  <a:gd name="T72" fmla="*/ 34 w 65"/>
                  <a:gd name="T73" fmla="*/ 4 h 77"/>
                  <a:gd name="T74" fmla="*/ 30 w 65"/>
                  <a:gd name="T75" fmla="*/ 4 h 77"/>
                  <a:gd name="T76" fmla="*/ 23 w 65"/>
                  <a:gd name="T77" fmla="*/ 8 h 77"/>
                  <a:gd name="T78" fmla="*/ 19 w 65"/>
                  <a:gd name="T79" fmla="*/ 8 h 77"/>
                  <a:gd name="T80" fmla="*/ 15 w 65"/>
                  <a:gd name="T81" fmla="*/ 16 h 77"/>
                  <a:gd name="T82" fmla="*/ 11 w 65"/>
                  <a:gd name="T83" fmla="*/ 23 h 77"/>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5"/>
                  <a:gd name="T127" fmla="*/ 0 h 77"/>
                  <a:gd name="T128" fmla="*/ 65 w 65"/>
                  <a:gd name="T129" fmla="*/ 77 h 77"/>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5" h="77">
                    <a:moveTo>
                      <a:pt x="11" y="31"/>
                    </a:moveTo>
                    <a:lnTo>
                      <a:pt x="15" y="43"/>
                    </a:lnTo>
                    <a:lnTo>
                      <a:pt x="23" y="54"/>
                    </a:lnTo>
                    <a:lnTo>
                      <a:pt x="30" y="62"/>
                    </a:lnTo>
                    <a:lnTo>
                      <a:pt x="38" y="66"/>
                    </a:lnTo>
                    <a:lnTo>
                      <a:pt x="46" y="62"/>
                    </a:lnTo>
                    <a:lnTo>
                      <a:pt x="53" y="62"/>
                    </a:lnTo>
                    <a:lnTo>
                      <a:pt x="57" y="54"/>
                    </a:lnTo>
                    <a:lnTo>
                      <a:pt x="61" y="46"/>
                    </a:lnTo>
                    <a:lnTo>
                      <a:pt x="65" y="50"/>
                    </a:lnTo>
                    <a:lnTo>
                      <a:pt x="61" y="58"/>
                    </a:lnTo>
                    <a:lnTo>
                      <a:pt x="53" y="69"/>
                    </a:lnTo>
                    <a:lnTo>
                      <a:pt x="46" y="77"/>
                    </a:lnTo>
                    <a:lnTo>
                      <a:pt x="34" y="77"/>
                    </a:lnTo>
                    <a:lnTo>
                      <a:pt x="19" y="77"/>
                    </a:lnTo>
                    <a:lnTo>
                      <a:pt x="11" y="69"/>
                    </a:lnTo>
                    <a:lnTo>
                      <a:pt x="4" y="62"/>
                    </a:lnTo>
                    <a:lnTo>
                      <a:pt x="0" y="50"/>
                    </a:lnTo>
                    <a:lnTo>
                      <a:pt x="0" y="39"/>
                    </a:lnTo>
                    <a:lnTo>
                      <a:pt x="0" y="27"/>
                    </a:lnTo>
                    <a:lnTo>
                      <a:pt x="4" y="20"/>
                    </a:lnTo>
                    <a:lnTo>
                      <a:pt x="11" y="12"/>
                    </a:lnTo>
                    <a:lnTo>
                      <a:pt x="19" y="4"/>
                    </a:lnTo>
                    <a:lnTo>
                      <a:pt x="27" y="0"/>
                    </a:lnTo>
                    <a:lnTo>
                      <a:pt x="34" y="0"/>
                    </a:lnTo>
                    <a:lnTo>
                      <a:pt x="46" y="0"/>
                    </a:lnTo>
                    <a:lnTo>
                      <a:pt x="57" y="8"/>
                    </a:lnTo>
                    <a:lnTo>
                      <a:pt x="61" y="16"/>
                    </a:lnTo>
                    <a:lnTo>
                      <a:pt x="65" y="31"/>
                    </a:lnTo>
                    <a:lnTo>
                      <a:pt x="11" y="31"/>
                    </a:lnTo>
                    <a:close/>
                    <a:moveTo>
                      <a:pt x="11" y="23"/>
                    </a:moveTo>
                    <a:lnTo>
                      <a:pt x="46" y="23"/>
                    </a:lnTo>
                    <a:lnTo>
                      <a:pt x="46" y="20"/>
                    </a:lnTo>
                    <a:lnTo>
                      <a:pt x="46" y="16"/>
                    </a:lnTo>
                    <a:lnTo>
                      <a:pt x="42" y="12"/>
                    </a:lnTo>
                    <a:lnTo>
                      <a:pt x="38" y="8"/>
                    </a:lnTo>
                    <a:lnTo>
                      <a:pt x="34" y="4"/>
                    </a:lnTo>
                    <a:lnTo>
                      <a:pt x="30" y="4"/>
                    </a:lnTo>
                    <a:lnTo>
                      <a:pt x="23" y="8"/>
                    </a:lnTo>
                    <a:lnTo>
                      <a:pt x="19" y="8"/>
                    </a:lnTo>
                    <a:lnTo>
                      <a:pt x="15" y="16"/>
                    </a:lnTo>
                    <a:lnTo>
                      <a:pt x="11" y="23"/>
                    </a:lnTo>
                    <a:close/>
                  </a:path>
                </a:pathLst>
              </a:custGeom>
              <a:solidFill>
                <a:srgbClr val="000000"/>
              </a:solidFill>
              <a:ln w="0">
                <a:solidFill>
                  <a:srgbClr val="000000"/>
                </a:solidFill>
                <a:round/>
                <a:headEnd/>
                <a:tailEnd/>
              </a:ln>
            </p:spPr>
            <p:txBody>
              <a:bodyPr/>
              <a:lstStyle/>
              <a:p>
                <a:endParaRPr lang="en-CA"/>
              </a:p>
            </p:txBody>
          </p:sp>
          <p:sp>
            <p:nvSpPr>
              <p:cNvPr id="19730" name="Freeform 195"/>
              <p:cNvSpPr>
                <a:spLocks/>
              </p:cNvSpPr>
              <p:nvPr/>
            </p:nvSpPr>
            <p:spPr bwMode="auto">
              <a:xfrm>
                <a:off x="660" y="2400"/>
                <a:ext cx="50" cy="77"/>
              </a:xfrm>
              <a:custGeom>
                <a:avLst/>
                <a:gdLst>
                  <a:gd name="T0" fmla="*/ 46 w 50"/>
                  <a:gd name="T1" fmla="*/ 0 h 77"/>
                  <a:gd name="T2" fmla="*/ 46 w 50"/>
                  <a:gd name="T3" fmla="*/ 27 h 77"/>
                  <a:gd name="T4" fmla="*/ 42 w 50"/>
                  <a:gd name="T5" fmla="*/ 27 h 77"/>
                  <a:gd name="T6" fmla="*/ 39 w 50"/>
                  <a:gd name="T7" fmla="*/ 16 h 77"/>
                  <a:gd name="T8" fmla="*/ 35 w 50"/>
                  <a:gd name="T9" fmla="*/ 8 h 77"/>
                  <a:gd name="T10" fmla="*/ 31 w 50"/>
                  <a:gd name="T11" fmla="*/ 4 h 77"/>
                  <a:gd name="T12" fmla="*/ 23 w 50"/>
                  <a:gd name="T13" fmla="*/ 4 h 77"/>
                  <a:gd name="T14" fmla="*/ 16 w 50"/>
                  <a:gd name="T15" fmla="*/ 4 h 77"/>
                  <a:gd name="T16" fmla="*/ 12 w 50"/>
                  <a:gd name="T17" fmla="*/ 8 h 77"/>
                  <a:gd name="T18" fmla="*/ 12 w 50"/>
                  <a:gd name="T19" fmla="*/ 12 h 77"/>
                  <a:gd name="T20" fmla="*/ 8 w 50"/>
                  <a:gd name="T21" fmla="*/ 16 h 77"/>
                  <a:gd name="T22" fmla="*/ 12 w 50"/>
                  <a:gd name="T23" fmla="*/ 20 h 77"/>
                  <a:gd name="T24" fmla="*/ 12 w 50"/>
                  <a:gd name="T25" fmla="*/ 23 h 77"/>
                  <a:gd name="T26" fmla="*/ 16 w 50"/>
                  <a:gd name="T27" fmla="*/ 27 h 77"/>
                  <a:gd name="T28" fmla="*/ 23 w 50"/>
                  <a:gd name="T29" fmla="*/ 27 h 77"/>
                  <a:gd name="T30" fmla="*/ 35 w 50"/>
                  <a:gd name="T31" fmla="*/ 35 h 77"/>
                  <a:gd name="T32" fmla="*/ 42 w 50"/>
                  <a:gd name="T33" fmla="*/ 39 h 77"/>
                  <a:gd name="T34" fmla="*/ 46 w 50"/>
                  <a:gd name="T35" fmla="*/ 46 h 77"/>
                  <a:gd name="T36" fmla="*/ 50 w 50"/>
                  <a:gd name="T37" fmla="*/ 54 h 77"/>
                  <a:gd name="T38" fmla="*/ 46 w 50"/>
                  <a:gd name="T39" fmla="*/ 66 h 77"/>
                  <a:gd name="T40" fmla="*/ 42 w 50"/>
                  <a:gd name="T41" fmla="*/ 73 h 77"/>
                  <a:gd name="T42" fmla="*/ 35 w 50"/>
                  <a:gd name="T43" fmla="*/ 77 h 77"/>
                  <a:gd name="T44" fmla="*/ 23 w 50"/>
                  <a:gd name="T45" fmla="*/ 77 h 77"/>
                  <a:gd name="T46" fmla="*/ 16 w 50"/>
                  <a:gd name="T47" fmla="*/ 77 h 77"/>
                  <a:gd name="T48" fmla="*/ 8 w 50"/>
                  <a:gd name="T49" fmla="*/ 77 h 77"/>
                  <a:gd name="T50" fmla="*/ 4 w 50"/>
                  <a:gd name="T51" fmla="*/ 73 h 77"/>
                  <a:gd name="T52" fmla="*/ 4 w 50"/>
                  <a:gd name="T53" fmla="*/ 73 h 77"/>
                  <a:gd name="T54" fmla="*/ 4 w 50"/>
                  <a:gd name="T55" fmla="*/ 77 h 77"/>
                  <a:gd name="T56" fmla="*/ 0 w 50"/>
                  <a:gd name="T57" fmla="*/ 77 h 77"/>
                  <a:gd name="T58" fmla="*/ 0 w 50"/>
                  <a:gd name="T59" fmla="*/ 77 h 77"/>
                  <a:gd name="T60" fmla="*/ 0 w 50"/>
                  <a:gd name="T61" fmla="*/ 50 h 77"/>
                  <a:gd name="T62" fmla="*/ 0 w 50"/>
                  <a:gd name="T63" fmla="*/ 50 h 77"/>
                  <a:gd name="T64" fmla="*/ 4 w 50"/>
                  <a:gd name="T65" fmla="*/ 62 h 77"/>
                  <a:gd name="T66" fmla="*/ 12 w 50"/>
                  <a:gd name="T67" fmla="*/ 69 h 77"/>
                  <a:gd name="T68" fmla="*/ 16 w 50"/>
                  <a:gd name="T69" fmla="*/ 73 h 77"/>
                  <a:gd name="T70" fmla="*/ 23 w 50"/>
                  <a:gd name="T71" fmla="*/ 73 h 77"/>
                  <a:gd name="T72" fmla="*/ 31 w 50"/>
                  <a:gd name="T73" fmla="*/ 73 h 77"/>
                  <a:gd name="T74" fmla="*/ 35 w 50"/>
                  <a:gd name="T75" fmla="*/ 69 h 77"/>
                  <a:gd name="T76" fmla="*/ 39 w 50"/>
                  <a:gd name="T77" fmla="*/ 66 h 77"/>
                  <a:gd name="T78" fmla="*/ 39 w 50"/>
                  <a:gd name="T79" fmla="*/ 62 h 77"/>
                  <a:gd name="T80" fmla="*/ 39 w 50"/>
                  <a:gd name="T81" fmla="*/ 58 h 77"/>
                  <a:gd name="T82" fmla="*/ 35 w 50"/>
                  <a:gd name="T83" fmla="*/ 54 h 77"/>
                  <a:gd name="T84" fmla="*/ 27 w 50"/>
                  <a:gd name="T85" fmla="*/ 46 h 77"/>
                  <a:gd name="T86" fmla="*/ 19 w 50"/>
                  <a:gd name="T87" fmla="*/ 43 h 77"/>
                  <a:gd name="T88" fmla="*/ 8 w 50"/>
                  <a:gd name="T89" fmla="*/ 39 h 77"/>
                  <a:gd name="T90" fmla="*/ 4 w 50"/>
                  <a:gd name="T91" fmla="*/ 31 h 77"/>
                  <a:gd name="T92" fmla="*/ 0 w 50"/>
                  <a:gd name="T93" fmla="*/ 27 h 77"/>
                  <a:gd name="T94" fmla="*/ 0 w 50"/>
                  <a:gd name="T95" fmla="*/ 20 h 77"/>
                  <a:gd name="T96" fmla="*/ 0 w 50"/>
                  <a:gd name="T97" fmla="*/ 12 h 77"/>
                  <a:gd name="T98" fmla="*/ 4 w 50"/>
                  <a:gd name="T99" fmla="*/ 4 h 77"/>
                  <a:gd name="T100" fmla="*/ 12 w 50"/>
                  <a:gd name="T101" fmla="*/ 0 h 77"/>
                  <a:gd name="T102" fmla="*/ 23 w 50"/>
                  <a:gd name="T103" fmla="*/ 0 h 77"/>
                  <a:gd name="T104" fmla="*/ 27 w 50"/>
                  <a:gd name="T105" fmla="*/ 0 h 77"/>
                  <a:gd name="T106" fmla="*/ 35 w 50"/>
                  <a:gd name="T107" fmla="*/ 0 h 77"/>
                  <a:gd name="T108" fmla="*/ 39 w 50"/>
                  <a:gd name="T109" fmla="*/ 4 h 77"/>
                  <a:gd name="T110" fmla="*/ 39 w 50"/>
                  <a:gd name="T111" fmla="*/ 4 h 77"/>
                  <a:gd name="T112" fmla="*/ 39 w 50"/>
                  <a:gd name="T113" fmla="*/ 4 h 77"/>
                  <a:gd name="T114" fmla="*/ 42 w 50"/>
                  <a:gd name="T115" fmla="*/ 4 h 77"/>
                  <a:gd name="T116" fmla="*/ 42 w 50"/>
                  <a:gd name="T117" fmla="*/ 0 h 77"/>
                  <a:gd name="T118" fmla="*/ 42 w 50"/>
                  <a:gd name="T119" fmla="*/ 0 h 77"/>
                  <a:gd name="T120" fmla="*/ 46 w 50"/>
                  <a:gd name="T121" fmla="*/ 0 h 7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0"/>
                  <a:gd name="T184" fmla="*/ 0 h 77"/>
                  <a:gd name="T185" fmla="*/ 50 w 50"/>
                  <a:gd name="T186" fmla="*/ 77 h 7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0" h="77">
                    <a:moveTo>
                      <a:pt x="46" y="0"/>
                    </a:moveTo>
                    <a:lnTo>
                      <a:pt x="46" y="27"/>
                    </a:lnTo>
                    <a:lnTo>
                      <a:pt x="42" y="27"/>
                    </a:lnTo>
                    <a:lnTo>
                      <a:pt x="39" y="16"/>
                    </a:lnTo>
                    <a:lnTo>
                      <a:pt x="35" y="8"/>
                    </a:lnTo>
                    <a:lnTo>
                      <a:pt x="31" y="4"/>
                    </a:lnTo>
                    <a:lnTo>
                      <a:pt x="23" y="4"/>
                    </a:lnTo>
                    <a:lnTo>
                      <a:pt x="16" y="4"/>
                    </a:lnTo>
                    <a:lnTo>
                      <a:pt x="12" y="8"/>
                    </a:lnTo>
                    <a:lnTo>
                      <a:pt x="12" y="12"/>
                    </a:lnTo>
                    <a:lnTo>
                      <a:pt x="8" y="16"/>
                    </a:lnTo>
                    <a:lnTo>
                      <a:pt x="12" y="20"/>
                    </a:lnTo>
                    <a:lnTo>
                      <a:pt x="12" y="23"/>
                    </a:lnTo>
                    <a:lnTo>
                      <a:pt x="16" y="27"/>
                    </a:lnTo>
                    <a:lnTo>
                      <a:pt x="23" y="27"/>
                    </a:lnTo>
                    <a:lnTo>
                      <a:pt x="35" y="35"/>
                    </a:lnTo>
                    <a:lnTo>
                      <a:pt x="42" y="39"/>
                    </a:lnTo>
                    <a:lnTo>
                      <a:pt x="46" y="46"/>
                    </a:lnTo>
                    <a:lnTo>
                      <a:pt x="50" y="54"/>
                    </a:lnTo>
                    <a:lnTo>
                      <a:pt x="46" y="66"/>
                    </a:lnTo>
                    <a:lnTo>
                      <a:pt x="42" y="73"/>
                    </a:lnTo>
                    <a:lnTo>
                      <a:pt x="35" y="77"/>
                    </a:lnTo>
                    <a:lnTo>
                      <a:pt x="23" y="77"/>
                    </a:lnTo>
                    <a:lnTo>
                      <a:pt x="16" y="77"/>
                    </a:lnTo>
                    <a:lnTo>
                      <a:pt x="8" y="77"/>
                    </a:lnTo>
                    <a:lnTo>
                      <a:pt x="4" y="73"/>
                    </a:lnTo>
                    <a:lnTo>
                      <a:pt x="4" y="77"/>
                    </a:lnTo>
                    <a:lnTo>
                      <a:pt x="0" y="77"/>
                    </a:lnTo>
                    <a:lnTo>
                      <a:pt x="0" y="50"/>
                    </a:lnTo>
                    <a:lnTo>
                      <a:pt x="4" y="62"/>
                    </a:lnTo>
                    <a:lnTo>
                      <a:pt x="12" y="69"/>
                    </a:lnTo>
                    <a:lnTo>
                      <a:pt x="16" y="73"/>
                    </a:lnTo>
                    <a:lnTo>
                      <a:pt x="23" y="73"/>
                    </a:lnTo>
                    <a:lnTo>
                      <a:pt x="31" y="73"/>
                    </a:lnTo>
                    <a:lnTo>
                      <a:pt x="35" y="69"/>
                    </a:lnTo>
                    <a:lnTo>
                      <a:pt x="39" y="66"/>
                    </a:lnTo>
                    <a:lnTo>
                      <a:pt x="39" y="62"/>
                    </a:lnTo>
                    <a:lnTo>
                      <a:pt x="39" y="58"/>
                    </a:lnTo>
                    <a:lnTo>
                      <a:pt x="35" y="54"/>
                    </a:lnTo>
                    <a:lnTo>
                      <a:pt x="27" y="46"/>
                    </a:lnTo>
                    <a:lnTo>
                      <a:pt x="19" y="43"/>
                    </a:lnTo>
                    <a:lnTo>
                      <a:pt x="8" y="39"/>
                    </a:lnTo>
                    <a:lnTo>
                      <a:pt x="4" y="31"/>
                    </a:lnTo>
                    <a:lnTo>
                      <a:pt x="0" y="27"/>
                    </a:lnTo>
                    <a:lnTo>
                      <a:pt x="0" y="20"/>
                    </a:lnTo>
                    <a:lnTo>
                      <a:pt x="0" y="12"/>
                    </a:lnTo>
                    <a:lnTo>
                      <a:pt x="4" y="4"/>
                    </a:lnTo>
                    <a:lnTo>
                      <a:pt x="12" y="0"/>
                    </a:lnTo>
                    <a:lnTo>
                      <a:pt x="23" y="0"/>
                    </a:lnTo>
                    <a:lnTo>
                      <a:pt x="27" y="0"/>
                    </a:lnTo>
                    <a:lnTo>
                      <a:pt x="35" y="0"/>
                    </a:lnTo>
                    <a:lnTo>
                      <a:pt x="39" y="4"/>
                    </a:lnTo>
                    <a:lnTo>
                      <a:pt x="42" y="4"/>
                    </a:lnTo>
                    <a:lnTo>
                      <a:pt x="42" y="0"/>
                    </a:lnTo>
                    <a:lnTo>
                      <a:pt x="46" y="0"/>
                    </a:lnTo>
                    <a:close/>
                  </a:path>
                </a:pathLst>
              </a:custGeom>
              <a:solidFill>
                <a:srgbClr val="000000"/>
              </a:solidFill>
              <a:ln w="0">
                <a:solidFill>
                  <a:srgbClr val="000000"/>
                </a:solidFill>
                <a:round/>
                <a:headEnd/>
                <a:tailEnd/>
              </a:ln>
            </p:spPr>
            <p:txBody>
              <a:bodyPr/>
              <a:lstStyle/>
              <a:p>
                <a:endParaRPr lang="en-CA"/>
              </a:p>
            </p:txBody>
          </p:sp>
          <p:sp>
            <p:nvSpPr>
              <p:cNvPr id="19731" name="Freeform 196"/>
              <p:cNvSpPr>
                <a:spLocks noEditPoints="1"/>
              </p:cNvSpPr>
              <p:nvPr/>
            </p:nvSpPr>
            <p:spPr bwMode="auto">
              <a:xfrm>
                <a:off x="722" y="2400"/>
                <a:ext cx="61" cy="77"/>
              </a:xfrm>
              <a:custGeom>
                <a:avLst/>
                <a:gdLst>
                  <a:gd name="T0" fmla="*/ 11 w 61"/>
                  <a:gd name="T1" fmla="*/ 31 h 77"/>
                  <a:gd name="T2" fmla="*/ 11 w 61"/>
                  <a:gd name="T3" fmla="*/ 43 h 77"/>
                  <a:gd name="T4" fmla="*/ 19 w 61"/>
                  <a:gd name="T5" fmla="*/ 54 h 77"/>
                  <a:gd name="T6" fmla="*/ 27 w 61"/>
                  <a:gd name="T7" fmla="*/ 62 h 77"/>
                  <a:gd name="T8" fmla="*/ 38 w 61"/>
                  <a:gd name="T9" fmla="*/ 66 h 77"/>
                  <a:gd name="T10" fmla="*/ 46 w 61"/>
                  <a:gd name="T11" fmla="*/ 62 h 77"/>
                  <a:gd name="T12" fmla="*/ 50 w 61"/>
                  <a:gd name="T13" fmla="*/ 62 h 77"/>
                  <a:gd name="T14" fmla="*/ 57 w 61"/>
                  <a:gd name="T15" fmla="*/ 54 h 77"/>
                  <a:gd name="T16" fmla="*/ 61 w 61"/>
                  <a:gd name="T17" fmla="*/ 46 h 77"/>
                  <a:gd name="T18" fmla="*/ 61 w 61"/>
                  <a:gd name="T19" fmla="*/ 50 h 77"/>
                  <a:gd name="T20" fmla="*/ 57 w 61"/>
                  <a:gd name="T21" fmla="*/ 58 h 77"/>
                  <a:gd name="T22" fmla="*/ 53 w 61"/>
                  <a:gd name="T23" fmla="*/ 69 h 77"/>
                  <a:gd name="T24" fmla="*/ 42 w 61"/>
                  <a:gd name="T25" fmla="*/ 77 h 77"/>
                  <a:gd name="T26" fmla="*/ 30 w 61"/>
                  <a:gd name="T27" fmla="*/ 77 h 77"/>
                  <a:gd name="T28" fmla="*/ 19 w 61"/>
                  <a:gd name="T29" fmla="*/ 77 h 77"/>
                  <a:gd name="T30" fmla="*/ 7 w 61"/>
                  <a:gd name="T31" fmla="*/ 69 h 77"/>
                  <a:gd name="T32" fmla="*/ 4 w 61"/>
                  <a:gd name="T33" fmla="*/ 62 h 77"/>
                  <a:gd name="T34" fmla="*/ 0 w 61"/>
                  <a:gd name="T35" fmla="*/ 50 h 77"/>
                  <a:gd name="T36" fmla="*/ 0 w 61"/>
                  <a:gd name="T37" fmla="*/ 39 h 77"/>
                  <a:gd name="T38" fmla="*/ 0 w 61"/>
                  <a:gd name="T39" fmla="*/ 27 h 77"/>
                  <a:gd name="T40" fmla="*/ 4 w 61"/>
                  <a:gd name="T41" fmla="*/ 20 h 77"/>
                  <a:gd name="T42" fmla="*/ 7 w 61"/>
                  <a:gd name="T43" fmla="*/ 12 h 77"/>
                  <a:gd name="T44" fmla="*/ 15 w 61"/>
                  <a:gd name="T45" fmla="*/ 4 h 77"/>
                  <a:gd name="T46" fmla="*/ 23 w 61"/>
                  <a:gd name="T47" fmla="*/ 0 h 77"/>
                  <a:gd name="T48" fmla="*/ 34 w 61"/>
                  <a:gd name="T49" fmla="*/ 0 h 77"/>
                  <a:gd name="T50" fmla="*/ 46 w 61"/>
                  <a:gd name="T51" fmla="*/ 0 h 77"/>
                  <a:gd name="T52" fmla="*/ 53 w 61"/>
                  <a:gd name="T53" fmla="*/ 8 h 77"/>
                  <a:gd name="T54" fmla="*/ 61 w 61"/>
                  <a:gd name="T55" fmla="*/ 16 h 77"/>
                  <a:gd name="T56" fmla="*/ 61 w 61"/>
                  <a:gd name="T57" fmla="*/ 31 h 77"/>
                  <a:gd name="T58" fmla="*/ 11 w 61"/>
                  <a:gd name="T59" fmla="*/ 31 h 77"/>
                  <a:gd name="T60" fmla="*/ 11 w 61"/>
                  <a:gd name="T61" fmla="*/ 23 h 77"/>
                  <a:gd name="T62" fmla="*/ 46 w 61"/>
                  <a:gd name="T63" fmla="*/ 23 h 77"/>
                  <a:gd name="T64" fmla="*/ 42 w 61"/>
                  <a:gd name="T65" fmla="*/ 20 h 77"/>
                  <a:gd name="T66" fmla="*/ 42 w 61"/>
                  <a:gd name="T67" fmla="*/ 16 h 77"/>
                  <a:gd name="T68" fmla="*/ 42 w 61"/>
                  <a:gd name="T69" fmla="*/ 12 h 77"/>
                  <a:gd name="T70" fmla="*/ 38 w 61"/>
                  <a:gd name="T71" fmla="*/ 8 h 77"/>
                  <a:gd name="T72" fmla="*/ 34 w 61"/>
                  <a:gd name="T73" fmla="*/ 4 h 77"/>
                  <a:gd name="T74" fmla="*/ 27 w 61"/>
                  <a:gd name="T75" fmla="*/ 4 h 77"/>
                  <a:gd name="T76" fmla="*/ 23 w 61"/>
                  <a:gd name="T77" fmla="*/ 8 h 77"/>
                  <a:gd name="T78" fmla="*/ 15 w 61"/>
                  <a:gd name="T79" fmla="*/ 8 h 77"/>
                  <a:gd name="T80" fmla="*/ 11 w 61"/>
                  <a:gd name="T81" fmla="*/ 16 h 77"/>
                  <a:gd name="T82" fmla="*/ 11 w 61"/>
                  <a:gd name="T83" fmla="*/ 23 h 77"/>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1"/>
                  <a:gd name="T127" fmla="*/ 0 h 77"/>
                  <a:gd name="T128" fmla="*/ 61 w 61"/>
                  <a:gd name="T129" fmla="*/ 77 h 77"/>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1" h="77">
                    <a:moveTo>
                      <a:pt x="11" y="31"/>
                    </a:moveTo>
                    <a:lnTo>
                      <a:pt x="11" y="43"/>
                    </a:lnTo>
                    <a:lnTo>
                      <a:pt x="19" y="54"/>
                    </a:lnTo>
                    <a:lnTo>
                      <a:pt x="27" y="62"/>
                    </a:lnTo>
                    <a:lnTo>
                      <a:pt x="38" y="66"/>
                    </a:lnTo>
                    <a:lnTo>
                      <a:pt x="46" y="62"/>
                    </a:lnTo>
                    <a:lnTo>
                      <a:pt x="50" y="62"/>
                    </a:lnTo>
                    <a:lnTo>
                      <a:pt x="57" y="54"/>
                    </a:lnTo>
                    <a:lnTo>
                      <a:pt x="61" y="46"/>
                    </a:lnTo>
                    <a:lnTo>
                      <a:pt x="61" y="50"/>
                    </a:lnTo>
                    <a:lnTo>
                      <a:pt x="57" y="58"/>
                    </a:lnTo>
                    <a:lnTo>
                      <a:pt x="53" y="69"/>
                    </a:lnTo>
                    <a:lnTo>
                      <a:pt x="42" y="77"/>
                    </a:lnTo>
                    <a:lnTo>
                      <a:pt x="30" y="77"/>
                    </a:lnTo>
                    <a:lnTo>
                      <a:pt x="19" y="77"/>
                    </a:lnTo>
                    <a:lnTo>
                      <a:pt x="7" y="69"/>
                    </a:lnTo>
                    <a:lnTo>
                      <a:pt x="4" y="62"/>
                    </a:lnTo>
                    <a:lnTo>
                      <a:pt x="0" y="50"/>
                    </a:lnTo>
                    <a:lnTo>
                      <a:pt x="0" y="39"/>
                    </a:lnTo>
                    <a:lnTo>
                      <a:pt x="0" y="27"/>
                    </a:lnTo>
                    <a:lnTo>
                      <a:pt x="4" y="20"/>
                    </a:lnTo>
                    <a:lnTo>
                      <a:pt x="7" y="12"/>
                    </a:lnTo>
                    <a:lnTo>
                      <a:pt x="15" y="4"/>
                    </a:lnTo>
                    <a:lnTo>
                      <a:pt x="23" y="0"/>
                    </a:lnTo>
                    <a:lnTo>
                      <a:pt x="34" y="0"/>
                    </a:lnTo>
                    <a:lnTo>
                      <a:pt x="46" y="0"/>
                    </a:lnTo>
                    <a:lnTo>
                      <a:pt x="53" y="8"/>
                    </a:lnTo>
                    <a:lnTo>
                      <a:pt x="61" y="16"/>
                    </a:lnTo>
                    <a:lnTo>
                      <a:pt x="61" y="31"/>
                    </a:lnTo>
                    <a:lnTo>
                      <a:pt x="11" y="31"/>
                    </a:lnTo>
                    <a:close/>
                    <a:moveTo>
                      <a:pt x="11" y="23"/>
                    </a:moveTo>
                    <a:lnTo>
                      <a:pt x="46" y="23"/>
                    </a:lnTo>
                    <a:lnTo>
                      <a:pt x="42" y="20"/>
                    </a:lnTo>
                    <a:lnTo>
                      <a:pt x="42" y="16"/>
                    </a:lnTo>
                    <a:lnTo>
                      <a:pt x="42" y="12"/>
                    </a:lnTo>
                    <a:lnTo>
                      <a:pt x="38" y="8"/>
                    </a:lnTo>
                    <a:lnTo>
                      <a:pt x="34" y="4"/>
                    </a:lnTo>
                    <a:lnTo>
                      <a:pt x="27" y="4"/>
                    </a:lnTo>
                    <a:lnTo>
                      <a:pt x="23" y="8"/>
                    </a:lnTo>
                    <a:lnTo>
                      <a:pt x="15" y="8"/>
                    </a:lnTo>
                    <a:lnTo>
                      <a:pt x="11" y="16"/>
                    </a:lnTo>
                    <a:lnTo>
                      <a:pt x="11" y="23"/>
                    </a:lnTo>
                    <a:close/>
                  </a:path>
                </a:pathLst>
              </a:custGeom>
              <a:solidFill>
                <a:srgbClr val="000000"/>
              </a:solidFill>
              <a:ln w="0">
                <a:solidFill>
                  <a:srgbClr val="000000"/>
                </a:solidFill>
                <a:round/>
                <a:headEnd/>
                <a:tailEnd/>
              </a:ln>
            </p:spPr>
            <p:txBody>
              <a:bodyPr/>
              <a:lstStyle/>
              <a:p>
                <a:endParaRPr lang="en-CA"/>
              </a:p>
            </p:txBody>
          </p:sp>
          <p:sp>
            <p:nvSpPr>
              <p:cNvPr id="19732" name="Rectangle 197"/>
              <p:cNvSpPr>
                <a:spLocks noChangeArrowheads="1"/>
              </p:cNvSpPr>
              <p:nvPr/>
            </p:nvSpPr>
            <p:spPr bwMode="auto">
              <a:xfrm>
                <a:off x="833" y="23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9733" name="Rectangle 198"/>
              <p:cNvSpPr>
                <a:spLocks noChangeArrowheads="1"/>
              </p:cNvSpPr>
              <p:nvPr/>
            </p:nvSpPr>
            <p:spPr bwMode="auto">
              <a:xfrm>
                <a:off x="864" y="2335"/>
                <a:ext cx="7" cy="207"/>
              </a:xfrm>
              <a:prstGeom prst="rect">
                <a:avLst/>
              </a:prstGeom>
              <a:solidFill>
                <a:srgbClr val="000000"/>
              </a:solidFill>
              <a:ln w="0">
                <a:solidFill>
                  <a:srgbClr val="000000"/>
                </a:solidFill>
                <a:miter lim="800000"/>
                <a:headEnd/>
                <a:tailEnd/>
              </a:ln>
            </p:spPr>
            <p:txBody>
              <a:bodyPr/>
              <a:lstStyle/>
              <a:p>
                <a:endParaRPr lang="en-US"/>
              </a:p>
            </p:txBody>
          </p:sp>
          <p:sp>
            <p:nvSpPr>
              <p:cNvPr id="19734" name="Freeform 199"/>
              <p:cNvSpPr>
                <a:spLocks/>
              </p:cNvSpPr>
              <p:nvPr/>
            </p:nvSpPr>
            <p:spPr bwMode="auto">
              <a:xfrm>
                <a:off x="1063" y="2458"/>
                <a:ext cx="19" cy="19"/>
              </a:xfrm>
              <a:custGeom>
                <a:avLst/>
                <a:gdLst>
                  <a:gd name="T0" fmla="*/ 8 w 19"/>
                  <a:gd name="T1" fmla="*/ 0 h 19"/>
                  <a:gd name="T2" fmla="*/ 12 w 19"/>
                  <a:gd name="T3" fmla="*/ 4 h 19"/>
                  <a:gd name="T4" fmla="*/ 15 w 19"/>
                  <a:gd name="T5" fmla="*/ 4 h 19"/>
                  <a:gd name="T6" fmla="*/ 19 w 19"/>
                  <a:gd name="T7" fmla="*/ 8 h 19"/>
                  <a:gd name="T8" fmla="*/ 19 w 19"/>
                  <a:gd name="T9" fmla="*/ 11 h 19"/>
                  <a:gd name="T10" fmla="*/ 19 w 19"/>
                  <a:gd name="T11" fmla="*/ 15 h 19"/>
                  <a:gd name="T12" fmla="*/ 15 w 19"/>
                  <a:gd name="T13" fmla="*/ 19 h 19"/>
                  <a:gd name="T14" fmla="*/ 12 w 19"/>
                  <a:gd name="T15" fmla="*/ 19 h 19"/>
                  <a:gd name="T16" fmla="*/ 8 w 19"/>
                  <a:gd name="T17" fmla="*/ 19 h 19"/>
                  <a:gd name="T18" fmla="*/ 4 w 19"/>
                  <a:gd name="T19" fmla="*/ 19 h 19"/>
                  <a:gd name="T20" fmla="*/ 4 w 19"/>
                  <a:gd name="T21" fmla="*/ 19 h 19"/>
                  <a:gd name="T22" fmla="*/ 0 w 19"/>
                  <a:gd name="T23" fmla="*/ 15 h 19"/>
                  <a:gd name="T24" fmla="*/ 0 w 19"/>
                  <a:gd name="T25" fmla="*/ 11 h 19"/>
                  <a:gd name="T26" fmla="*/ 0 w 19"/>
                  <a:gd name="T27" fmla="*/ 8 h 19"/>
                  <a:gd name="T28" fmla="*/ 4 w 19"/>
                  <a:gd name="T29" fmla="*/ 4 h 19"/>
                  <a:gd name="T30" fmla="*/ 4 w 19"/>
                  <a:gd name="T31" fmla="*/ 0 h 19"/>
                  <a:gd name="T32" fmla="*/ 8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8" y="0"/>
                    </a:moveTo>
                    <a:lnTo>
                      <a:pt x="12" y="4"/>
                    </a:lnTo>
                    <a:lnTo>
                      <a:pt x="15" y="4"/>
                    </a:lnTo>
                    <a:lnTo>
                      <a:pt x="19" y="8"/>
                    </a:lnTo>
                    <a:lnTo>
                      <a:pt x="19" y="11"/>
                    </a:lnTo>
                    <a:lnTo>
                      <a:pt x="19" y="15"/>
                    </a:lnTo>
                    <a:lnTo>
                      <a:pt x="15" y="19"/>
                    </a:lnTo>
                    <a:lnTo>
                      <a:pt x="12" y="19"/>
                    </a:lnTo>
                    <a:lnTo>
                      <a:pt x="8" y="19"/>
                    </a:lnTo>
                    <a:lnTo>
                      <a:pt x="4" y="19"/>
                    </a:lnTo>
                    <a:lnTo>
                      <a:pt x="0" y="15"/>
                    </a:lnTo>
                    <a:lnTo>
                      <a:pt x="0" y="11"/>
                    </a:lnTo>
                    <a:lnTo>
                      <a:pt x="0" y="8"/>
                    </a:lnTo>
                    <a:lnTo>
                      <a:pt x="4" y="4"/>
                    </a:lnTo>
                    <a:lnTo>
                      <a:pt x="4" y="0"/>
                    </a:lnTo>
                    <a:lnTo>
                      <a:pt x="8" y="0"/>
                    </a:lnTo>
                    <a:close/>
                  </a:path>
                </a:pathLst>
              </a:custGeom>
              <a:solidFill>
                <a:srgbClr val="000000"/>
              </a:solidFill>
              <a:ln w="0">
                <a:solidFill>
                  <a:srgbClr val="000000"/>
                </a:solidFill>
                <a:round/>
                <a:headEnd/>
                <a:tailEnd/>
              </a:ln>
            </p:spPr>
            <p:txBody>
              <a:bodyPr/>
              <a:lstStyle/>
              <a:p>
                <a:endParaRPr lang="en-CA"/>
              </a:p>
            </p:txBody>
          </p:sp>
          <p:sp>
            <p:nvSpPr>
              <p:cNvPr id="19735" name="Freeform 200"/>
              <p:cNvSpPr>
                <a:spLocks noEditPoints="1"/>
              </p:cNvSpPr>
              <p:nvPr/>
            </p:nvSpPr>
            <p:spPr bwMode="auto">
              <a:xfrm>
                <a:off x="1098" y="2362"/>
                <a:ext cx="73" cy="115"/>
              </a:xfrm>
              <a:custGeom>
                <a:avLst/>
                <a:gdLst>
                  <a:gd name="T0" fmla="*/ 0 w 73"/>
                  <a:gd name="T1" fmla="*/ 58 h 115"/>
                  <a:gd name="T2" fmla="*/ 4 w 73"/>
                  <a:gd name="T3" fmla="*/ 42 h 115"/>
                  <a:gd name="T4" fmla="*/ 7 w 73"/>
                  <a:gd name="T5" fmla="*/ 27 h 115"/>
                  <a:gd name="T6" fmla="*/ 15 w 73"/>
                  <a:gd name="T7" fmla="*/ 15 h 115"/>
                  <a:gd name="T8" fmla="*/ 23 w 73"/>
                  <a:gd name="T9" fmla="*/ 8 h 115"/>
                  <a:gd name="T10" fmla="*/ 30 w 73"/>
                  <a:gd name="T11" fmla="*/ 4 h 115"/>
                  <a:gd name="T12" fmla="*/ 38 w 73"/>
                  <a:gd name="T13" fmla="*/ 0 h 115"/>
                  <a:gd name="T14" fmla="*/ 46 w 73"/>
                  <a:gd name="T15" fmla="*/ 4 h 115"/>
                  <a:gd name="T16" fmla="*/ 53 w 73"/>
                  <a:gd name="T17" fmla="*/ 8 h 115"/>
                  <a:gd name="T18" fmla="*/ 57 w 73"/>
                  <a:gd name="T19" fmla="*/ 15 h 115"/>
                  <a:gd name="T20" fmla="*/ 65 w 73"/>
                  <a:gd name="T21" fmla="*/ 27 h 115"/>
                  <a:gd name="T22" fmla="*/ 69 w 73"/>
                  <a:gd name="T23" fmla="*/ 42 h 115"/>
                  <a:gd name="T24" fmla="*/ 73 w 73"/>
                  <a:gd name="T25" fmla="*/ 58 h 115"/>
                  <a:gd name="T26" fmla="*/ 69 w 73"/>
                  <a:gd name="T27" fmla="*/ 77 h 115"/>
                  <a:gd name="T28" fmla="*/ 65 w 73"/>
                  <a:gd name="T29" fmla="*/ 92 h 115"/>
                  <a:gd name="T30" fmla="*/ 61 w 73"/>
                  <a:gd name="T31" fmla="*/ 104 h 115"/>
                  <a:gd name="T32" fmla="*/ 53 w 73"/>
                  <a:gd name="T33" fmla="*/ 111 h 115"/>
                  <a:gd name="T34" fmla="*/ 42 w 73"/>
                  <a:gd name="T35" fmla="*/ 115 h 115"/>
                  <a:gd name="T36" fmla="*/ 34 w 73"/>
                  <a:gd name="T37" fmla="*/ 115 h 115"/>
                  <a:gd name="T38" fmla="*/ 27 w 73"/>
                  <a:gd name="T39" fmla="*/ 115 h 115"/>
                  <a:gd name="T40" fmla="*/ 19 w 73"/>
                  <a:gd name="T41" fmla="*/ 107 h 115"/>
                  <a:gd name="T42" fmla="*/ 11 w 73"/>
                  <a:gd name="T43" fmla="*/ 96 h 115"/>
                  <a:gd name="T44" fmla="*/ 4 w 73"/>
                  <a:gd name="T45" fmla="*/ 81 h 115"/>
                  <a:gd name="T46" fmla="*/ 0 w 73"/>
                  <a:gd name="T47" fmla="*/ 58 h 115"/>
                  <a:gd name="T48" fmla="*/ 19 w 73"/>
                  <a:gd name="T49" fmla="*/ 61 h 115"/>
                  <a:gd name="T50" fmla="*/ 19 w 73"/>
                  <a:gd name="T51" fmla="*/ 81 h 115"/>
                  <a:gd name="T52" fmla="*/ 23 w 73"/>
                  <a:gd name="T53" fmla="*/ 100 h 115"/>
                  <a:gd name="T54" fmla="*/ 27 w 73"/>
                  <a:gd name="T55" fmla="*/ 107 h 115"/>
                  <a:gd name="T56" fmla="*/ 30 w 73"/>
                  <a:gd name="T57" fmla="*/ 111 h 115"/>
                  <a:gd name="T58" fmla="*/ 34 w 73"/>
                  <a:gd name="T59" fmla="*/ 111 h 115"/>
                  <a:gd name="T60" fmla="*/ 42 w 73"/>
                  <a:gd name="T61" fmla="*/ 111 h 115"/>
                  <a:gd name="T62" fmla="*/ 46 w 73"/>
                  <a:gd name="T63" fmla="*/ 107 h 115"/>
                  <a:gd name="T64" fmla="*/ 50 w 73"/>
                  <a:gd name="T65" fmla="*/ 104 h 115"/>
                  <a:gd name="T66" fmla="*/ 53 w 73"/>
                  <a:gd name="T67" fmla="*/ 92 h 115"/>
                  <a:gd name="T68" fmla="*/ 53 w 73"/>
                  <a:gd name="T69" fmla="*/ 77 h 115"/>
                  <a:gd name="T70" fmla="*/ 57 w 73"/>
                  <a:gd name="T71" fmla="*/ 54 h 115"/>
                  <a:gd name="T72" fmla="*/ 53 w 73"/>
                  <a:gd name="T73" fmla="*/ 38 h 115"/>
                  <a:gd name="T74" fmla="*/ 53 w 73"/>
                  <a:gd name="T75" fmla="*/ 23 h 115"/>
                  <a:gd name="T76" fmla="*/ 50 w 73"/>
                  <a:gd name="T77" fmla="*/ 15 h 115"/>
                  <a:gd name="T78" fmla="*/ 46 w 73"/>
                  <a:gd name="T79" fmla="*/ 8 h 115"/>
                  <a:gd name="T80" fmla="*/ 42 w 73"/>
                  <a:gd name="T81" fmla="*/ 8 h 115"/>
                  <a:gd name="T82" fmla="*/ 38 w 73"/>
                  <a:gd name="T83" fmla="*/ 8 h 115"/>
                  <a:gd name="T84" fmla="*/ 30 w 73"/>
                  <a:gd name="T85" fmla="*/ 8 h 115"/>
                  <a:gd name="T86" fmla="*/ 27 w 73"/>
                  <a:gd name="T87" fmla="*/ 12 h 115"/>
                  <a:gd name="T88" fmla="*/ 23 w 73"/>
                  <a:gd name="T89" fmla="*/ 19 h 115"/>
                  <a:gd name="T90" fmla="*/ 19 w 73"/>
                  <a:gd name="T91" fmla="*/ 31 h 115"/>
                  <a:gd name="T92" fmla="*/ 19 w 73"/>
                  <a:gd name="T93" fmla="*/ 46 h 115"/>
                  <a:gd name="T94" fmla="*/ 19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42"/>
                    </a:lnTo>
                    <a:lnTo>
                      <a:pt x="7" y="27"/>
                    </a:lnTo>
                    <a:lnTo>
                      <a:pt x="15" y="15"/>
                    </a:lnTo>
                    <a:lnTo>
                      <a:pt x="23" y="8"/>
                    </a:lnTo>
                    <a:lnTo>
                      <a:pt x="30" y="4"/>
                    </a:lnTo>
                    <a:lnTo>
                      <a:pt x="38" y="0"/>
                    </a:lnTo>
                    <a:lnTo>
                      <a:pt x="46" y="4"/>
                    </a:lnTo>
                    <a:lnTo>
                      <a:pt x="53" y="8"/>
                    </a:lnTo>
                    <a:lnTo>
                      <a:pt x="57" y="15"/>
                    </a:lnTo>
                    <a:lnTo>
                      <a:pt x="65" y="27"/>
                    </a:lnTo>
                    <a:lnTo>
                      <a:pt x="69" y="42"/>
                    </a:lnTo>
                    <a:lnTo>
                      <a:pt x="73" y="58"/>
                    </a:lnTo>
                    <a:lnTo>
                      <a:pt x="69" y="77"/>
                    </a:lnTo>
                    <a:lnTo>
                      <a:pt x="65" y="92"/>
                    </a:lnTo>
                    <a:lnTo>
                      <a:pt x="61" y="104"/>
                    </a:lnTo>
                    <a:lnTo>
                      <a:pt x="53" y="111"/>
                    </a:lnTo>
                    <a:lnTo>
                      <a:pt x="42" y="115"/>
                    </a:lnTo>
                    <a:lnTo>
                      <a:pt x="34" y="115"/>
                    </a:lnTo>
                    <a:lnTo>
                      <a:pt x="27" y="115"/>
                    </a:lnTo>
                    <a:lnTo>
                      <a:pt x="19" y="107"/>
                    </a:lnTo>
                    <a:lnTo>
                      <a:pt x="11" y="96"/>
                    </a:lnTo>
                    <a:lnTo>
                      <a:pt x="4" y="81"/>
                    </a:lnTo>
                    <a:lnTo>
                      <a:pt x="0" y="58"/>
                    </a:lnTo>
                    <a:close/>
                    <a:moveTo>
                      <a:pt x="19" y="61"/>
                    </a:moveTo>
                    <a:lnTo>
                      <a:pt x="19" y="81"/>
                    </a:lnTo>
                    <a:lnTo>
                      <a:pt x="23" y="100"/>
                    </a:lnTo>
                    <a:lnTo>
                      <a:pt x="27" y="107"/>
                    </a:lnTo>
                    <a:lnTo>
                      <a:pt x="30" y="111"/>
                    </a:lnTo>
                    <a:lnTo>
                      <a:pt x="34" y="111"/>
                    </a:lnTo>
                    <a:lnTo>
                      <a:pt x="42" y="111"/>
                    </a:lnTo>
                    <a:lnTo>
                      <a:pt x="46" y="107"/>
                    </a:lnTo>
                    <a:lnTo>
                      <a:pt x="50" y="104"/>
                    </a:lnTo>
                    <a:lnTo>
                      <a:pt x="53" y="92"/>
                    </a:lnTo>
                    <a:lnTo>
                      <a:pt x="53" y="77"/>
                    </a:lnTo>
                    <a:lnTo>
                      <a:pt x="57" y="54"/>
                    </a:lnTo>
                    <a:lnTo>
                      <a:pt x="53" y="38"/>
                    </a:lnTo>
                    <a:lnTo>
                      <a:pt x="53" y="23"/>
                    </a:lnTo>
                    <a:lnTo>
                      <a:pt x="50" y="15"/>
                    </a:lnTo>
                    <a:lnTo>
                      <a:pt x="46" y="8"/>
                    </a:lnTo>
                    <a:lnTo>
                      <a:pt x="42" y="8"/>
                    </a:lnTo>
                    <a:lnTo>
                      <a:pt x="38" y="8"/>
                    </a:lnTo>
                    <a:lnTo>
                      <a:pt x="30" y="8"/>
                    </a:lnTo>
                    <a:lnTo>
                      <a:pt x="27" y="12"/>
                    </a:lnTo>
                    <a:lnTo>
                      <a:pt x="23" y="19"/>
                    </a:lnTo>
                    <a:lnTo>
                      <a:pt x="19" y="31"/>
                    </a:lnTo>
                    <a:lnTo>
                      <a:pt x="19" y="46"/>
                    </a:lnTo>
                    <a:lnTo>
                      <a:pt x="19" y="61"/>
                    </a:lnTo>
                    <a:close/>
                  </a:path>
                </a:pathLst>
              </a:custGeom>
              <a:solidFill>
                <a:srgbClr val="000000"/>
              </a:solidFill>
              <a:ln w="0">
                <a:solidFill>
                  <a:srgbClr val="000000"/>
                </a:solidFill>
                <a:round/>
                <a:headEnd/>
                <a:tailEnd/>
              </a:ln>
            </p:spPr>
            <p:txBody>
              <a:bodyPr/>
              <a:lstStyle/>
              <a:p>
                <a:endParaRPr lang="en-CA"/>
              </a:p>
            </p:txBody>
          </p:sp>
          <p:sp>
            <p:nvSpPr>
              <p:cNvPr id="19736" name="Freeform 201"/>
              <p:cNvSpPr>
                <a:spLocks noEditPoints="1"/>
              </p:cNvSpPr>
              <p:nvPr/>
            </p:nvSpPr>
            <p:spPr bwMode="auto">
              <a:xfrm>
                <a:off x="1182" y="2362"/>
                <a:ext cx="73" cy="115"/>
              </a:xfrm>
              <a:custGeom>
                <a:avLst/>
                <a:gdLst>
                  <a:gd name="T0" fmla="*/ 0 w 73"/>
                  <a:gd name="T1" fmla="*/ 58 h 115"/>
                  <a:gd name="T2" fmla="*/ 4 w 73"/>
                  <a:gd name="T3" fmla="*/ 42 h 115"/>
                  <a:gd name="T4" fmla="*/ 8 w 73"/>
                  <a:gd name="T5" fmla="*/ 27 h 115"/>
                  <a:gd name="T6" fmla="*/ 12 w 73"/>
                  <a:gd name="T7" fmla="*/ 15 h 115"/>
                  <a:gd name="T8" fmla="*/ 23 w 73"/>
                  <a:gd name="T9" fmla="*/ 8 h 115"/>
                  <a:gd name="T10" fmla="*/ 31 w 73"/>
                  <a:gd name="T11" fmla="*/ 4 h 115"/>
                  <a:gd name="T12" fmla="*/ 38 w 73"/>
                  <a:gd name="T13" fmla="*/ 0 h 115"/>
                  <a:gd name="T14" fmla="*/ 46 w 73"/>
                  <a:gd name="T15" fmla="*/ 4 h 115"/>
                  <a:gd name="T16" fmla="*/ 54 w 73"/>
                  <a:gd name="T17" fmla="*/ 8 h 115"/>
                  <a:gd name="T18" fmla="*/ 58 w 73"/>
                  <a:gd name="T19" fmla="*/ 15 h 115"/>
                  <a:gd name="T20" fmla="*/ 65 w 73"/>
                  <a:gd name="T21" fmla="*/ 27 h 115"/>
                  <a:gd name="T22" fmla="*/ 69 w 73"/>
                  <a:gd name="T23" fmla="*/ 42 h 115"/>
                  <a:gd name="T24" fmla="*/ 73 w 73"/>
                  <a:gd name="T25" fmla="*/ 58 h 115"/>
                  <a:gd name="T26" fmla="*/ 69 w 73"/>
                  <a:gd name="T27" fmla="*/ 77 h 115"/>
                  <a:gd name="T28" fmla="*/ 65 w 73"/>
                  <a:gd name="T29" fmla="*/ 92 h 115"/>
                  <a:gd name="T30" fmla="*/ 61 w 73"/>
                  <a:gd name="T31" fmla="*/ 104 h 115"/>
                  <a:gd name="T32" fmla="*/ 54 w 73"/>
                  <a:gd name="T33" fmla="*/ 111 h 115"/>
                  <a:gd name="T34" fmla="*/ 42 w 73"/>
                  <a:gd name="T35" fmla="*/ 115 h 115"/>
                  <a:gd name="T36" fmla="*/ 35 w 73"/>
                  <a:gd name="T37" fmla="*/ 115 h 115"/>
                  <a:gd name="T38" fmla="*/ 27 w 73"/>
                  <a:gd name="T39" fmla="*/ 115 h 115"/>
                  <a:gd name="T40" fmla="*/ 19 w 73"/>
                  <a:gd name="T41" fmla="*/ 107 h 115"/>
                  <a:gd name="T42" fmla="*/ 12 w 73"/>
                  <a:gd name="T43" fmla="*/ 96 h 115"/>
                  <a:gd name="T44" fmla="*/ 4 w 73"/>
                  <a:gd name="T45" fmla="*/ 81 h 115"/>
                  <a:gd name="T46" fmla="*/ 0 w 73"/>
                  <a:gd name="T47" fmla="*/ 58 h 115"/>
                  <a:gd name="T48" fmla="*/ 15 w 73"/>
                  <a:gd name="T49" fmla="*/ 61 h 115"/>
                  <a:gd name="T50" fmla="*/ 19 w 73"/>
                  <a:gd name="T51" fmla="*/ 81 h 115"/>
                  <a:gd name="T52" fmla="*/ 23 w 73"/>
                  <a:gd name="T53" fmla="*/ 100 h 115"/>
                  <a:gd name="T54" fmla="*/ 27 w 73"/>
                  <a:gd name="T55" fmla="*/ 107 h 115"/>
                  <a:gd name="T56" fmla="*/ 31 w 73"/>
                  <a:gd name="T57" fmla="*/ 111 h 115"/>
                  <a:gd name="T58" fmla="*/ 35 w 73"/>
                  <a:gd name="T59" fmla="*/ 111 h 115"/>
                  <a:gd name="T60" fmla="*/ 42 w 73"/>
                  <a:gd name="T61" fmla="*/ 111 h 115"/>
                  <a:gd name="T62" fmla="*/ 46 w 73"/>
                  <a:gd name="T63" fmla="*/ 107 h 115"/>
                  <a:gd name="T64" fmla="*/ 50 w 73"/>
                  <a:gd name="T65" fmla="*/ 104 h 115"/>
                  <a:gd name="T66" fmla="*/ 54 w 73"/>
                  <a:gd name="T67" fmla="*/ 92 h 115"/>
                  <a:gd name="T68" fmla="*/ 54 w 73"/>
                  <a:gd name="T69" fmla="*/ 77 h 115"/>
                  <a:gd name="T70" fmla="*/ 54 w 73"/>
                  <a:gd name="T71" fmla="*/ 54 h 115"/>
                  <a:gd name="T72" fmla="*/ 54 w 73"/>
                  <a:gd name="T73" fmla="*/ 38 h 115"/>
                  <a:gd name="T74" fmla="*/ 50 w 73"/>
                  <a:gd name="T75" fmla="*/ 23 h 115"/>
                  <a:gd name="T76" fmla="*/ 50 w 73"/>
                  <a:gd name="T77" fmla="*/ 15 h 115"/>
                  <a:gd name="T78" fmla="*/ 46 w 73"/>
                  <a:gd name="T79" fmla="*/ 8 h 115"/>
                  <a:gd name="T80" fmla="*/ 42 w 73"/>
                  <a:gd name="T81" fmla="*/ 8 h 115"/>
                  <a:gd name="T82" fmla="*/ 35 w 73"/>
                  <a:gd name="T83" fmla="*/ 8 h 115"/>
                  <a:gd name="T84" fmla="*/ 31 w 73"/>
                  <a:gd name="T85" fmla="*/ 8 h 115"/>
                  <a:gd name="T86" fmla="*/ 27 w 73"/>
                  <a:gd name="T87" fmla="*/ 12 h 115"/>
                  <a:gd name="T88" fmla="*/ 23 w 73"/>
                  <a:gd name="T89" fmla="*/ 19 h 115"/>
                  <a:gd name="T90" fmla="*/ 19 w 73"/>
                  <a:gd name="T91" fmla="*/ 31 h 115"/>
                  <a:gd name="T92" fmla="*/ 19 w 73"/>
                  <a:gd name="T93" fmla="*/ 46 h 115"/>
                  <a:gd name="T94" fmla="*/ 15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42"/>
                    </a:lnTo>
                    <a:lnTo>
                      <a:pt x="8" y="27"/>
                    </a:lnTo>
                    <a:lnTo>
                      <a:pt x="12" y="15"/>
                    </a:lnTo>
                    <a:lnTo>
                      <a:pt x="23" y="8"/>
                    </a:lnTo>
                    <a:lnTo>
                      <a:pt x="31" y="4"/>
                    </a:lnTo>
                    <a:lnTo>
                      <a:pt x="38" y="0"/>
                    </a:lnTo>
                    <a:lnTo>
                      <a:pt x="46" y="4"/>
                    </a:lnTo>
                    <a:lnTo>
                      <a:pt x="54" y="8"/>
                    </a:lnTo>
                    <a:lnTo>
                      <a:pt x="58" y="15"/>
                    </a:lnTo>
                    <a:lnTo>
                      <a:pt x="65" y="27"/>
                    </a:lnTo>
                    <a:lnTo>
                      <a:pt x="69" y="42"/>
                    </a:lnTo>
                    <a:lnTo>
                      <a:pt x="73" y="58"/>
                    </a:lnTo>
                    <a:lnTo>
                      <a:pt x="69" y="77"/>
                    </a:lnTo>
                    <a:lnTo>
                      <a:pt x="65" y="92"/>
                    </a:lnTo>
                    <a:lnTo>
                      <a:pt x="61" y="104"/>
                    </a:lnTo>
                    <a:lnTo>
                      <a:pt x="54" y="111"/>
                    </a:lnTo>
                    <a:lnTo>
                      <a:pt x="42" y="115"/>
                    </a:lnTo>
                    <a:lnTo>
                      <a:pt x="35" y="115"/>
                    </a:lnTo>
                    <a:lnTo>
                      <a:pt x="27" y="115"/>
                    </a:lnTo>
                    <a:lnTo>
                      <a:pt x="19" y="107"/>
                    </a:lnTo>
                    <a:lnTo>
                      <a:pt x="12" y="96"/>
                    </a:lnTo>
                    <a:lnTo>
                      <a:pt x="4" y="81"/>
                    </a:lnTo>
                    <a:lnTo>
                      <a:pt x="0" y="58"/>
                    </a:lnTo>
                    <a:close/>
                    <a:moveTo>
                      <a:pt x="15" y="61"/>
                    </a:moveTo>
                    <a:lnTo>
                      <a:pt x="19" y="81"/>
                    </a:lnTo>
                    <a:lnTo>
                      <a:pt x="23" y="100"/>
                    </a:lnTo>
                    <a:lnTo>
                      <a:pt x="27" y="107"/>
                    </a:lnTo>
                    <a:lnTo>
                      <a:pt x="31" y="111"/>
                    </a:lnTo>
                    <a:lnTo>
                      <a:pt x="35" y="111"/>
                    </a:lnTo>
                    <a:lnTo>
                      <a:pt x="42" y="111"/>
                    </a:lnTo>
                    <a:lnTo>
                      <a:pt x="46" y="107"/>
                    </a:lnTo>
                    <a:lnTo>
                      <a:pt x="50" y="104"/>
                    </a:lnTo>
                    <a:lnTo>
                      <a:pt x="54" y="92"/>
                    </a:lnTo>
                    <a:lnTo>
                      <a:pt x="54" y="77"/>
                    </a:lnTo>
                    <a:lnTo>
                      <a:pt x="54" y="54"/>
                    </a:lnTo>
                    <a:lnTo>
                      <a:pt x="54" y="38"/>
                    </a:lnTo>
                    <a:lnTo>
                      <a:pt x="50" y="23"/>
                    </a:lnTo>
                    <a:lnTo>
                      <a:pt x="50" y="15"/>
                    </a:lnTo>
                    <a:lnTo>
                      <a:pt x="46" y="8"/>
                    </a:lnTo>
                    <a:lnTo>
                      <a:pt x="42" y="8"/>
                    </a:lnTo>
                    <a:lnTo>
                      <a:pt x="35" y="8"/>
                    </a:lnTo>
                    <a:lnTo>
                      <a:pt x="31" y="8"/>
                    </a:lnTo>
                    <a:lnTo>
                      <a:pt x="27" y="12"/>
                    </a:lnTo>
                    <a:lnTo>
                      <a:pt x="23" y="19"/>
                    </a:lnTo>
                    <a:lnTo>
                      <a:pt x="19" y="31"/>
                    </a:lnTo>
                    <a:lnTo>
                      <a:pt x="19" y="46"/>
                    </a:lnTo>
                    <a:lnTo>
                      <a:pt x="15" y="61"/>
                    </a:lnTo>
                    <a:close/>
                  </a:path>
                </a:pathLst>
              </a:custGeom>
              <a:solidFill>
                <a:srgbClr val="000000"/>
              </a:solidFill>
              <a:ln w="0">
                <a:solidFill>
                  <a:srgbClr val="000000"/>
                </a:solidFill>
                <a:round/>
                <a:headEnd/>
                <a:tailEnd/>
              </a:ln>
            </p:spPr>
            <p:txBody>
              <a:bodyPr/>
              <a:lstStyle/>
              <a:p>
                <a:endParaRPr lang="en-CA"/>
              </a:p>
            </p:txBody>
          </p:sp>
          <p:sp>
            <p:nvSpPr>
              <p:cNvPr id="19737" name="Freeform 202"/>
              <p:cNvSpPr>
                <a:spLocks noEditPoints="1"/>
              </p:cNvSpPr>
              <p:nvPr/>
            </p:nvSpPr>
            <p:spPr bwMode="auto">
              <a:xfrm>
                <a:off x="1266" y="2362"/>
                <a:ext cx="70" cy="115"/>
              </a:xfrm>
              <a:custGeom>
                <a:avLst/>
                <a:gdLst>
                  <a:gd name="T0" fmla="*/ 4 w 70"/>
                  <a:gd name="T1" fmla="*/ 115 h 115"/>
                  <a:gd name="T2" fmla="*/ 4 w 70"/>
                  <a:gd name="T3" fmla="*/ 115 h 115"/>
                  <a:gd name="T4" fmla="*/ 12 w 70"/>
                  <a:gd name="T5" fmla="*/ 115 h 115"/>
                  <a:gd name="T6" fmla="*/ 24 w 70"/>
                  <a:gd name="T7" fmla="*/ 111 h 115"/>
                  <a:gd name="T8" fmla="*/ 31 w 70"/>
                  <a:gd name="T9" fmla="*/ 104 h 115"/>
                  <a:gd name="T10" fmla="*/ 39 w 70"/>
                  <a:gd name="T11" fmla="*/ 92 h 115"/>
                  <a:gd name="T12" fmla="*/ 47 w 70"/>
                  <a:gd name="T13" fmla="*/ 77 h 115"/>
                  <a:gd name="T14" fmla="*/ 54 w 70"/>
                  <a:gd name="T15" fmla="*/ 65 h 115"/>
                  <a:gd name="T16" fmla="*/ 39 w 70"/>
                  <a:gd name="T17" fmla="*/ 69 h 115"/>
                  <a:gd name="T18" fmla="*/ 31 w 70"/>
                  <a:gd name="T19" fmla="*/ 73 h 115"/>
                  <a:gd name="T20" fmla="*/ 20 w 70"/>
                  <a:gd name="T21" fmla="*/ 69 h 115"/>
                  <a:gd name="T22" fmla="*/ 8 w 70"/>
                  <a:gd name="T23" fmla="*/ 65 h 115"/>
                  <a:gd name="T24" fmla="*/ 4 w 70"/>
                  <a:gd name="T25" fmla="*/ 54 h 115"/>
                  <a:gd name="T26" fmla="*/ 0 w 70"/>
                  <a:gd name="T27" fmla="*/ 38 h 115"/>
                  <a:gd name="T28" fmla="*/ 4 w 70"/>
                  <a:gd name="T29" fmla="*/ 27 h 115"/>
                  <a:gd name="T30" fmla="*/ 8 w 70"/>
                  <a:gd name="T31" fmla="*/ 15 h 115"/>
                  <a:gd name="T32" fmla="*/ 16 w 70"/>
                  <a:gd name="T33" fmla="*/ 8 h 115"/>
                  <a:gd name="T34" fmla="*/ 27 w 70"/>
                  <a:gd name="T35" fmla="*/ 4 h 115"/>
                  <a:gd name="T36" fmla="*/ 35 w 70"/>
                  <a:gd name="T37" fmla="*/ 0 h 115"/>
                  <a:gd name="T38" fmla="*/ 50 w 70"/>
                  <a:gd name="T39" fmla="*/ 4 h 115"/>
                  <a:gd name="T40" fmla="*/ 58 w 70"/>
                  <a:gd name="T41" fmla="*/ 12 h 115"/>
                  <a:gd name="T42" fmla="*/ 66 w 70"/>
                  <a:gd name="T43" fmla="*/ 23 h 115"/>
                  <a:gd name="T44" fmla="*/ 70 w 70"/>
                  <a:gd name="T45" fmla="*/ 35 h 115"/>
                  <a:gd name="T46" fmla="*/ 70 w 70"/>
                  <a:gd name="T47" fmla="*/ 46 h 115"/>
                  <a:gd name="T48" fmla="*/ 70 w 70"/>
                  <a:gd name="T49" fmla="*/ 65 h 115"/>
                  <a:gd name="T50" fmla="*/ 62 w 70"/>
                  <a:gd name="T51" fmla="*/ 81 h 115"/>
                  <a:gd name="T52" fmla="*/ 50 w 70"/>
                  <a:gd name="T53" fmla="*/ 96 h 115"/>
                  <a:gd name="T54" fmla="*/ 35 w 70"/>
                  <a:gd name="T55" fmla="*/ 107 h 115"/>
                  <a:gd name="T56" fmla="*/ 24 w 70"/>
                  <a:gd name="T57" fmla="*/ 115 h 115"/>
                  <a:gd name="T58" fmla="*/ 8 w 70"/>
                  <a:gd name="T59" fmla="*/ 115 h 115"/>
                  <a:gd name="T60" fmla="*/ 4 w 70"/>
                  <a:gd name="T61" fmla="*/ 115 h 115"/>
                  <a:gd name="T62" fmla="*/ 54 w 70"/>
                  <a:gd name="T63" fmla="*/ 58 h 115"/>
                  <a:gd name="T64" fmla="*/ 54 w 70"/>
                  <a:gd name="T65" fmla="*/ 50 h 115"/>
                  <a:gd name="T66" fmla="*/ 54 w 70"/>
                  <a:gd name="T67" fmla="*/ 42 h 115"/>
                  <a:gd name="T68" fmla="*/ 54 w 70"/>
                  <a:gd name="T69" fmla="*/ 35 h 115"/>
                  <a:gd name="T70" fmla="*/ 54 w 70"/>
                  <a:gd name="T71" fmla="*/ 27 h 115"/>
                  <a:gd name="T72" fmla="*/ 50 w 70"/>
                  <a:gd name="T73" fmla="*/ 15 h 115"/>
                  <a:gd name="T74" fmla="*/ 47 w 70"/>
                  <a:gd name="T75" fmla="*/ 12 h 115"/>
                  <a:gd name="T76" fmla="*/ 39 w 70"/>
                  <a:gd name="T77" fmla="*/ 8 h 115"/>
                  <a:gd name="T78" fmla="*/ 35 w 70"/>
                  <a:gd name="T79" fmla="*/ 8 h 115"/>
                  <a:gd name="T80" fmla="*/ 27 w 70"/>
                  <a:gd name="T81" fmla="*/ 8 h 115"/>
                  <a:gd name="T82" fmla="*/ 24 w 70"/>
                  <a:gd name="T83" fmla="*/ 12 h 115"/>
                  <a:gd name="T84" fmla="*/ 20 w 70"/>
                  <a:gd name="T85" fmla="*/ 19 h 115"/>
                  <a:gd name="T86" fmla="*/ 16 w 70"/>
                  <a:gd name="T87" fmla="*/ 31 h 115"/>
                  <a:gd name="T88" fmla="*/ 20 w 70"/>
                  <a:gd name="T89" fmla="*/ 46 h 115"/>
                  <a:gd name="T90" fmla="*/ 24 w 70"/>
                  <a:gd name="T91" fmla="*/ 58 h 115"/>
                  <a:gd name="T92" fmla="*/ 31 w 70"/>
                  <a:gd name="T93" fmla="*/ 65 h 115"/>
                  <a:gd name="T94" fmla="*/ 35 w 70"/>
                  <a:gd name="T95" fmla="*/ 65 h 115"/>
                  <a:gd name="T96" fmla="*/ 39 w 70"/>
                  <a:gd name="T97" fmla="*/ 65 h 115"/>
                  <a:gd name="T98" fmla="*/ 47 w 70"/>
                  <a:gd name="T99" fmla="*/ 65 h 115"/>
                  <a:gd name="T100" fmla="*/ 50 w 70"/>
                  <a:gd name="T101" fmla="*/ 61 h 115"/>
                  <a:gd name="T102" fmla="*/ 54 w 70"/>
                  <a:gd name="T103" fmla="*/ 58 h 11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70"/>
                  <a:gd name="T157" fmla="*/ 0 h 115"/>
                  <a:gd name="T158" fmla="*/ 70 w 70"/>
                  <a:gd name="T159" fmla="*/ 115 h 115"/>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70" h="115">
                    <a:moveTo>
                      <a:pt x="4" y="115"/>
                    </a:moveTo>
                    <a:lnTo>
                      <a:pt x="4" y="115"/>
                    </a:lnTo>
                    <a:lnTo>
                      <a:pt x="12" y="115"/>
                    </a:lnTo>
                    <a:lnTo>
                      <a:pt x="24" y="111"/>
                    </a:lnTo>
                    <a:lnTo>
                      <a:pt x="31" y="104"/>
                    </a:lnTo>
                    <a:lnTo>
                      <a:pt x="39" y="92"/>
                    </a:lnTo>
                    <a:lnTo>
                      <a:pt x="47" y="77"/>
                    </a:lnTo>
                    <a:lnTo>
                      <a:pt x="54" y="65"/>
                    </a:lnTo>
                    <a:lnTo>
                      <a:pt x="39" y="69"/>
                    </a:lnTo>
                    <a:lnTo>
                      <a:pt x="31" y="73"/>
                    </a:lnTo>
                    <a:lnTo>
                      <a:pt x="20" y="69"/>
                    </a:lnTo>
                    <a:lnTo>
                      <a:pt x="8" y="65"/>
                    </a:lnTo>
                    <a:lnTo>
                      <a:pt x="4" y="54"/>
                    </a:lnTo>
                    <a:lnTo>
                      <a:pt x="0" y="38"/>
                    </a:lnTo>
                    <a:lnTo>
                      <a:pt x="4" y="27"/>
                    </a:lnTo>
                    <a:lnTo>
                      <a:pt x="8" y="15"/>
                    </a:lnTo>
                    <a:lnTo>
                      <a:pt x="16" y="8"/>
                    </a:lnTo>
                    <a:lnTo>
                      <a:pt x="27" y="4"/>
                    </a:lnTo>
                    <a:lnTo>
                      <a:pt x="35" y="0"/>
                    </a:lnTo>
                    <a:lnTo>
                      <a:pt x="50" y="4"/>
                    </a:lnTo>
                    <a:lnTo>
                      <a:pt x="58" y="12"/>
                    </a:lnTo>
                    <a:lnTo>
                      <a:pt x="66" y="23"/>
                    </a:lnTo>
                    <a:lnTo>
                      <a:pt x="70" y="35"/>
                    </a:lnTo>
                    <a:lnTo>
                      <a:pt x="70" y="46"/>
                    </a:lnTo>
                    <a:lnTo>
                      <a:pt x="70" y="65"/>
                    </a:lnTo>
                    <a:lnTo>
                      <a:pt x="62" y="81"/>
                    </a:lnTo>
                    <a:lnTo>
                      <a:pt x="50" y="96"/>
                    </a:lnTo>
                    <a:lnTo>
                      <a:pt x="35" y="107"/>
                    </a:lnTo>
                    <a:lnTo>
                      <a:pt x="24" y="115"/>
                    </a:lnTo>
                    <a:lnTo>
                      <a:pt x="8" y="115"/>
                    </a:lnTo>
                    <a:lnTo>
                      <a:pt x="4" y="115"/>
                    </a:lnTo>
                    <a:close/>
                    <a:moveTo>
                      <a:pt x="54" y="58"/>
                    </a:moveTo>
                    <a:lnTo>
                      <a:pt x="54" y="50"/>
                    </a:lnTo>
                    <a:lnTo>
                      <a:pt x="54" y="42"/>
                    </a:lnTo>
                    <a:lnTo>
                      <a:pt x="54" y="35"/>
                    </a:lnTo>
                    <a:lnTo>
                      <a:pt x="54" y="27"/>
                    </a:lnTo>
                    <a:lnTo>
                      <a:pt x="50" y="15"/>
                    </a:lnTo>
                    <a:lnTo>
                      <a:pt x="47" y="12"/>
                    </a:lnTo>
                    <a:lnTo>
                      <a:pt x="39" y="8"/>
                    </a:lnTo>
                    <a:lnTo>
                      <a:pt x="35" y="8"/>
                    </a:lnTo>
                    <a:lnTo>
                      <a:pt x="27" y="8"/>
                    </a:lnTo>
                    <a:lnTo>
                      <a:pt x="24" y="12"/>
                    </a:lnTo>
                    <a:lnTo>
                      <a:pt x="20" y="19"/>
                    </a:lnTo>
                    <a:lnTo>
                      <a:pt x="16" y="31"/>
                    </a:lnTo>
                    <a:lnTo>
                      <a:pt x="20" y="46"/>
                    </a:lnTo>
                    <a:lnTo>
                      <a:pt x="24" y="58"/>
                    </a:lnTo>
                    <a:lnTo>
                      <a:pt x="31" y="65"/>
                    </a:lnTo>
                    <a:lnTo>
                      <a:pt x="35" y="65"/>
                    </a:lnTo>
                    <a:lnTo>
                      <a:pt x="39" y="65"/>
                    </a:lnTo>
                    <a:lnTo>
                      <a:pt x="47" y="65"/>
                    </a:lnTo>
                    <a:lnTo>
                      <a:pt x="50" y="61"/>
                    </a:lnTo>
                    <a:lnTo>
                      <a:pt x="54" y="58"/>
                    </a:lnTo>
                    <a:close/>
                  </a:path>
                </a:pathLst>
              </a:custGeom>
              <a:solidFill>
                <a:srgbClr val="000000"/>
              </a:solidFill>
              <a:ln w="0">
                <a:solidFill>
                  <a:srgbClr val="000000"/>
                </a:solidFill>
                <a:round/>
                <a:headEnd/>
                <a:tailEnd/>
              </a:ln>
            </p:spPr>
            <p:txBody>
              <a:bodyPr/>
              <a:lstStyle/>
              <a:p>
                <a:endParaRPr lang="en-CA"/>
              </a:p>
            </p:txBody>
          </p:sp>
          <p:sp>
            <p:nvSpPr>
              <p:cNvPr id="19738" name="Freeform 203"/>
              <p:cNvSpPr>
                <a:spLocks noEditPoints="1"/>
              </p:cNvSpPr>
              <p:nvPr/>
            </p:nvSpPr>
            <p:spPr bwMode="auto">
              <a:xfrm>
                <a:off x="1347" y="2362"/>
                <a:ext cx="73" cy="115"/>
              </a:xfrm>
              <a:custGeom>
                <a:avLst/>
                <a:gdLst>
                  <a:gd name="T0" fmla="*/ 73 w 73"/>
                  <a:gd name="T1" fmla="*/ 73 h 115"/>
                  <a:gd name="T2" fmla="*/ 73 w 73"/>
                  <a:gd name="T3" fmla="*/ 84 h 115"/>
                  <a:gd name="T4" fmla="*/ 58 w 73"/>
                  <a:gd name="T5" fmla="*/ 84 h 115"/>
                  <a:gd name="T6" fmla="*/ 58 w 73"/>
                  <a:gd name="T7" fmla="*/ 115 h 115"/>
                  <a:gd name="T8" fmla="*/ 46 w 73"/>
                  <a:gd name="T9" fmla="*/ 115 h 115"/>
                  <a:gd name="T10" fmla="*/ 46 w 73"/>
                  <a:gd name="T11" fmla="*/ 84 h 115"/>
                  <a:gd name="T12" fmla="*/ 0 w 73"/>
                  <a:gd name="T13" fmla="*/ 84 h 115"/>
                  <a:gd name="T14" fmla="*/ 0 w 73"/>
                  <a:gd name="T15" fmla="*/ 77 h 115"/>
                  <a:gd name="T16" fmla="*/ 50 w 73"/>
                  <a:gd name="T17" fmla="*/ 0 h 115"/>
                  <a:gd name="T18" fmla="*/ 58 w 73"/>
                  <a:gd name="T19" fmla="*/ 0 h 115"/>
                  <a:gd name="T20" fmla="*/ 58 w 73"/>
                  <a:gd name="T21" fmla="*/ 73 h 115"/>
                  <a:gd name="T22" fmla="*/ 73 w 73"/>
                  <a:gd name="T23" fmla="*/ 73 h 115"/>
                  <a:gd name="T24" fmla="*/ 46 w 73"/>
                  <a:gd name="T25" fmla="*/ 73 h 115"/>
                  <a:gd name="T26" fmla="*/ 46 w 73"/>
                  <a:gd name="T27" fmla="*/ 19 h 115"/>
                  <a:gd name="T28" fmla="*/ 8 w 73"/>
                  <a:gd name="T29" fmla="*/ 73 h 115"/>
                  <a:gd name="T30" fmla="*/ 46 w 73"/>
                  <a:gd name="T31" fmla="*/ 73 h 11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3"/>
                  <a:gd name="T49" fmla="*/ 0 h 115"/>
                  <a:gd name="T50" fmla="*/ 73 w 73"/>
                  <a:gd name="T51" fmla="*/ 115 h 115"/>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3" h="115">
                    <a:moveTo>
                      <a:pt x="73" y="73"/>
                    </a:moveTo>
                    <a:lnTo>
                      <a:pt x="73" y="84"/>
                    </a:lnTo>
                    <a:lnTo>
                      <a:pt x="58" y="84"/>
                    </a:lnTo>
                    <a:lnTo>
                      <a:pt x="58" y="115"/>
                    </a:lnTo>
                    <a:lnTo>
                      <a:pt x="46" y="115"/>
                    </a:lnTo>
                    <a:lnTo>
                      <a:pt x="46" y="84"/>
                    </a:lnTo>
                    <a:lnTo>
                      <a:pt x="0" y="84"/>
                    </a:lnTo>
                    <a:lnTo>
                      <a:pt x="0" y="77"/>
                    </a:lnTo>
                    <a:lnTo>
                      <a:pt x="50" y="0"/>
                    </a:lnTo>
                    <a:lnTo>
                      <a:pt x="58" y="0"/>
                    </a:lnTo>
                    <a:lnTo>
                      <a:pt x="58" y="73"/>
                    </a:lnTo>
                    <a:lnTo>
                      <a:pt x="73" y="73"/>
                    </a:lnTo>
                    <a:close/>
                    <a:moveTo>
                      <a:pt x="46" y="73"/>
                    </a:moveTo>
                    <a:lnTo>
                      <a:pt x="46" y="19"/>
                    </a:lnTo>
                    <a:lnTo>
                      <a:pt x="8" y="73"/>
                    </a:lnTo>
                    <a:lnTo>
                      <a:pt x="46" y="73"/>
                    </a:lnTo>
                    <a:close/>
                  </a:path>
                </a:pathLst>
              </a:custGeom>
              <a:solidFill>
                <a:srgbClr val="000000"/>
              </a:solidFill>
              <a:ln w="0">
                <a:solidFill>
                  <a:srgbClr val="000000"/>
                </a:solidFill>
                <a:round/>
                <a:headEnd/>
                <a:tailEnd/>
              </a:ln>
            </p:spPr>
            <p:txBody>
              <a:bodyPr/>
              <a:lstStyle/>
              <a:p>
                <a:endParaRPr lang="en-CA"/>
              </a:p>
            </p:txBody>
          </p:sp>
          <p:sp>
            <p:nvSpPr>
              <p:cNvPr id="19739" name="Rectangle 204"/>
              <p:cNvSpPr>
                <a:spLocks noChangeArrowheads="1"/>
              </p:cNvSpPr>
              <p:nvPr/>
            </p:nvSpPr>
            <p:spPr bwMode="auto">
              <a:xfrm>
                <a:off x="1554" y="23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9740" name="Freeform 205"/>
              <p:cNvSpPr>
                <a:spLocks noEditPoints="1"/>
              </p:cNvSpPr>
              <p:nvPr/>
            </p:nvSpPr>
            <p:spPr bwMode="auto">
              <a:xfrm>
                <a:off x="1750" y="2362"/>
                <a:ext cx="69" cy="115"/>
              </a:xfrm>
              <a:custGeom>
                <a:avLst/>
                <a:gdLst>
                  <a:gd name="T0" fmla="*/ 0 w 69"/>
                  <a:gd name="T1" fmla="*/ 58 h 115"/>
                  <a:gd name="T2" fmla="*/ 0 w 69"/>
                  <a:gd name="T3" fmla="*/ 42 h 115"/>
                  <a:gd name="T4" fmla="*/ 4 w 69"/>
                  <a:gd name="T5" fmla="*/ 27 h 115"/>
                  <a:gd name="T6" fmla="*/ 11 w 69"/>
                  <a:gd name="T7" fmla="*/ 15 h 115"/>
                  <a:gd name="T8" fmla="*/ 19 w 69"/>
                  <a:gd name="T9" fmla="*/ 8 h 115"/>
                  <a:gd name="T10" fmla="*/ 27 w 69"/>
                  <a:gd name="T11" fmla="*/ 4 h 115"/>
                  <a:gd name="T12" fmla="*/ 34 w 69"/>
                  <a:gd name="T13" fmla="*/ 0 h 115"/>
                  <a:gd name="T14" fmla="*/ 42 w 69"/>
                  <a:gd name="T15" fmla="*/ 4 h 115"/>
                  <a:gd name="T16" fmla="*/ 50 w 69"/>
                  <a:gd name="T17" fmla="*/ 8 h 115"/>
                  <a:gd name="T18" fmla="*/ 57 w 69"/>
                  <a:gd name="T19" fmla="*/ 15 h 115"/>
                  <a:gd name="T20" fmla="*/ 61 w 69"/>
                  <a:gd name="T21" fmla="*/ 27 h 115"/>
                  <a:gd name="T22" fmla="*/ 69 w 69"/>
                  <a:gd name="T23" fmla="*/ 42 h 115"/>
                  <a:gd name="T24" fmla="*/ 69 w 69"/>
                  <a:gd name="T25" fmla="*/ 58 h 115"/>
                  <a:gd name="T26" fmla="*/ 69 w 69"/>
                  <a:gd name="T27" fmla="*/ 77 h 115"/>
                  <a:gd name="T28" fmla="*/ 61 w 69"/>
                  <a:gd name="T29" fmla="*/ 92 h 115"/>
                  <a:gd name="T30" fmla="*/ 57 w 69"/>
                  <a:gd name="T31" fmla="*/ 104 h 115"/>
                  <a:gd name="T32" fmla="*/ 50 w 69"/>
                  <a:gd name="T33" fmla="*/ 111 h 115"/>
                  <a:gd name="T34" fmla="*/ 42 w 69"/>
                  <a:gd name="T35" fmla="*/ 115 h 115"/>
                  <a:gd name="T36" fmla="*/ 34 w 69"/>
                  <a:gd name="T37" fmla="*/ 115 h 115"/>
                  <a:gd name="T38" fmla="*/ 23 w 69"/>
                  <a:gd name="T39" fmla="*/ 115 h 115"/>
                  <a:gd name="T40" fmla="*/ 15 w 69"/>
                  <a:gd name="T41" fmla="*/ 107 h 115"/>
                  <a:gd name="T42" fmla="*/ 8 w 69"/>
                  <a:gd name="T43" fmla="*/ 96 h 115"/>
                  <a:gd name="T44" fmla="*/ 0 w 69"/>
                  <a:gd name="T45" fmla="*/ 81 h 115"/>
                  <a:gd name="T46" fmla="*/ 0 w 69"/>
                  <a:gd name="T47" fmla="*/ 58 h 115"/>
                  <a:gd name="T48" fmla="*/ 15 w 69"/>
                  <a:gd name="T49" fmla="*/ 61 h 115"/>
                  <a:gd name="T50" fmla="*/ 15 w 69"/>
                  <a:gd name="T51" fmla="*/ 81 h 115"/>
                  <a:gd name="T52" fmla="*/ 19 w 69"/>
                  <a:gd name="T53" fmla="*/ 100 h 115"/>
                  <a:gd name="T54" fmla="*/ 23 w 69"/>
                  <a:gd name="T55" fmla="*/ 107 h 115"/>
                  <a:gd name="T56" fmla="*/ 27 w 69"/>
                  <a:gd name="T57" fmla="*/ 111 h 115"/>
                  <a:gd name="T58" fmla="*/ 34 w 69"/>
                  <a:gd name="T59" fmla="*/ 111 h 115"/>
                  <a:gd name="T60" fmla="*/ 38 w 69"/>
                  <a:gd name="T61" fmla="*/ 111 h 115"/>
                  <a:gd name="T62" fmla="*/ 42 w 69"/>
                  <a:gd name="T63" fmla="*/ 107 h 115"/>
                  <a:gd name="T64" fmla="*/ 46 w 69"/>
                  <a:gd name="T65" fmla="*/ 104 h 115"/>
                  <a:gd name="T66" fmla="*/ 50 w 69"/>
                  <a:gd name="T67" fmla="*/ 92 h 115"/>
                  <a:gd name="T68" fmla="*/ 54 w 69"/>
                  <a:gd name="T69" fmla="*/ 77 h 115"/>
                  <a:gd name="T70" fmla="*/ 54 w 69"/>
                  <a:gd name="T71" fmla="*/ 54 h 115"/>
                  <a:gd name="T72" fmla="*/ 54 w 69"/>
                  <a:gd name="T73" fmla="*/ 38 h 115"/>
                  <a:gd name="T74" fmla="*/ 50 w 69"/>
                  <a:gd name="T75" fmla="*/ 23 h 115"/>
                  <a:gd name="T76" fmla="*/ 46 w 69"/>
                  <a:gd name="T77" fmla="*/ 15 h 115"/>
                  <a:gd name="T78" fmla="*/ 42 w 69"/>
                  <a:gd name="T79" fmla="*/ 8 h 115"/>
                  <a:gd name="T80" fmla="*/ 38 w 69"/>
                  <a:gd name="T81" fmla="*/ 8 h 115"/>
                  <a:gd name="T82" fmla="*/ 34 w 69"/>
                  <a:gd name="T83" fmla="*/ 8 h 115"/>
                  <a:gd name="T84" fmla="*/ 27 w 69"/>
                  <a:gd name="T85" fmla="*/ 8 h 115"/>
                  <a:gd name="T86" fmla="*/ 23 w 69"/>
                  <a:gd name="T87" fmla="*/ 12 h 115"/>
                  <a:gd name="T88" fmla="*/ 19 w 69"/>
                  <a:gd name="T89" fmla="*/ 19 h 115"/>
                  <a:gd name="T90" fmla="*/ 15 w 69"/>
                  <a:gd name="T91" fmla="*/ 31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0" y="42"/>
                    </a:lnTo>
                    <a:lnTo>
                      <a:pt x="4" y="27"/>
                    </a:lnTo>
                    <a:lnTo>
                      <a:pt x="11" y="15"/>
                    </a:lnTo>
                    <a:lnTo>
                      <a:pt x="19" y="8"/>
                    </a:lnTo>
                    <a:lnTo>
                      <a:pt x="27" y="4"/>
                    </a:lnTo>
                    <a:lnTo>
                      <a:pt x="34" y="0"/>
                    </a:lnTo>
                    <a:lnTo>
                      <a:pt x="42" y="4"/>
                    </a:lnTo>
                    <a:lnTo>
                      <a:pt x="50" y="8"/>
                    </a:lnTo>
                    <a:lnTo>
                      <a:pt x="57" y="15"/>
                    </a:lnTo>
                    <a:lnTo>
                      <a:pt x="61" y="27"/>
                    </a:lnTo>
                    <a:lnTo>
                      <a:pt x="69" y="42"/>
                    </a:lnTo>
                    <a:lnTo>
                      <a:pt x="69" y="58"/>
                    </a:lnTo>
                    <a:lnTo>
                      <a:pt x="69" y="77"/>
                    </a:lnTo>
                    <a:lnTo>
                      <a:pt x="61" y="92"/>
                    </a:lnTo>
                    <a:lnTo>
                      <a:pt x="57" y="104"/>
                    </a:lnTo>
                    <a:lnTo>
                      <a:pt x="50" y="111"/>
                    </a:lnTo>
                    <a:lnTo>
                      <a:pt x="42" y="115"/>
                    </a:lnTo>
                    <a:lnTo>
                      <a:pt x="34" y="115"/>
                    </a:lnTo>
                    <a:lnTo>
                      <a:pt x="23" y="115"/>
                    </a:lnTo>
                    <a:lnTo>
                      <a:pt x="15" y="107"/>
                    </a:lnTo>
                    <a:lnTo>
                      <a:pt x="8" y="96"/>
                    </a:lnTo>
                    <a:lnTo>
                      <a:pt x="0" y="81"/>
                    </a:lnTo>
                    <a:lnTo>
                      <a:pt x="0" y="58"/>
                    </a:lnTo>
                    <a:close/>
                    <a:moveTo>
                      <a:pt x="15" y="61"/>
                    </a:moveTo>
                    <a:lnTo>
                      <a:pt x="15" y="81"/>
                    </a:lnTo>
                    <a:lnTo>
                      <a:pt x="19" y="100"/>
                    </a:lnTo>
                    <a:lnTo>
                      <a:pt x="23" y="107"/>
                    </a:lnTo>
                    <a:lnTo>
                      <a:pt x="27" y="111"/>
                    </a:lnTo>
                    <a:lnTo>
                      <a:pt x="34" y="111"/>
                    </a:lnTo>
                    <a:lnTo>
                      <a:pt x="38" y="111"/>
                    </a:lnTo>
                    <a:lnTo>
                      <a:pt x="42" y="107"/>
                    </a:lnTo>
                    <a:lnTo>
                      <a:pt x="46" y="104"/>
                    </a:lnTo>
                    <a:lnTo>
                      <a:pt x="50" y="92"/>
                    </a:lnTo>
                    <a:lnTo>
                      <a:pt x="54" y="77"/>
                    </a:lnTo>
                    <a:lnTo>
                      <a:pt x="54" y="54"/>
                    </a:lnTo>
                    <a:lnTo>
                      <a:pt x="54" y="38"/>
                    </a:lnTo>
                    <a:lnTo>
                      <a:pt x="50" y="23"/>
                    </a:lnTo>
                    <a:lnTo>
                      <a:pt x="46" y="15"/>
                    </a:lnTo>
                    <a:lnTo>
                      <a:pt x="42" y="8"/>
                    </a:lnTo>
                    <a:lnTo>
                      <a:pt x="38" y="8"/>
                    </a:lnTo>
                    <a:lnTo>
                      <a:pt x="34" y="8"/>
                    </a:lnTo>
                    <a:lnTo>
                      <a:pt x="27" y="8"/>
                    </a:lnTo>
                    <a:lnTo>
                      <a:pt x="23" y="12"/>
                    </a:lnTo>
                    <a:lnTo>
                      <a:pt x="19" y="19"/>
                    </a:lnTo>
                    <a:lnTo>
                      <a:pt x="15" y="31"/>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9741" name="Rectangle 206"/>
              <p:cNvSpPr>
                <a:spLocks noChangeArrowheads="1"/>
              </p:cNvSpPr>
              <p:nvPr/>
            </p:nvSpPr>
            <p:spPr bwMode="auto">
              <a:xfrm>
                <a:off x="2107" y="2335"/>
                <a:ext cx="7" cy="207"/>
              </a:xfrm>
              <a:prstGeom prst="rect">
                <a:avLst/>
              </a:prstGeom>
              <a:solidFill>
                <a:srgbClr val="000000"/>
              </a:solidFill>
              <a:ln w="0">
                <a:solidFill>
                  <a:srgbClr val="000000"/>
                </a:solidFill>
                <a:miter lim="800000"/>
                <a:headEnd/>
                <a:tailEnd/>
              </a:ln>
            </p:spPr>
            <p:txBody>
              <a:bodyPr/>
              <a:lstStyle/>
              <a:p>
                <a:endParaRPr lang="en-US"/>
              </a:p>
            </p:txBody>
          </p:sp>
          <p:sp>
            <p:nvSpPr>
              <p:cNvPr id="19742" name="Freeform 207"/>
              <p:cNvSpPr>
                <a:spLocks noEditPoints="1"/>
              </p:cNvSpPr>
              <p:nvPr/>
            </p:nvSpPr>
            <p:spPr bwMode="auto">
              <a:xfrm>
                <a:off x="2299" y="2362"/>
                <a:ext cx="69" cy="115"/>
              </a:xfrm>
              <a:custGeom>
                <a:avLst/>
                <a:gdLst>
                  <a:gd name="T0" fmla="*/ 0 w 69"/>
                  <a:gd name="T1" fmla="*/ 58 h 115"/>
                  <a:gd name="T2" fmla="*/ 0 w 69"/>
                  <a:gd name="T3" fmla="*/ 42 h 115"/>
                  <a:gd name="T4" fmla="*/ 3 w 69"/>
                  <a:gd name="T5" fmla="*/ 27 h 115"/>
                  <a:gd name="T6" fmla="*/ 11 w 69"/>
                  <a:gd name="T7" fmla="*/ 15 h 115"/>
                  <a:gd name="T8" fmla="*/ 19 w 69"/>
                  <a:gd name="T9" fmla="*/ 8 h 115"/>
                  <a:gd name="T10" fmla="*/ 26 w 69"/>
                  <a:gd name="T11" fmla="*/ 4 h 115"/>
                  <a:gd name="T12" fmla="*/ 34 w 69"/>
                  <a:gd name="T13" fmla="*/ 0 h 115"/>
                  <a:gd name="T14" fmla="*/ 42 w 69"/>
                  <a:gd name="T15" fmla="*/ 4 h 115"/>
                  <a:gd name="T16" fmla="*/ 49 w 69"/>
                  <a:gd name="T17" fmla="*/ 8 h 115"/>
                  <a:gd name="T18" fmla="*/ 57 w 69"/>
                  <a:gd name="T19" fmla="*/ 15 h 115"/>
                  <a:gd name="T20" fmla="*/ 65 w 69"/>
                  <a:gd name="T21" fmla="*/ 27 h 115"/>
                  <a:gd name="T22" fmla="*/ 69 w 69"/>
                  <a:gd name="T23" fmla="*/ 42 h 115"/>
                  <a:gd name="T24" fmla="*/ 69 w 69"/>
                  <a:gd name="T25" fmla="*/ 58 h 115"/>
                  <a:gd name="T26" fmla="*/ 69 w 69"/>
                  <a:gd name="T27" fmla="*/ 77 h 115"/>
                  <a:gd name="T28" fmla="*/ 65 w 69"/>
                  <a:gd name="T29" fmla="*/ 92 h 115"/>
                  <a:gd name="T30" fmla="*/ 57 w 69"/>
                  <a:gd name="T31" fmla="*/ 104 h 115"/>
                  <a:gd name="T32" fmla="*/ 49 w 69"/>
                  <a:gd name="T33" fmla="*/ 111 h 115"/>
                  <a:gd name="T34" fmla="*/ 42 w 69"/>
                  <a:gd name="T35" fmla="*/ 115 h 115"/>
                  <a:gd name="T36" fmla="*/ 34 w 69"/>
                  <a:gd name="T37" fmla="*/ 115 h 115"/>
                  <a:gd name="T38" fmla="*/ 23 w 69"/>
                  <a:gd name="T39" fmla="*/ 115 h 115"/>
                  <a:gd name="T40" fmla="*/ 15 w 69"/>
                  <a:gd name="T41" fmla="*/ 107 h 115"/>
                  <a:gd name="T42" fmla="*/ 7 w 69"/>
                  <a:gd name="T43" fmla="*/ 96 h 115"/>
                  <a:gd name="T44" fmla="*/ 3 w 69"/>
                  <a:gd name="T45" fmla="*/ 81 h 115"/>
                  <a:gd name="T46" fmla="*/ 0 w 69"/>
                  <a:gd name="T47" fmla="*/ 58 h 115"/>
                  <a:gd name="T48" fmla="*/ 15 w 69"/>
                  <a:gd name="T49" fmla="*/ 61 h 115"/>
                  <a:gd name="T50" fmla="*/ 15 w 69"/>
                  <a:gd name="T51" fmla="*/ 81 h 115"/>
                  <a:gd name="T52" fmla="*/ 19 w 69"/>
                  <a:gd name="T53" fmla="*/ 100 h 115"/>
                  <a:gd name="T54" fmla="*/ 23 w 69"/>
                  <a:gd name="T55" fmla="*/ 107 h 115"/>
                  <a:gd name="T56" fmla="*/ 30 w 69"/>
                  <a:gd name="T57" fmla="*/ 111 h 115"/>
                  <a:gd name="T58" fmla="*/ 34 w 69"/>
                  <a:gd name="T59" fmla="*/ 111 h 115"/>
                  <a:gd name="T60" fmla="*/ 38 w 69"/>
                  <a:gd name="T61" fmla="*/ 111 h 115"/>
                  <a:gd name="T62" fmla="*/ 42 w 69"/>
                  <a:gd name="T63" fmla="*/ 107 h 115"/>
                  <a:gd name="T64" fmla="*/ 46 w 69"/>
                  <a:gd name="T65" fmla="*/ 104 h 115"/>
                  <a:gd name="T66" fmla="*/ 49 w 69"/>
                  <a:gd name="T67" fmla="*/ 92 h 115"/>
                  <a:gd name="T68" fmla="*/ 53 w 69"/>
                  <a:gd name="T69" fmla="*/ 77 h 115"/>
                  <a:gd name="T70" fmla="*/ 53 w 69"/>
                  <a:gd name="T71" fmla="*/ 54 h 115"/>
                  <a:gd name="T72" fmla="*/ 53 w 69"/>
                  <a:gd name="T73" fmla="*/ 38 h 115"/>
                  <a:gd name="T74" fmla="*/ 49 w 69"/>
                  <a:gd name="T75" fmla="*/ 23 h 115"/>
                  <a:gd name="T76" fmla="*/ 46 w 69"/>
                  <a:gd name="T77" fmla="*/ 15 h 115"/>
                  <a:gd name="T78" fmla="*/ 42 w 69"/>
                  <a:gd name="T79" fmla="*/ 8 h 115"/>
                  <a:gd name="T80" fmla="*/ 38 w 69"/>
                  <a:gd name="T81" fmla="*/ 8 h 115"/>
                  <a:gd name="T82" fmla="*/ 34 w 69"/>
                  <a:gd name="T83" fmla="*/ 8 h 115"/>
                  <a:gd name="T84" fmla="*/ 30 w 69"/>
                  <a:gd name="T85" fmla="*/ 8 h 115"/>
                  <a:gd name="T86" fmla="*/ 26 w 69"/>
                  <a:gd name="T87" fmla="*/ 12 h 115"/>
                  <a:gd name="T88" fmla="*/ 19 w 69"/>
                  <a:gd name="T89" fmla="*/ 19 h 115"/>
                  <a:gd name="T90" fmla="*/ 19 w 69"/>
                  <a:gd name="T91" fmla="*/ 31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0" y="42"/>
                    </a:lnTo>
                    <a:lnTo>
                      <a:pt x="3" y="27"/>
                    </a:lnTo>
                    <a:lnTo>
                      <a:pt x="11" y="15"/>
                    </a:lnTo>
                    <a:lnTo>
                      <a:pt x="19" y="8"/>
                    </a:lnTo>
                    <a:lnTo>
                      <a:pt x="26" y="4"/>
                    </a:lnTo>
                    <a:lnTo>
                      <a:pt x="34" y="0"/>
                    </a:lnTo>
                    <a:lnTo>
                      <a:pt x="42" y="4"/>
                    </a:lnTo>
                    <a:lnTo>
                      <a:pt x="49" y="8"/>
                    </a:lnTo>
                    <a:lnTo>
                      <a:pt x="57" y="15"/>
                    </a:lnTo>
                    <a:lnTo>
                      <a:pt x="65" y="27"/>
                    </a:lnTo>
                    <a:lnTo>
                      <a:pt x="69" y="42"/>
                    </a:lnTo>
                    <a:lnTo>
                      <a:pt x="69" y="58"/>
                    </a:lnTo>
                    <a:lnTo>
                      <a:pt x="69" y="77"/>
                    </a:lnTo>
                    <a:lnTo>
                      <a:pt x="65" y="92"/>
                    </a:lnTo>
                    <a:lnTo>
                      <a:pt x="57" y="104"/>
                    </a:lnTo>
                    <a:lnTo>
                      <a:pt x="49" y="111"/>
                    </a:lnTo>
                    <a:lnTo>
                      <a:pt x="42" y="115"/>
                    </a:lnTo>
                    <a:lnTo>
                      <a:pt x="34" y="115"/>
                    </a:lnTo>
                    <a:lnTo>
                      <a:pt x="23" y="115"/>
                    </a:lnTo>
                    <a:lnTo>
                      <a:pt x="15" y="107"/>
                    </a:lnTo>
                    <a:lnTo>
                      <a:pt x="7" y="96"/>
                    </a:lnTo>
                    <a:lnTo>
                      <a:pt x="3" y="81"/>
                    </a:lnTo>
                    <a:lnTo>
                      <a:pt x="0" y="58"/>
                    </a:lnTo>
                    <a:close/>
                    <a:moveTo>
                      <a:pt x="15" y="61"/>
                    </a:moveTo>
                    <a:lnTo>
                      <a:pt x="15" y="81"/>
                    </a:lnTo>
                    <a:lnTo>
                      <a:pt x="19" y="100"/>
                    </a:lnTo>
                    <a:lnTo>
                      <a:pt x="23" y="107"/>
                    </a:lnTo>
                    <a:lnTo>
                      <a:pt x="30" y="111"/>
                    </a:lnTo>
                    <a:lnTo>
                      <a:pt x="34" y="111"/>
                    </a:lnTo>
                    <a:lnTo>
                      <a:pt x="38" y="111"/>
                    </a:lnTo>
                    <a:lnTo>
                      <a:pt x="42" y="107"/>
                    </a:lnTo>
                    <a:lnTo>
                      <a:pt x="46" y="104"/>
                    </a:lnTo>
                    <a:lnTo>
                      <a:pt x="49" y="92"/>
                    </a:lnTo>
                    <a:lnTo>
                      <a:pt x="53" y="77"/>
                    </a:lnTo>
                    <a:lnTo>
                      <a:pt x="53" y="54"/>
                    </a:lnTo>
                    <a:lnTo>
                      <a:pt x="53" y="38"/>
                    </a:lnTo>
                    <a:lnTo>
                      <a:pt x="49" y="23"/>
                    </a:lnTo>
                    <a:lnTo>
                      <a:pt x="46" y="15"/>
                    </a:lnTo>
                    <a:lnTo>
                      <a:pt x="42" y="8"/>
                    </a:lnTo>
                    <a:lnTo>
                      <a:pt x="38" y="8"/>
                    </a:lnTo>
                    <a:lnTo>
                      <a:pt x="34" y="8"/>
                    </a:lnTo>
                    <a:lnTo>
                      <a:pt x="30" y="8"/>
                    </a:lnTo>
                    <a:lnTo>
                      <a:pt x="26" y="12"/>
                    </a:lnTo>
                    <a:lnTo>
                      <a:pt x="19" y="19"/>
                    </a:lnTo>
                    <a:lnTo>
                      <a:pt x="19" y="31"/>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9743" name="Rectangle 208"/>
              <p:cNvSpPr>
                <a:spLocks noChangeArrowheads="1"/>
              </p:cNvSpPr>
              <p:nvPr/>
            </p:nvSpPr>
            <p:spPr bwMode="auto">
              <a:xfrm>
                <a:off x="2705" y="2335"/>
                <a:ext cx="8" cy="207"/>
              </a:xfrm>
              <a:prstGeom prst="rect">
                <a:avLst/>
              </a:prstGeom>
              <a:solidFill>
                <a:srgbClr val="000000"/>
              </a:solidFill>
              <a:ln w="0">
                <a:solidFill>
                  <a:srgbClr val="000000"/>
                </a:solidFill>
                <a:miter lim="800000"/>
                <a:headEnd/>
                <a:tailEnd/>
              </a:ln>
            </p:spPr>
            <p:txBody>
              <a:bodyPr/>
              <a:lstStyle/>
              <a:p>
                <a:endParaRPr lang="en-US"/>
              </a:p>
            </p:txBody>
          </p:sp>
        </p:grpSp>
        <p:sp>
          <p:nvSpPr>
            <p:cNvPr id="19472" name="Freeform 209"/>
            <p:cNvSpPr>
              <a:spLocks noEditPoints="1"/>
            </p:cNvSpPr>
            <p:nvPr/>
          </p:nvSpPr>
          <p:spPr bwMode="auto">
            <a:xfrm>
              <a:off x="2901" y="2362"/>
              <a:ext cx="69" cy="115"/>
            </a:xfrm>
            <a:custGeom>
              <a:avLst/>
              <a:gdLst>
                <a:gd name="T0" fmla="*/ 0 w 69"/>
                <a:gd name="T1" fmla="*/ 58 h 115"/>
                <a:gd name="T2" fmla="*/ 4 w 69"/>
                <a:gd name="T3" fmla="*/ 42 h 115"/>
                <a:gd name="T4" fmla="*/ 8 w 69"/>
                <a:gd name="T5" fmla="*/ 27 h 115"/>
                <a:gd name="T6" fmla="*/ 11 w 69"/>
                <a:gd name="T7" fmla="*/ 15 h 115"/>
                <a:gd name="T8" fmla="*/ 23 w 69"/>
                <a:gd name="T9" fmla="*/ 8 h 115"/>
                <a:gd name="T10" fmla="*/ 27 w 69"/>
                <a:gd name="T11" fmla="*/ 4 h 115"/>
                <a:gd name="T12" fmla="*/ 35 w 69"/>
                <a:gd name="T13" fmla="*/ 0 h 115"/>
                <a:gd name="T14" fmla="*/ 46 w 69"/>
                <a:gd name="T15" fmla="*/ 4 h 115"/>
                <a:gd name="T16" fmla="*/ 50 w 69"/>
                <a:gd name="T17" fmla="*/ 8 h 115"/>
                <a:gd name="T18" fmla="*/ 58 w 69"/>
                <a:gd name="T19" fmla="*/ 15 h 115"/>
                <a:gd name="T20" fmla="*/ 65 w 69"/>
                <a:gd name="T21" fmla="*/ 27 h 115"/>
                <a:gd name="T22" fmla="*/ 69 w 69"/>
                <a:gd name="T23" fmla="*/ 42 h 115"/>
                <a:gd name="T24" fmla="*/ 69 w 69"/>
                <a:gd name="T25" fmla="*/ 58 h 115"/>
                <a:gd name="T26" fmla="*/ 69 w 69"/>
                <a:gd name="T27" fmla="*/ 77 h 115"/>
                <a:gd name="T28" fmla="*/ 65 w 69"/>
                <a:gd name="T29" fmla="*/ 92 h 115"/>
                <a:gd name="T30" fmla="*/ 58 w 69"/>
                <a:gd name="T31" fmla="*/ 104 h 115"/>
                <a:gd name="T32" fmla="*/ 50 w 69"/>
                <a:gd name="T33" fmla="*/ 111 h 115"/>
                <a:gd name="T34" fmla="*/ 42 w 69"/>
                <a:gd name="T35" fmla="*/ 115 h 115"/>
                <a:gd name="T36" fmla="*/ 35 w 69"/>
                <a:gd name="T37" fmla="*/ 115 h 115"/>
                <a:gd name="T38" fmla="*/ 27 w 69"/>
                <a:gd name="T39" fmla="*/ 115 h 115"/>
                <a:gd name="T40" fmla="*/ 15 w 69"/>
                <a:gd name="T41" fmla="*/ 107 h 115"/>
                <a:gd name="T42" fmla="*/ 8 w 69"/>
                <a:gd name="T43" fmla="*/ 96 h 115"/>
                <a:gd name="T44" fmla="*/ 4 w 69"/>
                <a:gd name="T45" fmla="*/ 81 h 115"/>
                <a:gd name="T46" fmla="*/ 0 w 69"/>
                <a:gd name="T47" fmla="*/ 58 h 115"/>
                <a:gd name="T48" fmla="*/ 15 w 69"/>
                <a:gd name="T49" fmla="*/ 61 h 115"/>
                <a:gd name="T50" fmla="*/ 19 w 69"/>
                <a:gd name="T51" fmla="*/ 81 h 115"/>
                <a:gd name="T52" fmla="*/ 23 w 69"/>
                <a:gd name="T53" fmla="*/ 100 h 115"/>
                <a:gd name="T54" fmla="*/ 27 w 69"/>
                <a:gd name="T55" fmla="*/ 107 h 115"/>
                <a:gd name="T56" fmla="*/ 31 w 69"/>
                <a:gd name="T57" fmla="*/ 111 h 115"/>
                <a:gd name="T58" fmla="*/ 35 w 69"/>
                <a:gd name="T59" fmla="*/ 111 h 115"/>
                <a:gd name="T60" fmla="*/ 38 w 69"/>
                <a:gd name="T61" fmla="*/ 111 h 115"/>
                <a:gd name="T62" fmla="*/ 46 w 69"/>
                <a:gd name="T63" fmla="*/ 107 h 115"/>
                <a:gd name="T64" fmla="*/ 50 w 69"/>
                <a:gd name="T65" fmla="*/ 104 h 115"/>
                <a:gd name="T66" fmla="*/ 50 w 69"/>
                <a:gd name="T67" fmla="*/ 92 h 115"/>
                <a:gd name="T68" fmla="*/ 54 w 69"/>
                <a:gd name="T69" fmla="*/ 77 h 115"/>
                <a:gd name="T70" fmla="*/ 54 w 69"/>
                <a:gd name="T71" fmla="*/ 54 h 115"/>
                <a:gd name="T72" fmla="*/ 54 w 69"/>
                <a:gd name="T73" fmla="*/ 38 h 115"/>
                <a:gd name="T74" fmla="*/ 50 w 69"/>
                <a:gd name="T75" fmla="*/ 23 h 115"/>
                <a:gd name="T76" fmla="*/ 50 w 69"/>
                <a:gd name="T77" fmla="*/ 15 h 115"/>
                <a:gd name="T78" fmla="*/ 42 w 69"/>
                <a:gd name="T79" fmla="*/ 8 h 115"/>
                <a:gd name="T80" fmla="*/ 42 w 69"/>
                <a:gd name="T81" fmla="*/ 8 h 115"/>
                <a:gd name="T82" fmla="*/ 35 w 69"/>
                <a:gd name="T83" fmla="*/ 8 h 115"/>
                <a:gd name="T84" fmla="*/ 31 w 69"/>
                <a:gd name="T85" fmla="*/ 8 h 115"/>
                <a:gd name="T86" fmla="*/ 27 w 69"/>
                <a:gd name="T87" fmla="*/ 12 h 115"/>
                <a:gd name="T88" fmla="*/ 23 w 69"/>
                <a:gd name="T89" fmla="*/ 19 h 115"/>
                <a:gd name="T90" fmla="*/ 19 w 69"/>
                <a:gd name="T91" fmla="*/ 31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4" y="42"/>
                  </a:lnTo>
                  <a:lnTo>
                    <a:pt x="8" y="27"/>
                  </a:lnTo>
                  <a:lnTo>
                    <a:pt x="11" y="15"/>
                  </a:lnTo>
                  <a:lnTo>
                    <a:pt x="23" y="8"/>
                  </a:lnTo>
                  <a:lnTo>
                    <a:pt x="27" y="4"/>
                  </a:lnTo>
                  <a:lnTo>
                    <a:pt x="35" y="0"/>
                  </a:lnTo>
                  <a:lnTo>
                    <a:pt x="46" y="4"/>
                  </a:lnTo>
                  <a:lnTo>
                    <a:pt x="50" y="8"/>
                  </a:lnTo>
                  <a:lnTo>
                    <a:pt x="58" y="15"/>
                  </a:lnTo>
                  <a:lnTo>
                    <a:pt x="65" y="27"/>
                  </a:lnTo>
                  <a:lnTo>
                    <a:pt x="69" y="42"/>
                  </a:lnTo>
                  <a:lnTo>
                    <a:pt x="69" y="58"/>
                  </a:lnTo>
                  <a:lnTo>
                    <a:pt x="69" y="77"/>
                  </a:lnTo>
                  <a:lnTo>
                    <a:pt x="65" y="92"/>
                  </a:lnTo>
                  <a:lnTo>
                    <a:pt x="58" y="104"/>
                  </a:lnTo>
                  <a:lnTo>
                    <a:pt x="50" y="111"/>
                  </a:lnTo>
                  <a:lnTo>
                    <a:pt x="42" y="115"/>
                  </a:lnTo>
                  <a:lnTo>
                    <a:pt x="35" y="115"/>
                  </a:lnTo>
                  <a:lnTo>
                    <a:pt x="27" y="115"/>
                  </a:lnTo>
                  <a:lnTo>
                    <a:pt x="15" y="107"/>
                  </a:lnTo>
                  <a:lnTo>
                    <a:pt x="8" y="96"/>
                  </a:lnTo>
                  <a:lnTo>
                    <a:pt x="4" y="81"/>
                  </a:lnTo>
                  <a:lnTo>
                    <a:pt x="0" y="58"/>
                  </a:lnTo>
                  <a:close/>
                  <a:moveTo>
                    <a:pt x="15" y="61"/>
                  </a:moveTo>
                  <a:lnTo>
                    <a:pt x="19" y="81"/>
                  </a:lnTo>
                  <a:lnTo>
                    <a:pt x="23" y="100"/>
                  </a:lnTo>
                  <a:lnTo>
                    <a:pt x="27" y="107"/>
                  </a:lnTo>
                  <a:lnTo>
                    <a:pt x="31" y="111"/>
                  </a:lnTo>
                  <a:lnTo>
                    <a:pt x="35" y="111"/>
                  </a:lnTo>
                  <a:lnTo>
                    <a:pt x="38" y="111"/>
                  </a:lnTo>
                  <a:lnTo>
                    <a:pt x="46" y="107"/>
                  </a:lnTo>
                  <a:lnTo>
                    <a:pt x="50" y="104"/>
                  </a:lnTo>
                  <a:lnTo>
                    <a:pt x="50" y="92"/>
                  </a:lnTo>
                  <a:lnTo>
                    <a:pt x="54" y="77"/>
                  </a:lnTo>
                  <a:lnTo>
                    <a:pt x="54" y="54"/>
                  </a:lnTo>
                  <a:lnTo>
                    <a:pt x="54" y="38"/>
                  </a:lnTo>
                  <a:lnTo>
                    <a:pt x="50" y="23"/>
                  </a:lnTo>
                  <a:lnTo>
                    <a:pt x="50" y="15"/>
                  </a:lnTo>
                  <a:lnTo>
                    <a:pt x="42" y="8"/>
                  </a:lnTo>
                  <a:lnTo>
                    <a:pt x="35" y="8"/>
                  </a:lnTo>
                  <a:lnTo>
                    <a:pt x="31" y="8"/>
                  </a:lnTo>
                  <a:lnTo>
                    <a:pt x="27" y="12"/>
                  </a:lnTo>
                  <a:lnTo>
                    <a:pt x="23" y="19"/>
                  </a:lnTo>
                  <a:lnTo>
                    <a:pt x="19" y="31"/>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9473" name="Rectangle 210"/>
            <p:cNvSpPr>
              <a:spLocks noChangeArrowheads="1"/>
            </p:cNvSpPr>
            <p:nvPr/>
          </p:nvSpPr>
          <p:spPr bwMode="auto">
            <a:xfrm>
              <a:off x="3304" y="23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9474" name="Freeform 211"/>
            <p:cNvSpPr>
              <a:spLocks noEditPoints="1"/>
            </p:cNvSpPr>
            <p:nvPr/>
          </p:nvSpPr>
          <p:spPr bwMode="auto">
            <a:xfrm>
              <a:off x="3503" y="2362"/>
              <a:ext cx="73" cy="115"/>
            </a:xfrm>
            <a:custGeom>
              <a:avLst/>
              <a:gdLst>
                <a:gd name="T0" fmla="*/ 0 w 73"/>
                <a:gd name="T1" fmla="*/ 58 h 115"/>
                <a:gd name="T2" fmla="*/ 4 w 73"/>
                <a:gd name="T3" fmla="*/ 42 h 115"/>
                <a:gd name="T4" fmla="*/ 8 w 73"/>
                <a:gd name="T5" fmla="*/ 27 h 115"/>
                <a:gd name="T6" fmla="*/ 16 w 73"/>
                <a:gd name="T7" fmla="*/ 15 h 115"/>
                <a:gd name="T8" fmla="*/ 23 w 73"/>
                <a:gd name="T9" fmla="*/ 8 h 115"/>
                <a:gd name="T10" fmla="*/ 31 w 73"/>
                <a:gd name="T11" fmla="*/ 4 h 115"/>
                <a:gd name="T12" fmla="*/ 39 w 73"/>
                <a:gd name="T13" fmla="*/ 0 h 115"/>
                <a:gd name="T14" fmla="*/ 46 w 73"/>
                <a:gd name="T15" fmla="*/ 4 h 115"/>
                <a:gd name="T16" fmla="*/ 54 w 73"/>
                <a:gd name="T17" fmla="*/ 8 h 115"/>
                <a:gd name="T18" fmla="*/ 62 w 73"/>
                <a:gd name="T19" fmla="*/ 15 h 115"/>
                <a:gd name="T20" fmla="*/ 66 w 73"/>
                <a:gd name="T21" fmla="*/ 27 h 115"/>
                <a:gd name="T22" fmla="*/ 69 w 73"/>
                <a:gd name="T23" fmla="*/ 42 h 115"/>
                <a:gd name="T24" fmla="*/ 73 w 73"/>
                <a:gd name="T25" fmla="*/ 58 h 115"/>
                <a:gd name="T26" fmla="*/ 69 w 73"/>
                <a:gd name="T27" fmla="*/ 77 h 115"/>
                <a:gd name="T28" fmla="*/ 66 w 73"/>
                <a:gd name="T29" fmla="*/ 92 h 115"/>
                <a:gd name="T30" fmla="*/ 62 w 73"/>
                <a:gd name="T31" fmla="*/ 104 h 115"/>
                <a:gd name="T32" fmla="*/ 54 w 73"/>
                <a:gd name="T33" fmla="*/ 111 h 115"/>
                <a:gd name="T34" fmla="*/ 46 w 73"/>
                <a:gd name="T35" fmla="*/ 115 h 115"/>
                <a:gd name="T36" fmla="*/ 35 w 73"/>
                <a:gd name="T37" fmla="*/ 115 h 115"/>
                <a:gd name="T38" fmla="*/ 27 w 73"/>
                <a:gd name="T39" fmla="*/ 115 h 115"/>
                <a:gd name="T40" fmla="*/ 20 w 73"/>
                <a:gd name="T41" fmla="*/ 107 h 115"/>
                <a:gd name="T42" fmla="*/ 12 w 73"/>
                <a:gd name="T43" fmla="*/ 96 h 115"/>
                <a:gd name="T44" fmla="*/ 4 w 73"/>
                <a:gd name="T45" fmla="*/ 81 h 115"/>
                <a:gd name="T46" fmla="*/ 0 w 73"/>
                <a:gd name="T47" fmla="*/ 58 h 115"/>
                <a:gd name="T48" fmla="*/ 20 w 73"/>
                <a:gd name="T49" fmla="*/ 61 h 115"/>
                <a:gd name="T50" fmla="*/ 20 w 73"/>
                <a:gd name="T51" fmla="*/ 81 h 115"/>
                <a:gd name="T52" fmla="*/ 23 w 73"/>
                <a:gd name="T53" fmla="*/ 100 h 115"/>
                <a:gd name="T54" fmla="*/ 27 w 73"/>
                <a:gd name="T55" fmla="*/ 107 h 115"/>
                <a:gd name="T56" fmla="*/ 31 w 73"/>
                <a:gd name="T57" fmla="*/ 111 h 115"/>
                <a:gd name="T58" fmla="*/ 39 w 73"/>
                <a:gd name="T59" fmla="*/ 111 h 115"/>
                <a:gd name="T60" fmla="*/ 43 w 73"/>
                <a:gd name="T61" fmla="*/ 111 h 115"/>
                <a:gd name="T62" fmla="*/ 46 w 73"/>
                <a:gd name="T63" fmla="*/ 107 h 115"/>
                <a:gd name="T64" fmla="*/ 50 w 73"/>
                <a:gd name="T65" fmla="*/ 104 h 115"/>
                <a:gd name="T66" fmla="*/ 54 w 73"/>
                <a:gd name="T67" fmla="*/ 92 h 115"/>
                <a:gd name="T68" fmla="*/ 54 w 73"/>
                <a:gd name="T69" fmla="*/ 77 h 115"/>
                <a:gd name="T70" fmla="*/ 58 w 73"/>
                <a:gd name="T71" fmla="*/ 54 h 115"/>
                <a:gd name="T72" fmla="*/ 54 w 73"/>
                <a:gd name="T73" fmla="*/ 38 h 115"/>
                <a:gd name="T74" fmla="*/ 54 w 73"/>
                <a:gd name="T75" fmla="*/ 23 h 115"/>
                <a:gd name="T76" fmla="*/ 50 w 73"/>
                <a:gd name="T77" fmla="*/ 15 h 115"/>
                <a:gd name="T78" fmla="*/ 46 w 73"/>
                <a:gd name="T79" fmla="*/ 8 h 115"/>
                <a:gd name="T80" fmla="*/ 43 w 73"/>
                <a:gd name="T81" fmla="*/ 8 h 115"/>
                <a:gd name="T82" fmla="*/ 39 w 73"/>
                <a:gd name="T83" fmla="*/ 8 h 115"/>
                <a:gd name="T84" fmla="*/ 31 w 73"/>
                <a:gd name="T85" fmla="*/ 8 h 115"/>
                <a:gd name="T86" fmla="*/ 27 w 73"/>
                <a:gd name="T87" fmla="*/ 12 h 115"/>
                <a:gd name="T88" fmla="*/ 23 w 73"/>
                <a:gd name="T89" fmla="*/ 19 h 115"/>
                <a:gd name="T90" fmla="*/ 20 w 73"/>
                <a:gd name="T91" fmla="*/ 31 h 115"/>
                <a:gd name="T92" fmla="*/ 20 w 73"/>
                <a:gd name="T93" fmla="*/ 46 h 115"/>
                <a:gd name="T94" fmla="*/ 20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42"/>
                  </a:lnTo>
                  <a:lnTo>
                    <a:pt x="8" y="27"/>
                  </a:lnTo>
                  <a:lnTo>
                    <a:pt x="16" y="15"/>
                  </a:lnTo>
                  <a:lnTo>
                    <a:pt x="23" y="8"/>
                  </a:lnTo>
                  <a:lnTo>
                    <a:pt x="31" y="4"/>
                  </a:lnTo>
                  <a:lnTo>
                    <a:pt x="39" y="0"/>
                  </a:lnTo>
                  <a:lnTo>
                    <a:pt x="46" y="4"/>
                  </a:lnTo>
                  <a:lnTo>
                    <a:pt x="54" y="8"/>
                  </a:lnTo>
                  <a:lnTo>
                    <a:pt x="62" y="15"/>
                  </a:lnTo>
                  <a:lnTo>
                    <a:pt x="66" y="27"/>
                  </a:lnTo>
                  <a:lnTo>
                    <a:pt x="69" y="42"/>
                  </a:lnTo>
                  <a:lnTo>
                    <a:pt x="73" y="58"/>
                  </a:lnTo>
                  <a:lnTo>
                    <a:pt x="69" y="77"/>
                  </a:lnTo>
                  <a:lnTo>
                    <a:pt x="66" y="92"/>
                  </a:lnTo>
                  <a:lnTo>
                    <a:pt x="62" y="104"/>
                  </a:lnTo>
                  <a:lnTo>
                    <a:pt x="54" y="111"/>
                  </a:lnTo>
                  <a:lnTo>
                    <a:pt x="46" y="115"/>
                  </a:lnTo>
                  <a:lnTo>
                    <a:pt x="35" y="115"/>
                  </a:lnTo>
                  <a:lnTo>
                    <a:pt x="27" y="115"/>
                  </a:lnTo>
                  <a:lnTo>
                    <a:pt x="20" y="107"/>
                  </a:lnTo>
                  <a:lnTo>
                    <a:pt x="12" y="96"/>
                  </a:lnTo>
                  <a:lnTo>
                    <a:pt x="4" y="81"/>
                  </a:lnTo>
                  <a:lnTo>
                    <a:pt x="0" y="58"/>
                  </a:lnTo>
                  <a:close/>
                  <a:moveTo>
                    <a:pt x="20" y="61"/>
                  </a:moveTo>
                  <a:lnTo>
                    <a:pt x="20" y="81"/>
                  </a:lnTo>
                  <a:lnTo>
                    <a:pt x="23" y="100"/>
                  </a:lnTo>
                  <a:lnTo>
                    <a:pt x="27" y="107"/>
                  </a:lnTo>
                  <a:lnTo>
                    <a:pt x="31" y="111"/>
                  </a:lnTo>
                  <a:lnTo>
                    <a:pt x="39" y="111"/>
                  </a:lnTo>
                  <a:lnTo>
                    <a:pt x="43" y="111"/>
                  </a:lnTo>
                  <a:lnTo>
                    <a:pt x="46" y="107"/>
                  </a:lnTo>
                  <a:lnTo>
                    <a:pt x="50" y="104"/>
                  </a:lnTo>
                  <a:lnTo>
                    <a:pt x="54" y="92"/>
                  </a:lnTo>
                  <a:lnTo>
                    <a:pt x="54" y="77"/>
                  </a:lnTo>
                  <a:lnTo>
                    <a:pt x="58" y="54"/>
                  </a:lnTo>
                  <a:lnTo>
                    <a:pt x="54" y="38"/>
                  </a:lnTo>
                  <a:lnTo>
                    <a:pt x="54" y="23"/>
                  </a:lnTo>
                  <a:lnTo>
                    <a:pt x="50" y="15"/>
                  </a:lnTo>
                  <a:lnTo>
                    <a:pt x="46" y="8"/>
                  </a:lnTo>
                  <a:lnTo>
                    <a:pt x="43" y="8"/>
                  </a:lnTo>
                  <a:lnTo>
                    <a:pt x="39" y="8"/>
                  </a:lnTo>
                  <a:lnTo>
                    <a:pt x="31" y="8"/>
                  </a:lnTo>
                  <a:lnTo>
                    <a:pt x="27" y="12"/>
                  </a:lnTo>
                  <a:lnTo>
                    <a:pt x="23" y="19"/>
                  </a:lnTo>
                  <a:lnTo>
                    <a:pt x="20" y="31"/>
                  </a:lnTo>
                  <a:lnTo>
                    <a:pt x="20" y="46"/>
                  </a:lnTo>
                  <a:lnTo>
                    <a:pt x="20" y="61"/>
                  </a:lnTo>
                  <a:close/>
                </a:path>
              </a:pathLst>
            </a:custGeom>
            <a:solidFill>
              <a:srgbClr val="000000"/>
            </a:solidFill>
            <a:ln w="0">
              <a:solidFill>
                <a:srgbClr val="000000"/>
              </a:solidFill>
              <a:round/>
              <a:headEnd/>
              <a:tailEnd/>
            </a:ln>
          </p:spPr>
          <p:txBody>
            <a:bodyPr/>
            <a:lstStyle/>
            <a:p>
              <a:endParaRPr lang="en-CA"/>
            </a:p>
          </p:txBody>
        </p:sp>
        <p:sp>
          <p:nvSpPr>
            <p:cNvPr id="19475" name="Rectangle 212"/>
            <p:cNvSpPr>
              <a:spLocks noChangeArrowheads="1"/>
            </p:cNvSpPr>
            <p:nvPr/>
          </p:nvSpPr>
          <p:spPr bwMode="auto">
            <a:xfrm>
              <a:off x="4071" y="23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9476" name="Freeform 213"/>
            <p:cNvSpPr>
              <a:spLocks/>
            </p:cNvSpPr>
            <p:nvPr/>
          </p:nvSpPr>
          <p:spPr bwMode="auto">
            <a:xfrm>
              <a:off x="4275" y="2458"/>
              <a:ext cx="19" cy="19"/>
            </a:xfrm>
            <a:custGeom>
              <a:avLst/>
              <a:gdLst>
                <a:gd name="T0" fmla="*/ 11 w 19"/>
                <a:gd name="T1" fmla="*/ 0 h 19"/>
                <a:gd name="T2" fmla="*/ 15 w 19"/>
                <a:gd name="T3" fmla="*/ 0 h 19"/>
                <a:gd name="T4" fmla="*/ 19 w 19"/>
                <a:gd name="T5" fmla="*/ 4 h 19"/>
                <a:gd name="T6" fmla="*/ 19 w 19"/>
                <a:gd name="T7" fmla="*/ 8 h 19"/>
                <a:gd name="T8" fmla="*/ 19 w 19"/>
                <a:gd name="T9" fmla="*/ 11 h 19"/>
                <a:gd name="T10" fmla="*/ 19 w 19"/>
                <a:gd name="T11" fmla="*/ 15 h 19"/>
                <a:gd name="T12" fmla="*/ 19 w 19"/>
                <a:gd name="T13" fmla="*/ 19 h 19"/>
                <a:gd name="T14" fmla="*/ 15 w 19"/>
                <a:gd name="T15" fmla="*/ 19 h 19"/>
                <a:gd name="T16" fmla="*/ 11 w 19"/>
                <a:gd name="T17" fmla="*/ 19 h 19"/>
                <a:gd name="T18" fmla="*/ 7 w 19"/>
                <a:gd name="T19" fmla="*/ 19 h 19"/>
                <a:gd name="T20" fmla="*/ 3 w 19"/>
                <a:gd name="T21" fmla="*/ 19 h 19"/>
                <a:gd name="T22" fmla="*/ 3 w 19"/>
                <a:gd name="T23" fmla="*/ 15 h 19"/>
                <a:gd name="T24" fmla="*/ 0 w 19"/>
                <a:gd name="T25" fmla="*/ 11 h 19"/>
                <a:gd name="T26" fmla="*/ 3 w 19"/>
                <a:gd name="T27" fmla="*/ 8 h 19"/>
                <a:gd name="T28" fmla="*/ 3 w 19"/>
                <a:gd name="T29" fmla="*/ 4 h 19"/>
                <a:gd name="T30" fmla="*/ 7 w 19"/>
                <a:gd name="T31" fmla="*/ 0 h 19"/>
                <a:gd name="T32" fmla="*/ 11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11" y="0"/>
                  </a:moveTo>
                  <a:lnTo>
                    <a:pt x="15" y="0"/>
                  </a:lnTo>
                  <a:lnTo>
                    <a:pt x="19" y="4"/>
                  </a:lnTo>
                  <a:lnTo>
                    <a:pt x="19" y="8"/>
                  </a:lnTo>
                  <a:lnTo>
                    <a:pt x="19" y="11"/>
                  </a:lnTo>
                  <a:lnTo>
                    <a:pt x="19" y="15"/>
                  </a:lnTo>
                  <a:lnTo>
                    <a:pt x="19" y="19"/>
                  </a:lnTo>
                  <a:lnTo>
                    <a:pt x="15" y="19"/>
                  </a:lnTo>
                  <a:lnTo>
                    <a:pt x="11" y="19"/>
                  </a:lnTo>
                  <a:lnTo>
                    <a:pt x="7" y="19"/>
                  </a:lnTo>
                  <a:lnTo>
                    <a:pt x="3" y="19"/>
                  </a:lnTo>
                  <a:lnTo>
                    <a:pt x="3" y="15"/>
                  </a:lnTo>
                  <a:lnTo>
                    <a:pt x="0" y="11"/>
                  </a:lnTo>
                  <a:lnTo>
                    <a:pt x="3" y="8"/>
                  </a:lnTo>
                  <a:lnTo>
                    <a:pt x="3" y="4"/>
                  </a:lnTo>
                  <a:lnTo>
                    <a:pt x="7" y="0"/>
                  </a:lnTo>
                  <a:lnTo>
                    <a:pt x="11" y="0"/>
                  </a:lnTo>
                  <a:close/>
                </a:path>
              </a:pathLst>
            </a:custGeom>
            <a:solidFill>
              <a:srgbClr val="000000"/>
            </a:solidFill>
            <a:ln w="0">
              <a:solidFill>
                <a:srgbClr val="000000"/>
              </a:solidFill>
              <a:round/>
              <a:headEnd/>
              <a:tailEnd/>
            </a:ln>
          </p:spPr>
          <p:txBody>
            <a:bodyPr/>
            <a:lstStyle/>
            <a:p>
              <a:endParaRPr lang="en-CA"/>
            </a:p>
          </p:txBody>
        </p:sp>
        <p:sp>
          <p:nvSpPr>
            <p:cNvPr id="19477" name="Freeform 214"/>
            <p:cNvSpPr>
              <a:spLocks/>
            </p:cNvSpPr>
            <p:nvPr/>
          </p:nvSpPr>
          <p:spPr bwMode="auto">
            <a:xfrm>
              <a:off x="4313" y="2366"/>
              <a:ext cx="65" cy="111"/>
            </a:xfrm>
            <a:custGeom>
              <a:avLst/>
              <a:gdLst>
                <a:gd name="T0" fmla="*/ 65 w 65"/>
                <a:gd name="T1" fmla="*/ 0 h 111"/>
                <a:gd name="T2" fmla="*/ 57 w 65"/>
                <a:gd name="T3" fmla="*/ 11 h 111"/>
                <a:gd name="T4" fmla="*/ 23 w 65"/>
                <a:gd name="T5" fmla="*/ 11 h 111"/>
                <a:gd name="T6" fmla="*/ 15 w 65"/>
                <a:gd name="T7" fmla="*/ 27 h 111"/>
                <a:gd name="T8" fmla="*/ 31 w 65"/>
                <a:gd name="T9" fmla="*/ 31 h 111"/>
                <a:gd name="T10" fmla="*/ 42 w 65"/>
                <a:gd name="T11" fmla="*/ 38 h 111"/>
                <a:gd name="T12" fmla="*/ 54 w 65"/>
                <a:gd name="T13" fmla="*/ 46 h 111"/>
                <a:gd name="T14" fmla="*/ 61 w 65"/>
                <a:gd name="T15" fmla="*/ 57 h 111"/>
                <a:gd name="T16" fmla="*/ 61 w 65"/>
                <a:gd name="T17" fmla="*/ 69 h 111"/>
                <a:gd name="T18" fmla="*/ 61 w 65"/>
                <a:gd name="T19" fmla="*/ 80 h 111"/>
                <a:gd name="T20" fmla="*/ 57 w 65"/>
                <a:gd name="T21" fmla="*/ 88 h 111"/>
                <a:gd name="T22" fmla="*/ 54 w 65"/>
                <a:gd name="T23" fmla="*/ 92 h 111"/>
                <a:gd name="T24" fmla="*/ 50 w 65"/>
                <a:gd name="T25" fmla="*/ 100 h 111"/>
                <a:gd name="T26" fmla="*/ 46 w 65"/>
                <a:gd name="T27" fmla="*/ 103 h 111"/>
                <a:gd name="T28" fmla="*/ 38 w 65"/>
                <a:gd name="T29" fmla="*/ 107 h 111"/>
                <a:gd name="T30" fmla="*/ 31 w 65"/>
                <a:gd name="T31" fmla="*/ 111 h 111"/>
                <a:gd name="T32" fmla="*/ 19 w 65"/>
                <a:gd name="T33" fmla="*/ 111 h 111"/>
                <a:gd name="T34" fmla="*/ 11 w 65"/>
                <a:gd name="T35" fmla="*/ 111 h 111"/>
                <a:gd name="T36" fmla="*/ 8 w 65"/>
                <a:gd name="T37" fmla="*/ 107 h 111"/>
                <a:gd name="T38" fmla="*/ 4 w 65"/>
                <a:gd name="T39" fmla="*/ 107 h 111"/>
                <a:gd name="T40" fmla="*/ 0 w 65"/>
                <a:gd name="T41" fmla="*/ 103 h 111"/>
                <a:gd name="T42" fmla="*/ 4 w 65"/>
                <a:gd name="T43" fmla="*/ 100 h 111"/>
                <a:gd name="T44" fmla="*/ 4 w 65"/>
                <a:gd name="T45" fmla="*/ 96 h 111"/>
                <a:gd name="T46" fmla="*/ 4 w 65"/>
                <a:gd name="T47" fmla="*/ 96 h 111"/>
                <a:gd name="T48" fmla="*/ 8 w 65"/>
                <a:gd name="T49" fmla="*/ 96 h 111"/>
                <a:gd name="T50" fmla="*/ 11 w 65"/>
                <a:gd name="T51" fmla="*/ 96 h 111"/>
                <a:gd name="T52" fmla="*/ 11 w 65"/>
                <a:gd name="T53" fmla="*/ 96 h 111"/>
                <a:gd name="T54" fmla="*/ 15 w 65"/>
                <a:gd name="T55" fmla="*/ 96 h 111"/>
                <a:gd name="T56" fmla="*/ 15 w 65"/>
                <a:gd name="T57" fmla="*/ 100 h 111"/>
                <a:gd name="T58" fmla="*/ 23 w 65"/>
                <a:gd name="T59" fmla="*/ 103 h 111"/>
                <a:gd name="T60" fmla="*/ 31 w 65"/>
                <a:gd name="T61" fmla="*/ 103 h 111"/>
                <a:gd name="T62" fmla="*/ 38 w 65"/>
                <a:gd name="T63" fmla="*/ 103 h 111"/>
                <a:gd name="T64" fmla="*/ 46 w 65"/>
                <a:gd name="T65" fmla="*/ 96 h 111"/>
                <a:gd name="T66" fmla="*/ 50 w 65"/>
                <a:gd name="T67" fmla="*/ 88 h 111"/>
                <a:gd name="T68" fmla="*/ 54 w 65"/>
                <a:gd name="T69" fmla="*/ 80 h 111"/>
                <a:gd name="T70" fmla="*/ 50 w 65"/>
                <a:gd name="T71" fmla="*/ 69 h 111"/>
                <a:gd name="T72" fmla="*/ 46 w 65"/>
                <a:gd name="T73" fmla="*/ 61 h 111"/>
                <a:gd name="T74" fmla="*/ 38 w 65"/>
                <a:gd name="T75" fmla="*/ 54 h 111"/>
                <a:gd name="T76" fmla="*/ 27 w 65"/>
                <a:gd name="T77" fmla="*/ 46 h 111"/>
                <a:gd name="T78" fmla="*/ 19 w 65"/>
                <a:gd name="T79" fmla="*/ 42 h 111"/>
                <a:gd name="T80" fmla="*/ 4 w 65"/>
                <a:gd name="T81" fmla="*/ 42 h 111"/>
                <a:gd name="T82" fmla="*/ 27 w 65"/>
                <a:gd name="T83" fmla="*/ 0 h 111"/>
                <a:gd name="T84" fmla="*/ 65 w 65"/>
                <a:gd name="T85" fmla="*/ 0 h 11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5"/>
                <a:gd name="T130" fmla="*/ 0 h 111"/>
                <a:gd name="T131" fmla="*/ 65 w 65"/>
                <a:gd name="T132" fmla="*/ 111 h 111"/>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5" h="111">
                  <a:moveTo>
                    <a:pt x="65" y="0"/>
                  </a:moveTo>
                  <a:lnTo>
                    <a:pt x="57" y="11"/>
                  </a:lnTo>
                  <a:lnTo>
                    <a:pt x="23" y="11"/>
                  </a:lnTo>
                  <a:lnTo>
                    <a:pt x="15" y="27"/>
                  </a:lnTo>
                  <a:lnTo>
                    <a:pt x="31" y="31"/>
                  </a:lnTo>
                  <a:lnTo>
                    <a:pt x="42" y="38"/>
                  </a:lnTo>
                  <a:lnTo>
                    <a:pt x="54" y="46"/>
                  </a:lnTo>
                  <a:lnTo>
                    <a:pt x="61" y="57"/>
                  </a:lnTo>
                  <a:lnTo>
                    <a:pt x="61" y="69"/>
                  </a:lnTo>
                  <a:lnTo>
                    <a:pt x="61" y="80"/>
                  </a:lnTo>
                  <a:lnTo>
                    <a:pt x="57" y="88"/>
                  </a:lnTo>
                  <a:lnTo>
                    <a:pt x="54" y="92"/>
                  </a:lnTo>
                  <a:lnTo>
                    <a:pt x="50" y="100"/>
                  </a:lnTo>
                  <a:lnTo>
                    <a:pt x="46" y="103"/>
                  </a:lnTo>
                  <a:lnTo>
                    <a:pt x="38" y="107"/>
                  </a:lnTo>
                  <a:lnTo>
                    <a:pt x="31" y="111"/>
                  </a:lnTo>
                  <a:lnTo>
                    <a:pt x="19" y="111"/>
                  </a:lnTo>
                  <a:lnTo>
                    <a:pt x="11" y="111"/>
                  </a:lnTo>
                  <a:lnTo>
                    <a:pt x="8" y="107"/>
                  </a:lnTo>
                  <a:lnTo>
                    <a:pt x="4" y="107"/>
                  </a:lnTo>
                  <a:lnTo>
                    <a:pt x="0" y="103"/>
                  </a:lnTo>
                  <a:lnTo>
                    <a:pt x="4" y="100"/>
                  </a:lnTo>
                  <a:lnTo>
                    <a:pt x="4" y="96"/>
                  </a:lnTo>
                  <a:lnTo>
                    <a:pt x="8" y="96"/>
                  </a:lnTo>
                  <a:lnTo>
                    <a:pt x="11" y="96"/>
                  </a:lnTo>
                  <a:lnTo>
                    <a:pt x="15" y="96"/>
                  </a:lnTo>
                  <a:lnTo>
                    <a:pt x="15" y="100"/>
                  </a:lnTo>
                  <a:lnTo>
                    <a:pt x="23" y="103"/>
                  </a:lnTo>
                  <a:lnTo>
                    <a:pt x="31" y="103"/>
                  </a:lnTo>
                  <a:lnTo>
                    <a:pt x="38" y="103"/>
                  </a:lnTo>
                  <a:lnTo>
                    <a:pt x="46" y="96"/>
                  </a:lnTo>
                  <a:lnTo>
                    <a:pt x="50" y="88"/>
                  </a:lnTo>
                  <a:lnTo>
                    <a:pt x="54" y="80"/>
                  </a:lnTo>
                  <a:lnTo>
                    <a:pt x="50" y="69"/>
                  </a:lnTo>
                  <a:lnTo>
                    <a:pt x="46" y="61"/>
                  </a:lnTo>
                  <a:lnTo>
                    <a:pt x="38" y="54"/>
                  </a:lnTo>
                  <a:lnTo>
                    <a:pt x="27" y="46"/>
                  </a:lnTo>
                  <a:lnTo>
                    <a:pt x="19" y="42"/>
                  </a:lnTo>
                  <a:lnTo>
                    <a:pt x="4" y="42"/>
                  </a:lnTo>
                  <a:lnTo>
                    <a:pt x="27" y="0"/>
                  </a:lnTo>
                  <a:lnTo>
                    <a:pt x="65" y="0"/>
                  </a:lnTo>
                  <a:close/>
                </a:path>
              </a:pathLst>
            </a:custGeom>
            <a:solidFill>
              <a:srgbClr val="000000"/>
            </a:solidFill>
            <a:ln w="0">
              <a:solidFill>
                <a:srgbClr val="000000"/>
              </a:solidFill>
              <a:round/>
              <a:headEnd/>
              <a:tailEnd/>
            </a:ln>
          </p:spPr>
          <p:txBody>
            <a:bodyPr/>
            <a:lstStyle/>
            <a:p>
              <a:endParaRPr lang="en-CA"/>
            </a:p>
          </p:txBody>
        </p:sp>
        <p:sp>
          <p:nvSpPr>
            <p:cNvPr id="19478" name="Freeform 215"/>
            <p:cNvSpPr>
              <a:spLocks noEditPoints="1"/>
            </p:cNvSpPr>
            <p:nvPr/>
          </p:nvSpPr>
          <p:spPr bwMode="auto">
            <a:xfrm>
              <a:off x="4397" y="2362"/>
              <a:ext cx="69" cy="115"/>
            </a:xfrm>
            <a:custGeom>
              <a:avLst/>
              <a:gdLst>
                <a:gd name="T0" fmla="*/ 69 w 69"/>
                <a:gd name="T1" fmla="*/ 0 h 115"/>
                <a:gd name="T2" fmla="*/ 69 w 69"/>
                <a:gd name="T3" fmla="*/ 4 h 115"/>
                <a:gd name="T4" fmla="*/ 58 w 69"/>
                <a:gd name="T5" fmla="*/ 8 h 115"/>
                <a:gd name="T6" fmla="*/ 50 w 69"/>
                <a:gd name="T7" fmla="*/ 8 h 115"/>
                <a:gd name="T8" fmla="*/ 43 w 69"/>
                <a:gd name="T9" fmla="*/ 12 h 115"/>
                <a:gd name="T10" fmla="*/ 35 w 69"/>
                <a:gd name="T11" fmla="*/ 19 h 115"/>
                <a:gd name="T12" fmla="*/ 31 w 69"/>
                <a:gd name="T13" fmla="*/ 27 h 115"/>
                <a:gd name="T14" fmla="*/ 27 w 69"/>
                <a:gd name="T15" fmla="*/ 35 h 115"/>
                <a:gd name="T16" fmla="*/ 23 w 69"/>
                <a:gd name="T17" fmla="*/ 42 h 115"/>
                <a:gd name="T18" fmla="*/ 20 w 69"/>
                <a:gd name="T19" fmla="*/ 54 h 115"/>
                <a:gd name="T20" fmla="*/ 31 w 69"/>
                <a:gd name="T21" fmla="*/ 46 h 115"/>
                <a:gd name="T22" fmla="*/ 43 w 69"/>
                <a:gd name="T23" fmla="*/ 46 h 115"/>
                <a:gd name="T24" fmla="*/ 54 w 69"/>
                <a:gd name="T25" fmla="*/ 46 h 115"/>
                <a:gd name="T26" fmla="*/ 62 w 69"/>
                <a:gd name="T27" fmla="*/ 54 h 115"/>
                <a:gd name="T28" fmla="*/ 69 w 69"/>
                <a:gd name="T29" fmla="*/ 65 h 115"/>
                <a:gd name="T30" fmla="*/ 69 w 69"/>
                <a:gd name="T31" fmla="*/ 77 h 115"/>
                <a:gd name="T32" fmla="*/ 69 w 69"/>
                <a:gd name="T33" fmla="*/ 92 h 115"/>
                <a:gd name="T34" fmla="*/ 62 w 69"/>
                <a:gd name="T35" fmla="*/ 104 h 115"/>
                <a:gd name="T36" fmla="*/ 54 w 69"/>
                <a:gd name="T37" fmla="*/ 111 h 115"/>
                <a:gd name="T38" fmla="*/ 46 w 69"/>
                <a:gd name="T39" fmla="*/ 115 h 115"/>
                <a:gd name="T40" fmla="*/ 35 w 69"/>
                <a:gd name="T41" fmla="*/ 115 h 115"/>
                <a:gd name="T42" fmla="*/ 23 w 69"/>
                <a:gd name="T43" fmla="*/ 115 h 115"/>
                <a:gd name="T44" fmla="*/ 16 w 69"/>
                <a:gd name="T45" fmla="*/ 107 h 115"/>
                <a:gd name="T46" fmla="*/ 8 w 69"/>
                <a:gd name="T47" fmla="*/ 100 h 115"/>
                <a:gd name="T48" fmla="*/ 0 w 69"/>
                <a:gd name="T49" fmla="*/ 84 h 115"/>
                <a:gd name="T50" fmla="*/ 0 w 69"/>
                <a:gd name="T51" fmla="*/ 69 h 115"/>
                <a:gd name="T52" fmla="*/ 0 w 69"/>
                <a:gd name="T53" fmla="*/ 58 h 115"/>
                <a:gd name="T54" fmla="*/ 4 w 69"/>
                <a:gd name="T55" fmla="*/ 42 h 115"/>
                <a:gd name="T56" fmla="*/ 12 w 69"/>
                <a:gd name="T57" fmla="*/ 31 h 115"/>
                <a:gd name="T58" fmla="*/ 23 w 69"/>
                <a:gd name="T59" fmla="*/ 19 h 115"/>
                <a:gd name="T60" fmla="*/ 35 w 69"/>
                <a:gd name="T61" fmla="*/ 12 h 115"/>
                <a:gd name="T62" fmla="*/ 43 w 69"/>
                <a:gd name="T63" fmla="*/ 4 h 115"/>
                <a:gd name="T64" fmla="*/ 54 w 69"/>
                <a:gd name="T65" fmla="*/ 0 h 115"/>
                <a:gd name="T66" fmla="*/ 62 w 69"/>
                <a:gd name="T67" fmla="*/ 0 h 115"/>
                <a:gd name="T68" fmla="*/ 69 w 69"/>
                <a:gd name="T69" fmla="*/ 0 h 115"/>
                <a:gd name="T70" fmla="*/ 16 w 69"/>
                <a:gd name="T71" fmla="*/ 58 h 115"/>
                <a:gd name="T72" fmla="*/ 16 w 69"/>
                <a:gd name="T73" fmla="*/ 69 h 115"/>
                <a:gd name="T74" fmla="*/ 16 w 69"/>
                <a:gd name="T75" fmla="*/ 77 h 115"/>
                <a:gd name="T76" fmla="*/ 16 w 69"/>
                <a:gd name="T77" fmla="*/ 84 h 115"/>
                <a:gd name="T78" fmla="*/ 20 w 69"/>
                <a:gd name="T79" fmla="*/ 92 h 115"/>
                <a:gd name="T80" fmla="*/ 23 w 69"/>
                <a:gd name="T81" fmla="*/ 100 h 115"/>
                <a:gd name="T82" fmla="*/ 27 w 69"/>
                <a:gd name="T83" fmla="*/ 107 h 115"/>
                <a:gd name="T84" fmla="*/ 31 w 69"/>
                <a:gd name="T85" fmla="*/ 111 h 115"/>
                <a:gd name="T86" fmla="*/ 35 w 69"/>
                <a:gd name="T87" fmla="*/ 111 h 115"/>
                <a:gd name="T88" fmla="*/ 43 w 69"/>
                <a:gd name="T89" fmla="*/ 111 h 115"/>
                <a:gd name="T90" fmla="*/ 50 w 69"/>
                <a:gd name="T91" fmla="*/ 104 h 115"/>
                <a:gd name="T92" fmla="*/ 54 w 69"/>
                <a:gd name="T93" fmla="*/ 96 h 115"/>
                <a:gd name="T94" fmla="*/ 54 w 69"/>
                <a:gd name="T95" fmla="*/ 84 h 115"/>
                <a:gd name="T96" fmla="*/ 54 w 69"/>
                <a:gd name="T97" fmla="*/ 73 h 115"/>
                <a:gd name="T98" fmla="*/ 50 w 69"/>
                <a:gd name="T99" fmla="*/ 61 h 115"/>
                <a:gd name="T100" fmla="*/ 43 w 69"/>
                <a:gd name="T101" fmla="*/ 54 h 115"/>
                <a:gd name="T102" fmla="*/ 35 w 69"/>
                <a:gd name="T103" fmla="*/ 50 h 115"/>
                <a:gd name="T104" fmla="*/ 31 w 69"/>
                <a:gd name="T105" fmla="*/ 54 h 115"/>
                <a:gd name="T106" fmla="*/ 27 w 69"/>
                <a:gd name="T107" fmla="*/ 54 h 115"/>
                <a:gd name="T108" fmla="*/ 23 w 69"/>
                <a:gd name="T109" fmla="*/ 54 h 115"/>
                <a:gd name="T110" fmla="*/ 16 w 69"/>
                <a:gd name="T111" fmla="*/ 58 h 11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69"/>
                <a:gd name="T169" fmla="*/ 0 h 115"/>
                <a:gd name="T170" fmla="*/ 69 w 69"/>
                <a:gd name="T171" fmla="*/ 115 h 11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69" h="115">
                  <a:moveTo>
                    <a:pt x="69" y="0"/>
                  </a:moveTo>
                  <a:lnTo>
                    <a:pt x="69" y="4"/>
                  </a:lnTo>
                  <a:lnTo>
                    <a:pt x="58" y="8"/>
                  </a:lnTo>
                  <a:lnTo>
                    <a:pt x="50" y="8"/>
                  </a:lnTo>
                  <a:lnTo>
                    <a:pt x="43" y="12"/>
                  </a:lnTo>
                  <a:lnTo>
                    <a:pt x="35" y="19"/>
                  </a:lnTo>
                  <a:lnTo>
                    <a:pt x="31" y="27"/>
                  </a:lnTo>
                  <a:lnTo>
                    <a:pt x="27" y="35"/>
                  </a:lnTo>
                  <a:lnTo>
                    <a:pt x="23" y="42"/>
                  </a:lnTo>
                  <a:lnTo>
                    <a:pt x="20" y="54"/>
                  </a:lnTo>
                  <a:lnTo>
                    <a:pt x="31" y="46"/>
                  </a:lnTo>
                  <a:lnTo>
                    <a:pt x="43" y="46"/>
                  </a:lnTo>
                  <a:lnTo>
                    <a:pt x="54" y="46"/>
                  </a:lnTo>
                  <a:lnTo>
                    <a:pt x="62" y="54"/>
                  </a:lnTo>
                  <a:lnTo>
                    <a:pt x="69" y="65"/>
                  </a:lnTo>
                  <a:lnTo>
                    <a:pt x="69" y="77"/>
                  </a:lnTo>
                  <a:lnTo>
                    <a:pt x="69" y="92"/>
                  </a:lnTo>
                  <a:lnTo>
                    <a:pt x="62" y="104"/>
                  </a:lnTo>
                  <a:lnTo>
                    <a:pt x="54" y="111"/>
                  </a:lnTo>
                  <a:lnTo>
                    <a:pt x="46" y="115"/>
                  </a:lnTo>
                  <a:lnTo>
                    <a:pt x="35" y="115"/>
                  </a:lnTo>
                  <a:lnTo>
                    <a:pt x="23" y="115"/>
                  </a:lnTo>
                  <a:lnTo>
                    <a:pt x="16" y="107"/>
                  </a:lnTo>
                  <a:lnTo>
                    <a:pt x="8" y="100"/>
                  </a:lnTo>
                  <a:lnTo>
                    <a:pt x="0" y="84"/>
                  </a:lnTo>
                  <a:lnTo>
                    <a:pt x="0" y="69"/>
                  </a:lnTo>
                  <a:lnTo>
                    <a:pt x="0" y="58"/>
                  </a:lnTo>
                  <a:lnTo>
                    <a:pt x="4" y="42"/>
                  </a:lnTo>
                  <a:lnTo>
                    <a:pt x="12" y="31"/>
                  </a:lnTo>
                  <a:lnTo>
                    <a:pt x="23" y="19"/>
                  </a:lnTo>
                  <a:lnTo>
                    <a:pt x="35" y="12"/>
                  </a:lnTo>
                  <a:lnTo>
                    <a:pt x="43" y="4"/>
                  </a:lnTo>
                  <a:lnTo>
                    <a:pt x="54" y="0"/>
                  </a:lnTo>
                  <a:lnTo>
                    <a:pt x="62" y="0"/>
                  </a:lnTo>
                  <a:lnTo>
                    <a:pt x="69" y="0"/>
                  </a:lnTo>
                  <a:close/>
                  <a:moveTo>
                    <a:pt x="16" y="58"/>
                  </a:moveTo>
                  <a:lnTo>
                    <a:pt x="16" y="69"/>
                  </a:lnTo>
                  <a:lnTo>
                    <a:pt x="16" y="77"/>
                  </a:lnTo>
                  <a:lnTo>
                    <a:pt x="16" y="84"/>
                  </a:lnTo>
                  <a:lnTo>
                    <a:pt x="20" y="92"/>
                  </a:lnTo>
                  <a:lnTo>
                    <a:pt x="23" y="100"/>
                  </a:lnTo>
                  <a:lnTo>
                    <a:pt x="27" y="107"/>
                  </a:lnTo>
                  <a:lnTo>
                    <a:pt x="31" y="111"/>
                  </a:lnTo>
                  <a:lnTo>
                    <a:pt x="35" y="111"/>
                  </a:lnTo>
                  <a:lnTo>
                    <a:pt x="43" y="111"/>
                  </a:lnTo>
                  <a:lnTo>
                    <a:pt x="50" y="104"/>
                  </a:lnTo>
                  <a:lnTo>
                    <a:pt x="54" y="96"/>
                  </a:lnTo>
                  <a:lnTo>
                    <a:pt x="54" y="84"/>
                  </a:lnTo>
                  <a:lnTo>
                    <a:pt x="54" y="73"/>
                  </a:lnTo>
                  <a:lnTo>
                    <a:pt x="50" y="61"/>
                  </a:lnTo>
                  <a:lnTo>
                    <a:pt x="43" y="54"/>
                  </a:lnTo>
                  <a:lnTo>
                    <a:pt x="35" y="50"/>
                  </a:lnTo>
                  <a:lnTo>
                    <a:pt x="31" y="54"/>
                  </a:lnTo>
                  <a:lnTo>
                    <a:pt x="27" y="54"/>
                  </a:lnTo>
                  <a:lnTo>
                    <a:pt x="23" y="54"/>
                  </a:lnTo>
                  <a:lnTo>
                    <a:pt x="16" y="58"/>
                  </a:lnTo>
                  <a:close/>
                </a:path>
              </a:pathLst>
            </a:custGeom>
            <a:solidFill>
              <a:srgbClr val="000000"/>
            </a:solidFill>
            <a:ln w="0">
              <a:solidFill>
                <a:srgbClr val="000000"/>
              </a:solidFill>
              <a:round/>
              <a:headEnd/>
              <a:tailEnd/>
            </a:ln>
          </p:spPr>
          <p:txBody>
            <a:bodyPr/>
            <a:lstStyle/>
            <a:p>
              <a:endParaRPr lang="en-CA"/>
            </a:p>
          </p:txBody>
        </p:sp>
        <p:sp>
          <p:nvSpPr>
            <p:cNvPr id="19479" name="Rectangle 216"/>
            <p:cNvSpPr>
              <a:spLocks noChangeArrowheads="1"/>
            </p:cNvSpPr>
            <p:nvPr/>
          </p:nvSpPr>
          <p:spPr bwMode="auto">
            <a:xfrm>
              <a:off x="4670" y="2335"/>
              <a:ext cx="7" cy="207"/>
            </a:xfrm>
            <a:prstGeom prst="rect">
              <a:avLst/>
            </a:prstGeom>
            <a:solidFill>
              <a:srgbClr val="000000"/>
            </a:solidFill>
            <a:ln w="0">
              <a:solidFill>
                <a:srgbClr val="000000"/>
              </a:solidFill>
              <a:miter lim="800000"/>
              <a:headEnd/>
              <a:tailEnd/>
            </a:ln>
          </p:spPr>
          <p:txBody>
            <a:bodyPr/>
            <a:lstStyle/>
            <a:p>
              <a:endParaRPr lang="en-US"/>
            </a:p>
          </p:txBody>
        </p:sp>
        <p:sp>
          <p:nvSpPr>
            <p:cNvPr id="19480" name="Freeform 217"/>
            <p:cNvSpPr>
              <a:spLocks/>
            </p:cNvSpPr>
            <p:nvPr/>
          </p:nvSpPr>
          <p:spPr bwMode="auto">
            <a:xfrm>
              <a:off x="4881" y="2458"/>
              <a:ext cx="19" cy="19"/>
            </a:xfrm>
            <a:custGeom>
              <a:avLst/>
              <a:gdLst>
                <a:gd name="T0" fmla="*/ 7 w 19"/>
                <a:gd name="T1" fmla="*/ 0 h 19"/>
                <a:gd name="T2" fmla="*/ 11 w 19"/>
                <a:gd name="T3" fmla="*/ 0 h 19"/>
                <a:gd name="T4" fmla="*/ 15 w 19"/>
                <a:gd name="T5" fmla="*/ 4 h 19"/>
                <a:gd name="T6" fmla="*/ 19 w 19"/>
                <a:gd name="T7" fmla="*/ 8 h 19"/>
                <a:gd name="T8" fmla="*/ 19 w 19"/>
                <a:gd name="T9" fmla="*/ 11 h 19"/>
                <a:gd name="T10" fmla="*/ 19 w 19"/>
                <a:gd name="T11" fmla="*/ 15 h 19"/>
                <a:gd name="T12" fmla="*/ 15 w 19"/>
                <a:gd name="T13" fmla="*/ 19 h 19"/>
                <a:gd name="T14" fmla="*/ 11 w 19"/>
                <a:gd name="T15" fmla="*/ 19 h 19"/>
                <a:gd name="T16" fmla="*/ 7 w 19"/>
                <a:gd name="T17" fmla="*/ 19 h 19"/>
                <a:gd name="T18" fmla="*/ 4 w 19"/>
                <a:gd name="T19" fmla="*/ 19 h 19"/>
                <a:gd name="T20" fmla="*/ 4 w 19"/>
                <a:gd name="T21" fmla="*/ 19 h 19"/>
                <a:gd name="T22" fmla="*/ 0 w 19"/>
                <a:gd name="T23" fmla="*/ 15 h 19"/>
                <a:gd name="T24" fmla="*/ 0 w 19"/>
                <a:gd name="T25" fmla="*/ 11 h 19"/>
                <a:gd name="T26" fmla="*/ 0 w 19"/>
                <a:gd name="T27" fmla="*/ 8 h 19"/>
                <a:gd name="T28" fmla="*/ 4 w 19"/>
                <a:gd name="T29" fmla="*/ 4 h 19"/>
                <a:gd name="T30" fmla="*/ 4 w 19"/>
                <a:gd name="T31" fmla="*/ 0 h 19"/>
                <a:gd name="T32" fmla="*/ 7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7" y="0"/>
                  </a:moveTo>
                  <a:lnTo>
                    <a:pt x="11" y="0"/>
                  </a:lnTo>
                  <a:lnTo>
                    <a:pt x="15" y="4"/>
                  </a:lnTo>
                  <a:lnTo>
                    <a:pt x="19" y="8"/>
                  </a:lnTo>
                  <a:lnTo>
                    <a:pt x="19" y="11"/>
                  </a:lnTo>
                  <a:lnTo>
                    <a:pt x="19" y="15"/>
                  </a:lnTo>
                  <a:lnTo>
                    <a:pt x="15" y="19"/>
                  </a:lnTo>
                  <a:lnTo>
                    <a:pt x="11" y="19"/>
                  </a:lnTo>
                  <a:lnTo>
                    <a:pt x="7" y="19"/>
                  </a:lnTo>
                  <a:lnTo>
                    <a:pt x="4" y="19"/>
                  </a:lnTo>
                  <a:lnTo>
                    <a:pt x="0" y="15"/>
                  </a:lnTo>
                  <a:lnTo>
                    <a:pt x="0" y="11"/>
                  </a:lnTo>
                  <a:lnTo>
                    <a:pt x="0" y="8"/>
                  </a:lnTo>
                  <a:lnTo>
                    <a:pt x="4" y="4"/>
                  </a:lnTo>
                  <a:lnTo>
                    <a:pt x="4" y="0"/>
                  </a:lnTo>
                  <a:lnTo>
                    <a:pt x="7" y="0"/>
                  </a:lnTo>
                  <a:close/>
                </a:path>
              </a:pathLst>
            </a:custGeom>
            <a:solidFill>
              <a:srgbClr val="000000"/>
            </a:solidFill>
            <a:ln w="0">
              <a:solidFill>
                <a:srgbClr val="000000"/>
              </a:solidFill>
              <a:round/>
              <a:headEnd/>
              <a:tailEnd/>
            </a:ln>
          </p:spPr>
          <p:txBody>
            <a:bodyPr/>
            <a:lstStyle/>
            <a:p>
              <a:endParaRPr lang="en-CA"/>
            </a:p>
          </p:txBody>
        </p:sp>
        <p:sp>
          <p:nvSpPr>
            <p:cNvPr id="19481" name="Freeform 218"/>
            <p:cNvSpPr>
              <a:spLocks noEditPoints="1"/>
            </p:cNvSpPr>
            <p:nvPr/>
          </p:nvSpPr>
          <p:spPr bwMode="auto">
            <a:xfrm>
              <a:off x="4915" y="2362"/>
              <a:ext cx="73" cy="115"/>
            </a:xfrm>
            <a:custGeom>
              <a:avLst/>
              <a:gdLst>
                <a:gd name="T0" fmla="*/ 0 w 73"/>
                <a:gd name="T1" fmla="*/ 58 h 115"/>
                <a:gd name="T2" fmla="*/ 4 w 73"/>
                <a:gd name="T3" fmla="*/ 42 h 115"/>
                <a:gd name="T4" fmla="*/ 8 w 73"/>
                <a:gd name="T5" fmla="*/ 27 h 115"/>
                <a:gd name="T6" fmla="*/ 16 w 73"/>
                <a:gd name="T7" fmla="*/ 15 h 115"/>
                <a:gd name="T8" fmla="*/ 23 w 73"/>
                <a:gd name="T9" fmla="*/ 8 h 115"/>
                <a:gd name="T10" fmla="*/ 31 w 73"/>
                <a:gd name="T11" fmla="*/ 4 h 115"/>
                <a:gd name="T12" fmla="*/ 39 w 73"/>
                <a:gd name="T13" fmla="*/ 0 h 115"/>
                <a:gd name="T14" fmla="*/ 46 w 73"/>
                <a:gd name="T15" fmla="*/ 4 h 115"/>
                <a:gd name="T16" fmla="*/ 54 w 73"/>
                <a:gd name="T17" fmla="*/ 8 h 115"/>
                <a:gd name="T18" fmla="*/ 58 w 73"/>
                <a:gd name="T19" fmla="*/ 15 h 115"/>
                <a:gd name="T20" fmla="*/ 66 w 73"/>
                <a:gd name="T21" fmla="*/ 27 h 115"/>
                <a:gd name="T22" fmla="*/ 69 w 73"/>
                <a:gd name="T23" fmla="*/ 42 h 115"/>
                <a:gd name="T24" fmla="*/ 73 w 73"/>
                <a:gd name="T25" fmla="*/ 58 h 115"/>
                <a:gd name="T26" fmla="*/ 69 w 73"/>
                <a:gd name="T27" fmla="*/ 77 h 115"/>
                <a:gd name="T28" fmla="*/ 66 w 73"/>
                <a:gd name="T29" fmla="*/ 92 h 115"/>
                <a:gd name="T30" fmla="*/ 62 w 73"/>
                <a:gd name="T31" fmla="*/ 104 h 115"/>
                <a:gd name="T32" fmla="*/ 54 w 73"/>
                <a:gd name="T33" fmla="*/ 111 h 115"/>
                <a:gd name="T34" fmla="*/ 43 w 73"/>
                <a:gd name="T35" fmla="*/ 115 h 115"/>
                <a:gd name="T36" fmla="*/ 35 w 73"/>
                <a:gd name="T37" fmla="*/ 115 h 115"/>
                <a:gd name="T38" fmla="*/ 27 w 73"/>
                <a:gd name="T39" fmla="*/ 115 h 115"/>
                <a:gd name="T40" fmla="*/ 20 w 73"/>
                <a:gd name="T41" fmla="*/ 107 h 115"/>
                <a:gd name="T42" fmla="*/ 12 w 73"/>
                <a:gd name="T43" fmla="*/ 96 h 115"/>
                <a:gd name="T44" fmla="*/ 4 w 73"/>
                <a:gd name="T45" fmla="*/ 81 h 115"/>
                <a:gd name="T46" fmla="*/ 0 w 73"/>
                <a:gd name="T47" fmla="*/ 58 h 115"/>
                <a:gd name="T48" fmla="*/ 16 w 73"/>
                <a:gd name="T49" fmla="*/ 61 h 115"/>
                <a:gd name="T50" fmla="*/ 20 w 73"/>
                <a:gd name="T51" fmla="*/ 81 h 115"/>
                <a:gd name="T52" fmla="*/ 23 w 73"/>
                <a:gd name="T53" fmla="*/ 100 h 115"/>
                <a:gd name="T54" fmla="*/ 27 w 73"/>
                <a:gd name="T55" fmla="*/ 107 h 115"/>
                <a:gd name="T56" fmla="*/ 31 w 73"/>
                <a:gd name="T57" fmla="*/ 111 h 115"/>
                <a:gd name="T58" fmla="*/ 35 w 73"/>
                <a:gd name="T59" fmla="*/ 111 h 115"/>
                <a:gd name="T60" fmla="*/ 43 w 73"/>
                <a:gd name="T61" fmla="*/ 111 h 115"/>
                <a:gd name="T62" fmla="*/ 46 w 73"/>
                <a:gd name="T63" fmla="*/ 107 h 115"/>
                <a:gd name="T64" fmla="*/ 50 w 73"/>
                <a:gd name="T65" fmla="*/ 104 h 115"/>
                <a:gd name="T66" fmla="*/ 54 w 73"/>
                <a:gd name="T67" fmla="*/ 92 h 115"/>
                <a:gd name="T68" fmla="*/ 54 w 73"/>
                <a:gd name="T69" fmla="*/ 77 h 115"/>
                <a:gd name="T70" fmla="*/ 58 w 73"/>
                <a:gd name="T71" fmla="*/ 54 h 115"/>
                <a:gd name="T72" fmla="*/ 54 w 73"/>
                <a:gd name="T73" fmla="*/ 38 h 115"/>
                <a:gd name="T74" fmla="*/ 54 w 73"/>
                <a:gd name="T75" fmla="*/ 23 h 115"/>
                <a:gd name="T76" fmla="*/ 50 w 73"/>
                <a:gd name="T77" fmla="*/ 15 h 115"/>
                <a:gd name="T78" fmla="*/ 46 w 73"/>
                <a:gd name="T79" fmla="*/ 8 h 115"/>
                <a:gd name="T80" fmla="*/ 43 w 73"/>
                <a:gd name="T81" fmla="*/ 8 h 115"/>
                <a:gd name="T82" fmla="*/ 39 w 73"/>
                <a:gd name="T83" fmla="*/ 8 h 115"/>
                <a:gd name="T84" fmla="*/ 31 w 73"/>
                <a:gd name="T85" fmla="*/ 8 h 115"/>
                <a:gd name="T86" fmla="*/ 27 w 73"/>
                <a:gd name="T87" fmla="*/ 12 h 115"/>
                <a:gd name="T88" fmla="*/ 23 w 73"/>
                <a:gd name="T89" fmla="*/ 19 h 115"/>
                <a:gd name="T90" fmla="*/ 20 w 73"/>
                <a:gd name="T91" fmla="*/ 31 h 115"/>
                <a:gd name="T92" fmla="*/ 20 w 73"/>
                <a:gd name="T93" fmla="*/ 46 h 115"/>
                <a:gd name="T94" fmla="*/ 16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42"/>
                  </a:lnTo>
                  <a:lnTo>
                    <a:pt x="8" y="27"/>
                  </a:lnTo>
                  <a:lnTo>
                    <a:pt x="16" y="15"/>
                  </a:lnTo>
                  <a:lnTo>
                    <a:pt x="23" y="8"/>
                  </a:lnTo>
                  <a:lnTo>
                    <a:pt x="31" y="4"/>
                  </a:lnTo>
                  <a:lnTo>
                    <a:pt x="39" y="0"/>
                  </a:lnTo>
                  <a:lnTo>
                    <a:pt x="46" y="4"/>
                  </a:lnTo>
                  <a:lnTo>
                    <a:pt x="54" y="8"/>
                  </a:lnTo>
                  <a:lnTo>
                    <a:pt x="58" y="15"/>
                  </a:lnTo>
                  <a:lnTo>
                    <a:pt x="66" y="27"/>
                  </a:lnTo>
                  <a:lnTo>
                    <a:pt x="69" y="42"/>
                  </a:lnTo>
                  <a:lnTo>
                    <a:pt x="73" y="58"/>
                  </a:lnTo>
                  <a:lnTo>
                    <a:pt x="69" y="77"/>
                  </a:lnTo>
                  <a:lnTo>
                    <a:pt x="66" y="92"/>
                  </a:lnTo>
                  <a:lnTo>
                    <a:pt x="62" y="104"/>
                  </a:lnTo>
                  <a:lnTo>
                    <a:pt x="54" y="111"/>
                  </a:lnTo>
                  <a:lnTo>
                    <a:pt x="43" y="115"/>
                  </a:lnTo>
                  <a:lnTo>
                    <a:pt x="35" y="115"/>
                  </a:lnTo>
                  <a:lnTo>
                    <a:pt x="27" y="115"/>
                  </a:lnTo>
                  <a:lnTo>
                    <a:pt x="20" y="107"/>
                  </a:lnTo>
                  <a:lnTo>
                    <a:pt x="12" y="96"/>
                  </a:lnTo>
                  <a:lnTo>
                    <a:pt x="4" y="81"/>
                  </a:lnTo>
                  <a:lnTo>
                    <a:pt x="0" y="58"/>
                  </a:lnTo>
                  <a:close/>
                  <a:moveTo>
                    <a:pt x="16" y="61"/>
                  </a:moveTo>
                  <a:lnTo>
                    <a:pt x="20" y="81"/>
                  </a:lnTo>
                  <a:lnTo>
                    <a:pt x="23" y="100"/>
                  </a:lnTo>
                  <a:lnTo>
                    <a:pt x="27" y="107"/>
                  </a:lnTo>
                  <a:lnTo>
                    <a:pt x="31" y="111"/>
                  </a:lnTo>
                  <a:lnTo>
                    <a:pt x="35" y="111"/>
                  </a:lnTo>
                  <a:lnTo>
                    <a:pt x="43" y="111"/>
                  </a:lnTo>
                  <a:lnTo>
                    <a:pt x="46" y="107"/>
                  </a:lnTo>
                  <a:lnTo>
                    <a:pt x="50" y="104"/>
                  </a:lnTo>
                  <a:lnTo>
                    <a:pt x="54" y="92"/>
                  </a:lnTo>
                  <a:lnTo>
                    <a:pt x="54" y="77"/>
                  </a:lnTo>
                  <a:lnTo>
                    <a:pt x="58" y="54"/>
                  </a:lnTo>
                  <a:lnTo>
                    <a:pt x="54" y="38"/>
                  </a:lnTo>
                  <a:lnTo>
                    <a:pt x="54" y="23"/>
                  </a:lnTo>
                  <a:lnTo>
                    <a:pt x="50" y="15"/>
                  </a:lnTo>
                  <a:lnTo>
                    <a:pt x="46" y="8"/>
                  </a:lnTo>
                  <a:lnTo>
                    <a:pt x="43" y="8"/>
                  </a:lnTo>
                  <a:lnTo>
                    <a:pt x="39" y="8"/>
                  </a:lnTo>
                  <a:lnTo>
                    <a:pt x="31" y="8"/>
                  </a:lnTo>
                  <a:lnTo>
                    <a:pt x="27" y="12"/>
                  </a:lnTo>
                  <a:lnTo>
                    <a:pt x="23" y="19"/>
                  </a:lnTo>
                  <a:lnTo>
                    <a:pt x="20" y="31"/>
                  </a:lnTo>
                  <a:lnTo>
                    <a:pt x="20" y="46"/>
                  </a:lnTo>
                  <a:lnTo>
                    <a:pt x="16" y="61"/>
                  </a:lnTo>
                  <a:close/>
                </a:path>
              </a:pathLst>
            </a:custGeom>
            <a:solidFill>
              <a:srgbClr val="000000"/>
            </a:solidFill>
            <a:ln w="0">
              <a:solidFill>
                <a:srgbClr val="000000"/>
              </a:solidFill>
              <a:round/>
              <a:headEnd/>
              <a:tailEnd/>
            </a:ln>
          </p:spPr>
          <p:txBody>
            <a:bodyPr/>
            <a:lstStyle/>
            <a:p>
              <a:endParaRPr lang="en-CA"/>
            </a:p>
          </p:txBody>
        </p:sp>
        <p:sp>
          <p:nvSpPr>
            <p:cNvPr id="19482" name="Freeform 219"/>
            <p:cNvSpPr>
              <a:spLocks noEditPoints="1"/>
            </p:cNvSpPr>
            <p:nvPr/>
          </p:nvSpPr>
          <p:spPr bwMode="auto">
            <a:xfrm>
              <a:off x="5000" y="2362"/>
              <a:ext cx="73" cy="115"/>
            </a:xfrm>
            <a:custGeom>
              <a:avLst/>
              <a:gdLst>
                <a:gd name="T0" fmla="*/ 0 w 73"/>
                <a:gd name="T1" fmla="*/ 58 h 115"/>
                <a:gd name="T2" fmla="*/ 4 w 73"/>
                <a:gd name="T3" fmla="*/ 42 h 115"/>
                <a:gd name="T4" fmla="*/ 7 w 73"/>
                <a:gd name="T5" fmla="*/ 27 h 115"/>
                <a:gd name="T6" fmla="*/ 11 w 73"/>
                <a:gd name="T7" fmla="*/ 15 h 115"/>
                <a:gd name="T8" fmla="*/ 23 w 73"/>
                <a:gd name="T9" fmla="*/ 8 h 115"/>
                <a:gd name="T10" fmla="*/ 30 w 73"/>
                <a:gd name="T11" fmla="*/ 4 h 115"/>
                <a:gd name="T12" fmla="*/ 34 w 73"/>
                <a:gd name="T13" fmla="*/ 0 h 115"/>
                <a:gd name="T14" fmla="*/ 46 w 73"/>
                <a:gd name="T15" fmla="*/ 4 h 115"/>
                <a:gd name="T16" fmla="*/ 53 w 73"/>
                <a:gd name="T17" fmla="*/ 8 h 115"/>
                <a:gd name="T18" fmla="*/ 57 w 73"/>
                <a:gd name="T19" fmla="*/ 15 h 115"/>
                <a:gd name="T20" fmla="*/ 65 w 73"/>
                <a:gd name="T21" fmla="*/ 27 h 115"/>
                <a:gd name="T22" fmla="*/ 69 w 73"/>
                <a:gd name="T23" fmla="*/ 42 h 115"/>
                <a:gd name="T24" fmla="*/ 73 w 73"/>
                <a:gd name="T25" fmla="*/ 58 h 115"/>
                <a:gd name="T26" fmla="*/ 69 w 73"/>
                <a:gd name="T27" fmla="*/ 77 h 115"/>
                <a:gd name="T28" fmla="*/ 65 w 73"/>
                <a:gd name="T29" fmla="*/ 92 h 115"/>
                <a:gd name="T30" fmla="*/ 61 w 73"/>
                <a:gd name="T31" fmla="*/ 104 h 115"/>
                <a:gd name="T32" fmla="*/ 53 w 73"/>
                <a:gd name="T33" fmla="*/ 111 h 115"/>
                <a:gd name="T34" fmla="*/ 42 w 73"/>
                <a:gd name="T35" fmla="*/ 115 h 115"/>
                <a:gd name="T36" fmla="*/ 34 w 73"/>
                <a:gd name="T37" fmla="*/ 115 h 115"/>
                <a:gd name="T38" fmla="*/ 27 w 73"/>
                <a:gd name="T39" fmla="*/ 115 h 115"/>
                <a:gd name="T40" fmla="*/ 19 w 73"/>
                <a:gd name="T41" fmla="*/ 107 h 115"/>
                <a:gd name="T42" fmla="*/ 11 w 73"/>
                <a:gd name="T43" fmla="*/ 96 h 115"/>
                <a:gd name="T44" fmla="*/ 4 w 73"/>
                <a:gd name="T45" fmla="*/ 81 h 115"/>
                <a:gd name="T46" fmla="*/ 0 w 73"/>
                <a:gd name="T47" fmla="*/ 58 h 115"/>
                <a:gd name="T48" fmla="*/ 15 w 73"/>
                <a:gd name="T49" fmla="*/ 61 h 115"/>
                <a:gd name="T50" fmla="*/ 19 w 73"/>
                <a:gd name="T51" fmla="*/ 81 h 115"/>
                <a:gd name="T52" fmla="*/ 23 w 73"/>
                <a:gd name="T53" fmla="*/ 100 h 115"/>
                <a:gd name="T54" fmla="*/ 27 w 73"/>
                <a:gd name="T55" fmla="*/ 107 h 115"/>
                <a:gd name="T56" fmla="*/ 30 w 73"/>
                <a:gd name="T57" fmla="*/ 111 h 115"/>
                <a:gd name="T58" fmla="*/ 34 w 73"/>
                <a:gd name="T59" fmla="*/ 111 h 115"/>
                <a:gd name="T60" fmla="*/ 38 w 73"/>
                <a:gd name="T61" fmla="*/ 111 h 115"/>
                <a:gd name="T62" fmla="*/ 46 w 73"/>
                <a:gd name="T63" fmla="*/ 107 h 115"/>
                <a:gd name="T64" fmla="*/ 50 w 73"/>
                <a:gd name="T65" fmla="*/ 104 h 115"/>
                <a:gd name="T66" fmla="*/ 50 w 73"/>
                <a:gd name="T67" fmla="*/ 92 h 115"/>
                <a:gd name="T68" fmla="*/ 53 w 73"/>
                <a:gd name="T69" fmla="*/ 77 h 115"/>
                <a:gd name="T70" fmla="*/ 53 w 73"/>
                <a:gd name="T71" fmla="*/ 54 h 115"/>
                <a:gd name="T72" fmla="*/ 53 w 73"/>
                <a:gd name="T73" fmla="*/ 38 h 115"/>
                <a:gd name="T74" fmla="*/ 50 w 73"/>
                <a:gd name="T75" fmla="*/ 23 h 115"/>
                <a:gd name="T76" fmla="*/ 50 w 73"/>
                <a:gd name="T77" fmla="*/ 15 h 115"/>
                <a:gd name="T78" fmla="*/ 46 w 73"/>
                <a:gd name="T79" fmla="*/ 8 h 115"/>
                <a:gd name="T80" fmla="*/ 42 w 73"/>
                <a:gd name="T81" fmla="*/ 8 h 115"/>
                <a:gd name="T82" fmla="*/ 34 w 73"/>
                <a:gd name="T83" fmla="*/ 8 h 115"/>
                <a:gd name="T84" fmla="*/ 30 w 73"/>
                <a:gd name="T85" fmla="*/ 8 h 115"/>
                <a:gd name="T86" fmla="*/ 27 w 73"/>
                <a:gd name="T87" fmla="*/ 12 h 115"/>
                <a:gd name="T88" fmla="*/ 23 w 73"/>
                <a:gd name="T89" fmla="*/ 19 h 115"/>
                <a:gd name="T90" fmla="*/ 19 w 73"/>
                <a:gd name="T91" fmla="*/ 31 h 115"/>
                <a:gd name="T92" fmla="*/ 19 w 73"/>
                <a:gd name="T93" fmla="*/ 46 h 115"/>
                <a:gd name="T94" fmla="*/ 15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42"/>
                  </a:lnTo>
                  <a:lnTo>
                    <a:pt x="7" y="27"/>
                  </a:lnTo>
                  <a:lnTo>
                    <a:pt x="11" y="15"/>
                  </a:lnTo>
                  <a:lnTo>
                    <a:pt x="23" y="8"/>
                  </a:lnTo>
                  <a:lnTo>
                    <a:pt x="30" y="4"/>
                  </a:lnTo>
                  <a:lnTo>
                    <a:pt x="34" y="0"/>
                  </a:lnTo>
                  <a:lnTo>
                    <a:pt x="46" y="4"/>
                  </a:lnTo>
                  <a:lnTo>
                    <a:pt x="53" y="8"/>
                  </a:lnTo>
                  <a:lnTo>
                    <a:pt x="57" y="15"/>
                  </a:lnTo>
                  <a:lnTo>
                    <a:pt x="65" y="27"/>
                  </a:lnTo>
                  <a:lnTo>
                    <a:pt x="69" y="42"/>
                  </a:lnTo>
                  <a:lnTo>
                    <a:pt x="73" y="58"/>
                  </a:lnTo>
                  <a:lnTo>
                    <a:pt x="69" y="77"/>
                  </a:lnTo>
                  <a:lnTo>
                    <a:pt x="65" y="92"/>
                  </a:lnTo>
                  <a:lnTo>
                    <a:pt x="61" y="104"/>
                  </a:lnTo>
                  <a:lnTo>
                    <a:pt x="53" y="111"/>
                  </a:lnTo>
                  <a:lnTo>
                    <a:pt x="42" y="115"/>
                  </a:lnTo>
                  <a:lnTo>
                    <a:pt x="34" y="115"/>
                  </a:lnTo>
                  <a:lnTo>
                    <a:pt x="27" y="115"/>
                  </a:lnTo>
                  <a:lnTo>
                    <a:pt x="19" y="107"/>
                  </a:lnTo>
                  <a:lnTo>
                    <a:pt x="11" y="96"/>
                  </a:lnTo>
                  <a:lnTo>
                    <a:pt x="4" y="81"/>
                  </a:lnTo>
                  <a:lnTo>
                    <a:pt x="0" y="58"/>
                  </a:lnTo>
                  <a:close/>
                  <a:moveTo>
                    <a:pt x="15" y="61"/>
                  </a:moveTo>
                  <a:lnTo>
                    <a:pt x="19" y="81"/>
                  </a:lnTo>
                  <a:lnTo>
                    <a:pt x="23" y="100"/>
                  </a:lnTo>
                  <a:lnTo>
                    <a:pt x="27" y="107"/>
                  </a:lnTo>
                  <a:lnTo>
                    <a:pt x="30" y="111"/>
                  </a:lnTo>
                  <a:lnTo>
                    <a:pt x="34" y="111"/>
                  </a:lnTo>
                  <a:lnTo>
                    <a:pt x="38" y="111"/>
                  </a:lnTo>
                  <a:lnTo>
                    <a:pt x="46" y="107"/>
                  </a:lnTo>
                  <a:lnTo>
                    <a:pt x="50" y="104"/>
                  </a:lnTo>
                  <a:lnTo>
                    <a:pt x="50" y="92"/>
                  </a:lnTo>
                  <a:lnTo>
                    <a:pt x="53" y="77"/>
                  </a:lnTo>
                  <a:lnTo>
                    <a:pt x="53" y="54"/>
                  </a:lnTo>
                  <a:lnTo>
                    <a:pt x="53" y="38"/>
                  </a:lnTo>
                  <a:lnTo>
                    <a:pt x="50" y="23"/>
                  </a:lnTo>
                  <a:lnTo>
                    <a:pt x="50" y="15"/>
                  </a:lnTo>
                  <a:lnTo>
                    <a:pt x="46" y="8"/>
                  </a:lnTo>
                  <a:lnTo>
                    <a:pt x="42" y="8"/>
                  </a:lnTo>
                  <a:lnTo>
                    <a:pt x="34" y="8"/>
                  </a:lnTo>
                  <a:lnTo>
                    <a:pt x="30" y="8"/>
                  </a:lnTo>
                  <a:lnTo>
                    <a:pt x="27" y="12"/>
                  </a:lnTo>
                  <a:lnTo>
                    <a:pt x="23" y="19"/>
                  </a:lnTo>
                  <a:lnTo>
                    <a:pt x="19" y="31"/>
                  </a:lnTo>
                  <a:lnTo>
                    <a:pt x="19" y="46"/>
                  </a:lnTo>
                  <a:lnTo>
                    <a:pt x="15" y="61"/>
                  </a:lnTo>
                  <a:close/>
                </a:path>
              </a:pathLst>
            </a:custGeom>
            <a:solidFill>
              <a:srgbClr val="000000"/>
            </a:solidFill>
            <a:ln w="0">
              <a:solidFill>
                <a:srgbClr val="000000"/>
              </a:solidFill>
              <a:round/>
              <a:headEnd/>
              <a:tailEnd/>
            </a:ln>
          </p:spPr>
          <p:txBody>
            <a:bodyPr/>
            <a:lstStyle/>
            <a:p>
              <a:endParaRPr lang="en-CA"/>
            </a:p>
          </p:txBody>
        </p:sp>
        <p:sp>
          <p:nvSpPr>
            <p:cNvPr id="19483" name="Freeform 220"/>
            <p:cNvSpPr>
              <a:spLocks noEditPoints="1"/>
            </p:cNvSpPr>
            <p:nvPr/>
          </p:nvSpPr>
          <p:spPr bwMode="auto">
            <a:xfrm>
              <a:off x="5080" y="2362"/>
              <a:ext cx="73" cy="115"/>
            </a:xfrm>
            <a:custGeom>
              <a:avLst/>
              <a:gdLst>
                <a:gd name="T0" fmla="*/ 73 w 73"/>
                <a:gd name="T1" fmla="*/ 73 h 115"/>
                <a:gd name="T2" fmla="*/ 73 w 73"/>
                <a:gd name="T3" fmla="*/ 84 h 115"/>
                <a:gd name="T4" fmla="*/ 58 w 73"/>
                <a:gd name="T5" fmla="*/ 84 h 115"/>
                <a:gd name="T6" fmla="*/ 58 w 73"/>
                <a:gd name="T7" fmla="*/ 115 h 115"/>
                <a:gd name="T8" fmla="*/ 46 w 73"/>
                <a:gd name="T9" fmla="*/ 115 h 115"/>
                <a:gd name="T10" fmla="*/ 46 w 73"/>
                <a:gd name="T11" fmla="*/ 84 h 115"/>
                <a:gd name="T12" fmla="*/ 0 w 73"/>
                <a:gd name="T13" fmla="*/ 84 h 115"/>
                <a:gd name="T14" fmla="*/ 0 w 73"/>
                <a:gd name="T15" fmla="*/ 77 h 115"/>
                <a:gd name="T16" fmla="*/ 50 w 73"/>
                <a:gd name="T17" fmla="*/ 0 h 115"/>
                <a:gd name="T18" fmla="*/ 58 w 73"/>
                <a:gd name="T19" fmla="*/ 0 h 115"/>
                <a:gd name="T20" fmla="*/ 58 w 73"/>
                <a:gd name="T21" fmla="*/ 73 h 115"/>
                <a:gd name="T22" fmla="*/ 73 w 73"/>
                <a:gd name="T23" fmla="*/ 73 h 115"/>
                <a:gd name="T24" fmla="*/ 46 w 73"/>
                <a:gd name="T25" fmla="*/ 73 h 115"/>
                <a:gd name="T26" fmla="*/ 46 w 73"/>
                <a:gd name="T27" fmla="*/ 15 h 115"/>
                <a:gd name="T28" fmla="*/ 8 w 73"/>
                <a:gd name="T29" fmla="*/ 73 h 115"/>
                <a:gd name="T30" fmla="*/ 46 w 73"/>
                <a:gd name="T31" fmla="*/ 73 h 11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3"/>
                <a:gd name="T49" fmla="*/ 0 h 115"/>
                <a:gd name="T50" fmla="*/ 73 w 73"/>
                <a:gd name="T51" fmla="*/ 115 h 115"/>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3" h="115">
                  <a:moveTo>
                    <a:pt x="73" y="73"/>
                  </a:moveTo>
                  <a:lnTo>
                    <a:pt x="73" y="84"/>
                  </a:lnTo>
                  <a:lnTo>
                    <a:pt x="58" y="84"/>
                  </a:lnTo>
                  <a:lnTo>
                    <a:pt x="58" y="115"/>
                  </a:lnTo>
                  <a:lnTo>
                    <a:pt x="46" y="115"/>
                  </a:lnTo>
                  <a:lnTo>
                    <a:pt x="46" y="84"/>
                  </a:lnTo>
                  <a:lnTo>
                    <a:pt x="0" y="84"/>
                  </a:lnTo>
                  <a:lnTo>
                    <a:pt x="0" y="77"/>
                  </a:lnTo>
                  <a:lnTo>
                    <a:pt x="50" y="0"/>
                  </a:lnTo>
                  <a:lnTo>
                    <a:pt x="58" y="0"/>
                  </a:lnTo>
                  <a:lnTo>
                    <a:pt x="58" y="73"/>
                  </a:lnTo>
                  <a:lnTo>
                    <a:pt x="73" y="73"/>
                  </a:lnTo>
                  <a:close/>
                  <a:moveTo>
                    <a:pt x="46" y="73"/>
                  </a:moveTo>
                  <a:lnTo>
                    <a:pt x="46" y="15"/>
                  </a:lnTo>
                  <a:lnTo>
                    <a:pt x="8" y="73"/>
                  </a:lnTo>
                  <a:lnTo>
                    <a:pt x="46" y="73"/>
                  </a:lnTo>
                  <a:close/>
                </a:path>
              </a:pathLst>
            </a:custGeom>
            <a:solidFill>
              <a:srgbClr val="000000"/>
            </a:solidFill>
            <a:ln w="0">
              <a:solidFill>
                <a:srgbClr val="000000"/>
              </a:solidFill>
              <a:round/>
              <a:headEnd/>
              <a:tailEnd/>
            </a:ln>
          </p:spPr>
          <p:txBody>
            <a:bodyPr/>
            <a:lstStyle/>
            <a:p>
              <a:endParaRPr lang="en-CA"/>
            </a:p>
          </p:txBody>
        </p:sp>
        <p:sp>
          <p:nvSpPr>
            <p:cNvPr id="19484" name="Freeform 221"/>
            <p:cNvSpPr>
              <a:spLocks/>
            </p:cNvSpPr>
            <p:nvPr/>
          </p:nvSpPr>
          <p:spPr bwMode="auto">
            <a:xfrm>
              <a:off x="5169" y="2366"/>
              <a:ext cx="69" cy="111"/>
            </a:xfrm>
            <a:custGeom>
              <a:avLst/>
              <a:gdLst>
                <a:gd name="T0" fmla="*/ 11 w 69"/>
                <a:gd name="T1" fmla="*/ 0 h 111"/>
                <a:gd name="T2" fmla="*/ 69 w 69"/>
                <a:gd name="T3" fmla="*/ 0 h 111"/>
                <a:gd name="T4" fmla="*/ 69 w 69"/>
                <a:gd name="T5" fmla="*/ 4 h 111"/>
                <a:gd name="T6" fmla="*/ 30 w 69"/>
                <a:gd name="T7" fmla="*/ 111 h 111"/>
                <a:gd name="T8" fmla="*/ 19 w 69"/>
                <a:gd name="T9" fmla="*/ 111 h 111"/>
                <a:gd name="T10" fmla="*/ 57 w 69"/>
                <a:gd name="T11" fmla="*/ 11 h 111"/>
                <a:gd name="T12" fmla="*/ 26 w 69"/>
                <a:gd name="T13" fmla="*/ 11 h 111"/>
                <a:gd name="T14" fmla="*/ 19 w 69"/>
                <a:gd name="T15" fmla="*/ 11 h 111"/>
                <a:gd name="T16" fmla="*/ 15 w 69"/>
                <a:gd name="T17" fmla="*/ 15 h 111"/>
                <a:gd name="T18" fmla="*/ 7 w 69"/>
                <a:gd name="T19" fmla="*/ 19 h 111"/>
                <a:gd name="T20" fmla="*/ 3 w 69"/>
                <a:gd name="T21" fmla="*/ 27 h 111"/>
                <a:gd name="T22" fmla="*/ 0 w 69"/>
                <a:gd name="T23" fmla="*/ 27 h 111"/>
                <a:gd name="T24" fmla="*/ 11 w 69"/>
                <a:gd name="T25" fmla="*/ 0 h 11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69"/>
                <a:gd name="T40" fmla="*/ 0 h 111"/>
                <a:gd name="T41" fmla="*/ 69 w 69"/>
                <a:gd name="T42" fmla="*/ 111 h 11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69" h="111">
                  <a:moveTo>
                    <a:pt x="11" y="0"/>
                  </a:moveTo>
                  <a:lnTo>
                    <a:pt x="69" y="0"/>
                  </a:lnTo>
                  <a:lnTo>
                    <a:pt x="69" y="4"/>
                  </a:lnTo>
                  <a:lnTo>
                    <a:pt x="30" y="111"/>
                  </a:lnTo>
                  <a:lnTo>
                    <a:pt x="19" y="111"/>
                  </a:lnTo>
                  <a:lnTo>
                    <a:pt x="57" y="11"/>
                  </a:lnTo>
                  <a:lnTo>
                    <a:pt x="26" y="11"/>
                  </a:lnTo>
                  <a:lnTo>
                    <a:pt x="19" y="11"/>
                  </a:lnTo>
                  <a:lnTo>
                    <a:pt x="15" y="15"/>
                  </a:lnTo>
                  <a:lnTo>
                    <a:pt x="7" y="19"/>
                  </a:lnTo>
                  <a:lnTo>
                    <a:pt x="3" y="27"/>
                  </a:lnTo>
                  <a:lnTo>
                    <a:pt x="0" y="27"/>
                  </a:lnTo>
                  <a:lnTo>
                    <a:pt x="11" y="0"/>
                  </a:lnTo>
                  <a:close/>
                </a:path>
              </a:pathLst>
            </a:custGeom>
            <a:solidFill>
              <a:srgbClr val="000000"/>
            </a:solidFill>
            <a:ln w="0">
              <a:solidFill>
                <a:srgbClr val="000000"/>
              </a:solidFill>
              <a:round/>
              <a:headEnd/>
              <a:tailEnd/>
            </a:ln>
          </p:spPr>
          <p:txBody>
            <a:bodyPr/>
            <a:lstStyle/>
            <a:p>
              <a:endParaRPr lang="en-CA"/>
            </a:p>
          </p:txBody>
        </p:sp>
        <p:sp>
          <p:nvSpPr>
            <p:cNvPr id="19485" name="Rectangle 222"/>
            <p:cNvSpPr>
              <a:spLocks noChangeArrowheads="1"/>
            </p:cNvSpPr>
            <p:nvPr/>
          </p:nvSpPr>
          <p:spPr bwMode="auto">
            <a:xfrm>
              <a:off x="5268" y="23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9486" name="Rectangle 223"/>
            <p:cNvSpPr>
              <a:spLocks noChangeArrowheads="1"/>
            </p:cNvSpPr>
            <p:nvPr/>
          </p:nvSpPr>
          <p:spPr bwMode="auto">
            <a:xfrm>
              <a:off x="188" y="25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9487" name="Freeform 224"/>
            <p:cNvSpPr>
              <a:spLocks/>
            </p:cNvSpPr>
            <p:nvPr/>
          </p:nvSpPr>
          <p:spPr bwMode="auto">
            <a:xfrm>
              <a:off x="254" y="2569"/>
              <a:ext cx="65" cy="115"/>
            </a:xfrm>
            <a:custGeom>
              <a:avLst/>
              <a:gdLst>
                <a:gd name="T0" fmla="*/ 26 w 65"/>
                <a:gd name="T1" fmla="*/ 46 h 115"/>
                <a:gd name="T2" fmla="*/ 26 w 65"/>
                <a:gd name="T3" fmla="*/ 96 h 115"/>
                <a:gd name="T4" fmla="*/ 26 w 65"/>
                <a:gd name="T5" fmla="*/ 104 h 115"/>
                <a:gd name="T6" fmla="*/ 30 w 65"/>
                <a:gd name="T7" fmla="*/ 111 h 115"/>
                <a:gd name="T8" fmla="*/ 34 w 65"/>
                <a:gd name="T9" fmla="*/ 111 h 115"/>
                <a:gd name="T10" fmla="*/ 38 w 65"/>
                <a:gd name="T11" fmla="*/ 115 h 115"/>
                <a:gd name="T12" fmla="*/ 46 w 65"/>
                <a:gd name="T13" fmla="*/ 115 h 115"/>
                <a:gd name="T14" fmla="*/ 46 w 65"/>
                <a:gd name="T15" fmla="*/ 115 h 115"/>
                <a:gd name="T16" fmla="*/ 0 w 65"/>
                <a:gd name="T17" fmla="*/ 115 h 115"/>
                <a:gd name="T18" fmla="*/ 0 w 65"/>
                <a:gd name="T19" fmla="*/ 115 h 115"/>
                <a:gd name="T20" fmla="*/ 3 w 65"/>
                <a:gd name="T21" fmla="*/ 115 h 115"/>
                <a:gd name="T22" fmla="*/ 7 w 65"/>
                <a:gd name="T23" fmla="*/ 115 h 115"/>
                <a:gd name="T24" fmla="*/ 7 w 65"/>
                <a:gd name="T25" fmla="*/ 111 h 115"/>
                <a:gd name="T26" fmla="*/ 11 w 65"/>
                <a:gd name="T27" fmla="*/ 111 h 115"/>
                <a:gd name="T28" fmla="*/ 11 w 65"/>
                <a:gd name="T29" fmla="*/ 108 h 115"/>
                <a:gd name="T30" fmla="*/ 11 w 65"/>
                <a:gd name="T31" fmla="*/ 104 h 115"/>
                <a:gd name="T32" fmla="*/ 15 w 65"/>
                <a:gd name="T33" fmla="*/ 96 h 115"/>
                <a:gd name="T34" fmla="*/ 15 w 65"/>
                <a:gd name="T35" fmla="*/ 46 h 115"/>
                <a:gd name="T36" fmla="*/ 0 w 65"/>
                <a:gd name="T37" fmla="*/ 46 h 115"/>
                <a:gd name="T38" fmla="*/ 0 w 65"/>
                <a:gd name="T39" fmla="*/ 42 h 115"/>
                <a:gd name="T40" fmla="*/ 15 w 65"/>
                <a:gd name="T41" fmla="*/ 42 h 115"/>
                <a:gd name="T42" fmla="*/ 15 w 65"/>
                <a:gd name="T43" fmla="*/ 35 h 115"/>
                <a:gd name="T44" fmla="*/ 15 w 65"/>
                <a:gd name="T45" fmla="*/ 23 h 115"/>
                <a:gd name="T46" fmla="*/ 15 w 65"/>
                <a:gd name="T47" fmla="*/ 16 h 115"/>
                <a:gd name="T48" fmla="*/ 23 w 65"/>
                <a:gd name="T49" fmla="*/ 8 h 115"/>
                <a:gd name="T50" fmla="*/ 26 w 65"/>
                <a:gd name="T51" fmla="*/ 4 h 115"/>
                <a:gd name="T52" fmla="*/ 34 w 65"/>
                <a:gd name="T53" fmla="*/ 0 h 115"/>
                <a:gd name="T54" fmla="*/ 46 w 65"/>
                <a:gd name="T55" fmla="*/ 0 h 115"/>
                <a:gd name="T56" fmla="*/ 53 w 65"/>
                <a:gd name="T57" fmla="*/ 0 h 115"/>
                <a:gd name="T58" fmla="*/ 61 w 65"/>
                <a:gd name="T59" fmla="*/ 4 h 115"/>
                <a:gd name="T60" fmla="*/ 65 w 65"/>
                <a:gd name="T61" fmla="*/ 8 h 115"/>
                <a:gd name="T62" fmla="*/ 65 w 65"/>
                <a:gd name="T63" fmla="*/ 12 h 115"/>
                <a:gd name="T64" fmla="*/ 65 w 65"/>
                <a:gd name="T65" fmla="*/ 16 h 115"/>
                <a:gd name="T66" fmla="*/ 65 w 65"/>
                <a:gd name="T67" fmla="*/ 16 h 115"/>
                <a:gd name="T68" fmla="*/ 61 w 65"/>
                <a:gd name="T69" fmla="*/ 19 h 115"/>
                <a:gd name="T70" fmla="*/ 57 w 65"/>
                <a:gd name="T71" fmla="*/ 19 h 115"/>
                <a:gd name="T72" fmla="*/ 57 w 65"/>
                <a:gd name="T73" fmla="*/ 19 h 115"/>
                <a:gd name="T74" fmla="*/ 53 w 65"/>
                <a:gd name="T75" fmla="*/ 19 h 115"/>
                <a:gd name="T76" fmla="*/ 53 w 65"/>
                <a:gd name="T77" fmla="*/ 16 h 115"/>
                <a:gd name="T78" fmla="*/ 49 w 65"/>
                <a:gd name="T79" fmla="*/ 12 h 115"/>
                <a:gd name="T80" fmla="*/ 46 w 65"/>
                <a:gd name="T81" fmla="*/ 8 h 115"/>
                <a:gd name="T82" fmla="*/ 46 w 65"/>
                <a:gd name="T83" fmla="*/ 4 h 115"/>
                <a:gd name="T84" fmla="*/ 42 w 65"/>
                <a:gd name="T85" fmla="*/ 4 h 115"/>
                <a:gd name="T86" fmla="*/ 38 w 65"/>
                <a:gd name="T87" fmla="*/ 4 h 115"/>
                <a:gd name="T88" fmla="*/ 34 w 65"/>
                <a:gd name="T89" fmla="*/ 4 h 115"/>
                <a:gd name="T90" fmla="*/ 30 w 65"/>
                <a:gd name="T91" fmla="*/ 4 h 115"/>
                <a:gd name="T92" fmla="*/ 30 w 65"/>
                <a:gd name="T93" fmla="*/ 8 h 115"/>
                <a:gd name="T94" fmla="*/ 26 w 65"/>
                <a:gd name="T95" fmla="*/ 12 h 115"/>
                <a:gd name="T96" fmla="*/ 26 w 65"/>
                <a:gd name="T97" fmla="*/ 19 h 115"/>
                <a:gd name="T98" fmla="*/ 26 w 65"/>
                <a:gd name="T99" fmla="*/ 35 h 115"/>
                <a:gd name="T100" fmla="*/ 26 w 65"/>
                <a:gd name="T101" fmla="*/ 42 h 115"/>
                <a:gd name="T102" fmla="*/ 46 w 65"/>
                <a:gd name="T103" fmla="*/ 42 h 115"/>
                <a:gd name="T104" fmla="*/ 46 w 65"/>
                <a:gd name="T105" fmla="*/ 46 h 115"/>
                <a:gd name="T106" fmla="*/ 26 w 65"/>
                <a:gd name="T107" fmla="*/ 46 h 115"/>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5"/>
                <a:gd name="T163" fmla="*/ 0 h 115"/>
                <a:gd name="T164" fmla="*/ 65 w 65"/>
                <a:gd name="T165" fmla="*/ 115 h 115"/>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5" h="115">
                  <a:moveTo>
                    <a:pt x="26" y="46"/>
                  </a:moveTo>
                  <a:lnTo>
                    <a:pt x="26" y="96"/>
                  </a:lnTo>
                  <a:lnTo>
                    <a:pt x="26" y="104"/>
                  </a:lnTo>
                  <a:lnTo>
                    <a:pt x="30" y="111"/>
                  </a:lnTo>
                  <a:lnTo>
                    <a:pt x="34" y="111"/>
                  </a:lnTo>
                  <a:lnTo>
                    <a:pt x="38" y="115"/>
                  </a:lnTo>
                  <a:lnTo>
                    <a:pt x="46" y="115"/>
                  </a:lnTo>
                  <a:lnTo>
                    <a:pt x="0" y="115"/>
                  </a:lnTo>
                  <a:lnTo>
                    <a:pt x="3" y="115"/>
                  </a:lnTo>
                  <a:lnTo>
                    <a:pt x="7" y="115"/>
                  </a:lnTo>
                  <a:lnTo>
                    <a:pt x="7" y="111"/>
                  </a:lnTo>
                  <a:lnTo>
                    <a:pt x="11" y="111"/>
                  </a:lnTo>
                  <a:lnTo>
                    <a:pt x="11" y="108"/>
                  </a:lnTo>
                  <a:lnTo>
                    <a:pt x="11" y="104"/>
                  </a:lnTo>
                  <a:lnTo>
                    <a:pt x="15" y="96"/>
                  </a:lnTo>
                  <a:lnTo>
                    <a:pt x="15" y="46"/>
                  </a:lnTo>
                  <a:lnTo>
                    <a:pt x="0" y="46"/>
                  </a:lnTo>
                  <a:lnTo>
                    <a:pt x="0" y="42"/>
                  </a:lnTo>
                  <a:lnTo>
                    <a:pt x="15" y="42"/>
                  </a:lnTo>
                  <a:lnTo>
                    <a:pt x="15" y="35"/>
                  </a:lnTo>
                  <a:lnTo>
                    <a:pt x="15" y="23"/>
                  </a:lnTo>
                  <a:lnTo>
                    <a:pt x="15" y="16"/>
                  </a:lnTo>
                  <a:lnTo>
                    <a:pt x="23" y="8"/>
                  </a:lnTo>
                  <a:lnTo>
                    <a:pt x="26" y="4"/>
                  </a:lnTo>
                  <a:lnTo>
                    <a:pt x="34" y="0"/>
                  </a:lnTo>
                  <a:lnTo>
                    <a:pt x="46" y="0"/>
                  </a:lnTo>
                  <a:lnTo>
                    <a:pt x="53" y="0"/>
                  </a:lnTo>
                  <a:lnTo>
                    <a:pt x="61" y="4"/>
                  </a:lnTo>
                  <a:lnTo>
                    <a:pt x="65" y="8"/>
                  </a:lnTo>
                  <a:lnTo>
                    <a:pt x="65" y="12"/>
                  </a:lnTo>
                  <a:lnTo>
                    <a:pt x="65" y="16"/>
                  </a:lnTo>
                  <a:lnTo>
                    <a:pt x="61" y="19"/>
                  </a:lnTo>
                  <a:lnTo>
                    <a:pt x="57" y="19"/>
                  </a:lnTo>
                  <a:lnTo>
                    <a:pt x="53" y="19"/>
                  </a:lnTo>
                  <a:lnTo>
                    <a:pt x="53" y="16"/>
                  </a:lnTo>
                  <a:lnTo>
                    <a:pt x="49" y="12"/>
                  </a:lnTo>
                  <a:lnTo>
                    <a:pt x="46" y="8"/>
                  </a:lnTo>
                  <a:lnTo>
                    <a:pt x="46" y="4"/>
                  </a:lnTo>
                  <a:lnTo>
                    <a:pt x="42" y="4"/>
                  </a:lnTo>
                  <a:lnTo>
                    <a:pt x="38" y="4"/>
                  </a:lnTo>
                  <a:lnTo>
                    <a:pt x="34" y="4"/>
                  </a:lnTo>
                  <a:lnTo>
                    <a:pt x="30" y="4"/>
                  </a:lnTo>
                  <a:lnTo>
                    <a:pt x="30" y="8"/>
                  </a:lnTo>
                  <a:lnTo>
                    <a:pt x="26" y="12"/>
                  </a:lnTo>
                  <a:lnTo>
                    <a:pt x="26" y="19"/>
                  </a:lnTo>
                  <a:lnTo>
                    <a:pt x="26" y="35"/>
                  </a:lnTo>
                  <a:lnTo>
                    <a:pt x="26" y="42"/>
                  </a:lnTo>
                  <a:lnTo>
                    <a:pt x="46" y="42"/>
                  </a:lnTo>
                  <a:lnTo>
                    <a:pt x="46" y="46"/>
                  </a:lnTo>
                  <a:lnTo>
                    <a:pt x="26" y="46"/>
                  </a:lnTo>
                  <a:close/>
                </a:path>
              </a:pathLst>
            </a:custGeom>
            <a:solidFill>
              <a:srgbClr val="000000"/>
            </a:solidFill>
            <a:ln w="0">
              <a:solidFill>
                <a:srgbClr val="000000"/>
              </a:solidFill>
              <a:round/>
              <a:headEnd/>
              <a:tailEnd/>
            </a:ln>
          </p:spPr>
          <p:txBody>
            <a:bodyPr/>
            <a:lstStyle/>
            <a:p>
              <a:endParaRPr lang="en-CA"/>
            </a:p>
          </p:txBody>
        </p:sp>
        <p:sp>
          <p:nvSpPr>
            <p:cNvPr id="19488" name="Freeform 225"/>
            <p:cNvSpPr>
              <a:spLocks noEditPoints="1"/>
            </p:cNvSpPr>
            <p:nvPr/>
          </p:nvSpPr>
          <p:spPr bwMode="auto">
            <a:xfrm>
              <a:off x="307" y="2608"/>
              <a:ext cx="73" cy="80"/>
            </a:xfrm>
            <a:custGeom>
              <a:avLst/>
              <a:gdLst>
                <a:gd name="T0" fmla="*/ 35 w 73"/>
                <a:gd name="T1" fmla="*/ 0 h 80"/>
                <a:gd name="T2" fmla="*/ 46 w 73"/>
                <a:gd name="T3" fmla="*/ 0 h 80"/>
                <a:gd name="T4" fmla="*/ 58 w 73"/>
                <a:gd name="T5" fmla="*/ 7 h 80"/>
                <a:gd name="T6" fmla="*/ 62 w 73"/>
                <a:gd name="T7" fmla="*/ 11 h 80"/>
                <a:gd name="T8" fmla="*/ 69 w 73"/>
                <a:gd name="T9" fmla="*/ 23 h 80"/>
                <a:gd name="T10" fmla="*/ 73 w 73"/>
                <a:gd name="T11" fmla="*/ 38 h 80"/>
                <a:gd name="T12" fmla="*/ 69 w 73"/>
                <a:gd name="T13" fmla="*/ 49 h 80"/>
                <a:gd name="T14" fmla="*/ 66 w 73"/>
                <a:gd name="T15" fmla="*/ 57 h 80"/>
                <a:gd name="T16" fmla="*/ 62 w 73"/>
                <a:gd name="T17" fmla="*/ 69 h 80"/>
                <a:gd name="T18" fmla="*/ 54 w 73"/>
                <a:gd name="T19" fmla="*/ 72 h 80"/>
                <a:gd name="T20" fmla="*/ 46 w 73"/>
                <a:gd name="T21" fmla="*/ 76 h 80"/>
                <a:gd name="T22" fmla="*/ 35 w 73"/>
                <a:gd name="T23" fmla="*/ 80 h 80"/>
                <a:gd name="T24" fmla="*/ 23 w 73"/>
                <a:gd name="T25" fmla="*/ 76 h 80"/>
                <a:gd name="T26" fmla="*/ 16 w 73"/>
                <a:gd name="T27" fmla="*/ 72 h 80"/>
                <a:gd name="T28" fmla="*/ 8 w 73"/>
                <a:gd name="T29" fmla="*/ 65 h 80"/>
                <a:gd name="T30" fmla="*/ 4 w 73"/>
                <a:gd name="T31" fmla="*/ 53 h 80"/>
                <a:gd name="T32" fmla="*/ 0 w 73"/>
                <a:gd name="T33" fmla="*/ 38 h 80"/>
                <a:gd name="T34" fmla="*/ 0 w 73"/>
                <a:gd name="T35" fmla="*/ 30 h 80"/>
                <a:gd name="T36" fmla="*/ 4 w 73"/>
                <a:gd name="T37" fmla="*/ 19 h 80"/>
                <a:gd name="T38" fmla="*/ 12 w 73"/>
                <a:gd name="T39" fmla="*/ 11 h 80"/>
                <a:gd name="T40" fmla="*/ 19 w 73"/>
                <a:gd name="T41" fmla="*/ 3 h 80"/>
                <a:gd name="T42" fmla="*/ 27 w 73"/>
                <a:gd name="T43" fmla="*/ 0 h 80"/>
                <a:gd name="T44" fmla="*/ 35 w 73"/>
                <a:gd name="T45" fmla="*/ 0 h 80"/>
                <a:gd name="T46" fmla="*/ 35 w 73"/>
                <a:gd name="T47" fmla="*/ 3 h 80"/>
                <a:gd name="T48" fmla="*/ 31 w 73"/>
                <a:gd name="T49" fmla="*/ 7 h 80"/>
                <a:gd name="T50" fmla="*/ 23 w 73"/>
                <a:gd name="T51" fmla="*/ 7 h 80"/>
                <a:gd name="T52" fmla="*/ 19 w 73"/>
                <a:gd name="T53" fmla="*/ 11 h 80"/>
                <a:gd name="T54" fmla="*/ 16 w 73"/>
                <a:gd name="T55" fmla="*/ 15 h 80"/>
                <a:gd name="T56" fmla="*/ 16 w 73"/>
                <a:gd name="T57" fmla="*/ 23 h 80"/>
                <a:gd name="T58" fmla="*/ 16 w 73"/>
                <a:gd name="T59" fmla="*/ 34 h 80"/>
                <a:gd name="T60" fmla="*/ 16 w 73"/>
                <a:gd name="T61" fmla="*/ 49 h 80"/>
                <a:gd name="T62" fmla="*/ 19 w 73"/>
                <a:gd name="T63" fmla="*/ 61 h 80"/>
                <a:gd name="T64" fmla="*/ 27 w 73"/>
                <a:gd name="T65" fmla="*/ 69 h 80"/>
                <a:gd name="T66" fmla="*/ 31 w 73"/>
                <a:gd name="T67" fmla="*/ 72 h 80"/>
                <a:gd name="T68" fmla="*/ 39 w 73"/>
                <a:gd name="T69" fmla="*/ 72 h 80"/>
                <a:gd name="T70" fmla="*/ 46 w 73"/>
                <a:gd name="T71" fmla="*/ 72 h 80"/>
                <a:gd name="T72" fmla="*/ 54 w 73"/>
                <a:gd name="T73" fmla="*/ 69 h 80"/>
                <a:gd name="T74" fmla="*/ 58 w 73"/>
                <a:gd name="T75" fmla="*/ 57 h 80"/>
                <a:gd name="T76" fmla="*/ 58 w 73"/>
                <a:gd name="T77" fmla="*/ 46 h 80"/>
                <a:gd name="T78" fmla="*/ 58 w 73"/>
                <a:gd name="T79" fmla="*/ 30 h 80"/>
                <a:gd name="T80" fmla="*/ 54 w 73"/>
                <a:gd name="T81" fmla="*/ 23 h 80"/>
                <a:gd name="T82" fmla="*/ 50 w 73"/>
                <a:gd name="T83" fmla="*/ 11 h 80"/>
                <a:gd name="T84" fmla="*/ 42 w 73"/>
                <a:gd name="T85" fmla="*/ 7 h 80"/>
                <a:gd name="T86" fmla="*/ 35 w 73"/>
                <a:gd name="T87" fmla="*/ 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3"/>
                <a:gd name="T133" fmla="*/ 0 h 80"/>
                <a:gd name="T134" fmla="*/ 73 w 73"/>
                <a:gd name="T135" fmla="*/ 80 h 8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3" h="80">
                  <a:moveTo>
                    <a:pt x="35" y="0"/>
                  </a:moveTo>
                  <a:lnTo>
                    <a:pt x="46" y="0"/>
                  </a:lnTo>
                  <a:lnTo>
                    <a:pt x="58" y="7"/>
                  </a:lnTo>
                  <a:lnTo>
                    <a:pt x="62" y="11"/>
                  </a:lnTo>
                  <a:lnTo>
                    <a:pt x="69" y="23"/>
                  </a:lnTo>
                  <a:lnTo>
                    <a:pt x="73" y="38"/>
                  </a:lnTo>
                  <a:lnTo>
                    <a:pt x="69" y="49"/>
                  </a:lnTo>
                  <a:lnTo>
                    <a:pt x="66" y="57"/>
                  </a:lnTo>
                  <a:lnTo>
                    <a:pt x="62" y="69"/>
                  </a:lnTo>
                  <a:lnTo>
                    <a:pt x="54" y="72"/>
                  </a:lnTo>
                  <a:lnTo>
                    <a:pt x="46" y="76"/>
                  </a:lnTo>
                  <a:lnTo>
                    <a:pt x="35" y="80"/>
                  </a:lnTo>
                  <a:lnTo>
                    <a:pt x="23" y="76"/>
                  </a:lnTo>
                  <a:lnTo>
                    <a:pt x="16" y="72"/>
                  </a:lnTo>
                  <a:lnTo>
                    <a:pt x="8" y="65"/>
                  </a:lnTo>
                  <a:lnTo>
                    <a:pt x="4" y="53"/>
                  </a:lnTo>
                  <a:lnTo>
                    <a:pt x="0" y="38"/>
                  </a:lnTo>
                  <a:lnTo>
                    <a:pt x="0" y="30"/>
                  </a:lnTo>
                  <a:lnTo>
                    <a:pt x="4" y="19"/>
                  </a:lnTo>
                  <a:lnTo>
                    <a:pt x="12" y="11"/>
                  </a:lnTo>
                  <a:lnTo>
                    <a:pt x="19" y="3"/>
                  </a:lnTo>
                  <a:lnTo>
                    <a:pt x="27" y="0"/>
                  </a:lnTo>
                  <a:lnTo>
                    <a:pt x="35" y="0"/>
                  </a:lnTo>
                  <a:close/>
                  <a:moveTo>
                    <a:pt x="35" y="3"/>
                  </a:moveTo>
                  <a:lnTo>
                    <a:pt x="31" y="7"/>
                  </a:lnTo>
                  <a:lnTo>
                    <a:pt x="23" y="7"/>
                  </a:lnTo>
                  <a:lnTo>
                    <a:pt x="19" y="11"/>
                  </a:lnTo>
                  <a:lnTo>
                    <a:pt x="16" y="15"/>
                  </a:lnTo>
                  <a:lnTo>
                    <a:pt x="16" y="23"/>
                  </a:lnTo>
                  <a:lnTo>
                    <a:pt x="16" y="34"/>
                  </a:lnTo>
                  <a:lnTo>
                    <a:pt x="16" y="49"/>
                  </a:lnTo>
                  <a:lnTo>
                    <a:pt x="19" y="61"/>
                  </a:lnTo>
                  <a:lnTo>
                    <a:pt x="27" y="69"/>
                  </a:lnTo>
                  <a:lnTo>
                    <a:pt x="31" y="72"/>
                  </a:lnTo>
                  <a:lnTo>
                    <a:pt x="39" y="72"/>
                  </a:lnTo>
                  <a:lnTo>
                    <a:pt x="46" y="72"/>
                  </a:lnTo>
                  <a:lnTo>
                    <a:pt x="54" y="69"/>
                  </a:lnTo>
                  <a:lnTo>
                    <a:pt x="58" y="57"/>
                  </a:lnTo>
                  <a:lnTo>
                    <a:pt x="58" y="46"/>
                  </a:lnTo>
                  <a:lnTo>
                    <a:pt x="58" y="30"/>
                  </a:lnTo>
                  <a:lnTo>
                    <a:pt x="54" y="23"/>
                  </a:lnTo>
                  <a:lnTo>
                    <a:pt x="50" y="11"/>
                  </a:lnTo>
                  <a:lnTo>
                    <a:pt x="42" y="7"/>
                  </a:lnTo>
                  <a:lnTo>
                    <a:pt x="35" y="3"/>
                  </a:lnTo>
                  <a:close/>
                </a:path>
              </a:pathLst>
            </a:custGeom>
            <a:solidFill>
              <a:srgbClr val="000000"/>
            </a:solidFill>
            <a:ln w="0">
              <a:solidFill>
                <a:srgbClr val="000000"/>
              </a:solidFill>
              <a:round/>
              <a:headEnd/>
              <a:tailEnd/>
            </a:ln>
          </p:spPr>
          <p:txBody>
            <a:bodyPr/>
            <a:lstStyle/>
            <a:p>
              <a:endParaRPr lang="en-CA"/>
            </a:p>
          </p:txBody>
        </p:sp>
        <p:sp>
          <p:nvSpPr>
            <p:cNvPr id="19489" name="Freeform 226"/>
            <p:cNvSpPr>
              <a:spLocks noEditPoints="1"/>
            </p:cNvSpPr>
            <p:nvPr/>
          </p:nvSpPr>
          <p:spPr bwMode="auto">
            <a:xfrm>
              <a:off x="392" y="2608"/>
              <a:ext cx="73" cy="80"/>
            </a:xfrm>
            <a:custGeom>
              <a:avLst/>
              <a:gdLst>
                <a:gd name="T0" fmla="*/ 34 w 73"/>
                <a:gd name="T1" fmla="*/ 0 h 80"/>
                <a:gd name="T2" fmla="*/ 46 w 73"/>
                <a:gd name="T3" fmla="*/ 0 h 80"/>
                <a:gd name="T4" fmla="*/ 53 w 73"/>
                <a:gd name="T5" fmla="*/ 7 h 80"/>
                <a:gd name="T6" fmla="*/ 61 w 73"/>
                <a:gd name="T7" fmla="*/ 11 h 80"/>
                <a:gd name="T8" fmla="*/ 69 w 73"/>
                <a:gd name="T9" fmla="*/ 23 h 80"/>
                <a:gd name="T10" fmla="*/ 73 w 73"/>
                <a:gd name="T11" fmla="*/ 38 h 80"/>
                <a:gd name="T12" fmla="*/ 69 w 73"/>
                <a:gd name="T13" fmla="*/ 49 h 80"/>
                <a:gd name="T14" fmla="*/ 65 w 73"/>
                <a:gd name="T15" fmla="*/ 57 h 80"/>
                <a:gd name="T16" fmla="*/ 61 w 73"/>
                <a:gd name="T17" fmla="*/ 69 h 80"/>
                <a:gd name="T18" fmla="*/ 53 w 73"/>
                <a:gd name="T19" fmla="*/ 72 h 80"/>
                <a:gd name="T20" fmla="*/ 46 w 73"/>
                <a:gd name="T21" fmla="*/ 76 h 80"/>
                <a:gd name="T22" fmla="*/ 34 w 73"/>
                <a:gd name="T23" fmla="*/ 80 h 80"/>
                <a:gd name="T24" fmla="*/ 23 w 73"/>
                <a:gd name="T25" fmla="*/ 76 h 80"/>
                <a:gd name="T26" fmla="*/ 15 w 73"/>
                <a:gd name="T27" fmla="*/ 72 h 80"/>
                <a:gd name="T28" fmla="*/ 7 w 73"/>
                <a:gd name="T29" fmla="*/ 65 h 80"/>
                <a:gd name="T30" fmla="*/ 0 w 73"/>
                <a:gd name="T31" fmla="*/ 53 h 80"/>
                <a:gd name="T32" fmla="*/ 0 w 73"/>
                <a:gd name="T33" fmla="*/ 38 h 80"/>
                <a:gd name="T34" fmla="*/ 0 w 73"/>
                <a:gd name="T35" fmla="*/ 30 h 80"/>
                <a:gd name="T36" fmla="*/ 4 w 73"/>
                <a:gd name="T37" fmla="*/ 19 h 80"/>
                <a:gd name="T38" fmla="*/ 11 w 73"/>
                <a:gd name="T39" fmla="*/ 11 h 80"/>
                <a:gd name="T40" fmla="*/ 19 w 73"/>
                <a:gd name="T41" fmla="*/ 3 h 80"/>
                <a:gd name="T42" fmla="*/ 27 w 73"/>
                <a:gd name="T43" fmla="*/ 0 h 80"/>
                <a:gd name="T44" fmla="*/ 34 w 73"/>
                <a:gd name="T45" fmla="*/ 0 h 80"/>
                <a:gd name="T46" fmla="*/ 34 w 73"/>
                <a:gd name="T47" fmla="*/ 3 h 80"/>
                <a:gd name="T48" fmla="*/ 27 w 73"/>
                <a:gd name="T49" fmla="*/ 7 h 80"/>
                <a:gd name="T50" fmla="*/ 23 w 73"/>
                <a:gd name="T51" fmla="*/ 7 h 80"/>
                <a:gd name="T52" fmla="*/ 19 w 73"/>
                <a:gd name="T53" fmla="*/ 11 h 80"/>
                <a:gd name="T54" fmla="*/ 15 w 73"/>
                <a:gd name="T55" fmla="*/ 15 h 80"/>
                <a:gd name="T56" fmla="*/ 15 w 73"/>
                <a:gd name="T57" fmla="*/ 23 h 80"/>
                <a:gd name="T58" fmla="*/ 15 w 73"/>
                <a:gd name="T59" fmla="*/ 34 h 80"/>
                <a:gd name="T60" fmla="*/ 15 w 73"/>
                <a:gd name="T61" fmla="*/ 49 h 80"/>
                <a:gd name="T62" fmla="*/ 19 w 73"/>
                <a:gd name="T63" fmla="*/ 61 h 80"/>
                <a:gd name="T64" fmla="*/ 27 w 73"/>
                <a:gd name="T65" fmla="*/ 69 h 80"/>
                <a:gd name="T66" fmla="*/ 30 w 73"/>
                <a:gd name="T67" fmla="*/ 72 h 80"/>
                <a:gd name="T68" fmla="*/ 38 w 73"/>
                <a:gd name="T69" fmla="*/ 72 h 80"/>
                <a:gd name="T70" fmla="*/ 46 w 73"/>
                <a:gd name="T71" fmla="*/ 72 h 80"/>
                <a:gd name="T72" fmla="*/ 53 w 73"/>
                <a:gd name="T73" fmla="*/ 69 h 80"/>
                <a:gd name="T74" fmla="*/ 57 w 73"/>
                <a:gd name="T75" fmla="*/ 57 h 80"/>
                <a:gd name="T76" fmla="*/ 57 w 73"/>
                <a:gd name="T77" fmla="*/ 46 h 80"/>
                <a:gd name="T78" fmla="*/ 57 w 73"/>
                <a:gd name="T79" fmla="*/ 30 h 80"/>
                <a:gd name="T80" fmla="*/ 53 w 73"/>
                <a:gd name="T81" fmla="*/ 23 h 80"/>
                <a:gd name="T82" fmla="*/ 50 w 73"/>
                <a:gd name="T83" fmla="*/ 11 h 80"/>
                <a:gd name="T84" fmla="*/ 42 w 73"/>
                <a:gd name="T85" fmla="*/ 7 h 80"/>
                <a:gd name="T86" fmla="*/ 34 w 73"/>
                <a:gd name="T87" fmla="*/ 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3"/>
                <a:gd name="T133" fmla="*/ 0 h 80"/>
                <a:gd name="T134" fmla="*/ 73 w 73"/>
                <a:gd name="T135" fmla="*/ 80 h 8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3" h="80">
                  <a:moveTo>
                    <a:pt x="34" y="0"/>
                  </a:moveTo>
                  <a:lnTo>
                    <a:pt x="46" y="0"/>
                  </a:lnTo>
                  <a:lnTo>
                    <a:pt x="53" y="7"/>
                  </a:lnTo>
                  <a:lnTo>
                    <a:pt x="61" y="11"/>
                  </a:lnTo>
                  <a:lnTo>
                    <a:pt x="69" y="23"/>
                  </a:lnTo>
                  <a:lnTo>
                    <a:pt x="73" y="38"/>
                  </a:lnTo>
                  <a:lnTo>
                    <a:pt x="69" y="49"/>
                  </a:lnTo>
                  <a:lnTo>
                    <a:pt x="65" y="57"/>
                  </a:lnTo>
                  <a:lnTo>
                    <a:pt x="61" y="69"/>
                  </a:lnTo>
                  <a:lnTo>
                    <a:pt x="53" y="72"/>
                  </a:lnTo>
                  <a:lnTo>
                    <a:pt x="46" y="76"/>
                  </a:lnTo>
                  <a:lnTo>
                    <a:pt x="34" y="80"/>
                  </a:lnTo>
                  <a:lnTo>
                    <a:pt x="23" y="76"/>
                  </a:lnTo>
                  <a:lnTo>
                    <a:pt x="15" y="72"/>
                  </a:lnTo>
                  <a:lnTo>
                    <a:pt x="7" y="65"/>
                  </a:lnTo>
                  <a:lnTo>
                    <a:pt x="0" y="53"/>
                  </a:lnTo>
                  <a:lnTo>
                    <a:pt x="0" y="38"/>
                  </a:lnTo>
                  <a:lnTo>
                    <a:pt x="0" y="30"/>
                  </a:lnTo>
                  <a:lnTo>
                    <a:pt x="4" y="19"/>
                  </a:lnTo>
                  <a:lnTo>
                    <a:pt x="11" y="11"/>
                  </a:lnTo>
                  <a:lnTo>
                    <a:pt x="19" y="3"/>
                  </a:lnTo>
                  <a:lnTo>
                    <a:pt x="27" y="0"/>
                  </a:lnTo>
                  <a:lnTo>
                    <a:pt x="34" y="0"/>
                  </a:lnTo>
                  <a:close/>
                  <a:moveTo>
                    <a:pt x="34" y="3"/>
                  </a:moveTo>
                  <a:lnTo>
                    <a:pt x="27" y="7"/>
                  </a:lnTo>
                  <a:lnTo>
                    <a:pt x="23" y="7"/>
                  </a:lnTo>
                  <a:lnTo>
                    <a:pt x="19" y="11"/>
                  </a:lnTo>
                  <a:lnTo>
                    <a:pt x="15" y="15"/>
                  </a:lnTo>
                  <a:lnTo>
                    <a:pt x="15" y="23"/>
                  </a:lnTo>
                  <a:lnTo>
                    <a:pt x="15" y="34"/>
                  </a:lnTo>
                  <a:lnTo>
                    <a:pt x="15" y="49"/>
                  </a:lnTo>
                  <a:lnTo>
                    <a:pt x="19" y="61"/>
                  </a:lnTo>
                  <a:lnTo>
                    <a:pt x="27" y="69"/>
                  </a:lnTo>
                  <a:lnTo>
                    <a:pt x="30" y="72"/>
                  </a:lnTo>
                  <a:lnTo>
                    <a:pt x="38" y="72"/>
                  </a:lnTo>
                  <a:lnTo>
                    <a:pt x="46" y="72"/>
                  </a:lnTo>
                  <a:lnTo>
                    <a:pt x="53" y="69"/>
                  </a:lnTo>
                  <a:lnTo>
                    <a:pt x="57" y="57"/>
                  </a:lnTo>
                  <a:lnTo>
                    <a:pt x="57" y="46"/>
                  </a:lnTo>
                  <a:lnTo>
                    <a:pt x="57" y="30"/>
                  </a:lnTo>
                  <a:lnTo>
                    <a:pt x="53" y="23"/>
                  </a:lnTo>
                  <a:lnTo>
                    <a:pt x="50" y="11"/>
                  </a:lnTo>
                  <a:lnTo>
                    <a:pt x="42" y="7"/>
                  </a:lnTo>
                  <a:lnTo>
                    <a:pt x="34" y="3"/>
                  </a:lnTo>
                  <a:close/>
                </a:path>
              </a:pathLst>
            </a:custGeom>
            <a:solidFill>
              <a:srgbClr val="000000"/>
            </a:solidFill>
            <a:ln w="0">
              <a:solidFill>
                <a:srgbClr val="000000"/>
              </a:solidFill>
              <a:round/>
              <a:headEnd/>
              <a:tailEnd/>
            </a:ln>
          </p:spPr>
          <p:txBody>
            <a:bodyPr/>
            <a:lstStyle/>
            <a:p>
              <a:endParaRPr lang="en-CA"/>
            </a:p>
          </p:txBody>
        </p:sp>
        <p:sp>
          <p:nvSpPr>
            <p:cNvPr id="19490" name="Freeform 227"/>
            <p:cNvSpPr>
              <a:spLocks noEditPoints="1"/>
            </p:cNvSpPr>
            <p:nvPr/>
          </p:nvSpPr>
          <p:spPr bwMode="auto">
            <a:xfrm>
              <a:off x="476" y="2569"/>
              <a:ext cx="77" cy="119"/>
            </a:xfrm>
            <a:custGeom>
              <a:avLst/>
              <a:gdLst>
                <a:gd name="T0" fmla="*/ 54 w 77"/>
                <a:gd name="T1" fmla="*/ 104 h 119"/>
                <a:gd name="T2" fmla="*/ 46 w 77"/>
                <a:gd name="T3" fmla="*/ 111 h 119"/>
                <a:gd name="T4" fmla="*/ 42 w 77"/>
                <a:gd name="T5" fmla="*/ 115 h 119"/>
                <a:gd name="T6" fmla="*/ 35 w 77"/>
                <a:gd name="T7" fmla="*/ 115 h 119"/>
                <a:gd name="T8" fmla="*/ 31 w 77"/>
                <a:gd name="T9" fmla="*/ 119 h 119"/>
                <a:gd name="T10" fmla="*/ 19 w 77"/>
                <a:gd name="T11" fmla="*/ 115 h 119"/>
                <a:gd name="T12" fmla="*/ 8 w 77"/>
                <a:gd name="T13" fmla="*/ 108 h 119"/>
                <a:gd name="T14" fmla="*/ 0 w 77"/>
                <a:gd name="T15" fmla="*/ 96 h 119"/>
                <a:gd name="T16" fmla="*/ 0 w 77"/>
                <a:gd name="T17" fmla="*/ 81 h 119"/>
                <a:gd name="T18" fmla="*/ 0 w 77"/>
                <a:gd name="T19" fmla="*/ 65 h 119"/>
                <a:gd name="T20" fmla="*/ 8 w 77"/>
                <a:gd name="T21" fmla="*/ 50 h 119"/>
                <a:gd name="T22" fmla="*/ 15 w 77"/>
                <a:gd name="T23" fmla="*/ 46 h 119"/>
                <a:gd name="T24" fmla="*/ 27 w 77"/>
                <a:gd name="T25" fmla="*/ 39 h 119"/>
                <a:gd name="T26" fmla="*/ 35 w 77"/>
                <a:gd name="T27" fmla="*/ 39 h 119"/>
                <a:gd name="T28" fmla="*/ 46 w 77"/>
                <a:gd name="T29" fmla="*/ 42 h 119"/>
                <a:gd name="T30" fmla="*/ 54 w 77"/>
                <a:gd name="T31" fmla="*/ 46 h 119"/>
                <a:gd name="T32" fmla="*/ 54 w 77"/>
                <a:gd name="T33" fmla="*/ 31 h 119"/>
                <a:gd name="T34" fmla="*/ 50 w 77"/>
                <a:gd name="T35" fmla="*/ 19 h 119"/>
                <a:gd name="T36" fmla="*/ 50 w 77"/>
                <a:gd name="T37" fmla="*/ 12 h 119"/>
                <a:gd name="T38" fmla="*/ 50 w 77"/>
                <a:gd name="T39" fmla="*/ 12 h 119"/>
                <a:gd name="T40" fmla="*/ 50 w 77"/>
                <a:gd name="T41" fmla="*/ 8 h 119"/>
                <a:gd name="T42" fmla="*/ 50 w 77"/>
                <a:gd name="T43" fmla="*/ 8 h 119"/>
                <a:gd name="T44" fmla="*/ 46 w 77"/>
                <a:gd name="T45" fmla="*/ 8 h 119"/>
                <a:gd name="T46" fmla="*/ 46 w 77"/>
                <a:gd name="T47" fmla="*/ 8 h 119"/>
                <a:gd name="T48" fmla="*/ 42 w 77"/>
                <a:gd name="T49" fmla="*/ 8 h 119"/>
                <a:gd name="T50" fmla="*/ 42 w 77"/>
                <a:gd name="T51" fmla="*/ 8 h 119"/>
                <a:gd name="T52" fmla="*/ 61 w 77"/>
                <a:gd name="T53" fmla="*/ 0 h 119"/>
                <a:gd name="T54" fmla="*/ 65 w 77"/>
                <a:gd name="T55" fmla="*/ 0 h 119"/>
                <a:gd name="T56" fmla="*/ 65 w 77"/>
                <a:gd name="T57" fmla="*/ 85 h 119"/>
                <a:gd name="T58" fmla="*/ 65 w 77"/>
                <a:gd name="T59" fmla="*/ 96 h 119"/>
                <a:gd name="T60" fmla="*/ 65 w 77"/>
                <a:gd name="T61" fmla="*/ 104 h 119"/>
                <a:gd name="T62" fmla="*/ 65 w 77"/>
                <a:gd name="T63" fmla="*/ 104 h 119"/>
                <a:gd name="T64" fmla="*/ 69 w 77"/>
                <a:gd name="T65" fmla="*/ 108 h 119"/>
                <a:gd name="T66" fmla="*/ 69 w 77"/>
                <a:gd name="T67" fmla="*/ 108 h 119"/>
                <a:gd name="T68" fmla="*/ 69 w 77"/>
                <a:gd name="T69" fmla="*/ 108 h 119"/>
                <a:gd name="T70" fmla="*/ 73 w 77"/>
                <a:gd name="T71" fmla="*/ 108 h 119"/>
                <a:gd name="T72" fmla="*/ 77 w 77"/>
                <a:gd name="T73" fmla="*/ 108 h 119"/>
                <a:gd name="T74" fmla="*/ 77 w 77"/>
                <a:gd name="T75" fmla="*/ 108 h 119"/>
                <a:gd name="T76" fmla="*/ 54 w 77"/>
                <a:gd name="T77" fmla="*/ 119 h 119"/>
                <a:gd name="T78" fmla="*/ 54 w 77"/>
                <a:gd name="T79" fmla="*/ 119 h 119"/>
                <a:gd name="T80" fmla="*/ 54 w 77"/>
                <a:gd name="T81" fmla="*/ 104 h 119"/>
                <a:gd name="T82" fmla="*/ 54 w 77"/>
                <a:gd name="T83" fmla="*/ 100 h 119"/>
                <a:gd name="T84" fmla="*/ 54 w 77"/>
                <a:gd name="T85" fmla="*/ 65 h 119"/>
                <a:gd name="T86" fmla="*/ 50 w 77"/>
                <a:gd name="T87" fmla="*/ 58 h 119"/>
                <a:gd name="T88" fmla="*/ 50 w 77"/>
                <a:gd name="T89" fmla="*/ 54 h 119"/>
                <a:gd name="T90" fmla="*/ 46 w 77"/>
                <a:gd name="T91" fmla="*/ 50 h 119"/>
                <a:gd name="T92" fmla="*/ 42 w 77"/>
                <a:gd name="T93" fmla="*/ 46 h 119"/>
                <a:gd name="T94" fmla="*/ 38 w 77"/>
                <a:gd name="T95" fmla="*/ 46 h 119"/>
                <a:gd name="T96" fmla="*/ 35 w 77"/>
                <a:gd name="T97" fmla="*/ 42 h 119"/>
                <a:gd name="T98" fmla="*/ 27 w 77"/>
                <a:gd name="T99" fmla="*/ 46 h 119"/>
                <a:gd name="T100" fmla="*/ 19 w 77"/>
                <a:gd name="T101" fmla="*/ 50 h 119"/>
                <a:gd name="T102" fmla="*/ 15 w 77"/>
                <a:gd name="T103" fmla="*/ 62 h 119"/>
                <a:gd name="T104" fmla="*/ 12 w 77"/>
                <a:gd name="T105" fmla="*/ 73 h 119"/>
                <a:gd name="T106" fmla="*/ 15 w 77"/>
                <a:gd name="T107" fmla="*/ 88 h 119"/>
                <a:gd name="T108" fmla="*/ 19 w 77"/>
                <a:gd name="T109" fmla="*/ 100 h 119"/>
                <a:gd name="T110" fmla="*/ 27 w 77"/>
                <a:gd name="T111" fmla="*/ 104 h 119"/>
                <a:gd name="T112" fmla="*/ 38 w 77"/>
                <a:gd name="T113" fmla="*/ 108 h 119"/>
                <a:gd name="T114" fmla="*/ 46 w 77"/>
                <a:gd name="T115" fmla="*/ 104 h 119"/>
                <a:gd name="T116" fmla="*/ 54 w 77"/>
                <a:gd name="T117" fmla="*/ 100 h 11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77"/>
                <a:gd name="T178" fmla="*/ 0 h 119"/>
                <a:gd name="T179" fmla="*/ 77 w 77"/>
                <a:gd name="T180" fmla="*/ 119 h 11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77" h="119">
                  <a:moveTo>
                    <a:pt x="54" y="104"/>
                  </a:moveTo>
                  <a:lnTo>
                    <a:pt x="46" y="111"/>
                  </a:lnTo>
                  <a:lnTo>
                    <a:pt x="42" y="115"/>
                  </a:lnTo>
                  <a:lnTo>
                    <a:pt x="35" y="115"/>
                  </a:lnTo>
                  <a:lnTo>
                    <a:pt x="31" y="119"/>
                  </a:lnTo>
                  <a:lnTo>
                    <a:pt x="19" y="115"/>
                  </a:lnTo>
                  <a:lnTo>
                    <a:pt x="8" y="108"/>
                  </a:lnTo>
                  <a:lnTo>
                    <a:pt x="0" y="96"/>
                  </a:lnTo>
                  <a:lnTo>
                    <a:pt x="0" y="81"/>
                  </a:lnTo>
                  <a:lnTo>
                    <a:pt x="0" y="65"/>
                  </a:lnTo>
                  <a:lnTo>
                    <a:pt x="8" y="50"/>
                  </a:lnTo>
                  <a:lnTo>
                    <a:pt x="15" y="46"/>
                  </a:lnTo>
                  <a:lnTo>
                    <a:pt x="27" y="39"/>
                  </a:lnTo>
                  <a:lnTo>
                    <a:pt x="35" y="39"/>
                  </a:lnTo>
                  <a:lnTo>
                    <a:pt x="46" y="42"/>
                  </a:lnTo>
                  <a:lnTo>
                    <a:pt x="54" y="46"/>
                  </a:lnTo>
                  <a:lnTo>
                    <a:pt x="54" y="31"/>
                  </a:lnTo>
                  <a:lnTo>
                    <a:pt x="50" y="19"/>
                  </a:lnTo>
                  <a:lnTo>
                    <a:pt x="50" y="12"/>
                  </a:lnTo>
                  <a:lnTo>
                    <a:pt x="50" y="8"/>
                  </a:lnTo>
                  <a:lnTo>
                    <a:pt x="46" y="8"/>
                  </a:lnTo>
                  <a:lnTo>
                    <a:pt x="42" y="8"/>
                  </a:lnTo>
                  <a:lnTo>
                    <a:pt x="61" y="0"/>
                  </a:lnTo>
                  <a:lnTo>
                    <a:pt x="65" y="0"/>
                  </a:lnTo>
                  <a:lnTo>
                    <a:pt x="65" y="85"/>
                  </a:lnTo>
                  <a:lnTo>
                    <a:pt x="65" y="96"/>
                  </a:lnTo>
                  <a:lnTo>
                    <a:pt x="65" y="104"/>
                  </a:lnTo>
                  <a:lnTo>
                    <a:pt x="69" y="108"/>
                  </a:lnTo>
                  <a:lnTo>
                    <a:pt x="73" y="108"/>
                  </a:lnTo>
                  <a:lnTo>
                    <a:pt x="77" y="108"/>
                  </a:lnTo>
                  <a:lnTo>
                    <a:pt x="54" y="119"/>
                  </a:lnTo>
                  <a:lnTo>
                    <a:pt x="54" y="104"/>
                  </a:lnTo>
                  <a:close/>
                  <a:moveTo>
                    <a:pt x="54" y="100"/>
                  </a:moveTo>
                  <a:lnTo>
                    <a:pt x="54" y="65"/>
                  </a:lnTo>
                  <a:lnTo>
                    <a:pt x="50" y="58"/>
                  </a:lnTo>
                  <a:lnTo>
                    <a:pt x="50" y="54"/>
                  </a:lnTo>
                  <a:lnTo>
                    <a:pt x="46" y="50"/>
                  </a:lnTo>
                  <a:lnTo>
                    <a:pt x="42" y="46"/>
                  </a:lnTo>
                  <a:lnTo>
                    <a:pt x="38" y="46"/>
                  </a:lnTo>
                  <a:lnTo>
                    <a:pt x="35" y="42"/>
                  </a:lnTo>
                  <a:lnTo>
                    <a:pt x="27" y="46"/>
                  </a:lnTo>
                  <a:lnTo>
                    <a:pt x="19" y="50"/>
                  </a:lnTo>
                  <a:lnTo>
                    <a:pt x="15" y="62"/>
                  </a:lnTo>
                  <a:lnTo>
                    <a:pt x="12" y="73"/>
                  </a:lnTo>
                  <a:lnTo>
                    <a:pt x="15" y="88"/>
                  </a:lnTo>
                  <a:lnTo>
                    <a:pt x="19" y="100"/>
                  </a:lnTo>
                  <a:lnTo>
                    <a:pt x="27" y="104"/>
                  </a:lnTo>
                  <a:lnTo>
                    <a:pt x="38" y="108"/>
                  </a:lnTo>
                  <a:lnTo>
                    <a:pt x="46" y="104"/>
                  </a:lnTo>
                  <a:lnTo>
                    <a:pt x="54" y="100"/>
                  </a:lnTo>
                  <a:close/>
                </a:path>
              </a:pathLst>
            </a:custGeom>
            <a:solidFill>
              <a:srgbClr val="000000"/>
            </a:solidFill>
            <a:ln w="0">
              <a:solidFill>
                <a:srgbClr val="000000"/>
              </a:solidFill>
              <a:round/>
              <a:headEnd/>
              <a:tailEnd/>
            </a:ln>
          </p:spPr>
          <p:txBody>
            <a:bodyPr/>
            <a:lstStyle/>
            <a:p>
              <a:endParaRPr lang="en-CA"/>
            </a:p>
          </p:txBody>
        </p:sp>
        <p:sp>
          <p:nvSpPr>
            <p:cNvPr id="19491" name="Rectangle 228"/>
            <p:cNvSpPr>
              <a:spLocks noChangeArrowheads="1"/>
            </p:cNvSpPr>
            <p:nvPr/>
          </p:nvSpPr>
          <p:spPr bwMode="auto">
            <a:xfrm>
              <a:off x="833" y="25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9492" name="Rectangle 229"/>
            <p:cNvSpPr>
              <a:spLocks noChangeArrowheads="1"/>
            </p:cNvSpPr>
            <p:nvPr/>
          </p:nvSpPr>
          <p:spPr bwMode="auto">
            <a:xfrm>
              <a:off x="864" y="2535"/>
              <a:ext cx="7" cy="207"/>
            </a:xfrm>
            <a:prstGeom prst="rect">
              <a:avLst/>
            </a:prstGeom>
            <a:solidFill>
              <a:srgbClr val="000000"/>
            </a:solidFill>
            <a:ln w="0">
              <a:solidFill>
                <a:srgbClr val="000000"/>
              </a:solidFill>
              <a:miter lim="800000"/>
              <a:headEnd/>
              <a:tailEnd/>
            </a:ln>
          </p:spPr>
          <p:txBody>
            <a:bodyPr/>
            <a:lstStyle/>
            <a:p>
              <a:endParaRPr lang="en-US"/>
            </a:p>
          </p:txBody>
        </p:sp>
        <p:sp>
          <p:nvSpPr>
            <p:cNvPr id="19493" name="Freeform 230"/>
            <p:cNvSpPr>
              <a:spLocks/>
            </p:cNvSpPr>
            <p:nvPr/>
          </p:nvSpPr>
          <p:spPr bwMode="auto">
            <a:xfrm>
              <a:off x="1059" y="2669"/>
              <a:ext cx="19" cy="19"/>
            </a:xfrm>
            <a:custGeom>
              <a:avLst/>
              <a:gdLst>
                <a:gd name="T0" fmla="*/ 8 w 19"/>
                <a:gd name="T1" fmla="*/ 0 h 19"/>
                <a:gd name="T2" fmla="*/ 12 w 19"/>
                <a:gd name="T3" fmla="*/ 0 h 19"/>
                <a:gd name="T4" fmla="*/ 16 w 19"/>
                <a:gd name="T5" fmla="*/ 0 h 19"/>
                <a:gd name="T6" fmla="*/ 19 w 19"/>
                <a:gd name="T7" fmla="*/ 4 h 19"/>
                <a:gd name="T8" fmla="*/ 19 w 19"/>
                <a:gd name="T9" fmla="*/ 8 h 19"/>
                <a:gd name="T10" fmla="*/ 19 w 19"/>
                <a:gd name="T11" fmla="*/ 11 h 19"/>
                <a:gd name="T12" fmla="*/ 16 w 19"/>
                <a:gd name="T13" fmla="*/ 15 h 19"/>
                <a:gd name="T14" fmla="*/ 12 w 19"/>
                <a:gd name="T15" fmla="*/ 15 h 19"/>
                <a:gd name="T16" fmla="*/ 8 w 19"/>
                <a:gd name="T17" fmla="*/ 19 h 19"/>
                <a:gd name="T18" fmla="*/ 4 w 19"/>
                <a:gd name="T19" fmla="*/ 15 h 19"/>
                <a:gd name="T20" fmla="*/ 0 w 19"/>
                <a:gd name="T21" fmla="*/ 15 h 19"/>
                <a:gd name="T22" fmla="*/ 0 w 19"/>
                <a:gd name="T23" fmla="*/ 11 h 19"/>
                <a:gd name="T24" fmla="*/ 0 w 19"/>
                <a:gd name="T25" fmla="*/ 8 h 19"/>
                <a:gd name="T26" fmla="*/ 0 w 19"/>
                <a:gd name="T27" fmla="*/ 4 h 19"/>
                <a:gd name="T28" fmla="*/ 0 w 19"/>
                <a:gd name="T29" fmla="*/ 0 h 19"/>
                <a:gd name="T30" fmla="*/ 4 w 19"/>
                <a:gd name="T31" fmla="*/ 0 h 19"/>
                <a:gd name="T32" fmla="*/ 8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8" y="0"/>
                  </a:moveTo>
                  <a:lnTo>
                    <a:pt x="12" y="0"/>
                  </a:lnTo>
                  <a:lnTo>
                    <a:pt x="16" y="0"/>
                  </a:lnTo>
                  <a:lnTo>
                    <a:pt x="19" y="4"/>
                  </a:lnTo>
                  <a:lnTo>
                    <a:pt x="19" y="8"/>
                  </a:lnTo>
                  <a:lnTo>
                    <a:pt x="19" y="11"/>
                  </a:lnTo>
                  <a:lnTo>
                    <a:pt x="16" y="15"/>
                  </a:lnTo>
                  <a:lnTo>
                    <a:pt x="12" y="15"/>
                  </a:lnTo>
                  <a:lnTo>
                    <a:pt x="8" y="19"/>
                  </a:lnTo>
                  <a:lnTo>
                    <a:pt x="4" y="15"/>
                  </a:lnTo>
                  <a:lnTo>
                    <a:pt x="0" y="15"/>
                  </a:lnTo>
                  <a:lnTo>
                    <a:pt x="0" y="11"/>
                  </a:lnTo>
                  <a:lnTo>
                    <a:pt x="0" y="8"/>
                  </a:lnTo>
                  <a:lnTo>
                    <a:pt x="0" y="4"/>
                  </a:lnTo>
                  <a:lnTo>
                    <a:pt x="0" y="0"/>
                  </a:lnTo>
                  <a:lnTo>
                    <a:pt x="4" y="0"/>
                  </a:lnTo>
                  <a:lnTo>
                    <a:pt x="8" y="0"/>
                  </a:lnTo>
                  <a:close/>
                </a:path>
              </a:pathLst>
            </a:custGeom>
            <a:solidFill>
              <a:srgbClr val="000000"/>
            </a:solidFill>
            <a:ln w="0">
              <a:solidFill>
                <a:srgbClr val="000000"/>
              </a:solidFill>
              <a:round/>
              <a:headEnd/>
              <a:tailEnd/>
            </a:ln>
          </p:spPr>
          <p:txBody>
            <a:bodyPr/>
            <a:lstStyle/>
            <a:p>
              <a:endParaRPr lang="en-CA"/>
            </a:p>
          </p:txBody>
        </p:sp>
        <p:sp>
          <p:nvSpPr>
            <p:cNvPr id="19494" name="Freeform 231"/>
            <p:cNvSpPr>
              <a:spLocks noEditPoints="1"/>
            </p:cNvSpPr>
            <p:nvPr/>
          </p:nvSpPr>
          <p:spPr bwMode="auto">
            <a:xfrm>
              <a:off x="1094" y="2569"/>
              <a:ext cx="73" cy="119"/>
            </a:xfrm>
            <a:custGeom>
              <a:avLst/>
              <a:gdLst>
                <a:gd name="T0" fmla="*/ 0 w 73"/>
                <a:gd name="T1" fmla="*/ 62 h 119"/>
                <a:gd name="T2" fmla="*/ 4 w 73"/>
                <a:gd name="T3" fmla="*/ 42 h 119"/>
                <a:gd name="T4" fmla="*/ 8 w 73"/>
                <a:gd name="T5" fmla="*/ 27 h 119"/>
                <a:gd name="T6" fmla="*/ 11 w 73"/>
                <a:gd name="T7" fmla="*/ 16 h 119"/>
                <a:gd name="T8" fmla="*/ 23 w 73"/>
                <a:gd name="T9" fmla="*/ 8 h 119"/>
                <a:gd name="T10" fmla="*/ 31 w 73"/>
                <a:gd name="T11" fmla="*/ 4 h 119"/>
                <a:gd name="T12" fmla="*/ 34 w 73"/>
                <a:gd name="T13" fmla="*/ 0 h 119"/>
                <a:gd name="T14" fmla="*/ 46 w 73"/>
                <a:gd name="T15" fmla="*/ 4 h 119"/>
                <a:gd name="T16" fmla="*/ 54 w 73"/>
                <a:gd name="T17" fmla="*/ 8 h 119"/>
                <a:gd name="T18" fmla="*/ 57 w 73"/>
                <a:gd name="T19" fmla="*/ 16 h 119"/>
                <a:gd name="T20" fmla="*/ 65 w 73"/>
                <a:gd name="T21" fmla="*/ 27 h 119"/>
                <a:gd name="T22" fmla="*/ 69 w 73"/>
                <a:gd name="T23" fmla="*/ 42 h 119"/>
                <a:gd name="T24" fmla="*/ 73 w 73"/>
                <a:gd name="T25" fmla="*/ 58 h 119"/>
                <a:gd name="T26" fmla="*/ 69 w 73"/>
                <a:gd name="T27" fmla="*/ 77 h 119"/>
                <a:gd name="T28" fmla="*/ 65 w 73"/>
                <a:gd name="T29" fmla="*/ 92 h 119"/>
                <a:gd name="T30" fmla="*/ 61 w 73"/>
                <a:gd name="T31" fmla="*/ 104 h 119"/>
                <a:gd name="T32" fmla="*/ 54 w 73"/>
                <a:gd name="T33" fmla="*/ 111 h 119"/>
                <a:gd name="T34" fmla="*/ 42 w 73"/>
                <a:gd name="T35" fmla="*/ 115 h 119"/>
                <a:gd name="T36" fmla="*/ 34 w 73"/>
                <a:gd name="T37" fmla="*/ 119 h 119"/>
                <a:gd name="T38" fmla="*/ 27 w 73"/>
                <a:gd name="T39" fmla="*/ 115 h 119"/>
                <a:gd name="T40" fmla="*/ 19 w 73"/>
                <a:gd name="T41" fmla="*/ 108 h 119"/>
                <a:gd name="T42" fmla="*/ 11 w 73"/>
                <a:gd name="T43" fmla="*/ 100 h 119"/>
                <a:gd name="T44" fmla="*/ 4 w 73"/>
                <a:gd name="T45" fmla="*/ 81 h 119"/>
                <a:gd name="T46" fmla="*/ 0 w 73"/>
                <a:gd name="T47" fmla="*/ 62 h 119"/>
                <a:gd name="T48" fmla="*/ 15 w 73"/>
                <a:gd name="T49" fmla="*/ 62 h 119"/>
                <a:gd name="T50" fmla="*/ 19 w 73"/>
                <a:gd name="T51" fmla="*/ 85 h 119"/>
                <a:gd name="T52" fmla="*/ 23 w 73"/>
                <a:gd name="T53" fmla="*/ 100 h 119"/>
                <a:gd name="T54" fmla="*/ 27 w 73"/>
                <a:gd name="T55" fmla="*/ 108 h 119"/>
                <a:gd name="T56" fmla="*/ 31 w 73"/>
                <a:gd name="T57" fmla="*/ 111 h 119"/>
                <a:gd name="T58" fmla="*/ 34 w 73"/>
                <a:gd name="T59" fmla="*/ 111 h 119"/>
                <a:gd name="T60" fmla="*/ 38 w 73"/>
                <a:gd name="T61" fmla="*/ 111 h 119"/>
                <a:gd name="T62" fmla="*/ 46 w 73"/>
                <a:gd name="T63" fmla="*/ 108 h 119"/>
                <a:gd name="T64" fmla="*/ 50 w 73"/>
                <a:gd name="T65" fmla="*/ 104 h 119"/>
                <a:gd name="T66" fmla="*/ 50 w 73"/>
                <a:gd name="T67" fmla="*/ 96 h 119"/>
                <a:gd name="T68" fmla="*/ 54 w 73"/>
                <a:gd name="T69" fmla="*/ 77 h 119"/>
                <a:gd name="T70" fmla="*/ 54 w 73"/>
                <a:gd name="T71" fmla="*/ 54 h 119"/>
                <a:gd name="T72" fmla="*/ 54 w 73"/>
                <a:gd name="T73" fmla="*/ 39 h 119"/>
                <a:gd name="T74" fmla="*/ 50 w 73"/>
                <a:gd name="T75" fmla="*/ 23 h 119"/>
                <a:gd name="T76" fmla="*/ 50 w 73"/>
                <a:gd name="T77" fmla="*/ 16 h 119"/>
                <a:gd name="T78" fmla="*/ 46 w 73"/>
                <a:gd name="T79" fmla="*/ 12 h 119"/>
                <a:gd name="T80" fmla="*/ 42 w 73"/>
                <a:gd name="T81" fmla="*/ 8 h 119"/>
                <a:gd name="T82" fmla="*/ 34 w 73"/>
                <a:gd name="T83" fmla="*/ 8 h 119"/>
                <a:gd name="T84" fmla="*/ 31 w 73"/>
                <a:gd name="T85" fmla="*/ 8 h 119"/>
                <a:gd name="T86" fmla="*/ 27 w 73"/>
                <a:gd name="T87" fmla="*/ 12 h 119"/>
                <a:gd name="T88" fmla="*/ 23 w 73"/>
                <a:gd name="T89" fmla="*/ 19 h 119"/>
                <a:gd name="T90" fmla="*/ 19 w 73"/>
                <a:gd name="T91" fmla="*/ 35 h 119"/>
                <a:gd name="T92" fmla="*/ 19 w 73"/>
                <a:gd name="T93" fmla="*/ 50 h 119"/>
                <a:gd name="T94" fmla="*/ 15 w 73"/>
                <a:gd name="T95" fmla="*/ 62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9"/>
                <a:gd name="T146" fmla="*/ 73 w 73"/>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9">
                  <a:moveTo>
                    <a:pt x="0" y="62"/>
                  </a:moveTo>
                  <a:lnTo>
                    <a:pt x="4" y="42"/>
                  </a:lnTo>
                  <a:lnTo>
                    <a:pt x="8" y="27"/>
                  </a:lnTo>
                  <a:lnTo>
                    <a:pt x="11" y="16"/>
                  </a:lnTo>
                  <a:lnTo>
                    <a:pt x="23" y="8"/>
                  </a:lnTo>
                  <a:lnTo>
                    <a:pt x="31" y="4"/>
                  </a:lnTo>
                  <a:lnTo>
                    <a:pt x="34" y="0"/>
                  </a:lnTo>
                  <a:lnTo>
                    <a:pt x="46" y="4"/>
                  </a:lnTo>
                  <a:lnTo>
                    <a:pt x="54" y="8"/>
                  </a:lnTo>
                  <a:lnTo>
                    <a:pt x="57" y="16"/>
                  </a:lnTo>
                  <a:lnTo>
                    <a:pt x="65" y="27"/>
                  </a:lnTo>
                  <a:lnTo>
                    <a:pt x="69" y="42"/>
                  </a:lnTo>
                  <a:lnTo>
                    <a:pt x="73" y="58"/>
                  </a:lnTo>
                  <a:lnTo>
                    <a:pt x="69" y="77"/>
                  </a:lnTo>
                  <a:lnTo>
                    <a:pt x="65" y="92"/>
                  </a:lnTo>
                  <a:lnTo>
                    <a:pt x="61" y="104"/>
                  </a:lnTo>
                  <a:lnTo>
                    <a:pt x="54" y="111"/>
                  </a:lnTo>
                  <a:lnTo>
                    <a:pt x="42" y="115"/>
                  </a:lnTo>
                  <a:lnTo>
                    <a:pt x="34" y="119"/>
                  </a:lnTo>
                  <a:lnTo>
                    <a:pt x="27" y="115"/>
                  </a:lnTo>
                  <a:lnTo>
                    <a:pt x="19" y="108"/>
                  </a:lnTo>
                  <a:lnTo>
                    <a:pt x="11" y="100"/>
                  </a:lnTo>
                  <a:lnTo>
                    <a:pt x="4" y="81"/>
                  </a:lnTo>
                  <a:lnTo>
                    <a:pt x="0" y="62"/>
                  </a:lnTo>
                  <a:close/>
                  <a:moveTo>
                    <a:pt x="15" y="62"/>
                  </a:moveTo>
                  <a:lnTo>
                    <a:pt x="19" y="85"/>
                  </a:lnTo>
                  <a:lnTo>
                    <a:pt x="23" y="100"/>
                  </a:lnTo>
                  <a:lnTo>
                    <a:pt x="27" y="108"/>
                  </a:lnTo>
                  <a:lnTo>
                    <a:pt x="31" y="111"/>
                  </a:lnTo>
                  <a:lnTo>
                    <a:pt x="34" y="111"/>
                  </a:lnTo>
                  <a:lnTo>
                    <a:pt x="38" y="111"/>
                  </a:lnTo>
                  <a:lnTo>
                    <a:pt x="46" y="108"/>
                  </a:lnTo>
                  <a:lnTo>
                    <a:pt x="50" y="104"/>
                  </a:lnTo>
                  <a:lnTo>
                    <a:pt x="50" y="96"/>
                  </a:lnTo>
                  <a:lnTo>
                    <a:pt x="54" y="77"/>
                  </a:lnTo>
                  <a:lnTo>
                    <a:pt x="54" y="54"/>
                  </a:lnTo>
                  <a:lnTo>
                    <a:pt x="54" y="39"/>
                  </a:lnTo>
                  <a:lnTo>
                    <a:pt x="50" y="23"/>
                  </a:lnTo>
                  <a:lnTo>
                    <a:pt x="50" y="16"/>
                  </a:lnTo>
                  <a:lnTo>
                    <a:pt x="46" y="12"/>
                  </a:lnTo>
                  <a:lnTo>
                    <a:pt x="42" y="8"/>
                  </a:lnTo>
                  <a:lnTo>
                    <a:pt x="34" y="8"/>
                  </a:lnTo>
                  <a:lnTo>
                    <a:pt x="31" y="8"/>
                  </a:lnTo>
                  <a:lnTo>
                    <a:pt x="27" y="12"/>
                  </a:lnTo>
                  <a:lnTo>
                    <a:pt x="23" y="19"/>
                  </a:lnTo>
                  <a:lnTo>
                    <a:pt x="19" y="35"/>
                  </a:lnTo>
                  <a:lnTo>
                    <a:pt x="19" y="50"/>
                  </a:lnTo>
                  <a:lnTo>
                    <a:pt x="15" y="62"/>
                  </a:lnTo>
                  <a:close/>
                </a:path>
              </a:pathLst>
            </a:custGeom>
            <a:solidFill>
              <a:srgbClr val="000000"/>
            </a:solidFill>
            <a:ln w="0">
              <a:solidFill>
                <a:srgbClr val="000000"/>
              </a:solidFill>
              <a:round/>
              <a:headEnd/>
              <a:tailEnd/>
            </a:ln>
          </p:spPr>
          <p:txBody>
            <a:bodyPr/>
            <a:lstStyle/>
            <a:p>
              <a:endParaRPr lang="en-CA"/>
            </a:p>
          </p:txBody>
        </p:sp>
        <p:sp>
          <p:nvSpPr>
            <p:cNvPr id="19495" name="Freeform 232"/>
            <p:cNvSpPr>
              <a:spLocks/>
            </p:cNvSpPr>
            <p:nvPr/>
          </p:nvSpPr>
          <p:spPr bwMode="auto">
            <a:xfrm>
              <a:off x="1190" y="2569"/>
              <a:ext cx="46" cy="115"/>
            </a:xfrm>
            <a:custGeom>
              <a:avLst/>
              <a:gdLst>
                <a:gd name="T0" fmla="*/ 0 w 46"/>
                <a:gd name="T1" fmla="*/ 16 h 115"/>
                <a:gd name="T2" fmla="*/ 27 w 46"/>
                <a:gd name="T3" fmla="*/ 0 h 115"/>
                <a:gd name="T4" fmla="*/ 30 w 46"/>
                <a:gd name="T5" fmla="*/ 0 h 115"/>
                <a:gd name="T6" fmla="*/ 30 w 46"/>
                <a:gd name="T7" fmla="*/ 96 h 115"/>
                <a:gd name="T8" fmla="*/ 30 w 46"/>
                <a:gd name="T9" fmla="*/ 104 h 115"/>
                <a:gd name="T10" fmla="*/ 30 w 46"/>
                <a:gd name="T11" fmla="*/ 108 h 115"/>
                <a:gd name="T12" fmla="*/ 34 w 46"/>
                <a:gd name="T13" fmla="*/ 111 h 115"/>
                <a:gd name="T14" fmla="*/ 34 w 46"/>
                <a:gd name="T15" fmla="*/ 111 h 115"/>
                <a:gd name="T16" fmla="*/ 38 w 46"/>
                <a:gd name="T17" fmla="*/ 115 h 115"/>
                <a:gd name="T18" fmla="*/ 46 w 46"/>
                <a:gd name="T19" fmla="*/ 115 h 115"/>
                <a:gd name="T20" fmla="*/ 46 w 46"/>
                <a:gd name="T21" fmla="*/ 115 h 115"/>
                <a:gd name="T22" fmla="*/ 4 w 46"/>
                <a:gd name="T23" fmla="*/ 115 h 115"/>
                <a:gd name="T24" fmla="*/ 4 w 46"/>
                <a:gd name="T25" fmla="*/ 115 h 115"/>
                <a:gd name="T26" fmla="*/ 11 w 46"/>
                <a:gd name="T27" fmla="*/ 115 h 115"/>
                <a:gd name="T28" fmla="*/ 11 w 46"/>
                <a:gd name="T29" fmla="*/ 111 h 115"/>
                <a:gd name="T30" fmla="*/ 15 w 46"/>
                <a:gd name="T31" fmla="*/ 111 h 115"/>
                <a:gd name="T32" fmla="*/ 15 w 46"/>
                <a:gd name="T33" fmla="*/ 108 h 115"/>
                <a:gd name="T34" fmla="*/ 15 w 46"/>
                <a:gd name="T35" fmla="*/ 104 h 115"/>
                <a:gd name="T36" fmla="*/ 15 w 46"/>
                <a:gd name="T37" fmla="*/ 96 h 115"/>
                <a:gd name="T38" fmla="*/ 15 w 46"/>
                <a:gd name="T39" fmla="*/ 35 h 115"/>
                <a:gd name="T40" fmla="*/ 15 w 46"/>
                <a:gd name="T41" fmla="*/ 23 h 115"/>
                <a:gd name="T42" fmla="*/ 15 w 46"/>
                <a:gd name="T43" fmla="*/ 19 h 115"/>
                <a:gd name="T44" fmla="*/ 15 w 46"/>
                <a:gd name="T45" fmla="*/ 16 h 115"/>
                <a:gd name="T46" fmla="*/ 15 w 46"/>
                <a:gd name="T47" fmla="*/ 16 h 115"/>
                <a:gd name="T48" fmla="*/ 11 w 46"/>
                <a:gd name="T49" fmla="*/ 16 h 115"/>
                <a:gd name="T50" fmla="*/ 11 w 46"/>
                <a:gd name="T51" fmla="*/ 12 h 115"/>
                <a:gd name="T52" fmla="*/ 7 w 46"/>
                <a:gd name="T53" fmla="*/ 16 h 115"/>
                <a:gd name="T54" fmla="*/ 4 w 46"/>
                <a:gd name="T55" fmla="*/ 16 h 115"/>
                <a:gd name="T56" fmla="*/ 0 w 46"/>
                <a:gd name="T57" fmla="*/ 16 h 11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6"/>
                <a:gd name="T88" fmla="*/ 0 h 115"/>
                <a:gd name="T89" fmla="*/ 46 w 46"/>
                <a:gd name="T90" fmla="*/ 115 h 11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6" h="115">
                  <a:moveTo>
                    <a:pt x="0" y="16"/>
                  </a:moveTo>
                  <a:lnTo>
                    <a:pt x="27" y="0"/>
                  </a:lnTo>
                  <a:lnTo>
                    <a:pt x="30" y="0"/>
                  </a:lnTo>
                  <a:lnTo>
                    <a:pt x="30" y="96"/>
                  </a:lnTo>
                  <a:lnTo>
                    <a:pt x="30" y="104"/>
                  </a:lnTo>
                  <a:lnTo>
                    <a:pt x="30" y="108"/>
                  </a:lnTo>
                  <a:lnTo>
                    <a:pt x="34" y="111"/>
                  </a:lnTo>
                  <a:lnTo>
                    <a:pt x="38" y="115"/>
                  </a:lnTo>
                  <a:lnTo>
                    <a:pt x="46" y="115"/>
                  </a:lnTo>
                  <a:lnTo>
                    <a:pt x="4" y="115"/>
                  </a:lnTo>
                  <a:lnTo>
                    <a:pt x="11" y="115"/>
                  </a:lnTo>
                  <a:lnTo>
                    <a:pt x="11" y="111"/>
                  </a:lnTo>
                  <a:lnTo>
                    <a:pt x="15" y="111"/>
                  </a:lnTo>
                  <a:lnTo>
                    <a:pt x="15" y="108"/>
                  </a:lnTo>
                  <a:lnTo>
                    <a:pt x="15" y="104"/>
                  </a:lnTo>
                  <a:lnTo>
                    <a:pt x="15" y="96"/>
                  </a:lnTo>
                  <a:lnTo>
                    <a:pt x="15" y="35"/>
                  </a:lnTo>
                  <a:lnTo>
                    <a:pt x="15" y="23"/>
                  </a:lnTo>
                  <a:lnTo>
                    <a:pt x="15" y="19"/>
                  </a:lnTo>
                  <a:lnTo>
                    <a:pt x="15" y="16"/>
                  </a:lnTo>
                  <a:lnTo>
                    <a:pt x="11" y="16"/>
                  </a:lnTo>
                  <a:lnTo>
                    <a:pt x="11" y="12"/>
                  </a:lnTo>
                  <a:lnTo>
                    <a:pt x="7" y="16"/>
                  </a:lnTo>
                  <a:lnTo>
                    <a:pt x="4" y="16"/>
                  </a:lnTo>
                  <a:lnTo>
                    <a:pt x="0" y="16"/>
                  </a:lnTo>
                  <a:close/>
                </a:path>
              </a:pathLst>
            </a:custGeom>
            <a:solidFill>
              <a:srgbClr val="000000"/>
            </a:solidFill>
            <a:ln w="0">
              <a:solidFill>
                <a:srgbClr val="000000"/>
              </a:solidFill>
              <a:round/>
              <a:headEnd/>
              <a:tailEnd/>
            </a:ln>
          </p:spPr>
          <p:txBody>
            <a:bodyPr/>
            <a:lstStyle/>
            <a:p>
              <a:endParaRPr lang="en-CA"/>
            </a:p>
          </p:txBody>
        </p:sp>
        <p:sp>
          <p:nvSpPr>
            <p:cNvPr id="19496" name="Freeform 233"/>
            <p:cNvSpPr>
              <a:spLocks/>
            </p:cNvSpPr>
            <p:nvPr/>
          </p:nvSpPr>
          <p:spPr bwMode="auto">
            <a:xfrm>
              <a:off x="1263" y="2569"/>
              <a:ext cx="65" cy="119"/>
            </a:xfrm>
            <a:custGeom>
              <a:avLst/>
              <a:gdLst>
                <a:gd name="T0" fmla="*/ 7 w 65"/>
                <a:gd name="T1" fmla="*/ 16 h 119"/>
                <a:gd name="T2" fmla="*/ 23 w 65"/>
                <a:gd name="T3" fmla="*/ 4 h 119"/>
                <a:gd name="T4" fmla="*/ 42 w 65"/>
                <a:gd name="T5" fmla="*/ 4 h 119"/>
                <a:gd name="T6" fmla="*/ 57 w 65"/>
                <a:gd name="T7" fmla="*/ 16 h 119"/>
                <a:gd name="T8" fmla="*/ 57 w 65"/>
                <a:gd name="T9" fmla="*/ 31 h 119"/>
                <a:gd name="T10" fmla="*/ 42 w 65"/>
                <a:gd name="T11" fmla="*/ 50 h 119"/>
                <a:gd name="T12" fmla="*/ 57 w 65"/>
                <a:gd name="T13" fmla="*/ 62 h 119"/>
                <a:gd name="T14" fmla="*/ 65 w 65"/>
                <a:gd name="T15" fmla="*/ 77 h 119"/>
                <a:gd name="T16" fmla="*/ 53 w 65"/>
                <a:gd name="T17" fmla="*/ 104 h 119"/>
                <a:gd name="T18" fmla="*/ 34 w 65"/>
                <a:gd name="T19" fmla="*/ 115 h 119"/>
                <a:gd name="T20" fmla="*/ 11 w 65"/>
                <a:gd name="T21" fmla="*/ 115 h 119"/>
                <a:gd name="T22" fmla="*/ 0 w 65"/>
                <a:gd name="T23" fmla="*/ 111 h 119"/>
                <a:gd name="T24" fmla="*/ 0 w 65"/>
                <a:gd name="T25" fmla="*/ 108 h 119"/>
                <a:gd name="T26" fmla="*/ 3 w 65"/>
                <a:gd name="T27" fmla="*/ 104 h 119"/>
                <a:gd name="T28" fmla="*/ 7 w 65"/>
                <a:gd name="T29" fmla="*/ 104 h 119"/>
                <a:gd name="T30" fmla="*/ 11 w 65"/>
                <a:gd name="T31" fmla="*/ 104 h 119"/>
                <a:gd name="T32" fmla="*/ 23 w 65"/>
                <a:gd name="T33" fmla="*/ 108 h 119"/>
                <a:gd name="T34" fmla="*/ 27 w 65"/>
                <a:gd name="T35" fmla="*/ 111 h 119"/>
                <a:gd name="T36" fmla="*/ 38 w 65"/>
                <a:gd name="T37" fmla="*/ 108 h 119"/>
                <a:gd name="T38" fmla="*/ 50 w 65"/>
                <a:gd name="T39" fmla="*/ 96 h 119"/>
                <a:gd name="T40" fmla="*/ 50 w 65"/>
                <a:gd name="T41" fmla="*/ 81 h 119"/>
                <a:gd name="T42" fmla="*/ 46 w 65"/>
                <a:gd name="T43" fmla="*/ 73 h 119"/>
                <a:gd name="T44" fmla="*/ 38 w 65"/>
                <a:gd name="T45" fmla="*/ 65 h 119"/>
                <a:gd name="T46" fmla="*/ 27 w 65"/>
                <a:gd name="T47" fmla="*/ 62 h 119"/>
                <a:gd name="T48" fmla="*/ 19 w 65"/>
                <a:gd name="T49" fmla="*/ 62 h 119"/>
                <a:gd name="T50" fmla="*/ 27 w 65"/>
                <a:gd name="T51" fmla="*/ 58 h 119"/>
                <a:gd name="T52" fmla="*/ 38 w 65"/>
                <a:gd name="T53" fmla="*/ 50 h 119"/>
                <a:gd name="T54" fmla="*/ 46 w 65"/>
                <a:gd name="T55" fmla="*/ 39 h 119"/>
                <a:gd name="T56" fmla="*/ 46 w 65"/>
                <a:gd name="T57" fmla="*/ 23 h 119"/>
                <a:gd name="T58" fmla="*/ 34 w 65"/>
                <a:gd name="T59" fmla="*/ 16 h 119"/>
                <a:gd name="T60" fmla="*/ 19 w 65"/>
                <a:gd name="T61" fmla="*/ 16 h 119"/>
                <a:gd name="T62" fmla="*/ 3 w 65"/>
                <a:gd name="T63" fmla="*/ 27 h 119"/>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5"/>
                <a:gd name="T97" fmla="*/ 0 h 119"/>
                <a:gd name="T98" fmla="*/ 65 w 65"/>
                <a:gd name="T99" fmla="*/ 119 h 119"/>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5" h="119">
                  <a:moveTo>
                    <a:pt x="3" y="23"/>
                  </a:moveTo>
                  <a:lnTo>
                    <a:pt x="7" y="16"/>
                  </a:lnTo>
                  <a:lnTo>
                    <a:pt x="15" y="8"/>
                  </a:lnTo>
                  <a:lnTo>
                    <a:pt x="23" y="4"/>
                  </a:lnTo>
                  <a:lnTo>
                    <a:pt x="30" y="0"/>
                  </a:lnTo>
                  <a:lnTo>
                    <a:pt x="42" y="4"/>
                  </a:lnTo>
                  <a:lnTo>
                    <a:pt x="53" y="12"/>
                  </a:lnTo>
                  <a:lnTo>
                    <a:pt x="57" y="16"/>
                  </a:lnTo>
                  <a:lnTo>
                    <a:pt x="57" y="23"/>
                  </a:lnTo>
                  <a:lnTo>
                    <a:pt x="57" y="31"/>
                  </a:lnTo>
                  <a:lnTo>
                    <a:pt x="50" y="42"/>
                  </a:lnTo>
                  <a:lnTo>
                    <a:pt x="42" y="50"/>
                  </a:lnTo>
                  <a:lnTo>
                    <a:pt x="50" y="54"/>
                  </a:lnTo>
                  <a:lnTo>
                    <a:pt x="57" y="62"/>
                  </a:lnTo>
                  <a:lnTo>
                    <a:pt x="61" y="69"/>
                  </a:lnTo>
                  <a:lnTo>
                    <a:pt x="65" y="77"/>
                  </a:lnTo>
                  <a:lnTo>
                    <a:pt x="61" y="92"/>
                  </a:lnTo>
                  <a:lnTo>
                    <a:pt x="53" y="104"/>
                  </a:lnTo>
                  <a:lnTo>
                    <a:pt x="46" y="111"/>
                  </a:lnTo>
                  <a:lnTo>
                    <a:pt x="34" y="115"/>
                  </a:lnTo>
                  <a:lnTo>
                    <a:pt x="19" y="119"/>
                  </a:lnTo>
                  <a:lnTo>
                    <a:pt x="11" y="115"/>
                  </a:lnTo>
                  <a:lnTo>
                    <a:pt x="3" y="115"/>
                  </a:lnTo>
                  <a:lnTo>
                    <a:pt x="0" y="111"/>
                  </a:lnTo>
                  <a:lnTo>
                    <a:pt x="0" y="108"/>
                  </a:lnTo>
                  <a:lnTo>
                    <a:pt x="3" y="104"/>
                  </a:lnTo>
                  <a:lnTo>
                    <a:pt x="7" y="104"/>
                  </a:lnTo>
                  <a:lnTo>
                    <a:pt x="11" y="104"/>
                  </a:lnTo>
                  <a:lnTo>
                    <a:pt x="19" y="108"/>
                  </a:lnTo>
                  <a:lnTo>
                    <a:pt x="23" y="108"/>
                  </a:lnTo>
                  <a:lnTo>
                    <a:pt x="23" y="111"/>
                  </a:lnTo>
                  <a:lnTo>
                    <a:pt x="27" y="111"/>
                  </a:lnTo>
                  <a:lnTo>
                    <a:pt x="30" y="111"/>
                  </a:lnTo>
                  <a:lnTo>
                    <a:pt x="38" y="108"/>
                  </a:lnTo>
                  <a:lnTo>
                    <a:pt x="46" y="104"/>
                  </a:lnTo>
                  <a:lnTo>
                    <a:pt x="50" y="96"/>
                  </a:lnTo>
                  <a:lnTo>
                    <a:pt x="50" y="88"/>
                  </a:lnTo>
                  <a:lnTo>
                    <a:pt x="50" y="81"/>
                  </a:lnTo>
                  <a:lnTo>
                    <a:pt x="50" y="77"/>
                  </a:lnTo>
                  <a:lnTo>
                    <a:pt x="46" y="73"/>
                  </a:lnTo>
                  <a:lnTo>
                    <a:pt x="42" y="69"/>
                  </a:lnTo>
                  <a:lnTo>
                    <a:pt x="38" y="65"/>
                  </a:lnTo>
                  <a:lnTo>
                    <a:pt x="34" y="62"/>
                  </a:lnTo>
                  <a:lnTo>
                    <a:pt x="27" y="62"/>
                  </a:lnTo>
                  <a:lnTo>
                    <a:pt x="23" y="62"/>
                  </a:lnTo>
                  <a:lnTo>
                    <a:pt x="19" y="62"/>
                  </a:lnTo>
                  <a:lnTo>
                    <a:pt x="19" y="58"/>
                  </a:lnTo>
                  <a:lnTo>
                    <a:pt x="27" y="58"/>
                  </a:lnTo>
                  <a:lnTo>
                    <a:pt x="34" y="54"/>
                  </a:lnTo>
                  <a:lnTo>
                    <a:pt x="38" y="50"/>
                  </a:lnTo>
                  <a:lnTo>
                    <a:pt x="42" y="42"/>
                  </a:lnTo>
                  <a:lnTo>
                    <a:pt x="46" y="39"/>
                  </a:lnTo>
                  <a:lnTo>
                    <a:pt x="46" y="31"/>
                  </a:lnTo>
                  <a:lnTo>
                    <a:pt x="46" y="23"/>
                  </a:lnTo>
                  <a:lnTo>
                    <a:pt x="42" y="19"/>
                  </a:lnTo>
                  <a:lnTo>
                    <a:pt x="34" y="16"/>
                  </a:lnTo>
                  <a:lnTo>
                    <a:pt x="27" y="12"/>
                  </a:lnTo>
                  <a:lnTo>
                    <a:pt x="19" y="16"/>
                  </a:lnTo>
                  <a:lnTo>
                    <a:pt x="11" y="19"/>
                  </a:lnTo>
                  <a:lnTo>
                    <a:pt x="3" y="27"/>
                  </a:lnTo>
                  <a:lnTo>
                    <a:pt x="3" y="23"/>
                  </a:lnTo>
                  <a:close/>
                </a:path>
              </a:pathLst>
            </a:custGeom>
            <a:solidFill>
              <a:srgbClr val="000000"/>
            </a:solidFill>
            <a:ln w="0">
              <a:solidFill>
                <a:srgbClr val="000000"/>
              </a:solidFill>
              <a:round/>
              <a:headEnd/>
              <a:tailEnd/>
            </a:ln>
          </p:spPr>
          <p:txBody>
            <a:bodyPr/>
            <a:lstStyle/>
            <a:p>
              <a:endParaRPr lang="en-CA"/>
            </a:p>
          </p:txBody>
        </p:sp>
        <p:sp>
          <p:nvSpPr>
            <p:cNvPr id="19497" name="Rectangle 234"/>
            <p:cNvSpPr>
              <a:spLocks noChangeArrowheads="1"/>
            </p:cNvSpPr>
            <p:nvPr/>
          </p:nvSpPr>
          <p:spPr bwMode="auto">
            <a:xfrm>
              <a:off x="1554" y="25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9498" name="Freeform 235"/>
            <p:cNvSpPr>
              <a:spLocks noEditPoints="1"/>
            </p:cNvSpPr>
            <p:nvPr/>
          </p:nvSpPr>
          <p:spPr bwMode="auto">
            <a:xfrm>
              <a:off x="1742" y="2569"/>
              <a:ext cx="69" cy="119"/>
            </a:xfrm>
            <a:custGeom>
              <a:avLst/>
              <a:gdLst>
                <a:gd name="T0" fmla="*/ 0 w 69"/>
                <a:gd name="T1" fmla="*/ 62 h 119"/>
                <a:gd name="T2" fmla="*/ 4 w 69"/>
                <a:gd name="T3" fmla="*/ 42 h 119"/>
                <a:gd name="T4" fmla="*/ 8 w 69"/>
                <a:gd name="T5" fmla="*/ 27 h 119"/>
                <a:gd name="T6" fmla="*/ 12 w 69"/>
                <a:gd name="T7" fmla="*/ 16 h 119"/>
                <a:gd name="T8" fmla="*/ 23 w 69"/>
                <a:gd name="T9" fmla="*/ 8 h 119"/>
                <a:gd name="T10" fmla="*/ 27 w 69"/>
                <a:gd name="T11" fmla="*/ 4 h 119"/>
                <a:gd name="T12" fmla="*/ 35 w 69"/>
                <a:gd name="T13" fmla="*/ 0 h 119"/>
                <a:gd name="T14" fmla="*/ 42 w 69"/>
                <a:gd name="T15" fmla="*/ 4 h 119"/>
                <a:gd name="T16" fmla="*/ 50 w 69"/>
                <a:gd name="T17" fmla="*/ 8 h 119"/>
                <a:gd name="T18" fmla="*/ 58 w 69"/>
                <a:gd name="T19" fmla="*/ 16 h 119"/>
                <a:gd name="T20" fmla="*/ 65 w 69"/>
                <a:gd name="T21" fmla="*/ 27 h 119"/>
                <a:gd name="T22" fmla="*/ 69 w 69"/>
                <a:gd name="T23" fmla="*/ 42 h 119"/>
                <a:gd name="T24" fmla="*/ 69 w 69"/>
                <a:gd name="T25" fmla="*/ 58 h 119"/>
                <a:gd name="T26" fmla="*/ 69 w 69"/>
                <a:gd name="T27" fmla="*/ 77 h 119"/>
                <a:gd name="T28" fmla="*/ 65 w 69"/>
                <a:gd name="T29" fmla="*/ 92 h 119"/>
                <a:gd name="T30" fmla="*/ 58 w 69"/>
                <a:gd name="T31" fmla="*/ 104 h 119"/>
                <a:gd name="T32" fmla="*/ 50 w 69"/>
                <a:gd name="T33" fmla="*/ 111 h 119"/>
                <a:gd name="T34" fmla="*/ 42 w 69"/>
                <a:gd name="T35" fmla="*/ 115 h 119"/>
                <a:gd name="T36" fmla="*/ 35 w 69"/>
                <a:gd name="T37" fmla="*/ 119 h 119"/>
                <a:gd name="T38" fmla="*/ 27 w 69"/>
                <a:gd name="T39" fmla="*/ 115 h 119"/>
                <a:gd name="T40" fmla="*/ 16 w 69"/>
                <a:gd name="T41" fmla="*/ 108 h 119"/>
                <a:gd name="T42" fmla="*/ 8 w 69"/>
                <a:gd name="T43" fmla="*/ 100 h 119"/>
                <a:gd name="T44" fmla="*/ 4 w 69"/>
                <a:gd name="T45" fmla="*/ 81 h 119"/>
                <a:gd name="T46" fmla="*/ 0 w 69"/>
                <a:gd name="T47" fmla="*/ 62 h 119"/>
                <a:gd name="T48" fmla="*/ 16 w 69"/>
                <a:gd name="T49" fmla="*/ 62 h 119"/>
                <a:gd name="T50" fmla="*/ 19 w 69"/>
                <a:gd name="T51" fmla="*/ 85 h 119"/>
                <a:gd name="T52" fmla="*/ 23 w 69"/>
                <a:gd name="T53" fmla="*/ 100 h 119"/>
                <a:gd name="T54" fmla="*/ 27 w 69"/>
                <a:gd name="T55" fmla="*/ 108 h 119"/>
                <a:gd name="T56" fmla="*/ 31 w 69"/>
                <a:gd name="T57" fmla="*/ 111 h 119"/>
                <a:gd name="T58" fmla="*/ 35 w 69"/>
                <a:gd name="T59" fmla="*/ 111 h 119"/>
                <a:gd name="T60" fmla="*/ 39 w 69"/>
                <a:gd name="T61" fmla="*/ 111 h 119"/>
                <a:gd name="T62" fmla="*/ 46 w 69"/>
                <a:gd name="T63" fmla="*/ 108 h 119"/>
                <a:gd name="T64" fmla="*/ 50 w 69"/>
                <a:gd name="T65" fmla="*/ 104 h 119"/>
                <a:gd name="T66" fmla="*/ 50 w 69"/>
                <a:gd name="T67" fmla="*/ 96 h 119"/>
                <a:gd name="T68" fmla="*/ 54 w 69"/>
                <a:gd name="T69" fmla="*/ 77 h 119"/>
                <a:gd name="T70" fmla="*/ 54 w 69"/>
                <a:gd name="T71" fmla="*/ 54 h 119"/>
                <a:gd name="T72" fmla="*/ 54 w 69"/>
                <a:gd name="T73" fmla="*/ 39 h 119"/>
                <a:gd name="T74" fmla="*/ 50 w 69"/>
                <a:gd name="T75" fmla="*/ 23 h 119"/>
                <a:gd name="T76" fmla="*/ 46 w 69"/>
                <a:gd name="T77" fmla="*/ 16 h 119"/>
                <a:gd name="T78" fmla="*/ 42 w 69"/>
                <a:gd name="T79" fmla="*/ 12 h 119"/>
                <a:gd name="T80" fmla="*/ 39 w 69"/>
                <a:gd name="T81" fmla="*/ 8 h 119"/>
                <a:gd name="T82" fmla="*/ 35 w 69"/>
                <a:gd name="T83" fmla="*/ 8 h 119"/>
                <a:gd name="T84" fmla="*/ 31 w 69"/>
                <a:gd name="T85" fmla="*/ 8 h 119"/>
                <a:gd name="T86" fmla="*/ 27 w 69"/>
                <a:gd name="T87" fmla="*/ 12 h 119"/>
                <a:gd name="T88" fmla="*/ 23 w 69"/>
                <a:gd name="T89" fmla="*/ 19 h 119"/>
                <a:gd name="T90" fmla="*/ 19 w 69"/>
                <a:gd name="T91" fmla="*/ 35 h 119"/>
                <a:gd name="T92" fmla="*/ 16 w 69"/>
                <a:gd name="T93" fmla="*/ 50 h 119"/>
                <a:gd name="T94" fmla="*/ 16 w 69"/>
                <a:gd name="T95" fmla="*/ 62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2"/>
                  </a:moveTo>
                  <a:lnTo>
                    <a:pt x="4" y="42"/>
                  </a:lnTo>
                  <a:lnTo>
                    <a:pt x="8" y="27"/>
                  </a:lnTo>
                  <a:lnTo>
                    <a:pt x="12" y="16"/>
                  </a:lnTo>
                  <a:lnTo>
                    <a:pt x="23" y="8"/>
                  </a:lnTo>
                  <a:lnTo>
                    <a:pt x="27" y="4"/>
                  </a:lnTo>
                  <a:lnTo>
                    <a:pt x="35" y="0"/>
                  </a:lnTo>
                  <a:lnTo>
                    <a:pt x="42" y="4"/>
                  </a:lnTo>
                  <a:lnTo>
                    <a:pt x="50" y="8"/>
                  </a:lnTo>
                  <a:lnTo>
                    <a:pt x="58" y="16"/>
                  </a:lnTo>
                  <a:lnTo>
                    <a:pt x="65" y="27"/>
                  </a:lnTo>
                  <a:lnTo>
                    <a:pt x="69" y="42"/>
                  </a:lnTo>
                  <a:lnTo>
                    <a:pt x="69" y="58"/>
                  </a:lnTo>
                  <a:lnTo>
                    <a:pt x="69" y="77"/>
                  </a:lnTo>
                  <a:lnTo>
                    <a:pt x="65" y="92"/>
                  </a:lnTo>
                  <a:lnTo>
                    <a:pt x="58" y="104"/>
                  </a:lnTo>
                  <a:lnTo>
                    <a:pt x="50" y="111"/>
                  </a:lnTo>
                  <a:lnTo>
                    <a:pt x="42" y="115"/>
                  </a:lnTo>
                  <a:lnTo>
                    <a:pt x="35" y="119"/>
                  </a:lnTo>
                  <a:lnTo>
                    <a:pt x="27" y="115"/>
                  </a:lnTo>
                  <a:lnTo>
                    <a:pt x="16" y="108"/>
                  </a:lnTo>
                  <a:lnTo>
                    <a:pt x="8" y="100"/>
                  </a:lnTo>
                  <a:lnTo>
                    <a:pt x="4" y="81"/>
                  </a:lnTo>
                  <a:lnTo>
                    <a:pt x="0" y="62"/>
                  </a:lnTo>
                  <a:close/>
                  <a:moveTo>
                    <a:pt x="16" y="62"/>
                  </a:moveTo>
                  <a:lnTo>
                    <a:pt x="19" y="85"/>
                  </a:lnTo>
                  <a:lnTo>
                    <a:pt x="23" y="100"/>
                  </a:lnTo>
                  <a:lnTo>
                    <a:pt x="27" y="108"/>
                  </a:lnTo>
                  <a:lnTo>
                    <a:pt x="31" y="111"/>
                  </a:lnTo>
                  <a:lnTo>
                    <a:pt x="35" y="111"/>
                  </a:lnTo>
                  <a:lnTo>
                    <a:pt x="39" y="111"/>
                  </a:lnTo>
                  <a:lnTo>
                    <a:pt x="46" y="108"/>
                  </a:lnTo>
                  <a:lnTo>
                    <a:pt x="50" y="104"/>
                  </a:lnTo>
                  <a:lnTo>
                    <a:pt x="50" y="96"/>
                  </a:lnTo>
                  <a:lnTo>
                    <a:pt x="54" y="77"/>
                  </a:lnTo>
                  <a:lnTo>
                    <a:pt x="54" y="54"/>
                  </a:lnTo>
                  <a:lnTo>
                    <a:pt x="54" y="39"/>
                  </a:lnTo>
                  <a:lnTo>
                    <a:pt x="50" y="23"/>
                  </a:lnTo>
                  <a:lnTo>
                    <a:pt x="46" y="16"/>
                  </a:lnTo>
                  <a:lnTo>
                    <a:pt x="42" y="12"/>
                  </a:lnTo>
                  <a:lnTo>
                    <a:pt x="39" y="8"/>
                  </a:lnTo>
                  <a:lnTo>
                    <a:pt x="35" y="8"/>
                  </a:lnTo>
                  <a:lnTo>
                    <a:pt x="31" y="8"/>
                  </a:lnTo>
                  <a:lnTo>
                    <a:pt x="27" y="12"/>
                  </a:lnTo>
                  <a:lnTo>
                    <a:pt x="23" y="19"/>
                  </a:lnTo>
                  <a:lnTo>
                    <a:pt x="19" y="35"/>
                  </a:lnTo>
                  <a:lnTo>
                    <a:pt x="16" y="50"/>
                  </a:lnTo>
                  <a:lnTo>
                    <a:pt x="16" y="62"/>
                  </a:lnTo>
                  <a:close/>
                </a:path>
              </a:pathLst>
            </a:custGeom>
            <a:solidFill>
              <a:srgbClr val="000000"/>
            </a:solidFill>
            <a:ln w="0">
              <a:solidFill>
                <a:srgbClr val="000000"/>
              </a:solidFill>
              <a:round/>
              <a:headEnd/>
              <a:tailEnd/>
            </a:ln>
          </p:spPr>
          <p:txBody>
            <a:bodyPr/>
            <a:lstStyle/>
            <a:p>
              <a:endParaRPr lang="en-CA"/>
            </a:p>
          </p:txBody>
        </p:sp>
        <p:sp>
          <p:nvSpPr>
            <p:cNvPr id="19499" name="Rectangle 236"/>
            <p:cNvSpPr>
              <a:spLocks noChangeArrowheads="1"/>
            </p:cNvSpPr>
            <p:nvPr/>
          </p:nvSpPr>
          <p:spPr bwMode="auto">
            <a:xfrm>
              <a:off x="2107" y="2535"/>
              <a:ext cx="7" cy="207"/>
            </a:xfrm>
            <a:prstGeom prst="rect">
              <a:avLst/>
            </a:prstGeom>
            <a:solidFill>
              <a:srgbClr val="000000"/>
            </a:solidFill>
            <a:ln w="0">
              <a:solidFill>
                <a:srgbClr val="000000"/>
              </a:solidFill>
              <a:miter lim="800000"/>
              <a:headEnd/>
              <a:tailEnd/>
            </a:ln>
          </p:spPr>
          <p:txBody>
            <a:bodyPr/>
            <a:lstStyle/>
            <a:p>
              <a:endParaRPr lang="en-US"/>
            </a:p>
          </p:txBody>
        </p:sp>
        <p:sp>
          <p:nvSpPr>
            <p:cNvPr id="19500" name="Freeform 237"/>
            <p:cNvSpPr>
              <a:spLocks/>
            </p:cNvSpPr>
            <p:nvPr/>
          </p:nvSpPr>
          <p:spPr bwMode="auto">
            <a:xfrm>
              <a:off x="2299" y="2669"/>
              <a:ext cx="19" cy="19"/>
            </a:xfrm>
            <a:custGeom>
              <a:avLst/>
              <a:gdLst>
                <a:gd name="T0" fmla="*/ 7 w 19"/>
                <a:gd name="T1" fmla="*/ 0 h 19"/>
                <a:gd name="T2" fmla="*/ 11 w 19"/>
                <a:gd name="T3" fmla="*/ 0 h 19"/>
                <a:gd name="T4" fmla="*/ 15 w 19"/>
                <a:gd name="T5" fmla="*/ 0 h 19"/>
                <a:gd name="T6" fmla="*/ 19 w 19"/>
                <a:gd name="T7" fmla="*/ 4 h 19"/>
                <a:gd name="T8" fmla="*/ 19 w 19"/>
                <a:gd name="T9" fmla="*/ 8 h 19"/>
                <a:gd name="T10" fmla="*/ 19 w 19"/>
                <a:gd name="T11" fmla="*/ 11 h 19"/>
                <a:gd name="T12" fmla="*/ 15 w 19"/>
                <a:gd name="T13" fmla="*/ 15 h 19"/>
                <a:gd name="T14" fmla="*/ 11 w 19"/>
                <a:gd name="T15" fmla="*/ 15 h 19"/>
                <a:gd name="T16" fmla="*/ 7 w 19"/>
                <a:gd name="T17" fmla="*/ 19 h 19"/>
                <a:gd name="T18" fmla="*/ 3 w 19"/>
                <a:gd name="T19" fmla="*/ 15 h 19"/>
                <a:gd name="T20" fmla="*/ 3 w 19"/>
                <a:gd name="T21" fmla="*/ 15 h 19"/>
                <a:gd name="T22" fmla="*/ 0 w 19"/>
                <a:gd name="T23" fmla="*/ 11 h 19"/>
                <a:gd name="T24" fmla="*/ 0 w 19"/>
                <a:gd name="T25" fmla="*/ 8 h 19"/>
                <a:gd name="T26" fmla="*/ 0 w 19"/>
                <a:gd name="T27" fmla="*/ 4 h 19"/>
                <a:gd name="T28" fmla="*/ 3 w 19"/>
                <a:gd name="T29" fmla="*/ 0 h 19"/>
                <a:gd name="T30" fmla="*/ 3 w 19"/>
                <a:gd name="T31" fmla="*/ 0 h 19"/>
                <a:gd name="T32" fmla="*/ 7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7" y="0"/>
                  </a:moveTo>
                  <a:lnTo>
                    <a:pt x="11" y="0"/>
                  </a:lnTo>
                  <a:lnTo>
                    <a:pt x="15" y="0"/>
                  </a:lnTo>
                  <a:lnTo>
                    <a:pt x="19" y="4"/>
                  </a:lnTo>
                  <a:lnTo>
                    <a:pt x="19" y="8"/>
                  </a:lnTo>
                  <a:lnTo>
                    <a:pt x="19" y="11"/>
                  </a:lnTo>
                  <a:lnTo>
                    <a:pt x="15" y="15"/>
                  </a:lnTo>
                  <a:lnTo>
                    <a:pt x="11" y="15"/>
                  </a:lnTo>
                  <a:lnTo>
                    <a:pt x="7" y="19"/>
                  </a:lnTo>
                  <a:lnTo>
                    <a:pt x="3" y="15"/>
                  </a:lnTo>
                  <a:lnTo>
                    <a:pt x="0" y="11"/>
                  </a:lnTo>
                  <a:lnTo>
                    <a:pt x="0" y="8"/>
                  </a:lnTo>
                  <a:lnTo>
                    <a:pt x="0" y="4"/>
                  </a:lnTo>
                  <a:lnTo>
                    <a:pt x="3" y="0"/>
                  </a:lnTo>
                  <a:lnTo>
                    <a:pt x="7" y="0"/>
                  </a:lnTo>
                  <a:close/>
                </a:path>
              </a:pathLst>
            </a:custGeom>
            <a:solidFill>
              <a:srgbClr val="000000"/>
            </a:solidFill>
            <a:ln w="0">
              <a:solidFill>
                <a:srgbClr val="000000"/>
              </a:solidFill>
              <a:round/>
              <a:headEnd/>
              <a:tailEnd/>
            </a:ln>
          </p:spPr>
          <p:txBody>
            <a:bodyPr/>
            <a:lstStyle/>
            <a:p>
              <a:endParaRPr lang="en-CA"/>
            </a:p>
          </p:txBody>
        </p:sp>
        <p:sp>
          <p:nvSpPr>
            <p:cNvPr id="19501" name="Freeform 238"/>
            <p:cNvSpPr>
              <a:spLocks noEditPoints="1"/>
            </p:cNvSpPr>
            <p:nvPr/>
          </p:nvSpPr>
          <p:spPr bwMode="auto">
            <a:xfrm>
              <a:off x="2333" y="2569"/>
              <a:ext cx="73" cy="119"/>
            </a:xfrm>
            <a:custGeom>
              <a:avLst/>
              <a:gdLst>
                <a:gd name="T0" fmla="*/ 0 w 73"/>
                <a:gd name="T1" fmla="*/ 62 h 119"/>
                <a:gd name="T2" fmla="*/ 4 w 73"/>
                <a:gd name="T3" fmla="*/ 42 h 119"/>
                <a:gd name="T4" fmla="*/ 8 w 73"/>
                <a:gd name="T5" fmla="*/ 27 h 119"/>
                <a:gd name="T6" fmla="*/ 15 w 73"/>
                <a:gd name="T7" fmla="*/ 16 h 119"/>
                <a:gd name="T8" fmla="*/ 23 w 73"/>
                <a:gd name="T9" fmla="*/ 8 h 119"/>
                <a:gd name="T10" fmla="*/ 31 w 73"/>
                <a:gd name="T11" fmla="*/ 4 h 119"/>
                <a:gd name="T12" fmla="*/ 39 w 73"/>
                <a:gd name="T13" fmla="*/ 0 h 119"/>
                <a:gd name="T14" fmla="*/ 46 w 73"/>
                <a:gd name="T15" fmla="*/ 4 h 119"/>
                <a:gd name="T16" fmla="*/ 54 w 73"/>
                <a:gd name="T17" fmla="*/ 8 h 119"/>
                <a:gd name="T18" fmla="*/ 62 w 73"/>
                <a:gd name="T19" fmla="*/ 16 h 119"/>
                <a:gd name="T20" fmla="*/ 65 w 73"/>
                <a:gd name="T21" fmla="*/ 27 h 119"/>
                <a:gd name="T22" fmla="*/ 69 w 73"/>
                <a:gd name="T23" fmla="*/ 42 h 119"/>
                <a:gd name="T24" fmla="*/ 73 w 73"/>
                <a:gd name="T25" fmla="*/ 58 h 119"/>
                <a:gd name="T26" fmla="*/ 69 w 73"/>
                <a:gd name="T27" fmla="*/ 77 h 119"/>
                <a:gd name="T28" fmla="*/ 65 w 73"/>
                <a:gd name="T29" fmla="*/ 92 h 119"/>
                <a:gd name="T30" fmla="*/ 62 w 73"/>
                <a:gd name="T31" fmla="*/ 104 h 119"/>
                <a:gd name="T32" fmla="*/ 54 w 73"/>
                <a:gd name="T33" fmla="*/ 111 h 119"/>
                <a:gd name="T34" fmla="*/ 46 w 73"/>
                <a:gd name="T35" fmla="*/ 115 h 119"/>
                <a:gd name="T36" fmla="*/ 35 w 73"/>
                <a:gd name="T37" fmla="*/ 119 h 119"/>
                <a:gd name="T38" fmla="*/ 27 w 73"/>
                <a:gd name="T39" fmla="*/ 115 h 119"/>
                <a:gd name="T40" fmla="*/ 19 w 73"/>
                <a:gd name="T41" fmla="*/ 108 h 119"/>
                <a:gd name="T42" fmla="*/ 12 w 73"/>
                <a:gd name="T43" fmla="*/ 100 h 119"/>
                <a:gd name="T44" fmla="*/ 4 w 73"/>
                <a:gd name="T45" fmla="*/ 81 h 119"/>
                <a:gd name="T46" fmla="*/ 0 w 73"/>
                <a:gd name="T47" fmla="*/ 62 h 119"/>
                <a:gd name="T48" fmla="*/ 19 w 73"/>
                <a:gd name="T49" fmla="*/ 62 h 119"/>
                <a:gd name="T50" fmla="*/ 19 w 73"/>
                <a:gd name="T51" fmla="*/ 85 h 119"/>
                <a:gd name="T52" fmla="*/ 23 w 73"/>
                <a:gd name="T53" fmla="*/ 100 h 119"/>
                <a:gd name="T54" fmla="*/ 27 w 73"/>
                <a:gd name="T55" fmla="*/ 108 h 119"/>
                <a:gd name="T56" fmla="*/ 31 w 73"/>
                <a:gd name="T57" fmla="*/ 111 h 119"/>
                <a:gd name="T58" fmla="*/ 39 w 73"/>
                <a:gd name="T59" fmla="*/ 111 h 119"/>
                <a:gd name="T60" fmla="*/ 42 w 73"/>
                <a:gd name="T61" fmla="*/ 111 h 119"/>
                <a:gd name="T62" fmla="*/ 46 w 73"/>
                <a:gd name="T63" fmla="*/ 108 h 119"/>
                <a:gd name="T64" fmla="*/ 50 w 73"/>
                <a:gd name="T65" fmla="*/ 104 h 119"/>
                <a:gd name="T66" fmla="*/ 54 w 73"/>
                <a:gd name="T67" fmla="*/ 96 h 119"/>
                <a:gd name="T68" fmla="*/ 54 w 73"/>
                <a:gd name="T69" fmla="*/ 77 h 119"/>
                <a:gd name="T70" fmla="*/ 58 w 73"/>
                <a:gd name="T71" fmla="*/ 54 h 119"/>
                <a:gd name="T72" fmla="*/ 54 w 73"/>
                <a:gd name="T73" fmla="*/ 39 h 119"/>
                <a:gd name="T74" fmla="*/ 54 w 73"/>
                <a:gd name="T75" fmla="*/ 23 h 119"/>
                <a:gd name="T76" fmla="*/ 50 w 73"/>
                <a:gd name="T77" fmla="*/ 16 h 119"/>
                <a:gd name="T78" fmla="*/ 46 w 73"/>
                <a:gd name="T79" fmla="*/ 12 h 119"/>
                <a:gd name="T80" fmla="*/ 42 w 73"/>
                <a:gd name="T81" fmla="*/ 8 h 119"/>
                <a:gd name="T82" fmla="*/ 39 w 73"/>
                <a:gd name="T83" fmla="*/ 8 h 119"/>
                <a:gd name="T84" fmla="*/ 31 w 73"/>
                <a:gd name="T85" fmla="*/ 8 h 119"/>
                <a:gd name="T86" fmla="*/ 27 w 73"/>
                <a:gd name="T87" fmla="*/ 12 h 119"/>
                <a:gd name="T88" fmla="*/ 23 w 73"/>
                <a:gd name="T89" fmla="*/ 19 h 119"/>
                <a:gd name="T90" fmla="*/ 19 w 73"/>
                <a:gd name="T91" fmla="*/ 35 h 119"/>
                <a:gd name="T92" fmla="*/ 19 w 73"/>
                <a:gd name="T93" fmla="*/ 50 h 119"/>
                <a:gd name="T94" fmla="*/ 19 w 73"/>
                <a:gd name="T95" fmla="*/ 62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9"/>
                <a:gd name="T146" fmla="*/ 73 w 73"/>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9">
                  <a:moveTo>
                    <a:pt x="0" y="62"/>
                  </a:moveTo>
                  <a:lnTo>
                    <a:pt x="4" y="42"/>
                  </a:lnTo>
                  <a:lnTo>
                    <a:pt x="8" y="27"/>
                  </a:lnTo>
                  <a:lnTo>
                    <a:pt x="15" y="16"/>
                  </a:lnTo>
                  <a:lnTo>
                    <a:pt x="23" y="8"/>
                  </a:lnTo>
                  <a:lnTo>
                    <a:pt x="31" y="4"/>
                  </a:lnTo>
                  <a:lnTo>
                    <a:pt x="39" y="0"/>
                  </a:lnTo>
                  <a:lnTo>
                    <a:pt x="46" y="4"/>
                  </a:lnTo>
                  <a:lnTo>
                    <a:pt x="54" y="8"/>
                  </a:lnTo>
                  <a:lnTo>
                    <a:pt x="62" y="16"/>
                  </a:lnTo>
                  <a:lnTo>
                    <a:pt x="65" y="27"/>
                  </a:lnTo>
                  <a:lnTo>
                    <a:pt x="69" y="42"/>
                  </a:lnTo>
                  <a:lnTo>
                    <a:pt x="73" y="58"/>
                  </a:lnTo>
                  <a:lnTo>
                    <a:pt x="69" y="77"/>
                  </a:lnTo>
                  <a:lnTo>
                    <a:pt x="65" y="92"/>
                  </a:lnTo>
                  <a:lnTo>
                    <a:pt x="62" y="104"/>
                  </a:lnTo>
                  <a:lnTo>
                    <a:pt x="54" y="111"/>
                  </a:lnTo>
                  <a:lnTo>
                    <a:pt x="46" y="115"/>
                  </a:lnTo>
                  <a:lnTo>
                    <a:pt x="35" y="119"/>
                  </a:lnTo>
                  <a:lnTo>
                    <a:pt x="27" y="115"/>
                  </a:lnTo>
                  <a:lnTo>
                    <a:pt x="19" y="108"/>
                  </a:lnTo>
                  <a:lnTo>
                    <a:pt x="12" y="100"/>
                  </a:lnTo>
                  <a:lnTo>
                    <a:pt x="4" y="81"/>
                  </a:lnTo>
                  <a:lnTo>
                    <a:pt x="0" y="62"/>
                  </a:lnTo>
                  <a:close/>
                  <a:moveTo>
                    <a:pt x="19" y="62"/>
                  </a:moveTo>
                  <a:lnTo>
                    <a:pt x="19" y="85"/>
                  </a:lnTo>
                  <a:lnTo>
                    <a:pt x="23" y="100"/>
                  </a:lnTo>
                  <a:lnTo>
                    <a:pt x="27" y="108"/>
                  </a:lnTo>
                  <a:lnTo>
                    <a:pt x="31" y="111"/>
                  </a:lnTo>
                  <a:lnTo>
                    <a:pt x="39" y="111"/>
                  </a:lnTo>
                  <a:lnTo>
                    <a:pt x="42" y="111"/>
                  </a:lnTo>
                  <a:lnTo>
                    <a:pt x="46" y="108"/>
                  </a:lnTo>
                  <a:lnTo>
                    <a:pt x="50" y="104"/>
                  </a:lnTo>
                  <a:lnTo>
                    <a:pt x="54" y="96"/>
                  </a:lnTo>
                  <a:lnTo>
                    <a:pt x="54" y="77"/>
                  </a:lnTo>
                  <a:lnTo>
                    <a:pt x="58" y="54"/>
                  </a:lnTo>
                  <a:lnTo>
                    <a:pt x="54" y="39"/>
                  </a:lnTo>
                  <a:lnTo>
                    <a:pt x="54" y="23"/>
                  </a:lnTo>
                  <a:lnTo>
                    <a:pt x="50" y="16"/>
                  </a:lnTo>
                  <a:lnTo>
                    <a:pt x="46" y="12"/>
                  </a:lnTo>
                  <a:lnTo>
                    <a:pt x="42" y="8"/>
                  </a:lnTo>
                  <a:lnTo>
                    <a:pt x="39" y="8"/>
                  </a:lnTo>
                  <a:lnTo>
                    <a:pt x="31" y="8"/>
                  </a:lnTo>
                  <a:lnTo>
                    <a:pt x="27" y="12"/>
                  </a:lnTo>
                  <a:lnTo>
                    <a:pt x="23" y="19"/>
                  </a:lnTo>
                  <a:lnTo>
                    <a:pt x="19" y="35"/>
                  </a:lnTo>
                  <a:lnTo>
                    <a:pt x="19" y="50"/>
                  </a:lnTo>
                  <a:lnTo>
                    <a:pt x="19" y="62"/>
                  </a:lnTo>
                  <a:close/>
                </a:path>
              </a:pathLst>
            </a:custGeom>
            <a:solidFill>
              <a:srgbClr val="000000"/>
            </a:solidFill>
            <a:ln w="0">
              <a:solidFill>
                <a:srgbClr val="000000"/>
              </a:solidFill>
              <a:round/>
              <a:headEnd/>
              <a:tailEnd/>
            </a:ln>
          </p:spPr>
          <p:txBody>
            <a:bodyPr/>
            <a:lstStyle/>
            <a:p>
              <a:endParaRPr lang="en-CA"/>
            </a:p>
          </p:txBody>
        </p:sp>
        <p:sp>
          <p:nvSpPr>
            <p:cNvPr id="19502" name="Freeform 239"/>
            <p:cNvSpPr>
              <a:spLocks/>
            </p:cNvSpPr>
            <p:nvPr/>
          </p:nvSpPr>
          <p:spPr bwMode="auto">
            <a:xfrm>
              <a:off x="2433" y="2569"/>
              <a:ext cx="42" cy="115"/>
            </a:xfrm>
            <a:custGeom>
              <a:avLst/>
              <a:gdLst>
                <a:gd name="T0" fmla="*/ 0 w 42"/>
                <a:gd name="T1" fmla="*/ 16 h 115"/>
                <a:gd name="T2" fmla="*/ 27 w 42"/>
                <a:gd name="T3" fmla="*/ 0 h 115"/>
                <a:gd name="T4" fmla="*/ 27 w 42"/>
                <a:gd name="T5" fmla="*/ 0 h 115"/>
                <a:gd name="T6" fmla="*/ 27 w 42"/>
                <a:gd name="T7" fmla="*/ 96 h 115"/>
                <a:gd name="T8" fmla="*/ 27 w 42"/>
                <a:gd name="T9" fmla="*/ 104 h 115"/>
                <a:gd name="T10" fmla="*/ 31 w 42"/>
                <a:gd name="T11" fmla="*/ 108 h 115"/>
                <a:gd name="T12" fmla="*/ 31 w 42"/>
                <a:gd name="T13" fmla="*/ 111 h 115"/>
                <a:gd name="T14" fmla="*/ 31 w 42"/>
                <a:gd name="T15" fmla="*/ 111 h 115"/>
                <a:gd name="T16" fmla="*/ 34 w 42"/>
                <a:gd name="T17" fmla="*/ 115 h 115"/>
                <a:gd name="T18" fmla="*/ 42 w 42"/>
                <a:gd name="T19" fmla="*/ 115 h 115"/>
                <a:gd name="T20" fmla="*/ 42 w 42"/>
                <a:gd name="T21" fmla="*/ 115 h 115"/>
                <a:gd name="T22" fmla="*/ 0 w 42"/>
                <a:gd name="T23" fmla="*/ 115 h 115"/>
                <a:gd name="T24" fmla="*/ 0 w 42"/>
                <a:gd name="T25" fmla="*/ 115 h 115"/>
                <a:gd name="T26" fmla="*/ 8 w 42"/>
                <a:gd name="T27" fmla="*/ 115 h 115"/>
                <a:gd name="T28" fmla="*/ 11 w 42"/>
                <a:gd name="T29" fmla="*/ 111 h 115"/>
                <a:gd name="T30" fmla="*/ 11 w 42"/>
                <a:gd name="T31" fmla="*/ 111 h 115"/>
                <a:gd name="T32" fmla="*/ 11 w 42"/>
                <a:gd name="T33" fmla="*/ 108 h 115"/>
                <a:gd name="T34" fmla="*/ 15 w 42"/>
                <a:gd name="T35" fmla="*/ 104 h 115"/>
                <a:gd name="T36" fmla="*/ 15 w 42"/>
                <a:gd name="T37" fmla="*/ 96 h 115"/>
                <a:gd name="T38" fmla="*/ 15 w 42"/>
                <a:gd name="T39" fmla="*/ 35 h 115"/>
                <a:gd name="T40" fmla="*/ 15 w 42"/>
                <a:gd name="T41" fmla="*/ 23 h 115"/>
                <a:gd name="T42" fmla="*/ 11 w 42"/>
                <a:gd name="T43" fmla="*/ 19 h 115"/>
                <a:gd name="T44" fmla="*/ 11 w 42"/>
                <a:gd name="T45" fmla="*/ 16 h 115"/>
                <a:gd name="T46" fmla="*/ 11 w 42"/>
                <a:gd name="T47" fmla="*/ 16 h 115"/>
                <a:gd name="T48" fmla="*/ 11 w 42"/>
                <a:gd name="T49" fmla="*/ 16 h 115"/>
                <a:gd name="T50" fmla="*/ 8 w 42"/>
                <a:gd name="T51" fmla="*/ 12 h 115"/>
                <a:gd name="T52" fmla="*/ 4 w 42"/>
                <a:gd name="T53" fmla="*/ 16 h 115"/>
                <a:gd name="T54" fmla="*/ 0 w 42"/>
                <a:gd name="T55" fmla="*/ 16 h 115"/>
                <a:gd name="T56" fmla="*/ 0 w 42"/>
                <a:gd name="T57" fmla="*/ 16 h 11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2"/>
                <a:gd name="T88" fmla="*/ 0 h 115"/>
                <a:gd name="T89" fmla="*/ 42 w 42"/>
                <a:gd name="T90" fmla="*/ 115 h 11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2" h="115">
                  <a:moveTo>
                    <a:pt x="0" y="16"/>
                  </a:moveTo>
                  <a:lnTo>
                    <a:pt x="27" y="0"/>
                  </a:lnTo>
                  <a:lnTo>
                    <a:pt x="27" y="96"/>
                  </a:lnTo>
                  <a:lnTo>
                    <a:pt x="27" y="104"/>
                  </a:lnTo>
                  <a:lnTo>
                    <a:pt x="31" y="108"/>
                  </a:lnTo>
                  <a:lnTo>
                    <a:pt x="31" y="111"/>
                  </a:lnTo>
                  <a:lnTo>
                    <a:pt x="34" y="115"/>
                  </a:lnTo>
                  <a:lnTo>
                    <a:pt x="42" y="115"/>
                  </a:lnTo>
                  <a:lnTo>
                    <a:pt x="0" y="115"/>
                  </a:lnTo>
                  <a:lnTo>
                    <a:pt x="8" y="115"/>
                  </a:lnTo>
                  <a:lnTo>
                    <a:pt x="11" y="111"/>
                  </a:lnTo>
                  <a:lnTo>
                    <a:pt x="11" y="108"/>
                  </a:lnTo>
                  <a:lnTo>
                    <a:pt x="15" y="104"/>
                  </a:lnTo>
                  <a:lnTo>
                    <a:pt x="15" y="96"/>
                  </a:lnTo>
                  <a:lnTo>
                    <a:pt x="15" y="35"/>
                  </a:lnTo>
                  <a:lnTo>
                    <a:pt x="15" y="23"/>
                  </a:lnTo>
                  <a:lnTo>
                    <a:pt x="11" y="19"/>
                  </a:lnTo>
                  <a:lnTo>
                    <a:pt x="11" y="16"/>
                  </a:lnTo>
                  <a:lnTo>
                    <a:pt x="8" y="12"/>
                  </a:lnTo>
                  <a:lnTo>
                    <a:pt x="4" y="16"/>
                  </a:lnTo>
                  <a:lnTo>
                    <a:pt x="0" y="16"/>
                  </a:lnTo>
                  <a:close/>
                </a:path>
              </a:pathLst>
            </a:custGeom>
            <a:solidFill>
              <a:srgbClr val="000000"/>
            </a:solidFill>
            <a:ln w="0">
              <a:solidFill>
                <a:srgbClr val="000000"/>
              </a:solidFill>
              <a:round/>
              <a:headEnd/>
              <a:tailEnd/>
            </a:ln>
          </p:spPr>
          <p:txBody>
            <a:bodyPr/>
            <a:lstStyle/>
            <a:p>
              <a:endParaRPr lang="en-CA"/>
            </a:p>
          </p:txBody>
        </p:sp>
        <p:sp>
          <p:nvSpPr>
            <p:cNvPr id="19503" name="Freeform 240"/>
            <p:cNvSpPr>
              <a:spLocks/>
            </p:cNvSpPr>
            <p:nvPr/>
          </p:nvSpPr>
          <p:spPr bwMode="auto">
            <a:xfrm>
              <a:off x="2513" y="2569"/>
              <a:ext cx="47" cy="115"/>
            </a:xfrm>
            <a:custGeom>
              <a:avLst/>
              <a:gdLst>
                <a:gd name="T0" fmla="*/ 0 w 47"/>
                <a:gd name="T1" fmla="*/ 16 h 115"/>
                <a:gd name="T2" fmla="*/ 31 w 47"/>
                <a:gd name="T3" fmla="*/ 0 h 115"/>
                <a:gd name="T4" fmla="*/ 31 w 47"/>
                <a:gd name="T5" fmla="*/ 0 h 115"/>
                <a:gd name="T6" fmla="*/ 31 w 47"/>
                <a:gd name="T7" fmla="*/ 96 h 115"/>
                <a:gd name="T8" fmla="*/ 31 w 47"/>
                <a:gd name="T9" fmla="*/ 104 h 115"/>
                <a:gd name="T10" fmla="*/ 31 w 47"/>
                <a:gd name="T11" fmla="*/ 108 h 115"/>
                <a:gd name="T12" fmla="*/ 35 w 47"/>
                <a:gd name="T13" fmla="*/ 111 h 115"/>
                <a:gd name="T14" fmla="*/ 35 w 47"/>
                <a:gd name="T15" fmla="*/ 111 h 115"/>
                <a:gd name="T16" fmla="*/ 39 w 47"/>
                <a:gd name="T17" fmla="*/ 115 h 115"/>
                <a:gd name="T18" fmla="*/ 47 w 47"/>
                <a:gd name="T19" fmla="*/ 115 h 115"/>
                <a:gd name="T20" fmla="*/ 47 w 47"/>
                <a:gd name="T21" fmla="*/ 115 h 115"/>
                <a:gd name="T22" fmla="*/ 4 w 47"/>
                <a:gd name="T23" fmla="*/ 115 h 115"/>
                <a:gd name="T24" fmla="*/ 4 w 47"/>
                <a:gd name="T25" fmla="*/ 115 h 115"/>
                <a:gd name="T26" fmla="*/ 12 w 47"/>
                <a:gd name="T27" fmla="*/ 115 h 115"/>
                <a:gd name="T28" fmla="*/ 16 w 47"/>
                <a:gd name="T29" fmla="*/ 111 h 115"/>
                <a:gd name="T30" fmla="*/ 16 w 47"/>
                <a:gd name="T31" fmla="*/ 111 h 115"/>
                <a:gd name="T32" fmla="*/ 16 w 47"/>
                <a:gd name="T33" fmla="*/ 108 h 115"/>
                <a:gd name="T34" fmla="*/ 20 w 47"/>
                <a:gd name="T35" fmla="*/ 104 h 115"/>
                <a:gd name="T36" fmla="*/ 20 w 47"/>
                <a:gd name="T37" fmla="*/ 96 h 115"/>
                <a:gd name="T38" fmla="*/ 20 w 47"/>
                <a:gd name="T39" fmla="*/ 35 h 115"/>
                <a:gd name="T40" fmla="*/ 20 w 47"/>
                <a:gd name="T41" fmla="*/ 23 h 115"/>
                <a:gd name="T42" fmla="*/ 16 w 47"/>
                <a:gd name="T43" fmla="*/ 19 h 115"/>
                <a:gd name="T44" fmla="*/ 16 w 47"/>
                <a:gd name="T45" fmla="*/ 16 h 115"/>
                <a:gd name="T46" fmla="*/ 16 w 47"/>
                <a:gd name="T47" fmla="*/ 16 h 115"/>
                <a:gd name="T48" fmla="*/ 12 w 47"/>
                <a:gd name="T49" fmla="*/ 16 h 115"/>
                <a:gd name="T50" fmla="*/ 12 w 47"/>
                <a:gd name="T51" fmla="*/ 12 h 115"/>
                <a:gd name="T52" fmla="*/ 8 w 47"/>
                <a:gd name="T53" fmla="*/ 16 h 115"/>
                <a:gd name="T54" fmla="*/ 4 w 47"/>
                <a:gd name="T55" fmla="*/ 16 h 115"/>
                <a:gd name="T56" fmla="*/ 0 w 47"/>
                <a:gd name="T57" fmla="*/ 16 h 11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7"/>
                <a:gd name="T88" fmla="*/ 0 h 115"/>
                <a:gd name="T89" fmla="*/ 47 w 47"/>
                <a:gd name="T90" fmla="*/ 115 h 11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7" h="115">
                  <a:moveTo>
                    <a:pt x="0" y="16"/>
                  </a:moveTo>
                  <a:lnTo>
                    <a:pt x="31" y="0"/>
                  </a:lnTo>
                  <a:lnTo>
                    <a:pt x="31" y="96"/>
                  </a:lnTo>
                  <a:lnTo>
                    <a:pt x="31" y="104"/>
                  </a:lnTo>
                  <a:lnTo>
                    <a:pt x="31" y="108"/>
                  </a:lnTo>
                  <a:lnTo>
                    <a:pt x="35" y="111"/>
                  </a:lnTo>
                  <a:lnTo>
                    <a:pt x="39" y="115"/>
                  </a:lnTo>
                  <a:lnTo>
                    <a:pt x="47" y="115"/>
                  </a:lnTo>
                  <a:lnTo>
                    <a:pt x="4" y="115"/>
                  </a:lnTo>
                  <a:lnTo>
                    <a:pt x="12" y="115"/>
                  </a:lnTo>
                  <a:lnTo>
                    <a:pt x="16" y="111"/>
                  </a:lnTo>
                  <a:lnTo>
                    <a:pt x="16" y="108"/>
                  </a:lnTo>
                  <a:lnTo>
                    <a:pt x="20" y="104"/>
                  </a:lnTo>
                  <a:lnTo>
                    <a:pt x="20" y="96"/>
                  </a:lnTo>
                  <a:lnTo>
                    <a:pt x="20" y="35"/>
                  </a:lnTo>
                  <a:lnTo>
                    <a:pt x="20" y="23"/>
                  </a:lnTo>
                  <a:lnTo>
                    <a:pt x="16" y="19"/>
                  </a:lnTo>
                  <a:lnTo>
                    <a:pt x="16" y="16"/>
                  </a:lnTo>
                  <a:lnTo>
                    <a:pt x="12" y="16"/>
                  </a:lnTo>
                  <a:lnTo>
                    <a:pt x="12" y="12"/>
                  </a:lnTo>
                  <a:lnTo>
                    <a:pt x="8" y="16"/>
                  </a:lnTo>
                  <a:lnTo>
                    <a:pt x="4" y="16"/>
                  </a:lnTo>
                  <a:lnTo>
                    <a:pt x="0" y="16"/>
                  </a:lnTo>
                  <a:close/>
                </a:path>
              </a:pathLst>
            </a:custGeom>
            <a:solidFill>
              <a:srgbClr val="000000"/>
            </a:solidFill>
            <a:ln w="0">
              <a:solidFill>
                <a:srgbClr val="000000"/>
              </a:solidFill>
              <a:round/>
              <a:headEnd/>
              <a:tailEnd/>
            </a:ln>
          </p:spPr>
          <p:txBody>
            <a:bodyPr/>
            <a:lstStyle/>
            <a:p>
              <a:endParaRPr lang="en-CA"/>
            </a:p>
          </p:txBody>
        </p:sp>
        <p:sp>
          <p:nvSpPr>
            <p:cNvPr id="19504" name="Rectangle 241"/>
            <p:cNvSpPr>
              <a:spLocks noChangeArrowheads="1"/>
            </p:cNvSpPr>
            <p:nvPr/>
          </p:nvSpPr>
          <p:spPr bwMode="auto">
            <a:xfrm>
              <a:off x="2705" y="25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9505" name="Freeform 242"/>
            <p:cNvSpPr>
              <a:spLocks noEditPoints="1"/>
            </p:cNvSpPr>
            <p:nvPr/>
          </p:nvSpPr>
          <p:spPr bwMode="auto">
            <a:xfrm>
              <a:off x="2897" y="2569"/>
              <a:ext cx="73" cy="119"/>
            </a:xfrm>
            <a:custGeom>
              <a:avLst/>
              <a:gdLst>
                <a:gd name="T0" fmla="*/ 0 w 73"/>
                <a:gd name="T1" fmla="*/ 62 h 119"/>
                <a:gd name="T2" fmla="*/ 4 w 73"/>
                <a:gd name="T3" fmla="*/ 42 h 119"/>
                <a:gd name="T4" fmla="*/ 8 w 73"/>
                <a:gd name="T5" fmla="*/ 27 h 119"/>
                <a:gd name="T6" fmla="*/ 12 w 73"/>
                <a:gd name="T7" fmla="*/ 16 h 119"/>
                <a:gd name="T8" fmla="*/ 23 w 73"/>
                <a:gd name="T9" fmla="*/ 8 h 119"/>
                <a:gd name="T10" fmla="*/ 31 w 73"/>
                <a:gd name="T11" fmla="*/ 4 h 119"/>
                <a:gd name="T12" fmla="*/ 39 w 73"/>
                <a:gd name="T13" fmla="*/ 0 h 119"/>
                <a:gd name="T14" fmla="*/ 46 w 73"/>
                <a:gd name="T15" fmla="*/ 4 h 119"/>
                <a:gd name="T16" fmla="*/ 54 w 73"/>
                <a:gd name="T17" fmla="*/ 8 h 119"/>
                <a:gd name="T18" fmla="*/ 58 w 73"/>
                <a:gd name="T19" fmla="*/ 16 h 119"/>
                <a:gd name="T20" fmla="*/ 65 w 73"/>
                <a:gd name="T21" fmla="*/ 27 h 119"/>
                <a:gd name="T22" fmla="*/ 69 w 73"/>
                <a:gd name="T23" fmla="*/ 42 h 119"/>
                <a:gd name="T24" fmla="*/ 73 w 73"/>
                <a:gd name="T25" fmla="*/ 58 h 119"/>
                <a:gd name="T26" fmla="*/ 69 w 73"/>
                <a:gd name="T27" fmla="*/ 77 h 119"/>
                <a:gd name="T28" fmla="*/ 65 w 73"/>
                <a:gd name="T29" fmla="*/ 92 h 119"/>
                <a:gd name="T30" fmla="*/ 62 w 73"/>
                <a:gd name="T31" fmla="*/ 104 h 119"/>
                <a:gd name="T32" fmla="*/ 54 w 73"/>
                <a:gd name="T33" fmla="*/ 111 h 119"/>
                <a:gd name="T34" fmla="*/ 42 w 73"/>
                <a:gd name="T35" fmla="*/ 115 h 119"/>
                <a:gd name="T36" fmla="*/ 35 w 73"/>
                <a:gd name="T37" fmla="*/ 119 h 119"/>
                <a:gd name="T38" fmla="*/ 27 w 73"/>
                <a:gd name="T39" fmla="*/ 115 h 119"/>
                <a:gd name="T40" fmla="*/ 19 w 73"/>
                <a:gd name="T41" fmla="*/ 108 h 119"/>
                <a:gd name="T42" fmla="*/ 12 w 73"/>
                <a:gd name="T43" fmla="*/ 100 h 119"/>
                <a:gd name="T44" fmla="*/ 4 w 73"/>
                <a:gd name="T45" fmla="*/ 81 h 119"/>
                <a:gd name="T46" fmla="*/ 0 w 73"/>
                <a:gd name="T47" fmla="*/ 62 h 119"/>
                <a:gd name="T48" fmla="*/ 15 w 73"/>
                <a:gd name="T49" fmla="*/ 62 h 119"/>
                <a:gd name="T50" fmla="*/ 19 w 73"/>
                <a:gd name="T51" fmla="*/ 85 h 119"/>
                <a:gd name="T52" fmla="*/ 23 w 73"/>
                <a:gd name="T53" fmla="*/ 100 h 119"/>
                <a:gd name="T54" fmla="*/ 27 w 73"/>
                <a:gd name="T55" fmla="*/ 108 h 119"/>
                <a:gd name="T56" fmla="*/ 31 w 73"/>
                <a:gd name="T57" fmla="*/ 111 h 119"/>
                <a:gd name="T58" fmla="*/ 35 w 73"/>
                <a:gd name="T59" fmla="*/ 111 h 119"/>
                <a:gd name="T60" fmla="*/ 42 w 73"/>
                <a:gd name="T61" fmla="*/ 111 h 119"/>
                <a:gd name="T62" fmla="*/ 46 w 73"/>
                <a:gd name="T63" fmla="*/ 108 h 119"/>
                <a:gd name="T64" fmla="*/ 50 w 73"/>
                <a:gd name="T65" fmla="*/ 104 h 119"/>
                <a:gd name="T66" fmla="*/ 50 w 73"/>
                <a:gd name="T67" fmla="*/ 96 h 119"/>
                <a:gd name="T68" fmla="*/ 54 w 73"/>
                <a:gd name="T69" fmla="*/ 77 h 119"/>
                <a:gd name="T70" fmla="*/ 54 w 73"/>
                <a:gd name="T71" fmla="*/ 54 h 119"/>
                <a:gd name="T72" fmla="*/ 54 w 73"/>
                <a:gd name="T73" fmla="*/ 39 h 119"/>
                <a:gd name="T74" fmla="*/ 50 w 73"/>
                <a:gd name="T75" fmla="*/ 23 h 119"/>
                <a:gd name="T76" fmla="*/ 50 w 73"/>
                <a:gd name="T77" fmla="*/ 16 h 119"/>
                <a:gd name="T78" fmla="*/ 46 w 73"/>
                <a:gd name="T79" fmla="*/ 12 h 119"/>
                <a:gd name="T80" fmla="*/ 42 w 73"/>
                <a:gd name="T81" fmla="*/ 8 h 119"/>
                <a:gd name="T82" fmla="*/ 35 w 73"/>
                <a:gd name="T83" fmla="*/ 8 h 119"/>
                <a:gd name="T84" fmla="*/ 31 w 73"/>
                <a:gd name="T85" fmla="*/ 8 h 119"/>
                <a:gd name="T86" fmla="*/ 27 w 73"/>
                <a:gd name="T87" fmla="*/ 12 h 119"/>
                <a:gd name="T88" fmla="*/ 23 w 73"/>
                <a:gd name="T89" fmla="*/ 19 h 119"/>
                <a:gd name="T90" fmla="*/ 19 w 73"/>
                <a:gd name="T91" fmla="*/ 35 h 119"/>
                <a:gd name="T92" fmla="*/ 19 w 73"/>
                <a:gd name="T93" fmla="*/ 50 h 119"/>
                <a:gd name="T94" fmla="*/ 15 w 73"/>
                <a:gd name="T95" fmla="*/ 62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9"/>
                <a:gd name="T146" fmla="*/ 73 w 73"/>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9">
                  <a:moveTo>
                    <a:pt x="0" y="62"/>
                  </a:moveTo>
                  <a:lnTo>
                    <a:pt x="4" y="42"/>
                  </a:lnTo>
                  <a:lnTo>
                    <a:pt x="8" y="27"/>
                  </a:lnTo>
                  <a:lnTo>
                    <a:pt x="12" y="16"/>
                  </a:lnTo>
                  <a:lnTo>
                    <a:pt x="23" y="8"/>
                  </a:lnTo>
                  <a:lnTo>
                    <a:pt x="31" y="4"/>
                  </a:lnTo>
                  <a:lnTo>
                    <a:pt x="39" y="0"/>
                  </a:lnTo>
                  <a:lnTo>
                    <a:pt x="46" y="4"/>
                  </a:lnTo>
                  <a:lnTo>
                    <a:pt x="54" y="8"/>
                  </a:lnTo>
                  <a:lnTo>
                    <a:pt x="58" y="16"/>
                  </a:lnTo>
                  <a:lnTo>
                    <a:pt x="65" y="27"/>
                  </a:lnTo>
                  <a:lnTo>
                    <a:pt x="69" y="42"/>
                  </a:lnTo>
                  <a:lnTo>
                    <a:pt x="73" y="58"/>
                  </a:lnTo>
                  <a:lnTo>
                    <a:pt x="69" y="77"/>
                  </a:lnTo>
                  <a:lnTo>
                    <a:pt x="65" y="92"/>
                  </a:lnTo>
                  <a:lnTo>
                    <a:pt x="62" y="104"/>
                  </a:lnTo>
                  <a:lnTo>
                    <a:pt x="54" y="111"/>
                  </a:lnTo>
                  <a:lnTo>
                    <a:pt x="42" y="115"/>
                  </a:lnTo>
                  <a:lnTo>
                    <a:pt x="35" y="119"/>
                  </a:lnTo>
                  <a:lnTo>
                    <a:pt x="27" y="115"/>
                  </a:lnTo>
                  <a:lnTo>
                    <a:pt x="19" y="108"/>
                  </a:lnTo>
                  <a:lnTo>
                    <a:pt x="12" y="100"/>
                  </a:lnTo>
                  <a:lnTo>
                    <a:pt x="4" y="81"/>
                  </a:lnTo>
                  <a:lnTo>
                    <a:pt x="0" y="62"/>
                  </a:lnTo>
                  <a:close/>
                  <a:moveTo>
                    <a:pt x="15" y="62"/>
                  </a:moveTo>
                  <a:lnTo>
                    <a:pt x="19" y="85"/>
                  </a:lnTo>
                  <a:lnTo>
                    <a:pt x="23" y="100"/>
                  </a:lnTo>
                  <a:lnTo>
                    <a:pt x="27" y="108"/>
                  </a:lnTo>
                  <a:lnTo>
                    <a:pt x="31" y="111"/>
                  </a:lnTo>
                  <a:lnTo>
                    <a:pt x="35" y="111"/>
                  </a:lnTo>
                  <a:lnTo>
                    <a:pt x="42" y="111"/>
                  </a:lnTo>
                  <a:lnTo>
                    <a:pt x="46" y="108"/>
                  </a:lnTo>
                  <a:lnTo>
                    <a:pt x="50" y="104"/>
                  </a:lnTo>
                  <a:lnTo>
                    <a:pt x="50" y="96"/>
                  </a:lnTo>
                  <a:lnTo>
                    <a:pt x="54" y="77"/>
                  </a:lnTo>
                  <a:lnTo>
                    <a:pt x="54" y="54"/>
                  </a:lnTo>
                  <a:lnTo>
                    <a:pt x="54" y="39"/>
                  </a:lnTo>
                  <a:lnTo>
                    <a:pt x="50" y="23"/>
                  </a:lnTo>
                  <a:lnTo>
                    <a:pt x="50" y="16"/>
                  </a:lnTo>
                  <a:lnTo>
                    <a:pt x="46" y="12"/>
                  </a:lnTo>
                  <a:lnTo>
                    <a:pt x="42" y="8"/>
                  </a:lnTo>
                  <a:lnTo>
                    <a:pt x="35" y="8"/>
                  </a:lnTo>
                  <a:lnTo>
                    <a:pt x="31" y="8"/>
                  </a:lnTo>
                  <a:lnTo>
                    <a:pt x="27" y="12"/>
                  </a:lnTo>
                  <a:lnTo>
                    <a:pt x="23" y="19"/>
                  </a:lnTo>
                  <a:lnTo>
                    <a:pt x="19" y="35"/>
                  </a:lnTo>
                  <a:lnTo>
                    <a:pt x="19" y="50"/>
                  </a:lnTo>
                  <a:lnTo>
                    <a:pt x="15" y="62"/>
                  </a:lnTo>
                  <a:close/>
                </a:path>
              </a:pathLst>
            </a:custGeom>
            <a:solidFill>
              <a:srgbClr val="000000"/>
            </a:solidFill>
            <a:ln w="0">
              <a:solidFill>
                <a:srgbClr val="000000"/>
              </a:solidFill>
              <a:round/>
              <a:headEnd/>
              <a:tailEnd/>
            </a:ln>
          </p:spPr>
          <p:txBody>
            <a:bodyPr/>
            <a:lstStyle/>
            <a:p>
              <a:endParaRPr lang="en-CA"/>
            </a:p>
          </p:txBody>
        </p:sp>
        <p:sp>
          <p:nvSpPr>
            <p:cNvPr id="19506" name="Rectangle 243"/>
            <p:cNvSpPr>
              <a:spLocks noChangeArrowheads="1"/>
            </p:cNvSpPr>
            <p:nvPr/>
          </p:nvSpPr>
          <p:spPr bwMode="auto">
            <a:xfrm>
              <a:off x="3304" y="25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9507" name="Freeform 244"/>
            <p:cNvSpPr>
              <a:spLocks noEditPoints="1"/>
            </p:cNvSpPr>
            <p:nvPr/>
          </p:nvSpPr>
          <p:spPr bwMode="auto">
            <a:xfrm>
              <a:off x="3503" y="2569"/>
              <a:ext cx="69" cy="119"/>
            </a:xfrm>
            <a:custGeom>
              <a:avLst/>
              <a:gdLst>
                <a:gd name="T0" fmla="*/ 0 w 69"/>
                <a:gd name="T1" fmla="*/ 62 h 119"/>
                <a:gd name="T2" fmla="*/ 0 w 69"/>
                <a:gd name="T3" fmla="*/ 42 h 119"/>
                <a:gd name="T4" fmla="*/ 4 w 69"/>
                <a:gd name="T5" fmla="*/ 27 h 119"/>
                <a:gd name="T6" fmla="*/ 12 w 69"/>
                <a:gd name="T7" fmla="*/ 16 h 119"/>
                <a:gd name="T8" fmla="*/ 20 w 69"/>
                <a:gd name="T9" fmla="*/ 8 h 119"/>
                <a:gd name="T10" fmla="*/ 27 w 69"/>
                <a:gd name="T11" fmla="*/ 4 h 119"/>
                <a:gd name="T12" fmla="*/ 35 w 69"/>
                <a:gd name="T13" fmla="*/ 0 h 119"/>
                <a:gd name="T14" fmla="*/ 43 w 69"/>
                <a:gd name="T15" fmla="*/ 4 h 119"/>
                <a:gd name="T16" fmla="*/ 50 w 69"/>
                <a:gd name="T17" fmla="*/ 8 h 119"/>
                <a:gd name="T18" fmla="*/ 58 w 69"/>
                <a:gd name="T19" fmla="*/ 16 h 119"/>
                <a:gd name="T20" fmla="*/ 62 w 69"/>
                <a:gd name="T21" fmla="*/ 27 h 119"/>
                <a:gd name="T22" fmla="*/ 66 w 69"/>
                <a:gd name="T23" fmla="*/ 42 h 119"/>
                <a:gd name="T24" fmla="*/ 69 w 69"/>
                <a:gd name="T25" fmla="*/ 58 h 119"/>
                <a:gd name="T26" fmla="*/ 66 w 69"/>
                <a:gd name="T27" fmla="*/ 77 h 119"/>
                <a:gd name="T28" fmla="*/ 62 w 69"/>
                <a:gd name="T29" fmla="*/ 92 h 119"/>
                <a:gd name="T30" fmla="*/ 58 w 69"/>
                <a:gd name="T31" fmla="*/ 104 h 119"/>
                <a:gd name="T32" fmla="*/ 50 w 69"/>
                <a:gd name="T33" fmla="*/ 111 h 119"/>
                <a:gd name="T34" fmla="*/ 43 w 69"/>
                <a:gd name="T35" fmla="*/ 115 h 119"/>
                <a:gd name="T36" fmla="*/ 35 w 69"/>
                <a:gd name="T37" fmla="*/ 119 h 119"/>
                <a:gd name="T38" fmla="*/ 23 w 69"/>
                <a:gd name="T39" fmla="*/ 115 h 119"/>
                <a:gd name="T40" fmla="*/ 16 w 69"/>
                <a:gd name="T41" fmla="*/ 108 h 119"/>
                <a:gd name="T42" fmla="*/ 8 w 69"/>
                <a:gd name="T43" fmla="*/ 100 h 119"/>
                <a:gd name="T44" fmla="*/ 0 w 69"/>
                <a:gd name="T45" fmla="*/ 81 h 119"/>
                <a:gd name="T46" fmla="*/ 0 w 69"/>
                <a:gd name="T47" fmla="*/ 62 h 119"/>
                <a:gd name="T48" fmla="*/ 16 w 69"/>
                <a:gd name="T49" fmla="*/ 62 h 119"/>
                <a:gd name="T50" fmla="*/ 16 w 69"/>
                <a:gd name="T51" fmla="*/ 85 h 119"/>
                <a:gd name="T52" fmla="*/ 20 w 69"/>
                <a:gd name="T53" fmla="*/ 100 h 119"/>
                <a:gd name="T54" fmla="*/ 23 w 69"/>
                <a:gd name="T55" fmla="*/ 108 h 119"/>
                <a:gd name="T56" fmla="*/ 27 w 69"/>
                <a:gd name="T57" fmla="*/ 111 h 119"/>
                <a:gd name="T58" fmla="*/ 35 w 69"/>
                <a:gd name="T59" fmla="*/ 111 h 119"/>
                <a:gd name="T60" fmla="*/ 39 w 69"/>
                <a:gd name="T61" fmla="*/ 111 h 119"/>
                <a:gd name="T62" fmla="*/ 43 w 69"/>
                <a:gd name="T63" fmla="*/ 108 h 119"/>
                <a:gd name="T64" fmla="*/ 46 w 69"/>
                <a:gd name="T65" fmla="*/ 104 h 119"/>
                <a:gd name="T66" fmla="*/ 50 w 69"/>
                <a:gd name="T67" fmla="*/ 96 h 119"/>
                <a:gd name="T68" fmla="*/ 50 w 69"/>
                <a:gd name="T69" fmla="*/ 77 h 119"/>
                <a:gd name="T70" fmla="*/ 54 w 69"/>
                <a:gd name="T71" fmla="*/ 54 h 119"/>
                <a:gd name="T72" fmla="*/ 50 w 69"/>
                <a:gd name="T73" fmla="*/ 39 h 119"/>
                <a:gd name="T74" fmla="*/ 50 w 69"/>
                <a:gd name="T75" fmla="*/ 23 h 119"/>
                <a:gd name="T76" fmla="*/ 46 w 69"/>
                <a:gd name="T77" fmla="*/ 16 h 119"/>
                <a:gd name="T78" fmla="*/ 43 w 69"/>
                <a:gd name="T79" fmla="*/ 12 h 119"/>
                <a:gd name="T80" fmla="*/ 39 w 69"/>
                <a:gd name="T81" fmla="*/ 8 h 119"/>
                <a:gd name="T82" fmla="*/ 35 w 69"/>
                <a:gd name="T83" fmla="*/ 8 h 119"/>
                <a:gd name="T84" fmla="*/ 27 w 69"/>
                <a:gd name="T85" fmla="*/ 8 h 119"/>
                <a:gd name="T86" fmla="*/ 23 w 69"/>
                <a:gd name="T87" fmla="*/ 12 h 119"/>
                <a:gd name="T88" fmla="*/ 20 w 69"/>
                <a:gd name="T89" fmla="*/ 19 h 119"/>
                <a:gd name="T90" fmla="*/ 16 w 69"/>
                <a:gd name="T91" fmla="*/ 35 h 119"/>
                <a:gd name="T92" fmla="*/ 16 w 69"/>
                <a:gd name="T93" fmla="*/ 50 h 119"/>
                <a:gd name="T94" fmla="*/ 16 w 69"/>
                <a:gd name="T95" fmla="*/ 62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2"/>
                  </a:moveTo>
                  <a:lnTo>
                    <a:pt x="0" y="42"/>
                  </a:lnTo>
                  <a:lnTo>
                    <a:pt x="4" y="27"/>
                  </a:lnTo>
                  <a:lnTo>
                    <a:pt x="12" y="16"/>
                  </a:lnTo>
                  <a:lnTo>
                    <a:pt x="20" y="8"/>
                  </a:lnTo>
                  <a:lnTo>
                    <a:pt x="27" y="4"/>
                  </a:lnTo>
                  <a:lnTo>
                    <a:pt x="35" y="0"/>
                  </a:lnTo>
                  <a:lnTo>
                    <a:pt x="43" y="4"/>
                  </a:lnTo>
                  <a:lnTo>
                    <a:pt x="50" y="8"/>
                  </a:lnTo>
                  <a:lnTo>
                    <a:pt x="58" y="16"/>
                  </a:lnTo>
                  <a:lnTo>
                    <a:pt x="62" y="27"/>
                  </a:lnTo>
                  <a:lnTo>
                    <a:pt x="66" y="42"/>
                  </a:lnTo>
                  <a:lnTo>
                    <a:pt x="69" y="58"/>
                  </a:lnTo>
                  <a:lnTo>
                    <a:pt x="66" y="77"/>
                  </a:lnTo>
                  <a:lnTo>
                    <a:pt x="62" y="92"/>
                  </a:lnTo>
                  <a:lnTo>
                    <a:pt x="58" y="104"/>
                  </a:lnTo>
                  <a:lnTo>
                    <a:pt x="50" y="111"/>
                  </a:lnTo>
                  <a:lnTo>
                    <a:pt x="43" y="115"/>
                  </a:lnTo>
                  <a:lnTo>
                    <a:pt x="35" y="119"/>
                  </a:lnTo>
                  <a:lnTo>
                    <a:pt x="23" y="115"/>
                  </a:lnTo>
                  <a:lnTo>
                    <a:pt x="16" y="108"/>
                  </a:lnTo>
                  <a:lnTo>
                    <a:pt x="8" y="100"/>
                  </a:lnTo>
                  <a:lnTo>
                    <a:pt x="0" y="81"/>
                  </a:lnTo>
                  <a:lnTo>
                    <a:pt x="0" y="62"/>
                  </a:lnTo>
                  <a:close/>
                  <a:moveTo>
                    <a:pt x="16" y="62"/>
                  </a:moveTo>
                  <a:lnTo>
                    <a:pt x="16" y="85"/>
                  </a:lnTo>
                  <a:lnTo>
                    <a:pt x="20" y="100"/>
                  </a:lnTo>
                  <a:lnTo>
                    <a:pt x="23" y="108"/>
                  </a:lnTo>
                  <a:lnTo>
                    <a:pt x="27" y="111"/>
                  </a:lnTo>
                  <a:lnTo>
                    <a:pt x="35" y="111"/>
                  </a:lnTo>
                  <a:lnTo>
                    <a:pt x="39" y="111"/>
                  </a:lnTo>
                  <a:lnTo>
                    <a:pt x="43" y="108"/>
                  </a:lnTo>
                  <a:lnTo>
                    <a:pt x="46" y="104"/>
                  </a:lnTo>
                  <a:lnTo>
                    <a:pt x="50" y="96"/>
                  </a:lnTo>
                  <a:lnTo>
                    <a:pt x="50" y="77"/>
                  </a:lnTo>
                  <a:lnTo>
                    <a:pt x="54" y="54"/>
                  </a:lnTo>
                  <a:lnTo>
                    <a:pt x="50" y="39"/>
                  </a:lnTo>
                  <a:lnTo>
                    <a:pt x="50" y="23"/>
                  </a:lnTo>
                  <a:lnTo>
                    <a:pt x="46" y="16"/>
                  </a:lnTo>
                  <a:lnTo>
                    <a:pt x="43" y="12"/>
                  </a:lnTo>
                  <a:lnTo>
                    <a:pt x="39" y="8"/>
                  </a:lnTo>
                  <a:lnTo>
                    <a:pt x="35" y="8"/>
                  </a:lnTo>
                  <a:lnTo>
                    <a:pt x="27" y="8"/>
                  </a:lnTo>
                  <a:lnTo>
                    <a:pt x="23" y="12"/>
                  </a:lnTo>
                  <a:lnTo>
                    <a:pt x="20" y="19"/>
                  </a:lnTo>
                  <a:lnTo>
                    <a:pt x="16" y="35"/>
                  </a:lnTo>
                  <a:lnTo>
                    <a:pt x="16" y="50"/>
                  </a:lnTo>
                  <a:lnTo>
                    <a:pt x="16" y="62"/>
                  </a:lnTo>
                  <a:close/>
                </a:path>
              </a:pathLst>
            </a:custGeom>
            <a:solidFill>
              <a:srgbClr val="000000"/>
            </a:solidFill>
            <a:ln w="0">
              <a:solidFill>
                <a:srgbClr val="000000"/>
              </a:solidFill>
              <a:round/>
              <a:headEnd/>
              <a:tailEnd/>
            </a:ln>
          </p:spPr>
          <p:txBody>
            <a:bodyPr/>
            <a:lstStyle/>
            <a:p>
              <a:endParaRPr lang="en-CA"/>
            </a:p>
          </p:txBody>
        </p:sp>
        <p:sp>
          <p:nvSpPr>
            <p:cNvPr id="19508" name="Rectangle 245"/>
            <p:cNvSpPr>
              <a:spLocks noChangeArrowheads="1"/>
            </p:cNvSpPr>
            <p:nvPr/>
          </p:nvSpPr>
          <p:spPr bwMode="auto">
            <a:xfrm>
              <a:off x="4071" y="25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9509" name="Freeform 246"/>
            <p:cNvSpPr>
              <a:spLocks noEditPoints="1"/>
            </p:cNvSpPr>
            <p:nvPr/>
          </p:nvSpPr>
          <p:spPr bwMode="auto">
            <a:xfrm>
              <a:off x="4267" y="2569"/>
              <a:ext cx="69" cy="119"/>
            </a:xfrm>
            <a:custGeom>
              <a:avLst/>
              <a:gdLst>
                <a:gd name="T0" fmla="*/ 0 w 69"/>
                <a:gd name="T1" fmla="*/ 62 h 119"/>
                <a:gd name="T2" fmla="*/ 0 w 69"/>
                <a:gd name="T3" fmla="*/ 42 h 119"/>
                <a:gd name="T4" fmla="*/ 8 w 69"/>
                <a:gd name="T5" fmla="*/ 27 h 119"/>
                <a:gd name="T6" fmla="*/ 11 w 69"/>
                <a:gd name="T7" fmla="*/ 16 h 119"/>
                <a:gd name="T8" fmla="*/ 19 w 69"/>
                <a:gd name="T9" fmla="*/ 8 h 119"/>
                <a:gd name="T10" fmla="*/ 27 w 69"/>
                <a:gd name="T11" fmla="*/ 4 h 119"/>
                <a:gd name="T12" fmla="*/ 34 w 69"/>
                <a:gd name="T13" fmla="*/ 0 h 119"/>
                <a:gd name="T14" fmla="*/ 42 w 69"/>
                <a:gd name="T15" fmla="*/ 4 h 119"/>
                <a:gd name="T16" fmla="*/ 50 w 69"/>
                <a:gd name="T17" fmla="*/ 8 h 119"/>
                <a:gd name="T18" fmla="*/ 57 w 69"/>
                <a:gd name="T19" fmla="*/ 16 h 119"/>
                <a:gd name="T20" fmla="*/ 65 w 69"/>
                <a:gd name="T21" fmla="*/ 27 h 119"/>
                <a:gd name="T22" fmla="*/ 69 w 69"/>
                <a:gd name="T23" fmla="*/ 42 h 119"/>
                <a:gd name="T24" fmla="*/ 69 w 69"/>
                <a:gd name="T25" fmla="*/ 58 h 119"/>
                <a:gd name="T26" fmla="*/ 69 w 69"/>
                <a:gd name="T27" fmla="*/ 77 h 119"/>
                <a:gd name="T28" fmla="*/ 65 w 69"/>
                <a:gd name="T29" fmla="*/ 92 h 119"/>
                <a:gd name="T30" fmla="*/ 57 w 69"/>
                <a:gd name="T31" fmla="*/ 104 h 119"/>
                <a:gd name="T32" fmla="*/ 50 w 69"/>
                <a:gd name="T33" fmla="*/ 111 h 119"/>
                <a:gd name="T34" fmla="*/ 42 w 69"/>
                <a:gd name="T35" fmla="*/ 115 h 119"/>
                <a:gd name="T36" fmla="*/ 34 w 69"/>
                <a:gd name="T37" fmla="*/ 119 h 119"/>
                <a:gd name="T38" fmla="*/ 27 w 69"/>
                <a:gd name="T39" fmla="*/ 115 h 119"/>
                <a:gd name="T40" fmla="*/ 15 w 69"/>
                <a:gd name="T41" fmla="*/ 108 h 119"/>
                <a:gd name="T42" fmla="*/ 8 w 69"/>
                <a:gd name="T43" fmla="*/ 100 h 119"/>
                <a:gd name="T44" fmla="*/ 4 w 69"/>
                <a:gd name="T45" fmla="*/ 81 h 119"/>
                <a:gd name="T46" fmla="*/ 0 w 69"/>
                <a:gd name="T47" fmla="*/ 62 h 119"/>
                <a:gd name="T48" fmla="*/ 15 w 69"/>
                <a:gd name="T49" fmla="*/ 62 h 119"/>
                <a:gd name="T50" fmla="*/ 19 w 69"/>
                <a:gd name="T51" fmla="*/ 85 h 119"/>
                <a:gd name="T52" fmla="*/ 23 w 69"/>
                <a:gd name="T53" fmla="*/ 100 h 119"/>
                <a:gd name="T54" fmla="*/ 27 w 69"/>
                <a:gd name="T55" fmla="*/ 108 h 119"/>
                <a:gd name="T56" fmla="*/ 31 w 69"/>
                <a:gd name="T57" fmla="*/ 111 h 119"/>
                <a:gd name="T58" fmla="*/ 34 w 69"/>
                <a:gd name="T59" fmla="*/ 111 h 119"/>
                <a:gd name="T60" fmla="*/ 38 w 69"/>
                <a:gd name="T61" fmla="*/ 111 h 119"/>
                <a:gd name="T62" fmla="*/ 42 w 69"/>
                <a:gd name="T63" fmla="*/ 108 h 119"/>
                <a:gd name="T64" fmla="*/ 46 w 69"/>
                <a:gd name="T65" fmla="*/ 104 h 119"/>
                <a:gd name="T66" fmla="*/ 50 w 69"/>
                <a:gd name="T67" fmla="*/ 96 h 119"/>
                <a:gd name="T68" fmla="*/ 54 w 69"/>
                <a:gd name="T69" fmla="*/ 77 h 119"/>
                <a:gd name="T70" fmla="*/ 54 w 69"/>
                <a:gd name="T71" fmla="*/ 54 h 119"/>
                <a:gd name="T72" fmla="*/ 54 w 69"/>
                <a:gd name="T73" fmla="*/ 39 h 119"/>
                <a:gd name="T74" fmla="*/ 50 w 69"/>
                <a:gd name="T75" fmla="*/ 23 h 119"/>
                <a:gd name="T76" fmla="*/ 46 w 69"/>
                <a:gd name="T77" fmla="*/ 16 h 119"/>
                <a:gd name="T78" fmla="*/ 42 w 69"/>
                <a:gd name="T79" fmla="*/ 12 h 119"/>
                <a:gd name="T80" fmla="*/ 38 w 69"/>
                <a:gd name="T81" fmla="*/ 8 h 119"/>
                <a:gd name="T82" fmla="*/ 34 w 69"/>
                <a:gd name="T83" fmla="*/ 8 h 119"/>
                <a:gd name="T84" fmla="*/ 31 w 69"/>
                <a:gd name="T85" fmla="*/ 8 h 119"/>
                <a:gd name="T86" fmla="*/ 27 w 69"/>
                <a:gd name="T87" fmla="*/ 12 h 119"/>
                <a:gd name="T88" fmla="*/ 19 w 69"/>
                <a:gd name="T89" fmla="*/ 19 h 119"/>
                <a:gd name="T90" fmla="*/ 19 w 69"/>
                <a:gd name="T91" fmla="*/ 35 h 119"/>
                <a:gd name="T92" fmla="*/ 15 w 69"/>
                <a:gd name="T93" fmla="*/ 50 h 119"/>
                <a:gd name="T94" fmla="*/ 15 w 69"/>
                <a:gd name="T95" fmla="*/ 62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2"/>
                  </a:moveTo>
                  <a:lnTo>
                    <a:pt x="0" y="42"/>
                  </a:lnTo>
                  <a:lnTo>
                    <a:pt x="8" y="27"/>
                  </a:lnTo>
                  <a:lnTo>
                    <a:pt x="11" y="16"/>
                  </a:lnTo>
                  <a:lnTo>
                    <a:pt x="19" y="8"/>
                  </a:lnTo>
                  <a:lnTo>
                    <a:pt x="27" y="4"/>
                  </a:lnTo>
                  <a:lnTo>
                    <a:pt x="34" y="0"/>
                  </a:lnTo>
                  <a:lnTo>
                    <a:pt x="42" y="4"/>
                  </a:lnTo>
                  <a:lnTo>
                    <a:pt x="50" y="8"/>
                  </a:lnTo>
                  <a:lnTo>
                    <a:pt x="57" y="16"/>
                  </a:lnTo>
                  <a:lnTo>
                    <a:pt x="65" y="27"/>
                  </a:lnTo>
                  <a:lnTo>
                    <a:pt x="69" y="42"/>
                  </a:lnTo>
                  <a:lnTo>
                    <a:pt x="69" y="58"/>
                  </a:lnTo>
                  <a:lnTo>
                    <a:pt x="69" y="77"/>
                  </a:lnTo>
                  <a:lnTo>
                    <a:pt x="65" y="92"/>
                  </a:lnTo>
                  <a:lnTo>
                    <a:pt x="57" y="104"/>
                  </a:lnTo>
                  <a:lnTo>
                    <a:pt x="50" y="111"/>
                  </a:lnTo>
                  <a:lnTo>
                    <a:pt x="42" y="115"/>
                  </a:lnTo>
                  <a:lnTo>
                    <a:pt x="34" y="119"/>
                  </a:lnTo>
                  <a:lnTo>
                    <a:pt x="27" y="115"/>
                  </a:lnTo>
                  <a:lnTo>
                    <a:pt x="15" y="108"/>
                  </a:lnTo>
                  <a:lnTo>
                    <a:pt x="8" y="100"/>
                  </a:lnTo>
                  <a:lnTo>
                    <a:pt x="4" y="81"/>
                  </a:lnTo>
                  <a:lnTo>
                    <a:pt x="0" y="62"/>
                  </a:lnTo>
                  <a:close/>
                  <a:moveTo>
                    <a:pt x="15" y="62"/>
                  </a:moveTo>
                  <a:lnTo>
                    <a:pt x="19" y="85"/>
                  </a:lnTo>
                  <a:lnTo>
                    <a:pt x="23" y="100"/>
                  </a:lnTo>
                  <a:lnTo>
                    <a:pt x="27" y="108"/>
                  </a:lnTo>
                  <a:lnTo>
                    <a:pt x="31" y="111"/>
                  </a:lnTo>
                  <a:lnTo>
                    <a:pt x="34" y="111"/>
                  </a:lnTo>
                  <a:lnTo>
                    <a:pt x="38" y="111"/>
                  </a:lnTo>
                  <a:lnTo>
                    <a:pt x="42" y="108"/>
                  </a:lnTo>
                  <a:lnTo>
                    <a:pt x="46" y="104"/>
                  </a:lnTo>
                  <a:lnTo>
                    <a:pt x="50" y="96"/>
                  </a:lnTo>
                  <a:lnTo>
                    <a:pt x="54" y="77"/>
                  </a:lnTo>
                  <a:lnTo>
                    <a:pt x="54" y="54"/>
                  </a:lnTo>
                  <a:lnTo>
                    <a:pt x="54" y="39"/>
                  </a:lnTo>
                  <a:lnTo>
                    <a:pt x="50" y="23"/>
                  </a:lnTo>
                  <a:lnTo>
                    <a:pt x="46" y="16"/>
                  </a:lnTo>
                  <a:lnTo>
                    <a:pt x="42" y="12"/>
                  </a:lnTo>
                  <a:lnTo>
                    <a:pt x="38" y="8"/>
                  </a:lnTo>
                  <a:lnTo>
                    <a:pt x="34" y="8"/>
                  </a:lnTo>
                  <a:lnTo>
                    <a:pt x="31" y="8"/>
                  </a:lnTo>
                  <a:lnTo>
                    <a:pt x="27" y="12"/>
                  </a:lnTo>
                  <a:lnTo>
                    <a:pt x="19" y="19"/>
                  </a:lnTo>
                  <a:lnTo>
                    <a:pt x="19" y="35"/>
                  </a:lnTo>
                  <a:lnTo>
                    <a:pt x="15" y="50"/>
                  </a:lnTo>
                  <a:lnTo>
                    <a:pt x="15" y="62"/>
                  </a:lnTo>
                  <a:close/>
                </a:path>
              </a:pathLst>
            </a:custGeom>
            <a:solidFill>
              <a:srgbClr val="000000"/>
            </a:solidFill>
            <a:ln w="0">
              <a:solidFill>
                <a:srgbClr val="000000"/>
              </a:solidFill>
              <a:round/>
              <a:headEnd/>
              <a:tailEnd/>
            </a:ln>
          </p:spPr>
          <p:txBody>
            <a:bodyPr/>
            <a:lstStyle/>
            <a:p>
              <a:endParaRPr lang="en-CA"/>
            </a:p>
          </p:txBody>
        </p:sp>
        <p:sp>
          <p:nvSpPr>
            <p:cNvPr id="19510" name="Rectangle 247"/>
            <p:cNvSpPr>
              <a:spLocks noChangeArrowheads="1"/>
            </p:cNvSpPr>
            <p:nvPr/>
          </p:nvSpPr>
          <p:spPr bwMode="auto">
            <a:xfrm>
              <a:off x="4670" y="2535"/>
              <a:ext cx="7" cy="207"/>
            </a:xfrm>
            <a:prstGeom prst="rect">
              <a:avLst/>
            </a:prstGeom>
            <a:solidFill>
              <a:srgbClr val="000000"/>
            </a:solidFill>
            <a:ln w="0">
              <a:solidFill>
                <a:srgbClr val="000000"/>
              </a:solidFill>
              <a:miter lim="800000"/>
              <a:headEnd/>
              <a:tailEnd/>
            </a:ln>
          </p:spPr>
          <p:txBody>
            <a:bodyPr/>
            <a:lstStyle/>
            <a:p>
              <a:endParaRPr lang="en-US"/>
            </a:p>
          </p:txBody>
        </p:sp>
        <p:sp>
          <p:nvSpPr>
            <p:cNvPr id="19511" name="Freeform 248"/>
            <p:cNvSpPr>
              <a:spLocks noEditPoints="1"/>
            </p:cNvSpPr>
            <p:nvPr/>
          </p:nvSpPr>
          <p:spPr bwMode="auto">
            <a:xfrm>
              <a:off x="4869" y="2569"/>
              <a:ext cx="73" cy="119"/>
            </a:xfrm>
            <a:custGeom>
              <a:avLst/>
              <a:gdLst>
                <a:gd name="T0" fmla="*/ 0 w 73"/>
                <a:gd name="T1" fmla="*/ 62 h 119"/>
                <a:gd name="T2" fmla="*/ 4 w 73"/>
                <a:gd name="T3" fmla="*/ 42 h 119"/>
                <a:gd name="T4" fmla="*/ 8 w 73"/>
                <a:gd name="T5" fmla="*/ 27 h 119"/>
                <a:gd name="T6" fmla="*/ 12 w 73"/>
                <a:gd name="T7" fmla="*/ 16 h 119"/>
                <a:gd name="T8" fmla="*/ 23 w 73"/>
                <a:gd name="T9" fmla="*/ 8 h 119"/>
                <a:gd name="T10" fmla="*/ 31 w 73"/>
                <a:gd name="T11" fmla="*/ 4 h 119"/>
                <a:gd name="T12" fmla="*/ 39 w 73"/>
                <a:gd name="T13" fmla="*/ 0 h 119"/>
                <a:gd name="T14" fmla="*/ 46 w 73"/>
                <a:gd name="T15" fmla="*/ 4 h 119"/>
                <a:gd name="T16" fmla="*/ 54 w 73"/>
                <a:gd name="T17" fmla="*/ 8 h 119"/>
                <a:gd name="T18" fmla="*/ 58 w 73"/>
                <a:gd name="T19" fmla="*/ 16 h 119"/>
                <a:gd name="T20" fmla="*/ 66 w 73"/>
                <a:gd name="T21" fmla="*/ 27 h 119"/>
                <a:gd name="T22" fmla="*/ 69 w 73"/>
                <a:gd name="T23" fmla="*/ 42 h 119"/>
                <a:gd name="T24" fmla="*/ 73 w 73"/>
                <a:gd name="T25" fmla="*/ 58 h 119"/>
                <a:gd name="T26" fmla="*/ 69 w 73"/>
                <a:gd name="T27" fmla="*/ 77 h 119"/>
                <a:gd name="T28" fmla="*/ 66 w 73"/>
                <a:gd name="T29" fmla="*/ 92 h 119"/>
                <a:gd name="T30" fmla="*/ 62 w 73"/>
                <a:gd name="T31" fmla="*/ 104 h 119"/>
                <a:gd name="T32" fmla="*/ 54 w 73"/>
                <a:gd name="T33" fmla="*/ 111 h 119"/>
                <a:gd name="T34" fmla="*/ 42 w 73"/>
                <a:gd name="T35" fmla="*/ 115 h 119"/>
                <a:gd name="T36" fmla="*/ 35 w 73"/>
                <a:gd name="T37" fmla="*/ 119 h 119"/>
                <a:gd name="T38" fmla="*/ 27 w 73"/>
                <a:gd name="T39" fmla="*/ 115 h 119"/>
                <a:gd name="T40" fmla="*/ 19 w 73"/>
                <a:gd name="T41" fmla="*/ 108 h 119"/>
                <a:gd name="T42" fmla="*/ 12 w 73"/>
                <a:gd name="T43" fmla="*/ 100 h 119"/>
                <a:gd name="T44" fmla="*/ 4 w 73"/>
                <a:gd name="T45" fmla="*/ 81 h 119"/>
                <a:gd name="T46" fmla="*/ 0 w 73"/>
                <a:gd name="T47" fmla="*/ 62 h 119"/>
                <a:gd name="T48" fmla="*/ 16 w 73"/>
                <a:gd name="T49" fmla="*/ 62 h 119"/>
                <a:gd name="T50" fmla="*/ 19 w 73"/>
                <a:gd name="T51" fmla="*/ 85 h 119"/>
                <a:gd name="T52" fmla="*/ 23 w 73"/>
                <a:gd name="T53" fmla="*/ 100 h 119"/>
                <a:gd name="T54" fmla="*/ 27 w 73"/>
                <a:gd name="T55" fmla="*/ 108 h 119"/>
                <a:gd name="T56" fmla="*/ 31 w 73"/>
                <a:gd name="T57" fmla="*/ 111 h 119"/>
                <a:gd name="T58" fmla="*/ 35 w 73"/>
                <a:gd name="T59" fmla="*/ 111 h 119"/>
                <a:gd name="T60" fmla="*/ 42 w 73"/>
                <a:gd name="T61" fmla="*/ 111 h 119"/>
                <a:gd name="T62" fmla="*/ 46 w 73"/>
                <a:gd name="T63" fmla="*/ 108 h 119"/>
                <a:gd name="T64" fmla="*/ 50 w 73"/>
                <a:gd name="T65" fmla="*/ 104 h 119"/>
                <a:gd name="T66" fmla="*/ 54 w 73"/>
                <a:gd name="T67" fmla="*/ 96 h 119"/>
                <a:gd name="T68" fmla="*/ 54 w 73"/>
                <a:gd name="T69" fmla="*/ 77 h 119"/>
                <a:gd name="T70" fmla="*/ 54 w 73"/>
                <a:gd name="T71" fmla="*/ 54 h 119"/>
                <a:gd name="T72" fmla="*/ 54 w 73"/>
                <a:gd name="T73" fmla="*/ 39 h 119"/>
                <a:gd name="T74" fmla="*/ 50 w 73"/>
                <a:gd name="T75" fmla="*/ 23 h 119"/>
                <a:gd name="T76" fmla="*/ 50 w 73"/>
                <a:gd name="T77" fmla="*/ 16 h 119"/>
                <a:gd name="T78" fmla="*/ 46 w 73"/>
                <a:gd name="T79" fmla="*/ 12 h 119"/>
                <a:gd name="T80" fmla="*/ 42 w 73"/>
                <a:gd name="T81" fmla="*/ 8 h 119"/>
                <a:gd name="T82" fmla="*/ 39 w 73"/>
                <a:gd name="T83" fmla="*/ 8 h 119"/>
                <a:gd name="T84" fmla="*/ 31 w 73"/>
                <a:gd name="T85" fmla="*/ 8 h 119"/>
                <a:gd name="T86" fmla="*/ 27 w 73"/>
                <a:gd name="T87" fmla="*/ 12 h 119"/>
                <a:gd name="T88" fmla="*/ 23 w 73"/>
                <a:gd name="T89" fmla="*/ 19 h 119"/>
                <a:gd name="T90" fmla="*/ 19 w 73"/>
                <a:gd name="T91" fmla="*/ 35 h 119"/>
                <a:gd name="T92" fmla="*/ 19 w 73"/>
                <a:gd name="T93" fmla="*/ 50 h 119"/>
                <a:gd name="T94" fmla="*/ 16 w 73"/>
                <a:gd name="T95" fmla="*/ 62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9"/>
                <a:gd name="T146" fmla="*/ 73 w 73"/>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9">
                  <a:moveTo>
                    <a:pt x="0" y="62"/>
                  </a:moveTo>
                  <a:lnTo>
                    <a:pt x="4" y="42"/>
                  </a:lnTo>
                  <a:lnTo>
                    <a:pt x="8" y="27"/>
                  </a:lnTo>
                  <a:lnTo>
                    <a:pt x="12" y="16"/>
                  </a:lnTo>
                  <a:lnTo>
                    <a:pt x="23" y="8"/>
                  </a:lnTo>
                  <a:lnTo>
                    <a:pt x="31" y="4"/>
                  </a:lnTo>
                  <a:lnTo>
                    <a:pt x="39" y="0"/>
                  </a:lnTo>
                  <a:lnTo>
                    <a:pt x="46" y="4"/>
                  </a:lnTo>
                  <a:lnTo>
                    <a:pt x="54" y="8"/>
                  </a:lnTo>
                  <a:lnTo>
                    <a:pt x="58" y="16"/>
                  </a:lnTo>
                  <a:lnTo>
                    <a:pt x="66" y="27"/>
                  </a:lnTo>
                  <a:lnTo>
                    <a:pt x="69" y="42"/>
                  </a:lnTo>
                  <a:lnTo>
                    <a:pt x="73" y="58"/>
                  </a:lnTo>
                  <a:lnTo>
                    <a:pt x="69" y="77"/>
                  </a:lnTo>
                  <a:lnTo>
                    <a:pt x="66" y="92"/>
                  </a:lnTo>
                  <a:lnTo>
                    <a:pt x="62" y="104"/>
                  </a:lnTo>
                  <a:lnTo>
                    <a:pt x="54" y="111"/>
                  </a:lnTo>
                  <a:lnTo>
                    <a:pt x="42" y="115"/>
                  </a:lnTo>
                  <a:lnTo>
                    <a:pt x="35" y="119"/>
                  </a:lnTo>
                  <a:lnTo>
                    <a:pt x="27" y="115"/>
                  </a:lnTo>
                  <a:lnTo>
                    <a:pt x="19" y="108"/>
                  </a:lnTo>
                  <a:lnTo>
                    <a:pt x="12" y="100"/>
                  </a:lnTo>
                  <a:lnTo>
                    <a:pt x="4" y="81"/>
                  </a:lnTo>
                  <a:lnTo>
                    <a:pt x="0" y="62"/>
                  </a:lnTo>
                  <a:close/>
                  <a:moveTo>
                    <a:pt x="16" y="62"/>
                  </a:moveTo>
                  <a:lnTo>
                    <a:pt x="19" y="85"/>
                  </a:lnTo>
                  <a:lnTo>
                    <a:pt x="23" y="100"/>
                  </a:lnTo>
                  <a:lnTo>
                    <a:pt x="27" y="108"/>
                  </a:lnTo>
                  <a:lnTo>
                    <a:pt x="31" y="111"/>
                  </a:lnTo>
                  <a:lnTo>
                    <a:pt x="35" y="111"/>
                  </a:lnTo>
                  <a:lnTo>
                    <a:pt x="42" y="111"/>
                  </a:lnTo>
                  <a:lnTo>
                    <a:pt x="46" y="108"/>
                  </a:lnTo>
                  <a:lnTo>
                    <a:pt x="50" y="104"/>
                  </a:lnTo>
                  <a:lnTo>
                    <a:pt x="54" y="96"/>
                  </a:lnTo>
                  <a:lnTo>
                    <a:pt x="54" y="77"/>
                  </a:lnTo>
                  <a:lnTo>
                    <a:pt x="54" y="54"/>
                  </a:lnTo>
                  <a:lnTo>
                    <a:pt x="54" y="39"/>
                  </a:lnTo>
                  <a:lnTo>
                    <a:pt x="50" y="23"/>
                  </a:lnTo>
                  <a:lnTo>
                    <a:pt x="50" y="16"/>
                  </a:lnTo>
                  <a:lnTo>
                    <a:pt x="46" y="12"/>
                  </a:lnTo>
                  <a:lnTo>
                    <a:pt x="42" y="8"/>
                  </a:lnTo>
                  <a:lnTo>
                    <a:pt x="39" y="8"/>
                  </a:lnTo>
                  <a:lnTo>
                    <a:pt x="31" y="8"/>
                  </a:lnTo>
                  <a:lnTo>
                    <a:pt x="27" y="12"/>
                  </a:lnTo>
                  <a:lnTo>
                    <a:pt x="23" y="19"/>
                  </a:lnTo>
                  <a:lnTo>
                    <a:pt x="19" y="35"/>
                  </a:lnTo>
                  <a:lnTo>
                    <a:pt x="19" y="50"/>
                  </a:lnTo>
                  <a:lnTo>
                    <a:pt x="16" y="62"/>
                  </a:lnTo>
                  <a:close/>
                </a:path>
              </a:pathLst>
            </a:custGeom>
            <a:solidFill>
              <a:srgbClr val="000000"/>
            </a:solidFill>
            <a:ln w="0">
              <a:solidFill>
                <a:srgbClr val="000000"/>
              </a:solidFill>
              <a:round/>
              <a:headEnd/>
              <a:tailEnd/>
            </a:ln>
          </p:spPr>
          <p:txBody>
            <a:bodyPr/>
            <a:lstStyle/>
            <a:p>
              <a:endParaRPr lang="en-CA"/>
            </a:p>
          </p:txBody>
        </p:sp>
        <p:sp>
          <p:nvSpPr>
            <p:cNvPr id="19512" name="Rectangle 249"/>
            <p:cNvSpPr>
              <a:spLocks noChangeArrowheads="1"/>
            </p:cNvSpPr>
            <p:nvPr/>
          </p:nvSpPr>
          <p:spPr bwMode="auto">
            <a:xfrm>
              <a:off x="5268" y="25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9513" name="Rectangle 250"/>
            <p:cNvSpPr>
              <a:spLocks noChangeArrowheads="1"/>
            </p:cNvSpPr>
            <p:nvPr/>
          </p:nvSpPr>
          <p:spPr bwMode="auto">
            <a:xfrm>
              <a:off x="188" y="2749"/>
              <a:ext cx="8" cy="208"/>
            </a:xfrm>
            <a:prstGeom prst="rect">
              <a:avLst/>
            </a:prstGeom>
            <a:solidFill>
              <a:srgbClr val="000000"/>
            </a:solidFill>
            <a:ln w="0">
              <a:solidFill>
                <a:srgbClr val="000000"/>
              </a:solidFill>
              <a:miter lim="800000"/>
              <a:headEnd/>
              <a:tailEnd/>
            </a:ln>
          </p:spPr>
          <p:txBody>
            <a:bodyPr/>
            <a:lstStyle/>
            <a:p>
              <a:endParaRPr lang="en-US"/>
            </a:p>
          </p:txBody>
        </p:sp>
        <p:sp>
          <p:nvSpPr>
            <p:cNvPr id="19514" name="Freeform 251"/>
            <p:cNvSpPr>
              <a:spLocks/>
            </p:cNvSpPr>
            <p:nvPr/>
          </p:nvSpPr>
          <p:spPr bwMode="auto">
            <a:xfrm>
              <a:off x="254" y="2776"/>
              <a:ext cx="34" cy="115"/>
            </a:xfrm>
            <a:custGeom>
              <a:avLst/>
              <a:gdLst>
                <a:gd name="T0" fmla="*/ 26 w 34"/>
                <a:gd name="T1" fmla="*/ 0 h 115"/>
                <a:gd name="T2" fmla="*/ 26 w 34"/>
                <a:gd name="T3" fmla="*/ 100 h 115"/>
                <a:gd name="T4" fmla="*/ 26 w 34"/>
                <a:gd name="T5" fmla="*/ 108 h 115"/>
                <a:gd name="T6" fmla="*/ 26 w 34"/>
                <a:gd name="T7" fmla="*/ 112 h 115"/>
                <a:gd name="T8" fmla="*/ 26 w 34"/>
                <a:gd name="T9" fmla="*/ 112 h 115"/>
                <a:gd name="T10" fmla="*/ 30 w 34"/>
                <a:gd name="T11" fmla="*/ 115 h 115"/>
                <a:gd name="T12" fmla="*/ 30 w 34"/>
                <a:gd name="T13" fmla="*/ 115 h 115"/>
                <a:gd name="T14" fmla="*/ 34 w 34"/>
                <a:gd name="T15" fmla="*/ 115 h 115"/>
                <a:gd name="T16" fmla="*/ 34 w 34"/>
                <a:gd name="T17" fmla="*/ 115 h 115"/>
                <a:gd name="T18" fmla="*/ 0 w 34"/>
                <a:gd name="T19" fmla="*/ 115 h 115"/>
                <a:gd name="T20" fmla="*/ 0 w 34"/>
                <a:gd name="T21" fmla="*/ 115 h 115"/>
                <a:gd name="T22" fmla="*/ 3 w 34"/>
                <a:gd name="T23" fmla="*/ 115 h 115"/>
                <a:gd name="T24" fmla="*/ 7 w 34"/>
                <a:gd name="T25" fmla="*/ 115 h 115"/>
                <a:gd name="T26" fmla="*/ 11 w 34"/>
                <a:gd name="T27" fmla="*/ 112 h 115"/>
                <a:gd name="T28" fmla="*/ 11 w 34"/>
                <a:gd name="T29" fmla="*/ 112 h 115"/>
                <a:gd name="T30" fmla="*/ 11 w 34"/>
                <a:gd name="T31" fmla="*/ 108 h 115"/>
                <a:gd name="T32" fmla="*/ 11 w 34"/>
                <a:gd name="T33" fmla="*/ 100 h 115"/>
                <a:gd name="T34" fmla="*/ 11 w 34"/>
                <a:gd name="T35" fmla="*/ 31 h 115"/>
                <a:gd name="T36" fmla="*/ 11 w 34"/>
                <a:gd name="T37" fmla="*/ 20 h 115"/>
                <a:gd name="T38" fmla="*/ 11 w 34"/>
                <a:gd name="T39" fmla="*/ 16 h 115"/>
                <a:gd name="T40" fmla="*/ 11 w 34"/>
                <a:gd name="T41" fmla="*/ 12 h 115"/>
                <a:gd name="T42" fmla="*/ 11 w 34"/>
                <a:gd name="T43" fmla="*/ 8 h 115"/>
                <a:gd name="T44" fmla="*/ 7 w 34"/>
                <a:gd name="T45" fmla="*/ 8 h 115"/>
                <a:gd name="T46" fmla="*/ 7 w 34"/>
                <a:gd name="T47" fmla="*/ 8 h 115"/>
                <a:gd name="T48" fmla="*/ 3 w 34"/>
                <a:gd name="T49" fmla="*/ 8 h 115"/>
                <a:gd name="T50" fmla="*/ 3 w 34"/>
                <a:gd name="T51" fmla="*/ 12 h 115"/>
                <a:gd name="T52" fmla="*/ 0 w 34"/>
                <a:gd name="T53" fmla="*/ 8 h 115"/>
                <a:gd name="T54" fmla="*/ 23 w 34"/>
                <a:gd name="T55" fmla="*/ 0 h 115"/>
                <a:gd name="T56" fmla="*/ 26 w 34"/>
                <a:gd name="T57" fmla="*/ 0 h 11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4"/>
                <a:gd name="T88" fmla="*/ 0 h 115"/>
                <a:gd name="T89" fmla="*/ 34 w 34"/>
                <a:gd name="T90" fmla="*/ 115 h 11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4" h="115">
                  <a:moveTo>
                    <a:pt x="26" y="0"/>
                  </a:moveTo>
                  <a:lnTo>
                    <a:pt x="26" y="100"/>
                  </a:lnTo>
                  <a:lnTo>
                    <a:pt x="26" y="108"/>
                  </a:lnTo>
                  <a:lnTo>
                    <a:pt x="26" y="112"/>
                  </a:lnTo>
                  <a:lnTo>
                    <a:pt x="30" y="115"/>
                  </a:lnTo>
                  <a:lnTo>
                    <a:pt x="34" y="115"/>
                  </a:lnTo>
                  <a:lnTo>
                    <a:pt x="0" y="115"/>
                  </a:lnTo>
                  <a:lnTo>
                    <a:pt x="3" y="115"/>
                  </a:lnTo>
                  <a:lnTo>
                    <a:pt x="7" y="115"/>
                  </a:lnTo>
                  <a:lnTo>
                    <a:pt x="11" y="112"/>
                  </a:lnTo>
                  <a:lnTo>
                    <a:pt x="11" y="108"/>
                  </a:lnTo>
                  <a:lnTo>
                    <a:pt x="11" y="100"/>
                  </a:lnTo>
                  <a:lnTo>
                    <a:pt x="11" y="31"/>
                  </a:lnTo>
                  <a:lnTo>
                    <a:pt x="11" y="20"/>
                  </a:lnTo>
                  <a:lnTo>
                    <a:pt x="11" y="16"/>
                  </a:lnTo>
                  <a:lnTo>
                    <a:pt x="11" y="12"/>
                  </a:lnTo>
                  <a:lnTo>
                    <a:pt x="11" y="8"/>
                  </a:lnTo>
                  <a:lnTo>
                    <a:pt x="7" y="8"/>
                  </a:lnTo>
                  <a:lnTo>
                    <a:pt x="3" y="8"/>
                  </a:lnTo>
                  <a:lnTo>
                    <a:pt x="3" y="12"/>
                  </a:lnTo>
                  <a:lnTo>
                    <a:pt x="0" y="8"/>
                  </a:lnTo>
                  <a:lnTo>
                    <a:pt x="23" y="0"/>
                  </a:lnTo>
                  <a:lnTo>
                    <a:pt x="26" y="0"/>
                  </a:lnTo>
                  <a:close/>
                </a:path>
              </a:pathLst>
            </a:custGeom>
            <a:solidFill>
              <a:srgbClr val="000000"/>
            </a:solidFill>
            <a:ln w="0">
              <a:solidFill>
                <a:srgbClr val="000000"/>
              </a:solidFill>
              <a:round/>
              <a:headEnd/>
              <a:tailEnd/>
            </a:ln>
          </p:spPr>
          <p:txBody>
            <a:bodyPr/>
            <a:lstStyle/>
            <a:p>
              <a:endParaRPr lang="en-CA"/>
            </a:p>
          </p:txBody>
        </p:sp>
        <p:sp>
          <p:nvSpPr>
            <p:cNvPr id="19515" name="Freeform 252"/>
            <p:cNvSpPr>
              <a:spLocks/>
            </p:cNvSpPr>
            <p:nvPr/>
          </p:nvSpPr>
          <p:spPr bwMode="auto">
            <a:xfrm>
              <a:off x="296" y="2819"/>
              <a:ext cx="80" cy="76"/>
            </a:xfrm>
            <a:custGeom>
              <a:avLst/>
              <a:gdLst>
                <a:gd name="T0" fmla="*/ 73 w 80"/>
                <a:gd name="T1" fmla="*/ 0 h 76"/>
                <a:gd name="T2" fmla="*/ 73 w 80"/>
                <a:gd name="T3" fmla="*/ 46 h 76"/>
                <a:gd name="T4" fmla="*/ 73 w 80"/>
                <a:gd name="T5" fmla="*/ 57 h 76"/>
                <a:gd name="T6" fmla="*/ 73 w 80"/>
                <a:gd name="T7" fmla="*/ 61 h 76"/>
                <a:gd name="T8" fmla="*/ 73 w 80"/>
                <a:gd name="T9" fmla="*/ 65 h 76"/>
                <a:gd name="T10" fmla="*/ 73 w 80"/>
                <a:gd name="T11" fmla="*/ 65 h 76"/>
                <a:gd name="T12" fmla="*/ 73 w 80"/>
                <a:gd name="T13" fmla="*/ 65 h 76"/>
                <a:gd name="T14" fmla="*/ 77 w 80"/>
                <a:gd name="T15" fmla="*/ 65 h 76"/>
                <a:gd name="T16" fmla="*/ 77 w 80"/>
                <a:gd name="T17" fmla="*/ 65 h 76"/>
                <a:gd name="T18" fmla="*/ 80 w 80"/>
                <a:gd name="T19" fmla="*/ 65 h 76"/>
                <a:gd name="T20" fmla="*/ 80 w 80"/>
                <a:gd name="T21" fmla="*/ 69 h 76"/>
                <a:gd name="T22" fmla="*/ 61 w 80"/>
                <a:gd name="T23" fmla="*/ 76 h 76"/>
                <a:gd name="T24" fmla="*/ 57 w 80"/>
                <a:gd name="T25" fmla="*/ 76 h 76"/>
                <a:gd name="T26" fmla="*/ 57 w 80"/>
                <a:gd name="T27" fmla="*/ 61 h 76"/>
                <a:gd name="T28" fmla="*/ 50 w 80"/>
                <a:gd name="T29" fmla="*/ 69 h 76"/>
                <a:gd name="T30" fmla="*/ 42 w 80"/>
                <a:gd name="T31" fmla="*/ 72 h 76"/>
                <a:gd name="T32" fmla="*/ 38 w 80"/>
                <a:gd name="T33" fmla="*/ 76 h 76"/>
                <a:gd name="T34" fmla="*/ 30 w 80"/>
                <a:gd name="T35" fmla="*/ 76 h 76"/>
                <a:gd name="T36" fmla="*/ 27 w 80"/>
                <a:gd name="T37" fmla="*/ 76 h 76"/>
                <a:gd name="T38" fmla="*/ 19 w 80"/>
                <a:gd name="T39" fmla="*/ 72 h 76"/>
                <a:gd name="T40" fmla="*/ 15 w 80"/>
                <a:gd name="T41" fmla="*/ 69 h 76"/>
                <a:gd name="T42" fmla="*/ 15 w 80"/>
                <a:gd name="T43" fmla="*/ 61 h 76"/>
                <a:gd name="T44" fmla="*/ 11 w 80"/>
                <a:gd name="T45" fmla="*/ 57 h 76"/>
                <a:gd name="T46" fmla="*/ 11 w 80"/>
                <a:gd name="T47" fmla="*/ 46 h 76"/>
                <a:gd name="T48" fmla="*/ 11 w 80"/>
                <a:gd name="T49" fmla="*/ 11 h 76"/>
                <a:gd name="T50" fmla="*/ 11 w 80"/>
                <a:gd name="T51" fmla="*/ 7 h 76"/>
                <a:gd name="T52" fmla="*/ 11 w 80"/>
                <a:gd name="T53" fmla="*/ 3 h 76"/>
                <a:gd name="T54" fmla="*/ 7 w 80"/>
                <a:gd name="T55" fmla="*/ 3 h 76"/>
                <a:gd name="T56" fmla="*/ 7 w 80"/>
                <a:gd name="T57" fmla="*/ 0 h 76"/>
                <a:gd name="T58" fmla="*/ 4 w 80"/>
                <a:gd name="T59" fmla="*/ 0 h 76"/>
                <a:gd name="T60" fmla="*/ 0 w 80"/>
                <a:gd name="T61" fmla="*/ 0 h 76"/>
                <a:gd name="T62" fmla="*/ 0 w 80"/>
                <a:gd name="T63" fmla="*/ 0 h 76"/>
                <a:gd name="T64" fmla="*/ 27 w 80"/>
                <a:gd name="T65" fmla="*/ 0 h 76"/>
                <a:gd name="T66" fmla="*/ 27 w 80"/>
                <a:gd name="T67" fmla="*/ 49 h 76"/>
                <a:gd name="T68" fmla="*/ 27 w 80"/>
                <a:gd name="T69" fmla="*/ 57 h 76"/>
                <a:gd name="T70" fmla="*/ 30 w 80"/>
                <a:gd name="T71" fmla="*/ 61 h 76"/>
                <a:gd name="T72" fmla="*/ 34 w 80"/>
                <a:gd name="T73" fmla="*/ 65 h 76"/>
                <a:gd name="T74" fmla="*/ 38 w 80"/>
                <a:gd name="T75" fmla="*/ 65 h 76"/>
                <a:gd name="T76" fmla="*/ 42 w 80"/>
                <a:gd name="T77" fmla="*/ 65 h 76"/>
                <a:gd name="T78" fmla="*/ 46 w 80"/>
                <a:gd name="T79" fmla="*/ 65 h 76"/>
                <a:gd name="T80" fmla="*/ 50 w 80"/>
                <a:gd name="T81" fmla="*/ 61 h 76"/>
                <a:gd name="T82" fmla="*/ 57 w 80"/>
                <a:gd name="T83" fmla="*/ 53 h 76"/>
                <a:gd name="T84" fmla="*/ 57 w 80"/>
                <a:gd name="T85" fmla="*/ 11 h 76"/>
                <a:gd name="T86" fmla="*/ 57 w 80"/>
                <a:gd name="T87" fmla="*/ 7 h 76"/>
                <a:gd name="T88" fmla="*/ 53 w 80"/>
                <a:gd name="T89" fmla="*/ 3 h 76"/>
                <a:gd name="T90" fmla="*/ 53 w 80"/>
                <a:gd name="T91" fmla="*/ 0 h 76"/>
                <a:gd name="T92" fmla="*/ 46 w 80"/>
                <a:gd name="T93" fmla="*/ 0 h 76"/>
                <a:gd name="T94" fmla="*/ 46 w 80"/>
                <a:gd name="T95" fmla="*/ 0 h 76"/>
                <a:gd name="T96" fmla="*/ 73 w 80"/>
                <a:gd name="T97" fmla="*/ 0 h 7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80"/>
                <a:gd name="T148" fmla="*/ 0 h 76"/>
                <a:gd name="T149" fmla="*/ 80 w 80"/>
                <a:gd name="T150" fmla="*/ 76 h 7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80" h="76">
                  <a:moveTo>
                    <a:pt x="73" y="0"/>
                  </a:moveTo>
                  <a:lnTo>
                    <a:pt x="73" y="46"/>
                  </a:lnTo>
                  <a:lnTo>
                    <a:pt x="73" y="57"/>
                  </a:lnTo>
                  <a:lnTo>
                    <a:pt x="73" y="61"/>
                  </a:lnTo>
                  <a:lnTo>
                    <a:pt x="73" y="65"/>
                  </a:lnTo>
                  <a:lnTo>
                    <a:pt x="77" y="65"/>
                  </a:lnTo>
                  <a:lnTo>
                    <a:pt x="80" y="65"/>
                  </a:lnTo>
                  <a:lnTo>
                    <a:pt x="80" y="69"/>
                  </a:lnTo>
                  <a:lnTo>
                    <a:pt x="61" y="76"/>
                  </a:lnTo>
                  <a:lnTo>
                    <a:pt x="57" y="76"/>
                  </a:lnTo>
                  <a:lnTo>
                    <a:pt x="57" y="61"/>
                  </a:lnTo>
                  <a:lnTo>
                    <a:pt x="50" y="69"/>
                  </a:lnTo>
                  <a:lnTo>
                    <a:pt x="42" y="72"/>
                  </a:lnTo>
                  <a:lnTo>
                    <a:pt x="38" y="76"/>
                  </a:lnTo>
                  <a:lnTo>
                    <a:pt x="30" y="76"/>
                  </a:lnTo>
                  <a:lnTo>
                    <a:pt x="27" y="76"/>
                  </a:lnTo>
                  <a:lnTo>
                    <a:pt x="19" y="72"/>
                  </a:lnTo>
                  <a:lnTo>
                    <a:pt x="15" y="69"/>
                  </a:lnTo>
                  <a:lnTo>
                    <a:pt x="15" y="61"/>
                  </a:lnTo>
                  <a:lnTo>
                    <a:pt x="11" y="57"/>
                  </a:lnTo>
                  <a:lnTo>
                    <a:pt x="11" y="46"/>
                  </a:lnTo>
                  <a:lnTo>
                    <a:pt x="11" y="11"/>
                  </a:lnTo>
                  <a:lnTo>
                    <a:pt x="11" y="7"/>
                  </a:lnTo>
                  <a:lnTo>
                    <a:pt x="11" y="3"/>
                  </a:lnTo>
                  <a:lnTo>
                    <a:pt x="7" y="3"/>
                  </a:lnTo>
                  <a:lnTo>
                    <a:pt x="7" y="0"/>
                  </a:lnTo>
                  <a:lnTo>
                    <a:pt x="4" y="0"/>
                  </a:lnTo>
                  <a:lnTo>
                    <a:pt x="0" y="0"/>
                  </a:lnTo>
                  <a:lnTo>
                    <a:pt x="27" y="0"/>
                  </a:lnTo>
                  <a:lnTo>
                    <a:pt x="27" y="49"/>
                  </a:lnTo>
                  <a:lnTo>
                    <a:pt x="27" y="57"/>
                  </a:lnTo>
                  <a:lnTo>
                    <a:pt x="30" y="61"/>
                  </a:lnTo>
                  <a:lnTo>
                    <a:pt x="34" y="65"/>
                  </a:lnTo>
                  <a:lnTo>
                    <a:pt x="38" y="65"/>
                  </a:lnTo>
                  <a:lnTo>
                    <a:pt x="42" y="65"/>
                  </a:lnTo>
                  <a:lnTo>
                    <a:pt x="46" y="65"/>
                  </a:lnTo>
                  <a:lnTo>
                    <a:pt x="50" y="61"/>
                  </a:lnTo>
                  <a:lnTo>
                    <a:pt x="57" y="53"/>
                  </a:lnTo>
                  <a:lnTo>
                    <a:pt x="57" y="11"/>
                  </a:lnTo>
                  <a:lnTo>
                    <a:pt x="57" y="7"/>
                  </a:lnTo>
                  <a:lnTo>
                    <a:pt x="53" y="3"/>
                  </a:lnTo>
                  <a:lnTo>
                    <a:pt x="53" y="0"/>
                  </a:lnTo>
                  <a:lnTo>
                    <a:pt x="46" y="0"/>
                  </a:lnTo>
                  <a:lnTo>
                    <a:pt x="73" y="0"/>
                  </a:lnTo>
                  <a:close/>
                </a:path>
              </a:pathLst>
            </a:custGeom>
            <a:solidFill>
              <a:srgbClr val="000000"/>
            </a:solidFill>
            <a:ln w="0">
              <a:solidFill>
                <a:srgbClr val="000000"/>
              </a:solidFill>
              <a:round/>
              <a:headEnd/>
              <a:tailEnd/>
            </a:ln>
          </p:spPr>
          <p:txBody>
            <a:bodyPr/>
            <a:lstStyle/>
            <a:p>
              <a:endParaRPr lang="en-CA"/>
            </a:p>
          </p:txBody>
        </p:sp>
        <p:sp>
          <p:nvSpPr>
            <p:cNvPr id="19516" name="Freeform 253"/>
            <p:cNvSpPr>
              <a:spLocks/>
            </p:cNvSpPr>
            <p:nvPr/>
          </p:nvSpPr>
          <p:spPr bwMode="auto">
            <a:xfrm>
              <a:off x="380" y="2815"/>
              <a:ext cx="81" cy="76"/>
            </a:xfrm>
            <a:custGeom>
              <a:avLst/>
              <a:gdLst>
                <a:gd name="T0" fmla="*/ 27 w 81"/>
                <a:gd name="T1" fmla="*/ 19 h 76"/>
                <a:gd name="T2" fmla="*/ 35 w 81"/>
                <a:gd name="T3" fmla="*/ 7 h 76"/>
                <a:gd name="T4" fmla="*/ 42 w 81"/>
                <a:gd name="T5" fmla="*/ 4 h 76"/>
                <a:gd name="T6" fmla="*/ 50 w 81"/>
                <a:gd name="T7" fmla="*/ 0 h 76"/>
                <a:gd name="T8" fmla="*/ 58 w 81"/>
                <a:gd name="T9" fmla="*/ 0 h 76"/>
                <a:gd name="T10" fmla="*/ 62 w 81"/>
                <a:gd name="T11" fmla="*/ 4 h 76"/>
                <a:gd name="T12" fmla="*/ 65 w 81"/>
                <a:gd name="T13" fmla="*/ 7 h 76"/>
                <a:gd name="T14" fmla="*/ 69 w 81"/>
                <a:gd name="T15" fmla="*/ 15 h 76"/>
                <a:gd name="T16" fmla="*/ 69 w 81"/>
                <a:gd name="T17" fmla="*/ 19 h 76"/>
                <a:gd name="T18" fmla="*/ 69 w 81"/>
                <a:gd name="T19" fmla="*/ 30 h 76"/>
                <a:gd name="T20" fmla="*/ 69 w 81"/>
                <a:gd name="T21" fmla="*/ 61 h 76"/>
                <a:gd name="T22" fmla="*/ 73 w 81"/>
                <a:gd name="T23" fmla="*/ 69 h 76"/>
                <a:gd name="T24" fmla="*/ 73 w 81"/>
                <a:gd name="T25" fmla="*/ 73 h 76"/>
                <a:gd name="T26" fmla="*/ 73 w 81"/>
                <a:gd name="T27" fmla="*/ 73 h 76"/>
                <a:gd name="T28" fmla="*/ 73 w 81"/>
                <a:gd name="T29" fmla="*/ 76 h 76"/>
                <a:gd name="T30" fmla="*/ 77 w 81"/>
                <a:gd name="T31" fmla="*/ 76 h 76"/>
                <a:gd name="T32" fmla="*/ 81 w 81"/>
                <a:gd name="T33" fmla="*/ 76 h 76"/>
                <a:gd name="T34" fmla="*/ 81 w 81"/>
                <a:gd name="T35" fmla="*/ 76 h 76"/>
                <a:gd name="T36" fmla="*/ 46 w 81"/>
                <a:gd name="T37" fmla="*/ 76 h 76"/>
                <a:gd name="T38" fmla="*/ 46 w 81"/>
                <a:gd name="T39" fmla="*/ 76 h 76"/>
                <a:gd name="T40" fmla="*/ 46 w 81"/>
                <a:gd name="T41" fmla="*/ 76 h 76"/>
                <a:gd name="T42" fmla="*/ 50 w 81"/>
                <a:gd name="T43" fmla="*/ 76 h 76"/>
                <a:gd name="T44" fmla="*/ 54 w 81"/>
                <a:gd name="T45" fmla="*/ 73 h 76"/>
                <a:gd name="T46" fmla="*/ 54 w 81"/>
                <a:gd name="T47" fmla="*/ 73 h 76"/>
                <a:gd name="T48" fmla="*/ 58 w 81"/>
                <a:gd name="T49" fmla="*/ 69 h 76"/>
                <a:gd name="T50" fmla="*/ 58 w 81"/>
                <a:gd name="T51" fmla="*/ 65 h 76"/>
                <a:gd name="T52" fmla="*/ 58 w 81"/>
                <a:gd name="T53" fmla="*/ 61 h 76"/>
                <a:gd name="T54" fmla="*/ 58 w 81"/>
                <a:gd name="T55" fmla="*/ 30 h 76"/>
                <a:gd name="T56" fmla="*/ 58 w 81"/>
                <a:gd name="T57" fmla="*/ 23 h 76"/>
                <a:gd name="T58" fmla="*/ 54 w 81"/>
                <a:gd name="T59" fmla="*/ 15 h 76"/>
                <a:gd name="T60" fmla="*/ 50 w 81"/>
                <a:gd name="T61" fmla="*/ 11 h 76"/>
                <a:gd name="T62" fmla="*/ 46 w 81"/>
                <a:gd name="T63" fmla="*/ 11 h 76"/>
                <a:gd name="T64" fmla="*/ 35 w 81"/>
                <a:gd name="T65" fmla="*/ 15 h 76"/>
                <a:gd name="T66" fmla="*/ 27 w 81"/>
                <a:gd name="T67" fmla="*/ 23 h 76"/>
                <a:gd name="T68" fmla="*/ 27 w 81"/>
                <a:gd name="T69" fmla="*/ 61 h 76"/>
                <a:gd name="T70" fmla="*/ 27 w 81"/>
                <a:gd name="T71" fmla="*/ 69 h 76"/>
                <a:gd name="T72" fmla="*/ 27 w 81"/>
                <a:gd name="T73" fmla="*/ 73 h 76"/>
                <a:gd name="T74" fmla="*/ 27 w 81"/>
                <a:gd name="T75" fmla="*/ 73 h 76"/>
                <a:gd name="T76" fmla="*/ 27 w 81"/>
                <a:gd name="T77" fmla="*/ 76 h 76"/>
                <a:gd name="T78" fmla="*/ 31 w 81"/>
                <a:gd name="T79" fmla="*/ 76 h 76"/>
                <a:gd name="T80" fmla="*/ 35 w 81"/>
                <a:gd name="T81" fmla="*/ 76 h 76"/>
                <a:gd name="T82" fmla="*/ 35 w 81"/>
                <a:gd name="T83" fmla="*/ 76 h 76"/>
                <a:gd name="T84" fmla="*/ 0 w 81"/>
                <a:gd name="T85" fmla="*/ 76 h 76"/>
                <a:gd name="T86" fmla="*/ 0 w 81"/>
                <a:gd name="T87" fmla="*/ 76 h 76"/>
                <a:gd name="T88" fmla="*/ 4 w 81"/>
                <a:gd name="T89" fmla="*/ 76 h 76"/>
                <a:gd name="T90" fmla="*/ 8 w 81"/>
                <a:gd name="T91" fmla="*/ 76 h 76"/>
                <a:gd name="T92" fmla="*/ 8 w 81"/>
                <a:gd name="T93" fmla="*/ 73 h 76"/>
                <a:gd name="T94" fmla="*/ 12 w 81"/>
                <a:gd name="T95" fmla="*/ 69 h 76"/>
                <a:gd name="T96" fmla="*/ 12 w 81"/>
                <a:gd name="T97" fmla="*/ 61 h 76"/>
                <a:gd name="T98" fmla="*/ 12 w 81"/>
                <a:gd name="T99" fmla="*/ 30 h 76"/>
                <a:gd name="T100" fmla="*/ 12 w 81"/>
                <a:gd name="T101" fmla="*/ 23 h 76"/>
                <a:gd name="T102" fmla="*/ 12 w 81"/>
                <a:gd name="T103" fmla="*/ 15 h 76"/>
                <a:gd name="T104" fmla="*/ 12 w 81"/>
                <a:gd name="T105" fmla="*/ 11 h 76"/>
                <a:gd name="T106" fmla="*/ 8 w 81"/>
                <a:gd name="T107" fmla="*/ 11 h 76"/>
                <a:gd name="T108" fmla="*/ 8 w 81"/>
                <a:gd name="T109" fmla="*/ 11 h 76"/>
                <a:gd name="T110" fmla="*/ 8 w 81"/>
                <a:gd name="T111" fmla="*/ 11 h 76"/>
                <a:gd name="T112" fmla="*/ 4 w 81"/>
                <a:gd name="T113" fmla="*/ 11 h 76"/>
                <a:gd name="T114" fmla="*/ 0 w 81"/>
                <a:gd name="T115" fmla="*/ 11 h 76"/>
                <a:gd name="T116" fmla="*/ 0 w 81"/>
                <a:gd name="T117" fmla="*/ 11 h 76"/>
                <a:gd name="T118" fmla="*/ 23 w 81"/>
                <a:gd name="T119" fmla="*/ 0 h 76"/>
                <a:gd name="T120" fmla="*/ 27 w 81"/>
                <a:gd name="T121" fmla="*/ 0 h 76"/>
                <a:gd name="T122" fmla="*/ 27 w 81"/>
                <a:gd name="T123" fmla="*/ 19 h 7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1"/>
                <a:gd name="T187" fmla="*/ 0 h 76"/>
                <a:gd name="T188" fmla="*/ 81 w 81"/>
                <a:gd name="T189" fmla="*/ 76 h 7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1" h="76">
                  <a:moveTo>
                    <a:pt x="27" y="19"/>
                  </a:moveTo>
                  <a:lnTo>
                    <a:pt x="35" y="7"/>
                  </a:lnTo>
                  <a:lnTo>
                    <a:pt x="42" y="4"/>
                  </a:lnTo>
                  <a:lnTo>
                    <a:pt x="50" y="0"/>
                  </a:lnTo>
                  <a:lnTo>
                    <a:pt x="58" y="0"/>
                  </a:lnTo>
                  <a:lnTo>
                    <a:pt x="62" y="4"/>
                  </a:lnTo>
                  <a:lnTo>
                    <a:pt x="65" y="7"/>
                  </a:lnTo>
                  <a:lnTo>
                    <a:pt x="69" y="15"/>
                  </a:lnTo>
                  <a:lnTo>
                    <a:pt x="69" y="19"/>
                  </a:lnTo>
                  <a:lnTo>
                    <a:pt x="69" y="30"/>
                  </a:lnTo>
                  <a:lnTo>
                    <a:pt x="69" y="61"/>
                  </a:lnTo>
                  <a:lnTo>
                    <a:pt x="73" y="69"/>
                  </a:lnTo>
                  <a:lnTo>
                    <a:pt x="73" y="73"/>
                  </a:lnTo>
                  <a:lnTo>
                    <a:pt x="73" y="76"/>
                  </a:lnTo>
                  <a:lnTo>
                    <a:pt x="77" y="76"/>
                  </a:lnTo>
                  <a:lnTo>
                    <a:pt x="81" y="76"/>
                  </a:lnTo>
                  <a:lnTo>
                    <a:pt x="46" y="76"/>
                  </a:lnTo>
                  <a:lnTo>
                    <a:pt x="50" y="76"/>
                  </a:lnTo>
                  <a:lnTo>
                    <a:pt x="54" y="73"/>
                  </a:lnTo>
                  <a:lnTo>
                    <a:pt x="58" y="69"/>
                  </a:lnTo>
                  <a:lnTo>
                    <a:pt x="58" y="65"/>
                  </a:lnTo>
                  <a:lnTo>
                    <a:pt x="58" y="61"/>
                  </a:lnTo>
                  <a:lnTo>
                    <a:pt x="58" y="30"/>
                  </a:lnTo>
                  <a:lnTo>
                    <a:pt x="58" y="23"/>
                  </a:lnTo>
                  <a:lnTo>
                    <a:pt x="54" y="15"/>
                  </a:lnTo>
                  <a:lnTo>
                    <a:pt x="50" y="11"/>
                  </a:lnTo>
                  <a:lnTo>
                    <a:pt x="46" y="11"/>
                  </a:lnTo>
                  <a:lnTo>
                    <a:pt x="35" y="15"/>
                  </a:lnTo>
                  <a:lnTo>
                    <a:pt x="27" y="23"/>
                  </a:lnTo>
                  <a:lnTo>
                    <a:pt x="27" y="61"/>
                  </a:lnTo>
                  <a:lnTo>
                    <a:pt x="27" y="69"/>
                  </a:lnTo>
                  <a:lnTo>
                    <a:pt x="27" y="73"/>
                  </a:lnTo>
                  <a:lnTo>
                    <a:pt x="27" y="76"/>
                  </a:lnTo>
                  <a:lnTo>
                    <a:pt x="31" y="76"/>
                  </a:lnTo>
                  <a:lnTo>
                    <a:pt x="35" y="76"/>
                  </a:lnTo>
                  <a:lnTo>
                    <a:pt x="0" y="76"/>
                  </a:lnTo>
                  <a:lnTo>
                    <a:pt x="4" y="76"/>
                  </a:lnTo>
                  <a:lnTo>
                    <a:pt x="8" y="76"/>
                  </a:lnTo>
                  <a:lnTo>
                    <a:pt x="8" y="73"/>
                  </a:lnTo>
                  <a:lnTo>
                    <a:pt x="12" y="69"/>
                  </a:lnTo>
                  <a:lnTo>
                    <a:pt x="12" y="61"/>
                  </a:lnTo>
                  <a:lnTo>
                    <a:pt x="12" y="30"/>
                  </a:lnTo>
                  <a:lnTo>
                    <a:pt x="12" y="23"/>
                  </a:lnTo>
                  <a:lnTo>
                    <a:pt x="12" y="15"/>
                  </a:lnTo>
                  <a:lnTo>
                    <a:pt x="12" y="11"/>
                  </a:lnTo>
                  <a:lnTo>
                    <a:pt x="8" y="11"/>
                  </a:lnTo>
                  <a:lnTo>
                    <a:pt x="4" y="11"/>
                  </a:lnTo>
                  <a:lnTo>
                    <a:pt x="0" y="11"/>
                  </a:lnTo>
                  <a:lnTo>
                    <a:pt x="23" y="0"/>
                  </a:lnTo>
                  <a:lnTo>
                    <a:pt x="27" y="0"/>
                  </a:lnTo>
                  <a:lnTo>
                    <a:pt x="27" y="19"/>
                  </a:lnTo>
                  <a:close/>
                </a:path>
              </a:pathLst>
            </a:custGeom>
            <a:solidFill>
              <a:srgbClr val="000000"/>
            </a:solidFill>
            <a:ln w="0">
              <a:solidFill>
                <a:srgbClr val="000000"/>
              </a:solidFill>
              <a:round/>
              <a:headEnd/>
              <a:tailEnd/>
            </a:ln>
          </p:spPr>
          <p:txBody>
            <a:bodyPr/>
            <a:lstStyle/>
            <a:p>
              <a:endParaRPr lang="en-CA"/>
            </a:p>
          </p:txBody>
        </p:sp>
        <p:sp>
          <p:nvSpPr>
            <p:cNvPr id="19517" name="Freeform 254"/>
            <p:cNvSpPr>
              <a:spLocks/>
            </p:cNvSpPr>
            <p:nvPr/>
          </p:nvSpPr>
          <p:spPr bwMode="auto">
            <a:xfrm>
              <a:off x="468" y="2815"/>
              <a:ext cx="62" cy="80"/>
            </a:xfrm>
            <a:custGeom>
              <a:avLst/>
              <a:gdLst>
                <a:gd name="T0" fmla="*/ 62 w 62"/>
                <a:gd name="T1" fmla="*/ 46 h 80"/>
                <a:gd name="T2" fmla="*/ 58 w 62"/>
                <a:gd name="T3" fmla="*/ 61 h 80"/>
                <a:gd name="T4" fmla="*/ 50 w 62"/>
                <a:gd name="T5" fmla="*/ 73 h 80"/>
                <a:gd name="T6" fmla="*/ 43 w 62"/>
                <a:gd name="T7" fmla="*/ 76 h 80"/>
                <a:gd name="T8" fmla="*/ 31 w 62"/>
                <a:gd name="T9" fmla="*/ 80 h 80"/>
                <a:gd name="T10" fmla="*/ 20 w 62"/>
                <a:gd name="T11" fmla="*/ 76 h 80"/>
                <a:gd name="T12" fmla="*/ 8 w 62"/>
                <a:gd name="T13" fmla="*/ 69 h 80"/>
                <a:gd name="T14" fmla="*/ 4 w 62"/>
                <a:gd name="T15" fmla="*/ 61 h 80"/>
                <a:gd name="T16" fmla="*/ 0 w 62"/>
                <a:gd name="T17" fmla="*/ 50 h 80"/>
                <a:gd name="T18" fmla="*/ 0 w 62"/>
                <a:gd name="T19" fmla="*/ 42 h 80"/>
                <a:gd name="T20" fmla="*/ 0 w 62"/>
                <a:gd name="T21" fmla="*/ 30 h 80"/>
                <a:gd name="T22" fmla="*/ 4 w 62"/>
                <a:gd name="T23" fmla="*/ 19 h 80"/>
                <a:gd name="T24" fmla="*/ 12 w 62"/>
                <a:gd name="T25" fmla="*/ 11 h 80"/>
                <a:gd name="T26" fmla="*/ 23 w 62"/>
                <a:gd name="T27" fmla="*/ 4 h 80"/>
                <a:gd name="T28" fmla="*/ 35 w 62"/>
                <a:gd name="T29" fmla="*/ 0 h 80"/>
                <a:gd name="T30" fmla="*/ 46 w 62"/>
                <a:gd name="T31" fmla="*/ 4 h 80"/>
                <a:gd name="T32" fmla="*/ 54 w 62"/>
                <a:gd name="T33" fmla="*/ 7 h 80"/>
                <a:gd name="T34" fmla="*/ 58 w 62"/>
                <a:gd name="T35" fmla="*/ 11 h 80"/>
                <a:gd name="T36" fmla="*/ 62 w 62"/>
                <a:gd name="T37" fmla="*/ 19 h 80"/>
                <a:gd name="T38" fmla="*/ 58 w 62"/>
                <a:gd name="T39" fmla="*/ 23 h 80"/>
                <a:gd name="T40" fmla="*/ 58 w 62"/>
                <a:gd name="T41" fmla="*/ 23 h 80"/>
                <a:gd name="T42" fmla="*/ 54 w 62"/>
                <a:gd name="T43" fmla="*/ 27 h 80"/>
                <a:gd name="T44" fmla="*/ 54 w 62"/>
                <a:gd name="T45" fmla="*/ 27 h 80"/>
                <a:gd name="T46" fmla="*/ 50 w 62"/>
                <a:gd name="T47" fmla="*/ 23 h 80"/>
                <a:gd name="T48" fmla="*/ 46 w 62"/>
                <a:gd name="T49" fmla="*/ 23 h 80"/>
                <a:gd name="T50" fmla="*/ 46 w 62"/>
                <a:gd name="T51" fmla="*/ 19 h 80"/>
                <a:gd name="T52" fmla="*/ 43 w 62"/>
                <a:gd name="T53" fmla="*/ 15 h 80"/>
                <a:gd name="T54" fmla="*/ 43 w 62"/>
                <a:gd name="T55" fmla="*/ 11 h 80"/>
                <a:gd name="T56" fmla="*/ 43 w 62"/>
                <a:gd name="T57" fmla="*/ 7 h 80"/>
                <a:gd name="T58" fmla="*/ 39 w 62"/>
                <a:gd name="T59" fmla="*/ 7 h 80"/>
                <a:gd name="T60" fmla="*/ 35 w 62"/>
                <a:gd name="T61" fmla="*/ 7 h 80"/>
                <a:gd name="T62" fmla="*/ 27 w 62"/>
                <a:gd name="T63" fmla="*/ 7 h 80"/>
                <a:gd name="T64" fmla="*/ 20 w 62"/>
                <a:gd name="T65" fmla="*/ 11 h 80"/>
                <a:gd name="T66" fmla="*/ 16 w 62"/>
                <a:gd name="T67" fmla="*/ 23 h 80"/>
                <a:gd name="T68" fmla="*/ 16 w 62"/>
                <a:gd name="T69" fmla="*/ 34 h 80"/>
                <a:gd name="T70" fmla="*/ 16 w 62"/>
                <a:gd name="T71" fmla="*/ 46 h 80"/>
                <a:gd name="T72" fmla="*/ 20 w 62"/>
                <a:gd name="T73" fmla="*/ 57 h 80"/>
                <a:gd name="T74" fmla="*/ 27 w 62"/>
                <a:gd name="T75" fmla="*/ 65 h 80"/>
                <a:gd name="T76" fmla="*/ 39 w 62"/>
                <a:gd name="T77" fmla="*/ 65 h 80"/>
                <a:gd name="T78" fmla="*/ 46 w 62"/>
                <a:gd name="T79" fmla="*/ 65 h 80"/>
                <a:gd name="T80" fmla="*/ 54 w 62"/>
                <a:gd name="T81" fmla="*/ 61 h 80"/>
                <a:gd name="T82" fmla="*/ 58 w 62"/>
                <a:gd name="T83" fmla="*/ 57 h 80"/>
                <a:gd name="T84" fmla="*/ 62 w 62"/>
                <a:gd name="T85" fmla="*/ 46 h 80"/>
                <a:gd name="T86" fmla="*/ 62 w 62"/>
                <a:gd name="T87" fmla="*/ 46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2"/>
                <a:gd name="T133" fmla="*/ 0 h 80"/>
                <a:gd name="T134" fmla="*/ 62 w 62"/>
                <a:gd name="T135" fmla="*/ 80 h 8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2" h="80">
                  <a:moveTo>
                    <a:pt x="62" y="46"/>
                  </a:moveTo>
                  <a:lnTo>
                    <a:pt x="58" y="61"/>
                  </a:lnTo>
                  <a:lnTo>
                    <a:pt x="50" y="73"/>
                  </a:lnTo>
                  <a:lnTo>
                    <a:pt x="43" y="76"/>
                  </a:lnTo>
                  <a:lnTo>
                    <a:pt x="31" y="80"/>
                  </a:lnTo>
                  <a:lnTo>
                    <a:pt x="20" y="76"/>
                  </a:lnTo>
                  <a:lnTo>
                    <a:pt x="8" y="69"/>
                  </a:lnTo>
                  <a:lnTo>
                    <a:pt x="4" y="61"/>
                  </a:lnTo>
                  <a:lnTo>
                    <a:pt x="0" y="50"/>
                  </a:lnTo>
                  <a:lnTo>
                    <a:pt x="0" y="42"/>
                  </a:lnTo>
                  <a:lnTo>
                    <a:pt x="0" y="30"/>
                  </a:lnTo>
                  <a:lnTo>
                    <a:pt x="4" y="19"/>
                  </a:lnTo>
                  <a:lnTo>
                    <a:pt x="12" y="11"/>
                  </a:lnTo>
                  <a:lnTo>
                    <a:pt x="23" y="4"/>
                  </a:lnTo>
                  <a:lnTo>
                    <a:pt x="35" y="0"/>
                  </a:lnTo>
                  <a:lnTo>
                    <a:pt x="46" y="4"/>
                  </a:lnTo>
                  <a:lnTo>
                    <a:pt x="54" y="7"/>
                  </a:lnTo>
                  <a:lnTo>
                    <a:pt x="58" y="11"/>
                  </a:lnTo>
                  <a:lnTo>
                    <a:pt x="62" y="19"/>
                  </a:lnTo>
                  <a:lnTo>
                    <a:pt x="58" y="23"/>
                  </a:lnTo>
                  <a:lnTo>
                    <a:pt x="54" y="27"/>
                  </a:lnTo>
                  <a:lnTo>
                    <a:pt x="50" y="23"/>
                  </a:lnTo>
                  <a:lnTo>
                    <a:pt x="46" y="23"/>
                  </a:lnTo>
                  <a:lnTo>
                    <a:pt x="46" y="19"/>
                  </a:lnTo>
                  <a:lnTo>
                    <a:pt x="43" y="15"/>
                  </a:lnTo>
                  <a:lnTo>
                    <a:pt x="43" y="11"/>
                  </a:lnTo>
                  <a:lnTo>
                    <a:pt x="43" y="7"/>
                  </a:lnTo>
                  <a:lnTo>
                    <a:pt x="39" y="7"/>
                  </a:lnTo>
                  <a:lnTo>
                    <a:pt x="35" y="7"/>
                  </a:lnTo>
                  <a:lnTo>
                    <a:pt x="27" y="7"/>
                  </a:lnTo>
                  <a:lnTo>
                    <a:pt x="20" y="11"/>
                  </a:lnTo>
                  <a:lnTo>
                    <a:pt x="16" y="23"/>
                  </a:lnTo>
                  <a:lnTo>
                    <a:pt x="16" y="34"/>
                  </a:lnTo>
                  <a:lnTo>
                    <a:pt x="16" y="46"/>
                  </a:lnTo>
                  <a:lnTo>
                    <a:pt x="20" y="57"/>
                  </a:lnTo>
                  <a:lnTo>
                    <a:pt x="27" y="65"/>
                  </a:lnTo>
                  <a:lnTo>
                    <a:pt x="39" y="65"/>
                  </a:lnTo>
                  <a:lnTo>
                    <a:pt x="46" y="65"/>
                  </a:lnTo>
                  <a:lnTo>
                    <a:pt x="54" y="61"/>
                  </a:lnTo>
                  <a:lnTo>
                    <a:pt x="58" y="57"/>
                  </a:lnTo>
                  <a:lnTo>
                    <a:pt x="62" y="46"/>
                  </a:lnTo>
                  <a:close/>
                </a:path>
              </a:pathLst>
            </a:custGeom>
            <a:solidFill>
              <a:srgbClr val="000000"/>
            </a:solidFill>
            <a:ln w="0">
              <a:solidFill>
                <a:srgbClr val="000000"/>
              </a:solidFill>
              <a:round/>
              <a:headEnd/>
              <a:tailEnd/>
            </a:ln>
          </p:spPr>
          <p:txBody>
            <a:bodyPr/>
            <a:lstStyle/>
            <a:p>
              <a:endParaRPr lang="en-CA"/>
            </a:p>
          </p:txBody>
        </p:sp>
        <p:sp>
          <p:nvSpPr>
            <p:cNvPr id="19518" name="Freeform 255"/>
            <p:cNvSpPr>
              <a:spLocks/>
            </p:cNvSpPr>
            <p:nvPr/>
          </p:nvSpPr>
          <p:spPr bwMode="auto">
            <a:xfrm>
              <a:off x="541" y="2776"/>
              <a:ext cx="81" cy="115"/>
            </a:xfrm>
            <a:custGeom>
              <a:avLst/>
              <a:gdLst>
                <a:gd name="T0" fmla="*/ 23 w 81"/>
                <a:gd name="T1" fmla="*/ 54 h 115"/>
                <a:gd name="T2" fmla="*/ 39 w 81"/>
                <a:gd name="T3" fmla="*/ 43 h 115"/>
                <a:gd name="T4" fmla="*/ 50 w 81"/>
                <a:gd name="T5" fmla="*/ 39 h 115"/>
                <a:gd name="T6" fmla="*/ 62 w 81"/>
                <a:gd name="T7" fmla="*/ 43 h 115"/>
                <a:gd name="T8" fmla="*/ 69 w 81"/>
                <a:gd name="T9" fmla="*/ 54 h 115"/>
                <a:gd name="T10" fmla="*/ 69 w 81"/>
                <a:gd name="T11" fmla="*/ 73 h 115"/>
                <a:gd name="T12" fmla="*/ 69 w 81"/>
                <a:gd name="T13" fmla="*/ 108 h 115"/>
                <a:gd name="T14" fmla="*/ 73 w 81"/>
                <a:gd name="T15" fmla="*/ 112 h 115"/>
                <a:gd name="T16" fmla="*/ 77 w 81"/>
                <a:gd name="T17" fmla="*/ 115 h 115"/>
                <a:gd name="T18" fmla="*/ 81 w 81"/>
                <a:gd name="T19" fmla="*/ 115 h 115"/>
                <a:gd name="T20" fmla="*/ 46 w 81"/>
                <a:gd name="T21" fmla="*/ 115 h 115"/>
                <a:gd name="T22" fmla="*/ 50 w 81"/>
                <a:gd name="T23" fmla="*/ 115 h 115"/>
                <a:gd name="T24" fmla="*/ 54 w 81"/>
                <a:gd name="T25" fmla="*/ 112 h 115"/>
                <a:gd name="T26" fmla="*/ 54 w 81"/>
                <a:gd name="T27" fmla="*/ 104 h 115"/>
                <a:gd name="T28" fmla="*/ 54 w 81"/>
                <a:gd name="T29" fmla="*/ 73 h 115"/>
                <a:gd name="T30" fmla="*/ 54 w 81"/>
                <a:gd name="T31" fmla="*/ 58 h 115"/>
                <a:gd name="T32" fmla="*/ 50 w 81"/>
                <a:gd name="T33" fmla="*/ 54 h 115"/>
                <a:gd name="T34" fmla="*/ 43 w 81"/>
                <a:gd name="T35" fmla="*/ 50 h 115"/>
                <a:gd name="T36" fmla="*/ 35 w 81"/>
                <a:gd name="T37" fmla="*/ 54 h 115"/>
                <a:gd name="T38" fmla="*/ 23 w 81"/>
                <a:gd name="T39" fmla="*/ 62 h 115"/>
                <a:gd name="T40" fmla="*/ 23 w 81"/>
                <a:gd name="T41" fmla="*/ 108 h 115"/>
                <a:gd name="T42" fmla="*/ 27 w 81"/>
                <a:gd name="T43" fmla="*/ 112 h 115"/>
                <a:gd name="T44" fmla="*/ 31 w 81"/>
                <a:gd name="T45" fmla="*/ 115 h 115"/>
                <a:gd name="T46" fmla="*/ 35 w 81"/>
                <a:gd name="T47" fmla="*/ 115 h 115"/>
                <a:gd name="T48" fmla="*/ 0 w 81"/>
                <a:gd name="T49" fmla="*/ 115 h 115"/>
                <a:gd name="T50" fmla="*/ 8 w 81"/>
                <a:gd name="T51" fmla="*/ 112 h 115"/>
                <a:gd name="T52" fmla="*/ 8 w 81"/>
                <a:gd name="T53" fmla="*/ 112 h 115"/>
                <a:gd name="T54" fmla="*/ 8 w 81"/>
                <a:gd name="T55" fmla="*/ 100 h 115"/>
                <a:gd name="T56" fmla="*/ 8 w 81"/>
                <a:gd name="T57" fmla="*/ 20 h 115"/>
                <a:gd name="T58" fmla="*/ 8 w 81"/>
                <a:gd name="T59" fmla="*/ 12 h 115"/>
                <a:gd name="T60" fmla="*/ 8 w 81"/>
                <a:gd name="T61" fmla="*/ 8 h 115"/>
                <a:gd name="T62" fmla="*/ 4 w 81"/>
                <a:gd name="T63" fmla="*/ 8 h 115"/>
                <a:gd name="T64" fmla="*/ 0 w 81"/>
                <a:gd name="T65" fmla="*/ 8 h 115"/>
                <a:gd name="T66" fmla="*/ 23 w 81"/>
                <a:gd name="T67" fmla="*/ 0 h 11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81"/>
                <a:gd name="T103" fmla="*/ 0 h 115"/>
                <a:gd name="T104" fmla="*/ 81 w 81"/>
                <a:gd name="T105" fmla="*/ 115 h 11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81" h="115">
                  <a:moveTo>
                    <a:pt x="23" y="0"/>
                  </a:moveTo>
                  <a:lnTo>
                    <a:pt x="23" y="54"/>
                  </a:lnTo>
                  <a:lnTo>
                    <a:pt x="31" y="46"/>
                  </a:lnTo>
                  <a:lnTo>
                    <a:pt x="39" y="43"/>
                  </a:lnTo>
                  <a:lnTo>
                    <a:pt x="43" y="39"/>
                  </a:lnTo>
                  <a:lnTo>
                    <a:pt x="50" y="39"/>
                  </a:lnTo>
                  <a:lnTo>
                    <a:pt x="54" y="43"/>
                  </a:lnTo>
                  <a:lnTo>
                    <a:pt x="62" y="43"/>
                  </a:lnTo>
                  <a:lnTo>
                    <a:pt x="66" y="46"/>
                  </a:lnTo>
                  <a:lnTo>
                    <a:pt x="69" y="54"/>
                  </a:lnTo>
                  <a:lnTo>
                    <a:pt x="69" y="62"/>
                  </a:lnTo>
                  <a:lnTo>
                    <a:pt x="69" y="73"/>
                  </a:lnTo>
                  <a:lnTo>
                    <a:pt x="69" y="100"/>
                  </a:lnTo>
                  <a:lnTo>
                    <a:pt x="69" y="108"/>
                  </a:lnTo>
                  <a:lnTo>
                    <a:pt x="69" y="112"/>
                  </a:lnTo>
                  <a:lnTo>
                    <a:pt x="73" y="112"/>
                  </a:lnTo>
                  <a:lnTo>
                    <a:pt x="73" y="115"/>
                  </a:lnTo>
                  <a:lnTo>
                    <a:pt x="77" y="115"/>
                  </a:lnTo>
                  <a:lnTo>
                    <a:pt x="81" y="115"/>
                  </a:lnTo>
                  <a:lnTo>
                    <a:pt x="46" y="115"/>
                  </a:lnTo>
                  <a:lnTo>
                    <a:pt x="50" y="115"/>
                  </a:lnTo>
                  <a:lnTo>
                    <a:pt x="54" y="112"/>
                  </a:lnTo>
                  <a:lnTo>
                    <a:pt x="54" y="108"/>
                  </a:lnTo>
                  <a:lnTo>
                    <a:pt x="54" y="104"/>
                  </a:lnTo>
                  <a:lnTo>
                    <a:pt x="54" y="100"/>
                  </a:lnTo>
                  <a:lnTo>
                    <a:pt x="54" y="73"/>
                  </a:lnTo>
                  <a:lnTo>
                    <a:pt x="54" y="62"/>
                  </a:lnTo>
                  <a:lnTo>
                    <a:pt x="54" y="58"/>
                  </a:lnTo>
                  <a:lnTo>
                    <a:pt x="54" y="54"/>
                  </a:lnTo>
                  <a:lnTo>
                    <a:pt x="50" y="54"/>
                  </a:lnTo>
                  <a:lnTo>
                    <a:pt x="46" y="50"/>
                  </a:lnTo>
                  <a:lnTo>
                    <a:pt x="43" y="50"/>
                  </a:lnTo>
                  <a:lnTo>
                    <a:pt x="39" y="50"/>
                  </a:lnTo>
                  <a:lnTo>
                    <a:pt x="35" y="54"/>
                  </a:lnTo>
                  <a:lnTo>
                    <a:pt x="31" y="54"/>
                  </a:lnTo>
                  <a:lnTo>
                    <a:pt x="23" y="62"/>
                  </a:lnTo>
                  <a:lnTo>
                    <a:pt x="23" y="100"/>
                  </a:lnTo>
                  <a:lnTo>
                    <a:pt x="23" y="108"/>
                  </a:lnTo>
                  <a:lnTo>
                    <a:pt x="23" y="112"/>
                  </a:lnTo>
                  <a:lnTo>
                    <a:pt x="27" y="112"/>
                  </a:lnTo>
                  <a:lnTo>
                    <a:pt x="27" y="115"/>
                  </a:lnTo>
                  <a:lnTo>
                    <a:pt x="31" y="115"/>
                  </a:lnTo>
                  <a:lnTo>
                    <a:pt x="35" y="115"/>
                  </a:lnTo>
                  <a:lnTo>
                    <a:pt x="0" y="115"/>
                  </a:lnTo>
                  <a:lnTo>
                    <a:pt x="4" y="115"/>
                  </a:lnTo>
                  <a:lnTo>
                    <a:pt x="8" y="112"/>
                  </a:lnTo>
                  <a:lnTo>
                    <a:pt x="8" y="108"/>
                  </a:lnTo>
                  <a:lnTo>
                    <a:pt x="8" y="100"/>
                  </a:lnTo>
                  <a:lnTo>
                    <a:pt x="8" y="31"/>
                  </a:lnTo>
                  <a:lnTo>
                    <a:pt x="8" y="20"/>
                  </a:lnTo>
                  <a:lnTo>
                    <a:pt x="8" y="16"/>
                  </a:lnTo>
                  <a:lnTo>
                    <a:pt x="8" y="12"/>
                  </a:lnTo>
                  <a:lnTo>
                    <a:pt x="8" y="8"/>
                  </a:lnTo>
                  <a:lnTo>
                    <a:pt x="4" y="8"/>
                  </a:lnTo>
                  <a:lnTo>
                    <a:pt x="0" y="12"/>
                  </a:lnTo>
                  <a:lnTo>
                    <a:pt x="0" y="8"/>
                  </a:lnTo>
                  <a:lnTo>
                    <a:pt x="20" y="0"/>
                  </a:lnTo>
                  <a:lnTo>
                    <a:pt x="23" y="0"/>
                  </a:lnTo>
                  <a:close/>
                </a:path>
              </a:pathLst>
            </a:custGeom>
            <a:solidFill>
              <a:srgbClr val="000000"/>
            </a:solidFill>
            <a:ln w="0">
              <a:solidFill>
                <a:srgbClr val="000000"/>
              </a:solidFill>
              <a:round/>
              <a:headEnd/>
              <a:tailEnd/>
            </a:ln>
          </p:spPr>
          <p:txBody>
            <a:bodyPr/>
            <a:lstStyle/>
            <a:p>
              <a:endParaRPr lang="en-CA"/>
            </a:p>
          </p:txBody>
        </p:sp>
        <p:sp>
          <p:nvSpPr>
            <p:cNvPr id="19519" name="Rectangle 256"/>
            <p:cNvSpPr>
              <a:spLocks noChangeArrowheads="1"/>
            </p:cNvSpPr>
            <p:nvPr/>
          </p:nvSpPr>
          <p:spPr bwMode="auto">
            <a:xfrm>
              <a:off x="833" y="2749"/>
              <a:ext cx="8" cy="208"/>
            </a:xfrm>
            <a:prstGeom prst="rect">
              <a:avLst/>
            </a:prstGeom>
            <a:solidFill>
              <a:srgbClr val="000000"/>
            </a:solidFill>
            <a:ln w="0">
              <a:solidFill>
                <a:srgbClr val="000000"/>
              </a:solidFill>
              <a:miter lim="800000"/>
              <a:headEnd/>
              <a:tailEnd/>
            </a:ln>
          </p:spPr>
          <p:txBody>
            <a:bodyPr/>
            <a:lstStyle/>
            <a:p>
              <a:endParaRPr lang="en-US"/>
            </a:p>
          </p:txBody>
        </p:sp>
        <p:sp>
          <p:nvSpPr>
            <p:cNvPr id="19520" name="Rectangle 257"/>
            <p:cNvSpPr>
              <a:spLocks noChangeArrowheads="1"/>
            </p:cNvSpPr>
            <p:nvPr/>
          </p:nvSpPr>
          <p:spPr bwMode="auto">
            <a:xfrm>
              <a:off x="864" y="2749"/>
              <a:ext cx="7" cy="208"/>
            </a:xfrm>
            <a:prstGeom prst="rect">
              <a:avLst/>
            </a:prstGeom>
            <a:solidFill>
              <a:srgbClr val="000000"/>
            </a:solidFill>
            <a:ln w="0">
              <a:solidFill>
                <a:srgbClr val="000000"/>
              </a:solidFill>
              <a:miter lim="800000"/>
              <a:headEnd/>
              <a:tailEnd/>
            </a:ln>
          </p:spPr>
          <p:txBody>
            <a:bodyPr/>
            <a:lstStyle/>
            <a:p>
              <a:endParaRPr lang="en-US"/>
            </a:p>
          </p:txBody>
        </p:sp>
        <p:sp>
          <p:nvSpPr>
            <p:cNvPr id="19521" name="Freeform 258"/>
            <p:cNvSpPr>
              <a:spLocks/>
            </p:cNvSpPr>
            <p:nvPr/>
          </p:nvSpPr>
          <p:spPr bwMode="auto">
            <a:xfrm>
              <a:off x="1063" y="2876"/>
              <a:ext cx="19" cy="19"/>
            </a:xfrm>
            <a:custGeom>
              <a:avLst/>
              <a:gdLst>
                <a:gd name="T0" fmla="*/ 8 w 19"/>
                <a:gd name="T1" fmla="*/ 0 h 19"/>
                <a:gd name="T2" fmla="*/ 12 w 19"/>
                <a:gd name="T3" fmla="*/ 0 h 19"/>
                <a:gd name="T4" fmla="*/ 15 w 19"/>
                <a:gd name="T5" fmla="*/ 4 h 19"/>
                <a:gd name="T6" fmla="*/ 19 w 19"/>
                <a:gd name="T7" fmla="*/ 4 h 19"/>
                <a:gd name="T8" fmla="*/ 19 w 19"/>
                <a:gd name="T9" fmla="*/ 8 h 19"/>
                <a:gd name="T10" fmla="*/ 19 w 19"/>
                <a:gd name="T11" fmla="*/ 12 h 19"/>
                <a:gd name="T12" fmla="*/ 15 w 19"/>
                <a:gd name="T13" fmla="*/ 15 h 19"/>
                <a:gd name="T14" fmla="*/ 12 w 19"/>
                <a:gd name="T15" fmla="*/ 19 h 19"/>
                <a:gd name="T16" fmla="*/ 8 w 19"/>
                <a:gd name="T17" fmla="*/ 19 h 19"/>
                <a:gd name="T18" fmla="*/ 4 w 19"/>
                <a:gd name="T19" fmla="*/ 19 h 19"/>
                <a:gd name="T20" fmla="*/ 0 w 19"/>
                <a:gd name="T21" fmla="*/ 15 h 19"/>
                <a:gd name="T22" fmla="*/ 0 w 19"/>
                <a:gd name="T23" fmla="*/ 12 h 19"/>
                <a:gd name="T24" fmla="*/ 0 w 19"/>
                <a:gd name="T25" fmla="*/ 8 h 19"/>
                <a:gd name="T26" fmla="*/ 0 w 19"/>
                <a:gd name="T27" fmla="*/ 4 h 19"/>
                <a:gd name="T28" fmla="*/ 0 w 19"/>
                <a:gd name="T29" fmla="*/ 4 h 19"/>
                <a:gd name="T30" fmla="*/ 4 w 19"/>
                <a:gd name="T31" fmla="*/ 0 h 19"/>
                <a:gd name="T32" fmla="*/ 8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8" y="0"/>
                  </a:moveTo>
                  <a:lnTo>
                    <a:pt x="12" y="0"/>
                  </a:lnTo>
                  <a:lnTo>
                    <a:pt x="15" y="4"/>
                  </a:lnTo>
                  <a:lnTo>
                    <a:pt x="19" y="4"/>
                  </a:lnTo>
                  <a:lnTo>
                    <a:pt x="19" y="8"/>
                  </a:lnTo>
                  <a:lnTo>
                    <a:pt x="19" y="12"/>
                  </a:lnTo>
                  <a:lnTo>
                    <a:pt x="15" y="15"/>
                  </a:lnTo>
                  <a:lnTo>
                    <a:pt x="12" y="19"/>
                  </a:lnTo>
                  <a:lnTo>
                    <a:pt x="8" y="19"/>
                  </a:lnTo>
                  <a:lnTo>
                    <a:pt x="4" y="19"/>
                  </a:lnTo>
                  <a:lnTo>
                    <a:pt x="0" y="15"/>
                  </a:lnTo>
                  <a:lnTo>
                    <a:pt x="0" y="12"/>
                  </a:lnTo>
                  <a:lnTo>
                    <a:pt x="0" y="8"/>
                  </a:lnTo>
                  <a:lnTo>
                    <a:pt x="0" y="4"/>
                  </a:lnTo>
                  <a:lnTo>
                    <a:pt x="4" y="0"/>
                  </a:lnTo>
                  <a:lnTo>
                    <a:pt x="8" y="0"/>
                  </a:lnTo>
                  <a:close/>
                </a:path>
              </a:pathLst>
            </a:custGeom>
            <a:solidFill>
              <a:srgbClr val="000000"/>
            </a:solidFill>
            <a:ln w="0">
              <a:solidFill>
                <a:srgbClr val="000000"/>
              </a:solidFill>
              <a:round/>
              <a:headEnd/>
              <a:tailEnd/>
            </a:ln>
          </p:spPr>
          <p:txBody>
            <a:bodyPr/>
            <a:lstStyle/>
            <a:p>
              <a:endParaRPr lang="en-CA"/>
            </a:p>
          </p:txBody>
        </p:sp>
        <p:sp>
          <p:nvSpPr>
            <p:cNvPr id="19522" name="Freeform 259"/>
            <p:cNvSpPr>
              <a:spLocks noEditPoints="1"/>
            </p:cNvSpPr>
            <p:nvPr/>
          </p:nvSpPr>
          <p:spPr bwMode="auto">
            <a:xfrm>
              <a:off x="1098" y="2780"/>
              <a:ext cx="73" cy="115"/>
            </a:xfrm>
            <a:custGeom>
              <a:avLst/>
              <a:gdLst>
                <a:gd name="T0" fmla="*/ 0 w 73"/>
                <a:gd name="T1" fmla="*/ 58 h 115"/>
                <a:gd name="T2" fmla="*/ 4 w 73"/>
                <a:gd name="T3" fmla="*/ 39 h 115"/>
                <a:gd name="T4" fmla="*/ 7 w 73"/>
                <a:gd name="T5" fmla="*/ 23 h 115"/>
                <a:gd name="T6" fmla="*/ 11 w 73"/>
                <a:gd name="T7" fmla="*/ 12 h 115"/>
                <a:gd name="T8" fmla="*/ 23 w 73"/>
                <a:gd name="T9" fmla="*/ 4 h 115"/>
                <a:gd name="T10" fmla="*/ 30 w 73"/>
                <a:gd name="T11" fmla="*/ 0 h 115"/>
                <a:gd name="T12" fmla="*/ 34 w 73"/>
                <a:gd name="T13" fmla="*/ 0 h 115"/>
                <a:gd name="T14" fmla="*/ 46 w 73"/>
                <a:gd name="T15" fmla="*/ 0 h 115"/>
                <a:gd name="T16" fmla="*/ 53 w 73"/>
                <a:gd name="T17" fmla="*/ 4 h 115"/>
                <a:gd name="T18" fmla="*/ 57 w 73"/>
                <a:gd name="T19" fmla="*/ 12 h 115"/>
                <a:gd name="T20" fmla="*/ 65 w 73"/>
                <a:gd name="T21" fmla="*/ 23 h 115"/>
                <a:gd name="T22" fmla="*/ 69 w 73"/>
                <a:gd name="T23" fmla="*/ 39 h 115"/>
                <a:gd name="T24" fmla="*/ 73 w 73"/>
                <a:gd name="T25" fmla="*/ 58 h 115"/>
                <a:gd name="T26" fmla="*/ 69 w 73"/>
                <a:gd name="T27" fmla="*/ 73 h 115"/>
                <a:gd name="T28" fmla="*/ 65 w 73"/>
                <a:gd name="T29" fmla="*/ 88 h 115"/>
                <a:gd name="T30" fmla="*/ 61 w 73"/>
                <a:gd name="T31" fmla="*/ 100 h 115"/>
                <a:gd name="T32" fmla="*/ 53 w 73"/>
                <a:gd name="T33" fmla="*/ 108 h 115"/>
                <a:gd name="T34" fmla="*/ 42 w 73"/>
                <a:gd name="T35" fmla="*/ 111 h 115"/>
                <a:gd name="T36" fmla="*/ 34 w 73"/>
                <a:gd name="T37" fmla="*/ 115 h 115"/>
                <a:gd name="T38" fmla="*/ 27 w 73"/>
                <a:gd name="T39" fmla="*/ 111 h 115"/>
                <a:gd name="T40" fmla="*/ 19 w 73"/>
                <a:gd name="T41" fmla="*/ 108 h 115"/>
                <a:gd name="T42" fmla="*/ 11 w 73"/>
                <a:gd name="T43" fmla="*/ 96 h 115"/>
                <a:gd name="T44" fmla="*/ 4 w 73"/>
                <a:gd name="T45" fmla="*/ 77 h 115"/>
                <a:gd name="T46" fmla="*/ 0 w 73"/>
                <a:gd name="T47" fmla="*/ 58 h 115"/>
                <a:gd name="T48" fmla="*/ 15 w 73"/>
                <a:gd name="T49" fmla="*/ 58 h 115"/>
                <a:gd name="T50" fmla="*/ 19 w 73"/>
                <a:gd name="T51" fmla="*/ 81 h 115"/>
                <a:gd name="T52" fmla="*/ 23 w 73"/>
                <a:gd name="T53" fmla="*/ 96 h 115"/>
                <a:gd name="T54" fmla="*/ 27 w 73"/>
                <a:gd name="T55" fmla="*/ 104 h 115"/>
                <a:gd name="T56" fmla="*/ 30 w 73"/>
                <a:gd name="T57" fmla="*/ 108 h 115"/>
                <a:gd name="T58" fmla="*/ 34 w 73"/>
                <a:gd name="T59" fmla="*/ 108 h 115"/>
                <a:gd name="T60" fmla="*/ 38 w 73"/>
                <a:gd name="T61" fmla="*/ 108 h 115"/>
                <a:gd name="T62" fmla="*/ 46 w 73"/>
                <a:gd name="T63" fmla="*/ 104 h 115"/>
                <a:gd name="T64" fmla="*/ 50 w 73"/>
                <a:gd name="T65" fmla="*/ 100 h 115"/>
                <a:gd name="T66" fmla="*/ 50 w 73"/>
                <a:gd name="T67" fmla="*/ 92 h 115"/>
                <a:gd name="T68" fmla="*/ 53 w 73"/>
                <a:gd name="T69" fmla="*/ 73 h 115"/>
                <a:gd name="T70" fmla="*/ 53 w 73"/>
                <a:gd name="T71" fmla="*/ 54 h 115"/>
                <a:gd name="T72" fmla="*/ 53 w 73"/>
                <a:gd name="T73" fmla="*/ 35 h 115"/>
                <a:gd name="T74" fmla="*/ 50 w 73"/>
                <a:gd name="T75" fmla="*/ 19 h 115"/>
                <a:gd name="T76" fmla="*/ 50 w 73"/>
                <a:gd name="T77" fmla="*/ 12 h 115"/>
                <a:gd name="T78" fmla="*/ 46 w 73"/>
                <a:gd name="T79" fmla="*/ 8 h 115"/>
                <a:gd name="T80" fmla="*/ 42 w 73"/>
                <a:gd name="T81" fmla="*/ 4 h 115"/>
                <a:gd name="T82" fmla="*/ 34 w 73"/>
                <a:gd name="T83" fmla="*/ 4 h 115"/>
                <a:gd name="T84" fmla="*/ 30 w 73"/>
                <a:gd name="T85" fmla="*/ 4 h 115"/>
                <a:gd name="T86" fmla="*/ 27 w 73"/>
                <a:gd name="T87" fmla="*/ 8 h 115"/>
                <a:gd name="T88" fmla="*/ 23 w 73"/>
                <a:gd name="T89" fmla="*/ 19 h 115"/>
                <a:gd name="T90" fmla="*/ 19 w 73"/>
                <a:gd name="T91" fmla="*/ 31 h 115"/>
                <a:gd name="T92" fmla="*/ 19 w 73"/>
                <a:gd name="T93" fmla="*/ 46 h 115"/>
                <a:gd name="T94" fmla="*/ 15 w 73"/>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39"/>
                  </a:lnTo>
                  <a:lnTo>
                    <a:pt x="7" y="23"/>
                  </a:lnTo>
                  <a:lnTo>
                    <a:pt x="11" y="12"/>
                  </a:lnTo>
                  <a:lnTo>
                    <a:pt x="23" y="4"/>
                  </a:lnTo>
                  <a:lnTo>
                    <a:pt x="30" y="0"/>
                  </a:lnTo>
                  <a:lnTo>
                    <a:pt x="34" y="0"/>
                  </a:lnTo>
                  <a:lnTo>
                    <a:pt x="46" y="0"/>
                  </a:lnTo>
                  <a:lnTo>
                    <a:pt x="53" y="4"/>
                  </a:lnTo>
                  <a:lnTo>
                    <a:pt x="57" y="12"/>
                  </a:lnTo>
                  <a:lnTo>
                    <a:pt x="65" y="23"/>
                  </a:lnTo>
                  <a:lnTo>
                    <a:pt x="69" y="39"/>
                  </a:lnTo>
                  <a:lnTo>
                    <a:pt x="73" y="58"/>
                  </a:lnTo>
                  <a:lnTo>
                    <a:pt x="69" y="73"/>
                  </a:lnTo>
                  <a:lnTo>
                    <a:pt x="65" y="88"/>
                  </a:lnTo>
                  <a:lnTo>
                    <a:pt x="61" y="100"/>
                  </a:lnTo>
                  <a:lnTo>
                    <a:pt x="53" y="108"/>
                  </a:lnTo>
                  <a:lnTo>
                    <a:pt x="42" y="111"/>
                  </a:lnTo>
                  <a:lnTo>
                    <a:pt x="34" y="115"/>
                  </a:lnTo>
                  <a:lnTo>
                    <a:pt x="27" y="111"/>
                  </a:lnTo>
                  <a:lnTo>
                    <a:pt x="19" y="108"/>
                  </a:lnTo>
                  <a:lnTo>
                    <a:pt x="11" y="96"/>
                  </a:lnTo>
                  <a:lnTo>
                    <a:pt x="4" y="77"/>
                  </a:lnTo>
                  <a:lnTo>
                    <a:pt x="0" y="58"/>
                  </a:lnTo>
                  <a:close/>
                  <a:moveTo>
                    <a:pt x="15" y="58"/>
                  </a:moveTo>
                  <a:lnTo>
                    <a:pt x="19" y="81"/>
                  </a:lnTo>
                  <a:lnTo>
                    <a:pt x="23" y="96"/>
                  </a:lnTo>
                  <a:lnTo>
                    <a:pt x="27" y="104"/>
                  </a:lnTo>
                  <a:lnTo>
                    <a:pt x="30" y="108"/>
                  </a:lnTo>
                  <a:lnTo>
                    <a:pt x="34" y="108"/>
                  </a:lnTo>
                  <a:lnTo>
                    <a:pt x="38" y="108"/>
                  </a:lnTo>
                  <a:lnTo>
                    <a:pt x="46" y="104"/>
                  </a:lnTo>
                  <a:lnTo>
                    <a:pt x="50" y="100"/>
                  </a:lnTo>
                  <a:lnTo>
                    <a:pt x="50" y="92"/>
                  </a:lnTo>
                  <a:lnTo>
                    <a:pt x="53" y="73"/>
                  </a:lnTo>
                  <a:lnTo>
                    <a:pt x="53" y="54"/>
                  </a:lnTo>
                  <a:lnTo>
                    <a:pt x="53" y="35"/>
                  </a:lnTo>
                  <a:lnTo>
                    <a:pt x="50" y="19"/>
                  </a:lnTo>
                  <a:lnTo>
                    <a:pt x="50" y="12"/>
                  </a:lnTo>
                  <a:lnTo>
                    <a:pt x="46" y="8"/>
                  </a:lnTo>
                  <a:lnTo>
                    <a:pt x="42" y="4"/>
                  </a:lnTo>
                  <a:lnTo>
                    <a:pt x="34" y="4"/>
                  </a:lnTo>
                  <a:lnTo>
                    <a:pt x="30" y="4"/>
                  </a:lnTo>
                  <a:lnTo>
                    <a:pt x="27" y="8"/>
                  </a:lnTo>
                  <a:lnTo>
                    <a:pt x="23" y="19"/>
                  </a:lnTo>
                  <a:lnTo>
                    <a:pt x="19" y="31"/>
                  </a:lnTo>
                  <a:lnTo>
                    <a:pt x="19" y="46"/>
                  </a:lnTo>
                  <a:lnTo>
                    <a:pt x="15" y="58"/>
                  </a:lnTo>
                  <a:close/>
                </a:path>
              </a:pathLst>
            </a:custGeom>
            <a:solidFill>
              <a:srgbClr val="000000"/>
            </a:solidFill>
            <a:ln w="0">
              <a:solidFill>
                <a:srgbClr val="000000"/>
              </a:solidFill>
              <a:round/>
              <a:headEnd/>
              <a:tailEnd/>
            </a:ln>
          </p:spPr>
          <p:txBody>
            <a:bodyPr/>
            <a:lstStyle/>
            <a:p>
              <a:endParaRPr lang="en-CA"/>
            </a:p>
          </p:txBody>
        </p:sp>
        <p:sp>
          <p:nvSpPr>
            <p:cNvPr id="19523" name="Freeform 260"/>
            <p:cNvSpPr>
              <a:spLocks noEditPoints="1"/>
            </p:cNvSpPr>
            <p:nvPr/>
          </p:nvSpPr>
          <p:spPr bwMode="auto">
            <a:xfrm>
              <a:off x="1182" y="2780"/>
              <a:ext cx="69" cy="115"/>
            </a:xfrm>
            <a:custGeom>
              <a:avLst/>
              <a:gdLst>
                <a:gd name="T0" fmla="*/ 0 w 69"/>
                <a:gd name="T1" fmla="*/ 58 h 115"/>
                <a:gd name="T2" fmla="*/ 4 w 69"/>
                <a:gd name="T3" fmla="*/ 39 h 115"/>
                <a:gd name="T4" fmla="*/ 8 w 69"/>
                <a:gd name="T5" fmla="*/ 23 h 115"/>
                <a:gd name="T6" fmla="*/ 12 w 69"/>
                <a:gd name="T7" fmla="*/ 12 h 115"/>
                <a:gd name="T8" fmla="*/ 23 w 69"/>
                <a:gd name="T9" fmla="*/ 4 h 115"/>
                <a:gd name="T10" fmla="*/ 27 w 69"/>
                <a:gd name="T11" fmla="*/ 0 h 115"/>
                <a:gd name="T12" fmla="*/ 35 w 69"/>
                <a:gd name="T13" fmla="*/ 0 h 115"/>
                <a:gd name="T14" fmla="*/ 42 w 69"/>
                <a:gd name="T15" fmla="*/ 0 h 115"/>
                <a:gd name="T16" fmla="*/ 50 w 69"/>
                <a:gd name="T17" fmla="*/ 4 h 115"/>
                <a:gd name="T18" fmla="*/ 58 w 69"/>
                <a:gd name="T19" fmla="*/ 12 h 115"/>
                <a:gd name="T20" fmla="*/ 65 w 69"/>
                <a:gd name="T21" fmla="*/ 23 h 115"/>
                <a:gd name="T22" fmla="*/ 69 w 69"/>
                <a:gd name="T23" fmla="*/ 39 h 115"/>
                <a:gd name="T24" fmla="*/ 69 w 69"/>
                <a:gd name="T25" fmla="*/ 58 h 115"/>
                <a:gd name="T26" fmla="*/ 69 w 69"/>
                <a:gd name="T27" fmla="*/ 73 h 115"/>
                <a:gd name="T28" fmla="*/ 65 w 69"/>
                <a:gd name="T29" fmla="*/ 88 h 115"/>
                <a:gd name="T30" fmla="*/ 58 w 69"/>
                <a:gd name="T31" fmla="*/ 100 h 115"/>
                <a:gd name="T32" fmla="*/ 50 w 69"/>
                <a:gd name="T33" fmla="*/ 108 h 115"/>
                <a:gd name="T34" fmla="*/ 42 w 69"/>
                <a:gd name="T35" fmla="*/ 111 h 115"/>
                <a:gd name="T36" fmla="*/ 35 w 69"/>
                <a:gd name="T37" fmla="*/ 115 h 115"/>
                <a:gd name="T38" fmla="*/ 27 w 69"/>
                <a:gd name="T39" fmla="*/ 111 h 115"/>
                <a:gd name="T40" fmla="*/ 15 w 69"/>
                <a:gd name="T41" fmla="*/ 108 h 115"/>
                <a:gd name="T42" fmla="*/ 8 w 69"/>
                <a:gd name="T43" fmla="*/ 96 h 115"/>
                <a:gd name="T44" fmla="*/ 4 w 69"/>
                <a:gd name="T45" fmla="*/ 77 h 115"/>
                <a:gd name="T46" fmla="*/ 0 w 69"/>
                <a:gd name="T47" fmla="*/ 58 h 115"/>
                <a:gd name="T48" fmla="*/ 15 w 69"/>
                <a:gd name="T49" fmla="*/ 58 h 115"/>
                <a:gd name="T50" fmla="*/ 19 w 69"/>
                <a:gd name="T51" fmla="*/ 81 h 115"/>
                <a:gd name="T52" fmla="*/ 23 w 69"/>
                <a:gd name="T53" fmla="*/ 96 h 115"/>
                <a:gd name="T54" fmla="*/ 27 w 69"/>
                <a:gd name="T55" fmla="*/ 104 h 115"/>
                <a:gd name="T56" fmla="*/ 31 w 69"/>
                <a:gd name="T57" fmla="*/ 108 h 115"/>
                <a:gd name="T58" fmla="*/ 35 w 69"/>
                <a:gd name="T59" fmla="*/ 108 h 115"/>
                <a:gd name="T60" fmla="*/ 38 w 69"/>
                <a:gd name="T61" fmla="*/ 108 h 115"/>
                <a:gd name="T62" fmla="*/ 46 w 69"/>
                <a:gd name="T63" fmla="*/ 104 h 115"/>
                <a:gd name="T64" fmla="*/ 50 w 69"/>
                <a:gd name="T65" fmla="*/ 100 h 115"/>
                <a:gd name="T66" fmla="*/ 50 w 69"/>
                <a:gd name="T67" fmla="*/ 92 h 115"/>
                <a:gd name="T68" fmla="*/ 54 w 69"/>
                <a:gd name="T69" fmla="*/ 73 h 115"/>
                <a:gd name="T70" fmla="*/ 54 w 69"/>
                <a:gd name="T71" fmla="*/ 54 h 115"/>
                <a:gd name="T72" fmla="*/ 54 w 69"/>
                <a:gd name="T73" fmla="*/ 35 h 115"/>
                <a:gd name="T74" fmla="*/ 50 w 69"/>
                <a:gd name="T75" fmla="*/ 19 h 115"/>
                <a:gd name="T76" fmla="*/ 46 w 69"/>
                <a:gd name="T77" fmla="*/ 12 h 115"/>
                <a:gd name="T78" fmla="*/ 42 w 69"/>
                <a:gd name="T79" fmla="*/ 8 h 115"/>
                <a:gd name="T80" fmla="*/ 38 w 69"/>
                <a:gd name="T81" fmla="*/ 4 h 115"/>
                <a:gd name="T82" fmla="*/ 35 w 69"/>
                <a:gd name="T83" fmla="*/ 4 h 115"/>
                <a:gd name="T84" fmla="*/ 31 w 69"/>
                <a:gd name="T85" fmla="*/ 4 h 115"/>
                <a:gd name="T86" fmla="*/ 27 w 69"/>
                <a:gd name="T87" fmla="*/ 8 h 115"/>
                <a:gd name="T88" fmla="*/ 23 w 69"/>
                <a:gd name="T89" fmla="*/ 19 h 115"/>
                <a:gd name="T90" fmla="*/ 19 w 69"/>
                <a:gd name="T91" fmla="*/ 31 h 115"/>
                <a:gd name="T92" fmla="*/ 15 w 69"/>
                <a:gd name="T93" fmla="*/ 46 h 115"/>
                <a:gd name="T94" fmla="*/ 15 w 69"/>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4" y="39"/>
                  </a:lnTo>
                  <a:lnTo>
                    <a:pt x="8" y="23"/>
                  </a:lnTo>
                  <a:lnTo>
                    <a:pt x="12" y="12"/>
                  </a:lnTo>
                  <a:lnTo>
                    <a:pt x="23" y="4"/>
                  </a:lnTo>
                  <a:lnTo>
                    <a:pt x="27" y="0"/>
                  </a:lnTo>
                  <a:lnTo>
                    <a:pt x="35" y="0"/>
                  </a:lnTo>
                  <a:lnTo>
                    <a:pt x="42" y="0"/>
                  </a:lnTo>
                  <a:lnTo>
                    <a:pt x="50" y="4"/>
                  </a:lnTo>
                  <a:lnTo>
                    <a:pt x="58" y="12"/>
                  </a:lnTo>
                  <a:lnTo>
                    <a:pt x="65" y="23"/>
                  </a:lnTo>
                  <a:lnTo>
                    <a:pt x="69" y="39"/>
                  </a:lnTo>
                  <a:lnTo>
                    <a:pt x="69" y="58"/>
                  </a:lnTo>
                  <a:lnTo>
                    <a:pt x="69" y="73"/>
                  </a:lnTo>
                  <a:lnTo>
                    <a:pt x="65" y="88"/>
                  </a:lnTo>
                  <a:lnTo>
                    <a:pt x="58" y="100"/>
                  </a:lnTo>
                  <a:lnTo>
                    <a:pt x="50" y="108"/>
                  </a:lnTo>
                  <a:lnTo>
                    <a:pt x="42" y="111"/>
                  </a:lnTo>
                  <a:lnTo>
                    <a:pt x="35" y="115"/>
                  </a:lnTo>
                  <a:lnTo>
                    <a:pt x="27" y="111"/>
                  </a:lnTo>
                  <a:lnTo>
                    <a:pt x="15" y="108"/>
                  </a:lnTo>
                  <a:lnTo>
                    <a:pt x="8" y="96"/>
                  </a:lnTo>
                  <a:lnTo>
                    <a:pt x="4" y="77"/>
                  </a:lnTo>
                  <a:lnTo>
                    <a:pt x="0" y="58"/>
                  </a:lnTo>
                  <a:close/>
                  <a:moveTo>
                    <a:pt x="15" y="58"/>
                  </a:moveTo>
                  <a:lnTo>
                    <a:pt x="19" y="81"/>
                  </a:lnTo>
                  <a:lnTo>
                    <a:pt x="23" y="96"/>
                  </a:lnTo>
                  <a:lnTo>
                    <a:pt x="27" y="104"/>
                  </a:lnTo>
                  <a:lnTo>
                    <a:pt x="31" y="108"/>
                  </a:lnTo>
                  <a:lnTo>
                    <a:pt x="35" y="108"/>
                  </a:lnTo>
                  <a:lnTo>
                    <a:pt x="38" y="108"/>
                  </a:lnTo>
                  <a:lnTo>
                    <a:pt x="46" y="104"/>
                  </a:lnTo>
                  <a:lnTo>
                    <a:pt x="50" y="100"/>
                  </a:lnTo>
                  <a:lnTo>
                    <a:pt x="50" y="92"/>
                  </a:lnTo>
                  <a:lnTo>
                    <a:pt x="54" y="73"/>
                  </a:lnTo>
                  <a:lnTo>
                    <a:pt x="54" y="54"/>
                  </a:lnTo>
                  <a:lnTo>
                    <a:pt x="54" y="35"/>
                  </a:lnTo>
                  <a:lnTo>
                    <a:pt x="50" y="19"/>
                  </a:lnTo>
                  <a:lnTo>
                    <a:pt x="46" y="12"/>
                  </a:lnTo>
                  <a:lnTo>
                    <a:pt x="42" y="8"/>
                  </a:lnTo>
                  <a:lnTo>
                    <a:pt x="38" y="4"/>
                  </a:lnTo>
                  <a:lnTo>
                    <a:pt x="35" y="4"/>
                  </a:lnTo>
                  <a:lnTo>
                    <a:pt x="31" y="4"/>
                  </a:lnTo>
                  <a:lnTo>
                    <a:pt x="27" y="8"/>
                  </a:lnTo>
                  <a:lnTo>
                    <a:pt x="23" y="19"/>
                  </a:lnTo>
                  <a:lnTo>
                    <a:pt x="19" y="31"/>
                  </a:lnTo>
                  <a:lnTo>
                    <a:pt x="15" y="46"/>
                  </a:lnTo>
                  <a:lnTo>
                    <a:pt x="15" y="58"/>
                  </a:lnTo>
                  <a:close/>
                </a:path>
              </a:pathLst>
            </a:custGeom>
            <a:solidFill>
              <a:srgbClr val="000000"/>
            </a:solidFill>
            <a:ln w="0">
              <a:solidFill>
                <a:srgbClr val="000000"/>
              </a:solidFill>
              <a:round/>
              <a:headEnd/>
              <a:tailEnd/>
            </a:ln>
          </p:spPr>
          <p:txBody>
            <a:bodyPr/>
            <a:lstStyle/>
            <a:p>
              <a:endParaRPr lang="en-CA"/>
            </a:p>
          </p:txBody>
        </p:sp>
        <p:sp>
          <p:nvSpPr>
            <p:cNvPr id="19524" name="Freeform 261"/>
            <p:cNvSpPr>
              <a:spLocks noEditPoints="1"/>
            </p:cNvSpPr>
            <p:nvPr/>
          </p:nvSpPr>
          <p:spPr bwMode="auto">
            <a:xfrm>
              <a:off x="1270" y="2780"/>
              <a:ext cx="66" cy="115"/>
            </a:xfrm>
            <a:custGeom>
              <a:avLst/>
              <a:gdLst>
                <a:gd name="T0" fmla="*/ 12 w 66"/>
                <a:gd name="T1" fmla="*/ 46 h 115"/>
                <a:gd name="T2" fmla="*/ 4 w 66"/>
                <a:gd name="T3" fmla="*/ 31 h 115"/>
                <a:gd name="T4" fmla="*/ 4 w 66"/>
                <a:gd name="T5" fmla="*/ 16 h 115"/>
                <a:gd name="T6" fmla="*/ 20 w 66"/>
                <a:gd name="T7" fmla="*/ 0 h 115"/>
                <a:gd name="T8" fmla="*/ 46 w 66"/>
                <a:gd name="T9" fmla="*/ 0 h 115"/>
                <a:gd name="T10" fmla="*/ 62 w 66"/>
                <a:gd name="T11" fmla="*/ 16 h 115"/>
                <a:gd name="T12" fmla="*/ 62 w 66"/>
                <a:gd name="T13" fmla="*/ 31 h 115"/>
                <a:gd name="T14" fmla="*/ 50 w 66"/>
                <a:gd name="T15" fmla="*/ 42 h 115"/>
                <a:gd name="T16" fmla="*/ 50 w 66"/>
                <a:gd name="T17" fmla="*/ 62 h 115"/>
                <a:gd name="T18" fmla="*/ 62 w 66"/>
                <a:gd name="T19" fmla="*/ 77 h 115"/>
                <a:gd name="T20" fmla="*/ 62 w 66"/>
                <a:gd name="T21" fmla="*/ 96 h 115"/>
                <a:gd name="T22" fmla="*/ 46 w 66"/>
                <a:gd name="T23" fmla="*/ 111 h 115"/>
                <a:gd name="T24" fmla="*/ 23 w 66"/>
                <a:gd name="T25" fmla="*/ 115 h 115"/>
                <a:gd name="T26" fmla="*/ 8 w 66"/>
                <a:gd name="T27" fmla="*/ 104 h 115"/>
                <a:gd name="T28" fmla="*/ 0 w 66"/>
                <a:gd name="T29" fmla="*/ 88 h 115"/>
                <a:gd name="T30" fmla="*/ 4 w 66"/>
                <a:gd name="T31" fmla="*/ 73 h 115"/>
                <a:gd name="T32" fmla="*/ 23 w 66"/>
                <a:gd name="T33" fmla="*/ 58 h 115"/>
                <a:gd name="T34" fmla="*/ 43 w 66"/>
                <a:gd name="T35" fmla="*/ 39 h 115"/>
                <a:gd name="T36" fmla="*/ 46 w 66"/>
                <a:gd name="T37" fmla="*/ 27 h 115"/>
                <a:gd name="T38" fmla="*/ 46 w 66"/>
                <a:gd name="T39" fmla="*/ 16 h 115"/>
                <a:gd name="T40" fmla="*/ 39 w 66"/>
                <a:gd name="T41" fmla="*/ 4 h 115"/>
                <a:gd name="T42" fmla="*/ 27 w 66"/>
                <a:gd name="T43" fmla="*/ 4 h 115"/>
                <a:gd name="T44" fmla="*/ 20 w 66"/>
                <a:gd name="T45" fmla="*/ 16 h 115"/>
                <a:gd name="T46" fmla="*/ 20 w 66"/>
                <a:gd name="T47" fmla="*/ 23 h 115"/>
                <a:gd name="T48" fmla="*/ 23 w 66"/>
                <a:gd name="T49" fmla="*/ 35 h 115"/>
                <a:gd name="T50" fmla="*/ 35 w 66"/>
                <a:gd name="T51" fmla="*/ 46 h 115"/>
                <a:gd name="T52" fmla="*/ 23 w 66"/>
                <a:gd name="T53" fmla="*/ 65 h 115"/>
                <a:gd name="T54" fmla="*/ 16 w 66"/>
                <a:gd name="T55" fmla="*/ 81 h 115"/>
                <a:gd name="T56" fmla="*/ 16 w 66"/>
                <a:gd name="T57" fmla="*/ 96 h 115"/>
                <a:gd name="T58" fmla="*/ 27 w 66"/>
                <a:gd name="T59" fmla="*/ 108 h 115"/>
                <a:gd name="T60" fmla="*/ 39 w 66"/>
                <a:gd name="T61" fmla="*/ 108 h 115"/>
                <a:gd name="T62" fmla="*/ 46 w 66"/>
                <a:gd name="T63" fmla="*/ 100 h 115"/>
                <a:gd name="T64" fmla="*/ 50 w 66"/>
                <a:gd name="T65" fmla="*/ 88 h 115"/>
                <a:gd name="T66" fmla="*/ 43 w 66"/>
                <a:gd name="T67" fmla="*/ 77 h 115"/>
                <a:gd name="T68" fmla="*/ 27 w 66"/>
                <a:gd name="T69" fmla="*/ 62 h 11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66"/>
                <a:gd name="T106" fmla="*/ 0 h 115"/>
                <a:gd name="T107" fmla="*/ 66 w 66"/>
                <a:gd name="T108" fmla="*/ 115 h 11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66" h="115">
                  <a:moveTo>
                    <a:pt x="23" y="58"/>
                  </a:moveTo>
                  <a:lnTo>
                    <a:pt x="12" y="46"/>
                  </a:lnTo>
                  <a:lnTo>
                    <a:pt x="4" y="39"/>
                  </a:lnTo>
                  <a:lnTo>
                    <a:pt x="4" y="31"/>
                  </a:lnTo>
                  <a:lnTo>
                    <a:pt x="0" y="27"/>
                  </a:lnTo>
                  <a:lnTo>
                    <a:pt x="4" y="16"/>
                  </a:lnTo>
                  <a:lnTo>
                    <a:pt x="12" y="8"/>
                  </a:lnTo>
                  <a:lnTo>
                    <a:pt x="20" y="0"/>
                  </a:lnTo>
                  <a:lnTo>
                    <a:pt x="35" y="0"/>
                  </a:lnTo>
                  <a:lnTo>
                    <a:pt x="46" y="0"/>
                  </a:lnTo>
                  <a:lnTo>
                    <a:pt x="54" y="8"/>
                  </a:lnTo>
                  <a:lnTo>
                    <a:pt x="62" y="16"/>
                  </a:lnTo>
                  <a:lnTo>
                    <a:pt x="62" y="23"/>
                  </a:lnTo>
                  <a:lnTo>
                    <a:pt x="62" y="31"/>
                  </a:lnTo>
                  <a:lnTo>
                    <a:pt x="58" y="35"/>
                  </a:lnTo>
                  <a:lnTo>
                    <a:pt x="50" y="42"/>
                  </a:lnTo>
                  <a:lnTo>
                    <a:pt x="39" y="50"/>
                  </a:lnTo>
                  <a:lnTo>
                    <a:pt x="50" y="62"/>
                  </a:lnTo>
                  <a:lnTo>
                    <a:pt x="58" y="69"/>
                  </a:lnTo>
                  <a:lnTo>
                    <a:pt x="62" y="77"/>
                  </a:lnTo>
                  <a:lnTo>
                    <a:pt x="66" y="85"/>
                  </a:lnTo>
                  <a:lnTo>
                    <a:pt x="62" y="96"/>
                  </a:lnTo>
                  <a:lnTo>
                    <a:pt x="58" y="108"/>
                  </a:lnTo>
                  <a:lnTo>
                    <a:pt x="46" y="111"/>
                  </a:lnTo>
                  <a:lnTo>
                    <a:pt x="31" y="115"/>
                  </a:lnTo>
                  <a:lnTo>
                    <a:pt x="23" y="115"/>
                  </a:lnTo>
                  <a:lnTo>
                    <a:pt x="16" y="111"/>
                  </a:lnTo>
                  <a:lnTo>
                    <a:pt x="8" y="104"/>
                  </a:lnTo>
                  <a:lnTo>
                    <a:pt x="0" y="96"/>
                  </a:lnTo>
                  <a:lnTo>
                    <a:pt x="0" y="88"/>
                  </a:lnTo>
                  <a:lnTo>
                    <a:pt x="0" y="81"/>
                  </a:lnTo>
                  <a:lnTo>
                    <a:pt x="4" y="73"/>
                  </a:lnTo>
                  <a:lnTo>
                    <a:pt x="12" y="65"/>
                  </a:lnTo>
                  <a:lnTo>
                    <a:pt x="23" y="58"/>
                  </a:lnTo>
                  <a:close/>
                  <a:moveTo>
                    <a:pt x="35" y="46"/>
                  </a:moveTo>
                  <a:lnTo>
                    <a:pt x="43" y="39"/>
                  </a:lnTo>
                  <a:lnTo>
                    <a:pt x="46" y="35"/>
                  </a:lnTo>
                  <a:lnTo>
                    <a:pt x="46" y="27"/>
                  </a:lnTo>
                  <a:lnTo>
                    <a:pt x="46" y="23"/>
                  </a:lnTo>
                  <a:lnTo>
                    <a:pt x="46" y="16"/>
                  </a:lnTo>
                  <a:lnTo>
                    <a:pt x="43" y="8"/>
                  </a:lnTo>
                  <a:lnTo>
                    <a:pt x="39" y="4"/>
                  </a:lnTo>
                  <a:lnTo>
                    <a:pt x="35" y="4"/>
                  </a:lnTo>
                  <a:lnTo>
                    <a:pt x="27" y="4"/>
                  </a:lnTo>
                  <a:lnTo>
                    <a:pt x="23" y="8"/>
                  </a:lnTo>
                  <a:lnTo>
                    <a:pt x="20" y="16"/>
                  </a:lnTo>
                  <a:lnTo>
                    <a:pt x="20" y="19"/>
                  </a:lnTo>
                  <a:lnTo>
                    <a:pt x="20" y="23"/>
                  </a:lnTo>
                  <a:lnTo>
                    <a:pt x="20" y="27"/>
                  </a:lnTo>
                  <a:lnTo>
                    <a:pt x="23" y="35"/>
                  </a:lnTo>
                  <a:lnTo>
                    <a:pt x="23" y="39"/>
                  </a:lnTo>
                  <a:lnTo>
                    <a:pt x="35" y="46"/>
                  </a:lnTo>
                  <a:close/>
                  <a:moveTo>
                    <a:pt x="27" y="62"/>
                  </a:moveTo>
                  <a:lnTo>
                    <a:pt x="23" y="65"/>
                  </a:lnTo>
                  <a:lnTo>
                    <a:pt x="20" y="73"/>
                  </a:lnTo>
                  <a:lnTo>
                    <a:pt x="16" y="81"/>
                  </a:lnTo>
                  <a:lnTo>
                    <a:pt x="16" y="88"/>
                  </a:lnTo>
                  <a:lnTo>
                    <a:pt x="16" y="96"/>
                  </a:lnTo>
                  <a:lnTo>
                    <a:pt x="20" y="104"/>
                  </a:lnTo>
                  <a:lnTo>
                    <a:pt x="27" y="108"/>
                  </a:lnTo>
                  <a:lnTo>
                    <a:pt x="35" y="108"/>
                  </a:lnTo>
                  <a:lnTo>
                    <a:pt x="39" y="108"/>
                  </a:lnTo>
                  <a:lnTo>
                    <a:pt x="46" y="104"/>
                  </a:lnTo>
                  <a:lnTo>
                    <a:pt x="46" y="100"/>
                  </a:lnTo>
                  <a:lnTo>
                    <a:pt x="50" y="92"/>
                  </a:lnTo>
                  <a:lnTo>
                    <a:pt x="50" y="88"/>
                  </a:lnTo>
                  <a:lnTo>
                    <a:pt x="46" y="81"/>
                  </a:lnTo>
                  <a:lnTo>
                    <a:pt x="43" y="77"/>
                  </a:lnTo>
                  <a:lnTo>
                    <a:pt x="35" y="69"/>
                  </a:lnTo>
                  <a:lnTo>
                    <a:pt x="27" y="62"/>
                  </a:lnTo>
                  <a:close/>
                </a:path>
              </a:pathLst>
            </a:custGeom>
            <a:solidFill>
              <a:srgbClr val="000000"/>
            </a:solidFill>
            <a:ln w="0">
              <a:solidFill>
                <a:srgbClr val="000000"/>
              </a:solidFill>
              <a:round/>
              <a:headEnd/>
              <a:tailEnd/>
            </a:ln>
          </p:spPr>
          <p:txBody>
            <a:bodyPr/>
            <a:lstStyle/>
            <a:p>
              <a:endParaRPr lang="en-CA"/>
            </a:p>
          </p:txBody>
        </p:sp>
        <p:sp>
          <p:nvSpPr>
            <p:cNvPr id="19525" name="Freeform 262"/>
            <p:cNvSpPr>
              <a:spLocks/>
            </p:cNvSpPr>
            <p:nvPr/>
          </p:nvSpPr>
          <p:spPr bwMode="auto">
            <a:xfrm>
              <a:off x="1351" y="2780"/>
              <a:ext cx="69" cy="115"/>
            </a:xfrm>
            <a:custGeom>
              <a:avLst/>
              <a:gdLst>
                <a:gd name="T0" fmla="*/ 11 w 69"/>
                <a:gd name="T1" fmla="*/ 0 h 115"/>
                <a:gd name="T2" fmla="*/ 69 w 69"/>
                <a:gd name="T3" fmla="*/ 0 h 115"/>
                <a:gd name="T4" fmla="*/ 69 w 69"/>
                <a:gd name="T5" fmla="*/ 4 h 115"/>
                <a:gd name="T6" fmla="*/ 31 w 69"/>
                <a:gd name="T7" fmla="*/ 115 h 115"/>
                <a:gd name="T8" fmla="*/ 19 w 69"/>
                <a:gd name="T9" fmla="*/ 115 h 115"/>
                <a:gd name="T10" fmla="*/ 57 w 69"/>
                <a:gd name="T11" fmla="*/ 16 h 115"/>
                <a:gd name="T12" fmla="*/ 27 w 69"/>
                <a:gd name="T13" fmla="*/ 16 h 115"/>
                <a:gd name="T14" fmla="*/ 19 w 69"/>
                <a:gd name="T15" fmla="*/ 16 h 115"/>
                <a:gd name="T16" fmla="*/ 11 w 69"/>
                <a:gd name="T17" fmla="*/ 16 h 115"/>
                <a:gd name="T18" fmla="*/ 8 w 69"/>
                <a:gd name="T19" fmla="*/ 23 h 115"/>
                <a:gd name="T20" fmla="*/ 4 w 69"/>
                <a:gd name="T21" fmla="*/ 27 h 115"/>
                <a:gd name="T22" fmla="*/ 0 w 69"/>
                <a:gd name="T23" fmla="*/ 27 h 115"/>
                <a:gd name="T24" fmla="*/ 11 w 69"/>
                <a:gd name="T25" fmla="*/ 0 h 11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69"/>
                <a:gd name="T40" fmla="*/ 0 h 115"/>
                <a:gd name="T41" fmla="*/ 69 w 69"/>
                <a:gd name="T42" fmla="*/ 115 h 11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69" h="115">
                  <a:moveTo>
                    <a:pt x="11" y="0"/>
                  </a:moveTo>
                  <a:lnTo>
                    <a:pt x="69" y="0"/>
                  </a:lnTo>
                  <a:lnTo>
                    <a:pt x="69" y="4"/>
                  </a:lnTo>
                  <a:lnTo>
                    <a:pt x="31" y="115"/>
                  </a:lnTo>
                  <a:lnTo>
                    <a:pt x="19" y="115"/>
                  </a:lnTo>
                  <a:lnTo>
                    <a:pt x="57" y="16"/>
                  </a:lnTo>
                  <a:lnTo>
                    <a:pt x="27" y="16"/>
                  </a:lnTo>
                  <a:lnTo>
                    <a:pt x="19" y="16"/>
                  </a:lnTo>
                  <a:lnTo>
                    <a:pt x="11" y="16"/>
                  </a:lnTo>
                  <a:lnTo>
                    <a:pt x="8" y="23"/>
                  </a:lnTo>
                  <a:lnTo>
                    <a:pt x="4" y="27"/>
                  </a:lnTo>
                  <a:lnTo>
                    <a:pt x="0" y="27"/>
                  </a:lnTo>
                  <a:lnTo>
                    <a:pt x="11" y="0"/>
                  </a:lnTo>
                  <a:close/>
                </a:path>
              </a:pathLst>
            </a:custGeom>
            <a:solidFill>
              <a:srgbClr val="000000"/>
            </a:solidFill>
            <a:ln w="0">
              <a:solidFill>
                <a:srgbClr val="000000"/>
              </a:solidFill>
              <a:round/>
              <a:headEnd/>
              <a:tailEnd/>
            </a:ln>
          </p:spPr>
          <p:txBody>
            <a:bodyPr/>
            <a:lstStyle/>
            <a:p>
              <a:endParaRPr lang="en-CA"/>
            </a:p>
          </p:txBody>
        </p:sp>
        <p:sp>
          <p:nvSpPr>
            <p:cNvPr id="19526" name="Rectangle 263"/>
            <p:cNvSpPr>
              <a:spLocks noChangeArrowheads="1"/>
            </p:cNvSpPr>
            <p:nvPr/>
          </p:nvSpPr>
          <p:spPr bwMode="auto">
            <a:xfrm>
              <a:off x="1554" y="2749"/>
              <a:ext cx="8" cy="208"/>
            </a:xfrm>
            <a:prstGeom prst="rect">
              <a:avLst/>
            </a:prstGeom>
            <a:solidFill>
              <a:srgbClr val="000000"/>
            </a:solidFill>
            <a:ln w="0">
              <a:solidFill>
                <a:srgbClr val="000000"/>
              </a:solidFill>
              <a:miter lim="800000"/>
              <a:headEnd/>
              <a:tailEnd/>
            </a:ln>
          </p:spPr>
          <p:txBody>
            <a:bodyPr/>
            <a:lstStyle/>
            <a:p>
              <a:endParaRPr lang="en-US"/>
            </a:p>
          </p:txBody>
        </p:sp>
        <p:sp>
          <p:nvSpPr>
            <p:cNvPr id="19527" name="Freeform 264"/>
            <p:cNvSpPr>
              <a:spLocks noEditPoints="1"/>
            </p:cNvSpPr>
            <p:nvPr/>
          </p:nvSpPr>
          <p:spPr bwMode="auto">
            <a:xfrm>
              <a:off x="1746" y="2780"/>
              <a:ext cx="73" cy="115"/>
            </a:xfrm>
            <a:custGeom>
              <a:avLst/>
              <a:gdLst>
                <a:gd name="T0" fmla="*/ 0 w 73"/>
                <a:gd name="T1" fmla="*/ 58 h 115"/>
                <a:gd name="T2" fmla="*/ 4 w 73"/>
                <a:gd name="T3" fmla="*/ 39 h 115"/>
                <a:gd name="T4" fmla="*/ 8 w 73"/>
                <a:gd name="T5" fmla="*/ 23 h 115"/>
                <a:gd name="T6" fmla="*/ 15 w 73"/>
                <a:gd name="T7" fmla="*/ 12 h 115"/>
                <a:gd name="T8" fmla="*/ 23 w 73"/>
                <a:gd name="T9" fmla="*/ 4 h 115"/>
                <a:gd name="T10" fmla="*/ 31 w 73"/>
                <a:gd name="T11" fmla="*/ 0 h 115"/>
                <a:gd name="T12" fmla="*/ 38 w 73"/>
                <a:gd name="T13" fmla="*/ 0 h 115"/>
                <a:gd name="T14" fmla="*/ 46 w 73"/>
                <a:gd name="T15" fmla="*/ 0 h 115"/>
                <a:gd name="T16" fmla="*/ 54 w 73"/>
                <a:gd name="T17" fmla="*/ 4 h 115"/>
                <a:gd name="T18" fmla="*/ 61 w 73"/>
                <a:gd name="T19" fmla="*/ 12 h 115"/>
                <a:gd name="T20" fmla="*/ 65 w 73"/>
                <a:gd name="T21" fmla="*/ 23 h 115"/>
                <a:gd name="T22" fmla="*/ 69 w 73"/>
                <a:gd name="T23" fmla="*/ 39 h 115"/>
                <a:gd name="T24" fmla="*/ 73 w 73"/>
                <a:gd name="T25" fmla="*/ 58 h 115"/>
                <a:gd name="T26" fmla="*/ 69 w 73"/>
                <a:gd name="T27" fmla="*/ 73 h 115"/>
                <a:gd name="T28" fmla="*/ 65 w 73"/>
                <a:gd name="T29" fmla="*/ 88 h 115"/>
                <a:gd name="T30" fmla="*/ 61 w 73"/>
                <a:gd name="T31" fmla="*/ 100 h 115"/>
                <a:gd name="T32" fmla="*/ 54 w 73"/>
                <a:gd name="T33" fmla="*/ 108 h 115"/>
                <a:gd name="T34" fmla="*/ 46 w 73"/>
                <a:gd name="T35" fmla="*/ 111 h 115"/>
                <a:gd name="T36" fmla="*/ 35 w 73"/>
                <a:gd name="T37" fmla="*/ 115 h 115"/>
                <a:gd name="T38" fmla="*/ 27 w 73"/>
                <a:gd name="T39" fmla="*/ 111 h 115"/>
                <a:gd name="T40" fmla="*/ 19 w 73"/>
                <a:gd name="T41" fmla="*/ 108 h 115"/>
                <a:gd name="T42" fmla="*/ 12 w 73"/>
                <a:gd name="T43" fmla="*/ 96 h 115"/>
                <a:gd name="T44" fmla="*/ 4 w 73"/>
                <a:gd name="T45" fmla="*/ 77 h 115"/>
                <a:gd name="T46" fmla="*/ 0 w 73"/>
                <a:gd name="T47" fmla="*/ 58 h 115"/>
                <a:gd name="T48" fmla="*/ 19 w 73"/>
                <a:gd name="T49" fmla="*/ 58 h 115"/>
                <a:gd name="T50" fmla="*/ 19 w 73"/>
                <a:gd name="T51" fmla="*/ 81 h 115"/>
                <a:gd name="T52" fmla="*/ 23 w 73"/>
                <a:gd name="T53" fmla="*/ 96 h 115"/>
                <a:gd name="T54" fmla="*/ 27 w 73"/>
                <a:gd name="T55" fmla="*/ 104 h 115"/>
                <a:gd name="T56" fmla="*/ 31 w 73"/>
                <a:gd name="T57" fmla="*/ 108 h 115"/>
                <a:gd name="T58" fmla="*/ 38 w 73"/>
                <a:gd name="T59" fmla="*/ 108 h 115"/>
                <a:gd name="T60" fmla="*/ 42 w 73"/>
                <a:gd name="T61" fmla="*/ 108 h 115"/>
                <a:gd name="T62" fmla="*/ 46 w 73"/>
                <a:gd name="T63" fmla="*/ 104 h 115"/>
                <a:gd name="T64" fmla="*/ 50 w 73"/>
                <a:gd name="T65" fmla="*/ 100 h 115"/>
                <a:gd name="T66" fmla="*/ 54 w 73"/>
                <a:gd name="T67" fmla="*/ 92 h 115"/>
                <a:gd name="T68" fmla="*/ 54 w 73"/>
                <a:gd name="T69" fmla="*/ 73 h 115"/>
                <a:gd name="T70" fmla="*/ 58 w 73"/>
                <a:gd name="T71" fmla="*/ 54 h 115"/>
                <a:gd name="T72" fmla="*/ 54 w 73"/>
                <a:gd name="T73" fmla="*/ 35 h 115"/>
                <a:gd name="T74" fmla="*/ 54 w 73"/>
                <a:gd name="T75" fmla="*/ 19 h 115"/>
                <a:gd name="T76" fmla="*/ 50 w 73"/>
                <a:gd name="T77" fmla="*/ 12 h 115"/>
                <a:gd name="T78" fmla="*/ 46 w 73"/>
                <a:gd name="T79" fmla="*/ 8 h 115"/>
                <a:gd name="T80" fmla="*/ 42 w 73"/>
                <a:gd name="T81" fmla="*/ 4 h 115"/>
                <a:gd name="T82" fmla="*/ 38 w 73"/>
                <a:gd name="T83" fmla="*/ 4 h 115"/>
                <a:gd name="T84" fmla="*/ 31 w 73"/>
                <a:gd name="T85" fmla="*/ 4 h 115"/>
                <a:gd name="T86" fmla="*/ 27 w 73"/>
                <a:gd name="T87" fmla="*/ 8 h 115"/>
                <a:gd name="T88" fmla="*/ 23 w 73"/>
                <a:gd name="T89" fmla="*/ 19 h 115"/>
                <a:gd name="T90" fmla="*/ 19 w 73"/>
                <a:gd name="T91" fmla="*/ 31 h 115"/>
                <a:gd name="T92" fmla="*/ 19 w 73"/>
                <a:gd name="T93" fmla="*/ 46 h 115"/>
                <a:gd name="T94" fmla="*/ 19 w 73"/>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39"/>
                  </a:lnTo>
                  <a:lnTo>
                    <a:pt x="8" y="23"/>
                  </a:lnTo>
                  <a:lnTo>
                    <a:pt x="15" y="12"/>
                  </a:lnTo>
                  <a:lnTo>
                    <a:pt x="23" y="4"/>
                  </a:lnTo>
                  <a:lnTo>
                    <a:pt x="31" y="0"/>
                  </a:lnTo>
                  <a:lnTo>
                    <a:pt x="38" y="0"/>
                  </a:lnTo>
                  <a:lnTo>
                    <a:pt x="46" y="0"/>
                  </a:lnTo>
                  <a:lnTo>
                    <a:pt x="54" y="4"/>
                  </a:lnTo>
                  <a:lnTo>
                    <a:pt x="61" y="12"/>
                  </a:lnTo>
                  <a:lnTo>
                    <a:pt x="65" y="23"/>
                  </a:lnTo>
                  <a:lnTo>
                    <a:pt x="69" y="39"/>
                  </a:lnTo>
                  <a:lnTo>
                    <a:pt x="73" y="58"/>
                  </a:lnTo>
                  <a:lnTo>
                    <a:pt x="69" y="73"/>
                  </a:lnTo>
                  <a:lnTo>
                    <a:pt x="65" y="88"/>
                  </a:lnTo>
                  <a:lnTo>
                    <a:pt x="61" y="100"/>
                  </a:lnTo>
                  <a:lnTo>
                    <a:pt x="54" y="108"/>
                  </a:lnTo>
                  <a:lnTo>
                    <a:pt x="46" y="111"/>
                  </a:lnTo>
                  <a:lnTo>
                    <a:pt x="35" y="115"/>
                  </a:lnTo>
                  <a:lnTo>
                    <a:pt x="27" y="111"/>
                  </a:lnTo>
                  <a:lnTo>
                    <a:pt x="19" y="108"/>
                  </a:lnTo>
                  <a:lnTo>
                    <a:pt x="12" y="96"/>
                  </a:lnTo>
                  <a:lnTo>
                    <a:pt x="4" y="77"/>
                  </a:lnTo>
                  <a:lnTo>
                    <a:pt x="0" y="58"/>
                  </a:lnTo>
                  <a:close/>
                  <a:moveTo>
                    <a:pt x="19" y="58"/>
                  </a:moveTo>
                  <a:lnTo>
                    <a:pt x="19" y="81"/>
                  </a:lnTo>
                  <a:lnTo>
                    <a:pt x="23" y="96"/>
                  </a:lnTo>
                  <a:lnTo>
                    <a:pt x="27" y="104"/>
                  </a:lnTo>
                  <a:lnTo>
                    <a:pt x="31" y="108"/>
                  </a:lnTo>
                  <a:lnTo>
                    <a:pt x="38" y="108"/>
                  </a:lnTo>
                  <a:lnTo>
                    <a:pt x="42" y="108"/>
                  </a:lnTo>
                  <a:lnTo>
                    <a:pt x="46" y="104"/>
                  </a:lnTo>
                  <a:lnTo>
                    <a:pt x="50" y="100"/>
                  </a:lnTo>
                  <a:lnTo>
                    <a:pt x="54" y="92"/>
                  </a:lnTo>
                  <a:lnTo>
                    <a:pt x="54" y="73"/>
                  </a:lnTo>
                  <a:lnTo>
                    <a:pt x="58" y="54"/>
                  </a:lnTo>
                  <a:lnTo>
                    <a:pt x="54" y="35"/>
                  </a:lnTo>
                  <a:lnTo>
                    <a:pt x="54" y="19"/>
                  </a:lnTo>
                  <a:lnTo>
                    <a:pt x="50" y="12"/>
                  </a:lnTo>
                  <a:lnTo>
                    <a:pt x="46" y="8"/>
                  </a:lnTo>
                  <a:lnTo>
                    <a:pt x="42" y="4"/>
                  </a:lnTo>
                  <a:lnTo>
                    <a:pt x="38" y="4"/>
                  </a:lnTo>
                  <a:lnTo>
                    <a:pt x="31" y="4"/>
                  </a:lnTo>
                  <a:lnTo>
                    <a:pt x="27" y="8"/>
                  </a:lnTo>
                  <a:lnTo>
                    <a:pt x="23" y="19"/>
                  </a:lnTo>
                  <a:lnTo>
                    <a:pt x="19" y="31"/>
                  </a:lnTo>
                  <a:lnTo>
                    <a:pt x="19" y="46"/>
                  </a:lnTo>
                  <a:lnTo>
                    <a:pt x="19" y="58"/>
                  </a:lnTo>
                  <a:close/>
                </a:path>
              </a:pathLst>
            </a:custGeom>
            <a:solidFill>
              <a:srgbClr val="000000"/>
            </a:solidFill>
            <a:ln w="0">
              <a:solidFill>
                <a:srgbClr val="000000"/>
              </a:solidFill>
              <a:round/>
              <a:headEnd/>
              <a:tailEnd/>
            </a:ln>
          </p:spPr>
          <p:txBody>
            <a:bodyPr/>
            <a:lstStyle/>
            <a:p>
              <a:endParaRPr lang="en-CA"/>
            </a:p>
          </p:txBody>
        </p:sp>
        <p:sp>
          <p:nvSpPr>
            <p:cNvPr id="19528" name="Rectangle 265"/>
            <p:cNvSpPr>
              <a:spLocks noChangeArrowheads="1"/>
            </p:cNvSpPr>
            <p:nvPr/>
          </p:nvSpPr>
          <p:spPr bwMode="auto">
            <a:xfrm>
              <a:off x="2107" y="2749"/>
              <a:ext cx="7" cy="208"/>
            </a:xfrm>
            <a:prstGeom prst="rect">
              <a:avLst/>
            </a:prstGeom>
            <a:solidFill>
              <a:srgbClr val="000000"/>
            </a:solidFill>
            <a:ln w="0">
              <a:solidFill>
                <a:srgbClr val="000000"/>
              </a:solidFill>
              <a:miter lim="800000"/>
              <a:headEnd/>
              <a:tailEnd/>
            </a:ln>
          </p:spPr>
          <p:txBody>
            <a:bodyPr/>
            <a:lstStyle/>
            <a:p>
              <a:endParaRPr lang="en-US"/>
            </a:p>
          </p:txBody>
        </p:sp>
        <p:sp>
          <p:nvSpPr>
            <p:cNvPr id="19529" name="Freeform 266"/>
            <p:cNvSpPr>
              <a:spLocks noEditPoints="1"/>
            </p:cNvSpPr>
            <p:nvPr/>
          </p:nvSpPr>
          <p:spPr bwMode="auto">
            <a:xfrm>
              <a:off x="2299" y="2780"/>
              <a:ext cx="69" cy="115"/>
            </a:xfrm>
            <a:custGeom>
              <a:avLst/>
              <a:gdLst>
                <a:gd name="T0" fmla="*/ 0 w 69"/>
                <a:gd name="T1" fmla="*/ 58 h 115"/>
                <a:gd name="T2" fmla="*/ 0 w 69"/>
                <a:gd name="T3" fmla="*/ 39 h 115"/>
                <a:gd name="T4" fmla="*/ 3 w 69"/>
                <a:gd name="T5" fmla="*/ 23 h 115"/>
                <a:gd name="T6" fmla="*/ 11 w 69"/>
                <a:gd name="T7" fmla="*/ 12 h 115"/>
                <a:gd name="T8" fmla="*/ 19 w 69"/>
                <a:gd name="T9" fmla="*/ 4 h 115"/>
                <a:gd name="T10" fmla="*/ 26 w 69"/>
                <a:gd name="T11" fmla="*/ 0 h 115"/>
                <a:gd name="T12" fmla="*/ 34 w 69"/>
                <a:gd name="T13" fmla="*/ 0 h 115"/>
                <a:gd name="T14" fmla="*/ 42 w 69"/>
                <a:gd name="T15" fmla="*/ 0 h 115"/>
                <a:gd name="T16" fmla="*/ 49 w 69"/>
                <a:gd name="T17" fmla="*/ 4 h 115"/>
                <a:gd name="T18" fmla="*/ 57 w 69"/>
                <a:gd name="T19" fmla="*/ 12 h 115"/>
                <a:gd name="T20" fmla="*/ 65 w 69"/>
                <a:gd name="T21" fmla="*/ 23 h 115"/>
                <a:gd name="T22" fmla="*/ 69 w 69"/>
                <a:gd name="T23" fmla="*/ 39 h 115"/>
                <a:gd name="T24" fmla="*/ 69 w 69"/>
                <a:gd name="T25" fmla="*/ 58 h 115"/>
                <a:gd name="T26" fmla="*/ 69 w 69"/>
                <a:gd name="T27" fmla="*/ 73 h 115"/>
                <a:gd name="T28" fmla="*/ 65 w 69"/>
                <a:gd name="T29" fmla="*/ 88 h 115"/>
                <a:gd name="T30" fmla="*/ 57 w 69"/>
                <a:gd name="T31" fmla="*/ 100 h 115"/>
                <a:gd name="T32" fmla="*/ 49 w 69"/>
                <a:gd name="T33" fmla="*/ 108 h 115"/>
                <a:gd name="T34" fmla="*/ 42 w 69"/>
                <a:gd name="T35" fmla="*/ 111 h 115"/>
                <a:gd name="T36" fmla="*/ 34 w 69"/>
                <a:gd name="T37" fmla="*/ 115 h 115"/>
                <a:gd name="T38" fmla="*/ 23 w 69"/>
                <a:gd name="T39" fmla="*/ 111 h 115"/>
                <a:gd name="T40" fmla="*/ 15 w 69"/>
                <a:gd name="T41" fmla="*/ 108 h 115"/>
                <a:gd name="T42" fmla="*/ 7 w 69"/>
                <a:gd name="T43" fmla="*/ 96 h 115"/>
                <a:gd name="T44" fmla="*/ 0 w 69"/>
                <a:gd name="T45" fmla="*/ 77 h 115"/>
                <a:gd name="T46" fmla="*/ 0 w 69"/>
                <a:gd name="T47" fmla="*/ 58 h 115"/>
                <a:gd name="T48" fmla="*/ 15 w 69"/>
                <a:gd name="T49" fmla="*/ 58 h 115"/>
                <a:gd name="T50" fmla="*/ 15 w 69"/>
                <a:gd name="T51" fmla="*/ 81 h 115"/>
                <a:gd name="T52" fmla="*/ 19 w 69"/>
                <a:gd name="T53" fmla="*/ 96 h 115"/>
                <a:gd name="T54" fmla="*/ 23 w 69"/>
                <a:gd name="T55" fmla="*/ 104 h 115"/>
                <a:gd name="T56" fmla="*/ 26 w 69"/>
                <a:gd name="T57" fmla="*/ 108 h 115"/>
                <a:gd name="T58" fmla="*/ 34 w 69"/>
                <a:gd name="T59" fmla="*/ 108 h 115"/>
                <a:gd name="T60" fmla="*/ 38 w 69"/>
                <a:gd name="T61" fmla="*/ 108 h 115"/>
                <a:gd name="T62" fmla="*/ 42 w 69"/>
                <a:gd name="T63" fmla="*/ 104 h 115"/>
                <a:gd name="T64" fmla="*/ 46 w 69"/>
                <a:gd name="T65" fmla="*/ 100 h 115"/>
                <a:gd name="T66" fmla="*/ 49 w 69"/>
                <a:gd name="T67" fmla="*/ 92 h 115"/>
                <a:gd name="T68" fmla="*/ 53 w 69"/>
                <a:gd name="T69" fmla="*/ 73 h 115"/>
                <a:gd name="T70" fmla="*/ 53 w 69"/>
                <a:gd name="T71" fmla="*/ 54 h 115"/>
                <a:gd name="T72" fmla="*/ 53 w 69"/>
                <a:gd name="T73" fmla="*/ 35 h 115"/>
                <a:gd name="T74" fmla="*/ 49 w 69"/>
                <a:gd name="T75" fmla="*/ 19 h 115"/>
                <a:gd name="T76" fmla="*/ 46 w 69"/>
                <a:gd name="T77" fmla="*/ 12 h 115"/>
                <a:gd name="T78" fmla="*/ 42 w 69"/>
                <a:gd name="T79" fmla="*/ 8 h 115"/>
                <a:gd name="T80" fmla="*/ 38 w 69"/>
                <a:gd name="T81" fmla="*/ 4 h 115"/>
                <a:gd name="T82" fmla="*/ 34 w 69"/>
                <a:gd name="T83" fmla="*/ 4 h 115"/>
                <a:gd name="T84" fmla="*/ 30 w 69"/>
                <a:gd name="T85" fmla="*/ 4 h 115"/>
                <a:gd name="T86" fmla="*/ 26 w 69"/>
                <a:gd name="T87" fmla="*/ 8 h 115"/>
                <a:gd name="T88" fmla="*/ 19 w 69"/>
                <a:gd name="T89" fmla="*/ 19 h 115"/>
                <a:gd name="T90" fmla="*/ 15 w 69"/>
                <a:gd name="T91" fmla="*/ 31 h 115"/>
                <a:gd name="T92" fmla="*/ 15 w 69"/>
                <a:gd name="T93" fmla="*/ 46 h 115"/>
                <a:gd name="T94" fmla="*/ 15 w 69"/>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0" y="39"/>
                  </a:lnTo>
                  <a:lnTo>
                    <a:pt x="3" y="23"/>
                  </a:lnTo>
                  <a:lnTo>
                    <a:pt x="11" y="12"/>
                  </a:lnTo>
                  <a:lnTo>
                    <a:pt x="19" y="4"/>
                  </a:lnTo>
                  <a:lnTo>
                    <a:pt x="26" y="0"/>
                  </a:lnTo>
                  <a:lnTo>
                    <a:pt x="34" y="0"/>
                  </a:lnTo>
                  <a:lnTo>
                    <a:pt x="42" y="0"/>
                  </a:lnTo>
                  <a:lnTo>
                    <a:pt x="49" y="4"/>
                  </a:lnTo>
                  <a:lnTo>
                    <a:pt x="57" y="12"/>
                  </a:lnTo>
                  <a:lnTo>
                    <a:pt x="65" y="23"/>
                  </a:lnTo>
                  <a:lnTo>
                    <a:pt x="69" y="39"/>
                  </a:lnTo>
                  <a:lnTo>
                    <a:pt x="69" y="58"/>
                  </a:lnTo>
                  <a:lnTo>
                    <a:pt x="69" y="73"/>
                  </a:lnTo>
                  <a:lnTo>
                    <a:pt x="65" y="88"/>
                  </a:lnTo>
                  <a:lnTo>
                    <a:pt x="57" y="100"/>
                  </a:lnTo>
                  <a:lnTo>
                    <a:pt x="49" y="108"/>
                  </a:lnTo>
                  <a:lnTo>
                    <a:pt x="42" y="111"/>
                  </a:lnTo>
                  <a:lnTo>
                    <a:pt x="34" y="115"/>
                  </a:lnTo>
                  <a:lnTo>
                    <a:pt x="23" y="111"/>
                  </a:lnTo>
                  <a:lnTo>
                    <a:pt x="15" y="108"/>
                  </a:lnTo>
                  <a:lnTo>
                    <a:pt x="7" y="96"/>
                  </a:lnTo>
                  <a:lnTo>
                    <a:pt x="0" y="77"/>
                  </a:lnTo>
                  <a:lnTo>
                    <a:pt x="0" y="58"/>
                  </a:lnTo>
                  <a:close/>
                  <a:moveTo>
                    <a:pt x="15" y="58"/>
                  </a:moveTo>
                  <a:lnTo>
                    <a:pt x="15" y="81"/>
                  </a:lnTo>
                  <a:lnTo>
                    <a:pt x="19" y="96"/>
                  </a:lnTo>
                  <a:lnTo>
                    <a:pt x="23" y="104"/>
                  </a:lnTo>
                  <a:lnTo>
                    <a:pt x="26" y="108"/>
                  </a:lnTo>
                  <a:lnTo>
                    <a:pt x="34" y="108"/>
                  </a:lnTo>
                  <a:lnTo>
                    <a:pt x="38" y="108"/>
                  </a:lnTo>
                  <a:lnTo>
                    <a:pt x="42" y="104"/>
                  </a:lnTo>
                  <a:lnTo>
                    <a:pt x="46" y="100"/>
                  </a:lnTo>
                  <a:lnTo>
                    <a:pt x="49" y="92"/>
                  </a:lnTo>
                  <a:lnTo>
                    <a:pt x="53" y="73"/>
                  </a:lnTo>
                  <a:lnTo>
                    <a:pt x="53" y="54"/>
                  </a:lnTo>
                  <a:lnTo>
                    <a:pt x="53" y="35"/>
                  </a:lnTo>
                  <a:lnTo>
                    <a:pt x="49" y="19"/>
                  </a:lnTo>
                  <a:lnTo>
                    <a:pt x="46" y="12"/>
                  </a:lnTo>
                  <a:lnTo>
                    <a:pt x="42" y="8"/>
                  </a:lnTo>
                  <a:lnTo>
                    <a:pt x="38" y="4"/>
                  </a:lnTo>
                  <a:lnTo>
                    <a:pt x="34" y="4"/>
                  </a:lnTo>
                  <a:lnTo>
                    <a:pt x="30" y="4"/>
                  </a:lnTo>
                  <a:lnTo>
                    <a:pt x="26" y="8"/>
                  </a:lnTo>
                  <a:lnTo>
                    <a:pt x="19" y="19"/>
                  </a:lnTo>
                  <a:lnTo>
                    <a:pt x="15" y="31"/>
                  </a:lnTo>
                  <a:lnTo>
                    <a:pt x="15" y="46"/>
                  </a:lnTo>
                  <a:lnTo>
                    <a:pt x="15" y="58"/>
                  </a:lnTo>
                  <a:close/>
                </a:path>
              </a:pathLst>
            </a:custGeom>
            <a:solidFill>
              <a:srgbClr val="000000"/>
            </a:solidFill>
            <a:ln w="0">
              <a:solidFill>
                <a:srgbClr val="000000"/>
              </a:solidFill>
              <a:round/>
              <a:headEnd/>
              <a:tailEnd/>
            </a:ln>
          </p:spPr>
          <p:txBody>
            <a:bodyPr/>
            <a:lstStyle/>
            <a:p>
              <a:endParaRPr lang="en-CA"/>
            </a:p>
          </p:txBody>
        </p:sp>
        <p:sp>
          <p:nvSpPr>
            <p:cNvPr id="19530" name="Rectangle 267"/>
            <p:cNvSpPr>
              <a:spLocks noChangeArrowheads="1"/>
            </p:cNvSpPr>
            <p:nvPr/>
          </p:nvSpPr>
          <p:spPr bwMode="auto">
            <a:xfrm>
              <a:off x="2705" y="2749"/>
              <a:ext cx="8" cy="208"/>
            </a:xfrm>
            <a:prstGeom prst="rect">
              <a:avLst/>
            </a:prstGeom>
            <a:solidFill>
              <a:srgbClr val="000000"/>
            </a:solidFill>
            <a:ln w="0">
              <a:solidFill>
                <a:srgbClr val="000000"/>
              </a:solidFill>
              <a:miter lim="800000"/>
              <a:headEnd/>
              <a:tailEnd/>
            </a:ln>
          </p:spPr>
          <p:txBody>
            <a:bodyPr/>
            <a:lstStyle/>
            <a:p>
              <a:endParaRPr lang="en-US"/>
            </a:p>
          </p:txBody>
        </p:sp>
        <p:sp>
          <p:nvSpPr>
            <p:cNvPr id="19531" name="Freeform 268"/>
            <p:cNvSpPr>
              <a:spLocks noEditPoints="1"/>
            </p:cNvSpPr>
            <p:nvPr/>
          </p:nvSpPr>
          <p:spPr bwMode="auto">
            <a:xfrm>
              <a:off x="2901" y="2780"/>
              <a:ext cx="69" cy="115"/>
            </a:xfrm>
            <a:custGeom>
              <a:avLst/>
              <a:gdLst>
                <a:gd name="T0" fmla="*/ 0 w 69"/>
                <a:gd name="T1" fmla="*/ 58 h 115"/>
                <a:gd name="T2" fmla="*/ 0 w 69"/>
                <a:gd name="T3" fmla="*/ 39 h 115"/>
                <a:gd name="T4" fmla="*/ 8 w 69"/>
                <a:gd name="T5" fmla="*/ 23 h 115"/>
                <a:gd name="T6" fmla="*/ 11 w 69"/>
                <a:gd name="T7" fmla="*/ 12 h 115"/>
                <a:gd name="T8" fmla="*/ 19 w 69"/>
                <a:gd name="T9" fmla="*/ 4 h 115"/>
                <a:gd name="T10" fmla="*/ 27 w 69"/>
                <a:gd name="T11" fmla="*/ 0 h 115"/>
                <a:gd name="T12" fmla="*/ 35 w 69"/>
                <a:gd name="T13" fmla="*/ 0 h 115"/>
                <a:gd name="T14" fmla="*/ 42 w 69"/>
                <a:gd name="T15" fmla="*/ 0 h 115"/>
                <a:gd name="T16" fmla="*/ 50 w 69"/>
                <a:gd name="T17" fmla="*/ 4 h 115"/>
                <a:gd name="T18" fmla="*/ 58 w 69"/>
                <a:gd name="T19" fmla="*/ 12 h 115"/>
                <a:gd name="T20" fmla="*/ 65 w 69"/>
                <a:gd name="T21" fmla="*/ 23 h 115"/>
                <a:gd name="T22" fmla="*/ 69 w 69"/>
                <a:gd name="T23" fmla="*/ 39 h 115"/>
                <a:gd name="T24" fmla="*/ 69 w 69"/>
                <a:gd name="T25" fmla="*/ 58 h 115"/>
                <a:gd name="T26" fmla="*/ 69 w 69"/>
                <a:gd name="T27" fmla="*/ 73 h 115"/>
                <a:gd name="T28" fmla="*/ 65 w 69"/>
                <a:gd name="T29" fmla="*/ 88 h 115"/>
                <a:gd name="T30" fmla="*/ 58 w 69"/>
                <a:gd name="T31" fmla="*/ 100 h 115"/>
                <a:gd name="T32" fmla="*/ 50 w 69"/>
                <a:gd name="T33" fmla="*/ 108 h 115"/>
                <a:gd name="T34" fmla="*/ 42 w 69"/>
                <a:gd name="T35" fmla="*/ 111 h 115"/>
                <a:gd name="T36" fmla="*/ 35 w 69"/>
                <a:gd name="T37" fmla="*/ 115 h 115"/>
                <a:gd name="T38" fmla="*/ 27 w 69"/>
                <a:gd name="T39" fmla="*/ 111 h 115"/>
                <a:gd name="T40" fmla="*/ 15 w 69"/>
                <a:gd name="T41" fmla="*/ 108 h 115"/>
                <a:gd name="T42" fmla="*/ 8 w 69"/>
                <a:gd name="T43" fmla="*/ 96 h 115"/>
                <a:gd name="T44" fmla="*/ 4 w 69"/>
                <a:gd name="T45" fmla="*/ 77 h 115"/>
                <a:gd name="T46" fmla="*/ 0 w 69"/>
                <a:gd name="T47" fmla="*/ 58 h 115"/>
                <a:gd name="T48" fmla="*/ 15 w 69"/>
                <a:gd name="T49" fmla="*/ 58 h 115"/>
                <a:gd name="T50" fmla="*/ 19 w 69"/>
                <a:gd name="T51" fmla="*/ 81 h 115"/>
                <a:gd name="T52" fmla="*/ 23 w 69"/>
                <a:gd name="T53" fmla="*/ 96 h 115"/>
                <a:gd name="T54" fmla="*/ 27 w 69"/>
                <a:gd name="T55" fmla="*/ 104 h 115"/>
                <a:gd name="T56" fmla="*/ 31 w 69"/>
                <a:gd name="T57" fmla="*/ 108 h 115"/>
                <a:gd name="T58" fmla="*/ 35 w 69"/>
                <a:gd name="T59" fmla="*/ 108 h 115"/>
                <a:gd name="T60" fmla="*/ 38 w 69"/>
                <a:gd name="T61" fmla="*/ 108 h 115"/>
                <a:gd name="T62" fmla="*/ 42 w 69"/>
                <a:gd name="T63" fmla="*/ 104 h 115"/>
                <a:gd name="T64" fmla="*/ 50 w 69"/>
                <a:gd name="T65" fmla="*/ 100 h 115"/>
                <a:gd name="T66" fmla="*/ 50 w 69"/>
                <a:gd name="T67" fmla="*/ 92 h 115"/>
                <a:gd name="T68" fmla="*/ 54 w 69"/>
                <a:gd name="T69" fmla="*/ 73 h 115"/>
                <a:gd name="T70" fmla="*/ 54 w 69"/>
                <a:gd name="T71" fmla="*/ 54 h 115"/>
                <a:gd name="T72" fmla="*/ 54 w 69"/>
                <a:gd name="T73" fmla="*/ 35 h 115"/>
                <a:gd name="T74" fmla="*/ 50 w 69"/>
                <a:gd name="T75" fmla="*/ 19 h 115"/>
                <a:gd name="T76" fmla="*/ 46 w 69"/>
                <a:gd name="T77" fmla="*/ 12 h 115"/>
                <a:gd name="T78" fmla="*/ 42 w 69"/>
                <a:gd name="T79" fmla="*/ 8 h 115"/>
                <a:gd name="T80" fmla="*/ 38 w 69"/>
                <a:gd name="T81" fmla="*/ 4 h 115"/>
                <a:gd name="T82" fmla="*/ 35 w 69"/>
                <a:gd name="T83" fmla="*/ 4 h 115"/>
                <a:gd name="T84" fmla="*/ 31 w 69"/>
                <a:gd name="T85" fmla="*/ 4 h 115"/>
                <a:gd name="T86" fmla="*/ 27 w 69"/>
                <a:gd name="T87" fmla="*/ 8 h 115"/>
                <a:gd name="T88" fmla="*/ 23 w 69"/>
                <a:gd name="T89" fmla="*/ 19 h 115"/>
                <a:gd name="T90" fmla="*/ 19 w 69"/>
                <a:gd name="T91" fmla="*/ 31 h 115"/>
                <a:gd name="T92" fmla="*/ 15 w 69"/>
                <a:gd name="T93" fmla="*/ 46 h 115"/>
                <a:gd name="T94" fmla="*/ 15 w 69"/>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0" y="39"/>
                  </a:lnTo>
                  <a:lnTo>
                    <a:pt x="8" y="23"/>
                  </a:lnTo>
                  <a:lnTo>
                    <a:pt x="11" y="12"/>
                  </a:lnTo>
                  <a:lnTo>
                    <a:pt x="19" y="4"/>
                  </a:lnTo>
                  <a:lnTo>
                    <a:pt x="27" y="0"/>
                  </a:lnTo>
                  <a:lnTo>
                    <a:pt x="35" y="0"/>
                  </a:lnTo>
                  <a:lnTo>
                    <a:pt x="42" y="0"/>
                  </a:lnTo>
                  <a:lnTo>
                    <a:pt x="50" y="4"/>
                  </a:lnTo>
                  <a:lnTo>
                    <a:pt x="58" y="12"/>
                  </a:lnTo>
                  <a:lnTo>
                    <a:pt x="65" y="23"/>
                  </a:lnTo>
                  <a:lnTo>
                    <a:pt x="69" y="39"/>
                  </a:lnTo>
                  <a:lnTo>
                    <a:pt x="69" y="58"/>
                  </a:lnTo>
                  <a:lnTo>
                    <a:pt x="69" y="73"/>
                  </a:lnTo>
                  <a:lnTo>
                    <a:pt x="65" y="88"/>
                  </a:lnTo>
                  <a:lnTo>
                    <a:pt x="58" y="100"/>
                  </a:lnTo>
                  <a:lnTo>
                    <a:pt x="50" y="108"/>
                  </a:lnTo>
                  <a:lnTo>
                    <a:pt x="42" y="111"/>
                  </a:lnTo>
                  <a:lnTo>
                    <a:pt x="35" y="115"/>
                  </a:lnTo>
                  <a:lnTo>
                    <a:pt x="27" y="111"/>
                  </a:lnTo>
                  <a:lnTo>
                    <a:pt x="15" y="108"/>
                  </a:lnTo>
                  <a:lnTo>
                    <a:pt x="8" y="96"/>
                  </a:lnTo>
                  <a:lnTo>
                    <a:pt x="4" y="77"/>
                  </a:lnTo>
                  <a:lnTo>
                    <a:pt x="0" y="58"/>
                  </a:lnTo>
                  <a:close/>
                  <a:moveTo>
                    <a:pt x="15" y="58"/>
                  </a:moveTo>
                  <a:lnTo>
                    <a:pt x="19" y="81"/>
                  </a:lnTo>
                  <a:lnTo>
                    <a:pt x="23" y="96"/>
                  </a:lnTo>
                  <a:lnTo>
                    <a:pt x="27" y="104"/>
                  </a:lnTo>
                  <a:lnTo>
                    <a:pt x="31" y="108"/>
                  </a:lnTo>
                  <a:lnTo>
                    <a:pt x="35" y="108"/>
                  </a:lnTo>
                  <a:lnTo>
                    <a:pt x="38" y="108"/>
                  </a:lnTo>
                  <a:lnTo>
                    <a:pt x="42" y="104"/>
                  </a:lnTo>
                  <a:lnTo>
                    <a:pt x="50" y="100"/>
                  </a:lnTo>
                  <a:lnTo>
                    <a:pt x="50" y="92"/>
                  </a:lnTo>
                  <a:lnTo>
                    <a:pt x="54" y="73"/>
                  </a:lnTo>
                  <a:lnTo>
                    <a:pt x="54" y="54"/>
                  </a:lnTo>
                  <a:lnTo>
                    <a:pt x="54" y="35"/>
                  </a:lnTo>
                  <a:lnTo>
                    <a:pt x="50" y="19"/>
                  </a:lnTo>
                  <a:lnTo>
                    <a:pt x="46" y="12"/>
                  </a:lnTo>
                  <a:lnTo>
                    <a:pt x="42" y="8"/>
                  </a:lnTo>
                  <a:lnTo>
                    <a:pt x="38" y="4"/>
                  </a:lnTo>
                  <a:lnTo>
                    <a:pt x="35" y="4"/>
                  </a:lnTo>
                  <a:lnTo>
                    <a:pt x="31" y="4"/>
                  </a:lnTo>
                  <a:lnTo>
                    <a:pt x="27" y="8"/>
                  </a:lnTo>
                  <a:lnTo>
                    <a:pt x="23" y="19"/>
                  </a:lnTo>
                  <a:lnTo>
                    <a:pt x="19" y="31"/>
                  </a:lnTo>
                  <a:lnTo>
                    <a:pt x="15" y="46"/>
                  </a:lnTo>
                  <a:lnTo>
                    <a:pt x="15" y="58"/>
                  </a:lnTo>
                  <a:close/>
                </a:path>
              </a:pathLst>
            </a:custGeom>
            <a:solidFill>
              <a:srgbClr val="000000"/>
            </a:solidFill>
            <a:ln w="0">
              <a:solidFill>
                <a:srgbClr val="000000"/>
              </a:solidFill>
              <a:round/>
              <a:headEnd/>
              <a:tailEnd/>
            </a:ln>
          </p:spPr>
          <p:txBody>
            <a:bodyPr/>
            <a:lstStyle/>
            <a:p>
              <a:endParaRPr lang="en-CA"/>
            </a:p>
          </p:txBody>
        </p:sp>
        <p:sp>
          <p:nvSpPr>
            <p:cNvPr id="19532" name="Rectangle 269"/>
            <p:cNvSpPr>
              <a:spLocks noChangeArrowheads="1"/>
            </p:cNvSpPr>
            <p:nvPr/>
          </p:nvSpPr>
          <p:spPr bwMode="auto">
            <a:xfrm>
              <a:off x="3304" y="2749"/>
              <a:ext cx="8" cy="208"/>
            </a:xfrm>
            <a:prstGeom prst="rect">
              <a:avLst/>
            </a:prstGeom>
            <a:solidFill>
              <a:srgbClr val="000000"/>
            </a:solidFill>
            <a:ln w="0">
              <a:solidFill>
                <a:srgbClr val="000000"/>
              </a:solidFill>
              <a:miter lim="800000"/>
              <a:headEnd/>
              <a:tailEnd/>
            </a:ln>
          </p:spPr>
          <p:txBody>
            <a:bodyPr/>
            <a:lstStyle/>
            <a:p>
              <a:endParaRPr lang="en-US"/>
            </a:p>
          </p:txBody>
        </p:sp>
        <p:sp>
          <p:nvSpPr>
            <p:cNvPr id="19533" name="Freeform 270"/>
            <p:cNvSpPr>
              <a:spLocks noEditPoints="1"/>
            </p:cNvSpPr>
            <p:nvPr/>
          </p:nvSpPr>
          <p:spPr bwMode="auto">
            <a:xfrm>
              <a:off x="3503" y="2780"/>
              <a:ext cx="73" cy="115"/>
            </a:xfrm>
            <a:custGeom>
              <a:avLst/>
              <a:gdLst>
                <a:gd name="T0" fmla="*/ 0 w 73"/>
                <a:gd name="T1" fmla="*/ 58 h 115"/>
                <a:gd name="T2" fmla="*/ 4 w 73"/>
                <a:gd name="T3" fmla="*/ 39 h 115"/>
                <a:gd name="T4" fmla="*/ 8 w 73"/>
                <a:gd name="T5" fmla="*/ 23 h 115"/>
                <a:gd name="T6" fmla="*/ 16 w 73"/>
                <a:gd name="T7" fmla="*/ 12 h 115"/>
                <a:gd name="T8" fmla="*/ 23 w 73"/>
                <a:gd name="T9" fmla="*/ 4 h 115"/>
                <a:gd name="T10" fmla="*/ 31 w 73"/>
                <a:gd name="T11" fmla="*/ 0 h 115"/>
                <a:gd name="T12" fmla="*/ 39 w 73"/>
                <a:gd name="T13" fmla="*/ 0 h 115"/>
                <a:gd name="T14" fmla="*/ 46 w 73"/>
                <a:gd name="T15" fmla="*/ 0 h 115"/>
                <a:gd name="T16" fmla="*/ 54 w 73"/>
                <a:gd name="T17" fmla="*/ 4 h 115"/>
                <a:gd name="T18" fmla="*/ 58 w 73"/>
                <a:gd name="T19" fmla="*/ 12 h 115"/>
                <a:gd name="T20" fmla="*/ 66 w 73"/>
                <a:gd name="T21" fmla="*/ 23 h 115"/>
                <a:gd name="T22" fmla="*/ 69 w 73"/>
                <a:gd name="T23" fmla="*/ 39 h 115"/>
                <a:gd name="T24" fmla="*/ 73 w 73"/>
                <a:gd name="T25" fmla="*/ 58 h 115"/>
                <a:gd name="T26" fmla="*/ 69 w 73"/>
                <a:gd name="T27" fmla="*/ 73 h 115"/>
                <a:gd name="T28" fmla="*/ 66 w 73"/>
                <a:gd name="T29" fmla="*/ 88 h 115"/>
                <a:gd name="T30" fmla="*/ 62 w 73"/>
                <a:gd name="T31" fmla="*/ 100 h 115"/>
                <a:gd name="T32" fmla="*/ 54 w 73"/>
                <a:gd name="T33" fmla="*/ 108 h 115"/>
                <a:gd name="T34" fmla="*/ 43 w 73"/>
                <a:gd name="T35" fmla="*/ 111 h 115"/>
                <a:gd name="T36" fmla="*/ 35 w 73"/>
                <a:gd name="T37" fmla="*/ 115 h 115"/>
                <a:gd name="T38" fmla="*/ 27 w 73"/>
                <a:gd name="T39" fmla="*/ 111 h 115"/>
                <a:gd name="T40" fmla="*/ 20 w 73"/>
                <a:gd name="T41" fmla="*/ 108 h 115"/>
                <a:gd name="T42" fmla="*/ 12 w 73"/>
                <a:gd name="T43" fmla="*/ 96 h 115"/>
                <a:gd name="T44" fmla="*/ 4 w 73"/>
                <a:gd name="T45" fmla="*/ 77 h 115"/>
                <a:gd name="T46" fmla="*/ 0 w 73"/>
                <a:gd name="T47" fmla="*/ 58 h 115"/>
                <a:gd name="T48" fmla="*/ 16 w 73"/>
                <a:gd name="T49" fmla="*/ 58 h 115"/>
                <a:gd name="T50" fmla="*/ 20 w 73"/>
                <a:gd name="T51" fmla="*/ 81 h 115"/>
                <a:gd name="T52" fmla="*/ 23 w 73"/>
                <a:gd name="T53" fmla="*/ 96 h 115"/>
                <a:gd name="T54" fmla="*/ 27 w 73"/>
                <a:gd name="T55" fmla="*/ 104 h 115"/>
                <a:gd name="T56" fmla="*/ 31 w 73"/>
                <a:gd name="T57" fmla="*/ 108 h 115"/>
                <a:gd name="T58" fmla="*/ 35 w 73"/>
                <a:gd name="T59" fmla="*/ 108 h 115"/>
                <a:gd name="T60" fmla="*/ 43 w 73"/>
                <a:gd name="T61" fmla="*/ 108 h 115"/>
                <a:gd name="T62" fmla="*/ 46 w 73"/>
                <a:gd name="T63" fmla="*/ 104 h 115"/>
                <a:gd name="T64" fmla="*/ 50 w 73"/>
                <a:gd name="T65" fmla="*/ 100 h 115"/>
                <a:gd name="T66" fmla="*/ 54 w 73"/>
                <a:gd name="T67" fmla="*/ 92 h 115"/>
                <a:gd name="T68" fmla="*/ 54 w 73"/>
                <a:gd name="T69" fmla="*/ 73 h 115"/>
                <a:gd name="T70" fmla="*/ 54 w 73"/>
                <a:gd name="T71" fmla="*/ 54 h 115"/>
                <a:gd name="T72" fmla="*/ 54 w 73"/>
                <a:gd name="T73" fmla="*/ 35 h 115"/>
                <a:gd name="T74" fmla="*/ 54 w 73"/>
                <a:gd name="T75" fmla="*/ 19 h 115"/>
                <a:gd name="T76" fmla="*/ 50 w 73"/>
                <a:gd name="T77" fmla="*/ 12 h 115"/>
                <a:gd name="T78" fmla="*/ 46 w 73"/>
                <a:gd name="T79" fmla="*/ 8 h 115"/>
                <a:gd name="T80" fmla="*/ 43 w 73"/>
                <a:gd name="T81" fmla="*/ 4 h 115"/>
                <a:gd name="T82" fmla="*/ 39 w 73"/>
                <a:gd name="T83" fmla="*/ 4 h 115"/>
                <a:gd name="T84" fmla="*/ 31 w 73"/>
                <a:gd name="T85" fmla="*/ 4 h 115"/>
                <a:gd name="T86" fmla="*/ 27 w 73"/>
                <a:gd name="T87" fmla="*/ 8 h 115"/>
                <a:gd name="T88" fmla="*/ 23 w 73"/>
                <a:gd name="T89" fmla="*/ 19 h 115"/>
                <a:gd name="T90" fmla="*/ 20 w 73"/>
                <a:gd name="T91" fmla="*/ 31 h 115"/>
                <a:gd name="T92" fmla="*/ 20 w 73"/>
                <a:gd name="T93" fmla="*/ 46 h 115"/>
                <a:gd name="T94" fmla="*/ 16 w 73"/>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39"/>
                  </a:lnTo>
                  <a:lnTo>
                    <a:pt x="8" y="23"/>
                  </a:lnTo>
                  <a:lnTo>
                    <a:pt x="16" y="12"/>
                  </a:lnTo>
                  <a:lnTo>
                    <a:pt x="23" y="4"/>
                  </a:lnTo>
                  <a:lnTo>
                    <a:pt x="31" y="0"/>
                  </a:lnTo>
                  <a:lnTo>
                    <a:pt x="39" y="0"/>
                  </a:lnTo>
                  <a:lnTo>
                    <a:pt x="46" y="0"/>
                  </a:lnTo>
                  <a:lnTo>
                    <a:pt x="54" y="4"/>
                  </a:lnTo>
                  <a:lnTo>
                    <a:pt x="58" y="12"/>
                  </a:lnTo>
                  <a:lnTo>
                    <a:pt x="66" y="23"/>
                  </a:lnTo>
                  <a:lnTo>
                    <a:pt x="69" y="39"/>
                  </a:lnTo>
                  <a:lnTo>
                    <a:pt x="73" y="58"/>
                  </a:lnTo>
                  <a:lnTo>
                    <a:pt x="69" y="73"/>
                  </a:lnTo>
                  <a:lnTo>
                    <a:pt x="66" y="88"/>
                  </a:lnTo>
                  <a:lnTo>
                    <a:pt x="62" y="100"/>
                  </a:lnTo>
                  <a:lnTo>
                    <a:pt x="54" y="108"/>
                  </a:lnTo>
                  <a:lnTo>
                    <a:pt x="43" y="111"/>
                  </a:lnTo>
                  <a:lnTo>
                    <a:pt x="35" y="115"/>
                  </a:lnTo>
                  <a:lnTo>
                    <a:pt x="27" y="111"/>
                  </a:lnTo>
                  <a:lnTo>
                    <a:pt x="20" y="108"/>
                  </a:lnTo>
                  <a:lnTo>
                    <a:pt x="12" y="96"/>
                  </a:lnTo>
                  <a:lnTo>
                    <a:pt x="4" y="77"/>
                  </a:lnTo>
                  <a:lnTo>
                    <a:pt x="0" y="58"/>
                  </a:lnTo>
                  <a:close/>
                  <a:moveTo>
                    <a:pt x="16" y="58"/>
                  </a:moveTo>
                  <a:lnTo>
                    <a:pt x="20" y="81"/>
                  </a:lnTo>
                  <a:lnTo>
                    <a:pt x="23" y="96"/>
                  </a:lnTo>
                  <a:lnTo>
                    <a:pt x="27" y="104"/>
                  </a:lnTo>
                  <a:lnTo>
                    <a:pt x="31" y="108"/>
                  </a:lnTo>
                  <a:lnTo>
                    <a:pt x="35" y="108"/>
                  </a:lnTo>
                  <a:lnTo>
                    <a:pt x="43" y="108"/>
                  </a:lnTo>
                  <a:lnTo>
                    <a:pt x="46" y="104"/>
                  </a:lnTo>
                  <a:lnTo>
                    <a:pt x="50" y="100"/>
                  </a:lnTo>
                  <a:lnTo>
                    <a:pt x="54" y="92"/>
                  </a:lnTo>
                  <a:lnTo>
                    <a:pt x="54" y="73"/>
                  </a:lnTo>
                  <a:lnTo>
                    <a:pt x="54" y="54"/>
                  </a:lnTo>
                  <a:lnTo>
                    <a:pt x="54" y="35"/>
                  </a:lnTo>
                  <a:lnTo>
                    <a:pt x="54" y="19"/>
                  </a:lnTo>
                  <a:lnTo>
                    <a:pt x="50" y="12"/>
                  </a:lnTo>
                  <a:lnTo>
                    <a:pt x="46" y="8"/>
                  </a:lnTo>
                  <a:lnTo>
                    <a:pt x="43" y="4"/>
                  </a:lnTo>
                  <a:lnTo>
                    <a:pt x="39" y="4"/>
                  </a:lnTo>
                  <a:lnTo>
                    <a:pt x="31" y="4"/>
                  </a:lnTo>
                  <a:lnTo>
                    <a:pt x="27" y="8"/>
                  </a:lnTo>
                  <a:lnTo>
                    <a:pt x="23" y="19"/>
                  </a:lnTo>
                  <a:lnTo>
                    <a:pt x="20" y="31"/>
                  </a:lnTo>
                  <a:lnTo>
                    <a:pt x="20" y="46"/>
                  </a:lnTo>
                  <a:lnTo>
                    <a:pt x="16" y="58"/>
                  </a:lnTo>
                  <a:close/>
                </a:path>
              </a:pathLst>
            </a:custGeom>
            <a:solidFill>
              <a:srgbClr val="000000"/>
            </a:solidFill>
            <a:ln w="0">
              <a:solidFill>
                <a:srgbClr val="000000"/>
              </a:solidFill>
              <a:round/>
              <a:headEnd/>
              <a:tailEnd/>
            </a:ln>
          </p:spPr>
          <p:txBody>
            <a:bodyPr/>
            <a:lstStyle/>
            <a:p>
              <a:endParaRPr lang="en-CA"/>
            </a:p>
          </p:txBody>
        </p:sp>
        <p:sp>
          <p:nvSpPr>
            <p:cNvPr id="19534" name="Rectangle 271"/>
            <p:cNvSpPr>
              <a:spLocks noChangeArrowheads="1"/>
            </p:cNvSpPr>
            <p:nvPr/>
          </p:nvSpPr>
          <p:spPr bwMode="auto">
            <a:xfrm>
              <a:off x="4071" y="2749"/>
              <a:ext cx="8" cy="208"/>
            </a:xfrm>
            <a:prstGeom prst="rect">
              <a:avLst/>
            </a:prstGeom>
            <a:solidFill>
              <a:srgbClr val="000000"/>
            </a:solidFill>
            <a:ln w="0">
              <a:solidFill>
                <a:srgbClr val="000000"/>
              </a:solidFill>
              <a:miter lim="800000"/>
              <a:headEnd/>
              <a:tailEnd/>
            </a:ln>
          </p:spPr>
          <p:txBody>
            <a:bodyPr/>
            <a:lstStyle/>
            <a:p>
              <a:endParaRPr lang="en-US"/>
            </a:p>
          </p:txBody>
        </p:sp>
        <p:sp>
          <p:nvSpPr>
            <p:cNvPr id="19535" name="Freeform 272"/>
            <p:cNvSpPr>
              <a:spLocks/>
            </p:cNvSpPr>
            <p:nvPr/>
          </p:nvSpPr>
          <p:spPr bwMode="auto">
            <a:xfrm>
              <a:off x="4275" y="2876"/>
              <a:ext cx="19" cy="19"/>
            </a:xfrm>
            <a:custGeom>
              <a:avLst/>
              <a:gdLst>
                <a:gd name="T0" fmla="*/ 11 w 19"/>
                <a:gd name="T1" fmla="*/ 0 h 19"/>
                <a:gd name="T2" fmla="*/ 15 w 19"/>
                <a:gd name="T3" fmla="*/ 0 h 19"/>
                <a:gd name="T4" fmla="*/ 19 w 19"/>
                <a:gd name="T5" fmla="*/ 4 h 19"/>
                <a:gd name="T6" fmla="*/ 19 w 19"/>
                <a:gd name="T7" fmla="*/ 4 h 19"/>
                <a:gd name="T8" fmla="*/ 19 w 19"/>
                <a:gd name="T9" fmla="*/ 8 h 19"/>
                <a:gd name="T10" fmla="*/ 19 w 19"/>
                <a:gd name="T11" fmla="*/ 12 h 19"/>
                <a:gd name="T12" fmla="*/ 19 w 19"/>
                <a:gd name="T13" fmla="*/ 15 h 19"/>
                <a:gd name="T14" fmla="*/ 15 w 19"/>
                <a:gd name="T15" fmla="*/ 19 h 19"/>
                <a:gd name="T16" fmla="*/ 11 w 19"/>
                <a:gd name="T17" fmla="*/ 19 h 19"/>
                <a:gd name="T18" fmla="*/ 7 w 19"/>
                <a:gd name="T19" fmla="*/ 19 h 19"/>
                <a:gd name="T20" fmla="*/ 3 w 19"/>
                <a:gd name="T21" fmla="*/ 15 h 19"/>
                <a:gd name="T22" fmla="*/ 0 w 19"/>
                <a:gd name="T23" fmla="*/ 12 h 19"/>
                <a:gd name="T24" fmla="*/ 0 w 19"/>
                <a:gd name="T25" fmla="*/ 8 h 19"/>
                <a:gd name="T26" fmla="*/ 0 w 19"/>
                <a:gd name="T27" fmla="*/ 4 h 19"/>
                <a:gd name="T28" fmla="*/ 3 w 19"/>
                <a:gd name="T29" fmla="*/ 4 h 19"/>
                <a:gd name="T30" fmla="*/ 7 w 19"/>
                <a:gd name="T31" fmla="*/ 0 h 19"/>
                <a:gd name="T32" fmla="*/ 11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11" y="0"/>
                  </a:moveTo>
                  <a:lnTo>
                    <a:pt x="15" y="0"/>
                  </a:lnTo>
                  <a:lnTo>
                    <a:pt x="19" y="4"/>
                  </a:lnTo>
                  <a:lnTo>
                    <a:pt x="19" y="8"/>
                  </a:lnTo>
                  <a:lnTo>
                    <a:pt x="19" y="12"/>
                  </a:lnTo>
                  <a:lnTo>
                    <a:pt x="19" y="15"/>
                  </a:lnTo>
                  <a:lnTo>
                    <a:pt x="15" y="19"/>
                  </a:lnTo>
                  <a:lnTo>
                    <a:pt x="11" y="19"/>
                  </a:lnTo>
                  <a:lnTo>
                    <a:pt x="7" y="19"/>
                  </a:lnTo>
                  <a:lnTo>
                    <a:pt x="3" y="15"/>
                  </a:lnTo>
                  <a:lnTo>
                    <a:pt x="0" y="12"/>
                  </a:lnTo>
                  <a:lnTo>
                    <a:pt x="0" y="8"/>
                  </a:lnTo>
                  <a:lnTo>
                    <a:pt x="0" y="4"/>
                  </a:lnTo>
                  <a:lnTo>
                    <a:pt x="3" y="4"/>
                  </a:lnTo>
                  <a:lnTo>
                    <a:pt x="7" y="0"/>
                  </a:lnTo>
                  <a:lnTo>
                    <a:pt x="11" y="0"/>
                  </a:lnTo>
                  <a:close/>
                </a:path>
              </a:pathLst>
            </a:custGeom>
            <a:solidFill>
              <a:srgbClr val="000000"/>
            </a:solidFill>
            <a:ln w="0">
              <a:solidFill>
                <a:srgbClr val="000000"/>
              </a:solidFill>
              <a:round/>
              <a:headEnd/>
              <a:tailEnd/>
            </a:ln>
          </p:spPr>
          <p:txBody>
            <a:bodyPr/>
            <a:lstStyle/>
            <a:p>
              <a:endParaRPr lang="en-CA"/>
            </a:p>
          </p:txBody>
        </p:sp>
        <p:sp>
          <p:nvSpPr>
            <p:cNvPr id="19536" name="Freeform 273"/>
            <p:cNvSpPr>
              <a:spLocks noEditPoints="1"/>
            </p:cNvSpPr>
            <p:nvPr/>
          </p:nvSpPr>
          <p:spPr bwMode="auto">
            <a:xfrm>
              <a:off x="4313" y="2780"/>
              <a:ext cx="69" cy="115"/>
            </a:xfrm>
            <a:custGeom>
              <a:avLst/>
              <a:gdLst>
                <a:gd name="T0" fmla="*/ 0 w 69"/>
                <a:gd name="T1" fmla="*/ 58 h 115"/>
                <a:gd name="T2" fmla="*/ 0 w 69"/>
                <a:gd name="T3" fmla="*/ 39 h 115"/>
                <a:gd name="T4" fmla="*/ 4 w 69"/>
                <a:gd name="T5" fmla="*/ 23 h 115"/>
                <a:gd name="T6" fmla="*/ 11 w 69"/>
                <a:gd name="T7" fmla="*/ 12 h 115"/>
                <a:gd name="T8" fmla="*/ 19 w 69"/>
                <a:gd name="T9" fmla="*/ 4 h 115"/>
                <a:gd name="T10" fmla="*/ 27 w 69"/>
                <a:gd name="T11" fmla="*/ 0 h 115"/>
                <a:gd name="T12" fmla="*/ 34 w 69"/>
                <a:gd name="T13" fmla="*/ 0 h 115"/>
                <a:gd name="T14" fmla="*/ 42 w 69"/>
                <a:gd name="T15" fmla="*/ 0 h 115"/>
                <a:gd name="T16" fmla="*/ 50 w 69"/>
                <a:gd name="T17" fmla="*/ 4 h 115"/>
                <a:gd name="T18" fmla="*/ 57 w 69"/>
                <a:gd name="T19" fmla="*/ 12 h 115"/>
                <a:gd name="T20" fmla="*/ 65 w 69"/>
                <a:gd name="T21" fmla="*/ 23 h 115"/>
                <a:gd name="T22" fmla="*/ 69 w 69"/>
                <a:gd name="T23" fmla="*/ 39 h 115"/>
                <a:gd name="T24" fmla="*/ 69 w 69"/>
                <a:gd name="T25" fmla="*/ 58 h 115"/>
                <a:gd name="T26" fmla="*/ 69 w 69"/>
                <a:gd name="T27" fmla="*/ 73 h 115"/>
                <a:gd name="T28" fmla="*/ 65 w 69"/>
                <a:gd name="T29" fmla="*/ 88 h 115"/>
                <a:gd name="T30" fmla="*/ 57 w 69"/>
                <a:gd name="T31" fmla="*/ 100 h 115"/>
                <a:gd name="T32" fmla="*/ 50 w 69"/>
                <a:gd name="T33" fmla="*/ 108 h 115"/>
                <a:gd name="T34" fmla="*/ 42 w 69"/>
                <a:gd name="T35" fmla="*/ 111 h 115"/>
                <a:gd name="T36" fmla="*/ 34 w 69"/>
                <a:gd name="T37" fmla="*/ 115 h 115"/>
                <a:gd name="T38" fmla="*/ 23 w 69"/>
                <a:gd name="T39" fmla="*/ 111 h 115"/>
                <a:gd name="T40" fmla="*/ 15 w 69"/>
                <a:gd name="T41" fmla="*/ 108 h 115"/>
                <a:gd name="T42" fmla="*/ 8 w 69"/>
                <a:gd name="T43" fmla="*/ 96 h 115"/>
                <a:gd name="T44" fmla="*/ 0 w 69"/>
                <a:gd name="T45" fmla="*/ 77 h 115"/>
                <a:gd name="T46" fmla="*/ 0 w 69"/>
                <a:gd name="T47" fmla="*/ 58 h 115"/>
                <a:gd name="T48" fmla="*/ 15 w 69"/>
                <a:gd name="T49" fmla="*/ 58 h 115"/>
                <a:gd name="T50" fmla="*/ 15 w 69"/>
                <a:gd name="T51" fmla="*/ 81 h 115"/>
                <a:gd name="T52" fmla="*/ 19 w 69"/>
                <a:gd name="T53" fmla="*/ 96 h 115"/>
                <a:gd name="T54" fmla="*/ 23 w 69"/>
                <a:gd name="T55" fmla="*/ 104 h 115"/>
                <a:gd name="T56" fmla="*/ 27 w 69"/>
                <a:gd name="T57" fmla="*/ 108 h 115"/>
                <a:gd name="T58" fmla="*/ 34 w 69"/>
                <a:gd name="T59" fmla="*/ 108 h 115"/>
                <a:gd name="T60" fmla="*/ 38 w 69"/>
                <a:gd name="T61" fmla="*/ 108 h 115"/>
                <a:gd name="T62" fmla="*/ 42 w 69"/>
                <a:gd name="T63" fmla="*/ 104 h 115"/>
                <a:gd name="T64" fmla="*/ 46 w 69"/>
                <a:gd name="T65" fmla="*/ 100 h 115"/>
                <a:gd name="T66" fmla="*/ 50 w 69"/>
                <a:gd name="T67" fmla="*/ 92 h 115"/>
                <a:gd name="T68" fmla="*/ 54 w 69"/>
                <a:gd name="T69" fmla="*/ 73 h 115"/>
                <a:gd name="T70" fmla="*/ 54 w 69"/>
                <a:gd name="T71" fmla="*/ 54 h 115"/>
                <a:gd name="T72" fmla="*/ 54 w 69"/>
                <a:gd name="T73" fmla="*/ 35 h 115"/>
                <a:gd name="T74" fmla="*/ 50 w 69"/>
                <a:gd name="T75" fmla="*/ 19 h 115"/>
                <a:gd name="T76" fmla="*/ 46 w 69"/>
                <a:gd name="T77" fmla="*/ 12 h 115"/>
                <a:gd name="T78" fmla="*/ 42 w 69"/>
                <a:gd name="T79" fmla="*/ 8 h 115"/>
                <a:gd name="T80" fmla="*/ 38 w 69"/>
                <a:gd name="T81" fmla="*/ 4 h 115"/>
                <a:gd name="T82" fmla="*/ 34 w 69"/>
                <a:gd name="T83" fmla="*/ 4 h 115"/>
                <a:gd name="T84" fmla="*/ 31 w 69"/>
                <a:gd name="T85" fmla="*/ 4 h 115"/>
                <a:gd name="T86" fmla="*/ 23 w 69"/>
                <a:gd name="T87" fmla="*/ 8 h 115"/>
                <a:gd name="T88" fmla="*/ 19 w 69"/>
                <a:gd name="T89" fmla="*/ 19 h 115"/>
                <a:gd name="T90" fmla="*/ 15 w 69"/>
                <a:gd name="T91" fmla="*/ 31 h 115"/>
                <a:gd name="T92" fmla="*/ 15 w 69"/>
                <a:gd name="T93" fmla="*/ 46 h 115"/>
                <a:gd name="T94" fmla="*/ 15 w 69"/>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0" y="39"/>
                  </a:lnTo>
                  <a:lnTo>
                    <a:pt x="4" y="23"/>
                  </a:lnTo>
                  <a:lnTo>
                    <a:pt x="11" y="12"/>
                  </a:lnTo>
                  <a:lnTo>
                    <a:pt x="19" y="4"/>
                  </a:lnTo>
                  <a:lnTo>
                    <a:pt x="27" y="0"/>
                  </a:lnTo>
                  <a:lnTo>
                    <a:pt x="34" y="0"/>
                  </a:lnTo>
                  <a:lnTo>
                    <a:pt x="42" y="0"/>
                  </a:lnTo>
                  <a:lnTo>
                    <a:pt x="50" y="4"/>
                  </a:lnTo>
                  <a:lnTo>
                    <a:pt x="57" y="12"/>
                  </a:lnTo>
                  <a:lnTo>
                    <a:pt x="65" y="23"/>
                  </a:lnTo>
                  <a:lnTo>
                    <a:pt x="69" y="39"/>
                  </a:lnTo>
                  <a:lnTo>
                    <a:pt x="69" y="58"/>
                  </a:lnTo>
                  <a:lnTo>
                    <a:pt x="69" y="73"/>
                  </a:lnTo>
                  <a:lnTo>
                    <a:pt x="65" y="88"/>
                  </a:lnTo>
                  <a:lnTo>
                    <a:pt x="57" y="100"/>
                  </a:lnTo>
                  <a:lnTo>
                    <a:pt x="50" y="108"/>
                  </a:lnTo>
                  <a:lnTo>
                    <a:pt x="42" y="111"/>
                  </a:lnTo>
                  <a:lnTo>
                    <a:pt x="34" y="115"/>
                  </a:lnTo>
                  <a:lnTo>
                    <a:pt x="23" y="111"/>
                  </a:lnTo>
                  <a:lnTo>
                    <a:pt x="15" y="108"/>
                  </a:lnTo>
                  <a:lnTo>
                    <a:pt x="8" y="96"/>
                  </a:lnTo>
                  <a:lnTo>
                    <a:pt x="0" y="77"/>
                  </a:lnTo>
                  <a:lnTo>
                    <a:pt x="0" y="58"/>
                  </a:lnTo>
                  <a:close/>
                  <a:moveTo>
                    <a:pt x="15" y="58"/>
                  </a:moveTo>
                  <a:lnTo>
                    <a:pt x="15" y="81"/>
                  </a:lnTo>
                  <a:lnTo>
                    <a:pt x="19" y="96"/>
                  </a:lnTo>
                  <a:lnTo>
                    <a:pt x="23" y="104"/>
                  </a:lnTo>
                  <a:lnTo>
                    <a:pt x="27" y="108"/>
                  </a:lnTo>
                  <a:lnTo>
                    <a:pt x="34" y="108"/>
                  </a:lnTo>
                  <a:lnTo>
                    <a:pt x="38" y="108"/>
                  </a:lnTo>
                  <a:lnTo>
                    <a:pt x="42" y="104"/>
                  </a:lnTo>
                  <a:lnTo>
                    <a:pt x="46" y="100"/>
                  </a:lnTo>
                  <a:lnTo>
                    <a:pt x="50" y="92"/>
                  </a:lnTo>
                  <a:lnTo>
                    <a:pt x="54" y="73"/>
                  </a:lnTo>
                  <a:lnTo>
                    <a:pt x="54" y="54"/>
                  </a:lnTo>
                  <a:lnTo>
                    <a:pt x="54" y="35"/>
                  </a:lnTo>
                  <a:lnTo>
                    <a:pt x="50" y="19"/>
                  </a:lnTo>
                  <a:lnTo>
                    <a:pt x="46" y="12"/>
                  </a:lnTo>
                  <a:lnTo>
                    <a:pt x="42" y="8"/>
                  </a:lnTo>
                  <a:lnTo>
                    <a:pt x="38" y="4"/>
                  </a:lnTo>
                  <a:lnTo>
                    <a:pt x="34" y="4"/>
                  </a:lnTo>
                  <a:lnTo>
                    <a:pt x="31" y="4"/>
                  </a:lnTo>
                  <a:lnTo>
                    <a:pt x="23" y="8"/>
                  </a:lnTo>
                  <a:lnTo>
                    <a:pt x="19" y="19"/>
                  </a:lnTo>
                  <a:lnTo>
                    <a:pt x="15" y="31"/>
                  </a:lnTo>
                  <a:lnTo>
                    <a:pt x="15" y="46"/>
                  </a:lnTo>
                  <a:lnTo>
                    <a:pt x="15" y="58"/>
                  </a:lnTo>
                  <a:close/>
                </a:path>
              </a:pathLst>
            </a:custGeom>
            <a:solidFill>
              <a:srgbClr val="000000"/>
            </a:solidFill>
            <a:ln w="0">
              <a:solidFill>
                <a:srgbClr val="000000"/>
              </a:solidFill>
              <a:round/>
              <a:headEnd/>
              <a:tailEnd/>
            </a:ln>
          </p:spPr>
          <p:txBody>
            <a:bodyPr/>
            <a:lstStyle/>
            <a:p>
              <a:endParaRPr lang="en-CA"/>
            </a:p>
          </p:txBody>
        </p:sp>
        <p:sp>
          <p:nvSpPr>
            <p:cNvPr id="19537" name="Freeform 274"/>
            <p:cNvSpPr>
              <a:spLocks noEditPoints="1"/>
            </p:cNvSpPr>
            <p:nvPr/>
          </p:nvSpPr>
          <p:spPr bwMode="auto">
            <a:xfrm>
              <a:off x="4397" y="2780"/>
              <a:ext cx="69" cy="115"/>
            </a:xfrm>
            <a:custGeom>
              <a:avLst/>
              <a:gdLst>
                <a:gd name="T0" fmla="*/ 0 w 69"/>
                <a:gd name="T1" fmla="*/ 58 h 115"/>
                <a:gd name="T2" fmla="*/ 0 w 69"/>
                <a:gd name="T3" fmla="*/ 39 h 115"/>
                <a:gd name="T4" fmla="*/ 4 w 69"/>
                <a:gd name="T5" fmla="*/ 23 h 115"/>
                <a:gd name="T6" fmla="*/ 12 w 69"/>
                <a:gd name="T7" fmla="*/ 12 h 115"/>
                <a:gd name="T8" fmla="*/ 20 w 69"/>
                <a:gd name="T9" fmla="*/ 4 h 115"/>
                <a:gd name="T10" fmla="*/ 27 w 69"/>
                <a:gd name="T11" fmla="*/ 0 h 115"/>
                <a:gd name="T12" fmla="*/ 35 w 69"/>
                <a:gd name="T13" fmla="*/ 0 h 115"/>
                <a:gd name="T14" fmla="*/ 43 w 69"/>
                <a:gd name="T15" fmla="*/ 0 h 115"/>
                <a:gd name="T16" fmla="*/ 50 w 69"/>
                <a:gd name="T17" fmla="*/ 4 h 115"/>
                <a:gd name="T18" fmla="*/ 58 w 69"/>
                <a:gd name="T19" fmla="*/ 12 h 115"/>
                <a:gd name="T20" fmla="*/ 66 w 69"/>
                <a:gd name="T21" fmla="*/ 23 h 115"/>
                <a:gd name="T22" fmla="*/ 69 w 69"/>
                <a:gd name="T23" fmla="*/ 39 h 115"/>
                <a:gd name="T24" fmla="*/ 69 w 69"/>
                <a:gd name="T25" fmla="*/ 58 h 115"/>
                <a:gd name="T26" fmla="*/ 69 w 69"/>
                <a:gd name="T27" fmla="*/ 73 h 115"/>
                <a:gd name="T28" fmla="*/ 66 w 69"/>
                <a:gd name="T29" fmla="*/ 88 h 115"/>
                <a:gd name="T30" fmla="*/ 58 w 69"/>
                <a:gd name="T31" fmla="*/ 100 h 115"/>
                <a:gd name="T32" fmla="*/ 50 w 69"/>
                <a:gd name="T33" fmla="*/ 108 h 115"/>
                <a:gd name="T34" fmla="*/ 43 w 69"/>
                <a:gd name="T35" fmla="*/ 111 h 115"/>
                <a:gd name="T36" fmla="*/ 35 w 69"/>
                <a:gd name="T37" fmla="*/ 115 h 115"/>
                <a:gd name="T38" fmla="*/ 23 w 69"/>
                <a:gd name="T39" fmla="*/ 111 h 115"/>
                <a:gd name="T40" fmla="*/ 16 w 69"/>
                <a:gd name="T41" fmla="*/ 108 h 115"/>
                <a:gd name="T42" fmla="*/ 8 w 69"/>
                <a:gd name="T43" fmla="*/ 96 h 115"/>
                <a:gd name="T44" fmla="*/ 0 w 69"/>
                <a:gd name="T45" fmla="*/ 77 h 115"/>
                <a:gd name="T46" fmla="*/ 0 w 69"/>
                <a:gd name="T47" fmla="*/ 58 h 115"/>
                <a:gd name="T48" fmla="*/ 16 w 69"/>
                <a:gd name="T49" fmla="*/ 58 h 115"/>
                <a:gd name="T50" fmla="*/ 16 w 69"/>
                <a:gd name="T51" fmla="*/ 81 h 115"/>
                <a:gd name="T52" fmla="*/ 20 w 69"/>
                <a:gd name="T53" fmla="*/ 96 h 115"/>
                <a:gd name="T54" fmla="*/ 23 w 69"/>
                <a:gd name="T55" fmla="*/ 104 h 115"/>
                <a:gd name="T56" fmla="*/ 27 w 69"/>
                <a:gd name="T57" fmla="*/ 108 h 115"/>
                <a:gd name="T58" fmla="*/ 35 w 69"/>
                <a:gd name="T59" fmla="*/ 108 h 115"/>
                <a:gd name="T60" fmla="*/ 39 w 69"/>
                <a:gd name="T61" fmla="*/ 108 h 115"/>
                <a:gd name="T62" fmla="*/ 43 w 69"/>
                <a:gd name="T63" fmla="*/ 104 h 115"/>
                <a:gd name="T64" fmla="*/ 46 w 69"/>
                <a:gd name="T65" fmla="*/ 100 h 115"/>
                <a:gd name="T66" fmla="*/ 50 w 69"/>
                <a:gd name="T67" fmla="*/ 92 h 115"/>
                <a:gd name="T68" fmla="*/ 54 w 69"/>
                <a:gd name="T69" fmla="*/ 73 h 115"/>
                <a:gd name="T70" fmla="*/ 54 w 69"/>
                <a:gd name="T71" fmla="*/ 54 h 115"/>
                <a:gd name="T72" fmla="*/ 54 w 69"/>
                <a:gd name="T73" fmla="*/ 35 h 115"/>
                <a:gd name="T74" fmla="*/ 50 w 69"/>
                <a:gd name="T75" fmla="*/ 19 h 115"/>
                <a:gd name="T76" fmla="*/ 46 w 69"/>
                <a:gd name="T77" fmla="*/ 12 h 115"/>
                <a:gd name="T78" fmla="*/ 43 w 69"/>
                <a:gd name="T79" fmla="*/ 8 h 115"/>
                <a:gd name="T80" fmla="*/ 39 w 69"/>
                <a:gd name="T81" fmla="*/ 4 h 115"/>
                <a:gd name="T82" fmla="*/ 35 w 69"/>
                <a:gd name="T83" fmla="*/ 4 h 115"/>
                <a:gd name="T84" fmla="*/ 31 w 69"/>
                <a:gd name="T85" fmla="*/ 4 h 115"/>
                <a:gd name="T86" fmla="*/ 23 w 69"/>
                <a:gd name="T87" fmla="*/ 8 h 115"/>
                <a:gd name="T88" fmla="*/ 20 w 69"/>
                <a:gd name="T89" fmla="*/ 19 h 115"/>
                <a:gd name="T90" fmla="*/ 16 w 69"/>
                <a:gd name="T91" fmla="*/ 31 h 115"/>
                <a:gd name="T92" fmla="*/ 16 w 69"/>
                <a:gd name="T93" fmla="*/ 46 h 115"/>
                <a:gd name="T94" fmla="*/ 16 w 69"/>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0" y="39"/>
                  </a:lnTo>
                  <a:lnTo>
                    <a:pt x="4" y="23"/>
                  </a:lnTo>
                  <a:lnTo>
                    <a:pt x="12" y="12"/>
                  </a:lnTo>
                  <a:lnTo>
                    <a:pt x="20" y="4"/>
                  </a:lnTo>
                  <a:lnTo>
                    <a:pt x="27" y="0"/>
                  </a:lnTo>
                  <a:lnTo>
                    <a:pt x="35" y="0"/>
                  </a:lnTo>
                  <a:lnTo>
                    <a:pt x="43" y="0"/>
                  </a:lnTo>
                  <a:lnTo>
                    <a:pt x="50" y="4"/>
                  </a:lnTo>
                  <a:lnTo>
                    <a:pt x="58" y="12"/>
                  </a:lnTo>
                  <a:lnTo>
                    <a:pt x="66" y="23"/>
                  </a:lnTo>
                  <a:lnTo>
                    <a:pt x="69" y="39"/>
                  </a:lnTo>
                  <a:lnTo>
                    <a:pt x="69" y="58"/>
                  </a:lnTo>
                  <a:lnTo>
                    <a:pt x="69" y="73"/>
                  </a:lnTo>
                  <a:lnTo>
                    <a:pt x="66" y="88"/>
                  </a:lnTo>
                  <a:lnTo>
                    <a:pt x="58" y="100"/>
                  </a:lnTo>
                  <a:lnTo>
                    <a:pt x="50" y="108"/>
                  </a:lnTo>
                  <a:lnTo>
                    <a:pt x="43" y="111"/>
                  </a:lnTo>
                  <a:lnTo>
                    <a:pt x="35" y="115"/>
                  </a:lnTo>
                  <a:lnTo>
                    <a:pt x="23" y="111"/>
                  </a:lnTo>
                  <a:lnTo>
                    <a:pt x="16" y="108"/>
                  </a:lnTo>
                  <a:lnTo>
                    <a:pt x="8" y="96"/>
                  </a:lnTo>
                  <a:lnTo>
                    <a:pt x="0" y="77"/>
                  </a:lnTo>
                  <a:lnTo>
                    <a:pt x="0" y="58"/>
                  </a:lnTo>
                  <a:close/>
                  <a:moveTo>
                    <a:pt x="16" y="58"/>
                  </a:moveTo>
                  <a:lnTo>
                    <a:pt x="16" y="81"/>
                  </a:lnTo>
                  <a:lnTo>
                    <a:pt x="20" y="96"/>
                  </a:lnTo>
                  <a:lnTo>
                    <a:pt x="23" y="104"/>
                  </a:lnTo>
                  <a:lnTo>
                    <a:pt x="27" y="108"/>
                  </a:lnTo>
                  <a:lnTo>
                    <a:pt x="35" y="108"/>
                  </a:lnTo>
                  <a:lnTo>
                    <a:pt x="39" y="108"/>
                  </a:lnTo>
                  <a:lnTo>
                    <a:pt x="43" y="104"/>
                  </a:lnTo>
                  <a:lnTo>
                    <a:pt x="46" y="100"/>
                  </a:lnTo>
                  <a:lnTo>
                    <a:pt x="50" y="92"/>
                  </a:lnTo>
                  <a:lnTo>
                    <a:pt x="54" y="73"/>
                  </a:lnTo>
                  <a:lnTo>
                    <a:pt x="54" y="54"/>
                  </a:lnTo>
                  <a:lnTo>
                    <a:pt x="54" y="35"/>
                  </a:lnTo>
                  <a:lnTo>
                    <a:pt x="50" y="19"/>
                  </a:lnTo>
                  <a:lnTo>
                    <a:pt x="46" y="12"/>
                  </a:lnTo>
                  <a:lnTo>
                    <a:pt x="43" y="8"/>
                  </a:lnTo>
                  <a:lnTo>
                    <a:pt x="39" y="4"/>
                  </a:lnTo>
                  <a:lnTo>
                    <a:pt x="35" y="4"/>
                  </a:lnTo>
                  <a:lnTo>
                    <a:pt x="31" y="4"/>
                  </a:lnTo>
                  <a:lnTo>
                    <a:pt x="23" y="8"/>
                  </a:lnTo>
                  <a:lnTo>
                    <a:pt x="20" y="19"/>
                  </a:lnTo>
                  <a:lnTo>
                    <a:pt x="16" y="31"/>
                  </a:lnTo>
                  <a:lnTo>
                    <a:pt x="16" y="46"/>
                  </a:lnTo>
                  <a:lnTo>
                    <a:pt x="16" y="58"/>
                  </a:lnTo>
                  <a:close/>
                </a:path>
              </a:pathLst>
            </a:custGeom>
            <a:solidFill>
              <a:srgbClr val="000000"/>
            </a:solidFill>
            <a:ln w="0">
              <a:solidFill>
                <a:srgbClr val="000000"/>
              </a:solidFill>
              <a:round/>
              <a:headEnd/>
              <a:tailEnd/>
            </a:ln>
          </p:spPr>
          <p:txBody>
            <a:bodyPr/>
            <a:lstStyle/>
            <a:p>
              <a:endParaRPr lang="en-CA"/>
            </a:p>
          </p:txBody>
        </p:sp>
        <p:sp>
          <p:nvSpPr>
            <p:cNvPr id="19538" name="Freeform 275"/>
            <p:cNvSpPr>
              <a:spLocks/>
            </p:cNvSpPr>
            <p:nvPr/>
          </p:nvSpPr>
          <p:spPr bwMode="auto">
            <a:xfrm>
              <a:off x="4478" y="2780"/>
              <a:ext cx="73" cy="111"/>
            </a:xfrm>
            <a:custGeom>
              <a:avLst/>
              <a:gdLst>
                <a:gd name="T0" fmla="*/ 73 w 73"/>
                <a:gd name="T1" fmla="*/ 92 h 111"/>
                <a:gd name="T2" fmla="*/ 65 w 73"/>
                <a:gd name="T3" fmla="*/ 111 h 111"/>
                <a:gd name="T4" fmla="*/ 0 w 73"/>
                <a:gd name="T5" fmla="*/ 111 h 111"/>
                <a:gd name="T6" fmla="*/ 0 w 73"/>
                <a:gd name="T7" fmla="*/ 111 h 111"/>
                <a:gd name="T8" fmla="*/ 15 w 73"/>
                <a:gd name="T9" fmla="*/ 92 h 111"/>
                <a:gd name="T10" fmla="*/ 31 w 73"/>
                <a:gd name="T11" fmla="*/ 81 h 111"/>
                <a:gd name="T12" fmla="*/ 38 w 73"/>
                <a:gd name="T13" fmla="*/ 65 h 111"/>
                <a:gd name="T14" fmla="*/ 50 w 73"/>
                <a:gd name="T15" fmla="*/ 50 h 111"/>
                <a:gd name="T16" fmla="*/ 50 w 73"/>
                <a:gd name="T17" fmla="*/ 35 h 111"/>
                <a:gd name="T18" fmla="*/ 50 w 73"/>
                <a:gd name="T19" fmla="*/ 27 h 111"/>
                <a:gd name="T20" fmla="*/ 46 w 73"/>
                <a:gd name="T21" fmla="*/ 19 h 111"/>
                <a:gd name="T22" fmla="*/ 38 w 73"/>
                <a:gd name="T23" fmla="*/ 12 h 111"/>
                <a:gd name="T24" fmla="*/ 27 w 73"/>
                <a:gd name="T25" fmla="*/ 12 h 111"/>
                <a:gd name="T26" fmla="*/ 19 w 73"/>
                <a:gd name="T27" fmla="*/ 12 h 111"/>
                <a:gd name="T28" fmla="*/ 15 w 73"/>
                <a:gd name="T29" fmla="*/ 16 h 111"/>
                <a:gd name="T30" fmla="*/ 8 w 73"/>
                <a:gd name="T31" fmla="*/ 23 h 111"/>
                <a:gd name="T32" fmla="*/ 4 w 73"/>
                <a:gd name="T33" fmla="*/ 31 h 111"/>
                <a:gd name="T34" fmla="*/ 0 w 73"/>
                <a:gd name="T35" fmla="*/ 31 h 111"/>
                <a:gd name="T36" fmla="*/ 4 w 73"/>
                <a:gd name="T37" fmla="*/ 16 h 111"/>
                <a:gd name="T38" fmla="*/ 11 w 73"/>
                <a:gd name="T39" fmla="*/ 8 h 111"/>
                <a:gd name="T40" fmla="*/ 19 w 73"/>
                <a:gd name="T41" fmla="*/ 0 h 111"/>
                <a:gd name="T42" fmla="*/ 34 w 73"/>
                <a:gd name="T43" fmla="*/ 0 h 111"/>
                <a:gd name="T44" fmla="*/ 46 w 73"/>
                <a:gd name="T45" fmla="*/ 0 h 111"/>
                <a:gd name="T46" fmla="*/ 57 w 73"/>
                <a:gd name="T47" fmla="*/ 8 h 111"/>
                <a:gd name="T48" fmla="*/ 61 w 73"/>
                <a:gd name="T49" fmla="*/ 16 h 111"/>
                <a:gd name="T50" fmla="*/ 65 w 73"/>
                <a:gd name="T51" fmla="*/ 27 h 111"/>
                <a:gd name="T52" fmla="*/ 65 w 73"/>
                <a:gd name="T53" fmla="*/ 39 h 111"/>
                <a:gd name="T54" fmla="*/ 61 w 73"/>
                <a:gd name="T55" fmla="*/ 46 h 111"/>
                <a:gd name="T56" fmla="*/ 54 w 73"/>
                <a:gd name="T57" fmla="*/ 58 h 111"/>
                <a:gd name="T58" fmla="*/ 42 w 73"/>
                <a:gd name="T59" fmla="*/ 73 h 111"/>
                <a:gd name="T60" fmla="*/ 31 w 73"/>
                <a:gd name="T61" fmla="*/ 85 h 111"/>
                <a:gd name="T62" fmla="*/ 19 w 73"/>
                <a:gd name="T63" fmla="*/ 96 h 111"/>
                <a:gd name="T64" fmla="*/ 15 w 73"/>
                <a:gd name="T65" fmla="*/ 100 h 111"/>
                <a:gd name="T66" fmla="*/ 46 w 73"/>
                <a:gd name="T67" fmla="*/ 100 h 111"/>
                <a:gd name="T68" fmla="*/ 54 w 73"/>
                <a:gd name="T69" fmla="*/ 100 h 111"/>
                <a:gd name="T70" fmla="*/ 57 w 73"/>
                <a:gd name="T71" fmla="*/ 100 h 111"/>
                <a:gd name="T72" fmla="*/ 61 w 73"/>
                <a:gd name="T73" fmla="*/ 100 h 111"/>
                <a:gd name="T74" fmla="*/ 65 w 73"/>
                <a:gd name="T75" fmla="*/ 96 h 111"/>
                <a:gd name="T76" fmla="*/ 65 w 73"/>
                <a:gd name="T77" fmla="*/ 96 h 111"/>
                <a:gd name="T78" fmla="*/ 69 w 73"/>
                <a:gd name="T79" fmla="*/ 92 h 111"/>
                <a:gd name="T80" fmla="*/ 73 w 73"/>
                <a:gd name="T81" fmla="*/ 92 h 111"/>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1"/>
                <a:gd name="T125" fmla="*/ 73 w 73"/>
                <a:gd name="T126" fmla="*/ 111 h 111"/>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1">
                  <a:moveTo>
                    <a:pt x="73" y="92"/>
                  </a:moveTo>
                  <a:lnTo>
                    <a:pt x="65" y="111"/>
                  </a:lnTo>
                  <a:lnTo>
                    <a:pt x="0" y="111"/>
                  </a:lnTo>
                  <a:lnTo>
                    <a:pt x="15" y="92"/>
                  </a:lnTo>
                  <a:lnTo>
                    <a:pt x="31" y="81"/>
                  </a:lnTo>
                  <a:lnTo>
                    <a:pt x="38" y="65"/>
                  </a:lnTo>
                  <a:lnTo>
                    <a:pt x="50" y="50"/>
                  </a:lnTo>
                  <a:lnTo>
                    <a:pt x="50" y="35"/>
                  </a:lnTo>
                  <a:lnTo>
                    <a:pt x="50" y="27"/>
                  </a:lnTo>
                  <a:lnTo>
                    <a:pt x="46" y="19"/>
                  </a:lnTo>
                  <a:lnTo>
                    <a:pt x="38" y="12"/>
                  </a:lnTo>
                  <a:lnTo>
                    <a:pt x="27" y="12"/>
                  </a:lnTo>
                  <a:lnTo>
                    <a:pt x="19" y="12"/>
                  </a:lnTo>
                  <a:lnTo>
                    <a:pt x="15" y="16"/>
                  </a:lnTo>
                  <a:lnTo>
                    <a:pt x="8" y="23"/>
                  </a:lnTo>
                  <a:lnTo>
                    <a:pt x="4" y="31"/>
                  </a:lnTo>
                  <a:lnTo>
                    <a:pt x="0" y="31"/>
                  </a:lnTo>
                  <a:lnTo>
                    <a:pt x="4" y="16"/>
                  </a:lnTo>
                  <a:lnTo>
                    <a:pt x="11" y="8"/>
                  </a:lnTo>
                  <a:lnTo>
                    <a:pt x="19" y="0"/>
                  </a:lnTo>
                  <a:lnTo>
                    <a:pt x="34" y="0"/>
                  </a:lnTo>
                  <a:lnTo>
                    <a:pt x="46" y="0"/>
                  </a:lnTo>
                  <a:lnTo>
                    <a:pt x="57" y="8"/>
                  </a:lnTo>
                  <a:lnTo>
                    <a:pt x="61" y="16"/>
                  </a:lnTo>
                  <a:lnTo>
                    <a:pt x="65" y="27"/>
                  </a:lnTo>
                  <a:lnTo>
                    <a:pt x="65" y="39"/>
                  </a:lnTo>
                  <a:lnTo>
                    <a:pt x="61" y="46"/>
                  </a:lnTo>
                  <a:lnTo>
                    <a:pt x="54" y="58"/>
                  </a:lnTo>
                  <a:lnTo>
                    <a:pt x="42" y="73"/>
                  </a:lnTo>
                  <a:lnTo>
                    <a:pt x="31" y="85"/>
                  </a:lnTo>
                  <a:lnTo>
                    <a:pt x="19" y="96"/>
                  </a:lnTo>
                  <a:lnTo>
                    <a:pt x="15" y="100"/>
                  </a:lnTo>
                  <a:lnTo>
                    <a:pt x="46" y="100"/>
                  </a:lnTo>
                  <a:lnTo>
                    <a:pt x="54" y="100"/>
                  </a:lnTo>
                  <a:lnTo>
                    <a:pt x="57" y="100"/>
                  </a:lnTo>
                  <a:lnTo>
                    <a:pt x="61" y="100"/>
                  </a:lnTo>
                  <a:lnTo>
                    <a:pt x="65" y="96"/>
                  </a:lnTo>
                  <a:lnTo>
                    <a:pt x="69" y="92"/>
                  </a:lnTo>
                  <a:lnTo>
                    <a:pt x="73" y="92"/>
                  </a:lnTo>
                  <a:close/>
                </a:path>
              </a:pathLst>
            </a:custGeom>
            <a:solidFill>
              <a:srgbClr val="000000"/>
            </a:solidFill>
            <a:ln w="0">
              <a:solidFill>
                <a:srgbClr val="000000"/>
              </a:solidFill>
              <a:round/>
              <a:headEnd/>
              <a:tailEnd/>
            </a:ln>
          </p:spPr>
          <p:txBody>
            <a:bodyPr/>
            <a:lstStyle/>
            <a:p>
              <a:endParaRPr lang="en-CA"/>
            </a:p>
          </p:txBody>
        </p:sp>
        <p:sp>
          <p:nvSpPr>
            <p:cNvPr id="19539" name="Freeform 276"/>
            <p:cNvSpPr>
              <a:spLocks/>
            </p:cNvSpPr>
            <p:nvPr/>
          </p:nvSpPr>
          <p:spPr bwMode="auto">
            <a:xfrm>
              <a:off x="4562" y="2780"/>
              <a:ext cx="73" cy="111"/>
            </a:xfrm>
            <a:custGeom>
              <a:avLst/>
              <a:gdLst>
                <a:gd name="T0" fmla="*/ 73 w 73"/>
                <a:gd name="T1" fmla="*/ 92 h 111"/>
                <a:gd name="T2" fmla="*/ 66 w 73"/>
                <a:gd name="T3" fmla="*/ 111 h 111"/>
                <a:gd name="T4" fmla="*/ 0 w 73"/>
                <a:gd name="T5" fmla="*/ 111 h 111"/>
                <a:gd name="T6" fmla="*/ 0 w 73"/>
                <a:gd name="T7" fmla="*/ 111 h 111"/>
                <a:gd name="T8" fmla="*/ 16 w 73"/>
                <a:gd name="T9" fmla="*/ 92 h 111"/>
                <a:gd name="T10" fmla="*/ 31 w 73"/>
                <a:gd name="T11" fmla="*/ 81 h 111"/>
                <a:gd name="T12" fmla="*/ 39 w 73"/>
                <a:gd name="T13" fmla="*/ 65 h 111"/>
                <a:gd name="T14" fmla="*/ 50 w 73"/>
                <a:gd name="T15" fmla="*/ 50 h 111"/>
                <a:gd name="T16" fmla="*/ 50 w 73"/>
                <a:gd name="T17" fmla="*/ 35 h 111"/>
                <a:gd name="T18" fmla="*/ 50 w 73"/>
                <a:gd name="T19" fmla="*/ 27 h 111"/>
                <a:gd name="T20" fmla="*/ 46 w 73"/>
                <a:gd name="T21" fmla="*/ 19 h 111"/>
                <a:gd name="T22" fmla="*/ 39 w 73"/>
                <a:gd name="T23" fmla="*/ 12 h 111"/>
                <a:gd name="T24" fmla="*/ 27 w 73"/>
                <a:gd name="T25" fmla="*/ 12 h 111"/>
                <a:gd name="T26" fmla="*/ 20 w 73"/>
                <a:gd name="T27" fmla="*/ 12 h 111"/>
                <a:gd name="T28" fmla="*/ 12 w 73"/>
                <a:gd name="T29" fmla="*/ 16 h 111"/>
                <a:gd name="T30" fmla="*/ 8 w 73"/>
                <a:gd name="T31" fmla="*/ 23 h 111"/>
                <a:gd name="T32" fmla="*/ 4 w 73"/>
                <a:gd name="T33" fmla="*/ 31 h 111"/>
                <a:gd name="T34" fmla="*/ 0 w 73"/>
                <a:gd name="T35" fmla="*/ 31 h 111"/>
                <a:gd name="T36" fmla="*/ 4 w 73"/>
                <a:gd name="T37" fmla="*/ 16 h 111"/>
                <a:gd name="T38" fmla="*/ 12 w 73"/>
                <a:gd name="T39" fmla="*/ 8 h 111"/>
                <a:gd name="T40" fmla="*/ 20 w 73"/>
                <a:gd name="T41" fmla="*/ 0 h 111"/>
                <a:gd name="T42" fmla="*/ 35 w 73"/>
                <a:gd name="T43" fmla="*/ 0 h 111"/>
                <a:gd name="T44" fmla="*/ 46 w 73"/>
                <a:gd name="T45" fmla="*/ 0 h 111"/>
                <a:gd name="T46" fmla="*/ 58 w 73"/>
                <a:gd name="T47" fmla="*/ 8 h 111"/>
                <a:gd name="T48" fmla="*/ 62 w 73"/>
                <a:gd name="T49" fmla="*/ 16 h 111"/>
                <a:gd name="T50" fmla="*/ 66 w 73"/>
                <a:gd name="T51" fmla="*/ 27 h 111"/>
                <a:gd name="T52" fmla="*/ 66 w 73"/>
                <a:gd name="T53" fmla="*/ 39 h 111"/>
                <a:gd name="T54" fmla="*/ 62 w 73"/>
                <a:gd name="T55" fmla="*/ 46 h 111"/>
                <a:gd name="T56" fmla="*/ 54 w 73"/>
                <a:gd name="T57" fmla="*/ 58 h 111"/>
                <a:gd name="T58" fmla="*/ 43 w 73"/>
                <a:gd name="T59" fmla="*/ 73 h 111"/>
                <a:gd name="T60" fmla="*/ 31 w 73"/>
                <a:gd name="T61" fmla="*/ 85 h 111"/>
                <a:gd name="T62" fmla="*/ 20 w 73"/>
                <a:gd name="T63" fmla="*/ 96 h 111"/>
                <a:gd name="T64" fmla="*/ 16 w 73"/>
                <a:gd name="T65" fmla="*/ 100 h 111"/>
                <a:gd name="T66" fmla="*/ 43 w 73"/>
                <a:gd name="T67" fmla="*/ 100 h 111"/>
                <a:gd name="T68" fmla="*/ 50 w 73"/>
                <a:gd name="T69" fmla="*/ 100 h 111"/>
                <a:gd name="T70" fmla="*/ 58 w 73"/>
                <a:gd name="T71" fmla="*/ 100 h 111"/>
                <a:gd name="T72" fmla="*/ 62 w 73"/>
                <a:gd name="T73" fmla="*/ 100 h 111"/>
                <a:gd name="T74" fmla="*/ 66 w 73"/>
                <a:gd name="T75" fmla="*/ 96 h 111"/>
                <a:gd name="T76" fmla="*/ 66 w 73"/>
                <a:gd name="T77" fmla="*/ 96 h 111"/>
                <a:gd name="T78" fmla="*/ 69 w 73"/>
                <a:gd name="T79" fmla="*/ 92 h 111"/>
                <a:gd name="T80" fmla="*/ 73 w 73"/>
                <a:gd name="T81" fmla="*/ 92 h 111"/>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1"/>
                <a:gd name="T125" fmla="*/ 73 w 73"/>
                <a:gd name="T126" fmla="*/ 111 h 111"/>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1">
                  <a:moveTo>
                    <a:pt x="73" y="92"/>
                  </a:moveTo>
                  <a:lnTo>
                    <a:pt x="66" y="111"/>
                  </a:lnTo>
                  <a:lnTo>
                    <a:pt x="0" y="111"/>
                  </a:lnTo>
                  <a:lnTo>
                    <a:pt x="16" y="92"/>
                  </a:lnTo>
                  <a:lnTo>
                    <a:pt x="31" y="81"/>
                  </a:lnTo>
                  <a:lnTo>
                    <a:pt x="39" y="65"/>
                  </a:lnTo>
                  <a:lnTo>
                    <a:pt x="50" y="50"/>
                  </a:lnTo>
                  <a:lnTo>
                    <a:pt x="50" y="35"/>
                  </a:lnTo>
                  <a:lnTo>
                    <a:pt x="50" y="27"/>
                  </a:lnTo>
                  <a:lnTo>
                    <a:pt x="46" y="19"/>
                  </a:lnTo>
                  <a:lnTo>
                    <a:pt x="39" y="12"/>
                  </a:lnTo>
                  <a:lnTo>
                    <a:pt x="27" y="12"/>
                  </a:lnTo>
                  <a:lnTo>
                    <a:pt x="20" y="12"/>
                  </a:lnTo>
                  <a:lnTo>
                    <a:pt x="12" y="16"/>
                  </a:lnTo>
                  <a:lnTo>
                    <a:pt x="8" y="23"/>
                  </a:lnTo>
                  <a:lnTo>
                    <a:pt x="4" y="31"/>
                  </a:lnTo>
                  <a:lnTo>
                    <a:pt x="0" y="31"/>
                  </a:lnTo>
                  <a:lnTo>
                    <a:pt x="4" y="16"/>
                  </a:lnTo>
                  <a:lnTo>
                    <a:pt x="12" y="8"/>
                  </a:lnTo>
                  <a:lnTo>
                    <a:pt x="20" y="0"/>
                  </a:lnTo>
                  <a:lnTo>
                    <a:pt x="35" y="0"/>
                  </a:lnTo>
                  <a:lnTo>
                    <a:pt x="46" y="0"/>
                  </a:lnTo>
                  <a:lnTo>
                    <a:pt x="58" y="8"/>
                  </a:lnTo>
                  <a:lnTo>
                    <a:pt x="62" y="16"/>
                  </a:lnTo>
                  <a:lnTo>
                    <a:pt x="66" y="27"/>
                  </a:lnTo>
                  <a:lnTo>
                    <a:pt x="66" y="39"/>
                  </a:lnTo>
                  <a:lnTo>
                    <a:pt x="62" y="46"/>
                  </a:lnTo>
                  <a:lnTo>
                    <a:pt x="54" y="58"/>
                  </a:lnTo>
                  <a:lnTo>
                    <a:pt x="43" y="73"/>
                  </a:lnTo>
                  <a:lnTo>
                    <a:pt x="31" y="85"/>
                  </a:lnTo>
                  <a:lnTo>
                    <a:pt x="20" y="96"/>
                  </a:lnTo>
                  <a:lnTo>
                    <a:pt x="16" y="100"/>
                  </a:lnTo>
                  <a:lnTo>
                    <a:pt x="43" y="100"/>
                  </a:lnTo>
                  <a:lnTo>
                    <a:pt x="50" y="100"/>
                  </a:lnTo>
                  <a:lnTo>
                    <a:pt x="58" y="100"/>
                  </a:lnTo>
                  <a:lnTo>
                    <a:pt x="62" y="100"/>
                  </a:lnTo>
                  <a:lnTo>
                    <a:pt x="66" y="96"/>
                  </a:lnTo>
                  <a:lnTo>
                    <a:pt x="69" y="92"/>
                  </a:lnTo>
                  <a:lnTo>
                    <a:pt x="73" y="92"/>
                  </a:lnTo>
                  <a:close/>
                </a:path>
              </a:pathLst>
            </a:custGeom>
            <a:solidFill>
              <a:srgbClr val="000000"/>
            </a:solidFill>
            <a:ln w="0">
              <a:solidFill>
                <a:srgbClr val="000000"/>
              </a:solidFill>
              <a:round/>
              <a:headEnd/>
              <a:tailEnd/>
            </a:ln>
          </p:spPr>
          <p:txBody>
            <a:bodyPr/>
            <a:lstStyle/>
            <a:p>
              <a:endParaRPr lang="en-CA"/>
            </a:p>
          </p:txBody>
        </p:sp>
        <p:sp>
          <p:nvSpPr>
            <p:cNvPr id="19540" name="Rectangle 277"/>
            <p:cNvSpPr>
              <a:spLocks noChangeArrowheads="1"/>
            </p:cNvSpPr>
            <p:nvPr/>
          </p:nvSpPr>
          <p:spPr bwMode="auto">
            <a:xfrm>
              <a:off x="4670" y="2749"/>
              <a:ext cx="7" cy="208"/>
            </a:xfrm>
            <a:prstGeom prst="rect">
              <a:avLst/>
            </a:prstGeom>
            <a:solidFill>
              <a:srgbClr val="000000"/>
            </a:solidFill>
            <a:ln w="0">
              <a:solidFill>
                <a:srgbClr val="000000"/>
              </a:solidFill>
              <a:miter lim="800000"/>
              <a:headEnd/>
              <a:tailEnd/>
            </a:ln>
          </p:spPr>
          <p:txBody>
            <a:bodyPr/>
            <a:lstStyle/>
            <a:p>
              <a:endParaRPr lang="en-US"/>
            </a:p>
          </p:txBody>
        </p:sp>
        <p:sp>
          <p:nvSpPr>
            <p:cNvPr id="19541" name="Freeform 278"/>
            <p:cNvSpPr>
              <a:spLocks noEditPoints="1"/>
            </p:cNvSpPr>
            <p:nvPr/>
          </p:nvSpPr>
          <p:spPr bwMode="auto">
            <a:xfrm>
              <a:off x="4877" y="2780"/>
              <a:ext cx="69" cy="115"/>
            </a:xfrm>
            <a:custGeom>
              <a:avLst/>
              <a:gdLst>
                <a:gd name="T0" fmla="*/ 0 w 69"/>
                <a:gd name="T1" fmla="*/ 58 h 115"/>
                <a:gd name="T2" fmla="*/ 0 w 69"/>
                <a:gd name="T3" fmla="*/ 39 h 115"/>
                <a:gd name="T4" fmla="*/ 4 w 69"/>
                <a:gd name="T5" fmla="*/ 23 h 115"/>
                <a:gd name="T6" fmla="*/ 11 w 69"/>
                <a:gd name="T7" fmla="*/ 12 h 115"/>
                <a:gd name="T8" fmla="*/ 19 w 69"/>
                <a:gd name="T9" fmla="*/ 4 h 115"/>
                <a:gd name="T10" fmla="*/ 27 w 69"/>
                <a:gd name="T11" fmla="*/ 0 h 115"/>
                <a:gd name="T12" fmla="*/ 34 w 69"/>
                <a:gd name="T13" fmla="*/ 0 h 115"/>
                <a:gd name="T14" fmla="*/ 42 w 69"/>
                <a:gd name="T15" fmla="*/ 0 h 115"/>
                <a:gd name="T16" fmla="*/ 50 w 69"/>
                <a:gd name="T17" fmla="*/ 4 h 115"/>
                <a:gd name="T18" fmla="*/ 58 w 69"/>
                <a:gd name="T19" fmla="*/ 12 h 115"/>
                <a:gd name="T20" fmla="*/ 65 w 69"/>
                <a:gd name="T21" fmla="*/ 23 h 115"/>
                <a:gd name="T22" fmla="*/ 69 w 69"/>
                <a:gd name="T23" fmla="*/ 39 h 115"/>
                <a:gd name="T24" fmla="*/ 69 w 69"/>
                <a:gd name="T25" fmla="*/ 58 h 115"/>
                <a:gd name="T26" fmla="*/ 69 w 69"/>
                <a:gd name="T27" fmla="*/ 73 h 115"/>
                <a:gd name="T28" fmla="*/ 65 w 69"/>
                <a:gd name="T29" fmla="*/ 88 h 115"/>
                <a:gd name="T30" fmla="*/ 58 w 69"/>
                <a:gd name="T31" fmla="*/ 100 h 115"/>
                <a:gd name="T32" fmla="*/ 50 w 69"/>
                <a:gd name="T33" fmla="*/ 108 h 115"/>
                <a:gd name="T34" fmla="*/ 42 w 69"/>
                <a:gd name="T35" fmla="*/ 111 h 115"/>
                <a:gd name="T36" fmla="*/ 34 w 69"/>
                <a:gd name="T37" fmla="*/ 115 h 115"/>
                <a:gd name="T38" fmla="*/ 23 w 69"/>
                <a:gd name="T39" fmla="*/ 111 h 115"/>
                <a:gd name="T40" fmla="*/ 15 w 69"/>
                <a:gd name="T41" fmla="*/ 108 h 115"/>
                <a:gd name="T42" fmla="*/ 8 w 69"/>
                <a:gd name="T43" fmla="*/ 96 h 115"/>
                <a:gd name="T44" fmla="*/ 0 w 69"/>
                <a:gd name="T45" fmla="*/ 77 h 115"/>
                <a:gd name="T46" fmla="*/ 0 w 69"/>
                <a:gd name="T47" fmla="*/ 58 h 115"/>
                <a:gd name="T48" fmla="*/ 15 w 69"/>
                <a:gd name="T49" fmla="*/ 58 h 115"/>
                <a:gd name="T50" fmla="*/ 15 w 69"/>
                <a:gd name="T51" fmla="*/ 81 h 115"/>
                <a:gd name="T52" fmla="*/ 19 w 69"/>
                <a:gd name="T53" fmla="*/ 96 h 115"/>
                <a:gd name="T54" fmla="*/ 23 w 69"/>
                <a:gd name="T55" fmla="*/ 104 h 115"/>
                <a:gd name="T56" fmla="*/ 31 w 69"/>
                <a:gd name="T57" fmla="*/ 108 h 115"/>
                <a:gd name="T58" fmla="*/ 34 w 69"/>
                <a:gd name="T59" fmla="*/ 108 h 115"/>
                <a:gd name="T60" fmla="*/ 38 w 69"/>
                <a:gd name="T61" fmla="*/ 108 h 115"/>
                <a:gd name="T62" fmla="*/ 42 w 69"/>
                <a:gd name="T63" fmla="*/ 104 h 115"/>
                <a:gd name="T64" fmla="*/ 46 w 69"/>
                <a:gd name="T65" fmla="*/ 100 h 115"/>
                <a:gd name="T66" fmla="*/ 50 w 69"/>
                <a:gd name="T67" fmla="*/ 92 h 115"/>
                <a:gd name="T68" fmla="*/ 54 w 69"/>
                <a:gd name="T69" fmla="*/ 73 h 115"/>
                <a:gd name="T70" fmla="*/ 54 w 69"/>
                <a:gd name="T71" fmla="*/ 54 h 115"/>
                <a:gd name="T72" fmla="*/ 54 w 69"/>
                <a:gd name="T73" fmla="*/ 35 h 115"/>
                <a:gd name="T74" fmla="*/ 50 w 69"/>
                <a:gd name="T75" fmla="*/ 19 h 115"/>
                <a:gd name="T76" fmla="*/ 46 w 69"/>
                <a:gd name="T77" fmla="*/ 12 h 115"/>
                <a:gd name="T78" fmla="*/ 42 w 69"/>
                <a:gd name="T79" fmla="*/ 8 h 115"/>
                <a:gd name="T80" fmla="*/ 38 w 69"/>
                <a:gd name="T81" fmla="*/ 4 h 115"/>
                <a:gd name="T82" fmla="*/ 34 w 69"/>
                <a:gd name="T83" fmla="*/ 4 h 115"/>
                <a:gd name="T84" fmla="*/ 31 w 69"/>
                <a:gd name="T85" fmla="*/ 4 h 115"/>
                <a:gd name="T86" fmla="*/ 27 w 69"/>
                <a:gd name="T87" fmla="*/ 8 h 115"/>
                <a:gd name="T88" fmla="*/ 19 w 69"/>
                <a:gd name="T89" fmla="*/ 19 h 115"/>
                <a:gd name="T90" fmla="*/ 19 w 69"/>
                <a:gd name="T91" fmla="*/ 31 h 115"/>
                <a:gd name="T92" fmla="*/ 15 w 69"/>
                <a:gd name="T93" fmla="*/ 46 h 115"/>
                <a:gd name="T94" fmla="*/ 15 w 69"/>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0" y="39"/>
                  </a:lnTo>
                  <a:lnTo>
                    <a:pt x="4" y="23"/>
                  </a:lnTo>
                  <a:lnTo>
                    <a:pt x="11" y="12"/>
                  </a:lnTo>
                  <a:lnTo>
                    <a:pt x="19" y="4"/>
                  </a:lnTo>
                  <a:lnTo>
                    <a:pt x="27" y="0"/>
                  </a:lnTo>
                  <a:lnTo>
                    <a:pt x="34" y="0"/>
                  </a:lnTo>
                  <a:lnTo>
                    <a:pt x="42" y="0"/>
                  </a:lnTo>
                  <a:lnTo>
                    <a:pt x="50" y="4"/>
                  </a:lnTo>
                  <a:lnTo>
                    <a:pt x="58" y="12"/>
                  </a:lnTo>
                  <a:lnTo>
                    <a:pt x="65" y="23"/>
                  </a:lnTo>
                  <a:lnTo>
                    <a:pt x="69" y="39"/>
                  </a:lnTo>
                  <a:lnTo>
                    <a:pt x="69" y="58"/>
                  </a:lnTo>
                  <a:lnTo>
                    <a:pt x="69" y="73"/>
                  </a:lnTo>
                  <a:lnTo>
                    <a:pt x="65" y="88"/>
                  </a:lnTo>
                  <a:lnTo>
                    <a:pt x="58" y="100"/>
                  </a:lnTo>
                  <a:lnTo>
                    <a:pt x="50" y="108"/>
                  </a:lnTo>
                  <a:lnTo>
                    <a:pt x="42" y="111"/>
                  </a:lnTo>
                  <a:lnTo>
                    <a:pt x="34" y="115"/>
                  </a:lnTo>
                  <a:lnTo>
                    <a:pt x="23" y="111"/>
                  </a:lnTo>
                  <a:lnTo>
                    <a:pt x="15" y="108"/>
                  </a:lnTo>
                  <a:lnTo>
                    <a:pt x="8" y="96"/>
                  </a:lnTo>
                  <a:lnTo>
                    <a:pt x="0" y="77"/>
                  </a:lnTo>
                  <a:lnTo>
                    <a:pt x="0" y="58"/>
                  </a:lnTo>
                  <a:close/>
                  <a:moveTo>
                    <a:pt x="15" y="58"/>
                  </a:moveTo>
                  <a:lnTo>
                    <a:pt x="15" y="81"/>
                  </a:lnTo>
                  <a:lnTo>
                    <a:pt x="19" y="96"/>
                  </a:lnTo>
                  <a:lnTo>
                    <a:pt x="23" y="104"/>
                  </a:lnTo>
                  <a:lnTo>
                    <a:pt x="31" y="108"/>
                  </a:lnTo>
                  <a:lnTo>
                    <a:pt x="34" y="108"/>
                  </a:lnTo>
                  <a:lnTo>
                    <a:pt x="38" y="108"/>
                  </a:lnTo>
                  <a:lnTo>
                    <a:pt x="42" y="104"/>
                  </a:lnTo>
                  <a:lnTo>
                    <a:pt x="46" y="100"/>
                  </a:lnTo>
                  <a:lnTo>
                    <a:pt x="50" y="92"/>
                  </a:lnTo>
                  <a:lnTo>
                    <a:pt x="54" y="73"/>
                  </a:lnTo>
                  <a:lnTo>
                    <a:pt x="54" y="54"/>
                  </a:lnTo>
                  <a:lnTo>
                    <a:pt x="54" y="35"/>
                  </a:lnTo>
                  <a:lnTo>
                    <a:pt x="50" y="19"/>
                  </a:lnTo>
                  <a:lnTo>
                    <a:pt x="46" y="12"/>
                  </a:lnTo>
                  <a:lnTo>
                    <a:pt x="42" y="8"/>
                  </a:lnTo>
                  <a:lnTo>
                    <a:pt x="38" y="4"/>
                  </a:lnTo>
                  <a:lnTo>
                    <a:pt x="34" y="4"/>
                  </a:lnTo>
                  <a:lnTo>
                    <a:pt x="31" y="4"/>
                  </a:lnTo>
                  <a:lnTo>
                    <a:pt x="27" y="8"/>
                  </a:lnTo>
                  <a:lnTo>
                    <a:pt x="19" y="19"/>
                  </a:lnTo>
                  <a:lnTo>
                    <a:pt x="19" y="31"/>
                  </a:lnTo>
                  <a:lnTo>
                    <a:pt x="15" y="46"/>
                  </a:lnTo>
                  <a:lnTo>
                    <a:pt x="15" y="58"/>
                  </a:lnTo>
                  <a:close/>
                </a:path>
              </a:pathLst>
            </a:custGeom>
            <a:solidFill>
              <a:srgbClr val="000000"/>
            </a:solidFill>
            <a:ln w="0">
              <a:solidFill>
                <a:srgbClr val="000000"/>
              </a:solidFill>
              <a:round/>
              <a:headEnd/>
              <a:tailEnd/>
            </a:ln>
          </p:spPr>
          <p:txBody>
            <a:bodyPr/>
            <a:lstStyle/>
            <a:p>
              <a:endParaRPr lang="en-CA"/>
            </a:p>
          </p:txBody>
        </p:sp>
        <p:sp>
          <p:nvSpPr>
            <p:cNvPr id="19542" name="Rectangle 279"/>
            <p:cNvSpPr>
              <a:spLocks noChangeArrowheads="1"/>
            </p:cNvSpPr>
            <p:nvPr/>
          </p:nvSpPr>
          <p:spPr bwMode="auto">
            <a:xfrm>
              <a:off x="5268" y="2749"/>
              <a:ext cx="8" cy="208"/>
            </a:xfrm>
            <a:prstGeom prst="rect">
              <a:avLst/>
            </a:prstGeom>
            <a:solidFill>
              <a:srgbClr val="000000"/>
            </a:solidFill>
            <a:ln w="0">
              <a:solidFill>
                <a:srgbClr val="000000"/>
              </a:solidFill>
              <a:miter lim="800000"/>
              <a:headEnd/>
              <a:tailEnd/>
            </a:ln>
          </p:spPr>
          <p:txBody>
            <a:bodyPr/>
            <a:lstStyle/>
            <a:p>
              <a:endParaRPr lang="en-US"/>
            </a:p>
          </p:txBody>
        </p:sp>
        <p:sp>
          <p:nvSpPr>
            <p:cNvPr id="19543" name="Rectangle 280"/>
            <p:cNvSpPr>
              <a:spLocks noChangeArrowheads="1"/>
            </p:cNvSpPr>
            <p:nvPr/>
          </p:nvSpPr>
          <p:spPr bwMode="auto">
            <a:xfrm>
              <a:off x="188" y="2949"/>
              <a:ext cx="5084" cy="8"/>
            </a:xfrm>
            <a:prstGeom prst="rect">
              <a:avLst/>
            </a:prstGeom>
            <a:solidFill>
              <a:srgbClr val="000000"/>
            </a:solidFill>
            <a:ln w="0">
              <a:solidFill>
                <a:srgbClr val="000000"/>
              </a:solidFill>
              <a:miter lim="800000"/>
              <a:headEnd/>
              <a:tailEnd/>
            </a:ln>
          </p:spPr>
          <p:txBody>
            <a:bodyPr/>
            <a:lstStyle/>
            <a:p>
              <a:endParaRPr lang="en-US"/>
            </a:p>
          </p:txBody>
        </p:sp>
      </p:grpSp>
      <p:graphicFrame>
        <p:nvGraphicFramePr>
          <p:cNvPr id="19459" name="Object 281"/>
          <p:cNvGraphicFramePr>
            <a:graphicFrameLocks noChangeAspect="1"/>
          </p:cNvGraphicFramePr>
          <p:nvPr/>
        </p:nvGraphicFramePr>
        <p:xfrm>
          <a:off x="1447800" y="2819400"/>
          <a:ext cx="482600" cy="331788"/>
        </p:xfrm>
        <a:graphic>
          <a:graphicData uri="http://schemas.openxmlformats.org/presentationml/2006/ole">
            <p:oleObj spid="_x0000_s144387" name="Equation" r:id="rId5" imgW="203040" imgH="139680" progId="Equation.3">
              <p:embed/>
            </p:oleObj>
          </a:graphicData>
        </a:graphic>
      </p:graphicFrame>
      <p:graphicFrame>
        <p:nvGraphicFramePr>
          <p:cNvPr id="19460" name="Object 282"/>
          <p:cNvGraphicFramePr>
            <a:graphicFrameLocks noChangeAspect="1"/>
          </p:cNvGraphicFramePr>
          <p:nvPr/>
        </p:nvGraphicFramePr>
        <p:xfrm>
          <a:off x="304800" y="3581400"/>
          <a:ext cx="842963" cy="357188"/>
        </p:xfrm>
        <a:graphic>
          <a:graphicData uri="http://schemas.openxmlformats.org/presentationml/2006/ole">
            <p:oleObj spid="_x0000_s144388" name="Equation" r:id="rId6" imgW="330120" imgH="139680" progId="Equation.3">
              <p:embed/>
            </p:oleObj>
          </a:graphicData>
        </a:graphic>
      </p:graphicFrame>
      <p:sp>
        <p:nvSpPr>
          <p:cNvPr id="19467" name="Rectangle 283"/>
          <p:cNvSpPr>
            <a:spLocks noChangeArrowheads="1"/>
          </p:cNvSpPr>
          <p:nvPr/>
        </p:nvSpPr>
        <p:spPr bwMode="auto">
          <a:xfrm>
            <a:off x="3505200" y="2057400"/>
            <a:ext cx="1828800" cy="1143000"/>
          </a:xfrm>
          <a:prstGeom prst="rect">
            <a:avLst/>
          </a:prstGeom>
          <a:noFill/>
          <a:ln w="9525">
            <a:noFill/>
            <a:miter lim="800000"/>
            <a:headEnd/>
            <a:tailEnd/>
          </a:ln>
        </p:spPr>
        <p:txBody>
          <a:bodyPr anchor="ctr"/>
          <a:lstStyle/>
          <a:p>
            <a:pPr algn="ctr"/>
            <a:r>
              <a:rPr lang="en-US" sz="4000">
                <a:solidFill>
                  <a:schemeClr val="accent2"/>
                </a:solidFill>
                <a:latin typeface="Comic Sans MS" pitchFamily="66" charset="0"/>
              </a:rPr>
              <a:t>to</a:t>
            </a:r>
          </a:p>
        </p:txBody>
      </p:sp>
      <p:sp>
        <p:nvSpPr>
          <p:cNvPr id="19468" name="Line 284"/>
          <p:cNvSpPr>
            <a:spLocks noChangeShapeType="1"/>
          </p:cNvSpPr>
          <p:nvPr/>
        </p:nvSpPr>
        <p:spPr bwMode="auto">
          <a:xfrm>
            <a:off x="7772400" y="3276600"/>
            <a:ext cx="838200" cy="0"/>
          </a:xfrm>
          <a:prstGeom prst="line">
            <a:avLst/>
          </a:prstGeom>
          <a:noFill/>
          <a:ln w="19050">
            <a:solidFill>
              <a:schemeClr val="tx1"/>
            </a:solidFill>
            <a:prstDash val="dash"/>
            <a:round/>
            <a:headEnd/>
            <a:tailEnd/>
          </a:ln>
        </p:spPr>
        <p:txBody>
          <a:bodyPr/>
          <a:lstStyle/>
          <a:p>
            <a:endParaRPr lang="en-CA"/>
          </a:p>
        </p:txBody>
      </p:sp>
      <p:sp>
        <p:nvSpPr>
          <p:cNvPr id="19469" name="Line 285"/>
          <p:cNvSpPr>
            <a:spLocks noChangeShapeType="1"/>
          </p:cNvSpPr>
          <p:nvPr/>
        </p:nvSpPr>
        <p:spPr bwMode="auto">
          <a:xfrm flipV="1">
            <a:off x="1295400" y="5486400"/>
            <a:ext cx="0" cy="609600"/>
          </a:xfrm>
          <a:prstGeom prst="line">
            <a:avLst/>
          </a:prstGeom>
          <a:noFill/>
          <a:ln w="19050">
            <a:solidFill>
              <a:schemeClr val="tx1"/>
            </a:solidFill>
            <a:prstDash val="dash"/>
            <a:round/>
            <a:headEnd/>
            <a:tailEnd/>
          </a:ln>
        </p:spPr>
        <p:txBody>
          <a:bodyPr/>
          <a:lstStyle/>
          <a:p>
            <a:endParaRPr lang="en-CA"/>
          </a:p>
        </p:txBody>
      </p:sp>
    </p:spTree>
  </p:cSld>
  <p:clrMapOvr>
    <a:masterClrMapping/>
  </p:clrMapOvr>
  <p:timing>
    <p:tnLst>
      <p:par>
        <p:cTn id="1" dur="indefinite" restart="never" nodeType="tmRoot"/>
      </p:par>
    </p:tn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818" name="Date Placeholder 4"/>
          <p:cNvSpPr>
            <a:spLocks noGrp="1"/>
          </p:cNvSpPr>
          <p:nvPr>
            <p:ph type="dt" sz="quarter" idx="10"/>
          </p:nvPr>
        </p:nvSpPr>
        <p:spPr>
          <a:noFill/>
        </p:spPr>
        <p:txBody>
          <a:bodyPr/>
          <a:lstStyle/>
          <a:p>
            <a:fld id="{29B9B17B-9463-41E4-BF56-4149B6304EAF}" type="datetime1">
              <a:rPr lang="en-US" smtClean="0"/>
              <a:pPr/>
              <a:t>1/21/2013</a:t>
            </a:fld>
            <a:endParaRPr lang="en-US"/>
          </a:p>
        </p:txBody>
      </p:sp>
      <p:sp>
        <p:nvSpPr>
          <p:cNvPr id="34819" name="Footer Placeholder 5"/>
          <p:cNvSpPr>
            <a:spLocks noGrp="1"/>
          </p:cNvSpPr>
          <p:nvPr>
            <p:ph type="ftr" sz="quarter" idx="11"/>
          </p:nvPr>
        </p:nvSpPr>
        <p:spPr>
          <a:noFill/>
        </p:spPr>
        <p:txBody>
          <a:bodyPr/>
          <a:lstStyle/>
          <a:p>
            <a:r>
              <a:rPr lang="en-US" smtClean="0"/>
              <a:t>CPSC503 Winter 2012</a:t>
            </a:r>
            <a:endParaRPr lang="en-US"/>
          </a:p>
        </p:txBody>
      </p:sp>
      <p:sp>
        <p:nvSpPr>
          <p:cNvPr id="34820" name="Slide Number Placeholder 6"/>
          <p:cNvSpPr>
            <a:spLocks noGrp="1"/>
          </p:cNvSpPr>
          <p:nvPr>
            <p:ph type="sldNum" sz="quarter" idx="12"/>
          </p:nvPr>
        </p:nvSpPr>
        <p:spPr>
          <a:noFill/>
        </p:spPr>
        <p:txBody>
          <a:bodyPr/>
          <a:lstStyle/>
          <a:p>
            <a:fld id="{FD063825-4854-4A0D-BF84-D56927261316}" type="slidenum">
              <a:rPr lang="en-US" smtClean="0"/>
              <a:pPr/>
              <a:t>36</a:t>
            </a:fld>
            <a:endParaRPr lang="en-US" smtClean="0"/>
          </a:p>
        </p:txBody>
      </p:sp>
      <p:sp>
        <p:nvSpPr>
          <p:cNvPr id="34821" name="Rectangle 2"/>
          <p:cNvSpPr>
            <a:spLocks noGrp="1" noChangeArrowheads="1"/>
          </p:cNvSpPr>
          <p:nvPr>
            <p:ph type="title"/>
          </p:nvPr>
        </p:nvSpPr>
        <p:spPr>
          <a:xfrm>
            <a:off x="609600" y="304800"/>
            <a:ext cx="7772400" cy="1143000"/>
          </a:xfrm>
        </p:spPr>
        <p:txBody>
          <a:bodyPr/>
          <a:lstStyle/>
          <a:p>
            <a:pPr eaLnBrk="1" hangingPunct="1"/>
            <a:r>
              <a:rPr lang="en-US" smtClean="0"/>
              <a:t>Problem (1)</a:t>
            </a:r>
          </a:p>
        </p:txBody>
      </p:sp>
      <p:sp>
        <p:nvSpPr>
          <p:cNvPr id="34822" name="Rectangle 3"/>
          <p:cNvSpPr>
            <a:spLocks noGrp="1" noChangeArrowheads="1"/>
          </p:cNvSpPr>
          <p:nvPr>
            <p:ph type="body" sz="half" idx="1"/>
          </p:nvPr>
        </p:nvSpPr>
        <p:spPr>
          <a:xfrm>
            <a:off x="457200" y="1752600"/>
            <a:ext cx="8382000" cy="3810000"/>
          </a:xfrm>
        </p:spPr>
        <p:txBody>
          <a:bodyPr/>
          <a:lstStyle/>
          <a:p>
            <a:pPr eaLnBrk="1" hangingPunct="1"/>
            <a:r>
              <a:rPr lang="en-US" sz="3200" smtClean="0"/>
              <a:t>We may need to multiply many very small numbers (underflows!)</a:t>
            </a:r>
          </a:p>
          <a:p>
            <a:pPr eaLnBrk="1" hangingPunct="1"/>
            <a:r>
              <a:rPr lang="en-US" sz="3200" smtClean="0">
                <a:solidFill>
                  <a:schemeClr val="accent2"/>
                </a:solidFill>
              </a:rPr>
              <a:t>Easy Solution:</a:t>
            </a:r>
          </a:p>
          <a:p>
            <a:pPr lvl="1" eaLnBrk="1" hangingPunct="1"/>
            <a:r>
              <a:rPr lang="en-US" sz="2800" smtClean="0"/>
              <a:t>Convert probabilities to logs and then do ……</a:t>
            </a:r>
          </a:p>
          <a:p>
            <a:pPr lvl="1" eaLnBrk="1" hangingPunct="1"/>
            <a:r>
              <a:rPr lang="en-US" sz="2800" smtClean="0"/>
              <a:t>To get the real probability (if you need it) go back to the antilog.</a:t>
            </a:r>
          </a:p>
        </p:txBody>
      </p:sp>
    </p:spTree>
  </p:cSld>
  <p:clrMapOvr>
    <a:masterClrMapping/>
  </p:clrMapOvr>
  <p:timing>
    <p:tnLst>
      <p:par>
        <p:cTn id="1" dur="indefinite" restart="never" nodeType="tmRoot"/>
      </p:par>
    </p:tn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842" name="Date Placeholder 3"/>
          <p:cNvSpPr>
            <a:spLocks noGrp="1"/>
          </p:cNvSpPr>
          <p:nvPr>
            <p:ph type="dt" sz="quarter" idx="10"/>
          </p:nvPr>
        </p:nvSpPr>
        <p:spPr>
          <a:noFill/>
        </p:spPr>
        <p:txBody>
          <a:bodyPr/>
          <a:lstStyle/>
          <a:p>
            <a:fld id="{E50BA5C4-51DB-4809-9108-CE04900EB261}" type="datetime1">
              <a:rPr lang="en-US" smtClean="0"/>
              <a:pPr/>
              <a:t>1/21/2013</a:t>
            </a:fld>
            <a:endParaRPr lang="en-US"/>
          </a:p>
        </p:txBody>
      </p:sp>
      <p:sp>
        <p:nvSpPr>
          <p:cNvPr id="35843" name="Footer Placeholder 4"/>
          <p:cNvSpPr>
            <a:spLocks noGrp="1"/>
          </p:cNvSpPr>
          <p:nvPr>
            <p:ph type="ftr" sz="quarter" idx="11"/>
          </p:nvPr>
        </p:nvSpPr>
        <p:spPr>
          <a:noFill/>
        </p:spPr>
        <p:txBody>
          <a:bodyPr/>
          <a:lstStyle/>
          <a:p>
            <a:r>
              <a:rPr lang="en-US" smtClean="0"/>
              <a:t>CPSC503 Winter 2012</a:t>
            </a:r>
            <a:endParaRPr lang="en-US"/>
          </a:p>
        </p:txBody>
      </p:sp>
      <p:sp>
        <p:nvSpPr>
          <p:cNvPr id="35844" name="Slide Number Placeholder 5"/>
          <p:cNvSpPr>
            <a:spLocks noGrp="1"/>
          </p:cNvSpPr>
          <p:nvPr>
            <p:ph type="sldNum" sz="quarter" idx="12"/>
          </p:nvPr>
        </p:nvSpPr>
        <p:spPr>
          <a:noFill/>
        </p:spPr>
        <p:txBody>
          <a:bodyPr/>
          <a:lstStyle/>
          <a:p>
            <a:fld id="{2D18D4E3-0F3A-468B-917E-90F0E2EF6D6C}" type="slidenum">
              <a:rPr lang="en-US" smtClean="0"/>
              <a:pPr/>
              <a:t>37</a:t>
            </a:fld>
            <a:endParaRPr lang="en-US" smtClean="0"/>
          </a:p>
        </p:txBody>
      </p:sp>
      <p:sp>
        <p:nvSpPr>
          <p:cNvPr id="35845" name="Rectangle 2"/>
          <p:cNvSpPr>
            <a:spLocks noGrp="1" noChangeArrowheads="1"/>
          </p:cNvSpPr>
          <p:nvPr>
            <p:ph type="title"/>
          </p:nvPr>
        </p:nvSpPr>
        <p:spPr>
          <a:xfrm>
            <a:off x="762000" y="304800"/>
            <a:ext cx="7772400" cy="1143000"/>
          </a:xfrm>
        </p:spPr>
        <p:txBody>
          <a:bodyPr/>
          <a:lstStyle/>
          <a:p>
            <a:pPr eaLnBrk="1" hangingPunct="1"/>
            <a:r>
              <a:rPr lang="en-US" smtClean="0"/>
              <a:t>Problem (2)</a:t>
            </a:r>
          </a:p>
        </p:txBody>
      </p:sp>
      <p:sp>
        <p:nvSpPr>
          <p:cNvPr id="35846" name="Rectangle 3"/>
          <p:cNvSpPr>
            <a:spLocks noGrp="1" noChangeArrowheads="1"/>
          </p:cNvSpPr>
          <p:nvPr>
            <p:ph type="body" idx="1"/>
          </p:nvPr>
        </p:nvSpPr>
        <p:spPr>
          <a:xfrm>
            <a:off x="304800" y="1295400"/>
            <a:ext cx="8610600" cy="4876800"/>
          </a:xfrm>
        </p:spPr>
        <p:txBody>
          <a:bodyPr/>
          <a:lstStyle/>
          <a:p>
            <a:pPr eaLnBrk="1" hangingPunct="1"/>
            <a:r>
              <a:rPr lang="en-US" smtClean="0"/>
              <a:t>The probability matrix for n-grams is sparse</a:t>
            </a:r>
          </a:p>
          <a:p>
            <a:pPr eaLnBrk="1" hangingPunct="1"/>
            <a:r>
              <a:rPr lang="en-US" smtClean="0"/>
              <a:t>How can we assign a probability to a sequence where one of the component n-grams has a value of zero?</a:t>
            </a:r>
          </a:p>
          <a:p>
            <a:pPr eaLnBrk="1" hangingPunct="1"/>
            <a:r>
              <a:rPr lang="en-US" sz="3600" smtClean="0">
                <a:solidFill>
                  <a:schemeClr val="accent2"/>
                </a:solidFill>
              </a:rPr>
              <a:t>Solutions:</a:t>
            </a:r>
          </a:p>
          <a:p>
            <a:pPr lvl="1" eaLnBrk="1" hangingPunct="1"/>
            <a:r>
              <a:rPr lang="en-US" sz="2800" smtClean="0"/>
              <a:t>Add-one smoothing</a:t>
            </a:r>
          </a:p>
          <a:p>
            <a:pPr lvl="1" eaLnBrk="1" hangingPunct="1"/>
            <a:r>
              <a:rPr lang="en-US" sz="2800" b="0" i="1" smtClean="0"/>
              <a:t>Good-Turing</a:t>
            </a:r>
          </a:p>
          <a:p>
            <a:pPr lvl="1" eaLnBrk="1" hangingPunct="1"/>
            <a:r>
              <a:rPr lang="en-US" sz="2800" b="0" i="1" smtClean="0"/>
              <a:t>Back off and Deleted Interpolation</a:t>
            </a:r>
          </a:p>
        </p:txBody>
      </p:sp>
    </p:spTree>
  </p:cSld>
  <p:clrMapOvr>
    <a:masterClrMapping/>
  </p:clrMapOvr>
  <p:timing>
    <p:tnLst>
      <p:par>
        <p:cTn id="1" dur="indefinite" restart="never" nodeType="tmRoot"/>
      </p:par>
    </p:tn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9" name="Date Placeholder 3"/>
          <p:cNvSpPr>
            <a:spLocks noGrp="1"/>
          </p:cNvSpPr>
          <p:nvPr>
            <p:ph type="dt" sz="quarter" idx="10"/>
          </p:nvPr>
        </p:nvSpPr>
        <p:spPr>
          <a:noFill/>
        </p:spPr>
        <p:txBody>
          <a:bodyPr/>
          <a:lstStyle/>
          <a:p>
            <a:fld id="{FB70D153-2099-459F-8A2C-EFAE160917AE}" type="datetime1">
              <a:rPr lang="en-US" smtClean="0"/>
              <a:pPr/>
              <a:t>1/21/2013</a:t>
            </a:fld>
            <a:endParaRPr lang="en-US"/>
          </a:p>
        </p:txBody>
      </p:sp>
      <p:sp>
        <p:nvSpPr>
          <p:cNvPr id="20490" name="Footer Placeholder 4"/>
          <p:cNvSpPr>
            <a:spLocks noGrp="1"/>
          </p:cNvSpPr>
          <p:nvPr>
            <p:ph type="ftr" sz="quarter" idx="11"/>
          </p:nvPr>
        </p:nvSpPr>
        <p:spPr>
          <a:noFill/>
        </p:spPr>
        <p:txBody>
          <a:bodyPr/>
          <a:lstStyle/>
          <a:p>
            <a:r>
              <a:rPr lang="en-US" smtClean="0"/>
              <a:t>CPSC503 Winter 2012</a:t>
            </a:r>
            <a:endParaRPr lang="en-US"/>
          </a:p>
        </p:txBody>
      </p:sp>
      <p:sp>
        <p:nvSpPr>
          <p:cNvPr id="20491" name="Slide Number Placeholder 5"/>
          <p:cNvSpPr>
            <a:spLocks noGrp="1"/>
          </p:cNvSpPr>
          <p:nvPr>
            <p:ph type="sldNum" sz="quarter" idx="12"/>
          </p:nvPr>
        </p:nvSpPr>
        <p:spPr>
          <a:noFill/>
        </p:spPr>
        <p:txBody>
          <a:bodyPr/>
          <a:lstStyle/>
          <a:p>
            <a:fld id="{B32499D6-CB4E-49F5-AD90-491DF9DACA35}" type="slidenum">
              <a:rPr lang="en-US" smtClean="0"/>
              <a:pPr/>
              <a:t>38</a:t>
            </a:fld>
            <a:endParaRPr lang="en-US" smtClean="0"/>
          </a:p>
        </p:txBody>
      </p:sp>
      <p:sp>
        <p:nvSpPr>
          <p:cNvPr id="20492" name="Rectangle 2"/>
          <p:cNvSpPr>
            <a:spLocks noGrp="1" noChangeArrowheads="1"/>
          </p:cNvSpPr>
          <p:nvPr>
            <p:ph type="title"/>
          </p:nvPr>
        </p:nvSpPr>
        <p:spPr>
          <a:xfrm>
            <a:off x="762000" y="0"/>
            <a:ext cx="7772400" cy="1143000"/>
          </a:xfrm>
        </p:spPr>
        <p:txBody>
          <a:bodyPr/>
          <a:lstStyle/>
          <a:p>
            <a:pPr eaLnBrk="1" hangingPunct="1"/>
            <a:r>
              <a:rPr lang="en-US" smtClean="0"/>
              <a:t>Add-One</a:t>
            </a:r>
          </a:p>
        </p:txBody>
      </p:sp>
      <p:sp>
        <p:nvSpPr>
          <p:cNvPr id="20493" name="Rectangle 3"/>
          <p:cNvSpPr>
            <a:spLocks noGrp="1" noChangeArrowheads="1"/>
          </p:cNvSpPr>
          <p:nvPr>
            <p:ph type="body" idx="1"/>
          </p:nvPr>
        </p:nvSpPr>
        <p:spPr>
          <a:xfrm>
            <a:off x="609600" y="1066800"/>
            <a:ext cx="7772400" cy="2438400"/>
          </a:xfrm>
        </p:spPr>
        <p:txBody>
          <a:bodyPr/>
          <a:lstStyle/>
          <a:p>
            <a:pPr eaLnBrk="1" hangingPunct="1"/>
            <a:r>
              <a:rPr lang="en-US" smtClean="0"/>
              <a:t>Make the zero counts 1.</a:t>
            </a:r>
          </a:p>
          <a:p>
            <a:pPr eaLnBrk="1" hangingPunct="1"/>
            <a:r>
              <a:rPr lang="en-US" smtClean="0">
                <a:solidFill>
                  <a:schemeClr val="accent2"/>
                </a:solidFill>
              </a:rPr>
              <a:t>Rationale:</a:t>
            </a:r>
            <a:r>
              <a:rPr lang="en-US" smtClean="0"/>
              <a:t> If you had seen these “rare” events chances are you would only have seen them once.</a:t>
            </a:r>
          </a:p>
          <a:p>
            <a:pPr eaLnBrk="1" hangingPunct="1"/>
            <a:endParaRPr lang="en-US" smtClean="0"/>
          </a:p>
        </p:txBody>
      </p:sp>
      <p:sp>
        <p:nvSpPr>
          <p:cNvPr id="20494" name="Rectangle 4"/>
          <p:cNvSpPr>
            <a:spLocks noChangeArrowheads="1"/>
          </p:cNvSpPr>
          <p:nvPr/>
        </p:nvSpPr>
        <p:spPr bwMode="auto">
          <a:xfrm>
            <a:off x="228600" y="3200400"/>
            <a:ext cx="1828800" cy="533400"/>
          </a:xfrm>
          <a:prstGeom prst="rect">
            <a:avLst/>
          </a:prstGeom>
          <a:noFill/>
          <a:ln w="9525">
            <a:noFill/>
            <a:miter lim="800000"/>
            <a:headEnd/>
            <a:tailEnd/>
          </a:ln>
        </p:spPr>
        <p:txBody>
          <a:bodyPr/>
          <a:lstStyle/>
          <a:p>
            <a:pPr marL="342900" indent="-342900">
              <a:spcBef>
                <a:spcPct val="20000"/>
              </a:spcBef>
            </a:pPr>
            <a:r>
              <a:rPr lang="en-US" sz="2800" b="1" i="1" u="sng">
                <a:solidFill>
                  <a:schemeClr val="accent2"/>
                </a:solidFill>
                <a:latin typeface="Comic Sans MS" pitchFamily="66" charset="0"/>
              </a:rPr>
              <a:t>unigram</a:t>
            </a:r>
            <a:endParaRPr lang="en-US" sz="2800" b="1" i="1" u="sng">
              <a:latin typeface="Comic Sans MS" pitchFamily="66" charset="0"/>
            </a:endParaRPr>
          </a:p>
        </p:txBody>
      </p:sp>
      <p:graphicFrame>
        <p:nvGraphicFramePr>
          <p:cNvPr id="20482" name="Object 6"/>
          <p:cNvGraphicFramePr>
            <a:graphicFrameLocks noChangeAspect="1"/>
          </p:cNvGraphicFramePr>
          <p:nvPr/>
        </p:nvGraphicFramePr>
        <p:xfrm>
          <a:off x="2133600" y="3124200"/>
          <a:ext cx="2057400" cy="965200"/>
        </p:xfrm>
        <a:graphic>
          <a:graphicData uri="http://schemas.openxmlformats.org/presentationml/2006/ole">
            <p:oleObj spid="_x0000_s145410" name="Equation" r:id="rId4" imgW="838080" imgH="393480" progId="Equation.3">
              <p:embed/>
            </p:oleObj>
          </a:graphicData>
        </a:graphic>
      </p:graphicFrame>
      <p:graphicFrame>
        <p:nvGraphicFramePr>
          <p:cNvPr id="20483" name="Object 9"/>
          <p:cNvGraphicFramePr>
            <a:graphicFrameLocks noChangeAspect="1"/>
          </p:cNvGraphicFramePr>
          <p:nvPr/>
        </p:nvGraphicFramePr>
        <p:xfrm>
          <a:off x="5257800" y="2971800"/>
          <a:ext cx="2719388" cy="1150938"/>
        </p:xfrm>
        <a:graphic>
          <a:graphicData uri="http://schemas.openxmlformats.org/presentationml/2006/ole">
            <p:oleObj spid="_x0000_s145411" name="Equation" r:id="rId5" imgW="1079280" imgH="457200" progId="Equation.3">
              <p:embed/>
            </p:oleObj>
          </a:graphicData>
        </a:graphic>
      </p:graphicFrame>
      <p:sp>
        <p:nvSpPr>
          <p:cNvPr id="20495" name="Line 10"/>
          <p:cNvSpPr>
            <a:spLocks noChangeShapeType="1"/>
          </p:cNvSpPr>
          <p:nvPr/>
        </p:nvSpPr>
        <p:spPr bwMode="auto">
          <a:xfrm>
            <a:off x="4419600" y="3581400"/>
            <a:ext cx="533400" cy="0"/>
          </a:xfrm>
          <a:prstGeom prst="line">
            <a:avLst/>
          </a:prstGeom>
          <a:noFill/>
          <a:ln w="38100">
            <a:solidFill>
              <a:schemeClr val="accent2"/>
            </a:solidFill>
            <a:round/>
            <a:headEnd/>
            <a:tailEnd type="triangle" w="med" len="med"/>
          </a:ln>
        </p:spPr>
        <p:txBody>
          <a:bodyPr/>
          <a:lstStyle/>
          <a:p>
            <a:endParaRPr lang="en-CA"/>
          </a:p>
        </p:txBody>
      </p:sp>
      <p:graphicFrame>
        <p:nvGraphicFramePr>
          <p:cNvPr id="20484" name="Object 11"/>
          <p:cNvGraphicFramePr>
            <a:graphicFrameLocks noChangeAspect="1"/>
          </p:cNvGraphicFramePr>
          <p:nvPr/>
        </p:nvGraphicFramePr>
        <p:xfrm>
          <a:off x="457200" y="4267200"/>
          <a:ext cx="2400300" cy="1055688"/>
        </p:xfrm>
        <a:graphic>
          <a:graphicData uri="http://schemas.openxmlformats.org/presentationml/2006/ole">
            <p:oleObj spid="_x0000_s145412" name="Equation" r:id="rId6" imgW="952200" imgH="419040" progId="Equation.3">
              <p:embed/>
            </p:oleObj>
          </a:graphicData>
        </a:graphic>
      </p:graphicFrame>
      <p:graphicFrame>
        <p:nvGraphicFramePr>
          <p:cNvPr id="20485" name="Object 12"/>
          <p:cNvGraphicFramePr>
            <a:graphicFrameLocks noChangeAspect="1"/>
          </p:cNvGraphicFramePr>
          <p:nvPr/>
        </p:nvGraphicFramePr>
        <p:xfrm>
          <a:off x="4419600" y="4267200"/>
          <a:ext cx="4000500" cy="1055688"/>
        </p:xfrm>
        <a:graphic>
          <a:graphicData uri="http://schemas.openxmlformats.org/presentationml/2006/ole">
            <p:oleObj spid="_x0000_s145413" name="Equation" r:id="rId7" imgW="1587240" imgH="419040" progId="Equation.3">
              <p:embed/>
            </p:oleObj>
          </a:graphicData>
        </a:graphic>
      </p:graphicFrame>
      <p:sp>
        <p:nvSpPr>
          <p:cNvPr id="20496" name="Line 13"/>
          <p:cNvSpPr>
            <a:spLocks noChangeShapeType="1"/>
          </p:cNvSpPr>
          <p:nvPr/>
        </p:nvSpPr>
        <p:spPr bwMode="auto">
          <a:xfrm>
            <a:off x="3505200" y="4800600"/>
            <a:ext cx="533400" cy="0"/>
          </a:xfrm>
          <a:prstGeom prst="line">
            <a:avLst/>
          </a:prstGeom>
          <a:noFill/>
          <a:ln w="38100">
            <a:solidFill>
              <a:schemeClr val="accent2"/>
            </a:solidFill>
            <a:round/>
            <a:headEnd/>
            <a:tailEnd type="triangle" w="med" len="med"/>
          </a:ln>
        </p:spPr>
        <p:txBody>
          <a:bodyPr/>
          <a:lstStyle/>
          <a:p>
            <a:endParaRPr lang="en-CA"/>
          </a:p>
        </p:txBody>
      </p:sp>
      <p:graphicFrame>
        <p:nvGraphicFramePr>
          <p:cNvPr id="20486" name="Object 14"/>
          <p:cNvGraphicFramePr>
            <a:graphicFrameLocks noChangeAspect="1"/>
          </p:cNvGraphicFramePr>
          <p:nvPr/>
        </p:nvGraphicFramePr>
        <p:xfrm>
          <a:off x="2590800" y="5181600"/>
          <a:ext cx="1824038" cy="1119188"/>
        </p:xfrm>
        <a:graphic>
          <a:graphicData uri="http://schemas.openxmlformats.org/presentationml/2006/ole">
            <p:oleObj spid="_x0000_s145414" name="Equation" r:id="rId8" imgW="723600" imgH="444240" progId="Equation.3">
              <p:embed/>
            </p:oleObj>
          </a:graphicData>
        </a:graphic>
      </p:graphicFrame>
      <p:sp>
        <p:nvSpPr>
          <p:cNvPr id="20497" name="Rectangle 15"/>
          <p:cNvSpPr>
            <a:spLocks noChangeArrowheads="1"/>
          </p:cNvSpPr>
          <p:nvPr/>
        </p:nvSpPr>
        <p:spPr bwMode="auto">
          <a:xfrm>
            <a:off x="4724400" y="5486400"/>
            <a:ext cx="1828800" cy="533400"/>
          </a:xfrm>
          <a:prstGeom prst="rect">
            <a:avLst/>
          </a:prstGeom>
          <a:noFill/>
          <a:ln w="9525">
            <a:noFill/>
            <a:miter lim="800000"/>
            <a:headEnd/>
            <a:tailEnd/>
          </a:ln>
        </p:spPr>
        <p:txBody>
          <a:bodyPr/>
          <a:lstStyle/>
          <a:p>
            <a:pPr marL="342900" indent="-342900">
              <a:spcBef>
                <a:spcPct val="20000"/>
              </a:spcBef>
            </a:pPr>
            <a:r>
              <a:rPr lang="en-US" sz="2800" i="1">
                <a:solidFill>
                  <a:schemeClr val="accent2"/>
                </a:solidFill>
                <a:latin typeface="Comic Sans MS" pitchFamily="66" charset="0"/>
              </a:rPr>
              <a:t>discount</a:t>
            </a:r>
          </a:p>
        </p:txBody>
      </p:sp>
    </p:spTree>
  </p:cSld>
  <p:clrMapOvr>
    <a:masterClrMapping/>
  </p:clrMapOvr>
  <p:timing>
    <p:tnLst>
      <p:par>
        <p:cTn id="1" dur="indefinite" restart="never" nodeType="tmRoot"/>
      </p:par>
    </p:tn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11" name="Date Placeholder 4"/>
          <p:cNvSpPr>
            <a:spLocks noGrp="1"/>
          </p:cNvSpPr>
          <p:nvPr>
            <p:ph type="dt" sz="quarter" idx="10"/>
          </p:nvPr>
        </p:nvSpPr>
        <p:spPr>
          <a:noFill/>
        </p:spPr>
        <p:txBody>
          <a:bodyPr/>
          <a:lstStyle/>
          <a:p>
            <a:fld id="{54914949-FCE5-475D-BEE9-A57FE1DE189E}" type="datetime1">
              <a:rPr lang="en-US" smtClean="0"/>
              <a:pPr/>
              <a:t>1/21/2013</a:t>
            </a:fld>
            <a:endParaRPr lang="en-US"/>
          </a:p>
        </p:txBody>
      </p:sp>
      <p:sp>
        <p:nvSpPr>
          <p:cNvPr id="21512" name="Footer Placeholder 5"/>
          <p:cNvSpPr>
            <a:spLocks noGrp="1"/>
          </p:cNvSpPr>
          <p:nvPr>
            <p:ph type="ftr" sz="quarter" idx="11"/>
          </p:nvPr>
        </p:nvSpPr>
        <p:spPr>
          <a:noFill/>
        </p:spPr>
        <p:txBody>
          <a:bodyPr/>
          <a:lstStyle/>
          <a:p>
            <a:r>
              <a:rPr lang="en-US" smtClean="0"/>
              <a:t>CPSC503 Winter 2012</a:t>
            </a:r>
            <a:endParaRPr lang="en-US"/>
          </a:p>
        </p:txBody>
      </p:sp>
      <p:sp>
        <p:nvSpPr>
          <p:cNvPr id="21513" name="Slide Number Placeholder 6"/>
          <p:cNvSpPr>
            <a:spLocks noGrp="1"/>
          </p:cNvSpPr>
          <p:nvPr>
            <p:ph type="sldNum" sz="quarter" idx="12"/>
          </p:nvPr>
        </p:nvSpPr>
        <p:spPr>
          <a:noFill/>
        </p:spPr>
        <p:txBody>
          <a:bodyPr/>
          <a:lstStyle/>
          <a:p>
            <a:fld id="{FBBF822E-2BCE-4554-BA7E-41D3FB033D12}" type="slidenum">
              <a:rPr lang="en-US" smtClean="0"/>
              <a:pPr/>
              <a:t>39</a:t>
            </a:fld>
            <a:endParaRPr lang="en-US" smtClean="0"/>
          </a:p>
        </p:txBody>
      </p:sp>
      <p:sp>
        <p:nvSpPr>
          <p:cNvPr id="21514" name="Rectangle 2"/>
          <p:cNvSpPr>
            <a:spLocks noGrp="1" noChangeArrowheads="1"/>
          </p:cNvSpPr>
          <p:nvPr>
            <p:ph type="title"/>
          </p:nvPr>
        </p:nvSpPr>
        <p:spPr>
          <a:xfrm>
            <a:off x="685800" y="0"/>
            <a:ext cx="7772400" cy="1143000"/>
          </a:xfrm>
        </p:spPr>
        <p:txBody>
          <a:bodyPr/>
          <a:lstStyle/>
          <a:p>
            <a:pPr eaLnBrk="1" hangingPunct="1"/>
            <a:r>
              <a:rPr lang="en-US" smtClean="0"/>
              <a:t>Add-One: Bigram</a:t>
            </a:r>
          </a:p>
        </p:txBody>
      </p:sp>
      <p:graphicFrame>
        <p:nvGraphicFramePr>
          <p:cNvPr id="21506" name="Object 9"/>
          <p:cNvGraphicFramePr>
            <a:graphicFrameLocks noChangeAspect="1"/>
          </p:cNvGraphicFramePr>
          <p:nvPr>
            <p:ph sz="half" idx="1"/>
          </p:nvPr>
        </p:nvGraphicFramePr>
        <p:xfrm>
          <a:off x="304800" y="3810000"/>
          <a:ext cx="3429000" cy="863600"/>
        </p:xfrm>
        <a:graphic>
          <a:graphicData uri="http://schemas.openxmlformats.org/presentationml/2006/ole">
            <p:oleObj spid="_x0000_s146434" name="Equation" r:id="rId4" imgW="1663560" imgH="419040" progId="Equation.3">
              <p:embed/>
            </p:oleObj>
          </a:graphicData>
        </a:graphic>
      </p:graphicFrame>
      <p:sp>
        <p:nvSpPr>
          <p:cNvPr id="21515" name="Line 11"/>
          <p:cNvSpPr>
            <a:spLocks noChangeShapeType="1"/>
          </p:cNvSpPr>
          <p:nvPr/>
        </p:nvSpPr>
        <p:spPr bwMode="auto">
          <a:xfrm>
            <a:off x="3886200" y="4267200"/>
            <a:ext cx="533400" cy="0"/>
          </a:xfrm>
          <a:prstGeom prst="line">
            <a:avLst/>
          </a:prstGeom>
          <a:noFill/>
          <a:ln w="38100">
            <a:solidFill>
              <a:schemeClr val="accent2"/>
            </a:solidFill>
            <a:round/>
            <a:headEnd/>
            <a:tailEnd type="triangle" w="med" len="med"/>
          </a:ln>
        </p:spPr>
        <p:txBody>
          <a:bodyPr/>
          <a:lstStyle/>
          <a:p>
            <a:endParaRPr lang="en-CA"/>
          </a:p>
        </p:txBody>
      </p:sp>
      <p:graphicFrame>
        <p:nvGraphicFramePr>
          <p:cNvPr id="21507" name="Object 13"/>
          <p:cNvGraphicFramePr>
            <a:graphicFrameLocks noChangeAspect="1"/>
          </p:cNvGraphicFramePr>
          <p:nvPr/>
        </p:nvGraphicFramePr>
        <p:xfrm>
          <a:off x="4495800" y="3733800"/>
          <a:ext cx="4486275" cy="987425"/>
        </p:xfrm>
        <a:graphic>
          <a:graphicData uri="http://schemas.openxmlformats.org/presentationml/2006/ole">
            <p:oleObj spid="_x0000_s146435" name="Equation" r:id="rId5" imgW="1904760" imgH="419040" progId="Equation.3">
              <p:embed/>
            </p:oleObj>
          </a:graphicData>
        </a:graphic>
      </p:graphicFrame>
      <p:graphicFrame>
        <p:nvGraphicFramePr>
          <p:cNvPr id="21508" name="Object 19"/>
          <p:cNvGraphicFramePr>
            <a:graphicFrameLocks noChangeAspect="1"/>
          </p:cNvGraphicFramePr>
          <p:nvPr/>
        </p:nvGraphicFramePr>
        <p:xfrm>
          <a:off x="2209800" y="4953000"/>
          <a:ext cx="6459538" cy="987425"/>
        </p:xfrm>
        <a:graphic>
          <a:graphicData uri="http://schemas.openxmlformats.org/presentationml/2006/ole">
            <p:oleObj spid="_x0000_s146436" name="Equation" r:id="rId6" imgW="2743200" imgH="419040" progId="Equation.3">
              <p:embed/>
            </p:oleObj>
          </a:graphicData>
        </a:graphic>
      </p:graphicFrame>
      <p:sp>
        <p:nvSpPr>
          <p:cNvPr id="21516" name="Line 20"/>
          <p:cNvSpPr>
            <a:spLocks noChangeShapeType="1"/>
          </p:cNvSpPr>
          <p:nvPr/>
        </p:nvSpPr>
        <p:spPr bwMode="auto">
          <a:xfrm>
            <a:off x="1371600" y="5486400"/>
            <a:ext cx="533400" cy="0"/>
          </a:xfrm>
          <a:prstGeom prst="line">
            <a:avLst/>
          </a:prstGeom>
          <a:noFill/>
          <a:ln w="38100">
            <a:solidFill>
              <a:schemeClr val="accent2"/>
            </a:solidFill>
            <a:round/>
            <a:headEnd/>
            <a:tailEnd type="triangle" w="med" len="med"/>
          </a:ln>
        </p:spPr>
        <p:txBody>
          <a:bodyPr/>
          <a:lstStyle/>
          <a:p>
            <a:endParaRPr lang="en-CA"/>
          </a:p>
        </p:txBody>
      </p:sp>
      <p:sp>
        <p:nvSpPr>
          <p:cNvPr id="21517" name="Rectangle 21"/>
          <p:cNvSpPr>
            <a:spLocks noChangeArrowheads="1"/>
          </p:cNvSpPr>
          <p:nvPr/>
        </p:nvSpPr>
        <p:spPr bwMode="auto">
          <a:xfrm>
            <a:off x="381000" y="5105400"/>
            <a:ext cx="1828800" cy="533400"/>
          </a:xfrm>
          <a:prstGeom prst="rect">
            <a:avLst/>
          </a:prstGeom>
          <a:noFill/>
          <a:ln w="9525">
            <a:noFill/>
            <a:miter lim="800000"/>
            <a:headEnd/>
            <a:tailEnd/>
          </a:ln>
        </p:spPr>
        <p:txBody>
          <a:bodyPr/>
          <a:lstStyle/>
          <a:p>
            <a:pPr marL="342900" indent="-342900">
              <a:spcBef>
                <a:spcPct val="20000"/>
              </a:spcBef>
            </a:pPr>
            <a:r>
              <a:rPr lang="en-US" sz="2800" i="1">
                <a:solidFill>
                  <a:schemeClr val="accent2"/>
                </a:solidFill>
                <a:latin typeface="Comic Sans MS" pitchFamily="66" charset="0"/>
              </a:rPr>
              <a:t>……</a:t>
            </a:r>
            <a:endParaRPr lang="en-US" sz="2800" i="1">
              <a:latin typeface="Comic Sans MS" pitchFamily="66" charset="0"/>
            </a:endParaRPr>
          </a:p>
        </p:txBody>
      </p:sp>
      <p:grpSp>
        <p:nvGrpSpPr>
          <p:cNvPr id="2" name="Group 22"/>
          <p:cNvGrpSpPr>
            <a:grpSpLocks noChangeAspect="1"/>
          </p:cNvGrpSpPr>
          <p:nvPr/>
        </p:nvGrpSpPr>
        <p:grpSpPr bwMode="auto">
          <a:xfrm>
            <a:off x="1981200" y="1143000"/>
            <a:ext cx="6172200" cy="2087563"/>
            <a:chOff x="1544" y="2092"/>
            <a:chExt cx="2672" cy="904"/>
          </a:xfrm>
        </p:grpSpPr>
        <p:sp>
          <p:nvSpPr>
            <p:cNvPr id="21522" name="AutoShape 23"/>
            <p:cNvSpPr>
              <a:spLocks noChangeAspect="1" noChangeArrowheads="1" noTextEdit="1"/>
            </p:cNvSpPr>
            <p:nvPr/>
          </p:nvSpPr>
          <p:spPr bwMode="auto">
            <a:xfrm>
              <a:off x="1544" y="2092"/>
              <a:ext cx="2672" cy="904"/>
            </a:xfrm>
            <a:prstGeom prst="rect">
              <a:avLst/>
            </a:prstGeom>
            <a:noFill/>
            <a:ln w="9525">
              <a:noFill/>
              <a:miter lim="800000"/>
              <a:headEnd/>
              <a:tailEnd/>
            </a:ln>
          </p:spPr>
          <p:txBody>
            <a:bodyPr/>
            <a:lstStyle/>
            <a:p>
              <a:endParaRPr lang="en-CA"/>
            </a:p>
          </p:txBody>
        </p:sp>
        <p:grpSp>
          <p:nvGrpSpPr>
            <p:cNvPr id="3" name="Group 24"/>
            <p:cNvGrpSpPr>
              <a:grpSpLocks/>
            </p:cNvGrpSpPr>
            <p:nvPr/>
          </p:nvGrpSpPr>
          <p:grpSpPr bwMode="auto">
            <a:xfrm>
              <a:off x="1544" y="2092"/>
              <a:ext cx="2672" cy="904"/>
              <a:chOff x="1544" y="2092"/>
              <a:chExt cx="2672" cy="904"/>
            </a:xfrm>
          </p:grpSpPr>
          <p:sp>
            <p:nvSpPr>
              <p:cNvPr id="21526" name="Rectangle 25"/>
              <p:cNvSpPr>
                <a:spLocks noChangeArrowheads="1"/>
              </p:cNvSpPr>
              <p:nvPr/>
            </p:nvSpPr>
            <p:spPr bwMode="auto">
              <a:xfrm>
                <a:off x="1544" y="2092"/>
                <a:ext cx="2672" cy="904"/>
              </a:xfrm>
              <a:prstGeom prst="rect">
                <a:avLst/>
              </a:prstGeom>
              <a:noFill/>
              <a:ln w="0">
                <a:solidFill>
                  <a:srgbClr val="000000"/>
                </a:solidFill>
                <a:miter lim="800000"/>
                <a:headEnd/>
                <a:tailEnd/>
              </a:ln>
            </p:spPr>
            <p:txBody>
              <a:bodyPr/>
              <a:lstStyle/>
              <a:p>
                <a:endParaRPr lang="en-US"/>
              </a:p>
            </p:txBody>
          </p:sp>
          <p:sp>
            <p:nvSpPr>
              <p:cNvPr id="21527" name="Rectangle 26"/>
              <p:cNvSpPr>
                <a:spLocks noChangeArrowheads="1"/>
              </p:cNvSpPr>
              <p:nvPr/>
            </p:nvSpPr>
            <p:spPr bwMode="auto">
              <a:xfrm>
                <a:off x="1552" y="2096"/>
                <a:ext cx="2650" cy="4"/>
              </a:xfrm>
              <a:prstGeom prst="rect">
                <a:avLst/>
              </a:prstGeom>
              <a:solidFill>
                <a:srgbClr val="000000"/>
              </a:solidFill>
              <a:ln w="0">
                <a:solidFill>
                  <a:srgbClr val="000000"/>
                </a:solidFill>
                <a:miter lim="800000"/>
                <a:headEnd/>
                <a:tailEnd/>
              </a:ln>
            </p:spPr>
            <p:txBody>
              <a:bodyPr/>
              <a:lstStyle/>
              <a:p>
                <a:endParaRPr lang="en-US"/>
              </a:p>
            </p:txBody>
          </p:sp>
          <p:sp>
            <p:nvSpPr>
              <p:cNvPr id="21528" name="Rectangle 27"/>
              <p:cNvSpPr>
                <a:spLocks noChangeArrowheads="1"/>
              </p:cNvSpPr>
              <p:nvPr/>
            </p:nvSpPr>
            <p:spPr bwMode="auto">
              <a:xfrm>
                <a:off x="1552" y="2104"/>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529" name="Rectangle 28"/>
              <p:cNvSpPr>
                <a:spLocks noChangeArrowheads="1"/>
              </p:cNvSpPr>
              <p:nvPr/>
            </p:nvSpPr>
            <p:spPr bwMode="auto">
              <a:xfrm>
                <a:off x="1888" y="2104"/>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530" name="Rectangle 29"/>
              <p:cNvSpPr>
                <a:spLocks noChangeArrowheads="1"/>
              </p:cNvSpPr>
              <p:nvPr/>
            </p:nvSpPr>
            <p:spPr bwMode="auto">
              <a:xfrm>
                <a:off x="1904" y="2104"/>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531" name="Freeform 30"/>
              <p:cNvSpPr>
                <a:spLocks/>
              </p:cNvSpPr>
              <p:nvPr/>
            </p:nvSpPr>
            <p:spPr bwMode="auto">
              <a:xfrm>
                <a:off x="2044" y="2118"/>
                <a:ext cx="26" cy="60"/>
              </a:xfrm>
              <a:custGeom>
                <a:avLst/>
                <a:gdLst>
                  <a:gd name="T0" fmla="*/ 26 w 26"/>
                  <a:gd name="T1" fmla="*/ 58 h 60"/>
                  <a:gd name="T2" fmla="*/ 26 w 26"/>
                  <a:gd name="T3" fmla="*/ 60 h 60"/>
                  <a:gd name="T4" fmla="*/ 0 w 26"/>
                  <a:gd name="T5" fmla="*/ 60 h 60"/>
                  <a:gd name="T6" fmla="*/ 0 w 26"/>
                  <a:gd name="T7" fmla="*/ 58 h 60"/>
                  <a:gd name="T8" fmla="*/ 2 w 26"/>
                  <a:gd name="T9" fmla="*/ 58 h 60"/>
                  <a:gd name="T10" fmla="*/ 6 w 26"/>
                  <a:gd name="T11" fmla="*/ 58 h 60"/>
                  <a:gd name="T12" fmla="*/ 8 w 26"/>
                  <a:gd name="T13" fmla="*/ 56 h 60"/>
                  <a:gd name="T14" fmla="*/ 8 w 26"/>
                  <a:gd name="T15" fmla="*/ 54 h 60"/>
                  <a:gd name="T16" fmla="*/ 8 w 26"/>
                  <a:gd name="T17" fmla="*/ 50 h 60"/>
                  <a:gd name="T18" fmla="*/ 8 w 26"/>
                  <a:gd name="T19" fmla="*/ 10 h 60"/>
                  <a:gd name="T20" fmla="*/ 8 w 26"/>
                  <a:gd name="T21" fmla="*/ 6 h 60"/>
                  <a:gd name="T22" fmla="*/ 8 w 26"/>
                  <a:gd name="T23" fmla="*/ 4 h 60"/>
                  <a:gd name="T24" fmla="*/ 8 w 26"/>
                  <a:gd name="T25" fmla="*/ 4 h 60"/>
                  <a:gd name="T26" fmla="*/ 6 w 26"/>
                  <a:gd name="T27" fmla="*/ 2 h 60"/>
                  <a:gd name="T28" fmla="*/ 4 w 26"/>
                  <a:gd name="T29" fmla="*/ 2 h 60"/>
                  <a:gd name="T30" fmla="*/ 2 w 26"/>
                  <a:gd name="T31" fmla="*/ 2 h 60"/>
                  <a:gd name="T32" fmla="*/ 0 w 26"/>
                  <a:gd name="T33" fmla="*/ 2 h 60"/>
                  <a:gd name="T34" fmla="*/ 0 w 26"/>
                  <a:gd name="T35" fmla="*/ 0 h 60"/>
                  <a:gd name="T36" fmla="*/ 26 w 26"/>
                  <a:gd name="T37" fmla="*/ 0 h 60"/>
                  <a:gd name="T38" fmla="*/ 26 w 26"/>
                  <a:gd name="T39" fmla="*/ 2 h 60"/>
                  <a:gd name="T40" fmla="*/ 24 w 26"/>
                  <a:gd name="T41" fmla="*/ 2 h 60"/>
                  <a:gd name="T42" fmla="*/ 20 w 26"/>
                  <a:gd name="T43" fmla="*/ 2 h 60"/>
                  <a:gd name="T44" fmla="*/ 18 w 26"/>
                  <a:gd name="T45" fmla="*/ 4 h 60"/>
                  <a:gd name="T46" fmla="*/ 18 w 26"/>
                  <a:gd name="T47" fmla="*/ 6 h 60"/>
                  <a:gd name="T48" fmla="*/ 18 w 26"/>
                  <a:gd name="T49" fmla="*/ 10 h 60"/>
                  <a:gd name="T50" fmla="*/ 18 w 26"/>
                  <a:gd name="T51" fmla="*/ 50 h 60"/>
                  <a:gd name="T52" fmla="*/ 18 w 26"/>
                  <a:gd name="T53" fmla="*/ 52 h 60"/>
                  <a:gd name="T54" fmla="*/ 18 w 26"/>
                  <a:gd name="T55" fmla="*/ 56 h 60"/>
                  <a:gd name="T56" fmla="*/ 18 w 26"/>
                  <a:gd name="T57" fmla="*/ 56 h 60"/>
                  <a:gd name="T58" fmla="*/ 20 w 26"/>
                  <a:gd name="T59" fmla="*/ 58 h 60"/>
                  <a:gd name="T60" fmla="*/ 22 w 26"/>
                  <a:gd name="T61" fmla="*/ 58 h 60"/>
                  <a:gd name="T62" fmla="*/ 24 w 26"/>
                  <a:gd name="T63" fmla="*/ 58 h 60"/>
                  <a:gd name="T64" fmla="*/ 26 w 26"/>
                  <a:gd name="T65" fmla="*/ 58 h 6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6"/>
                  <a:gd name="T100" fmla="*/ 0 h 60"/>
                  <a:gd name="T101" fmla="*/ 26 w 26"/>
                  <a:gd name="T102" fmla="*/ 60 h 6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6" h="60">
                    <a:moveTo>
                      <a:pt x="26" y="58"/>
                    </a:moveTo>
                    <a:lnTo>
                      <a:pt x="26" y="60"/>
                    </a:lnTo>
                    <a:lnTo>
                      <a:pt x="0" y="60"/>
                    </a:lnTo>
                    <a:lnTo>
                      <a:pt x="0" y="58"/>
                    </a:lnTo>
                    <a:lnTo>
                      <a:pt x="2" y="58"/>
                    </a:lnTo>
                    <a:lnTo>
                      <a:pt x="6" y="58"/>
                    </a:lnTo>
                    <a:lnTo>
                      <a:pt x="8" y="56"/>
                    </a:lnTo>
                    <a:lnTo>
                      <a:pt x="8" y="54"/>
                    </a:lnTo>
                    <a:lnTo>
                      <a:pt x="8" y="50"/>
                    </a:lnTo>
                    <a:lnTo>
                      <a:pt x="8" y="10"/>
                    </a:lnTo>
                    <a:lnTo>
                      <a:pt x="8" y="6"/>
                    </a:lnTo>
                    <a:lnTo>
                      <a:pt x="8" y="4"/>
                    </a:lnTo>
                    <a:lnTo>
                      <a:pt x="6" y="2"/>
                    </a:lnTo>
                    <a:lnTo>
                      <a:pt x="4" y="2"/>
                    </a:lnTo>
                    <a:lnTo>
                      <a:pt x="2" y="2"/>
                    </a:lnTo>
                    <a:lnTo>
                      <a:pt x="0" y="2"/>
                    </a:lnTo>
                    <a:lnTo>
                      <a:pt x="0" y="0"/>
                    </a:lnTo>
                    <a:lnTo>
                      <a:pt x="26" y="0"/>
                    </a:lnTo>
                    <a:lnTo>
                      <a:pt x="26" y="2"/>
                    </a:lnTo>
                    <a:lnTo>
                      <a:pt x="24" y="2"/>
                    </a:lnTo>
                    <a:lnTo>
                      <a:pt x="20" y="2"/>
                    </a:lnTo>
                    <a:lnTo>
                      <a:pt x="18" y="4"/>
                    </a:lnTo>
                    <a:lnTo>
                      <a:pt x="18" y="6"/>
                    </a:lnTo>
                    <a:lnTo>
                      <a:pt x="18" y="10"/>
                    </a:lnTo>
                    <a:lnTo>
                      <a:pt x="18" y="50"/>
                    </a:lnTo>
                    <a:lnTo>
                      <a:pt x="18" y="52"/>
                    </a:lnTo>
                    <a:lnTo>
                      <a:pt x="18" y="56"/>
                    </a:lnTo>
                    <a:lnTo>
                      <a:pt x="20" y="58"/>
                    </a:lnTo>
                    <a:lnTo>
                      <a:pt x="22" y="58"/>
                    </a:lnTo>
                    <a:lnTo>
                      <a:pt x="24" y="58"/>
                    </a:lnTo>
                    <a:lnTo>
                      <a:pt x="26" y="58"/>
                    </a:lnTo>
                    <a:close/>
                  </a:path>
                </a:pathLst>
              </a:custGeom>
              <a:solidFill>
                <a:srgbClr val="000000"/>
              </a:solidFill>
              <a:ln w="0">
                <a:solidFill>
                  <a:srgbClr val="000000"/>
                </a:solidFill>
                <a:round/>
                <a:headEnd/>
                <a:tailEnd/>
              </a:ln>
            </p:spPr>
            <p:txBody>
              <a:bodyPr/>
              <a:lstStyle/>
              <a:p>
                <a:endParaRPr lang="en-CA"/>
              </a:p>
            </p:txBody>
          </p:sp>
          <p:sp>
            <p:nvSpPr>
              <p:cNvPr id="21532" name="Rectangle 31"/>
              <p:cNvSpPr>
                <a:spLocks noChangeArrowheads="1"/>
              </p:cNvSpPr>
              <p:nvPr/>
            </p:nvSpPr>
            <p:spPr bwMode="auto">
              <a:xfrm>
                <a:off x="2152" y="2104"/>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533" name="Freeform 32"/>
              <p:cNvSpPr>
                <a:spLocks/>
              </p:cNvSpPr>
              <p:nvPr/>
            </p:nvSpPr>
            <p:spPr bwMode="auto">
              <a:xfrm>
                <a:off x="2294" y="2138"/>
                <a:ext cx="62" cy="40"/>
              </a:xfrm>
              <a:custGeom>
                <a:avLst/>
                <a:gdLst>
                  <a:gd name="T0" fmla="*/ 0 w 62"/>
                  <a:gd name="T1" fmla="*/ 0 h 40"/>
                  <a:gd name="T2" fmla="*/ 16 w 62"/>
                  <a:gd name="T3" fmla="*/ 0 h 40"/>
                  <a:gd name="T4" fmla="*/ 16 w 62"/>
                  <a:gd name="T5" fmla="*/ 0 h 40"/>
                  <a:gd name="T6" fmla="*/ 14 w 62"/>
                  <a:gd name="T7" fmla="*/ 2 h 40"/>
                  <a:gd name="T8" fmla="*/ 12 w 62"/>
                  <a:gd name="T9" fmla="*/ 2 h 40"/>
                  <a:gd name="T10" fmla="*/ 12 w 62"/>
                  <a:gd name="T11" fmla="*/ 2 h 40"/>
                  <a:gd name="T12" fmla="*/ 12 w 62"/>
                  <a:gd name="T13" fmla="*/ 4 h 40"/>
                  <a:gd name="T14" fmla="*/ 12 w 62"/>
                  <a:gd name="T15" fmla="*/ 6 h 40"/>
                  <a:gd name="T16" fmla="*/ 14 w 62"/>
                  <a:gd name="T17" fmla="*/ 8 h 40"/>
                  <a:gd name="T18" fmla="*/ 22 w 62"/>
                  <a:gd name="T19" fmla="*/ 30 h 40"/>
                  <a:gd name="T20" fmla="*/ 30 w 62"/>
                  <a:gd name="T21" fmla="*/ 10 h 40"/>
                  <a:gd name="T22" fmla="*/ 28 w 62"/>
                  <a:gd name="T23" fmla="*/ 6 h 40"/>
                  <a:gd name="T24" fmla="*/ 26 w 62"/>
                  <a:gd name="T25" fmla="*/ 4 h 40"/>
                  <a:gd name="T26" fmla="*/ 26 w 62"/>
                  <a:gd name="T27" fmla="*/ 2 h 40"/>
                  <a:gd name="T28" fmla="*/ 24 w 62"/>
                  <a:gd name="T29" fmla="*/ 2 h 40"/>
                  <a:gd name="T30" fmla="*/ 22 w 62"/>
                  <a:gd name="T31" fmla="*/ 0 h 40"/>
                  <a:gd name="T32" fmla="*/ 22 w 62"/>
                  <a:gd name="T33" fmla="*/ 0 h 40"/>
                  <a:gd name="T34" fmla="*/ 40 w 62"/>
                  <a:gd name="T35" fmla="*/ 0 h 40"/>
                  <a:gd name="T36" fmla="*/ 40 w 62"/>
                  <a:gd name="T37" fmla="*/ 0 h 40"/>
                  <a:gd name="T38" fmla="*/ 38 w 62"/>
                  <a:gd name="T39" fmla="*/ 2 h 40"/>
                  <a:gd name="T40" fmla="*/ 36 w 62"/>
                  <a:gd name="T41" fmla="*/ 2 h 40"/>
                  <a:gd name="T42" fmla="*/ 36 w 62"/>
                  <a:gd name="T43" fmla="*/ 4 h 40"/>
                  <a:gd name="T44" fmla="*/ 36 w 62"/>
                  <a:gd name="T45" fmla="*/ 4 h 40"/>
                  <a:gd name="T46" fmla="*/ 36 w 62"/>
                  <a:gd name="T47" fmla="*/ 6 h 40"/>
                  <a:gd name="T48" fmla="*/ 36 w 62"/>
                  <a:gd name="T49" fmla="*/ 6 h 40"/>
                  <a:gd name="T50" fmla="*/ 46 w 62"/>
                  <a:gd name="T51" fmla="*/ 28 h 40"/>
                  <a:gd name="T52" fmla="*/ 54 w 62"/>
                  <a:gd name="T53" fmla="*/ 8 h 40"/>
                  <a:gd name="T54" fmla="*/ 56 w 62"/>
                  <a:gd name="T55" fmla="*/ 4 h 40"/>
                  <a:gd name="T56" fmla="*/ 56 w 62"/>
                  <a:gd name="T57" fmla="*/ 4 h 40"/>
                  <a:gd name="T58" fmla="*/ 56 w 62"/>
                  <a:gd name="T59" fmla="*/ 2 h 40"/>
                  <a:gd name="T60" fmla="*/ 54 w 62"/>
                  <a:gd name="T61" fmla="*/ 2 h 40"/>
                  <a:gd name="T62" fmla="*/ 52 w 62"/>
                  <a:gd name="T63" fmla="*/ 2 h 40"/>
                  <a:gd name="T64" fmla="*/ 50 w 62"/>
                  <a:gd name="T65" fmla="*/ 0 h 40"/>
                  <a:gd name="T66" fmla="*/ 50 w 62"/>
                  <a:gd name="T67" fmla="*/ 0 h 40"/>
                  <a:gd name="T68" fmla="*/ 62 w 62"/>
                  <a:gd name="T69" fmla="*/ 0 h 40"/>
                  <a:gd name="T70" fmla="*/ 62 w 62"/>
                  <a:gd name="T71" fmla="*/ 0 h 40"/>
                  <a:gd name="T72" fmla="*/ 60 w 62"/>
                  <a:gd name="T73" fmla="*/ 2 h 40"/>
                  <a:gd name="T74" fmla="*/ 56 w 62"/>
                  <a:gd name="T75" fmla="*/ 6 h 40"/>
                  <a:gd name="T76" fmla="*/ 44 w 62"/>
                  <a:gd name="T77" fmla="*/ 40 h 40"/>
                  <a:gd name="T78" fmla="*/ 42 w 62"/>
                  <a:gd name="T79" fmla="*/ 40 h 40"/>
                  <a:gd name="T80" fmla="*/ 32 w 62"/>
                  <a:gd name="T81" fmla="*/ 14 h 40"/>
                  <a:gd name="T82" fmla="*/ 20 w 62"/>
                  <a:gd name="T83" fmla="*/ 40 h 40"/>
                  <a:gd name="T84" fmla="*/ 18 w 62"/>
                  <a:gd name="T85" fmla="*/ 40 h 40"/>
                  <a:gd name="T86" fmla="*/ 6 w 62"/>
                  <a:gd name="T87" fmla="*/ 8 h 40"/>
                  <a:gd name="T88" fmla="*/ 4 w 62"/>
                  <a:gd name="T89" fmla="*/ 4 h 40"/>
                  <a:gd name="T90" fmla="*/ 2 w 62"/>
                  <a:gd name="T91" fmla="*/ 2 h 40"/>
                  <a:gd name="T92" fmla="*/ 2 w 62"/>
                  <a:gd name="T93" fmla="*/ 2 h 40"/>
                  <a:gd name="T94" fmla="*/ 0 w 62"/>
                  <a:gd name="T95" fmla="*/ 0 h 40"/>
                  <a:gd name="T96" fmla="*/ 0 w 62"/>
                  <a:gd name="T97" fmla="*/ 0 h 4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62"/>
                  <a:gd name="T148" fmla="*/ 0 h 40"/>
                  <a:gd name="T149" fmla="*/ 62 w 62"/>
                  <a:gd name="T150" fmla="*/ 40 h 4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62" h="40">
                    <a:moveTo>
                      <a:pt x="0" y="0"/>
                    </a:moveTo>
                    <a:lnTo>
                      <a:pt x="16" y="0"/>
                    </a:lnTo>
                    <a:lnTo>
                      <a:pt x="14" y="2"/>
                    </a:lnTo>
                    <a:lnTo>
                      <a:pt x="12" y="2"/>
                    </a:lnTo>
                    <a:lnTo>
                      <a:pt x="12" y="4"/>
                    </a:lnTo>
                    <a:lnTo>
                      <a:pt x="12" y="6"/>
                    </a:lnTo>
                    <a:lnTo>
                      <a:pt x="14" y="8"/>
                    </a:lnTo>
                    <a:lnTo>
                      <a:pt x="22" y="30"/>
                    </a:lnTo>
                    <a:lnTo>
                      <a:pt x="30" y="10"/>
                    </a:lnTo>
                    <a:lnTo>
                      <a:pt x="28" y="6"/>
                    </a:lnTo>
                    <a:lnTo>
                      <a:pt x="26" y="4"/>
                    </a:lnTo>
                    <a:lnTo>
                      <a:pt x="26" y="2"/>
                    </a:lnTo>
                    <a:lnTo>
                      <a:pt x="24" y="2"/>
                    </a:lnTo>
                    <a:lnTo>
                      <a:pt x="22" y="0"/>
                    </a:lnTo>
                    <a:lnTo>
                      <a:pt x="40" y="0"/>
                    </a:lnTo>
                    <a:lnTo>
                      <a:pt x="38" y="2"/>
                    </a:lnTo>
                    <a:lnTo>
                      <a:pt x="36" y="2"/>
                    </a:lnTo>
                    <a:lnTo>
                      <a:pt x="36" y="4"/>
                    </a:lnTo>
                    <a:lnTo>
                      <a:pt x="36" y="6"/>
                    </a:lnTo>
                    <a:lnTo>
                      <a:pt x="46" y="28"/>
                    </a:lnTo>
                    <a:lnTo>
                      <a:pt x="54" y="8"/>
                    </a:lnTo>
                    <a:lnTo>
                      <a:pt x="56" y="4"/>
                    </a:lnTo>
                    <a:lnTo>
                      <a:pt x="56" y="2"/>
                    </a:lnTo>
                    <a:lnTo>
                      <a:pt x="54" y="2"/>
                    </a:lnTo>
                    <a:lnTo>
                      <a:pt x="52" y="2"/>
                    </a:lnTo>
                    <a:lnTo>
                      <a:pt x="50" y="0"/>
                    </a:lnTo>
                    <a:lnTo>
                      <a:pt x="62" y="0"/>
                    </a:lnTo>
                    <a:lnTo>
                      <a:pt x="60" y="2"/>
                    </a:lnTo>
                    <a:lnTo>
                      <a:pt x="56" y="6"/>
                    </a:lnTo>
                    <a:lnTo>
                      <a:pt x="44" y="40"/>
                    </a:lnTo>
                    <a:lnTo>
                      <a:pt x="42" y="40"/>
                    </a:lnTo>
                    <a:lnTo>
                      <a:pt x="32" y="14"/>
                    </a:lnTo>
                    <a:lnTo>
                      <a:pt x="20" y="40"/>
                    </a:lnTo>
                    <a:lnTo>
                      <a:pt x="18" y="40"/>
                    </a:lnTo>
                    <a:lnTo>
                      <a:pt x="6" y="8"/>
                    </a:lnTo>
                    <a:lnTo>
                      <a:pt x="4" y="4"/>
                    </a:lnTo>
                    <a:lnTo>
                      <a:pt x="2" y="2"/>
                    </a:lnTo>
                    <a:lnTo>
                      <a:pt x="0" y="0"/>
                    </a:lnTo>
                    <a:close/>
                  </a:path>
                </a:pathLst>
              </a:custGeom>
              <a:solidFill>
                <a:srgbClr val="000000"/>
              </a:solidFill>
              <a:ln w="0">
                <a:solidFill>
                  <a:srgbClr val="000000"/>
                </a:solidFill>
                <a:round/>
                <a:headEnd/>
                <a:tailEnd/>
              </a:ln>
            </p:spPr>
            <p:txBody>
              <a:bodyPr/>
              <a:lstStyle/>
              <a:p>
                <a:endParaRPr lang="en-CA"/>
              </a:p>
            </p:txBody>
          </p:sp>
          <p:sp>
            <p:nvSpPr>
              <p:cNvPr id="21534" name="Freeform 33"/>
              <p:cNvSpPr>
                <a:spLocks noEditPoints="1"/>
              </p:cNvSpPr>
              <p:nvPr/>
            </p:nvSpPr>
            <p:spPr bwMode="auto">
              <a:xfrm>
                <a:off x="2358" y="2136"/>
                <a:ext cx="36" cy="42"/>
              </a:xfrm>
              <a:custGeom>
                <a:avLst/>
                <a:gdLst>
                  <a:gd name="T0" fmla="*/ 18 w 36"/>
                  <a:gd name="T1" fmla="*/ 38 h 42"/>
                  <a:gd name="T2" fmla="*/ 14 w 36"/>
                  <a:gd name="T3" fmla="*/ 40 h 42"/>
                  <a:gd name="T4" fmla="*/ 10 w 36"/>
                  <a:gd name="T5" fmla="*/ 42 h 42"/>
                  <a:gd name="T6" fmla="*/ 2 w 36"/>
                  <a:gd name="T7" fmla="*/ 40 h 42"/>
                  <a:gd name="T8" fmla="*/ 0 w 36"/>
                  <a:gd name="T9" fmla="*/ 32 h 42"/>
                  <a:gd name="T10" fmla="*/ 0 w 36"/>
                  <a:gd name="T11" fmla="*/ 28 h 42"/>
                  <a:gd name="T12" fmla="*/ 8 w 36"/>
                  <a:gd name="T13" fmla="*/ 22 h 42"/>
                  <a:gd name="T14" fmla="*/ 22 w 36"/>
                  <a:gd name="T15" fmla="*/ 16 h 42"/>
                  <a:gd name="T16" fmla="*/ 22 w 36"/>
                  <a:gd name="T17" fmla="*/ 10 h 42"/>
                  <a:gd name="T18" fmla="*/ 18 w 36"/>
                  <a:gd name="T19" fmla="*/ 4 h 42"/>
                  <a:gd name="T20" fmla="*/ 12 w 36"/>
                  <a:gd name="T21" fmla="*/ 4 h 42"/>
                  <a:gd name="T22" fmla="*/ 10 w 36"/>
                  <a:gd name="T23" fmla="*/ 6 h 42"/>
                  <a:gd name="T24" fmla="*/ 8 w 36"/>
                  <a:gd name="T25" fmla="*/ 12 h 42"/>
                  <a:gd name="T26" fmla="*/ 8 w 36"/>
                  <a:gd name="T27" fmla="*/ 14 h 42"/>
                  <a:gd name="T28" fmla="*/ 6 w 36"/>
                  <a:gd name="T29" fmla="*/ 16 h 42"/>
                  <a:gd name="T30" fmla="*/ 2 w 36"/>
                  <a:gd name="T31" fmla="*/ 14 h 42"/>
                  <a:gd name="T32" fmla="*/ 2 w 36"/>
                  <a:gd name="T33" fmla="*/ 12 h 42"/>
                  <a:gd name="T34" fmla="*/ 6 w 36"/>
                  <a:gd name="T35" fmla="*/ 4 h 42"/>
                  <a:gd name="T36" fmla="*/ 16 w 36"/>
                  <a:gd name="T37" fmla="*/ 0 h 42"/>
                  <a:gd name="T38" fmla="*/ 24 w 36"/>
                  <a:gd name="T39" fmla="*/ 2 h 42"/>
                  <a:gd name="T40" fmla="*/ 28 w 36"/>
                  <a:gd name="T41" fmla="*/ 6 h 42"/>
                  <a:gd name="T42" fmla="*/ 28 w 36"/>
                  <a:gd name="T43" fmla="*/ 14 h 42"/>
                  <a:gd name="T44" fmla="*/ 28 w 36"/>
                  <a:gd name="T45" fmla="*/ 32 h 42"/>
                  <a:gd name="T46" fmla="*/ 30 w 36"/>
                  <a:gd name="T47" fmla="*/ 36 h 42"/>
                  <a:gd name="T48" fmla="*/ 30 w 36"/>
                  <a:gd name="T49" fmla="*/ 36 h 42"/>
                  <a:gd name="T50" fmla="*/ 32 w 36"/>
                  <a:gd name="T51" fmla="*/ 36 h 42"/>
                  <a:gd name="T52" fmla="*/ 34 w 36"/>
                  <a:gd name="T53" fmla="*/ 36 h 42"/>
                  <a:gd name="T54" fmla="*/ 36 w 36"/>
                  <a:gd name="T55" fmla="*/ 36 h 42"/>
                  <a:gd name="T56" fmla="*/ 26 w 36"/>
                  <a:gd name="T57" fmla="*/ 42 h 42"/>
                  <a:gd name="T58" fmla="*/ 22 w 36"/>
                  <a:gd name="T59" fmla="*/ 40 h 42"/>
                  <a:gd name="T60" fmla="*/ 22 w 36"/>
                  <a:gd name="T61" fmla="*/ 36 h 42"/>
                  <a:gd name="T62" fmla="*/ 22 w 36"/>
                  <a:gd name="T63" fmla="*/ 18 h 42"/>
                  <a:gd name="T64" fmla="*/ 14 w 36"/>
                  <a:gd name="T65" fmla="*/ 22 h 42"/>
                  <a:gd name="T66" fmla="*/ 8 w 36"/>
                  <a:gd name="T67" fmla="*/ 26 h 42"/>
                  <a:gd name="T68" fmla="*/ 6 w 36"/>
                  <a:gd name="T69" fmla="*/ 30 h 42"/>
                  <a:gd name="T70" fmla="*/ 8 w 36"/>
                  <a:gd name="T71" fmla="*/ 34 h 42"/>
                  <a:gd name="T72" fmla="*/ 14 w 36"/>
                  <a:gd name="T73" fmla="*/ 36 h 42"/>
                  <a:gd name="T74" fmla="*/ 22 w 36"/>
                  <a:gd name="T75" fmla="*/ 32 h 4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6"/>
                  <a:gd name="T115" fmla="*/ 0 h 42"/>
                  <a:gd name="T116" fmla="*/ 36 w 36"/>
                  <a:gd name="T117" fmla="*/ 42 h 4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6" h="42">
                    <a:moveTo>
                      <a:pt x="22" y="36"/>
                    </a:moveTo>
                    <a:lnTo>
                      <a:pt x="18" y="38"/>
                    </a:lnTo>
                    <a:lnTo>
                      <a:pt x="16" y="40"/>
                    </a:lnTo>
                    <a:lnTo>
                      <a:pt x="14" y="40"/>
                    </a:lnTo>
                    <a:lnTo>
                      <a:pt x="12" y="42"/>
                    </a:lnTo>
                    <a:lnTo>
                      <a:pt x="10" y="42"/>
                    </a:lnTo>
                    <a:lnTo>
                      <a:pt x="6" y="42"/>
                    </a:lnTo>
                    <a:lnTo>
                      <a:pt x="2" y="40"/>
                    </a:lnTo>
                    <a:lnTo>
                      <a:pt x="0" y="36"/>
                    </a:lnTo>
                    <a:lnTo>
                      <a:pt x="0" y="32"/>
                    </a:lnTo>
                    <a:lnTo>
                      <a:pt x="0" y="30"/>
                    </a:lnTo>
                    <a:lnTo>
                      <a:pt x="0" y="28"/>
                    </a:lnTo>
                    <a:lnTo>
                      <a:pt x="4" y="24"/>
                    </a:lnTo>
                    <a:lnTo>
                      <a:pt x="8" y="22"/>
                    </a:lnTo>
                    <a:lnTo>
                      <a:pt x="12" y="18"/>
                    </a:lnTo>
                    <a:lnTo>
                      <a:pt x="22" y="16"/>
                    </a:lnTo>
                    <a:lnTo>
                      <a:pt x="22" y="14"/>
                    </a:lnTo>
                    <a:lnTo>
                      <a:pt x="22" y="10"/>
                    </a:lnTo>
                    <a:lnTo>
                      <a:pt x="20" y="6"/>
                    </a:lnTo>
                    <a:lnTo>
                      <a:pt x="18" y="4"/>
                    </a:lnTo>
                    <a:lnTo>
                      <a:pt x="14" y="4"/>
                    </a:lnTo>
                    <a:lnTo>
                      <a:pt x="12" y="4"/>
                    </a:lnTo>
                    <a:lnTo>
                      <a:pt x="10" y="6"/>
                    </a:lnTo>
                    <a:lnTo>
                      <a:pt x="8" y="8"/>
                    </a:lnTo>
                    <a:lnTo>
                      <a:pt x="8" y="12"/>
                    </a:lnTo>
                    <a:lnTo>
                      <a:pt x="8" y="14"/>
                    </a:lnTo>
                    <a:lnTo>
                      <a:pt x="6" y="16"/>
                    </a:lnTo>
                    <a:lnTo>
                      <a:pt x="4" y="16"/>
                    </a:lnTo>
                    <a:lnTo>
                      <a:pt x="2" y="14"/>
                    </a:lnTo>
                    <a:lnTo>
                      <a:pt x="2" y="12"/>
                    </a:lnTo>
                    <a:lnTo>
                      <a:pt x="2" y="8"/>
                    </a:lnTo>
                    <a:lnTo>
                      <a:pt x="6" y="4"/>
                    </a:lnTo>
                    <a:lnTo>
                      <a:pt x="10" y="2"/>
                    </a:lnTo>
                    <a:lnTo>
                      <a:pt x="16" y="0"/>
                    </a:lnTo>
                    <a:lnTo>
                      <a:pt x="20" y="2"/>
                    </a:lnTo>
                    <a:lnTo>
                      <a:pt x="24" y="2"/>
                    </a:lnTo>
                    <a:lnTo>
                      <a:pt x="26" y="4"/>
                    </a:lnTo>
                    <a:lnTo>
                      <a:pt x="28" y="6"/>
                    </a:lnTo>
                    <a:lnTo>
                      <a:pt x="28" y="10"/>
                    </a:lnTo>
                    <a:lnTo>
                      <a:pt x="28" y="14"/>
                    </a:lnTo>
                    <a:lnTo>
                      <a:pt x="28" y="28"/>
                    </a:lnTo>
                    <a:lnTo>
                      <a:pt x="28" y="32"/>
                    </a:lnTo>
                    <a:lnTo>
                      <a:pt x="30" y="34"/>
                    </a:lnTo>
                    <a:lnTo>
                      <a:pt x="30" y="36"/>
                    </a:lnTo>
                    <a:lnTo>
                      <a:pt x="32" y="36"/>
                    </a:lnTo>
                    <a:lnTo>
                      <a:pt x="34" y="36"/>
                    </a:lnTo>
                    <a:lnTo>
                      <a:pt x="36" y="34"/>
                    </a:lnTo>
                    <a:lnTo>
                      <a:pt x="36" y="36"/>
                    </a:lnTo>
                    <a:lnTo>
                      <a:pt x="30" y="40"/>
                    </a:lnTo>
                    <a:lnTo>
                      <a:pt x="26" y="42"/>
                    </a:lnTo>
                    <a:lnTo>
                      <a:pt x="24" y="42"/>
                    </a:lnTo>
                    <a:lnTo>
                      <a:pt x="22" y="40"/>
                    </a:lnTo>
                    <a:lnTo>
                      <a:pt x="22" y="38"/>
                    </a:lnTo>
                    <a:lnTo>
                      <a:pt x="22" y="36"/>
                    </a:lnTo>
                    <a:close/>
                    <a:moveTo>
                      <a:pt x="22" y="32"/>
                    </a:moveTo>
                    <a:lnTo>
                      <a:pt x="22" y="18"/>
                    </a:lnTo>
                    <a:lnTo>
                      <a:pt x="16" y="20"/>
                    </a:lnTo>
                    <a:lnTo>
                      <a:pt x="14" y="22"/>
                    </a:lnTo>
                    <a:lnTo>
                      <a:pt x="10" y="24"/>
                    </a:lnTo>
                    <a:lnTo>
                      <a:pt x="8" y="26"/>
                    </a:lnTo>
                    <a:lnTo>
                      <a:pt x="8" y="28"/>
                    </a:lnTo>
                    <a:lnTo>
                      <a:pt x="6" y="30"/>
                    </a:lnTo>
                    <a:lnTo>
                      <a:pt x="8" y="32"/>
                    </a:lnTo>
                    <a:lnTo>
                      <a:pt x="8" y="34"/>
                    </a:lnTo>
                    <a:lnTo>
                      <a:pt x="10" y="36"/>
                    </a:lnTo>
                    <a:lnTo>
                      <a:pt x="14" y="36"/>
                    </a:lnTo>
                    <a:lnTo>
                      <a:pt x="16" y="36"/>
                    </a:lnTo>
                    <a:lnTo>
                      <a:pt x="22" y="32"/>
                    </a:lnTo>
                    <a:close/>
                  </a:path>
                </a:pathLst>
              </a:custGeom>
              <a:solidFill>
                <a:srgbClr val="000000"/>
              </a:solidFill>
              <a:ln w="0">
                <a:solidFill>
                  <a:srgbClr val="000000"/>
                </a:solidFill>
                <a:round/>
                <a:headEnd/>
                <a:tailEnd/>
              </a:ln>
            </p:spPr>
            <p:txBody>
              <a:bodyPr/>
              <a:lstStyle/>
              <a:p>
                <a:endParaRPr lang="en-CA"/>
              </a:p>
            </p:txBody>
          </p:sp>
          <p:sp>
            <p:nvSpPr>
              <p:cNvPr id="21535" name="Freeform 34"/>
              <p:cNvSpPr>
                <a:spLocks/>
              </p:cNvSpPr>
              <p:nvPr/>
            </p:nvSpPr>
            <p:spPr bwMode="auto">
              <a:xfrm>
                <a:off x="2396" y="2136"/>
                <a:ext cx="42" cy="42"/>
              </a:xfrm>
              <a:custGeom>
                <a:avLst/>
                <a:gdLst>
                  <a:gd name="T0" fmla="*/ 12 w 42"/>
                  <a:gd name="T1" fmla="*/ 10 h 42"/>
                  <a:gd name="T2" fmla="*/ 16 w 42"/>
                  <a:gd name="T3" fmla="*/ 4 h 42"/>
                  <a:gd name="T4" fmla="*/ 20 w 42"/>
                  <a:gd name="T5" fmla="*/ 2 h 42"/>
                  <a:gd name="T6" fmla="*/ 26 w 42"/>
                  <a:gd name="T7" fmla="*/ 0 h 42"/>
                  <a:gd name="T8" fmla="*/ 28 w 42"/>
                  <a:gd name="T9" fmla="*/ 2 h 42"/>
                  <a:gd name="T10" fmla="*/ 30 w 42"/>
                  <a:gd name="T11" fmla="*/ 2 h 42"/>
                  <a:gd name="T12" fmla="*/ 32 w 42"/>
                  <a:gd name="T13" fmla="*/ 4 h 42"/>
                  <a:gd name="T14" fmla="*/ 34 w 42"/>
                  <a:gd name="T15" fmla="*/ 8 h 42"/>
                  <a:gd name="T16" fmla="*/ 36 w 42"/>
                  <a:gd name="T17" fmla="*/ 10 h 42"/>
                  <a:gd name="T18" fmla="*/ 36 w 42"/>
                  <a:gd name="T19" fmla="*/ 16 h 42"/>
                  <a:gd name="T20" fmla="*/ 36 w 42"/>
                  <a:gd name="T21" fmla="*/ 32 h 42"/>
                  <a:gd name="T22" fmla="*/ 36 w 42"/>
                  <a:gd name="T23" fmla="*/ 36 h 42"/>
                  <a:gd name="T24" fmla="*/ 36 w 42"/>
                  <a:gd name="T25" fmla="*/ 38 h 42"/>
                  <a:gd name="T26" fmla="*/ 36 w 42"/>
                  <a:gd name="T27" fmla="*/ 38 h 42"/>
                  <a:gd name="T28" fmla="*/ 38 w 42"/>
                  <a:gd name="T29" fmla="*/ 40 h 42"/>
                  <a:gd name="T30" fmla="*/ 38 w 42"/>
                  <a:gd name="T31" fmla="*/ 40 h 42"/>
                  <a:gd name="T32" fmla="*/ 42 w 42"/>
                  <a:gd name="T33" fmla="*/ 40 h 42"/>
                  <a:gd name="T34" fmla="*/ 42 w 42"/>
                  <a:gd name="T35" fmla="*/ 42 h 42"/>
                  <a:gd name="T36" fmla="*/ 22 w 42"/>
                  <a:gd name="T37" fmla="*/ 42 h 42"/>
                  <a:gd name="T38" fmla="*/ 22 w 42"/>
                  <a:gd name="T39" fmla="*/ 40 h 42"/>
                  <a:gd name="T40" fmla="*/ 24 w 42"/>
                  <a:gd name="T41" fmla="*/ 40 h 42"/>
                  <a:gd name="T42" fmla="*/ 26 w 42"/>
                  <a:gd name="T43" fmla="*/ 40 h 42"/>
                  <a:gd name="T44" fmla="*/ 26 w 42"/>
                  <a:gd name="T45" fmla="*/ 40 h 42"/>
                  <a:gd name="T46" fmla="*/ 28 w 42"/>
                  <a:gd name="T47" fmla="*/ 38 h 42"/>
                  <a:gd name="T48" fmla="*/ 28 w 42"/>
                  <a:gd name="T49" fmla="*/ 36 h 42"/>
                  <a:gd name="T50" fmla="*/ 28 w 42"/>
                  <a:gd name="T51" fmla="*/ 36 h 42"/>
                  <a:gd name="T52" fmla="*/ 28 w 42"/>
                  <a:gd name="T53" fmla="*/ 32 h 42"/>
                  <a:gd name="T54" fmla="*/ 28 w 42"/>
                  <a:gd name="T55" fmla="*/ 16 h 42"/>
                  <a:gd name="T56" fmla="*/ 28 w 42"/>
                  <a:gd name="T57" fmla="*/ 12 h 42"/>
                  <a:gd name="T58" fmla="*/ 26 w 42"/>
                  <a:gd name="T59" fmla="*/ 8 h 42"/>
                  <a:gd name="T60" fmla="*/ 24 w 42"/>
                  <a:gd name="T61" fmla="*/ 8 h 42"/>
                  <a:gd name="T62" fmla="*/ 22 w 42"/>
                  <a:gd name="T63" fmla="*/ 6 h 42"/>
                  <a:gd name="T64" fmla="*/ 16 w 42"/>
                  <a:gd name="T65" fmla="*/ 8 h 42"/>
                  <a:gd name="T66" fmla="*/ 12 w 42"/>
                  <a:gd name="T67" fmla="*/ 12 h 42"/>
                  <a:gd name="T68" fmla="*/ 12 w 42"/>
                  <a:gd name="T69" fmla="*/ 32 h 42"/>
                  <a:gd name="T70" fmla="*/ 12 w 42"/>
                  <a:gd name="T71" fmla="*/ 36 h 42"/>
                  <a:gd name="T72" fmla="*/ 12 w 42"/>
                  <a:gd name="T73" fmla="*/ 38 h 42"/>
                  <a:gd name="T74" fmla="*/ 12 w 42"/>
                  <a:gd name="T75" fmla="*/ 38 h 42"/>
                  <a:gd name="T76" fmla="*/ 14 w 42"/>
                  <a:gd name="T77" fmla="*/ 40 h 42"/>
                  <a:gd name="T78" fmla="*/ 16 w 42"/>
                  <a:gd name="T79" fmla="*/ 40 h 42"/>
                  <a:gd name="T80" fmla="*/ 18 w 42"/>
                  <a:gd name="T81" fmla="*/ 40 h 42"/>
                  <a:gd name="T82" fmla="*/ 18 w 42"/>
                  <a:gd name="T83" fmla="*/ 42 h 42"/>
                  <a:gd name="T84" fmla="*/ 0 w 42"/>
                  <a:gd name="T85" fmla="*/ 42 h 42"/>
                  <a:gd name="T86" fmla="*/ 0 w 42"/>
                  <a:gd name="T87" fmla="*/ 40 h 42"/>
                  <a:gd name="T88" fmla="*/ 0 w 42"/>
                  <a:gd name="T89" fmla="*/ 40 h 42"/>
                  <a:gd name="T90" fmla="*/ 2 w 42"/>
                  <a:gd name="T91" fmla="*/ 40 h 42"/>
                  <a:gd name="T92" fmla="*/ 4 w 42"/>
                  <a:gd name="T93" fmla="*/ 38 h 42"/>
                  <a:gd name="T94" fmla="*/ 4 w 42"/>
                  <a:gd name="T95" fmla="*/ 36 h 42"/>
                  <a:gd name="T96" fmla="*/ 4 w 42"/>
                  <a:gd name="T97" fmla="*/ 32 h 42"/>
                  <a:gd name="T98" fmla="*/ 4 w 42"/>
                  <a:gd name="T99" fmla="*/ 18 h 42"/>
                  <a:gd name="T100" fmla="*/ 4 w 42"/>
                  <a:gd name="T101" fmla="*/ 12 h 42"/>
                  <a:gd name="T102" fmla="*/ 4 w 42"/>
                  <a:gd name="T103" fmla="*/ 8 h 42"/>
                  <a:gd name="T104" fmla="*/ 4 w 42"/>
                  <a:gd name="T105" fmla="*/ 8 h 42"/>
                  <a:gd name="T106" fmla="*/ 4 w 42"/>
                  <a:gd name="T107" fmla="*/ 6 h 42"/>
                  <a:gd name="T108" fmla="*/ 2 w 42"/>
                  <a:gd name="T109" fmla="*/ 6 h 42"/>
                  <a:gd name="T110" fmla="*/ 2 w 42"/>
                  <a:gd name="T111" fmla="*/ 6 h 42"/>
                  <a:gd name="T112" fmla="*/ 0 w 42"/>
                  <a:gd name="T113" fmla="*/ 6 h 42"/>
                  <a:gd name="T114" fmla="*/ 0 w 42"/>
                  <a:gd name="T115" fmla="*/ 6 h 42"/>
                  <a:gd name="T116" fmla="*/ 0 w 42"/>
                  <a:gd name="T117" fmla="*/ 6 h 42"/>
                  <a:gd name="T118" fmla="*/ 10 w 42"/>
                  <a:gd name="T119" fmla="*/ 0 h 42"/>
                  <a:gd name="T120" fmla="*/ 12 w 42"/>
                  <a:gd name="T121" fmla="*/ 0 h 42"/>
                  <a:gd name="T122" fmla="*/ 12 w 42"/>
                  <a:gd name="T123" fmla="*/ 10 h 4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2"/>
                  <a:gd name="T187" fmla="*/ 0 h 42"/>
                  <a:gd name="T188" fmla="*/ 42 w 42"/>
                  <a:gd name="T189" fmla="*/ 42 h 4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2" h="42">
                    <a:moveTo>
                      <a:pt x="12" y="10"/>
                    </a:moveTo>
                    <a:lnTo>
                      <a:pt x="16" y="4"/>
                    </a:lnTo>
                    <a:lnTo>
                      <a:pt x="20" y="2"/>
                    </a:lnTo>
                    <a:lnTo>
                      <a:pt x="26" y="0"/>
                    </a:lnTo>
                    <a:lnTo>
                      <a:pt x="28" y="2"/>
                    </a:lnTo>
                    <a:lnTo>
                      <a:pt x="30" y="2"/>
                    </a:lnTo>
                    <a:lnTo>
                      <a:pt x="32" y="4"/>
                    </a:lnTo>
                    <a:lnTo>
                      <a:pt x="34" y="8"/>
                    </a:lnTo>
                    <a:lnTo>
                      <a:pt x="36" y="10"/>
                    </a:lnTo>
                    <a:lnTo>
                      <a:pt x="36" y="16"/>
                    </a:lnTo>
                    <a:lnTo>
                      <a:pt x="36" y="32"/>
                    </a:lnTo>
                    <a:lnTo>
                      <a:pt x="36" y="36"/>
                    </a:lnTo>
                    <a:lnTo>
                      <a:pt x="36" y="38"/>
                    </a:lnTo>
                    <a:lnTo>
                      <a:pt x="38" y="40"/>
                    </a:lnTo>
                    <a:lnTo>
                      <a:pt x="42" y="40"/>
                    </a:lnTo>
                    <a:lnTo>
                      <a:pt x="42" y="42"/>
                    </a:lnTo>
                    <a:lnTo>
                      <a:pt x="22" y="42"/>
                    </a:lnTo>
                    <a:lnTo>
                      <a:pt x="22" y="40"/>
                    </a:lnTo>
                    <a:lnTo>
                      <a:pt x="24" y="40"/>
                    </a:lnTo>
                    <a:lnTo>
                      <a:pt x="26" y="40"/>
                    </a:lnTo>
                    <a:lnTo>
                      <a:pt x="28" y="38"/>
                    </a:lnTo>
                    <a:lnTo>
                      <a:pt x="28" y="36"/>
                    </a:lnTo>
                    <a:lnTo>
                      <a:pt x="28" y="32"/>
                    </a:lnTo>
                    <a:lnTo>
                      <a:pt x="28" y="16"/>
                    </a:lnTo>
                    <a:lnTo>
                      <a:pt x="28" y="12"/>
                    </a:lnTo>
                    <a:lnTo>
                      <a:pt x="26" y="8"/>
                    </a:lnTo>
                    <a:lnTo>
                      <a:pt x="24" y="8"/>
                    </a:lnTo>
                    <a:lnTo>
                      <a:pt x="22" y="6"/>
                    </a:lnTo>
                    <a:lnTo>
                      <a:pt x="16" y="8"/>
                    </a:lnTo>
                    <a:lnTo>
                      <a:pt x="12" y="12"/>
                    </a:lnTo>
                    <a:lnTo>
                      <a:pt x="12" y="32"/>
                    </a:lnTo>
                    <a:lnTo>
                      <a:pt x="12" y="36"/>
                    </a:lnTo>
                    <a:lnTo>
                      <a:pt x="12" y="38"/>
                    </a:lnTo>
                    <a:lnTo>
                      <a:pt x="14" y="40"/>
                    </a:lnTo>
                    <a:lnTo>
                      <a:pt x="16" y="40"/>
                    </a:lnTo>
                    <a:lnTo>
                      <a:pt x="18" y="40"/>
                    </a:lnTo>
                    <a:lnTo>
                      <a:pt x="18" y="42"/>
                    </a:lnTo>
                    <a:lnTo>
                      <a:pt x="0" y="42"/>
                    </a:lnTo>
                    <a:lnTo>
                      <a:pt x="0" y="40"/>
                    </a:lnTo>
                    <a:lnTo>
                      <a:pt x="2" y="40"/>
                    </a:lnTo>
                    <a:lnTo>
                      <a:pt x="4" y="38"/>
                    </a:lnTo>
                    <a:lnTo>
                      <a:pt x="4" y="36"/>
                    </a:lnTo>
                    <a:lnTo>
                      <a:pt x="4" y="32"/>
                    </a:lnTo>
                    <a:lnTo>
                      <a:pt x="4" y="18"/>
                    </a:lnTo>
                    <a:lnTo>
                      <a:pt x="4" y="12"/>
                    </a:lnTo>
                    <a:lnTo>
                      <a:pt x="4" y="8"/>
                    </a:lnTo>
                    <a:lnTo>
                      <a:pt x="4" y="6"/>
                    </a:lnTo>
                    <a:lnTo>
                      <a:pt x="2" y="6"/>
                    </a:lnTo>
                    <a:lnTo>
                      <a:pt x="0" y="6"/>
                    </a:lnTo>
                    <a:lnTo>
                      <a:pt x="10" y="0"/>
                    </a:lnTo>
                    <a:lnTo>
                      <a:pt x="12" y="0"/>
                    </a:lnTo>
                    <a:lnTo>
                      <a:pt x="12" y="10"/>
                    </a:lnTo>
                    <a:close/>
                  </a:path>
                </a:pathLst>
              </a:custGeom>
              <a:solidFill>
                <a:srgbClr val="000000"/>
              </a:solidFill>
              <a:ln w="0">
                <a:solidFill>
                  <a:srgbClr val="000000"/>
                </a:solidFill>
                <a:round/>
                <a:headEnd/>
                <a:tailEnd/>
              </a:ln>
            </p:spPr>
            <p:txBody>
              <a:bodyPr/>
              <a:lstStyle/>
              <a:p>
                <a:endParaRPr lang="en-CA"/>
              </a:p>
            </p:txBody>
          </p:sp>
          <p:sp>
            <p:nvSpPr>
              <p:cNvPr id="21536" name="Freeform 35"/>
              <p:cNvSpPr>
                <a:spLocks/>
              </p:cNvSpPr>
              <p:nvPr/>
            </p:nvSpPr>
            <p:spPr bwMode="auto">
              <a:xfrm>
                <a:off x="2438" y="2126"/>
                <a:ext cx="24" cy="52"/>
              </a:xfrm>
              <a:custGeom>
                <a:avLst/>
                <a:gdLst>
                  <a:gd name="T0" fmla="*/ 14 w 24"/>
                  <a:gd name="T1" fmla="*/ 0 h 52"/>
                  <a:gd name="T2" fmla="*/ 14 w 24"/>
                  <a:gd name="T3" fmla="*/ 12 h 52"/>
                  <a:gd name="T4" fmla="*/ 22 w 24"/>
                  <a:gd name="T5" fmla="*/ 12 h 52"/>
                  <a:gd name="T6" fmla="*/ 22 w 24"/>
                  <a:gd name="T7" fmla="*/ 14 h 52"/>
                  <a:gd name="T8" fmla="*/ 14 w 24"/>
                  <a:gd name="T9" fmla="*/ 14 h 52"/>
                  <a:gd name="T10" fmla="*/ 14 w 24"/>
                  <a:gd name="T11" fmla="*/ 40 h 52"/>
                  <a:gd name="T12" fmla="*/ 14 w 24"/>
                  <a:gd name="T13" fmla="*/ 44 h 52"/>
                  <a:gd name="T14" fmla="*/ 14 w 24"/>
                  <a:gd name="T15" fmla="*/ 46 h 52"/>
                  <a:gd name="T16" fmla="*/ 16 w 24"/>
                  <a:gd name="T17" fmla="*/ 46 h 52"/>
                  <a:gd name="T18" fmla="*/ 18 w 24"/>
                  <a:gd name="T19" fmla="*/ 46 h 52"/>
                  <a:gd name="T20" fmla="*/ 20 w 24"/>
                  <a:gd name="T21" fmla="*/ 46 h 52"/>
                  <a:gd name="T22" fmla="*/ 20 w 24"/>
                  <a:gd name="T23" fmla="*/ 46 h 52"/>
                  <a:gd name="T24" fmla="*/ 22 w 24"/>
                  <a:gd name="T25" fmla="*/ 46 h 52"/>
                  <a:gd name="T26" fmla="*/ 22 w 24"/>
                  <a:gd name="T27" fmla="*/ 44 h 52"/>
                  <a:gd name="T28" fmla="*/ 24 w 24"/>
                  <a:gd name="T29" fmla="*/ 44 h 52"/>
                  <a:gd name="T30" fmla="*/ 22 w 24"/>
                  <a:gd name="T31" fmla="*/ 48 h 52"/>
                  <a:gd name="T32" fmla="*/ 20 w 24"/>
                  <a:gd name="T33" fmla="*/ 50 h 52"/>
                  <a:gd name="T34" fmla="*/ 18 w 24"/>
                  <a:gd name="T35" fmla="*/ 52 h 52"/>
                  <a:gd name="T36" fmla="*/ 14 w 24"/>
                  <a:gd name="T37" fmla="*/ 52 h 52"/>
                  <a:gd name="T38" fmla="*/ 12 w 24"/>
                  <a:gd name="T39" fmla="*/ 52 h 52"/>
                  <a:gd name="T40" fmla="*/ 10 w 24"/>
                  <a:gd name="T41" fmla="*/ 50 h 52"/>
                  <a:gd name="T42" fmla="*/ 8 w 24"/>
                  <a:gd name="T43" fmla="*/ 50 h 52"/>
                  <a:gd name="T44" fmla="*/ 8 w 24"/>
                  <a:gd name="T45" fmla="*/ 48 h 52"/>
                  <a:gd name="T46" fmla="*/ 6 w 24"/>
                  <a:gd name="T47" fmla="*/ 46 h 52"/>
                  <a:gd name="T48" fmla="*/ 6 w 24"/>
                  <a:gd name="T49" fmla="*/ 42 h 52"/>
                  <a:gd name="T50" fmla="*/ 6 w 24"/>
                  <a:gd name="T51" fmla="*/ 14 h 52"/>
                  <a:gd name="T52" fmla="*/ 0 w 24"/>
                  <a:gd name="T53" fmla="*/ 14 h 52"/>
                  <a:gd name="T54" fmla="*/ 0 w 24"/>
                  <a:gd name="T55" fmla="*/ 14 h 52"/>
                  <a:gd name="T56" fmla="*/ 2 w 24"/>
                  <a:gd name="T57" fmla="*/ 12 h 52"/>
                  <a:gd name="T58" fmla="*/ 4 w 24"/>
                  <a:gd name="T59" fmla="*/ 10 h 52"/>
                  <a:gd name="T60" fmla="*/ 8 w 24"/>
                  <a:gd name="T61" fmla="*/ 8 h 52"/>
                  <a:gd name="T62" fmla="*/ 10 w 24"/>
                  <a:gd name="T63" fmla="*/ 6 h 52"/>
                  <a:gd name="T64" fmla="*/ 12 w 24"/>
                  <a:gd name="T65" fmla="*/ 2 h 52"/>
                  <a:gd name="T66" fmla="*/ 12 w 24"/>
                  <a:gd name="T67" fmla="*/ 0 h 52"/>
                  <a:gd name="T68" fmla="*/ 14 w 24"/>
                  <a:gd name="T69" fmla="*/ 0 h 5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4"/>
                  <a:gd name="T106" fmla="*/ 0 h 52"/>
                  <a:gd name="T107" fmla="*/ 24 w 24"/>
                  <a:gd name="T108" fmla="*/ 52 h 5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4" h="52">
                    <a:moveTo>
                      <a:pt x="14" y="0"/>
                    </a:moveTo>
                    <a:lnTo>
                      <a:pt x="14" y="12"/>
                    </a:lnTo>
                    <a:lnTo>
                      <a:pt x="22" y="12"/>
                    </a:lnTo>
                    <a:lnTo>
                      <a:pt x="22" y="14"/>
                    </a:lnTo>
                    <a:lnTo>
                      <a:pt x="14" y="14"/>
                    </a:lnTo>
                    <a:lnTo>
                      <a:pt x="14" y="40"/>
                    </a:lnTo>
                    <a:lnTo>
                      <a:pt x="14" y="44"/>
                    </a:lnTo>
                    <a:lnTo>
                      <a:pt x="14" y="46"/>
                    </a:lnTo>
                    <a:lnTo>
                      <a:pt x="16" y="46"/>
                    </a:lnTo>
                    <a:lnTo>
                      <a:pt x="18" y="46"/>
                    </a:lnTo>
                    <a:lnTo>
                      <a:pt x="20" y="46"/>
                    </a:lnTo>
                    <a:lnTo>
                      <a:pt x="22" y="46"/>
                    </a:lnTo>
                    <a:lnTo>
                      <a:pt x="22" y="44"/>
                    </a:lnTo>
                    <a:lnTo>
                      <a:pt x="24" y="44"/>
                    </a:lnTo>
                    <a:lnTo>
                      <a:pt x="22" y="48"/>
                    </a:lnTo>
                    <a:lnTo>
                      <a:pt x="20" y="50"/>
                    </a:lnTo>
                    <a:lnTo>
                      <a:pt x="18" y="52"/>
                    </a:lnTo>
                    <a:lnTo>
                      <a:pt x="14" y="52"/>
                    </a:lnTo>
                    <a:lnTo>
                      <a:pt x="12" y="52"/>
                    </a:lnTo>
                    <a:lnTo>
                      <a:pt x="10" y="50"/>
                    </a:lnTo>
                    <a:lnTo>
                      <a:pt x="8" y="50"/>
                    </a:lnTo>
                    <a:lnTo>
                      <a:pt x="8" y="48"/>
                    </a:lnTo>
                    <a:lnTo>
                      <a:pt x="6" y="46"/>
                    </a:lnTo>
                    <a:lnTo>
                      <a:pt x="6" y="42"/>
                    </a:lnTo>
                    <a:lnTo>
                      <a:pt x="6" y="14"/>
                    </a:lnTo>
                    <a:lnTo>
                      <a:pt x="0" y="14"/>
                    </a:lnTo>
                    <a:lnTo>
                      <a:pt x="2" y="12"/>
                    </a:lnTo>
                    <a:lnTo>
                      <a:pt x="4" y="10"/>
                    </a:lnTo>
                    <a:lnTo>
                      <a:pt x="8" y="8"/>
                    </a:lnTo>
                    <a:lnTo>
                      <a:pt x="10" y="6"/>
                    </a:lnTo>
                    <a:lnTo>
                      <a:pt x="12" y="2"/>
                    </a:lnTo>
                    <a:lnTo>
                      <a:pt x="12" y="0"/>
                    </a:lnTo>
                    <a:lnTo>
                      <a:pt x="14" y="0"/>
                    </a:lnTo>
                    <a:close/>
                  </a:path>
                </a:pathLst>
              </a:custGeom>
              <a:solidFill>
                <a:srgbClr val="000000"/>
              </a:solidFill>
              <a:ln w="0">
                <a:solidFill>
                  <a:srgbClr val="000000"/>
                </a:solidFill>
                <a:round/>
                <a:headEnd/>
                <a:tailEnd/>
              </a:ln>
            </p:spPr>
            <p:txBody>
              <a:bodyPr/>
              <a:lstStyle/>
              <a:p>
                <a:endParaRPr lang="en-CA"/>
              </a:p>
            </p:txBody>
          </p:sp>
          <p:sp>
            <p:nvSpPr>
              <p:cNvPr id="21537" name="Rectangle 36"/>
              <p:cNvSpPr>
                <a:spLocks noChangeArrowheads="1"/>
              </p:cNvSpPr>
              <p:nvPr/>
            </p:nvSpPr>
            <p:spPr bwMode="auto">
              <a:xfrm>
                <a:off x="2496" y="2104"/>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538" name="Freeform 37"/>
              <p:cNvSpPr>
                <a:spLocks/>
              </p:cNvSpPr>
              <p:nvPr/>
            </p:nvSpPr>
            <p:spPr bwMode="auto">
              <a:xfrm>
                <a:off x="2632" y="2126"/>
                <a:ext cx="24" cy="52"/>
              </a:xfrm>
              <a:custGeom>
                <a:avLst/>
                <a:gdLst>
                  <a:gd name="T0" fmla="*/ 14 w 24"/>
                  <a:gd name="T1" fmla="*/ 0 h 52"/>
                  <a:gd name="T2" fmla="*/ 14 w 24"/>
                  <a:gd name="T3" fmla="*/ 12 h 52"/>
                  <a:gd name="T4" fmla="*/ 22 w 24"/>
                  <a:gd name="T5" fmla="*/ 12 h 52"/>
                  <a:gd name="T6" fmla="*/ 22 w 24"/>
                  <a:gd name="T7" fmla="*/ 14 h 52"/>
                  <a:gd name="T8" fmla="*/ 14 w 24"/>
                  <a:gd name="T9" fmla="*/ 14 h 52"/>
                  <a:gd name="T10" fmla="*/ 14 w 24"/>
                  <a:gd name="T11" fmla="*/ 40 h 52"/>
                  <a:gd name="T12" fmla="*/ 14 w 24"/>
                  <a:gd name="T13" fmla="*/ 44 h 52"/>
                  <a:gd name="T14" fmla="*/ 14 w 24"/>
                  <a:gd name="T15" fmla="*/ 46 h 52"/>
                  <a:gd name="T16" fmla="*/ 16 w 24"/>
                  <a:gd name="T17" fmla="*/ 46 h 52"/>
                  <a:gd name="T18" fmla="*/ 18 w 24"/>
                  <a:gd name="T19" fmla="*/ 46 h 52"/>
                  <a:gd name="T20" fmla="*/ 18 w 24"/>
                  <a:gd name="T21" fmla="*/ 46 h 52"/>
                  <a:gd name="T22" fmla="*/ 20 w 24"/>
                  <a:gd name="T23" fmla="*/ 46 h 52"/>
                  <a:gd name="T24" fmla="*/ 22 w 24"/>
                  <a:gd name="T25" fmla="*/ 46 h 52"/>
                  <a:gd name="T26" fmla="*/ 22 w 24"/>
                  <a:gd name="T27" fmla="*/ 44 h 52"/>
                  <a:gd name="T28" fmla="*/ 24 w 24"/>
                  <a:gd name="T29" fmla="*/ 44 h 52"/>
                  <a:gd name="T30" fmla="*/ 22 w 24"/>
                  <a:gd name="T31" fmla="*/ 48 h 52"/>
                  <a:gd name="T32" fmla="*/ 20 w 24"/>
                  <a:gd name="T33" fmla="*/ 50 h 52"/>
                  <a:gd name="T34" fmla="*/ 16 w 24"/>
                  <a:gd name="T35" fmla="*/ 52 h 52"/>
                  <a:gd name="T36" fmla="*/ 14 w 24"/>
                  <a:gd name="T37" fmla="*/ 52 h 52"/>
                  <a:gd name="T38" fmla="*/ 12 w 24"/>
                  <a:gd name="T39" fmla="*/ 52 h 52"/>
                  <a:gd name="T40" fmla="*/ 10 w 24"/>
                  <a:gd name="T41" fmla="*/ 50 h 52"/>
                  <a:gd name="T42" fmla="*/ 8 w 24"/>
                  <a:gd name="T43" fmla="*/ 50 h 52"/>
                  <a:gd name="T44" fmla="*/ 6 w 24"/>
                  <a:gd name="T45" fmla="*/ 48 h 52"/>
                  <a:gd name="T46" fmla="*/ 6 w 24"/>
                  <a:gd name="T47" fmla="*/ 46 h 52"/>
                  <a:gd name="T48" fmla="*/ 6 w 24"/>
                  <a:gd name="T49" fmla="*/ 42 h 52"/>
                  <a:gd name="T50" fmla="*/ 6 w 24"/>
                  <a:gd name="T51" fmla="*/ 14 h 52"/>
                  <a:gd name="T52" fmla="*/ 0 w 24"/>
                  <a:gd name="T53" fmla="*/ 14 h 52"/>
                  <a:gd name="T54" fmla="*/ 0 w 24"/>
                  <a:gd name="T55" fmla="*/ 14 h 52"/>
                  <a:gd name="T56" fmla="*/ 2 w 24"/>
                  <a:gd name="T57" fmla="*/ 12 h 52"/>
                  <a:gd name="T58" fmla="*/ 4 w 24"/>
                  <a:gd name="T59" fmla="*/ 10 h 52"/>
                  <a:gd name="T60" fmla="*/ 8 w 24"/>
                  <a:gd name="T61" fmla="*/ 8 h 52"/>
                  <a:gd name="T62" fmla="*/ 10 w 24"/>
                  <a:gd name="T63" fmla="*/ 6 h 52"/>
                  <a:gd name="T64" fmla="*/ 10 w 24"/>
                  <a:gd name="T65" fmla="*/ 2 h 52"/>
                  <a:gd name="T66" fmla="*/ 12 w 24"/>
                  <a:gd name="T67" fmla="*/ 0 h 52"/>
                  <a:gd name="T68" fmla="*/ 14 w 24"/>
                  <a:gd name="T69" fmla="*/ 0 h 5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4"/>
                  <a:gd name="T106" fmla="*/ 0 h 52"/>
                  <a:gd name="T107" fmla="*/ 24 w 24"/>
                  <a:gd name="T108" fmla="*/ 52 h 5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4" h="52">
                    <a:moveTo>
                      <a:pt x="14" y="0"/>
                    </a:moveTo>
                    <a:lnTo>
                      <a:pt x="14" y="12"/>
                    </a:lnTo>
                    <a:lnTo>
                      <a:pt x="22" y="12"/>
                    </a:lnTo>
                    <a:lnTo>
                      <a:pt x="22" y="14"/>
                    </a:lnTo>
                    <a:lnTo>
                      <a:pt x="14" y="14"/>
                    </a:lnTo>
                    <a:lnTo>
                      <a:pt x="14" y="40"/>
                    </a:lnTo>
                    <a:lnTo>
                      <a:pt x="14" y="44"/>
                    </a:lnTo>
                    <a:lnTo>
                      <a:pt x="14" y="46"/>
                    </a:lnTo>
                    <a:lnTo>
                      <a:pt x="16" y="46"/>
                    </a:lnTo>
                    <a:lnTo>
                      <a:pt x="18" y="46"/>
                    </a:lnTo>
                    <a:lnTo>
                      <a:pt x="20" y="46"/>
                    </a:lnTo>
                    <a:lnTo>
                      <a:pt x="22" y="46"/>
                    </a:lnTo>
                    <a:lnTo>
                      <a:pt x="22" y="44"/>
                    </a:lnTo>
                    <a:lnTo>
                      <a:pt x="24" y="44"/>
                    </a:lnTo>
                    <a:lnTo>
                      <a:pt x="22" y="48"/>
                    </a:lnTo>
                    <a:lnTo>
                      <a:pt x="20" y="50"/>
                    </a:lnTo>
                    <a:lnTo>
                      <a:pt x="16" y="52"/>
                    </a:lnTo>
                    <a:lnTo>
                      <a:pt x="14" y="52"/>
                    </a:lnTo>
                    <a:lnTo>
                      <a:pt x="12" y="52"/>
                    </a:lnTo>
                    <a:lnTo>
                      <a:pt x="10" y="50"/>
                    </a:lnTo>
                    <a:lnTo>
                      <a:pt x="8" y="50"/>
                    </a:lnTo>
                    <a:lnTo>
                      <a:pt x="6" y="48"/>
                    </a:lnTo>
                    <a:lnTo>
                      <a:pt x="6" y="46"/>
                    </a:lnTo>
                    <a:lnTo>
                      <a:pt x="6" y="42"/>
                    </a:lnTo>
                    <a:lnTo>
                      <a:pt x="6" y="14"/>
                    </a:lnTo>
                    <a:lnTo>
                      <a:pt x="0" y="14"/>
                    </a:lnTo>
                    <a:lnTo>
                      <a:pt x="2" y="12"/>
                    </a:lnTo>
                    <a:lnTo>
                      <a:pt x="4" y="10"/>
                    </a:lnTo>
                    <a:lnTo>
                      <a:pt x="8" y="8"/>
                    </a:lnTo>
                    <a:lnTo>
                      <a:pt x="10" y="6"/>
                    </a:lnTo>
                    <a:lnTo>
                      <a:pt x="10" y="2"/>
                    </a:lnTo>
                    <a:lnTo>
                      <a:pt x="12" y="0"/>
                    </a:lnTo>
                    <a:lnTo>
                      <a:pt x="14" y="0"/>
                    </a:lnTo>
                    <a:close/>
                  </a:path>
                </a:pathLst>
              </a:custGeom>
              <a:solidFill>
                <a:srgbClr val="000000"/>
              </a:solidFill>
              <a:ln w="0">
                <a:solidFill>
                  <a:srgbClr val="000000"/>
                </a:solidFill>
                <a:round/>
                <a:headEnd/>
                <a:tailEnd/>
              </a:ln>
            </p:spPr>
            <p:txBody>
              <a:bodyPr/>
              <a:lstStyle/>
              <a:p>
                <a:endParaRPr lang="en-CA"/>
              </a:p>
            </p:txBody>
          </p:sp>
          <p:sp>
            <p:nvSpPr>
              <p:cNvPr id="21539" name="Freeform 38"/>
              <p:cNvSpPr>
                <a:spLocks noEditPoints="1"/>
              </p:cNvSpPr>
              <p:nvPr/>
            </p:nvSpPr>
            <p:spPr bwMode="auto">
              <a:xfrm>
                <a:off x="2658" y="2136"/>
                <a:ext cx="38" cy="42"/>
              </a:xfrm>
              <a:custGeom>
                <a:avLst/>
                <a:gdLst>
                  <a:gd name="T0" fmla="*/ 20 w 38"/>
                  <a:gd name="T1" fmla="*/ 0 h 42"/>
                  <a:gd name="T2" fmla="*/ 26 w 38"/>
                  <a:gd name="T3" fmla="*/ 2 h 42"/>
                  <a:gd name="T4" fmla="*/ 30 w 38"/>
                  <a:gd name="T5" fmla="*/ 4 h 42"/>
                  <a:gd name="T6" fmla="*/ 34 w 38"/>
                  <a:gd name="T7" fmla="*/ 8 h 42"/>
                  <a:gd name="T8" fmla="*/ 38 w 38"/>
                  <a:gd name="T9" fmla="*/ 14 h 42"/>
                  <a:gd name="T10" fmla="*/ 38 w 38"/>
                  <a:gd name="T11" fmla="*/ 20 h 42"/>
                  <a:gd name="T12" fmla="*/ 38 w 38"/>
                  <a:gd name="T13" fmla="*/ 26 h 42"/>
                  <a:gd name="T14" fmla="*/ 36 w 38"/>
                  <a:gd name="T15" fmla="*/ 32 h 42"/>
                  <a:gd name="T16" fmla="*/ 32 w 38"/>
                  <a:gd name="T17" fmla="*/ 36 h 42"/>
                  <a:gd name="T18" fmla="*/ 28 w 38"/>
                  <a:gd name="T19" fmla="*/ 40 h 42"/>
                  <a:gd name="T20" fmla="*/ 24 w 38"/>
                  <a:gd name="T21" fmla="*/ 42 h 42"/>
                  <a:gd name="T22" fmla="*/ 20 w 38"/>
                  <a:gd name="T23" fmla="*/ 42 h 42"/>
                  <a:gd name="T24" fmla="*/ 14 w 38"/>
                  <a:gd name="T25" fmla="*/ 42 h 42"/>
                  <a:gd name="T26" fmla="*/ 10 w 38"/>
                  <a:gd name="T27" fmla="*/ 38 h 42"/>
                  <a:gd name="T28" fmla="*/ 6 w 38"/>
                  <a:gd name="T29" fmla="*/ 36 h 42"/>
                  <a:gd name="T30" fmla="*/ 2 w 38"/>
                  <a:gd name="T31" fmla="*/ 28 h 42"/>
                  <a:gd name="T32" fmla="*/ 0 w 38"/>
                  <a:gd name="T33" fmla="*/ 22 h 42"/>
                  <a:gd name="T34" fmla="*/ 2 w 38"/>
                  <a:gd name="T35" fmla="*/ 16 h 42"/>
                  <a:gd name="T36" fmla="*/ 4 w 38"/>
                  <a:gd name="T37" fmla="*/ 12 h 42"/>
                  <a:gd name="T38" fmla="*/ 6 w 38"/>
                  <a:gd name="T39" fmla="*/ 6 h 42"/>
                  <a:gd name="T40" fmla="*/ 10 w 38"/>
                  <a:gd name="T41" fmla="*/ 4 h 42"/>
                  <a:gd name="T42" fmla="*/ 14 w 38"/>
                  <a:gd name="T43" fmla="*/ 2 h 42"/>
                  <a:gd name="T44" fmla="*/ 20 w 38"/>
                  <a:gd name="T45" fmla="*/ 0 h 42"/>
                  <a:gd name="T46" fmla="*/ 18 w 38"/>
                  <a:gd name="T47" fmla="*/ 4 h 42"/>
                  <a:gd name="T48" fmla="*/ 16 w 38"/>
                  <a:gd name="T49" fmla="*/ 4 h 42"/>
                  <a:gd name="T50" fmla="*/ 14 w 38"/>
                  <a:gd name="T51" fmla="*/ 6 h 42"/>
                  <a:gd name="T52" fmla="*/ 12 w 38"/>
                  <a:gd name="T53" fmla="*/ 6 h 42"/>
                  <a:gd name="T54" fmla="*/ 10 w 38"/>
                  <a:gd name="T55" fmla="*/ 10 h 42"/>
                  <a:gd name="T56" fmla="*/ 8 w 38"/>
                  <a:gd name="T57" fmla="*/ 14 h 42"/>
                  <a:gd name="T58" fmla="*/ 8 w 38"/>
                  <a:gd name="T59" fmla="*/ 18 h 42"/>
                  <a:gd name="T60" fmla="*/ 10 w 38"/>
                  <a:gd name="T61" fmla="*/ 26 h 42"/>
                  <a:gd name="T62" fmla="*/ 12 w 38"/>
                  <a:gd name="T63" fmla="*/ 34 h 42"/>
                  <a:gd name="T64" fmla="*/ 14 w 38"/>
                  <a:gd name="T65" fmla="*/ 36 h 42"/>
                  <a:gd name="T66" fmla="*/ 18 w 38"/>
                  <a:gd name="T67" fmla="*/ 38 h 42"/>
                  <a:gd name="T68" fmla="*/ 22 w 38"/>
                  <a:gd name="T69" fmla="*/ 40 h 42"/>
                  <a:gd name="T70" fmla="*/ 26 w 38"/>
                  <a:gd name="T71" fmla="*/ 38 h 42"/>
                  <a:gd name="T72" fmla="*/ 28 w 38"/>
                  <a:gd name="T73" fmla="*/ 36 h 42"/>
                  <a:gd name="T74" fmla="*/ 30 w 38"/>
                  <a:gd name="T75" fmla="*/ 32 h 42"/>
                  <a:gd name="T76" fmla="*/ 32 w 38"/>
                  <a:gd name="T77" fmla="*/ 24 h 42"/>
                  <a:gd name="T78" fmla="*/ 30 w 38"/>
                  <a:gd name="T79" fmla="*/ 18 h 42"/>
                  <a:gd name="T80" fmla="*/ 28 w 38"/>
                  <a:gd name="T81" fmla="*/ 12 h 42"/>
                  <a:gd name="T82" fmla="*/ 26 w 38"/>
                  <a:gd name="T83" fmla="*/ 8 h 42"/>
                  <a:gd name="T84" fmla="*/ 22 w 38"/>
                  <a:gd name="T85" fmla="*/ 4 h 42"/>
                  <a:gd name="T86" fmla="*/ 18 w 38"/>
                  <a:gd name="T87" fmla="*/ 4 h 4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8"/>
                  <a:gd name="T133" fmla="*/ 0 h 42"/>
                  <a:gd name="T134" fmla="*/ 38 w 38"/>
                  <a:gd name="T135" fmla="*/ 42 h 4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8" h="42">
                    <a:moveTo>
                      <a:pt x="20" y="0"/>
                    </a:moveTo>
                    <a:lnTo>
                      <a:pt x="26" y="2"/>
                    </a:lnTo>
                    <a:lnTo>
                      <a:pt x="30" y="4"/>
                    </a:lnTo>
                    <a:lnTo>
                      <a:pt x="34" y="8"/>
                    </a:lnTo>
                    <a:lnTo>
                      <a:pt x="38" y="14"/>
                    </a:lnTo>
                    <a:lnTo>
                      <a:pt x="38" y="20"/>
                    </a:lnTo>
                    <a:lnTo>
                      <a:pt x="38" y="26"/>
                    </a:lnTo>
                    <a:lnTo>
                      <a:pt x="36" y="32"/>
                    </a:lnTo>
                    <a:lnTo>
                      <a:pt x="32" y="36"/>
                    </a:lnTo>
                    <a:lnTo>
                      <a:pt x="28" y="40"/>
                    </a:lnTo>
                    <a:lnTo>
                      <a:pt x="24" y="42"/>
                    </a:lnTo>
                    <a:lnTo>
                      <a:pt x="20" y="42"/>
                    </a:lnTo>
                    <a:lnTo>
                      <a:pt x="14" y="42"/>
                    </a:lnTo>
                    <a:lnTo>
                      <a:pt x="10" y="38"/>
                    </a:lnTo>
                    <a:lnTo>
                      <a:pt x="6" y="36"/>
                    </a:lnTo>
                    <a:lnTo>
                      <a:pt x="2" y="28"/>
                    </a:lnTo>
                    <a:lnTo>
                      <a:pt x="0" y="22"/>
                    </a:lnTo>
                    <a:lnTo>
                      <a:pt x="2" y="16"/>
                    </a:lnTo>
                    <a:lnTo>
                      <a:pt x="4" y="12"/>
                    </a:lnTo>
                    <a:lnTo>
                      <a:pt x="6" y="6"/>
                    </a:lnTo>
                    <a:lnTo>
                      <a:pt x="10" y="4"/>
                    </a:lnTo>
                    <a:lnTo>
                      <a:pt x="14" y="2"/>
                    </a:lnTo>
                    <a:lnTo>
                      <a:pt x="20" y="0"/>
                    </a:lnTo>
                    <a:close/>
                    <a:moveTo>
                      <a:pt x="18" y="4"/>
                    </a:moveTo>
                    <a:lnTo>
                      <a:pt x="16" y="4"/>
                    </a:lnTo>
                    <a:lnTo>
                      <a:pt x="14" y="6"/>
                    </a:lnTo>
                    <a:lnTo>
                      <a:pt x="12" y="6"/>
                    </a:lnTo>
                    <a:lnTo>
                      <a:pt x="10" y="10"/>
                    </a:lnTo>
                    <a:lnTo>
                      <a:pt x="8" y="14"/>
                    </a:lnTo>
                    <a:lnTo>
                      <a:pt x="8" y="18"/>
                    </a:lnTo>
                    <a:lnTo>
                      <a:pt x="10" y="26"/>
                    </a:lnTo>
                    <a:lnTo>
                      <a:pt x="12" y="34"/>
                    </a:lnTo>
                    <a:lnTo>
                      <a:pt x="14" y="36"/>
                    </a:lnTo>
                    <a:lnTo>
                      <a:pt x="18" y="38"/>
                    </a:lnTo>
                    <a:lnTo>
                      <a:pt x="22" y="40"/>
                    </a:lnTo>
                    <a:lnTo>
                      <a:pt x="26" y="38"/>
                    </a:lnTo>
                    <a:lnTo>
                      <a:pt x="28" y="36"/>
                    </a:lnTo>
                    <a:lnTo>
                      <a:pt x="30" y="32"/>
                    </a:lnTo>
                    <a:lnTo>
                      <a:pt x="32" y="24"/>
                    </a:lnTo>
                    <a:lnTo>
                      <a:pt x="30" y="18"/>
                    </a:lnTo>
                    <a:lnTo>
                      <a:pt x="28" y="12"/>
                    </a:lnTo>
                    <a:lnTo>
                      <a:pt x="26" y="8"/>
                    </a:lnTo>
                    <a:lnTo>
                      <a:pt x="22" y="4"/>
                    </a:lnTo>
                    <a:lnTo>
                      <a:pt x="18" y="4"/>
                    </a:lnTo>
                    <a:close/>
                  </a:path>
                </a:pathLst>
              </a:custGeom>
              <a:solidFill>
                <a:srgbClr val="000000"/>
              </a:solidFill>
              <a:ln w="0">
                <a:solidFill>
                  <a:srgbClr val="000000"/>
                </a:solidFill>
                <a:round/>
                <a:headEnd/>
                <a:tailEnd/>
              </a:ln>
            </p:spPr>
            <p:txBody>
              <a:bodyPr/>
              <a:lstStyle/>
              <a:p>
                <a:endParaRPr lang="en-CA"/>
              </a:p>
            </p:txBody>
          </p:sp>
          <p:sp>
            <p:nvSpPr>
              <p:cNvPr id="21540" name="Rectangle 39"/>
              <p:cNvSpPr>
                <a:spLocks noChangeArrowheads="1"/>
              </p:cNvSpPr>
              <p:nvPr/>
            </p:nvSpPr>
            <p:spPr bwMode="auto">
              <a:xfrm>
                <a:off x="2784" y="2104"/>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541" name="Freeform 40"/>
              <p:cNvSpPr>
                <a:spLocks noEditPoints="1"/>
              </p:cNvSpPr>
              <p:nvPr/>
            </p:nvSpPr>
            <p:spPr bwMode="auto">
              <a:xfrm>
                <a:off x="2930" y="2136"/>
                <a:ext cx="32" cy="42"/>
              </a:xfrm>
              <a:custGeom>
                <a:avLst/>
                <a:gdLst>
                  <a:gd name="T0" fmla="*/ 6 w 32"/>
                  <a:gd name="T1" fmla="*/ 16 h 42"/>
                  <a:gd name="T2" fmla="*/ 6 w 32"/>
                  <a:gd name="T3" fmla="*/ 24 h 42"/>
                  <a:gd name="T4" fmla="*/ 10 w 32"/>
                  <a:gd name="T5" fmla="*/ 30 h 42"/>
                  <a:gd name="T6" fmla="*/ 14 w 32"/>
                  <a:gd name="T7" fmla="*/ 34 h 42"/>
                  <a:gd name="T8" fmla="*/ 20 w 32"/>
                  <a:gd name="T9" fmla="*/ 34 h 42"/>
                  <a:gd name="T10" fmla="*/ 24 w 32"/>
                  <a:gd name="T11" fmla="*/ 34 h 42"/>
                  <a:gd name="T12" fmla="*/ 26 w 32"/>
                  <a:gd name="T13" fmla="*/ 32 h 42"/>
                  <a:gd name="T14" fmla="*/ 30 w 32"/>
                  <a:gd name="T15" fmla="*/ 30 h 42"/>
                  <a:gd name="T16" fmla="*/ 32 w 32"/>
                  <a:gd name="T17" fmla="*/ 26 h 42"/>
                  <a:gd name="T18" fmla="*/ 32 w 32"/>
                  <a:gd name="T19" fmla="*/ 26 h 42"/>
                  <a:gd name="T20" fmla="*/ 30 w 32"/>
                  <a:gd name="T21" fmla="*/ 32 h 42"/>
                  <a:gd name="T22" fmla="*/ 26 w 32"/>
                  <a:gd name="T23" fmla="*/ 38 h 42"/>
                  <a:gd name="T24" fmla="*/ 22 w 32"/>
                  <a:gd name="T25" fmla="*/ 40 h 42"/>
                  <a:gd name="T26" fmla="*/ 16 w 32"/>
                  <a:gd name="T27" fmla="*/ 42 h 42"/>
                  <a:gd name="T28" fmla="*/ 10 w 32"/>
                  <a:gd name="T29" fmla="*/ 40 h 42"/>
                  <a:gd name="T30" fmla="*/ 4 w 32"/>
                  <a:gd name="T31" fmla="*/ 36 h 42"/>
                  <a:gd name="T32" fmla="*/ 2 w 32"/>
                  <a:gd name="T33" fmla="*/ 32 h 42"/>
                  <a:gd name="T34" fmla="*/ 0 w 32"/>
                  <a:gd name="T35" fmla="*/ 28 h 42"/>
                  <a:gd name="T36" fmla="*/ 0 w 32"/>
                  <a:gd name="T37" fmla="*/ 22 h 42"/>
                  <a:gd name="T38" fmla="*/ 0 w 32"/>
                  <a:gd name="T39" fmla="*/ 16 h 42"/>
                  <a:gd name="T40" fmla="*/ 2 w 32"/>
                  <a:gd name="T41" fmla="*/ 10 h 42"/>
                  <a:gd name="T42" fmla="*/ 4 w 32"/>
                  <a:gd name="T43" fmla="*/ 6 h 42"/>
                  <a:gd name="T44" fmla="*/ 8 w 32"/>
                  <a:gd name="T45" fmla="*/ 4 h 42"/>
                  <a:gd name="T46" fmla="*/ 12 w 32"/>
                  <a:gd name="T47" fmla="*/ 2 h 42"/>
                  <a:gd name="T48" fmla="*/ 18 w 32"/>
                  <a:gd name="T49" fmla="*/ 0 h 42"/>
                  <a:gd name="T50" fmla="*/ 24 w 32"/>
                  <a:gd name="T51" fmla="*/ 2 h 42"/>
                  <a:gd name="T52" fmla="*/ 28 w 32"/>
                  <a:gd name="T53" fmla="*/ 6 h 42"/>
                  <a:gd name="T54" fmla="*/ 32 w 32"/>
                  <a:gd name="T55" fmla="*/ 10 h 42"/>
                  <a:gd name="T56" fmla="*/ 32 w 32"/>
                  <a:gd name="T57" fmla="*/ 16 h 42"/>
                  <a:gd name="T58" fmla="*/ 6 w 32"/>
                  <a:gd name="T59" fmla="*/ 16 h 42"/>
                  <a:gd name="T60" fmla="*/ 6 w 32"/>
                  <a:gd name="T61" fmla="*/ 14 h 42"/>
                  <a:gd name="T62" fmla="*/ 24 w 32"/>
                  <a:gd name="T63" fmla="*/ 14 h 42"/>
                  <a:gd name="T64" fmla="*/ 22 w 32"/>
                  <a:gd name="T65" fmla="*/ 10 h 42"/>
                  <a:gd name="T66" fmla="*/ 22 w 32"/>
                  <a:gd name="T67" fmla="*/ 8 h 42"/>
                  <a:gd name="T68" fmla="*/ 20 w 32"/>
                  <a:gd name="T69" fmla="*/ 6 h 42"/>
                  <a:gd name="T70" fmla="*/ 20 w 32"/>
                  <a:gd name="T71" fmla="*/ 6 h 42"/>
                  <a:gd name="T72" fmla="*/ 18 w 32"/>
                  <a:gd name="T73" fmla="*/ 4 h 42"/>
                  <a:gd name="T74" fmla="*/ 14 w 32"/>
                  <a:gd name="T75" fmla="*/ 4 h 42"/>
                  <a:gd name="T76" fmla="*/ 12 w 32"/>
                  <a:gd name="T77" fmla="*/ 4 h 42"/>
                  <a:gd name="T78" fmla="*/ 8 w 32"/>
                  <a:gd name="T79" fmla="*/ 6 h 42"/>
                  <a:gd name="T80" fmla="*/ 6 w 32"/>
                  <a:gd name="T81" fmla="*/ 10 h 42"/>
                  <a:gd name="T82" fmla="*/ 6 w 32"/>
                  <a:gd name="T83" fmla="*/ 14 h 4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2"/>
                  <a:gd name="T127" fmla="*/ 0 h 42"/>
                  <a:gd name="T128" fmla="*/ 32 w 32"/>
                  <a:gd name="T129" fmla="*/ 42 h 4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2" h="42">
                    <a:moveTo>
                      <a:pt x="6" y="16"/>
                    </a:moveTo>
                    <a:lnTo>
                      <a:pt x="6" y="24"/>
                    </a:lnTo>
                    <a:lnTo>
                      <a:pt x="10" y="30"/>
                    </a:lnTo>
                    <a:lnTo>
                      <a:pt x="14" y="34"/>
                    </a:lnTo>
                    <a:lnTo>
                      <a:pt x="20" y="34"/>
                    </a:lnTo>
                    <a:lnTo>
                      <a:pt x="24" y="34"/>
                    </a:lnTo>
                    <a:lnTo>
                      <a:pt x="26" y="32"/>
                    </a:lnTo>
                    <a:lnTo>
                      <a:pt x="30" y="30"/>
                    </a:lnTo>
                    <a:lnTo>
                      <a:pt x="32" y="26"/>
                    </a:lnTo>
                    <a:lnTo>
                      <a:pt x="30" y="32"/>
                    </a:lnTo>
                    <a:lnTo>
                      <a:pt x="26" y="38"/>
                    </a:lnTo>
                    <a:lnTo>
                      <a:pt x="22" y="40"/>
                    </a:lnTo>
                    <a:lnTo>
                      <a:pt x="16" y="42"/>
                    </a:lnTo>
                    <a:lnTo>
                      <a:pt x="10" y="40"/>
                    </a:lnTo>
                    <a:lnTo>
                      <a:pt x="4" y="36"/>
                    </a:lnTo>
                    <a:lnTo>
                      <a:pt x="2" y="32"/>
                    </a:lnTo>
                    <a:lnTo>
                      <a:pt x="0" y="28"/>
                    </a:lnTo>
                    <a:lnTo>
                      <a:pt x="0" y="22"/>
                    </a:lnTo>
                    <a:lnTo>
                      <a:pt x="0" y="16"/>
                    </a:lnTo>
                    <a:lnTo>
                      <a:pt x="2" y="10"/>
                    </a:lnTo>
                    <a:lnTo>
                      <a:pt x="4" y="6"/>
                    </a:lnTo>
                    <a:lnTo>
                      <a:pt x="8" y="4"/>
                    </a:lnTo>
                    <a:lnTo>
                      <a:pt x="12" y="2"/>
                    </a:lnTo>
                    <a:lnTo>
                      <a:pt x="18" y="0"/>
                    </a:lnTo>
                    <a:lnTo>
                      <a:pt x="24" y="2"/>
                    </a:lnTo>
                    <a:lnTo>
                      <a:pt x="28" y="6"/>
                    </a:lnTo>
                    <a:lnTo>
                      <a:pt x="32" y="10"/>
                    </a:lnTo>
                    <a:lnTo>
                      <a:pt x="32" y="16"/>
                    </a:lnTo>
                    <a:lnTo>
                      <a:pt x="6" y="16"/>
                    </a:lnTo>
                    <a:close/>
                    <a:moveTo>
                      <a:pt x="6" y="14"/>
                    </a:moveTo>
                    <a:lnTo>
                      <a:pt x="24" y="14"/>
                    </a:lnTo>
                    <a:lnTo>
                      <a:pt x="22" y="10"/>
                    </a:lnTo>
                    <a:lnTo>
                      <a:pt x="22" y="8"/>
                    </a:lnTo>
                    <a:lnTo>
                      <a:pt x="20" y="6"/>
                    </a:lnTo>
                    <a:lnTo>
                      <a:pt x="18" y="4"/>
                    </a:lnTo>
                    <a:lnTo>
                      <a:pt x="14" y="4"/>
                    </a:lnTo>
                    <a:lnTo>
                      <a:pt x="12" y="4"/>
                    </a:lnTo>
                    <a:lnTo>
                      <a:pt x="8" y="6"/>
                    </a:lnTo>
                    <a:lnTo>
                      <a:pt x="6" y="10"/>
                    </a:lnTo>
                    <a:lnTo>
                      <a:pt x="6" y="14"/>
                    </a:lnTo>
                    <a:close/>
                  </a:path>
                </a:pathLst>
              </a:custGeom>
              <a:solidFill>
                <a:srgbClr val="000000"/>
              </a:solidFill>
              <a:ln w="0">
                <a:solidFill>
                  <a:srgbClr val="000000"/>
                </a:solidFill>
                <a:round/>
                <a:headEnd/>
                <a:tailEnd/>
              </a:ln>
            </p:spPr>
            <p:txBody>
              <a:bodyPr/>
              <a:lstStyle/>
              <a:p>
                <a:endParaRPr lang="en-CA"/>
              </a:p>
            </p:txBody>
          </p:sp>
          <p:sp>
            <p:nvSpPr>
              <p:cNvPr id="21542" name="Freeform 41"/>
              <p:cNvSpPr>
                <a:spLocks noEditPoints="1"/>
              </p:cNvSpPr>
              <p:nvPr/>
            </p:nvSpPr>
            <p:spPr bwMode="auto">
              <a:xfrm>
                <a:off x="2968" y="2136"/>
                <a:ext cx="36" cy="42"/>
              </a:xfrm>
              <a:custGeom>
                <a:avLst/>
                <a:gdLst>
                  <a:gd name="T0" fmla="*/ 18 w 36"/>
                  <a:gd name="T1" fmla="*/ 38 h 42"/>
                  <a:gd name="T2" fmla="*/ 14 w 36"/>
                  <a:gd name="T3" fmla="*/ 40 h 42"/>
                  <a:gd name="T4" fmla="*/ 10 w 36"/>
                  <a:gd name="T5" fmla="*/ 42 h 42"/>
                  <a:gd name="T6" fmla="*/ 4 w 36"/>
                  <a:gd name="T7" fmla="*/ 40 h 42"/>
                  <a:gd name="T8" fmla="*/ 0 w 36"/>
                  <a:gd name="T9" fmla="*/ 32 h 42"/>
                  <a:gd name="T10" fmla="*/ 2 w 36"/>
                  <a:gd name="T11" fmla="*/ 28 h 42"/>
                  <a:gd name="T12" fmla="*/ 8 w 36"/>
                  <a:gd name="T13" fmla="*/ 22 h 42"/>
                  <a:gd name="T14" fmla="*/ 22 w 36"/>
                  <a:gd name="T15" fmla="*/ 16 h 42"/>
                  <a:gd name="T16" fmla="*/ 22 w 36"/>
                  <a:gd name="T17" fmla="*/ 10 h 42"/>
                  <a:gd name="T18" fmla="*/ 18 w 36"/>
                  <a:gd name="T19" fmla="*/ 4 h 42"/>
                  <a:gd name="T20" fmla="*/ 12 w 36"/>
                  <a:gd name="T21" fmla="*/ 4 h 42"/>
                  <a:gd name="T22" fmla="*/ 10 w 36"/>
                  <a:gd name="T23" fmla="*/ 6 h 42"/>
                  <a:gd name="T24" fmla="*/ 10 w 36"/>
                  <a:gd name="T25" fmla="*/ 12 h 42"/>
                  <a:gd name="T26" fmla="*/ 8 w 36"/>
                  <a:gd name="T27" fmla="*/ 14 h 42"/>
                  <a:gd name="T28" fmla="*/ 6 w 36"/>
                  <a:gd name="T29" fmla="*/ 16 h 42"/>
                  <a:gd name="T30" fmla="*/ 4 w 36"/>
                  <a:gd name="T31" fmla="*/ 14 h 42"/>
                  <a:gd name="T32" fmla="*/ 2 w 36"/>
                  <a:gd name="T33" fmla="*/ 12 h 42"/>
                  <a:gd name="T34" fmla="*/ 6 w 36"/>
                  <a:gd name="T35" fmla="*/ 4 h 42"/>
                  <a:gd name="T36" fmla="*/ 16 w 36"/>
                  <a:gd name="T37" fmla="*/ 0 h 42"/>
                  <a:gd name="T38" fmla="*/ 26 w 36"/>
                  <a:gd name="T39" fmla="*/ 2 h 42"/>
                  <a:gd name="T40" fmla="*/ 28 w 36"/>
                  <a:gd name="T41" fmla="*/ 6 h 42"/>
                  <a:gd name="T42" fmla="*/ 30 w 36"/>
                  <a:gd name="T43" fmla="*/ 14 h 42"/>
                  <a:gd name="T44" fmla="*/ 30 w 36"/>
                  <a:gd name="T45" fmla="*/ 32 h 42"/>
                  <a:gd name="T46" fmla="*/ 30 w 36"/>
                  <a:gd name="T47" fmla="*/ 36 h 42"/>
                  <a:gd name="T48" fmla="*/ 32 w 36"/>
                  <a:gd name="T49" fmla="*/ 36 h 42"/>
                  <a:gd name="T50" fmla="*/ 32 w 36"/>
                  <a:gd name="T51" fmla="*/ 36 h 42"/>
                  <a:gd name="T52" fmla="*/ 34 w 36"/>
                  <a:gd name="T53" fmla="*/ 36 h 42"/>
                  <a:gd name="T54" fmla="*/ 36 w 36"/>
                  <a:gd name="T55" fmla="*/ 36 h 42"/>
                  <a:gd name="T56" fmla="*/ 28 w 36"/>
                  <a:gd name="T57" fmla="*/ 42 h 42"/>
                  <a:gd name="T58" fmla="*/ 24 w 36"/>
                  <a:gd name="T59" fmla="*/ 40 h 42"/>
                  <a:gd name="T60" fmla="*/ 22 w 36"/>
                  <a:gd name="T61" fmla="*/ 36 h 42"/>
                  <a:gd name="T62" fmla="*/ 22 w 36"/>
                  <a:gd name="T63" fmla="*/ 18 h 42"/>
                  <a:gd name="T64" fmla="*/ 14 w 36"/>
                  <a:gd name="T65" fmla="*/ 22 h 42"/>
                  <a:gd name="T66" fmla="*/ 10 w 36"/>
                  <a:gd name="T67" fmla="*/ 26 h 42"/>
                  <a:gd name="T68" fmla="*/ 8 w 36"/>
                  <a:gd name="T69" fmla="*/ 30 h 42"/>
                  <a:gd name="T70" fmla="*/ 10 w 36"/>
                  <a:gd name="T71" fmla="*/ 34 h 42"/>
                  <a:gd name="T72" fmla="*/ 14 w 36"/>
                  <a:gd name="T73" fmla="*/ 36 h 42"/>
                  <a:gd name="T74" fmla="*/ 22 w 36"/>
                  <a:gd name="T75" fmla="*/ 32 h 4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6"/>
                  <a:gd name="T115" fmla="*/ 0 h 42"/>
                  <a:gd name="T116" fmla="*/ 36 w 36"/>
                  <a:gd name="T117" fmla="*/ 42 h 4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6" h="42">
                    <a:moveTo>
                      <a:pt x="22" y="36"/>
                    </a:moveTo>
                    <a:lnTo>
                      <a:pt x="18" y="38"/>
                    </a:lnTo>
                    <a:lnTo>
                      <a:pt x="16" y="40"/>
                    </a:lnTo>
                    <a:lnTo>
                      <a:pt x="14" y="40"/>
                    </a:lnTo>
                    <a:lnTo>
                      <a:pt x="12" y="42"/>
                    </a:lnTo>
                    <a:lnTo>
                      <a:pt x="10" y="42"/>
                    </a:lnTo>
                    <a:lnTo>
                      <a:pt x="6" y="42"/>
                    </a:lnTo>
                    <a:lnTo>
                      <a:pt x="4" y="40"/>
                    </a:lnTo>
                    <a:lnTo>
                      <a:pt x="2" y="36"/>
                    </a:lnTo>
                    <a:lnTo>
                      <a:pt x="0" y="32"/>
                    </a:lnTo>
                    <a:lnTo>
                      <a:pt x="0" y="30"/>
                    </a:lnTo>
                    <a:lnTo>
                      <a:pt x="2" y="28"/>
                    </a:lnTo>
                    <a:lnTo>
                      <a:pt x="4" y="24"/>
                    </a:lnTo>
                    <a:lnTo>
                      <a:pt x="8" y="22"/>
                    </a:lnTo>
                    <a:lnTo>
                      <a:pt x="14" y="18"/>
                    </a:lnTo>
                    <a:lnTo>
                      <a:pt x="22" y="16"/>
                    </a:lnTo>
                    <a:lnTo>
                      <a:pt x="22" y="14"/>
                    </a:lnTo>
                    <a:lnTo>
                      <a:pt x="22" y="10"/>
                    </a:lnTo>
                    <a:lnTo>
                      <a:pt x="20" y="6"/>
                    </a:lnTo>
                    <a:lnTo>
                      <a:pt x="18" y="4"/>
                    </a:lnTo>
                    <a:lnTo>
                      <a:pt x="16" y="4"/>
                    </a:lnTo>
                    <a:lnTo>
                      <a:pt x="12" y="4"/>
                    </a:lnTo>
                    <a:lnTo>
                      <a:pt x="12" y="6"/>
                    </a:lnTo>
                    <a:lnTo>
                      <a:pt x="10" y="6"/>
                    </a:lnTo>
                    <a:lnTo>
                      <a:pt x="10" y="8"/>
                    </a:lnTo>
                    <a:lnTo>
                      <a:pt x="10" y="12"/>
                    </a:lnTo>
                    <a:lnTo>
                      <a:pt x="10" y="14"/>
                    </a:lnTo>
                    <a:lnTo>
                      <a:pt x="8" y="14"/>
                    </a:lnTo>
                    <a:lnTo>
                      <a:pt x="8" y="16"/>
                    </a:lnTo>
                    <a:lnTo>
                      <a:pt x="6" y="16"/>
                    </a:lnTo>
                    <a:lnTo>
                      <a:pt x="4" y="16"/>
                    </a:lnTo>
                    <a:lnTo>
                      <a:pt x="4" y="14"/>
                    </a:lnTo>
                    <a:lnTo>
                      <a:pt x="2" y="14"/>
                    </a:lnTo>
                    <a:lnTo>
                      <a:pt x="2" y="12"/>
                    </a:lnTo>
                    <a:lnTo>
                      <a:pt x="4" y="8"/>
                    </a:lnTo>
                    <a:lnTo>
                      <a:pt x="6" y="4"/>
                    </a:lnTo>
                    <a:lnTo>
                      <a:pt x="10" y="2"/>
                    </a:lnTo>
                    <a:lnTo>
                      <a:pt x="16" y="0"/>
                    </a:lnTo>
                    <a:lnTo>
                      <a:pt x="22" y="2"/>
                    </a:lnTo>
                    <a:lnTo>
                      <a:pt x="26" y="2"/>
                    </a:lnTo>
                    <a:lnTo>
                      <a:pt x="28" y="4"/>
                    </a:lnTo>
                    <a:lnTo>
                      <a:pt x="28" y="6"/>
                    </a:lnTo>
                    <a:lnTo>
                      <a:pt x="30" y="10"/>
                    </a:lnTo>
                    <a:lnTo>
                      <a:pt x="30" y="14"/>
                    </a:lnTo>
                    <a:lnTo>
                      <a:pt x="30" y="28"/>
                    </a:lnTo>
                    <a:lnTo>
                      <a:pt x="30" y="32"/>
                    </a:lnTo>
                    <a:lnTo>
                      <a:pt x="30" y="34"/>
                    </a:lnTo>
                    <a:lnTo>
                      <a:pt x="30" y="36"/>
                    </a:lnTo>
                    <a:lnTo>
                      <a:pt x="32" y="36"/>
                    </a:lnTo>
                    <a:lnTo>
                      <a:pt x="34" y="36"/>
                    </a:lnTo>
                    <a:lnTo>
                      <a:pt x="36" y="34"/>
                    </a:lnTo>
                    <a:lnTo>
                      <a:pt x="36" y="36"/>
                    </a:lnTo>
                    <a:lnTo>
                      <a:pt x="32" y="40"/>
                    </a:lnTo>
                    <a:lnTo>
                      <a:pt x="28" y="42"/>
                    </a:lnTo>
                    <a:lnTo>
                      <a:pt x="26" y="42"/>
                    </a:lnTo>
                    <a:lnTo>
                      <a:pt x="24" y="40"/>
                    </a:lnTo>
                    <a:lnTo>
                      <a:pt x="22" y="38"/>
                    </a:lnTo>
                    <a:lnTo>
                      <a:pt x="22" y="36"/>
                    </a:lnTo>
                    <a:close/>
                    <a:moveTo>
                      <a:pt x="22" y="32"/>
                    </a:moveTo>
                    <a:lnTo>
                      <a:pt x="22" y="18"/>
                    </a:lnTo>
                    <a:lnTo>
                      <a:pt x="18" y="20"/>
                    </a:lnTo>
                    <a:lnTo>
                      <a:pt x="14" y="22"/>
                    </a:lnTo>
                    <a:lnTo>
                      <a:pt x="12" y="24"/>
                    </a:lnTo>
                    <a:lnTo>
                      <a:pt x="10" y="26"/>
                    </a:lnTo>
                    <a:lnTo>
                      <a:pt x="8" y="28"/>
                    </a:lnTo>
                    <a:lnTo>
                      <a:pt x="8" y="30"/>
                    </a:lnTo>
                    <a:lnTo>
                      <a:pt x="8" y="32"/>
                    </a:lnTo>
                    <a:lnTo>
                      <a:pt x="10" y="34"/>
                    </a:lnTo>
                    <a:lnTo>
                      <a:pt x="12" y="36"/>
                    </a:lnTo>
                    <a:lnTo>
                      <a:pt x="14" y="36"/>
                    </a:lnTo>
                    <a:lnTo>
                      <a:pt x="18" y="36"/>
                    </a:lnTo>
                    <a:lnTo>
                      <a:pt x="22" y="32"/>
                    </a:lnTo>
                    <a:close/>
                  </a:path>
                </a:pathLst>
              </a:custGeom>
              <a:solidFill>
                <a:srgbClr val="000000"/>
              </a:solidFill>
              <a:ln w="0">
                <a:solidFill>
                  <a:srgbClr val="000000"/>
                </a:solidFill>
                <a:round/>
                <a:headEnd/>
                <a:tailEnd/>
              </a:ln>
            </p:spPr>
            <p:txBody>
              <a:bodyPr/>
              <a:lstStyle/>
              <a:p>
                <a:endParaRPr lang="en-CA"/>
              </a:p>
            </p:txBody>
          </p:sp>
          <p:sp>
            <p:nvSpPr>
              <p:cNvPr id="21543" name="Freeform 42"/>
              <p:cNvSpPr>
                <a:spLocks/>
              </p:cNvSpPr>
              <p:nvPr/>
            </p:nvSpPr>
            <p:spPr bwMode="auto">
              <a:xfrm>
                <a:off x="3006" y="2126"/>
                <a:ext cx="24" cy="52"/>
              </a:xfrm>
              <a:custGeom>
                <a:avLst/>
                <a:gdLst>
                  <a:gd name="T0" fmla="*/ 12 w 24"/>
                  <a:gd name="T1" fmla="*/ 0 h 52"/>
                  <a:gd name="T2" fmla="*/ 12 w 24"/>
                  <a:gd name="T3" fmla="*/ 12 h 52"/>
                  <a:gd name="T4" fmla="*/ 22 w 24"/>
                  <a:gd name="T5" fmla="*/ 12 h 52"/>
                  <a:gd name="T6" fmla="*/ 22 w 24"/>
                  <a:gd name="T7" fmla="*/ 14 h 52"/>
                  <a:gd name="T8" fmla="*/ 12 w 24"/>
                  <a:gd name="T9" fmla="*/ 14 h 52"/>
                  <a:gd name="T10" fmla="*/ 12 w 24"/>
                  <a:gd name="T11" fmla="*/ 40 h 52"/>
                  <a:gd name="T12" fmla="*/ 14 w 24"/>
                  <a:gd name="T13" fmla="*/ 44 h 52"/>
                  <a:gd name="T14" fmla="*/ 14 w 24"/>
                  <a:gd name="T15" fmla="*/ 46 h 52"/>
                  <a:gd name="T16" fmla="*/ 16 w 24"/>
                  <a:gd name="T17" fmla="*/ 46 h 52"/>
                  <a:gd name="T18" fmla="*/ 16 w 24"/>
                  <a:gd name="T19" fmla="*/ 46 h 52"/>
                  <a:gd name="T20" fmla="*/ 18 w 24"/>
                  <a:gd name="T21" fmla="*/ 46 h 52"/>
                  <a:gd name="T22" fmla="*/ 20 w 24"/>
                  <a:gd name="T23" fmla="*/ 46 h 52"/>
                  <a:gd name="T24" fmla="*/ 20 w 24"/>
                  <a:gd name="T25" fmla="*/ 46 h 52"/>
                  <a:gd name="T26" fmla="*/ 22 w 24"/>
                  <a:gd name="T27" fmla="*/ 44 h 52"/>
                  <a:gd name="T28" fmla="*/ 24 w 24"/>
                  <a:gd name="T29" fmla="*/ 44 h 52"/>
                  <a:gd name="T30" fmla="*/ 22 w 24"/>
                  <a:gd name="T31" fmla="*/ 48 h 52"/>
                  <a:gd name="T32" fmla="*/ 20 w 24"/>
                  <a:gd name="T33" fmla="*/ 50 h 52"/>
                  <a:gd name="T34" fmla="*/ 16 w 24"/>
                  <a:gd name="T35" fmla="*/ 52 h 52"/>
                  <a:gd name="T36" fmla="*/ 14 w 24"/>
                  <a:gd name="T37" fmla="*/ 52 h 52"/>
                  <a:gd name="T38" fmla="*/ 12 w 24"/>
                  <a:gd name="T39" fmla="*/ 52 h 52"/>
                  <a:gd name="T40" fmla="*/ 10 w 24"/>
                  <a:gd name="T41" fmla="*/ 50 h 52"/>
                  <a:gd name="T42" fmla="*/ 8 w 24"/>
                  <a:gd name="T43" fmla="*/ 50 h 52"/>
                  <a:gd name="T44" fmla="*/ 6 w 24"/>
                  <a:gd name="T45" fmla="*/ 48 h 52"/>
                  <a:gd name="T46" fmla="*/ 6 w 24"/>
                  <a:gd name="T47" fmla="*/ 46 h 52"/>
                  <a:gd name="T48" fmla="*/ 6 w 24"/>
                  <a:gd name="T49" fmla="*/ 42 h 52"/>
                  <a:gd name="T50" fmla="*/ 6 w 24"/>
                  <a:gd name="T51" fmla="*/ 14 h 52"/>
                  <a:gd name="T52" fmla="*/ 0 w 24"/>
                  <a:gd name="T53" fmla="*/ 14 h 52"/>
                  <a:gd name="T54" fmla="*/ 0 w 24"/>
                  <a:gd name="T55" fmla="*/ 14 h 52"/>
                  <a:gd name="T56" fmla="*/ 2 w 24"/>
                  <a:gd name="T57" fmla="*/ 12 h 52"/>
                  <a:gd name="T58" fmla="*/ 4 w 24"/>
                  <a:gd name="T59" fmla="*/ 10 h 52"/>
                  <a:gd name="T60" fmla="*/ 6 w 24"/>
                  <a:gd name="T61" fmla="*/ 8 h 52"/>
                  <a:gd name="T62" fmla="*/ 8 w 24"/>
                  <a:gd name="T63" fmla="*/ 6 h 52"/>
                  <a:gd name="T64" fmla="*/ 10 w 24"/>
                  <a:gd name="T65" fmla="*/ 2 h 52"/>
                  <a:gd name="T66" fmla="*/ 12 w 24"/>
                  <a:gd name="T67" fmla="*/ 0 h 52"/>
                  <a:gd name="T68" fmla="*/ 12 w 24"/>
                  <a:gd name="T69" fmla="*/ 0 h 5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4"/>
                  <a:gd name="T106" fmla="*/ 0 h 52"/>
                  <a:gd name="T107" fmla="*/ 24 w 24"/>
                  <a:gd name="T108" fmla="*/ 52 h 5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4" h="52">
                    <a:moveTo>
                      <a:pt x="12" y="0"/>
                    </a:moveTo>
                    <a:lnTo>
                      <a:pt x="12" y="12"/>
                    </a:lnTo>
                    <a:lnTo>
                      <a:pt x="22" y="12"/>
                    </a:lnTo>
                    <a:lnTo>
                      <a:pt x="22" y="14"/>
                    </a:lnTo>
                    <a:lnTo>
                      <a:pt x="12" y="14"/>
                    </a:lnTo>
                    <a:lnTo>
                      <a:pt x="12" y="40"/>
                    </a:lnTo>
                    <a:lnTo>
                      <a:pt x="14" y="44"/>
                    </a:lnTo>
                    <a:lnTo>
                      <a:pt x="14" y="46"/>
                    </a:lnTo>
                    <a:lnTo>
                      <a:pt x="16" y="46"/>
                    </a:lnTo>
                    <a:lnTo>
                      <a:pt x="18" y="46"/>
                    </a:lnTo>
                    <a:lnTo>
                      <a:pt x="20" y="46"/>
                    </a:lnTo>
                    <a:lnTo>
                      <a:pt x="22" y="44"/>
                    </a:lnTo>
                    <a:lnTo>
                      <a:pt x="24" y="44"/>
                    </a:lnTo>
                    <a:lnTo>
                      <a:pt x="22" y="48"/>
                    </a:lnTo>
                    <a:lnTo>
                      <a:pt x="20" y="50"/>
                    </a:lnTo>
                    <a:lnTo>
                      <a:pt x="16" y="52"/>
                    </a:lnTo>
                    <a:lnTo>
                      <a:pt x="14" y="52"/>
                    </a:lnTo>
                    <a:lnTo>
                      <a:pt x="12" y="52"/>
                    </a:lnTo>
                    <a:lnTo>
                      <a:pt x="10" y="50"/>
                    </a:lnTo>
                    <a:lnTo>
                      <a:pt x="8" y="50"/>
                    </a:lnTo>
                    <a:lnTo>
                      <a:pt x="6" y="48"/>
                    </a:lnTo>
                    <a:lnTo>
                      <a:pt x="6" y="46"/>
                    </a:lnTo>
                    <a:lnTo>
                      <a:pt x="6" y="42"/>
                    </a:lnTo>
                    <a:lnTo>
                      <a:pt x="6" y="14"/>
                    </a:lnTo>
                    <a:lnTo>
                      <a:pt x="0" y="14"/>
                    </a:lnTo>
                    <a:lnTo>
                      <a:pt x="2" y="12"/>
                    </a:lnTo>
                    <a:lnTo>
                      <a:pt x="4" y="10"/>
                    </a:lnTo>
                    <a:lnTo>
                      <a:pt x="6" y="8"/>
                    </a:lnTo>
                    <a:lnTo>
                      <a:pt x="8" y="6"/>
                    </a:lnTo>
                    <a:lnTo>
                      <a:pt x="10" y="2"/>
                    </a:lnTo>
                    <a:lnTo>
                      <a:pt x="12" y="0"/>
                    </a:lnTo>
                    <a:close/>
                  </a:path>
                </a:pathLst>
              </a:custGeom>
              <a:solidFill>
                <a:srgbClr val="000000"/>
              </a:solidFill>
              <a:ln w="0">
                <a:solidFill>
                  <a:srgbClr val="000000"/>
                </a:solidFill>
                <a:round/>
                <a:headEnd/>
                <a:tailEnd/>
              </a:ln>
            </p:spPr>
            <p:txBody>
              <a:bodyPr/>
              <a:lstStyle/>
              <a:p>
                <a:endParaRPr lang="en-CA"/>
              </a:p>
            </p:txBody>
          </p:sp>
          <p:sp>
            <p:nvSpPr>
              <p:cNvPr id="21544" name="Rectangle 43"/>
              <p:cNvSpPr>
                <a:spLocks noChangeArrowheads="1"/>
              </p:cNvSpPr>
              <p:nvPr/>
            </p:nvSpPr>
            <p:spPr bwMode="auto">
              <a:xfrm>
                <a:off x="3080" y="2104"/>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545" name="Freeform 44"/>
              <p:cNvSpPr>
                <a:spLocks/>
              </p:cNvSpPr>
              <p:nvPr/>
            </p:nvSpPr>
            <p:spPr bwMode="auto">
              <a:xfrm>
                <a:off x="3226" y="2118"/>
                <a:ext cx="52" cy="60"/>
              </a:xfrm>
              <a:custGeom>
                <a:avLst/>
                <a:gdLst>
                  <a:gd name="T0" fmla="*/ 48 w 52"/>
                  <a:gd name="T1" fmla="*/ 0 h 60"/>
                  <a:gd name="T2" fmla="*/ 50 w 52"/>
                  <a:gd name="T3" fmla="*/ 20 h 60"/>
                  <a:gd name="T4" fmla="*/ 48 w 52"/>
                  <a:gd name="T5" fmla="*/ 20 h 60"/>
                  <a:gd name="T6" fmla="*/ 46 w 52"/>
                  <a:gd name="T7" fmla="*/ 12 h 60"/>
                  <a:gd name="T8" fmla="*/ 42 w 52"/>
                  <a:gd name="T9" fmla="*/ 6 h 60"/>
                  <a:gd name="T10" fmla="*/ 36 w 52"/>
                  <a:gd name="T11" fmla="*/ 4 h 60"/>
                  <a:gd name="T12" fmla="*/ 30 w 52"/>
                  <a:gd name="T13" fmla="*/ 2 h 60"/>
                  <a:gd name="T14" fmla="*/ 24 w 52"/>
                  <a:gd name="T15" fmla="*/ 4 h 60"/>
                  <a:gd name="T16" fmla="*/ 20 w 52"/>
                  <a:gd name="T17" fmla="*/ 6 h 60"/>
                  <a:gd name="T18" fmla="*/ 16 w 52"/>
                  <a:gd name="T19" fmla="*/ 10 h 60"/>
                  <a:gd name="T20" fmla="*/ 12 w 52"/>
                  <a:gd name="T21" fmla="*/ 14 h 60"/>
                  <a:gd name="T22" fmla="*/ 10 w 52"/>
                  <a:gd name="T23" fmla="*/ 22 h 60"/>
                  <a:gd name="T24" fmla="*/ 10 w 52"/>
                  <a:gd name="T25" fmla="*/ 30 h 60"/>
                  <a:gd name="T26" fmla="*/ 10 w 52"/>
                  <a:gd name="T27" fmla="*/ 38 h 60"/>
                  <a:gd name="T28" fmla="*/ 12 w 52"/>
                  <a:gd name="T29" fmla="*/ 44 h 60"/>
                  <a:gd name="T30" fmla="*/ 16 w 52"/>
                  <a:gd name="T31" fmla="*/ 50 h 60"/>
                  <a:gd name="T32" fmla="*/ 20 w 52"/>
                  <a:gd name="T33" fmla="*/ 54 h 60"/>
                  <a:gd name="T34" fmla="*/ 26 w 52"/>
                  <a:gd name="T35" fmla="*/ 56 h 60"/>
                  <a:gd name="T36" fmla="*/ 32 w 52"/>
                  <a:gd name="T37" fmla="*/ 56 h 60"/>
                  <a:gd name="T38" fmla="*/ 36 w 52"/>
                  <a:gd name="T39" fmla="*/ 56 h 60"/>
                  <a:gd name="T40" fmla="*/ 40 w 52"/>
                  <a:gd name="T41" fmla="*/ 54 h 60"/>
                  <a:gd name="T42" fmla="*/ 46 w 52"/>
                  <a:gd name="T43" fmla="*/ 50 h 60"/>
                  <a:gd name="T44" fmla="*/ 50 w 52"/>
                  <a:gd name="T45" fmla="*/ 44 h 60"/>
                  <a:gd name="T46" fmla="*/ 52 w 52"/>
                  <a:gd name="T47" fmla="*/ 46 h 60"/>
                  <a:gd name="T48" fmla="*/ 46 w 52"/>
                  <a:gd name="T49" fmla="*/ 52 h 60"/>
                  <a:gd name="T50" fmla="*/ 42 w 52"/>
                  <a:gd name="T51" fmla="*/ 56 h 60"/>
                  <a:gd name="T52" fmla="*/ 36 w 52"/>
                  <a:gd name="T53" fmla="*/ 60 h 60"/>
                  <a:gd name="T54" fmla="*/ 28 w 52"/>
                  <a:gd name="T55" fmla="*/ 60 h 60"/>
                  <a:gd name="T56" fmla="*/ 20 w 52"/>
                  <a:gd name="T57" fmla="*/ 58 h 60"/>
                  <a:gd name="T58" fmla="*/ 12 w 52"/>
                  <a:gd name="T59" fmla="*/ 56 h 60"/>
                  <a:gd name="T60" fmla="*/ 6 w 52"/>
                  <a:gd name="T61" fmla="*/ 50 h 60"/>
                  <a:gd name="T62" fmla="*/ 2 w 52"/>
                  <a:gd name="T63" fmla="*/ 44 h 60"/>
                  <a:gd name="T64" fmla="*/ 0 w 52"/>
                  <a:gd name="T65" fmla="*/ 38 h 60"/>
                  <a:gd name="T66" fmla="*/ 0 w 52"/>
                  <a:gd name="T67" fmla="*/ 30 h 60"/>
                  <a:gd name="T68" fmla="*/ 2 w 52"/>
                  <a:gd name="T69" fmla="*/ 22 h 60"/>
                  <a:gd name="T70" fmla="*/ 4 w 52"/>
                  <a:gd name="T71" fmla="*/ 14 h 60"/>
                  <a:gd name="T72" fmla="*/ 8 w 52"/>
                  <a:gd name="T73" fmla="*/ 8 h 60"/>
                  <a:gd name="T74" fmla="*/ 14 w 52"/>
                  <a:gd name="T75" fmla="*/ 4 h 60"/>
                  <a:gd name="T76" fmla="*/ 22 w 52"/>
                  <a:gd name="T77" fmla="*/ 0 h 60"/>
                  <a:gd name="T78" fmla="*/ 30 w 52"/>
                  <a:gd name="T79" fmla="*/ 0 h 60"/>
                  <a:gd name="T80" fmla="*/ 36 w 52"/>
                  <a:gd name="T81" fmla="*/ 0 h 60"/>
                  <a:gd name="T82" fmla="*/ 42 w 52"/>
                  <a:gd name="T83" fmla="*/ 2 h 60"/>
                  <a:gd name="T84" fmla="*/ 44 w 52"/>
                  <a:gd name="T85" fmla="*/ 4 h 60"/>
                  <a:gd name="T86" fmla="*/ 44 w 52"/>
                  <a:gd name="T87" fmla="*/ 4 h 60"/>
                  <a:gd name="T88" fmla="*/ 46 w 52"/>
                  <a:gd name="T89" fmla="*/ 4 h 60"/>
                  <a:gd name="T90" fmla="*/ 46 w 52"/>
                  <a:gd name="T91" fmla="*/ 2 h 60"/>
                  <a:gd name="T92" fmla="*/ 48 w 52"/>
                  <a:gd name="T93" fmla="*/ 2 h 60"/>
                  <a:gd name="T94" fmla="*/ 48 w 52"/>
                  <a:gd name="T95" fmla="*/ 0 h 60"/>
                  <a:gd name="T96" fmla="*/ 48 w 52"/>
                  <a:gd name="T97" fmla="*/ 0 h 6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2"/>
                  <a:gd name="T148" fmla="*/ 0 h 60"/>
                  <a:gd name="T149" fmla="*/ 52 w 52"/>
                  <a:gd name="T150" fmla="*/ 60 h 6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2" h="60">
                    <a:moveTo>
                      <a:pt x="48" y="0"/>
                    </a:moveTo>
                    <a:lnTo>
                      <a:pt x="50" y="20"/>
                    </a:lnTo>
                    <a:lnTo>
                      <a:pt x="48" y="20"/>
                    </a:lnTo>
                    <a:lnTo>
                      <a:pt x="46" y="12"/>
                    </a:lnTo>
                    <a:lnTo>
                      <a:pt x="42" y="6"/>
                    </a:lnTo>
                    <a:lnTo>
                      <a:pt x="36" y="4"/>
                    </a:lnTo>
                    <a:lnTo>
                      <a:pt x="30" y="2"/>
                    </a:lnTo>
                    <a:lnTo>
                      <a:pt x="24" y="4"/>
                    </a:lnTo>
                    <a:lnTo>
                      <a:pt x="20" y="6"/>
                    </a:lnTo>
                    <a:lnTo>
                      <a:pt x="16" y="10"/>
                    </a:lnTo>
                    <a:lnTo>
                      <a:pt x="12" y="14"/>
                    </a:lnTo>
                    <a:lnTo>
                      <a:pt x="10" y="22"/>
                    </a:lnTo>
                    <a:lnTo>
                      <a:pt x="10" y="30"/>
                    </a:lnTo>
                    <a:lnTo>
                      <a:pt x="10" y="38"/>
                    </a:lnTo>
                    <a:lnTo>
                      <a:pt x="12" y="44"/>
                    </a:lnTo>
                    <a:lnTo>
                      <a:pt x="16" y="50"/>
                    </a:lnTo>
                    <a:lnTo>
                      <a:pt x="20" y="54"/>
                    </a:lnTo>
                    <a:lnTo>
                      <a:pt x="26" y="56"/>
                    </a:lnTo>
                    <a:lnTo>
                      <a:pt x="32" y="56"/>
                    </a:lnTo>
                    <a:lnTo>
                      <a:pt x="36" y="56"/>
                    </a:lnTo>
                    <a:lnTo>
                      <a:pt x="40" y="54"/>
                    </a:lnTo>
                    <a:lnTo>
                      <a:pt x="46" y="50"/>
                    </a:lnTo>
                    <a:lnTo>
                      <a:pt x="50" y="44"/>
                    </a:lnTo>
                    <a:lnTo>
                      <a:pt x="52" y="46"/>
                    </a:lnTo>
                    <a:lnTo>
                      <a:pt x="46" y="52"/>
                    </a:lnTo>
                    <a:lnTo>
                      <a:pt x="42" y="56"/>
                    </a:lnTo>
                    <a:lnTo>
                      <a:pt x="36" y="60"/>
                    </a:lnTo>
                    <a:lnTo>
                      <a:pt x="28" y="60"/>
                    </a:lnTo>
                    <a:lnTo>
                      <a:pt x="20" y="58"/>
                    </a:lnTo>
                    <a:lnTo>
                      <a:pt x="12" y="56"/>
                    </a:lnTo>
                    <a:lnTo>
                      <a:pt x="6" y="50"/>
                    </a:lnTo>
                    <a:lnTo>
                      <a:pt x="2" y="44"/>
                    </a:lnTo>
                    <a:lnTo>
                      <a:pt x="0" y="38"/>
                    </a:lnTo>
                    <a:lnTo>
                      <a:pt x="0" y="30"/>
                    </a:lnTo>
                    <a:lnTo>
                      <a:pt x="2" y="22"/>
                    </a:lnTo>
                    <a:lnTo>
                      <a:pt x="4" y="14"/>
                    </a:lnTo>
                    <a:lnTo>
                      <a:pt x="8" y="8"/>
                    </a:lnTo>
                    <a:lnTo>
                      <a:pt x="14" y="4"/>
                    </a:lnTo>
                    <a:lnTo>
                      <a:pt x="22" y="0"/>
                    </a:lnTo>
                    <a:lnTo>
                      <a:pt x="30" y="0"/>
                    </a:lnTo>
                    <a:lnTo>
                      <a:pt x="36" y="0"/>
                    </a:lnTo>
                    <a:lnTo>
                      <a:pt x="42" y="2"/>
                    </a:lnTo>
                    <a:lnTo>
                      <a:pt x="44" y="4"/>
                    </a:lnTo>
                    <a:lnTo>
                      <a:pt x="46" y="4"/>
                    </a:lnTo>
                    <a:lnTo>
                      <a:pt x="46" y="2"/>
                    </a:lnTo>
                    <a:lnTo>
                      <a:pt x="48" y="2"/>
                    </a:lnTo>
                    <a:lnTo>
                      <a:pt x="48" y="0"/>
                    </a:lnTo>
                    <a:close/>
                  </a:path>
                </a:pathLst>
              </a:custGeom>
              <a:solidFill>
                <a:srgbClr val="000000"/>
              </a:solidFill>
              <a:ln w="0">
                <a:solidFill>
                  <a:srgbClr val="000000"/>
                </a:solidFill>
                <a:round/>
                <a:headEnd/>
                <a:tailEnd/>
              </a:ln>
            </p:spPr>
            <p:txBody>
              <a:bodyPr/>
              <a:lstStyle/>
              <a:p>
                <a:endParaRPr lang="en-CA"/>
              </a:p>
            </p:txBody>
          </p:sp>
          <p:sp>
            <p:nvSpPr>
              <p:cNvPr id="21546" name="Freeform 45"/>
              <p:cNvSpPr>
                <a:spLocks/>
              </p:cNvSpPr>
              <p:nvPr/>
            </p:nvSpPr>
            <p:spPr bwMode="auto">
              <a:xfrm>
                <a:off x="3282" y="2116"/>
                <a:ext cx="42" cy="62"/>
              </a:xfrm>
              <a:custGeom>
                <a:avLst/>
                <a:gdLst>
                  <a:gd name="T0" fmla="*/ 12 w 42"/>
                  <a:gd name="T1" fmla="*/ 30 h 62"/>
                  <a:gd name="T2" fmla="*/ 20 w 42"/>
                  <a:gd name="T3" fmla="*/ 22 h 62"/>
                  <a:gd name="T4" fmla="*/ 26 w 42"/>
                  <a:gd name="T5" fmla="*/ 20 h 62"/>
                  <a:gd name="T6" fmla="*/ 32 w 42"/>
                  <a:gd name="T7" fmla="*/ 22 h 62"/>
                  <a:gd name="T8" fmla="*/ 36 w 42"/>
                  <a:gd name="T9" fmla="*/ 28 h 62"/>
                  <a:gd name="T10" fmla="*/ 36 w 42"/>
                  <a:gd name="T11" fmla="*/ 38 h 62"/>
                  <a:gd name="T12" fmla="*/ 36 w 42"/>
                  <a:gd name="T13" fmla="*/ 56 h 62"/>
                  <a:gd name="T14" fmla="*/ 38 w 42"/>
                  <a:gd name="T15" fmla="*/ 58 h 62"/>
                  <a:gd name="T16" fmla="*/ 40 w 42"/>
                  <a:gd name="T17" fmla="*/ 60 h 62"/>
                  <a:gd name="T18" fmla="*/ 42 w 42"/>
                  <a:gd name="T19" fmla="*/ 62 h 62"/>
                  <a:gd name="T20" fmla="*/ 24 w 42"/>
                  <a:gd name="T21" fmla="*/ 60 h 62"/>
                  <a:gd name="T22" fmla="*/ 26 w 42"/>
                  <a:gd name="T23" fmla="*/ 60 h 62"/>
                  <a:gd name="T24" fmla="*/ 28 w 42"/>
                  <a:gd name="T25" fmla="*/ 58 h 62"/>
                  <a:gd name="T26" fmla="*/ 30 w 42"/>
                  <a:gd name="T27" fmla="*/ 54 h 62"/>
                  <a:gd name="T28" fmla="*/ 30 w 42"/>
                  <a:gd name="T29" fmla="*/ 38 h 62"/>
                  <a:gd name="T30" fmla="*/ 28 w 42"/>
                  <a:gd name="T31" fmla="*/ 30 h 62"/>
                  <a:gd name="T32" fmla="*/ 26 w 42"/>
                  <a:gd name="T33" fmla="*/ 28 h 62"/>
                  <a:gd name="T34" fmla="*/ 22 w 42"/>
                  <a:gd name="T35" fmla="*/ 26 h 62"/>
                  <a:gd name="T36" fmla="*/ 18 w 42"/>
                  <a:gd name="T37" fmla="*/ 28 h 62"/>
                  <a:gd name="T38" fmla="*/ 12 w 42"/>
                  <a:gd name="T39" fmla="*/ 32 h 62"/>
                  <a:gd name="T40" fmla="*/ 12 w 42"/>
                  <a:gd name="T41" fmla="*/ 56 h 62"/>
                  <a:gd name="T42" fmla="*/ 14 w 42"/>
                  <a:gd name="T43" fmla="*/ 58 h 62"/>
                  <a:gd name="T44" fmla="*/ 16 w 42"/>
                  <a:gd name="T45" fmla="*/ 60 h 62"/>
                  <a:gd name="T46" fmla="*/ 18 w 42"/>
                  <a:gd name="T47" fmla="*/ 62 h 62"/>
                  <a:gd name="T48" fmla="*/ 0 w 42"/>
                  <a:gd name="T49" fmla="*/ 60 h 62"/>
                  <a:gd name="T50" fmla="*/ 4 w 42"/>
                  <a:gd name="T51" fmla="*/ 60 h 62"/>
                  <a:gd name="T52" fmla="*/ 4 w 42"/>
                  <a:gd name="T53" fmla="*/ 58 h 62"/>
                  <a:gd name="T54" fmla="*/ 6 w 42"/>
                  <a:gd name="T55" fmla="*/ 52 h 62"/>
                  <a:gd name="T56" fmla="*/ 6 w 42"/>
                  <a:gd name="T57" fmla="*/ 10 h 62"/>
                  <a:gd name="T58" fmla="*/ 4 w 42"/>
                  <a:gd name="T59" fmla="*/ 6 h 62"/>
                  <a:gd name="T60" fmla="*/ 4 w 42"/>
                  <a:gd name="T61" fmla="*/ 4 h 62"/>
                  <a:gd name="T62" fmla="*/ 2 w 42"/>
                  <a:gd name="T63" fmla="*/ 4 h 62"/>
                  <a:gd name="T64" fmla="*/ 0 w 42"/>
                  <a:gd name="T65" fmla="*/ 4 h 62"/>
                  <a:gd name="T66" fmla="*/ 12 w 42"/>
                  <a:gd name="T67" fmla="*/ 0 h 6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2"/>
                  <a:gd name="T103" fmla="*/ 0 h 62"/>
                  <a:gd name="T104" fmla="*/ 42 w 42"/>
                  <a:gd name="T105" fmla="*/ 62 h 6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2" h="62">
                    <a:moveTo>
                      <a:pt x="12" y="0"/>
                    </a:moveTo>
                    <a:lnTo>
                      <a:pt x="12" y="30"/>
                    </a:lnTo>
                    <a:lnTo>
                      <a:pt x="18" y="24"/>
                    </a:lnTo>
                    <a:lnTo>
                      <a:pt x="20" y="22"/>
                    </a:lnTo>
                    <a:lnTo>
                      <a:pt x="24" y="22"/>
                    </a:lnTo>
                    <a:lnTo>
                      <a:pt x="26" y="20"/>
                    </a:lnTo>
                    <a:lnTo>
                      <a:pt x="30" y="22"/>
                    </a:lnTo>
                    <a:lnTo>
                      <a:pt x="32" y="22"/>
                    </a:lnTo>
                    <a:lnTo>
                      <a:pt x="34" y="26"/>
                    </a:lnTo>
                    <a:lnTo>
                      <a:pt x="36" y="28"/>
                    </a:lnTo>
                    <a:lnTo>
                      <a:pt x="36" y="32"/>
                    </a:lnTo>
                    <a:lnTo>
                      <a:pt x="36" y="38"/>
                    </a:lnTo>
                    <a:lnTo>
                      <a:pt x="36" y="52"/>
                    </a:lnTo>
                    <a:lnTo>
                      <a:pt x="36" y="56"/>
                    </a:lnTo>
                    <a:lnTo>
                      <a:pt x="38" y="58"/>
                    </a:lnTo>
                    <a:lnTo>
                      <a:pt x="38" y="60"/>
                    </a:lnTo>
                    <a:lnTo>
                      <a:pt x="40" y="60"/>
                    </a:lnTo>
                    <a:lnTo>
                      <a:pt x="42" y="60"/>
                    </a:lnTo>
                    <a:lnTo>
                      <a:pt x="42" y="62"/>
                    </a:lnTo>
                    <a:lnTo>
                      <a:pt x="24" y="62"/>
                    </a:lnTo>
                    <a:lnTo>
                      <a:pt x="24" y="60"/>
                    </a:lnTo>
                    <a:lnTo>
                      <a:pt x="26" y="60"/>
                    </a:lnTo>
                    <a:lnTo>
                      <a:pt x="28" y="60"/>
                    </a:lnTo>
                    <a:lnTo>
                      <a:pt x="28" y="58"/>
                    </a:lnTo>
                    <a:lnTo>
                      <a:pt x="30" y="56"/>
                    </a:lnTo>
                    <a:lnTo>
                      <a:pt x="30" y="54"/>
                    </a:lnTo>
                    <a:lnTo>
                      <a:pt x="30" y="52"/>
                    </a:lnTo>
                    <a:lnTo>
                      <a:pt x="30" y="38"/>
                    </a:lnTo>
                    <a:lnTo>
                      <a:pt x="28" y="34"/>
                    </a:lnTo>
                    <a:lnTo>
                      <a:pt x="28" y="30"/>
                    </a:lnTo>
                    <a:lnTo>
                      <a:pt x="28" y="28"/>
                    </a:lnTo>
                    <a:lnTo>
                      <a:pt x="26" y="28"/>
                    </a:lnTo>
                    <a:lnTo>
                      <a:pt x="24" y="26"/>
                    </a:lnTo>
                    <a:lnTo>
                      <a:pt x="22" y="26"/>
                    </a:lnTo>
                    <a:lnTo>
                      <a:pt x="20" y="26"/>
                    </a:lnTo>
                    <a:lnTo>
                      <a:pt x="18" y="28"/>
                    </a:lnTo>
                    <a:lnTo>
                      <a:pt x="16" y="30"/>
                    </a:lnTo>
                    <a:lnTo>
                      <a:pt x="12" y="32"/>
                    </a:lnTo>
                    <a:lnTo>
                      <a:pt x="12" y="52"/>
                    </a:lnTo>
                    <a:lnTo>
                      <a:pt x="12" y="56"/>
                    </a:lnTo>
                    <a:lnTo>
                      <a:pt x="14" y="58"/>
                    </a:lnTo>
                    <a:lnTo>
                      <a:pt x="14" y="60"/>
                    </a:lnTo>
                    <a:lnTo>
                      <a:pt x="16" y="60"/>
                    </a:lnTo>
                    <a:lnTo>
                      <a:pt x="18" y="60"/>
                    </a:lnTo>
                    <a:lnTo>
                      <a:pt x="18" y="62"/>
                    </a:lnTo>
                    <a:lnTo>
                      <a:pt x="0" y="62"/>
                    </a:lnTo>
                    <a:lnTo>
                      <a:pt x="0" y="60"/>
                    </a:lnTo>
                    <a:lnTo>
                      <a:pt x="2" y="60"/>
                    </a:lnTo>
                    <a:lnTo>
                      <a:pt x="4" y="60"/>
                    </a:lnTo>
                    <a:lnTo>
                      <a:pt x="4" y="58"/>
                    </a:lnTo>
                    <a:lnTo>
                      <a:pt x="6" y="56"/>
                    </a:lnTo>
                    <a:lnTo>
                      <a:pt x="6" y="52"/>
                    </a:lnTo>
                    <a:lnTo>
                      <a:pt x="6" y="16"/>
                    </a:lnTo>
                    <a:lnTo>
                      <a:pt x="6" y="10"/>
                    </a:lnTo>
                    <a:lnTo>
                      <a:pt x="6" y="8"/>
                    </a:lnTo>
                    <a:lnTo>
                      <a:pt x="4" y="6"/>
                    </a:lnTo>
                    <a:lnTo>
                      <a:pt x="4" y="4"/>
                    </a:lnTo>
                    <a:lnTo>
                      <a:pt x="2" y="4"/>
                    </a:lnTo>
                    <a:lnTo>
                      <a:pt x="0" y="6"/>
                    </a:lnTo>
                    <a:lnTo>
                      <a:pt x="0" y="4"/>
                    </a:lnTo>
                    <a:lnTo>
                      <a:pt x="10" y="0"/>
                    </a:lnTo>
                    <a:lnTo>
                      <a:pt x="12" y="0"/>
                    </a:lnTo>
                    <a:close/>
                  </a:path>
                </a:pathLst>
              </a:custGeom>
              <a:solidFill>
                <a:srgbClr val="000000"/>
              </a:solidFill>
              <a:ln w="0">
                <a:solidFill>
                  <a:srgbClr val="000000"/>
                </a:solidFill>
                <a:round/>
                <a:headEnd/>
                <a:tailEnd/>
              </a:ln>
            </p:spPr>
            <p:txBody>
              <a:bodyPr/>
              <a:lstStyle/>
              <a:p>
                <a:endParaRPr lang="en-CA"/>
              </a:p>
            </p:txBody>
          </p:sp>
          <p:sp>
            <p:nvSpPr>
              <p:cNvPr id="21547" name="Freeform 46"/>
              <p:cNvSpPr>
                <a:spLocks noEditPoints="1"/>
              </p:cNvSpPr>
              <p:nvPr/>
            </p:nvSpPr>
            <p:spPr bwMode="auto">
              <a:xfrm>
                <a:off x="3328" y="2116"/>
                <a:ext cx="18" cy="62"/>
              </a:xfrm>
              <a:custGeom>
                <a:avLst/>
                <a:gdLst>
                  <a:gd name="T0" fmla="*/ 10 w 18"/>
                  <a:gd name="T1" fmla="*/ 0 h 62"/>
                  <a:gd name="T2" fmla="*/ 12 w 18"/>
                  <a:gd name="T3" fmla="*/ 0 h 62"/>
                  <a:gd name="T4" fmla="*/ 12 w 18"/>
                  <a:gd name="T5" fmla="*/ 2 h 62"/>
                  <a:gd name="T6" fmla="*/ 14 w 18"/>
                  <a:gd name="T7" fmla="*/ 4 h 62"/>
                  <a:gd name="T8" fmla="*/ 14 w 18"/>
                  <a:gd name="T9" fmla="*/ 4 h 62"/>
                  <a:gd name="T10" fmla="*/ 14 w 18"/>
                  <a:gd name="T11" fmla="*/ 6 h 62"/>
                  <a:gd name="T12" fmla="*/ 12 w 18"/>
                  <a:gd name="T13" fmla="*/ 8 h 62"/>
                  <a:gd name="T14" fmla="*/ 12 w 18"/>
                  <a:gd name="T15" fmla="*/ 10 h 62"/>
                  <a:gd name="T16" fmla="*/ 10 w 18"/>
                  <a:gd name="T17" fmla="*/ 10 h 62"/>
                  <a:gd name="T18" fmla="*/ 8 w 18"/>
                  <a:gd name="T19" fmla="*/ 10 h 62"/>
                  <a:gd name="T20" fmla="*/ 6 w 18"/>
                  <a:gd name="T21" fmla="*/ 8 h 62"/>
                  <a:gd name="T22" fmla="*/ 4 w 18"/>
                  <a:gd name="T23" fmla="*/ 6 h 62"/>
                  <a:gd name="T24" fmla="*/ 4 w 18"/>
                  <a:gd name="T25" fmla="*/ 4 h 62"/>
                  <a:gd name="T26" fmla="*/ 4 w 18"/>
                  <a:gd name="T27" fmla="*/ 4 h 62"/>
                  <a:gd name="T28" fmla="*/ 6 w 18"/>
                  <a:gd name="T29" fmla="*/ 2 h 62"/>
                  <a:gd name="T30" fmla="*/ 8 w 18"/>
                  <a:gd name="T31" fmla="*/ 0 h 62"/>
                  <a:gd name="T32" fmla="*/ 10 w 18"/>
                  <a:gd name="T33" fmla="*/ 0 h 62"/>
                  <a:gd name="T34" fmla="*/ 14 w 18"/>
                  <a:gd name="T35" fmla="*/ 20 h 62"/>
                  <a:gd name="T36" fmla="*/ 14 w 18"/>
                  <a:gd name="T37" fmla="*/ 52 h 62"/>
                  <a:gd name="T38" fmla="*/ 14 w 18"/>
                  <a:gd name="T39" fmla="*/ 56 h 62"/>
                  <a:gd name="T40" fmla="*/ 14 w 18"/>
                  <a:gd name="T41" fmla="*/ 58 h 62"/>
                  <a:gd name="T42" fmla="*/ 14 w 18"/>
                  <a:gd name="T43" fmla="*/ 58 h 62"/>
                  <a:gd name="T44" fmla="*/ 16 w 18"/>
                  <a:gd name="T45" fmla="*/ 60 h 62"/>
                  <a:gd name="T46" fmla="*/ 16 w 18"/>
                  <a:gd name="T47" fmla="*/ 60 h 62"/>
                  <a:gd name="T48" fmla="*/ 18 w 18"/>
                  <a:gd name="T49" fmla="*/ 60 h 62"/>
                  <a:gd name="T50" fmla="*/ 18 w 18"/>
                  <a:gd name="T51" fmla="*/ 62 h 62"/>
                  <a:gd name="T52" fmla="*/ 0 w 18"/>
                  <a:gd name="T53" fmla="*/ 62 h 62"/>
                  <a:gd name="T54" fmla="*/ 0 w 18"/>
                  <a:gd name="T55" fmla="*/ 60 h 62"/>
                  <a:gd name="T56" fmla="*/ 2 w 18"/>
                  <a:gd name="T57" fmla="*/ 60 h 62"/>
                  <a:gd name="T58" fmla="*/ 4 w 18"/>
                  <a:gd name="T59" fmla="*/ 60 h 62"/>
                  <a:gd name="T60" fmla="*/ 4 w 18"/>
                  <a:gd name="T61" fmla="*/ 58 h 62"/>
                  <a:gd name="T62" fmla="*/ 6 w 18"/>
                  <a:gd name="T63" fmla="*/ 58 h 62"/>
                  <a:gd name="T64" fmla="*/ 6 w 18"/>
                  <a:gd name="T65" fmla="*/ 56 h 62"/>
                  <a:gd name="T66" fmla="*/ 6 w 18"/>
                  <a:gd name="T67" fmla="*/ 52 h 62"/>
                  <a:gd name="T68" fmla="*/ 6 w 18"/>
                  <a:gd name="T69" fmla="*/ 38 h 62"/>
                  <a:gd name="T70" fmla="*/ 6 w 18"/>
                  <a:gd name="T71" fmla="*/ 32 h 62"/>
                  <a:gd name="T72" fmla="*/ 6 w 18"/>
                  <a:gd name="T73" fmla="*/ 28 h 62"/>
                  <a:gd name="T74" fmla="*/ 6 w 18"/>
                  <a:gd name="T75" fmla="*/ 28 h 62"/>
                  <a:gd name="T76" fmla="*/ 4 w 18"/>
                  <a:gd name="T77" fmla="*/ 26 h 62"/>
                  <a:gd name="T78" fmla="*/ 4 w 18"/>
                  <a:gd name="T79" fmla="*/ 26 h 62"/>
                  <a:gd name="T80" fmla="*/ 4 w 18"/>
                  <a:gd name="T81" fmla="*/ 26 h 62"/>
                  <a:gd name="T82" fmla="*/ 2 w 18"/>
                  <a:gd name="T83" fmla="*/ 26 h 62"/>
                  <a:gd name="T84" fmla="*/ 0 w 18"/>
                  <a:gd name="T85" fmla="*/ 26 h 62"/>
                  <a:gd name="T86" fmla="*/ 0 w 18"/>
                  <a:gd name="T87" fmla="*/ 26 h 62"/>
                  <a:gd name="T88" fmla="*/ 12 w 18"/>
                  <a:gd name="T89" fmla="*/ 20 h 62"/>
                  <a:gd name="T90" fmla="*/ 14 w 18"/>
                  <a:gd name="T91" fmla="*/ 20 h 62"/>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8"/>
                  <a:gd name="T139" fmla="*/ 0 h 62"/>
                  <a:gd name="T140" fmla="*/ 18 w 18"/>
                  <a:gd name="T141" fmla="*/ 62 h 62"/>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8" h="62">
                    <a:moveTo>
                      <a:pt x="10" y="0"/>
                    </a:moveTo>
                    <a:lnTo>
                      <a:pt x="12" y="0"/>
                    </a:lnTo>
                    <a:lnTo>
                      <a:pt x="12" y="2"/>
                    </a:lnTo>
                    <a:lnTo>
                      <a:pt x="14" y="4"/>
                    </a:lnTo>
                    <a:lnTo>
                      <a:pt x="14" y="6"/>
                    </a:lnTo>
                    <a:lnTo>
                      <a:pt x="12" y="8"/>
                    </a:lnTo>
                    <a:lnTo>
                      <a:pt x="12" y="10"/>
                    </a:lnTo>
                    <a:lnTo>
                      <a:pt x="10" y="10"/>
                    </a:lnTo>
                    <a:lnTo>
                      <a:pt x="8" y="10"/>
                    </a:lnTo>
                    <a:lnTo>
                      <a:pt x="6" y="8"/>
                    </a:lnTo>
                    <a:lnTo>
                      <a:pt x="4" y="6"/>
                    </a:lnTo>
                    <a:lnTo>
                      <a:pt x="4" y="4"/>
                    </a:lnTo>
                    <a:lnTo>
                      <a:pt x="6" y="2"/>
                    </a:lnTo>
                    <a:lnTo>
                      <a:pt x="8" y="0"/>
                    </a:lnTo>
                    <a:lnTo>
                      <a:pt x="10" y="0"/>
                    </a:lnTo>
                    <a:close/>
                    <a:moveTo>
                      <a:pt x="14" y="20"/>
                    </a:moveTo>
                    <a:lnTo>
                      <a:pt x="14" y="52"/>
                    </a:lnTo>
                    <a:lnTo>
                      <a:pt x="14" y="56"/>
                    </a:lnTo>
                    <a:lnTo>
                      <a:pt x="14" y="58"/>
                    </a:lnTo>
                    <a:lnTo>
                      <a:pt x="16" y="60"/>
                    </a:lnTo>
                    <a:lnTo>
                      <a:pt x="18" y="60"/>
                    </a:lnTo>
                    <a:lnTo>
                      <a:pt x="18" y="62"/>
                    </a:lnTo>
                    <a:lnTo>
                      <a:pt x="0" y="62"/>
                    </a:lnTo>
                    <a:lnTo>
                      <a:pt x="0" y="60"/>
                    </a:lnTo>
                    <a:lnTo>
                      <a:pt x="2" y="60"/>
                    </a:lnTo>
                    <a:lnTo>
                      <a:pt x="4" y="60"/>
                    </a:lnTo>
                    <a:lnTo>
                      <a:pt x="4" y="58"/>
                    </a:lnTo>
                    <a:lnTo>
                      <a:pt x="6" y="58"/>
                    </a:lnTo>
                    <a:lnTo>
                      <a:pt x="6" y="56"/>
                    </a:lnTo>
                    <a:lnTo>
                      <a:pt x="6" y="52"/>
                    </a:lnTo>
                    <a:lnTo>
                      <a:pt x="6" y="38"/>
                    </a:lnTo>
                    <a:lnTo>
                      <a:pt x="6" y="32"/>
                    </a:lnTo>
                    <a:lnTo>
                      <a:pt x="6" y="28"/>
                    </a:lnTo>
                    <a:lnTo>
                      <a:pt x="4" y="26"/>
                    </a:lnTo>
                    <a:lnTo>
                      <a:pt x="2" y="26"/>
                    </a:lnTo>
                    <a:lnTo>
                      <a:pt x="0" y="26"/>
                    </a:lnTo>
                    <a:lnTo>
                      <a:pt x="12" y="20"/>
                    </a:lnTo>
                    <a:lnTo>
                      <a:pt x="14" y="20"/>
                    </a:lnTo>
                    <a:close/>
                  </a:path>
                </a:pathLst>
              </a:custGeom>
              <a:solidFill>
                <a:srgbClr val="000000"/>
              </a:solidFill>
              <a:ln w="0">
                <a:solidFill>
                  <a:srgbClr val="000000"/>
                </a:solidFill>
                <a:round/>
                <a:headEnd/>
                <a:tailEnd/>
              </a:ln>
            </p:spPr>
            <p:txBody>
              <a:bodyPr/>
              <a:lstStyle/>
              <a:p>
                <a:endParaRPr lang="en-CA"/>
              </a:p>
            </p:txBody>
          </p:sp>
          <p:sp>
            <p:nvSpPr>
              <p:cNvPr id="21548" name="Freeform 47"/>
              <p:cNvSpPr>
                <a:spLocks/>
              </p:cNvSpPr>
              <p:nvPr/>
            </p:nvSpPr>
            <p:spPr bwMode="auto">
              <a:xfrm>
                <a:off x="3350" y="2136"/>
                <a:ext cx="42" cy="42"/>
              </a:xfrm>
              <a:custGeom>
                <a:avLst/>
                <a:gdLst>
                  <a:gd name="T0" fmla="*/ 14 w 42"/>
                  <a:gd name="T1" fmla="*/ 10 h 42"/>
                  <a:gd name="T2" fmla="*/ 18 w 42"/>
                  <a:gd name="T3" fmla="*/ 4 h 42"/>
                  <a:gd name="T4" fmla="*/ 22 w 42"/>
                  <a:gd name="T5" fmla="*/ 2 h 42"/>
                  <a:gd name="T6" fmla="*/ 26 w 42"/>
                  <a:gd name="T7" fmla="*/ 0 h 42"/>
                  <a:gd name="T8" fmla="*/ 30 w 42"/>
                  <a:gd name="T9" fmla="*/ 2 h 42"/>
                  <a:gd name="T10" fmla="*/ 32 w 42"/>
                  <a:gd name="T11" fmla="*/ 2 h 42"/>
                  <a:gd name="T12" fmla="*/ 34 w 42"/>
                  <a:gd name="T13" fmla="*/ 4 h 42"/>
                  <a:gd name="T14" fmla="*/ 36 w 42"/>
                  <a:gd name="T15" fmla="*/ 8 h 42"/>
                  <a:gd name="T16" fmla="*/ 36 w 42"/>
                  <a:gd name="T17" fmla="*/ 10 h 42"/>
                  <a:gd name="T18" fmla="*/ 36 w 42"/>
                  <a:gd name="T19" fmla="*/ 16 h 42"/>
                  <a:gd name="T20" fmla="*/ 36 w 42"/>
                  <a:gd name="T21" fmla="*/ 32 h 42"/>
                  <a:gd name="T22" fmla="*/ 38 w 42"/>
                  <a:gd name="T23" fmla="*/ 36 h 42"/>
                  <a:gd name="T24" fmla="*/ 38 w 42"/>
                  <a:gd name="T25" fmla="*/ 38 h 42"/>
                  <a:gd name="T26" fmla="*/ 38 w 42"/>
                  <a:gd name="T27" fmla="*/ 38 h 42"/>
                  <a:gd name="T28" fmla="*/ 38 w 42"/>
                  <a:gd name="T29" fmla="*/ 40 h 42"/>
                  <a:gd name="T30" fmla="*/ 40 w 42"/>
                  <a:gd name="T31" fmla="*/ 40 h 42"/>
                  <a:gd name="T32" fmla="*/ 42 w 42"/>
                  <a:gd name="T33" fmla="*/ 40 h 42"/>
                  <a:gd name="T34" fmla="*/ 42 w 42"/>
                  <a:gd name="T35" fmla="*/ 42 h 42"/>
                  <a:gd name="T36" fmla="*/ 24 w 42"/>
                  <a:gd name="T37" fmla="*/ 42 h 42"/>
                  <a:gd name="T38" fmla="*/ 24 w 42"/>
                  <a:gd name="T39" fmla="*/ 40 h 42"/>
                  <a:gd name="T40" fmla="*/ 24 w 42"/>
                  <a:gd name="T41" fmla="*/ 40 h 42"/>
                  <a:gd name="T42" fmla="*/ 26 w 42"/>
                  <a:gd name="T43" fmla="*/ 40 h 42"/>
                  <a:gd name="T44" fmla="*/ 28 w 42"/>
                  <a:gd name="T45" fmla="*/ 40 h 42"/>
                  <a:gd name="T46" fmla="*/ 28 w 42"/>
                  <a:gd name="T47" fmla="*/ 38 h 42"/>
                  <a:gd name="T48" fmla="*/ 30 w 42"/>
                  <a:gd name="T49" fmla="*/ 36 h 42"/>
                  <a:gd name="T50" fmla="*/ 30 w 42"/>
                  <a:gd name="T51" fmla="*/ 36 h 42"/>
                  <a:gd name="T52" fmla="*/ 30 w 42"/>
                  <a:gd name="T53" fmla="*/ 32 h 42"/>
                  <a:gd name="T54" fmla="*/ 30 w 42"/>
                  <a:gd name="T55" fmla="*/ 16 h 42"/>
                  <a:gd name="T56" fmla="*/ 30 w 42"/>
                  <a:gd name="T57" fmla="*/ 12 h 42"/>
                  <a:gd name="T58" fmla="*/ 28 w 42"/>
                  <a:gd name="T59" fmla="*/ 8 h 42"/>
                  <a:gd name="T60" fmla="*/ 26 w 42"/>
                  <a:gd name="T61" fmla="*/ 8 h 42"/>
                  <a:gd name="T62" fmla="*/ 24 w 42"/>
                  <a:gd name="T63" fmla="*/ 6 h 42"/>
                  <a:gd name="T64" fmla="*/ 18 w 42"/>
                  <a:gd name="T65" fmla="*/ 8 h 42"/>
                  <a:gd name="T66" fmla="*/ 14 w 42"/>
                  <a:gd name="T67" fmla="*/ 12 h 42"/>
                  <a:gd name="T68" fmla="*/ 14 w 42"/>
                  <a:gd name="T69" fmla="*/ 32 h 42"/>
                  <a:gd name="T70" fmla="*/ 14 w 42"/>
                  <a:gd name="T71" fmla="*/ 36 h 42"/>
                  <a:gd name="T72" fmla="*/ 14 w 42"/>
                  <a:gd name="T73" fmla="*/ 38 h 42"/>
                  <a:gd name="T74" fmla="*/ 14 w 42"/>
                  <a:gd name="T75" fmla="*/ 38 h 42"/>
                  <a:gd name="T76" fmla="*/ 14 w 42"/>
                  <a:gd name="T77" fmla="*/ 40 h 42"/>
                  <a:gd name="T78" fmla="*/ 16 w 42"/>
                  <a:gd name="T79" fmla="*/ 40 h 42"/>
                  <a:gd name="T80" fmla="*/ 18 w 42"/>
                  <a:gd name="T81" fmla="*/ 40 h 42"/>
                  <a:gd name="T82" fmla="*/ 18 w 42"/>
                  <a:gd name="T83" fmla="*/ 42 h 42"/>
                  <a:gd name="T84" fmla="*/ 0 w 42"/>
                  <a:gd name="T85" fmla="*/ 42 h 42"/>
                  <a:gd name="T86" fmla="*/ 0 w 42"/>
                  <a:gd name="T87" fmla="*/ 40 h 42"/>
                  <a:gd name="T88" fmla="*/ 2 w 42"/>
                  <a:gd name="T89" fmla="*/ 40 h 42"/>
                  <a:gd name="T90" fmla="*/ 4 w 42"/>
                  <a:gd name="T91" fmla="*/ 40 h 42"/>
                  <a:gd name="T92" fmla="*/ 4 w 42"/>
                  <a:gd name="T93" fmla="*/ 38 h 42"/>
                  <a:gd name="T94" fmla="*/ 6 w 42"/>
                  <a:gd name="T95" fmla="*/ 36 h 42"/>
                  <a:gd name="T96" fmla="*/ 6 w 42"/>
                  <a:gd name="T97" fmla="*/ 32 h 42"/>
                  <a:gd name="T98" fmla="*/ 6 w 42"/>
                  <a:gd name="T99" fmla="*/ 18 h 42"/>
                  <a:gd name="T100" fmla="*/ 6 w 42"/>
                  <a:gd name="T101" fmla="*/ 12 h 42"/>
                  <a:gd name="T102" fmla="*/ 6 w 42"/>
                  <a:gd name="T103" fmla="*/ 8 h 42"/>
                  <a:gd name="T104" fmla="*/ 6 w 42"/>
                  <a:gd name="T105" fmla="*/ 8 h 42"/>
                  <a:gd name="T106" fmla="*/ 4 w 42"/>
                  <a:gd name="T107" fmla="*/ 6 h 42"/>
                  <a:gd name="T108" fmla="*/ 4 w 42"/>
                  <a:gd name="T109" fmla="*/ 6 h 42"/>
                  <a:gd name="T110" fmla="*/ 4 w 42"/>
                  <a:gd name="T111" fmla="*/ 6 h 42"/>
                  <a:gd name="T112" fmla="*/ 2 w 42"/>
                  <a:gd name="T113" fmla="*/ 6 h 42"/>
                  <a:gd name="T114" fmla="*/ 0 w 42"/>
                  <a:gd name="T115" fmla="*/ 6 h 42"/>
                  <a:gd name="T116" fmla="*/ 0 w 42"/>
                  <a:gd name="T117" fmla="*/ 6 h 42"/>
                  <a:gd name="T118" fmla="*/ 12 w 42"/>
                  <a:gd name="T119" fmla="*/ 0 h 42"/>
                  <a:gd name="T120" fmla="*/ 14 w 42"/>
                  <a:gd name="T121" fmla="*/ 0 h 42"/>
                  <a:gd name="T122" fmla="*/ 14 w 42"/>
                  <a:gd name="T123" fmla="*/ 10 h 4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2"/>
                  <a:gd name="T187" fmla="*/ 0 h 42"/>
                  <a:gd name="T188" fmla="*/ 42 w 42"/>
                  <a:gd name="T189" fmla="*/ 42 h 4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2" h="42">
                    <a:moveTo>
                      <a:pt x="14" y="10"/>
                    </a:moveTo>
                    <a:lnTo>
                      <a:pt x="18" y="4"/>
                    </a:lnTo>
                    <a:lnTo>
                      <a:pt x="22" y="2"/>
                    </a:lnTo>
                    <a:lnTo>
                      <a:pt x="26" y="0"/>
                    </a:lnTo>
                    <a:lnTo>
                      <a:pt x="30" y="2"/>
                    </a:lnTo>
                    <a:lnTo>
                      <a:pt x="32" y="2"/>
                    </a:lnTo>
                    <a:lnTo>
                      <a:pt x="34" y="4"/>
                    </a:lnTo>
                    <a:lnTo>
                      <a:pt x="36" y="8"/>
                    </a:lnTo>
                    <a:lnTo>
                      <a:pt x="36" y="10"/>
                    </a:lnTo>
                    <a:lnTo>
                      <a:pt x="36" y="16"/>
                    </a:lnTo>
                    <a:lnTo>
                      <a:pt x="36" y="32"/>
                    </a:lnTo>
                    <a:lnTo>
                      <a:pt x="38" y="36"/>
                    </a:lnTo>
                    <a:lnTo>
                      <a:pt x="38" y="38"/>
                    </a:lnTo>
                    <a:lnTo>
                      <a:pt x="38" y="40"/>
                    </a:lnTo>
                    <a:lnTo>
                      <a:pt x="40" y="40"/>
                    </a:lnTo>
                    <a:lnTo>
                      <a:pt x="42" y="40"/>
                    </a:lnTo>
                    <a:lnTo>
                      <a:pt x="42" y="42"/>
                    </a:lnTo>
                    <a:lnTo>
                      <a:pt x="24" y="42"/>
                    </a:lnTo>
                    <a:lnTo>
                      <a:pt x="24" y="40"/>
                    </a:lnTo>
                    <a:lnTo>
                      <a:pt x="26" y="40"/>
                    </a:lnTo>
                    <a:lnTo>
                      <a:pt x="28" y="40"/>
                    </a:lnTo>
                    <a:lnTo>
                      <a:pt x="28" y="38"/>
                    </a:lnTo>
                    <a:lnTo>
                      <a:pt x="30" y="36"/>
                    </a:lnTo>
                    <a:lnTo>
                      <a:pt x="30" y="32"/>
                    </a:lnTo>
                    <a:lnTo>
                      <a:pt x="30" y="16"/>
                    </a:lnTo>
                    <a:lnTo>
                      <a:pt x="30" y="12"/>
                    </a:lnTo>
                    <a:lnTo>
                      <a:pt x="28" y="8"/>
                    </a:lnTo>
                    <a:lnTo>
                      <a:pt x="26" y="8"/>
                    </a:lnTo>
                    <a:lnTo>
                      <a:pt x="24" y="6"/>
                    </a:lnTo>
                    <a:lnTo>
                      <a:pt x="18" y="8"/>
                    </a:lnTo>
                    <a:lnTo>
                      <a:pt x="14" y="12"/>
                    </a:lnTo>
                    <a:lnTo>
                      <a:pt x="14" y="32"/>
                    </a:lnTo>
                    <a:lnTo>
                      <a:pt x="14" y="36"/>
                    </a:lnTo>
                    <a:lnTo>
                      <a:pt x="14" y="38"/>
                    </a:lnTo>
                    <a:lnTo>
                      <a:pt x="14" y="40"/>
                    </a:lnTo>
                    <a:lnTo>
                      <a:pt x="16" y="40"/>
                    </a:lnTo>
                    <a:lnTo>
                      <a:pt x="18" y="40"/>
                    </a:lnTo>
                    <a:lnTo>
                      <a:pt x="18" y="42"/>
                    </a:lnTo>
                    <a:lnTo>
                      <a:pt x="0" y="42"/>
                    </a:lnTo>
                    <a:lnTo>
                      <a:pt x="0" y="40"/>
                    </a:lnTo>
                    <a:lnTo>
                      <a:pt x="2" y="40"/>
                    </a:lnTo>
                    <a:lnTo>
                      <a:pt x="4" y="40"/>
                    </a:lnTo>
                    <a:lnTo>
                      <a:pt x="4" y="38"/>
                    </a:lnTo>
                    <a:lnTo>
                      <a:pt x="6" y="36"/>
                    </a:lnTo>
                    <a:lnTo>
                      <a:pt x="6" y="32"/>
                    </a:lnTo>
                    <a:lnTo>
                      <a:pt x="6" y="18"/>
                    </a:lnTo>
                    <a:lnTo>
                      <a:pt x="6" y="12"/>
                    </a:lnTo>
                    <a:lnTo>
                      <a:pt x="6" y="8"/>
                    </a:lnTo>
                    <a:lnTo>
                      <a:pt x="4" y="6"/>
                    </a:lnTo>
                    <a:lnTo>
                      <a:pt x="2" y="6"/>
                    </a:lnTo>
                    <a:lnTo>
                      <a:pt x="0" y="6"/>
                    </a:lnTo>
                    <a:lnTo>
                      <a:pt x="12" y="0"/>
                    </a:lnTo>
                    <a:lnTo>
                      <a:pt x="14" y="0"/>
                    </a:lnTo>
                    <a:lnTo>
                      <a:pt x="14" y="10"/>
                    </a:lnTo>
                    <a:close/>
                  </a:path>
                </a:pathLst>
              </a:custGeom>
              <a:solidFill>
                <a:srgbClr val="000000"/>
              </a:solidFill>
              <a:ln w="0">
                <a:solidFill>
                  <a:srgbClr val="000000"/>
                </a:solidFill>
                <a:round/>
                <a:headEnd/>
                <a:tailEnd/>
              </a:ln>
            </p:spPr>
            <p:txBody>
              <a:bodyPr/>
              <a:lstStyle/>
              <a:p>
                <a:endParaRPr lang="en-CA"/>
              </a:p>
            </p:txBody>
          </p:sp>
          <p:sp>
            <p:nvSpPr>
              <p:cNvPr id="21549" name="Freeform 48"/>
              <p:cNvSpPr>
                <a:spLocks noEditPoints="1"/>
              </p:cNvSpPr>
              <p:nvPr/>
            </p:nvSpPr>
            <p:spPr bwMode="auto">
              <a:xfrm>
                <a:off x="3396" y="2136"/>
                <a:ext cx="32" cy="42"/>
              </a:xfrm>
              <a:custGeom>
                <a:avLst/>
                <a:gdLst>
                  <a:gd name="T0" fmla="*/ 6 w 32"/>
                  <a:gd name="T1" fmla="*/ 16 h 42"/>
                  <a:gd name="T2" fmla="*/ 8 w 32"/>
                  <a:gd name="T3" fmla="*/ 24 h 42"/>
                  <a:gd name="T4" fmla="*/ 10 w 32"/>
                  <a:gd name="T5" fmla="*/ 30 h 42"/>
                  <a:gd name="T6" fmla="*/ 16 w 32"/>
                  <a:gd name="T7" fmla="*/ 34 h 42"/>
                  <a:gd name="T8" fmla="*/ 20 w 32"/>
                  <a:gd name="T9" fmla="*/ 34 h 42"/>
                  <a:gd name="T10" fmla="*/ 24 w 32"/>
                  <a:gd name="T11" fmla="*/ 34 h 42"/>
                  <a:gd name="T12" fmla="*/ 28 w 32"/>
                  <a:gd name="T13" fmla="*/ 32 h 42"/>
                  <a:gd name="T14" fmla="*/ 30 w 32"/>
                  <a:gd name="T15" fmla="*/ 30 h 42"/>
                  <a:gd name="T16" fmla="*/ 32 w 32"/>
                  <a:gd name="T17" fmla="*/ 26 h 42"/>
                  <a:gd name="T18" fmla="*/ 32 w 32"/>
                  <a:gd name="T19" fmla="*/ 26 h 42"/>
                  <a:gd name="T20" fmla="*/ 32 w 32"/>
                  <a:gd name="T21" fmla="*/ 32 h 42"/>
                  <a:gd name="T22" fmla="*/ 28 w 32"/>
                  <a:gd name="T23" fmla="*/ 38 h 42"/>
                  <a:gd name="T24" fmla="*/ 22 w 32"/>
                  <a:gd name="T25" fmla="*/ 40 h 42"/>
                  <a:gd name="T26" fmla="*/ 16 w 32"/>
                  <a:gd name="T27" fmla="*/ 42 h 42"/>
                  <a:gd name="T28" fmla="*/ 10 w 32"/>
                  <a:gd name="T29" fmla="*/ 40 h 42"/>
                  <a:gd name="T30" fmla="*/ 4 w 32"/>
                  <a:gd name="T31" fmla="*/ 36 h 42"/>
                  <a:gd name="T32" fmla="*/ 2 w 32"/>
                  <a:gd name="T33" fmla="*/ 32 h 42"/>
                  <a:gd name="T34" fmla="*/ 0 w 32"/>
                  <a:gd name="T35" fmla="*/ 28 h 42"/>
                  <a:gd name="T36" fmla="*/ 0 w 32"/>
                  <a:gd name="T37" fmla="*/ 22 h 42"/>
                  <a:gd name="T38" fmla="*/ 0 w 32"/>
                  <a:gd name="T39" fmla="*/ 16 h 42"/>
                  <a:gd name="T40" fmla="*/ 2 w 32"/>
                  <a:gd name="T41" fmla="*/ 10 h 42"/>
                  <a:gd name="T42" fmla="*/ 6 w 32"/>
                  <a:gd name="T43" fmla="*/ 6 h 42"/>
                  <a:gd name="T44" fmla="*/ 8 w 32"/>
                  <a:gd name="T45" fmla="*/ 4 h 42"/>
                  <a:gd name="T46" fmla="*/ 14 w 32"/>
                  <a:gd name="T47" fmla="*/ 2 h 42"/>
                  <a:gd name="T48" fmla="*/ 18 w 32"/>
                  <a:gd name="T49" fmla="*/ 0 h 42"/>
                  <a:gd name="T50" fmla="*/ 24 w 32"/>
                  <a:gd name="T51" fmla="*/ 2 h 42"/>
                  <a:gd name="T52" fmla="*/ 28 w 32"/>
                  <a:gd name="T53" fmla="*/ 6 h 42"/>
                  <a:gd name="T54" fmla="*/ 32 w 32"/>
                  <a:gd name="T55" fmla="*/ 10 h 42"/>
                  <a:gd name="T56" fmla="*/ 32 w 32"/>
                  <a:gd name="T57" fmla="*/ 16 h 42"/>
                  <a:gd name="T58" fmla="*/ 6 w 32"/>
                  <a:gd name="T59" fmla="*/ 16 h 42"/>
                  <a:gd name="T60" fmla="*/ 6 w 32"/>
                  <a:gd name="T61" fmla="*/ 14 h 42"/>
                  <a:gd name="T62" fmla="*/ 24 w 32"/>
                  <a:gd name="T63" fmla="*/ 14 h 42"/>
                  <a:gd name="T64" fmla="*/ 24 w 32"/>
                  <a:gd name="T65" fmla="*/ 10 h 42"/>
                  <a:gd name="T66" fmla="*/ 22 w 32"/>
                  <a:gd name="T67" fmla="*/ 8 h 42"/>
                  <a:gd name="T68" fmla="*/ 22 w 32"/>
                  <a:gd name="T69" fmla="*/ 6 h 42"/>
                  <a:gd name="T70" fmla="*/ 20 w 32"/>
                  <a:gd name="T71" fmla="*/ 6 h 42"/>
                  <a:gd name="T72" fmla="*/ 18 w 32"/>
                  <a:gd name="T73" fmla="*/ 4 h 42"/>
                  <a:gd name="T74" fmla="*/ 16 w 32"/>
                  <a:gd name="T75" fmla="*/ 4 h 42"/>
                  <a:gd name="T76" fmla="*/ 12 w 32"/>
                  <a:gd name="T77" fmla="*/ 4 h 42"/>
                  <a:gd name="T78" fmla="*/ 10 w 32"/>
                  <a:gd name="T79" fmla="*/ 6 h 42"/>
                  <a:gd name="T80" fmla="*/ 8 w 32"/>
                  <a:gd name="T81" fmla="*/ 10 h 42"/>
                  <a:gd name="T82" fmla="*/ 6 w 32"/>
                  <a:gd name="T83" fmla="*/ 14 h 4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2"/>
                  <a:gd name="T127" fmla="*/ 0 h 42"/>
                  <a:gd name="T128" fmla="*/ 32 w 32"/>
                  <a:gd name="T129" fmla="*/ 42 h 4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2" h="42">
                    <a:moveTo>
                      <a:pt x="6" y="16"/>
                    </a:moveTo>
                    <a:lnTo>
                      <a:pt x="8" y="24"/>
                    </a:lnTo>
                    <a:lnTo>
                      <a:pt x="10" y="30"/>
                    </a:lnTo>
                    <a:lnTo>
                      <a:pt x="16" y="34"/>
                    </a:lnTo>
                    <a:lnTo>
                      <a:pt x="20" y="34"/>
                    </a:lnTo>
                    <a:lnTo>
                      <a:pt x="24" y="34"/>
                    </a:lnTo>
                    <a:lnTo>
                      <a:pt x="28" y="32"/>
                    </a:lnTo>
                    <a:lnTo>
                      <a:pt x="30" y="30"/>
                    </a:lnTo>
                    <a:lnTo>
                      <a:pt x="32" y="26"/>
                    </a:lnTo>
                    <a:lnTo>
                      <a:pt x="32" y="32"/>
                    </a:lnTo>
                    <a:lnTo>
                      <a:pt x="28" y="38"/>
                    </a:lnTo>
                    <a:lnTo>
                      <a:pt x="22" y="40"/>
                    </a:lnTo>
                    <a:lnTo>
                      <a:pt x="16" y="42"/>
                    </a:lnTo>
                    <a:lnTo>
                      <a:pt x="10" y="40"/>
                    </a:lnTo>
                    <a:lnTo>
                      <a:pt x="4" y="36"/>
                    </a:lnTo>
                    <a:lnTo>
                      <a:pt x="2" y="32"/>
                    </a:lnTo>
                    <a:lnTo>
                      <a:pt x="0" y="28"/>
                    </a:lnTo>
                    <a:lnTo>
                      <a:pt x="0" y="22"/>
                    </a:lnTo>
                    <a:lnTo>
                      <a:pt x="0" y="16"/>
                    </a:lnTo>
                    <a:lnTo>
                      <a:pt x="2" y="10"/>
                    </a:lnTo>
                    <a:lnTo>
                      <a:pt x="6" y="6"/>
                    </a:lnTo>
                    <a:lnTo>
                      <a:pt x="8" y="4"/>
                    </a:lnTo>
                    <a:lnTo>
                      <a:pt x="14" y="2"/>
                    </a:lnTo>
                    <a:lnTo>
                      <a:pt x="18" y="0"/>
                    </a:lnTo>
                    <a:lnTo>
                      <a:pt x="24" y="2"/>
                    </a:lnTo>
                    <a:lnTo>
                      <a:pt x="28" y="6"/>
                    </a:lnTo>
                    <a:lnTo>
                      <a:pt x="32" y="10"/>
                    </a:lnTo>
                    <a:lnTo>
                      <a:pt x="32" y="16"/>
                    </a:lnTo>
                    <a:lnTo>
                      <a:pt x="6" y="16"/>
                    </a:lnTo>
                    <a:close/>
                    <a:moveTo>
                      <a:pt x="6" y="14"/>
                    </a:moveTo>
                    <a:lnTo>
                      <a:pt x="24" y="14"/>
                    </a:lnTo>
                    <a:lnTo>
                      <a:pt x="24" y="10"/>
                    </a:lnTo>
                    <a:lnTo>
                      <a:pt x="22" y="8"/>
                    </a:lnTo>
                    <a:lnTo>
                      <a:pt x="22" y="6"/>
                    </a:lnTo>
                    <a:lnTo>
                      <a:pt x="20" y="6"/>
                    </a:lnTo>
                    <a:lnTo>
                      <a:pt x="18" y="4"/>
                    </a:lnTo>
                    <a:lnTo>
                      <a:pt x="16" y="4"/>
                    </a:lnTo>
                    <a:lnTo>
                      <a:pt x="12" y="4"/>
                    </a:lnTo>
                    <a:lnTo>
                      <a:pt x="10" y="6"/>
                    </a:lnTo>
                    <a:lnTo>
                      <a:pt x="8" y="10"/>
                    </a:lnTo>
                    <a:lnTo>
                      <a:pt x="6" y="14"/>
                    </a:lnTo>
                    <a:close/>
                  </a:path>
                </a:pathLst>
              </a:custGeom>
              <a:solidFill>
                <a:srgbClr val="000000"/>
              </a:solidFill>
              <a:ln w="0">
                <a:solidFill>
                  <a:srgbClr val="000000"/>
                </a:solidFill>
                <a:round/>
                <a:headEnd/>
                <a:tailEnd/>
              </a:ln>
            </p:spPr>
            <p:txBody>
              <a:bodyPr/>
              <a:lstStyle/>
              <a:p>
                <a:endParaRPr lang="en-CA"/>
              </a:p>
            </p:txBody>
          </p:sp>
          <p:sp>
            <p:nvSpPr>
              <p:cNvPr id="21550" name="Freeform 49"/>
              <p:cNvSpPr>
                <a:spLocks/>
              </p:cNvSpPr>
              <p:nvPr/>
            </p:nvSpPr>
            <p:spPr bwMode="auto">
              <a:xfrm>
                <a:off x="3438" y="2136"/>
                <a:ext cx="26" cy="42"/>
              </a:xfrm>
              <a:custGeom>
                <a:avLst/>
                <a:gdLst>
                  <a:gd name="T0" fmla="*/ 22 w 26"/>
                  <a:gd name="T1" fmla="*/ 0 h 42"/>
                  <a:gd name="T2" fmla="*/ 22 w 26"/>
                  <a:gd name="T3" fmla="*/ 14 h 42"/>
                  <a:gd name="T4" fmla="*/ 22 w 26"/>
                  <a:gd name="T5" fmla="*/ 14 h 42"/>
                  <a:gd name="T6" fmla="*/ 20 w 26"/>
                  <a:gd name="T7" fmla="*/ 10 h 42"/>
                  <a:gd name="T8" fmla="*/ 18 w 26"/>
                  <a:gd name="T9" fmla="*/ 6 h 42"/>
                  <a:gd name="T10" fmla="*/ 14 w 26"/>
                  <a:gd name="T11" fmla="*/ 4 h 42"/>
                  <a:gd name="T12" fmla="*/ 12 w 26"/>
                  <a:gd name="T13" fmla="*/ 4 h 42"/>
                  <a:gd name="T14" fmla="*/ 8 w 26"/>
                  <a:gd name="T15" fmla="*/ 4 h 42"/>
                  <a:gd name="T16" fmla="*/ 6 w 26"/>
                  <a:gd name="T17" fmla="*/ 6 h 42"/>
                  <a:gd name="T18" fmla="*/ 6 w 26"/>
                  <a:gd name="T19" fmla="*/ 6 h 42"/>
                  <a:gd name="T20" fmla="*/ 4 w 26"/>
                  <a:gd name="T21" fmla="*/ 8 h 42"/>
                  <a:gd name="T22" fmla="*/ 4 w 26"/>
                  <a:gd name="T23" fmla="*/ 10 h 42"/>
                  <a:gd name="T24" fmla="*/ 6 w 26"/>
                  <a:gd name="T25" fmla="*/ 12 h 42"/>
                  <a:gd name="T26" fmla="*/ 8 w 26"/>
                  <a:gd name="T27" fmla="*/ 14 h 42"/>
                  <a:gd name="T28" fmla="*/ 10 w 26"/>
                  <a:gd name="T29" fmla="*/ 16 h 42"/>
                  <a:gd name="T30" fmla="*/ 16 w 26"/>
                  <a:gd name="T31" fmla="*/ 20 h 42"/>
                  <a:gd name="T32" fmla="*/ 22 w 26"/>
                  <a:gd name="T33" fmla="*/ 22 h 42"/>
                  <a:gd name="T34" fmla="*/ 24 w 26"/>
                  <a:gd name="T35" fmla="*/ 26 h 42"/>
                  <a:gd name="T36" fmla="*/ 26 w 26"/>
                  <a:gd name="T37" fmla="*/ 30 h 42"/>
                  <a:gd name="T38" fmla="*/ 24 w 26"/>
                  <a:gd name="T39" fmla="*/ 36 h 42"/>
                  <a:gd name="T40" fmla="*/ 22 w 26"/>
                  <a:gd name="T41" fmla="*/ 38 h 42"/>
                  <a:gd name="T42" fmla="*/ 18 w 26"/>
                  <a:gd name="T43" fmla="*/ 42 h 42"/>
                  <a:gd name="T44" fmla="*/ 12 w 26"/>
                  <a:gd name="T45" fmla="*/ 42 h 42"/>
                  <a:gd name="T46" fmla="*/ 8 w 26"/>
                  <a:gd name="T47" fmla="*/ 42 h 42"/>
                  <a:gd name="T48" fmla="*/ 4 w 26"/>
                  <a:gd name="T49" fmla="*/ 40 h 42"/>
                  <a:gd name="T50" fmla="*/ 2 w 26"/>
                  <a:gd name="T51" fmla="*/ 40 h 42"/>
                  <a:gd name="T52" fmla="*/ 2 w 26"/>
                  <a:gd name="T53" fmla="*/ 40 h 42"/>
                  <a:gd name="T54" fmla="*/ 0 w 26"/>
                  <a:gd name="T55" fmla="*/ 40 h 42"/>
                  <a:gd name="T56" fmla="*/ 0 w 26"/>
                  <a:gd name="T57" fmla="*/ 42 h 42"/>
                  <a:gd name="T58" fmla="*/ 0 w 26"/>
                  <a:gd name="T59" fmla="*/ 42 h 42"/>
                  <a:gd name="T60" fmla="*/ 0 w 26"/>
                  <a:gd name="T61" fmla="*/ 28 h 42"/>
                  <a:gd name="T62" fmla="*/ 0 w 26"/>
                  <a:gd name="T63" fmla="*/ 28 h 42"/>
                  <a:gd name="T64" fmla="*/ 2 w 26"/>
                  <a:gd name="T65" fmla="*/ 34 h 42"/>
                  <a:gd name="T66" fmla="*/ 4 w 26"/>
                  <a:gd name="T67" fmla="*/ 36 h 42"/>
                  <a:gd name="T68" fmla="*/ 8 w 26"/>
                  <a:gd name="T69" fmla="*/ 38 h 42"/>
                  <a:gd name="T70" fmla="*/ 12 w 26"/>
                  <a:gd name="T71" fmla="*/ 40 h 42"/>
                  <a:gd name="T72" fmla="*/ 16 w 26"/>
                  <a:gd name="T73" fmla="*/ 38 h 42"/>
                  <a:gd name="T74" fmla="*/ 18 w 26"/>
                  <a:gd name="T75" fmla="*/ 38 h 42"/>
                  <a:gd name="T76" fmla="*/ 18 w 26"/>
                  <a:gd name="T77" fmla="*/ 36 h 42"/>
                  <a:gd name="T78" fmla="*/ 20 w 26"/>
                  <a:gd name="T79" fmla="*/ 34 h 42"/>
                  <a:gd name="T80" fmla="*/ 18 w 26"/>
                  <a:gd name="T81" fmla="*/ 30 h 42"/>
                  <a:gd name="T82" fmla="*/ 18 w 26"/>
                  <a:gd name="T83" fmla="*/ 28 h 42"/>
                  <a:gd name="T84" fmla="*/ 14 w 26"/>
                  <a:gd name="T85" fmla="*/ 26 h 42"/>
                  <a:gd name="T86" fmla="*/ 10 w 26"/>
                  <a:gd name="T87" fmla="*/ 24 h 42"/>
                  <a:gd name="T88" fmla="*/ 4 w 26"/>
                  <a:gd name="T89" fmla="*/ 20 h 42"/>
                  <a:gd name="T90" fmla="*/ 2 w 26"/>
                  <a:gd name="T91" fmla="*/ 18 h 42"/>
                  <a:gd name="T92" fmla="*/ 0 w 26"/>
                  <a:gd name="T93" fmla="*/ 16 h 42"/>
                  <a:gd name="T94" fmla="*/ 0 w 26"/>
                  <a:gd name="T95" fmla="*/ 12 h 42"/>
                  <a:gd name="T96" fmla="*/ 0 w 26"/>
                  <a:gd name="T97" fmla="*/ 8 h 42"/>
                  <a:gd name="T98" fmla="*/ 2 w 26"/>
                  <a:gd name="T99" fmla="*/ 4 h 42"/>
                  <a:gd name="T100" fmla="*/ 6 w 26"/>
                  <a:gd name="T101" fmla="*/ 2 h 42"/>
                  <a:gd name="T102" fmla="*/ 12 w 26"/>
                  <a:gd name="T103" fmla="*/ 0 h 42"/>
                  <a:gd name="T104" fmla="*/ 14 w 26"/>
                  <a:gd name="T105" fmla="*/ 2 h 42"/>
                  <a:gd name="T106" fmla="*/ 16 w 26"/>
                  <a:gd name="T107" fmla="*/ 2 h 42"/>
                  <a:gd name="T108" fmla="*/ 18 w 26"/>
                  <a:gd name="T109" fmla="*/ 2 h 42"/>
                  <a:gd name="T110" fmla="*/ 20 w 26"/>
                  <a:gd name="T111" fmla="*/ 2 h 42"/>
                  <a:gd name="T112" fmla="*/ 20 w 26"/>
                  <a:gd name="T113" fmla="*/ 2 h 42"/>
                  <a:gd name="T114" fmla="*/ 20 w 26"/>
                  <a:gd name="T115" fmla="*/ 2 h 42"/>
                  <a:gd name="T116" fmla="*/ 22 w 26"/>
                  <a:gd name="T117" fmla="*/ 2 h 42"/>
                  <a:gd name="T118" fmla="*/ 22 w 26"/>
                  <a:gd name="T119" fmla="*/ 0 h 42"/>
                  <a:gd name="T120" fmla="*/ 22 w 26"/>
                  <a:gd name="T121" fmla="*/ 0 h 4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6"/>
                  <a:gd name="T184" fmla="*/ 0 h 42"/>
                  <a:gd name="T185" fmla="*/ 26 w 26"/>
                  <a:gd name="T186" fmla="*/ 42 h 42"/>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6" h="42">
                    <a:moveTo>
                      <a:pt x="22" y="0"/>
                    </a:moveTo>
                    <a:lnTo>
                      <a:pt x="22" y="14"/>
                    </a:lnTo>
                    <a:lnTo>
                      <a:pt x="20" y="10"/>
                    </a:lnTo>
                    <a:lnTo>
                      <a:pt x="18" y="6"/>
                    </a:lnTo>
                    <a:lnTo>
                      <a:pt x="14" y="4"/>
                    </a:lnTo>
                    <a:lnTo>
                      <a:pt x="12" y="4"/>
                    </a:lnTo>
                    <a:lnTo>
                      <a:pt x="8" y="4"/>
                    </a:lnTo>
                    <a:lnTo>
                      <a:pt x="6" y="6"/>
                    </a:lnTo>
                    <a:lnTo>
                      <a:pt x="4" y="8"/>
                    </a:lnTo>
                    <a:lnTo>
                      <a:pt x="4" y="10"/>
                    </a:lnTo>
                    <a:lnTo>
                      <a:pt x="6" y="12"/>
                    </a:lnTo>
                    <a:lnTo>
                      <a:pt x="8" y="14"/>
                    </a:lnTo>
                    <a:lnTo>
                      <a:pt x="10" y="16"/>
                    </a:lnTo>
                    <a:lnTo>
                      <a:pt x="16" y="20"/>
                    </a:lnTo>
                    <a:lnTo>
                      <a:pt x="22" y="22"/>
                    </a:lnTo>
                    <a:lnTo>
                      <a:pt x="24" y="26"/>
                    </a:lnTo>
                    <a:lnTo>
                      <a:pt x="26" y="30"/>
                    </a:lnTo>
                    <a:lnTo>
                      <a:pt x="24" y="36"/>
                    </a:lnTo>
                    <a:lnTo>
                      <a:pt x="22" y="38"/>
                    </a:lnTo>
                    <a:lnTo>
                      <a:pt x="18" y="42"/>
                    </a:lnTo>
                    <a:lnTo>
                      <a:pt x="12" y="42"/>
                    </a:lnTo>
                    <a:lnTo>
                      <a:pt x="8" y="42"/>
                    </a:lnTo>
                    <a:lnTo>
                      <a:pt x="4" y="40"/>
                    </a:lnTo>
                    <a:lnTo>
                      <a:pt x="2" y="40"/>
                    </a:lnTo>
                    <a:lnTo>
                      <a:pt x="0" y="40"/>
                    </a:lnTo>
                    <a:lnTo>
                      <a:pt x="0" y="42"/>
                    </a:lnTo>
                    <a:lnTo>
                      <a:pt x="0" y="28"/>
                    </a:lnTo>
                    <a:lnTo>
                      <a:pt x="2" y="34"/>
                    </a:lnTo>
                    <a:lnTo>
                      <a:pt x="4" y="36"/>
                    </a:lnTo>
                    <a:lnTo>
                      <a:pt x="8" y="38"/>
                    </a:lnTo>
                    <a:lnTo>
                      <a:pt x="12" y="40"/>
                    </a:lnTo>
                    <a:lnTo>
                      <a:pt x="16" y="38"/>
                    </a:lnTo>
                    <a:lnTo>
                      <a:pt x="18" y="38"/>
                    </a:lnTo>
                    <a:lnTo>
                      <a:pt x="18" y="36"/>
                    </a:lnTo>
                    <a:lnTo>
                      <a:pt x="20" y="34"/>
                    </a:lnTo>
                    <a:lnTo>
                      <a:pt x="18" y="30"/>
                    </a:lnTo>
                    <a:lnTo>
                      <a:pt x="18" y="28"/>
                    </a:lnTo>
                    <a:lnTo>
                      <a:pt x="14" y="26"/>
                    </a:lnTo>
                    <a:lnTo>
                      <a:pt x="10" y="24"/>
                    </a:lnTo>
                    <a:lnTo>
                      <a:pt x="4" y="20"/>
                    </a:lnTo>
                    <a:lnTo>
                      <a:pt x="2" y="18"/>
                    </a:lnTo>
                    <a:lnTo>
                      <a:pt x="0" y="16"/>
                    </a:lnTo>
                    <a:lnTo>
                      <a:pt x="0" y="12"/>
                    </a:lnTo>
                    <a:lnTo>
                      <a:pt x="0" y="8"/>
                    </a:lnTo>
                    <a:lnTo>
                      <a:pt x="2" y="4"/>
                    </a:lnTo>
                    <a:lnTo>
                      <a:pt x="6" y="2"/>
                    </a:lnTo>
                    <a:lnTo>
                      <a:pt x="12" y="0"/>
                    </a:lnTo>
                    <a:lnTo>
                      <a:pt x="14" y="2"/>
                    </a:lnTo>
                    <a:lnTo>
                      <a:pt x="16" y="2"/>
                    </a:lnTo>
                    <a:lnTo>
                      <a:pt x="18" y="2"/>
                    </a:lnTo>
                    <a:lnTo>
                      <a:pt x="20" y="2"/>
                    </a:lnTo>
                    <a:lnTo>
                      <a:pt x="22" y="2"/>
                    </a:lnTo>
                    <a:lnTo>
                      <a:pt x="22" y="0"/>
                    </a:lnTo>
                    <a:close/>
                  </a:path>
                </a:pathLst>
              </a:custGeom>
              <a:solidFill>
                <a:srgbClr val="000000"/>
              </a:solidFill>
              <a:ln w="0">
                <a:solidFill>
                  <a:srgbClr val="000000"/>
                </a:solidFill>
                <a:round/>
                <a:headEnd/>
                <a:tailEnd/>
              </a:ln>
            </p:spPr>
            <p:txBody>
              <a:bodyPr/>
              <a:lstStyle/>
              <a:p>
                <a:endParaRPr lang="en-CA"/>
              </a:p>
            </p:txBody>
          </p:sp>
          <p:sp>
            <p:nvSpPr>
              <p:cNvPr id="21551" name="Freeform 50"/>
              <p:cNvSpPr>
                <a:spLocks noEditPoints="1"/>
              </p:cNvSpPr>
              <p:nvPr/>
            </p:nvSpPr>
            <p:spPr bwMode="auto">
              <a:xfrm>
                <a:off x="3470" y="2136"/>
                <a:ext cx="32" cy="42"/>
              </a:xfrm>
              <a:custGeom>
                <a:avLst/>
                <a:gdLst>
                  <a:gd name="T0" fmla="*/ 6 w 32"/>
                  <a:gd name="T1" fmla="*/ 16 h 42"/>
                  <a:gd name="T2" fmla="*/ 6 w 32"/>
                  <a:gd name="T3" fmla="*/ 24 h 42"/>
                  <a:gd name="T4" fmla="*/ 10 w 32"/>
                  <a:gd name="T5" fmla="*/ 30 h 42"/>
                  <a:gd name="T6" fmla="*/ 14 w 32"/>
                  <a:gd name="T7" fmla="*/ 34 h 42"/>
                  <a:gd name="T8" fmla="*/ 20 w 32"/>
                  <a:gd name="T9" fmla="*/ 34 h 42"/>
                  <a:gd name="T10" fmla="*/ 24 w 32"/>
                  <a:gd name="T11" fmla="*/ 34 h 42"/>
                  <a:gd name="T12" fmla="*/ 26 w 32"/>
                  <a:gd name="T13" fmla="*/ 32 h 42"/>
                  <a:gd name="T14" fmla="*/ 28 w 32"/>
                  <a:gd name="T15" fmla="*/ 30 h 42"/>
                  <a:gd name="T16" fmla="*/ 30 w 32"/>
                  <a:gd name="T17" fmla="*/ 26 h 42"/>
                  <a:gd name="T18" fmla="*/ 32 w 32"/>
                  <a:gd name="T19" fmla="*/ 26 h 42"/>
                  <a:gd name="T20" fmla="*/ 30 w 32"/>
                  <a:gd name="T21" fmla="*/ 32 h 42"/>
                  <a:gd name="T22" fmla="*/ 26 w 32"/>
                  <a:gd name="T23" fmla="*/ 38 h 42"/>
                  <a:gd name="T24" fmla="*/ 22 w 32"/>
                  <a:gd name="T25" fmla="*/ 40 h 42"/>
                  <a:gd name="T26" fmla="*/ 16 w 32"/>
                  <a:gd name="T27" fmla="*/ 42 h 42"/>
                  <a:gd name="T28" fmla="*/ 10 w 32"/>
                  <a:gd name="T29" fmla="*/ 40 h 42"/>
                  <a:gd name="T30" fmla="*/ 4 w 32"/>
                  <a:gd name="T31" fmla="*/ 36 h 42"/>
                  <a:gd name="T32" fmla="*/ 2 w 32"/>
                  <a:gd name="T33" fmla="*/ 32 h 42"/>
                  <a:gd name="T34" fmla="*/ 0 w 32"/>
                  <a:gd name="T35" fmla="*/ 28 h 42"/>
                  <a:gd name="T36" fmla="*/ 0 w 32"/>
                  <a:gd name="T37" fmla="*/ 22 h 42"/>
                  <a:gd name="T38" fmla="*/ 0 w 32"/>
                  <a:gd name="T39" fmla="*/ 16 h 42"/>
                  <a:gd name="T40" fmla="*/ 2 w 32"/>
                  <a:gd name="T41" fmla="*/ 10 h 42"/>
                  <a:gd name="T42" fmla="*/ 4 w 32"/>
                  <a:gd name="T43" fmla="*/ 6 h 42"/>
                  <a:gd name="T44" fmla="*/ 8 w 32"/>
                  <a:gd name="T45" fmla="*/ 4 h 42"/>
                  <a:gd name="T46" fmla="*/ 12 w 32"/>
                  <a:gd name="T47" fmla="*/ 2 h 42"/>
                  <a:gd name="T48" fmla="*/ 16 w 32"/>
                  <a:gd name="T49" fmla="*/ 0 h 42"/>
                  <a:gd name="T50" fmla="*/ 22 w 32"/>
                  <a:gd name="T51" fmla="*/ 2 h 42"/>
                  <a:gd name="T52" fmla="*/ 28 w 32"/>
                  <a:gd name="T53" fmla="*/ 6 h 42"/>
                  <a:gd name="T54" fmla="*/ 30 w 32"/>
                  <a:gd name="T55" fmla="*/ 10 h 42"/>
                  <a:gd name="T56" fmla="*/ 32 w 32"/>
                  <a:gd name="T57" fmla="*/ 16 h 42"/>
                  <a:gd name="T58" fmla="*/ 6 w 32"/>
                  <a:gd name="T59" fmla="*/ 16 h 42"/>
                  <a:gd name="T60" fmla="*/ 6 w 32"/>
                  <a:gd name="T61" fmla="*/ 14 h 42"/>
                  <a:gd name="T62" fmla="*/ 22 w 32"/>
                  <a:gd name="T63" fmla="*/ 14 h 42"/>
                  <a:gd name="T64" fmla="*/ 22 w 32"/>
                  <a:gd name="T65" fmla="*/ 10 h 42"/>
                  <a:gd name="T66" fmla="*/ 22 w 32"/>
                  <a:gd name="T67" fmla="*/ 8 h 42"/>
                  <a:gd name="T68" fmla="*/ 20 w 32"/>
                  <a:gd name="T69" fmla="*/ 6 h 42"/>
                  <a:gd name="T70" fmla="*/ 18 w 32"/>
                  <a:gd name="T71" fmla="*/ 6 h 42"/>
                  <a:gd name="T72" fmla="*/ 16 w 32"/>
                  <a:gd name="T73" fmla="*/ 4 h 42"/>
                  <a:gd name="T74" fmla="*/ 14 w 32"/>
                  <a:gd name="T75" fmla="*/ 4 h 42"/>
                  <a:gd name="T76" fmla="*/ 12 w 32"/>
                  <a:gd name="T77" fmla="*/ 4 h 42"/>
                  <a:gd name="T78" fmla="*/ 8 w 32"/>
                  <a:gd name="T79" fmla="*/ 6 h 42"/>
                  <a:gd name="T80" fmla="*/ 6 w 32"/>
                  <a:gd name="T81" fmla="*/ 10 h 42"/>
                  <a:gd name="T82" fmla="*/ 6 w 32"/>
                  <a:gd name="T83" fmla="*/ 14 h 4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2"/>
                  <a:gd name="T127" fmla="*/ 0 h 42"/>
                  <a:gd name="T128" fmla="*/ 32 w 32"/>
                  <a:gd name="T129" fmla="*/ 42 h 4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2" h="42">
                    <a:moveTo>
                      <a:pt x="6" y="16"/>
                    </a:moveTo>
                    <a:lnTo>
                      <a:pt x="6" y="24"/>
                    </a:lnTo>
                    <a:lnTo>
                      <a:pt x="10" y="30"/>
                    </a:lnTo>
                    <a:lnTo>
                      <a:pt x="14" y="34"/>
                    </a:lnTo>
                    <a:lnTo>
                      <a:pt x="20" y="34"/>
                    </a:lnTo>
                    <a:lnTo>
                      <a:pt x="24" y="34"/>
                    </a:lnTo>
                    <a:lnTo>
                      <a:pt x="26" y="32"/>
                    </a:lnTo>
                    <a:lnTo>
                      <a:pt x="28" y="30"/>
                    </a:lnTo>
                    <a:lnTo>
                      <a:pt x="30" y="26"/>
                    </a:lnTo>
                    <a:lnTo>
                      <a:pt x="32" y="26"/>
                    </a:lnTo>
                    <a:lnTo>
                      <a:pt x="30" y="32"/>
                    </a:lnTo>
                    <a:lnTo>
                      <a:pt x="26" y="38"/>
                    </a:lnTo>
                    <a:lnTo>
                      <a:pt x="22" y="40"/>
                    </a:lnTo>
                    <a:lnTo>
                      <a:pt x="16" y="42"/>
                    </a:lnTo>
                    <a:lnTo>
                      <a:pt x="10" y="40"/>
                    </a:lnTo>
                    <a:lnTo>
                      <a:pt x="4" y="36"/>
                    </a:lnTo>
                    <a:lnTo>
                      <a:pt x="2" y="32"/>
                    </a:lnTo>
                    <a:lnTo>
                      <a:pt x="0" y="28"/>
                    </a:lnTo>
                    <a:lnTo>
                      <a:pt x="0" y="22"/>
                    </a:lnTo>
                    <a:lnTo>
                      <a:pt x="0" y="16"/>
                    </a:lnTo>
                    <a:lnTo>
                      <a:pt x="2" y="10"/>
                    </a:lnTo>
                    <a:lnTo>
                      <a:pt x="4" y="6"/>
                    </a:lnTo>
                    <a:lnTo>
                      <a:pt x="8" y="4"/>
                    </a:lnTo>
                    <a:lnTo>
                      <a:pt x="12" y="2"/>
                    </a:lnTo>
                    <a:lnTo>
                      <a:pt x="16" y="0"/>
                    </a:lnTo>
                    <a:lnTo>
                      <a:pt x="22" y="2"/>
                    </a:lnTo>
                    <a:lnTo>
                      <a:pt x="28" y="6"/>
                    </a:lnTo>
                    <a:lnTo>
                      <a:pt x="30" y="10"/>
                    </a:lnTo>
                    <a:lnTo>
                      <a:pt x="32" y="16"/>
                    </a:lnTo>
                    <a:lnTo>
                      <a:pt x="6" y="16"/>
                    </a:lnTo>
                    <a:close/>
                    <a:moveTo>
                      <a:pt x="6" y="14"/>
                    </a:moveTo>
                    <a:lnTo>
                      <a:pt x="22" y="14"/>
                    </a:lnTo>
                    <a:lnTo>
                      <a:pt x="22" y="10"/>
                    </a:lnTo>
                    <a:lnTo>
                      <a:pt x="22" y="8"/>
                    </a:lnTo>
                    <a:lnTo>
                      <a:pt x="20" y="6"/>
                    </a:lnTo>
                    <a:lnTo>
                      <a:pt x="18" y="6"/>
                    </a:lnTo>
                    <a:lnTo>
                      <a:pt x="16" y="4"/>
                    </a:lnTo>
                    <a:lnTo>
                      <a:pt x="14" y="4"/>
                    </a:lnTo>
                    <a:lnTo>
                      <a:pt x="12" y="4"/>
                    </a:lnTo>
                    <a:lnTo>
                      <a:pt x="8" y="6"/>
                    </a:lnTo>
                    <a:lnTo>
                      <a:pt x="6" y="10"/>
                    </a:lnTo>
                    <a:lnTo>
                      <a:pt x="6" y="14"/>
                    </a:lnTo>
                    <a:close/>
                  </a:path>
                </a:pathLst>
              </a:custGeom>
              <a:solidFill>
                <a:srgbClr val="000000"/>
              </a:solidFill>
              <a:ln w="0">
                <a:solidFill>
                  <a:srgbClr val="000000"/>
                </a:solidFill>
                <a:round/>
                <a:headEnd/>
                <a:tailEnd/>
              </a:ln>
            </p:spPr>
            <p:txBody>
              <a:bodyPr/>
              <a:lstStyle/>
              <a:p>
                <a:endParaRPr lang="en-CA"/>
              </a:p>
            </p:txBody>
          </p:sp>
          <p:sp>
            <p:nvSpPr>
              <p:cNvPr id="21552" name="Rectangle 51"/>
              <p:cNvSpPr>
                <a:spLocks noChangeArrowheads="1"/>
              </p:cNvSpPr>
              <p:nvPr/>
            </p:nvSpPr>
            <p:spPr bwMode="auto">
              <a:xfrm>
                <a:off x="3528" y="2104"/>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553" name="Freeform 52"/>
              <p:cNvSpPr>
                <a:spLocks/>
              </p:cNvSpPr>
              <p:nvPr/>
            </p:nvSpPr>
            <p:spPr bwMode="auto">
              <a:xfrm>
                <a:off x="3672" y="2116"/>
                <a:ext cx="36" cy="62"/>
              </a:xfrm>
              <a:custGeom>
                <a:avLst/>
                <a:gdLst>
                  <a:gd name="T0" fmla="*/ 16 w 36"/>
                  <a:gd name="T1" fmla="*/ 24 h 62"/>
                  <a:gd name="T2" fmla="*/ 16 w 36"/>
                  <a:gd name="T3" fmla="*/ 52 h 62"/>
                  <a:gd name="T4" fmla="*/ 16 w 36"/>
                  <a:gd name="T5" fmla="*/ 56 h 62"/>
                  <a:gd name="T6" fmla="*/ 16 w 36"/>
                  <a:gd name="T7" fmla="*/ 58 h 62"/>
                  <a:gd name="T8" fmla="*/ 18 w 36"/>
                  <a:gd name="T9" fmla="*/ 60 h 62"/>
                  <a:gd name="T10" fmla="*/ 20 w 36"/>
                  <a:gd name="T11" fmla="*/ 60 h 62"/>
                  <a:gd name="T12" fmla="*/ 24 w 36"/>
                  <a:gd name="T13" fmla="*/ 60 h 62"/>
                  <a:gd name="T14" fmla="*/ 24 w 36"/>
                  <a:gd name="T15" fmla="*/ 62 h 62"/>
                  <a:gd name="T16" fmla="*/ 0 w 36"/>
                  <a:gd name="T17" fmla="*/ 62 h 62"/>
                  <a:gd name="T18" fmla="*/ 0 w 36"/>
                  <a:gd name="T19" fmla="*/ 60 h 62"/>
                  <a:gd name="T20" fmla="*/ 2 w 36"/>
                  <a:gd name="T21" fmla="*/ 60 h 62"/>
                  <a:gd name="T22" fmla="*/ 4 w 36"/>
                  <a:gd name="T23" fmla="*/ 60 h 62"/>
                  <a:gd name="T24" fmla="*/ 6 w 36"/>
                  <a:gd name="T25" fmla="*/ 60 h 62"/>
                  <a:gd name="T26" fmla="*/ 6 w 36"/>
                  <a:gd name="T27" fmla="*/ 58 h 62"/>
                  <a:gd name="T28" fmla="*/ 8 w 36"/>
                  <a:gd name="T29" fmla="*/ 56 h 62"/>
                  <a:gd name="T30" fmla="*/ 8 w 36"/>
                  <a:gd name="T31" fmla="*/ 54 h 62"/>
                  <a:gd name="T32" fmla="*/ 8 w 36"/>
                  <a:gd name="T33" fmla="*/ 52 h 62"/>
                  <a:gd name="T34" fmla="*/ 8 w 36"/>
                  <a:gd name="T35" fmla="*/ 24 h 62"/>
                  <a:gd name="T36" fmla="*/ 0 w 36"/>
                  <a:gd name="T37" fmla="*/ 24 h 62"/>
                  <a:gd name="T38" fmla="*/ 0 w 36"/>
                  <a:gd name="T39" fmla="*/ 22 h 62"/>
                  <a:gd name="T40" fmla="*/ 8 w 36"/>
                  <a:gd name="T41" fmla="*/ 22 h 62"/>
                  <a:gd name="T42" fmla="*/ 8 w 36"/>
                  <a:gd name="T43" fmla="*/ 20 h 62"/>
                  <a:gd name="T44" fmla="*/ 8 w 36"/>
                  <a:gd name="T45" fmla="*/ 14 h 62"/>
                  <a:gd name="T46" fmla="*/ 10 w 36"/>
                  <a:gd name="T47" fmla="*/ 10 h 62"/>
                  <a:gd name="T48" fmla="*/ 12 w 36"/>
                  <a:gd name="T49" fmla="*/ 6 h 62"/>
                  <a:gd name="T50" fmla="*/ 16 w 36"/>
                  <a:gd name="T51" fmla="*/ 2 h 62"/>
                  <a:gd name="T52" fmla="*/ 20 w 36"/>
                  <a:gd name="T53" fmla="*/ 0 h 62"/>
                  <a:gd name="T54" fmla="*/ 24 w 36"/>
                  <a:gd name="T55" fmla="*/ 0 h 62"/>
                  <a:gd name="T56" fmla="*/ 28 w 36"/>
                  <a:gd name="T57" fmla="*/ 0 h 62"/>
                  <a:gd name="T58" fmla="*/ 32 w 36"/>
                  <a:gd name="T59" fmla="*/ 2 h 62"/>
                  <a:gd name="T60" fmla="*/ 34 w 36"/>
                  <a:gd name="T61" fmla="*/ 6 h 62"/>
                  <a:gd name="T62" fmla="*/ 36 w 36"/>
                  <a:gd name="T63" fmla="*/ 8 h 62"/>
                  <a:gd name="T64" fmla="*/ 34 w 36"/>
                  <a:gd name="T65" fmla="*/ 8 h 62"/>
                  <a:gd name="T66" fmla="*/ 34 w 36"/>
                  <a:gd name="T67" fmla="*/ 10 h 62"/>
                  <a:gd name="T68" fmla="*/ 32 w 36"/>
                  <a:gd name="T69" fmla="*/ 10 h 62"/>
                  <a:gd name="T70" fmla="*/ 32 w 36"/>
                  <a:gd name="T71" fmla="*/ 10 h 62"/>
                  <a:gd name="T72" fmla="*/ 30 w 36"/>
                  <a:gd name="T73" fmla="*/ 10 h 62"/>
                  <a:gd name="T74" fmla="*/ 30 w 36"/>
                  <a:gd name="T75" fmla="*/ 10 h 62"/>
                  <a:gd name="T76" fmla="*/ 28 w 36"/>
                  <a:gd name="T77" fmla="*/ 8 h 62"/>
                  <a:gd name="T78" fmla="*/ 26 w 36"/>
                  <a:gd name="T79" fmla="*/ 6 h 62"/>
                  <a:gd name="T80" fmla="*/ 26 w 36"/>
                  <a:gd name="T81" fmla="*/ 4 h 62"/>
                  <a:gd name="T82" fmla="*/ 24 w 36"/>
                  <a:gd name="T83" fmla="*/ 4 h 62"/>
                  <a:gd name="T84" fmla="*/ 22 w 36"/>
                  <a:gd name="T85" fmla="*/ 2 h 62"/>
                  <a:gd name="T86" fmla="*/ 20 w 36"/>
                  <a:gd name="T87" fmla="*/ 2 h 62"/>
                  <a:gd name="T88" fmla="*/ 20 w 36"/>
                  <a:gd name="T89" fmla="*/ 2 h 62"/>
                  <a:gd name="T90" fmla="*/ 18 w 36"/>
                  <a:gd name="T91" fmla="*/ 4 h 62"/>
                  <a:gd name="T92" fmla="*/ 16 w 36"/>
                  <a:gd name="T93" fmla="*/ 6 h 62"/>
                  <a:gd name="T94" fmla="*/ 16 w 36"/>
                  <a:gd name="T95" fmla="*/ 8 h 62"/>
                  <a:gd name="T96" fmla="*/ 16 w 36"/>
                  <a:gd name="T97" fmla="*/ 12 h 62"/>
                  <a:gd name="T98" fmla="*/ 16 w 36"/>
                  <a:gd name="T99" fmla="*/ 18 h 62"/>
                  <a:gd name="T100" fmla="*/ 16 w 36"/>
                  <a:gd name="T101" fmla="*/ 22 h 62"/>
                  <a:gd name="T102" fmla="*/ 26 w 36"/>
                  <a:gd name="T103" fmla="*/ 22 h 62"/>
                  <a:gd name="T104" fmla="*/ 26 w 36"/>
                  <a:gd name="T105" fmla="*/ 24 h 62"/>
                  <a:gd name="T106" fmla="*/ 16 w 36"/>
                  <a:gd name="T107" fmla="*/ 24 h 62"/>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36"/>
                  <a:gd name="T163" fmla="*/ 0 h 62"/>
                  <a:gd name="T164" fmla="*/ 36 w 36"/>
                  <a:gd name="T165" fmla="*/ 62 h 62"/>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36" h="62">
                    <a:moveTo>
                      <a:pt x="16" y="24"/>
                    </a:moveTo>
                    <a:lnTo>
                      <a:pt x="16" y="52"/>
                    </a:lnTo>
                    <a:lnTo>
                      <a:pt x="16" y="56"/>
                    </a:lnTo>
                    <a:lnTo>
                      <a:pt x="16" y="58"/>
                    </a:lnTo>
                    <a:lnTo>
                      <a:pt x="18" y="60"/>
                    </a:lnTo>
                    <a:lnTo>
                      <a:pt x="20" y="60"/>
                    </a:lnTo>
                    <a:lnTo>
                      <a:pt x="24" y="60"/>
                    </a:lnTo>
                    <a:lnTo>
                      <a:pt x="24" y="62"/>
                    </a:lnTo>
                    <a:lnTo>
                      <a:pt x="0" y="62"/>
                    </a:lnTo>
                    <a:lnTo>
                      <a:pt x="0" y="60"/>
                    </a:lnTo>
                    <a:lnTo>
                      <a:pt x="2" y="60"/>
                    </a:lnTo>
                    <a:lnTo>
                      <a:pt x="4" y="60"/>
                    </a:lnTo>
                    <a:lnTo>
                      <a:pt x="6" y="60"/>
                    </a:lnTo>
                    <a:lnTo>
                      <a:pt x="6" y="58"/>
                    </a:lnTo>
                    <a:lnTo>
                      <a:pt x="8" y="56"/>
                    </a:lnTo>
                    <a:lnTo>
                      <a:pt x="8" y="54"/>
                    </a:lnTo>
                    <a:lnTo>
                      <a:pt x="8" y="52"/>
                    </a:lnTo>
                    <a:lnTo>
                      <a:pt x="8" y="24"/>
                    </a:lnTo>
                    <a:lnTo>
                      <a:pt x="0" y="24"/>
                    </a:lnTo>
                    <a:lnTo>
                      <a:pt x="0" y="22"/>
                    </a:lnTo>
                    <a:lnTo>
                      <a:pt x="8" y="22"/>
                    </a:lnTo>
                    <a:lnTo>
                      <a:pt x="8" y="20"/>
                    </a:lnTo>
                    <a:lnTo>
                      <a:pt x="8" y="14"/>
                    </a:lnTo>
                    <a:lnTo>
                      <a:pt x="10" y="10"/>
                    </a:lnTo>
                    <a:lnTo>
                      <a:pt x="12" y="6"/>
                    </a:lnTo>
                    <a:lnTo>
                      <a:pt x="16" y="2"/>
                    </a:lnTo>
                    <a:lnTo>
                      <a:pt x="20" y="0"/>
                    </a:lnTo>
                    <a:lnTo>
                      <a:pt x="24" y="0"/>
                    </a:lnTo>
                    <a:lnTo>
                      <a:pt x="28" y="0"/>
                    </a:lnTo>
                    <a:lnTo>
                      <a:pt x="32" y="2"/>
                    </a:lnTo>
                    <a:lnTo>
                      <a:pt x="34" y="6"/>
                    </a:lnTo>
                    <a:lnTo>
                      <a:pt x="36" y="8"/>
                    </a:lnTo>
                    <a:lnTo>
                      <a:pt x="34" y="8"/>
                    </a:lnTo>
                    <a:lnTo>
                      <a:pt x="34" y="10"/>
                    </a:lnTo>
                    <a:lnTo>
                      <a:pt x="32" y="10"/>
                    </a:lnTo>
                    <a:lnTo>
                      <a:pt x="30" y="10"/>
                    </a:lnTo>
                    <a:lnTo>
                      <a:pt x="28" y="8"/>
                    </a:lnTo>
                    <a:lnTo>
                      <a:pt x="26" y="6"/>
                    </a:lnTo>
                    <a:lnTo>
                      <a:pt x="26" y="4"/>
                    </a:lnTo>
                    <a:lnTo>
                      <a:pt x="24" y="4"/>
                    </a:lnTo>
                    <a:lnTo>
                      <a:pt x="22" y="2"/>
                    </a:lnTo>
                    <a:lnTo>
                      <a:pt x="20" y="2"/>
                    </a:lnTo>
                    <a:lnTo>
                      <a:pt x="18" y="4"/>
                    </a:lnTo>
                    <a:lnTo>
                      <a:pt x="16" y="6"/>
                    </a:lnTo>
                    <a:lnTo>
                      <a:pt x="16" y="8"/>
                    </a:lnTo>
                    <a:lnTo>
                      <a:pt x="16" y="12"/>
                    </a:lnTo>
                    <a:lnTo>
                      <a:pt x="16" y="18"/>
                    </a:lnTo>
                    <a:lnTo>
                      <a:pt x="16" y="22"/>
                    </a:lnTo>
                    <a:lnTo>
                      <a:pt x="26" y="22"/>
                    </a:lnTo>
                    <a:lnTo>
                      <a:pt x="26" y="24"/>
                    </a:lnTo>
                    <a:lnTo>
                      <a:pt x="16" y="24"/>
                    </a:lnTo>
                    <a:close/>
                  </a:path>
                </a:pathLst>
              </a:custGeom>
              <a:solidFill>
                <a:srgbClr val="000000"/>
              </a:solidFill>
              <a:ln w="0">
                <a:solidFill>
                  <a:srgbClr val="000000"/>
                </a:solidFill>
                <a:round/>
                <a:headEnd/>
                <a:tailEnd/>
              </a:ln>
            </p:spPr>
            <p:txBody>
              <a:bodyPr/>
              <a:lstStyle/>
              <a:p>
                <a:endParaRPr lang="en-CA"/>
              </a:p>
            </p:txBody>
          </p:sp>
          <p:sp>
            <p:nvSpPr>
              <p:cNvPr id="21554" name="Freeform 53"/>
              <p:cNvSpPr>
                <a:spLocks noEditPoints="1"/>
              </p:cNvSpPr>
              <p:nvPr/>
            </p:nvSpPr>
            <p:spPr bwMode="auto">
              <a:xfrm>
                <a:off x="3700" y="2136"/>
                <a:ext cx="38" cy="42"/>
              </a:xfrm>
              <a:custGeom>
                <a:avLst/>
                <a:gdLst>
                  <a:gd name="T0" fmla="*/ 20 w 38"/>
                  <a:gd name="T1" fmla="*/ 0 h 42"/>
                  <a:gd name="T2" fmla="*/ 24 w 38"/>
                  <a:gd name="T3" fmla="*/ 2 h 42"/>
                  <a:gd name="T4" fmla="*/ 30 w 38"/>
                  <a:gd name="T5" fmla="*/ 4 h 42"/>
                  <a:gd name="T6" fmla="*/ 34 w 38"/>
                  <a:gd name="T7" fmla="*/ 8 h 42"/>
                  <a:gd name="T8" fmla="*/ 36 w 38"/>
                  <a:gd name="T9" fmla="*/ 14 h 42"/>
                  <a:gd name="T10" fmla="*/ 38 w 38"/>
                  <a:gd name="T11" fmla="*/ 20 h 42"/>
                  <a:gd name="T12" fmla="*/ 38 w 38"/>
                  <a:gd name="T13" fmla="*/ 26 h 42"/>
                  <a:gd name="T14" fmla="*/ 36 w 38"/>
                  <a:gd name="T15" fmla="*/ 32 h 42"/>
                  <a:gd name="T16" fmla="*/ 32 w 38"/>
                  <a:gd name="T17" fmla="*/ 36 h 42"/>
                  <a:gd name="T18" fmla="*/ 28 w 38"/>
                  <a:gd name="T19" fmla="*/ 40 h 42"/>
                  <a:gd name="T20" fmla="*/ 24 w 38"/>
                  <a:gd name="T21" fmla="*/ 42 h 42"/>
                  <a:gd name="T22" fmla="*/ 18 w 38"/>
                  <a:gd name="T23" fmla="*/ 42 h 42"/>
                  <a:gd name="T24" fmla="*/ 14 w 38"/>
                  <a:gd name="T25" fmla="*/ 42 h 42"/>
                  <a:gd name="T26" fmla="*/ 8 w 38"/>
                  <a:gd name="T27" fmla="*/ 38 h 42"/>
                  <a:gd name="T28" fmla="*/ 6 w 38"/>
                  <a:gd name="T29" fmla="*/ 36 h 42"/>
                  <a:gd name="T30" fmla="*/ 2 w 38"/>
                  <a:gd name="T31" fmla="*/ 28 h 42"/>
                  <a:gd name="T32" fmla="*/ 0 w 38"/>
                  <a:gd name="T33" fmla="*/ 22 h 42"/>
                  <a:gd name="T34" fmla="*/ 2 w 38"/>
                  <a:gd name="T35" fmla="*/ 16 h 42"/>
                  <a:gd name="T36" fmla="*/ 4 w 38"/>
                  <a:gd name="T37" fmla="*/ 12 h 42"/>
                  <a:gd name="T38" fmla="*/ 6 w 38"/>
                  <a:gd name="T39" fmla="*/ 6 h 42"/>
                  <a:gd name="T40" fmla="*/ 10 w 38"/>
                  <a:gd name="T41" fmla="*/ 4 h 42"/>
                  <a:gd name="T42" fmla="*/ 14 w 38"/>
                  <a:gd name="T43" fmla="*/ 2 h 42"/>
                  <a:gd name="T44" fmla="*/ 20 w 38"/>
                  <a:gd name="T45" fmla="*/ 0 h 42"/>
                  <a:gd name="T46" fmla="*/ 18 w 38"/>
                  <a:gd name="T47" fmla="*/ 4 h 42"/>
                  <a:gd name="T48" fmla="*/ 16 w 38"/>
                  <a:gd name="T49" fmla="*/ 4 h 42"/>
                  <a:gd name="T50" fmla="*/ 14 w 38"/>
                  <a:gd name="T51" fmla="*/ 6 h 42"/>
                  <a:gd name="T52" fmla="*/ 12 w 38"/>
                  <a:gd name="T53" fmla="*/ 6 h 42"/>
                  <a:gd name="T54" fmla="*/ 10 w 38"/>
                  <a:gd name="T55" fmla="*/ 10 h 42"/>
                  <a:gd name="T56" fmla="*/ 8 w 38"/>
                  <a:gd name="T57" fmla="*/ 14 h 42"/>
                  <a:gd name="T58" fmla="*/ 8 w 38"/>
                  <a:gd name="T59" fmla="*/ 18 h 42"/>
                  <a:gd name="T60" fmla="*/ 8 w 38"/>
                  <a:gd name="T61" fmla="*/ 26 h 42"/>
                  <a:gd name="T62" fmla="*/ 12 w 38"/>
                  <a:gd name="T63" fmla="*/ 34 h 42"/>
                  <a:gd name="T64" fmla="*/ 14 w 38"/>
                  <a:gd name="T65" fmla="*/ 36 h 42"/>
                  <a:gd name="T66" fmla="*/ 18 w 38"/>
                  <a:gd name="T67" fmla="*/ 38 h 42"/>
                  <a:gd name="T68" fmla="*/ 20 w 38"/>
                  <a:gd name="T69" fmla="*/ 40 h 42"/>
                  <a:gd name="T70" fmla="*/ 24 w 38"/>
                  <a:gd name="T71" fmla="*/ 38 h 42"/>
                  <a:gd name="T72" fmla="*/ 28 w 38"/>
                  <a:gd name="T73" fmla="*/ 36 h 42"/>
                  <a:gd name="T74" fmla="*/ 30 w 38"/>
                  <a:gd name="T75" fmla="*/ 32 h 42"/>
                  <a:gd name="T76" fmla="*/ 30 w 38"/>
                  <a:gd name="T77" fmla="*/ 24 h 42"/>
                  <a:gd name="T78" fmla="*/ 30 w 38"/>
                  <a:gd name="T79" fmla="*/ 18 h 42"/>
                  <a:gd name="T80" fmla="*/ 28 w 38"/>
                  <a:gd name="T81" fmla="*/ 12 h 42"/>
                  <a:gd name="T82" fmla="*/ 26 w 38"/>
                  <a:gd name="T83" fmla="*/ 8 h 42"/>
                  <a:gd name="T84" fmla="*/ 22 w 38"/>
                  <a:gd name="T85" fmla="*/ 4 h 42"/>
                  <a:gd name="T86" fmla="*/ 18 w 38"/>
                  <a:gd name="T87" fmla="*/ 4 h 4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8"/>
                  <a:gd name="T133" fmla="*/ 0 h 42"/>
                  <a:gd name="T134" fmla="*/ 38 w 38"/>
                  <a:gd name="T135" fmla="*/ 42 h 4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8" h="42">
                    <a:moveTo>
                      <a:pt x="20" y="0"/>
                    </a:moveTo>
                    <a:lnTo>
                      <a:pt x="24" y="2"/>
                    </a:lnTo>
                    <a:lnTo>
                      <a:pt x="30" y="4"/>
                    </a:lnTo>
                    <a:lnTo>
                      <a:pt x="34" y="8"/>
                    </a:lnTo>
                    <a:lnTo>
                      <a:pt x="36" y="14"/>
                    </a:lnTo>
                    <a:lnTo>
                      <a:pt x="38" y="20"/>
                    </a:lnTo>
                    <a:lnTo>
                      <a:pt x="38" y="26"/>
                    </a:lnTo>
                    <a:lnTo>
                      <a:pt x="36" y="32"/>
                    </a:lnTo>
                    <a:lnTo>
                      <a:pt x="32" y="36"/>
                    </a:lnTo>
                    <a:lnTo>
                      <a:pt x="28" y="40"/>
                    </a:lnTo>
                    <a:lnTo>
                      <a:pt x="24" y="42"/>
                    </a:lnTo>
                    <a:lnTo>
                      <a:pt x="18" y="42"/>
                    </a:lnTo>
                    <a:lnTo>
                      <a:pt x="14" y="42"/>
                    </a:lnTo>
                    <a:lnTo>
                      <a:pt x="8" y="38"/>
                    </a:lnTo>
                    <a:lnTo>
                      <a:pt x="6" y="36"/>
                    </a:lnTo>
                    <a:lnTo>
                      <a:pt x="2" y="28"/>
                    </a:lnTo>
                    <a:lnTo>
                      <a:pt x="0" y="22"/>
                    </a:lnTo>
                    <a:lnTo>
                      <a:pt x="2" y="16"/>
                    </a:lnTo>
                    <a:lnTo>
                      <a:pt x="4" y="12"/>
                    </a:lnTo>
                    <a:lnTo>
                      <a:pt x="6" y="6"/>
                    </a:lnTo>
                    <a:lnTo>
                      <a:pt x="10" y="4"/>
                    </a:lnTo>
                    <a:lnTo>
                      <a:pt x="14" y="2"/>
                    </a:lnTo>
                    <a:lnTo>
                      <a:pt x="20" y="0"/>
                    </a:lnTo>
                    <a:close/>
                    <a:moveTo>
                      <a:pt x="18" y="4"/>
                    </a:moveTo>
                    <a:lnTo>
                      <a:pt x="16" y="4"/>
                    </a:lnTo>
                    <a:lnTo>
                      <a:pt x="14" y="6"/>
                    </a:lnTo>
                    <a:lnTo>
                      <a:pt x="12" y="6"/>
                    </a:lnTo>
                    <a:lnTo>
                      <a:pt x="10" y="10"/>
                    </a:lnTo>
                    <a:lnTo>
                      <a:pt x="8" y="14"/>
                    </a:lnTo>
                    <a:lnTo>
                      <a:pt x="8" y="18"/>
                    </a:lnTo>
                    <a:lnTo>
                      <a:pt x="8" y="26"/>
                    </a:lnTo>
                    <a:lnTo>
                      <a:pt x="12" y="34"/>
                    </a:lnTo>
                    <a:lnTo>
                      <a:pt x="14" y="36"/>
                    </a:lnTo>
                    <a:lnTo>
                      <a:pt x="18" y="38"/>
                    </a:lnTo>
                    <a:lnTo>
                      <a:pt x="20" y="40"/>
                    </a:lnTo>
                    <a:lnTo>
                      <a:pt x="24" y="38"/>
                    </a:lnTo>
                    <a:lnTo>
                      <a:pt x="28" y="36"/>
                    </a:lnTo>
                    <a:lnTo>
                      <a:pt x="30" y="32"/>
                    </a:lnTo>
                    <a:lnTo>
                      <a:pt x="30" y="24"/>
                    </a:lnTo>
                    <a:lnTo>
                      <a:pt x="30" y="18"/>
                    </a:lnTo>
                    <a:lnTo>
                      <a:pt x="28" y="12"/>
                    </a:lnTo>
                    <a:lnTo>
                      <a:pt x="26" y="8"/>
                    </a:lnTo>
                    <a:lnTo>
                      <a:pt x="22" y="4"/>
                    </a:lnTo>
                    <a:lnTo>
                      <a:pt x="18" y="4"/>
                    </a:lnTo>
                    <a:close/>
                  </a:path>
                </a:pathLst>
              </a:custGeom>
              <a:solidFill>
                <a:srgbClr val="000000"/>
              </a:solidFill>
              <a:ln w="0">
                <a:solidFill>
                  <a:srgbClr val="000000"/>
                </a:solidFill>
                <a:round/>
                <a:headEnd/>
                <a:tailEnd/>
              </a:ln>
            </p:spPr>
            <p:txBody>
              <a:bodyPr/>
              <a:lstStyle/>
              <a:p>
                <a:endParaRPr lang="en-CA"/>
              </a:p>
            </p:txBody>
          </p:sp>
          <p:sp>
            <p:nvSpPr>
              <p:cNvPr id="21555" name="Freeform 54"/>
              <p:cNvSpPr>
                <a:spLocks noEditPoints="1"/>
              </p:cNvSpPr>
              <p:nvPr/>
            </p:nvSpPr>
            <p:spPr bwMode="auto">
              <a:xfrm>
                <a:off x="3744" y="2136"/>
                <a:ext cx="38" cy="42"/>
              </a:xfrm>
              <a:custGeom>
                <a:avLst/>
                <a:gdLst>
                  <a:gd name="T0" fmla="*/ 20 w 38"/>
                  <a:gd name="T1" fmla="*/ 0 h 42"/>
                  <a:gd name="T2" fmla="*/ 24 w 38"/>
                  <a:gd name="T3" fmla="*/ 2 h 42"/>
                  <a:gd name="T4" fmla="*/ 30 w 38"/>
                  <a:gd name="T5" fmla="*/ 4 h 42"/>
                  <a:gd name="T6" fmla="*/ 34 w 38"/>
                  <a:gd name="T7" fmla="*/ 8 h 42"/>
                  <a:gd name="T8" fmla="*/ 36 w 38"/>
                  <a:gd name="T9" fmla="*/ 14 h 42"/>
                  <a:gd name="T10" fmla="*/ 38 w 38"/>
                  <a:gd name="T11" fmla="*/ 20 h 42"/>
                  <a:gd name="T12" fmla="*/ 38 w 38"/>
                  <a:gd name="T13" fmla="*/ 26 h 42"/>
                  <a:gd name="T14" fmla="*/ 36 w 38"/>
                  <a:gd name="T15" fmla="*/ 32 h 42"/>
                  <a:gd name="T16" fmla="*/ 32 w 38"/>
                  <a:gd name="T17" fmla="*/ 36 h 42"/>
                  <a:gd name="T18" fmla="*/ 28 w 38"/>
                  <a:gd name="T19" fmla="*/ 40 h 42"/>
                  <a:gd name="T20" fmla="*/ 24 w 38"/>
                  <a:gd name="T21" fmla="*/ 42 h 42"/>
                  <a:gd name="T22" fmla="*/ 18 w 38"/>
                  <a:gd name="T23" fmla="*/ 42 h 42"/>
                  <a:gd name="T24" fmla="*/ 14 w 38"/>
                  <a:gd name="T25" fmla="*/ 42 h 42"/>
                  <a:gd name="T26" fmla="*/ 8 w 38"/>
                  <a:gd name="T27" fmla="*/ 38 h 42"/>
                  <a:gd name="T28" fmla="*/ 4 w 38"/>
                  <a:gd name="T29" fmla="*/ 36 h 42"/>
                  <a:gd name="T30" fmla="*/ 2 w 38"/>
                  <a:gd name="T31" fmla="*/ 28 h 42"/>
                  <a:gd name="T32" fmla="*/ 0 w 38"/>
                  <a:gd name="T33" fmla="*/ 22 h 42"/>
                  <a:gd name="T34" fmla="*/ 2 w 38"/>
                  <a:gd name="T35" fmla="*/ 16 h 42"/>
                  <a:gd name="T36" fmla="*/ 4 w 38"/>
                  <a:gd name="T37" fmla="*/ 12 h 42"/>
                  <a:gd name="T38" fmla="*/ 6 w 38"/>
                  <a:gd name="T39" fmla="*/ 6 h 42"/>
                  <a:gd name="T40" fmla="*/ 10 w 38"/>
                  <a:gd name="T41" fmla="*/ 4 h 42"/>
                  <a:gd name="T42" fmla="*/ 14 w 38"/>
                  <a:gd name="T43" fmla="*/ 2 h 42"/>
                  <a:gd name="T44" fmla="*/ 20 w 38"/>
                  <a:gd name="T45" fmla="*/ 0 h 42"/>
                  <a:gd name="T46" fmla="*/ 18 w 38"/>
                  <a:gd name="T47" fmla="*/ 4 h 42"/>
                  <a:gd name="T48" fmla="*/ 16 w 38"/>
                  <a:gd name="T49" fmla="*/ 4 h 42"/>
                  <a:gd name="T50" fmla="*/ 14 w 38"/>
                  <a:gd name="T51" fmla="*/ 6 h 42"/>
                  <a:gd name="T52" fmla="*/ 10 w 38"/>
                  <a:gd name="T53" fmla="*/ 6 h 42"/>
                  <a:gd name="T54" fmla="*/ 10 w 38"/>
                  <a:gd name="T55" fmla="*/ 10 h 42"/>
                  <a:gd name="T56" fmla="*/ 8 w 38"/>
                  <a:gd name="T57" fmla="*/ 14 h 42"/>
                  <a:gd name="T58" fmla="*/ 8 w 38"/>
                  <a:gd name="T59" fmla="*/ 18 h 42"/>
                  <a:gd name="T60" fmla="*/ 8 w 38"/>
                  <a:gd name="T61" fmla="*/ 26 h 42"/>
                  <a:gd name="T62" fmla="*/ 12 w 38"/>
                  <a:gd name="T63" fmla="*/ 34 h 42"/>
                  <a:gd name="T64" fmla="*/ 14 w 38"/>
                  <a:gd name="T65" fmla="*/ 36 h 42"/>
                  <a:gd name="T66" fmla="*/ 18 w 38"/>
                  <a:gd name="T67" fmla="*/ 38 h 42"/>
                  <a:gd name="T68" fmla="*/ 20 w 38"/>
                  <a:gd name="T69" fmla="*/ 40 h 42"/>
                  <a:gd name="T70" fmla="*/ 24 w 38"/>
                  <a:gd name="T71" fmla="*/ 38 h 42"/>
                  <a:gd name="T72" fmla="*/ 28 w 38"/>
                  <a:gd name="T73" fmla="*/ 36 h 42"/>
                  <a:gd name="T74" fmla="*/ 30 w 38"/>
                  <a:gd name="T75" fmla="*/ 32 h 42"/>
                  <a:gd name="T76" fmla="*/ 30 w 38"/>
                  <a:gd name="T77" fmla="*/ 24 h 42"/>
                  <a:gd name="T78" fmla="*/ 30 w 38"/>
                  <a:gd name="T79" fmla="*/ 18 h 42"/>
                  <a:gd name="T80" fmla="*/ 28 w 38"/>
                  <a:gd name="T81" fmla="*/ 12 h 42"/>
                  <a:gd name="T82" fmla="*/ 26 w 38"/>
                  <a:gd name="T83" fmla="*/ 8 h 42"/>
                  <a:gd name="T84" fmla="*/ 22 w 38"/>
                  <a:gd name="T85" fmla="*/ 4 h 42"/>
                  <a:gd name="T86" fmla="*/ 18 w 38"/>
                  <a:gd name="T87" fmla="*/ 4 h 4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8"/>
                  <a:gd name="T133" fmla="*/ 0 h 42"/>
                  <a:gd name="T134" fmla="*/ 38 w 38"/>
                  <a:gd name="T135" fmla="*/ 42 h 4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8" h="42">
                    <a:moveTo>
                      <a:pt x="20" y="0"/>
                    </a:moveTo>
                    <a:lnTo>
                      <a:pt x="24" y="2"/>
                    </a:lnTo>
                    <a:lnTo>
                      <a:pt x="30" y="4"/>
                    </a:lnTo>
                    <a:lnTo>
                      <a:pt x="34" y="8"/>
                    </a:lnTo>
                    <a:lnTo>
                      <a:pt x="36" y="14"/>
                    </a:lnTo>
                    <a:lnTo>
                      <a:pt x="38" y="20"/>
                    </a:lnTo>
                    <a:lnTo>
                      <a:pt x="38" y="26"/>
                    </a:lnTo>
                    <a:lnTo>
                      <a:pt x="36" y="32"/>
                    </a:lnTo>
                    <a:lnTo>
                      <a:pt x="32" y="36"/>
                    </a:lnTo>
                    <a:lnTo>
                      <a:pt x="28" y="40"/>
                    </a:lnTo>
                    <a:lnTo>
                      <a:pt x="24" y="42"/>
                    </a:lnTo>
                    <a:lnTo>
                      <a:pt x="18" y="42"/>
                    </a:lnTo>
                    <a:lnTo>
                      <a:pt x="14" y="42"/>
                    </a:lnTo>
                    <a:lnTo>
                      <a:pt x="8" y="38"/>
                    </a:lnTo>
                    <a:lnTo>
                      <a:pt x="4" y="36"/>
                    </a:lnTo>
                    <a:lnTo>
                      <a:pt x="2" y="28"/>
                    </a:lnTo>
                    <a:lnTo>
                      <a:pt x="0" y="22"/>
                    </a:lnTo>
                    <a:lnTo>
                      <a:pt x="2" y="16"/>
                    </a:lnTo>
                    <a:lnTo>
                      <a:pt x="4" y="12"/>
                    </a:lnTo>
                    <a:lnTo>
                      <a:pt x="6" y="6"/>
                    </a:lnTo>
                    <a:lnTo>
                      <a:pt x="10" y="4"/>
                    </a:lnTo>
                    <a:lnTo>
                      <a:pt x="14" y="2"/>
                    </a:lnTo>
                    <a:lnTo>
                      <a:pt x="20" y="0"/>
                    </a:lnTo>
                    <a:close/>
                    <a:moveTo>
                      <a:pt x="18" y="4"/>
                    </a:moveTo>
                    <a:lnTo>
                      <a:pt x="16" y="4"/>
                    </a:lnTo>
                    <a:lnTo>
                      <a:pt x="14" y="6"/>
                    </a:lnTo>
                    <a:lnTo>
                      <a:pt x="10" y="6"/>
                    </a:lnTo>
                    <a:lnTo>
                      <a:pt x="10" y="10"/>
                    </a:lnTo>
                    <a:lnTo>
                      <a:pt x="8" y="14"/>
                    </a:lnTo>
                    <a:lnTo>
                      <a:pt x="8" y="18"/>
                    </a:lnTo>
                    <a:lnTo>
                      <a:pt x="8" y="26"/>
                    </a:lnTo>
                    <a:lnTo>
                      <a:pt x="12" y="34"/>
                    </a:lnTo>
                    <a:lnTo>
                      <a:pt x="14" y="36"/>
                    </a:lnTo>
                    <a:lnTo>
                      <a:pt x="18" y="38"/>
                    </a:lnTo>
                    <a:lnTo>
                      <a:pt x="20" y="40"/>
                    </a:lnTo>
                    <a:lnTo>
                      <a:pt x="24" y="38"/>
                    </a:lnTo>
                    <a:lnTo>
                      <a:pt x="28" y="36"/>
                    </a:lnTo>
                    <a:lnTo>
                      <a:pt x="30" y="32"/>
                    </a:lnTo>
                    <a:lnTo>
                      <a:pt x="30" y="24"/>
                    </a:lnTo>
                    <a:lnTo>
                      <a:pt x="30" y="18"/>
                    </a:lnTo>
                    <a:lnTo>
                      <a:pt x="28" y="12"/>
                    </a:lnTo>
                    <a:lnTo>
                      <a:pt x="26" y="8"/>
                    </a:lnTo>
                    <a:lnTo>
                      <a:pt x="22" y="4"/>
                    </a:lnTo>
                    <a:lnTo>
                      <a:pt x="18" y="4"/>
                    </a:lnTo>
                    <a:close/>
                  </a:path>
                </a:pathLst>
              </a:custGeom>
              <a:solidFill>
                <a:srgbClr val="000000"/>
              </a:solidFill>
              <a:ln w="0">
                <a:solidFill>
                  <a:srgbClr val="000000"/>
                </a:solidFill>
                <a:round/>
                <a:headEnd/>
                <a:tailEnd/>
              </a:ln>
            </p:spPr>
            <p:txBody>
              <a:bodyPr/>
              <a:lstStyle/>
              <a:p>
                <a:endParaRPr lang="en-CA"/>
              </a:p>
            </p:txBody>
          </p:sp>
          <p:sp>
            <p:nvSpPr>
              <p:cNvPr id="21556" name="Freeform 55"/>
              <p:cNvSpPr>
                <a:spLocks noEditPoints="1"/>
              </p:cNvSpPr>
              <p:nvPr/>
            </p:nvSpPr>
            <p:spPr bwMode="auto">
              <a:xfrm>
                <a:off x="3788" y="2116"/>
                <a:ext cx="40" cy="62"/>
              </a:xfrm>
              <a:custGeom>
                <a:avLst/>
                <a:gdLst>
                  <a:gd name="T0" fmla="*/ 28 w 40"/>
                  <a:gd name="T1" fmla="*/ 56 h 62"/>
                  <a:gd name="T2" fmla="*/ 24 w 40"/>
                  <a:gd name="T3" fmla="*/ 58 h 62"/>
                  <a:gd name="T4" fmla="*/ 22 w 40"/>
                  <a:gd name="T5" fmla="*/ 60 h 62"/>
                  <a:gd name="T6" fmla="*/ 20 w 40"/>
                  <a:gd name="T7" fmla="*/ 62 h 62"/>
                  <a:gd name="T8" fmla="*/ 16 w 40"/>
                  <a:gd name="T9" fmla="*/ 62 h 62"/>
                  <a:gd name="T10" fmla="*/ 10 w 40"/>
                  <a:gd name="T11" fmla="*/ 60 h 62"/>
                  <a:gd name="T12" fmla="*/ 6 w 40"/>
                  <a:gd name="T13" fmla="*/ 56 h 62"/>
                  <a:gd name="T14" fmla="*/ 2 w 40"/>
                  <a:gd name="T15" fmla="*/ 50 h 62"/>
                  <a:gd name="T16" fmla="*/ 0 w 40"/>
                  <a:gd name="T17" fmla="*/ 44 h 62"/>
                  <a:gd name="T18" fmla="*/ 2 w 40"/>
                  <a:gd name="T19" fmla="*/ 36 h 62"/>
                  <a:gd name="T20" fmla="*/ 6 w 40"/>
                  <a:gd name="T21" fmla="*/ 28 h 62"/>
                  <a:gd name="T22" fmla="*/ 10 w 40"/>
                  <a:gd name="T23" fmla="*/ 24 h 62"/>
                  <a:gd name="T24" fmla="*/ 14 w 40"/>
                  <a:gd name="T25" fmla="*/ 22 h 62"/>
                  <a:gd name="T26" fmla="*/ 20 w 40"/>
                  <a:gd name="T27" fmla="*/ 20 h 62"/>
                  <a:gd name="T28" fmla="*/ 24 w 40"/>
                  <a:gd name="T29" fmla="*/ 22 h 62"/>
                  <a:gd name="T30" fmla="*/ 28 w 40"/>
                  <a:gd name="T31" fmla="*/ 24 h 62"/>
                  <a:gd name="T32" fmla="*/ 28 w 40"/>
                  <a:gd name="T33" fmla="*/ 16 h 62"/>
                  <a:gd name="T34" fmla="*/ 28 w 40"/>
                  <a:gd name="T35" fmla="*/ 10 h 62"/>
                  <a:gd name="T36" fmla="*/ 28 w 40"/>
                  <a:gd name="T37" fmla="*/ 8 h 62"/>
                  <a:gd name="T38" fmla="*/ 28 w 40"/>
                  <a:gd name="T39" fmla="*/ 6 h 62"/>
                  <a:gd name="T40" fmla="*/ 26 w 40"/>
                  <a:gd name="T41" fmla="*/ 6 h 62"/>
                  <a:gd name="T42" fmla="*/ 26 w 40"/>
                  <a:gd name="T43" fmla="*/ 4 h 62"/>
                  <a:gd name="T44" fmla="*/ 26 w 40"/>
                  <a:gd name="T45" fmla="*/ 4 h 62"/>
                  <a:gd name="T46" fmla="*/ 24 w 40"/>
                  <a:gd name="T47" fmla="*/ 4 h 62"/>
                  <a:gd name="T48" fmla="*/ 22 w 40"/>
                  <a:gd name="T49" fmla="*/ 6 h 62"/>
                  <a:gd name="T50" fmla="*/ 22 w 40"/>
                  <a:gd name="T51" fmla="*/ 4 h 62"/>
                  <a:gd name="T52" fmla="*/ 34 w 40"/>
                  <a:gd name="T53" fmla="*/ 0 h 62"/>
                  <a:gd name="T54" fmla="*/ 34 w 40"/>
                  <a:gd name="T55" fmla="*/ 0 h 62"/>
                  <a:gd name="T56" fmla="*/ 34 w 40"/>
                  <a:gd name="T57" fmla="*/ 46 h 62"/>
                  <a:gd name="T58" fmla="*/ 36 w 40"/>
                  <a:gd name="T59" fmla="*/ 52 h 62"/>
                  <a:gd name="T60" fmla="*/ 36 w 40"/>
                  <a:gd name="T61" fmla="*/ 54 h 62"/>
                  <a:gd name="T62" fmla="*/ 36 w 40"/>
                  <a:gd name="T63" fmla="*/ 56 h 62"/>
                  <a:gd name="T64" fmla="*/ 36 w 40"/>
                  <a:gd name="T65" fmla="*/ 56 h 62"/>
                  <a:gd name="T66" fmla="*/ 36 w 40"/>
                  <a:gd name="T67" fmla="*/ 58 h 62"/>
                  <a:gd name="T68" fmla="*/ 38 w 40"/>
                  <a:gd name="T69" fmla="*/ 58 h 62"/>
                  <a:gd name="T70" fmla="*/ 38 w 40"/>
                  <a:gd name="T71" fmla="*/ 58 h 62"/>
                  <a:gd name="T72" fmla="*/ 40 w 40"/>
                  <a:gd name="T73" fmla="*/ 56 h 62"/>
                  <a:gd name="T74" fmla="*/ 40 w 40"/>
                  <a:gd name="T75" fmla="*/ 58 h 62"/>
                  <a:gd name="T76" fmla="*/ 30 w 40"/>
                  <a:gd name="T77" fmla="*/ 62 h 62"/>
                  <a:gd name="T78" fmla="*/ 28 w 40"/>
                  <a:gd name="T79" fmla="*/ 62 h 62"/>
                  <a:gd name="T80" fmla="*/ 28 w 40"/>
                  <a:gd name="T81" fmla="*/ 56 h 62"/>
                  <a:gd name="T82" fmla="*/ 28 w 40"/>
                  <a:gd name="T83" fmla="*/ 52 h 62"/>
                  <a:gd name="T84" fmla="*/ 28 w 40"/>
                  <a:gd name="T85" fmla="*/ 34 h 62"/>
                  <a:gd name="T86" fmla="*/ 28 w 40"/>
                  <a:gd name="T87" fmla="*/ 30 h 62"/>
                  <a:gd name="T88" fmla="*/ 26 w 40"/>
                  <a:gd name="T89" fmla="*/ 28 h 62"/>
                  <a:gd name="T90" fmla="*/ 24 w 40"/>
                  <a:gd name="T91" fmla="*/ 26 h 62"/>
                  <a:gd name="T92" fmla="*/ 22 w 40"/>
                  <a:gd name="T93" fmla="*/ 24 h 62"/>
                  <a:gd name="T94" fmla="*/ 20 w 40"/>
                  <a:gd name="T95" fmla="*/ 24 h 62"/>
                  <a:gd name="T96" fmla="*/ 18 w 40"/>
                  <a:gd name="T97" fmla="*/ 24 h 62"/>
                  <a:gd name="T98" fmla="*/ 14 w 40"/>
                  <a:gd name="T99" fmla="*/ 24 h 62"/>
                  <a:gd name="T100" fmla="*/ 12 w 40"/>
                  <a:gd name="T101" fmla="*/ 26 h 62"/>
                  <a:gd name="T102" fmla="*/ 8 w 40"/>
                  <a:gd name="T103" fmla="*/ 32 h 62"/>
                  <a:gd name="T104" fmla="*/ 8 w 40"/>
                  <a:gd name="T105" fmla="*/ 40 h 62"/>
                  <a:gd name="T106" fmla="*/ 8 w 40"/>
                  <a:gd name="T107" fmla="*/ 46 h 62"/>
                  <a:gd name="T108" fmla="*/ 12 w 40"/>
                  <a:gd name="T109" fmla="*/ 52 h 62"/>
                  <a:gd name="T110" fmla="*/ 16 w 40"/>
                  <a:gd name="T111" fmla="*/ 56 h 62"/>
                  <a:gd name="T112" fmla="*/ 20 w 40"/>
                  <a:gd name="T113" fmla="*/ 56 h 62"/>
                  <a:gd name="T114" fmla="*/ 24 w 40"/>
                  <a:gd name="T115" fmla="*/ 56 h 62"/>
                  <a:gd name="T116" fmla="*/ 28 w 40"/>
                  <a:gd name="T117" fmla="*/ 52 h 6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40"/>
                  <a:gd name="T178" fmla="*/ 0 h 62"/>
                  <a:gd name="T179" fmla="*/ 40 w 40"/>
                  <a:gd name="T180" fmla="*/ 62 h 62"/>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40" h="62">
                    <a:moveTo>
                      <a:pt x="28" y="56"/>
                    </a:moveTo>
                    <a:lnTo>
                      <a:pt x="24" y="58"/>
                    </a:lnTo>
                    <a:lnTo>
                      <a:pt x="22" y="60"/>
                    </a:lnTo>
                    <a:lnTo>
                      <a:pt x="20" y="62"/>
                    </a:lnTo>
                    <a:lnTo>
                      <a:pt x="16" y="62"/>
                    </a:lnTo>
                    <a:lnTo>
                      <a:pt x="10" y="60"/>
                    </a:lnTo>
                    <a:lnTo>
                      <a:pt x="6" y="56"/>
                    </a:lnTo>
                    <a:lnTo>
                      <a:pt x="2" y="50"/>
                    </a:lnTo>
                    <a:lnTo>
                      <a:pt x="0" y="44"/>
                    </a:lnTo>
                    <a:lnTo>
                      <a:pt x="2" y="36"/>
                    </a:lnTo>
                    <a:lnTo>
                      <a:pt x="6" y="28"/>
                    </a:lnTo>
                    <a:lnTo>
                      <a:pt x="10" y="24"/>
                    </a:lnTo>
                    <a:lnTo>
                      <a:pt x="14" y="22"/>
                    </a:lnTo>
                    <a:lnTo>
                      <a:pt x="20" y="20"/>
                    </a:lnTo>
                    <a:lnTo>
                      <a:pt x="24" y="22"/>
                    </a:lnTo>
                    <a:lnTo>
                      <a:pt x="28" y="24"/>
                    </a:lnTo>
                    <a:lnTo>
                      <a:pt x="28" y="16"/>
                    </a:lnTo>
                    <a:lnTo>
                      <a:pt x="28" y="10"/>
                    </a:lnTo>
                    <a:lnTo>
                      <a:pt x="28" y="8"/>
                    </a:lnTo>
                    <a:lnTo>
                      <a:pt x="28" y="6"/>
                    </a:lnTo>
                    <a:lnTo>
                      <a:pt x="26" y="6"/>
                    </a:lnTo>
                    <a:lnTo>
                      <a:pt x="26" y="4"/>
                    </a:lnTo>
                    <a:lnTo>
                      <a:pt x="24" y="4"/>
                    </a:lnTo>
                    <a:lnTo>
                      <a:pt x="22" y="6"/>
                    </a:lnTo>
                    <a:lnTo>
                      <a:pt x="22" y="4"/>
                    </a:lnTo>
                    <a:lnTo>
                      <a:pt x="34" y="0"/>
                    </a:lnTo>
                    <a:lnTo>
                      <a:pt x="34" y="46"/>
                    </a:lnTo>
                    <a:lnTo>
                      <a:pt x="36" y="52"/>
                    </a:lnTo>
                    <a:lnTo>
                      <a:pt x="36" y="54"/>
                    </a:lnTo>
                    <a:lnTo>
                      <a:pt x="36" y="56"/>
                    </a:lnTo>
                    <a:lnTo>
                      <a:pt x="36" y="58"/>
                    </a:lnTo>
                    <a:lnTo>
                      <a:pt x="38" y="58"/>
                    </a:lnTo>
                    <a:lnTo>
                      <a:pt x="40" y="56"/>
                    </a:lnTo>
                    <a:lnTo>
                      <a:pt x="40" y="58"/>
                    </a:lnTo>
                    <a:lnTo>
                      <a:pt x="30" y="62"/>
                    </a:lnTo>
                    <a:lnTo>
                      <a:pt x="28" y="62"/>
                    </a:lnTo>
                    <a:lnTo>
                      <a:pt x="28" y="56"/>
                    </a:lnTo>
                    <a:close/>
                    <a:moveTo>
                      <a:pt x="28" y="52"/>
                    </a:moveTo>
                    <a:lnTo>
                      <a:pt x="28" y="34"/>
                    </a:lnTo>
                    <a:lnTo>
                      <a:pt x="28" y="30"/>
                    </a:lnTo>
                    <a:lnTo>
                      <a:pt x="26" y="28"/>
                    </a:lnTo>
                    <a:lnTo>
                      <a:pt x="24" y="26"/>
                    </a:lnTo>
                    <a:lnTo>
                      <a:pt x="22" y="24"/>
                    </a:lnTo>
                    <a:lnTo>
                      <a:pt x="20" y="24"/>
                    </a:lnTo>
                    <a:lnTo>
                      <a:pt x="18" y="24"/>
                    </a:lnTo>
                    <a:lnTo>
                      <a:pt x="14" y="24"/>
                    </a:lnTo>
                    <a:lnTo>
                      <a:pt x="12" y="26"/>
                    </a:lnTo>
                    <a:lnTo>
                      <a:pt x="8" y="32"/>
                    </a:lnTo>
                    <a:lnTo>
                      <a:pt x="8" y="40"/>
                    </a:lnTo>
                    <a:lnTo>
                      <a:pt x="8" y="46"/>
                    </a:lnTo>
                    <a:lnTo>
                      <a:pt x="12" y="52"/>
                    </a:lnTo>
                    <a:lnTo>
                      <a:pt x="16" y="56"/>
                    </a:lnTo>
                    <a:lnTo>
                      <a:pt x="20" y="56"/>
                    </a:lnTo>
                    <a:lnTo>
                      <a:pt x="24" y="56"/>
                    </a:lnTo>
                    <a:lnTo>
                      <a:pt x="28" y="52"/>
                    </a:lnTo>
                    <a:close/>
                  </a:path>
                </a:pathLst>
              </a:custGeom>
              <a:solidFill>
                <a:srgbClr val="000000"/>
              </a:solidFill>
              <a:ln w="0">
                <a:solidFill>
                  <a:srgbClr val="000000"/>
                </a:solidFill>
                <a:round/>
                <a:headEnd/>
                <a:tailEnd/>
              </a:ln>
            </p:spPr>
            <p:txBody>
              <a:bodyPr/>
              <a:lstStyle/>
              <a:p>
                <a:endParaRPr lang="en-CA"/>
              </a:p>
            </p:txBody>
          </p:sp>
          <p:sp>
            <p:nvSpPr>
              <p:cNvPr id="21557" name="Rectangle 56"/>
              <p:cNvSpPr>
                <a:spLocks noChangeArrowheads="1"/>
              </p:cNvSpPr>
              <p:nvPr/>
            </p:nvSpPr>
            <p:spPr bwMode="auto">
              <a:xfrm>
                <a:off x="3848" y="2104"/>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558" name="Freeform 57"/>
              <p:cNvSpPr>
                <a:spLocks/>
              </p:cNvSpPr>
              <p:nvPr/>
            </p:nvSpPr>
            <p:spPr bwMode="auto">
              <a:xfrm>
                <a:off x="3998" y="2116"/>
                <a:ext cx="18" cy="62"/>
              </a:xfrm>
              <a:custGeom>
                <a:avLst/>
                <a:gdLst>
                  <a:gd name="T0" fmla="*/ 12 w 18"/>
                  <a:gd name="T1" fmla="*/ 0 h 62"/>
                  <a:gd name="T2" fmla="*/ 12 w 18"/>
                  <a:gd name="T3" fmla="*/ 52 h 62"/>
                  <a:gd name="T4" fmla="*/ 12 w 18"/>
                  <a:gd name="T5" fmla="*/ 56 h 62"/>
                  <a:gd name="T6" fmla="*/ 12 w 18"/>
                  <a:gd name="T7" fmla="*/ 58 h 62"/>
                  <a:gd name="T8" fmla="*/ 12 w 18"/>
                  <a:gd name="T9" fmla="*/ 58 h 62"/>
                  <a:gd name="T10" fmla="*/ 14 w 18"/>
                  <a:gd name="T11" fmla="*/ 60 h 62"/>
                  <a:gd name="T12" fmla="*/ 16 w 18"/>
                  <a:gd name="T13" fmla="*/ 60 h 62"/>
                  <a:gd name="T14" fmla="*/ 18 w 18"/>
                  <a:gd name="T15" fmla="*/ 60 h 62"/>
                  <a:gd name="T16" fmla="*/ 18 w 18"/>
                  <a:gd name="T17" fmla="*/ 62 h 62"/>
                  <a:gd name="T18" fmla="*/ 0 w 18"/>
                  <a:gd name="T19" fmla="*/ 62 h 62"/>
                  <a:gd name="T20" fmla="*/ 0 w 18"/>
                  <a:gd name="T21" fmla="*/ 60 h 62"/>
                  <a:gd name="T22" fmla="*/ 2 w 18"/>
                  <a:gd name="T23" fmla="*/ 60 h 62"/>
                  <a:gd name="T24" fmla="*/ 2 w 18"/>
                  <a:gd name="T25" fmla="*/ 60 h 62"/>
                  <a:gd name="T26" fmla="*/ 4 w 18"/>
                  <a:gd name="T27" fmla="*/ 58 h 62"/>
                  <a:gd name="T28" fmla="*/ 4 w 18"/>
                  <a:gd name="T29" fmla="*/ 58 h 62"/>
                  <a:gd name="T30" fmla="*/ 4 w 18"/>
                  <a:gd name="T31" fmla="*/ 56 h 62"/>
                  <a:gd name="T32" fmla="*/ 4 w 18"/>
                  <a:gd name="T33" fmla="*/ 52 h 62"/>
                  <a:gd name="T34" fmla="*/ 4 w 18"/>
                  <a:gd name="T35" fmla="*/ 16 h 62"/>
                  <a:gd name="T36" fmla="*/ 4 w 18"/>
                  <a:gd name="T37" fmla="*/ 10 h 62"/>
                  <a:gd name="T38" fmla="*/ 4 w 18"/>
                  <a:gd name="T39" fmla="*/ 8 h 62"/>
                  <a:gd name="T40" fmla="*/ 4 w 18"/>
                  <a:gd name="T41" fmla="*/ 6 h 62"/>
                  <a:gd name="T42" fmla="*/ 4 w 18"/>
                  <a:gd name="T43" fmla="*/ 6 h 62"/>
                  <a:gd name="T44" fmla="*/ 2 w 18"/>
                  <a:gd name="T45" fmla="*/ 4 h 62"/>
                  <a:gd name="T46" fmla="*/ 2 w 18"/>
                  <a:gd name="T47" fmla="*/ 4 h 62"/>
                  <a:gd name="T48" fmla="*/ 2 w 18"/>
                  <a:gd name="T49" fmla="*/ 4 h 62"/>
                  <a:gd name="T50" fmla="*/ 0 w 18"/>
                  <a:gd name="T51" fmla="*/ 6 h 62"/>
                  <a:gd name="T52" fmla="*/ 0 w 18"/>
                  <a:gd name="T53" fmla="*/ 4 h 62"/>
                  <a:gd name="T54" fmla="*/ 10 w 18"/>
                  <a:gd name="T55" fmla="*/ 0 h 62"/>
                  <a:gd name="T56" fmla="*/ 12 w 18"/>
                  <a:gd name="T57" fmla="*/ 0 h 6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8"/>
                  <a:gd name="T88" fmla="*/ 0 h 62"/>
                  <a:gd name="T89" fmla="*/ 18 w 18"/>
                  <a:gd name="T90" fmla="*/ 62 h 6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8" h="62">
                    <a:moveTo>
                      <a:pt x="12" y="0"/>
                    </a:moveTo>
                    <a:lnTo>
                      <a:pt x="12" y="52"/>
                    </a:lnTo>
                    <a:lnTo>
                      <a:pt x="12" y="56"/>
                    </a:lnTo>
                    <a:lnTo>
                      <a:pt x="12" y="58"/>
                    </a:lnTo>
                    <a:lnTo>
                      <a:pt x="14" y="60"/>
                    </a:lnTo>
                    <a:lnTo>
                      <a:pt x="16" y="60"/>
                    </a:lnTo>
                    <a:lnTo>
                      <a:pt x="18" y="60"/>
                    </a:lnTo>
                    <a:lnTo>
                      <a:pt x="18" y="62"/>
                    </a:lnTo>
                    <a:lnTo>
                      <a:pt x="0" y="62"/>
                    </a:lnTo>
                    <a:lnTo>
                      <a:pt x="0" y="60"/>
                    </a:lnTo>
                    <a:lnTo>
                      <a:pt x="2" y="60"/>
                    </a:lnTo>
                    <a:lnTo>
                      <a:pt x="4" y="58"/>
                    </a:lnTo>
                    <a:lnTo>
                      <a:pt x="4" y="56"/>
                    </a:lnTo>
                    <a:lnTo>
                      <a:pt x="4" y="52"/>
                    </a:lnTo>
                    <a:lnTo>
                      <a:pt x="4" y="16"/>
                    </a:lnTo>
                    <a:lnTo>
                      <a:pt x="4" y="10"/>
                    </a:lnTo>
                    <a:lnTo>
                      <a:pt x="4" y="8"/>
                    </a:lnTo>
                    <a:lnTo>
                      <a:pt x="4" y="6"/>
                    </a:lnTo>
                    <a:lnTo>
                      <a:pt x="2" y="4"/>
                    </a:lnTo>
                    <a:lnTo>
                      <a:pt x="0" y="6"/>
                    </a:lnTo>
                    <a:lnTo>
                      <a:pt x="0" y="4"/>
                    </a:lnTo>
                    <a:lnTo>
                      <a:pt x="10" y="0"/>
                    </a:lnTo>
                    <a:lnTo>
                      <a:pt x="12" y="0"/>
                    </a:lnTo>
                    <a:close/>
                  </a:path>
                </a:pathLst>
              </a:custGeom>
              <a:solidFill>
                <a:srgbClr val="000000"/>
              </a:solidFill>
              <a:ln w="0">
                <a:solidFill>
                  <a:srgbClr val="000000"/>
                </a:solidFill>
                <a:round/>
                <a:headEnd/>
                <a:tailEnd/>
              </a:ln>
            </p:spPr>
            <p:txBody>
              <a:bodyPr/>
              <a:lstStyle/>
              <a:p>
                <a:endParaRPr lang="en-CA"/>
              </a:p>
            </p:txBody>
          </p:sp>
          <p:sp>
            <p:nvSpPr>
              <p:cNvPr id="21559" name="Freeform 58"/>
              <p:cNvSpPr>
                <a:spLocks/>
              </p:cNvSpPr>
              <p:nvPr/>
            </p:nvSpPr>
            <p:spPr bwMode="auto">
              <a:xfrm>
                <a:off x="4020" y="2138"/>
                <a:ext cx="42" cy="40"/>
              </a:xfrm>
              <a:custGeom>
                <a:avLst/>
                <a:gdLst>
                  <a:gd name="T0" fmla="*/ 36 w 42"/>
                  <a:gd name="T1" fmla="*/ 0 h 40"/>
                  <a:gd name="T2" fmla="*/ 36 w 42"/>
                  <a:gd name="T3" fmla="*/ 24 h 40"/>
                  <a:gd name="T4" fmla="*/ 36 w 42"/>
                  <a:gd name="T5" fmla="*/ 30 h 40"/>
                  <a:gd name="T6" fmla="*/ 36 w 42"/>
                  <a:gd name="T7" fmla="*/ 32 h 40"/>
                  <a:gd name="T8" fmla="*/ 36 w 42"/>
                  <a:gd name="T9" fmla="*/ 34 h 40"/>
                  <a:gd name="T10" fmla="*/ 36 w 42"/>
                  <a:gd name="T11" fmla="*/ 34 h 40"/>
                  <a:gd name="T12" fmla="*/ 38 w 42"/>
                  <a:gd name="T13" fmla="*/ 36 h 40"/>
                  <a:gd name="T14" fmla="*/ 38 w 42"/>
                  <a:gd name="T15" fmla="*/ 36 h 40"/>
                  <a:gd name="T16" fmla="*/ 40 w 42"/>
                  <a:gd name="T17" fmla="*/ 36 h 40"/>
                  <a:gd name="T18" fmla="*/ 40 w 42"/>
                  <a:gd name="T19" fmla="*/ 34 h 40"/>
                  <a:gd name="T20" fmla="*/ 42 w 42"/>
                  <a:gd name="T21" fmla="*/ 36 h 40"/>
                  <a:gd name="T22" fmla="*/ 30 w 42"/>
                  <a:gd name="T23" fmla="*/ 40 h 40"/>
                  <a:gd name="T24" fmla="*/ 28 w 42"/>
                  <a:gd name="T25" fmla="*/ 40 h 40"/>
                  <a:gd name="T26" fmla="*/ 28 w 42"/>
                  <a:gd name="T27" fmla="*/ 32 h 40"/>
                  <a:gd name="T28" fmla="*/ 24 w 42"/>
                  <a:gd name="T29" fmla="*/ 36 h 40"/>
                  <a:gd name="T30" fmla="*/ 20 w 42"/>
                  <a:gd name="T31" fmla="*/ 38 h 40"/>
                  <a:gd name="T32" fmla="*/ 18 w 42"/>
                  <a:gd name="T33" fmla="*/ 40 h 40"/>
                  <a:gd name="T34" fmla="*/ 14 w 42"/>
                  <a:gd name="T35" fmla="*/ 40 h 40"/>
                  <a:gd name="T36" fmla="*/ 12 w 42"/>
                  <a:gd name="T37" fmla="*/ 40 h 40"/>
                  <a:gd name="T38" fmla="*/ 8 w 42"/>
                  <a:gd name="T39" fmla="*/ 38 h 40"/>
                  <a:gd name="T40" fmla="*/ 6 w 42"/>
                  <a:gd name="T41" fmla="*/ 36 h 40"/>
                  <a:gd name="T42" fmla="*/ 6 w 42"/>
                  <a:gd name="T43" fmla="*/ 34 h 40"/>
                  <a:gd name="T44" fmla="*/ 4 w 42"/>
                  <a:gd name="T45" fmla="*/ 30 h 40"/>
                  <a:gd name="T46" fmla="*/ 4 w 42"/>
                  <a:gd name="T47" fmla="*/ 24 h 40"/>
                  <a:gd name="T48" fmla="*/ 4 w 42"/>
                  <a:gd name="T49" fmla="*/ 8 h 40"/>
                  <a:gd name="T50" fmla="*/ 4 w 42"/>
                  <a:gd name="T51" fmla="*/ 4 h 40"/>
                  <a:gd name="T52" fmla="*/ 4 w 42"/>
                  <a:gd name="T53" fmla="*/ 4 h 40"/>
                  <a:gd name="T54" fmla="*/ 4 w 42"/>
                  <a:gd name="T55" fmla="*/ 2 h 40"/>
                  <a:gd name="T56" fmla="*/ 2 w 42"/>
                  <a:gd name="T57" fmla="*/ 2 h 40"/>
                  <a:gd name="T58" fmla="*/ 2 w 42"/>
                  <a:gd name="T59" fmla="*/ 0 h 40"/>
                  <a:gd name="T60" fmla="*/ 0 w 42"/>
                  <a:gd name="T61" fmla="*/ 0 h 40"/>
                  <a:gd name="T62" fmla="*/ 0 w 42"/>
                  <a:gd name="T63" fmla="*/ 0 h 40"/>
                  <a:gd name="T64" fmla="*/ 12 w 42"/>
                  <a:gd name="T65" fmla="*/ 0 h 40"/>
                  <a:gd name="T66" fmla="*/ 12 w 42"/>
                  <a:gd name="T67" fmla="*/ 26 h 40"/>
                  <a:gd name="T68" fmla="*/ 12 w 42"/>
                  <a:gd name="T69" fmla="*/ 30 h 40"/>
                  <a:gd name="T70" fmla="*/ 14 w 42"/>
                  <a:gd name="T71" fmla="*/ 32 h 40"/>
                  <a:gd name="T72" fmla="*/ 16 w 42"/>
                  <a:gd name="T73" fmla="*/ 34 h 40"/>
                  <a:gd name="T74" fmla="*/ 18 w 42"/>
                  <a:gd name="T75" fmla="*/ 34 h 40"/>
                  <a:gd name="T76" fmla="*/ 20 w 42"/>
                  <a:gd name="T77" fmla="*/ 34 h 40"/>
                  <a:gd name="T78" fmla="*/ 22 w 42"/>
                  <a:gd name="T79" fmla="*/ 34 h 40"/>
                  <a:gd name="T80" fmla="*/ 26 w 42"/>
                  <a:gd name="T81" fmla="*/ 32 h 40"/>
                  <a:gd name="T82" fmla="*/ 28 w 42"/>
                  <a:gd name="T83" fmla="*/ 30 h 40"/>
                  <a:gd name="T84" fmla="*/ 28 w 42"/>
                  <a:gd name="T85" fmla="*/ 8 h 40"/>
                  <a:gd name="T86" fmla="*/ 28 w 42"/>
                  <a:gd name="T87" fmla="*/ 4 h 40"/>
                  <a:gd name="T88" fmla="*/ 28 w 42"/>
                  <a:gd name="T89" fmla="*/ 2 h 40"/>
                  <a:gd name="T90" fmla="*/ 26 w 42"/>
                  <a:gd name="T91" fmla="*/ 2 h 40"/>
                  <a:gd name="T92" fmla="*/ 22 w 42"/>
                  <a:gd name="T93" fmla="*/ 0 h 40"/>
                  <a:gd name="T94" fmla="*/ 22 w 42"/>
                  <a:gd name="T95" fmla="*/ 0 h 40"/>
                  <a:gd name="T96" fmla="*/ 36 w 42"/>
                  <a:gd name="T97" fmla="*/ 0 h 4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42"/>
                  <a:gd name="T148" fmla="*/ 0 h 40"/>
                  <a:gd name="T149" fmla="*/ 42 w 42"/>
                  <a:gd name="T150" fmla="*/ 40 h 4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42" h="40">
                    <a:moveTo>
                      <a:pt x="36" y="0"/>
                    </a:moveTo>
                    <a:lnTo>
                      <a:pt x="36" y="24"/>
                    </a:lnTo>
                    <a:lnTo>
                      <a:pt x="36" y="30"/>
                    </a:lnTo>
                    <a:lnTo>
                      <a:pt x="36" y="32"/>
                    </a:lnTo>
                    <a:lnTo>
                      <a:pt x="36" y="34"/>
                    </a:lnTo>
                    <a:lnTo>
                      <a:pt x="38" y="36"/>
                    </a:lnTo>
                    <a:lnTo>
                      <a:pt x="40" y="36"/>
                    </a:lnTo>
                    <a:lnTo>
                      <a:pt x="40" y="34"/>
                    </a:lnTo>
                    <a:lnTo>
                      <a:pt x="42" y="36"/>
                    </a:lnTo>
                    <a:lnTo>
                      <a:pt x="30" y="40"/>
                    </a:lnTo>
                    <a:lnTo>
                      <a:pt x="28" y="40"/>
                    </a:lnTo>
                    <a:lnTo>
                      <a:pt x="28" y="32"/>
                    </a:lnTo>
                    <a:lnTo>
                      <a:pt x="24" y="36"/>
                    </a:lnTo>
                    <a:lnTo>
                      <a:pt x="20" y="38"/>
                    </a:lnTo>
                    <a:lnTo>
                      <a:pt x="18" y="40"/>
                    </a:lnTo>
                    <a:lnTo>
                      <a:pt x="14" y="40"/>
                    </a:lnTo>
                    <a:lnTo>
                      <a:pt x="12" y="40"/>
                    </a:lnTo>
                    <a:lnTo>
                      <a:pt x="8" y="38"/>
                    </a:lnTo>
                    <a:lnTo>
                      <a:pt x="6" y="36"/>
                    </a:lnTo>
                    <a:lnTo>
                      <a:pt x="6" y="34"/>
                    </a:lnTo>
                    <a:lnTo>
                      <a:pt x="4" y="30"/>
                    </a:lnTo>
                    <a:lnTo>
                      <a:pt x="4" y="24"/>
                    </a:lnTo>
                    <a:lnTo>
                      <a:pt x="4" y="8"/>
                    </a:lnTo>
                    <a:lnTo>
                      <a:pt x="4" y="4"/>
                    </a:lnTo>
                    <a:lnTo>
                      <a:pt x="4" y="2"/>
                    </a:lnTo>
                    <a:lnTo>
                      <a:pt x="2" y="2"/>
                    </a:lnTo>
                    <a:lnTo>
                      <a:pt x="2" y="0"/>
                    </a:lnTo>
                    <a:lnTo>
                      <a:pt x="0" y="0"/>
                    </a:lnTo>
                    <a:lnTo>
                      <a:pt x="12" y="0"/>
                    </a:lnTo>
                    <a:lnTo>
                      <a:pt x="12" y="26"/>
                    </a:lnTo>
                    <a:lnTo>
                      <a:pt x="12" y="30"/>
                    </a:lnTo>
                    <a:lnTo>
                      <a:pt x="14" y="32"/>
                    </a:lnTo>
                    <a:lnTo>
                      <a:pt x="16" y="34"/>
                    </a:lnTo>
                    <a:lnTo>
                      <a:pt x="18" y="34"/>
                    </a:lnTo>
                    <a:lnTo>
                      <a:pt x="20" y="34"/>
                    </a:lnTo>
                    <a:lnTo>
                      <a:pt x="22" y="34"/>
                    </a:lnTo>
                    <a:lnTo>
                      <a:pt x="26" y="32"/>
                    </a:lnTo>
                    <a:lnTo>
                      <a:pt x="28" y="30"/>
                    </a:lnTo>
                    <a:lnTo>
                      <a:pt x="28" y="8"/>
                    </a:lnTo>
                    <a:lnTo>
                      <a:pt x="28" y="4"/>
                    </a:lnTo>
                    <a:lnTo>
                      <a:pt x="28" y="2"/>
                    </a:lnTo>
                    <a:lnTo>
                      <a:pt x="26" y="2"/>
                    </a:lnTo>
                    <a:lnTo>
                      <a:pt x="22" y="0"/>
                    </a:lnTo>
                    <a:lnTo>
                      <a:pt x="36" y="0"/>
                    </a:lnTo>
                    <a:close/>
                  </a:path>
                </a:pathLst>
              </a:custGeom>
              <a:solidFill>
                <a:srgbClr val="000000"/>
              </a:solidFill>
              <a:ln w="0">
                <a:solidFill>
                  <a:srgbClr val="000000"/>
                </a:solidFill>
                <a:round/>
                <a:headEnd/>
                <a:tailEnd/>
              </a:ln>
            </p:spPr>
            <p:txBody>
              <a:bodyPr/>
              <a:lstStyle/>
              <a:p>
                <a:endParaRPr lang="en-CA"/>
              </a:p>
            </p:txBody>
          </p:sp>
          <p:sp>
            <p:nvSpPr>
              <p:cNvPr id="21560" name="Freeform 59"/>
              <p:cNvSpPr>
                <a:spLocks/>
              </p:cNvSpPr>
              <p:nvPr/>
            </p:nvSpPr>
            <p:spPr bwMode="auto">
              <a:xfrm>
                <a:off x="4062" y="2136"/>
                <a:ext cx="42" cy="42"/>
              </a:xfrm>
              <a:custGeom>
                <a:avLst/>
                <a:gdLst>
                  <a:gd name="T0" fmla="*/ 14 w 42"/>
                  <a:gd name="T1" fmla="*/ 10 h 42"/>
                  <a:gd name="T2" fmla="*/ 18 w 42"/>
                  <a:gd name="T3" fmla="*/ 4 h 42"/>
                  <a:gd name="T4" fmla="*/ 22 w 42"/>
                  <a:gd name="T5" fmla="*/ 2 h 42"/>
                  <a:gd name="T6" fmla="*/ 28 w 42"/>
                  <a:gd name="T7" fmla="*/ 0 h 42"/>
                  <a:gd name="T8" fmla="*/ 30 w 42"/>
                  <a:gd name="T9" fmla="*/ 2 h 42"/>
                  <a:gd name="T10" fmla="*/ 32 w 42"/>
                  <a:gd name="T11" fmla="*/ 2 h 42"/>
                  <a:gd name="T12" fmla="*/ 34 w 42"/>
                  <a:gd name="T13" fmla="*/ 4 h 42"/>
                  <a:gd name="T14" fmla="*/ 36 w 42"/>
                  <a:gd name="T15" fmla="*/ 8 h 42"/>
                  <a:gd name="T16" fmla="*/ 38 w 42"/>
                  <a:gd name="T17" fmla="*/ 10 h 42"/>
                  <a:gd name="T18" fmla="*/ 38 w 42"/>
                  <a:gd name="T19" fmla="*/ 16 h 42"/>
                  <a:gd name="T20" fmla="*/ 38 w 42"/>
                  <a:gd name="T21" fmla="*/ 32 h 42"/>
                  <a:gd name="T22" fmla="*/ 38 w 42"/>
                  <a:gd name="T23" fmla="*/ 36 h 42"/>
                  <a:gd name="T24" fmla="*/ 38 w 42"/>
                  <a:gd name="T25" fmla="*/ 38 h 42"/>
                  <a:gd name="T26" fmla="*/ 38 w 42"/>
                  <a:gd name="T27" fmla="*/ 38 h 42"/>
                  <a:gd name="T28" fmla="*/ 40 w 42"/>
                  <a:gd name="T29" fmla="*/ 40 h 42"/>
                  <a:gd name="T30" fmla="*/ 40 w 42"/>
                  <a:gd name="T31" fmla="*/ 40 h 42"/>
                  <a:gd name="T32" fmla="*/ 42 w 42"/>
                  <a:gd name="T33" fmla="*/ 40 h 42"/>
                  <a:gd name="T34" fmla="*/ 42 w 42"/>
                  <a:gd name="T35" fmla="*/ 42 h 42"/>
                  <a:gd name="T36" fmla="*/ 24 w 42"/>
                  <a:gd name="T37" fmla="*/ 42 h 42"/>
                  <a:gd name="T38" fmla="*/ 24 w 42"/>
                  <a:gd name="T39" fmla="*/ 40 h 42"/>
                  <a:gd name="T40" fmla="*/ 26 w 42"/>
                  <a:gd name="T41" fmla="*/ 40 h 42"/>
                  <a:gd name="T42" fmla="*/ 28 w 42"/>
                  <a:gd name="T43" fmla="*/ 40 h 42"/>
                  <a:gd name="T44" fmla="*/ 28 w 42"/>
                  <a:gd name="T45" fmla="*/ 40 h 42"/>
                  <a:gd name="T46" fmla="*/ 30 w 42"/>
                  <a:gd name="T47" fmla="*/ 38 h 42"/>
                  <a:gd name="T48" fmla="*/ 30 w 42"/>
                  <a:gd name="T49" fmla="*/ 36 h 42"/>
                  <a:gd name="T50" fmla="*/ 30 w 42"/>
                  <a:gd name="T51" fmla="*/ 36 h 42"/>
                  <a:gd name="T52" fmla="*/ 30 w 42"/>
                  <a:gd name="T53" fmla="*/ 32 h 42"/>
                  <a:gd name="T54" fmla="*/ 30 w 42"/>
                  <a:gd name="T55" fmla="*/ 16 h 42"/>
                  <a:gd name="T56" fmla="*/ 30 w 42"/>
                  <a:gd name="T57" fmla="*/ 12 h 42"/>
                  <a:gd name="T58" fmla="*/ 28 w 42"/>
                  <a:gd name="T59" fmla="*/ 8 h 42"/>
                  <a:gd name="T60" fmla="*/ 26 w 42"/>
                  <a:gd name="T61" fmla="*/ 8 h 42"/>
                  <a:gd name="T62" fmla="*/ 24 w 42"/>
                  <a:gd name="T63" fmla="*/ 6 h 42"/>
                  <a:gd name="T64" fmla="*/ 18 w 42"/>
                  <a:gd name="T65" fmla="*/ 8 h 42"/>
                  <a:gd name="T66" fmla="*/ 14 w 42"/>
                  <a:gd name="T67" fmla="*/ 12 h 42"/>
                  <a:gd name="T68" fmla="*/ 14 w 42"/>
                  <a:gd name="T69" fmla="*/ 32 h 42"/>
                  <a:gd name="T70" fmla="*/ 14 w 42"/>
                  <a:gd name="T71" fmla="*/ 36 h 42"/>
                  <a:gd name="T72" fmla="*/ 14 w 42"/>
                  <a:gd name="T73" fmla="*/ 38 h 42"/>
                  <a:gd name="T74" fmla="*/ 14 w 42"/>
                  <a:gd name="T75" fmla="*/ 38 h 42"/>
                  <a:gd name="T76" fmla="*/ 16 w 42"/>
                  <a:gd name="T77" fmla="*/ 40 h 42"/>
                  <a:gd name="T78" fmla="*/ 16 w 42"/>
                  <a:gd name="T79" fmla="*/ 40 h 42"/>
                  <a:gd name="T80" fmla="*/ 20 w 42"/>
                  <a:gd name="T81" fmla="*/ 40 h 42"/>
                  <a:gd name="T82" fmla="*/ 20 w 42"/>
                  <a:gd name="T83" fmla="*/ 42 h 42"/>
                  <a:gd name="T84" fmla="*/ 0 w 42"/>
                  <a:gd name="T85" fmla="*/ 42 h 42"/>
                  <a:gd name="T86" fmla="*/ 0 w 42"/>
                  <a:gd name="T87" fmla="*/ 40 h 42"/>
                  <a:gd name="T88" fmla="*/ 2 w 42"/>
                  <a:gd name="T89" fmla="*/ 40 h 42"/>
                  <a:gd name="T90" fmla="*/ 4 w 42"/>
                  <a:gd name="T91" fmla="*/ 40 h 42"/>
                  <a:gd name="T92" fmla="*/ 6 w 42"/>
                  <a:gd name="T93" fmla="*/ 38 h 42"/>
                  <a:gd name="T94" fmla="*/ 6 w 42"/>
                  <a:gd name="T95" fmla="*/ 36 h 42"/>
                  <a:gd name="T96" fmla="*/ 6 w 42"/>
                  <a:gd name="T97" fmla="*/ 32 h 42"/>
                  <a:gd name="T98" fmla="*/ 6 w 42"/>
                  <a:gd name="T99" fmla="*/ 18 h 42"/>
                  <a:gd name="T100" fmla="*/ 6 w 42"/>
                  <a:gd name="T101" fmla="*/ 12 h 42"/>
                  <a:gd name="T102" fmla="*/ 6 w 42"/>
                  <a:gd name="T103" fmla="*/ 8 h 42"/>
                  <a:gd name="T104" fmla="*/ 6 w 42"/>
                  <a:gd name="T105" fmla="*/ 8 h 42"/>
                  <a:gd name="T106" fmla="*/ 6 w 42"/>
                  <a:gd name="T107" fmla="*/ 6 h 42"/>
                  <a:gd name="T108" fmla="*/ 4 w 42"/>
                  <a:gd name="T109" fmla="*/ 6 h 42"/>
                  <a:gd name="T110" fmla="*/ 4 w 42"/>
                  <a:gd name="T111" fmla="*/ 6 h 42"/>
                  <a:gd name="T112" fmla="*/ 2 w 42"/>
                  <a:gd name="T113" fmla="*/ 6 h 42"/>
                  <a:gd name="T114" fmla="*/ 2 w 42"/>
                  <a:gd name="T115" fmla="*/ 6 h 42"/>
                  <a:gd name="T116" fmla="*/ 0 w 42"/>
                  <a:gd name="T117" fmla="*/ 6 h 42"/>
                  <a:gd name="T118" fmla="*/ 12 w 42"/>
                  <a:gd name="T119" fmla="*/ 0 h 42"/>
                  <a:gd name="T120" fmla="*/ 14 w 42"/>
                  <a:gd name="T121" fmla="*/ 0 h 42"/>
                  <a:gd name="T122" fmla="*/ 14 w 42"/>
                  <a:gd name="T123" fmla="*/ 10 h 4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2"/>
                  <a:gd name="T187" fmla="*/ 0 h 42"/>
                  <a:gd name="T188" fmla="*/ 42 w 42"/>
                  <a:gd name="T189" fmla="*/ 42 h 4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2" h="42">
                    <a:moveTo>
                      <a:pt x="14" y="10"/>
                    </a:moveTo>
                    <a:lnTo>
                      <a:pt x="18" y="4"/>
                    </a:lnTo>
                    <a:lnTo>
                      <a:pt x="22" y="2"/>
                    </a:lnTo>
                    <a:lnTo>
                      <a:pt x="28" y="0"/>
                    </a:lnTo>
                    <a:lnTo>
                      <a:pt x="30" y="2"/>
                    </a:lnTo>
                    <a:lnTo>
                      <a:pt x="32" y="2"/>
                    </a:lnTo>
                    <a:lnTo>
                      <a:pt x="34" y="4"/>
                    </a:lnTo>
                    <a:lnTo>
                      <a:pt x="36" y="8"/>
                    </a:lnTo>
                    <a:lnTo>
                      <a:pt x="38" y="10"/>
                    </a:lnTo>
                    <a:lnTo>
                      <a:pt x="38" y="16"/>
                    </a:lnTo>
                    <a:lnTo>
                      <a:pt x="38" y="32"/>
                    </a:lnTo>
                    <a:lnTo>
                      <a:pt x="38" y="36"/>
                    </a:lnTo>
                    <a:lnTo>
                      <a:pt x="38" y="38"/>
                    </a:lnTo>
                    <a:lnTo>
                      <a:pt x="40" y="40"/>
                    </a:lnTo>
                    <a:lnTo>
                      <a:pt x="42" y="40"/>
                    </a:lnTo>
                    <a:lnTo>
                      <a:pt x="42" y="42"/>
                    </a:lnTo>
                    <a:lnTo>
                      <a:pt x="24" y="42"/>
                    </a:lnTo>
                    <a:lnTo>
                      <a:pt x="24" y="40"/>
                    </a:lnTo>
                    <a:lnTo>
                      <a:pt x="26" y="40"/>
                    </a:lnTo>
                    <a:lnTo>
                      <a:pt x="28" y="40"/>
                    </a:lnTo>
                    <a:lnTo>
                      <a:pt x="30" y="38"/>
                    </a:lnTo>
                    <a:lnTo>
                      <a:pt x="30" y="36"/>
                    </a:lnTo>
                    <a:lnTo>
                      <a:pt x="30" y="32"/>
                    </a:lnTo>
                    <a:lnTo>
                      <a:pt x="30" y="16"/>
                    </a:lnTo>
                    <a:lnTo>
                      <a:pt x="30" y="12"/>
                    </a:lnTo>
                    <a:lnTo>
                      <a:pt x="28" y="8"/>
                    </a:lnTo>
                    <a:lnTo>
                      <a:pt x="26" y="8"/>
                    </a:lnTo>
                    <a:lnTo>
                      <a:pt x="24" y="6"/>
                    </a:lnTo>
                    <a:lnTo>
                      <a:pt x="18" y="8"/>
                    </a:lnTo>
                    <a:lnTo>
                      <a:pt x="14" y="12"/>
                    </a:lnTo>
                    <a:lnTo>
                      <a:pt x="14" y="32"/>
                    </a:lnTo>
                    <a:lnTo>
                      <a:pt x="14" y="36"/>
                    </a:lnTo>
                    <a:lnTo>
                      <a:pt x="14" y="38"/>
                    </a:lnTo>
                    <a:lnTo>
                      <a:pt x="16" y="40"/>
                    </a:lnTo>
                    <a:lnTo>
                      <a:pt x="20" y="40"/>
                    </a:lnTo>
                    <a:lnTo>
                      <a:pt x="20" y="42"/>
                    </a:lnTo>
                    <a:lnTo>
                      <a:pt x="0" y="42"/>
                    </a:lnTo>
                    <a:lnTo>
                      <a:pt x="0" y="40"/>
                    </a:lnTo>
                    <a:lnTo>
                      <a:pt x="2" y="40"/>
                    </a:lnTo>
                    <a:lnTo>
                      <a:pt x="4" y="40"/>
                    </a:lnTo>
                    <a:lnTo>
                      <a:pt x="6" y="38"/>
                    </a:lnTo>
                    <a:lnTo>
                      <a:pt x="6" y="36"/>
                    </a:lnTo>
                    <a:lnTo>
                      <a:pt x="6" y="32"/>
                    </a:lnTo>
                    <a:lnTo>
                      <a:pt x="6" y="18"/>
                    </a:lnTo>
                    <a:lnTo>
                      <a:pt x="6" y="12"/>
                    </a:lnTo>
                    <a:lnTo>
                      <a:pt x="6" y="8"/>
                    </a:lnTo>
                    <a:lnTo>
                      <a:pt x="6" y="6"/>
                    </a:lnTo>
                    <a:lnTo>
                      <a:pt x="4" y="6"/>
                    </a:lnTo>
                    <a:lnTo>
                      <a:pt x="2" y="6"/>
                    </a:lnTo>
                    <a:lnTo>
                      <a:pt x="0" y="6"/>
                    </a:lnTo>
                    <a:lnTo>
                      <a:pt x="12" y="0"/>
                    </a:lnTo>
                    <a:lnTo>
                      <a:pt x="14" y="0"/>
                    </a:lnTo>
                    <a:lnTo>
                      <a:pt x="14" y="10"/>
                    </a:lnTo>
                    <a:close/>
                  </a:path>
                </a:pathLst>
              </a:custGeom>
              <a:solidFill>
                <a:srgbClr val="000000"/>
              </a:solidFill>
              <a:ln w="0">
                <a:solidFill>
                  <a:srgbClr val="000000"/>
                </a:solidFill>
                <a:round/>
                <a:headEnd/>
                <a:tailEnd/>
              </a:ln>
            </p:spPr>
            <p:txBody>
              <a:bodyPr/>
              <a:lstStyle/>
              <a:p>
                <a:endParaRPr lang="en-CA"/>
              </a:p>
            </p:txBody>
          </p:sp>
          <p:sp>
            <p:nvSpPr>
              <p:cNvPr id="21561" name="Freeform 60"/>
              <p:cNvSpPr>
                <a:spLocks/>
              </p:cNvSpPr>
              <p:nvPr/>
            </p:nvSpPr>
            <p:spPr bwMode="auto">
              <a:xfrm>
                <a:off x="4108" y="2136"/>
                <a:ext cx="34" cy="42"/>
              </a:xfrm>
              <a:custGeom>
                <a:avLst/>
                <a:gdLst>
                  <a:gd name="T0" fmla="*/ 34 w 34"/>
                  <a:gd name="T1" fmla="*/ 26 h 42"/>
                  <a:gd name="T2" fmla="*/ 32 w 34"/>
                  <a:gd name="T3" fmla="*/ 32 h 42"/>
                  <a:gd name="T4" fmla="*/ 28 w 34"/>
                  <a:gd name="T5" fmla="*/ 38 h 42"/>
                  <a:gd name="T6" fmla="*/ 22 w 34"/>
                  <a:gd name="T7" fmla="*/ 42 h 42"/>
                  <a:gd name="T8" fmla="*/ 18 w 34"/>
                  <a:gd name="T9" fmla="*/ 42 h 42"/>
                  <a:gd name="T10" fmla="*/ 10 w 34"/>
                  <a:gd name="T11" fmla="*/ 40 h 42"/>
                  <a:gd name="T12" fmla="*/ 6 w 34"/>
                  <a:gd name="T13" fmla="*/ 36 h 42"/>
                  <a:gd name="T14" fmla="*/ 2 w 34"/>
                  <a:gd name="T15" fmla="*/ 32 h 42"/>
                  <a:gd name="T16" fmla="*/ 2 w 34"/>
                  <a:gd name="T17" fmla="*/ 28 h 42"/>
                  <a:gd name="T18" fmla="*/ 0 w 34"/>
                  <a:gd name="T19" fmla="*/ 22 h 42"/>
                  <a:gd name="T20" fmla="*/ 2 w 34"/>
                  <a:gd name="T21" fmla="*/ 16 h 42"/>
                  <a:gd name="T22" fmla="*/ 2 w 34"/>
                  <a:gd name="T23" fmla="*/ 10 h 42"/>
                  <a:gd name="T24" fmla="*/ 6 w 34"/>
                  <a:gd name="T25" fmla="*/ 6 h 42"/>
                  <a:gd name="T26" fmla="*/ 12 w 34"/>
                  <a:gd name="T27" fmla="*/ 2 h 42"/>
                  <a:gd name="T28" fmla="*/ 18 w 34"/>
                  <a:gd name="T29" fmla="*/ 0 h 42"/>
                  <a:gd name="T30" fmla="*/ 24 w 34"/>
                  <a:gd name="T31" fmla="*/ 2 h 42"/>
                  <a:gd name="T32" fmla="*/ 28 w 34"/>
                  <a:gd name="T33" fmla="*/ 4 h 42"/>
                  <a:gd name="T34" fmla="*/ 30 w 34"/>
                  <a:gd name="T35" fmla="*/ 8 h 42"/>
                  <a:gd name="T36" fmla="*/ 32 w 34"/>
                  <a:gd name="T37" fmla="*/ 10 h 42"/>
                  <a:gd name="T38" fmla="*/ 32 w 34"/>
                  <a:gd name="T39" fmla="*/ 12 h 42"/>
                  <a:gd name="T40" fmla="*/ 30 w 34"/>
                  <a:gd name="T41" fmla="*/ 12 h 42"/>
                  <a:gd name="T42" fmla="*/ 30 w 34"/>
                  <a:gd name="T43" fmla="*/ 14 h 42"/>
                  <a:gd name="T44" fmla="*/ 28 w 34"/>
                  <a:gd name="T45" fmla="*/ 14 h 42"/>
                  <a:gd name="T46" fmla="*/ 26 w 34"/>
                  <a:gd name="T47" fmla="*/ 14 h 42"/>
                  <a:gd name="T48" fmla="*/ 24 w 34"/>
                  <a:gd name="T49" fmla="*/ 12 h 42"/>
                  <a:gd name="T50" fmla="*/ 24 w 34"/>
                  <a:gd name="T51" fmla="*/ 10 h 42"/>
                  <a:gd name="T52" fmla="*/ 24 w 34"/>
                  <a:gd name="T53" fmla="*/ 8 h 42"/>
                  <a:gd name="T54" fmla="*/ 22 w 34"/>
                  <a:gd name="T55" fmla="*/ 6 h 42"/>
                  <a:gd name="T56" fmla="*/ 22 w 34"/>
                  <a:gd name="T57" fmla="*/ 4 h 42"/>
                  <a:gd name="T58" fmla="*/ 20 w 34"/>
                  <a:gd name="T59" fmla="*/ 4 h 42"/>
                  <a:gd name="T60" fmla="*/ 18 w 34"/>
                  <a:gd name="T61" fmla="*/ 4 h 42"/>
                  <a:gd name="T62" fmla="*/ 14 w 34"/>
                  <a:gd name="T63" fmla="*/ 4 h 42"/>
                  <a:gd name="T64" fmla="*/ 12 w 34"/>
                  <a:gd name="T65" fmla="*/ 6 h 42"/>
                  <a:gd name="T66" fmla="*/ 8 w 34"/>
                  <a:gd name="T67" fmla="*/ 12 h 42"/>
                  <a:gd name="T68" fmla="*/ 8 w 34"/>
                  <a:gd name="T69" fmla="*/ 18 h 42"/>
                  <a:gd name="T70" fmla="*/ 8 w 34"/>
                  <a:gd name="T71" fmla="*/ 24 h 42"/>
                  <a:gd name="T72" fmla="*/ 12 w 34"/>
                  <a:gd name="T73" fmla="*/ 30 h 42"/>
                  <a:gd name="T74" fmla="*/ 16 w 34"/>
                  <a:gd name="T75" fmla="*/ 34 h 42"/>
                  <a:gd name="T76" fmla="*/ 20 w 34"/>
                  <a:gd name="T77" fmla="*/ 34 h 42"/>
                  <a:gd name="T78" fmla="*/ 24 w 34"/>
                  <a:gd name="T79" fmla="*/ 34 h 42"/>
                  <a:gd name="T80" fmla="*/ 28 w 34"/>
                  <a:gd name="T81" fmla="*/ 32 h 42"/>
                  <a:gd name="T82" fmla="*/ 30 w 34"/>
                  <a:gd name="T83" fmla="*/ 30 h 42"/>
                  <a:gd name="T84" fmla="*/ 32 w 34"/>
                  <a:gd name="T85" fmla="*/ 24 h 42"/>
                  <a:gd name="T86" fmla="*/ 34 w 34"/>
                  <a:gd name="T87" fmla="*/ 26 h 4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4"/>
                  <a:gd name="T133" fmla="*/ 0 h 42"/>
                  <a:gd name="T134" fmla="*/ 34 w 34"/>
                  <a:gd name="T135" fmla="*/ 42 h 4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4" h="42">
                    <a:moveTo>
                      <a:pt x="34" y="26"/>
                    </a:moveTo>
                    <a:lnTo>
                      <a:pt x="32" y="32"/>
                    </a:lnTo>
                    <a:lnTo>
                      <a:pt x="28" y="38"/>
                    </a:lnTo>
                    <a:lnTo>
                      <a:pt x="22" y="42"/>
                    </a:lnTo>
                    <a:lnTo>
                      <a:pt x="18" y="42"/>
                    </a:lnTo>
                    <a:lnTo>
                      <a:pt x="10" y="40"/>
                    </a:lnTo>
                    <a:lnTo>
                      <a:pt x="6" y="36"/>
                    </a:lnTo>
                    <a:lnTo>
                      <a:pt x="2" y="32"/>
                    </a:lnTo>
                    <a:lnTo>
                      <a:pt x="2" y="28"/>
                    </a:lnTo>
                    <a:lnTo>
                      <a:pt x="0" y="22"/>
                    </a:lnTo>
                    <a:lnTo>
                      <a:pt x="2" y="16"/>
                    </a:lnTo>
                    <a:lnTo>
                      <a:pt x="2" y="10"/>
                    </a:lnTo>
                    <a:lnTo>
                      <a:pt x="6" y="6"/>
                    </a:lnTo>
                    <a:lnTo>
                      <a:pt x="12" y="2"/>
                    </a:lnTo>
                    <a:lnTo>
                      <a:pt x="18" y="0"/>
                    </a:lnTo>
                    <a:lnTo>
                      <a:pt x="24" y="2"/>
                    </a:lnTo>
                    <a:lnTo>
                      <a:pt x="28" y="4"/>
                    </a:lnTo>
                    <a:lnTo>
                      <a:pt x="30" y="8"/>
                    </a:lnTo>
                    <a:lnTo>
                      <a:pt x="32" y="10"/>
                    </a:lnTo>
                    <a:lnTo>
                      <a:pt x="32" y="12"/>
                    </a:lnTo>
                    <a:lnTo>
                      <a:pt x="30" y="12"/>
                    </a:lnTo>
                    <a:lnTo>
                      <a:pt x="30" y="14"/>
                    </a:lnTo>
                    <a:lnTo>
                      <a:pt x="28" y="14"/>
                    </a:lnTo>
                    <a:lnTo>
                      <a:pt x="26" y="14"/>
                    </a:lnTo>
                    <a:lnTo>
                      <a:pt x="24" y="12"/>
                    </a:lnTo>
                    <a:lnTo>
                      <a:pt x="24" y="10"/>
                    </a:lnTo>
                    <a:lnTo>
                      <a:pt x="24" y="8"/>
                    </a:lnTo>
                    <a:lnTo>
                      <a:pt x="22" y="6"/>
                    </a:lnTo>
                    <a:lnTo>
                      <a:pt x="22" y="4"/>
                    </a:lnTo>
                    <a:lnTo>
                      <a:pt x="20" y="4"/>
                    </a:lnTo>
                    <a:lnTo>
                      <a:pt x="18" y="4"/>
                    </a:lnTo>
                    <a:lnTo>
                      <a:pt x="14" y="4"/>
                    </a:lnTo>
                    <a:lnTo>
                      <a:pt x="12" y="6"/>
                    </a:lnTo>
                    <a:lnTo>
                      <a:pt x="8" y="12"/>
                    </a:lnTo>
                    <a:lnTo>
                      <a:pt x="8" y="18"/>
                    </a:lnTo>
                    <a:lnTo>
                      <a:pt x="8" y="24"/>
                    </a:lnTo>
                    <a:lnTo>
                      <a:pt x="12" y="30"/>
                    </a:lnTo>
                    <a:lnTo>
                      <a:pt x="16" y="34"/>
                    </a:lnTo>
                    <a:lnTo>
                      <a:pt x="20" y="34"/>
                    </a:lnTo>
                    <a:lnTo>
                      <a:pt x="24" y="34"/>
                    </a:lnTo>
                    <a:lnTo>
                      <a:pt x="28" y="32"/>
                    </a:lnTo>
                    <a:lnTo>
                      <a:pt x="30" y="30"/>
                    </a:lnTo>
                    <a:lnTo>
                      <a:pt x="32" y="24"/>
                    </a:lnTo>
                    <a:lnTo>
                      <a:pt x="34" y="26"/>
                    </a:lnTo>
                    <a:close/>
                  </a:path>
                </a:pathLst>
              </a:custGeom>
              <a:solidFill>
                <a:srgbClr val="000000"/>
              </a:solidFill>
              <a:ln w="0">
                <a:solidFill>
                  <a:srgbClr val="000000"/>
                </a:solidFill>
                <a:round/>
                <a:headEnd/>
                <a:tailEnd/>
              </a:ln>
            </p:spPr>
            <p:txBody>
              <a:bodyPr/>
              <a:lstStyle/>
              <a:p>
                <a:endParaRPr lang="en-CA"/>
              </a:p>
            </p:txBody>
          </p:sp>
          <p:sp>
            <p:nvSpPr>
              <p:cNvPr id="21562" name="Freeform 61"/>
              <p:cNvSpPr>
                <a:spLocks/>
              </p:cNvSpPr>
              <p:nvPr/>
            </p:nvSpPr>
            <p:spPr bwMode="auto">
              <a:xfrm>
                <a:off x="4146" y="2116"/>
                <a:ext cx="42" cy="62"/>
              </a:xfrm>
              <a:custGeom>
                <a:avLst/>
                <a:gdLst>
                  <a:gd name="T0" fmla="*/ 12 w 42"/>
                  <a:gd name="T1" fmla="*/ 30 h 62"/>
                  <a:gd name="T2" fmla="*/ 20 w 42"/>
                  <a:gd name="T3" fmla="*/ 22 h 62"/>
                  <a:gd name="T4" fmla="*/ 26 w 42"/>
                  <a:gd name="T5" fmla="*/ 20 h 62"/>
                  <a:gd name="T6" fmla="*/ 32 w 42"/>
                  <a:gd name="T7" fmla="*/ 22 h 62"/>
                  <a:gd name="T8" fmla="*/ 36 w 42"/>
                  <a:gd name="T9" fmla="*/ 28 h 62"/>
                  <a:gd name="T10" fmla="*/ 36 w 42"/>
                  <a:gd name="T11" fmla="*/ 38 h 62"/>
                  <a:gd name="T12" fmla="*/ 36 w 42"/>
                  <a:gd name="T13" fmla="*/ 56 h 62"/>
                  <a:gd name="T14" fmla="*/ 38 w 42"/>
                  <a:gd name="T15" fmla="*/ 58 h 62"/>
                  <a:gd name="T16" fmla="*/ 40 w 42"/>
                  <a:gd name="T17" fmla="*/ 60 h 62"/>
                  <a:gd name="T18" fmla="*/ 42 w 42"/>
                  <a:gd name="T19" fmla="*/ 62 h 62"/>
                  <a:gd name="T20" fmla="*/ 24 w 42"/>
                  <a:gd name="T21" fmla="*/ 60 h 62"/>
                  <a:gd name="T22" fmla="*/ 26 w 42"/>
                  <a:gd name="T23" fmla="*/ 60 h 62"/>
                  <a:gd name="T24" fmla="*/ 28 w 42"/>
                  <a:gd name="T25" fmla="*/ 58 h 62"/>
                  <a:gd name="T26" fmla="*/ 30 w 42"/>
                  <a:gd name="T27" fmla="*/ 54 h 62"/>
                  <a:gd name="T28" fmla="*/ 30 w 42"/>
                  <a:gd name="T29" fmla="*/ 38 h 62"/>
                  <a:gd name="T30" fmla="*/ 28 w 42"/>
                  <a:gd name="T31" fmla="*/ 30 h 62"/>
                  <a:gd name="T32" fmla="*/ 26 w 42"/>
                  <a:gd name="T33" fmla="*/ 28 h 62"/>
                  <a:gd name="T34" fmla="*/ 22 w 42"/>
                  <a:gd name="T35" fmla="*/ 26 h 62"/>
                  <a:gd name="T36" fmla="*/ 18 w 42"/>
                  <a:gd name="T37" fmla="*/ 28 h 62"/>
                  <a:gd name="T38" fmla="*/ 12 w 42"/>
                  <a:gd name="T39" fmla="*/ 32 h 62"/>
                  <a:gd name="T40" fmla="*/ 12 w 42"/>
                  <a:gd name="T41" fmla="*/ 56 h 62"/>
                  <a:gd name="T42" fmla="*/ 14 w 42"/>
                  <a:gd name="T43" fmla="*/ 58 h 62"/>
                  <a:gd name="T44" fmla="*/ 16 w 42"/>
                  <a:gd name="T45" fmla="*/ 60 h 62"/>
                  <a:gd name="T46" fmla="*/ 18 w 42"/>
                  <a:gd name="T47" fmla="*/ 62 h 62"/>
                  <a:gd name="T48" fmla="*/ 0 w 42"/>
                  <a:gd name="T49" fmla="*/ 60 h 62"/>
                  <a:gd name="T50" fmla="*/ 4 w 42"/>
                  <a:gd name="T51" fmla="*/ 60 h 62"/>
                  <a:gd name="T52" fmla="*/ 4 w 42"/>
                  <a:gd name="T53" fmla="*/ 58 h 62"/>
                  <a:gd name="T54" fmla="*/ 6 w 42"/>
                  <a:gd name="T55" fmla="*/ 52 h 62"/>
                  <a:gd name="T56" fmla="*/ 6 w 42"/>
                  <a:gd name="T57" fmla="*/ 10 h 62"/>
                  <a:gd name="T58" fmla="*/ 4 w 42"/>
                  <a:gd name="T59" fmla="*/ 6 h 62"/>
                  <a:gd name="T60" fmla="*/ 4 w 42"/>
                  <a:gd name="T61" fmla="*/ 4 h 62"/>
                  <a:gd name="T62" fmla="*/ 2 w 42"/>
                  <a:gd name="T63" fmla="*/ 4 h 62"/>
                  <a:gd name="T64" fmla="*/ 0 w 42"/>
                  <a:gd name="T65" fmla="*/ 4 h 62"/>
                  <a:gd name="T66" fmla="*/ 12 w 42"/>
                  <a:gd name="T67" fmla="*/ 0 h 6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2"/>
                  <a:gd name="T103" fmla="*/ 0 h 62"/>
                  <a:gd name="T104" fmla="*/ 42 w 42"/>
                  <a:gd name="T105" fmla="*/ 62 h 6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2" h="62">
                    <a:moveTo>
                      <a:pt x="12" y="0"/>
                    </a:moveTo>
                    <a:lnTo>
                      <a:pt x="12" y="30"/>
                    </a:lnTo>
                    <a:lnTo>
                      <a:pt x="18" y="24"/>
                    </a:lnTo>
                    <a:lnTo>
                      <a:pt x="20" y="22"/>
                    </a:lnTo>
                    <a:lnTo>
                      <a:pt x="24" y="22"/>
                    </a:lnTo>
                    <a:lnTo>
                      <a:pt x="26" y="20"/>
                    </a:lnTo>
                    <a:lnTo>
                      <a:pt x="30" y="22"/>
                    </a:lnTo>
                    <a:lnTo>
                      <a:pt x="32" y="22"/>
                    </a:lnTo>
                    <a:lnTo>
                      <a:pt x="34" y="26"/>
                    </a:lnTo>
                    <a:lnTo>
                      <a:pt x="36" y="28"/>
                    </a:lnTo>
                    <a:lnTo>
                      <a:pt x="36" y="32"/>
                    </a:lnTo>
                    <a:lnTo>
                      <a:pt x="36" y="38"/>
                    </a:lnTo>
                    <a:lnTo>
                      <a:pt x="36" y="52"/>
                    </a:lnTo>
                    <a:lnTo>
                      <a:pt x="36" y="56"/>
                    </a:lnTo>
                    <a:lnTo>
                      <a:pt x="36" y="58"/>
                    </a:lnTo>
                    <a:lnTo>
                      <a:pt x="38" y="58"/>
                    </a:lnTo>
                    <a:lnTo>
                      <a:pt x="38" y="60"/>
                    </a:lnTo>
                    <a:lnTo>
                      <a:pt x="40" y="60"/>
                    </a:lnTo>
                    <a:lnTo>
                      <a:pt x="42" y="60"/>
                    </a:lnTo>
                    <a:lnTo>
                      <a:pt x="42" y="62"/>
                    </a:lnTo>
                    <a:lnTo>
                      <a:pt x="24" y="62"/>
                    </a:lnTo>
                    <a:lnTo>
                      <a:pt x="24" y="60"/>
                    </a:lnTo>
                    <a:lnTo>
                      <a:pt x="26" y="60"/>
                    </a:lnTo>
                    <a:lnTo>
                      <a:pt x="28" y="60"/>
                    </a:lnTo>
                    <a:lnTo>
                      <a:pt x="28" y="58"/>
                    </a:lnTo>
                    <a:lnTo>
                      <a:pt x="28" y="56"/>
                    </a:lnTo>
                    <a:lnTo>
                      <a:pt x="30" y="54"/>
                    </a:lnTo>
                    <a:lnTo>
                      <a:pt x="30" y="52"/>
                    </a:lnTo>
                    <a:lnTo>
                      <a:pt x="30" y="38"/>
                    </a:lnTo>
                    <a:lnTo>
                      <a:pt x="28" y="34"/>
                    </a:lnTo>
                    <a:lnTo>
                      <a:pt x="28" y="30"/>
                    </a:lnTo>
                    <a:lnTo>
                      <a:pt x="28" y="28"/>
                    </a:lnTo>
                    <a:lnTo>
                      <a:pt x="26" y="28"/>
                    </a:lnTo>
                    <a:lnTo>
                      <a:pt x="24" y="26"/>
                    </a:lnTo>
                    <a:lnTo>
                      <a:pt x="22" y="26"/>
                    </a:lnTo>
                    <a:lnTo>
                      <a:pt x="20" y="26"/>
                    </a:lnTo>
                    <a:lnTo>
                      <a:pt x="18" y="28"/>
                    </a:lnTo>
                    <a:lnTo>
                      <a:pt x="16" y="30"/>
                    </a:lnTo>
                    <a:lnTo>
                      <a:pt x="12" y="32"/>
                    </a:lnTo>
                    <a:lnTo>
                      <a:pt x="12" y="52"/>
                    </a:lnTo>
                    <a:lnTo>
                      <a:pt x="12" y="56"/>
                    </a:lnTo>
                    <a:lnTo>
                      <a:pt x="14" y="58"/>
                    </a:lnTo>
                    <a:lnTo>
                      <a:pt x="14" y="60"/>
                    </a:lnTo>
                    <a:lnTo>
                      <a:pt x="16" y="60"/>
                    </a:lnTo>
                    <a:lnTo>
                      <a:pt x="18" y="60"/>
                    </a:lnTo>
                    <a:lnTo>
                      <a:pt x="18" y="62"/>
                    </a:lnTo>
                    <a:lnTo>
                      <a:pt x="0" y="62"/>
                    </a:lnTo>
                    <a:lnTo>
                      <a:pt x="0" y="60"/>
                    </a:lnTo>
                    <a:lnTo>
                      <a:pt x="2" y="60"/>
                    </a:lnTo>
                    <a:lnTo>
                      <a:pt x="4" y="60"/>
                    </a:lnTo>
                    <a:lnTo>
                      <a:pt x="4" y="58"/>
                    </a:lnTo>
                    <a:lnTo>
                      <a:pt x="6" y="56"/>
                    </a:lnTo>
                    <a:lnTo>
                      <a:pt x="6" y="52"/>
                    </a:lnTo>
                    <a:lnTo>
                      <a:pt x="6" y="16"/>
                    </a:lnTo>
                    <a:lnTo>
                      <a:pt x="6" y="10"/>
                    </a:lnTo>
                    <a:lnTo>
                      <a:pt x="6" y="8"/>
                    </a:lnTo>
                    <a:lnTo>
                      <a:pt x="4" y="6"/>
                    </a:lnTo>
                    <a:lnTo>
                      <a:pt x="4" y="4"/>
                    </a:lnTo>
                    <a:lnTo>
                      <a:pt x="2" y="4"/>
                    </a:lnTo>
                    <a:lnTo>
                      <a:pt x="0" y="6"/>
                    </a:lnTo>
                    <a:lnTo>
                      <a:pt x="0" y="4"/>
                    </a:lnTo>
                    <a:lnTo>
                      <a:pt x="10" y="0"/>
                    </a:lnTo>
                    <a:lnTo>
                      <a:pt x="12" y="0"/>
                    </a:lnTo>
                    <a:close/>
                  </a:path>
                </a:pathLst>
              </a:custGeom>
              <a:solidFill>
                <a:srgbClr val="000000"/>
              </a:solidFill>
              <a:ln w="0">
                <a:solidFill>
                  <a:srgbClr val="000000"/>
                </a:solidFill>
                <a:round/>
                <a:headEnd/>
                <a:tailEnd/>
              </a:ln>
            </p:spPr>
            <p:txBody>
              <a:bodyPr/>
              <a:lstStyle/>
              <a:p>
                <a:endParaRPr lang="en-CA"/>
              </a:p>
            </p:txBody>
          </p:sp>
          <p:sp>
            <p:nvSpPr>
              <p:cNvPr id="21563" name="Rectangle 62"/>
              <p:cNvSpPr>
                <a:spLocks noChangeArrowheads="1"/>
              </p:cNvSpPr>
              <p:nvPr/>
            </p:nvSpPr>
            <p:spPr bwMode="auto">
              <a:xfrm>
                <a:off x="4200" y="2104"/>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564" name="Rectangle 63"/>
              <p:cNvSpPr>
                <a:spLocks noChangeArrowheads="1"/>
              </p:cNvSpPr>
              <p:nvPr/>
            </p:nvSpPr>
            <p:spPr bwMode="auto">
              <a:xfrm>
                <a:off x="1552" y="2208"/>
                <a:ext cx="2650" cy="4"/>
              </a:xfrm>
              <a:prstGeom prst="rect">
                <a:avLst/>
              </a:prstGeom>
              <a:solidFill>
                <a:srgbClr val="000000"/>
              </a:solidFill>
              <a:ln w="0">
                <a:solidFill>
                  <a:srgbClr val="000000"/>
                </a:solidFill>
                <a:miter lim="800000"/>
                <a:headEnd/>
                <a:tailEnd/>
              </a:ln>
            </p:spPr>
            <p:txBody>
              <a:bodyPr/>
              <a:lstStyle/>
              <a:p>
                <a:endParaRPr lang="en-US"/>
              </a:p>
            </p:txBody>
          </p:sp>
          <p:sp>
            <p:nvSpPr>
              <p:cNvPr id="21565" name="Rectangle 64"/>
              <p:cNvSpPr>
                <a:spLocks noChangeArrowheads="1"/>
              </p:cNvSpPr>
              <p:nvPr/>
            </p:nvSpPr>
            <p:spPr bwMode="auto">
              <a:xfrm>
                <a:off x="1552" y="2224"/>
                <a:ext cx="2650" cy="4"/>
              </a:xfrm>
              <a:prstGeom prst="rect">
                <a:avLst/>
              </a:prstGeom>
              <a:solidFill>
                <a:srgbClr val="000000"/>
              </a:solidFill>
              <a:ln w="0">
                <a:solidFill>
                  <a:srgbClr val="000000"/>
                </a:solidFill>
                <a:miter lim="800000"/>
                <a:headEnd/>
                <a:tailEnd/>
              </a:ln>
            </p:spPr>
            <p:txBody>
              <a:bodyPr/>
              <a:lstStyle/>
              <a:p>
                <a:endParaRPr lang="en-US"/>
              </a:p>
            </p:txBody>
          </p:sp>
          <p:sp>
            <p:nvSpPr>
              <p:cNvPr id="21566" name="Rectangle 65"/>
              <p:cNvSpPr>
                <a:spLocks noChangeArrowheads="1"/>
              </p:cNvSpPr>
              <p:nvPr/>
            </p:nvSpPr>
            <p:spPr bwMode="auto">
              <a:xfrm>
                <a:off x="1552" y="2232"/>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567" name="Freeform 66"/>
              <p:cNvSpPr>
                <a:spLocks/>
              </p:cNvSpPr>
              <p:nvPr/>
            </p:nvSpPr>
            <p:spPr bwMode="auto">
              <a:xfrm>
                <a:off x="1584" y="2246"/>
                <a:ext cx="26" cy="58"/>
              </a:xfrm>
              <a:custGeom>
                <a:avLst/>
                <a:gdLst>
                  <a:gd name="T0" fmla="*/ 26 w 26"/>
                  <a:gd name="T1" fmla="*/ 58 h 58"/>
                  <a:gd name="T2" fmla="*/ 26 w 26"/>
                  <a:gd name="T3" fmla="*/ 58 h 58"/>
                  <a:gd name="T4" fmla="*/ 0 w 26"/>
                  <a:gd name="T5" fmla="*/ 58 h 58"/>
                  <a:gd name="T6" fmla="*/ 0 w 26"/>
                  <a:gd name="T7" fmla="*/ 58 h 58"/>
                  <a:gd name="T8" fmla="*/ 2 w 26"/>
                  <a:gd name="T9" fmla="*/ 58 h 58"/>
                  <a:gd name="T10" fmla="*/ 6 w 26"/>
                  <a:gd name="T11" fmla="*/ 58 h 58"/>
                  <a:gd name="T12" fmla="*/ 8 w 26"/>
                  <a:gd name="T13" fmla="*/ 56 h 58"/>
                  <a:gd name="T14" fmla="*/ 8 w 26"/>
                  <a:gd name="T15" fmla="*/ 54 h 58"/>
                  <a:gd name="T16" fmla="*/ 10 w 26"/>
                  <a:gd name="T17" fmla="*/ 48 h 58"/>
                  <a:gd name="T18" fmla="*/ 10 w 26"/>
                  <a:gd name="T19" fmla="*/ 10 h 58"/>
                  <a:gd name="T20" fmla="*/ 8 w 26"/>
                  <a:gd name="T21" fmla="*/ 6 h 58"/>
                  <a:gd name="T22" fmla="*/ 8 w 26"/>
                  <a:gd name="T23" fmla="*/ 4 h 58"/>
                  <a:gd name="T24" fmla="*/ 8 w 26"/>
                  <a:gd name="T25" fmla="*/ 4 h 58"/>
                  <a:gd name="T26" fmla="*/ 6 w 26"/>
                  <a:gd name="T27" fmla="*/ 2 h 58"/>
                  <a:gd name="T28" fmla="*/ 4 w 26"/>
                  <a:gd name="T29" fmla="*/ 2 h 58"/>
                  <a:gd name="T30" fmla="*/ 2 w 26"/>
                  <a:gd name="T31" fmla="*/ 2 h 58"/>
                  <a:gd name="T32" fmla="*/ 0 w 26"/>
                  <a:gd name="T33" fmla="*/ 2 h 58"/>
                  <a:gd name="T34" fmla="*/ 0 w 26"/>
                  <a:gd name="T35" fmla="*/ 0 h 58"/>
                  <a:gd name="T36" fmla="*/ 26 w 26"/>
                  <a:gd name="T37" fmla="*/ 0 h 58"/>
                  <a:gd name="T38" fmla="*/ 26 w 26"/>
                  <a:gd name="T39" fmla="*/ 2 h 58"/>
                  <a:gd name="T40" fmla="*/ 24 w 26"/>
                  <a:gd name="T41" fmla="*/ 2 h 58"/>
                  <a:gd name="T42" fmla="*/ 20 w 26"/>
                  <a:gd name="T43" fmla="*/ 2 h 58"/>
                  <a:gd name="T44" fmla="*/ 18 w 26"/>
                  <a:gd name="T45" fmla="*/ 4 h 58"/>
                  <a:gd name="T46" fmla="*/ 18 w 26"/>
                  <a:gd name="T47" fmla="*/ 6 h 58"/>
                  <a:gd name="T48" fmla="*/ 18 w 26"/>
                  <a:gd name="T49" fmla="*/ 10 h 58"/>
                  <a:gd name="T50" fmla="*/ 18 w 26"/>
                  <a:gd name="T51" fmla="*/ 48 h 58"/>
                  <a:gd name="T52" fmla="*/ 18 w 26"/>
                  <a:gd name="T53" fmla="*/ 52 h 58"/>
                  <a:gd name="T54" fmla="*/ 18 w 26"/>
                  <a:gd name="T55" fmla="*/ 54 h 58"/>
                  <a:gd name="T56" fmla="*/ 18 w 26"/>
                  <a:gd name="T57" fmla="*/ 56 h 58"/>
                  <a:gd name="T58" fmla="*/ 20 w 26"/>
                  <a:gd name="T59" fmla="*/ 56 h 58"/>
                  <a:gd name="T60" fmla="*/ 22 w 26"/>
                  <a:gd name="T61" fmla="*/ 58 h 58"/>
                  <a:gd name="T62" fmla="*/ 24 w 26"/>
                  <a:gd name="T63" fmla="*/ 58 h 58"/>
                  <a:gd name="T64" fmla="*/ 26 w 26"/>
                  <a:gd name="T65" fmla="*/ 58 h 5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6"/>
                  <a:gd name="T100" fmla="*/ 0 h 58"/>
                  <a:gd name="T101" fmla="*/ 26 w 26"/>
                  <a:gd name="T102" fmla="*/ 58 h 5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6" h="58">
                    <a:moveTo>
                      <a:pt x="26" y="58"/>
                    </a:moveTo>
                    <a:lnTo>
                      <a:pt x="26" y="58"/>
                    </a:lnTo>
                    <a:lnTo>
                      <a:pt x="0" y="58"/>
                    </a:lnTo>
                    <a:lnTo>
                      <a:pt x="2" y="58"/>
                    </a:lnTo>
                    <a:lnTo>
                      <a:pt x="6" y="58"/>
                    </a:lnTo>
                    <a:lnTo>
                      <a:pt x="8" y="56"/>
                    </a:lnTo>
                    <a:lnTo>
                      <a:pt x="8" y="54"/>
                    </a:lnTo>
                    <a:lnTo>
                      <a:pt x="10" y="48"/>
                    </a:lnTo>
                    <a:lnTo>
                      <a:pt x="10" y="10"/>
                    </a:lnTo>
                    <a:lnTo>
                      <a:pt x="8" y="6"/>
                    </a:lnTo>
                    <a:lnTo>
                      <a:pt x="8" y="4"/>
                    </a:lnTo>
                    <a:lnTo>
                      <a:pt x="6" y="2"/>
                    </a:lnTo>
                    <a:lnTo>
                      <a:pt x="4" y="2"/>
                    </a:lnTo>
                    <a:lnTo>
                      <a:pt x="2" y="2"/>
                    </a:lnTo>
                    <a:lnTo>
                      <a:pt x="0" y="2"/>
                    </a:lnTo>
                    <a:lnTo>
                      <a:pt x="0" y="0"/>
                    </a:lnTo>
                    <a:lnTo>
                      <a:pt x="26" y="0"/>
                    </a:lnTo>
                    <a:lnTo>
                      <a:pt x="26" y="2"/>
                    </a:lnTo>
                    <a:lnTo>
                      <a:pt x="24" y="2"/>
                    </a:lnTo>
                    <a:lnTo>
                      <a:pt x="20" y="2"/>
                    </a:lnTo>
                    <a:lnTo>
                      <a:pt x="18" y="4"/>
                    </a:lnTo>
                    <a:lnTo>
                      <a:pt x="18" y="6"/>
                    </a:lnTo>
                    <a:lnTo>
                      <a:pt x="18" y="10"/>
                    </a:lnTo>
                    <a:lnTo>
                      <a:pt x="18" y="48"/>
                    </a:lnTo>
                    <a:lnTo>
                      <a:pt x="18" y="52"/>
                    </a:lnTo>
                    <a:lnTo>
                      <a:pt x="18" y="54"/>
                    </a:lnTo>
                    <a:lnTo>
                      <a:pt x="18" y="56"/>
                    </a:lnTo>
                    <a:lnTo>
                      <a:pt x="20" y="56"/>
                    </a:lnTo>
                    <a:lnTo>
                      <a:pt x="22" y="58"/>
                    </a:lnTo>
                    <a:lnTo>
                      <a:pt x="24" y="58"/>
                    </a:lnTo>
                    <a:lnTo>
                      <a:pt x="26" y="58"/>
                    </a:lnTo>
                    <a:close/>
                  </a:path>
                </a:pathLst>
              </a:custGeom>
              <a:solidFill>
                <a:srgbClr val="000000"/>
              </a:solidFill>
              <a:ln w="0">
                <a:solidFill>
                  <a:srgbClr val="000000"/>
                </a:solidFill>
                <a:round/>
                <a:headEnd/>
                <a:tailEnd/>
              </a:ln>
            </p:spPr>
            <p:txBody>
              <a:bodyPr/>
              <a:lstStyle/>
              <a:p>
                <a:endParaRPr lang="en-CA"/>
              </a:p>
            </p:txBody>
          </p:sp>
          <p:sp>
            <p:nvSpPr>
              <p:cNvPr id="21568" name="Rectangle 67"/>
              <p:cNvSpPr>
                <a:spLocks noChangeArrowheads="1"/>
              </p:cNvSpPr>
              <p:nvPr/>
            </p:nvSpPr>
            <p:spPr bwMode="auto">
              <a:xfrm>
                <a:off x="1888" y="2232"/>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569" name="Rectangle 68"/>
              <p:cNvSpPr>
                <a:spLocks noChangeArrowheads="1"/>
              </p:cNvSpPr>
              <p:nvPr/>
            </p:nvSpPr>
            <p:spPr bwMode="auto">
              <a:xfrm>
                <a:off x="1904" y="2232"/>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570" name="Freeform 69"/>
              <p:cNvSpPr>
                <a:spLocks noEditPoints="1"/>
              </p:cNvSpPr>
              <p:nvPr/>
            </p:nvSpPr>
            <p:spPr bwMode="auto">
              <a:xfrm>
                <a:off x="2048" y="2246"/>
                <a:ext cx="34" cy="60"/>
              </a:xfrm>
              <a:custGeom>
                <a:avLst/>
                <a:gdLst>
                  <a:gd name="T0" fmla="*/ 6 w 34"/>
                  <a:gd name="T1" fmla="*/ 24 h 60"/>
                  <a:gd name="T2" fmla="*/ 2 w 34"/>
                  <a:gd name="T3" fmla="*/ 16 h 60"/>
                  <a:gd name="T4" fmla="*/ 2 w 34"/>
                  <a:gd name="T5" fmla="*/ 8 h 60"/>
                  <a:gd name="T6" fmla="*/ 10 w 34"/>
                  <a:gd name="T7" fmla="*/ 0 h 60"/>
                  <a:gd name="T8" fmla="*/ 24 w 34"/>
                  <a:gd name="T9" fmla="*/ 0 h 60"/>
                  <a:gd name="T10" fmla="*/ 32 w 34"/>
                  <a:gd name="T11" fmla="*/ 8 h 60"/>
                  <a:gd name="T12" fmla="*/ 32 w 34"/>
                  <a:gd name="T13" fmla="*/ 16 h 60"/>
                  <a:gd name="T14" fmla="*/ 26 w 34"/>
                  <a:gd name="T15" fmla="*/ 22 h 60"/>
                  <a:gd name="T16" fmla="*/ 26 w 34"/>
                  <a:gd name="T17" fmla="*/ 32 h 60"/>
                  <a:gd name="T18" fmla="*/ 32 w 34"/>
                  <a:gd name="T19" fmla="*/ 40 h 60"/>
                  <a:gd name="T20" fmla="*/ 32 w 34"/>
                  <a:gd name="T21" fmla="*/ 50 h 60"/>
                  <a:gd name="T22" fmla="*/ 24 w 34"/>
                  <a:gd name="T23" fmla="*/ 58 h 60"/>
                  <a:gd name="T24" fmla="*/ 12 w 34"/>
                  <a:gd name="T25" fmla="*/ 60 h 60"/>
                  <a:gd name="T26" fmla="*/ 4 w 34"/>
                  <a:gd name="T27" fmla="*/ 54 h 60"/>
                  <a:gd name="T28" fmla="*/ 0 w 34"/>
                  <a:gd name="T29" fmla="*/ 46 h 60"/>
                  <a:gd name="T30" fmla="*/ 2 w 34"/>
                  <a:gd name="T31" fmla="*/ 38 h 60"/>
                  <a:gd name="T32" fmla="*/ 12 w 34"/>
                  <a:gd name="T33" fmla="*/ 30 h 60"/>
                  <a:gd name="T34" fmla="*/ 22 w 34"/>
                  <a:gd name="T35" fmla="*/ 20 h 60"/>
                  <a:gd name="T36" fmla="*/ 24 w 34"/>
                  <a:gd name="T37" fmla="*/ 14 h 60"/>
                  <a:gd name="T38" fmla="*/ 24 w 34"/>
                  <a:gd name="T39" fmla="*/ 8 h 60"/>
                  <a:gd name="T40" fmla="*/ 20 w 34"/>
                  <a:gd name="T41" fmla="*/ 2 h 60"/>
                  <a:gd name="T42" fmla="*/ 14 w 34"/>
                  <a:gd name="T43" fmla="*/ 2 h 60"/>
                  <a:gd name="T44" fmla="*/ 10 w 34"/>
                  <a:gd name="T45" fmla="*/ 8 h 60"/>
                  <a:gd name="T46" fmla="*/ 10 w 34"/>
                  <a:gd name="T47" fmla="*/ 12 h 60"/>
                  <a:gd name="T48" fmla="*/ 12 w 34"/>
                  <a:gd name="T49" fmla="*/ 18 h 60"/>
                  <a:gd name="T50" fmla="*/ 18 w 34"/>
                  <a:gd name="T51" fmla="*/ 26 h 60"/>
                  <a:gd name="T52" fmla="*/ 12 w 34"/>
                  <a:gd name="T53" fmla="*/ 34 h 60"/>
                  <a:gd name="T54" fmla="*/ 8 w 34"/>
                  <a:gd name="T55" fmla="*/ 42 h 60"/>
                  <a:gd name="T56" fmla="*/ 8 w 34"/>
                  <a:gd name="T57" fmla="*/ 50 h 60"/>
                  <a:gd name="T58" fmla="*/ 14 w 34"/>
                  <a:gd name="T59" fmla="*/ 56 h 60"/>
                  <a:gd name="T60" fmla="*/ 20 w 34"/>
                  <a:gd name="T61" fmla="*/ 56 h 60"/>
                  <a:gd name="T62" fmla="*/ 24 w 34"/>
                  <a:gd name="T63" fmla="*/ 52 h 60"/>
                  <a:gd name="T64" fmla="*/ 26 w 34"/>
                  <a:gd name="T65" fmla="*/ 46 h 60"/>
                  <a:gd name="T66" fmla="*/ 22 w 34"/>
                  <a:gd name="T67" fmla="*/ 40 h 60"/>
                  <a:gd name="T68" fmla="*/ 14 w 34"/>
                  <a:gd name="T69" fmla="*/ 32 h 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4"/>
                  <a:gd name="T106" fmla="*/ 0 h 60"/>
                  <a:gd name="T107" fmla="*/ 34 w 34"/>
                  <a:gd name="T108" fmla="*/ 60 h 6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4" h="60">
                    <a:moveTo>
                      <a:pt x="12" y="30"/>
                    </a:moveTo>
                    <a:lnTo>
                      <a:pt x="6" y="24"/>
                    </a:lnTo>
                    <a:lnTo>
                      <a:pt x="2" y="20"/>
                    </a:lnTo>
                    <a:lnTo>
                      <a:pt x="2" y="16"/>
                    </a:lnTo>
                    <a:lnTo>
                      <a:pt x="0" y="14"/>
                    </a:lnTo>
                    <a:lnTo>
                      <a:pt x="2" y="8"/>
                    </a:lnTo>
                    <a:lnTo>
                      <a:pt x="6" y="4"/>
                    </a:lnTo>
                    <a:lnTo>
                      <a:pt x="10" y="0"/>
                    </a:lnTo>
                    <a:lnTo>
                      <a:pt x="16" y="0"/>
                    </a:lnTo>
                    <a:lnTo>
                      <a:pt x="24" y="0"/>
                    </a:lnTo>
                    <a:lnTo>
                      <a:pt x="28" y="4"/>
                    </a:lnTo>
                    <a:lnTo>
                      <a:pt x="32" y="8"/>
                    </a:lnTo>
                    <a:lnTo>
                      <a:pt x="32" y="12"/>
                    </a:lnTo>
                    <a:lnTo>
                      <a:pt x="32" y="16"/>
                    </a:lnTo>
                    <a:lnTo>
                      <a:pt x="30" y="18"/>
                    </a:lnTo>
                    <a:lnTo>
                      <a:pt x="26" y="22"/>
                    </a:lnTo>
                    <a:lnTo>
                      <a:pt x="20" y="26"/>
                    </a:lnTo>
                    <a:lnTo>
                      <a:pt x="26" y="32"/>
                    </a:lnTo>
                    <a:lnTo>
                      <a:pt x="30" y="36"/>
                    </a:lnTo>
                    <a:lnTo>
                      <a:pt x="32" y="40"/>
                    </a:lnTo>
                    <a:lnTo>
                      <a:pt x="34" y="44"/>
                    </a:lnTo>
                    <a:lnTo>
                      <a:pt x="32" y="50"/>
                    </a:lnTo>
                    <a:lnTo>
                      <a:pt x="28" y="56"/>
                    </a:lnTo>
                    <a:lnTo>
                      <a:pt x="24" y="58"/>
                    </a:lnTo>
                    <a:lnTo>
                      <a:pt x="16" y="60"/>
                    </a:lnTo>
                    <a:lnTo>
                      <a:pt x="12" y="60"/>
                    </a:lnTo>
                    <a:lnTo>
                      <a:pt x="8" y="58"/>
                    </a:lnTo>
                    <a:lnTo>
                      <a:pt x="4" y="54"/>
                    </a:lnTo>
                    <a:lnTo>
                      <a:pt x="0" y="50"/>
                    </a:lnTo>
                    <a:lnTo>
                      <a:pt x="0" y="46"/>
                    </a:lnTo>
                    <a:lnTo>
                      <a:pt x="0" y="42"/>
                    </a:lnTo>
                    <a:lnTo>
                      <a:pt x="2" y="38"/>
                    </a:lnTo>
                    <a:lnTo>
                      <a:pt x="6" y="34"/>
                    </a:lnTo>
                    <a:lnTo>
                      <a:pt x="12" y="30"/>
                    </a:lnTo>
                    <a:close/>
                    <a:moveTo>
                      <a:pt x="18" y="26"/>
                    </a:moveTo>
                    <a:lnTo>
                      <a:pt x="22" y="20"/>
                    </a:lnTo>
                    <a:lnTo>
                      <a:pt x="24" y="18"/>
                    </a:lnTo>
                    <a:lnTo>
                      <a:pt x="24" y="14"/>
                    </a:lnTo>
                    <a:lnTo>
                      <a:pt x="24" y="12"/>
                    </a:lnTo>
                    <a:lnTo>
                      <a:pt x="24" y="8"/>
                    </a:lnTo>
                    <a:lnTo>
                      <a:pt x="22" y="4"/>
                    </a:lnTo>
                    <a:lnTo>
                      <a:pt x="20" y="2"/>
                    </a:lnTo>
                    <a:lnTo>
                      <a:pt x="16" y="2"/>
                    </a:lnTo>
                    <a:lnTo>
                      <a:pt x="14" y="2"/>
                    </a:lnTo>
                    <a:lnTo>
                      <a:pt x="12" y="4"/>
                    </a:lnTo>
                    <a:lnTo>
                      <a:pt x="10" y="8"/>
                    </a:lnTo>
                    <a:lnTo>
                      <a:pt x="8" y="10"/>
                    </a:lnTo>
                    <a:lnTo>
                      <a:pt x="10" y="12"/>
                    </a:lnTo>
                    <a:lnTo>
                      <a:pt x="10" y="16"/>
                    </a:lnTo>
                    <a:lnTo>
                      <a:pt x="12" y="18"/>
                    </a:lnTo>
                    <a:lnTo>
                      <a:pt x="12" y="20"/>
                    </a:lnTo>
                    <a:lnTo>
                      <a:pt x="18" y="26"/>
                    </a:lnTo>
                    <a:close/>
                    <a:moveTo>
                      <a:pt x="14" y="32"/>
                    </a:moveTo>
                    <a:lnTo>
                      <a:pt x="12" y="34"/>
                    </a:lnTo>
                    <a:lnTo>
                      <a:pt x="10" y="38"/>
                    </a:lnTo>
                    <a:lnTo>
                      <a:pt x="8" y="42"/>
                    </a:lnTo>
                    <a:lnTo>
                      <a:pt x="8" y="46"/>
                    </a:lnTo>
                    <a:lnTo>
                      <a:pt x="8" y="50"/>
                    </a:lnTo>
                    <a:lnTo>
                      <a:pt x="10" y="54"/>
                    </a:lnTo>
                    <a:lnTo>
                      <a:pt x="14" y="56"/>
                    </a:lnTo>
                    <a:lnTo>
                      <a:pt x="16" y="56"/>
                    </a:lnTo>
                    <a:lnTo>
                      <a:pt x="20" y="56"/>
                    </a:lnTo>
                    <a:lnTo>
                      <a:pt x="24" y="54"/>
                    </a:lnTo>
                    <a:lnTo>
                      <a:pt x="24" y="52"/>
                    </a:lnTo>
                    <a:lnTo>
                      <a:pt x="26" y="48"/>
                    </a:lnTo>
                    <a:lnTo>
                      <a:pt x="26" y="46"/>
                    </a:lnTo>
                    <a:lnTo>
                      <a:pt x="24" y="42"/>
                    </a:lnTo>
                    <a:lnTo>
                      <a:pt x="22" y="40"/>
                    </a:lnTo>
                    <a:lnTo>
                      <a:pt x="18" y="36"/>
                    </a:lnTo>
                    <a:lnTo>
                      <a:pt x="14" y="32"/>
                    </a:lnTo>
                    <a:close/>
                  </a:path>
                </a:pathLst>
              </a:custGeom>
              <a:solidFill>
                <a:srgbClr val="000000"/>
              </a:solidFill>
              <a:ln w="0">
                <a:solidFill>
                  <a:srgbClr val="000000"/>
                </a:solidFill>
                <a:round/>
                <a:headEnd/>
                <a:tailEnd/>
              </a:ln>
            </p:spPr>
            <p:txBody>
              <a:bodyPr/>
              <a:lstStyle/>
              <a:p>
                <a:endParaRPr lang="en-CA"/>
              </a:p>
            </p:txBody>
          </p:sp>
          <p:sp>
            <p:nvSpPr>
              <p:cNvPr id="21571" name="Rectangle 70"/>
              <p:cNvSpPr>
                <a:spLocks noChangeArrowheads="1"/>
              </p:cNvSpPr>
              <p:nvPr/>
            </p:nvSpPr>
            <p:spPr bwMode="auto">
              <a:xfrm>
                <a:off x="2152" y="2232"/>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572" name="Freeform 71"/>
              <p:cNvSpPr>
                <a:spLocks/>
              </p:cNvSpPr>
              <p:nvPr/>
            </p:nvSpPr>
            <p:spPr bwMode="auto">
              <a:xfrm>
                <a:off x="2304" y="2246"/>
                <a:ext cx="22" cy="58"/>
              </a:xfrm>
              <a:custGeom>
                <a:avLst/>
                <a:gdLst>
                  <a:gd name="T0" fmla="*/ 0 w 22"/>
                  <a:gd name="T1" fmla="*/ 6 h 58"/>
                  <a:gd name="T2" fmla="*/ 14 w 22"/>
                  <a:gd name="T3" fmla="*/ 0 h 58"/>
                  <a:gd name="T4" fmla="*/ 16 w 22"/>
                  <a:gd name="T5" fmla="*/ 0 h 58"/>
                  <a:gd name="T6" fmla="*/ 16 w 22"/>
                  <a:gd name="T7" fmla="*/ 48 h 58"/>
                  <a:gd name="T8" fmla="*/ 16 w 22"/>
                  <a:gd name="T9" fmla="*/ 52 h 58"/>
                  <a:gd name="T10" fmla="*/ 16 w 22"/>
                  <a:gd name="T11" fmla="*/ 56 h 58"/>
                  <a:gd name="T12" fmla="*/ 16 w 22"/>
                  <a:gd name="T13" fmla="*/ 56 h 58"/>
                  <a:gd name="T14" fmla="*/ 18 w 22"/>
                  <a:gd name="T15" fmla="*/ 58 h 58"/>
                  <a:gd name="T16" fmla="*/ 20 w 22"/>
                  <a:gd name="T17" fmla="*/ 58 h 58"/>
                  <a:gd name="T18" fmla="*/ 22 w 22"/>
                  <a:gd name="T19" fmla="*/ 58 h 58"/>
                  <a:gd name="T20" fmla="*/ 22 w 22"/>
                  <a:gd name="T21" fmla="*/ 58 h 58"/>
                  <a:gd name="T22" fmla="*/ 0 w 22"/>
                  <a:gd name="T23" fmla="*/ 58 h 58"/>
                  <a:gd name="T24" fmla="*/ 0 w 22"/>
                  <a:gd name="T25" fmla="*/ 58 h 58"/>
                  <a:gd name="T26" fmla="*/ 4 w 22"/>
                  <a:gd name="T27" fmla="*/ 58 h 58"/>
                  <a:gd name="T28" fmla="*/ 6 w 22"/>
                  <a:gd name="T29" fmla="*/ 58 h 58"/>
                  <a:gd name="T30" fmla="*/ 6 w 22"/>
                  <a:gd name="T31" fmla="*/ 56 h 58"/>
                  <a:gd name="T32" fmla="*/ 8 w 22"/>
                  <a:gd name="T33" fmla="*/ 56 h 58"/>
                  <a:gd name="T34" fmla="*/ 8 w 22"/>
                  <a:gd name="T35" fmla="*/ 54 h 58"/>
                  <a:gd name="T36" fmla="*/ 8 w 22"/>
                  <a:gd name="T37" fmla="*/ 48 h 58"/>
                  <a:gd name="T38" fmla="*/ 8 w 22"/>
                  <a:gd name="T39" fmla="*/ 16 h 58"/>
                  <a:gd name="T40" fmla="*/ 8 w 22"/>
                  <a:gd name="T41" fmla="*/ 10 h 58"/>
                  <a:gd name="T42" fmla="*/ 8 w 22"/>
                  <a:gd name="T43" fmla="*/ 8 h 58"/>
                  <a:gd name="T44" fmla="*/ 6 w 22"/>
                  <a:gd name="T45" fmla="*/ 6 h 58"/>
                  <a:gd name="T46" fmla="*/ 6 w 22"/>
                  <a:gd name="T47" fmla="*/ 6 h 58"/>
                  <a:gd name="T48" fmla="*/ 6 w 22"/>
                  <a:gd name="T49" fmla="*/ 6 h 58"/>
                  <a:gd name="T50" fmla="*/ 4 w 22"/>
                  <a:gd name="T51" fmla="*/ 6 h 58"/>
                  <a:gd name="T52" fmla="*/ 2 w 22"/>
                  <a:gd name="T53" fmla="*/ 6 h 58"/>
                  <a:gd name="T54" fmla="*/ 0 w 22"/>
                  <a:gd name="T55" fmla="*/ 6 h 58"/>
                  <a:gd name="T56" fmla="*/ 0 w 22"/>
                  <a:gd name="T57" fmla="*/ 6 h 5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2"/>
                  <a:gd name="T88" fmla="*/ 0 h 58"/>
                  <a:gd name="T89" fmla="*/ 22 w 22"/>
                  <a:gd name="T90" fmla="*/ 58 h 58"/>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2" h="58">
                    <a:moveTo>
                      <a:pt x="0" y="6"/>
                    </a:moveTo>
                    <a:lnTo>
                      <a:pt x="14" y="0"/>
                    </a:lnTo>
                    <a:lnTo>
                      <a:pt x="16" y="0"/>
                    </a:lnTo>
                    <a:lnTo>
                      <a:pt x="16" y="48"/>
                    </a:lnTo>
                    <a:lnTo>
                      <a:pt x="16" y="52"/>
                    </a:lnTo>
                    <a:lnTo>
                      <a:pt x="16" y="56"/>
                    </a:lnTo>
                    <a:lnTo>
                      <a:pt x="18" y="58"/>
                    </a:lnTo>
                    <a:lnTo>
                      <a:pt x="20" y="58"/>
                    </a:lnTo>
                    <a:lnTo>
                      <a:pt x="22" y="58"/>
                    </a:lnTo>
                    <a:lnTo>
                      <a:pt x="0" y="58"/>
                    </a:lnTo>
                    <a:lnTo>
                      <a:pt x="4" y="58"/>
                    </a:lnTo>
                    <a:lnTo>
                      <a:pt x="6" y="58"/>
                    </a:lnTo>
                    <a:lnTo>
                      <a:pt x="6" y="56"/>
                    </a:lnTo>
                    <a:lnTo>
                      <a:pt x="8" y="56"/>
                    </a:lnTo>
                    <a:lnTo>
                      <a:pt x="8" y="54"/>
                    </a:lnTo>
                    <a:lnTo>
                      <a:pt x="8" y="48"/>
                    </a:lnTo>
                    <a:lnTo>
                      <a:pt x="8" y="16"/>
                    </a:lnTo>
                    <a:lnTo>
                      <a:pt x="8" y="10"/>
                    </a:lnTo>
                    <a:lnTo>
                      <a:pt x="8" y="8"/>
                    </a:lnTo>
                    <a:lnTo>
                      <a:pt x="6" y="6"/>
                    </a:lnTo>
                    <a:lnTo>
                      <a:pt x="4" y="6"/>
                    </a:lnTo>
                    <a:lnTo>
                      <a:pt x="2" y="6"/>
                    </a:lnTo>
                    <a:lnTo>
                      <a:pt x="0" y="6"/>
                    </a:lnTo>
                    <a:close/>
                  </a:path>
                </a:pathLst>
              </a:custGeom>
              <a:solidFill>
                <a:srgbClr val="000000"/>
              </a:solidFill>
              <a:ln w="0">
                <a:solidFill>
                  <a:srgbClr val="000000"/>
                </a:solidFill>
                <a:round/>
                <a:headEnd/>
                <a:tailEnd/>
              </a:ln>
            </p:spPr>
            <p:txBody>
              <a:bodyPr/>
              <a:lstStyle/>
              <a:p>
                <a:endParaRPr lang="en-CA"/>
              </a:p>
            </p:txBody>
          </p:sp>
          <p:sp>
            <p:nvSpPr>
              <p:cNvPr id="21573" name="Freeform 72"/>
              <p:cNvSpPr>
                <a:spLocks noEditPoints="1"/>
              </p:cNvSpPr>
              <p:nvPr/>
            </p:nvSpPr>
            <p:spPr bwMode="auto">
              <a:xfrm>
                <a:off x="2340" y="2246"/>
                <a:ext cx="38" cy="60"/>
              </a:xfrm>
              <a:custGeom>
                <a:avLst/>
                <a:gdLst>
                  <a:gd name="T0" fmla="*/ 0 w 38"/>
                  <a:gd name="T1" fmla="*/ 30 h 60"/>
                  <a:gd name="T2" fmla="*/ 2 w 38"/>
                  <a:gd name="T3" fmla="*/ 20 h 60"/>
                  <a:gd name="T4" fmla="*/ 4 w 38"/>
                  <a:gd name="T5" fmla="*/ 12 h 60"/>
                  <a:gd name="T6" fmla="*/ 8 w 38"/>
                  <a:gd name="T7" fmla="*/ 6 h 60"/>
                  <a:gd name="T8" fmla="*/ 12 w 38"/>
                  <a:gd name="T9" fmla="*/ 2 h 60"/>
                  <a:gd name="T10" fmla="*/ 16 w 38"/>
                  <a:gd name="T11" fmla="*/ 0 h 60"/>
                  <a:gd name="T12" fmla="*/ 20 w 38"/>
                  <a:gd name="T13" fmla="*/ 0 h 60"/>
                  <a:gd name="T14" fmla="*/ 24 w 38"/>
                  <a:gd name="T15" fmla="*/ 0 h 60"/>
                  <a:gd name="T16" fmla="*/ 28 w 38"/>
                  <a:gd name="T17" fmla="*/ 2 h 60"/>
                  <a:gd name="T18" fmla="*/ 32 w 38"/>
                  <a:gd name="T19" fmla="*/ 6 h 60"/>
                  <a:gd name="T20" fmla="*/ 34 w 38"/>
                  <a:gd name="T21" fmla="*/ 12 h 60"/>
                  <a:gd name="T22" fmla="*/ 36 w 38"/>
                  <a:gd name="T23" fmla="*/ 20 h 60"/>
                  <a:gd name="T24" fmla="*/ 38 w 38"/>
                  <a:gd name="T25" fmla="*/ 30 h 60"/>
                  <a:gd name="T26" fmla="*/ 36 w 38"/>
                  <a:gd name="T27" fmla="*/ 38 h 60"/>
                  <a:gd name="T28" fmla="*/ 34 w 38"/>
                  <a:gd name="T29" fmla="*/ 46 h 60"/>
                  <a:gd name="T30" fmla="*/ 32 w 38"/>
                  <a:gd name="T31" fmla="*/ 52 h 60"/>
                  <a:gd name="T32" fmla="*/ 28 w 38"/>
                  <a:gd name="T33" fmla="*/ 56 h 60"/>
                  <a:gd name="T34" fmla="*/ 24 w 38"/>
                  <a:gd name="T35" fmla="*/ 58 h 60"/>
                  <a:gd name="T36" fmla="*/ 18 w 38"/>
                  <a:gd name="T37" fmla="*/ 60 h 60"/>
                  <a:gd name="T38" fmla="*/ 14 w 38"/>
                  <a:gd name="T39" fmla="*/ 58 h 60"/>
                  <a:gd name="T40" fmla="*/ 10 w 38"/>
                  <a:gd name="T41" fmla="*/ 56 h 60"/>
                  <a:gd name="T42" fmla="*/ 6 w 38"/>
                  <a:gd name="T43" fmla="*/ 50 h 60"/>
                  <a:gd name="T44" fmla="*/ 2 w 38"/>
                  <a:gd name="T45" fmla="*/ 40 h 60"/>
                  <a:gd name="T46" fmla="*/ 0 w 38"/>
                  <a:gd name="T47" fmla="*/ 30 h 60"/>
                  <a:gd name="T48" fmla="*/ 10 w 38"/>
                  <a:gd name="T49" fmla="*/ 32 h 60"/>
                  <a:gd name="T50" fmla="*/ 10 w 38"/>
                  <a:gd name="T51" fmla="*/ 42 h 60"/>
                  <a:gd name="T52" fmla="*/ 12 w 38"/>
                  <a:gd name="T53" fmla="*/ 50 h 60"/>
                  <a:gd name="T54" fmla="*/ 14 w 38"/>
                  <a:gd name="T55" fmla="*/ 54 h 60"/>
                  <a:gd name="T56" fmla="*/ 16 w 38"/>
                  <a:gd name="T57" fmla="*/ 56 h 60"/>
                  <a:gd name="T58" fmla="*/ 20 w 38"/>
                  <a:gd name="T59" fmla="*/ 56 h 60"/>
                  <a:gd name="T60" fmla="*/ 22 w 38"/>
                  <a:gd name="T61" fmla="*/ 56 h 60"/>
                  <a:gd name="T62" fmla="*/ 24 w 38"/>
                  <a:gd name="T63" fmla="*/ 54 h 60"/>
                  <a:gd name="T64" fmla="*/ 26 w 38"/>
                  <a:gd name="T65" fmla="*/ 52 h 60"/>
                  <a:gd name="T66" fmla="*/ 28 w 38"/>
                  <a:gd name="T67" fmla="*/ 48 h 60"/>
                  <a:gd name="T68" fmla="*/ 28 w 38"/>
                  <a:gd name="T69" fmla="*/ 40 h 60"/>
                  <a:gd name="T70" fmla="*/ 30 w 38"/>
                  <a:gd name="T71" fmla="*/ 28 h 60"/>
                  <a:gd name="T72" fmla="*/ 28 w 38"/>
                  <a:gd name="T73" fmla="*/ 18 h 60"/>
                  <a:gd name="T74" fmla="*/ 28 w 38"/>
                  <a:gd name="T75" fmla="*/ 10 h 60"/>
                  <a:gd name="T76" fmla="*/ 26 w 38"/>
                  <a:gd name="T77" fmla="*/ 6 h 60"/>
                  <a:gd name="T78" fmla="*/ 24 w 38"/>
                  <a:gd name="T79" fmla="*/ 4 h 60"/>
                  <a:gd name="T80" fmla="*/ 22 w 38"/>
                  <a:gd name="T81" fmla="*/ 2 h 60"/>
                  <a:gd name="T82" fmla="*/ 20 w 38"/>
                  <a:gd name="T83" fmla="*/ 2 h 60"/>
                  <a:gd name="T84" fmla="*/ 16 w 38"/>
                  <a:gd name="T85" fmla="*/ 2 h 60"/>
                  <a:gd name="T86" fmla="*/ 14 w 38"/>
                  <a:gd name="T87" fmla="*/ 4 h 60"/>
                  <a:gd name="T88" fmla="*/ 12 w 38"/>
                  <a:gd name="T89" fmla="*/ 10 h 60"/>
                  <a:gd name="T90" fmla="*/ 10 w 38"/>
                  <a:gd name="T91" fmla="*/ 16 h 60"/>
                  <a:gd name="T92" fmla="*/ 10 w 38"/>
                  <a:gd name="T93" fmla="*/ 24 h 60"/>
                  <a:gd name="T94" fmla="*/ 10 w 38"/>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8"/>
                  <a:gd name="T145" fmla="*/ 0 h 60"/>
                  <a:gd name="T146" fmla="*/ 38 w 38"/>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8" h="60">
                    <a:moveTo>
                      <a:pt x="0" y="30"/>
                    </a:moveTo>
                    <a:lnTo>
                      <a:pt x="2" y="20"/>
                    </a:lnTo>
                    <a:lnTo>
                      <a:pt x="4" y="12"/>
                    </a:lnTo>
                    <a:lnTo>
                      <a:pt x="8" y="6"/>
                    </a:lnTo>
                    <a:lnTo>
                      <a:pt x="12" y="2"/>
                    </a:lnTo>
                    <a:lnTo>
                      <a:pt x="16" y="0"/>
                    </a:lnTo>
                    <a:lnTo>
                      <a:pt x="20" y="0"/>
                    </a:lnTo>
                    <a:lnTo>
                      <a:pt x="24" y="0"/>
                    </a:lnTo>
                    <a:lnTo>
                      <a:pt x="28" y="2"/>
                    </a:lnTo>
                    <a:lnTo>
                      <a:pt x="32" y="6"/>
                    </a:lnTo>
                    <a:lnTo>
                      <a:pt x="34" y="12"/>
                    </a:lnTo>
                    <a:lnTo>
                      <a:pt x="36" y="20"/>
                    </a:lnTo>
                    <a:lnTo>
                      <a:pt x="38" y="30"/>
                    </a:lnTo>
                    <a:lnTo>
                      <a:pt x="36" y="38"/>
                    </a:lnTo>
                    <a:lnTo>
                      <a:pt x="34" y="46"/>
                    </a:lnTo>
                    <a:lnTo>
                      <a:pt x="32" y="52"/>
                    </a:lnTo>
                    <a:lnTo>
                      <a:pt x="28" y="56"/>
                    </a:lnTo>
                    <a:lnTo>
                      <a:pt x="24" y="58"/>
                    </a:lnTo>
                    <a:lnTo>
                      <a:pt x="18" y="60"/>
                    </a:lnTo>
                    <a:lnTo>
                      <a:pt x="14" y="58"/>
                    </a:lnTo>
                    <a:lnTo>
                      <a:pt x="10" y="56"/>
                    </a:lnTo>
                    <a:lnTo>
                      <a:pt x="6" y="50"/>
                    </a:lnTo>
                    <a:lnTo>
                      <a:pt x="2" y="40"/>
                    </a:lnTo>
                    <a:lnTo>
                      <a:pt x="0" y="30"/>
                    </a:lnTo>
                    <a:close/>
                    <a:moveTo>
                      <a:pt x="10" y="32"/>
                    </a:moveTo>
                    <a:lnTo>
                      <a:pt x="10" y="42"/>
                    </a:lnTo>
                    <a:lnTo>
                      <a:pt x="12" y="50"/>
                    </a:lnTo>
                    <a:lnTo>
                      <a:pt x="14" y="54"/>
                    </a:lnTo>
                    <a:lnTo>
                      <a:pt x="16" y="56"/>
                    </a:lnTo>
                    <a:lnTo>
                      <a:pt x="20" y="56"/>
                    </a:lnTo>
                    <a:lnTo>
                      <a:pt x="22" y="56"/>
                    </a:lnTo>
                    <a:lnTo>
                      <a:pt x="24" y="54"/>
                    </a:lnTo>
                    <a:lnTo>
                      <a:pt x="26" y="52"/>
                    </a:lnTo>
                    <a:lnTo>
                      <a:pt x="28" y="48"/>
                    </a:lnTo>
                    <a:lnTo>
                      <a:pt x="28" y="40"/>
                    </a:lnTo>
                    <a:lnTo>
                      <a:pt x="30" y="28"/>
                    </a:lnTo>
                    <a:lnTo>
                      <a:pt x="28" y="18"/>
                    </a:lnTo>
                    <a:lnTo>
                      <a:pt x="28" y="10"/>
                    </a:lnTo>
                    <a:lnTo>
                      <a:pt x="26" y="6"/>
                    </a:lnTo>
                    <a:lnTo>
                      <a:pt x="24" y="4"/>
                    </a:lnTo>
                    <a:lnTo>
                      <a:pt x="22" y="2"/>
                    </a:lnTo>
                    <a:lnTo>
                      <a:pt x="20" y="2"/>
                    </a:lnTo>
                    <a:lnTo>
                      <a:pt x="16" y="2"/>
                    </a:lnTo>
                    <a:lnTo>
                      <a:pt x="14" y="4"/>
                    </a:lnTo>
                    <a:lnTo>
                      <a:pt x="12" y="10"/>
                    </a:lnTo>
                    <a:lnTo>
                      <a:pt x="10" y="16"/>
                    </a:lnTo>
                    <a:lnTo>
                      <a:pt x="10" y="24"/>
                    </a:lnTo>
                    <a:lnTo>
                      <a:pt x="10" y="32"/>
                    </a:lnTo>
                    <a:close/>
                  </a:path>
                </a:pathLst>
              </a:custGeom>
              <a:solidFill>
                <a:srgbClr val="000000"/>
              </a:solidFill>
              <a:ln w="0">
                <a:solidFill>
                  <a:srgbClr val="000000"/>
                </a:solidFill>
                <a:round/>
                <a:headEnd/>
                <a:tailEnd/>
              </a:ln>
            </p:spPr>
            <p:txBody>
              <a:bodyPr/>
              <a:lstStyle/>
              <a:p>
                <a:endParaRPr lang="en-CA"/>
              </a:p>
            </p:txBody>
          </p:sp>
          <p:sp>
            <p:nvSpPr>
              <p:cNvPr id="21574" name="Freeform 73"/>
              <p:cNvSpPr>
                <a:spLocks noEditPoints="1"/>
              </p:cNvSpPr>
              <p:nvPr/>
            </p:nvSpPr>
            <p:spPr bwMode="auto">
              <a:xfrm>
                <a:off x="2386" y="2246"/>
                <a:ext cx="34" cy="60"/>
              </a:xfrm>
              <a:custGeom>
                <a:avLst/>
                <a:gdLst>
                  <a:gd name="T0" fmla="*/ 6 w 34"/>
                  <a:gd name="T1" fmla="*/ 24 h 60"/>
                  <a:gd name="T2" fmla="*/ 2 w 34"/>
                  <a:gd name="T3" fmla="*/ 16 h 60"/>
                  <a:gd name="T4" fmla="*/ 2 w 34"/>
                  <a:gd name="T5" fmla="*/ 8 h 60"/>
                  <a:gd name="T6" fmla="*/ 12 w 34"/>
                  <a:gd name="T7" fmla="*/ 0 h 60"/>
                  <a:gd name="T8" fmla="*/ 24 w 34"/>
                  <a:gd name="T9" fmla="*/ 0 h 60"/>
                  <a:gd name="T10" fmla="*/ 32 w 34"/>
                  <a:gd name="T11" fmla="*/ 8 h 60"/>
                  <a:gd name="T12" fmla="*/ 32 w 34"/>
                  <a:gd name="T13" fmla="*/ 16 h 60"/>
                  <a:gd name="T14" fmla="*/ 28 w 34"/>
                  <a:gd name="T15" fmla="*/ 22 h 60"/>
                  <a:gd name="T16" fmla="*/ 28 w 34"/>
                  <a:gd name="T17" fmla="*/ 32 h 60"/>
                  <a:gd name="T18" fmla="*/ 34 w 34"/>
                  <a:gd name="T19" fmla="*/ 40 h 60"/>
                  <a:gd name="T20" fmla="*/ 34 w 34"/>
                  <a:gd name="T21" fmla="*/ 50 h 60"/>
                  <a:gd name="T22" fmla="*/ 24 w 34"/>
                  <a:gd name="T23" fmla="*/ 58 h 60"/>
                  <a:gd name="T24" fmla="*/ 12 w 34"/>
                  <a:gd name="T25" fmla="*/ 60 h 60"/>
                  <a:gd name="T26" fmla="*/ 4 w 34"/>
                  <a:gd name="T27" fmla="*/ 54 h 60"/>
                  <a:gd name="T28" fmla="*/ 0 w 34"/>
                  <a:gd name="T29" fmla="*/ 46 h 60"/>
                  <a:gd name="T30" fmla="*/ 4 w 34"/>
                  <a:gd name="T31" fmla="*/ 38 h 60"/>
                  <a:gd name="T32" fmla="*/ 12 w 34"/>
                  <a:gd name="T33" fmla="*/ 30 h 60"/>
                  <a:gd name="T34" fmla="*/ 22 w 34"/>
                  <a:gd name="T35" fmla="*/ 20 h 60"/>
                  <a:gd name="T36" fmla="*/ 24 w 34"/>
                  <a:gd name="T37" fmla="*/ 14 h 60"/>
                  <a:gd name="T38" fmla="*/ 24 w 34"/>
                  <a:gd name="T39" fmla="*/ 8 h 60"/>
                  <a:gd name="T40" fmla="*/ 20 w 34"/>
                  <a:gd name="T41" fmla="*/ 2 h 60"/>
                  <a:gd name="T42" fmla="*/ 14 w 34"/>
                  <a:gd name="T43" fmla="*/ 2 h 60"/>
                  <a:gd name="T44" fmla="*/ 10 w 34"/>
                  <a:gd name="T45" fmla="*/ 8 h 60"/>
                  <a:gd name="T46" fmla="*/ 10 w 34"/>
                  <a:gd name="T47" fmla="*/ 12 h 60"/>
                  <a:gd name="T48" fmla="*/ 12 w 34"/>
                  <a:gd name="T49" fmla="*/ 18 h 60"/>
                  <a:gd name="T50" fmla="*/ 18 w 34"/>
                  <a:gd name="T51" fmla="*/ 26 h 60"/>
                  <a:gd name="T52" fmla="*/ 12 w 34"/>
                  <a:gd name="T53" fmla="*/ 34 h 60"/>
                  <a:gd name="T54" fmla="*/ 10 w 34"/>
                  <a:gd name="T55" fmla="*/ 42 h 60"/>
                  <a:gd name="T56" fmla="*/ 10 w 34"/>
                  <a:gd name="T57" fmla="*/ 50 h 60"/>
                  <a:gd name="T58" fmla="*/ 14 w 34"/>
                  <a:gd name="T59" fmla="*/ 56 h 60"/>
                  <a:gd name="T60" fmla="*/ 22 w 34"/>
                  <a:gd name="T61" fmla="*/ 56 h 60"/>
                  <a:gd name="T62" fmla="*/ 26 w 34"/>
                  <a:gd name="T63" fmla="*/ 52 h 60"/>
                  <a:gd name="T64" fmla="*/ 26 w 34"/>
                  <a:gd name="T65" fmla="*/ 46 h 60"/>
                  <a:gd name="T66" fmla="*/ 22 w 34"/>
                  <a:gd name="T67" fmla="*/ 40 h 60"/>
                  <a:gd name="T68" fmla="*/ 14 w 34"/>
                  <a:gd name="T69" fmla="*/ 32 h 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4"/>
                  <a:gd name="T106" fmla="*/ 0 h 60"/>
                  <a:gd name="T107" fmla="*/ 34 w 34"/>
                  <a:gd name="T108" fmla="*/ 60 h 6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4" h="60">
                    <a:moveTo>
                      <a:pt x="12" y="30"/>
                    </a:moveTo>
                    <a:lnTo>
                      <a:pt x="6" y="24"/>
                    </a:lnTo>
                    <a:lnTo>
                      <a:pt x="4" y="20"/>
                    </a:lnTo>
                    <a:lnTo>
                      <a:pt x="2" y="16"/>
                    </a:lnTo>
                    <a:lnTo>
                      <a:pt x="2" y="14"/>
                    </a:lnTo>
                    <a:lnTo>
                      <a:pt x="2" y="8"/>
                    </a:lnTo>
                    <a:lnTo>
                      <a:pt x="6" y="4"/>
                    </a:lnTo>
                    <a:lnTo>
                      <a:pt x="12" y="0"/>
                    </a:lnTo>
                    <a:lnTo>
                      <a:pt x="18" y="0"/>
                    </a:lnTo>
                    <a:lnTo>
                      <a:pt x="24" y="0"/>
                    </a:lnTo>
                    <a:lnTo>
                      <a:pt x="30" y="4"/>
                    </a:lnTo>
                    <a:lnTo>
                      <a:pt x="32" y="8"/>
                    </a:lnTo>
                    <a:lnTo>
                      <a:pt x="34" y="12"/>
                    </a:lnTo>
                    <a:lnTo>
                      <a:pt x="32" y="16"/>
                    </a:lnTo>
                    <a:lnTo>
                      <a:pt x="32" y="18"/>
                    </a:lnTo>
                    <a:lnTo>
                      <a:pt x="28" y="22"/>
                    </a:lnTo>
                    <a:lnTo>
                      <a:pt x="22" y="26"/>
                    </a:lnTo>
                    <a:lnTo>
                      <a:pt x="28" y="32"/>
                    </a:lnTo>
                    <a:lnTo>
                      <a:pt x="32" y="36"/>
                    </a:lnTo>
                    <a:lnTo>
                      <a:pt x="34" y="40"/>
                    </a:lnTo>
                    <a:lnTo>
                      <a:pt x="34" y="44"/>
                    </a:lnTo>
                    <a:lnTo>
                      <a:pt x="34" y="50"/>
                    </a:lnTo>
                    <a:lnTo>
                      <a:pt x="30" y="56"/>
                    </a:lnTo>
                    <a:lnTo>
                      <a:pt x="24" y="58"/>
                    </a:lnTo>
                    <a:lnTo>
                      <a:pt x="18" y="60"/>
                    </a:lnTo>
                    <a:lnTo>
                      <a:pt x="12" y="60"/>
                    </a:lnTo>
                    <a:lnTo>
                      <a:pt x="8" y="58"/>
                    </a:lnTo>
                    <a:lnTo>
                      <a:pt x="4" y="54"/>
                    </a:lnTo>
                    <a:lnTo>
                      <a:pt x="2" y="50"/>
                    </a:lnTo>
                    <a:lnTo>
                      <a:pt x="0" y="46"/>
                    </a:lnTo>
                    <a:lnTo>
                      <a:pt x="2" y="42"/>
                    </a:lnTo>
                    <a:lnTo>
                      <a:pt x="4" y="38"/>
                    </a:lnTo>
                    <a:lnTo>
                      <a:pt x="6" y="34"/>
                    </a:lnTo>
                    <a:lnTo>
                      <a:pt x="12" y="30"/>
                    </a:lnTo>
                    <a:close/>
                    <a:moveTo>
                      <a:pt x="18" y="26"/>
                    </a:moveTo>
                    <a:lnTo>
                      <a:pt x="22" y="20"/>
                    </a:lnTo>
                    <a:lnTo>
                      <a:pt x="24" y="18"/>
                    </a:lnTo>
                    <a:lnTo>
                      <a:pt x="24" y="14"/>
                    </a:lnTo>
                    <a:lnTo>
                      <a:pt x="26" y="12"/>
                    </a:lnTo>
                    <a:lnTo>
                      <a:pt x="24" y="8"/>
                    </a:lnTo>
                    <a:lnTo>
                      <a:pt x="24" y="4"/>
                    </a:lnTo>
                    <a:lnTo>
                      <a:pt x="20" y="2"/>
                    </a:lnTo>
                    <a:lnTo>
                      <a:pt x="18" y="2"/>
                    </a:lnTo>
                    <a:lnTo>
                      <a:pt x="14" y="2"/>
                    </a:lnTo>
                    <a:lnTo>
                      <a:pt x="12" y="4"/>
                    </a:lnTo>
                    <a:lnTo>
                      <a:pt x="10" y="8"/>
                    </a:lnTo>
                    <a:lnTo>
                      <a:pt x="10" y="10"/>
                    </a:lnTo>
                    <a:lnTo>
                      <a:pt x="10" y="12"/>
                    </a:lnTo>
                    <a:lnTo>
                      <a:pt x="10" y="16"/>
                    </a:lnTo>
                    <a:lnTo>
                      <a:pt x="12" y="18"/>
                    </a:lnTo>
                    <a:lnTo>
                      <a:pt x="14" y="20"/>
                    </a:lnTo>
                    <a:lnTo>
                      <a:pt x="18" y="26"/>
                    </a:lnTo>
                    <a:close/>
                    <a:moveTo>
                      <a:pt x="14" y="32"/>
                    </a:moveTo>
                    <a:lnTo>
                      <a:pt x="12" y="34"/>
                    </a:lnTo>
                    <a:lnTo>
                      <a:pt x="10" y="38"/>
                    </a:lnTo>
                    <a:lnTo>
                      <a:pt x="10" y="42"/>
                    </a:lnTo>
                    <a:lnTo>
                      <a:pt x="8" y="46"/>
                    </a:lnTo>
                    <a:lnTo>
                      <a:pt x="10" y="50"/>
                    </a:lnTo>
                    <a:lnTo>
                      <a:pt x="12" y="54"/>
                    </a:lnTo>
                    <a:lnTo>
                      <a:pt x="14" y="56"/>
                    </a:lnTo>
                    <a:lnTo>
                      <a:pt x="18" y="56"/>
                    </a:lnTo>
                    <a:lnTo>
                      <a:pt x="22" y="56"/>
                    </a:lnTo>
                    <a:lnTo>
                      <a:pt x="24" y="54"/>
                    </a:lnTo>
                    <a:lnTo>
                      <a:pt x="26" y="52"/>
                    </a:lnTo>
                    <a:lnTo>
                      <a:pt x="26" y="48"/>
                    </a:lnTo>
                    <a:lnTo>
                      <a:pt x="26" y="46"/>
                    </a:lnTo>
                    <a:lnTo>
                      <a:pt x="24" y="42"/>
                    </a:lnTo>
                    <a:lnTo>
                      <a:pt x="22" y="40"/>
                    </a:lnTo>
                    <a:lnTo>
                      <a:pt x="18" y="36"/>
                    </a:lnTo>
                    <a:lnTo>
                      <a:pt x="14" y="32"/>
                    </a:lnTo>
                    <a:close/>
                  </a:path>
                </a:pathLst>
              </a:custGeom>
              <a:solidFill>
                <a:srgbClr val="000000"/>
              </a:solidFill>
              <a:ln w="0">
                <a:solidFill>
                  <a:srgbClr val="000000"/>
                </a:solidFill>
                <a:round/>
                <a:headEnd/>
                <a:tailEnd/>
              </a:ln>
            </p:spPr>
            <p:txBody>
              <a:bodyPr/>
              <a:lstStyle/>
              <a:p>
                <a:endParaRPr lang="en-CA"/>
              </a:p>
            </p:txBody>
          </p:sp>
          <p:sp>
            <p:nvSpPr>
              <p:cNvPr id="21575" name="Freeform 74"/>
              <p:cNvSpPr>
                <a:spLocks/>
              </p:cNvSpPr>
              <p:nvPr/>
            </p:nvSpPr>
            <p:spPr bwMode="auto">
              <a:xfrm>
                <a:off x="2428" y="2246"/>
                <a:ext cx="38" cy="60"/>
              </a:xfrm>
              <a:custGeom>
                <a:avLst/>
                <a:gdLst>
                  <a:gd name="T0" fmla="*/ 6 w 38"/>
                  <a:gd name="T1" fmla="*/ 0 h 60"/>
                  <a:gd name="T2" fmla="*/ 38 w 38"/>
                  <a:gd name="T3" fmla="*/ 0 h 60"/>
                  <a:gd name="T4" fmla="*/ 38 w 38"/>
                  <a:gd name="T5" fmla="*/ 2 h 60"/>
                  <a:gd name="T6" fmla="*/ 18 w 38"/>
                  <a:gd name="T7" fmla="*/ 60 h 60"/>
                  <a:gd name="T8" fmla="*/ 12 w 38"/>
                  <a:gd name="T9" fmla="*/ 60 h 60"/>
                  <a:gd name="T10" fmla="*/ 30 w 38"/>
                  <a:gd name="T11" fmla="*/ 8 h 60"/>
                  <a:gd name="T12" fmla="*/ 14 w 38"/>
                  <a:gd name="T13" fmla="*/ 8 h 60"/>
                  <a:gd name="T14" fmla="*/ 10 w 38"/>
                  <a:gd name="T15" fmla="*/ 8 h 60"/>
                  <a:gd name="T16" fmla="*/ 8 w 38"/>
                  <a:gd name="T17" fmla="*/ 8 h 60"/>
                  <a:gd name="T18" fmla="*/ 4 w 38"/>
                  <a:gd name="T19" fmla="*/ 12 h 60"/>
                  <a:gd name="T20" fmla="*/ 2 w 38"/>
                  <a:gd name="T21" fmla="*/ 14 h 60"/>
                  <a:gd name="T22" fmla="*/ 0 w 38"/>
                  <a:gd name="T23" fmla="*/ 14 h 60"/>
                  <a:gd name="T24" fmla="*/ 6 w 38"/>
                  <a:gd name="T25" fmla="*/ 0 h 6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8"/>
                  <a:gd name="T40" fmla="*/ 0 h 60"/>
                  <a:gd name="T41" fmla="*/ 38 w 38"/>
                  <a:gd name="T42" fmla="*/ 60 h 6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8" h="60">
                    <a:moveTo>
                      <a:pt x="6" y="0"/>
                    </a:moveTo>
                    <a:lnTo>
                      <a:pt x="38" y="0"/>
                    </a:lnTo>
                    <a:lnTo>
                      <a:pt x="38" y="2"/>
                    </a:lnTo>
                    <a:lnTo>
                      <a:pt x="18" y="60"/>
                    </a:lnTo>
                    <a:lnTo>
                      <a:pt x="12" y="60"/>
                    </a:lnTo>
                    <a:lnTo>
                      <a:pt x="30" y="8"/>
                    </a:lnTo>
                    <a:lnTo>
                      <a:pt x="14" y="8"/>
                    </a:lnTo>
                    <a:lnTo>
                      <a:pt x="10" y="8"/>
                    </a:lnTo>
                    <a:lnTo>
                      <a:pt x="8" y="8"/>
                    </a:lnTo>
                    <a:lnTo>
                      <a:pt x="4" y="12"/>
                    </a:lnTo>
                    <a:lnTo>
                      <a:pt x="2" y="14"/>
                    </a:lnTo>
                    <a:lnTo>
                      <a:pt x="0" y="14"/>
                    </a:lnTo>
                    <a:lnTo>
                      <a:pt x="6" y="0"/>
                    </a:lnTo>
                    <a:close/>
                  </a:path>
                </a:pathLst>
              </a:custGeom>
              <a:solidFill>
                <a:srgbClr val="000000"/>
              </a:solidFill>
              <a:ln w="0">
                <a:solidFill>
                  <a:srgbClr val="000000"/>
                </a:solidFill>
                <a:round/>
                <a:headEnd/>
                <a:tailEnd/>
              </a:ln>
            </p:spPr>
            <p:txBody>
              <a:bodyPr/>
              <a:lstStyle/>
              <a:p>
                <a:endParaRPr lang="en-CA"/>
              </a:p>
            </p:txBody>
          </p:sp>
          <p:sp>
            <p:nvSpPr>
              <p:cNvPr id="21576" name="Rectangle 75"/>
              <p:cNvSpPr>
                <a:spLocks noChangeArrowheads="1"/>
              </p:cNvSpPr>
              <p:nvPr/>
            </p:nvSpPr>
            <p:spPr bwMode="auto">
              <a:xfrm>
                <a:off x="2496" y="2232"/>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577" name="Freeform 76"/>
              <p:cNvSpPr>
                <a:spLocks noEditPoints="1"/>
              </p:cNvSpPr>
              <p:nvPr/>
            </p:nvSpPr>
            <p:spPr bwMode="auto">
              <a:xfrm>
                <a:off x="2636" y="2246"/>
                <a:ext cx="38" cy="60"/>
              </a:xfrm>
              <a:custGeom>
                <a:avLst/>
                <a:gdLst>
                  <a:gd name="T0" fmla="*/ 0 w 38"/>
                  <a:gd name="T1" fmla="*/ 30 h 60"/>
                  <a:gd name="T2" fmla="*/ 2 w 38"/>
                  <a:gd name="T3" fmla="*/ 20 h 60"/>
                  <a:gd name="T4" fmla="*/ 4 w 38"/>
                  <a:gd name="T5" fmla="*/ 12 h 60"/>
                  <a:gd name="T6" fmla="*/ 6 w 38"/>
                  <a:gd name="T7" fmla="*/ 6 h 60"/>
                  <a:gd name="T8" fmla="*/ 12 w 38"/>
                  <a:gd name="T9" fmla="*/ 2 h 60"/>
                  <a:gd name="T10" fmla="*/ 14 w 38"/>
                  <a:gd name="T11" fmla="*/ 0 h 60"/>
                  <a:gd name="T12" fmla="*/ 18 w 38"/>
                  <a:gd name="T13" fmla="*/ 0 h 60"/>
                  <a:gd name="T14" fmla="*/ 24 w 38"/>
                  <a:gd name="T15" fmla="*/ 0 h 60"/>
                  <a:gd name="T16" fmla="*/ 28 w 38"/>
                  <a:gd name="T17" fmla="*/ 2 h 60"/>
                  <a:gd name="T18" fmla="*/ 30 w 38"/>
                  <a:gd name="T19" fmla="*/ 6 h 60"/>
                  <a:gd name="T20" fmla="*/ 34 w 38"/>
                  <a:gd name="T21" fmla="*/ 12 h 60"/>
                  <a:gd name="T22" fmla="*/ 36 w 38"/>
                  <a:gd name="T23" fmla="*/ 20 h 60"/>
                  <a:gd name="T24" fmla="*/ 38 w 38"/>
                  <a:gd name="T25" fmla="*/ 30 h 60"/>
                  <a:gd name="T26" fmla="*/ 36 w 38"/>
                  <a:gd name="T27" fmla="*/ 38 h 60"/>
                  <a:gd name="T28" fmla="*/ 34 w 38"/>
                  <a:gd name="T29" fmla="*/ 46 h 60"/>
                  <a:gd name="T30" fmla="*/ 30 w 38"/>
                  <a:gd name="T31" fmla="*/ 52 h 60"/>
                  <a:gd name="T32" fmla="*/ 26 w 38"/>
                  <a:gd name="T33" fmla="*/ 56 h 60"/>
                  <a:gd name="T34" fmla="*/ 22 w 38"/>
                  <a:gd name="T35" fmla="*/ 58 h 60"/>
                  <a:gd name="T36" fmla="*/ 18 w 38"/>
                  <a:gd name="T37" fmla="*/ 60 h 60"/>
                  <a:gd name="T38" fmla="*/ 14 w 38"/>
                  <a:gd name="T39" fmla="*/ 58 h 60"/>
                  <a:gd name="T40" fmla="*/ 8 w 38"/>
                  <a:gd name="T41" fmla="*/ 56 h 60"/>
                  <a:gd name="T42" fmla="*/ 6 w 38"/>
                  <a:gd name="T43" fmla="*/ 50 h 60"/>
                  <a:gd name="T44" fmla="*/ 2 w 38"/>
                  <a:gd name="T45" fmla="*/ 40 h 60"/>
                  <a:gd name="T46" fmla="*/ 0 w 38"/>
                  <a:gd name="T47" fmla="*/ 30 h 60"/>
                  <a:gd name="T48" fmla="*/ 8 w 38"/>
                  <a:gd name="T49" fmla="*/ 32 h 60"/>
                  <a:gd name="T50" fmla="*/ 10 w 38"/>
                  <a:gd name="T51" fmla="*/ 42 h 60"/>
                  <a:gd name="T52" fmla="*/ 12 w 38"/>
                  <a:gd name="T53" fmla="*/ 50 h 60"/>
                  <a:gd name="T54" fmla="*/ 14 w 38"/>
                  <a:gd name="T55" fmla="*/ 54 h 60"/>
                  <a:gd name="T56" fmla="*/ 16 w 38"/>
                  <a:gd name="T57" fmla="*/ 56 h 60"/>
                  <a:gd name="T58" fmla="*/ 18 w 38"/>
                  <a:gd name="T59" fmla="*/ 56 h 60"/>
                  <a:gd name="T60" fmla="*/ 20 w 38"/>
                  <a:gd name="T61" fmla="*/ 56 h 60"/>
                  <a:gd name="T62" fmla="*/ 24 w 38"/>
                  <a:gd name="T63" fmla="*/ 54 h 60"/>
                  <a:gd name="T64" fmla="*/ 26 w 38"/>
                  <a:gd name="T65" fmla="*/ 52 h 60"/>
                  <a:gd name="T66" fmla="*/ 26 w 38"/>
                  <a:gd name="T67" fmla="*/ 48 h 60"/>
                  <a:gd name="T68" fmla="*/ 28 w 38"/>
                  <a:gd name="T69" fmla="*/ 40 h 60"/>
                  <a:gd name="T70" fmla="*/ 28 w 38"/>
                  <a:gd name="T71" fmla="*/ 28 h 60"/>
                  <a:gd name="T72" fmla="*/ 28 w 38"/>
                  <a:gd name="T73" fmla="*/ 18 h 60"/>
                  <a:gd name="T74" fmla="*/ 26 w 38"/>
                  <a:gd name="T75" fmla="*/ 10 h 60"/>
                  <a:gd name="T76" fmla="*/ 26 w 38"/>
                  <a:gd name="T77" fmla="*/ 6 h 60"/>
                  <a:gd name="T78" fmla="*/ 22 w 38"/>
                  <a:gd name="T79" fmla="*/ 4 h 60"/>
                  <a:gd name="T80" fmla="*/ 22 w 38"/>
                  <a:gd name="T81" fmla="*/ 2 h 60"/>
                  <a:gd name="T82" fmla="*/ 18 w 38"/>
                  <a:gd name="T83" fmla="*/ 2 h 60"/>
                  <a:gd name="T84" fmla="*/ 16 w 38"/>
                  <a:gd name="T85" fmla="*/ 2 h 60"/>
                  <a:gd name="T86" fmla="*/ 14 w 38"/>
                  <a:gd name="T87" fmla="*/ 4 h 60"/>
                  <a:gd name="T88" fmla="*/ 12 w 38"/>
                  <a:gd name="T89" fmla="*/ 10 h 60"/>
                  <a:gd name="T90" fmla="*/ 10 w 38"/>
                  <a:gd name="T91" fmla="*/ 16 h 60"/>
                  <a:gd name="T92" fmla="*/ 10 w 38"/>
                  <a:gd name="T93" fmla="*/ 24 h 60"/>
                  <a:gd name="T94" fmla="*/ 8 w 38"/>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8"/>
                  <a:gd name="T145" fmla="*/ 0 h 60"/>
                  <a:gd name="T146" fmla="*/ 38 w 38"/>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8" h="60">
                    <a:moveTo>
                      <a:pt x="0" y="30"/>
                    </a:moveTo>
                    <a:lnTo>
                      <a:pt x="2" y="20"/>
                    </a:lnTo>
                    <a:lnTo>
                      <a:pt x="4" y="12"/>
                    </a:lnTo>
                    <a:lnTo>
                      <a:pt x="6" y="6"/>
                    </a:lnTo>
                    <a:lnTo>
                      <a:pt x="12" y="2"/>
                    </a:lnTo>
                    <a:lnTo>
                      <a:pt x="14" y="0"/>
                    </a:lnTo>
                    <a:lnTo>
                      <a:pt x="18" y="0"/>
                    </a:lnTo>
                    <a:lnTo>
                      <a:pt x="24" y="0"/>
                    </a:lnTo>
                    <a:lnTo>
                      <a:pt x="28" y="2"/>
                    </a:lnTo>
                    <a:lnTo>
                      <a:pt x="30" y="6"/>
                    </a:lnTo>
                    <a:lnTo>
                      <a:pt x="34" y="12"/>
                    </a:lnTo>
                    <a:lnTo>
                      <a:pt x="36" y="20"/>
                    </a:lnTo>
                    <a:lnTo>
                      <a:pt x="38" y="30"/>
                    </a:lnTo>
                    <a:lnTo>
                      <a:pt x="36" y="38"/>
                    </a:lnTo>
                    <a:lnTo>
                      <a:pt x="34" y="46"/>
                    </a:lnTo>
                    <a:lnTo>
                      <a:pt x="30" y="52"/>
                    </a:lnTo>
                    <a:lnTo>
                      <a:pt x="26" y="56"/>
                    </a:lnTo>
                    <a:lnTo>
                      <a:pt x="22" y="58"/>
                    </a:lnTo>
                    <a:lnTo>
                      <a:pt x="18" y="60"/>
                    </a:lnTo>
                    <a:lnTo>
                      <a:pt x="14" y="58"/>
                    </a:lnTo>
                    <a:lnTo>
                      <a:pt x="8" y="56"/>
                    </a:lnTo>
                    <a:lnTo>
                      <a:pt x="6" y="50"/>
                    </a:lnTo>
                    <a:lnTo>
                      <a:pt x="2" y="40"/>
                    </a:lnTo>
                    <a:lnTo>
                      <a:pt x="0" y="30"/>
                    </a:lnTo>
                    <a:close/>
                    <a:moveTo>
                      <a:pt x="8" y="32"/>
                    </a:moveTo>
                    <a:lnTo>
                      <a:pt x="10" y="42"/>
                    </a:lnTo>
                    <a:lnTo>
                      <a:pt x="12" y="50"/>
                    </a:lnTo>
                    <a:lnTo>
                      <a:pt x="14" y="54"/>
                    </a:lnTo>
                    <a:lnTo>
                      <a:pt x="16" y="56"/>
                    </a:lnTo>
                    <a:lnTo>
                      <a:pt x="18" y="56"/>
                    </a:lnTo>
                    <a:lnTo>
                      <a:pt x="20" y="56"/>
                    </a:lnTo>
                    <a:lnTo>
                      <a:pt x="24" y="54"/>
                    </a:lnTo>
                    <a:lnTo>
                      <a:pt x="26" y="52"/>
                    </a:lnTo>
                    <a:lnTo>
                      <a:pt x="26" y="48"/>
                    </a:lnTo>
                    <a:lnTo>
                      <a:pt x="28" y="40"/>
                    </a:lnTo>
                    <a:lnTo>
                      <a:pt x="28" y="28"/>
                    </a:lnTo>
                    <a:lnTo>
                      <a:pt x="28" y="18"/>
                    </a:lnTo>
                    <a:lnTo>
                      <a:pt x="26" y="10"/>
                    </a:lnTo>
                    <a:lnTo>
                      <a:pt x="26" y="6"/>
                    </a:lnTo>
                    <a:lnTo>
                      <a:pt x="22" y="4"/>
                    </a:lnTo>
                    <a:lnTo>
                      <a:pt x="22" y="2"/>
                    </a:lnTo>
                    <a:lnTo>
                      <a:pt x="18" y="2"/>
                    </a:lnTo>
                    <a:lnTo>
                      <a:pt x="16" y="2"/>
                    </a:lnTo>
                    <a:lnTo>
                      <a:pt x="14" y="4"/>
                    </a:lnTo>
                    <a:lnTo>
                      <a:pt x="12" y="10"/>
                    </a:lnTo>
                    <a:lnTo>
                      <a:pt x="10" y="16"/>
                    </a:lnTo>
                    <a:lnTo>
                      <a:pt x="10" y="24"/>
                    </a:lnTo>
                    <a:lnTo>
                      <a:pt x="8" y="32"/>
                    </a:lnTo>
                    <a:close/>
                  </a:path>
                </a:pathLst>
              </a:custGeom>
              <a:solidFill>
                <a:srgbClr val="000000"/>
              </a:solidFill>
              <a:ln w="0">
                <a:solidFill>
                  <a:srgbClr val="000000"/>
                </a:solidFill>
                <a:round/>
                <a:headEnd/>
                <a:tailEnd/>
              </a:ln>
            </p:spPr>
            <p:txBody>
              <a:bodyPr/>
              <a:lstStyle/>
              <a:p>
                <a:endParaRPr lang="en-CA"/>
              </a:p>
            </p:txBody>
          </p:sp>
          <p:sp>
            <p:nvSpPr>
              <p:cNvPr id="21578" name="Rectangle 77"/>
              <p:cNvSpPr>
                <a:spLocks noChangeArrowheads="1"/>
              </p:cNvSpPr>
              <p:nvPr/>
            </p:nvSpPr>
            <p:spPr bwMode="auto">
              <a:xfrm>
                <a:off x="2784" y="2232"/>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579" name="Freeform 78"/>
              <p:cNvSpPr>
                <a:spLocks/>
              </p:cNvSpPr>
              <p:nvPr/>
            </p:nvSpPr>
            <p:spPr bwMode="auto">
              <a:xfrm>
                <a:off x="2938" y="2246"/>
                <a:ext cx="22" cy="58"/>
              </a:xfrm>
              <a:custGeom>
                <a:avLst/>
                <a:gdLst>
                  <a:gd name="T0" fmla="*/ 0 w 22"/>
                  <a:gd name="T1" fmla="*/ 6 h 58"/>
                  <a:gd name="T2" fmla="*/ 14 w 22"/>
                  <a:gd name="T3" fmla="*/ 0 h 58"/>
                  <a:gd name="T4" fmla="*/ 14 w 22"/>
                  <a:gd name="T5" fmla="*/ 0 h 58"/>
                  <a:gd name="T6" fmla="*/ 14 w 22"/>
                  <a:gd name="T7" fmla="*/ 48 h 58"/>
                  <a:gd name="T8" fmla="*/ 14 w 22"/>
                  <a:gd name="T9" fmla="*/ 52 h 58"/>
                  <a:gd name="T10" fmla="*/ 16 w 22"/>
                  <a:gd name="T11" fmla="*/ 56 h 58"/>
                  <a:gd name="T12" fmla="*/ 16 w 22"/>
                  <a:gd name="T13" fmla="*/ 56 h 58"/>
                  <a:gd name="T14" fmla="*/ 16 w 22"/>
                  <a:gd name="T15" fmla="*/ 58 h 58"/>
                  <a:gd name="T16" fmla="*/ 18 w 22"/>
                  <a:gd name="T17" fmla="*/ 58 h 58"/>
                  <a:gd name="T18" fmla="*/ 22 w 22"/>
                  <a:gd name="T19" fmla="*/ 58 h 58"/>
                  <a:gd name="T20" fmla="*/ 22 w 22"/>
                  <a:gd name="T21" fmla="*/ 58 h 58"/>
                  <a:gd name="T22" fmla="*/ 0 w 22"/>
                  <a:gd name="T23" fmla="*/ 58 h 58"/>
                  <a:gd name="T24" fmla="*/ 0 w 22"/>
                  <a:gd name="T25" fmla="*/ 58 h 58"/>
                  <a:gd name="T26" fmla="*/ 4 w 22"/>
                  <a:gd name="T27" fmla="*/ 58 h 58"/>
                  <a:gd name="T28" fmla="*/ 6 w 22"/>
                  <a:gd name="T29" fmla="*/ 58 h 58"/>
                  <a:gd name="T30" fmla="*/ 6 w 22"/>
                  <a:gd name="T31" fmla="*/ 56 h 58"/>
                  <a:gd name="T32" fmla="*/ 8 w 22"/>
                  <a:gd name="T33" fmla="*/ 56 h 58"/>
                  <a:gd name="T34" fmla="*/ 8 w 22"/>
                  <a:gd name="T35" fmla="*/ 54 h 58"/>
                  <a:gd name="T36" fmla="*/ 8 w 22"/>
                  <a:gd name="T37" fmla="*/ 48 h 58"/>
                  <a:gd name="T38" fmla="*/ 8 w 22"/>
                  <a:gd name="T39" fmla="*/ 16 h 58"/>
                  <a:gd name="T40" fmla="*/ 8 w 22"/>
                  <a:gd name="T41" fmla="*/ 10 h 58"/>
                  <a:gd name="T42" fmla="*/ 8 w 22"/>
                  <a:gd name="T43" fmla="*/ 8 h 58"/>
                  <a:gd name="T44" fmla="*/ 6 w 22"/>
                  <a:gd name="T45" fmla="*/ 6 h 58"/>
                  <a:gd name="T46" fmla="*/ 6 w 22"/>
                  <a:gd name="T47" fmla="*/ 6 h 58"/>
                  <a:gd name="T48" fmla="*/ 6 w 22"/>
                  <a:gd name="T49" fmla="*/ 6 h 58"/>
                  <a:gd name="T50" fmla="*/ 4 w 22"/>
                  <a:gd name="T51" fmla="*/ 6 h 58"/>
                  <a:gd name="T52" fmla="*/ 2 w 22"/>
                  <a:gd name="T53" fmla="*/ 6 h 58"/>
                  <a:gd name="T54" fmla="*/ 0 w 22"/>
                  <a:gd name="T55" fmla="*/ 6 h 58"/>
                  <a:gd name="T56" fmla="*/ 0 w 22"/>
                  <a:gd name="T57" fmla="*/ 6 h 5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2"/>
                  <a:gd name="T88" fmla="*/ 0 h 58"/>
                  <a:gd name="T89" fmla="*/ 22 w 22"/>
                  <a:gd name="T90" fmla="*/ 58 h 58"/>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2" h="58">
                    <a:moveTo>
                      <a:pt x="0" y="6"/>
                    </a:moveTo>
                    <a:lnTo>
                      <a:pt x="14" y="0"/>
                    </a:lnTo>
                    <a:lnTo>
                      <a:pt x="14" y="48"/>
                    </a:lnTo>
                    <a:lnTo>
                      <a:pt x="14" y="52"/>
                    </a:lnTo>
                    <a:lnTo>
                      <a:pt x="16" y="56"/>
                    </a:lnTo>
                    <a:lnTo>
                      <a:pt x="16" y="58"/>
                    </a:lnTo>
                    <a:lnTo>
                      <a:pt x="18" y="58"/>
                    </a:lnTo>
                    <a:lnTo>
                      <a:pt x="22" y="58"/>
                    </a:lnTo>
                    <a:lnTo>
                      <a:pt x="0" y="58"/>
                    </a:lnTo>
                    <a:lnTo>
                      <a:pt x="4" y="58"/>
                    </a:lnTo>
                    <a:lnTo>
                      <a:pt x="6" y="58"/>
                    </a:lnTo>
                    <a:lnTo>
                      <a:pt x="6" y="56"/>
                    </a:lnTo>
                    <a:lnTo>
                      <a:pt x="8" y="56"/>
                    </a:lnTo>
                    <a:lnTo>
                      <a:pt x="8" y="54"/>
                    </a:lnTo>
                    <a:lnTo>
                      <a:pt x="8" y="48"/>
                    </a:lnTo>
                    <a:lnTo>
                      <a:pt x="8" y="16"/>
                    </a:lnTo>
                    <a:lnTo>
                      <a:pt x="8" y="10"/>
                    </a:lnTo>
                    <a:lnTo>
                      <a:pt x="8" y="8"/>
                    </a:lnTo>
                    <a:lnTo>
                      <a:pt x="6" y="6"/>
                    </a:lnTo>
                    <a:lnTo>
                      <a:pt x="4" y="6"/>
                    </a:lnTo>
                    <a:lnTo>
                      <a:pt x="2" y="6"/>
                    </a:lnTo>
                    <a:lnTo>
                      <a:pt x="0" y="6"/>
                    </a:lnTo>
                    <a:close/>
                  </a:path>
                </a:pathLst>
              </a:custGeom>
              <a:solidFill>
                <a:srgbClr val="000000"/>
              </a:solidFill>
              <a:ln w="0">
                <a:solidFill>
                  <a:srgbClr val="000000"/>
                </a:solidFill>
                <a:round/>
                <a:headEnd/>
                <a:tailEnd/>
              </a:ln>
            </p:spPr>
            <p:txBody>
              <a:bodyPr/>
              <a:lstStyle/>
              <a:p>
                <a:endParaRPr lang="en-CA"/>
              </a:p>
            </p:txBody>
          </p:sp>
          <p:sp>
            <p:nvSpPr>
              <p:cNvPr id="21580" name="Freeform 79"/>
              <p:cNvSpPr>
                <a:spLocks/>
              </p:cNvSpPr>
              <p:nvPr/>
            </p:nvSpPr>
            <p:spPr bwMode="auto">
              <a:xfrm>
                <a:off x="2974" y="2246"/>
                <a:ext cx="34" cy="60"/>
              </a:xfrm>
              <a:custGeom>
                <a:avLst/>
                <a:gdLst>
                  <a:gd name="T0" fmla="*/ 4 w 34"/>
                  <a:gd name="T1" fmla="*/ 6 h 60"/>
                  <a:gd name="T2" fmla="*/ 12 w 34"/>
                  <a:gd name="T3" fmla="*/ 0 h 60"/>
                  <a:gd name="T4" fmla="*/ 24 w 34"/>
                  <a:gd name="T5" fmla="*/ 0 h 60"/>
                  <a:gd name="T6" fmla="*/ 30 w 34"/>
                  <a:gd name="T7" fmla="*/ 8 h 60"/>
                  <a:gd name="T8" fmla="*/ 30 w 34"/>
                  <a:gd name="T9" fmla="*/ 16 h 60"/>
                  <a:gd name="T10" fmla="*/ 22 w 34"/>
                  <a:gd name="T11" fmla="*/ 24 h 60"/>
                  <a:gd name="T12" fmla="*/ 30 w 34"/>
                  <a:gd name="T13" fmla="*/ 30 h 60"/>
                  <a:gd name="T14" fmla="*/ 34 w 34"/>
                  <a:gd name="T15" fmla="*/ 40 h 60"/>
                  <a:gd name="T16" fmla="*/ 28 w 34"/>
                  <a:gd name="T17" fmla="*/ 52 h 60"/>
                  <a:gd name="T18" fmla="*/ 18 w 34"/>
                  <a:gd name="T19" fmla="*/ 58 h 60"/>
                  <a:gd name="T20" fmla="*/ 6 w 34"/>
                  <a:gd name="T21" fmla="*/ 60 h 60"/>
                  <a:gd name="T22" fmla="*/ 2 w 34"/>
                  <a:gd name="T23" fmla="*/ 56 h 60"/>
                  <a:gd name="T24" fmla="*/ 0 w 34"/>
                  <a:gd name="T25" fmla="*/ 54 h 60"/>
                  <a:gd name="T26" fmla="*/ 2 w 34"/>
                  <a:gd name="T27" fmla="*/ 52 h 60"/>
                  <a:gd name="T28" fmla="*/ 6 w 34"/>
                  <a:gd name="T29" fmla="*/ 52 h 60"/>
                  <a:gd name="T30" fmla="*/ 8 w 34"/>
                  <a:gd name="T31" fmla="*/ 54 h 60"/>
                  <a:gd name="T32" fmla="*/ 12 w 34"/>
                  <a:gd name="T33" fmla="*/ 56 h 60"/>
                  <a:gd name="T34" fmla="*/ 14 w 34"/>
                  <a:gd name="T35" fmla="*/ 56 h 60"/>
                  <a:gd name="T36" fmla="*/ 20 w 34"/>
                  <a:gd name="T37" fmla="*/ 56 h 60"/>
                  <a:gd name="T38" fmla="*/ 26 w 34"/>
                  <a:gd name="T39" fmla="*/ 48 h 60"/>
                  <a:gd name="T40" fmla="*/ 26 w 34"/>
                  <a:gd name="T41" fmla="*/ 42 h 60"/>
                  <a:gd name="T42" fmla="*/ 24 w 34"/>
                  <a:gd name="T43" fmla="*/ 36 h 60"/>
                  <a:gd name="T44" fmla="*/ 22 w 34"/>
                  <a:gd name="T45" fmla="*/ 32 h 60"/>
                  <a:gd name="T46" fmla="*/ 16 w 34"/>
                  <a:gd name="T47" fmla="*/ 30 h 60"/>
                  <a:gd name="T48" fmla="*/ 10 w 34"/>
                  <a:gd name="T49" fmla="*/ 30 h 60"/>
                  <a:gd name="T50" fmla="*/ 14 w 34"/>
                  <a:gd name="T51" fmla="*/ 28 h 60"/>
                  <a:gd name="T52" fmla="*/ 20 w 34"/>
                  <a:gd name="T53" fmla="*/ 24 h 60"/>
                  <a:gd name="T54" fmla="*/ 24 w 34"/>
                  <a:gd name="T55" fmla="*/ 18 h 60"/>
                  <a:gd name="T56" fmla="*/ 24 w 34"/>
                  <a:gd name="T57" fmla="*/ 10 h 60"/>
                  <a:gd name="T58" fmla="*/ 18 w 34"/>
                  <a:gd name="T59" fmla="*/ 6 h 60"/>
                  <a:gd name="T60" fmla="*/ 10 w 34"/>
                  <a:gd name="T61" fmla="*/ 6 h 60"/>
                  <a:gd name="T62" fmla="*/ 4 w 34"/>
                  <a:gd name="T63" fmla="*/ 12 h 6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4"/>
                  <a:gd name="T97" fmla="*/ 0 h 60"/>
                  <a:gd name="T98" fmla="*/ 34 w 34"/>
                  <a:gd name="T99" fmla="*/ 60 h 6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4" h="60">
                    <a:moveTo>
                      <a:pt x="2" y="12"/>
                    </a:moveTo>
                    <a:lnTo>
                      <a:pt x="4" y="6"/>
                    </a:lnTo>
                    <a:lnTo>
                      <a:pt x="8" y="2"/>
                    </a:lnTo>
                    <a:lnTo>
                      <a:pt x="12" y="0"/>
                    </a:lnTo>
                    <a:lnTo>
                      <a:pt x="18" y="0"/>
                    </a:lnTo>
                    <a:lnTo>
                      <a:pt x="24" y="0"/>
                    </a:lnTo>
                    <a:lnTo>
                      <a:pt x="28" y="4"/>
                    </a:lnTo>
                    <a:lnTo>
                      <a:pt x="30" y="8"/>
                    </a:lnTo>
                    <a:lnTo>
                      <a:pt x="30" y="12"/>
                    </a:lnTo>
                    <a:lnTo>
                      <a:pt x="30" y="16"/>
                    </a:lnTo>
                    <a:lnTo>
                      <a:pt x="28" y="20"/>
                    </a:lnTo>
                    <a:lnTo>
                      <a:pt x="22" y="24"/>
                    </a:lnTo>
                    <a:lnTo>
                      <a:pt x="28" y="26"/>
                    </a:lnTo>
                    <a:lnTo>
                      <a:pt x="30" y="30"/>
                    </a:lnTo>
                    <a:lnTo>
                      <a:pt x="32" y="34"/>
                    </a:lnTo>
                    <a:lnTo>
                      <a:pt x="34" y="40"/>
                    </a:lnTo>
                    <a:lnTo>
                      <a:pt x="32" y="46"/>
                    </a:lnTo>
                    <a:lnTo>
                      <a:pt x="28" y="52"/>
                    </a:lnTo>
                    <a:lnTo>
                      <a:pt x="24" y="56"/>
                    </a:lnTo>
                    <a:lnTo>
                      <a:pt x="18" y="58"/>
                    </a:lnTo>
                    <a:lnTo>
                      <a:pt x="10" y="60"/>
                    </a:lnTo>
                    <a:lnTo>
                      <a:pt x="6" y="60"/>
                    </a:lnTo>
                    <a:lnTo>
                      <a:pt x="2" y="58"/>
                    </a:lnTo>
                    <a:lnTo>
                      <a:pt x="2" y="56"/>
                    </a:lnTo>
                    <a:lnTo>
                      <a:pt x="0" y="56"/>
                    </a:lnTo>
                    <a:lnTo>
                      <a:pt x="0" y="54"/>
                    </a:lnTo>
                    <a:lnTo>
                      <a:pt x="2" y="54"/>
                    </a:lnTo>
                    <a:lnTo>
                      <a:pt x="2" y="52"/>
                    </a:lnTo>
                    <a:lnTo>
                      <a:pt x="4" y="52"/>
                    </a:lnTo>
                    <a:lnTo>
                      <a:pt x="6" y="52"/>
                    </a:lnTo>
                    <a:lnTo>
                      <a:pt x="8" y="54"/>
                    </a:lnTo>
                    <a:lnTo>
                      <a:pt x="10" y="54"/>
                    </a:lnTo>
                    <a:lnTo>
                      <a:pt x="12" y="56"/>
                    </a:lnTo>
                    <a:lnTo>
                      <a:pt x="14" y="56"/>
                    </a:lnTo>
                    <a:lnTo>
                      <a:pt x="16" y="56"/>
                    </a:lnTo>
                    <a:lnTo>
                      <a:pt x="20" y="56"/>
                    </a:lnTo>
                    <a:lnTo>
                      <a:pt x="24" y="52"/>
                    </a:lnTo>
                    <a:lnTo>
                      <a:pt x="26" y="48"/>
                    </a:lnTo>
                    <a:lnTo>
                      <a:pt x="28" y="44"/>
                    </a:lnTo>
                    <a:lnTo>
                      <a:pt x="26" y="42"/>
                    </a:lnTo>
                    <a:lnTo>
                      <a:pt x="26" y="38"/>
                    </a:lnTo>
                    <a:lnTo>
                      <a:pt x="24" y="36"/>
                    </a:lnTo>
                    <a:lnTo>
                      <a:pt x="24" y="34"/>
                    </a:lnTo>
                    <a:lnTo>
                      <a:pt x="22" y="32"/>
                    </a:lnTo>
                    <a:lnTo>
                      <a:pt x="18" y="32"/>
                    </a:lnTo>
                    <a:lnTo>
                      <a:pt x="16" y="30"/>
                    </a:lnTo>
                    <a:lnTo>
                      <a:pt x="12" y="30"/>
                    </a:lnTo>
                    <a:lnTo>
                      <a:pt x="10" y="30"/>
                    </a:lnTo>
                    <a:lnTo>
                      <a:pt x="10" y="28"/>
                    </a:lnTo>
                    <a:lnTo>
                      <a:pt x="14" y="28"/>
                    </a:lnTo>
                    <a:lnTo>
                      <a:pt x="18" y="26"/>
                    </a:lnTo>
                    <a:lnTo>
                      <a:pt x="20" y="24"/>
                    </a:lnTo>
                    <a:lnTo>
                      <a:pt x="22" y="22"/>
                    </a:lnTo>
                    <a:lnTo>
                      <a:pt x="24" y="18"/>
                    </a:lnTo>
                    <a:lnTo>
                      <a:pt x="24" y="14"/>
                    </a:lnTo>
                    <a:lnTo>
                      <a:pt x="24" y="10"/>
                    </a:lnTo>
                    <a:lnTo>
                      <a:pt x="22" y="8"/>
                    </a:lnTo>
                    <a:lnTo>
                      <a:pt x="18" y="6"/>
                    </a:lnTo>
                    <a:lnTo>
                      <a:pt x="14" y="4"/>
                    </a:lnTo>
                    <a:lnTo>
                      <a:pt x="10" y="6"/>
                    </a:lnTo>
                    <a:lnTo>
                      <a:pt x="6" y="8"/>
                    </a:lnTo>
                    <a:lnTo>
                      <a:pt x="4" y="12"/>
                    </a:lnTo>
                    <a:lnTo>
                      <a:pt x="2" y="12"/>
                    </a:lnTo>
                    <a:close/>
                  </a:path>
                </a:pathLst>
              </a:custGeom>
              <a:solidFill>
                <a:srgbClr val="000000"/>
              </a:solidFill>
              <a:ln w="0">
                <a:solidFill>
                  <a:srgbClr val="000000"/>
                </a:solidFill>
                <a:round/>
                <a:headEnd/>
                <a:tailEnd/>
              </a:ln>
            </p:spPr>
            <p:txBody>
              <a:bodyPr/>
              <a:lstStyle/>
              <a:p>
                <a:endParaRPr lang="en-CA"/>
              </a:p>
            </p:txBody>
          </p:sp>
          <p:sp>
            <p:nvSpPr>
              <p:cNvPr id="21581" name="Rectangle 80"/>
              <p:cNvSpPr>
                <a:spLocks noChangeArrowheads="1"/>
              </p:cNvSpPr>
              <p:nvPr/>
            </p:nvSpPr>
            <p:spPr bwMode="auto">
              <a:xfrm>
                <a:off x="3080" y="2232"/>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582" name="Freeform 81"/>
              <p:cNvSpPr>
                <a:spLocks noEditPoints="1"/>
              </p:cNvSpPr>
              <p:nvPr/>
            </p:nvSpPr>
            <p:spPr bwMode="auto">
              <a:xfrm>
                <a:off x="3226" y="2246"/>
                <a:ext cx="36" cy="60"/>
              </a:xfrm>
              <a:custGeom>
                <a:avLst/>
                <a:gdLst>
                  <a:gd name="T0" fmla="*/ 0 w 36"/>
                  <a:gd name="T1" fmla="*/ 30 h 60"/>
                  <a:gd name="T2" fmla="*/ 0 w 36"/>
                  <a:gd name="T3" fmla="*/ 20 h 60"/>
                  <a:gd name="T4" fmla="*/ 2 w 36"/>
                  <a:gd name="T5" fmla="*/ 12 h 60"/>
                  <a:gd name="T6" fmla="*/ 6 w 36"/>
                  <a:gd name="T7" fmla="*/ 6 h 60"/>
                  <a:gd name="T8" fmla="*/ 10 w 36"/>
                  <a:gd name="T9" fmla="*/ 2 h 60"/>
                  <a:gd name="T10" fmla="*/ 14 w 36"/>
                  <a:gd name="T11" fmla="*/ 0 h 60"/>
                  <a:gd name="T12" fmla="*/ 18 w 36"/>
                  <a:gd name="T13" fmla="*/ 0 h 60"/>
                  <a:gd name="T14" fmla="*/ 22 w 36"/>
                  <a:gd name="T15" fmla="*/ 0 h 60"/>
                  <a:gd name="T16" fmla="*/ 26 w 36"/>
                  <a:gd name="T17" fmla="*/ 2 h 60"/>
                  <a:gd name="T18" fmla="*/ 30 w 36"/>
                  <a:gd name="T19" fmla="*/ 6 h 60"/>
                  <a:gd name="T20" fmla="*/ 34 w 36"/>
                  <a:gd name="T21" fmla="*/ 12 h 60"/>
                  <a:gd name="T22" fmla="*/ 36 w 36"/>
                  <a:gd name="T23" fmla="*/ 20 h 60"/>
                  <a:gd name="T24" fmla="*/ 36 w 36"/>
                  <a:gd name="T25" fmla="*/ 30 h 60"/>
                  <a:gd name="T26" fmla="*/ 36 w 36"/>
                  <a:gd name="T27" fmla="*/ 38 h 60"/>
                  <a:gd name="T28" fmla="*/ 34 w 36"/>
                  <a:gd name="T29" fmla="*/ 46 h 60"/>
                  <a:gd name="T30" fmla="*/ 30 w 36"/>
                  <a:gd name="T31" fmla="*/ 52 h 60"/>
                  <a:gd name="T32" fmla="*/ 26 w 36"/>
                  <a:gd name="T33" fmla="*/ 56 h 60"/>
                  <a:gd name="T34" fmla="*/ 22 w 36"/>
                  <a:gd name="T35" fmla="*/ 58 h 60"/>
                  <a:gd name="T36" fmla="*/ 18 w 36"/>
                  <a:gd name="T37" fmla="*/ 60 h 60"/>
                  <a:gd name="T38" fmla="*/ 12 w 36"/>
                  <a:gd name="T39" fmla="*/ 58 h 60"/>
                  <a:gd name="T40" fmla="*/ 8 w 36"/>
                  <a:gd name="T41" fmla="*/ 56 h 60"/>
                  <a:gd name="T42" fmla="*/ 4 w 36"/>
                  <a:gd name="T43" fmla="*/ 50 h 60"/>
                  <a:gd name="T44" fmla="*/ 0 w 36"/>
                  <a:gd name="T45" fmla="*/ 40 h 60"/>
                  <a:gd name="T46" fmla="*/ 0 w 36"/>
                  <a:gd name="T47" fmla="*/ 30 h 60"/>
                  <a:gd name="T48" fmla="*/ 8 w 36"/>
                  <a:gd name="T49" fmla="*/ 32 h 60"/>
                  <a:gd name="T50" fmla="*/ 8 w 36"/>
                  <a:gd name="T51" fmla="*/ 42 h 60"/>
                  <a:gd name="T52" fmla="*/ 10 w 36"/>
                  <a:gd name="T53" fmla="*/ 50 h 60"/>
                  <a:gd name="T54" fmla="*/ 12 w 36"/>
                  <a:gd name="T55" fmla="*/ 54 h 60"/>
                  <a:gd name="T56" fmla="*/ 16 w 36"/>
                  <a:gd name="T57" fmla="*/ 56 h 60"/>
                  <a:gd name="T58" fmla="*/ 18 w 36"/>
                  <a:gd name="T59" fmla="*/ 56 h 60"/>
                  <a:gd name="T60" fmla="*/ 20 w 36"/>
                  <a:gd name="T61" fmla="*/ 56 h 60"/>
                  <a:gd name="T62" fmla="*/ 22 w 36"/>
                  <a:gd name="T63" fmla="*/ 54 h 60"/>
                  <a:gd name="T64" fmla="*/ 24 w 36"/>
                  <a:gd name="T65" fmla="*/ 52 h 60"/>
                  <a:gd name="T66" fmla="*/ 26 w 36"/>
                  <a:gd name="T67" fmla="*/ 48 h 60"/>
                  <a:gd name="T68" fmla="*/ 28 w 36"/>
                  <a:gd name="T69" fmla="*/ 40 h 60"/>
                  <a:gd name="T70" fmla="*/ 28 w 36"/>
                  <a:gd name="T71" fmla="*/ 28 h 60"/>
                  <a:gd name="T72" fmla="*/ 28 w 36"/>
                  <a:gd name="T73" fmla="*/ 18 h 60"/>
                  <a:gd name="T74" fmla="*/ 26 w 36"/>
                  <a:gd name="T75" fmla="*/ 10 h 60"/>
                  <a:gd name="T76" fmla="*/ 24 w 36"/>
                  <a:gd name="T77" fmla="*/ 6 h 60"/>
                  <a:gd name="T78" fmla="*/ 22 w 36"/>
                  <a:gd name="T79" fmla="*/ 4 h 60"/>
                  <a:gd name="T80" fmla="*/ 20 w 36"/>
                  <a:gd name="T81" fmla="*/ 2 h 60"/>
                  <a:gd name="T82" fmla="*/ 18 w 36"/>
                  <a:gd name="T83" fmla="*/ 2 h 60"/>
                  <a:gd name="T84" fmla="*/ 16 w 36"/>
                  <a:gd name="T85" fmla="*/ 2 h 60"/>
                  <a:gd name="T86" fmla="*/ 14 w 36"/>
                  <a:gd name="T87" fmla="*/ 4 h 60"/>
                  <a:gd name="T88" fmla="*/ 10 w 36"/>
                  <a:gd name="T89" fmla="*/ 10 h 60"/>
                  <a:gd name="T90" fmla="*/ 10 w 36"/>
                  <a:gd name="T91" fmla="*/ 16 h 60"/>
                  <a:gd name="T92" fmla="*/ 8 w 36"/>
                  <a:gd name="T93" fmla="*/ 24 h 60"/>
                  <a:gd name="T94" fmla="*/ 8 w 36"/>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0" y="20"/>
                    </a:lnTo>
                    <a:lnTo>
                      <a:pt x="2" y="12"/>
                    </a:lnTo>
                    <a:lnTo>
                      <a:pt x="6" y="6"/>
                    </a:lnTo>
                    <a:lnTo>
                      <a:pt x="10" y="2"/>
                    </a:lnTo>
                    <a:lnTo>
                      <a:pt x="14" y="0"/>
                    </a:lnTo>
                    <a:lnTo>
                      <a:pt x="18" y="0"/>
                    </a:lnTo>
                    <a:lnTo>
                      <a:pt x="22" y="0"/>
                    </a:lnTo>
                    <a:lnTo>
                      <a:pt x="26" y="2"/>
                    </a:lnTo>
                    <a:lnTo>
                      <a:pt x="30" y="6"/>
                    </a:lnTo>
                    <a:lnTo>
                      <a:pt x="34" y="12"/>
                    </a:lnTo>
                    <a:lnTo>
                      <a:pt x="36" y="20"/>
                    </a:lnTo>
                    <a:lnTo>
                      <a:pt x="36" y="30"/>
                    </a:lnTo>
                    <a:lnTo>
                      <a:pt x="36" y="38"/>
                    </a:lnTo>
                    <a:lnTo>
                      <a:pt x="34" y="46"/>
                    </a:lnTo>
                    <a:lnTo>
                      <a:pt x="30" y="52"/>
                    </a:lnTo>
                    <a:lnTo>
                      <a:pt x="26" y="56"/>
                    </a:lnTo>
                    <a:lnTo>
                      <a:pt x="22" y="58"/>
                    </a:lnTo>
                    <a:lnTo>
                      <a:pt x="18" y="60"/>
                    </a:lnTo>
                    <a:lnTo>
                      <a:pt x="12" y="58"/>
                    </a:lnTo>
                    <a:lnTo>
                      <a:pt x="8" y="56"/>
                    </a:lnTo>
                    <a:lnTo>
                      <a:pt x="4" y="50"/>
                    </a:lnTo>
                    <a:lnTo>
                      <a:pt x="0" y="40"/>
                    </a:lnTo>
                    <a:lnTo>
                      <a:pt x="0" y="30"/>
                    </a:lnTo>
                    <a:close/>
                    <a:moveTo>
                      <a:pt x="8" y="32"/>
                    </a:moveTo>
                    <a:lnTo>
                      <a:pt x="8" y="42"/>
                    </a:lnTo>
                    <a:lnTo>
                      <a:pt x="10" y="50"/>
                    </a:lnTo>
                    <a:lnTo>
                      <a:pt x="12" y="54"/>
                    </a:lnTo>
                    <a:lnTo>
                      <a:pt x="16" y="56"/>
                    </a:lnTo>
                    <a:lnTo>
                      <a:pt x="18" y="56"/>
                    </a:lnTo>
                    <a:lnTo>
                      <a:pt x="20" y="56"/>
                    </a:lnTo>
                    <a:lnTo>
                      <a:pt x="22" y="54"/>
                    </a:lnTo>
                    <a:lnTo>
                      <a:pt x="24" y="52"/>
                    </a:lnTo>
                    <a:lnTo>
                      <a:pt x="26" y="48"/>
                    </a:lnTo>
                    <a:lnTo>
                      <a:pt x="28" y="40"/>
                    </a:lnTo>
                    <a:lnTo>
                      <a:pt x="28" y="28"/>
                    </a:lnTo>
                    <a:lnTo>
                      <a:pt x="28" y="18"/>
                    </a:lnTo>
                    <a:lnTo>
                      <a:pt x="26" y="10"/>
                    </a:lnTo>
                    <a:lnTo>
                      <a:pt x="24" y="6"/>
                    </a:lnTo>
                    <a:lnTo>
                      <a:pt x="22" y="4"/>
                    </a:lnTo>
                    <a:lnTo>
                      <a:pt x="20" y="2"/>
                    </a:lnTo>
                    <a:lnTo>
                      <a:pt x="18" y="2"/>
                    </a:lnTo>
                    <a:lnTo>
                      <a:pt x="16" y="2"/>
                    </a:lnTo>
                    <a:lnTo>
                      <a:pt x="14" y="4"/>
                    </a:lnTo>
                    <a:lnTo>
                      <a:pt x="10" y="10"/>
                    </a:lnTo>
                    <a:lnTo>
                      <a:pt x="10" y="16"/>
                    </a:lnTo>
                    <a:lnTo>
                      <a:pt x="8" y="24"/>
                    </a:lnTo>
                    <a:lnTo>
                      <a:pt x="8" y="32"/>
                    </a:lnTo>
                    <a:close/>
                  </a:path>
                </a:pathLst>
              </a:custGeom>
              <a:solidFill>
                <a:srgbClr val="000000"/>
              </a:solidFill>
              <a:ln w="0">
                <a:solidFill>
                  <a:srgbClr val="000000"/>
                </a:solidFill>
                <a:round/>
                <a:headEnd/>
                <a:tailEnd/>
              </a:ln>
            </p:spPr>
            <p:txBody>
              <a:bodyPr/>
              <a:lstStyle/>
              <a:p>
                <a:endParaRPr lang="en-CA"/>
              </a:p>
            </p:txBody>
          </p:sp>
          <p:sp>
            <p:nvSpPr>
              <p:cNvPr id="21583" name="Rectangle 82"/>
              <p:cNvSpPr>
                <a:spLocks noChangeArrowheads="1"/>
              </p:cNvSpPr>
              <p:nvPr/>
            </p:nvSpPr>
            <p:spPr bwMode="auto">
              <a:xfrm>
                <a:off x="3528" y="2232"/>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584" name="Freeform 83"/>
              <p:cNvSpPr>
                <a:spLocks noEditPoints="1"/>
              </p:cNvSpPr>
              <p:nvPr/>
            </p:nvSpPr>
            <p:spPr bwMode="auto">
              <a:xfrm>
                <a:off x="3670" y="2246"/>
                <a:ext cx="36" cy="60"/>
              </a:xfrm>
              <a:custGeom>
                <a:avLst/>
                <a:gdLst>
                  <a:gd name="T0" fmla="*/ 0 w 36"/>
                  <a:gd name="T1" fmla="*/ 30 h 60"/>
                  <a:gd name="T2" fmla="*/ 0 w 36"/>
                  <a:gd name="T3" fmla="*/ 20 h 60"/>
                  <a:gd name="T4" fmla="*/ 2 w 36"/>
                  <a:gd name="T5" fmla="*/ 12 h 60"/>
                  <a:gd name="T6" fmla="*/ 6 w 36"/>
                  <a:gd name="T7" fmla="*/ 6 h 60"/>
                  <a:gd name="T8" fmla="*/ 10 w 36"/>
                  <a:gd name="T9" fmla="*/ 2 h 60"/>
                  <a:gd name="T10" fmla="*/ 14 w 36"/>
                  <a:gd name="T11" fmla="*/ 0 h 60"/>
                  <a:gd name="T12" fmla="*/ 18 w 36"/>
                  <a:gd name="T13" fmla="*/ 0 h 60"/>
                  <a:gd name="T14" fmla="*/ 22 w 36"/>
                  <a:gd name="T15" fmla="*/ 0 h 60"/>
                  <a:gd name="T16" fmla="*/ 26 w 36"/>
                  <a:gd name="T17" fmla="*/ 2 h 60"/>
                  <a:gd name="T18" fmla="*/ 30 w 36"/>
                  <a:gd name="T19" fmla="*/ 6 h 60"/>
                  <a:gd name="T20" fmla="*/ 34 w 36"/>
                  <a:gd name="T21" fmla="*/ 12 h 60"/>
                  <a:gd name="T22" fmla="*/ 36 w 36"/>
                  <a:gd name="T23" fmla="*/ 20 h 60"/>
                  <a:gd name="T24" fmla="*/ 36 w 36"/>
                  <a:gd name="T25" fmla="*/ 30 h 60"/>
                  <a:gd name="T26" fmla="*/ 36 w 36"/>
                  <a:gd name="T27" fmla="*/ 38 h 60"/>
                  <a:gd name="T28" fmla="*/ 34 w 36"/>
                  <a:gd name="T29" fmla="*/ 46 h 60"/>
                  <a:gd name="T30" fmla="*/ 30 w 36"/>
                  <a:gd name="T31" fmla="*/ 52 h 60"/>
                  <a:gd name="T32" fmla="*/ 26 w 36"/>
                  <a:gd name="T33" fmla="*/ 56 h 60"/>
                  <a:gd name="T34" fmla="*/ 22 w 36"/>
                  <a:gd name="T35" fmla="*/ 58 h 60"/>
                  <a:gd name="T36" fmla="*/ 18 w 36"/>
                  <a:gd name="T37" fmla="*/ 60 h 60"/>
                  <a:gd name="T38" fmla="*/ 12 w 36"/>
                  <a:gd name="T39" fmla="*/ 58 h 60"/>
                  <a:gd name="T40" fmla="*/ 8 w 36"/>
                  <a:gd name="T41" fmla="*/ 56 h 60"/>
                  <a:gd name="T42" fmla="*/ 4 w 36"/>
                  <a:gd name="T43" fmla="*/ 50 h 60"/>
                  <a:gd name="T44" fmla="*/ 2 w 36"/>
                  <a:gd name="T45" fmla="*/ 40 h 60"/>
                  <a:gd name="T46" fmla="*/ 0 w 36"/>
                  <a:gd name="T47" fmla="*/ 30 h 60"/>
                  <a:gd name="T48" fmla="*/ 8 w 36"/>
                  <a:gd name="T49" fmla="*/ 32 h 60"/>
                  <a:gd name="T50" fmla="*/ 8 w 36"/>
                  <a:gd name="T51" fmla="*/ 42 h 60"/>
                  <a:gd name="T52" fmla="*/ 12 w 36"/>
                  <a:gd name="T53" fmla="*/ 50 h 60"/>
                  <a:gd name="T54" fmla="*/ 12 w 36"/>
                  <a:gd name="T55" fmla="*/ 54 h 60"/>
                  <a:gd name="T56" fmla="*/ 16 w 36"/>
                  <a:gd name="T57" fmla="*/ 56 h 60"/>
                  <a:gd name="T58" fmla="*/ 18 w 36"/>
                  <a:gd name="T59" fmla="*/ 56 h 60"/>
                  <a:gd name="T60" fmla="*/ 20 w 36"/>
                  <a:gd name="T61" fmla="*/ 56 h 60"/>
                  <a:gd name="T62" fmla="*/ 22 w 36"/>
                  <a:gd name="T63" fmla="*/ 54 h 60"/>
                  <a:gd name="T64" fmla="*/ 24 w 36"/>
                  <a:gd name="T65" fmla="*/ 52 h 60"/>
                  <a:gd name="T66" fmla="*/ 26 w 36"/>
                  <a:gd name="T67" fmla="*/ 48 h 60"/>
                  <a:gd name="T68" fmla="*/ 28 w 36"/>
                  <a:gd name="T69" fmla="*/ 40 h 60"/>
                  <a:gd name="T70" fmla="*/ 28 w 36"/>
                  <a:gd name="T71" fmla="*/ 28 h 60"/>
                  <a:gd name="T72" fmla="*/ 28 w 36"/>
                  <a:gd name="T73" fmla="*/ 18 h 60"/>
                  <a:gd name="T74" fmla="*/ 26 w 36"/>
                  <a:gd name="T75" fmla="*/ 10 h 60"/>
                  <a:gd name="T76" fmla="*/ 24 w 36"/>
                  <a:gd name="T77" fmla="*/ 6 h 60"/>
                  <a:gd name="T78" fmla="*/ 22 w 36"/>
                  <a:gd name="T79" fmla="*/ 4 h 60"/>
                  <a:gd name="T80" fmla="*/ 20 w 36"/>
                  <a:gd name="T81" fmla="*/ 2 h 60"/>
                  <a:gd name="T82" fmla="*/ 18 w 36"/>
                  <a:gd name="T83" fmla="*/ 2 h 60"/>
                  <a:gd name="T84" fmla="*/ 16 w 36"/>
                  <a:gd name="T85" fmla="*/ 2 h 60"/>
                  <a:gd name="T86" fmla="*/ 14 w 36"/>
                  <a:gd name="T87" fmla="*/ 4 h 60"/>
                  <a:gd name="T88" fmla="*/ 10 w 36"/>
                  <a:gd name="T89" fmla="*/ 10 h 60"/>
                  <a:gd name="T90" fmla="*/ 10 w 36"/>
                  <a:gd name="T91" fmla="*/ 16 h 60"/>
                  <a:gd name="T92" fmla="*/ 8 w 36"/>
                  <a:gd name="T93" fmla="*/ 24 h 60"/>
                  <a:gd name="T94" fmla="*/ 8 w 36"/>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0" y="20"/>
                    </a:lnTo>
                    <a:lnTo>
                      <a:pt x="2" y="12"/>
                    </a:lnTo>
                    <a:lnTo>
                      <a:pt x="6" y="6"/>
                    </a:lnTo>
                    <a:lnTo>
                      <a:pt x="10" y="2"/>
                    </a:lnTo>
                    <a:lnTo>
                      <a:pt x="14" y="0"/>
                    </a:lnTo>
                    <a:lnTo>
                      <a:pt x="18" y="0"/>
                    </a:lnTo>
                    <a:lnTo>
                      <a:pt x="22" y="0"/>
                    </a:lnTo>
                    <a:lnTo>
                      <a:pt x="26" y="2"/>
                    </a:lnTo>
                    <a:lnTo>
                      <a:pt x="30" y="6"/>
                    </a:lnTo>
                    <a:lnTo>
                      <a:pt x="34" y="12"/>
                    </a:lnTo>
                    <a:lnTo>
                      <a:pt x="36" y="20"/>
                    </a:lnTo>
                    <a:lnTo>
                      <a:pt x="36" y="30"/>
                    </a:lnTo>
                    <a:lnTo>
                      <a:pt x="36" y="38"/>
                    </a:lnTo>
                    <a:lnTo>
                      <a:pt x="34" y="46"/>
                    </a:lnTo>
                    <a:lnTo>
                      <a:pt x="30" y="52"/>
                    </a:lnTo>
                    <a:lnTo>
                      <a:pt x="26" y="56"/>
                    </a:lnTo>
                    <a:lnTo>
                      <a:pt x="22" y="58"/>
                    </a:lnTo>
                    <a:lnTo>
                      <a:pt x="18" y="60"/>
                    </a:lnTo>
                    <a:lnTo>
                      <a:pt x="12" y="58"/>
                    </a:lnTo>
                    <a:lnTo>
                      <a:pt x="8" y="56"/>
                    </a:lnTo>
                    <a:lnTo>
                      <a:pt x="4" y="50"/>
                    </a:lnTo>
                    <a:lnTo>
                      <a:pt x="2" y="40"/>
                    </a:lnTo>
                    <a:lnTo>
                      <a:pt x="0" y="30"/>
                    </a:lnTo>
                    <a:close/>
                    <a:moveTo>
                      <a:pt x="8" y="32"/>
                    </a:moveTo>
                    <a:lnTo>
                      <a:pt x="8" y="42"/>
                    </a:lnTo>
                    <a:lnTo>
                      <a:pt x="12" y="50"/>
                    </a:lnTo>
                    <a:lnTo>
                      <a:pt x="12" y="54"/>
                    </a:lnTo>
                    <a:lnTo>
                      <a:pt x="16" y="56"/>
                    </a:lnTo>
                    <a:lnTo>
                      <a:pt x="18" y="56"/>
                    </a:lnTo>
                    <a:lnTo>
                      <a:pt x="20" y="56"/>
                    </a:lnTo>
                    <a:lnTo>
                      <a:pt x="22" y="54"/>
                    </a:lnTo>
                    <a:lnTo>
                      <a:pt x="24" y="52"/>
                    </a:lnTo>
                    <a:lnTo>
                      <a:pt x="26" y="48"/>
                    </a:lnTo>
                    <a:lnTo>
                      <a:pt x="28" y="40"/>
                    </a:lnTo>
                    <a:lnTo>
                      <a:pt x="28" y="28"/>
                    </a:lnTo>
                    <a:lnTo>
                      <a:pt x="28" y="18"/>
                    </a:lnTo>
                    <a:lnTo>
                      <a:pt x="26" y="10"/>
                    </a:lnTo>
                    <a:lnTo>
                      <a:pt x="24" y="6"/>
                    </a:lnTo>
                    <a:lnTo>
                      <a:pt x="22" y="4"/>
                    </a:lnTo>
                    <a:lnTo>
                      <a:pt x="20" y="2"/>
                    </a:lnTo>
                    <a:lnTo>
                      <a:pt x="18" y="2"/>
                    </a:lnTo>
                    <a:lnTo>
                      <a:pt x="16" y="2"/>
                    </a:lnTo>
                    <a:lnTo>
                      <a:pt x="14" y="4"/>
                    </a:lnTo>
                    <a:lnTo>
                      <a:pt x="10" y="10"/>
                    </a:lnTo>
                    <a:lnTo>
                      <a:pt x="10" y="16"/>
                    </a:lnTo>
                    <a:lnTo>
                      <a:pt x="8" y="24"/>
                    </a:lnTo>
                    <a:lnTo>
                      <a:pt x="8" y="32"/>
                    </a:lnTo>
                    <a:close/>
                  </a:path>
                </a:pathLst>
              </a:custGeom>
              <a:solidFill>
                <a:srgbClr val="000000"/>
              </a:solidFill>
              <a:ln w="0">
                <a:solidFill>
                  <a:srgbClr val="000000"/>
                </a:solidFill>
                <a:round/>
                <a:headEnd/>
                <a:tailEnd/>
              </a:ln>
            </p:spPr>
            <p:txBody>
              <a:bodyPr/>
              <a:lstStyle/>
              <a:p>
                <a:endParaRPr lang="en-CA"/>
              </a:p>
            </p:txBody>
          </p:sp>
          <p:sp>
            <p:nvSpPr>
              <p:cNvPr id="21585" name="Rectangle 84"/>
              <p:cNvSpPr>
                <a:spLocks noChangeArrowheads="1"/>
              </p:cNvSpPr>
              <p:nvPr/>
            </p:nvSpPr>
            <p:spPr bwMode="auto">
              <a:xfrm>
                <a:off x="3848" y="2232"/>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586" name="Freeform 85"/>
              <p:cNvSpPr>
                <a:spLocks noEditPoints="1"/>
              </p:cNvSpPr>
              <p:nvPr/>
            </p:nvSpPr>
            <p:spPr bwMode="auto">
              <a:xfrm>
                <a:off x="3994" y="2246"/>
                <a:ext cx="36" cy="60"/>
              </a:xfrm>
              <a:custGeom>
                <a:avLst/>
                <a:gdLst>
                  <a:gd name="T0" fmla="*/ 0 w 36"/>
                  <a:gd name="T1" fmla="*/ 30 h 60"/>
                  <a:gd name="T2" fmla="*/ 0 w 36"/>
                  <a:gd name="T3" fmla="*/ 20 h 60"/>
                  <a:gd name="T4" fmla="*/ 2 w 36"/>
                  <a:gd name="T5" fmla="*/ 12 h 60"/>
                  <a:gd name="T6" fmla="*/ 6 w 36"/>
                  <a:gd name="T7" fmla="*/ 6 h 60"/>
                  <a:gd name="T8" fmla="*/ 10 w 36"/>
                  <a:gd name="T9" fmla="*/ 2 h 60"/>
                  <a:gd name="T10" fmla="*/ 14 w 36"/>
                  <a:gd name="T11" fmla="*/ 0 h 60"/>
                  <a:gd name="T12" fmla="*/ 18 w 36"/>
                  <a:gd name="T13" fmla="*/ 0 h 60"/>
                  <a:gd name="T14" fmla="*/ 22 w 36"/>
                  <a:gd name="T15" fmla="*/ 0 h 60"/>
                  <a:gd name="T16" fmla="*/ 26 w 36"/>
                  <a:gd name="T17" fmla="*/ 2 h 60"/>
                  <a:gd name="T18" fmla="*/ 30 w 36"/>
                  <a:gd name="T19" fmla="*/ 6 h 60"/>
                  <a:gd name="T20" fmla="*/ 32 w 36"/>
                  <a:gd name="T21" fmla="*/ 12 h 60"/>
                  <a:gd name="T22" fmla="*/ 34 w 36"/>
                  <a:gd name="T23" fmla="*/ 20 h 60"/>
                  <a:gd name="T24" fmla="*/ 36 w 36"/>
                  <a:gd name="T25" fmla="*/ 30 h 60"/>
                  <a:gd name="T26" fmla="*/ 34 w 36"/>
                  <a:gd name="T27" fmla="*/ 38 h 60"/>
                  <a:gd name="T28" fmla="*/ 32 w 36"/>
                  <a:gd name="T29" fmla="*/ 46 h 60"/>
                  <a:gd name="T30" fmla="*/ 30 w 36"/>
                  <a:gd name="T31" fmla="*/ 52 h 60"/>
                  <a:gd name="T32" fmla="*/ 26 w 36"/>
                  <a:gd name="T33" fmla="*/ 56 h 60"/>
                  <a:gd name="T34" fmla="*/ 22 w 36"/>
                  <a:gd name="T35" fmla="*/ 58 h 60"/>
                  <a:gd name="T36" fmla="*/ 18 w 36"/>
                  <a:gd name="T37" fmla="*/ 60 h 60"/>
                  <a:gd name="T38" fmla="*/ 12 w 36"/>
                  <a:gd name="T39" fmla="*/ 58 h 60"/>
                  <a:gd name="T40" fmla="*/ 8 w 36"/>
                  <a:gd name="T41" fmla="*/ 56 h 60"/>
                  <a:gd name="T42" fmla="*/ 4 w 36"/>
                  <a:gd name="T43" fmla="*/ 50 h 60"/>
                  <a:gd name="T44" fmla="*/ 0 w 36"/>
                  <a:gd name="T45" fmla="*/ 40 h 60"/>
                  <a:gd name="T46" fmla="*/ 0 w 36"/>
                  <a:gd name="T47" fmla="*/ 30 h 60"/>
                  <a:gd name="T48" fmla="*/ 8 w 36"/>
                  <a:gd name="T49" fmla="*/ 32 h 60"/>
                  <a:gd name="T50" fmla="*/ 8 w 36"/>
                  <a:gd name="T51" fmla="*/ 42 h 60"/>
                  <a:gd name="T52" fmla="*/ 10 w 36"/>
                  <a:gd name="T53" fmla="*/ 50 h 60"/>
                  <a:gd name="T54" fmla="*/ 12 w 36"/>
                  <a:gd name="T55" fmla="*/ 54 h 60"/>
                  <a:gd name="T56" fmla="*/ 14 w 36"/>
                  <a:gd name="T57" fmla="*/ 56 h 60"/>
                  <a:gd name="T58" fmla="*/ 18 w 36"/>
                  <a:gd name="T59" fmla="*/ 56 h 60"/>
                  <a:gd name="T60" fmla="*/ 20 w 36"/>
                  <a:gd name="T61" fmla="*/ 56 h 60"/>
                  <a:gd name="T62" fmla="*/ 22 w 36"/>
                  <a:gd name="T63" fmla="*/ 54 h 60"/>
                  <a:gd name="T64" fmla="*/ 24 w 36"/>
                  <a:gd name="T65" fmla="*/ 52 h 60"/>
                  <a:gd name="T66" fmla="*/ 26 w 36"/>
                  <a:gd name="T67" fmla="*/ 48 h 60"/>
                  <a:gd name="T68" fmla="*/ 26 w 36"/>
                  <a:gd name="T69" fmla="*/ 40 h 60"/>
                  <a:gd name="T70" fmla="*/ 28 w 36"/>
                  <a:gd name="T71" fmla="*/ 28 h 60"/>
                  <a:gd name="T72" fmla="*/ 26 w 36"/>
                  <a:gd name="T73" fmla="*/ 18 h 60"/>
                  <a:gd name="T74" fmla="*/ 26 w 36"/>
                  <a:gd name="T75" fmla="*/ 10 h 60"/>
                  <a:gd name="T76" fmla="*/ 24 w 36"/>
                  <a:gd name="T77" fmla="*/ 6 h 60"/>
                  <a:gd name="T78" fmla="*/ 22 w 36"/>
                  <a:gd name="T79" fmla="*/ 4 h 60"/>
                  <a:gd name="T80" fmla="*/ 20 w 36"/>
                  <a:gd name="T81" fmla="*/ 2 h 60"/>
                  <a:gd name="T82" fmla="*/ 18 w 36"/>
                  <a:gd name="T83" fmla="*/ 2 h 60"/>
                  <a:gd name="T84" fmla="*/ 14 w 36"/>
                  <a:gd name="T85" fmla="*/ 2 h 60"/>
                  <a:gd name="T86" fmla="*/ 12 w 36"/>
                  <a:gd name="T87" fmla="*/ 4 h 60"/>
                  <a:gd name="T88" fmla="*/ 10 w 36"/>
                  <a:gd name="T89" fmla="*/ 10 h 60"/>
                  <a:gd name="T90" fmla="*/ 8 w 36"/>
                  <a:gd name="T91" fmla="*/ 16 h 60"/>
                  <a:gd name="T92" fmla="*/ 8 w 36"/>
                  <a:gd name="T93" fmla="*/ 24 h 60"/>
                  <a:gd name="T94" fmla="*/ 8 w 36"/>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0" y="20"/>
                    </a:lnTo>
                    <a:lnTo>
                      <a:pt x="2" y="12"/>
                    </a:lnTo>
                    <a:lnTo>
                      <a:pt x="6" y="6"/>
                    </a:lnTo>
                    <a:lnTo>
                      <a:pt x="10" y="2"/>
                    </a:lnTo>
                    <a:lnTo>
                      <a:pt x="14" y="0"/>
                    </a:lnTo>
                    <a:lnTo>
                      <a:pt x="18" y="0"/>
                    </a:lnTo>
                    <a:lnTo>
                      <a:pt x="22" y="0"/>
                    </a:lnTo>
                    <a:lnTo>
                      <a:pt x="26" y="2"/>
                    </a:lnTo>
                    <a:lnTo>
                      <a:pt x="30" y="6"/>
                    </a:lnTo>
                    <a:lnTo>
                      <a:pt x="32" y="12"/>
                    </a:lnTo>
                    <a:lnTo>
                      <a:pt x="34" y="20"/>
                    </a:lnTo>
                    <a:lnTo>
                      <a:pt x="36" y="30"/>
                    </a:lnTo>
                    <a:lnTo>
                      <a:pt x="34" y="38"/>
                    </a:lnTo>
                    <a:lnTo>
                      <a:pt x="32" y="46"/>
                    </a:lnTo>
                    <a:lnTo>
                      <a:pt x="30" y="52"/>
                    </a:lnTo>
                    <a:lnTo>
                      <a:pt x="26" y="56"/>
                    </a:lnTo>
                    <a:lnTo>
                      <a:pt x="22" y="58"/>
                    </a:lnTo>
                    <a:lnTo>
                      <a:pt x="18" y="60"/>
                    </a:lnTo>
                    <a:lnTo>
                      <a:pt x="12" y="58"/>
                    </a:lnTo>
                    <a:lnTo>
                      <a:pt x="8" y="56"/>
                    </a:lnTo>
                    <a:lnTo>
                      <a:pt x="4" y="50"/>
                    </a:lnTo>
                    <a:lnTo>
                      <a:pt x="0" y="40"/>
                    </a:lnTo>
                    <a:lnTo>
                      <a:pt x="0" y="30"/>
                    </a:lnTo>
                    <a:close/>
                    <a:moveTo>
                      <a:pt x="8" y="32"/>
                    </a:moveTo>
                    <a:lnTo>
                      <a:pt x="8" y="42"/>
                    </a:lnTo>
                    <a:lnTo>
                      <a:pt x="10" y="50"/>
                    </a:lnTo>
                    <a:lnTo>
                      <a:pt x="12" y="54"/>
                    </a:lnTo>
                    <a:lnTo>
                      <a:pt x="14" y="56"/>
                    </a:lnTo>
                    <a:lnTo>
                      <a:pt x="18" y="56"/>
                    </a:lnTo>
                    <a:lnTo>
                      <a:pt x="20" y="56"/>
                    </a:lnTo>
                    <a:lnTo>
                      <a:pt x="22" y="54"/>
                    </a:lnTo>
                    <a:lnTo>
                      <a:pt x="24" y="52"/>
                    </a:lnTo>
                    <a:lnTo>
                      <a:pt x="26" y="48"/>
                    </a:lnTo>
                    <a:lnTo>
                      <a:pt x="26" y="40"/>
                    </a:lnTo>
                    <a:lnTo>
                      <a:pt x="28" y="28"/>
                    </a:lnTo>
                    <a:lnTo>
                      <a:pt x="26" y="18"/>
                    </a:lnTo>
                    <a:lnTo>
                      <a:pt x="26" y="10"/>
                    </a:lnTo>
                    <a:lnTo>
                      <a:pt x="24" y="6"/>
                    </a:lnTo>
                    <a:lnTo>
                      <a:pt x="22" y="4"/>
                    </a:lnTo>
                    <a:lnTo>
                      <a:pt x="20" y="2"/>
                    </a:lnTo>
                    <a:lnTo>
                      <a:pt x="18" y="2"/>
                    </a:lnTo>
                    <a:lnTo>
                      <a:pt x="14" y="2"/>
                    </a:lnTo>
                    <a:lnTo>
                      <a:pt x="12" y="4"/>
                    </a:lnTo>
                    <a:lnTo>
                      <a:pt x="10" y="10"/>
                    </a:lnTo>
                    <a:lnTo>
                      <a:pt x="8" y="16"/>
                    </a:lnTo>
                    <a:lnTo>
                      <a:pt x="8" y="24"/>
                    </a:lnTo>
                    <a:lnTo>
                      <a:pt x="8" y="32"/>
                    </a:lnTo>
                    <a:close/>
                  </a:path>
                </a:pathLst>
              </a:custGeom>
              <a:solidFill>
                <a:srgbClr val="000000"/>
              </a:solidFill>
              <a:ln w="0">
                <a:solidFill>
                  <a:srgbClr val="000000"/>
                </a:solidFill>
                <a:round/>
                <a:headEnd/>
                <a:tailEnd/>
              </a:ln>
            </p:spPr>
            <p:txBody>
              <a:bodyPr/>
              <a:lstStyle/>
              <a:p>
                <a:endParaRPr lang="en-CA"/>
              </a:p>
            </p:txBody>
          </p:sp>
          <p:sp>
            <p:nvSpPr>
              <p:cNvPr id="21587" name="Rectangle 86"/>
              <p:cNvSpPr>
                <a:spLocks noChangeArrowheads="1"/>
              </p:cNvSpPr>
              <p:nvPr/>
            </p:nvSpPr>
            <p:spPr bwMode="auto">
              <a:xfrm>
                <a:off x="4200" y="2232"/>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588" name="Rectangle 87"/>
              <p:cNvSpPr>
                <a:spLocks noChangeArrowheads="1"/>
              </p:cNvSpPr>
              <p:nvPr/>
            </p:nvSpPr>
            <p:spPr bwMode="auto">
              <a:xfrm>
                <a:off x="1552" y="2336"/>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589" name="Freeform 88"/>
              <p:cNvSpPr>
                <a:spLocks/>
              </p:cNvSpPr>
              <p:nvPr/>
            </p:nvSpPr>
            <p:spPr bwMode="auto">
              <a:xfrm>
                <a:off x="1584" y="2374"/>
                <a:ext cx="62" cy="40"/>
              </a:xfrm>
              <a:custGeom>
                <a:avLst/>
                <a:gdLst>
                  <a:gd name="T0" fmla="*/ 0 w 62"/>
                  <a:gd name="T1" fmla="*/ 0 h 40"/>
                  <a:gd name="T2" fmla="*/ 16 w 62"/>
                  <a:gd name="T3" fmla="*/ 0 h 40"/>
                  <a:gd name="T4" fmla="*/ 16 w 62"/>
                  <a:gd name="T5" fmla="*/ 0 h 40"/>
                  <a:gd name="T6" fmla="*/ 14 w 62"/>
                  <a:gd name="T7" fmla="*/ 2 h 40"/>
                  <a:gd name="T8" fmla="*/ 14 w 62"/>
                  <a:gd name="T9" fmla="*/ 2 h 40"/>
                  <a:gd name="T10" fmla="*/ 12 w 62"/>
                  <a:gd name="T11" fmla="*/ 2 h 40"/>
                  <a:gd name="T12" fmla="*/ 12 w 62"/>
                  <a:gd name="T13" fmla="*/ 4 h 40"/>
                  <a:gd name="T14" fmla="*/ 12 w 62"/>
                  <a:gd name="T15" fmla="*/ 6 h 40"/>
                  <a:gd name="T16" fmla="*/ 14 w 62"/>
                  <a:gd name="T17" fmla="*/ 8 h 40"/>
                  <a:gd name="T18" fmla="*/ 22 w 62"/>
                  <a:gd name="T19" fmla="*/ 30 h 40"/>
                  <a:gd name="T20" fmla="*/ 30 w 62"/>
                  <a:gd name="T21" fmla="*/ 10 h 40"/>
                  <a:gd name="T22" fmla="*/ 28 w 62"/>
                  <a:gd name="T23" fmla="*/ 6 h 40"/>
                  <a:gd name="T24" fmla="*/ 28 w 62"/>
                  <a:gd name="T25" fmla="*/ 4 h 40"/>
                  <a:gd name="T26" fmla="*/ 26 w 62"/>
                  <a:gd name="T27" fmla="*/ 2 h 40"/>
                  <a:gd name="T28" fmla="*/ 24 w 62"/>
                  <a:gd name="T29" fmla="*/ 2 h 40"/>
                  <a:gd name="T30" fmla="*/ 22 w 62"/>
                  <a:gd name="T31" fmla="*/ 0 h 40"/>
                  <a:gd name="T32" fmla="*/ 22 w 62"/>
                  <a:gd name="T33" fmla="*/ 0 h 40"/>
                  <a:gd name="T34" fmla="*/ 40 w 62"/>
                  <a:gd name="T35" fmla="*/ 0 h 40"/>
                  <a:gd name="T36" fmla="*/ 40 w 62"/>
                  <a:gd name="T37" fmla="*/ 0 h 40"/>
                  <a:gd name="T38" fmla="*/ 38 w 62"/>
                  <a:gd name="T39" fmla="*/ 2 h 40"/>
                  <a:gd name="T40" fmla="*/ 36 w 62"/>
                  <a:gd name="T41" fmla="*/ 2 h 40"/>
                  <a:gd name="T42" fmla="*/ 36 w 62"/>
                  <a:gd name="T43" fmla="*/ 4 h 40"/>
                  <a:gd name="T44" fmla="*/ 36 w 62"/>
                  <a:gd name="T45" fmla="*/ 4 h 40"/>
                  <a:gd name="T46" fmla="*/ 36 w 62"/>
                  <a:gd name="T47" fmla="*/ 6 h 40"/>
                  <a:gd name="T48" fmla="*/ 36 w 62"/>
                  <a:gd name="T49" fmla="*/ 6 h 40"/>
                  <a:gd name="T50" fmla="*/ 46 w 62"/>
                  <a:gd name="T51" fmla="*/ 30 h 40"/>
                  <a:gd name="T52" fmla="*/ 54 w 62"/>
                  <a:gd name="T53" fmla="*/ 8 h 40"/>
                  <a:gd name="T54" fmla="*/ 56 w 62"/>
                  <a:gd name="T55" fmla="*/ 6 h 40"/>
                  <a:gd name="T56" fmla="*/ 56 w 62"/>
                  <a:gd name="T57" fmla="*/ 4 h 40"/>
                  <a:gd name="T58" fmla="*/ 56 w 62"/>
                  <a:gd name="T59" fmla="*/ 2 h 40"/>
                  <a:gd name="T60" fmla="*/ 54 w 62"/>
                  <a:gd name="T61" fmla="*/ 2 h 40"/>
                  <a:gd name="T62" fmla="*/ 54 w 62"/>
                  <a:gd name="T63" fmla="*/ 2 h 40"/>
                  <a:gd name="T64" fmla="*/ 50 w 62"/>
                  <a:gd name="T65" fmla="*/ 0 h 40"/>
                  <a:gd name="T66" fmla="*/ 50 w 62"/>
                  <a:gd name="T67" fmla="*/ 0 h 40"/>
                  <a:gd name="T68" fmla="*/ 62 w 62"/>
                  <a:gd name="T69" fmla="*/ 0 h 40"/>
                  <a:gd name="T70" fmla="*/ 62 w 62"/>
                  <a:gd name="T71" fmla="*/ 0 h 40"/>
                  <a:gd name="T72" fmla="*/ 60 w 62"/>
                  <a:gd name="T73" fmla="*/ 2 h 40"/>
                  <a:gd name="T74" fmla="*/ 56 w 62"/>
                  <a:gd name="T75" fmla="*/ 6 h 40"/>
                  <a:gd name="T76" fmla="*/ 44 w 62"/>
                  <a:gd name="T77" fmla="*/ 40 h 40"/>
                  <a:gd name="T78" fmla="*/ 42 w 62"/>
                  <a:gd name="T79" fmla="*/ 40 h 40"/>
                  <a:gd name="T80" fmla="*/ 32 w 62"/>
                  <a:gd name="T81" fmla="*/ 14 h 40"/>
                  <a:gd name="T82" fmla="*/ 20 w 62"/>
                  <a:gd name="T83" fmla="*/ 40 h 40"/>
                  <a:gd name="T84" fmla="*/ 18 w 62"/>
                  <a:gd name="T85" fmla="*/ 40 h 40"/>
                  <a:gd name="T86" fmla="*/ 6 w 62"/>
                  <a:gd name="T87" fmla="*/ 8 h 40"/>
                  <a:gd name="T88" fmla="*/ 4 w 62"/>
                  <a:gd name="T89" fmla="*/ 4 h 40"/>
                  <a:gd name="T90" fmla="*/ 2 w 62"/>
                  <a:gd name="T91" fmla="*/ 2 h 40"/>
                  <a:gd name="T92" fmla="*/ 2 w 62"/>
                  <a:gd name="T93" fmla="*/ 2 h 40"/>
                  <a:gd name="T94" fmla="*/ 0 w 62"/>
                  <a:gd name="T95" fmla="*/ 0 h 40"/>
                  <a:gd name="T96" fmla="*/ 0 w 62"/>
                  <a:gd name="T97" fmla="*/ 0 h 4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62"/>
                  <a:gd name="T148" fmla="*/ 0 h 40"/>
                  <a:gd name="T149" fmla="*/ 62 w 62"/>
                  <a:gd name="T150" fmla="*/ 40 h 4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62" h="40">
                    <a:moveTo>
                      <a:pt x="0" y="0"/>
                    </a:moveTo>
                    <a:lnTo>
                      <a:pt x="16" y="0"/>
                    </a:lnTo>
                    <a:lnTo>
                      <a:pt x="14" y="2"/>
                    </a:lnTo>
                    <a:lnTo>
                      <a:pt x="12" y="2"/>
                    </a:lnTo>
                    <a:lnTo>
                      <a:pt x="12" y="4"/>
                    </a:lnTo>
                    <a:lnTo>
                      <a:pt x="12" y="6"/>
                    </a:lnTo>
                    <a:lnTo>
                      <a:pt x="14" y="8"/>
                    </a:lnTo>
                    <a:lnTo>
                      <a:pt x="22" y="30"/>
                    </a:lnTo>
                    <a:lnTo>
                      <a:pt x="30" y="10"/>
                    </a:lnTo>
                    <a:lnTo>
                      <a:pt x="28" y="6"/>
                    </a:lnTo>
                    <a:lnTo>
                      <a:pt x="28" y="4"/>
                    </a:lnTo>
                    <a:lnTo>
                      <a:pt x="26" y="2"/>
                    </a:lnTo>
                    <a:lnTo>
                      <a:pt x="24" y="2"/>
                    </a:lnTo>
                    <a:lnTo>
                      <a:pt x="22" y="0"/>
                    </a:lnTo>
                    <a:lnTo>
                      <a:pt x="40" y="0"/>
                    </a:lnTo>
                    <a:lnTo>
                      <a:pt x="38" y="2"/>
                    </a:lnTo>
                    <a:lnTo>
                      <a:pt x="36" y="2"/>
                    </a:lnTo>
                    <a:lnTo>
                      <a:pt x="36" y="4"/>
                    </a:lnTo>
                    <a:lnTo>
                      <a:pt x="36" y="6"/>
                    </a:lnTo>
                    <a:lnTo>
                      <a:pt x="46" y="30"/>
                    </a:lnTo>
                    <a:lnTo>
                      <a:pt x="54" y="8"/>
                    </a:lnTo>
                    <a:lnTo>
                      <a:pt x="56" y="6"/>
                    </a:lnTo>
                    <a:lnTo>
                      <a:pt x="56" y="4"/>
                    </a:lnTo>
                    <a:lnTo>
                      <a:pt x="56" y="2"/>
                    </a:lnTo>
                    <a:lnTo>
                      <a:pt x="54" y="2"/>
                    </a:lnTo>
                    <a:lnTo>
                      <a:pt x="50" y="0"/>
                    </a:lnTo>
                    <a:lnTo>
                      <a:pt x="62" y="0"/>
                    </a:lnTo>
                    <a:lnTo>
                      <a:pt x="60" y="2"/>
                    </a:lnTo>
                    <a:lnTo>
                      <a:pt x="56" y="6"/>
                    </a:lnTo>
                    <a:lnTo>
                      <a:pt x="44" y="40"/>
                    </a:lnTo>
                    <a:lnTo>
                      <a:pt x="42" y="40"/>
                    </a:lnTo>
                    <a:lnTo>
                      <a:pt x="32" y="14"/>
                    </a:lnTo>
                    <a:lnTo>
                      <a:pt x="20" y="40"/>
                    </a:lnTo>
                    <a:lnTo>
                      <a:pt x="18" y="40"/>
                    </a:lnTo>
                    <a:lnTo>
                      <a:pt x="6" y="8"/>
                    </a:lnTo>
                    <a:lnTo>
                      <a:pt x="4" y="4"/>
                    </a:lnTo>
                    <a:lnTo>
                      <a:pt x="2" y="2"/>
                    </a:lnTo>
                    <a:lnTo>
                      <a:pt x="0" y="0"/>
                    </a:lnTo>
                    <a:close/>
                  </a:path>
                </a:pathLst>
              </a:custGeom>
              <a:solidFill>
                <a:srgbClr val="000000"/>
              </a:solidFill>
              <a:ln w="0">
                <a:solidFill>
                  <a:srgbClr val="000000"/>
                </a:solidFill>
                <a:round/>
                <a:headEnd/>
                <a:tailEnd/>
              </a:ln>
            </p:spPr>
            <p:txBody>
              <a:bodyPr/>
              <a:lstStyle/>
              <a:p>
                <a:endParaRPr lang="en-CA"/>
              </a:p>
            </p:txBody>
          </p:sp>
          <p:sp>
            <p:nvSpPr>
              <p:cNvPr id="21590" name="Freeform 89"/>
              <p:cNvSpPr>
                <a:spLocks noEditPoints="1"/>
              </p:cNvSpPr>
              <p:nvPr/>
            </p:nvSpPr>
            <p:spPr bwMode="auto">
              <a:xfrm>
                <a:off x="1648" y="2374"/>
                <a:ext cx="36" cy="40"/>
              </a:xfrm>
              <a:custGeom>
                <a:avLst/>
                <a:gdLst>
                  <a:gd name="T0" fmla="*/ 18 w 36"/>
                  <a:gd name="T1" fmla="*/ 36 h 40"/>
                  <a:gd name="T2" fmla="*/ 14 w 36"/>
                  <a:gd name="T3" fmla="*/ 40 h 40"/>
                  <a:gd name="T4" fmla="*/ 10 w 36"/>
                  <a:gd name="T5" fmla="*/ 40 h 40"/>
                  <a:gd name="T6" fmla="*/ 2 w 36"/>
                  <a:gd name="T7" fmla="*/ 38 h 40"/>
                  <a:gd name="T8" fmla="*/ 0 w 36"/>
                  <a:gd name="T9" fmla="*/ 30 h 40"/>
                  <a:gd name="T10" fmla="*/ 2 w 36"/>
                  <a:gd name="T11" fmla="*/ 26 h 40"/>
                  <a:gd name="T12" fmla="*/ 8 w 36"/>
                  <a:gd name="T13" fmla="*/ 20 h 40"/>
                  <a:gd name="T14" fmla="*/ 22 w 36"/>
                  <a:gd name="T15" fmla="*/ 14 h 40"/>
                  <a:gd name="T16" fmla="*/ 22 w 36"/>
                  <a:gd name="T17" fmla="*/ 8 h 40"/>
                  <a:gd name="T18" fmla="*/ 18 w 36"/>
                  <a:gd name="T19" fmla="*/ 2 h 40"/>
                  <a:gd name="T20" fmla="*/ 12 w 36"/>
                  <a:gd name="T21" fmla="*/ 2 h 40"/>
                  <a:gd name="T22" fmla="*/ 10 w 36"/>
                  <a:gd name="T23" fmla="*/ 6 h 40"/>
                  <a:gd name="T24" fmla="*/ 8 w 36"/>
                  <a:gd name="T25" fmla="*/ 10 h 40"/>
                  <a:gd name="T26" fmla="*/ 8 w 36"/>
                  <a:gd name="T27" fmla="*/ 12 h 40"/>
                  <a:gd name="T28" fmla="*/ 6 w 36"/>
                  <a:gd name="T29" fmla="*/ 14 h 40"/>
                  <a:gd name="T30" fmla="*/ 2 w 36"/>
                  <a:gd name="T31" fmla="*/ 12 h 40"/>
                  <a:gd name="T32" fmla="*/ 2 w 36"/>
                  <a:gd name="T33" fmla="*/ 10 h 40"/>
                  <a:gd name="T34" fmla="*/ 6 w 36"/>
                  <a:gd name="T35" fmla="*/ 2 h 40"/>
                  <a:gd name="T36" fmla="*/ 16 w 36"/>
                  <a:gd name="T37" fmla="*/ 0 h 40"/>
                  <a:gd name="T38" fmla="*/ 24 w 36"/>
                  <a:gd name="T39" fmla="*/ 0 h 40"/>
                  <a:gd name="T40" fmla="*/ 28 w 36"/>
                  <a:gd name="T41" fmla="*/ 6 h 40"/>
                  <a:gd name="T42" fmla="*/ 28 w 36"/>
                  <a:gd name="T43" fmla="*/ 12 h 40"/>
                  <a:gd name="T44" fmla="*/ 30 w 36"/>
                  <a:gd name="T45" fmla="*/ 30 h 40"/>
                  <a:gd name="T46" fmla="*/ 30 w 36"/>
                  <a:gd name="T47" fmla="*/ 34 h 40"/>
                  <a:gd name="T48" fmla="*/ 30 w 36"/>
                  <a:gd name="T49" fmla="*/ 34 h 40"/>
                  <a:gd name="T50" fmla="*/ 32 w 36"/>
                  <a:gd name="T51" fmla="*/ 34 h 40"/>
                  <a:gd name="T52" fmla="*/ 34 w 36"/>
                  <a:gd name="T53" fmla="*/ 34 h 40"/>
                  <a:gd name="T54" fmla="*/ 36 w 36"/>
                  <a:gd name="T55" fmla="*/ 34 h 40"/>
                  <a:gd name="T56" fmla="*/ 26 w 36"/>
                  <a:gd name="T57" fmla="*/ 40 h 40"/>
                  <a:gd name="T58" fmla="*/ 22 w 36"/>
                  <a:gd name="T59" fmla="*/ 38 h 40"/>
                  <a:gd name="T60" fmla="*/ 22 w 36"/>
                  <a:gd name="T61" fmla="*/ 34 h 40"/>
                  <a:gd name="T62" fmla="*/ 22 w 36"/>
                  <a:gd name="T63" fmla="*/ 16 h 40"/>
                  <a:gd name="T64" fmla="*/ 14 w 36"/>
                  <a:gd name="T65" fmla="*/ 20 h 40"/>
                  <a:gd name="T66" fmla="*/ 8 w 36"/>
                  <a:gd name="T67" fmla="*/ 24 h 40"/>
                  <a:gd name="T68" fmla="*/ 8 w 36"/>
                  <a:gd name="T69" fmla="*/ 28 h 40"/>
                  <a:gd name="T70" fmla="*/ 8 w 36"/>
                  <a:gd name="T71" fmla="*/ 32 h 40"/>
                  <a:gd name="T72" fmla="*/ 14 w 36"/>
                  <a:gd name="T73" fmla="*/ 34 h 40"/>
                  <a:gd name="T74" fmla="*/ 22 w 36"/>
                  <a:gd name="T75" fmla="*/ 30 h 4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6"/>
                  <a:gd name="T115" fmla="*/ 0 h 40"/>
                  <a:gd name="T116" fmla="*/ 36 w 36"/>
                  <a:gd name="T117" fmla="*/ 40 h 40"/>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6" h="40">
                    <a:moveTo>
                      <a:pt x="22" y="34"/>
                    </a:moveTo>
                    <a:lnTo>
                      <a:pt x="18" y="36"/>
                    </a:lnTo>
                    <a:lnTo>
                      <a:pt x="16" y="38"/>
                    </a:lnTo>
                    <a:lnTo>
                      <a:pt x="14" y="40"/>
                    </a:lnTo>
                    <a:lnTo>
                      <a:pt x="12" y="40"/>
                    </a:lnTo>
                    <a:lnTo>
                      <a:pt x="10" y="40"/>
                    </a:lnTo>
                    <a:lnTo>
                      <a:pt x="6" y="40"/>
                    </a:lnTo>
                    <a:lnTo>
                      <a:pt x="2" y="38"/>
                    </a:lnTo>
                    <a:lnTo>
                      <a:pt x="0" y="34"/>
                    </a:lnTo>
                    <a:lnTo>
                      <a:pt x="0" y="30"/>
                    </a:lnTo>
                    <a:lnTo>
                      <a:pt x="0" y="28"/>
                    </a:lnTo>
                    <a:lnTo>
                      <a:pt x="2" y="26"/>
                    </a:lnTo>
                    <a:lnTo>
                      <a:pt x="4" y="22"/>
                    </a:lnTo>
                    <a:lnTo>
                      <a:pt x="8" y="20"/>
                    </a:lnTo>
                    <a:lnTo>
                      <a:pt x="12" y="18"/>
                    </a:lnTo>
                    <a:lnTo>
                      <a:pt x="22" y="14"/>
                    </a:lnTo>
                    <a:lnTo>
                      <a:pt x="22" y="12"/>
                    </a:lnTo>
                    <a:lnTo>
                      <a:pt x="22" y="8"/>
                    </a:lnTo>
                    <a:lnTo>
                      <a:pt x="20" y="4"/>
                    </a:lnTo>
                    <a:lnTo>
                      <a:pt x="18" y="2"/>
                    </a:lnTo>
                    <a:lnTo>
                      <a:pt x="14" y="2"/>
                    </a:lnTo>
                    <a:lnTo>
                      <a:pt x="12" y="2"/>
                    </a:lnTo>
                    <a:lnTo>
                      <a:pt x="10" y="4"/>
                    </a:lnTo>
                    <a:lnTo>
                      <a:pt x="10" y="6"/>
                    </a:lnTo>
                    <a:lnTo>
                      <a:pt x="8" y="6"/>
                    </a:lnTo>
                    <a:lnTo>
                      <a:pt x="8" y="10"/>
                    </a:lnTo>
                    <a:lnTo>
                      <a:pt x="8" y="12"/>
                    </a:lnTo>
                    <a:lnTo>
                      <a:pt x="6" y="14"/>
                    </a:lnTo>
                    <a:lnTo>
                      <a:pt x="4" y="14"/>
                    </a:lnTo>
                    <a:lnTo>
                      <a:pt x="2" y="12"/>
                    </a:lnTo>
                    <a:lnTo>
                      <a:pt x="2" y="10"/>
                    </a:lnTo>
                    <a:lnTo>
                      <a:pt x="2" y="6"/>
                    </a:lnTo>
                    <a:lnTo>
                      <a:pt x="6" y="2"/>
                    </a:lnTo>
                    <a:lnTo>
                      <a:pt x="10" y="0"/>
                    </a:lnTo>
                    <a:lnTo>
                      <a:pt x="16" y="0"/>
                    </a:lnTo>
                    <a:lnTo>
                      <a:pt x="20" y="0"/>
                    </a:lnTo>
                    <a:lnTo>
                      <a:pt x="24" y="0"/>
                    </a:lnTo>
                    <a:lnTo>
                      <a:pt x="26" y="2"/>
                    </a:lnTo>
                    <a:lnTo>
                      <a:pt x="28" y="6"/>
                    </a:lnTo>
                    <a:lnTo>
                      <a:pt x="28" y="8"/>
                    </a:lnTo>
                    <a:lnTo>
                      <a:pt x="28" y="12"/>
                    </a:lnTo>
                    <a:lnTo>
                      <a:pt x="28" y="26"/>
                    </a:lnTo>
                    <a:lnTo>
                      <a:pt x="30" y="30"/>
                    </a:lnTo>
                    <a:lnTo>
                      <a:pt x="30" y="32"/>
                    </a:lnTo>
                    <a:lnTo>
                      <a:pt x="30" y="34"/>
                    </a:lnTo>
                    <a:lnTo>
                      <a:pt x="32" y="34"/>
                    </a:lnTo>
                    <a:lnTo>
                      <a:pt x="34" y="34"/>
                    </a:lnTo>
                    <a:lnTo>
                      <a:pt x="36" y="32"/>
                    </a:lnTo>
                    <a:lnTo>
                      <a:pt x="36" y="34"/>
                    </a:lnTo>
                    <a:lnTo>
                      <a:pt x="30" y="38"/>
                    </a:lnTo>
                    <a:lnTo>
                      <a:pt x="26" y="40"/>
                    </a:lnTo>
                    <a:lnTo>
                      <a:pt x="24" y="40"/>
                    </a:lnTo>
                    <a:lnTo>
                      <a:pt x="22" y="38"/>
                    </a:lnTo>
                    <a:lnTo>
                      <a:pt x="22" y="36"/>
                    </a:lnTo>
                    <a:lnTo>
                      <a:pt x="22" y="34"/>
                    </a:lnTo>
                    <a:close/>
                    <a:moveTo>
                      <a:pt x="22" y="30"/>
                    </a:moveTo>
                    <a:lnTo>
                      <a:pt x="22" y="16"/>
                    </a:lnTo>
                    <a:lnTo>
                      <a:pt x="16" y="18"/>
                    </a:lnTo>
                    <a:lnTo>
                      <a:pt x="14" y="20"/>
                    </a:lnTo>
                    <a:lnTo>
                      <a:pt x="10" y="22"/>
                    </a:lnTo>
                    <a:lnTo>
                      <a:pt x="8" y="24"/>
                    </a:lnTo>
                    <a:lnTo>
                      <a:pt x="8" y="26"/>
                    </a:lnTo>
                    <a:lnTo>
                      <a:pt x="8" y="28"/>
                    </a:lnTo>
                    <a:lnTo>
                      <a:pt x="8" y="30"/>
                    </a:lnTo>
                    <a:lnTo>
                      <a:pt x="8" y="32"/>
                    </a:lnTo>
                    <a:lnTo>
                      <a:pt x="10" y="34"/>
                    </a:lnTo>
                    <a:lnTo>
                      <a:pt x="14" y="34"/>
                    </a:lnTo>
                    <a:lnTo>
                      <a:pt x="16" y="34"/>
                    </a:lnTo>
                    <a:lnTo>
                      <a:pt x="22" y="30"/>
                    </a:lnTo>
                    <a:close/>
                  </a:path>
                </a:pathLst>
              </a:custGeom>
              <a:solidFill>
                <a:srgbClr val="000000"/>
              </a:solidFill>
              <a:ln w="0">
                <a:solidFill>
                  <a:srgbClr val="000000"/>
                </a:solidFill>
                <a:round/>
                <a:headEnd/>
                <a:tailEnd/>
              </a:ln>
            </p:spPr>
            <p:txBody>
              <a:bodyPr/>
              <a:lstStyle/>
              <a:p>
                <a:endParaRPr lang="en-CA"/>
              </a:p>
            </p:txBody>
          </p:sp>
          <p:sp>
            <p:nvSpPr>
              <p:cNvPr id="21591" name="Freeform 90"/>
              <p:cNvSpPr>
                <a:spLocks/>
              </p:cNvSpPr>
              <p:nvPr/>
            </p:nvSpPr>
            <p:spPr bwMode="auto">
              <a:xfrm>
                <a:off x="1686" y="2374"/>
                <a:ext cx="42" cy="40"/>
              </a:xfrm>
              <a:custGeom>
                <a:avLst/>
                <a:gdLst>
                  <a:gd name="T0" fmla="*/ 12 w 42"/>
                  <a:gd name="T1" fmla="*/ 8 h 40"/>
                  <a:gd name="T2" fmla="*/ 16 w 42"/>
                  <a:gd name="T3" fmla="*/ 2 h 40"/>
                  <a:gd name="T4" fmla="*/ 22 w 42"/>
                  <a:gd name="T5" fmla="*/ 0 h 40"/>
                  <a:gd name="T6" fmla="*/ 26 w 42"/>
                  <a:gd name="T7" fmla="*/ 0 h 40"/>
                  <a:gd name="T8" fmla="*/ 28 w 42"/>
                  <a:gd name="T9" fmla="*/ 0 h 40"/>
                  <a:gd name="T10" fmla="*/ 30 w 42"/>
                  <a:gd name="T11" fmla="*/ 0 h 40"/>
                  <a:gd name="T12" fmla="*/ 34 w 42"/>
                  <a:gd name="T13" fmla="*/ 2 h 40"/>
                  <a:gd name="T14" fmla="*/ 34 w 42"/>
                  <a:gd name="T15" fmla="*/ 6 h 40"/>
                  <a:gd name="T16" fmla="*/ 36 w 42"/>
                  <a:gd name="T17" fmla="*/ 10 h 40"/>
                  <a:gd name="T18" fmla="*/ 36 w 42"/>
                  <a:gd name="T19" fmla="*/ 14 h 40"/>
                  <a:gd name="T20" fmla="*/ 36 w 42"/>
                  <a:gd name="T21" fmla="*/ 30 h 40"/>
                  <a:gd name="T22" fmla="*/ 36 w 42"/>
                  <a:gd name="T23" fmla="*/ 34 h 40"/>
                  <a:gd name="T24" fmla="*/ 36 w 42"/>
                  <a:gd name="T25" fmla="*/ 36 h 40"/>
                  <a:gd name="T26" fmla="*/ 36 w 42"/>
                  <a:gd name="T27" fmla="*/ 36 h 40"/>
                  <a:gd name="T28" fmla="*/ 38 w 42"/>
                  <a:gd name="T29" fmla="*/ 38 h 40"/>
                  <a:gd name="T30" fmla="*/ 38 w 42"/>
                  <a:gd name="T31" fmla="*/ 38 h 40"/>
                  <a:gd name="T32" fmla="*/ 42 w 42"/>
                  <a:gd name="T33" fmla="*/ 38 h 40"/>
                  <a:gd name="T34" fmla="*/ 42 w 42"/>
                  <a:gd name="T35" fmla="*/ 40 h 40"/>
                  <a:gd name="T36" fmla="*/ 22 w 42"/>
                  <a:gd name="T37" fmla="*/ 40 h 40"/>
                  <a:gd name="T38" fmla="*/ 22 w 42"/>
                  <a:gd name="T39" fmla="*/ 38 h 40"/>
                  <a:gd name="T40" fmla="*/ 24 w 42"/>
                  <a:gd name="T41" fmla="*/ 38 h 40"/>
                  <a:gd name="T42" fmla="*/ 26 w 42"/>
                  <a:gd name="T43" fmla="*/ 38 h 40"/>
                  <a:gd name="T44" fmla="*/ 26 w 42"/>
                  <a:gd name="T45" fmla="*/ 38 h 40"/>
                  <a:gd name="T46" fmla="*/ 28 w 42"/>
                  <a:gd name="T47" fmla="*/ 36 h 40"/>
                  <a:gd name="T48" fmla="*/ 28 w 42"/>
                  <a:gd name="T49" fmla="*/ 34 h 40"/>
                  <a:gd name="T50" fmla="*/ 28 w 42"/>
                  <a:gd name="T51" fmla="*/ 34 h 40"/>
                  <a:gd name="T52" fmla="*/ 28 w 42"/>
                  <a:gd name="T53" fmla="*/ 30 h 40"/>
                  <a:gd name="T54" fmla="*/ 28 w 42"/>
                  <a:gd name="T55" fmla="*/ 14 h 40"/>
                  <a:gd name="T56" fmla="*/ 28 w 42"/>
                  <a:gd name="T57" fmla="*/ 10 h 40"/>
                  <a:gd name="T58" fmla="*/ 26 w 42"/>
                  <a:gd name="T59" fmla="*/ 6 h 40"/>
                  <a:gd name="T60" fmla="*/ 26 w 42"/>
                  <a:gd name="T61" fmla="*/ 6 h 40"/>
                  <a:gd name="T62" fmla="*/ 22 w 42"/>
                  <a:gd name="T63" fmla="*/ 4 h 40"/>
                  <a:gd name="T64" fmla="*/ 18 w 42"/>
                  <a:gd name="T65" fmla="*/ 6 h 40"/>
                  <a:gd name="T66" fmla="*/ 12 w 42"/>
                  <a:gd name="T67" fmla="*/ 10 h 40"/>
                  <a:gd name="T68" fmla="*/ 12 w 42"/>
                  <a:gd name="T69" fmla="*/ 30 h 40"/>
                  <a:gd name="T70" fmla="*/ 12 w 42"/>
                  <a:gd name="T71" fmla="*/ 34 h 40"/>
                  <a:gd name="T72" fmla="*/ 12 w 42"/>
                  <a:gd name="T73" fmla="*/ 36 h 40"/>
                  <a:gd name="T74" fmla="*/ 12 w 42"/>
                  <a:gd name="T75" fmla="*/ 36 h 40"/>
                  <a:gd name="T76" fmla="*/ 14 w 42"/>
                  <a:gd name="T77" fmla="*/ 38 h 40"/>
                  <a:gd name="T78" fmla="*/ 16 w 42"/>
                  <a:gd name="T79" fmla="*/ 38 h 40"/>
                  <a:gd name="T80" fmla="*/ 18 w 42"/>
                  <a:gd name="T81" fmla="*/ 38 h 40"/>
                  <a:gd name="T82" fmla="*/ 18 w 42"/>
                  <a:gd name="T83" fmla="*/ 40 h 40"/>
                  <a:gd name="T84" fmla="*/ 0 w 42"/>
                  <a:gd name="T85" fmla="*/ 40 h 40"/>
                  <a:gd name="T86" fmla="*/ 0 w 42"/>
                  <a:gd name="T87" fmla="*/ 38 h 40"/>
                  <a:gd name="T88" fmla="*/ 0 w 42"/>
                  <a:gd name="T89" fmla="*/ 38 h 40"/>
                  <a:gd name="T90" fmla="*/ 2 w 42"/>
                  <a:gd name="T91" fmla="*/ 38 h 40"/>
                  <a:gd name="T92" fmla="*/ 4 w 42"/>
                  <a:gd name="T93" fmla="*/ 36 h 40"/>
                  <a:gd name="T94" fmla="*/ 4 w 42"/>
                  <a:gd name="T95" fmla="*/ 34 h 40"/>
                  <a:gd name="T96" fmla="*/ 4 w 42"/>
                  <a:gd name="T97" fmla="*/ 30 h 40"/>
                  <a:gd name="T98" fmla="*/ 4 w 42"/>
                  <a:gd name="T99" fmla="*/ 16 h 40"/>
                  <a:gd name="T100" fmla="*/ 4 w 42"/>
                  <a:gd name="T101" fmla="*/ 10 h 40"/>
                  <a:gd name="T102" fmla="*/ 4 w 42"/>
                  <a:gd name="T103" fmla="*/ 6 h 40"/>
                  <a:gd name="T104" fmla="*/ 4 w 42"/>
                  <a:gd name="T105" fmla="*/ 6 h 40"/>
                  <a:gd name="T106" fmla="*/ 4 w 42"/>
                  <a:gd name="T107" fmla="*/ 4 h 40"/>
                  <a:gd name="T108" fmla="*/ 2 w 42"/>
                  <a:gd name="T109" fmla="*/ 4 h 40"/>
                  <a:gd name="T110" fmla="*/ 2 w 42"/>
                  <a:gd name="T111" fmla="*/ 4 h 40"/>
                  <a:gd name="T112" fmla="*/ 2 w 42"/>
                  <a:gd name="T113" fmla="*/ 4 h 40"/>
                  <a:gd name="T114" fmla="*/ 0 w 42"/>
                  <a:gd name="T115" fmla="*/ 4 h 40"/>
                  <a:gd name="T116" fmla="*/ 0 w 42"/>
                  <a:gd name="T117" fmla="*/ 4 h 40"/>
                  <a:gd name="T118" fmla="*/ 10 w 42"/>
                  <a:gd name="T119" fmla="*/ 0 h 40"/>
                  <a:gd name="T120" fmla="*/ 12 w 42"/>
                  <a:gd name="T121" fmla="*/ 0 h 40"/>
                  <a:gd name="T122" fmla="*/ 12 w 42"/>
                  <a:gd name="T123" fmla="*/ 8 h 4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2"/>
                  <a:gd name="T187" fmla="*/ 0 h 40"/>
                  <a:gd name="T188" fmla="*/ 42 w 42"/>
                  <a:gd name="T189" fmla="*/ 40 h 40"/>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2" h="40">
                    <a:moveTo>
                      <a:pt x="12" y="8"/>
                    </a:moveTo>
                    <a:lnTo>
                      <a:pt x="16" y="2"/>
                    </a:lnTo>
                    <a:lnTo>
                      <a:pt x="22" y="0"/>
                    </a:lnTo>
                    <a:lnTo>
                      <a:pt x="26" y="0"/>
                    </a:lnTo>
                    <a:lnTo>
                      <a:pt x="28" y="0"/>
                    </a:lnTo>
                    <a:lnTo>
                      <a:pt x="30" y="0"/>
                    </a:lnTo>
                    <a:lnTo>
                      <a:pt x="34" y="2"/>
                    </a:lnTo>
                    <a:lnTo>
                      <a:pt x="34" y="6"/>
                    </a:lnTo>
                    <a:lnTo>
                      <a:pt x="36" y="10"/>
                    </a:lnTo>
                    <a:lnTo>
                      <a:pt x="36" y="14"/>
                    </a:lnTo>
                    <a:lnTo>
                      <a:pt x="36" y="30"/>
                    </a:lnTo>
                    <a:lnTo>
                      <a:pt x="36" y="34"/>
                    </a:lnTo>
                    <a:lnTo>
                      <a:pt x="36" y="36"/>
                    </a:lnTo>
                    <a:lnTo>
                      <a:pt x="38" y="38"/>
                    </a:lnTo>
                    <a:lnTo>
                      <a:pt x="42" y="38"/>
                    </a:lnTo>
                    <a:lnTo>
                      <a:pt x="42" y="40"/>
                    </a:lnTo>
                    <a:lnTo>
                      <a:pt x="22" y="40"/>
                    </a:lnTo>
                    <a:lnTo>
                      <a:pt x="22" y="38"/>
                    </a:lnTo>
                    <a:lnTo>
                      <a:pt x="24" y="38"/>
                    </a:lnTo>
                    <a:lnTo>
                      <a:pt x="26" y="38"/>
                    </a:lnTo>
                    <a:lnTo>
                      <a:pt x="28" y="36"/>
                    </a:lnTo>
                    <a:lnTo>
                      <a:pt x="28" y="34"/>
                    </a:lnTo>
                    <a:lnTo>
                      <a:pt x="28" y="30"/>
                    </a:lnTo>
                    <a:lnTo>
                      <a:pt x="28" y="14"/>
                    </a:lnTo>
                    <a:lnTo>
                      <a:pt x="28" y="10"/>
                    </a:lnTo>
                    <a:lnTo>
                      <a:pt x="26" y="6"/>
                    </a:lnTo>
                    <a:lnTo>
                      <a:pt x="22" y="4"/>
                    </a:lnTo>
                    <a:lnTo>
                      <a:pt x="18" y="6"/>
                    </a:lnTo>
                    <a:lnTo>
                      <a:pt x="12" y="10"/>
                    </a:lnTo>
                    <a:lnTo>
                      <a:pt x="12" y="30"/>
                    </a:lnTo>
                    <a:lnTo>
                      <a:pt x="12" y="34"/>
                    </a:lnTo>
                    <a:lnTo>
                      <a:pt x="12" y="36"/>
                    </a:lnTo>
                    <a:lnTo>
                      <a:pt x="14" y="38"/>
                    </a:lnTo>
                    <a:lnTo>
                      <a:pt x="16" y="38"/>
                    </a:lnTo>
                    <a:lnTo>
                      <a:pt x="18" y="38"/>
                    </a:lnTo>
                    <a:lnTo>
                      <a:pt x="18" y="40"/>
                    </a:lnTo>
                    <a:lnTo>
                      <a:pt x="0" y="40"/>
                    </a:lnTo>
                    <a:lnTo>
                      <a:pt x="0" y="38"/>
                    </a:lnTo>
                    <a:lnTo>
                      <a:pt x="2" y="38"/>
                    </a:lnTo>
                    <a:lnTo>
                      <a:pt x="4" y="36"/>
                    </a:lnTo>
                    <a:lnTo>
                      <a:pt x="4" y="34"/>
                    </a:lnTo>
                    <a:lnTo>
                      <a:pt x="4" y="30"/>
                    </a:lnTo>
                    <a:lnTo>
                      <a:pt x="4" y="16"/>
                    </a:lnTo>
                    <a:lnTo>
                      <a:pt x="4" y="10"/>
                    </a:lnTo>
                    <a:lnTo>
                      <a:pt x="4" y="6"/>
                    </a:lnTo>
                    <a:lnTo>
                      <a:pt x="4" y="4"/>
                    </a:lnTo>
                    <a:lnTo>
                      <a:pt x="2" y="4"/>
                    </a:lnTo>
                    <a:lnTo>
                      <a:pt x="0" y="4"/>
                    </a:lnTo>
                    <a:lnTo>
                      <a:pt x="10" y="0"/>
                    </a:lnTo>
                    <a:lnTo>
                      <a:pt x="12" y="0"/>
                    </a:lnTo>
                    <a:lnTo>
                      <a:pt x="12" y="8"/>
                    </a:lnTo>
                    <a:close/>
                  </a:path>
                </a:pathLst>
              </a:custGeom>
              <a:solidFill>
                <a:srgbClr val="000000"/>
              </a:solidFill>
              <a:ln w="0">
                <a:solidFill>
                  <a:srgbClr val="000000"/>
                </a:solidFill>
                <a:round/>
                <a:headEnd/>
                <a:tailEnd/>
              </a:ln>
            </p:spPr>
            <p:txBody>
              <a:bodyPr/>
              <a:lstStyle/>
              <a:p>
                <a:endParaRPr lang="en-CA"/>
              </a:p>
            </p:txBody>
          </p:sp>
          <p:sp>
            <p:nvSpPr>
              <p:cNvPr id="21592" name="Freeform 91"/>
              <p:cNvSpPr>
                <a:spLocks/>
              </p:cNvSpPr>
              <p:nvPr/>
            </p:nvSpPr>
            <p:spPr bwMode="auto">
              <a:xfrm>
                <a:off x="1728" y="2362"/>
                <a:ext cx="24" cy="52"/>
              </a:xfrm>
              <a:custGeom>
                <a:avLst/>
                <a:gdLst>
                  <a:gd name="T0" fmla="*/ 14 w 24"/>
                  <a:gd name="T1" fmla="*/ 0 h 52"/>
                  <a:gd name="T2" fmla="*/ 14 w 24"/>
                  <a:gd name="T3" fmla="*/ 12 h 52"/>
                  <a:gd name="T4" fmla="*/ 22 w 24"/>
                  <a:gd name="T5" fmla="*/ 12 h 52"/>
                  <a:gd name="T6" fmla="*/ 22 w 24"/>
                  <a:gd name="T7" fmla="*/ 14 h 52"/>
                  <a:gd name="T8" fmla="*/ 14 w 24"/>
                  <a:gd name="T9" fmla="*/ 14 h 52"/>
                  <a:gd name="T10" fmla="*/ 14 w 24"/>
                  <a:gd name="T11" fmla="*/ 40 h 52"/>
                  <a:gd name="T12" fmla="*/ 14 w 24"/>
                  <a:gd name="T13" fmla="*/ 44 h 52"/>
                  <a:gd name="T14" fmla="*/ 14 w 24"/>
                  <a:gd name="T15" fmla="*/ 46 h 52"/>
                  <a:gd name="T16" fmla="*/ 16 w 24"/>
                  <a:gd name="T17" fmla="*/ 46 h 52"/>
                  <a:gd name="T18" fmla="*/ 18 w 24"/>
                  <a:gd name="T19" fmla="*/ 46 h 52"/>
                  <a:gd name="T20" fmla="*/ 20 w 24"/>
                  <a:gd name="T21" fmla="*/ 46 h 52"/>
                  <a:gd name="T22" fmla="*/ 20 w 24"/>
                  <a:gd name="T23" fmla="*/ 46 h 52"/>
                  <a:gd name="T24" fmla="*/ 22 w 24"/>
                  <a:gd name="T25" fmla="*/ 46 h 52"/>
                  <a:gd name="T26" fmla="*/ 22 w 24"/>
                  <a:gd name="T27" fmla="*/ 44 h 52"/>
                  <a:gd name="T28" fmla="*/ 24 w 24"/>
                  <a:gd name="T29" fmla="*/ 44 h 52"/>
                  <a:gd name="T30" fmla="*/ 22 w 24"/>
                  <a:gd name="T31" fmla="*/ 48 h 52"/>
                  <a:gd name="T32" fmla="*/ 20 w 24"/>
                  <a:gd name="T33" fmla="*/ 50 h 52"/>
                  <a:gd name="T34" fmla="*/ 18 w 24"/>
                  <a:gd name="T35" fmla="*/ 52 h 52"/>
                  <a:gd name="T36" fmla="*/ 14 w 24"/>
                  <a:gd name="T37" fmla="*/ 52 h 52"/>
                  <a:gd name="T38" fmla="*/ 12 w 24"/>
                  <a:gd name="T39" fmla="*/ 52 h 52"/>
                  <a:gd name="T40" fmla="*/ 10 w 24"/>
                  <a:gd name="T41" fmla="*/ 52 h 52"/>
                  <a:gd name="T42" fmla="*/ 8 w 24"/>
                  <a:gd name="T43" fmla="*/ 50 h 52"/>
                  <a:gd name="T44" fmla="*/ 8 w 24"/>
                  <a:gd name="T45" fmla="*/ 48 h 52"/>
                  <a:gd name="T46" fmla="*/ 6 w 24"/>
                  <a:gd name="T47" fmla="*/ 46 h 52"/>
                  <a:gd name="T48" fmla="*/ 6 w 24"/>
                  <a:gd name="T49" fmla="*/ 42 h 52"/>
                  <a:gd name="T50" fmla="*/ 6 w 24"/>
                  <a:gd name="T51" fmla="*/ 14 h 52"/>
                  <a:gd name="T52" fmla="*/ 0 w 24"/>
                  <a:gd name="T53" fmla="*/ 14 h 52"/>
                  <a:gd name="T54" fmla="*/ 0 w 24"/>
                  <a:gd name="T55" fmla="*/ 14 h 52"/>
                  <a:gd name="T56" fmla="*/ 2 w 24"/>
                  <a:gd name="T57" fmla="*/ 12 h 52"/>
                  <a:gd name="T58" fmla="*/ 6 w 24"/>
                  <a:gd name="T59" fmla="*/ 10 h 52"/>
                  <a:gd name="T60" fmla="*/ 8 w 24"/>
                  <a:gd name="T61" fmla="*/ 8 h 52"/>
                  <a:gd name="T62" fmla="*/ 10 w 24"/>
                  <a:gd name="T63" fmla="*/ 6 h 52"/>
                  <a:gd name="T64" fmla="*/ 12 w 24"/>
                  <a:gd name="T65" fmla="*/ 2 h 52"/>
                  <a:gd name="T66" fmla="*/ 12 w 24"/>
                  <a:gd name="T67" fmla="*/ 0 h 52"/>
                  <a:gd name="T68" fmla="*/ 14 w 24"/>
                  <a:gd name="T69" fmla="*/ 0 h 5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4"/>
                  <a:gd name="T106" fmla="*/ 0 h 52"/>
                  <a:gd name="T107" fmla="*/ 24 w 24"/>
                  <a:gd name="T108" fmla="*/ 52 h 5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4" h="52">
                    <a:moveTo>
                      <a:pt x="14" y="0"/>
                    </a:moveTo>
                    <a:lnTo>
                      <a:pt x="14" y="12"/>
                    </a:lnTo>
                    <a:lnTo>
                      <a:pt x="22" y="12"/>
                    </a:lnTo>
                    <a:lnTo>
                      <a:pt x="22" y="14"/>
                    </a:lnTo>
                    <a:lnTo>
                      <a:pt x="14" y="14"/>
                    </a:lnTo>
                    <a:lnTo>
                      <a:pt x="14" y="40"/>
                    </a:lnTo>
                    <a:lnTo>
                      <a:pt x="14" y="44"/>
                    </a:lnTo>
                    <a:lnTo>
                      <a:pt x="14" y="46"/>
                    </a:lnTo>
                    <a:lnTo>
                      <a:pt x="16" y="46"/>
                    </a:lnTo>
                    <a:lnTo>
                      <a:pt x="18" y="46"/>
                    </a:lnTo>
                    <a:lnTo>
                      <a:pt x="20" y="46"/>
                    </a:lnTo>
                    <a:lnTo>
                      <a:pt x="22" y="46"/>
                    </a:lnTo>
                    <a:lnTo>
                      <a:pt x="22" y="44"/>
                    </a:lnTo>
                    <a:lnTo>
                      <a:pt x="24" y="44"/>
                    </a:lnTo>
                    <a:lnTo>
                      <a:pt x="22" y="48"/>
                    </a:lnTo>
                    <a:lnTo>
                      <a:pt x="20" y="50"/>
                    </a:lnTo>
                    <a:lnTo>
                      <a:pt x="18" y="52"/>
                    </a:lnTo>
                    <a:lnTo>
                      <a:pt x="14" y="52"/>
                    </a:lnTo>
                    <a:lnTo>
                      <a:pt x="12" y="52"/>
                    </a:lnTo>
                    <a:lnTo>
                      <a:pt x="10" y="52"/>
                    </a:lnTo>
                    <a:lnTo>
                      <a:pt x="8" y="50"/>
                    </a:lnTo>
                    <a:lnTo>
                      <a:pt x="8" y="48"/>
                    </a:lnTo>
                    <a:lnTo>
                      <a:pt x="6" y="46"/>
                    </a:lnTo>
                    <a:lnTo>
                      <a:pt x="6" y="42"/>
                    </a:lnTo>
                    <a:lnTo>
                      <a:pt x="6" y="14"/>
                    </a:lnTo>
                    <a:lnTo>
                      <a:pt x="0" y="14"/>
                    </a:lnTo>
                    <a:lnTo>
                      <a:pt x="2" y="12"/>
                    </a:lnTo>
                    <a:lnTo>
                      <a:pt x="6" y="10"/>
                    </a:lnTo>
                    <a:lnTo>
                      <a:pt x="8" y="8"/>
                    </a:lnTo>
                    <a:lnTo>
                      <a:pt x="10" y="6"/>
                    </a:lnTo>
                    <a:lnTo>
                      <a:pt x="12" y="2"/>
                    </a:lnTo>
                    <a:lnTo>
                      <a:pt x="12" y="0"/>
                    </a:lnTo>
                    <a:lnTo>
                      <a:pt x="14" y="0"/>
                    </a:lnTo>
                    <a:close/>
                  </a:path>
                </a:pathLst>
              </a:custGeom>
              <a:solidFill>
                <a:srgbClr val="000000"/>
              </a:solidFill>
              <a:ln w="0">
                <a:solidFill>
                  <a:srgbClr val="000000"/>
                </a:solidFill>
                <a:round/>
                <a:headEnd/>
                <a:tailEnd/>
              </a:ln>
            </p:spPr>
            <p:txBody>
              <a:bodyPr/>
              <a:lstStyle/>
              <a:p>
                <a:endParaRPr lang="en-CA"/>
              </a:p>
            </p:txBody>
          </p:sp>
          <p:sp>
            <p:nvSpPr>
              <p:cNvPr id="21593" name="Rectangle 92"/>
              <p:cNvSpPr>
                <a:spLocks noChangeArrowheads="1"/>
              </p:cNvSpPr>
              <p:nvPr/>
            </p:nvSpPr>
            <p:spPr bwMode="auto">
              <a:xfrm>
                <a:off x="1888" y="2336"/>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594" name="Rectangle 93"/>
              <p:cNvSpPr>
                <a:spLocks noChangeArrowheads="1"/>
              </p:cNvSpPr>
              <p:nvPr/>
            </p:nvSpPr>
            <p:spPr bwMode="auto">
              <a:xfrm>
                <a:off x="1904" y="2336"/>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595" name="Freeform 94"/>
              <p:cNvSpPr>
                <a:spLocks/>
              </p:cNvSpPr>
              <p:nvPr/>
            </p:nvSpPr>
            <p:spPr bwMode="auto">
              <a:xfrm>
                <a:off x="2048" y="2354"/>
                <a:ext cx="34" cy="60"/>
              </a:xfrm>
              <a:custGeom>
                <a:avLst/>
                <a:gdLst>
                  <a:gd name="T0" fmla="*/ 4 w 34"/>
                  <a:gd name="T1" fmla="*/ 6 h 60"/>
                  <a:gd name="T2" fmla="*/ 12 w 34"/>
                  <a:gd name="T3" fmla="*/ 0 h 60"/>
                  <a:gd name="T4" fmla="*/ 22 w 34"/>
                  <a:gd name="T5" fmla="*/ 2 h 60"/>
                  <a:gd name="T6" fmla="*/ 30 w 34"/>
                  <a:gd name="T7" fmla="*/ 8 h 60"/>
                  <a:gd name="T8" fmla="*/ 30 w 34"/>
                  <a:gd name="T9" fmla="*/ 16 h 60"/>
                  <a:gd name="T10" fmla="*/ 22 w 34"/>
                  <a:gd name="T11" fmla="*/ 24 h 60"/>
                  <a:gd name="T12" fmla="*/ 30 w 34"/>
                  <a:gd name="T13" fmla="*/ 30 h 60"/>
                  <a:gd name="T14" fmla="*/ 34 w 34"/>
                  <a:gd name="T15" fmla="*/ 40 h 60"/>
                  <a:gd name="T16" fmla="*/ 28 w 34"/>
                  <a:gd name="T17" fmla="*/ 54 h 60"/>
                  <a:gd name="T18" fmla="*/ 18 w 34"/>
                  <a:gd name="T19" fmla="*/ 60 h 60"/>
                  <a:gd name="T20" fmla="*/ 6 w 34"/>
                  <a:gd name="T21" fmla="*/ 60 h 60"/>
                  <a:gd name="T22" fmla="*/ 0 w 34"/>
                  <a:gd name="T23" fmla="*/ 58 h 60"/>
                  <a:gd name="T24" fmla="*/ 0 w 34"/>
                  <a:gd name="T25" fmla="*/ 54 h 60"/>
                  <a:gd name="T26" fmla="*/ 2 w 34"/>
                  <a:gd name="T27" fmla="*/ 54 h 60"/>
                  <a:gd name="T28" fmla="*/ 4 w 34"/>
                  <a:gd name="T29" fmla="*/ 52 h 60"/>
                  <a:gd name="T30" fmla="*/ 6 w 34"/>
                  <a:gd name="T31" fmla="*/ 54 h 60"/>
                  <a:gd name="T32" fmla="*/ 12 w 34"/>
                  <a:gd name="T33" fmla="*/ 56 h 60"/>
                  <a:gd name="T34" fmla="*/ 14 w 34"/>
                  <a:gd name="T35" fmla="*/ 56 h 60"/>
                  <a:gd name="T36" fmla="*/ 20 w 34"/>
                  <a:gd name="T37" fmla="*/ 56 h 60"/>
                  <a:gd name="T38" fmla="*/ 26 w 34"/>
                  <a:gd name="T39" fmla="*/ 50 h 60"/>
                  <a:gd name="T40" fmla="*/ 26 w 34"/>
                  <a:gd name="T41" fmla="*/ 42 h 60"/>
                  <a:gd name="T42" fmla="*/ 24 w 34"/>
                  <a:gd name="T43" fmla="*/ 36 h 60"/>
                  <a:gd name="T44" fmla="*/ 20 w 34"/>
                  <a:gd name="T45" fmla="*/ 32 h 60"/>
                  <a:gd name="T46" fmla="*/ 14 w 34"/>
                  <a:gd name="T47" fmla="*/ 30 h 60"/>
                  <a:gd name="T48" fmla="*/ 10 w 34"/>
                  <a:gd name="T49" fmla="*/ 30 h 60"/>
                  <a:gd name="T50" fmla="*/ 14 w 34"/>
                  <a:gd name="T51" fmla="*/ 28 h 60"/>
                  <a:gd name="T52" fmla="*/ 20 w 34"/>
                  <a:gd name="T53" fmla="*/ 24 h 60"/>
                  <a:gd name="T54" fmla="*/ 24 w 34"/>
                  <a:gd name="T55" fmla="*/ 18 h 60"/>
                  <a:gd name="T56" fmla="*/ 24 w 34"/>
                  <a:gd name="T57" fmla="*/ 12 h 60"/>
                  <a:gd name="T58" fmla="*/ 18 w 34"/>
                  <a:gd name="T59" fmla="*/ 6 h 60"/>
                  <a:gd name="T60" fmla="*/ 10 w 34"/>
                  <a:gd name="T61" fmla="*/ 6 h 60"/>
                  <a:gd name="T62" fmla="*/ 2 w 34"/>
                  <a:gd name="T63" fmla="*/ 12 h 6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4"/>
                  <a:gd name="T97" fmla="*/ 0 h 60"/>
                  <a:gd name="T98" fmla="*/ 34 w 34"/>
                  <a:gd name="T99" fmla="*/ 60 h 6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4" h="60">
                    <a:moveTo>
                      <a:pt x="2" y="12"/>
                    </a:moveTo>
                    <a:lnTo>
                      <a:pt x="4" y="6"/>
                    </a:lnTo>
                    <a:lnTo>
                      <a:pt x="8" y="4"/>
                    </a:lnTo>
                    <a:lnTo>
                      <a:pt x="12" y="0"/>
                    </a:lnTo>
                    <a:lnTo>
                      <a:pt x="16" y="0"/>
                    </a:lnTo>
                    <a:lnTo>
                      <a:pt x="22" y="2"/>
                    </a:lnTo>
                    <a:lnTo>
                      <a:pt x="28" y="4"/>
                    </a:lnTo>
                    <a:lnTo>
                      <a:pt x="30" y="8"/>
                    </a:lnTo>
                    <a:lnTo>
                      <a:pt x="30" y="12"/>
                    </a:lnTo>
                    <a:lnTo>
                      <a:pt x="30" y="16"/>
                    </a:lnTo>
                    <a:lnTo>
                      <a:pt x="26" y="20"/>
                    </a:lnTo>
                    <a:lnTo>
                      <a:pt x="22" y="24"/>
                    </a:lnTo>
                    <a:lnTo>
                      <a:pt x="26" y="28"/>
                    </a:lnTo>
                    <a:lnTo>
                      <a:pt x="30" y="30"/>
                    </a:lnTo>
                    <a:lnTo>
                      <a:pt x="32" y="36"/>
                    </a:lnTo>
                    <a:lnTo>
                      <a:pt x="34" y="40"/>
                    </a:lnTo>
                    <a:lnTo>
                      <a:pt x="32" y="46"/>
                    </a:lnTo>
                    <a:lnTo>
                      <a:pt x="28" y="54"/>
                    </a:lnTo>
                    <a:lnTo>
                      <a:pt x="24" y="56"/>
                    </a:lnTo>
                    <a:lnTo>
                      <a:pt x="18" y="60"/>
                    </a:lnTo>
                    <a:lnTo>
                      <a:pt x="10" y="60"/>
                    </a:lnTo>
                    <a:lnTo>
                      <a:pt x="6" y="60"/>
                    </a:lnTo>
                    <a:lnTo>
                      <a:pt x="2" y="58"/>
                    </a:lnTo>
                    <a:lnTo>
                      <a:pt x="0" y="58"/>
                    </a:lnTo>
                    <a:lnTo>
                      <a:pt x="0" y="56"/>
                    </a:lnTo>
                    <a:lnTo>
                      <a:pt x="0" y="54"/>
                    </a:lnTo>
                    <a:lnTo>
                      <a:pt x="2" y="54"/>
                    </a:lnTo>
                    <a:lnTo>
                      <a:pt x="4" y="52"/>
                    </a:lnTo>
                    <a:lnTo>
                      <a:pt x="6" y="54"/>
                    </a:lnTo>
                    <a:lnTo>
                      <a:pt x="10" y="54"/>
                    </a:lnTo>
                    <a:lnTo>
                      <a:pt x="12" y="56"/>
                    </a:lnTo>
                    <a:lnTo>
                      <a:pt x="14" y="56"/>
                    </a:lnTo>
                    <a:lnTo>
                      <a:pt x="16" y="56"/>
                    </a:lnTo>
                    <a:lnTo>
                      <a:pt x="20" y="56"/>
                    </a:lnTo>
                    <a:lnTo>
                      <a:pt x="24" y="54"/>
                    </a:lnTo>
                    <a:lnTo>
                      <a:pt x="26" y="50"/>
                    </a:lnTo>
                    <a:lnTo>
                      <a:pt x="26" y="46"/>
                    </a:lnTo>
                    <a:lnTo>
                      <a:pt x="26" y="42"/>
                    </a:lnTo>
                    <a:lnTo>
                      <a:pt x="26" y="38"/>
                    </a:lnTo>
                    <a:lnTo>
                      <a:pt x="24" y="36"/>
                    </a:lnTo>
                    <a:lnTo>
                      <a:pt x="22" y="34"/>
                    </a:lnTo>
                    <a:lnTo>
                      <a:pt x="20" y="32"/>
                    </a:lnTo>
                    <a:lnTo>
                      <a:pt x="18" y="32"/>
                    </a:lnTo>
                    <a:lnTo>
                      <a:pt x="14" y="30"/>
                    </a:lnTo>
                    <a:lnTo>
                      <a:pt x="12" y="30"/>
                    </a:lnTo>
                    <a:lnTo>
                      <a:pt x="10" y="30"/>
                    </a:lnTo>
                    <a:lnTo>
                      <a:pt x="14" y="28"/>
                    </a:lnTo>
                    <a:lnTo>
                      <a:pt x="18" y="26"/>
                    </a:lnTo>
                    <a:lnTo>
                      <a:pt x="20" y="24"/>
                    </a:lnTo>
                    <a:lnTo>
                      <a:pt x="22" y="22"/>
                    </a:lnTo>
                    <a:lnTo>
                      <a:pt x="24" y="18"/>
                    </a:lnTo>
                    <a:lnTo>
                      <a:pt x="24" y="16"/>
                    </a:lnTo>
                    <a:lnTo>
                      <a:pt x="24" y="12"/>
                    </a:lnTo>
                    <a:lnTo>
                      <a:pt x="22" y="8"/>
                    </a:lnTo>
                    <a:lnTo>
                      <a:pt x="18" y="6"/>
                    </a:lnTo>
                    <a:lnTo>
                      <a:pt x="14" y="6"/>
                    </a:lnTo>
                    <a:lnTo>
                      <a:pt x="10" y="6"/>
                    </a:lnTo>
                    <a:lnTo>
                      <a:pt x="6" y="8"/>
                    </a:lnTo>
                    <a:lnTo>
                      <a:pt x="2" y="12"/>
                    </a:lnTo>
                    <a:close/>
                  </a:path>
                </a:pathLst>
              </a:custGeom>
              <a:solidFill>
                <a:srgbClr val="000000"/>
              </a:solidFill>
              <a:ln w="0">
                <a:solidFill>
                  <a:srgbClr val="000000"/>
                </a:solidFill>
                <a:round/>
                <a:headEnd/>
                <a:tailEnd/>
              </a:ln>
            </p:spPr>
            <p:txBody>
              <a:bodyPr/>
              <a:lstStyle/>
              <a:p>
                <a:endParaRPr lang="en-CA"/>
              </a:p>
            </p:txBody>
          </p:sp>
          <p:sp>
            <p:nvSpPr>
              <p:cNvPr id="21596" name="Rectangle 95"/>
              <p:cNvSpPr>
                <a:spLocks noChangeArrowheads="1"/>
              </p:cNvSpPr>
              <p:nvPr/>
            </p:nvSpPr>
            <p:spPr bwMode="auto">
              <a:xfrm>
                <a:off x="2152" y="2336"/>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597" name="Freeform 96"/>
              <p:cNvSpPr>
                <a:spLocks noEditPoints="1"/>
              </p:cNvSpPr>
              <p:nvPr/>
            </p:nvSpPr>
            <p:spPr bwMode="auto">
              <a:xfrm>
                <a:off x="2300" y="2354"/>
                <a:ext cx="36" cy="60"/>
              </a:xfrm>
              <a:custGeom>
                <a:avLst/>
                <a:gdLst>
                  <a:gd name="T0" fmla="*/ 0 w 36"/>
                  <a:gd name="T1" fmla="*/ 30 h 60"/>
                  <a:gd name="T2" fmla="*/ 0 w 36"/>
                  <a:gd name="T3" fmla="*/ 22 h 60"/>
                  <a:gd name="T4" fmla="*/ 2 w 36"/>
                  <a:gd name="T5" fmla="*/ 14 h 60"/>
                  <a:gd name="T6" fmla="*/ 6 w 36"/>
                  <a:gd name="T7" fmla="*/ 8 h 60"/>
                  <a:gd name="T8" fmla="*/ 10 w 36"/>
                  <a:gd name="T9" fmla="*/ 2 h 60"/>
                  <a:gd name="T10" fmla="*/ 14 w 36"/>
                  <a:gd name="T11" fmla="*/ 0 h 60"/>
                  <a:gd name="T12" fmla="*/ 18 w 36"/>
                  <a:gd name="T13" fmla="*/ 0 h 60"/>
                  <a:gd name="T14" fmla="*/ 22 w 36"/>
                  <a:gd name="T15" fmla="*/ 0 h 60"/>
                  <a:gd name="T16" fmla="*/ 26 w 36"/>
                  <a:gd name="T17" fmla="*/ 2 h 60"/>
                  <a:gd name="T18" fmla="*/ 30 w 36"/>
                  <a:gd name="T19" fmla="*/ 6 h 60"/>
                  <a:gd name="T20" fmla="*/ 34 w 36"/>
                  <a:gd name="T21" fmla="*/ 14 h 60"/>
                  <a:gd name="T22" fmla="*/ 36 w 36"/>
                  <a:gd name="T23" fmla="*/ 20 h 60"/>
                  <a:gd name="T24" fmla="*/ 36 w 36"/>
                  <a:gd name="T25" fmla="*/ 30 h 60"/>
                  <a:gd name="T26" fmla="*/ 36 w 36"/>
                  <a:gd name="T27" fmla="*/ 38 h 60"/>
                  <a:gd name="T28" fmla="*/ 34 w 36"/>
                  <a:gd name="T29" fmla="*/ 46 h 60"/>
                  <a:gd name="T30" fmla="*/ 30 w 36"/>
                  <a:gd name="T31" fmla="*/ 52 h 60"/>
                  <a:gd name="T32" fmla="*/ 26 w 36"/>
                  <a:gd name="T33" fmla="*/ 58 h 60"/>
                  <a:gd name="T34" fmla="*/ 22 w 36"/>
                  <a:gd name="T35" fmla="*/ 60 h 60"/>
                  <a:gd name="T36" fmla="*/ 18 w 36"/>
                  <a:gd name="T37" fmla="*/ 60 h 60"/>
                  <a:gd name="T38" fmla="*/ 12 w 36"/>
                  <a:gd name="T39" fmla="*/ 60 h 60"/>
                  <a:gd name="T40" fmla="*/ 8 w 36"/>
                  <a:gd name="T41" fmla="*/ 56 h 60"/>
                  <a:gd name="T42" fmla="*/ 4 w 36"/>
                  <a:gd name="T43" fmla="*/ 50 h 60"/>
                  <a:gd name="T44" fmla="*/ 0 w 36"/>
                  <a:gd name="T45" fmla="*/ 42 h 60"/>
                  <a:gd name="T46" fmla="*/ 0 w 36"/>
                  <a:gd name="T47" fmla="*/ 30 h 60"/>
                  <a:gd name="T48" fmla="*/ 8 w 36"/>
                  <a:gd name="T49" fmla="*/ 32 h 60"/>
                  <a:gd name="T50" fmla="*/ 8 w 36"/>
                  <a:gd name="T51" fmla="*/ 42 h 60"/>
                  <a:gd name="T52" fmla="*/ 10 w 36"/>
                  <a:gd name="T53" fmla="*/ 52 h 60"/>
                  <a:gd name="T54" fmla="*/ 12 w 36"/>
                  <a:gd name="T55" fmla="*/ 54 h 60"/>
                  <a:gd name="T56" fmla="*/ 14 w 36"/>
                  <a:gd name="T57" fmla="*/ 56 h 60"/>
                  <a:gd name="T58" fmla="*/ 18 w 36"/>
                  <a:gd name="T59" fmla="*/ 58 h 60"/>
                  <a:gd name="T60" fmla="*/ 20 w 36"/>
                  <a:gd name="T61" fmla="*/ 56 h 60"/>
                  <a:gd name="T62" fmla="*/ 22 w 36"/>
                  <a:gd name="T63" fmla="*/ 56 h 60"/>
                  <a:gd name="T64" fmla="*/ 24 w 36"/>
                  <a:gd name="T65" fmla="*/ 52 h 60"/>
                  <a:gd name="T66" fmla="*/ 26 w 36"/>
                  <a:gd name="T67" fmla="*/ 48 h 60"/>
                  <a:gd name="T68" fmla="*/ 28 w 36"/>
                  <a:gd name="T69" fmla="*/ 40 h 60"/>
                  <a:gd name="T70" fmla="*/ 28 w 36"/>
                  <a:gd name="T71" fmla="*/ 28 h 60"/>
                  <a:gd name="T72" fmla="*/ 28 w 36"/>
                  <a:gd name="T73" fmla="*/ 18 h 60"/>
                  <a:gd name="T74" fmla="*/ 26 w 36"/>
                  <a:gd name="T75" fmla="*/ 12 h 60"/>
                  <a:gd name="T76" fmla="*/ 24 w 36"/>
                  <a:gd name="T77" fmla="*/ 6 h 60"/>
                  <a:gd name="T78" fmla="*/ 22 w 36"/>
                  <a:gd name="T79" fmla="*/ 4 h 60"/>
                  <a:gd name="T80" fmla="*/ 20 w 36"/>
                  <a:gd name="T81" fmla="*/ 4 h 60"/>
                  <a:gd name="T82" fmla="*/ 18 w 36"/>
                  <a:gd name="T83" fmla="*/ 2 h 60"/>
                  <a:gd name="T84" fmla="*/ 16 w 36"/>
                  <a:gd name="T85" fmla="*/ 4 h 60"/>
                  <a:gd name="T86" fmla="*/ 12 w 36"/>
                  <a:gd name="T87" fmla="*/ 6 h 60"/>
                  <a:gd name="T88" fmla="*/ 10 w 36"/>
                  <a:gd name="T89" fmla="*/ 10 h 60"/>
                  <a:gd name="T90" fmla="*/ 8 w 36"/>
                  <a:gd name="T91" fmla="*/ 16 h 60"/>
                  <a:gd name="T92" fmla="*/ 8 w 36"/>
                  <a:gd name="T93" fmla="*/ 24 h 60"/>
                  <a:gd name="T94" fmla="*/ 8 w 36"/>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0" y="22"/>
                    </a:lnTo>
                    <a:lnTo>
                      <a:pt x="2" y="14"/>
                    </a:lnTo>
                    <a:lnTo>
                      <a:pt x="6" y="8"/>
                    </a:lnTo>
                    <a:lnTo>
                      <a:pt x="10" y="2"/>
                    </a:lnTo>
                    <a:lnTo>
                      <a:pt x="14" y="0"/>
                    </a:lnTo>
                    <a:lnTo>
                      <a:pt x="18" y="0"/>
                    </a:lnTo>
                    <a:lnTo>
                      <a:pt x="22" y="0"/>
                    </a:lnTo>
                    <a:lnTo>
                      <a:pt x="26" y="2"/>
                    </a:lnTo>
                    <a:lnTo>
                      <a:pt x="30" y="6"/>
                    </a:lnTo>
                    <a:lnTo>
                      <a:pt x="34" y="14"/>
                    </a:lnTo>
                    <a:lnTo>
                      <a:pt x="36" y="20"/>
                    </a:lnTo>
                    <a:lnTo>
                      <a:pt x="36" y="30"/>
                    </a:lnTo>
                    <a:lnTo>
                      <a:pt x="36" y="38"/>
                    </a:lnTo>
                    <a:lnTo>
                      <a:pt x="34" y="46"/>
                    </a:lnTo>
                    <a:lnTo>
                      <a:pt x="30" y="52"/>
                    </a:lnTo>
                    <a:lnTo>
                      <a:pt x="26" y="58"/>
                    </a:lnTo>
                    <a:lnTo>
                      <a:pt x="22" y="60"/>
                    </a:lnTo>
                    <a:lnTo>
                      <a:pt x="18" y="60"/>
                    </a:lnTo>
                    <a:lnTo>
                      <a:pt x="12" y="60"/>
                    </a:lnTo>
                    <a:lnTo>
                      <a:pt x="8" y="56"/>
                    </a:lnTo>
                    <a:lnTo>
                      <a:pt x="4" y="50"/>
                    </a:lnTo>
                    <a:lnTo>
                      <a:pt x="0" y="42"/>
                    </a:lnTo>
                    <a:lnTo>
                      <a:pt x="0" y="30"/>
                    </a:lnTo>
                    <a:close/>
                    <a:moveTo>
                      <a:pt x="8" y="32"/>
                    </a:moveTo>
                    <a:lnTo>
                      <a:pt x="8" y="42"/>
                    </a:lnTo>
                    <a:lnTo>
                      <a:pt x="10" y="52"/>
                    </a:lnTo>
                    <a:lnTo>
                      <a:pt x="12" y="54"/>
                    </a:lnTo>
                    <a:lnTo>
                      <a:pt x="14" y="56"/>
                    </a:lnTo>
                    <a:lnTo>
                      <a:pt x="18" y="58"/>
                    </a:lnTo>
                    <a:lnTo>
                      <a:pt x="20" y="56"/>
                    </a:lnTo>
                    <a:lnTo>
                      <a:pt x="22" y="56"/>
                    </a:lnTo>
                    <a:lnTo>
                      <a:pt x="24" y="52"/>
                    </a:lnTo>
                    <a:lnTo>
                      <a:pt x="26" y="48"/>
                    </a:lnTo>
                    <a:lnTo>
                      <a:pt x="28" y="40"/>
                    </a:lnTo>
                    <a:lnTo>
                      <a:pt x="28" y="28"/>
                    </a:lnTo>
                    <a:lnTo>
                      <a:pt x="28" y="18"/>
                    </a:lnTo>
                    <a:lnTo>
                      <a:pt x="26" y="12"/>
                    </a:lnTo>
                    <a:lnTo>
                      <a:pt x="24" y="6"/>
                    </a:lnTo>
                    <a:lnTo>
                      <a:pt x="22" y="4"/>
                    </a:lnTo>
                    <a:lnTo>
                      <a:pt x="20" y="4"/>
                    </a:lnTo>
                    <a:lnTo>
                      <a:pt x="18" y="2"/>
                    </a:lnTo>
                    <a:lnTo>
                      <a:pt x="16" y="4"/>
                    </a:lnTo>
                    <a:lnTo>
                      <a:pt x="12" y="6"/>
                    </a:lnTo>
                    <a:lnTo>
                      <a:pt x="10" y="10"/>
                    </a:lnTo>
                    <a:lnTo>
                      <a:pt x="8" y="16"/>
                    </a:lnTo>
                    <a:lnTo>
                      <a:pt x="8" y="24"/>
                    </a:lnTo>
                    <a:lnTo>
                      <a:pt x="8" y="32"/>
                    </a:lnTo>
                    <a:close/>
                  </a:path>
                </a:pathLst>
              </a:custGeom>
              <a:solidFill>
                <a:srgbClr val="000000"/>
              </a:solidFill>
              <a:ln w="0">
                <a:solidFill>
                  <a:srgbClr val="000000"/>
                </a:solidFill>
                <a:round/>
                <a:headEnd/>
                <a:tailEnd/>
              </a:ln>
            </p:spPr>
            <p:txBody>
              <a:bodyPr/>
              <a:lstStyle/>
              <a:p>
                <a:endParaRPr lang="en-CA"/>
              </a:p>
            </p:txBody>
          </p:sp>
          <p:sp>
            <p:nvSpPr>
              <p:cNvPr id="21598" name="Rectangle 97"/>
              <p:cNvSpPr>
                <a:spLocks noChangeArrowheads="1"/>
              </p:cNvSpPr>
              <p:nvPr/>
            </p:nvSpPr>
            <p:spPr bwMode="auto">
              <a:xfrm>
                <a:off x="2496" y="2336"/>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599" name="Freeform 98"/>
              <p:cNvSpPr>
                <a:spLocks/>
              </p:cNvSpPr>
              <p:nvPr/>
            </p:nvSpPr>
            <p:spPr bwMode="auto">
              <a:xfrm>
                <a:off x="2636" y="2354"/>
                <a:ext cx="38" cy="60"/>
              </a:xfrm>
              <a:custGeom>
                <a:avLst/>
                <a:gdLst>
                  <a:gd name="T0" fmla="*/ 6 w 38"/>
                  <a:gd name="T1" fmla="*/ 0 h 60"/>
                  <a:gd name="T2" fmla="*/ 38 w 38"/>
                  <a:gd name="T3" fmla="*/ 0 h 60"/>
                  <a:gd name="T4" fmla="*/ 38 w 38"/>
                  <a:gd name="T5" fmla="*/ 4 h 60"/>
                  <a:gd name="T6" fmla="*/ 18 w 38"/>
                  <a:gd name="T7" fmla="*/ 60 h 60"/>
                  <a:gd name="T8" fmla="*/ 12 w 38"/>
                  <a:gd name="T9" fmla="*/ 60 h 60"/>
                  <a:gd name="T10" fmla="*/ 30 w 38"/>
                  <a:gd name="T11" fmla="*/ 8 h 60"/>
                  <a:gd name="T12" fmla="*/ 14 w 38"/>
                  <a:gd name="T13" fmla="*/ 8 h 60"/>
                  <a:gd name="T14" fmla="*/ 10 w 38"/>
                  <a:gd name="T15" fmla="*/ 8 h 60"/>
                  <a:gd name="T16" fmla="*/ 8 w 38"/>
                  <a:gd name="T17" fmla="*/ 10 h 60"/>
                  <a:gd name="T18" fmla="*/ 4 w 38"/>
                  <a:gd name="T19" fmla="*/ 12 h 60"/>
                  <a:gd name="T20" fmla="*/ 2 w 38"/>
                  <a:gd name="T21" fmla="*/ 16 h 60"/>
                  <a:gd name="T22" fmla="*/ 0 w 38"/>
                  <a:gd name="T23" fmla="*/ 14 h 60"/>
                  <a:gd name="T24" fmla="*/ 6 w 38"/>
                  <a:gd name="T25" fmla="*/ 0 h 6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8"/>
                  <a:gd name="T40" fmla="*/ 0 h 60"/>
                  <a:gd name="T41" fmla="*/ 38 w 38"/>
                  <a:gd name="T42" fmla="*/ 60 h 6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8" h="60">
                    <a:moveTo>
                      <a:pt x="6" y="0"/>
                    </a:moveTo>
                    <a:lnTo>
                      <a:pt x="38" y="0"/>
                    </a:lnTo>
                    <a:lnTo>
                      <a:pt x="38" y="4"/>
                    </a:lnTo>
                    <a:lnTo>
                      <a:pt x="18" y="60"/>
                    </a:lnTo>
                    <a:lnTo>
                      <a:pt x="12" y="60"/>
                    </a:lnTo>
                    <a:lnTo>
                      <a:pt x="30" y="8"/>
                    </a:lnTo>
                    <a:lnTo>
                      <a:pt x="14" y="8"/>
                    </a:lnTo>
                    <a:lnTo>
                      <a:pt x="10" y="8"/>
                    </a:lnTo>
                    <a:lnTo>
                      <a:pt x="8" y="10"/>
                    </a:lnTo>
                    <a:lnTo>
                      <a:pt x="4" y="12"/>
                    </a:lnTo>
                    <a:lnTo>
                      <a:pt x="2" y="16"/>
                    </a:lnTo>
                    <a:lnTo>
                      <a:pt x="0" y="14"/>
                    </a:lnTo>
                    <a:lnTo>
                      <a:pt x="6" y="0"/>
                    </a:lnTo>
                    <a:close/>
                  </a:path>
                </a:pathLst>
              </a:custGeom>
              <a:solidFill>
                <a:srgbClr val="000000"/>
              </a:solidFill>
              <a:ln w="0">
                <a:solidFill>
                  <a:srgbClr val="000000"/>
                </a:solidFill>
                <a:round/>
                <a:headEnd/>
                <a:tailEnd/>
              </a:ln>
            </p:spPr>
            <p:txBody>
              <a:bodyPr/>
              <a:lstStyle/>
              <a:p>
                <a:endParaRPr lang="en-CA"/>
              </a:p>
            </p:txBody>
          </p:sp>
          <p:sp>
            <p:nvSpPr>
              <p:cNvPr id="21600" name="Freeform 99"/>
              <p:cNvSpPr>
                <a:spLocks noEditPoints="1"/>
              </p:cNvSpPr>
              <p:nvPr/>
            </p:nvSpPr>
            <p:spPr bwMode="auto">
              <a:xfrm>
                <a:off x="2682" y="2354"/>
                <a:ext cx="34" cy="60"/>
              </a:xfrm>
              <a:custGeom>
                <a:avLst/>
                <a:gdLst>
                  <a:gd name="T0" fmla="*/ 6 w 34"/>
                  <a:gd name="T1" fmla="*/ 24 h 60"/>
                  <a:gd name="T2" fmla="*/ 2 w 34"/>
                  <a:gd name="T3" fmla="*/ 18 h 60"/>
                  <a:gd name="T4" fmla="*/ 2 w 34"/>
                  <a:gd name="T5" fmla="*/ 8 h 60"/>
                  <a:gd name="T6" fmla="*/ 12 w 34"/>
                  <a:gd name="T7" fmla="*/ 0 h 60"/>
                  <a:gd name="T8" fmla="*/ 24 w 34"/>
                  <a:gd name="T9" fmla="*/ 0 h 60"/>
                  <a:gd name="T10" fmla="*/ 32 w 34"/>
                  <a:gd name="T11" fmla="*/ 8 h 60"/>
                  <a:gd name="T12" fmla="*/ 32 w 34"/>
                  <a:gd name="T13" fmla="*/ 16 h 60"/>
                  <a:gd name="T14" fmla="*/ 28 w 34"/>
                  <a:gd name="T15" fmla="*/ 22 h 60"/>
                  <a:gd name="T16" fmla="*/ 28 w 34"/>
                  <a:gd name="T17" fmla="*/ 32 h 60"/>
                  <a:gd name="T18" fmla="*/ 34 w 34"/>
                  <a:gd name="T19" fmla="*/ 40 h 60"/>
                  <a:gd name="T20" fmla="*/ 34 w 34"/>
                  <a:gd name="T21" fmla="*/ 52 h 60"/>
                  <a:gd name="T22" fmla="*/ 24 w 34"/>
                  <a:gd name="T23" fmla="*/ 60 h 60"/>
                  <a:gd name="T24" fmla="*/ 12 w 34"/>
                  <a:gd name="T25" fmla="*/ 60 h 60"/>
                  <a:gd name="T26" fmla="*/ 4 w 34"/>
                  <a:gd name="T27" fmla="*/ 56 h 60"/>
                  <a:gd name="T28" fmla="*/ 0 w 34"/>
                  <a:gd name="T29" fmla="*/ 46 h 60"/>
                  <a:gd name="T30" fmla="*/ 4 w 34"/>
                  <a:gd name="T31" fmla="*/ 38 h 60"/>
                  <a:gd name="T32" fmla="*/ 12 w 34"/>
                  <a:gd name="T33" fmla="*/ 30 h 60"/>
                  <a:gd name="T34" fmla="*/ 22 w 34"/>
                  <a:gd name="T35" fmla="*/ 22 h 60"/>
                  <a:gd name="T36" fmla="*/ 24 w 34"/>
                  <a:gd name="T37" fmla="*/ 16 h 60"/>
                  <a:gd name="T38" fmla="*/ 24 w 34"/>
                  <a:gd name="T39" fmla="*/ 8 h 60"/>
                  <a:gd name="T40" fmla="*/ 20 w 34"/>
                  <a:gd name="T41" fmla="*/ 4 h 60"/>
                  <a:gd name="T42" fmla="*/ 14 w 34"/>
                  <a:gd name="T43" fmla="*/ 4 h 60"/>
                  <a:gd name="T44" fmla="*/ 10 w 34"/>
                  <a:gd name="T45" fmla="*/ 8 h 60"/>
                  <a:gd name="T46" fmla="*/ 10 w 34"/>
                  <a:gd name="T47" fmla="*/ 14 h 60"/>
                  <a:gd name="T48" fmla="*/ 12 w 34"/>
                  <a:gd name="T49" fmla="*/ 18 h 60"/>
                  <a:gd name="T50" fmla="*/ 18 w 34"/>
                  <a:gd name="T51" fmla="*/ 26 h 60"/>
                  <a:gd name="T52" fmla="*/ 12 w 34"/>
                  <a:gd name="T53" fmla="*/ 34 h 60"/>
                  <a:gd name="T54" fmla="*/ 10 w 34"/>
                  <a:gd name="T55" fmla="*/ 42 h 60"/>
                  <a:gd name="T56" fmla="*/ 10 w 34"/>
                  <a:gd name="T57" fmla="*/ 50 h 60"/>
                  <a:gd name="T58" fmla="*/ 14 w 34"/>
                  <a:gd name="T59" fmla="*/ 56 h 60"/>
                  <a:gd name="T60" fmla="*/ 22 w 34"/>
                  <a:gd name="T61" fmla="*/ 56 h 60"/>
                  <a:gd name="T62" fmla="*/ 26 w 34"/>
                  <a:gd name="T63" fmla="*/ 52 h 60"/>
                  <a:gd name="T64" fmla="*/ 26 w 34"/>
                  <a:gd name="T65" fmla="*/ 46 h 60"/>
                  <a:gd name="T66" fmla="*/ 22 w 34"/>
                  <a:gd name="T67" fmla="*/ 40 h 60"/>
                  <a:gd name="T68" fmla="*/ 14 w 34"/>
                  <a:gd name="T69" fmla="*/ 32 h 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4"/>
                  <a:gd name="T106" fmla="*/ 0 h 60"/>
                  <a:gd name="T107" fmla="*/ 34 w 34"/>
                  <a:gd name="T108" fmla="*/ 60 h 6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4" h="60">
                    <a:moveTo>
                      <a:pt x="12" y="30"/>
                    </a:moveTo>
                    <a:lnTo>
                      <a:pt x="6" y="24"/>
                    </a:lnTo>
                    <a:lnTo>
                      <a:pt x="4" y="20"/>
                    </a:lnTo>
                    <a:lnTo>
                      <a:pt x="2" y="18"/>
                    </a:lnTo>
                    <a:lnTo>
                      <a:pt x="2" y="14"/>
                    </a:lnTo>
                    <a:lnTo>
                      <a:pt x="2" y="8"/>
                    </a:lnTo>
                    <a:lnTo>
                      <a:pt x="6" y="4"/>
                    </a:lnTo>
                    <a:lnTo>
                      <a:pt x="12" y="0"/>
                    </a:lnTo>
                    <a:lnTo>
                      <a:pt x="18" y="0"/>
                    </a:lnTo>
                    <a:lnTo>
                      <a:pt x="24" y="0"/>
                    </a:lnTo>
                    <a:lnTo>
                      <a:pt x="30" y="4"/>
                    </a:lnTo>
                    <a:lnTo>
                      <a:pt x="32" y="8"/>
                    </a:lnTo>
                    <a:lnTo>
                      <a:pt x="34" y="12"/>
                    </a:lnTo>
                    <a:lnTo>
                      <a:pt x="32" y="16"/>
                    </a:lnTo>
                    <a:lnTo>
                      <a:pt x="30" y="20"/>
                    </a:lnTo>
                    <a:lnTo>
                      <a:pt x="28" y="22"/>
                    </a:lnTo>
                    <a:lnTo>
                      <a:pt x="20" y="28"/>
                    </a:lnTo>
                    <a:lnTo>
                      <a:pt x="28" y="32"/>
                    </a:lnTo>
                    <a:lnTo>
                      <a:pt x="32" y="36"/>
                    </a:lnTo>
                    <a:lnTo>
                      <a:pt x="34" y="40"/>
                    </a:lnTo>
                    <a:lnTo>
                      <a:pt x="34" y="46"/>
                    </a:lnTo>
                    <a:lnTo>
                      <a:pt x="34" y="52"/>
                    </a:lnTo>
                    <a:lnTo>
                      <a:pt x="30" y="56"/>
                    </a:lnTo>
                    <a:lnTo>
                      <a:pt x="24" y="60"/>
                    </a:lnTo>
                    <a:lnTo>
                      <a:pt x="18" y="60"/>
                    </a:lnTo>
                    <a:lnTo>
                      <a:pt x="12" y="60"/>
                    </a:lnTo>
                    <a:lnTo>
                      <a:pt x="8" y="58"/>
                    </a:lnTo>
                    <a:lnTo>
                      <a:pt x="4" y="56"/>
                    </a:lnTo>
                    <a:lnTo>
                      <a:pt x="2" y="50"/>
                    </a:lnTo>
                    <a:lnTo>
                      <a:pt x="0" y="46"/>
                    </a:lnTo>
                    <a:lnTo>
                      <a:pt x="2" y="42"/>
                    </a:lnTo>
                    <a:lnTo>
                      <a:pt x="4" y="38"/>
                    </a:lnTo>
                    <a:lnTo>
                      <a:pt x="6" y="34"/>
                    </a:lnTo>
                    <a:lnTo>
                      <a:pt x="12" y="30"/>
                    </a:lnTo>
                    <a:close/>
                    <a:moveTo>
                      <a:pt x="18" y="26"/>
                    </a:moveTo>
                    <a:lnTo>
                      <a:pt x="22" y="22"/>
                    </a:lnTo>
                    <a:lnTo>
                      <a:pt x="24" y="18"/>
                    </a:lnTo>
                    <a:lnTo>
                      <a:pt x="24" y="16"/>
                    </a:lnTo>
                    <a:lnTo>
                      <a:pt x="26" y="12"/>
                    </a:lnTo>
                    <a:lnTo>
                      <a:pt x="24" y="8"/>
                    </a:lnTo>
                    <a:lnTo>
                      <a:pt x="24" y="6"/>
                    </a:lnTo>
                    <a:lnTo>
                      <a:pt x="20" y="4"/>
                    </a:lnTo>
                    <a:lnTo>
                      <a:pt x="18" y="2"/>
                    </a:lnTo>
                    <a:lnTo>
                      <a:pt x="14" y="4"/>
                    </a:lnTo>
                    <a:lnTo>
                      <a:pt x="12" y="6"/>
                    </a:lnTo>
                    <a:lnTo>
                      <a:pt x="10" y="8"/>
                    </a:lnTo>
                    <a:lnTo>
                      <a:pt x="10" y="12"/>
                    </a:lnTo>
                    <a:lnTo>
                      <a:pt x="10" y="14"/>
                    </a:lnTo>
                    <a:lnTo>
                      <a:pt x="10" y="16"/>
                    </a:lnTo>
                    <a:lnTo>
                      <a:pt x="12" y="18"/>
                    </a:lnTo>
                    <a:lnTo>
                      <a:pt x="14" y="20"/>
                    </a:lnTo>
                    <a:lnTo>
                      <a:pt x="18" y="26"/>
                    </a:lnTo>
                    <a:close/>
                    <a:moveTo>
                      <a:pt x="14" y="32"/>
                    </a:moveTo>
                    <a:lnTo>
                      <a:pt x="12" y="34"/>
                    </a:lnTo>
                    <a:lnTo>
                      <a:pt x="10" y="38"/>
                    </a:lnTo>
                    <a:lnTo>
                      <a:pt x="10" y="42"/>
                    </a:lnTo>
                    <a:lnTo>
                      <a:pt x="8" y="46"/>
                    </a:lnTo>
                    <a:lnTo>
                      <a:pt x="10" y="50"/>
                    </a:lnTo>
                    <a:lnTo>
                      <a:pt x="12" y="54"/>
                    </a:lnTo>
                    <a:lnTo>
                      <a:pt x="14" y="56"/>
                    </a:lnTo>
                    <a:lnTo>
                      <a:pt x="18" y="58"/>
                    </a:lnTo>
                    <a:lnTo>
                      <a:pt x="22" y="56"/>
                    </a:lnTo>
                    <a:lnTo>
                      <a:pt x="24" y="54"/>
                    </a:lnTo>
                    <a:lnTo>
                      <a:pt x="26" y="52"/>
                    </a:lnTo>
                    <a:lnTo>
                      <a:pt x="26" y="48"/>
                    </a:lnTo>
                    <a:lnTo>
                      <a:pt x="26" y="46"/>
                    </a:lnTo>
                    <a:lnTo>
                      <a:pt x="24" y="44"/>
                    </a:lnTo>
                    <a:lnTo>
                      <a:pt x="22" y="40"/>
                    </a:lnTo>
                    <a:lnTo>
                      <a:pt x="18" y="36"/>
                    </a:lnTo>
                    <a:lnTo>
                      <a:pt x="14" y="32"/>
                    </a:lnTo>
                    <a:close/>
                  </a:path>
                </a:pathLst>
              </a:custGeom>
              <a:solidFill>
                <a:srgbClr val="000000"/>
              </a:solidFill>
              <a:ln w="0">
                <a:solidFill>
                  <a:srgbClr val="000000"/>
                </a:solidFill>
                <a:round/>
                <a:headEnd/>
                <a:tailEnd/>
              </a:ln>
            </p:spPr>
            <p:txBody>
              <a:bodyPr/>
              <a:lstStyle/>
              <a:p>
                <a:endParaRPr lang="en-CA"/>
              </a:p>
            </p:txBody>
          </p:sp>
          <p:sp>
            <p:nvSpPr>
              <p:cNvPr id="21601" name="Freeform 100"/>
              <p:cNvSpPr>
                <a:spLocks noEditPoints="1"/>
              </p:cNvSpPr>
              <p:nvPr/>
            </p:nvSpPr>
            <p:spPr bwMode="auto">
              <a:xfrm>
                <a:off x="2724" y="2354"/>
                <a:ext cx="38" cy="60"/>
              </a:xfrm>
              <a:custGeom>
                <a:avLst/>
                <a:gdLst>
                  <a:gd name="T0" fmla="*/ 36 w 38"/>
                  <a:gd name="T1" fmla="*/ 0 h 60"/>
                  <a:gd name="T2" fmla="*/ 36 w 38"/>
                  <a:gd name="T3" fmla="*/ 2 h 60"/>
                  <a:gd name="T4" fmla="*/ 30 w 38"/>
                  <a:gd name="T5" fmla="*/ 2 h 60"/>
                  <a:gd name="T6" fmla="*/ 26 w 38"/>
                  <a:gd name="T7" fmla="*/ 4 h 60"/>
                  <a:gd name="T8" fmla="*/ 24 w 38"/>
                  <a:gd name="T9" fmla="*/ 6 h 60"/>
                  <a:gd name="T10" fmla="*/ 20 w 38"/>
                  <a:gd name="T11" fmla="*/ 10 h 60"/>
                  <a:gd name="T12" fmla="*/ 16 w 38"/>
                  <a:gd name="T13" fmla="*/ 12 h 60"/>
                  <a:gd name="T14" fmla="*/ 14 w 38"/>
                  <a:gd name="T15" fmla="*/ 16 h 60"/>
                  <a:gd name="T16" fmla="*/ 12 w 38"/>
                  <a:gd name="T17" fmla="*/ 22 h 60"/>
                  <a:gd name="T18" fmla="*/ 10 w 38"/>
                  <a:gd name="T19" fmla="*/ 26 h 60"/>
                  <a:gd name="T20" fmla="*/ 16 w 38"/>
                  <a:gd name="T21" fmla="*/ 24 h 60"/>
                  <a:gd name="T22" fmla="*/ 22 w 38"/>
                  <a:gd name="T23" fmla="*/ 22 h 60"/>
                  <a:gd name="T24" fmla="*/ 28 w 38"/>
                  <a:gd name="T25" fmla="*/ 24 h 60"/>
                  <a:gd name="T26" fmla="*/ 32 w 38"/>
                  <a:gd name="T27" fmla="*/ 28 h 60"/>
                  <a:gd name="T28" fmla="*/ 36 w 38"/>
                  <a:gd name="T29" fmla="*/ 32 h 60"/>
                  <a:gd name="T30" fmla="*/ 38 w 38"/>
                  <a:gd name="T31" fmla="*/ 40 h 60"/>
                  <a:gd name="T32" fmla="*/ 36 w 38"/>
                  <a:gd name="T33" fmla="*/ 46 h 60"/>
                  <a:gd name="T34" fmla="*/ 32 w 38"/>
                  <a:gd name="T35" fmla="*/ 52 h 60"/>
                  <a:gd name="T36" fmla="*/ 28 w 38"/>
                  <a:gd name="T37" fmla="*/ 56 h 60"/>
                  <a:gd name="T38" fmla="*/ 24 w 38"/>
                  <a:gd name="T39" fmla="*/ 60 h 60"/>
                  <a:gd name="T40" fmla="*/ 18 w 38"/>
                  <a:gd name="T41" fmla="*/ 60 h 60"/>
                  <a:gd name="T42" fmla="*/ 14 w 38"/>
                  <a:gd name="T43" fmla="*/ 60 h 60"/>
                  <a:gd name="T44" fmla="*/ 8 w 38"/>
                  <a:gd name="T45" fmla="*/ 56 h 60"/>
                  <a:gd name="T46" fmla="*/ 4 w 38"/>
                  <a:gd name="T47" fmla="*/ 50 h 60"/>
                  <a:gd name="T48" fmla="*/ 2 w 38"/>
                  <a:gd name="T49" fmla="*/ 44 h 60"/>
                  <a:gd name="T50" fmla="*/ 0 w 38"/>
                  <a:gd name="T51" fmla="*/ 36 h 60"/>
                  <a:gd name="T52" fmla="*/ 2 w 38"/>
                  <a:gd name="T53" fmla="*/ 28 h 60"/>
                  <a:gd name="T54" fmla="*/ 4 w 38"/>
                  <a:gd name="T55" fmla="*/ 22 h 60"/>
                  <a:gd name="T56" fmla="*/ 8 w 38"/>
                  <a:gd name="T57" fmla="*/ 14 h 60"/>
                  <a:gd name="T58" fmla="*/ 12 w 38"/>
                  <a:gd name="T59" fmla="*/ 10 h 60"/>
                  <a:gd name="T60" fmla="*/ 18 w 38"/>
                  <a:gd name="T61" fmla="*/ 4 h 60"/>
                  <a:gd name="T62" fmla="*/ 24 w 38"/>
                  <a:gd name="T63" fmla="*/ 2 h 60"/>
                  <a:gd name="T64" fmla="*/ 28 w 38"/>
                  <a:gd name="T65" fmla="*/ 0 h 60"/>
                  <a:gd name="T66" fmla="*/ 34 w 38"/>
                  <a:gd name="T67" fmla="*/ 0 h 60"/>
                  <a:gd name="T68" fmla="*/ 36 w 38"/>
                  <a:gd name="T69" fmla="*/ 0 h 60"/>
                  <a:gd name="T70" fmla="*/ 10 w 38"/>
                  <a:gd name="T71" fmla="*/ 30 h 60"/>
                  <a:gd name="T72" fmla="*/ 8 w 38"/>
                  <a:gd name="T73" fmla="*/ 36 h 60"/>
                  <a:gd name="T74" fmla="*/ 8 w 38"/>
                  <a:gd name="T75" fmla="*/ 40 h 60"/>
                  <a:gd name="T76" fmla="*/ 10 w 38"/>
                  <a:gd name="T77" fmla="*/ 44 h 60"/>
                  <a:gd name="T78" fmla="*/ 10 w 38"/>
                  <a:gd name="T79" fmla="*/ 48 h 60"/>
                  <a:gd name="T80" fmla="*/ 12 w 38"/>
                  <a:gd name="T81" fmla="*/ 52 h 60"/>
                  <a:gd name="T82" fmla="*/ 14 w 38"/>
                  <a:gd name="T83" fmla="*/ 56 h 60"/>
                  <a:gd name="T84" fmla="*/ 16 w 38"/>
                  <a:gd name="T85" fmla="*/ 56 h 60"/>
                  <a:gd name="T86" fmla="*/ 20 w 38"/>
                  <a:gd name="T87" fmla="*/ 58 h 60"/>
                  <a:gd name="T88" fmla="*/ 24 w 38"/>
                  <a:gd name="T89" fmla="*/ 56 h 60"/>
                  <a:gd name="T90" fmla="*/ 26 w 38"/>
                  <a:gd name="T91" fmla="*/ 54 h 60"/>
                  <a:gd name="T92" fmla="*/ 28 w 38"/>
                  <a:gd name="T93" fmla="*/ 50 h 60"/>
                  <a:gd name="T94" fmla="*/ 28 w 38"/>
                  <a:gd name="T95" fmla="*/ 44 h 60"/>
                  <a:gd name="T96" fmla="*/ 28 w 38"/>
                  <a:gd name="T97" fmla="*/ 38 h 60"/>
                  <a:gd name="T98" fmla="*/ 26 w 38"/>
                  <a:gd name="T99" fmla="*/ 32 h 60"/>
                  <a:gd name="T100" fmla="*/ 22 w 38"/>
                  <a:gd name="T101" fmla="*/ 28 h 60"/>
                  <a:gd name="T102" fmla="*/ 18 w 38"/>
                  <a:gd name="T103" fmla="*/ 26 h 60"/>
                  <a:gd name="T104" fmla="*/ 16 w 38"/>
                  <a:gd name="T105" fmla="*/ 26 h 60"/>
                  <a:gd name="T106" fmla="*/ 14 w 38"/>
                  <a:gd name="T107" fmla="*/ 28 h 60"/>
                  <a:gd name="T108" fmla="*/ 12 w 38"/>
                  <a:gd name="T109" fmla="*/ 28 h 60"/>
                  <a:gd name="T110" fmla="*/ 10 w 38"/>
                  <a:gd name="T111" fmla="*/ 30 h 6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8"/>
                  <a:gd name="T169" fmla="*/ 0 h 60"/>
                  <a:gd name="T170" fmla="*/ 38 w 38"/>
                  <a:gd name="T171" fmla="*/ 60 h 6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8" h="60">
                    <a:moveTo>
                      <a:pt x="36" y="0"/>
                    </a:moveTo>
                    <a:lnTo>
                      <a:pt x="36" y="2"/>
                    </a:lnTo>
                    <a:lnTo>
                      <a:pt x="30" y="2"/>
                    </a:lnTo>
                    <a:lnTo>
                      <a:pt x="26" y="4"/>
                    </a:lnTo>
                    <a:lnTo>
                      <a:pt x="24" y="6"/>
                    </a:lnTo>
                    <a:lnTo>
                      <a:pt x="20" y="10"/>
                    </a:lnTo>
                    <a:lnTo>
                      <a:pt x="16" y="12"/>
                    </a:lnTo>
                    <a:lnTo>
                      <a:pt x="14" y="16"/>
                    </a:lnTo>
                    <a:lnTo>
                      <a:pt x="12" y="22"/>
                    </a:lnTo>
                    <a:lnTo>
                      <a:pt x="10" y="26"/>
                    </a:lnTo>
                    <a:lnTo>
                      <a:pt x="16" y="24"/>
                    </a:lnTo>
                    <a:lnTo>
                      <a:pt x="22" y="22"/>
                    </a:lnTo>
                    <a:lnTo>
                      <a:pt x="28" y="24"/>
                    </a:lnTo>
                    <a:lnTo>
                      <a:pt x="32" y="28"/>
                    </a:lnTo>
                    <a:lnTo>
                      <a:pt x="36" y="32"/>
                    </a:lnTo>
                    <a:lnTo>
                      <a:pt x="38" y="40"/>
                    </a:lnTo>
                    <a:lnTo>
                      <a:pt x="36" y="46"/>
                    </a:lnTo>
                    <a:lnTo>
                      <a:pt x="32" y="52"/>
                    </a:lnTo>
                    <a:lnTo>
                      <a:pt x="28" y="56"/>
                    </a:lnTo>
                    <a:lnTo>
                      <a:pt x="24" y="60"/>
                    </a:lnTo>
                    <a:lnTo>
                      <a:pt x="18" y="60"/>
                    </a:lnTo>
                    <a:lnTo>
                      <a:pt x="14" y="60"/>
                    </a:lnTo>
                    <a:lnTo>
                      <a:pt x="8" y="56"/>
                    </a:lnTo>
                    <a:lnTo>
                      <a:pt x="4" y="50"/>
                    </a:lnTo>
                    <a:lnTo>
                      <a:pt x="2" y="44"/>
                    </a:lnTo>
                    <a:lnTo>
                      <a:pt x="0" y="36"/>
                    </a:lnTo>
                    <a:lnTo>
                      <a:pt x="2" y="28"/>
                    </a:lnTo>
                    <a:lnTo>
                      <a:pt x="4" y="22"/>
                    </a:lnTo>
                    <a:lnTo>
                      <a:pt x="8" y="14"/>
                    </a:lnTo>
                    <a:lnTo>
                      <a:pt x="12" y="10"/>
                    </a:lnTo>
                    <a:lnTo>
                      <a:pt x="18" y="4"/>
                    </a:lnTo>
                    <a:lnTo>
                      <a:pt x="24" y="2"/>
                    </a:lnTo>
                    <a:lnTo>
                      <a:pt x="28" y="0"/>
                    </a:lnTo>
                    <a:lnTo>
                      <a:pt x="34" y="0"/>
                    </a:lnTo>
                    <a:lnTo>
                      <a:pt x="36" y="0"/>
                    </a:lnTo>
                    <a:close/>
                    <a:moveTo>
                      <a:pt x="10" y="30"/>
                    </a:moveTo>
                    <a:lnTo>
                      <a:pt x="8" y="36"/>
                    </a:lnTo>
                    <a:lnTo>
                      <a:pt x="8" y="40"/>
                    </a:lnTo>
                    <a:lnTo>
                      <a:pt x="10" y="44"/>
                    </a:lnTo>
                    <a:lnTo>
                      <a:pt x="10" y="48"/>
                    </a:lnTo>
                    <a:lnTo>
                      <a:pt x="12" y="52"/>
                    </a:lnTo>
                    <a:lnTo>
                      <a:pt x="14" y="56"/>
                    </a:lnTo>
                    <a:lnTo>
                      <a:pt x="16" y="56"/>
                    </a:lnTo>
                    <a:lnTo>
                      <a:pt x="20" y="58"/>
                    </a:lnTo>
                    <a:lnTo>
                      <a:pt x="24" y="56"/>
                    </a:lnTo>
                    <a:lnTo>
                      <a:pt x="26" y="54"/>
                    </a:lnTo>
                    <a:lnTo>
                      <a:pt x="28" y="50"/>
                    </a:lnTo>
                    <a:lnTo>
                      <a:pt x="28" y="44"/>
                    </a:lnTo>
                    <a:lnTo>
                      <a:pt x="28" y="38"/>
                    </a:lnTo>
                    <a:lnTo>
                      <a:pt x="26" y="32"/>
                    </a:lnTo>
                    <a:lnTo>
                      <a:pt x="22" y="28"/>
                    </a:lnTo>
                    <a:lnTo>
                      <a:pt x="18" y="26"/>
                    </a:lnTo>
                    <a:lnTo>
                      <a:pt x="16" y="26"/>
                    </a:lnTo>
                    <a:lnTo>
                      <a:pt x="14" y="28"/>
                    </a:lnTo>
                    <a:lnTo>
                      <a:pt x="12" y="28"/>
                    </a:lnTo>
                    <a:lnTo>
                      <a:pt x="10" y="30"/>
                    </a:lnTo>
                    <a:close/>
                  </a:path>
                </a:pathLst>
              </a:custGeom>
              <a:solidFill>
                <a:srgbClr val="000000"/>
              </a:solidFill>
              <a:ln w="0">
                <a:solidFill>
                  <a:srgbClr val="000000"/>
                </a:solidFill>
                <a:round/>
                <a:headEnd/>
                <a:tailEnd/>
              </a:ln>
            </p:spPr>
            <p:txBody>
              <a:bodyPr/>
              <a:lstStyle/>
              <a:p>
                <a:endParaRPr lang="en-CA"/>
              </a:p>
            </p:txBody>
          </p:sp>
          <p:sp>
            <p:nvSpPr>
              <p:cNvPr id="21602" name="Rectangle 101"/>
              <p:cNvSpPr>
                <a:spLocks noChangeArrowheads="1"/>
              </p:cNvSpPr>
              <p:nvPr/>
            </p:nvSpPr>
            <p:spPr bwMode="auto">
              <a:xfrm>
                <a:off x="2784" y="2336"/>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603" name="Freeform 102"/>
              <p:cNvSpPr>
                <a:spLocks noEditPoints="1"/>
              </p:cNvSpPr>
              <p:nvPr/>
            </p:nvSpPr>
            <p:spPr bwMode="auto">
              <a:xfrm>
                <a:off x="2932" y="2354"/>
                <a:ext cx="36" cy="60"/>
              </a:xfrm>
              <a:custGeom>
                <a:avLst/>
                <a:gdLst>
                  <a:gd name="T0" fmla="*/ 0 w 36"/>
                  <a:gd name="T1" fmla="*/ 30 h 60"/>
                  <a:gd name="T2" fmla="*/ 2 w 36"/>
                  <a:gd name="T3" fmla="*/ 22 h 60"/>
                  <a:gd name="T4" fmla="*/ 4 w 36"/>
                  <a:gd name="T5" fmla="*/ 14 h 60"/>
                  <a:gd name="T6" fmla="*/ 6 w 36"/>
                  <a:gd name="T7" fmla="*/ 8 h 60"/>
                  <a:gd name="T8" fmla="*/ 12 w 36"/>
                  <a:gd name="T9" fmla="*/ 2 h 60"/>
                  <a:gd name="T10" fmla="*/ 14 w 36"/>
                  <a:gd name="T11" fmla="*/ 0 h 60"/>
                  <a:gd name="T12" fmla="*/ 18 w 36"/>
                  <a:gd name="T13" fmla="*/ 0 h 60"/>
                  <a:gd name="T14" fmla="*/ 24 w 36"/>
                  <a:gd name="T15" fmla="*/ 0 h 60"/>
                  <a:gd name="T16" fmla="*/ 26 w 36"/>
                  <a:gd name="T17" fmla="*/ 2 h 60"/>
                  <a:gd name="T18" fmla="*/ 30 w 36"/>
                  <a:gd name="T19" fmla="*/ 6 h 60"/>
                  <a:gd name="T20" fmla="*/ 34 w 36"/>
                  <a:gd name="T21" fmla="*/ 14 h 60"/>
                  <a:gd name="T22" fmla="*/ 36 w 36"/>
                  <a:gd name="T23" fmla="*/ 20 h 60"/>
                  <a:gd name="T24" fmla="*/ 36 w 36"/>
                  <a:gd name="T25" fmla="*/ 30 h 60"/>
                  <a:gd name="T26" fmla="*/ 36 w 36"/>
                  <a:gd name="T27" fmla="*/ 38 h 60"/>
                  <a:gd name="T28" fmla="*/ 34 w 36"/>
                  <a:gd name="T29" fmla="*/ 46 h 60"/>
                  <a:gd name="T30" fmla="*/ 30 w 36"/>
                  <a:gd name="T31" fmla="*/ 52 h 60"/>
                  <a:gd name="T32" fmla="*/ 26 w 36"/>
                  <a:gd name="T33" fmla="*/ 58 h 60"/>
                  <a:gd name="T34" fmla="*/ 22 w 36"/>
                  <a:gd name="T35" fmla="*/ 60 h 60"/>
                  <a:gd name="T36" fmla="*/ 18 w 36"/>
                  <a:gd name="T37" fmla="*/ 60 h 60"/>
                  <a:gd name="T38" fmla="*/ 14 w 36"/>
                  <a:gd name="T39" fmla="*/ 60 h 60"/>
                  <a:gd name="T40" fmla="*/ 8 w 36"/>
                  <a:gd name="T41" fmla="*/ 56 h 60"/>
                  <a:gd name="T42" fmla="*/ 6 w 36"/>
                  <a:gd name="T43" fmla="*/ 50 h 60"/>
                  <a:gd name="T44" fmla="*/ 2 w 36"/>
                  <a:gd name="T45" fmla="*/ 42 h 60"/>
                  <a:gd name="T46" fmla="*/ 0 w 36"/>
                  <a:gd name="T47" fmla="*/ 30 h 60"/>
                  <a:gd name="T48" fmla="*/ 8 w 36"/>
                  <a:gd name="T49" fmla="*/ 32 h 60"/>
                  <a:gd name="T50" fmla="*/ 10 w 36"/>
                  <a:gd name="T51" fmla="*/ 42 h 60"/>
                  <a:gd name="T52" fmla="*/ 12 w 36"/>
                  <a:gd name="T53" fmla="*/ 52 h 60"/>
                  <a:gd name="T54" fmla="*/ 14 w 36"/>
                  <a:gd name="T55" fmla="*/ 54 h 60"/>
                  <a:gd name="T56" fmla="*/ 16 w 36"/>
                  <a:gd name="T57" fmla="*/ 56 h 60"/>
                  <a:gd name="T58" fmla="*/ 18 w 36"/>
                  <a:gd name="T59" fmla="*/ 58 h 60"/>
                  <a:gd name="T60" fmla="*/ 20 w 36"/>
                  <a:gd name="T61" fmla="*/ 56 h 60"/>
                  <a:gd name="T62" fmla="*/ 24 w 36"/>
                  <a:gd name="T63" fmla="*/ 56 h 60"/>
                  <a:gd name="T64" fmla="*/ 26 w 36"/>
                  <a:gd name="T65" fmla="*/ 52 h 60"/>
                  <a:gd name="T66" fmla="*/ 26 w 36"/>
                  <a:gd name="T67" fmla="*/ 48 h 60"/>
                  <a:gd name="T68" fmla="*/ 28 w 36"/>
                  <a:gd name="T69" fmla="*/ 40 h 60"/>
                  <a:gd name="T70" fmla="*/ 28 w 36"/>
                  <a:gd name="T71" fmla="*/ 28 h 60"/>
                  <a:gd name="T72" fmla="*/ 28 w 36"/>
                  <a:gd name="T73" fmla="*/ 18 h 60"/>
                  <a:gd name="T74" fmla="*/ 26 w 36"/>
                  <a:gd name="T75" fmla="*/ 12 h 60"/>
                  <a:gd name="T76" fmla="*/ 26 w 36"/>
                  <a:gd name="T77" fmla="*/ 6 h 60"/>
                  <a:gd name="T78" fmla="*/ 22 w 36"/>
                  <a:gd name="T79" fmla="*/ 4 h 60"/>
                  <a:gd name="T80" fmla="*/ 22 w 36"/>
                  <a:gd name="T81" fmla="*/ 4 h 60"/>
                  <a:gd name="T82" fmla="*/ 18 w 36"/>
                  <a:gd name="T83" fmla="*/ 2 h 60"/>
                  <a:gd name="T84" fmla="*/ 16 w 36"/>
                  <a:gd name="T85" fmla="*/ 4 h 60"/>
                  <a:gd name="T86" fmla="*/ 14 w 36"/>
                  <a:gd name="T87" fmla="*/ 6 h 60"/>
                  <a:gd name="T88" fmla="*/ 12 w 36"/>
                  <a:gd name="T89" fmla="*/ 10 h 60"/>
                  <a:gd name="T90" fmla="*/ 10 w 36"/>
                  <a:gd name="T91" fmla="*/ 16 h 60"/>
                  <a:gd name="T92" fmla="*/ 8 w 36"/>
                  <a:gd name="T93" fmla="*/ 24 h 60"/>
                  <a:gd name="T94" fmla="*/ 8 w 36"/>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2" y="22"/>
                    </a:lnTo>
                    <a:lnTo>
                      <a:pt x="4" y="14"/>
                    </a:lnTo>
                    <a:lnTo>
                      <a:pt x="6" y="8"/>
                    </a:lnTo>
                    <a:lnTo>
                      <a:pt x="12" y="2"/>
                    </a:lnTo>
                    <a:lnTo>
                      <a:pt x="14" y="0"/>
                    </a:lnTo>
                    <a:lnTo>
                      <a:pt x="18" y="0"/>
                    </a:lnTo>
                    <a:lnTo>
                      <a:pt x="24" y="0"/>
                    </a:lnTo>
                    <a:lnTo>
                      <a:pt x="26" y="2"/>
                    </a:lnTo>
                    <a:lnTo>
                      <a:pt x="30" y="6"/>
                    </a:lnTo>
                    <a:lnTo>
                      <a:pt x="34" y="14"/>
                    </a:lnTo>
                    <a:lnTo>
                      <a:pt x="36" y="20"/>
                    </a:lnTo>
                    <a:lnTo>
                      <a:pt x="36" y="30"/>
                    </a:lnTo>
                    <a:lnTo>
                      <a:pt x="36" y="38"/>
                    </a:lnTo>
                    <a:lnTo>
                      <a:pt x="34" y="46"/>
                    </a:lnTo>
                    <a:lnTo>
                      <a:pt x="30" y="52"/>
                    </a:lnTo>
                    <a:lnTo>
                      <a:pt x="26" y="58"/>
                    </a:lnTo>
                    <a:lnTo>
                      <a:pt x="22" y="60"/>
                    </a:lnTo>
                    <a:lnTo>
                      <a:pt x="18" y="60"/>
                    </a:lnTo>
                    <a:lnTo>
                      <a:pt x="14" y="60"/>
                    </a:lnTo>
                    <a:lnTo>
                      <a:pt x="8" y="56"/>
                    </a:lnTo>
                    <a:lnTo>
                      <a:pt x="6" y="50"/>
                    </a:lnTo>
                    <a:lnTo>
                      <a:pt x="2" y="42"/>
                    </a:lnTo>
                    <a:lnTo>
                      <a:pt x="0" y="30"/>
                    </a:lnTo>
                    <a:close/>
                    <a:moveTo>
                      <a:pt x="8" y="32"/>
                    </a:moveTo>
                    <a:lnTo>
                      <a:pt x="10" y="42"/>
                    </a:lnTo>
                    <a:lnTo>
                      <a:pt x="12" y="52"/>
                    </a:lnTo>
                    <a:lnTo>
                      <a:pt x="14" y="54"/>
                    </a:lnTo>
                    <a:lnTo>
                      <a:pt x="16" y="56"/>
                    </a:lnTo>
                    <a:lnTo>
                      <a:pt x="18" y="58"/>
                    </a:lnTo>
                    <a:lnTo>
                      <a:pt x="20" y="56"/>
                    </a:lnTo>
                    <a:lnTo>
                      <a:pt x="24" y="56"/>
                    </a:lnTo>
                    <a:lnTo>
                      <a:pt x="26" y="52"/>
                    </a:lnTo>
                    <a:lnTo>
                      <a:pt x="26" y="48"/>
                    </a:lnTo>
                    <a:lnTo>
                      <a:pt x="28" y="40"/>
                    </a:lnTo>
                    <a:lnTo>
                      <a:pt x="28" y="28"/>
                    </a:lnTo>
                    <a:lnTo>
                      <a:pt x="28" y="18"/>
                    </a:lnTo>
                    <a:lnTo>
                      <a:pt x="26" y="12"/>
                    </a:lnTo>
                    <a:lnTo>
                      <a:pt x="26" y="6"/>
                    </a:lnTo>
                    <a:lnTo>
                      <a:pt x="22" y="4"/>
                    </a:lnTo>
                    <a:lnTo>
                      <a:pt x="18" y="2"/>
                    </a:lnTo>
                    <a:lnTo>
                      <a:pt x="16" y="4"/>
                    </a:lnTo>
                    <a:lnTo>
                      <a:pt x="14" y="6"/>
                    </a:lnTo>
                    <a:lnTo>
                      <a:pt x="12" y="10"/>
                    </a:lnTo>
                    <a:lnTo>
                      <a:pt x="10" y="16"/>
                    </a:lnTo>
                    <a:lnTo>
                      <a:pt x="8" y="24"/>
                    </a:lnTo>
                    <a:lnTo>
                      <a:pt x="8" y="32"/>
                    </a:lnTo>
                    <a:close/>
                  </a:path>
                </a:pathLst>
              </a:custGeom>
              <a:solidFill>
                <a:srgbClr val="000000"/>
              </a:solidFill>
              <a:ln w="0">
                <a:solidFill>
                  <a:srgbClr val="000000"/>
                </a:solidFill>
                <a:round/>
                <a:headEnd/>
                <a:tailEnd/>
              </a:ln>
            </p:spPr>
            <p:txBody>
              <a:bodyPr/>
              <a:lstStyle/>
              <a:p>
                <a:endParaRPr lang="en-CA"/>
              </a:p>
            </p:txBody>
          </p:sp>
          <p:sp>
            <p:nvSpPr>
              <p:cNvPr id="21604" name="Rectangle 103"/>
              <p:cNvSpPr>
                <a:spLocks noChangeArrowheads="1"/>
              </p:cNvSpPr>
              <p:nvPr/>
            </p:nvSpPr>
            <p:spPr bwMode="auto">
              <a:xfrm>
                <a:off x="3080" y="2336"/>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605" name="Freeform 104"/>
              <p:cNvSpPr>
                <a:spLocks noEditPoints="1"/>
              </p:cNvSpPr>
              <p:nvPr/>
            </p:nvSpPr>
            <p:spPr bwMode="auto">
              <a:xfrm>
                <a:off x="3226" y="2354"/>
                <a:ext cx="38" cy="60"/>
              </a:xfrm>
              <a:custGeom>
                <a:avLst/>
                <a:gdLst>
                  <a:gd name="T0" fmla="*/ 36 w 38"/>
                  <a:gd name="T1" fmla="*/ 0 h 60"/>
                  <a:gd name="T2" fmla="*/ 36 w 38"/>
                  <a:gd name="T3" fmla="*/ 2 h 60"/>
                  <a:gd name="T4" fmla="*/ 32 w 38"/>
                  <a:gd name="T5" fmla="*/ 2 h 60"/>
                  <a:gd name="T6" fmla="*/ 28 w 38"/>
                  <a:gd name="T7" fmla="*/ 4 h 60"/>
                  <a:gd name="T8" fmla="*/ 24 w 38"/>
                  <a:gd name="T9" fmla="*/ 6 h 60"/>
                  <a:gd name="T10" fmla="*/ 20 w 38"/>
                  <a:gd name="T11" fmla="*/ 10 h 60"/>
                  <a:gd name="T12" fmla="*/ 18 w 38"/>
                  <a:gd name="T13" fmla="*/ 12 h 60"/>
                  <a:gd name="T14" fmla="*/ 14 w 38"/>
                  <a:gd name="T15" fmla="*/ 16 h 60"/>
                  <a:gd name="T16" fmla="*/ 12 w 38"/>
                  <a:gd name="T17" fmla="*/ 22 h 60"/>
                  <a:gd name="T18" fmla="*/ 10 w 38"/>
                  <a:gd name="T19" fmla="*/ 26 h 60"/>
                  <a:gd name="T20" fmla="*/ 16 w 38"/>
                  <a:gd name="T21" fmla="*/ 24 h 60"/>
                  <a:gd name="T22" fmla="*/ 22 w 38"/>
                  <a:gd name="T23" fmla="*/ 22 h 60"/>
                  <a:gd name="T24" fmla="*/ 28 w 38"/>
                  <a:gd name="T25" fmla="*/ 24 h 60"/>
                  <a:gd name="T26" fmla="*/ 34 w 38"/>
                  <a:gd name="T27" fmla="*/ 28 h 60"/>
                  <a:gd name="T28" fmla="*/ 36 w 38"/>
                  <a:gd name="T29" fmla="*/ 32 h 60"/>
                  <a:gd name="T30" fmla="*/ 38 w 38"/>
                  <a:gd name="T31" fmla="*/ 40 h 60"/>
                  <a:gd name="T32" fmla="*/ 36 w 38"/>
                  <a:gd name="T33" fmla="*/ 46 h 60"/>
                  <a:gd name="T34" fmla="*/ 32 w 38"/>
                  <a:gd name="T35" fmla="*/ 52 h 60"/>
                  <a:gd name="T36" fmla="*/ 30 w 38"/>
                  <a:gd name="T37" fmla="*/ 56 h 60"/>
                  <a:gd name="T38" fmla="*/ 24 w 38"/>
                  <a:gd name="T39" fmla="*/ 60 h 60"/>
                  <a:gd name="T40" fmla="*/ 18 w 38"/>
                  <a:gd name="T41" fmla="*/ 60 h 60"/>
                  <a:gd name="T42" fmla="*/ 14 w 38"/>
                  <a:gd name="T43" fmla="*/ 60 h 60"/>
                  <a:gd name="T44" fmla="*/ 8 w 38"/>
                  <a:gd name="T45" fmla="*/ 56 h 60"/>
                  <a:gd name="T46" fmla="*/ 4 w 38"/>
                  <a:gd name="T47" fmla="*/ 50 h 60"/>
                  <a:gd name="T48" fmla="*/ 2 w 38"/>
                  <a:gd name="T49" fmla="*/ 44 h 60"/>
                  <a:gd name="T50" fmla="*/ 0 w 38"/>
                  <a:gd name="T51" fmla="*/ 36 h 60"/>
                  <a:gd name="T52" fmla="*/ 2 w 38"/>
                  <a:gd name="T53" fmla="*/ 28 h 60"/>
                  <a:gd name="T54" fmla="*/ 4 w 38"/>
                  <a:gd name="T55" fmla="*/ 22 h 60"/>
                  <a:gd name="T56" fmla="*/ 8 w 38"/>
                  <a:gd name="T57" fmla="*/ 14 h 60"/>
                  <a:gd name="T58" fmla="*/ 12 w 38"/>
                  <a:gd name="T59" fmla="*/ 10 h 60"/>
                  <a:gd name="T60" fmla="*/ 18 w 38"/>
                  <a:gd name="T61" fmla="*/ 4 h 60"/>
                  <a:gd name="T62" fmla="*/ 24 w 38"/>
                  <a:gd name="T63" fmla="*/ 2 h 60"/>
                  <a:gd name="T64" fmla="*/ 30 w 38"/>
                  <a:gd name="T65" fmla="*/ 0 h 60"/>
                  <a:gd name="T66" fmla="*/ 34 w 38"/>
                  <a:gd name="T67" fmla="*/ 0 h 60"/>
                  <a:gd name="T68" fmla="*/ 36 w 38"/>
                  <a:gd name="T69" fmla="*/ 0 h 60"/>
                  <a:gd name="T70" fmla="*/ 10 w 38"/>
                  <a:gd name="T71" fmla="*/ 30 h 60"/>
                  <a:gd name="T72" fmla="*/ 10 w 38"/>
                  <a:gd name="T73" fmla="*/ 36 h 60"/>
                  <a:gd name="T74" fmla="*/ 10 w 38"/>
                  <a:gd name="T75" fmla="*/ 40 h 60"/>
                  <a:gd name="T76" fmla="*/ 10 w 38"/>
                  <a:gd name="T77" fmla="*/ 44 h 60"/>
                  <a:gd name="T78" fmla="*/ 10 w 38"/>
                  <a:gd name="T79" fmla="*/ 48 h 60"/>
                  <a:gd name="T80" fmla="*/ 12 w 38"/>
                  <a:gd name="T81" fmla="*/ 52 h 60"/>
                  <a:gd name="T82" fmla="*/ 14 w 38"/>
                  <a:gd name="T83" fmla="*/ 56 h 60"/>
                  <a:gd name="T84" fmla="*/ 18 w 38"/>
                  <a:gd name="T85" fmla="*/ 56 h 60"/>
                  <a:gd name="T86" fmla="*/ 20 w 38"/>
                  <a:gd name="T87" fmla="*/ 58 h 60"/>
                  <a:gd name="T88" fmla="*/ 24 w 38"/>
                  <a:gd name="T89" fmla="*/ 56 h 60"/>
                  <a:gd name="T90" fmla="*/ 26 w 38"/>
                  <a:gd name="T91" fmla="*/ 54 h 60"/>
                  <a:gd name="T92" fmla="*/ 28 w 38"/>
                  <a:gd name="T93" fmla="*/ 50 h 60"/>
                  <a:gd name="T94" fmla="*/ 30 w 38"/>
                  <a:gd name="T95" fmla="*/ 44 h 60"/>
                  <a:gd name="T96" fmla="*/ 28 w 38"/>
                  <a:gd name="T97" fmla="*/ 38 h 60"/>
                  <a:gd name="T98" fmla="*/ 26 w 38"/>
                  <a:gd name="T99" fmla="*/ 32 h 60"/>
                  <a:gd name="T100" fmla="*/ 24 w 38"/>
                  <a:gd name="T101" fmla="*/ 28 h 60"/>
                  <a:gd name="T102" fmla="*/ 18 w 38"/>
                  <a:gd name="T103" fmla="*/ 26 h 60"/>
                  <a:gd name="T104" fmla="*/ 16 w 38"/>
                  <a:gd name="T105" fmla="*/ 26 h 60"/>
                  <a:gd name="T106" fmla="*/ 16 w 38"/>
                  <a:gd name="T107" fmla="*/ 28 h 60"/>
                  <a:gd name="T108" fmla="*/ 14 w 38"/>
                  <a:gd name="T109" fmla="*/ 28 h 60"/>
                  <a:gd name="T110" fmla="*/ 10 w 38"/>
                  <a:gd name="T111" fmla="*/ 30 h 6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8"/>
                  <a:gd name="T169" fmla="*/ 0 h 60"/>
                  <a:gd name="T170" fmla="*/ 38 w 38"/>
                  <a:gd name="T171" fmla="*/ 60 h 6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8" h="60">
                    <a:moveTo>
                      <a:pt x="36" y="0"/>
                    </a:moveTo>
                    <a:lnTo>
                      <a:pt x="36" y="2"/>
                    </a:lnTo>
                    <a:lnTo>
                      <a:pt x="32" y="2"/>
                    </a:lnTo>
                    <a:lnTo>
                      <a:pt x="28" y="4"/>
                    </a:lnTo>
                    <a:lnTo>
                      <a:pt x="24" y="6"/>
                    </a:lnTo>
                    <a:lnTo>
                      <a:pt x="20" y="10"/>
                    </a:lnTo>
                    <a:lnTo>
                      <a:pt x="18" y="12"/>
                    </a:lnTo>
                    <a:lnTo>
                      <a:pt x="14" y="16"/>
                    </a:lnTo>
                    <a:lnTo>
                      <a:pt x="12" y="22"/>
                    </a:lnTo>
                    <a:lnTo>
                      <a:pt x="10" y="26"/>
                    </a:lnTo>
                    <a:lnTo>
                      <a:pt x="16" y="24"/>
                    </a:lnTo>
                    <a:lnTo>
                      <a:pt x="22" y="22"/>
                    </a:lnTo>
                    <a:lnTo>
                      <a:pt x="28" y="24"/>
                    </a:lnTo>
                    <a:lnTo>
                      <a:pt x="34" y="28"/>
                    </a:lnTo>
                    <a:lnTo>
                      <a:pt x="36" y="32"/>
                    </a:lnTo>
                    <a:lnTo>
                      <a:pt x="38" y="40"/>
                    </a:lnTo>
                    <a:lnTo>
                      <a:pt x="36" y="46"/>
                    </a:lnTo>
                    <a:lnTo>
                      <a:pt x="32" y="52"/>
                    </a:lnTo>
                    <a:lnTo>
                      <a:pt x="30" y="56"/>
                    </a:lnTo>
                    <a:lnTo>
                      <a:pt x="24" y="60"/>
                    </a:lnTo>
                    <a:lnTo>
                      <a:pt x="18" y="60"/>
                    </a:lnTo>
                    <a:lnTo>
                      <a:pt x="14" y="60"/>
                    </a:lnTo>
                    <a:lnTo>
                      <a:pt x="8" y="56"/>
                    </a:lnTo>
                    <a:lnTo>
                      <a:pt x="4" y="50"/>
                    </a:lnTo>
                    <a:lnTo>
                      <a:pt x="2" y="44"/>
                    </a:lnTo>
                    <a:lnTo>
                      <a:pt x="0" y="36"/>
                    </a:lnTo>
                    <a:lnTo>
                      <a:pt x="2" y="28"/>
                    </a:lnTo>
                    <a:lnTo>
                      <a:pt x="4" y="22"/>
                    </a:lnTo>
                    <a:lnTo>
                      <a:pt x="8" y="14"/>
                    </a:lnTo>
                    <a:lnTo>
                      <a:pt x="12" y="10"/>
                    </a:lnTo>
                    <a:lnTo>
                      <a:pt x="18" y="4"/>
                    </a:lnTo>
                    <a:lnTo>
                      <a:pt x="24" y="2"/>
                    </a:lnTo>
                    <a:lnTo>
                      <a:pt x="30" y="0"/>
                    </a:lnTo>
                    <a:lnTo>
                      <a:pt x="34" y="0"/>
                    </a:lnTo>
                    <a:lnTo>
                      <a:pt x="36" y="0"/>
                    </a:lnTo>
                    <a:close/>
                    <a:moveTo>
                      <a:pt x="10" y="30"/>
                    </a:moveTo>
                    <a:lnTo>
                      <a:pt x="10" y="36"/>
                    </a:lnTo>
                    <a:lnTo>
                      <a:pt x="10" y="40"/>
                    </a:lnTo>
                    <a:lnTo>
                      <a:pt x="10" y="44"/>
                    </a:lnTo>
                    <a:lnTo>
                      <a:pt x="10" y="48"/>
                    </a:lnTo>
                    <a:lnTo>
                      <a:pt x="12" y="52"/>
                    </a:lnTo>
                    <a:lnTo>
                      <a:pt x="14" y="56"/>
                    </a:lnTo>
                    <a:lnTo>
                      <a:pt x="18" y="56"/>
                    </a:lnTo>
                    <a:lnTo>
                      <a:pt x="20" y="58"/>
                    </a:lnTo>
                    <a:lnTo>
                      <a:pt x="24" y="56"/>
                    </a:lnTo>
                    <a:lnTo>
                      <a:pt x="26" y="54"/>
                    </a:lnTo>
                    <a:lnTo>
                      <a:pt x="28" y="50"/>
                    </a:lnTo>
                    <a:lnTo>
                      <a:pt x="30" y="44"/>
                    </a:lnTo>
                    <a:lnTo>
                      <a:pt x="28" y="38"/>
                    </a:lnTo>
                    <a:lnTo>
                      <a:pt x="26" y="32"/>
                    </a:lnTo>
                    <a:lnTo>
                      <a:pt x="24" y="28"/>
                    </a:lnTo>
                    <a:lnTo>
                      <a:pt x="18" y="26"/>
                    </a:lnTo>
                    <a:lnTo>
                      <a:pt x="16" y="26"/>
                    </a:lnTo>
                    <a:lnTo>
                      <a:pt x="16" y="28"/>
                    </a:lnTo>
                    <a:lnTo>
                      <a:pt x="14" y="28"/>
                    </a:lnTo>
                    <a:lnTo>
                      <a:pt x="10" y="30"/>
                    </a:lnTo>
                    <a:close/>
                  </a:path>
                </a:pathLst>
              </a:custGeom>
              <a:solidFill>
                <a:srgbClr val="000000"/>
              </a:solidFill>
              <a:ln w="0">
                <a:solidFill>
                  <a:srgbClr val="000000"/>
                </a:solidFill>
                <a:round/>
                <a:headEnd/>
                <a:tailEnd/>
              </a:ln>
            </p:spPr>
            <p:txBody>
              <a:bodyPr/>
              <a:lstStyle/>
              <a:p>
                <a:endParaRPr lang="en-CA"/>
              </a:p>
            </p:txBody>
          </p:sp>
          <p:sp>
            <p:nvSpPr>
              <p:cNvPr id="21606" name="Rectangle 105"/>
              <p:cNvSpPr>
                <a:spLocks noChangeArrowheads="1"/>
              </p:cNvSpPr>
              <p:nvPr/>
            </p:nvSpPr>
            <p:spPr bwMode="auto">
              <a:xfrm>
                <a:off x="3528" y="2336"/>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607" name="Freeform 106"/>
              <p:cNvSpPr>
                <a:spLocks noEditPoints="1"/>
              </p:cNvSpPr>
              <p:nvPr/>
            </p:nvSpPr>
            <p:spPr bwMode="auto">
              <a:xfrm>
                <a:off x="3672" y="2354"/>
                <a:ext cx="34" cy="60"/>
              </a:xfrm>
              <a:custGeom>
                <a:avLst/>
                <a:gdLst>
                  <a:gd name="T0" fmla="*/ 6 w 34"/>
                  <a:gd name="T1" fmla="*/ 24 h 60"/>
                  <a:gd name="T2" fmla="*/ 2 w 34"/>
                  <a:gd name="T3" fmla="*/ 18 h 60"/>
                  <a:gd name="T4" fmla="*/ 2 w 34"/>
                  <a:gd name="T5" fmla="*/ 8 h 60"/>
                  <a:gd name="T6" fmla="*/ 12 w 34"/>
                  <a:gd name="T7" fmla="*/ 0 h 60"/>
                  <a:gd name="T8" fmla="*/ 24 w 34"/>
                  <a:gd name="T9" fmla="*/ 0 h 60"/>
                  <a:gd name="T10" fmla="*/ 32 w 34"/>
                  <a:gd name="T11" fmla="*/ 8 h 60"/>
                  <a:gd name="T12" fmla="*/ 34 w 34"/>
                  <a:gd name="T13" fmla="*/ 16 h 60"/>
                  <a:gd name="T14" fmla="*/ 28 w 34"/>
                  <a:gd name="T15" fmla="*/ 22 h 60"/>
                  <a:gd name="T16" fmla="*/ 28 w 34"/>
                  <a:gd name="T17" fmla="*/ 32 h 60"/>
                  <a:gd name="T18" fmla="*/ 34 w 34"/>
                  <a:gd name="T19" fmla="*/ 40 h 60"/>
                  <a:gd name="T20" fmla="*/ 34 w 34"/>
                  <a:gd name="T21" fmla="*/ 52 h 60"/>
                  <a:gd name="T22" fmla="*/ 24 w 34"/>
                  <a:gd name="T23" fmla="*/ 60 h 60"/>
                  <a:gd name="T24" fmla="*/ 12 w 34"/>
                  <a:gd name="T25" fmla="*/ 60 h 60"/>
                  <a:gd name="T26" fmla="*/ 4 w 34"/>
                  <a:gd name="T27" fmla="*/ 56 h 60"/>
                  <a:gd name="T28" fmla="*/ 0 w 34"/>
                  <a:gd name="T29" fmla="*/ 46 h 60"/>
                  <a:gd name="T30" fmla="*/ 4 w 34"/>
                  <a:gd name="T31" fmla="*/ 38 h 60"/>
                  <a:gd name="T32" fmla="*/ 12 w 34"/>
                  <a:gd name="T33" fmla="*/ 30 h 60"/>
                  <a:gd name="T34" fmla="*/ 22 w 34"/>
                  <a:gd name="T35" fmla="*/ 22 h 60"/>
                  <a:gd name="T36" fmla="*/ 26 w 34"/>
                  <a:gd name="T37" fmla="*/ 16 h 60"/>
                  <a:gd name="T38" fmla="*/ 24 w 34"/>
                  <a:gd name="T39" fmla="*/ 8 h 60"/>
                  <a:gd name="T40" fmla="*/ 20 w 34"/>
                  <a:gd name="T41" fmla="*/ 4 h 60"/>
                  <a:gd name="T42" fmla="*/ 14 w 34"/>
                  <a:gd name="T43" fmla="*/ 4 h 60"/>
                  <a:gd name="T44" fmla="*/ 10 w 34"/>
                  <a:gd name="T45" fmla="*/ 8 h 60"/>
                  <a:gd name="T46" fmla="*/ 10 w 34"/>
                  <a:gd name="T47" fmla="*/ 14 h 60"/>
                  <a:gd name="T48" fmla="*/ 12 w 34"/>
                  <a:gd name="T49" fmla="*/ 18 h 60"/>
                  <a:gd name="T50" fmla="*/ 20 w 34"/>
                  <a:gd name="T51" fmla="*/ 26 h 60"/>
                  <a:gd name="T52" fmla="*/ 12 w 34"/>
                  <a:gd name="T53" fmla="*/ 34 h 60"/>
                  <a:gd name="T54" fmla="*/ 10 w 34"/>
                  <a:gd name="T55" fmla="*/ 42 h 60"/>
                  <a:gd name="T56" fmla="*/ 10 w 34"/>
                  <a:gd name="T57" fmla="*/ 50 h 60"/>
                  <a:gd name="T58" fmla="*/ 14 w 34"/>
                  <a:gd name="T59" fmla="*/ 56 h 60"/>
                  <a:gd name="T60" fmla="*/ 22 w 34"/>
                  <a:gd name="T61" fmla="*/ 56 h 60"/>
                  <a:gd name="T62" fmla="*/ 26 w 34"/>
                  <a:gd name="T63" fmla="*/ 52 h 60"/>
                  <a:gd name="T64" fmla="*/ 26 w 34"/>
                  <a:gd name="T65" fmla="*/ 46 h 60"/>
                  <a:gd name="T66" fmla="*/ 22 w 34"/>
                  <a:gd name="T67" fmla="*/ 40 h 60"/>
                  <a:gd name="T68" fmla="*/ 14 w 34"/>
                  <a:gd name="T69" fmla="*/ 32 h 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4"/>
                  <a:gd name="T106" fmla="*/ 0 h 60"/>
                  <a:gd name="T107" fmla="*/ 34 w 34"/>
                  <a:gd name="T108" fmla="*/ 60 h 6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4" h="60">
                    <a:moveTo>
                      <a:pt x="12" y="30"/>
                    </a:moveTo>
                    <a:lnTo>
                      <a:pt x="6" y="24"/>
                    </a:lnTo>
                    <a:lnTo>
                      <a:pt x="4" y="20"/>
                    </a:lnTo>
                    <a:lnTo>
                      <a:pt x="2" y="18"/>
                    </a:lnTo>
                    <a:lnTo>
                      <a:pt x="2" y="14"/>
                    </a:lnTo>
                    <a:lnTo>
                      <a:pt x="2" y="8"/>
                    </a:lnTo>
                    <a:lnTo>
                      <a:pt x="6" y="4"/>
                    </a:lnTo>
                    <a:lnTo>
                      <a:pt x="12" y="0"/>
                    </a:lnTo>
                    <a:lnTo>
                      <a:pt x="18" y="0"/>
                    </a:lnTo>
                    <a:lnTo>
                      <a:pt x="24" y="0"/>
                    </a:lnTo>
                    <a:lnTo>
                      <a:pt x="30" y="4"/>
                    </a:lnTo>
                    <a:lnTo>
                      <a:pt x="32" y="8"/>
                    </a:lnTo>
                    <a:lnTo>
                      <a:pt x="34" y="12"/>
                    </a:lnTo>
                    <a:lnTo>
                      <a:pt x="34" y="16"/>
                    </a:lnTo>
                    <a:lnTo>
                      <a:pt x="32" y="20"/>
                    </a:lnTo>
                    <a:lnTo>
                      <a:pt x="28" y="22"/>
                    </a:lnTo>
                    <a:lnTo>
                      <a:pt x="22" y="28"/>
                    </a:lnTo>
                    <a:lnTo>
                      <a:pt x="28" y="32"/>
                    </a:lnTo>
                    <a:lnTo>
                      <a:pt x="32" y="36"/>
                    </a:lnTo>
                    <a:lnTo>
                      <a:pt x="34" y="40"/>
                    </a:lnTo>
                    <a:lnTo>
                      <a:pt x="34" y="46"/>
                    </a:lnTo>
                    <a:lnTo>
                      <a:pt x="34" y="52"/>
                    </a:lnTo>
                    <a:lnTo>
                      <a:pt x="30" y="56"/>
                    </a:lnTo>
                    <a:lnTo>
                      <a:pt x="24" y="60"/>
                    </a:lnTo>
                    <a:lnTo>
                      <a:pt x="18" y="60"/>
                    </a:lnTo>
                    <a:lnTo>
                      <a:pt x="12" y="60"/>
                    </a:lnTo>
                    <a:lnTo>
                      <a:pt x="8" y="58"/>
                    </a:lnTo>
                    <a:lnTo>
                      <a:pt x="4" y="56"/>
                    </a:lnTo>
                    <a:lnTo>
                      <a:pt x="2" y="50"/>
                    </a:lnTo>
                    <a:lnTo>
                      <a:pt x="0" y="46"/>
                    </a:lnTo>
                    <a:lnTo>
                      <a:pt x="2" y="42"/>
                    </a:lnTo>
                    <a:lnTo>
                      <a:pt x="4" y="38"/>
                    </a:lnTo>
                    <a:lnTo>
                      <a:pt x="6" y="34"/>
                    </a:lnTo>
                    <a:lnTo>
                      <a:pt x="12" y="30"/>
                    </a:lnTo>
                    <a:close/>
                    <a:moveTo>
                      <a:pt x="20" y="26"/>
                    </a:moveTo>
                    <a:lnTo>
                      <a:pt x="22" y="22"/>
                    </a:lnTo>
                    <a:lnTo>
                      <a:pt x="24" y="18"/>
                    </a:lnTo>
                    <a:lnTo>
                      <a:pt x="26" y="16"/>
                    </a:lnTo>
                    <a:lnTo>
                      <a:pt x="26" y="12"/>
                    </a:lnTo>
                    <a:lnTo>
                      <a:pt x="24" y="8"/>
                    </a:lnTo>
                    <a:lnTo>
                      <a:pt x="24" y="6"/>
                    </a:lnTo>
                    <a:lnTo>
                      <a:pt x="20" y="4"/>
                    </a:lnTo>
                    <a:lnTo>
                      <a:pt x="18" y="2"/>
                    </a:lnTo>
                    <a:lnTo>
                      <a:pt x="14" y="4"/>
                    </a:lnTo>
                    <a:lnTo>
                      <a:pt x="12" y="6"/>
                    </a:lnTo>
                    <a:lnTo>
                      <a:pt x="10" y="8"/>
                    </a:lnTo>
                    <a:lnTo>
                      <a:pt x="10" y="12"/>
                    </a:lnTo>
                    <a:lnTo>
                      <a:pt x="10" y="14"/>
                    </a:lnTo>
                    <a:lnTo>
                      <a:pt x="10" y="16"/>
                    </a:lnTo>
                    <a:lnTo>
                      <a:pt x="12" y="18"/>
                    </a:lnTo>
                    <a:lnTo>
                      <a:pt x="14" y="20"/>
                    </a:lnTo>
                    <a:lnTo>
                      <a:pt x="20" y="26"/>
                    </a:lnTo>
                    <a:close/>
                    <a:moveTo>
                      <a:pt x="14" y="32"/>
                    </a:moveTo>
                    <a:lnTo>
                      <a:pt x="12" y="34"/>
                    </a:lnTo>
                    <a:lnTo>
                      <a:pt x="10" y="38"/>
                    </a:lnTo>
                    <a:lnTo>
                      <a:pt x="10" y="42"/>
                    </a:lnTo>
                    <a:lnTo>
                      <a:pt x="10" y="46"/>
                    </a:lnTo>
                    <a:lnTo>
                      <a:pt x="10" y="50"/>
                    </a:lnTo>
                    <a:lnTo>
                      <a:pt x="12" y="54"/>
                    </a:lnTo>
                    <a:lnTo>
                      <a:pt x="14" y="56"/>
                    </a:lnTo>
                    <a:lnTo>
                      <a:pt x="18" y="58"/>
                    </a:lnTo>
                    <a:lnTo>
                      <a:pt x="22" y="56"/>
                    </a:lnTo>
                    <a:lnTo>
                      <a:pt x="24" y="54"/>
                    </a:lnTo>
                    <a:lnTo>
                      <a:pt x="26" y="52"/>
                    </a:lnTo>
                    <a:lnTo>
                      <a:pt x="26" y="48"/>
                    </a:lnTo>
                    <a:lnTo>
                      <a:pt x="26" y="46"/>
                    </a:lnTo>
                    <a:lnTo>
                      <a:pt x="24" y="44"/>
                    </a:lnTo>
                    <a:lnTo>
                      <a:pt x="22" y="40"/>
                    </a:lnTo>
                    <a:lnTo>
                      <a:pt x="20" y="36"/>
                    </a:lnTo>
                    <a:lnTo>
                      <a:pt x="14" y="32"/>
                    </a:lnTo>
                    <a:close/>
                  </a:path>
                </a:pathLst>
              </a:custGeom>
              <a:solidFill>
                <a:srgbClr val="000000"/>
              </a:solidFill>
              <a:ln w="0">
                <a:solidFill>
                  <a:srgbClr val="000000"/>
                </a:solidFill>
                <a:round/>
                <a:headEnd/>
                <a:tailEnd/>
              </a:ln>
            </p:spPr>
            <p:txBody>
              <a:bodyPr/>
              <a:lstStyle/>
              <a:p>
                <a:endParaRPr lang="en-CA"/>
              </a:p>
            </p:txBody>
          </p:sp>
          <p:sp>
            <p:nvSpPr>
              <p:cNvPr id="21608" name="Rectangle 107"/>
              <p:cNvSpPr>
                <a:spLocks noChangeArrowheads="1"/>
              </p:cNvSpPr>
              <p:nvPr/>
            </p:nvSpPr>
            <p:spPr bwMode="auto">
              <a:xfrm>
                <a:off x="3848" y="2336"/>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609" name="Freeform 108"/>
              <p:cNvSpPr>
                <a:spLocks noEditPoints="1"/>
              </p:cNvSpPr>
              <p:nvPr/>
            </p:nvSpPr>
            <p:spPr bwMode="auto">
              <a:xfrm>
                <a:off x="3994" y="2354"/>
                <a:ext cx="36" cy="60"/>
              </a:xfrm>
              <a:custGeom>
                <a:avLst/>
                <a:gdLst>
                  <a:gd name="T0" fmla="*/ 36 w 36"/>
                  <a:gd name="T1" fmla="*/ 0 h 60"/>
                  <a:gd name="T2" fmla="*/ 36 w 36"/>
                  <a:gd name="T3" fmla="*/ 2 h 60"/>
                  <a:gd name="T4" fmla="*/ 30 w 36"/>
                  <a:gd name="T5" fmla="*/ 2 h 60"/>
                  <a:gd name="T6" fmla="*/ 26 w 36"/>
                  <a:gd name="T7" fmla="*/ 4 h 60"/>
                  <a:gd name="T8" fmla="*/ 22 w 36"/>
                  <a:gd name="T9" fmla="*/ 6 h 60"/>
                  <a:gd name="T10" fmla="*/ 20 w 36"/>
                  <a:gd name="T11" fmla="*/ 10 h 60"/>
                  <a:gd name="T12" fmla="*/ 16 w 36"/>
                  <a:gd name="T13" fmla="*/ 12 h 60"/>
                  <a:gd name="T14" fmla="*/ 14 w 36"/>
                  <a:gd name="T15" fmla="*/ 16 h 60"/>
                  <a:gd name="T16" fmla="*/ 12 w 36"/>
                  <a:gd name="T17" fmla="*/ 22 h 60"/>
                  <a:gd name="T18" fmla="*/ 10 w 36"/>
                  <a:gd name="T19" fmla="*/ 26 h 60"/>
                  <a:gd name="T20" fmla="*/ 16 w 36"/>
                  <a:gd name="T21" fmla="*/ 24 h 60"/>
                  <a:gd name="T22" fmla="*/ 22 w 36"/>
                  <a:gd name="T23" fmla="*/ 22 h 60"/>
                  <a:gd name="T24" fmla="*/ 28 w 36"/>
                  <a:gd name="T25" fmla="*/ 24 h 60"/>
                  <a:gd name="T26" fmla="*/ 32 w 36"/>
                  <a:gd name="T27" fmla="*/ 28 h 60"/>
                  <a:gd name="T28" fmla="*/ 36 w 36"/>
                  <a:gd name="T29" fmla="*/ 32 h 60"/>
                  <a:gd name="T30" fmla="*/ 36 w 36"/>
                  <a:gd name="T31" fmla="*/ 40 h 60"/>
                  <a:gd name="T32" fmla="*/ 36 w 36"/>
                  <a:gd name="T33" fmla="*/ 46 h 60"/>
                  <a:gd name="T34" fmla="*/ 32 w 36"/>
                  <a:gd name="T35" fmla="*/ 52 h 60"/>
                  <a:gd name="T36" fmla="*/ 28 w 36"/>
                  <a:gd name="T37" fmla="*/ 56 h 60"/>
                  <a:gd name="T38" fmla="*/ 24 w 36"/>
                  <a:gd name="T39" fmla="*/ 60 h 60"/>
                  <a:gd name="T40" fmla="*/ 18 w 36"/>
                  <a:gd name="T41" fmla="*/ 60 h 60"/>
                  <a:gd name="T42" fmla="*/ 12 w 36"/>
                  <a:gd name="T43" fmla="*/ 60 h 60"/>
                  <a:gd name="T44" fmla="*/ 8 w 36"/>
                  <a:gd name="T45" fmla="*/ 56 h 60"/>
                  <a:gd name="T46" fmla="*/ 4 w 36"/>
                  <a:gd name="T47" fmla="*/ 50 h 60"/>
                  <a:gd name="T48" fmla="*/ 2 w 36"/>
                  <a:gd name="T49" fmla="*/ 44 h 60"/>
                  <a:gd name="T50" fmla="*/ 0 w 36"/>
                  <a:gd name="T51" fmla="*/ 36 h 60"/>
                  <a:gd name="T52" fmla="*/ 0 w 36"/>
                  <a:gd name="T53" fmla="*/ 28 h 60"/>
                  <a:gd name="T54" fmla="*/ 4 w 36"/>
                  <a:gd name="T55" fmla="*/ 22 h 60"/>
                  <a:gd name="T56" fmla="*/ 8 w 36"/>
                  <a:gd name="T57" fmla="*/ 14 h 60"/>
                  <a:gd name="T58" fmla="*/ 12 w 36"/>
                  <a:gd name="T59" fmla="*/ 10 h 60"/>
                  <a:gd name="T60" fmla="*/ 18 w 36"/>
                  <a:gd name="T61" fmla="*/ 4 h 60"/>
                  <a:gd name="T62" fmla="*/ 24 w 36"/>
                  <a:gd name="T63" fmla="*/ 2 h 60"/>
                  <a:gd name="T64" fmla="*/ 28 w 36"/>
                  <a:gd name="T65" fmla="*/ 0 h 60"/>
                  <a:gd name="T66" fmla="*/ 34 w 36"/>
                  <a:gd name="T67" fmla="*/ 0 h 60"/>
                  <a:gd name="T68" fmla="*/ 36 w 36"/>
                  <a:gd name="T69" fmla="*/ 0 h 60"/>
                  <a:gd name="T70" fmla="*/ 10 w 36"/>
                  <a:gd name="T71" fmla="*/ 30 h 60"/>
                  <a:gd name="T72" fmla="*/ 8 w 36"/>
                  <a:gd name="T73" fmla="*/ 36 h 60"/>
                  <a:gd name="T74" fmla="*/ 8 w 36"/>
                  <a:gd name="T75" fmla="*/ 40 h 60"/>
                  <a:gd name="T76" fmla="*/ 8 w 36"/>
                  <a:gd name="T77" fmla="*/ 44 h 60"/>
                  <a:gd name="T78" fmla="*/ 10 w 36"/>
                  <a:gd name="T79" fmla="*/ 48 h 60"/>
                  <a:gd name="T80" fmla="*/ 12 w 36"/>
                  <a:gd name="T81" fmla="*/ 52 h 60"/>
                  <a:gd name="T82" fmla="*/ 14 w 36"/>
                  <a:gd name="T83" fmla="*/ 56 h 60"/>
                  <a:gd name="T84" fmla="*/ 16 w 36"/>
                  <a:gd name="T85" fmla="*/ 56 h 60"/>
                  <a:gd name="T86" fmla="*/ 20 w 36"/>
                  <a:gd name="T87" fmla="*/ 58 h 60"/>
                  <a:gd name="T88" fmla="*/ 22 w 36"/>
                  <a:gd name="T89" fmla="*/ 56 h 60"/>
                  <a:gd name="T90" fmla="*/ 26 w 36"/>
                  <a:gd name="T91" fmla="*/ 54 h 60"/>
                  <a:gd name="T92" fmla="*/ 28 w 36"/>
                  <a:gd name="T93" fmla="*/ 50 h 60"/>
                  <a:gd name="T94" fmla="*/ 28 w 36"/>
                  <a:gd name="T95" fmla="*/ 44 h 60"/>
                  <a:gd name="T96" fmla="*/ 28 w 36"/>
                  <a:gd name="T97" fmla="*/ 38 h 60"/>
                  <a:gd name="T98" fmla="*/ 26 w 36"/>
                  <a:gd name="T99" fmla="*/ 32 h 60"/>
                  <a:gd name="T100" fmla="*/ 22 w 36"/>
                  <a:gd name="T101" fmla="*/ 28 h 60"/>
                  <a:gd name="T102" fmla="*/ 18 w 36"/>
                  <a:gd name="T103" fmla="*/ 26 h 60"/>
                  <a:gd name="T104" fmla="*/ 16 w 36"/>
                  <a:gd name="T105" fmla="*/ 26 h 60"/>
                  <a:gd name="T106" fmla="*/ 14 w 36"/>
                  <a:gd name="T107" fmla="*/ 28 h 60"/>
                  <a:gd name="T108" fmla="*/ 12 w 36"/>
                  <a:gd name="T109" fmla="*/ 28 h 60"/>
                  <a:gd name="T110" fmla="*/ 10 w 36"/>
                  <a:gd name="T111" fmla="*/ 30 h 6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6"/>
                  <a:gd name="T169" fmla="*/ 0 h 60"/>
                  <a:gd name="T170" fmla="*/ 36 w 36"/>
                  <a:gd name="T171" fmla="*/ 60 h 6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6" h="60">
                    <a:moveTo>
                      <a:pt x="36" y="0"/>
                    </a:moveTo>
                    <a:lnTo>
                      <a:pt x="36" y="2"/>
                    </a:lnTo>
                    <a:lnTo>
                      <a:pt x="30" y="2"/>
                    </a:lnTo>
                    <a:lnTo>
                      <a:pt x="26" y="4"/>
                    </a:lnTo>
                    <a:lnTo>
                      <a:pt x="22" y="6"/>
                    </a:lnTo>
                    <a:lnTo>
                      <a:pt x="20" y="10"/>
                    </a:lnTo>
                    <a:lnTo>
                      <a:pt x="16" y="12"/>
                    </a:lnTo>
                    <a:lnTo>
                      <a:pt x="14" y="16"/>
                    </a:lnTo>
                    <a:lnTo>
                      <a:pt x="12" y="22"/>
                    </a:lnTo>
                    <a:lnTo>
                      <a:pt x="10" y="26"/>
                    </a:lnTo>
                    <a:lnTo>
                      <a:pt x="16" y="24"/>
                    </a:lnTo>
                    <a:lnTo>
                      <a:pt x="22" y="22"/>
                    </a:lnTo>
                    <a:lnTo>
                      <a:pt x="28" y="24"/>
                    </a:lnTo>
                    <a:lnTo>
                      <a:pt x="32" y="28"/>
                    </a:lnTo>
                    <a:lnTo>
                      <a:pt x="36" y="32"/>
                    </a:lnTo>
                    <a:lnTo>
                      <a:pt x="36" y="40"/>
                    </a:lnTo>
                    <a:lnTo>
                      <a:pt x="36" y="46"/>
                    </a:lnTo>
                    <a:lnTo>
                      <a:pt x="32" y="52"/>
                    </a:lnTo>
                    <a:lnTo>
                      <a:pt x="28" y="56"/>
                    </a:lnTo>
                    <a:lnTo>
                      <a:pt x="24" y="60"/>
                    </a:lnTo>
                    <a:lnTo>
                      <a:pt x="18" y="60"/>
                    </a:lnTo>
                    <a:lnTo>
                      <a:pt x="12" y="60"/>
                    </a:lnTo>
                    <a:lnTo>
                      <a:pt x="8" y="56"/>
                    </a:lnTo>
                    <a:lnTo>
                      <a:pt x="4" y="50"/>
                    </a:lnTo>
                    <a:lnTo>
                      <a:pt x="2" y="44"/>
                    </a:lnTo>
                    <a:lnTo>
                      <a:pt x="0" y="36"/>
                    </a:lnTo>
                    <a:lnTo>
                      <a:pt x="0" y="28"/>
                    </a:lnTo>
                    <a:lnTo>
                      <a:pt x="4" y="22"/>
                    </a:lnTo>
                    <a:lnTo>
                      <a:pt x="8" y="14"/>
                    </a:lnTo>
                    <a:lnTo>
                      <a:pt x="12" y="10"/>
                    </a:lnTo>
                    <a:lnTo>
                      <a:pt x="18" y="4"/>
                    </a:lnTo>
                    <a:lnTo>
                      <a:pt x="24" y="2"/>
                    </a:lnTo>
                    <a:lnTo>
                      <a:pt x="28" y="0"/>
                    </a:lnTo>
                    <a:lnTo>
                      <a:pt x="34" y="0"/>
                    </a:lnTo>
                    <a:lnTo>
                      <a:pt x="36" y="0"/>
                    </a:lnTo>
                    <a:close/>
                    <a:moveTo>
                      <a:pt x="10" y="30"/>
                    </a:moveTo>
                    <a:lnTo>
                      <a:pt x="8" y="36"/>
                    </a:lnTo>
                    <a:lnTo>
                      <a:pt x="8" y="40"/>
                    </a:lnTo>
                    <a:lnTo>
                      <a:pt x="8" y="44"/>
                    </a:lnTo>
                    <a:lnTo>
                      <a:pt x="10" y="48"/>
                    </a:lnTo>
                    <a:lnTo>
                      <a:pt x="12" y="52"/>
                    </a:lnTo>
                    <a:lnTo>
                      <a:pt x="14" y="56"/>
                    </a:lnTo>
                    <a:lnTo>
                      <a:pt x="16" y="56"/>
                    </a:lnTo>
                    <a:lnTo>
                      <a:pt x="20" y="58"/>
                    </a:lnTo>
                    <a:lnTo>
                      <a:pt x="22" y="56"/>
                    </a:lnTo>
                    <a:lnTo>
                      <a:pt x="26" y="54"/>
                    </a:lnTo>
                    <a:lnTo>
                      <a:pt x="28" y="50"/>
                    </a:lnTo>
                    <a:lnTo>
                      <a:pt x="28" y="44"/>
                    </a:lnTo>
                    <a:lnTo>
                      <a:pt x="28" y="38"/>
                    </a:lnTo>
                    <a:lnTo>
                      <a:pt x="26" y="32"/>
                    </a:lnTo>
                    <a:lnTo>
                      <a:pt x="22" y="28"/>
                    </a:lnTo>
                    <a:lnTo>
                      <a:pt x="18" y="26"/>
                    </a:lnTo>
                    <a:lnTo>
                      <a:pt x="16" y="26"/>
                    </a:lnTo>
                    <a:lnTo>
                      <a:pt x="14" y="28"/>
                    </a:lnTo>
                    <a:lnTo>
                      <a:pt x="12" y="28"/>
                    </a:lnTo>
                    <a:lnTo>
                      <a:pt x="10" y="30"/>
                    </a:lnTo>
                    <a:close/>
                  </a:path>
                </a:pathLst>
              </a:custGeom>
              <a:solidFill>
                <a:srgbClr val="000000"/>
              </a:solidFill>
              <a:ln w="0">
                <a:solidFill>
                  <a:srgbClr val="000000"/>
                </a:solidFill>
                <a:round/>
                <a:headEnd/>
                <a:tailEnd/>
              </a:ln>
            </p:spPr>
            <p:txBody>
              <a:bodyPr/>
              <a:lstStyle/>
              <a:p>
                <a:endParaRPr lang="en-CA"/>
              </a:p>
            </p:txBody>
          </p:sp>
          <p:sp>
            <p:nvSpPr>
              <p:cNvPr id="21610" name="Rectangle 109"/>
              <p:cNvSpPr>
                <a:spLocks noChangeArrowheads="1"/>
              </p:cNvSpPr>
              <p:nvPr/>
            </p:nvSpPr>
            <p:spPr bwMode="auto">
              <a:xfrm>
                <a:off x="4200" y="2336"/>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611" name="Rectangle 110"/>
              <p:cNvSpPr>
                <a:spLocks noChangeArrowheads="1"/>
              </p:cNvSpPr>
              <p:nvPr/>
            </p:nvSpPr>
            <p:spPr bwMode="auto">
              <a:xfrm>
                <a:off x="1552" y="2448"/>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612" name="Freeform 111"/>
              <p:cNvSpPr>
                <a:spLocks/>
              </p:cNvSpPr>
              <p:nvPr/>
            </p:nvSpPr>
            <p:spPr bwMode="auto">
              <a:xfrm>
                <a:off x="1584" y="2470"/>
                <a:ext cx="24" cy="52"/>
              </a:xfrm>
              <a:custGeom>
                <a:avLst/>
                <a:gdLst>
                  <a:gd name="T0" fmla="*/ 12 w 24"/>
                  <a:gd name="T1" fmla="*/ 0 h 52"/>
                  <a:gd name="T2" fmla="*/ 12 w 24"/>
                  <a:gd name="T3" fmla="*/ 12 h 52"/>
                  <a:gd name="T4" fmla="*/ 22 w 24"/>
                  <a:gd name="T5" fmla="*/ 12 h 52"/>
                  <a:gd name="T6" fmla="*/ 22 w 24"/>
                  <a:gd name="T7" fmla="*/ 16 h 52"/>
                  <a:gd name="T8" fmla="*/ 12 w 24"/>
                  <a:gd name="T9" fmla="*/ 16 h 52"/>
                  <a:gd name="T10" fmla="*/ 12 w 24"/>
                  <a:gd name="T11" fmla="*/ 40 h 52"/>
                  <a:gd name="T12" fmla="*/ 14 w 24"/>
                  <a:gd name="T13" fmla="*/ 44 h 52"/>
                  <a:gd name="T14" fmla="*/ 14 w 24"/>
                  <a:gd name="T15" fmla="*/ 46 h 52"/>
                  <a:gd name="T16" fmla="*/ 16 w 24"/>
                  <a:gd name="T17" fmla="*/ 46 h 52"/>
                  <a:gd name="T18" fmla="*/ 16 w 24"/>
                  <a:gd name="T19" fmla="*/ 48 h 52"/>
                  <a:gd name="T20" fmla="*/ 18 w 24"/>
                  <a:gd name="T21" fmla="*/ 48 h 52"/>
                  <a:gd name="T22" fmla="*/ 20 w 24"/>
                  <a:gd name="T23" fmla="*/ 46 h 52"/>
                  <a:gd name="T24" fmla="*/ 20 w 24"/>
                  <a:gd name="T25" fmla="*/ 46 h 52"/>
                  <a:gd name="T26" fmla="*/ 22 w 24"/>
                  <a:gd name="T27" fmla="*/ 44 h 52"/>
                  <a:gd name="T28" fmla="*/ 24 w 24"/>
                  <a:gd name="T29" fmla="*/ 44 h 52"/>
                  <a:gd name="T30" fmla="*/ 22 w 24"/>
                  <a:gd name="T31" fmla="*/ 48 h 52"/>
                  <a:gd name="T32" fmla="*/ 20 w 24"/>
                  <a:gd name="T33" fmla="*/ 50 h 52"/>
                  <a:gd name="T34" fmla="*/ 16 w 24"/>
                  <a:gd name="T35" fmla="*/ 52 h 52"/>
                  <a:gd name="T36" fmla="*/ 14 w 24"/>
                  <a:gd name="T37" fmla="*/ 52 h 52"/>
                  <a:gd name="T38" fmla="*/ 12 w 24"/>
                  <a:gd name="T39" fmla="*/ 52 h 52"/>
                  <a:gd name="T40" fmla="*/ 10 w 24"/>
                  <a:gd name="T41" fmla="*/ 52 h 52"/>
                  <a:gd name="T42" fmla="*/ 8 w 24"/>
                  <a:gd name="T43" fmla="*/ 50 h 52"/>
                  <a:gd name="T44" fmla="*/ 6 w 24"/>
                  <a:gd name="T45" fmla="*/ 48 h 52"/>
                  <a:gd name="T46" fmla="*/ 6 w 24"/>
                  <a:gd name="T47" fmla="*/ 46 h 52"/>
                  <a:gd name="T48" fmla="*/ 6 w 24"/>
                  <a:gd name="T49" fmla="*/ 42 h 52"/>
                  <a:gd name="T50" fmla="*/ 6 w 24"/>
                  <a:gd name="T51" fmla="*/ 16 h 52"/>
                  <a:gd name="T52" fmla="*/ 0 w 24"/>
                  <a:gd name="T53" fmla="*/ 16 h 52"/>
                  <a:gd name="T54" fmla="*/ 0 w 24"/>
                  <a:gd name="T55" fmla="*/ 14 h 52"/>
                  <a:gd name="T56" fmla="*/ 2 w 24"/>
                  <a:gd name="T57" fmla="*/ 12 h 52"/>
                  <a:gd name="T58" fmla="*/ 4 w 24"/>
                  <a:gd name="T59" fmla="*/ 10 h 52"/>
                  <a:gd name="T60" fmla="*/ 6 w 24"/>
                  <a:gd name="T61" fmla="*/ 8 h 52"/>
                  <a:gd name="T62" fmla="*/ 8 w 24"/>
                  <a:gd name="T63" fmla="*/ 6 h 52"/>
                  <a:gd name="T64" fmla="*/ 10 w 24"/>
                  <a:gd name="T65" fmla="*/ 4 h 52"/>
                  <a:gd name="T66" fmla="*/ 12 w 24"/>
                  <a:gd name="T67" fmla="*/ 0 h 52"/>
                  <a:gd name="T68" fmla="*/ 12 w 24"/>
                  <a:gd name="T69" fmla="*/ 0 h 5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4"/>
                  <a:gd name="T106" fmla="*/ 0 h 52"/>
                  <a:gd name="T107" fmla="*/ 24 w 24"/>
                  <a:gd name="T108" fmla="*/ 52 h 5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4" h="52">
                    <a:moveTo>
                      <a:pt x="12" y="0"/>
                    </a:moveTo>
                    <a:lnTo>
                      <a:pt x="12" y="12"/>
                    </a:lnTo>
                    <a:lnTo>
                      <a:pt x="22" y="12"/>
                    </a:lnTo>
                    <a:lnTo>
                      <a:pt x="22" y="16"/>
                    </a:lnTo>
                    <a:lnTo>
                      <a:pt x="12" y="16"/>
                    </a:lnTo>
                    <a:lnTo>
                      <a:pt x="12" y="40"/>
                    </a:lnTo>
                    <a:lnTo>
                      <a:pt x="14" y="44"/>
                    </a:lnTo>
                    <a:lnTo>
                      <a:pt x="14" y="46"/>
                    </a:lnTo>
                    <a:lnTo>
                      <a:pt x="16" y="46"/>
                    </a:lnTo>
                    <a:lnTo>
                      <a:pt x="16" y="48"/>
                    </a:lnTo>
                    <a:lnTo>
                      <a:pt x="18" y="48"/>
                    </a:lnTo>
                    <a:lnTo>
                      <a:pt x="20" y="46"/>
                    </a:lnTo>
                    <a:lnTo>
                      <a:pt x="22" y="44"/>
                    </a:lnTo>
                    <a:lnTo>
                      <a:pt x="24" y="44"/>
                    </a:lnTo>
                    <a:lnTo>
                      <a:pt x="22" y="48"/>
                    </a:lnTo>
                    <a:lnTo>
                      <a:pt x="20" y="50"/>
                    </a:lnTo>
                    <a:lnTo>
                      <a:pt x="16" y="52"/>
                    </a:lnTo>
                    <a:lnTo>
                      <a:pt x="14" y="52"/>
                    </a:lnTo>
                    <a:lnTo>
                      <a:pt x="12" y="52"/>
                    </a:lnTo>
                    <a:lnTo>
                      <a:pt x="10" y="52"/>
                    </a:lnTo>
                    <a:lnTo>
                      <a:pt x="8" y="50"/>
                    </a:lnTo>
                    <a:lnTo>
                      <a:pt x="6" y="48"/>
                    </a:lnTo>
                    <a:lnTo>
                      <a:pt x="6" y="46"/>
                    </a:lnTo>
                    <a:lnTo>
                      <a:pt x="6" y="42"/>
                    </a:lnTo>
                    <a:lnTo>
                      <a:pt x="6" y="16"/>
                    </a:lnTo>
                    <a:lnTo>
                      <a:pt x="0" y="16"/>
                    </a:lnTo>
                    <a:lnTo>
                      <a:pt x="0" y="14"/>
                    </a:lnTo>
                    <a:lnTo>
                      <a:pt x="2" y="12"/>
                    </a:lnTo>
                    <a:lnTo>
                      <a:pt x="4" y="10"/>
                    </a:lnTo>
                    <a:lnTo>
                      <a:pt x="6" y="8"/>
                    </a:lnTo>
                    <a:lnTo>
                      <a:pt x="8" y="6"/>
                    </a:lnTo>
                    <a:lnTo>
                      <a:pt x="10" y="4"/>
                    </a:lnTo>
                    <a:lnTo>
                      <a:pt x="12" y="0"/>
                    </a:lnTo>
                    <a:close/>
                  </a:path>
                </a:pathLst>
              </a:custGeom>
              <a:solidFill>
                <a:srgbClr val="000000"/>
              </a:solidFill>
              <a:ln w="0">
                <a:solidFill>
                  <a:srgbClr val="000000"/>
                </a:solidFill>
                <a:round/>
                <a:headEnd/>
                <a:tailEnd/>
              </a:ln>
            </p:spPr>
            <p:txBody>
              <a:bodyPr/>
              <a:lstStyle/>
              <a:p>
                <a:endParaRPr lang="en-CA"/>
              </a:p>
            </p:txBody>
          </p:sp>
          <p:sp>
            <p:nvSpPr>
              <p:cNvPr id="21613" name="Freeform 112"/>
              <p:cNvSpPr>
                <a:spLocks noEditPoints="1"/>
              </p:cNvSpPr>
              <p:nvPr/>
            </p:nvSpPr>
            <p:spPr bwMode="auto">
              <a:xfrm>
                <a:off x="1610" y="2482"/>
                <a:ext cx="38" cy="40"/>
              </a:xfrm>
              <a:custGeom>
                <a:avLst/>
                <a:gdLst>
                  <a:gd name="T0" fmla="*/ 20 w 38"/>
                  <a:gd name="T1" fmla="*/ 0 h 40"/>
                  <a:gd name="T2" fmla="*/ 24 w 38"/>
                  <a:gd name="T3" fmla="*/ 0 h 40"/>
                  <a:gd name="T4" fmla="*/ 30 w 38"/>
                  <a:gd name="T5" fmla="*/ 2 h 40"/>
                  <a:gd name="T6" fmla="*/ 34 w 38"/>
                  <a:gd name="T7" fmla="*/ 6 h 40"/>
                  <a:gd name="T8" fmla="*/ 36 w 38"/>
                  <a:gd name="T9" fmla="*/ 12 h 40"/>
                  <a:gd name="T10" fmla="*/ 38 w 38"/>
                  <a:gd name="T11" fmla="*/ 20 h 40"/>
                  <a:gd name="T12" fmla="*/ 38 w 38"/>
                  <a:gd name="T13" fmla="*/ 24 h 40"/>
                  <a:gd name="T14" fmla="*/ 36 w 38"/>
                  <a:gd name="T15" fmla="*/ 30 h 40"/>
                  <a:gd name="T16" fmla="*/ 32 w 38"/>
                  <a:gd name="T17" fmla="*/ 34 h 40"/>
                  <a:gd name="T18" fmla="*/ 28 w 38"/>
                  <a:gd name="T19" fmla="*/ 38 h 40"/>
                  <a:gd name="T20" fmla="*/ 24 w 38"/>
                  <a:gd name="T21" fmla="*/ 40 h 40"/>
                  <a:gd name="T22" fmla="*/ 18 w 38"/>
                  <a:gd name="T23" fmla="*/ 40 h 40"/>
                  <a:gd name="T24" fmla="*/ 14 w 38"/>
                  <a:gd name="T25" fmla="*/ 40 h 40"/>
                  <a:gd name="T26" fmla="*/ 8 w 38"/>
                  <a:gd name="T27" fmla="*/ 38 h 40"/>
                  <a:gd name="T28" fmla="*/ 4 w 38"/>
                  <a:gd name="T29" fmla="*/ 34 h 40"/>
                  <a:gd name="T30" fmla="*/ 2 w 38"/>
                  <a:gd name="T31" fmla="*/ 28 h 40"/>
                  <a:gd name="T32" fmla="*/ 0 w 38"/>
                  <a:gd name="T33" fmla="*/ 20 h 40"/>
                  <a:gd name="T34" fmla="*/ 2 w 38"/>
                  <a:gd name="T35" fmla="*/ 16 h 40"/>
                  <a:gd name="T36" fmla="*/ 4 w 38"/>
                  <a:gd name="T37" fmla="*/ 10 h 40"/>
                  <a:gd name="T38" fmla="*/ 6 w 38"/>
                  <a:gd name="T39" fmla="*/ 6 h 40"/>
                  <a:gd name="T40" fmla="*/ 10 w 38"/>
                  <a:gd name="T41" fmla="*/ 2 h 40"/>
                  <a:gd name="T42" fmla="*/ 14 w 38"/>
                  <a:gd name="T43" fmla="*/ 0 h 40"/>
                  <a:gd name="T44" fmla="*/ 20 w 38"/>
                  <a:gd name="T45" fmla="*/ 0 h 40"/>
                  <a:gd name="T46" fmla="*/ 18 w 38"/>
                  <a:gd name="T47" fmla="*/ 2 h 40"/>
                  <a:gd name="T48" fmla="*/ 16 w 38"/>
                  <a:gd name="T49" fmla="*/ 2 h 40"/>
                  <a:gd name="T50" fmla="*/ 14 w 38"/>
                  <a:gd name="T51" fmla="*/ 4 h 40"/>
                  <a:gd name="T52" fmla="*/ 10 w 38"/>
                  <a:gd name="T53" fmla="*/ 6 h 40"/>
                  <a:gd name="T54" fmla="*/ 10 w 38"/>
                  <a:gd name="T55" fmla="*/ 8 h 40"/>
                  <a:gd name="T56" fmla="*/ 8 w 38"/>
                  <a:gd name="T57" fmla="*/ 12 h 40"/>
                  <a:gd name="T58" fmla="*/ 8 w 38"/>
                  <a:gd name="T59" fmla="*/ 18 h 40"/>
                  <a:gd name="T60" fmla="*/ 8 w 38"/>
                  <a:gd name="T61" fmla="*/ 24 h 40"/>
                  <a:gd name="T62" fmla="*/ 12 w 38"/>
                  <a:gd name="T63" fmla="*/ 32 h 40"/>
                  <a:gd name="T64" fmla="*/ 14 w 38"/>
                  <a:gd name="T65" fmla="*/ 36 h 40"/>
                  <a:gd name="T66" fmla="*/ 16 w 38"/>
                  <a:gd name="T67" fmla="*/ 38 h 40"/>
                  <a:gd name="T68" fmla="*/ 20 w 38"/>
                  <a:gd name="T69" fmla="*/ 38 h 40"/>
                  <a:gd name="T70" fmla="*/ 24 w 38"/>
                  <a:gd name="T71" fmla="*/ 38 h 40"/>
                  <a:gd name="T72" fmla="*/ 28 w 38"/>
                  <a:gd name="T73" fmla="*/ 34 h 40"/>
                  <a:gd name="T74" fmla="*/ 30 w 38"/>
                  <a:gd name="T75" fmla="*/ 30 h 40"/>
                  <a:gd name="T76" fmla="*/ 30 w 38"/>
                  <a:gd name="T77" fmla="*/ 22 h 40"/>
                  <a:gd name="T78" fmla="*/ 30 w 38"/>
                  <a:gd name="T79" fmla="*/ 16 h 40"/>
                  <a:gd name="T80" fmla="*/ 28 w 38"/>
                  <a:gd name="T81" fmla="*/ 10 h 40"/>
                  <a:gd name="T82" fmla="*/ 26 w 38"/>
                  <a:gd name="T83" fmla="*/ 6 h 40"/>
                  <a:gd name="T84" fmla="*/ 22 w 38"/>
                  <a:gd name="T85" fmla="*/ 4 h 40"/>
                  <a:gd name="T86" fmla="*/ 18 w 38"/>
                  <a:gd name="T87" fmla="*/ 2 h 4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8"/>
                  <a:gd name="T133" fmla="*/ 0 h 40"/>
                  <a:gd name="T134" fmla="*/ 38 w 38"/>
                  <a:gd name="T135" fmla="*/ 40 h 4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8" h="40">
                    <a:moveTo>
                      <a:pt x="20" y="0"/>
                    </a:moveTo>
                    <a:lnTo>
                      <a:pt x="24" y="0"/>
                    </a:lnTo>
                    <a:lnTo>
                      <a:pt x="30" y="2"/>
                    </a:lnTo>
                    <a:lnTo>
                      <a:pt x="34" y="6"/>
                    </a:lnTo>
                    <a:lnTo>
                      <a:pt x="36" y="12"/>
                    </a:lnTo>
                    <a:lnTo>
                      <a:pt x="38" y="20"/>
                    </a:lnTo>
                    <a:lnTo>
                      <a:pt x="38" y="24"/>
                    </a:lnTo>
                    <a:lnTo>
                      <a:pt x="36" y="30"/>
                    </a:lnTo>
                    <a:lnTo>
                      <a:pt x="32" y="34"/>
                    </a:lnTo>
                    <a:lnTo>
                      <a:pt x="28" y="38"/>
                    </a:lnTo>
                    <a:lnTo>
                      <a:pt x="24" y="40"/>
                    </a:lnTo>
                    <a:lnTo>
                      <a:pt x="18" y="40"/>
                    </a:lnTo>
                    <a:lnTo>
                      <a:pt x="14" y="40"/>
                    </a:lnTo>
                    <a:lnTo>
                      <a:pt x="8" y="38"/>
                    </a:lnTo>
                    <a:lnTo>
                      <a:pt x="4" y="34"/>
                    </a:lnTo>
                    <a:lnTo>
                      <a:pt x="2" y="28"/>
                    </a:lnTo>
                    <a:lnTo>
                      <a:pt x="0" y="20"/>
                    </a:lnTo>
                    <a:lnTo>
                      <a:pt x="2" y="16"/>
                    </a:lnTo>
                    <a:lnTo>
                      <a:pt x="4" y="10"/>
                    </a:lnTo>
                    <a:lnTo>
                      <a:pt x="6" y="6"/>
                    </a:lnTo>
                    <a:lnTo>
                      <a:pt x="10" y="2"/>
                    </a:lnTo>
                    <a:lnTo>
                      <a:pt x="14" y="0"/>
                    </a:lnTo>
                    <a:lnTo>
                      <a:pt x="20" y="0"/>
                    </a:lnTo>
                    <a:close/>
                    <a:moveTo>
                      <a:pt x="18" y="2"/>
                    </a:moveTo>
                    <a:lnTo>
                      <a:pt x="16" y="2"/>
                    </a:lnTo>
                    <a:lnTo>
                      <a:pt x="14" y="4"/>
                    </a:lnTo>
                    <a:lnTo>
                      <a:pt x="10" y="6"/>
                    </a:lnTo>
                    <a:lnTo>
                      <a:pt x="10" y="8"/>
                    </a:lnTo>
                    <a:lnTo>
                      <a:pt x="8" y="12"/>
                    </a:lnTo>
                    <a:lnTo>
                      <a:pt x="8" y="18"/>
                    </a:lnTo>
                    <a:lnTo>
                      <a:pt x="8" y="24"/>
                    </a:lnTo>
                    <a:lnTo>
                      <a:pt x="12" y="32"/>
                    </a:lnTo>
                    <a:lnTo>
                      <a:pt x="14" y="36"/>
                    </a:lnTo>
                    <a:lnTo>
                      <a:pt x="16" y="38"/>
                    </a:lnTo>
                    <a:lnTo>
                      <a:pt x="20" y="38"/>
                    </a:lnTo>
                    <a:lnTo>
                      <a:pt x="24" y="38"/>
                    </a:lnTo>
                    <a:lnTo>
                      <a:pt x="28" y="34"/>
                    </a:lnTo>
                    <a:lnTo>
                      <a:pt x="30" y="30"/>
                    </a:lnTo>
                    <a:lnTo>
                      <a:pt x="30" y="22"/>
                    </a:lnTo>
                    <a:lnTo>
                      <a:pt x="30" y="16"/>
                    </a:lnTo>
                    <a:lnTo>
                      <a:pt x="28" y="10"/>
                    </a:lnTo>
                    <a:lnTo>
                      <a:pt x="26" y="6"/>
                    </a:lnTo>
                    <a:lnTo>
                      <a:pt x="22" y="4"/>
                    </a:lnTo>
                    <a:lnTo>
                      <a:pt x="18" y="2"/>
                    </a:lnTo>
                    <a:close/>
                  </a:path>
                </a:pathLst>
              </a:custGeom>
              <a:solidFill>
                <a:srgbClr val="000000"/>
              </a:solidFill>
              <a:ln w="0">
                <a:solidFill>
                  <a:srgbClr val="000000"/>
                </a:solidFill>
                <a:round/>
                <a:headEnd/>
                <a:tailEnd/>
              </a:ln>
            </p:spPr>
            <p:txBody>
              <a:bodyPr/>
              <a:lstStyle/>
              <a:p>
                <a:endParaRPr lang="en-CA"/>
              </a:p>
            </p:txBody>
          </p:sp>
          <p:sp>
            <p:nvSpPr>
              <p:cNvPr id="21614" name="Rectangle 113"/>
              <p:cNvSpPr>
                <a:spLocks noChangeArrowheads="1"/>
              </p:cNvSpPr>
              <p:nvPr/>
            </p:nvSpPr>
            <p:spPr bwMode="auto">
              <a:xfrm>
                <a:off x="1888" y="2448"/>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615" name="Rectangle 114"/>
              <p:cNvSpPr>
                <a:spLocks noChangeArrowheads="1"/>
              </p:cNvSpPr>
              <p:nvPr/>
            </p:nvSpPr>
            <p:spPr bwMode="auto">
              <a:xfrm>
                <a:off x="1904" y="2448"/>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616" name="Freeform 115"/>
              <p:cNvSpPr>
                <a:spLocks/>
              </p:cNvSpPr>
              <p:nvPr/>
            </p:nvSpPr>
            <p:spPr bwMode="auto">
              <a:xfrm>
                <a:off x="2048" y="2462"/>
                <a:ext cx="32" cy="60"/>
              </a:xfrm>
              <a:custGeom>
                <a:avLst/>
                <a:gdLst>
                  <a:gd name="T0" fmla="*/ 4 w 32"/>
                  <a:gd name="T1" fmla="*/ 8 h 60"/>
                  <a:gd name="T2" fmla="*/ 12 w 32"/>
                  <a:gd name="T3" fmla="*/ 2 h 60"/>
                  <a:gd name="T4" fmla="*/ 22 w 32"/>
                  <a:gd name="T5" fmla="*/ 2 h 60"/>
                  <a:gd name="T6" fmla="*/ 30 w 32"/>
                  <a:gd name="T7" fmla="*/ 8 h 60"/>
                  <a:gd name="T8" fmla="*/ 28 w 32"/>
                  <a:gd name="T9" fmla="*/ 16 h 60"/>
                  <a:gd name="T10" fmla="*/ 22 w 32"/>
                  <a:gd name="T11" fmla="*/ 26 h 60"/>
                  <a:gd name="T12" fmla="*/ 30 w 32"/>
                  <a:gd name="T13" fmla="*/ 32 h 60"/>
                  <a:gd name="T14" fmla="*/ 32 w 32"/>
                  <a:gd name="T15" fmla="*/ 40 h 60"/>
                  <a:gd name="T16" fmla="*/ 28 w 32"/>
                  <a:gd name="T17" fmla="*/ 54 h 60"/>
                  <a:gd name="T18" fmla="*/ 18 w 32"/>
                  <a:gd name="T19" fmla="*/ 60 h 60"/>
                  <a:gd name="T20" fmla="*/ 4 w 32"/>
                  <a:gd name="T21" fmla="*/ 60 h 60"/>
                  <a:gd name="T22" fmla="*/ 0 w 32"/>
                  <a:gd name="T23" fmla="*/ 58 h 60"/>
                  <a:gd name="T24" fmla="*/ 0 w 32"/>
                  <a:gd name="T25" fmla="*/ 56 h 60"/>
                  <a:gd name="T26" fmla="*/ 2 w 32"/>
                  <a:gd name="T27" fmla="*/ 54 h 60"/>
                  <a:gd name="T28" fmla="*/ 4 w 32"/>
                  <a:gd name="T29" fmla="*/ 54 h 60"/>
                  <a:gd name="T30" fmla="*/ 6 w 32"/>
                  <a:gd name="T31" fmla="*/ 54 h 60"/>
                  <a:gd name="T32" fmla="*/ 10 w 32"/>
                  <a:gd name="T33" fmla="*/ 56 h 60"/>
                  <a:gd name="T34" fmla="*/ 14 w 32"/>
                  <a:gd name="T35" fmla="*/ 56 h 60"/>
                  <a:gd name="T36" fmla="*/ 20 w 32"/>
                  <a:gd name="T37" fmla="*/ 56 h 60"/>
                  <a:gd name="T38" fmla="*/ 26 w 32"/>
                  <a:gd name="T39" fmla="*/ 50 h 60"/>
                  <a:gd name="T40" fmla="*/ 26 w 32"/>
                  <a:gd name="T41" fmla="*/ 42 h 60"/>
                  <a:gd name="T42" fmla="*/ 24 w 32"/>
                  <a:gd name="T43" fmla="*/ 36 h 60"/>
                  <a:gd name="T44" fmla="*/ 20 w 32"/>
                  <a:gd name="T45" fmla="*/ 34 h 60"/>
                  <a:gd name="T46" fmla="*/ 14 w 32"/>
                  <a:gd name="T47" fmla="*/ 30 h 60"/>
                  <a:gd name="T48" fmla="*/ 10 w 32"/>
                  <a:gd name="T49" fmla="*/ 30 h 60"/>
                  <a:gd name="T50" fmla="*/ 14 w 32"/>
                  <a:gd name="T51" fmla="*/ 28 h 60"/>
                  <a:gd name="T52" fmla="*/ 20 w 32"/>
                  <a:gd name="T53" fmla="*/ 24 h 60"/>
                  <a:gd name="T54" fmla="*/ 24 w 32"/>
                  <a:gd name="T55" fmla="*/ 20 h 60"/>
                  <a:gd name="T56" fmla="*/ 22 w 32"/>
                  <a:gd name="T57" fmla="*/ 12 h 60"/>
                  <a:gd name="T58" fmla="*/ 18 w 32"/>
                  <a:gd name="T59" fmla="*/ 6 h 60"/>
                  <a:gd name="T60" fmla="*/ 10 w 32"/>
                  <a:gd name="T61" fmla="*/ 6 h 60"/>
                  <a:gd name="T62" fmla="*/ 2 w 32"/>
                  <a:gd name="T63" fmla="*/ 12 h 6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2"/>
                  <a:gd name="T97" fmla="*/ 0 h 60"/>
                  <a:gd name="T98" fmla="*/ 32 w 32"/>
                  <a:gd name="T99" fmla="*/ 60 h 6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2" h="60">
                    <a:moveTo>
                      <a:pt x="0" y="12"/>
                    </a:moveTo>
                    <a:lnTo>
                      <a:pt x="4" y="8"/>
                    </a:lnTo>
                    <a:lnTo>
                      <a:pt x="6" y="4"/>
                    </a:lnTo>
                    <a:lnTo>
                      <a:pt x="12" y="2"/>
                    </a:lnTo>
                    <a:lnTo>
                      <a:pt x="16" y="0"/>
                    </a:lnTo>
                    <a:lnTo>
                      <a:pt x="22" y="2"/>
                    </a:lnTo>
                    <a:lnTo>
                      <a:pt x="28" y="4"/>
                    </a:lnTo>
                    <a:lnTo>
                      <a:pt x="30" y="8"/>
                    </a:lnTo>
                    <a:lnTo>
                      <a:pt x="30" y="12"/>
                    </a:lnTo>
                    <a:lnTo>
                      <a:pt x="28" y="16"/>
                    </a:lnTo>
                    <a:lnTo>
                      <a:pt x="26" y="20"/>
                    </a:lnTo>
                    <a:lnTo>
                      <a:pt x="22" y="26"/>
                    </a:lnTo>
                    <a:lnTo>
                      <a:pt x="26" y="28"/>
                    </a:lnTo>
                    <a:lnTo>
                      <a:pt x="30" y="32"/>
                    </a:lnTo>
                    <a:lnTo>
                      <a:pt x="32" y="36"/>
                    </a:lnTo>
                    <a:lnTo>
                      <a:pt x="32" y="40"/>
                    </a:lnTo>
                    <a:lnTo>
                      <a:pt x="32" y="48"/>
                    </a:lnTo>
                    <a:lnTo>
                      <a:pt x="28" y="54"/>
                    </a:lnTo>
                    <a:lnTo>
                      <a:pt x="24" y="58"/>
                    </a:lnTo>
                    <a:lnTo>
                      <a:pt x="18" y="60"/>
                    </a:lnTo>
                    <a:lnTo>
                      <a:pt x="10" y="60"/>
                    </a:lnTo>
                    <a:lnTo>
                      <a:pt x="4" y="60"/>
                    </a:lnTo>
                    <a:lnTo>
                      <a:pt x="2" y="60"/>
                    </a:lnTo>
                    <a:lnTo>
                      <a:pt x="0" y="58"/>
                    </a:lnTo>
                    <a:lnTo>
                      <a:pt x="0" y="56"/>
                    </a:lnTo>
                    <a:lnTo>
                      <a:pt x="0" y="54"/>
                    </a:lnTo>
                    <a:lnTo>
                      <a:pt x="2" y="54"/>
                    </a:lnTo>
                    <a:lnTo>
                      <a:pt x="4" y="54"/>
                    </a:lnTo>
                    <a:lnTo>
                      <a:pt x="6" y="54"/>
                    </a:lnTo>
                    <a:lnTo>
                      <a:pt x="8" y="56"/>
                    </a:lnTo>
                    <a:lnTo>
                      <a:pt x="10" y="56"/>
                    </a:lnTo>
                    <a:lnTo>
                      <a:pt x="12" y="56"/>
                    </a:lnTo>
                    <a:lnTo>
                      <a:pt x="14" y="56"/>
                    </a:lnTo>
                    <a:lnTo>
                      <a:pt x="16" y="58"/>
                    </a:lnTo>
                    <a:lnTo>
                      <a:pt x="20" y="56"/>
                    </a:lnTo>
                    <a:lnTo>
                      <a:pt x="24" y="54"/>
                    </a:lnTo>
                    <a:lnTo>
                      <a:pt x="26" y="50"/>
                    </a:lnTo>
                    <a:lnTo>
                      <a:pt x="26" y="46"/>
                    </a:lnTo>
                    <a:lnTo>
                      <a:pt x="26" y="42"/>
                    </a:lnTo>
                    <a:lnTo>
                      <a:pt x="24" y="38"/>
                    </a:lnTo>
                    <a:lnTo>
                      <a:pt x="24" y="36"/>
                    </a:lnTo>
                    <a:lnTo>
                      <a:pt x="22" y="36"/>
                    </a:lnTo>
                    <a:lnTo>
                      <a:pt x="20" y="34"/>
                    </a:lnTo>
                    <a:lnTo>
                      <a:pt x="18" y="32"/>
                    </a:lnTo>
                    <a:lnTo>
                      <a:pt x="14" y="30"/>
                    </a:lnTo>
                    <a:lnTo>
                      <a:pt x="12" y="30"/>
                    </a:lnTo>
                    <a:lnTo>
                      <a:pt x="10" y="30"/>
                    </a:lnTo>
                    <a:lnTo>
                      <a:pt x="14" y="28"/>
                    </a:lnTo>
                    <a:lnTo>
                      <a:pt x="16" y="28"/>
                    </a:lnTo>
                    <a:lnTo>
                      <a:pt x="20" y="24"/>
                    </a:lnTo>
                    <a:lnTo>
                      <a:pt x="22" y="22"/>
                    </a:lnTo>
                    <a:lnTo>
                      <a:pt x="24" y="20"/>
                    </a:lnTo>
                    <a:lnTo>
                      <a:pt x="24" y="16"/>
                    </a:lnTo>
                    <a:lnTo>
                      <a:pt x="22" y="12"/>
                    </a:lnTo>
                    <a:lnTo>
                      <a:pt x="20" y="8"/>
                    </a:lnTo>
                    <a:lnTo>
                      <a:pt x="18" y="6"/>
                    </a:lnTo>
                    <a:lnTo>
                      <a:pt x="14" y="6"/>
                    </a:lnTo>
                    <a:lnTo>
                      <a:pt x="10" y="6"/>
                    </a:lnTo>
                    <a:lnTo>
                      <a:pt x="6" y="10"/>
                    </a:lnTo>
                    <a:lnTo>
                      <a:pt x="2" y="12"/>
                    </a:lnTo>
                    <a:lnTo>
                      <a:pt x="0" y="12"/>
                    </a:lnTo>
                    <a:close/>
                  </a:path>
                </a:pathLst>
              </a:custGeom>
              <a:solidFill>
                <a:srgbClr val="000000"/>
              </a:solidFill>
              <a:ln w="0">
                <a:solidFill>
                  <a:srgbClr val="000000"/>
                </a:solidFill>
                <a:round/>
                <a:headEnd/>
                <a:tailEnd/>
              </a:ln>
            </p:spPr>
            <p:txBody>
              <a:bodyPr/>
              <a:lstStyle/>
              <a:p>
                <a:endParaRPr lang="en-CA"/>
              </a:p>
            </p:txBody>
          </p:sp>
          <p:sp>
            <p:nvSpPr>
              <p:cNvPr id="21617" name="Rectangle 116"/>
              <p:cNvSpPr>
                <a:spLocks noChangeArrowheads="1"/>
              </p:cNvSpPr>
              <p:nvPr/>
            </p:nvSpPr>
            <p:spPr bwMode="auto">
              <a:xfrm>
                <a:off x="2152" y="2448"/>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618" name="Freeform 117"/>
              <p:cNvSpPr>
                <a:spLocks noEditPoints="1"/>
              </p:cNvSpPr>
              <p:nvPr/>
            </p:nvSpPr>
            <p:spPr bwMode="auto">
              <a:xfrm>
                <a:off x="2298" y="2462"/>
                <a:ext cx="38" cy="60"/>
              </a:xfrm>
              <a:custGeom>
                <a:avLst/>
                <a:gdLst>
                  <a:gd name="T0" fmla="*/ 0 w 38"/>
                  <a:gd name="T1" fmla="*/ 30 h 60"/>
                  <a:gd name="T2" fmla="*/ 2 w 38"/>
                  <a:gd name="T3" fmla="*/ 22 h 60"/>
                  <a:gd name="T4" fmla="*/ 4 w 38"/>
                  <a:gd name="T5" fmla="*/ 14 h 60"/>
                  <a:gd name="T6" fmla="*/ 8 w 38"/>
                  <a:gd name="T7" fmla="*/ 8 h 60"/>
                  <a:gd name="T8" fmla="*/ 12 w 38"/>
                  <a:gd name="T9" fmla="*/ 4 h 60"/>
                  <a:gd name="T10" fmla="*/ 16 w 38"/>
                  <a:gd name="T11" fmla="*/ 2 h 60"/>
                  <a:gd name="T12" fmla="*/ 20 w 38"/>
                  <a:gd name="T13" fmla="*/ 0 h 60"/>
                  <a:gd name="T14" fmla="*/ 24 w 38"/>
                  <a:gd name="T15" fmla="*/ 2 h 60"/>
                  <a:gd name="T16" fmla="*/ 28 w 38"/>
                  <a:gd name="T17" fmla="*/ 4 h 60"/>
                  <a:gd name="T18" fmla="*/ 30 w 38"/>
                  <a:gd name="T19" fmla="*/ 8 h 60"/>
                  <a:gd name="T20" fmla="*/ 34 w 38"/>
                  <a:gd name="T21" fmla="*/ 14 h 60"/>
                  <a:gd name="T22" fmla="*/ 36 w 38"/>
                  <a:gd name="T23" fmla="*/ 22 h 60"/>
                  <a:gd name="T24" fmla="*/ 38 w 38"/>
                  <a:gd name="T25" fmla="*/ 30 h 60"/>
                  <a:gd name="T26" fmla="*/ 36 w 38"/>
                  <a:gd name="T27" fmla="*/ 40 h 60"/>
                  <a:gd name="T28" fmla="*/ 34 w 38"/>
                  <a:gd name="T29" fmla="*/ 48 h 60"/>
                  <a:gd name="T30" fmla="*/ 32 w 38"/>
                  <a:gd name="T31" fmla="*/ 54 h 60"/>
                  <a:gd name="T32" fmla="*/ 28 w 38"/>
                  <a:gd name="T33" fmla="*/ 58 h 60"/>
                  <a:gd name="T34" fmla="*/ 24 w 38"/>
                  <a:gd name="T35" fmla="*/ 60 h 60"/>
                  <a:gd name="T36" fmla="*/ 18 w 38"/>
                  <a:gd name="T37" fmla="*/ 60 h 60"/>
                  <a:gd name="T38" fmla="*/ 14 w 38"/>
                  <a:gd name="T39" fmla="*/ 60 h 60"/>
                  <a:gd name="T40" fmla="*/ 10 w 38"/>
                  <a:gd name="T41" fmla="*/ 56 h 60"/>
                  <a:gd name="T42" fmla="*/ 6 w 38"/>
                  <a:gd name="T43" fmla="*/ 50 h 60"/>
                  <a:gd name="T44" fmla="*/ 2 w 38"/>
                  <a:gd name="T45" fmla="*/ 42 h 60"/>
                  <a:gd name="T46" fmla="*/ 0 w 38"/>
                  <a:gd name="T47" fmla="*/ 30 h 60"/>
                  <a:gd name="T48" fmla="*/ 10 w 38"/>
                  <a:gd name="T49" fmla="*/ 32 h 60"/>
                  <a:gd name="T50" fmla="*/ 10 w 38"/>
                  <a:gd name="T51" fmla="*/ 42 h 60"/>
                  <a:gd name="T52" fmla="*/ 12 w 38"/>
                  <a:gd name="T53" fmla="*/ 52 h 60"/>
                  <a:gd name="T54" fmla="*/ 14 w 38"/>
                  <a:gd name="T55" fmla="*/ 56 h 60"/>
                  <a:gd name="T56" fmla="*/ 16 w 38"/>
                  <a:gd name="T57" fmla="*/ 58 h 60"/>
                  <a:gd name="T58" fmla="*/ 20 w 38"/>
                  <a:gd name="T59" fmla="*/ 58 h 60"/>
                  <a:gd name="T60" fmla="*/ 22 w 38"/>
                  <a:gd name="T61" fmla="*/ 58 h 60"/>
                  <a:gd name="T62" fmla="*/ 24 w 38"/>
                  <a:gd name="T63" fmla="*/ 56 h 60"/>
                  <a:gd name="T64" fmla="*/ 26 w 38"/>
                  <a:gd name="T65" fmla="*/ 54 h 60"/>
                  <a:gd name="T66" fmla="*/ 28 w 38"/>
                  <a:gd name="T67" fmla="*/ 48 h 60"/>
                  <a:gd name="T68" fmla="*/ 28 w 38"/>
                  <a:gd name="T69" fmla="*/ 40 h 60"/>
                  <a:gd name="T70" fmla="*/ 30 w 38"/>
                  <a:gd name="T71" fmla="*/ 28 h 60"/>
                  <a:gd name="T72" fmla="*/ 28 w 38"/>
                  <a:gd name="T73" fmla="*/ 20 h 60"/>
                  <a:gd name="T74" fmla="*/ 28 w 38"/>
                  <a:gd name="T75" fmla="*/ 12 h 60"/>
                  <a:gd name="T76" fmla="*/ 26 w 38"/>
                  <a:gd name="T77" fmla="*/ 8 h 60"/>
                  <a:gd name="T78" fmla="*/ 24 w 38"/>
                  <a:gd name="T79" fmla="*/ 4 h 60"/>
                  <a:gd name="T80" fmla="*/ 22 w 38"/>
                  <a:gd name="T81" fmla="*/ 4 h 60"/>
                  <a:gd name="T82" fmla="*/ 20 w 38"/>
                  <a:gd name="T83" fmla="*/ 4 h 60"/>
                  <a:gd name="T84" fmla="*/ 16 w 38"/>
                  <a:gd name="T85" fmla="*/ 4 h 60"/>
                  <a:gd name="T86" fmla="*/ 14 w 38"/>
                  <a:gd name="T87" fmla="*/ 6 h 60"/>
                  <a:gd name="T88" fmla="*/ 12 w 38"/>
                  <a:gd name="T89" fmla="*/ 10 h 60"/>
                  <a:gd name="T90" fmla="*/ 10 w 38"/>
                  <a:gd name="T91" fmla="*/ 16 h 60"/>
                  <a:gd name="T92" fmla="*/ 10 w 38"/>
                  <a:gd name="T93" fmla="*/ 24 h 60"/>
                  <a:gd name="T94" fmla="*/ 10 w 38"/>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8"/>
                  <a:gd name="T145" fmla="*/ 0 h 60"/>
                  <a:gd name="T146" fmla="*/ 38 w 38"/>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8" h="60">
                    <a:moveTo>
                      <a:pt x="0" y="30"/>
                    </a:moveTo>
                    <a:lnTo>
                      <a:pt x="2" y="22"/>
                    </a:lnTo>
                    <a:lnTo>
                      <a:pt x="4" y="14"/>
                    </a:lnTo>
                    <a:lnTo>
                      <a:pt x="8" y="8"/>
                    </a:lnTo>
                    <a:lnTo>
                      <a:pt x="12" y="4"/>
                    </a:lnTo>
                    <a:lnTo>
                      <a:pt x="16" y="2"/>
                    </a:lnTo>
                    <a:lnTo>
                      <a:pt x="20" y="0"/>
                    </a:lnTo>
                    <a:lnTo>
                      <a:pt x="24" y="2"/>
                    </a:lnTo>
                    <a:lnTo>
                      <a:pt x="28" y="4"/>
                    </a:lnTo>
                    <a:lnTo>
                      <a:pt x="30" y="8"/>
                    </a:lnTo>
                    <a:lnTo>
                      <a:pt x="34" y="14"/>
                    </a:lnTo>
                    <a:lnTo>
                      <a:pt x="36" y="22"/>
                    </a:lnTo>
                    <a:lnTo>
                      <a:pt x="38" y="30"/>
                    </a:lnTo>
                    <a:lnTo>
                      <a:pt x="36" y="40"/>
                    </a:lnTo>
                    <a:lnTo>
                      <a:pt x="34" y="48"/>
                    </a:lnTo>
                    <a:lnTo>
                      <a:pt x="32" y="54"/>
                    </a:lnTo>
                    <a:lnTo>
                      <a:pt x="28" y="58"/>
                    </a:lnTo>
                    <a:lnTo>
                      <a:pt x="24" y="60"/>
                    </a:lnTo>
                    <a:lnTo>
                      <a:pt x="18" y="60"/>
                    </a:lnTo>
                    <a:lnTo>
                      <a:pt x="14" y="60"/>
                    </a:lnTo>
                    <a:lnTo>
                      <a:pt x="10" y="56"/>
                    </a:lnTo>
                    <a:lnTo>
                      <a:pt x="6" y="50"/>
                    </a:lnTo>
                    <a:lnTo>
                      <a:pt x="2" y="42"/>
                    </a:lnTo>
                    <a:lnTo>
                      <a:pt x="0" y="30"/>
                    </a:lnTo>
                    <a:close/>
                    <a:moveTo>
                      <a:pt x="10" y="32"/>
                    </a:moveTo>
                    <a:lnTo>
                      <a:pt x="10" y="42"/>
                    </a:lnTo>
                    <a:lnTo>
                      <a:pt x="12" y="52"/>
                    </a:lnTo>
                    <a:lnTo>
                      <a:pt x="14" y="56"/>
                    </a:lnTo>
                    <a:lnTo>
                      <a:pt x="16" y="58"/>
                    </a:lnTo>
                    <a:lnTo>
                      <a:pt x="20" y="58"/>
                    </a:lnTo>
                    <a:lnTo>
                      <a:pt x="22" y="58"/>
                    </a:lnTo>
                    <a:lnTo>
                      <a:pt x="24" y="56"/>
                    </a:lnTo>
                    <a:lnTo>
                      <a:pt x="26" y="54"/>
                    </a:lnTo>
                    <a:lnTo>
                      <a:pt x="28" y="48"/>
                    </a:lnTo>
                    <a:lnTo>
                      <a:pt x="28" y="40"/>
                    </a:lnTo>
                    <a:lnTo>
                      <a:pt x="30" y="28"/>
                    </a:lnTo>
                    <a:lnTo>
                      <a:pt x="28" y="20"/>
                    </a:lnTo>
                    <a:lnTo>
                      <a:pt x="28" y="12"/>
                    </a:lnTo>
                    <a:lnTo>
                      <a:pt x="26" y="8"/>
                    </a:lnTo>
                    <a:lnTo>
                      <a:pt x="24" y="4"/>
                    </a:lnTo>
                    <a:lnTo>
                      <a:pt x="22" y="4"/>
                    </a:lnTo>
                    <a:lnTo>
                      <a:pt x="20" y="4"/>
                    </a:lnTo>
                    <a:lnTo>
                      <a:pt x="16" y="4"/>
                    </a:lnTo>
                    <a:lnTo>
                      <a:pt x="14" y="6"/>
                    </a:lnTo>
                    <a:lnTo>
                      <a:pt x="12" y="10"/>
                    </a:lnTo>
                    <a:lnTo>
                      <a:pt x="10" y="16"/>
                    </a:lnTo>
                    <a:lnTo>
                      <a:pt x="10" y="24"/>
                    </a:lnTo>
                    <a:lnTo>
                      <a:pt x="10" y="32"/>
                    </a:lnTo>
                    <a:close/>
                  </a:path>
                </a:pathLst>
              </a:custGeom>
              <a:solidFill>
                <a:srgbClr val="000000"/>
              </a:solidFill>
              <a:ln w="0">
                <a:solidFill>
                  <a:srgbClr val="000000"/>
                </a:solidFill>
                <a:round/>
                <a:headEnd/>
                <a:tailEnd/>
              </a:ln>
            </p:spPr>
            <p:txBody>
              <a:bodyPr/>
              <a:lstStyle/>
              <a:p>
                <a:endParaRPr lang="en-CA"/>
              </a:p>
            </p:txBody>
          </p:sp>
          <p:sp>
            <p:nvSpPr>
              <p:cNvPr id="21619" name="Rectangle 118"/>
              <p:cNvSpPr>
                <a:spLocks noChangeArrowheads="1"/>
              </p:cNvSpPr>
              <p:nvPr/>
            </p:nvSpPr>
            <p:spPr bwMode="auto">
              <a:xfrm>
                <a:off x="2496" y="2448"/>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620" name="Freeform 119"/>
              <p:cNvSpPr>
                <a:spLocks/>
              </p:cNvSpPr>
              <p:nvPr/>
            </p:nvSpPr>
            <p:spPr bwMode="auto">
              <a:xfrm>
                <a:off x="2642" y="2462"/>
                <a:ext cx="24" cy="60"/>
              </a:xfrm>
              <a:custGeom>
                <a:avLst/>
                <a:gdLst>
                  <a:gd name="T0" fmla="*/ 0 w 24"/>
                  <a:gd name="T1" fmla="*/ 6 h 60"/>
                  <a:gd name="T2" fmla="*/ 14 w 24"/>
                  <a:gd name="T3" fmla="*/ 0 h 60"/>
                  <a:gd name="T4" fmla="*/ 16 w 24"/>
                  <a:gd name="T5" fmla="*/ 0 h 60"/>
                  <a:gd name="T6" fmla="*/ 16 w 24"/>
                  <a:gd name="T7" fmla="*/ 50 h 60"/>
                  <a:gd name="T8" fmla="*/ 16 w 24"/>
                  <a:gd name="T9" fmla="*/ 54 h 60"/>
                  <a:gd name="T10" fmla="*/ 16 w 24"/>
                  <a:gd name="T11" fmla="*/ 56 h 60"/>
                  <a:gd name="T12" fmla="*/ 18 w 24"/>
                  <a:gd name="T13" fmla="*/ 58 h 60"/>
                  <a:gd name="T14" fmla="*/ 18 w 24"/>
                  <a:gd name="T15" fmla="*/ 58 h 60"/>
                  <a:gd name="T16" fmla="*/ 20 w 24"/>
                  <a:gd name="T17" fmla="*/ 58 h 60"/>
                  <a:gd name="T18" fmla="*/ 24 w 24"/>
                  <a:gd name="T19" fmla="*/ 58 h 60"/>
                  <a:gd name="T20" fmla="*/ 24 w 24"/>
                  <a:gd name="T21" fmla="*/ 60 h 60"/>
                  <a:gd name="T22" fmla="*/ 2 w 24"/>
                  <a:gd name="T23" fmla="*/ 60 h 60"/>
                  <a:gd name="T24" fmla="*/ 2 w 24"/>
                  <a:gd name="T25" fmla="*/ 58 h 60"/>
                  <a:gd name="T26" fmla="*/ 6 w 24"/>
                  <a:gd name="T27" fmla="*/ 58 h 60"/>
                  <a:gd name="T28" fmla="*/ 6 w 24"/>
                  <a:gd name="T29" fmla="*/ 58 h 60"/>
                  <a:gd name="T30" fmla="*/ 8 w 24"/>
                  <a:gd name="T31" fmla="*/ 58 h 60"/>
                  <a:gd name="T32" fmla="*/ 8 w 24"/>
                  <a:gd name="T33" fmla="*/ 56 h 60"/>
                  <a:gd name="T34" fmla="*/ 8 w 24"/>
                  <a:gd name="T35" fmla="*/ 54 h 60"/>
                  <a:gd name="T36" fmla="*/ 10 w 24"/>
                  <a:gd name="T37" fmla="*/ 50 h 60"/>
                  <a:gd name="T38" fmla="*/ 10 w 24"/>
                  <a:gd name="T39" fmla="*/ 16 h 60"/>
                  <a:gd name="T40" fmla="*/ 8 w 24"/>
                  <a:gd name="T41" fmla="*/ 12 h 60"/>
                  <a:gd name="T42" fmla="*/ 8 w 24"/>
                  <a:gd name="T43" fmla="*/ 10 h 60"/>
                  <a:gd name="T44" fmla="*/ 8 w 24"/>
                  <a:gd name="T45" fmla="*/ 8 h 60"/>
                  <a:gd name="T46" fmla="*/ 8 w 24"/>
                  <a:gd name="T47" fmla="*/ 8 h 60"/>
                  <a:gd name="T48" fmla="*/ 6 w 24"/>
                  <a:gd name="T49" fmla="*/ 6 h 60"/>
                  <a:gd name="T50" fmla="*/ 6 w 24"/>
                  <a:gd name="T51" fmla="*/ 6 h 60"/>
                  <a:gd name="T52" fmla="*/ 4 w 24"/>
                  <a:gd name="T53" fmla="*/ 6 h 60"/>
                  <a:gd name="T54" fmla="*/ 2 w 24"/>
                  <a:gd name="T55" fmla="*/ 8 h 60"/>
                  <a:gd name="T56" fmla="*/ 0 w 24"/>
                  <a:gd name="T57" fmla="*/ 6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4"/>
                  <a:gd name="T88" fmla="*/ 0 h 60"/>
                  <a:gd name="T89" fmla="*/ 24 w 24"/>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4" h="60">
                    <a:moveTo>
                      <a:pt x="0" y="6"/>
                    </a:moveTo>
                    <a:lnTo>
                      <a:pt x="14" y="0"/>
                    </a:lnTo>
                    <a:lnTo>
                      <a:pt x="16" y="0"/>
                    </a:lnTo>
                    <a:lnTo>
                      <a:pt x="16" y="50"/>
                    </a:lnTo>
                    <a:lnTo>
                      <a:pt x="16" y="54"/>
                    </a:lnTo>
                    <a:lnTo>
                      <a:pt x="16" y="56"/>
                    </a:lnTo>
                    <a:lnTo>
                      <a:pt x="18" y="58"/>
                    </a:lnTo>
                    <a:lnTo>
                      <a:pt x="20" y="58"/>
                    </a:lnTo>
                    <a:lnTo>
                      <a:pt x="24" y="58"/>
                    </a:lnTo>
                    <a:lnTo>
                      <a:pt x="24" y="60"/>
                    </a:lnTo>
                    <a:lnTo>
                      <a:pt x="2" y="60"/>
                    </a:lnTo>
                    <a:lnTo>
                      <a:pt x="2" y="58"/>
                    </a:lnTo>
                    <a:lnTo>
                      <a:pt x="6" y="58"/>
                    </a:lnTo>
                    <a:lnTo>
                      <a:pt x="8" y="58"/>
                    </a:lnTo>
                    <a:lnTo>
                      <a:pt x="8" y="56"/>
                    </a:lnTo>
                    <a:lnTo>
                      <a:pt x="8" y="54"/>
                    </a:lnTo>
                    <a:lnTo>
                      <a:pt x="10" y="50"/>
                    </a:lnTo>
                    <a:lnTo>
                      <a:pt x="10" y="16"/>
                    </a:lnTo>
                    <a:lnTo>
                      <a:pt x="8" y="12"/>
                    </a:lnTo>
                    <a:lnTo>
                      <a:pt x="8" y="10"/>
                    </a:lnTo>
                    <a:lnTo>
                      <a:pt x="8" y="8"/>
                    </a:lnTo>
                    <a:lnTo>
                      <a:pt x="6" y="6"/>
                    </a:lnTo>
                    <a:lnTo>
                      <a:pt x="4" y="6"/>
                    </a:lnTo>
                    <a:lnTo>
                      <a:pt x="2" y="8"/>
                    </a:lnTo>
                    <a:lnTo>
                      <a:pt x="0" y="6"/>
                    </a:lnTo>
                    <a:close/>
                  </a:path>
                </a:pathLst>
              </a:custGeom>
              <a:solidFill>
                <a:srgbClr val="000000"/>
              </a:solidFill>
              <a:ln w="0">
                <a:solidFill>
                  <a:srgbClr val="000000"/>
                </a:solidFill>
                <a:round/>
                <a:headEnd/>
                <a:tailEnd/>
              </a:ln>
            </p:spPr>
            <p:txBody>
              <a:bodyPr/>
              <a:lstStyle/>
              <a:p>
                <a:endParaRPr lang="en-CA"/>
              </a:p>
            </p:txBody>
          </p:sp>
          <p:sp>
            <p:nvSpPr>
              <p:cNvPr id="21621" name="Freeform 120"/>
              <p:cNvSpPr>
                <a:spLocks noEditPoints="1"/>
              </p:cNvSpPr>
              <p:nvPr/>
            </p:nvSpPr>
            <p:spPr bwMode="auto">
              <a:xfrm>
                <a:off x="2680" y="2462"/>
                <a:ext cx="36" cy="60"/>
              </a:xfrm>
              <a:custGeom>
                <a:avLst/>
                <a:gdLst>
                  <a:gd name="T0" fmla="*/ 0 w 36"/>
                  <a:gd name="T1" fmla="*/ 30 h 60"/>
                  <a:gd name="T2" fmla="*/ 2 w 36"/>
                  <a:gd name="T3" fmla="*/ 22 h 60"/>
                  <a:gd name="T4" fmla="*/ 4 w 36"/>
                  <a:gd name="T5" fmla="*/ 14 h 60"/>
                  <a:gd name="T6" fmla="*/ 6 w 36"/>
                  <a:gd name="T7" fmla="*/ 8 h 60"/>
                  <a:gd name="T8" fmla="*/ 10 w 36"/>
                  <a:gd name="T9" fmla="*/ 4 h 60"/>
                  <a:gd name="T10" fmla="*/ 14 w 36"/>
                  <a:gd name="T11" fmla="*/ 2 h 60"/>
                  <a:gd name="T12" fmla="*/ 18 w 36"/>
                  <a:gd name="T13" fmla="*/ 0 h 60"/>
                  <a:gd name="T14" fmla="*/ 22 w 36"/>
                  <a:gd name="T15" fmla="*/ 2 h 60"/>
                  <a:gd name="T16" fmla="*/ 26 w 36"/>
                  <a:gd name="T17" fmla="*/ 4 h 60"/>
                  <a:gd name="T18" fmla="*/ 30 w 36"/>
                  <a:gd name="T19" fmla="*/ 8 h 60"/>
                  <a:gd name="T20" fmla="*/ 34 w 36"/>
                  <a:gd name="T21" fmla="*/ 14 h 60"/>
                  <a:gd name="T22" fmla="*/ 36 w 36"/>
                  <a:gd name="T23" fmla="*/ 22 h 60"/>
                  <a:gd name="T24" fmla="*/ 36 w 36"/>
                  <a:gd name="T25" fmla="*/ 30 h 60"/>
                  <a:gd name="T26" fmla="*/ 36 w 36"/>
                  <a:gd name="T27" fmla="*/ 40 h 60"/>
                  <a:gd name="T28" fmla="*/ 34 w 36"/>
                  <a:gd name="T29" fmla="*/ 48 h 60"/>
                  <a:gd name="T30" fmla="*/ 30 w 36"/>
                  <a:gd name="T31" fmla="*/ 54 h 60"/>
                  <a:gd name="T32" fmla="*/ 26 w 36"/>
                  <a:gd name="T33" fmla="*/ 58 h 60"/>
                  <a:gd name="T34" fmla="*/ 22 w 36"/>
                  <a:gd name="T35" fmla="*/ 60 h 60"/>
                  <a:gd name="T36" fmla="*/ 18 w 36"/>
                  <a:gd name="T37" fmla="*/ 60 h 60"/>
                  <a:gd name="T38" fmla="*/ 14 w 36"/>
                  <a:gd name="T39" fmla="*/ 60 h 60"/>
                  <a:gd name="T40" fmla="*/ 8 w 36"/>
                  <a:gd name="T41" fmla="*/ 56 h 60"/>
                  <a:gd name="T42" fmla="*/ 4 w 36"/>
                  <a:gd name="T43" fmla="*/ 50 h 60"/>
                  <a:gd name="T44" fmla="*/ 2 w 36"/>
                  <a:gd name="T45" fmla="*/ 42 h 60"/>
                  <a:gd name="T46" fmla="*/ 0 w 36"/>
                  <a:gd name="T47" fmla="*/ 30 h 60"/>
                  <a:gd name="T48" fmla="*/ 8 w 36"/>
                  <a:gd name="T49" fmla="*/ 32 h 60"/>
                  <a:gd name="T50" fmla="*/ 10 w 36"/>
                  <a:gd name="T51" fmla="*/ 42 h 60"/>
                  <a:gd name="T52" fmla="*/ 12 w 36"/>
                  <a:gd name="T53" fmla="*/ 52 h 60"/>
                  <a:gd name="T54" fmla="*/ 14 w 36"/>
                  <a:gd name="T55" fmla="*/ 56 h 60"/>
                  <a:gd name="T56" fmla="*/ 16 w 36"/>
                  <a:gd name="T57" fmla="*/ 58 h 60"/>
                  <a:gd name="T58" fmla="*/ 18 w 36"/>
                  <a:gd name="T59" fmla="*/ 58 h 60"/>
                  <a:gd name="T60" fmla="*/ 20 w 36"/>
                  <a:gd name="T61" fmla="*/ 58 h 60"/>
                  <a:gd name="T62" fmla="*/ 24 w 36"/>
                  <a:gd name="T63" fmla="*/ 56 h 60"/>
                  <a:gd name="T64" fmla="*/ 26 w 36"/>
                  <a:gd name="T65" fmla="*/ 54 h 60"/>
                  <a:gd name="T66" fmla="*/ 26 w 36"/>
                  <a:gd name="T67" fmla="*/ 48 h 60"/>
                  <a:gd name="T68" fmla="*/ 28 w 36"/>
                  <a:gd name="T69" fmla="*/ 40 h 60"/>
                  <a:gd name="T70" fmla="*/ 28 w 36"/>
                  <a:gd name="T71" fmla="*/ 28 h 60"/>
                  <a:gd name="T72" fmla="*/ 28 w 36"/>
                  <a:gd name="T73" fmla="*/ 20 h 60"/>
                  <a:gd name="T74" fmla="*/ 26 w 36"/>
                  <a:gd name="T75" fmla="*/ 12 h 60"/>
                  <a:gd name="T76" fmla="*/ 24 w 36"/>
                  <a:gd name="T77" fmla="*/ 8 h 60"/>
                  <a:gd name="T78" fmla="*/ 22 w 36"/>
                  <a:gd name="T79" fmla="*/ 4 h 60"/>
                  <a:gd name="T80" fmla="*/ 20 w 36"/>
                  <a:gd name="T81" fmla="*/ 4 h 60"/>
                  <a:gd name="T82" fmla="*/ 18 w 36"/>
                  <a:gd name="T83" fmla="*/ 4 h 60"/>
                  <a:gd name="T84" fmla="*/ 16 w 36"/>
                  <a:gd name="T85" fmla="*/ 4 h 60"/>
                  <a:gd name="T86" fmla="*/ 14 w 36"/>
                  <a:gd name="T87" fmla="*/ 6 h 60"/>
                  <a:gd name="T88" fmla="*/ 12 w 36"/>
                  <a:gd name="T89" fmla="*/ 10 h 60"/>
                  <a:gd name="T90" fmla="*/ 10 w 36"/>
                  <a:gd name="T91" fmla="*/ 16 h 60"/>
                  <a:gd name="T92" fmla="*/ 8 w 36"/>
                  <a:gd name="T93" fmla="*/ 24 h 60"/>
                  <a:gd name="T94" fmla="*/ 8 w 36"/>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2" y="22"/>
                    </a:lnTo>
                    <a:lnTo>
                      <a:pt x="4" y="14"/>
                    </a:lnTo>
                    <a:lnTo>
                      <a:pt x="6" y="8"/>
                    </a:lnTo>
                    <a:lnTo>
                      <a:pt x="10" y="4"/>
                    </a:lnTo>
                    <a:lnTo>
                      <a:pt x="14" y="2"/>
                    </a:lnTo>
                    <a:lnTo>
                      <a:pt x="18" y="0"/>
                    </a:lnTo>
                    <a:lnTo>
                      <a:pt x="22" y="2"/>
                    </a:lnTo>
                    <a:lnTo>
                      <a:pt x="26" y="4"/>
                    </a:lnTo>
                    <a:lnTo>
                      <a:pt x="30" y="8"/>
                    </a:lnTo>
                    <a:lnTo>
                      <a:pt x="34" y="14"/>
                    </a:lnTo>
                    <a:lnTo>
                      <a:pt x="36" y="22"/>
                    </a:lnTo>
                    <a:lnTo>
                      <a:pt x="36" y="30"/>
                    </a:lnTo>
                    <a:lnTo>
                      <a:pt x="36" y="40"/>
                    </a:lnTo>
                    <a:lnTo>
                      <a:pt x="34" y="48"/>
                    </a:lnTo>
                    <a:lnTo>
                      <a:pt x="30" y="54"/>
                    </a:lnTo>
                    <a:lnTo>
                      <a:pt x="26" y="58"/>
                    </a:lnTo>
                    <a:lnTo>
                      <a:pt x="22" y="60"/>
                    </a:lnTo>
                    <a:lnTo>
                      <a:pt x="18" y="60"/>
                    </a:lnTo>
                    <a:lnTo>
                      <a:pt x="14" y="60"/>
                    </a:lnTo>
                    <a:lnTo>
                      <a:pt x="8" y="56"/>
                    </a:lnTo>
                    <a:lnTo>
                      <a:pt x="4" y="50"/>
                    </a:lnTo>
                    <a:lnTo>
                      <a:pt x="2" y="42"/>
                    </a:lnTo>
                    <a:lnTo>
                      <a:pt x="0" y="30"/>
                    </a:lnTo>
                    <a:close/>
                    <a:moveTo>
                      <a:pt x="8" y="32"/>
                    </a:moveTo>
                    <a:lnTo>
                      <a:pt x="10" y="42"/>
                    </a:lnTo>
                    <a:lnTo>
                      <a:pt x="12" y="52"/>
                    </a:lnTo>
                    <a:lnTo>
                      <a:pt x="14" y="56"/>
                    </a:lnTo>
                    <a:lnTo>
                      <a:pt x="16" y="58"/>
                    </a:lnTo>
                    <a:lnTo>
                      <a:pt x="18" y="58"/>
                    </a:lnTo>
                    <a:lnTo>
                      <a:pt x="20" y="58"/>
                    </a:lnTo>
                    <a:lnTo>
                      <a:pt x="24" y="56"/>
                    </a:lnTo>
                    <a:lnTo>
                      <a:pt x="26" y="54"/>
                    </a:lnTo>
                    <a:lnTo>
                      <a:pt x="26" y="48"/>
                    </a:lnTo>
                    <a:lnTo>
                      <a:pt x="28" y="40"/>
                    </a:lnTo>
                    <a:lnTo>
                      <a:pt x="28" y="28"/>
                    </a:lnTo>
                    <a:lnTo>
                      <a:pt x="28" y="20"/>
                    </a:lnTo>
                    <a:lnTo>
                      <a:pt x="26" y="12"/>
                    </a:lnTo>
                    <a:lnTo>
                      <a:pt x="24" y="8"/>
                    </a:lnTo>
                    <a:lnTo>
                      <a:pt x="22" y="4"/>
                    </a:lnTo>
                    <a:lnTo>
                      <a:pt x="20" y="4"/>
                    </a:lnTo>
                    <a:lnTo>
                      <a:pt x="18" y="4"/>
                    </a:lnTo>
                    <a:lnTo>
                      <a:pt x="16" y="4"/>
                    </a:lnTo>
                    <a:lnTo>
                      <a:pt x="14" y="6"/>
                    </a:lnTo>
                    <a:lnTo>
                      <a:pt x="12" y="10"/>
                    </a:lnTo>
                    <a:lnTo>
                      <a:pt x="10" y="16"/>
                    </a:lnTo>
                    <a:lnTo>
                      <a:pt x="8" y="24"/>
                    </a:lnTo>
                    <a:lnTo>
                      <a:pt x="8" y="32"/>
                    </a:lnTo>
                    <a:close/>
                  </a:path>
                </a:pathLst>
              </a:custGeom>
              <a:solidFill>
                <a:srgbClr val="000000"/>
              </a:solidFill>
              <a:ln w="0">
                <a:solidFill>
                  <a:srgbClr val="000000"/>
                </a:solidFill>
                <a:round/>
                <a:headEnd/>
                <a:tailEnd/>
              </a:ln>
            </p:spPr>
            <p:txBody>
              <a:bodyPr/>
              <a:lstStyle/>
              <a:p>
                <a:endParaRPr lang="en-CA"/>
              </a:p>
            </p:txBody>
          </p:sp>
          <p:sp>
            <p:nvSpPr>
              <p:cNvPr id="21622" name="Rectangle 121"/>
              <p:cNvSpPr>
                <a:spLocks noChangeArrowheads="1"/>
              </p:cNvSpPr>
              <p:nvPr/>
            </p:nvSpPr>
            <p:spPr bwMode="auto">
              <a:xfrm>
                <a:off x="2784" y="2448"/>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623" name="Freeform 122"/>
              <p:cNvSpPr>
                <a:spLocks noEditPoints="1"/>
              </p:cNvSpPr>
              <p:nvPr/>
            </p:nvSpPr>
            <p:spPr bwMode="auto">
              <a:xfrm>
                <a:off x="2934" y="2462"/>
                <a:ext cx="34" cy="60"/>
              </a:xfrm>
              <a:custGeom>
                <a:avLst/>
                <a:gdLst>
                  <a:gd name="T0" fmla="*/ 6 w 34"/>
                  <a:gd name="T1" fmla="*/ 26 h 60"/>
                  <a:gd name="T2" fmla="*/ 0 w 34"/>
                  <a:gd name="T3" fmla="*/ 18 h 60"/>
                  <a:gd name="T4" fmla="*/ 2 w 34"/>
                  <a:gd name="T5" fmla="*/ 10 h 60"/>
                  <a:gd name="T6" fmla="*/ 10 w 34"/>
                  <a:gd name="T7" fmla="*/ 2 h 60"/>
                  <a:gd name="T8" fmla="*/ 22 w 34"/>
                  <a:gd name="T9" fmla="*/ 2 h 60"/>
                  <a:gd name="T10" fmla="*/ 32 w 34"/>
                  <a:gd name="T11" fmla="*/ 8 h 60"/>
                  <a:gd name="T12" fmla="*/ 32 w 34"/>
                  <a:gd name="T13" fmla="*/ 16 h 60"/>
                  <a:gd name="T14" fmla="*/ 26 w 34"/>
                  <a:gd name="T15" fmla="*/ 24 h 60"/>
                  <a:gd name="T16" fmla="*/ 26 w 34"/>
                  <a:gd name="T17" fmla="*/ 32 h 60"/>
                  <a:gd name="T18" fmla="*/ 32 w 34"/>
                  <a:gd name="T19" fmla="*/ 42 h 60"/>
                  <a:gd name="T20" fmla="*/ 32 w 34"/>
                  <a:gd name="T21" fmla="*/ 52 h 60"/>
                  <a:gd name="T22" fmla="*/ 22 w 34"/>
                  <a:gd name="T23" fmla="*/ 60 h 60"/>
                  <a:gd name="T24" fmla="*/ 10 w 34"/>
                  <a:gd name="T25" fmla="*/ 60 h 60"/>
                  <a:gd name="T26" fmla="*/ 2 w 34"/>
                  <a:gd name="T27" fmla="*/ 56 h 60"/>
                  <a:gd name="T28" fmla="*/ 0 w 34"/>
                  <a:gd name="T29" fmla="*/ 46 h 60"/>
                  <a:gd name="T30" fmla="*/ 2 w 34"/>
                  <a:gd name="T31" fmla="*/ 38 h 60"/>
                  <a:gd name="T32" fmla="*/ 10 w 34"/>
                  <a:gd name="T33" fmla="*/ 30 h 60"/>
                  <a:gd name="T34" fmla="*/ 20 w 34"/>
                  <a:gd name="T35" fmla="*/ 22 h 60"/>
                  <a:gd name="T36" fmla="*/ 24 w 34"/>
                  <a:gd name="T37" fmla="*/ 16 h 60"/>
                  <a:gd name="T38" fmla="*/ 24 w 34"/>
                  <a:gd name="T39" fmla="*/ 8 h 60"/>
                  <a:gd name="T40" fmla="*/ 20 w 34"/>
                  <a:gd name="T41" fmla="*/ 4 h 60"/>
                  <a:gd name="T42" fmla="*/ 14 w 34"/>
                  <a:gd name="T43" fmla="*/ 4 h 60"/>
                  <a:gd name="T44" fmla="*/ 8 w 34"/>
                  <a:gd name="T45" fmla="*/ 8 h 60"/>
                  <a:gd name="T46" fmla="*/ 8 w 34"/>
                  <a:gd name="T47" fmla="*/ 14 h 60"/>
                  <a:gd name="T48" fmla="*/ 10 w 34"/>
                  <a:gd name="T49" fmla="*/ 18 h 60"/>
                  <a:gd name="T50" fmla="*/ 18 w 34"/>
                  <a:gd name="T51" fmla="*/ 26 h 60"/>
                  <a:gd name="T52" fmla="*/ 10 w 34"/>
                  <a:gd name="T53" fmla="*/ 36 h 60"/>
                  <a:gd name="T54" fmla="*/ 8 w 34"/>
                  <a:gd name="T55" fmla="*/ 42 h 60"/>
                  <a:gd name="T56" fmla="*/ 8 w 34"/>
                  <a:gd name="T57" fmla="*/ 50 h 60"/>
                  <a:gd name="T58" fmla="*/ 12 w 34"/>
                  <a:gd name="T59" fmla="*/ 58 h 60"/>
                  <a:gd name="T60" fmla="*/ 20 w 34"/>
                  <a:gd name="T61" fmla="*/ 58 h 60"/>
                  <a:gd name="T62" fmla="*/ 24 w 34"/>
                  <a:gd name="T63" fmla="*/ 52 h 60"/>
                  <a:gd name="T64" fmla="*/ 24 w 34"/>
                  <a:gd name="T65" fmla="*/ 46 h 60"/>
                  <a:gd name="T66" fmla="*/ 22 w 34"/>
                  <a:gd name="T67" fmla="*/ 40 h 60"/>
                  <a:gd name="T68" fmla="*/ 12 w 34"/>
                  <a:gd name="T69" fmla="*/ 32 h 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4"/>
                  <a:gd name="T106" fmla="*/ 0 h 60"/>
                  <a:gd name="T107" fmla="*/ 34 w 34"/>
                  <a:gd name="T108" fmla="*/ 60 h 6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4" h="60">
                    <a:moveTo>
                      <a:pt x="10" y="30"/>
                    </a:moveTo>
                    <a:lnTo>
                      <a:pt x="6" y="26"/>
                    </a:lnTo>
                    <a:lnTo>
                      <a:pt x="2" y="22"/>
                    </a:lnTo>
                    <a:lnTo>
                      <a:pt x="0" y="18"/>
                    </a:lnTo>
                    <a:lnTo>
                      <a:pt x="0" y="14"/>
                    </a:lnTo>
                    <a:lnTo>
                      <a:pt x="2" y="10"/>
                    </a:lnTo>
                    <a:lnTo>
                      <a:pt x="4" y="4"/>
                    </a:lnTo>
                    <a:lnTo>
                      <a:pt x="10" y="2"/>
                    </a:lnTo>
                    <a:lnTo>
                      <a:pt x="16" y="0"/>
                    </a:lnTo>
                    <a:lnTo>
                      <a:pt x="22" y="2"/>
                    </a:lnTo>
                    <a:lnTo>
                      <a:pt x="28" y="4"/>
                    </a:lnTo>
                    <a:lnTo>
                      <a:pt x="32" y="8"/>
                    </a:lnTo>
                    <a:lnTo>
                      <a:pt x="32" y="12"/>
                    </a:lnTo>
                    <a:lnTo>
                      <a:pt x="32" y="16"/>
                    </a:lnTo>
                    <a:lnTo>
                      <a:pt x="30" y="20"/>
                    </a:lnTo>
                    <a:lnTo>
                      <a:pt x="26" y="24"/>
                    </a:lnTo>
                    <a:lnTo>
                      <a:pt x="20" y="28"/>
                    </a:lnTo>
                    <a:lnTo>
                      <a:pt x="26" y="32"/>
                    </a:lnTo>
                    <a:lnTo>
                      <a:pt x="30" y="36"/>
                    </a:lnTo>
                    <a:lnTo>
                      <a:pt x="32" y="42"/>
                    </a:lnTo>
                    <a:lnTo>
                      <a:pt x="34" y="46"/>
                    </a:lnTo>
                    <a:lnTo>
                      <a:pt x="32" y="52"/>
                    </a:lnTo>
                    <a:lnTo>
                      <a:pt x="28" y="56"/>
                    </a:lnTo>
                    <a:lnTo>
                      <a:pt x="22" y="60"/>
                    </a:lnTo>
                    <a:lnTo>
                      <a:pt x="16" y="60"/>
                    </a:lnTo>
                    <a:lnTo>
                      <a:pt x="10" y="60"/>
                    </a:lnTo>
                    <a:lnTo>
                      <a:pt x="6" y="58"/>
                    </a:lnTo>
                    <a:lnTo>
                      <a:pt x="2" y="56"/>
                    </a:lnTo>
                    <a:lnTo>
                      <a:pt x="0" y="52"/>
                    </a:lnTo>
                    <a:lnTo>
                      <a:pt x="0" y="46"/>
                    </a:lnTo>
                    <a:lnTo>
                      <a:pt x="0" y="42"/>
                    </a:lnTo>
                    <a:lnTo>
                      <a:pt x="2" y="38"/>
                    </a:lnTo>
                    <a:lnTo>
                      <a:pt x="6" y="34"/>
                    </a:lnTo>
                    <a:lnTo>
                      <a:pt x="10" y="30"/>
                    </a:lnTo>
                    <a:close/>
                    <a:moveTo>
                      <a:pt x="18" y="26"/>
                    </a:moveTo>
                    <a:lnTo>
                      <a:pt x="20" y="22"/>
                    </a:lnTo>
                    <a:lnTo>
                      <a:pt x="22" y="18"/>
                    </a:lnTo>
                    <a:lnTo>
                      <a:pt x="24" y="16"/>
                    </a:lnTo>
                    <a:lnTo>
                      <a:pt x="24" y="12"/>
                    </a:lnTo>
                    <a:lnTo>
                      <a:pt x="24" y="8"/>
                    </a:lnTo>
                    <a:lnTo>
                      <a:pt x="22" y="6"/>
                    </a:lnTo>
                    <a:lnTo>
                      <a:pt x="20" y="4"/>
                    </a:lnTo>
                    <a:lnTo>
                      <a:pt x="16" y="4"/>
                    </a:lnTo>
                    <a:lnTo>
                      <a:pt x="14" y="4"/>
                    </a:lnTo>
                    <a:lnTo>
                      <a:pt x="10" y="6"/>
                    </a:lnTo>
                    <a:lnTo>
                      <a:pt x="8" y="8"/>
                    </a:lnTo>
                    <a:lnTo>
                      <a:pt x="8" y="12"/>
                    </a:lnTo>
                    <a:lnTo>
                      <a:pt x="8" y="14"/>
                    </a:lnTo>
                    <a:lnTo>
                      <a:pt x="10" y="16"/>
                    </a:lnTo>
                    <a:lnTo>
                      <a:pt x="10" y="18"/>
                    </a:lnTo>
                    <a:lnTo>
                      <a:pt x="12" y="20"/>
                    </a:lnTo>
                    <a:lnTo>
                      <a:pt x="18" y="26"/>
                    </a:lnTo>
                    <a:close/>
                    <a:moveTo>
                      <a:pt x="12" y="32"/>
                    </a:moveTo>
                    <a:lnTo>
                      <a:pt x="10" y="36"/>
                    </a:lnTo>
                    <a:lnTo>
                      <a:pt x="8" y="38"/>
                    </a:lnTo>
                    <a:lnTo>
                      <a:pt x="8" y="42"/>
                    </a:lnTo>
                    <a:lnTo>
                      <a:pt x="8" y="46"/>
                    </a:lnTo>
                    <a:lnTo>
                      <a:pt x="8" y="50"/>
                    </a:lnTo>
                    <a:lnTo>
                      <a:pt x="10" y="54"/>
                    </a:lnTo>
                    <a:lnTo>
                      <a:pt x="12" y="58"/>
                    </a:lnTo>
                    <a:lnTo>
                      <a:pt x="16" y="58"/>
                    </a:lnTo>
                    <a:lnTo>
                      <a:pt x="20" y="58"/>
                    </a:lnTo>
                    <a:lnTo>
                      <a:pt x="22" y="56"/>
                    </a:lnTo>
                    <a:lnTo>
                      <a:pt x="24" y="52"/>
                    </a:lnTo>
                    <a:lnTo>
                      <a:pt x="24" y="50"/>
                    </a:lnTo>
                    <a:lnTo>
                      <a:pt x="24" y="46"/>
                    </a:lnTo>
                    <a:lnTo>
                      <a:pt x="24" y="44"/>
                    </a:lnTo>
                    <a:lnTo>
                      <a:pt x="22" y="40"/>
                    </a:lnTo>
                    <a:lnTo>
                      <a:pt x="18" y="36"/>
                    </a:lnTo>
                    <a:lnTo>
                      <a:pt x="12" y="32"/>
                    </a:lnTo>
                    <a:close/>
                  </a:path>
                </a:pathLst>
              </a:custGeom>
              <a:solidFill>
                <a:srgbClr val="000000"/>
              </a:solidFill>
              <a:ln w="0">
                <a:solidFill>
                  <a:srgbClr val="000000"/>
                </a:solidFill>
                <a:round/>
                <a:headEnd/>
                <a:tailEnd/>
              </a:ln>
            </p:spPr>
            <p:txBody>
              <a:bodyPr/>
              <a:lstStyle/>
              <a:p>
                <a:endParaRPr lang="en-CA"/>
              </a:p>
            </p:txBody>
          </p:sp>
          <p:sp>
            <p:nvSpPr>
              <p:cNvPr id="21624" name="Freeform 123"/>
              <p:cNvSpPr>
                <a:spLocks noEditPoints="1"/>
              </p:cNvSpPr>
              <p:nvPr/>
            </p:nvSpPr>
            <p:spPr bwMode="auto">
              <a:xfrm>
                <a:off x="2976" y="2462"/>
                <a:ext cx="36" cy="60"/>
              </a:xfrm>
              <a:custGeom>
                <a:avLst/>
                <a:gdLst>
                  <a:gd name="T0" fmla="*/ 34 w 36"/>
                  <a:gd name="T1" fmla="*/ 0 h 60"/>
                  <a:gd name="T2" fmla="*/ 34 w 36"/>
                  <a:gd name="T3" fmla="*/ 2 h 60"/>
                  <a:gd name="T4" fmla="*/ 30 w 36"/>
                  <a:gd name="T5" fmla="*/ 4 h 60"/>
                  <a:gd name="T6" fmla="*/ 26 w 36"/>
                  <a:gd name="T7" fmla="*/ 4 h 60"/>
                  <a:gd name="T8" fmla="*/ 22 w 36"/>
                  <a:gd name="T9" fmla="*/ 6 h 60"/>
                  <a:gd name="T10" fmla="*/ 18 w 36"/>
                  <a:gd name="T11" fmla="*/ 10 h 60"/>
                  <a:gd name="T12" fmla="*/ 16 w 36"/>
                  <a:gd name="T13" fmla="*/ 14 h 60"/>
                  <a:gd name="T14" fmla="*/ 12 w 36"/>
                  <a:gd name="T15" fmla="*/ 18 h 60"/>
                  <a:gd name="T16" fmla="*/ 10 w 36"/>
                  <a:gd name="T17" fmla="*/ 22 h 60"/>
                  <a:gd name="T18" fmla="*/ 10 w 36"/>
                  <a:gd name="T19" fmla="*/ 28 h 60"/>
                  <a:gd name="T20" fmla="*/ 16 w 36"/>
                  <a:gd name="T21" fmla="*/ 24 h 60"/>
                  <a:gd name="T22" fmla="*/ 22 w 36"/>
                  <a:gd name="T23" fmla="*/ 24 h 60"/>
                  <a:gd name="T24" fmla="*/ 26 w 36"/>
                  <a:gd name="T25" fmla="*/ 24 h 60"/>
                  <a:gd name="T26" fmla="*/ 32 w 36"/>
                  <a:gd name="T27" fmla="*/ 28 h 60"/>
                  <a:gd name="T28" fmla="*/ 34 w 36"/>
                  <a:gd name="T29" fmla="*/ 34 h 60"/>
                  <a:gd name="T30" fmla="*/ 36 w 36"/>
                  <a:gd name="T31" fmla="*/ 40 h 60"/>
                  <a:gd name="T32" fmla="*/ 34 w 36"/>
                  <a:gd name="T33" fmla="*/ 48 h 60"/>
                  <a:gd name="T34" fmla="*/ 32 w 36"/>
                  <a:gd name="T35" fmla="*/ 54 h 60"/>
                  <a:gd name="T36" fmla="*/ 28 w 36"/>
                  <a:gd name="T37" fmla="*/ 58 h 60"/>
                  <a:gd name="T38" fmla="*/ 22 w 36"/>
                  <a:gd name="T39" fmla="*/ 60 h 60"/>
                  <a:gd name="T40" fmla="*/ 18 w 36"/>
                  <a:gd name="T41" fmla="*/ 60 h 60"/>
                  <a:gd name="T42" fmla="*/ 12 w 36"/>
                  <a:gd name="T43" fmla="*/ 60 h 60"/>
                  <a:gd name="T44" fmla="*/ 8 w 36"/>
                  <a:gd name="T45" fmla="*/ 56 h 60"/>
                  <a:gd name="T46" fmla="*/ 2 w 36"/>
                  <a:gd name="T47" fmla="*/ 52 h 60"/>
                  <a:gd name="T48" fmla="*/ 0 w 36"/>
                  <a:gd name="T49" fmla="*/ 44 h 60"/>
                  <a:gd name="T50" fmla="*/ 0 w 36"/>
                  <a:gd name="T51" fmla="*/ 36 h 60"/>
                  <a:gd name="T52" fmla="*/ 0 w 36"/>
                  <a:gd name="T53" fmla="*/ 30 h 60"/>
                  <a:gd name="T54" fmla="*/ 2 w 36"/>
                  <a:gd name="T55" fmla="*/ 22 h 60"/>
                  <a:gd name="T56" fmla="*/ 6 w 36"/>
                  <a:gd name="T57" fmla="*/ 16 h 60"/>
                  <a:gd name="T58" fmla="*/ 12 w 36"/>
                  <a:gd name="T59" fmla="*/ 10 h 60"/>
                  <a:gd name="T60" fmla="*/ 18 w 36"/>
                  <a:gd name="T61" fmla="*/ 6 h 60"/>
                  <a:gd name="T62" fmla="*/ 22 w 36"/>
                  <a:gd name="T63" fmla="*/ 2 h 60"/>
                  <a:gd name="T64" fmla="*/ 28 w 36"/>
                  <a:gd name="T65" fmla="*/ 0 h 60"/>
                  <a:gd name="T66" fmla="*/ 32 w 36"/>
                  <a:gd name="T67" fmla="*/ 0 h 60"/>
                  <a:gd name="T68" fmla="*/ 34 w 36"/>
                  <a:gd name="T69" fmla="*/ 0 h 60"/>
                  <a:gd name="T70" fmla="*/ 8 w 36"/>
                  <a:gd name="T71" fmla="*/ 30 h 60"/>
                  <a:gd name="T72" fmla="*/ 8 w 36"/>
                  <a:gd name="T73" fmla="*/ 36 h 60"/>
                  <a:gd name="T74" fmla="*/ 8 w 36"/>
                  <a:gd name="T75" fmla="*/ 40 h 60"/>
                  <a:gd name="T76" fmla="*/ 8 w 36"/>
                  <a:gd name="T77" fmla="*/ 44 h 60"/>
                  <a:gd name="T78" fmla="*/ 8 w 36"/>
                  <a:gd name="T79" fmla="*/ 48 h 60"/>
                  <a:gd name="T80" fmla="*/ 10 w 36"/>
                  <a:gd name="T81" fmla="*/ 52 h 60"/>
                  <a:gd name="T82" fmla="*/ 14 w 36"/>
                  <a:gd name="T83" fmla="*/ 56 h 60"/>
                  <a:gd name="T84" fmla="*/ 16 w 36"/>
                  <a:gd name="T85" fmla="*/ 58 h 60"/>
                  <a:gd name="T86" fmla="*/ 18 w 36"/>
                  <a:gd name="T87" fmla="*/ 58 h 60"/>
                  <a:gd name="T88" fmla="*/ 22 w 36"/>
                  <a:gd name="T89" fmla="*/ 58 h 60"/>
                  <a:gd name="T90" fmla="*/ 24 w 36"/>
                  <a:gd name="T91" fmla="*/ 54 h 60"/>
                  <a:gd name="T92" fmla="*/ 26 w 36"/>
                  <a:gd name="T93" fmla="*/ 50 h 60"/>
                  <a:gd name="T94" fmla="*/ 28 w 36"/>
                  <a:gd name="T95" fmla="*/ 44 h 60"/>
                  <a:gd name="T96" fmla="*/ 26 w 36"/>
                  <a:gd name="T97" fmla="*/ 38 h 60"/>
                  <a:gd name="T98" fmla="*/ 24 w 36"/>
                  <a:gd name="T99" fmla="*/ 32 h 60"/>
                  <a:gd name="T100" fmla="*/ 22 w 36"/>
                  <a:gd name="T101" fmla="*/ 28 h 60"/>
                  <a:gd name="T102" fmla="*/ 16 w 36"/>
                  <a:gd name="T103" fmla="*/ 26 h 60"/>
                  <a:gd name="T104" fmla="*/ 16 w 36"/>
                  <a:gd name="T105" fmla="*/ 28 h 60"/>
                  <a:gd name="T106" fmla="*/ 14 w 36"/>
                  <a:gd name="T107" fmla="*/ 28 h 60"/>
                  <a:gd name="T108" fmla="*/ 12 w 36"/>
                  <a:gd name="T109" fmla="*/ 28 h 60"/>
                  <a:gd name="T110" fmla="*/ 8 w 36"/>
                  <a:gd name="T111" fmla="*/ 30 h 6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6"/>
                  <a:gd name="T169" fmla="*/ 0 h 60"/>
                  <a:gd name="T170" fmla="*/ 36 w 36"/>
                  <a:gd name="T171" fmla="*/ 60 h 6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6" h="60">
                    <a:moveTo>
                      <a:pt x="34" y="0"/>
                    </a:moveTo>
                    <a:lnTo>
                      <a:pt x="34" y="2"/>
                    </a:lnTo>
                    <a:lnTo>
                      <a:pt x="30" y="4"/>
                    </a:lnTo>
                    <a:lnTo>
                      <a:pt x="26" y="4"/>
                    </a:lnTo>
                    <a:lnTo>
                      <a:pt x="22" y="6"/>
                    </a:lnTo>
                    <a:lnTo>
                      <a:pt x="18" y="10"/>
                    </a:lnTo>
                    <a:lnTo>
                      <a:pt x="16" y="14"/>
                    </a:lnTo>
                    <a:lnTo>
                      <a:pt x="12" y="18"/>
                    </a:lnTo>
                    <a:lnTo>
                      <a:pt x="10" y="22"/>
                    </a:lnTo>
                    <a:lnTo>
                      <a:pt x="10" y="28"/>
                    </a:lnTo>
                    <a:lnTo>
                      <a:pt x="16" y="24"/>
                    </a:lnTo>
                    <a:lnTo>
                      <a:pt x="22" y="24"/>
                    </a:lnTo>
                    <a:lnTo>
                      <a:pt x="26" y="24"/>
                    </a:lnTo>
                    <a:lnTo>
                      <a:pt x="32" y="28"/>
                    </a:lnTo>
                    <a:lnTo>
                      <a:pt x="34" y="34"/>
                    </a:lnTo>
                    <a:lnTo>
                      <a:pt x="36" y="40"/>
                    </a:lnTo>
                    <a:lnTo>
                      <a:pt x="34" y="48"/>
                    </a:lnTo>
                    <a:lnTo>
                      <a:pt x="32" y="54"/>
                    </a:lnTo>
                    <a:lnTo>
                      <a:pt x="28" y="58"/>
                    </a:lnTo>
                    <a:lnTo>
                      <a:pt x="22" y="60"/>
                    </a:lnTo>
                    <a:lnTo>
                      <a:pt x="18" y="60"/>
                    </a:lnTo>
                    <a:lnTo>
                      <a:pt x="12" y="60"/>
                    </a:lnTo>
                    <a:lnTo>
                      <a:pt x="8" y="56"/>
                    </a:lnTo>
                    <a:lnTo>
                      <a:pt x="2" y="52"/>
                    </a:lnTo>
                    <a:lnTo>
                      <a:pt x="0" y="44"/>
                    </a:lnTo>
                    <a:lnTo>
                      <a:pt x="0" y="36"/>
                    </a:lnTo>
                    <a:lnTo>
                      <a:pt x="0" y="30"/>
                    </a:lnTo>
                    <a:lnTo>
                      <a:pt x="2" y="22"/>
                    </a:lnTo>
                    <a:lnTo>
                      <a:pt x="6" y="16"/>
                    </a:lnTo>
                    <a:lnTo>
                      <a:pt x="12" y="10"/>
                    </a:lnTo>
                    <a:lnTo>
                      <a:pt x="18" y="6"/>
                    </a:lnTo>
                    <a:lnTo>
                      <a:pt x="22" y="2"/>
                    </a:lnTo>
                    <a:lnTo>
                      <a:pt x="28" y="0"/>
                    </a:lnTo>
                    <a:lnTo>
                      <a:pt x="32" y="0"/>
                    </a:lnTo>
                    <a:lnTo>
                      <a:pt x="34" y="0"/>
                    </a:lnTo>
                    <a:close/>
                    <a:moveTo>
                      <a:pt x="8" y="30"/>
                    </a:moveTo>
                    <a:lnTo>
                      <a:pt x="8" y="36"/>
                    </a:lnTo>
                    <a:lnTo>
                      <a:pt x="8" y="40"/>
                    </a:lnTo>
                    <a:lnTo>
                      <a:pt x="8" y="44"/>
                    </a:lnTo>
                    <a:lnTo>
                      <a:pt x="8" y="48"/>
                    </a:lnTo>
                    <a:lnTo>
                      <a:pt x="10" y="52"/>
                    </a:lnTo>
                    <a:lnTo>
                      <a:pt x="14" y="56"/>
                    </a:lnTo>
                    <a:lnTo>
                      <a:pt x="16" y="58"/>
                    </a:lnTo>
                    <a:lnTo>
                      <a:pt x="18" y="58"/>
                    </a:lnTo>
                    <a:lnTo>
                      <a:pt x="22" y="58"/>
                    </a:lnTo>
                    <a:lnTo>
                      <a:pt x="24" y="54"/>
                    </a:lnTo>
                    <a:lnTo>
                      <a:pt x="26" y="50"/>
                    </a:lnTo>
                    <a:lnTo>
                      <a:pt x="28" y="44"/>
                    </a:lnTo>
                    <a:lnTo>
                      <a:pt x="26" y="38"/>
                    </a:lnTo>
                    <a:lnTo>
                      <a:pt x="24" y="32"/>
                    </a:lnTo>
                    <a:lnTo>
                      <a:pt x="22" y="28"/>
                    </a:lnTo>
                    <a:lnTo>
                      <a:pt x="16" y="26"/>
                    </a:lnTo>
                    <a:lnTo>
                      <a:pt x="16" y="28"/>
                    </a:lnTo>
                    <a:lnTo>
                      <a:pt x="14" y="28"/>
                    </a:lnTo>
                    <a:lnTo>
                      <a:pt x="12" y="28"/>
                    </a:lnTo>
                    <a:lnTo>
                      <a:pt x="8" y="30"/>
                    </a:lnTo>
                    <a:close/>
                  </a:path>
                </a:pathLst>
              </a:custGeom>
              <a:solidFill>
                <a:srgbClr val="000000"/>
              </a:solidFill>
              <a:ln w="0">
                <a:solidFill>
                  <a:srgbClr val="000000"/>
                </a:solidFill>
                <a:round/>
                <a:headEnd/>
                <a:tailEnd/>
              </a:ln>
            </p:spPr>
            <p:txBody>
              <a:bodyPr/>
              <a:lstStyle/>
              <a:p>
                <a:endParaRPr lang="en-CA"/>
              </a:p>
            </p:txBody>
          </p:sp>
          <p:sp>
            <p:nvSpPr>
              <p:cNvPr id="21625" name="Freeform 124"/>
              <p:cNvSpPr>
                <a:spLocks noEditPoints="1"/>
              </p:cNvSpPr>
              <p:nvPr/>
            </p:nvSpPr>
            <p:spPr bwMode="auto">
              <a:xfrm>
                <a:off x="3020" y="2462"/>
                <a:ext cx="36" cy="60"/>
              </a:xfrm>
              <a:custGeom>
                <a:avLst/>
                <a:gdLst>
                  <a:gd name="T0" fmla="*/ 0 w 36"/>
                  <a:gd name="T1" fmla="*/ 30 h 60"/>
                  <a:gd name="T2" fmla="*/ 0 w 36"/>
                  <a:gd name="T3" fmla="*/ 22 h 60"/>
                  <a:gd name="T4" fmla="*/ 2 w 36"/>
                  <a:gd name="T5" fmla="*/ 14 h 60"/>
                  <a:gd name="T6" fmla="*/ 6 w 36"/>
                  <a:gd name="T7" fmla="*/ 8 h 60"/>
                  <a:gd name="T8" fmla="*/ 10 w 36"/>
                  <a:gd name="T9" fmla="*/ 4 h 60"/>
                  <a:gd name="T10" fmla="*/ 14 w 36"/>
                  <a:gd name="T11" fmla="*/ 2 h 60"/>
                  <a:gd name="T12" fmla="*/ 18 w 36"/>
                  <a:gd name="T13" fmla="*/ 0 h 60"/>
                  <a:gd name="T14" fmla="*/ 22 w 36"/>
                  <a:gd name="T15" fmla="*/ 2 h 60"/>
                  <a:gd name="T16" fmla="*/ 26 w 36"/>
                  <a:gd name="T17" fmla="*/ 4 h 60"/>
                  <a:gd name="T18" fmla="*/ 30 w 36"/>
                  <a:gd name="T19" fmla="*/ 8 h 60"/>
                  <a:gd name="T20" fmla="*/ 32 w 36"/>
                  <a:gd name="T21" fmla="*/ 14 h 60"/>
                  <a:gd name="T22" fmla="*/ 34 w 36"/>
                  <a:gd name="T23" fmla="*/ 22 h 60"/>
                  <a:gd name="T24" fmla="*/ 36 w 36"/>
                  <a:gd name="T25" fmla="*/ 30 h 60"/>
                  <a:gd name="T26" fmla="*/ 34 w 36"/>
                  <a:gd name="T27" fmla="*/ 40 h 60"/>
                  <a:gd name="T28" fmla="*/ 32 w 36"/>
                  <a:gd name="T29" fmla="*/ 48 h 60"/>
                  <a:gd name="T30" fmla="*/ 30 w 36"/>
                  <a:gd name="T31" fmla="*/ 54 h 60"/>
                  <a:gd name="T32" fmla="*/ 26 w 36"/>
                  <a:gd name="T33" fmla="*/ 58 h 60"/>
                  <a:gd name="T34" fmla="*/ 22 w 36"/>
                  <a:gd name="T35" fmla="*/ 60 h 60"/>
                  <a:gd name="T36" fmla="*/ 18 w 36"/>
                  <a:gd name="T37" fmla="*/ 60 h 60"/>
                  <a:gd name="T38" fmla="*/ 12 w 36"/>
                  <a:gd name="T39" fmla="*/ 60 h 60"/>
                  <a:gd name="T40" fmla="*/ 8 w 36"/>
                  <a:gd name="T41" fmla="*/ 56 h 60"/>
                  <a:gd name="T42" fmla="*/ 4 w 36"/>
                  <a:gd name="T43" fmla="*/ 50 h 60"/>
                  <a:gd name="T44" fmla="*/ 0 w 36"/>
                  <a:gd name="T45" fmla="*/ 42 h 60"/>
                  <a:gd name="T46" fmla="*/ 0 w 36"/>
                  <a:gd name="T47" fmla="*/ 30 h 60"/>
                  <a:gd name="T48" fmla="*/ 8 w 36"/>
                  <a:gd name="T49" fmla="*/ 32 h 60"/>
                  <a:gd name="T50" fmla="*/ 8 w 36"/>
                  <a:gd name="T51" fmla="*/ 42 h 60"/>
                  <a:gd name="T52" fmla="*/ 10 w 36"/>
                  <a:gd name="T53" fmla="*/ 52 h 60"/>
                  <a:gd name="T54" fmla="*/ 12 w 36"/>
                  <a:gd name="T55" fmla="*/ 56 h 60"/>
                  <a:gd name="T56" fmla="*/ 14 w 36"/>
                  <a:gd name="T57" fmla="*/ 58 h 60"/>
                  <a:gd name="T58" fmla="*/ 18 w 36"/>
                  <a:gd name="T59" fmla="*/ 58 h 60"/>
                  <a:gd name="T60" fmla="*/ 20 w 36"/>
                  <a:gd name="T61" fmla="*/ 58 h 60"/>
                  <a:gd name="T62" fmla="*/ 22 w 36"/>
                  <a:gd name="T63" fmla="*/ 56 h 60"/>
                  <a:gd name="T64" fmla="*/ 24 w 36"/>
                  <a:gd name="T65" fmla="*/ 54 h 60"/>
                  <a:gd name="T66" fmla="*/ 26 w 36"/>
                  <a:gd name="T67" fmla="*/ 48 h 60"/>
                  <a:gd name="T68" fmla="*/ 26 w 36"/>
                  <a:gd name="T69" fmla="*/ 40 h 60"/>
                  <a:gd name="T70" fmla="*/ 28 w 36"/>
                  <a:gd name="T71" fmla="*/ 28 h 60"/>
                  <a:gd name="T72" fmla="*/ 26 w 36"/>
                  <a:gd name="T73" fmla="*/ 20 h 60"/>
                  <a:gd name="T74" fmla="*/ 26 w 36"/>
                  <a:gd name="T75" fmla="*/ 12 h 60"/>
                  <a:gd name="T76" fmla="*/ 24 w 36"/>
                  <a:gd name="T77" fmla="*/ 8 h 60"/>
                  <a:gd name="T78" fmla="*/ 22 w 36"/>
                  <a:gd name="T79" fmla="*/ 4 h 60"/>
                  <a:gd name="T80" fmla="*/ 20 w 36"/>
                  <a:gd name="T81" fmla="*/ 4 h 60"/>
                  <a:gd name="T82" fmla="*/ 18 w 36"/>
                  <a:gd name="T83" fmla="*/ 4 h 60"/>
                  <a:gd name="T84" fmla="*/ 14 w 36"/>
                  <a:gd name="T85" fmla="*/ 4 h 60"/>
                  <a:gd name="T86" fmla="*/ 12 w 36"/>
                  <a:gd name="T87" fmla="*/ 6 h 60"/>
                  <a:gd name="T88" fmla="*/ 10 w 36"/>
                  <a:gd name="T89" fmla="*/ 10 h 60"/>
                  <a:gd name="T90" fmla="*/ 8 w 36"/>
                  <a:gd name="T91" fmla="*/ 16 h 60"/>
                  <a:gd name="T92" fmla="*/ 8 w 36"/>
                  <a:gd name="T93" fmla="*/ 24 h 60"/>
                  <a:gd name="T94" fmla="*/ 8 w 36"/>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0" y="22"/>
                    </a:lnTo>
                    <a:lnTo>
                      <a:pt x="2" y="14"/>
                    </a:lnTo>
                    <a:lnTo>
                      <a:pt x="6" y="8"/>
                    </a:lnTo>
                    <a:lnTo>
                      <a:pt x="10" y="4"/>
                    </a:lnTo>
                    <a:lnTo>
                      <a:pt x="14" y="2"/>
                    </a:lnTo>
                    <a:lnTo>
                      <a:pt x="18" y="0"/>
                    </a:lnTo>
                    <a:lnTo>
                      <a:pt x="22" y="2"/>
                    </a:lnTo>
                    <a:lnTo>
                      <a:pt x="26" y="4"/>
                    </a:lnTo>
                    <a:lnTo>
                      <a:pt x="30" y="8"/>
                    </a:lnTo>
                    <a:lnTo>
                      <a:pt x="32" y="14"/>
                    </a:lnTo>
                    <a:lnTo>
                      <a:pt x="34" y="22"/>
                    </a:lnTo>
                    <a:lnTo>
                      <a:pt x="36" y="30"/>
                    </a:lnTo>
                    <a:lnTo>
                      <a:pt x="34" y="40"/>
                    </a:lnTo>
                    <a:lnTo>
                      <a:pt x="32" y="48"/>
                    </a:lnTo>
                    <a:lnTo>
                      <a:pt x="30" y="54"/>
                    </a:lnTo>
                    <a:lnTo>
                      <a:pt x="26" y="58"/>
                    </a:lnTo>
                    <a:lnTo>
                      <a:pt x="22" y="60"/>
                    </a:lnTo>
                    <a:lnTo>
                      <a:pt x="18" y="60"/>
                    </a:lnTo>
                    <a:lnTo>
                      <a:pt x="12" y="60"/>
                    </a:lnTo>
                    <a:lnTo>
                      <a:pt x="8" y="56"/>
                    </a:lnTo>
                    <a:lnTo>
                      <a:pt x="4" y="50"/>
                    </a:lnTo>
                    <a:lnTo>
                      <a:pt x="0" y="42"/>
                    </a:lnTo>
                    <a:lnTo>
                      <a:pt x="0" y="30"/>
                    </a:lnTo>
                    <a:close/>
                    <a:moveTo>
                      <a:pt x="8" y="32"/>
                    </a:moveTo>
                    <a:lnTo>
                      <a:pt x="8" y="42"/>
                    </a:lnTo>
                    <a:lnTo>
                      <a:pt x="10" y="52"/>
                    </a:lnTo>
                    <a:lnTo>
                      <a:pt x="12" y="56"/>
                    </a:lnTo>
                    <a:lnTo>
                      <a:pt x="14" y="58"/>
                    </a:lnTo>
                    <a:lnTo>
                      <a:pt x="18" y="58"/>
                    </a:lnTo>
                    <a:lnTo>
                      <a:pt x="20" y="58"/>
                    </a:lnTo>
                    <a:lnTo>
                      <a:pt x="22" y="56"/>
                    </a:lnTo>
                    <a:lnTo>
                      <a:pt x="24" y="54"/>
                    </a:lnTo>
                    <a:lnTo>
                      <a:pt x="26" y="48"/>
                    </a:lnTo>
                    <a:lnTo>
                      <a:pt x="26" y="40"/>
                    </a:lnTo>
                    <a:lnTo>
                      <a:pt x="28" y="28"/>
                    </a:lnTo>
                    <a:lnTo>
                      <a:pt x="26" y="20"/>
                    </a:lnTo>
                    <a:lnTo>
                      <a:pt x="26" y="12"/>
                    </a:lnTo>
                    <a:lnTo>
                      <a:pt x="24" y="8"/>
                    </a:lnTo>
                    <a:lnTo>
                      <a:pt x="22" y="4"/>
                    </a:lnTo>
                    <a:lnTo>
                      <a:pt x="20" y="4"/>
                    </a:lnTo>
                    <a:lnTo>
                      <a:pt x="18" y="4"/>
                    </a:lnTo>
                    <a:lnTo>
                      <a:pt x="14" y="4"/>
                    </a:lnTo>
                    <a:lnTo>
                      <a:pt x="12" y="6"/>
                    </a:lnTo>
                    <a:lnTo>
                      <a:pt x="10" y="10"/>
                    </a:lnTo>
                    <a:lnTo>
                      <a:pt x="8" y="16"/>
                    </a:lnTo>
                    <a:lnTo>
                      <a:pt x="8" y="24"/>
                    </a:lnTo>
                    <a:lnTo>
                      <a:pt x="8" y="32"/>
                    </a:lnTo>
                    <a:close/>
                  </a:path>
                </a:pathLst>
              </a:custGeom>
              <a:solidFill>
                <a:srgbClr val="000000"/>
              </a:solidFill>
              <a:ln w="0">
                <a:solidFill>
                  <a:srgbClr val="000000"/>
                </a:solidFill>
                <a:round/>
                <a:headEnd/>
                <a:tailEnd/>
              </a:ln>
            </p:spPr>
            <p:txBody>
              <a:bodyPr/>
              <a:lstStyle/>
              <a:p>
                <a:endParaRPr lang="en-CA"/>
              </a:p>
            </p:txBody>
          </p:sp>
          <p:sp>
            <p:nvSpPr>
              <p:cNvPr id="21626" name="Rectangle 125"/>
              <p:cNvSpPr>
                <a:spLocks noChangeArrowheads="1"/>
              </p:cNvSpPr>
              <p:nvPr/>
            </p:nvSpPr>
            <p:spPr bwMode="auto">
              <a:xfrm>
                <a:off x="3080" y="2448"/>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627" name="Freeform 126"/>
              <p:cNvSpPr>
                <a:spLocks/>
              </p:cNvSpPr>
              <p:nvPr/>
            </p:nvSpPr>
            <p:spPr bwMode="auto">
              <a:xfrm>
                <a:off x="3228" y="2462"/>
                <a:ext cx="32" cy="60"/>
              </a:xfrm>
              <a:custGeom>
                <a:avLst/>
                <a:gdLst>
                  <a:gd name="T0" fmla="*/ 2 w 32"/>
                  <a:gd name="T1" fmla="*/ 8 h 60"/>
                  <a:gd name="T2" fmla="*/ 10 w 32"/>
                  <a:gd name="T3" fmla="*/ 2 h 60"/>
                  <a:gd name="T4" fmla="*/ 22 w 32"/>
                  <a:gd name="T5" fmla="*/ 2 h 60"/>
                  <a:gd name="T6" fmla="*/ 28 w 32"/>
                  <a:gd name="T7" fmla="*/ 8 h 60"/>
                  <a:gd name="T8" fmla="*/ 28 w 32"/>
                  <a:gd name="T9" fmla="*/ 16 h 60"/>
                  <a:gd name="T10" fmla="*/ 20 w 32"/>
                  <a:gd name="T11" fmla="*/ 26 h 60"/>
                  <a:gd name="T12" fmla="*/ 30 w 32"/>
                  <a:gd name="T13" fmla="*/ 32 h 60"/>
                  <a:gd name="T14" fmla="*/ 32 w 32"/>
                  <a:gd name="T15" fmla="*/ 40 h 60"/>
                  <a:gd name="T16" fmla="*/ 28 w 32"/>
                  <a:gd name="T17" fmla="*/ 54 h 60"/>
                  <a:gd name="T18" fmla="*/ 16 w 32"/>
                  <a:gd name="T19" fmla="*/ 60 h 60"/>
                  <a:gd name="T20" fmla="*/ 4 w 32"/>
                  <a:gd name="T21" fmla="*/ 60 h 60"/>
                  <a:gd name="T22" fmla="*/ 0 w 32"/>
                  <a:gd name="T23" fmla="*/ 58 h 60"/>
                  <a:gd name="T24" fmla="*/ 0 w 32"/>
                  <a:gd name="T25" fmla="*/ 56 h 60"/>
                  <a:gd name="T26" fmla="*/ 2 w 32"/>
                  <a:gd name="T27" fmla="*/ 54 h 60"/>
                  <a:gd name="T28" fmla="*/ 4 w 32"/>
                  <a:gd name="T29" fmla="*/ 54 h 60"/>
                  <a:gd name="T30" fmla="*/ 6 w 32"/>
                  <a:gd name="T31" fmla="*/ 54 h 60"/>
                  <a:gd name="T32" fmla="*/ 10 w 32"/>
                  <a:gd name="T33" fmla="*/ 56 h 60"/>
                  <a:gd name="T34" fmla="*/ 12 w 32"/>
                  <a:gd name="T35" fmla="*/ 56 h 60"/>
                  <a:gd name="T36" fmla="*/ 18 w 32"/>
                  <a:gd name="T37" fmla="*/ 56 h 60"/>
                  <a:gd name="T38" fmla="*/ 24 w 32"/>
                  <a:gd name="T39" fmla="*/ 50 h 60"/>
                  <a:gd name="T40" fmla="*/ 26 w 32"/>
                  <a:gd name="T41" fmla="*/ 42 h 60"/>
                  <a:gd name="T42" fmla="*/ 22 w 32"/>
                  <a:gd name="T43" fmla="*/ 36 h 60"/>
                  <a:gd name="T44" fmla="*/ 20 w 32"/>
                  <a:gd name="T45" fmla="*/ 34 h 60"/>
                  <a:gd name="T46" fmla="*/ 14 w 32"/>
                  <a:gd name="T47" fmla="*/ 30 h 60"/>
                  <a:gd name="T48" fmla="*/ 8 w 32"/>
                  <a:gd name="T49" fmla="*/ 30 h 60"/>
                  <a:gd name="T50" fmla="*/ 12 w 32"/>
                  <a:gd name="T51" fmla="*/ 28 h 60"/>
                  <a:gd name="T52" fmla="*/ 20 w 32"/>
                  <a:gd name="T53" fmla="*/ 24 h 60"/>
                  <a:gd name="T54" fmla="*/ 22 w 32"/>
                  <a:gd name="T55" fmla="*/ 20 h 60"/>
                  <a:gd name="T56" fmla="*/ 22 w 32"/>
                  <a:gd name="T57" fmla="*/ 12 h 60"/>
                  <a:gd name="T58" fmla="*/ 16 w 32"/>
                  <a:gd name="T59" fmla="*/ 6 h 60"/>
                  <a:gd name="T60" fmla="*/ 8 w 32"/>
                  <a:gd name="T61" fmla="*/ 6 h 60"/>
                  <a:gd name="T62" fmla="*/ 2 w 32"/>
                  <a:gd name="T63" fmla="*/ 12 h 6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2"/>
                  <a:gd name="T97" fmla="*/ 0 h 60"/>
                  <a:gd name="T98" fmla="*/ 32 w 32"/>
                  <a:gd name="T99" fmla="*/ 60 h 6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2" h="60">
                    <a:moveTo>
                      <a:pt x="0" y="12"/>
                    </a:moveTo>
                    <a:lnTo>
                      <a:pt x="2" y="8"/>
                    </a:lnTo>
                    <a:lnTo>
                      <a:pt x="6" y="4"/>
                    </a:lnTo>
                    <a:lnTo>
                      <a:pt x="10" y="2"/>
                    </a:lnTo>
                    <a:lnTo>
                      <a:pt x="16" y="0"/>
                    </a:lnTo>
                    <a:lnTo>
                      <a:pt x="22" y="2"/>
                    </a:lnTo>
                    <a:lnTo>
                      <a:pt x="26" y="4"/>
                    </a:lnTo>
                    <a:lnTo>
                      <a:pt x="28" y="8"/>
                    </a:lnTo>
                    <a:lnTo>
                      <a:pt x="30" y="12"/>
                    </a:lnTo>
                    <a:lnTo>
                      <a:pt x="28" y="16"/>
                    </a:lnTo>
                    <a:lnTo>
                      <a:pt x="26" y="20"/>
                    </a:lnTo>
                    <a:lnTo>
                      <a:pt x="20" y="26"/>
                    </a:lnTo>
                    <a:lnTo>
                      <a:pt x="26" y="28"/>
                    </a:lnTo>
                    <a:lnTo>
                      <a:pt x="30" y="32"/>
                    </a:lnTo>
                    <a:lnTo>
                      <a:pt x="32" y="36"/>
                    </a:lnTo>
                    <a:lnTo>
                      <a:pt x="32" y="40"/>
                    </a:lnTo>
                    <a:lnTo>
                      <a:pt x="30" y="48"/>
                    </a:lnTo>
                    <a:lnTo>
                      <a:pt x="28" y="54"/>
                    </a:lnTo>
                    <a:lnTo>
                      <a:pt x="22" y="58"/>
                    </a:lnTo>
                    <a:lnTo>
                      <a:pt x="16" y="60"/>
                    </a:lnTo>
                    <a:lnTo>
                      <a:pt x="10" y="60"/>
                    </a:lnTo>
                    <a:lnTo>
                      <a:pt x="4" y="60"/>
                    </a:lnTo>
                    <a:lnTo>
                      <a:pt x="2" y="60"/>
                    </a:lnTo>
                    <a:lnTo>
                      <a:pt x="0" y="58"/>
                    </a:lnTo>
                    <a:lnTo>
                      <a:pt x="0" y="56"/>
                    </a:lnTo>
                    <a:lnTo>
                      <a:pt x="0" y="54"/>
                    </a:lnTo>
                    <a:lnTo>
                      <a:pt x="2" y="54"/>
                    </a:lnTo>
                    <a:lnTo>
                      <a:pt x="4" y="54"/>
                    </a:lnTo>
                    <a:lnTo>
                      <a:pt x="6" y="54"/>
                    </a:lnTo>
                    <a:lnTo>
                      <a:pt x="8" y="56"/>
                    </a:lnTo>
                    <a:lnTo>
                      <a:pt x="10" y="56"/>
                    </a:lnTo>
                    <a:lnTo>
                      <a:pt x="12" y="56"/>
                    </a:lnTo>
                    <a:lnTo>
                      <a:pt x="14" y="58"/>
                    </a:lnTo>
                    <a:lnTo>
                      <a:pt x="18" y="56"/>
                    </a:lnTo>
                    <a:lnTo>
                      <a:pt x="22" y="54"/>
                    </a:lnTo>
                    <a:lnTo>
                      <a:pt x="24" y="50"/>
                    </a:lnTo>
                    <a:lnTo>
                      <a:pt x="26" y="46"/>
                    </a:lnTo>
                    <a:lnTo>
                      <a:pt x="26" y="42"/>
                    </a:lnTo>
                    <a:lnTo>
                      <a:pt x="24" y="38"/>
                    </a:lnTo>
                    <a:lnTo>
                      <a:pt x="22" y="36"/>
                    </a:lnTo>
                    <a:lnTo>
                      <a:pt x="20" y="34"/>
                    </a:lnTo>
                    <a:lnTo>
                      <a:pt x="16" y="32"/>
                    </a:lnTo>
                    <a:lnTo>
                      <a:pt x="14" y="30"/>
                    </a:lnTo>
                    <a:lnTo>
                      <a:pt x="10" y="30"/>
                    </a:lnTo>
                    <a:lnTo>
                      <a:pt x="8" y="30"/>
                    </a:lnTo>
                    <a:lnTo>
                      <a:pt x="12" y="28"/>
                    </a:lnTo>
                    <a:lnTo>
                      <a:pt x="16" y="28"/>
                    </a:lnTo>
                    <a:lnTo>
                      <a:pt x="20" y="24"/>
                    </a:lnTo>
                    <a:lnTo>
                      <a:pt x="22" y="22"/>
                    </a:lnTo>
                    <a:lnTo>
                      <a:pt x="22" y="20"/>
                    </a:lnTo>
                    <a:lnTo>
                      <a:pt x="22" y="16"/>
                    </a:lnTo>
                    <a:lnTo>
                      <a:pt x="22" y="12"/>
                    </a:lnTo>
                    <a:lnTo>
                      <a:pt x="20" y="8"/>
                    </a:lnTo>
                    <a:lnTo>
                      <a:pt x="16" y="6"/>
                    </a:lnTo>
                    <a:lnTo>
                      <a:pt x="12" y="6"/>
                    </a:lnTo>
                    <a:lnTo>
                      <a:pt x="8" y="6"/>
                    </a:lnTo>
                    <a:lnTo>
                      <a:pt x="4" y="10"/>
                    </a:lnTo>
                    <a:lnTo>
                      <a:pt x="2" y="12"/>
                    </a:lnTo>
                    <a:lnTo>
                      <a:pt x="0" y="12"/>
                    </a:lnTo>
                    <a:close/>
                  </a:path>
                </a:pathLst>
              </a:custGeom>
              <a:solidFill>
                <a:srgbClr val="000000"/>
              </a:solidFill>
              <a:ln w="0">
                <a:solidFill>
                  <a:srgbClr val="000000"/>
                </a:solidFill>
                <a:round/>
                <a:headEnd/>
                <a:tailEnd/>
              </a:ln>
            </p:spPr>
            <p:txBody>
              <a:bodyPr/>
              <a:lstStyle/>
              <a:p>
                <a:endParaRPr lang="en-CA"/>
              </a:p>
            </p:txBody>
          </p:sp>
          <p:sp>
            <p:nvSpPr>
              <p:cNvPr id="21628" name="Rectangle 127"/>
              <p:cNvSpPr>
                <a:spLocks noChangeArrowheads="1"/>
              </p:cNvSpPr>
              <p:nvPr/>
            </p:nvSpPr>
            <p:spPr bwMode="auto">
              <a:xfrm>
                <a:off x="3528" y="2448"/>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629" name="Freeform 128"/>
              <p:cNvSpPr>
                <a:spLocks noEditPoints="1"/>
              </p:cNvSpPr>
              <p:nvPr/>
            </p:nvSpPr>
            <p:spPr bwMode="auto">
              <a:xfrm>
                <a:off x="3672" y="2462"/>
                <a:ext cx="36" cy="60"/>
              </a:xfrm>
              <a:custGeom>
                <a:avLst/>
                <a:gdLst>
                  <a:gd name="T0" fmla="*/ 0 w 36"/>
                  <a:gd name="T1" fmla="*/ 30 h 60"/>
                  <a:gd name="T2" fmla="*/ 0 w 36"/>
                  <a:gd name="T3" fmla="*/ 22 h 60"/>
                  <a:gd name="T4" fmla="*/ 2 w 36"/>
                  <a:gd name="T5" fmla="*/ 14 h 60"/>
                  <a:gd name="T6" fmla="*/ 6 w 36"/>
                  <a:gd name="T7" fmla="*/ 8 h 60"/>
                  <a:gd name="T8" fmla="*/ 10 w 36"/>
                  <a:gd name="T9" fmla="*/ 4 h 60"/>
                  <a:gd name="T10" fmla="*/ 14 w 36"/>
                  <a:gd name="T11" fmla="*/ 2 h 60"/>
                  <a:gd name="T12" fmla="*/ 18 w 36"/>
                  <a:gd name="T13" fmla="*/ 0 h 60"/>
                  <a:gd name="T14" fmla="*/ 22 w 36"/>
                  <a:gd name="T15" fmla="*/ 2 h 60"/>
                  <a:gd name="T16" fmla="*/ 26 w 36"/>
                  <a:gd name="T17" fmla="*/ 4 h 60"/>
                  <a:gd name="T18" fmla="*/ 30 w 36"/>
                  <a:gd name="T19" fmla="*/ 8 h 60"/>
                  <a:gd name="T20" fmla="*/ 32 w 36"/>
                  <a:gd name="T21" fmla="*/ 14 h 60"/>
                  <a:gd name="T22" fmla="*/ 34 w 36"/>
                  <a:gd name="T23" fmla="*/ 22 h 60"/>
                  <a:gd name="T24" fmla="*/ 36 w 36"/>
                  <a:gd name="T25" fmla="*/ 30 h 60"/>
                  <a:gd name="T26" fmla="*/ 34 w 36"/>
                  <a:gd name="T27" fmla="*/ 40 h 60"/>
                  <a:gd name="T28" fmla="*/ 32 w 36"/>
                  <a:gd name="T29" fmla="*/ 48 h 60"/>
                  <a:gd name="T30" fmla="*/ 30 w 36"/>
                  <a:gd name="T31" fmla="*/ 54 h 60"/>
                  <a:gd name="T32" fmla="*/ 26 w 36"/>
                  <a:gd name="T33" fmla="*/ 58 h 60"/>
                  <a:gd name="T34" fmla="*/ 22 w 36"/>
                  <a:gd name="T35" fmla="*/ 60 h 60"/>
                  <a:gd name="T36" fmla="*/ 18 w 36"/>
                  <a:gd name="T37" fmla="*/ 60 h 60"/>
                  <a:gd name="T38" fmla="*/ 12 w 36"/>
                  <a:gd name="T39" fmla="*/ 60 h 60"/>
                  <a:gd name="T40" fmla="*/ 8 w 36"/>
                  <a:gd name="T41" fmla="*/ 56 h 60"/>
                  <a:gd name="T42" fmla="*/ 4 w 36"/>
                  <a:gd name="T43" fmla="*/ 50 h 60"/>
                  <a:gd name="T44" fmla="*/ 0 w 36"/>
                  <a:gd name="T45" fmla="*/ 42 h 60"/>
                  <a:gd name="T46" fmla="*/ 0 w 36"/>
                  <a:gd name="T47" fmla="*/ 30 h 60"/>
                  <a:gd name="T48" fmla="*/ 8 w 36"/>
                  <a:gd name="T49" fmla="*/ 32 h 60"/>
                  <a:gd name="T50" fmla="*/ 8 w 36"/>
                  <a:gd name="T51" fmla="*/ 42 h 60"/>
                  <a:gd name="T52" fmla="*/ 10 w 36"/>
                  <a:gd name="T53" fmla="*/ 52 h 60"/>
                  <a:gd name="T54" fmla="*/ 12 w 36"/>
                  <a:gd name="T55" fmla="*/ 56 h 60"/>
                  <a:gd name="T56" fmla="*/ 14 w 36"/>
                  <a:gd name="T57" fmla="*/ 58 h 60"/>
                  <a:gd name="T58" fmla="*/ 18 w 36"/>
                  <a:gd name="T59" fmla="*/ 58 h 60"/>
                  <a:gd name="T60" fmla="*/ 20 w 36"/>
                  <a:gd name="T61" fmla="*/ 58 h 60"/>
                  <a:gd name="T62" fmla="*/ 22 w 36"/>
                  <a:gd name="T63" fmla="*/ 56 h 60"/>
                  <a:gd name="T64" fmla="*/ 24 w 36"/>
                  <a:gd name="T65" fmla="*/ 54 h 60"/>
                  <a:gd name="T66" fmla="*/ 26 w 36"/>
                  <a:gd name="T67" fmla="*/ 48 h 60"/>
                  <a:gd name="T68" fmla="*/ 26 w 36"/>
                  <a:gd name="T69" fmla="*/ 40 h 60"/>
                  <a:gd name="T70" fmla="*/ 28 w 36"/>
                  <a:gd name="T71" fmla="*/ 28 h 60"/>
                  <a:gd name="T72" fmla="*/ 26 w 36"/>
                  <a:gd name="T73" fmla="*/ 20 h 60"/>
                  <a:gd name="T74" fmla="*/ 26 w 36"/>
                  <a:gd name="T75" fmla="*/ 12 h 60"/>
                  <a:gd name="T76" fmla="*/ 24 w 36"/>
                  <a:gd name="T77" fmla="*/ 8 h 60"/>
                  <a:gd name="T78" fmla="*/ 22 w 36"/>
                  <a:gd name="T79" fmla="*/ 4 h 60"/>
                  <a:gd name="T80" fmla="*/ 20 w 36"/>
                  <a:gd name="T81" fmla="*/ 4 h 60"/>
                  <a:gd name="T82" fmla="*/ 18 w 36"/>
                  <a:gd name="T83" fmla="*/ 4 h 60"/>
                  <a:gd name="T84" fmla="*/ 14 w 36"/>
                  <a:gd name="T85" fmla="*/ 4 h 60"/>
                  <a:gd name="T86" fmla="*/ 12 w 36"/>
                  <a:gd name="T87" fmla="*/ 6 h 60"/>
                  <a:gd name="T88" fmla="*/ 10 w 36"/>
                  <a:gd name="T89" fmla="*/ 10 h 60"/>
                  <a:gd name="T90" fmla="*/ 8 w 36"/>
                  <a:gd name="T91" fmla="*/ 16 h 60"/>
                  <a:gd name="T92" fmla="*/ 8 w 36"/>
                  <a:gd name="T93" fmla="*/ 24 h 60"/>
                  <a:gd name="T94" fmla="*/ 8 w 36"/>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0" y="22"/>
                    </a:lnTo>
                    <a:lnTo>
                      <a:pt x="2" y="14"/>
                    </a:lnTo>
                    <a:lnTo>
                      <a:pt x="6" y="8"/>
                    </a:lnTo>
                    <a:lnTo>
                      <a:pt x="10" y="4"/>
                    </a:lnTo>
                    <a:lnTo>
                      <a:pt x="14" y="2"/>
                    </a:lnTo>
                    <a:lnTo>
                      <a:pt x="18" y="0"/>
                    </a:lnTo>
                    <a:lnTo>
                      <a:pt x="22" y="2"/>
                    </a:lnTo>
                    <a:lnTo>
                      <a:pt x="26" y="4"/>
                    </a:lnTo>
                    <a:lnTo>
                      <a:pt x="30" y="8"/>
                    </a:lnTo>
                    <a:lnTo>
                      <a:pt x="32" y="14"/>
                    </a:lnTo>
                    <a:lnTo>
                      <a:pt x="34" y="22"/>
                    </a:lnTo>
                    <a:lnTo>
                      <a:pt x="36" y="30"/>
                    </a:lnTo>
                    <a:lnTo>
                      <a:pt x="34" y="40"/>
                    </a:lnTo>
                    <a:lnTo>
                      <a:pt x="32" y="48"/>
                    </a:lnTo>
                    <a:lnTo>
                      <a:pt x="30" y="54"/>
                    </a:lnTo>
                    <a:lnTo>
                      <a:pt x="26" y="58"/>
                    </a:lnTo>
                    <a:lnTo>
                      <a:pt x="22" y="60"/>
                    </a:lnTo>
                    <a:lnTo>
                      <a:pt x="18" y="60"/>
                    </a:lnTo>
                    <a:lnTo>
                      <a:pt x="12" y="60"/>
                    </a:lnTo>
                    <a:lnTo>
                      <a:pt x="8" y="56"/>
                    </a:lnTo>
                    <a:lnTo>
                      <a:pt x="4" y="50"/>
                    </a:lnTo>
                    <a:lnTo>
                      <a:pt x="0" y="42"/>
                    </a:lnTo>
                    <a:lnTo>
                      <a:pt x="0" y="30"/>
                    </a:lnTo>
                    <a:close/>
                    <a:moveTo>
                      <a:pt x="8" y="32"/>
                    </a:moveTo>
                    <a:lnTo>
                      <a:pt x="8" y="42"/>
                    </a:lnTo>
                    <a:lnTo>
                      <a:pt x="10" y="52"/>
                    </a:lnTo>
                    <a:lnTo>
                      <a:pt x="12" y="56"/>
                    </a:lnTo>
                    <a:lnTo>
                      <a:pt x="14" y="58"/>
                    </a:lnTo>
                    <a:lnTo>
                      <a:pt x="18" y="58"/>
                    </a:lnTo>
                    <a:lnTo>
                      <a:pt x="20" y="58"/>
                    </a:lnTo>
                    <a:lnTo>
                      <a:pt x="22" y="56"/>
                    </a:lnTo>
                    <a:lnTo>
                      <a:pt x="24" y="54"/>
                    </a:lnTo>
                    <a:lnTo>
                      <a:pt x="26" y="48"/>
                    </a:lnTo>
                    <a:lnTo>
                      <a:pt x="26" y="40"/>
                    </a:lnTo>
                    <a:lnTo>
                      <a:pt x="28" y="28"/>
                    </a:lnTo>
                    <a:lnTo>
                      <a:pt x="26" y="20"/>
                    </a:lnTo>
                    <a:lnTo>
                      <a:pt x="26" y="12"/>
                    </a:lnTo>
                    <a:lnTo>
                      <a:pt x="24" y="8"/>
                    </a:lnTo>
                    <a:lnTo>
                      <a:pt x="22" y="4"/>
                    </a:lnTo>
                    <a:lnTo>
                      <a:pt x="20" y="4"/>
                    </a:lnTo>
                    <a:lnTo>
                      <a:pt x="18" y="4"/>
                    </a:lnTo>
                    <a:lnTo>
                      <a:pt x="14" y="4"/>
                    </a:lnTo>
                    <a:lnTo>
                      <a:pt x="12" y="6"/>
                    </a:lnTo>
                    <a:lnTo>
                      <a:pt x="10" y="10"/>
                    </a:lnTo>
                    <a:lnTo>
                      <a:pt x="8" y="16"/>
                    </a:lnTo>
                    <a:lnTo>
                      <a:pt x="8" y="24"/>
                    </a:lnTo>
                    <a:lnTo>
                      <a:pt x="8" y="32"/>
                    </a:lnTo>
                    <a:close/>
                  </a:path>
                </a:pathLst>
              </a:custGeom>
              <a:solidFill>
                <a:srgbClr val="000000"/>
              </a:solidFill>
              <a:ln w="0">
                <a:solidFill>
                  <a:srgbClr val="000000"/>
                </a:solidFill>
                <a:round/>
                <a:headEnd/>
                <a:tailEnd/>
              </a:ln>
            </p:spPr>
            <p:txBody>
              <a:bodyPr/>
              <a:lstStyle/>
              <a:p>
                <a:endParaRPr lang="en-CA"/>
              </a:p>
            </p:txBody>
          </p:sp>
          <p:sp>
            <p:nvSpPr>
              <p:cNvPr id="21630" name="Rectangle 129"/>
              <p:cNvSpPr>
                <a:spLocks noChangeArrowheads="1"/>
              </p:cNvSpPr>
              <p:nvPr/>
            </p:nvSpPr>
            <p:spPr bwMode="auto">
              <a:xfrm>
                <a:off x="3848" y="2448"/>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631" name="Freeform 130"/>
              <p:cNvSpPr>
                <a:spLocks/>
              </p:cNvSpPr>
              <p:nvPr/>
            </p:nvSpPr>
            <p:spPr bwMode="auto">
              <a:xfrm>
                <a:off x="4000" y="2462"/>
                <a:ext cx="24" cy="60"/>
              </a:xfrm>
              <a:custGeom>
                <a:avLst/>
                <a:gdLst>
                  <a:gd name="T0" fmla="*/ 0 w 24"/>
                  <a:gd name="T1" fmla="*/ 6 h 60"/>
                  <a:gd name="T2" fmla="*/ 14 w 24"/>
                  <a:gd name="T3" fmla="*/ 0 h 60"/>
                  <a:gd name="T4" fmla="*/ 16 w 24"/>
                  <a:gd name="T5" fmla="*/ 0 h 60"/>
                  <a:gd name="T6" fmla="*/ 16 w 24"/>
                  <a:gd name="T7" fmla="*/ 50 h 60"/>
                  <a:gd name="T8" fmla="*/ 16 w 24"/>
                  <a:gd name="T9" fmla="*/ 54 h 60"/>
                  <a:gd name="T10" fmla="*/ 16 w 24"/>
                  <a:gd name="T11" fmla="*/ 56 h 60"/>
                  <a:gd name="T12" fmla="*/ 18 w 24"/>
                  <a:gd name="T13" fmla="*/ 58 h 60"/>
                  <a:gd name="T14" fmla="*/ 18 w 24"/>
                  <a:gd name="T15" fmla="*/ 58 h 60"/>
                  <a:gd name="T16" fmla="*/ 20 w 24"/>
                  <a:gd name="T17" fmla="*/ 58 h 60"/>
                  <a:gd name="T18" fmla="*/ 24 w 24"/>
                  <a:gd name="T19" fmla="*/ 58 h 60"/>
                  <a:gd name="T20" fmla="*/ 24 w 24"/>
                  <a:gd name="T21" fmla="*/ 60 h 60"/>
                  <a:gd name="T22" fmla="*/ 2 w 24"/>
                  <a:gd name="T23" fmla="*/ 60 h 60"/>
                  <a:gd name="T24" fmla="*/ 2 w 24"/>
                  <a:gd name="T25" fmla="*/ 58 h 60"/>
                  <a:gd name="T26" fmla="*/ 4 w 24"/>
                  <a:gd name="T27" fmla="*/ 58 h 60"/>
                  <a:gd name="T28" fmla="*/ 6 w 24"/>
                  <a:gd name="T29" fmla="*/ 58 h 60"/>
                  <a:gd name="T30" fmla="*/ 8 w 24"/>
                  <a:gd name="T31" fmla="*/ 58 h 60"/>
                  <a:gd name="T32" fmla="*/ 8 w 24"/>
                  <a:gd name="T33" fmla="*/ 56 h 60"/>
                  <a:gd name="T34" fmla="*/ 8 w 24"/>
                  <a:gd name="T35" fmla="*/ 54 h 60"/>
                  <a:gd name="T36" fmla="*/ 8 w 24"/>
                  <a:gd name="T37" fmla="*/ 50 h 60"/>
                  <a:gd name="T38" fmla="*/ 8 w 24"/>
                  <a:gd name="T39" fmla="*/ 16 h 60"/>
                  <a:gd name="T40" fmla="*/ 8 w 24"/>
                  <a:gd name="T41" fmla="*/ 12 h 60"/>
                  <a:gd name="T42" fmla="*/ 8 w 24"/>
                  <a:gd name="T43" fmla="*/ 10 h 60"/>
                  <a:gd name="T44" fmla="*/ 8 w 24"/>
                  <a:gd name="T45" fmla="*/ 8 h 60"/>
                  <a:gd name="T46" fmla="*/ 8 w 24"/>
                  <a:gd name="T47" fmla="*/ 8 h 60"/>
                  <a:gd name="T48" fmla="*/ 6 w 24"/>
                  <a:gd name="T49" fmla="*/ 6 h 60"/>
                  <a:gd name="T50" fmla="*/ 6 w 24"/>
                  <a:gd name="T51" fmla="*/ 6 h 60"/>
                  <a:gd name="T52" fmla="*/ 4 w 24"/>
                  <a:gd name="T53" fmla="*/ 6 h 60"/>
                  <a:gd name="T54" fmla="*/ 2 w 24"/>
                  <a:gd name="T55" fmla="*/ 8 h 60"/>
                  <a:gd name="T56" fmla="*/ 0 w 24"/>
                  <a:gd name="T57" fmla="*/ 6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4"/>
                  <a:gd name="T88" fmla="*/ 0 h 60"/>
                  <a:gd name="T89" fmla="*/ 24 w 24"/>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4" h="60">
                    <a:moveTo>
                      <a:pt x="0" y="6"/>
                    </a:moveTo>
                    <a:lnTo>
                      <a:pt x="14" y="0"/>
                    </a:lnTo>
                    <a:lnTo>
                      <a:pt x="16" y="0"/>
                    </a:lnTo>
                    <a:lnTo>
                      <a:pt x="16" y="50"/>
                    </a:lnTo>
                    <a:lnTo>
                      <a:pt x="16" y="54"/>
                    </a:lnTo>
                    <a:lnTo>
                      <a:pt x="16" y="56"/>
                    </a:lnTo>
                    <a:lnTo>
                      <a:pt x="18" y="58"/>
                    </a:lnTo>
                    <a:lnTo>
                      <a:pt x="20" y="58"/>
                    </a:lnTo>
                    <a:lnTo>
                      <a:pt x="24" y="58"/>
                    </a:lnTo>
                    <a:lnTo>
                      <a:pt x="24" y="60"/>
                    </a:lnTo>
                    <a:lnTo>
                      <a:pt x="2" y="60"/>
                    </a:lnTo>
                    <a:lnTo>
                      <a:pt x="2" y="58"/>
                    </a:lnTo>
                    <a:lnTo>
                      <a:pt x="4" y="58"/>
                    </a:lnTo>
                    <a:lnTo>
                      <a:pt x="6" y="58"/>
                    </a:lnTo>
                    <a:lnTo>
                      <a:pt x="8" y="58"/>
                    </a:lnTo>
                    <a:lnTo>
                      <a:pt x="8" y="56"/>
                    </a:lnTo>
                    <a:lnTo>
                      <a:pt x="8" y="54"/>
                    </a:lnTo>
                    <a:lnTo>
                      <a:pt x="8" y="50"/>
                    </a:lnTo>
                    <a:lnTo>
                      <a:pt x="8" y="16"/>
                    </a:lnTo>
                    <a:lnTo>
                      <a:pt x="8" y="12"/>
                    </a:lnTo>
                    <a:lnTo>
                      <a:pt x="8" y="10"/>
                    </a:lnTo>
                    <a:lnTo>
                      <a:pt x="8" y="8"/>
                    </a:lnTo>
                    <a:lnTo>
                      <a:pt x="6" y="6"/>
                    </a:lnTo>
                    <a:lnTo>
                      <a:pt x="4" y="6"/>
                    </a:lnTo>
                    <a:lnTo>
                      <a:pt x="2" y="8"/>
                    </a:lnTo>
                    <a:lnTo>
                      <a:pt x="0" y="6"/>
                    </a:lnTo>
                    <a:close/>
                  </a:path>
                </a:pathLst>
              </a:custGeom>
              <a:solidFill>
                <a:srgbClr val="000000"/>
              </a:solidFill>
              <a:ln w="0">
                <a:solidFill>
                  <a:srgbClr val="000000"/>
                </a:solidFill>
                <a:round/>
                <a:headEnd/>
                <a:tailEnd/>
              </a:ln>
            </p:spPr>
            <p:txBody>
              <a:bodyPr/>
              <a:lstStyle/>
              <a:p>
                <a:endParaRPr lang="en-CA"/>
              </a:p>
            </p:txBody>
          </p:sp>
          <p:sp>
            <p:nvSpPr>
              <p:cNvPr id="21632" name="Freeform 131"/>
              <p:cNvSpPr>
                <a:spLocks/>
              </p:cNvSpPr>
              <p:nvPr/>
            </p:nvSpPr>
            <p:spPr bwMode="auto">
              <a:xfrm>
                <a:off x="4036" y="2462"/>
                <a:ext cx="38" cy="60"/>
              </a:xfrm>
              <a:custGeom>
                <a:avLst/>
                <a:gdLst>
                  <a:gd name="T0" fmla="*/ 38 w 38"/>
                  <a:gd name="T1" fmla="*/ 48 h 60"/>
                  <a:gd name="T2" fmla="*/ 34 w 38"/>
                  <a:gd name="T3" fmla="*/ 60 h 60"/>
                  <a:gd name="T4" fmla="*/ 0 w 38"/>
                  <a:gd name="T5" fmla="*/ 60 h 60"/>
                  <a:gd name="T6" fmla="*/ 0 w 38"/>
                  <a:gd name="T7" fmla="*/ 58 h 60"/>
                  <a:gd name="T8" fmla="*/ 10 w 38"/>
                  <a:gd name="T9" fmla="*/ 50 h 60"/>
                  <a:gd name="T10" fmla="*/ 16 w 38"/>
                  <a:gd name="T11" fmla="*/ 42 h 60"/>
                  <a:gd name="T12" fmla="*/ 22 w 38"/>
                  <a:gd name="T13" fmla="*/ 36 h 60"/>
                  <a:gd name="T14" fmla="*/ 26 w 38"/>
                  <a:gd name="T15" fmla="*/ 28 h 60"/>
                  <a:gd name="T16" fmla="*/ 28 w 38"/>
                  <a:gd name="T17" fmla="*/ 20 h 60"/>
                  <a:gd name="T18" fmla="*/ 26 w 38"/>
                  <a:gd name="T19" fmla="*/ 14 h 60"/>
                  <a:gd name="T20" fmla="*/ 24 w 38"/>
                  <a:gd name="T21" fmla="*/ 10 h 60"/>
                  <a:gd name="T22" fmla="*/ 20 w 38"/>
                  <a:gd name="T23" fmla="*/ 8 h 60"/>
                  <a:gd name="T24" fmla="*/ 16 w 38"/>
                  <a:gd name="T25" fmla="*/ 6 h 60"/>
                  <a:gd name="T26" fmla="*/ 12 w 38"/>
                  <a:gd name="T27" fmla="*/ 8 h 60"/>
                  <a:gd name="T28" fmla="*/ 8 w 38"/>
                  <a:gd name="T29" fmla="*/ 10 h 60"/>
                  <a:gd name="T30" fmla="*/ 4 w 38"/>
                  <a:gd name="T31" fmla="*/ 12 h 60"/>
                  <a:gd name="T32" fmla="*/ 2 w 38"/>
                  <a:gd name="T33" fmla="*/ 16 h 60"/>
                  <a:gd name="T34" fmla="*/ 2 w 38"/>
                  <a:gd name="T35" fmla="*/ 16 h 60"/>
                  <a:gd name="T36" fmla="*/ 4 w 38"/>
                  <a:gd name="T37" fmla="*/ 10 h 60"/>
                  <a:gd name="T38" fmla="*/ 6 w 38"/>
                  <a:gd name="T39" fmla="*/ 4 h 60"/>
                  <a:gd name="T40" fmla="*/ 12 w 38"/>
                  <a:gd name="T41" fmla="*/ 2 h 60"/>
                  <a:gd name="T42" fmla="*/ 18 w 38"/>
                  <a:gd name="T43" fmla="*/ 0 h 60"/>
                  <a:gd name="T44" fmla="*/ 24 w 38"/>
                  <a:gd name="T45" fmla="*/ 2 h 60"/>
                  <a:gd name="T46" fmla="*/ 30 w 38"/>
                  <a:gd name="T47" fmla="*/ 6 h 60"/>
                  <a:gd name="T48" fmla="*/ 34 w 38"/>
                  <a:gd name="T49" fmla="*/ 10 h 60"/>
                  <a:gd name="T50" fmla="*/ 34 w 38"/>
                  <a:gd name="T51" fmla="*/ 16 h 60"/>
                  <a:gd name="T52" fmla="*/ 34 w 38"/>
                  <a:gd name="T53" fmla="*/ 20 h 60"/>
                  <a:gd name="T54" fmla="*/ 32 w 38"/>
                  <a:gd name="T55" fmla="*/ 24 h 60"/>
                  <a:gd name="T56" fmla="*/ 28 w 38"/>
                  <a:gd name="T57" fmla="*/ 32 h 60"/>
                  <a:gd name="T58" fmla="*/ 22 w 38"/>
                  <a:gd name="T59" fmla="*/ 40 h 60"/>
                  <a:gd name="T60" fmla="*/ 16 w 38"/>
                  <a:gd name="T61" fmla="*/ 46 h 60"/>
                  <a:gd name="T62" fmla="*/ 12 w 38"/>
                  <a:gd name="T63" fmla="*/ 50 h 60"/>
                  <a:gd name="T64" fmla="*/ 8 w 38"/>
                  <a:gd name="T65" fmla="*/ 54 h 60"/>
                  <a:gd name="T66" fmla="*/ 24 w 38"/>
                  <a:gd name="T67" fmla="*/ 54 h 60"/>
                  <a:gd name="T68" fmla="*/ 28 w 38"/>
                  <a:gd name="T69" fmla="*/ 54 h 60"/>
                  <a:gd name="T70" fmla="*/ 30 w 38"/>
                  <a:gd name="T71" fmla="*/ 54 h 60"/>
                  <a:gd name="T72" fmla="*/ 32 w 38"/>
                  <a:gd name="T73" fmla="*/ 52 h 60"/>
                  <a:gd name="T74" fmla="*/ 34 w 38"/>
                  <a:gd name="T75" fmla="*/ 52 h 60"/>
                  <a:gd name="T76" fmla="*/ 36 w 38"/>
                  <a:gd name="T77" fmla="*/ 50 h 60"/>
                  <a:gd name="T78" fmla="*/ 36 w 38"/>
                  <a:gd name="T79" fmla="*/ 48 h 60"/>
                  <a:gd name="T80" fmla="*/ 38 w 38"/>
                  <a:gd name="T81" fmla="*/ 48 h 6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8"/>
                  <a:gd name="T124" fmla="*/ 0 h 60"/>
                  <a:gd name="T125" fmla="*/ 38 w 38"/>
                  <a:gd name="T126" fmla="*/ 60 h 6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8" h="60">
                    <a:moveTo>
                      <a:pt x="38" y="48"/>
                    </a:moveTo>
                    <a:lnTo>
                      <a:pt x="34" y="60"/>
                    </a:lnTo>
                    <a:lnTo>
                      <a:pt x="0" y="60"/>
                    </a:lnTo>
                    <a:lnTo>
                      <a:pt x="0" y="58"/>
                    </a:lnTo>
                    <a:lnTo>
                      <a:pt x="10" y="50"/>
                    </a:lnTo>
                    <a:lnTo>
                      <a:pt x="16" y="42"/>
                    </a:lnTo>
                    <a:lnTo>
                      <a:pt x="22" y="36"/>
                    </a:lnTo>
                    <a:lnTo>
                      <a:pt x="26" y="28"/>
                    </a:lnTo>
                    <a:lnTo>
                      <a:pt x="28" y="20"/>
                    </a:lnTo>
                    <a:lnTo>
                      <a:pt x="26" y="14"/>
                    </a:lnTo>
                    <a:lnTo>
                      <a:pt x="24" y="10"/>
                    </a:lnTo>
                    <a:lnTo>
                      <a:pt x="20" y="8"/>
                    </a:lnTo>
                    <a:lnTo>
                      <a:pt x="16" y="6"/>
                    </a:lnTo>
                    <a:lnTo>
                      <a:pt x="12" y="8"/>
                    </a:lnTo>
                    <a:lnTo>
                      <a:pt x="8" y="10"/>
                    </a:lnTo>
                    <a:lnTo>
                      <a:pt x="4" y="12"/>
                    </a:lnTo>
                    <a:lnTo>
                      <a:pt x="2" y="16"/>
                    </a:lnTo>
                    <a:lnTo>
                      <a:pt x="4" y="10"/>
                    </a:lnTo>
                    <a:lnTo>
                      <a:pt x="6" y="4"/>
                    </a:lnTo>
                    <a:lnTo>
                      <a:pt x="12" y="2"/>
                    </a:lnTo>
                    <a:lnTo>
                      <a:pt x="18" y="0"/>
                    </a:lnTo>
                    <a:lnTo>
                      <a:pt x="24" y="2"/>
                    </a:lnTo>
                    <a:lnTo>
                      <a:pt x="30" y="6"/>
                    </a:lnTo>
                    <a:lnTo>
                      <a:pt x="34" y="10"/>
                    </a:lnTo>
                    <a:lnTo>
                      <a:pt x="34" y="16"/>
                    </a:lnTo>
                    <a:lnTo>
                      <a:pt x="34" y="20"/>
                    </a:lnTo>
                    <a:lnTo>
                      <a:pt x="32" y="24"/>
                    </a:lnTo>
                    <a:lnTo>
                      <a:pt x="28" y="32"/>
                    </a:lnTo>
                    <a:lnTo>
                      <a:pt x="22" y="40"/>
                    </a:lnTo>
                    <a:lnTo>
                      <a:pt x="16" y="46"/>
                    </a:lnTo>
                    <a:lnTo>
                      <a:pt x="12" y="50"/>
                    </a:lnTo>
                    <a:lnTo>
                      <a:pt x="8" y="54"/>
                    </a:lnTo>
                    <a:lnTo>
                      <a:pt x="24" y="54"/>
                    </a:lnTo>
                    <a:lnTo>
                      <a:pt x="28" y="54"/>
                    </a:lnTo>
                    <a:lnTo>
                      <a:pt x="30" y="54"/>
                    </a:lnTo>
                    <a:lnTo>
                      <a:pt x="32" y="52"/>
                    </a:lnTo>
                    <a:lnTo>
                      <a:pt x="34" y="52"/>
                    </a:lnTo>
                    <a:lnTo>
                      <a:pt x="36" y="50"/>
                    </a:lnTo>
                    <a:lnTo>
                      <a:pt x="36" y="48"/>
                    </a:lnTo>
                    <a:lnTo>
                      <a:pt x="38" y="48"/>
                    </a:lnTo>
                    <a:close/>
                  </a:path>
                </a:pathLst>
              </a:custGeom>
              <a:solidFill>
                <a:srgbClr val="000000"/>
              </a:solidFill>
              <a:ln w="0">
                <a:solidFill>
                  <a:srgbClr val="000000"/>
                </a:solidFill>
                <a:round/>
                <a:headEnd/>
                <a:tailEnd/>
              </a:ln>
            </p:spPr>
            <p:txBody>
              <a:bodyPr/>
              <a:lstStyle/>
              <a:p>
                <a:endParaRPr lang="en-CA"/>
              </a:p>
            </p:txBody>
          </p:sp>
          <p:sp>
            <p:nvSpPr>
              <p:cNvPr id="21633" name="Rectangle 132"/>
              <p:cNvSpPr>
                <a:spLocks noChangeArrowheads="1"/>
              </p:cNvSpPr>
              <p:nvPr/>
            </p:nvSpPr>
            <p:spPr bwMode="auto">
              <a:xfrm>
                <a:off x="4200" y="2448"/>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634" name="Rectangle 133"/>
              <p:cNvSpPr>
                <a:spLocks noChangeArrowheads="1"/>
              </p:cNvSpPr>
              <p:nvPr/>
            </p:nvSpPr>
            <p:spPr bwMode="auto">
              <a:xfrm>
                <a:off x="1552" y="2552"/>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635" name="Freeform 134"/>
              <p:cNvSpPr>
                <a:spLocks noEditPoints="1"/>
              </p:cNvSpPr>
              <p:nvPr/>
            </p:nvSpPr>
            <p:spPr bwMode="auto">
              <a:xfrm>
                <a:off x="1586" y="2590"/>
                <a:ext cx="32" cy="42"/>
              </a:xfrm>
              <a:custGeom>
                <a:avLst/>
                <a:gdLst>
                  <a:gd name="T0" fmla="*/ 6 w 32"/>
                  <a:gd name="T1" fmla="*/ 16 h 42"/>
                  <a:gd name="T2" fmla="*/ 8 w 32"/>
                  <a:gd name="T3" fmla="*/ 24 h 42"/>
                  <a:gd name="T4" fmla="*/ 10 w 32"/>
                  <a:gd name="T5" fmla="*/ 28 h 42"/>
                  <a:gd name="T6" fmla="*/ 14 w 32"/>
                  <a:gd name="T7" fmla="*/ 32 h 42"/>
                  <a:gd name="T8" fmla="*/ 20 w 32"/>
                  <a:gd name="T9" fmla="*/ 34 h 42"/>
                  <a:gd name="T10" fmla="*/ 24 w 32"/>
                  <a:gd name="T11" fmla="*/ 34 h 42"/>
                  <a:gd name="T12" fmla="*/ 26 w 32"/>
                  <a:gd name="T13" fmla="*/ 32 h 42"/>
                  <a:gd name="T14" fmla="*/ 30 w 32"/>
                  <a:gd name="T15" fmla="*/ 30 h 42"/>
                  <a:gd name="T16" fmla="*/ 32 w 32"/>
                  <a:gd name="T17" fmla="*/ 24 h 42"/>
                  <a:gd name="T18" fmla="*/ 32 w 32"/>
                  <a:gd name="T19" fmla="*/ 26 h 42"/>
                  <a:gd name="T20" fmla="*/ 30 w 32"/>
                  <a:gd name="T21" fmla="*/ 32 h 42"/>
                  <a:gd name="T22" fmla="*/ 28 w 32"/>
                  <a:gd name="T23" fmla="*/ 36 h 42"/>
                  <a:gd name="T24" fmla="*/ 22 w 32"/>
                  <a:gd name="T25" fmla="*/ 40 h 42"/>
                  <a:gd name="T26" fmla="*/ 16 w 32"/>
                  <a:gd name="T27" fmla="*/ 42 h 42"/>
                  <a:gd name="T28" fmla="*/ 10 w 32"/>
                  <a:gd name="T29" fmla="*/ 40 h 42"/>
                  <a:gd name="T30" fmla="*/ 4 w 32"/>
                  <a:gd name="T31" fmla="*/ 36 h 42"/>
                  <a:gd name="T32" fmla="*/ 2 w 32"/>
                  <a:gd name="T33" fmla="*/ 32 h 42"/>
                  <a:gd name="T34" fmla="*/ 0 w 32"/>
                  <a:gd name="T35" fmla="*/ 26 h 42"/>
                  <a:gd name="T36" fmla="*/ 0 w 32"/>
                  <a:gd name="T37" fmla="*/ 22 h 42"/>
                  <a:gd name="T38" fmla="*/ 0 w 32"/>
                  <a:gd name="T39" fmla="*/ 14 h 42"/>
                  <a:gd name="T40" fmla="*/ 2 w 32"/>
                  <a:gd name="T41" fmla="*/ 10 h 42"/>
                  <a:gd name="T42" fmla="*/ 4 w 32"/>
                  <a:gd name="T43" fmla="*/ 6 h 42"/>
                  <a:gd name="T44" fmla="*/ 8 w 32"/>
                  <a:gd name="T45" fmla="*/ 2 h 42"/>
                  <a:gd name="T46" fmla="*/ 12 w 32"/>
                  <a:gd name="T47" fmla="*/ 0 h 42"/>
                  <a:gd name="T48" fmla="*/ 18 w 32"/>
                  <a:gd name="T49" fmla="*/ 0 h 42"/>
                  <a:gd name="T50" fmla="*/ 24 w 32"/>
                  <a:gd name="T51" fmla="*/ 2 h 42"/>
                  <a:gd name="T52" fmla="*/ 28 w 32"/>
                  <a:gd name="T53" fmla="*/ 4 h 42"/>
                  <a:gd name="T54" fmla="*/ 32 w 32"/>
                  <a:gd name="T55" fmla="*/ 10 h 42"/>
                  <a:gd name="T56" fmla="*/ 32 w 32"/>
                  <a:gd name="T57" fmla="*/ 16 h 42"/>
                  <a:gd name="T58" fmla="*/ 6 w 32"/>
                  <a:gd name="T59" fmla="*/ 16 h 42"/>
                  <a:gd name="T60" fmla="*/ 6 w 32"/>
                  <a:gd name="T61" fmla="*/ 12 h 42"/>
                  <a:gd name="T62" fmla="*/ 24 w 32"/>
                  <a:gd name="T63" fmla="*/ 12 h 42"/>
                  <a:gd name="T64" fmla="*/ 24 w 32"/>
                  <a:gd name="T65" fmla="*/ 10 h 42"/>
                  <a:gd name="T66" fmla="*/ 22 w 32"/>
                  <a:gd name="T67" fmla="*/ 8 h 42"/>
                  <a:gd name="T68" fmla="*/ 22 w 32"/>
                  <a:gd name="T69" fmla="*/ 6 h 42"/>
                  <a:gd name="T70" fmla="*/ 20 w 32"/>
                  <a:gd name="T71" fmla="*/ 4 h 42"/>
                  <a:gd name="T72" fmla="*/ 18 w 32"/>
                  <a:gd name="T73" fmla="*/ 4 h 42"/>
                  <a:gd name="T74" fmla="*/ 16 w 32"/>
                  <a:gd name="T75" fmla="*/ 2 h 42"/>
                  <a:gd name="T76" fmla="*/ 12 w 32"/>
                  <a:gd name="T77" fmla="*/ 4 h 42"/>
                  <a:gd name="T78" fmla="*/ 10 w 32"/>
                  <a:gd name="T79" fmla="*/ 6 h 42"/>
                  <a:gd name="T80" fmla="*/ 8 w 32"/>
                  <a:gd name="T81" fmla="*/ 8 h 42"/>
                  <a:gd name="T82" fmla="*/ 6 w 32"/>
                  <a:gd name="T83" fmla="*/ 12 h 4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2"/>
                  <a:gd name="T127" fmla="*/ 0 h 42"/>
                  <a:gd name="T128" fmla="*/ 32 w 32"/>
                  <a:gd name="T129" fmla="*/ 42 h 4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2" h="42">
                    <a:moveTo>
                      <a:pt x="6" y="16"/>
                    </a:moveTo>
                    <a:lnTo>
                      <a:pt x="8" y="24"/>
                    </a:lnTo>
                    <a:lnTo>
                      <a:pt x="10" y="28"/>
                    </a:lnTo>
                    <a:lnTo>
                      <a:pt x="14" y="32"/>
                    </a:lnTo>
                    <a:lnTo>
                      <a:pt x="20" y="34"/>
                    </a:lnTo>
                    <a:lnTo>
                      <a:pt x="24" y="34"/>
                    </a:lnTo>
                    <a:lnTo>
                      <a:pt x="26" y="32"/>
                    </a:lnTo>
                    <a:lnTo>
                      <a:pt x="30" y="30"/>
                    </a:lnTo>
                    <a:lnTo>
                      <a:pt x="32" y="24"/>
                    </a:lnTo>
                    <a:lnTo>
                      <a:pt x="32" y="26"/>
                    </a:lnTo>
                    <a:lnTo>
                      <a:pt x="30" y="32"/>
                    </a:lnTo>
                    <a:lnTo>
                      <a:pt x="28" y="36"/>
                    </a:lnTo>
                    <a:lnTo>
                      <a:pt x="22" y="40"/>
                    </a:lnTo>
                    <a:lnTo>
                      <a:pt x="16" y="42"/>
                    </a:lnTo>
                    <a:lnTo>
                      <a:pt x="10" y="40"/>
                    </a:lnTo>
                    <a:lnTo>
                      <a:pt x="4" y="36"/>
                    </a:lnTo>
                    <a:lnTo>
                      <a:pt x="2" y="32"/>
                    </a:lnTo>
                    <a:lnTo>
                      <a:pt x="0" y="26"/>
                    </a:lnTo>
                    <a:lnTo>
                      <a:pt x="0" y="22"/>
                    </a:lnTo>
                    <a:lnTo>
                      <a:pt x="0" y="14"/>
                    </a:lnTo>
                    <a:lnTo>
                      <a:pt x="2" y="10"/>
                    </a:lnTo>
                    <a:lnTo>
                      <a:pt x="4" y="6"/>
                    </a:lnTo>
                    <a:lnTo>
                      <a:pt x="8" y="2"/>
                    </a:lnTo>
                    <a:lnTo>
                      <a:pt x="12" y="0"/>
                    </a:lnTo>
                    <a:lnTo>
                      <a:pt x="18" y="0"/>
                    </a:lnTo>
                    <a:lnTo>
                      <a:pt x="24" y="2"/>
                    </a:lnTo>
                    <a:lnTo>
                      <a:pt x="28" y="4"/>
                    </a:lnTo>
                    <a:lnTo>
                      <a:pt x="32" y="10"/>
                    </a:lnTo>
                    <a:lnTo>
                      <a:pt x="32" y="16"/>
                    </a:lnTo>
                    <a:lnTo>
                      <a:pt x="6" y="16"/>
                    </a:lnTo>
                    <a:close/>
                    <a:moveTo>
                      <a:pt x="6" y="12"/>
                    </a:moveTo>
                    <a:lnTo>
                      <a:pt x="24" y="12"/>
                    </a:lnTo>
                    <a:lnTo>
                      <a:pt x="24" y="10"/>
                    </a:lnTo>
                    <a:lnTo>
                      <a:pt x="22" y="8"/>
                    </a:lnTo>
                    <a:lnTo>
                      <a:pt x="22" y="6"/>
                    </a:lnTo>
                    <a:lnTo>
                      <a:pt x="20" y="4"/>
                    </a:lnTo>
                    <a:lnTo>
                      <a:pt x="18" y="4"/>
                    </a:lnTo>
                    <a:lnTo>
                      <a:pt x="16" y="2"/>
                    </a:lnTo>
                    <a:lnTo>
                      <a:pt x="12" y="4"/>
                    </a:lnTo>
                    <a:lnTo>
                      <a:pt x="10" y="6"/>
                    </a:lnTo>
                    <a:lnTo>
                      <a:pt x="8" y="8"/>
                    </a:lnTo>
                    <a:lnTo>
                      <a:pt x="6" y="12"/>
                    </a:lnTo>
                    <a:close/>
                  </a:path>
                </a:pathLst>
              </a:custGeom>
              <a:solidFill>
                <a:srgbClr val="000000"/>
              </a:solidFill>
              <a:ln w="0">
                <a:solidFill>
                  <a:srgbClr val="000000"/>
                </a:solidFill>
                <a:round/>
                <a:headEnd/>
                <a:tailEnd/>
              </a:ln>
            </p:spPr>
            <p:txBody>
              <a:bodyPr/>
              <a:lstStyle/>
              <a:p>
                <a:endParaRPr lang="en-CA"/>
              </a:p>
            </p:txBody>
          </p:sp>
          <p:sp>
            <p:nvSpPr>
              <p:cNvPr id="21636" name="Freeform 135"/>
              <p:cNvSpPr>
                <a:spLocks noEditPoints="1"/>
              </p:cNvSpPr>
              <p:nvPr/>
            </p:nvSpPr>
            <p:spPr bwMode="auto">
              <a:xfrm>
                <a:off x="1626" y="2590"/>
                <a:ext cx="34" cy="42"/>
              </a:xfrm>
              <a:custGeom>
                <a:avLst/>
                <a:gdLst>
                  <a:gd name="T0" fmla="*/ 18 w 34"/>
                  <a:gd name="T1" fmla="*/ 38 h 42"/>
                  <a:gd name="T2" fmla="*/ 14 w 34"/>
                  <a:gd name="T3" fmla="*/ 40 h 42"/>
                  <a:gd name="T4" fmla="*/ 8 w 34"/>
                  <a:gd name="T5" fmla="*/ 42 h 42"/>
                  <a:gd name="T6" fmla="*/ 2 w 34"/>
                  <a:gd name="T7" fmla="*/ 38 h 42"/>
                  <a:gd name="T8" fmla="*/ 0 w 34"/>
                  <a:gd name="T9" fmla="*/ 32 h 42"/>
                  <a:gd name="T10" fmla="*/ 0 w 34"/>
                  <a:gd name="T11" fmla="*/ 26 h 42"/>
                  <a:gd name="T12" fmla="*/ 6 w 34"/>
                  <a:gd name="T13" fmla="*/ 20 h 42"/>
                  <a:gd name="T14" fmla="*/ 20 w 34"/>
                  <a:gd name="T15" fmla="*/ 14 h 42"/>
                  <a:gd name="T16" fmla="*/ 20 w 34"/>
                  <a:gd name="T17" fmla="*/ 8 h 42"/>
                  <a:gd name="T18" fmla="*/ 16 w 34"/>
                  <a:gd name="T19" fmla="*/ 4 h 42"/>
                  <a:gd name="T20" fmla="*/ 12 w 34"/>
                  <a:gd name="T21" fmla="*/ 4 h 42"/>
                  <a:gd name="T22" fmla="*/ 8 w 34"/>
                  <a:gd name="T23" fmla="*/ 6 h 42"/>
                  <a:gd name="T24" fmla="*/ 8 w 34"/>
                  <a:gd name="T25" fmla="*/ 10 h 42"/>
                  <a:gd name="T26" fmla="*/ 8 w 34"/>
                  <a:gd name="T27" fmla="*/ 14 h 42"/>
                  <a:gd name="T28" fmla="*/ 4 w 34"/>
                  <a:gd name="T29" fmla="*/ 14 h 42"/>
                  <a:gd name="T30" fmla="*/ 2 w 34"/>
                  <a:gd name="T31" fmla="*/ 14 h 42"/>
                  <a:gd name="T32" fmla="*/ 0 w 34"/>
                  <a:gd name="T33" fmla="*/ 10 h 42"/>
                  <a:gd name="T34" fmla="*/ 4 w 34"/>
                  <a:gd name="T35" fmla="*/ 4 h 42"/>
                  <a:gd name="T36" fmla="*/ 16 w 34"/>
                  <a:gd name="T37" fmla="*/ 0 h 42"/>
                  <a:gd name="T38" fmla="*/ 24 w 34"/>
                  <a:gd name="T39" fmla="*/ 2 h 42"/>
                  <a:gd name="T40" fmla="*/ 28 w 34"/>
                  <a:gd name="T41" fmla="*/ 6 h 42"/>
                  <a:gd name="T42" fmla="*/ 28 w 34"/>
                  <a:gd name="T43" fmla="*/ 14 h 42"/>
                  <a:gd name="T44" fmla="*/ 28 w 34"/>
                  <a:gd name="T45" fmla="*/ 32 h 42"/>
                  <a:gd name="T46" fmla="*/ 28 w 34"/>
                  <a:gd name="T47" fmla="*/ 34 h 42"/>
                  <a:gd name="T48" fmla="*/ 30 w 34"/>
                  <a:gd name="T49" fmla="*/ 36 h 42"/>
                  <a:gd name="T50" fmla="*/ 30 w 34"/>
                  <a:gd name="T51" fmla="*/ 36 h 42"/>
                  <a:gd name="T52" fmla="*/ 32 w 34"/>
                  <a:gd name="T53" fmla="*/ 34 h 42"/>
                  <a:gd name="T54" fmla="*/ 34 w 34"/>
                  <a:gd name="T55" fmla="*/ 34 h 42"/>
                  <a:gd name="T56" fmla="*/ 26 w 34"/>
                  <a:gd name="T57" fmla="*/ 42 h 42"/>
                  <a:gd name="T58" fmla="*/ 22 w 34"/>
                  <a:gd name="T59" fmla="*/ 40 h 42"/>
                  <a:gd name="T60" fmla="*/ 20 w 34"/>
                  <a:gd name="T61" fmla="*/ 34 h 42"/>
                  <a:gd name="T62" fmla="*/ 20 w 34"/>
                  <a:gd name="T63" fmla="*/ 18 h 42"/>
                  <a:gd name="T64" fmla="*/ 12 w 34"/>
                  <a:gd name="T65" fmla="*/ 20 h 42"/>
                  <a:gd name="T66" fmla="*/ 8 w 34"/>
                  <a:gd name="T67" fmla="*/ 24 h 42"/>
                  <a:gd name="T68" fmla="*/ 6 w 34"/>
                  <a:gd name="T69" fmla="*/ 28 h 42"/>
                  <a:gd name="T70" fmla="*/ 8 w 34"/>
                  <a:gd name="T71" fmla="*/ 34 h 42"/>
                  <a:gd name="T72" fmla="*/ 12 w 34"/>
                  <a:gd name="T73" fmla="*/ 36 h 42"/>
                  <a:gd name="T74" fmla="*/ 20 w 34"/>
                  <a:gd name="T75" fmla="*/ 32 h 4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4"/>
                  <a:gd name="T115" fmla="*/ 0 h 42"/>
                  <a:gd name="T116" fmla="*/ 34 w 34"/>
                  <a:gd name="T117" fmla="*/ 42 h 4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4" h="42">
                    <a:moveTo>
                      <a:pt x="20" y="34"/>
                    </a:moveTo>
                    <a:lnTo>
                      <a:pt x="18" y="38"/>
                    </a:lnTo>
                    <a:lnTo>
                      <a:pt x="14" y="40"/>
                    </a:lnTo>
                    <a:lnTo>
                      <a:pt x="10" y="40"/>
                    </a:lnTo>
                    <a:lnTo>
                      <a:pt x="8" y="42"/>
                    </a:lnTo>
                    <a:lnTo>
                      <a:pt x="4" y="40"/>
                    </a:lnTo>
                    <a:lnTo>
                      <a:pt x="2" y="38"/>
                    </a:lnTo>
                    <a:lnTo>
                      <a:pt x="0" y="36"/>
                    </a:lnTo>
                    <a:lnTo>
                      <a:pt x="0" y="32"/>
                    </a:lnTo>
                    <a:lnTo>
                      <a:pt x="0" y="28"/>
                    </a:lnTo>
                    <a:lnTo>
                      <a:pt x="0" y="26"/>
                    </a:lnTo>
                    <a:lnTo>
                      <a:pt x="2" y="24"/>
                    </a:lnTo>
                    <a:lnTo>
                      <a:pt x="6" y="20"/>
                    </a:lnTo>
                    <a:lnTo>
                      <a:pt x="12" y="18"/>
                    </a:lnTo>
                    <a:lnTo>
                      <a:pt x="20" y="14"/>
                    </a:lnTo>
                    <a:lnTo>
                      <a:pt x="20" y="8"/>
                    </a:lnTo>
                    <a:lnTo>
                      <a:pt x="20" y="6"/>
                    </a:lnTo>
                    <a:lnTo>
                      <a:pt x="16" y="4"/>
                    </a:lnTo>
                    <a:lnTo>
                      <a:pt x="14" y="2"/>
                    </a:lnTo>
                    <a:lnTo>
                      <a:pt x="12" y="4"/>
                    </a:lnTo>
                    <a:lnTo>
                      <a:pt x="10" y="4"/>
                    </a:lnTo>
                    <a:lnTo>
                      <a:pt x="8" y="6"/>
                    </a:lnTo>
                    <a:lnTo>
                      <a:pt x="8" y="8"/>
                    </a:lnTo>
                    <a:lnTo>
                      <a:pt x="8" y="10"/>
                    </a:lnTo>
                    <a:lnTo>
                      <a:pt x="8" y="12"/>
                    </a:lnTo>
                    <a:lnTo>
                      <a:pt x="8" y="14"/>
                    </a:lnTo>
                    <a:lnTo>
                      <a:pt x="6" y="14"/>
                    </a:lnTo>
                    <a:lnTo>
                      <a:pt x="4" y="14"/>
                    </a:lnTo>
                    <a:lnTo>
                      <a:pt x="2" y="14"/>
                    </a:lnTo>
                    <a:lnTo>
                      <a:pt x="2" y="12"/>
                    </a:lnTo>
                    <a:lnTo>
                      <a:pt x="0" y="10"/>
                    </a:lnTo>
                    <a:lnTo>
                      <a:pt x="2" y="6"/>
                    </a:lnTo>
                    <a:lnTo>
                      <a:pt x="4" y="4"/>
                    </a:lnTo>
                    <a:lnTo>
                      <a:pt x="10" y="0"/>
                    </a:lnTo>
                    <a:lnTo>
                      <a:pt x="16" y="0"/>
                    </a:lnTo>
                    <a:lnTo>
                      <a:pt x="20" y="0"/>
                    </a:lnTo>
                    <a:lnTo>
                      <a:pt x="24" y="2"/>
                    </a:lnTo>
                    <a:lnTo>
                      <a:pt x="26" y="4"/>
                    </a:lnTo>
                    <a:lnTo>
                      <a:pt x="28" y="6"/>
                    </a:lnTo>
                    <a:lnTo>
                      <a:pt x="28" y="8"/>
                    </a:lnTo>
                    <a:lnTo>
                      <a:pt x="28" y="14"/>
                    </a:lnTo>
                    <a:lnTo>
                      <a:pt x="28" y="26"/>
                    </a:lnTo>
                    <a:lnTo>
                      <a:pt x="28" y="32"/>
                    </a:lnTo>
                    <a:lnTo>
                      <a:pt x="28" y="34"/>
                    </a:lnTo>
                    <a:lnTo>
                      <a:pt x="30" y="36"/>
                    </a:lnTo>
                    <a:lnTo>
                      <a:pt x="32" y="36"/>
                    </a:lnTo>
                    <a:lnTo>
                      <a:pt x="32" y="34"/>
                    </a:lnTo>
                    <a:lnTo>
                      <a:pt x="34" y="32"/>
                    </a:lnTo>
                    <a:lnTo>
                      <a:pt x="34" y="34"/>
                    </a:lnTo>
                    <a:lnTo>
                      <a:pt x="30" y="40"/>
                    </a:lnTo>
                    <a:lnTo>
                      <a:pt x="26" y="42"/>
                    </a:lnTo>
                    <a:lnTo>
                      <a:pt x="24" y="40"/>
                    </a:lnTo>
                    <a:lnTo>
                      <a:pt x="22" y="40"/>
                    </a:lnTo>
                    <a:lnTo>
                      <a:pt x="22" y="38"/>
                    </a:lnTo>
                    <a:lnTo>
                      <a:pt x="20" y="34"/>
                    </a:lnTo>
                    <a:close/>
                    <a:moveTo>
                      <a:pt x="20" y="32"/>
                    </a:moveTo>
                    <a:lnTo>
                      <a:pt x="20" y="18"/>
                    </a:lnTo>
                    <a:lnTo>
                      <a:pt x="16" y="20"/>
                    </a:lnTo>
                    <a:lnTo>
                      <a:pt x="12" y="20"/>
                    </a:lnTo>
                    <a:lnTo>
                      <a:pt x="10" y="22"/>
                    </a:lnTo>
                    <a:lnTo>
                      <a:pt x="8" y="24"/>
                    </a:lnTo>
                    <a:lnTo>
                      <a:pt x="6" y="26"/>
                    </a:lnTo>
                    <a:lnTo>
                      <a:pt x="6" y="28"/>
                    </a:lnTo>
                    <a:lnTo>
                      <a:pt x="6" y="32"/>
                    </a:lnTo>
                    <a:lnTo>
                      <a:pt x="8" y="34"/>
                    </a:lnTo>
                    <a:lnTo>
                      <a:pt x="10" y="36"/>
                    </a:lnTo>
                    <a:lnTo>
                      <a:pt x="12" y="36"/>
                    </a:lnTo>
                    <a:lnTo>
                      <a:pt x="16" y="34"/>
                    </a:lnTo>
                    <a:lnTo>
                      <a:pt x="20" y="32"/>
                    </a:lnTo>
                    <a:close/>
                  </a:path>
                </a:pathLst>
              </a:custGeom>
              <a:solidFill>
                <a:srgbClr val="000000"/>
              </a:solidFill>
              <a:ln w="0">
                <a:solidFill>
                  <a:srgbClr val="000000"/>
                </a:solidFill>
                <a:round/>
                <a:headEnd/>
                <a:tailEnd/>
              </a:ln>
            </p:spPr>
            <p:txBody>
              <a:bodyPr/>
              <a:lstStyle/>
              <a:p>
                <a:endParaRPr lang="en-CA"/>
              </a:p>
            </p:txBody>
          </p:sp>
          <p:sp>
            <p:nvSpPr>
              <p:cNvPr id="21637" name="Freeform 136"/>
              <p:cNvSpPr>
                <a:spLocks/>
              </p:cNvSpPr>
              <p:nvPr/>
            </p:nvSpPr>
            <p:spPr bwMode="auto">
              <a:xfrm>
                <a:off x="1662" y="2578"/>
                <a:ext cx="24" cy="54"/>
              </a:xfrm>
              <a:custGeom>
                <a:avLst/>
                <a:gdLst>
                  <a:gd name="T0" fmla="*/ 14 w 24"/>
                  <a:gd name="T1" fmla="*/ 0 h 54"/>
                  <a:gd name="T2" fmla="*/ 14 w 24"/>
                  <a:gd name="T3" fmla="*/ 14 h 54"/>
                  <a:gd name="T4" fmla="*/ 22 w 24"/>
                  <a:gd name="T5" fmla="*/ 14 h 54"/>
                  <a:gd name="T6" fmla="*/ 22 w 24"/>
                  <a:gd name="T7" fmla="*/ 16 h 54"/>
                  <a:gd name="T8" fmla="*/ 14 w 24"/>
                  <a:gd name="T9" fmla="*/ 16 h 54"/>
                  <a:gd name="T10" fmla="*/ 14 w 24"/>
                  <a:gd name="T11" fmla="*/ 42 h 54"/>
                  <a:gd name="T12" fmla="*/ 14 w 24"/>
                  <a:gd name="T13" fmla="*/ 44 h 54"/>
                  <a:gd name="T14" fmla="*/ 14 w 24"/>
                  <a:gd name="T15" fmla="*/ 46 h 54"/>
                  <a:gd name="T16" fmla="*/ 16 w 24"/>
                  <a:gd name="T17" fmla="*/ 48 h 54"/>
                  <a:gd name="T18" fmla="*/ 18 w 24"/>
                  <a:gd name="T19" fmla="*/ 48 h 54"/>
                  <a:gd name="T20" fmla="*/ 18 w 24"/>
                  <a:gd name="T21" fmla="*/ 48 h 54"/>
                  <a:gd name="T22" fmla="*/ 20 w 24"/>
                  <a:gd name="T23" fmla="*/ 46 h 54"/>
                  <a:gd name="T24" fmla="*/ 22 w 24"/>
                  <a:gd name="T25" fmla="*/ 46 h 54"/>
                  <a:gd name="T26" fmla="*/ 22 w 24"/>
                  <a:gd name="T27" fmla="*/ 44 h 54"/>
                  <a:gd name="T28" fmla="*/ 24 w 24"/>
                  <a:gd name="T29" fmla="*/ 44 h 54"/>
                  <a:gd name="T30" fmla="*/ 22 w 24"/>
                  <a:gd name="T31" fmla="*/ 48 h 54"/>
                  <a:gd name="T32" fmla="*/ 20 w 24"/>
                  <a:gd name="T33" fmla="*/ 52 h 54"/>
                  <a:gd name="T34" fmla="*/ 16 w 24"/>
                  <a:gd name="T35" fmla="*/ 52 h 54"/>
                  <a:gd name="T36" fmla="*/ 14 w 24"/>
                  <a:gd name="T37" fmla="*/ 54 h 54"/>
                  <a:gd name="T38" fmla="*/ 12 w 24"/>
                  <a:gd name="T39" fmla="*/ 52 h 54"/>
                  <a:gd name="T40" fmla="*/ 10 w 24"/>
                  <a:gd name="T41" fmla="*/ 52 h 54"/>
                  <a:gd name="T42" fmla="*/ 8 w 24"/>
                  <a:gd name="T43" fmla="*/ 50 h 54"/>
                  <a:gd name="T44" fmla="*/ 6 w 24"/>
                  <a:gd name="T45" fmla="*/ 48 h 54"/>
                  <a:gd name="T46" fmla="*/ 6 w 24"/>
                  <a:gd name="T47" fmla="*/ 46 h 54"/>
                  <a:gd name="T48" fmla="*/ 6 w 24"/>
                  <a:gd name="T49" fmla="*/ 42 h 54"/>
                  <a:gd name="T50" fmla="*/ 6 w 24"/>
                  <a:gd name="T51" fmla="*/ 16 h 54"/>
                  <a:gd name="T52" fmla="*/ 0 w 24"/>
                  <a:gd name="T53" fmla="*/ 16 h 54"/>
                  <a:gd name="T54" fmla="*/ 0 w 24"/>
                  <a:gd name="T55" fmla="*/ 14 h 54"/>
                  <a:gd name="T56" fmla="*/ 2 w 24"/>
                  <a:gd name="T57" fmla="*/ 14 h 54"/>
                  <a:gd name="T58" fmla="*/ 4 w 24"/>
                  <a:gd name="T59" fmla="*/ 12 h 54"/>
                  <a:gd name="T60" fmla="*/ 6 w 24"/>
                  <a:gd name="T61" fmla="*/ 8 h 54"/>
                  <a:gd name="T62" fmla="*/ 10 w 24"/>
                  <a:gd name="T63" fmla="*/ 6 h 54"/>
                  <a:gd name="T64" fmla="*/ 10 w 24"/>
                  <a:gd name="T65" fmla="*/ 4 h 54"/>
                  <a:gd name="T66" fmla="*/ 12 w 24"/>
                  <a:gd name="T67" fmla="*/ 0 h 54"/>
                  <a:gd name="T68" fmla="*/ 14 w 24"/>
                  <a:gd name="T69" fmla="*/ 0 h 5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4"/>
                  <a:gd name="T106" fmla="*/ 0 h 54"/>
                  <a:gd name="T107" fmla="*/ 24 w 24"/>
                  <a:gd name="T108" fmla="*/ 54 h 5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4" h="54">
                    <a:moveTo>
                      <a:pt x="14" y="0"/>
                    </a:moveTo>
                    <a:lnTo>
                      <a:pt x="14" y="14"/>
                    </a:lnTo>
                    <a:lnTo>
                      <a:pt x="22" y="14"/>
                    </a:lnTo>
                    <a:lnTo>
                      <a:pt x="22" y="16"/>
                    </a:lnTo>
                    <a:lnTo>
                      <a:pt x="14" y="16"/>
                    </a:lnTo>
                    <a:lnTo>
                      <a:pt x="14" y="42"/>
                    </a:lnTo>
                    <a:lnTo>
                      <a:pt x="14" y="44"/>
                    </a:lnTo>
                    <a:lnTo>
                      <a:pt x="14" y="46"/>
                    </a:lnTo>
                    <a:lnTo>
                      <a:pt x="16" y="48"/>
                    </a:lnTo>
                    <a:lnTo>
                      <a:pt x="18" y="48"/>
                    </a:lnTo>
                    <a:lnTo>
                      <a:pt x="20" y="46"/>
                    </a:lnTo>
                    <a:lnTo>
                      <a:pt x="22" y="46"/>
                    </a:lnTo>
                    <a:lnTo>
                      <a:pt x="22" y="44"/>
                    </a:lnTo>
                    <a:lnTo>
                      <a:pt x="24" y="44"/>
                    </a:lnTo>
                    <a:lnTo>
                      <a:pt x="22" y="48"/>
                    </a:lnTo>
                    <a:lnTo>
                      <a:pt x="20" y="52"/>
                    </a:lnTo>
                    <a:lnTo>
                      <a:pt x="16" y="52"/>
                    </a:lnTo>
                    <a:lnTo>
                      <a:pt x="14" y="54"/>
                    </a:lnTo>
                    <a:lnTo>
                      <a:pt x="12" y="52"/>
                    </a:lnTo>
                    <a:lnTo>
                      <a:pt x="10" y="52"/>
                    </a:lnTo>
                    <a:lnTo>
                      <a:pt x="8" y="50"/>
                    </a:lnTo>
                    <a:lnTo>
                      <a:pt x="6" y="48"/>
                    </a:lnTo>
                    <a:lnTo>
                      <a:pt x="6" y="46"/>
                    </a:lnTo>
                    <a:lnTo>
                      <a:pt x="6" y="42"/>
                    </a:lnTo>
                    <a:lnTo>
                      <a:pt x="6" y="16"/>
                    </a:lnTo>
                    <a:lnTo>
                      <a:pt x="0" y="16"/>
                    </a:lnTo>
                    <a:lnTo>
                      <a:pt x="0" y="14"/>
                    </a:lnTo>
                    <a:lnTo>
                      <a:pt x="2" y="14"/>
                    </a:lnTo>
                    <a:lnTo>
                      <a:pt x="4" y="12"/>
                    </a:lnTo>
                    <a:lnTo>
                      <a:pt x="6" y="8"/>
                    </a:lnTo>
                    <a:lnTo>
                      <a:pt x="10" y="6"/>
                    </a:lnTo>
                    <a:lnTo>
                      <a:pt x="10" y="4"/>
                    </a:lnTo>
                    <a:lnTo>
                      <a:pt x="12" y="0"/>
                    </a:lnTo>
                    <a:lnTo>
                      <a:pt x="14" y="0"/>
                    </a:lnTo>
                    <a:close/>
                  </a:path>
                </a:pathLst>
              </a:custGeom>
              <a:solidFill>
                <a:srgbClr val="000000"/>
              </a:solidFill>
              <a:ln w="0">
                <a:solidFill>
                  <a:srgbClr val="000000"/>
                </a:solidFill>
                <a:round/>
                <a:headEnd/>
                <a:tailEnd/>
              </a:ln>
            </p:spPr>
            <p:txBody>
              <a:bodyPr/>
              <a:lstStyle/>
              <a:p>
                <a:endParaRPr lang="en-CA"/>
              </a:p>
            </p:txBody>
          </p:sp>
          <p:sp>
            <p:nvSpPr>
              <p:cNvPr id="21638" name="Rectangle 137"/>
              <p:cNvSpPr>
                <a:spLocks noChangeArrowheads="1"/>
              </p:cNvSpPr>
              <p:nvPr/>
            </p:nvSpPr>
            <p:spPr bwMode="auto">
              <a:xfrm>
                <a:off x="1888" y="2552"/>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639" name="Rectangle 138"/>
              <p:cNvSpPr>
                <a:spLocks noChangeArrowheads="1"/>
              </p:cNvSpPr>
              <p:nvPr/>
            </p:nvSpPr>
            <p:spPr bwMode="auto">
              <a:xfrm>
                <a:off x="1904" y="2552"/>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640" name="Freeform 139"/>
              <p:cNvSpPr>
                <a:spLocks noEditPoints="1"/>
              </p:cNvSpPr>
              <p:nvPr/>
            </p:nvSpPr>
            <p:spPr bwMode="auto">
              <a:xfrm>
                <a:off x="2048" y="2570"/>
                <a:ext cx="38" cy="62"/>
              </a:xfrm>
              <a:custGeom>
                <a:avLst/>
                <a:gdLst>
                  <a:gd name="T0" fmla="*/ 0 w 38"/>
                  <a:gd name="T1" fmla="*/ 32 h 62"/>
                  <a:gd name="T2" fmla="*/ 2 w 38"/>
                  <a:gd name="T3" fmla="*/ 22 h 62"/>
                  <a:gd name="T4" fmla="*/ 4 w 38"/>
                  <a:gd name="T5" fmla="*/ 14 h 62"/>
                  <a:gd name="T6" fmla="*/ 8 w 38"/>
                  <a:gd name="T7" fmla="*/ 8 h 62"/>
                  <a:gd name="T8" fmla="*/ 12 w 38"/>
                  <a:gd name="T9" fmla="*/ 4 h 62"/>
                  <a:gd name="T10" fmla="*/ 16 w 38"/>
                  <a:gd name="T11" fmla="*/ 2 h 62"/>
                  <a:gd name="T12" fmla="*/ 20 w 38"/>
                  <a:gd name="T13" fmla="*/ 0 h 62"/>
                  <a:gd name="T14" fmla="*/ 24 w 38"/>
                  <a:gd name="T15" fmla="*/ 2 h 62"/>
                  <a:gd name="T16" fmla="*/ 28 w 38"/>
                  <a:gd name="T17" fmla="*/ 4 h 62"/>
                  <a:gd name="T18" fmla="*/ 30 w 38"/>
                  <a:gd name="T19" fmla="*/ 8 h 62"/>
                  <a:gd name="T20" fmla="*/ 34 w 38"/>
                  <a:gd name="T21" fmla="*/ 14 h 62"/>
                  <a:gd name="T22" fmla="*/ 36 w 38"/>
                  <a:gd name="T23" fmla="*/ 22 h 62"/>
                  <a:gd name="T24" fmla="*/ 38 w 38"/>
                  <a:gd name="T25" fmla="*/ 30 h 62"/>
                  <a:gd name="T26" fmla="*/ 36 w 38"/>
                  <a:gd name="T27" fmla="*/ 40 h 62"/>
                  <a:gd name="T28" fmla="*/ 34 w 38"/>
                  <a:gd name="T29" fmla="*/ 48 h 62"/>
                  <a:gd name="T30" fmla="*/ 32 w 38"/>
                  <a:gd name="T31" fmla="*/ 54 h 62"/>
                  <a:gd name="T32" fmla="*/ 28 w 38"/>
                  <a:gd name="T33" fmla="*/ 58 h 62"/>
                  <a:gd name="T34" fmla="*/ 22 w 38"/>
                  <a:gd name="T35" fmla="*/ 60 h 62"/>
                  <a:gd name="T36" fmla="*/ 18 w 38"/>
                  <a:gd name="T37" fmla="*/ 62 h 62"/>
                  <a:gd name="T38" fmla="*/ 14 w 38"/>
                  <a:gd name="T39" fmla="*/ 60 h 62"/>
                  <a:gd name="T40" fmla="*/ 10 w 38"/>
                  <a:gd name="T41" fmla="*/ 56 h 62"/>
                  <a:gd name="T42" fmla="*/ 6 w 38"/>
                  <a:gd name="T43" fmla="*/ 52 h 62"/>
                  <a:gd name="T44" fmla="*/ 2 w 38"/>
                  <a:gd name="T45" fmla="*/ 42 h 62"/>
                  <a:gd name="T46" fmla="*/ 0 w 38"/>
                  <a:gd name="T47" fmla="*/ 32 h 62"/>
                  <a:gd name="T48" fmla="*/ 10 w 38"/>
                  <a:gd name="T49" fmla="*/ 32 h 62"/>
                  <a:gd name="T50" fmla="*/ 10 w 38"/>
                  <a:gd name="T51" fmla="*/ 44 h 62"/>
                  <a:gd name="T52" fmla="*/ 12 w 38"/>
                  <a:gd name="T53" fmla="*/ 52 h 62"/>
                  <a:gd name="T54" fmla="*/ 14 w 38"/>
                  <a:gd name="T55" fmla="*/ 56 h 62"/>
                  <a:gd name="T56" fmla="*/ 16 w 38"/>
                  <a:gd name="T57" fmla="*/ 58 h 62"/>
                  <a:gd name="T58" fmla="*/ 18 w 38"/>
                  <a:gd name="T59" fmla="*/ 58 h 62"/>
                  <a:gd name="T60" fmla="*/ 22 w 38"/>
                  <a:gd name="T61" fmla="*/ 58 h 62"/>
                  <a:gd name="T62" fmla="*/ 24 w 38"/>
                  <a:gd name="T63" fmla="*/ 56 h 62"/>
                  <a:gd name="T64" fmla="*/ 26 w 38"/>
                  <a:gd name="T65" fmla="*/ 54 h 62"/>
                  <a:gd name="T66" fmla="*/ 28 w 38"/>
                  <a:gd name="T67" fmla="*/ 50 h 62"/>
                  <a:gd name="T68" fmla="*/ 28 w 38"/>
                  <a:gd name="T69" fmla="*/ 40 h 62"/>
                  <a:gd name="T70" fmla="*/ 30 w 38"/>
                  <a:gd name="T71" fmla="*/ 28 h 62"/>
                  <a:gd name="T72" fmla="*/ 28 w 38"/>
                  <a:gd name="T73" fmla="*/ 20 h 62"/>
                  <a:gd name="T74" fmla="*/ 28 w 38"/>
                  <a:gd name="T75" fmla="*/ 12 h 62"/>
                  <a:gd name="T76" fmla="*/ 26 w 38"/>
                  <a:gd name="T77" fmla="*/ 8 h 62"/>
                  <a:gd name="T78" fmla="*/ 24 w 38"/>
                  <a:gd name="T79" fmla="*/ 6 h 62"/>
                  <a:gd name="T80" fmla="*/ 22 w 38"/>
                  <a:gd name="T81" fmla="*/ 4 h 62"/>
                  <a:gd name="T82" fmla="*/ 20 w 38"/>
                  <a:gd name="T83" fmla="*/ 4 h 62"/>
                  <a:gd name="T84" fmla="*/ 16 w 38"/>
                  <a:gd name="T85" fmla="*/ 4 h 62"/>
                  <a:gd name="T86" fmla="*/ 14 w 38"/>
                  <a:gd name="T87" fmla="*/ 6 h 62"/>
                  <a:gd name="T88" fmla="*/ 12 w 38"/>
                  <a:gd name="T89" fmla="*/ 10 h 62"/>
                  <a:gd name="T90" fmla="*/ 10 w 38"/>
                  <a:gd name="T91" fmla="*/ 18 h 62"/>
                  <a:gd name="T92" fmla="*/ 10 w 38"/>
                  <a:gd name="T93" fmla="*/ 26 h 62"/>
                  <a:gd name="T94" fmla="*/ 10 w 38"/>
                  <a:gd name="T95" fmla="*/ 32 h 6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8"/>
                  <a:gd name="T145" fmla="*/ 0 h 62"/>
                  <a:gd name="T146" fmla="*/ 38 w 38"/>
                  <a:gd name="T147" fmla="*/ 62 h 6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8" h="62">
                    <a:moveTo>
                      <a:pt x="0" y="32"/>
                    </a:moveTo>
                    <a:lnTo>
                      <a:pt x="2" y="22"/>
                    </a:lnTo>
                    <a:lnTo>
                      <a:pt x="4" y="14"/>
                    </a:lnTo>
                    <a:lnTo>
                      <a:pt x="8" y="8"/>
                    </a:lnTo>
                    <a:lnTo>
                      <a:pt x="12" y="4"/>
                    </a:lnTo>
                    <a:lnTo>
                      <a:pt x="16" y="2"/>
                    </a:lnTo>
                    <a:lnTo>
                      <a:pt x="20" y="0"/>
                    </a:lnTo>
                    <a:lnTo>
                      <a:pt x="24" y="2"/>
                    </a:lnTo>
                    <a:lnTo>
                      <a:pt x="28" y="4"/>
                    </a:lnTo>
                    <a:lnTo>
                      <a:pt x="30" y="8"/>
                    </a:lnTo>
                    <a:lnTo>
                      <a:pt x="34" y="14"/>
                    </a:lnTo>
                    <a:lnTo>
                      <a:pt x="36" y="22"/>
                    </a:lnTo>
                    <a:lnTo>
                      <a:pt x="38" y="30"/>
                    </a:lnTo>
                    <a:lnTo>
                      <a:pt x="36" y="40"/>
                    </a:lnTo>
                    <a:lnTo>
                      <a:pt x="34" y="48"/>
                    </a:lnTo>
                    <a:lnTo>
                      <a:pt x="32" y="54"/>
                    </a:lnTo>
                    <a:lnTo>
                      <a:pt x="28" y="58"/>
                    </a:lnTo>
                    <a:lnTo>
                      <a:pt x="22" y="60"/>
                    </a:lnTo>
                    <a:lnTo>
                      <a:pt x="18" y="62"/>
                    </a:lnTo>
                    <a:lnTo>
                      <a:pt x="14" y="60"/>
                    </a:lnTo>
                    <a:lnTo>
                      <a:pt x="10" y="56"/>
                    </a:lnTo>
                    <a:lnTo>
                      <a:pt x="6" y="52"/>
                    </a:lnTo>
                    <a:lnTo>
                      <a:pt x="2" y="42"/>
                    </a:lnTo>
                    <a:lnTo>
                      <a:pt x="0" y="32"/>
                    </a:lnTo>
                    <a:close/>
                    <a:moveTo>
                      <a:pt x="10" y="32"/>
                    </a:moveTo>
                    <a:lnTo>
                      <a:pt x="10" y="44"/>
                    </a:lnTo>
                    <a:lnTo>
                      <a:pt x="12" y="52"/>
                    </a:lnTo>
                    <a:lnTo>
                      <a:pt x="14" y="56"/>
                    </a:lnTo>
                    <a:lnTo>
                      <a:pt x="16" y="58"/>
                    </a:lnTo>
                    <a:lnTo>
                      <a:pt x="18" y="58"/>
                    </a:lnTo>
                    <a:lnTo>
                      <a:pt x="22" y="58"/>
                    </a:lnTo>
                    <a:lnTo>
                      <a:pt x="24" y="56"/>
                    </a:lnTo>
                    <a:lnTo>
                      <a:pt x="26" y="54"/>
                    </a:lnTo>
                    <a:lnTo>
                      <a:pt x="28" y="50"/>
                    </a:lnTo>
                    <a:lnTo>
                      <a:pt x="28" y="40"/>
                    </a:lnTo>
                    <a:lnTo>
                      <a:pt x="30" y="28"/>
                    </a:lnTo>
                    <a:lnTo>
                      <a:pt x="28" y="20"/>
                    </a:lnTo>
                    <a:lnTo>
                      <a:pt x="28" y="12"/>
                    </a:lnTo>
                    <a:lnTo>
                      <a:pt x="26" y="8"/>
                    </a:lnTo>
                    <a:lnTo>
                      <a:pt x="24" y="6"/>
                    </a:lnTo>
                    <a:lnTo>
                      <a:pt x="22" y="4"/>
                    </a:lnTo>
                    <a:lnTo>
                      <a:pt x="20" y="4"/>
                    </a:lnTo>
                    <a:lnTo>
                      <a:pt x="16" y="4"/>
                    </a:lnTo>
                    <a:lnTo>
                      <a:pt x="14" y="6"/>
                    </a:lnTo>
                    <a:lnTo>
                      <a:pt x="12" y="10"/>
                    </a:lnTo>
                    <a:lnTo>
                      <a:pt x="10" y="18"/>
                    </a:lnTo>
                    <a:lnTo>
                      <a:pt x="10" y="26"/>
                    </a:lnTo>
                    <a:lnTo>
                      <a:pt x="10" y="32"/>
                    </a:lnTo>
                    <a:close/>
                  </a:path>
                </a:pathLst>
              </a:custGeom>
              <a:solidFill>
                <a:srgbClr val="000000"/>
              </a:solidFill>
              <a:ln w="0">
                <a:solidFill>
                  <a:srgbClr val="000000"/>
                </a:solidFill>
                <a:round/>
                <a:headEnd/>
                <a:tailEnd/>
              </a:ln>
            </p:spPr>
            <p:txBody>
              <a:bodyPr/>
              <a:lstStyle/>
              <a:p>
                <a:endParaRPr lang="en-CA"/>
              </a:p>
            </p:txBody>
          </p:sp>
          <p:sp>
            <p:nvSpPr>
              <p:cNvPr id="21641" name="Rectangle 140"/>
              <p:cNvSpPr>
                <a:spLocks noChangeArrowheads="1"/>
              </p:cNvSpPr>
              <p:nvPr/>
            </p:nvSpPr>
            <p:spPr bwMode="auto">
              <a:xfrm>
                <a:off x="2152" y="2552"/>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642" name="Freeform 141"/>
              <p:cNvSpPr>
                <a:spLocks noEditPoints="1"/>
              </p:cNvSpPr>
              <p:nvPr/>
            </p:nvSpPr>
            <p:spPr bwMode="auto">
              <a:xfrm>
                <a:off x="2300" y="2570"/>
                <a:ext cx="36" cy="62"/>
              </a:xfrm>
              <a:custGeom>
                <a:avLst/>
                <a:gdLst>
                  <a:gd name="T0" fmla="*/ 0 w 36"/>
                  <a:gd name="T1" fmla="*/ 32 h 62"/>
                  <a:gd name="T2" fmla="*/ 0 w 36"/>
                  <a:gd name="T3" fmla="*/ 22 h 62"/>
                  <a:gd name="T4" fmla="*/ 2 w 36"/>
                  <a:gd name="T5" fmla="*/ 14 h 62"/>
                  <a:gd name="T6" fmla="*/ 6 w 36"/>
                  <a:gd name="T7" fmla="*/ 8 h 62"/>
                  <a:gd name="T8" fmla="*/ 10 w 36"/>
                  <a:gd name="T9" fmla="*/ 4 h 62"/>
                  <a:gd name="T10" fmla="*/ 14 w 36"/>
                  <a:gd name="T11" fmla="*/ 2 h 62"/>
                  <a:gd name="T12" fmla="*/ 18 w 36"/>
                  <a:gd name="T13" fmla="*/ 0 h 62"/>
                  <a:gd name="T14" fmla="*/ 22 w 36"/>
                  <a:gd name="T15" fmla="*/ 2 h 62"/>
                  <a:gd name="T16" fmla="*/ 26 w 36"/>
                  <a:gd name="T17" fmla="*/ 4 h 62"/>
                  <a:gd name="T18" fmla="*/ 30 w 36"/>
                  <a:gd name="T19" fmla="*/ 8 h 62"/>
                  <a:gd name="T20" fmla="*/ 34 w 36"/>
                  <a:gd name="T21" fmla="*/ 14 h 62"/>
                  <a:gd name="T22" fmla="*/ 36 w 36"/>
                  <a:gd name="T23" fmla="*/ 22 h 62"/>
                  <a:gd name="T24" fmla="*/ 36 w 36"/>
                  <a:gd name="T25" fmla="*/ 30 h 62"/>
                  <a:gd name="T26" fmla="*/ 36 w 36"/>
                  <a:gd name="T27" fmla="*/ 40 h 62"/>
                  <a:gd name="T28" fmla="*/ 34 w 36"/>
                  <a:gd name="T29" fmla="*/ 48 h 62"/>
                  <a:gd name="T30" fmla="*/ 30 w 36"/>
                  <a:gd name="T31" fmla="*/ 54 h 62"/>
                  <a:gd name="T32" fmla="*/ 26 w 36"/>
                  <a:gd name="T33" fmla="*/ 58 h 62"/>
                  <a:gd name="T34" fmla="*/ 22 w 36"/>
                  <a:gd name="T35" fmla="*/ 60 h 62"/>
                  <a:gd name="T36" fmla="*/ 18 w 36"/>
                  <a:gd name="T37" fmla="*/ 62 h 62"/>
                  <a:gd name="T38" fmla="*/ 12 w 36"/>
                  <a:gd name="T39" fmla="*/ 60 h 62"/>
                  <a:gd name="T40" fmla="*/ 8 w 36"/>
                  <a:gd name="T41" fmla="*/ 56 h 62"/>
                  <a:gd name="T42" fmla="*/ 4 w 36"/>
                  <a:gd name="T43" fmla="*/ 52 h 62"/>
                  <a:gd name="T44" fmla="*/ 2 w 36"/>
                  <a:gd name="T45" fmla="*/ 42 h 62"/>
                  <a:gd name="T46" fmla="*/ 0 w 36"/>
                  <a:gd name="T47" fmla="*/ 32 h 62"/>
                  <a:gd name="T48" fmla="*/ 8 w 36"/>
                  <a:gd name="T49" fmla="*/ 32 h 62"/>
                  <a:gd name="T50" fmla="*/ 8 w 36"/>
                  <a:gd name="T51" fmla="*/ 44 h 62"/>
                  <a:gd name="T52" fmla="*/ 12 w 36"/>
                  <a:gd name="T53" fmla="*/ 52 h 62"/>
                  <a:gd name="T54" fmla="*/ 12 w 36"/>
                  <a:gd name="T55" fmla="*/ 56 h 62"/>
                  <a:gd name="T56" fmla="*/ 16 w 36"/>
                  <a:gd name="T57" fmla="*/ 58 h 62"/>
                  <a:gd name="T58" fmla="*/ 18 w 36"/>
                  <a:gd name="T59" fmla="*/ 58 h 62"/>
                  <a:gd name="T60" fmla="*/ 20 w 36"/>
                  <a:gd name="T61" fmla="*/ 58 h 62"/>
                  <a:gd name="T62" fmla="*/ 22 w 36"/>
                  <a:gd name="T63" fmla="*/ 56 h 62"/>
                  <a:gd name="T64" fmla="*/ 24 w 36"/>
                  <a:gd name="T65" fmla="*/ 54 h 62"/>
                  <a:gd name="T66" fmla="*/ 26 w 36"/>
                  <a:gd name="T67" fmla="*/ 50 h 62"/>
                  <a:gd name="T68" fmla="*/ 28 w 36"/>
                  <a:gd name="T69" fmla="*/ 40 h 62"/>
                  <a:gd name="T70" fmla="*/ 28 w 36"/>
                  <a:gd name="T71" fmla="*/ 28 h 62"/>
                  <a:gd name="T72" fmla="*/ 28 w 36"/>
                  <a:gd name="T73" fmla="*/ 20 h 62"/>
                  <a:gd name="T74" fmla="*/ 26 w 36"/>
                  <a:gd name="T75" fmla="*/ 12 h 62"/>
                  <a:gd name="T76" fmla="*/ 24 w 36"/>
                  <a:gd name="T77" fmla="*/ 8 h 62"/>
                  <a:gd name="T78" fmla="*/ 22 w 36"/>
                  <a:gd name="T79" fmla="*/ 6 h 62"/>
                  <a:gd name="T80" fmla="*/ 20 w 36"/>
                  <a:gd name="T81" fmla="*/ 4 h 62"/>
                  <a:gd name="T82" fmla="*/ 18 w 36"/>
                  <a:gd name="T83" fmla="*/ 4 h 62"/>
                  <a:gd name="T84" fmla="*/ 16 w 36"/>
                  <a:gd name="T85" fmla="*/ 4 h 62"/>
                  <a:gd name="T86" fmla="*/ 14 w 36"/>
                  <a:gd name="T87" fmla="*/ 6 h 62"/>
                  <a:gd name="T88" fmla="*/ 10 w 36"/>
                  <a:gd name="T89" fmla="*/ 10 h 62"/>
                  <a:gd name="T90" fmla="*/ 10 w 36"/>
                  <a:gd name="T91" fmla="*/ 18 h 62"/>
                  <a:gd name="T92" fmla="*/ 8 w 36"/>
                  <a:gd name="T93" fmla="*/ 26 h 62"/>
                  <a:gd name="T94" fmla="*/ 8 w 36"/>
                  <a:gd name="T95" fmla="*/ 32 h 6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2"/>
                  <a:gd name="T146" fmla="*/ 36 w 36"/>
                  <a:gd name="T147" fmla="*/ 62 h 6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2">
                    <a:moveTo>
                      <a:pt x="0" y="32"/>
                    </a:moveTo>
                    <a:lnTo>
                      <a:pt x="0" y="22"/>
                    </a:lnTo>
                    <a:lnTo>
                      <a:pt x="2" y="14"/>
                    </a:lnTo>
                    <a:lnTo>
                      <a:pt x="6" y="8"/>
                    </a:lnTo>
                    <a:lnTo>
                      <a:pt x="10" y="4"/>
                    </a:lnTo>
                    <a:lnTo>
                      <a:pt x="14" y="2"/>
                    </a:lnTo>
                    <a:lnTo>
                      <a:pt x="18" y="0"/>
                    </a:lnTo>
                    <a:lnTo>
                      <a:pt x="22" y="2"/>
                    </a:lnTo>
                    <a:lnTo>
                      <a:pt x="26" y="4"/>
                    </a:lnTo>
                    <a:lnTo>
                      <a:pt x="30" y="8"/>
                    </a:lnTo>
                    <a:lnTo>
                      <a:pt x="34" y="14"/>
                    </a:lnTo>
                    <a:lnTo>
                      <a:pt x="36" y="22"/>
                    </a:lnTo>
                    <a:lnTo>
                      <a:pt x="36" y="30"/>
                    </a:lnTo>
                    <a:lnTo>
                      <a:pt x="36" y="40"/>
                    </a:lnTo>
                    <a:lnTo>
                      <a:pt x="34" y="48"/>
                    </a:lnTo>
                    <a:lnTo>
                      <a:pt x="30" y="54"/>
                    </a:lnTo>
                    <a:lnTo>
                      <a:pt x="26" y="58"/>
                    </a:lnTo>
                    <a:lnTo>
                      <a:pt x="22" y="60"/>
                    </a:lnTo>
                    <a:lnTo>
                      <a:pt x="18" y="62"/>
                    </a:lnTo>
                    <a:lnTo>
                      <a:pt x="12" y="60"/>
                    </a:lnTo>
                    <a:lnTo>
                      <a:pt x="8" y="56"/>
                    </a:lnTo>
                    <a:lnTo>
                      <a:pt x="4" y="52"/>
                    </a:lnTo>
                    <a:lnTo>
                      <a:pt x="2" y="42"/>
                    </a:lnTo>
                    <a:lnTo>
                      <a:pt x="0" y="32"/>
                    </a:lnTo>
                    <a:close/>
                    <a:moveTo>
                      <a:pt x="8" y="32"/>
                    </a:moveTo>
                    <a:lnTo>
                      <a:pt x="8" y="44"/>
                    </a:lnTo>
                    <a:lnTo>
                      <a:pt x="12" y="52"/>
                    </a:lnTo>
                    <a:lnTo>
                      <a:pt x="12" y="56"/>
                    </a:lnTo>
                    <a:lnTo>
                      <a:pt x="16" y="58"/>
                    </a:lnTo>
                    <a:lnTo>
                      <a:pt x="18" y="58"/>
                    </a:lnTo>
                    <a:lnTo>
                      <a:pt x="20" y="58"/>
                    </a:lnTo>
                    <a:lnTo>
                      <a:pt x="22" y="56"/>
                    </a:lnTo>
                    <a:lnTo>
                      <a:pt x="24" y="54"/>
                    </a:lnTo>
                    <a:lnTo>
                      <a:pt x="26" y="50"/>
                    </a:lnTo>
                    <a:lnTo>
                      <a:pt x="28" y="40"/>
                    </a:lnTo>
                    <a:lnTo>
                      <a:pt x="28" y="28"/>
                    </a:lnTo>
                    <a:lnTo>
                      <a:pt x="28" y="20"/>
                    </a:lnTo>
                    <a:lnTo>
                      <a:pt x="26" y="12"/>
                    </a:lnTo>
                    <a:lnTo>
                      <a:pt x="24" y="8"/>
                    </a:lnTo>
                    <a:lnTo>
                      <a:pt x="22" y="6"/>
                    </a:lnTo>
                    <a:lnTo>
                      <a:pt x="20" y="4"/>
                    </a:lnTo>
                    <a:lnTo>
                      <a:pt x="18" y="4"/>
                    </a:lnTo>
                    <a:lnTo>
                      <a:pt x="16" y="4"/>
                    </a:lnTo>
                    <a:lnTo>
                      <a:pt x="14" y="6"/>
                    </a:lnTo>
                    <a:lnTo>
                      <a:pt x="10" y="10"/>
                    </a:lnTo>
                    <a:lnTo>
                      <a:pt x="10" y="18"/>
                    </a:lnTo>
                    <a:lnTo>
                      <a:pt x="8" y="26"/>
                    </a:lnTo>
                    <a:lnTo>
                      <a:pt x="8" y="32"/>
                    </a:lnTo>
                    <a:close/>
                  </a:path>
                </a:pathLst>
              </a:custGeom>
              <a:solidFill>
                <a:srgbClr val="000000"/>
              </a:solidFill>
              <a:ln w="0">
                <a:solidFill>
                  <a:srgbClr val="000000"/>
                </a:solidFill>
                <a:round/>
                <a:headEnd/>
                <a:tailEnd/>
              </a:ln>
            </p:spPr>
            <p:txBody>
              <a:bodyPr/>
              <a:lstStyle/>
              <a:p>
                <a:endParaRPr lang="en-CA"/>
              </a:p>
            </p:txBody>
          </p:sp>
          <p:sp>
            <p:nvSpPr>
              <p:cNvPr id="21643" name="Rectangle 142"/>
              <p:cNvSpPr>
                <a:spLocks noChangeArrowheads="1"/>
              </p:cNvSpPr>
              <p:nvPr/>
            </p:nvSpPr>
            <p:spPr bwMode="auto">
              <a:xfrm>
                <a:off x="2496" y="2552"/>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644" name="Freeform 143"/>
              <p:cNvSpPr>
                <a:spLocks/>
              </p:cNvSpPr>
              <p:nvPr/>
            </p:nvSpPr>
            <p:spPr bwMode="auto">
              <a:xfrm>
                <a:off x="2636" y="2570"/>
                <a:ext cx="38" cy="60"/>
              </a:xfrm>
              <a:custGeom>
                <a:avLst/>
                <a:gdLst>
                  <a:gd name="T0" fmla="*/ 38 w 38"/>
                  <a:gd name="T1" fmla="*/ 50 h 60"/>
                  <a:gd name="T2" fmla="*/ 34 w 38"/>
                  <a:gd name="T3" fmla="*/ 60 h 60"/>
                  <a:gd name="T4" fmla="*/ 0 w 38"/>
                  <a:gd name="T5" fmla="*/ 60 h 60"/>
                  <a:gd name="T6" fmla="*/ 0 w 38"/>
                  <a:gd name="T7" fmla="*/ 58 h 60"/>
                  <a:gd name="T8" fmla="*/ 8 w 38"/>
                  <a:gd name="T9" fmla="*/ 50 h 60"/>
                  <a:gd name="T10" fmla="*/ 16 w 38"/>
                  <a:gd name="T11" fmla="*/ 42 h 60"/>
                  <a:gd name="T12" fmla="*/ 20 w 38"/>
                  <a:gd name="T13" fmla="*/ 36 h 60"/>
                  <a:gd name="T14" fmla="*/ 26 w 38"/>
                  <a:gd name="T15" fmla="*/ 28 h 60"/>
                  <a:gd name="T16" fmla="*/ 28 w 38"/>
                  <a:gd name="T17" fmla="*/ 20 h 60"/>
                  <a:gd name="T18" fmla="*/ 26 w 38"/>
                  <a:gd name="T19" fmla="*/ 16 h 60"/>
                  <a:gd name="T20" fmla="*/ 24 w 38"/>
                  <a:gd name="T21" fmla="*/ 10 h 60"/>
                  <a:gd name="T22" fmla="*/ 20 w 38"/>
                  <a:gd name="T23" fmla="*/ 8 h 60"/>
                  <a:gd name="T24" fmla="*/ 16 w 38"/>
                  <a:gd name="T25" fmla="*/ 8 h 60"/>
                  <a:gd name="T26" fmla="*/ 12 w 38"/>
                  <a:gd name="T27" fmla="*/ 8 h 60"/>
                  <a:gd name="T28" fmla="*/ 8 w 38"/>
                  <a:gd name="T29" fmla="*/ 10 h 60"/>
                  <a:gd name="T30" fmla="*/ 4 w 38"/>
                  <a:gd name="T31" fmla="*/ 14 h 60"/>
                  <a:gd name="T32" fmla="*/ 2 w 38"/>
                  <a:gd name="T33" fmla="*/ 18 h 60"/>
                  <a:gd name="T34" fmla="*/ 0 w 38"/>
                  <a:gd name="T35" fmla="*/ 18 h 60"/>
                  <a:gd name="T36" fmla="*/ 2 w 38"/>
                  <a:gd name="T37" fmla="*/ 10 h 60"/>
                  <a:gd name="T38" fmla="*/ 6 w 38"/>
                  <a:gd name="T39" fmla="*/ 6 h 60"/>
                  <a:gd name="T40" fmla="*/ 12 w 38"/>
                  <a:gd name="T41" fmla="*/ 2 h 60"/>
                  <a:gd name="T42" fmla="*/ 18 w 38"/>
                  <a:gd name="T43" fmla="*/ 0 h 60"/>
                  <a:gd name="T44" fmla="*/ 24 w 38"/>
                  <a:gd name="T45" fmla="*/ 2 h 60"/>
                  <a:gd name="T46" fmla="*/ 30 w 38"/>
                  <a:gd name="T47" fmla="*/ 6 h 60"/>
                  <a:gd name="T48" fmla="*/ 34 w 38"/>
                  <a:gd name="T49" fmla="*/ 10 h 60"/>
                  <a:gd name="T50" fmla="*/ 34 w 38"/>
                  <a:gd name="T51" fmla="*/ 16 h 60"/>
                  <a:gd name="T52" fmla="*/ 34 w 38"/>
                  <a:gd name="T53" fmla="*/ 20 h 60"/>
                  <a:gd name="T54" fmla="*/ 32 w 38"/>
                  <a:gd name="T55" fmla="*/ 26 h 60"/>
                  <a:gd name="T56" fmla="*/ 28 w 38"/>
                  <a:gd name="T57" fmla="*/ 32 h 60"/>
                  <a:gd name="T58" fmla="*/ 22 w 38"/>
                  <a:gd name="T59" fmla="*/ 40 h 60"/>
                  <a:gd name="T60" fmla="*/ 16 w 38"/>
                  <a:gd name="T61" fmla="*/ 46 h 60"/>
                  <a:gd name="T62" fmla="*/ 12 w 38"/>
                  <a:gd name="T63" fmla="*/ 52 h 60"/>
                  <a:gd name="T64" fmla="*/ 8 w 38"/>
                  <a:gd name="T65" fmla="*/ 54 h 60"/>
                  <a:gd name="T66" fmla="*/ 24 w 38"/>
                  <a:gd name="T67" fmla="*/ 54 h 60"/>
                  <a:gd name="T68" fmla="*/ 28 w 38"/>
                  <a:gd name="T69" fmla="*/ 54 h 60"/>
                  <a:gd name="T70" fmla="*/ 30 w 38"/>
                  <a:gd name="T71" fmla="*/ 54 h 60"/>
                  <a:gd name="T72" fmla="*/ 32 w 38"/>
                  <a:gd name="T73" fmla="*/ 52 h 60"/>
                  <a:gd name="T74" fmla="*/ 34 w 38"/>
                  <a:gd name="T75" fmla="*/ 52 h 60"/>
                  <a:gd name="T76" fmla="*/ 36 w 38"/>
                  <a:gd name="T77" fmla="*/ 50 h 60"/>
                  <a:gd name="T78" fmla="*/ 36 w 38"/>
                  <a:gd name="T79" fmla="*/ 50 h 60"/>
                  <a:gd name="T80" fmla="*/ 38 w 38"/>
                  <a:gd name="T81" fmla="*/ 50 h 6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8"/>
                  <a:gd name="T124" fmla="*/ 0 h 60"/>
                  <a:gd name="T125" fmla="*/ 38 w 38"/>
                  <a:gd name="T126" fmla="*/ 60 h 6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8" h="60">
                    <a:moveTo>
                      <a:pt x="38" y="50"/>
                    </a:moveTo>
                    <a:lnTo>
                      <a:pt x="34" y="60"/>
                    </a:lnTo>
                    <a:lnTo>
                      <a:pt x="0" y="60"/>
                    </a:lnTo>
                    <a:lnTo>
                      <a:pt x="0" y="58"/>
                    </a:lnTo>
                    <a:lnTo>
                      <a:pt x="8" y="50"/>
                    </a:lnTo>
                    <a:lnTo>
                      <a:pt x="16" y="42"/>
                    </a:lnTo>
                    <a:lnTo>
                      <a:pt x="20" y="36"/>
                    </a:lnTo>
                    <a:lnTo>
                      <a:pt x="26" y="28"/>
                    </a:lnTo>
                    <a:lnTo>
                      <a:pt x="28" y="20"/>
                    </a:lnTo>
                    <a:lnTo>
                      <a:pt x="26" y="16"/>
                    </a:lnTo>
                    <a:lnTo>
                      <a:pt x="24" y="10"/>
                    </a:lnTo>
                    <a:lnTo>
                      <a:pt x="20" y="8"/>
                    </a:lnTo>
                    <a:lnTo>
                      <a:pt x="16" y="8"/>
                    </a:lnTo>
                    <a:lnTo>
                      <a:pt x="12" y="8"/>
                    </a:lnTo>
                    <a:lnTo>
                      <a:pt x="8" y="10"/>
                    </a:lnTo>
                    <a:lnTo>
                      <a:pt x="4" y="14"/>
                    </a:lnTo>
                    <a:lnTo>
                      <a:pt x="2" y="18"/>
                    </a:lnTo>
                    <a:lnTo>
                      <a:pt x="0" y="18"/>
                    </a:lnTo>
                    <a:lnTo>
                      <a:pt x="2" y="10"/>
                    </a:lnTo>
                    <a:lnTo>
                      <a:pt x="6" y="6"/>
                    </a:lnTo>
                    <a:lnTo>
                      <a:pt x="12" y="2"/>
                    </a:lnTo>
                    <a:lnTo>
                      <a:pt x="18" y="0"/>
                    </a:lnTo>
                    <a:lnTo>
                      <a:pt x="24" y="2"/>
                    </a:lnTo>
                    <a:lnTo>
                      <a:pt x="30" y="6"/>
                    </a:lnTo>
                    <a:lnTo>
                      <a:pt x="34" y="10"/>
                    </a:lnTo>
                    <a:lnTo>
                      <a:pt x="34" y="16"/>
                    </a:lnTo>
                    <a:lnTo>
                      <a:pt x="34" y="20"/>
                    </a:lnTo>
                    <a:lnTo>
                      <a:pt x="32" y="26"/>
                    </a:lnTo>
                    <a:lnTo>
                      <a:pt x="28" y="32"/>
                    </a:lnTo>
                    <a:lnTo>
                      <a:pt x="22" y="40"/>
                    </a:lnTo>
                    <a:lnTo>
                      <a:pt x="16" y="46"/>
                    </a:lnTo>
                    <a:lnTo>
                      <a:pt x="12" y="52"/>
                    </a:lnTo>
                    <a:lnTo>
                      <a:pt x="8" y="54"/>
                    </a:lnTo>
                    <a:lnTo>
                      <a:pt x="24" y="54"/>
                    </a:lnTo>
                    <a:lnTo>
                      <a:pt x="28" y="54"/>
                    </a:lnTo>
                    <a:lnTo>
                      <a:pt x="30" y="54"/>
                    </a:lnTo>
                    <a:lnTo>
                      <a:pt x="32" y="52"/>
                    </a:lnTo>
                    <a:lnTo>
                      <a:pt x="34" y="52"/>
                    </a:lnTo>
                    <a:lnTo>
                      <a:pt x="36" y="50"/>
                    </a:lnTo>
                    <a:lnTo>
                      <a:pt x="38" y="50"/>
                    </a:lnTo>
                    <a:close/>
                  </a:path>
                </a:pathLst>
              </a:custGeom>
              <a:solidFill>
                <a:srgbClr val="000000"/>
              </a:solidFill>
              <a:ln w="0">
                <a:solidFill>
                  <a:srgbClr val="000000"/>
                </a:solidFill>
                <a:round/>
                <a:headEnd/>
                <a:tailEnd/>
              </a:ln>
            </p:spPr>
            <p:txBody>
              <a:bodyPr/>
              <a:lstStyle/>
              <a:p>
                <a:endParaRPr lang="en-CA"/>
              </a:p>
            </p:txBody>
          </p:sp>
          <p:sp>
            <p:nvSpPr>
              <p:cNvPr id="21645" name="Rectangle 144"/>
              <p:cNvSpPr>
                <a:spLocks noChangeArrowheads="1"/>
              </p:cNvSpPr>
              <p:nvPr/>
            </p:nvSpPr>
            <p:spPr bwMode="auto">
              <a:xfrm>
                <a:off x="2784" y="2552"/>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646" name="Freeform 145"/>
              <p:cNvSpPr>
                <a:spLocks noEditPoints="1"/>
              </p:cNvSpPr>
              <p:nvPr/>
            </p:nvSpPr>
            <p:spPr bwMode="auto">
              <a:xfrm>
                <a:off x="2932" y="2570"/>
                <a:ext cx="36" cy="62"/>
              </a:xfrm>
              <a:custGeom>
                <a:avLst/>
                <a:gdLst>
                  <a:gd name="T0" fmla="*/ 0 w 36"/>
                  <a:gd name="T1" fmla="*/ 32 h 62"/>
                  <a:gd name="T2" fmla="*/ 0 w 36"/>
                  <a:gd name="T3" fmla="*/ 22 h 62"/>
                  <a:gd name="T4" fmla="*/ 2 w 36"/>
                  <a:gd name="T5" fmla="*/ 14 h 62"/>
                  <a:gd name="T6" fmla="*/ 6 w 36"/>
                  <a:gd name="T7" fmla="*/ 8 h 62"/>
                  <a:gd name="T8" fmla="*/ 10 w 36"/>
                  <a:gd name="T9" fmla="*/ 4 h 62"/>
                  <a:gd name="T10" fmla="*/ 14 w 36"/>
                  <a:gd name="T11" fmla="*/ 2 h 62"/>
                  <a:gd name="T12" fmla="*/ 18 w 36"/>
                  <a:gd name="T13" fmla="*/ 0 h 62"/>
                  <a:gd name="T14" fmla="*/ 22 w 36"/>
                  <a:gd name="T15" fmla="*/ 2 h 62"/>
                  <a:gd name="T16" fmla="*/ 26 w 36"/>
                  <a:gd name="T17" fmla="*/ 4 h 62"/>
                  <a:gd name="T18" fmla="*/ 30 w 36"/>
                  <a:gd name="T19" fmla="*/ 8 h 62"/>
                  <a:gd name="T20" fmla="*/ 34 w 36"/>
                  <a:gd name="T21" fmla="*/ 14 h 62"/>
                  <a:gd name="T22" fmla="*/ 36 w 36"/>
                  <a:gd name="T23" fmla="*/ 22 h 62"/>
                  <a:gd name="T24" fmla="*/ 36 w 36"/>
                  <a:gd name="T25" fmla="*/ 30 h 62"/>
                  <a:gd name="T26" fmla="*/ 36 w 36"/>
                  <a:gd name="T27" fmla="*/ 40 h 62"/>
                  <a:gd name="T28" fmla="*/ 34 w 36"/>
                  <a:gd name="T29" fmla="*/ 48 h 62"/>
                  <a:gd name="T30" fmla="*/ 30 w 36"/>
                  <a:gd name="T31" fmla="*/ 54 h 62"/>
                  <a:gd name="T32" fmla="*/ 26 w 36"/>
                  <a:gd name="T33" fmla="*/ 58 h 62"/>
                  <a:gd name="T34" fmla="*/ 22 w 36"/>
                  <a:gd name="T35" fmla="*/ 60 h 62"/>
                  <a:gd name="T36" fmla="*/ 18 w 36"/>
                  <a:gd name="T37" fmla="*/ 62 h 62"/>
                  <a:gd name="T38" fmla="*/ 12 w 36"/>
                  <a:gd name="T39" fmla="*/ 60 h 62"/>
                  <a:gd name="T40" fmla="*/ 8 w 36"/>
                  <a:gd name="T41" fmla="*/ 56 h 62"/>
                  <a:gd name="T42" fmla="*/ 4 w 36"/>
                  <a:gd name="T43" fmla="*/ 52 h 62"/>
                  <a:gd name="T44" fmla="*/ 2 w 36"/>
                  <a:gd name="T45" fmla="*/ 42 h 62"/>
                  <a:gd name="T46" fmla="*/ 0 w 36"/>
                  <a:gd name="T47" fmla="*/ 32 h 62"/>
                  <a:gd name="T48" fmla="*/ 8 w 36"/>
                  <a:gd name="T49" fmla="*/ 32 h 62"/>
                  <a:gd name="T50" fmla="*/ 8 w 36"/>
                  <a:gd name="T51" fmla="*/ 44 h 62"/>
                  <a:gd name="T52" fmla="*/ 10 w 36"/>
                  <a:gd name="T53" fmla="*/ 52 h 62"/>
                  <a:gd name="T54" fmla="*/ 12 w 36"/>
                  <a:gd name="T55" fmla="*/ 56 h 62"/>
                  <a:gd name="T56" fmla="*/ 16 w 36"/>
                  <a:gd name="T57" fmla="*/ 58 h 62"/>
                  <a:gd name="T58" fmla="*/ 18 w 36"/>
                  <a:gd name="T59" fmla="*/ 58 h 62"/>
                  <a:gd name="T60" fmla="*/ 20 w 36"/>
                  <a:gd name="T61" fmla="*/ 58 h 62"/>
                  <a:gd name="T62" fmla="*/ 22 w 36"/>
                  <a:gd name="T63" fmla="*/ 56 h 62"/>
                  <a:gd name="T64" fmla="*/ 24 w 36"/>
                  <a:gd name="T65" fmla="*/ 54 h 62"/>
                  <a:gd name="T66" fmla="*/ 26 w 36"/>
                  <a:gd name="T67" fmla="*/ 50 h 62"/>
                  <a:gd name="T68" fmla="*/ 28 w 36"/>
                  <a:gd name="T69" fmla="*/ 40 h 62"/>
                  <a:gd name="T70" fmla="*/ 28 w 36"/>
                  <a:gd name="T71" fmla="*/ 28 h 62"/>
                  <a:gd name="T72" fmla="*/ 28 w 36"/>
                  <a:gd name="T73" fmla="*/ 20 h 62"/>
                  <a:gd name="T74" fmla="*/ 26 w 36"/>
                  <a:gd name="T75" fmla="*/ 12 h 62"/>
                  <a:gd name="T76" fmla="*/ 24 w 36"/>
                  <a:gd name="T77" fmla="*/ 8 h 62"/>
                  <a:gd name="T78" fmla="*/ 22 w 36"/>
                  <a:gd name="T79" fmla="*/ 6 h 62"/>
                  <a:gd name="T80" fmla="*/ 20 w 36"/>
                  <a:gd name="T81" fmla="*/ 4 h 62"/>
                  <a:gd name="T82" fmla="*/ 18 w 36"/>
                  <a:gd name="T83" fmla="*/ 4 h 62"/>
                  <a:gd name="T84" fmla="*/ 16 w 36"/>
                  <a:gd name="T85" fmla="*/ 4 h 62"/>
                  <a:gd name="T86" fmla="*/ 14 w 36"/>
                  <a:gd name="T87" fmla="*/ 6 h 62"/>
                  <a:gd name="T88" fmla="*/ 10 w 36"/>
                  <a:gd name="T89" fmla="*/ 10 h 62"/>
                  <a:gd name="T90" fmla="*/ 10 w 36"/>
                  <a:gd name="T91" fmla="*/ 18 h 62"/>
                  <a:gd name="T92" fmla="*/ 8 w 36"/>
                  <a:gd name="T93" fmla="*/ 26 h 62"/>
                  <a:gd name="T94" fmla="*/ 8 w 36"/>
                  <a:gd name="T95" fmla="*/ 32 h 6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2"/>
                  <a:gd name="T146" fmla="*/ 36 w 36"/>
                  <a:gd name="T147" fmla="*/ 62 h 6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2">
                    <a:moveTo>
                      <a:pt x="0" y="32"/>
                    </a:moveTo>
                    <a:lnTo>
                      <a:pt x="0" y="22"/>
                    </a:lnTo>
                    <a:lnTo>
                      <a:pt x="2" y="14"/>
                    </a:lnTo>
                    <a:lnTo>
                      <a:pt x="6" y="8"/>
                    </a:lnTo>
                    <a:lnTo>
                      <a:pt x="10" y="4"/>
                    </a:lnTo>
                    <a:lnTo>
                      <a:pt x="14" y="2"/>
                    </a:lnTo>
                    <a:lnTo>
                      <a:pt x="18" y="0"/>
                    </a:lnTo>
                    <a:lnTo>
                      <a:pt x="22" y="2"/>
                    </a:lnTo>
                    <a:lnTo>
                      <a:pt x="26" y="4"/>
                    </a:lnTo>
                    <a:lnTo>
                      <a:pt x="30" y="8"/>
                    </a:lnTo>
                    <a:lnTo>
                      <a:pt x="34" y="14"/>
                    </a:lnTo>
                    <a:lnTo>
                      <a:pt x="36" y="22"/>
                    </a:lnTo>
                    <a:lnTo>
                      <a:pt x="36" y="30"/>
                    </a:lnTo>
                    <a:lnTo>
                      <a:pt x="36" y="40"/>
                    </a:lnTo>
                    <a:lnTo>
                      <a:pt x="34" y="48"/>
                    </a:lnTo>
                    <a:lnTo>
                      <a:pt x="30" y="54"/>
                    </a:lnTo>
                    <a:lnTo>
                      <a:pt x="26" y="58"/>
                    </a:lnTo>
                    <a:lnTo>
                      <a:pt x="22" y="60"/>
                    </a:lnTo>
                    <a:lnTo>
                      <a:pt x="18" y="62"/>
                    </a:lnTo>
                    <a:lnTo>
                      <a:pt x="12" y="60"/>
                    </a:lnTo>
                    <a:lnTo>
                      <a:pt x="8" y="56"/>
                    </a:lnTo>
                    <a:lnTo>
                      <a:pt x="4" y="52"/>
                    </a:lnTo>
                    <a:lnTo>
                      <a:pt x="2" y="42"/>
                    </a:lnTo>
                    <a:lnTo>
                      <a:pt x="0" y="32"/>
                    </a:lnTo>
                    <a:close/>
                    <a:moveTo>
                      <a:pt x="8" y="32"/>
                    </a:moveTo>
                    <a:lnTo>
                      <a:pt x="8" y="44"/>
                    </a:lnTo>
                    <a:lnTo>
                      <a:pt x="10" y="52"/>
                    </a:lnTo>
                    <a:lnTo>
                      <a:pt x="12" y="56"/>
                    </a:lnTo>
                    <a:lnTo>
                      <a:pt x="16" y="58"/>
                    </a:lnTo>
                    <a:lnTo>
                      <a:pt x="18" y="58"/>
                    </a:lnTo>
                    <a:lnTo>
                      <a:pt x="20" y="58"/>
                    </a:lnTo>
                    <a:lnTo>
                      <a:pt x="22" y="56"/>
                    </a:lnTo>
                    <a:lnTo>
                      <a:pt x="24" y="54"/>
                    </a:lnTo>
                    <a:lnTo>
                      <a:pt x="26" y="50"/>
                    </a:lnTo>
                    <a:lnTo>
                      <a:pt x="28" y="40"/>
                    </a:lnTo>
                    <a:lnTo>
                      <a:pt x="28" y="28"/>
                    </a:lnTo>
                    <a:lnTo>
                      <a:pt x="28" y="20"/>
                    </a:lnTo>
                    <a:lnTo>
                      <a:pt x="26" y="12"/>
                    </a:lnTo>
                    <a:lnTo>
                      <a:pt x="24" y="8"/>
                    </a:lnTo>
                    <a:lnTo>
                      <a:pt x="22" y="6"/>
                    </a:lnTo>
                    <a:lnTo>
                      <a:pt x="20" y="4"/>
                    </a:lnTo>
                    <a:lnTo>
                      <a:pt x="18" y="4"/>
                    </a:lnTo>
                    <a:lnTo>
                      <a:pt x="16" y="4"/>
                    </a:lnTo>
                    <a:lnTo>
                      <a:pt x="14" y="6"/>
                    </a:lnTo>
                    <a:lnTo>
                      <a:pt x="10" y="10"/>
                    </a:lnTo>
                    <a:lnTo>
                      <a:pt x="10" y="18"/>
                    </a:lnTo>
                    <a:lnTo>
                      <a:pt x="8" y="26"/>
                    </a:lnTo>
                    <a:lnTo>
                      <a:pt x="8" y="32"/>
                    </a:lnTo>
                    <a:close/>
                  </a:path>
                </a:pathLst>
              </a:custGeom>
              <a:solidFill>
                <a:srgbClr val="000000"/>
              </a:solidFill>
              <a:ln w="0">
                <a:solidFill>
                  <a:srgbClr val="000000"/>
                </a:solidFill>
                <a:round/>
                <a:headEnd/>
                <a:tailEnd/>
              </a:ln>
            </p:spPr>
            <p:txBody>
              <a:bodyPr/>
              <a:lstStyle/>
              <a:p>
                <a:endParaRPr lang="en-CA"/>
              </a:p>
            </p:txBody>
          </p:sp>
          <p:sp>
            <p:nvSpPr>
              <p:cNvPr id="21647" name="Rectangle 146"/>
              <p:cNvSpPr>
                <a:spLocks noChangeArrowheads="1"/>
              </p:cNvSpPr>
              <p:nvPr/>
            </p:nvSpPr>
            <p:spPr bwMode="auto">
              <a:xfrm>
                <a:off x="3080" y="2552"/>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648" name="Freeform 147"/>
              <p:cNvSpPr>
                <a:spLocks/>
              </p:cNvSpPr>
              <p:nvPr/>
            </p:nvSpPr>
            <p:spPr bwMode="auto">
              <a:xfrm>
                <a:off x="3232" y="2570"/>
                <a:ext cx="24" cy="60"/>
              </a:xfrm>
              <a:custGeom>
                <a:avLst/>
                <a:gdLst>
                  <a:gd name="T0" fmla="*/ 0 w 24"/>
                  <a:gd name="T1" fmla="*/ 8 h 60"/>
                  <a:gd name="T2" fmla="*/ 14 w 24"/>
                  <a:gd name="T3" fmla="*/ 0 h 60"/>
                  <a:gd name="T4" fmla="*/ 16 w 24"/>
                  <a:gd name="T5" fmla="*/ 0 h 60"/>
                  <a:gd name="T6" fmla="*/ 16 w 24"/>
                  <a:gd name="T7" fmla="*/ 50 h 60"/>
                  <a:gd name="T8" fmla="*/ 16 w 24"/>
                  <a:gd name="T9" fmla="*/ 54 h 60"/>
                  <a:gd name="T10" fmla="*/ 16 w 24"/>
                  <a:gd name="T11" fmla="*/ 56 h 60"/>
                  <a:gd name="T12" fmla="*/ 18 w 24"/>
                  <a:gd name="T13" fmla="*/ 58 h 60"/>
                  <a:gd name="T14" fmla="*/ 18 w 24"/>
                  <a:gd name="T15" fmla="*/ 58 h 60"/>
                  <a:gd name="T16" fmla="*/ 20 w 24"/>
                  <a:gd name="T17" fmla="*/ 60 h 60"/>
                  <a:gd name="T18" fmla="*/ 24 w 24"/>
                  <a:gd name="T19" fmla="*/ 60 h 60"/>
                  <a:gd name="T20" fmla="*/ 24 w 24"/>
                  <a:gd name="T21" fmla="*/ 60 h 60"/>
                  <a:gd name="T22" fmla="*/ 2 w 24"/>
                  <a:gd name="T23" fmla="*/ 60 h 60"/>
                  <a:gd name="T24" fmla="*/ 2 w 24"/>
                  <a:gd name="T25" fmla="*/ 60 h 60"/>
                  <a:gd name="T26" fmla="*/ 4 w 24"/>
                  <a:gd name="T27" fmla="*/ 60 h 60"/>
                  <a:gd name="T28" fmla="*/ 6 w 24"/>
                  <a:gd name="T29" fmla="*/ 58 h 60"/>
                  <a:gd name="T30" fmla="*/ 8 w 24"/>
                  <a:gd name="T31" fmla="*/ 58 h 60"/>
                  <a:gd name="T32" fmla="*/ 8 w 24"/>
                  <a:gd name="T33" fmla="*/ 56 h 60"/>
                  <a:gd name="T34" fmla="*/ 8 w 24"/>
                  <a:gd name="T35" fmla="*/ 54 h 60"/>
                  <a:gd name="T36" fmla="*/ 8 w 24"/>
                  <a:gd name="T37" fmla="*/ 50 h 60"/>
                  <a:gd name="T38" fmla="*/ 8 w 24"/>
                  <a:gd name="T39" fmla="*/ 18 h 60"/>
                  <a:gd name="T40" fmla="*/ 8 w 24"/>
                  <a:gd name="T41" fmla="*/ 12 h 60"/>
                  <a:gd name="T42" fmla="*/ 8 w 24"/>
                  <a:gd name="T43" fmla="*/ 10 h 60"/>
                  <a:gd name="T44" fmla="*/ 8 w 24"/>
                  <a:gd name="T45" fmla="*/ 8 h 60"/>
                  <a:gd name="T46" fmla="*/ 8 w 24"/>
                  <a:gd name="T47" fmla="*/ 8 h 60"/>
                  <a:gd name="T48" fmla="*/ 6 w 24"/>
                  <a:gd name="T49" fmla="*/ 8 h 60"/>
                  <a:gd name="T50" fmla="*/ 6 w 24"/>
                  <a:gd name="T51" fmla="*/ 6 h 60"/>
                  <a:gd name="T52" fmla="*/ 4 w 24"/>
                  <a:gd name="T53" fmla="*/ 8 h 60"/>
                  <a:gd name="T54" fmla="*/ 2 w 24"/>
                  <a:gd name="T55" fmla="*/ 8 h 60"/>
                  <a:gd name="T56" fmla="*/ 0 w 24"/>
                  <a:gd name="T57" fmla="*/ 8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4"/>
                  <a:gd name="T88" fmla="*/ 0 h 60"/>
                  <a:gd name="T89" fmla="*/ 24 w 24"/>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4" h="60">
                    <a:moveTo>
                      <a:pt x="0" y="8"/>
                    </a:moveTo>
                    <a:lnTo>
                      <a:pt x="14" y="0"/>
                    </a:lnTo>
                    <a:lnTo>
                      <a:pt x="16" y="0"/>
                    </a:lnTo>
                    <a:lnTo>
                      <a:pt x="16" y="50"/>
                    </a:lnTo>
                    <a:lnTo>
                      <a:pt x="16" y="54"/>
                    </a:lnTo>
                    <a:lnTo>
                      <a:pt x="16" y="56"/>
                    </a:lnTo>
                    <a:lnTo>
                      <a:pt x="18" y="58"/>
                    </a:lnTo>
                    <a:lnTo>
                      <a:pt x="20" y="60"/>
                    </a:lnTo>
                    <a:lnTo>
                      <a:pt x="24" y="60"/>
                    </a:lnTo>
                    <a:lnTo>
                      <a:pt x="2" y="60"/>
                    </a:lnTo>
                    <a:lnTo>
                      <a:pt x="4" y="60"/>
                    </a:lnTo>
                    <a:lnTo>
                      <a:pt x="6" y="58"/>
                    </a:lnTo>
                    <a:lnTo>
                      <a:pt x="8" y="58"/>
                    </a:lnTo>
                    <a:lnTo>
                      <a:pt x="8" y="56"/>
                    </a:lnTo>
                    <a:lnTo>
                      <a:pt x="8" y="54"/>
                    </a:lnTo>
                    <a:lnTo>
                      <a:pt x="8" y="50"/>
                    </a:lnTo>
                    <a:lnTo>
                      <a:pt x="8" y="18"/>
                    </a:lnTo>
                    <a:lnTo>
                      <a:pt x="8" y="12"/>
                    </a:lnTo>
                    <a:lnTo>
                      <a:pt x="8" y="10"/>
                    </a:lnTo>
                    <a:lnTo>
                      <a:pt x="8" y="8"/>
                    </a:lnTo>
                    <a:lnTo>
                      <a:pt x="6" y="8"/>
                    </a:lnTo>
                    <a:lnTo>
                      <a:pt x="6" y="6"/>
                    </a:lnTo>
                    <a:lnTo>
                      <a:pt x="4" y="8"/>
                    </a:lnTo>
                    <a:lnTo>
                      <a:pt x="2" y="8"/>
                    </a:lnTo>
                    <a:lnTo>
                      <a:pt x="0" y="8"/>
                    </a:lnTo>
                    <a:close/>
                  </a:path>
                </a:pathLst>
              </a:custGeom>
              <a:solidFill>
                <a:srgbClr val="000000"/>
              </a:solidFill>
              <a:ln w="0">
                <a:solidFill>
                  <a:srgbClr val="000000"/>
                </a:solidFill>
                <a:round/>
                <a:headEnd/>
                <a:tailEnd/>
              </a:ln>
            </p:spPr>
            <p:txBody>
              <a:bodyPr/>
              <a:lstStyle/>
              <a:p>
                <a:endParaRPr lang="en-CA"/>
              </a:p>
            </p:txBody>
          </p:sp>
          <p:sp>
            <p:nvSpPr>
              <p:cNvPr id="21649" name="Freeform 148"/>
              <p:cNvSpPr>
                <a:spLocks noEditPoints="1"/>
              </p:cNvSpPr>
              <p:nvPr/>
            </p:nvSpPr>
            <p:spPr bwMode="auto">
              <a:xfrm>
                <a:off x="3270" y="2570"/>
                <a:ext cx="36" cy="62"/>
              </a:xfrm>
              <a:custGeom>
                <a:avLst/>
                <a:gdLst>
                  <a:gd name="T0" fmla="*/ 0 w 36"/>
                  <a:gd name="T1" fmla="*/ 62 h 62"/>
                  <a:gd name="T2" fmla="*/ 0 w 36"/>
                  <a:gd name="T3" fmla="*/ 60 h 62"/>
                  <a:gd name="T4" fmla="*/ 6 w 36"/>
                  <a:gd name="T5" fmla="*/ 60 h 62"/>
                  <a:gd name="T6" fmla="*/ 12 w 36"/>
                  <a:gd name="T7" fmla="*/ 58 h 62"/>
                  <a:gd name="T8" fmla="*/ 16 w 36"/>
                  <a:gd name="T9" fmla="*/ 54 h 62"/>
                  <a:gd name="T10" fmla="*/ 20 w 36"/>
                  <a:gd name="T11" fmla="*/ 48 h 62"/>
                  <a:gd name="T12" fmla="*/ 24 w 36"/>
                  <a:gd name="T13" fmla="*/ 42 h 62"/>
                  <a:gd name="T14" fmla="*/ 26 w 36"/>
                  <a:gd name="T15" fmla="*/ 34 h 62"/>
                  <a:gd name="T16" fmla="*/ 20 w 36"/>
                  <a:gd name="T17" fmla="*/ 38 h 62"/>
                  <a:gd name="T18" fmla="*/ 14 w 36"/>
                  <a:gd name="T19" fmla="*/ 38 h 62"/>
                  <a:gd name="T20" fmla="*/ 10 w 36"/>
                  <a:gd name="T21" fmla="*/ 38 h 62"/>
                  <a:gd name="T22" fmla="*/ 4 w 36"/>
                  <a:gd name="T23" fmla="*/ 34 h 62"/>
                  <a:gd name="T24" fmla="*/ 2 w 36"/>
                  <a:gd name="T25" fmla="*/ 28 h 62"/>
                  <a:gd name="T26" fmla="*/ 0 w 36"/>
                  <a:gd name="T27" fmla="*/ 22 h 62"/>
                  <a:gd name="T28" fmla="*/ 2 w 36"/>
                  <a:gd name="T29" fmla="*/ 14 h 62"/>
                  <a:gd name="T30" fmla="*/ 4 w 36"/>
                  <a:gd name="T31" fmla="*/ 8 h 62"/>
                  <a:gd name="T32" fmla="*/ 8 w 36"/>
                  <a:gd name="T33" fmla="*/ 4 h 62"/>
                  <a:gd name="T34" fmla="*/ 12 w 36"/>
                  <a:gd name="T35" fmla="*/ 2 h 62"/>
                  <a:gd name="T36" fmla="*/ 18 w 36"/>
                  <a:gd name="T37" fmla="*/ 0 h 62"/>
                  <a:gd name="T38" fmla="*/ 24 w 36"/>
                  <a:gd name="T39" fmla="*/ 2 h 62"/>
                  <a:gd name="T40" fmla="*/ 30 w 36"/>
                  <a:gd name="T41" fmla="*/ 6 h 62"/>
                  <a:gd name="T42" fmla="*/ 34 w 36"/>
                  <a:gd name="T43" fmla="*/ 12 h 62"/>
                  <a:gd name="T44" fmla="*/ 36 w 36"/>
                  <a:gd name="T45" fmla="*/ 18 h 62"/>
                  <a:gd name="T46" fmla="*/ 36 w 36"/>
                  <a:gd name="T47" fmla="*/ 24 h 62"/>
                  <a:gd name="T48" fmla="*/ 36 w 36"/>
                  <a:gd name="T49" fmla="*/ 34 h 62"/>
                  <a:gd name="T50" fmla="*/ 32 w 36"/>
                  <a:gd name="T51" fmla="*/ 42 h 62"/>
                  <a:gd name="T52" fmla="*/ 26 w 36"/>
                  <a:gd name="T53" fmla="*/ 50 h 62"/>
                  <a:gd name="T54" fmla="*/ 18 w 36"/>
                  <a:gd name="T55" fmla="*/ 56 h 62"/>
                  <a:gd name="T56" fmla="*/ 12 w 36"/>
                  <a:gd name="T57" fmla="*/ 60 h 62"/>
                  <a:gd name="T58" fmla="*/ 4 w 36"/>
                  <a:gd name="T59" fmla="*/ 62 h 62"/>
                  <a:gd name="T60" fmla="*/ 0 w 36"/>
                  <a:gd name="T61" fmla="*/ 62 h 62"/>
                  <a:gd name="T62" fmla="*/ 28 w 36"/>
                  <a:gd name="T63" fmla="*/ 32 h 62"/>
                  <a:gd name="T64" fmla="*/ 28 w 36"/>
                  <a:gd name="T65" fmla="*/ 26 h 62"/>
                  <a:gd name="T66" fmla="*/ 28 w 36"/>
                  <a:gd name="T67" fmla="*/ 22 h 62"/>
                  <a:gd name="T68" fmla="*/ 28 w 36"/>
                  <a:gd name="T69" fmla="*/ 18 h 62"/>
                  <a:gd name="T70" fmla="*/ 28 w 36"/>
                  <a:gd name="T71" fmla="*/ 14 h 62"/>
                  <a:gd name="T72" fmla="*/ 26 w 36"/>
                  <a:gd name="T73" fmla="*/ 10 h 62"/>
                  <a:gd name="T74" fmla="*/ 24 w 36"/>
                  <a:gd name="T75" fmla="*/ 6 h 62"/>
                  <a:gd name="T76" fmla="*/ 20 w 36"/>
                  <a:gd name="T77" fmla="*/ 4 h 62"/>
                  <a:gd name="T78" fmla="*/ 18 w 36"/>
                  <a:gd name="T79" fmla="*/ 4 h 62"/>
                  <a:gd name="T80" fmla="*/ 14 w 36"/>
                  <a:gd name="T81" fmla="*/ 4 h 62"/>
                  <a:gd name="T82" fmla="*/ 12 w 36"/>
                  <a:gd name="T83" fmla="*/ 8 h 62"/>
                  <a:gd name="T84" fmla="*/ 8 w 36"/>
                  <a:gd name="T85" fmla="*/ 12 h 62"/>
                  <a:gd name="T86" fmla="*/ 8 w 36"/>
                  <a:gd name="T87" fmla="*/ 18 h 62"/>
                  <a:gd name="T88" fmla="*/ 10 w 36"/>
                  <a:gd name="T89" fmla="*/ 26 h 62"/>
                  <a:gd name="T90" fmla="*/ 12 w 36"/>
                  <a:gd name="T91" fmla="*/ 32 h 62"/>
                  <a:gd name="T92" fmla="*/ 14 w 36"/>
                  <a:gd name="T93" fmla="*/ 34 h 62"/>
                  <a:gd name="T94" fmla="*/ 18 w 36"/>
                  <a:gd name="T95" fmla="*/ 34 h 62"/>
                  <a:gd name="T96" fmla="*/ 20 w 36"/>
                  <a:gd name="T97" fmla="*/ 34 h 62"/>
                  <a:gd name="T98" fmla="*/ 22 w 36"/>
                  <a:gd name="T99" fmla="*/ 34 h 62"/>
                  <a:gd name="T100" fmla="*/ 26 w 36"/>
                  <a:gd name="T101" fmla="*/ 32 h 62"/>
                  <a:gd name="T102" fmla="*/ 28 w 36"/>
                  <a:gd name="T103" fmla="*/ 32 h 6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36"/>
                  <a:gd name="T157" fmla="*/ 0 h 62"/>
                  <a:gd name="T158" fmla="*/ 36 w 36"/>
                  <a:gd name="T159" fmla="*/ 62 h 62"/>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36" h="62">
                    <a:moveTo>
                      <a:pt x="0" y="62"/>
                    </a:moveTo>
                    <a:lnTo>
                      <a:pt x="0" y="60"/>
                    </a:lnTo>
                    <a:lnTo>
                      <a:pt x="6" y="60"/>
                    </a:lnTo>
                    <a:lnTo>
                      <a:pt x="12" y="58"/>
                    </a:lnTo>
                    <a:lnTo>
                      <a:pt x="16" y="54"/>
                    </a:lnTo>
                    <a:lnTo>
                      <a:pt x="20" y="48"/>
                    </a:lnTo>
                    <a:lnTo>
                      <a:pt x="24" y="42"/>
                    </a:lnTo>
                    <a:lnTo>
                      <a:pt x="26" y="34"/>
                    </a:lnTo>
                    <a:lnTo>
                      <a:pt x="20" y="38"/>
                    </a:lnTo>
                    <a:lnTo>
                      <a:pt x="14" y="38"/>
                    </a:lnTo>
                    <a:lnTo>
                      <a:pt x="10" y="38"/>
                    </a:lnTo>
                    <a:lnTo>
                      <a:pt x="4" y="34"/>
                    </a:lnTo>
                    <a:lnTo>
                      <a:pt x="2" y="28"/>
                    </a:lnTo>
                    <a:lnTo>
                      <a:pt x="0" y="22"/>
                    </a:lnTo>
                    <a:lnTo>
                      <a:pt x="2" y="14"/>
                    </a:lnTo>
                    <a:lnTo>
                      <a:pt x="4" y="8"/>
                    </a:lnTo>
                    <a:lnTo>
                      <a:pt x="8" y="4"/>
                    </a:lnTo>
                    <a:lnTo>
                      <a:pt x="12" y="2"/>
                    </a:lnTo>
                    <a:lnTo>
                      <a:pt x="18" y="0"/>
                    </a:lnTo>
                    <a:lnTo>
                      <a:pt x="24" y="2"/>
                    </a:lnTo>
                    <a:lnTo>
                      <a:pt x="30" y="6"/>
                    </a:lnTo>
                    <a:lnTo>
                      <a:pt x="34" y="12"/>
                    </a:lnTo>
                    <a:lnTo>
                      <a:pt x="36" y="18"/>
                    </a:lnTo>
                    <a:lnTo>
                      <a:pt x="36" y="24"/>
                    </a:lnTo>
                    <a:lnTo>
                      <a:pt x="36" y="34"/>
                    </a:lnTo>
                    <a:lnTo>
                      <a:pt x="32" y="42"/>
                    </a:lnTo>
                    <a:lnTo>
                      <a:pt x="26" y="50"/>
                    </a:lnTo>
                    <a:lnTo>
                      <a:pt x="18" y="56"/>
                    </a:lnTo>
                    <a:lnTo>
                      <a:pt x="12" y="60"/>
                    </a:lnTo>
                    <a:lnTo>
                      <a:pt x="4" y="62"/>
                    </a:lnTo>
                    <a:lnTo>
                      <a:pt x="0" y="62"/>
                    </a:lnTo>
                    <a:close/>
                    <a:moveTo>
                      <a:pt x="28" y="32"/>
                    </a:moveTo>
                    <a:lnTo>
                      <a:pt x="28" y="26"/>
                    </a:lnTo>
                    <a:lnTo>
                      <a:pt x="28" y="22"/>
                    </a:lnTo>
                    <a:lnTo>
                      <a:pt x="28" y="18"/>
                    </a:lnTo>
                    <a:lnTo>
                      <a:pt x="28" y="14"/>
                    </a:lnTo>
                    <a:lnTo>
                      <a:pt x="26" y="10"/>
                    </a:lnTo>
                    <a:lnTo>
                      <a:pt x="24" y="6"/>
                    </a:lnTo>
                    <a:lnTo>
                      <a:pt x="20" y="4"/>
                    </a:lnTo>
                    <a:lnTo>
                      <a:pt x="18" y="4"/>
                    </a:lnTo>
                    <a:lnTo>
                      <a:pt x="14" y="4"/>
                    </a:lnTo>
                    <a:lnTo>
                      <a:pt x="12" y="8"/>
                    </a:lnTo>
                    <a:lnTo>
                      <a:pt x="8" y="12"/>
                    </a:lnTo>
                    <a:lnTo>
                      <a:pt x="8" y="18"/>
                    </a:lnTo>
                    <a:lnTo>
                      <a:pt x="10" y="26"/>
                    </a:lnTo>
                    <a:lnTo>
                      <a:pt x="12" y="32"/>
                    </a:lnTo>
                    <a:lnTo>
                      <a:pt x="14" y="34"/>
                    </a:lnTo>
                    <a:lnTo>
                      <a:pt x="18" y="34"/>
                    </a:lnTo>
                    <a:lnTo>
                      <a:pt x="20" y="34"/>
                    </a:lnTo>
                    <a:lnTo>
                      <a:pt x="22" y="34"/>
                    </a:lnTo>
                    <a:lnTo>
                      <a:pt x="26" y="32"/>
                    </a:lnTo>
                    <a:lnTo>
                      <a:pt x="28" y="32"/>
                    </a:lnTo>
                    <a:close/>
                  </a:path>
                </a:pathLst>
              </a:custGeom>
              <a:solidFill>
                <a:srgbClr val="000000"/>
              </a:solidFill>
              <a:ln w="0">
                <a:solidFill>
                  <a:srgbClr val="000000"/>
                </a:solidFill>
                <a:round/>
                <a:headEnd/>
                <a:tailEnd/>
              </a:ln>
            </p:spPr>
            <p:txBody>
              <a:bodyPr/>
              <a:lstStyle/>
              <a:p>
                <a:endParaRPr lang="en-CA"/>
              </a:p>
            </p:txBody>
          </p:sp>
          <p:sp>
            <p:nvSpPr>
              <p:cNvPr id="21650" name="Rectangle 149"/>
              <p:cNvSpPr>
                <a:spLocks noChangeArrowheads="1"/>
              </p:cNvSpPr>
              <p:nvPr/>
            </p:nvSpPr>
            <p:spPr bwMode="auto">
              <a:xfrm>
                <a:off x="3528" y="2552"/>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651" name="Freeform 150"/>
              <p:cNvSpPr>
                <a:spLocks/>
              </p:cNvSpPr>
              <p:nvPr/>
            </p:nvSpPr>
            <p:spPr bwMode="auto">
              <a:xfrm>
                <a:off x="3670" y="2570"/>
                <a:ext cx="38" cy="60"/>
              </a:xfrm>
              <a:custGeom>
                <a:avLst/>
                <a:gdLst>
                  <a:gd name="T0" fmla="*/ 38 w 38"/>
                  <a:gd name="T1" fmla="*/ 50 h 60"/>
                  <a:gd name="T2" fmla="*/ 34 w 38"/>
                  <a:gd name="T3" fmla="*/ 60 h 60"/>
                  <a:gd name="T4" fmla="*/ 0 w 38"/>
                  <a:gd name="T5" fmla="*/ 60 h 60"/>
                  <a:gd name="T6" fmla="*/ 0 w 38"/>
                  <a:gd name="T7" fmla="*/ 58 h 60"/>
                  <a:gd name="T8" fmla="*/ 8 w 38"/>
                  <a:gd name="T9" fmla="*/ 50 h 60"/>
                  <a:gd name="T10" fmla="*/ 16 w 38"/>
                  <a:gd name="T11" fmla="*/ 42 h 60"/>
                  <a:gd name="T12" fmla="*/ 20 w 38"/>
                  <a:gd name="T13" fmla="*/ 36 h 60"/>
                  <a:gd name="T14" fmla="*/ 26 w 38"/>
                  <a:gd name="T15" fmla="*/ 28 h 60"/>
                  <a:gd name="T16" fmla="*/ 26 w 38"/>
                  <a:gd name="T17" fmla="*/ 20 h 60"/>
                  <a:gd name="T18" fmla="*/ 26 w 38"/>
                  <a:gd name="T19" fmla="*/ 16 h 60"/>
                  <a:gd name="T20" fmla="*/ 24 w 38"/>
                  <a:gd name="T21" fmla="*/ 10 h 60"/>
                  <a:gd name="T22" fmla="*/ 20 w 38"/>
                  <a:gd name="T23" fmla="*/ 8 h 60"/>
                  <a:gd name="T24" fmla="*/ 14 w 38"/>
                  <a:gd name="T25" fmla="*/ 8 h 60"/>
                  <a:gd name="T26" fmla="*/ 10 w 38"/>
                  <a:gd name="T27" fmla="*/ 8 h 60"/>
                  <a:gd name="T28" fmla="*/ 6 w 38"/>
                  <a:gd name="T29" fmla="*/ 10 h 60"/>
                  <a:gd name="T30" fmla="*/ 4 w 38"/>
                  <a:gd name="T31" fmla="*/ 14 h 60"/>
                  <a:gd name="T32" fmla="*/ 2 w 38"/>
                  <a:gd name="T33" fmla="*/ 18 h 60"/>
                  <a:gd name="T34" fmla="*/ 0 w 38"/>
                  <a:gd name="T35" fmla="*/ 18 h 60"/>
                  <a:gd name="T36" fmla="*/ 2 w 38"/>
                  <a:gd name="T37" fmla="*/ 10 h 60"/>
                  <a:gd name="T38" fmla="*/ 6 w 38"/>
                  <a:gd name="T39" fmla="*/ 6 h 60"/>
                  <a:gd name="T40" fmla="*/ 10 w 38"/>
                  <a:gd name="T41" fmla="*/ 2 h 60"/>
                  <a:gd name="T42" fmla="*/ 18 w 38"/>
                  <a:gd name="T43" fmla="*/ 0 h 60"/>
                  <a:gd name="T44" fmla="*/ 24 w 38"/>
                  <a:gd name="T45" fmla="*/ 2 h 60"/>
                  <a:gd name="T46" fmla="*/ 30 w 38"/>
                  <a:gd name="T47" fmla="*/ 6 h 60"/>
                  <a:gd name="T48" fmla="*/ 32 w 38"/>
                  <a:gd name="T49" fmla="*/ 10 h 60"/>
                  <a:gd name="T50" fmla="*/ 34 w 38"/>
                  <a:gd name="T51" fmla="*/ 16 h 60"/>
                  <a:gd name="T52" fmla="*/ 34 w 38"/>
                  <a:gd name="T53" fmla="*/ 20 h 60"/>
                  <a:gd name="T54" fmla="*/ 32 w 38"/>
                  <a:gd name="T55" fmla="*/ 26 h 60"/>
                  <a:gd name="T56" fmla="*/ 28 w 38"/>
                  <a:gd name="T57" fmla="*/ 32 h 60"/>
                  <a:gd name="T58" fmla="*/ 22 w 38"/>
                  <a:gd name="T59" fmla="*/ 40 h 60"/>
                  <a:gd name="T60" fmla="*/ 16 w 38"/>
                  <a:gd name="T61" fmla="*/ 46 h 60"/>
                  <a:gd name="T62" fmla="*/ 10 w 38"/>
                  <a:gd name="T63" fmla="*/ 52 h 60"/>
                  <a:gd name="T64" fmla="*/ 8 w 38"/>
                  <a:gd name="T65" fmla="*/ 54 h 60"/>
                  <a:gd name="T66" fmla="*/ 22 w 38"/>
                  <a:gd name="T67" fmla="*/ 54 h 60"/>
                  <a:gd name="T68" fmla="*/ 26 w 38"/>
                  <a:gd name="T69" fmla="*/ 54 h 60"/>
                  <a:gd name="T70" fmla="*/ 30 w 38"/>
                  <a:gd name="T71" fmla="*/ 54 h 60"/>
                  <a:gd name="T72" fmla="*/ 32 w 38"/>
                  <a:gd name="T73" fmla="*/ 52 h 60"/>
                  <a:gd name="T74" fmla="*/ 34 w 38"/>
                  <a:gd name="T75" fmla="*/ 52 h 60"/>
                  <a:gd name="T76" fmla="*/ 34 w 38"/>
                  <a:gd name="T77" fmla="*/ 50 h 60"/>
                  <a:gd name="T78" fmla="*/ 36 w 38"/>
                  <a:gd name="T79" fmla="*/ 50 h 60"/>
                  <a:gd name="T80" fmla="*/ 38 w 38"/>
                  <a:gd name="T81" fmla="*/ 50 h 6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8"/>
                  <a:gd name="T124" fmla="*/ 0 h 60"/>
                  <a:gd name="T125" fmla="*/ 38 w 38"/>
                  <a:gd name="T126" fmla="*/ 60 h 6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8" h="60">
                    <a:moveTo>
                      <a:pt x="38" y="50"/>
                    </a:moveTo>
                    <a:lnTo>
                      <a:pt x="34" y="60"/>
                    </a:lnTo>
                    <a:lnTo>
                      <a:pt x="0" y="60"/>
                    </a:lnTo>
                    <a:lnTo>
                      <a:pt x="0" y="58"/>
                    </a:lnTo>
                    <a:lnTo>
                      <a:pt x="8" y="50"/>
                    </a:lnTo>
                    <a:lnTo>
                      <a:pt x="16" y="42"/>
                    </a:lnTo>
                    <a:lnTo>
                      <a:pt x="20" y="36"/>
                    </a:lnTo>
                    <a:lnTo>
                      <a:pt x="26" y="28"/>
                    </a:lnTo>
                    <a:lnTo>
                      <a:pt x="26" y="20"/>
                    </a:lnTo>
                    <a:lnTo>
                      <a:pt x="26" y="16"/>
                    </a:lnTo>
                    <a:lnTo>
                      <a:pt x="24" y="10"/>
                    </a:lnTo>
                    <a:lnTo>
                      <a:pt x="20" y="8"/>
                    </a:lnTo>
                    <a:lnTo>
                      <a:pt x="14" y="8"/>
                    </a:lnTo>
                    <a:lnTo>
                      <a:pt x="10" y="8"/>
                    </a:lnTo>
                    <a:lnTo>
                      <a:pt x="6" y="10"/>
                    </a:lnTo>
                    <a:lnTo>
                      <a:pt x="4" y="14"/>
                    </a:lnTo>
                    <a:lnTo>
                      <a:pt x="2" y="18"/>
                    </a:lnTo>
                    <a:lnTo>
                      <a:pt x="0" y="18"/>
                    </a:lnTo>
                    <a:lnTo>
                      <a:pt x="2" y="10"/>
                    </a:lnTo>
                    <a:lnTo>
                      <a:pt x="6" y="6"/>
                    </a:lnTo>
                    <a:lnTo>
                      <a:pt x="10" y="2"/>
                    </a:lnTo>
                    <a:lnTo>
                      <a:pt x="18" y="0"/>
                    </a:lnTo>
                    <a:lnTo>
                      <a:pt x="24" y="2"/>
                    </a:lnTo>
                    <a:lnTo>
                      <a:pt x="30" y="6"/>
                    </a:lnTo>
                    <a:lnTo>
                      <a:pt x="32" y="10"/>
                    </a:lnTo>
                    <a:lnTo>
                      <a:pt x="34" y="16"/>
                    </a:lnTo>
                    <a:lnTo>
                      <a:pt x="34" y="20"/>
                    </a:lnTo>
                    <a:lnTo>
                      <a:pt x="32" y="26"/>
                    </a:lnTo>
                    <a:lnTo>
                      <a:pt x="28" y="32"/>
                    </a:lnTo>
                    <a:lnTo>
                      <a:pt x="22" y="40"/>
                    </a:lnTo>
                    <a:lnTo>
                      <a:pt x="16" y="46"/>
                    </a:lnTo>
                    <a:lnTo>
                      <a:pt x="10" y="52"/>
                    </a:lnTo>
                    <a:lnTo>
                      <a:pt x="8" y="54"/>
                    </a:lnTo>
                    <a:lnTo>
                      <a:pt x="22" y="54"/>
                    </a:lnTo>
                    <a:lnTo>
                      <a:pt x="26" y="54"/>
                    </a:lnTo>
                    <a:lnTo>
                      <a:pt x="30" y="54"/>
                    </a:lnTo>
                    <a:lnTo>
                      <a:pt x="32" y="52"/>
                    </a:lnTo>
                    <a:lnTo>
                      <a:pt x="34" y="52"/>
                    </a:lnTo>
                    <a:lnTo>
                      <a:pt x="34" y="50"/>
                    </a:lnTo>
                    <a:lnTo>
                      <a:pt x="36" y="50"/>
                    </a:lnTo>
                    <a:lnTo>
                      <a:pt x="38" y="50"/>
                    </a:lnTo>
                    <a:close/>
                  </a:path>
                </a:pathLst>
              </a:custGeom>
              <a:solidFill>
                <a:srgbClr val="000000"/>
              </a:solidFill>
              <a:ln w="0">
                <a:solidFill>
                  <a:srgbClr val="000000"/>
                </a:solidFill>
                <a:round/>
                <a:headEnd/>
                <a:tailEnd/>
              </a:ln>
            </p:spPr>
            <p:txBody>
              <a:bodyPr/>
              <a:lstStyle/>
              <a:p>
                <a:endParaRPr lang="en-CA"/>
              </a:p>
            </p:txBody>
          </p:sp>
          <p:sp>
            <p:nvSpPr>
              <p:cNvPr id="21652" name="Rectangle 151"/>
              <p:cNvSpPr>
                <a:spLocks noChangeArrowheads="1"/>
              </p:cNvSpPr>
              <p:nvPr/>
            </p:nvSpPr>
            <p:spPr bwMode="auto">
              <a:xfrm>
                <a:off x="3848" y="2552"/>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653" name="Freeform 152"/>
              <p:cNvSpPr>
                <a:spLocks/>
              </p:cNvSpPr>
              <p:nvPr/>
            </p:nvSpPr>
            <p:spPr bwMode="auto">
              <a:xfrm>
                <a:off x="3996" y="2572"/>
                <a:ext cx="32" cy="60"/>
              </a:xfrm>
              <a:custGeom>
                <a:avLst/>
                <a:gdLst>
                  <a:gd name="T0" fmla="*/ 32 w 32"/>
                  <a:gd name="T1" fmla="*/ 0 h 60"/>
                  <a:gd name="T2" fmla="*/ 28 w 32"/>
                  <a:gd name="T3" fmla="*/ 8 h 60"/>
                  <a:gd name="T4" fmla="*/ 12 w 32"/>
                  <a:gd name="T5" fmla="*/ 8 h 60"/>
                  <a:gd name="T6" fmla="*/ 8 w 32"/>
                  <a:gd name="T7" fmla="*/ 16 h 60"/>
                  <a:gd name="T8" fmla="*/ 14 w 32"/>
                  <a:gd name="T9" fmla="*/ 16 h 60"/>
                  <a:gd name="T10" fmla="*/ 20 w 32"/>
                  <a:gd name="T11" fmla="*/ 20 h 60"/>
                  <a:gd name="T12" fmla="*/ 26 w 32"/>
                  <a:gd name="T13" fmla="*/ 24 h 60"/>
                  <a:gd name="T14" fmla="*/ 30 w 32"/>
                  <a:gd name="T15" fmla="*/ 30 h 60"/>
                  <a:gd name="T16" fmla="*/ 32 w 32"/>
                  <a:gd name="T17" fmla="*/ 38 h 60"/>
                  <a:gd name="T18" fmla="*/ 30 w 32"/>
                  <a:gd name="T19" fmla="*/ 42 h 60"/>
                  <a:gd name="T20" fmla="*/ 30 w 32"/>
                  <a:gd name="T21" fmla="*/ 46 h 60"/>
                  <a:gd name="T22" fmla="*/ 28 w 32"/>
                  <a:gd name="T23" fmla="*/ 50 h 60"/>
                  <a:gd name="T24" fmla="*/ 24 w 32"/>
                  <a:gd name="T25" fmla="*/ 52 h 60"/>
                  <a:gd name="T26" fmla="*/ 22 w 32"/>
                  <a:gd name="T27" fmla="*/ 54 h 60"/>
                  <a:gd name="T28" fmla="*/ 18 w 32"/>
                  <a:gd name="T29" fmla="*/ 56 h 60"/>
                  <a:gd name="T30" fmla="*/ 14 w 32"/>
                  <a:gd name="T31" fmla="*/ 58 h 60"/>
                  <a:gd name="T32" fmla="*/ 8 w 32"/>
                  <a:gd name="T33" fmla="*/ 60 h 60"/>
                  <a:gd name="T34" fmla="*/ 4 w 32"/>
                  <a:gd name="T35" fmla="*/ 58 h 60"/>
                  <a:gd name="T36" fmla="*/ 2 w 32"/>
                  <a:gd name="T37" fmla="*/ 58 h 60"/>
                  <a:gd name="T38" fmla="*/ 0 w 32"/>
                  <a:gd name="T39" fmla="*/ 56 h 60"/>
                  <a:gd name="T40" fmla="*/ 0 w 32"/>
                  <a:gd name="T41" fmla="*/ 54 h 60"/>
                  <a:gd name="T42" fmla="*/ 0 w 32"/>
                  <a:gd name="T43" fmla="*/ 52 h 60"/>
                  <a:gd name="T44" fmla="*/ 0 w 32"/>
                  <a:gd name="T45" fmla="*/ 52 h 60"/>
                  <a:gd name="T46" fmla="*/ 2 w 32"/>
                  <a:gd name="T47" fmla="*/ 50 h 60"/>
                  <a:gd name="T48" fmla="*/ 2 w 32"/>
                  <a:gd name="T49" fmla="*/ 50 h 60"/>
                  <a:gd name="T50" fmla="*/ 4 w 32"/>
                  <a:gd name="T51" fmla="*/ 50 h 60"/>
                  <a:gd name="T52" fmla="*/ 4 w 32"/>
                  <a:gd name="T53" fmla="*/ 50 h 60"/>
                  <a:gd name="T54" fmla="*/ 6 w 32"/>
                  <a:gd name="T55" fmla="*/ 52 h 60"/>
                  <a:gd name="T56" fmla="*/ 8 w 32"/>
                  <a:gd name="T57" fmla="*/ 52 h 60"/>
                  <a:gd name="T58" fmla="*/ 10 w 32"/>
                  <a:gd name="T59" fmla="*/ 54 h 60"/>
                  <a:gd name="T60" fmla="*/ 14 w 32"/>
                  <a:gd name="T61" fmla="*/ 54 h 60"/>
                  <a:gd name="T62" fmla="*/ 18 w 32"/>
                  <a:gd name="T63" fmla="*/ 54 h 60"/>
                  <a:gd name="T64" fmla="*/ 22 w 32"/>
                  <a:gd name="T65" fmla="*/ 50 h 60"/>
                  <a:gd name="T66" fmla="*/ 24 w 32"/>
                  <a:gd name="T67" fmla="*/ 46 h 60"/>
                  <a:gd name="T68" fmla="*/ 26 w 32"/>
                  <a:gd name="T69" fmla="*/ 42 h 60"/>
                  <a:gd name="T70" fmla="*/ 24 w 32"/>
                  <a:gd name="T71" fmla="*/ 36 h 60"/>
                  <a:gd name="T72" fmla="*/ 22 w 32"/>
                  <a:gd name="T73" fmla="*/ 32 h 60"/>
                  <a:gd name="T74" fmla="*/ 18 w 32"/>
                  <a:gd name="T75" fmla="*/ 28 h 60"/>
                  <a:gd name="T76" fmla="*/ 14 w 32"/>
                  <a:gd name="T77" fmla="*/ 24 h 60"/>
                  <a:gd name="T78" fmla="*/ 8 w 32"/>
                  <a:gd name="T79" fmla="*/ 24 h 60"/>
                  <a:gd name="T80" fmla="*/ 0 w 32"/>
                  <a:gd name="T81" fmla="*/ 22 h 60"/>
                  <a:gd name="T82" fmla="*/ 12 w 32"/>
                  <a:gd name="T83" fmla="*/ 0 h 60"/>
                  <a:gd name="T84" fmla="*/ 32 w 32"/>
                  <a:gd name="T85" fmla="*/ 0 h 6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2"/>
                  <a:gd name="T130" fmla="*/ 0 h 60"/>
                  <a:gd name="T131" fmla="*/ 32 w 32"/>
                  <a:gd name="T132" fmla="*/ 60 h 60"/>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2" h="60">
                    <a:moveTo>
                      <a:pt x="32" y="0"/>
                    </a:moveTo>
                    <a:lnTo>
                      <a:pt x="28" y="8"/>
                    </a:lnTo>
                    <a:lnTo>
                      <a:pt x="12" y="8"/>
                    </a:lnTo>
                    <a:lnTo>
                      <a:pt x="8" y="16"/>
                    </a:lnTo>
                    <a:lnTo>
                      <a:pt x="14" y="16"/>
                    </a:lnTo>
                    <a:lnTo>
                      <a:pt x="20" y="20"/>
                    </a:lnTo>
                    <a:lnTo>
                      <a:pt x="26" y="24"/>
                    </a:lnTo>
                    <a:lnTo>
                      <a:pt x="30" y="30"/>
                    </a:lnTo>
                    <a:lnTo>
                      <a:pt x="32" y="38"/>
                    </a:lnTo>
                    <a:lnTo>
                      <a:pt x="30" y="42"/>
                    </a:lnTo>
                    <a:lnTo>
                      <a:pt x="30" y="46"/>
                    </a:lnTo>
                    <a:lnTo>
                      <a:pt x="28" y="50"/>
                    </a:lnTo>
                    <a:lnTo>
                      <a:pt x="24" y="52"/>
                    </a:lnTo>
                    <a:lnTo>
                      <a:pt x="22" y="54"/>
                    </a:lnTo>
                    <a:lnTo>
                      <a:pt x="18" y="56"/>
                    </a:lnTo>
                    <a:lnTo>
                      <a:pt x="14" y="58"/>
                    </a:lnTo>
                    <a:lnTo>
                      <a:pt x="8" y="60"/>
                    </a:lnTo>
                    <a:lnTo>
                      <a:pt x="4" y="58"/>
                    </a:lnTo>
                    <a:lnTo>
                      <a:pt x="2" y="58"/>
                    </a:lnTo>
                    <a:lnTo>
                      <a:pt x="0" y="56"/>
                    </a:lnTo>
                    <a:lnTo>
                      <a:pt x="0" y="54"/>
                    </a:lnTo>
                    <a:lnTo>
                      <a:pt x="0" y="52"/>
                    </a:lnTo>
                    <a:lnTo>
                      <a:pt x="2" y="50"/>
                    </a:lnTo>
                    <a:lnTo>
                      <a:pt x="4" y="50"/>
                    </a:lnTo>
                    <a:lnTo>
                      <a:pt x="6" y="52"/>
                    </a:lnTo>
                    <a:lnTo>
                      <a:pt x="8" y="52"/>
                    </a:lnTo>
                    <a:lnTo>
                      <a:pt x="10" y="54"/>
                    </a:lnTo>
                    <a:lnTo>
                      <a:pt x="14" y="54"/>
                    </a:lnTo>
                    <a:lnTo>
                      <a:pt x="18" y="54"/>
                    </a:lnTo>
                    <a:lnTo>
                      <a:pt x="22" y="50"/>
                    </a:lnTo>
                    <a:lnTo>
                      <a:pt x="24" y="46"/>
                    </a:lnTo>
                    <a:lnTo>
                      <a:pt x="26" y="42"/>
                    </a:lnTo>
                    <a:lnTo>
                      <a:pt x="24" y="36"/>
                    </a:lnTo>
                    <a:lnTo>
                      <a:pt x="22" y="32"/>
                    </a:lnTo>
                    <a:lnTo>
                      <a:pt x="18" y="28"/>
                    </a:lnTo>
                    <a:lnTo>
                      <a:pt x="14" y="24"/>
                    </a:lnTo>
                    <a:lnTo>
                      <a:pt x="8" y="24"/>
                    </a:lnTo>
                    <a:lnTo>
                      <a:pt x="0" y="22"/>
                    </a:lnTo>
                    <a:lnTo>
                      <a:pt x="12" y="0"/>
                    </a:lnTo>
                    <a:lnTo>
                      <a:pt x="32" y="0"/>
                    </a:lnTo>
                    <a:close/>
                  </a:path>
                </a:pathLst>
              </a:custGeom>
              <a:solidFill>
                <a:srgbClr val="000000"/>
              </a:solidFill>
              <a:ln w="0">
                <a:solidFill>
                  <a:srgbClr val="000000"/>
                </a:solidFill>
                <a:round/>
                <a:headEnd/>
                <a:tailEnd/>
              </a:ln>
            </p:spPr>
            <p:txBody>
              <a:bodyPr/>
              <a:lstStyle/>
              <a:p>
                <a:endParaRPr lang="en-CA"/>
              </a:p>
            </p:txBody>
          </p:sp>
          <p:sp>
            <p:nvSpPr>
              <p:cNvPr id="21654" name="Freeform 153"/>
              <p:cNvSpPr>
                <a:spLocks/>
              </p:cNvSpPr>
              <p:nvPr/>
            </p:nvSpPr>
            <p:spPr bwMode="auto">
              <a:xfrm>
                <a:off x="4036" y="2570"/>
                <a:ext cx="38" cy="60"/>
              </a:xfrm>
              <a:custGeom>
                <a:avLst/>
                <a:gdLst>
                  <a:gd name="T0" fmla="*/ 38 w 38"/>
                  <a:gd name="T1" fmla="*/ 50 h 60"/>
                  <a:gd name="T2" fmla="*/ 34 w 38"/>
                  <a:gd name="T3" fmla="*/ 60 h 60"/>
                  <a:gd name="T4" fmla="*/ 0 w 38"/>
                  <a:gd name="T5" fmla="*/ 60 h 60"/>
                  <a:gd name="T6" fmla="*/ 0 w 38"/>
                  <a:gd name="T7" fmla="*/ 58 h 60"/>
                  <a:gd name="T8" fmla="*/ 10 w 38"/>
                  <a:gd name="T9" fmla="*/ 50 h 60"/>
                  <a:gd name="T10" fmla="*/ 16 w 38"/>
                  <a:gd name="T11" fmla="*/ 42 h 60"/>
                  <a:gd name="T12" fmla="*/ 22 w 38"/>
                  <a:gd name="T13" fmla="*/ 36 h 60"/>
                  <a:gd name="T14" fmla="*/ 26 w 38"/>
                  <a:gd name="T15" fmla="*/ 28 h 60"/>
                  <a:gd name="T16" fmla="*/ 28 w 38"/>
                  <a:gd name="T17" fmla="*/ 20 h 60"/>
                  <a:gd name="T18" fmla="*/ 26 w 38"/>
                  <a:gd name="T19" fmla="*/ 16 h 60"/>
                  <a:gd name="T20" fmla="*/ 24 w 38"/>
                  <a:gd name="T21" fmla="*/ 10 h 60"/>
                  <a:gd name="T22" fmla="*/ 20 w 38"/>
                  <a:gd name="T23" fmla="*/ 8 h 60"/>
                  <a:gd name="T24" fmla="*/ 16 w 38"/>
                  <a:gd name="T25" fmla="*/ 8 h 60"/>
                  <a:gd name="T26" fmla="*/ 12 w 38"/>
                  <a:gd name="T27" fmla="*/ 8 h 60"/>
                  <a:gd name="T28" fmla="*/ 8 w 38"/>
                  <a:gd name="T29" fmla="*/ 10 h 60"/>
                  <a:gd name="T30" fmla="*/ 4 w 38"/>
                  <a:gd name="T31" fmla="*/ 14 h 60"/>
                  <a:gd name="T32" fmla="*/ 2 w 38"/>
                  <a:gd name="T33" fmla="*/ 18 h 60"/>
                  <a:gd name="T34" fmla="*/ 2 w 38"/>
                  <a:gd name="T35" fmla="*/ 18 h 60"/>
                  <a:gd name="T36" fmla="*/ 4 w 38"/>
                  <a:gd name="T37" fmla="*/ 10 h 60"/>
                  <a:gd name="T38" fmla="*/ 6 w 38"/>
                  <a:gd name="T39" fmla="*/ 6 h 60"/>
                  <a:gd name="T40" fmla="*/ 12 w 38"/>
                  <a:gd name="T41" fmla="*/ 2 h 60"/>
                  <a:gd name="T42" fmla="*/ 18 w 38"/>
                  <a:gd name="T43" fmla="*/ 0 h 60"/>
                  <a:gd name="T44" fmla="*/ 24 w 38"/>
                  <a:gd name="T45" fmla="*/ 2 h 60"/>
                  <a:gd name="T46" fmla="*/ 30 w 38"/>
                  <a:gd name="T47" fmla="*/ 6 h 60"/>
                  <a:gd name="T48" fmla="*/ 34 w 38"/>
                  <a:gd name="T49" fmla="*/ 10 h 60"/>
                  <a:gd name="T50" fmla="*/ 34 w 38"/>
                  <a:gd name="T51" fmla="*/ 16 h 60"/>
                  <a:gd name="T52" fmla="*/ 34 w 38"/>
                  <a:gd name="T53" fmla="*/ 20 h 60"/>
                  <a:gd name="T54" fmla="*/ 32 w 38"/>
                  <a:gd name="T55" fmla="*/ 26 h 60"/>
                  <a:gd name="T56" fmla="*/ 28 w 38"/>
                  <a:gd name="T57" fmla="*/ 32 h 60"/>
                  <a:gd name="T58" fmla="*/ 22 w 38"/>
                  <a:gd name="T59" fmla="*/ 40 h 60"/>
                  <a:gd name="T60" fmla="*/ 16 w 38"/>
                  <a:gd name="T61" fmla="*/ 46 h 60"/>
                  <a:gd name="T62" fmla="*/ 12 w 38"/>
                  <a:gd name="T63" fmla="*/ 52 h 60"/>
                  <a:gd name="T64" fmla="*/ 8 w 38"/>
                  <a:gd name="T65" fmla="*/ 54 h 60"/>
                  <a:gd name="T66" fmla="*/ 24 w 38"/>
                  <a:gd name="T67" fmla="*/ 54 h 60"/>
                  <a:gd name="T68" fmla="*/ 28 w 38"/>
                  <a:gd name="T69" fmla="*/ 54 h 60"/>
                  <a:gd name="T70" fmla="*/ 30 w 38"/>
                  <a:gd name="T71" fmla="*/ 54 h 60"/>
                  <a:gd name="T72" fmla="*/ 32 w 38"/>
                  <a:gd name="T73" fmla="*/ 52 h 60"/>
                  <a:gd name="T74" fmla="*/ 34 w 38"/>
                  <a:gd name="T75" fmla="*/ 52 h 60"/>
                  <a:gd name="T76" fmla="*/ 36 w 38"/>
                  <a:gd name="T77" fmla="*/ 50 h 60"/>
                  <a:gd name="T78" fmla="*/ 36 w 38"/>
                  <a:gd name="T79" fmla="*/ 50 h 60"/>
                  <a:gd name="T80" fmla="*/ 38 w 38"/>
                  <a:gd name="T81" fmla="*/ 50 h 6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8"/>
                  <a:gd name="T124" fmla="*/ 0 h 60"/>
                  <a:gd name="T125" fmla="*/ 38 w 38"/>
                  <a:gd name="T126" fmla="*/ 60 h 6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8" h="60">
                    <a:moveTo>
                      <a:pt x="38" y="50"/>
                    </a:moveTo>
                    <a:lnTo>
                      <a:pt x="34" y="60"/>
                    </a:lnTo>
                    <a:lnTo>
                      <a:pt x="0" y="60"/>
                    </a:lnTo>
                    <a:lnTo>
                      <a:pt x="0" y="58"/>
                    </a:lnTo>
                    <a:lnTo>
                      <a:pt x="10" y="50"/>
                    </a:lnTo>
                    <a:lnTo>
                      <a:pt x="16" y="42"/>
                    </a:lnTo>
                    <a:lnTo>
                      <a:pt x="22" y="36"/>
                    </a:lnTo>
                    <a:lnTo>
                      <a:pt x="26" y="28"/>
                    </a:lnTo>
                    <a:lnTo>
                      <a:pt x="28" y="20"/>
                    </a:lnTo>
                    <a:lnTo>
                      <a:pt x="26" y="16"/>
                    </a:lnTo>
                    <a:lnTo>
                      <a:pt x="24" y="10"/>
                    </a:lnTo>
                    <a:lnTo>
                      <a:pt x="20" y="8"/>
                    </a:lnTo>
                    <a:lnTo>
                      <a:pt x="16" y="8"/>
                    </a:lnTo>
                    <a:lnTo>
                      <a:pt x="12" y="8"/>
                    </a:lnTo>
                    <a:lnTo>
                      <a:pt x="8" y="10"/>
                    </a:lnTo>
                    <a:lnTo>
                      <a:pt x="4" y="14"/>
                    </a:lnTo>
                    <a:lnTo>
                      <a:pt x="2" y="18"/>
                    </a:lnTo>
                    <a:lnTo>
                      <a:pt x="4" y="10"/>
                    </a:lnTo>
                    <a:lnTo>
                      <a:pt x="6" y="6"/>
                    </a:lnTo>
                    <a:lnTo>
                      <a:pt x="12" y="2"/>
                    </a:lnTo>
                    <a:lnTo>
                      <a:pt x="18" y="0"/>
                    </a:lnTo>
                    <a:lnTo>
                      <a:pt x="24" y="2"/>
                    </a:lnTo>
                    <a:lnTo>
                      <a:pt x="30" y="6"/>
                    </a:lnTo>
                    <a:lnTo>
                      <a:pt x="34" y="10"/>
                    </a:lnTo>
                    <a:lnTo>
                      <a:pt x="34" y="16"/>
                    </a:lnTo>
                    <a:lnTo>
                      <a:pt x="34" y="20"/>
                    </a:lnTo>
                    <a:lnTo>
                      <a:pt x="32" y="26"/>
                    </a:lnTo>
                    <a:lnTo>
                      <a:pt x="28" y="32"/>
                    </a:lnTo>
                    <a:lnTo>
                      <a:pt x="22" y="40"/>
                    </a:lnTo>
                    <a:lnTo>
                      <a:pt x="16" y="46"/>
                    </a:lnTo>
                    <a:lnTo>
                      <a:pt x="12" y="52"/>
                    </a:lnTo>
                    <a:lnTo>
                      <a:pt x="8" y="54"/>
                    </a:lnTo>
                    <a:lnTo>
                      <a:pt x="24" y="54"/>
                    </a:lnTo>
                    <a:lnTo>
                      <a:pt x="28" y="54"/>
                    </a:lnTo>
                    <a:lnTo>
                      <a:pt x="30" y="54"/>
                    </a:lnTo>
                    <a:lnTo>
                      <a:pt x="32" y="52"/>
                    </a:lnTo>
                    <a:lnTo>
                      <a:pt x="34" y="52"/>
                    </a:lnTo>
                    <a:lnTo>
                      <a:pt x="36" y="50"/>
                    </a:lnTo>
                    <a:lnTo>
                      <a:pt x="38" y="50"/>
                    </a:lnTo>
                    <a:close/>
                  </a:path>
                </a:pathLst>
              </a:custGeom>
              <a:solidFill>
                <a:srgbClr val="000000"/>
              </a:solidFill>
              <a:ln w="0">
                <a:solidFill>
                  <a:srgbClr val="000000"/>
                </a:solidFill>
                <a:round/>
                <a:headEnd/>
                <a:tailEnd/>
              </a:ln>
            </p:spPr>
            <p:txBody>
              <a:bodyPr/>
              <a:lstStyle/>
              <a:p>
                <a:endParaRPr lang="en-CA"/>
              </a:p>
            </p:txBody>
          </p:sp>
          <p:sp>
            <p:nvSpPr>
              <p:cNvPr id="21655" name="Rectangle 154"/>
              <p:cNvSpPr>
                <a:spLocks noChangeArrowheads="1"/>
              </p:cNvSpPr>
              <p:nvPr/>
            </p:nvSpPr>
            <p:spPr bwMode="auto">
              <a:xfrm>
                <a:off x="4200" y="2552"/>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656" name="Rectangle 155"/>
              <p:cNvSpPr>
                <a:spLocks noChangeArrowheads="1"/>
              </p:cNvSpPr>
              <p:nvPr/>
            </p:nvSpPr>
            <p:spPr bwMode="auto">
              <a:xfrm>
                <a:off x="1552" y="2664"/>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657" name="Freeform 156"/>
              <p:cNvSpPr>
                <a:spLocks/>
              </p:cNvSpPr>
              <p:nvPr/>
            </p:nvSpPr>
            <p:spPr bwMode="auto">
              <a:xfrm>
                <a:off x="1586" y="2678"/>
                <a:ext cx="52" cy="60"/>
              </a:xfrm>
              <a:custGeom>
                <a:avLst/>
                <a:gdLst>
                  <a:gd name="T0" fmla="*/ 50 w 52"/>
                  <a:gd name="T1" fmla="*/ 0 h 60"/>
                  <a:gd name="T2" fmla="*/ 50 w 52"/>
                  <a:gd name="T3" fmla="*/ 20 h 60"/>
                  <a:gd name="T4" fmla="*/ 50 w 52"/>
                  <a:gd name="T5" fmla="*/ 20 h 60"/>
                  <a:gd name="T6" fmla="*/ 46 w 52"/>
                  <a:gd name="T7" fmla="*/ 12 h 60"/>
                  <a:gd name="T8" fmla="*/ 42 w 52"/>
                  <a:gd name="T9" fmla="*/ 8 h 60"/>
                  <a:gd name="T10" fmla="*/ 36 w 52"/>
                  <a:gd name="T11" fmla="*/ 4 h 60"/>
                  <a:gd name="T12" fmla="*/ 30 w 52"/>
                  <a:gd name="T13" fmla="*/ 4 h 60"/>
                  <a:gd name="T14" fmla="*/ 26 w 52"/>
                  <a:gd name="T15" fmla="*/ 4 h 60"/>
                  <a:gd name="T16" fmla="*/ 20 w 52"/>
                  <a:gd name="T17" fmla="*/ 6 h 60"/>
                  <a:gd name="T18" fmla="*/ 16 w 52"/>
                  <a:gd name="T19" fmla="*/ 10 h 60"/>
                  <a:gd name="T20" fmla="*/ 14 w 52"/>
                  <a:gd name="T21" fmla="*/ 16 h 60"/>
                  <a:gd name="T22" fmla="*/ 12 w 52"/>
                  <a:gd name="T23" fmla="*/ 22 h 60"/>
                  <a:gd name="T24" fmla="*/ 10 w 52"/>
                  <a:gd name="T25" fmla="*/ 32 h 60"/>
                  <a:gd name="T26" fmla="*/ 12 w 52"/>
                  <a:gd name="T27" fmla="*/ 38 h 60"/>
                  <a:gd name="T28" fmla="*/ 14 w 52"/>
                  <a:gd name="T29" fmla="*/ 46 h 60"/>
                  <a:gd name="T30" fmla="*/ 16 w 52"/>
                  <a:gd name="T31" fmla="*/ 50 h 60"/>
                  <a:gd name="T32" fmla="*/ 20 w 52"/>
                  <a:gd name="T33" fmla="*/ 54 h 60"/>
                  <a:gd name="T34" fmla="*/ 26 w 52"/>
                  <a:gd name="T35" fmla="*/ 56 h 60"/>
                  <a:gd name="T36" fmla="*/ 32 w 52"/>
                  <a:gd name="T37" fmla="*/ 58 h 60"/>
                  <a:gd name="T38" fmla="*/ 36 w 52"/>
                  <a:gd name="T39" fmla="*/ 56 h 60"/>
                  <a:gd name="T40" fmla="*/ 42 w 52"/>
                  <a:gd name="T41" fmla="*/ 54 h 60"/>
                  <a:gd name="T42" fmla="*/ 46 w 52"/>
                  <a:gd name="T43" fmla="*/ 52 h 60"/>
                  <a:gd name="T44" fmla="*/ 50 w 52"/>
                  <a:gd name="T45" fmla="*/ 46 h 60"/>
                  <a:gd name="T46" fmla="*/ 52 w 52"/>
                  <a:gd name="T47" fmla="*/ 46 h 60"/>
                  <a:gd name="T48" fmla="*/ 48 w 52"/>
                  <a:gd name="T49" fmla="*/ 52 h 60"/>
                  <a:gd name="T50" fmla="*/ 42 w 52"/>
                  <a:gd name="T51" fmla="*/ 58 h 60"/>
                  <a:gd name="T52" fmla="*/ 36 w 52"/>
                  <a:gd name="T53" fmla="*/ 60 h 60"/>
                  <a:gd name="T54" fmla="*/ 28 w 52"/>
                  <a:gd name="T55" fmla="*/ 60 h 60"/>
                  <a:gd name="T56" fmla="*/ 20 w 52"/>
                  <a:gd name="T57" fmla="*/ 60 h 60"/>
                  <a:gd name="T58" fmla="*/ 12 w 52"/>
                  <a:gd name="T59" fmla="*/ 56 h 60"/>
                  <a:gd name="T60" fmla="*/ 6 w 52"/>
                  <a:gd name="T61" fmla="*/ 50 h 60"/>
                  <a:gd name="T62" fmla="*/ 4 w 52"/>
                  <a:gd name="T63" fmla="*/ 44 h 60"/>
                  <a:gd name="T64" fmla="*/ 2 w 52"/>
                  <a:gd name="T65" fmla="*/ 38 h 60"/>
                  <a:gd name="T66" fmla="*/ 0 w 52"/>
                  <a:gd name="T67" fmla="*/ 32 h 60"/>
                  <a:gd name="T68" fmla="*/ 2 w 52"/>
                  <a:gd name="T69" fmla="*/ 24 h 60"/>
                  <a:gd name="T70" fmla="*/ 4 w 52"/>
                  <a:gd name="T71" fmla="*/ 16 h 60"/>
                  <a:gd name="T72" fmla="*/ 10 w 52"/>
                  <a:gd name="T73" fmla="*/ 10 h 60"/>
                  <a:gd name="T74" fmla="*/ 16 w 52"/>
                  <a:gd name="T75" fmla="*/ 4 h 60"/>
                  <a:gd name="T76" fmla="*/ 22 w 52"/>
                  <a:gd name="T77" fmla="*/ 2 h 60"/>
                  <a:gd name="T78" fmla="*/ 30 w 52"/>
                  <a:gd name="T79" fmla="*/ 0 h 60"/>
                  <a:gd name="T80" fmla="*/ 36 w 52"/>
                  <a:gd name="T81" fmla="*/ 2 h 60"/>
                  <a:gd name="T82" fmla="*/ 42 w 52"/>
                  <a:gd name="T83" fmla="*/ 4 h 60"/>
                  <a:gd name="T84" fmla="*/ 44 w 52"/>
                  <a:gd name="T85" fmla="*/ 4 h 60"/>
                  <a:gd name="T86" fmla="*/ 44 w 52"/>
                  <a:gd name="T87" fmla="*/ 4 h 60"/>
                  <a:gd name="T88" fmla="*/ 46 w 52"/>
                  <a:gd name="T89" fmla="*/ 4 h 60"/>
                  <a:gd name="T90" fmla="*/ 46 w 52"/>
                  <a:gd name="T91" fmla="*/ 4 h 60"/>
                  <a:gd name="T92" fmla="*/ 48 w 52"/>
                  <a:gd name="T93" fmla="*/ 2 h 60"/>
                  <a:gd name="T94" fmla="*/ 48 w 52"/>
                  <a:gd name="T95" fmla="*/ 0 h 60"/>
                  <a:gd name="T96" fmla="*/ 50 w 52"/>
                  <a:gd name="T97" fmla="*/ 0 h 6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2"/>
                  <a:gd name="T148" fmla="*/ 0 h 60"/>
                  <a:gd name="T149" fmla="*/ 52 w 52"/>
                  <a:gd name="T150" fmla="*/ 60 h 6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2" h="60">
                    <a:moveTo>
                      <a:pt x="50" y="0"/>
                    </a:moveTo>
                    <a:lnTo>
                      <a:pt x="50" y="20"/>
                    </a:lnTo>
                    <a:lnTo>
                      <a:pt x="46" y="12"/>
                    </a:lnTo>
                    <a:lnTo>
                      <a:pt x="42" y="8"/>
                    </a:lnTo>
                    <a:lnTo>
                      <a:pt x="36" y="4"/>
                    </a:lnTo>
                    <a:lnTo>
                      <a:pt x="30" y="4"/>
                    </a:lnTo>
                    <a:lnTo>
                      <a:pt x="26" y="4"/>
                    </a:lnTo>
                    <a:lnTo>
                      <a:pt x="20" y="6"/>
                    </a:lnTo>
                    <a:lnTo>
                      <a:pt x="16" y="10"/>
                    </a:lnTo>
                    <a:lnTo>
                      <a:pt x="14" y="16"/>
                    </a:lnTo>
                    <a:lnTo>
                      <a:pt x="12" y="22"/>
                    </a:lnTo>
                    <a:lnTo>
                      <a:pt x="10" y="32"/>
                    </a:lnTo>
                    <a:lnTo>
                      <a:pt x="12" y="38"/>
                    </a:lnTo>
                    <a:lnTo>
                      <a:pt x="14" y="46"/>
                    </a:lnTo>
                    <a:lnTo>
                      <a:pt x="16" y="50"/>
                    </a:lnTo>
                    <a:lnTo>
                      <a:pt x="20" y="54"/>
                    </a:lnTo>
                    <a:lnTo>
                      <a:pt x="26" y="56"/>
                    </a:lnTo>
                    <a:lnTo>
                      <a:pt x="32" y="58"/>
                    </a:lnTo>
                    <a:lnTo>
                      <a:pt x="36" y="56"/>
                    </a:lnTo>
                    <a:lnTo>
                      <a:pt x="42" y="54"/>
                    </a:lnTo>
                    <a:lnTo>
                      <a:pt x="46" y="52"/>
                    </a:lnTo>
                    <a:lnTo>
                      <a:pt x="50" y="46"/>
                    </a:lnTo>
                    <a:lnTo>
                      <a:pt x="52" y="46"/>
                    </a:lnTo>
                    <a:lnTo>
                      <a:pt x="48" y="52"/>
                    </a:lnTo>
                    <a:lnTo>
                      <a:pt x="42" y="58"/>
                    </a:lnTo>
                    <a:lnTo>
                      <a:pt x="36" y="60"/>
                    </a:lnTo>
                    <a:lnTo>
                      <a:pt x="28" y="60"/>
                    </a:lnTo>
                    <a:lnTo>
                      <a:pt x="20" y="60"/>
                    </a:lnTo>
                    <a:lnTo>
                      <a:pt x="12" y="56"/>
                    </a:lnTo>
                    <a:lnTo>
                      <a:pt x="6" y="50"/>
                    </a:lnTo>
                    <a:lnTo>
                      <a:pt x="4" y="44"/>
                    </a:lnTo>
                    <a:lnTo>
                      <a:pt x="2" y="38"/>
                    </a:lnTo>
                    <a:lnTo>
                      <a:pt x="0" y="32"/>
                    </a:lnTo>
                    <a:lnTo>
                      <a:pt x="2" y="24"/>
                    </a:lnTo>
                    <a:lnTo>
                      <a:pt x="4" y="16"/>
                    </a:lnTo>
                    <a:lnTo>
                      <a:pt x="10" y="10"/>
                    </a:lnTo>
                    <a:lnTo>
                      <a:pt x="16" y="4"/>
                    </a:lnTo>
                    <a:lnTo>
                      <a:pt x="22" y="2"/>
                    </a:lnTo>
                    <a:lnTo>
                      <a:pt x="30" y="0"/>
                    </a:lnTo>
                    <a:lnTo>
                      <a:pt x="36" y="2"/>
                    </a:lnTo>
                    <a:lnTo>
                      <a:pt x="42" y="4"/>
                    </a:lnTo>
                    <a:lnTo>
                      <a:pt x="44" y="4"/>
                    </a:lnTo>
                    <a:lnTo>
                      <a:pt x="46" y="4"/>
                    </a:lnTo>
                    <a:lnTo>
                      <a:pt x="48" y="2"/>
                    </a:lnTo>
                    <a:lnTo>
                      <a:pt x="48" y="0"/>
                    </a:lnTo>
                    <a:lnTo>
                      <a:pt x="50" y="0"/>
                    </a:lnTo>
                    <a:close/>
                  </a:path>
                </a:pathLst>
              </a:custGeom>
              <a:solidFill>
                <a:srgbClr val="000000"/>
              </a:solidFill>
              <a:ln w="0">
                <a:solidFill>
                  <a:srgbClr val="000000"/>
                </a:solidFill>
                <a:round/>
                <a:headEnd/>
                <a:tailEnd/>
              </a:ln>
            </p:spPr>
            <p:txBody>
              <a:bodyPr/>
              <a:lstStyle/>
              <a:p>
                <a:endParaRPr lang="en-CA"/>
              </a:p>
            </p:txBody>
          </p:sp>
          <p:sp>
            <p:nvSpPr>
              <p:cNvPr id="21658" name="Freeform 157"/>
              <p:cNvSpPr>
                <a:spLocks/>
              </p:cNvSpPr>
              <p:nvPr/>
            </p:nvSpPr>
            <p:spPr bwMode="auto">
              <a:xfrm>
                <a:off x="1642" y="2676"/>
                <a:ext cx="42" cy="62"/>
              </a:xfrm>
              <a:custGeom>
                <a:avLst/>
                <a:gdLst>
                  <a:gd name="T0" fmla="*/ 14 w 42"/>
                  <a:gd name="T1" fmla="*/ 30 h 62"/>
                  <a:gd name="T2" fmla="*/ 20 w 42"/>
                  <a:gd name="T3" fmla="*/ 24 h 62"/>
                  <a:gd name="T4" fmla="*/ 26 w 42"/>
                  <a:gd name="T5" fmla="*/ 22 h 62"/>
                  <a:gd name="T6" fmla="*/ 32 w 42"/>
                  <a:gd name="T7" fmla="*/ 24 h 62"/>
                  <a:gd name="T8" fmla="*/ 36 w 42"/>
                  <a:gd name="T9" fmla="*/ 30 h 62"/>
                  <a:gd name="T10" fmla="*/ 36 w 42"/>
                  <a:gd name="T11" fmla="*/ 38 h 62"/>
                  <a:gd name="T12" fmla="*/ 36 w 42"/>
                  <a:gd name="T13" fmla="*/ 56 h 62"/>
                  <a:gd name="T14" fmla="*/ 38 w 42"/>
                  <a:gd name="T15" fmla="*/ 60 h 62"/>
                  <a:gd name="T16" fmla="*/ 40 w 42"/>
                  <a:gd name="T17" fmla="*/ 60 h 62"/>
                  <a:gd name="T18" fmla="*/ 42 w 42"/>
                  <a:gd name="T19" fmla="*/ 62 h 62"/>
                  <a:gd name="T20" fmla="*/ 24 w 42"/>
                  <a:gd name="T21" fmla="*/ 60 h 62"/>
                  <a:gd name="T22" fmla="*/ 26 w 42"/>
                  <a:gd name="T23" fmla="*/ 60 h 62"/>
                  <a:gd name="T24" fmla="*/ 28 w 42"/>
                  <a:gd name="T25" fmla="*/ 58 h 62"/>
                  <a:gd name="T26" fmla="*/ 30 w 42"/>
                  <a:gd name="T27" fmla="*/ 56 h 62"/>
                  <a:gd name="T28" fmla="*/ 30 w 42"/>
                  <a:gd name="T29" fmla="*/ 40 h 62"/>
                  <a:gd name="T30" fmla="*/ 28 w 42"/>
                  <a:gd name="T31" fmla="*/ 30 h 62"/>
                  <a:gd name="T32" fmla="*/ 26 w 42"/>
                  <a:gd name="T33" fmla="*/ 28 h 62"/>
                  <a:gd name="T34" fmla="*/ 24 w 42"/>
                  <a:gd name="T35" fmla="*/ 28 h 62"/>
                  <a:gd name="T36" fmla="*/ 18 w 42"/>
                  <a:gd name="T37" fmla="*/ 28 h 62"/>
                  <a:gd name="T38" fmla="*/ 14 w 42"/>
                  <a:gd name="T39" fmla="*/ 32 h 62"/>
                  <a:gd name="T40" fmla="*/ 14 w 42"/>
                  <a:gd name="T41" fmla="*/ 56 h 62"/>
                  <a:gd name="T42" fmla="*/ 14 w 42"/>
                  <a:gd name="T43" fmla="*/ 60 h 62"/>
                  <a:gd name="T44" fmla="*/ 16 w 42"/>
                  <a:gd name="T45" fmla="*/ 60 h 62"/>
                  <a:gd name="T46" fmla="*/ 18 w 42"/>
                  <a:gd name="T47" fmla="*/ 62 h 62"/>
                  <a:gd name="T48" fmla="*/ 0 w 42"/>
                  <a:gd name="T49" fmla="*/ 60 h 62"/>
                  <a:gd name="T50" fmla="*/ 4 w 42"/>
                  <a:gd name="T51" fmla="*/ 60 h 62"/>
                  <a:gd name="T52" fmla="*/ 6 w 42"/>
                  <a:gd name="T53" fmla="*/ 58 h 62"/>
                  <a:gd name="T54" fmla="*/ 6 w 42"/>
                  <a:gd name="T55" fmla="*/ 52 h 62"/>
                  <a:gd name="T56" fmla="*/ 6 w 42"/>
                  <a:gd name="T57" fmla="*/ 12 h 62"/>
                  <a:gd name="T58" fmla="*/ 6 w 42"/>
                  <a:gd name="T59" fmla="*/ 6 h 62"/>
                  <a:gd name="T60" fmla="*/ 4 w 42"/>
                  <a:gd name="T61" fmla="*/ 6 h 62"/>
                  <a:gd name="T62" fmla="*/ 2 w 42"/>
                  <a:gd name="T63" fmla="*/ 6 h 62"/>
                  <a:gd name="T64" fmla="*/ 0 w 42"/>
                  <a:gd name="T65" fmla="*/ 6 h 62"/>
                  <a:gd name="T66" fmla="*/ 14 w 42"/>
                  <a:gd name="T67" fmla="*/ 0 h 6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2"/>
                  <a:gd name="T103" fmla="*/ 0 h 62"/>
                  <a:gd name="T104" fmla="*/ 42 w 42"/>
                  <a:gd name="T105" fmla="*/ 62 h 6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2" h="62">
                    <a:moveTo>
                      <a:pt x="14" y="0"/>
                    </a:moveTo>
                    <a:lnTo>
                      <a:pt x="14" y="30"/>
                    </a:lnTo>
                    <a:lnTo>
                      <a:pt x="18" y="26"/>
                    </a:lnTo>
                    <a:lnTo>
                      <a:pt x="20" y="24"/>
                    </a:lnTo>
                    <a:lnTo>
                      <a:pt x="24" y="22"/>
                    </a:lnTo>
                    <a:lnTo>
                      <a:pt x="26" y="22"/>
                    </a:lnTo>
                    <a:lnTo>
                      <a:pt x="30" y="22"/>
                    </a:lnTo>
                    <a:lnTo>
                      <a:pt x="32" y="24"/>
                    </a:lnTo>
                    <a:lnTo>
                      <a:pt x="34" y="26"/>
                    </a:lnTo>
                    <a:lnTo>
                      <a:pt x="36" y="30"/>
                    </a:lnTo>
                    <a:lnTo>
                      <a:pt x="36" y="32"/>
                    </a:lnTo>
                    <a:lnTo>
                      <a:pt x="36" y="38"/>
                    </a:lnTo>
                    <a:lnTo>
                      <a:pt x="36" y="52"/>
                    </a:lnTo>
                    <a:lnTo>
                      <a:pt x="36" y="56"/>
                    </a:lnTo>
                    <a:lnTo>
                      <a:pt x="38" y="58"/>
                    </a:lnTo>
                    <a:lnTo>
                      <a:pt x="38" y="60"/>
                    </a:lnTo>
                    <a:lnTo>
                      <a:pt x="40" y="60"/>
                    </a:lnTo>
                    <a:lnTo>
                      <a:pt x="42" y="60"/>
                    </a:lnTo>
                    <a:lnTo>
                      <a:pt x="42" y="62"/>
                    </a:lnTo>
                    <a:lnTo>
                      <a:pt x="24" y="62"/>
                    </a:lnTo>
                    <a:lnTo>
                      <a:pt x="24" y="60"/>
                    </a:lnTo>
                    <a:lnTo>
                      <a:pt x="26" y="60"/>
                    </a:lnTo>
                    <a:lnTo>
                      <a:pt x="28" y="60"/>
                    </a:lnTo>
                    <a:lnTo>
                      <a:pt x="28" y="58"/>
                    </a:lnTo>
                    <a:lnTo>
                      <a:pt x="30" y="58"/>
                    </a:lnTo>
                    <a:lnTo>
                      <a:pt x="30" y="56"/>
                    </a:lnTo>
                    <a:lnTo>
                      <a:pt x="30" y="52"/>
                    </a:lnTo>
                    <a:lnTo>
                      <a:pt x="30" y="40"/>
                    </a:lnTo>
                    <a:lnTo>
                      <a:pt x="30" y="34"/>
                    </a:lnTo>
                    <a:lnTo>
                      <a:pt x="28" y="30"/>
                    </a:lnTo>
                    <a:lnTo>
                      <a:pt x="26" y="28"/>
                    </a:lnTo>
                    <a:lnTo>
                      <a:pt x="24" y="28"/>
                    </a:lnTo>
                    <a:lnTo>
                      <a:pt x="20" y="28"/>
                    </a:lnTo>
                    <a:lnTo>
                      <a:pt x="18" y="28"/>
                    </a:lnTo>
                    <a:lnTo>
                      <a:pt x="16" y="30"/>
                    </a:lnTo>
                    <a:lnTo>
                      <a:pt x="14" y="32"/>
                    </a:lnTo>
                    <a:lnTo>
                      <a:pt x="14" y="52"/>
                    </a:lnTo>
                    <a:lnTo>
                      <a:pt x="14" y="56"/>
                    </a:lnTo>
                    <a:lnTo>
                      <a:pt x="14" y="58"/>
                    </a:lnTo>
                    <a:lnTo>
                      <a:pt x="14" y="60"/>
                    </a:lnTo>
                    <a:lnTo>
                      <a:pt x="16" y="60"/>
                    </a:lnTo>
                    <a:lnTo>
                      <a:pt x="18" y="60"/>
                    </a:lnTo>
                    <a:lnTo>
                      <a:pt x="18" y="62"/>
                    </a:lnTo>
                    <a:lnTo>
                      <a:pt x="0" y="62"/>
                    </a:lnTo>
                    <a:lnTo>
                      <a:pt x="0" y="60"/>
                    </a:lnTo>
                    <a:lnTo>
                      <a:pt x="2" y="60"/>
                    </a:lnTo>
                    <a:lnTo>
                      <a:pt x="4" y="60"/>
                    </a:lnTo>
                    <a:lnTo>
                      <a:pt x="6" y="58"/>
                    </a:lnTo>
                    <a:lnTo>
                      <a:pt x="6" y="56"/>
                    </a:lnTo>
                    <a:lnTo>
                      <a:pt x="6" y="52"/>
                    </a:lnTo>
                    <a:lnTo>
                      <a:pt x="6" y="18"/>
                    </a:lnTo>
                    <a:lnTo>
                      <a:pt x="6" y="12"/>
                    </a:lnTo>
                    <a:lnTo>
                      <a:pt x="6" y="8"/>
                    </a:lnTo>
                    <a:lnTo>
                      <a:pt x="6" y="6"/>
                    </a:lnTo>
                    <a:lnTo>
                      <a:pt x="4" y="6"/>
                    </a:lnTo>
                    <a:lnTo>
                      <a:pt x="2" y="6"/>
                    </a:lnTo>
                    <a:lnTo>
                      <a:pt x="0" y="6"/>
                    </a:lnTo>
                    <a:lnTo>
                      <a:pt x="12" y="0"/>
                    </a:lnTo>
                    <a:lnTo>
                      <a:pt x="14" y="0"/>
                    </a:lnTo>
                    <a:close/>
                  </a:path>
                </a:pathLst>
              </a:custGeom>
              <a:solidFill>
                <a:srgbClr val="000000"/>
              </a:solidFill>
              <a:ln w="0">
                <a:solidFill>
                  <a:srgbClr val="000000"/>
                </a:solidFill>
                <a:round/>
                <a:headEnd/>
                <a:tailEnd/>
              </a:ln>
            </p:spPr>
            <p:txBody>
              <a:bodyPr/>
              <a:lstStyle/>
              <a:p>
                <a:endParaRPr lang="en-CA"/>
              </a:p>
            </p:txBody>
          </p:sp>
          <p:sp>
            <p:nvSpPr>
              <p:cNvPr id="21659" name="Freeform 158"/>
              <p:cNvSpPr>
                <a:spLocks noEditPoints="1"/>
              </p:cNvSpPr>
              <p:nvPr/>
            </p:nvSpPr>
            <p:spPr bwMode="auto">
              <a:xfrm>
                <a:off x="1688" y="2676"/>
                <a:ext cx="20" cy="62"/>
              </a:xfrm>
              <a:custGeom>
                <a:avLst/>
                <a:gdLst>
                  <a:gd name="T0" fmla="*/ 10 w 20"/>
                  <a:gd name="T1" fmla="*/ 0 h 62"/>
                  <a:gd name="T2" fmla="*/ 12 w 20"/>
                  <a:gd name="T3" fmla="*/ 0 h 62"/>
                  <a:gd name="T4" fmla="*/ 14 w 20"/>
                  <a:gd name="T5" fmla="*/ 2 h 62"/>
                  <a:gd name="T6" fmla="*/ 14 w 20"/>
                  <a:gd name="T7" fmla="*/ 4 h 62"/>
                  <a:gd name="T8" fmla="*/ 14 w 20"/>
                  <a:gd name="T9" fmla="*/ 6 h 62"/>
                  <a:gd name="T10" fmla="*/ 14 w 20"/>
                  <a:gd name="T11" fmla="*/ 8 h 62"/>
                  <a:gd name="T12" fmla="*/ 14 w 20"/>
                  <a:gd name="T13" fmla="*/ 10 h 62"/>
                  <a:gd name="T14" fmla="*/ 12 w 20"/>
                  <a:gd name="T15" fmla="*/ 10 h 62"/>
                  <a:gd name="T16" fmla="*/ 10 w 20"/>
                  <a:gd name="T17" fmla="*/ 10 h 62"/>
                  <a:gd name="T18" fmla="*/ 8 w 20"/>
                  <a:gd name="T19" fmla="*/ 10 h 62"/>
                  <a:gd name="T20" fmla="*/ 6 w 20"/>
                  <a:gd name="T21" fmla="*/ 10 h 62"/>
                  <a:gd name="T22" fmla="*/ 4 w 20"/>
                  <a:gd name="T23" fmla="*/ 8 h 62"/>
                  <a:gd name="T24" fmla="*/ 4 w 20"/>
                  <a:gd name="T25" fmla="*/ 6 h 62"/>
                  <a:gd name="T26" fmla="*/ 4 w 20"/>
                  <a:gd name="T27" fmla="*/ 4 h 62"/>
                  <a:gd name="T28" fmla="*/ 6 w 20"/>
                  <a:gd name="T29" fmla="*/ 2 h 62"/>
                  <a:gd name="T30" fmla="*/ 8 w 20"/>
                  <a:gd name="T31" fmla="*/ 0 h 62"/>
                  <a:gd name="T32" fmla="*/ 10 w 20"/>
                  <a:gd name="T33" fmla="*/ 0 h 62"/>
                  <a:gd name="T34" fmla="*/ 14 w 20"/>
                  <a:gd name="T35" fmla="*/ 22 h 62"/>
                  <a:gd name="T36" fmla="*/ 14 w 20"/>
                  <a:gd name="T37" fmla="*/ 52 h 62"/>
                  <a:gd name="T38" fmla="*/ 14 w 20"/>
                  <a:gd name="T39" fmla="*/ 56 h 62"/>
                  <a:gd name="T40" fmla="*/ 14 w 20"/>
                  <a:gd name="T41" fmla="*/ 58 h 62"/>
                  <a:gd name="T42" fmla="*/ 14 w 20"/>
                  <a:gd name="T43" fmla="*/ 60 h 62"/>
                  <a:gd name="T44" fmla="*/ 16 w 20"/>
                  <a:gd name="T45" fmla="*/ 60 h 62"/>
                  <a:gd name="T46" fmla="*/ 16 w 20"/>
                  <a:gd name="T47" fmla="*/ 60 h 62"/>
                  <a:gd name="T48" fmla="*/ 20 w 20"/>
                  <a:gd name="T49" fmla="*/ 60 h 62"/>
                  <a:gd name="T50" fmla="*/ 20 w 20"/>
                  <a:gd name="T51" fmla="*/ 62 h 62"/>
                  <a:gd name="T52" fmla="*/ 0 w 20"/>
                  <a:gd name="T53" fmla="*/ 62 h 62"/>
                  <a:gd name="T54" fmla="*/ 0 w 20"/>
                  <a:gd name="T55" fmla="*/ 60 h 62"/>
                  <a:gd name="T56" fmla="*/ 4 w 20"/>
                  <a:gd name="T57" fmla="*/ 60 h 62"/>
                  <a:gd name="T58" fmla="*/ 4 w 20"/>
                  <a:gd name="T59" fmla="*/ 60 h 62"/>
                  <a:gd name="T60" fmla="*/ 6 w 20"/>
                  <a:gd name="T61" fmla="*/ 60 h 62"/>
                  <a:gd name="T62" fmla="*/ 6 w 20"/>
                  <a:gd name="T63" fmla="*/ 58 h 62"/>
                  <a:gd name="T64" fmla="*/ 6 w 20"/>
                  <a:gd name="T65" fmla="*/ 56 h 62"/>
                  <a:gd name="T66" fmla="*/ 6 w 20"/>
                  <a:gd name="T67" fmla="*/ 52 h 62"/>
                  <a:gd name="T68" fmla="*/ 6 w 20"/>
                  <a:gd name="T69" fmla="*/ 38 h 62"/>
                  <a:gd name="T70" fmla="*/ 6 w 20"/>
                  <a:gd name="T71" fmla="*/ 32 h 62"/>
                  <a:gd name="T72" fmla="*/ 6 w 20"/>
                  <a:gd name="T73" fmla="*/ 30 h 62"/>
                  <a:gd name="T74" fmla="*/ 6 w 20"/>
                  <a:gd name="T75" fmla="*/ 28 h 62"/>
                  <a:gd name="T76" fmla="*/ 6 w 20"/>
                  <a:gd name="T77" fmla="*/ 26 h 62"/>
                  <a:gd name="T78" fmla="*/ 4 w 20"/>
                  <a:gd name="T79" fmla="*/ 26 h 62"/>
                  <a:gd name="T80" fmla="*/ 4 w 20"/>
                  <a:gd name="T81" fmla="*/ 26 h 62"/>
                  <a:gd name="T82" fmla="*/ 2 w 20"/>
                  <a:gd name="T83" fmla="*/ 26 h 62"/>
                  <a:gd name="T84" fmla="*/ 2 w 20"/>
                  <a:gd name="T85" fmla="*/ 28 h 62"/>
                  <a:gd name="T86" fmla="*/ 0 w 20"/>
                  <a:gd name="T87" fmla="*/ 26 h 62"/>
                  <a:gd name="T88" fmla="*/ 12 w 20"/>
                  <a:gd name="T89" fmla="*/ 22 h 62"/>
                  <a:gd name="T90" fmla="*/ 14 w 20"/>
                  <a:gd name="T91" fmla="*/ 22 h 62"/>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0"/>
                  <a:gd name="T139" fmla="*/ 0 h 62"/>
                  <a:gd name="T140" fmla="*/ 20 w 20"/>
                  <a:gd name="T141" fmla="*/ 62 h 62"/>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0" h="62">
                    <a:moveTo>
                      <a:pt x="10" y="0"/>
                    </a:moveTo>
                    <a:lnTo>
                      <a:pt x="12" y="0"/>
                    </a:lnTo>
                    <a:lnTo>
                      <a:pt x="14" y="2"/>
                    </a:lnTo>
                    <a:lnTo>
                      <a:pt x="14" y="4"/>
                    </a:lnTo>
                    <a:lnTo>
                      <a:pt x="14" y="6"/>
                    </a:lnTo>
                    <a:lnTo>
                      <a:pt x="14" y="8"/>
                    </a:lnTo>
                    <a:lnTo>
                      <a:pt x="14" y="10"/>
                    </a:lnTo>
                    <a:lnTo>
                      <a:pt x="12" y="10"/>
                    </a:lnTo>
                    <a:lnTo>
                      <a:pt x="10" y="10"/>
                    </a:lnTo>
                    <a:lnTo>
                      <a:pt x="8" y="10"/>
                    </a:lnTo>
                    <a:lnTo>
                      <a:pt x="6" y="10"/>
                    </a:lnTo>
                    <a:lnTo>
                      <a:pt x="4" y="8"/>
                    </a:lnTo>
                    <a:lnTo>
                      <a:pt x="4" y="6"/>
                    </a:lnTo>
                    <a:lnTo>
                      <a:pt x="4" y="4"/>
                    </a:lnTo>
                    <a:lnTo>
                      <a:pt x="6" y="2"/>
                    </a:lnTo>
                    <a:lnTo>
                      <a:pt x="8" y="0"/>
                    </a:lnTo>
                    <a:lnTo>
                      <a:pt x="10" y="0"/>
                    </a:lnTo>
                    <a:close/>
                    <a:moveTo>
                      <a:pt x="14" y="22"/>
                    </a:moveTo>
                    <a:lnTo>
                      <a:pt x="14" y="52"/>
                    </a:lnTo>
                    <a:lnTo>
                      <a:pt x="14" y="56"/>
                    </a:lnTo>
                    <a:lnTo>
                      <a:pt x="14" y="58"/>
                    </a:lnTo>
                    <a:lnTo>
                      <a:pt x="14" y="60"/>
                    </a:lnTo>
                    <a:lnTo>
                      <a:pt x="16" y="60"/>
                    </a:lnTo>
                    <a:lnTo>
                      <a:pt x="20" y="60"/>
                    </a:lnTo>
                    <a:lnTo>
                      <a:pt x="20" y="62"/>
                    </a:lnTo>
                    <a:lnTo>
                      <a:pt x="0" y="62"/>
                    </a:lnTo>
                    <a:lnTo>
                      <a:pt x="0" y="60"/>
                    </a:lnTo>
                    <a:lnTo>
                      <a:pt x="4" y="60"/>
                    </a:lnTo>
                    <a:lnTo>
                      <a:pt x="6" y="60"/>
                    </a:lnTo>
                    <a:lnTo>
                      <a:pt x="6" y="58"/>
                    </a:lnTo>
                    <a:lnTo>
                      <a:pt x="6" y="56"/>
                    </a:lnTo>
                    <a:lnTo>
                      <a:pt x="6" y="52"/>
                    </a:lnTo>
                    <a:lnTo>
                      <a:pt x="6" y="38"/>
                    </a:lnTo>
                    <a:lnTo>
                      <a:pt x="6" y="32"/>
                    </a:lnTo>
                    <a:lnTo>
                      <a:pt x="6" y="30"/>
                    </a:lnTo>
                    <a:lnTo>
                      <a:pt x="6" y="28"/>
                    </a:lnTo>
                    <a:lnTo>
                      <a:pt x="6" y="26"/>
                    </a:lnTo>
                    <a:lnTo>
                      <a:pt x="4" y="26"/>
                    </a:lnTo>
                    <a:lnTo>
                      <a:pt x="2" y="26"/>
                    </a:lnTo>
                    <a:lnTo>
                      <a:pt x="2" y="28"/>
                    </a:lnTo>
                    <a:lnTo>
                      <a:pt x="0" y="26"/>
                    </a:lnTo>
                    <a:lnTo>
                      <a:pt x="12" y="22"/>
                    </a:lnTo>
                    <a:lnTo>
                      <a:pt x="14" y="22"/>
                    </a:lnTo>
                    <a:close/>
                  </a:path>
                </a:pathLst>
              </a:custGeom>
              <a:solidFill>
                <a:srgbClr val="000000"/>
              </a:solidFill>
              <a:ln w="0">
                <a:solidFill>
                  <a:srgbClr val="000000"/>
                </a:solidFill>
                <a:round/>
                <a:headEnd/>
                <a:tailEnd/>
              </a:ln>
            </p:spPr>
            <p:txBody>
              <a:bodyPr/>
              <a:lstStyle/>
              <a:p>
                <a:endParaRPr lang="en-CA"/>
              </a:p>
            </p:txBody>
          </p:sp>
          <p:sp>
            <p:nvSpPr>
              <p:cNvPr id="21660" name="Freeform 159"/>
              <p:cNvSpPr>
                <a:spLocks/>
              </p:cNvSpPr>
              <p:nvPr/>
            </p:nvSpPr>
            <p:spPr bwMode="auto">
              <a:xfrm>
                <a:off x="1710" y="2698"/>
                <a:ext cx="42" cy="40"/>
              </a:xfrm>
              <a:custGeom>
                <a:avLst/>
                <a:gdLst>
                  <a:gd name="T0" fmla="*/ 14 w 42"/>
                  <a:gd name="T1" fmla="*/ 8 h 40"/>
                  <a:gd name="T2" fmla="*/ 18 w 42"/>
                  <a:gd name="T3" fmla="*/ 4 h 40"/>
                  <a:gd name="T4" fmla="*/ 22 w 42"/>
                  <a:gd name="T5" fmla="*/ 0 h 40"/>
                  <a:gd name="T6" fmla="*/ 26 w 42"/>
                  <a:gd name="T7" fmla="*/ 0 h 40"/>
                  <a:gd name="T8" fmla="*/ 30 w 42"/>
                  <a:gd name="T9" fmla="*/ 0 h 40"/>
                  <a:gd name="T10" fmla="*/ 32 w 42"/>
                  <a:gd name="T11" fmla="*/ 2 h 40"/>
                  <a:gd name="T12" fmla="*/ 34 w 42"/>
                  <a:gd name="T13" fmla="*/ 4 h 40"/>
                  <a:gd name="T14" fmla="*/ 36 w 42"/>
                  <a:gd name="T15" fmla="*/ 6 h 40"/>
                  <a:gd name="T16" fmla="*/ 38 w 42"/>
                  <a:gd name="T17" fmla="*/ 10 h 40"/>
                  <a:gd name="T18" fmla="*/ 38 w 42"/>
                  <a:gd name="T19" fmla="*/ 14 h 40"/>
                  <a:gd name="T20" fmla="*/ 38 w 42"/>
                  <a:gd name="T21" fmla="*/ 30 h 40"/>
                  <a:gd name="T22" fmla="*/ 38 w 42"/>
                  <a:gd name="T23" fmla="*/ 34 h 40"/>
                  <a:gd name="T24" fmla="*/ 38 w 42"/>
                  <a:gd name="T25" fmla="*/ 36 h 40"/>
                  <a:gd name="T26" fmla="*/ 38 w 42"/>
                  <a:gd name="T27" fmla="*/ 38 h 40"/>
                  <a:gd name="T28" fmla="*/ 40 w 42"/>
                  <a:gd name="T29" fmla="*/ 38 h 40"/>
                  <a:gd name="T30" fmla="*/ 40 w 42"/>
                  <a:gd name="T31" fmla="*/ 38 h 40"/>
                  <a:gd name="T32" fmla="*/ 42 w 42"/>
                  <a:gd name="T33" fmla="*/ 38 h 40"/>
                  <a:gd name="T34" fmla="*/ 42 w 42"/>
                  <a:gd name="T35" fmla="*/ 40 h 40"/>
                  <a:gd name="T36" fmla="*/ 24 w 42"/>
                  <a:gd name="T37" fmla="*/ 40 h 40"/>
                  <a:gd name="T38" fmla="*/ 24 w 42"/>
                  <a:gd name="T39" fmla="*/ 38 h 40"/>
                  <a:gd name="T40" fmla="*/ 26 w 42"/>
                  <a:gd name="T41" fmla="*/ 38 h 40"/>
                  <a:gd name="T42" fmla="*/ 28 w 42"/>
                  <a:gd name="T43" fmla="*/ 38 h 40"/>
                  <a:gd name="T44" fmla="*/ 28 w 42"/>
                  <a:gd name="T45" fmla="*/ 38 h 40"/>
                  <a:gd name="T46" fmla="*/ 30 w 42"/>
                  <a:gd name="T47" fmla="*/ 36 h 40"/>
                  <a:gd name="T48" fmla="*/ 30 w 42"/>
                  <a:gd name="T49" fmla="*/ 36 h 40"/>
                  <a:gd name="T50" fmla="*/ 30 w 42"/>
                  <a:gd name="T51" fmla="*/ 34 h 40"/>
                  <a:gd name="T52" fmla="*/ 30 w 42"/>
                  <a:gd name="T53" fmla="*/ 30 h 40"/>
                  <a:gd name="T54" fmla="*/ 30 w 42"/>
                  <a:gd name="T55" fmla="*/ 16 h 40"/>
                  <a:gd name="T56" fmla="*/ 30 w 42"/>
                  <a:gd name="T57" fmla="*/ 10 h 40"/>
                  <a:gd name="T58" fmla="*/ 28 w 42"/>
                  <a:gd name="T59" fmla="*/ 8 h 40"/>
                  <a:gd name="T60" fmla="*/ 26 w 42"/>
                  <a:gd name="T61" fmla="*/ 6 h 40"/>
                  <a:gd name="T62" fmla="*/ 24 w 42"/>
                  <a:gd name="T63" fmla="*/ 6 h 40"/>
                  <a:gd name="T64" fmla="*/ 18 w 42"/>
                  <a:gd name="T65" fmla="*/ 6 h 40"/>
                  <a:gd name="T66" fmla="*/ 14 w 42"/>
                  <a:gd name="T67" fmla="*/ 10 h 40"/>
                  <a:gd name="T68" fmla="*/ 14 w 42"/>
                  <a:gd name="T69" fmla="*/ 30 h 40"/>
                  <a:gd name="T70" fmla="*/ 14 w 42"/>
                  <a:gd name="T71" fmla="*/ 34 h 40"/>
                  <a:gd name="T72" fmla="*/ 14 w 42"/>
                  <a:gd name="T73" fmla="*/ 36 h 40"/>
                  <a:gd name="T74" fmla="*/ 14 w 42"/>
                  <a:gd name="T75" fmla="*/ 38 h 40"/>
                  <a:gd name="T76" fmla="*/ 16 w 42"/>
                  <a:gd name="T77" fmla="*/ 38 h 40"/>
                  <a:gd name="T78" fmla="*/ 16 w 42"/>
                  <a:gd name="T79" fmla="*/ 38 h 40"/>
                  <a:gd name="T80" fmla="*/ 20 w 42"/>
                  <a:gd name="T81" fmla="*/ 38 h 40"/>
                  <a:gd name="T82" fmla="*/ 20 w 42"/>
                  <a:gd name="T83" fmla="*/ 40 h 40"/>
                  <a:gd name="T84" fmla="*/ 0 w 42"/>
                  <a:gd name="T85" fmla="*/ 40 h 40"/>
                  <a:gd name="T86" fmla="*/ 0 w 42"/>
                  <a:gd name="T87" fmla="*/ 38 h 40"/>
                  <a:gd name="T88" fmla="*/ 2 w 42"/>
                  <a:gd name="T89" fmla="*/ 38 h 40"/>
                  <a:gd name="T90" fmla="*/ 4 w 42"/>
                  <a:gd name="T91" fmla="*/ 38 h 40"/>
                  <a:gd name="T92" fmla="*/ 6 w 42"/>
                  <a:gd name="T93" fmla="*/ 38 h 40"/>
                  <a:gd name="T94" fmla="*/ 6 w 42"/>
                  <a:gd name="T95" fmla="*/ 34 h 40"/>
                  <a:gd name="T96" fmla="*/ 6 w 42"/>
                  <a:gd name="T97" fmla="*/ 30 h 40"/>
                  <a:gd name="T98" fmla="*/ 6 w 42"/>
                  <a:gd name="T99" fmla="*/ 16 h 40"/>
                  <a:gd name="T100" fmla="*/ 6 w 42"/>
                  <a:gd name="T101" fmla="*/ 10 h 40"/>
                  <a:gd name="T102" fmla="*/ 6 w 42"/>
                  <a:gd name="T103" fmla="*/ 8 h 40"/>
                  <a:gd name="T104" fmla="*/ 6 w 42"/>
                  <a:gd name="T105" fmla="*/ 6 h 40"/>
                  <a:gd name="T106" fmla="*/ 6 w 42"/>
                  <a:gd name="T107" fmla="*/ 6 h 40"/>
                  <a:gd name="T108" fmla="*/ 4 w 42"/>
                  <a:gd name="T109" fmla="*/ 4 h 40"/>
                  <a:gd name="T110" fmla="*/ 4 w 42"/>
                  <a:gd name="T111" fmla="*/ 4 h 40"/>
                  <a:gd name="T112" fmla="*/ 2 w 42"/>
                  <a:gd name="T113" fmla="*/ 4 h 40"/>
                  <a:gd name="T114" fmla="*/ 2 w 42"/>
                  <a:gd name="T115" fmla="*/ 6 h 40"/>
                  <a:gd name="T116" fmla="*/ 0 w 42"/>
                  <a:gd name="T117" fmla="*/ 4 h 40"/>
                  <a:gd name="T118" fmla="*/ 12 w 42"/>
                  <a:gd name="T119" fmla="*/ 0 h 40"/>
                  <a:gd name="T120" fmla="*/ 14 w 42"/>
                  <a:gd name="T121" fmla="*/ 0 h 40"/>
                  <a:gd name="T122" fmla="*/ 14 w 42"/>
                  <a:gd name="T123" fmla="*/ 8 h 4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2"/>
                  <a:gd name="T187" fmla="*/ 0 h 40"/>
                  <a:gd name="T188" fmla="*/ 42 w 42"/>
                  <a:gd name="T189" fmla="*/ 40 h 40"/>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2" h="40">
                    <a:moveTo>
                      <a:pt x="14" y="8"/>
                    </a:moveTo>
                    <a:lnTo>
                      <a:pt x="18" y="4"/>
                    </a:lnTo>
                    <a:lnTo>
                      <a:pt x="22" y="0"/>
                    </a:lnTo>
                    <a:lnTo>
                      <a:pt x="26" y="0"/>
                    </a:lnTo>
                    <a:lnTo>
                      <a:pt x="30" y="0"/>
                    </a:lnTo>
                    <a:lnTo>
                      <a:pt x="32" y="2"/>
                    </a:lnTo>
                    <a:lnTo>
                      <a:pt x="34" y="4"/>
                    </a:lnTo>
                    <a:lnTo>
                      <a:pt x="36" y="6"/>
                    </a:lnTo>
                    <a:lnTo>
                      <a:pt x="38" y="10"/>
                    </a:lnTo>
                    <a:lnTo>
                      <a:pt x="38" y="14"/>
                    </a:lnTo>
                    <a:lnTo>
                      <a:pt x="38" y="30"/>
                    </a:lnTo>
                    <a:lnTo>
                      <a:pt x="38" y="34"/>
                    </a:lnTo>
                    <a:lnTo>
                      <a:pt x="38" y="36"/>
                    </a:lnTo>
                    <a:lnTo>
                      <a:pt x="38" y="38"/>
                    </a:lnTo>
                    <a:lnTo>
                      <a:pt x="40" y="38"/>
                    </a:lnTo>
                    <a:lnTo>
                      <a:pt x="42" y="38"/>
                    </a:lnTo>
                    <a:lnTo>
                      <a:pt x="42" y="40"/>
                    </a:lnTo>
                    <a:lnTo>
                      <a:pt x="24" y="40"/>
                    </a:lnTo>
                    <a:lnTo>
                      <a:pt x="24" y="38"/>
                    </a:lnTo>
                    <a:lnTo>
                      <a:pt x="26" y="38"/>
                    </a:lnTo>
                    <a:lnTo>
                      <a:pt x="28" y="38"/>
                    </a:lnTo>
                    <a:lnTo>
                      <a:pt x="30" y="36"/>
                    </a:lnTo>
                    <a:lnTo>
                      <a:pt x="30" y="34"/>
                    </a:lnTo>
                    <a:lnTo>
                      <a:pt x="30" y="30"/>
                    </a:lnTo>
                    <a:lnTo>
                      <a:pt x="30" y="16"/>
                    </a:lnTo>
                    <a:lnTo>
                      <a:pt x="30" y="10"/>
                    </a:lnTo>
                    <a:lnTo>
                      <a:pt x="28" y="8"/>
                    </a:lnTo>
                    <a:lnTo>
                      <a:pt x="26" y="6"/>
                    </a:lnTo>
                    <a:lnTo>
                      <a:pt x="24" y="6"/>
                    </a:lnTo>
                    <a:lnTo>
                      <a:pt x="18" y="6"/>
                    </a:lnTo>
                    <a:lnTo>
                      <a:pt x="14" y="10"/>
                    </a:lnTo>
                    <a:lnTo>
                      <a:pt x="14" y="30"/>
                    </a:lnTo>
                    <a:lnTo>
                      <a:pt x="14" y="34"/>
                    </a:lnTo>
                    <a:lnTo>
                      <a:pt x="14" y="36"/>
                    </a:lnTo>
                    <a:lnTo>
                      <a:pt x="14" y="38"/>
                    </a:lnTo>
                    <a:lnTo>
                      <a:pt x="16" y="38"/>
                    </a:lnTo>
                    <a:lnTo>
                      <a:pt x="20" y="38"/>
                    </a:lnTo>
                    <a:lnTo>
                      <a:pt x="20" y="40"/>
                    </a:lnTo>
                    <a:lnTo>
                      <a:pt x="0" y="40"/>
                    </a:lnTo>
                    <a:lnTo>
                      <a:pt x="0" y="38"/>
                    </a:lnTo>
                    <a:lnTo>
                      <a:pt x="2" y="38"/>
                    </a:lnTo>
                    <a:lnTo>
                      <a:pt x="4" y="38"/>
                    </a:lnTo>
                    <a:lnTo>
                      <a:pt x="6" y="38"/>
                    </a:lnTo>
                    <a:lnTo>
                      <a:pt x="6" y="34"/>
                    </a:lnTo>
                    <a:lnTo>
                      <a:pt x="6" y="30"/>
                    </a:lnTo>
                    <a:lnTo>
                      <a:pt x="6" y="16"/>
                    </a:lnTo>
                    <a:lnTo>
                      <a:pt x="6" y="10"/>
                    </a:lnTo>
                    <a:lnTo>
                      <a:pt x="6" y="8"/>
                    </a:lnTo>
                    <a:lnTo>
                      <a:pt x="6" y="6"/>
                    </a:lnTo>
                    <a:lnTo>
                      <a:pt x="4" y="4"/>
                    </a:lnTo>
                    <a:lnTo>
                      <a:pt x="2" y="4"/>
                    </a:lnTo>
                    <a:lnTo>
                      <a:pt x="2" y="6"/>
                    </a:lnTo>
                    <a:lnTo>
                      <a:pt x="0" y="4"/>
                    </a:lnTo>
                    <a:lnTo>
                      <a:pt x="12" y="0"/>
                    </a:lnTo>
                    <a:lnTo>
                      <a:pt x="14" y="0"/>
                    </a:lnTo>
                    <a:lnTo>
                      <a:pt x="14" y="8"/>
                    </a:lnTo>
                    <a:close/>
                  </a:path>
                </a:pathLst>
              </a:custGeom>
              <a:solidFill>
                <a:srgbClr val="000000"/>
              </a:solidFill>
              <a:ln w="0">
                <a:solidFill>
                  <a:srgbClr val="000000"/>
                </a:solidFill>
                <a:round/>
                <a:headEnd/>
                <a:tailEnd/>
              </a:ln>
            </p:spPr>
            <p:txBody>
              <a:bodyPr/>
              <a:lstStyle/>
              <a:p>
                <a:endParaRPr lang="en-CA"/>
              </a:p>
            </p:txBody>
          </p:sp>
          <p:sp>
            <p:nvSpPr>
              <p:cNvPr id="21661" name="Freeform 160"/>
              <p:cNvSpPr>
                <a:spLocks noEditPoints="1"/>
              </p:cNvSpPr>
              <p:nvPr/>
            </p:nvSpPr>
            <p:spPr bwMode="auto">
              <a:xfrm>
                <a:off x="1756" y="2698"/>
                <a:ext cx="34" cy="40"/>
              </a:xfrm>
              <a:custGeom>
                <a:avLst/>
                <a:gdLst>
                  <a:gd name="T0" fmla="*/ 6 w 34"/>
                  <a:gd name="T1" fmla="*/ 16 h 40"/>
                  <a:gd name="T2" fmla="*/ 8 w 34"/>
                  <a:gd name="T3" fmla="*/ 22 h 40"/>
                  <a:gd name="T4" fmla="*/ 12 w 34"/>
                  <a:gd name="T5" fmla="*/ 28 h 40"/>
                  <a:gd name="T6" fmla="*/ 16 w 34"/>
                  <a:gd name="T7" fmla="*/ 32 h 40"/>
                  <a:gd name="T8" fmla="*/ 20 w 34"/>
                  <a:gd name="T9" fmla="*/ 34 h 40"/>
                  <a:gd name="T10" fmla="*/ 24 w 34"/>
                  <a:gd name="T11" fmla="*/ 32 h 40"/>
                  <a:gd name="T12" fmla="*/ 28 w 34"/>
                  <a:gd name="T13" fmla="*/ 32 h 40"/>
                  <a:gd name="T14" fmla="*/ 30 w 34"/>
                  <a:gd name="T15" fmla="*/ 28 h 40"/>
                  <a:gd name="T16" fmla="*/ 32 w 34"/>
                  <a:gd name="T17" fmla="*/ 24 h 40"/>
                  <a:gd name="T18" fmla="*/ 34 w 34"/>
                  <a:gd name="T19" fmla="*/ 26 h 40"/>
                  <a:gd name="T20" fmla="*/ 32 w 34"/>
                  <a:gd name="T21" fmla="*/ 30 h 40"/>
                  <a:gd name="T22" fmla="*/ 28 w 34"/>
                  <a:gd name="T23" fmla="*/ 36 h 40"/>
                  <a:gd name="T24" fmla="*/ 24 w 34"/>
                  <a:gd name="T25" fmla="*/ 40 h 40"/>
                  <a:gd name="T26" fmla="*/ 18 w 34"/>
                  <a:gd name="T27" fmla="*/ 40 h 40"/>
                  <a:gd name="T28" fmla="*/ 10 w 34"/>
                  <a:gd name="T29" fmla="*/ 40 h 40"/>
                  <a:gd name="T30" fmla="*/ 6 w 34"/>
                  <a:gd name="T31" fmla="*/ 36 h 40"/>
                  <a:gd name="T32" fmla="*/ 2 w 34"/>
                  <a:gd name="T33" fmla="*/ 32 h 40"/>
                  <a:gd name="T34" fmla="*/ 0 w 34"/>
                  <a:gd name="T35" fmla="*/ 26 h 40"/>
                  <a:gd name="T36" fmla="*/ 0 w 34"/>
                  <a:gd name="T37" fmla="*/ 20 h 40"/>
                  <a:gd name="T38" fmla="*/ 0 w 34"/>
                  <a:gd name="T39" fmla="*/ 14 h 40"/>
                  <a:gd name="T40" fmla="*/ 2 w 34"/>
                  <a:gd name="T41" fmla="*/ 10 h 40"/>
                  <a:gd name="T42" fmla="*/ 6 w 34"/>
                  <a:gd name="T43" fmla="*/ 6 h 40"/>
                  <a:gd name="T44" fmla="*/ 10 w 34"/>
                  <a:gd name="T45" fmla="*/ 2 h 40"/>
                  <a:gd name="T46" fmla="*/ 14 w 34"/>
                  <a:gd name="T47" fmla="*/ 0 h 40"/>
                  <a:gd name="T48" fmla="*/ 18 w 34"/>
                  <a:gd name="T49" fmla="*/ 0 h 40"/>
                  <a:gd name="T50" fmla="*/ 24 w 34"/>
                  <a:gd name="T51" fmla="*/ 0 h 40"/>
                  <a:gd name="T52" fmla="*/ 30 w 34"/>
                  <a:gd name="T53" fmla="*/ 4 h 40"/>
                  <a:gd name="T54" fmla="*/ 32 w 34"/>
                  <a:gd name="T55" fmla="*/ 8 h 40"/>
                  <a:gd name="T56" fmla="*/ 34 w 34"/>
                  <a:gd name="T57" fmla="*/ 16 h 40"/>
                  <a:gd name="T58" fmla="*/ 6 w 34"/>
                  <a:gd name="T59" fmla="*/ 16 h 40"/>
                  <a:gd name="T60" fmla="*/ 6 w 34"/>
                  <a:gd name="T61" fmla="*/ 12 h 40"/>
                  <a:gd name="T62" fmla="*/ 24 w 34"/>
                  <a:gd name="T63" fmla="*/ 12 h 40"/>
                  <a:gd name="T64" fmla="*/ 24 w 34"/>
                  <a:gd name="T65" fmla="*/ 10 h 40"/>
                  <a:gd name="T66" fmla="*/ 24 w 34"/>
                  <a:gd name="T67" fmla="*/ 8 h 40"/>
                  <a:gd name="T68" fmla="*/ 22 w 34"/>
                  <a:gd name="T69" fmla="*/ 6 h 40"/>
                  <a:gd name="T70" fmla="*/ 20 w 34"/>
                  <a:gd name="T71" fmla="*/ 4 h 40"/>
                  <a:gd name="T72" fmla="*/ 18 w 34"/>
                  <a:gd name="T73" fmla="*/ 2 h 40"/>
                  <a:gd name="T74" fmla="*/ 16 w 34"/>
                  <a:gd name="T75" fmla="*/ 2 h 40"/>
                  <a:gd name="T76" fmla="*/ 12 w 34"/>
                  <a:gd name="T77" fmla="*/ 4 h 40"/>
                  <a:gd name="T78" fmla="*/ 10 w 34"/>
                  <a:gd name="T79" fmla="*/ 4 h 40"/>
                  <a:gd name="T80" fmla="*/ 8 w 34"/>
                  <a:gd name="T81" fmla="*/ 8 h 40"/>
                  <a:gd name="T82" fmla="*/ 6 w 34"/>
                  <a:gd name="T83" fmla="*/ 12 h 4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4"/>
                  <a:gd name="T127" fmla="*/ 0 h 40"/>
                  <a:gd name="T128" fmla="*/ 34 w 34"/>
                  <a:gd name="T129" fmla="*/ 40 h 4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4" h="40">
                    <a:moveTo>
                      <a:pt x="6" y="16"/>
                    </a:moveTo>
                    <a:lnTo>
                      <a:pt x="8" y="22"/>
                    </a:lnTo>
                    <a:lnTo>
                      <a:pt x="12" y="28"/>
                    </a:lnTo>
                    <a:lnTo>
                      <a:pt x="16" y="32"/>
                    </a:lnTo>
                    <a:lnTo>
                      <a:pt x="20" y="34"/>
                    </a:lnTo>
                    <a:lnTo>
                      <a:pt x="24" y="32"/>
                    </a:lnTo>
                    <a:lnTo>
                      <a:pt x="28" y="32"/>
                    </a:lnTo>
                    <a:lnTo>
                      <a:pt x="30" y="28"/>
                    </a:lnTo>
                    <a:lnTo>
                      <a:pt x="32" y="24"/>
                    </a:lnTo>
                    <a:lnTo>
                      <a:pt x="34" y="26"/>
                    </a:lnTo>
                    <a:lnTo>
                      <a:pt x="32" y="30"/>
                    </a:lnTo>
                    <a:lnTo>
                      <a:pt x="28" y="36"/>
                    </a:lnTo>
                    <a:lnTo>
                      <a:pt x="24" y="40"/>
                    </a:lnTo>
                    <a:lnTo>
                      <a:pt x="18" y="40"/>
                    </a:lnTo>
                    <a:lnTo>
                      <a:pt x="10" y="40"/>
                    </a:lnTo>
                    <a:lnTo>
                      <a:pt x="6" y="36"/>
                    </a:lnTo>
                    <a:lnTo>
                      <a:pt x="2" y="32"/>
                    </a:lnTo>
                    <a:lnTo>
                      <a:pt x="0" y="26"/>
                    </a:lnTo>
                    <a:lnTo>
                      <a:pt x="0" y="20"/>
                    </a:lnTo>
                    <a:lnTo>
                      <a:pt x="0" y="14"/>
                    </a:lnTo>
                    <a:lnTo>
                      <a:pt x="2" y="10"/>
                    </a:lnTo>
                    <a:lnTo>
                      <a:pt x="6" y="6"/>
                    </a:lnTo>
                    <a:lnTo>
                      <a:pt x="10" y="2"/>
                    </a:lnTo>
                    <a:lnTo>
                      <a:pt x="14" y="0"/>
                    </a:lnTo>
                    <a:lnTo>
                      <a:pt x="18" y="0"/>
                    </a:lnTo>
                    <a:lnTo>
                      <a:pt x="24" y="0"/>
                    </a:lnTo>
                    <a:lnTo>
                      <a:pt x="30" y="4"/>
                    </a:lnTo>
                    <a:lnTo>
                      <a:pt x="32" y="8"/>
                    </a:lnTo>
                    <a:lnTo>
                      <a:pt x="34" y="16"/>
                    </a:lnTo>
                    <a:lnTo>
                      <a:pt x="6" y="16"/>
                    </a:lnTo>
                    <a:close/>
                    <a:moveTo>
                      <a:pt x="6" y="12"/>
                    </a:moveTo>
                    <a:lnTo>
                      <a:pt x="24" y="12"/>
                    </a:lnTo>
                    <a:lnTo>
                      <a:pt x="24" y="10"/>
                    </a:lnTo>
                    <a:lnTo>
                      <a:pt x="24" y="8"/>
                    </a:lnTo>
                    <a:lnTo>
                      <a:pt x="22" y="6"/>
                    </a:lnTo>
                    <a:lnTo>
                      <a:pt x="20" y="4"/>
                    </a:lnTo>
                    <a:lnTo>
                      <a:pt x="18" y="2"/>
                    </a:lnTo>
                    <a:lnTo>
                      <a:pt x="16" y="2"/>
                    </a:lnTo>
                    <a:lnTo>
                      <a:pt x="12" y="4"/>
                    </a:lnTo>
                    <a:lnTo>
                      <a:pt x="10" y="4"/>
                    </a:lnTo>
                    <a:lnTo>
                      <a:pt x="8" y="8"/>
                    </a:lnTo>
                    <a:lnTo>
                      <a:pt x="6" y="12"/>
                    </a:lnTo>
                    <a:close/>
                  </a:path>
                </a:pathLst>
              </a:custGeom>
              <a:solidFill>
                <a:srgbClr val="000000"/>
              </a:solidFill>
              <a:ln w="0">
                <a:solidFill>
                  <a:srgbClr val="000000"/>
                </a:solidFill>
                <a:round/>
                <a:headEnd/>
                <a:tailEnd/>
              </a:ln>
            </p:spPr>
            <p:txBody>
              <a:bodyPr/>
              <a:lstStyle/>
              <a:p>
                <a:endParaRPr lang="en-CA"/>
              </a:p>
            </p:txBody>
          </p:sp>
          <p:sp>
            <p:nvSpPr>
              <p:cNvPr id="21662" name="Freeform 161"/>
              <p:cNvSpPr>
                <a:spLocks/>
              </p:cNvSpPr>
              <p:nvPr/>
            </p:nvSpPr>
            <p:spPr bwMode="auto">
              <a:xfrm>
                <a:off x="1798" y="2698"/>
                <a:ext cx="26" cy="40"/>
              </a:xfrm>
              <a:custGeom>
                <a:avLst/>
                <a:gdLst>
                  <a:gd name="T0" fmla="*/ 24 w 26"/>
                  <a:gd name="T1" fmla="*/ 0 h 40"/>
                  <a:gd name="T2" fmla="*/ 24 w 26"/>
                  <a:gd name="T3" fmla="*/ 14 h 40"/>
                  <a:gd name="T4" fmla="*/ 22 w 26"/>
                  <a:gd name="T5" fmla="*/ 14 h 40"/>
                  <a:gd name="T6" fmla="*/ 20 w 26"/>
                  <a:gd name="T7" fmla="*/ 8 h 40"/>
                  <a:gd name="T8" fmla="*/ 18 w 26"/>
                  <a:gd name="T9" fmla="*/ 4 h 40"/>
                  <a:gd name="T10" fmla="*/ 16 w 26"/>
                  <a:gd name="T11" fmla="*/ 2 h 40"/>
                  <a:gd name="T12" fmla="*/ 12 w 26"/>
                  <a:gd name="T13" fmla="*/ 2 h 40"/>
                  <a:gd name="T14" fmla="*/ 8 w 26"/>
                  <a:gd name="T15" fmla="*/ 2 h 40"/>
                  <a:gd name="T16" fmla="*/ 6 w 26"/>
                  <a:gd name="T17" fmla="*/ 4 h 40"/>
                  <a:gd name="T18" fmla="*/ 6 w 26"/>
                  <a:gd name="T19" fmla="*/ 6 h 40"/>
                  <a:gd name="T20" fmla="*/ 4 w 26"/>
                  <a:gd name="T21" fmla="*/ 8 h 40"/>
                  <a:gd name="T22" fmla="*/ 6 w 26"/>
                  <a:gd name="T23" fmla="*/ 10 h 40"/>
                  <a:gd name="T24" fmla="*/ 6 w 26"/>
                  <a:gd name="T25" fmla="*/ 12 h 40"/>
                  <a:gd name="T26" fmla="*/ 8 w 26"/>
                  <a:gd name="T27" fmla="*/ 14 h 40"/>
                  <a:gd name="T28" fmla="*/ 12 w 26"/>
                  <a:gd name="T29" fmla="*/ 14 h 40"/>
                  <a:gd name="T30" fmla="*/ 18 w 26"/>
                  <a:gd name="T31" fmla="*/ 18 h 40"/>
                  <a:gd name="T32" fmla="*/ 22 w 26"/>
                  <a:gd name="T33" fmla="*/ 20 h 40"/>
                  <a:gd name="T34" fmla="*/ 24 w 26"/>
                  <a:gd name="T35" fmla="*/ 24 h 40"/>
                  <a:gd name="T36" fmla="*/ 26 w 26"/>
                  <a:gd name="T37" fmla="*/ 28 h 40"/>
                  <a:gd name="T38" fmla="*/ 24 w 26"/>
                  <a:gd name="T39" fmla="*/ 34 h 40"/>
                  <a:gd name="T40" fmla="*/ 22 w 26"/>
                  <a:gd name="T41" fmla="*/ 38 h 40"/>
                  <a:gd name="T42" fmla="*/ 18 w 26"/>
                  <a:gd name="T43" fmla="*/ 40 h 40"/>
                  <a:gd name="T44" fmla="*/ 12 w 26"/>
                  <a:gd name="T45" fmla="*/ 40 h 40"/>
                  <a:gd name="T46" fmla="*/ 8 w 26"/>
                  <a:gd name="T47" fmla="*/ 40 h 40"/>
                  <a:gd name="T48" fmla="*/ 4 w 26"/>
                  <a:gd name="T49" fmla="*/ 40 h 40"/>
                  <a:gd name="T50" fmla="*/ 2 w 26"/>
                  <a:gd name="T51" fmla="*/ 38 h 40"/>
                  <a:gd name="T52" fmla="*/ 2 w 26"/>
                  <a:gd name="T53" fmla="*/ 38 h 40"/>
                  <a:gd name="T54" fmla="*/ 2 w 26"/>
                  <a:gd name="T55" fmla="*/ 40 h 40"/>
                  <a:gd name="T56" fmla="*/ 0 w 26"/>
                  <a:gd name="T57" fmla="*/ 40 h 40"/>
                  <a:gd name="T58" fmla="*/ 0 w 26"/>
                  <a:gd name="T59" fmla="*/ 40 h 40"/>
                  <a:gd name="T60" fmla="*/ 0 w 26"/>
                  <a:gd name="T61" fmla="*/ 26 h 40"/>
                  <a:gd name="T62" fmla="*/ 0 w 26"/>
                  <a:gd name="T63" fmla="*/ 26 h 40"/>
                  <a:gd name="T64" fmla="*/ 2 w 26"/>
                  <a:gd name="T65" fmla="*/ 32 h 40"/>
                  <a:gd name="T66" fmla="*/ 6 w 26"/>
                  <a:gd name="T67" fmla="*/ 36 h 40"/>
                  <a:gd name="T68" fmla="*/ 8 w 26"/>
                  <a:gd name="T69" fmla="*/ 38 h 40"/>
                  <a:gd name="T70" fmla="*/ 12 w 26"/>
                  <a:gd name="T71" fmla="*/ 38 h 40"/>
                  <a:gd name="T72" fmla="*/ 16 w 26"/>
                  <a:gd name="T73" fmla="*/ 38 h 40"/>
                  <a:gd name="T74" fmla="*/ 18 w 26"/>
                  <a:gd name="T75" fmla="*/ 36 h 40"/>
                  <a:gd name="T76" fmla="*/ 20 w 26"/>
                  <a:gd name="T77" fmla="*/ 34 h 40"/>
                  <a:gd name="T78" fmla="*/ 20 w 26"/>
                  <a:gd name="T79" fmla="*/ 32 h 40"/>
                  <a:gd name="T80" fmla="*/ 20 w 26"/>
                  <a:gd name="T81" fmla="*/ 30 h 40"/>
                  <a:gd name="T82" fmla="*/ 18 w 26"/>
                  <a:gd name="T83" fmla="*/ 28 h 40"/>
                  <a:gd name="T84" fmla="*/ 14 w 26"/>
                  <a:gd name="T85" fmla="*/ 24 h 40"/>
                  <a:gd name="T86" fmla="*/ 10 w 26"/>
                  <a:gd name="T87" fmla="*/ 22 h 40"/>
                  <a:gd name="T88" fmla="*/ 4 w 26"/>
                  <a:gd name="T89" fmla="*/ 20 h 40"/>
                  <a:gd name="T90" fmla="*/ 2 w 26"/>
                  <a:gd name="T91" fmla="*/ 16 h 40"/>
                  <a:gd name="T92" fmla="*/ 0 w 26"/>
                  <a:gd name="T93" fmla="*/ 14 h 40"/>
                  <a:gd name="T94" fmla="*/ 0 w 26"/>
                  <a:gd name="T95" fmla="*/ 10 h 40"/>
                  <a:gd name="T96" fmla="*/ 0 w 26"/>
                  <a:gd name="T97" fmla="*/ 6 h 40"/>
                  <a:gd name="T98" fmla="*/ 2 w 26"/>
                  <a:gd name="T99" fmla="*/ 2 h 40"/>
                  <a:gd name="T100" fmla="*/ 6 w 26"/>
                  <a:gd name="T101" fmla="*/ 0 h 40"/>
                  <a:gd name="T102" fmla="*/ 12 w 26"/>
                  <a:gd name="T103" fmla="*/ 0 h 40"/>
                  <a:gd name="T104" fmla="*/ 14 w 26"/>
                  <a:gd name="T105" fmla="*/ 0 h 40"/>
                  <a:gd name="T106" fmla="*/ 18 w 26"/>
                  <a:gd name="T107" fmla="*/ 0 h 40"/>
                  <a:gd name="T108" fmla="*/ 20 w 26"/>
                  <a:gd name="T109" fmla="*/ 2 h 40"/>
                  <a:gd name="T110" fmla="*/ 20 w 26"/>
                  <a:gd name="T111" fmla="*/ 2 h 40"/>
                  <a:gd name="T112" fmla="*/ 20 w 26"/>
                  <a:gd name="T113" fmla="*/ 2 h 40"/>
                  <a:gd name="T114" fmla="*/ 22 w 26"/>
                  <a:gd name="T115" fmla="*/ 2 h 40"/>
                  <a:gd name="T116" fmla="*/ 22 w 26"/>
                  <a:gd name="T117" fmla="*/ 0 h 40"/>
                  <a:gd name="T118" fmla="*/ 22 w 26"/>
                  <a:gd name="T119" fmla="*/ 0 h 40"/>
                  <a:gd name="T120" fmla="*/ 24 w 26"/>
                  <a:gd name="T121" fmla="*/ 0 h 4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6"/>
                  <a:gd name="T184" fmla="*/ 0 h 40"/>
                  <a:gd name="T185" fmla="*/ 26 w 26"/>
                  <a:gd name="T186" fmla="*/ 40 h 40"/>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6" h="40">
                    <a:moveTo>
                      <a:pt x="24" y="0"/>
                    </a:moveTo>
                    <a:lnTo>
                      <a:pt x="24" y="14"/>
                    </a:lnTo>
                    <a:lnTo>
                      <a:pt x="22" y="14"/>
                    </a:lnTo>
                    <a:lnTo>
                      <a:pt x="20" y="8"/>
                    </a:lnTo>
                    <a:lnTo>
                      <a:pt x="18" y="4"/>
                    </a:lnTo>
                    <a:lnTo>
                      <a:pt x="16" y="2"/>
                    </a:lnTo>
                    <a:lnTo>
                      <a:pt x="12" y="2"/>
                    </a:lnTo>
                    <a:lnTo>
                      <a:pt x="8" y="2"/>
                    </a:lnTo>
                    <a:lnTo>
                      <a:pt x="6" y="4"/>
                    </a:lnTo>
                    <a:lnTo>
                      <a:pt x="6" y="6"/>
                    </a:lnTo>
                    <a:lnTo>
                      <a:pt x="4" y="8"/>
                    </a:lnTo>
                    <a:lnTo>
                      <a:pt x="6" y="10"/>
                    </a:lnTo>
                    <a:lnTo>
                      <a:pt x="6" y="12"/>
                    </a:lnTo>
                    <a:lnTo>
                      <a:pt x="8" y="14"/>
                    </a:lnTo>
                    <a:lnTo>
                      <a:pt x="12" y="14"/>
                    </a:lnTo>
                    <a:lnTo>
                      <a:pt x="18" y="18"/>
                    </a:lnTo>
                    <a:lnTo>
                      <a:pt x="22" y="20"/>
                    </a:lnTo>
                    <a:lnTo>
                      <a:pt x="24" y="24"/>
                    </a:lnTo>
                    <a:lnTo>
                      <a:pt x="26" y="28"/>
                    </a:lnTo>
                    <a:lnTo>
                      <a:pt x="24" y="34"/>
                    </a:lnTo>
                    <a:lnTo>
                      <a:pt x="22" y="38"/>
                    </a:lnTo>
                    <a:lnTo>
                      <a:pt x="18" y="40"/>
                    </a:lnTo>
                    <a:lnTo>
                      <a:pt x="12" y="40"/>
                    </a:lnTo>
                    <a:lnTo>
                      <a:pt x="8" y="40"/>
                    </a:lnTo>
                    <a:lnTo>
                      <a:pt x="4" y="40"/>
                    </a:lnTo>
                    <a:lnTo>
                      <a:pt x="2" y="38"/>
                    </a:lnTo>
                    <a:lnTo>
                      <a:pt x="2" y="40"/>
                    </a:lnTo>
                    <a:lnTo>
                      <a:pt x="0" y="40"/>
                    </a:lnTo>
                    <a:lnTo>
                      <a:pt x="0" y="26"/>
                    </a:lnTo>
                    <a:lnTo>
                      <a:pt x="2" y="32"/>
                    </a:lnTo>
                    <a:lnTo>
                      <a:pt x="6" y="36"/>
                    </a:lnTo>
                    <a:lnTo>
                      <a:pt x="8" y="38"/>
                    </a:lnTo>
                    <a:lnTo>
                      <a:pt x="12" y="38"/>
                    </a:lnTo>
                    <a:lnTo>
                      <a:pt x="16" y="38"/>
                    </a:lnTo>
                    <a:lnTo>
                      <a:pt x="18" y="36"/>
                    </a:lnTo>
                    <a:lnTo>
                      <a:pt x="20" y="34"/>
                    </a:lnTo>
                    <a:lnTo>
                      <a:pt x="20" y="32"/>
                    </a:lnTo>
                    <a:lnTo>
                      <a:pt x="20" y="30"/>
                    </a:lnTo>
                    <a:lnTo>
                      <a:pt x="18" y="28"/>
                    </a:lnTo>
                    <a:lnTo>
                      <a:pt x="14" y="24"/>
                    </a:lnTo>
                    <a:lnTo>
                      <a:pt x="10" y="22"/>
                    </a:lnTo>
                    <a:lnTo>
                      <a:pt x="4" y="20"/>
                    </a:lnTo>
                    <a:lnTo>
                      <a:pt x="2" y="16"/>
                    </a:lnTo>
                    <a:lnTo>
                      <a:pt x="0" y="14"/>
                    </a:lnTo>
                    <a:lnTo>
                      <a:pt x="0" y="10"/>
                    </a:lnTo>
                    <a:lnTo>
                      <a:pt x="0" y="6"/>
                    </a:lnTo>
                    <a:lnTo>
                      <a:pt x="2" y="2"/>
                    </a:lnTo>
                    <a:lnTo>
                      <a:pt x="6" y="0"/>
                    </a:lnTo>
                    <a:lnTo>
                      <a:pt x="12" y="0"/>
                    </a:lnTo>
                    <a:lnTo>
                      <a:pt x="14" y="0"/>
                    </a:lnTo>
                    <a:lnTo>
                      <a:pt x="18" y="0"/>
                    </a:lnTo>
                    <a:lnTo>
                      <a:pt x="20" y="2"/>
                    </a:lnTo>
                    <a:lnTo>
                      <a:pt x="22" y="2"/>
                    </a:lnTo>
                    <a:lnTo>
                      <a:pt x="22" y="0"/>
                    </a:lnTo>
                    <a:lnTo>
                      <a:pt x="24" y="0"/>
                    </a:lnTo>
                    <a:close/>
                  </a:path>
                </a:pathLst>
              </a:custGeom>
              <a:solidFill>
                <a:srgbClr val="000000"/>
              </a:solidFill>
              <a:ln w="0">
                <a:solidFill>
                  <a:srgbClr val="000000"/>
                </a:solidFill>
                <a:round/>
                <a:headEnd/>
                <a:tailEnd/>
              </a:ln>
            </p:spPr>
            <p:txBody>
              <a:bodyPr/>
              <a:lstStyle/>
              <a:p>
                <a:endParaRPr lang="en-CA"/>
              </a:p>
            </p:txBody>
          </p:sp>
          <p:sp>
            <p:nvSpPr>
              <p:cNvPr id="21663" name="Freeform 162"/>
              <p:cNvSpPr>
                <a:spLocks noEditPoints="1"/>
              </p:cNvSpPr>
              <p:nvPr/>
            </p:nvSpPr>
            <p:spPr bwMode="auto">
              <a:xfrm>
                <a:off x="1830" y="2698"/>
                <a:ext cx="32" cy="40"/>
              </a:xfrm>
              <a:custGeom>
                <a:avLst/>
                <a:gdLst>
                  <a:gd name="T0" fmla="*/ 6 w 32"/>
                  <a:gd name="T1" fmla="*/ 16 h 40"/>
                  <a:gd name="T2" fmla="*/ 6 w 32"/>
                  <a:gd name="T3" fmla="*/ 22 h 40"/>
                  <a:gd name="T4" fmla="*/ 10 w 32"/>
                  <a:gd name="T5" fmla="*/ 28 h 40"/>
                  <a:gd name="T6" fmla="*/ 14 w 32"/>
                  <a:gd name="T7" fmla="*/ 32 h 40"/>
                  <a:gd name="T8" fmla="*/ 20 w 32"/>
                  <a:gd name="T9" fmla="*/ 34 h 40"/>
                  <a:gd name="T10" fmla="*/ 24 w 32"/>
                  <a:gd name="T11" fmla="*/ 32 h 40"/>
                  <a:gd name="T12" fmla="*/ 26 w 32"/>
                  <a:gd name="T13" fmla="*/ 32 h 40"/>
                  <a:gd name="T14" fmla="*/ 30 w 32"/>
                  <a:gd name="T15" fmla="*/ 28 h 40"/>
                  <a:gd name="T16" fmla="*/ 32 w 32"/>
                  <a:gd name="T17" fmla="*/ 24 h 40"/>
                  <a:gd name="T18" fmla="*/ 32 w 32"/>
                  <a:gd name="T19" fmla="*/ 26 h 40"/>
                  <a:gd name="T20" fmla="*/ 30 w 32"/>
                  <a:gd name="T21" fmla="*/ 30 h 40"/>
                  <a:gd name="T22" fmla="*/ 28 w 32"/>
                  <a:gd name="T23" fmla="*/ 36 h 40"/>
                  <a:gd name="T24" fmla="*/ 22 w 32"/>
                  <a:gd name="T25" fmla="*/ 40 h 40"/>
                  <a:gd name="T26" fmla="*/ 16 w 32"/>
                  <a:gd name="T27" fmla="*/ 40 h 40"/>
                  <a:gd name="T28" fmla="*/ 10 w 32"/>
                  <a:gd name="T29" fmla="*/ 40 h 40"/>
                  <a:gd name="T30" fmla="*/ 4 w 32"/>
                  <a:gd name="T31" fmla="*/ 36 h 40"/>
                  <a:gd name="T32" fmla="*/ 2 w 32"/>
                  <a:gd name="T33" fmla="*/ 32 h 40"/>
                  <a:gd name="T34" fmla="*/ 0 w 32"/>
                  <a:gd name="T35" fmla="*/ 26 h 40"/>
                  <a:gd name="T36" fmla="*/ 0 w 32"/>
                  <a:gd name="T37" fmla="*/ 20 h 40"/>
                  <a:gd name="T38" fmla="*/ 0 w 32"/>
                  <a:gd name="T39" fmla="*/ 14 h 40"/>
                  <a:gd name="T40" fmla="*/ 2 w 32"/>
                  <a:gd name="T41" fmla="*/ 10 h 40"/>
                  <a:gd name="T42" fmla="*/ 4 w 32"/>
                  <a:gd name="T43" fmla="*/ 6 h 40"/>
                  <a:gd name="T44" fmla="*/ 8 w 32"/>
                  <a:gd name="T45" fmla="*/ 2 h 40"/>
                  <a:gd name="T46" fmla="*/ 12 w 32"/>
                  <a:gd name="T47" fmla="*/ 0 h 40"/>
                  <a:gd name="T48" fmla="*/ 18 w 32"/>
                  <a:gd name="T49" fmla="*/ 0 h 40"/>
                  <a:gd name="T50" fmla="*/ 24 w 32"/>
                  <a:gd name="T51" fmla="*/ 0 h 40"/>
                  <a:gd name="T52" fmla="*/ 28 w 32"/>
                  <a:gd name="T53" fmla="*/ 4 h 40"/>
                  <a:gd name="T54" fmla="*/ 32 w 32"/>
                  <a:gd name="T55" fmla="*/ 8 h 40"/>
                  <a:gd name="T56" fmla="*/ 32 w 32"/>
                  <a:gd name="T57" fmla="*/ 16 h 40"/>
                  <a:gd name="T58" fmla="*/ 6 w 32"/>
                  <a:gd name="T59" fmla="*/ 16 h 40"/>
                  <a:gd name="T60" fmla="*/ 6 w 32"/>
                  <a:gd name="T61" fmla="*/ 12 h 40"/>
                  <a:gd name="T62" fmla="*/ 24 w 32"/>
                  <a:gd name="T63" fmla="*/ 12 h 40"/>
                  <a:gd name="T64" fmla="*/ 22 w 32"/>
                  <a:gd name="T65" fmla="*/ 10 h 40"/>
                  <a:gd name="T66" fmla="*/ 22 w 32"/>
                  <a:gd name="T67" fmla="*/ 8 h 40"/>
                  <a:gd name="T68" fmla="*/ 22 w 32"/>
                  <a:gd name="T69" fmla="*/ 6 h 40"/>
                  <a:gd name="T70" fmla="*/ 20 w 32"/>
                  <a:gd name="T71" fmla="*/ 4 h 40"/>
                  <a:gd name="T72" fmla="*/ 18 w 32"/>
                  <a:gd name="T73" fmla="*/ 2 h 40"/>
                  <a:gd name="T74" fmla="*/ 14 w 32"/>
                  <a:gd name="T75" fmla="*/ 2 h 40"/>
                  <a:gd name="T76" fmla="*/ 12 w 32"/>
                  <a:gd name="T77" fmla="*/ 4 h 40"/>
                  <a:gd name="T78" fmla="*/ 8 w 32"/>
                  <a:gd name="T79" fmla="*/ 4 h 40"/>
                  <a:gd name="T80" fmla="*/ 6 w 32"/>
                  <a:gd name="T81" fmla="*/ 8 h 40"/>
                  <a:gd name="T82" fmla="*/ 6 w 32"/>
                  <a:gd name="T83" fmla="*/ 12 h 4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2"/>
                  <a:gd name="T127" fmla="*/ 0 h 40"/>
                  <a:gd name="T128" fmla="*/ 32 w 32"/>
                  <a:gd name="T129" fmla="*/ 40 h 4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2" h="40">
                    <a:moveTo>
                      <a:pt x="6" y="16"/>
                    </a:moveTo>
                    <a:lnTo>
                      <a:pt x="6" y="22"/>
                    </a:lnTo>
                    <a:lnTo>
                      <a:pt x="10" y="28"/>
                    </a:lnTo>
                    <a:lnTo>
                      <a:pt x="14" y="32"/>
                    </a:lnTo>
                    <a:lnTo>
                      <a:pt x="20" y="34"/>
                    </a:lnTo>
                    <a:lnTo>
                      <a:pt x="24" y="32"/>
                    </a:lnTo>
                    <a:lnTo>
                      <a:pt x="26" y="32"/>
                    </a:lnTo>
                    <a:lnTo>
                      <a:pt x="30" y="28"/>
                    </a:lnTo>
                    <a:lnTo>
                      <a:pt x="32" y="24"/>
                    </a:lnTo>
                    <a:lnTo>
                      <a:pt x="32" y="26"/>
                    </a:lnTo>
                    <a:lnTo>
                      <a:pt x="30" y="30"/>
                    </a:lnTo>
                    <a:lnTo>
                      <a:pt x="28" y="36"/>
                    </a:lnTo>
                    <a:lnTo>
                      <a:pt x="22" y="40"/>
                    </a:lnTo>
                    <a:lnTo>
                      <a:pt x="16" y="40"/>
                    </a:lnTo>
                    <a:lnTo>
                      <a:pt x="10" y="40"/>
                    </a:lnTo>
                    <a:lnTo>
                      <a:pt x="4" y="36"/>
                    </a:lnTo>
                    <a:lnTo>
                      <a:pt x="2" y="32"/>
                    </a:lnTo>
                    <a:lnTo>
                      <a:pt x="0" y="26"/>
                    </a:lnTo>
                    <a:lnTo>
                      <a:pt x="0" y="20"/>
                    </a:lnTo>
                    <a:lnTo>
                      <a:pt x="0" y="14"/>
                    </a:lnTo>
                    <a:lnTo>
                      <a:pt x="2" y="10"/>
                    </a:lnTo>
                    <a:lnTo>
                      <a:pt x="4" y="6"/>
                    </a:lnTo>
                    <a:lnTo>
                      <a:pt x="8" y="2"/>
                    </a:lnTo>
                    <a:lnTo>
                      <a:pt x="12" y="0"/>
                    </a:lnTo>
                    <a:lnTo>
                      <a:pt x="18" y="0"/>
                    </a:lnTo>
                    <a:lnTo>
                      <a:pt x="24" y="0"/>
                    </a:lnTo>
                    <a:lnTo>
                      <a:pt x="28" y="4"/>
                    </a:lnTo>
                    <a:lnTo>
                      <a:pt x="32" y="8"/>
                    </a:lnTo>
                    <a:lnTo>
                      <a:pt x="32" y="16"/>
                    </a:lnTo>
                    <a:lnTo>
                      <a:pt x="6" y="16"/>
                    </a:lnTo>
                    <a:close/>
                    <a:moveTo>
                      <a:pt x="6" y="12"/>
                    </a:moveTo>
                    <a:lnTo>
                      <a:pt x="24" y="12"/>
                    </a:lnTo>
                    <a:lnTo>
                      <a:pt x="22" y="10"/>
                    </a:lnTo>
                    <a:lnTo>
                      <a:pt x="22" y="8"/>
                    </a:lnTo>
                    <a:lnTo>
                      <a:pt x="22" y="6"/>
                    </a:lnTo>
                    <a:lnTo>
                      <a:pt x="20" y="4"/>
                    </a:lnTo>
                    <a:lnTo>
                      <a:pt x="18" y="2"/>
                    </a:lnTo>
                    <a:lnTo>
                      <a:pt x="14" y="2"/>
                    </a:lnTo>
                    <a:lnTo>
                      <a:pt x="12" y="4"/>
                    </a:lnTo>
                    <a:lnTo>
                      <a:pt x="8" y="4"/>
                    </a:lnTo>
                    <a:lnTo>
                      <a:pt x="6" y="8"/>
                    </a:lnTo>
                    <a:lnTo>
                      <a:pt x="6" y="12"/>
                    </a:lnTo>
                    <a:close/>
                  </a:path>
                </a:pathLst>
              </a:custGeom>
              <a:solidFill>
                <a:srgbClr val="000000"/>
              </a:solidFill>
              <a:ln w="0">
                <a:solidFill>
                  <a:srgbClr val="000000"/>
                </a:solidFill>
                <a:round/>
                <a:headEnd/>
                <a:tailEnd/>
              </a:ln>
            </p:spPr>
            <p:txBody>
              <a:bodyPr/>
              <a:lstStyle/>
              <a:p>
                <a:endParaRPr lang="en-CA"/>
              </a:p>
            </p:txBody>
          </p:sp>
          <p:sp>
            <p:nvSpPr>
              <p:cNvPr id="21664" name="Rectangle 163"/>
              <p:cNvSpPr>
                <a:spLocks noChangeArrowheads="1"/>
              </p:cNvSpPr>
              <p:nvPr/>
            </p:nvSpPr>
            <p:spPr bwMode="auto">
              <a:xfrm>
                <a:off x="1888" y="2664"/>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665" name="Rectangle 164"/>
              <p:cNvSpPr>
                <a:spLocks noChangeArrowheads="1"/>
              </p:cNvSpPr>
              <p:nvPr/>
            </p:nvSpPr>
            <p:spPr bwMode="auto">
              <a:xfrm>
                <a:off x="1904" y="2664"/>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666" name="Freeform 165"/>
              <p:cNvSpPr>
                <a:spLocks/>
              </p:cNvSpPr>
              <p:nvPr/>
            </p:nvSpPr>
            <p:spPr bwMode="auto">
              <a:xfrm>
                <a:off x="2048" y="2678"/>
                <a:ext cx="38" cy="60"/>
              </a:xfrm>
              <a:custGeom>
                <a:avLst/>
                <a:gdLst>
                  <a:gd name="T0" fmla="*/ 38 w 38"/>
                  <a:gd name="T1" fmla="*/ 48 h 60"/>
                  <a:gd name="T2" fmla="*/ 34 w 38"/>
                  <a:gd name="T3" fmla="*/ 60 h 60"/>
                  <a:gd name="T4" fmla="*/ 0 w 38"/>
                  <a:gd name="T5" fmla="*/ 60 h 60"/>
                  <a:gd name="T6" fmla="*/ 0 w 38"/>
                  <a:gd name="T7" fmla="*/ 58 h 60"/>
                  <a:gd name="T8" fmla="*/ 10 w 38"/>
                  <a:gd name="T9" fmla="*/ 50 h 60"/>
                  <a:gd name="T10" fmla="*/ 16 w 38"/>
                  <a:gd name="T11" fmla="*/ 42 h 60"/>
                  <a:gd name="T12" fmla="*/ 22 w 38"/>
                  <a:gd name="T13" fmla="*/ 36 h 60"/>
                  <a:gd name="T14" fmla="*/ 26 w 38"/>
                  <a:gd name="T15" fmla="*/ 28 h 60"/>
                  <a:gd name="T16" fmla="*/ 28 w 38"/>
                  <a:gd name="T17" fmla="*/ 20 h 60"/>
                  <a:gd name="T18" fmla="*/ 26 w 38"/>
                  <a:gd name="T19" fmla="*/ 14 h 60"/>
                  <a:gd name="T20" fmla="*/ 24 w 38"/>
                  <a:gd name="T21" fmla="*/ 10 h 60"/>
                  <a:gd name="T22" fmla="*/ 20 w 38"/>
                  <a:gd name="T23" fmla="*/ 8 h 60"/>
                  <a:gd name="T24" fmla="*/ 16 w 38"/>
                  <a:gd name="T25" fmla="*/ 6 h 60"/>
                  <a:gd name="T26" fmla="*/ 12 w 38"/>
                  <a:gd name="T27" fmla="*/ 8 h 60"/>
                  <a:gd name="T28" fmla="*/ 8 w 38"/>
                  <a:gd name="T29" fmla="*/ 10 h 60"/>
                  <a:gd name="T30" fmla="*/ 4 w 38"/>
                  <a:gd name="T31" fmla="*/ 12 h 60"/>
                  <a:gd name="T32" fmla="*/ 2 w 38"/>
                  <a:gd name="T33" fmla="*/ 16 h 60"/>
                  <a:gd name="T34" fmla="*/ 2 w 38"/>
                  <a:gd name="T35" fmla="*/ 16 h 60"/>
                  <a:gd name="T36" fmla="*/ 4 w 38"/>
                  <a:gd name="T37" fmla="*/ 10 h 60"/>
                  <a:gd name="T38" fmla="*/ 6 w 38"/>
                  <a:gd name="T39" fmla="*/ 4 h 60"/>
                  <a:gd name="T40" fmla="*/ 12 w 38"/>
                  <a:gd name="T41" fmla="*/ 2 h 60"/>
                  <a:gd name="T42" fmla="*/ 18 w 38"/>
                  <a:gd name="T43" fmla="*/ 0 h 60"/>
                  <a:gd name="T44" fmla="*/ 24 w 38"/>
                  <a:gd name="T45" fmla="*/ 2 h 60"/>
                  <a:gd name="T46" fmla="*/ 30 w 38"/>
                  <a:gd name="T47" fmla="*/ 6 h 60"/>
                  <a:gd name="T48" fmla="*/ 34 w 38"/>
                  <a:gd name="T49" fmla="*/ 10 h 60"/>
                  <a:gd name="T50" fmla="*/ 34 w 38"/>
                  <a:gd name="T51" fmla="*/ 16 h 60"/>
                  <a:gd name="T52" fmla="*/ 34 w 38"/>
                  <a:gd name="T53" fmla="*/ 20 h 60"/>
                  <a:gd name="T54" fmla="*/ 32 w 38"/>
                  <a:gd name="T55" fmla="*/ 24 h 60"/>
                  <a:gd name="T56" fmla="*/ 28 w 38"/>
                  <a:gd name="T57" fmla="*/ 32 h 60"/>
                  <a:gd name="T58" fmla="*/ 22 w 38"/>
                  <a:gd name="T59" fmla="*/ 40 h 60"/>
                  <a:gd name="T60" fmla="*/ 16 w 38"/>
                  <a:gd name="T61" fmla="*/ 46 h 60"/>
                  <a:gd name="T62" fmla="*/ 12 w 38"/>
                  <a:gd name="T63" fmla="*/ 50 h 60"/>
                  <a:gd name="T64" fmla="*/ 8 w 38"/>
                  <a:gd name="T65" fmla="*/ 54 h 60"/>
                  <a:gd name="T66" fmla="*/ 24 w 38"/>
                  <a:gd name="T67" fmla="*/ 54 h 60"/>
                  <a:gd name="T68" fmla="*/ 28 w 38"/>
                  <a:gd name="T69" fmla="*/ 54 h 60"/>
                  <a:gd name="T70" fmla="*/ 30 w 38"/>
                  <a:gd name="T71" fmla="*/ 54 h 60"/>
                  <a:gd name="T72" fmla="*/ 32 w 38"/>
                  <a:gd name="T73" fmla="*/ 52 h 60"/>
                  <a:gd name="T74" fmla="*/ 34 w 38"/>
                  <a:gd name="T75" fmla="*/ 52 h 60"/>
                  <a:gd name="T76" fmla="*/ 36 w 38"/>
                  <a:gd name="T77" fmla="*/ 50 h 60"/>
                  <a:gd name="T78" fmla="*/ 36 w 38"/>
                  <a:gd name="T79" fmla="*/ 48 h 60"/>
                  <a:gd name="T80" fmla="*/ 38 w 38"/>
                  <a:gd name="T81" fmla="*/ 48 h 6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8"/>
                  <a:gd name="T124" fmla="*/ 0 h 60"/>
                  <a:gd name="T125" fmla="*/ 38 w 38"/>
                  <a:gd name="T126" fmla="*/ 60 h 6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8" h="60">
                    <a:moveTo>
                      <a:pt x="38" y="48"/>
                    </a:moveTo>
                    <a:lnTo>
                      <a:pt x="34" y="60"/>
                    </a:lnTo>
                    <a:lnTo>
                      <a:pt x="0" y="60"/>
                    </a:lnTo>
                    <a:lnTo>
                      <a:pt x="0" y="58"/>
                    </a:lnTo>
                    <a:lnTo>
                      <a:pt x="10" y="50"/>
                    </a:lnTo>
                    <a:lnTo>
                      <a:pt x="16" y="42"/>
                    </a:lnTo>
                    <a:lnTo>
                      <a:pt x="22" y="36"/>
                    </a:lnTo>
                    <a:lnTo>
                      <a:pt x="26" y="28"/>
                    </a:lnTo>
                    <a:lnTo>
                      <a:pt x="28" y="20"/>
                    </a:lnTo>
                    <a:lnTo>
                      <a:pt x="26" y="14"/>
                    </a:lnTo>
                    <a:lnTo>
                      <a:pt x="24" y="10"/>
                    </a:lnTo>
                    <a:lnTo>
                      <a:pt x="20" y="8"/>
                    </a:lnTo>
                    <a:lnTo>
                      <a:pt x="16" y="6"/>
                    </a:lnTo>
                    <a:lnTo>
                      <a:pt x="12" y="8"/>
                    </a:lnTo>
                    <a:lnTo>
                      <a:pt x="8" y="10"/>
                    </a:lnTo>
                    <a:lnTo>
                      <a:pt x="4" y="12"/>
                    </a:lnTo>
                    <a:lnTo>
                      <a:pt x="2" y="16"/>
                    </a:lnTo>
                    <a:lnTo>
                      <a:pt x="4" y="10"/>
                    </a:lnTo>
                    <a:lnTo>
                      <a:pt x="6" y="4"/>
                    </a:lnTo>
                    <a:lnTo>
                      <a:pt x="12" y="2"/>
                    </a:lnTo>
                    <a:lnTo>
                      <a:pt x="18" y="0"/>
                    </a:lnTo>
                    <a:lnTo>
                      <a:pt x="24" y="2"/>
                    </a:lnTo>
                    <a:lnTo>
                      <a:pt x="30" y="6"/>
                    </a:lnTo>
                    <a:lnTo>
                      <a:pt x="34" y="10"/>
                    </a:lnTo>
                    <a:lnTo>
                      <a:pt x="34" y="16"/>
                    </a:lnTo>
                    <a:lnTo>
                      <a:pt x="34" y="20"/>
                    </a:lnTo>
                    <a:lnTo>
                      <a:pt x="32" y="24"/>
                    </a:lnTo>
                    <a:lnTo>
                      <a:pt x="28" y="32"/>
                    </a:lnTo>
                    <a:lnTo>
                      <a:pt x="22" y="40"/>
                    </a:lnTo>
                    <a:lnTo>
                      <a:pt x="16" y="46"/>
                    </a:lnTo>
                    <a:lnTo>
                      <a:pt x="12" y="50"/>
                    </a:lnTo>
                    <a:lnTo>
                      <a:pt x="8" y="54"/>
                    </a:lnTo>
                    <a:lnTo>
                      <a:pt x="24" y="54"/>
                    </a:lnTo>
                    <a:lnTo>
                      <a:pt x="28" y="54"/>
                    </a:lnTo>
                    <a:lnTo>
                      <a:pt x="30" y="54"/>
                    </a:lnTo>
                    <a:lnTo>
                      <a:pt x="32" y="52"/>
                    </a:lnTo>
                    <a:lnTo>
                      <a:pt x="34" y="52"/>
                    </a:lnTo>
                    <a:lnTo>
                      <a:pt x="36" y="50"/>
                    </a:lnTo>
                    <a:lnTo>
                      <a:pt x="36" y="48"/>
                    </a:lnTo>
                    <a:lnTo>
                      <a:pt x="38" y="48"/>
                    </a:lnTo>
                    <a:close/>
                  </a:path>
                </a:pathLst>
              </a:custGeom>
              <a:solidFill>
                <a:srgbClr val="000000"/>
              </a:solidFill>
              <a:ln w="0">
                <a:solidFill>
                  <a:srgbClr val="000000"/>
                </a:solidFill>
                <a:round/>
                <a:headEnd/>
                <a:tailEnd/>
              </a:ln>
            </p:spPr>
            <p:txBody>
              <a:bodyPr/>
              <a:lstStyle/>
              <a:p>
                <a:endParaRPr lang="en-CA"/>
              </a:p>
            </p:txBody>
          </p:sp>
          <p:sp>
            <p:nvSpPr>
              <p:cNvPr id="21667" name="Rectangle 166"/>
              <p:cNvSpPr>
                <a:spLocks noChangeArrowheads="1"/>
              </p:cNvSpPr>
              <p:nvPr/>
            </p:nvSpPr>
            <p:spPr bwMode="auto">
              <a:xfrm>
                <a:off x="2152" y="2664"/>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668" name="Freeform 167"/>
              <p:cNvSpPr>
                <a:spLocks noEditPoints="1"/>
              </p:cNvSpPr>
              <p:nvPr/>
            </p:nvSpPr>
            <p:spPr bwMode="auto">
              <a:xfrm>
                <a:off x="2302" y="2678"/>
                <a:ext cx="36" cy="60"/>
              </a:xfrm>
              <a:custGeom>
                <a:avLst/>
                <a:gdLst>
                  <a:gd name="T0" fmla="*/ 0 w 36"/>
                  <a:gd name="T1" fmla="*/ 30 h 60"/>
                  <a:gd name="T2" fmla="*/ 0 w 36"/>
                  <a:gd name="T3" fmla="*/ 22 h 60"/>
                  <a:gd name="T4" fmla="*/ 2 w 36"/>
                  <a:gd name="T5" fmla="*/ 14 h 60"/>
                  <a:gd name="T6" fmla="*/ 6 w 36"/>
                  <a:gd name="T7" fmla="*/ 8 h 60"/>
                  <a:gd name="T8" fmla="*/ 10 w 36"/>
                  <a:gd name="T9" fmla="*/ 4 h 60"/>
                  <a:gd name="T10" fmla="*/ 14 w 36"/>
                  <a:gd name="T11" fmla="*/ 2 h 60"/>
                  <a:gd name="T12" fmla="*/ 18 w 36"/>
                  <a:gd name="T13" fmla="*/ 0 h 60"/>
                  <a:gd name="T14" fmla="*/ 22 w 36"/>
                  <a:gd name="T15" fmla="*/ 2 h 60"/>
                  <a:gd name="T16" fmla="*/ 26 w 36"/>
                  <a:gd name="T17" fmla="*/ 4 h 60"/>
                  <a:gd name="T18" fmla="*/ 30 w 36"/>
                  <a:gd name="T19" fmla="*/ 8 h 60"/>
                  <a:gd name="T20" fmla="*/ 32 w 36"/>
                  <a:gd name="T21" fmla="*/ 14 h 60"/>
                  <a:gd name="T22" fmla="*/ 34 w 36"/>
                  <a:gd name="T23" fmla="*/ 22 h 60"/>
                  <a:gd name="T24" fmla="*/ 36 w 36"/>
                  <a:gd name="T25" fmla="*/ 30 h 60"/>
                  <a:gd name="T26" fmla="*/ 34 w 36"/>
                  <a:gd name="T27" fmla="*/ 40 h 60"/>
                  <a:gd name="T28" fmla="*/ 32 w 36"/>
                  <a:gd name="T29" fmla="*/ 48 h 60"/>
                  <a:gd name="T30" fmla="*/ 30 w 36"/>
                  <a:gd name="T31" fmla="*/ 54 h 60"/>
                  <a:gd name="T32" fmla="*/ 26 w 36"/>
                  <a:gd name="T33" fmla="*/ 58 h 60"/>
                  <a:gd name="T34" fmla="*/ 22 w 36"/>
                  <a:gd name="T35" fmla="*/ 60 h 60"/>
                  <a:gd name="T36" fmla="*/ 18 w 36"/>
                  <a:gd name="T37" fmla="*/ 60 h 60"/>
                  <a:gd name="T38" fmla="*/ 12 w 36"/>
                  <a:gd name="T39" fmla="*/ 60 h 60"/>
                  <a:gd name="T40" fmla="*/ 8 w 36"/>
                  <a:gd name="T41" fmla="*/ 56 h 60"/>
                  <a:gd name="T42" fmla="*/ 4 w 36"/>
                  <a:gd name="T43" fmla="*/ 50 h 60"/>
                  <a:gd name="T44" fmla="*/ 0 w 36"/>
                  <a:gd name="T45" fmla="*/ 42 h 60"/>
                  <a:gd name="T46" fmla="*/ 0 w 36"/>
                  <a:gd name="T47" fmla="*/ 30 h 60"/>
                  <a:gd name="T48" fmla="*/ 8 w 36"/>
                  <a:gd name="T49" fmla="*/ 32 h 60"/>
                  <a:gd name="T50" fmla="*/ 8 w 36"/>
                  <a:gd name="T51" fmla="*/ 42 h 60"/>
                  <a:gd name="T52" fmla="*/ 10 w 36"/>
                  <a:gd name="T53" fmla="*/ 52 h 60"/>
                  <a:gd name="T54" fmla="*/ 12 w 36"/>
                  <a:gd name="T55" fmla="*/ 56 h 60"/>
                  <a:gd name="T56" fmla="*/ 14 w 36"/>
                  <a:gd name="T57" fmla="*/ 58 h 60"/>
                  <a:gd name="T58" fmla="*/ 18 w 36"/>
                  <a:gd name="T59" fmla="*/ 58 h 60"/>
                  <a:gd name="T60" fmla="*/ 20 w 36"/>
                  <a:gd name="T61" fmla="*/ 58 h 60"/>
                  <a:gd name="T62" fmla="*/ 22 w 36"/>
                  <a:gd name="T63" fmla="*/ 56 h 60"/>
                  <a:gd name="T64" fmla="*/ 24 w 36"/>
                  <a:gd name="T65" fmla="*/ 54 h 60"/>
                  <a:gd name="T66" fmla="*/ 26 w 36"/>
                  <a:gd name="T67" fmla="*/ 48 h 60"/>
                  <a:gd name="T68" fmla="*/ 28 w 36"/>
                  <a:gd name="T69" fmla="*/ 40 h 60"/>
                  <a:gd name="T70" fmla="*/ 28 w 36"/>
                  <a:gd name="T71" fmla="*/ 28 h 60"/>
                  <a:gd name="T72" fmla="*/ 26 w 36"/>
                  <a:gd name="T73" fmla="*/ 20 h 60"/>
                  <a:gd name="T74" fmla="*/ 26 w 36"/>
                  <a:gd name="T75" fmla="*/ 12 h 60"/>
                  <a:gd name="T76" fmla="*/ 24 w 36"/>
                  <a:gd name="T77" fmla="*/ 8 h 60"/>
                  <a:gd name="T78" fmla="*/ 22 w 36"/>
                  <a:gd name="T79" fmla="*/ 4 h 60"/>
                  <a:gd name="T80" fmla="*/ 20 w 36"/>
                  <a:gd name="T81" fmla="*/ 4 h 60"/>
                  <a:gd name="T82" fmla="*/ 18 w 36"/>
                  <a:gd name="T83" fmla="*/ 4 h 60"/>
                  <a:gd name="T84" fmla="*/ 14 w 36"/>
                  <a:gd name="T85" fmla="*/ 4 h 60"/>
                  <a:gd name="T86" fmla="*/ 12 w 36"/>
                  <a:gd name="T87" fmla="*/ 6 h 60"/>
                  <a:gd name="T88" fmla="*/ 10 w 36"/>
                  <a:gd name="T89" fmla="*/ 10 h 60"/>
                  <a:gd name="T90" fmla="*/ 8 w 36"/>
                  <a:gd name="T91" fmla="*/ 16 h 60"/>
                  <a:gd name="T92" fmla="*/ 8 w 36"/>
                  <a:gd name="T93" fmla="*/ 24 h 60"/>
                  <a:gd name="T94" fmla="*/ 8 w 36"/>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0" y="22"/>
                    </a:lnTo>
                    <a:lnTo>
                      <a:pt x="2" y="14"/>
                    </a:lnTo>
                    <a:lnTo>
                      <a:pt x="6" y="8"/>
                    </a:lnTo>
                    <a:lnTo>
                      <a:pt x="10" y="4"/>
                    </a:lnTo>
                    <a:lnTo>
                      <a:pt x="14" y="2"/>
                    </a:lnTo>
                    <a:lnTo>
                      <a:pt x="18" y="0"/>
                    </a:lnTo>
                    <a:lnTo>
                      <a:pt x="22" y="2"/>
                    </a:lnTo>
                    <a:lnTo>
                      <a:pt x="26" y="4"/>
                    </a:lnTo>
                    <a:lnTo>
                      <a:pt x="30" y="8"/>
                    </a:lnTo>
                    <a:lnTo>
                      <a:pt x="32" y="14"/>
                    </a:lnTo>
                    <a:lnTo>
                      <a:pt x="34" y="22"/>
                    </a:lnTo>
                    <a:lnTo>
                      <a:pt x="36" y="30"/>
                    </a:lnTo>
                    <a:lnTo>
                      <a:pt x="34" y="40"/>
                    </a:lnTo>
                    <a:lnTo>
                      <a:pt x="32" y="48"/>
                    </a:lnTo>
                    <a:lnTo>
                      <a:pt x="30" y="54"/>
                    </a:lnTo>
                    <a:lnTo>
                      <a:pt x="26" y="58"/>
                    </a:lnTo>
                    <a:lnTo>
                      <a:pt x="22" y="60"/>
                    </a:lnTo>
                    <a:lnTo>
                      <a:pt x="18" y="60"/>
                    </a:lnTo>
                    <a:lnTo>
                      <a:pt x="12" y="60"/>
                    </a:lnTo>
                    <a:lnTo>
                      <a:pt x="8" y="56"/>
                    </a:lnTo>
                    <a:lnTo>
                      <a:pt x="4" y="50"/>
                    </a:lnTo>
                    <a:lnTo>
                      <a:pt x="0" y="42"/>
                    </a:lnTo>
                    <a:lnTo>
                      <a:pt x="0" y="30"/>
                    </a:lnTo>
                    <a:close/>
                    <a:moveTo>
                      <a:pt x="8" y="32"/>
                    </a:moveTo>
                    <a:lnTo>
                      <a:pt x="8" y="42"/>
                    </a:lnTo>
                    <a:lnTo>
                      <a:pt x="10" y="52"/>
                    </a:lnTo>
                    <a:lnTo>
                      <a:pt x="12" y="56"/>
                    </a:lnTo>
                    <a:lnTo>
                      <a:pt x="14" y="58"/>
                    </a:lnTo>
                    <a:lnTo>
                      <a:pt x="18" y="58"/>
                    </a:lnTo>
                    <a:lnTo>
                      <a:pt x="20" y="58"/>
                    </a:lnTo>
                    <a:lnTo>
                      <a:pt x="22" y="56"/>
                    </a:lnTo>
                    <a:lnTo>
                      <a:pt x="24" y="54"/>
                    </a:lnTo>
                    <a:lnTo>
                      <a:pt x="26" y="48"/>
                    </a:lnTo>
                    <a:lnTo>
                      <a:pt x="28" y="40"/>
                    </a:lnTo>
                    <a:lnTo>
                      <a:pt x="28" y="28"/>
                    </a:lnTo>
                    <a:lnTo>
                      <a:pt x="26" y="20"/>
                    </a:lnTo>
                    <a:lnTo>
                      <a:pt x="26" y="12"/>
                    </a:lnTo>
                    <a:lnTo>
                      <a:pt x="24" y="8"/>
                    </a:lnTo>
                    <a:lnTo>
                      <a:pt x="22" y="4"/>
                    </a:lnTo>
                    <a:lnTo>
                      <a:pt x="20" y="4"/>
                    </a:lnTo>
                    <a:lnTo>
                      <a:pt x="18" y="4"/>
                    </a:lnTo>
                    <a:lnTo>
                      <a:pt x="14" y="4"/>
                    </a:lnTo>
                    <a:lnTo>
                      <a:pt x="12" y="6"/>
                    </a:lnTo>
                    <a:lnTo>
                      <a:pt x="10" y="10"/>
                    </a:lnTo>
                    <a:lnTo>
                      <a:pt x="8" y="16"/>
                    </a:lnTo>
                    <a:lnTo>
                      <a:pt x="8" y="24"/>
                    </a:lnTo>
                    <a:lnTo>
                      <a:pt x="8" y="32"/>
                    </a:lnTo>
                    <a:close/>
                  </a:path>
                </a:pathLst>
              </a:custGeom>
              <a:solidFill>
                <a:srgbClr val="000000"/>
              </a:solidFill>
              <a:ln w="0">
                <a:solidFill>
                  <a:srgbClr val="000000"/>
                </a:solidFill>
                <a:round/>
                <a:headEnd/>
                <a:tailEnd/>
              </a:ln>
            </p:spPr>
            <p:txBody>
              <a:bodyPr/>
              <a:lstStyle/>
              <a:p>
                <a:endParaRPr lang="en-CA"/>
              </a:p>
            </p:txBody>
          </p:sp>
          <p:sp>
            <p:nvSpPr>
              <p:cNvPr id="21669" name="Rectangle 168"/>
              <p:cNvSpPr>
                <a:spLocks noChangeArrowheads="1"/>
              </p:cNvSpPr>
              <p:nvPr/>
            </p:nvSpPr>
            <p:spPr bwMode="auto">
              <a:xfrm>
                <a:off x="2496" y="2664"/>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670" name="Freeform 169"/>
              <p:cNvSpPr>
                <a:spLocks noEditPoints="1"/>
              </p:cNvSpPr>
              <p:nvPr/>
            </p:nvSpPr>
            <p:spPr bwMode="auto">
              <a:xfrm>
                <a:off x="2638" y="2678"/>
                <a:ext cx="38" cy="60"/>
              </a:xfrm>
              <a:custGeom>
                <a:avLst/>
                <a:gdLst>
                  <a:gd name="T0" fmla="*/ 0 w 38"/>
                  <a:gd name="T1" fmla="*/ 30 h 60"/>
                  <a:gd name="T2" fmla="*/ 2 w 38"/>
                  <a:gd name="T3" fmla="*/ 22 h 60"/>
                  <a:gd name="T4" fmla="*/ 4 w 38"/>
                  <a:gd name="T5" fmla="*/ 14 h 60"/>
                  <a:gd name="T6" fmla="*/ 8 w 38"/>
                  <a:gd name="T7" fmla="*/ 8 h 60"/>
                  <a:gd name="T8" fmla="*/ 12 w 38"/>
                  <a:gd name="T9" fmla="*/ 4 h 60"/>
                  <a:gd name="T10" fmla="*/ 16 w 38"/>
                  <a:gd name="T11" fmla="*/ 2 h 60"/>
                  <a:gd name="T12" fmla="*/ 20 w 38"/>
                  <a:gd name="T13" fmla="*/ 0 h 60"/>
                  <a:gd name="T14" fmla="*/ 24 w 38"/>
                  <a:gd name="T15" fmla="*/ 2 h 60"/>
                  <a:gd name="T16" fmla="*/ 28 w 38"/>
                  <a:gd name="T17" fmla="*/ 4 h 60"/>
                  <a:gd name="T18" fmla="*/ 30 w 38"/>
                  <a:gd name="T19" fmla="*/ 8 h 60"/>
                  <a:gd name="T20" fmla="*/ 34 w 38"/>
                  <a:gd name="T21" fmla="*/ 14 h 60"/>
                  <a:gd name="T22" fmla="*/ 36 w 38"/>
                  <a:gd name="T23" fmla="*/ 22 h 60"/>
                  <a:gd name="T24" fmla="*/ 38 w 38"/>
                  <a:gd name="T25" fmla="*/ 30 h 60"/>
                  <a:gd name="T26" fmla="*/ 36 w 38"/>
                  <a:gd name="T27" fmla="*/ 40 h 60"/>
                  <a:gd name="T28" fmla="*/ 34 w 38"/>
                  <a:gd name="T29" fmla="*/ 48 h 60"/>
                  <a:gd name="T30" fmla="*/ 32 w 38"/>
                  <a:gd name="T31" fmla="*/ 54 h 60"/>
                  <a:gd name="T32" fmla="*/ 28 w 38"/>
                  <a:gd name="T33" fmla="*/ 58 h 60"/>
                  <a:gd name="T34" fmla="*/ 22 w 38"/>
                  <a:gd name="T35" fmla="*/ 60 h 60"/>
                  <a:gd name="T36" fmla="*/ 18 w 38"/>
                  <a:gd name="T37" fmla="*/ 60 h 60"/>
                  <a:gd name="T38" fmla="*/ 14 w 38"/>
                  <a:gd name="T39" fmla="*/ 60 h 60"/>
                  <a:gd name="T40" fmla="*/ 10 w 38"/>
                  <a:gd name="T41" fmla="*/ 56 h 60"/>
                  <a:gd name="T42" fmla="*/ 6 w 38"/>
                  <a:gd name="T43" fmla="*/ 50 h 60"/>
                  <a:gd name="T44" fmla="*/ 2 w 38"/>
                  <a:gd name="T45" fmla="*/ 42 h 60"/>
                  <a:gd name="T46" fmla="*/ 0 w 38"/>
                  <a:gd name="T47" fmla="*/ 30 h 60"/>
                  <a:gd name="T48" fmla="*/ 8 w 38"/>
                  <a:gd name="T49" fmla="*/ 32 h 60"/>
                  <a:gd name="T50" fmla="*/ 10 w 38"/>
                  <a:gd name="T51" fmla="*/ 42 h 60"/>
                  <a:gd name="T52" fmla="*/ 12 w 38"/>
                  <a:gd name="T53" fmla="*/ 52 h 60"/>
                  <a:gd name="T54" fmla="*/ 14 w 38"/>
                  <a:gd name="T55" fmla="*/ 56 h 60"/>
                  <a:gd name="T56" fmla="*/ 16 w 38"/>
                  <a:gd name="T57" fmla="*/ 58 h 60"/>
                  <a:gd name="T58" fmla="*/ 18 w 38"/>
                  <a:gd name="T59" fmla="*/ 58 h 60"/>
                  <a:gd name="T60" fmla="*/ 22 w 38"/>
                  <a:gd name="T61" fmla="*/ 58 h 60"/>
                  <a:gd name="T62" fmla="*/ 24 w 38"/>
                  <a:gd name="T63" fmla="*/ 56 h 60"/>
                  <a:gd name="T64" fmla="*/ 26 w 38"/>
                  <a:gd name="T65" fmla="*/ 54 h 60"/>
                  <a:gd name="T66" fmla="*/ 28 w 38"/>
                  <a:gd name="T67" fmla="*/ 48 h 60"/>
                  <a:gd name="T68" fmla="*/ 28 w 38"/>
                  <a:gd name="T69" fmla="*/ 40 h 60"/>
                  <a:gd name="T70" fmla="*/ 30 w 38"/>
                  <a:gd name="T71" fmla="*/ 28 h 60"/>
                  <a:gd name="T72" fmla="*/ 28 w 38"/>
                  <a:gd name="T73" fmla="*/ 20 h 60"/>
                  <a:gd name="T74" fmla="*/ 28 w 38"/>
                  <a:gd name="T75" fmla="*/ 12 h 60"/>
                  <a:gd name="T76" fmla="*/ 26 w 38"/>
                  <a:gd name="T77" fmla="*/ 8 h 60"/>
                  <a:gd name="T78" fmla="*/ 24 w 38"/>
                  <a:gd name="T79" fmla="*/ 4 h 60"/>
                  <a:gd name="T80" fmla="*/ 22 w 38"/>
                  <a:gd name="T81" fmla="*/ 4 h 60"/>
                  <a:gd name="T82" fmla="*/ 20 w 38"/>
                  <a:gd name="T83" fmla="*/ 4 h 60"/>
                  <a:gd name="T84" fmla="*/ 16 w 38"/>
                  <a:gd name="T85" fmla="*/ 4 h 60"/>
                  <a:gd name="T86" fmla="*/ 14 w 38"/>
                  <a:gd name="T87" fmla="*/ 6 h 60"/>
                  <a:gd name="T88" fmla="*/ 12 w 38"/>
                  <a:gd name="T89" fmla="*/ 10 h 60"/>
                  <a:gd name="T90" fmla="*/ 10 w 38"/>
                  <a:gd name="T91" fmla="*/ 16 h 60"/>
                  <a:gd name="T92" fmla="*/ 10 w 38"/>
                  <a:gd name="T93" fmla="*/ 24 h 60"/>
                  <a:gd name="T94" fmla="*/ 8 w 38"/>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8"/>
                  <a:gd name="T145" fmla="*/ 0 h 60"/>
                  <a:gd name="T146" fmla="*/ 38 w 38"/>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8" h="60">
                    <a:moveTo>
                      <a:pt x="0" y="30"/>
                    </a:moveTo>
                    <a:lnTo>
                      <a:pt x="2" y="22"/>
                    </a:lnTo>
                    <a:lnTo>
                      <a:pt x="4" y="14"/>
                    </a:lnTo>
                    <a:lnTo>
                      <a:pt x="8" y="8"/>
                    </a:lnTo>
                    <a:lnTo>
                      <a:pt x="12" y="4"/>
                    </a:lnTo>
                    <a:lnTo>
                      <a:pt x="16" y="2"/>
                    </a:lnTo>
                    <a:lnTo>
                      <a:pt x="20" y="0"/>
                    </a:lnTo>
                    <a:lnTo>
                      <a:pt x="24" y="2"/>
                    </a:lnTo>
                    <a:lnTo>
                      <a:pt x="28" y="4"/>
                    </a:lnTo>
                    <a:lnTo>
                      <a:pt x="30" y="8"/>
                    </a:lnTo>
                    <a:lnTo>
                      <a:pt x="34" y="14"/>
                    </a:lnTo>
                    <a:lnTo>
                      <a:pt x="36" y="22"/>
                    </a:lnTo>
                    <a:lnTo>
                      <a:pt x="38" y="30"/>
                    </a:lnTo>
                    <a:lnTo>
                      <a:pt x="36" y="40"/>
                    </a:lnTo>
                    <a:lnTo>
                      <a:pt x="34" y="48"/>
                    </a:lnTo>
                    <a:lnTo>
                      <a:pt x="32" y="54"/>
                    </a:lnTo>
                    <a:lnTo>
                      <a:pt x="28" y="58"/>
                    </a:lnTo>
                    <a:lnTo>
                      <a:pt x="22" y="60"/>
                    </a:lnTo>
                    <a:lnTo>
                      <a:pt x="18" y="60"/>
                    </a:lnTo>
                    <a:lnTo>
                      <a:pt x="14" y="60"/>
                    </a:lnTo>
                    <a:lnTo>
                      <a:pt x="10" y="56"/>
                    </a:lnTo>
                    <a:lnTo>
                      <a:pt x="6" y="50"/>
                    </a:lnTo>
                    <a:lnTo>
                      <a:pt x="2" y="42"/>
                    </a:lnTo>
                    <a:lnTo>
                      <a:pt x="0" y="30"/>
                    </a:lnTo>
                    <a:close/>
                    <a:moveTo>
                      <a:pt x="8" y="32"/>
                    </a:moveTo>
                    <a:lnTo>
                      <a:pt x="10" y="42"/>
                    </a:lnTo>
                    <a:lnTo>
                      <a:pt x="12" y="52"/>
                    </a:lnTo>
                    <a:lnTo>
                      <a:pt x="14" y="56"/>
                    </a:lnTo>
                    <a:lnTo>
                      <a:pt x="16" y="58"/>
                    </a:lnTo>
                    <a:lnTo>
                      <a:pt x="18" y="58"/>
                    </a:lnTo>
                    <a:lnTo>
                      <a:pt x="22" y="58"/>
                    </a:lnTo>
                    <a:lnTo>
                      <a:pt x="24" y="56"/>
                    </a:lnTo>
                    <a:lnTo>
                      <a:pt x="26" y="54"/>
                    </a:lnTo>
                    <a:lnTo>
                      <a:pt x="28" y="48"/>
                    </a:lnTo>
                    <a:lnTo>
                      <a:pt x="28" y="40"/>
                    </a:lnTo>
                    <a:lnTo>
                      <a:pt x="30" y="28"/>
                    </a:lnTo>
                    <a:lnTo>
                      <a:pt x="28" y="20"/>
                    </a:lnTo>
                    <a:lnTo>
                      <a:pt x="28" y="12"/>
                    </a:lnTo>
                    <a:lnTo>
                      <a:pt x="26" y="8"/>
                    </a:lnTo>
                    <a:lnTo>
                      <a:pt x="24" y="4"/>
                    </a:lnTo>
                    <a:lnTo>
                      <a:pt x="22" y="4"/>
                    </a:lnTo>
                    <a:lnTo>
                      <a:pt x="20" y="4"/>
                    </a:lnTo>
                    <a:lnTo>
                      <a:pt x="16" y="4"/>
                    </a:lnTo>
                    <a:lnTo>
                      <a:pt x="14" y="6"/>
                    </a:lnTo>
                    <a:lnTo>
                      <a:pt x="12" y="10"/>
                    </a:lnTo>
                    <a:lnTo>
                      <a:pt x="10" y="16"/>
                    </a:lnTo>
                    <a:lnTo>
                      <a:pt x="10" y="24"/>
                    </a:lnTo>
                    <a:lnTo>
                      <a:pt x="8" y="32"/>
                    </a:lnTo>
                    <a:close/>
                  </a:path>
                </a:pathLst>
              </a:custGeom>
              <a:solidFill>
                <a:srgbClr val="000000"/>
              </a:solidFill>
              <a:ln w="0">
                <a:solidFill>
                  <a:srgbClr val="000000"/>
                </a:solidFill>
                <a:round/>
                <a:headEnd/>
                <a:tailEnd/>
              </a:ln>
            </p:spPr>
            <p:txBody>
              <a:bodyPr/>
              <a:lstStyle/>
              <a:p>
                <a:endParaRPr lang="en-CA"/>
              </a:p>
            </p:txBody>
          </p:sp>
          <p:sp>
            <p:nvSpPr>
              <p:cNvPr id="21671" name="Rectangle 170"/>
              <p:cNvSpPr>
                <a:spLocks noChangeArrowheads="1"/>
              </p:cNvSpPr>
              <p:nvPr/>
            </p:nvSpPr>
            <p:spPr bwMode="auto">
              <a:xfrm>
                <a:off x="2784" y="2664"/>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672" name="Freeform 171"/>
              <p:cNvSpPr>
                <a:spLocks noEditPoints="1"/>
              </p:cNvSpPr>
              <p:nvPr/>
            </p:nvSpPr>
            <p:spPr bwMode="auto">
              <a:xfrm>
                <a:off x="2934" y="2678"/>
                <a:ext cx="36" cy="60"/>
              </a:xfrm>
              <a:custGeom>
                <a:avLst/>
                <a:gdLst>
                  <a:gd name="T0" fmla="*/ 0 w 36"/>
                  <a:gd name="T1" fmla="*/ 30 h 60"/>
                  <a:gd name="T2" fmla="*/ 0 w 36"/>
                  <a:gd name="T3" fmla="*/ 22 h 60"/>
                  <a:gd name="T4" fmla="*/ 2 w 36"/>
                  <a:gd name="T5" fmla="*/ 14 h 60"/>
                  <a:gd name="T6" fmla="*/ 6 w 36"/>
                  <a:gd name="T7" fmla="*/ 8 h 60"/>
                  <a:gd name="T8" fmla="*/ 10 w 36"/>
                  <a:gd name="T9" fmla="*/ 4 h 60"/>
                  <a:gd name="T10" fmla="*/ 14 w 36"/>
                  <a:gd name="T11" fmla="*/ 2 h 60"/>
                  <a:gd name="T12" fmla="*/ 18 w 36"/>
                  <a:gd name="T13" fmla="*/ 0 h 60"/>
                  <a:gd name="T14" fmla="*/ 22 w 36"/>
                  <a:gd name="T15" fmla="*/ 2 h 60"/>
                  <a:gd name="T16" fmla="*/ 26 w 36"/>
                  <a:gd name="T17" fmla="*/ 4 h 60"/>
                  <a:gd name="T18" fmla="*/ 30 w 36"/>
                  <a:gd name="T19" fmla="*/ 8 h 60"/>
                  <a:gd name="T20" fmla="*/ 32 w 36"/>
                  <a:gd name="T21" fmla="*/ 14 h 60"/>
                  <a:gd name="T22" fmla="*/ 34 w 36"/>
                  <a:gd name="T23" fmla="*/ 22 h 60"/>
                  <a:gd name="T24" fmla="*/ 36 w 36"/>
                  <a:gd name="T25" fmla="*/ 30 h 60"/>
                  <a:gd name="T26" fmla="*/ 34 w 36"/>
                  <a:gd name="T27" fmla="*/ 40 h 60"/>
                  <a:gd name="T28" fmla="*/ 32 w 36"/>
                  <a:gd name="T29" fmla="*/ 48 h 60"/>
                  <a:gd name="T30" fmla="*/ 30 w 36"/>
                  <a:gd name="T31" fmla="*/ 54 h 60"/>
                  <a:gd name="T32" fmla="*/ 26 w 36"/>
                  <a:gd name="T33" fmla="*/ 58 h 60"/>
                  <a:gd name="T34" fmla="*/ 22 w 36"/>
                  <a:gd name="T35" fmla="*/ 60 h 60"/>
                  <a:gd name="T36" fmla="*/ 18 w 36"/>
                  <a:gd name="T37" fmla="*/ 60 h 60"/>
                  <a:gd name="T38" fmla="*/ 12 w 36"/>
                  <a:gd name="T39" fmla="*/ 60 h 60"/>
                  <a:gd name="T40" fmla="*/ 8 w 36"/>
                  <a:gd name="T41" fmla="*/ 56 h 60"/>
                  <a:gd name="T42" fmla="*/ 4 w 36"/>
                  <a:gd name="T43" fmla="*/ 50 h 60"/>
                  <a:gd name="T44" fmla="*/ 0 w 36"/>
                  <a:gd name="T45" fmla="*/ 42 h 60"/>
                  <a:gd name="T46" fmla="*/ 0 w 36"/>
                  <a:gd name="T47" fmla="*/ 30 h 60"/>
                  <a:gd name="T48" fmla="*/ 8 w 36"/>
                  <a:gd name="T49" fmla="*/ 32 h 60"/>
                  <a:gd name="T50" fmla="*/ 8 w 36"/>
                  <a:gd name="T51" fmla="*/ 42 h 60"/>
                  <a:gd name="T52" fmla="*/ 10 w 36"/>
                  <a:gd name="T53" fmla="*/ 52 h 60"/>
                  <a:gd name="T54" fmla="*/ 12 w 36"/>
                  <a:gd name="T55" fmla="*/ 56 h 60"/>
                  <a:gd name="T56" fmla="*/ 14 w 36"/>
                  <a:gd name="T57" fmla="*/ 58 h 60"/>
                  <a:gd name="T58" fmla="*/ 18 w 36"/>
                  <a:gd name="T59" fmla="*/ 58 h 60"/>
                  <a:gd name="T60" fmla="*/ 20 w 36"/>
                  <a:gd name="T61" fmla="*/ 58 h 60"/>
                  <a:gd name="T62" fmla="*/ 22 w 36"/>
                  <a:gd name="T63" fmla="*/ 56 h 60"/>
                  <a:gd name="T64" fmla="*/ 24 w 36"/>
                  <a:gd name="T65" fmla="*/ 54 h 60"/>
                  <a:gd name="T66" fmla="*/ 26 w 36"/>
                  <a:gd name="T67" fmla="*/ 48 h 60"/>
                  <a:gd name="T68" fmla="*/ 26 w 36"/>
                  <a:gd name="T69" fmla="*/ 40 h 60"/>
                  <a:gd name="T70" fmla="*/ 28 w 36"/>
                  <a:gd name="T71" fmla="*/ 28 h 60"/>
                  <a:gd name="T72" fmla="*/ 26 w 36"/>
                  <a:gd name="T73" fmla="*/ 20 h 60"/>
                  <a:gd name="T74" fmla="*/ 26 w 36"/>
                  <a:gd name="T75" fmla="*/ 12 h 60"/>
                  <a:gd name="T76" fmla="*/ 24 w 36"/>
                  <a:gd name="T77" fmla="*/ 8 h 60"/>
                  <a:gd name="T78" fmla="*/ 22 w 36"/>
                  <a:gd name="T79" fmla="*/ 4 h 60"/>
                  <a:gd name="T80" fmla="*/ 20 w 36"/>
                  <a:gd name="T81" fmla="*/ 4 h 60"/>
                  <a:gd name="T82" fmla="*/ 18 w 36"/>
                  <a:gd name="T83" fmla="*/ 4 h 60"/>
                  <a:gd name="T84" fmla="*/ 14 w 36"/>
                  <a:gd name="T85" fmla="*/ 4 h 60"/>
                  <a:gd name="T86" fmla="*/ 12 w 36"/>
                  <a:gd name="T87" fmla="*/ 6 h 60"/>
                  <a:gd name="T88" fmla="*/ 10 w 36"/>
                  <a:gd name="T89" fmla="*/ 10 h 60"/>
                  <a:gd name="T90" fmla="*/ 8 w 36"/>
                  <a:gd name="T91" fmla="*/ 16 h 60"/>
                  <a:gd name="T92" fmla="*/ 8 w 36"/>
                  <a:gd name="T93" fmla="*/ 24 h 60"/>
                  <a:gd name="T94" fmla="*/ 8 w 36"/>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0" y="22"/>
                    </a:lnTo>
                    <a:lnTo>
                      <a:pt x="2" y="14"/>
                    </a:lnTo>
                    <a:lnTo>
                      <a:pt x="6" y="8"/>
                    </a:lnTo>
                    <a:lnTo>
                      <a:pt x="10" y="4"/>
                    </a:lnTo>
                    <a:lnTo>
                      <a:pt x="14" y="2"/>
                    </a:lnTo>
                    <a:lnTo>
                      <a:pt x="18" y="0"/>
                    </a:lnTo>
                    <a:lnTo>
                      <a:pt x="22" y="2"/>
                    </a:lnTo>
                    <a:lnTo>
                      <a:pt x="26" y="4"/>
                    </a:lnTo>
                    <a:lnTo>
                      <a:pt x="30" y="8"/>
                    </a:lnTo>
                    <a:lnTo>
                      <a:pt x="32" y="14"/>
                    </a:lnTo>
                    <a:lnTo>
                      <a:pt x="34" y="22"/>
                    </a:lnTo>
                    <a:lnTo>
                      <a:pt x="36" y="30"/>
                    </a:lnTo>
                    <a:lnTo>
                      <a:pt x="34" y="40"/>
                    </a:lnTo>
                    <a:lnTo>
                      <a:pt x="32" y="48"/>
                    </a:lnTo>
                    <a:lnTo>
                      <a:pt x="30" y="54"/>
                    </a:lnTo>
                    <a:lnTo>
                      <a:pt x="26" y="58"/>
                    </a:lnTo>
                    <a:lnTo>
                      <a:pt x="22" y="60"/>
                    </a:lnTo>
                    <a:lnTo>
                      <a:pt x="18" y="60"/>
                    </a:lnTo>
                    <a:lnTo>
                      <a:pt x="12" y="60"/>
                    </a:lnTo>
                    <a:lnTo>
                      <a:pt x="8" y="56"/>
                    </a:lnTo>
                    <a:lnTo>
                      <a:pt x="4" y="50"/>
                    </a:lnTo>
                    <a:lnTo>
                      <a:pt x="0" y="42"/>
                    </a:lnTo>
                    <a:lnTo>
                      <a:pt x="0" y="30"/>
                    </a:lnTo>
                    <a:close/>
                    <a:moveTo>
                      <a:pt x="8" y="32"/>
                    </a:moveTo>
                    <a:lnTo>
                      <a:pt x="8" y="42"/>
                    </a:lnTo>
                    <a:lnTo>
                      <a:pt x="10" y="52"/>
                    </a:lnTo>
                    <a:lnTo>
                      <a:pt x="12" y="56"/>
                    </a:lnTo>
                    <a:lnTo>
                      <a:pt x="14" y="58"/>
                    </a:lnTo>
                    <a:lnTo>
                      <a:pt x="18" y="58"/>
                    </a:lnTo>
                    <a:lnTo>
                      <a:pt x="20" y="58"/>
                    </a:lnTo>
                    <a:lnTo>
                      <a:pt x="22" y="56"/>
                    </a:lnTo>
                    <a:lnTo>
                      <a:pt x="24" y="54"/>
                    </a:lnTo>
                    <a:lnTo>
                      <a:pt x="26" y="48"/>
                    </a:lnTo>
                    <a:lnTo>
                      <a:pt x="26" y="40"/>
                    </a:lnTo>
                    <a:lnTo>
                      <a:pt x="28" y="28"/>
                    </a:lnTo>
                    <a:lnTo>
                      <a:pt x="26" y="20"/>
                    </a:lnTo>
                    <a:lnTo>
                      <a:pt x="26" y="12"/>
                    </a:lnTo>
                    <a:lnTo>
                      <a:pt x="24" y="8"/>
                    </a:lnTo>
                    <a:lnTo>
                      <a:pt x="22" y="4"/>
                    </a:lnTo>
                    <a:lnTo>
                      <a:pt x="20" y="4"/>
                    </a:lnTo>
                    <a:lnTo>
                      <a:pt x="18" y="4"/>
                    </a:lnTo>
                    <a:lnTo>
                      <a:pt x="14" y="4"/>
                    </a:lnTo>
                    <a:lnTo>
                      <a:pt x="12" y="6"/>
                    </a:lnTo>
                    <a:lnTo>
                      <a:pt x="10" y="10"/>
                    </a:lnTo>
                    <a:lnTo>
                      <a:pt x="8" y="16"/>
                    </a:lnTo>
                    <a:lnTo>
                      <a:pt x="8" y="24"/>
                    </a:lnTo>
                    <a:lnTo>
                      <a:pt x="8" y="32"/>
                    </a:lnTo>
                    <a:close/>
                  </a:path>
                </a:pathLst>
              </a:custGeom>
              <a:solidFill>
                <a:srgbClr val="000000"/>
              </a:solidFill>
              <a:ln w="0">
                <a:solidFill>
                  <a:srgbClr val="000000"/>
                </a:solidFill>
                <a:round/>
                <a:headEnd/>
                <a:tailEnd/>
              </a:ln>
            </p:spPr>
            <p:txBody>
              <a:bodyPr/>
              <a:lstStyle/>
              <a:p>
                <a:endParaRPr lang="en-CA"/>
              </a:p>
            </p:txBody>
          </p:sp>
          <p:sp>
            <p:nvSpPr>
              <p:cNvPr id="21673" name="Rectangle 172"/>
              <p:cNvSpPr>
                <a:spLocks noChangeArrowheads="1"/>
              </p:cNvSpPr>
              <p:nvPr/>
            </p:nvSpPr>
            <p:spPr bwMode="auto">
              <a:xfrm>
                <a:off x="3080" y="2664"/>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674" name="Freeform 173"/>
              <p:cNvSpPr>
                <a:spLocks noEditPoints="1"/>
              </p:cNvSpPr>
              <p:nvPr/>
            </p:nvSpPr>
            <p:spPr bwMode="auto">
              <a:xfrm>
                <a:off x="3228" y="2678"/>
                <a:ext cx="36" cy="60"/>
              </a:xfrm>
              <a:custGeom>
                <a:avLst/>
                <a:gdLst>
                  <a:gd name="T0" fmla="*/ 0 w 36"/>
                  <a:gd name="T1" fmla="*/ 30 h 60"/>
                  <a:gd name="T2" fmla="*/ 0 w 36"/>
                  <a:gd name="T3" fmla="*/ 22 h 60"/>
                  <a:gd name="T4" fmla="*/ 2 w 36"/>
                  <a:gd name="T5" fmla="*/ 14 h 60"/>
                  <a:gd name="T6" fmla="*/ 6 w 36"/>
                  <a:gd name="T7" fmla="*/ 8 h 60"/>
                  <a:gd name="T8" fmla="*/ 10 w 36"/>
                  <a:gd name="T9" fmla="*/ 4 h 60"/>
                  <a:gd name="T10" fmla="*/ 14 w 36"/>
                  <a:gd name="T11" fmla="*/ 2 h 60"/>
                  <a:gd name="T12" fmla="*/ 18 w 36"/>
                  <a:gd name="T13" fmla="*/ 0 h 60"/>
                  <a:gd name="T14" fmla="*/ 22 w 36"/>
                  <a:gd name="T15" fmla="*/ 2 h 60"/>
                  <a:gd name="T16" fmla="*/ 26 w 36"/>
                  <a:gd name="T17" fmla="*/ 4 h 60"/>
                  <a:gd name="T18" fmla="*/ 30 w 36"/>
                  <a:gd name="T19" fmla="*/ 8 h 60"/>
                  <a:gd name="T20" fmla="*/ 34 w 36"/>
                  <a:gd name="T21" fmla="*/ 14 h 60"/>
                  <a:gd name="T22" fmla="*/ 36 w 36"/>
                  <a:gd name="T23" fmla="*/ 22 h 60"/>
                  <a:gd name="T24" fmla="*/ 36 w 36"/>
                  <a:gd name="T25" fmla="*/ 30 h 60"/>
                  <a:gd name="T26" fmla="*/ 36 w 36"/>
                  <a:gd name="T27" fmla="*/ 40 h 60"/>
                  <a:gd name="T28" fmla="*/ 34 w 36"/>
                  <a:gd name="T29" fmla="*/ 48 h 60"/>
                  <a:gd name="T30" fmla="*/ 30 w 36"/>
                  <a:gd name="T31" fmla="*/ 54 h 60"/>
                  <a:gd name="T32" fmla="*/ 26 w 36"/>
                  <a:gd name="T33" fmla="*/ 58 h 60"/>
                  <a:gd name="T34" fmla="*/ 22 w 36"/>
                  <a:gd name="T35" fmla="*/ 60 h 60"/>
                  <a:gd name="T36" fmla="*/ 18 w 36"/>
                  <a:gd name="T37" fmla="*/ 60 h 60"/>
                  <a:gd name="T38" fmla="*/ 12 w 36"/>
                  <a:gd name="T39" fmla="*/ 60 h 60"/>
                  <a:gd name="T40" fmla="*/ 8 w 36"/>
                  <a:gd name="T41" fmla="*/ 56 h 60"/>
                  <a:gd name="T42" fmla="*/ 4 w 36"/>
                  <a:gd name="T43" fmla="*/ 50 h 60"/>
                  <a:gd name="T44" fmla="*/ 0 w 36"/>
                  <a:gd name="T45" fmla="*/ 42 h 60"/>
                  <a:gd name="T46" fmla="*/ 0 w 36"/>
                  <a:gd name="T47" fmla="*/ 30 h 60"/>
                  <a:gd name="T48" fmla="*/ 8 w 36"/>
                  <a:gd name="T49" fmla="*/ 32 h 60"/>
                  <a:gd name="T50" fmla="*/ 8 w 36"/>
                  <a:gd name="T51" fmla="*/ 42 h 60"/>
                  <a:gd name="T52" fmla="*/ 10 w 36"/>
                  <a:gd name="T53" fmla="*/ 52 h 60"/>
                  <a:gd name="T54" fmla="*/ 12 w 36"/>
                  <a:gd name="T55" fmla="*/ 56 h 60"/>
                  <a:gd name="T56" fmla="*/ 14 w 36"/>
                  <a:gd name="T57" fmla="*/ 58 h 60"/>
                  <a:gd name="T58" fmla="*/ 18 w 36"/>
                  <a:gd name="T59" fmla="*/ 58 h 60"/>
                  <a:gd name="T60" fmla="*/ 20 w 36"/>
                  <a:gd name="T61" fmla="*/ 58 h 60"/>
                  <a:gd name="T62" fmla="*/ 22 w 36"/>
                  <a:gd name="T63" fmla="*/ 56 h 60"/>
                  <a:gd name="T64" fmla="*/ 24 w 36"/>
                  <a:gd name="T65" fmla="*/ 54 h 60"/>
                  <a:gd name="T66" fmla="*/ 26 w 36"/>
                  <a:gd name="T67" fmla="*/ 48 h 60"/>
                  <a:gd name="T68" fmla="*/ 28 w 36"/>
                  <a:gd name="T69" fmla="*/ 40 h 60"/>
                  <a:gd name="T70" fmla="*/ 28 w 36"/>
                  <a:gd name="T71" fmla="*/ 28 h 60"/>
                  <a:gd name="T72" fmla="*/ 28 w 36"/>
                  <a:gd name="T73" fmla="*/ 20 h 60"/>
                  <a:gd name="T74" fmla="*/ 26 w 36"/>
                  <a:gd name="T75" fmla="*/ 12 h 60"/>
                  <a:gd name="T76" fmla="*/ 24 w 36"/>
                  <a:gd name="T77" fmla="*/ 8 h 60"/>
                  <a:gd name="T78" fmla="*/ 22 w 36"/>
                  <a:gd name="T79" fmla="*/ 4 h 60"/>
                  <a:gd name="T80" fmla="*/ 20 w 36"/>
                  <a:gd name="T81" fmla="*/ 4 h 60"/>
                  <a:gd name="T82" fmla="*/ 18 w 36"/>
                  <a:gd name="T83" fmla="*/ 4 h 60"/>
                  <a:gd name="T84" fmla="*/ 16 w 36"/>
                  <a:gd name="T85" fmla="*/ 4 h 60"/>
                  <a:gd name="T86" fmla="*/ 12 w 36"/>
                  <a:gd name="T87" fmla="*/ 6 h 60"/>
                  <a:gd name="T88" fmla="*/ 10 w 36"/>
                  <a:gd name="T89" fmla="*/ 10 h 60"/>
                  <a:gd name="T90" fmla="*/ 8 w 36"/>
                  <a:gd name="T91" fmla="*/ 16 h 60"/>
                  <a:gd name="T92" fmla="*/ 8 w 36"/>
                  <a:gd name="T93" fmla="*/ 24 h 60"/>
                  <a:gd name="T94" fmla="*/ 8 w 36"/>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0" y="22"/>
                    </a:lnTo>
                    <a:lnTo>
                      <a:pt x="2" y="14"/>
                    </a:lnTo>
                    <a:lnTo>
                      <a:pt x="6" y="8"/>
                    </a:lnTo>
                    <a:lnTo>
                      <a:pt x="10" y="4"/>
                    </a:lnTo>
                    <a:lnTo>
                      <a:pt x="14" y="2"/>
                    </a:lnTo>
                    <a:lnTo>
                      <a:pt x="18" y="0"/>
                    </a:lnTo>
                    <a:lnTo>
                      <a:pt x="22" y="2"/>
                    </a:lnTo>
                    <a:lnTo>
                      <a:pt x="26" y="4"/>
                    </a:lnTo>
                    <a:lnTo>
                      <a:pt x="30" y="8"/>
                    </a:lnTo>
                    <a:lnTo>
                      <a:pt x="34" y="14"/>
                    </a:lnTo>
                    <a:lnTo>
                      <a:pt x="36" y="22"/>
                    </a:lnTo>
                    <a:lnTo>
                      <a:pt x="36" y="30"/>
                    </a:lnTo>
                    <a:lnTo>
                      <a:pt x="36" y="40"/>
                    </a:lnTo>
                    <a:lnTo>
                      <a:pt x="34" y="48"/>
                    </a:lnTo>
                    <a:lnTo>
                      <a:pt x="30" y="54"/>
                    </a:lnTo>
                    <a:lnTo>
                      <a:pt x="26" y="58"/>
                    </a:lnTo>
                    <a:lnTo>
                      <a:pt x="22" y="60"/>
                    </a:lnTo>
                    <a:lnTo>
                      <a:pt x="18" y="60"/>
                    </a:lnTo>
                    <a:lnTo>
                      <a:pt x="12" y="60"/>
                    </a:lnTo>
                    <a:lnTo>
                      <a:pt x="8" y="56"/>
                    </a:lnTo>
                    <a:lnTo>
                      <a:pt x="4" y="50"/>
                    </a:lnTo>
                    <a:lnTo>
                      <a:pt x="0" y="42"/>
                    </a:lnTo>
                    <a:lnTo>
                      <a:pt x="0" y="30"/>
                    </a:lnTo>
                    <a:close/>
                    <a:moveTo>
                      <a:pt x="8" y="32"/>
                    </a:moveTo>
                    <a:lnTo>
                      <a:pt x="8" y="42"/>
                    </a:lnTo>
                    <a:lnTo>
                      <a:pt x="10" y="52"/>
                    </a:lnTo>
                    <a:lnTo>
                      <a:pt x="12" y="56"/>
                    </a:lnTo>
                    <a:lnTo>
                      <a:pt x="14" y="58"/>
                    </a:lnTo>
                    <a:lnTo>
                      <a:pt x="18" y="58"/>
                    </a:lnTo>
                    <a:lnTo>
                      <a:pt x="20" y="58"/>
                    </a:lnTo>
                    <a:lnTo>
                      <a:pt x="22" y="56"/>
                    </a:lnTo>
                    <a:lnTo>
                      <a:pt x="24" y="54"/>
                    </a:lnTo>
                    <a:lnTo>
                      <a:pt x="26" y="48"/>
                    </a:lnTo>
                    <a:lnTo>
                      <a:pt x="28" y="40"/>
                    </a:lnTo>
                    <a:lnTo>
                      <a:pt x="28" y="28"/>
                    </a:lnTo>
                    <a:lnTo>
                      <a:pt x="28" y="20"/>
                    </a:lnTo>
                    <a:lnTo>
                      <a:pt x="26" y="12"/>
                    </a:lnTo>
                    <a:lnTo>
                      <a:pt x="24" y="8"/>
                    </a:lnTo>
                    <a:lnTo>
                      <a:pt x="22" y="4"/>
                    </a:lnTo>
                    <a:lnTo>
                      <a:pt x="20" y="4"/>
                    </a:lnTo>
                    <a:lnTo>
                      <a:pt x="18" y="4"/>
                    </a:lnTo>
                    <a:lnTo>
                      <a:pt x="16" y="4"/>
                    </a:lnTo>
                    <a:lnTo>
                      <a:pt x="12" y="6"/>
                    </a:lnTo>
                    <a:lnTo>
                      <a:pt x="10" y="10"/>
                    </a:lnTo>
                    <a:lnTo>
                      <a:pt x="8" y="16"/>
                    </a:lnTo>
                    <a:lnTo>
                      <a:pt x="8" y="24"/>
                    </a:lnTo>
                    <a:lnTo>
                      <a:pt x="8" y="32"/>
                    </a:lnTo>
                    <a:close/>
                  </a:path>
                </a:pathLst>
              </a:custGeom>
              <a:solidFill>
                <a:srgbClr val="000000"/>
              </a:solidFill>
              <a:ln w="0">
                <a:solidFill>
                  <a:srgbClr val="000000"/>
                </a:solidFill>
                <a:round/>
                <a:headEnd/>
                <a:tailEnd/>
              </a:ln>
            </p:spPr>
            <p:txBody>
              <a:bodyPr/>
              <a:lstStyle/>
              <a:p>
                <a:endParaRPr lang="en-CA"/>
              </a:p>
            </p:txBody>
          </p:sp>
          <p:sp>
            <p:nvSpPr>
              <p:cNvPr id="21675" name="Rectangle 174"/>
              <p:cNvSpPr>
                <a:spLocks noChangeArrowheads="1"/>
              </p:cNvSpPr>
              <p:nvPr/>
            </p:nvSpPr>
            <p:spPr bwMode="auto">
              <a:xfrm>
                <a:off x="3528" y="2664"/>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676" name="Freeform 175"/>
              <p:cNvSpPr>
                <a:spLocks/>
              </p:cNvSpPr>
              <p:nvPr/>
            </p:nvSpPr>
            <p:spPr bwMode="auto">
              <a:xfrm>
                <a:off x="3678" y="2678"/>
                <a:ext cx="22" cy="60"/>
              </a:xfrm>
              <a:custGeom>
                <a:avLst/>
                <a:gdLst>
                  <a:gd name="T0" fmla="*/ 0 w 22"/>
                  <a:gd name="T1" fmla="*/ 6 h 60"/>
                  <a:gd name="T2" fmla="*/ 14 w 22"/>
                  <a:gd name="T3" fmla="*/ 0 h 60"/>
                  <a:gd name="T4" fmla="*/ 16 w 22"/>
                  <a:gd name="T5" fmla="*/ 0 h 60"/>
                  <a:gd name="T6" fmla="*/ 16 w 22"/>
                  <a:gd name="T7" fmla="*/ 50 h 60"/>
                  <a:gd name="T8" fmla="*/ 16 w 22"/>
                  <a:gd name="T9" fmla="*/ 54 h 60"/>
                  <a:gd name="T10" fmla="*/ 16 w 22"/>
                  <a:gd name="T11" fmla="*/ 56 h 60"/>
                  <a:gd name="T12" fmla="*/ 16 w 22"/>
                  <a:gd name="T13" fmla="*/ 58 h 60"/>
                  <a:gd name="T14" fmla="*/ 18 w 22"/>
                  <a:gd name="T15" fmla="*/ 58 h 60"/>
                  <a:gd name="T16" fmla="*/ 20 w 22"/>
                  <a:gd name="T17" fmla="*/ 58 h 60"/>
                  <a:gd name="T18" fmla="*/ 22 w 22"/>
                  <a:gd name="T19" fmla="*/ 58 h 60"/>
                  <a:gd name="T20" fmla="*/ 22 w 22"/>
                  <a:gd name="T21" fmla="*/ 60 h 60"/>
                  <a:gd name="T22" fmla="*/ 0 w 22"/>
                  <a:gd name="T23" fmla="*/ 60 h 60"/>
                  <a:gd name="T24" fmla="*/ 0 w 22"/>
                  <a:gd name="T25" fmla="*/ 58 h 60"/>
                  <a:gd name="T26" fmla="*/ 4 w 22"/>
                  <a:gd name="T27" fmla="*/ 58 h 60"/>
                  <a:gd name="T28" fmla="*/ 6 w 22"/>
                  <a:gd name="T29" fmla="*/ 58 h 60"/>
                  <a:gd name="T30" fmla="*/ 8 w 22"/>
                  <a:gd name="T31" fmla="*/ 58 h 60"/>
                  <a:gd name="T32" fmla="*/ 8 w 22"/>
                  <a:gd name="T33" fmla="*/ 56 h 60"/>
                  <a:gd name="T34" fmla="*/ 8 w 22"/>
                  <a:gd name="T35" fmla="*/ 54 h 60"/>
                  <a:gd name="T36" fmla="*/ 8 w 22"/>
                  <a:gd name="T37" fmla="*/ 50 h 60"/>
                  <a:gd name="T38" fmla="*/ 8 w 22"/>
                  <a:gd name="T39" fmla="*/ 16 h 60"/>
                  <a:gd name="T40" fmla="*/ 8 w 22"/>
                  <a:gd name="T41" fmla="*/ 12 h 60"/>
                  <a:gd name="T42" fmla="*/ 8 w 22"/>
                  <a:gd name="T43" fmla="*/ 10 h 60"/>
                  <a:gd name="T44" fmla="*/ 8 w 22"/>
                  <a:gd name="T45" fmla="*/ 8 h 60"/>
                  <a:gd name="T46" fmla="*/ 6 w 22"/>
                  <a:gd name="T47" fmla="*/ 8 h 60"/>
                  <a:gd name="T48" fmla="*/ 6 w 22"/>
                  <a:gd name="T49" fmla="*/ 6 h 60"/>
                  <a:gd name="T50" fmla="*/ 4 w 22"/>
                  <a:gd name="T51" fmla="*/ 6 h 60"/>
                  <a:gd name="T52" fmla="*/ 4 w 22"/>
                  <a:gd name="T53" fmla="*/ 6 h 60"/>
                  <a:gd name="T54" fmla="*/ 0 w 22"/>
                  <a:gd name="T55" fmla="*/ 8 h 60"/>
                  <a:gd name="T56" fmla="*/ 0 w 22"/>
                  <a:gd name="T57" fmla="*/ 6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2"/>
                  <a:gd name="T88" fmla="*/ 0 h 60"/>
                  <a:gd name="T89" fmla="*/ 22 w 22"/>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2" h="60">
                    <a:moveTo>
                      <a:pt x="0" y="6"/>
                    </a:moveTo>
                    <a:lnTo>
                      <a:pt x="14" y="0"/>
                    </a:lnTo>
                    <a:lnTo>
                      <a:pt x="16" y="0"/>
                    </a:lnTo>
                    <a:lnTo>
                      <a:pt x="16" y="50"/>
                    </a:lnTo>
                    <a:lnTo>
                      <a:pt x="16" y="54"/>
                    </a:lnTo>
                    <a:lnTo>
                      <a:pt x="16" y="56"/>
                    </a:lnTo>
                    <a:lnTo>
                      <a:pt x="16" y="58"/>
                    </a:lnTo>
                    <a:lnTo>
                      <a:pt x="18" y="58"/>
                    </a:lnTo>
                    <a:lnTo>
                      <a:pt x="20" y="58"/>
                    </a:lnTo>
                    <a:lnTo>
                      <a:pt x="22" y="58"/>
                    </a:lnTo>
                    <a:lnTo>
                      <a:pt x="22" y="60"/>
                    </a:lnTo>
                    <a:lnTo>
                      <a:pt x="0" y="60"/>
                    </a:lnTo>
                    <a:lnTo>
                      <a:pt x="0" y="58"/>
                    </a:lnTo>
                    <a:lnTo>
                      <a:pt x="4" y="58"/>
                    </a:lnTo>
                    <a:lnTo>
                      <a:pt x="6" y="58"/>
                    </a:lnTo>
                    <a:lnTo>
                      <a:pt x="8" y="58"/>
                    </a:lnTo>
                    <a:lnTo>
                      <a:pt x="8" y="56"/>
                    </a:lnTo>
                    <a:lnTo>
                      <a:pt x="8" y="54"/>
                    </a:lnTo>
                    <a:lnTo>
                      <a:pt x="8" y="50"/>
                    </a:lnTo>
                    <a:lnTo>
                      <a:pt x="8" y="16"/>
                    </a:lnTo>
                    <a:lnTo>
                      <a:pt x="8" y="12"/>
                    </a:lnTo>
                    <a:lnTo>
                      <a:pt x="8" y="10"/>
                    </a:lnTo>
                    <a:lnTo>
                      <a:pt x="8" y="8"/>
                    </a:lnTo>
                    <a:lnTo>
                      <a:pt x="6" y="8"/>
                    </a:lnTo>
                    <a:lnTo>
                      <a:pt x="6" y="6"/>
                    </a:lnTo>
                    <a:lnTo>
                      <a:pt x="4" y="6"/>
                    </a:lnTo>
                    <a:lnTo>
                      <a:pt x="0" y="8"/>
                    </a:lnTo>
                    <a:lnTo>
                      <a:pt x="0" y="6"/>
                    </a:lnTo>
                    <a:close/>
                  </a:path>
                </a:pathLst>
              </a:custGeom>
              <a:solidFill>
                <a:srgbClr val="000000"/>
              </a:solidFill>
              <a:ln w="0">
                <a:solidFill>
                  <a:srgbClr val="000000"/>
                </a:solidFill>
                <a:round/>
                <a:headEnd/>
                <a:tailEnd/>
              </a:ln>
            </p:spPr>
            <p:txBody>
              <a:bodyPr/>
              <a:lstStyle/>
              <a:p>
                <a:endParaRPr lang="en-CA"/>
              </a:p>
            </p:txBody>
          </p:sp>
          <p:sp>
            <p:nvSpPr>
              <p:cNvPr id="21677" name="Freeform 176"/>
              <p:cNvSpPr>
                <a:spLocks/>
              </p:cNvSpPr>
              <p:nvPr/>
            </p:nvSpPr>
            <p:spPr bwMode="auto">
              <a:xfrm>
                <a:off x="3714" y="2678"/>
                <a:ext cx="38" cy="60"/>
              </a:xfrm>
              <a:custGeom>
                <a:avLst/>
                <a:gdLst>
                  <a:gd name="T0" fmla="*/ 38 w 38"/>
                  <a:gd name="T1" fmla="*/ 48 h 60"/>
                  <a:gd name="T2" fmla="*/ 34 w 38"/>
                  <a:gd name="T3" fmla="*/ 60 h 60"/>
                  <a:gd name="T4" fmla="*/ 0 w 38"/>
                  <a:gd name="T5" fmla="*/ 60 h 60"/>
                  <a:gd name="T6" fmla="*/ 0 w 38"/>
                  <a:gd name="T7" fmla="*/ 58 h 60"/>
                  <a:gd name="T8" fmla="*/ 8 w 38"/>
                  <a:gd name="T9" fmla="*/ 50 h 60"/>
                  <a:gd name="T10" fmla="*/ 16 w 38"/>
                  <a:gd name="T11" fmla="*/ 42 h 60"/>
                  <a:gd name="T12" fmla="*/ 20 w 38"/>
                  <a:gd name="T13" fmla="*/ 36 h 60"/>
                  <a:gd name="T14" fmla="*/ 26 w 38"/>
                  <a:gd name="T15" fmla="*/ 28 h 60"/>
                  <a:gd name="T16" fmla="*/ 26 w 38"/>
                  <a:gd name="T17" fmla="*/ 20 h 60"/>
                  <a:gd name="T18" fmla="*/ 26 w 38"/>
                  <a:gd name="T19" fmla="*/ 14 h 60"/>
                  <a:gd name="T20" fmla="*/ 24 w 38"/>
                  <a:gd name="T21" fmla="*/ 10 h 60"/>
                  <a:gd name="T22" fmla="*/ 20 w 38"/>
                  <a:gd name="T23" fmla="*/ 8 h 60"/>
                  <a:gd name="T24" fmla="*/ 16 w 38"/>
                  <a:gd name="T25" fmla="*/ 6 h 60"/>
                  <a:gd name="T26" fmla="*/ 12 w 38"/>
                  <a:gd name="T27" fmla="*/ 8 h 60"/>
                  <a:gd name="T28" fmla="*/ 8 w 38"/>
                  <a:gd name="T29" fmla="*/ 10 h 60"/>
                  <a:gd name="T30" fmla="*/ 4 w 38"/>
                  <a:gd name="T31" fmla="*/ 12 h 60"/>
                  <a:gd name="T32" fmla="*/ 2 w 38"/>
                  <a:gd name="T33" fmla="*/ 16 h 60"/>
                  <a:gd name="T34" fmla="*/ 0 w 38"/>
                  <a:gd name="T35" fmla="*/ 16 h 60"/>
                  <a:gd name="T36" fmla="*/ 2 w 38"/>
                  <a:gd name="T37" fmla="*/ 10 h 60"/>
                  <a:gd name="T38" fmla="*/ 6 w 38"/>
                  <a:gd name="T39" fmla="*/ 4 h 60"/>
                  <a:gd name="T40" fmla="*/ 12 w 38"/>
                  <a:gd name="T41" fmla="*/ 2 h 60"/>
                  <a:gd name="T42" fmla="*/ 18 w 38"/>
                  <a:gd name="T43" fmla="*/ 0 h 60"/>
                  <a:gd name="T44" fmla="*/ 24 w 38"/>
                  <a:gd name="T45" fmla="*/ 2 h 60"/>
                  <a:gd name="T46" fmla="*/ 30 w 38"/>
                  <a:gd name="T47" fmla="*/ 6 h 60"/>
                  <a:gd name="T48" fmla="*/ 34 w 38"/>
                  <a:gd name="T49" fmla="*/ 10 h 60"/>
                  <a:gd name="T50" fmla="*/ 34 w 38"/>
                  <a:gd name="T51" fmla="*/ 16 h 60"/>
                  <a:gd name="T52" fmla="*/ 34 w 38"/>
                  <a:gd name="T53" fmla="*/ 20 h 60"/>
                  <a:gd name="T54" fmla="*/ 32 w 38"/>
                  <a:gd name="T55" fmla="*/ 24 h 60"/>
                  <a:gd name="T56" fmla="*/ 28 w 38"/>
                  <a:gd name="T57" fmla="*/ 32 h 60"/>
                  <a:gd name="T58" fmla="*/ 22 w 38"/>
                  <a:gd name="T59" fmla="*/ 40 h 60"/>
                  <a:gd name="T60" fmla="*/ 16 w 38"/>
                  <a:gd name="T61" fmla="*/ 46 h 60"/>
                  <a:gd name="T62" fmla="*/ 10 w 38"/>
                  <a:gd name="T63" fmla="*/ 50 h 60"/>
                  <a:gd name="T64" fmla="*/ 8 w 38"/>
                  <a:gd name="T65" fmla="*/ 54 h 60"/>
                  <a:gd name="T66" fmla="*/ 24 w 38"/>
                  <a:gd name="T67" fmla="*/ 54 h 60"/>
                  <a:gd name="T68" fmla="*/ 28 w 38"/>
                  <a:gd name="T69" fmla="*/ 54 h 60"/>
                  <a:gd name="T70" fmla="*/ 30 w 38"/>
                  <a:gd name="T71" fmla="*/ 54 h 60"/>
                  <a:gd name="T72" fmla="*/ 32 w 38"/>
                  <a:gd name="T73" fmla="*/ 52 h 60"/>
                  <a:gd name="T74" fmla="*/ 34 w 38"/>
                  <a:gd name="T75" fmla="*/ 52 h 60"/>
                  <a:gd name="T76" fmla="*/ 34 w 38"/>
                  <a:gd name="T77" fmla="*/ 50 h 60"/>
                  <a:gd name="T78" fmla="*/ 36 w 38"/>
                  <a:gd name="T79" fmla="*/ 48 h 60"/>
                  <a:gd name="T80" fmla="*/ 38 w 38"/>
                  <a:gd name="T81" fmla="*/ 48 h 6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8"/>
                  <a:gd name="T124" fmla="*/ 0 h 60"/>
                  <a:gd name="T125" fmla="*/ 38 w 38"/>
                  <a:gd name="T126" fmla="*/ 60 h 6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8" h="60">
                    <a:moveTo>
                      <a:pt x="38" y="48"/>
                    </a:moveTo>
                    <a:lnTo>
                      <a:pt x="34" y="60"/>
                    </a:lnTo>
                    <a:lnTo>
                      <a:pt x="0" y="60"/>
                    </a:lnTo>
                    <a:lnTo>
                      <a:pt x="0" y="58"/>
                    </a:lnTo>
                    <a:lnTo>
                      <a:pt x="8" y="50"/>
                    </a:lnTo>
                    <a:lnTo>
                      <a:pt x="16" y="42"/>
                    </a:lnTo>
                    <a:lnTo>
                      <a:pt x="20" y="36"/>
                    </a:lnTo>
                    <a:lnTo>
                      <a:pt x="26" y="28"/>
                    </a:lnTo>
                    <a:lnTo>
                      <a:pt x="26" y="20"/>
                    </a:lnTo>
                    <a:lnTo>
                      <a:pt x="26" y="14"/>
                    </a:lnTo>
                    <a:lnTo>
                      <a:pt x="24" y="10"/>
                    </a:lnTo>
                    <a:lnTo>
                      <a:pt x="20" y="8"/>
                    </a:lnTo>
                    <a:lnTo>
                      <a:pt x="16" y="6"/>
                    </a:lnTo>
                    <a:lnTo>
                      <a:pt x="12" y="8"/>
                    </a:lnTo>
                    <a:lnTo>
                      <a:pt x="8" y="10"/>
                    </a:lnTo>
                    <a:lnTo>
                      <a:pt x="4" y="12"/>
                    </a:lnTo>
                    <a:lnTo>
                      <a:pt x="2" y="16"/>
                    </a:lnTo>
                    <a:lnTo>
                      <a:pt x="0" y="16"/>
                    </a:lnTo>
                    <a:lnTo>
                      <a:pt x="2" y="10"/>
                    </a:lnTo>
                    <a:lnTo>
                      <a:pt x="6" y="4"/>
                    </a:lnTo>
                    <a:lnTo>
                      <a:pt x="12" y="2"/>
                    </a:lnTo>
                    <a:lnTo>
                      <a:pt x="18" y="0"/>
                    </a:lnTo>
                    <a:lnTo>
                      <a:pt x="24" y="2"/>
                    </a:lnTo>
                    <a:lnTo>
                      <a:pt x="30" y="6"/>
                    </a:lnTo>
                    <a:lnTo>
                      <a:pt x="34" y="10"/>
                    </a:lnTo>
                    <a:lnTo>
                      <a:pt x="34" y="16"/>
                    </a:lnTo>
                    <a:lnTo>
                      <a:pt x="34" y="20"/>
                    </a:lnTo>
                    <a:lnTo>
                      <a:pt x="32" y="24"/>
                    </a:lnTo>
                    <a:lnTo>
                      <a:pt x="28" y="32"/>
                    </a:lnTo>
                    <a:lnTo>
                      <a:pt x="22" y="40"/>
                    </a:lnTo>
                    <a:lnTo>
                      <a:pt x="16" y="46"/>
                    </a:lnTo>
                    <a:lnTo>
                      <a:pt x="10" y="50"/>
                    </a:lnTo>
                    <a:lnTo>
                      <a:pt x="8" y="54"/>
                    </a:lnTo>
                    <a:lnTo>
                      <a:pt x="24" y="54"/>
                    </a:lnTo>
                    <a:lnTo>
                      <a:pt x="28" y="54"/>
                    </a:lnTo>
                    <a:lnTo>
                      <a:pt x="30" y="54"/>
                    </a:lnTo>
                    <a:lnTo>
                      <a:pt x="32" y="52"/>
                    </a:lnTo>
                    <a:lnTo>
                      <a:pt x="34" y="52"/>
                    </a:lnTo>
                    <a:lnTo>
                      <a:pt x="34" y="50"/>
                    </a:lnTo>
                    <a:lnTo>
                      <a:pt x="36" y="48"/>
                    </a:lnTo>
                    <a:lnTo>
                      <a:pt x="38" y="48"/>
                    </a:lnTo>
                    <a:close/>
                  </a:path>
                </a:pathLst>
              </a:custGeom>
              <a:solidFill>
                <a:srgbClr val="000000"/>
              </a:solidFill>
              <a:ln w="0">
                <a:solidFill>
                  <a:srgbClr val="000000"/>
                </a:solidFill>
                <a:round/>
                <a:headEnd/>
                <a:tailEnd/>
              </a:ln>
            </p:spPr>
            <p:txBody>
              <a:bodyPr/>
              <a:lstStyle/>
              <a:p>
                <a:endParaRPr lang="en-CA"/>
              </a:p>
            </p:txBody>
          </p:sp>
          <p:sp>
            <p:nvSpPr>
              <p:cNvPr id="21678" name="Freeform 177"/>
              <p:cNvSpPr>
                <a:spLocks noEditPoints="1"/>
              </p:cNvSpPr>
              <p:nvPr/>
            </p:nvSpPr>
            <p:spPr bwMode="auto">
              <a:xfrm>
                <a:off x="3760" y="2678"/>
                <a:ext cx="36" cy="60"/>
              </a:xfrm>
              <a:custGeom>
                <a:avLst/>
                <a:gdLst>
                  <a:gd name="T0" fmla="*/ 0 w 36"/>
                  <a:gd name="T1" fmla="*/ 30 h 60"/>
                  <a:gd name="T2" fmla="*/ 0 w 36"/>
                  <a:gd name="T3" fmla="*/ 22 h 60"/>
                  <a:gd name="T4" fmla="*/ 2 w 36"/>
                  <a:gd name="T5" fmla="*/ 14 h 60"/>
                  <a:gd name="T6" fmla="*/ 6 w 36"/>
                  <a:gd name="T7" fmla="*/ 8 h 60"/>
                  <a:gd name="T8" fmla="*/ 10 w 36"/>
                  <a:gd name="T9" fmla="*/ 4 h 60"/>
                  <a:gd name="T10" fmla="*/ 14 w 36"/>
                  <a:gd name="T11" fmla="*/ 2 h 60"/>
                  <a:gd name="T12" fmla="*/ 18 w 36"/>
                  <a:gd name="T13" fmla="*/ 0 h 60"/>
                  <a:gd name="T14" fmla="*/ 22 w 36"/>
                  <a:gd name="T15" fmla="*/ 2 h 60"/>
                  <a:gd name="T16" fmla="*/ 26 w 36"/>
                  <a:gd name="T17" fmla="*/ 4 h 60"/>
                  <a:gd name="T18" fmla="*/ 30 w 36"/>
                  <a:gd name="T19" fmla="*/ 8 h 60"/>
                  <a:gd name="T20" fmla="*/ 32 w 36"/>
                  <a:gd name="T21" fmla="*/ 14 h 60"/>
                  <a:gd name="T22" fmla="*/ 34 w 36"/>
                  <a:gd name="T23" fmla="*/ 22 h 60"/>
                  <a:gd name="T24" fmla="*/ 36 w 36"/>
                  <a:gd name="T25" fmla="*/ 30 h 60"/>
                  <a:gd name="T26" fmla="*/ 34 w 36"/>
                  <a:gd name="T27" fmla="*/ 40 h 60"/>
                  <a:gd name="T28" fmla="*/ 32 w 36"/>
                  <a:gd name="T29" fmla="*/ 48 h 60"/>
                  <a:gd name="T30" fmla="*/ 30 w 36"/>
                  <a:gd name="T31" fmla="*/ 54 h 60"/>
                  <a:gd name="T32" fmla="*/ 26 w 36"/>
                  <a:gd name="T33" fmla="*/ 58 h 60"/>
                  <a:gd name="T34" fmla="*/ 22 w 36"/>
                  <a:gd name="T35" fmla="*/ 60 h 60"/>
                  <a:gd name="T36" fmla="*/ 18 w 36"/>
                  <a:gd name="T37" fmla="*/ 60 h 60"/>
                  <a:gd name="T38" fmla="*/ 12 w 36"/>
                  <a:gd name="T39" fmla="*/ 60 h 60"/>
                  <a:gd name="T40" fmla="*/ 8 w 36"/>
                  <a:gd name="T41" fmla="*/ 56 h 60"/>
                  <a:gd name="T42" fmla="*/ 4 w 36"/>
                  <a:gd name="T43" fmla="*/ 50 h 60"/>
                  <a:gd name="T44" fmla="*/ 0 w 36"/>
                  <a:gd name="T45" fmla="*/ 42 h 60"/>
                  <a:gd name="T46" fmla="*/ 0 w 36"/>
                  <a:gd name="T47" fmla="*/ 30 h 60"/>
                  <a:gd name="T48" fmla="*/ 8 w 36"/>
                  <a:gd name="T49" fmla="*/ 32 h 60"/>
                  <a:gd name="T50" fmla="*/ 8 w 36"/>
                  <a:gd name="T51" fmla="*/ 42 h 60"/>
                  <a:gd name="T52" fmla="*/ 10 w 36"/>
                  <a:gd name="T53" fmla="*/ 52 h 60"/>
                  <a:gd name="T54" fmla="*/ 12 w 36"/>
                  <a:gd name="T55" fmla="*/ 56 h 60"/>
                  <a:gd name="T56" fmla="*/ 14 w 36"/>
                  <a:gd name="T57" fmla="*/ 58 h 60"/>
                  <a:gd name="T58" fmla="*/ 18 w 36"/>
                  <a:gd name="T59" fmla="*/ 58 h 60"/>
                  <a:gd name="T60" fmla="*/ 20 w 36"/>
                  <a:gd name="T61" fmla="*/ 58 h 60"/>
                  <a:gd name="T62" fmla="*/ 22 w 36"/>
                  <a:gd name="T63" fmla="*/ 56 h 60"/>
                  <a:gd name="T64" fmla="*/ 24 w 36"/>
                  <a:gd name="T65" fmla="*/ 54 h 60"/>
                  <a:gd name="T66" fmla="*/ 26 w 36"/>
                  <a:gd name="T67" fmla="*/ 48 h 60"/>
                  <a:gd name="T68" fmla="*/ 28 w 36"/>
                  <a:gd name="T69" fmla="*/ 40 h 60"/>
                  <a:gd name="T70" fmla="*/ 28 w 36"/>
                  <a:gd name="T71" fmla="*/ 28 h 60"/>
                  <a:gd name="T72" fmla="*/ 26 w 36"/>
                  <a:gd name="T73" fmla="*/ 20 h 60"/>
                  <a:gd name="T74" fmla="*/ 26 w 36"/>
                  <a:gd name="T75" fmla="*/ 12 h 60"/>
                  <a:gd name="T76" fmla="*/ 24 w 36"/>
                  <a:gd name="T77" fmla="*/ 8 h 60"/>
                  <a:gd name="T78" fmla="*/ 22 w 36"/>
                  <a:gd name="T79" fmla="*/ 4 h 60"/>
                  <a:gd name="T80" fmla="*/ 20 w 36"/>
                  <a:gd name="T81" fmla="*/ 4 h 60"/>
                  <a:gd name="T82" fmla="*/ 18 w 36"/>
                  <a:gd name="T83" fmla="*/ 4 h 60"/>
                  <a:gd name="T84" fmla="*/ 14 w 36"/>
                  <a:gd name="T85" fmla="*/ 4 h 60"/>
                  <a:gd name="T86" fmla="*/ 12 w 36"/>
                  <a:gd name="T87" fmla="*/ 6 h 60"/>
                  <a:gd name="T88" fmla="*/ 10 w 36"/>
                  <a:gd name="T89" fmla="*/ 10 h 60"/>
                  <a:gd name="T90" fmla="*/ 8 w 36"/>
                  <a:gd name="T91" fmla="*/ 16 h 60"/>
                  <a:gd name="T92" fmla="*/ 8 w 36"/>
                  <a:gd name="T93" fmla="*/ 24 h 60"/>
                  <a:gd name="T94" fmla="*/ 8 w 36"/>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0" y="22"/>
                    </a:lnTo>
                    <a:lnTo>
                      <a:pt x="2" y="14"/>
                    </a:lnTo>
                    <a:lnTo>
                      <a:pt x="6" y="8"/>
                    </a:lnTo>
                    <a:lnTo>
                      <a:pt x="10" y="4"/>
                    </a:lnTo>
                    <a:lnTo>
                      <a:pt x="14" y="2"/>
                    </a:lnTo>
                    <a:lnTo>
                      <a:pt x="18" y="0"/>
                    </a:lnTo>
                    <a:lnTo>
                      <a:pt x="22" y="2"/>
                    </a:lnTo>
                    <a:lnTo>
                      <a:pt x="26" y="4"/>
                    </a:lnTo>
                    <a:lnTo>
                      <a:pt x="30" y="8"/>
                    </a:lnTo>
                    <a:lnTo>
                      <a:pt x="32" y="14"/>
                    </a:lnTo>
                    <a:lnTo>
                      <a:pt x="34" y="22"/>
                    </a:lnTo>
                    <a:lnTo>
                      <a:pt x="36" y="30"/>
                    </a:lnTo>
                    <a:lnTo>
                      <a:pt x="34" y="40"/>
                    </a:lnTo>
                    <a:lnTo>
                      <a:pt x="32" y="48"/>
                    </a:lnTo>
                    <a:lnTo>
                      <a:pt x="30" y="54"/>
                    </a:lnTo>
                    <a:lnTo>
                      <a:pt x="26" y="58"/>
                    </a:lnTo>
                    <a:lnTo>
                      <a:pt x="22" y="60"/>
                    </a:lnTo>
                    <a:lnTo>
                      <a:pt x="18" y="60"/>
                    </a:lnTo>
                    <a:lnTo>
                      <a:pt x="12" y="60"/>
                    </a:lnTo>
                    <a:lnTo>
                      <a:pt x="8" y="56"/>
                    </a:lnTo>
                    <a:lnTo>
                      <a:pt x="4" y="50"/>
                    </a:lnTo>
                    <a:lnTo>
                      <a:pt x="0" y="42"/>
                    </a:lnTo>
                    <a:lnTo>
                      <a:pt x="0" y="30"/>
                    </a:lnTo>
                    <a:close/>
                    <a:moveTo>
                      <a:pt x="8" y="32"/>
                    </a:moveTo>
                    <a:lnTo>
                      <a:pt x="8" y="42"/>
                    </a:lnTo>
                    <a:lnTo>
                      <a:pt x="10" y="52"/>
                    </a:lnTo>
                    <a:lnTo>
                      <a:pt x="12" y="56"/>
                    </a:lnTo>
                    <a:lnTo>
                      <a:pt x="14" y="58"/>
                    </a:lnTo>
                    <a:lnTo>
                      <a:pt x="18" y="58"/>
                    </a:lnTo>
                    <a:lnTo>
                      <a:pt x="20" y="58"/>
                    </a:lnTo>
                    <a:lnTo>
                      <a:pt x="22" y="56"/>
                    </a:lnTo>
                    <a:lnTo>
                      <a:pt x="24" y="54"/>
                    </a:lnTo>
                    <a:lnTo>
                      <a:pt x="26" y="48"/>
                    </a:lnTo>
                    <a:lnTo>
                      <a:pt x="28" y="40"/>
                    </a:lnTo>
                    <a:lnTo>
                      <a:pt x="28" y="28"/>
                    </a:lnTo>
                    <a:lnTo>
                      <a:pt x="26" y="20"/>
                    </a:lnTo>
                    <a:lnTo>
                      <a:pt x="26" y="12"/>
                    </a:lnTo>
                    <a:lnTo>
                      <a:pt x="24" y="8"/>
                    </a:lnTo>
                    <a:lnTo>
                      <a:pt x="22" y="4"/>
                    </a:lnTo>
                    <a:lnTo>
                      <a:pt x="20" y="4"/>
                    </a:lnTo>
                    <a:lnTo>
                      <a:pt x="18" y="4"/>
                    </a:lnTo>
                    <a:lnTo>
                      <a:pt x="14" y="4"/>
                    </a:lnTo>
                    <a:lnTo>
                      <a:pt x="12" y="6"/>
                    </a:lnTo>
                    <a:lnTo>
                      <a:pt x="10" y="10"/>
                    </a:lnTo>
                    <a:lnTo>
                      <a:pt x="8" y="16"/>
                    </a:lnTo>
                    <a:lnTo>
                      <a:pt x="8" y="24"/>
                    </a:lnTo>
                    <a:lnTo>
                      <a:pt x="8" y="32"/>
                    </a:lnTo>
                    <a:close/>
                  </a:path>
                </a:pathLst>
              </a:custGeom>
              <a:solidFill>
                <a:srgbClr val="000000"/>
              </a:solidFill>
              <a:ln w="0">
                <a:solidFill>
                  <a:srgbClr val="000000"/>
                </a:solidFill>
                <a:round/>
                <a:headEnd/>
                <a:tailEnd/>
              </a:ln>
            </p:spPr>
            <p:txBody>
              <a:bodyPr/>
              <a:lstStyle/>
              <a:p>
                <a:endParaRPr lang="en-CA"/>
              </a:p>
            </p:txBody>
          </p:sp>
          <p:sp>
            <p:nvSpPr>
              <p:cNvPr id="21679" name="Rectangle 178"/>
              <p:cNvSpPr>
                <a:spLocks noChangeArrowheads="1"/>
              </p:cNvSpPr>
              <p:nvPr/>
            </p:nvSpPr>
            <p:spPr bwMode="auto">
              <a:xfrm>
                <a:off x="3848" y="2664"/>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680" name="Freeform 179"/>
              <p:cNvSpPr>
                <a:spLocks/>
              </p:cNvSpPr>
              <p:nvPr/>
            </p:nvSpPr>
            <p:spPr bwMode="auto">
              <a:xfrm>
                <a:off x="4002" y="2678"/>
                <a:ext cx="24" cy="60"/>
              </a:xfrm>
              <a:custGeom>
                <a:avLst/>
                <a:gdLst>
                  <a:gd name="T0" fmla="*/ 0 w 24"/>
                  <a:gd name="T1" fmla="*/ 6 h 60"/>
                  <a:gd name="T2" fmla="*/ 14 w 24"/>
                  <a:gd name="T3" fmla="*/ 0 h 60"/>
                  <a:gd name="T4" fmla="*/ 16 w 24"/>
                  <a:gd name="T5" fmla="*/ 0 h 60"/>
                  <a:gd name="T6" fmla="*/ 16 w 24"/>
                  <a:gd name="T7" fmla="*/ 50 h 60"/>
                  <a:gd name="T8" fmla="*/ 16 w 24"/>
                  <a:gd name="T9" fmla="*/ 54 h 60"/>
                  <a:gd name="T10" fmla="*/ 16 w 24"/>
                  <a:gd name="T11" fmla="*/ 56 h 60"/>
                  <a:gd name="T12" fmla="*/ 16 w 24"/>
                  <a:gd name="T13" fmla="*/ 58 h 60"/>
                  <a:gd name="T14" fmla="*/ 18 w 24"/>
                  <a:gd name="T15" fmla="*/ 58 h 60"/>
                  <a:gd name="T16" fmla="*/ 20 w 24"/>
                  <a:gd name="T17" fmla="*/ 58 h 60"/>
                  <a:gd name="T18" fmla="*/ 24 w 24"/>
                  <a:gd name="T19" fmla="*/ 58 h 60"/>
                  <a:gd name="T20" fmla="*/ 24 w 24"/>
                  <a:gd name="T21" fmla="*/ 60 h 60"/>
                  <a:gd name="T22" fmla="*/ 2 w 24"/>
                  <a:gd name="T23" fmla="*/ 60 h 60"/>
                  <a:gd name="T24" fmla="*/ 2 w 24"/>
                  <a:gd name="T25" fmla="*/ 58 h 60"/>
                  <a:gd name="T26" fmla="*/ 4 w 24"/>
                  <a:gd name="T27" fmla="*/ 58 h 60"/>
                  <a:gd name="T28" fmla="*/ 6 w 24"/>
                  <a:gd name="T29" fmla="*/ 58 h 60"/>
                  <a:gd name="T30" fmla="*/ 8 w 24"/>
                  <a:gd name="T31" fmla="*/ 58 h 60"/>
                  <a:gd name="T32" fmla="*/ 8 w 24"/>
                  <a:gd name="T33" fmla="*/ 56 h 60"/>
                  <a:gd name="T34" fmla="*/ 8 w 24"/>
                  <a:gd name="T35" fmla="*/ 54 h 60"/>
                  <a:gd name="T36" fmla="*/ 8 w 24"/>
                  <a:gd name="T37" fmla="*/ 50 h 60"/>
                  <a:gd name="T38" fmla="*/ 8 w 24"/>
                  <a:gd name="T39" fmla="*/ 16 h 60"/>
                  <a:gd name="T40" fmla="*/ 8 w 24"/>
                  <a:gd name="T41" fmla="*/ 12 h 60"/>
                  <a:gd name="T42" fmla="*/ 8 w 24"/>
                  <a:gd name="T43" fmla="*/ 10 h 60"/>
                  <a:gd name="T44" fmla="*/ 8 w 24"/>
                  <a:gd name="T45" fmla="*/ 8 h 60"/>
                  <a:gd name="T46" fmla="*/ 8 w 24"/>
                  <a:gd name="T47" fmla="*/ 8 h 60"/>
                  <a:gd name="T48" fmla="*/ 6 w 24"/>
                  <a:gd name="T49" fmla="*/ 6 h 60"/>
                  <a:gd name="T50" fmla="*/ 6 w 24"/>
                  <a:gd name="T51" fmla="*/ 6 h 60"/>
                  <a:gd name="T52" fmla="*/ 4 w 24"/>
                  <a:gd name="T53" fmla="*/ 6 h 60"/>
                  <a:gd name="T54" fmla="*/ 0 w 24"/>
                  <a:gd name="T55" fmla="*/ 8 h 60"/>
                  <a:gd name="T56" fmla="*/ 0 w 24"/>
                  <a:gd name="T57" fmla="*/ 6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4"/>
                  <a:gd name="T88" fmla="*/ 0 h 60"/>
                  <a:gd name="T89" fmla="*/ 24 w 24"/>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4" h="60">
                    <a:moveTo>
                      <a:pt x="0" y="6"/>
                    </a:moveTo>
                    <a:lnTo>
                      <a:pt x="14" y="0"/>
                    </a:lnTo>
                    <a:lnTo>
                      <a:pt x="16" y="0"/>
                    </a:lnTo>
                    <a:lnTo>
                      <a:pt x="16" y="50"/>
                    </a:lnTo>
                    <a:lnTo>
                      <a:pt x="16" y="54"/>
                    </a:lnTo>
                    <a:lnTo>
                      <a:pt x="16" y="56"/>
                    </a:lnTo>
                    <a:lnTo>
                      <a:pt x="16" y="58"/>
                    </a:lnTo>
                    <a:lnTo>
                      <a:pt x="18" y="58"/>
                    </a:lnTo>
                    <a:lnTo>
                      <a:pt x="20" y="58"/>
                    </a:lnTo>
                    <a:lnTo>
                      <a:pt x="24" y="58"/>
                    </a:lnTo>
                    <a:lnTo>
                      <a:pt x="24" y="60"/>
                    </a:lnTo>
                    <a:lnTo>
                      <a:pt x="2" y="60"/>
                    </a:lnTo>
                    <a:lnTo>
                      <a:pt x="2" y="58"/>
                    </a:lnTo>
                    <a:lnTo>
                      <a:pt x="4" y="58"/>
                    </a:lnTo>
                    <a:lnTo>
                      <a:pt x="6" y="58"/>
                    </a:lnTo>
                    <a:lnTo>
                      <a:pt x="8" y="58"/>
                    </a:lnTo>
                    <a:lnTo>
                      <a:pt x="8" y="56"/>
                    </a:lnTo>
                    <a:lnTo>
                      <a:pt x="8" y="54"/>
                    </a:lnTo>
                    <a:lnTo>
                      <a:pt x="8" y="50"/>
                    </a:lnTo>
                    <a:lnTo>
                      <a:pt x="8" y="16"/>
                    </a:lnTo>
                    <a:lnTo>
                      <a:pt x="8" y="12"/>
                    </a:lnTo>
                    <a:lnTo>
                      <a:pt x="8" y="10"/>
                    </a:lnTo>
                    <a:lnTo>
                      <a:pt x="8" y="8"/>
                    </a:lnTo>
                    <a:lnTo>
                      <a:pt x="6" y="6"/>
                    </a:lnTo>
                    <a:lnTo>
                      <a:pt x="4" y="6"/>
                    </a:lnTo>
                    <a:lnTo>
                      <a:pt x="0" y="8"/>
                    </a:lnTo>
                    <a:lnTo>
                      <a:pt x="0" y="6"/>
                    </a:lnTo>
                    <a:close/>
                  </a:path>
                </a:pathLst>
              </a:custGeom>
              <a:solidFill>
                <a:srgbClr val="000000"/>
              </a:solidFill>
              <a:ln w="0">
                <a:solidFill>
                  <a:srgbClr val="000000"/>
                </a:solidFill>
                <a:round/>
                <a:headEnd/>
                <a:tailEnd/>
              </a:ln>
            </p:spPr>
            <p:txBody>
              <a:bodyPr/>
              <a:lstStyle/>
              <a:p>
                <a:endParaRPr lang="en-CA"/>
              </a:p>
            </p:txBody>
          </p:sp>
          <p:sp>
            <p:nvSpPr>
              <p:cNvPr id="21681" name="Rectangle 180"/>
              <p:cNvSpPr>
                <a:spLocks noChangeArrowheads="1"/>
              </p:cNvSpPr>
              <p:nvPr/>
            </p:nvSpPr>
            <p:spPr bwMode="auto">
              <a:xfrm>
                <a:off x="4200" y="2664"/>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682" name="Rectangle 181"/>
              <p:cNvSpPr>
                <a:spLocks noChangeArrowheads="1"/>
              </p:cNvSpPr>
              <p:nvPr/>
            </p:nvSpPr>
            <p:spPr bwMode="auto">
              <a:xfrm>
                <a:off x="1552" y="2768"/>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683" name="Freeform 182"/>
              <p:cNvSpPr>
                <a:spLocks/>
              </p:cNvSpPr>
              <p:nvPr/>
            </p:nvSpPr>
            <p:spPr bwMode="auto">
              <a:xfrm>
                <a:off x="1586" y="2786"/>
                <a:ext cx="34" cy="60"/>
              </a:xfrm>
              <a:custGeom>
                <a:avLst/>
                <a:gdLst>
                  <a:gd name="T0" fmla="*/ 14 w 34"/>
                  <a:gd name="T1" fmla="*/ 24 h 60"/>
                  <a:gd name="T2" fmla="*/ 14 w 34"/>
                  <a:gd name="T3" fmla="*/ 50 h 60"/>
                  <a:gd name="T4" fmla="*/ 14 w 34"/>
                  <a:gd name="T5" fmla="*/ 54 h 60"/>
                  <a:gd name="T6" fmla="*/ 16 w 34"/>
                  <a:gd name="T7" fmla="*/ 58 h 60"/>
                  <a:gd name="T8" fmla="*/ 18 w 34"/>
                  <a:gd name="T9" fmla="*/ 58 h 60"/>
                  <a:gd name="T10" fmla="*/ 20 w 34"/>
                  <a:gd name="T11" fmla="*/ 60 h 60"/>
                  <a:gd name="T12" fmla="*/ 24 w 34"/>
                  <a:gd name="T13" fmla="*/ 60 h 60"/>
                  <a:gd name="T14" fmla="*/ 24 w 34"/>
                  <a:gd name="T15" fmla="*/ 60 h 60"/>
                  <a:gd name="T16" fmla="*/ 0 w 34"/>
                  <a:gd name="T17" fmla="*/ 60 h 60"/>
                  <a:gd name="T18" fmla="*/ 0 w 34"/>
                  <a:gd name="T19" fmla="*/ 60 h 60"/>
                  <a:gd name="T20" fmla="*/ 2 w 34"/>
                  <a:gd name="T21" fmla="*/ 60 h 60"/>
                  <a:gd name="T22" fmla="*/ 4 w 34"/>
                  <a:gd name="T23" fmla="*/ 60 h 60"/>
                  <a:gd name="T24" fmla="*/ 4 w 34"/>
                  <a:gd name="T25" fmla="*/ 58 h 60"/>
                  <a:gd name="T26" fmla="*/ 6 w 34"/>
                  <a:gd name="T27" fmla="*/ 58 h 60"/>
                  <a:gd name="T28" fmla="*/ 6 w 34"/>
                  <a:gd name="T29" fmla="*/ 56 h 60"/>
                  <a:gd name="T30" fmla="*/ 6 w 34"/>
                  <a:gd name="T31" fmla="*/ 54 h 60"/>
                  <a:gd name="T32" fmla="*/ 8 w 34"/>
                  <a:gd name="T33" fmla="*/ 50 h 60"/>
                  <a:gd name="T34" fmla="*/ 8 w 34"/>
                  <a:gd name="T35" fmla="*/ 24 h 60"/>
                  <a:gd name="T36" fmla="*/ 0 w 34"/>
                  <a:gd name="T37" fmla="*/ 24 h 60"/>
                  <a:gd name="T38" fmla="*/ 0 w 34"/>
                  <a:gd name="T39" fmla="*/ 22 h 60"/>
                  <a:gd name="T40" fmla="*/ 8 w 34"/>
                  <a:gd name="T41" fmla="*/ 22 h 60"/>
                  <a:gd name="T42" fmla="*/ 8 w 34"/>
                  <a:gd name="T43" fmla="*/ 18 h 60"/>
                  <a:gd name="T44" fmla="*/ 8 w 34"/>
                  <a:gd name="T45" fmla="*/ 12 h 60"/>
                  <a:gd name="T46" fmla="*/ 8 w 34"/>
                  <a:gd name="T47" fmla="*/ 8 h 60"/>
                  <a:gd name="T48" fmla="*/ 12 w 34"/>
                  <a:gd name="T49" fmla="*/ 4 h 60"/>
                  <a:gd name="T50" fmla="*/ 14 w 34"/>
                  <a:gd name="T51" fmla="*/ 2 h 60"/>
                  <a:gd name="T52" fmla="*/ 18 w 34"/>
                  <a:gd name="T53" fmla="*/ 0 h 60"/>
                  <a:gd name="T54" fmla="*/ 24 w 34"/>
                  <a:gd name="T55" fmla="*/ 0 h 60"/>
                  <a:gd name="T56" fmla="*/ 28 w 34"/>
                  <a:gd name="T57" fmla="*/ 0 h 60"/>
                  <a:gd name="T58" fmla="*/ 32 w 34"/>
                  <a:gd name="T59" fmla="*/ 2 h 60"/>
                  <a:gd name="T60" fmla="*/ 34 w 34"/>
                  <a:gd name="T61" fmla="*/ 4 h 60"/>
                  <a:gd name="T62" fmla="*/ 34 w 34"/>
                  <a:gd name="T63" fmla="*/ 6 h 60"/>
                  <a:gd name="T64" fmla="*/ 34 w 34"/>
                  <a:gd name="T65" fmla="*/ 8 h 60"/>
                  <a:gd name="T66" fmla="*/ 34 w 34"/>
                  <a:gd name="T67" fmla="*/ 8 h 60"/>
                  <a:gd name="T68" fmla="*/ 32 w 34"/>
                  <a:gd name="T69" fmla="*/ 10 h 60"/>
                  <a:gd name="T70" fmla="*/ 30 w 34"/>
                  <a:gd name="T71" fmla="*/ 10 h 60"/>
                  <a:gd name="T72" fmla="*/ 30 w 34"/>
                  <a:gd name="T73" fmla="*/ 10 h 60"/>
                  <a:gd name="T74" fmla="*/ 28 w 34"/>
                  <a:gd name="T75" fmla="*/ 10 h 60"/>
                  <a:gd name="T76" fmla="*/ 28 w 34"/>
                  <a:gd name="T77" fmla="*/ 8 h 60"/>
                  <a:gd name="T78" fmla="*/ 26 w 34"/>
                  <a:gd name="T79" fmla="*/ 6 h 60"/>
                  <a:gd name="T80" fmla="*/ 24 w 34"/>
                  <a:gd name="T81" fmla="*/ 4 h 60"/>
                  <a:gd name="T82" fmla="*/ 24 w 34"/>
                  <a:gd name="T83" fmla="*/ 2 h 60"/>
                  <a:gd name="T84" fmla="*/ 22 w 34"/>
                  <a:gd name="T85" fmla="*/ 2 h 60"/>
                  <a:gd name="T86" fmla="*/ 20 w 34"/>
                  <a:gd name="T87" fmla="*/ 2 h 60"/>
                  <a:gd name="T88" fmla="*/ 18 w 34"/>
                  <a:gd name="T89" fmla="*/ 2 h 60"/>
                  <a:gd name="T90" fmla="*/ 16 w 34"/>
                  <a:gd name="T91" fmla="*/ 2 h 60"/>
                  <a:gd name="T92" fmla="*/ 16 w 34"/>
                  <a:gd name="T93" fmla="*/ 4 h 60"/>
                  <a:gd name="T94" fmla="*/ 14 w 34"/>
                  <a:gd name="T95" fmla="*/ 6 h 60"/>
                  <a:gd name="T96" fmla="*/ 14 w 34"/>
                  <a:gd name="T97" fmla="*/ 10 h 60"/>
                  <a:gd name="T98" fmla="*/ 14 w 34"/>
                  <a:gd name="T99" fmla="*/ 18 h 60"/>
                  <a:gd name="T100" fmla="*/ 14 w 34"/>
                  <a:gd name="T101" fmla="*/ 22 h 60"/>
                  <a:gd name="T102" fmla="*/ 24 w 34"/>
                  <a:gd name="T103" fmla="*/ 22 h 60"/>
                  <a:gd name="T104" fmla="*/ 24 w 34"/>
                  <a:gd name="T105" fmla="*/ 24 h 60"/>
                  <a:gd name="T106" fmla="*/ 14 w 34"/>
                  <a:gd name="T107" fmla="*/ 24 h 6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34"/>
                  <a:gd name="T163" fmla="*/ 0 h 60"/>
                  <a:gd name="T164" fmla="*/ 34 w 34"/>
                  <a:gd name="T165" fmla="*/ 60 h 60"/>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34" h="60">
                    <a:moveTo>
                      <a:pt x="14" y="24"/>
                    </a:moveTo>
                    <a:lnTo>
                      <a:pt x="14" y="50"/>
                    </a:lnTo>
                    <a:lnTo>
                      <a:pt x="14" y="54"/>
                    </a:lnTo>
                    <a:lnTo>
                      <a:pt x="16" y="58"/>
                    </a:lnTo>
                    <a:lnTo>
                      <a:pt x="18" y="58"/>
                    </a:lnTo>
                    <a:lnTo>
                      <a:pt x="20" y="60"/>
                    </a:lnTo>
                    <a:lnTo>
                      <a:pt x="24" y="60"/>
                    </a:lnTo>
                    <a:lnTo>
                      <a:pt x="0" y="60"/>
                    </a:lnTo>
                    <a:lnTo>
                      <a:pt x="2" y="60"/>
                    </a:lnTo>
                    <a:lnTo>
                      <a:pt x="4" y="60"/>
                    </a:lnTo>
                    <a:lnTo>
                      <a:pt x="4" y="58"/>
                    </a:lnTo>
                    <a:lnTo>
                      <a:pt x="6" y="58"/>
                    </a:lnTo>
                    <a:lnTo>
                      <a:pt x="6" y="56"/>
                    </a:lnTo>
                    <a:lnTo>
                      <a:pt x="6" y="54"/>
                    </a:lnTo>
                    <a:lnTo>
                      <a:pt x="8" y="50"/>
                    </a:lnTo>
                    <a:lnTo>
                      <a:pt x="8" y="24"/>
                    </a:lnTo>
                    <a:lnTo>
                      <a:pt x="0" y="24"/>
                    </a:lnTo>
                    <a:lnTo>
                      <a:pt x="0" y="22"/>
                    </a:lnTo>
                    <a:lnTo>
                      <a:pt x="8" y="22"/>
                    </a:lnTo>
                    <a:lnTo>
                      <a:pt x="8" y="18"/>
                    </a:lnTo>
                    <a:lnTo>
                      <a:pt x="8" y="12"/>
                    </a:lnTo>
                    <a:lnTo>
                      <a:pt x="8" y="8"/>
                    </a:lnTo>
                    <a:lnTo>
                      <a:pt x="12" y="4"/>
                    </a:lnTo>
                    <a:lnTo>
                      <a:pt x="14" y="2"/>
                    </a:lnTo>
                    <a:lnTo>
                      <a:pt x="18" y="0"/>
                    </a:lnTo>
                    <a:lnTo>
                      <a:pt x="24" y="0"/>
                    </a:lnTo>
                    <a:lnTo>
                      <a:pt x="28" y="0"/>
                    </a:lnTo>
                    <a:lnTo>
                      <a:pt x="32" y="2"/>
                    </a:lnTo>
                    <a:lnTo>
                      <a:pt x="34" y="4"/>
                    </a:lnTo>
                    <a:lnTo>
                      <a:pt x="34" y="6"/>
                    </a:lnTo>
                    <a:lnTo>
                      <a:pt x="34" y="8"/>
                    </a:lnTo>
                    <a:lnTo>
                      <a:pt x="32" y="10"/>
                    </a:lnTo>
                    <a:lnTo>
                      <a:pt x="30" y="10"/>
                    </a:lnTo>
                    <a:lnTo>
                      <a:pt x="28" y="10"/>
                    </a:lnTo>
                    <a:lnTo>
                      <a:pt x="28" y="8"/>
                    </a:lnTo>
                    <a:lnTo>
                      <a:pt x="26" y="6"/>
                    </a:lnTo>
                    <a:lnTo>
                      <a:pt x="24" y="4"/>
                    </a:lnTo>
                    <a:lnTo>
                      <a:pt x="24" y="2"/>
                    </a:lnTo>
                    <a:lnTo>
                      <a:pt x="22" y="2"/>
                    </a:lnTo>
                    <a:lnTo>
                      <a:pt x="20" y="2"/>
                    </a:lnTo>
                    <a:lnTo>
                      <a:pt x="18" y="2"/>
                    </a:lnTo>
                    <a:lnTo>
                      <a:pt x="16" y="2"/>
                    </a:lnTo>
                    <a:lnTo>
                      <a:pt x="16" y="4"/>
                    </a:lnTo>
                    <a:lnTo>
                      <a:pt x="14" y="6"/>
                    </a:lnTo>
                    <a:lnTo>
                      <a:pt x="14" y="10"/>
                    </a:lnTo>
                    <a:lnTo>
                      <a:pt x="14" y="18"/>
                    </a:lnTo>
                    <a:lnTo>
                      <a:pt x="14" y="22"/>
                    </a:lnTo>
                    <a:lnTo>
                      <a:pt x="24" y="22"/>
                    </a:lnTo>
                    <a:lnTo>
                      <a:pt x="24" y="24"/>
                    </a:lnTo>
                    <a:lnTo>
                      <a:pt x="14" y="24"/>
                    </a:lnTo>
                    <a:close/>
                  </a:path>
                </a:pathLst>
              </a:custGeom>
              <a:solidFill>
                <a:srgbClr val="000000"/>
              </a:solidFill>
              <a:ln w="0">
                <a:solidFill>
                  <a:srgbClr val="000000"/>
                </a:solidFill>
                <a:round/>
                <a:headEnd/>
                <a:tailEnd/>
              </a:ln>
            </p:spPr>
            <p:txBody>
              <a:bodyPr/>
              <a:lstStyle/>
              <a:p>
                <a:endParaRPr lang="en-CA"/>
              </a:p>
            </p:txBody>
          </p:sp>
          <p:sp>
            <p:nvSpPr>
              <p:cNvPr id="21684" name="Freeform 183"/>
              <p:cNvSpPr>
                <a:spLocks noEditPoints="1"/>
              </p:cNvSpPr>
              <p:nvPr/>
            </p:nvSpPr>
            <p:spPr bwMode="auto">
              <a:xfrm>
                <a:off x="1614" y="2806"/>
                <a:ext cx="38" cy="42"/>
              </a:xfrm>
              <a:custGeom>
                <a:avLst/>
                <a:gdLst>
                  <a:gd name="T0" fmla="*/ 18 w 38"/>
                  <a:gd name="T1" fmla="*/ 0 h 42"/>
                  <a:gd name="T2" fmla="*/ 24 w 38"/>
                  <a:gd name="T3" fmla="*/ 0 h 42"/>
                  <a:gd name="T4" fmla="*/ 30 w 38"/>
                  <a:gd name="T5" fmla="*/ 4 h 42"/>
                  <a:gd name="T6" fmla="*/ 32 w 38"/>
                  <a:gd name="T7" fmla="*/ 6 h 42"/>
                  <a:gd name="T8" fmla="*/ 36 w 38"/>
                  <a:gd name="T9" fmla="*/ 12 h 42"/>
                  <a:gd name="T10" fmla="*/ 38 w 38"/>
                  <a:gd name="T11" fmla="*/ 20 h 42"/>
                  <a:gd name="T12" fmla="*/ 36 w 38"/>
                  <a:gd name="T13" fmla="*/ 26 h 42"/>
                  <a:gd name="T14" fmla="*/ 34 w 38"/>
                  <a:gd name="T15" fmla="*/ 30 h 42"/>
                  <a:gd name="T16" fmla="*/ 32 w 38"/>
                  <a:gd name="T17" fmla="*/ 36 h 42"/>
                  <a:gd name="T18" fmla="*/ 28 w 38"/>
                  <a:gd name="T19" fmla="*/ 38 h 42"/>
                  <a:gd name="T20" fmla="*/ 24 w 38"/>
                  <a:gd name="T21" fmla="*/ 40 h 42"/>
                  <a:gd name="T22" fmla="*/ 18 w 38"/>
                  <a:gd name="T23" fmla="*/ 42 h 42"/>
                  <a:gd name="T24" fmla="*/ 12 w 38"/>
                  <a:gd name="T25" fmla="*/ 40 h 42"/>
                  <a:gd name="T26" fmla="*/ 8 w 38"/>
                  <a:gd name="T27" fmla="*/ 38 h 42"/>
                  <a:gd name="T28" fmla="*/ 4 w 38"/>
                  <a:gd name="T29" fmla="*/ 34 h 42"/>
                  <a:gd name="T30" fmla="*/ 2 w 38"/>
                  <a:gd name="T31" fmla="*/ 28 h 42"/>
                  <a:gd name="T32" fmla="*/ 0 w 38"/>
                  <a:gd name="T33" fmla="*/ 20 h 42"/>
                  <a:gd name="T34" fmla="*/ 0 w 38"/>
                  <a:gd name="T35" fmla="*/ 16 h 42"/>
                  <a:gd name="T36" fmla="*/ 2 w 38"/>
                  <a:gd name="T37" fmla="*/ 10 h 42"/>
                  <a:gd name="T38" fmla="*/ 6 w 38"/>
                  <a:gd name="T39" fmla="*/ 6 h 42"/>
                  <a:gd name="T40" fmla="*/ 10 w 38"/>
                  <a:gd name="T41" fmla="*/ 2 h 42"/>
                  <a:gd name="T42" fmla="*/ 14 w 38"/>
                  <a:gd name="T43" fmla="*/ 0 h 42"/>
                  <a:gd name="T44" fmla="*/ 18 w 38"/>
                  <a:gd name="T45" fmla="*/ 0 h 42"/>
                  <a:gd name="T46" fmla="*/ 18 w 38"/>
                  <a:gd name="T47" fmla="*/ 2 h 42"/>
                  <a:gd name="T48" fmla="*/ 16 w 38"/>
                  <a:gd name="T49" fmla="*/ 4 h 42"/>
                  <a:gd name="T50" fmla="*/ 12 w 38"/>
                  <a:gd name="T51" fmla="*/ 4 h 42"/>
                  <a:gd name="T52" fmla="*/ 10 w 38"/>
                  <a:gd name="T53" fmla="*/ 6 h 42"/>
                  <a:gd name="T54" fmla="*/ 8 w 38"/>
                  <a:gd name="T55" fmla="*/ 8 h 42"/>
                  <a:gd name="T56" fmla="*/ 8 w 38"/>
                  <a:gd name="T57" fmla="*/ 12 h 42"/>
                  <a:gd name="T58" fmla="*/ 8 w 38"/>
                  <a:gd name="T59" fmla="*/ 18 h 42"/>
                  <a:gd name="T60" fmla="*/ 8 w 38"/>
                  <a:gd name="T61" fmla="*/ 26 h 42"/>
                  <a:gd name="T62" fmla="*/ 10 w 38"/>
                  <a:gd name="T63" fmla="*/ 32 h 42"/>
                  <a:gd name="T64" fmla="*/ 14 w 38"/>
                  <a:gd name="T65" fmla="*/ 36 h 42"/>
                  <a:gd name="T66" fmla="*/ 16 w 38"/>
                  <a:gd name="T67" fmla="*/ 38 h 42"/>
                  <a:gd name="T68" fmla="*/ 20 w 38"/>
                  <a:gd name="T69" fmla="*/ 38 h 42"/>
                  <a:gd name="T70" fmla="*/ 24 w 38"/>
                  <a:gd name="T71" fmla="*/ 38 h 42"/>
                  <a:gd name="T72" fmla="*/ 28 w 38"/>
                  <a:gd name="T73" fmla="*/ 36 h 42"/>
                  <a:gd name="T74" fmla="*/ 30 w 38"/>
                  <a:gd name="T75" fmla="*/ 30 h 42"/>
                  <a:gd name="T76" fmla="*/ 30 w 38"/>
                  <a:gd name="T77" fmla="*/ 24 h 42"/>
                  <a:gd name="T78" fmla="*/ 30 w 38"/>
                  <a:gd name="T79" fmla="*/ 16 h 42"/>
                  <a:gd name="T80" fmla="*/ 28 w 38"/>
                  <a:gd name="T81" fmla="*/ 12 h 42"/>
                  <a:gd name="T82" fmla="*/ 26 w 38"/>
                  <a:gd name="T83" fmla="*/ 6 h 42"/>
                  <a:gd name="T84" fmla="*/ 22 w 38"/>
                  <a:gd name="T85" fmla="*/ 4 h 42"/>
                  <a:gd name="T86" fmla="*/ 18 w 38"/>
                  <a:gd name="T87" fmla="*/ 2 h 4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8"/>
                  <a:gd name="T133" fmla="*/ 0 h 42"/>
                  <a:gd name="T134" fmla="*/ 38 w 38"/>
                  <a:gd name="T135" fmla="*/ 42 h 4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8" h="42">
                    <a:moveTo>
                      <a:pt x="18" y="0"/>
                    </a:moveTo>
                    <a:lnTo>
                      <a:pt x="24" y="0"/>
                    </a:lnTo>
                    <a:lnTo>
                      <a:pt x="30" y="4"/>
                    </a:lnTo>
                    <a:lnTo>
                      <a:pt x="32" y="6"/>
                    </a:lnTo>
                    <a:lnTo>
                      <a:pt x="36" y="12"/>
                    </a:lnTo>
                    <a:lnTo>
                      <a:pt x="38" y="20"/>
                    </a:lnTo>
                    <a:lnTo>
                      <a:pt x="36" y="26"/>
                    </a:lnTo>
                    <a:lnTo>
                      <a:pt x="34" y="30"/>
                    </a:lnTo>
                    <a:lnTo>
                      <a:pt x="32" y="36"/>
                    </a:lnTo>
                    <a:lnTo>
                      <a:pt x="28" y="38"/>
                    </a:lnTo>
                    <a:lnTo>
                      <a:pt x="24" y="40"/>
                    </a:lnTo>
                    <a:lnTo>
                      <a:pt x="18" y="42"/>
                    </a:lnTo>
                    <a:lnTo>
                      <a:pt x="12" y="40"/>
                    </a:lnTo>
                    <a:lnTo>
                      <a:pt x="8" y="38"/>
                    </a:lnTo>
                    <a:lnTo>
                      <a:pt x="4" y="34"/>
                    </a:lnTo>
                    <a:lnTo>
                      <a:pt x="2" y="28"/>
                    </a:lnTo>
                    <a:lnTo>
                      <a:pt x="0" y="20"/>
                    </a:lnTo>
                    <a:lnTo>
                      <a:pt x="0" y="16"/>
                    </a:lnTo>
                    <a:lnTo>
                      <a:pt x="2" y="10"/>
                    </a:lnTo>
                    <a:lnTo>
                      <a:pt x="6" y="6"/>
                    </a:lnTo>
                    <a:lnTo>
                      <a:pt x="10" y="2"/>
                    </a:lnTo>
                    <a:lnTo>
                      <a:pt x="14" y="0"/>
                    </a:lnTo>
                    <a:lnTo>
                      <a:pt x="18" y="0"/>
                    </a:lnTo>
                    <a:close/>
                    <a:moveTo>
                      <a:pt x="18" y="2"/>
                    </a:moveTo>
                    <a:lnTo>
                      <a:pt x="16" y="4"/>
                    </a:lnTo>
                    <a:lnTo>
                      <a:pt x="12" y="4"/>
                    </a:lnTo>
                    <a:lnTo>
                      <a:pt x="10" y="6"/>
                    </a:lnTo>
                    <a:lnTo>
                      <a:pt x="8" y="8"/>
                    </a:lnTo>
                    <a:lnTo>
                      <a:pt x="8" y="12"/>
                    </a:lnTo>
                    <a:lnTo>
                      <a:pt x="8" y="18"/>
                    </a:lnTo>
                    <a:lnTo>
                      <a:pt x="8" y="26"/>
                    </a:lnTo>
                    <a:lnTo>
                      <a:pt x="10" y="32"/>
                    </a:lnTo>
                    <a:lnTo>
                      <a:pt x="14" y="36"/>
                    </a:lnTo>
                    <a:lnTo>
                      <a:pt x="16" y="38"/>
                    </a:lnTo>
                    <a:lnTo>
                      <a:pt x="20" y="38"/>
                    </a:lnTo>
                    <a:lnTo>
                      <a:pt x="24" y="38"/>
                    </a:lnTo>
                    <a:lnTo>
                      <a:pt x="28" y="36"/>
                    </a:lnTo>
                    <a:lnTo>
                      <a:pt x="30" y="30"/>
                    </a:lnTo>
                    <a:lnTo>
                      <a:pt x="30" y="24"/>
                    </a:lnTo>
                    <a:lnTo>
                      <a:pt x="30" y="16"/>
                    </a:lnTo>
                    <a:lnTo>
                      <a:pt x="28" y="12"/>
                    </a:lnTo>
                    <a:lnTo>
                      <a:pt x="26" y="6"/>
                    </a:lnTo>
                    <a:lnTo>
                      <a:pt x="22" y="4"/>
                    </a:lnTo>
                    <a:lnTo>
                      <a:pt x="18" y="2"/>
                    </a:lnTo>
                    <a:close/>
                  </a:path>
                </a:pathLst>
              </a:custGeom>
              <a:solidFill>
                <a:srgbClr val="000000"/>
              </a:solidFill>
              <a:ln w="0">
                <a:solidFill>
                  <a:srgbClr val="000000"/>
                </a:solidFill>
                <a:round/>
                <a:headEnd/>
                <a:tailEnd/>
              </a:ln>
            </p:spPr>
            <p:txBody>
              <a:bodyPr/>
              <a:lstStyle/>
              <a:p>
                <a:endParaRPr lang="en-CA"/>
              </a:p>
            </p:txBody>
          </p:sp>
          <p:sp>
            <p:nvSpPr>
              <p:cNvPr id="21685" name="Freeform 184"/>
              <p:cNvSpPr>
                <a:spLocks noEditPoints="1"/>
              </p:cNvSpPr>
              <p:nvPr/>
            </p:nvSpPr>
            <p:spPr bwMode="auto">
              <a:xfrm>
                <a:off x="1658" y="2806"/>
                <a:ext cx="38" cy="42"/>
              </a:xfrm>
              <a:custGeom>
                <a:avLst/>
                <a:gdLst>
                  <a:gd name="T0" fmla="*/ 18 w 38"/>
                  <a:gd name="T1" fmla="*/ 0 h 42"/>
                  <a:gd name="T2" fmla="*/ 24 w 38"/>
                  <a:gd name="T3" fmla="*/ 0 h 42"/>
                  <a:gd name="T4" fmla="*/ 28 w 38"/>
                  <a:gd name="T5" fmla="*/ 4 h 42"/>
                  <a:gd name="T6" fmla="*/ 32 w 38"/>
                  <a:gd name="T7" fmla="*/ 6 h 42"/>
                  <a:gd name="T8" fmla="*/ 36 w 38"/>
                  <a:gd name="T9" fmla="*/ 12 h 42"/>
                  <a:gd name="T10" fmla="*/ 38 w 38"/>
                  <a:gd name="T11" fmla="*/ 20 h 42"/>
                  <a:gd name="T12" fmla="*/ 36 w 38"/>
                  <a:gd name="T13" fmla="*/ 26 h 42"/>
                  <a:gd name="T14" fmla="*/ 34 w 38"/>
                  <a:gd name="T15" fmla="*/ 30 h 42"/>
                  <a:gd name="T16" fmla="*/ 32 w 38"/>
                  <a:gd name="T17" fmla="*/ 36 h 42"/>
                  <a:gd name="T18" fmla="*/ 28 w 38"/>
                  <a:gd name="T19" fmla="*/ 38 h 42"/>
                  <a:gd name="T20" fmla="*/ 24 w 38"/>
                  <a:gd name="T21" fmla="*/ 40 h 42"/>
                  <a:gd name="T22" fmla="*/ 18 w 38"/>
                  <a:gd name="T23" fmla="*/ 42 h 42"/>
                  <a:gd name="T24" fmla="*/ 12 w 38"/>
                  <a:gd name="T25" fmla="*/ 40 h 42"/>
                  <a:gd name="T26" fmla="*/ 8 w 38"/>
                  <a:gd name="T27" fmla="*/ 38 h 42"/>
                  <a:gd name="T28" fmla="*/ 4 w 38"/>
                  <a:gd name="T29" fmla="*/ 34 h 42"/>
                  <a:gd name="T30" fmla="*/ 0 w 38"/>
                  <a:gd name="T31" fmla="*/ 28 h 42"/>
                  <a:gd name="T32" fmla="*/ 0 w 38"/>
                  <a:gd name="T33" fmla="*/ 20 h 42"/>
                  <a:gd name="T34" fmla="*/ 0 w 38"/>
                  <a:gd name="T35" fmla="*/ 16 h 42"/>
                  <a:gd name="T36" fmla="*/ 2 w 38"/>
                  <a:gd name="T37" fmla="*/ 10 h 42"/>
                  <a:gd name="T38" fmla="*/ 6 w 38"/>
                  <a:gd name="T39" fmla="*/ 6 h 42"/>
                  <a:gd name="T40" fmla="*/ 10 w 38"/>
                  <a:gd name="T41" fmla="*/ 2 h 42"/>
                  <a:gd name="T42" fmla="*/ 14 w 38"/>
                  <a:gd name="T43" fmla="*/ 0 h 42"/>
                  <a:gd name="T44" fmla="*/ 18 w 38"/>
                  <a:gd name="T45" fmla="*/ 0 h 42"/>
                  <a:gd name="T46" fmla="*/ 18 w 38"/>
                  <a:gd name="T47" fmla="*/ 2 h 42"/>
                  <a:gd name="T48" fmla="*/ 14 w 38"/>
                  <a:gd name="T49" fmla="*/ 4 h 42"/>
                  <a:gd name="T50" fmla="*/ 12 w 38"/>
                  <a:gd name="T51" fmla="*/ 4 h 42"/>
                  <a:gd name="T52" fmla="*/ 10 w 38"/>
                  <a:gd name="T53" fmla="*/ 6 h 42"/>
                  <a:gd name="T54" fmla="*/ 8 w 38"/>
                  <a:gd name="T55" fmla="*/ 8 h 42"/>
                  <a:gd name="T56" fmla="*/ 8 w 38"/>
                  <a:gd name="T57" fmla="*/ 12 h 42"/>
                  <a:gd name="T58" fmla="*/ 8 w 38"/>
                  <a:gd name="T59" fmla="*/ 18 h 42"/>
                  <a:gd name="T60" fmla="*/ 8 w 38"/>
                  <a:gd name="T61" fmla="*/ 26 h 42"/>
                  <a:gd name="T62" fmla="*/ 10 w 38"/>
                  <a:gd name="T63" fmla="*/ 32 h 42"/>
                  <a:gd name="T64" fmla="*/ 14 w 38"/>
                  <a:gd name="T65" fmla="*/ 36 h 42"/>
                  <a:gd name="T66" fmla="*/ 16 w 38"/>
                  <a:gd name="T67" fmla="*/ 38 h 42"/>
                  <a:gd name="T68" fmla="*/ 20 w 38"/>
                  <a:gd name="T69" fmla="*/ 38 h 42"/>
                  <a:gd name="T70" fmla="*/ 24 w 38"/>
                  <a:gd name="T71" fmla="*/ 38 h 42"/>
                  <a:gd name="T72" fmla="*/ 28 w 38"/>
                  <a:gd name="T73" fmla="*/ 36 h 42"/>
                  <a:gd name="T74" fmla="*/ 30 w 38"/>
                  <a:gd name="T75" fmla="*/ 30 h 42"/>
                  <a:gd name="T76" fmla="*/ 30 w 38"/>
                  <a:gd name="T77" fmla="*/ 24 h 42"/>
                  <a:gd name="T78" fmla="*/ 30 w 38"/>
                  <a:gd name="T79" fmla="*/ 16 h 42"/>
                  <a:gd name="T80" fmla="*/ 28 w 38"/>
                  <a:gd name="T81" fmla="*/ 12 h 42"/>
                  <a:gd name="T82" fmla="*/ 26 w 38"/>
                  <a:gd name="T83" fmla="*/ 6 h 42"/>
                  <a:gd name="T84" fmla="*/ 22 w 38"/>
                  <a:gd name="T85" fmla="*/ 4 h 42"/>
                  <a:gd name="T86" fmla="*/ 18 w 38"/>
                  <a:gd name="T87" fmla="*/ 2 h 4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8"/>
                  <a:gd name="T133" fmla="*/ 0 h 42"/>
                  <a:gd name="T134" fmla="*/ 38 w 38"/>
                  <a:gd name="T135" fmla="*/ 42 h 4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8" h="42">
                    <a:moveTo>
                      <a:pt x="18" y="0"/>
                    </a:moveTo>
                    <a:lnTo>
                      <a:pt x="24" y="0"/>
                    </a:lnTo>
                    <a:lnTo>
                      <a:pt x="28" y="4"/>
                    </a:lnTo>
                    <a:lnTo>
                      <a:pt x="32" y="6"/>
                    </a:lnTo>
                    <a:lnTo>
                      <a:pt x="36" y="12"/>
                    </a:lnTo>
                    <a:lnTo>
                      <a:pt x="38" y="20"/>
                    </a:lnTo>
                    <a:lnTo>
                      <a:pt x="36" y="26"/>
                    </a:lnTo>
                    <a:lnTo>
                      <a:pt x="34" y="30"/>
                    </a:lnTo>
                    <a:lnTo>
                      <a:pt x="32" y="36"/>
                    </a:lnTo>
                    <a:lnTo>
                      <a:pt x="28" y="38"/>
                    </a:lnTo>
                    <a:lnTo>
                      <a:pt x="24" y="40"/>
                    </a:lnTo>
                    <a:lnTo>
                      <a:pt x="18" y="42"/>
                    </a:lnTo>
                    <a:lnTo>
                      <a:pt x="12" y="40"/>
                    </a:lnTo>
                    <a:lnTo>
                      <a:pt x="8" y="38"/>
                    </a:lnTo>
                    <a:lnTo>
                      <a:pt x="4" y="34"/>
                    </a:lnTo>
                    <a:lnTo>
                      <a:pt x="0" y="28"/>
                    </a:lnTo>
                    <a:lnTo>
                      <a:pt x="0" y="20"/>
                    </a:lnTo>
                    <a:lnTo>
                      <a:pt x="0" y="16"/>
                    </a:lnTo>
                    <a:lnTo>
                      <a:pt x="2" y="10"/>
                    </a:lnTo>
                    <a:lnTo>
                      <a:pt x="6" y="6"/>
                    </a:lnTo>
                    <a:lnTo>
                      <a:pt x="10" y="2"/>
                    </a:lnTo>
                    <a:lnTo>
                      <a:pt x="14" y="0"/>
                    </a:lnTo>
                    <a:lnTo>
                      <a:pt x="18" y="0"/>
                    </a:lnTo>
                    <a:close/>
                    <a:moveTo>
                      <a:pt x="18" y="2"/>
                    </a:moveTo>
                    <a:lnTo>
                      <a:pt x="14" y="4"/>
                    </a:lnTo>
                    <a:lnTo>
                      <a:pt x="12" y="4"/>
                    </a:lnTo>
                    <a:lnTo>
                      <a:pt x="10" y="6"/>
                    </a:lnTo>
                    <a:lnTo>
                      <a:pt x="8" y="8"/>
                    </a:lnTo>
                    <a:lnTo>
                      <a:pt x="8" y="12"/>
                    </a:lnTo>
                    <a:lnTo>
                      <a:pt x="8" y="18"/>
                    </a:lnTo>
                    <a:lnTo>
                      <a:pt x="8" y="26"/>
                    </a:lnTo>
                    <a:lnTo>
                      <a:pt x="10" y="32"/>
                    </a:lnTo>
                    <a:lnTo>
                      <a:pt x="14" y="36"/>
                    </a:lnTo>
                    <a:lnTo>
                      <a:pt x="16" y="38"/>
                    </a:lnTo>
                    <a:lnTo>
                      <a:pt x="20" y="38"/>
                    </a:lnTo>
                    <a:lnTo>
                      <a:pt x="24" y="38"/>
                    </a:lnTo>
                    <a:lnTo>
                      <a:pt x="28" y="36"/>
                    </a:lnTo>
                    <a:lnTo>
                      <a:pt x="30" y="30"/>
                    </a:lnTo>
                    <a:lnTo>
                      <a:pt x="30" y="24"/>
                    </a:lnTo>
                    <a:lnTo>
                      <a:pt x="30" y="16"/>
                    </a:lnTo>
                    <a:lnTo>
                      <a:pt x="28" y="12"/>
                    </a:lnTo>
                    <a:lnTo>
                      <a:pt x="26" y="6"/>
                    </a:lnTo>
                    <a:lnTo>
                      <a:pt x="22" y="4"/>
                    </a:lnTo>
                    <a:lnTo>
                      <a:pt x="18" y="2"/>
                    </a:lnTo>
                    <a:close/>
                  </a:path>
                </a:pathLst>
              </a:custGeom>
              <a:solidFill>
                <a:srgbClr val="000000"/>
              </a:solidFill>
              <a:ln w="0">
                <a:solidFill>
                  <a:srgbClr val="000000"/>
                </a:solidFill>
                <a:round/>
                <a:headEnd/>
                <a:tailEnd/>
              </a:ln>
            </p:spPr>
            <p:txBody>
              <a:bodyPr/>
              <a:lstStyle/>
              <a:p>
                <a:endParaRPr lang="en-CA"/>
              </a:p>
            </p:txBody>
          </p:sp>
          <p:sp>
            <p:nvSpPr>
              <p:cNvPr id="21686" name="Freeform 185"/>
              <p:cNvSpPr>
                <a:spLocks noEditPoints="1"/>
              </p:cNvSpPr>
              <p:nvPr/>
            </p:nvSpPr>
            <p:spPr bwMode="auto">
              <a:xfrm>
                <a:off x="1702" y="2786"/>
                <a:ext cx="40" cy="62"/>
              </a:xfrm>
              <a:custGeom>
                <a:avLst/>
                <a:gdLst>
                  <a:gd name="T0" fmla="*/ 28 w 40"/>
                  <a:gd name="T1" fmla="*/ 54 h 62"/>
                  <a:gd name="T2" fmla="*/ 24 w 40"/>
                  <a:gd name="T3" fmla="*/ 58 h 62"/>
                  <a:gd name="T4" fmla="*/ 22 w 40"/>
                  <a:gd name="T5" fmla="*/ 60 h 62"/>
                  <a:gd name="T6" fmla="*/ 18 w 40"/>
                  <a:gd name="T7" fmla="*/ 60 h 62"/>
                  <a:gd name="T8" fmla="*/ 16 w 40"/>
                  <a:gd name="T9" fmla="*/ 62 h 62"/>
                  <a:gd name="T10" fmla="*/ 10 w 40"/>
                  <a:gd name="T11" fmla="*/ 60 h 62"/>
                  <a:gd name="T12" fmla="*/ 4 w 40"/>
                  <a:gd name="T13" fmla="*/ 56 h 62"/>
                  <a:gd name="T14" fmla="*/ 0 w 40"/>
                  <a:gd name="T15" fmla="*/ 50 h 62"/>
                  <a:gd name="T16" fmla="*/ 0 w 40"/>
                  <a:gd name="T17" fmla="*/ 42 h 62"/>
                  <a:gd name="T18" fmla="*/ 0 w 40"/>
                  <a:gd name="T19" fmla="*/ 34 h 62"/>
                  <a:gd name="T20" fmla="*/ 4 w 40"/>
                  <a:gd name="T21" fmla="*/ 26 h 62"/>
                  <a:gd name="T22" fmla="*/ 8 w 40"/>
                  <a:gd name="T23" fmla="*/ 24 h 62"/>
                  <a:gd name="T24" fmla="*/ 14 w 40"/>
                  <a:gd name="T25" fmla="*/ 20 h 62"/>
                  <a:gd name="T26" fmla="*/ 18 w 40"/>
                  <a:gd name="T27" fmla="*/ 20 h 62"/>
                  <a:gd name="T28" fmla="*/ 24 w 40"/>
                  <a:gd name="T29" fmla="*/ 22 h 62"/>
                  <a:gd name="T30" fmla="*/ 28 w 40"/>
                  <a:gd name="T31" fmla="*/ 24 h 62"/>
                  <a:gd name="T32" fmla="*/ 28 w 40"/>
                  <a:gd name="T33" fmla="*/ 16 h 62"/>
                  <a:gd name="T34" fmla="*/ 26 w 40"/>
                  <a:gd name="T35" fmla="*/ 10 h 62"/>
                  <a:gd name="T36" fmla="*/ 26 w 40"/>
                  <a:gd name="T37" fmla="*/ 6 h 62"/>
                  <a:gd name="T38" fmla="*/ 26 w 40"/>
                  <a:gd name="T39" fmla="*/ 6 h 62"/>
                  <a:gd name="T40" fmla="*/ 26 w 40"/>
                  <a:gd name="T41" fmla="*/ 4 h 62"/>
                  <a:gd name="T42" fmla="*/ 26 w 40"/>
                  <a:gd name="T43" fmla="*/ 4 h 62"/>
                  <a:gd name="T44" fmla="*/ 24 w 40"/>
                  <a:gd name="T45" fmla="*/ 4 h 62"/>
                  <a:gd name="T46" fmla="*/ 24 w 40"/>
                  <a:gd name="T47" fmla="*/ 4 h 62"/>
                  <a:gd name="T48" fmla="*/ 22 w 40"/>
                  <a:gd name="T49" fmla="*/ 4 h 62"/>
                  <a:gd name="T50" fmla="*/ 22 w 40"/>
                  <a:gd name="T51" fmla="*/ 4 h 62"/>
                  <a:gd name="T52" fmla="*/ 32 w 40"/>
                  <a:gd name="T53" fmla="*/ 0 h 62"/>
                  <a:gd name="T54" fmla="*/ 34 w 40"/>
                  <a:gd name="T55" fmla="*/ 0 h 62"/>
                  <a:gd name="T56" fmla="*/ 34 w 40"/>
                  <a:gd name="T57" fmla="*/ 44 h 62"/>
                  <a:gd name="T58" fmla="*/ 34 w 40"/>
                  <a:gd name="T59" fmla="*/ 50 h 62"/>
                  <a:gd name="T60" fmla="*/ 34 w 40"/>
                  <a:gd name="T61" fmla="*/ 54 h 62"/>
                  <a:gd name="T62" fmla="*/ 34 w 40"/>
                  <a:gd name="T63" fmla="*/ 54 h 62"/>
                  <a:gd name="T64" fmla="*/ 36 w 40"/>
                  <a:gd name="T65" fmla="*/ 56 h 62"/>
                  <a:gd name="T66" fmla="*/ 36 w 40"/>
                  <a:gd name="T67" fmla="*/ 56 h 62"/>
                  <a:gd name="T68" fmla="*/ 36 w 40"/>
                  <a:gd name="T69" fmla="*/ 56 h 62"/>
                  <a:gd name="T70" fmla="*/ 38 w 40"/>
                  <a:gd name="T71" fmla="*/ 56 h 62"/>
                  <a:gd name="T72" fmla="*/ 40 w 40"/>
                  <a:gd name="T73" fmla="*/ 56 h 62"/>
                  <a:gd name="T74" fmla="*/ 40 w 40"/>
                  <a:gd name="T75" fmla="*/ 56 h 62"/>
                  <a:gd name="T76" fmla="*/ 28 w 40"/>
                  <a:gd name="T77" fmla="*/ 62 h 62"/>
                  <a:gd name="T78" fmla="*/ 28 w 40"/>
                  <a:gd name="T79" fmla="*/ 62 h 62"/>
                  <a:gd name="T80" fmla="*/ 28 w 40"/>
                  <a:gd name="T81" fmla="*/ 54 h 62"/>
                  <a:gd name="T82" fmla="*/ 28 w 40"/>
                  <a:gd name="T83" fmla="*/ 52 h 62"/>
                  <a:gd name="T84" fmla="*/ 28 w 40"/>
                  <a:gd name="T85" fmla="*/ 34 h 62"/>
                  <a:gd name="T86" fmla="*/ 26 w 40"/>
                  <a:gd name="T87" fmla="*/ 30 h 62"/>
                  <a:gd name="T88" fmla="*/ 26 w 40"/>
                  <a:gd name="T89" fmla="*/ 28 h 62"/>
                  <a:gd name="T90" fmla="*/ 24 w 40"/>
                  <a:gd name="T91" fmla="*/ 26 h 62"/>
                  <a:gd name="T92" fmla="*/ 22 w 40"/>
                  <a:gd name="T93" fmla="*/ 24 h 62"/>
                  <a:gd name="T94" fmla="*/ 20 w 40"/>
                  <a:gd name="T95" fmla="*/ 24 h 62"/>
                  <a:gd name="T96" fmla="*/ 18 w 40"/>
                  <a:gd name="T97" fmla="*/ 22 h 62"/>
                  <a:gd name="T98" fmla="*/ 14 w 40"/>
                  <a:gd name="T99" fmla="*/ 24 h 62"/>
                  <a:gd name="T100" fmla="*/ 10 w 40"/>
                  <a:gd name="T101" fmla="*/ 26 h 62"/>
                  <a:gd name="T102" fmla="*/ 8 w 40"/>
                  <a:gd name="T103" fmla="*/ 32 h 62"/>
                  <a:gd name="T104" fmla="*/ 6 w 40"/>
                  <a:gd name="T105" fmla="*/ 38 h 62"/>
                  <a:gd name="T106" fmla="*/ 8 w 40"/>
                  <a:gd name="T107" fmla="*/ 46 h 62"/>
                  <a:gd name="T108" fmla="*/ 10 w 40"/>
                  <a:gd name="T109" fmla="*/ 52 h 62"/>
                  <a:gd name="T110" fmla="*/ 14 w 40"/>
                  <a:gd name="T111" fmla="*/ 54 h 62"/>
                  <a:gd name="T112" fmla="*/ 20 w 40"/>
                  <a:gd name="T113" fmla="*/ 56 h 62"/>
                  <a:gd name="T114" fmla="*/ 24 w 40"/>
                  <a:gd name="T115" fmla="*/ 54 h 62"/>
                  <a:gd name="T116" fmla="*/ 28 w 40"/>
                  <a:gd name="T117" fmla="*/ 52 h 6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40"/>
                  <a:gd name="T178" fmla="*/ 0 h 62"/>
                  <a:gd name="T179" fmla="*/ 40 w 40"/>
                  <a:gd name="T180" fmla="*/ 62 h 62"/>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40" h="62">
                    <a:moveTo>
                      <a:pt x="28" y="54"/>
                    </a:moveTo>
                    <a:lnTo>
                      <a:pt x="24" y="58"/>
                    </a:lnTo>
                    <a:lnTo>
                      <a:pt x="22" y="60"/>
                    </a:lnTo>
                    <a:lnTo>
                      <a:pt x="18" y="60"/>
                    </a:lnTo>
                    <a:lnTo>
                      <a:pt x="16" y="62"/>
                    </a:lnTo>
                    <a:lnTo>
                      <a:pt x="10" y="60"/>
                    </a:lnTo>
                    <a:lnTo>
                      <a:pt x="4" y="56"/>
                    </a:lnTo>
                    <a:lnTo>
                      <a:pt x="0" y="50"/>
                    </a:lnTo>
                    <a:lnTo>
                      <a:pt x="0" y="42"/>
                    </a:lnTo>
                    <a:lnTo>
                      <a:pt x="0" y="34"/>
                    </a:lnTo>
                    <a:lnTo>
                      <a:pt x="4" y="26"/>
                    </a:lnTo>
                    <a:lnTo>
                      <a:pt x="8" y="24"/>
                    </a:lnTo>
                    <a:lnTo>
                      <a:pt x="14" y="20"/>
                    </a:lnTo>
                    <a:lnTo>
                      <a:pt x="18" y="20"/>
                    </a:lnTo>
                    <a:lnTo>
                      <a:pt x="24" y="22"/>
                    </a:lnTo>
                    <a:lnTo>
                      <a:pt x="28" y="24"/>
                    </a:lnTo>
                    <a:lnTo>
                      <a:pt x="28" y="16"/>
                    </a:lnTo>
                    <a:lnTo>
                      <a:pt x="26" y="10"/>
                    </a:lnTo>
                    <a:lnTo>
                      <a:pt x="26" y="6"/>
                    </a:lnTo>
                    <a:lnTo>
                      <a:pt x="26" y="4"/>
                    </a:lnTo>
                    <a:lnTo>
                      <a:pt x="24" y="4"/>
                    </a:lnTo>
                    <a:lnTo>
                      <a:pt x="22" y="4"/>
                    </a:lnTo>
                    <a:lnTo>
                      <a:pt x="32" y="0"/>
                    </a:lnTo>
                    <a:lnTo>
                      <a:pt x="34" y="0"/>
                    </a:lnTo>
                    <a:lnTo>
                      <a:pt x="34" y="44"/>
                    </a:lnTo>
                    <a:lnTo>
                      <a:pt x="34" y="50"/>
                    </a:lnTo>
                    <a:lnTo>
                      <a:pt x="34" y="54"/>
                    </a:lnTo>
                    <a:lnTo>
                      <a:pt x="36" y="56"/>
                    </a:lnTo>
                    <a:lnTo>
                      <a:pt x="38" y="56"/>
                    </a:lnTo>
                    <a:lnTo>
                      <a:pt x="40" y="56"/>
                    </a:lnTo>
                    <a:lnTo>
                      <a:pt x="28" y="62"/>
                    </a:lnTo>
                    <a:lnTo>
                      <a:pt x="28" y="54"/>
                    </a:lnTo>
                    <a:close/>
                    <a:moveTo>
                      <a:pt x="28" y="52"/>
                    </a:moveTo>
                    <a:lnTo>
                      <a:pt x="28" y="34"/>
                    </a:lnTo>
                    <a:lnTo>
                      <a:pt x="26" y="30"/>
                    </a:lnTo>
                    <a:lnTo>
                      <a:pt x="26" y="28"/>
                    </a:lnTo>
                    <a:lnTo>
                      <a:pt x="24" y="26"/>
                    </a:lnTo>
                    <a:lnTo>
                      <a:pt x="22" y="24"/>
                    </a:lnTo>
                    <a:lnTo>
                      <a:pt x="20" y="24"/>
                    </a:lnTo>
                    <a:lnTo>
                      <a:pt x="18" y="22"/>
                    </a:lnTo>
                    <a:lnTo>
                      <a:pt x="14" y="24"/>
                    </a:lnTo>
                    <a:lnTo>
                      <a:pt x="10" y="26"/>
                    </a:lnTo>
                    <a:lnTo>
                      <a:pt x="8" y="32"/>
                    </a:lnTo>
                    <a:lnTo>
                      <a:pt x="6" y="38"/>
                    </a:lnTo>
                    <a:lnTo>
                      <a:pt x="8" y="46"/>
                    </a:lnTo>
                    <a:lnTo>
                      <a:pt x="10" y="52"/>
                    </a:lnTo>
                    <a:lnTo>
                      <a:pt x="14" y="54"/>
                    </a:lnTo>
                    <a:lnTo>
                      <a:pt x="20" y="56"/>
                    </a:lnTo>
                    <a:lnTo>
                      <a:pt x="24" y="54"/>
                    </a:lnTo>
                    <a:lnTo>
                      <a:pt x="28" y="52"/>
                    </a:lnTo>
                    <a:close/>
                  </a:path>
                </a:pathLst>
              </a:custGeom>
              <a:solidFill>
                <a:srgbClr val="000000"/>
              </a:solidFill>
              <a:ln w="0">
                <a:solidFill>
                  <a:srgbClr val="000000"/>
                </a:solidFill>
                <a:round/>
                <a:headEnd/>
                <a:tailEnd/>
              </a:ln>
            </p:spPr>
            <p:txBody>
              <a:bodyPr/>
              <a:lstStyle/>
              <a:p>
                <a:endParaRPr lang="en-CA"/>
              </a:p>
            </p:txBody>
          </p:sp>
          <p:sp>
            <p:nvSpPr>
              <p:cNvPr id="21687" name="Rectangle 186"/>
              <p:cNvSpPr>
                <a:spLocks noChangeArrowheads="1"/>
              </p:cNvSpPr>
              <p:nvPr/>
            </p:nvSpPr>
            <p:spPr bwMode="auto">
              <a:xfrm>
                <a:off x="1888" y="2768"/>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688" name="Rectangle 187"/>
              <p:cNvSpPr>
                <a:spLocks noChangeArrowheads="1"/>
              </p:cNvSpPr>
              <p:nvPr/>
            </p:nvSpPr>
            <p:spPr bwMode="auto">
              <a:xfrm>
                <a:off x="1904" y="2768"/>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689" name="Freeform 188"/>
              <p:cNvSpPr>
                <a:spLocks/>
              </p:cNvSpPr>
              <p:nvPr/>
            </p:nvSpPr>
            <p:spPr bwMode="auto">
              <a:xfrm>
                <a:off x="2054" y="2786"/>
                <a:ext cx="24" cy="60"/>
              </a:xfrm>
              <a:custGeom>
                <a:avLst/>
                <a:gdLst>
                  <a:gd name="T0" fmla="*/ 0 w 24"/>
                  <a:gd name="T1" fmla="*/ 8 h 60"/>
                  <a:gd name="T2" fmla="*/ 14 w 24"/>
                  <a:gd name="T3" fmla="*/ 0 h 60"/>
                  <a:gd name="T4" fmla="*/ 16 w 24"/>
                  <a:gd name="T5" fmla="*/ 0 h 60"/>
                  <a:gd name="T6" fmla="*/ 16 w 24"/>
                  <a:gd name="T7" fmla="*/ 50 h 60"/>
                  <a:gd name="T8" fmla="*/ 16 w 24"/>
                  <a:gd name="T9" fmla="*/ 54 h 60"/>
                  <a:gd name="T10" fmla="*/ 16 w 24"/>
                  <a:gd name="T11" fmla="*/ 56 h 60"/>
                  <a:gd name="T12" fmla="*/ 16 w 24"/>
                  <a:gd name="T13" fmla="*/ 58 h 60"/>
                  <a:gd name="T14" fmla="*/ 18 w 24"/>
                  <a:gd name="T15" fmla="*/ 58 h 60"/>
                  <a:gd name="T16" fmla="*/ 20 w 24"/>
                  <a:gd name="T17" fmla="*/ 60 h 60"/>
                  <a:gd name="T18" fmla="*/ 24 w 24"/>
                  <a:gd name="T19" fmla="*/ 60 h 60"/>
                  <a:gd name="T20" fmla="*/ 24 w 24"/>
                  <a:gd name="T21" fmla="*/ 60 h 60"/>
                  <a:gd name="T22" fmla="*/ 2 w 24"/>
                  <a:gd name="T23" fmla="*/ 60 h 60"/>
                  <a:gd name="T24" fmla="*/ 2 w 24"/>
                  <a:gd name="T25" fmla="*/ 60 h 60"/>
                  <a:gd name="T26" fmla="*/ 4 w 24"/>
                  <a:gd name="T27" fmla="*/ 60 h 60"/>
                  <a:gd name="T28" fmla="*/ 6 w 24"/>
                  <a:gd name="T29" fmla="*/ 58 h 60"/>
                  <a:gd name="T30" fmla="*/ 8 w 24"/>
                  <a:gd name="T31" fmla="*/ 58 h 60"/>
                  <a:gd name="T32" fmla="*/ 8 w 24"/>
                  <a:gd name="T33" fmla="*/ 56 h 60"/>
                  <a:gd name="T34" fmla="*/ 8 w 24"/>
                  <a:gd name="T35" fmla="*/ 54 h 60"/>
                  <a:gd name="T36" fmla="*/ 8 w 24"/>
                  <a:gd name="T37" fmla="*/ 50 h 60"/>
                  <a:gd name="T38" fmla="*/ 8 w 24"/>
                  <a:gd name="T39" fmla="*/ 18 h 60"/>
                  <a:gd name="T40" fmla="*/ 8 w 24"/>
                  <a:gd name="T41" fmla="*/ 12 h 60"/>
                  <a:gd name="T42" fmla="*/ 8 w 24"/>
                  <a:gd name="T43" fmla="*/ 10 h 60"/>
                  <a:gd name="T44" fmla="*/ 8 w 24"/>
                  <a:gd name="T45" fmla="*/ 8 h 60"/>
                  <a:gd name="T46" fmla="*/ 6 w 24"/>
                  <a:gd name="T47" fmla="*/ 8 h 60"/>
                  <a:gd name="T48" fmla="*/ 6 w 24"/>
                  <a:gd name="T49" fmla="*/ 8 h 60"/>
                  <a:gd name="T50" fmla="*/ 6 w 24"/>
                  <a:gd name="T51" fmla="*/ 6 h 60"/>
                  <a:gd name="T52" fmla="*/ 4 w 24"/>
                  <a:gd name="T53" fmla="*/ 8 h 60"/>
                  <a:gd name="T54" fmla="*/ 0 w 24"/>
                  <a:gd name="T55" fmla="*/ 8 h 60"/>
                  <a:gd name="T56" fmla="*/ 0 w 24"/>
                  <a:gd name="T57" fmla="*/ 8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4"/>
                  <a:gd name="T88" fmla="*/ 0 h 60"/>
                  <a:gd name="T89" fmla="*/ 24 w 24"/>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4" h="60">
                    <a:moveTo>
                      <a:pt x="0" y="8"/>
                    </a:moveTo>
                    <a:lnTo>
                      <a:pt x="14" y="0"/>
                    </a:lnTo>
                    <a:lnTo>
                      <a:pt x="16" y="0"/>
                    </a:lnTo>
                    <a:lnTo>
                      <a:pt x="16" y="50"/>
                    </a:lnTo>
                    <a:lnTo>
                      <a:pt x="16" y="54"/>
                    </a:lnTo>
                    <a:lnTo>
                      <a:pt x="16" y="56"/>
                    </a:lnTo>
                    <a:lnTo>
                      <a:pt x="16" y="58"/>
                    </a:lnTo>
                    <a:lnTo>
                      <a:pt x="18" y="58"/>
                    </a:lnTo>
                    <a:lnTo>
                      <a:pt x="20" y="60"/>
                    </a:lnTo>
                    <a:lnTo>
                      <a:pt x="24" y="60"/>
                    </a:lnTo>
                    <a:lnTo>
                      <a:pt x="2" y="60"/>
                    </a:lnTo>
                    <a:lnTo>
                      <a:pt x="4" y="60"/>
                    </a:lnTo>
                    <a:lnTo>
                      <a:pt x="6" y="58"/>
                    </a:lnTo>
                    <a:lnTo>
                      <a:pt x="8" y="58"/>
                    </a:lnTo>
                    <a:lnTo>
                      <a:pt x="8" y="56"/>
                    </a:lnTo>
                    <a:lnTo>
                      <a:pt x="8" y="54"/>
                    </a:lnTo>
                    <a:lnTo>
                      <a:pt x="8" y="50"/>
                    </a:lnTo>
                    <a:lnTo>
                      <a:pt x="8" y="18"/>
                    </a:lnTo>
                    <a:lnTo>
                      <a:pt x="8" y="12"/>
                    </a:lnTo>
                    <a:lnTo>
                      <a:pt x="8" y="10"/>
                    </a:lnTo>
                    <a:lnTo>
                      <a:pt x="8" y="8"/>
                    </a:lnTo>
                    <a:lnTo>
                      <a:pt x="6" y="8"/>
                    </a:lnTo>
                    <a:lnTo>
                      <a:pt x="6" y="6"/>
                    </a:lnTo>
                    <a:lnTo>
                      <a:pt x="4" y="8"/>
                    </a:lnTo>
                    <a:lnTo>
                      <a:pt x="0" y="8"/>
                    </a:lnTo>
                    <a:close/>
                  </a:path>
                </a:pathLst>
              </a:custGeom>
              <a:solidFill>
                <a:srgbClr val="000000"/>
              </a:solidFill>
              <a:ln w="0">
                <a:solidFill>
                  <a:srgbClr val="000000"/>
                </a:solidFill>
                <a:round/>
                <a:headEnd/>
                <a:tailEnd/>
              </a:ln>
            </p:spPr>
            <p:txBody>
              <a:bodyPr/>
              <a:lstStyle/>
              <a:p>
                <a:endParaRPr lang="en-CA"/>
              </a:p>
            </p:txBody>
          </p:sp>
          <p:sp>
            <p:nvSpPr>
              <p:cNvPr id="21690" name="Freeform 189"/>
              <p:cNvSpPr>
                <a:spLocks noEditPoints="1"/>
              </p:cNvSpPr>
              <p:nvPr/>
            </p:nvSpPr>
            <p:spPr bwMode="auto">
              <a:xfrm>
                <a:off x="2092" y="2786"/>
                <a:ext cx="36" cy="62"/>
              </a:xfrm>
              <a:custGeom>
                <a:avLst/>
                <a:gdLst>
                  <a:gd name="T0" fmla="*/ 0 w 36"/>
                  <a:gd name="T1" fmla="*/ 62 h 62"/>
                  <a:gd name="T2" fmla="*/ 0 w 36"/>
                  <a:gd name="T3" fmla="*/ 60 h 62"/>
                  <a:gd name="T4" fmla="*/ 6 w 36"/>
                  <a:gd name="T5" fmla="*/ 60 h 62"/>
                  <a:gd name="T6" fmla="*/ 10 w 36"/>
                  <a:gd name="T7" fmla="*/ 58 h 62"/>
                  <a:gd name="T8" fmla="*/ 16 w 36"/>
                  <a:gd name="T9" fmla="*/ 54 h 62"/>
                  <a:gd name="T10" fmla="*/ 20 w 36"/>
                  <a:gd name="T11" fmla="*/ 48 h 62"/>
                  <a:gd name="T12" fmla="*/ 24 w 36"/>
                  <a:gd name="T13" fmla="*/ 42 h 62"/>
                  <a:gd name="T14" fmla="*/ 26 w 36"/>
                  <a:gd name="T15" fmla="*/ 34 h 62"/>
                  <a:gd name="T16" fmla="*/ 20 w 36"/>
                  <a:gd name="T17" fmla="*/ 38 h 62"/>
                  <a:gd name="T18" fmla="*/ 14 w 36"/>
                  <a:gd name="T19" fmla="*/ 38 h 62"/>
                  <a:gd name="T20" fmla="*/ 8 w 36"/>
                  <a:gd name="T21" fmla="*/ 38 h 62"/>
                  <a:gd name="T22" fmla="*/ 4 w 36"/>
                  <a:gd name="T23" fmla="*/ 34 h 62"/>
                  <a:gd name="T24" fmla="*/ 0 w 36"/>
                  <a:gd name="T25" fmla="*/ 28 h 62"/>
                  <a:gd name="T26" fmla="*/ 0 w 36"/>
                  <a:gd name="T27" fmla="*/ 22 h 62"/>
                  <a:gd name="T28" fmla="*/ 0 w 36"/>
                  <a:gd name="T29" fmla="*/ 14 h 62"/>
                  <a:gd name="T30" fmla="*/ 4 w 36"/>
                  <a:gd name="T31" fmla="*/ 8 h 62"/>
                  <a:gd name="T32" fmla="*/ 8 w 36"/>
                  <a:gd name="T33" fmla="*/ 4 h 62"/>
                  <a:gd name="T34" fmla="*/ 12 w 36"/>
                  <a:gd name="T35" fmla="*/ 2 h 62"/>
                  <a:gd name="T36" fmla="*/ 18 w 36"/>
                  <a:gd name="T37" fmla="*/ 0 h 62"/>
                  <a:gd name="T38" fmla="*/ 24 w 36"/>
                  <a:gd name="T39" fmla="*/ 2 h 62"/>
                  <a:gd name="T40" fmla="*/ 30 w 36"/>
                  <a:gd name="T41" fmla="*/ 6 h 62"/>
                  <a:gd name="T42" fmla="*/ 34 w 36"/>
                  <a:gd name="T43" fmla="*/ 12 h 62"/>
                  <a:gd name="T44" fmla="*/ 36 w 36"/>
                  <a:gd name="T45" fmla="*/ 18 h 62"/>
                  <a:gd name="T46" fmla="*/ 36 w 36"/>
                  <a:gd name="T47" fmla="*/ 24 h 62"/>
                  <a:gd name="T48" fmla="*/ 34 w 36"/>
                  <a:gd name="T49" fmla="*/ 34 h 62"/>
                  <a:gd name="T50" fmla="*/ 32 w 36"/>
                  <a:gd name="T51" fmla="*/ 42 h 62"/>
                  <a:gd name="T52" fmla="*/ 26 w 36"/>
                  <a:gd name="T53" fmla="*/ 50 h 62"/>
                  <a:gd name="T54" fmla="*/ 18 w 36"/>
                  <a:gd name="T55" fmla="*/ 56 h 62"/>
                  <a:gd name="T56" fmla="*/ 10 w 36"/>
                  <a:gd name="T57" fmla="*/ 60 h 62"/>
                  <a:gd name="T58" fmla="*/ 2 w 36"/>
                  <a:gd name="T59" fmla="*/ 62 h 62"/>
                  <a:gd name="T60" fmla="*/ 0 w 36"/>
                  <a:gd name="T61" fmla="*/ 62 h 62"/>
                  <a:gd name="T62" fmla="*/ 26 w 36"/>
                  <a:gd name="T63" fmla="*/ 32 h 62"/>
                  <a:gd name="T64" fmla="*/ 28 w 36"/>
                  <a:gd name="T65" fmla="*/ 26 h 62"/>
                  <a:gd name="T66" fmla="*/ 28 w 36"/>
                  <a:gd name="T67" fmla="*/ 22 h 62"/>
                  <a:gd name="T68" fmla="*/ 28 w 36"/>
                  <a:gd name="T69" fmla="*/ 18 h 62"/>
                  <a:gd name="T70" fmla="*/ 26 w 36"/>
                  <a:gd name="T71" fmla="*/ 14 h 62"/>
                  <a:gd name="T72" fmla="*/ 24 w 36"/>
                  <a:gd name="T73" fmla="*/ 10 h 62"/>
                  <a:gd name="T74" fmla="*/ 22 w 36"/>
                  <a:gd name="T75" fmla="*/ 6 h 62"/>
                  <a:gd name="T76" fmla="*/ 20 w 36"/>
                  <a:gd name="T77" fmla="*/ 4 h 62"/>
                  <a:gd name="T78" fmla="*/ 18 w 36"/>
                  <a:gd name="T79" fmla="*/ 4 h 62"/>
                  <a:gd name="T80" fmla="*/ 14 w 36"/>
                  <a:gd name="T81" fmla="*/ 4 h 62"/>
                  <a:gd name="T82" fmla="*/ 10 w 36"/>
                  <a:gd name="T83" fmla="*/ 8 h 62"/>
                  <a:gd name="T84" fmla="*/ 8 w 36"/>
                  <a:gd name="T85" fmla="*/ 12 h 62"/>
                  <a:gd name="T86" fmla="*/ 8 w 36"/>
                  <a:gd name="T87" fmla="*/ 18 h 62"/>
                  <a:gd name="T88" fmla="*/ 8 w 36"/>
                  <a:gd name="T89" fmla="*/ 26 h 62"/>
                  <a:gd name="T90" fmla="*/ 12 w 36"/>
                  <a:gd name="T91" fmla="*/ 32 h 62"/>
                  <a:gd name="T92" fmla="*/ 14 w 36"/>
                  <a:gd name="T93" fmla="*/ 34 h 62"/>
                  <a:gd name="T94" fmla="*/ 18 w 36"/>
                  <a:gd name="T95" fmla="*/ 34 h 62"/>
                  <a:gd name="T96" fmla="*/ 20 w 36"/>
                  <a:gd name="T97" fmla="*/ 34 h 62"/>
                  <a:gd name="T98" fmla="*/ 22 w 36"/>
                  <a:gd name="T99" fmla="*/ 34 h 62"/>
                  <a:gd name="T100" fmla="*/ 24 w 36"/>
                  <a:gd name="T101" fmla="*/ 32 h 62"/>
                  <a:gd name="T102" fmla="*/ 26 w 36"/>
                  <a:gd name="T103" fmla="*/ 32 h 6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36"/>
                  <a:gd name="T157" fmla="*/ 0 h 62"/>
                  <a:gd name="T158" fmla="*/ 36 w 36"/>
                  <a:gd name="T159" fmla="*/ 62 h 62"/>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36" h="62">
                    <a:moveTo>
                      <a:pt x="0" y="62"/>
                    </a:moveTo>
                    <a:lnTo>
                      <a:pt x="0" y="60"/>
                    </a:lnTo>
                    <a:lnTo>
                      <a:pt x="6" y="60"/>
                    </a:lnTo>
                    <a:lnTo>
                      <a:pt x="10" y="58"/>
                    </a:lnTo>
                    <a:lnTo>
                      <a:pt x="16" y="54"/>
                    </a:lnTo>
                    <a:lnTo>
                      <a:pt x="20" y="48"/>
                    </a:lnTo>
                    <a:lnTo>
                      <a:pt x="24" y="42"/>
                    </a:lnTo>
                    <a:lnTo>
                      <a:pt x="26" y="34"/>
                    </a:lnTo>
                    <a:lnTo>
                      <a:pt x="20" y="38"/>
                    </a:lnTo>
                    <a:lnTo>
                      <a:pt x="14" y="38"/>
                    </a:lnTo>
                    <a:lnTo>
                      <a:pt x="8" y="38"/>
                    </a:lnTo>
                    <a:lnTo>
                      <a:pt x="4" y="34"/>
                    </a:lnTo>
                    <a:lnTo>
                      <a:pt x="0" y="28"/>
                    </a:lnTo>
                    <a:lnTo>
                      <a:pt x="0" y="22"/>
                    </a:lnTo>
                    <a:lnTo>
                      <a:pt x="0" y="14"/>
                    </a:lnTo>
                    <a:lnTo>
                      <a:pt x="4" y="8"/>
                    </a:lnTo>
                    <a:lnTo>
                      <a:pt x="8" y="4"/>
                    </a:lnTo>
                    <a:lnTo>
                      <a:pt x="12" y="2"/>
                    </a:lnTo>
                    <a:lnTo>
                      <a:pt x="18" y="0"/>
                    </a:lnTo>
                    <a:lnTo>
                      <a:pt x="24" y="2"/>
                    </a:lnTo>
                    <a:lnTo>
                      <a:pt x="30" y="6"/>
                    </a:lnTo>
                    <a:lnTo>
                      <a:pt x="34" y="12"/>
                    </a:lnTo>
                    <a:lnTo>
                      <a:pt x="36" y="18"/>
                    </a:lnTo>
                    <a:lnTo>
                      <a:pt x="36" y="24"/>
                    </a:lnTo>
                    <a:lnTo>
                      <a:pt x="34" y="34"/>
                    </a:lnTo>
                    <a:lnTo>
                      <a:pt x="32" y="42"/>
                    </a:lnTo>
                    <a:lnTo>
                      <a:pt x="26" y="50"/>
                    </a:lnTo>
                    <a:lnTo>
                      <a:pt x="18" y="56"/>
                    </a:lnTo>
                    <a:lnTo>
                      <a:pt x="10" y="60"/>
                    </a:lnTo>
                    <a:lnTo>
                      <a:pt x="2" y="62"/>
                    </a:lnTo>
                    <a:lnTo>
                      <a:pt x="0" y="62"/>
                    </a:lnTo>
                    <a:close/>
                    <a:moveTo>
                      <a:pt x="26" y="32"/>
                    </a:moveTo>
                    <a:lnTo>
                      <a:pt x="28" y="26"/>
                    </a:lnTo>
                    <a:lnTo>
                      <a:pt x="28" y="22"/>
                    </a:lnTo>
                    <a:lnTo>
                      <a:pt x="28" y="18"/>
                    </a:lnTo>
                    <a:lnTo>
                      <a:pt x="26" y="14"/>
                    </a:lnTo>
                    <a:lnTo>
                      <a:pt x="24" y="10"/>
                    </a:lnTo>
                    <a:lnTo>
                      <a:pt x="22" y="6"/>
                    </a:lnTo>
                    <a:lnTo>
                      <a:pt x="20" y="4"/>
                    </a:lnTo>
                    <a:lnTo>
                      <a:pt x="18" y="4"/>
                    </a:lnTo>
                    <a:lnTo>
                      <a:pt x="14" y="4"/>
                    </a:lnTo>
                    <a:lnTo>
                      <a:pt x="10" y="8"/>
                    </a:lnTo>
                    <a:lnTo>
                      <a:pt x="8" y="12"/>
                    </a:lnTo>
                    <a:lnTo>
                      <a:pt x="8" y="18"/>
                    </a:lnTo>
                    <a:lnTo>
                      <a:pt x="8" y="26"/>
                    </a:lnTo>
                    <a:lnTo>
                      <a:pt x="12" y="32"/>
                    </a:lnTo>
                    <a:lnTo>
                      <a:pt x="14" y="34"/>
                    </a:lnTo>
                    <a:lnTo>
                      <a:pt x="18" y="34"/>
                    </a:lnTo>
                    <a:lnTo>
                      <a:pt x="20" y="34"/>
                    </a:lnTo>
                    <a:lnTo>
                      <a:pt x="22" y="34"/>
                    </a:lnTo>
                    <a:lnTo>
                      <a:pt x="24" y="32"/>
                    </a:lnTo>
                    <a:lnTo>
                      <a:pt x="26" y="32"/>
                    </a:lnTo>
                    <a:close/>
                  </a:path>
                </a:pathLst>
              </a:custGeom>
              <a:solidFill>
                <a:srgbClr val="000000"/>
              </a:solidFill>
              <a:ln w="0">
                <a:solidFill>
                  <a:srgbClr val="000000"/>
                </a:solidFill>
                <a:round/>
                <a:headEnd/>
                <a:tailEnd/>
              </a:ln>
            </p:spPr>
            <p:txBody>
              <a:bodyPr/>
              <a:lstStyle/>
              <a:p>
                <a:endParaRPr lang="en-CA"/>
              </a:p>
            </p:txBody>
          </p:sp>
          <p:sp>
            <p:nvSpPr>
              <p:cNvPr id="21691" name="Rectangle 190"/>
              <p:cNvSpPr>
                <a:spLocks noChangeArrowheads="1"/>
              </p:cNvSpPr>
              <p:nvPr/>
            </p:nvSpPr>
            <p:spPr bwMode="auto">
              <a:xfrm>
                <a:off x="2152" y="2768"/>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692" name="Freeform 191"/>
              <p:cNvSpPr>
                <a:spLocks noEditPoints="1"/>
              </p:cNvSpPr>
              <p:nvPr/>
            </p:nvSpPr>
            <p:spPr bwMode="auto">
              <a:xfrm>
                <a:off x="2300" y="2786"/>
                <a:ext cx="36" cy="62"/>
              </a:xfrm>
              <a:custGeom>
                <a:avLst/>
                <a:gdLst>
                  <a:gd name="T0" fmla="*/ 0 w 36"/>
                  <a:gd name="T1" fmla="*/ 32 h 62"/>
                  <a:gd name="T2" fmla="*/ 0 w 36"/>
                  <a:gd name="T3" fmla="*/ 22 h 62"/>
                  <a:gd name="T4" fmla="*/ 2 w 36"/>
                  <a:gd name="T5" fmla="*/ 14 h 62"/>
                  <a:gd name="T6" fmla="*/ 6 w 36"/>
                  <a:gd name="T7" fmla="*/ 8 h 62"/>
                  <a:gd name="T8" fmla="*/ 10 w 36"/>
                  <a:gd name="T9" fmla="*/ 4 h 62"/>
                  <a:gd name="T10" fmla="*/ 14 w 36"/>
                  <a:gd name="T11" fmla="*/ 2 h 62"/>
                  <a:gd name="T12" fmla="*/ 18 w 36"/>
                  <a:gd name="T13" fmla="*/ 0 h 62"/>
                  <a:gd name="T14" fmla="*/ 22 w 36"/>
                  <a:gd name="T15" fmla="*/ 2 h 62"/>
                  <a:gd name="T16" fmla="*/ 26 w 36"/>
                  <a:gd name="T17" fmla="*/ 4 h 62"/>
                  <a:gd name="T18" fmla="*/ 30 w 36"/>
                  <a:gd name="T19" fmla="*/ 8 h 62"/>
                  <a:gd name="T20" fmla="*/ 34 w 36"/>
                  <a:gd name="T21" fmla="*/ 14 h 62"/>
                  <a:gd name="T22" fmla="*/ 36 w 36"/>
                  <a:gd name="T23" fmla="*/ 22 h 62"/>
                  <a:gd name="T24" fmla="*/ 36 w 36"/>
                  <a:gd name="T25" fmla="*/ 30 h 62"/>
                  <a:gd name="T26" fmla="*/ 36 w 36"/>
                  <a:gd name="T27" fmla="*/ 40 h 62"/>
                  <a:gd name="T28" fmla="*/ 34 w 36"/>
                  <a:gd name="T29" fmla="*/ 48 h 62"/>
                  <a:gd name="T30" fmla="*/ 30 w 36"/>
                  <a:gd name="T31" fmla="*/ 54 h 62"/>
                  <a:gd name="T32" fmla="*/ 26 w 36"/>
                  <a:gd name="T33" fmla="*/ 58 h 62"/>
                  <a:gd name="T34" fmla="*/ 22 w 36"/>
                  <a:gd name="T35" fmla="*/ 60 h 62"/>
                  <a:gd name="T36" fmla="*/ 18 w 36"/>
                  <a:gd name="T37" fmla="*/ 62 h 62"/>
                  <a:gd name="T38" fmla="*/ 12 w 36"/>
                  <a:gd name="T39" fmla="*/ 60 h 62"/>
                  <a:gd name="T40" fmla="*/ 8 w 36"/>
                  <a:gd name="T41" fmla="*/ 56 h 62"/>
                  <a:gd name="T42" fmla="*/ 4 w 36"/>
                  <a:gd name="T43" fmla="*/ 52 h 62"/>
                  <a:gd name="T44" fmla="*/ 0 w 36"/>
                  <a:gd name="T45" fmla="*/ 42 h 62"/>
                  <a:gd name="T46" fmla="*/ 0 w 36"/>
                  <a:gd name="T47" fmla="*/ 32 h 62"/>
                  <a:gd name="T48" fmla="*/ 8 w 36"/>
                  <a:gd name="T49" fmla="*/ 32 h 62"/>
                  <a:gd name="T50" fmla="*/ 8 w 36"/>
                  <a:gd name="T51" fmla="*/ 44 h 62"/>
                  <a:gd name="T52" fmla="*/ 10 w 36"/>
                  <a:gd name="T53" fmla="*/ 52 h 62"/>
                  <a:gd name="T54" fmla="*/ 12 w 36"/>
                  <a:gd name="T55" fmla="*/ 56 h 62"/>
                  <a:gd name="T56" fmla="*/ 14 w 36"/>
                  <a:gd name="T57" fmla="*/ 58 h 62"/>
                  <a:gd name="T58" fmla="*/ 18 w 36"/>
                  <a:gd name="T59" fmla="*/ 58 h 62"/>
                  <a:gd name="T60" fmla="*/ 20 w 36"/>
                  <a:gd name="T61" fmla="*/ 58 h 62"/>
                  <a:gd name="T62" fmla="*/ 22 w 36"/>
                  <a:gd name="T63" fmla="*/ 56 h 62"/>
                  <a:gd name="T64" fmla="*/ 24 w 36"/>
                  <a:gd name="T65" fmla="*/ 54 h 62"/>
                  <a:gd name="T66" fmla="*/ 26 w 36"/>
                  <a:gd name="T67" fmla="*/ 50 h 62"/>
                  <a:gd name="T68" fmla="*/ 28 w 36"/>
                  <a:gd name="T69" fmla="*/ 40 h 62"/>
                  <a:gd name="T70" fmla="*/ 28 w 36"/>
                  <a:gd name="T71" fmla="*/ 28 h 62"/>
                  <a:gd name="T72" fmla="*/ 28 w 36"/>
                  <a:gd name="T73" fmla="*/ 20 h 62"/>
                  <a:gd name="T74" fmla="*/ 26 w 36"/>
                  <a:gd name="T75" fmla="*/ 12 h 62"/>
                  <a:gd name="T76" fmla="*/ 24 w 36"/>
                  <a:gd name="T77" fmla="*/ 8 h 62"/>
                  <a:gd name="T78" fmla="*/ 22 w 36"/>
                  <a:gd name="T79" fmla="*/ 6 h 62"/>
                  <a:gd name="T80" fmla="*/ 20 w 36"/>
                  <a:gd name="T81" fmla="*/ 4 h 62"/>
                  <a:gd name="T82" fmla="*/ 18 w 36"/>
                  <a:gd name="T83" fmla="*/ 4 h 62"/>
                  <a:gd name="T84" fmla="*/ 16 w 36"/>
                  <a:gd name="T85" fmla="*/ 4 h 62"/>
                  <a:gd name="T86" fmla="*/ 12 w 36"/>
                  <a:gd name="T87" fmla="*/ 6 h 62"/>
                  <a:gd name="T88" fmla="*/ 10 w 36"/>
                  <a:gd name="T89" fmla="*/ 10 h 62"/>
                  <a:gd name="T90" fmla="*/ 8 w 36"/>
                  <a:gd name="T91" fmla="*/ 18 h 62"/>
                  <a:gd name="T92" fmla="*/ 8 w 36"/>
                  <a:gd name="T93" fmla="*/ 26 h 62"/>
                  <a:gd name="T94" fmla="*/ 8 w 36"/>
                  <a:gd name="T95" fmla="*/ 32 h 6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2"/>
                  <a:gd name="T146" fmla="*/ 36 w 36"/>
                  <a:gd name="T147" fmla="*/ 62 h 6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2">
                    <a:moveTo>
                      <a:pt x="0" y="32"/>
                    </a:moveTo>
                    <a:lnTo>
                      <a:pt x="0" y="22"/>
                    </a:lnTo>
                    <a:lnTo>
                      <a:pt x="2" y="14"/>
                    </a:lnTo>
                    <a:lnTo>
                      <a:pt x="6" y="8"/>
                    </a:lnTo>
                    <a:lnTo>
                      <a:pt x="10" y="4"/>
                    </a:lnTo>
                    <a:lnTo>
                      <a:pt x="14" y="2"/>
                    </a:lnTo>
                    <a:lnTo>
                      <a:pt x="18" y="0"/>
                    </a:lnTo>
                    <a:lnTo>
                      <a:pt x="22" y="2"/>
                    </a:lnTo>
                    <a:lnTo>
                      <a:pt x="26" y="4"/>
                    </a:lnTo>
                    <a:lnTo>
                      <a:pt x="30" y="8"/>
                    </a:lnTo>
                    <a:lnTo>
                      <a:pt x="34" y="14"/>
                    </a:lnTo>
                    <a:lnTo>
                      <a:pt x="36" y="22"/>
                    </a:lnTo>
                    <a:lnTo>
                      <a:pt x="36" y="30"/>
                    </a:lnTo>
                    <a:lnTo>
                      <a:pt x="36" y="40"/>
                    </a:lnTo>
                    <a:lnTo>
                      <a:pt x="34" y="48"/>
                    </a:lnTo>
                    <a:lnTo>
                      <a:pt x="30" y="54"/>
                    </a:lnTo>
                    <a:lnTo>
                      <a:pt x="26" y="58"/>
                    </a:lnTo>
                    <a:lnTo>
                      <a:pt x="22" y="60"/>
                    </a:lnTo>
                    <a:lnTo>
                      <a:pt x="18" y="62"/>
                    </a:lnTo>
                    <a:lnTo>
                      <a:pt x="12" y="60"/>
                    </a:lnTo>
                    <a:lnTo>
                      <a:pt x="8" y="56"/>
                    </a:lnTo>
                    <a:lnTo>
                      <a:pt x="4" y="52"/>
                    </a:lnTo>
                    <a:lnTo>
                      <a:pt x="0" y="42"/>
                    </a:lnTo>
                    <a:lnTo>
                      <a:pt x="0" y="32"/>
                    </a:lnTo>
                    <a:close/>
                    <a:moveTo>
                      <a:pt x="8" y="32"/>
                    </a:moveTo>
                    <a:lnTo>
                      <a:pt x="8" y="44"/>
                    </a:lnTo>
                    <a:lnTo>
                      <a:pt x="10" y="52"/>
                    </a:lnTo>
                    <a:lnTo>
                      <a:pt x="12" y="56"/>
                    </a:lnTo>
                    <a:lnTo>
                      <a:pt x="14" y="58"/>
                    </a:lnTo>
                    <a:lnTo>
                      <a:pt x="18" y="58"/>
                    </a:lnTo>
                    <a:lnTo>
                      <a:pt x="20" y="58"/>
                    </a:lnTo>
                    <a:lnTo>
                      <a:pt x="22" y="56"/>
                    </a:lnTo>
                    <a:lnTo>
                      <a:pt x="24" y="54"/>
                    </a:lnTo>
                    <a:lnTo>
                      <a:pt x="26" y="50"/>
                    </a:lnTo>
                    <a:lnTo>
                      <a:pt x="28" y="40"/>
                    </a:lnTo>
                    <a:lnTo>
                      <a:pt x="28" y="28"/>
                    </a:lnTo>
                    <a:lnTo>
                      <a:pt x="28" y="20"/>
                    </a:lnTo>
                    <a:lnTo>
                      <a:pt x="26" y="12"/>
                    </a:lnTo>
                    <a:lnTo>
                      <a:pt x="24" y="8"/>
                    </a:lnTo>
                    <a:lnTo>
                      <a:pt x="22" y="6"/>
                    </a:lnTo>
                    <a:lnTo>
                      <a:pt x="20" y="4"/>
                    </a:lnTo>
                    <a:lnTo>
                      <a:pt x="18" y="4"/>
                    </a:lnTo>
                    <a:lnTo>
                      <a:pt x="16" y="4"/>
                    </a:lnTo>
                    <a:lnTo>
                      <a:pt x="12" y="6"/>
                    </a:lnTo>
                    <a:lnTo>
                      <a:pt x="10" y="10"/>
                    </a:lnTo>
                    <a:lnTo>
                      <a:pt x="8" y="18"/>
                    </a:lnTo>
                    <a:lnTo>
                      <a:pt x="8" y="26"/>
                    </a:lnTo>
                    <a:lnTo>
                      <a:pt x="8" y="32"/>
                    </a:lnTo>
                    <a:close/>
                  </a:path>
                </a:pathLst>
              </a:custGeom>
              <a:solidFill>
                <a:srgbClr val="000000"/>
              </a:solidFill>
              <a:ln w="0">
                <a:solidFill>
                  <a:srgbClr val="000000"/>
                </a:solidFill>
                <a:round/>
                <a:headEnd/>
                <a:tailEnd/>
              </a:ln>
            </p:spPr>
            <p:txBody>
              <a:bodyPr/>
              <a:lstStyle/>
              <a:p>
                <a:endParaRPr lang="en-CA"/>
              </a:p>
            </p:txBody>
          </p:sp>
          <p:sp>
            <p:nvSpPr>
              <p:cNvPr id="21693" name="Rectangle 192"/>
              <p:cNvSpPr>
                <a:spLocks noChangeArrowheads="1"/>
              </p:cNvSpPr>
              <p:nvPr/>
            </p:nvSpPr>
            <p:spPr bwMode="auto">
              <a:xfrm>
                <a:off x="2496" y="2768"/>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694" name="Freeform 193"/>
              <p:cNvSpPr>
                <a:spLocks/>
              </p:cNvSpPr>
              <p:nvPr/>
            </p:nvSpPr>
            <p:spPr bwMode="auto">
              <a:xfrm>
                <a:off x="2644" y="2786"/>
                <a:ext cx="22" cy="60"/>
              </a:xfrm>
              <a:custGeom>
                <a:avLst/>
                <a:gdLst>
                  <a:gd name="T0" fmla="*/ 0 w 22"/>
                  <a:gd name="T1" fmla="*/ 8 h 60"/>
                  <a:gd name="T2" fmla="*/ 14 w 22"/>
                  <a:gd name="T3" fmla="*/ 0 h 60"/>
                  <a:gd name="T4" fmla="*/ 16 w 22"/>
                  <a:gd name="T5" fmla="*/ 0 h 60"/>
                  <a:gd name="T6" fmla="*/ 16 w 22"/>
                  <a:gd name="T7" fmla="*/ 50 h 60"/>
                  <a:gd name="T8" fmla="*/ 16 w 22"/>
                  <a:gd name="T9" fmla="*/ 54 h 60"/>
                  <a:gd name="T10" fmla="*/ 16 w 22"/>
                  <a:gd name="T11" fmla="*/ 56 h 60"/>
                  <a:gd name="T12" fmla="*/ 16 w 22"/>
                  <a:gd name="T13" fmla="*/ 58 h 60"/>
                  <a:gd name="T14" fmla="*/ 18 w 22"/>
                  <a:gd name="T15" fmla="*/ 58 h 60"/>
                  <a:gd name="T16" fmla="*/ 20 w 22"/>
                  <a:gd name="T17" fmla="*/ 60 h 60"/>
                  <a:gd name="T18" fmla="*/ 22 w 22"/>
                  <a:gd name="T19" fmla="*/ 60 h 60"/>
                  <a:gd name="T20" fmla="*/ 22 w 22"/>
                  <a:gd name="T21" fmla="*/ 60 h 60"/>
                  <a:gd name="T22" fmla="*/ 0 w 22"/>
                  <a:gd name="T23" fmla="*/ 60 h 60"/>
                  <a:gd name="T24" fmla="*/ 0 w 22"/>
                  <a:gd name="T25" fmla="*/ 60 h 60"/>
                  <a:gd name="T26" fmla="*/ 4 w 22"/>
                  <a:gd name="T27" fmla="*/ 60 h 60"/>
                  <a:gd name="T28" fmla="*/ 6 w 22"/>
                  <a:gd name="T29" fmla="*/ 58 h 60"/>
                  <a:gd name="T30" fmla="*/ 6 w 22"/>
                  <a:gd name="T31" fmla="*/ 58 h 60"/>
                  <a:gd name="T32" fmla="*/ 8 w 22"/>
                  <a:gd name="T33" fmla="*/ 56 h 60"/>
                  <a:gd name="T34" fmla="*/ 8 w 22"/>
                  <a:gd name="T35" fmla="*/ 54 h 60"/>
                  <a:gd name="T36" fmla="*/ 8 w 22"/>
                  <a:gd name="T37" fmla="*/ 50 h 60"/>
                  <a:gd name="T38" fmla="*/ 8 w 22"/>
                  <a:gd name="T39" fmla="*/ 18 h 60"/>
                  <a:gd name="T40" fmla="*/ 8 w 22"/>
                  <a:gd name="T41" fmla="*/ 12 h 60"/>
                  <a:gd name="T42" fmla="*/ 8 w 22"/>
                  <a:gd name="T43" fmla="*/ 10 h 60"/>
                  <a:gd name="T44" fmla="*/ 6 w 22"/>
                  <a:gd name="T45" fmla="*/ 8 h 60"/>
                  <a:gd name="T46" fmla="*/ 6 w 22"/>
                  <a:gd name="T47" fmla="*/ 8 h 60"/>
                  <a:gd name="T48" fmla="*/ 6 w 22"/>
                  <a:gd name="T49" fmla="*/ 8 h 60"/>
                  <a:gd name="T50" fmla="*/ 4 w 22"/>
                  <a:gd name="T51" fmla="*/ 6 h 60"/>
                  <a:gd name="T52" fmla="*/ 2 w 22"/>
                  <a:gd name="T53" fmla="*/ 8 h 60"/>
                  <a:gd name="T54" fmla="*/ 0 w 22"/>
                  <a:gd name="T55" fmla="*/ 8 h 60"/>
                  <a:gd name="T56" fmla="*/ 0 w 22"/>
                  <a:gd name="T57" fmla="*/ 8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2"/>
                  <a:gd name="T88" fmla="*/ 0 h 60"/>
                  <a:gd name="T89" fmla="*/ 22 w 22"/>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2" h="60">
                    <a:moveTo>
                      <a:pt x="0" y="8"/>
                    </a:moveTo>
                    <a:lnTo>
                      <a:pt x="14" y="0"/>
                    </a:lnTo>
                    <a:lnTo>
                      <a:pt x="16" y="0"/>
                    </a:lnTo>
                    <a:lnTo>
                      <a:pt x="16" y="50"/>
                    </a:lnTo>
                    <a:lnTo>
                      <a:pt x="16" y="54"/>
                    </a:lnTo>
                    <a:lnTo>
                      <a:pt x="16" y="56"/>
                    </a:lnTo>
                    <a:lnTo>
                      <a:pt x="16" y="58"/>
                    </a:lnTo>
                    <a:lnTo>
                      <a:pt x="18" y="58"/>
                    </a:lnTo>
                    <a:lnTo>
                      <a:pt x="20" y="60"/>
                    </a:lnTo>
                    <a:lnTo>
                      <a:pt x="22" y="60"/>
                    </a:lnTo>
                    <a:lnTo>
                      <a:pt x="0" y="60"/>
                    </a:lnTo>
                    <a:lnTo>
                      <a:pt x="4" y="60"/>
                    </a:lnTo>
                    <a:lnTo>
                      <a:pt x="6" y="58"/>
                    </a:lnTo>
                    <a:lnTo>
                      <a:pt x="8" y="56"/>
                    </a:lnTo>
                    <a:lnTo>
                      <a:pt x="8" y="54"/>
                    </a:lnTo>
                    <a:lnTo>
                      <a:pt x="8" y="50"/>
                    </a:lnTo>
                    <a:lnTo>
                      <a:pt x="8" y="18"/>
                    </a:lnTo>
                    <a:lnTo>
                      <a:pt x="8" y="12"/>
                    </a:lnTo>
                    <a:lnTo>
                      <a:pt x="8" y="10"/>
                    </a:lnTo>
                    <a:lnTo>
                      <a:pt x="6" y="8"/>
                    </a:lnTo>
                    <a:lnTo>
                      <a:pt x="4" y="6"/>
                    </a:lnTo>
                    <a:lnTo>
                      <a:pt x="2" y="8"/>
                    </a:lnTo>
                    <a:lnTo>
                      <a:pt x="0" y="8"/>
                    </a:lnTo>
                    <a:close/>
                  </a:path>
                </a:pathLst>
              </a:custGeom>
              <a:solidFill>
                <a:srgbClr val="000000"/>
              </a:solidFill>
              <a:ln w="0">
                <a:solidFill>
                  <a:srgbClr val="000000"/>
                </a:solidFill>
                <a:round/>
                <a:headEnd/>
                <a:tailEnd/>
              </a:ln>
            </p:spPr>
            <p:txBody>
              <a:bodyPr/>
              <a:lstStyle/>
              <a:p>
                <a:endParaRPr lang="en-CA"/>
              </a:p>
            </p:txBody>
          </p:sp>
          <p:sp>
            <p:nvSpPr>
              <p:cNvPr id="21695" name="Freeform 194"/>
              <p:cNvSpPr>
                <a:spLocks/>
              </p:cNvSpPr>
              <p:nvPr/>
            </p:nvSpPr>
            <p:spPr bwMode="auto">
              <a:xfrm>
                <a:off x="2680" y="2788"/>
                <a:ext cx="38" cy="60"/>
              </a:xfrm>
              <a:custGeom>
                <a:avLst/>
                <a:gdLst>
                  <a:gd name="T0" fmla="*/ 6 w 38"/>
                  <a:gd name="T1" fmla="*/ 0 h 60"/>
                  <a:gd name="T2" fmla="*/ 38 w 38"/>
                  <a:gd name="T3" fmla="*/ 0 h 60"/>
                  <a:gd name="T4" fmla="*/ 38 w 38"/>
                  <a:gd name="T5" fmla="*/ 2 h 60"/>
                  <a:gd name="T6" fmla="*/ 18 w 38"/>
                  <a:gd name="T7" fmla="*/ 60 h 60"/>
                  <a:gd name="T8" fmla="*/ 12 w 38"/>
                  <a:gd name="T9" fmla="*/ 60 h 60"/>
                  <a:gd name="T10" fmla="*/ 30 w 38"/>
                  <a:gd name="T11" fmla="*/ 8 h 60"/>
                  <a:gd name="T12" fmla="*/ 14 w 38"/>
                  <a:gd name="T13" fmla="*/ 8 h 60"/>
                  <a:gd name="T14" fmla="*/ 10 w 38"/>
                  <a:gd name="T15" fmla="*/ 8 h 60"/>
                  <a:gd name="T16" fmla="*/ 8 w 38"/>
                  <a:gd name="T17" fmla="*/ 8 h 60"/>
                  <a:gd name="T18" fmla="*/ 4 w 38"/>
                  <a:gd name="T19" fmla="*/ 10 h 60"/>
                  <a:gd name="T20" fmla="*/ 2 w 38"/>
                  <a:gd name="T21" fmla="*/ 14 h 60"/>
                  <a:gd name="T22" fmla="*/ 0 w 38"/>
                  <a:gd name="T23" fmla="*/ 14 h 60"/>
                  <a:gd name="T24" fmla="*/ 6 w 38"/>
                  <a:gd name="T25" fmla="*/ 0 h 6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8"/>
                  <a:gd name="T40" fmla="*/ 0 h 60"/>
                  <a:gd name="T41" fmla="*/ 38 w 38"/>
                  <a:gd name="T42" fmla="*/ 60 h 6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8" h="60">
                    <a:moveTo>
                      <a:pt x="6" y="0"/>
                    </a:moveTo>
                    <a:lnTo>
                      <a:pt x="38" y="0"/>
                    </a:lnTo>
                    <a:lnTo>
                      <a:pt x="38" y="2"/>
                    </a:lnTo>
                    <a:lnTo>
                      <a:pt x="18" y="60"/>
                    </a:lnTo>
                    <a:lnTo>
                      <a:pt x="12" y="60"/>
                    </a:lnTo>
                    <a:lnTo>
                      <a:pt x="30" y="8"/>
                    </a:lnTo>
                    <a:lnTo>
                      <a:pt x="14" y="8"/>
                    </a:lnTo>
                    <a:lnTo>
                      <a:pt x="10" y="8"/>
                    </a:lnTo>
                    <a:lnTo>
                      <a:pt x="8" y="8"/>
                    </a:lnTo>
                    <a:lnTo>
                      <a:pt x="4" y="10"/>
                    </a:lnTo>
                    <a:lnTo>
                      <a:pt x="2" y="14"/>
                    </a:lnTo>
                    <a:lnTo>
                      <a:pt x="0" y="14"/>
                    </a:lnTo>
                    <a:lnTo>
                      <a:pt x="6" y="0"/>
                    </a:lnTo>
                    <a:close/>
                  </a:path>
                </a:pathLst>
              </a:custGeom>
              <a:solidFill>
                <a:srgbClr val="000000"/>
              </a:solidFill>
              <a:ln w="0">
                <a:solidFill>
                  <a:srgbClr val="000000"/>
                </a:solidFill>
                <a:round/>
                <a:headEnd/>
                <a:tailEnd/>
              </a:ln>
            </p:spPr>
            <p:txBody>
              <a:bodyPr/>
              <a:lstStyle/>
              <a:p>
                <a:endParaRPr lang="en-CA"/>
              </a:p>
            </p:txBody>
          </p:sp>
          <p:sp>
            <p:nvSpPr>
              <p:cNvPr id="21696" name="Rectangle 195"/>
              <p:cNvSpPr>
                <a:spLocks noChangeArrowheads="1"/>
              </p:cNvSpPr>
              <p:nvPr/>
            </p:nvSpPr>
            <p:spPr bwMode="auto">
              <a:xfrm>
                <a:off x="2784" y="2768"/>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697" name="Freeform 196"/>
              <p:cNvSpPr>
                <a:spLocks noEditPoints="1"/>
              </p:cNvSpPr>
              <p:nvPr/>
            </p:nvSpPr>
            <p:spPr bwMode="auto">
              <a:xfrm>
                <a:off x="2932" y="2786"/>
                <a:ext cx="36" cy="62"/>
              </a:xfrm>
              <a:custGeom>
                <a:avLst/>
                <a:gdLst>
                  <a:gd name="T0" fmla="*/ 0 w 36"/>
                  <a:gd name="T1" fmla="*/ 32 h 62"/>
                  <a:gd name="T2" fmla="*/ 0 w 36"/>
                  <a:gd name="T3" fmla="*/ 22 h 62"/>
                  <a:gd name="T4" fmla="*/ 4 w 36"/>
                  <a:gd name="T5" fmla="*/ 14 h 62"/>
                  <a:gd name="T6" fmla="*/ 6 w 36"/>
                  <a:gd name="T7" fmla="*/ 8 h 62"/>
                  <a:gd name="T8" fmla="*/ 10 w 36"/>
                  <a:gd name="T9" fmla="*/ 4 h 62"/>
                  <a:gd name="T10" fmla="*/ 14 w 36"/>
                  <a:gd name="T11" fmla="*/ 2 h 62"/>
                  <a:gd name="T12" fmla="*/ 18 w 36"/>
                  <a:gd name="T13" fmla="*/ 0 h 62"/>
                  <a:gd name="T14" fmla="*/ 22 w 36"/>
                  <a:gd name="T15" fmla="*/ 2 h 62"/>
                  <a:gd name="T16" fmla="*/ 26 w 36"/>
                  <a:gd name="T17" fmla="*/ 4 h 62"/>
                  <a:gd name="T18" fmla="*/ 30 w 36"/>
                  <a:gd name="T19" fmla="*/ 8 h 62"/>
                  <a:gd name="T20" fmla="*/ 34 w 36"/>
                  <a:gd name="T21" fmla="*/ 14 h 62"/>
                  <a:gd name="T22" fmla="*/ 36 w 36"/>
                  <a:gd name="T23" fmla="*/ 22 h 62"/>
                  <a:gd name="T24" fmla="*/ 36 w 36"/>
                  <a:gd name="T25" fmla="*/ 30 h 62"/>
                  <a:gd name="T26" fmla="*/ 36 w 36"/>
                  <a:gd name="T27" fmla="*/ 40 h 62"/>
                  <a:gd name="T28" fmla="*/ 34 w 36"/>
                  <a:gd name="T29" fmla="*/ 48 h 62"/>
                  <a:gd name="T30" fmla="*/ 30 w 36"/>
                  <a:gd name="T31" fmla="*/ 54 h 62"/>
                  <a:gd name="T32" fmla="*/ 26 w 36"/>
                  <a:gd name="T33" fmla="*/ 58 h 62"/>
                  <a:gd name="T34" fmla="*/ 22 w 36"/>
                  <a:gd name="T35" fmla="*/ 60 h 62"/>
                  <a:gd name="T36" fmla="*/ 18 w 36"/>
                  <a:gd name="T37" fmla="*/ 62 h 62"/>
                  <a:gd name="T38" fmla="*/ 12 w 36"/>
                  <a:gd name="T39" fmla="*/ 60 h 62"/>
                  <a:gd name="T40" fmla="*/ 8 w 36"/>
                  <a:gd name="T41" fmla="*/ 56 h 62"/>
                  <a:gd name="T42" fmla="*/ 4 w 36"/>
                  <a:gd name="T43" fmla="*/ 52 h 62"/>
                  <a:gd name="T44" fmla="*/ 2 w 36"/>
                  <a:gd name="T45" fmla="*/ 42 h 62"/>
                  <a:gd name="T46" fmla="*/ 0 w 36"/>
                  <a:gd name="T47" fmla="*/ 32 h 62"/>
                  <a:gd name="T48" fmla="*/ 8 w 36"/>
                  <a:gd name="T49" fmla="*/ 32 h 62"/>
                  <a:gd name="T50" fmla="*/ 10 w 36"/>
                  <a:gd name="T51" fmla="*/ 44 h 62"/>
                  <a:gd name="T52" fmla="*/ 12 w 36"/>
                  <a:gd name="T53" fmla="*/ 52 h 62"/>
                  <a:gd name="T54" fmla="*/ 12 w 36"/>
                  <a:gd name="T55" fmla="*/ 56 h 62"/>
                  <a:gd name="T56" fmla="*/ 16 w 36"/>
                  <a:gd name="T57" fmla="*/ 58 h 62"/>
                  <a:gd name="T58" fmla="*/ 18 w 36"/>
                  <a:gd name="T59" fmla="*/ 58 h 62"/>
                  <a:gd name="T60" fmla="*/ 20 w 36"/>
                  <a:gd name="T61" fmla="*/ 58 h 62"/>
                  <a:gd name="T62" fmla="*/ 22 w 36"/>
                  <a:gd name="T63" fmla="*/ 56 h 62"/>
                  <a:gd name="T64" fmla="*/ 24 w 36"/>
                  <a:gd name="T65" fmla="*/ 54 h 62"/>
                  <a:gd name="T66" fmla="*/ 26 w 36"/>
                  <a:gd name="T67" fmla="*/ 50 h 62"/>
                  <a:gd name="T68" fmla="*/ 28 w 36"/>
                  <a:gd name="T69" fmla="*/ 40 h 62"/>
                  <a:gd name="T70" fmla="*/ 28 w 36"/>
                  <a:gd name="T71" fmla="*/ 28 h 62"/>
                  <a:gd name="T72" fmla="*/ 28 w 36"/>
                  <a:gd name="T73" fmla="*/ 20 h 62"/>
                  <a:gd name="T74" fmla="*/ 26 w 36"/>
                  <a:gd name="T75" fmla="*/ 12 h 62"/>
                  <a:gd name="T76" fmla="*/ 24 w 36"/>
                  <a:gd name="T77" fmla="*/ 8 h 62"/>
                  <a:gd name="T78" fmla="*/ 22 w 36"/>
                  <a:gd name="T79" fmla="*/ 6 h 62"/>
                  <a:gd name="T80" fmla="*/ 20 w 36"/>
                  <a:gd name="T81" fmla="*/ 4 h 62"/>
                  <a:gd name="T82" fmla="*/ 18 w 36"/>
                  <a:gd name="T83" fmla="*/ 4 h 62"/>
                  <a:gd name="T84" fmla="*/ 16 w 36"/>
                  <a:gd name="T85" fmla="*/ 4 h 62"/>
                  <a:gd name="T86" fmla="*/ 14 w 36"/>
                  <a:gd name="T87" fmla="*/ 6 h 62"/>
                  <a:gd name="T88" fmla="*/ 10 w 36"/>
                  <a:gd name="T89" fmla="*/ 10 h 62"/>
                  <a:gd name="T90" fmla="*/ 10 w 36"/>
                  <a:gd name="T91" fmla="*/ 18 h 62"/>
                  <a:gd name="T92" fmla="*/ 8 w 36"/>
                  <a:gd name="T93" fmla="*/ 26 h 62"/>
                  <a:gd name="T94" fmla="*/ 8 w 36"/>
                  <a:gd name="T95" fmla="*/ 32 h 6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2"/>
                  <a:gd name="T146" fmla="*/ 36 w 36"/>
                  <a:gd name="T147" fmla="*/ 62 h 6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2">
                    <a:moveTo>
                      <a:pt x="0" y="32"/>
                    </a:moveTo>
                    <a:lnTo>
                      <a:pt x="0" y="22"/>
                    </a:lnTo>
                    <a:lnTo>
                      <a:pt x="4" y="14"/>
                    </a:lnTo>
                    <a:lnTo>
                      <a:pt x="6" y="8"/>
                    </a:lnTo>
                    <a:lnTo>
                      <a:pt x="10" y="4"/>
                    </a:lnTo>
                    <a:lnTo>
                      <a:pt x="14" y="2"/>
                    </a:lnTo>
                    <a:lnTo>
                      <a:pt x="18" y="0"/>
                    </a:lnTo>
                    <a:lnTo>
                      <a:pt x="22" y="2"/>
                    </a:lnTo>
                    <a:lnTo>
                      <a:pt x="26" y="4"/>
                    </a:lnTo>
                    <a:lnTo>
                      <a:pt x="30" y="8"/>
                    </a:lnTo>
                    <a:lnTo>
                      <a:pt x="34" y="14"/>
                    </a:lnTo>
                    <a:lnTo>
                      <a:pt x="36" y="22"/>
                    </a:lnTo>
                    <a:lnTo>
                      <a:pt x="36" y="30"/>
                    </a:lnTo>
                    <a:lnTo>
                      <a:pt x="36" y="40"/>
                    </a:lnTo>
                    <a:lnTo>
                      <a:pt x="34" y="48"/>
                    </a:lnTo>
                    <a:lnTo>
                      <a:pt x="30" y="54"/>
                    </a:lnTo>
                    <a:lnTo>
                      <a:pt x="26" y="58"/>
                    </a:lnTo>
                    <a:lnTo>
                      <a:pt x="22" y="60"/>
                    </a:lnTo>
                    <a:lnTo>
                      <a:pt x="18" y="62"/>
                    </a:lnTo>
                    <a:lnTo>
                      <a:pt x="12" y="60"/>
                    </a:lnTo>
                    <a:lnTo>
                      <a:pt x="8" y="56"/>
                    </a:lnTo>
                    <a:lnTo>
                      <a:pt x="4" y="52"/>
                    </a:lnTo>
                    <a:lnTo>
                      <a:pt x="2" y="42"/>
                    </a:lnTo>
                    <a:lnTo>
                      <a:pt x="0" y="32"/>
                    </a:lnTo>
                    <a:close/>
                    <a:moveTo>
                      <a:pt x="8" y="32"/>
                    </a:moveTo>
                    <a:lnTo>
                      <a:pt x="10" y="44"/>
                    </a:lnTo>
                    <a:lnTo>
                      <a:pt x="12" y="52"/>
                    </a:lnTo>
                    <a:lnTo>
                      <a:pt x="12" y="56"/>
                    </a:lnTo>
                    <a:lnTo>
                      <a:pt x="16" y="58"/>
                    </a:lnTo>
                    <a:lnTo>
                      <a:pt x="18" y="58"/>
                    </a:lnTo>
                    <a:lnTo>
                      <a:pt x="20" y="58"/>
                    </a:lnTo>
                    <a:lnTo>
                      <a:pt x="22" y="56"/>
                    </a:lnTo>
                    <a:lnTo>
                      <a:pt x="24" y="54"/>
                    </a:lnTo>
                    <a:lnTo>
                      <a:pt x="26" y="50"/>
                    </a:lnTo>
                    <a:lnTo>
                      <a:pt x="28" y="40"/>
                    </a:lnTo>
                    <a:lnTo>
                      <a:pt x="28" y="28"/>
                    </a:lnTo>
                    <a:lnTo>
                      <a:pt x="28" y="20"/>
                    </a:lnTo>
                    <a:lnTo>
                      <a:pt x="26" y="12"/>
                    </a:lnTo>
                    <a:lnTo>
                      <a:pt x="24" y="8"/>
                    </a:lnTo>
                    <a:lnTo>
                      <a:pt x="22" y="6"/>
                    </a:lnTo>
                    <a:lnTo>
                      <a:pt x="20" y="4"/>
                    </a:lnTo>
                    <a:lnTo>
                      <a:pt x="18" y="4"/>
                    </a:lnTo>
                    <a:lnTo>
                      <a:pt x="16" y="4"/>
                    </a:lnTo>
                    <a:lnTo>
                      <a:pt x="14" y="6"/>
                    </a:lnTo>
                    <a:lnTo>
                      <a:pt x="10" y="10"/>
                    </a:lnTo>
                    <a:lnTo>
                      <a:pt x="10" y="18"/>
                    </a:lnTo>
                    <a:lnTo>
                      <a:pt x="8" y="26"/>
                    </a:lnTo>
                    <a:lnTo>
                      <a:pt x="8" y="32"/>
                    </a:lnTo>
                    <a:close/>
                  </a:path>
                </a:pathLst>
              </a:custGeom>
              <a:solidFill>
                <a:srgbClr val="000000"/>
              </a:solidFill>
              <a:ln w="0">
                <a:solidFill>
                  <a:srgbClr val="000000"/>
                </a:solidFill>
                <a:round/>
                <a:headEnd/>
                <a:tailEnd/>
              </a:ln>
            </p:spPr>
            <p:txBody>
              <a:bodyPr/>
              <a:lstStyle/>
              <a:p>
                <a:endParaRPr lang="en-CA"/>
              </a:p>
            </p:txBody>
          </p:sp>
          <p:sp>
            <p:nvSpPr>
              <p:cNvPr id="21698" name="Rectangle 197"/>
              <p:cNvSpPr>
                <a:spLocks noChangeArrowheads="1"/>
              </p:cNvSpPr>
              <p:nvPr/>
            </p:nvSpPr>
            <p:spPr bwMode="auto">
              <a:xfrm>
                <a:off x="3080" y="2768"/>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699" name="Freeform 198"/>
              <p:cNvSpPr>
                <a:spLocks noEditPoints="1"/>
              </p:cNvSpPr>
              <p:nvPr/>
            </p:nvSpPr>
            <p:spPr bwMode="auto">
              <a:xfrm>
                <a:off x="3226" y="2786"/>
                <a:ext cx="36" cy="62"/>
              </a:xfrm>
              <a:custGeom>
                <a:avLst/>
                <a:gdLst>
                  <a:gd name="T0" fmla="*/ 0 w 36"/>
                  <a:gd name="T1" fmla="*/ 32 h 62"/>
                  <a:gd name="T2" fmla="*/ 2 w 36"/>
                  <a:gd name="T3" fmla="*/ 22 h 62"/>
                  <a:gd name="T4" fmla="*/ 4 w 36"/>
                  <a:gd name="T5" fmla="*/ 14 h 62"/>
                  <a:gd name="T6" fmla="*/ 6 w 36"/>
                  <a:gd name="T7" fmla="*/ 8 h 62"/>
                  <a:gd name="T8" fmla="*/ 12 w 36"/>
                  <a:gd name="T9" fmla="*/ 4 h 62"/>
                  <a:gd name="T10" fmla="*/ 14 w 36"/>
                  <a:gd name="T11" fmla="*/ 2 h 62"/>
                  <a:gd name="T12" fmla="*/ 18 w 36"/>
                  <a:gd name="T13" fmla="*/ 0 h 62"/>
                  <a:gd name="T14" fmla="*/ 24 w 36"/>
                  <a:gd name="T15" fmla="*/ 2 h 62"/>
                  <a:gd name="T16" fmla="*/ 26 w 36"/>
                  <a:gd name="T17" fmla="*/ 4 h 62"/>
                  <a:gd name="T18" fmla="*/ 30 w 36"/>
                  <a:gd name="T19" fmla="*/ 8 h 62"/>
                  <a:gd name="T20" fmla="*/ 34 w 36"/>
                  <a:gd name="T21" fmla="*/ 14 h 62"/>
                  <a:gd name="T22" fmla="*/ 36 w 36"/>
                  <a:gd name="T23" fmla="*/ 22 h 62"/>
                  <a:gd name="T24" fmla="*/ 36 w 36"/>
                  <a:gd name="T25" fmla="*/ 30 h 62"/>
                  <a:gd name="T26" fmla="*/ 36 w 36"/>
                  <a:gd name="T27" fmla="*/ 40 h 62"/>
                  <a:gd name="T28" fmla="*/ 34 w 36"/>
                  <a:gd name="T29" fmla="*/ 48 h 62"/>
                  <a:gd name="T30" fmla="*/ 30 w 36"/>
                  <a:gd name="T31" fmla="*/ 54 h 62"/>
                  <a:gd name="T32" fmla="*/ 26 w 36"/>
                  <a:gd name="T33" fmla="*/ 58 h 62"/>
                  <a:gd name="T34" fmla="*/ 22 w 36"/>
                  <a:gd name="T35" fmla="*/ 60 h 62"/>
                  <a:gd name="T36" fmla="*/ 18 w 36"/>
                  <a:gd name="T37" fmla="*/ 62 h 62"/>
                  <a:gd name="T38" fmla="*/ 14 w 36"/>
                  <a:gd name="T39" fmla="*/ 60 h 62"/>
                  <a:gd name="T40" fmla="*/ 8 w 36"/>
                  <a:gd name="T41" fmla="*/ 56 h 62"/>
                  <a:gd name="T42" fmla="*/ 4 w 36"/>
                  <a:gd name="T43" fmla="*/ 52 h 62"/>
                  <a:gd name="T44" fmla="*/ 2 w 36"/>
                  <a:gd name="T45" fmla="*/ 42 h 62"/>
                  <a:gd name="T46" fmla="*/ 0 w 36"/>
                  <a:gd name="T47" fmla="*/ 32 h 62"/>
                  <a:gd name="T48" fmla="*/ 8 w 36"/>
                  <a:gd name="T49" fmla="*/ 32 h 62"/>
                  <a:gd name="T50" fmla="*/ 10 w 36"/>
                  <a:gd name="T51" fmla="*/ 44 h 62"/>
                  <a:gd name="T52" fmla="*/ 12 w 36"/>
                  <a:gd name="T53" fmla="*/ 52 h 62"/>
                  <a:gd name="T54" fmla="*/ 14 w 36"/>
                  <a:gd name="T55" fmla="*/ 56 h 62"/>
                  <a:gd name="T56" fmla="*/ 16 w 36"/>
                  <a:gd name="T57" fmla="*/ 58 h 62"/>
                  <a:gd name="T58" fmla="*/ 18 w 36"/>
                  <a:gd name="T59" fmla="*/ 58 h 62"/>
                  <a:gd name="T60" fmla="*/ 20 w 36"/>
                  <a:gd name="T61" fmla="*/ 58 h 62"/>
                  <a:gd name="T62" fmla="*/ 24 w 36"/>
                  <a:gd name="T63" fmla="*/ 56 h 62"/>
                  <a:gd name="T64" fmla="*/ 26 w 36"/>
                  <a:gd name="T65" fmla="*/ 54 h 62"/>
                  <a:gd name="T66" fmla="*/ 26 w 36"/>
                  <a:gd name="T67" fmla="*/ 50 h 62"/>
                  <a:gd name="T68" fmla="*/ 28 w 36"/>
                  <a:gd name="T69" fmla="*/ 40 h 62"/>
                  <a:gd name="T70" fmla="*/ 28 w 36"/>
                  <a:gd name="T71" fmla="*/ 28 h 62"/>
                  <a:gd name="T72" fmla="*/ 28 w 36"/>
                  <a:gd name="T73" fmla="*/ 20 h 62"/>
                  <a:gd name="T74" fmla="*/ 26 w 36"/>
                  <a:gd name="T75" fmla="*/ 12 h 62"/>
                  <a:gd name="T76" fmla="*/ 26 w 36"/>
                  <a:gd name="T77" fmla="*/ 8 h 62"/>
                  <a:gd name="T78" fmla="*/ 22 w 36"/>
                  <a:gd name="T79" fmla="*/ 6 h 62"/>
                  <a:gd name="T80" fmla="*/ 22 w 36"/>
                  <a:gd name="T81" fmla="*/ 4 h 62"/>
                  <a:gd name="T82" fmla="*/ 18 w 36"/>
                  <a:gd name="T83" fmla="*/ 4 h 62"/>
                  <a:gd name="T84" fmla="*/ 16 w 36"/>
                  <a:gd name="T85" fmla="*/ 4 h 62"/>
                  <a:gd name="T86" fmla="*/ 14 w 36"/>
                  <a:gd name="T87" fmla="*/ 6 h 62"/>
                  <a:gd name="T88" fmla="*/ 12 w 36"/>
                  <a:gd name="T89" fmla="*/ 10 h 62"/>
                  <a:gd name="T90" fmla="*/ 10 w 36"/>
                  <a:gd name="T91" fmla="*/ 18 h 62"/>
                  <a:gd name="T92" fmla="*/ 8 w 36"/>
                  <a:gd name="T93" fmla="*/ 26 h 62"/>
                  <a:gd name="T94" fmla="*/ 8 w 36"/>
                  <a:gd name="T95" fmla="*/ 32 h 6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2"/>
                  <a:gd name="T146" fmla="*/ 36 w 36"/>
                  <a:gd name="T147" fmla="*/ 62 h 6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2">
                    <a:moveTo>
                      <a:pt x="0" y="32"/>
                    </a:moveTo>
                    <a:lnTo>
                      <a:pt x="2" y="22"/>
                    </a:lnTo>
                    <a:lnTo>
                      <a:pt x="4" y="14"/>
                    </a:lnTo>
                    <a:lnTo>
                      <a:pt x="6" y="8"/>
                    </a:lnTo>
                    <a:lnTo>
                      <a:pt x="12" y="4"/>
                    </a:lnTo>
                    <a:lnTo>
                      <a:pt x="14" y="2"/>
                    </a:lnTo>
                    <a:lnTo>
                      <a:pt x="18" y="0"/>
                    </a:lnTo>
                    <a:lnTo>
                      <a:pt x="24" y="2"/>
                    </a:lnTo>
                    <a:lnTo>
                      <a:pt x="26" y="4"/>
                    </a:lnTo>
                    <a:lnTo>
                      <a:pt x="30" y="8"/>
                    </a:lnTo>
                    <a:lnTo>
                      <a:pt x="34" y="14"/>
                    </a:lnTo>
                    <a:lnTo>
                      <a:pt x="36" y="22"/>
                    </a:lnTo>
                    <a:lnTo>
                      <a:pt x="36" y="30"/>
                    </a:lnTo>
                    <a:lnTo>
                      <a:pt x="36" y="40"/>
                    </a:lnTo>
                    <a:lnTo>
                      <a:pt x="34" y="48"/>
                    </a:lnTo>
                    <a:lnTo>
                      <a:pt x="30" y="54"/>
                    </a:lnTo>
                    <a:lnTo>
                      <a:pt x="26" y="58"/>
                    </a:lnTo>
                    <a:lnTo>
                      <a:pt x="22" y="60"/>
                    </a:lnTo>
                    <a:lnTo>
                      <a:pt x="18" y="62"/>
                    </a:lnTo>
                    <a:lnTo>
                      <a:pt x="14" y="60"/>
                    </a:lnTo>
                    <a:lnTo>
                      <a:pt x="8" y="56"/>
                    </a:lnTo>
                    <a:lnTo>
                      <a:pt x="4" y="52"/>
                    </a:lnTo>
                    <a:lnTo>
                      <a:pt x="2" y="42"/>
                    </a:lnTo>
                    <a:lnTo>
                      <a:pt x="0" y="32"/>
                    </a:lnTo>
                    <a:close/>
                    <a:moveTo>
                      <a:pt x="8" y="32"/>
                    </a:moveTo>
                    <a:lnTo>
                      <a:pt x="10" y="44"/>
                    </a:lnTo>
                    <a:lnTo>
                      <a:pt x="12" y="52"/>
                    </a:lnTo>
                    <a:lnTo>
                      <a:pt x="14" y="56"/>
                    </a:lnTo>
                    <a:lnTo>
                      <a:pt x="16" y="58"/>
                    </a:lnTo>
                    <a:lnTo>
                      <a:pt x="18" y="58"/>
                    </a:lnTo>
                    <a:lnTo>
                      <a:pt x="20" y="58"/>
                    </a:lnTo>
                    <a:lnTo>
                      <a:pt x="24" y="56"/>
                    </a:lnTo>
                    <a:lnTo>
                      <a:pt x="26" y="54"/>
                    </a:lnTo>
                    <a:lnTo>
                      <a:pt x="26" y="50"/>
                    </a:lnTo>
                    <a:lnTo>
                      <a:pt x="28" y="40"/>
                    </a:lnTo>
                    <a:lnTo>
                      <a:pt x="28" y="28"/>
                    </a:lnTo>
                    <a:lnTo>
                      <a:pt x="28" y="20"/>
                    </a:lnTo>
                    <a:lnTo>
                      <a:pt x="26" y="12"/>
                    </a:lnTo>
                    <a:lnTo>
                      <a:pt x="26" y="8"/>
                    </a:lnTo>
                    <a:lnTo>
                      <a:pt x="22" y="6"/>
                    </a:lnTo>
                    <a:lnTo>
                      <a:pt x="22" y="4"/>
                    </a:lnTo>
                    <a:lnTo>
                      <a:pt x="18" y="4"/>
                    </a:lnTo>
                    <a:lnTo>
                      <a:pt x="16" y="4"/>
                    </a:lnTo>
                    <a:lnTo>
                      <a:pt x="14" y="6"/>
                    </a:lnTo>
                    <a:lnTo>
                      <a:pt x="12" y="10"/>
                    </a:lnTo>
                    <a:lnTo>
                      <a:pt x="10" y="18"/>
                    </a:lnTo>
                    <a:lnTo>
                      <a:pt x="8" y="26"/>
                    </a:lnTo>
                    <a:lnTo>
                      <a:pt x="8" y="32"/>
                    </a:lnTo>
                    <a:close/>
                  </a:path>
                </a:pathLst>
              </a:custGeom>
              <a:solidFill>
                <a:srgbClr val="000000"/>
              </a:solidFill>
              <a:ln w="0">
                <a:solidFill>
                  <a:srgbClr val="000000"/>
                </a:solidFill>
                <a:round/>
                <a:headEnd/>
                <a:tailEnd/>
              </a:ln>
            </p:spPr>
            <p:txBody>
              <a:bodyPr/>
              <a:lstStyle/>
              <a:p>
                <a:endParaRPr lang="en-CA"/>
              </a:p>
            </p:txBody>
          </p:sp>
          <p:sp>
            <p:nvSpPr>
              <p:cNvPr id="21700" name="Rectangle 199"/>
              <p:cNvSpPr>
                <a:spLocks noChangeArrowheads="1"/>
              </p:cNvSpPr>
              <p:nvPr/>
            </p:nvSpPr>
            <p:spPr bwMode="auto">
              <a:xfrm>
                <a:off x="3528" y="2768"/>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701" name="Freeform 200"/>
              <p:cNvSpPr>
                <a:spLocks noEditPoints="1"/>
              </p:cNvSpPr>
              <p:nvPr/>
            </p:nvSpPr>
            <p:spPr bwMode="auto">
              <a:xfrm>
                <a:off x="3670" y="2786"/>
                <a:ext cx="38" cy="62"/>
              </a:xfrm>
              <a:custGeom>
                <a:avLst/>
                <a:gdLst>
                  <a:gd name="T0" fmla="*/ 0 w 38"/>
                  <a:gd name="T1" fmla="*/ 32 h 62"/>
                  <a:gd name="T2" fmla="*/ 2 w 38"/>
                  <a:gd name="T3" fmla="*/ 22 h 62"/>
                  <a:gd name="T4" fmla="*/ 4 w 38"/>
                  <a:gd name="T5" fmla="*/ 14 h 62"/>
                  <a:gd name="T6" fmla="*/ 6 w 38"/>
                  <a:gd name="T7" fmla="*/ 8 h 62"/>
                  <a:gd name="T8" fmla="*/ 12 w 38"/>
                  <a:gd name="T9" fmla="*/ 4 h 62"/>
                  <a:gd name="T10" fmla="*/ 16 w 38"/>
                  <a:gd name="T11" fmla="*/ 2 h 62"/>
                  <a:gd name="T12" fmla="*/ 18 w 38"/>
                  <a:gd name="T13" fmla="*/ 0 h 62"/>
                  <a:gd name="T14" fmla="*/ 24 w 38"/>
                  <a:gd name="T15" fmla="*/ 2 h 62"/>
                  <a:gd name="T16" fmla="*/ 28 w 38"/>
                  <a:gd name="T17" fmla="*/ 4 h 62"/>
                  <a:gd name="T18" fmla="*/ 30 w 38"/>
                  <a:gd name="T19" fmla="*/ 8 h 62"/>
                  <a:gd name="T20" fmla="*/ 34 w 38"/>
                  <a:gd name="T21" fmla="*/ 14 h 62"/>
                  <a:gd name="T22" fmla="*/ 36 w 38"/>
                  <a:gd name="T23" fmla="*/ 22 h 62"/>
                  <a:gd name="T24" fmla="*/ 38 w 38"/>
                  <a:gd name="T25" fmla="*/ 30 h 62"/>
                  <a:gd name="T26" fmla="*/ 36 w 38"/>
                  <a:gd name="T27" fmla="*/ 40 h 62"/>
                  <a:gd name="T28" fmla="*/ 34 w 38"/>
                  <a:gd name="T29" fmla="*/ 48 h 62"/>
                  <a:gd name="T30" fmla="*/ 32 w 38"/>
                  <a:gd name="T31" fmla="*/ 54 h 62"/>
                  <a:gd name="T32" fmla="*/ 28 w 38"/>
                  <a:gd name="T33" fmla="*/ 58 h 62"/>
                  <a:gd name="T34" fmla="*/ 22 w 38"/>
                  <a:gd name="T35" fmla="*/ 60 h 62"/>
                  <a:gd name="T36" fmla="*/ 18 w 38"/>
                  <a:gd name="T37" fmla="*/ 62 h 62"/>
                  <a:gd name="T38" fmla="*/ 14 w 38"/>
                  <a:gd name="T39" fmla="*/ 60 h 62"/>
                  <a:gd name="T40" fmla="*/ 8 w 38"/>
                  <a:gd name="T41" fmla="*/ 56 h 62"/>
                  <a:gd name="T42" fmla="*/ 6 w 38"/>
                  <a:gd name="T43" fmla="*/ 52 h 62"/>
                  <a:gd name="T44" fmla="*/ 2 w 38"/>
                  <a:gd name="T45" fmla="*/ 42 h 62"/>
                  <a:gd name="T46" fmla="*/ 0 w 38"/>
                  <a:gd name="T47" fmla="*/ 32 h 62"/>
                  <a:gd name="T48" fmla="*/ 8 w 38"/>
                  <a:gd name="T49" fmla="*/ 32 h 62"/>
                  <a:gd name="T50" fmla="*/ 10 w 38"/>
                  <a:gd name="T51" fmla="*/ 44 h 62"/>
                  <a:gd name="T52" fmla="*/ 12 w 38"/>
                  <a:gd name="T53" fmla="*/ 52 h 62"/>
                  <a:gd name="T54" fmla="*/ 14 w 38"/>
                  <a:gd name="T55" fmla="*/ 56 h 62"/>
                  <a:gd name="T56" fmla="*/ 16 w 38"/>
                  <a:gd name="T57" fmla="*/ 58 h 62"/>
                  <a:gd name="T58" fmla="*/ 18 w 38"/>
                  <a:gd name="T59" fmla="*/ 58 h 62"/>
                  <a:gd name="T60" fmla="*/ 20 w 38"/>
                  <a:gd name="T61" fmla="*/ 58 h 62"/>
                  <a:gd name="T62" fmla="*/ 24 w 38"/>
                  <a:gd name="T63" fmla="*/ 56 h 62"/>
                  <a:gd name="T64" fmla="*/ 26 w 38"/>
                  <a:gd name="T65" fmla="*/ 54 h 62"/>
                  <a:gd name="T66" fmla="*/ 26 w 38"/>
                  <a:gd name="T67" fmla="*/ 50 h 62"/>
                  <a:gd name="T68" fmla="*/ 28 w 38"/>
                  <a:gd name="T69" fmla="*/ 40 h 62"/>
                  <a:gd name="T70" fmla="*/ 28 w 38"/>
                  <a:gd name="T71" fmla="*/ 28 h 62"/>
                  <a:gd name="T72" fmla="*/ 28 w 38"/>
                  <a:gd name="T73" fmla="*/ 20 h 62"/>
                  <a:gd name="T74" fmla="*/ 26 w 38"/>
                  <a:gd name="T75" fmla="*/ 12 h 62"/>
                  <a:gd name="T76" fmla="*/ 26 w 38"/>
                  <a:gd name="T77" fmla="*/ 8 h 62"/>
                  <a:gd name="T78" fmla="*/ 24 w 38"/>
                  <a:gd name="T79" fmla="*/ 6 h 62"/>
                  <a:gd name="T80" fmla="*/ 22 w 38"/>
                  <a:gd name="T81" fmla="*/ 4 h 62"/>
                  <a:gd name="T82" fmla="*/ 18 w 38"/>
                  <a:gd name="T83" fmla="*/ 4 h 62"/>
                  <a:gd name="T84" fmla="*/ 16 w 38"/>
                  <a:gd name="T85" fmla="*/ 4 h 62"/>
                  <a:gd name="T86" fmla="*/ 14 w 38"/>
                  <a:gd name="T87" fmla="*/ 6 h 62"/>
                  <a:gd name="T88" fmla="*/ 12 w 38"/>
                  <a:gd name="T89" fmla="*/ 10 h 62"/>
                  <a:gd name="T90" fmla="*/ 10 w 38"/>
                  <a:gd name="T91" fmla="*/ 18 h 62"/>
                  <a:gd name="T92" fmla="*/ 10 w 38"/>
                  <a:gd name="T93" fmla="*/ 26 h 62"/>
                  <a:gd name="T94" fmla="*/ 8 w 38"/>
                  <a:gd name="T95" fmla="*/ 32 h 6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8"/>
                  <a:gd name="T145" fmla="*/ 0 h 62"/>
                  <a:gd name="T146" fmla="*/ 38 w 38"/>
                  <a:gd name="T147" fmla="*/ 62 h 6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8" h="62">
                    <a:moveTo>
                      <a:pt x="0" y="32"/>
                    </a:moveTo>
                    <a:lnTo>
                      <a:pt x="2" y="22"/>
                    </a:lnTo>
                    <a:lnTo>
                      <a:pt x="4" y="14"/>
                    </a:lnTo>
                    <a:lnTo>
                      <a:pt x="6" y="8"/>
                    </a:lnTo>
                    <a:lnTo>
                      <a:pt x="12" y="4"/>
                    </a:lnTo>
                    <a:lnTo>
                      <a:pt x="16" y="2"/>
                    </a:lnTo>
                    <a:lnTo>
                      <a:pt x="18" y="0"/>
                    </a:lnTo>
                    <a:lnTo>
                      <a:pt x="24" y="2"/>
                    </a:lnTo>
                    <a:lnTo>
                      <a:pt x="28" y="4"/>
                    </a:lnTo>
                    <a:lnTo>
                      <a:pt x="30" y="8"/>
                    </a:lnTo>
                    <a:lnTo>
                      <a:pt x="34" y="14"/>
                    </a:lnTo>
                    <a:lnTo>
                      <a:pt x="36" y="22"/>
                    </a:lnTo>
                    <a:lnTo>
                      <a:pt x="38" y="30"/>
                    </a:lnTo>
                    <a:lnTo>
                      <a:pt x="36" y="40"/>
                    </a:lnTo>
                    <a:lnTo>
                      <a:pt x="34" y="48"/>
                    </a:lnTo>
                    <a:lnTo>
                      <a:pt x="32" y="54"/>
                    </a:lnTo>
                    <a:lnTo>
                      <a:pt x="28" y="58"/>
                    </a:lnTo>
                    <a:lnTo>
                      <a:pt x="22" y="60"/>
                    </a:lnTo>
                    <a:lnTo>
                      <a:pt x="18" y="62"/>
                    </a:lnTo>
                    <a:lnTo>
                      <a:pt x="14" y="60"/>
                    </a:lnTo>
                    <a:lnTo>
                      <a:pt x="8" y="56"/>
                    </a:lnTo>
                    <a:lnTo>
                      <a:pt x="6" y="52"/>
                    </a:lnTo>
                    <a:lnTo>
                      <a:pt x="2" y="42"/>
                    </a:lnTo>
                    <a:lnTo>
                      <a:pt x="0" y="32"/>
                    </a:lnTo>
                    <a:close/>
                    <a:moveTo>
                      <a:pt x="8" y="32"/>
                    </a:moveTo>
                    <a:lnTo>
                      <a:pt x="10" y="44"/>
                    </a:lnTo>
                    <a:lnTo>
                      <a:pt x="12" y="52"/>
                    </a:lnTo>
                    <a:lnTo>
                      <a:pt x="14" y="56"/>
                    </a:lnTo>
                    <a:lnTo>
                      <a:pt x="16" y="58"/>
                    </a:lnTo>
                    <a:lnTo>
                      <a:pt x="18" y="58"/>
                    </a:lnTo>
                    <a:lnTo>
                      <a:pt x="20" y="58"/>
                    </a:lnTo>
                    <a:lnTo>
                      <a:pt x="24" y="56"/>
                    </a:lnTo>
                    <a:lnTo>
                      <a:pt x="26" y="54"/>
                    </a:lnTo>
                    <a:lnTo>
                      <a:pt x="26" y="50"/>
                    </a:lnTo>
                    <a:lnTo>
                      <a:pt x="28" y="40"/>
                    </a:lnTo>
                    <a:lnTo>
                      <a:pt x="28" y="28"/>
                    </a:lnTo>
                    <a:lnTo>
                      <a:pt x="28" y="20"/>
                    </a:lnTo>
                    <a:lnTo>
                      <a:pt x="26" y="12"/>
                    </a:lnTo>
                    <a:lnTo>
                      <a:pt x="26" y="8"/>
                    </a:lnTo>
                    <a:lnTo>
                      <a:pt x="24" y="6"/>
                    </a:lnTo>
                    <a:lnTo>
                      <a:pt x="22" y="4"/>
                    </a:lnTo>
                    <a:lnTo>
                      <a:pt x="18" y="4"/>
                    </a:lnTo>
                    <a:lnTo>
                      <a:pt x="16" y="4"/>
                    </a:lnTo>
                    <a:lnTo>
                      <a:pt x="14" y="6"/>
                    </a:lnTo>
                    <a:lnTo>
                      <a:pt x="12" y="10"/>
                    </a:lnTo>
                    <a:lnTo>
                      <a:pt x="10" y="18"/>
                    </a:lnTo>
                    <a:lnTo>
                      <a:pt x="10" y="26"/>
                    </a:lnTo>
                    <a:lnTo>
                      <a:pt x="8" y="32"/>
                    </a:lnTo>
                    <a:close/>
                  </a:path>
                </a:pathLst>
              </a:custGeom>
              <a:solidFill>
                <a:srgbClr val="000000"/>
              </a:solidFill>
              <a:ln w="0">
                <a:solidFill>
                  <a:srgbClr val="000000"/>
                </a:solidFill>
                <a:round/>
                <a:headEnd/>
                <a:tailEnd/>
              </a:ln>
            </p:spPr>
            <p:txBody>
              <a:bodyPr/>
              <a:lstStyle/>
              <a:p>
                <a:endParaRPr lang="en-CA"/>
              </a:p>
            </p:txBody>
          </p:sp>
          <p:sp>
            <p:nvSpPr>
              <p:cNvPr id="21702" name="Rectangle 201"/>
              <p:cNvSpPr>
                <a:spLocks noChangeArrowheads="1"/>
              </p:cNvSpPr>
              <p:nvPr/>
            </p:nvSpPr>
            <p:spPr bwMode="auto">
              <a:xfrm>
                <a:off x="3848" y="2768"/>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703" name="Freeform 202"/>
              <p:cNvSpPr>
                <a:spLocks noEditPoints="1"/>
              </p:cNvSpPr>
              <p:nvPr/>
            </p:nvSpPr>
            <p:spPr bwMode="auto">
              <a:xfrm>
                <a:off x="3994" y="2786"/>
                <a:ext cx="36" cy="62"/>
              </a:xfrm>
              <a:custGeom>
                <a:avLst/>
                <a:gdLst>
                  <a:gd name="T0" fmla="*/ 0 w 36"/>
                  <a:gd name="T1" fmla="*/ 32 h 62"/>
                  <a:gd name="T2" fmla="*/ 0 w 36"/>
                  <a:gd name="T3" fmla="*/ 22 h 62"/>
                  <a:gd name="T4" fmla="*/ 2 w 36"/>
                  <a:gd name="T5" fmla="*/ 14 h 62"/>
                  <a:gd name="T6" fmla="*/ 6 w 36"/>
                  <a:gd name="T7" fmla="*/ 8 h 62"/>
                  <a:gd name="T8" fmla="*/ 10 w 36"/>
                  <a:gd name="T9" fmla="*/ 4 h 62"/>
                  <a:gd name="T10" fmla="*/ 14 w 36"/>
                  <a:gd name="T11" fmla="*/ 2 h 62"/>
                  <a:gd name="T12" fmla="*/ 18 w 36"/>
                  <a:gd name="T13" fmla="*/ 0 h 62"/>
                  <a:gd name="T14" fmla="*/ 22 w 36"/>
                  <a:gd name="T15" fmla="*/ 2 h 62"/>
                  <a:gd name="T16" fmla="*/ 26 w 36"/>
                  <a:gd name="T17" fmla="*/ 4 h 62"/>
                  <a:gd name="T18" fmla="*/ 30 w 36"/>
                  <a:gd name="T19" fmla="*/ 8 h 62"/>
                  <a:gd name="T20" fmla="*/ 34 w 36"/>
                  <a:gd name="T21" fmla="*/ 14 h 62"/>
                  <a:gd name="T22" fmla="*/ 36 w 36"/>
                  <a:gd name="T23" fmla="*/ 22 h 62"/>
                  <a:gd name="T24" fmla="*/ 36 w 36"/>
                  <a:gd name="T25" fmla="*/ 30 h 62"/>
                  <a:gd name="T26" fmla="*/ 36 w 36"/>
                  <a:gd name="T27" fmla="*/ 40 h 62"/>
                  <a:gd name="T28" fmla="*/ 34 w 36"/>
                  <a:gd name="T29" fmla="*/ 48 h 62"/>
                  <a:gd name="T30" fmla="*/ 30 w 36"/>
                  <a:gd name="T31" fmla="*/ 54 h 62"/>
                  <a:gd name="T32" fmla="*/ 26 w 36"/>
                  <a:gd name="T33" fmla="*/ 58 h 62"/>
                  <a:gd name="T34" fmla="*/ 22 w 36"/>
                  <a:gd name="T35" fmla="*/ 60 h 62"/>
                  <a:gd name="T36" fmla="*/ 18 w 36"/>
                  <a:gd name="T37" fmla="*/ 62 h 62"/>
                  <a:gd name="T38" fmla="*/ 12 w 36"/>
                  <a:gd name="T39" fmla="*/ 60 h 62"/>
                  <a:gd name="T40" fmla="*/ 8 w 36"/>
                  <a:gd name="T41" fmla="*/ 56 h 62"/>
                  <a:gd name="T42" fmla="*/ 4 w 36"/>
                  <a:gd name="T43" fmla="*/ 52 h 62"/>
                  <a:gd name="T44" fmla="*/ 0 w 36"/>
                  <a:gd name="T45" fmla="*/ 42 h 62"/>
                  <a:gd name="T46" fmla="*/ 0 w 36"/>
                  <a:gd name="T47" fmla="*/ 32 h 62"/>
                  <a:gd name="T48" fmla="*/ 8 w 36"/>
                  <a:gd name="T49" fmla="*/ 32 h 62"/>
                  <a:gd name="T50" fmla="*/ 8 w 36"/>
                  <a:gd name="T51" fmla="*/ 44 h 62"/>
                  <a:gd name="T52" fmla="*/ 10 w 36"/>
                  <a:gd name="T53" fmla="*/ 52 h 62"/>
                  <a:gd name="T54" fmla="*/ 12 w 36"/>
                  <a:gd name="T55" fmla="*/ 56 h 62"/>
                  <a:gd name="T56" fmla="*/ 14 w 36"/>
                  <a:gd name="T57" fmla="*/ 58 h 62"/>
                  <a:gd name="T58" fmla="*/ 18 w 36"/>
                  <a:gd name="T59" fmla="*/ 58 h 62"/>
                  <a:gd name="T60" fmla="*/ 20 w 36"/>
                  <a:gd name="T61" fmla="*/ 58 h 62"/>
                  <a:gd name="T62" fmla="*/ 22 w 36"/>
                  <a:gd name="T63" fmla="*/ 56 h 62"/>
                  <a:gd name="T64" fmla="*/ 24 w 36"/>
                  <a:gd name="T65" fmla="*/ 54 h 62"/>
                  <a:gd name="T66" fmla="*/ 26 w 36"/>
                  <a:gd name="T67" fmla="*/ 50 h 62"/>
                  <a:gd name="T68" fmla="*/ 28 w 36"/>
                  <a:gd name="T69" fmla="*/ 40 h 62"/>
                  <a:gd name="T70" fmla="*/ 28 w 36"/>
                  <a:gd name="T71" fmla="*/ 28 h 62"/>
                  <a:gd name="T72" fmla="*/ 28 w 36"/>
                  <a:gd name="T73" fmla="*/ 20 h 62"/>
                  <a:gd name="T74" fmla="*/ 26 w 36"/>
                  <a:gd name="T75" fmla="*/ 12 h 62"/>
                  <a:gd name="T76" fmla="*/ 24 w 36"/>
                  <a:gd name="T77" fmla="*/ 8 h 62"/>
                  <a:gd name="T78" fmla="*/ 22 w 36"/>
                  <a:gd name="T79" fmla="*/ 6 h 62"/>
                  <a:gd name="T80" fmla="*/ 20 w 36"/>
                  <a:gd name="T81" fmla="*/ 4 h 62"/>
                  <a:gd name="T82" fmla="*/ 18 w 36"/>
                  <a:gd name="T83" fmla="*/ 4 h 62"/>
                  <a:gd name="T84" fmla="*/ 16 w 36"/>
                  <a:gd name="T85" fmla="*/ 4 h 62"/>
                  <a:gd name="T86" fmla="*/ 14 w 36"/>
                  <a:gd name="T87" fmla="*/ 6 h 62"/>
                  <a:gd name="T88" fmla="*/ 10 w 36"/>
                  <a:gd name="T89" fmla="*/ 10 h 62"/>
                  <a:gd name="T90" fmla="*/ 10 w 36"/>
                  <a:gd name="T91" fmla="*/ 18 h 62"/>
                  <a:gd name="T92" fmla="*/ 8 w 36"/>
                  <a:gd name="T93" fmla="*/ 26 h 62"/>
                  <a:gd name="T94" fmla="*/ 8 w 36"/>
                  <a:gd name="T95" fmla="*/ 32 h 6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2"/>
                  <a:gd name="T146" fmla="*/ 36 w 36"/>
                  <a:gd name="T147" fmla="*/ 62 h 6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2">
                    <a:moveTo>
                      <a:pt x="0" y="32"/>
                    </a:moveTo>
                    <a:lnTo>
                      <a:pt x="0" y="22"/>
                    </a:lnTo>
                    <a:lnTo>
                      <a:pt x="2" y="14"/>
                    </a:lnTo>
                    <a:lnTo>
                      <a:pt x="6" y="8"/>
                    </a:lnTo>
                    <a:lnTo>
                      <a:pt x="10" y="4"/>
                    </a:lnTo>
                    <a:lnTo>
                      <a:pt x="14" y="2"/>
                    </a:lnTo>
                    <a:lnTo>
                      <a:pt x="18" y="0"/>
                    </a:lnTo>
                    <a:lnTo>
                      <a:pt x="22" y="2"/>
                    </a:lnTo>
                    <a:lnTo>
                      <a:pt x="26" y="4"/>
                    </a:lnTo>
                    <a:lnTo>
                      <a:pt x="30" y="8"/>
                    </a:lnTo>
                    <a:lnTo>
                      <a:pt x="34" y="14"/>
                    </a:lnTo>
                    <a:lnTo>
                      <a:pt x="36" y="22"/>
                    </a:lnTo>
                    <a:lnTo>
                      <a:pt x="36" y="30"/>
                    </a:lnTo>
                    <a:lnTo>
                      <a:pt x="36" y="40"/>
                    </a:lnTo>
                    <a:lnTo>
                      <a:pt x="34" y="48"/>
                    </a:lnTo>
                    <a:lnTo>
                      <a:pt x="30" y="54"/>
                    </a:lnTo>
                    <a:lnTo>
                      <a:pt x="26" y="58"/>
                    </a:lnTo>
                    <a:lnTo>
                      <a:pt x="22" y="60"/>
                    </a:lnTo>
                    <a:lnTo>
                      <a:pt x="18" y="62"/>
                    </a:lnTo>
                    <a:lnTo>
                      <a:pt x="12" y="60"/>
                    </a:lnTo>
                    <a:lnTo>
                      <a:pt x="8" y="56"/>
                    </a:lnTo>
                    <a:lnTo>
                      <a:pt x="4" y="52"/>
                    </a:lnTo>
                    <a:lnTo>
                      <a:pt x="0" y="42"/>
                    </a:lnTo>
                    <a:lnTo>
                      <a:pt x="0" y="32"/>
                    </a:lnTo>
                    <a:close/>
                    <a:moveTo>
                      <a:pt x="8" y="32"/>
                    </a:moveTo>
                    <a:lnTo>
                      <a:pt x="8" y="44"/>
                    </a:lnTo>
                    <a:lnTo>
                      <a:pt x="10" y="52"/>
                    </a:lnTo>
                    <a:lnTo>
                      <a:pt x="12" y="56"/>
                    </a:lnTo>
                    <a:lnTo>
                      <a:pt x="14" y="58"/>
                    </a:lnTo>
                    <a:lnTo>
                      <a:pt x="18" y="58"/>
                    </a:lnTo>
                    <a:lnTo>
                      <a:pt x="20" y="58"/>
                    </a:lnTo>
                    <a:lnTo>
                      <a:pt x="22" y="56"/>
                    </a:lnTo>
                    <a:lnTo>
                      <a:pt x="24" y="54"/>
                    </a:lnTo>
                    <a:lnTo>
                      <a:pt x="26" y="50"/>
                    </a:lnTo>
                    <a:lnTo>
                      <a:pt x="28" y="40"/>
                    </a:lnTo>
                    <a:lnTo>
                      <a:pt x="28" y="28"/>
                    </a:lnTo>
                    <a:lnTo>
                      <a:pt x="28" y="20"/>
                    </a:lnTo>
                    <a:lnTo>
                      <a:pt x="26" y="12"/>
                    </a:lnTo>
                    <a:lnTo>
                      <a:pt x="24" y="8"/>
                    </a:lnTo>
                    <a:lnTo>
                      <a:pt x="22" y="6"/>
                    </a:lnTo>
                    <a:lnTo>
                      <a:pt x="20" y="4"/>
                    </a:lnTo>
                    <a:lnTo>
                      <a:pt x="18" y="4"/>
                    </a:lnTo>
                    <a:lnTo>
                      <a:pt x="16" y="4"/>
                    </a:lnTo>
                    <a:lnTo>
                      <a:pt x="14" y="6"/>
                    </a:lnTo>
                    <a:lnTo>
                      <a:pt x="10" y="10"/>
                    </a:lnTo>
                    <a:lnTo>
                      <a:pt x="10" y="18"/>
                    </a:lnTo>
                    <a:lnTo>
                      <a:pt x="8" y="26"/>
                    </a:lnTo>
                    <a:lnTo>
                      <a:pt x="8" y="32"/>
                    </a:lnTo>
                    <a:close/>
                  </a:path>
                </a:pathLst>
              </a:custGeom>
              <a:solidFill>
                <a:srgbClr val="000000"/>
              </a:solidFill>
              <a:ln w="0">
                <a:solidFill>
                  <a:srgbClr val="000000"/>
                </a:solidFill>
                <a:round/>
                <a:headEnd/>
                <a:tailEnd/>
              </a:ln>
            </p:spPr>
            <p:txBody>
              <a:bodyPr/>
              <a:lstStyle/>
              <a:p>
                <a:endParaRPr lang="en-CA"/>
              </a:p>
            </p:txBody>
          </p:sp>
          <p:sp>
            <p:nvSpPr>
              <p:cNvPr id="21704" name="Rectangle 203"/>
              <p:cNvSpPr>
                <a:spLocks noChangeArrowheads="1"/>
              </p:cNvSpPr>
              <p:nvPr/>
            </p:nvSpPr>
            <p:spPr bwMode="auto">
              <a:xfrm>
                <a:off x="4200" y="2768"/>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705" name="Rectangle 204"/>
              <p:cNvSpPr>
                <a:spLocks noChangeArrowheads="1"/>
              </p:cNvSpPr>
              <p:nvPr/>
            </p:nvSpPr>
            <p:spPr bwMode="auto">
              <a:xfrm>
                <a:off x="1552" y="2880"/>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706" name="Freeform 205"/>
              <p:cNvSpPr>
                <a:spLocks/>
              </p:cNvSpPr>
              <p:nvPr/>
            </p:nvSpPr>
            <p:spPr bwMode="auto">
              <a:xfrm>
                <a:off x="1586" y="2894"/>
                <a:ext cx="18" cy="60"/>
              </a:xfrm>
              <a:custGeom>
                <a:avLst/>
                <a:gdLst>
                  <a:gd name="T0" fmla="*/ 14 w 18"/>
                  <a:gd name="T1" fmla="*/ 0 h 60"/>
                  <a:gd name="T2" fmla="*/ 14 w 18"/>
                  <a:gd name="T3" fmla="*/ 52 h 60"/>
                  <a:gd name="T4" fmla="*/ 14 w 18"/>
                  <a:gd name="T5" fmla="*/ 56 h 60"/>
                  <a:gd name="T6" fmla="*/ 14 w 18"/>
                  <a:gd name="T7" fmla="*/ 58 h 60"/>
                  <a:gd name="T8" fmla="*/ 14 w 18"/>
                  <a:gd name="T9" fmla="*/ 58 h 60"/>
                  <a:gd name="T10" fmla="*/ 16 w 18"/>
                  <a:gd name="T11" fmla="*/ 60 h 60"/>
                  <a:gd name="T12" fmla="*/ 16 w 18"/>
                  <a:gd name="T13" fmla="*/ 60 h 60"/>
                  <a:gd name="T14" fmla="*/ 18 w 18"/>
                  <a:gd name="T15" fmla="*/ 60 h 60"/>
                  <a:gd name="T16" fmla="*/ 18 w 18"/>
                  <a:gd name="T17" fmla="*/ 60 h 60"/>
                  <a:gd name="T18" fmla="*/ 0 w 18"/>
                  <a:gd name="T19" fmla="*/ 60 h 60"/>
                  <a:gd name="T20" fmla="*/ 0 w 18"/>
                  <a:gd name="T21" fmla="*/ 60 h 60"/>
                  <a:gd name="T22" fmla="*/ 2 w 18"/>
                  <a:gd name="T23" fmla="*/ 60 h 60"/>
                  <a:gd name="T24" fmla="*/ 4 w 18"/>
                  <a:gd name="T25" fmla="*/ 60 h 60"/>
                  <a:gd name="T26" fmla="*/ 6 w 18"/>
                  <a:gd name="T27" fmla="*/ 58 h 60"/>
                  <a:gd name="T28" fmla="*/ 6 w 18"/>
                  <a:gd name="T29" fmla="*/ 58 h 60"/>
                  <a:gd name="T30" fmla="*/ 6 w 18"/>
                  <a:gd name="T31" fmla="*/ 56 h 60"/>
                  <a:gd name="T32" fmla="*/ 6 w 18"/>
                  <a:gd name="T33" fmla="*/ 52 h 60"/>
                  <a:gd name="T34" fmla="*/ 6 w 18"/>
                  <a:gd name="T35" fmla="*/ 16 h 60"/>
                  <a:gd name="T36" fmla="*/ 6 w 18"/>
                  <a:gd name="T37" fmla="*/ 10 h 60"/>
                  <a:gd name="T38" fmla="*/ 6 w 18"/>
                  <a:gd name="T39" fmla="*/ 8 h 60"/>
                  <a:gd name="T40" fmla="*/ 6 w 18"/>
                  <a:gd name="T41" fmla="*/ 6 h 60"/>
                  <a:gd name="T42" fmla="*/ 6 w 18"/>
                  <a:gd name="T43" fmla="*/ 4 h 60"/>
                  <a:gd name="T44" fmla="*/ 4 w 18"/>
                  <a:gd name="T45" fmla="*/ 4 h 60"/>
                  <a:gd name="T46" fmla="*/ 4 w 18"/>
                  <a:gd name="T47" fmla="*/ 4 h 60"/>
                  <a:gd name="T48" fmla="*/ 2 w 18"/>
                  <a:gd name="T49" fmla="*/ 4 h 60"/>
                  <a:gd name="T50" fmla="*/ 2 w 18"/>
                  <a:gd name="T51" fmla="*/ 6 h 60"/>
                  <a:gd name="T52" fmla="*/ 0 w 18"/>
                  <a:gd name="T53" fmla="*/ 4 h 60"/>
                  <a:gd name="T54" fmla="*/ 12 w 18"/>
                  <a:gd name="T55" fmla="*/ 0 h 60"/>
                  <a:gd name="T56" fmla="*/ 14 w 18"/>
                  <a:gd name="T57" fmla="*/ 0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8"/>
                  <a:gd name="T88" fmla="*/ 0 h 60"/>
                  <a:gd name="T89" fmla="*/ 18 w 18"/>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8" h="60">
                    <a:moveTo>
                      <a:pt x="14" y="0"/>
                    </a:moveTo>
                    <a:lnTo>
                      <a:pt x="14" y="52"/>
                    </a:lnTo>
                    <a:lnTo>
                      <a:pt x="14" y="56"/>
                    </a:lnTo>
                    <a:lnTo>
                      <a:pt x="14" y="58"/>
                    </a:lnTo>
                    <a:lnTo>
                      <a:pt x="16" y="60"/>
                    </a:lnTo>
                    <a:lnTo>
                      <a:pt x="18" y="60"/>
                    </a:lnTo>
                    <a:lnTo>
                      <a:pt x="0" y="60"/>
                    </a:lnTo>
                    <a:lnTo>
                      <a:pt x="2" y="60"/>
                    </a:lnTo>
                    <a:lnTo>
                      <a:pt x="4" y="60"/>
                    </a:lnTo>
                    <a:lnTo>
                      <a:pt x="6" y="58"/>
                    </a:lnTo>
                    <a:lnTo>
                      <a:pt x="6" y="56"/>
                    </a:lnTo>
                    <a:lnTo>
                      <a:pt x="6" y="52"/>
                    </a:lnTo>
                    <a:lnTo>
                      <a:pt x="6" y="16"/>
                    </a:lnTo>
                    <a:lnTo>
                      <a:pt x="6" y="10"/>
                    </a:lnTo>
                    <a:lnTo>
                      <a:pt x="6" y="8"/>
                    </a:lnTo>
                    <a:lnTo>
                      <a:pt x="6" y="6"/>
                    </a:lnTo>
                    <a:lnTo>
                      <a:pt x="6" y="4"/>
                    </a:lnTo>
                    <a:lnTo>
                      <a:pt x="4" y="4"/>
                    </a:lnTo>
                    <a:lnTo>
                      <a:pt x="2" y="4"/>
                    </a:lnTo>
                    <a:lnTo>
                      <a:pt x="2" y="6"/>
                    </a:lnTo>
                    <a:lnTo>
                      <a:pt x="0" y="4"/>
                    </a:lnTo>
                    <a:lnTo>
                      <a:pt x="12" y="0"/>
                    </a:lnTo>
                    <a:lnTo>
                      <a:pt x="14" y="0"/>
                    </a:lnTo>
                    <a:close/>
                  </a:path>
                </a:pathLst>
              </a:custGeom>
              <a:solidFill>
                <a:srgbClr val="000000"/>
              </a:solidFill>
              <a:ln w="0">
                <a:solidFill>
                  <a:srgbClr val="000000"/>
                </a:solidFill>
                <a:round/>
                <a:headEnd/>
                <a:tailEnd/>
              </a:ln>
            </p:spPr>
            <p:txBody>
              <a:bodyPr/>
              <a:lstStyle/>
              <a:p>
                <a:endParaRPr lang="en-CA"/>
              </a:p>
            </p:txBody>
          </p:sp>
          <p:sp>
            <p:nvSpPr>
              <p:cNvPr id="21707" name="Freeform 206"/>
              <p:cNvSpPr>
                <a:spLocks/>
              </p:cNvSpPr>
              <p:nvPr/>
            </p:nvSpPr>
            <p:spPr bwMode="auto">
              <a:xfrm>
                <a:off x="1608" y="2916"/>
                <a:ext cx="42" cy="40"/>
              </a:xfrm>
              <a:custGeom>
                <a:avLst/>
                <a:gdLst>
                  <a:gd name="T0" fmla="*/ 38 w 42"/>
                  <a:gd name="T1" fmla="*/ 0 h 40"/>
                  <a:gd name="T2" fmla="*/ 38 w 42"/>
                  <a:gd name="T3" fmla="*/ 24 h 40"/>
                  <a:gd name="T4" fmla="*/ 38 w 42"/>
                  <a:gd name="T5" fmla="*/ 30 h 40"/>
                  <a:gd name="T6" fmla="*/ 38 w 42"/>
                  <a:gd name="T7" fmla="*/ 32 h 40"/>
                  <a:gd name="T8" fmla="*/ 38 w 42"/>
                  <a:gd name="T9" fmla="*/ 34 h 40"/>
                  <a:gd name="T10" fmla="*/ 38 w 42"/>
                  <a:gd name="T11" fmla="*/ 34 h 40"/>
                  <a:gd name="T12" fmla="*/ 38 w 42"/>
                  <a:gd name="T13" fmla="*/ 34 h 40"/>
                  <a:gd name="T14" fmla="*/ 40 w 42"/>
                  <a:gd name="T15" fmla="*/ 34 h 40"/>
                  <a:gd name="T16" fmla="*/ 40 w 42"/>
                  <a:gd name="T17" fmla="*/ 34 h 40"/>
                  <a:gd name="T18" fmla="*/ 42 w 42"/>
                  <a:gd name="T19" fmla="*/ 34 h 40"/>
                  <a:gd name="T20" fmla="*/ 42 w 42"/>
                  <a:gd name="T21" fmla="*/ 36 h 40"/>
                  <a:gd name="T22" fmla="*/ 32 w 42"/>
                  <a:gd name="T23" fmla="*/ 40 h 40"/>
                  <a:gd name="T24" fmla="*/ 30 w 42"/>
                  <a:gd name="T25" fmla="*/ 40 h 40"/>
                  <a:gd name="T26" fmla="*/ 30 w 42"/>
                  <a:gd name="T27" fmla="*/ 32 h 40"/>
                  <a:gd name="T28" fmla="*/ 26 w 42"/>
                  <a:gd name="T29" fmla="*/ 36 h 40"/>
                  <a:gd name="T30" fmla="*/ 22 w 42"/>
                  <a:gd name="T31" fmla="*/ 38 h 40"/>
                  <a:gd name="T32" fmla="*/ 20 w 42"/>
                  <a:gd name="T33" fmla="*/ 40 h 40"/>
                  <a:gd name="T34" fmla="*/ 16 w 42"/>
                  <a:gd name="T35" fmla="*/ 40 h 40"/>
                  <a:gd name="T36" fmla="*/ 14 w 42"/>
                  <a:gd name="T37" fmla="*/ 40 h 40"/>
                  <a:gd name="T38" fmla="*/ 10 w 42"/>
                  <a:gd name="T39" fmla="*/ 38 h 40"/>
                  <a:gd name="T40" fmla="*/ 8 w 42"/>
                  <a:gd name="T41" fmla="*/ 36 h 40"/>
                  <a:gd name="T42" fmla="*/ 8 w 42"/>
                  <a:gd name="T43" fmla="*/ 32 h 40"/>
                  <a:gd name="T44" fmla="*/ 6 w 42"/>
                  <a:gd name="T45" fmla="*/ 30 h 40"/>
                  <a:gd name="T46" fmla="*/ 6 w 42"/>
                  <a:gd name="T47" fmla="*/ 24 h 40"/>
                  <a:gd name="T48" fmla="*/ 6 w 42"/>
                  <a:gd name="T49" fmla="*/ 6 h 40"/>
                  <a:gd name="T50" fmla="*/ 6 w 42"/>
                  <a:gd name="T51" fmla="*/ 4 h 40"/>
                  <a:gd name="T52" fmla="*/ 6 w 42"/>
                  <a:gd name="T53" fmla="*/ 2 h 40"/>
                  <a:gd name="T54" fmla="*/ 4 w 42"/>
                  <a:gd name="T55" fmla="*/ 2 h 40"/>
                  <a:gd name="T56" fmla="*/ 4 w 42"/>
                  <a:gd name="T57" fmla="*/ 0 h 40"/>
                  <a:gd name="T58" fmla="*/ 2 w 42"/>
                  <a:gd name="T59" fmla="*/ 0 h 40"/>
                  <a:gd name="T60" fmla="*/ 0 w 42"/>
                  <a:gd name="T61" fmla="*/ 0 h 40"/>
                  <a:gd name="T62" fmla="*/ 0 w 42"/>
                  <a:gd name="T63" fmla="*/ 0 h 40"/>
                  <a:gd name="T64" fmla="*/ 14 w 42"/>
                  <a:gd name="T65" fmla="*/ 0 h 40"/>
                  <a:gd name="T66" fmla="*/ 14 w 42"/>
                  <a:gd name="T67" fmla="*/ 26 h 40"/>
                  <a:gd name="T68" fmla="*/ 14 w 42"/>
                  <a:gd name="T69" fmla="*/ 30 h 40"/>
                  <a:gd name="T70" fmla="*/ 16 w 42"/>
                  <a:gd name="T71" fmla="*/ 32 h 40"/>
                  <a:gd name="T72" fmla="*/ 18 w 42"/>
                  <a:gd name="T73" fmla="*/ 34 h 40"/>
                  <a:gd name="T74" fmla="*/ 20 w 42"/>
                  <a:gd name="T75" fmla="*/ 34 h 40"/>
                  <a:gd name="T76" fmla="*/ 22 w 42"/>
                  <a:gd name="T77" fmla="*/ 34 h 40"/>
                  <a:gd name="T78" fmla="*/ 24 w 42"/>
                  <a:gd name="T79" fmla="*/ 34 h 40"/>
                  <a:gd name="T80" fmla="*/ 26 w 42"/>
                  <a:gd name="T81" fmla="*/ 32 h 40"/>
                  <a:gd name="T82" fmla="*/ 30 w 42"/>
                  <a:gd name="T83" fmla="*/ 28 h 40"/>
                  <a:gd name="T84" fmla="*/ 30 w 42"/>
                  <a:gd name="T85" fmla="*/ 6 h 40"/>
                  <a:gd name="T86" fmla="*/ 30 w 42"/>
                  <a:gd name="T87" fmla="*/ 4 h 40"/>
                  <a:gd name="T88" fmla="*/ 28 w 42"/>
                  <a:gd name="T89" fmla="*/ 2 h 40"/>
                  <a:gd name="T90" fmla="*/ 28 w 42"/>
                  <a:gd name="T91" fmla="*/ 0 h 40"/>
                  <a:gd name="T92" fmla="*/ 24 w 42"/>
                  <a:gd name="T93" fmla="*/ 0 h 40"/>
                  <a:gd name="T94" fmla="*/ 24 w 42"/>
                  <a:gd name="T95" fmla="*/ 0 h 40"/>
                  <a:gd name="T96" fmla="*/ 38 w 42"/>
                  <a:gd name="T97" fmla="*/ 0 h 4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42"/>
                  <a:gd name="T148" fmla="*/ 0 h 40"/>
                  <a:gd name="T149" fmla="*/ 42 w 42"/>
                  <a:gd name="T150" fmla="*/ 40 h 4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42" h="40">
                    <a:moveTo>
                      <a:pt x="38" y="0"/>
                    </a:moveTo>
                    <a:lnTo>
                      <a:pt x="38" y="24"/>
                    </a:lnTo>
                    <a:lnTo>
                      <a:pt x="38" y="30"/>
                    </a:lnTo>
                    <a:lnTo>
                      <a:pt x="38" y="32"/>
                    </a:lnTo>
                    <a:lnTo>
                      <a:pt x="38" y="34"/>
                    </a:lnTo>
                    <a:lnTo>
                      <a:pt x="40" y="34"/>
                    </a:lnTo>
                    <a:lnTo>
                      <a:pt x="42" y="34"/>
                    </a:lnTo>
                    <a:lnTo>
                      <a:pt x="42" y="36"/>
                    </a:lnTo>
                    <a:lnTo>
                      <a:pt x="32" y="40"/>
                    </a:lnTo>
                    <a:lnTo>
                      <a:pt x="30" y="40"/>
                    </a:lnTo>
                    <a:lnTo>
                      <a:pt x="30" y="32"/>
                    </a:lnTo>
                    <a:lnTo>
                      <a:pt x="26" y="36"/>
                    </a:lnTo>
                    <a:lnTo>
                      <a:pt x="22" y="38"/>
                    </a:lnTo>
                    <a:lnTo>
                      <a:pt x="20" y="40"/>
                    </a:lnTo>
                    <a:lnTo>
                      <a:pt x="16" y="40"/>
                    </a:lnTo>
                    <a:lnTo>
                      <a:pt x="14" y="40"/>
                    </a:lnTo>
                    <a:lnTo>
                      <a:pt x="10" y="38"/>
                    </a:lnTo>
                    <a:lnTo>
                      <a:pt x="8" y="36"/>
                    </a:lnTo>
                    <a:lnTo>
                      <a:pt x="8" y="32"/>
                    </a:lnTo>
                    <a:lnTo>
                      <a:pt x="6" y="30"/>
                    </a:lnTo>
                    <a:lnTo>
                      <a:pt x="6" y="24"/>
                    </a:lnTo>
                    <a:lnTo>
                      <a:pt x="6" y="6"/>
                    </a:lnTo>
                    <a:lnTo>
                      <a:pt x="6" y="4"/>
                    </a:lnTo>
                    <a:lnTo>
                      <a:pt x="6" y="2"/>
                    </a:lnTo>
                    <a:lnTo>
                      <a:pt x="4" y="2"/>
                    </a:lnTo>
                    <a:lnTo>
                      <a:pt x="4" y="0"/>
                    </a:lnTo>
                    <a:lnTo>
                      <a:pt x="2" y="0"/>
                    </a:lnTo>
                    <a:lnTo>
                      <a:pt x="0" y="0"/>
                    </a:lnTo>
                    <a:lnTo>
                      <a:pt x="14" y="0"/>
                    </a:lnTo>
                    <a:lnTo>
                      <a:pt x="14" y="26"/>
                    </a:lnTo>
                    <a:lnTo>
                      <a:pt x="14" y="30"/>
                    </a:lnTo>
                    <a:lnTo>
                      <a:pt x="16" y="32"/>
                    </a:lnTo>
                    <a:lnTo>
                      <a:pt x="18" y="34"/>
                    </a:lnTo>
                    <a:lnTo>
                      <a:pt x="20" y="34"/>
                    </a:lnTo>
                    <a:lnTo>
                      <a:pt x="22" y="34"/>
                    </a:lnTo>
                    <a:lnTo>
                      <a:pt x="24" y="34"/>
                    </a:lnTo>
                    <a:lnTo>
                      <a:pt x="26" y="32"/>
                    </a:lnTo>
                    <a:lnTo>
                      <a:pt x="30" y="28"/>
                    </a:lnTo>
                    <a:lnTo>
                      <a:pt x="30" y="6"/>
                    </a:lnTo>
                    <a:lnTo>
                      <a:pt x="30" y="4"/>
                    </a:lnTo>
                    <a:lnTo>
                      <a:pt x="28" y="2"/>
                    </a:lnTo>
                    <a:lnTo>
                      <a:pt x="28" y="0"/>
                    </a:lnTo>
                    <a:lnTo>
                      <a:pt x="24" y="0"/>
                    </a:lnTo>
                    <a:lnTo>
                      <a:pt x="38" y="0"/>
                    </a:lnTo>
                    <a:close/>
                  </a:path>
                </a:pathLst>
              </a:custGeom>
              <a:solidFill>
                <a:srgbClr val="000000"/>
              </a:solidFill>
              <a:ln w="0">
                <a:solidFill>
                  <a:srgbClr val="000000"/>
                </a:solidFill>
                <a:round/>
                <a:headEnd/>
                <a:tailEnd/>
              </a:ln>
            </p:spPr>
            <p:txBody>
              <a:bodyPr/>
              <a:lstStyle/>
              <a:p>
                <a:endParaRPr lang="en-CA"/>
              </a:p>
            </p:txBody>
          </p:sp>
          <p:sp>
            <p:nvSpPr>
              <p:cNvPr id="21708" name="Freeform 207"/>
              <p:cNvSpPr>
                <a:spLocks/>
              </p:cNvSpPr>
              <p:nvPr/>
            </p:nvSpPr>
            <p:spPr bwMode="auto">
              <a:xfrm>
                <a:off x="1652" y="2914"/>
                <a:ext cx="42" cy="40"/>
              </a:xfrm>
              <a:custGeom>
                <a:avLst/>
                <a:gdLst>
                  <a:gd name="T0" fmla="*/ 14 w 42"/>
                  <a:gd name="T1" fmla="*/ 10 h 40"/>
                  <a:gd name="T2" fmla="*/ 18 w 42"/>
                  <a:gd name="T3" fmla="*/ 4 h 40"/>
                  <a:gd name="T4" fmla="*/ 22 w 42"/>
                  <a:gd name="T5" fmla="*/ 2 h 40"/>
                  <a:gd name="T6" fmla="*/ 26 w 42"/>
                  <a:gd name="T7" fmla="*/ 0 h 40"/>
                  <a:gd name="T8" fmla="*/ 30 w 42"/>
                  <a:gd name="T9" fmla="*/ 0 h 40"/>
                  <a:gd name="T10" fmla="*/ 32 w 42"/>
                  <a:gd name="T11" fmla="*/ 2 h 40"/>
                  <a:gd name="T12" fmla="*/ 34 w 42"/>
                  <a:gd name="T13" fmla="*/ 4 h 40"/>
                  <a:gd name="T14" fmla="*/ 36 w 42"/>
                  <a:gd name="T15" fmla="*/ 8 h 40"/>
                  <a:gd name="T16" fmla="*/ 36 w 42"/>
                  <a:gd name="T17" fmla="*/ 10 h 40"/>
                  <a:gd name="T18" fmla="*/ 36 w 42"/>
                  <a:gd name="T19" fmla="*/ 16 h 40"/>
                  <a:gd name="T20" fmla="*/ 36 w 42"/>
                  <a:gd name="T21" fmla="*/ 32 h 40"/>
                  <a:gd name="T22" fmla="*/ 38 w 42"/>
                  <a:gd name="T23" fmla="*/ 36 h 40"/>
                  <a:gd name="T24" fmla="*/ 38 w 42"/>
                  <a:gd name="T25" fmla="*/ 38 h 40"/>
                  <a:gd name="T26" fmla="*/ 38 w 42"/>
                  <a:gd name="T27" fmla="*/ 38 h 40"/>
                  <a:gd name="T28" fmla="*/ 38 w 42"/>
                  <a:gd name="T29" fmla="*/ 40 h 40"/>
                  <a:gd name="T30" fmla="*/ 40 w 42"/>
                  <a:gd name="T31" fmla="*/ 40 h 40"/>
                  <a:gd name="T32" fmla="*/ 42 w 42"/>
                  <a:gd name="T33" fmla="*/ 40 h 40"/>
                  <a:gd name="T34" fmla="*/ 42 w 42"/>
                  <a:gd name="T35" fmla="*/ 40 h 40"/>
                  <a:gd name="T36" fmla="*/ 24 w 42"/>
                  <a:gd name="T37" fmla="*/ 40 h 40"/>
                  <a:gd name="T38" fmla="*/ 24 w 42"/>
                  <a:gd name="T39" fmla="*/ 40 h 40"/>
                  <a:gd name="T40" fmla="*/ 24 w 42"/>
                  <a:gd name="T41" fmla="*/ 40 h 40"/>
                  <a:gd name="T42" fmla="*/ 26 w 42"/>
                  <a:gd name="T43" fmla="*/ 40 h 40"/>
                  <a:gd name="T44" fmla="*/ 28 w 42"/>
                  <a:gd name="T45" fmla="*/ 38 h 40"/>
                  <a:gd name="T46" fmla="*/ 28 w 42"/>
                  <a:gd name="T47" fmla="*/ 38 h 40"/>
                  <a:gd name="T48" fmla="*/ 30 w 42"/>
                  <a:gd name="T49" fmla="*/ 36 h 40"/>
                  <a:gd name="T50" fmla="*/ 30 w 42"/>
                  <a:gd name="T51" fmla="*/ 34 h 40"/>
                  <a:gd name="T52" fmla="*/ 30 w 42"/>
                  <a:gd name="T53" fmla="*/ 32 h 40"/>
                  <a:gd name="T54" fmla="*/ 30 w 42"/>
                  <a:gd name="T55" fmla="*/ 16 h 40"/>
                  <a:gd name="T56" fmla="*/ 30 w 42"/>
                  <a:gd name="T57" fmla="*/ 12 h 40"/>
                  <a:gd name="T58" fmla="*/ 28 w 42"/>
                  <a:gd name="T59" fmla="*/ 8 h 40"/>
                  <a:gd name="T60" fmla="*/ 26 w 42"/>
                  <a:gd name="T61" fmla="*/ 6 h 40"/>
                  <a:gd name="T62" fmla="*/ 24 w 42"/>
                  <a:gd name="T63" fmla="*/ 6 h 40"/>
                  <a:gd name="T64" fmla="*/ 18 w 42"/>
                  <a:gd name="T65" fmla="*/ 8 h 40"/>
                  <a:gd name="T66" fmla="*/ 14 w 42"/>
                  <a:gd name="T67" fmla="*/ 12 h 40"/>
                  <a:gd name="T68" fmla="*/ 14 w 42"/>
                  <a:gd name="T69" fmla="*/ 32 h 40"/>
                  <a:gd name="T70" fmla="*/ 14 w 42"/>
                  <a:gd name="T71" fmla="*/ 36 h 40"/>
                  <a:gd name="T72" fmla="*/ 14 w 42"/>
                  <a:gd name="T73" fmla="*/ 38 h 40"/>
                  <a:gd name="T74" fmla="*/ 14 w 42"/>
                  <a:gd name="T75" fmla="*/ 38 h 40"/>
                  <a:gd name="T76" fmla="*/ 14 w 42"/>
                  <a:gd name="T77" fmla="*/ 40 h 40"/>
                  <a:gd name="T78" fmla="*/ 16 w 42"/>
                  <a:gd name="T79" fmla="*/ 40 h 40"/>
                  <a:gd name="T80" fmla="*/ 18 w 42"/>
                  <a:gd name="T81" fmla="*/ 40 h 40"/>
                  <a:gd name="T82" fmla="*/ 18 w 42"/>
                  <a:gd name="T83" fmla="*/ 40 h 40"/>
                  <a:gd name="T84" fmla="*/ 0 w 42"/>
                  <a:gd name="T85" fmla="*/ 40 h 40"/>
                  <a:gd name="T86" fmla="*/ 0 w 42"/>
                  <a:gd name="T87" fmla="*/ 40 h 40"/>
                  <a:gd name="T88" fmla="*/ 2 w 42"/>
                  <a:gd name="T89" fmla="*/ 40 h 40"/>
                  <a:gd name="T90" fmla="*/ 4 w 42"/>
                  <a:gd name="T91" fmla="*/ 40 h 40"/>
                  <a:gd name="T92" fmla="*/ 4 w 42"/>
                  <a:gd name="T93" fmla="*/ 38 h 40"/>
                  <a:gd name="T94" fmla="*/ 6 w 42"/>
                  <a:gd name="T95" fmla="*/ 36 h 40"/>
                  <a:gd name="T96" fmla="*/ 6 w 42"/>
                  <a:gd name="T97" fmla="*/ 32 h 40"/>
                  <a:gd name="T98" fmla="*/ 6 w 42"/>
                  <a:gd name="T99" fmla="*/ 16 h 40"/>
                  <a:gd name="T100" fmla="*/ 6 w 42"/>
                  <a:gd name="T101" fmla="*/ 12 h 40"/>
                  <a:gd name="T102" fmla="*/ 6 w 42"/>
                  <a:gd name="T103" fmla="*/ 8 h 40"/>
                  <a:gd name="T104" fmla="*/ 6 w 42"/>
                  <a:gd name="T105" fmla="*/ 6 h 40"/>
                  <a:gd name="T106" fmla="*/ 4 w 42"/>
                  <a:gd name="T107" fmla="*/ 6 h 40"/>
                  <a:gd name="T108" fmla="*/ 4 w 42"/>
                  <a:gd name="T109" fmla="*/ 6 h 40"/>
                  <a:gd name="T110" fmla="*/ 4 w 42"/>
                  <a:gd name="T111" fmla="*/ 6 h 40"/>
                  <a:gd name="T112" fmla="*/ 2 w 42"/>
                  <a:gd name="T113" fmla="*/ 6 h 40"/>
                  <a:gd name="T114" fmla="*/ 0 w 42"/>
                  <a:gd name="T115" fmla="*/ 6 h 40"/>
                  <a:gd name="T116" fmla="*/ 0 w 42"/>
                  <a:gd name="T117" fmla="*/ 6 h 40"/>
                  <a:gd name="T118" fmla="*/ 12 w 42"/>
                  <a:gd name="T119" fmla="*/ 0 h 40"/>
                  <a:gd name="T120" fmla="*/ 14 w 42"/>
                  <a:gd name="T121" fmla="*/ 0 h 40"/>
                  <a:gd name="T122" fmla="*/ 14 w 42"/>
                  <a:gd name="T123" fmla="*/ 10 h 4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2"/>
                  <a:gd name="T187" fmla="*/ 0 h 40"/>
                  <a:gd name="T188" fmla="*/ 42 w 42"/>
                  <a:gd name="T189" fmla="*/ 40 h 40"/>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2" h="40">
                    <a:moveTo>
                      <a:pt x="14" y="10"/>
                    </a:moveTo>
                    <a:lnTo>
                      <a:pt x="18" y="4"/>
                    </a:lnTo>
                    <a:lnTo>
                      <a:pt x="22" y="2"/>
                    </a:lnTo>
                    <a:lnTo>
                      <a:pt x="26" y="0"/>
                    </a:lnTo>
                    <a:lnTo>
                      <a:pt x="30" y="0"/>
                    </a:lnTo>
                    <a:lnTo>
                      <a:pt x="32" y="2"/>
                    </a:lnTo>
                    <a:lnTo>
                      <a:pt x="34" y="4"/>
                    </a:lnTo>
                    <a:lnTo>
                      <a:pt x="36" y="8"/>
                    </a:lnTo>
                    <a:lnTo>
                      <a:pt x="36" y="10"/>
                    </a:lnTo>
                    <a:lnTo>
                      <a:pt x="36" y="16"/>
                    </a:lnTo>
                    <a:lnTo>
                      <a:pt x="36" y="32"/>
                    </a:lnTo>
                    <a:lnTo>
                      <a:pt x="38" y="36"/>
                    </a:lnTo>
                    <a:lnTo>
                      <a:pt x="38" y="38"/>
                    </a:lnTo>
                    <a:lnTo>
                      <a:pt x="38" y="40"/>
                    </a:lnTo>
                    <a:lnTo>
                      <a:pt x="40" y="40"/>
                    </a:lnTo>
                    <a:lnTo>
                      <a:pt x="42" y="40"/>
                    </a:lnTo>
                    <a:lnTo>
                      <a:pt x="24" y="40"/>
                    </a:lnTo>
                    <a:lnTo>
                      <a:pt x="26" y="40"/>
                    </a:lnTo>
                    <a:lnTo>
                      <a:pt x="28" y="38"/>
                    </a:lnTo>
                    <a:lnTo>
                      <a:pt x="30" y="36"/>
                    </a:lnTo>
                    <a:lnTo>
                      <a:pt x="30" y="34"/>
                    </a:lnTo>
                    <a:lnTo>
                      <a:pt x="30" y="32"/>
                    </a:lnTo>
                    <a:lnTo>
                      <a:pt x="30" y="16"/>
                    </a:lnTo>
                    <a:lnTo>
                      <a:pt x="30" y="12"/>
                    </a:lnTo>
                    <a:lnTo>
                      <a:pt x="28" y="8"/>
                    </a:lnTo>
                    <a:lnTo>
                      <a:pt x="26" y="6"/>
                    </a:lnTo>
                    <a:lnTo>
                      <a:pt x="24" y="6"/>
                    </a:lnTo>
                    <a:lnTo>
                      <a:pt x="18" y="8"/>
                    </a:lnTo>
                    <a:lnTo>
                      <a:pt x="14" y="12"/>
                    </a:lnTo>
                    <a:lnTo>
                      <a:pt x="14" y="32"/>
                    </a:lnTo>
                    <a:lnTo>
                      <a:pt x="14" y="36"/>
                    </a:lnTo>
                    <a:lnTo>
                      <a:pt x="14" y="38"/>
                    </a:lnTo>
                    <a:lnTo>
                      <a:pt x="14" y="40"/>
                    </a:lnTo>
                    <a:lnTo>
                      <a:pt x="16" y="40"/>
                    </a:lnTo>
                    <a:lnTo>
                      <a:pt x="18" y="40"/>
                    </a:lnTo>
                    <a:lnTo>
                      <a:pt x="0" y="40"/>
                    </a:lnTo>
                    <a:lnTo>
                      <a:pt x="2" y="40"/>
                    </a:lnTo>
                    <a:lnTo>
                      <a:pt x="4" y="40"/>
                    </a:lnTo>
                    <a:lnTo>
                      <a:pt x="4" y="38"/>
                    </a:lnTo>
                    <a:lnTo>
                      <a:pt x="6" y="36"/>
                    </a:lnTo>
                    <a:lnTo>
                      <a:pt x="6" y="32"/>
                    </a:lnTo>
                    <a:lnTo>
                      <a:pt x="6" y="16"/>
                    </a:lnTo>
                    <a:lnTo>
                      <a:pt x="6" y="12"/>
                    </a:lnTo>
                    <a:lnTo>
                      <a:pt x="6" y="8"/>
                    </a:lnTo>
                    <a:lnTo>
                      <a:pt x="6" y="6"/>
                    </a:lnTo>
                    <a:lnTo>
                      <a:pt x="4" y="6"/>
                    </a:lnTo>
                    <a:lnTo>
                      <a:pt x="2" y="6"/>
                    </a:lnTo>
                    <a:lnTo>
                      <a:pt x="0" y="6"/>
                    </a:lnTo>
                    <a:lnTo>
                      <a:pt x="12" y="0"/>
                    </a:lnTo>
                    <a:lnTo>
                      <a:pt x="14" y="0"/>
                    </a:lnTo>
                    <a:lnTo>
                      <a:pt x="14" y="10"/>
                    </a:lnTo>
                    <a:close/>
                  </a:path>
                </a:pathLst>
              </a:custGeom>
              <a:solidFill>
                <a:srgbClr val="000000"/>
              </a:solidFill>
              <a:ln w="0">
                <a:solidFill>
                  <a:srgbClr val="000000"/>
                </a:solidFill>
                <a:round/>
                <a:headEnd/>
                <a:tailEnd/>
              </a:ln>
            </p:spPr>
            <p:txBody>
              <a:bodyPr/>
              <a:lstStyle/>
              <a:p>
                <a:endParaRPr lang="en-CA"/>
              </a:p>
            </p:txBody>
          </p:sp>
          <p:sp>
            <p:nvSpPr>
              <p:cNvPr id="21709" name="Freeform 208"/>
              <p:cNvSpPr>
                <a:spLocks/>
              </p:cNvSpPr>
              <p:nvPr/>
            </p:nvSpPr>
            <p:spPr bwMode="auto">
              <a:xfrm>
                <a:off x="1698" y="2914"/>
                <a:ext cx="32" cy="42"/>
              </a:xfrm>
              <a:custGeom>
                <a:avLst/>
                <a:gdLst>
                  <a:gd name="T0" fmla="*/ 32 w 32"/>
                  <a:gd name="T1" fmla="*/ 24 h 42"/>
                  <a:gd name="T2" fmla="*/ 30 w 32"/>
                  <a:gd name="T3" fmla="*/ 32 h 42"/>
                  <a:gd name="T4" fmla="*/ 26 w 32"/>
                  <a:gd name="T5" fmla="*/ 38 h 42"/>
                  <a:gd name="T6" fmla="*/ 22 w 32"/>
                  <a:gd name="T7" fmla="*/ 40 h 42"/>
                  <a:gd name="T8" fmla="*/ 16 w 32"/>
                  <a:gd name="T9" fmla="*/ 42 h 42"/>
                  <a:gd name="T10" fmla="*/ 10 w 32"/>
                  <a:gd name="T11" fmla="*/ 40 h 42"/>
                  <a:gd name="T12" fmla="*/ 4 w 32"/>
                  <a:gd name="T13" fmla="*/ 36 h 42"/>
                  <a:gd name="T14" fmla="*/ 2 w 32"/>
                  <a:gd name="T15" fmla="*/ 32 h 42"/>
                  <a:gd name="T16" fmla="*/ 0 w 32"/>
                  <a:gd name="T17" fmla="*/ 26 h 42"/>
                  <a:gd name="T18" fmla="*/ 0 w 32"/>
                  <a:gd name="T19" fmla="*/ 22 h 42"/>
                  <a:gd name="T20" fmla="*/ 0 w 32"/>
                  <a:gd name="T21" fmla="*/ 16 h 42"/>
                  <a:gd name="T22" fmla="*/ 2 w 32"/>
                  <a:gd name="T23" fmla="*/ 10 h 42"/>
                  <a:gd name="T24" fmla="*/ 6 w 32"/>
                  <a:gd name="T25" fmla="*/ 6 h 42"/>
                  <a:gd name="T26" fmla="*/ 12 w 32"/>
                  <a:gd name="T27" fmla="*/ 2 h 42"/>
                  <a:gd name="T28" fmla="*/ 18 w 32"/>
                  <a:gd name="T29" fmla="*/ 0 h 42"/>
                  <a:gd name="T30" fmla="*/ 24 w 32"/>
                  <a:gd name="T31" fmla="*/ 2 h 42"/>
                  <a:gd name="T32" fmla="*/ 28 w 32"/>
                  <a:gd name="T33" fmla="*/ 4 h 42"/>
                  <a:gd name="T34" fmla="*/ 30 w 32"/>
                  <a:gd name="T35" fmla="*/ 6 h 42"/>
                  <a:gd name="T36" fmla="*/ 32 w 32"/>
                  <a:gd name="T37" fmla="*/ 10 h 42"/>
                  <a:gd name="T38" fmla="*/ 30 w 32"/>
                  <a:gd name="T39" fmla="*/ 12 h 42"/>
                  <a:gd name="T40" fmla="*/ 30 w 32"/>
                  <a:gd name="T41" fmla="*/ 12 h 42"/>
                  <a:gd name="T42" fmla="*/ 28 w 32"/>
                  <a:gd name="T43" fmla="*/ 14 h 42"/>
                  <a:gd name="T44" fmla="*/ 28 w 32"/>
                  <a:gd name="T45" fmla="*/ 14 h 42"/>
                  <a:gd name="T46" fmla="*/ 26 w 32"/>
                  <a:gd name="T47" fmla="*/ 12 h 42"/>
                  <a:gd name="T48" fmla="*/ 24 w 32"/>
                  <a:gd name="T49" fmla="*/ 12 h 42"/>
                  <a:gd name="T50" fmla="*/ 24 w 32"/>
                  <a:gd name="T51" fmla="*/ 10 h 42"/>
                  <a:gd name="T52" fmla="*/ 22 w 32"/>
                  <a:gd name="T53" fmla="*/ 8 h 42"/>
                  <a:gd name="T54" fmla="*/ 22 w 32"/>
                  <a:gd name="T55" fmla="*/ 6 h 42"/>
                  <a:gd name="T56" fmla="*/ 22 w 32"/>
                  <a:gd name="T57" fmla="*/ 4 h 42"/>
                  <a:gd name="T58" fmla="*/ 20 w 32"/>
                  <a:gd name="T59" fmla="*/ 4 h 42"/>
                  <a:gd name="T60" fmla="*/ 18 w 32"/>
                  <a:gd name="T61" fmla="*/ 4 h 42"/>
                  <a:gd name="T62" fmla="*/ 14 w 32"/>
                  <a:gd name="T63" fmla="*/ 4 h 42"/>
                  <a:gd name="T64" fmla="*/ 10 w 32"/>
                  <a:gd name="T65" fmla="*/ 6 h 42"/>
                  <a:gd name="T66" fmla="*/ 8 w 32"/>
                  <a:gd name="T67" fmla="*/ 12 h 42"/>
                  <a:gd name="T68" fmla="*/ 8 w 32"/>
                  <a:gd name="T69" fmla="*/ 18 h 42"/>
                  <a:gd name="T70" fmla="*/ 8 w 32"/>
                  <a:gd name="T71" fmla="*/ 24 h 42"/>
                  <a:gd name="T72" fmla="*/ 10 w 32"/>
                  <a:gd name="T73" fmla="*/ 30 h 42"/>
                  <a:gd name="T74" fmla="*/ 14 w 32"/>
                  <a:gd name="T75" fmla="*/ 34 h 42"/>
                  <a:gd name="T76" fmla="*/ 20 w 32"/>
                  <a:gd name="T77" fmla="*/ 34 h 42"/>
                  <a:gd name="T78" fmla="*/ 24 w 32"/>
                  <a:gd name="T79" fmla="*/ 34 h 42"/>
                  <a:gd name="T80" fmla="*/ 28 w 32"/>
                  <a:gd name="T81" fmla="*/ 32 h 42"/>
                  <a:gd name="T82" fmla="*/ 30 w 32"/>
                  <a:gd name="T83" fmla="*/ 30 h 42"/>
                  <a:gd name="T84" fmla="*/ 32 w 32"/>
                  <a:gd name="T85" fmla="*/ 24 h 42"/>
                  <a:gd name="T86" fmla="*/ 32 w 32"/>
                  <a:gd name="T87" fmla="*/ 24 h 4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2"/>
                  <a:gd name="T133" fmla="*/ 0 h 42"/>
                  <a:gd name="T134" fmla="*/ 32 w 32"/>
                  <a:gd name="T135" fmla="*/ 42 h 4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2" h="42">
                    <a:moveTo>
                      <a:pt x="32" y="24"/>
                    </a:moveTo>
                    <a:lnTo>
                      <a:pt x="30" y="32"/>
                    </a:lnTo>
                    <a:lnTo>
                      <a:pt x="26" y="38"/>
                    </a:lnTo>
                    <a:lnTo>
                      <a:pt x="22" y="40"/>
                    </a:lnTo>
                    <a:lnTo>
                      <a:pt x="16" y="42"/>
                    </a:lnTo>
                    <a:lnTo>
                      <a:pt x="10" y="40"/>
                    </a:lnTo>
                    <a:lnTo>
                      <a:pt x="4" y="36"/>
                    </a:lnTo>
                    <a:lnTo>
                      <a:pt x="2" y="32"/>
                    </a:lnTo>
                    <a:lnTo>
                      <a:pt x="0" y="26"/>
                    </a:lnTo>
                    <a:lnTo>
                      <a:pt x="0" y="22"/>
                    </a:lnTo>
                    <a:lnTo>
                      <a:pt x="0" y="16"/>
                    </a:lnTo>
                    <a:lnTo>
                      <a:pt x="2" y="10"/>
                    </a:lnTo>
                    <a:lnTo>
                      <a:pt x="6" y="6"/>
                    </a:lnTo>
                    <a:lnTo>
                      <a:pt x="12" y="2"/>
                    </a:lnTo>
                    <a:lnTo>
                      <a:pt x="18" y="0"/>
                    </a:lnTo>
                    <a:lnTo>
                      <a:pt x="24" y="2"/>
                    </a:lnTo>
                    <a:lnTo>
                      <a:pt x="28" y="4"/>
                    </a:lnTo>
                    <a:lnTo>
                      <a:pt x="30" y="6"/>
                    </a:lnTo>
                    <a:lnTo>
                      <a:pt x="32" y="10"/>
                    </a:lnTo>
                    <a:lnTo>
                      <a:pt x="30" y="12"/>
                    </a:lnTo>
                    <a:lnTo>
                      <a:pt x="28" y="14"/>
                    </a:lnTo>
                    <a:lnTo>
                      <a:pt x="26" y="12"/>
                    </a:lnTo>
                    <a:lnTo>
                      <a:pt x="24" y="12"/>
                    </a:lnTo>
                    <a:lnTo>
                      <a:pt x="24" y="10"/>
                    </a:lnTo>
                    <a:lnTo>
                      <a:pt x="22" y="8"/>
                    </a:lnTo>
                    <a:lnTo>
                      <a:pt x="22" y="6"/>
                    </a:lnTo>
                    <a:lnTo>
                      <a:pt x="22" y="4"/>
                    </a:lnTo>
                    <a:lnTo>
                      <a:pt x="20" y="4"/>
                    </a:lnTo>
                    <a:lnTo>
                      <a:pt x="18" y="4"/>
                    </a:lnTo>
                    <a:lnTo>
                      <a:pt x="14" y="4"/>
                    </a:lnTo>
                    <a:lnTo>
                      <a:pt x="10" y="6"/>
                    </a:lnTo>
                    <a:lnTo>
                      <a:pt x="8" y="12"/>
                    </a:lnTo>
                    <a:lnTo>
                      <a:pt x="8" y="18"/>
                    </a:lnTo>
                    <a:lnTo>
                      <a:pt x="8" y="24"/>
                    </a:lnTo>
                    <a:lnTo>
                      <a:pt x="10" y="30"/>
                    </a:lnTo>
                    <a:lnTo>
                      <a:pt x="14" y="34"/>
                    </a:lnTo>
                    <a:lnTo>
                      <a:pt x="20" y="34"/>
                    </a:lnTo>
                    <a:lnTo>
                      <a:pt x="24" y="34"/>
                    </a:lnTo>
                    <a:lnTo>
                      <a:pt x="28" y="32"/>
                    </a:lnTo>
                    <a:lnTo>
                      <a:pt x="30" y="30"/>
                    </a:lnTo>
                    <a:lnTo>
                      <a:pt x="32" y="24"/>
                    </a:lnTo>
                    <a:close/>
                  </a:path>
                </a:pathLst>
              </a:custGeom>
              <a:solidFill>
                <a:srgbClr val="000000"/>
              </a:solidFill>
              <a:ln w="0">
                <a:solidFill>
                  <a:srgbClr val="000000"/>
                </a:solidFill>
                <a:round/>
                <a:headEnd/>
                <a:tailEnd/>
              </a:ln>
            </p:spPr>
            <p:txBody>
              <a:bodyPr/>
              <a:lstStyle/>
              <a:p>
                <a:endParaRPr lang="en-CA"/>
              </a:p>
            </p:txBody>
          </p:sp>
          <p:sp>
            <p:nvSpPr>
              <p:cNvPr id="21710" name="Freeform 209"/>
              <p:cNvSpPr>
                <a:spLocks/>
              </p:cNvSpPr>
              <p:nvPr/>
            </p:nvSpPr>
            <p:spPr bwMode="auto">
              <a:xfrm>
                <a:off x="1736" y="2894"/>
                <a:ext cx="42" cy="60"/>
              </a:xfrm>
              <a:custGeom>
                <a:avLst/>
                <a:gdLst>
                  <a:gd name="T0" fmla="*/ 12 w 42"/>
                  <a:gd name="T1" fmla="*/ 28 h 60"/>
                  <a:gd name="T2" fmla="*/ 20 w 42"/>
                  <a:gd name="T3" fmla="*/ 22 h 60"/>
                  <a:gd name="T4" fmla="*/ 26 w 42"/>
                  <a:gd name="T5" fmla="*/ 20 h 60"/>
                  <a:gd name="T6" fmla="*/ 32 w 42"/>
                  <a:gd name="T7" fmla="*/ 22 h 60"/>
                  <a:gd name="T8" fmla="*/ 36 w 42"/>
                  <a:gd name="T9" fmla="*/ 28 h 60"/>
                  <a:gd name="T10" fmla="*/ 36 w 42"/>
                  <a:gd name="T11" fmla="*/ 38 h 60"/>
                  <a:gd name="T12" fmla="*/ 36 w 42"/>
                  <a:gd name="T13" fmla="*/ 56 h 60"/>
                  <a:gd name="T14" fmla="*/ 38 w 42"/>
                  <a:gd name="T15" fmla="*/ 58 h 60"/>
                  <a:gd name="T16" fmla="*/ 40 w 42"/>
                  <a:gd name="T17" fmla="*/ 60 h 60"/>
                  <a:gd name="T18" fmla="*/ 42 w 42"/>
                  <a:gd name="T19" fmla="*/ 60 h 60"/>
                  <a:gd name="T20" fmla="*/ 24 w 42"/>
                  <a:gd name="T21" fmla="*/ 60 h 60"/>
                  <a:gd name="T22" fmla="*/ 26 w 42"/>
                  <a:gd name="T23" fmla="*/ 60 h 60"/>
                  <a:gd name="T24" fmla="*/ 28 w 42"/>
                  <a:gd name="T25" fmla="*/ 58 h 60"/>
                  <a:gd name="T26" fmla="*/ 28 w 42"/>
                  <a:gd name="T27" fmla="*/ 54 h 60"/>
                  <a:gd name="T28" fmla="*/ 28 w 42"/>
                  <a:gd name="T29" fmla="*/ 38 h 60"/>
                  <a:gd name="T30" fmla="*/ 28 w 42"/>
                  <a:gd name="T31" fmla="*/ 30 h 60"/>
                  <a:gd name="T32" fmla="*/ 26 w 42"/>
                  <a:gd name="T33" fmla="*/ 28 h 60"/>
                  <a:gd name="T34" fmla="*/ 22 w 42"/>
                  <a:gd name="T35" fmla="*/ 26 h 60"/>
                  <a:gd name="T36" fmla="*/ 18 w 42"/>
                  <a:gd name="T37" fmla="*/ 28 h 60"/>
                  <a:gd name="T38" fmla="*/ 12 w 42"/>
                  <a:gd name="T39" fmla="*/ 32 h 60"/>
                  <a:gd name="T40" fmla="*/ 12 w 42"/>
                  <a:gd name="T41" fmla="*/ 56 h 60"/>
                  <a:gd name="T42" fmla="*/ 14 w 42"/>
                  <a:gd name="T43" fmla="*/ 58 h 60"/>
                  <a:gd name="T44" fmla="*/ 16 w 42"/>
                  <a:gd name="T45" fmla="*/ 60 h 60"/>
                  <a:gd name="T46" fmla="*/ 18 w 42"/>
                  <a:gd name="T47" fmla="*/ 60 h 60"/>
                  <a:gd name="T48" fmla="*/ 0 w 42"/>
                  <a:gd name="T49" fmla="*/ 60 h 60"/>
                  <a:gd name="T50" fmla="*/ 4 w 42"/>
                  <a:gd name="T51" fmla="*/ 58 h 60"/>
                  <a:gd name="T52" fmla="*/ 4 w 42"/>
                  <a:gd name="T53" fmla="*/ 58 h 60"/>
                  <a:gd name="T54" fmla="*/ 4 w 42"/>
                  <a:gd name="T55" fmla="*/ 52 h 60"/>
                  <a:gd name="T56" fmla="*/ 4 w 42"/>
                  <a:gd name="T57" fmla="*/ 10 h 60"/>
                  <a:gd name="T58" fmla="*/ 4 w 42"/>
                  <a:gd name="T59" fmla="*/ 6 h 60"/>
                  <a:gd name="T60" fmla="*/ 4 w 42"/>
                  <a:gd name="T61" fmla="*/ 4 h 60"/>
                  <a:gd name="T62" fmla="*/ 2 w 42"/>
                  <a:gd name="T63" fmla="*/ 4 h 60"/>
                  <a:gd name="T64" fmla="*/ 0 w 42"/>
                  <a:gd name="T65" fmla="*/ 4 h 60"/>
                  <a:gd name="T66" fmla="*/ 12 w 42"/>
                  <a:gd name="T67" fmla="*/ 0 h 6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2"/>
                  <a:gd name="T103" fmla="*/ 0 h 60"/>
                  <a:gd name="T104" fmla="*/ 42 w 42"/>
                  <a:gd name="T105" fmla="*/ 60 h 6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2" h="60">
                    <a:moveTo>
                      <a:pt x="12" y="0"/>
                    </a:moveTo>
                    <a:lnTo>
                      <a:pt x="12" y="28"/>
                    </a:lnTo>
                    <a:lnTo>
                      <a:pt x="16" y="24"/>
                    </a:lnTo>
                    <a:lnTo>
                      <a:pt x="20" y="22"/>
                    </a:lnTo>
                    <a:lnTo>
                      <a:pt x="22" y="20"/>
                    </a:lnTo>
                    <a:lnTo>
                      <a:pt x="26" y="20"/>
                    </a:lnTo>
                    <a:lnTo>
                      <a:pt x="28" y="22"/>
                    </a:lnTo>
                    <a:lnTo>
                      <a:pt x="32" y="22"/>
                    </a:lnTo>
                    <a:lnTo>
                      <a:pt x="34" y="24"/>
                    </a:lnTo>
                    <a:lnTo>
                      <a:pt x="36" y="28"/>
                    </a:lnTo>
                    <a:lnTo>
                      <a:pt x="36" y="32"/>
                    </a:lnTo>
                    <a:lnTo>
                      <a:pt x="36" y="38"/>
                    </a:lnTo>
                    <a:lnTo>
                      <a:pt x="36" y="52"/>
                    </a:lnTo>
                    <a:lnTo>
                      <a:pt x="36" y="56"/>
                    </a:lnTo>
                    <a:lnTo>
                      <a:pt x="36" y="58"/>
                    </a:lnTo>
                    <a:lnTo>
                      <a:pt x="38" y="58"/>
                    </a:lnTo>
                    <a:lnTo>
                      <a:pt x="38" y="60"/>
                    </a:lnTo>
                    <a:lnTo>
                      <a:pt x="40" y="60"/>
                    </a:lnTo>
                    <a:lnTo>
                      <a:pt x="42" y="60"/>
                    </a:lnTo>
                    <a:lnTo>
                      <a:pt x="24" y="60"/>
                    </a:lnTo>
                    <a:lnTo>
                      <a:pt x="26" y="60"/>
                    </a:lnTo>
                    <a:lnTo>
                      <a:pt x="28" y="58"/>
                    </a:lnTo>
                    <a:lnTo>
                      <a:pt x="28" y="56"/>
                    </a:lnTo>
                    <a:lnTo>
                      <a:pt x="28" y="54"/>
                    </a:lnTo>
                    <a:lnTo>
                      <a:pt x="28" y="52"/>
                    </a:lnTo>
                    <a:lnTo>
                      <a:pt x="28" y="38"/>
                    </a:lnTo>
                    <a:lnTo>
                      <a:pt x="28" y="32"/>
                    </a:lnTo>
                    <a:lnTo>
                      <a:pt x="28" y="30"/>
                    </a:lnTo>
                    <a:lnTo>
                      <a:pt x="28" y="28"/>
                    </a:lnTo>
                    <a:lnTo>
                      <a:pt x="26" y="28"/>
                    </a:lnTo>
                    <a:lnTo>
                      <a:pt x="24" y="26"/>
                    </a:lnTo>
                    <a:lnTo>
                      <a:pt x="22" y="26"/>
                    </a:lnTo>
                    <a:lnTo>
                      <a:pt x="20" y="26"/>
                    </a:lnTo>
                    <a:lnTo>
                      <a:pt x="18" y="28"/>
                    </a:lnTo>
                    <a:lnTo>
                      <a:pt x="16" y="28"/>
                    </a:lnTo>
                    <a:lnTo>
                      <a:pt x="12" y="32"/>
                    </a:lnTo>
                    <a:lnTo>
                      <a:pt x="12" y="52"/>
                    </a:lnTo>
                    <a:lnTo>
                      <a:pt x="12" y="56"/>
                    </a:lnTo>
                    <a:lnTo>
                      <a:pt x="12" y="58"/>
                    </a:lnTo>
                    <a:lnTo>
                      <a:pt x="14" y="58"/>
                    </a:lnTo>
                    <a:lnTo>
                      <a:pt x="14" y="60"/>
                    </a:lnTo>
                    <a:lnTo>
                      <a:pt x="16" y="60"/>
                    </a:lnTo>
                    <a:lnTo>
                      <a:pt x="18" y="60"/>
                    </a:lnTo>
                    <a:lnTo>
                      <a:pt x="0" y="60"/>
                    </a:lnTo>
                    <a:lnTo>
                      <a:pt x="2" y="60"/>
                    </a:lnTo>
                    <a:lnTo>
                      <a:pt x="4" y="58"/>
                    </a:lnTo>
                    <a:lnTo>
                      <a:pt x="4" y="56"/>
                    </a:lnTo>
                    <a:lnTo>
                      <a:pt x="4" y="52"/>
                    </a:lnTo>
                    <a:lnTo>
                      <a:pt x="4" y="16"/>
                    </a:lnTo>
                    <a:lnTo>
                      <a:pt x="4" y="10"/>
                    </a:lnTo>
                    <a:lnTo>
                      <a:pt x="4" y="8"/>
                    </a:lnTo>
                    <a:lnTo>
                      <a:pt x="4" y="6"/>
                    </a:lnTo>
                    <a:lnTo>
                      <a:pt x="4" y="4"/>
                    </a:lnTo>
                    <a:lnTo>
                      <a:pt x="2" y="4"/>
                    </a:lnTo>
                    <a:lnTo>
                      <a:pt x="0" y="6"/>
                    </a:lnTo>
                    <a:lnTo>
                      <a:pt x="0" y="4"/>
                    </a:lnTo>
                    <a:lnTo>
                      <a:pt x="10" y="0"/>
                    </a:lnTo>
                    <a:lnTo>
                      <a:pt x="12" y="0"/>
                    </a:lnTo>
                    <a:close/>
                  </a:path>
                </a:pathLst>
              </a:custGeom>
              <a:solidFill>
                <a:srgbClr val="000000"/>
              </a:solidFill>
              <a:ln w="0">
                <a:solidFill>
                  <a:srgbClr val="000000"/>
                </a:solidFill>
                <a:round/>
                <a:headEnd/>
                <a:tailEnd/>
              </a:ln>
            </p:spPr>
            <p:txBody>
              <a:bodyPr/>
              <a:lstStyle/>
              <a:p>
                <a:endParaRPr lang="en-CA"/>
              </a:p>
            </p:txBody>
          </p:sp>
          <p:sp>
            <p:nvSpPr>
              <p:cNvPr id="21711" name="Rectangle 210"/>
              <p:cNvSpPr>
                <a:spLocks noChangeArrowheads="1"/>
              </p:cNvSpPr>
              <p:nvPr/>
            </p:nvSpPr>
            <p:spPr bwMode="auto">
              <a:xfrm>
                <a:off x="1888" y="2880"/>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712" name="Rectangle 211"/>
              <p:cNvSpPr>
                <a:spLocks noChangeArrowheads="1"/>
              </p:cNvSpPr>
              <p:nvPr/>
            </p:nvSpPr>
            <p:spPr bwMode="auto">
              <a:xfrm>
                <a:off x="1904" y="2880"/>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713" name="Freeform 212"/>
              <p:cNvSpPr>
                <a:spLocks noEditPoints="1"/>
              </p:cNvSpPr>
              <p:nvPr/>
            </p:nvSpPr>
            <p:spPr bwMode="auto">
              <a:xfrm>
                <a:off x="2048" y="2896"/>
                <a:ext cx="38" cy="58"/>
              </a:xfrm>
              <a:custGeom>
                <a:avLst/>
                <a:gdLst>
                  <a:gd name="T0" fmla="*/ 38 w 38"/>
                  <a:gd name="T1" fmla="*/ 38 h 58"/>
                  <a:gd name="T2" fmla="*/ 38 w 38"/>
                  <a:gd name="T3" fmla="*/ 44 h 58"/>
                  <a:gd name="T4" fmla="*/ 30 w 38"/>
                  <a:gd name="T5" fmla="*/ 44 h 58"/>
                  <a:gd name="T6" fmla="*/ 30 w 38"/>
                  <a:gd name="T7" fmla="*/ 58 h 58"/>
                  <a:gd name="T8" fmla="*/ 22 w 38"/>
                  <a:gd name="T9" fmla="*/ 58 h 58"/>
                  <a:gd name="T10" fmla="*/ 22 w 38"/>
                  <a:gd name="T11" fmla="*/ 44 h 58"/>
                  <a:gd name="T12" fmla="*/ 0 w 38"/>
                  <a:gd name="T13" fmla="*/ 44 h 58"/>
                  <a:gd name="T14" fmla="*/ 0 w 38"/>
                  <a:gd name="T15" fmla="*/ 38 h 58"/>
                  <a:gd name="T16" fmla="*/ 26 w 38"/>
                  <a:gd name="T17" fmla="*/ 0 h 58"/>
                  <a:gd name="T18" fmla="*/ 30 w 38"/>
                  <a:gd name="T19" fmla="*/ 0 h 58"/>
                  <a:gd name="T20" fmla="*/ 30 w 38"/>
                  <a:gd name="T21" fmla="*/ 38 h 58"/>
                  <a:gd name="T22" fmla="*/ 38 w 38"/>
                  <a:gd name="T23" fmla="*/ 38 h 58"/>
                  <a:gd name="T24" fmla="*/ 22 w 38"/>
                  <a:gd name="T25" fmla="*/ 38 h 58"/>
                  <a:gd name="T26" fmla="*/ 22 w 38"/>
                  <a:gd name="T27" fmla="*/ 8 h 58"/>
                  <a:gd name="T28" fmla="*/ 4 w 38"/>
                  <a:gd name="T29" fmla="*/ 38 h 58"/>
                  <a:gd name="T30" fmla="*/ 22 w 38"/>
                  <a:gd name="T31" fmla="*/ 38 h 5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38"/>
                  <a:gd name="T49" fmla="*/ 0 h 58"/>
                  <a:gd name="T50" fmla="*/ 38 w 38"/>
                  <a:gd name="T51" fmla="*/ 58 h 58"/>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38" h="58">
                    <a:moveTo>
                      <a:pt x="38" y="38"/>
                    </a:moveTo>
                    <a:lnTo>
                      <a:pt x="38" y="44"/>
                    </a:lnTo>
                    <a:lnTo>
                      <a:pt x="30" y="44"/>
                    </a:lnTo>
                    <a:lnTo>
                      <a:pt x="30" y="58"/>
                    </a:lnTo>
                    <a:lnTo>
                      <a:pt x="22" y="58"/>
                    </a:lnTo>
                    <a:lnTo>
                      <a:pt x="22" y="44"/>
                    </a:lnTo>
                    <a:lnTo>
                      <a:pt x="0" y="44"/>
                    </a:lnTo>
                    <a:lnTo>
                      <a:pt x="0" y="38"/>
                    </a:lnTo>
                    <a:lnTo>
                      <a:pt x="26" y="0"/>
                    </a:lnTo>
                    <a:lnTo>
                      <a:pt x="30" y="0"/>
                    </a:lnTo>
                    <a:lnTo>
                      <a:pt x="30" y="38"/>
                    </a:lnTo>
                    <a:lnTo>
                      <a:pt x="38" y="38"/>
                    </a:lnTo>
                    <a:close/>
                    <a:moveTo>
                      <a:pt x="22" y="38"/>
                    </a:moveTo>
                    <a:lnTo>
                      <a:pt x="22" y="8"/>
                    </a:lnTo>
                    <a:lnTo>
                      <a:pt x="4" y="38"/>
                    </a:lnTo>
                    <a:lnTo>
                      <a:pt x="22" y="38"/>
                    </a:lnTo>
                    <a:close/>
                  </a:path>
                </a:pathLst>
              </a:custGeom>
              <a:solidFill>
                <a:srgbClr val="000000"/>
              </a:solidFill>
              <a:ln w="0">
                <a:solidFill>
                  <a:srgbClr val="000000"/>
                </a:solidFill>
                <a:round/>
                <a:headEnd/>
                <a:tailEnd/>
              </a:ln>
            </p:spPr>
            <p:txBody>
              <a:bodyPr/>
              <a:lstStyle/>
              <a:p>
                <a:endParaRPr lang="en-CA"/>
              </a:p>
            </p:txBody>
          </p:sp>
          <p:sp>
            <p:nvSpPr>
              <p:cNvPr id="21714" name="Rectangle 213"/>
              <p:cNvSpPr>
                <a:spLocks noChangeArrowheads="1"/>
              </p:cNvSpPr>
              <p:nvPr/>
            </p:nvSpPr>
            <p:spPr bwMode="auto">
              <a:xfrm>
                <a:off x="2152" y="2880"/>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715" name="Freeform 214"/>
              <p:cNvSpPr>
                <a:spLocks noEditPoints="1"/>
              </p:cNvSpPr>
              <p:nvPr/>
            </p:nvSpPr>
            <p:spPr bwMode="auto">
              <a:xfrm>
                <a:off x="2300" y="2896"/>
                <a:ext cx="38" cy="60"/>
              </a:xfrm>
              <a:custGeom>
                <a:avLst/>
                <a:gdLst>
                  <a:gd name="T0" fmla="*/ 0 w 38"/>
                  <a:gd name="T1" fmla="*/ 30 h 60"/>
                  <a:gd name="T2" fmla="*/ 2 w 38"/>
                  <a:gd name="T3" fmla="*/ 20 h 60"/>
                  <a:gd name="T4" fmla="*/ 4 w 38"/>
                  <a:gd name="T5" fmla="*/ 12 h 60"/>
                  <a:gd name="T6" fmla="*/ 8 w 38"/>
                  <a:gd name="T7" fmla="*/ 6 h 60"/>
                  <a:gd name="T8" fmla="*/ 12 w 38"/>
                  <a:gd name="T9" fmla="*/ 2 h 60"/>
                  <a:gd name="T10" fmla="*/ 16 w 38"/>
                  <a:gd name="T11" fmla="*/ 0 h 60"/>
                  <a:gd name="T12" fmla="*/ 20 w 38"/>
                  <a:gd name="T13" fmla="*/ 0 h 60"/>
                  <a:gd name="T14" fmla="*/ 24 w 38"/>
                  <a:gd name="T15" fmla="*/ 0 h 60"/>
                  <a:gd name="T16" fmla="*/ 28 w 38"/>
                  <a:gd name="T17" fmla="*/ 2 h 60"/>
                  <a:gd name="T18" fmla="*/ 32 w 38"/>
                  <a:gd name="T19" fmla="*/ 6 h 60"/>
                  <a:gd name="T20" fmla="*/ 34 w 38"/>
                  <a:gd name="T21" fmla="*/ 12 h 60"/>
                  <a:gd name="T22" fmla="*/ 36 w 38"/>
                  <a:gd name="T23" fmla="*/ 20 h 60"/>
                  <a:gd name="T24" fmla="*/ 38 w 38"/>
                  <a:gd name="T25" fmla="*/ 30 h 60"/>
                  <a:gd name="T26" fmla="*/ 36 w 38"/>
                  <a:gd name="T27" fmla="*/ 38 h 60"/>
                  <a:gd name="T28" fmla="*/ 34 w 38"/>
                  <a:gd name="T29" fmla="*/ 46 h 60"/>
                  <a:gd name="T30" fmla="*/ 32 w 38"/>
                  <a:gd name="T31" fmla="*/ 52 h 60"/>
                  <a:gd name="T32" fmla="*/ 28 w 38"/>
                  <a:gd name="T33" fmla="*/ 56 h 60"/>
                  <a:gd name="T34" fmla="*/ 24 w 38"/>
                  <a:gd name="T35" fmla="*/ 58 h 60"/>
                  <a:gd name="T36" fmla="*/ 18 w 38"/>
                  <a:gd name="T37" fmla="*/ 60 h 60"/>
                  <a:gd name="T38" fmla="*/ 14 w 38"/>
                  <a:gd name="T39" fmla="*/ 58 h 60"/>
                  <a:gd name="T40" fmla="*/ 10 w 38"/>
                  <a:gd name="T41" fmla="*/ 56 h 60"/>
                  <a:gd name="T42" fmla="*/ 6 w 38"/>
                  <a:gd name="T43" fmla="*/ 50 h 60"/>
                  <a:gd name="T44" fmla="*/ 2 w 38"/>
                  <a:gd name="T45" fmla="*/ 40 h 60"/>
                  <a:gd name="T46" fmla="*/ 0 w 38"/>
                  <a:gd name="T47" fmla="*/ 30 h 60"/>
                  <a:gd name="T48" fmla="*/ 10 w 38"/>
                  <a:gd name="T49" fmla="*/ 30 h 60"/>
                  <a:gd name="T50" fmla="*/ 10 w 38"/>
                  <a:gd name="T51" fmla="*/ 42 h 60"/>
                  <a:gd name="T52" fmla="*/ 12 w 38"/>
                  <a:gd name="T53" fmla="*/ 50 h 60"/>
                  <a:gd name="T54" fmla="*/ 14 w 38"/>
                  <a:gd name="T55" fmla="*/ 54 h 60"/>
                  <a:gd name="T56" fmla="*/ 16 w 38"/>
                  <a:gd name="T57" fmla="*/ 56 h 60"/>
                  <a:gd name="T58" fmla="*/ 20 w 38"/>
                  <a:gd name="T59" fmla="*/ 56 h 60"/>
                  <a:gd name="T60" fmla="*/ 22 w 38"/>
                  <a:gd name="T61" fmla="*/ 56 h 60"/>
                  <a:gd name="T62" fmla="*/ 24 w 38"/>
                  <a:gd name="T63" fmla="*/ 54 h 60"/>
                  <a:gd name="T64" fmla="*/ 26 w 38"/>
                  <a:gd name="T65" fmla="*/ 52 h 60"/>
                  <a:gd name="T66" fmla="*/ 28 w 38"/>
                  <a:gd name="T67" fmla="*/ 48 h 60"/>
                  <a:gd name="T68" fmla="*/ 28 w 38"/>
                  <a:gd name="T69" fmla="*/ 38 h 60"/>
                  <a:gd name="T70" fmla="*/ 30 w 38"/>
                  <a:gd name="T71" fmla="*/ 28 h 60"/>
                  <a:gd name="T72" fmla="*/ 28 w 38"/>
                  <a:gd name="T73" fmla="*/ 18 h 60"/>
                  <a:gd name="T74" fmla="*/ 28 w 38"/>
                  <a:gd name="T75" fmla="*/ 10 h 60"/>
                  <a:gd name="T76" fmla="*/ 26 w 38"/>
                  <a:gd name="T77" fmla="*/ 6 h 60"/>
                  <a:gd name="T78" fmla="*/ 24 w 38"/>
                  <a:gd name="T79" fmla="*/ 4 h 60"/>
                  <a:gd name="T80" fmla="*/ 22 w 38"/>
                  <a:gd name="T81" fmla="*/ 2 h 60"/>
                  <a:gd name="T82" fmla="*/ 20 w 38"/>
                  <a:gd name="T83" fmla="*/ 2 h 60"/>
                  <a:gd name="T84" fmla="*/ 16 w 38"/>
                  <a:gd name="T85" fmla="*/ 2 h 60"/>
                  <a:gd name="T86" fmla="*/ 14 w 38"/>
                  <a:gd name="T87" fmla="*/ 4 h 60"/>
                  <a:gd name="T88" fmla="*/ 12 w 38"/>
                  <a:gd name="T89" fmla="*/ 10 h 60"/>
                  <a:gd name="T90" fmla="*/ 10 w 38"/>
                  <a:gd name="T91" fmla="*/ 16 h 60"/>
                  <a:gd name="T92" fmla="*/ 10 w 38"/>
                  <a:gd name="T93" fmla="*/ 24 h 60"/>
                  <a:gd name="T94" fmla="*/ 10 w 38"/>
                  <a:gd name="T95" fmla="*/ 30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8"/>
                  <a:gd name="T145" fmla="*/ 0 h 60"/>
                  <a:gd name="T146" fmla="*/ 38 w 38"/>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8" h="60">
                    <a:moveTo>
                      <a:pt x="0" y="30"/>
                    </a:moveTo>
                    <a:lnTo>
                      <a:pt x="2" y="20"/>
                    </a:lnTo>
                    <a:lnTo>
                      <a:pt x="4" y="12"/>
                    </a:lnTo>
                    <a:lnTo>
                      <a:pt x="8" y="6"/>
                    </a:lnTo>
                    <a:lnTo>
                      <a:pt x="12" y="2"/>
                    </a:lnTo>
                    <a:lnTo>
                      <a:pt x="16" y="0"/>
                    </a:lnTo>
                    <a:lnTo>
                      <a:pt x="20" y="0"/>
                    </a:lnTo>
                    <a:lnTo>
                      <a:pt x="24" y="0"/>
                    </a:lnTo>
                    <a:lnTo>
                      <a:pt x="28" y="2"/>
                    </a:lnTo>
                    <a:lnTo>
                      <a:pt x="32" y="6"/>
                    </a:lnTo>
                    <a:lnTo>
                      <a:pt x="34" y="12"/>
                    </a:lnTo>
                    <a:lnTo>
                      <a:pt x="36" y="20"/>
                    </a:lnTo>
                    <a:lnTo>
                      <a:pt x="38" y="30"/>
                    </a:lnTo>
                    <a:lnTo>
                      <a:pt x="36" y="38"/>
                    </a:lnTo>
                    <a:lnTo>
                      <a:pt x="34" y="46"/>
                    </a:lnTo>
                    <a:lnTo>
                      <a:pt x="32" y="52"/>
                    </a:lnTo>
                    <a:lnTo>
                      <a:pt x="28" y="56"/>
                    </a:lnTo>
                    <a:lnTo>
                      <a:pt x="24" y="58"/>
                    </a:lnTo>
                    <a:lnTo>
                      <a:pt x="18" y="60"/>
                    </a:lnTo>
                    <a:lnTo>
                      <a:pt x="14" y="58"/>
                    </a:lnTo>
                    <a:lnTo>
                      <a:pt x="10" y="56"/>
                    </a:lnTo>
                    <a:lnTo>
                      <a:pt x="6" y="50"/>
                    </a:lnTo>
                    <a:lnTo>
                      <a:pt x="2" y="40"/>
                    </a:lnTo>
                    <a:lnTo>
                      <a:pt x="0" y="30"/>
                    </a:lnTo>
                    <a:close/>
                    <a:moveTo>
                      <a:pt x="10" y="30"/>
                    </a:moveTo>
                    <a:lnTo>
                      <a:pt x="10" y="42"/>
                    </a:lnTo>
                    <a:lnTo>
                      <a:pt x="12" y="50"/>
                    </a:lnTo>
                    <a:lnTo>
                      <a:pt x="14" y="54"/>
                    </a:lnTo>
                    <a:lnTo>
                      <a:pt x="16" y="56"/>
                    </a:lnTo>
                    <a:lnTo>
                      <a:pt x="20" y="56"/>
                    </a:lnTo>
                    <a:lnTo>
                      <a:pt x="22" y="56"/>
                    </a:lnTo>
                    <a:lnTo>
                      <a:pt x="24" y="54"/>
                    </a:lnTo>
                    <a:lnTo>
                      <a:pt x="26" y="52"/>
                    </a:lnTo>
                    <a:lnTo>
                      <a:pt x="28" y="48"/>
                    </a:lnTo>
                    <a:lnTo>
                      <a:pt x="28" y="38"/>
                    </a:lnTo>
                    <a:lnTo>
                      <a:pt x="30" y="28"/>
                    </a:lnTo>
                    <a:lnTo>
                      <a:pt x="28" y="18"/>
                    </a:lnTo>
                    <a:lnTo>
                      <a:pt x="28" y="10"/>
                    </a:lnTo>
                    <a:lnTo>
                      <a:pt x="26" y="6"/>
                    </a:lnTo>
                    <a:lnTo>
                      <a:pt x="24" y="4"/>
                    </a:lnTo>
                    <a:lnTo>
                      <a:pt x="22" y="2"/>
                    </a:lnTo>
                    <a:lnTo>
                      <a:pt x="20" y="2"/>
                    </a:lnTo>
                    <a:lnTo>
                      <a:pt x="16" y="2"/>
                    </a:lnTo>
                    <a:lnTo>
                      <a:pt x="14" y="4"/>
                    </a:lnTo>
                    <a:lnTo>
                      <a:pt x="12" y="10"/>
                    </a:lnTo>
                    <a:lnTo>
                      <a:pt x="10" y="16"/>
                    </a:lnTo>
                    <a:lnTo>
                      <a:pt x="10" y="24"/>
                    </a:lnTo>
                    <a:lnTo>
                      <a:pt x="10" y="30"/>
                    </a:lnTo>
                    <a:close/>
                  </a:path>
                </a:pathLst>
              </a:custGeom>
              <a:solidFill>
                <a:srgbClr val="000000"/>
              </a:solidFill>
              <a:ln w="0">
                <a:solidFill>
                  <a:srgbClr val="000000"/>
                </a:solidFill>
                <a:round/>
                <a:headEnd/>
                <a:tailEnd/>
              </a:ln>
            </p:spPr>
            <p:txBody>
              <a:bodyPr/>
              <a:lstStyle/>
              <a:p>
                <a:endParaRPr lang="en-CA"/>
              </a:p>
            </p:txBody>
          </p:sp>
          <p:sp>
            <p:nvSpPr>
              <p:cNvPr id="21716" name="Rectangle 215"/>
              <p:cNvSpPr>
                <a:spLocks noChangeArrowheads="1"/>
              </p:cNvSpPr>
              <p:nvPr/>
            </p:nvSpPr>
            <p:spPr bwMode="auto">
              <a:xfrm>
                <a:off x="2496" y="2880"/>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717" name="Freeform 216"/>
              <p:cNvSpPr>
                <a:spLocks noEditPoints="1"/>
              </p:cNvSpPr>
              <p:nvPr/>
            </p:nvSpPr>
            <p:spPr bwMode="auto">
              <a:xfrm>
                <a:off x="2638" y="2896"/>
                <a:ext cx="38" cy="60"/>
              </a:xfrm>
              <a:custGeom>
                <a:avLst/>
                <a:gdLst>
                  <a:gd name="T0" fmla="*/ 0 w 38"/>
                  <a:gd name="T1" fmla="*/ 30 h 60"/>
                  <a:gd name="T2" fmla="*/ 2 w 38"/>
                  <a:gd name="T3" fmla="*/ 20 h 60"/>
                  <a:gd name="T4" fmla="*/ 4 w 38"/>
                  <a:gd name="T5" fmla="*/ 12 h 60"/>
                  <a:gd name="T6" fmla="*/ 6 w 38"/>
                  <a:gd name="T7" fmla="*/ 6 h 60"/>
                  <a:gd name="T8" fmla="*/ 12 w 38"/>
                  <a:gd name="T9" fmla="*/ 2 h 60"/>
                  <a:gd name="T10" fmla="*/ 14 w 38"/>
                  <a:gd name="T11" fmla="*/ 0 h 60"/>
                  <a:gd name="T12" fmla="*/ 18 w 38"/>
                  <a:gd name="T13" fmla="*/ 0 h 60"/>
                  <a:gd name="T14" fmla="*/ 24 w 38"/>
                  <a:gd name="T15" fmla="*/ 0 h 60"/>
                  <a:gd name="T16" fmla="*/ 26 w 38"/>
                  <a:gd name="T17" fmla="*/ 2 h 60"/>
                  <a:gd name="T18" fmla="*/ 30 w 38"/>
                  <a:gd name="T19" fmla="*/ 6 h 60"/>
                  <a:gd name="T20" fmla="*/ 34 w 38"/>
                  <a:gd name="T21" fmla="*/ 12 h 60"/>
                  <a:gd name="T22" fmla="*/ 36 w 38"/>
                  <a:gd name="T23" fmla="*/ 20 h 60"/>
                  <a:gd name="T24" fmla="*/ 38 w 38"/>
                  <a:gd name="T25" fmla="*/ 30 h 60"/>
                  <a:gd name="T26" fmla="*/ 36 w 38"/>
                  <a:gd name="T27" fmla="*/ 38 h 60"/>
                  <a:gd name="T28" fmla="*/ 34 w 38"/>
                  <a:gd name="T29" fmla="*/ 46 h 60"/>
                  <a:gd name="T30" fmla="*/ 30 w 38"/>
                  <a:gd name="T31" fmla="*/ 52 h 60"/>
                  <a:gd name="T32" fmla="*/ 26 w 38"/>
                  <a:gd name="T33" fmla="*/ 56 h 60"/>
                  <a:gd name="T34" fmla="*/ 22 w 38"/>
                  <a:gd name="T35" fmla="*/ 58 h 60"/>
                  <a:gd name="T36" fmla="*/ 18 w 38"/>
                  <a:gd name="T37" fmla="*/ 60 h 60"/>
                  <a:gd name="T38" fmla="*/ 14 w 38"/>
                  <a:gd name="T39" fmla="*/ 58 h 60"/>
                  <a:gd name="T40" fmla="*/ 8 w 38"/>
                  <a:gd name="T41" fmla="*/ 56 h 60"/>
                  <a:gd name="T42" fmla="*/ 6 w 38"/>
                  <a:gd name="T43" fmla="*/ 50 h 60"/>
                  <a:gd name="T44" fmla="*/ 2 w 38"/>
                  <a:gd name="T45" fmla="*/ 40 h 60"/>
                  <a:gd name="T46" fmla="*/ 0 w 38"/>
                  <a:gd name="T47" fmla="*/ 30 h 60"/>
                  <a:gd name="T48" fmla="*/ 8 w 38"/>
                  <a:gd name="T49" fmla="*/ 30 h 60"/>
                  <a:gd name="T50" fmla="*/ 10 w 38"/>
                  <a:gd name="T51" fmla="*/ 42 h 60"/>
                  <a:gd name="T52" fmla="*/ 12 w 38"/>
                  <a:gd name="T53" fmla="*/ 50 h 60"/>
                  <a:gd name="T54" fmla="*/ 14 w 38"/>
                  <a:gd name="T55" fmla="*/ 54 h 60"/>
                  <a:gd name="T56" fmla="*/ 16 w 38"/>
                  <a:gd name="T57" fmla="*/ 56 h 60"/>
                  <a:gd name="T58" fmla="*/ 18 w 38"/>
                  <a:gd name="T59" fmla="*/ 56 h 60"/>
                  <a:gd name="T60" fmla="*/ 20 w 38"/>
                  <a:gd name="T61" fmla="*/ 56 h 60"/>
                  <a:gd name="T62" fmla="*/ 24 w 38"/>
                  <a:gd name="T63" fmla="*/ 54 h 60"/>
                  <a:gd name="T64" fmla="*/ 26 w 38"/>
                  <a:gd name="T65" fmla="*/ 52 h 60"/>
                  <a:gd name="T66" fmla="*/ 26 w 38"/>
                  <a:gd name="T67" fmla="*/ 48 h 60"/>
                  <a:gd name="T68" fmla="*/ 28 w 38"/>
                  <a:gd name="T69" fmla="*/ 38 h 60"/>
                  <a:gd name="T70" fmla="*/ 28 w 38"/>
                  <a:gd name="T71" fmla="*/ 28 h 60"/>
                  <a:gd name="T72" fmla="*/ 28 w 38"/>
                  <a:gd name="T73" fmla="*/ 18 h 60"/>
                  <a:gd name="T74" fmla="*/ 26 w 38"/>
                  <a:gd name="T75" fmla="*/ 10 h 60"/>
                  <a:gd name="T76" fmla="*/ 26 w 38"/>
                  <a:gd name="T77" fmla="*/ 6 h 60"/>
                  <a:gd name="T78" fmla="*/ 22 w 38"/>
                  <a:gd name="T79" fmla="*/ 4 h 60"/>
                  <a:gd name="T80" fmla="*/ 22 w 38"/>
                  <a:gd name="T81" fmla="*/ 2 h 60"/>
                  <a:gd name="T82" fmla="*/ 18 w 38"/>
                  <a:gd name="T83" fmla="*/ 2 h 60"/>
                  <a:gd name="T84" fmla="*/ 16 w 38"/>
                  <a:gd name="T85" fmla="*/ 2 h 60"/>
                  <a:gd name="T86" fmla="*/ 14 w 38"/>
                  <a:gd name="T87" fmla="*/ 4 h 60"/>
                  <a:gd name="T88" fmla="*/ 12 w 38"/>
                  <a:gd name="T89" fmla="*/ 10 h 60"/>
                  <a:gd name="T90" fmla="*/ 10 w 38"/>
                  <a:gd name="T91" fmla="*/ 16 h 60"/>
                  <a:gd name="T92" fmla="*/ 10 w 38"/>
                  <a:gd name="T93" fmla="*/ 24 h 60"/>
                  <a:gd name="T94" fmla="*/ 8 w 38"/>
                  <a:gd name="T95" fmla="*/ 30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8"/>
                  <a:gd name="T145" fmla="*/ 0 h 60"/>
                  <a:gd name="T146" fmla="*/ 38 w 38"/>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8" h="60">
                    <a:moveTo>
                      <a:pt x="0" y="30"/>
                    </a:moveTo>
                    <a:lnTo>
                      <a:pt x="2" y="20"/>
                    </a:lnTo>
                    <a:lnTo>
                      <a:pt x="4" y="12"/>
                    </a:lnTo>
                    <a:lnTo>
                      <a:pt x="6" y="6"/>
                    </a:lnTo>
                    <a:lnTo>
                      <a:pt x="12" y="2"/>
                    </a:lnTo>
                    <a:lnTo>
                      <a:pt x="14" y="0"/>
                    </a:lnTo>
                    <a:lnTo>
                      <a:pt x="18" y="0"/>
                    </a:lnTo>
                    <a:lnTo>
                      <a:pt x="24" y="0"/>
                    </a:lnTo>
                    <a:lnTo>
                      <a:pt x="26" y="2"/>
                    </a:lnTo>
                    <a:lnTo>
                      <a:pt x="30" y="6"/>
                    </a:lnTo>
                    <a:lnTo>
                      <a:pt x="34" y="12"/>
                    </a:lnTo>
                    <a:lnTo>
                      <a:pt x="36" y="20"/>
                    </a:lnTo>
                    <a:lnTo>
                      <a:pt x="38" y="30"/>
                    </a:lnTo>
                    <a:lnTo>
                      <a:pt x="36" y="38"/>
                    </a:lnTo>
                    <a:lnTo>
                      <a:pt x="34" y="46"/>
                    </a:lnTo>
                    <a:lnTo>
                      <a:pt x="30" y="52"/>
                    </a:lnTo>
                    <a:lnTo>
                      <a:pt x="26" y="56"/>
                    </a:lnTo>
                    <a:lnTo>
                      <a:pt x="22" y="58"/>
                    </a:lnTo>
                    <a:lnTo>
                      <a:pt x="18" y="60"/>
                    </a:lnTo>
                    <a:lnTo>
                      <a:pt x="14" y="58"/>
                    </a:lnTo>
                    <a:lnTo>
                      <a:pt x="8" y="56"/>
                    </a:lnTo>
                    <a:lnTo>
                      <a:pt x="6" y="50"/>
                    </a:lnTo>
                    <a:lnTo>
                      <a:pt x="2" y="40"/>
                    </a:lnTo>
                    <a:lnTo>
                      <a:pt x="0" y="30"/>
                    </a:lnTo>
                    <a:close/>
                    <a:moveTo>
                      <a:pt x="8" y="30"/>
                    </a:moveTo>
                    <a:lnTo>
                      <a:pt x="10" y="42"/>
                    </a:lnTo>
                    <a:lnTo>
                      <a:pt x="12" y="50"/>
                    </a:lnTo>
                    <a:lnTo>
                      <a:pt x="14" y="54"/>
                    </a:lnTo>
                    <a:lnTo>
                      <a:pt x="16" y="56"/>
                    </a:lnTo>
                    <a:lnTo>
                      <a:pt x="18" y="56"/>
                    </a:lnTo>
                    <a:lnTo>
                      <a:pt x="20" y="56"/>
                    </a:lnTo>
                    <a:lnTo>
                      <a:pt x="24" y="54"/>
                    </a:lnTo>
                    <a:lnTo>
                      <a:pt x="26" y="52"/>
                    </a:lnTo>
                    <a:lnTo>
                      <a:pt x="26" y="48"/>
                    </a:lnTo>
                    <a:lnTo>
                      <a:pt x="28" y="38"/>
                    </a:lnTo>
                    <a:lnTo>
                      <a:pt x="28" y="28"/>
                    </a:lnTo>
                    <a:lnTo>
                      <a:pt x="28" y="18"/>
                    </a:lnTo>
                    <a:lnTo>
                      <a:pt x="26" y="10"/>
                    </a:lnTo>
                    <a:lnTo>
                      <a:pt x="26" y="6"/>
                    </a:lnTo>
                    <a:lnTo>
                      <a:pt x="22" y="4"/>
                    </a:lnTo>
                    <a:lnTo>
                      <a:pt x="22" y="2"/>
                    </a:lnTo>
                    <a:lnTo>
                      <a:pt x="18" y="2"/>
                    </a:lnTo>
                    <a:lnTo>
                      <a:pt x="16" y="2"/>
                    </a:lnTo>
                    <a:lnTo>
                      <a:pt x="14" y="4"/>
                    </a:lnTo>
                    <a:lnTo>
                      <a:pt x="12" y="10"/>
                    </a:lnTo>
                    <a:lnTo>
                      <a:pt x="10" y="16"/>
                    </a:lnTo>
                    <a:lnTo>
                      <a:pt x="10" y="24"/>
                    </a:lnTo>
                    <a:lnTo>
                      <a:pt x="8" y="30"/>
                    </a:lnTo>
                    <a:close/>
                  </a:path>
                </a:pathLst>
              </a:custGeom>
              <a:solidFill>
                <a:srgbClr val="000000"/>
              </a:solidFill>
              <a:ln w="0">
                <a:solidFill>
                  <a:srgbClr val="000000"/>
                </a:solidFill>
                <a:round/>
                <a:headEnd/>
                <a:tailEnd/>
              </a:ln>
            </p:spPr>
            <p:txBody>
              <a:bodyPr/>
              <a:lstStyle/>
              <a:p>
                <a:endParaRPr lang="en-CA"/>
              </a:p>
            </p:txBody>
          </p:sp>
          <p:sp>
            <p:nvSpPr>
              <p:cNvPr id="21718" name="Rectangle 217"/>
              <p:cNvSpPr>
                <a:spLocks noChangeArrowheads="1"/>
              </p:cNvSpPr>
              <p:nvPr/>
            </p:nvSpPr>
            <p:spPr bwMode="auto">
              <a:xfrm>
                <a:off x="2784" y="2880"/>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719" name="Freeform 218"/>
              <p:cNvSpPr>
                <a:spLocks noEditPoints="1"/>
              </p:cNvSpPr>
              <p:nvPr/>
            </p:nvSpPr>
            <p:spPr bwMode="auto">
              <a:xfrm>
                <a:off x="2932" y="2896"/>
                <a:ext cx="38" cy="60"/>
              </a:xfrm>
              <a:custGeom>
                <a:avLst/>
                <a:gdLst>
                  <a:gd name="T0" fmla="*/ 0 w 38"/>
                  <a:gd name="T1" fmla="*/ 30 h 60"/>
                  <a:gd name="T2" fmla="*/ 2 w 38"/>
                  <a:gd name="T3" fmla="*/ 20 h 60"/>
                  <a:gd name="T4" fmla="*/ 4 w 38"/>
                  <a:gd name="T5" fmla="*/ 12 h 60"/>
                  <a:gd name="T6" fmla="*/ 8 w 38"/>
                  <a:gd name="T7" fmla="*/ 6 h 60"/>
                  <a:gd name="T8" fmla="*/ 12 w 38"/>
                  <a:gd name="T9" fmla="*/ 2 h 60"/>
                  <a:gd name="T10" fmla="*/ 16 w 38"/>
                  <a:gd name="T11" fmla="*/ 0 h 60"/>
                  <a:gd name="T12" fmla="*/ 20 w 38"/>
                  <a:gd name="T13" fmla="*/ 0 h 60"/>
                  <a:gd name="T14" fmla="*/ 24 w 38"/>
                  <a:gd name="T15" fmla="*/ 0 h 60"/>
                  <a:gd name="T16" fmla="*/ 28 w 38"/>
                  <a:gd name="T17" fmla="*/ 2 h 60"/>
                  <a:gd name="T18" fmla="*/ 30 w 38"/>
                  <a:gd name="T19" fmla="*/ 6 h 60"/>
                  <a:gd name="T20" fmla="*/ 34 w 38"/>
                  <a:gd name="T21" fmla="*/ 12 h 60"/>
                  <a:gd name="T22" fmla="*/ 36 w 38"/>
                  <a:gd name="T23" fmla="*/ 20 h 60"/>
                  <a:gd name="T24" fmla="*/ 38 w 38"/>
                  <a:gd name="T25" fmla="*/ 30 h 60"/>
                  <a:gd name="T26" fmla="*/ 36 w 38"/>
                  <a:gd name="T27" fmla="*/ 38 h 60"/>
                  <a:gd name="T28" fmla="*/ 34 w 38"/>
                  <a:gd name="T29" fmla="*/ 46 h 60"/>
                  <a:gd name="T30" fmla="*/ 32 w 38"/>
                  <a:gd name="T31" fmla="*/ 52 h 60"/>
                  <a:gd name="T32" fmla="*/ 28 w 38"/>
                  <a:gd name="T33" fmla="*/ 56 h 60"/>
                  <a:gd name="T34" fmla="*/ 24 w 38"/>
                  <a:gd name="T35" fmla="*/ 58 h 60"/>
                  <a:gd name="T36" fmla="*/ 18 w 38"/>
                  <a:gd name="T37" fmla="*/ 60 h 60"/>
                  <a:gd name="T38" fmla="*/ 14 w 38"/>
                  <a:gd name="T39" fmla="*/ 58 h 60"/>
                  <a:gd name="T40" fmla="*/ 10 w 38"/>
                  <a:gd name="T41" fmla="*/ 56 h 60"/>
                  <a:gd name="T42" fmla="*/ 6 w 38"/>
                  <a:gd name="T43" fmla="*/ 50 h 60"/>
                  <a:gd name="T44" fmla="*/ 2 w 38"/>
                  <a:gd name="T45" fmla="*/ 40 h 60"/>
                  <a:gd name="T46" fmla="*/ 0 w 38"/>
                  <a:gd name="T47" fmla="*/ 30 h 60"/>
                  <a:gd name="T48" fmla="*/ 10 w 38"/>
                  <a:gd name="T49" fmla="*/ 30 h 60"/>
                  <a:gd name="T50" fmla="*/ 10 w 38"/>
                  <a:gd name="T51" fmla="*/ 42 h 60"/>
                  <a:gd name="T52" fmla="*/ 12 w 38"/>
                  <a:gd name="T53" fmla="*/ 50 h 60"/>
                  <a:gd name="T54" fmla="*/ 14 w 38"/>
                  <a:gd name="T55" fmla="*/ 54 h 60"/>
                  <a:gd name="T56" fmla="*/ 16 w 38"/>
                  <a:gd name="T57" fmla="*/ 56 h 60"/>
                  <a:gd name="T58" fmla="*/ 18 w 38"/>
                  <a:gd name="T59" fmla="*/ 56 h 60"/>
                  <a:gd name="T60" fmla="*/ 22 w 38"/>
                  <a:gd name="T61" fmla="*/ 56 h 60"/>
                  <a:gd name="T62" fmla="*/ 24 w 38"/>
                  <a:gd name="T63" fmla="*/ 54 h 60"/>
                  <a:gd name="T64" fmla="*/ 26 w 38"/>
                  <a:gd name="T65" fmla="*/ 52 h 60"/>
                  <a:gd name="T66" fmla="*/ 28 w 38"/>
                  <a:gd name="T67" fmla="*/ 48 h 60"/>
                  <a:gd name="T68" fmla="*/ 28 w 38"/>
                  <a:gd name="T69" fmla="*/ 38 h 60"/>
                  <a:gd name="T70" fmla="*/ 30 w 38"/>
                  <a:gd name="T71" fmla="*/ 28 h 60"/>
                  <a:gd name="T72" fmla="*/ 28 w 38"/>
                  <a:gd name="T73" fmla="*/ 18 h 60"/>
                  <a:gd name="T74" fmla="*/ 28 w 38"/>
                  <a:gd name="T75" fmla="*/ 10 h 60"/>
                  <a:gd name="T76" fmla="*/ 26 w 38"/>
                  <a:gd name="T77" fmla="*/ 6 h 60"/>
                  <a:gd name="T78" fmla="*/ 24 w 38"/>
                  <a:gd name="T79" fmla="*/ 4 h 60"/>
                  <a:gd name="T80" fmla="*/ 22 w 38"/>
                  <a:gd name="T81" fmla="*/ 2 h 60"/>
                  <a:gd name="T82" fmla="*/ 20 w 38"/>
                  <a:gd name="T83" fmla="*/ 2 h 60"/>
                  <a:gd name="T84" fmla="*/ 16 w 38"/>
                  <a:gd name="T85" fmla="*/ 2 h 60"/>
                  <a:gd name="T86" fmla="*/ 14 w 38"/>
                  <a:gd name="T87" fmla="*/ 4 h 60"/>
                  <a:gd name="T88" fmla="*/ 12 w 38"/>
                  <a:gd name="T89" fmla="*/ 10 h 60"/>
                  <a:gd name="T90" fmla="*/ 10 w 38"/>
                  <a:gd name="T91" fmla="*/ 16 h 60"/>
                  <a:gd name="T92" fmla="*/ 10 w 38"/>
                  <a:gd name="T93" fmla="*/ 24 h 60"/>
                  <a:gd name="T94" fmla="*/ 10 w 38"/>
                  <a:gd name="T95" fmla="*/ 30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8"/>
                  <a:gd name="T145" fmla="*/ 0 h 60"/>
                  <a:gd name="T146" fmla="*/ 38 w 38"/>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8" h="60">
                    <a:moveTo>
                      <a:pt x="0" y="30"/>
                    </a:moveTo>
                    <a:lnTo>
                      <a:pt x="2" y="20"/>
                    </a:lnTo>
                    <a:lnTo>
                      <a:pt x="4" y="12"/>
                    </a:lnTo>
                    <a:lnTo>
                      <a:pt x="8" y="6"/>
                    </a:lnTo>
                    <a:lnTo>
                      <a:pt x="12" y="2"/>
                    </a:lnTo>
                    <a:lnTo>
                      <a:pt x="16" y="0"/>
                    </a:lnTo>
                    <a:lnTo>
                      <a:pt x="20" y="0"/>
                    </a:lnTo>
                    <a:lnTo>
                      <a:pt x="24" y="0"/>
                    </a:lnTo>
                    <a:lnTo>
                      <a:pt x="28" y="2"/>
                    </a:lnTo>
                    <a:lnTo>
                      <a:pt x="30" y="6"/>
                    </a:lnTo>
                    <a:lnTo>
                      <a:pt x="34" y="12"/>
                    </a:lnTo>
                    <a:lnTo>
                      <a:pt x="36" y="20"/>
                    </a:lnTo>
                    <a:lnTo>
                      <a:pt x="38" y="30"/>
                    </a:lnTo>
                    <a:lnTo>
                      <a:pt x="36" y="38"/>
                    </a:lnTo>
                    <a:lnTo>
                      <a:pt x="34" y="46"/>
                    </a:lnTo>
                    <a:lnTo>
                      <a:pt x="32" y="52"/>
                    </a:lnTo>
                    <a:lnTo>
                      <a:pt x="28" y="56"/>
                    </a:lnTo>
                    <a:lnTo>
                      <a:pt x="24" y="58"/>
                    </a:lnTo>
                    <a:lnTo>
                      <a:pt x="18" y="60"/>
                    </a:lnTo>
                    <a:lnTo>
                      <a:pt x="14" y="58"/>
                    </a:lnTo>
                    <a:lnTo>
                      <a:pt x="10" y="56"/>
                    </a:lnTo>
                    <a:lnTo>
                      <a:pt x="6" y="50"/>
                    </a:lnTo>
                    <a:lnTo>
                      <a:pt x="2" y="40"/>
                    </a:lnTo>
                    <a:lnTo>
                      <a:pt x="0" y="30"/>
                    </a:lnTo>
                    <a:close/>
                    <a:moveTo>
                      <a:pt x="10" y="30"/>
                    </a:moveTo>
                    <a:lnTo>
                      <a:pt x="10" y="42"/>
                    </a:lnTo>
                    <a:lnTo>
                      <a:pt x="12" y="50"/>
                    </a:lnTo>
                    <a:lnTo>
                      <a:pt x="14" y="54"/>
                    </a:lnTo>
                    <a:lnTo>
                      <a:pt x="16" y="56"/>
                    </a:lnTo>
                    <a:lnTo>
                      <a:pt x="18" y="56"/>
                    </a:lnTo>
                    <a:lnTo>
                      <a:pt x="22" y="56"/>
                    </a:lnTo>
                    <a:lnTo>
                      <a:pt x="24" y="54"/>
                    </a:lnTo>
                    <a:lnTo>
                      <a:pt x="26" y="52"/>
                    </a:lnTo>
                    <a:lnTo>
                      <a:pt x="28" y="48"/>
                    </a:lnTo>
                    <a:lnTo>
                      <a:pt x="28" y="38"/>
                    </a:lnTo>
                    <a:lnTo>
                      <a:pt x="30" y="28"/>
                    </a:lnTo>
                    <a:lnTo>
                      <a:pt x="28" y="18"/>
                    </a:lnTo>
                    <a:lnTo>
                      <a:pt x="28" y="10"/>
                    </a:lnTo>
                    <a:lnTo>
                      <a:pt x="26" y="6"/>
                    </a:lnTo>
                    <a:lnTo>
                      <a:pt x="24" y="4"/>
                    </a:lnTo>
                    <a:lnTo>
                      <a:pt x="22" y="2"/>
                    </a:lnTo>
                    <a:lnTo>
                      <a:pt x="20" y="2"/>
                    </a:lnTo>
                    <a:lnTo>
                      <a:pt x="16" y="2"/>
                    </a:lnTo>
                    <a:lnTo>
                      <a:pt x="14" y="4"/>
                    </a:lnTo>
                    <a:lnTo>
                      <a:pt x="12" y="10"/>
                    </a:lnTo>
                    <a:lnTo>
                      <a:pt x="10" y="16"/>
                    </a:lnTo>
                    <a:lnTo>
                      <a:pt x="10" y="24"/>
                    </a:lnTo>
                    <a:lnTo>
                      <a:pt x="10" y="30"/>
                    </a:lnTo>
                    <a:close/>
                  </a:path>
                </a:pathLst>
              </a:custGeom>
              <a:solidFill>
                <a:srgbClr val="000000"/>
              </a:solidFill>
              <a:ln w="0">
                <a:solidFill>
                  <a:srgbClr val="000000"/>
                </a:solidFill>
                <a:round/>
                <a:headEnd/>
                <a:tailEnd/>
              </a:ln>
            </p:spPr>
            <p:txBody>
              <a:bodyPr/>
              <a:lstStyle/>
              <a:p>
                <a:endParaRPr lang="en-CA"/>
              </a:p>
            </p:txBody>
          </p:sp>
          <p:sp>
            <p:nvSpPr>
              <p:cNvPr id="21720" name="Rectangle 219"/>
              <p:cNvSpPr>
                <a:spLocks noChangeArrowheads="1"/>
              </p:cNvSpPr>
              <p:nvPr/>
            </p:nvSpPr>
            <p:spPr bwMode="auto">
              <a:xfrm>
                <a:off x="3080" y="2880"/>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721" name="Freeform 220"/>
              <p:cNvSpPr>
                <a:spLocks noEditPoints="1"/>
              </p:cNvSpPr>
              <p:nvPr/>
            </p:nvSpPr>
            <p:spPr bwMode="auto">
              <a:xfrm>
                <a:off x="3228" y="2896"/>
                <a:ext cx="36" cy="60"/>
              </a:xfrm>
              <a:custGeom>
                <a:avLst/>
                <a:gdLst>
                  <a:gd name="T0" fmla="*/ 0 w 36"/>
                  <a:gd name="T1" fmla="*/ 30 h 60"/>
                  <a:gd name="T2" fmla="*/ 0 w 36"/>
                  <a:gd name="T3" fmla="*/ 20 h 60"/>
                  <a:gd name="T4" fmla="*/ 2 w 36"/>
                  <a:gd name="T5" fmla="*/ 12 h 60"/>
                  <a:gd name="T6" fmla="*/ 6 w 36"/>
                  <a:gd name="T7" fmla="*/ 6 h 60"/>
                  <a:gd name="T8" fmla="*/ 10 w 36"/>
                  <a:gd name="T9" fmla="*/ 2 h 60"/>
                  <a:gd name="T10" fmla="*/ 14 w 36"/>
                  <a:gd name="T11" fmla="*/ 0 h 60"/>
                  <a:gd name="T12" fmla="*/ 18 w 36"/>
                  <a:gd name="T13" fmla="*/ 0 h 60"/>
                  <a:gd name="T14" fmla="*/ 22 w 36"/>
                  <a:gd name="T15" fmla="*/ 0 h 60"/>
                  <a:gd name="T16" fmla="*/ 26 w 36"/>
                  <a:gd name="T17" fmla="*/ 2 h 60"/>
                  <a:gd name="T18" fmla="*/ 30 w 36"/>
                  <a:gd name="T19" fmla="*/ 6 h 60"/>
                  <a:gd name="T20" fmla="*/ 32 w 36"/>
                  <a:gd name="T21" fmla="*/ 12 h 60"/>
                  <a:gd name="T22" fmla="*/ 36 w 36"/>
                  <a:gd name="T23" fmla="*/ 20 h 60"/>
                  <a:gd name="T24" fmla="*/ 36 w 36"/>
                  <a:gd name="T25" fmla="*/ 30 h 60"/>
                  <a:gd name="T26" fmla="*/ 36 w 36"/>
                  <a:gd name="T27" fmla="*/ 38 h 60"/>
                  <a:gd name="T28" fmla="*/ 32 w 36"/>
                  <a:gd name="T29" fmla="*/ 46 h 60"/>
                  <a:gd name="T30" fmla="*/ 30 w 36"/>
                  <a:gd name="T31" fmla="*/ 52 h 60"/>
                  <a:gd name="T32" fmla="*/ 26 w 36"/>
                  <a:gd name="T33" fmla="*/ 56 h 60"/>
                  <a:gd name="T34" fmla="*/ 22 w 36"/>
                  <a:gd name="T35" fmla="*/ 58 h 60"/>
                  <a:gd name="T36" fmla="*/ 18 w 36"/>
                  <a:gd name="T37" fmla="*/ 60 h 60"/>
                  <a:gd name="T38" fmla="*/ 12 w 36"/>
                  <a:gd name="T39" fmla="*/ 58 h 60"/>
                  <a:gd name="T40" fmla="*/ 8 w 36"/>
                  <a:gd name="T41" fmla="*/ 56 h 60"/>
                  <a:gd name="T42" fmla="*/ 4 w 36"/>
                  <a:gd name="T43" fmla="*/ 50 h 60"/>
                  <a:gd name="T44" fmla="*/ 0 w 36"/>
                  <a:gd name="T45" fmla="*/ 40 h 60"/>
                  <a:gd name="T46" fmla="*/ 0 w 36"/>
                  <a:gd name="T47" fmla="*/ 30 h 60"/>
                  <a:gd name="T48" fmla="*/ 8 w 36"/>
                  <a:gd name="T49" fmla="*/ 30 h 60"/>
                  <a:gd name="T50" fmla="*/ 8 w 36"/>
                  <a:gd name="T51" fmla="*/ 42 h 60"/>
                  <a:gd name="T52" fmla="*/ 10 w 36"/>
                  <a:gd name="T53" fmla="*/ 50 h 60"/>
                  <a:gd name="T54" fmla="*/ 12 w 36"/>
                  <a:gd name="T55" fmla="*/ 54 h 60"/>
                  <a:gd name="T56" fmla="*/ 14 w 36"/>
                  <a:gd name="T57" fmla="*/ 56 h 60"/>
                  <a:gd name="T58" fmla="*/ 18 w 36"/>
                  <a:gd name="T59" fmla="*/ 56 h 60"/>
                  <a:gd name="T60" fmla="*/ 20 w 36"/>
                  <a:gd name="T61" fmla="*/ 56 h 60"/>
                  <a:gd name="T62" fmla="*/ 22 w 36"/>
                  <a:gd name="T63" fmla="*/ 54 h 60"/>
                  <a:gd name="T64" fmla="*/ 24 w 36"/>
                  <a:gd name="T65" fmla="*/ 52 h 60"/>
                  <a:gd name="T66" fmla="*/ 26 w 36"/>
                  <a:gd name="T67" fmla="*/ 48 h 60"/>
                  <a:gd name="T68" fmla="*/ 28 w 36"/>
                  <a:gd name="T69" fmla="*/ 38 h 60"/>
                  <a:gd name="T70" fmla="*/ 28 w 36"/>
                  <a:gd name="T71" fmla="*/ 28 h 60"/>
                  <a:gd name="T72" fmla="*/ 28 w 36"/>
                  <a:gd name="T73" fmla="*/ 18 h 60"/>
                  <a:gd name="T74" fmla="*/ 26 w 36"/>
                  <a:gd name="T75" fmla="*/ 10 h 60"/>
                  <a:gd name="T76" fmla="*/ 24 w 36"/>
                  <a:gd name="T77" fmla="*/ 6 h 60"/>
                  <a:gd name="T78" fmla="*/ 22 w 36"/>
                  <a:gd name="T79" fmla="*/ 4 h 60"/>
                  <a:gd name="T80" fmla="*/ 20 w 36"/>
                  <a:gd name="T81" fmla="*/ 2 h 60"/>
                  <a:gd name="T82" fmla="*/ 18 w 36"/>
                  <a:gd name="T83" fmla="*/ 2 h 60"/>
                  <a:gd name="T84" fmla="*/ 14 w 36"/>
                  <a:gd name="T85" fmla="*/ 2 h 60"/>
                  <a:gd name="T86" fmla="*/ 12 w 36"/>
                  <a:gd name="T87" fmla="*/ 4 h 60"/>
                  <a:gd name="T88" fmla="*/ 10 w 36"/>
                  <a:gd name="T89" fmla="*/ 10 h 60"/>
                  <a:gd name="T90" fmla="*/ 8 w 36"/>
                  <a:gd name="T91" fmla="*/ 16 h 60"/>
                  <a:gd name="T92" fmla="*/ 8 w 36"/>
                  <a:gd name="T93" fmla="*/ 24 h 60"/>
                  <a:gd name="T94" fmla="*/ 8 w 36"/>
                  <a:gd name="T95" fmla="*/ 30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0" y="20"/>
                    </a:lnTo>
                    <a:lnTo>
                      <a:pt x="2" y="12"/>
                    </a:lnTo>
                    <a:lnTo>
                      <a:pt x="6" y="6"/>
                    </a:lnTo>
                    <a:lnTo>
                      <a:pt x="10" y="2"/>
                    </a:lnTo>
                    <a:lnTo>
                      <a:pt x="14" y="0"/>
                    </a:lnTo>
                    <a:lnTo>
                      <a:pt x="18" y="0"/>
                    </a:lnTo>
                    <a:lnTo>
                      <a:pt x="22" y="0"/>
                    </a:lnTo>
                    <a:lnTo>
                      <a:pt x="26" y="2"/>
                    </a:lnTo>
                    <a:lnTo>
                      <a:pt x="30" y="6"/>
                    </a:lnTo>
                    <a:lnTo>
                      <a:pt x="32" y="12"/>
                    </a:lnTo>
                    <a:lnTo>
                      <a:pt x="36" y="20"/>
                    </a:lnTo>
                    <a:lnTo>
                      <a:pt x="36" y="30"/>
                    </a:lnTo>
                    <a:lnTo>
                      <a:pt x="36" y="38"/>
                    </a:lnTo>
                    <a:lnTo>
                      <a:pt x="32" y="46"/>
                    </a:lnTo>
                    <a:lnTo>
                      <a:pt x="30" y="52"/>
                    </a:lnTo>
                    <a:lnTo>
                      <a:pt x="26" y="56"/>
                    </a:lnTo>
                    <a:lnTo>
                      <a:pt x="22" y="58"/>
                    </a:lnTo>
                    <a:lnTo>
                      <a:pt x="18" y="60"/>
                    </a:lnTo>
                    <a:lnTo>
                      <a:pt x="12" y="58"/>
                    </a:lnTo>
                    <a:lnTo>
                      <a:pt x="8" y="56"/>
                    </a:lnTo>
                    <a:lnTo>
                      <a:pt x="4" y="50"/>
                    </a:lnTo>
                    <a:lnTo>
                      <a:pt x="0" y="40"/>
                    </a:lnTo>
                    <a:lnTo>
                      <a:pt x="0" y="30"/>
                    </a:lnTo>
                    <a:close/>
                    <a:moveTo>
                      <a:pt x="8" y="30"/>
                    </a:moveTo>
                    <a:lnTo>
                      <a:pt x="8" y="42"/>
                    </a:lnTo>
                    <a:lnTo>
                      <a:pt x="10" y="50"/>
                    </a:lnTo>
                    <a:lnTo>
                      <a:pt x="12" y="54"/>
                    </a:lnTo>
                    <a:lnTo>
                      <a:pt x="14" y="56"/>
                    </a:lnTo>
                    <a:lnTo>
                      <a:pt x="18" y="56"/>
                    </a:lnTo>
                    <a:lnTo>
                      <a:pt x="20" y="56"/>
                    </a:lnTo>
                    <a:lnTo>
                      <a:pt x="22" y="54"/>
                    </a:lnTo>
                    <a:lnTo>
                      <a:pt x="24" y="52"/>
                    </a:lnTo>
                    <a:lnTo>
                      <a:pt x="26" y="48"/>
                    </a:lnTo>
                    <a:lnTo>
                      <a:pt x="28" y="38"/>
                    </a:lnTo>
                    <a:lnTo>
                      <a:pt x="28" y="28"/>
                    </a:lnTo>
                    <a:lnTo>
                      <a:pt x="28" y="18"/>
                    </a:lnTo>
                    <a:lnTo>
                      <a:pt x="26" y="10"/>
                    </a:lnTo>
                    <a:lnTo>
                      <a:pt x="24" y="6"/>
                    </a:lnTo>
                    <a:lnTo>
                      <a:pt x="22" y="4"/>
                    </a:lnTo>
                    <a:lnTo>
                      <a:pt x="20" y="2"/>
                    </a:lnTo>
                    <a:lnTo>
                      <a:pt x="18" y="2"/>
                    </a:lnTo>
                    <a:lnTo>
                      <a:pt x="14" y="2"/>
                    </a:lnTo>
                    <a:lnTo>
                      <a:pt x="12" y="4"/>
                    </a:lnTo>
                    <a:lnTo>
                      <a:pt x="10" y="10"/>
                    </a:lnTo>
                    <a:lnTo>
                      <a:pt x="8" y="16"/>
                    </a:lnTo>
                    <a:lnTo>
                      <a:pt x="8" y="24"/>
                    </a:lnTo>
                    <a:lnTo>
                      <a:pt x="8" y="30"/>
                    </a:lnTo>
                    <a:close/>
                  </a:path>
                </a:pathLst>
              </a:custGeom>
              <a:solidFill>
                <a:srgbClr val="000000"/>
              </a:solidFill>
              <a:ln w="0">
                <a:solidFill>
                  <a:srgbClr val="000000"/>
                </a:solidFill>
                <a:round/>
                <a:headEnd/>
                <a:tailEnd/>
              </a:ln>
            </p:spPr>
            <p:txBody>
              <a:bodyPr/>
              <a:lstStyle/>
              <a:p>
                <a:endParaRPr lang="en-CA"/>
              </a:p>
            </p:txBody>
          </p:sp>
          <p:sp>
            <p:nvSpPr>
              <p:cNvPr id="21722" name="Rectangle 221"/>
              <p:cNvSpPr>
                <a:spLocks noChangeArrowheads="1"/>
              </p:cNvSpPr>
              <p:nvPr/>
            </p:nvSpPr>
            <p:spPr bwMode="auto">
              <a:xfrm>
                <a:off x="3528" y="2880"/>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723" name="Freeform 222"/>
              <p:cNvSpPr>
                <a:spLocks/>
              </p:cNvSpPr>
              <p:nvPr/>
            </p:nvSpPr>
            <p:spPr bwMode="auto">
              <a:xfrm>
                <a:off x="3678" y="2896"/>
                <a:ext cx="22" cy="58"/>
              </a:xfrm>
              <a:custGeom>
                <a:avLst/>
                <a:gdLst>
                  <a:gd name="T0" fmla="*/ 0 w 22"/>
                  <a:gd name="T1" fmla="*/ 6 h 58"/>
                  <a:gd name="T2" fmla="*/ 14 w 22"/>
                  <a:gd name="T3" fmla="*/ 0 h 58"/>
                  <a:gd name="T4" fmla="*/ 16 w 22"/>
                  <a:gd name="T5" fmla="*/ 0 h 58"/>
                  <a:gd name="T6" fmla="*/ 16 w 22"/>
                  <a:gd name="T7" fmla="*/ 48 h 58"/>
                  <a:gd name="T8" fmla="*/ 16 w 22"/>
                  <a:gd name="T9" fmla="*/ 52 h 58"/>
                  <a:gd name="T10" fmla="*/ 16 w 22"/>
                  <a:gd name="T11" fmla="*/ 56 h 58"/>
                  <a:gd name="T12" fmla="*/ 16 w 22"/>
                  <a:gd name="T13" fmla="*/ 56 h 58"/>
                  <a:gd name="T14" fmla="*/ 18 w 22"/>
                  <a:gd name="T15" fmla="*/ 58 h 58"/>
                  <a:gd name="T16" fmla="*/ 20 w 22"/>
                  <a:gd name="T17" fmla="*/ 58 h 58"/>
                  <a:gd name="T18" fmla="*/ 22 w 22"/>
                  <a:gd name="T19" fmla="*/ 58 h 58"/>
                  <a:gd name="T20" fmla="*/ 22 w 22"/>
                  <a:gd name="T21" fmla="*/ 58 h 58"/>
                  <a:gd name="T22" fmla="*/ 0 w 22"/>
                  <a:gd name="T23" fmla="*/ 58 h 58"/>
                  <a:gd name="T24" fmla="*/ 0 w 22"/>
                  <a:gd name="T25" fmla="*/ 58 h 58"/>
                  <a:gd name="T26" fmla="*/ 4 w 22"/>
                  <a:gd name="T27" fmla="*/ 58 h 58"/>
                  <a:gd name="T28" fmla="*/ 6 w 22"/>
                  <a:gd name="T29" fmla="*/ 58 h 58"/>
                  <a:gd name="T30" fmla="*/ 6 w 22"/>
                  <a:gd name="T31" fmla="*/ 56 h 58"/>
                  <a:gd name="T32" fmla="*/ 8 w 22"/>
                  <a:gd name="T33" fmla="*/ 56 h 58"/>
                  <a:gd name="T34" fmla="*/ 8 w 22"/>
                  <a:gd name="T35" fmla="*/ 54 h 58"/>
                  <a:gd name="T36" fmla="*/ 8 w 22"/>
                  <a:gd name="T37" fmla="*/ 48 h 58"/>
                  <a:gd name="T38" fmla="*/ 8 w 22"/>
                  <a:gd name="T39" fmla="*/ 16 h 58"/>
                  <a:gd name="T40" fmla="*/ 8 w 22"/>
                  <a:gd name="T41" fmla="*/ 10 h 58"/>
                  <a:gd name="T42" fmla="*/ 8 w 22"/>
                  <a:gd name="T43" fmla="*/ 8 h 58"/>
                  <a:gd name="T44" fmla="*/ 8 w 22"/>
                  <a:gd name="T45" fmla="*/ 6 h 58"/>
                  <a:gd name="T46" fmla="*/ 6 w 22"/>
                  <a:gd name="T47" fmla="*/ 6 h 58"/>
                  <a:gd name="T48" fmla="*/ 6 w 22"/>
                  <a:gd name="T49" fmla="*/ 6 h 58"/>
                  <a:gd name="T50" fmla="*/ 4 w 22"/>
                  <a:gd name="T51" fmla="*/ 6 h 58"/>
                  <a:gd name="T52" fmla="*/ 2 w 22"/>
                  <a:gd name="T53" fmla="*/ 6 h 58"/>
                  <a:gd name="T54" fmla="*/ 0 w 22"/>
                  <a:gd name="T55" fmla="*/ 6 h 58"/>
                  <a:gd name="T56" fmla="*/ 0 w 22"/>
                  <a:gd name="T57" fmla="*/ 6 h 5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2"/>
                  <a:gd name="T88" fmla="*/ 0 h 58"/>
                  <a:gd name="T89" fmla="*/ 22 w 22"/>
                  <a:gd name="T90" fmla="*/ 58 h 58"/>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2" h="58">
                    <a:moveTo>
                      <a:pt x="0" y="6"/>
                    </a:moveTo>
                    <a:lnTo>
                      <a:pt x="14" y="0"/>
                    </a:lnTo>
                    <a:lnTo>
                      <a:pt x="16" y="0"/>
                    </a:lnTo>
                    <a:lnTo>
                      <a:pt x="16" y="48"/>
                    </a:lnTo>
                    <a:lnTo>
                      <a:pt x="16" y="52"/>
                    </a:lnTo>
                    <a:lnTo>
                      <a:pt x="16" y="56"/>
                    </a:lnTo>
                    <a:lnTo>
                      <a:pt x="18" y="58"/>
                    </a:lnTo>
                    <a:lnTo>
                      <a:pt x="20" y="58"/>
                    </a:lnTo>
                    <a:lnTo>
                      <a:pt x="22" y="58"/>
                    </a:lnTo>
                    <a:lnTo>
                      <a:pt x="0" y="58"/>
                    </a:lnTo>
                    <a:lnTo>
                      <a:pt x="4" y="58"/>
                    </a:lnTo>
                    <a:lnTo>
                      <a:pt x="6" y="58"/>
                    </a:lnTo>
                    <a:lnTo>
                      <a:pt x="6" y="56"/>
                    </a:lnTo>
                    <a:lnTo>
                      <a:pt x="8" y="56"/>
                    </a:lnTo>
                    <a:lnTo>
                      <a:pt x="8" y="54"/>
                    </a:lnTo>
                    <a:lnTo>
                      <a:pt x="8" y="48"/>
                    </a:lnTo>
                    <a:lnTo>
                      <a:pt x="8" y="16"/>
                    </a:lnTo>
                    <a:lnTo>
                      <a:pt x="8" y="10"/>
                    </a:lnTo>
                    <a:lnTo>
                      <a:pt x="8" y="8"/>
                    </a:lnTo>
                    <a:lnTo>
                      <a:pt x="8" y="6"/>
                    </a:lnTo>
                    <a:lnTo>
                      <a:pt x="6" y="6"/>
                    </a:lnTo>
                    <a:lnTo>
                      <a:pt x="4" y="6"/>
                    </a:lnTo>
                    <a:lnTo>
                      <a:pt x="2" y="6"/>
                    </a:lnTo>
                    <a:lnTo>
                      <a:pt x="0" y="6"/>
                    </a:lnTo>
                    <a:close/>
                  </a:path>
                </a:pathLst>
              </a:custGeom>
              <a:solidFill>
                <a:srgbClr val="000000"/>
              </a:solidFill>
              <a:ln w="0">
                <a:solidFill>
                  <a:srgbClr val="000000"/>
                </a:solidFill>
                <a:round/>
                <a:headEnd/>
                <a:tailEnd/>
              </a:ln>
            </p:spPr>
            <p:txBody>
              <a:bodyPr/>
              <a:lstStyle/>
              <a:p>
                <a:endParaRPr lang="en-CA"/>
              </a:p>
            </p:txBody>
          </p:sp>
          <p:sp>
            <p:nvSpPr>
              <p:cNvPr id="21724" name="Rectangle 223"/>
              <p:cNvSpPr>
                <a:spLocks noChangeArrowheads="1"/>
              </p:cNvSpPr>
              <p:nvPr/>
            </p:nvSpPr>
            <p:spPr bwMode="auto">
              <a:xfrm>
                <a:off x="3848" y="2880"/>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725" name="Freeform 224"/>
              <p:cNvSpPr>
                <a:spLocks noEditPoints="1"/>
              </p:cNvSpPr>
              <p:nvPr/>
            </p:nvSpPr>
            <p:spPr bwMode="auto">
              <a:xfrm>
                <a:off x="3994" y="2896"/>
                <a:ext cx="38" cy="60"/>
              </a:xfrm>
              <a:custGeom>
                <a:avLst/>
                <a:gdLst>
                  <a:gd name="T0" fmla="*/ 0 w 38"/>
                  <a:gd name="T1" fmla="*/ 30 h 60"/>
                  <a:gd name="T2" fmla="*/ 2 w 38"/>
                  <a:gd name="T3" fmla="*/ 20 h 60"/>
                  <a:gd name="T4" fmla="*/ 4 w 38"/>
                  <a:gd name="T5" fmla="*/ 12 h 60"/>
                  <a:gd name="T6" fmla="*/ 6 w 38"/>
                  <a:gd name="T7" fmla="*/ 6 h 60"/>
                  <a:gd name="T8" fmla="*/ 12 w 38"/>
                  <a:gd name="T9" fmla="*/ 2 h 60"/>
                  <a:gd name="T10" fmla="*/ 14 w 38"/>
                  <a:gd name="T11" fmla="*/ 0 h 60"/>
                  <a:gd name="T12" fmla="*/ 18 w 38"/>
                  <a:gd name="T13" fmla="*/ 0 h 60"/>
                  <a:gd name="T14" fmla="*/ 24 w 38"/>
                  <a:gd name="T15" fmla="*/ 0 h 60"/>
                  <a:gd name="T16" fmla="*/ 26 w 38"/>
                  <a:gd name="T17" fmla="*/ 2 h 60"/>
                  <a:gd name="T18" fmla="*/ 30 w 38"/>
                  <a:gd name="T19" fmla="*/ 6 h 60"/>
                  <a:gd name="T20" fmla="*/ 34 w 38"/>
                  <a:gd name="T21" fmla="*/ 12 h 60"/>
                  <a:gd name="T22" fmla="*/ 36 w 38"/>
                  <a:gd name="T23" fmla="*/ 20 h 60"/>
                  <a:gd name="T24" fmla="*/ 38 w 38"/>
                  <a:gd name="T25" fmla="*/ 30 h 60"/>
                  <a:gd name="T26" fmla="*/ 36 w 38"/>
                  <a:gd name="T27" fmla="*/ 38 h 60"/>
                  <a:gd name="T28" fmla="*/ 34 w 38"/>
                  <a:gd name="T29" fmla="*/ 46 h 60"/>
                  <a:gd name="T30" fmla="*/ 30 w 38"/>
                  <a:gd name="T31" fmla="*/ 52 h 60"/>
                  <a:gd name="T32" fmla="*/ 26 w 38"/>
                  <a:gd name="T33" fmla="*/ 56 h 60"/>
                  <a:gd name="T34" fmla="*/ 22 w 38"/>
                  <a:gd name="T35" fmla="*/ 58 h 60"/>
                  <a:gd name="T36" fmla="*/ 18 w 38"/>
                  <a:gd name="T37" fmla="*/ 60 h 60"/>
                  <a:gd name="T38" fmla="*/ 14 w 38"/>
                  <a:gd name="T39" fmla="*/ 58 h 60"/>
                  <a:gd name="T40" fmla="*/ 8 w 38"/>
                  <a:gd name="T41" fmla="*/ 56 h 60"/>
                  <a:gd name="T42" fmla="*/ 6 w 38"/>
                  <a:gd name="T43" fmla="*/ 50 h 60"/>
                  <a:gd name="T44" fmla="*/ 2 w 38"/>
                  <a:gd name="T45" fmla="*/ 40 h 60"/>
                  <a:gd name="T46" fmla="*/ 0 w 38"/>
                  <a:gd name="T47" fmla="*/ 30 h 60"/>
                  <a:gd name="T48" fmla="*/ 8 w 38"/>
                  <a:gd name="T49" fmla="*/ 30 h 60"/>
                  <a:gd name="T50" fmla="*/ 10 w 38"/>
                  <a:gd name="T51" fmla="*/ 42 h 60"/>
                  <a:gd name="T52" fmla="*/ 12 w 38"/>
                  <a:gd name="T53" fmla="*/ 50 h 60"/>
                  <a:gd name="T54" fmla="*/ 14 w 38"/>
                  <a:gd name="T55" fmla="*/ 54 h 60"/>
                  <a:gd name="T56" fmla="*/ 16 w 38"/>
                  <a:gd name="T57" fmla="*/ 56 h 60"/>
                  <a:gd name="T58" fmla="*/ 18 w 38"/>
                  <a:gd name="T59" fmla="*/ 56 h 60"/>
                  <a:gd name="T60" fmla="*/ 20 w 38"/>
                  <a:gd name="T61" fmla="*/ 56 h 60"/>
                  <a:gd name="T62" fmla="*/ 24 w 38"/>
                  <a:gd name="T63" fmla="*/ 54 h 60"/>
                  <a:gd name="T64" fmla="*/ 26 w 38"/>
                  <a:gd name="T65" fmla="*/ 52 h 60"/>
                  <a:gd name="T66" fmla="*/ 26 w 38"/>
                  <a:gd name="T67" fmla="*/ 48 h 60"/>
                  <a:gd name="T68" fmla="*/ 28 w 38"/>
                  <a:gd name="T69" fmla="*/ 38 h 60"/>
                  <a:gd name="T70" fmla="*/ 28 w 38"/>
                  <a:gd name="T71" fmla="*/ 28 h 60"/>
                  <a:gd name="T72" fmla="*/ 28 w 38"/>
                  <a:gd name="T73" fmla="*/ 18 h 60"/>
                  <a:gd name="T74" fmla="*/ 26 w 38"/>
                  <a:gd name="T75" fmla="*/ 10 h 60"/>
                  <a:gd name="T76" fmla="*/ 26 w 38"/>
                  <a:gd name="T77" fmla="*/ 6 h 60"/>
                  <a:gd name="T78" fmla="*/ 22 w 38"/>
                  <a:gd name="T79" fmla="*/ 4 h 60"/>
                  <a:gd name="T80" fmla="*/ 22 w 38"/>
                  <a:gd name="T81" fmla="*/ 2 h 60"/>
                  <a:gd name="T82" fmla="*/ 18 w 38"/>
                  <a:gd name="T83" fmla="*/ 2 h 60"/>
                  <a:gd name="T84" fmla="*/ 16 w 38"/>
                  <a:gd name="T85" fmla="*/ 2 h 60"/>
                  <a:gd name="T86" fmla="*/ 14 w 38"/>
                  <a:gd name="T87" fmla="*/ 4 h 60"/>
                  <a:gd name="T88" fmla="*/ 12 w 38"/>
                  <a:gd name="T89" fmla="*/ 10 h 60"/>
                  <a:gd name="T90" fmla="*/ 10 w 38"/>
                  <a:gd name="T91" fmla="*/ 16 h 60"/>
                  <a:gd name="T92" fmla="*/ 10 w 38"/>
                  <a:gd name="T93" fmla="*/ 24 h 60"/>
                  <a:gd name="T94" fmla="*/ 8 w 38"/>
                  <a:gd name="T95" fmla="*/ 30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8"/>
                  <a:gd name="T145" fmla="*/ 0 h 60"/>
                  <a:gd name="T146" fmla="*/ 38 w 38"/>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8" h="60">
                    <a:moveTo>
                      <a:pt x="0" y="30"/>
                    </a:moveTo>
                    <a:lnTo>
                      <a:pt x="2" y="20"/>
                    </a:lnTo>
                    <a:lnTo>
                      <a:pt x="4" y="12"/>
                    </a:lnTo>
                    <a:lnTo>
                      <a:pt x="6" y="6"/>
                    </a:lnTo>
                    <a:lnTo>
                      <a:pt x="12" y="2"/>
                    </a:lnTo>
                    <a:lnTo>
                      <a:pt x="14" y="0"/>
                    </a:lnTo>
                    <a:lnTo>
                      <a:pt x="18" y="0"/>
                    </a:lnTo>
                    <a:lnTo>
                      <a:pt x="24" y="0"/>
                    </a:lnTo>
                    <a:lnTo>
                      <a:pt x="26" y="2"/>
                    </a:lnTo>
                    <a:lnTo>
                      <a:pt x="30" y="6"/>
                    </a:lnTo>
                    <a:lnTo>
                      <a:pt x="34" y="12"/>
                    </a:lnTo>
                    <a:lnTo>
                      <a:pt x="36" y="20"/>
                    </a:lnTo>
                    <a:lnTo>
                      <a:pt x="38" y="30"/>
                    </a:lnTo>
                    <a:lnTo>
                      <a:pt x="36" y="38"/>
                    </a:lnTo>
                    <a:lnTo>
                      <a:pt x="34" y="46"/>
                    </a:lnTo>
                    <a:lnTo>
                      <a:pt x="30" y="52"/>
                    </a:lnTo>
                    <a:lnTo>
                      <a:pt x="26" y="56"/>
                    </a:lnTo>
                    <a:lnTo>
                      <a:pt x="22" y="58"/>
                    </a:lnTo>
                    <a:lnTo>
                      <a:pt x="18" y="60"/>
                    </a:lnTo>
                    <a:lnTo>
                      <a:pt x="14" y="58"/>
                    </a:lnTo>
                    <a:lnTo>
                      <a:pt x="8" y="56"/>
                    </a:lnTo>
                    <a:lnTo>
                      <a:pt x="6" y="50"/>
                    </a:lnTo>
                    <a:lnTo>
                      <a:pt x="2" y="40"/>
                    </a:lnTo>
                    <a:lnTo>
                      <a:pt x="0" y="30"/>
                    </a:lnTo>
                    <a:close/>
                    <a:moveTo>
                      <a:pt x="8" y="30"/>
                    </a:moveTo>
                    <a:lnTo>
                      <a:pt x="10" y="42"/>
                    </a:lnTo>
                    <a:lnTo>
                      <a:pt x="12" y="50"/>
                    </a:lnTo>
                    <a:lnTo>
                      <a:pt x="14" y="54"/>
                    </a:lnTo>
                    <a:lnTo>
                      <a:pt x="16" y="56"/>
                    </a:lnTo>
                    <a:lnTo>
                      <a:pt x="18" y="56"/>
                    </a:lnTo>
                    <a:lnTo>
                      <a:pt x="20" y="56"/>
                    </a:lnTo>
                    <a:lnTo>
                      <a:pt x="24" y="54"/>
                    </a:lnTo>
                    <a:lnTo>
                      <a:pt x="26" y="52"/>
                    </a:lnTo>
                    <a:lnTo>
                      <a:pt x="26" y="48"/>
                    </a:lnTo>
                    <a:lnTo>
                      <a:pt x="28" y="38"/>
                    </a:lnTo>
                    <a:lnTo>
                      <a:pt x="28" y="28"/>
                    </a:lnTo>
                    <a:lnTo>
                      <a:pt x="28" y="18"/>
                    </a:lnTo>
                    <a:lnTo>
                      <a:pt x="26" y="10"/>
                    </a:lnTo>
                    <a:lnTo>
                      <a:pt x="26" y="6"/>
                    </a:lnTo>
                    <a:lnTo>
                      <a:pt x="22" y="4"/>
                    </a:lnTo>
                    <a:lnTo>
                      <a:pt x="22" y="2"/>
                    </a:lnTo>
                    <a:lnTo>
                      <a:pt x="18" y="2"/>
                    </a:lnTo>
                    <a:lnTo>
                      <a:pt x="16" y="2"/>
                    </a:lnTo>
                    <a:lnTo>
                      <a:pt x="14" y="4"/>
                    </a:lnTo>
                    <a:lnTo>
                      <a:pt x="12" y="10"/>
                    </a:lnTo>
                    <a:lnTo>
                      <a:pt x="10" y="16"/>
                    </a:lnTo>
                    <a:lnTo>
                      <a:pt x="10" y="24"/>
                    </a:lnTo>
                    <a:lnTo>
                      <a:pt x="8" y="30"/>
                    </a:lnTo>
                    <a:close/>
                  </a:path>
                </a:pathLst>
              </a:custGeom>
              <a:solidFill>
                <a:srgbClr val="000000"/>
              </a:solidFill>
              <a:ln w="0">
                <a:solidFill>
                  <a:srgbClr val="000000"/>
                </a:solidFill>
                <a:round/>
                <a:headEnd/>
                <a:tailEnd/>
              </a:ln>
            </p:spPr>
            <p:txBody>
              <a:bodyPr/>
              <a:lstStyle/>
              <a:p>
                <a:endParaRPr lang="en-CA"/>
              </a:p>
            </p:txBody>
          </p:sp>
        </p:grpSp>
        <p:sp>
          <p:nvSpPr>
            <p:cNvPr id="21524" name="Rectangle 225"/>
            <p:cNvSpPr>
              <a:spLocks noChangeArrowheads="1"/>
            </p:cNvSpPr>
            <p:nvPr/>
          </p:nvSpPr>
          <p:spPr bwMode="auto">
            <a:xfrm>
              <a:off x="4200" y="2880"/>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525" name="Rectangle 226"/>
            <p:cNvSpPr>
              <a:spLocks noChangeArrowheads="1"/>
            </p:cNvSpPr>
            <p:nvPr/>
          </p:nvSpPr>
          <p:spPr bwMode="auto">
            <a:xfrm>
              <a:off x="1552" y="2984"/>
              <a:ext cx="2650" cy="4"/>
            </a:xfrm>
            <a:prstGeom prst="rect">
              <a:avLst/>
            </a:prstGeom>
            <a:solidFill>
              <a:srgbClr val="000000"/>
            </a:solidFill>
            <a:ln w="0">
              <a:solidFill>
                <a:srgbClr val="000000"/>
              </a:solidFill>
              <a:miter lim="800000"/>
              <a:headEnd/>
              <a:tailEnd/>
            </a:ln>
          </p:spPr>
          <p:txBody>
            <a:bodyPr/>
            <a:lstStyle/>
            <a:p>
              <a:endParaRPr lang="en-US"/>
            </a:p>
          </p:txBody>
        </p:sp>
      </p:grpSp>
      <p:sp>
        <p:nvSpPr>
          <p:cNvPr id="398563" name="Rectangle 227"/>
          <p:cNvSpPr>
            <a:spLocks noChangeArrowheads="1"/>
          </p:cNvSpPr>
          <p:nvPr/>
        </p:nvSpPr>
        <p:spPr bwMode="auto">
          <a:xfrm>
            <a:off x="228600" y="1676400"/>
            <a:ext cx="1676400" cy="609600"/>
          </a:xfrm>
          <a:prstGeom prst="rect">
            <a:avLst/>
          </a:prstGeom>
          <a:noFill/>
          <a:ln w="9525">
            <a:noFill/>
            <a:miter lim="800000"/>
            <a:headEnd/>
            <a:tailEnd/>
          </a:ln>
        </p:spPr>
        <p:txBody>
          <a:bodyPr/>
          <a:lstStyle/>
          <a:p>
            <a:pPr marL="342900" indent="-342900">
              <a:lnSpc>
                <a:spcPct val="90000"/>
              </a:lnSpc>
              <a:spcBef>
                <a:spcPct val="20000"/>
              </a:spcBef>
            </a:pPr>
            <a:r>
              <a:rPr lang="en-US" sz="2800" b="1">
                <a:latin typeface="Comic Sans MS" pitchFamily="66" charset="0"/>
              </a:rPr>
              <a:t>Counts</a:t>
            </a:r>
            <a:endParaRPr lang="en-US" sz="2800">
              <a:latin typeface="Comic Sans MS" pitchFamily="66" charset="0"/>
            </a:endParaRPr>
          </a:p>
        </p:txBody>
      </p:sp>
      <p:graphicFrame>
        <p:nvGraphicFramePr>
          <p:cNvPr id="21509" name="Object 229"/>
          <p:cNvGraphicFramePr>
            <a:graphicFrameLocks noChangeAspect="1"/>
          </p:cNvGraphicFramePr>
          <p:nvPr/>
        </p:nvGraphicFramePr>
        <p:xfrm>
          <a:off x="2133600" y="685800"/>
          <a:ext cx="482600" cy="331788"/>
        </p:xfrm>
        <a:graphic>
          <a:graphicData uri="http://schemas.openxmlformats.org/presentationml/2006/ole">
            <p:oleObj spid="_x0000_s146437" name="Equation" r:id="rId7" imgW="203040" imgH="139680" progId="Equation.3">
              <p:embed/>
            </p:oleObj>
          </a:graphicData>
        </a:graphic>
      </p:graphicFrame>
      <p:graphicFrame>
        <p:nvGraphicFramePr>
          <p:cNvPr id="21510" name="Object 230"/>
          <p:cNvGraphicFramePr>
            <a:graphicFrameLocks noChangeAspect="1"/>
          </p:cNvGraphicFramePr>
          <p:nvPr/>
        </p:nvGraphicFramePr>
        <p:xfrm>
          <a:off x="990600" y="1371600"/>
          <a:ext cx="842963" cy="357188"/>
        </p:xfrm>
        <a:graphic>
          <a:graphicData uri="http://schemas.openxmlformats.org/presentationml/2006/ole">
            <p:oleObj spid="_x0000_s146438" name="Equation" r:id="rId8" imgW="330120" imgH="139680" progId="Equation.3">
              <p:embed/>
            </p:oleObj>
          </a:graphicData>
        </a:graphic>
      </p:graphicFrame>
      <p:sp>
        <p:nvSpPr>
          <p:cNvPr id="21520" name="Line 231"/>
          <p:cNvSpPr>
            <a:spLocks noChangeShapeType="1"/>
          </p:cNvSpPr>
          <p:nvPr/>
        </p:nvSpPr>
        <p:spPr bwMode="auto">
          <a:xfrm>
            <a:off x="8077200" y="1143000"/>
            <a:ext cx="609600" cy="0"/>
          </a:xfrm>
          <a:prstGeom prst="line">
            <a:avLst/>
          </a:prstGeom>
          <a:noFill/>
          <a:ln w="9525">
            <a:solidFill>
              <a:schemeClr val="tx1"/>
            </a:solidFill>
            <a:prstDash val="dash"/>
            <a:round/>
            <a:headEnd/>
            <a:tailEnd/>
          </a:ln>
        </p:spPr>
        <p:txBody>
          <a:bodyPr/>
          <a:lstStyle/>
          <a:p>
            <a:endParaRPr lang="en-CA"/>
          </a:p>
        </p:txBody>
      </p:sp>
      <p:sp>
        <p:nvSpPr>
          <p:cNvPr id="21521" name="Line 232"/>
          <p:cNvSpPr>
            <a:spLocks noChangeShapeType="1"/>
          </p:cNvSpPr>
          <p:nvPr/>
        </p:nvSpPr>
        <p:spPr bwMode="auto">
          <a:xfrm>
            <a:off x="1981200" y="3200400"/>
            <a:ext cx="0" cy="609600"/>
          </a:xfrm>
          <a:prstGeom prst="line">
            <a:avLst/>
          </a:prstGeom>
          <a:noFill/>
          <a:ln w="9525">
            <a:solidFill>
              <a:schemeClr val="tx1"/>
            </a:solidFill>
            <a:prstDash val="dash"/>
            <a:round/>
            <a:headEnd/>
            <a:tailEnd/>
          </a:ln>
        </p:spPr>
        <p:txBody>
          <a:bodyPr/>
          <a:lstStyle/>
          <a:p>
            <a:endParaRPr lang="en-CA"/>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4" presetClass="entr" presetSubtype="0" fill="hold" grpId="0" nodeType="clickEffect">
                                  <p:stCondLst>
                                    <p:cond delay="0"/>
                                  </p:stCondLst>
                                  <p:childTnLst>
                                    <p:set>
                                      <p:cBhvr>
                                        <p:cTn id="6" dur="1" fill="hold">
                                          <p:stCondLst>
                                            <p:cond delay="0"/>
                                          </p:stCondLst>
                                        </p:cTn>
                                        <p:tgtEl>
                                          <p:spTgt spid="398563">
                                            <p:txEl>
                                              <p:pRg st="0" end="0"/>
                                            </p:txEl>
                                          </p:spTgt>
                                        </p:tgtEl>
                                        <p:attrNameLst>
                                          <p:attrName>style.visibility</p:attrName>
                                        </p:attrNameLst>
                                      </p:cBhvr>
                                      <p:to>
                                        <p:strVal val="visible"/>
                                      </p:to>
                                    </p:set>
                                    <p:anim to="" calcmode="lin" valueType="num">
                                      <p:cBhvr>
                                        <p:cTn id="7" dur="1" fill="hold"/>
                                        <p:tgtEl>
                                          <p:spTgt spid="398563">
                                            <p:txEl>
                                              <p:pRg st="0" end="0"/>
                                            </p:txEl>
                                          </p:spTgt>
                                        </p:tgtEl>
                                        <p:attrNameLst>
                                          <p:attrName/>
                                        </p:attrNameLst>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8563" grpId="0" build="p"/>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746" name="Date Placeholder 3"/>
          <p:cNvSpPr>
            <a:spLocks noGrp="1"/>
          </p:cNvSpPr>
          <p:nvPr>
            <p:ph type="dt" sz="quarter" idx="10"/>
          </p:nvPr>
        </p:nvSpPr>
        <p:spPr>
          <a:noFill/>
        </p:spPr>
        <p:txBody>
          <a:bodyPr/>
          <a:lstStyle/>
          <a:p>
            <a:fld id="{2883F790-23A0-45D6-97E0-9BD061D32B1E}" type="datetime1">
              <a:rPr lang="en-US" smtClean="0"/>
              <a:pPr/>
              <a:t>1/21/2013</a:t>
            </a:fld>
            <a:endParaRPr lang="en-US" smtClean="0"/>
          </a:p>
        </p:txBody>
      </p:sp>
      <p:sp>
        <p:nvSpPr>
          <p:cNvPr id="31747" name="Footer Placeholder 4"/>
          <p:cNvSpPr>
            <a:spLocks noGrp="1"/>
          </p:cNvSpPr>
          <p:nvPr>
            <p:ph type="ftr" sz="quarter" idx="11"/>
          </p:nvPr>
        </p:nvSpPr>
        <p:spPr>
          <a:noFill/>
        </p:spPr>
        <p:txBody>
          <a:bodyPr/>
          <a:lstStyle/>
          <a:p>
            <a:r>
              <a:rPr lang="en-US" smtClean="0"/>
              <a:t>CPSC503 Winter 2012</a:t>
            </a:r>
          </a:p>
        </p:txBody>
      </p:sp>
      <p:sp>
        <p:nvSpPr>
          <p:cNvPr id="31748" name="Slide Number Placeholder 5"/>
          <p:cNvSpPr>
            <a:spLocks noGrp="1"/>
          </p:cNvSpPr>
          <p:nvPr>
            <p:ph type="sldNum" sz="quarter" idx="12"/>
          </p:nvPr>
        </p:nvSpPr>
        <p:spPr>
          <a:noFill/>
        </p:spPr>
        <p:txBody>
          <a:bodyPr/>
          <a:lstStyle/>
          <a:p>
            <a:fld id="{A46A2E7D-39E9-491B-B724-21E819BEC420}" type="slidenum">
              <a:rPr lang="en-US" smtClean="0"/>
              <a:pPr/>
              <a:t>4</a:t>
            </a:fld>
            <a:endParaRPr lang="en-US" smtClean="0"/>
          </a:p>
        </p:txBody>
      </p:sp>
      <p:sp>
        <p:nvSpPr>
          <p:cNvPr id="31749" name="Rectangle 2"/>
          <p:cNvSpPr>
            <a:spLocks noGrp="1" noChangeArrowheads="1"/>
          </p:cNvSpPr>
          <p:nvPr>
            <p:ph type="title"/>
          </p:nvPr>
        </p:nvSpPr>
        <p:spPr>
          <a:xfrm>
            <a:off x="685800" y="0"/>
            <a:ext cx="7772400" cy="1143000"/>
          </a:xfrm>
        </p:spPr>
        <p:txBody>
          <a:bodyPr/>
          <a:lstStyle/>
          <a:p>
            <a:pPr eaLnBrk="1" hangingPunct="1"/>
            <a:r>
              <a:rPr lang="en-US" smtClean="0"/>
              <a:t>Multiple Spelling Errors</a:t>
            </a:r>
          </a:p>
        </p:txBody>
      </p:sp>
      <p:sp>
        <p:nvSpPr>
          <p:cNvPr id="31750" name="Rectangle 3"/>
          <p:cNvSpPr>
            <a:spLocks noGrp="1" noChangeArrowheads="1"/>
          </p:cNvSpPr>
          <p:nvPr>
            <p:ph type="body" idx="1"/>
          </p:nvPr>
        </p:nvSpPr>
        <p:spPr>
          <a:xfrm>
            <a:off x="685800" y="914400"/>
            <a:ext cx="7772400" cy="2667000"/>
          </a:xfrm>
        </p:spPr>
        <p:txBody>
          <a:bodyPr/>
          <a:lstStyle/>
          <a:p>
            <a:pPr eaLnBrk="1" hangingPunct="1"/>
            <a:r>
              <a:rPr lang="en-US" smtClean="0">
                <a:solidFill>
                  <a:schemeClr val="accent2"/>
                </a:solidFill>
              </a:rPr>
              <a:t>(BEFORE)</a:t>
            </a:r>
            <a:r>
              <a:rPr lang="en-US" smtClean="0"/>
              <a:t> Given O collect all the w</a:t>
            </a:r>
            <a:r>
              <a:rPr lang="en-US" baseline="-25000" smtClean="0"/>
              <a:t>i</a:t>
            </a:r>
            <a:r>
              <a:rPr lang="en-US" smtClean="0"/>
              <a:t> that could have generated O by </a:t>
            </a:r>
            <a:r>
              <a:rPr lang="en-US" smtClean="0">
                <a:solidFill>
                  <a:schemeClr val="accent2"/>
                </a:solidFill>
              </a:rPr>
              <a:t>one error</a:t>
            </a:r>
            <a:r>
              <a:rPr lang="en-US" smtClean="0"/>
              <a:t>…….</a:t>
            </a:r>
          </a:p>
          <a:p>
            <a:pPr eaLnBrk="1" hangingPunct="1"/>
            <a:r>
              <a:rPr lang="en-US" smtClean="0">
                <a:solidFill>
                  <a:schemeClr val="accent2"/>
                </a:solidFill>
              </a:rPr>
              <a:t>(NOW)</a:t>
            </a:r>
            <a:r>
              <a:rPr lang="en-US" smtClean="0"/>
              <a:t> Given O collect all the w</a:t>
            </a:r>
            <a:r>
              <a:rPr lang="en-US" baseline="-25000" smtClean="0"/>
              <a:t>i</a:t>
            </a:r>
            <a:r>
              <a:rPr lang="en-US" smtClean="0"/>
              <a:t> that could have generated O by </a:t>
            </a:r>
            <a:r>
              <a:rPr lang="en-US" smtClean="0">
                <a:solidFill>
                  <a:schemeClr val="accent2"/>
                </a:solidFill>
              </a:rPr>
              <a:t>1..k errors</a:t>
            </a:r>
            <a:r>
              <a:rPr lang="en-US" smtClean="0"/>
              <a:t> </a:t>
            </a:r>
          </a:p>
          <a:p>
            <a:pPr eaLnBrk="1" hangingPunct="1">
              <a:buFontTx/>
              <a:buNone/>
            </a:pPr>
            <a:endParaRPr lang="en-US" baseline="-25000" smtClean="0"/>
          </a:p>
        </p:txBody>
      </p:sp>
      <p:sp>
        <p:nvSpPr>
          <p:cNvPr id="36872" name="Rectangle 6"/>
          <p:cNvSpPr>
            <a:spLocks noChangeArrowheads="1"/>
          </p:cNvSpPr>
          <p:nvPr/>
        </p:nvSpPr>
        <p:spPr bwMode="auto">
          <a:xfrm>
            <a:off x="609600" y="3124200"/>
            <a:ext cx="8229600" cy="2209800"/>
          </a:xfrm>
          <a:prstGeom prst="rect">
            <a:avLst/>
          </a:prstGeom>
          <a:noFill/>
          <a:ln w="9525">
            <a:noFill/>
            <a:miter lim="800000"/>
            <a:headEnd/>
            <a:tailEnd/>
          </a:ln>
        </p:spPr>
        <p:txBody>
          <a:bodyPr/>
          <a:lstStyle/>
          <a:p>
            <a:pPr marL="342900" indent="-342900">
              <a:spcBef>
                <a:spcPct val="20000"/>
              </a:spcBef>
              <a:defRPr/>
            </a:pPr>
            <a:r>
              <a:rPr lang="en-US" sz="2800" b="1" dirty="0">
                <a:solidFill>
                  <a:schemeClr val="accent2"/>
                </a:solidFill>
                <a:latin typeface="Comic Sans MS" pitchFamily="66" charset="0"/>
              </a:rPr>
              <a:t>How? (</a:t>
            </a:r>
            <a:r>
              <a:rPr lang="en-US" sz="2800" b="1" dirty="0">
                <a:solidFill>
                  <a:schemeClr val="tx2"/>
                </a:solidFill>
                <a:latin typeface="Comic Sans MS" pitchFamily="66" charset="0"/>
              </a:rPr>
              <a:t>for two errors</a:t>
            </a:r>
            <a:r>
              <a:rPr lang="en-US" sz="2800" b="1" dirty="0">
                <a:solidFill>
                  <a:schemeClr val="accent2"/>
                </a:solidFill>
                <a:latin typeface="Comic Sans MS" pitchFamily="66" charset="0"/>
              </a:rPr>
              <a:t>): </a:t>
            </a:r>
            <a:r>
              <a:rPr lang="en-US" sz="2800" b="1" dirty="0">
                <a:solidFill>
                  <a:schemeClr val="tx2"/>
                </a:solidFill>
                <a:latin typeface="Comic Sans MS" pitchFamily="66" charset="0"/>
              </a:rPr>
              <a:t>Collect all the </a:t>
            </a:r>
            <a:r>
              <a:rPr lang="en-US" sz="2800" b="1" dirty="0">
                <a:solidFill>
                  <a:schemeClr val="accent2"/>
                </a:solidFill>
                <a:latin typeface="Comic Sans MS" pitchFamily="66" charset="0"/>
              </a:rPr>
              <a:t>strings </a:t>
            </a:r>
            <a:r>
              <a:rPr lang="en-US" sz="2800" b="1" dirty="0">
                <a:solidFill>
                  <a:schemeClr val="tx2"/>
                </a:solidFill>
                <a:latin typeface="Comic Sans MS" pitchFamily="66" charset="0"/>
              </a:rPr>
              <a:t>that could have generated O</a:t>
            </a:r>
            <a:r>
              <a:rPr lang="en-US" sz="2800" b="1" dirty="0">
                <a:solidFill>
                  <a:schemeClr val="accent2"/>
                </a:solidFill>
                <a:latin typeface="Comic Sans MS" pitchFamily="66" charset="0"/>
              </a:rPr>
              <a:t> by one error, then collect</a:t>
            </a:r>
            <a:r>
              <a:rPr lang="en-US" sz="2800" b="1" kern="0" dirty="0">
                <a:solidFill>
                  <a:srgbClr val="000000"/>
                </a:solidFill>
                <a:latin typeface="Comic Sans MS"/>
              </a:rPr>
              <a:t> all the </a:t>
            </a:r>
            <a:r>
              <a:rPr lang="en-US" sz="2800" b="1" kern="0" dirty="0" err="1">
                <a:solidFill>
                  <a:srgbClr val="000000"/>
                </a:solidFill>
                <a:latin typeface="Comic Sans MS"/>
              </a:rPr>
              <a:t>w</a:t>
            </a:r>
            <a:r>
              <a:rPr lang="en-US" sz="2800" b="1" kern="0" baseline="-25000" dirty="0" err="1">
                <a:solidFill>
                  <a:srgbClr val="000000"/>
                </a:solidFill>
                <a:latin typeface="Comic Sans MS"/>
              </a:rPr>
              <a:t>i</a:t>
            </a:r>
            <a:r>
              <a:rPr lang="en-US" sz="2800" b="1" kern="0" dirty="0">
                <a:solidFill>
                  <a:srgbClr val="000000"/>
                </a:solidFill>
                <a:latin typeface="Comic Sans MS"/>
              </a:rPr>
              <a:t> that could have </a:t>
            </a:r>
            <a:r>
              <a:rPr lang="en-US" sz="2800" b="1" kern="0">
                <a:solidFill>
                  <a:srgbClr val="000000"/>
                </a:solidFill>
                <a:latin typeface="Comic Sans MS"/>
              </a:rPr>
              <a:t>generated </a:t>
            </a:r>
            <a:r>
              <a:rPr lang="en-US" sz="2800" b="1" kern="0" smtClean="0">
                <a:solidFill>
                  <a:srgbClr val="000000"/>
                </a:solidFill>
                <a:latin typeface="Comic Sans MS"/>
              </a:rPr>
              <a:t>each of </a:t>
            </a:r>
            <a:r>
              <a:rPr lang="en-US" sz="2800" b="1" kern="0" dirty="0">
                <a:solidFill>
                  <a:srgbClr val="000000"/>
                </a:solidFill>
                <a:latin typeface="Comic Sans MS"/>
              </a:rPr>
              <a:t>those strings by </a:t>
            </a:r>
            <a:r>
              <a:rPr lang="en-US" sz="2800" b="1" kern="0" dirty="0">
                <a:solidFill>
                  <a:srgbClr val="3333CC"/>
                </a:solidFill>
                <a:latin typeface="Comic Sans MS"/>
              </a:rPr>
              <a:t>one error</a:t>
            </a:r>
            <a:r>
              <a:rPr lang="en-US" sz="2800" b="1" dirty="0">
                <a:solidFill>
                  <a:schemeClr val="accent2"/>
                </a:solidFill>
                <a:latin typeface="Comic Sans MS" pitchFamily="66" charset="0"/>
              </a:rPr>
              <a:t> </a:t>
            </a:r>
          </a:p>
          <a:p>
            <a:pPr marL="342900" indent="-342900">
              <a:spcBef>
                <a:spcPct val="20000"/>
              </a:spcBef>
              <a:defRPr/>
            </a:pPr>
            <a:r>
              <a:rPr lang="en-US" sz="2800" b="1" baseline="-25000" dirty="0">
                <a:solidFill>
                  <a:schemeClr val="accent2"/>
                </a:solidFill>
                <a:latin typeface="Comic Sans MS" pitchFamily="66" charset="0"/>
              </a:rPr>
              <a:t>Etc.</a:t>
            </a:r>
            <a:endParaRPr lang="en-US" sz="2800" b="1" baseline="-25000" dirty="0">
              <a:latin typeface="Comic Sans MS" pitchFamily="66" charset="0"/>
            </a:endParaRPr>
          </a:p>
        </p:txBody>
      </p:sp>
    </p:spTree>
  </p:cSld>
  <p:clrMapOvr>
    <a:masterClrMapping/>
  </p:clrMapOvr>
  <p:timing>
    <p:tnLst>
      <p:par>
        <p:cTn id="1" dur="indefinite" restart="never" nodeType="tmRoot"/>
      </p:par>
    </p:tn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6" name="Date Placeholder 3"/>
          <p:cNvSpPr>
            <a:spLocks noGrp="1"/>
          </p:cNvSpPr>
          <p:nvPr>
            <p:ph type="dt" sz="quarter" idx="10"/>
          </p:nvPr>
        </p:nvSpPr>
        <p:spPr>
          <a:noFill/>
        </p:spPr>
        <p:txBody>
          <a:bodyPr/>
          <a:lstStyle/>
          <a:p>
            <a:fld id="{6054282E-C036-45CD-90AB-A2E83CC2537E}" type="datetime1">
              <a:rPr lang="en-US" smtClean="0"/>
              <a:pPr/>
              <a:t>1/21/2013</a:t>
            </a:fld>
            <a:endParaRPr lang="en-US"/>
          </a:p>
        </p:txBody>
      </p:sp>
      <p:sp>
        <p:nvSpPr>
          <p:cNvPr id="22537" name="Footer Placeholder 4"/>
          <p:cNvSpPr>
            <a:spLocks noGrp="1"/>
          </p:cNvSpPr>
          <p:nvPr>
            <p:ph type="ftr" sz="quarter" idx="11"/>
          </p:nvPr>
        </p:nvSpPr>
        <p:spPr>
          <a:noFill/>
        </p:spPr>
        <p:txBody>
          <a:bodyPr/>
          <a:lstStyle/>
          <a:p>
            <a:r>
              <a:rPr lang="en-US" smtClean="0"/>
              <a:t>CPSC503 Winter 2012</a:t>
            </a:r>
            <a:endParaRPr lang="en-US"/>
          </a:p>
        </p:txBody>
      </p:sp>
      <p:sp>
        <p:nvSpPr>
          <p:cNvPr id="22538" name="Slide Number Placeholder 5"/>
          <p:cNvSpPr>
            <a:spLocks noGrp="1"/>
          </p:cNvSpPr>
          <p:nvPr>
            <p:ph type="sldNum" sz="quarter" idx="12"/>
          </p:nvPr>
        </p:nvSpPr>
        <p:spPr>
          <a:noFill/>
        </p:spPr>
        <p:txBody>
          <a:bodyPr/>
          <a:lstStyle/>
          <a:p>
            <a:fld id="{83E53B92-CA4F-442D-9FC7-9B3B503A2632}" type="slidenum">
              <a:rPr lang="en-US" smtClean="0"/>
              <a:pPr/>
              <a:t>40</a:t>
            </a:fld>
            <a:endParaRPr lang="en-US" smtClean="0"/>
          </a:p>
        </p:txBody>
      </p:sp>
      <p:sp>
        <p:nvSpPr>
          <p:cNvPr id="22539" name="Rectangle 2"/>
          <p:cNvSpPr>
            <a:spLocks noGrp="1" noChangeArrowheads="1"/>
          </p:cNvSpPr>
          <p:nvPr>
            <p:ph type="title"/>
          </p:nvPr>
        </p:nvSpPr>
        <p:spPr>
          <a:xfrm>
            <a:off x="762000" y="0"/>
            <a:ext cx="7772400" cy="1143000"/>
          </a:xfrm>
        </p:spPr>
        <p:txBody>
          <a:bodyPr/>
          <a:lstStyle/>
          <a:p>
            <a:pPr eaLnBrk="1" hangingPunct="1"/>
            <a:r>
              <a:rPr lang="en-US" sz="3600" smtClean="0"/>
              <a:t>BERP Original vs. Add-one smoothed Counts</a:t>
            </a:r>
          </a:p>
        </p:txBody>
      </p:sp>
      <p:grpSp>
        <p:nvGrpSpPr>
          <p:cNvPr id="2" name="Group 3"/>
          <p:cNvGrpSpPr>
            <a:grpSpLocks noChangeAspect="1"/>
          </p:cNvGrpSpPr>
          <p:nvPr/>
        </p:nvGrpSpPr>
        <p:grpSpPr bwMode="auto">
          <a:xfrm>
            <a:off x="1371600" y="1143000"/>
            <a:ext cx="6165850" cy="2085975"/>
            <a:chOff x="1544" y="2092"/>
            <a:chExt cx="2672" cy="904"/>
          </a:xfrm>
        </p:grpSpPr>
        <p:sp>
          <p:nvSpPr>
            <p:cNvPr id="22810" name="AutoShape 4"/>
            <p:cNvSpPr>
              <a:spLocks noChangeAspect="1" noChangeArrowheads="1" noTextEdit="1"/>
            </p:cNvSpPr>
            <p:nvPr/>
          </p:nvSpPr>
          <p:spPr bwMode="auto">
            <a:xfrm>
              <a:off x="1544" y="2092"/>
              <a:ext cx="2672" cy="904"/>
            </a:xfrm>
            <a:prstGeom prst="rect">
              <a:avLst/>
            </a:prstGeom>
            <a:noFill/>
            <a:ln w="9525">
              <a:noFill/>
              <a:miter lim="800000"/>
              <a:headEnd/>
              <a:tailEnd/>
            </a:ln>
          </p:spPr>
          <p:txBody>
            <a:bodyPr/>
            <a:lstStyle/>
            <a:p>
              <a:endParaRPr lang="en-CA"/>
            </a:p>
          </p:txBody>
        </p:sp>
        <p:grpSp>
          <p:nvGrpSpPr>
            <p:cNvPr id="3" name="Group 5"/>
            <p:cNvGrpSpPr>
              <a:grpSpLocks/>
            </p:cNvGrpSpPr>
            <p:nvPr/>
          </p:nvGrpSpPr>
          <p:grpSpPr bwMode="auto">
            <a:xfrm>
              <a:off x="1544" y="2092"/>
              <a:ext cx="2672" cy="904"/>
              <a:chOff x="1544" y="2092"/>
              <a:chExt cx="2672" cy="904"/>
            </a:xfrm>
          </p:grpSpPr>
          <p:sp>
            <p:nvSpPr>
              <p:cNvPr id="22814" name="Rectangle 6"/>
              <p:cNvSpPr>
                <a:spLocks noChangeArrowheads="1"/>
              </p:cNvSpPr>
              <p:nvPr/>
            </p:nvSpPr>
            <p:spPr bwMode="auto">
              <a:xfrm>
                <a:off x="1544" y="2092"/>
                <a:ext cx="2672" cy="904"/>
              </a:xfrm>
              <a:prstGeom prst="rect">
                <a:avLst/>
              </a:prstGeom>
              <a:noFill/>
              <a:ln w="0">
                <a:solidFill>
                  <a:srgbClr val="000000"/>
                </a:solidFill>
                <a:miter lim="800000"/>
                <a:headEnd/>
                <a:tailEnd/>
              </a:ln>
            </p:spPr>
            <p:txBody>
              <a:bodyPr/>
              <a:lstStyle/>
              <a:p>
                <a:endParaRPr lang="en-US"/>
              </a:p>
            </p:txBody>
          </p:sp>
          <p:sp>
            <p:nvSpPr>
              <p:cNvPr id="22815" name="Rectangle 7"/>
              <p:cNvSpPr>
                <a:spLocks noChangeArrowheads="1"/>
              </p:cNvSpPr>
              <p:nvPr/>
            </p:nvSpPr>
            <p:spPr bwMode="auto">
              <a:xfrm>
                <a:off x="1552" y="2096"/>
                <a:ext cx="2650" cy="4"/>
              </a:xfrm>
              <a:prstGeom prst="rect">
                <a:avLst/>
              </a:prstGeom>
              <a:solidFill>
                <a:srgbClr val="000000"/>
              </a:solidFill>
              <a:ln w="0">
                <a:solidFill>
                  <a:srgbClr val="000000"/>
                </a:solidFill>
                <a:miter lim="800000"/>
                <a:headEnd/>
                <a:tailEnd/>
              </a:ln>
            </p:spPr>
            <p:txBody>
              <a:bodyPr/>
              <a:lstStyle/>
              <a:p>
                <a:endParaRPr lang="en-US"/>
              </a:p>
            </p:txBody>
          </p:sp>
          <p:sp>
            <p:nvSpPr>
              <p:cNvPr id="22816" name="Rectangle 8"/>
              <p:cNvSpPr>
                <a:spLocks noChangeArrowheads="1"/>
              </p:cNvSpPr>
              <p:nvPr/>
            </p:nvSpPr>
            <p:spPr bwMode="auto">
              <a:xfrm>
                <a:off x="1552" y="2104"/>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817" name="Rectangle 9"/>
              <p:cNvSpPr>
                <a:spLocks noChangeArrowheads="1"/>
              </p:cNvSpPr>
              <p:nvPr/>
            </p:nvSpPr>
            <p:spPr bwMode="auto">
              <a:xfrm>
                <a:off x="1888" y="2104"/>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818" name="Rectangle 10"/>
              <p:cNvSpPr>
                <a:spLocks noChangeArrowheads="1"/>
              </p:cNvSpPr>
              <p:nvPr/>
            </p:nvSpPr>
            <p:spPr bwMode="auto">
              <a:xfrm>
                <a:off x="1904" y="2104"/>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819" name="Freeform 11"/>
              <p:cNvSpPr>
                <a:spLocks/>
              </p:cNvSpPr>
              <p:nvPr/>
            </p:nvSpPr>
            <p:spPr bwMode="auto">
              <a:xfrm>
                <a:off x="2044" y="2118"/>
                <a:ext cx="26" cy="60"/>
              </a:xfrm>
              <a:custGeom>
                <a:avLst/>
                <a:gdLst>
                  <a:gd name="T0" fmla="*/ 26 w 26"/>
                  <a:gd name="T1" fmla="*/ 58 h 60"/>
                  <a:gd name="T2" fmla="*/ 26 w 26"/>
                  <a:gd name="T3" fmla="*/ 60 h 60"/>
                  <a:gd name="T4" fmla="*/ 0 w 26"/>
                  <a:gd name="T5" fmla="*/ 60 h 60"/>
                  <a:gd name="T6" fmla="*/ 0 w 26"/>
                  <a:gd name="T7" fmla="*/ 58 h 60"/>
                  <a:gd name="T8" fmla="*/ 2 w 26"/>
                  <a:gd name="T9" fmla="*/ 58 h 60"/>
                  <a:gd name="T10" fmla="*/ 6 w 26"/>
                  <a:gd name="T11" fmla="*/ 58 h 60"/>
                  <a:gd name="T12" fmla="*/ 8 w 26"/>
                  <a:gd name="T13" fmla="*/ 56 h 60"/>
                  <a:gd name="T14" fmla="*/ 8 w 26"/>
                  <a:gd name="T15" fmla="*/ 54 h 60"/>
                  <a:gd name="T16" fmla="*/ 8 w 26"/>
                  <a:gd name="T17" fmla="*/ 50 h 60"/>
                  <a:gd name="T18" fmla="*/ 8 w 26"/>
                  <a:gd name="T19" fmla="*/ 10 h 60"/>
                  <a:gd name="T20" fmla="*/ 8 w 26"/>
                  <a:gd name="T21" fmla="*/ 6 h 60"/>
                  <a:gd name="T22" fmla="*/ 8 w 26"/>
                  <a:gd name="T23" fmla="*/ 4 h 60"/>
                  <a:gd name="T24" fmla="*/ 8 w 26"/>
                  <a:gd name="T25" fmla="*/ 4 h 60"/>
                  <a:gd name="T26" fmla="*/ 6 w 26"/>
                  <a:gd name="T27" fmla="*/ 2 h 60"/>
                  <a:gd name="T28" fmla="*/ 4 w 26"/>
                  <a:gd name="T29" fmla="*/ 2 h 60"/>
                  <a:gd name="T30" fmla="*/ 2 w 26"/>
                  <a:gd name="T31" fmla="*/ 2 h 60"/>
                  <a:gd name="T32" fmla="*/ 0 w 26"/>
                  <a:gd name="T33" fmla="*/ 2 h 60"/>
                  <a:gd name="T34" fmla="*/ 0 w 26"/>
                  <a:gd name="T35" fmla="*/ 0 h 60"/>
                  <a:gd name="T36" fmla="*/ 26 w 26"/>
                  <a:gd name="T37" fmla="*/ 0 h 60"/>
                  <a:gd name="T38" fmla="*/ 26 w 26"/>
                  <a:gd name="T39" fmla="*/ 2 h 60"/>
                  <a:gd name="T40" fmla="*/ 24 w 26"/>
                  <a:gd name="T41" fmla="*/ 2 h 60"/>
                  <a:gd name="T42" fmla="*/ 20 w 26"/>
                  <a:gd name="T43" fmla="*/ 2 h 60"/>
                  <a:gd name="T44" fmla="*/ 18 w 26"/>
                  <a:gd name="T45" fmla="*/ 4 h 60"/>
                  <a:gd name="T46" fmla="*/ 18 w 26"/>
                  <a:gd name="T47" fmla="*/ 6 h 60"/>
                  <a:gd name="T48" fmla="*/ 18 w 26"/>
                  <a:gd name="T49" fmla="*/ 10 h 60"/>
                  <a:gd name="T50" fmla="*/ 18 w 26"/>
                  <a:gd name="T51" fmla="*/ 50 h 60"/>
                  <a:gd name="T52" fmla="*/ 18 w 26"/>
                  <a:gd name="T53" fmla="*/ 52 h 60"/>
                  <a:gd name="T54" fmla="*/ 18 w 26"/>
                  <a:gd name="T55" fmla="*/ 56 h 60"/>
                  <a:gd name="T56" fmla="*/ 18 w 26"/>
                  <a:gd name="T57" fmla="*/ 56 h 60"/>
                  <a:gd name="T58" fmla="*/ 20 w 26"/>
                  <a:gd name="T59" fmla="*/ 58 h 60"/>
                  <a:gd name="T60" fmla="*/ 22 w 26"/>
                  <a:gd name="T61" fmla="*/ 58 h 60"/>
                  <a:gd name="T62" fmla="*/ 24 w 26"/>
                  <a:gd name="T63" fmla="*/ 58 h 60"/>
                  <a:gd name="T64" fmla="*/ 26 w 26"/>
                  <a:gd name="T65" fmla="*/ 58 h 6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6"/>
                  <a:gd name="T100" fmla="*/ 0 h 60"/>
                  <a:gd name="T101" fmla="*/ 26 w 26"/>
                  <a:gd name="T102" fmla="*/ 60 h 6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6" h="60">
                    <a:moveTo>
                      <a:pt x="26" y="58"/>
                    </a:moveTo>
                    <a:lnTo>
                      <a:pt x="26" y="60"/>
                    </a:lnTo>
                    <a:lnTo>
                      <a:pt x="0" y="60"/>
                    </a:lnTo>
                    <a:lnTo>
                      <a:pt x="0" y="58"/>
                    </a:lnTo>
                    <a:lnTo>
                      <a:pt x="2" y="58"/>
                    </a:lnTo>
                    <a:lnTo>
                      <a:pt x="6" y="58"/>
                    </a:lnTo>
                    <a:lnTo>
                      <a:pt x="8" y="56"/>
                    </a:lnTo>
                    <a:lnTo>
                      <a:pt x="8" y="54"/>
                    </a:lnTo>
                    <a:lnTo>
                      <a:pt x="8" y="50"/>
                    </a:lnTo>
                    <a:lnTo>
                      <a:pt x="8" y="10"/>
                    </a:lnTo>
                    <a:lnTo>
                      <a:pt x="8" y="6"/>
                    </a:lnTo>
                    <a:lnTo>
                      <a:pt x="8" y="4"/>
                    </a:lnTo>
                    <a:lnTo>
                      <a:pt x="6" y="2"/>
                    </a:lnTo>
                    <a:lnTo>
                      <a:pt x="4" y="2"/>
                    </a:lnTo>
                    <a:lnTo>
                      <a:pt x="2" y="2"/>
                    </a:lnTo>
                    <a:lnTo>
                      <a:pt x="0" y="2"/>
                    </a:lnTo>
                    <a:lnTo>
                      <a:pt x="0" y="0"/>
                    </a:lnTo>
                    <a:lnTo>
                      <a:pt x="26" y="0"/>
                    </a:lnTo>
                    <a:lnTo>
                      <a:pt x="26" y="2"/>
                    </a:lnTo>
                    <a:lnTo>
                      <a:pt x="24" y="2"/>
                    </a:lnTo>
                    <a:lnTo>
                      <a:pt x="20" y="2"/>
                    </a:lnTo>
                    <a:lnTo>
                      <a:pt x="18" y="4"/>
                    </a:lnTo>
                    <a:lnTo>
                      <a:pt x="18" y="6"/>
                    </a:lnTo>
                    <a:lnTo>
                      <a:pt x="18" y="10"/>
                    </a:lnTo>
                    <a:lnTo>
                      <a:pt x="18" y="50"/>
                    </a:lnTo>
                    <a:lnTo>
                      <a:pt x="18" y="52"/>
                    </a:lnTo>
                    <a:lnTo>
                      <a:pt x="18" y="56"/>
                    </a:lnTo>
                    <a:lnTo>
                      <a:pt x="20" y="58"/>
                    </a:lnTo>
                    <a:lnTo>
                      <a:pt x="22" y="58"/>
                    </a:lnTo>
                    <a:lnTo>
                      <a:pt x="24" y="58"/>
                    </a:lnTo>
                    <a:lnTo>
                      <a:pt x="26" y="58"/>
                    </a:lnTo>
                    <a:close/>
                  </a:path>
                </a:pathLst>
              </a:custGeom>
              <a:solidFill>
                <a:srgbClr val="000000"/>
              </a:solidFill>
              <a:ln w="0">
                <a:solidFill>
                  <a:srgbClr val="000000"/>
                </a:solidFill>
                <a:round/>
                <a:headEnd/>
                <a:tailEnd/>
              </a:ln>
            </p:spPr>
            <p:txBody>
              <a:bodyPr/>
              <a:lstStyle/>
              <a:p>
                <a:endParaRPr lang="en-CA"/>
              </a:p>
            </p:txBody>
          </p:sp>
          <p:sp>
            <p:nvSpPr>
              <p:cNvPr id="22820" name="Rectangle 12"/>
              <p:cNvSpPr>
                <a:spLocks noChangeArrowheads="1"/>
              </p:cNvSpPr>
              <p:nvPr/>
            </p:nvSpPr>
            <p:spPr bwMode="auto">
              <a:xfrm>
                <a:off x="2152" y="2104"/>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821" name="Freeform 13"/>
              <p:cNvSpPr>
                <a:spLocks/>
              </p:cNvSpPr>
              <p:nvPr/>
            </p:nvSpPr>
            <p:spPr bwMode="auto">
              <a:xfrm>
                <a:off x="2294" y="2138"/>
                <a:ext cx="62" cy="40"/>
              </a:xfrm>
              <a:custGeom>
                <a:avLst/>
                <a:gdLst>
                  <a:gd name="T0" fmla="*/ 0 w 62"/>
                  <a:gd name="T1" fmla="*/ 0 h 40"/>
                  <a:gd name="T2" fmla="*/ 16 w 62"/>
                  <a:gd name="T3" fmla="*/ 0 h 40"/>
                  <a:gd name="T4" fmla="*/ 16 w 62"/>
                  <a:gd name="T5" fmla="*/ 0 h 40"/>
                  <a:gd name="T6" fmla="*/ 14 w 62"/>
                  <a:gd name="T7" fmla="*/ 2 h 40"/>
                  <a:gd name="T8" fmla="*/ 12 w 62"/>
                  <a:gd name="T9" fmla="*/ 2 h 40"/>
                  <a:gd name="T10" fmla="*/ 12 w 62"/>
                  <a:gd name="T11" fmla="*/ 2 h 40"/>
                  <a:gd name="T12" fmla="*/ 12 w 62"/>
                  <a:gd name="T13" fmla="*/ 4 h 40"/>
                  <a:gd name="T14" fmla="*/ 12 w 62"/>
                  <a:gd name="T15" fmla="*/ 6 h 40"/>
                  <a:gd name="T16" fmla="*/ 14 w 62"/>
                  <a:gd name="T17" fmla="*/ 8 h 40"/>
                  <a:gd name="T18" fmla="*/ 22 w 62"/>
                  <a:gd name="T19" fmla="*/ 30 h 40"/>
                  <a:gd name="T20" fmla="*/ 30 w 62"/>
                  <a:gd name="T21" fmla="*/ 10 h 40"/>
                  <a:gd name="T22" fmla="*/ 28 w 62"/>
                  <a:gd name="T23" fmla="*/ 6 h 40"/>
                  <a:gd name="T24" fmla="*/ 26 w 62"/>
                  <a:gd name="T25" fmla="*/ 4 h 40"/>
                  <a:gd name="T26" fmla="*/ 26 w 62"/>
                  <a:gd name="T27" fmla="*/ 2 h 40"/>
                  <a:gd name="T28" fmla="*/ 24 w 62"/>
                  <a:gd name="T29" fmla="*/ 2 h 40"/>
                  <a:gd name="T30" fmla="*/ 22 w 62"/>
                  <a:gd name="T31" fmla="*/ 0 h 40"/>
                  <a:gd name="T32" fmla="*/ 22 w 62"/>
                  <a:gd name="T33" fmla="*/ 0 h 40"/>
                  <a:gd name="T34" fmla="*/ 40 w 62"/>
                  <a:gd name="T35" fmla="*/ 0 h 40"/>
                  <a:gd name="T36" fmla="*/ 40 w 62"/>
                  <a:gd name="T37" fmla="*/ 0 h 40"/>
                  <a:gd name="T38" fmla="*/ 38 w 62"/>
                  <a:gd name="T39" fmla="*/ 2 h 40"/>
                  <a:gd name="T40" fmla="*/ 36 w 62"/>
                  <a:gd name="T41" fmla="*/ 2 h 40"/>
                  <a:gd name="T42" fmla="*/ 36 w 62"/>
                  <a:gd name="T43" fmla="*/ 4 h 40"/>
                  <a:gd name="T44" fmla="*/ 36 w 62"/>
                  <a:gd name="T45" fmla="*/ 4 h 40"/>
                  <a:gd name="T46" fmla="*/ 36 w 62"/>
                  <a:gd name="T47" fmla="*/ 6 h 40"/>
                  <a:gd name="T48" fmla="*/ 36 w 62"/>
                  <a:gd name="T49" fmla="*/ 6 h 40"/>
                  <a:gd name="T50" fmla="*/ 46 w 62"/>
                  <a:gd name="T51" fmla="*/ 28 h 40"/>
                  <a:gd name="T52" fmla="*/ 54 w 62"/>
                  <a:gd name="T53" fmla="*/ 8 h 40"/>
                  <a:gd name="T54" fmla="*/ 56 w 62"/>
                  <a:gd name="T55" fmla="*/ 4 h 40"/>
                  <a:gd name="T56" fmla="*/ 56 w 62"/>
                  <a:gd name="T57" fmla="*/ 4 h 40"/>
                  <a:gd name="T58" fmla="*/ 56 w 62"/>
                  <a:gd name="T59" fmla="*/ 2 h 40"/>
                  <a:gd name="T60" fmla="*/ 54 w 62"/>
                  <a:gd name="T61" fmla="*/ 2 h 40"/>
                  <a:gd name="T62" fmla="*/ 52 w 62"/>
                  <a:gd name="T63" fmla="*/ 2 h 40"/>
                  <a:gd name="T64" fmla="*/ 50 w 62"/>
                  <a:gd name="T65" fmla="*/ 0 h 40"/>
                  <a:gd name="T66" fmla="*/ 50 w 62"/>
                  <a:gd name="T67" fmla="*/ 0 h 40"/>
                  <a:gd name="T68" fmla="*/ 62 w 62"/>
                  <a:gd name="T69" fmla="*/ 0 h 40"/>
                  <a:gd name="T70" fmla="*/ 62 w 62"/>
                  <a:gd name="T71" fmla="*/ 0 h 40"/>
                  <a:gd name="T72" fmla="*/ 60 w 62"/>
                  <a:gd name="T73" fmla="*/ 2 h 40"/>
                  <a:gd name="T74" fmla="*/ 56 w 62"/>
                  <a:gd name="T75" fmla="*/ 6 h 40"/>
                  <a:gd name="T76" fmla="*/ 44 w 62"/>
                  <a:gd name="T77" fmla="*/ 40 h 40"/>
                  <a:gd name="T78" fmla="*/ 42 w 62"/>
                  <a:gd name="T79" fmla="*/ 40 h 40"/>
                  <a:gd name="T80" fmla="*/ 32 w 62"/>
                  <a:gd name="T81" fmla="*/ 14 h 40"/>
                  <a:gd name="T82" fmla="*/ 20 w 62"/>
                  <a:gd name="T83" fmla="*/ 40 h 40"/>
                  <a:gd name="T84" fmla="*/ 18 w 62"/>
                  <a:gd name="T85" fmla="*/ 40 h 40"/>
                  <a:gd name="T86" fmla="*/ 6 w 62"/>
                  <a:gd name="T87" fmla="*/ 8 h 40"/>
                  <a:gd name="T88" fmla="*/ 4 w 62"/>
                  <a:gd name="T89" fmla="*/ 4 h 40"/>
                  <a:gd name="T90" fmla="*/ 2 w 62"/>
                  <a:gd name="T91" fmla="*/ 2 h 40"/>
                  <a:gd name="T92" fmla="*/ 2 w 62"/>
                  <a:gd name="T93" fmla="*/ 2 h 40"/>
                  <a:gd name="T94" fmla="*/ 0 w 62"/>
                  <a:gd name="T95" fmla="*/ 0 h 40"/>
                  <a:gd name="T96" fmla="*/ 0 w 62"/>
                  <a:gd name="T97" fmla="*/ 0 h 4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62"/>
                  <a:gd name="T148" fmla="*/ 0 h 40"/>
                  <a:gd name="T149" fmla="*/ 62 w 62"/>
                  <a:gd name="T150" fmla="*/ 40 h 4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62" h="40">
                    <a:moveTo>
                      <a:pt x="0" y="0"/>
                    </a:moveTo>
                    <a:lnTo>
                      <a:pt x="16" y="0"/>
                    </a:lnTo>
                    <a:lnTo>
                      <a:pt x="14" y="2"/>
                    </a:lnTo>
                    <a:lnTo>
                      <a:pt x="12" y="2"/>
                    </a:lnTo>
                    <a:lnTo>
                      <a:pt x="12" y="4"/>
                    </a:lnTo>
                    <a:lnTo>
                      <a:pt x="12" y="6"/>
                    </a:lnTo>
                    <a:lnTo>
                      <a:pt x="14" y="8"/>
                    </a:lnTo>
                    <a:lnTo>
                      <a:pt x="22" y="30"/>
                    </a:lnTo>
                    <a:lnTo>
                      <a:pt x="30" y="10"/>
                    </a:lnTo>
                    <a:lnTo>
                      <a:pt x="28" y="6"/>
                    </a:lnTo>
                    <a:lnTo>
                      <a:pt x="26" y="4"/>
                    </a:lnTo>
                    <a:lnTo>
                      <a:pt x="26" y="2"/>
                    </a:lnTo>
                    <a:lnTo>
                      <a:pt x="24" y="2"/>
                    </a:lnTo>
                    <a:lnTo>
                      <a:pt x="22" y="0"/>
                    </a:lnTo>
                    <a:lnTo>
                      <a:pt x="40" y="0"/>
                    </a:lnTo>
                    <a:lnTo>
                      <a:pt x="38" y="2"/>
                    </a:lnTo>
                    <a:lnTo>
                      <a:pt x="36" y="2"/>
                    </a:lnTo>
                    <a:lnTo>
                      <a:pt x="36" y="4"/>
                    </a:lnTo>
                    <a:lnTo>
                      <a:pt x="36" y="6"/>
                    </a:lnTo>
                    <a:lnTo>
                      <a:pt x="46" y="28"/>
                    </a:lnTo>
                    <a:lnTo>
                      <a:pt x="54" y="8"/>
                    </a:lnTo>
                    <a:lnTo>
                      <a:pt x="56" y="4"/>
                    </a:lnTo>
                    <a:lnTo>
                      <a:pt x="56" y="2"/>
                    </a:lnTo>
                    <a:lnTo>
                      <a:pt x="54" y="2"/>
                    </a:lnTo>
                    <a:lnTo>
                      <a:pt x="52" y="2"/>
                    </a:lnTo>
                    <a:lnTo>
                      <a:pt x="50" y="0"/>
                    </a:lnTo>
                    <a:lnTo>
                      <a:pt x="62" y="0"/>
                    </a:lnTo>
                    <a:lnTo>
                      <a:pt x="60" y="2"/>
                    </a:lnTo>
                    <a:lnTo>
                      <a:pt x="56" y="6"/>
                    </a:lnTo>
                    <a:lnTo>
                      <a:pt x="44" y="40"/>
                    </a:lnTo>
                    <a:lnTo>
                      <a:pt x="42" y="40"/>
                    </a:lnTo>
                    <a:lnTo>
                      <a:pt x="32" y="14"/>
                    </a:lnTo>
                    <a:lnTo>
                      <a:pt x="20" y="40"/>
                    </a:lnTo>
                    <a:lnTo>
                      <a:pt x="18" y="40"/>
                    </a:lnTo>
                    <a:lnTo>
                      <a:pt x="6" y="8"/>
                    </a:lnTo>
                    <a:lnTo>
                      <a:pt x="4" y="4"/>
                    </a:lnTo>
                    <a:lnTo>
                      <a:pt x="2" y="2"/>
                    </a:lnTo>
                    <a:lnTo>
                      <a:pt x="0" y="0"/>
                    </a:lnTo>
                    <a:close/>
                  </a:path>
                </a:pathLst>
              </a:custGeom>
              <a:solidFill>
                <a:srgbClr val="000000"/>
              </a:solidFill>
              <a:ln w="0">
                <a:solidFill>
                  <a:srgbClr val="000000"/>
                </a:solidFill>
                <a:round/>
                <a:headEnd/>
                <a:tailEnd/>
              </a:ln>
            </p:spPr>
            <p:txBody>
              <a:bodyPr/>
              <a:lstStyle/>
              <a:p>
                <a:endParaRPr lang="en-CA"/>
              </a:p>
            </p:txBody>
          </p:sp>
          <p:sp>
            <p:nvSpPr>
              <p:cNvPr id="22822" name="Freeform 14"/>
              <p:cNvSpPr>
                <a:spLocks noEditPoints="1"/>
              </p:cNvSpPr>
              <p:nvPr/>
            </p:nvSpPr>
            <p:spPr bwMode="auto">
              <a:xfrm>
                <a:off x="2358" y="2136"/>
                <a:ext cx="36" cy="42"/>
              </a:xfrm>
              <a:custGeom>
                <a:avLst/>
                <a:gdLst>
                  <a:gd name="T0" fmla="*/ 18 w 36"/>
                  <a:gd name="T1" fmla="*/ 38 h 42"/>
                  <a:gd name="T2" fmla="*/ 14 w 36"/>
                  <a:gd name="T3" fmla="*/ 40 h 42"/>
                  <a:gd name="T4" fmla="*/ 10 w 36"/>
                  <a:gd name="T5" fmla="*/ 42 h 42"/>
                  <a:gd name="T6" fmla="*/ 2 w 36"/>
                  <a:gd name="T7" fmla="*/ 40 h 42"/>
                  <a:gd name="T8" fmla="*/ 0 w 36"/>
                  <a:gd name="T9" fmla="*/ 32 h 42"/>
                  <a:gd name="T10" fmla="*/ 0 w 36"/>
                  <a:gd name="T11" fmla="*/ 28 h 42"/>
                  <a:gd name="T12" fmla="*/ 8 w 36"/>
                  <a:gd name="T13" fmla="*/ 22 h 42"/>
                  <a:gd name="T14" fmla="*/ 22 w 36"/>
                  <a:gd name="T15" fmla="*/ 16 h 42"/>
                  <a:gd name="T16" fmla="*/ 22 w 36"/>
                  <a:gd name="T17" fmla="*/ 10 h 42"/>
                  <a:gd name="T18" fmla="*/ 18 w 36"/>
                  <a:gd name="T19" fmla="*/ 4 h 42"/>
                  <a:gd name="T20" fmla="*/ 12 w 36"/>
                  <a:gd name="T21" fmla="*/ 4 h 42"/>
                  <a:gd name="T22" fmla="*/ 10 w 36"/>
                  <a:gd name="T23" fmla="*/ 6 h 42"/>
                  <a:gd name="T24" fmla="*/ 8 w 36"/>
                  <a:gd name="T25" fmla="*/ 12 h 42"/>
                  <a:gd name="T26" fmla="*/ 8 w 36"/>
                  <a:gd name="T27" fmla="*/ 14 h 42"/>
                  <a:gd name="T28" fmla="*/ 6 w 36"/>
                  <a:gd name="T29" fmla="*/ 16 h 42"/>
                  <a:gd name="T30" fmla="*/ 2 w 36"/>
                  <a:gd name="T31" fmla="*/ 14 h 42"/>
                  <a:gd name="T32" fmla="*/ 2 w 36"/>
                  <a:gd name="T33" fmla="*/ 12 h 42"/>
                  <a:gd name="T34" fmla="*/ 6 w 36"/>
                  <a:gd name="T35" fmla="*/ 4 h 42"/>
                  <a:gd name="T36" fmla="*/ 16 w 36"/>
                  <a:gd name="T37" fmla="*/ 0 h 42"/>
                  <a:gd name="T38" fmla="*/ 24 w 36"/>
                  <a:gd name="T39" fmla="*/ 2 h 42"/>
                  <a:gd name="T40" fmla="*/ 28 w 36"/>
                  <a:gd name="T41" fmla="*/ 6 h 42"/>
                  <a:gd name="T42" fmla="*/ 28 w 36"/>
                  <a:gd name="T43" fmla="*/ 14 h 42"/>
                  <a:gd name="T44" fmla="*/ 28 w 36"/>
                  <a:gd name="T45" fmla="*/ 32 h 42"/>
                  <a:gd name="T46" fmla="*/ 30 w 36"/>
                  <a:gd name="T47" fmla="*/ 36 h 42"/>
                  <a:gd name="T48" fmla="*/ 30 w 36"/>
                  <a:gd name="T49" fmla="*/ 36 h 42"/>
                  <a:gd name="T50" fmla="*/ 32 w 36"/>
                  <a:gd name="T51" fmla="*/ 36 h 42"/>
                  <a:gd name="T52" fmla="*/ 34 w 36"/>
                  <a:gd name="T53" fmla="*/ 36 h 42"/>
                  <a:gd name="T54" fmla="*/ 36 w 36"/>
                  <a:gd name="T55" fmla="*/ 36 h 42"/>
                  <a:gd name="T56" fmla="*/ 26 w 36"/>
                  <a:gd name="T57" fmla="*/ 42 h 42"/>
                  <a:gd name="T58" fmla="*/ 22 w 36"/>
                  <a:gd name="T59" fmla="*/ 40 h 42"/>
                  <a:gd name="T60" fmla="*/ 22 w 36"/>
                  <a:gd name="T61" fmla="*/ 36 h 42"/>
                  <a:gd name="T62" fmla="*/ 22 w 36"/>
                  <a:gd name="T63" fmla="*/ 18 h 42"/>
                  <a:gd name="T64" fmla="*/ 14 w 36"/>
                  <a:gd name="T65" fmla="*/ 22 h 42"/>
                  <a:gd name="T66" fmla="*/ 8 w 36"/>
                  <a:gd name="T67" fmla="*/ 26 h 42"/>
                  <a:gd name="T68" fmla="*/ 6 w 36"/>
                  <a:gd name="T69" fmla="*/ 30 h 42"/>
                  <a:gd name="T70" fmla="*/ 8 w 36"/>
                  <a:gd name="T71" fmla="*/ 34 h 42"/>
                  <a:gd name="T72" fmla="*/ 14 w 36"/>
                  <a:gd name="T73" fmla="*/ 36 h 42"/>
                  <a:gd name="T74" fmla="*/ 22 w 36"/>
                  <a:gd name="T75" fmla="*/ 32 h 4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6"/>
                  <a:gd name="T115" fmla="*/ 0 h 42"/>
                  <a:gd name="T116" fmla="*/ 36 w 36"/>
                  <a:gd name="T117" fmla="*/ 42 h 4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6" h="42">
                    <a:moveTo>
                      <a:pt x="22" y="36"/>
                    </a:moveTo>
                    <a:lnTo>
                      <a:pt x="18" y="38"/>
                    </a:lnTo>
                    <a:lnTo>
                      <a:pt x="16" y="40"/>
                    </a:lnTo>
                    <a:lnTo>
                      <a:pt x="14" y="40"/>
                    </a:lnTo>
                    <a:lnTo>
                      <a:pt x="12" y="42"/>
                    </a:lnTo>
                    <a:lnTo>
                      <a:pt x="10" y="42"/>
                    </a:lnTo>
                    <a:lnTo>
                      <a:pt x="6" y="42"/>
                    </a:lnTo>
                    <a:lnTo>
                      <a:pt x="2" y="40"/>
                    </a:lnTo>
                    <a:lnTo>
                      <a:pt x="0" y="36"/>
                    </a:lnTo>
                    <a:lnTo>
                      <a:pt x="0" y="32"/>
                    </a:lnTo>
                    <a:lnTo>
                      <a:pt x="0" y="30"/>
                    </a:lnTo>
                    <a:lnTo>
                      <a:pt x="0" y="28"/>
                    </a:lnTo>
                    <a:lnTo>
                      <a:pt x="4" y="24"/>
                    </a:lnTo>
                    <a:lnTo>
                      <a:pt x="8" y="22"/>
                    </a:lnTo>
                    <a:lnTo>
                      <a:pt x="12" y="18"/>
                    </a:lnTo>
                    <a:lnTo>
                      <a:pt x="22" y="16"/>
                    </a:lnTo>
                    <a:lnTo>
                      <a:pt x="22" y="14"/>
                    </a:lnTo>
                    <a:lnTo>
                      <a:pt x="22" y="10"/>
                    </a:lnTo>
                    <a:lnTo>
                      <a:pt x="20" y="6"/>
                    </a:lnTo>
                    <a:lnTo>
                      <a:pt x="18" y="4"/>
                    </a:lnTo>
                    <a:lnTo>
                      <a:pt x="14" y="4"/>
                    </a:lnTo>
                    <a:lnTo>
                      <a:pt x="12" y="4"/>
                    </a:lnTo>
                    <a:lnTo>
                      <a:pt x="10" y="6"/>
                    </a:lnTo>
                    <a:lnTo>
                      <a:pt x="8" y="8"/>
                    </a:lnTo>
                    <a:lnTo>
                      <a:pt x="8" y="12"/>
                    </a:lnTo>
                    <a:lnTo>
                      <a:pt x="8" y="14"/>
                    </a:lnTo>
                    <a:lnTo>
                      <a:pt x="6" y="16"/>
                    </a:lnTo>
                    <a:lnTo>
                      <a:pt x="4" y="16"/>
                    </a:lnTo>
                    <a:lnTo>
                      <a:pt x="2" y="14"/>
                    </a:lnTo>
                    <a:lnTo>
                      <a:pt x="2" y="12"/>
                    </a:lnTo>
                    <a:lnTo>
                      <a:pt x="2" y="8"/>
                    </a:lnTo>
                    <a:lnTo>
                      <a:pt x="6" y="4"/>
                    </a:lnTo>
                    <a:lnTo>
                      <a:pt x="10" y="2"/>
                    </a:lnTo>
                    <a:lnTo>
                      <a:pt x="16" y="0"/>
                    </a:lnTo>
                    <a:lnTo>
                      <a:pt x="20" y="2"/>
                    </a:lnTo>
                    <a:lnTo>
                      <a:pt x="24" y="2"/>
                    </a:lnTo>
                    <a:lnTo>
                      <a:pt x="26" y="4"/>
                    </a:lnTo>
                    <a:lnTo>
                      <a:pt x="28" y="6"/>
                    </a:lnTo>
                    <a:lnTo>
                      <a:pt x="28" y="10"/>
                    </a:lnTo>
                    <a:lnTo>
                      <a:pt x="28" y="14"/>
                    </a:lnTo>
                    <a:lnTo>
                      <a:pt x="28" y="28"/>
                    </a:lnTo>
                    <a:lnTo>
                      <a:pt x="28" y="32"/>
                    </a:lnTo>
                    <a:lnTo>
                      <a:pt x="30" y="34"/>
                    </a:lnTo>
                    <a:lnTo>
                      <a:pt x="30" y="36"/>
                    </a:lnTo>
                    <a:lnTo>
                      <a:pt x="32" y="36"/>
                    </a:lnTo>
                    <a:lnTo>
                      <a:pt x="34" y="36"/>
                    </a:lnTo>
                    <a:lnTo>
                      <a:pt x="36" y="34"/>
                    </a:lnTo>
                    <a:lnTo>
                      <a:pt x="36" y="36"/>
                    </a:lnTo>
                    <a:lnTo>
                      <a:pt x="30" y="40"/>
                    </a:lnTo>
                    <a:lnTo>
                      <a:pt x="26" y="42"/>
                    </a:lnTo>
                    <a:lnTo>
                      <a:pt x="24" y="42"/>
                    </a:lnTo>
                    <a:lnTo>
                      <a:pt x="22" y="40"/>
                    </a:lnTo>
                    <a:lnTo>
                      <a:pt x="22" y="38"/>
                    </a:lnTo>
                    <a:lnTo>
                      <a:pt x="22" y="36"/>
                    </a:lnTo>
                    <a:close/>
                    <a:moveTo>
                      <a:pt x="22" y="32"/>
                    </a:moveTo>
                    <a:lnTo>
                      <a:pt x="22" y="18"/>
                    </a:lnTo>
                    <a:lnTo>
                      <a:pt x="16" y="20"/>
                    </a:lnTo>
                    <a:lnTo>
                      <a:pt x="14" y="22"/>
                    </a:lnTo>
                    <a:lnTo>
                      <a:pt x="10" y="24"/>
                    </a:lnTo>
                    <a:lnTo>
                      <a:pt x="8" y="26"/>
                    </a:lnTo>
                    <a:lnTo>
                      <a:pt x="8" y="28"/>
                    </a:lnTo>
                    <a:lnTo>
                      <a:pt x="6" y="30"/>
                    </a:lnTo>
                    <a:lnTo>
                      <a:pt x="8" y="32"/>
                    </a:lnTo>
                    <a:lnTo>
                      <a:pt x="8" y="34"/>
                    </a:lnTo>
                    <a:lnTo>
                      <a:pt x="10" y="36"/>
                    </a:lnTo>
                    <a:lnTo>
                      <a:pt x="14" y="36"/>
                    </a:lnTo>
                    <a:lnTo>
                      <a:pt x="16" y="36"/>
                    </a:lnTo>
                    <a:lnTo>
                      <a:pt x="22" y="32"/>
                    </a:lnTo>
                    <a:close/>
                  </a:path>
                </a:pathLst>
              </a:custGeom>
              <a:solidFill>
                <a:srgbClr val="000000"/>
              </a:solidFill>
              <a:ln w="0">
                <a:solidFill>
                  <a:srgbClr val="000000"/>
                </a:solidFill>
                <a:round/>
                <a:headEnd/>
                <a:tailEnd/>
              </a:ln>
            </p:spPr>
            <p:txBody>
              <a:bodyPr/>
              <a:lstStyle/>
              <a:p>
                <a:endParaRPr lang="en-CA"/>
              </a:p>
            </p:txBody>
          </p:sp>
          <p:sp>
            <p:nvSpPr>
              <p:cNvPr id="22823" name="Freeform 15"/>
              <p:cNvSpPr>
                <a:spLocks/>
              </p:cNvSpPr>
              <p:nvPr/>
            </p:nvSpPr>
            <p:spPr bwMode="auto">
              <a:xfrm>
                <a:off x="2396" y="2136"/>
                <a:ext cx="42" cy="42"/>
              </a:xfrm>
              <a:custGeom>
                <a:avLst/>
                <a:gdLst>
                  <a:gd name="T0" fmla="*/ 12 w 42"/>
                  <a:gd name="T1" fmla="*/ 10 h 42"/>
                  <a:gd name="T2" fmla="*/ 16 w 42"/>
                  <a:gd name="T3" fmla="*/ 4 h 42"/>
                  <a:gd name="T4" fmla="*/ 20 w 42"/>
                  <a:gd name="T5" fmla="*/ 2 h 42"/>
                  <a:gd name="T6" fmla="*/ 26 w 42"/>
                  <a:gd name="T7" fmla="*/ 0 h 42"/>
                  <a:gd name="T8" fmla="*/ 28 w 42"/>
                  <a:gd name="T9" fmla="*/ 2 h 42"/>
                  <a:gd name="T10" fmla="*/ 30 w 42"/>
                  <a:gd name="T11" fmla="*/ 2 h 42"/>
                  <a:gd name="T12" fmla="*/ 32 w 42"/>
                  <a:gd name="T13" fmla="*/ 4 h 42"/>
                  <a:gd name="T14" fmla="*/ 34 w 42"/>
                  <a:gd name="T15" fmla="*/ 8 h 42"/>
                  <a:gd name="T16" fmla="*/ 36 w 42"/>
                  <a:gd name="T17" fmla="*/ 10 h 42"/>
                  <a:gd name="T18" fmla="*/ 36 w 42"/>
                  <a:gd name="T19" fmla="*/ 16 h 42"/>
                  <a:gd name="T20" fmla="*/ 36 w 42"/>
                  <a:gd name="T21" fmla="*/ 32 h 42"/>
                  <a:gd name="T22" fmla="*/ 36 w 42"/>
                  <a:gd name="T23" fmla="*/ 36 h 42"/>
                  <a:gd name="T24" fmla="*/ 36 w 42"/>
                  <a:gd name="T25" fmla="*/ 38 h 42"/>
                  <a:gd name="T26" fmla="*/ 36 w 42"/>
                  <a:gd name="T27" fmla="*/ 38 h 42"/>
                  <a:gd name="T28" fmla="*/ 38 w 42"/>
                  <a:gd name="T29" fmla="*/ 40 h 42"/>
                  <a:gd name="T30" fmla="*/ 38 w 42"/>
                  <a:gd name="T31" fmla="*/ 40 h 42"/>
                  <a:gd name="T32" fmla="*/ 42 w 42"/>
                  <a:gd name="T33" fmla="*/ 40 h 42"/>
                  <a:gd name="T34" fmla="*/ 42 w 42"/>
                  <a:gd name="T35" fmla="*/ 42 h 42"/>
                  <a:gd name="T36" fmla="*/ 22 w 42"/>
                  <a:gd name="T37" fmla="*/ 42 h 42"/>
                  <a:gd name="T38" fmla="*/ 22 w 42"/>
                  <a:gd name="T39" fmla="*/ 40 h 42"/>
                  <a:gd name="T40" fmla="*/ 24 w 42"/>
                  <a:gd name="T41" fmla="*/ 40 h 42"/>
                  <a:gd name="T42" fmla="*/ 26 w 42"/>
                  <a:gd name="T43" fmla="*/ 40 h 42"/>
                  <a:gd name="T44" fmla="*/ 26 w 42"/>
                  <a:gd name="T45" fmla="*/ 40 h 42"/>
                  <a:gd name="T46" fmla="*/ 28 w 42"/>
                  <a:gd name="T47" fmla="*/ 38 h 42"/>
                  <a:gd name="T48" fmla="*/ 28 w 42"/>
                  <a:gd name="T49" fmla="*/ 36 h 42"/>
                  <a:gd name="T50" fmla="*/ 28 w 42"/>
                  <a:gd name="T51" fmla="*/ 36 h 42"/>
                  <a:gd name="T52" fmla="*/ 28 w 42"/>
                  <a:gd name="T53" fmla="*/ 32 h 42"/>
                  <a:gd name="T54" fmla="*/ 28 w 42"/>
                  <a:gd name="T55" fmla="*/ 16 h 42"/>
                  <a:gd name="T56" fmla="*/ 28 w 42"/>
                  <a:gd name="T57" fmla="*/ 12 h 42"/>
                  <a:gd name="T58" fmla="*/ 26 w 42"/>
                  <a:gd name="T59" fmla="*/ 8 h 42"/>
                  <a:gd name="T60" fmla="*/ 24 w 42"/>
                  <a:gd name="T61" fmla="*/ 8 h 42"/>
                  <a:gd name="T62" fmla="*/ 22 w 42"/>
                  <a:gd name="T63" fmla="*/ 6 h 42"/>
                  <a:gd name="T64" fmla="*/ 16 w 42"/>
                  <a:gd name="T65" fmla="*/ 8 h 42"/>
                  <a:gd name="T66" fmla="*/ 12 w 42"/>
                  <a:gd name="T67" fmla="*/ 12 h 42"/>
                  <a:gd name="T68" fmla="*/ 12 w 42"/>
                  <a:gd name="T69" fmla="*/ 32 h 42"/>
                  <a:gd name="T70" fmla="*/ 12 w 42"/>
                  <a:gd name="T71" fmla="*/ 36 h 42"/>
                  <a:gd name="T72" fmla="*/ 12 w 42"/>
                  <a:gd name="T73" fmla="*/ 38 h 42"/>
                  <a:gd name="T74" fmla="*/ 12 w 42"/>
                  <a:gd name="T75" fmla="*/ 38 h 42"/>
                  <a:gd name="T76" fmla="*/ 14 w 42"/>
                  <a:gd name="T77" fmla="*/ 40 h 42"/>
                  <a:gd name="T78" fmla="*/ 16 w 42"/>
                  <a:gd name="T79" fmla="*/ 40 h 42"/>
                  <a:gd name="T80" fmla="*/ 18 w 42"/>
                  <a:gd name="T81" fmla="*/ 40 h 42"/>
                  <a:gd name="T82" fmla="*/ 18 w 42"/>
                  <a:gd name="T83" fmla="*/ 42 h 42"/>
                  <a:gd name="T84" fmla="*/ 0 w 42"/>
                  <a:gd name="T85" fmla="*/ 42 h 42"/>
                  <a:gd name="T86" fmla="*/ 0 w 42"/>
                  <a:gd name="T87" fmla="*/ 40 h 42"/>
                  <a:gd name="T88" fmla="*/ 0 w 42"/>
                  <a:gd name="T89" fmla="*/ 40 h 42"/>
                  <a:gd name="T90" fmla="*/ 2 w 42"/>
                  <a:gd name="T91" fmla="*/ 40 h 42"/>
                  <a:gd name="T92" fmla="*/ 4 w 42"/>
                  <a:gd name="T93" fmla="*/ 38 h 42"/>
                  <a:gd name="T94" fmla="*/ 4 w 42"/>
                  <a:gd name="T95" fmla="*/ 36 h 42"/>
                  <a:gd name="T96" fmla="*/ 4 w 42"/>
                  <a:gd name="T97" fmla="*/ 32 h 42"/>
                  <a:gd name="T98" fmla="*/ 4 w 42"/>
                  <a:gd name="T99" fmla="*/ 18 h 42"/>
                  <a:gd name="T100" fmla="*/ 4 w 42"/>
                  <a:gd name="T101" fmla="*/ 12 h 42"/>
                  <a:gd name="T102" fmla="*/ 4 w 42"/>
                  <a:gd name="T103" fmla="*/ 8 h 42"/>
                  <a:gd name="T104" fmla="*/ 4 w 42"/>
                  <a:gd name="T105" fmla="*/ 8 h 42"/>
                  <a:gd name="T106" fmla="*/ 4 w 42"/>
                  <a:gd name="T107" fmla="*/ 6 h 42"/>
                  <a:gd name="T108" fmla="*/ 2 w 42"/>
                  <a:gd name="T109" fmla="*/ 6 h 42"/>
                  <a:gd name="T110" fmla="*/ 2 w 42"/>
                  <a:gd name="T111" fmla="*/ 6 h 42"/>
                  <a:gd name="T112" fmla="*/ 0 w 42"/>
                  <a:gd name="T113" fmla="*/ 6 h 42"/>
                  <a:gd name="T114" fmla="*/ 0 w 42"/>
                  <a:gd name="T115" fmla="*/ 6 h 42"/>
                  <a:gd name="T116" fmla="*/ 0 w 42"/>
                  <a:gd name="T117" fmla="*/ 6 h 42"/>
                  <a:gd name="T118" fmla="*/ 10 w 42"/>
                  <a:gd name="T119" fmla="*/ 0 h 42"/>
                  <a:gd name="T120" fmla="*/ 12 w 42"/>
                  <a:gd name="T121" fmla="*/ 0 h 42"/>
                  <a:gd name="T122" fmla="*/ 12 w 42"/>
                  <a:gd name="T123" fmla="*/ 10 h 4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2"/>
                  <a:gd name="T187" fmla="*/ 0 h 42"/>
                  <a:gd name="T188" fmla="*/ 42 w 42"/>
                  <a:gd name="T189" fmla="*/ 42 h 4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2" h="42">
                    <a:moveTo>
                      <a:pt x="12" y="10"/>
                    </a:moveTo>
                    <a:lnTo>
                      <a:pt x="16" y="4"/>
                    </a:lnTo>
                    <a:lnTo>
                      <a:pt x="20" y="2"/>
                    </a:lnTo>
                    <a:lnTo>
                      <a:pt x="26" y="0"/>
                    </a:lnTo>
                    <a:lnTo>
                      <a:pt x="28" y="2"/>
                    </a:lnTo>
                    <a:lnTo>
                      <a:pt x="30" y="2"/>
                    </a:lnTo>
                    <a:lnTo>
                      <a:pt x="32" y="4"/>
                    </a:lnTo>
                    <a:lnTo>
                      <a:pt x="34" y="8"/>
                    </a:lnTo>
                    <a:lnTo>
                      <a:pt x="36" y="10"/>
                    </a:lnTo>
                    <a:lnTo>
                      <a:pt x="36" y="16"/>
                    </a:lnTo>
                    <a:lnTo>
                      <a:pt x="36" y="32"/>
                    </a:lnTo>
                    <a:lnTo>
                      <a:pt x="36" y="36"/>
                    </a:lnTo>
                    <a:lnTo>
                      <a:pt x="36" y="38"/>
                    </a:lnTo>
                    <a:lnTo>
                      <a:pt x="38" y="40"/>
                    </a:lnTo>
                    <a:lnTo>
                      <a:pt x="42" y="40"/>
                    </a:lnTo>
                    <a:lnTo>
                      <a:pt x="42" y="42"/>
                    </a:lnTo>
                    <a:lnTo>
                      <a:pt x="22" y="42"/>
                    </a:lnTo>
                    <a:lnTo>
                      <a:pt x="22" y="40"/>
                    </a:lnTo>
                    <a:lnTo>
                      <a:pt x="24" y="40"/>
                    </a:lnTo>
                    <a:lnTo>
                      <a:pt x="26" y="40"/>
                    </a:lnTo>
                    <a:lnTo>
                      <a:pt x="28" y="38"/>
                    </a:lnTo>
                    <a:lnTo>
                      <a:pt x="28" y="36"/>
                    </a:lnTo>
                    <a:lnTo>
                      <a:pt x="28" y="32"/>
                    </a:lnTo>
                    <a:lnTo>
                      <a:pt x="28" y="16"/>
                    </a:lnTo>
                    <a:lnTo>
                      <a:pt x="28" y="12"/>
                    </a:lnTo>
                    <a:lnTo>
                      <a:pt x="26" y="8"/>
                    </a:lnTo>
                    <a:lnTo>
                      <a:pt x="24" y="8"/>
                    </a:lnTo>
                    <a:lnTo>
                      <a:pt x="22" y="6"/>
                    </a:lnTo>
                    <a:lnTo>
                      <a:pt x="16" y="8"/>
                    </a:lnTo>
                    <a:lnTo>
                      <a:pt x="12" y="12"/>
                    </a:lnTo>
                    <a:lnTo>
                      <a:pt x="12" y="32"/>
                    </a:lnTo>
                    <a:lnTo>
                      <a:pt x="12" y="36"/>
                    </a:lnTo>
                    <a:lnTo>
                      <a:pt x="12" y="38"/>
                    </a:lnTo>
                    <a:lnTo>
                      <a:pt x="14" y="40"/>
                    </a:lnTo>
                    <a:lnTo>
                      <a:pt x="16" y="40"/>
                    </a:lnTo>
                    <a:lnTo>
                      <a:pt x="18" y="40"/>
                    </a:lnTo>
                    <a:lnTo>
                      <a:pt x="18" y="42"/>
                    </a:lnTo>
                    <a:lnTo>
                      <a:pt x="0" y="42"/>
                    </a:lnTo>
                    <a:lnTo>
                      <a:pt x="0" y="40"/>
                    </a:lnTo>
                    <a:lnTo>
                      <a:pt x="2" y="40"/>
                    </a:lnTo>
                    <a:lnTo>
                      <a:pt x="4" y="38"/>
                    </a:lnTo>
                    <a:lnTo>
                      <a:pt x="4" y="36"/>
                    </a:lnTo>
                    <a:lnTo>
                      <a:pt x="4" y="32"/>
                    </a:lnTo>
                    <a:lnTo>
                      <a:pt x="4" y="18"/>
                    </a:lnTo>
                    <a:lnTo>
                      <a:pt x="4" y="12"/>
                    </a:lnTo>
                    <a:lnTo>
                      <a:pt x="4" y="8"/>
                    </a:lnTo>
                    <a:lnTo>
                      <a:pt x="4" y="6"/>
                    </a:lnTo>
                    <a:lnTo>
                      <a:pt x="2" y="6"/>
                    </a:lnTo>
                    <a:lnTo>
                      <a:pt x="0" y="6"/>
                    </a:lnTo>
                    <a:lnTo>
                      <a:pt x="10" y="0"/>
                    </a:lnTo>
                    <a:lnTo>
                      <a:pt x="12" y="0"/>
                    </a:lnTo>
                    <a:lnTo>
                      <a:pt x="12" y="10"/>
                    </a:lnTo>
                    <a:close/>
                  </a:path>
                </a:pathLst>
              </a:custGeom>
              <a:solidFill>
                <a:srgbClr val="000000"/>
              </a:solidFill>
              <a:ln w="0">
                <a:solidFill>
                  <a:srgbClr val="000000"/>
                </a:solidFill>
                <a:round/>
                <a:headEnd/>
                <a:tailEnd/>
              </a:ln>
            </p:spPr>
            <p:txBody>
              <a:bodyPr/>
              <a:lstStyle/>
              <a:p>
                <a:endParaRPr lang="en-CA"/>
              </a:p>
            </p:txBody>
          </p:sp>
          <p:sp>
            <p:nvSpPr>
              <p:cNvPr id="22824" name="Freeform 16"/>
              <p:cNvSpPr>
                <a:spLocks/>
              </p:cNvSpPr>
              <p:nvPr/>
            </p:nvSpPr>
            <p:spPr bwMode="auto">
              <a:xfrm>
                <a:off x="2438" y="2126"/>
                <a:ext cx="24" cy="52"/>
              </a:xfrm>
              <a:custGeom>
                <a:avLst/>
                <a:gdLst>
                  <a:gd name="T0" fmla="*/ 14 w 24"/>
                  <a:gd name="T1" fmla="*/ 0 h 52"/>
                  <a:gd name="T2" fmla="*/ 14 w 24"/>
                  <a:gd name="T3" fmla="*/ 12 h 52"/>
                  <a:gd name="T4" fmla="*/ 22 w 24"/>
                  <a:gd name="T5" fmla="*/ 12 h 52"/>
                  <a:gd name="T6" fmla="*/ 22 w 24"/>
                  <a:gd name="T7" fmla="*/ 14 h 52"/>
                  <a:gd name="T8" fmla="*/ 14 w 24"/>
                  <a:gd name="T9" fmla="*/ 14 h 52"/>
                  <a:gd name="T10" fmla="*/ 14 w 24"/>
                  <a:gd name="T11" fmla="*/ 40 h 52"/>
                  <a:gd name="T12" fmla="*/ 14 w 24"/>
                  <a:gd name="T13" fmla="*/ 44 h 52"/>
                  <a:gd name="T14" fmla="*/ 14 w 24"/>
                  <a:gd name="T15" fmla="*/ 46 h 52"/>
                  <a:gd name="T16" fmla="*/ 16 w 24"/>
                  <a:gd name="T17" fmla="*/ 46 h 52"/>
                  <a:gd name="T18" fmla="*/ 18 w 24"/>
                  <a:gd name="T19" fmla="*/ 46 h 52"/>
                  <a:gd name="T20" fmla="*/ 20 w 24"/>
                  <a:gd name="T21" fmla="*/ 46 h 52"/>
                  <a:gd name="T22" fmla="*/ 20 w 24"/>
                  <a:gd name="T23" fmla="*/ 46 h 52"/>
                  <a:gd name="T24" fmla="*/ 22 w 24"/>
                  <a:gd name="T25" fmla="*/ 46 h 52"/>
                  <a:gd name="T26" fmla="*/ 22 w 24"/>
                  <a:gd name="T27" fmla="*/ 44 h 52"/>
                  <a:gd name="T28" fmla="*/ 24 w 24"/>
                  <a:gd name="T29" fmla="*/ 44 h 52"/>
                  <a:gd name="T30" fmla="*/ 22 w 24"/>
                  <a:gd name="T31" fmla="*/ 48 h 52"/>
                  <a:gd name="T32" fmla="*/ 20 w 24"/>
                  <a:gd name="T33" fmla="*/ 50 h 52"/>
                  <a:gd name="T34" fmla="*/ 18 w 24"/>
                  <a:gd name="T35" fmla="*/ 52 h 52"/>
                  <a:gd name="T36" fmla="*/ 14 w 24"/>
                  <a:gd name="T37" fmla="*/ 52 h 52"/>
                  <a:gd name="T38" fmla="*/ 12 w 24"/>
                  <a:gd name="T39" fmla="*/ 52 h 52"/>
                  <a:gd name="T40" fmla="*/ 10 w 24"/>
                  <a:gd name="T41" fmla="*/ 50 h 52"/>
                  <a:gd name="T42" fmla="*/ 8 w 24"/>
                  <a:gd name="T43" fmla="*/ 50 h 52"/>
                  <a:gd name="T44" fmla="*/ 8 w 24"/>
                  <a:gd name="T45" fmla="*/ 48 h 52"/>
                  <a:gd name="T46" fmla="*/ 6 w 24"/>
                  <a:gd name="T47" fmla="*/ 46 h 52"/>
                  <a:gd name="T48" fmla="*/ 6 w 24"/>
                  <a:gd name="T49" fmla="*/ 42 h 52"/>
                  <a:gd name="T50" fmla="*/ 6 w 24"/>
                  <a:gd name="T51" fmla="*/ 14 h 52"/>
                  <a:gd name="T52" fmla="*/ 0 w 24"/>
                  <a:gd name="T53" fmla="*/ 14 h 52"/>
                  <a:gd name="T54" fmla="*/ 0 w 24"/>
                  <a:gd name="T55" fmla="*/ 14 h 52"/>
                  <a:gd name="T56" fmla="*/ 2 w 24"/>
                  <a:gd name="T57" fmla="*/ 12 h 52"/>
                  <a:gd name="T58" fmla="*/ 4 w 24"/>
                  <a:gd name="T59" fmla="*/ 10 h 52"/>
                  <a:gd name="T60" fmla="*/ 8 w 24"/>
                  <a:gd name="T61" fmla="*/ 8 h 52"/>
                  <a:gd name="T62" fmla="*/ 10 w 24"/>
                  <a:gd name="T63" fmla="*/ 6 h 52"/>
                  <a:gd name="T64" fmla="*/ 12 w 24"/>
                  <a:gd name="T65" fmla="*/ 2 h 52"/>
                  <a:gd name="T66" fmla="*/ 12 w 24"/>
                  <a:gd name="T67" fmla="*/ 0 h 52"/>
                  <a:gd name="T68" fmla="*/ 14 w 24"/>
                  <a:gd name="T69" fmla="*/ 0 h 5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4"/>
                  <a:gd name="T106" fmla="*/ 0 h 52"/>
                  <a:gd name="T107" fmla="*/ 24 w 24"/>
                  <a:gd name="T108" fmla="*/ 52 h 5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4" h="52">
                    <a:moveTo>
                      <a:pt x="14" y="0"/>
                    </a:moveTo>
                    <a:lnTo>
                      <a:pt x="14" y="12"/>
                    </a:lnTo>
                    <a:lnTo>
                      <a:pt x="22" y="12"/>
                    </a:lnTo>
                    <a:lnTo>
                      <a:pt x="22" y="14"/>
                    </a:lnTo>
                    <a:lnTo>
                      <a:pt x="14" y="14"/>
                    </a:lnTo>
                    <a:lnTo>
                      <a:pt x="14" y="40"/>
                    </a:lnTo>
                    <a:lnTo>
                      <a:pt x="14" y="44"/>
                    </a:lnTo>
                    <a:lnTo>
                      <a:pt x="14" y="46"/>
                    </a:lnTo>
                    <a:lnTo>
                      <a:pt x="16" y="46"/>
                    </a:lnTo>
                    <a:lnTo>
                      <a:pt x="18" y="46"/>
                    </a:lnTo>
                    <a:lnTo>
                      <a:pt x="20" y="46"/>
                    </a:lnTo>
                    <a:lnTo>
                      <a:pt x="22" y="46"/>
                    </a:lnTo>
                    <a:lnTo>
                      <a:pt x="22" y="44"/>
                    </a:lnTo>
                    <a:lnTo>
                      <a:pt x="24" y="44"/>
                    </a:lnTo>
                    <a:lnTo>
                      <a:pt x="22" y="48"/>
                    </a:lnTo>
                    <a:lnTo>
                      <a:pt x="20" y="50"/>
                    </a:lnTo>
                    <a:lnTo>
                      <a:pt x="18" y="52"/>
                    </a:lnTo>
                    <a:lnTo>
                      <a:pt x="14" y="52"/>
                    </a:lnTo>
                    <a:lnTo>
                      <a:pt x="12" y="52"/>
                    </a:lnTo>
                    <a:lnTo>
                      <a:pt x="10" y="50"/>
                    </a:lnTo>
                    <a:lnTo>
                      <a:pt x="8" y="50"/>
                    </a:lnTo>
                    <a:lnTo>
                      <a:pt x="8" y="48"/>
                    </a:lnTo>
                    <a:lnTo>
                      <a:pt x="6" y="46"/>
                    </a:lnTo>
                    <a:lnTo>
                      <a:pt x="6" y="42"/>
                    </a:lnTo>
                    <a:lnTo>
                      <a:pt x="6" y="14"/>
                    </a:lnTo>
                    <a:lnTo>
                      <a:pt x="0" y="14"/>
                    </a:lnTo>
                    <a:lnTo>
                      <a:pt x="2" y="12"/>
                    </a:lnTo>
                    <a:lnTo>
                      <a:pt x="4" y="10"/>
                    </a:lnTo>
                    <a:lnTo>
                      <a:pt x="8" y="8"/>
                    </a:lnTo>
                    <a:lnTo>
                      <a:pt x="10" y="6"/>
                    </a:lnTo>
                    <a:lnTo>
                      <a:pt x="12" y="2"/>
                    </a:lnTo>
                    <a:lnTo>
                      <a:pt x="12" y="0"/>
                    </a:lnTo>
                    <a:lnTo>
                      <a:pt x="14" y="0"/>
                    </a:lnTo>
                    <a:close/>
                  </a:path>
                </a:pathLst>
              </a:custGeom>
              <a:solidFill>
                <a:srgbClr val="000000"/>
              </a:solidFill>
              <a:ln w="0">
                <a:solidFill>
                  <a:srgbClr val="000000"/>
                </a:solidFill>
                <a:round/>
                <a:headEnd/>
                <a:tailEnd/>
              </a:ln>
            </p:spPr>
            <p:txBody>
              <a:bodyPr/>
              <a:lstStyle/>
              <a:p>
                <a:endParaRPr lang="en-CA"/>
              </a:p>
            </p:txBody>
          </p:sp>
          <p:sp>
            <p:nvSpPr>
              <p:cNvPr id="22825" name="Rectangle 17"/>
              <p:cNvSpPr>
                <a:spLocks noChangeArrowheads="1"/>
              </p:cNvSpPr>
              <p:nvPr/>
            </p:nvSpPr>
            <p:spPr bwMode="auto">
              <a:xfrm>
                <a:off x="2496" y="2104"/>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826" name="Freeform 18"/>
              <p:cNvSpPr>
                <a:spLocks/>
              </p:cNvSpPr>
              <p:nvPr/>
            </p:nvSpPr>
            <p:spPr bwMode="auto">
              <a:xfrm>
                <a:off x="2632" y="2126"/>
                <a:ext cx="24" cy="52"/>
              </a:xfrm>
              <a:custGeom>
                <a:avLst/>
                <a:gdLst>
                  <a:gd name="T0" fmla="*/ 14 w 24"/>
                  <a:gd name="T1" fmla="*/ 0 h 52"/>
                  <a:gd name="T2" fmla="*/ 14 w 24"/>
                  <a:gd name="T3" fmla="*/ 12 h 52"/>
                  <a:gd name="T4" fmla="*/ 22 w 24"/>
                  <a:gd name="T5" fmla="*/ 12 h 52"/>
                  <a:gd name="T6" fmla="*/ 22 w 24"/>
                  <a:gd name="T7" fmla="*/ 14 h 52"/>
                  <a:gd name="T8" fmla="*/ 14 w 24"/>
                  <a:gd name="T9" fmla="*/ 14 h 52"/>
                  <a:gd name="T10" fmla="*/ 14 w 24"/>
                  <a:gd name="T11" fmla="*/ 40 h 52"/>
                  <a:gd name="T12" fmla="*/ 14 w 24"/>
                  <a:gd name="T13" fmla="*/ 44 h 52"/>
                  <a:gd name="T14" fmla="*/ 14 w 24"/>
                  <a:gd name="T15" fmla="*/ 46 h 52"/>
                  <a:gd name="T16" fmla="*/ 16 w 24"/>
                  <a:gd name="T17" fmla="*/ 46 h 52"/>
                  <a:gd name="T18" fmla="*/ 18 w 24"/>
                  <a:gd name="T19" fmla="*/ 46 h 52"/>
                  <a:gd name="T20" fmla="*/ 18 w 24"/>
                  <a:gd name="T21" fmla="*/ 46 h 52"/>
                  <a:gd name="T22" fmla="*/ 20 w 24"/>
                  <a:gd name="T23" fmla="*/ 46 h 52"/>
                  <a:gd name="T24" fmla="*/ 22 w 24"/>
                  <a:gd name="T25" fmla="*/ 46 h 52"/>
                  <a:gd name="T26" fmla="*/ 22 w 24"/>
                  <a:gd name="T27" fmla="*/ 44 h 52"/>
                  <a:gd name="T28" fmla="*/ 24 w 24"/>
                  <a:gd name="T29" fmla="*/ 44 h 52"/>
                  <a:gd name="T30" fmla="*/ 22 w 24"/>
                  <a:gd name="T31" fmla="*/ 48 h 52"/>
                  <a:gd name="T32" fmla="*/ 20 w 24"/>
                  <a:gd name="T33" fmla="*/ 50 h 52"/>
                  <a:gd name="T34" fmla="*/ 16 w 24"/>
                  <a:gd name="T35" fmla="*/ 52 h 52"/>
                  <a:gd name="T36" fmla="*/ 14 w 24"/>
                  <a:gd name="T37" fmla="*/ 52 h 52"/>
                  <a:gd name="T38" fmla="*/ 12 w 24"/>
                  <a:gd name="T39" fmla="*/ 52 h 52"/>
                  <a:gd name="T40" fmla="*/ 10 w 24"/>
                  <a:gd name="T41" fmla="*/ 50 h 52"/>
                  <a:gd name="T42" fmla="*/ 8 w 24"/>
                  <a:gd name="T43" fmla="*/ 50 h 52"/>
                  <a:gd name="T44" fmla="*/ 6 w 24"/>
                  <a:gd name="T45" fmla="*/ 48 h 52"/>
                  <a:gd name="T46" fmla="*/ 6 w 24"/>
                  <a:gd name="T47" fmla="*/ 46 h 52"/>
                  <a:gd name="T48" fmla="*/ 6 w 24"/>
                  <a:gd name="T49" fmla="*/ 42 h 52"/>
                  <a:gd name="T50" fmla="*/ 6 w 24"/>
                  <a:gd name="T51" fmla="*/ 14 h 52"/>
                  <a:gd name="T52" fmla="*/ 0 w 24"/>
                  <a:gd name="T53" fmla="*/ 14 h 52"/>
                  <a:gd name="T54" fmla="*/ 0 w 24"/>
                  <a:gd name="T55" fmla="*/ 14 h 52"/>
                  <a:gd name="T56" fmla="*/ 2 w 24"/>
                  <a:gd name="T57" fmla="*/ 12 h 52"/>
                  <a:gd name="T58" fmla="*/ 4 w 24"/>
                  <a:gd name="T59" fmla="*/ 10 h 52"/>
                  <a:gd name="T60" fmla="*/ 8 w 24"/>
                  <a:gd name="T61" fmla="*/ 8 h 52"/>
                  <a:gd name="T62" fmla="*/ 10 w 24"/>
                  <a:gd name="T63" fmla="*/ 6 h 52"/>
                  <a:gd name="T64" fmla="*/ 10 w 24"/>
                  <a:gd name="T65" fmla="*/ 2 h 52"/>
                  <a:gd name="T66" fmla="*/ 12 w 24"/>
                  <a:gd name="T67" fmla="*/ 0 h 52"/>
                  <a:gd name="T68" fmla="*/ 14 w 24"/>
                  <a:gd name="T69" fmla="*/ 0 h 5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4"/>
                  <a:gd name="T106" fmla="*/ 0 h 52"/>
                  <a:gd name="T107" fmla="*/ 24 w 24"/>
                  <a:gd name="T108" fmla="*/ 52 h 5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4" h="52">
                    <a:moveTo>
                      <a:pt x="14" y="0"/>
                    </a:moveTo>
                    <a:lnTo>
                      <a:pt x="14" y="12"/>
                    </a:lnTo>
                    <a:lnTo>
                      <a:pt x="22" y="12"/>
                    </a:lnTo>
                    <a:lnTo>
                      <a:pt x="22" y="14"/>
                    </a:lnTo>
                    <a:lnTo>
                      <a:pt x="14" y="14"/>
                    </a:lnTo>
                    <a:lnTo>
                      <a:pt x="14" y="40"/>
                    </a:lnTo>
                    <a:lnTo>
                      <a:pt x="14" y="44"/>
                    </a:lnTo>
                    <a:lnTo>
                      <a:pt x="14" y="46"/>
                    </a:lnTo>
                    <a:lnTo>
                      <a:pt x="16" y="46"/>
                    </a:lnTo>
                    <a:lnTo>
                      <a:pt x="18" y="46"/>
                    </a:lnTo>
                    <a:lnTo>
                      <a:pt x="20" y="46"/>
                    </a:lnTo>
                    <a:lnTo>
                      <a:pt x="22" y="46"/>
                    </a:lnTo>
                    <a:lnTo>
                      <a:pt x="22" y="44"/>
                    </a:lnTo>
                    <a:lnTo>
                      <a:pt x="24" y="44"/>
                    </a:lnTo>
                    <a:lnTo>
                      <a:pt x="22" y="48"/>
                    </a:lnTo>
                    <a:lnTo>
                      <a:pt x="20" y="50"/>
                    </a:lnTo>
                    <a:lnTo>
                      <a:pt x="16" y="52"/>
                    </a:lnTo>
                    <a:lnTo>
                      <a:pt x="14" y="52"/>
                    </a:lnTo>
                    <a:lnTo>
                      <a:pt x="12" y="52"/>
                    </a:lnTo>
                    <a:lnTo>
                      <a:pt x="10" y="50"/>
                    </a:lnTo>
                    <a:lnTo>
                      <a:pt x="8" y="50"/>
                    </a:lnTo>
                    <a:lnTo>
                      <a:pt x="6" y="48"/>
                    </a:lnTo>
                    <a:lnTo>
                      <a:pt x="6" y="46"/>
                    </a:lnTo>
                    <a:lnTo>
                      <a:pt x="6" y="42"/>
                    </a:lnTo>
                    <a:lnTo>
                      <a:pt x="6" y="14"/>
                    </a:lnTo>
                    <a:lnTo>
                      <a:pt x="0" y="14"/>
                    </a:lnTo>
                    <a:lnTo>
                      <a:pt x="2" y="12"/>
                    </a:lnTo>
                    <a:lnTo>
                      <a:pt x="4" y="10"/>
                    </a:lnTo>
                    <a:lnTo>
                      <a:pt x="8" y="8"/>
                    </a:lnTo>
                    <a:lnTo>
                      <a:pt x="10" y="6"/>
                    </a:lnTo>
                    <a:lnTo>
                      <a:pt x="10" y="2"/>
                    </a:lnTo>
                    <a:lnTo>
                      <a:pt x="12" y="0"/>
                    </a:lnTo>
                    <a:lnTo>
                      <a:pt x="14" y="0"/>
                    </a:lnTo>
                    <a:close/>
                  </a:path>
                </a:pathLst>
              </a:custGeom>
              <a:solidFill>
                <a:srgbClr val="000000"/>
              </a:solidFill>
              <a:ln w="0">
                <a:solidFill>
                  <a:srgbClr val="000000"/>
                </a:solidFill>
                <a:round/>
                <a:headEnd/>
                <a:tailEnd/>
              </a:ln>
            </p:spPr>
            <p:txBody>
              <a:bodyPr/>
              <a:lstStyle/>
              <a:p>
                <a:endParaRPr lang="en-CA"/>
              </a:p>
            </p:txBody>
          </p:sp>
          <p:sp>
            <p:nvSpPr>
              <p:cNvPr id="22827" name="Freeform 19"/>
              <p:cNvSpPr>
                <a:spLocks noEditPoints="1"/>
              </p:cNvSpPr>
              <p:nvPr/>
            </p:nvSpPr>
            <p:spPr bwMode="auto">
              <a:xfrm>
                <a:off x="2658" y="2136"/>
                <a:ext cx="38" cy="42"/>
              </a:xfrm>
              <a:custGeom>
                <a:avLst/>
                <a:gdLst>
                  <a:gd name="T0" fmla="*/ 20 w 38"/>
                  <a:gd name="T1" fmla="*/ 0 h 42"/>
                  <a:gd name="T2" fmla="*/ 26 w 38"/>
                  <a:gd name="T3" fmla="*/ 2 h 42"/>
                  <a:gd name="T4" fmla="*/ 30 w 38"/>
                  <a:gd name="T5" fmla="*/ 4 h 42"/>
                  <a:gd name="T6" fmla="*/ 34 w 38"/>
                  <a:gd name="T7" fmla="*/ 8 h 42"/>
                  <a:gd name="T8" fmla="*/ 38 w 38"/>
                  <a:gd name="T9" fmla="*/ 14 h 42"/>
                  <a:gd name="T10" fmla="*/ 38 w 38"/>
                  <a:gd name="T11" fmla="*/ 20 h 42"/>
                  <a:gd name="T12" fmla="*/ 38 w 38"/>
                  <a:gd name="T13" fmla="*/ 26 h 42"/>
                  <a:gd name="T14" fmla="*/ 36 w 38"/>
                  <a:gd name="T15" fmla="*/ 32 h 42"/>
                  <a:gd name="T16" fmla="*/ 32 w 38"/>
                  <a:gd name="T17" fmla="*/ 36 h 42"/>
                  <a:gd name="T18" fmla="*/ 28 w 38"/>
                  <a:gd name="T19" fmla="*/ 40 h 42"/>
                  <a:gd name="T20" fmla="*/ 24 w 38"/>
                  <a:gd name="T21" fmla="*/ 42 h 42"/>
                  <a:gd name="T22" fmla="*/ 20 w 38"/>
                  <a:gd name="T23" fmla="*/ 42 h 42"/>
                  <a:gd name="T24" fmla="*/ 14 w 38"/>
                  <a:gd name="T25" fmla="*/ 42 h 42"/>
                  <a:gd name="T26" fmla="*/ 10 w 38"/>
                  <a:gd name="T27" fmla="*/ 38 h 42"/>
                  <a:gd name="T28" fmla="*/ 6 w 38"/>
                  <a:gd name="T29" fmla="*/ 36 h 42"/>
                  <a:gd name="T30" fmla="*/ 2 w 38"/>
                  <a:gd name="T31" fmla="*/ 28 h 42"/>
                  <a:gd name="T32" fmla="*/ 0 w 38"/>
                  <a:gd name="T33" fmla="*/ 22 h 42"/>
                  <a:gd name="T34" fmla="*/ 2 w 38"/>
                  <a:gd name="T35" fmla="*/ 16 h 42"/>
                  <a:gd name="T36" fmla="*/ 4 w 38"/>
                  <a:gd name="T37" fmla="*/ 12 h 42"/>
                  <a:gd name="T38" fmla="*/ 6 w 38"/>
                  <a:gd name="T39" fmla="*/ 6 h 42"/>
                  <a:gd name="T40" fmla="*/ 10 w 38"/>
                  <a:gd name="T41" fmla="*/ 4 h 42"/>
                  <a:gd name="T42" fmla="*/ 14 w 38"/>
                  <a:gd name="T43" fmla="*/ 2 h 42"/>
                  <a:gd name="T44" fmla="*/ 20 w 38"/>
                  <a:gd name="T45" fmla="*/ 0 h 42"/>
                  <a:gd name="T46" fmla="*/ 18 w 38"/>
                  <a:gd name="T47" fmla="*/ 4 h 42"/>
                  <a:gd name="T48" fmla="*/ 16 w 38"/>
                  <a:gd name="T49" fmla="*/ 4 h 42"/>
                  <a:gd name="T50" fmla="*/ 14 w 38"/>
                  <a:gd name="T51" fmla="*/ 6 h 42"/>
                  <a:gd name="T52" fmla="*/ 12 w 38"/>
                  <a:gd name="T53" fmla="*/ 6 h 42"/>
                  <a:gd name="T54" fmla="*/ 10 w 38"/>
                  <a:gd name="T55" fmla="*/ 10 h 42"/>
                  <a:gd name="T56" fmla="*/ 8 w 38"/>
                  <a:gd name="T57" fmla="*/ 14 h 42"/>
                  <a:gd name="T58" fmla="*/ 8 w 38"/>
                  <a:gd name="T59" fmla="*/ 18 h 42"/>
                  <a:gd name="T60" fmla="*/ 10 w 38"/>
                  <a:gd name="T61" fmla="*/ 26 h 42"/>
                  <a:gd name="T62" fmla="*/ 12 w 38"/>
                  <a:gd name="T63" fmla="*/ 34 h 42"/>
                  <a:gd name="T64" fmla="*/ 14 w 38"/>
                  <a:gd name="T65" fmla="*/ 36 h 42"/>
                  <a:gd name="T66" fmla="*/ 18 w 38"/>
                  <a:gd name="T67" fmla="*/ 38 h 42"/>
                  <a:gd name="T68" fmla="*/ 22 w 38"/>
                  <a:gd name="T69" fmla="*/ 40 h 42"/>
                  <a:gd name="T70" fmla="*/ 26 w 38"/>
                  <a:gd name="T71" fmla="*/ 38 h 42"/>
                  <a:gd name="T72" fmla="*/ 28 w 38"/>
                  <a:gd name="T73" fmla="*/ 36 h 42"/>
                  <a:gd name="T74" fmla="*/ 30 w 38"/>
                  <a:gd name="T75" fmla="*/ 32 h 42"/>
                  <a:gd name="T76" fmla="*/ 32 w 38"/>
                  <a:gd name="T77" fmla="*/ 24 h 42"/>
                  <a:gd name="T78" fmla="*/ 30 w 38"/>
                  <a:gd name="T79" fmla="*/ 18 h 42"/>
                  <a:gd name="T80" fmla="*/ 28 w 38"/>
                  <a:gd name="T81" fmla="*/ 12 h 42"/>
                  <a:gd name="T82" fmla="*/ 26 w 38"/>
                  <a:gd name="T83" fmla="*/ 8 h 42"/>
                  <a:gd name="T84" fmla="*/ 22 w 38"/>
                  <a:gd name="T85" fmla="*/ 4 h 42"/>
                  <a:gd name="T86" fmla="*/ 18 w 38"/>
                  <a:gd name="T87" fmla="*/ 4 h 4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8"/>
                  <a:gd name="T133" fmla="*/ 0 h 42"/>
                  <a:gd name="T134" fmla="*/ 38 w 38"/>
                  <a:gd name="T135" fmla="*/ 42 h 4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8" h="42">
                    <a:moveTo>
                      <a:pt x="20" y="0"/>
                    </a:moveTo>
                    <a:lnTo>
                      <a:pt x="26" y="2"/>
                    </a:lnTo>
                    <a:lnTo>
                      <a:pt x="30" y="4"/>
                    </a:lnTo>
                    <a:lnTo>
                      <a:pt x="34" y="8"/>
                    </a:lnTo>
                    <a:lnTo>
                      <a:pt x="38" y="14"/>
                    </a:lnTo>
                    <a:lnTo>
                      <a:pt x="38" y="20"/>
                    </a:lnTo>
                    <a:lnTo>
                      <a:pt x="38" y="26"/>
                    </a:lnTo>
                    <a:lnTo>
                      <a:pt x="36" y="32"/>
                    </a:lnTo>
                    <a:lnTo>
                      <a:pt x="32" y="36"/>
                    </a:lnTo>
                    <a:lnTo>
                      <a:pt x="28" y="40"/>
                    </a:lnTo>
                    <a:lnTo>
                      <a:pt x="24" y="42"/>
                    </a:lnTo>
                    <a:lnTo>
                      <a:pt x="20" y="42"/>
                    </a:lnTo>
                    <a:lnTo>
                      <a:pt x="14" y="42"/>
                    </a:lnTo>
                    <a:lnTo>
                      <a:pt x="10" y="38"/>
                    </a:lnTo>
                    <a:lnTo>
                      <a:pt x="6" y="36"/>
                    </a:lnTo>
                    <a:lnTo>
                      <a:pt x="2" y="28"/>
                    </a:lnTo>
                    <a:lnTo>
                      <a:pt x="0" y="22"/>
                    </a:lnTo>
                    <a:lnTo>
                      <a:pt x="2" y="16"/>
                    </a:lnTo>
                    <a:lnTo>
                      <a:pt x="4" y="12"/>
                    </a:lnTo>
                    <a:lnTo>
                      <a:pt x="6" y="6"/>
                    </a:lnTo>
                    <a:lnTo>
                      <a:pt x="10" y="4"/>
                    </a:lnTo>
                    <a:lnTo>
                      <a:pt x="14" y="2"/>
                    </a:lnTo>
                    <a:lnTo>
                      <a:pt x="20" y="0"/>
                    </a:lnTo>
                    <a:close/>
                    <a:moveTo>
                      <a:pt x="18" y="4"/>
                    </a:moveTo>
                    <a:lnTo>
                      <a:pt x="16" y="4"/>
                    </a:lnTo>
                    <a:lnTo>
                      <a:pt x="14" y="6"/>
                    </a:lnTo>
                    <a:lnTo>
                      <a:pt x="12" y="6"/>
                    </a:lnTo>
                    <a:lnTo>
                      <a:pt x="10" y="10"/>
                    </a:lnTo>
                    <a:lnTo>
                      <a:pt x="8" y="14"/>
                    </a:lnTo>
                    <a:lnTo>
                      <a:pt x="8" y="18"/>
                    </a:lnTo>
                    <a:lnTo>
                      <a:pt x="10" y="26"/>
                    </a:lnTo>
                    <a:lnTo>
                      <a:pt x="12" y="34"/>
                    </a:lnTo>
                    <a:lnTo>
                      <a:pt x="14" y="36"/>
                    </a:lnTo>
                    <a:lnTo>
                      <a:pt x="18" y="38"/>
                    </a:lnTo>
                    <a:lnTo>
                      <a:pt x="22" y="40"/>
                    </a:lnTo>
                    <a:lnTo>
                      <a:pt x="26" y="38"/>
                    </a:lnTo>
                    <a:lnTo>
                      <a:pt x="28" y="36"/>
                    </a:lnTo>
                    <a:lnTo>
                      <a:pt x="30" y="32"/>
                    </a:lnTo>
                    <a:lnTo>
                      <a:pt x="32" y="24"/>
                    </a:lnTo>
                    <a:lnTo>
                      <a:pt x="30" y="18"/>
                    </a:lnTo>
                    <a:lnTo>
                      <a:pt x="28" y="12"/>
                    </a:lnTo>
                    <a:lnTo>
                      <a:pt x="26" y="8"/>
                    </a:lnTo>
                    <a:lnTo>
                      <a:pt x="22" y="4"/>
                    </a:lnTo>
                    <a:lnTo>
                      <a:pt x="18" y="4"/>
                    </a:lnTo>
                    <a:close/>
                  </a:path>
                </a:pathLst>
              </a:custGeom>
              <a:solidFill>
                <a:srgbClr val="000000"/>
              </a:solidFill>
              <a:ln w="0">
                <a:solidFill>
                  <a:srgbClr val="000000"/>
                </a:solidFill>
                <a:round/>
                <a:headEnd/>
                <a:tailEnd/>
              </a:ln>
            </p:spPr>
            <p:txBody>
              <a:bodyPr/>
              <a:lstStyle/>
              <a:p>
                <a:endParaRPr lang="en-CA"/>
              </a:p>
            </p:txBody>
          </p:sp>
          <p:sp>
            <p:nvSpPr>
              <p:cNvPr id="22828" name="Rectangle 20"/>
              <p:cNvSpPr>
                <a:spLocks noChangeArrowheads="1"/>
              </p:cNvSpPr>
              <p:nvPr/>
            </p:nvSpPr>
            <p:spPr bwMode="auto">
              <a:xfrm>
                <a:off x="2784" y="2104"/>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829" name="Freeform 21"/>
              <p:cNvSpPr>
                <a:spLocks noEditPoints="1"/>
              </p:cNvSpPr>
              <p:nvPr/>
            </p:nvSpPr>
            <p:spPr bwMode="auto">
              <a:xfrm>
                <a:off x="2930" y="2136"/>
                <a:ext cx="32" cy="42"/>
              </a:xfrm>
              <a:custGeom>
                <a:avLst/>
                <a:gdLst>
                  <a:gd name="T0" fmla="*/ 6 w 32"/>
                  <a:gd name="T1" fmla="*/ 16 h 42"/>
                  <a:gd name="T2" fmla="*/ 6 w 32"/>
                  <a:gd name="T3" fmla="*/ 24 h 42"/>
                  <a:gd name="T4" fmla="*/ 10 w 32"/>
                  <a:gd name="T5" fmla="*/ 30 h 42"/>
                  <a:gd name="T6" fmla="*/ 14 w 32"/>
                  <a:gd name="T7" fmla="*/ 34 h 42"/>
                  <a:gd name="T8" fmla="*/ 20 w 32"/>
                  <a:gd name="T9" fmla="*/ 34 h 42"/>
                  <a:gd name="T10" fmla="*/ 24 w 32"/>
                  <a:gd name="T11" fmla="*/ 34 h 42"/>
                  <a:gd name="T12" fmla="*/ 26 w 32"/>
                  <a:gd name="T13" fmla="*/ 32 h 42"/>
                  <a:gd name="T14" fmla="*/ 30 w 32"/>
                  <a:gd name="T15" fmla="*/ 30 h 42"/>
                  <a:gd name="T16" fmla="*/ 32 w 32"/>
                  <a:gd name="T17" fmla="*/ 26 h 42"/>
                  <a:gd name="T18" fmla="*/ 32 w 32"/>
                  <a:gd name="T19" fmla="*/ 26 h 42"/>
                  <a:gd name="T20" fmla="*/ 30 w 32"/>
                  <a:gd name="T21" fmla="*/ 32 h 42"/>
                  <a:gd name="T22" fmla="*/ 26 w 32"/>
                  <a:gd name="T23" fmla="*/ 38 h 42"/>
                  <a:gd name="T24" fmla="*/ 22 w 32"/>
                  <a:gd name="T25" fmla="*/ 40 h 42"/>
                  <a:gd name="T26" fmla="*/ 16 w 32"/>
                  <a:gd name="T27" fmla="*/ 42 h 42"/>
                  <a:gd name="T28" fmla="*/ 10 w 32"/>
                  <a:gd name="T29" fmla="*/ 40 h 42"/>
                  <a:gd name="T30" fmla="*/ 4 w 32"/>
                  <a:gd name="T31" fmla="*/ 36 h 42"/>
                  <a:gd name="T32" fmla="*/ 2 w 32"/>
                  <a:gd name="T33" fmla="*/ 32 h 42"/>
                  <a:gd name="T34" fmla="*/ 0 w 32"/>
                  <a:gd name="T35" fmla="*/ 28 h 42"/>
                  <a:gd name="T36" fmla="*/ 0 w 32"/>
                  <a:gd name="T37" fmla="*/ 22 h 42"/>
                  <a:gd name="T38" fmla="*/ 0 w 32"/>
                  <a:gd name="T39" fmla="*/ 16 h 42"/>
                  <a:gd name="T40" fmla="*/ 2 w 32"/>
                  <a:gd name="T41" fmla="*/ 10 h 42"/>
                  <a:gd name="T42" fmla="*/ 4 w 32"/>
                  <a:gd name="T43" fmla="*/ 6 h 42"/>
                  <a:gd name="T44" fmla="*/ 8 w 32"/>
                  <a:gd name="T45" fmla="*/ 4 h 42"/>
                  <a:gd name="T46" fmla="*/ 12 w 32"/>
                  <a:gd name="T47" fmla="*/ 2 h 42"/>
                  <a:gd name="T48" fmla="*/ 18 w 32"/>
                  <a:gd name="T49" fmla="*/ 0 h 42"/>
                  <a:gd name="T50" fmla="*/ 24 w 32"/>
                  <a:gd name="T51" fmla="*/ 2 h 42"/>
                  <a:gd name="T52" fmla="*/ 28 w 32"/>
                  <a:gd name="T53" fmla="*/ 6 h 42"/>
                  <a:gd name="T54" fmla="*/ 32 w 32"/>
                  <a:gd name="T55" fmla="*/ 10 h 42"/>
                  <a:gd name="T56" fmla="*/ 32 w 32"/>
                  <a:gd name="T57" fmla="*/ 16 h 42"/>
                  <a:gd name="T58" fmla="*/ 6 w 32"/>
                  <a:gd name="T59" fmla="*/ 16 h 42"/>
                  <a:gd name="T60" fmla="*/ 6 w 32"/>
                  <a:gd name="T61" fmla="*/ 14 h 42"/>
                  <a:gd name="T62" fmla="*/ 24 w 32"/>
                  <a:gd name="T63" fmla="*/ 14 h 42"/>
                  <a:gd name="T64" fmla="*/ 22 w 32"/>
                  <a:gd name="T65" fmla="*/ 10 h 42"/>
                  <a:gd name="T66" fmla="*/ 22 w 32"/>
                  <a:gd name="T67" fmla="*/ 8 h 42"/>
                  <a:gd name="T68" fmla="*/ 20 w 32"/>
                  <a:gd name="T69" fmla="*/ 6 h 42"/>
                  <a:gd name="T70" fmla="*/ 20 w 32"/>
                  <a:gd name="T71" fmla="*/ 6 h 42"/>
                  <a:gd name="T72" fmla="*/ 18 w 32"/>
                  <a:gd name="T73" fmla="*/ 4 h 42"/>
                  <a:gd name="T74" fmla="*/ 14 w 32"/>
                  <a:gd name="T75" fmla="*/ 4 h 42"/>
                  <a:gd name="T76" fmla="*/ 12 w 32"/>
                  <a:gd name="T77" fmla="*/ 4 h 42"/>
                  <a:gd name="T78" fmla="*/ 8 w 32"/>
                  <a:gd name="T79" fmla="*/ 6 h 42"/>
                  <a:gd name="T80" fmla="*/ 6 w 32"/>
                  <a:gd name="T81" fmla="*/ 10 h 42"/>
                  <a:gd name="T82" fmla="*/ 6 w 32"/>
                  <a:gd name="T83" fmla="*/ 14 h 4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2"/>
                  <a:gd name="T127" fmla="*/ 0 h 42"/>
                  <a:gd name="T128" fmla="*/ 32 w 32"/>
                  <a:gd name="T129" fmla="*/ 42 h 4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2" h="42">
                    <a:moveTo>
                      <a:pt x="6" y="16"/>
                    </a:moveTo>
                    <a:lnTo>
                      <a:pt x="6" y="24"/>
                    </a:lnTo>
                    <a:lnTo>
                      <a:pt x="10" y="30"/>
                    </a:lnTo>
                    <a:lnTo>
                      <a:pt x="14" y="34"/>
                    </a:lnTo>
                    <a:lnTo>
                      <a:pt x="20" y="34"/>
                    </a:lnTo>
                    <a:lnTo>
                      <a:pt x="24" y="34"/>
                    </a:lnTo>
                    <a:lnTo>
                      <a:pt x="26" y="32"/>
                    </a:lnTo>
                    <a:lnTo>
                      <a:pt x="30" y="30"/>
                    </a:lnTo>
                    <a:lnTo>
                      <a:pt x="32" y="26"/>
                    </a:lnTo>
                    <a:lnTo>
                      <a:pt x="30" y="32"/>
                    </a:lnTo>
                    <a:lnTo>
                      <a:pt x="26" y="38"/>
                    </a:lnTo>
                    <a:lnTo>
                      <a:pt x="22" y="40"/>
                    </a:lnTo>
                    <a:lnTo>
                      <a:pt x="16" y="42"/>
                    </a:lnTo>
                    <a:lnTo>
                      <a:pt x="10" y="40"/>
                    </a:lnTo>
                    <a:lnTo>
                      <a:pt x="4" y="36"/>
                    </a:lnTo>
                    <a:lnTo>
                      <a:pt x="2" y="32"/>
                    </a:lnTo>
                    <a:lnTo>
                      <a:pt x="0" y="28"/>
                    </a:lnTo>
                    <a:lnTo>
                      <a:pt x="0" y="22"/>
                    </a:lnTo>
                    <a:lnTo>
                      <a:pt x="0" y="16"/>
                    </a:lnTo>
                    <a:lnTo>
                      <a:pt x="2" y="10"/>
                    </a:lnTo>
                    <a:lnTo>
                      <a:pt x="4" y="6"/>
                    </a:lnTo>
                    <a:lnTo>
                      <a:pt x="8" y="4"/>
                    </a:lnTo>
                    <a:lnTo>
                      <a:pt x="12" y="2"/>
                    </a:lnTo>
                    <a:lnTo>
                      <a:pt x="18" y="0"/>
                    </a:lnTo>
                    <a:lnTo>
                      <a:pt x="24" y="2"/>
                    </a:lnTo>
                    <a:lnTo>
                      <a:pt x="28" y="6"/>
                    </a:lnTo>
                    <a:lnTo>
                      <a:pt x="32" y="10"/>
                    </a:lnTo>
                    <a:lnTo>
                      <a:pt x="32" y="16"/>
                    </a:lnTo>
                    <a:lnTo>
                      <a:pt x="6" y="16"/>
                    </a:lnTo>
                    <a:close/>
                    <a:moveTo>
                      <a:pt x="6" y="14"/>
                    </a:moveTo>
                    <a:lnTo>
                      <a:pt x="24" y="14"/>
                    </a:lnTo>
                    <a:lnTo>
                      <a:pt x="22" y="10"/>
                    </a:lnTo>
                    <a:lnTo>
                      <a:pt x="22" y="8"/>
                    </a:lnTo>
                    <a:lnTo>
                      <a:pt x="20" y="6"/>
                    </a:lnTo>
                    <a:lnTo>
                      <a:pt x="18" y="4"/>
                    </a:lnTo>
                    <a:lnTo>
                      <a:pt x="14" y="4"/>
                    </a:lnTo>
                    <a:lnTo>
                      <a:pt x="12" y="4"/>
                    </a:lnTo>
                    <a:lnTo>
                      <a:pt x="8" y="6"/>
                    </a:lnTo>
                    <a:lnTo>
                      <a:pt x="6" y="10"/>
                    </a:lnTo>
                    <a:lnTo>
                      <a:pt x="6" y="14"/>
                    </a:lnTo>
                    <a:close/>
                  </a:path>
                </a:pathLst>
              </a:custGeom>
              <a:solidFill>
                <a:srgbClr val="000000"/>
              </a:solidFill>
              <a:ln w="0">
                <a:solidFill>
                  <a:srgbClr val="000000"/>
                </a:solidFill>
                <a:round/>
                <a:headEnd/>
                <a:tailEnd/>
              </a:ln>
            </p:spPr>
            <p:txBody>
              <a:bodyPr/>
              <a:lstStyle/>
              <a:p>
                <a:endParaRPr lang="en-CA"/>
              </a:p>
            </p:txBody>
          </p:sp>
          <p:sp>
            <p:nvSpPr>
              <p:cNvPr id="22830" name="Freeform 22"/>
              <p:cNvSpPr>
                <a:spLocks noEditPoints="1"/>
              </p:cNvSpPr>
              <p:nvPr/>
            </p:nvSpPr>
            <p:spPr bwMode="auto">
              <a:xfrm>
                <a:off x="2968" y="2136"/>
                <a:ext cx="36" cy="42"/>
              </a:xfrm>
              <a:custGeom>
                <a:avLst/>
                <a:gdLst>
                  <a:gd name="T0" fmla="*/ 18 w 36"/>
                  <a:gd name="T1" fmla="*/ 38 h 42"/>
                  <a:gd name="T2" fmla="*/ 14 w 36"/>
                  <a:gd name="T3" fmla="*/ 40 h 42"/>
                  <a:gd name="T4" fmla="*/ 10 w 36"/>
                  <a:gd name="T5" fmla="*/ 42 h 42"/>
                  <a:gd name="T6" fmla="*/ 4 w 36"/>
                  <a:gd name="T7" fmla="*/ 40 h 42"/>
                  <a:gd name="T8" fmla="*/ 0 w 36"/>
                  <a:gd name="T9" fmla="*/ 32 h 42"/>
                  <a:gd name="T10" fmla="*/ 2 w 36"/>
                  <a:gd name="T11" fmla="*/ 28 h 42"/>
                  <a:gd name="T12" fmla="*/ 8 w 36"/>
                  <a:gd name="T13" fmla="*/ 22 h 42"/>
                  <a:gd name="T14" fmla="*/ 22 w 36"/>
                  <a:gd name="T15" fmla="*/ 16 h 42"/>
                  <a:gd name="T16" fmla="*/ 22 w 36"/>
                  <a:gd name="T17" fmla="*/ 10 h 42"/>
                  <a:gd name="T18" fmla="*/ 18 w 36"/>
                  <a:gd name="T19" fmla="*/ 4 h 42"/>
                  <a:gd name="T20" fmla="*/ 12 w 36"/>
                  <a:gd name="T21" fmla="*/ 4 h 42"/>
                  <a:gd name="T22" fmla="*/ 10 w 36"/>
                  <a:gd name="T23" fmla="*/ 6 h 42"/>
                  <a:gd name="T24" fmla="*/ 10 w 36"/>
                  <a:gd name="T25" fmla="*/ 12 h 42"/>
                  <a:gd name="T26" fmla="*/ 8 w 36"/>
                  <a:gd name="T27" fmla="*/ 14 h 42"/>
                  <a:gd name="T28" fmla="*/ 6 w 36"/>
                  <a:gd name="T29" fmla="*/ 16 h 42"/>
                  <a:gd name="T30" fmla="*/ 4 w 36"/>
                  <a:gd name="T31" fmla="*/ 14 h 42"/>
                  <a:gd name="T32" fmla="*/ 2 w 36"/>
                  <a:gd name="T33" fmla="*/ 12 h 42"/>
                  <a:gd name="T34" fmla="*/ 6 w 36"/>
                  <a:gd name="T35" fmla="*/ 4 h 42"/>
                  <a:gd name="T36" fmla="*/ 16 w 36"/>
                  <a:gd name="T37" fmla="*/ 0 h 42"/>
                  <a:gd name="T38" fmla="*/ 26 w 36"/>
                  <a:gd name="T39" fmla="*/ 2 h 42"/>
                  <a:gd name="T40" fmla="*/ 28 w 36"/>
                  <a:gd name="T41" fmla="*/ 6 h 42"/>
                  <a:gd name="T42" fmla="*/ 30 w 36"/>
                  <a:gd name="T43" fmla="*/ 14 h 42"/>
                  <a:gd name="T44" fmla="*/ 30 w 36"/>
                  <a:gd name="T45" fmla="*/ 32 h 42"/>
                  <a:gd name="T46" fmla="*/ 30 w 36"/>
                  <a:gd name="T47" fmla="*/ 36 h 42"/>
                  <a:gd name="T48" fmla="*/ 32 w 36"/>
                  <a:gd name="T49" fmla="*/ 36 h 42"/>
                  <a:gd name="T50" fmla="*/ 32 w 36"/>
                  <a:gd name="T51" fmla="*/ 36 h 42"/>
                  <a:gd name="T52" fmla="*/ 34 w 36"/>
                  <a:gd name="T53" fmla="*/ 36 h 42"/>
                  <a:gd name="T54" fmla="*/ 36 w 36"/>
                  <a:gd name="T55" fmla="*/ 36 h 42"/>
                  <a:gd name="T56" fmla="*/ 28 w 36"/>
                  <a:gd name="T57" fmla="*/ 42 h 42"/>
                  <a:gd name="T58" fmla="*/ 24 w 36"/>
                  <a:gd name="T59" fmla="*/ 40 h 42"/>
                  <a:gd name="T60" fmla="*/ 22 w 36"/>
                  <a:gd name="T61" fmla="*/ 36 h 42"/>
                  <a:gd name="T62" fmla="*/ 22 w 36"/>
                  <a:gd name="T63" fmla="*/ 18 h 42"/>
                  <a:gd name="T64" fmla="*/ 14 w 36"/>
                  <a:gd name="T65" fmla="*/ 22 h 42"/>
                  <a:gd name="T66" fmla="*/ 10 w 36"/>
                  <a:gd name="T67" fmla="*/ 26 h 42"/>
                  <a:gd name="T68" fmla="*/ 8 w 36"/>
                  <a:gd name="T69" fmla="*/ 30 h 42"/>
                  <a:gd name="T70" fmla="*/ 10 w 36"/>
                  <a:gd name="T71" fmla="*/ 34 h 42"/>
                  <a:gd name="T72" fmla="*/ 14 w 36"/>
                  <a:gd name="T73" fmla="*/ 36 h 42"/>
                  <a:gd name="T74" fmla="*/ 22 w 36"/>
                  <a:gd name="T75" fmla="*/ 32 h 4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6"/>
                  <a:gd name="T115" fmla="*/ 0 h 42"/>
                  <a:gd name="T116" fmla="*/ 36 w 36"/>
                  <a:gd name="T117" fmla="*/ 42 h 4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6" h="42">
                    <a:moveTo>
                      <a:pt x="22" y="36"/>
                    </a:moveTo>
                    <a:lnTo>
                      <a:pt x="18" y="38"/>
                    </a:lnTo>
                    <a:lnTo>
                      <a:pt x="16" y="40"/>
                    </a:lnTo>
                    <a:lnTo>
                      <a:pt x="14" y="40"/>
                    </a:lnTo>
                    <a:lnTo>
                      <a:pt x="12" y="42"/>
                    </a:lnTo>
                    <a:lnTo>
                      <a:pt x="10" y="42"/>
                    </a:lnTo>
                    <a:lnTo>
                      <a:pt x="6" y="42"/>
                    </a:lnTo>
                    <a:lnTo>
                      <a:pt x="4" y="40"/>
                    </a:lnTo>
                    <a:lnTo>
                      <a:pt x="2" y="36"/>
                    </a:lnTo>
                    <a:lnTo>
                      <a:pt x="0" y="32"/>
                    </a:lnTo>
                    <a:lnTo>
                      <a:pt x="0" y="30"/>
                    </a:lnTo>
                    <a:lnTo>
                      <a:pt x="2" y="28"/>
                    </a:lnTo>
                    <a:lnTo>
                      <a:pt x="4" y="24"/>
                    </a:lnTo>
                    <a:lnTo>
                      <a:pt x="8" y="22"/>
                    </a:lnTo>
                    <a:lnTo>
                      <a:pt x="14" y="18"/>
                    </a:lnTo>
                    <a:lnTo>
                      <a:pt x="22" y="16"/>
                    </a:lnTo>
                    <a:lnTo>
                      <a:pt x="22" y="14"/>
                    </a:lnTo>
                    <a:lnTo>
                      <a:pt x="22" y="10"/>
                    </a:lnTo>
                    <a:lnTo>
                      <a:pt x="20" y="6"/>
                    </a:lnTo>
                    <a:lnTo>
                      <a:pt x="18" y="4"/>
                    </a:lnTo>
                    <a:lnTo>
                      <a:pt x="16" y="4"/>
                    </a:lnTo>
                    <a:lnTo>
                      <a:pt x="12" y="4"/>
                    </a:lnTo>
                    <a:lnTo>
                      <a:pt x="12" y="6"/>
                    </a:lnTo>
                    <a:lnTo>
                      <a:pt x="10" y="6"/>
                    </a:lnTo>
                    <a:lnTo>
                      <a:pt x="10" y="8"/>
                    </a:lnTo>
                    <a:lnTo>
                      <a:pt x="10" y="12"/>
                    </a:lnTo>
                    <a:lnTo>
                      <a:pt x="10" y="14"/>
                    </a:lnTo>
                    <a:lnTo>
                      <a:pt x="8" y="14"/>
                    </a:lnTo>
                    <a:lnTo>
                      <a:pt x="8" y="16"/>
                    </a:lnTo>
                    <a:lnTo>
                      <a:pt x="6" y="16"/>
                    </a:lnTo>
                    <a:lnTo>
                      <a:pt x="4" y="16"/>
                    </a:lnTo>
                    <a:lnTo>
                      <a:pt x="4" y="14"/>
                    </a:lnTo>
                    <a:lnTo>
                      <a:pt x="2" y="14"/>
                    </a:lnTo>
                    <a:lnTo>
                      <a:pt x="2" y="12"/>
                    </a:lnTo>
                    <a:lnTo>
                      <a:pt x="4" y="8"/>
                    </a:lnTo>
                    <a:lnTo>
                      <a:pt x="6" y="4"/>
                    </a:lnTo>
                    <a:lnTo>
                      <a:pt x="10" y="2"/>
                    </a:lnTo>
                    <a:lnTo>
                      <a:pt x="16" y="0"/>
                    </a:lnTo>
                    <a:lnTo>
                      <a:pt x="22" y="2"/>
                    </a:lnTo>
                    <a:lnTo>
                      <a:pt x="26" y="2"/>
                    </a:lnTo>
                    <a:lnTo>
                      <a:pt x="28" y="4"/>
                    </a:lnTo>
                    <a:lnTo>
                      <a:pt x="28" y="6"/>
                    </a:lnTo>
                    <a:lnTo>
                      <a:pt x="30" y="10"/>
                    </a:lnTo>
                    <a:lnTo>
                      <a:pt x="30" y="14"/>
                    </a:lnTo>
                    <a:lnTo>
                      <a:pt x="30" y="28"/>
                    </a:lnTo>
                    <a:lnTo>
                      <a:pt x="30" y="32"/>
                    </a:lnTo>
                    <a:lnTo>
                      <a:pt x="30" y="34"/>
                    </a:lnTo>
                    <a:lnTo>
                      <a:pt x="30" y="36"/>
                    </a:lnTo>
                    <a:lnTo>
                      <a:pt x="32" y="36"/>
                    </a:lnTo>
                    <a:lnTo>
                      <a:pt x="34" y="36"/>
                    </a:lnTo>
                    <a:lnTo>
                      <a:pt x="36" y="34"/>
                    </a:lnTo>
                    <a:lnTo>
                      <a:pt x="36" y="36"/>
                    </a:lnTo>
                    <a:lnTo>
                      <a:pt x="32" y="40"/>
                    </a:lnTo>
                    <a:lnTo>
                      <a:pt x="28" y="42"/>
                    </a:lnTo>
                    <a:lnTo>
                      <a:pt x="26" y="42"/>
                    </a:lnTo>
                    <a:lnTo>
                      <a:pt x="24" y="40"/>
                    </a:lnTo>
                    <a:lnTo>
                      <a:pt x="22" y="38"/>
                    </a:lnTo>
                    <a:lnTo>
                      <a:pt x="22" y="36"/>
                    </a:lnTo>
                    <a:close/>
                    <a:moveTo>
                      <a:pt x="22" y="32"/>
                    </a:moveTo>
                    <a:lnTo>
                      <a:pt x="22" y="18"/>
                    </a:lnTo>
                    <a:lnTo>
                      <a:pt x="18" y="20"/>
                    </a:lnTo>
                    <a:lnTo>
                      <a:pt x="14" y="22"/>
                    </a:lnTo>
                    <a:lnTo>
                      <a:pt x="12" y="24"/>
                    </a:lnTo>
                    <a:lnTo>
                      <a:pt x="10" y="26"/>
                    </a:lnTo>
                    <a:lnTo>
                      <a:pt x="8" y="28"/>
                    </a:lnTo>
                    <a:lnTo>
                      <a:pt x="8" y="30"/>
                    </a:lnTo>
                    <a:lnTo>
                      <a:pt x="8" y="32"/>
                    </a:lnTo>
                    <a:lnTo>
                      <a:pt x="10" y="34"/>
                    </a:lnTo>
                    <a:lnTo>
                      <a:pt x="12" y="36"/>
                    </a:lnTo>
                    <a:lnTo>
                      <a:pt x="14" y="36"/>
                    </a:lnTo>
                    <a:lnTo>
                      <a:pt x="18" y="36"/>
                    </a:lnTo>
                    <a:lnTo>
                      <a:pt x="22" y="32"/>
                    </a:lnTo>
                    <a:close/>
                  </a:path>
                </a:pathLst>
              </a:custGeom>
              <a:solidFill>
                <a:srgbClr val="000000"/>
              </a:solidFill>
              <a:ln w="0">
                <a:solidFill>
                  <a:srgbClr val="000000"/>
                </a:solidFill>
                <a:round/>
                <a:headEnd/>
                <a:tailEnd/>
              </a:ln>
            </p:spPr>
            <p:txBody>
              <a:bodyPr/>
              <a:lstStyle/>
              <a:p>
                <a:endParaRPr lang="en-CA"/>
              </a:p>
            </p:txBody>
          </p:sp>
          <p:sp>
            <p:nvSpPr>
              <p:cNvPr id="22831" name="Freeform 23"/>
              <p:cNvSpPr>
                <a:spLocks/>
              </p:cNvSpPr>
              <p:nvPr/>
            </p:nvSpPr>
            <p:spPr bwMode="auto">
              <a:xfrm>
                <a:off x="3006" y="2126"/>
                <a:ext cx="24" cy="52"/>
              </a:xfrm>
              <a:custGeom>
                <a:avLst/>
                <a:gdLst>
                  <a:gd name="T0" fmla="*/ 12 w 24"/>
                  <a:gd name="T1" fmla="*/ 0 h 52"/>
                  <a:gd name="T2" fmla="*/ 12 w 24"/>
                  <a:gd name="T3" fmla="*/ 12 h 52"/>
                  <a:gd name="T4" fmla="*/ 22 w 24"/>
                  <a:gd name="T5" fmla="*/ 12 h 52"/>
                  <a:gd name="T6" fmla="*/ 22 w 24"/>
                  <a:gd name="T7" fmla="*/ 14 h 52"/>
                  <a:gd name="T8" fmla="*/ 12 w 24"/>
                  <a:gd name="T9" fmla="*/ 14 h 52"/>
                  <a:gd name="T10" fmla="*/ 12 w 24"/>
                  <a:gd name="T11" fmla="*/ 40 h 52"/>
                  <a:gd name="T12" fmla="*/ 14 w 24"/>
                  <a:gd name="T13" fmla="*/ 44 h 52"/>
                  <a:gd name="T14" fmla="*/ 14 w 24"/>
                  <a:gd name="T15" fmla="*/ 46 h 52"/>
                  <a:gd name="T16" fmla="*/ 16 w 24"/>
                  <a:gd name="T17" fmla="*/ 46 h 52"/>
                  <a:gd name="T18" fmla="*/ 16 w 24"/>
                  <a:gd name="T19" fmla="*/ 46 h 52"/>
                  <a:gd name="T20" fmla="*/ 18 w 24"/>
                  <a:gd name="T21" fmla="*/ 46 h 52"/>
                  <a:gd name="T22" fmla="*/ 20 w 24"/>
                  <a:gd name="T23" fmla="*/ 46 h 52"/>
                  <a:gd name="T24" fmla="*/ 20 w 24"/>
                  <a:gd name="T25" fmla="*/ 46 h 52"/>
                  <a:gd name="T26" fmla="*/ 22 w 24"/>
                  <a:gd name="T27" fmla="*/ 44 h 52"/>
                  <a:gd name="T28" fmla="*/ 24 w 24"/>
                  <a:gd name="T29" fmla="*/ 44 h 52"/>
                  <a:gd name="T30" fmla="*/ 22 w 24"/>
                  <a:gd name="T31" fmla="*/ 48 h 52"/>
                  <a:gd name="T32" fmla="*/ 20 w 24"/>
                  <a:gd name="T33" fmla="*/ 50 h 52"/>
                  <a:gd name="T34" fmla="*/ 16 w 24"/>
                  <a:gd name="T35" fmla="*/ 52 h 52"/>
                  <a:gd name="T36" fmla="*/ 14 w 24"/>
                  <a:gd name="T37" fmla="*/ 52 h 52"/>
                  <a:gd name="T38" fmla="*/ 12 w 24"/>
                  <a:gd name="T39" fmla="*/ 52 h 52"/>
                  <a:gd name="T40" fmla="*/ 10 w 24"/>
                  <a:gd name="T41" fmla="*/ 50 h 52"/>
                  <a:gd name="T42" fmla="*/ 8 w 24"/>
                  <a:gd name="T43" fmla="*/ 50 h 52"/>
                  <a:gd name="T44" fmla="*/ 6 w 24"/>
                  <a:gd name="T45" fmla="*/ 48 h 52"/>
                  <a:gd name="T46" fmla="*/ 6 w 24"/>
                  <a:gd name="T47" fmla="*/ 46 h 52"/>
                  <a:gd name="T48" fmla="*/ 6 w 24"/>
                  <a:gd name="T49" fmla="*/ 42 h 52"/>
                  <a:gd name="T50" fmla="*/ 6 w 24"/>
                  <a:gd name="T51" fmla="*/ 14 h 52"/>
                  <a:gd name="T52" fmla="*/ 0 w 24"/>
                  <a:gd name="T53" fmla="*/ 14 h 52"/>
                  <a:gd name="T54" fmla="*/ 0 w 24"/>
                  <a:gd name="T55" fmla="*/ 14 h 52"/>
                  <a:gd name="T56" fmla="*/ 2 w 24"/>
                  <a:gd name="T57" fmla="*/ 12 h 52"/>
                  <a:gd name="T58" fmla="*/ 4 w 24"/>
                  <a:gd name="T59" fmla="*/ 10 h 52"/>
                  <a:gd name="T60" fmla="*/ 6 w 24"/>
                  <a:gd name="T61" fmla="*/ 8 h 52"/>
                  <a:gd name="T62" fmla="*/ 8 w 24"/>
                  <a:gd name="T63" fmla="*/ 6 h 52"/>
                  <a:gd name="T64" fmla="*/ 10 w 24"/>
                  <a:gd name="T65" fmla="*/ 2 h 52"/>
                  <a:gd name="T66" fmla="*/ 12 w 24"/>
                  <a:gd name="T67" fmla="*/ 0 h 52"/>
                  <a:gd name="T68" fmla="*/ 12 w 24"/>
                  <a:gd name="T69" fmla="*/ 0 h 5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4"/>
                  <a:gd name="T106" fmla="*/ 0 h 52"/>
                  <a:gd name="T107" fmla="*/ 24 w 24"/>
                  <a:gd name="T108" fmla="*/ 52 h 5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4" h="52">
                    <a:moveTo>
                      <a:pt x="12" y="0"/>
                    </a:moveTo>
                    <a:lnTo>
                      <a:pt x="12" y="12"/>
                    </a:lnTo>
                    <a:lnTo>
                      <a:pt x="22" y="12"/>
                    </a:lnTo>
                    <a:lnTo>
                      <a:pt x="22" y="14"/>
                    </a:lnTo>
                    <a:lnTo>
                      <a:pt x="12" y="14"/>
                    </a:lnTo>
                    <a:lnTo>
                      <a:pt x="12" y="40"/>
                    </a:lnTo>
                    <a:lnTo>
                      <a:pt x="14" y="44"/>
                    </a:lnTo>
                    <a:lnTo>
                      <a:pt x="14" y="46"/>
                    </a:lnTo>
                    <a:lnTo>
                      <a:pt x="16" y="46"/>
                    </a:lnTo>
                    <a:lnTo>
                      <a:pt x="18" y="46"/>
                    </a:lnTo>
                    <a:lnTo>
                      <a:pt x="20" y="46"/>
                    </a:lnTo>
                    <a:lnTo>
                      <a:pt x="22" y="44"/>
                    </a:lnTo>
                    <a:lnTo>
                      <a:pt x="24" y="44"/>
                    </a:lnTo>
                    <a:lnTo>
                      <a:pt x="22" y="48"/>
                    </a:lnTo>
                    <a:lnTo>
                      <a:pt x="20" y="50"/>
                    </a:lnTo>
                    <a:lnTo>
                      <a:pt x="16" y="52"/>
                    </a:lnTo>
                    <a:lnTo>
                      <a:pt x="14" y="52"/>
                    </a:lnTo>
                    <a:lnTo>
                      <a:pt x="12" y="52"/>
                    </a:lnTo>
                    <a:lnTo>
                      <a:pt x="10" y="50"/>
                    </a:lnTo>
                    <a:lnTo>
                      <a:pt x="8" y="50"/>
                    </a:lnTo>
                    <a:lnTo>
                      <a:pt x="6" y="48"/>
                    </a:lnTo>
                    <a:lnTo>
                      <a:pt x="6" y="46"/>
                    </a:lnTo>
                    <a:lnTo>
                      <a:pt x="6" y="42"/>
                    </a:lnTo>
                    <a:lnTo>
                      <a:pt x="6" y="14"/>
                    </a:lnTo>
                    <a:lnTo>
                      <a:pt x="0" y="14"/>
                    </a:lnTo>
                    <a:lnTo>
                      <a:pt x="2" y="12"/>
                    </a:lnTo>
                    <a:lnTo>
                      <a:pt x="4" y="10"/>
                    </a:lnTo>
                    <a:lnTo>
                      <a:pt x="6" y="8"/>
                    </a:lnTo>
                    <a:lnTo>
                      <a:pt x="8" y="6"/>
                    </a:lnTo>
                    <a:lnTo>
                      <a:pt x="10" y="2"/>
                    </a:lnTo>
                    <a:lnTo>
                      <a:pt x="12" y="0"/>
                    </a:lnTo>
                    <a:close/>
                  </a:path>
                </a:pathLst>
              </a:custGeom>
              <a:solidFill>
                <a:srgbClr val="000000"/>
              </a:solidFill>
              <a:ln w="0">
                <a:solidFill>
                  <a:srgbClr val="000000"/>
                </a:solidFill>
                <a:round/>
                <a:headEnd/>
                <a:tailEnd/>
              </a:ln>
            </p:spPr>
            <p:txBody>
              <a:bodyPr/>
              <a:lstStyle/>
              <a:p>
                <a:endParaRPr lang="en-CA"/>
              </a:p>
            </p:txBody>
          </p:sp>
          <p:sp>
            <p:nvSpPr>
              <p:cNvPr id="22832" name="Rectangle 24"/>
              <p:cNvSpPr>
                <a:spLocks noChangeArrowheads="1"/>
              </p:cNvSpPr>
              <p:nvPr/>
            </p:nvSpPr>
            <p:spPr bwMode="auto">
              <a:xfrm>
                <a:off x="3080" y="2104"/>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833" name="Freeform 25"/>
              <p:cNvSpPr>
                <a:spLocks/>
              </p:cNvSpPr>
              <p:nvPr/>
            </p:nvSpPr>
            <p:spPr bwMode="auto">
              <a:xfrm>
                <a:off x="3226" y="2118"/>
                <a:ext cx="52" cy="60"/>
              </a:xfrm>
              <a:custGeom>
                <a:avLst/>
                <a:gdLst>
                  <a:gd name="T0" fmla="*/ 48 w 52"/>
                  <a:gd name="T1" fmla="*/ 0 h 60"/>
                  <a:gd name="T2" fmla="*/ 50 w 52"/>
                  <a:gd name="T3" fmla="*/ 20 h 60"/>
                  <a:gd name="T4" fmla="*/ 48 w 52"/>
                  <a:gd name="T5" fmla="*/ 20 h 60"/>
                  <a:gd name="T6" fmla="*/ 46 w 52"/>
                  <a:gd name="T7" fmla="*/ 12 h 60"/>
                  <a:gd name="T8" fmla="*/ 42 w 52"/>
                  <a:gd name="T9" fmla="*/ 6 h 60"/>
                  <a:gd name="T10" fmla="*/ 36 w 52"/>
                  <a:gd name="T11" fmla="*/ 4 h 60"/>
                  <a:gd name="T12" fmla="*/ 30 w 52"/>
                  <a:gd name="T13" fmla="*/ 2 h 60"/>
                  <a:gd name="T14" fmla="*/ 24 w 52"/>
                  <a:gd name="T15" fmla="*/ 4 h 60"/>
                  <a:gd name="T16" fmla="*/ 20 w 52"/>
                  <a:gd name="T17" fmla="*/ 6 h 60"/>
                  <a:gd name="T18" fmla="*/ 16 w 52"/>
                  <a:gd name="T19" fmla="*/ 10 h 60"/>
                  <a:gd name="T20" fmla="*/ 12 w 52"/>
                  <a:gd name="T21" fmla="*/ 14 h 60"/>
                  <a:gd name="T22" fmla="*/ 10 w 52"/>
                  <a:gd name="T23" fmla="*/ 22 h 60"/>
                  <a:gd name="T24" fmla="*/ 10 w 52"/>
                  <a:gd name="T25" fmla="*/ 30 h 60"/>
                  <a:gd name="T26" fmla="*/ 10 w 52"/>
                  <a:gd name="T27" fmla="*/ 38 h 60"/>
                  <a:gd name="T28" fmla="*/ 12 w 52"/>
                  <a:gd name="T29" fmla="*/ 44 h 60"/>
                  <a:gd name="T30" fmla="*/ 16 w 52"/>
                  <a:gd name="T31" fmla="*/ 50 h 60"/>
                  <a:gd name="T32" fmla="*/ 20 w 52"/>
                  <a:gd name="T33" fmla="*/ 54 h 60"/>
                  <a:gd name="T34" fmla="*/ 26 w 52"/>
                  <a:gd name="T35" fmla="*/ 56 h 60"/>
                  <a:gd name="T36" fmla="*/ 32 w 52"/>
                  <a:gd name="T37" fmla="*/ 56 h 60"/>
                  <a:gd name="T38" fmla="*/ 36 w 52"/>
                  <a:gd name="T39" fmla="*/ 56 h 60"/>
                  <a:gd name="T40" fmla="*/ 40 w 52"/>
                  <a:gd name="T41" fmla="*/ 54 h 60"/>
                  <a:gd name="T42" fmla="*/ 46 w 52"/>
                  <a:gd name="T43" fmla="*/ 50 h 60"/>
                  <a:gd name="T44" fmla="*/ 50 w 52"/>
                  <a:gd name="T45" fmla="*/ 44 h 60"/>
                  <a:gd name="T46" fmla="*/ 52 w 52"/>
                  <a:gd name="T47" fmla="*/ 46 h 60"/>
                  <a:gd name="T48" fmla="*/ 46 w 52"/>
                  <a:gd name="T49" fmla="*/ 52 h 60"/>
                  <a:gd name="T50" fmla="*/ 42 w 52"/>
                  <a:gd name="T51" fmla="*/ 56 h 60"/>
                  <a:gd name="T52" fmla="*/ 36 w 52"/>
                  <a:gd name="T53" fmla="*/ 60 h 60"/>
                  <a:gd name="T54" fmla="*/ 28 w 52"/>
                  <a:gd name="T55" fmla="*/ 60 h 60"/>
                  <a:gd name="T56" fmla="*/ 20 w 52"/>
                  <a:gd name="T57" fmla="*/ 58 h 60"/>
                  <a:gd name="T58" fmla="*/ 12 w 52"/>
                  <a:gd name="T59" fmla="*/ 56 h 60"/>
                  <a:gd name="T60" fmla="*/ 6 w 52"/>
                  <a:gd name="T61" fmla="*/ 50 h 60"/>
                  <a:gd name="T62" fmla="*/ 2 w 52"/>
                  <a:gd name="T63" fmla="*/ 44 h 60"/>
                  <a:gd name="T64" fmla="*/ 0 w 52"/>
                  <a:gd name="T65" fmla="*/ 38 h 60"/>
                  <a:gd name="T66" fmla="*/ 0 w 52"/>
                  <a:gd name="T67" fmla="*/ 30 h 60"/>
                  <a:gd name="T68" fmla="*/ 2 w 52"/>
                  <a:gd name="T69" fmla="*/ 22 h 60"/>
                  <a:gd name="T70" fmla="*/ 4 w 52"/>
                  <a:gd name="T71" fmla="*/ 14 h 60"/>
                  <a:gd name="T72" fmla="*/ 8 w 52"/>
                  <a:gd name="T73" fmla="*/ 8 h 60"/>
                  <a:gd name="T74" fmla="*/ 14 w 52"/>
                  <a:gd name="T75" fmla="*/ 4 h 60"/>
                  <a:gd name="T76" fmla="*/ 22 w 52"/>
                  <a:gd name="T77" fmla="*/ 0 h 60"/>
                  <a:gd name="T78" fmla="*/ 30 w 52"/>
                  <a:gd name="T79" fmla="*/ 0 h 60"/>
                  <a:gd name="T80" fmla="*/ 36 w 52"/>
                  <a:gd name="T81" fmla="*/ 0 h 60"/>
                  <a:gd name="T82" fmla="*/ 42 w 52"/>
                  <a:gd name="T83" fmla="*/ 2 h 60"/>
                  <a:gd name="T84" fmla="*/ 44 w 52"/>
                  <a:gd name="T85" fmla="*/ 4 h 60"/>
                  <a:gd name="T86" fmla="*/ 44 w 52"/>
                  <a:gd name="T87" fmla="*/ 4 h 60"/>
                  <a:gd name="T88" fmla="*/ 46 w 52"/>
                  <a:gd name="T89" fmla="*/ 4 h 60"/>
                  <a:gd name="T90" fmla="*/ 46 w 52"/>
                  <a:gd name="T91" fmla="*/ 2 h 60"/>
                  <a:gd name="T92" fmla="*/ 48 w 52"/>
                  <a:gd name="T93" fmla="*/ 2 h 60"/>
                  <a:gd name="T94" fmla="*/ 48 w 52"/>
                  <a:gd name="T95" fmla="*/ 0 h 60"/>
                  <a:gd name="T96" fmla="*/ 48 w 52"/>
                  <a:gd name="T97" fmla="*/ 0 h 6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2"/>
                  <a:gd name="T148" fmla="*/ 0 h 60"/>
                  <a:gd name="T149" fmla="*/ 52 w 52"/>
                  <a:gd name="T150" fmla="*/ 60 h 6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2" h="60">
                    <a:moveTo>
                      <a:pt x="48" y="0"/>
                    </a:moveTo>
                    <a:lnTo>
                      <a:pt x="50" y="20"/>
                    </a:lnTo>
                    <a:lnTo>
                      <a:pt x="48" y="20"/>
                    </a:lnTo>
                    <a:lnTo>
                      <a:pt x="46" y="12"/>
                    </a:lnTo>
                    <a:lnTo>
                      <a:pt x="42" y="6"/>
                    </a:lnTo>
                    <a:lnTo>
                      <a:pt x="36" y="4"/>
                    </a:lnTo>
                    <a:lnTo>
                      <a:pt x="30" y="2"/>
                    </a:lnTo>
                    <a:lnTo>
                      <a:pt x="24" y="4"/>
                    </a:lnTo>
                    <a:lnTo>
                      <a:pt x="20" y="6"/>
                    </a:lnTo>
                    <a:lnTo>
                      <a:pt x="16" y="10"/>
                    </a:lnTo>
                    <a:lnTo>
                      <a:pt x="12" y="14"/>
                    </a:lnTo>
                    <a:lnTo>
                      <a:pt x="10" y="22"/>
                    </a:lnTo>
                    <a:lnTo>
                      <a:pt x="10" y="30"/>
                    </a:lnTo>
                    <a:lnTo>
                      <a:pt x="10" y="38"/>
                    </a:lnTo>
                    <a:lnTo>
                      <a:pt x="12" y="44"/>
                    </a:lnTo>
                    <a:lnTo>
                      <a:pt x="16" y="50"/>
                    </a:lnTo>
                    <a:lnTo>
                      <a:pt x="20" y="54"/>
                    </a:lnTo>
                    <a:lnTo>
                      <a:pt x="26" y="56"/>
                    </a:lnTo>
                    <a:lnTo>
                      <a:pt x="32" y="56"/>
                    </a:lnTo>
                    <a:lnTo>
                      <a:pt x="36" y="56"/>
                    </a:lnTo>
                    <a:lnTo>
                      <a:pt x="40" y="54"/>
                    </a:lnTo>
                    <a:lnTo>
                      <a:pt x="46" y="50"/>
                    </a:lnTo>
                    <a:lnTo>
                      <a:pt x="50" y="44"/>
                    </a:lnTo>
                    <a:lnTo>
                      <a:pt x="52" y="46"/>
                    </a:lnTo>
                    <a:lnTo>
                      <a:pt x="46" y="52"/>
                    </a:lnTo>
                    <a:lnTo>
                      <a:pt x="42" y="56"/>
                    </a:lnTo>
                    <a:lnTo>
                      <a:pt x="36" y="60"/>
                    </a:lnTo>
                    <a:lnTo>
                      <a:pt x="28" y="60"/>
                    </a:lnTo>
                    <a:lnTo>
                      <a:pt x="20" y="58"/>
                    </a:lnTo>
                    <a:lnTo>
                      <a:pt x="12" y="56"/>
                    </a:lnTo>
                    <a:lnTo>
                      <a:pt x="6" y="50"/>
                    </a:lnTo>
                    <a:lnTo>
                      <a:pt x="2" y="44"/>
                    </a:lnTo>
                    <a:lnTo>
                      <a:pt x="0" y="38"/>
                    </a:lnTo>
                    <a:lnTo>
                      <a:pt x="0" y="30"/>
                    </a:lnTo>
                    <a:lnTo>
                      <a:pt x="2" y="22"/>
                    </a:lnTo>
                    <a:lnTo>
                      <a:pt x="4" y="14"/>
                    </a:lnTo>
                    <a:lnTo>
                      <a:pt x="8" y="8"/>
                    </a:lnTo>
                    <a:lnTo>
                      <a:pt x="14" y="4"/>
                    </a:lnTo>
                    <a:lnTo>
                      <a:pt x="22" y="0"/>
                    </a:lnTo>
                    <a:lnTo>
                      <a:pt x="30" y="0"/>
                    </a:lnTo>
                    <a:lnTo>
                      <a:pt x="36" y="0"/>
                    </a:lnTo>
                    <a:lnTo>
                      <a:pt x="42" y="2"/>
                    </a:lnTo>
                    <a:lnTo>
                      <a:pt x="44" y="4"/>
                    </a:lnTo>
                    <a:lnTo>
                      <a:pt x="46" y="4"/>
                    </a:lnTo>
                    <a:lnTo>
                      <a:pt x="46" y="2"/>
                    </a:lnTo>
                    <a:lnTo>
                      <a:pt x="48" y="2"/>
                    </a:lnTo>
                    <a:lnTo>
                      <a:pt x="48" y="0"/>
                    </a:lnTo>
                    <a:close/>
                  </a:path>
                </a:pathLst>
              </a:custGeom>
              <a:solidFill>
                <a:srgbClr val="000000"/>
              </a:solidFill>
              <a:ln w="0">
                <a:solidFill>
                  <a:srgbClr val="000000"/>
                </a:solidFill>
                <a:round/>
                <a:headEnd/>
                <a:tailEnd/>
              </a:ln>
            </p:spPr>
            <p:txBody>
              <a:bodyPr/>
              <a:lstStyle/>
              <a:p>
                <a:endParaRPr lang="en-CA"/>
              </a:p>
            </p:txBody>
          </p:sp>
          <p:sp>
            <p:nvSpPr>
              <p:cNvPr id="22834" name="Freeform 26"/>
              <p:cNvSpPr>
                <a:spLocks/>
              </p:cNvSpPr>
              <p:nvPr/>
            </p:nvSpPr>
            <p:spPr bwMode="auto">
              <a:xfrm>
                <a:off x="3282" y="2116"/>
                <a:ext cx="42" cy="62"/>
              </a:xfrm>
              <a:custGeom>
                <a:avLst/>
                <a:gdLst>
                  <a:gd name="T0" fmla="*/ 12 w 42"/>
                  <a:gd name="T1" fmla="*/ 30 h 62"/>
                  <a:gd name="T2" fmla="*/ 20 w 42"/>
                  <a:gd name="T3" fmla="*/ 22 h 62"/>
                  <a:gd name="T4" fmla="*/ 26 w 42"/>
                  <a:gd name="T5" fmla="*/ 20 h 62"/>
                  <a:gd name="T6" fmla="*/ 32 w 42"/>
                  <a:gd name="T7" fmla="*/ 22 h 62"/>
                  <a:gd name="T8" fmla="*/ 36 w 42"/>
                  <a:gd name="T9" fmla="*/ 28 h 62"/>
                  <a:gd name="T10" fmla="*/ 36 w 42"/>
                  <a:gd name="T11" fmla="*/ 38 h 62"/>
                  <a:gd name="T12" fmla="*/ 36 w 42"/>
                  <a:gd name="T13" fmla="*/ 56 h 62"/>
                  <a:gd name="T14" fmla="*/ 38 w 42"/>
                  <a:gd name="T15" fmla="*/ 58 h 62"/>
                  <a:gd name="T16" fmla="*/ 40 w 42"/>
                  <a:gd name="T17" fmla="*/ 60 h 62"/>
                  <a:gd name="T18" fmla="*/ 42 w 42"/>
                  <a:gd name="T19" fmla="*/ 62 h 62"/>
                  <a:gd name="T20" fmla="*/ 24 w 42"/>
                  <a:gd name="T21" fmla="*/ 60 h 62"/>
                  <a:gd name="T22" fmla="*/ 26 w 42"/>
                  <a:gd name="T23" fmla="*/ 60 h 62"/>
                  <a:gd name="T24" fmla="*/ 28 w 42"/>
                  <a:gd name="T25" fmla="*/ 58 h 62"/>
                  <a:gd name="T26" fmla="*/ 30 w 42"/>
                  <a:gd name="T27" fmla="*/ 54 h 62"/>
                  <a:gd name="T28" fmla="*/ 30 w 42"/>
                  <a:gd name="T29" fmla="*/ 38 h 62"/>
                  <a:gd name="T30" fmla="*/ 28 w 42"/>
                  <a:gd name="T31" fmla="*/ 30 h 62"/>
                  <a:gd name="T32" fmla="*/ 26 w 42"/>
                  <a:gd name="T33" fmla="*/ 28 h 62"/>
                  <a:gd name="T34" fmla="*/ 22 w 42"/>
                  <a:gd name="T35" fmla="*/ 26 h 62"/>
                  <a:gd name="T36" fmla="*/ 18 w 42"/>
                  <a:gd name="T37" fmla="*/ 28 h 62"/>
                  <a:gd name="T38" fmla="*/ 12 w 42"/>
                  <a:gd name="T39" fmla="*/ 32 h 62"/>
                  <a:gd name="T40" fmla="*/ 12 w 42"/>
                  <a:gd name="T41" fmla="*/ 56 h 62"/>
                  <a:gd name="T42" fmla="*/ 14 w 42"/>
                  <a:gd name="T43" fmla="*/ 58 h 62"/>
                  <a:gd name="T44" fmla="*/ 16 w 42"/>
                  <a:gd name="T45" fmla="*/ 60 h 62"/>
                  <a:gd name="T46" fmla="*/ 18 w 42"/>
                  <a:gd name="T47" fmla="*/ 62 h 62"/>
                  <a:gd name="T48" fmla="*/ 0 w 42"/>
                  <a:gd name="T49" fmla="*/ 60 h 62"/>
                  <a:gd name="T50" fmla="*/ 4 w 42"/>
                  <a:gd name="T51" fmla="*/ 60 h 62"/>
                  <a:gd name="T52" fmla="*/ 4 w 42"/>
                  <a:gd name="T53" fmla="*/ 58 h 62"/>
                  <a:gd name="T54" fmla="*/ 6 w 42"/>
                  <a:gd name="T55" fmla="*/ 52 h 62"/>
                  <a:gd name="T56" fmla="*/ 6 w 42"/>
                  <a:gd name="T57" fmla="*/ 10 h 62"/>
                  <a:gd name="T58" fmla="*/ 4 w 42"/>
                  <a:gd name="T59" fmla="*/ 6 h 62"/>
                  <a:gd name="T60" fmla="*/ 4 w 42"/>
                  <a:gd name="T61" fmla="*/ 4 h 62"/>
                  <a:gd name="T62" fmla="*/ 2 w 42"/>
                  <a:gd name="T63" fmla="*/ 4 h 62"/>
                  <a:gd name="T64" fmla="*/ 0 w 42"/>
                  <a:gd name="T65" fmla="*/ 4 h 62"/>
                  <a:gd name="T66" fmla="*/ 12 w 42"/>
                  <a:gd name="T67" fmla="*/ 0 h 6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2"/>
                  <a:gd name="T103" fmla="*/ 0 h 62"/>
                  <a:gd name="T104" fmla="*/ 42 w 42"/>
                  <a:gd name="T105" fmla="*/ 62 h 6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2" h="62">
                    <a:moveTo>
                      <a:pt x="12" y="0"/>
                    </a:moveTo>
                    <a:lnTo>
                      <a:pt x="12" y="30"/>
                    </a:lnTo>
                    <a:lnTo>
                      <a:pt x="18" y="24"/>
                    </a:lnTo>
                    <a:lnTo>
                      <a:pt x="20" y="22"/>
                    </a:lnTo>
                    <a:lnTo>
                      <a:pt x="24" y="22"/>
                    </a:lnTo>
                    <a:lnTo>
                      <a:pt x="26" y="20"/>
                    </a:lnTo>
                    <a:lnTo>
                      <a:pt x="30" y="22"/>
                    </a:lnTo>
                    <a:lnTo>
                      <a:pt x="32" y="22"/>
                    </a:lnTo>
                    <a:lnTo>
                      <a:pt x="34" y="26"/>
                    </a:lnTo>
                    <a:lnTo>
                      <a:pt x="36" y="28"/>
                    </a:lnTo>
                    <a:lnTo>
                      <a:pt x="36" y="32"/>
                    </a:lnTo>
                    <a:lnTo>
                      <a:pt x="36" y="38"/>
                    </a:lnTo>
                    <a:lnTo>
                      <a:pt x="36" y="52"/>
                    </a:lnTo>
                    <a:lnTo>
                      <a:pt x="36" y="56"/>
                    </a:lnTo>
                    <a:lnTo>
                      <a:pt x="38" y="58"/>
                    </a:lnTo>
                    <a:lnTo>
                      <a:pt x="38" y="60"/>
                    </a:lnTo>
                    <a:lnTo>
                      <a:pt x="40" y="60"/>
                    </a:lnTo>
                    <a:lnTo>
                      <a:pt x="42" y="60"/>
                    </a:lnTo>
                    <a:lnTo>
                      <a:pt x="42" y="62"/>
                    </a:lnTo>
                    <a:lnTo>
                      <a:pt x="24" y="62"/>
                    </a:lnTo>
                    <a:lnTo>
                      <a:pt x="24" y="60"/>
                    </a:lnTo>
                    <a:lnTo>
                      <a:pt x="26" y="60"/>
                    </a:lnTo>
                    <a:lnTo>
                      <a:pt x="28" y="60"/>
                    </a:lnTo>
                    <a:lnTo>
                      <a:pt x="28" y="58"/>
                    </a:lnTo>
                    <a:lnTo>
                      <a:pt x="30" y="56"/>
                    </a:lnTo>
                    <a:lnTo>
                      <a:pt x="30" y="54"/>
                    </a:lnTo>
                    <a:lnTo>
                      <a:pt x="30" y="52"/>
                    </a:lnTo>
                    <a:lnTo>
                      <a:pt x="30" y="38"/>
                    </a:lnTo>
                    <a:lnTo>
                      <a:pt x="28" y="34"/>
                    </a:lnTo>
                    <a:lnTo>
                      <a:pt x="28" y="30"/>
                    </a:lnTo>
                    <a:lnTo>
                      <a:pt x="28" y="28"/>
                    </a:lnTo>
                    <a:lnTo>
                      <a:pt x="26" y="28"/>
                    </a:lnTo>
                    <a:lnTo>
                      <a:pt x="24" y="26"/>
                    </a:lnTo>
                    <a:lnTo>
                      <a:pt x="22" y="26"/>
                    </a:lnTo>
                    <a:lnTo>
                      <a:pt x="20" y="26"/>
                    </a:lnTo>
                    <a:lnTo>
                      <a:pt x="18" y="28"/>
                    </a:lnTo>
                    <a:lnTo>
                      <a:pt x="16" y="30"/>
                    </a:lnTo>
                    <a:lnTo>
                      <a:pt x="12" y="32"/>
                    </a:lnTo>
                    <a:lnTo>
                      <a:pt x="12" y="52"/>
                    </a:lnTo>
                    <a:lnTo>
                      <a:pt x="12" y="56"/>
                    </a:lnTo>
                    <a:lnTo>
                      <a:pt x="14" y="58"/>
                    </a:lnTo>
                    <a:lnTo>
                      <a:pt x="14" y="60"/>
                    </a:lnTo>
                    <a:lnTo>
                      <a:pt x="16" y="60"/>
                    </a:lnTo>
                    <a:lnTo>
                      <a:pt x="18" y="60"/>
                    </a:lnTo>
                    <a:lnTo>
                      <a:pt x="18" y="62"/>
                    </a:lnTo>
                    <a:lnTo>
                      <a:pt x="0" y="62"/>
                    </a:lnTo>
                    <a:lnTo>
                      <a:pt x="0" y="60"/>
                    </a:lnTo>
                    <a:lnTo>
                      <a:pt x="2" y="60"/>
                    </a:lnTo>
                    <a:lnTo>
                      <a:pt x="4" y="60"/>
                    </a:lnTo>
                    <a:lnTo>
                      <a:pt x="4" y="58"/>
                    </a:lnTo>
                    <a:lnTo>
                      <a:pt x="6" y="56"/>
                    </a:lnTo>
                    <a:lnTo>
                      <a:pt x="6" y="52"/>
                    </a:lnTo>
                    <a:lnTo>
                      <a:pt x="6" y="16"/>
                    </a:lnTo>
                    <a:lnTo>
                      <a:pt x="6" y="10"/>
                    </a:lnTo>
                    <a:lnTo>
                      <a:pt x="6" y="8"/>
                    </a:lnTo>
                    <a:lnTo>
                      <a:pt x="4" y="6"/>
                    </a:lnTo>
                    <a:lnTo>
                      <a:pt x="4" y="4"/>
                    </a:lnTo>
                    <a:lnTo>
                      <a:pt x="2" y="4"/>
                    </a:lnTo>
                    <a:lnTo>
                      <a:pt x="0" y="6"/>
                    </a:lnTo>
                    <a:lnTo>
                      <a:pt x="0" y="4"/>
                    </a:lnTo>
                    <a:lnTo>
                      <a:pt x="10" y="0"/>
                    </a:lnTo>
                    <a:lnTo>
                      <a:pt x="12" y="0"/>
                    </a:lnTo>
                    <a:close/>
                  </a:path>
                </a:pathLst>
              </a:custGeom>
              <a:solidFill>
                <a:srgbClr val="000000"/>
              </a:solidFill>
              <a:ln w="0">
                <a:solidFill>
                  <a:srgbClr val="000000"/>
                </a:solidFill>
                <a:round/>
                <a:headEnd/>
                <a:tailEnd/>
              </a:ln>
            </p:spPr>
            <p:txBody>
              <a:bodyPr/>
              <a:lstStyle/>
              <a:p>
                <a:endParaRPr lang="en-CA"/>
              </a:p>
            </p:txBody>
          </p:sp>
          <p:sp>
            <p:nvSpPr>
              <p:cNvPr id="22835" name="Freeform 27"/>
              <p:cNvSpPr>
                <a:spLocks noEditPoints="1"/>
              </p:cNvSpPr>
              <p:nvPr/>
            </p:nvSpPr>
            <p:spPr bwMode="auto">
              <a:xfrm>
                <a:off x="3328" y="2116"/>
                <a:ext cx="18" cy="62"/>
              </a:xfrm>
              <a:custGeom>
                <a:avLst/>
                <a:gdLst>
                  <a:gd name="T0" fmla="*/ 10 w 18"/>
                  <a:gd name="T1" fmla="*/ 0 h 62"/>
                  <a:gd name="T2" fmla="*/ 12 w 18"/>
                  <a:gd name="T3" fmla="*/ 0 h 62"/>
                  <a:gd name="T4" fmla="*/ 12 w 18"/>
                  <a:gd name="T5" fmla="*/ 2 h 62"/>
                  <a:gd name="T6" fmla="*/ 14 w 18"/>
                  <a:gd name="T7" fmla="*/ 4 h 62"/>
                  <a:gd name="T8" fmla="*/ 14 w 18"/>
                  <a:gd name="T9" fmla="*/ 4 h 62"/>
                  <a:gd name="T10" fmla="*/ 14 w 18"/>
                  <a:gd name="T11" fmla="*/ 6 h 62"/>
                  <a:gd name="T12" fmla="*/ 12 w 18"/>
                  <a:gd name="T13" fmla="*/ 8 h 62"/>
                  <a:gd name="T14" fmla="*/ 12 w 18"/>
                  <a:gd name="T15" fmla="*/ 10 h 62"/>
                  <a:gd name="T16" fmla="*/ 10 w 18"/>
                  <a:gd name="T17" fmla="*/ 10 h 62"/>
                  <a:gd name="T18" fmla="*/ 8 w 18"/>
                  <a:gd name="T19" fmla="*/ 10 h 62"/>
                  <a:gd name="T20" fmla="*/ 6 w 18"/>
                  <a:gd name="T21" fmla="*/ 8 h 62"/>
                  <a:gd name="T22" fmla="*/ 4 w 18"/>
                  <a:gd name="T23" fmla="*/ 6 h 62"/>
                  <a:gd name="T24" fmla="*/ 4 w 18"/>
                  <a:gd name="T25" fmla="*/ 4 h 62"/>
                  <a:gd name="T26" fmla="*/ 4 w 18"/>
                  <a:gd name="T27" fmla="*/ 4 h 62"/>
                  <a:gd name="T28" fmla="*/ 6 w 18"/>
                  <a:gd name="T29" fmla="*/ 2 h 62"/>
                  <a:gd name="T30" fmla="*/ 8 w 18"/>
                  <a:gd name="T31" fmla="*/ 0 h 62"/>
                  <a:gd name="T32" fmla="*/ 10 w 18"/>
                  <a:gd name="T33" fmla="*/ 0 h 62"/>
                  <a:gd name="T34" fmla="*/ 14 w 18"/>
                  <a:gd name="T35" fmla="*/ 20 h 62"/>
                  <a:gd name="T36" fmla="*/ 14 w 18"/>
                  <a:gd name="T37" fmla="*/ 52 h 62"/>
                  <a:gd name="T38" fmla="*/ 14 w 18"/>
                  <a:gd name="T39" fmla="*/ 56 h 62"/>
                  <a:gd name="T40" fmla="*/ 14 w 18"/>
                  <a:gd name="T41" fmla="*/ 58 h 62"/>
                  <a:gd name="T42" fmla="*/ 14 w 18"/>
                  <a:gd name="T43" fmla="*/ 58 h 62"/>
                  <a:gd name="T44" fmla="*/ 16 w 18"/>
                  <a:gd name="T45" fmla="*/ 60 h 62"/>
                  <a:gd name="T46" fmla="*/ 16 w 18"/>
                  <a:gd name="T47" fmla="*/ 60 h 62"/>
                  <a:gd name="T48" fmla="*/ 18 w 18"/>
                  <a:gd name="T49" fmla="*/ 60 h 62"/>
                  <a:gd name="T50" fmla="*/ 18 w 18"/>
                  <a:gd name="T51" fmla="*/ 62 h 62"/>
                  <a:gd name="T52" fmla="*/ 0 w 18"/>
                  <a:gd name="T53" fmla="*/ 62 h 62"/>
                  <a:gd name="T54" fmla="*/ 0 w 18"/>
                  <a:gd name="T55" fmla="*/ 60 h 62"/>
                  <a:gd name="T56" fmla="*/ 2 w 18"/>
                  <a:gd name="T57" fmla="*/ 60 h 62"/>
                  <a:gd name="T58" fmla="*/ 4 w 18"/>
                  <a:gd name="T59" fmla="*/ 60 h 62"/>
                  <a:gd name="T60" fmla="*/ 4 w 18"/>
                  <a:gd name="T61" fmla="*/ 58 h 62"/>
                  <a:gd name="T62" fmla="*/ 6 w 18"/>
                  <a:gd name="T63" fmla="*/ 58 h 62"/>
                  <a:gd name="T64" fmla="*/ 6 w 18"/>
                  <a:gd name="T65" fmla="*/ 56 h 62"/>
                  <a:gd name="T66" fmla="*/ 6 w 18"/>
                  <a:gd name="T67" fmla="*/ 52 h 62"/>
                  <a:gd name="T68" fmla="*/ 6 w 18"/>
                  <a:gd name="T69" fmla="*/ 38 h 62"/>
                  <a:gd name="T70" fmla="*/ 6 w 18"/>
                  <a:gd name="T71" fmla="*/ 32 h 62"/>
                  <a:gd name="T72" fmla="*/ 6 w 18"/>
                  <a:gd name="T73" fmla="*/ 28 h 62"/>
                  <a:gd name="T74" fmla="*/ 6 w 18"/>
                  <a:gd name="T75" fmla="*/ 28 h 62"/>
                  <a:gd name="T76" fmla="*/ 4 w 18"/>
                  <a:gd name="T77" fmla="*/ 26 h 62"/>
                  <a:gd name="T78" fmla="*/ 4 w 18"/>
                  <a:gd name="T79" fmla="*/ 26 h 62"/>
                  <a:gd name="T80" fmla="*/ 4 w 18"/>
                  <a:gd name="T81" fmla="*/ 26 h 62"/>
                  <a:gd name="T82" fmla="*/ 2 w 18"/>
                  <a:gd name="T83" fmla="*/ 26 h 62"/>
                  <a:gd name="T84" fmla="*/ 0 w 18"/>
                  <a:gd name="T85" fmla="*/ 26 h 62"/>
                  <a:gd name="T86" fmla="*/ 0 w 18"/>
                  <a:gd name="T87" fmla="*/ 26 h 62"/>
                  <a:gd name="T88" fmla="*/ 12 w 18"/>
                  <a:gd name="T89" fmla="*/ 20 h 62"/>
                  <a:gd name="T90" fmla="*/ 14 w 18"/>
                  <a:gd name="T91" fmla="*/ 20 h 62"/>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8"/>
                  <a:gd name="T139" fmla="*/ 0 h 62"/>
                  <a:gd name="T140" fmla="*/ 18 w 18"/>
                  <a:gd name="T141" fmla="*/ 62 h 62"/>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8" h="62">
                    <a:moveTo>
                      <a:pt x="10" y="0"/>
                    </a:moveTo>
                    <a:lnTo>
                      <a:pt x="12" y="0"/>
                    </a:lnTo>
                    <a:lnTo>
                      <a:pt x="12" y="2"/>
                    </a:lnTo>
                    <a:lnTo>
                      <a:pt x="14" y="4"/>
                    </a:lnTo>
                    <a:lnTo>
                      <a:pt x="14" y="6"/>
                    </a:lnTo>
                    <a:lnTo>
                      <a:pt x="12" y="8"/>
                    </a:lnTo>
                    <a:lnTo>
                      <a:pt x="12" y="10"/>
                    </a:lnTo>
                    <a:lnTo>
                      <a:pt x="10" y="10"/>
                    </a:lnTo>
                    <a:lnTo>
                      <a:pt x="8" y="10"/>
                    </a:lnTo>
                    <a:lnTo>
                      <a:pt x="6" y="8"/>
                    </a:lnTo>
                    <a:lnTo>
                      <a:pt x="4" y="6"/>
                    </a:lnTo>
                    <a:lnTo>
                      <a:pt x="4" y="4"/>
                    </a:lnTo>
                    <a:lnTo>
                      <a:pt x="6" y="2"/>
                    </a:lnTo>
                    <a:lnTo>
                      <a:pt x="8" y="0"/>
                    </a:lnTo>
                    <a:lnTo>
                      <a:pt x="10" y="0"/>
                    </a:lnTo>
                    <a:close/>
                    <a:moveTo>
                      <a:pt x="14" y="20"/>
                    </a:moveTo>
                    <a:lnTo>
                      <a:pt x="14" y="52"/>
                    </a:lnTo>
                    <a:lnTo>
                      <a:pt x="14" y="56"/>
                    </a:lnTo>
                    <a:lnTo>
                      <a:pt x="14" y="58"/>
                    </a:lnTo>
                    <a:lnTo>
                      <a:pt x="16" y="60"/>
                    </a:lnTo>
                    <a:lnTo>
                      <a:pt x="18" y="60"/>
                    </a:lnTo>
                    <a:lnTo>
                      <a:pt x="18" y="62"/>
                    </a:lnTo>
                    <a:lnTo>
                      <a:pt x="0" y="62"/>
                    </a:lnTo>
                    <a:lnTo>
                      <a:pt x="0" y="60"/>
                    </a:lnTo>
                    <a:lnTo>
                      <a:pt x="2" y="60"/>
                    </a:lnTo>
                    <a:lnTo>
                      <a:pt x="4" y="60"/>
                    </a:lnTo>
                    <a:lnTo>
                      <a:pt x="4" y="58"/>
                    </a:lnTo>
                    <a:lnTo>
                      <a:pt x="6" y="58"/>
                    </a:lnTo>
                    <a:lnTo>
                      <a:pt x="6" y="56"/>
                    </a:lnTo>
                    <a:lnTo>
                      <a:pt x="6" y="52"/>
                    </a:lnTo>
                    <a:lnTo>
                      <a:pt x="6" y="38"/>
                    </a:lnTo>
                    <a:lnTo>
                      <a:pt x="6" y="32"/>
                    </a:lnTo>
                    <a:lnTo>
                      <a:pt x="6" y="28"/>
                    </a:lnTo>
                    <a:lnTo>
                      <a:pt x="4" y="26"/>
                    </a:lnTo>
                    <a:lnTo>
                      <a:pt x="2" y="26"/>
                    </a:lnTo>
                    <a:lnTo>
                      <a:pt x="0" y="26"/>
                    </a:lnTo>
                    <a:lnTo>
                      <a:pt x="12" y="20"/>
                    </a:lnTo>
                    <a:lnTo>
                      <a:pt x="14" y="20"/>
                    </a:lnTo>
                    <a:close/>
                  </a:path>
                </a:pathLst>
              </a:custGeom>
              <a:solidFill>
                <a:srgbClr val="000000"/>
              </a:solidFill>
              <a:ln w="0">
                <a:solidFill>
                  <a:srgbClr val="000000"/>
                </a:solidFill>
                <a:round/>
                <a:headEnd/>
                <a:tailEnd/>
              </a:ln>
            </p:spPr>
            <p:txBody>
              <a:bodyPr/>
              <a:lstStyle/>
              <a:p>
                <a:endParaRPr lang="en-CA"/>
              </a:p>
            </p:txBody>
          </p:sp>
          <p:sp>
            <p:nvSpPr>
              <p:cNvPr id="22836" name="Freeform 28"/>
              <p:cNvSpPr>
                <a:spLocks/>
              </p:cNvSpPr>
              <p:nvPr/>
            </p:nvSpPr>
            <p:spPr bwMode="auto">
              <a:xfrm>
                <a:off x="3350" y="2136"/>
                <a:ext cx="42" cy="42"/>
              </a:xfrm>
              <a:custGeom>
                <a:avLst/>
                <a:gdLst>
                  <a:gd name="T0" fmla="*/ 14 w 42"/>
                  <a:gd name="T1" fmla="*/ 10 h 42"/>
                  <a:gd name="T2" fmla="*/ 18 w 42"/>
                  <a:gd name="T3" fmla="*/ 4 h 42"/>
                  <a:gd name="T4" fmla="*/ 22 w 42"/>
                  <a:gd name="T5" fmla="*/ 2 h 42"/>
                  <a:gd name="T6" fmla="*/ 26 w 42"/>
                  <a:gd name="T7" fmla="*/ 0 h 42"/>
                  <a:gd name="T8" fmla="*/ 30 w 42"/>
                  <a:gd name="T9" fmla="*/ 2 h 42"/>
                  <a:gd name="T10" fmla="*/ 32 w 42"/>
                  <a:gd name="T11" fmla="*/ 2 h 42"/>
                  <a:gd name="T12" fmla="*/ 34 w 42"/>
                  <a:gd name="T13" fmla="*/ 4 h 42"/>
                  <a:gd name="T14" fmla="*/ 36 w 42"/>
                  <a:gd name="T15" fmla="*/ 8 h 42"/>
                  <a:gd name="T16" fmla="*/ 36 w 42"/>
                  <a:gd name="T17" fmla="*/ 10 h 42"/>
                  <a:gd name="T18" fmla="*/ 36 w 42"/>
                  <a:gd name="T19" fmla="*/ 16 h 42"/>
                  <a:gd name="T20" fmla="*/ 36 w 42"/>
                  <a:gd name="T21" fmla="*/ 32 h 42"/>
                  <a:gd name="T22" fmla="*/ 38 w 42"/>
                  <a:gd name="T23" fmla="*/ 36 h 42"/>
                  <a:gd name="T24" fmla="*/ 38 w 42"/>
                  <a:gd name="T25" fmla="*/ 38 h 42"/>
                  <a:gd name="T26" fmla="*/ 38 w 42"/>
                  <a:gd name="T27" fmla="*/ 38 h 42"/>
                  <a:gd name="T28" fmla="*/ 38 w 42"/>
                  <a:gd name="T29" fmla="*/ 40 h 42"/>
                  <a:gd name="T30" fmla="*/ 40 w 42"/>
                  <a:gd name="T31" fmla="*/ 40 h 42"/>
                  <a:gd name="T32" fmla="*/ 42 w 42"/>
                  <a:gd name="T33" fmla="*/ 40 h 42"/>
                  <a:gd name="T34" fmla="*/ 42 w 42"/>
                  <a:gd name="T35" fmla="*/ 42 h 42"/>
                  <a:gd name="T36" fmla="*/ 24 w 42"/>
                  <a:gd name="T37" fmla="*/ 42 h 42"/>
                  <a:gd name="T38" fmla="*/ 24 w 42"/>
                  <a:gd name="T39" fmla="*/ 40 h 42"/>
                  <a:gd name="T40" fmla="*/ 24 w 42"/>
                  <a:gd name="T41" fmla="*/ 40 h 42"/>
                  <a:gd name="T42" fmla="*/ 26 w 42"/>
                  <a:gd name="T43" fmla="*/ 40 h 42"/>
                  <a:gd name="T44" fmla="*/ 28 w 42"/>
                  <a:gd name="T45" fmla="*/ 40 h 42"/>
                  <a:gd name="T46" fmla="*/ 28 w 42"/>
                  <a:gd name="T47" fmla="*/ 38 h 42"/>
                  <a:gd name="T48" fmla="*/ 30 w 42"/>
                  <a:gd name="T49" fmla="*/ 36 h 42"/>
                  <a:gd name="T50" fmla="*/ 30 w 42"/>
                  <a:gd name="T51" fmla="*/ 36 h 42"/>
                  <a:gd name="T52" fmla="*/ 30 w 42"/>
                  <a:gd name="T53" fmla="*/ 32 h 42"/>
                  <a:gd name="T54" fmla="*/ 30 w 42"/>
                  <a:gd name="T55" fmla="*/ 16 h 42"/>
                  <a:gd name="T56" fmla="*/ 30 w 42"/>
                  <a:gd name="T57" fmla="*/ 12 h 42"/>
                  <a:gd name="T58" fmla="*/ 28 w 42"/>
                  <a:gd name="T59" fmla="*/ 8 h 42"/>
                  <a:gd name="T60" fmla="*/ 26 w 42"/>
                  <a:gd name="T61" fmla="*/ 8 h 42"/>
                  <a:gd name="T62" fmla="*/ 24 w 42"/>
                  <a:gd name="T63" fmla="*/ 6 h 42"/>
                  <a:gd name="T64" fmla="*/ 18 w 42"/>
                  <a:gd name="T65" fmla="*/ 8 h 42"/>
                  <a:gd name="T66" fmla="*/ 14 w 42"/>
                  <a:gd name="T67" fmla="*/ 12 h 42"/>
                  <a:gd name="T68" fmla="*/ 14 w 42"/>
                  <a:gd name="T69" fmla="*/ 32 h 42"/>
                  <a:gd name="T70" fmla="*/ 14 w 42"/>
                  <a:gd name="T71" fmla="*/ 36 h 42"/>
                  <a:gd name="T72" fmla="*/ 14 w 42"/>
                  <a:gd name="T73" fmla="*/ 38 h 42"/>
                  <a:gd name="T74" fmla="*/ 14 w 42"/>
                  <a:gd name="T75" fmla="*/ 38 h 42"/>
                  <a:gd name="T76" fmla="*/ 14 w 42"/>
                  <a:gd name="T77" fmla="*/ 40 h 42"/>
                  <a:gd name="T78" fmla="*/ 16 w 42"/>
                  <a:gd name="T79" fmla="*/ 40 h 42"/>
                  <a:gd name="T80" fmla="*/ 18 w 42"/>
                  <a:gd name="T81" fmla="*/ 40 h 42"/>
                  <a:gd name="T82" fmla="*/ 18 w 42"/>
                  <a:gd name="T83" fmla="*/ 42 h 42"/>
                  <a:gd name="T84" fmla="*/ 0 w 42"/>
                  <a:gd name="T85" fmla="*/ 42 h 42"/>
                  <a:gd name="T86" fmla="*/ 0 w 42"/>
                  <a:gd name="T87" fmla="*/ 40 h 42"/>
                  <a:gd name="T88" fmla="*/ 2 w 42"/>
                  <a:gd name="T89" fmla="*/ 40 h 42"/>
                  <a:gd name="T90" fmla="*/ 4 w 42"/>
                  <a:gd name="T91" fmla="*/ 40 h 42"/>
                  <a:gd name="T92" fmla="*/ 4 w 42"/>
                  <a:gd name="T93" fmla="*/ 38 h 42"/>
                  <a:gd name="T94" fmla="*/ 6 w 42"/>
                  <a:gd name="T95" fmla="*/ 36 h 42"/>
                  <a:gd name="T96" fmla="*/ 6 w 42"/>
                  <a:gd name="T97" fmla="*/ 32 h 42"/>
                  <a:gd name="T98" fmla="*/ 6 w 42"/>
                  <a:gd name="T99" fmla="*/ 18 h 42"/>
                  <a:gd name="T100" fmla="*/ 6 w 42"/>
                  <a:gd name="T101" fmla="*/ 12 h 42"/>
                  <a:gd name="T102" fmla="*/ 6 w 42"/>
                  <a:gd name="T103" fmla="*/ 8 h 42"/>
                  <a:gd name="T104" fmla="*/ 6 w 42"/>
                  <a:gd name="T105" fmla="*/ 8 h 42"/>
                  <a:gd name="T106" fmla="*/ 4 w 42"/>
                  <a:gd name="T107" fmla="*/ 6 h 42"/>
                  <a:gd name="T108" fmla="*/ 4 w 42"/>
                  <a:gd name="T109" fmla="*/ 6 h 42"/>
                  <a:gd name="T110" fmla="*/ 4 w 42"/>
                  <a:gd name="T111" fmla="*/ 6 h 42"/>
                  <a:gd name="T112" fmla="*/ 2 w 42"/>
                  <a:gd name="T113" fmla="*/ 6 h 42"/>
                  <a:gd name="T114" fmla="*/ 0 w 42"/>
                  <a:gd name="T115" fmla="*/ 6 h 42"/>
                  <a:gd name="T116" fmla="*/ 0 w 42"/>
                  <a:gd name="T117" fmla="*/ 6 h 42"/>
                  <a:gd name="T118" fmla="*/ 12 w 42"/>
                  <a:gd name="T119" fmla="*/ 0 h 42"/>
                  <a:gd name="T120" fmla="*/ 14 w 42"/>
                  <a:gd name="T121" fmla="*/ 0 h 42"/>
                  <a:gd name="T122" fmla="*/ 14 w 42"/>
                  <a:gd name="T123" fmla="*/ 10 h 4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2"/>
                  <a:gd name="T187" fmla="*/ 0 h 42"/>
                  <a:gd name="T188" fmla="*/ 42 w 42"/>
                  <a:gd name="T189" fmla="*/ 42 h 4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2" h="42">
                    <a:moveTo>
                      <a:pt x="14" y="10"/>
                    </a:moveTo>
                    <a:lnTo>
                      <a:pt x="18" y="4"/>
                    </a:lnTo>
                    <a:lnTo>
                      <a:pt x="22" y="2"/>
                    </a:lnTo>
                    <a:lnTo>
                      <a:pt x="26" y="0"/>
                    </a:lnTo>
                    <a:lnTo>
                      <a:pt x="30" y="2"/>
                    </a:lnTo>
                    <a:lnTo>
                      <a:pt x="32" y="2"/>
                    </a:lnTo>
                    <a:lnTo>
                      <a:pt x="34" y="4"/>
                    </a:lnTo>
                    <a:lnTo>
                      <a:pt x="36" y="8"/>
                    </a:lnTo>
                    <a:lnTo>
                      <a:pt x="36" y="10"/>
                    </a:lnTo>
                    <a:lnTo>
                      <a:pt x="36" y="16"/>
                    </a:lnTo>
                    <a:lnTo>
                      <a:pt x="36" y="32"/>
                    </a:lnTo>
                    <a:lnTo>
                      <a:pt x="38" y="36"/>
                    </a:lnTo>
                    <a:lnTo>
                      <a:pt x="38" y="38"/>
                    </a:lnTo>
                    <a:lnTo>
                      <a:pt x="38" y="40"/>
                    </a:lnTo>
                    <a:lnTo>
                      <a:pt x="40" y="40"/>
                    </a:lnTo>
                    <a:lnTo>
                      <a:pt x="42" y="40"/>
                    </a:lnTo>
                    <a:lnTo>
                      <a:pt x="42" y="42"/>
                    </a:lnTo>
                    <a:lnTo>
                      <a:pt x="24" y="42"/>
                    </a:lnTo>
                    <a:lnTo>
                      <a:pt x="24" y="40"/>
                    </a:lnTo>
                    <a:lnTo>
                      <a:pt x="26" y="40"/>
                    </a:lnTo>
                    <a:lnTo>
                      <a:pt x="28" y="40"/>
                    </a:lnTo>
                    <a:lnTo>
                      <a:pt x="28" y="38"/>
                    </a:lnTo>
                    <a:lnTo>
                      <a:pt x="30" y="36"/>
                    </a:lnTo>
                    <a:lnTo>
                      <a:pt x="30" y="32"/>
                    </a:lnTo>
                    <a:lnTo>
                      <a:pt x="30" y="16"/>
                    </a:lnTo>
                    <a:lnTo>
                      <a:pt x="30" y="12"/>
                    </a:lnTo>
                    <a:lnTo>
                      <a:pt x="28" y="8"/>
                    </a:lnTo>
                    <a:lnTo>
                      <a:pt x="26" y="8"/>
                    </a:lnTo>
                    <a:lnTo>
                      <a:pt x="24" y="6"/>
                    </a:lnTo>
                    <a:lnTo>
                      <a:pt x="18" y="8"/>
                    </a:lnTo>
                    <a:lnTo>
                      <a:pt x="14" y="12"/>
                    </a:lnTo>
                    <a:lnTo>
                      <a:pt x="14" y="32"/>
                    </a:lnTo>
                    <a:lnTo>
                      <a:pt x="14" y="36"/>
                    </a:lnTo>
                    <a:lnTo>
                      <a:pt x="14" y="38"/>
                    </a:lnTo>
                    <a:lnTo>
                      <a:pt x="14" y="40"/>
                    </a:lnTo>
                    <a:lnTo>
                      <a:pt x="16" y="40"/>
                    </a:lnTo>
                    <a:lnTo>
                      <a:pt x="18" y="40"/>
                    </a:lnTo>
                    <a:lnTo>
                      <a:pt x="18" y="42"/>
                    </a:lnTo>
                    <a:lnTo>
                      <a:pt x="0" y="42"/>
                    </a:lnTo>
                    <a:lnTo>
                      <a:pt x="0" y="40"/>
                    </a:lnTo>
                    <a:lnTo>
                      <a:pt x="2" y="40"/>
                    </a:lnTo>
                    <a:lnTo>
                      <a:pt x="4" y="40"/>
                    </a:lnTo>
                    <a:lnTo>
                      <a:pt x="4" y="38"/>
                    </a:lnTo>
                    <a:lnTo>
                      <a:pt x="6" y="36"/>
                    </a:lnTo>
                    <a:lnTo>
                      <a:pt x="6" y="32"/>
                    </a:lnTo>
                    <a:lnTo>
                      <a:pt x="6" y="18"/>
                    </a:lnTo>
                    <a:lnTo>
                      <a:pt x="6" y="12"/>
                    </a:lnTo>
                    <a:lnTo>
                      <a:pt x="6" y="8"/>
                    </a:lnTo>
                    <a:lnTo>
                      <a:pt x="4" y="6"/>
                    </a:lnTo>
                    <a:lnTo>
                      <a:pt x="2" y="6"/>
                    </a:lnTo>
                    <a:lnTo>
                      <a:pt x="0" y="6"/>
                    </a:lnTo>
                    <a:lnTo>
                      <a:pt x="12" y="0"/>
                    </a:lnTo>
                    <a:lnTo>
                      <a:pt x="14" y="0"/>
                    </a:lnTo>
                    <a:lnTo>
                      <a:pt x="14" y="10"/>
                    </a:lnTo>
                    <a:close/>
                  </a:path>
                </a:pathLst>
              </a:custGeom>
              <a:solidFill>
                <a:srgbClr val="000000"/>
              </a:solidFill>
              <a:ln w="0">
                <a:solidFill>
                  <a:srgbClr val="000000"/>
                </a:solidFill>
                <a:round/>
                <a:headEnd/>
                <a:tailEnd/>
              </a:ln>
            </p:spPr>
            <p:txBody>
              <a:bodyPr/>
              <a:lstStyle/>
              <a:p>
                <a:endParaRPr lang="en-CA"/>
              </a:p>
            </p:txBody>
          </p:sp>
          <p:sp>
            <p:nvSpPr>
              <p:cNvPr id="22837" name="Freeform 29"/>
              <p:cNvSpPr>
                <a:spLocks noEditPoints="1"/>
              </p:cNvSpPr>
              <p:nvPr/>
            </p:nvSpPr>
            <p:spPr bwMode="auto">
              <a:xfrm>
                <a:off x="3396" y="2136"/>
                <a:ext cx="32" cy="42"/>
              </a:xfrm>
              <a:custGeom>
                <a:avLst/>
                <a:gdLst>
                  <a:gd name="T0" fmla="*/ 6 w 32"/>
                  <a:gd name="T1" fmla="*/ 16 h 42"/>
                  <a:gd name="T2" fmla="*/ 8 w 32"/>
                  <a:gd name="T3" fmla="*/ 24 h 42"/>
                  <a:gd name="T4" fmla="*/ 10 w 32"/>
                  <a:gd name="T5" fmla="*/ 30 h 42"/>
                  <a:gd name="T6" fmla="*/ 16 w 32"/>
                  <a:gd name="T7" fmla="*/ 34 h 42"/>
                  <a:gd name="T8" fmla="*/ 20 w 32"/>
                  <a:gd name="T9" fmla="*/ 34 h 42"/>
                  <a:gd name="T10" fmla="*/ 24 w 32"/>
                  <a:gd name="T11" fmla="*/ 34 h 42"/>
                  <a:gd name="T12" fmla="*/ 28 w 32"/>
                  <a:gd name="T13" fmla="*/ 32 h 42"/>
                  <a:gd name="T14" fmla="*/ 30 w 32"/>
                  <a:gd name="T15" fmla="*/ 30 h 42"/>
                  <a:gd name="T16" fmla="*/ 32 w 32"/>
                  <a:gd name="T17" fmla="*/ 26 h 42"/>
                  <a:gd name="T18" fmla="*/ 32 w 32"/>
                  <a:gd name="T19" fmla="*/ 26 h 42"/>
                  <a:gd name="T20" fmla="*/ 32 w 32"/>
                  <a:gd name="T21" fmla="*/ 32 h 42"/>
                  <a:gd name="T22" fmla="*/ 28 w 32"/>
                  <a:gd name="T23" fmla="*/ 38 h 42"/>
                  <a:gd name="T24" fmla="*/ 22 w 32"/>
                  <a:gd name="T25" fmla="*/ 40 h 42"/>
                  <a:gd name="T26" fmla="*/ 16 w 32"/>
                  <a:gd name="T27" fmla="*/ 42 h 42"/>
                  <a:gd name="T28" fmla="*/ 10 w 32"/>
                  <a:gd name="T29" fmla="*/ 40 h 42"/>
                  <a:gd name="T30" fmla="*/ 4 w 32"/>
                  <a:gd name="T31" fmla="*/ 36 h 42"/>
                  <a:gd name="T32" fmla="*/ 2 w 32"/>
                  <a:gd name="T33" fmla="*/ 32 h 42"/>
                  <a:gd name="T34" fmla="*/ 0 w 32"/>
                  <a:gd name="T35" fmla="*/ 28 h 42"/>
                  <a:gd name="T36" fmla="*/ 0 w 32"/>
                  <a:gd name="T37" fmla="*/ 22 h 42"/>
                  <a:gd name="T38" fmla="*/ 0 w 32"/>
                  <a:gd name="T39" fmla="*/ 16 h 42"/>
                  <a:gd name="T40" fmla="*/ 2 w 32"/>
                  <a:gd name="T41" fmla="*/ 10 h 42"/>
                  <a:gd name="T42" fmla="*/ 6 w 32"/>
                  <a:gd name="T43" fmla="*/ 6 h 42"/>
                  <a:gd name="T44" fmla="*/ 8 w 32"/>
                  <a:gd name="T45" fmla="*/ 4 h 42"/>
                  <a:gd name="T46" fmla="*/ 14 w 32"/>
                  <a:gd name="T47" fmla="*/ 2 h 42"/>
                  <a:gd name="T48" fmla="*/ 18 w 32"/>
                  <a:gd name="T49" fmla="*/ 0 h 42"/>
                  <a:gd name="T50" fmla="*/ 24 w 32"/>
                  <a:gd name="T51" fmla="*/ 2 h 42"/>
                  <a:gd name="T52" fmla="*/ 28 w 32"/>
                  <a:gd name="T53" fmla="*/ 6 h 42"/>
                  <a:gd name="T54" fmla="*/ 32 w 32"/>
                  <a:gd name="T55" fmla="*/ 10 h 42"/>
                  <a:gd name="T56" fmla="*/ 32 w 32"/>
                  <a:gd name="T57" fmla="*/ 16 h 42"/>
                  <a:gd name="T58" fmla="*/ 6 w 32"/>
                  <a:gd name="T59" fmla="*/ 16 h 42"/>
                  <a:gd name="T60" fmla="*/ 6 w 32"/>
                  <a:gd name="T61" fmla="*/ 14 h 42"/>
                  <a:gd name="T62" fmla="*/ 24 w 32"/>
                  <a:gd name="T63" fmla="*/ 14 h 42"/>
                  <a:gd name="T64" fmla="*/ 24 w 32"/>
                  <a:gd name="T65" fmla="*/ 10 h 42"/>
                  <a:gd name="T66" fmla="*/ 22 w 32"/>
                  <a:gd name="T67" fmla="*/ 8 h 42"/>
                  <a:gd name="T68" fmla="*/ 22 w 32"/>
                  <a:gd name="T69" fmla="*/ 6 h 42"/>
                  <a:gd name="T70" fmla="*/ 20 w 32"/>
                  <a:gd name="T71" fmla="*/ 6 h 42"/>
                  <a:gd name="T72" fmla="*/ 18 w 32"/>
                  <a:gd name="T73" fmla="*/ 4 h 42"/>
                  <a:gd name="T74" fmla="*/ 16 w 32"/>
                  <a:gd name="T75" fmla="*/ 4 h 42"/>
                  <a:gd name="T76" fmla="*/ 12 w 32"/>
                  <a:gd name="T77" fmla="*/ 4 h 42"/>
                  <a:gd name="T78" fmla="*/ 10 w 32"/>
                  <a:gd name="T79" fmla="*/ 6 h 42"/>
                  <a:gd name="T80" fmla="*/ 8 w 32"/>
                  <a:gd name="T81" fmla="*/ 10 h 42"/>
                  <a:gd name="T82" fmla="*/ 6 w 32"/>
                  <a:gd name="T83" fmla="*/ 14 h 4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2"/>
                  <a:gd name="T127" fmla="*/ 0 h 42"/>
                  <a:gd name="T128" fmla="*/ 32 w 32"/>
                  <a:gd name="T129" fmla="*/ 42 h 4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2" h="42">
                    <a:moveTo>
                      <a:pt x="6" y="16"/>
                    </a:moveTo>
                    <a:lnTo>
                      <a:pt x="8" y="24"/>
                    </a:lnTo>
                    <a:lnTo>
                      <a:pt x="10" y="30"/>
                    </a:lnTo>
                    <a:lnTo>
                      <a:pt x="16" y="34"/>
                    </a:lnTo>
                    <a:lnTo>
                      <a:pt x="20" y="34"/>
                    </a:lnTo>
                    <a:lnTo>
                      <a:pt x="24" y="34"/>
                    </a:lnTo>
                    <a:lnTo>
                      <a:pt x="28" y="32"/>
                    </a:lnTo>
                    <a:lnTo>
                      <a:pt x="30" y="30"/>
                    </a:lnTo>
                    <a:lnTo>
                      <a:pt x="32" y="26"/>
                    </a:lnTo>
                    <a:lnTo>
                      <a:pt x="32" y="32"/>
                    </a:lnTo>
                    <a:lnTo>
                      <a:pt x="28" y="38"/>
                    </a:lnTo>
                    <a:lnTo>
                      <a:pt x="22" y="40"/>
                    </a:lnTo>
                    <a:lnTo>
                      <a:pt x="16" y="42"/>
                    </a:lnTo>
                    <a:lnTo>
                      <a:pt x="10" y="40"/>
                    </a:lnTo>
                    <a:lnTo>
                      <a:pt x="4" y="36"/>
                    </a:lnTo>
                    <a:lnTo>
                      <a:pt x="2" y="32"/>
                    </a:lnTo>
                    <a:lnTo>
                      <a:pt x="0" y="28"/>
                    </a:lnTo>
                    <a:lnTo>
                      <a:pt x="0" y="22"/>
                    </a:lnTo>
                    <a:lnTo>
                      <a:pt x="0" y="16"/>
                    </a:lnTo>
                    <a:lnTo>
                      <a:pt x="2" y="10"/>
                    </a:lnTo>
                    <a:lnTo>
                      <a:pt x="6" y="6"/>
                    </a:lnTo>
                    <a:lnTo>
                      <a:pt x="8" y="4"/>
                    </a:lnTo>
                    <a:lnTo>
                      <a:pt x="14" y="2"/>
                    </a:lnTo>
                    <a:lnTo>
                      <a:pt x="18" y="0"/>
                    </a:lnTo>
                    <a:lnTo>
                      <a:pt x="24" y="2"/>
                    </a:lnTo>
                    <a:lnTo>
                      <a:pt x="28" y="6"/>
                    </a:lnTo>
                    <a:lnTo>
                      <a:pt x="32" y="10"/>
                    </a:lnTo>
                    <a:lnTo>
                      <a:pt x="32" y="16"/>
                    </a:lnTo>
                    <a:lnTo>
                      <a:pt x="6" y="16"/>
                    </a:lnTo>
                    <a:close/>
                    <a:moveTo>
                      <a:pt x="6" y="14"/>
                    </a:moveTo>
                    <a:lnTo>
                      <a:pt x="24" y="14"/>
                    </a:lnTo>
                    <a:lnTo>
                      <a:pt x="24" y="10"/>
                    </a:lnTo>
                    <a:lnTo>
                      <a:pt x="22" y="8"/>
                    </a:lnTo>
                    <a:lnTo>
                      <a:pt x="22" y="6"/>
                    </a:lnTo>
                    <a:lnTo>
                      <a:pt x="20" y="6"/>
                    </a:lnTo>
                    <a:lnTo>
                      <a:pt x="18" y="4"/>
                    </a:lnTo>
                    <a:lnTo>
                      <a:pt x="16" y="4"/>
                    </a:lnTo>
                    <a:lnTo>
                      <a:pt x="12" y="4"/>
                    </a:lnTo>
                    <a:lnTo>
                      <a:pt x="10" y="6"/>
                    </a:lnTo>
                    <a:lnTo>
                      <a:pt x="8" y="10"/>
                    </a:lnTo>
                    <a:lnTo>
                      <a:pt x="6" y="14"/>
                    </a:lnTo>
                    <a:close/>
                  </a:path>
                </a:pathLst>
              </a:custGeom>
              <a:solidFill>
                <a:srgbClr val="000000"/>
              </a:solidFill>
              <a:ln w="0">
                <a:solidFill>
                  <a:srgbClr val="000000"/>
                </a:solidFill>
                <a:round/>
                <a:headEnd/>
                <a:tailEnd/>
              </a:ln>
            </p:spPr>
            <p:txBody>
              <a:bodyPr/>
              <a:lstStyle/>
              <a:p>
                <a:endParaRPr lang="en-CA"/>
              </a:p>
            </p:txBody>
          </p:sp>
          <p:sp>
            <p:nvSpPr>
              <p:cNvPr id="22838" name="Freeform 30"/>
              <p:cNvSpPr>
                <a:spLocks/>
              </p:cNvSpPr>
              <p:nvPr/>
            </p:nvSpPr>
            <p:spPr bwMode="auto">
              <a:xfrm>
                <a:off x="3438" y="2136"/>
                <a:ext cx="26" cy="42"/>
              </a:xfrm>
              <a:custGeom>
                <a:avLst/>
                <a:gdLst>
                  <a:gd name="T0" fmla="*/ 22 w 26"/>
                  <a:gd name="T1" fmla="*/ 0 h 42"/>
                  <a:gd name="T2" fmla="*/ 22 w 26"/>
                  <a:gd name="T3" fmla="*/ 14 h 42"/>
                  <a:gd name="T4" fmla="*/ 22 w 26"/>
                  <a:gd name="T5" fmla="*/ 14 h 42"/>
                  <a:gd name="T6" fmla="*/ 20 w 26"/>
                  <a:gd name="T7" fmla="*/ 10 h 42"/>
                  <a:gd name="T8" fmla="*/ 18 w 26"/>
                  <a:gd name="T9" fmla="*/ 6 h 42"/>
                  <a:gd name="T10" fmla="*/ 14 w 26"/>
                  <a:gd name="T11" fmla="*/ 4 h 42"/>
                  <a:gd name="T12" fmla="*/ 12 w 26"/>
                  <a:gd name="T13" fmla="*/ 4 h 42"/>
                  <a:gd name="T14" fmla="*/ 8 w 26"/>
                  <a:gd name="T15" fmla="*/ 4 h 42"/>
                  <a:gd name="T16" fmla="*/ 6 w 26"/>
                  <a:gd name="T17" fmla="*/ 6 h 42"/>
                  <a:gd name="T18" fmla="*/ 6 w 26"/>
                  <a:gd name="T19" fmla="*/ 6 h 42"/>
                  <a:gd name="T20" fmla="*/ 4 w 26"/>
                  <a:gd name="T21" fmla="*/ 8 h 42"/>
                  <a:gd name="T22" fmla="*/ 4 w 26"/>
                  <a:gd name="T23" fmla="*/ 10 h 42"/>
                  <a:gd name="T24" fmla="*/ 6 w 26"/>
                  <a:gd name="T25" fmla="*/ 12 h 42"/>
                  <a:gd name="T26" fmla="*/ 8 w 26"/>
                  <a:gd name="T27" fmla="*/ 14 h 42"/>
                  <a:gd name="T28" fmla="*/ 10 w 26"/>
                  <a:gd name="T29" fmla="*/ 16 h 42"/>
                  <a:gd name="T30" fmla="*/ 16 w 26"/>
                  <a:gd name="T31" fmla="*/ 20 h 42"/>
                  <a:gd name="T32" fmla="*/ 22 w 26"/>
                  <a:gd name="T33" fmla="*/ 22 h 42"/>
                  <a:gd name="T34" fmla="*/ 24 w 26"/>
                  <a:gd name="T35" fmla="*/ 26 h 42"/>
                  <a:gd name="T36" fmla="*/ 26 w 26"/>
                  <a:gd name="T37" fmla="*/ 30 h 42"/>
                  <a:gd name="T38" fmla="*/ 24 w 26"/>
                  <a:gd name="T39" fmla="*/ 36 h 42"/>
                  <a:gd name="T40" fmla="*/ 22 w 26"/>
                  <a:gd name="T41" fmla="*/ 38 h 42"/>
                  <a:gd name="T42" fmla="*/ 18 w 26"/>
                  <a:gd name="T43" fmla="*/ 42 h 42"/>
                  <a:gd name="T44" fmla="*/ 12 w 26"/>
                  <a:gd name="T45" fmla="*/ 42 h 42"/>
                  <a:gd name="T46" fmla="*/ 8 w 26"/>
                  <a:gd name="T47" fmla="*/ 42 h 42"/>
                  <a:gd name="T48" fmla="*/ 4 w 26"/>
                  <a:gd name="T49" fmla="*/ 40 h 42"/>
                  <a:gd name="T50" fmla="*/ 2 w 26"/>
                  <a:gd name="T51" fmla="*/ 40 h 42"/>
                  <a:gd name="T52" fmla="*/ 2 w 26"/>
                  <a:gd name="T53" fmla="*/ 40 h 42"/>
                  <a:gd name="T54" fmla="*/ 0 w 26"/>
                  <a:gd name="T55" fmla="*/ 40 h 42"/>
                  <a:gd name="T56" fmla="*/ 0 w 26"/>
                  <a:gd name="T57" fmla="*/ 42 h 42"/>
                  <a:gd name="T58" fmla="*/ 0 w 26"/>
                  <a:gd name="T59" fmla="*/ 42 h 42"/>
                  <a:gd name="T60" fmla="*/ 0 w 26"/>
                  <a:gd name="T61" fmla="*/ 28 h 42"/>
                  <a:gd name="T62" fmla="*/ 0 w 26"/>
                  <a:gd name="T63" fmla="*/ 28 h 42"/>
                  <a:gd name="T64" fmla="*/ 2 w 26"/>
                  <a:gd name="T65" fmla="*/ 34 h 42"/>
                  <a:gd name="T66" fmla="*/ 4 w 26"/>
                  <a:gd name="T67" fmla="*/ 36 h 42"/>
                  <a:gd name="T68" fmla="*/ 8 w 26"/>
                  <a:gd name="T69" fmla="*/ 38 h 42"/>
                  <a:gd name="T70" fmla="*/ 12 w 26"/>
                  <a:gd name="T71" fmla="*/ 40 h 42"/>
                  <a:gd name="T72" fmla="*/ 16 w 26"/>
                  <a:gd name="T73" fmla="*/ 38 h 42"/>
                  <a:gd name="T74" fmla="*/ 18 w 26"/>
                  <a:gd name="T75" fmla="*/ 38 h 42"/>
                  <a:gd name="T76" fmla="*/ 18 w 26"/>
                  <a:gd name="T77" fmla="*/ 36 h 42"/>
                  <a:gd name="T78" fmla="*/ 20 w 26"/>
                  <a:gd name="T79" fmla="*/ 34 h 42"/>
                  <a:gd name="T80" fmla="*/ 18 w 26"/>
                  <a:gd name="T81" fmla="*/ 30 h 42"/>
                  <a:gd name="T82" fmla="*/ 18 w 26"/>
                  <a:gd name="T83" fmla="*/ 28 h 42"/>
                  <a:gd name="T84" fmla="*/ 14 w 26"/>
                  <a:gd name="T85" fmla="*/ 26 h 42"/>
                  <a:gd name="T86" fmla="*/ 10 w 26"/>
                  <a:gd name="T87" fmla="*/ 24 h 42"/>
                  <a:gd name="T88" fmla="*/ 4 w 26"/>
                  <a:gd name="T89" fmla="*/ 20 h 42"/>
                  <a:gd name="T90" fmla="*/ 2 w 26"/>
                  <a:gd name="T91" fmla="*/ 18 h 42"/>
                  <a:gd name="T92" fmla="*/ 0 w 26"/>
                  <a:gd name="T93" fmla="*/ 16 h 42"/>
                  <a:gd name="T94" fmla="*/ 0 w 26"/>
                  <a:gd name="T95" fmla="*/ 12 h 42"/>
                  <a:gd name="T96" fmla="*/ 0 w 26"/>
                  <a:gd name="T97" fmla="*/ 8 h 42"/>
                  <a:gd name="T98" fmla="*/ 2 w 26"/>
                  <a:gd name="T99" fmla="*/ 4 h 42"/>
                  <a:gd name="T100" fmla="*/ 6 w 26"/>
                  <a:gd name="T101" fmla="*/ 2 h 42"/>
                  <a:gd name="T102" fmla="*/ 12 w 26"/>
                  <a:gd name="T103" fmla="*/ 0 h 42"/>
                  <a:gd name="T104" fmla="*/ 14 w 26"/>
                  <a:gd name="T105" fmla="*/ 2 h 42"/>
                  <a:gd name="T106" fmla="*/ 16 w 26"/>
                  <a:gd name="T107" fmla="*/ 2 h 42"/>
                  <a:gd name="T108" fmla="*/ 18 w 26"/>
                  <a:gd name="T109" fmla="*/ 2 h 42"/>
                  <a:gd name="T110" fmla="*/ 20 w 26"/>
                  <a:gd name="T111" fmla="*/ 2 h 42"/>
                  <a:gd name="T112" fmla="*/ 20 w 26"/>
                  <a:gd name="T113" fmla="*/ 2 h 42"/>
                  <a:gd name="T114" fmla="*/ 20 w 26"/>
                  <a:gd name="T115" fmla="*/ 2 h 42"/>
                  <a:gd name="T116" fmla="*/ 22 w 26"/>
                  <a:gd name="T117" fmla="*/ 2 h 42"/>
                  <a:gd name="T118" fmla="*/ 22 w 26"/>
                  <a:gd name="T119" fmla="*/ 0 h 42"/>
                  <a:gd name="T120" fmla="*/ 22 w 26"/>
                  <a:gd name="T121" fmla="*/ 0 h 4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6"/>
                  <a:gd name="T184" fmla="*/ 0 h 42"/>
                  <a:gd name="T185" fmla="*/ 26 w 26"/>
                  <a:gd name="T186" fmla="*/ 42 h 42"/>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6" h="42">
                    <a:moveTo>
                      <a:pt x="22" y="0"/>
                    </a:moveTo>
                    <a:lnTo>
                      <a:pt x="22" y="14"/>
                    </a:lnTo>
                    <a:lnTo>
                      <a:pt x="20" y="10"/>
                    </a:lnTo>
                    <a:lnTo>
                      <a:pt x="18" y="6"/>
                    </a:lnTo>
                    <a:lnTo>
                      <a:pt x="14" y="4"/>
                    </a:lnTo>
                    <a:lnTo>
                      <a:pt x="12" y="4"/>
                    </a:lnTo>
                    <a:lnTo>
                      <a:pt x="8" y="4"/>
                    </a:lnTo>
                    <a:lnTo>
                      <a:pt x="6" y="6"/>
                    </a:lnTo>
                    <a:lnTo>
                      <a:pt x="4" y="8"/>
                    </a:lnTo>
                    <a:lnTo>
                      <a:pt x="4" y="10"/>
                    </a:lnTo>
                    <a:lnTo>
                      <a:pt x="6" y="12"/>
                    </a:lnTo>
                    <a:lnTo>
                      <a:pt x="8" y="14"/>
                    </a:lnTo>
                    <a:lnTo>
                      <a:pt x="10" y="16"/>
                    </a:lnTo>
                    <a:lnTo>
                      <a:pt x="16" y="20"/>
                    </a:lnTo>
                    <a:lnTo>
                      <a:pt x="22" y="22"/>
                    </a:lnTo>
                    <a:lnTo>
                      <a:pt x="24" y="26"/>
                    </a:lnTo>
                    <a:lnTo>
                      <a:pt x="26" y="30"/>
                    </a:lnTo>
                    <a:lnTo>
                      <a:pt x="24" y="36"/>
                    </a:lnTo>
                    <a:lnTo>
                      <a:pt x="22" y="38"/>
                    </a:lnTo>
                    <a:lnTo>
                      <a:pt x="18" y="42"/>
                    </a:lnTo>
                    <a:lnTo>
                      <a:pt x="12" y="42"/>
                    </a:lnTo>
                    <a:lnTo>
                      <a:pt x="8" y="42"/>
                    </a:lnTo>
                    <a:lnTo>
                      <a:pt x="4" y="40"/>
                    </a:lnTo>
                    <a:lnTo>
                      <a:pt x="2" y="40"/>
                    </a:lnTo>
                    <a:lnTo>
                      <a:pt x="0" y="40"/>
                    </a:lnTo>
                    <a:lnTo>
                      <a:pt x="0" y="42"/>
                    </a:lnTo>
                    <a:lnTo>
                      <a:pt x="0" y="28"/>
                    </a:lnTo>
                    <a:lnTo>
                      <a:pt x="2" y="34"/>
                    </a:lnTo>
                    <a:lnTo>
                      <a:pt x="4" y="36"/>
                    </a:lnTo>
                    <a:lnTo>
                      <a:pt x="8" y="38"/>
                    </a:lnTo>
                    <a:lnTo>
                      <a:pt x="12" y="40"/>
                    </a:lnTo>
                    <a:lnTo>
                      <a:pt x="16" y="38"/>
                    </a:lnTo>
                    <a:lnTo>
                      <a:pt x="18" y="38"/>
                    </a:lnTo>
                    <a:lnTo>
                      <a:pt x="18" y="36"/>
                    </a:lnTo>
                    <a:lnTo>
                      <a:pt x="20" y="34"/>
                    </a:lnTo>
                    <a:lnTo>
                      <a:pt x="18" y="30"/>
                    </a:lnTo>
                    <a:lnTo>
                      <a:pt x="18" y="28"/>
                    </a:lnTo>
                    <a:lnTo>
                      <a:pt x="14" y="26"/>
                    </a:lnTo>
                    <a:lnTo>
                      <a:pt x="10" y="24"/>
                    </a:lnTo>
                    <a:lnTo>
                      <a:pt x="4" y="20"/>
                    </a:lnTo>
                    <a:lnTo>
                      <a:pt x="2" y="18"/>
                    </a:lnTo>
                    <a:lnTo>
                      <a:pt x="0" y="16"/>
                    </a:lnTo>
                    <a:lnTo>
                      <a:pt x="0" y="12"/>
                    </a:lnTo>
                    <a:lnTo>
                      <a:pt x="0" y="8"/>
                    </a:lnTo>
                    <a:lnTo>
                      <a:pt x="2" y="4"/>
                    </a:lnTo>
                    <a:lnTo>
                      <a:pt x="6" y="2"/>
                    </a:lnTo>
                    <a:lnTo>
                      <a:pt x="12" y="0"/>
                    </a:lnTo>
                    <a:lnTo>
                      <a:pt x="14" y="2"/>
                    </a:lnTo>
                    <a:lnTo>
                      <a:pt x="16" y="2"/>
                    </a:lnTo>
                    <a:lnTo>
                      <a:pt x="18" y="2"/>
                    </a:lnTo>
                    <a:lnTo>
                      <a:pt x="20" y="2"/>
                    </a:lnTo>
                    <a:lnTo>
                      <a:pt x="22" y="2"/>
                    </a:lnTo>
                    <a:lnTo>
                      <a:pt x="22" y="0"/>
                    </a:lnTo>
                    <a:close/>
                  </a:path>
                </a:pathLst>
              </a:custGeom>
              <a:solidFill>
                <a:srgbClr val="000000"/>
              </a:solidFill>
              <a:ln w="0">
                <a:solidFill>
                  <a:srgbClr val="000000"/>
                </a:solidFill>
                <a:round/>
                <a:headEnd/>
                <a:tailEnd/>
              </a:ln>
            </p:spPr>
            <p:txBody>
              <a:bodyPr/>
              <a:lstStyle/>
              <a:p>
                <a:endParaRPr lang="en-CA"/>
              </a:p>
            </p:txBody>
          </p:sp>
          <p:sp>
            <p:nvSpPr>
              <p:cNvPr id="22839" name="Freeform 31"/>
              <p:cNvSpPr>
                <a:spLocks noEditPoints="1"/>
              </p:cNvSpPr>
              <p:nvPr/>
            </p:nvSpPr>
            <p:spPr bwMode="auto">
              <a:xfrm>
                <a:off x="3470" y="2136"/>
                <a:ext cx="32" cy="42"/>
              </a:xfrm>
              <a:custGeom>
                <a:avLst/>
                <a:gdLst>
                  <a:gd name="T0" fmla="*/ 6 w 32"/>
                  <a:gd name="T1" fmla="*/ 16 h 42"/>
                  <a:gd name="T2" fmla="*/ 6 w 32"/>
                  <a:gd name="T3" fmla="*/ 24 h 42"/>
                  <a:gd name="T4" fmla="*/ 10 w 32"/>
                  <a:gd name="T5" fmla="*/ 30 h 42"/>
                  <a:gd name="T6" fmla="*/ 14 w 32"/>
                  <a:gd name="T7" fmla="*/ 34 h 42"/>
                  <a:gd name="T8" fmla="*/ 20 w 32"/>
                  <a:gd name="T9" fmla="*/ 34 h 42"/>
                  <a:gd name="T10" fmla="*/ 24 w 32"/>
                  <a:gd name="T11" fmla="*/ 34 h 42"/>
                  <a:gd name="T12" fmla="*/ 26 w 32"/>
                  <a:gd name="T13" fmla="*/ 32 h 42"/>
                  <a:gd name="T14" fmla="*/ 28 w 32"/>
                  <a:gd name="T15" fmla="*/ 30 h 42"/>
                  <a:gd name="T16" fmla="*/ 30 w 32"/>
                  <a:gd name="T17" fmla="*/ 26 h 42"/>
                  <a:gd name="T18" fmla="*/ 32 w 32"/>
                  <a:gd name="T19" fmla="*/ 26 h 42"/>
                  <a:gd name="T20" fmla="*/ 30 w 32"/>
                  <a:gd name="T21" fmla="*/ 32 h 42"/>
                  <a:gd name="T22" fmla="*/ 26 w 32"/>
                  <a:gd name="T23" fmla="*/ 38 h 42"/>
                  <a:gd name="T24" fmla="*/ 22 w 32"/>
                  <a:gd name="T25" fmla="*/ 40 h 42"/>
                  <a:gd name="T26" fmla="*/ 16 w 32"/>
                  <a:gd name="T27" fmla="*/ 42 h 42"/>
                  <a:gd name="T28" fmla="*/ 10 w 32"/>
                  <a:gd name="T29" fmla="*/ 40 h 42"/>
                  <a:gd name="T30" fmla="*/ 4 w 32"/>
                  <a:gd name="T31" fmla="*/ 36 h 42"/>
                  <a:gd name="T32" fmla="*/ 2 w 32"/>
                  <a:gd name="T33" fmla="*/ 32 h 42"/>
                  <a:gd name="T34" fmla="*/ 0 w 32"/>
                  <a:gd name="T35" fmla="*/ 28 h 42"/>
                  <a:gd name="T36" fmla="*/ 0 w 32"/>
                  <a:gd name="T37" fmla="*/ 22 h 42"/>
                  <a:gd name="T38" fmla="*/ 0 w 32"/>
                  <a:gd name="T39" fmla="*/ 16 h 42"/>
                  <a:gd name="T40" fmla="*/ 2 w 32"/>
                  <a:gd name="T41" fmla="*/ 10 h 42"/>
                  <a:gd name="T42" fmla="*/ 4 w 32"/>
                  <a:gd name="T43" fmla="*/ 6 h 42"/>
                  <a:gd name="T44" fmla="*/ 8 w 32"/>
                  <a:gd name="T45" fmla="*/ 4 h 42"/>
                  <a:gd name="T46" fmla="*/ 12 w 32"/>
                  <a:gd name="T47" fmla="*/ 2 h 42"/>
                  <a:gd name="T48" fmla="*/ 16 w 32"/>
                  <a:gd name="T49" fmla="*/ 0 h 42"/>
                  <a:gd name="T50" fmla="*/ 22 w 32"/>
                  <a:gd name="T51" fmla="*/ 2 h 42"/>
                  <a:gd name="T52" fmla="*/ 28 w 32"/>
                  <a:gd name="T53" fmla="*/ 6 h 42"/>
                  <a:gd name="T54" fmla="*/ 30 w 32"/>
                  <a:gd name="T55" fmla="*/ 10 h 42"/>
                  <a:gd name="T56" fmla="*/ 32 w 32"/>
                  <a:gd name="T57" fmla="*/ 16 h 42"/>
                  <a:gd name="T58" fmla="*/ 6 w 32"/>
                  <a:gd name="T59" fmla="*/ 16 h 42"/>
                  <a:gd name="T60" fmla="*/ 6 w 32"/>
                  <a:gd name="T61" fmla="*/ 14 h 42"/>
                  <a:gd name="T62" fmla="*/ 22 w 32"/>
                  <a:gd name="T63" fmla="*/ 14 h 42"/>
                  <a:gd name="T64" fmla="*/ 22 w 32"/>
                  <a:gd name="T65" fmla="*/ 10 h 42"/>
                  <a:gd name="T66" fmla="*/ 22 w 32"/>
                  <a:gd name="T67" fmla="*/ 8 h 42"/>
                  <a:gd name="T68" fmla="*/ 20 w 32"/>
                  <a:gd name="T69" fmla="*/ 6 h 42"/>
                  <a:gd name="T70" fmla="*/ 18 w 32"/>
                  <a:gd name="T71" fmla="*/ 6 h 42"/>
                  <a:gd name="T72" fmla="*/ 16 w 32"/>
                  <a:gd name="T73" fmla="*/ 4 h 42"/>
                  <a:gd name="T74" fmla="*/ 14 w 32"/>
                  <a:gd name="T75" fmla="*/ 4 h 42"/>
                  <a:gd name="T76" fmla="*/ 12 w 32"/>
                  <a:gd name="T77" fmla="*/ 4 h 42"/>
                  <a:gd name="T78" fmla="*/ 8 w 32"/>
                  <a:gd name="T79" fmla="*/ 6 h 42"/>
                  <a:gd name="T80" fmla="*/ 6 w 32"/>
                  <a:gd name="T81" fmla="*/ 10 h 42"/>
                  <a:gd name="T82" fmla="*/ 6 w 32"/>
                  <a:gd name="T83" fmla="*/ 14 h 4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2"/>
                  <a:gd name="T127" fmla="*/ 0 h 42"/>
                  <a:gd name="T128" fmla="*/ 32 w 32"/>
                  <a:gd name="T129" fmla="*/ 42 h 4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2" h="42">
                    <a:moveTo>
                      <a:pt x="6" y="16"/>
                    </a:moveTo>
                    <a:lnTo>
                      <a:pt x="6" y="24"/>
                    </a:lnTo>
                    <a:lnTo>
                      <a:pt x="10" y="30"/>
                    </a:lnTo>
                    <a:lnTo>
                      <a:pt x="14" y="34"/>
                    </a:lnTo>
                    <a:lnTo>
                      <a:pt x="20" y="34"/>
                    </a:lnTo>
                    <a:lnTo>
                      <a:pt x="24" y="34"/>
                    </a:lnTo>
                    <a:lnTo>
                      <a:pt x="26" y="32"/>
                    </a:lnTo>
                    <a:lnTo>
                      <a:pt x="28" y="30"/>
                    </a:lnTo>
                    <a:lnTo>
                      <a:pt x="30" y="26"/>
                    </a:lnTo>
                    <a:lnTo>
                      <a:pt x="32" y="26"/>
                    </a:lnTo>
                    <a:lnTo>
                      <a:pt x="30" y="32"/>
                    </a:lnTo>
                    <a:lnTo>
                      <a:pt x="26" y="38"/>
                    </a:lnTo>
                    <a:lnTo>
                      <a:pt x="22" y="40"/>
                    </a:lnTo>
                    <a:lnTo>
                      <a:pt x="16" y="42"/>
                    </a:lnTo>
                    <a:lnTo>
                      <a:pt x="10" y="40"/>
                    </a:lnTo>
                    <a:lnTo>
                      <a:pt x="4" y="36"/>
                    </a:lnTo>
                    <a:lnTo>
                      <a:pt x="2" y="32"/>
                    </a:lnTo>
                    <a:lnTo>
                      <a:pt x="0" y="28"/>
                    </a:lnTo>
                    <a:lnTo>
                      <a:pt x="0" y="22"/>
                    </a:lnTo>
                    <a:lnTo>
                      <a:pt x="0" y="16"/>
                    </a:lnTo>
                    <a:lnTo>
                      <a:pt x="2" y="10"/>
                    </a:lnTo>
                    <a:lnTo>
                      <a:pt x="4" y="6"/>
                    </a:lnTo>
                    <a:lnTo>
                      <a:pt x="8" y="4"/>
                    </a:lnTo>
                    <a:lnTo>
                      <a:pt x="12" y="2"/>
                    </a:lnTo>
                    <a:lnTo>
                      <a:pt x="16" y="0"/>
                    </a:lnTo>
                    <a:lnTo>
                      <a:pt x="22" y="2"/>
                    </a:lnTo>
                    <a:lnTo>
                      <a:pt x="28" y="6"/>
                    </a:lnTo>
                    <a:lnTo>
                      <a:pt x="30" y="10"/>
                    </a:lnTo>
                    <a:lnTo>
                      <a:pt x="32" y="16"/>
                    </a:lnTo>
                    <a:lnTo>
                      <a:pt x="6" y="16"/>
                    </a:lnTo>
                    <a:close/>
                    <a:moveTo>
                      <a:pt x="6" y="14"/>
                    </a:moveTo>
                    <a:lnTo>
                      <a:pt x="22" y="14"/>
                    </a:lnTo>
                    <a:lnTo>
                      <a:pt x="22" y="10"/>
                    </a:lnTo>
                    <a:lnTo>
                      <a:pt x="22" y="8"/>
                    </a:lnTo>
                    <a:lnTo>
                      <a:pt x="20" y="6"/>
                    </a:lnTo>
                    <a:lnTo>
                      <a:pt x="18" y="6"/>
                    </a:lnTo>
                    <a:lnTo>
                      <a:pt x="16" y="4"/>
                    </a:lnTo>
                    <a:lnTo>
                      <a:pt x="14" y="4"/>
                    </a:lnTo>
                    <a:lnTo>
                      <a:pt x="12" y="4"/>
                    </a:lnTo>
                    <a:lnTo>
                      <a:pt x="8" y="6"/>
                    </a:lnTo>
                    <a:lnTo>
                      <a:pt x="6" y="10"/>
                    </a:lnTo>
                    <a:lnTo>
                      <a:pt x="6" y="14"/>
                    </a:lnTo>
                    <a:close/>
                  </a:path>
                </a:pathLst>
              </a:custGeom>
              <a:solidFill>
                <a:srgbClr val="000000"/>
              </a:solidFill>
              <a:ln w="0">
                <a:solidFill>
                  <a:srgbClr val="000000"/>
                </a:solidFill>
                <a:round/>
                <a:headEnd/>
                <a:tailEnd/>
              </a:ln>
            </p:spPr>
            <p:txBody>
              <a:bodyPr/>
              <a:lstStyle/>
              <a:p>
                <a:endParaRPr lang="en-CA"/>
              </a:p>
            </p:txBody>
          </p:sp>
          <p:sp>
            <p:nvSpPr>
              <p:cNvPr id="22840" name="Rectangle 32"/>
              <p:cNvSpPr>
                <a:spLocks noChangeArrowheads="1"/>
              </p:cNvSpPr>
              <p:nvPr/>
            </p:nvSpPr>
            <p:spPr bwMode="auto">
              <a:xfrm>
                <a:off x="3528" y="2104"/>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841" name="Freeform 33"/>
              <p:cNvSpPr>
                <a:spLocks/>
              </p:cNvSpPr>
              <p:nvPr/>
            </p:nvSpPr>
            <p:spPr bwMode="auto">
              <a:xfrm>
                <a:off x="3672" y="2116"/>
                <a:ext cx="36" cy="62"/>
              </a:xfrm>
              <a:custGeom>
                <a:avLst/>
                <a:gdLst>
                  <a:gd name="T0" fmla="*/ 16 w 36"/>
                  <a:gd name="T1" fmla="*/ 24 h 62"/>
                  <a:gd name="T2" fmla="*/ 16 w 36"/>
                  <a:gd name="T3" fmla="*/ 52 h 62"/>
                  <a:gd name="T4" fmla="*/ 16 w 36"/>
                  <a:gd name="T5" fmla="*/ 56 h 62"/>
                  <a:gd name="T6" fmla="*/ 16 w 36"/>
                  <a:gd name="T7" fmla="*/ 58 h 62"/>
                  <a:gd name="T8" fmla="*/ 18 w 36"/>
                  <a:gd name="T9" fmla="*/ 60 h 62"/>
                  <a:gd name="T10" fmla="*/ 20 w 36"/>
                  <a:gd name="T11" fmla="*/ 60 h 62"/>
                  <a:gd name="T12" fmla="*/ 24 w 36"/>
                  <a:gd name="T13" fmla="*/ 60 h 62"/>
                  <a:gd name="T14" fmla="*/ 24 w 36"/>
                  <a:gd name="T15" fmla="*/ 62 h 62"/>
                  <a:gd name="T16" fmla="*/ 0 w 36"/>
                  <a:gd name="T17" fmla="*/ 62 h 62"/>
                  <a:gd name="T18" fmla="*/ 0 w 36"/>
                  <a:gd name="T19" fmla="*/ 60 h 62"/>
                  <a:gd name="T20" fmla="*/ 2 w 36"/>
                  <a:gd name="T21" fmla="*/ 60 h 62"/>
                  <a:gd name="T22" fmla="*/ 4 w 36"/>
                  <a:gd name="T23" fmla="*/ 60 h 62"/>
                  <a:gd name="T24" fmla="*/ 6 w 36"/>
                  <a:gd name="T25" fmla="*/ 60 h 62"/>
                  <a:gd name="T26" fmla="*/ 6 w 36"/>
                  <a:gd name="T27" fmla="*/ 58 h 62"/>
                  <a:gd name="T28" fmla="*/ 8 w 36"/>
                  <a:gd name="T29" fmla="*/ 56 h 62"/>
                  <a:gd name="T30" fmla="*/ 8 w 36"/>
                  <a:gd name="T31" fmla="*/ 54 h 62"/>
                  <a:gd name="T32" fmla="*/ 8 w 36"/>
                  <a:gd name="T33" fmla="*/ 52 h 62"/>
                  <a:gd name="T34" fmla="*/ 8 w 36"/>
                  <a:gd name="T35" fmla="*/ 24 h 62"/>
                  <a:gd name="T36" fmla="*/ 0 w 36"/>
                  <a:gd name="T37" fmla="*/ 24 h 62"/>
                  <a:gd name="T38" fmla="*/ 0 w 36"/>
                  <a:gd name="T39" fmla="*/ 22 h 62"/>
                  <a:gd name="T40" fmla="*/ 8 w 36"/>
                  <a:gd name="T41" fmla="*/ 22 h 62"/>
                  <a:gd name="T42" fmla="*/ 8 w 36"/>
                  <a:gd name="T43" fmla="*/ 20 h 62"/>
                  <a:gd name="T44" fmla="*/ 8 w 36"/>
                  <a:gd name="T45" fmla="*/ 14 h 62"/>
                  <a:gd name="T46" fmla="*/ 10 w 36"/>
                  <a:gd name="T47" fmla="*/ 10 h 62"/>
                  <a:gd name="T48" fmla="*/ 12 w 36"/>
                  <a:gd name="T49" fmla="*/ 6 h 62"/>
                  <a:gd name="T50" fmla="*/ 16 w 36"/>
                  <a:gd name="T51" fmla="*/ 2 h 62"/>
                  <a:gd name="T52" fmla="*/ 20 w 36"/>
                  <a:gd name="T53" fmla="*/ 0 h 62"/>
                  <a:gd name="T54" fmla="*/ 24 w 36"/>
                  <a:gd name="T55" fmla="*/ 0 h 62"/>
                  <a:gd name="T56" fmla="*/ 28 w 36"/>
                  <a:gd name="T57" fmla="*/ 0 h 62"/>
                  <a:gd name="T58" fmla="*/ 32 w 36"/>
                  <a:gd name="T59" fmla="*/ 2 h 62"/>
                  <a:gd name="T60" fmla="*/ 34 w 36"/>
                  <a:gd name="T61" fmla="*/ 6 h 62"/>
                  <a:gd name="T62" fmla="*/ 36 w 36"/>
                  <a:gd name="T63" fmla="*/ 8 h 62"/>
                  <a:gd name="T64" fmla="*/ 34 w 36"/>
                  <a:gd name="T65" fmla="*/ 8 h 62"/>
                  <a:gd name="T66" fmla="*/ 34 w 36"/>
                  <a:gd name="T67" fmla="*/ 10 h 62"/>
                  <a:gd name="T68" fmla="*/ 32 w 36"/>
                  <a:gd name="T69" fmla="*/ 10 h 62"/>
                  <a:gd name="T70" fmla="*/ 32 w 36"/>
                  <a:gd name="T71" fmla="*/ 10 h 62"/>
                  <a:gd name="T72" fmla="*/ 30 w 36"/>
                  <a:gd name="T73" fmla="*/ 10 h 62"/>
                  <a:gd name="T74" fmla="*/ 30 w 36"/>
                  <a:gd name="T75" fmla="*/ 10 h 62"/>
                  <a:gd name="T76" fmla="*/ 28 w 36"/>
                  <a:gd name="T77" fmla="*/ 8 h 62"/>
                  <a:gd name="T78" fmla="*/ 26 w 36"/>
                  <a:gd name="T79" fmla="*/ 6 h 62"/>
                  <a:gd name="T80" fmla="*/ 26 w 36"/>
                  <a:gd name="T81" fmla="*/ 4 h 62"/>
                  <a:gd name="T82" fmla="*/ 24 w 36"/>
                  <a:gd name="T83" fmla="*/ 4 h 62"/>
                  <a:gd name="T84" fmla="*/ 22 w 36"/>
                  <a:gd name="T85" fmla="*/ 2 h 62"/>
                  <a:gd name="T86" fmla="*/ 20 w 36"/>
                  <a:gd name="T87" fmla="*/ 2 h 62"/>
                  <a:gd name="T88" fmla="*/ 20 w 36"/>
                  <a:gd name="T89" fmla="*/ 2 h 62"/>
                  <a:gd name="T90" fmla="*/ 18 w 36"/>
                  <a:gd name="T91" fmla="*/ 4 h 62"/>
                  <a:gd name="T92" fmla="*/ 16 w 36"/>
                  <a:gd name="T93" fmla="*/ 6 h 62"/>
                  <a:gd name="T94" fmla="*/ 16 w 36"/>
                  <a:gd name="T95" fmla="*/ 8 h 62"/>
                  <a:gd name="T96" fmla="*/ 16 w 36"/>
                  <a:gd name="T97" fmla="*/ 12 h 62"/>
                  <a:gd name="T98" fmla="*/ 16 w 36"/>
                  <a:gd name="T99" fmla="*/ 18 h 62"/>
                  <a:gd name="T100" fmla="*/ 16 w 36"/>
                  <a:gd name="T101" fmla="*/ 22 h 62"/>
                  <a:gd name="T102" fmla="*/ 26 w 36"/>
                  <a:gd name="T103" fmla="*/ 22 h 62"/>
                  <a:gd name="T104" fmla="*/ 26 w 36"/>
                  <a:gd name="T105" fmla="*/ 24 h 62"/>
                  <a:gd name="T106" fmla="*/ 16 w 36"/>
                  <a:gd name="T107" fmla="*/ 24 h 62"/>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36"/>
                  <a:gd name="T163" fmla="*/ 0 h 62"/>
                  <a:gd name="T164" fmla="*/ 36 w 36"/>
                  <a:gd name="T165" fmla="*/ 62 h 62"/>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36" h="62">
                    <a:moveTo>
                      <a:pt x="16" y="24"/>
                    </a:moveTo>
                    <a:lnTo>
                      <a:pt x="16" y="52"/>
                    </a:lnTo>
                    <a:lnTo>
                      <a:pt x="16" y="56"/>
                    </a:lnTo>
                    <a:lnTo>
                      <a:pt x="16" y="58"/>
                    </a:lnTo>
                    <a:lnTo>
                      <a:pt x="18" y="60"/>
                    </a:lnTo>
                    <a:lnTo>
                      <a:pt x="20" y="60"/>
                    </a:lnTo>
                    <a:lnTo>
                      <a:pt x="24" y="60"/>
                    </a:lnTo>
                    <a:lnTo>
                      <a:pt x="24" y="62"/>
                    </a:lnTo>
                    <a:lnTo>
                      <a:pt x="0" y="62"/>
                    </a:lnTo>
                    <a:lnTo>
                      <a:pt x="0" y="60"/>
                    </a:lnTo>
                    <a:lnTo>
                      <a:pt x="2" y="60"/>
                    </a:lnTo>
                    <a:lnTo>
                      <a:pt x="4" y="60"/>
                    </a:lnTo>
                    <a:lnTo>
                      <a:pt x="6" y="60"/>
                    </a:lnTo>
                    <a:lnTo>
                      <a:pt x="6" y="58"/>
                    </a:lnTo>
                    <a:lnTo>
                      <a:pt x="8" y="56"/>
                    </a:lnTo>
                    <a:lnTo>
                      <a:pt x="8" y="54"/>
                    </a:lnTo>
                    <a:lnTo>
                      <a:pt x="8" y="52"/>
                    </a:lnTo>
                    <a:lnTo>
                      <a:pt x="8" y="24"/>
                    </a:lnTo>
                    <a:lnTo>
                      <a:pt x="0" y="24"/>
                    </a:lnTo>
                    <a:lnTo>
                      <a:pt x="0" y="22"/>
                    </a:lnTo>
                    <a:lnTo>
                      <a:pt x="8" y="22"/>
                    </a:lnTo>
                    <a:lnTo>
                      <a:pt x="8" y="20"/>
                    </a:lnTo>
                    <a:lnTo>
                      <a:pt x="8" y="14"/>
                    </a:lnTo>
                    <a:lnTo>
                      <a:pt x="10" y="10"/>
                    </a:lnTo>
                    <a:lnTo>
                      <a:pt x="12" y="6"/>
                    </a:lnTo>
                    <a:lnTo>
                      <a:pt x="16" y="2"/>
                    </a:lnTo>
                    <a:lnTo>
                      <a:pt x="20" y="0"/>
                    </a:lnTo>
                    <a:lnTo>
                      <a:pt x="24" y="0"/>
                    </a:lnTo>
                    <a:lnTo>
                      <a:pt x="28" y="0"/>
                    </a:lnTo>
                    <a:lnTo>
                      <a:pt x="32" y="2"/>
                    </a:lnTo>
                    <a:lnTo>
                      <a:pt x="34" y="6"/>
                    </a:lnTo>
                    <a:lnTo>
                      <a:pt x="36" y="8"/>
                    </a:lnTo>
                    <a:lnTo>
                      <a:pt x="34" y="8"/>
                    </a:lnTo>
                    <a:lnTo>
                      <a:pt x="34" y="10"/>
                    </a:lnTo>
                    <a:lnTo>
                      <a:pt x="32" y="10"/>
                    </a:lnTo>
                    <a:lnTo>
                      <a:pt x="30" y="10"/>
                    </a:lnTo>
                    <a:lnTo>
                      <a:pt x="28" y="8"/>
                    </a:lnTo>
                    <a:lnTo>
                      <a:pt x="26" y="6"/>
                    </a:lnTo>
                    <a:lnTo>
                      <a:pt x="26" y="4"/>
                    </a:lnTo>
                    <a:lnTo>
                      <a:pt x="24" y="4"/>
                    </a:lnTo>
                    <a:lnTo>
                      <a:pt x="22" y="2"/>
                    </a:lnTo>
                    <a:lnTo>
                      <a:pt x="20" y="2"/>
                    </a:lnTo>
                    <a:lnTo>
                      <a:pt x="18" y="4"/>
                    </a:lnTo>
                    <a:lnTo>
                      <a:pt x="16" y="6"/>
                    </a:lnTo>
                    <a:lnTo>
                      <a:pt x="16" y="8"/>
                    </a:lnTo>
                    <a:lnTo>
                      <a:pt x="16" y="12"/>
                    </a:lnTo>
                    <a:lnTo>
                      <a:pt x="16" y="18"/>
                    </a:lnTo>
                    <a:lnTo>
                      <a:pt x="16" y="22"/>
                    </a:lnTo>
                    <a:lnTo>
                      <a:pt x="26" y="22"/>
                    </a:lnTo>
                    <a:lnTo>
                      <a:pt x="26" y="24"/>
                    </a:lnTo>
                    <a:lnTo>
                      <a:pt x="16" y="24"/>
                    </a:lnTo>
                    <a:close/>
                  </a:path>
                </a:pathLst>
              </a:custGeom>
              <a:solidFill>
                <a:srgbClr val="000000"/>
              </a:solidFill>
              <a:ln w="0">
                <a:solidFill>
                  <a:srgbClr val="000000"/>
                </a:solidFill>
                <a:round/>
                <a:headEnd/>
                <a:tailEnd/>
              </a:ln>
            </p:spPr>
            <p:txBody>
              <a:bodyPr/>
              <a:lstStyle/>
              <a:p>
                <a:endParaRPr lang="en-CA"/>
              </a:p>
            </p:txBody>
          </p:sp>
          <p:sp>
            <p:nvSpPr>
              <p:cNvPr id="22842" name="Freeform 34"/>
              <p:cNvSpPr>
                <a:spLocks noEditPoints="1"/>
              </p:cNvSpPr>
              <p:nvPr/>
            </p:nvSpPr>
            <p:spPr bwMode="auto">
              <a:xfrm>
                <a:off x="3700" y="2136"/>
                <a:ext cx="38" cy="42"/>
              </a:xfrm>
              <a:custGeom>
                <a:avLst/>
                <a:gdLst>
                  <a:gd name="T0" fmla="*/ 20 w 38"/>
                  <a:gd name="T1" fmla="*/ 0 h 42"/>
                  <a:gd name="T2" fmla="*/ 24 w 38"/>
                  <a:gd name="T3" fmla="*/ 2 h 42"/>
                  <a:gd name="T4" fmla="*/ 30 w 38"/>
                  <a:gd name="T5" fmla="*/ 4 h 42"/>
                  <a:gd name="T6" fmla="*/ 34 w 38"/>
                  <a:gd name="T7" fmla="*/ 8 h 42"/>
                  <a:gd name="T8" fmla="*/ 36 w 38"/>
                  <a:gd name="T9" fmla="*/ 14 h 42"/>
                  <a:gd name="T10" fmla="*/ 38 w 38"/>
                  <a:gd name="T11" fmla="*/ 20 h 42"/>
                  <a:gd name="T12" fmla="*/ 38 w 38"/>
                  <a:gd name="T13" fmla="*/ 26 h 42"/>
                  <a:gd name="T14" fmla="*/ 36 w 38"/>
                  <a:gd name="T15" fmla="*/ 32 h 42"/>
                  <a:gd name="T16" fmla="*/ 32 w 38"/>
                  <a:gd name="T17" fmla="*/ 36 h 42"/>
                  <a:gd name="T18" fmla="*/ 28 w 38"/>
                  <a:gd name="T19" fmla="*/ 40 h 42"/>
                  <a:gd name="T20" fmla="*/ 24 w 38"/>
                  <a:gd name="T21" fmla="*/ 42 h 42"/>
                  <a:gd name="T22" fmla="*/ 18 w 38"/>
                  <a:gd name="T23" fmla="*/ 42 h 42"/>
                  <a:gd name="T24" fmla="*/ 14 w 38"/>
                  <a:gd name="T25" fmla="*/ 42 h 42"/>
                  <a:gd name="T26" fmla="*/ 8 w 38"/>
                  <a:gd name="T27" fmla="*/ 38 h 42"/>
                  <a:gd name="T28" fmla="*/ 6 w 38"/>
                  <a:gd name="T29" fmla="*/ 36 h 42"/>
                  <a:gd name="T30" fmla="*/ 2 w 38"/>
                  <a:gd name="T31" fmla="*/ 28 h 42"/>
                  <a:gd name="T32" fmla="*/ 0 w 38"/>
                  <a:gd name="T33" fmla="*/ 22 h 42"/>
                  <a:gd name="T34" fmla="*/ 2 w 38"/>
                  <a:gd name="T35" fmla="*/ 16 h 42"/>
                  <a:gd name="T36" fmla="*/ 4 w 38"/>
                  <a:gd name="T37" fmla="*/ 12 h 42"/>
                  <a:gd name="T38" fmla="*/ 6 w 38"/>
                  <a:gd name="T39" fmla="*/ 6 h 42"/>
                  <a:gd name="T40" fmla="*/ 10 w 38"/>
                  <a:gd name="T41" fmla="*/ 4 h 42"/>
                  <a:gd name="T42" fmla="*/ 14 w 38"/>
                  <a:gd name="T43" fmla="*/ 2 h 42"/>
                  <a:gd name="T44" fmla="*/ 20 w 38"/>
                  <a:gd name="T45" fmla="*/ 0 h 42"/>
                  <a:gd name="T46" fmla="*/ 18 w 38"/>
                  <a:gd name="T47" fmla="*/ 4 h 42"/>
                  <a:gd name="T48" fmla="*/ 16 w 38"/>
                  <a:gd name="T49" fmla="*/ 4 h 42"/>
                  <a:gd name="T50" fmla="*/ 14 w 38"/>
                  <a:gd name="T51" fmla="*/ 6 h 42"/>
                  <a:gd name="T52" fmla="*/ 12 w 38"/>
                  <a:gd name="T53" fmla="*/ 6 h 42"/>
                  <a:gd name="T54" fmla="*/ 10 w 38"/>
                  <a:gd name="T55" fmla="*/ 10 h 42"/>
                  <a:gd name="T56" fmla="*/ 8 w 38"/>
                  <a:gd name="T57" fmla="*/ 14 h 42"/>
                  <a:gd name="T58" fmla="*/ 8 w 38"/>
                  <a:gd name="T59" fmla="*/ 18 h 42"/>
                  <a:gd name="T60" fmla="*/ 8 w 38"/>
                  <a:gd name="T61" fmla="*/ 26 h 42"/>
                  <a:gd name="T62" fmla="*/ 12 w 38"/>
                  <a:gd name="T63" fmla="*/ 34 h 42"/>
                  <a:gd name="T64" fmla="*/ 14 w 38"/>
                  <a:gd name="T65" fmla="*/ 36 h 42"/>
                  <a:gd name="T66" fmla="*/ 18 w 38"/>
                  <a:gd name="T67" fmla="*/ 38 h 42"/>
                  <a:gd name="T68" fmla="*/ 20 w 38"/>
                  <a:gd name="T69" fmla="*/ 40 h 42"/>
                  <a:gd name="T70" fmla="*/ 24 w 38"/>
                  <a:gd name="T71" fmla="*/ 38 h 42"/>
                  <a:gd name="T72" fmla="*/ 28 w 38"/>
                  <a:gd name="T73" fmla="*/ 36 h 42"/>
                  <a:gd name="T74" fmla="*/ 30 w 38"/>
                  <a:gd name="T75" fmla="*/ 32 h 42"/>
                  <a:gd name="T76" fmla="*/ 30 w 38"/>
                  <a:gd name="T77" fmla="*/ 24 h 42"/>
                  <a:gd name="T78" fmla="*/ 30 w 38"/>
                  <a:gd name="T79" fmla="*/ 18 h 42"/>
                  <a:gd name="T80" fmla="*/ 28 w 38"/>
                  <a:gd name="T81" fmla="*/ 12 h 42"/>
                  <a:gd name="T82" fmla="*/ 26 w 38"/>
                  <a:gd name="T83" fmla="*/ 8 h 42"/>
                  <a:gd name="T84" fmla="*/ 22 w 38"/>
                  <a:gd name="T85" fmla="*/ 4 h 42"/>
                  <a:gd name="T86" fmla="*/ 18 w 38"/>
                  <a:gd name="T87" fmla="*/ 4 h 4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8"/>
                  <a:gd name="T133" fmla="*/ 0 h 42"/>
                  <a:gd name="T134" fmla="*/ 38 w 38"/>
                  <a:gd name="T135" fmla="*/ 42 h 4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8" h="42">
                    <a:moveTo>
                      <a:pt x="20" y="0"/>
                    </a:moveTo>
                    <a:lnTo>
                      <a:pt x="24" y="2"/>
                    </a:lnTo>
                    <a:lnTo>
                      <a:pt x="30" y="4"/>
                    </a:lnTo>
                    <a:lnTo>
                      <a:pt x="34" y="8"/>
                    </a:lnTo>
                    <a:lnTo>
                      <a:pt x="36" y="14"/>
                    </a:lnTo>
                    <a:lnTo>
                      <a:pt x="38" y="20"/>
                    </a:lnTo>
                    <a:lnTo>
                      <a:pt x="38" y="26"/>
                    </a:lnTo>
                    <a:lnTo>
                      <a:pt x="36" y="32"/>
                    </a:lnTo>
                    <a:lnTo>
                      <a:pt x="32" y="36"/>
                    </a:lnTo>
                    <a:lnTo>
                      <a:pt x="28" y="40"/>
                    </a:lnTo>
                    <a:lnTo>
                      <a:pt x="24" y="42"/>
                    </a:lnTo>
                    <a:lnTo>
                      <a:pt x="18" y="42"/>
                    </a:lnTo>
                    <a:lnTo>
                      <a:pt x="14" y="42"/>
                    </a:lnTo>
                    <a:lnTo>
                      <a:pt x="8" y="38"/>
                    </a:lnTo>
                    <a:lnTo>
                      <a:pt x="6" y="36"/>
                    </a:lnTo>
                    <a:lnTo>
                      <a:pt x="2" y="28"/>
                    </a:lnTo>
                    <a:lnTo>
                      <a:pt x="0" y="22"/>
                    </a:lnTo>
                    <a:lnTo>
                      <a:pt x="2" y="16"/>
                    </a:lnTo>
                    <a:lnTo>
                      <a:pt x="4" y="12"/>
                    </a:lnTo>
                    <a:lnTo>
                      <a:pt x="6" y="6"/>
                    </a:lnTo>
                    <a:lnTo>
                      <a:pt x="10" y="4"/>
                    </a:lnTo>
                    <a:lnTo>
                      <a:pt x="14" y="2"/>
                    </a:lnTo>
                    <a:lnTo>
                      <a:pt x="20" y="0"/>
                    </a:lnTo>
                    <a:close/>
                    <a:moveTo>
                      <a:pt x="18" y="4"/>
                    </a:moveTo>
                    <a:lnTo>
                      <a:pt x="16" y="4"/>
                    </a:lnTo>
                    <a:lnTo>
                      <a:pt x="14" y="6"/>
                    </a:lnTo>
                    <a:lnTo>
                      <a:pt x="12" y="6"/>
                    </a:lnTo>
                    <a:lnTo>
                      <a:pt x="10" y="10"/>
                    </a:lnTo>
                    <a:lnTo>
                      <a:pt x="8" y="14"/>
                    </a:lnTo>
                    <a:lnTo>
                      <a:pt x="8" y="18"/>
                    </a:lnTo>
                    <a:lnTo>
                      <a:pt x="8" y="26"/>
                    </a:lnTo>
                    <a:lnTo>
                      <a:pt x="12" y="34"/>
                    </a:lnTo>
                    <a:lnTo>
                      <a:pt x="14" y="36"/>
                    </a:lnTo>
                    <a:lnTo>
                      <a:pt x="18" y="38"/>
                    </a:lnTo>
                    <a:lnTo>
                      <a:pt x="20" y="40"/>
                    </a:lnTo>
                    <a:lnTo>
                      <a:pt x="24" y="38"/>
                    </a:lnTo>
                    <a:lnTo>
                      <a:pt x="28" y="36"/>
                    </a:lnTo>
                    <a:lnTo>
                      <a:pt x="30" y="32"/>
                    </a:lnTo>
                    <a:lnTo>
                      <a:pt x="30" y="24"/>
                    </a:lnTo>
                    <a:lnTo>
                      <a:pt x="30" y="18"/>
                    </a:lnTo>
                    <a:lnTo>
                      <a:pt x="28" y="12"/>
                    </a:lnTo>
                    <a:lnTo>
                      <a:pt x="26" y="8"/>
                    </a:lnTo>
                    <a:lnTo>
                      <a:pt x="22" y="4"/>
                    </a:lnTo>
                    <a:lnTo>
                      <a:pt x="18" y="4"/>
                    </a:lnTo>
                    <a:close/>
                  </a:path>
                </a:pathLst>
              </a:custGeom>
              <a:solidFill>
                <a:srgbClr val="000000"/>
              </a:solidFill>
              <a:ln w="0">
                <a:solidFill>
                  <a:srgbClr val="000000"/>
                </a:solidFill>
                <a:round/>
                <a:headEnd/>
                <a:tailEnd/>
              </a:ln>
            </p:spPr>
            <p:txBody>
              <a:bodyPr/>
              <a:lstStyle/>
              <a:p>
                <a:endParaRPr lang="en-CA"/>
              </a:p>
            </p:txBody>
          </p:sp>
          <p:sp>
            <p:nvSpPr>
              <p:cNvPr id="22843" name="Freeform 35"/>
              <p:cNvSpPr>
                <a:spLocks noEditPoints="1"/>
              </p:cNvSpPr>
              <p:nvPr/>
            </p:nvSpPr>
            <p:spPr bwMode="auto">
              <a:xfrm>
                <a:off x="3744" y="2136"/>
                <a:ext cx="38" cy="42"/>
              </a:xfrm>
              <a:custGeom>
                <a:avLst/>
                <a:gdLst>
                  <a:gd name="T0" fmla="*/ 20 w 38"/>
                  <a:gd name="T1" fmla="*/ 0 h 42"/>
                  <a:gd name="T2" fmla="*/ 24 w 38"/>
                  <a:gd name="T3" fmla="*/ 2 h 42"/>
                  <a:gd name="T4" fmla="*/ 30 w 38"/>
                  <a:gd name="T5" fmla="*/ 4 h 42"/>
                  <a:gd name="T6" fmla="*/ 34 w 38"/>
                  <a:gd name="T7" fmla="*/ 8 h 42"/>
                  <a:gd name="T8" fmla="*/ 36 w 38"/>
                  <a:gd name="T9" fmla="*/ 14 h 42"/>
                  <a:gd name="T10" fmla="*/ 38 w 38"/>
                  <a:gd name="T11" fmla="*/ 20 h 42"/>
                  <a:gd name="T12" fmla="*/ 38 w 38"/>
                  <a:gd name="T13" fmla="*/ 26 h 42"/>
                  <a:gd name="T14" fmla="*/ 36 w 38"/>
                  <a:gd name="T15" fmla="*/ 32 h 42"/>
                  <a:gd name="T16" fmla="*/ 32 w 38"/>
                  <a:gd name="T17" fmla="*/ 36 h 42"/>
                  <a:gd name="T18" fmla="*/ 28 w 38"/>
                  <a:gd name="T19" fmla="*/ 40 h 42"/>
                  <a:gd name="T20" fmla="*/ 24 w 38"/>
                  <a:gd name="T21" fmla="*/ 42 h 42"/>
                  <a:gd name="T22" fmla="*/ 18 w 38"/>
                  <a:gd name="T23" fmla="*/ 42 h 42"/>
                  <a:gd name="T24" fmla="*/ 14 w 38"/>
                  <a:gd name="T25" fmla="*/ 42 h 42"/>
                  <a:gd name="T26" fmla="*/ 8 w 38"/>
                  <a:gd name="T27" fmla="*/ 38 h 42"/>
                  <a:gd name="T28" fmla="*/ 4 w 38"/>
                  <a:gd name="T29" fmla="*/ 36 h 42"/>
                  <a:gd name="T30" fmla="*/ 2 w 38"/>
                  <a:gd name="T31" fmla="*/ 28 h 42"/>
                  <a:gd name="T32" fmla="*/ 0 w 38"/>
                  <a:gd name="T33" fmla="*/ 22 h 42"/>
                  <a:gd name="T34" fmla="*/ 2 w 38"/>
                  <a:gd name="T35" fmla="*/ 16 h 42"/>
                  <a:gd name="T36" fmla="*/ 4 w 38"/>
                  <a:gd name="T37" fmla="*/ 12 h 42"/>
                  <a:gd name="T38" fmla="*/ 6 w 38"/>
                  <a:gd name="T39" fmla="*/ 6 h 42"/>
                  <a:gd name="T40" fmla="*/ 10 w 38"/>
                  <a:gd name="T41" fmla="*/ 4 h 42"/>
                  <a:gd name="T42" fmla="*/ 14 w 38"/>
                  <a:gd name="T43" fmla="*/ 2 h 42"/>
                  <a:gd name="T44" fmla="*/ 20 w 38"/>
                  <a:gd name="T45" fmla="*/ 0 h 42"/>
                  <a:gd name="T46" fmla="*/ 18 w 38"/>
                  <a:gd name="T47" fmla="*/ 4 h 42"/>
                  <a:gd name="T48" fmla="*/ 16 w 38"/>
                  <a:gd name="T49" fmla="*/ 4 h 42"/>
                  <a:gd name="T50" fmla="*/ 14 w 38"/>
                  <a:gd name="T51" fmla="*/ 6 h 42"/>
                  <a:gd name="T52" fmla="*/ 10 w 38"/>
                  <a:gd name="T53" fmla="*/ 6 h 42"/>
                  <a:gd name="T54" fmla="*/ 10 w 38"/>
                  <a:gd name="T55" fmla="*/ 10 h 42"/>
                  <a:gd name="T56" fmla="*/ 8 w 38"/>
                  <a:gd name="T57" fmla="*/ 14 h 42"/>
                  <a:gd name="T58" fmla="*/ 8 w 38"/>
                  <a:gd name="T59" fmla="*/ 18 h 42"/>
                  <a:gd name="T60" fmla="*/ 8 w 38"/>
                  <a:gd name="T61" fmla="*/ 26 h 42"/>
                  <a:gd name="T62" fmla="*/ 12 w 38"/>
                  <a:gd name="T63" fmla="*/ 34 h 42"/>
                  <a:gd name="T64" fmla="*/ 14 w 38"/>
                  <a:gd name="T65" fmla="*/ 36 h 42"/>
                  <a:gd name="T66" fmla="*/ 18 w 38"/>
                  <a:gd name="T67" fmla="*/ 38 h 42"/>
                  <a:gd name="T68" fmla="*/ 20 w 38"/>
                  <a:gd name="T69" fmla="*/ 40 h 42"/>
                  <a:gd name="T70" fmla="*/ 24 w 38"/>
                  <a:gd name="T71" fmla="*/ 38 h 42"/>
                  <a:gd name="T72" fmla="*/ 28 w 38"/>
                  <a:gd name="T73" fmla="*/ 36 h 42"/>
                  <a:gd name="T74" fmla="*/ 30 w 38"/>
                  <a:gd name="T75" fmla="*/ 32 h 42"/>
                  <a:gd name="T76" fmla="*/ 30 w 38"/>
                  <a:gd name="T77" fmla="*/ 24 h 42"/>
                  <a:gd name="T78" fmla="*/ 30 w 38"/>
                  <a:gd name="T79" fmla="*/ 18 h 42"/>
                  <a:gd name="T80" fmla="*/ 28 w 38"/>
                  <a:gd name="T81" fmla="*/ 12 h 42"/>
                  <a:gd name="T82" fmla="*/ 26 w 38"/>
                  <a:gd name="T83" fmla="*/ 8 h 42"/>
                  <a:gd name="T84" fmla="*/ 22 w 38"/>
                  <a:gd name="T85" fmla="*/ 4 h 42"/>
                  <a:gd name="T86" fmla="*/ 18 w 38"/>
                  <a:gd name="T87" fmla="*/ 4 h 4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8"/>
                  <a:gd name="T133" fmla="*/ 0 h 42"/>
                  <a:gd name="T134" fmla="*/ 38 w 38"/>
                  <a:gd name="T135" fmla="*/ 42 h 4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8" h="42">
                    <a:moveTo>
                      <a:pt x="20" y="0"/>
                    </a:moveTo>
                    <a:lnTo>
                      <a:pt x="24" y="2"/>
                    </a:lnTo>
                    <a:lnTo>
                      <a:pt x="30" y="4"/>
                    </a:lnTo>
                    <a:lnTo>
                      <a:pt x="34" y="8"/>
                    </a:lnTo>
                    <a:lnTo>
                      <a:pt x="36" y="14"/>
                    </a:lnTo>
                    <a:lnTo>
                      <a:pt x="38" y="20"/>
                    </a:lnTo>
                    <a:lnTo>
                      <a:pt x="38" y="26"/>
                    </a:lnTo>
                    <a:lnTo>
                      <a:pt x="36" y="32"/>
                    </a:lnTo>
                    <a:lnTo>
                      <a:pt x="32" y="36"/>
                    </a:lnTo>
                    <a:lnTo>
                      <a:pt x="28" y="40"/>
                    </a:lnTo>
                    <a:lnTo>
                      <a:pt x="24" y="42"/>
                    </a:lnTo>
                    <a:lnTo>
                      <a:pt x="18" y="42"/>
                    </a:lnTo>
                    <a:lnTo>
                      <a:pt x="14" y="42"/>
                    </a:lnTo>
                    <a:lnTo>
                      <a:pt x="8" y="38"/>
                    </a:lnTo>
                    <a:lnTo>
                      <a:pt x="4" y="36"/>
                    </a:lnTo>
                    <a:lnTo>
                      <a:pt x="2" y="28"/>
                    </a:lnTo>
                    <a:lnTo>
                      <a:pt x="0" y="22"/>
                    </a:lnTo>
                    <a:lnTo>
                      <a:pt x="2" y="16"/>
                    </a:lnTo>
                    <a:lnTo>
                      <a:pt x="4" y="12"/>
                    </a:lnTo>
                    <a:lnTo>
                      <a:pt x="6" y="6"/>
                    </a:lnTo>
                    <a:lnTo>
                      <a:pt x="10" y="4"/>
                    </a:lnTo>
                    <a:lnTo>
                      <a:pt x="14" y="2"/>
                    </a:lnTo>
                    <a:lnTo>
                      <a:pt x="20" y="0"/>
                    </a:lnTo>
                    <a:close/>
                    <a:moveTo>
                      <a:pt x="18" y="4"/>
                    </a:moveTo>
                    <a:lnTo>
                      <a:pt x="16" y="4"/>
                    </a:lnTo>
                    <a:lnTo>
                      <a:pt x="14" y="6"/>
                    </a:lnTo>
                    <a:lnTo>
                      <a:pt x="10" y="6"/>
                    </a:lnTo>
                    <a:lnTo>
                      <a:pt x="10" y="10"/>
                    </a:lnTo>
                    <a:lnTo>
                      <a:pt x="8" y="14"/>
                    </a:lnTo>
                    <a:lnTo>
                      <a:pt x="8" y="18"/>
                    </a:lnTo>
                    <a:lnTo>
                      <a:pt x="8" y="26"/>
                    </a:lnTo>
                    <a:lnTo>
                      <a:pt x="12" y="34"/>
                    </a:lnTo>
                    <a:lnTo>
                      <a:pt x="14" y="36"/>
                    </a:lnTo>
                    <a:lnTo>
                      <a:pt x="18" y="38"/>
                    </a:lnTo>
                    <a:lnTo>
                      <a:pt x="20" y="40"/>
                    </a:lnTo>
                    <a:lnTo>
                      <a:pt x="24" y="38"/>
                    </a:lnTo>
                    <a:lnTo>
                      <a:pt x="28" y="36"/>
                    </a:lnTo>
                    <a:lnTo>
                      <a:pt x="30" y="32"/>
                    </a:lnTo>
                    <a:lnTo>
                      <a:pt x="30" y="24"/>
                    </a:lnTo>
                    <a:lnTo>
                      <a:pt x="30" y="18"/>
                    </a:lnTo>
                    <a:lnTo>
                      <a:pt x="28" y="12"/>
                    </a:lnTo>
                    <a:lnTo>
                      <a:pt x="26" y="8"/>
                    </a:lnTo>
                    <a:lnTo>
                      <a:pt x="22" y="4"/>
                    </a:lnTo>
                    <a:lnTo>
                      <a:pt x="18" y="4"/>
                    </a:lnTo>
                    <a:close/>
                  </a:path>
                </a:pathLst>
              </a:custGeom>
              <a:solidFill>
                <a:srgbClr val="000000"/>
              </a:solidFill>
              <a:ln w="0">
                <a:solidFill>
                  <a:srgbClr val="000000"/>
                </a:solidFill>
                <a:round/>
                <a:headEnd/>
                <a:tailEnd/>
              </a:ln>
            </p:spPr>
            <p:txBody>
              <a:bodyPr/>
              <a:lstStyle/>
              <a:p>
                <a:endParaRPr lang="en-CA"/>
              </a:p>
            </p:txBody>
          </p:sp>
          <p:sp>
            <p:nvSpPr>
              <p:cNvPr id="22844" name="Freeform 36"/>
              <p:cNvSpPr>
                <a:spLocks noEditPoints="1"/>
              </p:cNvSpPr>
              <p:nvPr/>
            </p:nvSpPr>
            <p:spPr bwMode="auto">
              <a:xfrm>
                <a:off x="3788" y="2116"/>
                <a:ext cx="40" cy="62"/>
              </a:xfrm>
              <a:custGeom>
                <a:avLst/>
                <a:gdLst>
                  <a:gd name="T0" fmla="*/ 28 w 40"/>
                  <a:gd name="T1" fmla="*/ 56 h 62"/>
                  <a:gd name="T2" fmla="*/ 24 w 40"/>
                  <a:gd name="T3" fmla="*/ 58 h 62"/>
                  <a:gd name="T4" fmla="*/ 22 w 40"/>
                  <a:gd name="T5" fmla="*/ 60 h 62"/>
                  <a:gd name="T6" fmla="*/ 20 w 40"/>
                  <a:gd name="T7" fmla="*/ 62 h 62"/>
                  <a:gd name="T8" fmla="*/ 16 w 40"/>
                  <a:gd name="T9" fmla="*/ 62 h 62"/>
                  <a:gd name="T10" fmla="*/ 10 w 40"/>
                  <a:gd name="T11" fmla="*/ 60 h 62"/>
                  <a:gd name="T12" fmla="*/ 6 w 40"/>
                  <a:gd name="T13" fmla="*/ 56 h 62"/>
                  <a:gd name="T14" fmla="*/ 2 w 40"/>
                  <a:gd name="T15" fmla="*/ 50 h 62"/>
                  <a:gd name="T16" fmla="*/ 0 w 40"/>
                  <a:gd name="T17" fmla="*/ 44 h 62"/>
                  <a:gd name="T18" fmla="*/ 2 w 40"/>
                  <a:gd name="T19" fmla="*/ 36 h 62"/>
                  <a:gd name="T20" fmla="*/ 6 w 40"/>
                  <a:gd name="T21" fmla="*/ 28 h 62"/>
                  <a:gd name="T22" fmla="*/ 10 w 40"/>
                  <a:gd name="T23" fmla="*/ 24 h 62"/>
                  <a:gd name="T24" fmla="*/ 14 w 40"/>
                  <a:gd name="T25" fmla="*/ 22 h 62"/>
                  <a:gd name="T26" fmla="*/ 20 w 40"/>
                  <a:gd name="T27" fmla="*/ 20 h 62"/>
                  <a:gd name="T28" fmla="*/ 24 w 40"/>
                  <a:gd name="T29" fmla="*/ 22 h 62"/>
                  <a:gd name="T30" fmla="*/ 28 w 40"/>
                  <a:gd name="T31" fmla="*/ 24 h 62"/>
                  <a:gd name="T32" fmla="*/ 28 w 40"/>
                  <a:gd name="T33" fmla="*/ 16 h 62"/>
                  <a:gd name="T34" fmla="*/ 28 w 40"/>
                  <a:gd name="T35" fmla="*/ 10 h 62"/>
                  <a:gd name="T36" fmla="*/ 28 w 40"/>
                  <a:gd name="T37" fmla="*/ 8 h 62"/>
                  <a:gd name="T38" fmla="*/ 28 w 40"/>
                  <a:gd name="T39" fmla="*/ 6 h 62"/>
                  <a:gd name="T40" fmla="*/ 26 w 40"/>
                  <a:gd name="T41" fmla="*/ 6 h 62"/>
                  <a:gd name="T42" fmla="*/ 26 w 40"/>
                  <a:gd name="T43" fmla="*/ 4 h 62"/>
                  <a:gd name="T44" fmla="*/ 26 w 40"/>
                  <a:gd name="T45" fmla="*/ 4 h 62"/>
                  <a:gd name="T46" fmla="*/ 24 w 40"/>
                  <a:gd name="T47" fmla="*/ 4 h 62"/>
                  <a:gd name="T48" fmla="*/ 22 w 40"/>
                  <a:gd name="T49" fmla="*/ 6 h 62"/>
                  <a:gd name="T50" fmla="*/ 22 w 40"/>
                  <a:gd name="T51" fmla="*/ 4 h 62"/>
                  <a:gd name="T52" fmla="*/ 34 w 40"/>
                  <a:gd name="T53" fmla="*/ 0 h 62"/>
                  <a:gd name="T54" fmla="*/ 34 w 40"/>
                  <a:gd name="T55" fmla="*/ 0 h 62"/>
                  <a:gd name="T56" fmla="*/ 34 w 40"/>
                  <a:gd name="T57" fmla="*/ 46 h 62"/>
                  <a:gd name="T58" fmla="*/ 36 w 40"/>
                  <a:gd name="T59" fmla="*/ 52 h 62"/>
                  <a:gd name="T60" fmla="*/ 36 w 40"/>
                  <a:gd name="T61" fmla="*/ 54 h 62"/>
                  <a:gd name="T62" fmla="*/ 36 w 40"/>
                  <a:gd name="T63" fmla="*/ 56 h 62"/>
                  <a:gd name="T64" fmla="*/ 36 w 40"/>
                  <a:gd name="T65" fmla="*/ 56 h 62"/>
                  <a:gd name="T66" fmla="*/ 36 w 40"/>
                  <a:gd name="T67" fmla="*/ 58 h 62"/>
                  <a:gd name="T68" fmla="*/ 38 w 40"/>
                  <a:gd name="T69" fmla="*/ 58 h 62"/>
                  <a:gd name="T70" fmla="*/ 38 w 40"/>
                  <a:gd name="T71" fmla="*/ 58 h 62"/>
                  <a:gd name="T72" fmla="*/ 40 w 40"/>
                  <a:gd name="T73" fmla="*/ 56 h 62"/>
                  <a:gd name="T74" fmla="*/ 40 w 40"/>
                  <a:gd name="T75" fmla="*/ 58 h 62"/>
                  <a:gd name="T76" fmla="*/ 30 w 40"/>
                  <a:gd name="T77" fmla="*/ 62 h 62"/>
                  <a:gd name="T78" fmla="*/ 28 w 40"/>
                  <a:gd name="T79" fmla="*/ 62 h 62"/>
                  <a:gd name="T80" fmla="*/ 28 w 40"/>
                  <a:gd name="T81" fmla="*/ 56 h 62"/>
                  <a:gd name="T82" fmla="*/ 28 w 40"/>
                  <a:gd name="T83" fmla="*/ 52 h 62"/>
                  <a:gd name="T84" fmla="*/ 28 w 40"/>
                  <a:gd name="T85" fmla="*/ 34 h 62"/>
                  <a:gd name="T86" fmla="*/ 28 w 40"/>
                  <a:gd name="T87" fmla="*/ 30 h 62"/>
                  <a:gd name="T88" fmla="*/ 26 w 40"/>
                  <a:gd name="T89" fmla="*/ 28 h 62"/>
                  <a:gd name="T90" fmla="*/ 24 w 40"/>
                  <a:gd name="T91" fmla="*/ 26 h 62"/>
                  <a:gd name="T92" fmla="*/ 22 w 40"/>
                  <a:gd name="T93" fmla="*/ 24 h 62"/>
                  <a:gd name="T94" fmla="*/ 20 w 40"/>
                  <a:gd name="T95" fmla="*/ 24 h 62"/>
                  <a:gd name="T96" fmla="*/ 18 w 40"/>
                  <a:gd name="T97" fmla="*/ 24 h 62"/>
                  <a:gd name="T98" fmla="*/ 14 w 40"/>
                  <a:gd name="T99" fmla="*/ 24 h 62"/>
                  <a:gd name="T100" fmla="*/ 12 w 40"/>
                  <a:gd name="T101" fmla="*/ 26 h 62"/>
                  <a:gd name="T102" fmla="*/ 8 w 40"/>
                  <a:gd name="T103" fmla="*/ 32 h 62"/>
                  <a:gd name="T104" fmla="*/ 8 w 40"/>
                  <a:gd name="T105" fmla="*/ 40 h 62"/>
                  <a:gd name="T106" fmla="*/ 8 w 40"/>
                  <a:gd name="T107" fmla="*/ 46 h 62"/>
                  <a:gd name="T108" fmla="*/ 12 w 40"/>
                  <a:gd name="T109" fmla="*/ 52 h 62"/>
                  <a:gd name="T110" fmla="*/ 16 w 40"/>
                  <a:gd name="T111" fmla="*/ 56 h 62"/>
                  <a:gd name="T112" fmla="*/ 20 w 40"/>
                  <a:gd name="T113" fmla="*/ 56 h 62"/>
                  <a:gd name="T114" fmla="*/ 24 w 40"/>
                  <a:gd name="T115" fmla="*/ 56 h 62"/>
                  <a:gd name="T116" fmla="*/ 28 w 40"/>
                  <a:gd name="T117" fmla="*/ 52 h 6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40"/>
                  <a:gd name="T178" fmla="*/ 0 h 62"/>
                  <a:gd name="T179" fmla="*/ 40 w 40"/>
                  <a:gd name="T180" fmla="*/ 62 h 62"/>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40" h="62">
                    <a:moveTo>
                      <a:pt x="28" y="56"/>
                    </a:moveTo>
                    <a:lnTo>
                      <a:pt x="24" y="58"/>
                    </a:lnTo>
                    <a:lnTo>
                      <a:pt x="22" y="60"/>
                    </a:lnTo>
                    <a:lnTo>
                      <a:pt x="20" y="62"/>
                    </a:lnTo>
                    <a:lnTo>
                      <a:pt x="16" y="62"/>
                    </a:lnTo>
                    <a:lnTo>
                      <a:pt x="10" y="60"/>
                    </a:lnTo>
                    <a:lnTo>
                      <a:pt x="6" y="56"/>
                    </a:lnTo>
                    <a:lnTo>
                      <a:pt x="2" y="50"/>
                    </a:lnTo>
                    <a:lnTo>
                      <a:pt x="0" y="44"/>
                    </a:lnTo>
                    <a:lnTo>
                      <a:pt x="2" y="36"/>
                    </a:lnTo>
                    <a:lnTo>
                      <a:pt x="6" y="28"/>
                    </a:lnTo>
                    <a:lnTo>
                      <a:pt x="10" y="24"/>
                    </a:lnTo>
                    <a:lnTo>
                      <a:pt x="14" y="22"/>
                    </a:lnTo>
                    <a:lnTo>
                      <a:pt x="20" y="20"/>
                    </a:lnTo>
                    <a:lnTo>
                      <a:pt x="24" y="22"/>
                    </a:lnTo>
                    <a:lnTo>
                      <a:pt x="28" y="24"/>
                    </a:lnTo>
                    <a:lnTo>
                      <a:pt x="28" y="16"/>
                    </a:lnTo>
                    <a:lnTo>
                      <a:pt x="28" y="10"/>
                    </a:lnTo>
                    <a:lnTo>
                      <a:pt x="28" y="8"/>
                    </a:lnTo>
                    <a:lnTo>
                      <a:pt x="28" y="6"/>
                    </a:lnTo>
                    <a:lnTo>
                      <a:pt x="26" y="6"/>
                    </a:lnTo>
                    <a:lnTo>
                      <a:pt x="26" y="4"/>
                    </a:lnTo>
                    <a:lnTo>
                      <a:pt x="24" y="4"/>
                    </a:lnTo>
                    <a:lnTo>
                      <a:pt x="22" y="6"/>
                    </a:lnTo>
                    <a:lnTo>
                      <a:pt x="22" y="4"/>
                    </a:lnTo>
                    <a:lnTo>
                      <a:pt x="34" y="0"/>
                    </a:lnTo>
                    <a:lnTo>
                      <a:pt x="34" y="46"/>
                    </a:lnTo>
                    <a:lnTo>
                      <a:pt x="36" y="52"/>
                    </a:lnTo>
                    <a:lnTo>
                      <a:pt x="36" y="54"/>
                    </a:lnTo>
                    <a:lnTo>
                      <a:pt x="36" y="56"/>
                    </a:lnTo>
                    <a:lnTo>
                      <a:pt x="36" y="58"/>
                    </a:lnTo>
                    <a:lnTo>
                      <a:pt x="38" y="58"/>
                    </a:lnTo>
                    <a:lnTo>
                      <a:pt x="40" y="56"/>
                    </a:lnTo>
                    <a:lnTo>
                      <a:pt x="40" y="58"/>
                    </a:lnTo>
                    <a:lnTo>
                      <a:pt x="30" y="62"/>
                    </a:lnTo>
                    <a:lnTo>
                      <a:pt x="28" y="62"/>
                    </a:lnTo>
                    <a:lnTo>
                      <a:pt x="28" y="56"/>
                    </a:lnTo>
                    <a:close/>
                    <a:moveTo>
                      <a:pt x="28" y="52"/>
                    </a:moveTo>
                    <a:lnTo>
                      <a:pt x="28" y="34"/>
                    </a:lnTo>
                    <a:lnTo>
                      <a:pt x="28" y="30"/>
                    </a:lnTo>
                    <a:lnTo>
                      <a:pt x="26" y="28"/>
                    </a:lnTo>
                    <a:lnTo>
                      <a:pt x="24" y="26"/>
                    </a:lnTo>
                    <a:lnTo>
                      <a:pt x="22" y="24"/>
                    </a:lnTo>
                    <a:lnTo>
                      <a:pt x="20" y="24"/>
                    </a:lnTo>
                    <a:lnTo>
                      <a:pt x="18" y="24"/>
                    </a:lnTo>
                    <a:lnTo>
                      <a:pt x="14" y="24"/>
                    </a:lnTo>
                    <a:lnTo>
                      <a:pt x="12" y="26"/>
                    </a:lnTo>
                    <a:lnTo>
                      <a:pt x="8" y="32"/>
                    </a:lnTo>
                    <a:lnTo>
                      <a:pt x="8" y="40"/>
                    </a:lnTo>
                    <a:lnTo>
                      <a:pt x="8" y="46"/>
                    </a:lnTo>
                    <a:lnTo>
                      <a:pt x="12" y="52"/>
                    </a:lnTo>
                    <a:lnTo>
                      <a:pt x="16" y="56"/>
                    </a:lnTo>
                    <a:lnTo>
                      <a:pt x="20" y="56"/>
                    </a:lnTo>
                    <a:lnTo>
                      <a:pt x="24" y="56"/>
                    </a:lnTo>
                    <a:lnTo>
                      <a:pt x="28" y="52"/>
                    </a:lnTo>
                    <a:close/>
                  </a:path>
                </a:pathLst>
              </a:custGeom>
              <a:solidFill>
                <a:srgbClr val="000000"/>
              </a:solidFill>
              <a:ln w="0">
                <a:solidFill>
                  <a:srgbClr val="000000"/>
                </a:solidFill>
                <a:round/>
                <a:headEnd/>
                <a:tailEnd/>
              </a:ln>
            </p:spPr>
            <p:txBody>
              <a:bodyPr/>
              <a:lstStyle/>
              <a:p>
                <a:endParaRPr lang="en-CA"/>
              </a:p>
            </p:txBody>
          </p:sp>
          <p:sp>
            <p:nvSpPr>
              <p:cNvPr id="22845" name="Rectangle 37"/>
              <p:cNvSpPr>
                <a:spLocks noChangeArrowheads="1"/>
              </p:cNvSpPr>
              <p:nvPr/>
            </p:nvSpPr>
            <p:spPr bwMode="auto">
              <a:xfrm>
                <a:off x="3848" y="2104"/>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846" name="Freeform 38"/>
              <p:cNvSpPr>
                <a:spLocks/>
              </p:cNvSpPr>
              <p:nvPr/>
            </p:nvSpPr>
            <p:spPr bwMode="auto">
              <a:xfrm>
                <a:off x="3998" y="2116"/>
                <a:ext cx="18" cy="62"/>
              </a:xfrm>
              <a:custGeom>
                <a:avLst/>
                <a:gdLst>
                  <a:gd name="T0" fmla="*/ 12 w 18"/>
                  <a:gd name="T1" fmla="*/ 0 h 62"/>
                  <a:gd name="T2" fmla="*/ 12 w 18"/>
                  <a:gd name="T3" fmla="*/ 52 h 62"/>
                  <a:gd name="T4" fmla="*/ 12 w 18"/>
                  <a:gd name="T5" fmla="*/ 56 h 62"/>
                  <a:gd name="T6" fmla="*/ 12 w 18"/>
                  <a:gd name="T7" fmla="*/ 58 h 62"/>
                  <a:gd name="T8" fmla="*/ 12 w 18"/>
                  <a:gd name="T9" fmla="*/ 58 h 62"/>
                  <a:gd name="T10" fmla="*/ 14 w 18"/>
                  <a:gd name="T11" fmla="*/ 60 h 62"/>
                  <a:gd name="T12" fmla="*/ 16 w 18"/>
                  <a:gd name="T13" fmla="*/ 60 h 62"/>
                  <a:gd name="T14" fmla="*/ 18 w 18"/>
                  <a:gd name="T15" fmla="*/ 60 h 62"/>
                  <a:gd name="T16" fmla="*/ 18 w 18"/>
                  <a:gd name="T17" fmla="*/ 62 h 62"/>
                  <a:gd name="T18" fmla="*/ 0 w 18"/>
                  <a:gd name="T19" fmla="*/ 62 h 62"/>
                  <a:gd name="T20" fmla="*/ 0 w 18"/>
                  <a:gd name="T21" fmla="*/ 60 h 62"/>
                  <a:gd name="T22" fmla="*/ 2 w 18"/>
                  <a:gd name="T23" fmla="*/ 60 h 62"/>
                  <a:gd name="T24" fmla="*/ 2 w 18"/>
                  <a:gd name="T25" fmla="*/ 60 h 62"/>
                  <a:gd name="T26" fmla="*/ 4 w 18"/>
                  <a:gd name="T27" fmla="*/ 58 h 62"/>
                  <a:gd name="T28" fmla="*/ 4 w 18"/>
                  <a:gd name="T29" fmla="*/ 58 h 62"/>
                  <a:gd name="T30" fmla="*/ 4 w 18"/>
                  <a:gd name="T31" fmla="*/ 56 h 62"/>
                  <a:gd name="T32" fmla="*/ 4 w 18"/>
                  <a:gd name="T33" fmla="*/ 52 h 62"/>
                  <a:gd name="T34" fmla="*/ 4 w 18"/>
                  <a:gd name="T35" fmla="*/ 16 h 62"/>
                  <a:gd name="T36" fmla="*/ 4 w 18"/>
                  <a:gd name="T37" fmla="*/ 10 h 62"/>
                  <a:gd name="T38" fmla="*/ 4 w 18"/>
                  <a:gd name="T39" fmla="*/ 8 h 62"/>
                  <a:gd name="T40" fmla="*/ 4 w 18"/>
                  <a:gd name="T41" fmla="*/ 6 h 62"/>
                  <a:gd name="T42" fmla="*/ 4 w 18"/>
                  <a:gd name="T43" fmla="*/ 6 h 62"/>
                  <a:gd name="T44" fmla="*/ 2 w 18"/>
                  <a:gd name="T45" fmla="*/ 4 h 62"/>
                  <a:gd name="T46" fmla="*/ 2 w 18"/>
                  <a:gd name="T47" fmla="*/ 4 h 62"/>
                  <a:gd name="T48" fmla="*/ 2 w 18"/>
                  <a:gd name="T49" fmla="*/ 4 h 62"/>
                  <a:gd name="T50" fmla="*/ 0 w 18"/>
                  <a:gd name="T51" fmla="*/ 6 h 62"/>
                  <a:gd name="T52" fmla="*/ 0 w 18"/>
                  <a:gd name="T53" fmla="*/ 4 h 62"/>
                  <a:gd name="T54" fmla="*/ 10 w 18"/>
                  <a:gd name="T55" fmla="*/ 0 h 62"/>
                  <a:gd name="T56" fmla="*/ 12 w 18"/>
                  <a:gd name="T57" fmla="*/ 0 h 6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8"/>
                  <a:gd name="T88" fmla="*/ 0 h 62"/>
                  <a:gd name="T89" fmla="*/ 18 w 18"/>
                  <a:gd name="T90" fmla="*/ 62 h 6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8" h="62">
                    <a:moveTo>
                      <a:pt x="12" y="0"/>
                    </a:moveTo>
                    <a:lnTo>
                      <a:pt x="12" y="52"/>
                    </a:lnTo>
                    <a:lnTo>
                      <a:pt x="12" y="56"/>
                    </a:lnTo>
                    <a:lnTo>
                      <a:pt x="12" y="58"/>
                    </a:lnTo>
                    <a:lnTo>
                      <a:pt x="14" y="60"/>
                    </a:lnTo>
                    <a:lnTo>
                      <a:pt x="16" y="60"/>
                    </a:lnTo>
                    <a:lnTo>
                      <a:pt x="18" y="60"/>
                    </a:lnTo>
                    <a:lnTo>
                      <a:pt x="18" y="62"/>
                    </a:lnTo>
                    <a:lnTo>
                      <a:pt x="0" y="62"/>
                    </a:lnTo>
                    <a:lnTo>
                      <a:pt x="0" y="60"/>
                    </a:lnTo>
                    <a:lnTo>
                      <a:pt x="2" y="60"/>
                    </a:lnTo>
                    <a:lnTo>
                      <a:pt x="4" y="58"/>
                    </a:lnTo>
                    <a:lnTo>
                      <a:pt x="4" y="56"/>
                    </a:lnTo>
                    <a:lnTo>
                      <a:pt x="4" y="52"/>
                    </a:lnTo>
                    <a:lnTo>
                      <a:pt x="4" y="16"/>
                    </a:lnTo>
                    <a:lnTo>
                      <a:pt x="4" y="10"/>
                    </a:lnTo>
                    <a:lnTo>
                      <a:pt x="4" y="8"/>
                    </a:lnTo>
                    <a:lnTo>
                      <a:pt x="4" y="6"/>
                    </a:lnTo>
                    <a:lnTo>
                      <a:pt x="2" y="4"/>
                    </a:lnTo>
                    <a:lnTo>
                      <a:pt x="0" y="6"/>
                    </a:lnTo>
                    <a:lnTo>
                      <a:pt x="0" y="4"/>
                    </a:lnTo>
                    <a:lnTo>
                      <a:pt x="10" y="0"/>
                    </a:lnTo>
                    <a:lnTo>
                      <a:pt x="12" y="0"/>
                    </a:lnTo>
                    <a:close/>
                  </a:path>
                </a:pathLst>
              </a:custGeom>
              <a:solidFill>
                <a:srgbClr val="000000"/>
              </a:solidFill>
              <a:ln w="0">
                <a:solidFill>
                  <a:srgbClr val="000000"/>
                </a:solidFill>
                <a:round/>
                <a:headEnd/>
                <a:tailEnd/>
              </a:ln>
            </p:spPr>
            <p:txBody>
              <a:bodyPr/>
              <a:lstStyle/>
              <a:p>
                <a:endParaRPr lang="en-CA"/>
              </a:p>
            </p:txBody>
          </p:sp>
          <p:sp>
            <p:nvSpPr>
              <p:cNvPr id="22847" name="Freeform 39"/>
              <p:cNvSpPr>
                <a:spLocks/>
              </p:cNvSpPr>
              <p:nvPr/>
            </p:nvSpPr>
            <p:spPr bwMode="auto">
              <a:xfrm>
                <a:off x="4020" y="2138"/>
                <a:ext cx="42" cy="40"/>
              </a:xfrm>
              <a:custGeom>
                <a:avLst/>
                <a:gdLst>
                  <a:gd name="T0" fmla="*/ 36 w 42"/>
                  <a:gd name="T1" fmla="*/ 0 h 40"/>
                  <a:gd name="T2" fmla="*/ 36 w 42"/>
                  <a:gd name="T3" fmla="*/ 24 h 40"/>
                  <a:gd name="T4" fmla="*/ 36 w 42"/>
                  <a:gd name="T5" fmla="*/ 30 h 40"/>
                  <a:gd name="T6" fmla="*/ 36 w 42"/>
                  <a:gd name="T7" fmla="*/ 32 h 40"/>
                  <a:gd name="T8" fmla="*/ 36 w 42"/>
                  <a:gd name="T9" fmla="*/ 34 h 40"/>
                  <a:gd name="T10" fmla="*/ 36 w 42"/>
                  <a:gd name="T11" fmla="*/ 34 h 40"/>
                  <a:gd name="T12" fmla="*/ 38 w 42"/>
                  <a:gd name="T13" fmla="*/ 36 h 40"/>
                  <a:gd name="T14" fmla="*/ 38 w 42"/>
                  <a:gd name="T15" fmla="*/ 36 h 40"/>
                  <a:gd name="T16" fmla="*/ 40 w 42"/>
                  <a:gd name="T17" fmla="*/ 36 h 40"/>
                  <a:gd name="T18" fmla="*/ 40 w 42"/>
                  <a:gd name="T19" fmla="*/ 34 h 40"/>
                  <a:gd name="T20" fmla="*/ 42 w 42"/>
                  <a:gd name="T21" fmla="*/ 36 h 40"/>
                  <a:gd name="T22" fmla="*/ 30 w 42"/>
                  <a:gd name="T23" fmla="*/ 40 h 40"/>
                  <a:gd name="T24" fmla="*/ 28 w 42"/>
                  <a:gd name="T25" fmla="*/ 40 h 40"/>
                  <a:gd name="T26" fmla="*/ 28 w 42"/>
                  <a:gd name="T27" fmla="*/ 32 h 40"/>
                  <a:gd name="T28" fmla="*/ 24 w 42"/>
                  <a:gd name="T29" fmla="*/ 36 h 40"/>
                  <a:gd name="T30" fmla="*/ 20 w 42"/>
                  <a:gd name="T31" fmla="*/ 38 h 40"/>
                  <a:gd name="T32" fmla="*/ 18 w 42"/>
                  <a:gd name="T33" fmla="*/ 40 h 40"/>
                  <a:gd name="T34" fmla="*/ 14 w 42"/>
                  <a:gd name="T35" fmla="*/ 40 h 40"/>
                  <a:gd name="T36" fmla="*/ 12 w 42"/>
                  <a:gd name="T37" fmla="*/ 40 h 40"/>
                  <a:gd name="T38" fmla="*/ 8 w 42"/>
                  <a:gd name="T39" fmla="*/ 38 h 40"/>
                  <a:gd name="T40" fmla="*/ 6 w 42"/>
                  <a:gd name="T41" fmla="*/ 36 h 40"/>
                  <a:gd name="T42" fmla="*/ 6 w 42"/>
                  <a:gd name="T43" fmla="*/ 34 h 40"/>
                  <a:gd name="T44" fmla="*/ 4 w 42"/>
                  <a:gd name="T45" fmla="*/ 30 h 40"/>
                  <a:gd name="T46" fmla="*/ 4 w 42"/>
                  <a:gd name="T47" fmla="*/ 24 h 40"/>
                  <a:gd name="T48" fmla="*/ 4 w 42"/>
                  <a:gd name="T49" fmla="*/ 8 h 40"/>
                  <a:gd name="T50" fmla="*/ 4 w 42"/>
                  <a:gd name="T51" fmla="*/ 4 h 40"/>
                  <a:gd name="T52" fmla="*/ 4 w 42"/>
                  <a:gd name="T53" fmla="*/ 4 h 40"/>
                  <a:gd name="T54" fmla="*/ 4 w 42"/>
                  <a:gd name="T55" fmla="*/ 2 h 40"/>
                  <a:gd name="T56" fmla="*/ 2 w 42"/>
                  <a:gd name="T57" fmla="*/ 2 h 40"/>
                  <a:gd name="T58" fmla="*/ 2 w 42"/>
                  <a:gd name="T59" fmla="*/ 0 h 40"/>
                  <a:gd name="T60" fmla="*/ 0 w 42"/>
                  <a:gd name="T61" fmla="*/ 0 h 40"/>
                  <a:gd name="T62" fmla="*/ 0 w 42"/>
                  <a:gd name="T63" fmla="*/ 0 h 40"/>
                  <a:gd name="T64" fmla="*/ 12 w 42"/>
                  <a:gd name="T65" fmla="*/ 0 h 40"/>
                  <a:gd name="T66" fmla="*/ 12 w 42"/>
                  <a:gd name="T67" fmla="*/ 26 h 40"/>
                  <a:gd name="T68" fmla="*/ 12 w 42"/>
                  <a:gd name="T69" fmla="*/ 30 h 40"/>
                  <a:gd name="T70" fmla="*/ 14 w 42"/>
                  <a:gd name="T71" fmla="*/ 32 h 40"/>
                  <a:gd name="T72" fmla="*/ 16 w 42"/>
                  <a:gd name="T73" fmla="*/ 34 h 40"/>
                  <a:gd name="T74" fmla="*/ 18 w 42"/>
                  <a:gd name="T75" fmla="*/ 34 h 40"/>
                  <a:gd name="T76" fmla="*/ 20 w 42"/>
                  <a:gd name="T77" fmla="*/ 34 h 40"/>
                  <a:gd name="T78" fmla="*/ 22 w 42"/>
                  <a:gd name="T79" fmla="*/ 34 h 40"/>
                  <a:gd name="T80" fmla="*/ 26 w 42"/>
                  <a:gd name="T81" fmla="*/ 32 h 40"/>
                  <a:gd name="T82" fmla="*/ 28 w 42"/>
                  <a:gd name="T83" fmla="*/ 30 h 40"/>
                  <a:gd name="T84" fmla="*/ 28 w 42"/>
                  <a:gd name="T85" fmla="*/ 8 h 40"/>
                  <a:gd name="T86" fmla="*/ 28 w 42"/>
                  <a:gd name="T87" fmla="*/ 4 h 40"/>
                  <a:gd name="T88" fmla="*/ 28 w 42"/>
                  <a:gd name="T89" fmla="*/ 2 h 40"/>
                  <a:gd name="T90" fmla="*/ 26 w 42"/>
                  <a:gd name="T91" fmla="*/ 2 h 40"/>
                  <a:gd name="T92" fmla="*/ 22 w 42"/>
                  <a:gd name="T93" fmla="*/ 0 h 40"/>
                  <a:gd name="T94" fmla="*/ 22 w 42"/>
                  <a:gd name="T95" fmla="*/ 0 h 40"/>
                  <a:gd name="T96" fmla="*/ 36 w 42"/>
                  <a:gd name="T97" fmla="*/ 0 h 4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42"/>
                  <a:gd name="T148" fmla="*/ 0 h 40"/>
                  <a:gd name="T149" fmla="*/ 42 w 42"/>
                  <a:gd name="T150" fmla="*/ 40 h 4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42" h="40">
                    <a:moveTo>
                      <a:pt x="36" y="0"/>
                    </a:moveTo>
                    <a:lnTo>
                      <a:pt x="36" y="24"/>
                    </a:lnTo>
                    <a:lnTo>
                      <a:pt x="36" y="30"/>
                    </a:lnTo>
                    <a:lnTo>
                      <a:pt x="36" y="32"/>
                    </a:lnTo>
                    <a:lnTo>
                      <a:pt x="36" y="34"/>
                    </a:lnTo>
                    <a:lnTo>
                      <a:pt x="38" y="36"/>
                    </a:lnTo>
                    <a:lnTo>
                      <a:pt x="40" y="36"/>
                    </a:lnTo>
                    <a:lnTo>
                      <a:pt x="40" y="34"/>
                    </a:lnTo>
                    <a:lnTo>
                      <a:pt x="42" y="36"/>
                    </a:lnTo>
                    <a:lnTo>
                      <a:pt x="30" y="40"/>
                    </a:lnTo>
                    <a:lnTo>
                      <a:pt x="28" y="40"/>
                    </a:lnTo>
                    <a:lnTo>
                      <a:pt x="28" y="32"/>
                    </a:lnTo>
                    <a:lnTo>
                      <a:pt x="24" y="36"/>
                    </a:lnTo>
                    <a:lnTo>
                      <a:pt x="20" y="38"/>
                    </a:lnTo>
                    <a:lnTo>
                      <a:pt x="18" y="40"/>
                    </a:lnTo>
                    <a:lnTo>
                      <a:pt x="14" y="40"/>
                    </a:lnTo>
                    <a:lnTo>
                      <a:pt x="12" y="40"/>
                    </a:lnTo>
                    <a:lnTo>
                      <a:pt x="8" y="38"/>
                    </a:lnTo>
                    <a:lnTo>
                      <a:pt x="6" y="36"/>
                    </a:lnTo>
                    <a:lnTo>
                      <a:pt x="6" y="34"/>
                    </a:lnTo>
                    <a:lnTo>
                      <a:pt x="4" y="30"/>
                    </a:lnTo>
                    <a:lnTo>
                      <a:pt x="4" y="24"/>
                    </a:lnTo>
                    <a:lnTo>
                      <a:pt x="4" y="8"/>
                    </a:lnTo>
                    <a:lnTo>
                      <a:pt x="4" y="4"/>
                    </a:lnTo>
                    <a:lnTo>
                      <a:pt x="4" y="2"/>
                    </a:lnTo>
                    <a:lnTo>
                      <a:pt x="2" y="2"/>
                    </a:lnTo>
                    <a:lnTo>
                      <a:pt x="2" y="0"/>
                    </a:lnTo>
                    <a:lnTo>
                      <a:pt x="0" y="0"/>
                    </a:lnTo>
                    <a:lnTo>
                      <a:pt x="12" y="0"/>
                    </a:lnTo>
                    <a:lnTo>
                      <a:pt x="12" y="26"/>
                    </a:lnTo>
                    <a:lnTo>
                      <a:pt x="12" y="30"/>
                    </a:lnTo>
                    <a:lnTo>
                      <a:pt x="14" y="32"/>
                    </a:lnTo>
                    <a:lnTo>
                      <a:pt x="16" y="34"/>
                    </a:lnTo>
                    <a:lnTo>
                      <a:pt x="18" y="34"/>
                    </a:lnTo>
                    <a:lnTo>
                      <a:pt x="20" y="34"/>
                    </a:lnTo>
                    <a:lnTo>
                      <a:pt x="22" y="34"/>
                    </a:lnTo>
                    <a:lnTo>
                      <a:pt x="26" y="32"/>
                    </a:lnTo>
                    <a:lnTo>
                      <a:pt x="28" y="30"/>
                    </a:lnTo>
                    <a:lnTo>
                      <a:pt x="28" y="8"/>
                    </a:lnTo>
                    <a:lnTo>
                      <a:pt x="28" y="4"/>
                    </a:lnTo>
                    <a:lnTo>
                      <a:pt x="28" y="2"/>
                    </a:lnTo>
                    <a:lnTo>
                      <a:pt x="26" y="2"/>
                    </a:lnTo>
                    <a:lnTo>
                      <a:pt x="22" y="0"/>
                    </a:lnTo>
                    <a:lnTo>
                      <a:pt x="36" y="0"/>
                    </a:lnTo>
                    <a:close/>
                  </a:path>
                </a:pathLst>
              </a:custGeom>
              <a:solidFill>
                <a:srgbClr val="000000"/>
              </a:solidFill>
              <a:ln w="0">
                <a:solidFill>
                  <a:srgbClr val="000000"/>
                </a:solidFill>
                <a:round/>
                <a:headEnd/>
                <a:tailEnd/>
              </a:ln>
            </p:spPr>
            <p:txBody>
              <a:bodyPr/>
              <a:lstStyle/>
              <a:p>
                <a:endParaRPr lang="en-CA"/>
              </a:p>
            </p:txBody>
          </p:sp>
          <p:sp>
            <p:nvSpPr>
              <p:cNvPr id="22848" name="Freeform 40"/>
              <p:cNvSpPr>
                <a:spLocks/>
              </p:cNvSpPr>
              <p:nvPr/>
            </p:nvSpPr>
            <p:spPr bwMode="auto">
              <a:xfrm>
                <a:off x="4062" y="2136"/>
                <a:ext cx="42" cy="42"/>
              </a:xfrm>
              <a:custGeom>
                <a:avLst/>
                <a:gdLst>
                  <a:gd name="T0" fmla="*/ 14 w 42"/>
                  <a:gd name="T1" fmla="*/ 10 h 42"/>
                  <a:gd name="T2" fmla="*/ 18 w 42"/>
                  <a:gd name="T3" fmla="*/ 4 h 42"/>
                  <a:gd name="T4" fmla="*/ 22 w 42"/>
                  <a:gd name="T5" fmla="*/ 2 h 42"/>
                  <a:gd name="T6" fmla="*/ 28 w 42"/>
                  <a:gd name="T7" fmla="*/ 0 h 42"/>
                  <a:gd name="T8" fmla="*/ 30 w 42"/>
                  <a:gd name="T9" fmla="*/ 2 h 42"/>
                  <a:gd name="T10" fmla="*/ 32 w 42"/>
                  <a:gd name="T11" fmla="*/ 2 h 42"/>
                  <a:gd name="T12" fmla="*/ 34 w 42"/>
                  <a:gd name="T13" fmla="*/ 4 h 42"/>
                  <a:gd name="T14" fmla="*/ 36 w 42"/>
                  <a:gd name="T15" fmla="*/ 8 h 42"/>
                  <a:gd name="T16" fmla="*/ 38 w 42"/>
                  <a:gd name="T17" fmla="*/ 10 h 42"/>
                  <a:gd name="T18" fmla="*/ 38 w 42"/>
                  <a:gd name="T19" fmla="*/ 16 h 42"/>
                  <a:gd name="T20" fmla="*/ 38 w 42"/>
                  <a:gd name="T21" fmla="*/ 32 h 42"/>
                  <a:gd name="T22" fmla="*/ 38 w 42"/>
                  <a:gd name="T23" fmla="*/ 36 h 42"/>
                  <a:gd name="T24" fmla="*/ 38 w 42"/>
                  <a:gd name="T25" fmla="*/ 38 h 42"/>
                  <a:gd name="T26" fmla="*/ 38 w 42"/>
                  <a:gd name="T27" fmla="*/ 38 h 42"/>
                  <a:gd name="T28" fmla="*/ 40 w 42"/>
                  <a:gd name="T29" fmla="*/ 40 h 42"/>
                  <a:gd name="T30" fmla="*/ 40 w 42"/>
                  <a:gd name="T31" fmla="*/ 40 h 42"/>
                  <a:gd name="T32" fmla="*/ 42 w 42"/>
                  <a:gd name="T33" fmla="*/ 40 h 42"/>
                  <a:gd name="T34" fmla="*/ 42 w 42"/>
                  <a:gd name="T35" fmla="*/ 42 h 42"/>
                  <a:gd name="T36" fmla="*/ 24 w 42"/>
                  <a:gd name="T37" fmla="*/ 42 h 42"/>
                  <a:gd name="T38" fmla="*/ 24 w 42"/>
                  <a:gd name="T39" fmla="*/ 40 h 42"/>
                  <a:gd name="T40" fmla="*/ 26 w 42"/>
                  <a:gd name="T41" fmla="*/ 40 h 42"/>
                  <a:gd name="T42" fmla="*/ 28 w 42"/>
                  <a:gd name="T43" fmla="*/ 40 h 42"/>
                  <a:gd name="T44" fmla="*/ 28 w 42"/>
                  <a:gd name="T45" fmla="*/ 40 h 42"/>
                  <a:gd name="T46" fmla="*/ 30 w 42"/>
                  <a:gd name="T47" fmla="*/ 38 h 42"/>
                  <a:gd name="T48" fmla="*/ 30 w 42"/>
                  <a:gd name="T49" fmla="*/ 36 h 42"/>
                  <a:gd name="T50" fmla="*/ 30 w 42"/>
                  <a:gd name="T51" fmla="*/ 36 h 42"/>
                  <a:gd name="T52" fmla="*/ 30 w 42"/>
                  <a:gd name="T53" fmla="*/ 32 h 42"/>
                  <a:gd name="T54" fmla="*/ 30 w 42"/>
                  <a:gd name="T55" fmla="*/ 16 h 42"/>
                  <a:gd name="T56" fmla="*/ 30 w 42"/>
                  <a:gd name="T57" fmla="*/ 12 h 42"/>
                  <a:gd name="T58" fmla="*/ 28 w 42"/>
                  <a:gd name="T59" fmla="*/ 8 h 42"/>
                  <a:gd name="T60" fmla="*/ 26 w 42"/>
                  <a:gd name="T61" fmla="*/ 8 h 42"/>
                  <a:gd name="T62" fmla="*/ 24 w 42"/>
                  <a:gd name="T63" fmla="*/ 6 h 42"/>
                  <a:gd name="T64" fmla="*/ 18 w 42"/>
                  <a:gd name="T65" fmla="*/ 8 h 42"/>
                  <a:gd name="T66" fmla="*/ 14 w 42"/>
                  <a:gd name="T67" fmla="*/ 12 h 42"/>
                  <a:gd name="T68" fmla="*/ 14 w 42"/>
                  <a:gd name="T69" fmla="*/ 32 h 42"/>
                  <a:gd name="T70" fmla="*/ 14 w 42"/>
                  <a:gd name="T71" fmla="*/ 36 h 42"/>
                  <a:gd name="T72" fmla="*/ 14 w 42"/>
                  <a:gd name="T73" fmla="*/ 38 h 42"/>
                  <a:gd name="T74" fmla="*/ 14 w 42"/>
                  <a:gd name="T75" fmla="*/ 38 h 42"/>
                  <a:gd name="T76" fmla="*/ 16 w 42"/>
                  <a:gd name="T77" fmla="*/ 40 h 42"/>
                  <a:gd name="T78" fmla="*/ 16 w 42"/>
                  <a:gd name="T79" fmla="*/ 40 h 42"/>
                  <a:gd name="T80" fmla="*/ 20 w 42"/>
                  <a:gd name="T81" fmla="*/ 40 h 42"/>
                  <a:gd name="T82" fmla="*/ 20 w 42"/>
                  <a:gd name="T83" fmla="*/ 42 h 42"/>
                  <a:gd name="T84" fmla="*/ 0 w 42"/>
                  <a:gd name="T85" fmla="*/ 42 h 42"/>
                  <a:gd name="T86" fmla="*/ 0 w 42"/>
                  <a:gd name="T87" fmla="*/ 40 h 42"/>
                  <a:gd name="T88" fmla="*/ 2 w 42"/>
                  <a:gd name="T89" fmla="*/ 40 h 42"/>
                  <a:gd name="T90" fmla="*/ 4 w 42"/>
                  <a:gd name="T91" fmla="*/ 40 h 42"/>
                  <a:gd name="T92" fmla="*/ 6 w 42"/>
                  <a:gd name="T93" fmla="*/ 38 h 42"/>
                  <a:gd name="T94" fmla="*/ 6 w 42"/>
                  <a:gd name="T95" fmla="*/ 36 h 42"/>
                  <a:gd name="T96" fmla="*/ 6 w 42"/>
                  <a:gd name="T97" fmla="*/ 32 h 42"/>
                  <a:gd name="T98" fmla="*/ 6 w 42"/>
                  <a:gd name="T99" fmla="*/ 18 h 42"/>
                  <a:gd name="T100" fmla="*/ 6 w 42"/>
                  <a:gd name="T101" fmla="*/ 12 h 42"/>
                  <a:gd name="T102" fmla="*/ 6 w 42"/>
                  <a:gd name="T103" fmla="*/ 8 h 42"/>
                  <a:gd name="T104" fmla="*/ 6 w 42"/>
                  <a:gd name="T105" fmla="*/ 8 h 42"/>
                  <a:gd name="T106" fmla="*/ 6 w 42"/>
                  <a:gd name="T107" fmla="*/ 6 h 42"/>
                  <a:gd name="T108" fmla="*/ 4 w 42"/>
                  <a:gd name="T109" fmla="*/ 6 h 42"/>
                  <a:gd name="T110" fmla="*/ 4 w 42"/>
                  <a:gd name="T111" fmla="*/ 6 h 42"/>
                  <a:gd name="T112" fmla="*/ 2 w 42"/>
                  <a:gd name="T113" fmla="*/ 6 h 42"/>
                  <a:gd name="T114" fmla="*/ 2 w 42"/>
                  <a:gd name="T115" fmla="*/ 6 h 42"/>
                  <a:gd name="T116" fmla="*/ 0 w 42"/>
                  <a:gd name="T117" fmla="*/ 6 h 42"/>
                  <a:gd name="T118" fmla="*/ 12 w 42"/>
                  <a:gd name="T119" fmla="*/ 0 h 42"/>
                  <a:gd name="T120" fmla="*/ 14 w 42"/>
                  <a:gd name="T121" fmla="*/ 0 h 42"/>
                  <a:gd name="T122" fmla="*/ 14 w 42"/>
                  <a:gd name="T123" fmla="*/ 10 h 4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2"/>
                  <a:gd name="T187" fmla="*/ 0 h 42"/>
                  <a:gd name="T188" fmla="*/ 42 w 42"/>
                  <a:gd name="T189" fmla="*/ 42 h 4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2" h="42">
                    <a:moveTo>
                      <a:pt x="14" y="10"/>
                    </a:moveTo>
                    <a:lnTo>
                      <a:pt x="18" y="4"/>
                    </a:lnTo>
                    <a:lnTo>
                      <a:pt x="22" y="2"/>
                    </a:lnTo>
                    <a:lnTo>
                      <a:pt x="28" y="0"/>
                    </a:lnTo>
                    <a:lnTo>
                      <a:pt x="30" y="2"/>
                    </a:lnTo>
                    <a:lnTo>
                      <a:pt x="32" y="2"/>
                    </a:lnTo>
                    <a:lnTo>
                      <a:pt x="34" y="4"/>
                    </a:lnTo>
                    <a:lnTo>
                      <a:pt x="36" y="8"/>
                    </a:lnTo>
                    <a:lnTo>
                      <a:pt x="38" y="10"/>
                    </a:lnTo>
                    <a:lnTo>
                      <a:pt x="38" y="16"/>
                    </a:lnTo>
                    <a:lnTo>
                      <a:pt x="38" y="32"/>
                    </a:lnTo>
                    <a:lnTo>
                      <a:pt x="38" y="36"/>
                    </a:lnTo>
                    <a:lnTo>
                      <a:pt x="38" y="38"/>
                    </a:lnTo>
                    <a:lnTo>
                      <a:pt x="40" y="40"/>
                    </a:lnTo>
                    <a:lnTo>
                      <a:pt x="42" y="40"/>
                    </a:lnTo>
                    <a:lnTo>
                      <a:pt x="42" y="42"/>
                    </a:lnTo>
                    <a:lnTo>
                      <a:pt x="24" y="42"/>
                    </a:lnTo>
                    <a:lnTo>
                      <a:pt x="24" y="40"/>
                    </a:lnTo>
                    <a:lnTo>
                      <a:pt x="26" y="40"/>
                    </a:lnTo>
                    <a:lnTo>
                      <a:pt x="28" y="40"/>
                    </a:lnTo>
                    <a:lnTo>
                      <a:pt x="30" y="38"/>
                    </a:lnTo>
                    <a:lnTo>
                      <a:pt x="30" y="36"/>
                    </a:lnTo>
                    <a:lnTo>
                      <a:pt x="30" y="32"/>
                    </a:lnTo>
                    <a:lnTo>
                      <a:pt x="30" y="16"/>
                    </a:lnTo>
                    <a:lnTo>
                      <a:pt x="30" y="12"/>
                    </a:lnTo>
                    <a:lnTo>
                      <a:pt x="28" y="8"/>
                    </a:lnTo>
                    <a:lnTo>
                      <a:pt x="26" y="8"/>
                    </a:lnTo>
                    <a:lnTo>
                      <a:pt x="24" y="6"/>
                    </a:lnTo>
                    <a:lnTo>
                      <a:pt x="18" y="8"/>
                    </a:lnTo>
                    <a:lnTo>
                      <a:pt x="14" y="12"/>
                    </a:lnTo>
                    <a:lnTo>
                      <a:pt x="14" y="32"/>
                    </a:lnTo>
                    <a:lnTo>
                      <a:pt x="14" y="36"/>
                    </a:lnTo>
                    <a:lnTo>
                      <a:pt x="14" y="38"/>
                    </a:lnTo>
                    <a:lnTo>
                      <a:pt x="16" y="40"/>
                    </a:lnTo>
                    <a:lnTo>
                      <a:pt x="20" y="40"/>
                    </a:lnTo>
                    <a:lnTo>
                      <a:pt x="20" y="42"/>
                    </a:lnTo>
                    <a:lnTo>
                      <a:pt x="0" y="42"/>
                    </a:lnTo>
                    <a:lnTo>
                      <a:pt x="0" y="40"/>
                    </a:lnTo>
                    <a:lnTo>
                      <a:pt x="2" y="40"/>
                    </a:lnTo>
                    <a:lnTo>
                      <a:pt x="4" y="40"/>
                    </a:lnTo>
                    <a:lnTo>
                      <a:pt x="6" y="38"/>
                    </a:lnTo>
                    <a:lnTo>
                      <a:pt x="6" y="36"/>
                    </a:lnTo>
                    <a:lnTo>
                      <a:pt x="6" y="32"/>
                    </a:lnTo>
                    <a:lnTo>
                      <a:pt x="6" y="18"/>
                    </a:lnTo>
                    <a:lnTo>
                      <a:pt x="6" y="12"/>
                    </a:lnTo>
                    <a:lnTo>
                      <a:pt x="6" y="8"/>
                    </a:lnTo>
                    <a:lnTo>
                      <a:pt x="6" y="6"/>
                    </a:lnTo>
                    <a:lnTo>
                      <a:pt x="4" y="6"/>
                    </a:lnTo>
                    <a:lnTo>
                      <a:pt x="2" y="6"/>
                    </a:lnTo>
                    <a:lnTo>
                      <a:pt x="0" y="6"/>
                    </a:lnTo>
                    <a:lnTo>
                      <a:pt x="12" y="0"/>
                    </a:lnTo>
                    <a:lnTo>
                      <a:pt x="14" y="0"/>
                    </a:lnTo>
                    <a:lnTo>
                      <a:pt x="14" y="10"/>
                    </a:lnTo>
                    <a:close/>
                  </a:path>
                </a:pathLst>
              </a:custGeom>
              <a:solidFill>
                <a:srgbClr val="000000"/>
              </a:solidFill>
              <a:ln w="0">
                <a:solidFill>
                  <a:srgbClr val="000000"/>
                </a:solidFill>
                <a:round/>
                <a:headEnd/>
                <a:tailEnd/>
              </a:ln>
            </p:spPr>
            <p:txBody>
              <a:bodyPr/>
              <a:lstStyle/>
              <a:p>
                <a:endParaRPr lang="en-CA"/>
              </a:p>
            </p:txBody>
          </p:sp>
          <p:sp>
            <p:nvSpPr>
              <p:cNvPr id="22849" name="Freeform 41"/>
              <p:cNvSpPr>
                <a:spLocks/>
              </p:cNvSpPr>
              <p:nvPr/>
            </p:nvSpPr>
            <p:spPr bwMode="auto">
              <a:xfrm>
                <a:off x="4108" y="2136"/>
                <a:ext cx="34" cy="42"/>
              </a:xfrm>
              <a:custGeom>
                <a:avLst/>
                <a:gdLst>
                  <a:gd name="T0" fmla="*/ 34 w 34"/>
                  <a:gd name="T1" fmla="*/ 26 h 42"/>
                  <a:gd name="T2" fmla="*/ 32 w 34"/>
                  <a:gd name="T3" fmla="*/ 32 h 42"/>
                  <a:gd name="T4" fmla="*/ 28 w 34"/>
                  <a:gd name="T5" fmla="*/ 38 h 42"/>
                  <a:gd name="T6" fmla="*/ 22 w 34"/>
                  <a:gd name="T7" fmla="*/ 42 h 42"/>
                  <a:gd name="T8" fmla="*/ 18 w 34"/>
                  <a:gd name="T9" fmla="*/ 42 h 42"/>
                  <a:gd name="T10" fmla="*/ 10 w 34"/>
                  <a:gd name="T11" fmla="*/ 40 h 42"/>
                  <a:gd name="T12" fmla="*/ 6 w 34"/>
                  <a:gd name="T13" fmla="*/ 36 h 42"/>
                  <a:gd name="T14" fmla="*/ 2 w 34"/>
                  <a:gd name="T15" fmla="*/ 32 h 42"/>
                  <a:gd name="T16" fmla="*/ 2 w 34"/>
                  <a:gd name="T17" fmla="*/ 28 h 42"/>
                  <a:gd name="T18" fmla="*/ 0 w 34"/>
                  <a:gd name="T19" fmla="*/ 22 h 42"/>
                  <a:gd name="T20" fmla="*/ 2 w 34"/>
                  <a:gd name="T21" fmla="*/ 16 h 42"/>
                  <a:gd name="T22" fmla="*/ 2 w 34"/>
                  <a:gd name="T23" fmla="*/ 10 h 42"/>
                  <a:gd name="T24" fmla="*/ 6 w 34"/>
                  <a:gd name="T25" fmla="*/ 6 h 42"/>
                  <a:gd name="T26" fmla="*/ 12 w 34"/>
                  <a:gd name="T27" fmla="*/ 2 h 42"/>
                  <a:gd name="T28" fmla="*/ 18 w 34"/>
                  <a:gd name="T29" fmla="*/ 0 h 42"/>
                  <a:gd name="T30" fmla="*/ 24 w 34"/>
                  <a:gd name="T31" fmla="*/ 2 h 42"/>
                  <a:gd name="T32" fmla="*/ 28 w 34"/>
                  <a:gd name="T33" fmla="*/ 4 h 42"/>
                  <a:gd name="T34" fmla="*/ 30 w 34"/>
                  <a:gd name="T35" fmla="*/ 8 h 42"/>
                  <a:gd name="T36" fmla="*/ 32 w 34"/>
                  <a:gd name="T37" fmla="*/ 10 h 42"/>
                  <a:gd name="T38" fmla="*/ 32 w 34"/>
                  <a:gd name="T39" fmla="*/ 12 h 42"/>
                  <a:gd name="T40" fmla="*/ 30 w 34"/>
                  <a:gd name="T41" fmla="*/ 12 h 42"/>
                  <a:gd name="T42" fmla="*/ 30 w 34"/>
                  <a:gd name="T43" fmla="*/ 14 h 42"/>
                  <a:gd name="T44" fmla="*/ 28 w 34"/>
                  <a:gd name="T45" fmla="*/ 14 h 42"/>
                  <a:gd name="T46" fmla="*/ 26 w 34"/>
                  <a:gd name="T47" fmla="*/ 14 h 42"/>
                  <a:gd name="T48" fmla="*/ 24 w 34"/>
                  <a:gd name="T49" fmla="*/ 12 h 42"/>
                  <a:gd name="T50" fmla="*/ 24 w 34"/>
                  <a:gd name="T51" fmla="*/ 10 h 42"/>
                  <a:gd name="T52" fmla="*/ 24 w 34"/>
                  <a:gd name="T53" fmla="*/ 8 h 42"/>
                  <a:gd name="T54" fmla="*/ 22 w 34"/>
                  <a:gd name="T55" fmla="*/ 6 h 42"/>
                  <a:gd name="T56" fmla="*/ 22 w 34"/>
                  <a:gd name="T57" fmla="*/ 4 h 42"/>
                  <a:gd name="T58" fmla="*/ 20 w 34"/>
                  <a:gd name="T59" fmla="*/ 4 h 42"/>
                  <a:gd name="T60" fmla="*/ 18 w 34"/>
                  <a:gd name="T61" fmla="*/ 4 h 42"/>
                  <a:gd name="T62" fmla="*/ 14 w 34"/>
                  <a:gd name="T63" fmla="*/ 4 h 42"/>
                  <a:gd name="T64" fmla="*/ 12 w 34"/>
                  <a:gd name="T65" fmla="*/ 6 h 42"/>
                  <a:gd name="T66" fmla="*/ 8 w 34"/>
                  <a:gd name="T67" fmla="*/ 12 h 42"/>
                  <a:gd name="T68" fmla="*/ 8 w 34"/>
                  <a:gd name="T69" fmla="*/ 18 h 42"/>
                  <a:gd name="T70" fmla="*/ 8 w 34"/>
                  <a:gd name="T71" fmla="*/ 24 h 42"/>
                  <a:gd name="T72" fmla="*/ 12 w 34"/>
                  <a:gd name="T73" fmla="*/ 30 h 42"/>
                  <a:gd name="T74" fmla="*/ 16 w 34"/>
                  <a:gd name="T75" fmla="*/ 34 h 42"/>
                  <a:gd name="T76" fmla="*/ 20 w 34"/>
                  <a:gd name="T77" fmla="*/ 34 h 42"/>
                  <a:gd name="T78" fmla="*/ 24 w 34"/>
                  <a:gd name="T79" fmla="*/ 34 h 42"/>
                  <a:gd name="T80" fmla="*/ 28 w 34"/>
                  <a:gd name="T81" fmla="*/ 32 h 42"/>
                  <a:gd name="T82" fmla="*/ 30 w 34"/>
                  <a:gd name="T83" fmla="*/ 30 h 42"/>
                  <a:gd name="T84" fmla="*/ 32 w 34"/>
                  <a:gd name="T85" fmla="*/ 24 h 42"/>
                  <a:gd name="T86" fmla="*/ 34 w 34"/>
                  <a:gd name="T87" fmla="*/ 26 h 4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4"/>
                  <a:gd name="T133" fmla="*/ 0 h 42"/>
                  <a:gd name="T134" fmla="*/ 34 w 34"/>
                  <a:gd name="T135" fmla="*/ 42 h 4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4" h="42">
                    <a:moveTo>
                      <a:pt x="34" y="26"/>
                    </a:moveTo>
                    <a:lnTo>
                      <a:pt x="32" y="32"/>
                    </a:lnTo>
                    <a:lnTo>
                      <a:pt x="28" y="38"/>
                    </a:lnTo>
                    <a:lnTo>
                      <a:pt x="22" y="42"/>
                    </a:lnTo>
                    <a:lnTo>
                      <a:pt x="18" y="42"/>
                    </a:lnTo>
                    <a:lnTo>
                      <a:pt x="10" y="40"/>
                    </a:lnTo>
                    <a:lnTo>
                      <a:pt x="6" y="36"/>
                    </a:lnTo>
                    <a:lnTo>
                      <a:pt x="2" y="32"/>
                    </a:lnTo>
                    <a:lnTo>
                      <a:pt x="2" y="28"/>
                    </a:lnTo>
                    <a:lnTo>
                      <a:pt x="0" y="22"/>
                    </a:lnTo>
                    <a:lnTo>
                      <a:pt x="2" y="16"/>
                    </a:lnTo>
                    <a:lnTo>
                      <a:pt x="2" y="10"/>
                    </a:lnTo>
                    <a:lnTo>
                      <a:pt x="6" y="6"/>
                    </a:lnTo>
                    <a:lnTo>
                      <a:pt x="12" y="2"/>
                    </a:lnTo>
                    <a:lnTo>
                      <a:pt x="18" y="0"/>
                    </a:lnTo>
                    <a:lnTo>
                      <a:pt x="24" y="2"/>
                    </a:lnTo>
                    <a:lnTo>
                      <a:pt x="28" y="4"/>
                    </a:lnTo>
                    <a:lnTo>
                      <a:pt x="30" y="8"/>
                    </a:lnTo>
                    <a:lnTo>
                      <a:pt x="32" y="10"/>
                    </a:lnTo>
                    <a:lnTo>
                      <a:pt x="32" y="12"/>
                    </a:lnTo>
                    <a:lnTo>
                      <a:pt x="30" y="12"/>
                    </a:lnTo>
                    <a:lnTo>
                      <a:pt x="30" y="14"/>
                    </a:lnTo>
                    <a:lnTo>
                      <a:pt x="28" y="14"/>
                    </a:lnTo>
                    <a:lnTo>
                      <a:pt x="26" y="14"/>
                    </a:lnTo>
                    <a:lnTo>
                      <a:pt x="24" y="12"/>
                    </a:lnTo>
                    <a:lnTo>
                      <a:pt x="24" y="10"/>
                    </a:lnTo>
                    <a:lnTo>
                      <a:pt x="24" y="8"/>
                    </a:lnTo>
                    <a:lnTo>
                      <a:pt x="22" y="6"/>
                    </a:lnTo>
                    <a:lnTo>
                      <a:pt x="22" y="4"/>
                    </a:lnTo>
                    <a:lnTo>
                      <a:pt x="20" y="4"/>
                    </a:lnTo>
                    <a:lnTo>
                      <a:pt x="18" y="4"/>
                    </a:lnTo>
                    <a:lnTo>
                      <a:pt x="14" y="4"/>
                    </a:lnTo>
                    <a:lnTo>
                      <a:pt x="12" y="6"/>
                    </a:lnTo>
                    <a:lnTo>
                      <a:pt x="8" y="12"/>
                    </a:lnTo>
                    <a:lnTo>
                      <a:pt x="8" y="18"/>
                    </a:lnTo>
                    <a:lnTo>
                      <a:pt x="8" y="24"/>
                    </a:lnTo>
                    <a:lnTo>
                      <a:pt x="12" y="30"/>
                    </a:lnTo>
                    <a:lnTo>
                      <a:pt x="16" y="34"/>
                    </a:lnTo>
                    <a:lnTo>
                      <a:pt x="20" y="34"/>
                    </a:lnTo>
                    <a:lnTo>
                      <a:pt x="24" y="34"/>
                    </a:lnTo>
                    <a:lnTo>
                      <a:pt x="28" y="32"/>
                    </a:lnTo>
                    <a:lnTo>
                      <a:pt x="30" y="30"/>
                    </a:lnTo>
                    <a:lnTo>
                      <a:pt x="32" y="24"/>
                    </a:lnTo>
                    <a:lnTo>
                      <a:pt x="34" y="26"/>
                    </a:lnTo>
                    <a:close/>
                  </a:path>
                </a:pathLst>
              </a:custGeom>
              <a:solidFill>
                <a:srgbClr val="000000"/>
              </a:solidFill>
              <a:ln w="0">
                <a:solidFill>
                  <a:srgbClr val="000000"/>
                </a:solidFill>
                <a:round/>
                <a:headEnd/>
                <a:tailEnd/>
              </a:ln>
            </p:spPr>
            <p:txBody>
              <a:bodyPr/>
              <a:lstStyle/>
              <a:p>
                <a:endParaRPr lang="en-CA"/>
              </a:p>
            </p:txBody>
          </p:sp>
          <p:sp>
            <p:nvSpPr>
              <p:cNvPr id="22850" name="Freeform 42"/>
              <p:cNvSpPr>
                <a:spLocks/>
              </p:cNvSpPr>
              <p:nvPr/>
            </p:nvSpPr>
            <p:spPr bwMode="auto">
              <a:xfrm>
                <a:off x="4146" y="2116"/>
                <a:ext cx="42" cy="62"/>
              </a:xfrm>
              <a:custGeom>
                <a:avLst/>
                <a:gdLst>
                  <a:gd name="T0" fmla="*/ 12 w 42"/>
                  <a:gd name="T1" fmla="*/ 30 h 62"/>
                  <a:gd name="T2" fmla="*/ 20 w 42"/>
                  <a:gd name="T3" fmla="*/ 22 h 62"/>
                  <a:gd name="T4" fmla="*/ 26 w 42"/>
                  <a:gd name="T5" fmla="*/ 20 h 62"/>
                  <a:gd name="T6" fmla="*/ 32 w 42"/>
                  <a:gd name="T7" fmla="*/ 22 h 62"/>
                  <a:gd name="T8" fmla="*/ 36 w 42"/>
                  <a:gd name="T9" fmla="*/ 28 h 62"/>
                  <a:gd name="T10" fmla="*/ 36 w 42"/>
                  <a:gd name="T11" fmla="*/ 38 h 62"/>
                  <a:gd name="T12" fmla="*/ 36 w 42"/>
                  <a:gd name="T13" fmla="*/ 56 h 62"/>
                  <a:gd name="T14" fmla="*/ 38 w 42"/>
                  <a:gd name="T15" fmla="*/ 58 h 62"/>
                  <a:gd name="T16" fmla="*/ 40 w 42"/>
                  <a:gd name="T17" fmla="*/ 60 h 62"/>
                  <a:gd name="T18" fmla="*/ 42 w 42"/>
                  <a:gd name="T19" fmla="*/ 62 h 62"/>
                  <a:gd name="T20" fmla="*/ 24 w 42"/>
                  <a:gd name="T21" fmla="*/ 60 h 62"/>
                  <a:gd name="T22" fmla="*/ 26 w 42"/>
                  <a:gd name="T23" fmla="*/ 60 h 62"/>
                  <a:gd name="T24" fmla="*/ 28 w 42"/>
                  <a:gd name="T25" fmla="*/ 58 h 62"/>
                  <a:gd name="T26" fmla="*/ 30 w 42"/>
                  <a:gd name="T27" fmla="*/ 54 h 62"/>
                  <a:gd name="T28" fmla="*/ 30 w 42"/>
                  <a:gd name="T29" fmla="*/ 38 h 62"/>
                  <a:gd name="T30" fmla="*/ 28 w 42"/>
                  <a:gd name="T31" fmla="*/ 30 h 62"/>
                  <a:gd name="T32" fmla="*/ 26 w 42"/>
                  <a:gd name="T33" fmla="*/ 28 h 62"/>
                  <a:gd name="T34" fmla="*/ 22 w 42"/>
                  <a:gd name="T35" fmla="*/ 26 h 62"/>
                  <a:gd name="T36" fmla="*/ 18 w 42"/>
                  <a:gd name="T37" fmla="*/ 28 h 62"/>
                  <a:gd name="T38" fmla="*/ 12 w 42"/>
                  <a:gd name="T39" fmla="*/ 32 h 62"/>
                  <a:gd name="T40" fmla="*/ 12 w 42"/>
                  <a:gd name="T41" fmla="*/ 56 h 62"/>
                  <a:gd name="T42" fmla="*/ 14 w 42"/>
                  <a:gd name="T43" fmla="*/ 58 h 62"/>
                  <a:gd name="T44" fmla="*/ 16 w 42"/>
                  <a:gd name="T45" fmla="*/ 60 h 62"/>
                  <a:gd name="T46" fmla="*/ 18 w 42"/>
                  <a:gd name="T47" fmla="*/ 62 h 62"/>
                  <a:gd name="T48" fmla="*/ 0 w 42"/>
                  <a:gd name="T49" fmla="*/ 60 h 62"/>
                  <a:gd name="T50" fmla="*/ 4 w 42"/>
                  <a:gd name="T51" fmla="*/ 60 h 62"/>
                  <a:gd name="T52" fmla="*/ 4 w 42"/>
                  <a:gd name="T53" fmla="*/ 58 h 62"/>
                  <a:gd name="T54" fmla="*/ 6 w 42"/>
                  <a:gd name="T55" fmla="*/ 52 h 62"/>
                  <a:gd name="T56" fmla="*/ 6 w 42"/>
                  <a:gd name="T57" fmla="*/ 10 h 62"/>
                  <a:gd name="T58" fmla="*/ 4 w 42"/>
                  <a:gd name="T59" fmla="*/ 6 h 62"/>
                  <a:gd name="T60" fmla="*/ 4 w 42"/>
                  <a:gd name="T61" fmla="*/ 4 h 62"/>
                  <a:gd name="T62" fmla="*/ 2 w 42"/>
                  <a:gd name="T63" fmla="*/ 4 h 62"/>
                  <a:gd name="T64" fmla="*/ 0 w 42"/>
                  <a:gd name="T65" fmla="*/ 4 h 62"/>
                  <a:gd name="T66" fmla="*/ 12 w 42"/>
                  <a:gd name="T67" fmla="*/ 0 h 6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2"/>
                  <a:gd name="T103" fmla="*/ 0 h 62"/>
                  <a:gd name="T104" fmla="*/ 42 w 42"/>
                  <a:gd name="T105" fmla="*/ 62 h 6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2" h="62">
                    <a:moveTo>
                      <a:pt x="12" y="0"/>
                    </a:moveTo>
                    <a:lnTo>
                      <a:pt x="12" y="30"/>
                    </a:lnTo>
                    <a:lnTo>
                      <a:pt x="18" y="24"/>
                    </a:lnTo>
                    <a:lnTo>
                      <a:pt x="20" y="22"/>
                    </a:lnTo>
                    <a:lnTo>
                      <a:pt x="24" y="22"/>
                    </a:lnTo>
                    <a:lnTo>
                      <a:pt x="26" y="20"/>
                    </a:lnTo>
                    <a:lnTo>
                      <a:pt x="30" y="22"/>
                    </a:lnTo>
                    <a:lnTo>
                      <a:pt x="32" y="22"/>
                    </a:lnTo>
                    <a:lnTo>
                      <a:pt x="34" y="26"/>
                    </a:lnTo>
                    <a:lnTo>
                      <a:pt x="36" y="28"/>
                    </a:lnTo>
                    <a:lnTo>
                      <a:pt x="36" y="32"/>
                    </a:lnTo>
                    <a:lnTo>
                      <a:pt x="36" y="38"/>
                    </a:lnTo>
                    <a:lnTo>
                      <a:pt x="36" y="52"/>
                    </a:lnTo>
                    <a:lnTo>
                      <a:pt x="36" y="56"/>
                    </a:lnTo>
                    <a:lnTo>
                      <a:pt x="36" y="58"/>
                    </a:lnTo>
                    <a:lnTo>
                      <a:pt x="38" y="58"/>
                    </a:lnTo>
                    <a:lnTo>
                      <a:pt x="38" y="60"/>
                    </a:lnTo>
                    <a:lnTo>
                      <a:pt x="40" y="60"/>
                    </a:lnTo>
                    <a:lnTo>
                      <a:pt x="42" y="60"/>
                    </a:lnTo>
                    <a:lnTo>
                      <a:pt x="42" y="62"/>
                    </a:lnTo>
                    <a:lnTo>
                      <a:pt x="24" y="62"/>
                    </a:lnTo>
                    <a:lnTo>
                      <a:pt x="24" y="60"/>
                    </a:lnTo>
                    <a:lnTo>
                      <a:pt x="26" y="60"/>
                    </a:lnTo>
                    <a:lnTo>
                      <a:pt x="28" y="60"/>
                    </a:lnTo>
                    <a:lnTo>
                      <a:pt x="28" y="58"/>
                    </a:lnTo>
                    <a:lnTo>
                      <a:pt x="28" y="56"/>
                    </a:lnTo>
                    <a:lnTo>
                      <a:pt x="30" y="54"/>
                    </a:lnTo>
                    <a:lnTo>
                      <a:pt x="30" y="52"/>
                    </a:lnTo>
                    <a:lnTo>
                      <a:pt x="30" y="38"/>
                    </a:lnTo>
                    <a:lnTo>
                      <a:pt x="28" y="34"/>
                    </a:lnTo>
                    <a:lnTo>
                      <a:pt x="28" y="30"/>
                    </a:lnTo>
                    <a:lnTo>
                      <a:pt x="28" y="28"/>
                    </a:lnTo>
                    <a:lnTo>
                      <a:pt x="26" y="28"/>
                    </a:lnTo>
                    <a:lnTo>
                      <a:pt x="24" y="26"/>
                    </a:lnTo>
                    <a:lnTo>
                      <a:pt x="22" y="26"/>
                    </a:lnTo>
                    <a:lnTo>
                      <a:pt x="20" y="26"/>
                    </a:lnTo>
                    <a:lnTo>
                      <a:pt x="18" y="28"/>
                    </a:lnTo>
                    <a:lnTo>
                      <a:pt x="16" y="30"/>
                    </a:lnTo>
                    <a:lnTo>
                      <a:pt x="12" y="32"/>
                    </a:lnTo>
                    <a:lnTo>
                      <a:pt x="12" y="52"/>
                    </a:lnTo>
                    <a:lnTo>
                      <a:pt x="12" y="56"/>
                    </a:lnTo>
                    <a:lnTo>
                      <a:pt x="14" y="58"/>
                    </a:lnTo>
                    <a:lnTo>
                      <a:pt x="14" y="60"/>
                    </a:lnTo>
                    <a:lnTo>
                      <a:pt x="16" y="60"/>
                    </a:lnTo>
                    <a:lnTo>
                      <a:pt x="18" y="60"/>
                    </a:lnTo>
                    <a:lnTo>
                      <a:pt x="18" y="62"/>
                    </a:lnTo>
                    <a:lnTo>
                      <a:pt x="0" y="62"/>
                    </a:lnTo>
                    <a:lnTo>
                      <a:pt x="0" y="60"/>
                    </a:lnTo>
                    <a:lnTo>
                      <a:pt x="2" y="60"/>
                    </a:lnTo>
                    <a:lnTo>
                      <a:pt x="4" y="60"/>
                    </a:lnTo>
                    <a:lnTo>
                      <a:pt x="4" y="58"/>
                    </a:lnTo>
                    <a:lnTo>
                      <a:pt x="6" y="56"/>
                    </a:lnTo>
                    <a:lnTo>
                      <a:pt x="6" y="52"/>
                    </a:lnTo>
                    <a:lnTo>
                      <a:pt x="6" y="16"/>
                    </a:lnTo>
                    <a:lnTo>
                      <a:pt x="6" y="10"/>
                    </a:lnTo>
                    <a:lnTo>
                      <a:pt x="6" y="8"/>
                    </a:lnTo>
                    <a:lnTo>
                      <a:pt x="4" y="6"/>
                    </a:lnTo>
                    <a:lnTo>
                      <a:pt x="4" y="4"/>
                    </a:lnTo>
                    <a:lnTo>
                      <a:pt x="2" y="4"/>
                    </a:lnTo>
                    <a:lnTo>
                      <a:pt x="0" y="6"/>
                    </a:lnTo>
                    <a:lnTo>
                      <a:pt x="0" y="4"/>
                    </a:lnTo>
                    <a:lnTo>
                      <a:pt x="10" y="0"/>
                    </a:lnTo>
                    <a:lnTo>
                      <a:pt x="12" y="0"/>
                    </a:lnTo>
                    <a:close/>
                  </a:path>
                </a:pathLst>
              </a:custGeom>
              <a:solidFill>
                <a:srgbClr val="000000"/>
              </a:solidFill>
              <a:ln w="0">
                <a:solidFill>
                  <a:srgbClr val="000000"/>
                </a:solidFill>
                <a:round/>
                <a:headEnd/>
                <a:tailEnd/>
              </a:ln>
            </p:spPr>
            <p:txBody>
              <a:bodyPr/>
              <a:lstStyle/>
              <a:p>
                <a:endParaRPr lang="en-CA"/>
              </a:p>
            </p:txBody>
          </p:sp>
          <p:sp>
            <p:nvSpPr>
              <p:cNvPr id="22851" name="Rectangle 43"/>
              <p:cNvSpPr>
                <a:spLocks noChangeArrowheads="1"/>
              </p:cNvSpPr>
              <p:nvPr/>
            </p:nvSpPr>
            <p:spPr bwMode="auto">
              <a:xfrm>
                <a:off x="4200" y="2104"/>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852" name="Rectangle 44"/>
              <p:cNvSpPr>
                <a:spLocks noChangeArrowheads="1"/>
              </p:cNvSpPr>
              <p:nvPr/>
            </p:nvSpPr>
            <p:spPr bwMode="auto">
              <a:xfrm>
                <a:off x="1552" y="2208"/>
                <a:ext cx="2650" cy="4"/>
              </a:xfrm>
              <a:prstGeom prst="rect">
                <a:avLst/>
              </a:prstGeom>
              <a:solidFill>
                <a:srgbClr val="000000"/>
              </a:solidFill>
              <a:ln w="0">
                <a:solidFill>
                  <a:srgbClr val="000000"/>
                </a:solidFill>
                <a:miter lim="800000"/>
                <a:headEnd/>
                <a:tailEnd/>
              </a:ln>
            </p:spPr>
            <p:txBody>
              <a:bodyPr/>
              <a:lstStyle/>
              <a:p>
                <a:endParaRPr lang="en-US"/>
              </a:p>
            </p:txBody>
          </p:sp>
          <p:sp>
            <p:nvSpPr>
              <p:cNvPr id="22853" name="Rectangle 45"/>
              <p:cNvSpPr>
                <a:spLocks noChangeArrowheads="1"/>
              </p:cNvSpPr>
              <p:nvPr/>
            </p:nvSpPr>
            <p:spPr bwMode="auto">
              <a:xfrm>
                <a:off x="1552" y="2224"/>
                <a:ext cx="2650" cy="4"/>
              </a:xfrm>
              <a:prstGeom prst="rect">
                <a:avLst/>
              </a:prstGeom>
              <a:solidFill>
                <a:srgbClr val="000000"/>
              </a:solidFill>
              <a:ln w="0">
                <a:solidFill>
                  <a:srgbClr val="000000"/>
                </a:solidFill>
                <a:miter lim="800000"/>
                <a:headEnd/>
                <a:tailEnd/>
              </a:ln>
            </p:spPr>
            <p:txBody>
              <a:bodyPr/>
              <a:lstStyle/>
              <a:p>
                <a:endParaRPr lang="en-US"/>
              </a:p>
            </p:txBody>
          </p:sp>
          <p:sp>
            <p:nvSpPr>
              <p:cNvPr id="22854" name="Rectangle 46"/>
              <p:cNvSpPr>
                <a:spLocks noChangeArrowheads="1"/>
              </p:cNvSpPr>
              <p:nvPr/>
            </p:nvSpPr>
            <p:spPr bwMode="auto">
              <a:xfrm>
                <a:off x="1552" y="2232"/>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855" name="Freeform 47"/>
              <p:cNvSpPr>
                <a:spLocks/>
              </p:cNvSpPr>
              <p:nvPr/>
            </p:nvSpPr>
            <p:spPr bwMode="auto">
              <a:xfrm>
                <a:off x="1584" y="2246"/>
                <a:ext cx="26" cy="58"/>
              </a:xfrm>
              <a:custGeom>
                <a:avLst/>
                <a:gdLst>
                  <a:gd name="T0" fmla="*/ 26 w 26"/>
                  <a:gd name="T1" fmla="*/ 58 h 58"/>
                  <a:gd name="T2" fmla="*/ 26 w 26"/>
                  <a:gd name="T3" fmla="*/ 58 h 58"/>
                  <a:gd name="T4" fmla="*/ 0 w 26"/>
                  <a:gd name="T5" fmla="*/ 58 h 58"/>
                  <a:gd name="T6" fmla="*/ 0 w 26"/>
                  <a:gd name="T7" fmla="*/ 58 h 58"/>
                  <a:gd name="T8" fmla="*/ 2 w 26"/>
                  <a:gd name="T9" fmla="*/ 58 h 58"/>
                  <a:gd name="T10" fmla="*/ 6 w 26"/>
                  <a:gd name="T11" fmla="*/ 58 h 58"/>
                  <a:gd name="T12" fmla="*/ 8 w 26"/>
                  <a:gd name="T13" fmla="*/ 56 h 58"/>
                  <a:gd name="T14" fmla="*/ 8 w 26"/>
                  <a:gd name="T15" fmla="*/ 54 h 58"/>
                  <a:gd name="T16" fmla="*/ 10 w 26"/>
                  <a:gd name="T17" fmla="*/ 48 h 58"/>
                  <a:gd name="T18" fmla="*/ 10 w 26"/>
                  <a:gd name="T19" fmla="*/ 10 h 58"/>
                  <a:gd name="T20" fmla="*/ 8 w 26"/>
                  <a:gd name="T21" fmla="*/ 6 h 58"/>
                  <a:gd name="T22" fmla="*/ 8 w 26"/>
                  <a:gd name="T23" fmla="*/ 4 h 58"/>
                  <a:gd name="T24" fmla="*/ 8 w 26"/>
                  <a:gd name="T25" fmla="*/ 4 h 58"/>
                  <a:gd name="T26" fmla="*/ 6 w 26"/>
                  <a:gd name="T27" fmla="*/ 2 h 58"/>
                  <a:gd name="T28" fmla="*/ 4 w 26"/>
                  <a:gd name="T29" fmla="*/ 2 h 58"/>
                  <a:gd name="T30" fmla="*/ 2 w 26"/>
                  <a:gd name="T31" fmla="*/ 2 h 58"/>
                  <a:gd name="T32" fmla="*/ 0 w 26"/>
                  <a:gd name="T33" fmla="*/ 2 h 58"/>
                  <a:gd name="T34" fmla="*/ 0 w 26"/>
                  <a:gd name="T35" fmla="*/ 0 h 58"/>
                  <a:gd name="T36" fmla="*/ 26 w 26"/>
                  <a:gd name="T37" fmla="*/ 0 h 58"/>
                  <a:gd name="T38" fmla="*/ 26 w 26"/>
                  <a:gd name="T39" fmla="*/ 2 h 58"/>
                  <a:gd name="T40" fmla="*/ 24 w 26"/>
                  <a:gd name="T41" fmla="*/ 2 h 58"/>
                  <a:gd name="T42" fmla="*/ 20 w 26"/>
                  <a:gd name="T43" fmla="*/ 2 h 58"/>
                  <a:gd name="T44" fmla="*/ 18 w 26"/>
                  <a:gd name="T45" fmla="*/ 4 h 58"/>
                  <a:gd name="T46" fmla="*/ 18 w 26"/>
                  <a:gd name="T47" fmla="*/ 6 h 58"/>
                  <a:gd name="T48" fmla="*/ 18 w 26"/>
                  <a:gd name="T49" fmla="*/ 10 h 58"/>
                  <a:gd name="T50" fmla="*/ 18 w 26"/>
                  <a:gd name="T51" fmla="*/ 48 h 58"/>
                  <a:gd name="T52" fmla="*/ 18 w 26"/>
                  <a:gd name="T53" fmla="*/ 52 h 58"/>
                  <a:gd name="T54" fmla="*/ 18 w 26"/>
                  <a:gd name="T55" fmla="*/ 54 h 58"/>
                  <a:gd name="T56" fmla="*/ 18 w 26"/>
                  <a:gd name="T57" fmla="*/ 56 h 58"/>
                  <a:gd name="T58" fmla="*/ 20 w 26"/>
                  <a:gd name="T59" fmla="*/ 56 h 58"/>
                  <a:gd name="T60" fmla="*/ 22 w 26"/>
                  <a:gd name="T61" fmla="*/ 58 h 58"/>
                  <a:gd name="T62" fmla="*/ 24 w 26"/>
                  <a:gd name="T63" fmla="*/ 58 h 58"/>
                  <a:gd name="T64" fmla="*/ 26 w 26"/>
                  <a:gd name="T65" fmla="*/ 58 h 5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6"/>
                  <a:gd name="T100" fmla="*/ 0 h 58"/>
                  <a:gd name="T101" fmla="*/ 26 w 26"/>
                  <a:gd name="T102" fmla="*/ 58 h 5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6" h="58">
                    <a:moveTo>
                      <a:pt x="26" y="58"/>
                    </a:moveTo>
                    <a:lnTo>
                      <a:pt x="26" y="58"/>
                    </a:lnTo>
                    <a:lnTo>
                      <a:pt x="0" y="58"/>
                    </a:lnTo>
                    <a:lnTo>
                      <a:pt x="2" y="58"/>
                    </a:lnTo>
                    <a:lnTo>
                      <a:pt x="6" y="58"/>
                    </a:lnTo>
                    <a:lnTo>
                      <a:pt x="8" y="56"/>
                    </a:lnTo>
                    <a:lnTo>
                      <a:pt x="8" y="54"/>
                    </a:lnTo>
                    <a:lnTo>
                      <a:pt x="10" y="48"/>
                    </a:lnTo>
                    <a:lnTo>
                      <a:pt x="10" y="10"/>
                    </a:lnTo>
                    <a:lnTo>
                      <a:pt x="8" y="6"/>
                    </a:lnTo>
                    <a:lnTo>
                      <a:pt x="8" y="4"/>
                    </a:lnTo>
                    <a:lnTo>
                      <a:pt x="6" y="2"/>
                    </a:lnTo>
                    <a:lnTo>
                      <a:pt x="4" y="2"/>
                    </a:lnTo>
                    <a:lnTo>
                      <a:pt x="2" y="2"/>
                    </a:lnTo>
                    <a:lnTo>
                      <a:pt x="0" y="2"/>
                    </a:lnTo>
                    <a:lnTo>
                      <a:pt x="0" y="0"/>
                    </a:lnTo>
                    <a:lnTo>
                      <a:pt x="26" y="0"/>
                    </a:lnTo>
                    <a:lnTo>
                      <a:pt x="26" y="2"/>
                    </a:lnTo>
                    <a:lnTo>
                      <a:pt x="24" y="2"/>
                    </a:lnTo>
                    <a:lnTo>
                      <a:pt x="20" y="2"/>
                    </a:lnTo>
                    <a:lnTo>
                      <a:pt x="18" y="4"/>
                    </a:lnTo>
                    <a:lnTo>
                      <a:pt x="18" y="6"/>
                    </a:lnTo>
                    <a:lnTo>
                      <a:pt x="18" y="10"/>
                    </a:lnTo>
                    <a:lnTo>
                      <a:pt x="18" y="48"/>
                    </a:lnTo>
                    <a:lnTo>
                      <a:pt x="18" y="52"/>
                    </a:lnTo>
                    <a:lnTo>
                      <a:pt x="18" y="54"/>
                    </a:lnTo>
                    <a:lnTo>
                      <a:pt x="18" y="56"/>
                    </a:lnTo>
                    <a:lnTo>
                      <a:pt x="20" y="56"/>
                    </a:lnTo>
                    <a:lnTo>
                      <a:pt x="22" y="58"/>
                    </a:lnTo>
                    <a:lnTo>
                      <a:pt x="24" y="58"/>
                    </a:lnTo>
                    <a:lnTo>
                      <a:pt x="26" y="58"/>
                    </a:lnTo>
                    <a:close/>
                  </a:path>
                </a:pathLst>
              </a:custGeom>
              <a:solidFill>
                <a:srgbClr val="000000"/>
              </a:solidFill>
              <a:ln w="0">
                <a:solidFill>
                  <a:srgbClr val="000000"/>
                </a:solidFill>
                <a:round/>
                <a:headEnd/>
                <a:tailEnd/>
              </a:ln>
            </p:spPr>
            <p:txBody>
              <a:bodyPr/>
              <a:lstStyle/>
              <a:p>
                <a:endParaRPr lang="en-CA"/>
              </a:p>
            </p:txBody>
          </p:sp>
          <p:sp>
            <p:nvSpPr>
              <p:cNvPr id="22856" name="Rectangle 48"/>
              <p:cNvSpPr>
                <a:spLocks noChangeArrowheads="1"/>
              </p:cNvSpPr>
              <p:nvPr/>
            </p:nvSpPr>
            <p:spPr bwMode="auto">
              <a:xfrm>
                <a:off x="1888" y="2232"/>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857" name="Rectangle 49"/>
              <p:cNvSpPr>
                <a:spLocks noChangeArrowheads="1"/>
              </p:cNvSpPr>
              <p:nvPr/>
            </p:nvSpPr>
            <p:spPr bwMode="auto">
              <a:xfrm>
                <a:off x="1904" y="2232"/>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858" name="Freeform 50"/>
              <p:cNvSpPr>
                <a:spLocks noEditPoints="1"/>
              </p:cNvSpPr>
              <p:nvPr/>
            </p:nvSpPr>
            <p:spPr bwMode="auto">
              <a:xfrm>
                <a:off x="2048" y="2246"/>
                <a:ext cx="34" cy="60"/>
              </a:xfrm>
              <a:custGeom>
                <a:avLst/>
                <a:gdLst>
                  <a:gd name="T0" fmla="*/ 6 w 34"/>
                  <a:gd name="T1" fmla="*/ 24 h 60"/>
                  <a:gd name="T2" fmla="*/ 2 w 34"/>
                  <a:gd name="T3" fmla="*/ 16 h 60"/>
                  <a:gd name="T4" fmla="*/ 2 w 34"/>
                  <a:gd name="T5" fmla="*/ 8 h 60"/>
                  <a:gd name="T6" fmla="*/ 10 w 34"/>
                  <a:gd name="T7" fmla="*/ 0 h 60"/>
                  <a:gd name="T8" fmla="*/ 24 w 34"/>
                  <a:gd name="T9" fmla="*/ 0 h 60"/>
                  <a:gd name="T10" fmla="*/ 32 w 34"/>
                  <a:gd name="T11" fmla="*/ 8 h 60"/>
                  <a:gd name="T12" fmla="*/ 32 w 34"/>
                  <a:gd name="T13" fmla="*/ 16 h 60"/>
                  <a:gd name="T14" fmla="*/ 26 w 34"/>
                  <a:gd name="T15" fmla="*/ 22 h 60"/>
                  <a:gd name="T16" fmla="*/ 26 w 34"/>
                  <a:gd name="T17" fmla="*/ 32 h 60"/>
                  <a:gd name="T18" fmla="*/ 32 w 34"/>
                  <a:gd name="T19" fmla="*/ 40 h 60"/>
                  <a:gd name="T20" fmla="*/ 32 w 34"/>
                  <a:gd name="T21" fmla="*/ 50 h 60"/>
                  <a:gd name="T22" fmla="*/ 24 w 34"/>
                  <a:gd name="T23" fmla="*/ 58 h 60"/>
                  <a:gd name="T24" fmla="*/ 12 w 34"/>
                  <a:gd name="T25" fmla="*/ 60 h 60"/>
                  <a:gd name="T26" fmla="*/ 4 w 34"/>
                  <a:gd name="T27" fmla="*/ 54 h 60"/>
                  <a:gd name="T28" fmla="*/ 0 w 34"/>
                  <a:gd name="T29" fmla="*/ 46 h 60"/>
                  <a:gd name="T30" fmla="*/ 2 w 34"/>
                  <a:gd name="T31" fmla="*/ 38 h 60"/>
                  <a:gd name="T32" fmla="*/ 12 w 34"/>
                  <a:gd name="T33" fmla="*/ 30 h 60"/>
                  <a:gd name="T34" fmla="*/ 22 w 34"/>
                  <a:gd name="T35" fmla="*/ 20 h 60"/>
                  <a:gd name="T36" fmla="*/ 24 w 34"/>
                  <a:gd name="T37" fmla="*/ 14 h 60"/>
                  <a:gd name="T38" fmla="*/ 24 w 34"/>
                  <a:gd name="T39" fmla="*/ 8 h 60"/>
                  <a:gd name="T40" fmla="*/ 20 w 34"/>
                  <a:gd name="T41" fmla="*/ 2 h 60"/>
                  <a:gd name="T42" fmla="*/ 14 w 34"/>
                  <a:gd name="T43" fmla="*/ 2 h 60"/>
                  <a:gd name="T44" fmla="*/ 10 w 34"/>
                  <a:gd name="T45" fmla="*/ 8 h 60"/>
                  <a:gd name="T46" fmla="*/ 10 w 34"/>
                  <a:gd name="T47" fmla="*/ 12 h 60"/>
                  <a:gd name="T48" fmla="*/ 12 w 34"/>
                  <a:gd name="T49" fmla="*/ 18 h 60"/>
                  <a:gd name="T50" fmla="*/ 18 w 34"/>
                  <a:gd name="T51" fmla="*/ 26 h 60"/>
                  <a:gd name="T52" fmla="*/ 12 w 34"/>
                  <a:gd name="T53" fmla="*/ 34 h 60"/>
                  <a:gd name="T54" fmla="*/ 8 w 34"/>
                  <a:gd name="T55" fmla="*/ 42 h 60"/>
                  <a:gd name="T56" fmla="*/ 8 w 34"/>
                  <a:gd name="T57" fmla="*/ 50 h 60"/>
                  <a:gd name="T58" fmla="*/ 14 w 34"/>
                  <a:gd name="T59" fmla="*/ 56 h 60"/>
                  <a:gd name="T60" fmla="*/ 20 w 34"/>
                  <a:gd name="T61" fmla="*/ 56 h 60"/>
                  <a:gd name="T62" fmla="*/ 24 w 34"/>
                  <a:gd name="T63" fmla="*/ 52 h 60"/>
                  <a:gd name="T64" fmla="*/ 26 w 34"/>
                  <a:gd name="T65" fmla="*/ 46 h 60"/>
                  <a:gd name="T66" fmla="*/ 22 w 34"/>
                  <a:gd name="T67" fmla="*/ 40 h 60"/>
                  <a:gd name="T68" fmla="*/ 14 w 34"/>
                  <a:gd name="T69" fmla="*/ 32 h 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4"/>
                  <a:gd name="T106" fmla="*/ 0 h 60"/>
                  <a:gd name="T107" fmla="*/ 34 w 34"/>
                  <a:gd name="T108" fmla="*/ 60 h 6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4" h="60">
                    <a:moveTo>
                      <a:pt x="12" y="30"/>
                    </a:moveTo>
                    <a:lnTo>
                      <a:pt x="6" y="24"/>
                    </a:lnTo>
                    <a:lnTo>
                      <a:pt x="2" y="20"/>
                    </a:lnTo>
                    <a:lnTo>
                      <a:pt x="2" y="16"/>
                    </a:lnTo>
                    <a:lnTo>
                      <a:pt x="0" y="14"/>
                    </a:lnTo>
                    <a:lnTo>
                      <a:pt x="2" y="8"/>
                    </a:lnTo>
                    <a:lnTo>
                      <a:pt x="6" y="4"/>
                    </a:lnTo>
                    <a:lnTo>
                      <a:pt x="10" y="0"/>
                    </a:lnTo>
                    <a:lnTo>
                      <a:pt x="16" y="0"/>
                    </a:lnTo>
                    <a:lnTo>
                      <a:pt x="24" y="0"/>
                    </a:lnTo>
                    <a:lnTo>
                      <a:pt x="28" y="4"/>
                    </a:lnTo>
                    <a:lnTo>
                      <a:pt x="32" y="8"/>
                    </a:lnTo>
                    <a:lnTo>
                      <a:pt x="32" y="12"/>
                    </a:lnTo>
                    <a:lnTo>
                      <a:pt x="32" y="16"/>
                    </a:lnTo>
                    <a:lnTo>
                      <a:pt x="30" y="18"/>
                    </a:lnTo>
                    <a:lnTo>
                      <a:pt x="26" y="22"/>
                    </a:lnTo>
                    <a:lnTo>
                      <a:pt x="20" y="26"/>
                    </a:lnTo>
                    <a:lnTo>
                      <a:pt x="26" y="32"/>
                    </a:lnTo>
                    <a:lnTo>
                      <a:pt x="30" y="36"/>
                    </a:lnTo>
                    <a:lnTo>
                      <a:pt x="32" y="40"/>
                    </a:lnTo>
                    <a:lnTo>
                      <a:pt x="34" y="44"/>
                    </a:lnTo>
                    <a:lnTo>
                      <a:pt x="32" y="50"/>
                    </a:lnTo>
                    <a:lnTo>
                      <a:pt x="28" y="56"/>
                    </a:lnTo>
                    <a:lnTo>
                      <a:pt x="24" y="58"/>
                    </a:lnTo>
                    <a:lnTo>
                      <a:pt x="16" y="60"/>
                    </a:lnTo>
                    <a:lnTo>
                      <a:pt x="12" y="60"/>
                    </a:lnTo>
                    <a:lnTo>
                      <a:pt x="8" y="58"/>
                    </a:lnTo>
                    <a:lnTo>
                      <a:pt x="4" y="54"/>
                    </a:lnTo>
                    <a:lnTo>
                      <a:pt x="0" y="50"/>
                    </a:lnTo>
                    <a:lnTo>
                      <a:pt x="0" y="46"/>
                    </a:lnTo>
                    <a:lnTo>
                      <a:pt x="0" y="42"/>
                    </a:lnTo>
                    <a:lnTo>
                      <a:pt x="2" y="38"/>
                    </a:lnTo>
                    <a:lnTo>
                      <a:pt x="6" y="34"/>
                    </a:lnTo>
                    <a:lnTo>
                      <a:pt x="12" y="30"/>
                    </a:lnTo>
                    <a:close/>
                    <a:moveTo>
                      <a:pt x="18" y="26"/>
                    </a:moveTo>
                    <a:lnTo>
                      <a:pt x="22" y="20"/>
                    </a:lnTo>
                    <a:lnTo>
                      <a:pt x="24" y="18"/>
                    </a:lnTo>
                    <a:lnTo>
                      <a:pt x="24" y="14"/>
                    </a:lnTo>
                    <a:lnTo>
                      <a:pt x="24" y="12"/>
                    </a:lnTo>
                    <a:lnTo>
                      <a:pt x="24" y="8"/>
                    </a:lnTo>
                    <a:lnTo>
                      <a:pt x="22" y="4"/>
                    </a:lnTo>
                    <a:lnTo>
                      <a:pt x="20" y="2"/>
                    </a:lnTo>
                    <a:lnTo>
                      <a:pt x="16" y="2"/>
                    </a:lnTo>
                    <a:lnTo>
                      <a:pt x="14" y="2"/>
                    </a:lnTo>
                    <a:lnTo>
                      <a:pt x="12" y="4"/>
                    </a:lnTo>
                    <a:lnTo>
                      <a:pt x="10" y="8"/>
                    </a:lnTo>
                    <a:lnTo>
                      <a:pt x="8" y="10"/>
                    </a:lnTo>
                    <a:lnTo>
                      <a:pt x="10" y="12"/>
                    </a:lnTo>
                    <a:lnTo>
                      <a:pt x="10" y="16"/>
                    </a:lnTo>
                    <a:lnTo>
                      <a:pt x="12" y="18"/>
                    </a:lnTo>
                    <a:lnTo>
                      <a:pt x="12" y="20"/>
                    </a:lnTo>
                    <a:lnTo>
                      <a:pt x="18" y="26"/>
                    </a:lnTo>
                    <a:close/>
                    <a:moveTo>
                      <a:pt x="14" y="32"/>
                    </a:moveTo>
                    <a:lnTo>
                      <a:pt x="12" y="34"/>
                    </a:lnTo>
                    <a:lnTo>
                      <a:pt x="10" y="38"/>
                    </a:lnTo>
                    <a:lnTo>
                      <a:pt x="8" y="42"/>
                    </a:lnTo>
                    <a:lnTo>
                      <a:pt x="8" y="46"/>
                    </a:lnTo>
                    <a:lnTo>
                      <a:pt x="8" y="50"/>
                    </a:lnTo>
                    <a:lnTo>
                      <a:pt x="10" y="54"/>
                    </a:lnTo>
                    <a:lnTo>
                      <a:pt x="14" y="56"/>
                    </a:lnTo>
                    <a:lnTo>
                      <a:pt x="16" y="56"/>
                    </a:lnTo>
                    <a:lnTo>
                      <a:pt x="20" y="56"/>
                    </a:lnTo>
                    <a:lnTo>
                      <a:pt x="24" y="54"/>
                    </a:lnTo>
                    <a:lnTo>
                      <a:pt x="24" y="52"/>
                    </a:lnTo>
                    <a:lnTo>
                      <a:pt x="26" y="48"/>
                    </a:lnTo>
                    <a:lnTo>
                      <a:pt x="26" y="46"/>
                    </a:lnTo>
                    <a:lnTo>
                      <a:pt x="24" y="42"/>
                    </a:lnTo>
                    <a:lnTo>
                      <a:pt x="22" y="40"/>
                    </a:lnTo>
                    <a:lnTo>
                      <a:pt x="18" y="36"/>
                    </a:lnTo>
                    <a:lnTo>
                      <a:pt x="14" y="32"/>
                    </a:lnTo>
                    <a:close/>
                  </a:path>
                </a:pathLst>
              </a:custGeom>
              <a:solidFill>
                <a:srgbClr val="000000"/>
              </a:solidFill>
              <a:ln w="0">
                <a:solidFill>
                  <a:srgbClr val="000000"/>
                </a:solidFill>
                <a:round/>
                <a:headEnd/>
                <a:tailEnd/>
              </a:ln>
            </p:spPr>
            <p:txBody>
              <a:bodyPr/>
              <a:lstStyle/>
              <a:p>
                <a:endParaRPr lang="en-CA"/>
              </a:p>
            </p:txBody>
          </p:sp>
          <p:sp>
            <p:nvSpPr>
              <p:cNvPr id="22859" name="Rectangle 51"/>
              <p:cNvSpPr>
                <a:spLocks noChangeArrowheads="1"/>
              </p:cNvSpPr>
              <p:nvPr/>
            </p:nvSpPr>
            <p:spPr bwMode="auto">
              <a:xfrm>
                <a:off x="2152" y="2232"/>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860" name="Freeform 52"/>
              <p:cNvSpPr>
                <a:spLocks/>
              </p:cNvSpPr>
              <p:nvPr/>
            </p:nvSpPr>
            <p:spPr bwMode="auto">
              <a:xfrm>
                <a:off x="2304" y="2246"/>
                <a:ext cx="22" cy="58"/>
              </a:xfrm>
              <a:custGeom>
                <a:avLst/>
                <a:gdLst>
                  <a:gd name="T0" fmla="*/ 0 w 22"/>
                  <a:gd name="T1" fmla="*/ 6 h 58"/>
                  <a:gd name="T2" fmla="*/ 14 w 22"/>
                  <a:gd name="T3" fmla="*/ 0 h 58"/>
                  <a:gd name="T4" fmla="*/ 16 w 22"/>
                  <a:gd name="T5" fmla="*/ 0 h 58"/>
                  <a:gd name="T6" fmla="*/ 16 w 22"/>
                  <a:gd name="T7" fmla="*/ 48 h 58"/>
                  <a:gd name="T8" fmla="*/ 16 w 22"/>
                  <a:gd name="T9" fmla="*/ 52 h 58"/>
                  <a:gd name="T10" fmla="*/ 16 w 22"/>
                  <a:gd name="T11" fmla="*/ 56 h 58"/>
                  <a:gd name="T12" fmla="*/ 16 w 22"/>
                  <a:gd name="T13" fmla="*/ 56 h 58"/>
                  <a:gd name="T14" fmla="*/ 18 w 22"/>
                  <a:gd name="T15" fmla="*/ 58 h 58"/>
                  <a:gd name="T16" fmla="*/ 20 w 22"/>
                  <a:gd name="T17" fmla="*/ 58 h 58"/>
                  <a:gd name="T18" fmla="*/ 22 w 22"/>
                  <a:gd name="T19" fmla="*/ 58 h 58"/>
                  <a:gd name="T20" fmla="*/ 22 w 22"/>
                  <a:gd name="T21" fmla="*/ 58 h 58"/>
                  <a:gd name="T22" fmla="*/ 0 w 22"/>
                  <a:gd name="T23" fmla="*/ 58 h 58"/>
                  <a:gd name="T24" fmla="*/ 0 w 22"/>
                  <a:gd name="T25" fmla="*/ 58 h 58"/>
                  <a:gd name="T26" fmla="*/ 4 w 22"/>
                  <a:gd name="T27" fmla="*/ 58 h 58"/>
                  <a:gd name="T28" fmla="*/ 6 w 22"/>
                  <a:gd name="T29" fmla="*/ 58 h 58"/>
                  <a:gd name="T30" fmla="*/ 6 w 22"/>
                  <a:gd name="T31" fmla="*/ 56 h 58"/>
                  <a:gd name="T32" fmla="*/ 8 w 22"/>
                  <a:gd name="T33" fmla="*/ 56 h 58"/>
                  <a:gd name="T34" fmla="*/ 8 w 22"/>
                  <a:gd name="T35" fmla="*/ 54 h 58"/>
                  <a:gd name="T36" fmla="*/ 8 w 22"/>
                  <a:gd name="T37" fmla="*/ 48 h 58"/>
                  <a:gd name="T38" fmla="*/ 8 w 22"/>
                  <a:gd name="T39" fmla="*/ 16 h 58"/>
                  <a:gd name="T40" fmla="*/ 8 w 22"/>
                  <a:gd name="T41" fmla="*/ 10 h 58"/>
                  <a:gd name="T42" fmla="*/ 8 w 22"/>
                  <a:gd name="T43" fmla="*/ 8 h 58"/>
                  <a:gd name="T44" fmla="*/ 6 w 22"/>
                  <a:gd name="T45" fmla="*/ 6 h 58"/>
                  <a:gd name="T46" fmla="*/ 6 w 22"/>
                  <a:gd name="T47" fmla="*/ 6 h 58"/>
                  <a:gd name="T48" fmla="*/ 6 w 22"/>
                  <a:gd name="T49" fmla="*/ 6 h 58"/>
                  <a:gd name="T50" fmla="*/ 4 w 22"/>
                  <a:gd name="T51" fmla="*/ 6 h 58"/>
                  <a:gd name="T52" fmla="*/ 2 w 22"/>
                  <a:gd name="T53" fmla="*/ 6 h 58"/>
                  <a:gd name="T54" fmla="*/ 0 w 22"/>
                  <a:gd name="T55" fmla="*/ 6 h 58"/>
                  <a:gd name="T56" fmla="*/ 0 w 22"/>
                  <a:gd name="T57" fmla="*/ 6 h 5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2"/>
                  <a:gd name="T88" fmla="*/ 0 h 58"/>
                  <a:gd name="T89" fmla="*/ 22 w 22"/>
                  <a:gd name="T90" fmla="*/ 58 h 58"/>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2" h="58">
                    <a:moveTo>
                      <a:pt x="0" y="6"/>
                    </a:moveTo>
                    <a:lnTo>
                      <a:pt x="14" y="0"/>
                    </a:lnTo>
                    <a:lnTo>
                      <a:pt x="16" y="0"/>
                    </a:lnTo>
                    <a:lnTo>
                      <a:pt x="16" y="48"/>
                    </a:lnTo>
                    <a:lnTo>
                      <a:pt x="16" y="52"/>
                    </a:lnTo>
                    <a:lnTo>
                      <a:pt x="16" y="56"/>
                    </a:lnTo>
                    <a:lnTo>
                      <a:pt x="18" y="58"/>
                    </a:lnTo>
                    <a:lnTo>
                      <a:pt x="20" y="58"/>
                    </a:lnTo>
                    <a:lnTo>
                      <a:pt x="22" y="58"/>
                    </a:lnTo>
                    <a:lnTo>
                      <a:pt x="0" y="58"/>
                    </a:lnTo>
                    <a:lnTo>
                      <a:pt x="4" y="58"/>
                    </a:lnTo>
                    <a:lnTo>
                      <a:pt x="6" y="58"/>
                    </a:lnTo>
                    <a:lnTo>
                      <a:pt x="6" y="56"/>
                    </a:lnTo>
                    <a:lnTo>
                      <a:pt x="8" y="56"/>
                    </a:lnTo>
                    <a:lnTo>
                      <a:pt x="8" y="54"/>
                    </a:lnTo>
                    <a:lnTo>
                      <a:pt x="8" y="48"/>
                    </a:lnTo>
                    <a:lnTo>
                      <a:pt x="8" y="16"/>
                    </a:lnTo>
                    <a:lnTo>
                      <a:pt x="8" y="10"/>
                    </a:lnTo>
                    <a:lnTo>
                      <a:pt x="8" y="8"/>
                    </a:lnTo>
                    <a:lnTo>
                      <a:pt x="6" y="6"/>
                    </a:lnTo>
                    <a:lnTo>
                      <a:pt x="4" y="6"/>
                    </a:lnTo>
                    <a:lnTo>
                      <a:pt x="2" y="6"/>
                    </a:lnTo>
                    <a:lnTo>
                      <a:pt x="0" y="6"/>
                    </a:lnTo>
                    <a:close/>
                  </a:path>
                </a:pathLst>
              </a:custGeom>
              <a:solidFill>
                <a:srgbClr val="000000"/>
              </a:solidFill>
              <a:ln w="0">
                <a:solidFill>
                  <a:srgbClr val="000000"/>
                </a:solidFill>
                <a:round/>
                <a:headEnd/>
                <a:tailEnd/>
              </a:ln>
            </p:spPr>
            <p:txBody>
              <a:bodyPr/>
              <a:lstStyle/>
              <a:p>
                <a:endParaRPr lang="en-CA"/>
              </a:p>
            </p:txBody>
          </p:sp>
          <p:sp>
            <p:nvSpPr>
              <p:cNvPr id="22861" name="Freeform 53"/>
              <p:cNvSpPr>
                <a:spLocks noEditPoints="1"/>
              </p:cNvSpPr>
              <p:nvPr/>
            </p:nvSpPr>
            <p:spPr bwMode="auto">
              <a:xfrm>
                <a:off x="2340" y="2246"/>
                <a:ext cx="38" cy="60"/>
              </a:xfrm>
              <a:custGeom>
                <a:avLst/>
                <a:gdLst>
                  <a:gd name="T0" fmla="*/ 0 w 38"/>
                  <a:gd name="T1" fmla="*/ 30 h 60"/>
                  <a:gd name="T2" fmla="*/ 2 w 38"/>
                  <a:gd name="T3" fmla="*/ 20 h 60"/>
                  <a:gd name="T4" fmla="*/ 4 w 38"/>
                  <a:gd name="T5" fmla="*/ 12 h 60"/>
                  <a:gd name="T6" fmla="*/ 8 w 38"/>
                  <a:gd name="T7" fmla="*/ 6 h 60"/>
                  <a:gd name="T8" fmla="*/ 12 w 38"/>
                  <a:gd name="T9" fmla="*/ 2 h 60"/>
                  <a:gd name="T10" fmla="*/ 16 w 38"/>
                  <a:gd name="T11" fmla="*/ 0 h 60"/>
                  <a:gd name="T12" fmla="*/ 20 w 38"/>
                  <a:gd name="T13" fmla="*/ 0 h 60"/>
                  <a:gd name="T14" fmla="*/ 24 w 38"/>
                  <a:gd name="T15" fmla="*/ 0 h 60"/>
                  <a:gd name="T16" fmla="*/ 28 w 38"/>
                  <a:gd name="T17" fmla="*/ 2 h 60"/>
                  <a:gd name="T18" fmla="*/ 32 w 38"/>
                  <a:gd name="T19" fmla="*/ 6 h 60"/>
                  <a:gd name="T20" fmla="*/ 34 w 38"/>
                  <a:gd name="T21" fmla="*/ 12 h 60"/>
                  <a:gd name="T22" fmla="*/ 36 w 38"/>
                  <a:gd name="T23" fmla="*/ 20 h 60"/>
                  <a:gd name="T24" fmla="*/ 38 w 38"/>
                  <a:gd name="T25" fmla="*/ 30 h 60"/>
                  <a:gd name="T26" fmla="*/ 36 w 38"/>
                  <a:gd name="T27" fmla="*/ 38 h 60"/>
                  <a:gd name="T28" fmla="*/ 34 w 38"/>
                  <a:gd name="T29" fmla="*/ 46 h 60"/>
                  <a:gd name="T30" fmla="*/ 32 w 38"/>
                  <a:gd name="T31" fmla="*/ 52 h 60"/>
                  <a:gd name="T32" fmla="*/ 28 w 38"/>
                  <a:gd name="T33" fmla="*/ 56 h 60"/>
                  <a:gd name="T34" fmla="*/ 24 w 38"/>
                  <a:gd name="T35" fmla="*/ 58 h 60"/>
                  <a:gd name="T36" fmla="*/ 18 w 38"/>
                  <a:gd name="T37" fmla="*/ 60 h 60"/>
                  <a:gd name="T38" fmla="*/ 14 w 38"/>
                  <a:gd name="T39" fmla="*/ 58 h 60"/>
                  <a:gd name="T40" fmla="*/ 10 w 38"/>
                  <a:gd name="T41" fmla="*/ 56 h 60"/>
                  <a:gd name="T42" fmla="*/ 6 w 38"/>
                  <a:gd name="T43" fmla="*/ 50 h 60"/>
                  <a:gd name="T44" fmla="*/ 2 w 38"/>
                  <a:gd name="T45" fmla="*/ 40 h 60"/>
                  <a:gd name="T46" fmla="*/ 0 w 38"/>
                  <a:gd name="T47" fmla="*/ 30 h 60"/>
                  <a:gd name="T48" fmla="*/ 10 w 38"/>
                  <a:gd name="T49" fmla="*/ 32 h 60"/>
                  <a:gd name="T50" fmla="*/ 10 w 38"/>
                  <a:gd name="T51" fmla="*/ 42 h 60"/>
                  <a:gd name="T52" fmla="*/ 12 w 38"/>
                  <a:gd name="T53" fmla="*/ 50 h 60"/>
                  <a:gd name="T54" fmla="*/ 14 w 38"/>
                  <a:gd name="T55" fmla="*/ 54 h 60"/>
                  <a:gd name="T56" fmla="*/ 16 w 38"/>
                  <a:gd name="T57" fmla="*/ 56 h 60"/>
                  <a:gd name="T58" fmla="*/ 20 w 38"/>
                  <a:gd name="T59" fmla="*/ 56 h 60"/>
                  <a:gd name="T60" fmla="*/ 22 w 38"/>
                  <a:gd name="T61" fmla="*/ 56 h 60"/>
                  <a:gd name="T62" fmla="*/ 24 w 38"/>
                  <a:gd name="T63" fmla="*/ 54 h 60"/>
                  <a:gd name="T64" fmla="*/ 26 w 38"/>
                  <a:gd name="T65" fmla="*/ 52 h 60"/>
                  <a:gd name="T66" fmla="*/ 28 w 38"/>
                  <a:gd name="T67" fmla="*/ 48 h 60"/>
                  <a:gd name="T68" fmla="*/ 28 w 38"/>
                  <a:gd name="T69" fmla="*/ 40 h 60"/>
                  <a:gd name="T70" fmla="*/ 30 w 38"/>
                  <a:gd name="T71" fmla="*/ 28 h 60"/>
                  <a:gd name="T72" fmla="*/ 28 w 38"/>
                  <a:gd name="T73" fmla="*/ 18 h 60"/>
                  <a:gd name="T74" fmla="*/ 28 w 38"/>
                  <a:gd name="T75" fmla="*/ 10 h 60"/>
                  <a:gd name="T76" fmla="*/ 26 w 38"/>
                  <a:gd name="T77" fmla="*/ 6 h 60"/>
                  <a:gd name="T78" fmla="*/ 24 w 38"/>
                  <a:gd name="T79" fmla="*/ 4 h 60"/>
                  <a:gd name="T80" fmla="*/ 22 w 38"/>
                  <a:gd name="T81" fmla="*/ 2 h 60"/>
                  <a:gd name="T82" fmla="*/ 20 w 38"/>
                  <a:gd name="T83" fmla="*/ 2 h 60"/>
                  <a:gd name="T84" fmla="*/ 16 w 38"/>
                  <a:gd name="T85" fmla="*/ 2 h 60"/>
                  <a:gd name="T86" fmla="*/ 14 w 38"/>
                  <a:gd name="T87" fmla="*/ 4 h 60"/>
                  <a:gd name="T88" fmla="*/ 12 w 38"/>
                  <a:gd name="T89" fmla="*/ 10 h 60"/>
                  <a:gd name="T90" fmla="*/ 10 w 38"/>
                  <a:gd name="T91" fmla="*/ 16 h 60"/>
                  <a:gd name="T92" fmla="*/ 10 w 38"/>
                  <a:gd name="T93" fmla="*/ 24 h 60"/>
                  <a:gd name="T94" fmla="*/ 10 w 38"/>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8"/>
                  <a:gd name="T145" fmla="*/ 0 h 60"/>
                  <a:gd name="T146" fmla="*/ 38 w 38"/>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8" h="60">
                    <a:moveTo>
                      <a:pt x="0" y="30"/>
                    </a:moveTo>
                    <a:lnTo>
                      <a:pt x="2" y="20"/>
                    </a:lnTo>
                    <a:lnTo>
                      <a:pt x="4" y="12"/>
                    </a:lnTo>
                    <a:lnTo>
                      <a:pt x="8" y="6"/>
                    </a:lnTo>
                    <a:lnTo>
                      <a:pt x="12" y="2"/>
                    </a:lnTo>
                    <a:lnTo>
                      <a:pt x="16" y="0"/>
                    </a:lnTo>
                    <a:lnTo>
                      <a:pt x="20" y="0"/>
                    </a:lnTo>
                    <a:lnTo>
                      <a:pt x="24" y="0"/>
                    </a:lnTo>
                    <a:lnTo>
                      <a:pt x="28" y="2"/>
                    </a:lnTo>
                    <a:lnTo>
                      <a:pt x="32" y="6"/>
                    </a:lnTo>
                    <a:lnTo>
                      <a:pt x="34" y="12"/>
                    </a:lnTo>
                    <a:lnTo>
                      <a:pt x="36" y="20"/>
                    </a:lnTo>
                    <a:lnTo>
                      <a:pt x="38" y="30"/>
                    </a:lnTo>
                    <a:lnTo>
                      <a:pt x="36" y="38"/>
                    </a:lnTo>
                    <a:lnTo>
                      <a:pt x="34" y="46"/>
                    </a:lnTo>
                    <a:lnTo>
                      <a:pt x="32" y="52"/>
                    </a:lnTo>
                    <a:lnTo>
                      <a:pt x="28" y="56"/>
                    </a:lnTo>
                    <a:lnTo>
                      <a:pt x="24" y="58"/>
                    </a:lnTo>
                    <a:lnTo>
                      <a:pt x="18" y="60"/>
                    </a:lnTo>
                    <a:lnTo>
                      <a:pt x="14" y="58"/>
                    </a:lnTo>
                    <a:lnTo>
                      <a:pt x="10" y="56"/>
                    </a:lnTo>
                    <a:lnTo>
                      <a:pt x="6" y="50"/>
                    </a:lnTo>
                    <a:lnTo>
                      <a:pt x="2" y="40"/>
                    </a:lnTo>
                    <a:lnTo>
                      <a:pt x="0" y="30"/>
                    </a:lnTo>
                    <a:close/>
                    <a:moveTo>
                      <a:pt x="10" y="32"/>
                    </a:moveTo>
                    <a:lnTo>
                      <a:pt x="10" y="42"/>
                    </a:lnTo>
                    <a:lnTo>
                      <a:pt x="12" y="50"/>
                    </a:lnTo>
                    <a:lnTo>
                      <a:pt x="14" y="54"/>
                    </a:lnTo>
                    <a:lnTo>
                      <a:pt x="16" y="56"/>
                    </a:lnTo>
                    <a:lnTo>
                      <a:pt x="20" y="56"/>
                    </a:lnTo>
                    <a:lnTo>
                      <a:pt x="22" y="56"/>
                    </a:lnTo>
                    <a:lnTo>
                      <a:pt x="24" y="54"/>
                    </a:lnTo>
                    <a:lnTo>
                      <a:pt x="26" y="52"/>
                    </a:lnTo>
                    <a:lnTo>
                      <a:pt x="28" y="48"/>
                    </a:lnTo>
                    <a:lnTo>
                      <a:pt x="28" y="40"/>
                    </a:lnTo>
                    <a:lnTo>
                      <a:pt x="30" y="28"/>
                    </a:lnTo>
                    <a:lnTo>
                      <a:pt x="28" y="18"/>
                    </a:lnTo>
                    <a:lnTo>
                      <a:pt x="28" y="10"/>
                    </a:lnTo>
                    <a:lnTo>
                      <a:pt x="26" y="6"/>
                    </a:lnTo>
                    <a:lnTo>
                      <a:pt x="24" y="4"/>
                    </a:lnTo>
                    <a:lnTo>
                      <a:pt x="22" y="2"/>
                    </a:lnTo>
                    <a:lnTo>
                      <a:pt x="20" y="2"/>
                    </a:lnTo>
                    <a:lnTo>
                      <a:pt x="16" y="2"/>
                    </a:lnTo>
                    <a:lnTo>
                      <a:pt x="14" y="4"/>
                    </a:lnTo>
                    <a:lnTo>
                      <a:pt x="12" y="10"/>
                    </a:lnTo>
                    <a:lnTo>
                      <a:pt x="10" y="16"/>
                    </a:lnTo>
                    <a:lnTo>
                      <a:pt x="10" y="24"/>
                    </a:lnTo>
                    <a:lnTo>
                      <a:pt x="10" y="32"/>
                    </a:lnTo>
                    <a:close/>
                  </a:path>
                </a:pathLst>
              </a:custGeom>
              <a:solidFill>
                <a:srgbClr val="000000"/>
              </a:solidFill>
              <a:ln w="0">
                <a:solidFill>
                  <a:srgbClr val="000000"/>
                </a:solidFill>
                <a:round/>
                <a:headEnd/>
                <a:tailEnd/>
              </a:ln>
            </p:spPr>
            <p:txBody>
              <a:bodyPr/>
              <a:lstStyle/>
              <a:p>
                <a:endParaRPr lang="en-CA"/>
              </a:p>
            </p:txBody>
          </p:sp>
          <p:sp>
            <p:nvSpPr>
              <p:cNvPr id="22862" name="Freeform 54"/>
              <p:cNvSpPr>
                <a:spLocks noEditPoints="1"/>
              </p:cNvSpPr>
              <p:nvPr/>
            </p:nvSpPr>
            <p:spPr bwMode="auto">
              <a:xfrm>
                <a:off x="2386" y="2246"/>
                <a:ext cx="34" cy="60"/>
              </a:xfrm>
              <a:custGeom>
                <a:avLst/>
                <a:gdLst>
                  <a:gd name="T0" fmla="*/ 6 w 34"/>
                  <a:gd name="T1" fmla="*/ 24 h 60"/>
                  <a:gd name="T2" fmla="*/ 2 w 34"/>
                  <a:gd name="T3" fmla="*/ 16 h 60"/>
                  <a:gd name="T4" fmla="*/ 2 w 34"/>
                  <a:gd name="T5" fmla="*/ 8 h 60"/>
                  <a:gd name="T6" fmla="*/ 12 w 34"/>
                  <a:gd name="T7" fmla="*/ 0 h 60"/>
                  <a:gd name="T8" fmla="*/ 24 w 34"/>
                  <a:gd name="T9" fmla="*/ 0 h 60"/>
                  <a:gd name="T10" fmla="*/ 32 w 34"/>
                  <a:gd name="T11" fmla="*/ 8 h 60"/>
                  <a:gd name="T12" fmla="*/ 32 w 34"/>
                  <a:gd name="T13" fmla="*/ 16 h 60"/>
                  <a:gd name="T14" fmla="*/ 28 w 34"/>
                  <a:gd name="T15" fmla="*/ 22 h 60"/>
                  <a:gd name="T16" fmla="*/ 28 w 34"/>
                  <a:gd name="T17" fmla="*/ 32 h 60"/>
                  <a:gd name="T18" fmla="*/ 34 w 34"/>
                  <a:gd name="T19" fmla="*/ 40 h 60"/>
                  <a:gd name="T20" fmla="*/ 34 w 34"/>
                  <a:gd name="T21" fmla="*/ 50 h 60"/>
                  <a:gd name="T22" fmla="*/ 24 w 34"/>
                  <a:gd name="T23" fmla="*/ 58 h 60"/>
                  <a:gd name="T24" fmla="*/ 12 w 34"/>
                  <a:gd name="T25" fmla="*/ 60 h 60"/>
                  <a:gd name="T26" fmla="*/ 4 w 34"/>
                  <a:gd name="T27" fmla="*/ 54 h 60"/>
                  <a:gd name="T28" fmla="*/ 0 w 34"/>
                  <a:gd name="T29" fmla="*/ 46 h 60"/>
                  <a:gd name="T30" fmla="*/ 4 w 34"/>
                  <a:gd name="T31" fmla="*/ 38 h 60"/>
                  <a:gd name="T32" fmla="*/ 12 w 34"/>
                  <a:gd name="T33" fmla="*/ 30 h 60"/>
                  <a:gd name="T34" fmla="*/ 22 w 34"/>
                  <a:gd name="T35" fmla="*/ 20 h 60"/>
                  <a:gd name="T36" fmla="*/ 24 w 34"/>
                  <a:gd name="T37" fmla="*/ 14 h 60"/>
                  <a:gd name="T38" fmla="*/ 24 w 34"/>
                  <a:gd name="T39" fmla="*/ 8 h 60"/>
                  <a:gd name="T40" fmla="*/ 20 w 34"/>
                  <a:gd name="T41" fmla="*/ 2 h 60"/>
                  <a:gd name="T42" fmla="*/ 14 w 34"/>
                  <a:gd name="T43" fmla="*/ 2 h 60"/>
                  <a:gd name="T44" fmla="*/ 10 w 34"/>
                  <a:gd name="T45" fmla="*/ 8 h 60"/>
                  <a:gd name="T46" fmla="*/ 10 w 34"/>
                  <a:gd name="T47" fmla="*/ 12 h 60"/>
                  <a:gd name="T48" fmla="*/ 12 w 34"/>
                  <a:gd name="T49" fmla="*/ 18 h 60"/>
                  <a:gd name="T50" fmla="*/ 18 w 34"/>
                  <a:gd name="T51" fmla="*/ 26 h 60"/>
                  <a:gd name="T52" fmla="*/ 12 w 34"/>
                  <a:gd name="T53" fmla="*/ 34 h 60"/>
                  <a:gd name="T54" fmla="*/ 10 w 34"/>
                  <a:gd name="T55" fmla="*/ 42 h 60"/>
                  <a:gd name="T56" fmla="*/ 10 w 34"/>
                  <a:gd name="T57" fmla="*/ 50 h 60"/>
                  <a:gd name="T58" fmla="*/ 14 w 34"/>
                  <a:gd name="T59" fmla="*/ 56 h 60"/>
                  <a:gd name="T60" fmla="*/ 22 w 34"/>
                  <a:gd name="T61" fmla="*/ 56 h 60"/>
                  <a:gd name="T62" fmla="*/ 26 w 34"/>
                  <a:gd name="T63" fmla="*/ 52 h 60"/>
                  <a:gd name="T64" fmla="*/ 26 w 34"/>
                  <a:gd name="T65" fmla="*/ 46 h 60"/>
                  <a:gd name="T66" fmla="*/ 22 w 34"/>
                  <a:gd name="T67" fmla="*/ 40 h 60"/>
                  <a:gd name="T68" fmla="*/ 14 w 34"/>
                  <a:gd name="T69" fmla="*/ 32 h 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4"/>
                  <a:gd name="T106" fmla="*/ 0 h 60"/>
                  <a:gd name="T107" fmla="*/ 34 w 34"/>
                  <a:gd name="T108" fmla="*/ 60 h 6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4" h="60">
                    <a:moveTo>
                      <a:pt x="12" y="30"/>
                    </a:moveTo>
                    <a:lnTo>
                      <a:pt x="6" y="24"/>
                    </a:lnTo>
                    <a:lnTo>
                      <a:pt x="4" y="20"/>
                    </a:lnTo>
                    <a:lnTo>
                      <a:pt x="2" y="16"/>
                    </a:lnTo>
                    <a:lnTo>
                      <a:pt x="2" y="14"/>
                    </a:lnTo>
                    <a:lnTo>
                      <a:pt x="2" y="8"/>
                    </a:lnTo>
                    <a:lnTo>
                      <a:pt x="6" y="4"/>
                    </a:lnTo>
                    <a:lnTo>
                      <a:pt x="12" y="0"/>
                    </a:lnTo>
                    <a:lnTo>
                      <a:pt x="18" y="0"/>
                    </a:lnTo>
                    <a:lnTo>
                      <a:pt x="24" y="0"/>
                    </a:lnTo>
                    <a:lnTo>
                      <a:pt x="30" y="4"/>
                    </a:lnTo>
                    <a:lnTo>
                      <a:pt x="32" y="8"/>
                    </a:lnTo>
                    <a:lnTo>
                      <a:pt x="34" y="12"/>
                    </a:lnTo>
                    <a:lnTo>
                      <a:pt x="32" y="16"/>
                    </a:lnTo>
                    <a:lnTo>
                      <a:pt x="32" y="18"/>
                    </a:lnTo>
                    <a:lnTo>
                      <a:pt x="28" y="22"/>
                    </a:lnTo>
                    <a:lnTo>
                      <a:pt x="22" y="26"/>
                    </a:lnTo>
                    <a:lnTo>
                      <a:pt x="28" y="32"/>
                    </a:lnTo>
                    <a:lnTo>
                      <a:pt x="32" y="36"/>
                    </a:lnTo>
                    <a:lnTo>
                      <a:pt x="34" y="40"/>
                    </a:lnTo>
                    <a:lnTo>
                      <a:pt x="34" y="44"/>
                    </a:lnTo>
                    <a:lnTo>
                      <a:pt x="34" y="50"/>
                    </a:lnTo>
                    <a:lnTo>
                      <a:pt x="30" y="56"/>
                    </a:lnTo>
                    <a:lnTo>
                      <a:pt x="24" y="58"/>
                    </a:lnTo>
                    <a:lnTo>
                      <a:pt x="18" y="60"/>
                    </a:lnTo>
                    <a:lnTo>
                      <a:pt x="12" y="60"/>
                    </a:lnTo>
                    <a:lnTo>
                      <a:pt x="8" y="58"/>
                    </a:lnTo>
                    <a:lnTo>
                      <a:pt x="4" y="54"/>
                    </a:lnTo>
                    <a:lnTo>
                      <a:pt x="2" y="50"/>
                    </a:lnTo>
                    <a:lnTo>
                      <a:pt x="0" y="46"/>
                    </a:lnTo>
                    <a:lnTo>
                      <a:pt x="2" y="42"/>
                    </a:lnTo>
                    <a:lnTo>
                      <a:pt x="4" y="38"/>
                    </a:lnTo>
                    <a:lnTo>
                      <a:pt x="6" y="34"/>
                    </a:lnTo>
                    <a:lnTo>
                      <a:pt x="12" y="30"/>
                    </a:lnTo>
                    <a:close/>
                    <a:moveTo>
                      <a:pt x="18" y="26"/>
                    </a:moveTo>
                    <a:lnTo>
                      <a:pt x="22" y="20"/>
                    </a:lnTo>
                    <a:lnTo>
                      <a:pt x="24" y="18"/>
                    </a:lnTo>
                    <a:lnTo>
                      <a:pt x="24" y="14"/>
                    </a:lnTo>
                    <a:lnTo>
                      <a:pt x="26" y="12"/>
                    </a:lnTo>
                    <a:lnTo>
                      <a:pt x="24" y="8"/>
                    </a:lnTo>
                    <a:lnTo>
                      <a:pt x="24" y="4"/>
                    </a:lnTo>
                    <a:lnTo>
                      <a:pt x="20" y="2"/>
                    </a:lnTo>
                    <a:lnTo>
                      <a:pt x="18" y="2"/>
                    </a:lnTo>
                    <a:lnTo>
                      <a:pt x="14" y="2"/>
                    </a:lnTo>
                    <a:lnTo>
                      <a:pt x="12" y="4"/>
                    </a:lnTo>
                    <a:lnTo>
                      <a:pt x="10" y="8"/>
                    </a:lnTo>
                    <a:lnTo>
                      <a:pt x="10" y="10"/>
                    </a:lnTo>
                    <a:lnTo>
                      <a:pt x="10" y="12"/>
                    </a:lnTo>
                    <a:lnTo>
                      <a:pt x="10" y="16"/>
                    </a:lnTo>
                    <a:lnTo>
                      <a:pt x="12" y="18"/>
                    </a:lnTo>
                    <a:lnTo>
                      <a:pt x="14" y="20"/>
                    </a:lnTo>
                    <a:lnTo>
                      <a:pt x="18" y="26"/>
                    </a:lnTo>
                    <a:close/>
                    <a:moveTo>
                      <a:pt x="14" y="32"/>
                    </a:moveTo>
                    <a:lnTo>
                      <a:pt x="12" y="34"/>
                    </a:lnTo>
                    <a:lnTo>
                      <a:pt x="10" y="38"/>
                    </a:lnTo>
                    <a:lnTo>
                      <a:pt x="10" y="42"/>
                    </a:lnTo>
                    <a:lnTo>
                      <a:pt x="8" y="46"/>
                    </a:lnTo>
                    <a:lnTo>
                      <a:pt x="10" y="50"/>
                    </a:lnTo>
                    <a:lnTo>
                      <a:pt x="12" y="54"/>
                    </a:lnTo>
                    <a:lnTo>
                      <a:pt x="14" y="56"/>
                    </a:lnTo>
                    <a:lnTo>
                      <a:pt x="18" y="56"/>
                    </a:lnTo>
                    <a:lnTo>
                      <a:pt x="22" y="56"/>
                    </a:lnTo>
                    <a:lnTo>
                      <a:pt x="24" y="54"/>
                    </a:lnTo>
                    <a:lnTo>
                      <a:pt x="26" y="52"/>
                    </a:lnTo>
                    <a:lnTo>
                      <a:pt x="26" y="48"/>
                    </a:lnTo>
                    <a:lnTo>
                      <a:pt x="26" y="46"/>
                    </a:lnTo>
                    <a:lnTo>
                      <a:pt x="24" y="42"/>
                    </a:lnTo>
                    <a:lnTo>
                      <a:pt x="22" y="40"/>
                    </a:lnTo>
                    <a:lnTo>
                      <a:pt x="18" y="36"/>
                    </a:lnTo>
                    <a:lnTo>
                      <a:pt x="14" y="32"/>
                    </a:lnTo>
                    <a:close/>
                  </a:path>
                </a:pathLst>
              </a:custGeom>
              <a:solidFill>
                <a:srgbClr val="000000"/>
              </a:solidFill>
              <a:ln w="0">
                <a:solidFill>
                  <a:srgbClr val="000000"/>
                </a:solidFill>
                <a:round/>
                <a:headEnd/>
                <a:tailEnd/>
              </a:ln>
            </p:spPr>
            <p:txBody>
              <a:bodyPr/>
              <a:lstStyle/>
              <a:p>
                <a:endParaRPr lang="en-CA"/>
              </a:p>
            </p:txBody>
          </p:sp>
          <p:sp>
            <p:nvSpPr>
              <p:cNvPr id="22863" name="Freeform 55"/>
              <p:cNvSpPr>
                <a:spLocks/>
              </p:cNvSpPr>
              <p:nvPr/>
            </p:nvSpPr>
            <p:spPr bwMode="auto">
              <a:xfrm>
                <a:off x="2428" y="2246"/>
                <a:ext cx="38" cy="60"/>
              </a:xfrm>
              <a:custGeom>
                <a:avLst/>
                <a:gdLst>
                  <a:gd name="T0" fmla="*/ 6 w 38"/>
                  <a:gd name="T1" fmla="*/ 0 h 60"/>
                  <a:gd name="T2" fmla="*/ 38 w 38"/>
                  <a:gd name="T3" fmla="*/ 0 h 60"/>
                  <a:gd name="T4" fmla="*/ 38 w 38"/>
                  <a:gd name="T5" fmla="*/ 2 h 60"/>
                  <a:gd name="T6" fmla="*/ 18 w 38"/>
                  <a:gd name="T7" fmla="*/ 60 h 60"/>
                  <a:gd name="T8" fmla="*/ 12 w 38"/>
                  <a:gd name="T9" fmla="*/ 60 h 60"/>
                  <a:gd name="T10" fmla="*/ 30 w 38"/>
                  <a:gd name="T11" fmla="*/ 8 h 60"/>
                  <a:gd name="T12" fmla="*/ 14 w 38"/>
                  <a:gd name="T13" fmla="*/ 8 h 60"/>
                  <a:gd name="T14" fmla="*/ 10 w 38"/>
                  <a:gd name="T15" fmla="*/ 8 h 60"/>
                  <a:gd name="T16" fmla="*/ 8 w 38"/>
                  <a:gd name="T17" fmla="*/ 8 h 60"/>
                  <a:gd name="T18" fmla="*/ 4 w 38"/>
                  <a:gd name="T19" fmla="*/ 12 h 60"/>
                  <a:gd name="T20" fmla="*/ 2 w 38"/>
                  <a:gd name="T21" fmla="*/ 14 h 60"/>
                  <a:gd name="T22" fmla="*/ 0 w 38"/>
                  <a:gd name="T23" fmla="*/ 14 h 60"/>
                  <a:gd name="T24" fmla="*/ 6 w 38"/>
                  <a:gd name="T25" fmla="*/ 0 h 6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8"/>
                  <a:gd name="T40" fmla="*/ 0 h 60"/>
                  <a:gd name="T41" fmla="*/ 38 w 38"/>
                  <a:gd name="T42" fmla="*/ 60 h 6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8" h="60">
                    <a:moveTo>
                      <a:pt x="6" y="0"/>
                    </a:moveTo>
                    <a:lnTo>
                      <a:pt x="38" y="0"/>
                    </a:lnTo>
                    <a:lnTo>
                      <a:pt x="38" y="2"/>
                    </a:lnTo>
                    <a:lnTo>
                      <a:pt x="18" y="60"/>
                    </a:lnTo>
                    <a:lnTo>
                      <a:pt x="12" y="60"/>
                    </a:lnTo>
                    <a:lnTo>
                      <a:pt x="30" y="8"/>
                    </a:lnTo>
                    <a:lnTo>
                      <a:pt x="14" y="8"/>
                    </a:lnTo>
                    <a:lnTo>
                      <a:pt x="10" y="8"/>
                    </a:lnTo>
                    <a:lnTo>
                      <a:pt x="8" y="8"/>
                    </a:lnTo>
                    <a:lnTo>
                      <a:pt x="4" y="12"/>
                    </a:lnTo>
                    <a:lnTo>
                      <a:pt x="2" y="14"/>
                    </a:lnTo>
                    <a:lnTo>
                      <a:pt x="0" y="14"/>
                    </a:lnTo>
                    <a:lnTo>
                      <a:pt x="6" y="0"/>
                    </a:lnTo>
                    <a:close/>
                  </a:path>
                </a:pathLst>
              </a:custGeom>
              <a:solidFill>
                <a:srgbClr val="000000"/>
              </a:solidFill>
              <a:ln w="0">
                <a:solidFill>
                  <a:srgbClr val="000000"/>
                </a:solidFill>
                <a:round/>
                <a:headEnd/>
                <a:tailEnd/>
              </a:ln>
            </p:spPr>
            <p:txBody>
              <a:bodyPr/>
              <a:lstStyle/>
              <a:p>
                <a:endParaRPr lang="en-CA"/>
              </a:p>
            </p:txBody>
          </p:sp>
          <p:sp>
            <p:nvSpPr>
              <p:cNvPr id="22864" name="Rectangle 56"/>
              <p:cNvSpPr>
                <a:spLocks noChangeArrowheads="1"/>
              </p:cNvSpPr>
              <p:nvPr/>
            </p:nvSpPr>
            <p:spPr bwMode="auto">
              <a:xfrm>
                <a:off x="2496" y="2232"/>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865" name="Freeform 57"/>
              <p:cNvSpPr>
                <a:spLocks noEditPoints="1"/>
              </p:cNvSpPr>
              <p:nvPr/>
            </p:nvSpPr>
            <p:spPr bwMode="auto">
              <a:xfrm>
                <a:off x="2636" y="2246"/>
                <a:ext cx="38" cy="60"/>
              </a:xfrm>
              <a:custGeom>
                <a:avLst/>
                <a:gdLst>
                  <a:gd name="T0" fmla="*/ 0 w 38"/>
                  <a:gd name="T1" fmla="*/ 30 h 60"/>
                  <a:gd name="T2" fmla="*/ 2 w 38"/>
                  <a:gd name="T3" fmla="*/ 20 h 60"/>
                  <a:gd name="T4" fmla="*/ 4 w 38"/>
                  <a:gd name="T5" fmla="*/ 12 h 60"/>
                  <a:gd name="T6" fmla="*/ 6 w 38"/>
                  <a:gd name="T7" fmla="*/ 6 h 60"/>
                  <a:gd name="T8" fmla="*/ 12 w 38"/>
                  <a:gd name="T9" fmla="*/ 2 h 60"/>
                  <a:gd name="T10" fmla="*/ 14 w 38"/>
                  <a:gd name="T11" fmla="*/ 0 h 60"/>
                  <a:gd name="T12" fmla="*/ 18 w 38"/>
                  <a:gd name="T13" fmla="*/ 0 h 60"/>
                  <a:gd name="T14" fmla="*/ 24 w 38"/>
                  <a:gd name="T15" fmla="*/ 0 h 60"/>
                  <a:gd name="T16" fmla="*/ 28 w 38"/>
                  <a:gd name="T17" fmla="*/ 2 h 60"/>
                  <a:gd name="T18" fmla="*/ 30 w 38"/>
                  <a:gd name="T19" fmla="*/ 6 h 60"/>
                  <a:gd name="T20" fmla="*/ 34 w 38"/>
                  <a:gd name="T21" fmla="*/ 12 h 60"/>
                  <a:gd name="T22" fmla="*/ 36 w 38"/>
                  <a:gd name="T23" fmla="*/ 20 h 60"/>
                  <a:gd name="T24" fmla="*/ 38 w 38"/>
                  <a:gd name="T25" fmla="*/ 30 h 60"/>
                  <a:gd name="T26" fmla="*/ 36 w 38"/>
                  <a:gd name="T27" fmla="*/ 38 h 60"/>
                  <a:gd name="T28" fmla="*/ 34 w 38"/>
                  <a:gd name="T29" fmla="*/ 46 h 60"/>
                  <a:gd name="T30" fmla="*/ 30 w 38"/>
                  <a:gd name="T31" fmla="*/ 52 h 60"/>
                  <a:gd name="T32" fmla="*/ 26 w 38"/>
                  <a:gd name="T33" fmla="*/ 56 h 60"/>
                  <a:gd name="T34" fmla="*/ 22 w 38"/>
                  <a:gd name="T35" fmla="*/ 58 h 60"/>
                  <a:gd name="T36" fmla="*/ 18 w 38"/>
                  <a:gd name="T37" fmla="*/ 60 h 60"/>
                  <a:gd name="T38" fmla="*/ 14 w 38"/>
                  <a:gd name="T39" fmla="*/ 58 h 60"/>
                  <a:gd name="T40" fmla="*/ 8 w 38"/>
                  <a:gd name="T41" fmla="*/ 56 h 60"/>
                  <a:gd name="T42" fmla="*/ 6 w 38"/>
                  <a:gd name="T43" fmla="*/ 50 h 60"/>
                  <a:gd name="T44" fmla="*/ 2 w 38"/>
                  <a:gd name="T45" fmla="*/ 40 h 60"/>
                  <a:gd name="T46" fmla="*/ 0 w 38"/>
                  <a:gd name="T47" fmla="*/ 30 h 60"/>
                  <a:gd name="T48" fmla="*/ 8 w 38"/>
                  <a:gd name="T49" fmla="*/ 32 h 60"/>
                  <a:gd name="T50" fmla="*/ 10 w 38"/>
                  <a:gd name="T51" fmla="*/ 42 h 60"/>
                  <a:gd name="T52" fmla="*/ 12 w 38"/>
                  <a:gd name="T53" fmla="*/ 50 h 60"/>
                  <a:gd name="T54" fmla="*/ 14 w 38"/>
                  <a:gd name="T55" fmla="*/ 54 h 60"/>
                  <a:gd name="T56" fmla="*/ 16 w 38"/>
                  <a:gd name="T57" fmla="*/ 56 h 60"/>
                  <a:gd name="T58" fmla="*/ 18 w 38"/>
                  <a:gd name="T59" fmla="*/ 56 h 60"/>
                  <a:gd name="T60" fmla="*/ 20 w 38"/>
                  <a:gd name="T61" fmla="*/ 56 h 60"/>
                  <a:gd name="T62" fmla="*/ 24 w 38"/>
                  <a:gd name="T63" fmla="*/ 54 h 60"/>
                  <a:gd name="T64" fmla="*/ 26 w 38"/>
                  <a:gd name="T65" fmla="*/ 52 h 60"/>
                  <a:gd name="T66" fmla="*/ 26 w 38"/>
                  <a:gd name="T67" fmla="*/ 48 h 60"/>
                  <a:gd name="T68" fmla="*/ 28 w 38"/>
                  <a:gd name="T69" fmla="*/ 40 h 60"/>
                  <a:gd name="T70" fmla="*/ 28 w 38"/>
                  <a:gd name="T71" fmla="*/ 28 h 60"/>
                  <a:gd name="T72" fmla="*/ 28 w 38"/>
                  <a:gd name="T73" fmla="*/ 18 h 60"/>
                  <a:gd name="T74" fmla="*/ 26 w 38"/>
                  <a:gd name="T75" fmla="*/ 10 h 60"/>
                  <a:gd name="T76" fmla="*/ 26 w 38"/>
                  <a:gd name="T77" fmla="*/ 6 h 60"/>
                  <a:gd name="T78" fmla="*/ 22 w 38"/>
                  <a:gd name="T79" fmla="*/ 4 h 60"/>
                  <a:gd name="T80" fmla="*/ 22 w 38"/>
                  <a:gd name="T81" fmla="*/ 2 h 60"/>
                  <a:gd name="T82" fmla="*/ 18 w 38"/>
                  <a:gd name="T83" fmla="*/ 2 h 60"/>
                  <a:gd name="T84" fmla="*/ 16 w 38"/>
                  <a:gd name="T85" fmla="*/ 2 h 60"/>
                  <a:gd name="T86" fmla="*/ 14 w 38"/>
                  <a:gd name="T87" fmla="*/ 4 h 60"/>
                  <a:gd name="T88" fmla="*/ 12 w 38"/>
                  <a:gd name="T89" fmla="*/ 10 h 60"/>
                  <a:gd name="T90" fmla="*/ 10 w 38"/>
                  <a:gd name="T91" fmla="*/ 16 h 60"/>
                  <a:gd name="T92" fmla="*/ 10 w 38"/>
                  <a:gd name="T93" fmla="*/ 24 h 60"/>
                  <a:gd name="T94" fmla="*/ 8 w 38"/>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8"/>
                  <a:gd name="T145" fmla="*/ 0 h 60"/>
                  <a:gd name="T146" fmla="*/ 38 w 38"/>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8" h="60">
                    <a:moveTo>
                      <a:pt x="0" y="30"/>
                    </a:moveTo>
                    <a:lnTo>
                      <a:pt x="2" y="20"/>
                    </a:lnTo>
                    <a:lnTo>
                      <a:pt x="4" y="12"/>
                    </a:lnTo>
                    <a:lnTo>
                      <a:pt x="6" y="6"/>
                    </a:lnTo>
                    <a:lnTo>
                      <a:pt x="12" y="2"/>
                    </a:lnTo>
                    <a:lnTo>
                      <a:pt x="14" y="0"/>
                    </a:lnTo>
                    <a:lnTo>
                      <a:pt x="18" y="0"/>
                    </a:lnTo>
                    <a:lnTo>
                      <a:pt x="24" y="0"/>
                    </a:lnTo>
                    <a:lnTo>
                      <a:pt x="28" y="2"/>
                    </a:lnTo>
                    <a:lnTo>
                      <a:pt x="30" y="6"/>
                    </a:lnTo>
                    <a:lnTo>
                      <a:pt x="34" y="12"/>
                    </a:lnTo>
                    <a:lnTo>
                      <a:pt x="36" y="20"/>
                    </a:lnTo>
                    <a:lnTo>
                      <a:pt x="38" y="30"/>
                    </a:lnTo>
                    <a:lnTo>
                      <a:pt x="36" y="38"/>
                    </a:lnTo>
                    <a:lnTo>
                      <a:pt x="34" y="46"/>
                    </a:lnTo>
                    <a:lnTo>
                      <a:pt x="30" y="52"/>
                    </a:lnTo>
                    <a:lnTo>
                      <a:pt x="26" y="56"/>
                    </a:lnTo>
                    <a:lnTo>
                      <a:pt x="22" y="58"/>
                    </a:lnTo>
                    <a:lnTo>
                      <a:pt x="18" y="60"/>
                    </a:lnTo>
                    <a:lnTo>
                      <a:pt x="14" y="58"/>
                    </a:lnTo>
                    <a:lnTo>
                      <a:pt x="8" y="56"/>
                    </a:lnTo>
                    <a:lnTo>
                      <a:pt x="6" y="50"/>
                    </a:lnTo>
                    <a:lnTo>
                      <a:pt x="2" y="40"/>
                    </a:lnTo>
                    <a:lnTo>
                      <a:pt x="0" y="30"/>
                    </a:lnTo>
                    <a:close/>
                    <a:moveTo>
                      <a:pt x="8" y="32"/>
                    </a:moveTo>
                    <a:lnTo>
                      <a:pt x="10" y="42"/>
                    </a:lnTo>
                    <a:lnTo>
                      <a:pt x="12" y="50"/>
                    </a:lnTo>
                    <a:lnTo>
                      <a:pt x="14" y="54"/>
                    </a:lnTo>
                    <a:lnTo>
                      <a:pt x="16" y="56"/>
                    </a:lnTo>
                    <a:lnTo>
                      <a:pt x="18" y="56"/>
                    </a:lnTo>
                    <a:lnTo>
                      <a:pt x="20" y="56"/>
                    </a:lnTo>
                    <a:lnTo>
                      <a:pt x="24" y="54"/>
                    </a:lnTo>
                    <a:lnTo>
                      <a:pt x="26" y="52"/>
                    </a:lnTo>
                    <a:lnTo>
                      <a:pt x="26" y="48"/>
                    </a:lnTo>
                    <a:lnTo>
                      <a:pt x="28" y="40"/>
                    </a:lnTo>
                    <a:lnTo>
                      <a:pt x="28" y="28"/>
                    </a:lnTo>
                    <a:lnTo>
                      <a:pt x="28" y="18"/>
                    </a:lnTo>
                    <a:lnTo>
                      <a:pt x="26" y="10"/>
                    </a:lnTo>
                    <a:lnTo>
                      <a:pt x="26" y="6"/>
                    </a:lnTo>
                    <a:lnTo>
                      <a:pt x="22" y="4"/>
                    </a:lnTo>
                    <a:lnTo>
                      <a:pt x="22" y="2"/>
                    </a:lnTo>
                    <a:lnTo>
                      <a:pt x="18" y="2"/>
                    </a:lnTo>
                    <a:lnTo>
                      <a:pt x="16" y="2"/>
                    </a:lnTo>
                    <a:lnTo>
                      <a:pt x="14" y="4"/>
                    </a:lnTo>
                    <a:lnTo>
                      <a:pt x="12" y="10"/>
                    </a:lnTo>
                    <a:lnTo>
                      <a:pt x="10" y="16"/>
                    </a:lnTo>
                    <a:lnTo>
                      <a:pt x="10" y="24"/>
                    </a:lnTo>
                    <a:lnTo>
                      <a:pt x="8" y="32"/>
                    </a:lnTo>
                    <a:close/>
                  </a:path>
                </a:pathLst>
              </a:custGeom>
              <a:solidFill>
                <a:srgbClr val="000000"/>
              </a:solidFill>
              <a:ln w="0">
                <a:solidFill>
                  <a:srgbClr val="000000"/>
                </a:solidFill>
                <a:round/>
                <a:headEnd/>
                <a:tailEnd/>
              </a:ln>
            </p:spPr>
            <p:txBody>
              <a:bodyPr/>
              <a:lstStyle/>
              <a:p>
                <a:endParaRPr lang="en-CA"/>
              </a:p>
            </p:txBody>
          </p:sp>
          <p:sp>
            <p:nvSpPr>
              <p:cNvPr id="22866" name="Rectangle 58"/>
              <p:cNvSpPr>
                <a:spLocks noChangeArrowheads="1"/>
              </p:cNvSpPr>
              <p:nvPr/>
            </p:nvSpPr>
            <p:spPr bwMode="auto">
              <a:xfrm>
                <a:off x="2784" y="2232"/>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867" name="Freeform 59"/>
              <p:cNvSpPr>
                <a:spLocks/>
              </p:cNvSpPr>
              <p:nvPr/>
            </p:nvSpPr>
            <p:spPr bwMode="auto">
              <a:xfrm>
                <a:off x="2938" y="2246"/>
                <a:ext cx="22" cy="58"/>
              </a:xfrm>
              <a:custGeom>
                <a:avLst/>
                <a:gdLst>
                  <a:gd name="T0" fmla="*/ 0 w 22"/>
                  <a:gd name="T1" fmla="*/ 6 h 58"/>
                  <a:gd name="T2" fmla="*/ 14 w 22"/>
                  <a:gd name="T3" fmla="*/ 0 h 58"/>
                  <a:gd name="T4" fmla="*/ 14 w 22"/>
                  <a:gd name="T5" fmla="*/ 0 h 58"/>
                  <a:gd name="T6" fmla="*/ 14 w 22"/>
                  <a:gd name="T7" fmla="*/ 48 h 58"/>
                  <a:gd name="T8" fmla="*/ 14 w 22"/>
                  <a:gd name="T9" fmla="*/ 52 h 58"/>
                  <a:gd name="T10" fmla="*/ 16 w 22"/>
                  <a:gd name="T11" fmla="*/ 56 h 58"/>
                  <a:gd name="T12" fmla="*/ 16 w 22"/>
                  <a:gd name="T13" fmla="*/ 56 h 58"/>
                  <a:gd name="T14" fmla="*/ 16 w 22"/>
                  <a:gd name="T15" fmla="*/ 58 h 58"/>
                  <a:gd name="T16" fmla="*/ 18 w 22"/>
                  <a:gd name="T17" fmla="*/ 58 h 58"/>
                  <a:gd name="T18" fmla="*/ 22 w 22"/>
                  <a:gd name="T19" fmla="*/ 58 h 58"/>
                  <a:gd name="T20" fmla="*/ 22 w 22"/>
                  <a:gd name="T21" fmla="*/ 58 h 58"/>
                  <a:gd name="T22" fmla="*/ 0 w 22"/>
                  <a:gd name="T23" fmla="*/ 58 h 58"/>
                  <a:gd name="T24" fmla="*/ 0 w 22"/>
                  <a:gd name="T25" fmla="*/ 58 h 58"/>
                  <a:gd name="T26" fmla="*/ 4 w 22"/>
                  <a:gd name="T27" fmla="*/ 58 h 58"/>
                  <a:gd name="T28" fmla="*/ 6 w 22"/>
                  <a:gd name="T29" fmla="*/ 58 h 58"/>
                  <a:gd name="T30" fmla="*/ 6 w 22"/>
                  <a:gd name="T31" fmla="*/ 56 h 58"/>
                  <a:gd name="T32" fmla="*/ 8 w 22"/>
                  <a:gd name="T33" fmla="*/ 56 h 58"/>
                  <a:gd name="T34" fmla="*/ 8 w 22"/>
                  <a:gd name="T35" fmla="*/ 54 h 58"/>
                  <a:gd name="T36" fmla="*/ 8 w 22"/>
                  <a:gd name="T37" fmla="*/ 48 h 58"/>
                  <a:gd name="T38" fmla="*/ 8 w 22"/>
                  <a:gd name="T39" fmla="*/ 16 h 58"/>
                  <a:gd name="T40" fmla="*/ 8 w 22"/>
                  <a:gd name="T41" fmla="*/ 10 h 58"/>
                  <a:gd name="T42" fmla="*/ 8 w 22"/>
                  <a:gd name="T43" fmla="*/ 8 h 58"/>
                  <a:gd name="T44" fmla="*/ 6 w 22"/>
                  <a:gd name="T45" fmla="*/ 6 h 58"/>
                  <a:gd name="T46" fmla="*/ 6 w 22"/>
                  <a:gd name="T47" fmla="*/ 6 h 58"/>
                  <a:gd name="T48" fmla="*/ 6 w 22"/>
                  <a:gd name="T49" fmla="*/ 6 h 58"/>
                  <a:gd name="T50" fmla="*/ 4 w 22"/>
                  <a:gd name="T51" fmla="*/ 6 h 58"/>
                  <a:gd name="T52" fmla="*/ 2 w 22"/>
                  <a:gd name="T53" fmla="*/ 6 h 58"/>
                  <a:gd name="T54" fmla="*/ 0 w 22"/>
                  <a:gd name="T55" fmla="*/ 6 h 58"/>
                  <a:gd name="T56" fmla="*/ 0 w 22"/>
                  <a:gd name="T57" fmla="*/ 6 h 5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2"/>
                  <a:gd name="T88" fmla="*/ 0 h 58"/>
                  <a:gd name="T89" fmla="*/ 22 w 22"/>
                  <a:gd name="T90" fmla="*/ 58 h 58"/>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2" h="58">
                    <a:moveTo>
                      <a:pt x="0" y="6"/>
                    </a:moveTo>
                    <a:lnTo>
                      <a:pt x="14" y="0"/>
                    </a:lnTo>
                    <a:lnTo>
                      <a:pt x="14" y="48"/>
                    </a:lnTo>
                    <a:lnTo>
                      <a:pt x="14" y="52"/>
                    </a:lnTo>
                    <a:lnTo>
                      <a:pt x="16" y="56"/>
                    </a:lnTo>
                    <a:lnTo>
                      <a:pt x="16" y="58"/>
                    </a:lnTo>
                    <a:lnTo>
                      <a:pt x="18" y="58"/>
                    </a:lnTo>
                    <a:lnTo>
                      <a:pt x="22" y="58"/>
                    </a:lnTo>
                    <a:lnTo>
                      <a:pt x="0" y="58"/>
                    </a:lnTo>
                    <a:lnTo>
                      <a:pt x="4" y="58"/>
                    </a:lnTo>
                    <a:lnTo>
                      <a:pt x="6" y="58"/>
                    </a:lnTo>
                    <a:lnTo>
                      <a:pt x="6" y="56"/>
                    </a:lnTo>
                    <a:lnTo>
                      <a:pt x="8" y="56"/>
                    </a:lnTo>
                    <a:lnTo>
                      <a:pt x="8" y="54"/>
                    </a:lnTo>
                    <a:lnTo>
                      <a:pt x="8" y="48"/>
                    </a:lnTo>
                    <a:lnTo>
                      <a:pt x="8" y="16"/>
                    </a:lnTo>
                    <a:lnTo>
                      <a:pt x="8" y="10"/>
                    </a:lnTo>
                    <a:lnTo>
                      <a:pt x="8" y="8"/>
                    </a:lnTo>
                    <a:lnTo>
                      <a:pt x="6" y="6"/>
                    </a:lnTo>
                    <a:lnTo>
                      <a:pt x="4" y="6"/>
                    </a:lnTo>
                    <a:lnTo>
                      <a:pt x="2" y="6"/>
                    </a:lnTo>
                    <a:lnTo>
                      <a:pt x="0" y="6"/>
                    </a:lnTo>
                    <a:close/>
                  </a:path>
                </a:pathLst>
              </a:custGeom>
              <a:solidFill>
                <a:srgbClr val="000000"/>
              </a:solidFill>
              <a:ln w="0">
                <a:solidFill>
                  <a:srgbClr val="000000"/>
                </a:solidFill>
                <a:round/>
                <a:headEnd/>
                <a:tailEnd/>
              </a:ln>
            </p:spPr>
            <p:txBody>
              <a:bodyPr/>
              <a:lstStyle/>
              <a:p>
                <a:endParaRPr lang="en-CA"/>
              </a:p>
            </p:txBody>
          </p:sp>
          <p:sp>
            <p:nvSpPr>
              <p:cNvPr id="22868" name="Freeform 60"/>
              <p:cNvSpPr>
                <a:spLocks/>
              </p:cNvSpPr>
              <p:nvPr/>
            </p:nvSpPr>
            <p:spPr bwMode="auto">
              <a:xfrm>
                <a:off x="2974" y="2246"/>
                <a:ext cx="34" cy="60"/>
              </a:xfrm>
              <a:custGeom>
                <a:avLst/>
                <a:gdLst>
                  <a:gd name="T0" fmla="*/ 4 w 34"/>
                  <a:gd name="T1" fmla="*/ 6 h 60"/>
                  <a:gd name="T2" fmla="*/ 12 w 34"/>
                  <a:gd name="T3" fmla="*/ 0 h 60"/>
                  <a:gd name="T4" fmla="*/ 24 w 34"/>
                  <a:gd name="T5" fmla="*/ 0 h 60"/>
                  <a:gd name="T6" fmla="*/ 30 w 34"/>
                  <a:gd name="T7" fmla="*/ 8 h 60"/>
                  <a:gd name="T8" fmla="*/ 30 w 34"/>
                  <a:gd name="T9" fmla="*/ 16 h 60"/>
                  <a:gd name="T10" fmla="*/ 22 w 34"/>
                  <a:gd name="T11" fmla="*/ 24 h 60"/>
                  <a:gd name="T12" fmla="*/ 30 w 34"/>
                  <a:gd name="T13" fmla="*/ 30 h 60"/>
                  <a:gd name="T14" fmla="*/ 34 w 34"/>
                  <a:gd name="T15" fmla="*/ 40 h 60"/>
                  <a:gd name="T16" fmla="*/ 28 w 34"/>
                  <a:gd name="T17" fmla="*/ 52 h 60"/>
                  <a:gd name="T18" fmla="*/ 18 w 34"/>
                  <a:gd name="T19" fmla="*/ 58 h 60"/>
                  <a:gd name="T20" fmla="*/ 6 w 34"/>
                  <a:gd name="T21" fmla="*/ 60 h 60"/>
                  <a:gd name="T22" fmla="*/ 2 w 34"/>
                  <a:gd name="T23" fmla="*/ 56 h 60"/>
                  <a:gd name="T24" fmla="*/ 0 w 34"/>
                  <a:gd name="T25" fmla="*/ 54 h 60"/>
                  <a:gd name="T26" fmla="*/ 2 w 34"/>
                  <a:gd name="T27" fmla="*/ 52 h 60"/>
                  <a:gd name="T28" fmla="*/ 6 w 34"/>
                  <a:gd name="T29" fmla="*/ 52 h 60"/>
                  <a:gd name="T30" fmla="*/ 8 w 34"/>
                  <a:gd name="T31" fmla="*/ 54 h 60"/>
                  <a:gd name="T32" fmla="*/ 12 w 34"/>
                  <a:gd name="T33" fmla="*/ 56 h 60"/>
                  <a:gd name="T34" fmla="*/ 14 w 34"/>
                  <a:gd name="T35" fmla="*/ 56 h 60"/>
                  <a:gd name="T36" fmla="*/ 20 w 34"/>
                  <a:gd name="T37" fmla="*/ 56 h 60"/>
                  <a:gd name="T38" fmla="*/ 26 w 34"/>
                  <a:gd name="T39" fmla="*/ 48 h 60"/>
                  <a:gd name="T40" fmla="*/ 26 w 34"/>
                  <a:gd name="T41" fmla="*/ 42 h 60"/>
                  <a:gd name="T42" fmla="*/ 24 w 34"/>
                  <a:gd name="T43" fmla="*/ 36 h 60"/>
                  <a:gd name="T44" fmla="*/ 22 w 34"/>
                  <a:gd name="T45" fmla="*/ 32 h 60"/>
                  <a:gd name="T46" fmla="*/ 16 w 34"/>
                  <a:gd name="T47" fmla="*/ 30 h 60"/>
                  <a:gd name="T48" fmla="*/ 10 w 34"/>
                  <a:gd name="T49" fmla="*/ 30 h 60"/>
                  <a:gd name="T50" fmla="*/ 14 w 34"/>
                  <a:gd name="T51" fmla="*/ 28 h 60"/>
                  <a:gd name="T52" fmla="*/ 20 w 34"/>
                  <a:gd name="T53" fmla="*/ 24 h 60"/>
                  <a:gd name="T54" fmla="*/ 24 w 34"/>
                  <a:gd name="T55" fmla="*/ 18 h 60"/>
                  <a:gd name="T56" fmla="*/ 24 w 34"/>
                  <a:gd name="T57" fmla="*/ 10 h 60"/>
                  <a:gd name="T58" fmla="*/ 18 w 34"/>
                  <a:gd name="T59" fmla="*/ 6 h 60"/>
                  <a:gd name="T60" fmla="*/ 10 w 34"/>
                  <a:gd name="T61" fmla="*/ 6 h 60"/>
                  <a:gd name="T62" fmla="*/ 4 w 34"/>
                  <a:gd name="T63" fmla="*/ 12 h 6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4"/>
                  <a:gd name="T97" fmla="*/ 0 h 60"/>
                  <a:gd name="T98" fmla="*/ 34 w 34"/>
                  <a:gd name="T99" fmla="*/ 60 h 6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4" h="60">
                    <a:moveTo>
                      <a:pt x="2" y="12"/>
                    </a:moveTo>
                    <a:lnTo>
                      <a:pt x="4" y="6"/>
                    </a:lnTo>
                    <a:lnTo>
                      <a:pt x="8" y="2"/>
                    </a:lnTo>
                    <a:lnTo>
                      <a:pt x="12" y="0"/>
                    </a:lnTo>
                    <a:lnTo>
                      <a:pt x="18" y="0"/>
                    </a:lnTo>
                    <a:lnTo>
                      <a:pt x="24" y="0"/>
                    </a:lnTo>
                    <a:lnTo>
                      <a:pt x="28" y="4"/>
                    </a:lnTo>
                    <a:lnTo>
                      <a:pt x="30" y="8"/>
                    </a:lnTo>
                    <a:lnTo>
                      <a:pt x="30" y="12"/>
                    </a:lnTo>
                    <a:lnTo>
                      <a:pt x="30" y="16"/>
                    </a:lnTo>
                    <a:lnTo>
                      <a:pt x="28" y="20"/>
                    </a:lnTo>
                    <a:lnTo>
                      <a:pt x="22" y="24"/>
                    </a:lnTo>
                    <a:lnTo>
                      <a:pt x="28" y="26"/>
                    </a:lnTo>
                    <a:lnTo>
                      <a:pt x="30" y="30"/>
                    </a:lnTo>
                    <a:lnTo>
                      <a:pt x="32" y="34"/>
                    </a:lnTo>
                    <a:lnTo>
                      <a:pt x="34" y="40"/>
                    </a:lnTo>
                    <a:lnTo>
                      <a:pt x="32" y="46"/>
                    </a:lnTo>
                    <a:lnTo>
                      <a:pt x="28" y="52"/>
                    </a:lnTo>
                    <a:lnTo>
                      <a:pt x="24" y="56"/>
                    </a:lnTo>
                    <a:lnTo>
                      <a:pt x="18" y="58"/>
                    </a:lnTo>
                    <a:lnTo>
                      <a:pt x="10" y="60"/>
                    </a:lnTo>
                    <a:lnTo>
                      <a:pt x="6" y="60"/>
                    </a:lnTo>
                    <a:lnTo>
                      <a:pt x="2" y="58"/>
                    </a:lnTo>
                    <a:lnTo>
                      <a:pt x="2" y="56"/>
                    </a:lnTo>
                    <a:lnTo>
                      <a:pt x="0" y="56"/>
                    </a:lnTo>
                    <a:lnTo>
                      <a:pt x="0" y="54"/>
                    </a:lnTo>
                    <a:lnTo>
                      <a:pt x="2" y="54"/>
                    </a:lnTo>
                    <a:lnTo>
                      <a:pt x="2" y="52"/>
                    </a:lnTo>
                    <a:lnTo>
                      <a:pt x="4" y="52"/>
                    </a:lnTo>
                    <a:lnTo>
                      <a:pt x="6" y="52"/>
                    </a:lnTo>
                    <a:lnTo>
                      <a:pt x="8" y="54"/>
                    </a:lnTo>
                    <a:lnTo>
                      <a:pt x="10" y="54"/>
                    </a:lnTo>
                    <a:lnTo>
                      <a:pt x="12" y="56"/>
                    </a:lnTo>
                    <a:lnTo>
                      <a:pt x="14" y="56"/>
                    </a:lnTo>
                    <a:lnTo>
                      <a:pt x="16" y="56"/>
                    </a:lnTo>
                    <a:lnTo>
                      <a:pt x="20" y="56"/>
                    </a:lnTo>
                    <a:lnTo>
                      <a:pt x="24" y="52"/>
                    </a:lnTo>
                    <a:lnTo>
                      <a:pt x="26" y="48"/>
                    </a:lnTo>
                    <a:lnTo>
                      <a:pt x="28" y="44"/>
                    </a:lnTo>
                    <a:lnTo>
                      <a:pt x="26" y="42"/>
                    </a:lnTo>
                    <a:lnTo>
                      <a:pt x="26" y="38"/>
                    </a:lnTo>
                    <a:lnTo>
                      <a:pt x="24" y="36"/>
                    </a:lnTo>
                    <a:lnTo>
                      <a:pt x="24" y="34"/>
                    </a:lnTo>
                    <a:lnTo>
                      <a:pt x="22" y="32"/>
                    </a:lnTo>
                    <a:lnTo>
                      <a:pt x="18" y="32"/>
                    </a:lnTo>
                    <a:lnTo>
                      <a:pt x="16" y="30"/>
                    </a:lnTo>
                    <a:lnTo>
                      <a:pt x="12" y="30"/>
                    </a:lnTo>
                    <a:lnTo>
                      <a:pt x="10" y="30"/>
                    </a:lnTo>
                    <a:lnTo>
                      <a:pt x="10" y="28"/>
                    </a:lnTo>
                    <a:lnTo>
                      <a:pt x="14" y="28"/>
                    </a:lnTo>
                    <a:lnTo>
                      <a:pt x="18" y="26"/>
                    </a:lnTo>
                    <a:lnTo>
                      <a:pt x="20" y="24"/>
                    </a:lnTo>
                    <a:lnTo>
                      <a:pt x="22" y="22"/>
                    </a:lnTo>
                    <a:lnTo>
                      <a:pt x="24" y="18"/>
                    </a:lnTo>
                    <a:lnTo>
                      <a:pt x="24" y="14"/>
                    </a:lnTo>
                    <a:lnTo>
                      <a:pt x="24" y="10"/>
                    </a:lnTo>
                    <a:lnTo>
                      <a:pt x="22" y="8"/>
                    </a:lnTo>
                    <a:lnTo>
                      <a:pt x="18" y="6"/>
                    </a:lnTo>
                    <a:lnTo>
                      <a:pt x="14" y="4"/>
                    </a:lnTo>
                    <a:lnTo>
                      <a:pt x="10" y="6"/>
                    </a:lnTo>
                    <a:lnTo>
                      <a:pt x="6" y="8"/>
                    </a:lnTo>
                    <a:lnTo>
                      <a:pt x="4" y="12"/>
                    </a:lnTo>
                    <a:lnTo>
                      <a:pt x="2" y="12"/>
                    </a:lnTo>
                    <a:close/>
                  </a:path>
                </a:pathLst>
              </a:custGeom>
              <a:solidFill>
                <a:srgbClr val="000000"/>
              </a:solidFill>
              <a:ln w="0">
                <a:solidFill>
                  <a:srgbClr val="000000"/>
                </a:solidFill>
                <a:round/>
                <a:headEnd/>
                <a:tailEnd/>
              </a:ln>
            </p:spPr>
            <p:txBody>
              <a:bodyPr/>
              <a:lstStyle/>
              <a:p>
                <a:endParaRPr lang="en-CA"/>
              </a:p>
            </p:txBody>
          </p:sp>
          <p:sp>
            <p:nvSpPr>
              <p:cNvPr id="22869" name="Rectangle 61"/>
              <p:cNvSpPr>
                <a:spLocks noChangeArrowheads="1"/>
              </p:cNvSpPr>
              <p:nvPr/>
            </p:nvSpPr>
            <p:spPr bwMode="auto">
              <a:xfrm>
                <a:off x="3080" y="2232"/>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870" name="Freeform 62"/>
              <p:cNvSpPr>
                <a:spLocks noEditPoints="1"/>
              </p:cNvSpPr>
              <p:nvPr/>
            </p:nvSpPr>
            <p:spPr bwMode="auto">
              <a:xfrm>
                <a:off x="3226" y="2246"/>
                <a:ext cx="36" cy="60"/>
              </a:xfrm>
              <a:custGeom>
                <a:avLst/>
                <a:gdLst>
                  <a:gd name="T0" fmla="*/ 0 w 36"/>
                  <a:gd name="T1" fmla="*/ 30 h 60"/>
                  <a:gd name="T2" fmla="*/ 0 w 36"/>
                  <a:gd name="T3" fmla="*/ 20 h 60"/>
                  <a:gd name="T4" fmla="*/ 2 w 36"/>
                  <a:gd name="T5" fmla="*/ 12 h 60"/>
                  <a:gd name="T6" fmla="*/ 6 w 36"/>
                  <a:gd name="T7" fmla="*/ 6 h 60"/>
                  <a:gd name="T8" fmla="*/ 10 w 36"/>
                  <a:gd name="T9" fmla="*/ 2 h 60"/>
                  <a:gd name="T10" fmla="*/ 14 w 36"/>
                  <a:gd name="T11" fmla="*/ 0 h 60"/>
                  <a:gd name="T12" fmla="*/ 18 w 36"/>
                  <a:gd name="T13" fmla="*/ 0 h 60"/>
                  <a:gd name="T14" fmla="*/ 22 w 36"/>
                  <a:gd name="T15" fmla="*/ 0 h 60"/>
                  <a:gd name="T16" fmla="*/ 26 w 36"/>
                  <a:gd name="T17" fmla="*/ 2 h 60"/>
                  <a:gd name="T18" fmla="*/ 30 w 36"/>
                  <a:gd name="T19" fmla="*/ 6 h 60"/>
                  <a:gd name="T20" fmla="*/ 34 w 36"/>
                  <a:gd name="T21" fmla="*/ 12 h 60"/>
                  <a:gd name="T22" fmla="*/ 36 w 36"/>
                  <a:gd name="T23" fmla="*/ 20 h 60"/>
                  <a:gd name="T24" fmla="*/ 36 w 36"/>
                  <a:gd name="T25" fmla="*/ 30 h 60"/>
                  <a:gd name="T26" fmla="*/ 36 w 36"/>
                  <a:gd name="T27" fmla="*/ 38 h 60"/>
                  <a:gd name="T28" fmla="*/ 34 w 36"/>
                  <a:gd name="T29" fmla="*/ 46 h 60"/>
                  <a:gd name="T30" fmla="*/ 30 w 36"/>
                  <a:gd name="T31" fmla="*/ 52 h 60"/>
                  <a:gd name="T32" fmla="*/ 26 w 36"/>
                  <a:gd name="T33" fmla="*/ 56 h 60"/>
                  <a:gd name="T34" fmla="*/ 22 w 36"/>
                  <a:gd name="T35" fmla="*/ 58 h 60"/>
                  <a:gd name="T36" fmla="*/ 18 w 36"/>
                  <a:gd name="T37" fmla="*/ 60 h 60"/>
                  <a:gd name="T38" fmla="*/ 12 w 36"/>
                  <a:gd name="T39" fmla="*/ 58 h 60"/>
                  <a:gd name="T40" fmla="*/ 8 w 36"/>
                  <a:gd name="T41" fmla="*/ 56 h 60"/>
                  <a:gd name="T42" fmla="*/ 4 w 36"/>
                  <a:gd name="T43" fmla="*/ 50 h 60"/>
                  <a:gd name="T44" fmla="*/ 0 w 36"/>
                  <a:gd name="T45" fmla="*/ 40 h 60"/>
                  <a:gd name="T46" fmla="*/ 0 w 36"/>
                  <a:gd name="T47" fmla="*/ 30 h 60"/>
                  <a:gd name="T48" fmla="*/ 8 w 36"/>
                  <a:gd name="T49" fmla="*/ 32 h 60"/>
                  <a:gd name="T50" fmla="*/ 8 w 36"/>
                  <a:gd name="T51" fmla="*/ 42 h 60"/>
                  <a:gd name="T52" fmla="*/ 10 w 36"/>
                  <a:gd name="T53" fmla="*/ 50 h 60"/>
                  <a:gd name="T54" fmla="*/ 12 w 36"/>
                  <a:gd name="T55" fmla="*/ 54 h 60"/>
                  <a:gd name="T56" fmla="*/ 16 w 36"/>
                  <a:gd name="T57" fmla="*/ 56 h 60"/>
                  <a:gd name="T58" fmla="*/ 18 w 36"/>
                  <a:gd name="T59" fmla="*/ 56 h 60"/>
                  <a:gd name="T60" fmla="*/ 20 w 36"/>
                  <a:gd name="T61" fmla="*/ 56 h 60"/>
                  <a:gd name="T62" fmla="*/ 22 w 36"/>
                  <a:gd name="T63" fmla="*/ 54 h 60"/>
                  <a:gd name="T64" fmla="*/ 24 w 36"/>
                  <a:gd name="T65" fmla="*/ 52 h 60"/>
                  <a:gd name="T66" fmla="*/ 26 w 36"/>
                  <a:gd name="T67" fmla="*/ 48 h 60"/>
                  <a:gd name="T68" fmla="*/ 28 w 36"/>
                  <a:gd name="T69" fmla="*/ 40 h 60"/>
                  <a:gd name="T70" fmla="*/ 28 w 36"/>
                  <a:gd name="T71" fmla="*/ 28 h 60"/>
                  <a:gd name="T72" fmla="*/ 28 w 36"/>
                  <a:gd name="T73" fmla="*/ 18 h 60"/>
                  <a:gd name="T74" fmla="*/ 26 w 36"/>
                  <a:gd name="T75" fmla="*/ 10 h 60"/>
                  <a:gd name="T76" fmla="*/ 24 w 36"/>
                  <a:gd name="T77" fmla="*/ 6 h 60"/>
                  <a:gd name="T78" fmla="*/ 22 w 36"/>
                  <a:gd name="T79" fmla="*/ 4 h 60"/>
                  <a:gd name="T80" fmla="*/ 20 w 36"/>
                  <a:gd name="T81" fmla="*/ 2 h 60"/>
                  <a:gd name="T82" fmla="*/ 18 w 36"/>
                  <a:gd name="T83" fmla="*/ 2 h 60"/>
                  <a:gd name="T84" fmla="*/ 16 w 36"/>
                  <a:gd name="T85" fmla="*/ 2 h 60"/>
                  <a:gd name="T86" fmla="*/ 14 w 36"/>
                  <a:gd name="T87" fmla="*/ 4 h 60"/>
                  <a:gd name="T88" fmla="*/ 10 w 36"/>
                  <a:gd name="T89" fmla="*/ 10 h 60"/>
                  <a:gd name="T90" fmla="*/ 10 w 36"/>
                  <a:gd name="T91" fmla="*/ 16 h 60"/>
                  <a:gd name="T92" fmla="*/ 8 w 36"/>
                  <a:gd name="T93" fmla="*/ 24 h 60"/>
                  <a:gd name="T94" fmla="*/ 8 w 36"/>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0" y="20"/>
                    </a:lnTo>
                    <a:lnTo>
                      <a:pt x="2" y="12"/>
                    </a:lnTo>
                    <a:lnTo>
                      <a:pt x="6" y="6"/>
                    </a:lnTo>
                    <a:lnTo>
                      <a:pt x="10" y="2"/>
                    </a:lnTo>
                    <a:lnTo>
                      <a:pt x="14" y="0"/>
                    </a:lnTo>
                    <a:lnTo>
                      <a:pt x="18" y="0"/>
                    </a:lnTo>
                    <a:lnTo>
                      <a:pt x="22" y="0"/>
                    </a:lnTo>
                    <a:lnTo>
                      <a:pt x="26" y="2"/>
                    </a:lnTo>
                    <a:lnTo>
                      <a:pt x="30" y="6"/>
                    </a:lnTo>
                    <a:lnTo>
                      <a:pt x="34" y="12"/>
                    </a:lnTo>
                    <a:lnTo>
                      <a:pt x="36" y="20"/>
                    </a:lnTo>
                    <a:lnTo>
                      <a:pt x="36" y="30"/>
                    </a:lnTo>
                    <a:lnTo>
                      <a:pt x="36" y="38"/>
                    </a:lnTo>
                    <a:lnTo>
                      <a:pt x="34" y="46"/>
                    </a:lnTo>
                    <a:lnTo>
                      <a:pt x="30" y="52"/>
                    </a:lnTo>
                    <a:lnTo>
                      <a:pt x="26" y="56"/>
                    </a:lnTo>
                    <a:lnTo>
                      <a:pt x="22" y="58"/>
                    </a:lnTo>
                    <a:lnTo>
                      <a:pt x="18" y="60"/>
                    </a:lnTo>
                    <a:lnTo>
                      <a:pt x="12" y="58"/>
                    </a:lnTo>
                    <a:lnTo>
                      <a:pt x="8" y="56"/>
                    </a:lnTo>
                    <a:lnTo>
                      <a:pt x="4" y="50"/>
                    </a:lnTo>
                    <a:lnTo>
                      <a:pt x="0" y="40"/>
                    </a:lnTo>
                    <a:lnTo>
                      <a:pt x="0" y="30"/>
                    </a:lnTo>
                    <a:close/>
                    <a:moveTo>
                      <a:pt x="8" y="32"/>
                    </a:moveTo>
                    <a:lnTo>
                      <a:pt x="8" y="42"/>
                    </a:lnTo>
                    <a:lnTo>
                      <a:pt x="10" y="50"/>
                    </a:lnTo>
                    <a:lnTo>
                      <a:pt x="12" y="54"/>
                    </a:lnTo>
                    <a:lnTo>
                      <a:pt x="16" y="56"/>
                    </a:lnTo>
                    <a:lnTo>
                      <a:pt x="18" y="56"/>
                    </a:lnTo>
                    <a:lnTo>
                      <a:pt x="20" y="56"/>
                    </a:lnTo>
                    <a:lnTo>
                      <a:pt x="22" y="54"/>
                    </a:lnTo>
                    <a:lnTo>
                      <a:pt x="24" y="52"/>
                    </a:lnTo>
                    <a:lnTo>
                      <a:pt x="26" y="48"/>
                    </a:lnTo>
                    <a:lnTo>
                      <a:pt x="28" y="40"/>
                    </a:lnTo>
                    <a:lnTo>
                      <a:pt x="28" y="28"/>
                    </a:lnTo>
                    <a:lnTo>
                      <a:pt x="28" y="18"/>
                    </a:lnTo>
                    <a:lnTo>
                      <a:pt x="26" y="10"/>
                    </a:lnTo>
                    <a:lnTo>
                      <a:pt x="24" y="6"/>
                    </a:lnTo>
                    <a:lnTo>
                      <a:pt x="22" y="4"/>
                    </a:lnTo>
                    <a:lnTo>
                      <a:pt x="20" y="2"/>
                    </a:lnTo>
                    <a:lnTo>
                      <a:pt x="18" y="2"/>
                    </a:lnTo>
                    <a:lnTo>
                      <a:pt x="16" y="2"/>
                    </a:lnTo>
                    <a:lnTo>
                      <a:pt x="14" y="4"/>
                    </a:lnTo>
                    <a:lnTo>
                      <a:pt x="10" y="10"/>
                    </a:lnTo>
                    <a:lnTo>
                      <a:pt x="10" y="16"/>
                    </a:lnTo>
                    <a:lnTo>
                      <a:pt x="8" y="24"/>
                    </a:lnTo>
                    <a:lnTo>
                      <a:pt x="8" y="32"/>
                    </a:lnTo>
                    <a:close/>
                  </a:path>
                </a:pathLst>
              </a:custGeom>
              <a:solidFill>
                <a:srgbClr val="000000"/>
              </a:solidFill>
              <a:ln w="0">
                <a:solidFill>
                  <a:srgbClr val="000000"/>
                </a:solidFill>
                <a:round/>
                <a:headEnd/>
                <a:tailEnd/>
              </a:ln>
            </p:spPr>
            <p:txBody>
              <a:bodyPr/>
              <a:lstStyle/>
              <a:p>
                <a:endParaRPr lang="en-CA"/>
              </a:p>
            </p:txBody>
          </p:sp>
          <p:sp>
            <p:nvSpPr>
              <p:cNvPr id="22871" name="Rectangle 63"/>
              <p:cNvSpPr>
                <a:spLocks noChangeArrowheads="1"/>
              </p:cNvSpPr>
              <p:nvPr/>
            </p:nvSpPr>
            <p:spPr bwMode="auto">
              <a:xfrm>
                <a:off x="3528" y="2232"/>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872" name="Freeform 64"/>
              <p:cNvSpPr>
                <a:spLocks noEditPoints="1"/>
              </p:cNvSpPr>
              <p:nvPr/>
            </p:nvSpPr>
            <p:spPr bwMode="auto">
              <a:xfrm>
                <a:off x="3670" y="2246"/>
                <a:ext cx="36" cy="60"/>
              </a:xfrm>
              <a:custGeom>
                <a:avLst/>
                <a:gdLst>
                  <a:gd name="T0" fmla="*/ 0 w 36"/>
                  <a:gd name="T1" fmla="*/ 30 h 60"/>
                  <a:gd name="T2" fmla="*/ 0 w 36"/>
                  <a:gd name="T3" fmla="*/ 20 h 60"/>
                  <a:gd name="T4" fmla="*/ 2 w 36"/>
                  <a:gd name="T5" fmla="*/ 12 h 60"/>
                  <a:gd name="T6" fmla="*/ 6 w 36"/>
                  <a:gd name="T7" fmla="*/ 6 h 60"/>
                  <a:gd name="T8" fmla="*/ 10 w 36"/>
                  <a:gd name="T9" fmla="*/ 2 h 60"/>
                  <a:gd name="T10" fmla="*/ 14 w 36"/>
                  <a:gd name="T11" fmla="*/ 0 h 60"/>
                  <a:gd name="T12" fmla="*/ 18 w 36"/>
                  <a:gd name="T13" fmla="*/ 0 h 60"/>
                  <a:gd name="T14" fmla="*/ 22 w 36"/>
                  <a:gd name="T15" fmla="*/ 0 h 60"/>
                  <a:gd name="T16" fmla="*/ 26 w 36"/>
                  <a:gd name="T17" fmla="*/ 2 h 60"/>
                  <a:gd name="T18" fmla="*/ 30 w 36"/>
                  <a:gd name="T19" fmla="*/ 6 h 60"/>
                  <a:gd name="T20" fmla="*/ 34 w 36"/>
                  <a:gd name="T21" fmla="*/ 12 h 60"/>
                  <a:gd name="T22" fmla="*/ 36 w 36"/>
                  <a:gd name="T23" fmla="*/ 20 h 60"/>
                  <a:gd name="T24" fmla="*/ 36 w 36"/>
                  <a:gd name="T25" fmla="*/ 30 h 60"/>
                  <a:gd name="T26" fmla="*/ 36 w 36"/>
                  <a:gd name="T27" fmla="*/ 38 h 60"/>
                  <a:gd name="T28" fmla="*/ 34 w 36"/>
                  <a:gd name="T29" fmla="*/ 46 h 60"/>
                  <a:gd name="T30" fmla="*/ 30 w 36"/>
                  <a:gd name="T31" fmla="*/ 52 h 60"/>
                  <a:gd name="T32" fmla="*/ 26 w 36"/>
                  <a:gd name="T33" fmla="*/ 56 h 60"/>
                  <a:gd name="T34" fmla="*/ 22 w 36"/>
                  <a:gd name="T35" fmla="*/ 58 h 60"/>
                  <a:gd name="T36" fmla="*/ 18 w 36"/>
                  <a:gd name="T37" fmla="*/ 60 h 60"/>
                  <a:gd name="T38" fmla="*/ 12 w 36"/>
                  <a:gd name="T39" fmla="*/ 58 h 60"/>
                  <a:gd name="T40" fmla="*/ 8 w 36"/>
                  <a:gd name="T41" fmla="*/ 56 h 60"/>
                  <a:gd name="T42" fmla="*/ 4 w 36"/>
                  <a:gd name="T43" fmla="*/ 50 h 60"/>
                  <a:gd name="T44" fmla="*/ 2 w 36"/>
                  <a:gd name="T45" fmla="*/ 40 h 60"/>
                  <a:gd name="T46" fmla="*/ 0 w 36"/>
                  <a:gd name="T47" fmla="*/ 30 h 60"/>
                  <a:gd name="T48" fmla="*/ 8 w 36"/>
                  <a:gd name="T49" fmla="*/ 32 h 60"/>
                  <a:gd name="T50" fmla="*/ 8 w 36"/>
                  <a:gd name="T51" fmla="*/ 42 h 60"/>
                  <a:gd name="T52" fmla="*/ 12 w 36"/>
                  <a:gd name="T53" fmla="*/ 50 h 60"/>
                  <a:gd name="T54" fmla="*/ 12 w 36"/>
                  <a:gd name="T55" fmla="*/ 54 h 60"/>
                  <a:gd name="T56" fmla="*/ 16 w 36"/>
                  <a:gd name="T57" fmla="*/ 56 h 60"/>
                  <a:gd name="T58" fmla="*/ 18 w 36"/>
                  <a:gd name="T59" fmla="*/ 56 h 60"/>
                  <a:gd name="T60" fmla="*/ 20 w 36"/>
                  <a:gd name="T61" fmla="*/ 56 h 60"/>
                  <a:gd name="T62" fmla="*/ 22 w 36"/>
                  <a:gd name="T63" fmla="*/ 54 h 60"/>
                  <a:gd name="T64" fmla="*/ 24 w 36"/>
                  <a:gd name="T65" fmla="*/ 52 h 60"/>
                  <a:gd name="T66" fmla="*/ 26 w 36"/>
                  <a:gd name="T67" fmla="*/ 48 h 60"/>
                  <a:gd name="T68" fmla="*/ 28 w 36"/>
                  <a:gd name="T69" fmla="*/ 40 h 60"/>
                  <a:gd name="T70" fmla="*/ 28 w 36"/>
                  <a:gd name="T71" fmla="*/ 28 h 60"/>
                  <a:gd name="T72" fmla="*/ 28 w 36"/>
                  <a:gd name="T73" fmla="*/ 18 h 60"/>
                  <a:gd name="T74" fmla="*/ 26 w 36"/>
                  <a:gd name="T75" fmla="*/ 10 h 60"/>
                  <a:gd name="T76" fmla="*/ 24 w 36"/>
                  <a:gd name="T77" fmla="*/ 6 h 60"/>
                  <a:gd name="T78" fmla="*/ 22 w 36"/>
                  <a:gd name="T79" fmla="*/ 4 h 60"/>
                  <a:gd name="T80" fmla="*/ 20 w 36"/>
                  <a:gd name="T81" fmla="*/ 2 h 60"/>
                  <a:gd name="T82" fmla="*/ 18 w 36"/>
                  <a:gd name="T83" fmla="*/ 2 h 60"/>
                  <a:gd name="T84" fmla="*/ 16 w 36"/>
                  <a:gd name="T85" fmla="*/ 2 h 60"/>
                  <a:gd name="T86" fmla="*/ 14 w 36"/>
                  <a:gd name="T87" fmla="*/ 4 h 60"/>
                  <a:gd name="T88" fmla="*/ 10 w 36"/>
                  <a:gd name="T89" fmla="*/ 10 h 60"/>
                  <a:gd name="T90" fmla="*/ 10 w 36"/>
                  <a:gd name="T91" fmla="*/ 16 h 60"/>
                  <a:gd name="T92" fmla="*/ 8 w 36"/>
                  <a:gd name="T93" fmla="*/ 24 h 60"/>
                  <a:gd name="T94" fmla="*/ 8 w 36"/>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0" y="20"/>
                    </a:lnTo>
                    <a:lnTo>
                      <a:pt x="2" y="12"/>
                    </a:lnTo>
                    <a:lnTo>
                      <a:pt x="6" y="6"/>
                    </a:lnTo>
                    <a:lnTo>
                      <a:pt x="10" y="2"/>
                    </a:lnTo>
                    <a:lnTo>
                      <a:pt x="14" y="0"/>
                    </a:lnTo>
                    <a:lnTo>
                      <a:pt x="18" y="0"/>
                    </a:lnTo>
                    <a:lnTo>
                      <a:pt x="22" y="0"/>
                    </a:lnTo>
                    <a:lnTo>
                      <a:pt x="26" y="2"/>
                    </a:lnTo>
                    <a:lnTo>
                      <a:pt x="30" y="6"/>
                    </a:lnTo>
                    <a:lnTo>
                      <a:pt x="34" y="12"/>
                    </a:lnTo>
                    <a:lnTo>
                      <a:pt x="36" y="20"/>
                    </a:lnTo>
                    <a:lnTo>
                      <a:pt x="36" y="30"/>
                    </a:lnTo>
                    <a:lnTo>
                      <a:pt x="36" y="38"/>
                    </a:lnTo>
                    <a:lnTo>
                      <a:pt x="34" y="46"/>
                    </a:lnTo>
                    <a:lnTo>
                      <a:pt x="30" y="52"/>
                    </a:lnTo>
                    <a:lnTo>
                      <a:pt x="26" y="56"/>
                    </a:lnTo>
                    <a:lnTo>
                      <a:pt x="22" y="58"/>
                    </a:lnTo>
                    <a:lnTo>
                      <a:pt x="18" y="60"/>
                    </a:lnTo>
                    <a:lnTo>
                      <a:pt x="12" y="58"/>
                    </a:lnTo>
                    <a:lnTo>
                      <a:pt x="8" y="56"/>
                    </a:lnTo>
                    <a:lnTo>
                      <a:pt x="4" y="50"/>
                    </a:lnTo>
                    <a:lnTo>
                      <a:pt x="2" y="40"/>
                    </a:lnTo>
                    <a:lnTo>
                      <a:pt x="0" y="30"/>
                    </a:lnTo>
                    <a:close/>
                    <a:moveTo>
                      <a:pt x="8" y="32"/>
                    </a:moveTo>
                    <a:lnTo>
                      <a:pt x="8" y="42"/>
                    </a:lnTo>
                    <a:lnTo>
                      <a:pt x="12" y="50"/>
                    </a:lnTo>
                    <a:lnTo>
                      <a:pt x="12" y="54"/>
                    </a:lnTo>
                    <a:lnTo>
                      <a:pt x="16" y="56"/>
                    </a:lnTo>
                    <a:lnTo>
                      <a:pt x="18" y="56"/>
                    </a:lnTo>
                    <a:lnTo>
                      <a:pt x="20" y="56"/>
                    </a:lnTo>
                    <a:lnTo>
                      <a:pt x="22" y="54"/>
                    </a:lnTo>
                    <a:lnTo>
                      <a:pt x="24" y="52"/>
                    </a:lnTo>
                    <a:lnTo>
                      <a:pt x="26" y="48"/>
                    </a:lnTo>
                    <a:lnTo>
                      <a:pt x="28" y="40"/>
                    </a:lnTo>
                    <a:lnTo>
                      <a:pt x="28" y="28"/>
                    </a:lnTo>
                    <a:lnTo>
                      <a:pt x="28" y="18"/>
                    </a:lnTo>
                    <a:lnTo>
                      <a:pt x="26" y="10"/>
                    </a:lnTo>
                    <a:lnTo>
                      <a:pt x="24" y="6"/>
                    </a:lnTo>
                    <a:lnTo>
                      <a:pt x="22" y="4"/>
                    </a:lnTo>
                    <a:lnTo>
                      <a:pt x="20" y="2"/>
                    </a:lnTo>
                    <a:lnTo>
                      <a:pt x="18" y="2"/>
                    </a:lnTo>
                    <a:lnTo>
                      <a:pt x="16" y="2"/>
                    </a:lnTo>
                    <a:lnTo>
                      <a:pt x="14" y="4"/>
                    </a:lnTo>
                    <a:lnTo>
                      <a:pt x="10" y="10"/>
                    </a:lnTo>
                    <a:lnTo>
                      <a:pt x="10" y="16"/>
                    </a:lnTo>
                    <a:lnTo>
                      <a:pt x="8" y="24"/>
                    </a:lnTo>
                    <a:lnTo>
                      <a:pt x="8" y="32"/>
                    </a:lnTo>
                    <a:close/>
                  </a:path>
                </a:pathLst>
              </a:custGeom>
              <a:solidFill>
                <a:srgbClr val="000000"/>
              </a:solidFill>
              <a:ln w="0">
                <a:solidFill>
                  <a:srgbClr val="000000"/>
                </a:solidFill>
                <a:round/>
                <a:headEnd/>
                <a:tailEnd/>
              </a:ln>
            </p:spPr>
            <p:txBody>
              <a:bodyPr/>
              <a:lstStyle/>
              <a:p>
                <a:endParaRPr lang="en-CA"/>
              </a:p>
            </p:txBody>
          </p:sp>
          <p:sp>
            <p:nvSpPr>
              <p:cNvPr id="22873" name="Rectangle 65"/>
              <p:cNvSpPr>
                <a:spLocks noChangeArrowheads="1"/>
              </p:cNvSpPr>
              <p:nvPr/>
            </p:nvSpPr>
            <p:spPr bwMode="auto">
              <a:xfrm>
                <a:off x="3848" y="2232"/>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874" name="Freeform 66"/>
              <p:cNvSpPr>
                <a:spLocks noEditPoints="1"/>
              </p:cNvSpPr>
              <p:nvPr/>
            </p:nvSpPr>
            <p:spPr bwMode="auto">
              <a:xfrm>
                <a:off x="3994" y="2246"/>
                <a:ext cx="36" cy="60"/>
              </a:xfrm>
              <a:custGeom>
                <a:avLst/>
                <a:gdLst>
                  <a:gd name="T0" fmla="*/ 0 w 36"/>
                  <a:gd name="T1" fmla="*/ 30 h 60"/>
                  <a:gd name="T2" fmla="*/ 0 w 36"/>
                  <a:gd name="T3" fmla="*/ 20 h 60"/>
                  <a:gd name="T4" fmla="*/ 2 w 36"/>
                  <a:gd name="T5" fmla="*/ 12 h 60"/>
                  <a:gd name="T6" fmla="*/ 6 w 36"/>
                  <a:gd name="T7" fmla="*/ 6 h 60"/>
                  <a:gd name="T8" fmla="*/ 10 w 36"/>
                  <a:gd name="T9" fmla="*/ 2 h 60"/>
                  <a:gd name="T10" fmla="*/ 14 w 36"/>
                  <a:gd name="T11" fmla="*/ 0 h 60"/>
                  <a:gd name="T12" fmla="*/ 18 w 36"/>
                  <a:gd name="T13" fmla="*/ 0 h 60"/>
                  <a:gd name="T14" fmla="*/ 22 w 36"/>
                  <a:gd name="T15" fmla="*/ 0 h 60"/>
                  <a:gd name="T16" fmla="*/ 26 w 36"/>
                  <a:gd name="T17" fmla="*/ 2 h 60"/>
                  <a:gd name="T18" fmla="*/ 30 w 36"/>
                  <a:gd name="T19" fmla="*/ 6 h 60"/>
                  <a:gd name="T20" fmla="*/ 32 w 36"/>
                  <a:gd name="T21" fmla="*/ 12 h 60"/>
                  <a:gd name="T22" fmla="*/ 34 w 36"/>
                  <a:gd name="T23" fmla="*/ 20 h 60"/>
                  <a:gd name="T24" fmla="*/ 36 w 36"/>
                  <a:gd name="T25" fmla="*/ 30 h 60"/>
                  <a:gd name="T26" fmla="*/ 34 w 36"/>
                  <a:gd name="T27" fmla="*/ 38 h 60"/>
                  <a:gd name="T28" fmla="*/ 32 w 36"/>
                  <a:gd name="T29" fmla="*/ 46 h 60"/>
                  <a:gd name="T30" fmla="*/ 30 w 36"/>
                  <a:gd name="T31" fmla="*/ 52 h 60"/>
                  <a:gd name="T32" fmla="*/ 26 w 36"/>
                  <a:gd name="T33" fmla="*/ 56 h 60"/>
                  <a:gd name="T34" fmla="*/ 22 w 36"/>
                  <a:gd name="T35" fmla="*/ 58 h 60"/>
                  <a:gd name="T36" fmla="*/ 18 w 36"/>
                  <a:gd name="T37" fmla="*/ 60 h 60"/>
                  <a:gd name="T38" fmla="*/ 12 w 36"/>
                  <a:gd name="T39" fmla="*/ 58 h 60"/>
                  <a:gd name="T40" fmla="*/ 8 w 36"/>
                  <a:gd name="T41" fmla="*/ 56 h 60"/>
                  <a:gd name="T42" fmla="*/ 4 w 36"/>
                  <a:gd name="T43" fmla="*/ 50 h 60"/>
                  <a:gd name="T44" fmla="*/ 0 w 36"/>
                  <a:gd name="T45" fmla="*/ 40 h 60"/>
                  <a:gd name="T46" fmla="*/ 0 w 36"/>
                  <a:gd name="T47" fmla="*/ 30 h 60"/>
                  <a:gd name="T48" fmla="*/ 8 w 36"/>
                  <a:gd name="T49" fmla="*/ 32 h 60"/>
                  <a:gd name="T50" fmla="*/ 8 w 36"/>
                  <a:gd name="T51" fmla="*/ 42 h 60"/>
                  <a:gd name="T52" fmla="*/ 10 w 36"/>
                  <a:gd name="T53" fmla="*/ 50 h 60"/>
                  <a:gd name="T54" fmla="*/ 12 w 36"/>
                  <a:gd name="T55" fmla="*/ 54 h 60"/>
                  <a:gd name="T56" fmla="*/ 14 w 36"/>
                  <a:gd name="T57" fmla="*/ 56 h 60"/>
                  <a:gd name="T58" fmla="*/ 18 w 36"/>
                  <a:gd name="T59" fmla="*/ 56 h 60"/>
                  <a:gd name="T60" fmla="*/ 20 w 36"/>
                  <a:gd name="T61" fmla="*/ 56 h 60"/>
                  <a:gd name="T62" fmla="*/ 22 w 36"/>
                  <a:gd name="T63" fmla="*/ 54 h 60"/>
                  <a:gd name="T64" fmla="*/ 24 w 36"/>
                  <a:gd name="T65" fmla="*/ 52 h 60"/>
                  <a:gd name="T66" fmla="*/ 26 w 36"/>
                  <a:gd name="T67" fmla="*/ 48 h 60"/>
                  <a:gd name="T68" fmla="*/ 26 w 36"/>
                  <a:gd name="T69" fmla="*/ 40 h 60"/>
                  <a:gd name="T70" fmla="*/ 28 w 36"/>
                  <a:gd name="T71" fmla="*/ 28 h 60"/>
                  <a:gd name="T72" fmla="*/ 26 w 36"/>
                  <a:gd name="T73" fmla="*/ 18 h 60"/>
                  <a:gd name="T74" fmla="*/ 26 w 36"/>
                  <a:gd name="T75" fmla="*/ 10 h 60"/>
                  <a:gd name="T76" fmla="*/ 24 w 36"/>
                  <a:gd name="T77" fmla="*/ 6 h 60"/>
                  <a:gd name="T78" fmla="*/ 22 w 36"/>
                  <a:gd name="T79" fmla="*/ 4 h 60"/>
                  <a:gd name="T80" fmla="*/ 20 w 36"/>
                  <a:gd name="T81" fmla="*/ 2 h 60"/>
                  <a:gd name="T82" fmla="*/ 18 w 36"/>
                  <a:gd name="T83" fmla="*/ 2 h 60"/>
                  <a:gd name="T84" fmla="*/ 14 w 36"/>
                  <a:gd name="T85" fmla="*/ 2 h 60"/>
                  <a:gd name="T86" fmla="*/ 12 w 36"/>
                  <a:gd name="T87" fmla="*/ 4 h 60"/>
                  <a:gd name="T88" fmla="*/ 10 w 36"/>
                  <a:gd name="T89" fmla="*/ 10 h 60"/>
                  <a:gd name="T90" fmla="*/ 8 w 36"/>
                  <a:gd name="T91" fmla="*/ 16 h 60"/>
                  <a:gd name="T92" fmla="*/ 8 w 36"/>
                  <a:gd name="T93" fmla="*/ 24 h 60"/>
                  <a:gd name="T94" fmla="*/ 8 w 36"/>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0" y="20"/>
                    </a:lnTo>
                    <a:lnTo>
                      <a:pt x="2" y="12"/>
                    </a:lnTo>
                    <a:lnTo>
                      <a:pt x="6" y="6"/>
                    </a:lnTo>
                    <a:lnTo>
                      <a:pt x="10" y="2"/>
                    </a:lnTo>
                    <a:lnTo>
                      <a:pt x="14" y="0"/>
                    </a:lnTo>
                    <a:lnTo>
                      <a:pt x="18" y="0"/>
                    </a:lnTo>
                    <a:lnTo>
                      <a:pt x="22" y="0"/>
                    </a:lnTo>
                    <a:lnTo>
                      <a:pt x="26" y="2"/>
                    </a:lnTo>
                    <a:lnTo>
                      <a:pt x="30" y="6"/>
                    </a:lnTo>
                    <a:lnTo>
                      <a:pt x="32" y="12"/>
                    </a:lnTo>
                    <a:lnTo>
                      <a:pt x="34" y="20"/>
                    </a:lnTo>
                    <a:lnTo>
                      <a:pt x="36" y="30"/>
                    </a:lnTo>
                    <a:lnTo>
                      <a:pt x="34" y="38"/>
                    </a:lnTo>
                    <a:lnTo>
                      <a:pt x="32" y="46"/>
                    </a:lnTo>
                    <a:lnTo>
                      <a:pt x="30" y="52"/>
                    </a:lnTo>
                    <a:lnTo>
                      <a:pt x="26" y="56"/>
                    </a:lnTo>
                    <a:lnTo>
                      <a:pt x="22" y="58"/>
                    </a:lnTo>
                    <a:lnTo>
                      <a:pt x="18" y="60"/>
                    </a:lnTo>
                    <a:lnTo>
                      <a:pt x="12" y="58"/>
                    </a:lnTo>
                    <a:lnTo>
                      <a:pt x="8" y="56"/>
                    </a:lnTo>
                    <a:lnTo>
                      <a:pt x="4" y="50"/>
                    </a:lnTo>
                    <a:lnTo>
                      <a:pt x="0" y="40"/>
                    </a:lnTo>
                    <a:lnTo>
                      <a:pt x="0" y="30"/>
                    </a:lnTo>
                    <a:close/>
                    <a:moveTo>
                      <a:pt x="8" y="32"/>
                    </a:moveTo>
                    <a:lnTo>
                      <a:pt x="8" y="42"/>
                    </a:lnTo>
                    <a:lnTo>
                      <a:pt x="10" y="50"/>
                    </a:lnTo>
                    <a:lnTo>
                      <a:pt x="12" y="54"/>
                    </a:lnTo>
                    <a:lnTo>
                      <a:pt x="14" y="56"/>
                    </a:lnTo>
                    <a:lnTo>
                      <a:pt x="18" y="56"/>
                    </a:lnTo>
                    <a:lnTo>
                      <a:pt x="20" y="56"/>
                    </a:lnTo>
                    <a:lnTo>
                      <a:pt x="22" y="54"/>
                    </a:lnTo>
                    <a:lnTo>
                      <a:pt x="24" y="52"/>
                    </a:lnTo>
                    <a:lnTo>
                      <a:pt x="26" y="48"/>
                    </a:lnTo>
                    <a:lnTo>
                      <a:pt x="26" y="40"/>
                    </a:lnTo>
                    <a:lnTo>
                      <a:pt x="28" y="28"/>
                    </a:lnTo>
                    <a:lnTo>
                      <a:pt x="26" y="18"/>
                    </a:lnTo>
                    <a:lnTo>
                      <a:pt x="26" y="10"/>
                    </a:lnTo>
                    <a:lnTo>
                      <a:pt x="24" y="6"/>
                    </a:lnTo>
                    <a:lnTo>
                      <a:pt x="22" y="4"/>
                    </a:lnTo>
                    <a:lnTo>
                      <a:pt x="20" y="2"/>
                    </a:lnTo>
                    <a:lnTo>
                      <a:pt x="18" y="2"/>
                    </a:lnTo>
                    <a:lnTo>
                      <a:pt x="14" y="2"/>
                    </a:lnTo>
                    <a:lnTo>
                      <a:pt x="12" y="4"/>
                    </a:lnTo>
                    <a:lnTo>
                      <a:pt x="10" y="10"/>
                    </a:lnTo>
                    <a:lnTo>
                      <a:pt x="8" y="16"/>
                    </a:lnTo>
                    <a:lnTo>
                      <a:pt x="8" y="24"/>
                    </a:lnTo>
                    <a:lnTo>
                      <a:pt x="8" y="32"/>
                    </a:lnTo>
                    <a:close/>
                  </a:path>
                </a:pathLst>
              </a:custGeom>
              <a:solidFill>
                <a:srgbClr val="000000"/>
              </a:solidFill>
              <a:ln w="0">
                <a:solidFill>
                  <a:srgbClr val="000000"/>
                </a:solidFill>
                <a:round/>
                <a:headEnd/>
                <a:tailEnd/>
              </a:ln>
            </p:spPr>
            <p:txBody>
              <a:bodyPr/>
              <a:lstStyle/>
              <a:p>
                <a:endParaRPr lang="en-CA"/>
              </a:p>
            </p:txBody>
          </p:sp>
          <p:sp>
            <p:nvSpPr>
              <p:cNvPr id="22875" name="Rectangle 67"/>
              <p:cNvSpPr>
                <a:spLocks noChangeArrowheads="1"/>
              </p:cNvSpPr>
              <p:nvPr/>
            </p:nvSpPr>
            <p:spPr bwMode="auto">
              <a:xfrm>
                <a:off x="4200" y="2232"/>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876" name="Rectangle 68"/>
              <p:cNvSpPr>
                <a:spLocks noChangeArrowheads="1"/>
              </p:cNvSpPr>
              <p:nvPr/>
            </p:nvSpPr>
            <p:spPr bwMode="auto">
              <a:xfrm>
                <a:off x="1552" y="2336"/>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877" name="Freeform 69"/>
              <p:cNvSpPr>
                <a:spLocks/>
              </p:cNvSpPr>
              <p:nvPr/>
            </p:nvSpPr>
            <p:spPr bwMode="auto">
              <a:xfrm>
                <a:off x="1584" y="2374"/>
                <a:ext cx="62" cy="40"/>
              </a:xfrm>
              <a:custGeom>
                <a:avLst/>
                <a:gdLst>
                  <a:gd name="T0" fmla="*/ 0 w 62"/>
                  <a:gd name="T1" fmla="*/ 0 h 40"/>
                  <a:gd name="T2" fmla="*/ 16 w 62"/>
                  <a:gd name="T3" fmla="*/ 0 h 40"/>
                  <a:gd name="T4" fmla="*/ 16 w 62"/>
                  <a:gd name="T5" fmla="*/ 0 h 40"/>
                  <a:gd name="T6" fmla="*/ 14 w 62"/>
                  <a:gd name="T7" fmla="*/ 2 h 40"/>
                  <a:gd name="T8" fmla="*/ 14 w 62"/>
                  <a:gd name="T9" fmla="*/ 2 h 40"/>
                  <a:gd name="T10" fmla="*/ 12 w 62"/>
                  <a:gd name="T11" fmla="*/ 2 h 40"/>
                  <a:gd name="T12" fmla="*/ 12 w 62"/>
                  <a:gd name="T13" fmla="*/ 4 h 40"/>
                  <a:gd name="T14" fmla="*/ 12 w 62"/>
                  <a:gd name="T15" fmla="*/ 6 h 40"/>
                  <a:gd name="T16" fmla="*/ 14 w 62"/>
                  <a:gd name="T17" fmla="*/ 8 h 40"/>
                  <a:gd name="T18" fmla="*/ 22 w 62"/>
                  <a:gd name="T19" fmla="*/ 30 h 40"/>
                  <a:gd name="T20" fmla="*/ 30 w 62"/>
                  <a:gd name="T21" fmla="*/ 10 h 40"/>
                  <a:gd name="T22" fmla="*/ 28 w 62"/>
                  <a:gd name="T23" fmla="*/ 6 h 40"/>
                  <a:gd name="T24" fmla="*/ 28 w 62"/>
                  <a:gd name="T25" fmla="*/ 4 h 40"/>
                  <a:gd name="T26" fmla="*/ 26 w 62"/>
                  <a:gd name="T27" fmla="*/ 2 h 40"/>
                  <a:gd name="T28" fmla="*/ 24 w 62"/>
                  <a:gd name="T29" fmla="*/ 2 h 40"/>
                  <a:gd name="T30" fmla="*/ 22 w 62"/>
                  <a:gd name="T31" fmla="*/ 0 h 40"/>
                  <a:gd name="T32" fmla="*/ 22 w 62"/>
                  <a:gd name="T33" fmla="*/ 0 h 40"/>
                  <a:gd name="T34" fmla="*/ 40 w 62"/>
                  <a:gd name="T35" fmla="*/ 0 h 40"/>
                  <a:gd name="T36" fmla="*/ 40 w 62"/>
                  <a:gd name="T37" fmla="*/ 0 h 40"/>
                  <a:gd name="T38" fmla="*/ 38 w 62"/>
                  <a:gd name="T39" fmla="*/ 2 h 40"/>
                  <a:gd name="T40" fmla="*/ 36 w 62"/>
                  <a:gd name="T41" fmla="*/ 2 h 40"/>
                  <a:gd name="T42" fmla="*/ 36 w 62"/>
                  <a:gd name="T43" fmla="*/ 4 h 40"/>
                  <a:gd name="T44" fmla="*/ 36 w 62"/>
                  <a:gd name="T45" fmla="*/ 4 h 40"/>
                  <a:gd name="T46" fmla="*/ 36 w 62"/>
                  <a:gd name="T47" fmla="*/ 6 h 40"/>
                  <a:gd name="T48" fmla="*/ 36 w 62"/>
                  <a:gd name="T49" fmla="*/ 6 h 40"/>
                  <a:gd name="T50" fmla="*/ 46 w 62"/>
                  <a:gd name="T51" fmla="*/ 30 h 40"/>
                  <a:gd name="T52" fmla="*/ 54 w 62"/>
                  <a:gd name="T53" fmla="*/ 8 h 40"/>
                  <a:gd name="T54" fmla="*/ 56 w 62"/>
                  <a:gd name="T55" fmla="*/ 6 h 40"/>
                  <a:gd name="T56" fmla="*/ 56 w 62"/>
                  <a:gd name="T57" fmla="*/ 4 h 40"/>
                  <a:gd name="T58" fmla="*/ 56 w 62"/>
                  <a:gd name="T59" fmla="*/ 2 h 40"/>
                  <a:gd name="T60" fmla="*/ 54 w 62"/>
                  <a:gd name="T61" fmla="*/ 2 h 40"/>
                  <a:gd name="T62" fmla="*/ 54 w 62"/>
                  <a:gd name="T63" fmla="*/ 2 h 40"/>
                  <a:gd name="T64" fmla="*/ 50 w 62"/>
                  <a:gd name="T65" fmla="*/ 0 h 40"/>
                  <a:gd name="T66" fmla="*/ 50 w 62"/>
                  <a:gd name="T67" fmla="*/ 0 h 40"/>
                  <a:gd name="T68" fmla="*/ 62 w 62"/>
                  <a:gd name="T69" fmla="*/ 0 h 40"/>
                  <a:gd name="T70" fmla="*/ 62 w 62"/>
                  <a:gd name="T71" fmla="*/ 0 h 40"/>
                  <a:gd name="T72" fmla="*/ 60 w 62"/>
                  <a:gd name="T73" fmla="*/ 2 h 40"/>
                  <a:gd name="T74" fmla="*/ 56 w 62"/>
                  <a:gd name="T75" fmla="*/ 6 h 40"/>
                  <a:gd name="T76" fmla="*/ 44 w 62"/>
                  <a:gd name="T77" fmla="*/ 40 h 40"/>
                  <a:gd name="T78" fmla="*/ 42 w 62"/>
                  <a:gd name="T79" fmla="*/ 40 h 40"/>
                  <a:gd name="T80" fmla="*/ 32 w 62"/>
                  <a:gd name="T81" fmla="*/ 14 h 40"/>
                  <a:gd name="T82" fmla="*/ 20 w 62"/>
                  <a:gd name="T83" fmla="*/ 40 h 40"/>
                  <a:gd name="T84" fmla="*/ 18 w 62"/>
                  <a:gd name="T85" fmla="*/ 40 h 40"/>
                  <a:gd name="T86" fmla="*/ 6 w 62"/>
                  <a:gd name="T87" fmla="*/ 8 h 40"/>
                  <a:gd name="T88" fmla="*/ 4 w 62"/>
                  <a:gd name="T89" fmla="*/ 4 h 40"/>
                  <a:gd name="T90" fmla="*/ 2 w 62"/>
                  <a:gd name="T91" fmla="*/ 2 h 40"/>
                  <a:gd name="T92" fmla="*/ 2 w 62"/>
                  <a:gd name="T93" fmla="*/ 2 h 40"/>
                  <a:gd name="T94" fmla="*/ 0 w 62"/>
                  <a:gd name="T95" fmla="*/ 0 h 40"/>
                  <a:gd name="T96" fmla="*/ 0 w 62"/>
                  <a:gd name="T97" fmla="*/ 0 h 4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62"/>
                  <a:gd name="T148" fmla="*/ 0 h 40"/>
                  <a:gd name="T149" fmla="*/ 62 w 62"/>
                  <a:gd name="T150" fmla="*/ 40 h 4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62" h="40">
                    <a:moveTo>
                      <a:pt x="0" y="0"/>
                    </a:moveTo>
                    <a:lnTo>
                      <a:pt x="16" y="0"/>
                    </a:lnTo>
                    <a:lnTo>
                      <a:pt x="14" y="2"/>
                    </a:lnTo>
                    <a:lnTo>
                      <a:pt x="12" y="2"/>
                    </a:lnTo>
                    <a:lnTo>
                      <a:pt x="12" y="4"/>
                    </a:lnTo>
                    <a:lnTo>
                      <a:pt x="12" y="6"/>
                    </a:lnTo>
                    <a:lnTo>
                      <a:pt x="14" y="8"/>
                    </a:lnTo>
                    <a:lnTo>
                      <a:pt x="22" y="30"/>
                    </a:lnTo>
                    <a:lnTo>
                      <a:pt x="30" y="10"/>
                    </a:lnTo>
                    <a:lnTo>
                      <a:pt x="28" y="6"/>
                    </a:lnTo>
                    <a:lnTo>
                      <a:pt x="28" y="4"/>
                    </a:lnTo>
                    <a:lnTo>
                      <a:pt x="26" y="2"/>
                    </a:lnTo>
                    <a:lnTo>
                      <a:pt x="24" y="2"/>
                    </a:lnTo>
                    <a:lnTo>
                      <a:pt x="22" y="0"/>
                    </a:lnTo>
                    <a:lnTo>
                      <a:pt x="40" y="0"/>
                    </a:lnTo>
                    <a:lnTo>
                      <a:pt x="38" y="2"/>
                    </a:lnTo>
                    <a:lnTo>
                      <a:pt x="36" y="2"/>
                    </a:lnTo>
                    <a:lnTo>
                      <a:pt x="36" y="4"/>
                    </a:lnTo>
                    <a:lnTo>
                      <a:pt x="36" y="6"/>
                    </a:lnTo>
                    <a:lnTo>
                      <a:pt x="46" y="30"/>
                    </a:lnTo>
                    <a:lnTo>
                      <a:pt x="54" y="8"/>
                    </a:lnTo>
                    <a:lnTo>
                      <a:pt x="56" y="6"/>
                    </a:lnTo>
                    <a:lnTo>
                      <a:pt x="56" y="4"/>
                    </a:lnTo>
                    <a:lnTo>
                      <a:pt x="56" y="2"/>
                    </a:lnTo>
                    <a:lnTo>
                      <a:pt x="54" y="2"/>
                    </a:lnTo>
                    <a:lnTo>
                      <a:pt x="50" y="0"/>
                    </a:lnTo>
                    <a:lnTo>
                      <a:pt x="62" y="0"/>
                    </a:lnTo>
                    <a:lnTo>
                      <a:pt x="60" y="2"/>
                    </a:lnTo>
                    <a:lnTo>
                      <a:pt x="56" y="6"/>
                    </a:lnTo>
                    <a:lnTo>
                      <a:pt x="44" y="40"/>
                    </a:lnTo>
                    <a:lnTo>
                      <a:pt x="42" y="40"/>
                    </a:lnTo>
                    <a:lnTo>
                      <a:pt x="32" y="14"/>
                    </a:lnTo>
                    <a:lnTo>
                      <a:pt x="20" y="40"/>
                    </a:lnTo>
                    <a:lnTo>
                      <a:pt x="18" y="40"/>
                    </a:lnTo>
                    <a:lnTo>
                      <a:pt x="6" y="8"/>
                    </a:lnTo>
                    <a:lnTo>
                      <a:pt x="4" y="4"/>
                    </a:lnTo>
                    <a:lnTo>
                      <a:pt x="2" y="2"/>
                    </a:lnTo>
                    <a:lnTo>
                      <a:pt x="0" y="0"/>
                    </a:lnTo>
                    <a:close/>
                  </a:path>
                </a:pathLst>
              </a:custGeom>
              <a:solidFill>
                <a:srgbClr val="000000"/>
              </a:solidFill>
              <a:ln w="0">
                <a:solidFill>
                  <a:srgbClr val="000000"/>
                </a:solidFill>
                <a:round/>
                <a:headEnd/>
                <a:tailEnd/>
              </a:ln>
            </p:spPr>
            <p:txBody>
              <a:bodyPr/>
              <a:lstStyle/>
              <a:p>
                <a:endParaRPr lang="en-CA"/>
              </a:p>
            </p:txBody>
          </p:sp>
          <p:sp>
            <p:nvSpPr>
              <p:cNvPr id="22878" name="Freeform 70"/>
              <p:cNvSpPr>
                <a:spLocks noEditPoints="1"/>
              </p:cNvSpPr>
              <p:nvPr/>
            </p:nvSpPr>
            <p:spPr bwMode="auto">
              <a:xfrm>
                <a:off x="1648" y="2374"/>
                <a:ext cx="36" cy="40"/>
              </a:xfrm>
              <a:custGeom>
                <a:avLst/>
                <a:gdLst>
                  <a:gd name="T0" fmla="*/ 18 w 36"/>
                  <a:gd name="T1" fmla="*/ 36 h 40"/>
                  <a:gd name="T2" fmla="*/ 14 w 36"/>
                  <a:gd name="T3" fmla="*/ 40 h 40"/>
                  <a:gd name="T4" fmla="*/ 10 w 36"/>
                  <a:gd name="T5" fmla="*/ 40 h 40"/>
                  <a:gd name="T6" fmla="*/ 2 w 36"/>
                  <a:gd name="T7" fmla="*/ 38 h 40"/>
                  <a:gd name="T8" fmla="*/ 0 w 36"/>
                  <a:gd name="T9" fmla="*/ 30 h 40"/>
                  <a:gd name="T10" fmla="*/ 2 w 36"/>
                  <a:gd name="T11" fmla="*/ 26 h 40"/>
                  <a:gd name="T12" fmla="*/ 8 w 36"/>
                  <a:gd name="T13" fmla="*/ 20 h 40"/>
                  <a:gd name="T14" fmla="*/ 22 w 36"/>
                  <a:gd name="T15" fmla="*/ 14 h 40"/>
                  <a:gd name="T16" fmla="*/ 22 w 36"/>
                  <a:gd name="T17" fmla="*/ 8 h 40"/>
                  <a:gd name="T18" fmla="*/ 18 w 36"/>
                  <a:gd name="T19" fmla="*/ 2 h 40"/>
                  <a:gd name="T20" fmla="*/ 12 w 36"/>
                  <a:gd name="T21" fmla="*/ 2 h 40"/>
                  <a:gd name="T22" fmla="*/ 10 w 36"/>
                  <a:gd name="T23" fmla="*/ 6 h 40"/>
                  <a:gd name="T24" fmla="*/ 8 w 36"/>
                  <a:gd name="T25" fmla="*/ 10 h 40"/>
                  <a:gd name="T26" fmla="*/ 8 w 36"/>
                  <a:gd name="T27" fmla="*/ 12 h 40"/>
                  <a:gd name="T28" fmla="*/ 6 w 36"/>
                  <a:gd name="T29" fmla="*/ 14 h 40"/>
                  <a:gd name="T30" fmla="*/ 2 w 36"/>
                  <a:gd name="T31" fmla="*/ 12 h 40"/>
                  <a:gd name="T32" fmla="*/ 2 w 36"/>
                  <a:gd name="T33" fmla="*/ 10 h 40"/>
                  <a:gd name="T34" fmla="*/ 6 w 36"/>
                  <a:gd name="T35" fmla="*/ 2 h 40"/>
                  <a:gd name="T36" fmla="*/ 16 w 36"/>
                  <a:gd name="T37" fmla="*/ 0 h 40"/>
                  <a:gd name="T38" fmla="*/ 24 w 36"/>
                  <a:gd name="T39" fmla="*/ 0 h 40"/>
                  <a:gd name="T40" fmla="*/ 28 w 36"/>
                  <a:gd name="T41" fmla="*/ 6 h 40"/>
                  <a:gd name="T42" fmla="*/ 28 w 36"/>
                  <a:gd name="T43" fmla="*/ 12 h 40"/>
                  <a:gd name="T44" fmla="*/ 30 w 36"/>
                  <a:gd name="T45" fmla="*/ 30 h 40"/>
                  <a:gd name="T46" fmla="*/ 30 w 36"/>
                  <a:gd name="T47" fmla="*/ 34 h 40"/>
                  <a:gd name="T48" fmla="*/ 30 w 36"/>
                  <a:gd name="T49" fmla="*/ 34 h 40"/>
                  <a:gd name="T50" fmla="*/ 32 w 36"/>
                  <a:gd name="T51" fmla="*/ 34 h 40"/>
                  <a:gd name="T52" fmla="*/ 34 w 36"/>
                  <a:gd name="T53" fmla="*/ 34 h 40"/>
                  <a:gd name="T54" fmla="*/ 36 w 36"/>
                  <a:gd name="T55" fmla="*/ 34 h 40"/>
                  <a:gd name="T56" fmla="*/ 26 w 36"/>
                  <a:gd name="T57" fmla="*/ 40 h 40"/>
                  <a:gd name="T58" fmla="*/ 22 w 36"/>
                  <a:gd name="T59" fmla="*/ 38 h 40"/>
                  <a:gd name="T60" fmla="*/ 22 w 36"/>
                  <a:gd name="T61" fmla="*/ 34 h 40"/>
                  <a:gd name="T62" fmla="*/ 22 w 36"/>
                  <a:gd name="T63" fmla="*/ 16 h 40"/>
                  <a:gd name="T64" fmla="*/ 14 w 36"/>
                  <a:gd name="T65" fmla="*/ 20 h 40"/>
                  <a:gd name="T66" fmla="*/ 8 w 36"/>
                  <a:gd name="T67" fmla="*/ 24 h 40"/>
                  <a:gd name="T68" fmla="*/ 8 w 36"/>
                  <a:gd name="T69" fmla="*/ 28 h 40"/>
                  <a:gd name="T70" fmla="*/ 8 w 36"/>
                  <a:gd name="T71" fmla="*/ 32 h 40"/>
                  <a:gd name="T72" fmla="*/ 14 w 36"/>
                  <a:gd name="T73" fmla="*/ 34 h 40"/>
                  <a:gd name="T74" fmla="*/ 22 w 36"/>
                  <a:gd name="T75" fmla="*/ 30 h 4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6"/>
                  <a:gd name="T115" fmla="*/ 0 h 40"/>
                  <a:gd name="T116" fmla="*/ 36 w 36"/>
                  <a:gd name="T117" fmla="*/ 40 h 40"/>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6" h="40">
                    <a:moveTo>
                      <a:pt x="22" y="34"/>
                    </a:moveTo>
                    <a:lnTo>
                      <a:pt x="18" y="36"/>
                    </a:lnTo>
                    <a:lnTo>
                      <a:pt x="16" y="38"/>
                    </a:lnTo>
                    <a:lnTo>
                      <a:pt x="14" y="40"/>
                    </a:lnTo>
                    <a:lnTo>
                      <a:pt x="12" y="40"/>
                    </a:lnTo>
                    <a:lnTo>
                      <a:pt x="10" y="40"/>
                    </a:lnTo>
                    <a:lnTo>
                      <a:pt x="6" y="40"/>
                    </a:lnTo>
                    <a:lnTo>
                      <a:pt x="2" y="38"/>
                    </a:lnTo>
                    <a:lnTo>
                      <a:pt x="0" y="34"/>
                    </a:lnTo>
                    <a:lnTo>
                      <a:pt x="0" y="30"/>
                    </a:lnTo>
                    <a:lnTo>
                      <a:pt x="0" y="28"/>
                    </a:lnTo>
                    <a:lnTo>
                      <a:pt x="2" y="26"/>
                    </a:lnTo>
                    <a:lnTo>
                      <a:pt x="4" y="22"/>
                    </a:lnTo>
                    <a:lnTo>
                      <a:pt x="8" y="20"/>
                    </a:lnTo>
                    <a:lnTo>
                      <a:pt x="12" y="18"/>
                    </a:lnTo>
                    <a:lnTo>
                      <a:pt x="22" y="14"/>
                    </a:lnTo>
                    <a:lnTo>
                      <a:pt x="22" y="12"/>
                    </a:lnTo>
                    <a:lnTo>
                      <a:pt x="22" y="8"/>
                    </a:lnTo>
                    <a:lnTo>
                      <a:pt x="20" y="4"/>
                    </a:lnTo>
                    <a:lnTo>
                      <a:pt x="18" y="2"/>
                    </a:lnTo>
                    <a:lnTo>
                      <a:pt x="14" y="2"/>
                    </a:lnTo>
                    <a:lnTo>
                      <a:pt x="12" y="2"/>
                    </a:lnTo>
                    <a:lnTo>
                      <a:pt x="10" y="4"/>
                    </a:lnTo>
                    <a:lnTo>
                      <a:pt x="10" y="6"/>
                    </a:lnTo>
                    <a:lnTo>
                      <a:pt x="8" y="6"/>
                    </a:lnTo>
                    <a:lnTo>
                      <a:pt x="8" y="10"/>
                    </a:lnTo>
                    <a:lnTo>
                      <a:pt x="8" y="12"/>
                    </a:lnTo>
                    <a:lnTo>
                      <a:pt x="6" y="14"/>
                    </a:lnTo>
                    <a:lnTo>
                      <a:pt x="4" y="14"/>
                    </a:lnTo>
                    <a:lnTo>
                      <a:pt x="2" y="12"/>
                    </a:lnTo>
                    <a:lnTo>
                      <a:pt x="2" y="10"/>
                    </a:lnTo>
                    <a:lnTo>
                      <a:pt x="2" y="6"/>
                    </a:lnTo>
                    <a:lnTo>
                      <a:pt x="6" y="2"/>
                    </a:lnTo>
                    <a:lnTo>
                      <a:pt x="10" y="0"/>
                    </a:lnTo>
                    <a:lnTo>
                      <a:pt x="16" y="0"/>
                    </a:lnTo>
                    <a:lnTo>
                      <a:pt x="20" y="0"/>
                    </a:lnTo>
                    <a:lnTo>
                      <a:pt x="24" y="0"/>
                    </a:lnTo>
                    <a:lnTo>
                      <a:pt x="26" y="2"/>
                    </a:lnTo>
                    <a:lnTo>
                      <a:pt x="28" y="6"/>
                    </a:lnTo>
                    <a:lnTo>
                      <a:pt x="28" y="8"/>
                    </a:lnTo>
                    <a:lnTo>
                      <a:pt x="28" y="12"/>
                    </a:lnTo>
                    <a:lnTo>
                      <a:pt x="28" y="26"/>
                    </a:lnTo>
                    <a:lnTo>
                      <a:pt x="30" y="30"/>
                    </a:lnTo>
                    <a:lnTo>
                      <a:pt x="30" y="32"/>
                    </a:lnTo>
                    <a:lnTo>
                      <a:pt x="30" y="34"/>
                    </a:lnTo>
                    <a:lnTo>
                      <a:pt x="32" y="34"/>
                    </a:lnTo>
                    <a:lnTo>
                      <a:pt x="34" y="34"/>
                    </a:lnTo>
                    <a:lnTo>
                      <a:pt x="36" y="32"/>
                    </a:lnTo>
                    <a:lnTo>
                      <a:pt x="36" y="34"/>
                    </a:lnTo>
                    <a:lnTo>
                      <a:pt x="30" y="38"/>
                    </a:lnTo>
                    <a:lnTo>
                      <a:pt x="26" y="40"/>
                    </a:lnTo>
                    <a:lnTo>
                      <a:pt x="24" y="40"/>
                    </a:lnTo>
                    <a:lnTo>
                      <a:pt x="22" y="38"/>
                    </a:lnTo>
                    <a:lnTo>
                      <a:pt x="22" y="36"/>
                    </a:lnTo>
                    <a:lnTo>
                      <a:pt x="22" y="34"/>
                    </a:lnTo>
                    <a:close/>
                    <a:moveTo>
                      <a:pt x="22" y="30"/>
                    </a:moveTo>
                    <a:lnTo>
                      <a:pt x="22" y="16"/>
                    </a:lnTo>
                    <a:lnTo>
                      <a:pt x="16" y="18"/>
                    </a:lnTo>
                    <a:lnTo>
                      <a:pt x="14" y="20"/>
                    </a:lnTo>
                    <a:lnTo>
                      <a:pt x="10" y="22"/>
                    </a:lnTo>
                    <a:lnTo>
                      <a:pt x="8" y="24"/>
                    </a:lnTo>
                    <a:lnTo>
                      <a:pt x="8" y="26"/>
                    </a:lnTo>
                    <a:lnTo>
                      <a:pt x="8" y="28"/>
                    </a:lnTo>
                    <a:lnTo>
                      <a:pt x="8" y="30"/>
                    </a:lnTo>
                    <a:lnTo>
                      <a:pt x="8" y="32"/>
                    </a:lnTo>
                    <a:lnTo>
                      <a:pt x="10" y="34"/>
                    </a:lnTo>
                    <a:lnTo>
                      <a:pt x="14" y="34"/>
                    </a:lnTo>
                    <a:lnTo>
                      <a:pt x="16" y="34"/>
                    </a:lnTo>
                    <a:lnTo>
                      <a:pt x="22" y="30"/>
                    </a:lnTo>
                    <a:close/>
                  </a:path>
                </a:pathLst>
              </a:custGeom>
              <a:solidFill>
                <a:srgbClr val="000000"/>
              </a:solidFill>
              <a:ln w="0">
                <a:solidFill>
                  <a:srgbClr val="000000"/>
                </a:solidFill>
                <a:round/>
                <a:headEnd/>
                <a:tailEnd/>
              </a:ln>
            </p:spPr>
            <p:txBody>
              <a:bodyPr/>
              <a:lstStyle/>
              <a:p>
                <a:endParaRPr lang="en-CA"/>
              </a:p>
            </p:txBody>
          </p:sp>
          <p:sp>
            <p:nvSpPr>
              <p:cNvPr id="22879" name="Freeform 71"/>
              <p:cNvSpPr>
                <a:spLocks/>
              </p:cNvSpPr>
              <p:nvPr/>
            </p:nvSpPr>
            <p:spPr bwMode="auto">
              <a:xfrm>
                <a:off x="1686" y="2374"/>
                <a:ext cx="42" cy="40"/>
              </a:xfrm>
              <a:custGeom>
                <a:avLst/>
                <a:gdLst>
                  <a:gd name="T0" fmla="*/ 12 w 42"/>
                  <a:gd name="T1" fmla="*/ 8 h 40"/>
                  <a:gd name="T2" fmla="*/ 16 w 42"/>
                  <a:gd name="T3" fmla="*/ 2 h 40"/>
                  <a:gd name="T4" fmla="*/ 22 w 42"/>
                  <a:gd name="T5" fmla="*/ 0 h 40"/>
                  <a:gd name="T6" fmla="*/ 26 w 42"/>
                  <a:gd name="T7" fmla="*/ 0 h 40"/>
                  <a:gd name="T8" fmla="*/ 28 w 42"/>
                  <a:gd name="T9" fmla="*/ 0 h 40"/>
                  <a:gd name="T10" fmla="*/ 30 w 42"/>
                  <a:gd name="T11" fmla="*/ 0 h 40"/>
                  <a:gd name="T12" fmla="*/ 34 w 42"/>
                  <a:gd name="T13" fmla="*/ 2 h 40"/>
                  <a:gd name="T14" fmla="*/ 34 w 42"/>
                  <a:gd name="T15" fmla="*/ 6 h 40"/>
                  <a:gd name="T16" fmla="*/ 36 w 42"/>
                  <a:gd name="T17" fmla="*/ 10 h 40"/>
                  <a:gd name="T18" fmla="*/ 36 w 42"/>
                  <a:gd name="T19" fmla="*/ 14 h 40"/>
                  <a:gd name="T20" fmla="*/ 36 w 42"/>
                  <a:gd name="T21" fmla="*/ 30 h 40"/>
                  <a:gd name="T22" fmla="*/ 36 w 42"/>
                  <a:gd name="T23" fmla="*/ 34 h 40"/>
                  <a:gd name="T24" fmla="*/ 36 w 42"/>
                  <a:gd name="T25" fmla="*/ 36 h 40"/>
                  <a:gd name="T26" fmla="*/ 36 w 42"/>
                  <a:gd name="T27" fmla="*/ 36 h 40"/>
                  <a:gd name="T28" fmla="*/ 38 w 42"/>
                  <a:gd name="T29" fmla="*/ 38 h 40"/>
                  <a:gd name="T30" fmla="*/ 38 w 42"/>
                  <a:gd name="T31" fmla="*/ 38 h 40"/>
                  <a:gd name="T32" fmla="*/ 42 w 42"/>
                  <a:gd name="T33" fmla="*/ 38 h 40"/>
                  <a:gd name="T34" fmla="*/ 42 w 42"/>
                  <a:gd name="T35" fmla="*/ 40 h 40"/>
                  <a:gd name="T36" fmla="*/ 22 w 42"/>
                  <a:gd name="T37" fmla="*/ 40 h 40"/>
                  <a:gd name="T38" fmla="*/ 22 w 42"/>
                  <a:gd name="T39" fmla="*/ 38 h 40"/>
                  <a:gd name="T40" fmla="*/ 24 w 42"/>
                  <a:gd name="T41" fmla="*/ 38 h 40"/>
                  <a:gd name="T42" fmla="*/ 26 w 42"/>
                  <a:gd name="T43" fmla="*/ 38 h 40"/>
                  <a:gd name="T44" fmla="*/ 26 w 42"/>
                  <a:gd name="T45" fmla="*/ 38 h 40"/>
                  <a:gd name="T46" fmla="*/ 28 w 42"/>
                  <a:gd name="T47" fmla="*/ 36 h 40"/>
                  <a:gd name="T48" fmla="*/ 28 w 42"/>
                  <a:gd name="T49" fmla="*/ 34 h 40"/>
                  <a:gd name="T50" fmla="*/ 28 w 42"/>
                  <a:gd name="T51" fmla="*/ 34 h 40"/>
                  <a:gd name="T52" fmla="*/ 28 w 42"/>
                  <a:gd name="T53" fmla="*/ 30 h 40"/>
                  <a:gd name="T54" fmla="*/ 28 w 42"/>
                  <a:gd name="T55" fmla="*/ 14 h 40"/>
                  <a:gd name="T56" fmla="*/ 28 w 42"/>
                  <a:gd name="T57" fmla="*/ 10 h 40"/>
                  <a:gd name="T58" fmla="*/ 26 w 42"/>
                  <a:gd name="T59" fmla="*/ 6 h 40"/>
                  <a:gd name="T60" fmla="*/ 26 w 42"/>
                  <a:gd name="T61" fmla="*/ 6 h 40"/>
                  <a:gd name="T62" fmla="*/ 22 w 42"/>
                  <a:gd name="T63" fmla="*/ 4 h 40"/>
                  <a:gd name="T64" fmla="*/ 18 w 42"/>
                  <a:gd name="T65" fmla="*/ 6 h 40"/>
                  <a:gd name="T66" fmla="*/ 12 w 42"/>
                  <a:gd name="T67" fmla="*/ 10 h 40"/>
                  <a:gd name="T68" fmla="*/ 12 w 42"/>
                  <a:gd name="T69" fmla="*/ 30 h 40"/>
                  <a:gd name="T70" fmla="*/ 12 w 42"/>
                  <a:gd name="T71" fmla="*/ 34 h 40"/>
                  <a:gd name="T72" fmla="*/ 12 w 42"/>
                  <a:gd name="T73" fmla="*/ 36 h 40"/>
                  <a:gd name="T74" fmla="*/ 12 w 42"/>
                  <a:gd name="T75" fmla="*/ 36 h 40"/>
                  <a:gd name="T76" fmla="*/ 14 w 42"/>
                  <a:gd name="T77" fmla="*/ 38 h 40"/>
                  <a:gd name="T78" fmla="*/ 16 w 42"/>
                  <a:gd name="T79" fmla="*/ 38 h 40"/>
                  <a:gd name="T80" fmla="*/ 18 w 42"/>
                  <a:gd name="T81" fmla="*/ 38 h 40"/>
                  <a:gd name="T82" fmla="*/ 18 w 42"/>
                  <a:gd name="T83" fmla="*/ 40 h 40"/>
                  <a:gd name="T84" fmla="*/ 0 w 42"/>
                  <a:gd name="T85" fmla="*/ 40 h 40"/>
                  <a:gd name="T86" fmla="*/ 0 w 42"/>
                  <a:gd name="T87" fmla="*/ 38 h 40"/>
                  <a:gd name="T88" fmla="*/ 0 w 42"/>
                  <a:gd name="T89" fmla="*/ 38 h 40"/>
                  <a:gd name="T90" fmla="*/ 2 w 42"/>
                  <a:gd name="T91" fmla="*/ 38 h 40"/>
                  <a:gd name="T92" fmla="*/ 4 w 42"/>
                  <a:gd name="T93" fmla="*/ 36 h 40"/>
                  <a:gd name="T94" fmla="*/ 4 w 42"/>
                  <a:gd name="T95" fmla="*/ 34 h 40"/>
                  <a:gd name="T96" fmla="*/ 4 w 42"/>
                  <a:gd name="T97" fmla="*/ 30 h 40"/>
                  <a:gd name="T98" fmla="*/ 4 w 42"/>
                  <a:gd name="T99" fmla="*/ 16 h 40"/>
                  <a:gd name="T100" fmla="*/ 4 w 42"/>
                  <a:gd name="T101" fmla="*/ 10 h 40"/>
                  <a:gd name="T102" fmla="*/ 4 w 42"/>
                  <a:gd name="T103" fmla="*/ 6 h 40"/>
                  <a:gd name="T104" fmla="*/ 4 w 42"/>
                  <a:gd name="T105" fmla="*/ 6 h 40"/>
                  <a:gd name="T106" fmla="*/ 4 w 42"/>
                  <a:gd name="T107" fmla="*/ 4 h 40"/>
                  <a:gd name="T108" fmla="*/ 2 w 42"/>
                  <a:gd name="T109" fmla="*/ 4 h 40"/>
                  <a:gd name="T110" fmla="*/ 2 w 42"/>
                  <a:gd name="T111" fmla="*/ 4 h 40"/>
                  <a:gd name="T112" fmla="*/ 2 w 42"/>
                  <a:gd name="T113" fmla="*/ 4 h 40"/>
                  <a:gd name="T114" fmla="*/ 0 w 42"/>
                  <a:gd name="T115" fmla="*/ 4 h 40"/>
                  <a:gd name="T116" fmla="*/ 0 w 42"/>
                  <a:gd name="T117" fmla="*/ 4 h 40"/>
                  <a:gd name="T118" fmla="*/ 10 w 42"/>
                  <a:gd name="T119" fmla="*/ 0 h 40"/>
                  <a:gd name="T120" fmla="*/ 12 w 42"/>
                  <a:gd name="T121" fmla="*/ 0 h 40"/>
                  <a:gd name="T122" fmla="*/ 12 w 42"/>
                  <a:gd name="T123" fmla="*/ 8 h 4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2"/>
                  <a:gd name="T187" fmla="*/ 0 h 40"/>
                  <a:gd name="T188" fmla="*/ 42 w 42"/>
                  <a:gd name="T189" fmla="*/ 40 h 40"/>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2" h="40">
                    <a:moveTo>
                      <a:pt x="12" y="8"/>
                    </a:moveTo>
                    <a:lnTo>
                      <a:pt x="16" y="2"/>
                    </a:lnTo>
                    <a:lnTo>
                      <a:pt x="22" y="0"/>
                    </a:lnTo>
                    <a:lnTo>
                      <a:pt x="26" y="0"/>
                    </a:lnTo>
                    <a:lnTo>
                      <a:pt x="28" y="0"/>
                    </a:lnTo>
                    <a:lnTo>
                      <a:pt x="30" y="0"/>
                    </a:lnTo>
                    <a:lnTo>
                      <a:pt x="34" y="2"/>
                    </a:lnTo>
                    <a:lnTo>
                      <a:pt x="34" y="6"/>
                    </a:lnTo>
                    <a:lnTo>
                      <a:pt x="36" y="10"/>
                    </a:lnTo>
                    <a:lnTo>
                      <a:pt x="36" y="14"/>
                    </a:lnTo>
                    <a:lnTo>
                      <a:pt x="36" y="30"/>
                    </a:lnTo>
                    <a:lnTo>
                      <a:pt x="36" y="34"/>
                    </a:lnTo>
                    <a:lnTo>
                      <a:pt x="36" y="36"/>
                    </a:lnTo>
                    <a:lnTo>
                      <a:pt x="38" y="38"/>
                    </a:lnTo>
                    <a:lnTo>
                      <a:pt x="42" y="38"/>
                    </a:lnTo>
                    <a:lnTo>
                      <a:pt x="42" y="40"/>
                    </a:lnTo>
                    <a:lnTo>
                      <a:pt x="22" y="40"/>
                    </a:lnTo>
                    <a:lnTo>
                      <a:pt x="22" y="38"/>
                    </a:lnTo>
                    <a:lnTo>
                      <a:pt x="24" y="38"/>
                    </a:lnTo>
                    <a:lnTo>
                      <a:pt x="26" y="38"/>
                    </a:lnTo>
                    <a:lnTo>
                      <a:pt x="28" y="36"/>
                    </a:lnTo>
                    <a:lnTo>
                      <a:pt x="28" y="34"/>
                    </a:lnTo>
                    <a:lnTo>
                      <a:pt x="28" y="30"/>
                    </a:lnTo>
                    <a:lnTo>
                      <a:pt x="28" y="14"/>
                    </a:lnTo>
                    <a:lnTo>
                      <a:pt x="28" y="10"/>
                    </a:lnTo>
                    <a:lnTo>
                      <a:pt x="26" y="6"/>
                    </a:lnTo>
                    <a:lnTo>
                      <a:pt x="22" y="4"/>
                    </a:lnTo>
                    <a:lnTo>
                      <a:pt x="18" y="6"/>
                    </a:lnTo>
                    <a:lnTo>
                      <a:pt x="12" y="10"/>
                    </a:lnTo>
                    <a:lnTo>
                      <a:pt x="12" y="30"/>
                    </a:lnTo>
                    <a:lnTo>
                      <a:pt x="12" y="34"/>
                    </a:lnTo>
                    <a:lnTo>
                      <a:pt x="12" y="36"/>
                    </a:lnTo>
                    <a:lnTo>
                      <a:pt x="14" y="38"/>
                    </a:lnTo>
                    <a:lnTo>
                      <a:pt x="16" y="38"/>
                    </a:lnTo>
                    <a:lnTo>
                      <a:pt x="18" y="38"/>
                    </a:lnTo>
                    <a:lnTo>
                      <a:pt x="18" y="40"/>
                    </a:lnTo>
                    <a:lnTo>
                      <a:pt x="0" y="40"/>
                    </a:lnTo>
                    <a:lnTo>
                      <a:pt x="0" y="38"/>
                    </a:lnTo>
                    <a:lnTo>
                      <a:pt x="2" y="38"/>
                    </a:lnTo>
                    <a:lnTo>
                      <a:pt x="4" y="36"/>
                    </a:lnTo>
                    <a:lnTo>
                      <a:pt x="4" y="34"/>
                    </a:lnTo>
                    <a:lnTo>
                      <a:pt x="4" y="30"/>
                    </a:lnTo>
                    <a:lnTo>
                      <a:pt x="4" y="16"/>
                    </a:lnTo>
                    <a:lnTo>
                      <a:pt x="4" y="10"/>
                    </a:lnTo>
                    <a:lnTo>
                      <a:pt x="4" y="6"/>
                    </a:lnTo>
                    <a:lnTo>
                      <a:pt x="4" y="4"/>
                    </a:lnTo>
                    <a:lnTo>
                      <a:pt x="2" y="4"/>
                    </a:lnTo>
                    <a:lnTo>
                      <a:pt x="0" y="4"/>
                    </a:lnTo>
                    <a:lnTo>
                      <a:pt x="10" y="0"/>
                    </a:lnTo>
                    <a:lnTo>
                      <a:pt x="12" y="0"/>
                    </a:lnTo>
                    <a:lnTo>
                      <a:pt x="12" y="8"/>
                    </a:lnTo>
                    <a:close/>
                  </a:path>
                </a:pathLst>
              </a:custGeom>
              <a:solidFill>
                <a:srgbClr val="000000"/>
              </a:solidFill>
              <a:ln w="0">
                <a:solidFill>
                  <a:srgbClr val="000000"/>
                </a:solidFill>
                <a:round/>
                <a:headEnd/>
                <a:tailEnd/>
              </a:ln>
            </p:spPr>
            <p:txBody>
              <a:bodyPr/>
              <a:lstStyle/>
              <a:p>
                <a:endParaRPr lang="en-CA"/>
              </a:p>
            </p:txBody>
          </p:sp>
          <p:sp>
            <p:nvSpPr>
              <p:cNvPr id="22880" name="Freeform 72"/>
              <p:cNvSpPr>
                <a:spLocks/>
              </p:cNvSpPr>
              <p:nvPr/>
            </p:nvSpPr>
            <p:spPr bwMode="auto">
              <a:xfrm>
                <a:off x="1728" y="2362"/>
                <a:ext cx="24" cy="52"/>
              </a:xfrm>
              <a:custGeom>
                <a:avLst/>
                <a:gdLst>
                  <a:gd name="T0" fmla="*/ 14 w 24"/>
                  <a:gd name="T1" fmla="*/ 0 h 52"/>
                  <a:gd name="T2" fmla="*/ 14 w 24"/>
                  <a:gd name="T3" fmla="*/ 12 h 52"/>
                  <a:gd name="T4" fmla="*/ 22 w 24"/>
                  <a:gd name="T5" fmla="*/ 12 h 52"/>
                  <a:gd name="T6" fmla="*/ 22 w 24"/>
                  <a:gd name="T7" fmla="*/ 14 h 52"/>
                  <a:gd name="T8" fmla="*/ 14 w 24"/>
                  <a:gd name="T9" fmla="*/ 14 h 52"/>
                  <a:gd name="T10" fmla="*/ 14 w 24"/>
                  <a:gd name="T11" fmla="*/ 40 h 52"/>
                  <a:gd name="T12" fmla="*/ 14 w 24"/>
                  <a:gd name="T13" fmla="*/ 44 h 52"/>
                  <a:gd name="T14" fmla="*/ 14 w 24"/>
                  <a:gd name="T15" fmla="*/ 46 h 52"/>
                  <a:gd name="T16" fmla="*/ 16 w 24"/>
                  <a:gd name="T17" fmla="*/ 46 h 52"/>
                  <a:gd name="T18" fmla="*/ 18 w 24"/>
                  <a:gd name="T19" fmla="*/ 46 h 52"/>
                  <a:gd name="T20" fmla="*/ 20 w 24"/>
                  <a:gd name="T21" fmla="*/ 46 h 52"/>
                  <a:gd name="T22" fmla="*/ 20 w 24"/>
                  <a:gd name="T23" fmla="*/ 46 h 52"/>
                  <a:gd name="T24" fmla="*/ 22 w 24"/>
                  <a:gd name="T25" fmla="*/ 46 h 52"/>
                  <a:gd name="T26" fmla="*/ 22 w 24"/>
                  <a:gd name="T27" fmla="*/ 44 h 52"/>
                  <a:gd name="T28" fmla="*/ 24 w 24"/>
                  <a:gd name="T29" fmla="*/ 44 h 52"/>
                  <a:gd name="T30" fmla="*/ 22 w 24"/>
                  <a:gd name="T31" fmla="*/ 48 h 52"/>
                  <a:gd name="T32" fmla="*/ 20 w 24"/>
                  <a:gd name="T33" fmla="*/ 50 h 52"/>
                  <a:gd name="T34" fmla="*/ 18 w 24"/>
                  <a:gd name="T35" fmla="*/ 52 h 52"/>
                  <a:gd name="T36" fmla="*/ 14 w 24"/>
                  <a:gd name="T37" fmla="*/ 52 h 52"/>
                  <a:gd name="T38" fmla="*/ 12 w 24"/>
                  <a:gd name="T39" fmla="*/ 52 h 52"/>
                  <a:gd name="T40" fmla="*/ 10 w 24"/>
                  <a:gd name="T41" fmla="*/ 52 h 52"/>
                  <a:gd name="T42" fmla="*/ 8 w 24"/>
                  <a:gd name="T43" fmla="*/ 50 h 52"/>
                  <a:gd name="T44" fmla="*/ 8 w 24"/>
                  <a:gd name="T45" fmla="*/ 48 h 52"/>
                  <a:gd name="T46" fmla="*/ 6 w 24"/>
                  <a:gd name="T47" fmla="*/ 46 h 52"/>
                  <a:gd name="T48" fmla="*/ 6 w 24"/>
                  <a:gd name="T49" fmla="*/ 42 h 52"/>
                  <a:gd name="T50" fmla="*/ 6 w 24"/>
                  <a:gd name="T51" fmla="*/ 14 h 52"/>
                  <a:gd name="T52" fmla="*/ 0 w 24"/>
                  <a:gd name="T53" fmla="*/ 14 h 52"/>
                  <a:gd name="T54" fmla="*/ 0 w 24"/>
                  <a:gd name="T55" fmla="*/ 14 h 52"/>
                  <a:gd name="T56" fmla="*/ 2 w 24"/>
                  <a:gd name="T57" fmla="*/ 12 h 52"/>
                  <a:gd name="T58" fmla="*/ 6 w 24"/>
                  <a:gd name="T59" fmla="*/ 10 h 52"/>
                  <a:gd name="T60" fmla="*/ 8 w 24"/>
                  <a:gd name="T61" fmla="*/ 8 h 52"/>
                  <a:gd name="T62" fmla="*/ 10 w 24"/>
                  <a:gd name="T63" fmla="*/ 6 h 52"/>
                  <a:gd name="T64" fmla="*/ 12 w 24"/>
                  <a:gd name="T65" fmla="*/ 2 h 52"/>
                  <a:gd name="T66" fmla="*/ 12 w 24"/>
                  <a:gd name="T67" fmla="*/ 0 h 52"/>
                  <a:gd name="T68" fmla="*/ 14 w 24"/>
                  <a:gd name="T69" fmla="*/ 0 h 5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4"/>
                  <a:gd name="T106" fmla="*/ 0 h 52"/>
                  <a:gd name="T107" fmla="*/ 24 w 24"/>
                  <a:gd name="T108" fmla="*/ 52 h 5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4" h="52">
                    <a:moveTo>
                      <a:pt x="14" y="0"/>
                    </a:moveTo>
                    <a:lnTo>
                      <a:pt x="14" y="12"/>
                    </a:lnTo>
                    <a:lnTo>
                      <a:pt x="22" y="12"/>
                    </a:lnTo>
                    <a:lnTo>
                      <a:pt x="22" y="14"/>
                    </a:lnTo>
                    <a:lnTo>
                      <a:pt x="14" y="14"/>
                    </a:lnTo>
                    <a:lnTo>
                      <a:pt x="14" y="40"/>
                    </a:lnTo>
                    <a:lnTo>
                      <a:pt x="14" y="44"/>
                    </a:lnTo>
                    <a:lnTo>
                      <a:pt x="14" y="46"/>
                    </a:lnTo>
                    <a:lnTo>
                      <a:pt x="16" y="46"/>
                    </a:lnTo>
                    <a:lnTo>
                      <a:pt x="18" y="46"/>
                    </a:lnTo>
                    <a:lnTo>
                      <a:pt x="20" y="46"/>
                    </a:lnTo>
                    <a:lnTo>
                      <a:pt x="22" y="46"/>
                    </a:lnTo>
                    <a:lnTo>
                      <a:pt x="22" y="44"/>
                    </a:lnTo>
                    <a:lnTo>
                      <a:pt x="24" y="44"/>
                    </a:lnTo>
                    <a:lnTo>
                      <a:pt x="22" y="48"/>
                    </a:lnTo>
                    <a:lnTo>
                      <a:pt x="20" y="50"/>
                    </a:lnTo>
                    <a:lnTo>
                      <a:pt x="18" y="52"/>
                    </a:lnTo>
                    <a:lnTo>
                      <a:pt x="14" y="52"/>
                    </a:lnTo>
                    <a:lnTo>
                      <a:pt x="12" y="52"/>
                    </a:lnTo>
                    <a:lnTo>
                      <a:pt x="10" y="52"/>
                    </a:lnTo>
                    <a:lnTo>
                      <a:pt x="8" y="50"/>
                    </a:lnTo>
                    <a:lnTo>
                      <a:pt x="8" y="48"/>
                    </a:lnTo>
                    <a:lnTo>
                      <a:pt x="6" y="46"/>
                    </a:lnTo>
                    <a:lnTo>
                      <a:pt x="6" y="42"/>
                    </a:lnTo>
                    <a:lnTo>
                      <a:pt x="6" y="14"/>
                    </a:lnTo>
                    <a:lnTo>
                      <a:pt x="0" y="14"/>
                    </a:lnTo>
                    <a:lnTo>
                      <a:pt x="2" y="12"/>
                    </a:lnTo>
                    <a:lnTo>
                      <a:pt x="6" y="10"/>
                    </a:lnTo>
                    <a:lnTo>
                      <a:pt x="8" y="8"/>
                    </a:lnTo>
                    <a:lnTo>
                      <a:pt x="10" y="6"/>
                    </a:lnTo>
                    <a:lnTo>
                      <a:pt x="12" y="2"/>
                    </a:lnTo>
                    <a:lnTo>
                      <a:pt x="12" y="0"/>
                    </a:lnTo>
                    <a:lnTo>
                      <a:pt x="14" y="0"/>
                    </a:lnTo>
                    <a:close/>
                  </a:path>
                </a:pathLst>
              </a:custGeom>
              <a:solidFill>
                <a:srgbClr val="000000"/>
              </a:solidFill>
              <a:ln w="0">
                <a:solidFill>
                  <a:srgbClr val="000000"/>
                </a:solidFill>
                <a:round/>
                <a:headEnd/>
                <a:tailEnd/>
              </a:ln>
            </p:spPr>
            <p:txBody>
              <a:bodyPr/>
              <a:lstStyle/>
              <a:p>
                <a:endParaRPr lang="en-CA"/>
              </a:p>
            </p:txBody>
          </p:sp>
          <p:sp>
            <p:nvSpPr>
              <p:cNvPr id="22881" name="Rectangle 73"/>
              <p:cNvSpPr>
                <a:spLocks noChangeArrowheads="1"/>
              </p:cNvSpPr>
              <p:nvPr/>
            </p:nvSpPr>
            <p:spPr bwMode="auto">
              <a:xfrm>
                <a:off x="1888" y="2336"/>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882" name="Rectangle 74"/>
              <p:cNvSpPr>
                <a:spLocks noChangeArrowheads="1"/>
              </p:cNvSpPr>
              <p:nvPr/>
            </p:nvSpPr>
            <p:spPr bwMode="auto">
              <a:xfrm>
                <a:off x="1904" y="2336"/>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883" name="Freeform 75"/>
              <p:cNvSpPr>
                <a:spLocks/>
              </p:cNvSpPr>
              <p:nvPr/>
            </p:nvSpPr>
            <p:spPr bwMode="auto">
              <a:xfrm>
                <a:off x="2048" y="2354"/>
                <a:ext cx="34" cy="60"/>
              </a:xfrm>
              <a:custGeom>
                <a:avLst/>
                <a:gdLst>
                  <a:gd name="T0" fmla="*/ 4 w 34"/>
                  <a:gd name="T1" fmla="*/ 6 h 60"/>
                  <a:gd name="T2" fmla="*/ 12 w 34"/>
                  <a:gd name="T3" fmla="*/ 0 h 60"/>
                  <a:gd name="T4" fmla="*/ 22 w 34"/>
                  <a:gd name="T5" fmla="*/ 2 h 60"/>
                  <a:gd name="T6" fmla="*/ 30 w 34"/>
                  <a:gd name="T7" fmla="*/ 8 h 60"/>
                  <a:gd name="T8" fmla="*/ 30 w 34"/>
                  <a:gd name="T9" fmla="*/ 16 h 60"/>
                  <a:gd name="T10" fmla="*/ 22 w 34"/>
                  <a:gd name="T11" fmla="*/ 24 h 60"/>
                  <a:gd name="T12" fmla="*/ 30 w 34"/>
                  <a:gd name="T13" fmla="*/ 30 h 60"/>
                  <a:gd name="T14" fmla="*/ 34 w 34"/>
                  <a:gd name="T15" fmla="*/ 40 h 60"/>
                  <a:gd name="T16" fmla="*/ 28 w 34"/>
                  <a:gd name="T17" fmla="*/ 54 h 60"/>
                  <a:gd name="T18" fmla="*/ 18 w 34"/>
                  <a:gd name="T19" fmla="*/ 60 h 60"/>
                  <a:gd name="T20" fmla="*/ 6 w 34"/>
                  <a:gd name="T21" fmla="*/ 60 h 60"/>
                  <a:gd name="T22" fmla="*/ 0 w 34"/>
                  <a:gd name="T23" fmla="*/ 58 h 60"/>
                  <a:gd name="T24" fmla="*/ 0 w 34"/>
                  <a:gd name="T25" fmla="*/ 54 h 60"/>
                  <a:gd name="T26" fmla="*/ 2 w 34"/>
                  <a:gd name="T27" fmla="*/ 54 h 60"/>
                  <a:gd name="T28" fmla="*/ 4 w 34"/>
                  <a:gd name="T29" fmla="*/ 52 h 60"/>
                  <a:gd name="T30" fmla="*/ 6 w 34"/>
                  <a:gd name="T31" fmla="*/ 54 h 60"/>
                  <a:gd name="T32" fmla="*/ 12 w 34"/>
                  <a:gd name="T33" fmla="*/ 56 h 60"/>
                  <a:gd name="T34" fmla="*/ 14 w 34"/>
                  <a:gd name="T35" fmla="*/ 56 h 60"/>
                  <a:gd name="T36" fmla="*/ 20 w 34"/>
                  <a:gd name="T37" fmla="*/ 56 h 60"/>
                  <a:gd name="T38" fmla="*/ 26 w 34"/>
                  <a:gd name="T39" fmla="*/ 50 h 60"/>
                  <a:gd name="T40" fmla="*/ 26 w 34"/>
                  <a:gd name="T41" fmla="*/ 42 h 60"/>
                  <a:gd name="T42" fmla="*/ 24 w 34"/>
                  <a:gd name="T43" fmla="*/ 36 h 60"/>
                  <a:gd name="T44" fmla="*/ 20 w 34"/>
                  <a:gd name="T45" fmla="*/ 32 h 60"/>
                  <a:gd name="T46" fmla="*/ 14 w 34"/>
                  <a:gd name="T47" fmla="*/ 30 h 60"/>
                  <a:gd name="T48" fmla="*/ 10 w 34"/>
                  <a:gd name="T49" fmla="*/ 30 h 60"/>
                  <a:gd name="T50" fmla="*/ 14 w 34"/>
                  <a:gd name="T51" fmla="*/ 28 h 60"/>
                  <a:gd name="T52" fmla="*/ 20 w 34"/>
                  <a:gd name="T53" fmla="*/ 24 h 60"/>
                  <a:gd name="T54" fmla="*/ 24 w 34"/>
                  <a:gd name="T55" fmla="*/ 18 h 60"/>
                  <a:gd name="T56" fmla="*/ 24 w 34"/>
                  <a:gd name="T57" fmla="*/ 12 h 60"/>
                  <a:gd name="T58" fmla="*/ 18 w 34"/>
                  <a:gd name="T59" fmla="*/ 6 h 60"/>
                  <a:gd name="T60" fmla="*/ 10 w 34"/>
                  <a:gd name="T61" fmla="*/ 6 h 60"/>
                  <a:gd name="T62" fmla="*/ 2 w 34"/>
                  <a:gd name="T63" fmla="*/ 12 h 6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4"/>
                  <a:gd name="T97" fmla="*/ 0 h 60"/>
                  <a:gd name="T98" fmla="*/ 34 w 34"/>
                  <a:gd name="T99" fmla="*/ 60 h 6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4" h="60">
                    <a:moveTo>
                      <a:pt x="2" y="12"/>
                    </a:moveTo>
                    <a:lnTo>
                      <a:pt x="4" y="6"/>
                    </a:lnTo>
                    <a:lnTo>
                      <a:pt x="8" y="4"/>
                    </a:lnTo>
                    <a:lnTo>
                      <a:pt x="12" y="0"/>
                    </a:lnTo>
                    <a:lnTo>
                      <a:pt x="16" y="0"/>
                    </a:lnTo>
                    <a:lnTo>
                      <a:pt x="22" y="2"/>
                    </a:lnTo>
                    <a:lnTo>
                      <a:pt x="28" y="4"/>
                    </a:lnTo>
                    <a:lnTo>
                      <a:pt x="30" y="8"/>
                    </a:lnTo>
                    <a:lnTo>
                      <a:pt x="30" y="12"/>
                    </a:lnTo>
                    <a:lnTo>
                      <a:pt x="30" y="16"/>
                    </a:lnTo>
                    <a:lnTo>
                      <a:pt x="26" y="20"/>
                    </a:lnTo>
                    <a:lnTo>
                      <a:pt x="22" y="24"/>
                    </a:lnTo>
                    <a:lnTo>
                      <a:pt x="26" y="28"/>
                    </a:lnTo>
                    <a:lnTo>
                      <a:pt x="30" y="30"/>
                    </a:lnTo>
                    <a:lnTo>
                      <a:pt x="32" y="36"/>
                    </a:lnTo>
                    <a:lnTo>
                      <a:pt x="34" y="40"/>
                    </a:lnTo>
                    <a:lnTo>
                      <a:pt x="32" y="46"/>
                    </a:lnTo>
                    <a:lnTo>
                      <a:pt x="28" y="54"/>
                    </a:lnTo>
                    <a:lnTo>
                      <a:pt x="24" y="56"/>
                    </a:lnTo>
                    <a:lnTo>
                      <a:pt x="18" y="60"/>
                    </a:lnTo>
                    <a:lnTo>
                      <a:pt x="10" y="60"/>
                    </a:lnTo>
                    <a:lnTo>
                      <a:pt x="6" y="60"/>
                    </a:lnTo>
                    <a:lnTo>
                      <a:pt x="2" y="58"/>
                    </a:lnTo>
                    <a:lnTo>
                      <a:pt x="0" y="58"/>
                    </a:lnTo>
                    <a:lnTo>
                      <a:pt x="0" y="56"/>
                    </a:lnTo>
                    <a:lnTo>
                      <a:pt x="0" y="54"/>
                    </a:lnTo>
                    <a:lnTo>
                      <a:pt x="2" y="54"/>
                    </a:lnTo>
                    <a:lnTo>
                      <a:pt x="4" y="52"/>
                    </a:lnTo>
                    <a:lnTo>
                      <a:pt x="6" y="54"/>
                    </a:lnTo>
                    <a:lnTo>
                      <a:pt x="10" y="54"/>
                    </a:lnTo>
                    <a:lnTo>
                      <a:pt x="12" y="56"/>
                    </a:lnTo>
                    <a:lnTo>
                      <a:pt x="14" y="56"/>
                    </a:lnTo>
                    <a:lnTo>
                      <a:pt x="16" y="56"/>
                    </a:lnTo>
                    <a:lnTo>
                      <a:pt x="20" y="56"/>
                    </a:lnTo>
                    <a:lnTo>
                      <a:pt x="24" y="54"/>
                    </a:lnTo>
                    <a:lnTo>
                      <a:pt x="26" y="50"/>
                    </a:lnTo>
                    <a:lnTo>
                      <a:pt x="26" y="46"/>
                    </a:lnTo>
                    <a:lnTo>
                      <a:pt x="26" y="42"/>
                    </a:lnTo>
                    <a:lnTo>
                      <a:pt x="26" y="38"/>
                    </a:lnTo>
                    <a:lnTo>
                      <a:pt x="24" y="36"/>
                    </a:lnTo>
                    <a:lnTo>
                      <a:pt x="22" y="34"/>
                    </a:lnTo>
                    <a:lnTo>
                      <a:pt x="20" y="32"/>
                    </a:lnTo>
                    <a:lnTo>
                      <a:pt x="18" y="32"/>
                    </a:lnTo>
                    <a:lnTo>
                      <a:pt x="14" y="30"/>
                    </a:lnTo>
                    <a:lnTo>
                      <a:pt x="12" y="30"/>
                    </a:lnTo>
                    <a:lnTo>
                      <a:pt x="10" y="30"/>
                    </a:lnTo>
                    <a:lnTo>
                      <a:pt x="14" y="28"/>
                    </a:lnTo>
                    <a:lnTo>
                      <a:pt x="18" y="26"/>
                    </a:lnTo>
                    <a:lnTo>
                      <a:pt x="20" y="24"/>
                    </a:lnTo>
                    <a:lnTo>
                      <a:pt x="22" y="22"/>
                    </a:lnTo>
                    <a:lnTo>
                      <a:pt x="24" y="18"/>
                    </a:lnTo>
                    <a:lnTo>
                      <a:pt x="24" y="16"/>
                    </a:lnTo>
                    <a:lnTo>
                      <a:pt x="24" y="12"/>
                    </a:lnTo>
                    <a:lnTo>
                      <a:pt x="22" y="8"/>
                    </a:lnTo>
                    <a:lnTo>
                      <a:pt x="18" y="6"/>
                    </a:lnTo>
                    <a:lnTo>
                      <a:pt x="14" y="6"/>
                    </a:lnTo>
                    <a:lnTo>
                      <a:pt x="10" y="6"/>
                    </a:lnTo>
                    <a:lnTo>
                      <a:pt x="6" y="8"/>
                    </a:lnTo>
                    <a:lnTo>
                      <a:pt x="2" y="12"/>
                    </a:lnTo>
                    <a:close/>
                  </a:path>
                </a:pathLst>
              </a:custGeom>
              <a:solidFill>
                <a:srgbClr val="000000"/>
              </a:solidFill>
              <a:ln w="0">
                <a:solidFill>
                  <a:srgbClr val="000000"/>
                </a:solidFill>
                <a:round/>
                <a:headEnd/>
                <a:tailEnd/>
              </a:ln>
            </p:spPr>
            <p:txBody>
              <a:bodyPr/>
              <a:lstStyle/>
              <a:p>
                <a:endParaRPr lang="en-CA"/>
              </a:p>
            </p:txBody>
          </p:sp>
          <p:sp>
            <p:nvSpPr>
              <p:cNvPr id="22884" name="Rectangle 76"/>
              <p:cNvSpPr>
                <a:spLocks noChangeArrowheads="1"/>
              </p:cNvSpPr>
              <p:nvPr/>
            </p:nvSpPr>
            <p:spPr bwMode="auto">
              <a:xfrm>
                <a:off x="2152" y="2336"/>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885" name="Freeform 77"/>
              <p:cNvSpPr>
                <a:spLocks noEditPoints="1"/>
              </p:cNvSpPr>
              <p:nvPr/>
            </p:nvSpPr>
            <p:spPr bwMode="auto">
              <a:xfrm>
                <a:off x="2300" y="2354"/>
                <a:ext cx="36" cy="60"/>
              </a:xfrm>
              <a:custGeom>
                <a:avLst/>
                <a:gdLst>
                  <a:gd name="T0" fmla="*/ 0 w 36"/>
                  <a:gd name="T1" fmla="*/ 30 h 60"/>
                  <a:gd name="T2" fmla="*/ 0 w 36"/>
                  <a:gd name="T3" fmla="*/ 22 h 60"/>
                  <a:gd name="T4" fmla="*/ 2 w 36"/>
                  <a:gd name="T5" fmla="*/ 14 h 60"/>
                  <a:gd name="T6" fmla="*/ 6 w 36"/>
                  <a:gd name="T7" fmla="*/ 8 h 60"/>
                  <a:gd name="T8" fmla="*/ 10 w 36"/>
                  <a:gd name="T9" fmla="*/ 2 h 60"/>
                  <a:gd name="T10" fmla="*/ 14 w 36"/>
                  <a:gd name="T11" fmla="*/ 0 h 60"/>
                  <a:gd name="T12" fmla="*/ 18 w 36"/>
                  <a:gd name="T13" fmla="*/ 0 h 60"/>
                  <a:gd name="T14" fmla="*/ 22 w 36"/>
                  <a:gd name="T15" fmla="*/ 0 h 60"/>
                  <a:gd name="T16" fmla="*/ 26 w 36"/>
                  <a:gd name="T17" fmla="*/ 2 h 60"/>
                  <a:gd name="T18" fmla="*/ 30 w 36"/>
                  <a:gd name="T19" fmla="*/ 6 h 60"/>
                  <a:gd name="T20" fmla="*/ 34 w 36"/>
                  <a:gd name="T21" fmla="*/ 14 h 60"/>
                  <a:gd name="T22" fmla="*/ 36 w 36"/>
                  <a:gd name="T23" fmla="*/ 20 h 60"/>
                  <a:gd name="T24" fmla="*/ 36 w 36"/>
                  <a:gd name="T25" fmla="*/ 30 h 60"/>
                  <a:gd name="T26" fmla="*/ 36 w 36"/>
                  <a:gd name="T27" fmla="*/ 38 h 60"/>
                  <a:gd name="T28" fmla="*/ 34 w 36"/>
                  <a:gd name="T29" fmla="*/ 46 h 60"/>
                  <a:gd name="T30" fmla="*/ 30 w 36"/>
                  <a:gd name="T31" fmla="*/ 52 h 60"/>
                  <a:gd name="T32" fmla="*/ 26 w 36"/>
                  <a:gd name="T33" fmla="*/ 58 h 60"/>
                  <a:gd name="T34" fmla="*/ 22 w 36"/>
                  <a:gd name="T35" fmla="*/ 60 h 60"/>
                  <a:gd name="T36" fmla="*/ 18 w 36"/>
                  <a:gd name="T37" fmla="*/ 60 h 60"/>
                  <a:gd name="T38" fmla="*/ 12 w 36"/>
                  <a:gd name="T39" fmla="*/ 60 h 60"/>
                  <a:gd name="T40" fmla="*/ 8 w 36"/>
                  <a:gd name="T41" fmla="*/ 56 h 60"/>
                  <a:gd name="T42" fmla="*/ 4 w 36"/>
                  <a:gd name="T43" fmla="*/ 50 h 60"/>
                  <a:gd name="T44" fmla="*/ 0 w 36"/>
                  <a:gd name="T45" fmla="*/ 42 h 60"/>
                  <a:gd name="T46" fmla="*/ 0 w 36"/>
                  <a:gd name="T47" fmla="*/ 30 h 60"/>
                  <a:gd name="T48" fmla="*/ 8 w 36"/>
                  <a:gd name="T49" fmla="*/ 32 h 60"/>
                  <a:gd name="T50" fmla="*/ 8 w 36"/>
                  <a:gd name="T51" fmla="*/ 42 h 60"/>
                  <a:gd name="T52" fmla="*/ 10 w 36"/>
                  <a:gd name="T53" fmla="*/ 52 h 60"/>
                  <a:gd name="T54" fmla="*/ 12 w 36"/>
                  <a:gd name="T55" fmla="*/ 54 h 60"/>
                  <a:gd name="T56" fmla="*/ 14 w 36"/>
                  <a:gd name="T57" fmla="*/ 56 h 60"/>
                  <a:gd name="T58" fmla="*/ 18 w 36"/>
                  <a:gd name="T59" fmla="*/ 58 h 60"/>
                  <a:gd name="T60" fmla="*/ 20 w 36"/>
                  <a:gd name="T61" fmla="*/ 56 h 60"/>
                  <a:gd name="T62" fmla="*/ 22 w 36"/>
                  <a:gd name="T63" fmla="*/ 56 h 60"/>
                  <a:gd name="T64" fmla="*/ 24 w 36"/>
                  <a:gd name="T65" fmla="*/ 52 h 60"/>
                  <a:gd name="T66" fmla="*/ 26 w 36"/>
                  <a:gd name="T67" fmla="*/ 48 h 60"/>
                  <a:gd name="T68" fmla="*/ 28 w 36"/>
                  <a:gd name="T69" fmla="*/ 40 h 60"/>
                  <a:gd name="T70" fmla="*/ 28 w 36"/>
                  <a:gd name="T71" fmla="*/ 28 h 60"/>
                  <a:gd name="T72" fmla="*/ 28 w 36"/>
                  <a:gd name="T73" fmla="*/ 18 h 60"/>
                  <a:gd name="T74" fmla="*/ 26 w 36"/>
                  <a:gd name="T75" fmla="*/ 12 h 60"/>
                  <a:gd name="T76" fmla="*/ 24 w 36"/>
                  <a:gd name="T77" fmla="*/ 6 h 60"/>
                  <a:gd name="T78" fmla="*/ 22 w 36"/>
                  <a:gd name="T79" fmla="*/ 4 h 60"/>
                  <a:gd name="T80" fmla="*/ 20 w 36"/>
                  <a:gd name="T81" fmla="*/ 4 h 60"/>
                  <a:gd name="T82" fmla="*/ 18 w 36"/>
                  <a:gd name="T83" fmla="*/ 2 h 60"/>
                  <a:gd name="T84" fmla="*/ 16 w 36"/>
                  <a:gd name="T85" fmla="*/ 4 h 60"/>
                  <a:gd name="T86" fmla="*/ 12 w 36"/>
                  <a:gd name="T87" fmla="*/ 6 h 60"/>
                  <a:gd name="T88" fmla="*/ 10 w 36"/>
                  <a:gd name="T89" fmla="*/ 10 h 60"/>
                  <a:gd name="T90" fmla="*/ 8 w 36"/>
                  <a:gd name="T91" fmla="*/ 16 h 60"/>
                  <a:gd name="T92" fmla="*/ 8 w 36"/>
                  <a:gd name="T93" fmla="*/ 24 h 60"/>
                  <a:gd name="T94" fmla="*/ 8 w 36"/>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0" y="22"/>
                    </a:lnTo>
                    <a:lnTo>
                      <a:pt x="2" y="14"/>
                    </a:lnTo>
                    <a:lnTo>
                      <a:pt x="6" y="8"/>
                    </a:lnTo>
                    <a:lnTo>
                      <a:pt x="10" y="2"/>
                    </a:lnTo>
                    <a:lnTo>
                      <a:pt x="14" y="0"/>
                    </a:lnTo>
                    <a:lnTo>
                      <a:pt x="18" y="0"/>
                    </a:lnTo>
                    <a:lnTo>
                      <a:pt x="22" y="0"/>
                    </a:lnTo>
                    <a:lnTo>
                      <a:pt x="26" y="2"/>
                    </a:lnTo>
                    <a:lnTo>
                      <a:pt x="30" y="6"/>
                    </a:lnTo>
                    <a:lnTo>
                      <a:pt x="34" y="14"/>
                    </a:lnTo>
                    <a:lnTo>
                      <a:pt x="36" y="20"/>
                    </a:lnTo>
                    <a:lnTo>
                      <a:pt x="36" y="30"/>
                    </a:lnTo>
                    <a:lnTo>
                      <a:pt x="36" y="38"/>
                    </a:lnTo>
                    <a:lnTo>
                      <a:pt x="34" y="46"/>
                    </a:lnTo>
                    <a:lnTo>
                      <a:pt x="30" y="52"/>
                    </a:lnTo>
                    <a:lnTo>
                      <a:pt x="26" y="58"/>
                    </a:lnTo>
                    <a:lnTo>
                      <a:pt x="22" y="60"/>
                    </a:lnTo>
                    <a:lnTo>
                      <a:pt x="18" y="60"/>
                    </a:lnTo>
                    <a:lnTo>
                      <a:pt x="12" y="60"/>
                    </a:lnTo>
                    <a:lnTo>
                      <a:pt x="8" y="56"/>
                    </a:lnTo>
                    <a:lnTo>
                      <a:pt x="4" y="50"/>
                    </a:lnTo>
                    <a:lnTo>
                      <a:pt x="0" y="42"/>
                    </a:lnTo>
                    <a:lnTo>
                      <a:pt x="0" y="30"/>
                    </a:lnTo>
                    <a:close/>
                    <a:moveTo>
                      <a:pt x="8" y="32"/>
                    </a:moveTo>
                    <a:lnTo>
                      <a:pt x="8" y="42"/>
                    </a:lnTo>
                    <a:lnTo>
                      <a:pt x="10" y="52"/>
                    </a:lnTo>
                    <a:lnTo>
                      <a:pt x="12" y="54"/>
                    </a:lnTo>
                    <a:lnTo>
                      <a:pt x="14" y="56"/>
                    </a:lnTo>
                    <a:lnTo>
                      <a:pt x="18" y="58"/>
                    </a:lnTo>
                    <a:lnTo>
                      <a:pt x="20" y="56"/>
                    </a:lnTo>
                    <a:lnTo>
                      <a:pt x="22" y="56"/>
                    </a:lnTo>
                    <a:lnTo>
                      <a:pt x="24" y="52"/>
                    </a:lnTo>
                    <a:lnTo>
                      <a:pt x="26" y="48"/>
                    </a:lnTo>
                    <a:lnTo>
                      <a:pt x="28" y="40"/>
                    </a:lnTo>
                    <a:lnTo>
                      <a:pt x="28" y="28"/>
                    </a:lnTo>
                    <a:lnTo>
                      <a:pt x="28" y="18"/>
                    </a:lnTo>
                    <a:lnTo>
                      <a:pt x="26" y="12"/>
                    </a:lnTo>
                    <a:lnTo>
                      <a:pt x="24" y="6"/>
                    </a:lnTo>
                    <a:lnTo>
                      <a:pt x="22" y="4"/>
                    </a:lnTo>
                    <a:lnTo>
                      <a:pt x="20" y="4"/>
                    </a:lnTo>
                    <a:lnTo>
                      <a:pt x="18" y="2"/>
                    </a:lnTo>
                    <a:lnTo>
                      <a:pt x="16" y="4"/>
                    </a:lnTo>
                    <a:lnTo>
                      <a:pt x="12" y="6"/>
                    </a:lnTo>
                    <a:lnTo>
                      <a:pt x="10" y="10"/>
                    </a:lnTo>
                    <a:lnTo>
                      <a:pt x="8" y="16"/>
                    </a:lnTo>
                    <a:lnTo>
                      <a:pt x="8" y="24"/>
                    </a:lnTo>
                    <a:lnTo>
                      <a:pt x="8" y="32"/>
                    </a:lnTo>
                    <a:close/>
                  </a:path>
                </a:pathLst>
              </a:custGeom>
              <a:solidFill>
                <a:srgbClr val="000000"/>
              </a:solidFill>
              <a:ln w="0">
                <a:solidFill>
                  <a:srgbClr val="000000"/>
                </a:solidFill>
                <a:round/>
                <a:headEnd/>
                <a:tailEnd/>
              </a:ln>
            </p:spPr>
            <p:txBody>
              <a:bodyPr/>
              <a:lstStyle/>
              <a:p>
                <a:endParaRPr lang="en-CA"/>
              </a:p>
            </p:txBody>
          </p:sp>
          <p:sp>
            <p:nvSpPr>
              <p:cNvPr id="22886" name="Rectangle 78"/>
              <p:cNvSpPr>
                <a:spLocks noChangeArrowheads="1"/>
              </p:cNvSpPr>
              <p:nvPr/>
            </p:nvSpPr>
            <p:spPr bwMode="auto">
              <a:xfrm>
                <a:off x="2496" y="2336"/>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887" name="Freeform 79"/>
              <p:cNvSpPr>
                <a:spLocks/>
              </p:cNvSpPr>
              <p:nvPr/>
            </p:nvSpPr>
            <p:spPr bwMode="auto">
              <a:xfrm>
                <a:off x="2636" y="2354"/>
                <a:ext cx="38" cy="60"/>
              </a:xfrm>
              <a:custGeom>
                <a:avLst/>
                <a:gdLst>
                  <a:gd name="T0" fmla="*/ 6 w 38"/>
                  <a:gd name="T1" fmla="*/ 0 h 60"/>
                  <a:gd name="T2" fmla="*/ 38 w 38"/>
                  <a:gd name="T3" fmla="*/ 0 h 60"/>
                  <a:gd name="T4" fmla="*/ 38 w 38"/>
                  <a:gd name="T5" fmla="*/ 4 h 60"/>
                  <a:gd name="T6" fmla="*/ 18 w 38"/>
                  <a:gd name="T7" fmla="*/ 60 h 60"/>
                  <a:gd name="T8" fmla="*/ 12 w 38"/>
                  <a:gd name="T9" fmla="*/ 60 h 60"/>
                  <a:gd name="T10" fmla="*/ 30 w 38"/>
                  <a:gd name="T11" fmla="*/ 8 h 60"/>
                  <a:gd name="T12" fmla="*/ 14 w 38"/>
                  <a:gd name="T13" fmla="*/ 8 h 60"/>
                  <a:gd name="T14" fmla="*/ 10 w 38"/>
                  <a:gd name="T15" fmla="*/ 8 h 60"/>
                  <a:gd name="T16" fmla="*/ 8 w 38"/>
                  <a:gd name="T17" fmla="*/ 10 h 60"/>
                  <a:gd name="T18" fmla="*/ 4 w 38"/>
                  <a:gd name="T19" fmla="*/ 12 h 60"/>
                  <a:gd name="T20" fmla="*/ 2 w 38"/>
                  <a:gd name="T21" fmla="*/ 16 h 60"/>
                  <a:gd name="T22" fmla="*/ 0 w 38"/>
                  <a:gd name="T23" fmla="*/ 14 h 60"/>
                  <a:gd name="T24" fmla="*/ 6 w 38"/>
                  <a:gd name="T25" fmla="*/ 0 h 6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8"/>
                  <a:gd name="T40" fmla="*/ 0 h 60"/>
                  <a:gd name="T41" fmla="*/ 38 w 38"/>
                  <a:gd name="T42" fmla="*/ 60 h 6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8" h="60">
                    <a:moveTo>
                      <a:pt x="6" y="0"/>
                    </a:moveTo>
                    <a:lnTo>
                      <a:pt x="38" y="0"/>
                    </a:lnTo>
                    <a:lnTo>
                      <a:pt x="38" y="4"/>
                    </a:lnTo>
                    <a:lnTo>
                      <a:pt x="18" y="60"/>
                    </a:lnTo>
                    <a:lnTo>
                      <a:pt x="12" y="60"/>
                    </a:lnTo>
                    <a:lnTo>
                      <a:pt x="30" y="8"/>
                    </a:lnTo>
                    <a:lnTo>
                      <a:pt x="14" y="8"/>
                    </a:lnTo>
                    <a:lnTo>
                      <a:pt x="10" y="8"/>
                    </a:lnTo>
                    <a:lnTo>
                      <a:pt x="8" y="10"/>
                    </a:lnTo>
                    <a:lnTo>
                      <a:pt x="4" y="12"/>
                    </a:lnTo>
                    <a:lnTo>
                      <a:pt x="2" y="16"/>
                    </a:lnTo>
                    <a:lnTo>
                      <a:pt x="0" y="14"/>
                    </a:lnTo>
                    <a:lnTo>
                      <a:pt x="6" y="0"/>
                    </a:lnTo>
                    <a:close/>
                  </a:path>
                </a:pathLst>
              </a:custGeom>
              <a:solidFill>
                <a:srgbClr val="000000"/>
              </a:solidFill>
              <a:ln w="0">
                <a:solidFill>
                  <a:srgbClr val="000000"/>
                </a:solidFill>
                <a:round/>
                <a:headEnd/>
                <a:tailEnd/>
              </a:ln>
            </p:spPr>
            <p:txBody>
              <a:bodyPr/>
              <a:lstStyle/>
              <a:p>
                <a:endParaRPr lang="en-CA"/>
              </a:p>
            </p:txBody>
          </p:sp>
          <p:sp>
            <p:nvSpPr>
              <p:cNvPr id="22888" name="Freeform 80"/>
              <p:cNvSpPr>
                <a:spLocks noEditPoints="1"/>
              </p:cNvSpPr>
              <p:nvPr/>
            </p:nvSpPr>
            <p:spPr bwMode="auto">
              <a:xfrm>
                <a:off x="2682" y="2354"/>
                <a:ext cx="34" cy="60"/>
              </a:xfrm>
              <a:custGeom>
                <a:avLst/>
                <a:gdLst>
                  <a:gd name="T0" fmla="*/ 6 w 34"/>
                  <a:gd name="T1" fmla="*/ 24 h 60"/>
                  <a:gd name="T2" fmla="*/ 2 w 34"/>
                  <a:gd name="T3" fmla="*/ 18 h 60"/>
                  <a:gd name="T4" fmla="*/ 2 w 34"/>
                  <a:gd name="T5" fmla="*/ 8 h 60"/>
                  <a:gd name="T6" fmla="*/ 12 w 34"/>
                  <a:gd name="T7" fmla="*/ 0 h 60"/>
                  <a:gd name="T8" fmla="*/ 24 w 34"/>
                  <a:gd name="T9" fmla="*/ 0 h 60"/>
                  <a:gd name="T10" fmla="*/ 32 w 34"/>
                  <a:gd name="T11" fmla="*/ 8 h 60"/>
                  <a:gd name="T12" fmla="*/ 32 w 34"/>
                  <a:gd name="T13" fmla="*/ 16 h 60"/>
                  <a:gd name="T14" fmla="*/ 28 w 34"/>
                  <a:gd name="T15" fmla="*/ 22 h 60"/>
                  <a:gd name="T16" fmla="*/ 28 w 34"/>
                  <a:gd name="T17" fmla="*/ 32 h 60"/>
                  <a:gd name="T18" fmla="*/ 34 w 34"/>
                  <a:gd name="T19" fmla="*/ 40 h 60"/>
                  <a:gd name="T20" fmla="*/ 34 w 34"/>
                  <a:gd name="T21" fmla="*/ 52 h 60"/>
                  <a:gd name="T22" fmla="*/ 24 w 34"/>
                  <a:gd name="T23" fmla="*/ 60 h 60"/>
                  <a:gd name="T24" fmla="*/ 12 w 34"/>
                  <a:gd name="T25" fmla="*/ 60 h 60"/>
                  <a:gd name="T26" fmla="*/ 4 w 34"/>
                  <a:gd name="T27" fmla="*/ 56 h 60"/>
                  <a:gd name="T28" fmla="*/ 0 w 34"/>
                  <a:gd name="T29" fmla="*/ 46 h 60"/>
                  <a:gd name="T30" fmla="*/ 4 w 34"/>
                  <a:gd name="T31" fmla="*/ 38 h 60"/>
                  <a:gd name="T32" fmla="*/ 12 w 34"/>
                  <a:gd name="T33" fmla="*/ 30 h 60"/>
                  <a:gd name="T34" fmla="*/ 22 w 34"/>
                  <a:gd name="T35" fmla="*/ 22 h 60"/>
                  <a:gd name="T36" fmla="*/ 24 w 34"/>
                  <a:gd name="T37" fmla="*/ 16 h 60"/>
                  <a:gd name="T38" fmla="*/ 24 w 34"/>
                  <a:gd name="T39" fmla="*/ 8 h 60"/>
                  <a:gd name="T40" fmla="*/ 20 w 34"/>
                  <a:gd name="T41" fmla="*/ 4 h 60"/>
                  <a:gd name="T42" fmla="*/ 14 w 34"/>
                  <a:gd name="T43" fmla="*/ 4 h 60"/>
                  <a:gd name="T44" fmla="*/ 10 w 34"/>
                  <a:gd name="T45" fmla="*/ 8 h 60"/>
                  <a:gd name="T46" fmla="*/ 10 w 34"/>
                  <a:gd name="T47" fmla="*/ 14 h 60"/>
                  <a:gd name="T48" fmla="*/ 12 w 34"/>
                  <a:gd name="T49" fmla="*/ 18 h 60"/>
                  <a:gd name="T50" fmla="*/ 18 w 34"/>
                  <a:gd name="T51" fmla="*/ 26 h 60"/>
                  <a:gd name="T52" fmla="*/ 12 w 34"/>
                  <a:gd name="T53" fmla="*/ 34 h 60"/>
                  <a:gd name="T54" fmla="*/ 10 w 34"/>
                  <a:gd name="T55" fmla="*/ 42 h 60"/>
                  <a:gd name="T56" fmla="*/ 10 w 34"/>
                  <a:gd name="T57" fmla="*/ 50 h 60"/>
                  <a:gd name="T58" fmla="*/ 14 w 34"/>
                  <a:gd name="T59" fmla="*/ 56 h 60"/>
                  <a:gd name="T60" fmla="*/ 22 w 34"/>
                  <a:gd name="T61" fmla="*/ 56 h 60"/>
                  <a:gd name="T62" fmla="*/ 26 w 34"/>
                  <a:gd name="T63" fmla="*/ 52 h 60"/>
                  <a:gd name="T64" fmla="*/ 26 w 34"/>
                  <a:gd name="T65" fmla="*/ 46 h 60"/>
                  <a:gd name="T66" fmla="*/ 22 w 34"/>
                  <a:gd name="T67" fmla="*/ 40 h 60"/>
                  <a:gd name="T68" fmla="*/ 14 w 34"/>
                  <a:gd name="T69" fmla="*/ 32 h 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4"/>
                  <a:gd name="T106" fmla="*/ 0 h 60"/>
                  <a:gd name="T107" fmla="*/ 34 w 34"/>
                  <a:gd name="T108" fmla="*/ 60 h 6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4" h="60">
                    <a:moveTo>
                      <a:pt x="12" y="30"/>
                    </a:moveTo>
                    <a:lnTo>
                      <a:pt x="6" y="24"/>
                    </a:lnTo>
                    <a:lnTo>
                      <a:pt x="4" y="20"/>
                    </a:lnTo>
                    <a:lnTo>
                      <a:pt x="2" y="18"/>
                    </a:lnTo>
                    <a:lnTo>
                      <a:pt x="2" y="14"/>
                    </a:lnTo>
                    <a:lnTo>
                      <a:pt x="2" y="8"/>
                    </a:lnTo>
                    <a:lnTo>
                      <a:pt x="6" y="4"/>
                    </a:lnTo>
                    <a:lnTo>
                      <a:pt x="12" y="0"/>
                    </a:lnTo>
                    <a:lnTo>
                      <a:pt x="18" y="0"/>
                    </a:lnTo>
                    <a:lnTo>
                      <a:pt x="24" y="0"/>
                    </a:lnTo>
                    <a:lnTo>
                      <a:pt x="30" y="4"/>
                    </a:lnTo>
                    <a:lnTo>
                      <a:pt x="32" y="8"/>
                    </a:lnTo>
                    <a:lnTo>
                      <a:pt x="34" y="12"/>
                    </a:lnTo>
                    <a:lnTo>
                      <a:pt x="32" y="16"/>
                    </a:lnTo>
                    <a:lnTo>
                      <a:pt x="30" y="20"/>
                    </a:lnTo>
                    <a:lnTo>
                      <a:pt x="28" y="22"/>
                    </a:lnTo>
                    <a:lnTo>
                      <a:pt x="20" y="28"/>
                    </a:lnTo>
                    <a:lnTo>
                      <a:pt x="28" y="32"/>
                    </a:lnTo>
                    <a:lnTo>
                      <a:pt x="32" y="36"/>
                    </a:lnTo>
                    <a:lnTo>
                      <a:pt x="34" y="40"/>
                    </a:lnTo>
                    <a:lnTo>
                      <a:pt x="34" y="46"/>
                    </a:lnTo>
                    <a:lnTo>
                      <a:pt x="34" y="52"/>
                    </a:lnTo>
                    <a:lnTo>
                      <a:pt x="30" y="56"/>
                    </a:lnTo>
                    <a:lnTo>
                      <a:pt x="24" y="60"/>
                    </a:lnTo>
                    <a:lnTo>
                      <a:pt x="18" y="60"/>
                    </a:lnTo>
                    <a:lnTo>
                      <a:pt x="12" y="60"/>
                    </a:lnTo>
                    <a:lnTo>
                      <a:pt x="8" y="58"/>
                    </a:lnTo>
                    <a:lnTo>
                      <a:pt x="4" y="56"/>
                    </a:lnTo>
                    <a:lnTo>
                      <a:pt x="2" y="50"/>
                    </a:lnTo>
                    <a:lnTo>
                      <a:pt x="0" y="46"/>
                    </a:lnTo>
                    <a:lnTo>
                      <a:pt x="2" y="42"/>
                    </a:lnTo>
                    <a:lnTo>
                      <a:pt x="4" y="38"/>
                    </a:lnTo>
                    <a:lnTo>
                      <a:pt x="6" y="34"/>
                    </a:lnTo>
                    <a:lnTo>
                      <a:pt x="12" y="30"/>
                    </a:lnTo>
                    <a:close/>
                    <a:moveTo>
                      <a:pt x="18" y="26"/>
                    </a:moveTo>
                    <a:lnTo>
                      <a:pt x="22" y="22"/>
                    </a:lnTo>
                    <a:lnTo>
                      <a:pt x="24" y="18"/>
                    </a:lnTo>
                    <a:lnTo>
                      <a:pt x="24" y="16"/>
                    </a:lnTo>
                    <a:lnTo>
                      <a:pt x="26" y="12"/>
                    </a:lnTo>
                    <a:lnTo>
                      <a:pt x="24" y="8"/>
                    </a:lnTo>
                    <a:lnTo>
                      <a:pt x="24" y="6"/>
                    </a:lnTo>
                    <a:lnTo>
                      <a:pt x="20" y="4"/>
                    </a:lnTo>
                    <a:lnTo>
                      <a:pt x="18" y="2"/>
                    </a:lnTo>
                    <a:lnTo>
                      <a:pt x="14" y="4"/>
                    </a:lnTo>
                    <a:lnTo>
                      <a:pt x="12" y="6"/>
                    </a:lnTo>
                    <a:lnTo>
                      <a:pt x="10" y="8"/>
                    </a:lnTo>
                    <a:lnTo>
                      <a:pt x="10" y="12"/>
                    </a:lnTo>
                    <a:lnTo>
                      <a:pt x="10" y="14"/>
                    </a:lnTo>
                    <a:lnTo>
                      <a:pt x="10" y="16"/>
                    </a:lnTo>
                    <a:lnTo>
                      <a:pt x="12" y="18"/>
                    </a:lnTo>
                    <a:lnTo>
                      <a:pt x="14" y="20"/>
                    </a:lnTo>
                    <a:lnTo>
                      <a:pt x="18" y="26"/>
                    </a:lnTo>
                    <a:close/>
                    <a:moveTo>
                      <a:pt x="14" y="32"/>
                    </a:moveTo>
                    <a:lnTo>
                      <a:pt x="12" y="34"/>
                    </a:lnTo>
                    <a:lnTo>
                      <a:pt x="10" y="38"/>
                    </a:lnTo>
                    <a:lnTo>
                      <a:pt x="10" y="42"/>
                    </a:lnTo>
                    <a:lnTo>
                      <a:pt x="8" y="46"/>
                    </a:lnTo>
                    <a:lnTo>
                      <a:pt x="10" y="50"/>
                    </a:lnTo>
                    <a:lnTo>
                      <a:pt x="12" y="54"/>
                    </a:lnTo>
                    <a:lnTo>
                      <a:pt x="14" y="56"/>
                    </a:lnTo>
                    <a:lnTo>
                      <a:pt x="18" y="58"/>
                    </a:lnTo>
                    <a:lnTo>
                      <a:pt x="22" y="56"/>
                    </a:lnTo>
                    <a:lnTo>
                      <a:pt x="24" y="54"/>
                    </a:lnTo>
                    <a:lnTo>
                      <a:pt x="26" y="52"/>
                    </a:lnTo>
                    <a:lnTo>
                      <a:pt x="26" y="48"/>
                    </a:lnTo>
                    <a:lnTo>
                      <a:pt x="26" y="46"/>
                    </a:lnTo>
                    <a:lnTo>
                      <a:pt x="24" y="44"/>
                    </a:lnTo>
                    <a:lnTo>
                      <a:pt x="22" y="40"/>
                    </a:lnTo>
                    <a:lnTo>
                      <a:pt x="18" y="36"/>
                    </a:lnTo>
                    <a:lnTo>
                      <a:pt x="14" y="32"/>
                    </a:lnTo>
                    <a:close/>
                  </a:path>
                </a:pathLst>
              </a:custGeom>
              <a:solidFill>
                <a:srgbClr val="000000"/>
              </a:solidFill>
              <a:ln w="0">
                <a:solidFill>
                  <a:srgbClr val="000000"/>
                </a:solidFill>
                <a:round/>
                <a:headEnd/>
                <a:tailEnd/>
              </a:ln>
            </p:spPr>
            <p:txBody>
              <a:bodyPr/>
              <a:lstStyle/>
              <a:p>
                <a:endParaRPr lang="en-CA"/>
              </a:p>
            </p:txBody>
          </p:sp>
          <p:sp>
            <p:nvSpPr>
              <p:cNvPr id="22889" name="Freeform 81"/>
              <p:cNvSpPr>
                <a:spLocks noEditPoints="1"/>
              </p:cNvSpPr>
              <p:nvPr/>
            </p:nvSpPr>
            <p:spPr bwMode="auto">
              <a:xfrm>
                <a:off x="2724" y="2354"/>
                <a:ext cx="38" cy="60"/>
              </a:xfrm>
              <a:custGeom>
                <a:avLst/>
                <a:gdLst>
                  <a:gd name="T0" fmla="*/ 36 w 38"/>
                  <a:gd name="T1" fmla="*/ 0 h 60"/>
                  <a:gd name="T2" fmla="*/ 36 w 38"/>
                  <a:gd name="T3" fmla="*/ 2 h 60"/>
                  <a:gd name="T4" fmla="*/ 30 w 38"/>
                  <a:gd name="T5" fmla="*/ 2 h 60"/>
                  <a:gd name="T6" fmla="*/ 26 w 38"/>
                  <a:gd name="T7" fmla="*/ 4 h 60"/>
                  <a:gd name="T8" fmla="*/ 24 w 38"/>
                  <a:gd name="T9" fmla="*/ 6 h 60"/>
                  <a:gd name="T10" fmla="*/ 20 w 38"/>
                  <a:gd name="T11" fmla="*/ 10 h 60"/>
                  <a:gd name="T12" fmla="*/ 16 w 38"/>
                  <a:gd name="T13" fmla="*/ 12 h 60"/>
                  <a:gd name="T14" fmla="*/ 14 w 38"/>
                  <a:gd name="T15" fmla="*/ 16 h 60"/>
                  <a:gd name="T16" fmla="*/ 12 w 38"/>
                  <a:gd name="T17" fmla="*/ 22 h 60"/>
                  <a:gd name="T18" fmla="*/ 10 w 38"/>
                  <a:gd name="T19" fmla="*/ 26 h 60"/>
                  <a:gd name="T20" fmla="*/ 16 w 38"/>
                  <a:gd name="T21" fmla="*/ 24 h 60"/>
                  <a:gd name="T22" fmla="*/ 22 w 38"/>
                  <a:gd name="T23" fmla="*/ 22 h 60"/>
                  <a:gd name="T24" fmla="*/ 28 w 38"/>
                  <a:gd name="T25" fmla="*/ 24 h 60"/>
                  <a:gd name="T26" fmla="*/ 32 w 38"/>
                  <a:gd name="T27" fmla="*/ 28 h 60"/>
                  <a:gd name="T28" fmla="*/ 36 w 38"/>
                  <a:gd name="T29" fmla="*/ 32 h 60"/>
                  <a:gd name="T30" fmla="*/ 38 w 38"/>
                  <a:gd name="T31" fmla="*/ 40 h 60"/>
                  <a:gd name="T32" fmla="*/ 36 w 38"/>
                  <a:gd name="T33" fmla="*/ 46 h 60"/>
                  <a:gd name="T34" fmla="*/ 32 w 38"/>
                  <a:gd name="T35" fmla="*/ 52 h 60"/>
                  <a:gd name="T36" fmla="*/ 28 w 38"/>
                  <a:gd name="T37" fmla="*/ 56 h 60"/>
                  <a:gd name="T38" fmla="*/ 24 w 38"/>
                  <a:gd name="T39" fmla="*/ 60 h 60"/>
                  <a:gd name="T40" fmla="*/ 18 w 38"/>
                  <a:gd name="T41" fmla="*/ 60 h 60"/>
                  <a:gd name="T42" fmla="*/ 14 w 38"/>
                  <a:gd name="T43" fmla="*/ 60 h 60"/>
                  <a:gd name="T44" fmla="*/ 8 w 38"/>
                  <a:gd name="T45" fmla="*/ 56 h 60"/>
                  <a:gd name="T46" fmla="*/ 4 w 38"/>
                  <a:gd name="T47" fmla="*/ 50 h 60"/>
                  <a:gd name="T48" fmla="*/ 2 w 38"/>
                  <a:gd name="T49" fmla="*/ 44 h 60"/>
                  <a:gd name="T50" fmla="*/ 0 w 38"/>
                  <a:gd name="T51" fmla="*/ 36 h 60"/>
                  <a:gd name="T52" fmla="*/ 2 w 38"/>
                  <a:gd name="T53" fmla="*/ 28 h 60"/>
                  <a:gd name="T54" fmla="*/ 4 w 38"/>
                  <a:gd name="T55" fmla="*/ 22 h 60"/>
                  <a:gd name="T56" fmla="*/ 8 w 38"/>
                  <a:gd name="T57" fmla="*/ 14 h 60"/>
                  <a:gd name="T58" fmla="*/ 12 w 38"/>
                  <a:gd name="T59" fmla="*/ 10 h 60"/>
                  <a:gd name="T60" fmla="*/ 18 w 38"/>
                  <a:gd name="T61" fmla="*/ 4 h 60"/>
                  <a:gd name="T62" fmla="*/ 24 w 38"/>
                  <a:gd name="T63" fmla="*/ 2 h 60"/>
                  <a:gd name="T64" fmla="*/ 28 w 38"/>
                  <a:gd name="T65" fmla="*/ 0 h 60"/>
                  <a:gd name="T66" fmla="*/ 34 w 38"/>
                  <a:gd name="T67" fmla="*/ 0 h 60"/>
                  <a:gd name="T68" fmla="*/ 36 w 38"/>
                  <a:gd name="T69" fmla="*/ 0 h 60"/>
                  <a:gd name="T70" fmla="*/ 10 w 38"/>
                  <a:gd name="T71" fmla="*/ 30 h 60"/>
                  <a:gd name="T72" fmla="*/ 8 w 38"/>
                  <a:gd name="T73" fmla="*/ 36 h 60"/>
                  <a:gd name="T74" fmla="*/ 8 w 38"/>
                  <a:gd name="T75" fmla="*/ 40 h 60"/>
                  <a:gd name="T76" fmla="*/ 10 w 38"/>
                  <a:gd name="T77" fmla="*/ 44 h 60"/>
                  <a:gd name="T78" fmla="*/ 10 w 38"/>
                  <a:gd name="T79" fmla="*/ 48 h 60"/>
                  <a:gd name="T80" fmla="*/ 12 w 38"/>
                  <a:gd name="T81" fmla="*/ 52 h 60"/>
                  <a:gd name="T82" fmla="*/ 14 w 38"/>
                  <a:gd name="T83" fmla="*/ 56 h 60"/>
                  <a:gd name="T84" fmla="*/ 16 w 38"/>
                  <a:gd name="T85" fmla="*/ 56 h 60"/>
                  <a:gd name="T86" fmla="*/ 20 w 38"/>
                  <a:gd name="T87" fmla="*/ 58 h 60"/>
                  <a:gd name="T88" fmla="*/ 24 w 38"/>
                  <a:gd name="T89" fmla="*/ 56 h 60"/>
                  <a:gd name="T90" fmla="*/ 26 w 38"/>
                  <a:gd name="T91" fmla="*/ 54 h 60"/>
                  <a:gd name="T92" fmla="*/ 28 w 38"/>
                  <a:gd name="T93" fmla="*/ 50 h 60"/>
                  <a:gd name="T94" fmla="*/ 28 w 38"/>
                  <a:gd name="T95" fmla="*/ 44 h 60"/>
                  <a:gd name="T96" fmla="*/ 28 w 38"/>
                  <a:gd name="T97" fmla="*/ 38 h 60"/>
                  <a:gd name="T98" fmla="*/ 26 w 38"/>
                  <a:gd name="T99" fmla="*/ 32 h 60"/>
                  <a:gd name="T100" fmla="*/ 22 w 38"/>
                  <a:gd name="T101" fmla="*/ 28 h 60"/>
                  <a:gd name="T102" fmla="*/ 18 w 38"/>
                  <a:gd name="T103" fmla="*/ 26 h 60"/>
                  <a:gd name="T104" fmla="*/ 16 w 38"/>
                  <a:gd name="T105" fmla="*/ 26 h 60"/>
                  <a:gd name="T106" fmla="*/ 14 w 38"/>
                  <a:gd name="T107" fmla="*/ 28 h 60"/>
                  <a:gd name="T108" fmla="*/ 12 w 38"/>
                  <a:gd name="T109" fmla="*/ 28 h 60"/>
                  <a:gd name="T110" fmla="*/ 10 w 38"/>
                  <a:gd name="T111" fmla="*/ 30 h 6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8"/>
                  <a:gd name="T169" fmla="*/ 0 h 60"/>
                  <a:gd name="T170" fmla="*/ 38 w 38"/>
                  <a:gd name="T171" fmla="*/ 60 h 6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8" h="60">
                    <a:moveTo>
                      <a:pt x="36" y="0"/>
                    </a:moveTo>
                    <a:lnTo>
                      <a:pt x="36" y="2"/>
                    </a:lnTo>
                    <a:lnTo>
                      <a:pt x="30" y="2"/>
                    </a:lnTo>
                    <a:lnTo>
                      <a:pt x="26" y="4"/>
                    </a:lnTo>
                    <a:lnTo>
                      <a:pt x="24" y="6"/>
                    </a:lnTo>
                    <a:lnTo>
                      <a:pt x="20" y="10"/>
                    </a:lnTo>
                    <a:lnTo>
                      <a:pt x="16" y="12"/>
                    </a:lnTo>
                    <a:lnTo>
                      <a:pt x="14" y="16"/>
                    </a:lnTo>
                    <a:lnTo>
                      <a:pt x="12" y="22"/>
                    </a:lnTo>
                    <a:lnTo>
                      <a:pt x="10" y="26"/>
                    </a:lnTo>
                    <a:lnTo>
                      <a:pt x="16" y="24"/>
                    </a:lnTo>
                    <a:lnTo>
                      <a:pt x="22" y="22"/>
                    </a:lnTo>
                    <a:lnTo>
                      <a:pt x="28" y="24"/>
                    </a:lnTo>
                    <a:lnTo>
                      <a:pt x="32" y="28"/>
                    </a:lnTo>
                    <a:lnTo>
                      <a:pt x="36" y="32"/>
                    </a:lnTo>
                    <a:lnTo>
                      <a:pt x="38" y="40"/>
                    </a:lnTo>
                    <a:lnTo>
                      <a:pt x="36" y="46"/>
                    </a:lnTo>
                    <a:lnTo>
                      <a:pt x="32" y="52"/>
                    </a:lnTo>
                    <a:lnTo>
                      <a:pt x="28" y="56"/>
                    </a:lnTo>
                    <a:lnTo>
                      <a:pt x="24" y="60"/>
                    </a:lnTo>
                    <a:lnTo>
                      <a:pt x="18" y="60"/>
                    </a:lnTo>
                    <a:lnTo>
                      <a:pt x="14" y="60"/>
                    </a:lnTo>
                    <a:lnTo>
                      <a:pt x="8" y="56"/>
                    </a:lnTo>
                    <a:lnTo>
                      <a:pt x="4" y="50"/>
                    </a:lnTo>
                    <a:lnTo>
                      <a:pt x="2" y="44"/>
                    </a:lnTo>
                    <a:lnTo>
                      <a:pt x="0" y="36"/>
                    </a:lnTo>
                    <a:lnTo>
                      <a:pt x="2" y="28"/>
                    </a:lnTo>
                    <a:lnTo>
                      <a:pt x="4" y="22"/>
                    </a:lnTo>
                    <a:lnTo>
                      <a:pt x="8" y="14"/>
                    </a:lnTo>
                    <a:lnTo>
                      <a:pt x="12" y="10"/>
                    </a:lnTo>
                    <a:lnTo>
                      <a:pt x="18" y="4"/>
                    </a:lnTo>
                    <a:lnTo>
                      <a:pt x="24" y="2"/>
                    </a:lnTo>
                    <a:lnTo>
                      <a:pt x="28" y="0"/>
                    </a:lnTo>
                    <a:lnTo>
                      <a:pt x="34" y="0"/>
                    </a:lnTo>
                    <a:lnTo>
                      <a:pt x="36" y="0"/>
                    </a:lnTo>
                    <a:close/>
                    <a:moveTo>
                      <a:pt x="10" y="30"/>
                    </a:moveTo>
                    <a:lnTo>
                      <a:pt x="8" y="36"/>
                    </a:lnTo>
                    <a:lnTo>
                      <a:pt x="8" y="40"/>
                    </a:lnTo>
                    <a:lnTo>
                      <a:pt x="10" y="44"/>
                    </a:lnTo>
                    <a:lnTo>
                      <a:pt x="10" y="48"/>
                    </a:lnTo>
                    <a:lnTo>
                      <a:pt x="12" y="52"/>
                    </a:lnTo>
                    <a:lnTo>
                      <a:pt x="14" y="56"/>
                    </a:lnTo>
                    <a:lnTo>
                      <a:pt x="16" y="56"/>
                    </a:lnTo>
                    <a:lnTo>
                      <a:pt x="20" y="58"/>
                    </a:lnTo>
                    <a:lnTo>
                      <a:pt x="24" y="56"/>
                    </a:lnTo>
                    <a:lnTo>
                      <a:pt x="26" y="54"/>
                    </a:lnTo>
                    <a:lnTo>
                      <a:pt x="28" y="50"/>
                    </a:lnTo>
                    <a:lnTo>
                      <a:pt x="28" y="44"/>
                    </a:lnTo>
                    <a:lnTo>
                      <a:pt x="28" y="38"/>
                    </a:lnTo>
                    <a:lnTo>
                      <a:pt x="26" y="32"/>
                    </a:lnTo>
                    <a:lnTo>
                      <a:pt x="22" y="28"/>
                    </a:lnTo>
                    <a:lnTo>
                      <a:pt x="18" y="26"/>
                    </a:lnTo>
                    <a:lnTo>
                      <a:pt x="16" y="26"/>
                    </a:lnTo>
                    <a:lnTo>
                      <a:pt x="14" y="28"/>
                    </a:lnTo>
                    <a:lnTo>
                      <a:pt x="12" y="28"/>
                    </a:lnTo>
                    <a:lnTo>
                      <a:pt x="10" y="30"/>
                    </a:lnTo>
                    <a:close/>
                  </a:path>
                </a:pathLst>
              </a:custGeom>
              <a:solidFill>
                <a:srgbClr val="000000"/>
              </a:solidFill>
              <a:ln w="0">
                <a:solidFill>
                  <a:srgbClr val="000000"/>
                </a:solidFill>
                <a:round/>
                <a:headEnd/>
                <a:tailEnd/>
              </a:ln>
            </p:spPr>
            <p:txBody>
              <a:bodyPr/>
              <a:lstStyle/>
              <a:p>
                <a:endParaRPr lang="en-CA"/>
              </a:p>
            </p:txBody>
          </p:sp>
          <p:sp>
            <p:nvSpPr>
              <p:cNvPr id="22890" name="Rectangle 82"/>
              <p:cNvSpPr>
                <a:spLocks noChangeArrowheads="1"/>
              </p:cNvSpPr>
              <p:nvPr/>
            </p:nvSpPr>
            <p:spPr bwMode="auto">
              <a:xfrm>
                <a:off x="2784" y="2336"/>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891" name="Freeform 83"/>
              <p:cNvSpPr>
                <a:spLocks noEditPoints="1"/>
              </p:cNvSpPr>
              <p:nvPr/>
            </p:nvSpPr>
            <p:spPr bwMode="auto">
              <a:xfrm>
                <a:off x="2932" y="2354"/>
                <a:ext cx="36" cy="60"/>
              </a:xfrm>
              <a:custGeom>
                <a:avLst/>
                <a:gdLst>
                  <a:gd name="T0" fmla="*/ 0 w 36"/>
                  <a:gd name="T1" fmla="*/ 30 h 60"/>
                  <a:gd name="T2" fmla="*/ 2 w 36"/>
                  <a:gd name="T3" fmla="*/ 22 h 60"/>
                  <a:gd name="T4" fmla="*/ 4 w 36"/>
                  <a:gd name="T5" fmla="*/ 14 h 60"/>
                  <a:gd name="T6" fmla="*/ 6 w 36"/>
                  <a:gd name="T7" fmla="*/ 8 h 60"/>
                  <a:gd name="T8" fmla="*/ 12 w 36"/>
                  <a:gd name="T9" fmla="*/ 2 h 60"/>
                  <a:gd name="T10" fmla="*/ 14 w 36"/>
                  <a:gd name="T11" fmla="*/ 0 h 60"/>
                  <a:gd name="T12" fmla="*/ 18 w 36"/>
                  <a:gd name="T13" fmla="*/ 0 h 60"/>
                  <a:gd name="T14" fmla="*/ 24 w 36"/>
                  <a:gd name="T15" fmla="*/ 0 h 60"/>
                  <a:gd name="T16" fmla="*/ 26 w 36"/>
                  <a:gd name="T17" fmla="*/ 2 h 60"/>
                  <a:gd name="T18" fmla="*/ 30 w 36"/>
                  <a:gd name="T19" fmla="*/ 6 h 60"/>
                  <a:gd name="T20" fmla="*/ 34 w 36"/>
                  <a:gd name="T21" fmla="*/ 14 h 60"/>
                  <a:gd name="T22" fmla="*/ 36 w 36"/>
                  <a:gd name="T23" fmla="*/ 20 h 60"/>
                  <a:gd name="T24" fmla="*/ 36 w 36"/>
                  <a:gd name="T25" fmla="*/ 30 h 60"/>
                  <a:gd name="T26" fmla="*/ 36 w 36"/>
                  <a:gd name="T27" fmla="*/ 38 h 60"/>
                  <a:gd name="T28" fmla="*/ 34 w 36"/>
                  <a:gd name="T29" fmla="*/ 46 h 60"/>
                  <a:gd name="T30" fmla="*/ 30 w 36"/>
                  <a:gd name="T31" fmla="*/ 52 h 60"/>
                  <a:gd name="T32" fmla="*/ 26 w 36"/>
                  <a:gd name="T33" fmla="*/ 58 h 60"/>
                  <a:gd name="T34" fmla="*/ 22 w 36"/>
                  <a:gd name="T35" fmla="*/ 60 h 60"/>
                  <a:gd name="T36" fmla="*/ 18 w 36"/>
                  <a:gd name="T37" fmla="*/ 60 h 60"/>
                  <a:gd name="T38" fmla="*/ 14 w 36"/>
                  <a:gd name="T39" fmla="*/ 60 h 60"/>
                  <a:gd name="T40" fmla="*/ 8 w 36"/>
                  <a:gd name="T41" fmla="*/ 56 h 60"/>
                  <a:gd name="T42" fmla="*/ 6 w 36"/>
                  <a:gd name="T43" fmla="*/ 50 h 60"/>
                  <a:gd name="T44" fmla="*/ 2 w 36"/>
                  <a:gd name="T45" fmla="*/ 42 h 60"/>
                  <a:gd name="T46" fmla="*/ 0 w 36"/>
                  <a:gd name="T47" fmla="*/ 30 h 60"/>
                  <a:gd name="T48" fmla="*/ 8 w 36"/>
                  <a:gd name="T49" fmla="*/ 32 h 60"/>
                  <a:gd name="T50" fmla="*/ 10 w 36"/>
                  <a:gd name="T51" fmla="*/ 42 h 60"/>
                  <a:gd name="T52" fmla="*/ 12 w 36"/>
                  <a:gd name="T53" fmla="*/ 52 h 60"/>
                  <a:gd name="T54" fmla="*/ 14 w 36"/>
                  <a:gd name="T55" fmla="*/ 54 h 60"/>
                  <a:gd name="T56" fmla="*/ 16 w 36"/>
                  <a:gd name="T57" fmla="*/ 56 h 60"/>
                  <a:gd name="T58" fmla="*/ 18 w 36"/>
                  <a:gd name="T59" fmla="*/ 58 h 60"/>
                  <a:gd name="T60" fmla="*/ 20 w 36"/>
                  <a:gd name="T61" fmla="*/ 56 h 60"/>
                  <a:gd name="T62" fmla="*/ 24 w 36"/>
                  <a:gd name="T63" fmla="*/ 56 h 60"/>
                  <a:gd name="T64" fmla="*/ 26 w 36"/>
                  <a:gd name="T65" fmla="*/ 52 h 60"/>
                  <a:gd name="T66" fmla="*/ 26 w 36"/>
                  <a:gd name="T67" fmla="*/ 48 h 60"/>
                  <a:gd name="T68" fmla="*/ 28 w 36"/>
                  <a:gd name="T69" fmla="*/ 40 h 60"/>
                  <a:gd name="T70" fmla="*/ 28 w 36"/>
                  <a:gd name="T71" fmla="*/ 28 h 60"/>
                  <a:gd name="T72" fmla="*/ 28 w 36"/>
                  <a:gd name="T73" fmla="*/ 18 h 60"/>
                  <a:gd name="T74" fmla="*/ 26 w 36"/>
                  <a:gd name="T75" fmla="*/ 12 h 60"/>
                  <a:gd name="T76" fmla="*/ 26 w 36"/>
                  <a:gd name="T77" fmla="*/ 6 h 60"/>
                  <a:gd name="T78" fmla="*/ 22 w 36"/>
                  <a:gd name="T79" fmla="*/ 4 h 60"/>
                  <a:gd name="T80" fmla="*/ 22 w 36"/>
                  <a:gd name="T81" fmla="*/ 4 h 60"/>
                  <a:gd name="T82" fmla="*/ 18 w 36"/>
                  <a:gd name="T83" fmla="*/ 2 h 60"/>
                  <a:gd name="T84" fmla="*/ 16 w 36"/>
                  <a:gd name="T85" fmla="*/ 4 h 60"/>
                  <a:gd name="T86" fmla="*/ 14 w 36"/>
                  <a:gd name="T87" fmla="*/ 6 h 60"/>
                  <a:gd name="T88" fmla="*/ 12 w 36"/>
                  <a:gd name="T89" fmla="*/ 10 h 60"/>
                  <a:gd name="T90" fmla="*/ 10 w 36"/>
                  <a:gd name="T91" fmla="*/ 16 h 60"/>
                  <a:gd name="T92" fmla="*/ 8 w 36"/>
                  <a:gd name="T93" fmla="*/ 24 h 60"/>
                  <a:gd name="T94" fmla="*/ 8 w 36"/>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2" y="22"/>
                    </a:lnTo>
                    <a:lnTo>
                      <a:pt x="4" y="14"/>
                    </a:lnTo>
                    <a:lnTo>
                      <a:pt x="6" y="8"/>
                    </a:lnTo>
                    <a:lnTo>
                      <a:pt x="12" y="2"/>
                    </a:lnTo>
                    <a:lnTo>
                      <a:pt x="14" y="0"/>
                    </a:lnTo>
                    <a:lnTo>
                      <a:pt x="18" y="0"/>
                    </a:lnTo>
                    <a:lnTo>
                      <a:pt x="24" y="0"/>
                    </a:lnTo>
                    <a:lnTo>
                      <a:pt x="26" y="2"/>
                    </a:lnTo>
                    <a:lnTo>
                      <a:pt x="30" y="6"/>
                    </a:lnTo>
                    <a:lnTo>
                      <a:pt x="34" y="14"/>
                    </a:lnTo>
                    <a:lnTo>
                      <a:pt x="36" y="20"/>
                    </a:lnTo>
                    <a:lnTo>
                      <a:pt x="36" y="30"/>
                    </a:lnTo>
                    <a:lnTo>
                      <a:pt x="36" y="38"/>
                    </a:lnTo>
                    <a:lnTo>
                      <a:pt x="34" y="46"/>
                    </a:lnTo>
                    <a:lnTo>
                      <a:pt x="30" y="52"/>
                    </a:lnTo>
                    <a:lnTo>
                      <a:pt x="26" y="58"/>
                    </a:lnTo>
                    <a:lnTo>
                      <a:pt x="22" y="60"/>
                    </a:lnTo>
                    <a:lnTo>
                      <a:pt x="18" y="60"/>
                    </a:lnTo>
                    <a:lnTo>
                      <a:pt x="14" y="60"/>
                    </a:lnTo>
                    <a:lnTo>
                      <a:pt x="8" y="56"/>
                    </a:lnTo>
                    <a:lnTo>
                      <a:pt x="6" y="50"/>
                    </a:lnTo>
                    <a:lnTo>
                      <a:pt x="2" y="42"/>
                    </a:lnTo>
                    <a:lnTo>
                      <a:pt x="0" y="30"/>
                    </a:lnTo>
                    <a:close/>
                    <a:moveTo>
                      <a:pt x="8" y="32"/>
                    </a:moveTo>
                    <a:lnTo>
                      <a:pt x="10" y="42"/>
                    </a:lnTo>
                    <a:lnTo>
                      <a:pt x="12" y="52"/>
                    </a:lnTo>
                    <a:lnTo>
                      <a:pt x="14" y="54"/>
                    </a:lnTo>
                    <a:lnTo>
                      <a:pt x="16" y="56"/>
                    </a:lnTo>
                    <a:lnTo>
                      <a:pt x="18" y="58"/>
                    </a:lnTo>
                    <a:lnTo>
                      <a:pt x="20" y="56"/>
                    </a:lnTo>
                    <a:lnTo>
                      <a:pt x="24" y="56"/>
                    </a:lnTo>
                    <a:lnTo>
                      <a:pt x="26" y="52"/>
                    </a:lnTo>
                    <a:lnTo>
                      <a:pt x="26" y="48"/>
                    </a:lnTo>
                    <a:lnTo>
                      <a:pt x="28" y="40"/>
                    </a:lnTo>
                    <a:lnTo>
                      <a:pt x="28" y="28"/>
                    </a:lnTo>
                    <a:lnTo>
                      <a:pt x="28" y="18"/>
                    </a:lnTo>
                    <a:lnTo>
                      <a:pt x="26" y="12"/>
                    </a:lnTo>
                    <a:lnTo>
                      <a:pt x="26" y="6"/>
                    </a:lnTo>
                    <a:lnTo>
                      <a:pt x="22" y="4"/>
                    </a:lnTo>
                    <a:lnTo>
                      <a:pt x="18" y="2"/>
                    </a:lnTo>
                    <a:lnTo>
                      <a:pt x="16" y="4"/>
                    </a:lnTo>
                    <a:lnTo>
                      <a:pt x="14" y="6"/>
                    </a:lnTo>
                    <a:lnTo>
                      <a:pt x="12" y="10"/>
                    </a:lnTo>
                    <a:lnTo>
                      <a:pt x="10" y="16"/>
                    </a:lnTo>
                    <a:lnTo>
                      <a:pt x="8" y="24"/>
                    </a:lnTo>
                    <a:lnTo>
                      <a:pt x="8" y="32"/>
                    </a:lnTo>
                    <a:close/>
                  </a:path>
                </a:pathLst>
              </a:custGeom>
              <a:solidFill>
                <a:srgbClr val="000000"/>
              </a:solidFill>
              <a:ln w="0">
                <a:solidFill>
                  <a:srgbClr val="000000"/>
                </a:solidFill>
                <a:round/>
                <a:headEnd/>
                <a:tailEnd/>
              </a:ln>
            </p:spPr>
            <p:txBody>
              <a:bodyPr/>
              <a:lstStyle/>
              <a:p>
                <a:endParaRPr lang="en-CA"/>
              </a:p>
            </p:txBody>
          </p:sp>
          <p:sp>
            <p:nvSpPr>
              <p:cNvPr id="22892" name="Rectangle 84"/>
              <p:cNvSpPr>
                <a:spLocks noChangeArrowheads="1"/>
              </p:cNvSpPr>
              <p:nvPr/>
            </p:nvSpPr>
            <p:spPr bwMode="auto">
              <a:xfrm>
                <a:off x="3080" y="2336"/>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893" name="Freeform 85"/>
              <p:cNvSpPr>
                <a:spLocks noEditPoints="1"/>
              </p:cNvSpPr>
              <p:nvPr/>
            </p:nvSpPr>
            <p:spPr bwMode="auto">
              <a:xfrm>
                <a:off x="3226" y="2354"/>
                <a:ext cx="38" cy="60"/>
              </a:xfrm>
              <a:custGeom>
                <a:avLst/>
                <a:gdLst>
                  <a:gd name="T0" fmla="*/ 36 w 38"/>
                  <a:gd name="T1" fmla="*/ 0 h 60"/>
                  <a:gd name="T2" fmla="*/ 36 w 38"/>
                  <a:gd name="T3" fmla="*/ 2 h 60"/>
                  <a:gd name="T4" fmla="*/ 32 w 38"/>
                  <a:gd name="T5" fmla="*/ 2 h 60"/>
                  <a:gd name="T6" fmla="*/ 28 w 38"/>
                  <a:gd name="T7" fmla="*/ 4 h 60"/>
                  <a:gd name="T8" fmla="*/ 24 w 38"/>
                  <a:gd name="T9" fmla="*/ 6 h 60"/>
                  <a:gd name="T10" fmla="*/ 20 w 38"/>
                  <a:gd name="T11" fmla="*/ 10 h 60"/>
                  <a:gd name="T12" fmla="*/ 18 w 38"/>
                  <a:gd name="T13" fmla="*/ 12 h 60"/>
                  <a:gd name="T14" fmla="*/ 14 w 38"/>
                  <a:gd name="T15" fmla="*/ 16 h 60"/>
                  <a:gd name="T16" fmla="*/ 12 w 38"/>
                  <a:gd name="T17" fmla="*/ 22 h 60"/>
                  <a:gd name="T18" fmla="*/ 10 w 38"/>
                  <a:gd name="T19" fmla="*/ 26 h 60"/>
                  <a:gd name="T20" fmla="*/ 16 w 38"/>
                  <a:gd name="T21" fmla="*/ 24 h 60"/>
                  <a:gd name="T22" fmla="*/ 22 w 38"/>
                  <a:gd name="T23" fmla="*/ 22 h 60"/>
                  <a:gd name="T24" fmla="*/ 28 w 38"/>
                  <a:gd name="T25" fmla="*/ 24 h 60"/>
                  <a:gd name="T26" fmla="*/ 34 w 38"/>
                  <a:gd name="T27" fmla="*/ 28 h 60"/>
                  <a:gd name="T28" fmla="*/ 36 w 38"/>
                  <a:gd name="T29" fmla="*/ 32 h 60"/>
                  <a:gd name="T30" fmla="*/ 38 w 38"/>
                  <a:gd name="T31" fmla="*/ 40 h 60"/>
                  <a:gd name="T32" fmla="*/ 36 w 38"/>
                  <a:gd name="T33" fmla="*/ 46 h 60"/>
                  <a:gd name="T34" fmla="*/ 32 w 38"/>
                  <a:gd name="T35" fmla="*/ 52 h 60"/>
                  <a:gd name="T36" fmla="*/ 30 w 38"/>
                  <a:gd name="T37" fmla="*/ 56 h 60"/>
                  <a:gd name="T38" fmla="*/ 24 w 38"/>
                  <a:gd name="T39" fmla="*/ 60 h 60"/>
                  <a:gd name="T40" fmla="*/ 18 w 38"/>
                  <a:gd name="T41" fmla="*/ 60 h 60"/>
                  <a:gd name="T42" fmla="*/ 14 w 38"/>
                  <a:gd name="T43" fmla="*/ 60 h 60"/>
                  <a:gd name="T44" fmla="*/ 8 w 38"/>
                  <a:gd name="T45" fmla="*/ 56 h 60"/>
                  <a:gd name="T46" fmla="*/ 4 w 38"/>
                  <a:gd name="T47" fmla="*/ 50 h 60"/>
                  <a:gd name="T48" fmla="*/ 2 w 38"/>
                  <a:gd name="T49" fmla="*/ 44 h 60"/>
                  <a:gd name="T50" fmla="*/ 0 w 38"/>
                  <a:gd name="T51" fmla="*/ 36 h 60"/>
                  <a:gd name="T52" fmla="*/ 2 w 38"/>
                  <a:gd name="T53" fmla="*/ 28 h 60"/>
                  <a:gd name="T54" fmla="*/ 4 w 38"/>
                  <a:gd name="T55" fmla="*/ 22 h 60"/>
                  <a:gd name="T56" fmla="*/ 8 w 38"/>
                  <a:gd name="T57" fmla="*/ 14 h 60"/>
                  <a:gd name="T58" fmla="*/ 12 w 38"/>
                  <a:gd name="T59" fmla="*/ 10 h 60"/>
                  <a:gd name="T60" fmla="*/ 18 w 38"/>
                  <a:gd name="T61" fmla="*/ 4 h 60"/>
                  <a:gd name="T62" fmla="*/ 24 w 38"/>
                  <a:gd name="T63" fmla="*/ 2 h 60"/>
                  <a:gd name="T64" fmla="*/ 30 w 38"/>
                  <a:gd name="T65" fmla="*/ 0 h 60"/>
                  <a:gd name="T66" fmla="*/ 34 w 38"/>
                  <a:gd name="T67" fmla="*/ 0 h 60"/>
                  <a:gd name="T68" fmla="*/ 36 w 38"/>
                  <a:gd name="T69" fmla="*/ 0 h 60"/>
                  <a:gd name="T70" fmla="*/ 10 w 38"/>
                  <a:gd name="T71" fmla="*/ 30 h 60"/>
                  <a:gd name="T72" fmla="*/ 10 w 38"/>
                  <a:gd name="T73" fmla="*/ 36 h 60"/>
                  <a:gd name="T74" fmla="*/ 10 w 38"/>
                  <a:gd name="T75" fmla="*/ 40 h 60"/>
                  <a:gd name="T76" fmla="*/ 10 w 38"/>
                  <a:gd name="T77" fmla="*/ 44 h 60"/>
                  <a:gd name="T78" fmla="*/ 10 w 38"/>
                  <a:gd name="T79" fmla="*/ 48 h 60"/>
                  <a:gd name="T80" fmla="*/ 12 w 38"/>
                  <a:gd name="T81" fmla="*/ 52 h 60"/>
                  <a:gd name="T82" fmla="*/ 14 w 38"/>
                  <a:gd name="T83" fmla="*/ 56 h 60"/>
                  <a:gd name="T84" fmla="*/ 18 w 38"/>
                  <a:gd name="T85" fmla="*/ 56 h 60"/>
                  <a:gd name="T86" fmla="*/ 20 w 38"/>
                  <a:gd name="T87" fmla="*/ 58 h 60"/>
                  <a:gd name="T88" fmla="*/ 24 w 38"/>
                  <a:gd name="T89" fmla="*/ 56 h 60"/>
                  <a:gd name="T90" fmla="*/ 26 w 38"/>
                  <a:gd name="T91" fmla="*/ 54 h 60"/>
                  <a:gd name="T92" fmla="*/ 28 w 38"/>
                  <a:gd name="T93" fmla="*/ 50 h 60"/>
                  <a:gd name="T94" fmla="*/ 30 w 38"/>
                  <a:gd name="T95" fmla="*/ 44 h 60"/>
                  <a:gd name="T96" fmla="*/ 28 w 38"/>
                  <a:gd name="T97" fmla="*/ 38 h 60"/>
                  <a:gd name="T98" fmla="*/ 26 w 38"/>
                  <a:gd name="T99" fmla="*/ 32 h 60"/>
                  <a:gd name="T100" fmla="*/ 24 w 38"/>
                  <a:gd name="T101" fmla="*/ 28 h 60"/>
                  <a:gd name="T102" fmla="*/ 18 w 38"/>
                  <a:gd name="T103" fmla="*/ 26 h 60"/>
                  <a:gd name="T104" fmla="*/ 16 w 38"/>
                  <a:gd name="T105" fmla="*/ 26 h 60"/>
                  <a:gd name="T106" fmla="*/ 16 w 38"/>
                  <a:gd name="T107" fmla="*/ 28 h 60"/>
                  <a:gd name="T108" fmla="*/ 14 w 38"/>
                  <a:gd name="T109" fmla="*/ 28 h 60"/>
                  <a:gd name="T110" fmla="*/ 10 w 38"/>
                  <a:gd name="T111" fmla="*/ 30 h 6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8"/>
                  <a:gd name="T169" fmla="*/ 0 h 60"/>
                  <a:gd name="T170" fmla="*/ 38 w 38"/>
                  <a:gd name="T171" fmla="*/ 60 h 6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8" h="60">
                    <a:moveTo>
                      <a:pt x="36" y="0"/>
                    </a:moveTo>
                    <a:lnTo>
                      <a:pt x="36" y="2"/>
                    </a:lnTo>
                    <a:lnTo>
                      <a:pt x="32" y="2"/>
                    </a:lnTo>
                    <a:lnTo>
                      <a:pt x="28" y="4"/>
                    </a:lnTo>
                    <a:lnTo>
                      <a:pt x="24" y="6"/>
                    </a:lnTo>
                    <a:lnTo>
                      <a:pt x="20" y="10"/>
                    </a:lnTo>
                    <a:lnTo>
                      <a:pt x="18" y="12"/>
                    </a:lnTo>
                    <a:lnTo>
                      <a:pt x="14" y="16"/>
                    </a:lnTo>
                    <a:lnTo>
                      <a:pt x="12" y="22"/>
                    </a:lnTo>
                    <a:lnTo>
                      <a:pt x="10" y="26"/>
                    </a:lnTo>
                    <a:lnTo>
                      <a:pt x="16" y="24"/>
                    </a:lnTo>
                    <a:lnTo>
                      <a:pt x="22" y="22"/>
                    </a:lnTo>
                    <a:lnTo>
                      <a:pt x="28" y="24"/>
                    </a:lnTo>
                    <a:lnTo>
                      <a:pt x="34" y="28"/>
                    </a:lnTo>
                    <a:lnTo>
                      <a:pt x="36" y="32"/>
                    </a:lnTo>
                    <a:lnTo>
                      <a:pt x="38" y="40"/>
                    </a:lnTo>
                    <a:lnTo>
                      <a:pt x="36" y="46"/>
                    </a:lnTo>
                    <a:lnTo>
                      <a:pt x="32" y="52"/>
                    </a:lnTo>
                    <a:lnTo>
                      <a:pt x="30" y="56"/>
                    </a:lnTo>
                    <a:lnTo>
                      <a:pt x="24" y="60"/>
                    </a:lnTo>
                    <a:lnTo>
                      <a:pt x="18" y="60"/>
                    </a:lnTo>
                    <a:lnTo>
                      <a:pt x="14" y="60"/>
                    </a:lnTo>
                    <a:lnTo>
                      <a:pt x="8" y="56"/>
                    </a:lnTo>
                    <a:lnTo>
                      <a:pt x="4" y="50"/>
                    </a:lnTo>
                    <a:lnTo>
                      <a:pt x="2" y="44"/>
                    </a:lnTo>
                    <a:lnTo>
                      <a:pt x="0" y="36"/>
                    </a:lnTo>
                    <a:lnTo>
                      <a:pt x="2" y="28"/>
                    </a:lnTo>
                    <a:lnTo>
                      <a:pt x="4" y="22"/>
                    </a:lnTo>
                    <a:lnTo>
                      <a:pt x="8" y="14"/>
                    </a:lnTo>
                    <a:lnTo>
                      <a:pt x="12" y="10"/>
                    </a:lnTo>
                    <a:lnTo>
                      <a:pt x="18" y="4"/>
                    </a:lnTo>
                    <a:lnTo>
                      <a:pt x="24" y="2"/>
                    </a:lnTo>
                    <a:lnTo>
                      <a:pt x="30" y="0"/>
                    </a:lnTo>
                    <a:lnTo>
                      <a:pt x="34" y="0"/>
                    </a:lnTo>
                    <a:lnTo>
                      <a:pt x="36" y="0"/>
                    </a:lnTo>
                    <a:close/>
                    <a:moveTo>
                      <a:pt x="10" y="30"/>
                    </a:moveTo>
                    <a:lnTo>
                      <a:pt x="10" y="36"/>
                    </a:lnTo>
                    <a:lnTo>
                      <a:pt x="10" y="40"/>
                    </a:lnTo>
                    <a:lnTo>
                      <a:pt x="10" y="44"/>
                    </a:lnTo>
                    <a:lnTo>
                      <a:pt x="10" y="48"/>
                    </a:lnTo>
                    <a:lnTo>
                      <a:pt x="12" y="52"/>
                    </a:lnTo>
                    <a:lnTo>
                      <a:pt x="14" y="56"/>
                    </a:lnTo>
                    <a:lnTo>
                      <a:pt x="18" y="56"/>
                    </a:lnTo>
                    <a:lnTo>
                      <a:pt x="20" y="58"/>
                    </a:lnTo>
                    <a:lnTo>
                      <a:pt x="24" y="56"/>
                    </a:lnTo>
                    <a:lnTo>
                      <a:pt x="26" y="54"/>
                    </a:lnTo>
                    <a:lnTo>
                      <a:pt x="28" y="50"/>
                    </a:lnTo>
                    <a:lnTo>
                      <a:pt x="30" y="44"/>
                    </a:lnTo>
                    <a:lnTo>
                      <a:pt x="28" y="38"/>
                    </a:lnTo>
                    <a:lnTo>
                      <a:pt x="26" y="32"/>
                    </a:lnTo>
                    <a:lnTo>
                      <a:pt x="24" y="28"/>
                    </a:lnTo>
                    <a:lnTo>
                      <a:pt x="18" y="26"/>
                    </a:lnTo>
                    <a:lnTo>
                      <a:pt x="16" y="26"/>
                    </a:lnTo>
                    <a:lnTo>
                      <a:pt x="16" y="28"/>
                    </a:lnTo>
                    <a:lnTo>
                      <a:pt x="14" y="28"/>
                    </a:lnTo>
                    <a:lnTo>
                      <a:pt x="10" y="30"/>
                    </a:lnTo>
                    <a:close/>
                  </a:path>
                </a:pathLst>
              </a:custGeom>
              <a:solidFill>
                <a:srgbClr val="000000"/>
              </a:solidFill>
              <a:ln w="0">
                <a:solidFill>
                  <a:srgbClr val="000000"/>
                </a:solidFill>
                <a:round/>
                <a:headEnd/>
                <a:tailEnd/>
              </a:ln>
            </p:spPr>
            <p:txBody>
              <a:bodyPr/>
              <a:lstStyle/>
              <a:p>
                <a:endParaRPr lang="en-CA"/>
              </a:p>
            </p:txBody>
          </p:sp>
          <p:sp>
            <p:nvSpPr>
              <p:cNvPr id="22894" name="Rectangle 86"/>
              <p:cNvSpPr>
                <a:spLocks noChangeArrowheads="1"/>
              </p:cNvSpPr>
              <p:nvPr/>
            </p:nvSpPr>
            <p:spPr bwMode="auto">
              <a:xfrm>
                <a:off x="3528" y="2336"/>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895" name="Freeform 87"/>
              <p:cNvSpPr>
                <a:spLocks noEditPoints="1"/>
              </p:cNvSpPr>
              <p:nvPr/>
            </p:nvSpPr>
            <p:spPr bwMode="auto">
              <a:xfrm>
                <a:off x="3672" y="2354"/>
                <a:ext cx="34" cy="60"/>
              </a:xfrm>
              <a:custGeom>
                <a:avLst/>
                <a:gdLst>
                  <a:gd name="T0" fmla="*/ 6 w 34"/>
                  <a:gd name="T1" fmla="*/ 24 h 60"/>
                  <a:gd name="T2" fmla="*/ 2 w 34"/>
                  <a:gd name="T3" fmla="*/ 18 h 60"/>
                  <a:gd name="T4" fmla="*/ 2 w 34"/>
                  <a:gd name="T5" fmla="*/ 8 h 60"/>
                  <a:gd name="T6" fmla="*/ 12 w 34"/>
                  <a:gd name="T7" fmla="*/ 0 h 60"/>
                  <a:gd name="T8" fmla="*/ 24 w 34"/>
                  <a:gd name="T9" fmla="*/ 0 h 60"/>
                  <a:gd name="T10" fmla="*/ 32 w 34"/>
                  <a:gd name="T11" fmla="*/ 8 h 60"/>
                  <a:gd name="T12" fmla="*/ 34 w 34"/>
                  <a:gd name="T13" fmla="*/ 16 h 60"/>
                  <a:gd name="T14" fmla="*/ 28 w 34"/>
                  <a:gd name="T15" fmla="*/ 22 h 60"/>
                  <a:gd name="T16" fmla="*/ 28 w 34"/>
                  <a:gd name="T17" fmla="*/ 32 h 60"/>
                  <a:gd name="T18" fmla="*/ 34 w 34"/>
                  <a:gd name="T19" fmla="*/ 40 h 60"/>
                  <a:gd name="T20" fmla="*/ 34 w 34"/>
                  <a:gd name="T21" fmla="*/ 52 h 60"/>
                  <a:gd name="T22" fmla="*/ 24 w 34"/>
                  <a:gd name="T23" fmla="*/ 60 h 60"/>
                  <a:gd name="T24" fmla="*/ 12 w 34"/>
                  <a:gd name="T25" fmla="*/ 60 h 60"/>
                  <a:gd name="T26" fmla="*/ 4 w 34"/>
                  <a:gd name="T27" fmla="*/ 56 h 60"/>
                  <a:gd name="T28" fmla="*/ 0 w 34"/>
                  <a:gd name="T29" fmla="*/ 46 h 60"/>
                  <a:gd name="T30" fmla="*/ 4 w 34"/>
                  <a:gd name="T31" fmla="*/ 38 h 60"/>
                  <a:gd name="T32" fmla="*/ 12 w 34"/>
                  <a:gd name="T33" fmla="*/ 30 h 60"/>
                  <a:gd name="T34" fmla="*/ 22 w 34"/>
                  <a:gd name="T35" fmla="*/ 22 h 60"/>
                  <a:gd name="T36" fmla="*/ 26 w 34"/>
                  <a:gd name="T37" fmla="*/ 16 h 60"/>
                  <a:gd name="T38" fmla="*/ 24 w 34"/>
                  <a:gd name="T39" fmla="*/ 8 h 60"/>
                  <a:gd name="T40" fmla="*/ 20 w 34"/>
                  <a:gd name="T41" fmla="*/ 4 h 60"/>
                  <a:gd name="T42" fmla="*/ 14 w 34"/>
                  <a:gd name="T43" fmla="*/ 4 h 60"/>
                  <a:gd name="T44" fmla="*/ 10 w 34"/>
                  <a:gd name="T45" fmla="*/ 8 h 60"/>
                  <a:gd name="T46" fmla="*/ 10 w 34"/>
                  <a:gd name="T47" fmla="*/ 14 h 60"/>
                  <a:gd name="T48" fmla="*/ 12 w 34"/>
                  <a:gd name="T49" fmla="*/ 18 h 60"/>
                  <a:gd name="T50" fmla="*/ 20 w 34"/>
                  <a:gd name="T51" fmla="*/ 26 h 60"/>
                  <a:gd name="T52" fmla="*/ 12 w 34"/>
                  <a:gd name="T53" fmla="*/ 34 h 60"/>
                  <a:gd name="T54" fmla="*/ 10 w 34"/>
                  <a:gd name="T55" fmla="*/ 42 h 60"/>
                  <a:gd name="T56" fmla="*/ 10 w 34"/>
                  <a:gd name="T57" fmla="*/ 50 h 60"/>
                  <a:gd name="T58" fmla="*/ 14 w 34"/>
                  <a:gd name="T59" fmla="*/ 56 h 60"/>
                  <a:gd name="T60" fmla="*/ 22 w 34"/>
                  <a:gd name="T61" fmla="*/ 56 h 60"/>
                  <a:gd name="T62" fmla="*/ 26 w 34"/>
                  <a:gd name="T63" fmla="*/ 52 h 60"/>
                  <a:gd name="T64" fmla="*/ 26 w 34"/>
                  <a:gd name="T65" fmla="*/ 46 h 60"/>
                  <a:gd name="T66" fmla="*/ 22 w 34"/>
                  <a:gd name="T67" fmla="*/ 40 h 60"/>
                  <a:gd name="T68" fmla="*/ 14 w 34"/>
                  <a:gd name="T69" fmla="*/ 32 h 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4"/>
                  <a:gd name="T106" fmla="*/ 0 h 60"/>
                  <a:gd name="T107" fmla="*/ 34 w 34"/>
                  <a:gd name="T108" fmla="*/ 60 h 6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4" h="60">
                    <a:moveTo>
                      <a:pt x="12" y="30"/>
                    </a:moveTo>
                    <a:lnTo>
                      <a:pt x="6" y="24"/>
                    </a:lnTo>
                    <a:lnTo>
                      <a:pt x="4" y="20"/>
                    </a:lnTo>
                    <a:lnTo>
                      <a:pt x="2" y="18"/>
                    </a:lnTo>
                    <a:lnTo>
                      <a:pt x="2" y="14"/>
                    </a:lnTo>
                    <a:lnTo>
                      <a:pt x="2" y="8"/>
                    </a:lnTo>
                    <a:lnTo>
                      <a:pt x="6" y="4"/>
                    </a:lnTo>
                    <a:lnTo>
                      <a:pt x="12" y="0"/>
                    </a:lnTo>
                    <a:lnTo>
                      <a:pt x="18" y="0"/>
                    </a:lnTo>
                    <a:lnTo>
                      <a:pt x="24" y="0"/>
                    </a:lnTo>
                    <a:lnTo>
                      <a:pt x="30" y="4"/>
                    </a:lnTo>
                    <a:lnTo>
                      <a:pt x="32" y="8"/>
                    </a:lnTo>
                    <a:lnTo>
                      <a:pt x="34" y="12"/>
                    </a:lnTo>
                    <a:lnTo>
                      <a:pt x="34" y="16"/>
                    </a:lnTo>
                    <a:lnTo>
                      <a:pt x="32" y="20"/>
                    </a:lnTo>
                    <a:lnTo>
                      <a:pt x="28" y="22"/>
                    </a:lnTo>
                    <a:lnTo>
                      <a:pt x="22" y="28"/>
                    </a:lnTo>
                    <a:lnTo>
                      <a:pt x="28" y="32"/>
                    </a:lnTo>
                    <a:lnTo>
                      <a:pt x="32" y="36"/>
                    </a:lnTo>
                    <a:lnTo>
                      <a:pt x="34" y="40"/>
                    </a:lnTo>
                    <a:lnTo>
                      <a:pt x="34" y="46"/>
                    </a:lnTo>
                    <a:lnTo>
                      <a:pt x="34" y="52"/>
                    </a:lnTo>
                    <a:lnTo>
                      <a:pt x="30" y="56"/>
                    </a:lnTo>
                    <a:lnTo>
                      <a:pt x="24" y="60"/>
                    </a:lnTo>
                    <a:lnTo>
                      <a:pt x="18" y="60"/>
                    </a:lnTo>
                    <a:lnTo>
                      <a:pt x="12" y="60"/>
                    </a:lnTo>
                    <a:lnTo>
                      <a:pt x="8" y="58"/>
                    </a:lnTo>
                    <a:lnTo>
                      <a:pt x="4" y="56"/>
                    </a:lnTo>
                    <a:lnTo>
                      <a:pt x="2" y="50"/>
                    </a:lnTo>
                    <a:lnTo>
                      <a:pt x="0" y="46"/>
                    </a:lnTo>
                    <a:lnTo>
                      <a:pt x="2" y="42"/>
                    </a:lnTo>
                    <a:lnTo>
                      <a:pt x="4" y="38"/>
                    </a:lnTo>
                    <a:lnTo>
                      <a:pt x="6" y="34"/>
                    </a:lnTo>
                    <a:lnTo>
                      <a:pt x="12" y="30"/>
                    </a:lnTo>
                    <a:close/>
                    <a:moveTo>
                      <a:pt x="20" y="26"/>
                    </a:moveTo>
                    <a:lnTo>
                      <a:pt x="22" y="22"/>
                    </a:lnTo>
                    <a:lnTo>
                      <a:pt x="24" y="18"/>
                    </a:lnTo>
                    <a:lnTo>
                      <a:pt x="26" y="16"/>
                    </a:lnTo>
                    <a:lnTo>
                      <a:pt x="26" y="12"/>
                    </a:lnTo>
                    <a:lnTo>
                      <a:pt x="24" y="8"/>
                    </a:lnTo>
                    <a:lnTo>
                      <a:pt x="24" y="6"/>
                    </a:lnTo>
                    <a:lnTo>
                      <a:pt x="20" y="4"/>
                    </a:lnTo>
                    <a:lnTo>
                      <a:pt x="18" y="2"/>
                    </a:lnTo>
                    <a:lnTo>
                      <a:pt x="14" y="4"/>
                    </a:lnTo>
                    <a:lnTo>
                      <a:pt x="12" y="6"/>
                    </a:lnTo>
                    <a:lnTo>
                      <a:pt x="10" y="8"/>
                    </a:lnTo>
                    <a:lnTo>
                      <a:pt x="10" y="12"/>
                    </a:lnTo>
                    <a:lnTo>
                      <a:pt x="10" y="14"/>
                    </a:lnTo>
                    <a:lnTo>
                      <a:pt x="10" y="16"/>
                    </a:lnTo>
                    <a:lnTo>
                      <a:pt x="12" y="18"/>
                    </a:lnTo>
                    <a:lnTo>
                      <a:pt x="14" y="20"/>
                    </a:lnTo>
                    <a:lnTo>
                      <a:pt x="20" y="26"/>
                    </a:lnTo>
                    <a:close/>
                    <a:moveTo>
                      <a:pt x="14" y="32"/>
                    </a:moveTo>
                    <a:lnTo>
                      <a:pt x="12" y="34"/>
                    </a:lnTo>
                    <a:lnTo>
                      <a:pt x="10" y="38"/>
                    </a:lnTo>
                    <a:lnTo>
                      <a:pt x="10" y="42"/>
                    </a:lnTo>
                    <a:lnTo>
                      <a:pt x="10" y="46"/>
                    </a:lnTo>
                    <a:lnTo>
                      <a:pt x="10" y="50"/>
                    </a:lnTo>
                    <a:lnTo>
                      <a:pt x="12" y="54"/>
                    </a:lnTo>
                    <a:lnTo>
                      <a:pt x="14" y="56"/>
                    </a:lnTo>
                    <a:lnTo>
                      <a:pt x="18" y="58"/>
                    </a:lnTo>
                    <a:lnTo>
                      <a:pt x="22" y="56"/>
                    </a:lnTo>
                    <a:lnTo>
                      <a:pt x="24" y="54"/>
                    </a:lnTo>
                    <a:lnTo>
                      <a:pt x="26" y="52"/>
                    </a:lnTo>
                    <a:lnTo>
                      <a:pt x="26" y="48"/>
                    </a:lnTo>
                    <a:lnTo>
                      <a:pt x="26" y="46"/>
                    </a:lnTo>
                    <a:lnTo>
                      <a:pt x="24" y="44"/>
                    </a:lnTo>
                    <a:lnTo>
                      <a:pt x="22" y="40"/>
                    </a:lnTo>
                    <a:lnTo>
                      <a:pt x="20" y="36"/>
                    </a:lnTo>
                    <a:lnTo>
                      <a:pt x="14" y="32"/>
                    </a:lnTo>
                    <a:close/>
                  </a:path>
                </a:pathLst>
              </a:custGeom>
              <a:solidFill>
                <a:srgbClr val="000000"/>
              </a:solidFill>
              <a:ln w="0">
                <a:solidFill>
                  <a:srgbClr val="000000"/>
                </a:solidFill>
                <a:round/>
                <a:headEnd/>
                <a:tailEnd/>
              </a:ln>
            </p:spPr>
            <p:txBody>
              <a:bodyPr/>
              <a:lstStyle/>
              <a:p>
                <a:endParaRPr lang="en-CA"/>
              </a:p>
            </p:txBody>
          </p:sp>
          <p:sp>
            <p:nvSpPr>
              <p:cNvPr id="22896" name="Rectangle 88"/>
              <p:cNvSpPr>
                <a:spLocks noChangeArrowheads="1"/>
              </p:cNvSpPr>
              <p:nvPr/>
            </p:nvSpPr>
            <p:spPr bwMode="auto">
              <a:xfrm>
                <a:off x="3848" y="2336"/>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897" name="Freeform 89"/>
              <p:cNvSpPr>
                <a:spLocks noEditPoints="1"/>
              </p:cNvSpPr>
              <p:nvPr/>
            </p:nvSpPr>
            <p:spPr bwMode="auto">
              <a:xfrm>
                <a:off x="3994" y="2354"/>
                <a:ext cx="36" cy="60"/>
              </a:xfrm>
              <a:custGeom>
                <a:avLst/>
                <a:gdLst>
                  <a:gd name="T0" fmla="*/ 36 w 36"/>
                  <a:gd name="T1" fmla="*/ 0 h 60"/>
                  <a:gd name="T2" fmla="*/ 36 w 36"/>
                  <a:gd name="T3" fmla="*/ 2 h 60"/>
                  <a:gd name="T4" fmla="*/ 30 w 36"/>
                  <a:gd name="T5" fmla="*/ 2 h 60"/>
                  <a:gd name="T6" fmla="*/ 26 w 36"/>
                  <a:gd name="T7" fmla="*/ 4 h 60"/>
                  <a:gd name="T8" fmla="*/ 22 w 36"/>
                  <a:gd name="T9" fmla="*/ 6 h 60"/>
                  <a:gd name="T10" fmla="*/ 20 w 36"/>
                  <a:gd name="T11" fmla="*/ 10 h 60"/>
                  <a:gd name="T12" fmla="*/ 16 w 36"/>
                  <a:gd name="T13" fmla="*/ 12 h 60"/>
                  <a:gd name="T14" fmla="*/ 14 w 36"/>
                  <a:gd name="T15" fmla="*/ 16 h 60"/>
                  <a:gd name="T16" fmla="*/ 12 w 36"/>
                  <a:gd name="T17" fmla="*/ 22 h 60"/>
                  <a:gd name="T18" fmla="*/ 10 w 36"/>
                  <a:gd name="T19" fmla="*/ 26 h 60"/>
                  <a:gd name="T20" fmla="*/ 16 w 36"/>
                  <a:gd name="T21" fmla="*/ 24 h 60"/>
                  <a:gd name="T22" fmla="*/ 22 w 36"/>
                  <a:gd name="T23" fmla="*/ 22 h 60"/>
                  <a:gd name="T24" fmla="*/ 28 w 36"/>
                  <a:gd name="T25" fmla="*/ 24 h 60"/>
                  <a:gd name="T26" fmla="*/ 32 w 36"/>
                  <a:gd name="T27" fmla="*/ 28 h 60"/>
                  <a:gd name="T28" fmla="*/ 36 w 36"/>
                  <a:gd name="T29" fmla="*/ 32 h 60"/>
                  <a:gd name="T30" fmla="*/ 36 w 36"/>
                  <a:gd name="T31" fmla="*/ 40 h 60"/>
                  <a:gd name="T32" fmla="*/ 36 w 36"/>
                  <a:gd name="T33" fmla="*/ 46 h 60"/>
                  <a:gd name="T34" fmla="*/ 32 w 36"/>
                  <a:gd name="T35" fmla="*/ 52 h 60"/>
                  <a:gd name="T36" fmla="*/ 28 w 36"/>
                  <a:gd name="T37" fmla="*/ 56 h 60"/>
                  <a:gd name="T38" fmla="*/ 24 w 36"/>
                  <a:gd name="T39" fmla="*/ 60 h 60"/>
                  <a:gd name="T40" fmla="*/ 18 w 36"/>
                  <a:gd name="T41" fmla="*/ 60 h 60"/>
                  <a:gd name="T42" fmla="*/ 12 w 36"/>
                  <a:gd name="T43" fmla="*/ 60 h 60"/>
                  <a:gd name="T44" fmla="*/ 8 w 36"/>
                  <a:gd name="T45" fmla="*/ 56 h 60"/>
                  <a:gd name="T46" fmla="*/ 4 w 36"/>
                  <a:gd name="T47" fmla="*/ 50 h 60"/>
                  <a:gd name="T48" fmla="*/ 2 w 36"/>
                  <a:gd name="T49" fmla="*/ 44 h 60"/>
                  <a:gd name="T50" fmla="*/ 0 w 36"/>
                  <a:gd name="T51" fmla="*/ 36 h 60"/>
                  <a:gd name="T52" fmla="*/ 0 w 36"/>
                  <a:gd name="T53" fmla="*/ 28 h 60"/>
                  <a:gd name="T54" fmla="*/ 4 w 36"/>
                  <a:gd name="T55" fmla="*/ 22 h 60"/>
                  <a:gd name="T56" fmla="*/ 8 w 36"/>
                  <a:gd name="T57" fmla="*/ 14 h 60"/>
                  <a:gd name="T58" fmla="*/ 12 w 36"/>
                  <a:gd name="T59" fmla="*/ 10 h 60"/>
                  <a:gd name="T60" fmla="*/ 18 w 36"/>
                  <a:gd name="T61" fmla="*/ 4 h 60"/>
                  <a:gd name="T62" fmla="*/ 24 w 36"/>
                  <a:gd name="T63" fmla="*/ 2 h 60"/>
                  <a:gd name="T64" fmla="*/ 28 w 36"/>
                  <a:gd name="T65" fmla="*/ 0 h 60"/>
                  <a:gd name="T66" fmla="*/ 34 w 36"/>
                  <a:gd name="T67" fmla="*/ 0 h 60"/>
                  <a:gd name="T68" fmla="*/ 36 w 36"/>
                  <a:gd name="T69" fmla="*/ 0 h 60"/>
                  <a:gd name="T70" fmla="*/ 10 w 36"/>
                  <a:gd name="T71" fmla="*/ 30 h 60"/>
                  <a:gd name="T72" fmla="*/ 8 w 36"/>
                  <a:gd name="T73" fmla="*/ 36 h 60"/>
                  <a:gd name="T74" fmla="*/ 8 w 36"/>
                  <a:gd name="T75" fmla="*/ 40 h 60"/>
                  <a:gd name="T76" fmla="*/ 8 w 36"/>
                  <a:gd name="T77" fmla="*/ 44 h 60"/>
                  <a:gd name="T78" fmla="*/ 10 w 36"/>
                  <a:gd name="T79" fmla="*/ 48 h 60"/>
                  <a:gd name="T80" fmla="*/ 12 w 36"/>
                  <a:gd name="T81" fmla="*/ 52 h 60"/>
                  <a:gd name="T82" fmla="*/ 14 w 36"/>
                  <a:gd name="T83" fmla="*/ 56 h 60"/>
                  <a:gd name="T84" fmla="*/ 16 w 36"/>
                  <a:gd name="T85" fmla="*/ 56 h 60"/>
                  <a:gd name="T86" fmla="*/ 20 w 36"/>
                  <a:gd name="T87" fmla="*/ 58 h 60"/>
                  <a:gd name="T88" fmla="*/ 22 w 36"/>
                  <a:gd name="T89" fmla="*/ 56 h 60"/>
                  <a:gd name="T90" fmla="*/ 26 w 36"/>
                  <a:gd name="T91" fmla="*/ 54 h 60"/>
                  <a:gd name="T92" fmla="*/ 28 w 36"/>
                  <a:gd name="T93" fmla="*/ 50 h 60"/>
                  <a:gd name="T94" fmla="*/ 28 w 36"/>
                  <a:gd name="T95" fmla="*/ 44 h 60"/>
                  <a:gd name="T96" fmla="*/ 28 w 36"/>
                  <a:gd name="T97" fmla="*/ 38 h 60"/>
                  <a:gd name="T98" fmla="*/ 26 w 36"/>
                  <a:gd name="T99" fmla="*/ 32 h 60"/>
                  <a:gd name="T100" fmla="*/ 22 w 36"/>
                  <a:gd name="T101" fmla="*/ 28 h 60"/>
                  <a:gd name="T102" fmla="*/ 18 w 36"/>
                  <a:gd name="T103" fmla="*/ 26 h 60"/>
                  <a:gd name="T104" fmla="*/ 16 w 36"/>
                  <a:gd name="T105" fmla="*/ 26 h 60"/>
                  <a:gd name="T106" fmla="*/ 14 w 36"/>
                  <a:gd name="T107" fmla="*/ 28 h 60"/>
                  <a:gd name="T108" fmla="*/ 12 w 36"/>
                  <a:gd name="T109" fmla="*/ 28 h 60"/>
                  <a:gd name="T110" fmla="*/ 10 w 36"/>
                  <a:gd name="T111" fmla="*/ 30 h 6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6"/>
                  <a:gd name="T169" fmla="*/ 0 h 60"/>
                  <a:gd name="T170" fmla="*/ 36 w 36"/>
                  <a:gd name="T171" fmla="*/ 60 h 6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6" h="60">
                    <a:moveTo>
                      <a:pt x="36" y="0"/>
                    </a:moveTo>
                    <a:lnTo>
                      <a:pt x="36" y="2"/>
                    </a:lnTo>
                    <a:lnTo>
                      <a:pt x="30" y="2"/>
                    </a:lnTo>
                    <a:lnTo>
                      <a:pt x="26" y="4"/>
                    </a:lnTo>
                    <a:lnTo>
                      <a:pt x="22" y="6"/>
                    </a:lnTo>
                    <a:lnTo>
                      <a:pt x="20" y="10"/>
                    </a:lnTo>
                    <a:lnTo>
                      <a:pt x="16" y="12"/>
                    </a:lnTo>
                    <a:lnTo>
                      <a:pt x="14" y="16"/>
                    </a:lnTo>
                    <a:lnTo>
                      <a:pt x="12" y="22"/>
                    </a:lnTo>
                    <a:lnTo>
                      <a:pt x="10" y="26"/>
                    </a:lnTo>
                    <a:lnTo>
                      <a:pt x="16" y="24"/>
                    </a:lnTo>
                    <a:lnTo>
                      <a:pt x="22" y="22"/>
                    </a:lnTo>
                    <a:lnTo>
                      <a:pt x="28" y="24"/>
                    </a:lnTo>
                    <a:lnTo>
                      <a:pt x="32" y="28"/>
                    </a:lnTo>
                    <a:lnTo>
                      <a:pt x="36" y="32"/>
                    </a:lnTo>
                    <a:lnTo>
                      <a:pt x="36" y="40"/>
                    </a:lnTo>
                    <a:lnTo>
                      <a:pt x="36" y="46"/>
                    </a:lnTo>
                    <a:lnTo>
                      <a:pt x="32" y="52"/>
                    </a:lnTo>
                    <a:lnTo>
                      <a:pt x="28" y="56"/>
                    </a:lnTo>
                    <a:lnTo>
                      <a:pt x="24" y="60"/>
                    </a:lnTo>
                    <a:lnTo>
                      <a:pt x="18" y="60"/>
                    </a:lnTo>
                    <a:lnTo>
                      <a:pt x="12" y="60"/>
                    </a:lnTo>
                    <a:lnTo>
                      <a:pt x="8" y="56"/>
                    </a:lnTo>
                    <a:lnTo>
                      <a:pt x="4" y="50"/>
                    </a:lnTo>
                    <a:lnTo>
                      <a:pt x="2" y="44"/>
                    </a:lnTo>
                    <a:lnTo>
                      <a:pt x="0" y="36"/>
                    </a:lnTo>
                    <a:lnTo>
                      <a:pt x="0" y="28"/>
                    </a:lnTo>
                    <a:lnTo>
                      <a:pt x="4" y="22"/>
                    </a:lnTo>
                    <a:lnTo>
                      <a:pt x="8" y="14"/>
                    </a:lnTo>
                    <a:lnTo>
                      <a:pt x="12" y="10"/>
                    </a:lnTo>
                    <a:lnTo>
                      <a:pt x="18" y="4"/>
                    </a:lnTo>
                    <a:lnTo>
                      <a:pt x="24" y="2"/>
                    </a:lnTo>
                    <a:lnTo>
                      <a:pt x="28" y="0"/>
                    </a:lnTo>
                    <a:lnTo>
                      <a:pt x="34" y="0"/>
                    </a:lnTo>
                    <a:lnTo>
                      <a:pt x="36" y="0"/>
                    </a:lnTo>
                    <a:close/>
                    <a:moveTo>
                      <a:pt x="10" y="30"/>
                    </a:moveTo>
                    <a:lnTo>
                      <a:pt x="8" y="36"/>
                    </a:lnTo>
                    <a:lnTo>
                      <a:pt x="8" y="40"/>
                    </a:lnTo>
                    <a:lnTo>
                      <a:pt x="8" y="44"/>
                    </a:lnTo>
                    <a:lnTo>
                      <a:pt x="10" y="48"/>
                    </a:lnTo>
                    <a:lnTo>
                      <a:pt x="12" y="52"/>
                    </a:lnTo>
                    <a:lnTo>
                      <a:pt x="14" y="56"/>
                    </a:lnTo>
                    <a:lnTo>
                      <a:pt x="16" y="56"/>
                    </a:lnTo>
                    <a:lnTo>
                      <a:pt x="20" y="58"/>
                    </a:lnTo>
                    <a:lnTo>
                      <a:pt x="22" y="56"/>
                    </a:lnTo>
                    <a:lnTo>
                      <a:pt x="26" y="54"/>
                    </a:lnTo>
                    <a:lnTo>
                      <a:pt x="28" y="50"/>
                    </a:lnTo>
                    <a:lnTo>
                      <a:pt x="28" y="44"/>
                    </a:lnTo>
                    <a:lnTo>
                      <a:pt x="28" y="38"/>
                    </a:lnTo>
                    <a:lnTo>
                      <a:pt x="26" y="32"/>
                    </a:lnTo>
                    <a:lnTo>
                      <a:pt x="22" y="28"/>
                    </a:lnTo>
                    <a:lnTo>
                      <a:pt x="18" y="26"/>
                    </a:lnTo>
                    <a:lnTo>
                      <a:pt x="16" y="26"/>
                    </a:lnTo>
                    <a:lnTo>
                      <a:pt x="14" y="28"/>
                    </a:lnTo>
                    <a:lnTo>
                      <a:pt x="12" y="28"/>
                    </a:lnTo>
                    <a:lnTo>
                      <a:pt x="10" y="30"/>
                    </a:lnTo>
                    <a:close/>
                  </a:path>
                </a:pathLst>
              </a:custGeom>
              <a:solidFill>
                <a:srgbClr val="000000"/>
              </a:solidFill>
              <a:ln w="0">
                <a:solidFill>
                  <a:srgbClr val="000000"/>
                </a:solidFill>
                <a:round/>
                <a:headEnd/>
                <a:tailEnd/>
              </a:ln>
            </p:spPr>
            <p:txBody>
              <a:bodyPr/>
              <a:lstStyle/>
              <a:p>
                <a:endParaRPr lang="en-CA"/>
              </a:p>
            </p:txBody>
          </p:sp>
          <p:sp>
            <p:nvSpPr>
              <p:cNvPr id="22898" name="Rectangle 90"/>
              <p:cNvSpPr>
                <a:spLocks noChangeArrowheads="1"/>
              </p:cNvSpPr>
              <p:nvPr/>
            </p:nvSpPr>
            <p:spPr bwMode="auto">
              <a:xfrm>
                <a:off x="4200" y="2336"/>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899" name="Rectangle 91"/>
              <p:cNvSpPr>
                <a:spLocks noChangeArrowheads="1"/>
              </p:cNvSpPr>
              <p:nvPr/>
            </p:nvSpPr>
            <p:spPr bwMode="auto">
              <a:xfrm>
                <a:off x="1552" y="2448"/>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900" name="Freeform 92"/>
              <p:cNvSpPr>
                <a:spLocks/>
              </p:cNvSpPr>
              <p:nvPr/>
            </p:nvSpPr>
            <p:spPr bwMode="auto">
              <a:xfrm>
                <a:off x="1584" y="2470"/>
                <a:ext cx="24" cy="52"/>
              </a:xfrm>
              <a:custGeom>
                <a:avLst/>
                <a:gdLst>
                  <a:gd name="T0" fmla="*/ 12 w 24"/>
                  <a:gd name="T1" fmla="*/ 0 h 52"/>
                  <a:gd name="T2" fmla="*/ 12 w 24"/>
                  <a:gd name="T3" fmla="*/ 12 h 52"/>
                  <a:gd name="T4" fmla="*/ 22 w 24"/>
                  <a:gd name="T5" fmla="*/ 12 h 52"/>
                  <a:gd name="T6" fmla="*/ 22 w 24"/>
                  <a:gd name="T7" fmla="*/ 16 h 52"/>
                  <a:gd name="T8" fmla="*/ 12 w 24"/>
                  <a:gd name="T9" fmla="*/ 16 h 52"/>
                  <a:gd name="T10" fmla="*/ 12 w 24"/>
                  <a:gd name="T11" fmla="*/ 40 h 52"/>
                  <a:gd name="T12" fmla="*/ 14 w 24"/>
                  <a:gd name="T13" fmla="*/ 44 h 52"/>
                  <a:gd name="T14" fmla="*/ 14 w 24"/>
                  <a:gd name="T15" fmla="*/ 46 h 52"/>
                  <a:gd name="T16" fmla="*/ 16 w 24"/>
                  <a:gd name="T17" fmla="*/ 46 h 52"/>
                  <a:gd name="T18" fmla="*/ 16 w 24"/>
                  <a:gd name="T19" fmla="*/ 48 h 52"/>
                  <a:gd name="T20" fmla="*/ 18 w 24"/>
                  <a:gd name="T21" fmla="*/ 48 h 52"/>
                  <a:gd name="T22" fmla="*/ 20 w 24"/>
                  <a:gd name="T23" fmla="*/ 46 h 52"/>
                  <a:gd name="T24" fmla="*/ 20 w 24"/>
                  <a:gd name="T25" fmla="*/ 46 h 52"/>
                  <a:gd name="T26" fmla="*/ 22 w 24"/>
                  <a:gd name="T27" fmla="*/ 44 h 52"/>
                  <a:gd name="T28" fmla="*/ 24 w 24"/>
                  <a:gd name="T29" fmla="*/ 44 h 52"/>
                  <a:gd name="T30" fmla="*/ 22 w 24"/>
                  <a:gd name="T31" fmla="*/ 48 h 52"/>
                  <a:gd name="T32" fmla="*/ 20 w 24"/>
                  <a:gd name="T33" fmla="*/ 50 h 52"/>
                  <a:gd name="T34" fmla="*/ 16 w 24"/>
                  <a:gd name="T35" fmla="*/ 52 h 52"/>
                  <a:gd name="T36" fmla="*/ 14 w 24"/>
                  <a:gd name="T37" fmla="*/ 52 h 52"/>
                  <a:gd name="T38" fmla="*/ 12 w 24"/>
                  <a:gd name="T39" fmla="*/ 52 h 52"/>
                  <a:gd name="T40" fmla="*/ 10 w 24"/>
                  <a:gd name="T41" fmla="*/ 52 h 52"/>
                  <a:gd name="T42" fmla="*/ 8 w 24"/>
                  <a:gd name="T43" fmla="*/ 50 h 52"/>
                  <a:gd name="T44" fmla="*/ 6 w 24"/>
                  <a:gd name="T45" fmla="*/ 48 h 52"/>
                  <a:gd name="T46" fmla="*/ 6 w 24"/>
                  <a:gd name="T47" fmla="*/ 46 h 52"/>
                  <a:gd name="T48" fmla="*/ 6 w 24"/>
                  <a:gd name="T49" fmla="*/ 42 h 52"/>
                  <a:gd name="T50" fmla="*/ 6 w 24"/>
                  <a:gd name="T51" fmla="*/ 16 h 52"/>
                  <a:gd name="T52" fmla="*/ 0 w 24"/>
                  <a:gd name="T53" fmla="*/ 16 h 52"/>
                  <a:gd name="T54" fmla="*/ 0 w 24"/>
                  <a:gd name="T55" fmla="*/ 14 h 52"/>
                  <a:gd name="T56" fmla="*/ 2 w 24"/>
                  <a:gd name="T57" fmla="*/ 12 h 52"/>
                  <a:gd name="T58" fmla="*/ 4 w 24"/>
                  <a:gd name="T59" fmla="*/ 10 h 52"/>
                  <a:gd name="T60" fmla="*/ 6 w 24"/>
                  <a:gd name="T61" fmla="*/ 8 h 52"/>
                  <a:gd name="T62" fmla="*/ 8 w 24"/>
                  <a:gd name="T63" fmla="*/ 6 h 52"/>
                  <a:gd name="T64" fmla="*/ 10 w 24"/>
                  <a:gd name="T65" fmla="*/ 4 h 52"/>
                  <a:gd name="T66" fmla="*/ 12 w 24"/>
                  <a:gd name="T67" fmla="*/ 0 h 52"/>
                  <a:gd name="T68" fmla="*/ 12 w 24"/>
                  <a:gd name="T69" fmla="*/ 0 h 5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4"/>
                  <a:gd name="T106" fmla="*/ 0 h 52"/>
                  <a:gd name="T107" fmla="*/ 24 w 24"/>
                  <a:gd name="T108" fmla="*/ 52 h 5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4" h="52">
                    <a:moveTo>
                      <a:pt x="12" y="0"/>
                    </a:moveTo>
                    <a:lnTo>
                      <a:pt x="12" y="12"/>
                    </a:lnTo>
                    <a:lnTo>
                      <a:pt x="22" y="12"/>
                    </a:lnTo>
                    <a:lnTo>
                      <a:pt x="22" y="16"/>
                    </a:lnTo>
                    <a:lnTo>
                      <a:pt x="12" y="16"/>
                    </a:lnTo>
                    <a:lnTo>
                      <a:pt x="12" y="40"/>
                    </a:lnTo>
                    <a:lnTo>
                      <a:pt x="14" y="44"/>
                    </a:lnTo>
                    <a:lnTo>
                      <a:pt x="14" y="46"/>
                    </a:lnTo>
                    <a:lnTo>
                      <a:pt x="16" y="46"/>
                    </a:lnTo>
                    <a:lnTo>
                      <a:pt x="16" y="48"/>
                    </a:lnTo>
                    <a:lnTo>
                      <a:pt x="18" y="48"/>
                    </a:lnTo>
                    <a:lnTo>
                      <a:pt x="20" y="46"/>
                    </a:lnTo>
                    <a:lnTo>
                      <a:pt x="22" y="44"/>
                    </a:lnTo>
                    <a:lnTo>
                      <a:pt x="24" y="44"/>
                    </a:lnTo>
                    <a:lnTo>
                      <a:pt x="22" y="48"/>
                    </a:lnTo>
                    <a:lnTo>
                      <a:pt x="20" y="50"/>
                    </a:lnTo>
                    <a:lnTo>
                      <a:pt x="16" y="52"/>
                    </a:lnTo>
                    <a:lnTo>
                      <a:pt x="14" y="52"/>
                    </a:lnTo>
                    <a:lnTo>
                      <a:pt x="12" y="52"/>
                    </a:lnTo>
                    <a:lnTo>
                      <a:pt x="10" y="52"/>
                    </a:lnTo>
                    <a:lnTo>
                      <a:pt x="8" y="50"/>
                    </a:lnTo>
                    <a:lnTo>
                      <a:pt x="6" y="48"/>
                    </a:lnTo>
                    <a:lnTo>
                      <a:pt x="6" y="46"/>
                    </a:lnTo>
                    <a:lnTo>
                      <a:pt x="6" y="42"/>
                    </a:lnTo>
                    <a:lnTo>
                      <a:pt x="6" y="16"/>
                    </a:lnTo>
                    <a:lnTo>
                      <a:pt x="0" y="16"/>
                    </a:lnTo>
                    <a:lnTo>
                      <a:pt x="0" y="14"/>
                    </a:lnTo>
                    <a:lnTo>
                      <a:pt x="2" y="12"/>
                    </a:lnTo>
                    <a:lnTo>
                      <a:pt x="4" y="10"/>
                    </a:lnTo>
                    <a:lnTo>
                      <a:pt x="6" y="8"/>
                    </a:lnTo>
                    <a:lnTo>
                      <a:pt x="8" y="6"/>
                    </a:lnTo>
                    <a:lnTo>
                      <a:pt x="10" y="4"/>
                    </a:lnTo>
                    <a:lnTo>
                      <a:pt x="12" y="0"/>
                    </a:lnTo>
                    <a:close/>
                  </a:path>
                </a:pathLst>
              </a:custGeom>
              <a:solidFill>
                <a:srgbClr val="000000"/>
              </a:solidFill>
              <a:ln w="0">
                <a:solidFill>
                  <a:srgbClr val="000000"/>
                </a:solidFill>
                <a:round/>
                <a:headEnd/>
                <a:tailEnd/>
              </a:ln>
            </p:spPr>
            <p:txBody>
              <a:bodyPr/>
              <a:lstStyle/>
              <a:p>
                <a:endParaRPr lang="en-CA"/>
              </a:p>
            </p:txBody>
          </p:sp>
          <p:sp>
            <p:nvSpPr>
              <p:cNvPr id="22901" name="Freeform 93"/>
              <p:cNvSpPr>
                <a:spLocks noEditPoints="1"/>
              </p:cNvSpPr>
              <p:nvPr/>
            </p:nvSpPr>
            <p:spPr bwMode="auto">
              <a:xfrm>
                <a:off x="1610" y="2482"/>
                <a:ext cx="38" cy="40"/>
              </a:xfrm>
              <a:custGeom>
                <a:avLst/>
                <a:gdLst>
                  <a:gd name="T0" fmla="*/ 20 w 38"/>
                  <a:gd name="T1" fmla="*/ 0 h 40"/>
                  <a:gd name="T2" fmla="*/ 24 w 38"/>
                  <a:gd name="T3" fmla="*/ 0 h 40"/>
                  <a:gd name="T4" fmla="*/ 30 w 38"/>
                  <a:gd name="T5" fmla="*/ 2 h 40"/>
                  <a:gd name="T6" fmla="*/ 34 w 38"/>
                  <a:gd name="T7" fmla="*/ 6 h 40"/>
                  <a:gd name="T8" fmla="*/ 36 w 38"/>
                  <a:gd name="T9" fmla="*/ 12 h 40"/>
                  <a:gd name="T10" fmla="*/ 38 w 38"/>
                  <a:gd name="T11" fmla="*/ 20 h 40"/>
                  <a:gd name="T12" fmla="*/ 38 w 38"/>
                  <a:gd name="T13" fmla="*/ 24 h 40"/>
                  <a:gd name="T14" fmla="*/ 36 w 38"/>
                  <a:gd name="T15" fmla="*/ 30 h 40"/>
                  <a:gd name="T16" fmla="*/ 32 w 38"/>
                  <a:gd name="T17" fmla="*/ 34 h 40"/>
                  <a:gd name="T18" fmla="*/ 28 w 38"/>
                  <a:gd name="T19" fmla="*/ 38 h 40"/>
                  <a:gd name="T20" fmla="*/ 24 w 38"/>
                  <a:gd name="T21" fmla="*/ 40 h 40"/>
                  <a:gd name="T22" fmla="*/ 18 w 38"/>
                  <a:gd name="T23" fmla="*/ 40 h 40"/>
                  <a:gd name="T24" fmla="*/ 14 w 38"/>
                  <a:gd name="T25" fmla="*/ 40 h 40"/>
                  <a:gd name="T26" fmla="*/ 8 w 38"/>
                  <a:gd name="T27" fmla="*/ 38 h 40"/>
                  <a:gd name="T28" fmla="*/ 4 w 38"/>
                  <a:gd name="T29" fmla="*/ 34 h 40"/>
                  <a:gd name="T30" fmla="*/ 2 w 38"/>
                  <a:gd name="T31" fmla="*/ 28 h 40"/>
                  <a:gd name="T32" fmla="*/ 0 w 38"/>
                  <a:gd name="T33" fmla="*/ 20 h 40"/>
                  <a:gd name="T34" fmla="*/ 2 w 38"/>
                  <a:gd name="T35" fmla="*/ 16 h 40"/>
                  <a:gd name="T36" fmla="*/ 4 w 38"/>
                  <a:gd name="T37" fmla="*/ 10 h 40"/>
                  <a:gd name="T38" fmla="*/ 6 w 38"/>
                  <a:gd name="T39" fmla="*/ 6 h 40"/>
                  <a:gd name="T40" fmla="*/ 10 w 38"/>
                  <a:gd name="T41" fmla="*/ 2 h 40"/>
                  <a:gd name="T42" fmla="*/ 14 w 38"/>
                  <a:gd name="T43" fmla="*/ 0 h 40"/>
                  <a:gd name="T44" fmla="*/ 20 w 38"/>
                  <a:gd name="T45" fmla="*/ 0 h 40"/>
                  <a:gd name="T46" fmla="*/ 18 w 38"/>
                  <a:gd name="T47" fmla="*/ 2 h 40"/>
                  <a:gd name="T48" fmla="*/ 16 w 38"/>
                  <a:gd name="T49" fmla="*/ 2 h 40"/>
                  <a:gd name="T50" fmla="*/ 14 w 38"/>
                  <a:gd name="T51" fmla="*/ 4 h 40"/>
                  <a:gd name="T52" fmla="*/ 10 w 38"/>
                  <a:gd name="T53" fmla="*/ 6 h 40"/>
                  <a:gd name="T54" fmla="*/ 10 w 38"/>
                  <a:gd name="T55" fmla="*/ 8 h 40"/>
                  <a:gd name="T56" fmla="*/ 8 w 38"/>
                  <a:gd name="T57" fmla="*/ 12 h 40"/>
                  <a:gd name="T58" fmla="*/ 8 w 38"/>
                  <a:gd name="T59" fmla="*/ 18 h 40"/>
                  <a:gd name="T60" fmla="*/ 8 w 38"/>
                  <a:gd name="T61" fmla="*/ 24 h 40"/>
                  <a:gd name="T62" fmla="*/ 12 w 38"/>
                  <a:gd name="T63" fmla="*/ 32 h 40"/>
                  <a:gd name="T64" fmla="*/ 14 w 38"/>
                  <a:gd name="T65" fmla="*/ 36 h 40"/>
                  <a:gd name="T66" fmla="*/ 16 w 38"/>
                  <a:gd name="T67" fmla="*/ 38 h 40"/>
                  <a:gd name="T68" fmla="*/ 20 w 38"/>
                  <a:gd name="T69" fmla="*/ 38 h 40"/>
                  <a:gd name="T70" fmla="*/ 24 w 38"/>
                  <a:gd name="T71" fmla="*/ 38 h 40"/>
                  <a:gd name="T72" fmla="*/ 28 w 38"/>
                  <a:gd name="T73" fmla="*/ 34 h 40"/>
                  <a:gd name="T74" fmla="*/ 30 w 38"/>
                  <a:gd name="T75" fmla="*/ 30 h 40"/>
                  <a:gd name="T76" fmla="*/ 30 w 38"/>
                  <a:gd name="T77" fmla="*/ 22 h 40"/>
                  <a:gd name="T78" fmla="*/ 30 w 38"/>
                  <a:gd name="T79" fmla="*/ 16 h 40"/>
                  <a:gd name="T80" fmla="*/ 28 w 38"/>
                  <a:gd name="T81" fmla="*/ 10 h 40"/>
                  <a:gd name="T82" fmla="*/ 26 w 38"/>
                  <a:gd name="T83" fmla="*/ 6 h 40"/>
                  <a:gd name="T84" fmla="*/ 22 w 38"/>
                  <a:gd name="T85" fmla="*/ 4 h 40"/>
                  <a:gd name="T86" fmla="*/ 18 w 38"/>
                  <a:gd name="T87" fmla="*/ 2 h 4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8"/>
                  <a:gd name="T133" fmla="*/ 0 h 40"/>
                  <a:gd name="T134" fmla="*/ 38 w 38"/>
                  <a:gd name="T135" fmla="*/ 40 h 4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8" h="40">
                    <a:moveTo>
                      <a:pt x="20" y="0"/>
                    </a:moveTo>
                    <a:lnTo>
                      <a:pt x="24" y="0"/>
                    </a:lnTo>
                    <a:lnTo>
                      <a:pt x="30" y="2"/>
                    </a:lnTo>
                    <a:lnTo>
                      <a:pt x="34" y="6"/>
                    </a:lnTo>
                    <a:lnTo>
                      <a:pt x="36" y="12"/>
                    </a:lnTo>
                    <a:lnTo>
                      <a:pt x="38" y="20"/>
                    </a:lnTo>
                    <a:lnTo>
                      <a:pt x="38" y="24"/>
                    </a:lnTo>
                    <a:lnTo>
                      <a:pt x="36" y="30"/>
                    </a:lnTo>
                    <a:lnTo>
                      <a:pt x="32" y="34"/>
                    </a:lnTo>
                    <a:lnTo>
                      <a:pt x="28" y="38"/>
                    </a:lnTo>
                    <a:lnTo>
                      <a:pt x="24" y="40"/>
                    </a:lnTo>
                    <a:lnTo>
                      <a:pt x="18" y="40"/>
                    </a:lnTo>
                    <a:lnTo>
                      <a:pt x="14" y="40"/>
                    </a:lnTo>
                    <a:lnTo>
                      <a:pt x="8" y="38"/>
                    </a:lnTo>
                    <a:lnTo>
                      <a:pt x="4" y="34"/>
                    </a:lnTo>
                    <a:lnTo>
                      <a:pt x="2" y="28"/>
                    </a:lnTo>
                    <a:lnTo>
                      <a:pt x="0" y="20"/>
                    </a:lnTo>
                    <a:lnTo>
                      <a:pt x="2" y="16"/>
                    </a:lnTo>
                    <a:lnTo>
                      <a:pt x="4" y="10"/>
                    </a:lnTo>
                    <a:lnTo>
                      <a:pt x="6" y="6"/>
                    </a:lnTo>
                    <a:lnTo>
                      <a:pt x="10" y="2"/>
                    </a:lnTo>
                    <a:lnTo>
                      <a:pt x="14" y="0"/>
                    </a:lnTo>
                    <a:lnTo>
                      <a:pt x="20" y="0"/>
                    </a:lnTo>
                    <a:close/>
                    <a:moveTo>
                      <a:pt x="18" y="2"/>
                    </a:moveTo>
                    <a:lnTo>
                      <a:pt x="16" y="2"/>
                    </a:lnTo>
                    <a:lnTo>
                      <a:pt x="14" y="4"/>
                    </a:lnTo>
                    <a:lnTo>
                      <a:pt x="10" y="6"/>
                    </a:lnTo>
                    <a:lnTo>
                      <a:pt x="10" y="8"/>
                    </a:lnTo>
                    <a:lnTo>
                      <a:pt x="8" y="12"/>
                    </a:lnTo>
                    <a:lnTo>
                      <a:pt x="8" y="18"/>
                    </a:lnTo>
                    <a:lnTo>
                      <a:pt x="8" y="24"/>
                    </a:lnTo>
                    <a:lnTo>
                      <a:pt x="12" y="32"/>
                    </a:lnTo>
                    <a:lnTo>
                      <a:pt x="14" y="36"/>
                    </a:lnTo>
                    <a:lnTo>
                      <a:pt x="16" y="38"/>
                    </a:lnTo>
                    <a:lnTo>
                      <a:pt x="20" y="38"/>
                    </a:lnTo>
                    <a:lnTo>
                      <a:pt x="24" y="38"/>
                    </a:lnTo>
                    <a:lnTo>
                      <a:pt x="28" y="34"/>
                    </a:lnTo>
                    <a:lnTo>
                      <a:pt x="30" y="30"/>
                    </a:lnTo>
                    <a:lnTo>
                      <a:pt x="30" y="22"/>
                    </a:lnTo>
                    <a:lnTo>
                      <a:pt x="30" y="16"/>
                    </a:lnTo>
                    <a:lnTo>
                      <a:pt x="28" y="10"/>
                    </a:lnTo>
                    <a:lnTo>
                      <a:pt x="26" y="6"/>
                    </a:lnTo>
                    <a:lnTo>
                      <a:pt x="22" y="4"/>
                    </a:lnTo>
                    <a:lnTo>
                      <a:pt x="18" y="2"/>
                    </a:lnTo>
                    <a:close/>
                  </a:path>
                </a:pathLst>
              </a:custGeom>
              <a:solidFill>
                <a:srgbClr val="000000"/>
              </a:solidFill>
              <a:ln w="0">
                <a:solidFill>
                  <a:srgbClr val="000000"/>
                </a:solidFill>
                <a:round/>
                <a:headEnd/>
                <a:tailEnd/>
              </a:ln>
            </p:spPr>
            <p:txBody>
              <a:bodyPr/>
              <a:lstStyle/>
              <a:p>
                <a:endParaRPr lang="en-CA"/>
              </a:p>
            </p:txBody>
          </p:sp>
          <p:sp>
            <p:nvSpPr>
              <p:cNvPr id="22902" name="Rectangle 94"/>
              <p:cNvSpPr>
                <a:spLocks noChangeArrowheads="1"/>
              </p:cNvSpPr>
              <p:nvPr/>
            </p:nvSpPr>
            <p:spPr bwMode="auto">
              <a:xfrm>
                <a:off x="1888" y="2448"/>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903" name="Rectangle 95"/>
              <p:cNvSpPr>
                <a:spLocks noChangeArrowheads="1"/>
              </p:cNvSpPr>
              <p:nvPr/>
            </p:nvSpPr>
            <p:spPr bwMode="auto">
              <a:xfrm>
                <a:off x="1904" y="2448"/>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904" name="Freeform 96"/>
              <p:cNvSpPr>
                <a:spLocks/>
              </p:cNvSpPr>
              <p:nvPr/>
            </p:nvSpPr>
            <p:spPr bwMode="auto">
              <a:xfrm>
                <a:off x="2048" y="2462"/>
                <a:ext cx="32" cy="60"/>
              </a:xfrm>
              <a:custGeom>
                <a:avLst/>
                <a:gdLst>
                  <a:gd name="T0" fmla="*/ 4 w 32"/>
                  <a:gd name="T1" fmla="*/ 8 h 60"/>
                  <a:gd name="T2" fmla="*/ 12 w 32"/>
                  <a:gd name="T3" fmla="*/ 2 h 60"/>
                  <a:gd name="T4" fmla="*/ 22 w 32"/>
                  <a:gd name="T5" fmla="*/ 2 h 60"/>
                  <a:gd name="T6" fmla="*/ 30 w 32"/>
                  <a:gd name="T7" fmla="*/ 8 h 60"/>
                  <a:gd name="T8" fmla="*/ 28 w 32"/>
                  <a:gd name="T9" fmla="*/ 16 h 60"/>
                  <a:gd name="T10" fmla="*/ 22 w 32"/>
                  <a:gd name="T11" fmla="*/ 26 h 60"/>
                  <a:gd name="T12" fmla="*/ 30 w 32"/>
                  <a:gd name="T13" fmla="*/ 32 h 60"/>
                  <a:gd name="T14" fmla="*/ 32 w 32"/>
                  <a:gd name="T15" fmla="*/ 40 h 60"/>
                  <a:gd name="T16" fmla="*/ 28 w 32"/>
                  <a:gd name="T17" fmla="*/ 54 h 60"/>
                  <a:gd name="T18" fmla="*/ 18 w 32"/>
                  <a:gd name="T19" fmla="*/ 60 h 60"/>
                  <a:gd name="T20" fmla="*/ 4 w 32"/>
                  <a:gd name="T21" fmla="*/ 60 h 60"/>
                  <a:gd name="T22" fmla="*/ 0 w 32"/>
                  <a:gd name="T23" fmla="*/ 58 h 60"/>
                  <a:gd name="T24" fmla="*/ 0 w 32"/>
                  <a:gd name="T25" fmla="*/ 56 h 60"/>
                  <a:gd name="T26" fmla="*/ 2 w 32"/>
                  <a:gd name="T27" fmla="*/ 54 h 60"/>
                  <a:gd name="T28" fmla="*/ 4 w 32"/>
                  <a:gd name="T29" fmla="*/ 54 h 60"/>
                  <a:gd name="T30" fmla="*/ 6 w 32"/>
                  <a:gd name="T31" fmla="*/ 54 h 60"/>
                  <a:gd name="T32" fmla="*/ 10 w 32"/>
                  <a:gd name="T33" fmla="*/ 56 h 60"/>
                  <a:gd name="T34" fmla="*/ 14 w 32"/>
                  <a:gd name="T35" fmla="*/ 56 h 60"/>
                  <a:gd name="T36" fmla="*/ 20 w 32"/>
                  <a:gd name="T37" fmla="*/ 56 h 60"/>
                  <a:gd name="T38" fmla="*/ 26 w 32"/>
                  <a:gd name="T39" fmla="*/ 50 h 60"/>
                  <a:gd name="T40" fmla="*/ 26 w 32"/>
                  <a:gd name="T41" fmla="*/ 42 h 60"/>
                  <a:gd name="T42" fmla="*/ 24 w 32"/>
                  <a:gd name="T43" fmla="*/ 36 h 60"/>
                  <a:gd name="T44" fmla="*/ 20 w 32"/>
                  <a:gd name="T45" fmla="*/ 34 h 60"/>
                  <a:gd name="T46" fmla="*/ 14 w 32"/>
                  <a:gd name="T47" fmla="*/ 30 h 60"/>
                  <a:gd name="T48" fmla="*/ 10 w 32"/>
                  <a:gd name="T49" fmla="*/ 30 h 60"/>
                  <a:gd name="T50" fmla="*/ 14 w 32"/>
                  <a:gd name="T51" fmla="*/ 28 h 60"/>
                  <a:gd name="T52" fmla="*/ 20 w 32"/>
                  <a:gd name="T53" fmla="*/ 24 h 60"/>
                  <a:gd name="T54" fmla="*/ 24 w 32"/>
                  <a:gd name="T55" fmla="*/ 20 h 60"/>
                  <a:gd name="T56" fmla="*/ 22 w 32"/>
                  <a:gd name="T57" fmla="*/ 12 h 60"/>
                  <a:gd name="T58" fmla="*/ 18 w 32"/>
                  <a:gd name="T59" fmla="*/ 6 h 60"/>
                  <a:gd name="T60" fmla="*/ 10 w 32"/>
                  <a:gd name="T61" fmla="*/ 6 h 60"/>
                  <a:gd name="T62" fmla="*/ 2 w 32"/>
                  <a:gd name="T63" fmla="*/ 12 h 6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2"/>
                  <a:gd name="T97" fmla="*/ 0 h 60"/>
                  <a:gd name="T98" fmla="*/ 32 w 32"/>
                  <a:gd name="T99" fmla="*/ 60 h 6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2" h="60">
                    <a:moveTo>
                      <a:pt x="0" y="12"/>
                    </a:moveTo>
                    <a:lnTo>
                      <a:pt x="4" y="8"/>
                    </a:lnTo>
                    <a:lnTo>
                      <a:pt x="6" y="4"/>
                    </a:lnTo>
                    <a:lnTo>
                      <a:pt x="12" y="2"/>
                    </a:lnTo>
                    <a:lnTo>
                      <a:pt x="16" y="0"/>
                    </a:lnTo>
                    <a:lnTo>
                      <a:pt x="22" y="2"/>
                    </a:lnTo>
                    <a:lnTo>
                      <a:pt x="28" y="4"/>
                    </a:lnTo>
                    <a:lnTo>
                      <a:pt x="30" y="8"/>
                    </a:lnTo>
                    <a:lnTo>
                      <a:pt x="30" y="12"/>
                    </a:lnTo>
                    <a:lnTo>
                      <a:pt x="28" y="16"/>
                    </a:lnTo>
                    <a:lnTo>
                      <a:pt x="26" y="20"/>
                    </a:lnTo>
                    <a:lnTo>
                      <a:pt x="22" y="26"/>
                    </a:lnTo>
                    <a:lnTo>
                      <a:pt x="26" y="28"/>
                    </a:lnTo>
                    <a:lnTo>
                      <a:pt x="30" y="32"/>
                    </a:lnTo>
                    <a:lnTo>
                      <a:pt x="32" y="36"/>
                    </a:lnTo>
                    <a:lnTo>
                      <a:pt x="32" y="40"/>
                    </a:lnTo>
                    <a:lnTo>
                      <a:pt x="32" y="48"/>
                    </a:lnTo>
                    <a:lnTo>
                      <a:pt x="28" y="54"/>
                    </a:lnTo>
                    <a:lnTo>
                      <a:pt x="24" y="58"/>
                    </a:lnTo>
                    <a:lnTo>
                      <a:pt x="18" y="60"/>
                    </a:lnTo>
                    <a:lnTo>
                      <a:pt x="10" y="60"/>
                    </a:lnTo>
                    <a:lnTo>
                      <a:pt x="4" y="60"/>
                    </a:lnTo>
                    <a:lnTo>
                      <a:pt x="2" y="60"/>
                    </a:lnTo>
                    <a:lnTo>
                      <a:pt x="0" y="58"/>
                    </a:lnTo>
                    <a:lnTo>
                      <a:pt x="0" y="56"/>
                    </a:lnTo>
                    <a:lnTo>
                      <a:pt x="0" y="54"/>
                    </a:lnTo>
                    <a:lnTo>
                      <a:pt x="2" y="54"/>
                    </a:lnTo>
                    <a:lnTo>
                      <a:pt x="4" y="54"/>
                    </a:lnTo>
                    <a:lnTo>
                      <a:pt x="6" y="54"/>
                    </a:lnTo>
                    <a:lnTo>
                      <a:pt x="8" y="56"/>
                    </a:lnTo>
                    <a:lnTo>
                      <a:pt x="10" y="56"/>
                    </a:lnTo>
                    <a:lnTo>
                      <a:pt x="12" y="56"/>
                    </a:lnTo>
                    <a:lnTo>
                      <a:pt x="14" y="56"/>
                    </a:lnTo>
                    <a:lnTo>
                      <a:pt x="16" y="58"/>
                    </a:lnTo>
                    <a:lnTo>
                      <a:pt x="20" y="56"/>
                    </a:lnTo>
                    <a:lnTo>
                      <a:pt x="24" y="54"/>
                    </a:lnTo>
                    <a:lnTo>
                      <a:pt x="26" y="50"/>
                    </a:lnTo>
                    <a:lnTo>
                      <a:pt x="26" y="46"/>
                    </a:lnTo>
                    <a:lnTo>
                      <a:pt x="26" y="42"/>
                    </a:lnTo>
                    <a:lnTo>
                      <a:pt x="24" y="38"/>
                    </a:lnTo>
                    <a:lnTo>
                      <a:pt x="24" y="36"/>
                    </a:lnTo>
                    <a:lnTo>
                      <a:pt x="22" y="36"/>
                    </a:lnTo>
                    <a:lnTo>
                      <a:pt x="20" y="34"/>
                    </a:lnTo>
                    <a:lnTo>
                      <a:pt x="18" y="32"/>
                    </a:lnTo>
                    <a:lnTo>
                      <a:pt x="14" y="30"/>
                    </a:lnTo>
                    <a:lnTo>
                      <a:pt x="12" y="30"/>
                    </a:lnTo>
                    <a:lnTo>
                      <a:pt x="10" y="30"/>
                    </a:lnTo>
                    <a:lnTo>
                      <a:pt x="14" y="28"/>
                    </a:lnTo>
                    <a:lnTo>
                      <a:pt x="16" y="28"/>
                    </a:lnTo>
                    <a:lnTo>
                      <a:pt x="20" y="24"/>
                    </a:lnTo>
                    <a:lnTo>
                      <a:pt x="22" y="22"/>
                    </a:lnTo>
                    <a:lnTo>
                      <a:pt x="24" y="20"/>
                    </a:lnTo>
                    <a:lnTo>
                      <a:pt x="24" y="16"/>
                    </a:lnTo>
                    <a:lnTo>
                      <a:pt x="22" y="12"/>
                    </a:lnTo>
                    <a:lnTo>
                      <a:pt x="20" y="8"/>
                    </a:lnTo>
                    <a:lnTo>
                      <a:pt x="18" y="6"/>
                    </a:lnTo>
                    <a:lnTo>
                      <a:pt x="14" y="6"/>
                    </a:lnTo>
                    <a:lnTo>
                      <a:pt x="10" y="6"/>
                    </a:lnTo>
                    <a:lnTo>
                      <a:pt x="6" y="10"/>
                    </a:lnTo>
                    <a:lnTo>
                      <a:pt x="2" y="12"/>
                    </a:lnTo>
                    <a:lnTo>
                      <a:pt x="0" y="12"/>
                    </a:lnTo>
                    <a:close/>
                  </a:path>
                </a:pathLst>
              </a:custGeom>
              <a:solidFill>
                <a:srgbClr val="000000"/>
              </a:solidFill>
              <a:ln w="0">
                <a:solidFill>
                  <a:srgbClr val="000000"/>
                </a:solidFill>
                <a:round/>
                <a:headEnd/>
                <a:tailEnd/>
              </a:ln>
            </p:spPr>
            <p:txBody>
              <a:bodyPr/>
              <a:lstStyle/>
              <a:p>
                <a:endParaRPr lang="en-CA"/>
              </a:p>
            </p:txBody>
          </p:sp>
          <p:sp>
            <p:nvSpPr>
              <p:cNvPr id="22905" name="Rectangle 97"/>
              <p:cNvSpPr>
                <a:spLocks noChangeArrowheads="1"/>
              </p:cNvSpPr>
              <p:nvPr/>
            </p:nvSpPr>
            <p:spPr bwMode="auto">
              <a:xfrm>
                <a:off x="2152" y="2448"/>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906" name="Freeform 98"/>
              <p:cNvSpPr>
                <a:spLocks noEditPoints="1"/>
              </p:cNvSpPr>
              <p:nvPr/>
            </p:nvSpPr>
            <p:spPr bwMode="auto">
              <a:xfrm>
                <a:off x="2298" y="2462"/>
                <a:ext cx="38" cy="60"/>
              </a:xfrm>
              <a:custGeom>
                <a:avLst/>
                <a:gdLst>
                  <a:gd name="T0" fmla="*/ 0 w 38"/>
                  <a:gd name="T1" fmla="*/ 30 h 60"/>
                  <a:gd name="T2" fmla="*/ 2 w 38"/>
                  <a:gd name="T3" fmla="*/ 22 h 60"/>
                  <a:gd name="T4" fmla="*/ 4 w 38"/>
                  <a:gd name="T5" fmla="*/ 14 h 60"/>
                  <a:gd name="T6" fmla="*/ 8 w 38"/>
                  <a:gd name="T7" fmla="*/ 8 h 60"/>
                  <a:gd name="T8" fmla="*/ 12 w 38"/>
                  <a:gd name="T9" fmla="*/ 4 h 60"/>
                  <a:gd name="T10" fmla="*/ 16 w 38"/>
                  <a:gd name="T11" fmla="*/ 2 h 60"/>
                  <a:gd name="T12" fmla="*/ 20 w 38"/>
                  <a:gd name="T13" fmla="*/ 0 h 60"/>
                  <a:gd name="T14" fmla="*/ 24 w 38"/>
                  <a:gd name="T15" fmla="*/ 2 h 60"/>
                  <a:gd name="T16" fmla="*/ 28 w 38"/>
                  <a:gd name="T17" fmla="*/ 4 h 60"/>
                  <a:gd name="T18" fmla="*/ 30 w 38"/>
                  <a:gd name="T19" fmla="*/ 8 h 60"/>
                  <a:gd name="T20" fmla="*/ 34 w 38"/>
                  <a:gd name="T21" fmla="*/ 14 h 60"/>
                  <a:gd name="T22" fmla="*/ 36 w 38"/>
                  <a:gd name="T23" fmla="*/ 22 h 60"/>
                  <a:gd name="T24" fmla="*/ 38 w 38"/>
                  <a:gd name="T25" fmla="*/ 30 h 60"/>
                  <a:gd name="T26" fmla="*/ 36 w 38"/>
                  <a:gd name="T27" fmla="*/ 40 h 60"/>
                  <a:gd name="T28" fmla="*/ 34 w 38"/>
                  <a:gd name="T29" fmla="*/ 48 h 60"/>
                  <a:gd name="T30" fmla="*/ 32 w 38"/>
                  <a:gd name="T31" fmla="*/ 54 h 60"/>
                  <a:gd name="T32" fmla="*/ 28 w 38"/>
                  <a:gd name="T33" fmla="*/ 58 h 60"/>
                  <a:gd name="T34" fmla="*/ 24 w 38"/>
                  <a:gd name="T35" fmla="*/ 60 h 60"/>
                  <a:gd name="T36" fmla="*/ 18 w 38"/>
                  <a:gd name="T37" fmla="*/ 60 h 60"/>
                  <a:gd name="T38" fmla="*/ 14 w 38"/>
                  <a:gd name="T39" fmla="*/ 60 h 60"/>
                  <a:gd name="T40" fmla="*/ 10 w 38"/>
                  <a:gd name="T41" fmla="*/ 56 h 60"/>
                  <a:gd name="T42" fmla="*/ 6 w 38"/>
                  <a:gd name="T43" fmla="*/ 50 h 60"/>
                  <a:gd name="T44" fmla="*/ 2 w 38"/>
                  <a:gd name="T45" fmla="*/ 42 h 60"/>
                  <a:gd name="T46" fmla="*/ 0 w 38"/>
                  <a:gd name="T47" fmla="*/ 30 h 60"/>
                  <a:gd name="T48" fmla="*/ 10 w 38"/>
                  <a:gd name="T49" fmla="*/ 32 h 60"/>
                  <a:gd name="T50" fmla="*/ 10 w 38"/>
                  <a:gd name="T51" fmla="*/ 42 h 60"/>
                  <a:gd name="T52" fmla="*/ 12 w 38"/>
                  <a:gd name="T53" fmla="*/ 52 h 60"/>
                  <a:gd name="T54" fmla="*/ 14 w 38"/>
                  <a:gd name="T55" fmla="*/ 56 h 60"/>
                  <a:gd name="T56" fmla="*/ 16 w 38"/>
                  <a:gd name="T57" fmla="*/ 58 h 60"/>
                  <a:gd name="T58" fmla="*/ 20 w 38"/>
                  <a:gd name="T59" fmla="*/ 58 h 60"/>
                  <a:gd name="T60" fmla="*/ 22 w 38"/>
                  <a:gd name="T61" fmla="*/ 58 h 60"/>
                  <a:gd name="T62" fmla="*/ 24 w 38"/>
                  <a:gd name="T63" fmla="*/ 56 h 60"/>
                  <a:gd name="T64" fmla="*/ 26 w 38"/>
                  <a:gd name="T65" fmla="*/ 54 h 60"/>
                  <a:gd name="T66" fmla="*/ 28 w 38"/>
                  <a:gd name="T67" fmla="*/ 48 h 60"/>
                  <a:gd name="T68" fmla="*/ 28 w 38"/>
                  <a:gd name="T69" fmla="*/ 40 h 60"/>
                  <a:gd name="T70" fmla="*/ 30 w 38"/>
                  <a:gd name="T71" fmla="*/ 28 h 60"/>
                  <a:gd name="T72" fmla="*/ 28 w 38"/>
                  <a:gd name="T73" fmla="*/ 20 h 60"/>
                  <a:gd name="T74" fmla="*/ 28 w 38"/>
                  <a:gd name="T75" fmla="*/ 12 h 60"/>
                  <a:gd name="T76" fmla="*/ 26 w 38"/>
                  <a:gd name="T77" fmla="*/ 8 h 60"/>
                  <a:gd name="T78" fmla="*/ 24 w 38"/>
                  <a:gd name="T79" fmla="*/ 4 h 60"/>
                  <a:gd name="T80" fmla="*/ 22 w 38"/>
                  <a:gd name="T81" fmla="*/ 4 h 60"/>
                  <a:gd name="T82" fmla="*/ 20 w 38"/>
                  <a:gd name="T83" fmla="*/ 4 h 60"/>
                  <a:gd name="T84" fmla="*/ 16 w 38"/>
                  <a:gd name="T85" fmla="*/ 4 h 60"/>
                  <a:gd name="T86" fmla="*/ 14 w 38"/>
                  <a:gd name="T87" fmla="*/ 6 h 60"/>
                  <a:gd name="T88" fmla="*/ 12 w 38"/>
                  <a:gd name="T89" fmla="*/ 10 h 60"/>
                  <a:gd name="T90" fmla="*/ 10 w 38"/>
                  <a:gd name="T91" fmla="*/ 16 h 60"/>
                  <a:gd name="T92" fmla="*/ 10 w 38"/>
                  <a:gd name="T93" fmla="*/ 24 h 60"/>
                  <a:gd name="T94" fmla="*/ 10 w 38"/>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8"/>
                  <a:gd name="T145" fmla="*/ 0 h 60"/>
                  <a:gd name="T146" fmla="*/ 38 w 38"/>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8" h="60">
                    <a:moveTo>
                      <a:pt x="0" y="30"/>
                    </a:moveTo>
                    <a:lnTo>
                      <a:pt x="2" y="22"/>
                    </a:lnTo>
                    <a:lnTo>
                      <a:pt x="4" y="14"/>
                    </a:lnTo>
                    <a:lnTo>
                      <a:pt x="8" y="8"/>
                    </a:lnTo>
                    <a:lnTo>
                      <a:pt x="12" y="4"/>
                    </a:lnTo>
                    <a:lnTo>
                      <a:pt x="16" y="2"/>
                    </a:lnTo>
                    <a:lnTo>
                      <a:pt x="20" y="0"/>
                    </a:lnTo>
                    <a:lnTo>
                      <a:pt x="24" y="2"/>
                    </a:lnTo>
                    <a:lnTo>
                      <a:pt x="28" y="4"/>
                    </a:lnTo>
                    <a:lnTo>
                      <a:pt x="30" y="8"/>
                    </a:lnTo>
                    <a:lnTo>
                      <a:pt x="34" y="14"/>
                    </a:lnTo>
                    <a:lnTo>
                      <a:pt x="36" y="22"/>
                    </a:lnTo>
                    <a:lnTo>
                      <a:pt x="38" y="30"/>
                    </a:lnTo>
                    <a:lnTo>
                      <a:pt x="36" y="40"/>
                    </a:lnTo>
                    <a:lnTo>
                      <a:pt x="34" y="48"/>
                    </a:lnTo>
                    <a:lnTo>
                      <a:pt x="32" y="54"/>
                    </a:lnTo>
                    <a:lnTo>
                      <a:pt x="28" y="58"/>
                    </a:lnTo>
                    <a:lnTo>
                      <a:pt x="24" y="60"/>
                    </a:lnTo>
                    <a:lnTo>
                      <a:pt x="18" y="60"/>
                    </a:lnTo>
                    <a:lnTo>
                      <a:pt x="14" y="60"/>
                    </a:lnTo>
                    <a:lnTo>
                      <a:pt x="10" y="56"/>
                    </a:lnTo>
                    <a:lnTo>
                      <a:pt x="6" y="50"/>
                    </a:lnTo>
                    <a:lnTo>
                      <a:pt x="2" y="42"/>
                    </a:lnTo>
                    <a:lnTo>
                      <a:pt x="0" y="30"/>
                    </a:lnTo>
                    <a:close/>
                    <a:moveTo>
                      <a:pt x="10" y="32"/>
                    </a:moveTo>
                    <a:lnTo>
                      <a:pt x="10" y="42"/>
                    </a:lnTo>
                    <a:lnTo>
                      <a:pt x="12" y="52"/>
                    </a:lnTo>
                    <a:lnTo>
                      <a:pt x="14" y="56"/>
                    </a:lnTo>
                    <a:lnTo>
                      <a:pt x="16" y="58"/>
                    </a:lnTo>
                    <a:lnTo>
                      <a:pt x="20" y="58"/>
                    </a:lnTo>
                    <a:lnTo>
                      <a:pt x="22" y="58"/>
                    </a:lnTo>
                    <a:lnTo>
                      <a:pt x="24" y="56"/>
                    </a:lnTo>
                    <a:lnTo>
                      <a:pt x="26" y="54"/>
                    </a:lnTo>
                    <a:lnTo>
                      <a:pt x="28" y="48"/>
                    </a:lnTo>
                    <a:lnTo>
                      <a:pt x="28" y="40"/>
                    </a:lnTo>
                    <a:lnTo>
                      <a:pt x="30" y="28"/>
                    </a:lnTo>
                    <a:lnTo>
                      <a:pt x="28" y="20"/>
                    </a:lnTo>
                    <a:lnTo>
                      <a:pt x="28" y="12"/>
                    </a:lnTo>
                    <a:lnTo>
                      <a:pt x="26" y="8"/>
                    </a:lnTo>
                    <a:lnTo>
                      <a:pt x="24" y="4"/>
                    </a:lnTo>
                    <a:lnTo>
                      <a:pt x="22" y="4"/>
                    </a:lnTo>
                    <a:lnTo>
                      <a:pt x="20" y="4"/>
                    </a:lnTo>
                    <a:lnTo>
                      <a:pt x="16" y="4"/>
                    </a:lnTo>
                    <a:lnTo>
                      <a:pt x="14" y="6"/>
                    </a:lnTo>
                    <a:lnTo>
                      <a:pt x="12" y="10"/>
                    </a:lnTo>
                    <a:lnTo>
                      <a:pt x="10" y="16"/>
                    </a:lnTo>
                    <a:lnTo>
                      <a:pt x="10" y="24"/>
                    </a:lnTo>
                    <a:lnTo>
                      <a:pt x="10" y="32"/>
                    </a:lnTo>
                    <a:close/>
                  </a:path>
                </a:pathLst>
              </a:custGeom>
              <a:solidFill>
                <a:srgbClr val="000000"/>
              </a:solidFill>
              <a:ln w="0">
                <a:solidFill>
                  <a:srgbClr val="000000"/>
                </a:solidFill>
                <a:round/>
                <a:headEnd/>
                <a:tailEnd/>
              </a:ln>
            </p:spPr>
            <p:txBody>
              <a:bodyPr/>
              <a:lstStyle/>
              <a:p>
                <a:endParaRPr lang="en-CA"/>
              </a:p>
            </p:txBody>
          </p:sp>
          <p:sp>
            <p:nvSpPr>
              <p:cNvPr id="22907" name="Rectangle 99"/>
              <p:cNvSpPr>
                <a:spLocks noChangeArrowheads="1"/>
              </p:cNvSpPr>
              <p:nvPr/>
            </p:nvSpPr>
            <p:spPr bwMode="auto">
              <a:xfrm>
                <a:off x="2496" y="2448"/>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908" name="Freeform 100"/>
              <p:cNvSpPr>
                <a:spLocks/>
              </p:cNvSpPr>
              <p:nvPr/>
            </p:nvSpPr>
            <p:spPr bwMode="auto">
              <a:xfrm>
                <a:off x="2642" y="2462"/>
                <a:ext cx="24" cy="60"/>
              </a:xfrm>
              <a:custGeom>
                <a:avLst/>
                <a:gdLst>
                  <a:gd name="T0" fmla="*/ 0 w 24"/>
                  <a:gd name="T1" fmla="*/ 6 h 60"/>
                  <a:gd name="T2" fmla="*/ 14 w 24"/>
                  <a:gd name="T3" fmla="*/ 0 h 60"/>
                  <a:gd name="T4" fmla="*/ 16 w 24"/>
                  <a:gd name="T5" fmla="*/ 0 h 60"/>
                  <a:gd name="T6" fmla="*/ 16 w 24"/>
                  <a:gd name="T7" fmla="*/ 50 h 60"/>
                  <a:gd name="T8" fmla="*/ 16 w 24"/>
                  <a:gd name="T9" fmla="*/ 54 h 60"/>
                  <a:gd name="T10" fmla="*/ 16 w 24"/>
                  <a:gd name="T11" fmla="*/ 56 h 60"/>
                  <a:gd name="T12" fmla="*/ 18 w 24"/>
                  <a:gd name="T13" fmla="*/ 58 h 60"/>
                  <a:gd name="T14" fmla="*/ 18 w 24"/>
                  <a:gd name="T15" fmla="*/ 58 h 60"/>
                  <a:gd name="T16" fmla="*/ 20 w 24"/>
                  <a:gd name="T17" fmla="*/ 58 h 60"/>
                  <a:gd name="T18" fmla="*/ 24 w 24"/>
                  <a:gd name="T19" fmla="*/ 58 h 60"/>
                  <a:gd name="T20" fmla="*/ 24 w 24"/>
                  <a:gd name="T21" fmla="*/ 60 h 60"/>
                  <a:gd name="T22" fmla="*/ 2 w 24"/>
                  <a:gd name="T23" fmla="*/ 60 h 60"/>
                  <a:gd name="T24" fmla="*/ 2 w 24"/>
                  <a:gd name="T25" fmla="*/ 58 h 60"/>
                  <a:gd name="T26" fmla="*/ 6 w 24"/>
                  <a:gd name="T27" fmla="*/ 58 h 60"/>
                  <a:gd name="T28" fmla="*/ 6 w 24"/>
                  <a:gd name="T29" fmla="*/ 58 h 60"/>
                  <a:gd name="T30" fmla="*/ 8 w 24"/>
                  <a:gd name="T31" fmla="*/ 58 h 60"/>
                  <a:gd name="T32" fmla="*/ 8 w 24"/>
                  <a:gd name="T33" fmla="*/ 56 h 60"/>
                  <a:gd name="T34" fmla="*/ 8 w 24"/>
                  <a:gd name="T35" fmla="*/ 54 h 60"/>
                  <a:gd name="T36" fmla="*/ 10 w 24"/>
                  <a:gd name="T37" fmla="*/ 50 h 60"/>
                  <a:gd name="T38" fmla="*/ 10 w 24"/>
                  <a:gd name="T39" fmla="*/ 16 h 60"/>
                  <a:gd name="T40" fmla="*/ 8 w 24"/>
                  <a:gd name="T41" fmla="*/ 12 h 60"/>
                  <a:gd name="T42" fmla="*/ 8 w 24"/>
                  <a:gd name="T43" fmla="*/ 10 h 60"/>
                  <a:gd name="T44" fmla="*/ 8 w 24"/>
                  <a:gd name="T45" fmla="*/ 8 h 60"/>
                  <a:gd name="T46" fmla="*/ 8 w 24"/>
                  <a:gd name="T47" fmla="*/ 8 h 60"/>
                  <a:gd name="T48" fmla="*/ 6 w 24"/>
                  <a:gd name="T49" fmla="*/ 6 h 60"/>
                  <a:gd name="T50" fmla="*/ 6 w 24"/>
                  <a:gd name="T51" fmla="*/ 6 h 60"/>
                  <a:gd name="T52" fmla="*/ 4 w 24"/>
                  <a:gd name="T53" fmla="*/ 6 h 60"/>
                  <a:gd name="T54" fmla="*/ 2 w 24"/>
                  <a:gd name="T55" fmla="*/ 8 h 60"/>
                  <a:gd name="T56" fmla="*/ 0 w 24"/>
                  <a:gd name="T57" fmla="*/ 6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4"/>
                  <a:gd name="T88" fmla="*/ 0 h 60"/>
                  <a:gd name="T89" fmla="*/ 24 w 24"/>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4" h="60">
                    <a:moveTo>
                      <a:pt x="0" y="6"/>
                    </a:moveTo>
                    <a:lnTo>
                      <a:pt x="14" y="0"/>
                    </a:lnTo>
                    <a:lnTo>
                      <a:pt x="16" y="0"/>
                    </a:lnTo>
                    <a:lnTo>
                      <a:pt x="16" y="50"/>
                    </a:lnTo>
                    <a:lnTo>
                      <a:pt x="16" y="54"/>
                    </a:lnTo>
                    <a:lnTo>
                      <a:pt x="16" y="56"/>
                    </a:lnTo>
                    <a:lnTo>
                      <a:pt x="18" y="58"/>
                    </a:lnTo>
                    <a:lnTo>
                      <a:pt x="20" y="58"/>
                    </a:lnTo>
                    <a:lnTo>
                      <a:pt x="24" y="58"/>
                    </a:lnTo>
                    <a:lnTo>
                      <a:pt x="24" y="60"/>
                    </a:lnTo>
                    <a:lnTo>
                      <a:pt x="2" y="60"/>
                    </a:lnTo>
                    <a:lnTo>
                      <a:pt x="2" y="58"/>
                    </a:lnTo>
                    <a:lnTo>
                      <a:pt x="6" y="58"/>
                    </a:lnTo>
                    <a:lnTo>
                      <a:pt x="8" y="58"/>
                    </a:lnTo>
                    <a:lnTo>
                      <a:pt x="8" y="56"/>
                    </a:lnTo>
                    <a:lnTo>
                      <a:pt x="8" y="54"/>
                    </a:lnTo>
                    <a:lnTo>
                      <a:pt x="10" y="50"/>
                    </a:lnTo>
                    <a:lnTo>
                      <a:pt x="10" y="16"/>
                    </a:lnTo>
                    <a:lnTo>
                      <a:pt x="8" y="12"/>
                    </a:lnTo>
                    <a:lnTo>
                      <a:pt x="8" y="10"/>
                    </a:lnTo>
                    <a:lnTo>
                      <a:pt x="8" y="8"/>
                    </a:lnTo>
                    <a:lnTo>
                      <a:pt x="6" y="6"/>
                    </a:lnTo>
                    <a:lnTo>
                      <a:pt x="4" y="6"/>
                    </a:lnTo>
                    <a:lnTo>
                      <a:pt x="2" y="8"/>
                    </a:lnTo>
                    <a:lnTo>
                      <a:pt x="0" y="6"/>
                    </a:lnTo>
                    <a:close/>
                  </a:path>
                </a:pathLst>
              </a:custGeom>
              <a:solidFill>
                <a:srgbClr val="000000"/>
              </a:solidFill>
              <a:ln w="0">
                <a:solidFill>
                  <a:srgbClr val="000000"/>
                </a:solidFill>
                <a:round/>
                <a:headEnd/>
                <a:tailEnd/>
              </a:ln>
            </p:spPr>
            <p:txBody>
              <a:bodyPr/>
              <a:lstStyle/>
              <a:p>
                <a:endParaRPr lang="en-CA"/>
              </a:p>
            </p:txBody>
          </p:sp>
          <p:sp>
            <p:nvSpPr>
              <p:cNvPr id="22909" name="Freeform 101"/>
              <p:cNvSpPr>
                <a:spLocks noEditPoints="1"/>
              </p:cNvSpPr>
              <p:nvPr/>
            </p:nvSpPr>
            <p:spPr bwMode="auto">
              <a:xfrm>
                <a:off x="2680" y="2462"/>
                <a:ext cx="36" cy="60"/>
              </a:xfrm>
              <a:custGeom>
                <a:avLst/>
                <a:gdLst>
                  <a:gd name="T0" fmla="*/ 0 w 36"/>
                  <a:gd name="T1" fmla="*/ 30 h 60"/>
                  <a:gd name="T2" fmla="*/ 2 w 36"/>
                  <a:gd name="T3" fmla="*/ 22 h 60"/>
                  <a:gd name="T4" fmla="*/ 4 w 36"/>
                  <a:gd name="T5" fmla="*/ 14 h 60"/>
                  <a:gd name="T6" fmla="*/ 6 w 36"/>
                  <a:gd name="T7" fmla="*/ 8 h 60"/>
                  <a:gd name="T8" fmla="*/ 10 w 36"/>
                  <a:gd name="T9" fmla="*/ 4 h 60"/>
                  <a:gd name="T10" fmla="*/ 14 w 36"/>
                  <a:gd name="T11" fmla="*/ 2 h 60"/>
                  <a:gd name="T12" fmla="*/ 18 w 36"/>
                  <a:gd name="T13" fmla="*/ 0 h 60"/>
                  <a:gd name="T14" fmla="*/ 22 w 36"/>
                  <a:gd name="T15" fmla="*/ 2 h 60"/>
                  <a:gd name="T16" fmla="*/ 26 w 36"/>
                  <a:gd name="T17" fmla="*/ 4 h 60"/>
                  <a:gd name="T18" fmla="*/ 30 w 36"/>
                  <a:gd name="T19" fmla="*/ 8 h 60"/>
                  <a:gd name="T20" fmla="*/ 34 w 36"/>
                  <a:gd name="T21" fmla="*/ 14 h 60"/>
                  <a:gd name="T22" fmla="*/ 36 w 36"/>
                  <a:gd name="T23" fmla="*/ 22 h 60"/>
                  <a:gd name="T24" fmla="*/ 36 w 36"/>
                  <a:gd name="T25" fmla="*/ 30 h 60"/>
                  <a:gd name="T26" fmla="*/ 36 w 36"/>
                  <a:gd name="T27" fmla="*/ 40 h 60"/>
                  <a:gd name="T28" fmla="*/ 34 w 36"/>
                  <a:gd name="T29" fmla="*/ 48 h 60"/>
                  <a:gd name="T30" fmla="*/ 30 w 36"/>
                  <a:gd name="T31" fmla="*/ 54 h 60"/>
                  <a:gd name="T32" fmla="*/ 26 w 36"/>
                  <a:gd name="T33" fmla="*/ 58 h 60"/>
                  <a:gd name="T34" fmla="*/ 22 w 36"/>
                  <a:gd name="T35" fmla="*/ 60 h 60"/>
                  <a:gd name="T36" fmla="*/ 18 w 36"/>
                  <a:gd name="T37" fmla="*/ 60 h 60"/>
                  <a:gd name="T38" fmla="*/ 14 w 36"/>
                  <a:gd name="T39" fmla="*/ 60 h 60"/>
                  <a:gd name="T40" fmla="*/ 8 w 36"/>
                  <a:gd name="T41" fmla="*/ 56 h 60"/>
                  <a:gd name="T42" fmla="*/ 4 w 36"/>
                  <a:gd name="T43" fmla="*/ 50 h 60"/>
                  <a:gd name="T44" fmla="*/ 2 w 36"/>
                  <a:gd name="T45" fmla="*/ 42 h 60"/>
                  <a:gd name="T46" fmla="*/ 0 w 36"/>
                  <a:gd name="T47" fmla="*/ 30 h 60"/>
                  <a:gd name="T48" fmla="*/ 8 w 36"/>
                  <a:gd name="T49" fmla="*/ 32 h 60"/>
                  <a:gd name="T50" fmla="*/ 10 w 36"/>
                  <a:gd name="T51" fmla="*/ 42 h 60"/>
                  <a:gd name="T52" fmla="*/ 12 w 36"/>
                  <a:gd name="T53" fmla="*/ 52 h 60"/>
                  <a:gd name="T54" fmla="*/ 14 w 36"/>
                  <a:gd name="T55" fmla="*/ 56 h 60"/>
                  <a:gd name="T56" fmla="*/ 16 w 36"/>
                  <a:gd name="T57" fmla="*/ 58 h 60"/>
                  <a:gd name="T58" fmla="*/ 18 w 36"/>
                  <a:gd name="T59" fmla="*/ 58 h 60"/>
                  <a:gd name="T60" fmla="*/ 20 w 36"/>
                  <a:gd name="T61" fmla="*/ 58 h 60"/>
                  <a:gd name="T62" fmla="*/ 24 w 36"/>
                  <a:gd name="T63" fmla="*/ 56 h 60"/>
                  <a:gd name="T64" fmla="*/ 26 w 36"/>
                  <a:gd name="T65" fmla="*/ 54 h 60"/>
                  <a:gd name="T66" fmla="*/ 26 w 36"/>
                  <a:gd name="T67" fmla="*/ 48 h 60"/>
                  <a:gd name="T68" fmla="*/ 28 w 36"/>
                  <a:gd name="T69" fmla="*/ 40 h 60"/>
                  <a:gd name="T70" fmla="*/ 28 w 36"/>
                  <a:gd name="T71" fmla="*/ 28 h 60"/>
                  <a:gd name="T72" fmla="*/ 28 w 36"/>
                  <a:gd name="T73" fmla="*/ 20 h 60"/>
                  <a:gd name="T74" fmla="*/ 26 w 36"/>
                  <a:gd name="T75" fmla="*/ 12 h 60"/>
                  <a:gd name="T76" fmla="*/ 24 w 36"/>
                  <a:gd name="T77" fmla="*/ 8 h 60"/>
                  <a:gd name="T78" fmla="*/ 22 w 36"/>
                  <a:gd name="T79" fmla="*/ 4 h 60"/>
                  <a:gd name="T80" fmla="*/ 20 w 36"/>
                  <a:gd name="T81" fmla="*/ 4 h 60"/>
                  <a:gd name="T82" fmla="*/ 18 w 36"/>
                  <a:gd name="T83" fmla="*/ 4 h 60"/>
                  <a:gd name="T84" fmla="*/ 16 w 36"/>
                  <a:gd name="T85" fmla="*/ 4 h 60"/>
                  <a:gd name="T86" fmla="*/ 14 w 36"/>
                  <a:gd name="T87" fmla="*/ 6 h 60"/>
                  <a:gd name="T88" fmla="*/ 12 w 36"/>
                  <a:gd name="T89" fmla="*/ 10 h 60"/>
                  <a:gd name="T90" fmla="*/ 10 w 36"/>
                  <a:gd name="T91" fmla="*/ 16 h 60"/>
                  <a:gd name="T92" fmla="*/ 8 w 36"/>
                  <a:gd name="T93" fmla="*/ 24 h 60"/>
                  <a:gd name="T94" fmla="*/ 8 w 36"/>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2" y="22"/>
                    </a:lnTo>
                    <a:lnTo>
                      <a:pt x="4" y="14"/>
                    </a:lnTo>
                    <a:lnTo>
                      <a:pt x="6" y="8"/>
                    </a:lnTo>
                    <a:lnTo>
                      <a:pt x="10" y="4"/>
                    </a:lnTo>
                    <a:lnTo>
                      <a:pt x="14" y="2"/>
                    </a:lnTo>
                    <a:lnTo>
                      <a:pt x="18" y="0"/>
                    </a:lnTo>
                    <a:lnTo>
                      <a:pt x="22" y="2"/>
                    </a:lnTo>
                    <a:lnTo>
                      <a:pt x="26" y="4"/>
                    </a:lnTo>
                    <a:lnTo>
                      <a:pt x="30" y="8"/>
                    </a:lnTo>
                    <a:lnTo>
                      <a:pt x="34" y="14"/>
                    </a:lnTo>
                    <a:lnTo>
                      <a:pt x="36" y="22"/>
                    </a:lnTo>
                    <a:lnTo>
                      <a:pt x="36" y="30"/>
                    </a:lnTo>
                    <a:lnTo>
                      <a:pt x="36" y="40"/>
                    </a:lnTo>
                    <a:lnTo>
                      <a:pt x="34" y="48"/>
                    </a:lnTo>
                    <a:lnTo>
                      <a:pt x="30" y="54"/>
                    </a:lnTo>
                    <a:lnTo>
                      <a:pt x="26" y="58"/>
                    </a:lnTo>
                    <a:lnTo>
                      <a:pt x="22" y="60"/>
                    </a:lnTo>
                    <a:lnTo>
                      <a:pt x="18" y="60"/>
                    </a:lnTo>
                    <a:lnTo>
                      <a:pt x="14" y="60"/>
                    </a:lnTo>
                    <a:lnTo>
                      <a:pt x="8" y="56"/>
                    </a:lnTo>
                    <a:lnTo>
                      <a:pt x="4" y="50"/>
                    </a:lnTo>
                    <a:lnTo>
                      <a:pt x="2" y="42"/>
                    </a:lnTo>
                    <a:lnTo>
                      <a:pt x="0" y="30"/>
                    </a:lnTo>
                    <a:close/>
                    <a:moveTo>
                      <a:pt x="8" y="32"/>
                    </a:moveTo>
                    <a:lnTo>
                      <a:pt x="10" y="42"/>
                    </a:lnTo>
                    <a:lnTo>
                      <a:pt x="12" y="52"/>
                    </a:lnTo>
                    <a:lnTo>
                      <a:pt x="14" y="56"/>
                    </a:lnTo>
                    <a:lnTo>
                      <a:pt x="16" y="58"/>
                    </a:lnTo>
                    <a:lnTo>
                      <a:pt x="18" y="58"/>
                    </a:lnTo>
                    <a:lnTo>
                      <a:pt x="20" y="58"/>
                    </a:lnTo>
                    <a:lnTo>
                      <a:pt x="24" y="56"/>
                    </a:lnTo>
                    <a:lnTo>
                      <a:pt x="26" y="54"/>
                    </a:lnTo>
                    <a:lnTo>
                      <a:pt x="26" y="48"/>
                    </a:lnTo>
                    <a:lnTo>
                      <a:pt x="28" y="40"/>
                    </a:lnTo>
                    <a:lnTo>
                      <a:pt x="28" y="28"/>
                    </a:lnTo>
                    <a:lnTo>
                      <a:pt x="28" y="20"/>
                    </a:lnTo>
                    <a:lnTo>
                      <a:pt x="26" y="12"/>
                    </a:lnTo>
                    <a:lnTo>
                      <a:pt x="24" y="8"/>
                    </a:lnTo>
                    <a:lnTo>
                      <a:pt x="22" y="4"/>
                    </a:lnTo>
                    <a:lnTo>
                      <a:pt x="20" y="4"/>
                    </a:lnTo>
                    <a:lnTo>
                      <a:pt x="18" y="4"/>
                    </a:lnTo>
                    <a:lnTo>
                      <a:pt x="16" y="4"/>
                    </a:lnTo>
                    <a:lnTo>
                      <a:pt x="14" y="6"/>
                    </a:lnTo>
                    <a:lnTo>
                      <a:pt x="12" y="10"/>
                    </a:lnTo>
                    <a:lnTo>
                      <a:pt x="10" y="16"/>
                    </a:lnTo>
                    <a:lnTo>
                      <a:pt x="8" y="24"/>
                    </a:lnTo>
                    <a:lnTo>
                      <a:pt x="8" y="32"/>
                    </a:lnTo>
                    <a:close/>
                  </a:path>
                </a:pathLst>
              </a:custGeom>
              <a:solidFill>
                <a:srgbClr val="000000"/>
              </a:solidFill>
              <a:ln w="0">
                <a:solidFill>
                  <a:srgbClr val="000000"/>
                </a:solidFill>
                <a:round/>
                <a:headEnd/>
                <a:tailEnd/>
              </a:ln>
            </p:spPr>
            <p:txBody>
              <a:bodyPr/>
              <a:lstStyle/>
              <a:p>
                <a:endParaRPr lang="en-CA"/>
              </a:p>
            </p:txBody>
          </p:sp>
          <p:sp>
            <p:nvSpPr>
              <p:cNvPr id="22910" name="Rectangle 102"/>
              <p:cNvSpPr>
                <a:spLocks noChangeArrowheads="1"/>
              </p:cNvSpPr>
              <p:nvPr/>
            </p:nvSpPr>
            <p:spPr bwMode="auto">
              <a:xfrm>
                <a:off x="2784" y="2448"/>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911" name="Freeform 103"/>
              <p:cNvSpPr>
                <a:spLocks noEditPoints="1"/>
              </p:cNvSpPr>
              <p:nvPr/>
            </p:nvSpPr>
            <p:spPr bwMode="auto">
              <a:xfrm>
                <a:off x="2934" y="2462"/>
                <a:ext cx="34" cy="60"/>
              </a:xfrm>
              <a:custGeom>
                <a:avLst/>
                <a:gdLst>
                  <a:gd name="T0" fmla="*/ 6 w 34"/>
                  <a:gd name="T1" fmla="*/ 26 h 60"/>
                  <a:gd name="T2" fmla="*/ 0 w 34"/>
                  <a:gd name="T3" fmla="*/ 18 h 60"/>
                  <a:gd name="T4" fmla="*/ 2 w 34"/>
                  <a:gd name="T5" fmla="*/ 10 h 60"/>
                  <a:gd name="T6" fmla="*/ 10 w 34"/>
                  <a:gd name="T7" fmla="*/ 2 h 60"/>
                  <a:gd name="T8" fmla="*/ 22 w 34"/>
                  <a:gd name="T9" fmla="*/ 2 h 60"/>
                  <a:gd name="T10" fmla="*/ 32 w 34"/>
                  <a:gd name="T11" fmla="*/ 8 h 60"/>
                  <a:gd name="T12" fmla="*/ 32 w 34"/>
                  <a:gd name="T13" fmla="*/ 16 h 60"/>
                  <a:gd name="T14" fmla="*/ 26 w 34"/>
                  <a:gd name="T15" fmla="*/ 24 h 60"/>
                  <a:gd name="T16" fmla="*/ 26 w 34"/>
                  <a:gd name="T17" fmla="*/ 32 h 60"/>
                  <a:gd name="T18" fmla="*/ 32 w 34"/>
                  <a:gd name="T19" fmla="*/ 42 h 60"/>
                  <a:gd name="T20" fmla="*/ 32 w 34"/>
                  <a:gd name="T21" fmla="*/ 52 h 60"/>
                  <a:gd name="T22" fmla="*/ 22 w 34"/>
                  <a:gd name="T23" fmla="*/ 60 h 60"/>
                  <a:gd name="T24" fmla="*/ 10 w 34"/>
                  <a:gd name="T25" fmla="*/ 60 h 60"/>
                  <a:gd name="T26" fmla="*/ 2 w 34"/>
                  <a:gd name="T27" fmla="*/ 56 h 60"/>
                  <a:gd name="T28" fmla="*/ 0 w 34"/>
                  <a:gd name="T29" fmla="*/ 46 h 60"/>
                  <a:gd name="T30" fmla="*/ 2 w 34"/>
                  <a:gd name="T31" fmla="*/ 38 h 60"/>
                  <a:gd name="T32" fmla="*/ 10 w 34"/>
                  <a:gd name="T33" fmla="*/ 30 h 60"/>
                  <a:gd name="T34" fmla="*/ 20 w 34"/>
                  <a:gd name="T35" fmla="*/ 22 h 60"/>
                  <a:gd name="T36" fmla="*/ 24 w 34"/>
                  <a:gd name="T37" fmla="*/ 16 h 60"/>
                  <a:gd name="T38" fmla="*/ 24 w 34"/>
                  <a:gd name="T39" fmla="*/ 8 h 60"/>
                  <a:gd name="T40" fmla="*/ 20 w 34"/>
                  <a:gd name="T41" fmla="*/ 4 h 60"/>
                  <a:gd name="T42" fmla="*/ 14 w 34"/>
                  <a:gd name="T43" fmla="*/ 4 h 60"/>
                  <a:gd name="T44" fmla="*/ 8 w 34"/>
                  <a:gd name="T45" fmla="*/ 8 h 60"/>
                  <a:gd name="T46" fmla="*/ 8 w 34"/>
                  <a:gd name="T47" fmla="*/ 14 h 60"/>
                  <a:gd name="T48" fmla="*/ 10 w 34"/>
                  <a:gd name="T49" fmla="*/ 18 h 60"/>
                  <a:gd name="T50" fmla="*/ 18 w 34"/>
                  <a:gd name="T51" fmla="*/ 26 h 60"/>
                  <a:gd name="T52" fmla="*/ 10 w 34"/>
                  <a:gd name="T53" fmla="*/ 36 h 60"/>
                  <a:gd name="T54" fmla="*/ 8 w 34"/>
                  <a:gd name="T55" fmla="*/ 42 h 60"/>
                  <a:gd name="T56" fmla="*/ 8 w 34"/>
                  <a:gd name="T57" fmla="*/ 50 h 60"/>
                  <a:gd name="T58" fmla="*/ 12 w 34"/>
                  <a:gd name="T59" fmla="*/ 58 h 60"/>
                  <a:gd name="T60" fmla="*/ 20 w 34"/>
                  <a:gd name="T61" fmla="*/ 58 h 60"/>
                  <a:gd name="T62" fmla="*/ 24 w 34"/>
                  <a:gd name="T63" fmla="*/ 52 h 60"/>
                  <a:gd name="T64" fmla="*/ 24 w 34"/>
                  <a:gd name="T65" fmla="*/ 46 h 60"/>
                  <a:gd name="T66" fmla="*/ 22 w 34"/>
                  <a:gd name="T67" fmla="*/ 40 h 60"/>
                  <a:gd name="T68" fmla="*/ 12 w 34"/>
                  <a:gd name="T69" fmla="*/ 32 h 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4"/>
                  <a:gd name="T106" fmla="*/ 0 h 60"/>
                  <a:gd name="T107" fmla="*/ 34 w 34"/>
                  <a:gd name="T108" fmla="*/ 60 h 6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4" h="60">
                    <a:moveTo>
                      <a:pt x="10" y="30"/>
                    </a:moveTo>
                    <a:lnTo>
                      <a:pt x="6" y="26"/>
                    </a:lnTo>
                    <a:lnTo>
                      <a:pt x="2" y="22"/>
                    </a:lnTo>
                    <a:lnTo>
                      <a:pt x="0" y="18"/>
                    </a:lnTo>
                    <a:lnTo>
                      <a:pt x="0" y="14"/>
                    </a:lnTo>
                    <a:lnTo>
                      <a:pt x="2" y="10"/>
                    </a:lnTo>
                    <a:lnTo>
                      <a:pt x="4" y="4"/>
                    </a:lnTo>
                    <a:lnTo>
                      <a:pt x="10" y="2"/>
                    </a:lnTo>
                    <a:lnTo>
                      <a:pt x="16" y="0"/>
                    </a:lnTo>
                    <a:lnTo>
                      <a:pt x="22" y="2"/>
                    </a:lnTo>
                    <a:lnTo>
                      <a:pt x="28" y="4"/>
                    </a:lnTo>
                    <a:lnTo>
                      <a:pt x="32" y="8"/>
                    </a:lnTo>
                    <a:lnTo>
                      <a:pt x="32" y="12"/>
                    </a:lnTo>
                    <a:lnTo>
                      <a:pt x="32" y="16"/>
                    </a:lnTo>
                    <a:lnTo>
                      <a:pt x="30" y="20"/>
                    </a:lnTo>
                    <a:lnTo>
                      <a:pt x="26" y="24"/>
                    </a:lnTo>
                    <a:lnTo>
                      <a:pt x="20" y="28"/>
                    </a:lnTo>
                    <a:lnTo>
                      <a:pt x="26" y="32"/>
                    </a:lnTo>
                    <a:lnTo>
                      <a:pt x="30" y="36"/>
                    </a:lnTo>
                    <a:lnTo>
                      <a:pt x="32" y="42"/>
                    </a:lnTo>
                    <a:lnTo>
                      <a:pt x="34" y="46"/>
                    </a:lnTo>
                    <a:lnTo>
                      <a:pt x="32" y="52"/>
                    </a:lnTo>
                    <a:lnTo>
                      <a:pt x="28" y="56"/>
                    </a:lnTo>
                    <a:lnTo>
                      <a:pt x="22" y="60"/>
                    </a:lnTo>
                    <a:lnTo>
                      <a:pt x="16" y="60"/>
                    </a:lnTo>
                    <a:lnTo>
                      <a:pt x="10" y="60"/>
                    </a:lnTo>
                    <a:lnTo>
                      <a:pt x="6" y="58"/>
                    </a:lnTo>
                    <a:lnTo>
                      <a:pt x="2" y="56"/>
                    </a:lnTo>
                    <a:lnTo>
                      <a:pt x="0" y="52"/>
                    </a:lnTo>
                    <a:lnTo>
                      <a:pt x="0" y="46"/>
                    </a:lnTo>
                    <a:lnTo>
                      <a:pt x="0" y="42"/>
                    </a:lnTo>
                    <a:lnTo>
                      <a:pt x="2" y="38"/>
                    </a:lnTo>
                    <a:lnTo>
                      <a:pt x="6" y="34"/>
                    </a:lnTo>
                    <a:lnTo>
                      <a:pt x="10" y="30"/>
                    </a:lnTo>
                    <a:close/>
                    <a:moveTo>
                      <a:pt x="18" y="26"/>
                    </a:moveTo>
                    <a:lnTo>
                      <a:pt x="20" y="22"/>
                    </a:lnTo>
                    <a:lnTo>
                      <a:pt x="22" y="18"/>
                    </a:lnTo>
                    <a:lnTo>
                      <a:pt x="24" y="16"/>
                    </a:lnTo>
                    <a:lnTo>
                      <a:pt x="24" y="12"/>
                    </a:lnTo>
                    <a:lnTo>
                      <a:pt x="24" y="8"/>
                    </a:lnTo>
                    <a:lnTo>
                      <a:pt x="22" y="6"/>
                    </a:lnTo>
                    <a:lnTo>
                      <a:pt x="20" y="4"/>
                    </a:lnTo>
                    <a:lnTo>
                      <a:pt x="16" y="4"/>
                    </a:lnTo>
                    <a:lnTo>
                      <a:pt x="14" y="4"/>
                    </a:lnTo>
                    <a:lnTo>
                      <a:pt x="10" y="6"/>
                    </a:lnTo>
                    <a:lnTo>
                      <a:pt x="8" y="8"/>
                    </a:lnTo>
                    <a:lnTo>
                      <a:pt x="8" y="12"/>
                    </a:lnTo>
                    <a:lnTo>
                      <a:pt x="8" y="14"/>
                    </a:lnTo>
                    <a:lnTo>
                      <a:pt x="10" y="16"/>
                    </a:lnTo>
                    <a:lnTo>
                      <a:pt x="10" y="18"/>
                    </a:lnTo>
                    <a:lnTo>
                      <a:pt x="12" y="20"/>
                    </a:lnTo>
                    <a:lnTo>
                      <a:pt x="18" y="26"/>
                    </a:lnTo>
                    <a:close/>
                    <a:moveTo>
                      <a:pt x="12" y="32"/>
                    </a:moveTo>
                    <a:lnTo>
                      <a:pt x="10" y="36"/>
                    </a:lnTo>
                    <a:lnTo>
                      <a:pt x="8" y="38"/>
                    </a:lnTo>
                    <a:lnTo>
                      <a:pt x="8" y="42"/>
                    </a:lnTo>
                    <a:lnTo>
                      <a:pt x="8" y="46"/>
                    </a:lnTo>
                    <a:lnTo>
                      <a:pt x="8" y="50"/>
                    </a:lnTo>
                    <a:lnTo>
                      <a:pt x="10" y="54"/>
                    </a:lnTo>
                    <a:lnTo>
                      <a:pt x="12" y="58"/>
                    </a:lnTo>
                    <a:lnTo>
                      <a:pt x="16" y="58"/>
                    </a:lnTo>
                    <a:lnTo>
                      <a:pt x="20" y="58"/>
                    </a:lnTo>
                    <a:lnTo>
                      <a:pt x="22" y="56"/>
                    </a:lnTo>
                    <a:lnTo>
                      <a:pt x="24" y="52"/>
                    </a:lnTo>
                    <a:lnTo>
                      <a:pt x="24" y="50"/>
                    </a:lnTo>
                    <a:lnTo>
                      <a:pt x="24" y="46"/>
                    </a:lnTo>
                    <a:lnTo>
                      <a:pt x="24" y="44"/>
                    </a:lnTo>
                    <a:lnTo>
                      <a:pt x="22" y="40"/>
                    </a:lnTo>
                    <a:lnTo>
                      <a:pt x="18" y="36"/>
                    </a:lnTo>
                    <a:lnTo>
                      <a:pt x="12" y="32"/>
                    </a:lnTo>
                    <a:close/>
                  </a:path>
                </a:pathLst>
              </a:custGeom>
              <a:solidFill>
                <a:srgbClr val="000000"/>
              </a:solidFill>
              <a:ln w="0">
                <a:solidFill>
                  <a:srgbClr val="000000"/>
                </a:solidFill>
                <a:round/>
                <a:headEnd/>
                <a:tailEnd/>
              </a:ln>
            </p:spPr>
            <p:txBody>
              <a:bodyPr/>
              <a:lstStyle/>
              <a:p>
                <a:endParaRPr lang="en-CA"/>
              </a:p>
            </p:txBody>
          </p:sp>
          <p:sp>
            <p:nvSpPr>
              <p:cNvPr id="22912" name="Freeform 104"/>
              <p:cNvSpPr>
                <a:spLocks noEditPoints="1"/>
              </p:cNvSpPr>
              <p:nvPr/>
            </p:nvSpPr>
            <p:spPr bwMode="auto">
              <a:xfrm>
                <a:off x="2976" y="2462"/>
                <a:ext cx="36" cy="60"/>
              </a:xfrm>
              <a:custGeom>
                <a:avLst/>
                <a:gdLst>
                  <a:gd name="T0" fmla="*/ 34 w 36"/>
                  <a:gd name="T1" fmla="*/ 0 h 60"/>
                  <a:gd name="T2" fmla="*/ 34 w 36"/>
                  <a:gd name="T3" fmla="*/ 2 h 60"/>
                  <a:gd name="T4" fmla="*/ 30 w 36"/>
                  <a:gd name="T5" fmla="*/ 4 h 60"/>
                  <a:gd name="T6" fmla="*/ 26 w 36"/>
                  <a:gd name="T7" fmla="*/ 4 h 60"/>
                  <a:gd name="T8" fmla="*/ 22 w 36"/>
                  <a:gd name="T9" fmla="*/ 6 h 60"/>
                  <a:gd name="T10" fmla="*/ 18 w 36"/>
                  <a:gd name="T11" fmla="*/ 10 h 60"/>
                  <a:gd name="T12" fmla="*/ 16 w 36"/>
                  <a:gd name="T13" fmla="*/ 14 h 60"/>
                  <a:gd name="T14" fmla="*/ 12 w 36"/>
                  <a:gd name="T15" fmla="*/ 18 h 60"/>
                  <a:gd name="T16" fmla="*/ 10 w 36"/>
                  <a:gd name="T17" fmla="*/ 22 h 60"/>
                  <a:gd name="T18" fmla="*/ 10 w 36"/>
                  <a:gd name="T19" fmla="*/ 28 h 60"/>
                  <a:gd name="T20" fmla="*/ 16 w 36"/>
                  <a:gd name="T21" fmla="*/ 24 h 60"/>
                  <a:gd name="T22" fmla="*/ 22 w 36"/>
                  <a:gd name="T23" fmla="*/ 24 h 60"/>
                  <a:gd name="T24" fmla="*/ 26 w 36"/>
                  <a:gd name="T25" fmla="*/ 24 h 60"/>
                  <a:gd name="T26" fmla="*/ 32 w 36"/>
                  <a:gd name="T27" fmla="*/ 28 h 60"/>
                  <a:gd name="T28" fmla="*/ 34 w 36"/>
                  <a:gd name="T29" fmla="*/ 34 h 60"/>
                  <a:gd name="T30" fmla="*/ 36 w 36"/>
                  <a:gd name="T31" fmla="*/ 40 h 60"/>
                  <a:gd name="T32" fmla="*/ 34 w 36"/>
                  <a:gd name="T33" fmla="*/ 48 h 60"/>
                  <a:gd name="T34" fmla="*/ 32 w 36"/>
                  <a:gd name="T35" fmla="*/ 54 h 60"/>
                  <a:gd name="T36" fmla="*/ 28 w 36"/>
                  <a:gd name="T37" fmla="*/ 58 h 60"/>
                  <a:gd name="T38" fmla="*/ 22 w 36"/>
                  <a:gd name="T39" fmla="*/ 60 h 60"/>
                  <a:gd name="T40" fmla="*/ 18 w 36"/>
                  <a:gd name="T41" fmla="*/ 60 h 60"/>
                  <a:gd name="T42" fmla="*/ 12 w 36"/>
                  <a:gd name="T43" fmla="*/ 60 h 60"/>
                  <a:gd name="T44" fmla="*/ 8 w 36"/>
                  <a:gd name="T45" fmla="*/ 56 h 60"/>
                  <a:gd name="T46" fmla="*/ 2 w 36"/>
                  <a:gd name="T47" fmla="*/ 52 h 60"/>
                  <a:gd name="T48" fmla="*/ 0 w 36"/>
                  <a:gd name="T49" fmla="*/ 44 h 60"/>
                  <a:gd name="T50" fmla="*/ 0 w 36"/>
                  <a:gd name="T51" fmla="*/ 36 h 60"/>
                  <a:gd name="T52" fmla="*/ 0 w 36"/>
                  <a:gd name="T53" fmla="*/ 30 h 60"/>
                  <a:gd name="T54" fmla="*/ 2 w 36"/>
                  <a:gd name="T55" fmla="*/ 22 h 60"/>
                  <a:gd name="T56" fmla="*/ 6 w 36"/>
                  <a:gd name="T57" fmla="*/ 16 h 60"/>
                  <a:gd name="T58" fmla="*/ 12 w 36"/>
                  <a:gd name="T59" fmla="*/ 10 h 60"/>
                  <a:gd name="T60" fmla="*/ 18 w 36"/>
                  <a:gd name="T61" fmla="*/ 6 h 60"/>
                  <a:gd name="T62" fmla="*/ 22 w 36"/>
                  <a:gd name="T63" fmla="*/ 2 h 60"/>
                  <a:gd name="T64" fmla="*/ 28 w 36"/>
                  <a:gd name="T65" fmla="*/ 0 h 60"/>
                  <a:gd name="T66" fmla="*/ 32 w 36"/>
                  <a:gd name="T67" fmla="*/ 0 h 60"/>
                  <a:gd name="T68" fmla="*/ 34 w 36"/>
                  <a:gd name="T69" fmla="*/ 0 h 60"/>
                  <a:gd name="T70" fmla="*/ 8 w 36"/>
                  <a:gd name="T71" fmla="*/ 30 h 60"/>
                  <a:gd name="T72" fmla="*/ 8 w 36"/>
                  <a:gd name="T73" fmla="*/ 36 h 60"/>
                  <a:gd name="T74" fmla="*/ 8 w 36"/>
                  <a:gd name="T75" fmla="*/ 40 h 60"/>
                  <a:gd name="T76" fmla="*/ 8 w 36"/>
                  <a:gd name="T77" fmla="*/ 44 h 60"/>
                  <a:gd name="T78" fmla="*/ 8 w 36"/>
                  <a:gd name="T79" fmla="*/ 48 h 60"/>
                  <a:gd name="T80" fmla="*/ 10 w 36"/>
                  <a:gd name="T81" fmla="*/ 52 h 60"/>
                  <a:gd name="T82" fmla="*/ 14 w 36"/>
                  <a:gd name="T83" fmla="*/ 56 h 60"/>
                  <a:gd name="T84" fmla="*/ 16 w 36"/>
                  <a:gd name="T85" fmla="*/ 58 h 60"/>
                  <a:gd name="T86" fmla="*/ 18 w 36"/>
                  <a:gd name="T87" fmla="*/ 58 h 60"/>
                  <a:gd name="T88" fmla="*/ 22 w 36"/>
                  <a:gd name="T89" fmla="*/ 58 h 60"/>
                  <a:gd name="T90" fmla="*/ 24 w 36"/>
                  <a:gd name="T91" fmla="*/ 54 h 60"/>
                  <a:gd name="T92" fmla="*/ 26 w 36"/>
                  <a:gd name="T93" fmla="*/ 50 h 60"/>
                  <a:gd name="T94" fmla="*/ 28 w 36"/>
                  <a:gd name="T95" fmla="*/ 44 h 60"/>
                  <a:gd name="T96" fmla="*/ 26 w 36"/>
                  <a:gd name="T97" fmla="*/ 38 h 60"/>
                  <a:gd name="T98" fmla="*/ 24 w 36"/>
                  <a:gd name="T99" fmla="*/ 32 h 60"/>
                  <a:gd name="T100" fmla="*/ 22 w 36"/>
                  <a:gd name="T101" fmla="*/ 28 h 60"/>
                  <a:gd name="T102" fmla="*/ 16 w 36"/>
                  <a:gd name="T103" fmla="*/ 26 h 60"/>
                  <a:gd name="T104" fmla="*/ 16 w 36"/>
                  <a:gd name="T105" fmla="*/ 28 h 60"/>
                  <a:gd name="T106" fmla="*/ 14 w 36"/>
                  <a:gd name="T107" fmla="*/ 28 h 60"/>
                  <a:gd name="T108" fmla="*/ 12 w 36"/>
                  <a:gd name="T109" fmla="*/ 28 h 60"/>
                  <a:gd name="T110" fmla="*/ 8 w 36"/>
                  <a:gd name="T111" fmla="*/ 30 h 6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6"/>
                  <a:gd name="T169" fmla="*/ 0 h 60"/>
                  <a:gd name="T170" fmla="*/ 36 w 36"/>
                  <a:gd name="T171" fmla="*/ 60 h 6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6" h="60">
                    <a:moveTo>
                      <a:pt x="34" y="0"/>
                    </a:moveTo>
                    <a:lnTo>
                      <a:pt x="34" y="2"/>
                    </a:lnTo>
                    <a:lnTo>
                      <a:pt x="30" y="4"/>
                    </a:lnTo>
                    <a:lnTo>
                      <a:pt x="26" y="4"/>
                    </a:lnTo>
                    <a:lnTo>
                      <a:pt x="22" y="6"/>
                    </a:lnTo>
                    <a:lnTo>
                      <a:pt x="18" y="10"/>
                    </a:lnTo>
                    <a:lnTo>
                      <a:pt x="16" y="14"/>
                    </a:lnTo>
                    <a:lnTo>
                      <a:pt x="12" y="18"/>
                    </a:lnTo>
                    <a:lnTo>
                      <a:pt x="10" y="22"/>
                    </a:lnTo>
                    <a:lnTo>
                      <a:pt x="10" y="28"/>
                    </a:lnTo>
                    <a:lnTo>
                      <a:pt x="16" y="24"/>
                    </a:lnTo>
                    <a:lnTo>
                      <a:pt x="22" y="24"/>
                    </a:lnTo>
                    <a:lnTo>
                      <a:pt x="26" y="24"/>
                    </a:lnTo>
                    <a:lnTo>
                      <a:pt x="32" y="28"/>
                    </a:lnTo>
                    <a:lnTo>
                      <a:pt x="34" y="34"/>
                    </a:lnTo>
                    <a:lnTo>
                      <a:pt x="36" y="40"/>
                    </a:lnTo>
                    <a:lnTo>
                      <a:pt x="34" y="48"/>
                    </a:lnTo>
                    <a:lnTo>
                      <a:pt x="32" y="54"/>
                    </a:lnTo>
                    <a:lnTo>
                      <a:pt x="28" y="58"/>
                    </a:lnTo>
                    <a:lnTo>
                      <a:pt x="22" y="60"/>
                    </a:lnTo>
                    <a:lnTo>
                      <a:pt x="18" y="60"/>
                    </a:lnTo>
                    <a:lnTo>
                      <a:pt x="12" y="60"/>
                    </a:lnTo>
                    <a:lnTo>
                      <a:pt x="8" y="56"/>
                    </a:lnTo>
                    <a:lnTo>
                      <a:pt x="2" y="52"/>
                    </a:lnTo>
                    <a:lnTo>
                      <a:pt x="0" y="44"/>
                    </a:lnTo>
                    <a:lnTo>
                      <a:pt x="0" y="36"/>
                    </a:lnTo>
                    <a:lnTo>
                      <a:pt x="0" y="30"/>
                    </a:lnTo>
                    <a:lnTo>
                      <a:pt x="2" y="22"/>
                    </a:lnTo>
                    <a:lnTo>
                      <a:pt x="6" y="16"/>
                    </a:lnTo>
                    <a:lnTo>
                      <a:pt x="12" y="10"/>
                    </a:lnTo>
                    <a:lnTo>
                      <a:pt x="18" y="6"/>
                    </a:lnTo>
                    <a:lnTo>
                      <a:pt x="22" y="2"/>
                    </a:lnTo>
                    <a:lnTo>
                      <a:pt x="28" y="0"/>
                    </a:lnTo>
                    <a:lnTo>
                      <a:pt x="32" y="0"/>
                    </a:lnTo>
                    <a:lnTo>
                      <a:pt x="34" y="0"/>
                    </a:lnTo>
                    <a:close/>
                    <a:moveTo>
                      <a:pt x="8" y="30"/>
                    </a:moveTo>
                    <a:lnTo>
                      <a:pt x="8" y="36"/>
                    </a:lnTo>
                    <a:lnTo>
                      <a:pt x="8" y="40"/>
                    </a:lnTo>
                    <a:lnTo>
                      <a:pt x="8" y="44"/>
                    </a:lnTo>
                    <a:lnTo>
                      <a:pt x="8" y="48"/>
                    </a:lnTo>
                    <a:lnTo>
                      <a:pt x="10" y="52"/>
                    </a:lnTo>
                    <a:lnTo>
                      <a:pt x="14" y="56"/>
                    </a:lnTo>
                    <a:lnTo>
                      <a:pt x="16" y="58"/>
                    </a:lnTo>
                    <a:lnTo>
                      <a:pt x="18" y="58"/>
                    </a:lnTo>
                    <a:lnTo>
                      <a:pt x="22" y="58"/>
                    </a:lnTo>
                    <a:lnTo>
                      <a:pt x="24" y="54"/>
                    </a:lnTo>
                    <a:lnTo>
                      <a:pt x="26" y="50"/>
                    </a:lnTo>
                    <a:lnTo>
                      <a:pt x="28" y="44"/>
                    </a:lnTo>
                    <a:lnTo>
                      <a:pt x="26" y="38"/>
                    </a:lnTo>
                    <a:lnTo>
                      <a:pt x="24" y="32"/>
                    </a:lnTo>
                    <a:lnTo>
                      <a:pt x="22" y="28"/>
                    </a:lnTo>
                    <a:lnTo>
                      <a:pt x="16" y="26"/>
                    </a:lnTo>
                    <a:lnTo>
                      <a:pt x="16" y="28"/>
                    </a:lnTo>
                    <a:lnTo>
                      <a:pt x="14" y="28"/>
                    </a:lnTo>
                    <a:lnTo>
                      <a:pt x="12" y="28"/>
                    </a:lnTo>
                    <a:lnTo>
                      <a:pt x="8" y="30"/>
                    </a:lnTo>
                    <a:close/>
                  </a:path>
                </a:pathLst>
              </a:custGeom>
              <a:solidFill>
                <a:srgbClr val="000000"/>
              </a:solidFill>
              <a:ln w="0">
                <a:solidFill>
                  <a:srgbClr val="000000"/>
                </a:solidFill>
                <a:round/>
                <a:headEnd/>
                <a:tailEnd/>
              </a:ln>
            </p:spPr>
            <p:txBody>
              <a:bodyPr/>
              <a:lstStyle/>
              <a:p>
                <a:endParaRPr lang="en-CA"/>
              </a:p>
            </p:txBody>
          </p:sp>
          <p:sp>
            <p:nvSpPr>
              <p:cNvPr id="22913" name="Freeform 105"/>
              <p:cNvSpPr>
                <a:spLocks noEditPoints="1"/>
              </p:cNvSpPr>
              <p:nvPr/>
            </p:nvSpPr>
            <p:spPr bwMode="auto">
              <a:xfrm>
                <a:off x="3020" y="2462"/>
                <a:ext cx="36" cy="60"/>
              </a:xfrm>
              <a:custGeom>
                <a:avLst/>
                <a:gdLst>
                  <a:gd name="T0" fmla="*/ 0 w 36"/>
                  <a:gd name="T1" fmla="*/ 30 h 60"/>
                  <a:gd name="T2" fmla="*/ 0 w 36"/>
                  <a:gd name="T3" fmla="*/ 22 h 60"/>
                  <a:gd name="T4" fmla="*/ 2 w 36"/>
                  <a:gd name="T5" fmla="*/ 14 h 60"/>
                  <a:gd name="T6" fmla="*/ 6 w 36"/>
                  <a:gd name="T7" fmla="*/ 8 h 60"/>
                  <a:gd name="T8" fmla="*/ 10 w 36"/>
                  <a:gd name="T9" fmla="*/ 4 h 60"/>
                  <a:gd name="T10" fmla="*/ 14 w 36"/>
                  <a:gd name="T11" fmla="*/ 2 h 60"/>
                  <a:gd name="T12" fmla="*/ 18 w 36"/>
                  <a:gd name="T13" fmla="*/ 0 h 60"/>
                  <a:gd name="T14" fmla="*/ 22 w 36"/>
                  <a:gd name="T15" fmla="*/ 2 h 60"/>
                  <a:gd name="T16" fmla="*/ 26 w 36"/>
                  <a:gd name="T17" fmla="*/ 4 h 60"/>
                  <a:gd name="T18" fmla="*/ 30 w 36"/>
                  <a:gd name="T19" fmla="*/ 8 h 60"/>
                  <a:gd name="T20" fmla="*/ 32 w 36"/>
                  <a:gd name="T21" fmla="*/ 14 h 60"/>
                  <a:gd name="T22" fmla="*/ 34 w 36"/>
                  <a:gd name="T23" fmla="*/ 22 h 60"/>
                  <a:gd name="T24" fmla="*/ 36 w 36"/>
                  <a:gd name="T25" fmla="*/ 30 h 60"/>
                  <a:gd name="T26" fmla="*/ 34 w 36"/>
                  <a:gd name="T27" fmla="*/ 40 h 60"/>
                  <a:gd name="T28" fmla="*/ 32 w 36"/>
                  <a:gd name="T29" fmla="*/ 48 h 60"/>
                  <a:gd name="T30" fmla="*/ 30 w 36"/>
                  <a:gd name="T31" fmla="*/ 54 h 60"/>
                  <a:gd name="T32" fmla="*/ 26 w 36"/>
                  <a:gd name="T33" fmla="*/ 58 h 60"/>
                  <a:gd name="T34" fmla="*/ 22 w 36"/>
                  <a:gd name="T35" fmla="*/ 60 h 60"/>
                  <a:gd name="T36" fmla="*/ 18 w 36"/>
                  <a:gd name="T37" fmla="*/ 60 h 60"/>
                  <a:gd name="T38" fmla="*/ 12 w 36"/>
                  <a:gd name="T39" fmla="*/ 60 h 60"/>
                  <a:gd name="T40" fmla="*/ 8 w 36"/>
                  <a:gd name="T41" fmla="*/ 56 h 60"/>
                  <a:gd name="T42" fmla="*/ 4 w 36"/>
                  <a:gd name="T43" fmla="*/ 50 h 60"/>
                  <a:gd name="T44" fmla="*/ 0 w 36"/>
                  <a:gd name="T45" fmla="*/ 42 h 60"/>
                  <a:gd name="T46" fmla="*/ 0 w 36"/>
                  <a:gd name="T47" fmla="*/ 30 h 60"/>
                  <a:gd name="T48" fmla="*/ 8 w 36"/>
                  <a:gd name="T49" fmla="*/ 32 h 60"/>
                  <a:gd name="T50" fmla="*/ 8 w 36"/>
                  <a:gd name="T51" fmla="*/ 42 h 60"/>
                  <a:gd name="T52" fmla="*/ 10 w 36"/>
                  <a:gd name="T53" fmla="*/ 52 h 60"/>
                  <a:gd name="T54" fmla="*/ 12 w 36"/>
                  <a:gd name="T55" fmla="*/ 56 h 60"/>
                  <a:gd name="T56" fmla="*/ 14 w 36"/>
                  <a:gd name="T57" fmla="*/ 58 h 60"/>
                  <a:gd name="T58" fmla="*/ 18 w 36"/>
                  <a:gd name="T59" fmla="*/ 58 h 60"/>
                  <a:gd name="T60" fmla="*/ 20 w 36"/>
                  <a:gd name="T61" fmla="*/ 58 h 60"/>
                  <a:gd name="T62" fmla="*/ 22 w 36"/>
                  <a:gd name="T63" fmla="*/ 56 h 60"/>
                  <a:gd name="T64" fmla="*/ 24 w 36"/>
                  <a:gd name="T65" fmla="*/ 54 h 60"/>
                  <a:gd name="T66" fmla="*/ 26 w 36"/>
                  <a:gd name="T67" fmla="*/ 48 h 60"/>
                  <a:gd name="T68" fmla="*/ 26 w 36"/>
                  <a:gd name="T69" fmla="*/ 40 h 60"/>
                  <a:gd name="T70" fmla="*/ 28 w 36"/>
                  <a:gd name="T71" fmla="*/ 28 h 60"/>
                  <a:gd name="T72" fmla="*/ 26 w 36"/>
                  <a:gd name="T73" fmla="*/ 20 h 60"/>
                  <a:gd name="T74" fmla="*/ 26 w 36"/>
                  <a:gd name="T75" fmla="*/ 12 h 60"/>
                  <a:gd name="T76" fmla="*/ 24 w 36"/>
                  <a:gd name="T77" fmla="*/ 8 h 60"/>
                  <a:gd name="T78" fmla="*/ 22 w 36"/>
                  <a:gd name="T79" fmla="*/ 4 h 60"/>
                  <a:gd name="T80" fmla="*/ 20 w 36"/>
                  <a:gd name="T81" fmla="*/ 4 h 60"/>
                  <a:gd name="T82" fmla="*/ 18 w 36"/>
                  <a:gd name="T83" fmla="*/ 4 h 60"/>
                  <a:gd name="T84" fmla="*/ 14 w 36"/>
                  <a:gd name="T85" fmla="*/ 4 h 60"/>
                  <a:gd name="T86" fmla="*/ 12 w 36"/>
                  <a:gd name="T87" fmla="*/ 6 h 60"/>
                  <a:gd name="T88" fmla="*/ 10 w 36"/>
                  <a:gd name="T89" fmla="*/ 10 h 60"/>
                  <a:gd name="T90" fmla="*/ 8 w 36"/>
                  <a:gd name="T91" fmla="*/ 16 h 60"/>
                  <a:gd name="T92" fmla="*/ 8 w 36"/>
                  <a:gd name="T93" fmla="*/ 24 h 60"/>
                  <a:gd name="T94" fmla="*/ 8 w 36"/>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0" y="22"/>
                    </a:lnTo>
                    <a:lnTo>
                      <a:pt x="2" y="14"/>
                    </a:lnTo>
                    <a:lnTo>
                      <a:pt x="6" y="8"/>
                    </a:lnTo>
                    <a:lnTo>
                      <a:pt x="10" y="4"/>
                    </a:lnTo>
                    <a:lnTo>
                      <a:pt x="14" y="2"/>
                    </a:lnTo>
                    <a:lnTo>
                      <a:pt x="18" y="0"/>
                    </a:lnTo>
                    <a:lnTo>
                      <a:pt x="22" y="2"/>
                    </a:lnTo>
                    <a:lnTo>
                      <a:pt x="26" y="4"/>
                    </a:lnTo>
                    <a:lnTo>
                      <a:pt x="30" y="8"/>
                    </a:lnTo>
                    <a:lnTo>
                      <a:pt x="32" y="14"/>
                    </a:lnTo>
                    <a:lnTo>
                      <a:pt x="34" y="22"/>
                    </a:lnTo>
                    <a:lnTo>
                      <a:pt x="36" y="30"/>
                    </a:lnTo>
                    <a:lnTo>
                      <a:pt x="34" y="40"/>
                    </a:lnTo>
                    <a:lnTo>
                      <a:pt x="32" y="48"/>
                    </a:lnTo>
                    <a:lnTo>
                      <a:pt x="30" y="54"/>
                    </a:lnTo>
                    <a:lnTo>
                      <a:pt x="26" y="58"/>
                    </a:lnTo>
                    <a:lnTo>
                      <a:pt x="22" y="60"/>
                    </a:lnTo>
                    <a:lnTo>
                      <a:pt x="18" y="60"/>
                    </a:lnTo>
                    <a:lnTo>
                      <a:pt x="12" y="60"/>
                    </a:lnTo>
                    <a:lnTo>
                      <a:pt x="8" y="56"/>
                    </a:lnTo>
                    <a:lnTo>
                      <a:pt x="4" y="50"/>
                    </a:lnTo>
                    <a:lnTo>
                      <a:pt x="0" y="42"/>
                    </a:lnTo>
                    <a:lnTo>
                      <a:pt x="0" y="30"/>
                    </a:lnTo>
                    <a:close/>
                    <a:moveTo>
                      <a:pt x="8" y="32"/>
                    </a:moveTo>
                    <a:lnTo>
                      <a:pt x="8" y="42"/>
                    </a:lnTo>
                    <a:lnTo>
                      <a:pt x="10" y="52"/>
                    </a:lnTo>
                    <a:lnTo>
                      <a:pt x="12" y="56"/>
                    </a:lnTo>
                    <a:lnTo>
                      <a:pt x="14" y="58"/>
                    </a:lnTo>
                    <a:lnTo>
                      <a:pt x="18" y="58"/>
                    </a:lnTo>
                    <a:lnTo>
                      <a:pt x="20" y="58"/>
                    </a:lnTo>
                    <a:lnTo>
                      <a:pt x="22" y="56"/>
                    </a:lnTo>
                    <a:lnTo>
                      <a:pt x="24" y="54"/>
                    </a:lnTo>
                    <a:lnTo>
                      <a:pt x="26" y="48"/>
                    </a:lnTo>
                    <a:lnTo>
                      <a:pt x="26" y="40"/>
                    </a:lnTo>
                    <a:lnTo>
                      <a:pt x="28" y="28"/>
                    </a:lnTo>
                    <a:lnTo>
                      <a:pt x="26" y="20"/>
                    </a:lnTo>
                    <a:lnTo>
                      <a:pt x="26" y="12"/>
                    </a:lnTo>
                    <a:lnTo>
                      <a:pt x="24" y="8"/>
                    </a:lnTo>
                    <a:lnTo>
                      <a:pt x="22" y="4"/>
                    </a:lnTo>
                    <a:lnTo>
                      <a:pt x="20" y="4"/>
                    </a:lnTo>
                    <a:lnTo>
                      <a:pt x="18" y="4"/>
                    </a:lnTo>
                    <a:lnTo>
                      <a:pt x="14" y="4"/>
                    </a:lnTo>
                    <a:lnTo>
                      <a:pt x="12" y="6"/>
                    </a:lnTo>
                    <a:lnTo>
                      <a:pt x="10" y="10"/>
                    </a:lnTo>
                    <a:lnTo>
                      <a:pt x="8" y="16"/>
                    </a:lnTo>
                    <a:lnTo>
                      <a:pt x="8" y="24"/>
                    </a:lnTo>
                    <a:lnTo>
                      <a:pt x="8" y="32"/>
                    </a:lnTo>
                    <a:close/>
                  </a:path>
                </a:pathLst>
              </a:custGeom>
              <a:solidFill>
                <a:srgbClr val="000000"/>
              </a:solidFill>
              <a:ln w="0">
                <a:solidFill>
                  <a:srgbClr val="000000"/>
                </a:solidFill>
                <a:round/>
                <a:headEnd/>
                <a:tailEnd/>
              </a:ln>
            </p:spPr>
            <p:txBody>
              <a:bodyPr/>
              <a:lstStyle/>
              <a:p>
                <a:endParaRPr lang="en-CA"/>
              </a:p>
            </p:txBody>
          </p:sp>
          <p:sp>
            <p:nvSpPr>
              <p:cNvPr id="22914" name="Rectangle 106"/>
              <p:cNvSpPr>
                <a:spLocks noChangeArrowheads="1"/>
              </p:cNvSpPr>
              <p:nvPr/>
            </p:nvSpPr>
            <p:spPr bwMode="auto">
              <a:xfrm>
                <a:off x="3080" y="2448"/>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915" name="Freeform 107"/>
              <p:cNvSpPr>
                <a:spLocks/>
              </p:cNvSpPr>
              <p:nvPr/>
            </p:nvSpPr>
            <p:spPr bwMode="auto">
              <a:xfrm>
                <a:off x="3228" y="2462"/>
                <a:ext cx="32" cy="60"/>
              </a:xfrm>
              <a:custGeom>
                <a:avLst/>
                <a:gdLst>
                  <a:gd name="T0" fmla="*/ 2 w 32"/>
                  <a:gd name="T1" fmla="*/ 8 h 60"/>
                  <a:gd name="T2" fmla="*/ 10 w 32"/>
                  <a:gd name="T3" fmla="*/ 2 h 60"/>
                  <a:gd name="T4" fmla="*/ 22 w 32"/>
                  <a:gd name="T5" fmla="*/ 2 h 60"/>
                  <a:gd name="T6" fmla="*/ 28 w 32"/>
                  <a:gd name="T7" fmla="*/ 8 h 60"/>
                  <a:gd name="T8" fmla="*/ 28 w 32"/>
                  <a:gd name="T9" fmla="*/ 16 h 60"/>
                  <a:gd name="T10" fmla="*/ 20 w 32"/>
                  <a:gd name="T11" fmla="*/ 26 h 60"/>
                  <a:gd name="T12" fmla="*/ 30 w 32"/>
                  <a:gd name="T13" fmla="*/ 32 h 60"/>
                  <a:gd name="T14" fmla="*/ 32 w 32"/>
                  <a:gd name="T15" fmla="*/ 40 h 60"/>
                  <a:gd name="T16" fmla="*/ 28 w 32"/>
                  <a:gd name="T17" fmla="*/ 54 h 60"/>
                  <a:gd name="T18" fmla="*/ 16 w 32"/>
                  <a:gd name="T19" fmla="*/ 60 h 60"/>
                  <a:gd name="T20" fmla="*/ 4 w 32"/>
                  <a:gd name="T21" fmla="*/ 60 h 60"/>
                  <a:gd name="T22" fmla="*/ 0 w 32"/>
                  <a:gd name="T23" fmla="*/ 58 h 60"/>
                  <a:gd name="T24" fmla="*/ 0 w 32"/>
                  <a:gd name="T25" fmla="*/ 56 h 60"/>
                  <a:gd name="T26" fmla="*/ 2 w 32"/>
                  <a:gd name="T27" fmla="*/ 54 h 60"/>
                  <a:gd name="T28" fmla="*/ 4 w 32"/>
                  <a:gd name="T29" fmla="*/ 54 h 60"/>
                  <a:gd name="T30" fmla="*/ 6 w 32"/>
                  <a:gd name="T31" fmla="*/ 54 h 60"/>
                  <a:gd name="T32" fmla="*/ 10 w 32"/>
                  <a:gd name="T33" fmla="*/ 56 h 60"/>
                  <a:gd name="T34" fmla="*/ 12 w 32"/>
                  <a:gd name="T35" fmla="*/ 56 h 60"/>
                  <a:gd name="T36" fmla="*/ 18 w 32"/>
                  <a:gd name="T37" fmla="*/ 56 h 60"/>
                  <a:gd name="T38" fmla="*/ 24 w 32"/>
                  <a:gd name="T39" fmla="*/ 50 h 60"/>
                  <a:gd name="T40" fmla="*/ 26 w 32"/>
                  <a:gd name="T41" fmla="*/ 42 h 60"/>
                  <a:gd name="T42" fmla="*/ 22 w 32"/>
                  <a:gd name="T43" fmla="*/ 36 h 60"/>
                  <a:gd name="T44" fmla="*/ 20 w 32"/>
                  <a:gd name="T45" fmla="*/ 34 h 60"/>
                  <a:gd name="T46" fmla="*/ 14 w 32"/>
                  <a:gd name="T47" fmla="*/ 30 h 60"/>
                  <a:gd name="T48" fmla="*/ 8 w 32"/>
                  <a:gd name="T49" fmla="*/ 30 h 60"/>
                  <a:gd name="T50" fmla="*/ 12 w 32"/>
                  <a:gd name="T51" fmla="*/ 28 h 60"/>
                  <a:gd name="T52" fmla="*/ 20 w 32"/>
                  <a:gd name="T53" fmla="*/ 24 h 60"/>
                  <a:gd name="T54" fmla="*/ 22 w 32"/>
                  <a:gd name="T55" fmla="*/ 20 h 60"/>
                  <a:gd name="T56" fmla="*/ 22 w 32"/>
                  <a:gd name="T57" fmla="*/ 12 h 60"/>
                  <a:gd name="T58" fmla="*/ 16 w 32"/>
                  <a:gd name="T59" fmla="*/ 6 h 60"/>
                  <a:gd name="T60" fmla="*/ 8 w 32"/>
                  <a:gd name="T61" fmla="*/ 6 h 60"/>
                  <a:gd name="T62" fmla="*/ 2 w 32"/>
                  <a:gd name="T63" fmla="*/ 12 h 6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2"/>
                  <a:gd name="T97" fmla="*/ 0 h 60"/>
                  <a:gd name="T98" fmla="*/ 32 w 32"/>
                  <a:gd name="T99" fmla="*/ 60 h 6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2" h="60">
                    <a:moveTo>
                      <a:pt x="0" y="12"/>
                    </a:moveTo>
                    <a:lnTo>
                      <a:pt x="2" y="8"/>
                    </a:lnTo>
                    <a:lnTo>
                      <a:pt x="6" y="4"/>
                    </a:lnTo>
                    <a:lnTo>
                      <a:pt x="10" y="2"/>
                    </a:lnTo>
                    <a:lnTo>
                      <a:pt x="16" y="0"/>
                    </a:lnTo>
                    <a:lnTo>
                      <a:pt x="22" y="2"/>
                    </a:lnTo>
                    <a:lnTo>
                      <a:pt x="26" y="4"/>
                    </a:lnTo>
                    <a:lnTo>
                      <a:pt x="28" y="8"/>
                    </a:lnTo>
                    <a:lnTo>
                      <a:pt x="30" y="12"/>
                    </a:lnTo>
                    <a:lnTo>
                      <a:pt x="28" y="16"/>
                    </a:lnTo>
                    <a:lnTo>
                      <a:pt x="26" y="20"/>
                    </a:lnTo>
                    <a:lnTo>
                      <a:pt x="20" y="26"/>
                    </a:lnTo>
                    <a:lnTo>
                      <a:pt x="26" y="28"/>
                    </a:lnTo>
                    <a:lnTo>
                      <a:pt x="30" y="32"/>
                    </a:lnTo>
                    <a:lnTo>
                      <a:pt x="32" y="36"/>
                    </a:lnTo>
                    <a:lnTo>
                      <a:pt x="32" y="40"/>
                    </a:lnTo>
                    <a:lnTo>
                      <a:pt x="30" y="48"/>
                    </a:lnTo>
                    <a:lnTo>
                      <a:pt x="28" y="54"/>
                    </a:lnTo>
                    <a:lnTo>
                      <a:pt x="22" y="58"/>
                    </a:lnTo>
                    <a:lnTo>
                      <a:pt x="16" y="60"/>
                    </a:lnTo>
                    <a:lnTo>
                      <a:pt x="10" y="60"/>
                    </a:lnTo>
                    <a:lnTo>
                      <a:pt x="4" y="60"/>
                    </a:lnTo>
                    <a:lnTo>
                      <a:pt x="2" y="60"/>
                    </a:lnTo>
                    <a:lnTo>
                      <a:pt x="0" y="58"/>
                    </a:lnTo>
                    <a:lnTo>
                      <a:pt x="0" y="56"/>
                    </a:lnTo>
                    <a:lnTo>
                      <a:pt x="0" y="54"/>
                    </a:lnTo>
                    <a:lnTo>
                      <a:pt x="2" y="54"/>
                    </a:lnTo>
                    <a:lnTo>
                      <a:pt x="4" y="54"/>
                    </a:lnTo>
                    <a:lnTo>
                      <a:pt x="6" y="54"/>
                    </a:lnTo>
                    <a:lnTo>
                      <a:pt x="8" y="56"/>
                    </a:lnTo>
                    <a:lnTo>
                      <a:pt x="10" y="56"/>
                    </a:lnTo>
                    <a:lnTo>
                      <a:pt x="12" y="56"/>
                    </a:lnTo>
                    <a:lnTo>
                      <a:pt x="14" y="58"/>
                    </a:lnTo>
                    <a:lnTo>
                      <a:pt x="18" y="56"/>
                    </a:lnTo>
                    <a:lnTo>
                      <a:pt x="22" y="54"/>
                    </a:lnTo>
                    <a:lnTo>
                      <a:pt x="24" y="50"/>
                    </a:lnTo>
                    <a:lnTo>
                      <a:pt x="26" y="46"/>
                    </a:lnTo>
                    <a:lnTo>
                      <a:pt x="26" y="42"/>
                    </a:lnTo>
                    <a:lnTo>
                      <a:pt x="24" y="38"/>
                    </a:lnTo>
                    <a:lnTo>
                      <a:pt x="22" y="36"/>
                    </a:lnTo>
                    <a:lnTo>
                      <a:pt x="20" y="34"/>
                    </a:lnTo>
                    <a:lnTo>
                      <a:pt x="16" y="32"/>
                    </a:lnTo>
                    <a:lnTo>
                      <a:pt x="14" y="30"/>
                    </a:lnTo>
                    <a:lnTo>
                      <a:pt x="10" y="30"/>
                    </a:lnTo>
                    <a:lnTo>
                      <a:pt x="8" y="30"/>
                    </a:lnTo>
                    <a:lnTo>
                      <a:pt x="12" y="28"/>
                    </a:lnTo>
                    <a:lnTo>
                      <a:pt x="16" y="28"/>
                    </a:lnTo>
                    <a:lnTo>
                      <a:pt x="20" y="24"/>
                    </a:lnTo>
                    <a:lnTo>
                      <a:pt x="22" y="22"/>
                    </a:lnTo>
                    <a:lnTo>
                      <a:pt x="22" y="20"/>
                    </a:lnTo>
                    <a:lnTo>
                      <a:pt x="22" y="16"/>
                    </a:lnTo>
                    <a:lnTo>
                      <a:pt x="22" y="12"/>
                    </a:lnTo>
                    <a:lnTo>
                      <a:pt x="20" y="8"/>
                    </a:lnTo>
                    <a:lnTo>
                      <a:pt x="16" y="6"/>
                    </a:lnTo>
                    <a:lnTo>
                      <a:pt x="12" y="6"/>
                    </a:lnTo>
                    <a:lnTo>
                      <a:pt x="8" y="6"/>
                    </a:lnTo>
                    <a:lnTo>
                      <a:pt x="4" y="10"/>
                    </a:lnTo>
                    <a:lnTo>
                      <a:pt x="2" y="12"/>
                    </a:lnTo>
                    <a:lnTo>
                      <a:pt x="0" y="12"/>
                    </a:lnTo>
                    <a:close/>
                  </a:path>
                </a:pathLst>
              </a:custGeom>
              <a:solidFill>
                <a:srgbClr val="000000"/>
              </a:solidFill>
              <a:ln w="0">
                <a:solidFill>
                  <a:srgbClr val="000000"/>
                </a:solidFill>
                <a:round/>
                <a:headEnd/>
                <a:tailEnd/>
              </a:ln>
            </p:spPr>
            <p:txBody>
              <a:bodyPr/>
              <a:lstStyle/>
              <a:p>
                <a:endParaRPr lang="en-CA"/>
              </a:p>
            </p:txBody>
          </p:sp>
          <p:sp>
            <p:nvSpPr>
              <p:cNvPr id="22916" name="Rectangle 108"/>
              <p:cNvSpPr>
                <a:spLocks noChangeArrowheads="1"/>
              </p:cNvSpPr>
              <p:nvPr/>
            </p:nvSpPr>
            <p:spPr bwMode="auto">
              <a:xfrm>
                <a:off x="3528" y="2448"/>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917" name="Freeform 109"/>
              <p:cNvSpPr>
                <a:spLocks noEditPoints="1"/>
              </p:cNvSpPr>
              <p:nvPr/>
            </p:nvSpPr>
            <p:spPr bwMode="auto">
              <a:xfrm>
                <a:off x="3672" y="2462"/>
                <a:ext cx="36" cy="60"/>
              </a:xfrm>
              <a:custGeom>
                <a:avLst/>
                <a:gdLst>
                  <a:gd name="T0" fmla="*/ 0 w 36"/>
                  <a:gd name="T1" fmla="*/ 30 h 60"/>
                  <a:gd name="T2" fmla="*/ 0 w 36"/>
                  <a:gd name="T3" fmla="*/ 22 h 60"/>
                  <a:gd name="T4" fmla="*/ 2 w 36"/>
                  <a:gd name="T5" fmla="*/ 14 h 60"/>
                  <a:gd name="T6" fmla="*/ 6 w 36"/>
                  <a:gd name="T7" fmla="*/ 8 h 60"/>
                  <a:gd name="T8" fmla="*/ 10 w 36"/>
                  <a:gd name="T9" fmla="*/ 4 h 60"/>
                  <a:gd name="T10" fmla="*/ 14 w 36"/>
                  <a:gd name="T11" fmla="*/ 2 h 60"/>
                  <a:gd name="T12" fmla="*/ 18 w 36"/>
                  <a:gd name="T13" fmla="*/ 0 h 60"/>
                  <a:gd name="T14" fmla="*/ 22 w 36"/>
                  <a:gd name="T15" fmla="*/ 2 h 60"/>
                  <a:gd name="T16" fmla="*/ 26 w 36"/>
                  <a:gd name="T17" fmla="*/ 4 h 60"/>
                  <a:gd name="T18" fmla="*/ 30 w 36"/>
                  <a:gd name="T19" fmla="*/ 8 h 60"/>
                  <a:gd name="T20" fmla="*/ 32 w 36"/>
                  <a:gd name="T21" fmla="*/ 14 h 60"/>
                  <a:gd name="T22" fmla="*/ 34 w 36"/>
                  <a:gd name="T23" fmla="*/ 22 h 60"/>
                  <a:gd name="T24" fmla="*/ 36 w 36"/>
                  <a:gd name="T25" fmla="*/ 30 h 60"/>
                  <a:gd name="T26" fmla="*/ 34 w 36"/>
                  <a:gd name="T27" fmla="*/ 40 h 60"/>
                  <a:gd name="T28" fmla="*/ 32 w 36"/>
                  <a:gd name="T29" fmla="*/ 48 h 60"/>
                  <a:gd name="T30" fmla="*/ 30 w 36"/>
                  <a:gd name="T31" fmla="*/ 54 h 60"/>
                  <a:gd name="T32" fmla="*/ 26 w 36"/>
                  <a:gd name="T33" fmla="*/ 58 h 60"/>
                  <a:gd name="T34" fmla="*/ 22 w 36"/>
                  <a:gd name="T35" fmla="*/ 60 h 60"/>
                  <a:gd name="T36" fmla="*/ 18 w 36"/>
                  <a:gd name="T37" fmla="*/ 60 h 60"/>
                  <a:gd name="T38" fmla="*/ 12 w 36"/>
                  <a:gd name="T39" fmla="*/ 60 h 60"/>
                  <a:gd name="T40" fmla="*/ 8 w 36"/>
                  <a:gd name="T41" fmla="*/ 56 h 60"/>
                  <a:gd name="T42" fmla="*/ 4 w 36"/>
                  <a:gd name="T43" fmla="*/ 50 h 60"/>
                  <a:gd name="T44" fmla="*/ 0 w 36"/>
                  <a:gd name="T45" fmla="*/ 42 h 60"/>
                  <a:gd name="T46" fmla="*/ 0 w 36"/>
                  <a:gd name="T47" fmla="*/ 30 h 60"/>
                  <a:gd name="T48" fmla="*/ 8 w 36"/>
                  <a:gd name="T49" fmla="*/ 32 h 60"/>
                  <a:gd name="T50" fmla="*/ 8 w 36"/>
                  <a:gd name="T51" fmla="*/ 42 h 60"/>
                  <a:gd name="T52" fmla="*/ 10 w 36"/>
                  <a:gd name="T53" fmla="*/ 52 h 60"/>
                  <a:gd name="T54" fmla="*/ 12 w 36"/>
                  <a:gd name="T55" fmla="*/ 56 h 60"/>
                  <a:gd name="T56" fmla="*/ 14 w 36"/>
                  <a:gd name="T57" fmla="*/ 58 h 60"/>
                  <a:gd name="T58" fmla="*/ 18 w 36"/>
                  <a:gd name="T59" fmla="*/ 58 h 60"/>
                  <a:gd name="T60" fmla="*/ 20 w 36"/>
                  <a:gd name="T61" fmla="*/ 58 h 60"/>
                  <a:gd name="T62" fmla="*/ 22 w 36"/>
                  <a:gd name="T63" fmla="*/ 56 h 60"/>
                  <a:gd name="T64" fmla="*/ 24 w 36"/>
                  <a:gd name="T65" fmla="*/ 54 h 60"/>
                  <a:gd name="T66" fmla="*/ 26 w 36"/>
                  <a:gd name="T67" fmla="*/ 48 h 60"/>
                  <a:gd name="T68" fmla="*/ 26 w 36"/>
                  <a:gd name="T69" fmla="*/ 40 h 60"/>
                  <a:gd name="T70" fmla="*/ 28 w 36"/>
                  <a:gd name="T71" fmla="*/ 28 h 60"/>
                  <a:gd name="T72" fmla="*/ 26 w 36"/>
                  <a:gd name="T73" fmla="*/ 20 h 60"/>
                  <a:gd name="T74" fmla="*/ 26 w 36"/>
                  <a:gd name="T75" fmla="*/ 12 h 60"/>
                  <a:gd name="T76" fmla="*/ 24 w 36"/>
                  <a:gd name="T77" fmla="*/ 8 h 60"/>
                  <a:gd name="T78" fmla="*/ 22 w 36"/>
                  <a:gd name="T79" fmla="*/ 4 h 60"/>
                  <a:gd name="T80" fmla="*/ 20 w 36"/>
                  <a:gd name="T81" fmla="*/ 4 h 60"/>
                  <a:gd name="T82" fmla="*/ 18 w 36"/>
                  <a:gd name="T83" fmla="*/ 4 h 60"/>
                  <a:gd name="T84" fmla="*/ 14 w 36"/>
                  <a:gd name="T85" fmla="*/ 4 h 60"/>
                  <a:gd name="T86" fmla="*/ 12 w 36"/>
                  <a:gd name="T87" fmla="*/ 6 h 60"/>
                  <a:gd name="T88" fmla="*/ 10 w 36"/>
                  <a:gd name="T89" fmla="*/ 10 h 60"/>
                  <a:gd name="T90" fmla="*/ 8 w 36"/>
                  <a:gd name="T91" fmla="*/ 16 h 60"/>
                  <a:gd name="T92" fmla="*/ 8 w 36"/>
                  <a:gd name="T93" fmla="*/ 24 h 60"/>
                  <a:gd name="T94" fmla="*/ 8 w 36"/>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0" y="22"/>
                    </a:lnTo>
                    <a:lnTo>
                      <a:pt x="2" y="14"/>
                    </a:lnTo>
                    <a:lnTo>
                      <a:pt x="6" y="8"/>
                    </a:lnTo>
                    <a:lnTo>
                      <a:pt x="10" y="4"/>
                    </a:lnTo>
                    <a:lnTo>
                      <a:pt x="14" y="2"/>
                    </a:lnTo>
                    <a:lnTo>
                      <a:pt x="18" y="0"/>
                    </a:lnTo>
                    <a:lnTo>
                      <a:pt x="22" y="2"/>
                    </a:lnTo>
                    <a:lnTo>
                      <a:pt x="26" y="4"/>
                    </a:lnTo>
                    <a:lnTo>
                      <a:pt x="30" y="8"/>
                    </a:lnTo>
                    <a:lnTo>
                      <a:pt x="32" y="14"/>
                    </a:lnTo>
                    <a:lnTo>
                      <a:pt x="34" y="22"/>
                    </a:lnTo>
                    <a:lnTo>
                      <a:pt x="36" y="30"/>
                    </a:lnTo>
                    <a:lnTo>
                      <a:pt x="34" y="40"/>
                    </a:lnTo>
                    <a:lnTo>
                      <a:pt x="32" y="48"/>
                    </a:lnTo>
                    <a:lnTo>
                      <a:pt x="30" y="54"/>
                    </a:lnTo>
                    <a:lnTo>
                      <a:pt x="26" y="58"/>
                    </a:lnTo>
                    <a:lnTo>
                      <a:pt x="22" y="60"/>
                    </a:lnTo>
                    <a:lnTo>
                      <a:pt x="18" y="60"/>
                    </a:lnTo>
                    <a:lnTo>
                      <a:pt x="12" y="60"/>
                    </a:lnTo>
                    <a:lnTo>
                      <a:pt x="8" y="56"/>
                    </a:lnTo>
                    <a:lnTo>
                      <a:pt x="4" y="50"/>
                    </a:lnTo>
                    <a:lnTo>
                      <a:pt x="0" y="42"/>
                    </a:lnTo>
                    <a:lnTo>
                      <a:pt x="0" y="30"/>
                    </a:lnTo>
                    <a:close/>
                    <a:moveTo>
                      <a:pt x="8" y="32"/>
                    </a:moveTo>
                    <a:lnTo>
                      <a:pt x="8" y="42"/>
                    </a:lnTo>
                    <a:lnTo>
                      <a:pt x="10" y="52"/>
                    </a:lnTo>
                    <a:lnTo>
                      <a:pt x="12" y="56"/>
                    </a:lnTo>
                    <a:lnTo>
                      <a:pt x="14" y="58"/>
                    </a:lnTo>
                    <a:lnTo>
                      <a:pt x="18" y="58"/>
                    </a:lnTo>
                    <a:lnTo>
                      <a:pt x="20" y="58"/>
                    </a:lnTo>
                    <a:lnTo>
                      <a:pt x="22" y="56"/>
                    </a:lnTo>
                    <a:lnTo>
                      <a:pt x="24" y="54"/>
                    </a:lnTo>
                    <a:lnTo>
                      <a:pt x="26" y="48"/>
                    </a:lnTo>
                    <a:lnTo>
                      <a:pt x="26" y="40"/>
                    </a:lnTo>
                    <a:lnTo>
                      <a:pt x="28" y="28"/>
                    </a:lnTo>
                    <a:lnTo>
                      <a:pt x="26" y="20"/>
                    </a:lnTo>
                    <a:lnTo>
                      <a:pt x="26" y="12"/>
                    </a:lnTo>
                    <a:lnTo>
                      <a:pt x="24" y="8"/>
                    </a:lnTo>
                    <a:lnTo>
                      <a:pt x="22" y="4"/>
                    </a:lnTo>
                    <a:lnTo>
                      <a:pt x="20" y="4"/>
                    </a:lnTo>
                    <a:lnTo>
                      <a:pt x="18" y="4"/>
                    </a:lnTo>
                    <a:lnTo>
                      <a:pt x="14" y="4"/>
                    </a:lnTo>
                    <a:lnTo>
                      <a:pt x="12" y="6"/>
                    </a:lnTo>
                    <a:lnTo>
                      <a:pt x="10" y="10"/>
                    </a:lnTo>
                    <a:lnTo>
                      <a:pt x="8" y="16"/>
                    </a:lnTo>
                    <a:lnTo>
                      <a:pt x="8" y="24"/>
                    </a:lnTo>
                    <a:lnTo>
                      <a:pt x="8" y="32"/>
                    </a:lnTo>
                    <a:close/>
                  </a:path>
                </a:pathLst>
              </a:custGeom>
              <a:solidFill>
                <a:srgbClr val="000000"/>
              </a:solidFill>
              <a:ln w="0">
                <a:solidFill>
                  <a:srgbClr val="000000"/>
                </a:solidFill>
                <a:round/>
                <a:headEnd/>
                <a:tailEnd/>
              </a:ln>
            </p:spPr>
            <p:txBody>
              <a:bodyPr/>
              <a:lstStyle/>
              <a:p>
                <a:endParaRPr lang="en-CA"/>
              </a:p>
            </p:txBody>
          </p:sp>
          <p:sp>
            <p:nvSpPr>
              <p:cNvPr id="22918" name="Rectangle 110"/>
              <p:cNvSpPr>
                <a:spLocks noChangeArrowheads="1"/>
              </p:cNvSpPr>
              <p:nvPr/>
            </p:nvSpPr>
            <p:spPr bwMode="auto">
              <a:xfrm>
                <a:off x="3848" y="2448"/>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919" name="Freeform 111"/>
              <p:cNvSpPr>
                <a:spLocks/>
              </p:cNvSpPr>
              <p:nvPr/>
            </p:nvSpPr>
            <p:spPr bwMode="auto">
              <a:xfrm>
                <a:off x="4000" y="2462"/>
                <a:ext cx="24" cy="60"/>
              </a:xfrm>
              <a:custGeom>
                <a:avLst/>
                <a:gdLst>
                  <a:gd name="T0" fmla="*/ 0 w 24"/>
                  <a:gd name="T1" fmla="*/ 6 h 60"/>
                  <a:gd name="T2" fmla="*/ 14 w 24"/>
                  <a:gd name="T3" fmla="*/ 0 h 60"/>
                  <a:gd name="T4" fmla="*/ 16 w 24"/>
                  <a:gd name="T5" fmla="*/ 0 h 60"/>
                  <a:gd name="T6" fmla="*/ 16 w 24"/>
                  <a:gd name="T7" fmla="*/ 50 h 60"/>
                  <a:gd name="T8" fmla="*/ 16 w 24"/>
                  <a:gd name="T9" fmla="*/ 54 h 60"/>
                  <a:gd name="T10" fmla="*/ 16 w 24"/>
                  <a:gd name="T11" fmla="*/ 56 h 60"/>
                  <a:gd name="T12" fmla="*/ 18 w 24"/>
                  <a:gd name="T13" fmla="*/ 58 h 60"/>
                  <a:gd name="T14" fmla="*/ 18 w 24"/>
                  <a:gd name="T15" fmla="*/ 58 h 60"/>
                  <a:gd name="T16" fmla="*/ 20 w 24"/>
                  <a:gd name="T17" fmla="*/ 58 h 60"/>
                  <a:gd name="T18" fmla="*/ 24 w 24"/>
                  <a:gd name="T19" fmla="*/ 58 h 60"/>
                  <a:gd name="T20" fmla="*/ 24 w 24"/>
                  <a:gd name="T21" fmla="*/ 60 h 60"/>
                  <a:gd name="T22" fmla="*/ 2 w 24"/>
                  <a:gd name="T23" fmla="*/ 60 h 60"/>
                  <a:gd name="T24" fmla="*/ 2 w 24"/>
                  <a:gd name="T25" fmla="*/ 58 h 60"/>
                  <a:gd name="T26" fmla="*/ 4 w 24"/>
                  <a:gd name="T27" fmla="*/ 58 h 60"/>
                  <a:gd name="T28" fmla="*/ 6 w 24"/>
                  <a:gd name="T29" fmla="*/ 58 h 60"/>
                  <a:gd name="T30" fmla="*/ 8 w 24"/>
                  <a:gd name="T31" fmla="*/ 58 h 60"/>
                  <a:gd name="T32" fmla="*/ 8 w 24"/>
                  <a:gd name="T33" fmla="*/ 56 h 60"/>
                  <a:gd name="T34" fmla="*/ 8 w 24"/>
                  <a:gd name="T35" fmla="*/ 54 h 60"/>
                  <a:gd name="T36" fmla="*/ 8 w 24"/>
                  <a:gd name="T37" fmla="*/ 50 h 60"/>
                  <a:gd name="T38" fmla="*/ 8 w 24"/>
                  <a:gd name="T39" fmla="*/ 16 h 60"/>
                  <a:gd name="T40" fmla="*/ 8 w 24"/>
                  <a:gd name="T41" fmla="*/ 12 h 60"/>
                  <a:gd name="T42" fmla="*/ 8 w 24"/>
                  <a:gd name="T43" fmla="*/ 10 h 60"/>
                  <a:gd name="T44" fmla="*/ 8 w 24"/>
                  <a:gd name="T45" fmla="*/ 8 h 60"/>
                  <a:gd name="T46" fmla="*/ 8 w 24"/>
                  <a:gd name="T47" fmla="*/ 8 h 60"/>
                  <a:gd name="T48" fmla="*/ 6 w 24"/>
                  <a:gd name="T49" fmla="*/ 6 h 60"/>
                  <a:gd name="T50" fmla="*/ 6 w 24"/>
                  <a:gd name="T51" fmla="*/ 6 h 60"/>
                  <a:gd name="T52" fmla="*/ 4 w 24"/>
                  <a:gd name="T53" fmla="*/ 6 h 60"/>
                  <a:gd name="T54" fmla="*/ 2 w 24"/>
                  <a:gd name="T55" fmla="*/ 8 h 60"/>
                  <a:gd name="T56" fmla="*/ 0 w 24"/>
                  <a:gd name="T57" fmla="*/ 6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4"/>
                  <a:gd name="T88" fmla="*/ 0 h 60"/>
                  <a:gd name="T89" fmla="*/ 24 w 24"/>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4" h="60">
                    <a:moveTo>
                      <a:pt x="0" y="6"/>
                    </a:moveTo>
                    <a:lnTo>
                      <a:pt x="14" y="0"/>
                    </a:lnTo>
                    <a:lnTo>
                      <a:pt x="16" y="0"/>
                    </a:lnTo>
                    <a:lnTo>
                      <a:pt x="16" y="50"/>
                    </a:lnTo>
                    <a:lnTo>
                      <a:pt x="16" y="54"/>
                    </a:lnTo>
                    <a:lnTo>
                      <a:pt x="16" y="56"/>
                    </a:lnTo>
                    <a:lnTo>
                      <a:pt x="18" y="58"/>
                    </a:lnTo>
                    <a:lnTo>
                      <a:pt x="20" y="58"/>
                    </a:lnTo>
                    <a:lnTo>
                      <a:pt x="24" y="58"/>
                    </a:lnTo>
                    <a:lnTo>
                      <a:pt x="24" y="60"/>
                    </a:lnTo>
                    <a:lnTo>
                      <a:pt x="2" y="60"/>
                    </a:lnTo>
                    <a:lnTo>
                      <a:pt x="2" y="58"/>
                    </a:lnTo>
                    <a:lnTo>
                      <a:pt x="4" y="58"/>
                    </a:lnTo>
                    <a:lnTo>
                      <a:pt x="6" y="58"/>
                    </a:lnTo>
                    <a:lnTo>
                      <a:pt x="8" y="58"/>
                    </a:lnTo>
                    <a:lnTo>
                      <a:pt x="8" y="56"/>
                    </a:lnTo>
                    <a:lnTo>
                      <a:pt x="8" y="54"/>
                    </a:lnTo>
                    <a:lnTo>
                      <a:pt x="8" y="50"/>
                    </a:lnTo>
                    <a:lnTo>
                      <a:pt x="8" y="16"/>
                    </a:lnTo>
                    <a:lnTo>
                      <a:pt x="8" y="12"/>
                    </a:lnTo>
                    <a:lnTo>
                      <a:pt x="8" y="10"/>
                    </a:lnTo>
                    <a:lnTo>
                      <a:pt x="8" y="8"/>
                    </a:lnTo>
                    <a:lnTo>
                      <a:pt x="6" y="6"/>
                    </a:lnTo>
                    <a:lnTo>
                      <a:pt x="4" y="6"/>
                    </a:lnTo>
                    <a:lnTo>
                      <a:pt x="2" y="8"/>
                    </a:lnTo>
                    <a:lnTo>
                      <a:pt x="0" y="6"/>
                    </a:lnTo>
                    <a:close/>
                  </a:path>
                </a:pathLst>
              </a:custGeom>
              <a:solidFill>
                <a:srgbClr val="000000"/>
              </a:solidFill>
              <a:ln w="0">
                <a:solidFill>
                  <a:srgbClr val="000000"/>
                </a:solidFill>
                <a:round/>
                <a:headEnd/>
                <a:tailEnd/>
              </a:ln>
            </p:spPr>
            <p:txBody>
              <a:bodyPr/>
              <a:lstStyle/>
              <a:p>
                <a:endParaRPr lang="en-CA"/>
              </a:p>
            </p:txBody>
          </p:sp>
          <p:sp>
            <p:nvSpPr>
              <p:cNvPr id="22920" name="Freeform 112"/>
              <p:cNvSpPr>
                <a:spLocks/>
              </p:cNvSpPr>
              <p:nvPr/>
            </p:nvSpPr>
            <p:spPr bwMode="auto">
              <a:xfrm>
                <a:off x="4036" y="2462"/>
                <a:ext cx="38" cy="60"/>
              </a:xfrm>
              <a:custGeom>
                <a:avLst/>
                <a:gdLst>
                  <a:gd name="T0" fmla="*/ 38 w 38"/>
                  <a:gd name="T1" fmla="*/ 48 h 60"/>
                  <a:gd name="T2" fmla="*/ 34 w 38"/>
                  <a:gd name="T3" fmla="*/ 60 h 60"/>
                  <a:gd name="T4" fmla="*/ 0 w 38"/>
                  <a:gd name="T5" fmla="*/ 60 h 60"/>
                  <a:gd name="T6" fmla="*/ 0 w 38"/>
                  <a:gd name="T7" fmla="*/ 58 h 60"/>
                  <a:gd name="T8" fmla="*/ 10 w 38"/>
                  <a:gd name="T9" fmla="*/ 50 h 60"/>
                  <a:gd name="T10" fmla="*/ 16 w 38"/>
                  <a:gd name="T11" fmla="*/ 42 h 60"/>
                  <a:gd name="T12" fmla="*/ 22 w 38"/>
                  <a:gd name="T13" fmla="*/ 36 h 60"/>
                  <a:gd name="T14" fmla="*/ 26 w 38"/>
                  <a:gd name="T15" fmla="*/ 28 h 60"/>
                  <a:gd name="T16" fmla="*/ 28 w 38"/>
                  <a:gd name="T17" fmla="*/ 20 h 60"/>
                  <a:gd name="T18" fmla="*/ 26 w 38"/>
                  <a:gd name="T19" fmla="*/ 14 h 60"/>
                  <a:gd name="T20" fmla="*/ 24 w 38"/>
                  <a:gd name="T21" fmla="*/ 10 h 60"/>
                  <a:gd name="T22" fmla="*/ 20 w 38"/>
                  <a:gd name="T23" fmla="*/ 8 h 60"/>
                  <a:gd name="T24" fmla="*/ 16 w 38"/>
                  <a:gd name="T25" fmla="*/ 6 h 60"/>
                  <a:gd name="T26" fmla="*/ 12 w 38"/>
                  <a:gd name="T27" fmla="*/ 8 h 60"/>
                  <a:gd name="T28" fmla="*/ 8 w 38"/>
                  <a:gd name="T29" fmla="*/ 10 h 60"/>
                  <a:gd name="T30" fmla="*/ 4 w 38"/>
                  <a:gd name="T31" fmla="*/ 12 h 60"/>
                  <a:gd name="T32" fmla="*/ 2 w 38"/>
                  <a:gd name="T33" fmla="*/ 16 h 60"/>
                  <a:gd name="T34" fmla="*/ 2 w 38"/>
                  <a:gd name="T35" fmla="*/ 16 h 60"/>
                  <a:gd name="T36" fmla="*/ 4 w 38"/>
                  <a:gd name="T37" fmla="*/ 10 h 60"/>
                  <a:gd name="T38" fmla="*/ 6 w 38"/>
                  <a:gd name="T39" fmla="*/ 4 h 60"/>
                  <a:gd name="T40" fmla="*/ 12 w 38"/>
                  <a:gd name="T41" fmla="*/ 2 h 60"/>
                  <a:gd name="T42" fmla="*/ 18 w 38"/>
                  <a:gd name="T43" fmla="*/ 0 h 60"/>
                  <a:gd name="T44" fmla="*/ 24 w 38"/>
                  <a:gd name="T45" fmla="*/ 2 h 60"/>
                  <a:gd name="T46" fmla="*/ 30 w 38"/>
                  <a:gd name="T47" fmla="*/ 6 h 60"/>
                  <a:gd name="T48" fmla="*/ 34 w 38"/>
                  <a:gd name="T49" fmla="*/ 10 h 60"/>
                  <a:gd name="T50" fmla="*/ 34 w 38"/>
                  <a:gd name="T51" fmla="*/ 16 h 60"/>
                  <a:gd name="T52" fmla="*/ 34 w 38"/>
                  <a:gd name="T53" fmla="*/ 20 h 60"/>
                  <a:gd name="T54" fmla="*/ 32 w 38"/>
                  <a:gd name="T55" fmla="*/ 24 h 60"/>
                  <a:gd name="T56" fmla="*/ 28 w 38"/>
                  <a:gd name="T57" fmla="*/ 32 h 60"/>
                  <a:gd name="T58" fmla="*/ 22 w 38"/>
                  <a:gd name="T59" fmla="*/ 40 h 60"/>
                  <a:gd name="T60" fmla="*/ 16 w 38"/>
                  <a:gd name="T61" fmla="*/ 46 h 60"/>
                  <a:gd name="T62" fmla="*/ 12 w 38"/>
                  <a:gd name="T63" fmla="*/ 50 h 60"/>
                  <a:gd name="T64" fmla="*/ 8 w 38"/>
                  <a:gd name="T65" fmla="*/ 54 h 60"/>
                  <a:gd name="T66" fmla="*/ 24 w 38"/>
                  <a:gd name="T67" fmla="*/ 54 h 60"/>
                  <a:gd name="T68" fmla="*/ 28 w 38"/>
                  <a:gd name="T69" fmla="*/ 54 h 60"/>
                  <a:gd name="T70" fmla="*/ 30 w 38"/>
                  <a:gd name="T71" fmla="*/ 54 h 60"/>
                  <a:gd name="T72" fmla="*/ 32 w 38"/>
                  <a:gd name="T73" fmla="*/ 52 h 60"/>
                  <a:gd name="T74" fmla="*/ 34 w 38"/>
                  <a:gd name="T75" fmla="*/ 52 h 60"/>
                  <a:gd name="T76" fmla="*/ 36 w 38"/>
                  <a:gd name="T77" fmla="*/ 50 h 60"/>
                  <a:gd name="T78" fmla="*/ 36 w 38"/>
                  <a:gd name="T79" fmla="*/ 48 h 60"/>
                  <a:gd name="T80" fmla="*/ 38 w 38"/>
                  <a:gd name="T81" fmla="*/ 48 h 6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8"/>
                  <a:gd name="T124" fmla="*/ 0 h 60"/>
                  <a:gd name="T125" fmla="*/ 38 w 38"/>
                  <a:gd name="T126" fmla="*/ 60 h 6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8" h="60">
                    <a:moveTo>
                      <a:pt x="38" y="48"/>
                    </a:moveTo>
                    <a:lnTo>
                      <a:pt x="34" y="60"/>
                    </a:lnTo>
                    <a:lnTo>
                      <a:pt x="0" y="60"/>
                    </a:lnTo>
                    <a:lnTo>
                      <a:pt x="0" y="58"/>
                    </a:lnTo>
                    <a:lnTo>
                      <a:pt x="10" y="50"/>
                    </a:lnTo>
                    <a:lnTo>
                      <a:pt x="16" y="42"/>
                    </a:lnTo>
                    <a:lnTo>
                      <a:pt x="22" y="36"/>
                    </a:lnTo>
                    <a:lnTo>
                      <a:pt x="26" y="28"/>
                    </a:lnTo>
                    <a:lnTo>
                      <a:pt x="28" y="20"/>
                    </a:lnTo>
                    <a:lnTo>
                      <a:pt x="26" y="14"/>
                    </a:lnTo>
                    <a:lnTo>
                      <a:pt x="24" y="10"/>
                    </a:lnTo>
                    <a:lnTo>
                      <a:pt x="20" y="8"/>
                    </a:lnTo>
                    <a:lnTo>
                      <a:pt x="16" y="6"/>
                    </a:lnTo>
                    <a:lnTo>
                      <a:pt x="12" y="8"/>
                    </a:lnTo>
                    <a:lnTo>
                      <a:pt x="8" y="10"/>
                    </a:lnTo>
                    <a:lnTo>
                      <a:pt x="4" y="12"/>
                    </a:lnTo>
                    <a:lnTo>
                      <a:pt x="2" y="16"/>
                    </a:lnTo>
                    <a:lnTo>
                      <a:pt x="4" y="10"/>
                    </a:lnTo>
                    <a:lnTo>
                      <a:pt x="6" y="4"/>
                    </a:lnTo>
                    <a:lnTo>
                      <a:pt x="12" y="2"/>
                    </a:lnTo>
                    <a:lnTo>
                      <a:pt x="18" y="0"/>
                    </a:lnTo>
                    <a:lnTo>
                      <a:pt x="24" y="2"/>
                    </a:lnTo>
                    <a:lnTo>
                      <a:pt x="30" y="6"/>
                    </a:lnTo>
                    <a:lnTo>
                      <a:pt x="34" y="10"/>
                    </a:lnTo>
                    <a:lnTo>
                      <a:pt x="34" y="16"/>
                    </a:lnTo>
                    <a:lnTo>
                      <a:pt x="34" y="20"/>
                    </a:lnTo>
                    <a:lnTo>
                      <a:pt x="32" y="24"/>
                    </a:lnTo>
                    <a:lnTo>
                      <a:pt x="28" y="32"/>
                    </a:lnTo>
                    <a:lnTo>
                      <a:pt x="22" y="40"/>
                    </a:lnTo>
                    <a:lnTo>
                      <a:pt x="16" y="46"/>
                    </a:lnTo>
                    <a:lnTo>
                      <a:pt x="12" y="50"/>
                    </a:lnTo>
                    <a:lnTo>
                      <a:pt x="8" y="54"/>
                    </a:lnTo>
                    <a:lnTo>
                      <a:pt x="24" y="54"/>
                    </a:lnTo>
                    <a:lnTo>
                      <a:pt x="28" y="54"/>
                    </a:lnTo>
                    <a:lnTo>
                      <a:pt x="30" y="54"/>
                    </a:lnTo>
                    <a:lnTo>
                      <a:pt x="32" y="52"/>
                    </a:lnTo>
                    <a:lnTo>
                      <a:pt x="34" y="52"/>
                    </a:lnTo>
                    <a:lnTo>
                      <a:pt x="36" y="50"/>
                    </a:lnTo>
                    <a:lnTo>
                      <a:pt x="36" y="48"/>
                    </a:lnTo>
                    <a:lnTo>
                      <a:pt x="38" y="48"/>
                    </a:lnTo>
                    <a:close/>
                  </a:path>
                </a:pathLst>
              </a:custGeom>
              <a:solidFill>
                <a:srgbClr val="000000"/>
              </a:solidFill>
              <a:ln w="0">
                <a:solidFill>
                  <a:srgbClr val="000000"/>
                </a:solidFill>
                <a:round/>
                <a:headEnd/>
                <a:tailEnd/>
              </a:ln>
            </p:spPr>
            <p:txBody>
              <a:bodyPr/>
              <a:lstStyle/>
              <a:p>
                <a:endParaRPr lang="en-CA"/>
              </a:p>
            </p:txBody>
          </p:sp>
          <p:sp>
            <p:nvSpPr>
              <p:cNvPr id="22921" name="Rectangle 113"/>
              <p:cNvSpPr>
                <a:spLocks noChangeArrowheads="1"/>
              </p:cNvSpPr>
              <p:nvPr/>
            </p:nvSpPr>
            <p:spPr bwMode="auto">
              <a:xfrm>
                <a:off x="4200" y="2448"/>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922" name="Rectangle 114"/>
              <p:cNvSpPr>
                <a:spLocks noChangeArrowheads="1"/>
              </p:cNvSpPr>
              <p:nvPr/>
            </p:nvSpPr>
            <p:spPr bwMode="auto">
              <a:xfrm>
                <a:off x="1552" y="2552"/>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923" name="Freeform 115"/>
              <p:cNvSpPr>
                <a:spLocks noEditPoints="1"/>
              </p:cNvSpPr>
              <p:nvPr/>
            </p:nvSpPr>
            <p:spPr bwMode="auto">
              <a:xfrm>
                <a:off x="1586" y="2590"/>
                <a:ext cx="32" cy="42"/>
              </a:xfrm>
              <a:custGeom>
                <a:avLst/>
                <a:gdLst>
                  <a:gd name="T0" fmla="*/ 6 w 32"/>
                  <a:gd name="T1" fmla="*/ 16 h 42"/>
                  <a:gd name="T2" fmla="*/ 8 w 32"/>
                  <a:gd name="T3" fmla="*/ 24 h 42"/>
                  <a:gd name="T4" fmla="*/ 10 w 32"/>
                  <a:gd name="T5" fmla="*/ 28 h 42"/>
                  <a:gd name="T6" fmla="*/ 14 w 32"/>
                  <a:gd name="T7" fmla="*/ 32 h 42"/>
                  <a:gd name="T8" fmla="*/ 20 w 32"/>
                  <a:gd name="T9" fmla="*/ 34 h 42"/>
                  <a:gd name="T10" fmla="*/ 24 w 32"/>
                  <a:gd name="T11" fmla="*/ 34 h 42"/>
                  <a:gd name="T12" fmla="*/ 26 w 32"/>
                  <a:gd name="T13" fmla="*/ 32 h 42"/>
                  <a:gd name="T14" fmla="*/ 30 w 32"/>
                  <a:gd name="T15" fmla="*/ 30 h 42"/>
                  <a:gd name="T16" fmla="*/ 32 w 32"/>
                  <a:gd name="T17" fmla="*/ 24 h 42"/>
                  <a:gd name="T18" fmla="*/ 32 w 32"/>
                  <a:gd name="T19" fmla="*/ 26 h 42"/>
                  <a:gd name="T20" fmla="*/ 30 w 32"/>
                  <a:gd name="T21" fmla="*/ 32 h 42"/>
                  <a:gd name="T22" fmla="*/ 28 w 32"/>
                  <a:gd name="T23" fmla="*/ 36 h 42"/>
                  <a:gd name="T24" fmla="*/ 22 w 32"/>
                  <a:gd name="T25" fmla="*/ 40 h 42"/>
                  <a:gd name="T26" fmla="*/ 16 w 32"/>
                  <a:gd name="T27" fmla="*/ 42 h 42"/>
                  <a:gd name="T28" fmla="*/ 10 w 32"/>
                  <a:gd name="T29" fmla="*/ 40 h 42"/>
                  <a:gd name="T30" fmla="*/ 4 w 32"/>
                  <a:gd name="T31" fmla="*/ 36 h 42"/>
                  <a:gd name="T32" fmla="*/ 2 w 32"/>
                  <a:gd name="T33" fmla="*/ 32 h 42"/>
                  <a:gd name="T34" fmla="*/ 0 w 32"/>
                  <a:gd name="T35" fmla="*/ 26 h 42"/>
                  <a:gd name="T36" fmla="*/ 0 w 32"/>
                  <a:gd name="T37" fmla="*/ 22 h 42"/>
                  <a:gd name="T38" fmla="*/ 0 w 32"/>
                  <a:gd name="T39" fmla="*/ 14 h 42"/>
                  <a:gd name="T40" fmla="*/ 2 w 32"/>
                  <a:gd name="T41" fmla="*/ 10 h 42"/>
                  <a:gd name="T42" fmla="*/ 4 w 32"/>
                  <a:gd name="T43" fmla="*/ 6 h 42"/>
                  <a:gd name="T44" fmla="*/ 8 w 32"/>
                  <a:gd name="T45" fmla="*/ 2 h 42"/>
                  <a:gd name="T46" fmla="*/ 12 w 32"/>
                  <a:gd name="T47" fmla="*/ 0 h 42"/>
                  <a:gd name="T48" fmla="*/ 18 w 32"/>
                  <a:gd name="T49" fmla="*/ 0 h 42"/>
                  <a:gd name="T50" fmla="*/ 24 w 32"/>
                  <a:gd name="T51" fmla="*/ 2 h 42"/>
                  <a:gd name="T52" fmla="*/ 28 w 32"/>
                  <a:gd name="T53" fmla="*/ 4 h 42"/>
                  <a:gd name="T54" fmla="*/ 32 w 32"/>
                  <a:gd name="T55" fmla="*/ 10 h 42"/>
                  <a:gd name="T56" fmla="*/ 32 w 32"/>
                  <a:gd name="T57" fmla="*/ 16 h 42"/>
                  <a:gd name="T58" fmla="*/ 6 w 32"/>
                  <a:gd name="T59" fmla="*/ 16 h 42"/>
                  <a:gd name="T60" fmla="*/ 6 w 32"/>
                  <a:gd name="T61" fmla="*/ 12 h 42"/>
                  <a:gd name="T62" fmla="*/ 24 w 32"/>
                  <a:gd name="T63" fmla="*/ 12 h 42"/>
                  <a:gd name="T64" fmla="*/ 24 w 32"/>
                  <a:gd name="T65" fmla="*/ 10 h 42"/>
                  <a:gd name="T66" fmla="*/ 22 w 32"/>
                  <a:gd name="T67" fmla="*/ 8 h 42"/>
                  <a:gd name="T68" fmla="*/ 22 w 32"/>
                  <a:gd name="T69" fmla="*/ 6 h 42"/>
                  <a:gd name="T70" fmla="*/ 20 w 32"/>
                  <a:gd name="T71" fmla="*/ 4 h 42"/>
                  <a:gd name="T72" fmla="*/ 18 w 32"/>
                  <a:gd name="T73" fmla="*/ 4 h 42"/>
                  <a:gd name="T74" fmla="*/ 16 w 32"/>
                  <a:gd name="T75" fmla="*/ 2 h 42"/>
                  <a:gd name="T76" fmla="*/ 12 w 32"/>
                  <a:gd name="T77" fmla="*/ 4 h 42"/>
                  <a:gd name="T78" fmla="*/ 10 w 32"/>
                  <a:gd name="T79" fmla="*/ 6 h 42"/>
                  <a:gd name="T80" fmla="*/ 8 w 32"/>
                  <a:gd name="T81" fmla="*/ 8 h 42"/>
                  <a:gd name="T82" fmla="*/ 6 w 32"/>
                  <a:gd name="T83" fmla="*/ 12 h 4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2"/>
                  <a:gd name="T127" fmla="*/ 0 h 42"/>
                  <a:gd name="T128" fmla="*/ 32 w 32"/>
                  <a:gd name="T129" fmla="*/ 42 h 4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2" h="42">
                    <a:moveTo>
                      <a:pt x="6" y="16"/>
                    </a:moveTo>
                    <a:lnTo>
                      <a:pt x="8" y="24"/>
                    </a:lnTo>
                    <a:lnTo>
                      <a:pt x="10" y="28"/>
                    </a:lnTo>
                    <a:lnTo>
                      <a:pt x="14" y="32"/>
                    </a:lnTo>
                    <a:lnTo>
                      <a:pt x="20" y="34"/>
                    </a:lnTo>
                    <a:lnTo>
                      <a:pt x="24" y="34"/>
                    </a:lnTo>
                    <a:lnTo>
                      <a:pt x="26" y="32"/>
                    </a:lnTo>
                    <a:lnTo>
                      <a:pt x="30" y="30"/>
                    </a:lnTo>
                    <a:lnTo>
                      <a:pt x="32" y="24"/>
                    </a:lnTo>
                    <a:lnTo>
                      <a:pt x="32" y="26"/>
                    </a:lnTo>
                    <a:lnTo>
                      <a:pt x="30" y="32"/>
                    </a:lnTo>
                    <a:lnTo>
                      <a:pt x="28" y="36"/>
                    </a:lnTo>
                    <a:lnTo>
                      <a:pt x="22" y="40"/>
                    </a:lnTo>
                    <a:lnTo>
                      <a:pt x="16" y="42"/>
                    </a:lnTo>
                    <a:lnTo>
                      <a:pt x="10" y="40"/>
                    </a:lnTo>
                    <a:lnTo>
                      <a:pt x="4" y="36"/>
                    </a:lnTo>
                    <a:lnTo>
                      <a:pt x="2" y="32"/>
                    </a:lnTo>
                    <a:lnTo>
                      <a:pt x="0" y="26"/>
                    </a:lnTo>
                    <a:lnTo>
                      <a:pt x="0" y="22"/>
                    </a:lnTo>
                    <a:lnTo>
                      <a:pt x="0" y="14"/>
                    </a:lnTo>
                    <a:lnTo>
                      <a:pt x="2" y="10"/>
                    </a:lnTo>
                    <a:lnTo>
                      <a:pt x="4" y="6"/>
                    </a:lnTo>
                    <a:lnTo>
                      <a:pt x="8" y="2"/>
                    </a:lnTo>
                    <a:lnTo>
                      <a:pt x="12" y="0"/>
                    </a:lnTo>
                    <a:lnTo>
                      <a:pt x="18" y="0"/>
                    </a:lnTo>
                    <a:lnTo>
                      <a:pt x="24" y="2"/>
                    </a:lnTo>
                    <a:lnTo>
                      <a:pt x="28" y="4"/>
                    </a:lnTo>
                    <a:lnTo>
                      <a:pt x="32" y="10"/>
                    </a:lnTo>
                    <a:lnTo>
                      <a:pt x="32" y="16"/>
                    </a:lnTo>
                    <a:lnTo>
                      <a:pt x="6" y="16"/>
                    </a:lnTo>
                    <a:close/>
                    <a:moveTo>
                      <a:pt x="6" y="12"/>
                    </a:moveTo>
                    <a:lnTo>
                      <a:pt x="24" y="12"/>
                    </a:lnTo>
                    <a:lnTo>
                      <a:pt x="24" y="10"/>
                    </a:lnTo>
                    <a:lnTo>
                      <a:pt x="22" y="8"/>
                    </a:lnTo>
                    <a:lnTo>
                      <a:pt x="22" y="6"/>
                    </a:lnTo>
                    <a:lnTo>
                      <a:pt x="20" y="4"/>
                    </a:lnTo>
                    <a:lnTo>
                      <a:pt x="18" y="4"/>
                    </a:lnTo>
                    <a:lnTo>
                      <a:pt x="16" y="2"/>
                    </a:lnTo>
                    <a:lnTo>
                      <a:pt x="12" y="4"/>
                    </a:lnTo>
                    <a:lnTo>
                      <a:pt x="10" y="6"/>
                    </a:lnTo>
                    <a:lnTo>
                      <a:pt x="8" y="8"/>
                    </a:lnTo>
                    <a:lnTo>
                      <a:pt x="6" y="12"/>
                    </a:lnTo>
                    <a:close/>
                  </a:path>
                </a:pathLst>
              </a:custGeom>
              <a:solidFill>
                <a:srgbClr val="000000"/>
              </a:solidFill>
              <a:ln w="0">
                <a:solidFill>
                  <a:srgbClr val="000000"/>
                </a:solidFill>
                <a:round/>
                <a:headEnd/>
                <a:tailEnd/>
              </a:ln>
            </p:spPr>
            <p:txBody>
              <a:bodyPr/>
              <a:lstStyle/>
              <a:p>
                <a:endParaRPr lang="en-CA"/>
              </a:p>
            </p:txBody>
          </p:sp>
          <p:sp>
            <p:nvSpPr>
              <p:cNvPr id="22924" name="Freeform 116"/>
              <p:cNvSpPr>
                <a:spLocks noEditPoints="1"/>
              </p:cNvSpPr>
              <p:nvPr/>
            </p:nvSpPr>
            <p:spPr bwMode="auto">
              <a:xfrm>
                <a:off x="1626" y="2590"/>
                <a:ext cx="34" cy="42"/>
              </a:xfrm>
              <a:custGeom>
                <a:avLst/>
                <a:gdLst>
                  <a:gd name="T0" fmla="*/ 18 w 34"/>
                  <a:gd name="T1" fmla="*/ 38 h 42"/>
                  <a:gd name="T2" fmla="*/ 14 w 34"/>
                  <a:gd name="T3" fmla="*/ 40 h 42"/>
                  <a:gd name="T4" fmla="*/ 8 w 34"/>
                  <a:gd name="T5" fmla="*/ 42 h 42"/>
                  <a:gd name="T6" fmla="*/ 2 w 34"/>
                  <a:gd name="T7" fmla="*/ 38 h 42"/>
                  <a:gd name="T8" fmla="*/ 0 w 34"/>
                  <a:gd name="T9" fmla="*/ 32 h 42"/>
                  <a:gd name="T10" fmla="*/ 0 w 34"/>
                  <a:gd name="T11" fmla="*/ 26 h 42"/>
                  <a:gd name="T12" fmla="*/ 6 w 34"/>
                  <a:gd name="T13" fmla="*/ 20 h 42"/>
                  <a:gd name="T14" fmla="*/ 20 w 34"/>
                  <a:gd name="T15" fmla="*/ 14 h 42"/>
                  <a:gd name="T16" fmla="*/ 20 w 34"/>
                  <a:gd name="T17" fmla="*/ 8 h 42"/>
                  <a:gd name="T18" fmla="*/ 16 w 34"/>
                  <a:gd name="T19" fmla="*/ 4 h 42"/>
                  <a:gd name="T20" fmla="*/ 12 w 34"/>
                  <a:gd name="T21" fmla="*/ 4 h 42"/>
                  <a:gd name="T22" fmla="*/ 8 w 34"/>
                  <a:gd name="T23" fmla="*/ 6 h 42"/>
                  <a:gd name="T24" fmla="*/ 8 w 34"/>
                  <a:gd name="T25" fmla="*/ 10 h 42"/>
                  <a:gd name="T26" fmla="*/ 8 w 34"/>
                  <a:gd name="T27" fmla="*/ 14 h 42"/>
                  <a:gd name="T28" fmla="*/ 4 w 34"/>
                  <a:gd name="T29" fmla="*/ 14 h 42"/>
                  <a:gd name="T30" fmla="*/ 2 w 34"/>
                  <a:gd name="T31" fmla="*/ 14 h 42"/>
                  <a:gd name="T32" fmla="*/ 0 w 34"/>
                  <a:gd name="T33" fmla="*/ 10 h 42"/>
                  <a:gd name="T34" fmla="*/ 4 w 34"/>
                  <a:gd name="T35" fmla="*/ 4 h 42"/>
                  <a:gd name="T36" fmla="*/ 16 w 34"/>
                  <a:gd name="T37" fmla="*/ 0 h 42"/>
                  <a:gd name="T38" fmla="*/ 24 w 34"/>
                  <a:gd name="T39" fmla="*/ 2 h 42"/>
                  <a:gd name="T40" fmla="*/ 28 w 34"/>
                  <a:gd name="T41" fmla="*/ 6 h 42"/>
                  <a:gd name="T42" fmla="*/ 28 w 34"/>
                  <a:gd name="T43" fmla="*/ 14 h 42"/>
                  <a:gd name="T44" fmla="*/ 28 w 34"/>
                  <a:gd name="T45" fmla="*/ 32 h 42"/>
                  <a:gd name="T46" fmla="*/ 28 w 34"/>
                  <a:gd name="T47" fmla="*/ 34 h 42"/>
                  <a:gd name="T48" fmla="*/ 30 w 34"/>
                  <a:gd name="T49" fmla="*/ 36 h 42"/>
                  <a:gd name="T50" fmla="*/ 30 w 34"/>
                  <a:gd name="T51" fmla="*/ 36 h 42"/>
                  <a:gd name="T52" fmla="*/ 32 w 34"/>
                  <a:gd name="T53" fmla="*/ 34 h 42"/>
                  <a:gd name="T54" fmla="*/ 34 w 34"/>
                  <a:gd name="T55" fmla="*/ 34 h 42"/>
                  <a:gd name="T56" fmla="*/ 26 w 34"/>
                  <a:gd name="T57" fmla="*/ 42 h 42"/>
                  <a:gd name="T58" fmla="*/ 22 w 34"/>
                  <a:gd name="T59" fmla="*/ 40 h 42"/>
                  <a:gd name="T60" fmla="*/ 20 w 34"/>
                  <a:gd name="T61" fmla="*/ 34 h 42"/>
                  <a:gd name="T62" fmla="*/ 20 w 34"/>
                  <a:gd name="T63" fmla="*/ 18 h 42"/>
                  <a:gd name="T64" fmla="*/ 12 w 34"/>
                  <a:gd name="T65" fmla="*/ 20 h 42"/>
                  <a:gd name="T66" fmla="*/ 8 w 34"/>
                  <a:gd name="T67" fmla="*/ 24 h 42"/>
                  <a:gd name="T68" fmla="*/ 6 w 34"/>
                  <a:gd name="T69" fmla="*/ 28 h 42"/>
                  <a:gd name="T70" fmla="*/ 8 w 34"/>
                  <a:gd name="T71" fmla="*/ 34 h 42"/>
                  <a:gd name="T72" fmla="*/ 12 w 34"/>
                  <a:gd name="T73" fmla="*/ 36 h 42"/>
                  <a:gd name="T74" fmla="*/ 20 w 34"/>
                  <a:gd name="T75" fmla="*/ 32 h 4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4"/>
                  <a:gd name="T115" fmla="*/ 0 h 42"/>
                  <a:gd name="T116" fmla="*/ 34 w 34"/>
                  <a:gd name="T117" fmla="*/ 42 h 4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4" h="42">
                    <a:moveTo>
                      <a:pt x="20" y="34"/>
                    </a:moveTo>
                    <a:lnTo>
                      <a:pt x="18" y="38"/>
                    </a:lnTo>
                    <a:lnTo>
                      <a:pt x="14" y="40"/>
                    </a:lnTo>
                    <a:lnTo>
                      <a:pt x="10" y="40"/>
                    </a:lnTo>
                    <a:lnTo>
                      <a:pt x="8" y="42"/>
                    </a:lnTo>
                    <a:lnTo>
                      <a:pt x="4" y="40"/>
                    </a:lnTo>
                    <a:lnTo>
                      <a:pt x="2" y="38"/>
                    </a:lnTo>
                    <a:lnTo>
                      <a:pt x="0" y="36"/>
                    </a:lnTo>
                    <a:lnTo>
                      <a:pt x="0" y="32"/>
                    </a:lnTo>
                    <a:lnTo>
                      <a:pt x="0" y="28"/>
                    </a:lnTo>
                    <a:lnTo>
                      <a:pt x="0" y="26"/>
                    </a:lnTo>
                    <a:lnTo>
                      <a:pt x="2" y="24"/>
                    </a:lnTo>
                    <a:lnTo>
                      <a:pt x="6" y="20"/>
                    </a:lnTo>
                    <a:lnTo>
                      <a:pt x="12" y="18"/>
                    </a:lnTo>
                    <a:lnTo>
                      <a:pt x="20" y="14"/>
                    </a:lnTo>
                    <a:lnTo>
                      <a:pt x="20" y="8"/>
                    </a:lnTo>
                    <a:lnTo>
                      <a:pt x="20" y="6"/>
                    </a:lnTo>
                    <a:lnTo>
                      <a:pt x="16" y="4"/>
                    </a:lnTo>
                    <a:lnTo>
                      <a:pt x="14" y="2"/>
                    </a:lnTo>
                    <a:lnTo>
                      <a:pt x="12" y="4"/>
                    </a:lnTo>
                    <a:lnTo>
                      <a:pt x="10" y="4"/>
                    </a:lnTo>
                    <a:lnTo>
                      <a:pt x="8" y="6"/>
                    </a:lnTo>
                    <a:lnTo>
                      <a:pt x="8" y="8"/>
                    </a:lnTo>
                    <a:lnTo>
                      <a:pt x="8" y="10"/>
                    </a:lnTo>
                    <a:lnTo>
                      <a:pt x="8" y="12"/>
                    </a:lnTo>
                    <a:lnTo>
                      <a:pt x="8" y="14"/>
                    </a:lnTo>
                    <a:lnTo>
                      <a:pt x="6" y="14"/>
                    </a:lnTo>
                    <a:lnTo>
                      <a:pt x="4" y="14"/>
                    </a:lnTo>
                    <a:lnTo>
                      <a:pt x="2" y="14"/>
                    </a:lnTo>
                    <a:lnTo>
                      <a:pt x="2" y="12"/>
                    </a:lnTo>
                    <a:lnTo>
                      <a:pt x="0" y="10"/>
                    </a:lnTo>
                    <a:lnTo>
                      <a:pt x="2" y="6"/>
                    </a:lnTo>
                    <a:lnTo>
                      <a:pt x="4" y="4"/>
                    </a:lnTo>
                    <a:lnTo>
                      <a:pt x="10" y="0"/>
                    </a:lnTo>
                    <a:lnTo>
                      <a:pt x="16" y="0"/>
                    </a:lnTo>
                    <a:lnTo>
                      <a:pt x="20" y="0"/>
                    </a:lnTo>
                    <a:lnTo>
                      <a:pt x="24" y="2"/>
                    </a:lnTo>
                    <a:lnTo>
                      <a:pt x="26" y="4"/>
                    </a:lnTo>
                    <a:lnTo>
                      <a:pt x="28" y="6"/>
                    </a:lnTo>
                    <a:lnTo>
                      <a:pt x="28" y="8"/>
                    </a:lnTo>
                    <a:lnTo>
                      <a:pt x="28" y="14"/>
                    </a:lnTo>
                    <a:lnTo>
                      <a:pt x="28" y="26"/>
                    </a:lnTo>
                    <a:lnTo>
                      <a:pt x="28" y="32"/>
                    </a:lnTo>
                    <a:lnTo>
                      <a:pt x="28" y="34"/>
                    </a:lnTo>
                    <a:lnTo>
                      <a:pt x="30" y="36"/>
                    </a:lnTo>
                    <a:lnTo>
                      <a:pt x="32" y="36"/>
                    </a:lnTo>
                    <a:lnTo>
                      <a:pt x="32" y="34"/>
                    </a:lnTo>
                    <a:lnTo>
                      <a:pt x="34" y="32"/>
                    </a:lnTo>
                    <a:lnTo>
                      <a:pt x="34" y="34"/>
                    </a:lnTo>
                    <a:lnTo>
                      <a:pt x="30" y="40"/>
                    </a:lnTo>
                    <a:lnTo>
                      <a:pt x="26" y="42"/>
                    </a:lnTo>
                    <a:lnTo>
                      <a:pt x="24" y="40"/>
                    </a:lnTo>
                    <a:lnTo>
                      <a:pt x="22" y="40"/>
                    </a:lnTo>
                    <a:lnTo>
                      <a:pt x="22" y="38"/>
                    </a:lnTo>
                    <a:lnTo>
                      <a:pt x="20" y="34"/>
                    </a:lnTo>
                    <a:close/>
                    <a:moveTo>
                      <a:pt x="20" y="32"/>
                    </a:moveTo>
                    <a:lnTo>
                      <a:pt x="20" y="18"/>
                    </a:lnTo>
                    <a:lnTo>
                      <a:pt x="16" y="20"/>
                    </a:lnTo>
                    <a:lnTo>
                      <a:pt x="12" y="20"/>
                    </a:lnTo>
                    <a:lnTo>
                      <a:pt x="10" y="22"/>
                    </a:lnTo>
                    <a:lnTo>
                      <a:pt x="8" y="24"/>
                    </a:lnTo>
                    <a:lnTo>
                      <a:pt x="6" y="26"/>
                    </a:lnTo>
                    <a:lnTo>
                      <a:pt x="6" y="28"/>
                    </a:lnTo>
                    <a:lnTo>
                      <a:pt x="6" y="32"/>
                    </a:lnTo>
                    <a:lnTo>
                      <a:pt x="8" y="34"/>
                    </a:lnTo>
                    <a:lnTo>
                      <a:pt x="10" y="36"/>
                    </a:lnTo>
                    <a:lnTo>
                      <a:pt x="12" y="36"/>
                    </a:lnTo>
                    <a:lnTo>
                      <a:pt x="16" y="34"/>
                    </a:lnTo>
                    <a:lnTo>
                      <a:pt x="20" y="32"/>
                    </a:lnTo>
                    <a:close/>
                  </a:path>
                </a:pathLst>
              </a:custGeom>
              <a:solidFill>
                <a:srgbClr val="000000"/>
              </a:solidFill>
              <a:ln w="0">
                <a:solidFill>
                  <a:srgbClr val="000000"/>
                </a:solidFill>
                <a:round/>
                <a:headEnd/>
                <a:tailEnd/>
              </a:ln>
            </p:spPr>
            <p:txBody>
              <a:bodyPr/>
              <a:lstStyle/>
              <a:p>
                <a:endParaRPr lang="en-CA"/>
              </a:p>
            </p:txBody>
          </p:sp>
          <p:sp>
            <p:nvSpPr>
              <p:cNvPr id="22925" name="Freeform 117"/>
              <p:cNvSpPr>
                <a:spLocks/>
              </p:cNvSpPr>
              <p:nvPr/>
            </p:nvSpPr>
            <p:spPr bwMode="auto">
              <a:xfrm>
                <a:off x="1662" y="2578"/>
                <a:ext cx="24" cy="54"/>
              </a:xfrm>
              <a:custGeom>
                <a:avLst/>
                <a:gdLst>
                  <a:gd name="T0" fmla="*/ 14 w 24"/>
                  <a:gd name="T1" fmla="*/ 0 h 54"/>
                  <a:gd name="T2" fmla="*/ 14 w 24"/>
                  <a:gd name="T3" fmla="*/ 14 h 54"/>
                  <a:gd name="T4" fmla="*/ 22 w 24"/>
                  <a:gd name="T5" fmla="*/ 14 h 54"/>
                  <a:gd name="T6" fmla="*/ 22 w 24"/>
                  <a:gd name="T7" fmla="*/ 16 h 54"/>
                  <a:gd name="T8" fmla="*/ 14 w 24"/>
                  <a:gd name="T9" fmla="*/ 16 h 54"/>
                  <a:gd name="T10" fmla="*/ 14 w 24"/>
                  <a:gd name="T11" fmla="*/ 42 h 54"/>
                  <a:gd name="T12" fmla="*/ 14 w 24"/>
                  <a:gd name="T13" fmla="*/ 44 h 54"/>
                  <a:gd name="T14" fmla="*/ 14 w 24"/>
                  <a:gd name="T15" fmla="*/ 46 h 54"/>
                  <a:gd name="T16" fmla="*/ 16 w 24"/>
                  <a:gd name="T17" fmla="*/ 48 h 54"/>
                  <a:gd name="T18" fmla="*/ 18 w 24"/>
                  <a:gd name="T19" fmla="*/ 48 h 54"/>
                  <a:gd name="T20" fmla="*/ 18 w 24"/>
                  <a:gd name="T21" fmla="*/ 48 h 54"/>
                  <a:gd name="T22" fmla="*/ 20 w 24"/>
                  <a:gd name="T23" fmla="*/ 46 h 54"/>
                  <a:gd name="T24" fmla="*/ 22 w 24"/>
                  <a:gd name="T25" fmla="*/ 46 h 54"/>
                  <a:gd name="T26" fmla="*/ 22 w 24"/>
                  <a:gd name="T27" fmla="*/ 44 h 54"/>
                  <a:gd name="T28" fmla="*/ 24 w 24"/>
                  <a:gd name="T29" fmla="*/ 44 h 54"/>
                  <a:gd name="T30" fmla="*/ 22 w 24"/>
                  <a:gd name="T31" fmla="*/ 48 h 54"/>
                  <a:gd name="T32" fmla="*/ 20 w 24"/>
                  <a:gd name="T33" fmla="*/ 52 h 54"/>
                  <a:gd name="T34" fmla="*/ 16 w 24"/>
                  <a:gd name="T35" fmla="*/ 52 h 54"/>
                  <a:gd name="T36" fmla="*/ 14 w 24"/>
                  <a:gd name="T37" fmla="*/ 54 h 54"/>
                  <a:gd name="T38" fmla="*/ 12 w 24"/>
                  <a:gd name="T39" fmla="*/ 52 h 54"/>
                  <a:gd name="T40" fmla="*/ 10 w 24"/>
                  <a:gd name="T41" fmla="*/ 52 h 54"/>
                  <a:gd name="T42" fmla="*/ 8 w 24"/>
                  <a:gd name="T43" fmla="*/ 50 h 54"/>
                  <a:gd name="T44" fmla="*/ 6 w 24"/>
                  <a:gd name="T45" fmla="*/ 48 h 54"/>
                  <a:gd name="T46" fmla="*/ 6 w 24"/>
                  <a:gd name="T47" fmla="*/ 46 h 54"/>
                  <a:gd name="T48" fmla="*/ 6 w 24"/>
                  <a:gd name="T49" fmla="*/ 42 h 54"/>
                  <a:gd name="T50" fmla="*/ 6 w 24"/>
                  <a:gd name="T51" fmla="*/ 16 h 54"/>
                  <a:gd name="T52" fmla="*/ 0 w 24"/>
                  <a:gd name="T53" fmla="*/ 16 h 54"/>
                  <a:gd name="T54" fmla="*/ 0 w 24"/>
                  <a:gd name="T55" fmla="*/ 14 h 54"/>
                  <a:gd name="T56" fmla="*/ 2 w 24"/>
                  <a:gd name="T57" fmla="*/ 14 h 54"/>
                  <a:gd name="T58" fmla="*/ 4 w 24"/>
                  <a:gd name="T59" fmla="*/ 12 h 54"/>
                  <a:gd name="T60" fmla="*/ 6 w 24"/>
                  <a:gd name="T61" fmla="*/ 8 h 54"/>
                  <a:gd name="T62" fmla="*/ 10 w 24"/>
                  <a:gd name="T63" fmla="*/ 6 h 54"/>
                  <a:gd name="T64" fmla="*/ 10 w 24"/>
                  <a:gd name="T65" fmla="*/ 4 h 54"/>
                  <a:gd name="T66" fmla="*/ 12 w 24"/>
                  <a:gd name="T67" fmla="*/ 0 h 54"/>
                  <a:gd name="T68" fmla="*/ 14 w 24"/>
                  <a:gd name="T69" fmla="*/ 0 h 5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4"/>
                  <a:gd name="T106" fmla="*/ 0 h 54"/>
                  <a:gd name="T107" fmla="*/ 24 w 24"/>
                  <a:gd name="T108" fmla="*/ 54 h 5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4" h="54">
                    <a:moveTo>
                      <a:pt x="14" y="0"/>
                    </a:moveTo>
                    <a:lnTo>
                      <a:pt x="14" y="14"/>
                    </a:lnTo>
                    <a:lnTo>
                      <a:pt x="22" y="14"/>
                    </a:lnTo>
                    <a:lnTo>
                      <a:pt x="22" y="16"/>
                    </a:lnTo>
                    <a:lnTo>
                      <a:pt x="14" y="16"/>
                    </a:lnTo>
                    <a:lnTo>
                      <a:pt x="14" y="42"/>
                    </a:lnTo>
                    <a:lnTo>
                      <a:pt x="14" y="44"/>
                    </a:lnTo>
                    <a:lnTo>
                      <a:pt x="14" y="46"/>
                    </a:lnTo>
                    <a:lnTo>
                      <a:pt x="16" y="48"/>
                    </a:lnTo>
                    <a:lnTo>
                      <a:pt x="18" y="48"/>
                    </a:lnTo>
                    <a:lnTo>
                      <a:pt x="20" y="46"/>
                    </a:lnTo>
                    <a:lnTo>
                      <a:pt x="22" y="46"/>
                    </a:lnTo>
                    <a:lnTo>
                      <a:pt x="22" y="44"/>
                    </a:lnTo>
                    <a:lnTo>
                      <a:pt x="24" y="44"/>
                    </a:lnTo>
                    <a:lnTo>
                      <a:pt x="22" y="48"/>
                    </a:lnTo>
                    <a:lnTo>
                      <a:pt x="20" y="52"/>
                    </a:lnTo>
                    <a:lnTo>
                      <a:pt x="16" y="52"/>
                    </a:lnTo>
                    <a:lnTo>
                      <a:pt x="14" y="54"/>
                    </a:lnTo>
                    <a:lnTo>
                      <a:pt x="12" y="52"/>
                    </a:lnTo>
                    <a:lnTo>
                      <a:pt x="10" y="52"/>
                    </a:lnTo>
                    <a:lnTo>
                      <a:pt x="8" y="50"/>
                    </a:lnTo>
                    <a:lnTo>
                      <a:pt x="6" y="48"/>
                    </a:lnTo>
                    <a:lnTo>
                      <a:pt x="6" y="46"/>
                    </a:lnTo>
                    <a:lnTo>
                      <a:pt x="6" y="42"/>
                    </a:lnTo>
                    <a:lnTo>
                      <a:pt x="6" y="16"/>
                    </a:lnTo>
                    <a:lnTo>
                      <a:pt x="0" y="16"/>
                    </a:lnTo>
                    <a:lnTo>
                      <a:pt x="0" y="14"/>
                    </a:lnTo>
                    <a:lnTo>
                      <a:pt x="2" y="14"/>
                    </a:lnTo>
                    <a:lnTo>
                      <a:pt x="4" y="12"/>
                    </a:lnTo>
                    <a:lnTo>
                      <a:pt x="6" y="8"/>
                    </a:lnTo>
                    <a:lnTo>
                      <a:pt x="10" y="6"/>
                    </a:lnTo>
                    <a:lnTo>
                      <a:pt x="10" y="4"/>
                    </a:lnTo>
                    <a:lnTo>
                      <a:pt x="12" y="0"/>
                    </a:lnTo>
                    <a:lnTo>
                      <a:pt x="14" y="0"/>
                    </a:lnTo>
                    <a:close/>
                  </a:path>
                </a:pathLst>
              </a:custGeom>
              <a:solidFill>
                <a:srgbClr val="000000"/>
              </a:solidFill>
              <a:ln w="0">
                <a:solidFill>
                  <a:srgbClr val="000000"/>
                </a:solidFill>
                <a:round/>
                <a:headEnd/>
                <a:tailEnd/>
              </a:ln>
            </p:spPr>
            <p:txBody>
              <a:bodyPr/>
              <a:lstStyle/>
              <a:p>
                <a:endParaRPr lang="en-CA"/>
              </a:p>
            </p:txBody>
          </p:sp>
          <p:sp>
            <p:nvSpPr>
              <p:cNvPr id="22926" name="Rectangle 118"/>
              <p:cNvSpPr>
                <a:spLocks noChangeArrowheads="1"/>
              </p:cNvSpPr>
              <p:nvPr/>
            </p:nvSpPr>
            <p:spPr bwMode="auto">
              <a:xfrm>
                <a:off x="1888" y="2552"/>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927" name="Rectangle 119"/>
              <p:cNvSpPr>
                <a:spLocks noChangeArrowheads="1"/>
              </p:cNvSpPr>
              <p:nvPr/>
            </p:nvSpPr>
            <p:spPr bwMode="auto">
              <a:xfrm>
                <a:off x="1904" y="2552"/>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928" name="Freeform 120"/>
              <p:cNvSpPr>
                <a:spLocks noEditPoints="1"/>
              </p:cNvSpPr>
              <p:nvPr/>
            </p:nvSpPr>
            <p:spPr bwMode="auto">
              <a:xfrm>
                <a:off x="2048" y="2570"/>
                <a:ext cx="38" cy="62"/>
              </a:xfrm>
              <a:custGeom>
                <a:avLst/>
                <a:gdLst>
                  <a:gd name="T0" fmla="*/ 0 w 38"/>
                  <a:gd name="T1" fmla="*/ 32 h 62"/>
                  <a:gd name="T2" fmla="*/ 2 w 38"/>
                  <a:gd name="T3" fmla="*/ 22 h 62"/>
                  <a:gd name="T4" fmla="*/ 4 w 38"/>
                  <a:gd name="T5" fmla="*/ 14 h 62"/>
                  <a:gd name="T6" fmla="*/ 8 w 38"/>
                  <a:gd name="T7" fmla="*/ 8 h 62"/>
                  <a:gd name="T8" fmla="*/ 12 w 38"/>
                  <a:gd name="T9" fmla="*/ 4 h 62"/>
                  <a:gd name="T10" fmla="*/ 16 w 38"/>
                  <a:gd name="T11" fmla="*/ 2 h 62"/>
                  <a:gd name="T12" fmla="*/ 20 w 38"/>
                  <a:gd name="T13" fmla="*/ 0 h 62"/>
                  <a:gd name="T14" fmla="*/ 24 w 38"/>
                  <a:gd name="T15" fmla="*/ 2 h 62"/>
                  <a:gd name="T16" fmla="*/ 28 w 38"/>
                  <a:gd name="T17" fmla="*/ 4 h 62"/>
                  <a:gd name="T18" fmla="*/ 30 w 38"/>
                  <a:gd name="T19" fmla="*/ 8 h 62"/>
                  <a:gd name="T20" fmla="*/ 34 w 38"/>
                  <a:gd name="T21" fmla="*/ 14 h 62"/>
                  <a:gd name="T22" fmla="*/ 36 w 38"/>
                  <a:gd name="T23" fmla="*/ 22 h 62"/>
                  <a:gd name="T24" fmla="*/ 38 w 38"/>
                  <a:gd name="T25" fmla="*/ 30 h 62"/>
                  <a:gd name="T26" fmla="*/ 36 w 38"/>
                  <a:gd name="T27" fmla="*/ 40 h 62"/>
                  <a:gd name="T28" fmla="*/ 34 w 38"/>
                  <a:gd name="T29" fmla="*/ 48 h 62"/>
                  <a:gd name="T30" fmla="*/ 32 w 38"/>
                  <a:gd name="T31" fmla="*/ 54 h 62"/>
                  <a:gd name="T32" fmla="*/ 28 w 38"/>
                  <a:gd name="T33" fmla="*/ 58 h 62"/>
                  <a:gd name="T34" fmla="*/ 22 w 38"/>
                  <a:gd name="T35" fmla="*/ 60 h 62"/>
                  <a:gd name="T36" fmla="*/ 18 w 38"/>
                  <a:gd name="T37" fmla="*/ 62 h 62"/>
                  <a:gd name="T38" fmla="*/ 14 w 38"/>
                  <a:gd name="T39" fmla="*/ 60 h 62"/>
                  <a:gd name="T40" fmla="*/ 10 w 38"/>
                  <a:gd name="T41" fmla="*/ 56 h 62"/>
                  <a:gd name="T42" fmla="*/ 6 w 38"/>
                  <a:gd name="T43" fmla="*/ 52 h 62"/>
                  <a:gd name="T44" fmla="*/ 2 w 38"/>
                  <a:gd name="T45" fmla="*/ 42 h 62"/>
                  <a:gd name="T46" fmla="*/ 0 w 38"/>
                  <a:gd name="T47" fmla="*/ 32 h 62"/>
                  <a:gd name="T48" fmla="*/ 10 w 38"/>
                  <a:gd name="T49" fmla="*/ 32 h 62"/>
                  <a:gd name="T50" fmla="*/ 10 w 38"/>
                  <a:gd name="T51" fmla="*/ 44 h 62"/>
                  <a:gd name="T52" fmla="*/ 12 w 38"/>
                  <a:gd name="T53" fmla="*/ 52 h 62"/>
                  <a:gd name="T54" fmla="*/ 14 w 38"/>
                  <a:gd name="T55" fmla="*/ 56 h 62"/>
                  <a:gd name="T56" fmla="*/ 16 w 38"/>
                  <a:gd name="T57" fmla="*/ 58 h 62"/>
                  <a:gd name="T58" fmla="*/ 18 w 38"/>
                  <a:gd name="T59" fmla="*/ 58 h 62"/>
                  <a:gd name="T60" fmla="*/ 22 w 38"/>
                  <a:gd name="T61" fmla="*/ 58 h 62"/>
                  <a:gd name="T62" fmla="*/ 24 w 38"/>
                  <a:gd name="T63" fmla="*/ 56 h 62"/>
                  <a:gd name="T64" fmla="*/ 26 w 38"/>
                  <a:gd name="T65" fmla="*/ 54 h 62"/>
                  <a:gd name="T66" fmla="*/ 28 w 38"/>
                  <a:gd name="T67" fmla="*/ 50 h 62"/>
                  <a:gd name="T68" fmla="*/ 28 w 38"/>
                  <a:gd name="T69" fmla="*/ 40 h 62"/>
                  <a:gd name="T70" fmla="*/ 30 w 38"/>
                  <a:gd name="T71" fmla="*/ 28 h 62"/>
                  <a:gd name="T72" fmla="*/ 28 w 38"/>
                  <a:gd name="T73" fmla="*/ 20 h 62"/>
                  <a:gd name="T74" fmla="*/ 28 w 38"/>
                  <a:gd name="T75" fmla="*/ 12 h 62"/>
                  <a:gd name="T76" fmla="*/ 26 w 38"/>
                  <a:gd name="T77" fmla="*/ 8 h 62"/>
                  <a:gd name="T78" fmla="*/ 24 w 38"/>
                  <a:gd name="T79" fmla="*/ 6 h 62"/>
                  <a:gd name="T80" fmla="*/ 22 w 38"/>
                  <a:gd name="T81" fmla="*/ 4 h 62"/>
                  <a:gd name="T82" fmla="*/ 20 w 38"/>
                  <a:gd name="T83" fmla="*/ 4 h 62"/>
                  <a:gd name="T84" fmla="*/ 16 w 38"/>
                  <a:gd name="T85" fmla="*/ 4 h 62"/>
                  <a:gd name="T86" fmla="*/ 14 w 38"/>
                  <a:gd name="T87" fmla="*/ 6 h 62"/>
                  <a:gd name="T88" fmla="*/ 12 w 38"/>
                  <a:gd name="T89" fmla="*/ 10 h 62"/>
                  <a:gd name="T90" fmla="*/ 10 w 38"/>
                  <a:gd name="T91" fmla="*/ 18 h 62"/>
                  <a:gd name="T92" fmla="*/ 10 w 38"/>
                  <a:gd name="T93" fmla="*/ 26 h 62"/>
                  <a:gd name="T94" fmla="*/ 10 w 38"/>
                  <a:gd name="T95" fmla="*/ 32 h 6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8"/>
                  <a:gd name="T145" fmla="*/ 0 h 62"/>
                  <a:gd name="T146" fmla="*/ 38 w 38"/>
                  <a:gd name="T147" fmla="*/ 62 h 6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8" h="62">
                    <a:moveTo>
                      <a:pt x="0" y="32"/>
                    </a:moveTo>
                    <a:lnTo>
                      <a:pt x="2" y="22"/>
                    </a:lnTo>
                    <a:lnTo>
                      <a:pt x="4" y="14"/>
                    </a:lnTo>
                    <a:lnTo>
                      <a:pt x="8" y="8"/>
                    </a:lnTo>
                    <a:lnTo>
                      <a:pt x="12" y="4"/>
                    </a:lnTo>
                    <a:lnTo>
                      <a:pt x="16" y="2"/>
                    </a:lnTo>
                    <a:lnTo>
                      <a:pt x="20" y="0"/>
                    </a:lnTo>
                    <a:lnTo>
                      <a:pt x="24" y="2"/>
                    </a:lnTo>
                    <a:lnTo>
                      <a:pt x="28" y="4"/>
                    </a:lnTo>
                    <a:lnTo>
                      <a:pt x="30" y="8"/>
                    </a:lnTo>
                    <a:lnTo>
                      <a:pt x="34" y="14"/>
                    </a:lnTo>
                    <a:lnTo>
                      <a:pt x="36" y="22"/>
                    </a:lnTo>
                    <a:lnTo>
                      <a:pt x="38" y="30"/>
                    </a:lnTo>
                    <a:lnTo>
                      <a:pt x="36" y="40"/>
                    </a:lnTo>
                    <a:lnTo>
                      <a:pt x="34" y="48"/>
                    </a:lnTo>
                    <a:lnTo>
                      <a:pt x="32" y="54"/>
                    </a:lnTo>
                    <a:lnTo>
                      <a:pt x="28" y="58"/>
                    </a:lnTo>
                    <a:lnTo>
                      <a:pt x="22" y="60"/>
                    </a:lnTo>
                    <a:lnTo>
                      <a:pt x="18" y="62"/>
                    </a:lnTo>
                    <a:lnTo>
                      <a:pt x="14" y="60"/>
                    </a:lnTo>
                    <a:lnTo>
                      <a:pt x="10" y="56"/>
                    </a:lnTo>
                    <a:lnTo>
                      <a:pt x="6" y="52"/>
                    </a:lnTo>
                    <a:lnTo>
                      <a:pt x="2" y="42"/>
                    </a:lnTo>
                    <a:lnTo>
                      <a:pt x="0" y="32"/>
                    </a:lnTo>
                    <a:close/>
                    <a:moveTo>
                      <a:pt x="10" y="32"/>
                    </a:moveTo>
                    <a:lnTo>
                      <a:pt x="10" y="44"/>
                    </a:lnTo>
                    <a:lnTo>
                      <a:pt x="12" y="52"/>
                    </a:lnTo>
                    <a:lnTo>
                      <a:pt x="14" y="56"/>
                    </a:lnTo>
                    <a:lnTo>
                      <a:pt x="16" y="58"/>
                    </a:lnTo>
                    <a:lnTo>
                      <a:pt x="18" y="58"/>
                    </a:lnTo>
                    <a:lnTo>
                      <a:pt x="22" y="58"/>
                    </a:lnTo>
                    <a:lnTo>
                      <a:pt x="24" y="56"/>
                    </a:lnTo>
                    <a:lnTo>
                      <a:pt x="26" y="54"/>
                    </a:lnTo>
                    <a:lnTo>
                      <a:pt x="28" y="50"/>
                    </a:lnTo>
                    <a:lnTo>
                      <a:pt x="28" y="40"/>
                    </a:lnTo>
                    <a:lnTo>
                      <a:pt x="30" y="28"/>
                    </a:lnTo>
                    <a:lnTo>
                      <a:pt x="28" y="20"/>
                    </a:lnTo>
                    <a:lnTo>
                      <a:pt x="28" y="12"/>
                    </a:lnTo>
                    <a:lnTo>
                      <a:pt x="26" y="8"/>
                    </a:lnTo>
                    <a:lnTo>
                      <a:pt x="24" y="6"/>
                    </a:lnTo>
                    <a:lnTo>
                      <a:pt x="22" y="4"/>
                    </a:lnTo>
                    <a:lnTo>
                      <a:pt x="20" y="4"/>
                    </a:lnTo>
                    <a:lnTo>
                      <a:pt x="16" y="4"/>
                    </a:lnTo>
                    <a:lnTo>
                      <a:pt x="14" y="6"/>
                    </a:lnTo>
                    <a:lnTo>
                      <a:pt x="12" y="10"/>
                    </a:lnTo>
                    <a:lnTo>
                      <a:pt x="10" y="18"/>
                    </a:lnTo>
                    <a:lnTo>
                      <a:pt x="10" y="26"/>
                    </a:lnTo>
                    <a:lnTo>
                      <a:pt x="10" y="32"/>
                    </a:lnTo>
                    <a:close/>
                  </a:path>
                </a:pathLst>
              </a:custGeom>
              <a:solidFill>
                <a:srgbClr val="000000"/>
              </a:solidFill>
              <a:ln w="0">
                <a:solidFill>
                  <a:srgbClr val="000000"/>
                </a:solidFill>
                <a:round/>
                <a:headEnd/>
                <a:tailEnd/>
              </a:ln>
            </p:spPr>
            <p:txBody>
              <a:bodyPr/>
              <a:lstStyle/>
              <a:p>
                <a:endParaRPr lang="en-CA"/>
              </a:p>
            </p:txBody>
          </p:sp>
          <p:sp>
            <p:nvSpPr>
              <p:cNvPr id="22929" name="Rectangle 121"/>
              <p:cNvSpPr>
                <a:spLocks noChangeArrowheads="1"/>
              </p:cNvSpPr>
              <p:nvPr/>
            </p:nvSpPr>
            <p:spPr bwMode="auto">
              <a:xfrm>
                <a:off x="2152" y="2552"/>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930" name="Freeform 122"/>
              <p:cNvSpPr>
                <a:spLocks noEditPoints="1"/>
              </p:cNvSpPr>
              <p:nvPr/>
            </p:nvSpPr>
            <p:spPr bwMode="auto">
              <a:xfrm>
                <a:off x="2300" y="2570"/>
                <a:ext cx="36" cy="62"/>
              </a:xfrm>
              <a:custGeom>
                <a:avLst/>
                <a:gdLst>
                  <a:gd name="T0" fmla="*/ 0 w 36"/>
                  <a:gd name="T1" fmla="*/ 32 h 62"/>
                  <a:gd name="T2" fmla="*/ 0 w 36"/>
                  <a:gd name="T3" fmla="*/ 22 h 62"/>
                  <a:gd name="T4" fmla="*/ 2 w 36"/>
                  <a:gd name="T5" fmla="*/ 14 h 62"/>
                  <a:gd name="T6" fmla="*/ 6 w 36"/>
                  <a:gd name="T7" fmla="*/ 8 h 62"/>
                  <a:gd name="T8" fmla="*/ 10 w 36"/>
                  <a:gd name="T9" fmla="*/ 4 h 62"/>
                  <a:gd name="T10" fmla="*/ 14 w 36"/>
                  <a:gd name="T11" fmla="*/ 2 h 62"/>
                  <a:gd name="T12" fmla="*/ 18 w 36"/>
                  <a:gd name="T13" fmla="*/ 0 h 62"/>
                  <a:gd name="T14" fmla="*/ 22 w 36"/>
                  <a:gd name="T15" fmla="*/ 2 h 62"/>
                  <a:gd name="T16" fmla="*/ 26 w 36"/>
                  <a:gd name="T17" fmla="*/ 4 h 62"/>
                  <a:gd name="T18" fmla="*/ 30 w 36"/>
                  <a:gd name="T19" fmla="*/ 8 h 62"/>
                  <a:gd name="T20" fmla="*/ 34 w 36"/>
                  <a:gd name="T21" fmla="*/ 14 h 62"/>
                  <a:gd name="T22" fmla="*/ 36 w 36"/>
                  <a:gd name="T23" fmla="*/ 22 h 62"/>
                  <a:gd name="T24" fmla="*/ 36 w 36"/>
                  <a:gd name="T25" fmla="*/ 30 h 62"/>
                  <a:gd name="T26" fmla="*/ 36 w 36"/>
                  <a:gd name="T27" fmla="*/ 40 h 62"/>
                  <a:gd name="T28" fmla="*/ 34 w 36"/>
                  <a:gd name="T29" fmla="*/ 48 h 62"/>
                  <a:gd name="T30" fmla="*/ 30 w 36"/>
                  <a:gd name="T31" fmla="*/ 54 h 62"/>
                  <a:gd name="T32" fmla="*/ 26 w 36"/>
                  <a:gd name="T33" fmla="*/ 58 h 62"/>
                  <a:gd name="T34" fmla="*/ 22 w 36"/>
                  <a:gd name="T35" fmla="*/ 60 h 62"/>
                  <a:gd name="T36" fmla="*/ 18 w 36"/>
                  <a:gd name="T37" fmla="*/ 62 h 62"/>
                  <a:gd name="T38" fmla="*/ 12 w 36"/>
                  <a:gd name="T39" fmla="*/ 60 h 62"/>
                  <a:gd name="T40" fmla="*/ 8 w 36"/>
                  <a:gd name="T41" fmla="*/ 56 h 62"/>
                  <a:gd name="T42" fmla="*/ 4 w 36"/>
                  <a:gd name="T43" fmla="*/ 52 h 62"/>
                  <a:gd name="T44" fmla="*/ 2 w 36"/>
                  <a:gd name="T45" fmla="*/ 42 h 62"/>
                  <a:gd name="T46" fmla="*/ 0 w 36"/>
                  <a:gd name="T47" fmla="*/ 32 h 62"/>
                  <a:gd name="T48" fmla="*/ 8 w 36"/>
                  <a:gd name="T49" fmla="*/ 32 h 62"/>
                  <a:gd name="T50" fmla="*/ 8 w 36"/>
                  <a:gd name="T51" fmla="*/ 44 h 62"/>
                  <a:gd name="T52" fmla="*/ 12 w 36"/>
                  <a:gd name="T53" fmla="*/ 52 h 62"/>
                  <a:gd name="T54" fmla="*/ 12 w 36"/>
                  <a:gd name="T55" fmla="*/ 56 h 62"/>
                  <a:gd name="T56" fmla="*/ 16 w 36"/>
                  <a:gd name="T57" fmla="*/ 58 h 62"/>
                  <a:gd name="T58" fmla="*/ 18 w 36"/>
                  <a:gd name="T59" fmla="*/ 58 h 62"/>
                  <a:gd name="T60" fmla="*/ 20 w 36"/>
                  <a:gd name="T61" fmla="*/ 58 h 62"/>
                  <a:gd name="T62" fmla="*/ 22 w 36"/>
                  <a:gd name="T63" fmla="*/ 56 h 62"/>
                  <a:gd name="T64" fmla="*/ 24 w 36"/>
                  <a:gd name="T65" fmla="*/ 54 h 62"/>
                  <a:gd name="T66" fmla="*/ 26 w 36"/>
                  <a:gd name="T67" fmla="*/ 50 h 62"/>
                  <a:gd name="T68" fmla="*/ 28 w 36"/>
                  <a:gd name="T69" fmla="*/ 40 h 62"/>
                  <a:gd name="T70" fmla="*/ 28 w 36"/>
                  <a:gd name="T71" fmla="*/ 28 h 62"/>
                  <a:gd name="T72" fmla="*/ 28 w 36"/>
                  <a:gd name="T73" fmla="*/ 20 h 62"/>
                  <a:gd name="T74" fmla="*/ 26 w 36"/>
                  <a:gd name="T75" fmla="*/ 12 h 62"/>
                  <a:gd name="T76" fmla="*/ 24 w 36"/>
                  <a:gd name="T77" fmla="*/ 8 h 62"/>
                  <a:gd name="T78" fmla="*/ 22 w 36"/>
                  <a:gd name="T79" fmla="*/ 6 h 62"/>
                  <a:gd name="T80" fmla="*/ 20 w 36"/>
                  <a:gd name="T81" fmla="*/ 4 h 62"/>
                  <a:gd name="T82" fmla="*/ 18 w 36"/>
                  <a:gd name="T83" fmla="*/ 4 h 62"/>
                  <a:gd name="T84" fmla="*/ 16 w 36"/>
                  <a:gd name="T85" fmla="*/ 4 h 62"/>
                  <a:gd name="T86" fmla="*/ 14 w 36"/>
                  <a:gd name="T87" fmla="*/ 6 h 62"/>
                  <a:gd name="T88" fmla="*/ 10 w 36"/>
                  <a:gd name="T89" fmla="*/ 10 h 62"/>
                  <a:gd name="T90" fmla="*/ 10 w 36"/>
                  <a:gd name="T91" fmla="*/ 18 h 62"/>
                  <a:gd name="T92" fmla="*/ 8 w 36"/>
                  <a:gd name="T93" fmla="*/ 26 h 62"/>
                  <a:gd name="T94" fmla="*/ 8 w 36"/>
                  <a:gd name="T95" fmla="*/ 32 h 6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2"/>
                  <a:gd name="T146" fmla="*/ 36 w 36"/>
                  <a:gd name="T147" fmla="*/ 62 h 6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2">
                    <a:moveTo>
                      <a:pt x="0" y="32"/>
                    </a:moveTo>
                    <a:lnTo>
                      <a:pt x="0" y="22"/>
                    </a:lnTo>
                    <a:lnTo>
                      <a:pt x="2" y="14"/>
                    </a:lnTo>
                    <a:lnTo>
                      <a:pt x="6" y="8"/>
                    </a:lnTo>
                    <a:lnTo>
                      <a:pt x="10" y="4"/>
                    </a:lnTo>
                    <a:lnTo>
                      <a:pt x="14" y="2"/>
                    </a:lnTo>
                    <a:lnTo>
                      <a:pt x="18" y="0"/>
                    </a:lnTo>
                    <a:lnTo>
                      <a:pt x="22" y="2"/>
                    </a:lnTo>
                    <a:lnTo>
                      <a:pt x="26" y="4"/>
                    </a:lnTo>
                    <a:lnTo>
                      <a:pt x="30" y="8"/>
                    </a:lnTo>
                    <a:lnTo>
                      <a:pt x="34" y="14"/>
                    </a:lnTo>
                    <a:lnTo>
                      <a:pt x="36" y="22"/>
                    </a:lnTo>
                    <a:lnTo>
                      <a:pt x="36" y="30"/>
                    </a:lnTo>
                    <a:lnTo>
                      <a:pt x="36" y="40"/>
                    </a:lnTo>
                    <a:lnTo>
                      <a:pt x="34" y="48"/>
                    </a:lnTo>
                    <a:lnTo>
                      <a:pt x="30" y="54"/>
                    </a:lnTo>
                    <a:lnTo>
                      <a:pt x="26" y="58"/>
                    </a:lnTo>
                    <a:lnTo>
                      <a:pt x="22" y="60"/>
                    </a:lnTo>
                    <a:lnTo>
                      <a:pt x="18" y="62"/>
                    </a:lnTo>
                    <a:lnTo>
                      <a:pt x="12" y="60"/>
                    </a:lnTo>
                    <a:lnTo>
                      <a:pt x="8" y="56"/>
                    </a:lnTo>
                    <a:lnTo>
                      <a:pt x="4" y="52"/>
                    </a:lnTo>
                    <a:lnTo>
                      <a:pt x="2" y="42"/>
                    </a:lnTo>
                    <a:lnTo>
                      <a:pt x="0" y="32"/>
                    </a:lnTo>
                    <a:close/>
                    <a:moveTo>
                      <a:pt x="8" y="32"/>
                    </a:moveTo>
                    <a:lnTo>
                      <a:pt x="8" y="44"/>
                    </a:lnTo>
                    <a:lnTo>
                      <a:pt x="12" y="52"/>
                    </a:lnTo>
                    <a:lnTo>
                      <a:pt x="12" y="56"/>
                    </a:lnTo>
                    <a:lnTo>
                      <a:pt x="16" y="58"/>
                    </a:lnTo>
                    <a:lnTo>
                      <a:pt x="18" y="58"/>
                    </a:lnTo>
                    <a:lnTo>
                      <a:pt x="20" y="58"/>
                    </a:lnTo>
                    <a:lnTo>
                      <a:pt x="22" y="56"/>
                    </a:lnTo>
                    <a:lnTo>
                      <a:pt x="24" y="54"/>
                    </a:lnTo>
                    <a:lnTo>
                      <a:pt x="26" y="50"/>
                    </a:lnTo>
                    <a:lnTo>
                      <a:pt x="28" y="40"/>
                    </a:lnTo>
                    <a:lnTo>
                      <a:pt x="28" y="28"/>
                    </a:lnTo>
                    <a:lnTo>
                      <a:pt x="28" y="20"/>
                    </a:lnTo>
                    <a:lnTo>
                      <a:pt x="26" y="12"/>
                    </a:lnTo>
                    <a:lnTo>
                      <a:pt x="24" y="8"/>
                    </a:lnTo>
                    <a:lnTo>
                      <a:pt x="22" y="6"/>
                    </a:lnTo>
                    <a:lnTo>
                      <a:pt x="20" y="4"/>
                    </a:lnTo>
                    <a:lnTo>
                      <a:pt x="18" y="4"/>
                    </a:lnTo>
                    <a:lnTo>
                      <a:pt x="16" y="4"/>
                    </a:lnTo>
                    <a:lnTo>
                      <a:pt x="14" y="6"/>
                    </a:lnTo>
                    <a:lnTo>
                      <a:pt x="10" y="10"/>
                    </a:lnTo>
                    <a:lnTo>
                      <a:pt x="10" y="18"/>
                    </a:lnTo>
                    <a:lnTo>
                      <a:pt x="8" y="26"/>
                    </a:lnTo>
                    <a:lnTo>
                      <a:pt x="8" y="32"/>
                    </a:lnTo>
                    <a:close/>
                  </a:path>
                </a:pathLst>
              </a:custGeom>
              <a:solidFill>
                <a:srgbClr val="000000"/>
              </a:solidFill>
              <a:ln w="0">
                <a:solidFill>
                  <a:srgbClr val="000000"/>
                </a:solidFill>
                <a:round/>
                <a:headEnd/>
                <a:tailEnd/>
              </a:ln>
            </p:spPr>
            <p:txBody>
              <a:bodyPr/>
              <a:lstStyle/>
              <a:p>
                <a:endParaRPr lang="en-CA"/>
              </a:p>
            </p:txBody>
          </p:sp>
          <p:sp>
            <p:nvSpPr>
              <p:cNvPr id="22931" name="Rectangle 123"/>
              <p:cNvSpPr>
                <a:spLocks noChangeArrowheads="1"/>
              </p:cNvSpPr>
              <p:nvPr/>
            </p:nvSpPr>
            <p:spPr bwMode="auto">
              <a:xfrm>
                <a:off x="2496" y="2552"/>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932" name="Freeform 124"/>
              <p:cNvSpPr>
                <a:spLocks/>
              </p:cNvSpPr>
              <p:nvPr/>
            </p:nvSpPr>
            <p:spPr bwMode="auto">
              <a:xfrm>
                <a:off x="2636" y="2570"/>
                <a:ext cx="38" cy="60"/>
              </a:xfrm>
              <a:custGeom>
                <a:avLst/>
                <a:gdLst>
                  <a:gd name="T0" fmla="*/ 38 w 38"/>
                  <a:gd name="T1" fmla="*/ 50 h 60"/>
                  <a:gd name="T2" fmla="*/ 34 w 38"/>
                  <a:gd name="T3" fmla="*/ 60 h 60"/>
                  <a:gd name="T4" fmla="*/ 0 w 38"/>
                  <a:gd name="T5" fmla="*/ 60 h 60"/>
                  <a:gd name="T6" fmla="*/ 0 w 38"/>
                  <a:gd name="T7" fmla="*/ 58 h 60"/>
                  <a:gd name="T8" fmla="*/ 8 w 38"/>
                  <a:gd name="T9" fmla="*/ 50 h 60"/>
                  <a:gd name="T10" fmla="*/ 16 w 38"/>
                  <a:gd name="T11" fmla="*/ 42 h 60"/>
                  <a:gd name="T12" fmla="*/ 20 w 38"/>
                  <a:gd name="T13" fmla="*/ 36 h 60"/>
                  <a:gd name="T14" fmla="*/ 26 w 38"/>
                  <a:gd name="T15" fmla="*/ 28 h 60"/>
                  <a:gd name="T16" fmla="*/ 28 w 38"/>
                  <a:gd name="T17" fmla="*/ 20 h 60"/>
                  <a:gd name="T18" fmla="*/ 26 w 38"/>
                  <a:gd name="T19" fmla="*/ 16 h 60"/>
                  <a:gd name="T20" fmla="*/ 24 w 38"/>
                  <a:gd name="T21" fmla="*/ 10 h 60"/>
                  <a:gd name="T22" fmla="*/ 20 w 38"/>
                  <a:gd name="T23" fmla="*/ 8 h 60"/>
                  <a:gd name="T24" fmla="*/ 16 w 38"/>
                  <a:gd name="T25" fmla="*/ 8 h 60"/>
                  <a:gd name="T26" fmla="*/ 12 w 38"/>
                  <a:gd name="T27" fmla="*/ 8 h 60"/>
                  <a:gd name="T28" fmla="*/ 8 w 38"/>
                  <a:gd name="T29" fmla="*/ 10 h 60"/>
                  <a:gd name="T30" fmla="*/ 4 w 38"/>
                  <a:gd name="T31" fmla="*/ 14 h 60"/>
                  <a:gd name="T32" fmla="*/ 2 w 38"/>
                  <a:gd name="T33" fmla="*/ 18 h 60"/>
                  <a:gd name="T34" fmla="*/ 0 w 38"/>
                  <a:gd name="T35" fmla="*/ 18 h 60"/>
                  <a:gd name="T36" fmla="*/ 2 w 38"/>
                  <a:gd name="T37" fmla="*/ 10 h 60"/>
                  <a:gd name="T38" fmla="*/ 6 w 38"/>
                  <a:gd name="T39" fmla="*/ 6 h 60"/>
                  <a:gd name="T40" fmla="*/ 12 w 38"/>
                  <a:gd name="T41" fmla="*/ 2 h 60"/>
                  <a:gd name="T42" fmla="*/ 18 w 38"/>
                  <a:gd name="T43" fmla="*/ 0 h 60"/>
                  <a:gd name="T44" fmla="*/ 24 w 38"/>
                  <a:gd name="T45" fmla="*/ 2 h 60"/>
                  <a:gd name="T46" fmla="*/ 30 w 38"/>
                  <a:gd name="T47" fmla="*/ 6 h 60"/>
                  <a:gd name="T48" fmla="*/ 34 w 38"/>
                  <a:gd name="T49" fmla="*/ 10 h 60"/>
                  <a:gd name="T50" fmla="*/ 34 w 38"/>
                  <a:gd name="T51" fmla="*/ 16 h 60"/>
                  <a:gd name="T52" fmla="*/ 34 w 38"/>
                  <a:gd name="T53" fmla="*/ 20 h 60"/>
                  <a:gd name="T54" fmla="*/ 32 w 38"/>
                  <a:gd name="T55" fmla="*/ 26 h 60"/>
                  <a:gd name="T56" fmla="*/ 28 w 38"/>
                  <a:gd name="T57" fmla="*/ 32 h 60"/>
                  <a:gd name="T58" fmla="*/ 22 w 38"/>
                  <a:gd name="T59" fmla="*/ 40 h 60"/>
                  <a:gd name="T60" fmla="*/ 16 w 38"/>
                  <a:gd name="T61" fmla="*/ 46 h 60"/>
                  <a:gd name="T62" fmla="*/ 12 w 38"/>
                  <a:gd name="T63" fmla="*/ 52 h 60"/>
                  <a:gd name="T64" fmla="*/ 8 w 38"/>
                  <a:gd name="T65" fmla="*/ 54 h 60"/>
                  <a:gd name="T66" fmla="*/ 24 w 38"/>
                  <a:gd name="T67" fmla="*/ 54 h 60"/>
                  <a:gd name="T68" fmla="*/ 28 w 38"/>
                  <a:gd name="T69" fmla="*/ 54 h 60"/>
                  <a:gd name="T70" fmla="*/ 30 w 38"/>
                  <a:gd name="T71" fmla="*/ 54 h 60"/>
                  <a:gd name="T72" fmla="*/ 32 w 38"/>
                  <a:gd name="T73" fmla="*/ 52 h 60"/>
                  <a:gd name="T74" fmla="*/ 34 w 38"/>
                  <a:gd name="T75" fmla="*/ 52 h 60"/>
                  <a:gd name="T76" fmla="*/ 36 w 38"/>
                  <a:gd name="T77" fmla="*/ 50 h 60"/>
                  <a:gd name="T78" fmla="*/ 36 w 38"/>
                  <a:gd name="T79" fmla="*/ 50 h 60"/>
                  <a:gd name="T80" fmla="*/ 38 w 38"/>
                  <a:gd name="T81" fmla="*/ 50 h 6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8"/>
                  <a:gd name="T124" fmla="*/ 0 h 60"/>
                  <a:gd name="T125" fmla="*/ 38 w 38"/>
                  <a:gd name="T126" fmla="*/ 60 h 6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8" h="60">
                    <a:moveTo>
                      <a:pt x="38" y="50"/>
                    </a:moveTo>
                    <a:lnTo>
                      <a:pt x="34" y="60"/>
                    </a:lnTo>
                    <a:lnTo>
                      <a:pt x="0" y="60"/>
                    </a:lnTo>
                    <a:lnTo>
                      <a:pt x="0" y="58"/>
                    </a:lnTo>
                    <a:lnTo>
                      <a:pt x="8" y="50"/>
                    </a:lnTo>
                    <a:lnTo>
                      <a:pt x="16" y="42"/>
                    </a:lnTo>
                    <a:lnTo>
                      <a:pt x="20" y="36"/>
                    </a:lnTo>
                    <a:lnTo>
                      <a:pt x="26" y="28"/>
                    </a:lnTo>
                    <a:lnTo>
                      <a:pt x="28" y="20"/>
                    </a:lnTo>
                    <a:lnTo>
                      <a:pt x="26" y="16"/>
                    </a:lnTo>
                    <a:lnTo>
                      <a:pt x="24" y="10"/>
                    </a:lnTo>
                    <a:lnTo>
                      <a:pt x="20" y="8"/>
                    </a:lnTo>
                    <a:lnTo>
                      <a:pt x="16" y="8"/>
                    </a:lnTo>
                    <a:lnTo>
                      <a:pt x="12" y="8"/>
                    </a:lnTo>
                    <a:lnTo>
                      <a:pt x="8" y="10"/>
                    </a:lnTo>
                    <a:lnTo>
                      <a:pt x="4" y="14"/>
                    </a:lnTo>
                    <a:lnTo>
                      <a:pt x="2" y="18"/>
                    </a:lnTo>
                    <a:lnTo>
                      <a:pt x="0" y="18"/>
                    </a:lnTo>
                    <a:lnTo>
                      <a:pt x="2" y="10"/>
                    </a:lnTo>
                    <a:lnTo>
                      <a:pt x="6" y="6"/>
                    </a:lnTo>
                    <a:lnTo>
                      <a:pt x="12" y="2"/>
                    </a:lnTo>
                    <a:lnTo>
                      <a:pt x="18" y="0"/>
                    </a:lnTo>
                    <a:lnTo>
                      <a:pt x="24" y="2"/>
                    </a:lnTo>
                    <a:lnTo>
                      <a:pt x="30" y="6"/>
                    </a:lnTo>
                    <a:lnTo>
                      <a:pt x="34" y="10"/>
                    </a:lnTo>
                    <a:lnTo>
                      <a:pt x="34" y="16"/>
                    </a:lnTo>
                    <a:lnTo>
                      <a:pt x="34" y="20"/>
                    </a:lnTo>
                    <a:lnTo>
                      <a:pt x="32" y="26"/>
                    </a:lnTo>
                    <a:lnTo>
                      <a:pt x="28" y="32"/>
                    </a:lnTo>
                    <a:lnTo>
                      <a:pt x="22" y="40"/>
                    </a:lnTo>
                    <a:lnTo>
                      <a:pt x="16" y="46"/>
                    </a:lnTo>
                    <a:lnTo>
                      <a:pt x="12" y="52"/>
                    </a:lnTo>
                    <a:lnTo>
                      <a:pt x="8" y="54"/>
                    </a:lnTo>
                    <a:lnTo>
                      <a:pt x="24" y="54"/>
                    </a:lnTo>
                    <a:lnTo>
                      <a:pt x="28" y="54"/>
                    </a:lnTo>
                    <a:lnTo>
                      <a:pt x="30" y="54"/>
                    </a:lnTo>
                    <a:lnTo>
                      <a:pt x="32" y="52"/>
                    </a:lnTo>
                    <a:lnTo>
                      <a:pt x="34" y="52"/>
                    </a:lnTo>
                    <a:lnTo>
                      <a:pt x="36" y="50"/>
                    </a:lnTo>
                    <a:lnTo>
                      <a:pt x="38" y="50"/>
                    </a:lnTo>
                    <a:close/>
                  </a:path>
                </a:pathLst>
              </a:custGeom>
              <a:solidFill>
                <a:srgbClr val="000000"/>
              </a:solidFill>
              <a:ln w="0">
                <a:solidFill>
                  <a:srgbClr val="000000"/>
                </a:solidFill>
                <a:round/>
                <a:headEnd/>
                <a:tailEnd/>
              </a:ln>
            </p:spPr>
            <p:txBody>
              <a:bodyPr/>
              <a:lstStyle/>
              <a:p>
                <a:endParaRPr lang="en-CA"/>
              </a:p>
            </p:txBody>
          </p:sp>
          <p:sp>
            <p:nvSpPr>
              <p:cNvPr id="22933" name="Rectangle 125"/>
              <p:cNvSpPr>
                <a:spLocks noChangeArrowheads="1"/>
              </p:cNvSpPr>
              <p:nvPr/>
            </p:nvSpPr>
            <p:spPr bwMode="auto">
              <a:xfrm>
                <a:off x="2784" y="2552"/>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934" name="Freeform 126"/>
              <p:cNvSpPr>
                <a:spLocks noEditPoints="1"/>
              </p:cNvSpPr>
              <p:nvPr/>
            </p:nvSpPr>
            <p:spPr bwMode="auto">
              <a:xfrm>
                <a:off x="2932" y="2570"/>
                <a:ext cx="36" cy="62"/>
              </a:xfrm>
              <a:custGeom>
                <a:avLst/>
                <a:gdLst>
                  <a:gd name="T0" fmla="*/ 0 w 36"/>
                  <a:gd name="T1" fmla="*/ 32 h 62"/>
                  <a:gd name="T2" fmla="*/ 0 w 36"/>
                  <a:gd name="T3" fmla="*/ 22 h 62"/>
                  <a:gd name="T4" fmla="*/ 2 w 36"/>
                  <a:gd name="T5" fmla="*/ 14 h 62"/>
                  <a:gd name="T6" fmla="*/ 6 w 36"/>
                  <a:gd name="T7" fmla="*/ 8 h 62"/>
                  <a:gd name="T8" fmla="*/ 10 w 36"/>
                  <a:gd name="T9" fmla="*/ 4 h 62"/>
                  <a:gd name="T10" fmla="*/ 14 w 36"/>
                  <a:gd name="T11" fmla="*/ 2 h 62"/>
                  <a:gd name="T12" fmla="*/ 18 w 36"/>
                  <a:gd name="T13" fmla="*/ 0 h 62"/>
                  <a:gd name="T14" fmla="*/ 22 w 36"/>
                  <a:gd name="T15" fmla="*/ 2 h 62"/>
                  <a:gd name="T16" fmla="*/ 26 w 36"/>
                  <a:gd name="T17" fmla="*/ 4 h 62"/>
                  <a:gd name="T18" fmla="*/ 30 w 36"/>
                  <a:gd name="T19" fmla="*/ 8 h 62"/>
                  <a:gd name="T20" fmla="*/ 34 w 36"/>
                  <a:gd name="T21" fmla="*/ 14 h 62"/>
                  <a:gd name="T22" fmla="*/ 36 w 36"/>
                  <a:gd name="T23" fmla="*/ 22 h 62"/>
                  <a:gd name="T24" fmla="*/ 36 w 36"/>
                  <a:gd name="T25" fmla="*/ 30 h 62"/>
                  <a:gd name="T26" fmla="*/ 36 w 36"/>
                  <a:gd name="T27" fmla="*/ 40 h 62"/>
                  <a:gd name="T28" fmla="*/ 34 w 36"/>
                  <a:gd name="T29" fmla="*/ 48 h 62"/>
                  <a:gd name="T30" fmla="*/ 30 w 36"/>
                  <a:gd name="T31" fmla="*/ 54 h 62"/>
                  <a:gd name="T32" fmla="*/ 26 w 36"/>
                  <a:gd name="T33" fmla="*/ 58 h 62"/>
                  <a:gd name="T34" fmla="*/ 22 w 36"/>
                  <a:gd name="T35" fmla="*/ 60 h 62"/>
                  <a:gd name="T36" fmla="*/ 18 w 36"/>
                  <a:gd name="T37" fmla="*/ 62 h 62"/>
                  <a:gd name="T38" fmla="*/ 12 w 36"/>
                  <a:gd name="T39" fmla="*/ 60 h 62"/>
                  <a:gd name="T40" fmla="*/ 8 w 36"/>
                  <a:gd name="T41" fmla="*/ 56 h 62"/>
                  <a:gd name="T42" fmla="*/ 4 w 36"/>
                  <a:gd name="T43" fmla="*/ 52 h 62"/>
                  <a:gd name="T44" fmla="*/ 2 w 36"/>
                  <a:gd name="T45" fmla="*/ 42 h 62"/>
                  <a:gd name="T46" fmla="*/ 0 w 36"/>
                  <a:gd name="T47" fmla="*/ 32 h 62"/>
                  <a:gd name="T48" fmla="*/ 8 w 36"/>
                  <a:gd name="T49" fmla="*/ 32 h 62"/>
                  <a:gd name="T50" fmla="*/ 8 w 36"/>
                  <a:gd name="T51" fmla="*/ 44 h 62"/>
                  <a:gd name="T52" fmla="*/ 10 w 36"/>
                  <a:gd name="T53" fmla="*/ 52 h 62"/>
                  <a:gd name="T54" fmla="*/ 12 w 36"/>
                  <a:gd name="T55" fmla="*/ 56 h 62"/>
                  <a:gd name="T56" fmla="*/ 16 w 36"/>
                  <a:gd name="T57" fmla="*/ 58 h 62"/>
                  <a:gd name="T58" fmla="*/ 18 w 36"/>
                  <a:gd name="T59" fmla="*/ 58 h 62"/>
                  <a:gd name="T60" fmla="*/ 20 w 36"/>
                  <a:gd name="T61" fmla="*/ 58 h 62"/>
                  <a:gd name="T62" fmla="*/ 22 w 36"/>
                  <a:gd name="T63" fmla="*/ 56 h 62"/>
                  <a:gd name="T64" fmla="*/ 24 w 36"/>
                  <a:gd name="T65" fmla="*/ 54 h 62"/>
                  <a:gd name="T66" fmla="*/ 26 w 36"/>
                  <a:gd name="T67" fmla="*/ 50 h 62"/>
                  <a:gd name="T68" fmla="*/ 28 w 36"/>
                  <a:gd name="T69" fmla="*/ 40 h 62"/>
                  <a:gd name="T70" fmla="*/ 28 w 36"/>
                  <a:gd name="T71" fmla="*/ 28 h 62"/>
                  <a:gd name="T72" fmla="*/ 28 w 36"/>
                  <a:gd name="T73" fmla="*/ 20 h 62"/>
                  <a:gd name="T74" fmla="*/ 26 w 36"/>
                  <a:gd name="T75" fmla="*/ 12 h 62"/>
                  <a:gd name="T76" fmla="*/ 24 w 36"/>
                  <a:gd name="T77" fmla="*/ 8 h 62"/>
                  <a:gd name="T78" fmla="*/ 22 w 36"/>
                  <a:gd name="T79" fmla="*/ 6 h 62"/>
                  <a:gd name="T80" fmla="*/ 20 w 36"/>
                  <a:gd name="T81" fmla="*/ 4 h 62"/>
                  <a:gd name="T82" fmla="*/ 18 w 36"/>
                  <a:gd name="T83" fmla="*/ 4 h 62"/>
                  <a:gd name="T84" fmla="*/ 16 w 36"/>
                  <a:gd name="T85" fmla="*/ 4 h 62"/>
                  <a:gd name="T86" fmla="*/ 14 w 36"/>
                  <a:gd name="T87" fmla="*/ 6 h 62"/>
                  <a:gd name="T88" fmla="*/ 10 w 36"/>
                  <a:gd name="T89" fmla="*/ 10 h 62"/>
                  <a:gd name="T90" fmla="*/ 10 w 36"/>
                  <a:gd name="T91" fmla="*/ 18 h 62"/>
                  <a:gd name="T92" fmla="*/ 8 w 36"/>
                  <a:gd name="T93" fmla="*/ 26 h 62"/>
                  <a:gd name="T94" fmla="*/ 8 w 36"/>
                  <a:gd name="T95" fmla="*/ 32 h 6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2"/>
                  <a:gd name="T146" fmla="*/ 36 w 36"/>
                  <a:gd name="T147" fmla="*/ 62 h 6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2">
                    <a:moveTo>
                      <a:pt x="0" y="32"/>
                    </a:moveTo>
                    <a:lnTo>
                      <a:pt x="0" y="22"/>
                    </a:lnTo>
                    <a:lnTo>
                      <a:pt x="2" y="14"/>
                    </a:lnTo>
                    <a:lnTo>
                      <a:pt x="6" y="8"/>
                    </a:lnTo>
                    <a:lnTo>
                      <a:pt x="10" y="4"/>
                    </a:lnTo>
                    <a:lnTo>
                      <a:pt x="14" y="2"/>
                    </a:lnTo>
                    <a:lnTo>
                      <a:pt x="18" y="0"/>
                    </a:lnTo>
                    <a:lnTo>
                      <a:pt x="22" y="2"/>
                    </a:lnTo>
                    <a:lnTo>
                      <a:pt x="26" y="4"/>
                    </a:lnTo>
                    <a:lnTo>
                      <a:pt x="30" y="8"/>
                    </a:lnTo>
                    <a:lnTo>
                      <a:pt x="34" y="14"/>
                    </a:lnTo>
                    <a:lnTo>
                      <a:pt x="36" y="22"/>
                    </a:lnTo>
                    <a:lnTo>
                      <a:pt x="36" y="30"/>
                    </a:lnTo>
                    <a:lnTo>
                      <a:pt x="36" y="40"/>
                    </a:lnTo>
                    <a:lnTo>
                      <a:pt x="34" y="48"/>
                    </a:lnTo>
                    <a:lnTo>
                      <a:pt x="30" y="54"/>
                    </a:lnTo>
                    <a:lnTo>
                      <a:pt x="26" y="58"/>
                    </a:lnTo>
                    <a:lnTo>
                      <a:pt x="22" y="60"/>
                    </a:lnTo>
                    <a:lnTo>
                      <a:pt x="18" y="62"/>
                    </a:lnTo>
                    <a:lnTo>
                      <a:pt x="12" y="60"/>
                    </a:lnTo>
                    <a:lnTo>
                      <a:pt x="8" y="56"/>
                    </a:lnTo>
                    <a:lnTo>
                      <a:pt x="4" y="52"/>
                    </a:lnTo>
                    <a:lnTo>
                      <a:pt x="2" y="42"/>
                    </a:lnTo>
                    <a:lnTo>
                      <a:pt x="0" y="32"/>
                    </a:lnTo>
                    <a:close/>
                    <a:moveTo>
                      <a:pt x="8" y="32"/>
                    </a:moveTo>
                    <a:lnTo>
                      <a:pt x="8" y="44"/>
                    </a:lnTo>
                    <a:lnTo>
                      <a:pt x="10" y="52"/>
                    </a:lnTo>
                    <a:lnTo>
                      <a:pt x="12" y="56"/>
                    </a:lnTo>
                    <a:lnTo>
                      <a:pt x="16" y="58"/>
                    </a:lnTo>
                    <a:lnTo>
                      <a:pt x="18" y="58"/>
                    </a:lnTo>
                    <a:lnTo>
                      <a:pt x="20" y="58"/>
                    </a:lnTo>
                    <a:lnTo>
                      <a:pt x="22" y="56"/>
                    </a:lnTo>
                    <a:lnTo>
                      <a:pt x="24" y="54"/>
                    </a:lnTo>
                    <a:lnTo>
                      <a:pt x="26" y="50"/>
                    </a:lnTo>
                    <a:lnTo>
                      <a:pt x="28" y="40"/>
                    </a:lnTo>
                    <a:lnTo>
                      <a:pt x="28" y="28"/>
                    </a:lnTo>
                    <a:lnTo>
                      <a:pt x="28" y="20"/>
                    </a:lnTo>
                    <a:lnTo>
                      <a:pt x="26" y="12"/>
                    </a:lnTo>
                    <a:lnTo>
                      <a:pt x="24" y="8"/>
                    </a:lnTo>
                    <a:lnTo>
                      <a:pt x="22" y="6"/>
                    </a:lnTo>
                    <a:lnTo>
                      <a:pt x="20" y="4"/>
                    </a:lnTo>
                    <a:lnTo>
                      <a:pt x="18" y="4"/>
                    </a:lnTo>
                    <a:lnTo>
                      <a:pt x="16" y="4"/>
                    </a:lnTo>
                    <a:lnTo>
                      <a:pt x="14" y="6"/>
                    </a:lnTo>
                    <a:lnTo>
                      <a:pt x="10" y="10"/>
                    </a:lnTo>
                    <a:lnTo>
                      <a:pt x="10" y="18"/>
                    </a:lnTo>
                    <a:lnTo>
                      <a:pt x="8" y="26"/>
                    </a:lnTo>
                    <a:lnTo>
                      <a:pt x="8" y="32"/>
                    </a:lnTo>
                    <a:close/>
                  </a:path>
                </a:pathLst>
              </a:custGeom>
              <a:solidFill>
                <a:srgbClr val="000000"/>
              </a:solidFill>
              <a:ln w="0">
                <a:solidFill>
                  <a:srgbClr val="000000"/>
                </a:solidFill>
                <a:round/>
                <a:headEnd/>
                <a:tailEnd/>
              </a:ln>
            </p:spPr>
            <p:txBody>
              <a:bodyPr/>
              <a:lstStyle/>
              <a:p>
                <a:endParaRPr lang="en-CA"/>
              </a:p>
            </p:txBody>
          </p:sp>
          <p:sp>
            <p:nvSpPr>
              <p:cNvPr id="22935" name="Rectangle 127"/>
              <p:cNvSpPr>
                <a:spLocks noChangeArrowheads="1"/>
              </p:cNvSpPr>
              <p:nvPr/>
            </p:nvSpPr>
            <p:spPr bwMode="auto">
              <a:xfrm>
                <a:off x="3080" y="2552"/>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936" name="Freeform 128"/>
              <p:cNvSpPr>
                <a:spLocks/>
              </p:cNvSpPr>
              <p:nvPr/>
            </p:nvSpPr>
            <p:spPr bwMode="auto">
              <a:xfrm>
                <a:off x="3232" y="2570"/>
                <a:ext cx="24" cy="60"/>
              </a:xfrm>
              <a:custGeom>
                <a:avLst/>
                <a:gdLst>
                  <a:gd name="T0" fmla="*/ 0 w 24"/>
                  <a:gd name="T1" fmla="*/ 8 h 60"/>
                  <a:gd name="T2" fmla="*/ 14 w 24"/>
                  <a:gd name="T3" fmla="*/ 0 h 60"/>
                  <a:gd name="T4" fmla="*/ 16 w 24"/>
                  <a:gd name="T5" fmla="*/ 0 h 60"/>
                  <a:gd name="T6" fmla="*/ 16 w 24"/>
                  <a:gd name="T7" fmla="*/ 50 h 60"/>
                  <a:gd name="T8" fmla="*/ 16 w 24"/>
                  <a:gd name="T9" fmla="*/ 54 h 60"/>
                  <a:gd name="T10" fmla="*/ 16 w 24"/>
                  <a:gd name="T11" fmla="*/ 56 h 60"/>
                  <a:gd name="T12" fmla="*/ 18 w 24"/>
                  <a:gd name="T13" fmla="*/ 58 h 60"/>
                  <a:gd name="T14" fmla="*/ 18 w 24"/>
                  <a:gd name="T15" fmla="*/ 58 h 60"/>
                  <a:gd name="T16" fmla="*/ 20 w 24"/>
                  <a:gd name="T17" fmla="*/ 60 h 60"/>
                  <a:gd name="T18" fmla="*/ 24 w 24"/>
                  <a:gd name="T19" fmla="*/ 60 h 60"/>
                  <a:gd name="T20" fmla="*/ 24 w 24"/>
                  <a:gd name="T21" fmla="*/ 60 h 60"/>
                  <a:gd name="T22" fmla="*/ 2 w 24"/>
                  <a:gd name="T23" fmla="*/ 60 h 60"/>
                  <a:gd name="T24" fmla="*/ 2 w 24"/>
                  <a:gd name="T25" fmla="*/ 60 h 60"/>
                  <a:gd name="T26" fmla="*/ 4 w 24"/>
                  <a:gd name="T27" fmla="*/ 60 h 60"/>
                  <a:gd name="T28" fmla="*/ 6 w 24"/>
                  <a:gd name="T29" fmla="*/ 58 h 60"/>
                  <a:gd name="T30" fmla="*/ 8 w 24"/>
                  <a:gd name="T31" fmla="*/ 58 h 60"/>
                  <a:gd name="T32" fmla="*/ 8 w 24"/>
                  <a:gd name="T33" fmla="*/ 56 h 60"/>
                  <a:gd name="T34" fmla="*/ 8 w 24"/>
                  <a:gd name="T35" fmla="*/ 54 h 60"/>
                  <a:gd name="T36" fmla="*/ 8 w 24"/>
                  <a:gd name="T37" fmla="*/ 50 h 60"/>
                  <a:gd name="T38" fmla="*/ 8 w 24"/>
                  <a:gd name="T39" fmla="*/ 18 h 60"/>
                  <a:gd name="T40" fmla="*/ 8 w 24"/>
                  <a:gd name="T41" fmla="*/ 12 h 60"/>
                  <a:gd name="T42" fmla="*/ 8 w 24"/>
                  <a:gd name="T43" fmla="*/ 10 h 60"/>
                  <a:gd name="T44" fmla="*/ 8 w 24"/>
                  <a:gd name="T45" fmla="*/ 8 h 60"/>
                  <a:gd name="T46" fmla="*/ 8 w 24"/>
                  <a:gd name="T47" fmla="*/ 8 h 60"/>
                  <a:gd name="T48" fmla="*/ 6 w 24"/>
                  <a:gd name="T49" fmla="*/ 8 h 60"/>
                  <a:gd name="T50" fmla="*/ 6 w 24"/>
                  <a:gd name="T51" fmla="*/ 6 h 60"/>
                  <a:gd name="T52" fmla="*/ 4 w 24"/>
                  <a:gd name="T53" fmla="*/ 8 h 60"/>
                  <a:gd name="T54" fmla="*/ 2 w 24"/>
                  <a:gd name="T55" fmla="*/ 8 h 60"/>
                  <a:gd name="T56" fmla="*/ 0 w 24"/>
                  <a:gd name="T57" fmla="*/ 8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4"/>
                  <a:gd name="T88" fmla="*/ 0 h 60"/>
                  <a:gd name="T89" fmla="*/ 24 w 24"/>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4" h="60">
                    <a:moveTo>
                      <a:pt x="0" y="8"/>
                    </a:moveTo>
                    <a:lnTo>
                      <a:pt x="14" y="0"/>
                    </a:lnTo>
                    <a:lnTo>
                      <a:pt x="16" y="0"/>
                    </a:lnTo>
                    <a:lnTo>
                      <a:pt x="16" y="50"/>
                    </a:lnTo>
                    <a:lnTo>
                      <a:pt x="16" y="54"/>
                    </a:lnTo>
                    <a:lnTo>
                      <a:pt x="16" y="56"/>
                    </a:lnTo>
                    <a:lnTo>
                      <a:pt x="18" y="58"/>
                    </a:lnTo>
                    <a:lnTo>
                      <a:pt x="20" y="60"/>
                    </a:lnTo>
                    <a:lnTo>
                      <a:pt x="24" y="60"/>
                    </a:lnTo>
                    <a:lnTo>
                      <a:pt x="2" y="60"/>
                    </a:lnTo>
                    <a:lnTo>
                      <a:pt x="4" y="60"/>
                    </a:lnTo>
                    <a:lnTo>
                      <a:pt x="6" y="58"/>
                    </a:lnTo>
                    <a:lnTo>
                      <a:pt x="8" y="58"/>
                    </a:lnTo>
                    <a:lnTo>
                      <a:pt x="8" y="56"/>
                    </a:lnTo>
                    <a:lnTo>
                      <a:pt x="8" y="54"/>
                    </a:lnTo>
                    <a:lnTo>
                      <a:pt x="8" y="50"/>
                    </a:lnTo>
                    <a:lnTo>
                      <a:pt x="8" y="18"/>
                    </a:lnTo>
                    <a:lnTo>
                      <a:pt x="8" y="12"/>
                    </a:lnTo>
                    <a:lnTo>
                      <a:pt x="8" y="10"/>
                    </a:lnTo>
                    <a:lnTo>
                      <a:pt x="8" y="8"/>
                    </a:lnTo>
                    <a:lnTo>
                      <a:pt x="6" y="8"/>
                    </a:lnTo>
                    <a:lnTo>
                      <a:pt x="6" y="6"/>
                    </a:lnTo>
                    <a:lnTo>
                      <a:pt x="4" y="8"/>
                    </a:lnTo>
                    <a:lnTo>
                      <a:pt x="2" y="8"/>
                    </a:lnTo>
                    <a:lnTo>
                      <a:pt x="0" y="8"/>
                    </a:lnTo>
                    <a:close/>
                  </a:path>
                </a:pathLst>
              </a:custGeom>
              <a:solidFill>
                <a:srgbClr val="000000"/>
              </a:solidFill>
              <a:ln w="0">
                <a:solidFill>
                  <a:srgbClr val="000000"/>
                </a:solidFill>
                <a:round/>
                <a:headEnd/>
                <a:tailEnd/>
              </a:ln>
            </p:spPr>
            <p:txBody>
              <a:bodyPr/>
              <a:lstStyle/>
              <a:p>
                <a:endParaRPr lang="en-CA"/>
              </a:p>
            </p:txBody>
          </p:sp>
          <p:sp>
            <p:nvSpPr>
              <p:cNvPr id="22937" name="Freeform 129"/>
              <p:cNvSpPr>
                <a:spLocks noEditPoints="1"/>
              </p:cNvSpPr>
              <p:nvPr/>
            </p:nvSpPr>
            <p:spPr bwMode="auto">
              <a:xfrm>
                <a:off x="3270" y="2570"/>
                <a:ext cx="36" cy="62"/>
              </a:xfrm>
              <a:custGeom>
                <a:avLst/>
                <a:gdLst>
                  <a:gd name="T0" fmla="*/ 0 w 36"/>
                  <a:gd name="T1" fmla="*/ 62 h 62"/>
                  <a:gd name="T2" fmla="*/ 0 w 36"/>
                  <a:gd name="T3" fmla="*/ 60 h 62"/>
                  <a:gd name="T4" fmla="*/ 6 w 36"/>
                  <a:gd name="T5" fmla="*/ 60 h 62"/>
                  <a:gd name="T6" fmla="*/ 12 w 36"/>
                  <a:gd name="T7" fmla="*/ 58 h 62"/>
                  <a:gd name="T8" fmla="*/ 16 w 36"/>
                  <a:gd name="T9" fmla="*/ 54 h 62"/>
                  <a:gd name="T10" fmla="*/ 20 w 36"/>
                  <a:gd name="T11" fmla="*/ 48 h 62"/>
                  <a:gd name="T12" fmla="*/ 24 w 36"/>
                  <a:gd name="T13" fmla="*/ 42 h 62"/>
                  <a:gd name="T14" fmla="*/ 26 w 36"/>
                  <a:gd name="T15" fmla="*/ 34 h 62"/>
                  <a:gd name="T16" fmla="*/ 20 w 36"/>
                  <a:gd name="T17" fmla="*/ 38 h 62"/>
                  <a:gd name="T18" fmla="*/ 14 w 36"/>
                  <a:gd name="T19" fmla="*/ 38 h 62"/>
                  <a:gd name="T20" fmla="*/ 10 w 36"/>
                  <a:gd name="T21" fmla="*/ 38 h 62"/>
                  <a:gd name="T22" fmla="*/ 4 w 36"/>
                  <a:gd name="T23" fmla="*/ 34 h 62"/>
                  <a:gd name="T24" fmla="*/ 2 w 36"/>
                  <a:gd name="T25" fmla="*/ 28 h 62"/>
                  <a:gd name="T26" fmla="*/ 0 w 36"/>
                  <a:gd name="T27" fmla="*/ 22 h 62"/>
                  <a:gd name="T28" fmla="*/ 2 w 36"/>
                  <a:gd name="T29" fmla="*/ 14 h 62"/>
                  <a:gd name="T30" fmla="*/ 4 w 36"/>
                  <a:gd name="T31" fmla="*/ 8 h 62"/>
                  <a:gd name="T32" fmla="*/ 8 w 36"/>
                  <a:gd name="T33" fmla="*/ 4 h 62"/>
                  <a:gd name="T34" fmla="*/ 12 w 36"/>
                  <a:gd name="T35" fmla="*/ 2 h 62"/>
                  <a:gd name="T36" fmla="*/ 18 w 36"/>
                  <a:gd name="T37" fmla="*/ 0 h 62"/>
                  <a:gd name="T38" fmla="*/ 24 w 36"/>
                  <a:gd name="T39" fmla="*/ 2 h 62"/>
                  <a:gd name="T40" fmla="*/ 30 w 36"/>
                  <a:gd name="T41" fmla="*/ 6 h 62"/>
                  <a:gd name="T42" fmla="*/ 34 w 36"/>
                  <a:gd name="T43" fmla="*/ 12 h 62"/>
                  <a:gd name="T44" fmla="*/ 36 w 36"/>
                  <a:gd name="T45" fmla="*/ 18 h 62"/>
                  <a:gd name="T46" fmla="*/ 36 w 36"/>
                  <a:gd name="T47" fmla="*/ 24 h 62"/>
                  <a:gd name="T48" fmla="*/ 36 w 36"/>
                  <a:gd name="T49" fmla="*/ 34 h 62"/>
                  <a:gd name="T50" fmla="*/ 32 w 36"/>
                  <a:gd name="T51" fmla="*/ 42 h 62"/>
                  <a:gd name="T52" fmla="*/ 26 w 36"/>
                  <a:gd name="T53" fmla="*/ 50 h 62"/>
                  <a:gd name="T54" fmla="*/ 18 w 36"/>
                  <a:gd name="T55" fmla="*/ 56 h 62"/>
                  <a:gd name="T56" fmla="*/ 12 w 36"/>
                  <a:gd name="T57" fmla="*/ 60 h 62"/>
                  <a:gd name="T58" fmla="*/ 4 w 36"/>
                  <a:gd name="T59" fmla="*/ 62 h 62"/>
                  <a:gd name="T60" fmla="*/ 0 w 36"/>
                  <a:gd name="T61" fmla="*/ 62 h 62"/>
                  <a:gd name="T62" fmla="*/ 28 w 36"/>
                  <a:gd name="T63" fmla="*/ 32 h 62"/>
                  <a:gd name="T64" fmla="*/ 28 w 36"/>
                  <a:gd name="T65" fmla="*/ 26 h 62"/>
                  <a:gd name="T66" fmla="*/ 28 w 36"/>
                  <a:gd name="T67" fmla="*/ 22 h 62"/>
                  <a:gd name="T68" fmla="*/ 28 w 36"/>
                  <a:gd name="T69" fmla="*/ 18 h 62"/>
                  <a:gd name="T70" fmla="*/ 28 w 36"/>
                  <a:gd name="T71" fmla="*/ 14 h 62"/>
                  <a:gd name="T72" fmla="*/ 26 w 36"/>
                  <a:gd name="T73" fmla="*/ 10 h 62"/>
                  <a:gd name="T74" fmla="*/ 24 w 36"/>
                  <a:gd name="T75" fmla="*/ 6 h 62"/>
                  <a:gd name="T76" fmla="*/ 20 w 36"/>
                  <a:gd name="T77" fmla="*/ 4 h 62"/>
                  <a:gd name="T78" fmla="*/ 18 w 36"/>
                  <a:gd name="T79" fmla="*/ 4 h 62"/>
                  <a:gd name="T80" fmla="*/ 14 w 36"/>
                  <a:gd name="T81" fmla="*/ 4 h 62"/>
                  <a:gd name="T82" fmla="*/ 12 w 36"/>
                  <a:gd name="T83" fmla="*/ 8 h 62"/>
                  <a:gd name="T84" fmla="*/ 8 w 36"/>
                  <a:gd name="T85" fmla="*/ 12 h 62"/>
                  <a:gd name="T86" fmla="*/ 8 w 36"/>
                  <a:gd name="T87" fmla="*/ 18 h 62"/>
                  <a:gd name="T88" fmla="*/ 10 w 36"/>
                  <a:gd name="T89" fmla="*/ 26 h 62"/>
                  <a:gd name="T90" fmla="*/ 12 w 36"/>
                  <a:gd name="T91" fmla="*/ 32 h 62"/>
                  <a:gd name="T92" fmla="*/ 14 w 36"/>
                  <a:gd name="T93" fmla="*/ 34 h 62"/>
                  <a:gd name="T94" fmla="*/ 18 w 36"/>
                  <a:gd name="T95" fmla="*/ 34 h 62"/>
                  <a:gd name="T96" fmla="*/ 20 w 36"/>
                  <a:gd name="T97" fmla="*/ 34 h 62"/>
                  <a:gd name="T98" fmla="*/ 22 w 36"/>
                  <a:gd name="T99" fmla="*/ 34 h 62"/>
                  <a:gd name="T100" fmla="*/ 26 w 36"/>
                  <a:gd name="T101" fmla="*/ 32 h 62"/>
                  <a:gd name="T102" fmla="*/ 28 w 36"/>
                  <a:gd name="T103" fmla="*/ 32 h 6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36"/>
                  <a:gd name="T157" fmla="*/ 0 h 62"/>
                  <a:gd name="T158" fmla="*/ 36 w 36"/>
                  <a:gd name="T159" fmla="*/ 62 h 62"/>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36" h="62">
                    <a:moveTo>
                      <a:pt x="0" y="62"/>
                    </a:moveTo>
                    <a:lnTo>
                      <a:pt x="0" y="60"/>
                    </a:lnTo>
                    <a:lnTo>
                      <a:pt x="6" y="60"/>
                    </a:lnTo>
                    <a:lnTo>
                      <a:pt x="12" y="58"/>
                    </a:lnTo>
                    <a:lnTo>
                      <a:pt x="16" y="54"/>
                    </a:lnTo>
                    <a:lnTo>
                      <a:pt x="20" y="48"/>
                    </a:lnTo>
                    <a:lnTo>
                      <a:pt x="24" y="42"/>
                    </a:lnTo>
                    <a:lnTo>
                      <a:pt x="26" y="34"/>
                    </a:lnTo>
                    <a:lnTo>
                      <a:pt x="20" y="38"/>
                    </a:lnTo>
                    <a:lnTo>
                      <a:pt x="14" y="38"/>
                    </a:lnTo>
                    <a:lnTo>
                      <a:pt x="10" y="38"/>
                    </a:lnTo>
                    <a:lnTo>
                      <a:pt x="4" y="34"/>
                    </a:lnTo>
                    <a:lnTo>
                      <a:pt x="2" y="28"/>
                    </a:lnTo>
                    <a:lnTo>
                      <a:pt x="0" y="22"/>
                    </a:lnTo>
                    <a:lnTo>
                      <a:pt x="2" y="14"/>
                    </a:lnTo>
                    <a:lnTo>
                      <a:pt x="4" y="8"/>
                    </a:lnTo>
                    <a:lnTo>
                      <a:pt x="8" y="4"/>
                    </a:lnTo>
                    <a:lnTo>
                      <a:pt x="12" y="2"/>
                    </a:lnTo>
                    <a:lnTo>
                      <a:pt x="18" y="0"/>
                    </a:lnTo>
                    <a:lnTo>
                      <a:pt x="24" y="2"/>
                    </a:lnTo>
                    <a:lnTo>
                      <a:pt x="30" y="6"/>
                    </a:lnTo>
                    <a:lnTo>
                      <a:pt x="34" y="12"/>
                    </a:lnTo>
                    <a:lnTo>
                      <a:pt x="36" y="18"/>
                    </a:lnTo>
                    <a:lnTo>
                      <a:pt x="36" y="24"/>
                    </a:lnTo>
                    <a:lnTo>
                      <a:pt x="36" y="34"/>
                    </a:lnTo>
                    <a:lnTo>
                      <a:pt x="32" y="42"/>
                    </a:lnTo>
                    <a:lnTo>
                      <a:pt x="26" y="50"/>
                    </a:lnTo>
                    <a:lnTo>
                      <a:pt x="18" y="56"/>
                    </a:lnTo>
                    <a:lnTo>
                      <a:pt x="12" y="60"/>
                    </a:lnTo>
                    <a:lnTo>
                      <a:pt x="4" y="62"/>
                    </a:lnTo>
                    <a:lnTo>
                      <a:pt x="0" y="62"/>
                    </a:lnTo>
                    <a:close/>
                    <a:moveTo>
                      <a:pt x="28" y="32"/>
                    </a:moveTo>
                    <a:lnTo>
                      <a:pt x="28" y="26"/>
                    </a:lnTo>
                    <a:lnTo>
                      <a:pt x="28" y="22"/>
                    </a:lnTo>
                    <a:lnTo>
                      <a:pt x="28" y="18"/>
                    </a:lnTo>
                    <a:lnTo>
                      <a:pt x="28" y="14"/>
                    </a:lnTo>
                    <a:lnTo>
                      <a:pt x="26" y="10"/>
                    </a:lnTo>
                    <a:lnTo>
                      <a:pt x="24" y="6"/>
                    </a:lnTo>
                    <a:lnTo>
                      <a:pt x="20" y="4"/>
                    </a:lnTo>
                    <a:lnTo>
                      <a:pt x="18" y="4"/>
                    </a:lnTo>
                    <a:lnTo>
                      <a:pt x="14" y="4"/>
                    </a:lnTo>
                    <a:lnTo>
                      <a:pt x="12" y="8"/>
                    </a:lnTo>
                    <a:lnTo>
                      <a:pt x="8" y="12"/>
                    </a:lnTo>
                    <a:lnTo>
                      <a:pt x="8" y="18"/>
                    </a:lnTo>
                    <a:lnTo>
                      <a:pt x="10" y="26"/>
                    </a:lnTo>
                    <a:lnTo>
                      <a:pt x="12" y="32"/>
                    </a:lnTo>
                    <a:lnTo>
                      <a:pt x="14" y="34"/>
                    </a:lnTo>
                    <a:lnTo>
                      <a:pt x="18" y="34"/>
                    </a:lnTo>
                    <a:lnTo>
                      <a:pt x="20" y="34"/>
                    </a:lnTo>
                    <a:lnTo>
                      <a:pt x="22" y="34"/>
                    </a:lnTo>
                    <a:lnTo>
                      <a:pt x="26" y="32"/>
                    </a:lnTo>
                    <a:lnTo>
                      <a:pt x="28" y="32"/>
                    </a:lnTo>
                    <a:close/>
                  </a:path>
                </a:pathLst>
              </a:custGeom>
              <a:solidFill>
                <a:srgbClr val="000000"/>
              </a:solidFill>
              <a:ln w="0">
                <a:solidFill>
                  <a:srgbClr val="000000"/>
                </a:solidFill>
                <a:round/>
                <a:headEnd/>
                <a:tailEnd/>
              </a:ln>
            </p:spPr>
            <p:txBody>
              <a:bodyPr/>
              <a:lstStyle/>
              <a:p>
                <a:endParaRPr lang="en-CA"/>
              </a:p>
            </p:txBody>
          </p:sp>
          <p:sp>
            <p:nvSpPr>
              <p:cNvPr id="22938" name="Rectangle 130"/>
              <p:cNvSpPr>
                <a:spLocks noChangeArrowheads="1"/>
              </p:cNvSpPr>
              <p:nvPr/>
            </p:nvSpPr>
            <p:spPr bwMode="auto">
              <a:xfrm>
                <a:off x="3528" y="2552"/>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939" name="Freeform 131"/>
              <p:cNvSpPr>
                <a:spLocks/>
              </p:cNvSpPr>
              <p:nvPr/>
            </p:nvSpPr>
            <p:spPr bwMode="auto">
              <a:xfrm>
                <a:off x="3670" y="2570"/>
                <a:ext cx="38" cy="60"/>
              </a:xfrm>
              <a:custGeom>
                <a:avLst/>
                <a:gdLst>
                  <a:gd name="T0" fmla="*/ 38 w 38"/>
                  <a:gd name="T1" fmla="*/ 50 h 60"/>
                  <a:gd name="T2" fmla="*/ 34 w 38"/>
                  <a:gd name="T3" fmla="*/ 60 h 60"/>
                  <a:gd name="T4" fmla="*/ 0 w 38"/>
                  <a:gd name="T5" fmla="*/ 60 h 60"/>
                  <a:gd name="T6" fmla="*/ 0 w 38"/>
                  <a:gd name="T7" fmla="*/ 58 h 60"/>
                  <a:gd name="T8" fmla="*/ 8 w 38"/>
                  <a:gd name="T9" fmla="*/ 50 h 60"/>
                  <a:gd name="T10" fmla="*/ 16 w 38"/>
                  <a:gd name="T11" fmla="*/ 42 h 60"/>
                  <a:gd name="T12" fmla="*/ 20 w 38"/>
                  <a:gd name="T13" fmla="*/ 36 h 60"/>
                  <a:gd name="T14" fmla="*/ 26 w 38"/>
                  <a:gd name="T15" fmla="*/ 28 h 60"/>
                  <a:gd name="T16" fmla="*/ 26 w 38"/>
                  <a:gd name="T17" fmla="*/ 20 h 60"/>
                  <a:gd name="T18" fmla="*/ 26 w 38"/>
                  <a:gd name="T19" fmla="*/ 16 h 60"/>
                  <a:gd name="T20" fmla="*/ 24 w 38"/>
                  <a:gd name="T21" fmla="*/ 10 h 60"/>
                  <a:gd name="T22" fmla="*/ 20 w 38"/>
                  <a:gd name="T23" fmla="*/ 8 h 60"/>
                  <a:gd name="T24" fmla="*/ 14 w 38"/>
                  <a:gd name="T25" fmla="*/ 8 h 60"/>
                  <a:gd name="T26" fmla="*/ 10 w 38"/>
                  <a:gd name="T27" fmla="*/ 8 h 60"/>
                  <a:gd name="T28" fmla="*/ 6 w 38"/>
                  <a:gd name="T29" fmla="*/ 10 h 60"/>
                  <a:gd name="T30" fmla="*/ 4 w 38"/>
                  <a:gd name="T31" fmla="*/ 14 h 60"/>
                  <a:gd name="T32" fmla="*/ 2 w 38"/>
                  <a:gd name="T33" fmla="*/ 18 h 60"/>
                  <a:gd name="T34" fmla="*/ 0 w 38"/>
                  <a:gd name="T35" fmla="*/ 18 h 60"/>
                  <a:gd name="T36" fmla="*/ 2 w 38"/>
                  <a:gd name="T37" fmla="*/ 10 h 60"/>
                  <a:gd name="T38" fmla="*/ 6 w 38"/>
                  <a:gd name="T39" fmla="*/ 6 h 60"/>
                  <a:gd name="T40" fmla="*/ 10 w 38"/>
                  <a:gd name="T41" fmla="*/ 2 h 60"/>
                  <a:gd name="T42" fmla="*/ 18 w 38"/>
                  <a:gd name="T43" fmla="*/ 0 h 60"/>
                  <a:gd name="T44" fmla="*/ 24 w 38"/>
                  <a:gd name="T45" fmla="*/ 2 h 60"/>
                  <a:gd name="T46" fmla="*/ 30 w 38"/>
                  <a:gd name="T47" fmla="*/ 6 h 60"/>
                  <a:gd name="T48" fmla="*/ 32 w 38"/>
                  <a:gd name="T49" fmla="*/ 10 h 60"/>
                  <a:gd name="T50" fmla="*/ 34 w 38"/>
                  <a:gd name="T51" fmla="*/ 16 h 60"/>
                  <a:gd name="T52" fmla="*/ 34 w 38"/>
                  <a:gd name="T53" fmla="*/ 20 h 60"/>
                  <a:gd name="T54" fmla="*/ 32 w 38"/>
                  <a:gd name="T55" fmla="*/ 26 h 60"/>
                  <a:gd name="T56" fmla="*/ 28 w 38"/>
                  <a:gd name="T57" fmla="*/ 32 h 60"/>
                  <a:gd name="T58" fmla="*/ 22 w 38"/>
                  <a:gd name="T59" fmla="*/ 40 h 60"/>
                  <a:gd name="T60" fmla="*/ 16 w 38"/>
                  <a:gd name="T61" fmla="*/ 46 h 60"/>
                  <a:gd name="T62" fmla="*/ 10 w 38"/>
                  <a:gd name="T63" fmla="*/ 52 h 60"/>
                  <a:gd name="T64" fmla="*/ 8 w 38"/>
                  <a:gd name="T65" fmla="*/ 54 h 60"/>
                  <a:gd name="T66" fmla="*/ 22 w 38"/>
                  <a:gd name="T67" fmla="*/ 54 h 60"/>
                  <a:gd name="T68" fmla="*/ 26 w 38"/>
                  <a:gd name="T69" fmla="*/ 54 h 60"/>
                  <a:gd name="T70" fmla="*/ 30 w 38"/>
                  <a:gd name="T71" fmla="*/ 54 h 60"/>
                  <a:gd name="T72" fmla="*/ 32 w 38"/>
                  <a:gd name="T73" fmla="*/ 52 h 60"/>
                  <a:gd name="T74" fmla="*/ 34 w 38"/>
                  <a:gd name="T75" fmla="*/ 52 h 60"/>
                  <a:gd name="T76" fmla="*/ 34 w 38"/>
                  <a:gd name="T77" fmla="*/ 50 h 60"/>
                  <a:gd name="T78" fmla="*/ 36 w 38"/>
                  <a:gd name="T79" fmla="*/ 50 h 60"/>
                  <a:gd name="T80" fmla="*/ 38 w 38"/>
                  <a:gd name="T81" fmla="*/ 50 h 6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8"/>
                  <a:gd name="T124" fmla="*/ 0 h 60"/>
                  <a:gd name="T125" fmla="*/ 38 w 38"/>
                  <a:gd name="T126" fmla="*/ 60 h 6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8" h="60">
                    <a:moveTo>
                      <a:pt x="38" y="50"/>
                    </a:moveTo>
                    <a:lnTo>
                      <a:pt x="34" y="60"/>
                    </a:lnTo>
                    <a:lnTo>
                      <a:pt x="0" y="60"/>
                    </a:lnTo>
                    <a:lnTo>
                      <a:pt x="0" y="58"/>
                    </a:lnTo>
                    <a:lnTo>
                      <a:pt x="8" y="50"/>
                    </a:lnTo>
                    <a:lnTo>
                      <a:pt x="16" y="42"/>
                    </a:lnTo>
                    <a:lnTo>
                      <a:pt x="20" y="36"/>
                    </a:lnTo>
                    <a:lnTo>
                      <a:pt x="26" y="28"/>
                    </a:lnTo>
                    <a:lnTo>
                      <a:pt x="26" y="20"/>
                    </a:lnTo>
                    <a:lnTo>
                      <a:pt x="26" y="16"/>
                    </a:lnTo>
                    <a:lnTo>
                      <a:pt x="24" y="10"/>
                    </a:lnTo>
                    <a:lnTo>
                      <a:pt x="20" y="8"/>
                    </a:lnTo>
                    <a:lnTo>
                      <a:pt x="14" y="8"/>
                    </a:lnTo>
                    <a:lnTo>
                      <a:pt x="10" y="8"/>
                    </a:lnTo>
                    <a:lnTo>
                      <a:pt x="6" y="10"/>
                    </a:lnTo>
                    <a:lnTo>
                      <a:pt x="4" y="14"/>
                    </a:lnTo>
                    <a:lnTo>
                      <a:pt x="2" y="18"/>
                    </a:lnTo>
                    <a:lnTo>
                      <a:pt x="0" y="18"/>
                    </a:lnTo>
                    <a:lnTo>
                      <a:pt x="2" y="10"/>
                    </a:lnTo>
                    <a:lnTo>
                      <a:pt x="6" y="6"/>
                    </a:lnTo>
                    <a:lnTo>
                      <a:pt x="10" y="2"/>
                    </a:lnTo>
                    <a:lnTo>
                      <a:pt x="18" y="0"/>
                    </a:lnTo>
                    <a:lnTo>
                      <a:pt x="24" y="2"/>
                    </a:lnTo>
                    <a:lnTo>
                      <a:pt x="30" y="6"/>
                    </a:lnTo>
                    <a:lnTo>
                      <a:pt x="32" y="10"/>
                    </a:lnTo>
                    <a:lnTo>
                      <a:pt x="34" y="16"/>
                    </a:lnTo>
                    <a:lnTo>
                      <a:pt x="34" y="20"/>
                    </a:lnTo>
                    <a:lnTo>
                      <a:pt x="32" y="26"/>
                    </a:lnTo>
                    <a:lnTo>
                      <a:pt x="28" y="32"/>
                    </a:lnTo>
                    <a:lnTo>
                      <a:pt x="22" y="40"/>
                    </a:lnTo>
                    <a:lnTo>
                      <a:pt x="16" y="46"/>
                    </a:lnTo>
                    <a:lnTo>
                      <a:pt x="10" y="52"/>
                    </a:lnTo>
                    <a:lnTo>
                      <a:pt x="8" y="54"/>
                    </a:lnTo>
                    <a:lnTo>
                      <a:pt x="22" y="54"/>
                    </a:lnTo>
                    <a:lnTo>
                      <a:pt x="26" y="54"/>
                    </a:lnTo>
                    <a:lnTo>
                      <a:pt x="30" y="54"/>
                    </a:lnTo>
                    <a:lnTo>
                      <a:pt x="32" y="52"/>
                    </a:lnTo>
                    <a:lnTo>
                      <a:pt x="34" y="52"/>
                    </a:lnTo>
                    <a:lnTo>
                      <a:pt x="34" y="50"/>
                    </a:lnTo>
                    <a:lnTo>
                      <a:pt x="36" y="50"/>
                    </a:lnTo>
                    <a:lnTo>
                      <a:pt x="38" y="50"/>
                    </a:lnTo>
                    <a:close/>
                  </a:path>
                </a:pathLst>
              </a:custGeom>
              <a:solidFill>
                <a:srgbClr val="000000"/>
              </a:solidFill>
              <a:ln w="0">
                <a:solidFill>
                  <a:srgbClr val="000000"/>
                </a:solidFill>
                <a:round/>
                <a:headEnd/>
                <a:tailEnd/>
              </a:ln>
            </p:spPr>
            <p:txBody>
              <a:bodyPr/>
              <a:lstStyle/>
              <a:p>
                <a:endParaRPr lang="en-CA"/>
              </a:p>
            </p:txBody>
          </p:sp>
          <p:sp>
            <p:nvSpPr>
              <p:cNvPr id="22940" name="Rectangle 132"/>
              <p:cNvSpPr>
                <a:spLocks noChangeArrowheads="1"/>
              </p:cNvSpPr>
              <p:nvPr/>
            </p:nvSpPr>
            <p:spPr bwMode="auto">
              <a:xfrm>
                <a:off x="3848" y="2552"/>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941" name="Freeform 133"/>
              <p:cNvSpPr>
                <a:spLocks/>
              </p:cNvSpPr>
              <p:nvPr/>
            </p:nvSpPr>
            <p:spPr bwMode="auto">
              <a:xfrm>
                <a:off x="3996" y="2572"/>
                <a:ext cx="32" cy="60"/>
              </a:xfrm>
              <a:custGeom>
                <a:avLst/>
                <a:gdLst>
                  <a:gd name="T0" fmla="*/ 32 w 32"/>
                  <a:gd name="T1" fmla="*/ 0 h 60"/>
                  <a:gd name="T2" fmla="*/ 28 w 32"/>
                  <a:gd name="T3" fmla="*/ 8 h 60"/>
                  <a:gd name="T4" fmla="*/ 12 w 32"/>
                  <a:gd name="T5" fmla="*/ 8 h 60"/>
                  <a:gd name="T6" fmla="*/ 8 w 32"/>
                  <a:gd name="T7" fmla="*/ 16 h 60"/>
                  <a:gd name="T8" fmla="*/ 14 w 32"/>
                  <a:gd name="T9" fmla="*/ 16 h 60"/>
                  <a:gd name="T10" fmla="*/ 20 w 32"/>
                  <a:gd name="T11" fmla="*/ 20 h 60"/>
                  <a:gd name="T12" fmla="*/ 26 w 32"/>
                  <a:gd name="T13" fmla="*/ 24 h 60"/>
                  <a:gd name="T14" fmla="*/ 30 w 32"/>
                  <a:gd name="T15" fmla="*/ 30 h 60"/>
                  <a:gd name="T16" fmla="*/ 32 w 32"/>
                  <a:gd name="T17" fmla="*/ 38 h 60"/>
                  <a:gd name="T18" fmla="*/ 30 w 32"/>
                  <a:gd name="T19" fmla="*/ 42 h 60"/>
                  <a:gd name="T20" fmla="*/ 30 w 32"/>
                  <a:gd name="T21" fmla="*/ 46 h 60"/>
                  <a:gd name="T22" fmla="*/ 28 w 32"/>
                  <a:gd name="T23" fmla="*/ 50 h 60"/>
                  <a:gd name="T24" fmla="*/ 24 w 32"/>
                  <a:gd name="T25" fmla="*/ 52 h 60"/>
                  <a:gd name="T26" fmla="*/ 22 w 32"/>
                  <a:gd name="T27" fmla="*/ 54 h 60"/>
                  <a:gd name="T28" fmla="*/ 18 w 32"/>
                  <a:gd name="T29" fmla="*/ 56 h 60"/>
                  <a:gd name="T30" fmla="*/ 14 w 32"/>
                  <a:gd name="T31" fmla="*/ 58 h 60"/>
                  <a:gd name="T32" fmla="*/ 8 w 32"/>
                  <a:gd name="T33" fmla="*/ 60 h 60"/>
                  <a:gd name="T34" fmla="*/ 4 w 32"/>
                  <a:gd name="T35" fmla="*/ 58 h 60"/>
                  <a:gd name="T36" fmla="*/ 2 w 32"/>
                  <a:gd name="T37" fmla="*/ 58 h 60"/>
                  <a:gd name="T38" fmla="*/ 0 w 32"/>
                  <a:gd name="T39" fmla="*/ 56 h 60"/>
                  <a:gd name="T40" fmla="*/ 0 w 32"/>
                  <a:gd name="T41" fmla="*/ 54 h 60"/>
                  <a:gd name="T42" fmla="*/ 0 w 32"/>
                  <a:gd name="T43" fmla="*/ 52 h 60"/>
                  <a:gd name="T44" fmla="*/ 0 w 32"/>
                  <a:gd name="T45" fmla="*/ 52 h 60"/>
                  <a:gd name="T46" fmla="*/ 2 w 32"/>
                  <a:gd name="T47" fmla="*/ 50 h 60"/>
                  <a:gd name="T48" fmla="*/ 2 w 32"/>
                  <a:gd name="T49" fmla="*/ 50 h 60"/>
                  <a:gd name="T50" fmla="*/ 4 w 32"/>
                  <a:gd name="T51" fmla="*/ 50 h 60"/>
                  <a:gd name="T52" fmla="*/ 4 w 32"/>
                  <a:gd name="T53" fmla="*/ 50 h 60"/>
                  <a:gd name="T54" fmla="*/ 6 w 32"/>
                  <a:gd name="T55" fmla="*/ 52 h 60"/>
                  <a:gd name="T56" fmla="*/ 8 w 32"/>
                  <a:gd name="T57" fmla="*/ 52 h 60"/>
                  <a:gd name="T58" fmla="*/ 10 w 32"/>
                  <a:gd name="T59" fmla="*/ 54 h 60"/>
                  <a:gd name="T60" fmla="*/ 14 w 32"/>
                  <a:gd name="T61" fmla="*/ 54 h 60"/>
                  <a:gd name="T62" fmla="*/ 18 w 32"/>
                  <a:gd name="T63" fmla="*/ 54 h 60"/>
                  <a:gd name="T64" fmla="*/ 22 w 32"/>
                  <a:gd name="T65" fmla="*/ 50 h 60"/>
                  <a:gd name="T66" fmla="*/ 24 w 32"/>
                  <a:gd name="T67" fmla="*/ 46 h 60"/>
                  <a:gd name="T68" fmla="*/ 26 w 32"/>
                  <a:gd name="T69" fmla="*/ 42 h 60"/>
                  <a:gd name="T70" fmla="*/ 24 w 32"/>
                  <a:gd name="T71" fmla="*/ 36 h 60"/>
                  <a:gd name="T72" fmla="*/ 22 w 32"/>
                  <a:gd name="T73" fmla="*/ 32 h 60"/>
                  <a:gd name="T74" fmla="*/ 18 w 32"/>
                  <a:gd name="T75" fmla="*/ 28 h 60"/>
                  <a:gd name="T76" fmla="*/ 14 w 32"/>
                  <a:gd name="T77" fmla="*/ 24 h 60"/>
                  <a:gd name="T78" fmla="*/ 8 w 32"/>
                  <a:gd name="T79" fmla="*/ 24 h 60"/>
                  <a:gd name="T80" fmla="*/ 0 w 32"/>
                  <a:gd name="T81" fmla="*/ 22 h 60"/>
                  <a:gd name="T82" fmla="*/ 12 w 32"/>
                  <a:gd name="T83" fmla="*/ 0 h 60"/>
                  <a:gd name="T84" fmla="*/ 32 w 32"/>
                  <a:gd name="T85" fmla="*/ 0 h 6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2"/>
                  <a:gd name="T130" fmla="*/ 0 h 60"/>
                  <a:gd name="T131" fmla="*/ 32 w 32"/>
                  <a:gd name="T132" fmla="*/ 60 h 60"/>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2" h="60">
                    <a:moveTo>
                      <a:pt x="32" y="0"/>
                    </a:moveTo>
                    <a:lnTo>
                      <a:pt x="28" y="8"/>
                    </a:lnTo>
                    <a:lnTo>
                      <a:pt x="12" y="8"/>
                    </a:lnTo>
                    <a:lnTo>
                      <a:pt x="8" y="16"/>
                    </a:lnTo>
                    <a:lnTo>
                      <a:pt x="14" y="16"/>
                    </a:lnTo>
                    <a:lnTo>
                      <a:pt x="20" y="20"/>
                    </a:lnTo>
                    <a:lnTo>
                      <a:pt x="26" y="24"/>
                    </a:lnTo>
                    <a:lnTo>
                      <a:pt x="30" y="30"/>
                    </a:lnTo>
                    <a:lnTo>
                      <a:pt x="32" y="38"/>
                    </a:lnTo>
                    <a:lnTo>
                      <a:pt x="30" y="42"/>
                    </a:lnTo>
                    <a:lnTo>
                      <a:pt x="30" y="46"/>
                    </a:lnTo>
                    <a:lnTo>
                      <a:pt x="28" y="50"/>
                    </a:lnTo>
                    <a:lnTo>
                      <a:pt x="24" y="52"/>
                    </a:lnTo>
                    <a:lnTo>
                      <a:pt x="22" y="54"/>
                    </a:lnTo>
                    <a:lnTo>
                      <a:pt x="18" y="56"/>
                    </a:lnTo>
                    <a:lnTo>
                      <a:pt x="14" y="58"/>
                    </a:lnTo>
                    <a:lnTo>
                      <a:pt x="8" y="60"/>
                    </a:lnTo>
                    <a:lnTo>
                      <a:pt x="4" y="58"/>
                    </a:lnTo>
                    <a:lnTo>
                      <a:pt x="2" y="58"/>
                    </a:lnTo>
                    <a:lnTo>
                      <a:pt x="0" y="56"/>
                    </a:lnTo>
                    <a:lnTo>
                      <a:pt x="0" y="54"/>
                    </a:lnTo>
                    <a:lnTo>
                      <a:pt x="0" y="52"/>
                    </a:lnTo>
                    <a:lnTo>
                      <a:pt x="2" y="50"/>
                    </a:lnTo>
                    <a:lnTo>
                      <a:pt x="4" y="50"/>
                    </a:lnTo>
                    <a:lnTo>
                      <a:pt x="6" y="52"/>
                    </a:lnTo>
                    <a:lnTo>
                      <a:pt x="8" y="52"/>
                    </a:lnTo>
                    <a:lnTo>
                      <a:pt x="10" y="54"/>
                    </a:lnTo>
                    <a:lnTo>
                      <a:pt x="14" y="54"/>
                    </a:lnTo>
                    <a:lnTo>
                      <a:pt x="18" y="54"/>
                    </a:lnTo>
                    <a:lnTo>
                      <a:pt x="22" y="50"/>
                    </a:lnTo>
                    <a:lnTo>
                      <a:pt x="24" y="46"/>
                    </a:lnTo>
                    <a:lnTo>
                      <a:pt x="26" y="42"/>
                    </a:lnTo>
                    <a:lnTo>
                      <a:pt x="24" y="36"/>
                    </a:lnTo>
                    <a:lnTo>
                      <a:pt x="22" y="32"/>
                    </a:lnTo>
                    <a:lnTo>
                      <a:pt x="18" y="28"/>
                    </a:lnTo>
                    <a:lnTo>
                      <a:pt x="14" y="24"/>
                    </a:lnTo>
                    <a:lnTo>
                      <a:pt x="8" y="24"/>
                    </a:lnTo>
                    <a:lnTo>
                      <a:pt x="0" y="22"/>
                    </a:lnTo>
                    <a:lnTo>
                      <a:pt x="12" y="0"/>
                    </a:lnTo>
                    <a:lnTo>
                      <a:pt x="32" y="0"/>
                    </a:lnTo>
                    <a:close/>
                  </a:path>
                </a:pathLst>
              </a:custGeom>
              <a:solidFill>
                <a:srgbClr val="000000"/>
              </a:solidFill>
              <a:ln w="0">
                <a:solidFill>
                  <a:srgbClr val="000000"/>
                </a:solidFill>
                <a:round/>
                <a:headEnd/>
                <a:tailEnd/>
              </a:ln>
            </p:spPr>
            <p:txBody>
              <a:bodyPr/>
              <a:lstStyle/>
              <a:p>
                <a:endParaRPr lang="en-CA"/>
              </a:p>
            </p:txBody>
          </p:sp>
          <p:sp>
            <p:nvSpPr>
              <p:cNvPr id="22942" name="Freeform 134"/>
              <p:cNvSpPr>
                <a:spLocks/>
              </p:cNvSpPr>
              <p:nvPr/>
            </p:nvSpPr>
            <p:spPr bwMode="auto">
              <a:xfrm>
                <a:off x="4036" y="2570"/>
                <a:ext cx="38" cy="60"/>
              </a:xfrm>
              <a:custGeom>
                <a:avLst/>
                <a:gdLst>
                  <a:gd name="T0" fmla="*/ 38 w 38"/>
                  <a:gd name="T1" fmla="*/ 50 h 60"/>
                  <a:gd name="T2" fmla="*/ 34 w 38"/>
                  <a:gd name="T3" fmla="*/ 60 h 60"/>
                  <a:gd name="T4" fmla="*/ 0 w 38"/>
                  <a:gd name="T5" fmla="*/ 60 h 60"/>
                  <a:gd name="T6" fmla="*/ 0 w 38"/>
                  <a:gd name="T7" fmla="*/ 58 h 60"/>
                  <a:gd name="T8" fmla="*/ 10 w 38"/>
                  <a:gd name="T9" fmla="*/ 50 h 60"/>
                  <a:gd name="T10" fmla="*/ 16 w 38"/>
                  <a:gd name="T11" fmla="*/ 42 h 60"/>
                  <a:gd name="T12" fmla="*/ 22 w 38"/>
                  <a:gd name="T13" fmla="*/ 36 h 60"/>
                  <a:gd name="T14" fmla="*/ 26 w 38"/>
                  <a:gd name="T15" fmla="*/ 28 h 60"/>
                  <a:gd name="T16" fmla="*/ 28 w 38"/>
                  <a:gd name="T17" fmla="*/ 20 h 60"/>
                  <a:gd name="T18" fmla="*/ 26 w 38"/>
                  <a:gd name="T19" fmla="*/ 16 h 60"/>
                  <a:gd name="T20" fmla="*/ 24 w 38"/>
                  <a:gd name="T21" fmla="*/ 10 h 60"/>
                  <a:gd name="T22" fmla="*/ 20 w 38"/>
                  <a:gd name="T23" fmla="*/ 8 h 60"/>
                  <a:gd name="T24" fmla="*/ 16 w 38"/>
                  <a:gd name="T25" fmla="*/ 8 h 60"/>
                  <a:gd name="T26" fmla="*/ 12 w 38"/>
                  <a:gd name="T27" fmla="*/ 8 h 60"/>
                  <a:gd name="T28" fmla="*/ 8 w 38"/>
                  <a:gd name="T29" fmla="*/ 10 h 60"/>
                  <a:gd name="T30" fmla="*/ 4 w 38"/>
                  <a:gd name="T31" fmla="*/ 14 h 60"/>
                  <a:gd name="T32" fmla="*/ 2 w 38"/>
                  <a:gd name="T33" fmla="*/ 18 h 60"/>
                  <a:gd name="T34" fmla="*/ 2 w 38"/>
                  <a:gd name="T35" fmla="*/ 18 h 60"/>
                  <a:gd name="T36" fmla="*/ 4 w 38"/>
                  <a:gd name="T37" fmla="*/ 10 h 60"/>
                  <a:gd name="T38" fmla="*/ 6 w 38"/>
                  <a:gd name="T39" fmla="*/ 6 h 60"/>
                  <a:gd name="T40" fmla="*/ 12 w 38"/>
                  <a:gd name="T41" fmla="*/ 2 h 60"/>
                  <a:gd name="T42" fmla="*/ 18 w 38"/>
                  <a:gd name="T43" fmla="*/ 0 h 60"/>
                  <a:gd name="T44" fmla="*/ 24 w 38"/>
                  <a:gd name="T45" fmla="*/ 2 h 60"/>
                  <a:gd name="T46" fmla="*/ 30 w 38"/>
                  <a:gd name="T47" fmla="*/ 6 h 60"/>
                  <a:gd name="T48" fmla="*/ 34 w 38"/>
                  <a:gd name="T49" fmla="*/ 10 h 60"/>
                  <a:gd name="T50" fmla="*/ 34 w 38"/>
                  <a:gd name="T51" fmla="*/ 16 h 60"/>
                  <a:gd name="T52" fmla="*/ 34 w 38"/>
                  <a:gd name="T53" fmla="*/ 20 h 60"/>
                  <a:gd name="T54" fmla="*/ 32 w 38"/>
                  <a:gd name="T55" fmla="*/ 26 h 60"/>
                  <a:gd name="T56" fmla="*/ 28 w 38"/>
                  <a:gd name="T57" fmla="*/ 32 h 60"/>
                  <a:gd name="T58" fmla="*/ 22 w 38"/>
                  <a:gd name="T59" fmla="*/ 40 h 60"/>
                  <a:gd name="T60" fmla="*/ 16 w 38"/>
                  <a:gd name="T61" fmla="*/ 46 h 60"/>
                  <a:gd name="T62" fmla="*/ 12 w 38"/>
                  <a:gd name="T63" fmla="*/ 52 h 60"/>
                  <a:gd name="T64" fmla="*/ 8 w 38"/>
                  <a:gd name="T65" fmla="*/ 54 h 60"/>
                  <a:gd name="T66" fmla="*/ 24 w 38"/>
                  <a:gd name="T67" fmla="*/ 54 h 60"/>
                  <a:gd name="T68" fmla="*/ 28 w 38"/>
                  <a:gd name="T69" fmla="*/ 54 h 60"/>
                  <a:gd name="T70" fmla="*/ 30 w 38"/>
                  <a:gd name="T71" fmla="*/ 54 h 60"/>
                  <a:gd name="T72" fmla="*/ 32 w 38"/>
                  <a:gd name="T73" fmla="*/ 52 h 60"/>
                  <a:gd name="T74" fmla="*/ 34 w 38"/>
                  <a:gd name="T75" fmla="*/ 52 h 60"/>
                  <a:gd name="T76" fmla="*/ 36 w 38"/>
                  <a:gd name="T77" fmla="*/ 50 h 60"/>
                  <a:gd name="T78" fmla="*/ 36 w 38"/>
                  <a:gd name="T79" fmla="*/ 50 h 60"/>
                  <a:gd name="T80" fmla="*/ 38 w 38"/>
                  <a:gd name="T81" fmla="*/ 50 h 6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8"/>
                  <a:gd name="T124" fmla="*/ 0 h 60"/>
                  <a:gd name="T125" fmla="*/ 38 w 38"/>
                  <a:gd name="T126" fmla="*/ 60 h 6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8" h="60">
                    <a:moveTo>
                      <a:pt x="38" y="50"/>
                    </a:moveTo>
                    <a:lnTo>
                      <a:pt x="34" y="60"/>
                    </a:lnTo>
                    <a:lnTo>
                      <a:pt x="0" y="60"/>
                    </a:lnTo>
                    <a:lnTo>
                      <a:pt x="0" y="58"/>
                    </a:lnTo>
                    <a:lnTo>
                      <a:pt x="10" y="50"/>
                    </a:lnTo>
                    <a:lnTo>
                      <a:pt x="16" y="42"/>
                    </a:lnTo>
                    <a:lnTo>
                      <a:pt x="22" y="36"/>
                    </a:lnTo>
                    <a:lnTo>
                      <a:pt x="26" y="28"/>
                    </a:lnTo>
                    <a:lnTo>
                      <a:pt x="28" y="20"/>
                    </a:lnTo>
                    <a:lnTo>
                      <a:pt x="26" y="16"/>
                    </a:lnTo>
                    <a:lnTo>
                      <a:pt x="24" y="10"/>
                    </a:lnTo>
                    <a:lnTo>
                      <a:pt x="20" y="8"/>
                    </a:lnTo>
                    <a:lnTo>
                      <a:pt x="16" y="8"/>
                    </a:lnTo>
                    <a:lnTo>
                      <a:pt x="12" y="8"/>
                    </a:lnTo>
                    <a:lnTo>
                      <a:pt x="8" y="10"/>
                    </a:lnTo>
                    <a:lnTo>
                      <a:pt x="4" y="14"/>
                    </a:lnTo>
                    <a:lnTo>
                      <a:pt x="2" y="18"/>
                    </a:lnTo>
                    <a:lnTo>
                      <a:pt x="4" y="10"/>
                    </a:lnTo>
                    <a:lnTo>
                      <a:pt x="6" y="6"/>
                    </a:lnTo>
                    <a:lnTo>
                      <a:pt x="12" y="2"/>
                    </a:lnTo>
                    <a:lnTo>
                      <a:pt x="18" y="0"/>
                    </a:lnTo>
                    <a:lnTo>
                      <a:pt x="24" y="2"/>
                    </a:lnTo>
                    <a:lnTo>
                      <a:pt x="30" y="6"/>
                    </a:lnTo>
                    <a:lnTo>
                      <a:pt x="34" y="10"/>
                    </a:lnTo>
                    <a:lnTo>
                      <a:pt x="34" y="16"/>
                    </a:lnTo>
                    <a:lnTo>
                      <a:pt x="34" y="20"/>
                    </a:lnTo>
                    <a:lnTo>
                      <a:pt x="32" y="26"/>
                    </a:lnTo>
                    <a:lnTo>
                      <a:pt x="28" y="32"/>
                    </a:lnTo>
                    <a:lnTo>
                      <a:pt x="22" y="40"/>
                    </a:lnTo>
                    <a:lnTo>
                      <a:pt x="16" y="46"/>
                    </a:lnTo>
                    <a:lnTo>
                      <a:pt x="12" y="52"/>
                    </a:lnTo>
                    <a:lnTo>
                      <a:pt x="8" y="54"/>
                    </a:lnTo>
                    <a:lnTo>
                      <a:pt x="24" y="54"/>
                    </a:lnTo>
                    <a:lnTo>
                      <a:pt x="28" y="54"/>
                    </a:lnTo>
                    <a:lnTo>
                      <a:pt x="30" y="54"/>
                    </a:lnTo>
                    <a:lnTo>
                      <a:pt x="32" y="52"/>
                    </a:lnTo>
                    <a:lnTo>
                      <a:pt x="34" y="52"/>
                    </a:lnTo>
                    <a:lnTo>
                      <a:pt x="36" y="50"/>
                    </a:lnTo>
                    <a:lnTo>
                      <a:pt x="38" y="50"/>
                    </a:lnTo>
                    <a:close/>
                  </a:path>
                </a:pathLst>
              </a:custGeom>
              <a:solidFill>
                <a:srgbClr val="000000"/>
              </a:solidFill>
              <a:ln w="0">
                <a:solidFill>
                  <a:srgbClr val="000000"/>
                </a:solidFill>
                <a:round/>
                <a:headEnd/>
                <a:tailEnd/>
              </a:ln>
            </p:spPr>
            <p:txBody>
              <a:bodyPr/>
              <a:lstStyle/>
              <a:p>
                <a:endParaRPr lang="en-CA"/>
              </a:p>
            </p:txBody>
          </p:sp>
          <p:sp>
            <p:nvSpPr>
              <p:cNvPr id="22943" name="Rectangle 135"/>
              <p:cNvSpPr>
                <a:spLocks noChangeArrowheads="1"/>
              </p:cNvSpPr>
              <p:nvPr/>
            </p:nvSpPr>
            <p:spPr bwMode="auto">
              <a:xfrm>
                <a:off x="4200" y="2552"/>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944" name="Rectangle 136"/>
              <p:cNvSpPr>
                <a:spLocks noChangeArrowheads="1"/>
              </p:cNvSpPr>
              <p:nvPr/>
            </p:nvSpPr>
            <p:spPr bwMode="auto">
              <a:xfrm>
                <a:off x="1552" y="2664"/>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945" name="Freeform 137"/>
              <p:cNvSpPr>
                <a:spLocks/>
              </p:cNvSpPr>
              <p:nvPr/>
            </p:nvSpPr>
            <p:spPr bwMode="auto">
              <a:xfrm>
                <a:off x="1586" y="2678"/>
                <a:ext cx="52" cy="60"/>
              </a:xfrm>
              <a:custGeom>
                <a:avLst/>
                <a:gdLst>
                  <a:gd name="T0" fmla="*/ 50 w 52"/>
                  <a:gd name="T1" fmla="*/ 0 h 60"/>
                  <a:gd name="T2" fmla="*/ 50 w 52"/>
                  <a:gd name="T3" fmla="*/ 20 h 60"/>
                  <a:gd name="T4" fmla="*/ 50 w 52"/>
                  <a:gd name="T5" fmla="*/ 20 h 60"/>
                  <a:gd name="T6" fmla="*/ 46 w 52"/>
                  <a:gd name="T7" fmla="*/ 12 h 60"/>
                  <a:gd name="T8" fmla="*/ 42 w 52"/>
                  <a:gd name="T9" fmla="*/ 8 h 60"/>
                  <a:gd name="T10" fmla="*/ 36 w 52"/>
                  <a:gd name="T11" fmla="*/ 4 h 60"/>
                  <a:gd name="T12" fmla="*/ 30 w 52"/>
                  <a:gd name="T13" fmla="*/ 4 h 60"/>
                  <a:gd name="T14" fmla="*/ 26 w 52"/>
                  <a:gd name="T15" fmla="*/ 4 h 60"/>
                  <a:gd name="T16" fmla="*/ 20 w 52"/>
                  <a:gd name="T17" fmla="*/ 6 h 60"/>
                  <a:gd name="T18" fmla="*/ 16 w 52"/>
                  <a:gd name="T19" fmla="*/ 10 h 60"/>
                  <a:gd name="T20" fmla="*/ 14 w 52"/>
                  <a:gd name="T21" fmla="*/ 16 h 60"/>
                  <a:gd name="T22" fmla="*/ 12 w 52"/>
                  <a:gd name="T23" fmla="*/ 22 h 60"/>
                  <a:gd name="T24" fmla="*/ 10 w 52"/>
                  <a:gd name="T25" fmla="*/ 32 h 60"/>
                  <a:gd name="T26" fmla="*/ 12 w 52"/>
                  <a:gd name="T27" fmla="*/ 38 h 60"/>
                  <a:gd name="T28" fmla="*/ 14 w 52"/>
                  <a:gd name="T29" fmla="*/ 46 h 60"/>
                  <a:gd name="T30" fmla="*/ 16 w 52"/>
                  <a:gd name="T31" fmla="*/ 50 h 60"/>
                  <a:gd name="T32" fmla="*/ 20 w 52"/>
                  <a:gd name="T33" fmla="*/ 54 h 60"/>
                  <a:gd name="T34" fmla="*/ 26 w 52"/>
                  <a:gd name="T35" fmla="*/ 56 h 60"/>
                  <a:gd name="T36" fmla="*/ 32 w 52"/>
                  <a:gd name="T37" fmla="*/ 58 h 60"/>
                  <a:gd name="T38" fmla="*/ 36 w 52"/>
                  <a:gd name="T39" fmla="*/ 56 h 60"/>
                  <a:gd name="T40" fmla="*/ 42 w 52"/>
                  <a:gd name="T41" fmla="*/ 54 h 60"/>
                  <a:gd name="T42" fmla="*/ 46 w 52"/>
                  <a:gd name="T43" fmla="*/ 52 h 60"/>
                  <a:gd name="T44" fmla="*/ 50 w 52"/>
                  <a:gd name="T45" fmla="*/ 46 h 60"/>
                  <a:gd name="T46" fmla="*/ 52 w 52"/>
                  <a:gd name="T47" fmla="*/ 46 h 60"/>
                  <a:gd name="T48" fmla="*/ 48 w 52"/>
                  <a:gd name="T49" fmla="*/ 52 h 60"/>
                  <a:gd name="T50" fmla="*/ 42 w 52"/>
                  <a:gd name="T51" fmla="*/ 58 h 60"/>
                  <a:gd name="T52" fmla="*/ 36 w 52"/>
                  <a:gd name="T53" fmla="*/ 60 h 60"/>
                  <a:gd name="T54" fmla="*/ 28 w 52"/>
                  <a:gd name="T55" fmla="*/ 60 h 60"/>
                  <a:gd name="T56" fmla="*/ 20 w 52"/>
                  <a:gd name="T57" fmla="*/ 60 h 60"/>
                  <a:gd name="T58" fmla="*/ 12 w 52"/>
                  <a:gd name="T59" fmla="*/ 56 h 60"/>
                  <a:gd name="T60" fmla="*/ 6 w 52"/>
                  <a:gd name="T61" fmla="*/ 50 h 60"/>
                  <a:gd name="T62" fmla="*/ 4 w 52"/>
                  <a:gd name="T63" fmla="*/ 44 h 60"/>
                  <a:gd name="T64" fmla="*/ 2 w 52"/>
                  <a:gd name="T65" fmla="*/ 38 h 60"/>
                  <a:gd name="T66" fmla="*/ 0 w 52"/>
                  <a:gd name="T67" fmla="*/ 32 h 60"/>
                  <a:gd name="T68" fmla="*/ 2 w 52"/>
                  <a:gd name="T69" fmla="*/ 24 h 60"/>
                  <a:gd name="T70" fmla="*/ 4 w 52"/>
                  <a:gd name="T71" fmla="*/ 16 h 60"/>
                  <a:gd name="T72" fmla="*/ 10 w 52"/>
                  <a:gd name="T73" fmla="*/ 10 h 60"/>
                  <a:gd name="T74" fmla="*/ 16 w 52"/>
                  <a:gd name="T75" fmla="*/ 4 h 60"/>
                  <a:gd name="T76" fmla="*/ 22 w 52"/>
                  <a:gd name="T77" fmla="*/ 2 h 60"/>
                  <a:gd name="T78" fmla="*/ 30 w 52"/>
                  <a:gd name="T79" fmla="*/ 0 h 60"/>
                  <a:gd name="T80" fmla="*/ 36 w 52"/>
                  <a:gd name="T81" fmla="*/ 2 h 60"/>
                  <a:gd name="T82" fmla="*/ 42 w 52"/>
                  <a:gd name="T83" fmla="*/ 4 h 60"/>
                  <a:gd name="T84" fmla="*/ 44 w 52"/>
                  <a:gd name="T85" fmla="*/ 4 h 60"/>
                  <a:gd name="T86" fmla="*/ 44 w 52"/>
                  <a:gd name="T87" fmla="*/ 4 h 60"/>
                  <a:gd name="T88" fmla="*/ 46 w 52"/>
                  <a:gd name="T89" fmla="*/ 4 h 60"/>
                  <a:gd name="T90" fmla="*/ 46 w 52"/>
                  <a:gd name="T91" fmla="*/ 4 h 60"/>
                  <a:gd name="T92" fmla="*/ 48 w 52"/>
                  <a:gd name="T93" fmla="*/ 2 h 60"/>
                  <a:gd name="T94" fmla="*/ 48 w 52"/>
                  <a:gd name="T95" fmla="*/ 0 h 60"/>
                  <a:gd name="T96" fmla="*/ 50 w 52"/>
                  <a:gd name="T97" fmla="*/ 0 h 6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2"/>
                  <a:gd name="T148" fmla="*/ 0 h 60"/>
                  <a:gd name="T149" fmla="*/ 52 w 52"/>
                  <a:gd name="T150" fmla="*/ 60 h 6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2" h="60">
                    <a:moveTo>
                      <a:pt x="50" y="0"/>
                    </a:moveTo>
                    <a:lnTo>
                      <a:pt x="50" y="20"/>
                    </a:lnTo>
                    <a:lnTo>
                      <a:pt x="46" y="12"/>
                    </a:lnTo>
                    <a:lnTo>
                      <a:pt x="42" y="8"/>
                    </a:lnTo>
                    <a:lnTo>
                      <a:pt x="36" y="4"/>
                    </a:lnTo>
                    <a:lnTo>
                      <a:pt x="30" y="4"/>
                    </a:lnTo>
                    <a:lnTo>
                      <a:pt x="26" y="4"/>
                    </a:lnTo>
                    <a:lnTo>
                      <a:pt x="20" y="6"/>
                    </a:lnTo>
                    <a:lnTo>
                      <a:pt x="16" y="10"/>
                    </a:lnTo>
                    <a:lnTo>
                      <a:pt x="14" y="16"/>
                    </a:lnTo>
                    <a:lnTo>
                      <a:pt x="12" y="22"/>
                    </a:lnTo>
                    <a:lnTo>
                      <a:pt x="10" y="32"/>
                    </a:lnTo>
                    <a:lnTo>
                      <a:pt x="12" y="38"/>
                    </a:lnTo>
                    <a:lnTo>
                      <a:pt x="14" y="46"/>
                    </a:lnTo>
                    <a:lnTo>
                      <a:pt x="16" y="50"/>
                    </a:lnTo>
                    <a:lnTo>
                      <a:pt x="20" y="54"/>
                    </a:lnTo>
                    <a:lnTo>
                      <a:pt x="26" y="56"/>
                    </a:lnTo>
                    <a:lnTo>
                      <a:pt x="32" y="58"/>
                    </a:lnTo>
                    <a:lnTo>
                      <a:pt x="36" y="56"/>
                    </a:lnTo>
                    <a:lnTo>
                      <a:pt x="42" y="54"/>
                    </a:lnTo>
                    <a:lnTo>
                      <a:pt x="46" y="52"/>
                    </a:lnTo>
                    <a:lnTo>
                      <a:pt x="50" y="46"/>
                    </a:lnTo>
                    <a:lnTo>
                      <a:pt x="52" y="46"/>
                    </a:lnTo>
                    <a:lnTo>
                      <a:pt x="48" y="52"/>
                    </a:lnTo>
                    <a:lnTo>
                      <a:pt x="42" y="58"/>
                    </a:lnTo>
                    <a:lnTo>
                      <a:pt x="36" y="60"/>
                    </a:lnTo>
                    <a:lnTo>
                      <a:pt x="28" y="60"/>
                    </a:lnTo>
                    <a:lnTo>
                      <a:pt x="20" y="60"/>
                    </a:lnTo>
                    <a:lnTo>
                      <a:pt x="12" y="56"/>
                    </a:lnTo>
                    <a:lnTo>
                      <a:pt x="6" y="50"/>
                    </a:lnTo>
                    <a:lnTo>
                      <a:pt x="4" y="44"/>
                    </a:lnTo>
                    <a:lnTo>
                      <a:pt x="2" y="38"/>
                    </a:lnTo>
                    <a:lnTo>
                      <a:pt x="0" y="32"/>
                    </a:lnTo>
                    <a:lnTo>
                      <a:pt x="2" y="24"/>
                    </a:lnTo>
                    <a:lnTo>
                      <a:pt x="4" y="16"/>
                    </a:lnTo>
                    <a:lnTo>
                      <a:pt x="10" y="10"/>
                    </a:lnTo>
                    <a:lnTo>
                      <a:pt x="16" y="4"/>
                    </a:lnTo>
                    <a:lnTo>
                      <a:pt x="22" y="2"/>
                    </a:lnTo>
                    <a:lnTo>
                      <a:pt x="30" y="0"/>
                    </a:lnTo>
                    <a:lnTo>
                      <a:pt x="36" y="2"/>
                    </a:lnTo>
                    <a:lnTo>
                      <a:pt x="42" y="4"/>
                    </a:lnTo>
                    <a:lnTo>
                      <a:pt x="44" y="4"/>
                    </a:lnTo>
                    <a:lnTo>
                      <a:pt x="46" y="4"/>
                    </a:lnTo>
                    <a:lnTo>
                      <a:pt x="48" y="2"/>
                    </a:lnTo>
                    <a:lnTo>
                      <a:pt x="48" y="0"/>
                    </a:lnTo>
                    <a:lnTo>
                      <a:pt x="50" y="0"/>
                    </a:lnTo>
                    <a:close/>
                  </a:path>
                </a:pathLst>
              </a:custGeom>
              <a:solidFill>
                <a:srgbClr val="000000"/>
              </a:solidFill>
              <a:ln w="0">
                <a:solidFill>
                  <a:srgbClr val="000000"/>
                </a:solidFill>
                <a:round/>
                <a:headEnd/>
                <a:tailEnd/>
              </a:ln>
            </p:spPr>
            <p:txBody>
              <a:bodyPr/>
              <a:lstStyle/>
              <a:p>
                <a:endParaRPr lang="en-CA"/>
              </a:p>
            </p:txBody>
          </p:sp>
          <p:sp>
            <p:nvSpPr>
              <p:cNvPr id="22946" name="Freeform 138"/>
              <p:cNvSpPr>
                <a:spLocks/>
              </p:cNvSpPr>
              <p:nvPr/>
            </p:nvSpPr>
            <p:spPr bwMode="auto">
              <a:xfrm>
                <a:off x="1642" y="2676"/>
                <a:ext cx="42" cy="62"/>
              </a:xfrm>
              <a:custGeom>
                <a:avLst/>
                <a:gdLst>
                  <a:gd name="T0" fmla="*/ 14 w 42"/>
                  <a:gd name="T1" fmla="*/ 30 h 62"/>
                  <a:gd name="T2" fmla="*/ 20 w 42"/>
                  <a:gd name="T3" fmla="*/ 24 h 62"/>
                  <a:gd name="T4" fmla="*/ 26 w 42"/>
                  <a:gd name="T5" fmla="*/ 22 h 62"/>
                  <a:gd name="T6" fmla="*/ 32 w 42"/>
                  <a:gd name="T7" fmla="*/ 24 h 62"/>
                  <a:gd name="T8" fmla="*/ 36 w 42"/>
                  <a:gd name="T9" fmla="*/ 30 h 62"/>
                  <a:gd name="T10" fmla="*/ 36 w 42"/>
                  <a:gd name="T11" fmla="*/ 38 h 62"/>
                  <a:gd name="T12" fmla="*/ 36 w 42"/>
                  <a:gd name="T13" fmla="*/ 56 h 62"/>
                  <a:gd name="T14" fmla="*/ 38 w 42"/>
                  <a:gd name="T15" fmla="*/ 60 h 62"/>
                  <a:gd name="T16" fmla="*/ 40 w 42"/>
                  <a:gd name="T17" fmla="*/ 60 h 62"/>
                  <a:gd name="T18" fmla="*/ 42 w 42"/>
                  <a:gd name="T19" fmla="*/ 62 h 62"/>
                  <a:gd name="T20" fmla="*/ 24 w 42"/>
                  <a:gd name="T21" fmla="*/ 60 h 62"/>
                  <a:gd name="T22" fmla="*/ 26 w 42"/>
                  <a:gd name="T23" fmla="*/ 60 h 62"/>
                  <a:gd name="T24" fmla="*/ 28 w 42"/>
                  <a:gd name="T25" fmla="*/ 58 h 62"/>
                  <a:gd name="T26" fmla="*/ 30 w 42"/>
                  <a:gd name="T27" fmla="*/ 56 h 62"/>
                  <a:gd name="T28" fmla="*/ 30 w 42"/>
                  <a:gd name="T29" fmla="*/ 40 h 62"/>
                  <a:gd name="T30" fmla="*/ 28 w 42"/>
                  <a:gd name="T31" fmla="*/ 30 h 62"/>
                  <a:gd name="T32" fmla="*/ 26 w 42"/>
                  <a:gd name="T33" fmla="*/ 28 h 62"/>
                  <a:gd name="T34" fmla="*/ 24 w 42"/>
                  <a:gd name="T35" fmla="*/ 28 h 62"/>
                  <a:gd name="T36" fmla="*/ 18 w 42"/>
                  <a:gd name="T37" fmla="*/ 28 h 62"/>
                  <a:gd name="T38" fmla="*/ 14 w 42"/>
                  <a:gd name="T39" fmla="*/ 32 h 62"/>
                  <a:gd name="T40" fmla="*/ 14 w 42"/>
                  <a:gd name="T41" fmla="*/ 56 h 62"/>
                  <a:gd name="T42" fmla="*/ 14 w 42"/>
                  <a:gd name="T43" fmla="*/ 60 h 62"/>
                  <a:gd name="T44" fmla="*/ 16 w 42"/>
                  <a:gd name="T45" fmla="*/ 60 h 62"/>
                  <a:gd name="T46" fmla="*/ 18 w 42"/>
                  <a:gd name="T47" fmla="*/ 62 h 62"/>
                  <a:gd name="T48" fmla="*/ 0 w 42"/>
                  <a:gd name="T49" fmla="*/ 60 h 62"/>
                  <a:gd name="T50" fmla="*/ 4 w 42"/>
                  <a:gd name="T51" fmla="*/ 60 h 62"/>
                  <a:gd name="T52" fmla="*/ 6 w 42"/>
                  <a:gd name="T53" fmla="*/ 58 h 62"/>
                  <a:gd name="T54" fmla="*/ 6 w 42"/>
                  <a:gd name="T55" fmla="*/ 52 h 62"/>
                  <a:gd name="T56" fmla="*/ 6 w 42"/>
                  <a:gd name="T57" fmla="*/ 12 h 62"/>
                  <a:gd name="T58" fmla="*/ 6 w 42"/>
                  <a:gd name="T59" fmla="*/ 6 h 62"/>
                  <a:gd name="T60" fmla="*/ 4 w 42"/>
                  <a:gd name="T61" fmla="*/ 6 h 62"/>
                  <a:gd name="T62" fmla="*/ 2 w 42"/>
                  <a:gd name="T63" fmla="*/ 6 h 62"/>
                  <a:gd name="T64" fmla="*/ 0 w 42"/>
                  <a:gd name="T65" fmla="*/ 6 h 62"/>
                  <a:gd name="T66" fmla="*/ 14 w 42"/>
                  <a:gd name="T67" fmla="*/ 0 h 6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2"/>
                  <a:gd name="T103" fmla="*/ 0 h 62"/>
                  <a:gd name="T104" fmla="*/ 42 w 42"/>
                  <a:gd name="T105" fmla="*/ 62 h 6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2" h="62">
                    <a:moveTo>
                      <a:pt x="14" y="0"/>
                    </a:moveTo>
                    <a:lnTo>
                      <a:pt x="14" y="30"/>
                    </a:lnTo>
                    <a:lnTo>
                      <a:pt x="18" y="26"/>
                    </a:lnTo>
                    <a:lnTo>
                      <a:pt x="20" y="24"/>
                    </a:lnTo>
                    <a:lnTo>
                      <a:pt x="24" y="22"/>
                    </a:lnTo>
                    <a:lnTo>
                      <a:pt x="26" y="22"/>
                    </a:lnTo>
                    <a:lnTo>
                      <a:pt x="30" y="22"/>
                    </a:lnTo>
                    <a:lnTo>
                      <a:pt x="32" y="24"/>
                    </a:lnTo>
                    <a:lnTo>
                      <a:pt x="34" y="26"/>
                    </a:lnTo>
                    <a:lnTo>
                      <a:pt x="36" y="30"/>
                    </a:lnTo>
                    <a:lnTo>
                      <a:pt x="36" y="32"/>
                    </a:lnTo>
                    <a:lnTo>
                      <a:pt x="36" y="38"/>
                    </a:lnTo>
                    <a:lnTo>
                      <a:pt x="36" y="52"/>
                    </a:lnTo>
                    <a:lnTo>
                      <a:pt x="36" y="56"/>
                    </a:lnTo>
                    <a:lnTo>
                      <a:pt x="38" y="58"/>
                    </a:lnTo>
                    <a:lnTo>
                      <a:pt x="38" y="60"/>
                    </a:lnTo>
                    <a:lnTo>
                      <a:pt x="40" y="60"/>
                    </a:lnTo>
                    <a:lnTo>
                      <a:pt x="42" y="60"/>
                    </a:lnTo>
                    <a:lnTo>
                      <a:pt x="42" y="62"/>
                    </a:lnTo>
                    <a:lnTo>
                      <a:pt x="24" y="62"/>
                    </a:lnTo>
                    <a:lnTo>
                      <a:pt x="24" y="60"/>
                    </a:lnTo>
                    <a:lnTo>
                      <a:pt x="26" y="60"/>
                    </a:lnTo>
                    <a:lnTo>
                      <a:pt x="28" y="60"/>
                    </a:lnTo>
                    <a:lnTo>
                      <a:pt x="28" y="58"/>
                    </a:lnTo>
                    <a:lnTo>
                      <a:pt x="30" y="58"/>
                    </a:lnTo>
                    <a:lnTo>
                      <a:pt x="30" y="56"/>
                    </a:lnTo>
                    <a:lnTo>
                      <a:pt x="30" y="52"/>
                    </a:lnTo>
                    <a:lnTo>
                      <a:pt x="30" y="40"/>
                    </a:lnTo>
                    <a:lnTo>
                      <a:pt x="30" y="34"/>
                    </a:lnTo>
                    <a:lnTo>
                      <a:pt x="28" y="30"/>
                    </a:lnTo>
                    <a:lnTo>
                      <a:pt x="26" y="28"/>
                    </a:lnTo>
                    <a:lnTo>
                      <a:pt x="24" y="28"/>
                    </a:lnTo>
                    <a:lnTo>
                      <a:pt x="20" y="28"/>
                    </a:lnTo>
                    <a:lnTo>
                      <a:pt x="18" y="28"/>
                    </a:lnTo>
                    <a:lnTo>
                      <a:pt x="16" y="30"/>
                    </a:lnTo>
                    <a:lnTo>
                      <a:pt x="14" y="32"/>
                    </a:lnTo>
                    <a:lnTo>
                      <a:pt x="14" y="52"/>
                    </a:lnTo>
                    <a:lnTo>
                      <a:pt x="14" y="56"/>
                    </a:lnTo>
                    <a:lnTo>
                      <a:pt x="14" y="58"/>
                    </a:lnTo>
                    <a:lnTo>
                      <a:pt x="14" y="60"/>
                    </a:lnTo>
                    <a:lnTo>
                      <a:pt x="16" y="60"/>
                    </a:lnTo>
                    <a:lnTo>
                      <a:pt x="18" y="60"/>
                    </a:lnTo>
                    <a:lnTo>
                      <a:pt x="18" y="62"/>
                    </a:lnTo>
                    <a:lnTo>
                      <a:pt x="0" y="62"/>
                    </a:lnTo>
                    <a:lnTo>
                      <a:pt x="0" y="60"/>
                    </a:lnTo>
                    <a:lnTo>
                      <a:pt x="2" y="60"/>
                    </a:lnTo>
                    <a:lnTo>
                      <a:pt x="4" y="60"/>
                    </a:lnTo>
                    <a:lnTo>
                      <a:pt x="6" y="58"/>
                    </a:lnTo>
                    <a:lnTo>
                      <a:pt x="6" y="56"/>
                    </a:lnTo>
                    <a:lnTo>
                      <a:pt x="6" y="52"/>
                    </a:lnTo>
                    <a:lnTo>
                      <a:pt x="6" y="18"/>
                    </a:lnTo>
                    <a:lnTo>
                      <a:pt x="6" y="12"/>
                    </a:lnTo>
                    <a:lnTo>
                      <a:pt x="6" y="8"/>
                    </a:lnTo>
                    <a:lnTo>
                      <a:pt x="6" y="6"/>
                    </a:lnTo>
                    <a:lnTo>
                      <a:pt x="4" y="6"/>
                    </a:lnTo>
                    <a:lnTo>
                      <a:pt x="2" y="6"/>
                    </a:lnTo>
                    <a:lnTo>
                      <a:pt x="0" y="6"/>
                    </a:lnTo>
                    <a:lnTo>
                      <a:pt x="12" y="0"/>
                    </a:lnTo>
                    <a:lnTo>
                      <a:pt x="14" y="0"/>
                    </a:lnTo>
                    <a:close/>
                  </a:path>
                </a:pathLst>
              </a:custGeom>
              <a:solidFill>
                <a:srgbClr val="000000"/>
              </a:solidFill>
              <a:ln w="0">
                <a:solidFill>
                  <a:srgbClr val="000000"/>
                </a:solidFill>
                <a:round/>
                <a:headEnd/>
                <a:tailEnd/>
              </a:ln>
            </p:spPr>
            <p:txBody>
              <a:bodyPr/>
              <a:lstStyle/>
              <a:p>
                <a:endParaRPr lang="en-CA"/>
              </a:p>
            </p:txBody>
          </p:sp>
          <p:sp>
            <p:nvSpPr>
              <p:cNvPr id="22947" name="Freeform 139"/>
              <p:cNvSpPr>
                <a:spLocks noEditPoints="1"/>
              </p:cNvSpPr>
              <p:nvPr/>
            </p:nvSpPr>
            <p:spPr bwMode="auto">
              <a:xfrm>
                <a:off x="1688" y="2676"/>
                <a:ext cx="20" cy="62"/>
              </a:xfrm>
              <a:custGeom>
                <a:avLst/>
                <a:gdLst>
                  <a:gd name="T0" fmla="*/ 10 w 20"/>
                  <a:gd name="T1" fmla="*/ 0 h 62"/>
                  <a:gd name="T2" fmla="*/ 12 w 20"/>
                  <a:gd name="T3" fmla="*/ 0 h 62"/>
                  <a:gd name="T4" fmla="*/ 14 w 20"/>
                  <a:gd name="T5" fmla="*/ 2 h 62"/>
                  <a:gd name="T6" fmla="*/ 14 w 20"/>
                  <a:gd name="T7" fmla="*/ 4 h 62"/>
                  <a:gd name="T8" fmla="*/ 14 w 20"/>
                  <a:gd name="T9" fmla="*/ 6 h 62"/>
                  <a:gd name="T10" fmla="*/ 14 w 20"/>
                  <a:gd name="T11" fmla="*/ 8 h 62"/>
                  <a:gd name="T12" fmla="*/ 14 w 20"/>
                  <a:gd name="T13" fmla="*/ 10 h 62"/>
                  <a:gd name="T14" fmla="*/ 12 w 20"/>
                  <a:gd name="T15" fmla="*/ 10 h 62"/>
                  <a:gd name="T16" fmla="*/ 10 w 20"/>
                  <a:gd name="T17" fmla="*/ 10 h 62"/>
                  <a:gd name="T18" fmla="*/ 8 w 20"/>
                  <a:gd name="T19" fmla="*/ 10 h 62"/>
                  <a:gd name="T20" fmla="*/ 6 w 20"/>
                  <a:gd name="T21" fmla="*/ 10 h 62"/>
                  <a:gd name="T22" fmla="*/ 4 w 20"/>
                  <a:gd name="T23" fmla="*/ 8 h 62"/>
                  <a:gd name="T24" fmla="*/ 4 w 20"/>
                  <a:gd name="T25" fmla="*/ 6 h 62"/>
                  <a:gd name="T26" fmla="*/ 4 w 20"/>
                  <a:gd name="T27" fmla="*/ 4 h 62"/>
                  <a:gd name="T28" fmla="*/ 6 w 20"/>
                  <a:gd name="T29" fmla="*/ 2 h 62"/>
                  <a:gd name="T30" fmla="*/ 8 w 20"/>
                  <a:gd name="T31" fmla="*/ 0 h 62"/>
                  <a:gd name="T32" fmla="*/ 10 w 20"/>
                  <a:gd name="T33" fmla="*/ 0 h 62"/>
                  <a:gd name="T34" fmla="*/ 14 w 20"/>
                  <a:gd name="T35" fmla="*/ 22 h 62"/>
                  <a:gd name="T36" fmla="*/ 14 w 20"/>
                  <a:gd name="T37" fmla="*/ 52 h 62"/>
                  <a:gd name="T38" fmla="*/ 14 w 20"/>
                  <a:gd name="T39" fmla="*/ 56 h 62"/>
                  <a:gd name="T40" fmla="*/ 14 w 20"/>
                  <a:gd name="T41" fmla="*/ 58 h 62"/>
                  <a:gd name="T42" fmla="*/ 14 w 20"/>
                  <a:gd name="T43" fmla="*/ 60 h 62"/>
                  <a:gd name="T44" fmla="*/ 16 w 20"/>
                  <a:gd name="T45" fmla="*/ 60 h 62"/>
                  <a:gd name="T46" fmla="*/ 16 w 20"/>
                  <a:gd name="T47" fmla="*/ 60 h 62"/>
                  <a:gd name="T48" fmla="*/ 20 w 20"/>
                  <a:gd name="T49" fmla="*/ 60 h 62"/>
                  <a:gd name="T50" fmla="*/ 20 w 20"/>
                  <a:gd name="T51" fmla="*/ 62 h 62"/>
                  <a:gd name="T52" fmla="*/ 0 w 20"/>
                  <a:gd name="T53" fmla="*/ 62 h 62"/>
                  <a:gd name="T54" fmla="*/ 0 w 20"/>
                  <a:gd name="T55" fmla="*/ 60 h 62"/>
                  <a:gd name="T56" fmla="*/ 4 w 20"/>
                  <a:gd name="T57" fmla="*/ 60 h 62"/>
                  <a:gd name="T58" fmla="*/ 4 w 20"/>
                  <a:gd name="T59" fmla="*/ 60 h 62"/>
                  <a:gd name="T60" fmla="*/ 6 w 20"/>
                  <a:gd name="T61" fmla="*/ 60 h 62"/>
                  <a:gd name="T62" fmla="*/ 6 w 20"/>
                  <a:gd name="T63" fmla="*/ 58 h 62"/>
                  <a:gd name="T64" fmla="*/ 6 w 20"/>
                  <a:gd name="T65" fmla="*/ 56 h 62"/>
                  <a:gd name="T66" fmla="*/ 6 w 20"/>
                  <a:gd name="T67" fmla="*/ 52 h 62"/>
                  <a:gd name="T68" fmla="*/ 6 w 20"/>
                  <a:gd name="T69" fmla="*/ 38 h 62"/>
                  <a:gd name="T70" fmla="*/ 6 w 20"/>
                  <a:gd name="T71" fmla="*/ 32 h 62"/>
                  <a:gd name="T72" fmla="*/ 6 w 20"/>
                  <a:gd name="T73" fmla="*/ 30 h 62"/>
                  <a:gd name="T74" fmla="*/ 6 w 20"/>
                  <a:gd name="T75" fmla="*/ 28 h 62"/>
                  <a:gd name="T76" fmla="*/ 6 w 20"/>
                  <a:gd name="T77" fmla="*/ 26 h 62"/>
                  <a:gd name="T78" fmla="*/ 4 w 20"/>
                  <a:gd name="T79" fmla="*/ 26 h 62"/>
                  <a:gd name="T80" fmla="*/ 4 w 20"/>
                  <a:gd name="T81" fmla="*/ 26 h 62"/>
                  <a:gd name="T82" fmla="*/ 2 w 20"/>
                  <a:gd name="T83" fmla="*/ 26 h 62"/>
                  <a:gd name="T84" fmla="*/ 2 w 20"/>
                  <a:gd name="T85" fmla="*/ 28 h 62"/>
                  <a:gd name="T86" fmla="*/ 0 w 20"/>
                  <a:gd name="T87" fmla="*/ 26 h 62"/>
                  <a:gd name="T88" fmla="*/ 12 w 20"/>
                  <a:gd name="T89" fmla="*/ 22 h 62"/>
                  <a:gd name="T90" fmla="*/ 14 w 20"/>
                  <a:gd name="T91" fmla="*/ 22 h 62"/>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0"/>
                  <a:gd name="T139" fmla="*/ 0 h 62"/>
                  <a:gd name="T140" fmla="*/ 20 w 20"/>
                  <a:gd name="T141" fmla="*/ 62 h 62"/>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0" h="62">
                    <a:moveTo>
                      <a:pt x="10" y="0"/>
                    </a:moveTo>
                    <a:lnTo>
                      <a:pt x="12" y="0"/>
                    </a:lnTo>
                    <a:lnTo>
                      <a:pt x="14" y="2"/>
                    </a:lnTo>
                    <a:lnTo>
                      <a:pt x="14" y="4"/>
                    </a:lnTo>
                    <a:lnTo>
                      <a:pt x="14" y="6"/>
                    </a:lnTo>
                    <a:lnTo>
                      <a:pt x="14" y="8"/>
                    </a:lnTo>
                    <a:lnTo>
                      <a:pt x="14" y="10"/>
                    </a:lnTo>
                    <a:lnTo>
                      <a:pt x="12" y="10"/>
                    </a:lnTo>
                    <a:lnTo>
                      <a:pt x="10" y="10"/>
                    </a:lnTo>
                    <a:lnTo>
                      <a:pt x="8" y="10"/>
                    </a:lnTo>
                    <a:lnTo>
                      <a:pt x="6" y="10"/>
                    </a:lnTo>
                    <a:lnTo>
                      <a:pt x="4" y="8"/>
                    </a:lnTo>
                    <a:lnTo>
                      <a:pt x="4" y="6"/>
                    </a:lnTo>
                    <a:lnTo>
                      <a:pt x="4" y="4"/>
                    </a:lnTo>
                    <a:lnTo>
                      <a:pt x="6" y="2"/>
                    </a:lnTo>
                    <a:lnTo>
                      <a:pt x="8" y="0"/>
                    </a:lnTo>
                    <a:lnTo>
                      <a:pt x="10" y="0"/>
                    </a:lnTo>
                    <a:close/>
                    <a:moveTo>
                      <a:pt x="14" y="22"/>
                    </a:moveTo>
                    <a:lnTo>
                      <a:pt x="14" y="52"/>
                    </a:lnTo>
                    <a:lnTo>
                      <a:pt x="14" y="56"/>
                    </a:lnTo>
                    <a:lnTo>
                      <a:pt x="14" y="58"/>
                    </a:lnTo>
                    <a:lnTo>
                      <a:pt x="14" y="60"/>
                    </a:lnTo>
                    <a:lnTo>
                      <a:pt x="16" y="60"/>
                    </a:lnTo>
                    <a:lnTo>
                      <a:pt x="20" y="60"/>
                    </a:lnTo>
                    <a:lnTo>
                      <a:pt x="20" y="62"/>
                    </a:lnTo>
                    <a:lnTo>
                      <a:pt x="0" y="62"/>
                    </a:lnTo>
                    <a:lnTo>
                      <a:pt x="0" y="60"/>
                    </a:lnTo>
                    <a:lnTo>
                      <a:pt x="4" y="60"/>
                    </a:lnTo>
                    <a:lnTo>
                      <a:pt x="6" y="60"/>
                    </a:lnTo>
                    <a:lnTo>
                      <a:pt x="6" y="58"/>
                    </a:lnTo>
                    <a:lnTo>
                      <a:pt x="6" y="56"/>
                    </a:lnTo>
                    <a:lnTo>
                      <a:pt x="6" y="52"/>
                    </a:lnTo>
                    <a:lnTo>
                      <a:pt x="6" y="38"/>
                    </a:lnTo>
                    <a:lnTo>
                      <a:pt x="6" y="32"/>
                    </a:lnTo>
                    <a:lnTo>
                      <a:pt x="6" y="30"/>
                    </a:lnTo>
                    <a:lnTo>
                      <a:pt x="6" y="28"/>
                    </a:lnTo>
                    <a:lnTo>
                      <a:pt x="6" y="26"/>
                    </a:lnTo>
                    <a:lnTo>
                      <a:pt x="4" y="26"/>
                    </a:lnTo>
                    <a:lnTo>
                      <a:pt x="2" y="26"/>
                    </a:lnTo>
                    <a:lnTo>
                      <a:pt x="2" y="28"/>
                    </a:lnTo>
                    <a:lnTo>
                      <a:pt x="0" y="26"/>
                    </a:lnTo>
                    <a:lnTo>
                      <a:pt x="12" y="22"/>
                    </a:lnTo>
                    <a:lnTo>
                      <a:pt x="14" y="22"/>
                    </a:lnTo>
                    <a:close/>
                  </a:path>
                </a:pathLst>
              </a:custGeom>
              <a:solidFill>
                <a:srgbClr val="000000"/>
              </a:solidFill>
              <a:ln w="0">
                <a:solidFill>
                  <a:srgbClr val="000000"/>
                </a:solidFill>
                <a:round/>
                <a:headEnd/>
                <a:tailEnd/>
              </a:ln>
            </p:spPr>
            <p:txBody>
              <a:bodyPr/>
              <a:lstStyle/>
              <a:p>
                <a:endParaRPr lang="en-CA"/>
              </a:p>
            </p:txBody>
          </p:sp>
          <p:sp>
            <p:nvSpPr>
              <p:cNvPr id="22948" name="Freeform 140"/>
              <p:cNvSpPr>
                <a:spLocks/>
              </p:cNvSpPr>
              <p:nvPr/>
            </p:nvSpPr>
            <p:spPr bwMode="auto">
              <a:xfrm>
                <a:off x="1710" y="2698"/>
                <a:ext cx="42" cy="40"/>
              </a:xfrm>
              <a:custGeom>
                <a:avLst/>
                <a:gdLst>
                  <a:gd name="T0" fmla="*/ 14 w 42"/>
                  <a:gd name="T1" fmla="*/ 8 h 40"/>
                  <a:gd name="T2" fmla="*/ 18 w 42"/>
                  <a:gd name="T3" fmla="*/ 4 h 40"/>
                  <a:gd name="T4" fmla="*/ 22 w 42"/>
                  <a:gd name="T5" fmla="*/ 0 h 40"/>
                  <a:gd name="T6" fmla="*/ 26 w 42"/>
                  <a:gd name="T7" fmla="*/ 0 h 40"/>
                  <a:gd name="T8" fmla="*/ 30 w 42"/>
                  <a:gd name="T9" fmla="*/ 0 h 40"/>
                  <a:gd name="T10" fmla="*/ 32 w 42"/>
                  <a:gd name="T11" fmla="*/ 2 h 40"/>
                  <a:gd name="T12" fmla="*/ 34 w 42"/>
                  <a:gd name="T13" fmla="*/ 4 h 40"/>
                  <a:gd name="T14" fmla="*/ 36 w 42"/>
                  <a:gd name="T15" fmla="*/ 6 h 40"/>
                  <a:gd name="T16" fmla="*/ 38 w 42"/>
                  <a:gd name="T17" fmla="*/ 10 h 40"/>
                  <a:gd name="T18" fmla="*/ 38 w 42"/>
                  <a:gd name="T19" fmla="*/ 14 h 40"/>
                  <a:gd name="T20" fmla="*/ 38 w 42"/>
                  <a:gd name="T21" fmla="*/ 30 h 40"/>
                  <a:gd name="T22" fmla="*/ 38 w 42"/>
                  <a:gd name="T23" fmla="*/ 34 h 40"/>
                  <a:gd name="T24" fmla="*/ 38 w 42"/>
                  <a:gd name="T25" fmla="*/ 36 h 40"/>
                  <a:gd name="T26" fmla="*/ 38 w 42"/>
                  <a:gd name="T27" fmla="*/ 38 h 40"/>
                  <a:gd name="T28" fmla="*/ 40 w 42"/>
                  <a:gd name="T29" fmla="*/ 38 h 40"/>
                  <a:gd name="T30" fmla="*/ 40 w 42"/>
                  <a:gd name="T31" fmla="*/ 38 h 40"/>
                  <a:gd name="T32" fmla="*/ 42 w 42"/>
                  <a:gd name="T33" fmla="*/ 38 h 40"/>
                  <a:gd name="T34" fmla="*/ 42 w 42"/>
                  <a:gd name="T35" fmla="*/ 40 h 40"/>
                  <a:gd name="T36" fmla="*/ 24 w 42"/>
                  <a:gd name="T37" fmla="*/ 40 h 40"/>
                  <a:gd name="T38" fmla="*/ 24 w 42"/>
                  <a:gd name="T39" fmla="*/ 38 h 40"/>
                  <a:gd name="T40" fmla="*/ 26 w 42"/>
                  <a:gd name="T41" fmla="*/ 38 h 40"/>
                  <a:gd name="T42" fmla="*/ 28 w 42"/>
                  <a:gd name="T43" fmla="*/ 38 h 40"/>
                  <a:gd name="T44" fmla="*/ 28 w 42"/>
                  <a:gd name="T45" fmla="*/ 38 h 40"/>
                  <a:gd name="T46" fmla="*/ 30 w 42"/>
                  <a:gd name="T47" fmla="*/ 36 h 40"/>
                  <a:gd name="T48" fmla="*/ 30 w 42"/>
                  <a:gd name="T49" fmla="*/ 36 h 40"/>
                  <a:gd name="T50" fmla="*/ 30 w 42"/>
                  <a:gd name="T51" fmla="*/ 34 h 40"/>
                  <a:gd name="T52" fmla="*/ 30 w 42"/>
                  <a:gd name="T53" fmla="*/ 30 h 40"/>
                  <a:gd name="T54" fmla="*/ 30 w 42"/>
                  <a:gd name="T55" fmla="*/ 16 h 40"/>
                  <a:gd name="T56" fmla="*/ 30 w 42"/>
                  <a:gd name="T57" fmla="*/ 10 h 40"/>
                  <a:gd name="T58" fmla="*/ 28 w 42"/>
                  <a:gd name="T59" fmla="*/ 8 h 40"/>
                  <a:gd name="T60" fmla="*/ 26 w 42"/>
                  <a:gd name="T61" fmla="*/ 6 h 40"/>
                  <a:gd name="T62" fmla="*/ 24 w 42"/>
                  <a:gd name="T63" fmla="*/ 6 h 40"/>
                  <a:gd name="T64" fmla="*/ 18 w 42"/>
                  <a:gd name="T65" fmla="*/ 6 h 40"/>
                  <a:gd name="T66" fmla="*/ 14 w 42"/>
                  <a:gd name="T67" fmla="*/ 10 h 40"/>
                  <a:gd name="T68" fmla="*/ 14 w 42"/>
                  <a:gd name="T69" fmla="*/ 30 h 40"/>
                  <a:gd name="T70" fmla="*/ 14 w 42"/>
                  <a:gd name="T71" fmla="*/ 34 h 40"/>
                  <a:gd name="T72" fmla="*/ 14 w 42"/>
                  <a:gd name="T73" fmla="*/ 36 h 40"/>
                  <a:gd name="T74" fmla="*/ 14 w 42"/>
                  <a:gd name="T75" fmla="*/ 38 h 40"/>
                  <a:gd name="T76" fmla="*/ 16 w 42"/>
                  <a:gd name="T77" fmla="*/ 38 h 40"/>
                  <a:gd name="T78" fmla="*/ 16 w 42"/>
                  <a:gd name="T79" fmla="*/ 38 h 40"/>
                  <a:gd name="T80" fmla="*/ 20 w 42"/>
                  <a:gd name="T81" fmla="*/ 38 h 40"/>
                  <a:gd name="T82" fmla="*/ 20 w 42"/>
                  <a:gd name="T83" fmla="*/ 40 h 40"/>
                  <a:gd name="T84" fmla="*/ 0 w 42"/>
                  <a:gd name="T85" fmla="*/ 40 h 40"/>
                  <a:gd name="T86" fmla="*/ 0 w 42"/>
                  <a:gd name="T87" fmla="*/ 38 h 40"/>
                  <a:gd name="T88" fmla="*/ 2 w 42"/>
                  <a:gd name="T89" fmla="*/ 38 h 40"/>
                  <a:gd name="T90" fmla="*/ 4 w 42"/>
                  <a:gd name="T91" fmla="*/ 38 h 40"/>
                  <a:gd name="T92" fmla="*/ 6 w 42"/>
                  <a:gd name="T93" fmla="*/ 38 h 40"/>
                  <a:gd name="T94" fmla="*/ 6 w 42"/>
                  <a:gd name="T95" fmla="*/ 34 h 40"/>
                  <a:gd name="T96" fmla="*/ 6 w 42"/>
                  <a:gd name="T97" fmla="*/ 30 h 40"/>
                  <a:gd name="T98" fmla="*/ 6 w 42"/>
                  <a:gd name="T99" fmla="*/ 16 h 40"/>
                  <a:gd name="T100" fmla="*/ 6 w 42"/>
                  <a:gd name="T101" fmla="*/ 10 h 40"/>
                  <a:gd name="T102" fmla="*/ 6 w 42"/>
                  <a:gd name="T103" fmla="*/ 8 h 40"/>
                  <a:gd name="T104" fmla="*/ 6 w 42"/>
                  <a:gd name="T105" fmla="*/ 6 h 40"/>
                  <a:gd name="T106" fmla="*/ 6 w 42"/>
                  <a:gd name="T107" fmla="*/ 6 h 40"/>
                  <a:gd name="T108" fmla="*/ 4 w 42"/>
                  <a:gd name="T109" fmla="*/ 4 h 40"/>
                  <a:gd name="T110" fmla="*/ 4 w 42"/>
                  <a:gd name="T111" fmla="*/ 4 h 40"/>
                  <a:gd name="T112" fmla="*/ 2 w 42"/>
                  <a:gd name="T113" fmla="*/ 4 h 40"/>
                  <a:gd name="T114" fmla="*/ 2 w 42"/>
                  <a:gd name="T115" fmla="*/ 6 h 40"/>
                  <a:gd name="T116" fmla="*/ 0 w 42"/>
                  <a:gd name="T117" fmla="*/ 4 h 40"/>
                  <a:gd name="T118" fmla="*/ 12 w 42"/>
                  <a:gd name="T119" fmla="*/ 0 h 40"/>
                  <a:gd name="T120" fmla="*/ 14 w 42"/>
                  <a:gd name="T121" fmla="*/ 0 h 40"/>
                  <a:gd name="T122" fmla="*/ 14 w 42"/>
                  <a:gd name="T123" fmla="*/ 8 h 4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2"/>
                  <a:gd name="T187" fmla="*/ 0 h 40"/>
                  <a:gd name="T188" fmla="*/ 42 w 42"/>
                  <a:gd name="T189" fmla="*/ 40 h 40"/>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2" h="40">
                    <a:moveTo>
                      <a:pt x="14" y="8"/>
                    </a:moveTo>
                    <a:lnTo>
                      <a:pt x="18" y="4"/>
                    </a:lnTo>
                    <a:lnTo>
                      <a:pt x="22" y="0"/>
                    </a:lnTo>
                    <a:lnTo>
                      <a:pt x="26" y="0"/>
                    </a:lnTo>
                    <a:lnTo>
                      <a:pt x="30" y="0"/>
                    </a:lnTo>
                    <a:lnTo>
                      <a:pt x="32" y="2"/>
                    </a:lnTo>
                    <a:lnTo>
                      <a:pt x="34" y="4"/>
                    </a:lnTo>
                    <a:lnTo>
                      <a:pt x="36" y="6"/>
                    </a:lnTo>
                    <a:lnTo>
                      <a:pt x="38" y="10"/>
                    </a:lnTo>
                    <a:lnTo>
                      <a:pt x="38" y="14"/>
                    </a:lnTo>
                    <a:lnTo>
                      <a:pt x="38" y="30"/>
                    </a:lnTo>
                    <a:lnTo>
                      <a:pt x="38" y="34"/>
                    </a:lnTo>
                    <a:lnTo>
                      <a:pt x="38" y="36"/>
                    </a:lnTo>
                    <a:lnTo>
                      <a:pt x="38" y="38"/>
                    </a:lnTo>
                    <a:lnTo>
                      <a:pt x="40" y="38"/>
                    </a:lnTo>
                    <a:lnTo>
                      <a:pt x="42" y="38"/>
                    </a:lnTo>
                    <a:lnTo>
                      <a:pt x="42" y="40"/>
                    </a:lnTo>
                    <a:lnTo>
                      <a:pt x="24" y="40"/>
                    </a:lnTo>
                    <a:lnTo>
                      <a:pt x="24" y="38"/>
                    </a:lnTo>
                    <a:lnTo>
                      <a:pt x="26" y="38"/>
                    </a:lnTo>
                    <a:lnTo>
                      <a:pt x="28" y="38"/>
                    </a:lnTo>
                    <a:lnTo>
                      <a:pt x="30" y="36"/>
                    </a:lnTo>
                    <a:lnTo>
                      <a:pt x="30" y="34"/>
                    </a:lnTo>
                    <a:lnTo>
                      <a:pt x="30" y="30"/>
                    </a:lnTo>
                    <a:lnTo>
                      <a:pt x="30" y="16"/>
                    </a:lnTo>
                    <a:lnTo>
                      <a:pt x="30" y="10"/>
                    </a:lnTo>
                    <a:lnTo>
                      <a:pt x="28" y="8"/>
                    </a:lnTo>
                    <a:lnTo>
                      <a:pt x="26" y="6"/>
                    </a:lnTo>
                    <a:lnTo>
                      <a:pt x="24" y="6"/>
                    </a:lnTo>
                    <a:lnTo>
                      <a:pt x="18" y="6"/>
                    </a:lnTo>
                    <a:lnTo>
                      <a:pt x="14" y="10"/>
                    </a:lnTo>
                    <a:lnTo>
                      <a:pt x="14" y="30"/>
                    </a:lnTo>
                    <a:lnTo>
                      <a:pt x="14" y="34"/>
                    </a:lnTo>
                    <a:lnTo>
                      <a:pt x="14" y="36"/>
                    </a:lnTo>
                    <a:lnTo>
                      <a:pt x="14" y="38"/>
                    </a:lnTo>
                    <a:lnTo>
                      <a:pt x="16" y="38"/>
                    </a:lnTo>
                    <a:lnTo>
                      <a:pt x="20" y="38"/>
                    </a:lnTo>
                    <a:lnTo>
                      <a:pt x="20" y="40"/>
                    </a:lnTo>
                    <a:lnTo>
                      <a:pt x="0" y="40"/>
                    </a:lnTo>
                    <a:lnTo>
                      <a:pt x="0" y="38"/>
                    </a:lnTo>
                    <a:lnTo>
                      <a:pt x="2" y="38"/>
                    </a:lnTo>
                    <a:lnTo>
                      <a:pt x="4" y="38"/>
                    </a:lnTo>
                    <a:lnTo>
                      <a:pt x="6" y="38"/>
                    </a:lnTo>
                    <a:lnTo>
                      <a:pt x="6" y="34"/>
                    </a:lnTo>
                    <a:lnTo>
                      <a:pt x="6" y="30"/>
                    </a:lnTo>
                    <a:lnTo>
                      <a:pt x="6" y="16"/>
                    </a:lnTo>
                    <a:lnTo>
                      <a:pt x="6" y="10"/>
                    </a:lnTo>
                    <a:lnTo>
                      <a:pt x="6" y="8"/>
                    </a:lnTo>
                    <a:lnTo>
                      <a:pt x="6" y="6"/>
                    </a:lnTo>
                    <a:lnTo>
                      <a:pt x="4" y="4"/>
                    </a:lnTo>
                    <a:lnTo>
                      <a:pt x="2" y="4"/>
                    </a:lnTo>
                    <a:lnTo>
                      <a:pt x="2" y="6"/>
                    </a:lnTo>
                    <a:lnTo>
                      <a:pt x="0" y="4"/>
                    </a:lnTo>
                    <a:lnTo>
                      <a:pt x="12" y="0"/>
                    </a:lnTo>
                    <a:lnTo>
                      <a:pt x="14" y="0"/>
                    </a:lnTo>
                    <a:lnTo>
                      <a:pt x="14" y="8"/>
                    </a:lnTo>
                    <a:close/>
                  </a:path>
                </a:pathLst>
              </a:custGeom>
              <a:solidFill>
                <a:srgbClr val="000000"/>
              </a:solidFill>
              <a:ln w="0">
                <a:solidFill>
                  <a:srgbClr val="000000"/>
                </a:solidFill>
                <a:round/>
                <a:headEnd/>
                <a:tailEnd/>
              </a:ln>
            </p:spPr>
            <p:txBody>
              <a:bodyPr/>
              <a:lstStyle/>
              <a:p>
                <a:endParaRPr lang="en-CA"/>
              </a:p>
            </p:txBody>
          </p:sp>
          <p:sp>
            <p:nvSpPr>
              <p:cNvPr id="22949" name="Freeform 141"/>
              <p:cNvSpPr>
                <a:spLocks noEditPoints="1"/>
              </p:cNvSpPr>
              <p:nvPr/>
            </p:nvSpPr>
            <p:spPr bwMode="auto">
              <a:xfrm>
                <a:off x="1756" y="2698"/>
                <a:ext cx="34" cy="40"/>
              </a:xfrm>
              <a:custGeom>
                <a:avLst/>
                <a:gdLst>
                  <a:gd name="T0" fmla="*/ 6 w 34"/>
                  <a:gd name="T1" fmla="*/ 16 h 40"/>
                  <a:gd name="T2" fmla="*/ 8 w 34"/>
                  <a:gd name="T3" fmla="*/ 22 h 40"/>
                  <a:gd name="T4" fmla="*/ 12 w 34"/>
                  <a:gd name="T5" fmla="*/ 28 h 40"/>
                  <a:gd name="T6" fmla="*/ 16 w 34"/>
                  <a:gd name="T7" fmla="*/ 32 h 40"/>
                  <a:gd name="T8" fmla="*/ 20 w 34"/>
                  <a:gd name="T9" fmla="*/ 34 h 40"/>
                  <a:gd name="T10" fmla="*/ 24 w 34"/>
                  <a:gd name="T11" fmla="*/ 32 h 40"/>
                  <a:gd name="T12" fmla="*/ 28 w 34"/>
                  <a:gd name="T13" fmla="*/ 32 h 40"/>
                  <a:gd name="T14" fmla="*/ 30 w 34"/>
                  <a:gd name="T15" fmla="*/ 28 h 40"/>
                  <a:gd name="T16" fmla="*/ 32 w 34"/>
                  <a:gd name="T17" fmla="*/ 24 h 40"/>
                  <a:gd name="T18" fmla="*/ 34 w 34"/>
                  <a:gd name="T19" fmla="*/ 26 h 40"/>
                  <a:gd name="T20" fmla="*/ 32 w 34"/>
                  <a:gd name="T21" fmla="*/ 30 h 40"/>
                  <a:gd name="T22" fmla="*/ 28 w 34"/>
                  <a:gd name="T23" fmla="*/ 36 h 40"/>
                  <a:gd name="T24" fmla="*/ 24 w 34"/>
                  <a:gd name="T25" fmla="*/ 40 h 40"/>
                  <a:gd name="T26" fmla="*/ 18 w 34"/>
                  <a:gd name="T27" fmla="*/ 40 h 40"/>
                  <a:gd name="T28" fmla="*/ 10 w 34"/>
                  <a:gd name="T29" fmla="*/ 40 h 40"/>
                  <a:gd name="T30" fmla="*/ 6 w 34"/>
                  <a:gd name="T31" fmla="*/ 36 h 40"/>
                  <a:gd name="T32" fmla="*/ 2 w 34"/>
                  <a:gd name="T33" fmla="*/ 32 h 40"/>
                  <a:gd name="T34" fmla="*/ 0 w 34"/>
                  <a:gd name="T35" fmla="*/ 26 h 40"/>
                  <a:gd name="T36" fmla="*/ 0 w 34"/>
                  <a:gd name="T37" fmla="*/ 20 h 40"/>
                  <a:gd name="T38" fmla="*/ 0 w 34"/>
                  <a:gd name="T39" fmla="*/ 14 h 40"/>
                  <a:gd name="T40" fmla="*/ 2 w 34"/>
                  <a:gd name="T41" fmla="*/ 10 h 40"/>
                  <a:gd name="T42" fmla="*/ 6 w 34"/>
                  <a:gd name="T43" fmla="*/ 6 h 40"/>
                  <a:gd name="T44" fmla="*/ 10 w 34"/>
                  <a:gd name="T45" fmla="*/ 2 h 40"/>
                  <a:gd name="T46" fmla="*/ 14 w 34"/>
                  <a:gd name="T47" fmla="*/ 0 h 40"/>
                  <a:gd name="T48" fmla="*/ 18 w 34"/>
                  <a:gd name="T49" fmla="*/ 0 h 40"/>
                  <a:gd name="T50" fmla="*/ 24 w 34"/>
                  <a:gd name="T51" fmla="*/ 0 h 40"/>
                  <a:gd name="T52" fmla="*/ 30 w 34"/>
                  <a:gd name="T53" fmla="*/ 4 h 40"/>
                  <a:gd name="T54" fmla="*/ 32 w 34"/>
                  <a:gd name="T55" fmla="*/ 8 h 40"/>
                  <a:gd name="T56" fmla="*/ 34 w 34"/>
                  <a:gd name="T57" fmla="*/ 16 h 40"/>
                  <a:gd name="T58" fmla="*/ 6 w 34"/>
                  <a:gd name="T59" fmla="*/ 16 h 40"/>
                  <a:gd name="T60" fmla="*/ 6 w 34"/>
                  <a:gd name="T61" fmla="*/ 12 h 40"/>
                  <a:gd name="T62" fmla="*/ 24 w 34"/>
                  <a:gd name="T63" fmla="*/ 12 h 40"/>
                  <a:gd name="T64" fmla="*/ 24 w 34"/>
                  <a:gd name="T65" fmla="*/ 10 h 40"/>
                  <a:gd name="T66" fmla="*/ 24 w 34"/>
                  <a:gd name="T67" fmla="*/ 8 h 40"/>
                  <a:gd name="T68" fmla="*/ 22 w 34"/>
                  <a:gd name="T69" fmla="*/ 6 h 40"/>
                  <a:gd name="T70" fmla="*/ 20 w 34"/>
                  <a:gd name="T71" fmla="*/ 4 h 40"/>
                  <a:gd name="T72" fmla="*/ 18 w 34"/>
                  <a:gd name="T73" fmla="*/ 2 h 40"/>
                  <a:gd name="T74" fmla="*/ 16 w 34"/>
                  <a:gd name="T75" fmla="*/ 2 h 40"/>
                  <a:gd name="T76" fmla="*/ 12 w 34"/>
                  <a:gd name="T77" fmla="*/ 4 h 40"/>
                  <a:gd name="T78" fmla="*/ 10 w 34"/>
                  <a:gd name="T79" fmla="*/ 4 h 40"/>
                  <a:gd name="T80" fmla="*/ 8 w 34"/>
                  <a:gd name="T81" fmla="*/ 8 h 40"/>
                  <a:gd name="T82" fmla="*/ 6 w 34"/>
                  <a:gd name="T83" fmla="*/ 12 h 4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4"/>
                  <a:gd name="T127" fmla="*/ 0 h 40"/>
                  <a:gd name="T128" fmla="*/ 34 w 34"/>
                  <a:gd name="T129" fmla="*/ 40 h 4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4" h="40">
                    <a:moveTo>
                      <a:pt x="6" y="16"/>
                    </a:moveTo>
                    <a:lnTo>
                      <a:pt x="8" y="22"/>
                    </a:lnTo>
                    <a:lnTo>
                      <a:pt x="12" y="28"/>
                    </a:lnTo>
                    <a:lnTo>
                      <a:pt x="16" y="32"/>
                    </a:lnTo>
                    <a:lnTo>
                      <a:pt x="20" y="34"/>
                    </a:lnTo>
                    <a:lnTo>
                      <a:pt x="24" y="32"/>
                    </a:lnTo>
                    <a:lnTo>
                      <a:pt x="28" y="32"/>
                    </a:lnTo>
                    <a:lnTo>
                      <a:pt x="30" y="28"/>
                    </a:lnTo>
                    <a:lnTo>
                      <a:pt x="32" y="24"/>
                    </a:lnTo>
                    <a:lnTo>
                      <a:pt x="34" y="26"/>
                    </a:lnTo>
                    <a:lnTo>
                      <a:pt x="32" y="30"/>
                    </a:lnTo>
                    <a:lnTo>
                      <a:pt x="28" y="36"/>
                    </a:lnTo>
                    <a:lnTo>
                      <a:pt x="24" y="40"/>
                    </a:lnTo>
                    <a:lnTo>
                      <a:pt x="18" y="40"/>
                    </a:lnTo>
                    <a:lnTo>
                      <a:pt x="10" y="40"/>
                    </a:lnTo>
                    <a:lnTo>
                      <a:pt x="6" y="36"/>
                    </a:lnTo>
                    <a:lnTo>
                      <a:pt x="2" y="32"/>
                    </a:lnTo>
                    <a:lnTo>
                      <a:pt x="0" y="26"/>
                    </a:lnTo>
                    <a:lnTo>
                      <a:pt x="0" y="20"/>
                    </a:lnTo>
                    <a:lnTo>
                      <a:pt x="0" y="14"/>
                    </a:lnTo>
                    <a:lnTo>
                      <a:pt x="2" y="10"/>
                    </a:lnTo>
                    <a:lnTo>
                      <a:pt x="6" y="6"/>
                    </a:lnTo>
                    <a:lnTo>
                      <a:pt x="10" y="2"/>
                    </a:lnTo>
                    <a:lnTo>
                      <a:pt x="14" y="0"/>
                    </a:lnTo>
                    <a:lnTo>
                      <a:pt x="18" y="0"/>
                    </a:lnTo>
                    <a:lnTo>
                      <a:pt x="24" y="0"/>
                    </a:lnTo>
                    <a:lnTo>
                      <a:pt x="30" y="4"/>
                    </a:lnTo>
                    <a:lnTo>
                      <a:pt x="32" y="8"/>
                    </a:lnTo>
                    <a:lnTo>
                      <a:pt x="34" y="16"/>
                    </a:lnTo>
                    <a:lnTo>
                      <a:pt x="6" y="16"/>
                    </a:lnTo>
                    <a:close/>
                    <a:moveTo>
                      <a:pt x="6" y="12"/>
                    </a:moveTo>
                    <a:lnTo>
                      <a:pt x="24" y="12"/>
                    </a:lnTo>
                    <a:lnTo>
                      <a:pt x="24" y="10"/>
                    </a:lnTo>
                    <a:lnTo>
                      <a:pt x="24" y="8"/>
                    </a:lnTo>
                    <a:lnTo>
                      <a:pt x="22" y="6"/>
                    </a:lnTo>
                    <a:lnTo>
                      <a:pt x="20" y="4"/>
                    </a:lnTo>
                    <a:lnTo>
                      <a:pt x="18" y="2"/>
                    </a:lnTo>
                    <a:lnTo>
                      <a:pt x="16" y="2"/>
                    </a:lnTo>
                    <a:lnTo>
                      <a:pt x="12" y="4"/>
                    </a:lnTo>
                    <a:lnTo>
                      <a:pt x="10" y="4"/>
                    </a:lnTo>
                    <a:lnTo>
                      <a:pt x="8" y="8"/>
                    </a:lnTo>
                    <a:lnTo>
                      <a:pt x="6" y="12"/>
                    </a:lnTo>
                    <a:close/>
                  </a:path>
                </a:pathLst>
              </a:custGeom>
              <a:solidFill>
                <a:srgbClr val="000000"/>
              </a:solidFill>
              <a:ln w="0">
                <a:solidFill>
                  <a:srgbClr val="000000"/>
                </a:solidFill>
                <a:round/>
                <a:headEnd/>
                <a:tailEnd/>
              </a:ln>
            </p:spPr>
            <p:txBody>
              <a:bodyPr/>
              <a:lstStyle/>
              <a:p>
                <a:endParaRPr lang="en-CA"/>
              </a:p>
            </p:txBody>
          </p:sp>
          <p:sp>
            <p:nvSpPr>
              <p:cNvPr id="22950" name="Freeform 142"/>
              <p:cNvSpPr>
                <a:spLocks/>
              </p:cNvSpPr>
              <p:nvPr/>
            </p:nvSpPr>
            <p:spPr bwMode="auto">
              <a:xfrm>
                <a:off x="1798" y="2698"/>
                <a:ext cx="26" cy="40"/>
              </a:xfrm>
              <a:custGeom>
                <a:avLst/>
                <a:gdLst>
                  <a:gd name="T0" fmla="*/ 24 w 26"/>
                  <a:gd name="T1" fmla="*/ 0 h 40"/>
                  <a:gd name="T2" fmla="*/ 24 w 26"/>
                  <a:gd name="T3" fmla="*/ 14 h 40"/>
                  <a:gd name="T4" fmla="*/ 22 w 26"/>
                  <a:gd name="T5" fmla="*/ 14 h 40"/>
                  <a:gd name="T6" fmla="*/ 20 w 26"/>
                  <a:gd name="T7" fmla="*/ 8 h 40"/>
                  <a:gd name="T8" fmla="*/ 18 w 26"/>
                  <a:gd name="T9" fmla="*/ 4 h 40"/>
                  <a:gd name="T10" fmla="*/ 16 w 26"/>
                  <a:gd name="T11" fmla="*/ 2 h 40"/>
                  <a:gd name="T12" fmla="*/ 12 w 26"/>
                  <a:gd name="T13" fmla="*/ 2 h 40"/>
                  <a:gd name="T14" fmla="*/ 8 w 26"/>
                  <a:gd name="T15" fmla="*/ 2 h 40"/>
                  <a:gd name="T16" fmla="*/ 6 w 26"/>
                  <a:gd name="T17" fmla="*/ 4 h 40"/>
                  <a:gd name="T18" fmla="*/ 6 w 26"/>
                  <a:gd name="T19" fmla="*/ 6 h 40"/>
                  <a:gd name="T20" fmla="*/ 4 w 26"/>
                  <a:gd name="T21" fmla="*/ 8 h 40"/>
                  <a:gd name="T22" fmla="*/ 6 w 26"/>
                  <a:gd name="T23" fmla="*/ 10 h 40"/>
                  <a:gd name="T24" fmla="*/ 6 w 26"/>
                  <a:gd name="T25" fmla="*/ 12 h 40"/>
                  <a:gd name="T26" fmla="*/ 8 w 26"/>
                  <a:gd name="T27" fmla="*/ 14 h 40"/>
                  <a:gd name="T28" fmla="*/ 12 w 26"/>
                  <a:gd name="T29" fmla="*/ 14 h 40"/>
                  <a:gd name="T30" fmla="*/ 18 w 26"/>
                  <a:gd name="T31" fmla="*/ 18 h 40"/>
                  <a:gd name="T32" fmla="*/ 22 w 26"/>
                  <a:gd name="T33" fmla="*/ 20 h 40"/>
                  <a:gd name="T34" fmla="*/ 24 w 26"/>
                  <a:gd name="T35" fmla="*/ 24 h 40"/>
                  <a:gd name="T36" fmla="*/ 26 w 26"/>
                  <a:gd name="T37" fmla="*/ 28 h 40"/>
                  <a:gd name="T38" fmla="*/ 24 w 26"/>
                  <a:gd name="T39" fmla="*/ 34 h 40"/>
                  <a:gd name="T40" fmla="*/ 22 w 26"/>
                  <a:gd name="T41" fmla="*/ 38 h 40"/>
                  <a:gd name="T42" fmla="*/ 18 w 26"/>
                  <a:gd name="T43" fmla="*/ 40 h 40"/>
                  <a:gd name="T44" fmla="*/ 12 w 26"/>
                  <a:gd name="T45" fmla="*/ 40 h 40"/>
                  <a:gd name="T46" fmla="*/ 8 w 26"/>
                  <a:gd name="T47" fmla="*/ 40 h 40"/>
                  <a:gd name="T48" fmla="*/ 4 w 26"/>
                  <a:gd name="T49" fmla="*/ 40 h 40"/>
                  <a:gd name="T50" fmla="*/ 2 w 26"/>
                  <a:gd name="T51" fmla="*/ 38 h 40"/>
                  <a:gd name="T52" fmla="*/ 2 w 26"/>
                  <a:gd name="T53" fmla="*/ 38 h 40"/>
                  <a:gd name="T54" fmla="*/ 2 w 26"/>
                  <a:gd name="T55" fmla="*/ 40 h 40"/>
                  <a:gd name="T56" fmla="*/ 0 w 26"/>
                  <a:gd name="T57" fmla="*/ 40 h 40"/>
                  <a:gd name="T58" fmla="*/ 0 w 26"/>
                  <a:gd name="T59" fmla="*/ 40 h 40"/>
                  <a:gd name="T60" fmla="*/ 0 w 26"/>
                  <a:gd name="T61" fmla="*/ 26 h 40"/>
                  <a:gd name="T62" fmla="*/ 0 w 26"/>
                  <a:gd name="T63" fmla="*/ 26 h 40"/>
                  <a:gd name="T64" fmla="*/ 2 w 26"/>
                  <a:gd name="T65" fmla="*/ 32 h 40"/>
                  <a:gd name="T66" fmla="*/ 6 w 26"/>
                  <a:gd name="T67" fmla="*/ 36 h 40"/>
                  <a:gd name="T68" fmla="*/ 8 w 26"/>
                  <a:gd name="T69" fmla="*/ 38 h 40"/>
                  <a:gd name="T70" fmla="*/ 12 w 26"/>
                  <a:gd name="T71" fmla="*/ 38 h 40"/>
                  <a:gd name="T72" fmla="*/ 16 w 26"/>
                  <a:gd name="T73" fmla="*/ 38 h 40"/>
                  <a:gd name="T74" fmla="*/ 18 w 26"/>
                  <a:gd name="T75" fmla="*/ 36 h 40"/>
                  <a:gd name="T76" fmla="*/ 20 w 26"/>
                  <a:gd name="T77" fmla="*/ 34 h 40"/>
                  <a:gd name="T78" fmla="*/ 20 w 26"/>
                  <a:gd name="T79" fmla="*/ 32 h 40"/>
                  <a:gd name="T80" fmla="*/ 20 w 26"/>
                  <a:gd name="T81" fmla="*/ 30 h 40"/>
                  <a:gd name="T82" fmla="*/ 18 w 26"/>
                  <a:gd name="T83" fmla="*/ 28 h 40"/>
                  <a:gd name="T84" fmla="*/ 14 w 26"/>
                  <a:gd name="T85" fmla="*/ 24 h 40"/>
                  <a:gd name="T86" fmla="*/ 10 w 26"/>
                  <a:gd name="T87" fmla="*/ 22 h 40"/>
                  <a:gd name="T88" fmla="*/ 4 w 26"/>
                  <a:gd name="T89" fmla="*/ 20 h 40"/>
                  <a:gd name="T90" fmla="*/ 2 w 26"/>
                  <a:gd name="T91" fmla="*/ 16 h 40"/>
                  <a:gd name="T92" fmla="*/ 0 w 26"/>
                  <a:gd name="T93" fmla="*/ 14 h 40"/>
                  <a:gd name="T94" fmla="*/ 0 w 26"/>
                  <a:gd name="T95" fmla="*/ 10 h 40"/>
                  <a:gd name="T96" fmla="*/ 0 w 26"/>
                  <a:gd name="T97" fmla="*/ 6 h 40"/>
                  <a:gd name="T98" fmla="*/ 2 w 26"/>
                  <a:gd name="T99" fmla="*/ 2 h 40"/>
                  <a:gd name="T100" fmla="*/ 6 w 26"/>
                  <a:gd name="T101" fmla="*/ 0 h 40"/>
                  <a:gd name="T102" fmla="*/ 12 w 26"/>
                  <a:gd name="T103" fmla="*/ 0 h 40"/>
                  <a:gd name="T104" fmla="*/ 14 w 26"/>
                  <a:gd name="T105" fmla="*/ 0 h 40"/>
                  <a:gd name="T106" fmla="*/ 18 w 26"/>
                  <a:gd name="T107" fmla="*/ 0 h 40"/>
                  <a:gd name="T108" fmla="*/ 20 w 26"/>
                  <a:gd name="T109" fmla="*/ 2 h 40"/>
                  <a:gd name="T110" fmla="*/ 20 w 26"/>
                  <a:gd name="T111" fmla="*/ 2 h 40"/>
                  <a:gd name="T112" fmla="*/ 20 w 26"/>
                  <a:gd name="T113" fmla="*/ 2 h 40"/>
                  <a:gd name="T114" fmla="*/ 22 w 26"/>
                  <a:gd name="T115" fmla="*/ 2 h 40"/>
                  <a:gd name="T116" fmla="*/ 22 w 26"/>
                  <a:gd name="T117" fmla="*/ 0 h 40"/>
                  <a:gd name="T118" fmla="*/ 22 w 26"/>
                  <a:gd name="T119" fmla="*/ 0 h 40"/>
                  <a:gd name="T120" fmla="*/ 24 w 26"/>
                  <a:gd name="T121" fmla="*/ 0 h 4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6"/>
                  <a:gd name="T184" fmla="*/ 0 h 40"/>
                  <a:gd name="T185" fmla="*/ 26 w 26"/>
                  <a:gd name="T186" fmla="*/ 40 h 40"/>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6" h="40">
                    <a:moveTo>
                      <a:pt x="24" y="0"/>
                    </a:moveTo>
                    <a:lnTo>
                      <a:pt x="24" y="14"/>
                    </a:lnTo>
                    <a:lnTo>
                      <a:pt x="22" y="14"/>
                    </a:lnTo>
                    <a:lnTo>
                      <a:pt x="20" y="8"/>
                    </a:lnTo>
                    <a:lnTo>
                      <a:pt x="18" y="4"/>
                    </a:lnTo>
                    <a:lnTo>
                      <a:pt x="16" y="2"/>
                    </a:lnTo>
                    <a:lnTo>
                      <a:pt x="12" y="2"/>
                    </a:lnTo>
                    <a:lnTo>
                      <a:pt x="8" y="2"/>
                    </a:lnTo>
                    <a:lnTo>
                      <a:pt x="6" y="4"/>
                    </a:lnTo>
                    <a:lnTo>
                      <a:pt x="6" y="6"/>
                    </a:lnTo>
                    <a:lnTo>
                      <a:pt x="4" y="8"/>
                    </a:lnTo>
                    <a:lnTo>
                      <a:pt x="6" y="10"/>
                    </a:lnTo>
                    <a:lnTo>
                      <a:pt x="6" y="12"/>
                    </a:lnTo>
                    <a:lnTo>
                      <a:pt x="8" y="14"/>
                    </a:lnTo>
                    <a:lnTo>
                      <a:pt x="12" y="14"/>
                    </a:lnTo>
                    <a:lnTo>
                      <a:pt x="18" y="18"/>
                    </a:lnTo>
                    <a:lnTo>
                      <a:pt x="22" y="20"/>
                    </a:lnTo>
                    <a:lnTo>
                      <a:pt x="24" y="24"/>
                    </a:lnTo>
                    <a:lnTo>
                      <a:pt x="26" y="28"/>
                    </a:lnTo>
                    <a:lnTo>
                      <a:pt x="24" y="34"/>
                    </a:lnTo>
                    <a:lnTo>
                      <a:pt x="22" y="38"/>
                    </a:lnTo>
                    <a:lnTo>
                      <a:pt x="18" y="40"/>
                    </a:lnTo>
                    <a:lnTo>
                      <a:pt x="12" y="40"/>
                    </a:lnTo>
                    <a:lnTo>
                      <a:pt x="8" y="40"/>
                    </a:lnTo>
                    <a:lnTo>
                      <a:pt x="4" y="40"/>
                    </a:lnTo>
                    <a:lnTo>
                      <a:pt x="2" y="38"/>
                    </a:lnTo>
                    <a:lnTo>
                      <a:pt x="2" y="40"/>
                    </a:lnTo>
                    <a:lnTo>
                      <a:pt x="0" y="40"/>
                    </a:lnTo>
                    <a:lnTo>
                      <a:pt x="0" y="26"/>
                    </a:lnTo>
                    <a:lnTo>
                      <a:pt x="2" y="32"/>
                    </a:lnTo>
                    <a:lnTo>
                      <a:pt x="6" y="36"/>
                    </a:lnTo>
                    <a:lnTo>
                      <a:pt x="8" y="38"/>
                    </a:lnTo>
                    <a:lnTo>
                      <a:pt x="12" y="38"/>
                    </a:lnTo>
                    <a:lnTo>
                      <a:pt x="16" y="38"/>
                    </a:lnTo>
                    <a:lnTo>
                      <a:pt x="18" y="36"/>
                    </a:lnTo>
                    <a:lnTo>
                      <a:pt x="20" y="34"/>
                    </a:lnTo>
                    <a:lnTo>
                      <a:pt x="20" y="32"/>
                    </a:lnTo>
                    <a:lnTo>
                      <a:pt x="20" y="30"/>
                    </a:lnTo>
                    <a:lnTo>
                      <a:pt x="18" y="28"/>
                    </a:lnTo>
                    <a:lnTo>
                      <a:pt x="14" y="24"/>
                    </a:lnTo>
                    <a:lnTo>
                      <a:pt x="10" y="22"/>
                    </a:lnTo>
                    <a:lnTo>
                      <a:pt x="4" y="20"/>
                    </a:lnTo>
                    <a:lnTo>
                      <a:pt x="2" y="16"/>
                    </a:lnTo>
                    <a:lnTo>
                      <a:pt x="0" y="14"/>
                    </a:lnTo>
                    <a:lnTo>
                      <a:pt x="0" y="10"/>
                    </a:lnTo>
                    <a:lnTo>
                      <a:pt x="0" y="6"/>
                    </a:lnTo>
                    <a:lnTo>
                      <a:pt x="2" y="2"/>
                    </a:lnTo>
                    <a:lnTo>
                      <a:pt x="6" y="0"/>
                    </a:lnTo>
                    <a:lnTo>
                      <a:pt x="12" y="0"/>
                    </a:lnTo>
                    <a:lnTo>
                      <a:pt x="14" y="0"/>
                    </a:lnTo>
                    <a:lnTo>
                      <a:pt x="18" y="0"/>
                    </a:lnTo>
                    <a:lnTo>
                      <a:pt x="20" y="2"/>
                    </a:lnTo>
                    <a:lnTo>
                      <a:pt x="22" y="2"/>
                    </a:lnTo>
                    <a:lnTo>
                      <a:pt x="22" y="0"/>
                    </a:lnTo>
                    <a:lnTo>
                      <a:pt x="24" y="0"/>
                    </a:lnTo>
                    <a:close/>
                  </a:path>
                </a:pathLst>
              </a:custGeom>
              <a:solidFill>
                <a:srgbClr val="000000"/>
              </a:solidFill>
              <a:ln w="0">
                <a:solidFill>
                  <a:srgbClr val="000000"/>
                </a:solidFill>
                <a:round/>
                <a:headEnd/>
                <a:tailEnd/>
              </a:ln>
            </p:spPr>
            <p:txBody>
              <a:bodyPr/>
              <a:lstStyle/>
              <a:p>
                <a:endParaRPr lang="en-CA"/>
              </a:p>
            </p:txBody>
          </p:sp>
          <p:sp>
            <p:nvSpPr>
              <p:cNvPr id="22951" name="Freeform 143"/>
              <p:cNvSpPr>
                <a:spLocks noEditPoints="1"/>
              </p:cNvSpPr>
              <p:nvPr/>
            </p:nvSpPr>
            <p:spPr bwMode="auto">
              <a:xfrm>
                <a:off x="1830" y="2698"/>
                <a:ext cx="32" cy="40"/>
              </a:xfrm>
              <a:custGeom>
                <a:avLst/>
                <a:gdLst>
                  <a:gd name="T0" fmla="*/ 6 w 32"/>
                  <a:gd name="T1" fmla="*/ 16 h 40"/>
                  <a:gd name="T2" fmla="*/ 6 w 32"/>
                  <a:gd name="T3" fmla="*/ 22 h 40"/>
                  <a:gd name="T4" fmla="*/ 10 w 32"/>
                  <a:gd name="T5" fmla="*/ 28 h 40"/>
                  <a:gd name="T6" fmla="*/ 14 w 32"/>
                  <a:gd name="T7" fmla="*/ 32 h 40"/>
                  <a:gd name="T8" fmla="*/ 20 w 32"/>
                  <a:gd name="T9" fmla="*/ 34 h 40"/>
                  <a:gd name="T10" fmla="*/ 24 w 32"/>
                  <a:gd name="T11" fmla="*/ 32 h 40"/>
                  <a:gd name="T12" fmla="*/ 26 w 32"/>
                  <a:gd name="T13" fmla="*/ 32 h 40"/>
                  <a:gd name="T14" fmla="*/ 30 w 32"/>
                  <a:gd name="T15" fmla="*/ 28 h 40"/>
                  <a:gd name="T16" fmla="*/ 32 w 32"/>
                  <a:gd name="T17" fmla="*/ 24 h 40"/>
                  <a:gd name="T18" fmla="*/ 32 w 32"/>
                  <a:gd name="T19" fmla="*/ 26 h 40"/>
                  <a:gd name="T20" fmla="*/ 30 w 32"/>
                  <a:gd name="T21" fmla="*/ 30 h 40"/>
                  <a:gd name="T22" fmla="*/ 28 w 32"/>
                  <a:gd name="T23" fmla="*/ 36 h 40"/>
                  <a:gd name="T24" fmla="*/ 22 w 32"/>
                  <a:gd name="T25" fmla="*/ 40 h 40"/>
                  <a:gd name="T26" fmla="*/ 16 w 32"/>
                  <a:gd name="T27" fmla="*/ 40 h 40"/>
                  <a:gd name="T28" fmla="*/ 10 w 32"/>
                  <a:gd name="T29" fmla="*/ 40 h 40"/>
                  <a:gd name="T30" fmla="*/ 4 w 32"/>
                  <a:gd name="T31" fmla="*/ 36 h 40"/>
                  <a:gd name="T32" fmla="*/ 2 w 32"/>
                  <a:gd name="T33" fmla="*/ 32 h 40"/>
                  <a:gd name="T34" fmla="*/ 0 w 32"/>
                  <a:gd name="T35" fmla="*/ 26 h 40"/>
                  <a:gd name="T36" fmla="*/ 0 w 32"/>
                  <a:gd name="T37" fmla="*/ 20 h 40"/>
                  <a:gd name="T38" fmla="*/ 0 w 32"/>
                  <a:gd name="T39" fmla="*/ 14 h 40"/>
                  <a:gd name="T40" fmla="*/ 2 w 32"/>
                  <a:gd name="T41" fmla="*/ 10 h 40"/>
                  <a:gd name="T42" fmla="*/ 4 w 32"/>
                  <a:gd name="T43" fmla="*/ 6 h 40"/>
                  <a:gd name="T44" fmla="*/ 8 w 32"/>
                  <a:gd name="T45" fmla="*/ 2 h 40"/>
                  <a:gd name="T46" fmla="*/ 12 w 32"/>
                  <a:gd name="T47" fmla="*/ 0 h 40"/>
                  <a:gd name="T48" fmla="*/ 18 w 32"/>
                  <a:gd name="T49" fmla="*/ 0 h 40"/>
                  <a:gd name="T50" fmla="*/ 24 w 32"/>
                  <a:gd name="T51" fmla="*/ 0 h 40"/>
                  <a:gd name="T52" fmla="*/ 28 w 32"/>
                  <a:gd name="T53" fmla="*/ 4 h 40"/>
                  <a:gd name="T54" fmla="*/ 32 w 32"/>
                  <a:gd name="T55" fmla="*/ 8 h 40"/>
                  <a:gd name="T56" fmla="*/ 32 w 32"/>
                  <a:gd name="T57" fmla="*/ 16 h 40"/>
                  <a:gd name="T58" fmla="*/ 6 w 32"/>
                  <a:gd name="T59" fmla="*/ 16 h 40"/>
                  <a:gd name="T60" fmla="*/ 6 w 32"/>
                  <a:gd name="T61" fmla="*/ 12 h 40"/>
                  <a:gd name="T62" fmla="*/ 24 w 32"/>
                  <a:gd name="T63" fmla="*/ 12 h 40"/>
                  <a:gd name="T64" fmla="*/ 22 w 32"/>
                  <a:gd name="T65" fmla="*/ 10 h 40"/>
                  <a:gd name="T66" fmla="*/ 22 w 32"/>
                  <a:gd name="T67" fmla="*/ 8 h 40"/>
                  <a:gd name="T68" fmla="*/ 22 w 32"/>
                  <a:gd name="T69" fmla="*/ 6 h 40"/>
                  <a:gd name="T70" fmla="*/ 20 w 32"/>
                  <a:gd name="T71" fmla="*/ 4 h 40"/>
                  <a:gd name="T72" fmla="*/ 18 w 32"/>
                  <a:gd name="T73" fmla="*/ 2 h 40"/>
                  <a:gd name="T74" fmla="*/ 14 w 32"/>
                  <a:gd name="T75" fmla="*/ 2 h 40"/>
                  <a:gd name="T76" fmla="*/ 12 w 32"/>
                  <a:gd name="T77" fmla="*/ 4 h 40"/>
                  <a:gd name="T78" fmla="*/ 8 w 32"/>
                  <a:gd name="T79" fmla="*/ 4 h 40"/>
                  <a:gd name="T80" fmla="*/ 6 w 32"/>
                  <a:gd name="T81" fmla="*/ 8 h 40"/>
                  <a:gd name="T82" fmla="*/ 6 w 32"/>
                  <a:gd name="T83" fmla="*/ 12 h 4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2"/>
                  <a:gd name="T127" fmla="*/ 0 h 40"/>
                  <a:gd name="T128" fmla="*/ 32 w 32"/>
                  <a:gd name="T129" fmla="*/ 40 h 4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2" h="40">
                    <a:moveTo>
                      <a:pt x="6" y="16"/>
                    </a:moveTo>
                    <a:lnTo>
                      <a:pt x="6" y="22"/>
                    </a:lnTo>
                    <a:lnTo>
                      <a:pt x="10" y="28"/>
                    </a:lnTo>
                    <a:lnTo>
                      <a:pt x="14" y="32"/>
                    </a:lnTo>
                    <a:lnTo>
                      <a:pt x="20" y="34"/>
                    </a:lnTo>
                    <a:lnTo>
                      <a:pt x="24" y="32"/>
                    </a:lnTo>
                    <a:lnTo>
                      <a:pt x="26" y="32"/>
                    </a:lnTo>
                    <a:lnTo>
                      <a:pt x="30" y="28"/>
                    </a:lnTo>
                    <a:lnTo>
                      <a:pt x="32" y="24"/>
                    </a:lnTo>
                    <a:lnTo>
                      <a:pt x="32" y="26"/>
                    </a:lnTo>
                    <a:lnTo>
                      <a:pt x="30" y="30"/>
                    </a:lnTo>
                    <a:lnTo>
                      <a:pt x="28" y="36"/>
                    </a:lnTo>
                    <a:lnTo>
                      <a:pt x="22" y="40"/>
                    </a:lnTo>
                    <a:lnTo>
                      <a:pt x="16" y="40"/>
                    </a:lnTo>
                    <a:lnTo>
                      <a:pt x="10" y="40"/>
                    </a:lnTo>
                    <a:lnTo>
                      <a:pt x="4" y="36"/>
                    </a:lnTo>
                    <a:lnTo>
                      <a:pt x="2" y="32"/>
                    </a:lnTo>
                    <a:lnTo>
                      <a:pt x="0" y="26"/>
                    </a:lnTo>
                    <a:lnTo>
                      <a:pt x="0" y="20"/>
                    </a:lnTo>
                    <a:lnTo>
                      <a:pt x="0" y="14"/>
                    </a:lnTo>
                    <a:lnTo>
                      <a:pt x="2" y="10"/>
                    </a:lnTo>
                    <a:lnTo>
                      <a:pt x="4" y="6"/>
                    </a:lnTo>
                    <a:lnTo>
                      <a:pt x="8" y="2"/>
                    </a:lnTo>
                    <a:lnTo>
                      <a:pt x="12" y="0"/>
                    </a:lnTo>
                    <a:lnTo>
                      <a:pt x="18" y="0"/>
                    </a:lnTo>
                    <a:lnTo>
                      <a:pt x="24" y="0"/>
                    </a:lnTo>
                    <a:lnTo>
                      <a:pt x="28" y="4"/>
                    </a:lnTo>
                    <a:lnTo>
                      <a:pt x="32" y="8"/>
                    </a:lnTo>
                    <a:lnTo>
                      <a:pt x="32" y="16"/>
                    </a:lnTo>
                    <a:lnTo>
                      <a:pt x="6" y="16"/>
                    </a:lnTo>
                    <a:close/>
                    <a:moveTo>
                      <a:pt x="6" y="12"/>
                    </a:moveTo>
                    <a:lnTo>
                      <a:pt x="24" y="12"/>
                    </a:lnTo>
                    <a:lnTo>
                      <a:pt x="22" y="10"/>
                    </a:lnTo>
                    <a:lnTo>
                      <a:pt x="22" y="8"/>
                    </a:lnTo>
                    <a:lnTo>
                      <a:pt x="22" y="6"/>
                    </a:lnTo>
                    <a:lnTo>
                      <a:pt x="20" y="4"/>
                    </a:lnTo>
                    <a:lnTo>
                      <a:pt x="18" y="2"/>
                    </a:lnTo>
                    <a:lnTo>
                      <a:pt x="14" y="2"/>
                    </a:lnTo>
                    <a:lnTo>
                      <a:pt x="12" y="4"/>
                    </a:lnTo>
                    <a:lnTo>
                      <a:pt x="8" y="4"/>
                    </a:lnTo>
                    <a:lnTo>
                      <a:pt x="6" y="8"/>
                    </a:lnTo>
                    <a:lnTo>
                      <a:pt x="6" y="12"/>
                    </a:lnTo>
                    <a:close/>
                  </a:path>
                </a:pathLst>
              </a:custGeom>
              <a:solidFill>
                <a:srgbClr val="000000"/>
              </a:solidFill>
              <a:ln w="0">
                <a:solidFill>
                  <a:srgbClr val="000000"/>
                </a:solidFill>
                <a:round/>
                <a:headEnd/>
                <a:tailEnd/>
              </a:ln>
            </p:spPr>
            <p:txBody>
              <a:bodyPr/>
              <a:lstStyle/>
              <a:p>
                <a:endParaRPr lang="en-CA"/>
              </a:p>
            </p:txBody>
          </p:sp>
          <p:sp>
            <p:nvSpPr>
              <p:cNvPr id="22952" name="Rectangle 144"/>
              <p:cNvSpPr>
                <a:spLocks noChangeArrowheads="1"/>
              </p:cNvSpPr>
              <p:nvPr/>
            </p:nvSpPr>
            <p:spPr bwMode="auto">
              <a:xfrm>
                <a:off x="1888" y="2664"/>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953" name="Rectangle 145"/>
              <p:cNvSpPr>
                <a:spLocks noChangeArrowheads="1"/>
              </p:cNvSpPr>
              <p:nvPr/>
            </p:nvSpPr>
            <p:spPr bwMode="auto">
              <a:xfrm>
                <a:off x="1904" y="2664"/>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954" name="Freeform 146"/>
              <p:cNvSpPr>
                <a:spLocks/>
              </p:cNvSpPr>
              <p:nvPr/>
            </p:nvSpPr>
            <p:spPr bwMode="auto">
              <a:xfrm>
                <a:off x="2048" y="2678"/>
                <a:ext cx="38" cy="60"/>
              </a:xfrm>
              <a:custGeom>
                <a:avLst/>
                <a:gdLst>
                  <a:gd name="T0" fmla="*/ 38 w 38"/>
                  <a:gd name="T1" fmla="*/ 48 h 60"/>
                  <a:gd name="T2" fmla="*/ 34 w 38"/>
                  <a:gd name="T3" fmla="*/ 60 h 60"/>
                  <a:gd name="T4" fmla="*/ 0 w 38"/>
                  <a:gd name="T5" fmla="*/ 60 h 60"/>
                  <a:gd name="T6" fmla="*/ 0 w 38"/>
                  <a:gd name="T7" fmla="*/ 58 h 60"/>
                  <a:gd name="T8" fmla="*/ 10 w 38"/>
                  <a:gd name="T9" fmla="*/ 50 h 60"/>
                  <a:gd name="T10" fmla="*/ 16 w 38"/>
                  <a:gd name="T11" fmla="*/ 42 h 60"/>
                  <a:gd name="T12" fmla="*/ 22 w 38"/>
                  <a:gd name="T13" fmla="*/ 36 h 60"/>
                  <a:gd name="T14" fmla="*/ 26 w 38"/>
                  <a:gd name="T15" fmla="*/ 28 h 60"/>
                  <a:gd name="T16" fmla="*/ 28 w 38"/>
                  <a:gd name="T17" fmla="*/ 20 h 60"/>
                  <a:gd name="T18" fmla="*/ 26 w 38"/>
                  <a:gd name="T19" fmla="*/ 14 h 60"/>
                  <a:gd name="T20" fmla="*/ 24 w 38"/>
                  <a:gd name="T21" fmla="*/ 10 h 60"/>
                  <a:gd name="T22" fmla="*/ 20 w 38"/>
                  <a:gd name="T23" fmla="*/ 8 h 60"/>
                  <a:gd name="T24" fmla="*/ 16 w 38"/>
                  <a:gd name="T25" fmla="*/ 6 h 60"/>
                  <a:gd name="T26" fmla="*/ 12 w 38"/>
                  <a:gd name="T27" fmla="*/ 8 h 60"/>
                  <a:gd name="T28" fmla="*/ 8 w 38"/>
                  <a:gd name="T29" fmla="*/ 10 h 60"/>
                  <a:gd name="T30" fmla="*/ 4 w 38"/>
                  <a:gd name="T31" fmla="*/ 12 h 60"/>
                  <a:gd name="T32" fmla="*/ 2 w 38"/>
                  <a:gd name="T33" fmla="*/ 16 h 60"/>
                  <a:gd name="T34" fmla="*/ 2 w 38"/>
                  <a:gd name="T35" fmla="*/ 16 h 60"/>
                  <a:gd name="T36" fmla="*/ 4 w 38"/>
                  <a:gd name="T37" fmla="*/ 10 h 60"/>
                  <a:gd name="T38" fmla="*/ 6 w 38"/>
                  <a:gd name="T39" fmla="*/ 4 h 60"/>
                  <a:gd name="T40" fmla="*/ 12 w 38"/>
                  <a:gd name="T41" fmla="*/ 2 h 60"/>
                  <a:gd name="T42" fmla="*/ 18 w 38"/>
                  <a:gd name="T43" fmla="*/ 0 h 60"/>
                  <a:gd name="T44" fmla="*/ 24 w 38"/>
                  <a:gd name="T45" fmla="*/ 2 h 60"/>
                  <a:gd name="T46" fmla="*/ 30 w 38"/>
                  <a:gd name="T47" fmla="*/ 6 h 60"/>
                  <a:gd name="T48" fmla="*/ 34 w 38"/>
                  <a:gd name="T49" fmla="*/ 10 h 60"/>
                  <a:gd name="T50" fmla="*/ 34 w 38"/>
                  <a:gd name="T51" fmla="*/ 16 h 60"/>
                  <a:gd name="T52" fmla="*/ 34 w 38"/>
                  <a:gd name="T53" fmla="*/ 20 h 60"/>
                  <a:gd name="T54" fmla="*/ 32 w 38"/>
                  <a:gd name="T55" fmla="*/ 24 h 60"/>
                  <a:gd name="T56" fmla="*/ 28 w 38"/>
                  <a:gd name="T57" fmla="*/ 32 h 60"/>
                  <a:gd name="T58" fmla="*/ 22 w 38"/>
                  <a:gd name="T59" fmla="*/ 40 h 60"/>
                  <a:gd name="T60" fmla="*/ 16 w 38"/>
                  <a:gd name="T61" fmla="*/ 46 h 60"/>
                  <a:gd name="T62" fmla="*/ 12 w 38"/>
                  <a:gd name="T63" fmla="*/ 50 h 60"/>
                  <a:gd name="T64" fmla="*/ 8 w 38"/>
                  <a:gd name="T65" fmla="*/ 54 h 60"/>
                  <a:gd name="T66" fmla="*/ 24 w 38"/>
                  <a:gd name="T67" fmla="*/ 54 h 60"/>
                  <a:gd name="T68" fmla="*/ 28 w 38"/>
                  <a:gd name="T69" fmla="*/ 54 h 60"/>
                  <a:gd name="T70" fmla="*/ 30 w 38"/>
                  <a:gd name="T71" fmla="*/ 54 h 60"/>
                  <a:gd name="T72" fmla="*/ 32 w 38"/>
                  <a:gd name="T73" fmla="*/ 52 h 60"/>
                  <a:gd name="T74" fmla="*/ 34 w 38"/>
                  <a:gd name="T75" fmla="*/ 52 h 60"/>
                  <a:gd name="T76" fmla="*/ 36 w 38"/>
                  <a:gd name="T77" fmla="*/ 50 h 60"/>
                  <a:gd name="T78" fmla="*/ 36 w 38"/>
                  <a:gd name="T79" fmla="*/ 48 h 60"/>
                  <a:gd name="T80" fmla="*/ 38 w 38"/>
                  <a:gd name="T81" fmla="*/ 48 h 6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8"/>
                  <a:gd name="T124" fmla="*/ 0 h 60"/>
                  <a:gd name="T125" fmla="*/ 38 w 38"/>
                  <a:gd name="T126" fmla="*/ 60 h 6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8" h="60">
                    <a:moveTo>
                      <a:pt x="38" y="48"/>
                    </a:moveTo>
                    <a:lnTo>
                      <a:pt x="34" y="60"/>
                    </a:lnTo>
                    <a:lnTo>
                      <a:pt x="0" y="60"/>
                    </a:lnTo>
                    <a:lnTo>
                      <a:pt x="0" y="58"/>
                    </a:lnTo>
                    <a:lnTo>
                      <a:pt x="10" y="50"/>
                    </a:lnTo>
                    <a:lnTo>
                      <a:pt x="16" y="42"/>
                    </a:lnTo>
                    <a:lnTo>
                      <a:pt x="22" y="36"/>
                    </a:lnTo>
                    <a:lnTo>
                      <a:pt x="26" y="28"/>
                    </a:lnTo>
                    <a:lnTo>
                      <a:pt x="28" y="20"/>
                    </a:lnTo>
                    <a:lnTo>
                      <a:pt x="26" y="14"/>
                    </a:lnTo>
                    <a:lnTo>
                      <a:pt x="24" y="10"/>
                    </a:lnTo>
                    <a:lnTo>
                      <a:pt x="20" y="8"/>
                    </a:lnTo>
                    <a:lnTo>
                      <a:pt x="16" y="6"/>
                    </a:lnTo>
                    <a:lnTo>
                      <a:pt x="12" y="8"/>
                    </a:lnTo>
                    <a:lnTo>
                      <a:pt x="8" y="10"/>
                    </a:lnTo>
                    <a:lnTo>
                      <a:pt x="4" y="12"/>
                    </a:lnTo>
                    <a:lnTo>
                      <a:pt x="2" y="16"/>
                    </a:lnTo>
                    <a:lnTo>
                      <a:pt x="4" y="10"/>
                    </a:lnTo>
                    <a:lnTo>
                      <a:pt x="6" y="4"/>
                    </a:lnTo>
                    <a:lnTo>
                      <a:pt x="12" y="2"/>
                    </a:lnTo>
                    <a:lnTo>
                      <a:pt x="18" y="0"/>
                    </a:lnTo>
                    <a:lnTo>
                      <a:pt x="24" y="2"/>
                    </a:lnTo>
                    <a:lnTo>
                      <a:pt x="30" y="6"/>
                    </a:lnTo>
                    <a:lnTo>
                      <a:pt x="34" y="10"/>
                    </a:lnTo>
                    <a:lnTo>
                      <a:pt x="34" y="16"/>
                    </a:lnTo>
                    <a:lnTo>
                      <a:pt x="34" y="20"/>
                    </a:lnTo>
                    <a:lnTo>
                      <a:pt x="32" y="24"/>
                    </a:lnTo>
                    <a:lnTo>
                      <a:pt x="28" y="32"/>
                    </a:lnTo>
                    <a:lnTo>
                      <a:pt x="22" y="40"/>
                    </a:lnTo>
                    <a:lnTo>
                      <a:pt x="16" y="46"/>
                    </a:lnTo>
                    <a:lnTo>
                      <a:pt x="12" y="50"/>
                    </a:lnTo>
                    <a:lnTo>
                      <a:pt x="8" y="54"/>
                    </a:lnTo>
                    <a:lnTo>
                      <a:pt x="24" y="54"/>
                    </a:lnTo>
                    <a:lnTo>
                      <a:pt x="28" y="54"/>
                    </a:lnTo>
                    <a:lnTo>
                      <a:pt x="30" y="54"/>
                    </a:lnTo>
                    <a:lnTo>
                      <a:pt x="32" y="52"/>
                    </a:lnTo>
                    <a:lnTo>
                      <a:pt x="34" y="52"/>
                    </a:lnTo>
                    <a:lnTo>
                      <a:pt x="36" y="50"/>
                    </a:lnTo>
                    <a:lnTo>
                      <a:pt x="36" y="48"/>
                    </a:lnTo>
                    <a:lnTo>
                      <a:pt x="38" y="48"/>
                    </a:lnTo>
                    <a:close/>
                  </a:path>
                </a:pathLst>
              </a:custGeom>
              <a:solidFill>
                <a:srgbClr val="000000"/>
              </a:solidFill>
              <a:ln w="0">
                <a:solidFill>
                  <a:srgbClr val="000000"/>
                </a:solidFill>
                <a:round/>
                <a:headEnd/>
                <a:tailEnd/>
              </a:ln>
            </p:spPr>
            <p:txBody>
              <a:bodyPr/>
              <a:lstStyle/>
              <a:p>
                <a:endParaRPr lang="en-CA"/>
              </a:p>
            </p:txBody>
          </p:sp>
          <p:sp>
            <p:nvSpPr>
              <p:cNvPr id="22955" name="Rectangle 147"/>
              <p:cNvSpPr>
                <a:spLocks noChangeArrowheads="1"/>
              </p:cNvSpPr>
              <p:nvPr/>
            </p:nvSpPr>
            <p:spPr bwMode="auto">
              <a:xfrm>
                <a:off x="2152" y="2664"/>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956" name="Freeform 148"/>
              <p:cNvSpPr>
                <a:spLocks noEditPoints="1"/>
              </p:cNvSpPr>
              <p:nvPr/>
            </p:nvSpPr>
            <p:spPr bwMode="auto">
              <a:xfrm>
                <a:off x="2302" y="2678"/>
                <a:ext cx="36" cy="60"/>
              </a:xfrm>
              <a:custGeom>
                <a:avLst/>
                <a:gdLst>
                  <a:gd name="T0" fmla="*/ 0 w 36"/>
                  <a:gd name="T1" fmla="*/ 30 h 60"/>
                  <a:gd name="T2" fmla="*/ 0 w 36"/>
                  <a:gd name="T3" fmla="*/ 22 h 60"/>
                  <a:gd name="T4" fmla="*/ 2 w 36"/>
                  <a:gd name="T5" fmla="*/ 14 h 60"/>
                  <a:gd name="T6" fmla="*/ 6 w 36"/>
                  <a:gd name="T7" fmla="*/ 8 h 60"/>
                  <a:gd name="T8" fmla="*/ 10 w 36"/>
                  <a:gd name="T9" fmla="*/ 4 h 60"/>
                  <a:gd name="T10" fmla="*/ 14 w 36"/>
                  <a:gd name="T11" fmla="*/ 2 h 60"/>
                  <a:gd name="T12" fmla="*/ 18 w 36"/>
                  <a:gd name="T13" fmla="*/ 0 h 60"/>
                  <a:gd name="T14" fmla="*/ 22 w 36"/>
                  <a:gd name="T15" fmla="*/ 2 h 60"/>
                  <a:gd name="T16" fmla="*/ 26 w 36"/>
                  <a:gd name="T17" fmla="*/ 4 h 60"/>
                  <a:gd name="T18" fmla="*/ 30 w 36"/>
                  <a:gd name="T19" fmla="*/ 8 h 60"/>
                  <a:gd name="T20" fmla="*/ 32 w 36"/>
                  <a:gd name="T21" fmla="*/ 14 h 60"/>
                  <a:gd name="T22" fmla="*/ 34 w 36"/>
                  <a:gd name="T23" fmla="*/ 22 h 60"/>
                  <a:gd name="T24" fmla="*/ 36 w 36"/>
                  <a:gd name="T25" fmla="*/ 30 h 60"/>
                  <a:gd name="T26" fmla="*/ 34 w 36"/>
                  <a:gd name="T27" fmla="*/ 40 h 60"/>
                  <a:gd name="T28" fmla="*/ 32 w 36"/>
                  <a:gd name="T29" fmla="*/ 48 h 60"/>
                  <a:gd name="T30" fmla="*/ 30 w 36"/>
                  <a:gd name="T31" fmla="*/ 54 h 60"/>
                  <a:gd name="T32" fmla="*/ 26 w 36"/>
                  <a:gd name="T33" fmla="*/ 58 h 60"/>
                  <a:gd name="T34" fmla="*/ 22 w 36"/>
                  <a:gd name="T35" fmla="*/ 60 h 60"/>
                  <a:gd name="T36" fmla="*/ 18 w 36"/>
                  <a:gd name="T37" fmla="*/ 60 h 60"/>
                  <a:gd name="T38" fmla="*/ 12 w 36"/>
                  <a:gd name="T39" fmla="*/ 60 h 60"/>
                  <a:gd name="T40" fmla="*/ 8 w 36"/>
                  <a:gd name="T41" fmla="*/ 56 h 60"/>
                  <a:gd name="T42" fmla="*/ 4 w 36"/>
                  <a:gd name="T43" fmla="*/ 50 h 60"/>
                  <a:gd name="T44" fmla="*/ 0 w 36"/>
                  <a:gd name="T45" fmla="*/ 42 h 60"/>
                  <a:gd name="T46" fmla="*/ 0 w 36"/>
                  <a:gd name="T47" fmla="*/ 30 h 60"/>
                  <a:gd name="T48" fmla="*/ 8 w 36"/>
                  <a:gd name="T49" fmla="*/ 32 h 60"/>
                  <a:gd name="T50" fmla="*/ 8 w 36"/>
                  <a:gd name="T51" fmla="*/ 42 h 60"/>
                  <a:gd name="T52" fmla="*/ 10 w 36"/>
                  <a:gd name="T53" fmla="*/ 52 h 60"/>
                  <a:gd name="T54" fmla="*/ 12 w 36"/>
                  <a:gd name="T55" fmla="*/ 56 h 60"/>
                  <a:gd name="T56" fmla="*/ 14 w 36"/>
                  <a:gd name="T57" fmla="*/ 58 h 60"/>
                  <a:gd name="T58" fmla="*/ 18 w 36"/>
                  <a:gd name="T59" fmla="*/ 58 h 60"/>
                  <a:gd name="T60" fmla="*/ 20 w 36"/>
                  <a:gd name="T61" fmla="*/ 58 h 60"/>
                  <a:gd name="T62" fmla="*/ 22 w 36"/>
                  <a:gd name="T63" fmla="*/ 56 h 60"/>
                  <a:gd name="T64" fmla="*/ 24 w 36"/>
                  <a:gd name="T65" fmla="*/ 54 h 60"/>
                  <a:gd name="T66" fmla="*/ 26 w 36"/>
                  <a:gd name="T67" fmla="*/ 48 h 60"/>
                  <a:gd name="T68" fmla="*/ 28 w 36"/>
                  <a:gd name="T69" fmla="*/ 40 h 60"/>
                  <a:gd name="T70" fmla="*/ 28 w 36"/>
                  <a:gd name="T71" fmla="*/ 28 h 60"/>
                  <a:gd name="T72" fmla="*/ 26 w 36"/>
                  <a:gd name="T73" fmla="*/ 20 h 60"/>
                  <a:gd name="T74" fmla="*/ 26 w 36"/>
                  <a:gd name="T75" fmla="*/ 12 h 60"/>
                  <a:gd name="T76" fmla="*/ 24 w 36"/>
                  <a:gd name="T77" fmla="*/ 8 h 60"/>
                  <a:gd name="T78" fmla="*/ 22 w 36"/>
                  <a:gd name="T79" fmla="*/ 4 h 60"/>
                  <a:gd name="T80" fmla="*/ 20 w 36"/>
                  <a:gd name="T81" fmla="*/ 4 h 60"/>
                  <a:gd name="T82" fmla="*/ 18 w 36"/>
                  <a:gd name="T83" fmla="*/ 4 h 60"/>
                  <a:gd name="T84" fmla="*/ 14 w 36"/>
                  <a:gd name="T85" fmla="*/ 4 h 60"/>
                  <a:gd name="T86" fmla="*/ 12 w 36"/>
                  <a:gd name="T87" fmla="*/ 6 h 60"/>
                  <a:gd name="T88" fmla="*/ 10 w 36"/>
                  <a:gd name="T89" fmla="*/ 10 h 60"/>
                  <a:gd name="T90" fmla="*/ 8 w 36"/>
                  <a:gd name="T91" fmla="*/ 16 h 60"/>
                  <a:gd name="T92" fmla="*/ 8 w 36"/>
                  <a:gd name="T93" fmla="*/ 24 h 60"/>
                  <a:gd name="T94" fmla="*/ 8 w 36"/>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0" y="22"/>
                    </a:lnTo>
                    <a:lnTo>
                      <a:pt x="2" y="14"/>
                    </a:lnTo>
                    <a:lnTo>
                      <a:pt x="6" y="8"/>
                    </a:lnTo>
                    <a:lnTo>
                      <a:pt x="10" y="4"/>
                    </a:lnTo>
                    <a:lnTo>
                      <a:pt x="14" y="2"/>
                    </a:lnTo>
                    <a:lnTo>
                      <a:pt x="18" y="0"/>
                    </a:lnTo>
                    <a:lnTo>
                      <a:pt x="22" y="2"/>
                    </a:lnTo>
                    <a:lnTo>
                      <a:pt x="26" y="4"/>
                    </a:lnTo>
                    <a:lnTo>
                      <a:pt x="30" y="8"/>
                    </a:lnTo>
                    <a:lnTo>
                      <a:pt x="32" y="14"/>
                    </a:lnTo>
                    <a:lnTo>
                      <a:pt x="34" y="22"/>
                    </a:lnTo>
                    <a:lnTo>
                      <a:pt x="36" y="30"/>
                    </a:lnTo>
                    <a:lnTo>
                      <a:pt x="34" y="40"/>
                    </a:lnTo>
                    <a:lnTo>
                      <a:pt x="32" y="48"/>
                    </a:lnTo>
                    <a:lnTo>
                      <a:pt x="30" y="54"/>
                    </a:lnTo>
                    <a:lnTo>
                      <a:pt x="26" y="58"/>
                    </a:lnTo>
                    <a:lnTo>
                      <a:pt x="22" y="60"/>
                    </a:lnTo>
                    <a:lnTo>
                      <a:pt x="18" y="60"/>
                    </a:lnTo>
                    <a:lnTo>
                      <a:pt x="12" y="60"/>
                    </a:lnTo>
                    <a:lnTo>
                      <a:pt x="8" y="56"/>
                    </a:lnTo>
                    <a:lnTo>
                      <a:pt x="4" y="50"/>
                    </a:lnTo>
                    <a:lnTo>
                      <a:pt x="0" y="42"/>
                    </a:lnTo>
                    <a:lnTo>
                      <a:pt x="0" y="30"/>
                    </a:lnTo>
                    <a:close/>
                    <a:moveTo>
                      <a:pt x="8" y="32"/>
                    </a:moveTo>
                    <a:lnTo>
                      <a:pt x="8" y="42"/>
                    </a:lnTo>
                    <a:lnTo>
                      <a:pt x="10" y="52"/>
                    </a:lnTo>
                    <a:lnTo>
                      <a:pt x="12" y="56"/>
                    </a:lnTo>
                    <a:lnTo>
                      <a:pt x="14" y="58"/>
                    </a:lnTo>
                    <a:lnTo>
                      <a:pt x="18" y="58"/>
                    </a:lnTo>
                    <a:lnTo>
                      <a:pt x="20" y="58"/>
                    </a:lnTo>
                    <a:lnTo>
                      <a:pt x="22" y="56"/>
                    </a:lnTo>
                    <a:lnTo>
                      <a:pt x="24" y="54"/>
                    </a:lnTo>
                    <a:lnTo>
                      <a:pt x="26" y="48"/>
                    </a:lnTo>
                    <a:lnTo>
                      <a:pt x="28" y="40"/>
                    </a:lnTo>
                    <a:lnTo>
                      <a:pt x="28" y="28"/>
                    </a:lnTo>
                    <a:lnTo>
                      <a:pt x="26" y="20"/>
                    </a:lnTo>
                    <a:lnTo>
                      <a:pt x="26" y="12"/>
                    </a:lnTo>
                    <a:lnTo>
                      <a:pt x="24" y="8"/>
                    </a:lnTo>
                    <a:lnTo>
                      <a:pt x="22" y="4"/>
                    </a:lnTo>
                    <a:lnTo>
                      <a:pt x="20" y="4"/>
                    </a:lnTo>
                    <a:lnTo>
                      <a:pt x="18" y="4"/>
                    </a:lnTo>
                    <a:lnTo>
                      <a:pt x="14" y="4"/>
                    </a:lnTo>
                    <a:lnTo>
                      <a:pt x="12" y="6"/>
                    </a:lnTo>
                    <a:lnTo>
                      <a:pt x="10" y="10"/>
                    </a:lnTo>
                    <a:lnTo>
                      <a:pt x="8" y="16"/>
                    </a:lnTo>
                    <a:lnTo>
                      <a:pt x="8" y="24"/>
                    </a:lnTo>
                    <a:lnTo>
                      <a:pt x="8" y="32"/>
                    </a:lnTo>
                    <a:close/>
                  </a:path>
                </a:pathLst>
              </a:custGeom>
              <a:solidFill>
                <a:srgbClr val="000000"/>
              </a:solidFill>
              <a:ln w="0">
                <a:solidFill>
                  <a:srgbClr val="000000"/>
                </a:solidFill>
                <a:round/>
                <a:headEnd/>
                <a:tailEnd/>
              </a:ln>
            </p:spPr>
            <p:txBody>
              <a:bodyPr/>
              <a:lstStyle/>
              <a:p>
                <a:endParaRPr lang="en-CA"/>
              </a:p>
            </p:txBody>
          </p:sp>
          <p:sp>
            <p:nvSpPr>
              <p:cNvPr id="22957" name="Rectangle 149"/>
              <p:cNvSpPr>
                <a:spLocks noChangeArrowheads="1"/>
              </p:cNvSpPr>
              <p:nvPr/>
            </p:nvSpPr>
            <p:spPr bwMode="auto">
              <a:xfrm>
                <a:off x="2496" y="2664"/>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958" name="Freeform 150"/>
              <p:cNvSpPr>
                <a:spLocks noEditPoints="1"/>
              </p:cNvSpPr>
              <p:nvPr/>
            </p:nvSpPr>
            <p:spPr bwMode="auto">
              <a:xfrm>
                <a:off x="2638" y="2678"/>
                <a:ext cx="38" cy="60"/>
              </a:xfrm>
              <a:custGeom>
                <a:avLst/>
                <a:gdLst>
                  <a:gd name="T0" fmla="*/ 0 w 38"/>
                  <a:gd name="T1" fmla="*/ 30 h 60"/>
                  <a:gd name="T2" fmla="*/ 2 w 38"/>
                  <a:gd name="T3" fmla="*/ 22 h 60"/>
                  <a:gd name="T4" fmla="*/ 4 w 38"/>
                  <a:gd name="T5" fmla="*/ 14 h 60"/>
                  <a:gd name="T6" fmla="*/ 8 w 38"/>
                  <a:gd name="T7" fmla="*/ 8 h 60"/>
                  <a:gd name="T8" fmla="*/ 12 w 38"/>
                  <a:gd name="T9" fmla="*/ 4 h 60"/>
                  <a:gd name="T10" fmla="*/ 16 w 38"/>
                  <a:gd name="T11" fmla="*/ 2 h 60"/>
                  <a:gd name="T12" fmla="*/ 20 w 38"/>
                  <a:gd name="T13" fmla="*/ 0 h 60"/>
                  <a:gd name="T14" fmla="*/ 24 w 38"/>
                  <a:gd name="T15" fmla="*/ 2 h 60"/>
                  <a:gd name="T16" fmla="*/ 28 w 38"/>
                  <a:gd name="T17" fmla="*/ 4 h 60"/>
                  <a:gd name="T18" fmla="*/ 30 w 38"/>
                  <a:gd name="T19" fmla="*/ 8 h 60"/>
                  <a:gd name="T20" fmla="*/ 34 w 38"/>
                  <a:gd name="T21" fmla="*/ 14 h 60"/>
                  <a:gd name="T22" fmla="*/ 36 w 38"/>
                  <a:gd name="T23" fmla="*/ 22 h 60"/>
                  <a:gd name="T24" fmla="*/ 38 w 38"/>
                  <a:gd name="T25" fmla="*/ 30 h 60"/>
                  <a:gd name="T26" fmla="*/ 36 w 38"/>
                  <a:gd name="T27" fmla="*/ 40 h 60"/>
                  <a:gd name="T28" fmla="*/ 34 w 38"/>
                  <a:gd name="T29" fmla="*/ 48 h 60"/>
                  <a:gd name="T30" fmla="*/ 32 w 38"/>
                  <a:gd name="T31" fmla="*/ 54 h 60"/>
                  <a:gd name="T32" fmla="*/ 28 w 38"/>
                  <a:gd name="T33" fmla="*/ 58 h 60"/>
                  <a:gd name="T34" fmla="*/ 22 w 38"/>
                  <a:gd name="T35" fmla="*/ 60 h 60"/>
                  <a:gd name="T36" fmla="*/ 18 w 38"/>
                  <a:gd name="T37" fmla="*/ 60 h 60"/>
                  <a:gd name="T38" fmla="*/ 14 w 38"/>
                  <a:gd name="T39" fmla="*/ 60 h 60"/>
                  <a:gd name="T40" fmla="*/ 10 w 38"/>
                  <a:gd name="T41" fmla="*/ 56 h 60"/>
                  <a:gd name="T42" fmla="*/ 6 w 38"/>
                  <a:gd name="T43" fmla="*/ 50 h 60"/>
                  <a:gd name="T44" fmla="*/ 2 w 38"/>
                  <a:gd name="T45" fmla="*/ 42 h 60"/>
                  <a:gd name="T46" fmla="*/ 0 w 38"/>
                  <a:gd name="T47" fmla="*/ 30 h 60"/>
                  <a:gd name="T48" fmla="*/ 8 w 38"/>
                  <a:gd name="T49" fmla="*/ 32 h 60"/>
                  <a:gd name="T50" fmla="*/ 10 w 38"/>
                  <a:gd name="T51" fmla="*/ 42 h 60"/>
                  <a:gd name="T52" fmla="*/ 12 w 38"/>
                  <a:gd name="T53" fmla="*/ 52 h 60"/>
                  <a:gd name="T54" fmla="*/ 14 w 38"/>
                  <a:gd name="T55" fmla="*/ 56 h 60"/>
                  <a:gd name="T56" fmla="*/ 16 w 38"/>
                  <a:gd name="T57" fmla="*/ 58 h 60"/>
                  <a:gd name="T58" fmla="*/ 18 w 38"/>
                  <a:gd name="T59" fmla="*/ 58 h 60"/>
                  <a:gd name="T60" fmla="*/ 22 w 38"/>
                  <a:gd name="T61" fmla="*/ 58 h 60"/>
                  <a:gd name="T62" fmla="*/ 24 w 38"/>
                  <a:gd name="T63" fmla="*/ 56 h 60"/>
                  <a:gd name="T64" fmla="*/ 26 w 38"/>
                  <a:gd name="T65" fmla="*/ 54 h 60"/>
                  <a:gd name="T66" fmla="*/ 28 w 38"/>
                  <a:gd name="T67" fmla="*/ 48 h 60"/>
                  <a:gd name="T68" fmla="*/ 28 w 38"/>
                  <a:gd name="T69" fmla="*/ 40 h 60"/>
                  <a:gd name="T70" fmla="*/ 30 w 38"/>
                  <a:gd name="T71" fmla="*/ 28 h 60"/>
                  <a:gd name="T72" fmla="*/ 28 w 38"/>
                  <a:gd name="T73" fmla="*/ 20 h 60"/>
                  <a:gd name="T74" fmla="*/ 28 w 38"/>
                  <a:gd name="T75" fmla="*/ 12 h 60"/>
                  <a:gd name="T76" fmla="*/ 26 w 38"/>
                  <a:gd name="T77" fmla="*/ 8 h 60"/>
                  <a:gd name="T78" fmla="*/ 24 w 38"/>
                  <a:gd name="T79" fmla="*/ 4 h 60"/>
                  <a:gd name="T80" fmla="*/ 22 w 38"/>
                  <a:gd name="T81" fmla="*/ 4 h 60"/>
                  <a:gd name="T82" fmla="*/ 20 w 38"/>
                  <a:gd name="T83" fmla="*/ 4 h 60"/>
                  <a:gd name="T84" fmla="*/ 16 w 38"/>
                  <a:gd name="T85" fmla="*/ 4 h 60"/>
                  <a:gd name="T86" fmla="*/ 14 w 38"/>
                  <a:gd name="T87" fmla="*/ 6 h 60"/>
                  <a:gd name="T88" fmla="*/ 12 w 38"/>
                  <a:gd name="T89" fmla="*/ 10 h 60"/>
                  <a:gd name="T90" fmla="*/ 10 w 38"/>
                  <a:gd name="T91" fmla="*/ 16 h 60"/>
                  <a:gd name="T92" fmla="*/ 10 w 38"/>
                  <a:gd name="T93" fmla="*/ 24 h 60"/>
                  <a:gd name="T94" fmla="*/ 8 w 38"/>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8"/>
                  <a:gd name="T145" fmla="*/ 0 h 60"/>
                  <a:gd name="T146" fmla="*/ 38 w 38"/>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8" h="60">
                    <a:moveTo>
                      <a:pt x="0" y="30"/>
                    </a:moveTo>
                    <a:lnTo>
                      <a:pt x="2" y="22"/>
                    </a:lnTo>
                    <a:lnTo>
                      <a:pt x="4" y="14"/>
                    </a:lnTo>
                    <a:lnTo>
                      <a:pt x="8" y="8"/>
                    </a:lnTo>
                    <a:lnTo>
                      <a:pt x="12" y="4"/>
                    </a:lnTo>
                    <a:lnTo>
                      <a:pt x="16" y="2"/>
                    </a:lnTo>
                    <a:lnTo>
                      <a:pt x="20" y="0"/>
                    </a:lnTo>
                    <a:lnTo>
                      <a:pt x="24" y="2"/>
                    </a:lnTo>
                    <a:lnTo>
                      <a:pt x="28" y="4"/>
                    </a:lnTo>
                    <a:lnTo>
                      <a:pt x="30" y="8"/>
                    </a:lnTo>
                    <a:lnTo>
                      <a:pt x="34" y="14"/>
                    </a:lnTo>
                    <a:lnTo>
                      <a:pt x="36" y="22"/>
                    </a:lnTo>
                    <a:lnTo>
                      <a:pt x="38" y="30"/>
                    </a:lnTo>
                    <a:lnTo>
                      <a:pt x="36" y="40"/>
                    </a:lnTo>
                    <a:lnTo>
                      <a:pt x="34" y="48"/>
                    </a:lnTo>
                    <a:lnTo>
                      <a:pt x="32" y="54"/>
                    </a:lnTo>
                    <a:lnTo>
                      <a:pt x="28" y="58"/>
                    </a:lnTo>
                    <a:lnTo>
                      <a:pt x="22" y="60"/>
                    </a:lnTo>
                    <a:lnTo>
                      <a:pt x="18" y="60"/>
                    </a:lnTo>
                    <a:lnTo>
                      <a:pt x="14" y="60"/>
                    </a:lnTo>
                    <a:lnTo>
                      <a:pt x="10" y="56"/>
                    </a:lnTo>
                    <a:lnTo>
                      <a:pt x="6" y="50"/>
                    </a:lnTo>
                    <a:lnTo>
                      <a:pt x="2" y="42"/>
                    </a:lnTo>
                    <a:lnTo>
                      <a:pt x="0" y="30"/>
                    </a:lnTo>
                    <a:close/>
                    <a:moveTo>
                      <a:pt x="8" y="32"/>
                    </a:moveTo>
                    <a:lnTo>
                      <a:pt x="10" y="42"/>
                    </a:lnTo>
                    <a:lnTo>
                      <a:pt x="12" y="52"/>
                    </a:lnTo>
                    <a:lnTo>
                      <a:pt x="14" y="56"/>
                    </a:lnTo>
                    <a:lnTo>
                      <a:pt x="16" y="58"/>
                    </a:lnTo>
                    <a:lnTo>
                      <a:pt x="18" y="58"/>
                    </a:lnTo>
                    <a:lnTo>
                      <a:pt x="22" y="58"/>
                    </a:lnTo>
                    <a:lnTo>
                      <a:pt x="24" y="56"/>
                    </a:lnTo>
                    <a:lnTo>
                      <a:pt x="26" y="54"/>
                    </a:lnTo>
                    <a:lnTo>
                      <a:pt x="28" y="48"/>
                    </a:lnTo>
                    <a:lnTo>
                      <a:pt x="28" y="40"/>
                    </a:lnTo>
                    <a:lnTo>
                      <a:pt x="30" y="28"/>
                    </a:lnTo>
                    <a:lnTo>
                      <a:pt x="28" y="20"/>
                    </a:lnTo>
                    <a:lnTo>
                      <a:pt x="28" y="12"/>
                    </a:lnTo>
                    <a:lnTo>
                      <a:pt x="26" y="8"/>
                    </a:lnTo>
                    <a:lnTo>
                      <a:pt x="24" y="4"/>
                    </a:lnTo>
                    <a:lnTo>
                      <a:pt x="22" y="4"/>
                    </a:lnTo>
                    <a:lnTo>
                      <a:pt x="20" y="4"/>
                    </a:lnTo>
                    <a:lnTo>
                      <a:pt x="16" y="4"/>
                    </a:lnTo>
                    <a:lnTo>
                      <a:pt x="14" y="6"/>
                    </a:lnTo>
                    <a:lnTo>
                      <a:pt x="12" y="10"/>
                    </a:lnTo>
                    <a:lnTo>
                      <a:pt x="10" y="16"/>
                    </a:lnTo>
                    <a:lnTo>
                      <a:pt x="10" y="24"/>
                    </a:lnTo>
                    <a:lnTo>
                      <a:pt x="8" y="32"/>
                    </a:lnTo>
                    <a:close/>
                  </a:path>
                </a:pathLst>
              </a:custGeom>
              <a:solidFill>
                <a:srgbClr val="000000"/>
              </a:solidFill>
              <a:ln w="0">
                <a:solidFill>
                  <a:srgbClr val="000000"/>
                </a:solidFill>
                <a:round/>
                <a:headEnd/>
                <a:tailEnd/>
              </a:ln>
            </p:spPr>
            <p:txBody>
              <a:bodyPr/>
              <a:lstStyle/>
              <a:p>
                <a:endParaRPr lang="en-CA"/>
              </a:p>
            </p:txBody>
          </p:sp>
          <p:sp>
            <p:nvSpPr>
              <p:cNvPr id="22959" name="Rectangle 151"/>
              <p:cNvSpPr>
                <a:spLocks noChangeArrowheads="1"/>
              </p:cNvSpPr>
              <p:nvPr/>
            </p:nvSpPr>
            <p:spPr bwMode="auto">
              <a:xfrm>
                <a:off x="2784" y="2664"/>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960" name="Freeform 152"/>
              <p:cNvSpPr>
                <a:spLocks noEditPoints="1"/>
              </p:cNvSpPr>
              <p:nvPr/>
            </p:nvSpPr>
            <p:spPr bwMode="auto">
              <a:xfrm>
                <a:off x="2934" y="2678"/>
                <a:ext cx="36" cy="60"/>
              </a:xfrm>
              <a:custGeom>
                <a:avLst/>
                <a:gdLst>
                  <a:gd name="T0" fmla="*/ 0 w 36"/>
                  <a:gd name="T1" fmla="*/ 30 h 60"/>
                  <a:gd name="T2" fmla="*/ 0 w 36"/>
                  <a:gd name="T3" fmla="*/ 22 h 60"/>
                  <a:gd name="T4" fmla="*/ 2 w 36"/>
                  <a:gd name="T5" fmla="*/ 14 h 60"/>
                  <a:gd name="T6" fmla="*/ 6 w 36"/>
                  <a:gd name="T7" fmla="*/ 8 h 60"/>
                  <a:gd name="T8" fmla="*/ 10 w 36"/>
                  <a:gd name="T9" fmla="*/ 4 h 60"/>
                  <a:gd name="T10" fmla="*/ 14 w 36"/>
                  <a:gd name="T11" fmla="*/ 2 h 60"/>
                  <a:gd name="T12" fmla="*/ 18 w 36"/>
                  <a:gd name="T13" fmla="*/ 0 h 60"/>
                  <a:gd name="T14" fmla="*/ 22 w 36"/>
                  <a:gd name="T15" fmla="*/ 2 h 60"/>
                  <a:gd name="T16" fmla="*/ 26 w 36"/>
                  <a:gd name="T17" fmla="*/ 4 h 60"/>
                  <a:gd name="T18" fmla="*/ 30 w 36"/>
                  <a:gd name="T19" fmla="*/ 8 h 60"/>
                  <a:gd name="T20" fmla="*/ 32 w 36"/>
                  <a:gd name="T21" fmla="*/ 14 h 60"/>
                  <a:gd name="T22" fmla="*/ 34 w 36"/>
                  <a:gd name="T23" fmla="*/ 22 h 60"/>
                  <a:gd name="T24" fmla="*/ 36 w 36"/>
                  <a:gd name="T25" fmla="*/ 30 h 60"/>
                  <a:gd name="T26" fmla="*/ 34 w 36"/>
                  <a:gd name="T27" fmla="*/ 40 h 60"/>
                  <a:gd name="T28" fmla="*/ 32 w 36"/>
                  <a:gd name="T29" fmla="*/ 48 h 60"/>
                  <a:gd name="T30" fmla="*/ 30 w 36"/>
                  <a:gd name="T31" fmla="*/ 54 h 60"/>
                  <a:gd name="T32" fmla="*/ 26 w 36"/>
                  <a:gd name="T33" fmla="*/ 58 h 60"/>
                  <a:gd name="T34" fmla="*/ 22 w 36"/>
                  <a:gd name="T35" fmla="*/ 60 h 60"/>
                  <a:gd name="T36" fmla="*/ 18 w 36"/>
                  <a:gd name="T37" fmla="*/ 60 h 60"/>
                  <a:gd name="T38" fmla="*/ 12 w 36"/>
                  <a:gd name="T39" fmla="*/ 60 h 60"/>
                  <a:gd name="T40" fmla="*/ 8 w 36"/>
                  <a:gd name="T41" fmla="*/ 56 h 60"/>
                  <a:gd name="T42" fmla="*/ 4 w 36"/>
                  <a:gd name="T43" fmla="*/ 50 h 60"/>
                  <a:gd name="T44" fmla="*/ 0 w 36"/>
                  <a:gd name="T45" fmla="*/ 42 h 60"/>
                  <a:gd name="T46" fmla="*/ 0 w 36"/>
                  <a:gd name="T47" fmla="*/ 30 h 60"/>
                  <a:gd name="T48" fmla="*/ 8 w 36"/>
                  <a:gd name="T49" fmla="*/ 32 h 60"/>
                  <a:gd name="T50" fmla="*/ 8 w 36"/>
                  <a:gd name="T51" fmla="*/ 42 h 60"/>
                  <a:gd name="T52" fmla="*/ 10 w 36"/>
                  <a:gd name="T53" fmla="*/ 52 h 60"/>
                  <a:gd name="T54" fmla="*/ 12 w 36"/>
                  <a:gd name="T55" fmla="*/ 56 h 60"/>
                  <a:gd name="T56" fmla="*/ 14 w 36"/>
                  <a:gd name="T57" fmla="*/ 58 h 60"/>
                  <a:gd name="T58" fmla="*/ 18 w 36"/>
                  <a:gd name="T59" fmla="*/ 58 h 60"/>
                  <a:gd name="T60" fmla="*/ 20 w 36"/>
                  <a:gd name="T61" fmla="*/ 58 h 60"/>
                  <a:gd name="T62" fmla="*/ 22 w 36"/>
                  <a:gd name="T63" fmla="*/ 56 h 60"/>
                  <a:gd name="T64" fmla="*/ 24 w 36"/>
                  <a:gd name="T65" fmla="*/ 54 h 60"/>
                  <a:gd name="T66" fmla="*/ 26 w 36"/>
                  <a:gd name="T67" fmla="*/ 48 h 60"/>
                  <a:gd name="T68" fmla="*/ 26 w 36"/>
                  <a:gd name="T69" fmla="*/ 40 h 60"/>
                  <a:gd name="T70" fmla="*/ 28 w 36"/>
                  <a:gd name="T71" fmla="*/ 28 h 60"/>
                  <a:gd name="T72" fmla="*/ 26 w 36"/>
                  <a:gd name="T73" fmla="*/ 20 h 60"/>
                  <a:gd name="T74" fmla="*/ 26 w 36"/>
                  <a:gd name="T75" fmla="*/ 12 h 60"/>
                  <a:gd name="T76" fmla="*/ 24 w 36"/>
                  <a:gd name="T77" fmla="*/ 8 h 60"/>
                  <a:gd name="T78" fmla="*/ 22 w 36"/>
                  <a:gd name="T79" fmla="*/ 4 h 60"/>
                  <a:gd name="T80" fmla="*/ 20 w 36"/>
                  <a:gd name="T81" fmla="*/ 4 h 60"/>
                  <a:gd name="T82" fmla="*/ 18 w 36"/>
                  <a:gd name="T83" fmla="*/ 4 h 60"/>
                  <a:gd name="T84" fmla="*/ 14 w 36"/>
                  <a:gd name="T85" fmla="*/ 4 h 60"/>
                  <a:gd name="T86" fmla="*/ 12 w 36"/>
                  <a:gd name="T87" fmla="*/ 6 h 60"/>
                  <a:gd name="T88" fmla="*/ 10 w 36"/>
                  <a:gd name="T89" fmla="*/ 10 h 60"/>
                  <a:gd name="T90" fmla="*/ 8 w 36"/>
                  <a:gd name="T91" fmla="*/ 16 h 60"/>
                  <a:gd name="T92" fmla="*/ 8 w 36"/>
                  <a:gd name="T93" fmla="*/ 24 h 60"/>
                  <a:gd name="T94" fmla="*/ 8 w 36"/>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0" y="22"/>
                    </a:lnTo>
                    <a:lnTo>
                      <a:pt x="2" y="14"/>
                    </a:lnTo>
                    <a:lnTo>
                      <a:pt x="6" y="8"/>
                    </a:lnTo>
                    <a:lnTo>
                      <a:pt x="10" y="4"/>
                    </a:lnTo>
                    <a:lnTo>
                      <a:pt x="14" y="2"/>
                    </a:lnTo>
                    <a:lnTo>
                      <a:pt x="18" y="0"/>
                    </a:lnTo>
                    <a:lnTo>
                      <a:pt x="22" y="2"/>
                    </a:lnTo>
                    <a:lnTo>
                      <a:pt x="26" y="4"/>
                    </a:lnTo>
                    <a:lnTo>
                      <a:pt x="30" y="8"/>
                    </a:lnTo>
                    <a:lnTo>
                      <a:pt x="32" y="14"/>
                    </a:lnTo>
                    <a:lnTo>
                      <a:pt x="34" y="22"/>
                    </a:lnTo>
                    <a:lnTo>
                      <a:pt x="36" y="30"/>
                    </a:lnTo>
                    <a:lnTo>
                      <a:pt x="34" y="40"/>
                    </a:lnTo>
                    <a:lnTo>
                      <a:pt x="32" y="48"/>
                    </a:lnTo>
                    <a:lnTo>
                      <a:pt x="30" y="54"/>
                    </a:lnTo>
                    <a:lnTo>
                      <a:pt x="26" y="58"/>
                    </a:lnTo>
                    <a:lnTo>
                      <a:pt x="22" y="60"/>
                    </a:lnTo>
                    <a:lnTo>
                      <a:pt x="18" y="60"/>
                    </a:lnTo>
                    <a:lnTo>
                      <a:pt x="12" y="60"/>
                    </a:lnTo>
                    <a:lnTo>
                      <a:pt x="8" y="56"/>
                    </a:lnTo>
                    <a:lnTo>
                      <a:pt x="4" y="50"/>
                    </a:lnTo>
                    <a:lnTo>
                      <a:pt x="0" y="42"/>
                    </a:lnTo>
                    <a:lnTo>
                      <a:pt x="0" y="30"/>
                    </a:lnTo>
                    <a:close/>
                    <a:moveTo>
                      <a:pt x="8" y="32"/>
                    </a:moveTo>
                    <a:lnTo>
                      <a:pt x="8" y="42"/>
                    </a:lnTo>
                    <a:lnTo>
                      <a:pt x="10" y="52"/>
                    </a:lnTo>
                    <a:lnTo>
                      <a:pt x="12" y="56"/>
                    </a:lnTo>
                    <a:lnTo>
                      <a:pt x="14" y="58"/>
                    </a:lnTo>
                    <a:lnTo>
                      <a:pt x="18" y="58"/>
                    </a:lnTo>
                    <a:lnTo>
                      <a:pt x="20" y="58"/>
                    </a:lnTo>
                    <a:lnTo>
                      <a:pt x="22" y="56"/>
                    </a:lnTo>
                    <a:lnTo>
                      <a:pt x="24" y="54"/>
                    </a:lnTo>
                    <a:lnTo>
                      <a:pt x="26" y="48"/>
                    </a:lnTo>
                    <a:lnTo>
                      <a:pt x="26" y="40"/>
                    </a:lnTo>
                    <a:lnTo>
                      <a:pt x="28" y="28"/>
                    </a:lnTo>
                    <a:lnTo>
                      <a:pt x="26" y="20"/>
                    </a:lnTo>
                    <a:lnTo>
                      <a:pt x="26" y="12"/>
                    </a:lnTo>
                    <a:lnTo>
                      <a:pt x="24" y="8"/>
                    </a:lnTo>
                    <a:lnTo>
                      <a:pt x="22" y="4"/>
                    </a:lnTo>
                    <a:lnTo>
                      <a:pt x="20" y="4"/>
                    </a:lnTo>
                    <a:lnTo>
                      <a:pt x="18" y="4"/>
                    </a:lnTo>
                    <a:lnTo>
                      <a:pt x="14" y="4"/>
                    </a:lnTo>
                    <a:lnTo>
                      <a:pt x="12" y="6"/>
                    </a:lnTo>
                    <a:lnTo>
                      <a:pt x="10" y="10"/>
                    </a:lnTo>
                    <a:lnTo>
                      <a:pt x="8" y="16"/>
                    </a:lnTo>
                    <a:lnTo>
                      <a:pt x="8" y="24"/>
                    </a:lnTo>
                    <a:lnTo>
                      <a:pt x="8" y="32"/>
                    </a:lnTo>
                    <a:close/>
                  </a:path>
                </a:pathLst>
              </a:custGeom>
              <a:solidFill>
                <a:srgbClr val="000000"/>
              </a:solidFill>
              <a:ln w="0">
                <a:solidFill>
                  <a:srgbClr val="000000"/>
                </a:solidFill>
                <a:round/>
                <a:headEnd/>
                <a:tailEnd/>
              </a:ln>
            </p:spPr>
            <p:txBody>
              <a:bodyPr/>
              <a:lstStyle/>
              <a:p>
                <a:endParaRPr lang="en-CA"/>
              </a:p>
            </p:txBody>
          </p:sp>
          <p:sp>
            <p:nvSpPr>
              <p:cNvPr id="22961" name="Rectangle 153"/>
              <p:cNvSpPr>
                <a:spLocks noChangeArrowheads="1"/>
              </p:cNvSpPr>
              <p:nvPr/>
            </p:nvSpPr>
            <p:spPr bwMode="auto">
              <a:xfrm>
                <a:off x="3080" y="2664"/>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962" name="Freeform 154"/>
              <p:cNvSpPr>
                <a:spLocks noEditPoints="1"/>
              </p:cNvSpPr>
              <p:nvPr/>
            </p:nvSpPr>
            <p:spPr bwMode="auto">
              <a:xfrm>
                <a:off x="3228" y="2678"/>
                <a:ext cx="36" cy="60"/>
              </a:xfrm>
              <a:custGeom>
                <a:avLst/>
                <a:gdLst>
                  <a:gd name="T0" fmla="*/ 0 w 36"/>
                  <a:gd name="T1" fmla="*/ 30 h 60"/>
                  <a:gd name="T2" fmla="*/ 0 w 36"/>
                  <a:gd name="T3" fmla="*/ 22 h 60"/>
                  <a:gd name="T4" fmla="*/ 2 w 36"/>
                  <a:gd name="T5" fmla="*/ 14 h 60"/>
                  <a:gd name="T6" fmla="*/ 6 w 36"/>
                  <a:gd name="T7" fmla="*/ 8 h 60"/>
                  <a:gd name="T8" fmla="*/ 10 w 36"/>
                  <a:gd name="T9" fmla="*/ 4 h 60"/>
                  <a:gd name="T10" fmla="*/ 14 w 36"/>
                  <a:gd name="T11" fmla="*/ 2 h 60"/>
                  <a:gd name="T12" fmla="*/ 18 w 36"/>
                  <a:gd name="T13" fmla="*/ 0 h 60"/>
                  <a:gd name="T14" fmla="*/ 22 w 36"/>
                  <a:gd name="T15" fmla="*/ 2 h 60"/>
                  <a:gd name="T16" fmla="*/ 26 w 36"/>
                  <a:gd name="T17" fmla="*/ 4 h 60"/>
                  <a:gd name="T18" fmla="*/ 30 w 36"/>
                  <a:gd name="T19" fmla="*/ 8 h 60"/>
                  <a:gd name="T20" fmla="*/ 34 w 36"/>
                  <a:gd name="T21" fmla="*/ 14 h 60"/>
                  <a:gd name="T22" fmla="*/ 36 w 36"/>
                  <a:gd name="T23" fmla="*/ 22 h 60"/>
                  <a:gd name="T24" fmla="*/ 36 w 36"/>
                  <a:gd name="T25" fmla="*/ 30 h 60"/>
                  <a:gd name="T26" fmla="*/ 36 w 36"/>
                  <a:gd name="T27" fmla="*/ 40 h 60"/>
                  <a:gd name="T28" fmla="*/ 34 w 36"/>
                  <a:gd name="T29" fmla="*/ 48 h 60"/>
                  <a:gd name="T30" fmla="*/ 30 w 36"/>
                  <a:gd name="T31" fmla="*/ 54 h 60"/>
                  <a:gd name="T32" fmla="*/ 26 w 36"/>
                  <a:gd name="T33" fmla="*/ 58 h 60"/>
                  <a:gd name="T34" fmla="*/ 22 w 36"/>
                  <a:gd name="T35" fmla="*/ 60 h 60"/>
                  <a:gd name="T36" fmla="*/ 18 w 36"/>
                  <a:gd name="T37" fmla="*/ 60 h 60"/>
                  <a:gd name="T38" fmla="*/ 12 w 36"/>
                  <a:gd name="T39" fmla="*/ 60 h 60"/>
                  <a:gd name="T40" fmla="*/ 8 w 36"/>
                  <a:gd name="T41" fmla="*/ 56 h 60"/>
                  <a:gd name="T42" fmla="*/ 4 w 36"/>
                  <a:gd name="T43" fmla="*/ 50 h 60"/>
                  <a:gd name="T44" fmla="*/ 0 w 36"/>
                  <a:gd name="T45" fmla="*/ 42 h 60"/>
                  <a:gd name="T46" fmla="*/ 0 w 36"/>
                  <a:gd name="T47" fmla="*/ 30 h 60"/>
                  <a:gd name="T48" fmla="*/ 8 w 36"/>
                  <a:gd name="T49" fmla="*/ 32 h 60"/>
                  <a:gd name="T50" fmla="*/ 8 w 36"/>
                  <a:gd name="T51" fmla="*/ 42 h 60"/>
                  <a:gd name="T52" fmla="*/ 10 w 36"/>
                  <a:gd name="T53" fmla="*/ 52 h 60"/>
                  <a:gd name="T54" fmla="*/ 12 w 36"/>
                  <a:gd name="T55" fmla="*/ 56 h 60"/>
                  <a:gd name="T56" fmla="*/ 14 w 36"/>
                  <a:gd name="T57" fmla="*/ 58 h 60"/>
                  <a:gd name="T58" fmla="*/ 18 w 36"/>
                  <a:gd name="T59" fmla="*/ 58 h 60"/>
                  <a:gd name="T60" fmla="*/ 20 w 36"/>
                  <a:gd name="T61" fmla="*/ 58 h 60"/>
                  <a:gd name="T62" fmla="*/ 22 w 36"/>
                  <a:gd name="T63" fmla="*/ 56 h 60"/>
                  <a:gd name="T64" fmla="*/ 24 w 36"/>
                  <a:gd name="T65" fmla="*/ 54 h 60"/>
                  <a:gd name="T66" fmla="*/ 26 w 36"/>
                  <a:gd name="T67" fmla="*/ 48 h 60"/>
                  <a:gd name="T68" fmla="*/ 28 w 36"/>
                  <a:gd name="T69" fmla="*/ 40 h 60"/>
                  <a:gd name="T70" fmla="*/ 28 w 36"/>
                  <a:gd name="T71" fmla="*/ 28 h 60"/>
                  <a:gd name="T72" fmla="*/ 28 w 36"/>
                  <a:gd name="T73" fmla="*/ 20 h 60"/>
                  <a:gd name="T74" fmla="*/ 26 w 36"/>
                  <a:gd name="T75" fmla="*/ 12 h 60"/>
                  <a:gd name="T76" fmla="*/ 24 w 36"/>
                  <a:gd name="T77" fmla="*/ 8 h 60"/>
                  <a:gd name="T78" fmla="*/ 22 w 36"/>
                  <a:gd name="T79" fmla="*/ 4 h 60"/>
                  <a:gd name="T80" fmla="*/ 20 w 36"/>
                  <a:gd name="T81" fmla="*/ 4 h 60"/>
                  <a:gd name="T82" fmla="*/ 18 w 36"/>
                  <a:gd name="T83" fmla="*/ 4 h 60"/>
                  <a:gd name="T84" fmla="*/ 16 w 36"/>
                  <a:gd name="T85" fmla="*/ 4 h 60"/>
                  <a:gd name="T86" fmla="*/ 12 w 36"/>
                  <a:gd name="T87" fmla="*/ 6 h 60"/>
                  <a:gd name="T88" fmla="*/ 10 w 36"/>
                  <a:gd name="T89" fmla="*/ 10 h 60"/>
                  <a:gd name="T90" fmla="*/ 8 w 36"/>
                  <a:gd name="T91" fmla="*/ 16 h 60"/>
                  <a:gd name="T92" fmla="*/ 8 w 36"/>
                  <a:gd name="T93" fmla="*/ 24 h 60"/>
                  <a:gd name="T94" fmla="*/ 8 w 36"/>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0" y="22"/>
                    </a:lnTo>
                    <a:lnTo>
                      <a:pt x="2" y="14"/>
                    </a:lnTo>
                    <a:lnTo>
                      <a:pt x="6" y="8"/>
                    </a:lnTo>
                    <a:lnTo>
                      <a:pt x="10" y="4"/>
                    </a:lnTo>
                    <a:lnTo>
                      <a:pt x="14" y="2"/>
                    </a:lnTo>
                    <a:lnTo>
                      <a:pt x="18" y="0"/>
                    </a:lnTo>
                    <a:lnTo>
                      <a:pt x="22" y="2"/>
                    </a:lnTo>
                    <a:lnTo>
                      <a:pt x="26" y="4"/>
                    </a:lnTo>
                    <a:lnTo>
                      <a:pt x="30" y="8"/>
                    </a:lnTo>
                    <a:lnTo>
                      <a:pt x="34" y="14"/>
                    </a:lnTo>
                    <a:lnTo>
                      <a:pt x="36" y="22"/>
                    </a:lnTo>
                    <a:lnTo>
                      <a:pt x="36" y="30"/>
                    </a:lnTo>
                    <a:lnTo>
                      <a:pt x="36" y="40"/>
                    </a:lnTo>
                    <a:lnTo>
                      <a:pt x="34" y="48"/>
                    </a:lnTo>
                    <a:lnTo>
                      <a:pt x="30" y="54"/>
                    </a:lnTo>
                    <a:lnTo>
                      <a:pt x="26" y="58"/>
                    </a:lnTo>
                    <a:lnTo>
                      <a:pt x="22" y="60"/>
                    </a:lnTo>
                    <a:lnTo>
                      <a:pt x="18" y="60"/>
                    </a:lnTo>
                    <a:lnTo>
                      <a:pt x="12" y="60"/>
                    </a:lnTo>
                    <a:lnTo>
                      <a:pt x="8" y="56"/>
                    </a:lnTo>
                    <a:lnTo>
                      <a:pt x="4" y="50"/>
                    </a:lnTo>
                    <a:lnTo>
                      <a:pt x="0" y="42"/>
                    </a:lnTo>
                    <a:lnTo>
                      <a:pt x="0" y="30"/>
                    </a:lnTo>
                    <a:close/>
                    <a:moveTo>
                      <a:pt x="8" y="32"/>
                    </a:moveTo>
                    <a:lnTo>
                      <a:pt x="8" y="42"/>
                    </a:lnTo>
                    <a:lnTo>
                      <a:pt x="10" y="52"/>
                    </a:lnTo>
                    <a:lnTo>
                      <a:pt x="12" y="56"/>
                    </a:lnTo>
                    <a:lnTo>
                      <a:pt x="14" y="58"/>
                    </a:lnTo>
                    <a:lnTo>
                      <a:pt x="18" y="58"/>
                    </a:lnTo>
                    <a:lnTo>
                      <a:pt x="20" y="58"/>
                    </a:lnTo>
                    <a:lnTo>
                      <a:pt x="22" y="56"/>
                    </a:lnTo>
                    <a:lnTo>
                      <a:pt x="24" y="54"/>
                    </a:lnTo>
                    <a:lnTo>
                      <a:pt x="26" y="48"/>
                    </a:lnTo>
                    <a:lnTo>
                      <a:pt x="28" y="40"/>
                    </a:lnTo>
                    <a:lnTo>
                      <a:pt x="28" y="28"/>
                    </a:lnTo>
                    <a:lnTo>
                      <a:pt x="28" y="20"/>
                    </a:lnTo>
                    <a:lnTo>
                      <a:pt x="26" y="12"/>
                    </a:lnTo>
                    <a:lnTo>
                      <a:pt x="24" y="8"/>
                    </a:lnTo>
                    <a:lnTo>
                      <a:pt x="22" y="4"/>
                    </a:lnTo>
                    <a:lnTo>
                      <a:pt x="20" y="4"/>
                    </a:lnTo>
                    <a:lnTo>
                      <a:pt x="18" y="4"/>
                    </a:lnTo>
                    <a:lnTo>
                      <a:pt x="16" y="4"/>
                    </a:lnTo>
                    <a:lnTo>
                      <a:pt x="12" y="6"/>
                    </a:lnTo>
                    <a:lnTo>
                      <a:pt x="10" y="10"/>
                    </a:lnTo>
                    <a:lnTo>
                      <a:pt x="8" y="16"/>
                    </a:lnTo>
                    <a:lnTo>
                      <a:pt x="8" y="24"/>
                    </a:lnTo>
                    <a:lnTo>
                      <a:pt x="8" y="32"/>
                    </a:lnTo>
                    <a:close/>
                  </a:path>
                </a:pathLst>
              </a:custGeom>
              <a:solidFill>
                <a:srgbClr val="000000"/>
              </a:solidFill>
              <a:ln w="0">
                <a:solidFill>
                  <a:srgbClr val="000000"/>
                </a:solidFill>
                <a:round/>
                <a:headEnd/>
                <a:tailEnd/>
              </a:ln>
            </p:spPr>
            <p:txBody>
              <a:bodyPr/>
              <a:lstStyle/>
              <a:p>
                <a:endParaRPr lang="en-CA"/>
              </a:p>
            </p:txBody>
          </p:sp>
          <p:sp>
            <p:nvSpPr>
              <p:cNvPr id="22963" name="Rectangle 155"/>
              <p:cNvSpPr>
                <a:spLocks noChangeArrowheads="1"/>
              </p:cNvSpPr>
              <p:nvPr/>
            </p:nvSpPr>
            <p:spPr bwMode="auto">
              <a:xfrm>
                <a:off x="3528" y="2664"/>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964" name="Freeform 156"/>
              <p:cNvSpPr>
                <a:spLocks/>
              </p:cNvSpPr>
              <p:nvPr/>
            </p:nvSpPr>
            <p:spPr bwMode="auto">
              <a:xfrm>
                <a:off x="3678" y="2678"/>
                <a:ext cx="22" cy="60"/>
              </a:xfrm>
              <a:custGeom>
                <a:avLst/>
                <a:gdLst>
                  <a:gd name="T0" fmla="*/ 0 w 22"/>
                  <a:gd name="T1" fmla="*/ 6 h 60"/>
                  <a:gd name="T2" fmla="*/ 14 w 22"/>
                  <a:gd name="T3" fmla="*/ 0 h 60"/>
                  <a:gd name="T4" fmla="*/ 16 w 22"/>
                  <a:gd name="T5" fmla="*/ 0 h 60"/>
                  <a:gd name="T6" fmla="*/ 16 w 22"/>
                  <a:gd name="T7" fmla="*/ 50 h 60"/>
                  <a:gd name="T8" fmla="*/ 16 w 22"/>
                  <a:gd name="T9" fmla="*/ 54 h 60"/>
                  <a:gd name="T10" fmla="*/ 16 w 22"/>
                  <a:gd name="T11" fmla="*/ 56 h 60"/>
                  <a:gd name="T12" fmla="*/ 16 w 22"/>
                  <a:gd name="T13" fmla="*/ 58 h 60"/>
                  <a:gd name="T14" fmla="*/ 18 w 22"/>
                  <a:gd name="T15" fmla="*/ 58 h 60"/>
                  <a:gd name="T16" fmla="*/ 20 w 22"/>
                  <a:gd name="T17" fmla="*/ 58 h 60"/>
                  <a:gd name="T18" fmla="*/ 22 w 22"/>
                  <a:gd name="T19" fmla="*/ 58 h 60"/>
                  <a:gd name="T20" fmla="*/ 22 w 22"/>
                  <a:gd name="T21" fmla="*/ 60 h 60"/>
                  <a:gd name="T22" fmla="*/ 0 w 22"/>
                  <a:gd name="T23" fmla="*/ 60 h 60"/>
                  <a:gd name="T24" fmla="*/ 0 w 22"/>
                  <a:gd name="T25" fmla="*/ 58 h 60"/>
                  <a:gd name="T26" fmla="*/ 4 w 22"/>
                  <a:gd name="T27" fmla="*/ 58 h 60"/>
                  <a:gd name="T28" fmla="*/ 6 w 22"/>
                  <a:gd name="T29" fmla="*/ 58 h 60"/>
                  <a:gd name="T30" fmla="*/ 8 w 22"/>
                  <a:gd name="T31" fmla="*/ 58 h 60"/>
                  <a:gd name="T32" fmla="*/ 8 w 22"/>
                  <a:gd name="T33" fmla="*/ 56 h 60"/>
                  <a:gd name="T34" fmla="*/ 8 w 22"/>
                  <a:gd name="T35" fmla="*/ 54 h 60"/>
                  <a:gd name="T36" fmla="*/ 8 w 22"/>
                  <a:gd name="T37" fmla="*/ 50 h 60"/>
                  <a:gd name="T38" fmla="*/ 8 w 22"/>
                  <a:gd name="T39" fmla="*/ 16 h 60"/>
                  <a:gd name="T40" fmla="*/ 8 w 22"/>
                  <a:gd name="T41" fmla="*/ 12 h 60"/>
                  <a:gd name="T42" fmla="*/ 8 w 22"/>
                  <a:gd name="T43" fmla="*/ 10 h 60"/>
                  <a:gd name="T44" fmla="*/ 8 w 22"/>
                  <a:gd name="T45" fmla="*/ 8 h 60"/>
                  <a:gd name="T46" fmla="*/ 6 w 22"/>
                  <a:gd name="T47" fmla="*/ 8 h 60"/>
                  <a:gd name="T48" fmla="*/ 6 w 22"/>
                  <a:gd name="T49" fmla="*/ 6 h 60"/>
                  <a:gd name="T50" fmla="*/ 4 w 22"/>
                  <a:gd name="T51" fmla="*/ 6 h 60"/>
                  <a:gd name="T52" fmla="*/ 4 w 22"/>
                  <a:gd name="T53" fmla="*/ 6 h 60"/>
                  <a:gd name="T54" fmla="*/ 0 w 22"/>
                  <a:gd name="T55" fmla="*/ 8 h 60"/>
                  <a:gd name="T56" fmla="*/ 0 w 22"/>
                  <a:gd name="T57" fmla="*/ 6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2"/>
                  <a:gd name="T88" fmla="*/ 0 h 60"/>
                  <a:gd name="T89" fmla="*/ 22 w 22"/>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2" h="60">
                    <a:moveTo>
                      <a:pt x="0" y="6"/>
                    </a:moveTo>
                    <a:lnTo>
                      <a:pt x="14" y="0"/>
                    </a:lnTo>
                    <a:lnTo>
                      <a:pt x="16" y="0"/>
                    </a:lnTo>
                    <a:lnTo>
                      <a:pt x="16" y="50"/>
                    </a:lnTo>
                    <a:lnTo>
                      <a:pt x="16" y="54"/>
                    </a:lnTo>
                    <a:lnTo>
                      <a:pt x="16" y="56"/>
                    </a:lnTo>
                    <a:lnTo>
                      <a:pt x="16" y="58"/>
                    </a:lnTo>
                    <a:lnTo>
                      <a:pt x="18" y="58"/>
                    </a:lnTo>
                    <a:lnTo>
                      <a:pt x="20" y="58"/>
                    </a:lnTo>
                    <a:lnTo>
                      <a:pt x="22" y="58"/>
                    </a:lnTo>
                    <a:lnTo>
                      <a:pt x="22" y="60"/>
                    </a:lnTo>
                    <a:lnTo>
                      <a:pt x="0" y="60"/>
                    </a:lnTo>
                    <a:lnTo>
                      <a:pt x="0" y="58"/>
                    </a:lnTo>
                    <a:lnTo>
                      <a:pt x="4" y="58"/>
                    </a:lnTo>
                    <a:lnTo>
                      <a:pt x="6" y="58"/>
                    </a:lnTo>
                    <a:lnTo>
                      <a:pt x="8" y="58"/>
                    </a:lnTo>
                    <a:lnTo>
                      <a:pt x="8" y="56"/>
                    </a:lnTo>
                    <a:lnTo>
                      <a:pt x="8" y="54"/>
                    </a:lnTo>
                    <a:lnTo>
                      <a:pt x="8" y="50"/>
                    </a:lnTo>
                    <a:lnTo>
                      <a:pt x="8" y="16"/>
                    </a:lnTo>
                    <a:lnTo>
                      <a:pt x="8" y="12"/>
                    </a:lnTo>
                    <a:lnTo>
                      <a:pt x="8" y="10"/>
                    </a:lnTo>
                    <a:lnTo>
                      <a:pt x="8" y="8"/>
                    </a:lnTo>
                    <a:lnTo>
                      <a:pt x="6" y="8"/>
                    </a:lnTo>
                    <a:lnTo>
                      <a:pt x="6" y="6"/>
                    </a:lnTo>
                    <a:lnTo>
                      <a:pt x="4" y="6"/>
                    </a:lnTo>
                    <a:lnTo>
                      <a:pt x="0" y="8"/>
                    </a:lnTo>
                    <a:lnTo>
                      <a:pt x="0" y="6"/>
                    </a:lnTo>
                    <a:close/>
                  </a:path>
                </a:pathLst>
              </a:custGeom>
              <a:solidFill>
                <a:srgbClr val="000000"/>
              </a:solidFill>
              <a:ln w="0">
                <a:solidFill>
                  <a:srgbClr val="000000"/>
                </a:solidFill>
                <a:round/>
                <a:headEnd/>
                <a:tailEnd/>
              </a:ln>
            </p:spPr>
            <p:txBody>
              <a:bodyPr/>
              <a:lstStyle/>
              <a:p>
                <a:endParaRPr lang="en-CA"/>
              </a:p>
            </p:txBody>
          </p:sp>
          <p:sp>
            <p:nvSpPr>
              <p:cNvPr id="22965" name="Freeform 157"/>
              <p:cNvSpPr>
                <a:spLocks/>
              </p:cNvSpPr>
              <p:nvPr/>
            </p:nvSpPr>
            <p:spPr bwMode="auto">
              <a:xfrm>
                <a:off x="3714" y="2678"/>
                <a:ext cx="38" cy="60"/>
              </a:xfrm>
              <a:custGeom>
                <a:avLst/>
                <a:gdLst>
                  <a:gd name="T0" fmla="*/ 38 w 38"/>
                  <a:gd name="T1" fmla="*/ 48 h 60"/>
                  <a:gd name="T2" fmla="*/ 34 w 38"/>
                  <a:gd name="T3" fmla="*/ 60 h 60"/>
                  <a:gd name="T4" fmla="*/ 0 w 38"/>
                  <a:gd name="T5" fmla="*/ 60 h 60"/>
                  <a:gd name="T6" fmla="*/ 0 w 38"/>
                  <a:gd name="T7" fmla="*/ 58 h 60"/>
                  <a:gd name="T8" fmla="*/ 8 w 38"/>
                  <a:gd name="T9" fmla="*/ 50 h 60"/>
                  <a:gd name="T10" fmla="*/ 16 w 38"/>
                  <a:gd name="T11" fmla="*/ 42 h 60"/>
                  <a:gd name="T12" fmla="*/ 20 w 38"/>
                  <a:gd name="T13" fmla="*/ 36 h 60"/>
                  <a:gd name="T14" fmla="*/ 26 w 38"/>
                  <a:gd name="T15" fmla="*/ 28 h 60"/>
                  <a:gd name="T16" fmla="*/ 26 w 38"/>
                  <a:gd name="T17" fmla="*/ 20 h 60"/>
                  <a:gd name="T18" fmla="*/ 26 w 38"/>
                  <a:gd name="T19" fmla="*/ 14 h 60"/>
                  <a:gd name="T20" fmla="*/ 24 w 38"/>
                  <a:gd name="T21" fmla="*/ 10 h 60"/>
                  <a:gd name="T22" fmla="*/ 20 w 38"/>
                  <a:gd name="T23" fmla="*/ 8 h 60"/>
                  <a:gd name="T24" fmla="*/ 16 w 38"/>
                  <a:gd name="T25" fmla="*/ 6 h 60"/>
                  <a:gd name="T26" fmla="*/ 12 w 38"/>
                  <a:gd name="T27" fmla="*/ 8 h 60"/>
                  <a:gd name="T28" fmla="*/ 8 w 38"/>
                  <a:gd name="T29" fmla="*/ 10 h 60"/>
                  <a:gd name="T30" fmla="*/ 4 w 38"/>
                  <a:gd name="T31" fmla="*/ 12 h 60"/>
                  <a:gd name="T32" fmla="*/ 2 w 38"/>
                  <a:gd name="T33" fmla="*/ 16 h 60"/>
                  <a:gd name="T34" fmla="*/ 0 w 38"/>
                  <a:gd name="T35" fmla="*/ 16 h 60"/>
                  <a:gd name="T36" fmla="*/ 2 w 38"/>
                  <a:gd name="T37" fmla="*/ 10 h 60"/>
                  <a:gd name="T38" fmla="*/ 6 w 38"/>
                  <a:gd name="T39" fmla="*/ 4 h 60"/>
                  <a:gd name="T40" fmla="*/ 12 w 38"/>
                  <a:gd name="T41" fmla="*/ 2 h 60"/>
                  <a:gd name="T42" fmla="*/ 18 w 38"/>
                  <a:gd name="T43" fmla="*/ 0 h 60"/>
                  <a:gd name="T44" fmla="*/ 24 w 38"/>
                  <a:gd name="T45" fmla="*/ 2 h 60"/>
                  <a:gd name="T46" fmla="*/ 30 w 38"/>
                  <a:gd name="T47" fmla="*/ 6 h 60"/>
                  <a:gd name="T48" fmla="*/ 34 w 38"/>
                  <a:gd name="T49" fmla="*/ 10 h 60"/>
                  <a:gd name="T50" fmla="*/ 34 w 38"/>
                  <a:gd name="T51" fmla="*/ 16 h 60"/>
                  <a:gd name="T52" fmla="*/ 34 w 38"/>
                  <a:gd name="T53" fmla="*/ 20 h 60"/>
                  <a:gd name="T54" fmla="*/ 32 w 38"/>
                  <a:gd name="T55" fmla="*/ 24 h 60"/>
                  <a:gd name="T56" fmla="*/ 28 w 38"/>
                  <a:gd name="T57" fmla="*/ 32 h 60"/>
                  <a:gd name="T58" fmla="*/ 22 w 38"/>
                  <a:gd name="T59" fmla="*/ 40 h 60"/>
                  <a:gd name="T60" fmla="*/ 16 w 38"/>
                  <a:gd name="T61" fmla="*/ 46 h 60"/>
                  <a:gd name="T62" fmla="*/ 10 w 38"/>
                  <a:gd name="T63" fmla="*/ 50 h 60"/>
                  <a:gd name="T64" fmla="*/ 8 w 38"/>
                  <a:gd name="T65" fmla="*/ 54 h 60"/>
                  <a:gd name="T66" fmla="*/ 24 w 38"/>
                  <a:gd name="T67" fmla="*/ 54 h 60"/>
                  <a:gd name="T68" fmla="*/ 28 w 38"/>
                  <a:gd name="T69" fmla="*/ 54 h 60"/>
                  <a:gd name="T70" fmla="*/ 30 w 38"/>
                  <a:gd name="T71" fmla="*/ 54 h 60"/>
                  <a:gd name="T72" fmla="*/ 32 w 38"/>
                  <a:gd name="T73" fmla="*/ 52 h 60"/>
                  <a:gd name="T74" fmla="*/ 34 w 38"/>
                  <a:gd name="T75" fmla="*/ 52 h 60"/>
                  <a:gd name="T76" fmla="*/ 34 w 38"/>
                  <a:gd name="T77" fmla="*/ 50 h 60"/>
                  <a:gd name="T78" fmla="*/ 36 w 38"/>
                  <a:gd name="T79" fmla="*/ 48 h 60"/>
                  <a:gd name="T80" fmla="*/ 38 w 38"/>
                  <a:gd name="T81" fmla="*/ 48 h 6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8"/>
                  <a:gd name="T124" fmla="*/ 0 h 60"/>
                  <a:gd name="T125" fmla="*/ 38 w 38"/>
                  <a:gd name="T126" fmla="*/ 60 h 6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8" h="60">
                    <a:moveTo>
                      <a:pt x="38" y="48"/>
                    </a:moveTo>
                    <a:lnTo>
                      <a:pt x="34" y="60"/>
                    </a:lnTo>
                    <a:lnTo>
                      <a:pt x="0" y="60"/>
                    </a:lnTo>
                    <a:lnTo>
                      <a:pt x="0" y="58"/>
                    </a:lnTo>
                    <a:lnTo>
                      <a:pt x="8" y="50"/>
                    </a:lnTo>
                    <a:lnTo>
                      <a:pt x="16" y="42"/>
                    </a:lnTo>
                    <a:lnTo>
                      <a:pt x="20" y="36"/>
                    </a:lnTo>
                    <a:lnTo>
                      <a:pt x="26" y="28"/>
                    </a:lnTo>
                    <a:lnTo>
                      <a:pt x="26" y="20"/>
                    </a:lnTo>
                    <a:lnTo>
                      <a:pt x="26" y="14"/>
                    </a:lnTo>
                    <a:lnTo>
                      <a:pt x="24" y="10"/>
                    </a:lnTo>
                    <a:lnTo>
                      <a:pt x="20" y="8"/>
                    </a:lnTo>
                    <a:lnTo>
                      <a:pt x="16" y="6"/>
                    </a:lnTo>
                    <a:lnTo>
                      <a:pt x="12" y="8"/>
                    </a:lnTo>
                    <a:lnTo>
                      <a:pt x="8" y="10"/>
                    </a:lnTo>
                    <a:lnTo>
                      <a:pt x="4" y="12"/>
                    </a:lnTo>
                    <a:lnTo>
                      <a:pt x="2" y="16"/>
                    </a:lnTo>
                    <a:lnTo>
                      <a:pt x="0" y="16"/>
                    </a:lnTo>
                    <a:lnTo>
                      <a:pt x="2" y="10"/>
                    </a:lnTo>
                    <a:lnTo>
                      <a:pt x="6" y="4"/>
                    </a:lnTo>
                    <a:lnTo>
                      <a:pt x="12" y="2"/>
                    </a:lnTo>
                    <a:lnTo>
                      <a:pt x="18" y="0"/>
                    </a:lnTo>
                    <a:lnTo>
                      <a:pt x="24" y="2"/>
                    </a:lnTo>
                    <a:lnTo>
                      <a:pt x="30" y="6"/>
                    </a:lnTo>
                    <a:lnTo>
                      <a:pt x="34" y="10"/>
                    </a:lnTo>
                    <a:lnTo>
                      <a:pt x="34" y="16"/>
                    </a:lnTo>
                    <a:lnTo>
                      <a:pt x="34" y="20"/>
                    </a:lnTo>
                    <a:lnTo>
                      <a:pt x="32" y="24"/>
                    </a:lnTo>
                    <a:lnTo>
                      <a:pt x="28" y="32"/>
                    </a:lnTo>
                    <a:lnTo>
                      <a:pt x="22" y="40"/>
                    </a:lnTo>
                    <a:lnTo>
                      <a:pt x="16" y="46"/>
                    </a:lnTo>
                    <a:lnTo>
                      <a:pt x="10" y="50"/>
                    </a:lnTo>
                    <a:lnTo>
                      <a:pt x="8" y="54"/>
                    </a:lnTo>
                    <a:lnTo>
                      <a:pt x="24" y="54"/>
                    </a:lnTo>
                    <a:lnTo>
                      <a:pt x="28" y="54"/>
                    </a:lnTo>
                    <a:lnTo>
                      <a:pt x="30" y="54"/>
                    </a:lnTo>
                    <a:lnTo>
                      <a:pt x="32" y="52"/>
                    </a:lnTo>
                    <a:lnTo>
                      <a:pt x="34" y="52"/>
                    </a:lnTo>
                    <a:lnTo>
                      <a:pt x="34" y="50"/>
                    </a:lnTo>
                    <a:lnTo>
                      <a:pt x="36" y="48"/>
                    </a:lnTo>
                    <a:lnTo>
                      <a:pt x="38" y="48"/>
                    </a:lnTo>
                    <a:close/>
                  </a:path>
                </a:pathLst>
              </a:custGeom>
              <a:solidFill>
                <a:srgbClr val="000000"/>
              </a:solidFill>
              <a:ln w="0">
                <a:solidFill>
                  <a:srgbClr val="000000"/>
                </a:solidFill>
                <a:round/>
                <a:headEnd/>
                <a:tailEnd/>
              </a:ln>
            </p:spPr>
            <p:txBody>
              <a:bodyPr/>
              <a:lstStyle/>
              <a:p>
                <a:endParaRPr lang="en-CA"/>
              </a:p>
            </p:txBody>
          </p:sp>
          <p:sp>
            <p:nvSpPr>
              <p:cNvPr id="22966" name="Freeform 158"/>
              <p:cNvSpPr>
                <a:spLocks noEditPoints="1"/>
              </p:cNvSpPr>
              <p:nvPr/>
            </p:nvSpPr>
            <p:spPr bwMode="auto">
              <a:xfrm>
                <a:off x="3760" y="2678"/>
                <a:ext cx="36" cy="60"/>
              </a:xfrm>
              <a:custGeom>
                <a:avLst/>
                <a:gdLst>
                  <a:gd name="T0" fmla="*/ 0 w 36"/>
                  <a:gd name="T1" fmla="*/ 30 h 60"/>
                  <a:gd name="T2" fmla="*/ 0 w 36"/>
                  <a:gd name="T3" fmla="*/ 22 h 60"/>
                  <a:gd name="T4" fmla="*/ 2 w 36"/>
                  <a:gd name="T5" fmla="*/ 14 h 60"/>
                  <a:gd name="T6" fmla="*/ 6 w 36"/>
                  <a:gd name="T7" fmla="*/ 8 h 60"/>
                  <a:gd name="T8" fmla="*/ 10 w 36"/>
                  <a:gd name="T9" fmla="*/ 4 h 60"/>
                  <a:gd name="T10" fmla="*/ 14 w 36"/>
                  <a:gd name="T11" fmla="*/ 2 h 60"/>
                  <a:gd name="T12" fmla="*/ 18 w 36"/>
                  <a:gd name="T13" fmla="*/ 0 h 60"/>
                  <a:gd name="T14" fmla="*/ 22 w 36"/>
                  <a:gd name="T15" fmla="*/ 2 h 60"/>
                  <a:gd name="T16" fmla="*/ 26 w 36"/>
                  <a:gd name="T17" fmla="*/ 4 h 60"/>
                  <a:gd name="T18" fmla="*/ 30 w 36"/>
                  <a:gd name="T19" fmla="*/ 8 h 60"/>
                  <a:gd name="T20" fmla="*/ 32 w 36"/>
                  <a:gd name="T21" fmla="*/ 14 h 60"/>
                  <a:gd name="T22" fmla="*/ 34 w 36"/>
                  <a:gd name="T23" fmla="*/ 22 h 60"/>
                  <a:gd name="T24" fmla="*/ 36 w 36"/>
                  <a:gd name="T25" fmla="*/ 30 h 60"/>
                  <a:gd name="T26" fmla="*/ 34 w 36"/>
                  <a:gd name="T27" fmla="*/ 40 h 60"/>
                  <a:gd name="T28" fmla="*/ 32 w 36"/>
                  <a:gd name="T29" fmla="*/ 48 h 60"/>
                  <a:gd name="T30" fmla="*/ 30 w 36"/>
                  <a:gd name="T31" fmla="*/ 54 h 60"/>
                  <a:gd name="T32" fmla="*/ 26 w 36"/>
                  <a:gd name="T33" fmla="*/ 58 h 60"/>
                  <a:gd name="T34" fmla="*/ 22 w 36"/>
                  <a:gd name="T35" fmla="*/ 60 h 60"/>
                  <a:gd name="T36" fmla="*/ 18 w 36"/>
                  <a:gd name="T37" fmla="*/ 60 h 60"/>
                  <a:gd name="T38" fmla="*/ 12 w 36"/>
                  <a:gd name="T39" fmla="*/ 60 h 60"/>
                  <a:gd name="T40" fmla="*/ 8 w 36"/>
                  <a:gd name="T41" fmla="*/ 56 h 60"/>
                  <a:gd name="T42" fmla="*/ 4 w 36"/>
                  <a:gd name="T43" fmla="*/ 50 h 60"/>
                  <a:gd name="T44" fmla="*/ 0 w 36"/>
                  <a:gd name="T45" fmla="*/ 42 h 60"/>
                  <a:gd name="T46" fmla="*/ 0 w 36"/>
                  <a:gd name="T47" fmla="*/ 30 h 60"/>
                  <a:gd name="T48" fmla="*/ 8 w 36"/>
                  <a:gd name="T49" fmla="*/ 32 h 60"/>
                  <a:gd name="T50" fmla="*/ 8 w 36"/>
                  <a:gd name="T51" fmla="*/ 42 h 60"/>
                  <a:gd name="T52" fmla="*/ 10 w 36"/>
                  <a:gd name="T53" fmla="*/ 52 h 60"/>
                  <a:gd name="T54" fmla="*/ 12 w 36"/>
                  <a:gd name="T55" fmla="*/ 56 h 60"/>
                  <a:gd name="T56" fmla="*/ 14 w 36"/>
                  <a:gd name="T57" fmla="*/ 58 h 60"/>
                  <a:gd name="T58" fmla="*/ 18 w 36"/>
                  <a:gd name="T59" fmla="*/ 58 h 60"/>
                  <a:gd name="T60" fmla="*/ 20 w 36"/>
                  <a:gd name="T61" fmla="*/ 58 h 60"/>
                  <a:gd name="T62" fmla="*/ 22 w 36"/>
                  <a:gd name="T63" fmla="*/ 56 h 60"/>
                  <a:gd name="T64" fmla="*/ 24 w 36"/>
                  <a:gd name="T65" fmla="*/ 54 h 60"/>
                  <a:gd name="T66" fmla="*/ 26 w 36"/>
                  <a:gd name="T67" fmla="*/ 48 h 60"/>
                  <a:gd name="T68" fmla="*/ 28 w 36"/>
                  <a:gd name="T69" fmla="*/ 40 h 60"/>
                  <a:gd name="T70" fmla="*/ 28 w 36"/>
                  <a:gd name="T71" fmla="*/ 28 h 60"/>
                  <a:gd name="T72" fmla="*/ 26 w 36"/>
                  <a:gd name="T73" fmla="*/ 20 h 60"/>
                  <a:gd name="T74" fmla="*/ 26 w 36"/>
                  <a:gd name="T75" fmla="*/ 12 h 60"/>
                  <a:gd name="T76" fmla="*/ 24 w 36"/>
                  <a:gd name="T77" fmla="*/ 8 h 60"/>
                  <a:gd name="T78" fmla="*/ 22 w 36"/>
                  <a:gd name="T79" fmla="*/ 4 h 60"/>
                  <a:gd name="T80" fmla="*/ 20 w 36"/>
                  <a:gd name="T81" fmla="*/ 4 h 60"/>
                  <a:gd name="T82" fmla="*/ 18 w 36"/>
                  <a:gd name="T83" fmla="*/ 4 h 60"/>
                  <a:gd name="T84" fmla="*/ 14 w 36"/>
                  <a:gd name="T85" fmla="*/ 4 h 60"/>
                  <a:gd name="T86" fmla="*/ 12 w 36"/>
                  <a:gd name="T87" fmla="*/ 6 h 60"/>
                  <a:gd name="T88" fmla="*/ 10 w 36"/>
                  <a:gd name="T89" fmla="*/ 10 h 60"/>
                  <a:gd name="T90" fmla="*/ 8 w 36"/>
                  <a:gd name="T91" fmla="*/ 16 h 60"/>
                  <a:gd name="T92" fmla="*/ 8 w 36"/>
                  <a:gd name="T93" fmla="*/ 24 h 60"/>
                  <a:gd name="T94" fmla="*/ 8 w 36"/>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0" y="22"/>
                    </a:lnTo>
                    <a:lnTo>
                      <a:pt x="2" y="14"/>
                    </a:lnTo>
                    <a:lnTo>
                      <a:pt x="6" y="8"/>
                    </a:lnTo>
                    <a:lnTo>
                      <a:pt x="10" y="4"/>
                    </a:lnTo>
                    <a:lnTo>
                      <a:pt x="14" y="2"/>
                    </a:lnTo>
                    <a:lnTo>
                      <a:pt x="18" y="0"/>
                    </a:lnTo>
                    <a:lnTo>
                      <a:pt x="22" y="2"/>
                    </a:lnTo>
                    <a:lnTo>
                      <a:pt x="26" y="4"/>
                    </a:lnTo>
                    <a:lnTo>
                      <a:pt x="30" y="8"/>
                    </a:lnTo>
                    <a:lnTo>
                      <a:pt x="32" y="14"/>
                    </a:lnTo>
                    <a:lnTo>
                      <a:pt x="34" y="22"/>
                    </a:lnTo>
                    <a:lnTo>
                      <a:pt x="36" y="30"/>
                    </a:lnTo>
                    <a:lnTo>
                      <a:pt x="34" y="40"/>
                    </a:lnTo>
                    <a:lnTo>
                      <a:pt x="32" y="48"/>
                    </a:lnTo>
                    <a:lnTo>
                      <a:pt x="30" y="54"/>
                    </a:lnTo>
                    <a:lnTo>
                      <a:pt x="26" y="58"/>
                    </a:lnTo>
                    <a:lnTo>
                      <a:pt x="22" y="60"/>
                    </a:lnTo>
                    <a:lnTo>
                      <a:pt x="18" y="60"/>
                    </a:lnTo>
                    <a:lnTo>
                      <a:pt x="12" y="60"/>
                    </a:lnTo>
                    <a:lnTo>
                      <a:pt x="8" y="56"/>
                    </a:lnTo>
                    <a:lnTo>
                      <a:pt x="4" y="50"/>
                    </a:lnTo>
                    <a:lnTo>
                      <a:pt x="0" y="42"/>
                    </a:lnTo>
                    <a:lnTo>
                      <a:pt x="0" y="30"/>
                    </a:lnTo>
                    <a:close/>
                    <a:moveTo>
                      <a:pt x="8" y="32"/>
                    </a:moveTo>
                    <a:lnTo>
                      <a:pt x="8" y="42"/>
                    </a:lnTo>
                    <a:lnTo>
                      <a:pt x="10" y="52"/>
                    </a:lnTo>
                    <a:lnTo>
                      <a:pt x="12" y="56"/>
                    </a:lnTo>
                    <a:lnTo>
                      <a:pt x="14" y="58"/>
                    </a:lnTo>
                    <a:lnTo>
                      <a:pt x="18" y="58"/>
                    </a:lnTo>
                    <a:lnTo>
                      <a:pt x="20" y="58"/>
                    </a:lnTo>
                    <a:lnTo>
                      <a:pt x="22" y="56"/>
                    </a:lnTo>
                    <a:lnTo>
                      <a:pt x="24" y="54"/>
                    </a:lnTo>
                    <a:lnTo>
                      <a:pt x="26" y="48"/>
                    </a:lnTo>
                    <a:lnTo>
                      <a:pt x="28" y="40"/>
                    </a:lnTo>
                    <a:lnTo>
                      <a:pt x="28" y="28"/>
                    </a:lnTo>
                    <a:lnTo>
                      <a:pt x="26" y="20"/>
                    </a:lnTo>
                    <a:lnTo>
                      <a:pt x="26" y="12"/>
                    </a:lnTo>
                    <a:lnTo>
                      <a:pt x="24" y="8"/>
                    </a:lnTo>
                    <a:lnTo>
                      <a:pt x="22" y="4"/>
                    </a:lnTo>
                    <a:lnTo>
                      <a:pt x="20" y="4"/>
                    </a:lnTo>
                    <a:lnTo>
                      <a:pt x="18" y="4"/>
                    </a:lnTo>
                    <a:lnTo>
                      <a:pt x="14" y="4"/>
                    </a:lnTo>
                    <a:lnTo>
                      <a:pt x="12" y="6"/>
                    </a:lnTo>
                    <a:lnTo>
                      <a:pt x="10" y="10"/>
                    </a:lnTo>
                    <a:lnTo>
                      <a:pt x="8" y="16"/>
                    </a:lnTo>
                    <a:lnTo>
                      <a:pt x="8" y="24"/>
                    </a:lnTo>
                    <a:lnTo>
                      <a:pt x="8" y="32"/>
                    </a:lnTo>
                    <a:close/>
                  </a:path>
                </a:pathLst>
              </a:custGeom>
              <a:solidFill>
                <a:srgbClr val="000000"/>
              </a:solidFill>
              <a:ln w="0">
                <a:solidFill>
                  <a:srgbClr val="000000"/>
                </a:solidFill>
                <a:round/>
                <a:headEnd/>
                <a:tailEnd/>
              </a:ln>
            </p:spPr>
            <p:txBody>
              <a:bodyPr/>
              <a:lstStyle/>
              <a:p>
                <a:endParaRPr lang="en-CA"/>
              </a:p>
            </p:txBody>
          </p:sp>
          <p:sp>
            <p:nvSpPr>
              <p:cNvPr id="22967" name="Rectangle 159"/>
              <p:cNvSpPr>
                <a:spLocks noChangeArrowheads="1"/>
              </p:cNvSpPr>
              <p:nvPr/>
            </p:nvSpPr>
            <p:spPr bwMode="auto">
              <a:xfrm>
                <a:off x="3848" y="2664"/>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968" name="Freeform 160"/>
              <p:cNvSpPr>
                <a:spLocks/>
              </p:cNvSpPr>
              <p:nvPr/>
            </p:nvSpPr>
            <p:spPr bwMode="auto">
              <a:xfrm>
                <a:off x="4002" y="2678"/>
                <a:ext cx="24" cy="60"/>
              </a:xfrm>
              <a:custGeom>
                <a:avLst/>
                <a:gdLst>
                  <a:gd name="T0" fmla="*/ 0 w 24"/>
                  <a:gd name="T1" fmla="*/ 6 h 60"/>
                  <a:gd name="T2" fmla="*/ 14 w 24"/>
                  <a:gd name="T3" fmla="*/ 0 h 60"/>
                  <a:gd name="T4" fmla="*/ 16 w 24"/>
                  <a:gd name="T5" fmla="*/ 0 h 60"/>
                  <a:gd name="T6" fmla="*/ 16 w 24"/>
                  <a:gd name="T7" fmla="*/ 50 h 60"/>
                  <a:gd name="T8" fmla="*/ 16 w 24"/>
                  <a:gd name="T9" fmla="*/ 54 h 60"/>
                  <a:gd name="T10" fmla="*/ 16 w 24"/>
                  <a:gd name="T11" fmla="*/ 56 h 60"/>
                  <a:gd name="T12" fmla="*/ 16 w 24"/>
                  <a:gd name="T13" fmla="*/ 58 h 60"/>
                  <a:gd name="T14" fmla="*/ 18 w 24"/>
                  <a:gd name="T15" fmla="*/ 58 h 60"/>
                  <a:gd name="T16" fmla="*/ 20 w 24"/>
                  <a:gd name="T17" fmla="*/ 58 h 60"/>
                  <a:gd name="T18" fmla="*/ 24 w 24"/>
                  <a:gd name="T19" fmla="*/ 58 h 60"/>
                  <a:gd name="T20" fmla="*/ 24 w 24"/>
                  <a:gd name="T21" fmla="*/ 60 h 60"/>
                  <a:gd name="T22" fmla="*/ 2 w 24"/>
                  <a:gd name="T23" fmla="*/ 60 h 60"/>
                  <a:gd name="T24" fmla="*/ 2 w 24"/>
                  <a:gd name="T25" fmla="*/ 58 h 60"/>
                  <a:gd name="T26" fmla="*/ 4 w 24"/>
                  <a:gd name="T27" fmla="*/ 58 h 60"/>
                  <a:gd name="T28" fmla="*/ 6 w 24"/>
                  <a:gd name="T29" fmla="*/ 58 h 60"/>
                  <a:gd name="T30" fmla="*/ 8 w 24"/>
                  <a:gd name="T31" fmla="*/ 58 h 60"/>
                  <a:gd name="T32" fmla="*/ 8 w 24"/>
                  <a:gd name="T33" fmla="*/ 56 h 60"/>
                  <a:gd name="T34" fmla="*/ 8 w 24"/>
                  <a:gd name="T35" fmla="*/ 54 h 60"/>
                  <a:gd name="T36" fmla="*/ 8 w 24"/>
                  <a:gd name="T37" fmla="*/ 50 h 60"/>
                  <a:gd name="T38" fmla="*/ 8 w 24"/>
                  <a:gd name="T39" fmla="*/ 16 h 60"/>
                  <a:gd name="T40" fmla="*/ 8 w 24"/>
                  <a:gd name="T41" fmla="*/ 12 h 60"/>
                  <a:gd name="T42" fmla="*/ 8 w 24"/>
                  <a:gd name="T43" fmla="*/ 10 h 60"/>
                  <a:gd name="T44" fmla="*/ 8 w 24"/>
                  <a:gd name="T45" fmla="*/ 8 h 60"/>
                  <a:gd name="T46" fmla="*/ 8 w 24"/>
                  <a:gd name="T47" fmla="*/ 8 h 60"/>
                  <a:gd name="T48" fmla="*/ 6 w 24"/>
                  <a:gd name="T49" fmla="*/ 6 h 60"/>
                  <a:gd name="T50" fmla="*/ 6 w 24"/>
                  <a:gd name="T51" fmla="*/ 6 h 60"/>
                  <a:gd name="T52" fmla="*/ 4 w 24"/>
                  <a:gd name="T53" fmla="*/ 6 h 60"/>
                  <a:gd name="T54" fmla="*/ 0 w 24"/>
                  <a:gd name="T55" fmla="*/ 8 h 60"/>
                  <a:gd name="T56" fmla="*/ 0 w 24"/>
                  <a:gd name="T57" fmla="*/ 6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4"/>
                  <a:gd name="T88" fmla="*/ 0 h 60"/>
                  <a:gd name="T89" fmla="*/ 24 w 24"/>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4" h="60">
                    <a:moveTo>
                      <a:pt x="0" y="6"/>
                    </a:moveTo>
                    <a:lnTo>
                      <a:pt x="14" y="0"/>
                    </a:lnTo>
                    <a:lnTo>
                      <a:pt x="16" y="0"/>
                    </a:lnTo>
                    <a:lnTo>
                      <a:pt x="16" y="50"/>
                    </a:lnTo>
                    <a:lnTo>
                      <a:pt x="16" y="54"/>
                    </a:lnTo>
                    <a:lnTo>
                      <a:pt x="16" y="56"/>
                    </a:lnTo>
                    <a:lnTo>
                      <a:pt x="16" y="58"/>
                    </a:lnTo>
                    <a:lnTo>
                      <a:pt x="18" y="58"/>
                    </a:lnTo>
                    <a:lnTo>
                      <a:pt x="20" y="58"/>
                    </a:lnTo>
                    <a:lnTo>
                      <a:pt x="24" y="58"/>
                    </a:lnTo>
                    <a:lnTo>
                      <a:pt x="24" y="60"/>
                    </a:lnTo>
                    <a:lnTo>
                      <a:pt x="2" y="60"/>
                    </a:lnTo>
                    <a:lnTo>
                      <a:pt x="2" y="58"/>
                    </a:lnTo>
                    <a:lnTo>
                      <a:pt x="4" y="58"/>
                    </a:lnTo>
                    <a:lnTo>
                      <a:pt x="6" y="58"/>
                    </a:lnTo>
                    <a:lnTo>
                      <a:pt x="8" y="58"/>
                    </a:lnTo>
                    <a:lnTo>
                      <a:pt x="8" y="56"/>
                    </a:lnTo>
                    <a:lnTo>
                      <a:pt x="8" y="54"/>
                    </a:lnTo>
                    <a:lnTo>
                      <a:pt x="8" y="50"/>
                    </a:lnTo>
                    <a:lnTo>
                      <a:pt x="8" y="16"/>
                    </a:lnTo>
                    <a:lnTo>
                      <a:pt x="8" y="12"/>
                    </a:lnTo>
                    <a:lnTo>
                      <a:pt x="8" y="10"/>
                    </a:lnTo>
                    <a:lnTo>
                      <a:pt x="8" y="8"/>
                    </a:lnTo>
                    <a:lnTo>
                      <a:pt x="6" y="6"/>
                    </a:lnTo>
                    <a:lnTo>
                      <a:pt x="4" y="6"/>
                    </a:lnTo>
                    <a:lnTo>
                      <a:pt x="0" y="8"/>
                    </a:lnTo>
                    <a:lnTo>
                      <a:pt x="0" y="6"/>
                    </a:lnTo>
                    <a:close/>
                  </a:path>
                </a:pathLst>
              </a:custGeom>
              <a:solidFill>
                <a:srgbClr val="000000"/>
              </a:solidFill>
              <a:ln w="0">
                <a:solidFill>
                  <a:srgbClr val="000000"/>
                </a:solidFill>
                <a:round/>
                <a:headEnd/>
                <a:tailEnd/>
              </a:ln>
            </p:spPr>
            <p:txBody>
              <a:bodyPr/>
              <a:lstStyle/>
              <a:p>
                <a:endParaRPr lang="en-CA"/>
              </a:p>
            </p:txBody>
          </p:sp>
          <p:sp>
            <p:nvSpPr>
              <p:cNvPr id="22969" name="Rectangle 161"/>
              <p:cNvSpPr>
                <a:spLocks noChangeArrowheads="1"/>
              </p:cNvSpPr>
              <p:nvPr/>
            </p:nvSpPr>
            <p:spPr bwMode="auto">
              <a:xfrm>
                <a:off x="4200" y="2664"/>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970" name="Rectangle 162"/>
              <p:cNvSpPr>
                <a:spLocks noChangeArrowheads="1"/>
              </p:cNvSpPr>
              <p:nvPr/>
            </p:nvSpPr>
            <p:spPr bwMode="auto">
              <a:xfrm>
                <a:off x="1552" y="2768"/>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971" name="Freeform 163"/>
              <p:cNvSpPr>
                <a:spLocks/>
              </p:cNvSpPr>
              <p:nvPr/>
            </p:nvSpPr>
            <p:spPr bwMode="auto">
              <a:xfrm>
                <a:off x="1586" y="2786"/>
                <a:ext cx="34" cy="60"/>
              </a:xfrm>
              <a:custGeom>
                <a:avLst/>
                <a:gdLst>
                  <a:gd name="T0" fmla="*/ 14 w 34"/>
                  <a:gd name="T1" fmla="*/ 24 h 60"/>
                  <a:gd name="T2" fmla="*/ 14 w 34"/>
                  <a:gd name="T3" fmla="*/ 50 h 60"/>
                  <a:gd name="T4" fmla="*/ 14 w 34"/>
                  <a:gd name="T5" fmla="*/ 54 h 60"/>
                  <a:gd name="T6" fmla="*/ 16 w 34"/>
                  <a:gd name="T7" fmla="*/ 58 h 60"/>
                  <a:gd name="T8" fmla="*/ 18 w 34"/>
                  <a:gd name="T9" fmla="*/ 58 h 60"/>
                  <a:gd name="T10" fmla="*/ 20 w 34"/>
                  <a:gd name="T11" fmla="*/ 60 h 60"/>
                  <a:gd name="T12" fmla="*/ 24 w 34"/>
                  <a:gd name="T13" fmla="*/ 60 h 60"/>
                  <a:gd name="T14" fmla="*/ 24 w 34"/>
                  <a:gd name="T15" fmla="*/ 60 h 60"/>
                  <a:gd name="T16" fmla="*/ 0 w 34"/>
                  <a:gd name="T17" fmla="*/ 60 h 60"/>
                  <a:gd name="T18" fmla="*/ 0 w 34"/>
                  <a:gd name="T19" fmla="*/ 60 h 60"/>
                  <a:gd name="T20" fmla="*/ 2 w 34"/>
                  <a:gd name="T21" fmla="*/ 60 h 60"/>
                  <a:gd name="T22" fmla="*/ 4 w 34"/>
                  <a:gd name="T23" fmla="*/ 60 h 60"/>
                  <a:gd name="T24" fmla="*/ 4 w 34"/>
                  <a:gd name="T25" fmla="*/ 58 h 60"/>
                  <a:gd name="T26" fmla="*/ 6 w 34"/>
                  <a:gd name="T27" fmla="*/ 58 h 60"/>
                  <a:gd name="T28" fmla="*/ 6 w 34"/>
                  <a:gd name="T29" fmla="*/ 56 h 60"/>
                  <a:gd name="T30" fmla="*/ 6 w 34"/>
                  <a:gd name="T31" fmla="*/ 54 h 60"/>
                  <a:gd name="T32" fmla="*/ 8 w 34"/>
                  <a:gd name="T33" fmla="*/ 50 h 60"/>
                  <a:gd name="T34" fmla="*/ 8 w 34"/>
                  <a:gd name="T35" fmla="*/ 24 h 60"/>
                  <a:gd name="T36" fmla="*/ 0 w 34"/>
                  <a:gd name="T37" fmla="*/ 24 h 60"/>
                  <a:gd name="T38" fmla="*/ 0 w 34"/>
                  <a:gd name="T39" fmla="*/ 22 h 60"/>
                  <a:gd name="T40" fmla="*/ 8 w 34"/>
                  <a:gd name="T41" fmla="*/ 22 h 60"/>
                  <a:gd name="T42" fmla="*/ 8 w 34"/>
                  <a:gd name="T43" fmla="*/ 18 h 60"/>
                  <a:gd name="T44" fmla="*/ 8 w 34"/>
                  <a:gd name="T45" fmla="*/ 12 h 60"/>
                  <a:gd name="T46" fmla="*/ 8 w 34"/>
                  <a:gd name="T47" fmla="*/ 8 h 60"/>
                  <a:gd name="T48" fmla="*/ 12 w 34"/>
                  <a:gd name="T49" fmla="*/ 4 h 60"/>
                  <a:gd name="T50" fmla="*/ 14 w 34"/>
                  <a:gd name="T51" fmla="*/ 2 h 60"/>
                  <a:gd name="T52" fmla="*/ 18 w 34"/>
                  <a:gd name="T53" fmla="*/ 0 h 60"/>
                  <a:gd name="T54" fmla="*/ 24 w 34"/>
                  <a:gd name="T55" fmla="*/ 0 h 60"/>
                  <a:gd name="T56" fmla="*/ 28 w 34"/>
                  <a:gd name="T57" fmla="*/ 0 h 60"/>
                  <a:gd name="T58" fmla="*/ 32 w 34"/>
                  <a:gd name="T59" fmla="*/ 2 h 60"/>
                  <a:gd name="T60" fmla="*/ 34 w 34"/>
                  <a:gd name="T61" fmla="*/ 4 h 60"/>
                  <a:gd name="T62" fmla="*/ 34 w 34"/>
                  <a:gd name="T63" fmla="*/ 6 h 60"/>
                  <a:gd name="T64" fmla="*/ 34 w 34"/>
                  <a:gd name="T65" fmla="*/ 8 h 60"/>
                  <a:gd name="T66" fmla="*/ 34 w 34"/>
                  <a:gd name="T67" fmla="*/ 8 h 60"/>
                  <a:gd name="T68" fmla="*/ 32 w 34"/>
                  <a:gd name="T69" fmla="*/ 10 h 60"/>
                  <a:gd name="T70" fmla="*/ 30 w 34"/>
                  <a:gd name="T71" fmla="*/ 10 h 60"/>
                  <a:gd name="T72" fmla="*/ 30 w 34"/>
                  <a:gd name="T73" fmla="*/ 10 h 60"/>
                  <a:gd name="T74" fmla="*/ 28 w 34"/>
                  <a:gd name="T75" fmla="*/ 10 h 60"/>
                  <a:gd name="T76" fmla="*/ 28 w 34"/>
                  <a:gd name="T77" fmla="*/ 8 h 60"/>
                  <a:gd name="T78" fmla="*/ 26 w 34"/>
                  <a:gd name="T79" fmla="*/ 6 h 60"/>
                  <a:gd name="T80" fmla="*/ 24 w 34"/>
                  <a:gd name="T81" fmla="*/ 4 h 60"/>
                  <a:gd name="T82" fmla="*/ 24 w 34"/>
                  <a:gd name="T83" fmla="*/ 2 h 60"/>
                  <a:gd name="T84" fmla="*/ 22 w 34"/>
                  <a:gd name="T85" fmla="*/ 2 h 60"/>
                  <a:gd name="T86" fmla="*/ 20 w 34"/>
                  <a:gd name="T87" fmla="*/ 2 h 60"/>
                  <a:gd name="T88" fmla="*/ 18 w 34"/>
                  <a:gd name="T89" fmla="*/ 2 h 60"/>
                  <a:gd name="T90" fmla="*/ 16 w 34"/>
                  <a:gd name="T91" fmla="*/ 2 h 60"/>
                  <a:gd name="T92" fmla="*/ 16 w 34"/>
                  <a:gd name="T93" fmla="*/ 4 h 60"/>
                  <a:gd name="T94" fmla="*/ 14 w 34"/>
                  <a:gd name="T95" fmla="*/ 6 h 60"/>
                  <a:gd name="T96" fmla="*/ 14 w 34"/>
                  <a:gd name="T97" fmla="*/ 10 h 60"/>
                  <a:gd name="T98" fmla="*/ 14 w 34"/>
                  <a:gd name="T99" fmla="*/ 18 h 60"/>
                  <a:gd name="T100" fmla="*/ 14 w 34"/>
                  <a:gd name="T101" fmla="*/ 22 h 60"/>
                  <a:gd name="T102" fmla="*/ 24 w 34"/>
                  <a:gd name="T103" fmla="*/ 22 h 60"/>
                  <a:gd name="T104" fmla="*/ 24 w 34"/>
                  <a:gd name="T105" fmla="*/ 24 h 60"/>
                  <a:gd name="T106" fmla="*/ 14 w 34"/>
                  <a:gd name="T107" fmla="*/ 24 h 6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34"/>
                  <a:gd name="T163" fmla="*/ 0 h 60"/>
                  <a:gd name="T164" fmla="*/ 34 w 34"/>
                  <a:gd name="T165" fmla="*/ 60 h 60"/>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34" h="60">
                    <a:moveTo>
                      <a:pt x="14" y="24"/>
                    </a:moveTo>
                    <a:lnTo>
                      <a:pt x="14" y="50"/>
                    </a:lnTo>
                    <a:lnTo>
                      <a:pt x="14" y="54"/>
                    </a:lnTo>
                    <a:lnTo>
                      <a:pt x="16" y="58"/>
                    </a:lnTo>
                    <a:lnTo>
                      <a:pt x="18" y="58"/>
                    </a:lnTo>
                    <a:lnTo>
                      <a:pt x="20" y="60"/>
                    </a:lnTo>
                    <a:lnTo>
                      <a:pt x="24" y="60"/>
                    </a:lnTo>
                    <a:lnTo>
                      <a:pt x="0" y="60"/>
                    </a:lnTo>
                    <a:lnTo>
                      <a:pt x="2" y="60"/>
                    </a:lnTo>
                    <a:lnTo>
                      <a:pt x="4" y="60"/>
                    </a:lnTo>
                    <a:lnTo>
                      <a:pt x="4" y="58"/>
                    </a:lnTo>
                    <a:lnTo>
                      <a:pt x="6" y="58"/>
                    </a:lnTo>
                    <a:lnTo>
                      <a:pt x="6" y="56"/>
                    </a:lnTo>
                    <a:lnTo>
                      <a:pt x="6" y="54"/>
                    </a:lnTo>
                    <a:lnTo>
                      <a:pt x="8" y="50"/>
                    </a:lnTo>
                    <a:lnTo>
                      <a:pt x="8" y="24"/>
                    </a:lnTo>
                    <a:lnTo>
                      <a:pt x="0" y="24"/>
                    </a:lnTo>
                    <a:lnTo>
                      <a:pt x="0" y="22"/>
                    </a:lnTo>
                    <a:lnTo>
                      <a:pt x="8" y="22"/>
                    </a:lnTo>
                    <a:lnTo>
                      <a:pt x="8" y="18"/>
                    </a:lnTo>
                    <a:lnTo>
                      <a:pt x="8" y="12"/>
                    </a:lnTo>
                    <a:lnTo>
                      <a:pt x="8" y="8"/>
                    </a:lnTo>
                    <a:lnTo>
                      <a:pt x="12" y="4"/>
                    </a:lnTo>
                    <a:lnTo>
                      <a:pt x="14" y="2"/>
                    </a:lnTo>
                    <a:lnTo>
                      <a:pt x="18" y="0"/>
                    </a:lnTo>
                    <a:lnTo>
                      <a:pt x="24" y="0"/>
                    </a:lnTo>
                    <a:lnTo>
                      <a:pt x="28" y="0"/>
                    </a:lnTo>
                    <a:lnTo>
                      <a:pt x="32" y="2"/>
                    </a:lnTo>
                    <a:lnTo>
                      <a:pt x="34" y="4"/>
                    </a:lnTo>
                    <a:lnTo>
                      <a:pt x="34" y="6"/>
                    </a:lnTo>
                    <a:lnTo>
                      <a:pt x="34" y="8"/>
                    </a:lnTo>
                    <a:lnTo>
                      <a:pt x="32" y="10"/>
                    </a:lnTo>
                    <a:lnTo>
                      <a:pt x="30" y="10"/>
                    </a:lnTo>
                    <a:lnTo>
                      <a:pt x="28" y="10"/>
                    </a:lnTo>
                    <a:lnTo>
                      <a:pt x="28" y="8"/>
                    </a:lnTo>
                    <a:lnTo>
                      <a:pt x="26" y="6"/>
                    </a:lnTo>
                    <a:lnTo>
                      <a:pt x="24" y="4"/>
                    </a:lnTo>
                    <a:lnTo>
                      <a:pt x="24" y="2"/>
                    </a:lnTo>
                    <a:lnTo>
                      <a:pt x="22" y="2"/>
                    </a:lnTo>
                    <a:lnTo>
                      <a:pt x="20" y="2"/>
                    </a:lnTo>
                    <a:lnTo>
                      <a:pt x="18" y="2"/>
                    </a:lnTo>
                    <a:lnTo>
                      <a:pt x="16" y="2"/>
                    </a:lnTo>
                    <a:lnTo>
                      <a:pt x="16" y="4"/>
                    </a:lnTo>
                    <a:lnTo>
                      <a:pt x="14" y="6"/>
                    </a:lnTo>
                    <a:lnTo>
                      <a:pt x="14" y="10"/>
                    </a:lnTo>
                    <a:lnTo>
                      <a:pt x="14" y="18"/>
                    </a:lnTo>
                    <a:lnTo>
                      <a:pt x="14" y="22"/>
                    </a:lnTo>
                    <a:lnTo>
                      <a:pt x="24" y="22"/>
                    </a:lnTo>
                    <a:lnTo>
                      <a:pt x="24" y="24"/>
                    </a:lnTo>
                    <a:lnTo>
                      <a:pt x="14" y="24"/>
                    </a:lnTo>
                    <a:close/>
                  </a:path>
                </a:pathLst>
              </a:custGeom>
              <a:solidFill>
                <a:srgbClr val="000000"/>
              </a:solidFill>
              <a:ln w="0">
                <a:solidFill>
                  <a:srgbClr val="000000"/>
                </a:solidFill>
                <a:round/>
                <a:headEnd/>
                <a:tailEnd/>
              </a:ln>
            </p:spPr>
            <p:txBody>
              <a:bodyPr/>
              <a:lstStyle/>
              <a:p>
                <a:endParaRPr lang="en-CA"/>
              </a:p>
            </p:txBody>
          </p:sp>
          <p:sp>
            <p:nvSpPr>
              <p:cNvPr id="22972" name="Freeform 164"/>
              <p:cNvSpPr>
                <a:spLocks noEditPoints="1"/>
              </p:cNvSpPr>
              <p:nvPr/>
            </p:nvSpPr>
            <p:spPr bwMode="auto">
              <a:xfrm>
                <a:off x="1614" y="2806"/>
                <a:ext cx="38" cy="42"/>
              </a:xfrm>
              <a:custGeom>
                <a:avLst/>
                <a:gdLst>
                  <a:gd name="T0" fmla="*/ 18 w 38"/>
                  <a:gd name="T1" fmla="*/ 0 h 42"/>
                  <a:gd name="T2" fmla="*/ 24 w 38"/>
                  <a:gd name="T3" fmla="*/ 0 h 42"/>
                  <a:gd name="T4" fmla="*/ 30 w 38"/>
                  <a:gd name="T5" fmla="*/ 4 h 42"/>
                  <a:gd name="T6" fmla="*/ 32 w 38"/>
                  <a:gd name="T7" fmla="*/ 6 h 42"/>
                  <a:gd name="T8" fmla="*/ 36 w 38"/>
                  <a:gd name="T9" fmla="*/ 12 h 42"/>
                  <a:gd name="T10" fmla="*/ 38 w 38"/>
                  <a:gd name="T11" fmla="*/ 20 h 42"/>
                  <a:gd name="T12" fmla="*/ 36 w 38"/>
                  <a:gd name="T13" fmla="*/ 26 h 42"/>
                  <a:gd name="T14" fmla="*/ 34 w 38"/>
                  <a:gd name="T15" fmla="*/ 30 h 42"/>
                  <a:gd name="T16" fmla="*/ 32 w 38"/>
                  <a:gd name="T17" fmla="*/ 36 h 42"/>
                  <a:gd name="T18" fmla="*/ 28 w 38"/>
                  <a:gd name="T19" fmla="*/ 38 h 42"/>
                  <a:gd name="T20" fmla="*/ 24 w 38"/>
                  <a:gd name="T21" fmla="*/ 40 h 42"/>
                  <a:gd name="T22" fmla="*/ 18 w 38"/>
                  <a:gd name="T23" fmla="*/ 42 h 42"/>
                  <a:gd name="T24" fmla="*/ 12 w 38"/>
                  <a:gd name="T25" fmla="*/ 40 h 42"/>
                  <a:gd name="T26" fmla="*/ 8 w 38"/>
                  <a:gd name="T27" fmla="*/ 38 h 42"/>
                  <a:gd name="T28" fmla="*/ 4 w 38"/>
                  <a:gd name="T29" fmla="*/ 34 h 42"/>
                  <a:gd name="T30" fmla="*/ 2 w 38"/>
                  <a:gd name="T31" fmla="*/ 28 h 42"/>
                  <a:gd name="T32" fmla="*/ 0 w 38"/>
                  <a:gd name="T33" fmla="*/ 20 h 42"/>
                  <a:gd name="T34" fmla="*/ 0 w 38"/>
                  <a:gd name="T35" fmla="*/ 16 h 42"/>
                  <a:gd name="T36" fmla="*/ 2 w 38"/>
                  <a:gd name="T37" fmla="*/ 10 h 42"/>
                  <a:gd name="T38" fmla="*/ 6 w 38"/>
                  <a:gd name="T39" fmla="*/ 6 h 42"/>
                  <a:gd name="T40" fmla="*/ 10 w 38"/>
                  <a:gd name="T41" fmla="*/ 2 h 42"/>
                  <a:gd name="T42" fmla="*/ 14 w 38"/>
                  <a:gd name="T43" fmla="*/ 0 h 42"/>
                  <a:gd name="T44" fmla="*/ 18 w 38"/>
                  <a:gd name="T45" fmla="*/ 0 h 42"/>
                  <a:gd name="T46" fmla="*/ 18 w 38"/>
                  <a:gd name="T47" fmla="*/ 2 h 42"/>
                  <a:gd name="T48" fmla="*/ 16 w 38"/>
                  <a:gd name="T49" fmla="*/ 4 h 42"/>
                  <a:gd name="T50" fmla="*/ 12 w 38"/>
                  <a:gd name="T51" fmla="*/ 4 h 42"/>
                  <a:gd name="T52" fmla="*/ 10 w 38"/>
                  <a:gd name="T53" fmla="*/ 6 h 42"/>
                  <a:gd name="T54" fmla="*/ 8 w 38"/>
                  <a:gd name="T55" fmla="*/ 8 h 42"/>
                  <a:gd name="T56" fmla="*/ 8 w 38"/>
                  <a:gd name="T57" fmla="*/ 12 h 42"/>
                  <a:gd name="T58" fmla="*/ 8 w 38"/>
                  <a:gd name="T59" fmla="*/ 18 h 42"/>
                  <a:gd name="T60" fmla="*/ 8 w 38"/>
                  <a:gd name="T61" fmla="*/ 26 h 42"/>
                  <a:gd name="T62" fmla="*/ 10 w 38"/>
                  <a:gd name="T63" fmla="*/ 32 h 42"/>
                  <a:gd name="T64" fmla="*/ 14 w 38"/>
                  <a:gd name="T65" fmla="*/ 36 h 42"/>
                  <a:gd name="T66" fmla="*/ 16 w 38"/>
                  <a:gd name="T67" fmla="*/ 38 h 42"/>
                  <a:gd name="T68" fmla="*/ 20 w 38"/>
                  <a:gd name="T69" fmla="*/ 38 h 42"/>
                  <a:gd name="T70" fmla="*/ 24 w 38"/>
                  <a:gd name="T71" fmla="*/ 38 h 42"/>
                  <a:gd name="T72" fmla="*/ 28 w 38"/>
                  <a:gd name="T73" fmla="*/ 36 h 42"/>
                  <a:gd name="T74" fmla="*/ 30 w 38"/>
                  <a:gd name="T75" fmla="*/ 30 h 42"/>
                  <a:gd name="T76" fmla="*/ 30 w 38"/>
                  <a:gd name="T77" fmla="*/ 24 h 42"/>
                  <a:gd name="T78" fmla="*/ 30 w 38"/>
                  <a:gd name="T79" fmla="*/ 16 h 42"/>
                  <a:gd name="T80" fmla="*/ 28 w 38"/>
                  <a:gd name="T81" fmla="*/ 12 h 42"/>
                  <a:gd name="T82" fmla="*/ 26 w 38"/>
                  <a:gd name="T83" fmla="*/ 6 h 42"/>
                  <a:gd name="T84" fmla="*/ 22 w 38"/>
                  <a:gd name="T85" fmla="*/ 4 h 42"/>
                  <a:gd name="T86" fmla="*/ 18 w 38"/>
                  <a:gd name="T87" fmla="*/ 2 h 4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8"/>
                  <a:gd name="T133" fmla="*/ 0 h 42"/>
                  <a:gd name="T134" fmla="*/ 38 w 38"/>
                  <a:gd name="T135" fmla="*/ 42 h 4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8" h="42">
                    <a:moveTo>
                      <a:pt x="18" y="0"/>
                    </a:moveTo>
                    <a:lnTo>
                      <a:pt x="24" y="0"/>
                    </a:lnTo>
                    <a:lnTo>
                      <a:pt x="30" y="4"/>
                    </a:lnTo>
                    <a:lnTo>
                      <a:pt x="32" y="6"/>
                    </a:lnTo>
                    <a:lnTo>
                      <a:pt x="36" y="12"/>
                    </a:lnTo>
                    <a:lnTo>
                      <a:pt x="38" y="20"/>
                    </a:lnTo>
                    <a:lnTo>
                      <a:pt x="36" y="26"/>
                    </a:lnTo>
                    <a:lnTo>
                      <a:pt x="34" y="30"/>
                    </a:lnTo>
                    <a:lnTo>
                      <a:pt x="32" y="36"/>
                    </a:lnTo>
                    <a:lnTo>
                      <a:pt x="28" y="38"/>
                    </a:lnTo>
                    <a:lnTo>
                      <a:pt x="24" y="40"/>
                    </a:lnTo>
                    <a:lnTo>
                      <a:pt x="18" y="42"/>
                    </a:lnTo>
                    <a:lnTo>
                      <a:pt x="12" y="40"/>
                    </a:lnTo>
                    <a:lnTo>
                      <a:pt x="8" y="38"/>
                    </a:lnTo>
                    <a:lnTo>
                      <a:pt x="4" y="34"/>
                    </a:lnTo>
                    <a:lnTo>
                      <a:pt x="2" y="28"/>
                    </a:lnTo>
                    <a:lnTo>
                      <a:pt x="0" y="20"/>
                    </a:lnTo>
                    <a:lnTo>
                      <a:pt x="0" y="16"/>
                    </a:lnTo>
                    <a:lnTo>
                      <a:pt x="2" y="10"/>
                    </a:lnTo>
                    <a:lnTo>
                      <a:pt x="6" y="6"/>
                    </a:lnTo>
                    <a:lnTo>
                      <a:pt x="10" y="2"/>
                    </a:lnTo>
                    <a:lnTo>
                      <a:pt x="14" y="0"/>
                    </a:lnTo>
                    <a:lnTo>
                      <a:pt x="18" y="0"/>
                    </a:lnTo>
                    <a:close/>
                    <a:moveTo>
                      <a:pt x="18" y="2"/>
                    </a:moveTo>
                    <a:lnTo>
                      <a:pt x="16" y="4"/>
                    </a:lnTo>
                    <a:lnTo>
                      <a:pt x="12" y="4"/>
                    </a:lnTo>
                    <a:lnTo>
                      <a:pt x="10" y="6"/>
                    </a:lnTo>
                    <a:lnTo>
                      <a:pt x="8" y="8"/>
                    </a:lnTo>
                    <a:lnTo>
                      <a:pt x="8" y="12"/>
                    </a:lnTo>
                    <a:lnTo>
                      <a:pt x="8" y="18"/>
                    </a:lnTo>
                    <a:lnTo>
                      <a:pt x="8" y="26"/>
                    </a:lnTo>
                    <a:lnTo>
                      <a:pt x="10" y="32"/>
                    </a:lnTo>
                    <a:lnTo>
                      <a:pt x="14" y="36"/>
                    </a:lnTo>
                    <a:lnTo>
                      <a:pt x="16" y="38"/>
                    </a:lnTo>
                    <a:lnTo>
                      <a:pt x="20" y="38"/>
                    </a:lnTo>
                    <a:lnTo>
                      <a:pt x="24" y="38"/>
                    </a:lnTo>
                    <a:lnTo>
                      <a:pt x="28" y="36"/>
                    </a:lnTo>
                    <a:lnTo>
                      <a:pt x="30" y="30"/>
                    </a:lnTo>
                    <a:lnTo>
                      <a:pt x="30" y="24"/>
                    </a:lnTo>
                    <a:lnTo>
                      <a:pt x="30" y="16"/>
                    </a:lnTo>
                    <a:lnTo>
                      <a:pt x="28" y="12"/>
                    </a:lnTo>
                    <a:lnTo>
                      <a:pt x="26" y="6"/>
                    </a:lnTo>
                    <a:lnTo>
                      <a:pt x="22" y="4"/>
                    </a:lnTo>
                    <a:lnTo>
                      <a:pt x="18" y="2"/>
                    </a:lnTo>
                    <a:close/>
                  </a:path>
                </a:pathLst>
              </a:custGeom>
              <a:solidFill>
                <a:srgbClr val="000000"/>
              </a:solidFill>
              <a:ln w="0">
                <a:solidFill>
                  <a:srgbClr val="000000"/>
                </a:solidFill>
                <a:round/>
                <a:headEnd/>
                <a:tailEnd/>
              </a:ln>
            </p:spPr>
            <p:txBody>
              <a:bodyPr/>
              <a:lstStyle/>
              <a:p>
                <a:endParaRPr lang="en-CA"/>
              </a:p>
            </p:txBody>
          </p:sp>
          <p:sp>
            <p:nvSpPr>
              <p:cNvPr id="22973" name="Freeform 165"/>
              <p:cNvSpPr>
                <a:spLocks noEditPoints="1"/>
              </p:cNvSpPr>
              <p:nvPr/>
            </p:nvSpPr>
            <p:spPr bwMode="auto">
              <a:xfrm>
                <a:off x="1658" y="2806"/>
                <a:ext cx="38" cy="42"/>
              </a:xfrm>
              <a:custGeom>
                <a:avLst/>
                <a:gdLst>
                  <a:gd name="T0" fmla="*/ 18 w 38"/>
                  <a:gd name="T1" fmla="*/ 0 h 42"/>
                  <a:gd name="T2" fmla="*/ 24 w 38"/>
                  <a:gd name="T3" fmla="*/ 0 h 42"/>
                  <a:gd name="T4" fmla="*/ 28 w 38"/>
                  <a:gd name="T5" fmla="*/ 4 h 42"/>
                  <a:gd name="T6" fmla="*/ 32 w 38"/>
                  <a:gd name="T7" fmla="*/ 6 h 42"/>
                  <a:gd name="T8" fmla="*/ 36 w 38"/>
                  <a:gd name="T9" fmla="*/ 12 h 42"/>
                  <a:gd name="T10" fmla="*/ 38 w 38"/>
                  <a:gd name="T11" fmla="*/ 20 h 42"/>
                  <a:gd name="T12" fmla="*/ 36 w 38"/>
                  <a:gd name="T13" fmla="*/ 26 h 42"/>
                  <a:gd name="T14" fmla="*/ 34 w 38"/>
                  <a:gd name="T15" fmla="*/ 30 h 42"/>
                  <a:gd name="T16" fmla="*/ 32 w 38"/>
                  <a:gd name="T17" fmla="*/ 36 h 42"/>
                  <a:gd name="T18" fmla="*/ 28 w 38"/>
                  <a:gd name="T19" fmla="*/ 38 h 42"/>
                  <a:gd name="T20" fmla="*/ 24 w 38"/>
                  <a:gd name="T21" fmla="*/ 40 h 42"/>
                  <a:gd name="T22" fmla="*/ 18 w 38"/>
                  <a:gd name="T23" fmla="*/ 42 h 42"/>
                  <a:gd name="T24" fmla="*/ 12 w 38"/>
                  <a:gd name="T25" fmla="*/ 40 h 42"/>
                  <a:gd name="T26" fmla="*/ 8 w 38"/>
                  <a:gd name="T27" fmla="*/ 38 h 42"/>
                  <a:gd name="T28" fmla="*/ 4 w 38"/>
                  <a:gd name="T29" fmla="*/ 34 h 42"/>
                  <a:gd name="T30" fmla="*/ 0 w 38"/>
                  <a:gd name="T31" fmla="*/ 28 h 42"/>
                  <a:gd name="T32" fmla="*/ 0 w 38"/>
                  <a:gd name="T33" fmla="*/ 20 h 42"/>
                  <a:gd name="T34" fmla="*/ 0 w 38"/>
                  <a:gd name="T35" fmla="*/ 16 h 42"/>
                  <a:gd name="T36" fmla="*/ 2 w 38"/>
                  <a:gd name="T37" fmla="*/ 10 h 42"/>
                  <a:gd name="T38" fmla="*/ 6 w 38"/>
                  <a:gd name="T39" fmla="*/ 6 h 42"/>
                  <a:gd name="T40" fmla="*/ 10 w 38"/>
                  <a:gd name="T41" fmla="*/ 2 h 42"/>
                  <a:gd name="T42" fmla="*/ 14 w 38"/>
                  <a:gd name="T43" fmla="*/ 0 h 42"/>
                  <a:gd name="T44" fmla="*/ 18 w 38"/>
                  <a:gd name="T45" fmla="*/ 0 h 42"/>
                  <a:gd name="T46" fmla="*/ 18 w 38"/>
                  <a:gd name="T47" fmla="*/ 2 h 42"/>
                  <a:gd name="T48" fmla="*/ 14 w 38"/>
                  <a:gd name="T49" fmla="*/ 4 h 42"/>
                  <a:gd name="T50" fmla="*/ 12 w 38"/>
                  <a:gd name="T51" fmla="*/ 4 h 42"/>
                  <a:gd name="T52" fmla="*/ 10 w 38"/>
                  <a:gd name="T53" fmla="*/ 6 h 42"/>
                  <a:gd name="T54" fmla="*/ 8 w 38"/>
                  <a:gd name="T55" fmla="*/ 8 h 42"/>
                  <a:gd name="T56" fmla="*/ 8 w 38"/>
                  <a:gd name="T57" fmla="*/ 12 h 42"/>
                  <a:gd name="T58" fmla="*/ 8 w 38"/>
                  <a:gd name="T59" fmla="*/ 18 h 42"/>
                  <a:gd name="T60" fmla="*/ 8 w 38"/>
                  <a:gd name="T61" fmla="*/ 26 h 42"/>
                  <a:gd name="T62" fmla="*/ 10 w 38"/>
                  <a:gd name="T63" fmla="*/ 32 h 42"/>
                  <a:gd name="T64" fmla="*/ 14 w 38"/>
                  <a:gd name="T65" fmla="*/ 36 h 42"/>
                  <a:gd name="T66" fmla="*/ 16 w 38"/>
                  <a:gd name="T67" fmla="*/ 38 h 42"/>
                  <a:gd name="T68" fmla="*/ 20 w 38"/>
                  <a:gd name="T69" fmla="*/ 38 h 42"/>
                  <a:gd name="T70" fmla="*/ 24 w 38"/>
                  <a:gd name="T71" fmla="*/ 38 h 42"/>
                  <a:gd name="T72" fmla="*/ 28 w 38"/>
                  <a:gd name="T73" fmla="*/ 36 h 42"/>
                  <a:gd name="T74" fmla="*/ 30 w 38"/>
                  <a:gd name="T75" fmla="*/ 30 h 42"/>
                  <a:gd name="T76" fmla="*/ 30 w 38"/>
                  <a:gd name="T77" fmla="*/ 24 h 42"/>
                  <a:gd name="T78" fmla="*/ 30 w 38"/>
                  <a:gd name="T79" fmla="*/ 16 h 42"/>
                  <a:gd name="T80" fmla="*/ 28 w 38"/>
                  <a:gd name="T81" fmla="*/ 12 h 42"/>
                  <a:gd name="T82" fmla="*/ 26 w 38"/>
                  <a:gd name="T83" fmla="*/ 6 h 42"/>
                  <a:gd name="T84" fmla="*/ 22 w 38"/>
                  <a:gd name="T85" fmla="*/ 4 h 42"/>
                  <a:gd name="T86" fmla="*/ 18 w 38"/>
                  <a:gd name="T87" fmla="*/ 2 h 4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8"/>
                  <a:gd name="T133" fmla="*/ 0 h 42"/>
                  <a:gd name="T134" fmla="*/ 38 w 38"/>
                  <a:gd name="T135" fmla="*/ 42 h 4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8" h="42">
                    <a:moveTo>
                      <a:pt x="18" y="0"/>
                    </a:moveTo>
                    <a:lnTo>
                      <a:pt x="24" y="0"/>
                    </a:lnTo>
                    <a:lnTo>
                      <a:pt x="28" y="4"/>
                    </a:lnTo>
                    <a:lnTo>
                      <a:pt x="32" y="6"/>
                    </a:lnTo>
                    <a:lnTo>
                      <a:pt x="36" y="12"/>
                    </a:lnTo>
                    <a:lnTo>
                      <a:pt x="38" y="20"/>
                    </a:lnTo>
                    <a:lnTo>
                      <a:pt x="36" y="26"/>
                    </a:lnTo>
                    <a:lnTo>
                      <a:pt x="34" y="30"/>
                    </a:lnTo>
                    <a:lnTo>
                      <a:pt x="32" y="36"/>
                    </a:lnTo>
                    <a:lnTo>
                      <a:pt x="28" y="38"/>
                    </a:lnTo>
                    <a:lnTo>
                      <a:pt x="24" y="40"/>
                    </a:lnTo>
                    <a:lnTo>
                      <a:pt x="18" y="42"/>
                    </a:lnTo>
                    <a:lnTo>
                      <a:pt x="12" y="40"/>
                    </a:lnTo>
                    <a:lnTo>
                      <a:pt x="8" y="38"/>
                    </a:lnTo>
                    <a:lnTo>
                      <a:pt x="4" y="34"/>
                    </a:lnTo>
                    <a:lnTo>
                      <a:pt x="0" y="28"/>
                    </a:lnTo>
                    <a:lnTo>
                      <a:pt x="0" y="20"/>
                    </a:lnTo>
                    <a:lnTo>
                      <a:pt x="0" y="16"/>
                    </a:lnTo>
                    <a:lnTo>
                      <a:pt x="2" y="10"/>
                    </a:lnTo>
                    <a:lnTo>
                      <a:pt x="6" y="6"/>
                    </a:lnTo>
                    <a:lnTo>
                      <a:pt x="10" y="2"/>
                    </a:lnTo>
                    <a:lnTo>
                      <a:pt x="14" y="0"/>
                    </a:lnTo>
                    <a:lnTo>
                      <a:pt x="18" y="0"/>
                    </a:lnTo>
                    <a:close/>
                    <a:moveTo>
                      <a:pt x="18" y="2"/>
                    </a:moveTo>
                    <a:lnTo>
                      <a:pt x="14" y="4"/>
                    </a:lnTo>
                    <a:lnTo>
                      <a:pt x="12" y="4"/>
                    </a:lnTo>
                    <a:lnTo>
                      <a:pt x="10" y="6"/>
                    </a:lnTo>
                    <a:lnTo>
                      <a:pt x="8" y="8"/>
                    </a:lnTo>
                    <a:lnTo>
                      <a:pt x="8" y="12"/>
                    </a:lnTo>
                    <a:lnTo>
                      <a:pt x="8" y="18"/>
                    </a:lnTo>
                    <a:lnTo>
                      <a:pt x="8" y="26"/>
                    </a:lnTo>
                    <a:lnTo>
                      <a:pt x="10" y="32"/>
                    </a:lnTo>
                    <a:lnTo>
                      <a:pt x="14" y="36"/>
                    </a:lnTo>
                    <a:lnTo>
                      <a:pt x="16" y="38"/>
                    </a:lnTo>
                    <a:lnTo>
                      <a:pt x="20" y="38"/>
                    </a:lnTo>
                    <a:lnTo>
                      <a:pt x="24" y="38"/>
                    </a:lnTo>
                    <a:lnTo>
                      <a:pt x="28" y="36"/>
                    </a:lnTo>
                    <a:lnTo>
                      <a:pt x="30" y="30"/>
                    </a:lnTo>
                    <a:lnTo>
                      <a:pt x="30" y="24"/>
                    </a:lnTo>
                    <a:lnTo>
                      <a:pt x="30" y="16"/>
                    </a:lnTo>
                    <a:lnTo>
                      <a:pt x="28" y="12"/>
                    </a:lnTo>
                    <a:lnTo>
                      <a:pt x="26" y="6"/>
                    </a:lnTo>
                    <a:lnTo>
                      <a:pt x="22" y="4"/>
                    </a:lnTo>
                    <a:lnTo>
                      <a:pt x="18" y="2"/>
                    </a:lnTo>
                    <a:close/>
                  </a:path>
                </a:pathLst>
              </a:custGeom>
              <a:solidFill>
                <a:srgbClr val="000000"/>
              </a:solidFill>
              <a:ln w="0">
                <a:solidFill>
                  <a:srgbClr val="000000"/>
                </a:solidFill>
                <a:round/>
                <a:headEnd/>
                <a:tailEnd/>
              </a:ln>
            </p:spPr>
            <p:txBody>
              <a:bodyPr/>
              <a:lstStyle/>
              <a:p>
                <a:endParaRPr lang="en-CA"/>
              </a:p>
            </p:txBody>
          </p:sp>
          <p:sp>
            <p:nvSpPr>
              <p:cNvPr id="22974" name="Freeform 166"/>
              <p:cNvSpPr>
                <a:spLocks noEditPoints="1"/>
              </p:cNvSpPr>
              <p:nvPr/>
            </p:nvSpPr>
            <p:spPr bwMode="auto">
              <a:xfrm>
                <a:off x="1702" y="2786"/>
                <a:ext cx="40" cy="62"/>
              </a:xfrm>
              <a:custGeom>
                <a:avLst/>
                <a:gdLst>
                  <a:gd name="T0" fmla="*/ 28 w 40"/>
                  <a:gd name="T1" fmla="*/ 54 h 62"/>
                  <a:gd name="T2" fmla="*/ 24 w 40"/>
                  <a:gd name="T3" fmla="*/ 58 h 62"/>
                  <a:gd name="T4" fmla="*/ 22 w 40"/>
                  <a:gd name="T5" fmla="*/ 60 h 62"/>
                  <a:gd name="T6" fmla="*/ 18 w 40"/>
                  <a:gd name="T7" fmla="*/ 60 h 62"/>
                  <a:gd name="T8" fmla="*/ 16 w 40"/>
                  <a:gd name="T9" fmla="*/ 62 h 62"/>
                  <a:gd name="T10" fmla="*/ 10 w 40"/>
                  <a:gd name="T11" fmla="*/ 60 h 62"/>
                  <a:gd name="T12" fmla="*/ 4 w 40"/>
                  <a:gd name="T13" fmla="*/ 56 h 62"/>
                  <a:gd name="T14" fmla="*/ 0 w 40"/>
                  <a:gd name="T15" fmla="*/ 50 h 62"/>
                  <a:gd name="T16" fmla="*/ 0 w 40"/>
                  <a:gd name="T17" fmla="*/ 42 h 62"/>
                  <a:gd name="T18" fmla="*/ 0 w 40"/>
                  <a:gd name="T19" fmla="*/ 34 h 62"/>
                  <a:gd name="T20" fmla="*/ 4 w 40"/>
                  <a:gd name="T21" fmla="*/ 26 h 62"/>
                  <a:gd name="T22" fmla="*/ 8 w 40"/>
                  <a:gd name="T23" fmla="*/ 24 h 62"/>
                  <a:gd name="T24" fmla="*/ 14 w 40"/>
                  <a:gd name="T25" fmla="*/ 20 h 62"/>
                  <a:gd name="T26" fmla="*/ 18 w 40"/>
                  <a:gd name="T27" fmla="*/ 20 h 62"/>
                  <a:gd name="T28" fmla="*/ 24 w 40"/>
                  <a:gd name="T29" fmla="*/ 22 h 62"/>
                  <a:gd name="T30" fmla="*/ 28 w 40"/>
                  <a:gd name="T31" fmla="*/ 24 h 62"/>
                  <a:gd name="T32" fmla="*/ 28 w 40"/>
                  <a:gd name="T33" fmla="*/ 16 h 62"/>
                  <a:gd name="T34" fmla="*/ 26 w 40"/>
                  <a:gd name="T35" fmla="*/ 10 h 62"/>
                  <a:gd name="T36" fmla="*/ 26 w 40"/>
                  <a:gd name="T37" fmla="*/ 6 h 62"/>
                  <a:gd name="T38" fmla="*/ 26 w 40"/>
                  <a:gd name="T39" fmla="*/ 6 h 62"/>
                  <a:gd name="T40" fmla="*/ 26 w 40"/>
                  <a:gd name="T41" fmla="*/ 4 h 62"/>
                  <a:gd name="T42" fmla="*/ 26 w 40"/>
                  <a:gd name="T43" fmla="*/ 4 h 62"/>
                  <a:gd name="T44" fmla="*/ 24 w 40"/>
                  <a:gd name="T45" fmla="*/ 4 h 62"/>
                  <a:gd name="T46" fmla="*/ 24 w 40"/>
                  <a:gd name="T47" fmla="*/ 4 h 62"/>
                  <a:gd name="T48" fmla="*/ 22 w 40"/>
                  <a:gd name="T49" fmla="*/ 4 h 62"/>
                  <a:gd name="T50" fmla="*/ 22 w 40"/>
                  <a:gd name="T51" fmla="*/ 4 h 62"/>
                  <a:gd name="T52" fmla="*/ 32 w 40"/>
                  <a:gd name="T53" fmla="*/ 0 h 62"/>
                  <a:gd name="T54" fmla="*/ 34 w 40"/>
                  <a:gd name="T55" fmla="*/ 0 h 62"/>
                  <a:gd name="T56" fmla="*/ 34 w 40"/>
                  <a:gd name="T57" fmla="*/ 44 h 62"/>
                  <a:gd name="T58" fmla="*/ 34 w 40"/>
                  <a:gd name="T59" fmla="*/ 50 h 62"/>
                  <a:gd name="T60" fmla="*/ 34 w 40"/>
                  <a:gd name="T61" fmla="*/ 54 h 62"/>
                  <a:gd name="T62" fmla="*/ 34 w 40"/>
                  <a:gd name="T63" fmla="*/ 54 h 62"/>
                  <a:gd name="T64" fmla="*/ 36 w 40"/>
                  <a:gd name="T65" fmla="*/ 56 h 62"/>
                  <a:gd name="T66" fmla="*/ 36 w 40"/>
                  <a:gd name="T67" fmla="*/ 56 h 62"/>
                  <a:gd name="T68" fmla="*/ 36 w 40"/>
                  <a:gd name="T69" fmla="*/ 56 h 62"/>
                  <a:gd name="T70" fmla="*/ 38 w 40"/>
                  <a:gd name="T71" fmla="*/ 56 h 62"/>
                  <a:gd name="T72" fmla="*/ 40 w 40"/>
                  <a:gd name="T73" fmla="*/ 56 h 62"/>
                  <a:gd name="T74" fmla="*/ 40 w 40"/>
                  <a:gd name="T75" fmla="*/ 56 h 62"/>
                  <a:gd name="T76" fmla="*/ 28 w 40"/>
                  <a:gd name="T77" fmla="*/ 62 h 62"/>
                  <a:gd name="T78" fmla="*/ 28 w 40"/>
                  <a:gd name="T79" fmla="*/ 62 h 62"/>
                  <a:gd name="T80" fmla="*/ 28 w 40"/>
                  <a:gd name="T81" fmla="*/ 54 h 62"/>
                  <a:gd name="T82" fmla="*/ 28 w 40"/>
                  <a:gd name="T83" fmla="*/ 52 h 62"/>
                  <a:gd name="T84" fmla="*/ 28 w 40"/>
                  <a:gd name="T85" fmla="*/ 34 h 62"/>
                  <a:gd name="T86" fmla="*/ 26 w 40"/>
                  <a:gd name="T87" fmla="*/ 30 h 62"/>
                  <a:gd name="T88" fmla="*/ 26 w 40"/>
                  <a:gd name="T89" fmla="*/ 28 h 62"/>
                  <a:gd name="T90" fmla="*/ 24 w 40"/>
                  <a:gd name="T91" fmla="*/ 26 h 62"/>
                  <a:gd name="T92" fmla="*/ 22 w 40"/>
                  <a:gd name="T93" fmla="*/ 24 h 62"/>
                  <a:gd name="T94" fmla="*/ 20 w 40"/>
                  <a:gd name="T95" fmla="*/ 24 h 62"/>
                  <a:gd name="T96" fmla="*/ 18 w 40"/>
                  <a:gd name="T97" fmla="*/ 22 h 62"/>
                  <a:gd name="T98" fmla="*/ 14 w 40"/>
                  <a:gd name="T99" fmla="*/ 24 h 62"/>
                  <a:gd name="T100" fmla="*/ 10 w 40"/>
                  <a:gd name="T101" fmla="*/ 26 h 62"/>
                  <a:gd name="T102" fmla="*/ 8 w 40"/>
                  <a:gd name="T103" fmla="*/ 32 h 62"/>
                  <a:gd name="T104" fmla="*/ 6 w 40"/>
                  <a:gd name="T105" fmla="*/ 38 h 62"/>
                  <a:gd name="T106" fmla="*/ 8 w 40"/>
                  <a:gd name="T107" fmla="*/ 46 h 62"/>
                  <a:gd name="T108" fmla="*/ 10 w 40"/>
                  <a:gd name="T109" fmla="*/ 52 h 62"/>
                  <a:gd name="T110" fmla="*/ 14 w 40"/>
                  <a:gd name="T111" fmla="*/ 54 h 62"/>
                  <a:gd name="T112" fmla="*/ 20 w 40"/>
                  <a:gd name="T113" fmla="*/ 56 h 62"/>
                  <a:gd name="T114" fmla="*/ 24 w 40"/>
                  <a:gd name="T115" fmla="*/ 54 h 62"/>
                  <a:gd name="T116" fmla="*/ 28 w 40"/>
                  <a:gd name="T117" fmla="*/ 52 h 6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40"/>
                  <a:gd name="T178" fmla="*/ 0 h 62"/>
                  <a:gd name="T179" fmla="*/ 40 w 40"/>
                  <a:gd name="T180" fmla="*/ 62 h 62"/>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40" h="62">
                    <a:moveTo>
                      <a:pt x="28" y="54"/>
                    </a:moveTo>
                    <a:lnTo>
                      <a:pt x="24" y="58"/>
                    </a:lnTo>
                    <a:lnTo>
                      <a:pt x="22" y="60"/>
                    </a:lnTo>
                    <a:lnTo>
                      <a:pt x="18" y="60"/>
                    </a:lnTo>
                    <a:lnTo>
                      <a:pt x="16" y="62"/>
                    </a:lnTo>
                    <a:lnTo>
                      <a:pt x="10" y="60"/>
                    </a:lnTo>
                    <a:lnTo>
                      <a:pt x="4" y="56"/>
                    </a:lnTo>
                    <a:lnTo>
                      <a:pt x="0" y="50"/>
                    </a:lnTo>
                    <a:lnTo>
                      <a:pt x="0" y="42"/>
                    </a:lnTo>
                    <a:lnTo>
                      <a:pt x="0" y="34"/>
                    </a:lnTo>
                    <a:lnTo>
                      <a:pt x="4" y="26"/>
                    </a:lnTo>
                    <a:lnTo>
                      <a:pt x="8" y="24"/>
                    </a:lnTo>
                    <a:lnTo>
                      <a:pt x="14" y="20"/>
                    </a:lnTo>
                    <a:lnTo>
                      <a:pt x="18" y="20"/>
                    </a:lnTo>
                    <a:lnTo>
                      <a:pt x="24" y="22"/>
                    </a:lnTo>
                    <a:lnTo>
                      <a:pt x="28" y="24"/>
                    </a:lnTo>
                    <a:lnTo>
                      <a:pt x="28" y="16"/>
                    </a:lnTo>
                    <a:lnTo>
                      <a:pt x="26" y="10"/>
                    </a:lnTo>
                    <a:lnTo>
                      <a:pt x="26" y="6"/>
                    </a:lnTo>
                    <a:lnTo>
                      <a:pt x="26" y="4"/>
                    </a:lnTo>
                    <a:lnTo>
                      <a:pt x="24" y="4"/>
                    </a:lnTo>
                    <a:lnTo>
                      <a:pt x="22" y="4"/>
                    </a:lnTo>
                    <a:lnTo>
                      <a:pt x="32" y="0"/>
                    </a:lnTo>
                    <a:lnTo>
                      <a:pt x="34" y="0"/>
                    </a:lnTo>
                    <a:lnTo>
                      <a:pt x="34" y="44"/>
                    </a:lnTo>
                    <a:lnTo>
                      <a:pt x="34" y="50"/>
                    </a:lnTo>
                    <a:lnTo>
                      <a:pt x="34" y="54"/>
                    </a:lnTo>
                    <a:lnTo>
                      <a:pt x="36" y="56"/>
                    </a:lnTo>
                    <a:lnTo>
                      <a:pt x="38" y="56"/>
                    </a:lnTo>
                    <a:lnTo>
                      <a:pt x="40" y="56"/>
                    </a:lnTo>
                    <a:lnTo>
                      <a:pt x="28" y="62"/>
                    </a:lnTo>
                    <a:lnTo>
                      <a:pt x="28" y="54"/>
                    </a:lnTo>
                    <a:close/>
                    <a:moveTo>
                      <a:pt x="28" y="52"/>
                    </a:moveTo>
                    <a:lnTo>
                      <a:pt x="28" y="34"/>
                    </a:lnTo>
                    <a:lnTo>
                      <a:pt x="26" y="30"/>
                    </a:lnTo>
                    <a:lnTo>
                      <a:pt x="26" y="28"/>
                    </a:lnTo>
                    <a:lnTo>
                      <a:pt x="24" y="26"/>
                    </a:lnTo>
                    <a:lnTo>
                      <a:pt x="22" y="24"/>
                    </a:lnTo>
                    <a:lnTo>
                      <a:pt x="20" y="24"/>
                    </a:lnTo>
                    <a:lnTo>
                      <a:pt x="18" y="22"/>
                    </a:lnTo>
                    <a:lnTo>
                      <a:pt x="14" y="24"/>
                    </a:lnTo>
                    <a:lnTo>
                      <a:pt x="10" y="26"/>
                    </a:lnTo>
                    <a:lnTo>
                      <a:pt x="8" y="32"/>
                    </a:lnTo>
                    <a:lnTo>
                      <a:pt x="6" y="38"/>
                    </a:lnTo>
                    <a:lnTo>
                      <a:pt x="8" y="46"/>
                    </a:lnTo>
                    <a:lnTo>
                      <a:pt x="10" y="52"/>
                    </a:lnTo>
                    <a:lnTo>
                      <a:pt x="14" y="54"/>
                    </a:lnTo>
                    <a:lnTo>
                      <a:pt x="20" y="56"/>
                    </a:lnTo>
                    <a:lnTo>
                      <a:pt x="24" y="54"/>
                    </a:lnTo>
                    <a:lnTo>
                      <a:pt x="28" y="52"/>
                    </a:lnTo>
                    <a:close/>
                  </a:path>
                </a:pathLst>
              </a:custGeom>
              <a:solidFill>
                <a:srgbClr val="000000"/>
              </a:solidFill>
              <a:ln w="0">
                <a:solidFill>
                  <a:srgbClr val="000000"/>
                </a:solidFill>
                <a:round/>
                <a:headEnd/>
                <a:tailEnd/>
              </a:ln>
            </p:spPr>
            <p:txBody>
              <a:bodyPr/>
              <a:lstStyle/>
              <a:p>
                <a:endParaRPr lang="en-CA"/>
              </a:p>
            </p:txBody>
          </p:sp>
          <p:sp>
            <p:nvSpPr>
              <p:cNvPr id="22975" name="Rectangle 167"/>
              <p:cNvSpPr>
                <a:spLocks noChangeArrowheads="1"/>
              </p:cNvSpPr>
              <p:nvPr/>
            </p:nvSpPr>
            <p:spPr bwMode="auto">
              <a:xfrm>
                <a:off x="1888" y="2768"/>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976" name="Rectangle 168"/>
              <p:cNvSpPr>
                <a:spLocks noChangeArrowheads="1"/>
              </p:cNvSpPr>
              <p:nvPr/>
            </p:nvSpPr>
            <p:spPr bwMode="auto">
              <a:xfrm>
                <a:off x="1904" y="2768"/>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977" name="Freeform 169"/>
              <p:cNvSpPr>
                <a:spLocks/>
              </p:cNvSpPr>
              <p:nvPr/>
            </p:nvSpPr>
            <p:spPr bwMode="auto">
              <a:xfrm>
                <a:off x="2054" y="2786"/>
                <a:ext cx="24" cy="60"/>
              </a:xfrm>
              <a:custGeom>
                <a:avLst/>
                <a:gdLst>
                  <a:gd name="T0" fmla="*/ 0 w 24"/>
                  <a:gd name="T1" fmla="*/ 8 h 60"/>
                  <a:gd name="T2" fmla="*/ 14 w 24"/>
                  <a:gd name="T3" fmla="*/ 0 h 60"/>
                  <a:gd name="T4" fmla="*/ 16 w 24"/>
                  <a:gd name="T5" fmla="*/ 0 h 60"/>
                  <a:gd name="T6" fmla="*/ 16 w 24"/>
                  <a:gd name="T7" fmla="*/ 50 h 60"/>
                  <a:gd name="T8" fmla="*/ 16 w 24"/>
                  <a:gd name="T9" fmla="*/ 54 h 60"/>
                  <a:gd name="T10" fmla="*/ 16 w 24"/>
                  <a:gd name="T11" fmla="*/ 56 h 60"/>
                  <a:gd name="T12" fmla="*/ 16 w 24"/>
                  <a:gd name="T13" fmla="*/ 58 h 60"/>
                  <a:gd name="T14" fmla="*/ 18 w 24"/>
                  <a:gd name="T15" fmla="*/ 58 h 60"/>
                  <a:gd name="T16" fmla="*/ 20 w 24"/>
                  <a:gd name="T17" fmla="*/ 60 h 60"/>
                  <a:gd name="T18" fmla="*/ 24 w 24"/>
                  <a:gd name="T19" fmla="*/ 60 h 60"/>
                  <a:gd name="T20" fmla="*/ 24 w 24"/>
                  <a:gd name="T21" fmla="*/ 60 h 60"/>
                  <a:gd name="T22" fmla="*/ 2 w 24"/>
                  <a:gd name="T23" fmla="*/ 60 h 60"/>
                  <a:gd name="T24" fmla="*/ 2 w 24"/>
                  <a:gd name="T25" fmla="*/ 60 h 60"/>
                  <a:gd name="T26" fmla="*/ 4 w 24"/>
                  <a:gd name="T27" fmla="*/ 60 h 60"/>
                  <a:gd name="T28" fmla="*/ 6 w 24"/>
                  <a:gd name="T29" fmla="*/ 58 h 60"/>
                  <a:gd name="T30" fmla="*/ 8 w 24"/>
                  <a:gd name="T31" fmla="*/ 58 h 60"/>
                  <a:gd name="T32" fmla="*/ 8 w 24"/>
                  <a:gd name="T33" fmla="*/ 56 h 60"/>
                  <a:gd name="T34" fmla="*/ 8 w 24"/>
                  <a:gd name="T35" fmla="*/ 54 h 60"/>
                  <a:gd name="T36" fmla="*/ 8 w 24"/>
                  <a:gd name="T37" fmla="*/ 50 h 60"/>
                  <a:gd name="T38" fmla="*/ 8 w 24"/>
                  <a:gd name="T39" fmla="*/ 18 h 60"/>
                  <a:gd name="T40" fmla="*/ 8 w 24"/>
                  <a:gd name="T41" fmla="*/ 12 h 60"/>
                  <a:gd name="T42" fmla="*/ 8 w 24"/>
                  <a:gd name="T43" fmla="*/ 10 h 60"/>
                  <a:gd name="T44" fmla="*/ 8 w 24"/>
                  <a:gd name="T45" fmla="*/ 8 h 60"/>
                  <a:gd name="T46" fmla="*/ 6 w 24"/>
                  <a:gd name="T47" fmla="*/ 8 h 60"/>
                  <a:gd name="T48" fmla="*/ 6 w 24"/>
                  <a:gd name="T49" fmla="*/ 8 h 60"/>
                  <a:gd name="T50" fmla="*/ 6 w 24"/>
                  <a:gd name="T51" fmla="*/ 6 h 60"/>
                  <a:gd name="T52" fmla="*/ 4 w 24"/>
                  <a:gd name="T53" fmla="*/ 8 h 60"/>
                  <a:gd name="T54" fmla="*/ 0 w 24"/>
                  <a:gd name="T55" fmla="*/ 8 h 60"/>
                  <a:gd name="T56" fmla="*/ 0 w 24"/>
                  <a:gd name="T57" fmla="*/ 8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4"/>
                  <a:gd name="T88" fmla="*/ 0 h 60"/>
                  <a:gd name="T89" fmla="*/ 24 w 24"/>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4" h="60">
                    <a:moveTo>
                      <a:pt x="0" y="8"/>
                    </a:moveTo>
                    <a:lnTo>
                      <a:pt x="14" y="0"/>
                    </a:lnTo>
                    <a:lnTo>
                      <a:pt x="16" y="0"/>
                    </a:lnTo>
                    <a:lnTo>
                      <a:pt x="16" y="50"/>
                    </a:lnTo>
                    <a:lnTo>
                      <a:pt x="16" y="54"/>
                    </a:lnTo>
                    <a:lnTo>
                      <a:pt x="16" y="56"/>
                    </a:lnTo>
                    <a:lnTo>
                      <a:pt x="16" y="58"/>
                    </a:lnTo>
                    <a:lnTo>
                      <a:pt x="18" y="58"/>
                    </a:lnTo>
                    <a:lnTo>
                      <a:pt x="20" y="60"/>
                    </a:lnTo>
                    <a:lnTo>
                      <a:pt x="24" y="60"/>
                    </a:lnTo>
                    <a:lnTo>
                      <a:pt x="2" y="60"/>
                    </a:lnTo>
                    <a:lnTo>
                      <a:pt x="4" y="60"/>
                    </a:lnTo>
                    <a:lnTo>
                      <a:pt x="6" y="58"/>
                    </a:lnTo>
                    <a:lnTo>
                      <a:pt x="8" y="58"/>
                    </a:lnTo>
                    <a:lnTo>
                      <a:pt x="8" y="56"/>
                    </a:lnTo>
                    <a:lnTo>
                      <a:pt x="8" y="54"/>
                    </a:lnTo>
                    <a:lnTo>
                      <a:pt x="8" y="50"/>
                    </a:lnTo>
                    <a:lnTo>
                      <a:pt x="8" y="18"/>
                    </a:lnTo>
                    <a:lnTo>
                      <a:pt x="8" y="12"/>
                    </a:lnTo>
                    <a:lnTo>
                      <a:pt x="8" y="10"/>
                    </a:lnTo>
                    <a:lnTo>
                      <a:pt x="8" y="8"/>
                    </a:lnTo>
                    <a:lnTo>
                      <a:pt x="6" y="8"/>
                    </a:lnTo>
                    <a:lnTo>
                      <a:pt x="6" y="6"/>
                    </a:lnTo>
                    <a:lnTo>
                      <a:pt x="4" y="8"/>
                    </a:lnTo>
                    <a:lnTo>
                      <a:pt x="0" y="8"/>
                    </a:lnTo>
                    <a:close/>
                  </a:path>
                </a:pathLst>
              </a:custGeom>
              <a:solidFill>
                <a:srgbClr val="000000"/>
              </a:solidFill>
              <a:ln w="0">
                <a:solidFill>
                  <a:srgbClr val="000000"/>
                </a:solidFill>
                <a:round/>
                <a:headEnd/>
                <a:tailEnd/>
              </a:ln>
            </p:spPr>
            <p:txBody>
              <a:bodyPr/>
              <a:lstStyle/>
              <a:p>
                <a:endParaRPr lang="en-CA"/>
              </a:p>
            </p:txBody>
          </p:sp>
          <p:sp>
            <p:nvSpPr>
              <p:cNvPr id="22978" name="Freeform 170"/>
              <p:cNvSpPr>
                <a:spLocks noEditPoints="1"/>
              </p:cNvSpPr>
              <p:nvPr/>
            </p:nvSpPr>
            <p:spPr bwMode="auto">
              <a:xfrm>
                <a:off x="2092" y="2786"/>
                <a:ext cx="36" cy="62"/>
              </a:xfrm>
              <a:custGeom>
                <a:avLst/>
                <a:gdLst>
                  <a:gd name="T0" fmla="*/ 0 w 36"/>
                  <a:gd name="T1" fmla="*/ 62 h 62"/>
                  <a:gd name="T2" fmla="*/ 0 w 36"/>
                  <a:gd name="T3" fmla="*/ 60 h 62"/>
                  <a:gd name="T4" fmla="*/ 6 w 36"/>
                  <a:gd name="T5" fmla="*/ 60 h 62"/>
                  <a:gd name="T6" fmla="*/ 10 w 36"/>
                  <a:gd name="T7" fmla="*/ 58 h 62"/>
                  <a:gd name="T8" fmla="*/ 16 w 36"/>
                  <a:gd name="T9" fmla="*/ 54 h 62"/>
                  <a:gd name="T10" fmla="*/ 20 w 36"/>
                  <a:gd name="T11" fmla="*/ 48 h 62"/>
                  <a:gd name="T12" fmla="*/ 24 w 36"/>
                  <a:gd name="T13" fmla="*/ 42 h 62"/>
                  <a:gd name="T14" fmla="*/ 26 w 36"/>
                  <a:gd name="T15" fmla="*/ 34 h 62"/>
                  <a:gd name="T16" fmla="*/ 20 w 36"/>
                  <a:gd name="T17" fmla="*/ 38 h 62"/>
                  <a:gd name="T18" fmla="*/ 14 w 36"/>
                  <a:gd name="T19" fmla="*/ 38 h 62"/>
                  <a:gd name="T20" fmla="*/ 8 w 36"/>
                  <a:gd name="T21" fmla="*/ 38 h 62"/>
                  <a:gd name="T22" fmla="*/ 4 w 36"/>
                  <a:gd name="T23" fmla="*/ 34 h 62"/>
                  <a:gd name="T24" fmla="*/ 0 w 36"/>
                  <a:gd name="T25" fmla="*/ 28 h 62"/>
                  <a:gd name="T26" fmla="*/ 0 w 36"/>
                  <a:gd name="T27" fmla="*/ 22 h 62"/>
                  <a:gd name="T28" fmla="*/ 0 w 36"/>
                  <a:gd name="T29" fmla="*/ 14 h 62"/>
                  <a:gd name="T30" fmla="*/ 4 w 36"/>
                  <a:gd name="T31" fmla="*/ 8 h 62"/>
                  <a:gd name="T32" fmla="*/ 8 w 36"/>
                  <a:gd name="T33" fmla="*/ 4 h 62"/>
                  <a:gd name="T34" fmla="*/ 12 w 36"/>
                  <a:gd name="T35" fmla="*/ 2 h 62"/>
                  <a:gd name="T36" fmla="*/ 18 w 36"/>
                  <a:gd name="T37" fmla="*/ 0 h 62"/>
                  <a:gd name="T38" fmla="*/ 24 w 36"/>
                  <a:gd name="T39" fmla="*/ 2 h 62"/>
                  <a:gd name="T40" fmla="*/ 30 w 36"/>
                  <a:gd name="T41" fmla="*/ 6 h 62"/>
                  <a:gd name="T42" fmla="*/ 34 w 36"/>
                  <a:gd name="T43" fmla="*/ 12 h 62"/>
                  <a:gd name="T44" fmla="*/ 36 w 36"/>
                  <a:gd name="T45" fmla="*/ 18 h 62"/>
                  <a:gd name="T46" fmla="*/ 36 w 36"/>
                  <a:gd name="T47" fmla="*/ 24 h 62"/>
                  <a:gd name="T48" fmla="*/ 34 w 36"/>
                  <a:gd name="T49" fmla="*/ 34 h 62"/>
                  <a:gd name="T50" fmla="*/ 32 w 36"/>
                  <a:gd name="T51" fmla="*/ 42 h 62"/>
                  <a:gd name="T52" fmla="*/ 26 w 36"/>
                  <a:gd name="T53" fmla="*/ 50 h 62"/>
                  <a:gd name="T54" fmla="*/ 18 w 36"/>
                  <a:gd name="T55" fmla="*/ 56 h 62"/>
                  <a:gd name="T56" fmla="*/ 10 w 36"/>
                  <a:gd name="T57" fmla="*/ 60 h 62"/>
                  <a:gd name="T58" fmla="*/ 2 w 36"/>
                  <a:gd name="T59" fmla="*/ 62 h 62"/>
                  <a:gd name="T60" fmla="*/ 0 w 36"/>
                  <a:gd name="T61" fmla="*/ 62 h 62"/>
                  <a:gd name="T62" fmla="*/ 26 w 36"/>
                  <a:gd name="T63" fmla="*/ 32 h 62"/>
                  <a:gd name="T64" fmla="*/ 28 w 36"/>
                  <a:gd name="T65" fmla="*/ 26 h 62"/>
                  <a:gd name="T66" fmla="*/ 28 w 36"/>
                  <a:gd name="T67" fmla="*/ 22 h 62"/>
                  <a:gd name="T68" fmla="*/ 28 w 36"/>
                  <a:gd name="T69" fmla="*/ 18 h 62"/>
                  <a:gd name="T70" fmla="*/ 26 w 36"/>
                  <a:gd name="T71" fmla="*/ 14 h 62"/>
                  <a:gd name="T72" fmla="*/ 24 w 36"/>
                  <a:gd name="T73" fmla="*/ 10 h 62"/>
                  <a:gd name="T74" fmla="*/ 22 w 36"/>
                  <a:gd name="T75" fmla="*/ 6 h 62"/>
                  <a:gd name="T76" fmla="*/ 20 w 36"/>
                  <a:gd name="T77" fmla="*/ 4 h 62"/>
                  <a:gd name="T78" fmla="*/ 18 w 36"/>
                  <a:gd name="T79" fmla="*/ 4 h 62"/>
                  <a:gd name="T80" fmla="*/ 14 w 36"/>
                  <a:gd name="T81" fmla="*/ 4 h 62"/>
                  <a:gd name="T82" fmla="*/ 10 w 36"/>
                  <a:gd name="T83" fmla="*/ 8 h 62"/>
                  <a:gd name="T84" fmla="*/ 8 w 36"/>
                  <a:gd name="T85" fmla="*/ 12 h 62"/>
                  <a:gd name="T86" fmla="*/ 8 w 36"/>
                  <a:gd name="T87" fmla="*/ 18 h 62"/>
                  <a:gd name="T88" fmla="*/ 8 w 36"/>
                  <a:gd name="T89" fmla="*/ 26 h 62"/>
                  <a:gd name="T90" fmla="*/ 12 w 36"/>
                  <a:gd name="T91" fmla="*/ 32 h 62"/>
                  <a:gd name="T92" fmla="*/ 14 w 36"/>
                  <a:gd name="T93" fmla="*/ 34 h 62"/>
                  <a:gd name="T94" fmla="*/ 18 w 36"/>
                  <a:gd name="T95" fmla="*/ 34 h 62"/>
                  <a:gd name="T96" fmla="*/ 20 w 36"/>
                  <a:gd name="T97" fmla="*/ 34 h 62"/>
                  <a:gd name="T98" fmla="*/ 22 w 36"/>
                  <a:gd name="T99" fmla="*/ 34 h 62"/>
                  <a:gd name="T100" fmla="*/ 24 w 36"/>
                  <a:gd name="T101" fmla="*/ 32 h 62"/>
                  <a:gd name="T102" fmla="*/ 26 w 36"/>
                  <a:gd name="T103" fmla="*/ 32 h 6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36"/>
                  <a:gd name="T157" fmla="*/ 0 h 62"/>
                  <a:gd name="T158" fmla="*/ 36 w 36"/>
                  <a:gd name="T159" fmla="*/ 62 h 62"/>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36" h="62">
                    <a:moveTo>
                      <a:pt x="0" y="62"/>
                    </a:moveTo>
                    <a:lnTo>
                      <a:pt x="0" y="60"/>
                    </a:lnTo>
                    <a:lnTo>
                      <a:pt x="6" y="60"/>
                    </a:lnTo>
                    <a:lnTo>
                      <a:pt x="10" y="58"/>
                    </a:lnTo>
                    <a:lnTo>
                      <a:pt x="16" y="54"/>
                    </a:lnTo>
                    <a:lnTo>
                      <a:pt x="20" y="48"/>
                    </a:lnTo>
                    <a:lnTo>
                      <a:pt x="24" y="42"/>
                    </a:lnTo>
                    <a:lnTo>
                      <a:pt x="26" y="34"/>
                    </a:lnTo>
                    <a:lnTo>
                      <a:pt x="20" y="38"/>
                    </a:lnTo>
                    <a:lnTo>
                      <a:pt x="14" y="38"/>
                    </a:lnTo>
                    <a:lnTo>
                      <a:pt x="8" y="38"/>
                    </a:lnTo>
                    <a:lnTo>
                      <a:pt x="4" y="34"/>
                    </a:lnTo>
                    <a:lnTo>
                      <a:pt x="0" y="28"/>
                    </a:lnTo>
                    <a:lnTo>
                      <a:pt x="0" y="22"/>
                    </a:lnTo>
                    <a:lnTo>
                      <a:pt x="0" y="14"/>
                    </a:lnTo>
                    <a:lnTo>
                      <a:pt x="4" y="8"/>
                    </a:lnTo>
                    <a:lnTo>
                      <a:pt x="8" y="4"/>
                    </a:lnTo>
                    <a:lnTo>
                      <a:pt x="12" y="2"/>
                    </a:lnTo>
                    <a:lnTo>
                      <a:pt x="18" y="0"/>
                    </a:lnTo>
                    <a:lnTo>
                      <a:pt x="24" y="2"/>
                    </a:lnTo>
                    <a:lnTo>
                      <a:pt x="30" y="6"/>
                    </a:lnTo>
                    <a:lnTo>
                      <a:pt x="34" y="12"/>
                    </a:lnTo>
                    <a:lnTo>
                      <a:pt x="36" y="18"/>
                    </a:lnTo>
                    <a:lnTo>
                      <a:pt x="36" y="24"/>
                    </a:lnTo>
                    <a:lnTo>
                      <a:pt x="34" y="34"/>
                    </a:lnTo>
                    <a:lnTo>
                      <a:pt x="32" y="42"/>
                    </a:lnTo>
                    <a:lnTo>
                      <a:pt x="26" y="50"/>
                    </a:lnTo>
                    <a:lnTo>
                      <a:pt x="18" y="56"/>
                    </a:lnTo>
                    <a:lnTo>
                      <a:pt x="10" y="60"/>
                    </a:lnTo>
                    <a:lnTo>
                      <a:pt x="2" y="62"/>
                    </a:lnTo>
                    <a:lnTo>
                      <a:pt x="0" y="62"/>
                    </a:lnTo>
                    <a:close/>
                    <a:moveTo>
                      <a:pt x="26" y="32"/>
                    </a:moveTo>
                    <a:lnTo>
                      <a:pt x="28" y="26"/>
                    </a:lnTo>
                    <a:lnTo>
                      <a:pt x="28" y="22"/>
                    </a:lnTo>
                    <a:lnTo>
                      <a:pt x="28" y="18"/>
                    </a:lnTo>
                    <a:lnTo>
                      <a:pt x="26" y="14"/>
                    </a:lnTo>
                    <a:lnTo>
                      <a:pt x="24" y="10"/>
                    </a:lnTo>
                    <a:lnTo>
                      <a:pt x="22" y="6"/>
                    </a:lnTo>
                    <a:lnTo>
                      <a:pt x="20" y="4"/>
                    </a:lnTo>
                    <a:lnTo>
                      <a:pt x="18" y="4"/>
                    </a:lnTo>
                    <a:lnTo>
                      <a:pt x="14" y="4"/>
                    </a:lnTo>
                    <a:lnTo>
                      <a:pt x="10" y="8"/>
                    </a:lnTo>
                    <a:lnTo>
                      <a:pt x="8" y="12"/>
                    </a:lnTo>
                    <a:lnTo>
                      <a:pt x="8" y="18"/>
                    </a:lnTo>
                    <a:lnTo>
                      <a:pt x="8" y="26"/>
                    </a:lnTo>
                    <a:lnTo>
                      <a:pt x="12" y="32"/>
                    </a:lnTo>
                    <a:lnTo>
                      <a:pt x="14" y="34"/>
                    </a:lnTo>
                    <a:lnTo>
                      <a:pt x="18" y="34"/>
                    </a:lnTo>
                    <a:lnTo>
                      <a:pt x="20" y="34"/>
                    </a:lnTo>
                    <a:lnTo>
                      <a:pt x="22" y="34"/>
                    </a:lnTo>
                    <a:lnTo>
                      <a:pt x="24" y="32"/>
                    </a:lnTo>
                    <a:lnTo>
                      <a:pt x="26" y="32"/>
                    </a:lnTo>
                    <a:close/>
                  </a:path>
                </a:pathLst>
              </a:custGeom>
              <a:solidFill>
                <a:srgbClr val="000000"/>
              </a:solidFill>
              <a:ln w="0">
                <a:solidFill>
                  <a:srgbClr val="000000"/>
                </a:solidFill>
                <a:round/>
                <a:headEnd/>
                <a:tailEnd/>
              </a:ln>
            </p:spPr>
            <p:txBody>
              <a:bodyPr/>
              <a:lstStyle/>
              <a:p>
                <a:endParaRPr lang="en-CA"/>
              </a:p>
            </p:txBody>
          </p:sp>
          <p:sp>
            <p:nvSpPr>
              <p:cNvPr id="22979" name="Rectangle 171"/>
              <p:cNvSpPr>
                <a:spLocks noChangeArrowheads="1"/>
              </p:cNvSpPr>
              <p:nvPr/>
            </p:nvSpPr>
            <p:spPr bwMode="auto">
              <a:xfrm>
                <a:off x="2152" y="2768"/>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980" name="Freeform 172"/>
              <p:cNvSpPr>
                <a:spLocks noEditPoints="1"/>
              </p:cNvSpPr>
              <p:nvPr/>
            </p:nvSpPr>
            <p:spPr bwMode="auto">
              <a:xfrm>
                <a:off x="2300" y="2786"/>
                <a:ext cx="36" cy="62"/>
              </a:xfrm>
              <a:custGeom>
                <a:avLst/>
                <a:gdLst>
                  <a:gd name="T0" fmla="*/ 0 w 36"/>
                  <a:gd name="T1" fmla="*/ 32 h 62"/>
                  <a:gd name="T2" fmla="*/ 0 w 36"/>
                  <a:gd name="T3" fmla="*/ 22 h 62"/>
                  <a:gd name="T4" fmla="*/ 2 w 36"/>
                  <a:gd name="T5" fmla="*/ 14 h 62"/>
                  <a:gd name="T6" fmla="*/ 6 w 36"/>
                  <a:gd name="T7" fmla="*/ 8 h 62"/>
                  <a:gd name="T8" fmla="*/ 10 w 36"/>
                  <a:gd name="T9" fmla="*/ 4 h 62"/>
                  <a:gd name="T10" fmla="*/ 14 w 36"/>
                  <a:gd name="T11" fmla="*/ 2 h 62"/>
                  <a:gd name="T12" fmla="*/ 18 w 36"/>
                  <a:gd name="T13" fmla="*/ 0 h 62"/>
                  <a:gd name="T14" fmla="*/ 22 w 36"/>
                  <a:gd name="T15" fmla="*/ 2 h 62"/>
                  <a:gd name="T16" fmla="*/ 26 w 36"/>
                  <a:gd name="T17" fmla="*/ 4 h 62"/>
                  <a:gd name="T18" fmla="*/ 30 w 36"/>
                  <a:gd name="T19" fmla="*/ 8 h 62"/>
                  <a:gd name="T20" fmla="*/ 34 w 36"/>
                  <a:gd name="T21" fmla="*/ 14 h 62"/>
                  <a:gd name="T22" fmla="*/ 36 w 36"/>
                  <a:gd name="T23" fmla="*/ 22 h 62"/>
                  <a:gd name="T24" fmla="*/ 36 w 36"/>
                  <a:gd name="T25" fmla="*/ 30 h 62"/>
                  <a:gd name="T26" fmla="*/ 36 w 36"/>
                  <a:gd name="T27" fmla="*/ 40 h 62"/>
                  <a:gd name="T28" fmla="*/ 34 w 36"/>
                  <a:gd name="T29" fmla="*/ 48 h 62"/>
                  <a:gd name="T30" fmla="*/ 30 w 36"/>
                  <a:gd name="T31" fmla="*/ 54 h 62"/>
                  <a:gd name="T32" fmla="*/ 26 w 36"/>
                  <a:gd name="T33" fmla="*/ 58 h 62"/>
                  <a:gd name="T34" fmla="*/ 22 w 36"/>
                  <a:gd name="T35" fmla="*/ 60 h 62"/>
                  <a:gd name="T36" fmla="*/ 18 w 36"/>
                  <a:gd name="T37" fmla="*/ 62 h 62"/>
                  <a:gd name="T38" fmla="*/ 12 w 36"/>
                  <a:gd name="T39" fmla="*/ 60 h 62"/>
                  <a:gd name="T40" fmla="*/ 8 w 36"/>
                  <a:gd name="T41" fmla="*/ 56 h 62"/>
                  <a:gd name="T42" fmla="*/ 4 w 36"/>
                  <a:gd name="T43" fmla="*/ 52 h 62"/>
                  <a:gd name="T44" fmla="*/ 0 w 36"/>
                  <a:gd name="T45" fmla="*/ 42 h 62"/>
                  <a:gd name="T46" fmla="*/ 0 w 36"/>
                  <a:gd name="T47" fmla="*/ 32 h 62"/>
                  <a:gd name="T48" fmla="*/ 8 w 36"/>
                  <a:gd name="T49" fmla="*/ 32 h 62"/>
                  <a:gd name="T50" fmla="*/ 8 w 36"/>
                  <a:gd name="T51" fmla="*/ 44 h 62"/>
                  <a:gd name="T52" fmla="*/ 10 w 36"/>
                  <a:gd name="T53" fmla="*/ 52 h 62"/>
                  <a:gd name="T54" fmla="*/ 12 w 36"/>
                  <a:gd name="T55" fmla="*/ 56 h 62"/>
                  <a:gd name="T56" fmla="*/ 14 w 36"/>
                  <a:gd name="T57" fmla="*/ 58 h 62"/>
                  <a:gd name="T58" fmla="*/ 18 w 36"/>
                  <a:gd name="T59" fmla="*/ 58 h 62"/>
                  <a:gd name="T60" fmla="*/ 20 w 36"/>
                  <a:gd name="T61" fmla="*/ 58 h 62"/>
                  <a:gd name="T62" fmla="*/ 22 w 36"/>
                  <a:gd name="T63" fmla="*/ 56 h 62"/>
                  <a:gd name="T64" fmla="*/ 24 w 36"/>
                  <a:gd name="T65" fmla="*/ 54 h 62"/>
                  <a:gd name="T66" fmla="*/ 26 w 36"/>
                  <a:gd name="T67" fmla="*/ 50 h 62"/>
                  <a:gd name="T68" fmla="*/ 28 w 36"/>
                  <a:gd name="T69" fmla="*/ 40 h 62"/>
                  <a:gd name="T70" fmla="*/ 28 w 36"/>
                  <a:gd name="T71" fmla="*/ 28 h 62"/>
                  <a:gd name="T72" fmla="*/ 28 w 36"/>
                  <a:gd name="T73" fmla="*/ 20 h 62"/>
                  <a:gd name="T74" fmla="*/ 26 w 36"/>
                  <a:gd name="T75" fmla="*/ 12 h 62"/>
                  <a:gd name="T76" fmla="*/ 24 w 36"/>
                  <a:gd name="T77" fmla="*/ 8 h 62"/>
                  <a:gd name="T78" fmla="*/ 22 w 36"/>
                  <a:gd name="T79" fmla="*/ 6 h 62"/>
                  <a:gd name="T80" fmla="*/ 20 w 36"/>
                  <a:gd name="T81" fmla="*/ 4 h 62"/>
                  <a:gd name="T82" fmla="*/ 18 w 36"/>
                  <a:gd name="T83" fmla="*/ 4 h 62"/>
                  <a:gd name="T84" fmla="*/ 16 w 36"/>
                  <a:gd name="T85" fmla="*/ 4 h 62"/>
                  <a:gd name="T86" fmla="*/ 12 w 36"/>
                  <a:gd name="T87" fmla="*/ 6 h 62"/>
                  <a:gd name="T88" fmla="*/ 10 w 36"/>
                  <a:gd name="T89" fmla="*/ 10 h 62"/>
                  <a:gd name="T90" fmla="*/ 8 w 36"/>
                  <a:gd name="T91" fmla="*/ 18 h 62"/>
                  <a:gd name="T92" fmla="*/ 8 w 36"/>
                  <a:gd name="T93" fmla="*/ 26 h 62"/>
                  <a:gd name="T94" fmla="*/ 8 w 36"/>
                  <a:gd name="T95" fmla="*/ 32 h 6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2"/>
                  <a:gd name="T146" fmla="*/ 36 w 36"/>
                  <a:gd name="T147" fmla="*/ 62 h 6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2">
                    <a:moveTo>
                      <a:pt x="0" y="32"/>
                    </a:moveTo>
                    <a:lnTo>
                      <a:pt x="0" y="22"/>
                    </a:lnTo>
                    <a:lnTo>
                      <a:pt x="2" y="14"/>
                    </a:lnTo>
                    <a:lnTo>
                      <a:pt x="6" y="8"/>
                    </a:lnTo>
                    <a:lnTo>
                      <a:pt x="10" y="4"/>
                    </a:lnTo>
                    <a:lnTo>
                      <a:pt x="14" y="2"/>
                    </a:lnTo>
                    <a:lnTo>
                      <a:pt x="18" y="0"/>
                    </a:lnTo>
                    <a:lnTo>
                      <a:pt x="22" y="2"/>
                    </a:lnTo>
                    <a:lnTo>
                      <a:pt x="26" y="4"/>
                    </a:lnTo>
                    <a:lnTo>
                      <a:pt x="30" y="8"/>
                    </a:lnTo>
                    <a:lnTo>
                      <a:pt x="34" y="14"/>
                    </a:lnTo>
                    <a:lnTo>
                      <a:pt x="36" y="22"/>
                    </a:lnTo>
                    <a:lnTo>
                      <a:pt x="36" y="30"/>
                    </a:lnTo>
                    <a:lnTo>
                      <a:pt x="36" y="40"/>
                    </a:lnTo>
                    <a:lnTo>
                      <a:pt x="34" y="48"/>
                    </a:lnTo>
                    <a:lnTo>
                      <a:pt x="30" y="54"/>
                    </a:lnTo>
                    <a:lnTo>
                      <a:pt x="26" y="58"/>
                    </a:lnTo>
                    <a:lnTo>
                      <a:pt x="22" y="60"/>
                    </a:lnTo>
                    <a:lnTo>
                      <a:pt x="18" y="62"/>
                    </a:lnTo>
                    <a:lnTo>
                      <a:pt x="12" y="60"/>
                    </a:lnTo>
                    <a:lnTo>
                      <a:pt x="8" y="56"/>
                    </a:lnTo>
                    <a:lnTo>
                      <a:pt x="4" y="52"/>
                    </a:lnTo>
                    <a:lnTo>
                      <a:pt x="0" y="42"/>
                    </a:lnTo>
                    <a:lnTo>
                      <a:pt x="0" y="32"/>
                    </a:lnTo>
                    <a:close/>
                    <a:moveTo>
                      <a:pt x="8" y="32"/>
                    </a:moveTo>
                    <a:lnTo>
                      <a:pt x="8" y="44"/>
                    </a:lnTo>
                    <a:lnTo>
                      <a:pt x="10" y="52"/>
                    </a:lnTo>
                    <a:lnTo>
                      <a:pt x="12" y="56"/>
                    </a:lnTo>
                    <a:lnTo>
                      <a:pt x="14" y="58"/>
                    </a:lnTo>
                    <a:lnTo>
                      <a:pt x="18" y="58"/>
                    </a:lnTo>
                    <a:lnTo>
                      <a:pt x="20" y="58"/>
                    </a:lnTo>
                    <a:lnTo>
                      <a:pt x="22" y="56"/>
                    </a:lnTo>
                    <a:lnTo>
                      <a:pt x="24" y="54"/>
                    </a:lnTo>
                    <a:lnTo>
                      <a:pt x="26" y="50"/>
                    </a:lnTo>
                    <a:lnTo>
                      <a:pt x="28" y="40"/>
                    </a:lnTo>
                    <a:lnTo>
                      <a:pt x="28" y="28"/>
                    </a:lnTo>
                    <a:lnTo>
                      <a:pt x="28" y="20"/>
                    </a:lnTo>
                    <a:lnTo>
                      <a:pt x="26" y="12"/>
                    </a:lnTo>
                    <a:lnTo>
                      <a:pt x="24" y="8"/>
                    </a:lnTo>
                    <a:lnTo>
                      <a:pt x="22" y="6"/>
                    </a:lnTo>
                    <a:lnTo>
                      <a:pt x="20" y="4"/>
                    </a:lnTo>
                    <a:lnTo>
                      <a:pt x="18" y="4"/>
                    </a:lnTo>
                    <a:lnTo>
                      <a:pt x="16" y="4"/>
                    </a:lnTo>
                    <a:lnTo>
                      <a:pt x="12" y="6"/>
                    </a:lnTo>
                    <a:lnTo>
                      <a:pt x="10" y="10"/>
                    </a:lnTo>
                    <a:lnTo>
                      <a:pt x="8" y="18"/>
                    </a:lnTo>
                    <a:lnTo>
                      <a:pt x="8" y="26"/>
                    </a:lnTo>
                    <a:lnTo>
                      <a:pt x="8" y="32"/>
                    </a:lnTo>
                    <a:close/>
                  </a:path>
                </a:pathLst>
              </a:custGeom>
              <a:solidFill>
                <a:srgbClr val="000000"/>
              </a:solidFill>
              <a:ln w="0">
                <a:solidFill>
                  <a:srgbClr val="000000"/>
                </a:solidFill>
                <a:round/>
                <a:headEnd/>
                <a:tailEnd/>
              </a:ln>
            </p:spPr>
            <p:txBody>
              <a:bodyPr/>
              <a:lstStyle/>
              <a:p>
                <a:endParaRPr lang="en-CA"/>
              </a:p>
            </p:txBody>
          </p:sp>
          <p:sp>
            <p:nvSpPr>
              <p:cNvPr id="22981" name="Rectangle 173"/>
              <p:cNvSpPr>
                <a:spLocks noChangeArrowheads="1"/>
              </p:cNvSpPr>
              <p:nvPr/>
            </p:nvSpPr>
            <p:spPr bwMode="auto">
              <a:xfrm>
                <a:off x="2496" y="2768"/>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982" name="Freeform 174"/>
              <p:cNvSpPr>
                <a:spLocks/>
              </p:cNvSpPr>
              <p:nvPr/>
            </p:nvSpPr>
            <p:spPr bwMode="auto">
              <a:xfrm>
                <a:off x="2644" y="2786"/>
                <a:ext cx="22" cy="60"/>
              </a:xfrm>
              <a:custGeom>
                <a:avLst/>
                <a:gdLst>
                  <a:gd name="T0" fmla="*/ 0 w 22"/>
                  <a:gd name="T1" fmla="*/ 8 h 60"/>
                  <a:gd name="T2" fmla="*/ 14 w 22"/>
                  <a:gd name="T3" fmla="*/ 0 h 60"/>
                  <a:gd name="T4" fmla="*/ 16 w 22"/>
                  <a:gd name="T5" fmla="*/ 0 h 60"/>
                  <a:gd name="T6" fmla="*/ 16 w 22"/>
                  <a:gd name="T7" fmla="*/ 50 h 60"/>
                  <a:gd name="T8" fmla="*/ 16 w 22"/>
                  <a:gd name="T9" fmla="*/ 54 h 60"/>
                  <a:gd name="T10" fmla="*/ 16 w 22"/>
                  <a:gd name="T11" fmla="*/ 56 h 60"/>
                  <a:gd name="T12" fmla="*/ 16 w 22"/>
                  <a:gd name="T13" fmla="*/ 58 h 60"/>
                  <a:gd name="T14" fmla="*/ 18 w 22"/>
                  <a:gd name="T15" fmla="*/ 58 h 60"/>
                  <a:gd name="T16" fmla="*/ 20 w 22"/>
                  <a:gd name="T17" fmla="*/ 60 h 60"/>
                  <a:gd name="T18" fmla="*/ 22 w 22"/>
                  <a:gd name="T19" fmla="*/ 60 h 60"/>
                  <a:gd name="T20" fmla="*/ 22 w 22"/>
                  <a:gd name="T21" fmla="*/ 60 h 60"/>
                  <a:gd name="T22" fmla="*/ 0 w 22"/>
                  <a:gd name="T23" fmla="*/ 60 h 60"/>
                  <a:gd name="T24" fmla="*/ 0 w 22"/>
                  <a:gd name="T25" fmla="*/ 60 h 60"/>
                  <a:gd name="T26" fmla="*/ 4 w 22"/>
                  <a:gd name="T27" fmla="*/ 60 h 60"/>
                  <a:gd name="T28" fmla="*/ 6 w 22"/>
                  <a:gd name="T29" fmla="*/ 58 h 60"/>
                  <a:gd name="T30" fmla="*/ 6 w 22"/>
                  <a:gd name="T31" fmla="*/ 58 h 60"/>
                  <a:gd name="T32" fmla="*/ 8 w 22"/>
                  <a:gd name="T33" fmla="*/ 56 h 60"/>
                  <a:gd name="T34" fmla="*/ 8 w 22"/>
                  <a:gd name="T35" fmla="*/ 54 h 60"/>
                  <a:gd name="T36" fmla="*/ 8 w 22"/>
                  <a:gd name="T37" fmla="*/ 50 h 60"/>
                  <a:gd name="T38" fmla="*/ 8 w 22"/>
                  <a:gd name="T39" fmla="*/ 18 h 60"/>
                  <a:gd name="T40" fmla="*/ 8 w 22"/>
                  <a:gd name="T41" fmla="*/ 12 h 60"/>
                  <a:gd name="T42" fmla="*/ 8 w 22"/>
                  <a:gd name="T43" fmla="*/ 10 h 60"/>
                  <a:gd name="T44" fmla="*/ 6 w 22"/>
                  <a:gd name="T45" fmla="*/ 8 h 60"/>
                  <a:gd name="T46" fmla="*/ 6 w 22"/>
                  <a:gd name="T47" fmla="*/ 8 h 60"/>
                  <a:gd name="T48" fmla="*/ 6 w 22"/>
                  <a:gd name="T49" fmla="*/ 8 h 60"/>
                  <a:gd name="T50" fmla="*/ 4 w 22"/>
                  <a:gd name="T51" fmla="*/ 6 h 60"/>
                  <a:gd name="T52" fmla="*/ 2 w 22"/>
                  <a:gd name="T53" fmla="*/ 8 h 60"/>
                  <a:gd name="T54" fmla="*/ 0 w 22"/>
                  <a:gd name="T55" fmla="*/ 8 h 60"/>
                  <a:gd name="T56" fmla="*/ 0 w 22"/>
                  <a:gd name="T57" fmla="*/ 8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2"/>
                  <a:gd name="T88" fmla="*/ 0 h 60"/>
                  <a:gd name="T89" fmla="*/ 22 w 22"/>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2" h="60">
                    <a:moveTo>
                      <a:pt x="0" y="8"/>
                    </a:moveTo>
                    <a:lnTo>
                      <a:pt x="14" y="0"/>
                    </a:lnTo>
                    <a:lnTo>
                      <a:pt x="16" y="0"/>
                    </a:lnTo>
                    <a:lnTo>
                      <a:pt x="16" y="50"/>
                    </a:lnTo>
                    <a:lnTo>
                      <a:pt x="16" y="54"/>
                    </a:lnTo>
                    <a:lnTo>
                      <a:pt x="16" y="56"/>
                    </a:lnTo>
                    <a:lnTo>
                      <a:pt x="16" y="58"/>
                    </a:lnTo>
                    <a:lnTo>
                      <a:pt x="18" y="58"/>
                    </a:lnTo>
                    <a:lnTo>
                      <a:pt x="20" y="60"/>
                    </a:lnTo>
                    <a:lnTo>
                      <a:pt x="22" y="60"/>
                    </a:lnTo>
                    <a:lnTo>
                      <a:pt x="0" y="60"/>
                    </a:lnTo>
                    <a:lnTo>
                      <a:pt x="4" y="60"/>
                    </a:lnTo>
                    <a:lnTo>
                      <a:pt x="6" y="58"/>
                    </a:lnTo>
                    <a:lnTo>
                      <a:pt x="8" y="56"/>
                    </a:lnTo>
                    <a:lnTo>
                      <a:pt x="8" y="54"/>
                    </a:lnTo>
                    <a:lnTo>
                      <a:pt x="8" y="50"/>
                    </a:lnTo>
                    <a:lnTo>
                      <a:pt x="8" y="18"/>
                    </a:lnTo>
                    <a:lnTo>
                      <a:pt x="8" y="12"/>
                    </a:lnTo>
                    <a:lnTo>
                      <a:pt x="8" y="10"/>
                    </a:lnTo>
                    <a:lnTo>
                      <a:pt x="6" y="8"/>
                    </a:lnTo>
                    <a:lnTo>
                      <a:pt x="4" y="6"/>
                    </a:lnTo>
                    <a:lnTo>
                      <a:pt x="2" y="8"/>
                    </a:lnTo>
                    <a:lnTo>
                      <a:pt x="0" y="8"/>
                    </a:lnTo>
                    <a:close/>
                  </a:path>
                </a:pathLst>
              </a:custGeom>
              <a:solidFill>
                <a:srgbClr val="000000"/>
              </a:solidFill>
              <a:ln w="0">
                <a:solidFill>
                  <a:srgbClr val="000000"/>
                </a:solidFill>
                <a:round/>
                <a:headEnd/>
                <a:tailEnd/>
              </a:ln>
            </p:spPr>
            <p:txBody>
              <a:bodyPr/>
              <a:lstStyle/>
              <a:p>
                <a:endParaRPr lang="en-CA"/>
              </a:p>
            </p:txBody>
          </p:sp>
          <p:sp>
            <p:nvSpPr>
              <p:cNvPr id="22983" name="Freeform 175"/>
              <p:cNvSpPr>
                <a:spLocks/>
              </p:cNvSpPr>
              <p:nvPr/>
            </p:nvSpPr>
            <p:spPr bwMode="auto">
              <a:xfrm>
                <a:off x="2680" y="2788"/>
                <a:ext cx="38" cy="60"/>
              </a:xfrm>
              <a:custGeom>
                <a:avLst/>
                <a:gdLst>
                  <a:gd name="T0" fmla="*/ 6 w 38"/>
                  <a:gd name="T1" fmla="*/ 0 h 60"/>
                  <a:gd name="T2" fmla="*/ 38 w 38"/>
                  <a:gd name="T3" fmla="*/ 0 h 60"/>
                  <a:gd name="T4" fmla="*/ 38 w 38"/>
                  <a:gd name="T5" fmla="*/ 2 h 60"/>
                  <a:gd name="T6" fmla="*/ 18 w 38"/>
                  <a:gd name="T7" fmla="*/ 60 h 60"/>
                  <a:gd name="T8" fmla="*/ 12 w 38"/>
                  <a:gd name="T9" fmla="*/ 60 h 60"/>
                  <a:gd name="T10" fmla="*/ 30 w 38"/>
                  <a:gd name="T11" fmla="*/ 8 h 60"/>
                  <a:gd name="T12" fmla="*/ 14 w 38"/>
                  <a:gd name="T13" fmla="*/ 8 h 60"/>
                  <a:gd name="T14" fmla="*/ 10 w 38"/>
                  <a:gd name="T15" fmla="*/ 8 h 60"/>
                  <a:gd name="T16" fmla="*/ 8 w 38"/>
                  <a:gd name="T17" fmla="*/ 8 h 60"/>
                  <a:gd name="T18" fmla="*/ 4 w 38"/>
                  <a:gd name="T19" fmla="*/ 10 h 60"/>
                  <a:gd name="T20" fmla="*/ 2 w 38"/>
                  <a:gd name="T21" fmla="*/ 14 h 60"/>
                  <a:gd name="T22" fmla="*/ 0 w 38"/>
                  <a:gd name="T23" fmla="*/ 14 h 60"/>
                  <a:gd name="T24" fmla="*/ 6 w 38"/>
                  <a:gd name="T25" fmla="*/ 0 h 6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8"/>
                  <a:gd name="T40" fmla="*/ 0 h 60"/>
                  <a:gd name="T41" fmla="*/ 38 w 38"/>
                  <a:gd name="T42" fmla="*/ 60 h 6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8" h="60">
                    <a:moveTo>
                      <a:pt x="6" y="0"/>
                    </a:moveTo>
                    <a:lnTo>
                      <a:pt x="38" y="0"/>
                    </a:lnTo>
                    <a:lnTo>
                      <a:pt x="38" y="2"/>
                    </a:lnTo>
                    <a:lnTo>
                      <a:pt x="18" y="60"/>
                    </a:lnTo>
                    <a:lnTo>
                      <a:pt x="12" y="60"/>
                    </a:lnTo>
                    <a:lnTo>
                      <a:pt x="30" y="8"/>
                    </a:lnTo>
                    <a:lnTo>
                      <a:pt x="14" y="8"/>
                    </a:lnTo>
                    <a:lnTo>
                      <a:pt x="10" y="8"/>
                    </a:lnTo>
                    <a:lnTo>
                      <a:pt x="8" y="8"/>
                    </a:lnTo>
                    <a:lnTo>
                      <a:pt x="4" y="10"/>
                    </a:lnTo>
                    <a:lnTo>
                      <a:pt x="2" y="14"/>
                    </a:lnTo>
                    <a:lnTo>
                      <a:pt x="0" y="14"/>
                    </a:lnTo>
                    <a:lnTo>
                      <a:pt x="6" y="0"/>
                    </a:lnTo>
                    <a:close/>
                  </a:path>
                </a:pathLst>
              </a:custGeom>
              <a:solidFill>
                <a:srgbClr val="000000"/>
              </a:solidFill>
              <a:ln w="0">
                <a:solidFill>
                  <a:srgbClr val="000000"/>
                </a:solidFill>
                <a:round/>
                <a:headEnd/>
                <a:tailEnd/>
              </a:ln>
            </p:spPr>
            <p:txBody>
              <a:bodyPr/>
              <a:lstStyle/>
              <a:p>
                <a:endParaRPr lang="en-CA"/>
              </a:p>
            </p:txBody>
          </p:sp>
          <p:sp>
            <p:nvSpPr>
              <p:cNvPr id="22984" name="Rectangle 176"/>
              <p:cNvSpPr>
                <a:spLocks noChangeArrowheads="1"/>
              </p:cNvSpPr>
              <p:nvPr/>
            </p:nvSpPr>
            <p:spPr bwMode="auto">
              <a:xfrm>
                <a:off x="2784" y="2768"/>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985" name="Freeform 177"/>
              <p:cNvSpPr>
                <a:spLocks noEditPoints="1"/>
              </p:cNvSpPr>
              <p:nvPr/>
            </p:nvSpPr>
            <p:spPr bwMode="auto">
              <a:xfrm>
                <a:off x="2932" y="2786"/>
                <a:ext cx="36" cy="62"/>
              </a:xfrm>
              <a:custGeom>
                <a:avLst/>
                <a:gdLst>
                  <a:gd name="T0" fmla="*/ 0 w 36"/>
                  <a:gd name="T1" fmla="*/ 32 h 62"/>
                  <a:gd name="T2" fmla="*/ 0 w 36"/>
                  <a:gd name="T3" fmla="*/ 22 h 62"/>
                  <a:gd name="T4" fmla="*/ 4 w 36"/>
                  <a:gd name="T5" fmla="*/ 14 h 62"/>
                  <a:gd name="T6" fmla="*/ 6 w 36"/>
                  <a:gd name="T7" fmla="*/ 8 h 62"/>
                  <a:gd name="T8" fmla="*/ 10 w 36"/>
                  <a:gd name="T9" fmla="*/ 4 h 62"/>
                  <a:gd name="T10" fmla="*/ 14 w 36"/>
                  <a:gd name="T11" fmla="*/ 2 h 62"/>
                  <a:gd name="T12" fmla="*/ 18 w 36"/>
                  <a:gd name="T13" fmla="*/ 0 h 62"/>
                  <a:gd name="T14" fmla="*/ 22 w 36"/>
                  <a:gd name="T15" fmla="*/ 2 h 62"/>
                  <a:gd name="T16" fmla="*/ 26 w 36"/>
                  <a:gd name="T17" fmla="*/ 4 h 62"/>
                  <a:gd name="T18" fmla="*/ 30 w 36"/>
                  <a:gd name="T19" fmla="*/ 8 h 62"/>
                  <a:gd name="T20" fmla="*/ 34 w 36"/>
                  <a:gd name="T21" fmla="*/ 14 h 62"/>
                  <a:gd name="T22" fmla="*/ 36 w 36"/>
                  <a:gd name="T23" fmla="*/ 22 h 62"/>
                  <a:gd name="T24" fmla="*/ 36 w 36"/>
                  <a:gd name="T25" fmla="*/ 30 h 62"/>
                  <a:gd name="T26" fmla="*/ 36 w 36"/>
                  <a:gd name="T27" fmla="*/ 40 h 62"/>
                  <a:gd name="T28" fmla="*/ 34 w 36"/>
                  <a:gd name="T29" fmla="*/ 48 h 62"/>
                  <a:gd name="T30" fmla="*/ 30 w 36"/>
                  <a:gd name="T31" fmla="*/ 54 h 62"/>
                  <a:gd name="T32" fmla="*/ 26 w 36"/>
                  <a:gd name="T33" fmla="*/ 58 h 62"/>
                  <a:gd name="T34" fmla="*/ 22 w 36"/>
                  <a:gd name="T35" fmla="*/ 60 h 62"/>
                  <a:gd name="T36" fmla="*/ 18 w 36"/>
                  <a:gd name="T37" fmla="*/ 62 h 62"/>
                  <a:gd name="T38" fmla="*/ 12 w 36"/>
                  <a:gd name="T39" fmla="*/ 60 h 62"/>
                  <a:gd name="T40" fmla="*/ 8 w 36"/>
                  <a:gd name="T41" fmla="*/ 56 h 62"/>
                  <a:gd name="T42" fmla="*/ 4 w 36"/>
                  <a:gd name="T43" fmla="*/ 52 h 62"/>
                  <a:gd name="T44" fmla="*/ 2 w 36"/>
                  <a:gd name="T45" fmla="*/ 42 h 62"/>
                  <a:gd name="T46" fmla="*/ 0 w 36"/>
                  <a:gd name="T47" fmla="*/ 32 h 62"/>
                  <a:gd name="T48" fmla="*/ 8 w 36"/>
                  <a:gd name="T49" fmla="*/ 32 h 62"/>
                  <a:gd name="T50" fmla="*/ 10 w 36"/>
                  <a:gd name="T51" fmla="*/ 44 h 62"/>
                  <a:gd name="T52" fmla="*/ 12 w 36"/>
                  <a:gd name="T53" fmla="*/ 52 h 62"/>
                  <a:gd name="T54" fmla="*/ 12 w 36"/>
                  <a:gd name="T55" fmla="*/ 56 h 62"/>
                  <a:gd name="T56" fmla="*/ 16 w 36"/>
                  <a:gd name="T57" fmla="*/ 58 h 62"/>
                  <a:gd name="T58" fmla="*/ 18 w 36"/>
                  <a:gd name="T59" fmla="*/ 58 h 62"/>
                  <a:gd name="T60" fmla="*/ 20 w 36"/>
                  <a:gd name="T61" fmla="*/ 58 h 62"/>
                  <a:gd name="T62" fmla="*/ 22 w 36"/>
                  <a:gd name="T63" fmla="*/ 56 h 62"/>
                  <a:gd name="T64" fmla="*/ 24 w 36"/>
                  <a:gd name="T65" fmla="*/ 54 h 62"/>
                  <a:gd name="T66" fmla="*/ 26 w 36"/>
                  <a:gd name="T67" fmla="*/ 50 h 62"/>
                  <a:gd name="T68" fmla="*/ 28 w 36"/>
                  <a:gd name="T69" fmla="*/ 40 h 62"/>
                  <a:gd name="T70" fmla="*/ 28 w 36"/>
                  <a:gd name="T71" fmla="*/ 28 h 62"/>
                  <a:gd name="T72" fmla="*/ 28 w 36"/>
                  <a:gd name="T73" fmla="*/ 20 h 62"/>
                  <a:gd name="T74" fmla="*/ 26 w 36"/>
                  <a:gd name="T75" fmla="*/ 12 h 62"/>
                  <a:gd name="T76" fmla="*/ 24 w 36"/>
                  <a:gd name="T77" fmla="*/ 8 h 62"/>
                  <a:gd name="T78" fmla="*/ 22 w 36"/>
                  <a:gd name="T79" fmla="*/ 6 h 62"/>
                  <a:gd name="T80" fmla="*/ 20 w 36"/>
                  <a:gd name="T81" fmla="*/ 4 h 62"/>
                  <a:gd name="T82" fmla="*/ 18 w 36"/>
                  <a:gd name="T83" fmla="*/ 4 h 62"/>
                  <a:gd name="T84" fmla="*/ 16 w 36"/>
                  <a:gd name="T85" fmla="*/ 4 h 62"/>
                  <a:gd name="T86" fmla="*/ 14 w 36"/>
                  <a:gd name="T87" fmla="*/ 6 h 62"/>
                  <a:gd name="T88" fmla="*/ 10 w 36"/>
                  <a:gd name="T89" fmla="*/ 10 h 62"/>
                  <a:gd name="T90" fmla="*/ 10 w 36"/>
                  <a:gd name="T91" fmla="*/ 18 h 62"/>
                  <a:gd name="T92" fmla="*/ 8 w 36"/>
                  <a:gd name="T93" fmla="*/ 26 h 62"/>
                  <a:gd name="T94" fmla="*/ 8 w 36"/>
                  <a:gd name="T95" fmla="*/ 32 h 6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2"/>
                  <a:gd name="T146" fmla="*/ 36 w 36"/>
                  <a:gd name="T147" fmla="*/ 62 h 6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2">
                    <a:moveTo>
                      <a:pt x="0" y="32"/>
                    </a:moveTo>
                    <a:lnTo>
                      <a:pt x="0" y="22"/>
                    </a:lnTo>
                    <a:lnTo>
                      <a:pt x="4" y="14"/>
                    </a:lnTo>
                    <a:lnTo>
                      <a:pt x="6" y="8"/>
                    </a:lnTo>
                    <a:lnTo>
                      <a:pt x="10" y="4"/>
                    </a:lnTo>
                    <a:lnTo>
                      <a:pt x="14" y="2"/>
                    </a:lnTo>
                    <a:lnTo>
                      <a:pt x="18" y="0"/>
                    </a:lnTo>
                    <a:lnTo>
                      <a:pt x="22" y="2"/>
                    </a:lnTo>
                    <a:lnTo>
                      <a:pt x="26" y="4"/>
                    </a:lnTo>
                    <a:lnTo>
                      <a:pt x="30" y="8"/>
                    </a:lnTo>
                    <a:lnTo>
                      <a:pt x="34" y="14"/>
                    </a:lnTo>
                    <a:lnTo>
                      <a:pt x="36" y="22"/>
                    </a:lnTo>
                    <a:lnTo>
                      <a:pt x="36" y="30"/>
                    </a:lnTo>
                    <a:lnTo>
                      <a:pt x="36" y="40"/>
                    </a:lnTo>
                    <a:lnTo>
                      <a:pt x="34" y="48"/>
                    </a:lnTo>
                    <a:lnTo>
                      <a:pt x="30" y="54"/>
                    </a:lnTo>
                    <a:lnTo>
                      <a:pt x="26" y="58"/>
                    </a:lnTo>
                    <a:lnTo>
                      <a:pt x="22" y="60"/>
                    </a:lnTo>
                    <a:lnTo>
                      <a:pt x="18" y="62"/>
                    </a:lnTo>
                    <a:lnTo>
                      <a:pt x="12" y="60"/>
                    </a:lnTo>
                    <a:lnTo>
                      <a:pt x="8" y="56"/>
                    </a:lnTo>
                    <a:lnTo>
                      <a:pt x="4" y="52"/>
                    </a:lnTo>
                    <a:lnTo>
                      <a:pt x="2" y="42"/>
                    </a:lnTo>
                    <a:lnTo>
                      <a:pt x="0" y="32"/>
                    </a:lnTo>
                    <a:close/>
                    <a:moveTo>
                      <a:pt x="8" y="32"/>
                    </a:moveTo>
                    <a:lnTo>
                      <a:pt x="10" y="44"/>
                    </a:lnTo>
                    <a:lnTo>
                      <a:pt x="12" y="52"/>
                    </a:lnTo>
                    <a:lnTo>
                      <a:pt x="12" y="56"/>
                    </a:lnTo>
                    <a:lnTo>
                      <a:pt x="16" y="58"/>
                    </a:lnTo>
                    <a:lnTo>
                      <a:pt x="18" y="58"/>
                    </a:lnTo>
                    <a:lnTo>
                      <a:pt x="20" y="58"/>
                    </a:lnTo>
                    <a:lnTo>
                      <a:pt x="22" y="56"/>
                    </a:lnTo>
                    <a:lnTo>
                      <a:pt x="24" y="54"/>
                    </a:lnTo>
                    <a:lnTo>
                      <a:pt x="26" y="50"/>
                    </a:lnTo>
                    <a:lnTo>
                      <a:pt x="28" y="40"/>
                    </a:lnTo>
                    <a:lnTo>
                      <a:pt x="28" y="28"/>
                    </a:lnTo>
                    <a:lnTo>
                      <a:pt x="28" y="20"/>
                    </a:lnTo>
                    <a:lnTo>
                      <a:pt x="26" y="12"/>
                    </a:lnTo>
                    <a:lnTo>
                      <a:pt x="24" y="8"/>
                    </a:lnTo>
                    <a:lnTo>
                      <a:pt x="22" y="6"/>
                    </a:lnTo>
                    <a:lnTo>
                      <a:pt x="20" y="4"/>
                    </a:lnTo>
                    <a:lnTo>
                      <a:pt x="18" y="4"/>
                    </a:lnTo>
                    <a:lnTo>
                      <a:pt x="16" y="4"/>
                    </a:lnTo>
                    <a:lnTo>
                      <a:pt x="14" y="6"/>
                    </a:lnTo>
                    <a:lnTo>
                      <a:pt x="10" y="10"/>
                    </a:lnTo>
                    <a:lnTo>
                      <a:pt x="10" y="18"/>
                    </a:lnTo>
                    <a:lnTo>
                      <a:pt x="8" y="26"/>
                    </a:lnTo>
                    <a:lnTo>
                      <a:pt x="8" y="32"/>
                    </a:lnTo>
                    <a:close/>
                  </a:path>
                </a:pathLst>
              </a:custGeom>
              <a:solidFill>
                <a:srgbClr val="000000"/>
              </a:solidFill>
              <a:ln w="0">
                <a:solidFill>
                  <a:srgbClr val="000000"/>
                </a:solidFill>
                <a:round/>
                <a:headEnd/>
                <a:tailEnd/>
              </a:ln>
            </p:spPr>
            <p:txBody>
              <a:bodyPr/>
              <a:lstStyle/>
              <a:p>
                <a:endParaRPr lang="en-CA"/>
              </a:p>
            </p:txBody>
          </p:sp>
          <p:sp>
            <p:nvSpPr>
              <p:cNvPr id="22986" name="Rectangle 178"/>
              <p:cNvSpPr>
                <a:spLocks noChangeArrowheads="1"/>
              </p:cNvSpPr>
              <p:nvPr/>
            </p:nvSpPr>
            <p:spPr bwMode="auto">
              <a:xfrm>
                <a:off x="3080" y="2768"/>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987" name="Freeform 179"/>
              <p:cNvSpPr>
                <a:spLocks noEditPoints="1"/>
              </p:cNvSpPr>
              <p:nvPr/>
            </p:nvSpPr>
            <p:spPr bwMode="auto">
              <a:xfrm>
                <a:off x="3226" y="2786"/>
                <a:ext cx="36" cy="62"/>
              </a:xfrm>
              <a:custGeom>
                <a:avLst/>
                <a:gdLst>
                  <a:gd name="T0" fmla="*/ 0 w 36"/>
                  <a:gd name="T1" fmla="*/ 32 h 62"/>
                  <a:gd name="T2" fmla="*/ 2 w 36"/>
                  <a:gd name="T3" fmla="*/ 22 h 62"/>
                  <a:gd name="T4" fmla="*/ 4 w 36"/>
                  <a:gd name="T5" fmla="*/ 14 h 62"/>
                  <a:gd name="T6" fmla="*/ 6 w 36"/>
                  <a:gd name="T7" fmla="*/ 8 h 62"/>
                  <a:gd name="T8" fmla="*/ 12 w 36"/>
                  <a:gd name="T9" fmla="*/ 4 h 62"/>
                  <a:gd name="T10" fmla="*/ 14 w 36"/>
                  <a:gd name="T11" fmla="*/ 2 h 62"/>
                  <a:gd name="T12" fmla="*/ 18 w 36"/>
                  <a:gd name="T13" fmla="*/ 0 h 62"/>
                  <a:gd name="T14" fmla="*/ 24 w 36"/>
                  <a:gd name="T15" fmla="*/ 2 h 62"/>
                  <a:gd name="T16" fmla="*/ 26 w 36"/>
                  <a:gd name="T17" fmla="*/ 4 h 62"/>
                  <a:gd name="T18" fmla="*/ 30 w 36"/>
                  <a:gd name="T19" fmla="*/ 8 h 62"/>
                  <a:gd name="T20" fmla="*/ 34 w 36"/>
                  <a:gd name="T21" fmla="*/ 14 h 62"/>
                  <a:gd name="T22" fmla="*/ 36 w 36"/>
                  <a:gd name="T23" fmla="*/ 22 h 62"/>
                  <a:gd name="T24" fmla="*/ 36 w 36"/>
                  <a:gd name="T25" fmla="*/ 30 h 62"/>
                  <a:gd name="T26" fmla="*/ 36 w 36"/>
                  <a:gd name="T27" fmla="*/ 40 h 62"/>
                  <a:gd name="T28" fmla="*/ 34 w 36"/>
                  <a:gd name="T29" fmla="*/ 48 h 62"/>
                  <a:gd name="T30" fmla="*/ 30 w 36"/>
                  <a:gd name="T31" fmla="*/ 54 h 62"/>
                  <a:gd name="T32" fmla="*/ 26 w 36"/>
                  <a:gd name="T33" fmla="*/ 58 h 62"/>
                  <a:gd name="T34" fmla="*/ 22 w 36"/>
                  <a:gd name="T35" fmla="*/ 60 h 62"/>
                  <a:gd name="T36" fmla="*/ 18 w 36"/>
                  <a:gd name="T37" fmla="*/ 62 h 62"/>
                  <a:gd name="T38" fmla="*/ 14 w 36"/>
                  <a:gd name="T39" fmla="*/ 60 h 62"/>
                  <a:gd name="T40" fmla="*/ 8 w 36"/>
                  <a:gd name="T41" fmla="*/ 56 h 62"/>
                  <a:gd name="T42" fmla="*/ 4 w 36"/>
                  <a:gd name="T43" fmla="*/ 52 h 62"/>
                  <a:gd name="T44" fmla="*/ 2 w 36"/>
                  <a:gd name="T45" fmla="*/ 42 h 62"/>
                  <a:gd name="T46" fmla="*/ 0 w 36"/>
                  <a:gd name="T47" fmla="*/ 32 h 62"/>
                  <a:gd name="T48" fmla="*/ 8 w 36"/>
                  <a:gd name="T49" fmla="*/ 32 h 62"/>
                  <a:gd name="T50" fmla="*/ 10 w 36"/>
                  <a:gd name="T51" fmla="*/ 44 h 62"/>
                  <a:gd name="T52" fmla="*/ 12 w 36"/>
                  <a:gd name="T53" fmla="*/ 52 h 62"/>
                  <a:gd name="T54" fmla="*/ 14 w 36"/>
                  <a:gd name="T55" fmla="*/ 56 h 62"/>
                  <a:gd name="T56" fmla="*/ 16 w 36"/>
                  <a:gd name="T57" fmla="*/ 58 h 62"/>
                  <a:gd name="T58" fmla="*/ 18 w 36"/>
                  <a:gd name="T59" fmla="*/ 58 h 62"/>
                  <a:gd name="T60" fmla="*/ 20 w 36"/>
                  <a:gd name="T61" fmla="*/ 58 h 62"/>
                  <a:gd name="T62" fmla="*/ 24 w 36"/>
                  <a:gd name="T63" fmla="*/ 56 h 62"/>
                  <a:gd name="T64" fmla="*/ 26 w 36"/>
                  <a:gd name="T65" fmla="*/ 54 h 62"/>
                  <a:gd name="T66" fmla="*/ 26 w 36"/>
                  <a:gd name="T67" fmla="*/ 50 h 62"/>
                  <a:gd name="T68" fmla="*/ 28 w 36"/>
                  <a:gd name="T69" fmla="*/ 40 h 62"/>
                  <a:gd name="T70" fmla="*/ 28 w 36"/>
                  <a:gd name="T71" fmla="*/ 28 h 62"/>
                  <a:gd name="T72" fmla="*/ 28 w 36"/>
                  <a:gd name="T73" fmla="*/ 20 h 62"/>
                  <a:gd name="T74" fmla="*/ 26 w 36"/>
                  <a:gd name="T75" fmla="*/ 12 h 62"/>
                  <a:gd name="T76" fmla="*/ 26 w 36"/>
                  <a:gd name="T77" fmla="*/ 8 h 62"/>
                  <a:gd name="T78" fmla="*/ 22 w 36"/>
                  <a:gd name="T79" fmla="*/ 6 h 62"/>
                  <a:gd name="T80" fmla="*/ 22 w 36"/>
                  <a:gd name="T81" fmla="*/ 4 h 62"/>
                  <a:gd name="T82" fmla="*/ 18 w 36"/>
                  <a:gd name="T83" fmla="*/ 4 h 62"/>
                  <a:gd name="T84" fmla="*/ 16 w 36"/>
                  <a:gd name="T85" fmla="*/ 4 h 62"/>
                  <a:gd name="T86" fmla="*/ 14 w 36"/>
                  <a:gd name="T87" fmla="*/ 6 h 62"/>
                  <a:gd name="T88" fmla="*/ 12 w 36"/>
                  <a:gd name="T89" fmla="*/ 10 h 62"/>
                  <a:gd name="T90" fmla="*/ 10 w 36"/>
                  <a:gd name="T91" fmla="*/ 18 h 62"/>
                  <a:gd name="T92" fmla="*/ 8 w 36"/>
                  <a:gd name="T93" fmla="*/ 26 h 62"/>
                  <a:gd name="T94" fmla="*/ 8 w 36"/>
                  <a:gd name="T95" fmla="*/ 32 h 6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2"/>
                  <a:gd name="T146" fmla="*/ 36 w 36"/>
                  <a:gd name="T147" fmla="*/ 62 h 6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2">
                    <a:moveTo>
                      <a:pt x="0" y="32"/>
                    </a:moveTo>
                    <a:lnTo>
                      <a:pt x="2" y="22"/>
                    </a:lnTo>
                    <a:lnTo>
                      <a:pt x="4" y="14"/>
                    </a:lnTo>
                    <a:lnTo>
                      <a:pt x="6" y="8"/>
                    </a:lnTo>
                    <a:lnTo>
                      <a:pt x="12" y="4"/>
                    </a:lnTo>
                    <a:lnTo>
                      <a:pt x="14" y="2"/>
                    </a:lnTo>
                    <a:lnTo>
                      <a:pt x="18" y="0"/>
                    </a:lnTo>
                    <a:lnTo>
                      <a:pt x="24" y="2"/>
                    </a:lnTo>
                    <a:lnTo>
                      <a:pt x="26" y="4"/>
                    </a:lnTo>
                    <a:lnTo>
                      <a:pt x="30" y="8"/>
                    </a:lnTo>
                    <a:lnTo>
                      <a:pt x="34" y="14"/>
                    </a:lnTo>
                    <a:lnTo>
                      <a:pt x="36" y="22"/>
                    </a:lnTo>
                    <a:lnTo>
                      <a:pt x="36" y="30"/>
                    </a:lnTo>
                    <a:lnTo>
                      <a:pt x="36" y="40"/>
                    </a:lnTo>
                    <a:lnTo>
                      <a:pt x="34" y="48"/>
                    </a:lnTo>
                    <a:lnTo>
                      <a:pt x="30" y="54"/>
                    </a:lnTo>
                    <a:lnTo>
                      <a:pt x="26" y="58"/>
                    </a:lnTo>
                    <a:lnTo>
                      <a:pt x="22" y="60"/>
                    </a:lnTo>
                    <a:lnTo>
                      <a:pt x="18" y="62"/>
                    </a:lnTo>
                    <a:lnTo>
                      <a:pt x="14" y="60"/>
                    </a:lnTo>
                    <a:lnTo>
                      <a:pt x="8" y="56"/>
                    </a:lnTo>
                    <a:lnTo>
                      <a:pt x="4" y="52"/>
                    </a:lnTo>
                    <a:lnTo>
                      <a:pt x="2" y="42"/>
                    </a:lnTo>
                    <a:lnTo>
                      <a:pt x="0" y="32"/>
                    </a:lnTo>
                    <a:close/>
                    <a:moveTo>
                      <a:pt x="8" y="32"/>
                    </a:moveTo>
                    <a:lnTo>
                      <a:pt x="10" y="44"/>
                    </a:lnTo>
                    <a:lnTo>
                      <a:pt x="12" y="52"/>
                    </a:lnTo>
                    <a:lnTo>
                      <a:pt x="14" y="56"/>
                    </a:lnTo>
                    <a:lnTo>
                      <a:pt x="16" y="58"/>
                    </a:lnTo>
                    <a:lnTo>
                      <a:pt x="18" y="58"/>
                    </a:lnTo>
                    <a:lnTo>
                      <a:pt x="20" y="58"/>
                    </a:lnTo>
                    <a:lnTo>
                      <a:pt x="24" y="56"/>
                    </a:lnTo>
                    <a:lnTo>
                      <a:pt x="26" y="54"/>
                    </a:lnTo>
                    <a:lnTo>
                      <a:pt x="26" y="50"/>
                    </a:lnTo>
                    <a:lnTo>
                      <a:pt x="28" y="40"/>
                    </a:lnTo>
                    <a:lnTo>
                      <a:pt x="28" y="28"/>
                    </a:lnTo>
                    <a:lnTo>
                      <a:pt x="28" y="20"/>
                    </a:lnTo>
                    <a:lnTo>
                      <a:pt x="26" y="12"/>
                    </a:lnTo>
                    <a:lnTo>
                      <a:pt x="26" y="8"/>
                    </a:lnTo>
                    <a:lnTo>
                      <a:pt x="22" y="6"/>
                    </a:lnTo>
                    <a:lnTo>
                      <a:pt x="22" y="4"/>
                    </a:lnTo>
                    <a:lnTo>
                      <a:pt x="18" y="4"/>
                    </a:lnTo>
                    <a:lnTo>
                      <a:pt x="16" y="4"/>
                    </a:lnTo>
                    <a:lnTo>
                      <a:pt x="14" y="6"/>
                    </a:lnTo>
                    <a:lnTo>
                      <a:pt x="12" y="10"/>
                    </a:lnTo>
                    <a:lnTo>
                      <a:pt x="10" y="18"/>
                    </a:lnTo>
                    <a:lnTo>
                      <a:pt x="8" y="26"/>
                    </a:lnTo>
                    <a:lnTo>
                      <a:pt x="8" y="32"/>
                    </a:lnTo>
                    <a:close/>
                  </a:path>
                </a:pathLst>
              </a:custGeom>
              <a:solidFill>
                <a:srgbClr val="000000"/>
              </a:solidFill>
              <a:ln w="0">
                <a:solidFill>
                  <a:srgbClr val="000000"/>
                </a:solidFill>
                <a:round/>
                <a:headEnd/>
                <a:tailEnd/>
              </a:ln>
            </p:spPr>
            <p:txBody>
              <a:bodyPr/>
              <a:lstStyle/>
              <a:p>
                <a:endParaRPr lang="en-CA"/>
              </a:p>
            </p:txBody>
          </p:sp>
          <p:sp>
            <p:nvSpPr>
              <p:cNvPr id="22988" name="Rectangle 180"/>
              <p:cNvSpPr>
                <a:spLocks noChangeArrowheads="1"/>
              </p:cNvSpPr>
              <p:nvPr/>
            </p:nvSpPr>
            <p:spPr bwMode="auto">
              <a:xfrm>
                <a:off x="3528" y="2768"/>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989" name="Freeform 181"/>
              <p:cNvSpPr>
                <a:spLocks noEditPoints="1"/>
              </p:cNvSpPr>
              <p:nvPr/>
            </p:nvSpPr>
            <p:spPr bwMode="auto">
              <a:xfrm>
                <a:off x="3670" y="2786"/>
                <a:ext cx="38" cy="62"/>
              </a:xfrm>
              <a:custGeom>
                <a:avLst/>
                <a:gdLst>
                  <a:gd name="T0" fmla="*/ 0 w 38"/>
                  <a:gd name="T1" fmla="*/ 32 h 62"/>
                  <a:gd name="T2" fmla="*/ 2 w 38"/>
                  <a:gd name="T3" fmla="*/ 22 h 62"/>
                  <a:gd name="T4" fmla="*/ 4 w 38"/>
                  <a:gd name="T5" fmla="*/ 14 h 62"/>
                  <a:gd name="T6" fmla="*/ 6 w 38"/>
                  <a:gd name="T7" fmla="*/ 8 h 62"/>
                  <a:gd name="T8" fmla="*/ 12 w 38"/>
                  <a:gd name="T9" fmla="*/ 4 h 62"/>
                  <a:gd name="T10" fmla="*/ 16 w 38"/>
                  <a:gd name="T11" fmla="*/ 2 h 62"/>
                  <a:gd name="T12" fmla="*/ 18 w 38"/>
                  <a:gd name="T13" fmla="*/ 0 h 62"/>
                  <a:gd name="T14" fmla="*/ 24 w 38"/>
                  <a:gd name="T15" fmla="*/ 2 h 62"/>
                  <a:gd name="T16" fmla="*/ 28 w 38"/>
                  <a:gd name="T17" fmla="*/ 4 h 62"/>
                  <a:gd name="T18" fmla="*/ 30 w 38"/>
                  <a:gd name="T19" fmla="*/ 8 h 62"/>
                  <a:gd name="T20" fmla="*/ 34 w 38"/>
                  <a:gd name="T21" fmla="*/ 14 h 62"/>
                  <a:gd name="T22" fmla="*/ 36 w 38"/>
                  <a:gd name="T23" fmla="*/ 22 h 62"/>
                  <a:gd name="T24" fmla="*/ 38 w 38"/>
                  <a:gd name="T25" fmla="*/ 30 h 62"/>
                  <a:gd name="T26" fmla="*/ 36 w 38"/>
                  <a:gd name="T27" fmla="*/ 40 h 62"/>
                  <a:gd name="T28" fmla="*/ 34 w 38"/>
                  <a:gd name="T29" fmla="*/ 48 h 62"/>
                  <a:gd name="T30" fmla="*/ 32 w 38"/>
                  <a:gd name="T31" fmla="*/ 54 h 62"/>
                  <a:gd name="T32" fmla="*/ 28 w 38"/>
                  <a:gd name="T33" fmla="*/ 58 h 62"/>
                  <a:gd name="T34" fmla="*/ 22 w 38"/>
                  <a:gd name="T35" fmla="*/ 60 h 62"/>
                  <a:gd name="T36" fmla="*/ 18 w 38"/>
                  <a:gd name="T37" fmla="*/ 62 h 62"/>
                  <a:gd name="T38" fmla="*/ 14 w 38"/>
                  <a:gd name="T39" fmla="*/ 60 h 62"/>
                  <a:gd name="T40" fmla="*/ 8 w 38"/>
                  <a:gd name="T41" fmla="*/ 56 h 62"/>
                  <a:gd name="T42" fmla="*/ 6 w 38"/>
                  <a:gd name="T43" fmla="*/ 52 h 62"/>
                  <a:gd name="T44" fmla="*/ 2 w 38"/>
                  <a:gd name="T45" fmla="*/ 42 h 62"/>
                  <a:gd name="T46" fmla="*/ 0 w 38"/>
                  <a:gd name="T47" fmla="*/ 32 h 62"/>
                  <a:gd name="T48" fmla="*/ 8 w 38"/>
                  <a:gd name="T49" fmla="*/ 32 h 62"/>
                  <a:gd name="T50" fmla="*/ 10 w 38"/>
                  <a:gd name="T51" fmla="*/ 44 h 62"/>
                  <a:gd name="T52" fmla="*/ 12 w 38"/>
                  <a:gd name="T53" fmla="*/ 52 h 62"/>
                  <a:gd name="T54" fmla="*/ 14 w 38"/>
                  <a:gd name="T55" fmla="*/ 56 h 62"/>
                  <a:gd name="T56" fmla="*/ 16 w 38"/>
                  <a:gd name="T57" fmla="*/ 58 h 62"/>
                  <a:gd name="T58" fmla="*/ 18 w 38"/>
                  <a:gd name="T59" fmla="*/ 58 h 62"/>
                  <a:gd name="T60" fmla="*/ 20 w 38"/>
                  <a:gd name="T61" fmla="*/ 58 h 62"/>
                  <a:gd name="T62" fmla="*/ 24 w 38"/>
                  <a:gd name="T63" fmla="*/ 56 h 62"/>
                  <a:gd name="T64" fmla="*/ 26 w 38"/>
                  <a:gd name="T65" fmla="*/ 54 h 62"/>
                  <a:gd name="T66" fmla="*/ 26 w 38"/>
                  <a:gd name="T67" fmla="*/ 50 h 62"/>
                  <a:gd name="T68" fmla="*/ 28 w 38"/>
                  <a:gd name="T69" fmla="*/ 40 h 62"/>
                  <a:gd name="T70" fmla="*/ 28 w 38"/>
                  <a:gd name="T71" fmla="*/ 28 h 62"/>
                  <a:gd name="T72" fmla="*/ 28 w 38"/>
                  <a:gd name="T73" fmla="*/ 20 h 62"/>
                  <a:gd name="T74" fmla="*/ 26 w 38"/>
                  <a:gd name="T75" fmla="*/ 12 h 62"/>
                  <a:gd name="T76" fmla="*/ 26 w 38"/>
                  <a:gd name="T77" fmla="*/ 8 h 62"/>
                  <a:gd name="T78" fmla="*/ 24 w 38"/>
                  <a:gd name="T79" fmla="*/ 6 h 62"/>
                  <a:gd name="T80" fmla="*/ 22 w 38"/>
                  <a:gd name="T81" fmla="*/ 4 h 62"/>
                  <a:gd name="T82" fmla="*/ 18 w 38"/>
                  <a:gd name="T83" fmla="*/ 4 h 62"/>
                  <a:gd name="T84" fmla="*/ 16 w 38"/>
                  <a:gd name="T85" fmla="*/ 4 h 62"/>
                  <a:gd name="T86" fmla="*/ 14 w 38"/>
                  <a:gd name="T87" fmla="*/ 6 h 62"/>
                  <a:gd name="T88" fmla="*/ 12 w 38"/>
                  <a:gd name="T89" fmla="*/ 10 h 62"/>
                  <a:gd name="T90" fmla="*/ 10 w 38"/>
                  <a:gd name="T91" fmla="*/ 18 h 62"/>
                  <a:gd name="T92" fmla="*/ 10 w 38"/>
                  <a:gd name="T93" fmla="*/ 26 h 62"/>
                  <a:gd name="T94" fmla="*/ 8 w 38"/>
                  <a:gd name="T95" fmla="*/ 32 h 6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8"/>
                  <a:gd name="T145" fmla="*/ 0 h 62"/>
                  <a:gd name="T146" fmla="*/ 38 w 38"/>
                  <a:gd name="T147" fmla="*/ 62 h 6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8" h="62">
                    <a:moveTo>
                      <a:pt x="0" y="32"/>
                    </a:moveTo>
                    <a:lnTo>
                      <a:pt x="2" y="22"/>
                    </a:lnTo>
                    <a:lnTo>
                      <a:pt x="4" y="14"/>
                    </a:lnTo>
                    <a:lnTo>
                      <a:pt x="6" y="8"/>
                    </a:lnTo>
                    <a:lnTo>
                      <a:pt x="12" y="4"/>
                    </a:lnTo>
                    <a:lnTo>
                      <a:pt x="16" y="2"/>
                    </a:lnTo>
                    <a:lnTo>
                      <a:pt x="18" y="0"/>
                    </a:lnTo>
                    <a:lnTo>
                      <a:pt x="24" y="2"/>
                    </a:lnTo>
                    <a:lnTo>
                      <a:pt x="28" y="4"/>
                    </a:lnTo>
                    <a:lnTo>
                      <a:pt x="30" y="8"/>
                    </a:lnTo>
                    <a:lnTo>
                      <a:pt x="34" y="14"/>
                    </a:lnTo>
                    <a:lnTo>
                      <a:pt x="36" y="22"/>
                    </a:lnTo>
                    <a:lnTo>
                      <a:pt x="38" y="30"/>
                    </a:lnTo>
                    <a:lnTo>
                      <a:pt x="36" y="40"/>
                    </a:lnTo>
                    <a:lnTo>
                      <a:pt x="34" y="48"/>
                    </a:lnTo>
                    <a:lnTo>
                      <a:pt x="32" y="54"/>
                    </a:lnTo>
                    <a:lnTo>
                      <a:pt x="28" y="58"/>
                    </a:lnTo>
                    <a:lnTo>
                      <a:pt x="22" y="60"/>
                    </a:lnTo>
                    <a:lnTo>
                      <a:pt x="18" y="62"/>
                    </a:lnTo>
                    <a:lnTo>
                      <a:pt x="14" y="60"/>
                    </a:lnTo>
                    <a:lnTo>
                      <a:pt x="8" y="56"/>
                    </a:lnTo>
                    <a:lnTo>
                      <a:pt x="6" y="52"/>
                    </a:lnTo>
                    <a:lnTo>
                      <a:pt x="2" y="42"/>
                    </a:lnTo>
                    <a:lnTo>
                      <a:pt x="0" y="32"/>
                    </a:lnTo>
                    <a:close/>
                    <a:moveTo>
                      <a:pt x="8" y="32"/>
                    </a:moveTo>
                    <a:lnTo>
                      <a:pt x="10" y="44"/>
                    </a:lnTo>
                    <a:lnTo>
                      <a:pt x="12" y="52"/>
                    </a:lnTo>
                    <a:lnTo>
                      <a:pt x="14" y="56"/>
                    </a:lnTo>
                    <a:lnTo>
                      <a:pt x="16" y="58"/>
                    </a:lnTo>
                    <a:lnTo>
                      <a:pt x="18" y="58"/>
                    </a:lnTo>
                    <a:lnTo>
                      <a:pt x="20" y="58"/>
                    </a:lnTo>
                    <a:lnTo>
                      <a:pt x="24" y="56"/>
                    </a:lnTo>
                    <a:lnTo>
                      <a:pt x="26" y="54"/>
                    </a:lnTo>
                    <a:lnTo>
                      <a:pt x="26" y="50"/>
                    </a:lnTo>
                    <a:lnTo>
                      <a:pt x="28" y="40"/>
                    </a:lnTo>
                    <a:lnTo>
                      <a:pt x="28" y="28"/>
                    </a:lnTo>
                    <a:lnTo>
                      <a:pt x="28" y="20"/>
                    </a:lnTo>
                    <a:lnTo>
                      <a:pt x="26" y="12"/>
                    </a:lnTo>
                    <a:lnTo>
                      <a:pt x="26" y="8"/>
                    </a:lnTo>
                    <a:lnTo>
                      <a:pt x="24" y="6"/>
                    </a:lnTo>
                    <a:lnTo>
                      <a:pt x="22" y="4"/>
                    </a:lnTo>
                    <a:lnTo>
                      <a:pt x="18" y="4"/>
                    </a:lnTo>
                    <a:lnTo>
                      <a:pt x="16" y="4"/>
                    </a:lnTo>
                    <a:lnTo>
                      <a:pt x="14" y="6"/>
                    </a:lnTo>
                    <a:lnTo>
                      <a:pt x="12" y="10"/>
                    </a:lnTo>
                    <a:lnTo>
                      <a:pt x="10" y="18"/>
                    </a:lnTo>
                    <a:lnTo>
                      <a:pt x="10" y="26"/>
                    </a:lnTo>
                    <a:lnTo>
                      <a:pt x="8" y="32"/>
                    </a:lnTo>
                    <a:close/>
                  </a:path>
                </a:pathLst>
              </a:custGeom>
              <a:solidFill>
                <a:srgbClr val="000000"/>
              </a:solidFill>
              <a:ln w="0">
                <a:solidFill>
                  <a:srgbClr val="000000"/>
                </a:solidFill>
                <a:round/>
                <a:headEnd/>
                <a:tailEnd/>
              </a:ln>
            </p:spPr>
            <p:txBody>
              <a:bodyPr/>
              <a:lstStyle/>
              <a:p>
                <a:endParaRPr lang="en-CA"/>
              </a:p>
            </p:txBody>
          </p:sp>
          <p:sp>
            <p:nvSpPr>
              <p:cNvPr id="22990" name="Rectangle 182"/>
              <p:cNvSpPr>
                <a:spLocks noChangeArrowheads="1"/>
              </p:cNvSpPr>
              <p:nvPr/>
            </p:nvSpPr>
            <p:spPr bwMode="auto">
              <a:xfrm>
                <a:off x="3848" y="2768"/>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991" name="Freeform 183"/>
              <p:cNvSpPr>
                <a:spLocks noEditPoints="1"/>
              </p:cNvSpPr>
              <p:nvPr/>
            </p:nvSpPr>
            <p:spPr bwMode="auto">
              <a:xfrm>
                <a:off x="3994" y="2786"/>
                <a:ext cx="36" cy="62"/>
              </a:xfrm>
              <a:custGeom>
                <a:avLst/>
                <a:gdLst>
                  <a:gd name="T0" fmla="*/ 0 w 36"/>
                  <a:gd name="T1" fmla="*/ 32 h 62"/>
                  <a:gd name="T2" fmla="*/ 0 w 36"/>
                  <a:gd name="T3" fmla="*/ 22 h 62"/>
                  <a:gd name="T4" fmla="*/ 2 w 36"/>
                  <a:gd name="T5" fmla="*/ 14 h 62"/>
                  <a:gd name="T6" fmla="*/ 6 w 36"/>
                  <a:gd name="T7" fmla="*/ 8 h 62"/>
                  <a:gd name="T8" fmla="*/ 10 w 36"/>
                  <a:gd name="T9" fmla="*/ 4 h 62"/>
                  <a:gd name="T10" fmla="*/ 14 w 36"/>
                  <a:gd name="T11" fmla="*/ 2 h 62"/>
                  <a:gd name="T12" fmla="*/ 18 w 36"/>
                  <a:gd name="T13" fmla="*/ 0 h 62"/>
                  <a:gd name="T14" fmla="*/ 22 w 36"/>
                  <a:gd name="T15" fmla="*/ 2 h 62"/>
                  <a:gd name="T16" fmla="*/ 26 w 36"/>
                  <a:gd name="T17" fmla="*/ 4 h 62"/>
                  <a:gd name="T18" fmla="*/ 30 w 36"/>
                  <a:gd name="T19" fmla="*/ 8 h 62"/>
                  <a:gd name="T20" fmla="*/ 34 w 36"/>
                  <a:gd name="T21" fmla="*/ 14 h 62"/>
                  <a:gd name="T22" fmla="*/ 36 w 36"/>
                  <a:gd name="T23" fmla="*/ 22 h 62"/>
                  <a:gd name="T24" fmla="*/ 36 w 36"/>
                  <a:gd name="T25" fmla="*/ 30 h 62"/>
                  <a:gd name="T26" fmla="*/ 36 w 36"/>
                  <a:gd name="T27" fmla="*/ 40 h 62"/>
                  <a:gd name="T28" fmla="*/ 34 w 36"/>
                  <a:gd name="T29" fmla="*/ 48 h 62"/>
                  <a:gd name="T30" fmla="*/ 30 w 36"/>
                  <a:gd name="T31" fmla="*/ 54 h 62"/>
                  <a:gd name="T32" fmla="*/ 26 w 36"/>
                  <a:gd name="T33" fmla="*/ 58 h 62"/>
                  <a:gd name="T34" fmla="*/ 22 w 36"/>
                  <a:gd name="T35" fmla="*/ 60 h 62"/>
                  <a:gd name="T36" fmla="*/ 18 w 36"/>
                  <a:gd name="T37" fmla="*/ 62 h 62"/>
                  <a:gd name="T38" fmla="*/ 12 w 36"/>
                  <a:gd name="T39" fmla="*/ 60 h 62"/>
                  <a:gd name="T40" fmla="*/ 8 w 36"/>
                  <a:gd name="T41" fmla="*/ 56 h 62"/>
                  <a:gd name="T42" fmla="*/ 4 w 36"/>
                  <a:gd name="T43" fmla="*/ 52 h 62"/>
                  <a:gd name="T44" fmla="*/ 0 w 36"/>
                  <a:gd name="T45" fmla="*/ 42 h 62"/>
                  <a:gd name="T46" fmla="*/ 0 w 36"/>
                  <a:gd name="T47" fmla="*/ 32 h 62"/>
                  <a:gd name="T48" fmla="*/ 8 w 36"/>
                  <a:gd name="T49" fmla="*/ 32 h 62"/>
                  <a:gd name="T50" fmla="*/ 8 w 36"/>
                  <a:gd name="T51" fmla="*/ 44 h 62"/>
                  <a:gd name="T52" fmla="*/ 10 w 36"/>
                  <a:gd name="T53" fmla="*/ 52 h 62"/>
                  <a:gd name="T54" fmla="*/ 12 w 36"/>
                  <a:gd name="T55" fmla="*/ 56 h 62"/>
                  <a:gd name="T56" fmla="*/ 14 w 36"/>
                  <a:gd name="T57" fmla="*/ 58 h 62"/>
                  <a:gd name="T58" fmla="*/ 18 w 36"/>
                  <a:gd name="T59" fmla="*/ 58 h 62"/>
                  <a:gd name="T60" fmla="*/ 20 w 36"/>
                  <a:gd name="T61" fmla="*/ 58 h 62"/>
                  <a:gd name="T62" fmla="*/ 22 w 36"/>
                  <a:gd name="T63" fmla="*/ 56 h 62"/>
                  <a:gd name="T64" fmla="*/ 24 w 36"/>
                  <a:gd name="T65" fmla="*/ 54 h 62"/>
                  <a:gd name="T66" fmla="*/ 26 w 36"/>
                  <a:gd name="T67" fmla="*/ 50 h 62"/>
                  <a:gd name="T68" fmla="*/ 28 w 36"/>
                  <a:gd name="T69" fmla="*/ 40 h 62"/>
                  <a:gd name="T70" fmla="*/ 28 w 36"/>
                  <a:gd name="T71" fmla="*/ 28 h 62"/>
                  <a:gd name="T72" fmla="*/ 28 w 36"/>
                  <a:gd name="T73" fmla="*/ 20 h 62"/>
                  <a:gd name="T74" fmla="*/ 26 w 36"/>
                  <a:gd name="T75" fmla="*/ 12 h 62"/>
                  <a:gd name="T76" fmla="*/ 24 w 36"/>
                  <a:gd name="T77" fmla="*/ 8 h 62"/>
                  <a:gd name="T78" fmla="*/ 22 w 36"/>
                  <a:gd name="T79" fmla="*/ 6 h 62"/>
                  <a:gd name="T80" fmla="*/ 20 w 36"/>
                  <a:gd name="T81" fmla="*/ 4 h 62"/>
                  <a:gd name="T82" fmla="*/ 18 w 36"/>
                  <a:gd name="T83" fmla="*/ 4 h 62"/>
                  <a:gd name="T84" fmla="*/ 16 w 36"/>
                  <a:gd name="T85" fmla="*/ 4 h 62"/>
                  <a:gd name="T86" fmla="*/ 14 w 36"/>
                  <a:gd name="T87" fmla="*/ 6 h 62"/>
                  <a:gd name="T88" fmla="*/ 10 w 36"/>
                  <a:gd name="T89" fmla="*/ 10 h 62"/>
                  <a:gd name="T90" fmla="*/ 10 w 36"/>
                  <a:gd name="T91" fmla="*/ 18 h 62"/>
                  <a:gd name="T92" fmla="*/ 8 w 36"/>
                  <a:gd name="T93" fmla="*/ 26 h 62"/>
                  <a:gd name="T94" fmla="*/ 8 w 36"/>
                  <a:gd name="T95" fmla="*/ 32 h 6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2"/>
                  <a:gd name="T146" fmla="*/ 36 w 36"/>
                  <a:gd name="T147" fmla="*/ 62 h 6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2">
                    <a:moveTo>
                      <a:pt x="0" y="32"/>
                    </a:moveTo>
                    <a:lnTo>
                      <a:pt x="0" y="22"/>
                    </a:lnTo>
                    <a:lnTo>
                      <a:pt x="2" y="14"/>
                    </a:lnTo>
                    <a:lnTo>
                      <a:pt x="6" y="8"/>
                    </a:lnTo>
                    <a:lnTo>
                      <a:pt x="10" y="4"/>
                    </a:lnTo>
                    <a:lnTo>
                      <a:pt x="14" y="2"/>
                    </a:lnTo>
                    <a:lnTo>
                      <a:pt x="18" y="0"/>
                    </a:lnTo>
                    <a:lnTo>
                      <a:pt x="22" y="2"/>
                    </a:lnTo>
                    <a:lnTo>
                      <a:pt x="26" y="4"/>
                    </a:lnTo>
                    <a:lnTo>
                      <a:pt x="30" y="8"/>
                    </a:lnTo>
                    <a:lnTo>
                      <a:pt x="34" y="14"/>
                    </a:lnTo>
                    <a:lnTo>
                      <a:pt x="36" y="22"/>
                    </a:lnTo>
                    <a:lnTo>
                      <a:pt x="36" y="30"/>
                    </a:lnTo>
                    <a:lnTo>
                      <a:pt x="36" y="40"/>
                    </a:lnTo>
                    <a:lnTo>
                      <a:pt x="34" y="48"/>
                    </a:lnTo>
                    <a:lnTo>
                      <a:pt x="30" y="54"/>
                    </a:lnTo>
                    <a:lnTo>
                      <a:pt x="26" y="58"/>
                    </a:lnTo>
                    <a:lnTo>
                      <a:pt x="22" y="60"/>
                    </a:lnTo>
                    <a:lnTo>
                      <a:pt x="18" y="62"/>
                    </a:lnTo>
                    <a:lnTo>
                      <a:pt x="12" y="60"/>
                    </a:lnTo>
                    <a:lnTo>
                      <a:pt x="8" y="56"/>
                    </a:lnTo>
                    <a:lnTo>
                      <a:pt x="4" y="52"/>
                    </a:lnTo>
                    <a:lnTo>
                      <a:pt x="0" y="42"/>
                    </a:lnTo>
                    <a:lnTo>
                      <a:pt x="0" y="32"/>
                    </a:lnTo>
                    <a:close/>
                    <a:moveTo>
                      <a:pt x="8" y="32"/>
                    </a:moveTo>
                    <a:lnTo>
                      <a:pt x="8" y="44"/>
                    </a:lnTo>
                    <a:lnTo>
                      <a:pt x="10" y="52"/>
                    </a:lnTo>
                    <a:lnTo>
                      <a:pt x="12" y="56"/>
                    </a:lnTo>
                    <a:lnTo>
                      <a:pt x="14" y="58"/>
                    </a:lnTo>
                    <a:lnTo>
                      <a:pt x="18" y="58"/>
                    </a:lnTo>
                    <a:lnTo>
                      <a:pt x="20" y="58"/>
                    </a:lnTo>
                    <a:lnTo>
                      <a:pt x="22" y="56"/>
                    </a:lnTo>
                    <a:lnTo>
                      <a:pt x="24" y="54"/>
                    </a:lnTo>
                    <a:lnTo>
                      <a:pt x="26" y="50"/>
                    </a:lnTo>
                    <a:lnTo>
                      <a:pt x="28" y="40"/>
                    </a:lnTo>
                    <a:lnTo>
                      <a:pt x="28" y="28"/>
                    </a:lnTo>
                    <a:lnTo>
                      <a:pt x="28" y="20"/>
                    </a:lnTo>
                    <a:lnTo>
                      <a:pt x="26" y="12"/>
                    </a:lnTo>
                    <a:lnTo>
                      <a:pt x="24" y="8"/>
                    </a:lnTo>
                    <a:lnTo>
                      <a:pt x="22" y="6"/>
                    </a:lnTo>
                    <a:lnTo>
                      <a:pt x="20" y="4"/>
                    </a:lnTo>
                    <a:lnTo>
                      <a:pt x="18" y="4"/>
                    </a:lnTo>
                    <a:lnTo>
                      <a:pt x="16" y="4"/>
                    </a:lnTo>
                    <a:lnTo>
                      <a:pt x="14" y="6"/>
                    </a:lnTo>
                    <a:lnTo>
                      <a:pt x="10" y="10"/>
                    </a:lnTo>
                    <a:lnTo>
                      <a:pt x="10" y="18"/>
                    </a:lnTo>
                    <a:lnTo>
                      <a:pt x="8" y="26"/>
                    </a:lnTo>
                    <a:lnTo>
                      <a:pt x="8" y="32"/>
                    </a:lnTo>
                    <a:close/>
                  </a:path>
                </a:pathLst>
              </a:custGeom>
              <a:solidFill>
                <a:srgbClr val="000000"/>
              </a:solidFill>
              <a:ln w="0">
                <a:solidFill>
                  <a:srgbClr val="000000"/>
                </a:solidFill>
                <a:round/>
                <a:headEnd/>
                <a:tailEnd/>
              </a:ln>
            </p:spPr>
            <p:txBody>
              <a:bodyPr/>
              <a:lstStyle/>
              <a:p>
                <a:endParaRPr lang="en-CA"/>
              </a:p>
            </p:txBody>
          </p:sp>
          <p:sp>
            <p:nvSpPr>
              <p:cNvPr id="22992" name="Rectangle 184"/>
              <p:cNvSpPr>
                <a:spLocks noChangeArrowheads="1"/>
              </p:cNvSpPr>
              <p:nvPr/>
            </p:nvSpPr>
            <p:spPr bwMode="auto">
              <a:xfrm>
                <a:off x="4200" y="2768"/>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993" name="Rectangle 185"/>
              <p:cNvSpPr>
                <a:spLocks noChangeArrowheads="1"/>
              </p:cNvSpPr>
              <p:nvPr/>
            </p:nvSpPr>
            <p:spPr bwMode="auto">
              <a:xfrm>
                <a:off x="1552" y="2880"/>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994" name="Freeform 186"/>
              <p:cNvSpPr>
                <a:spLocks/>
              </p:cNvSpPr>
              <p:nvPr/>
            </p:nvSpPr>
            <p:spPr bwMode="auto">
              <a:xfrm>
                <a:off x="1586" y="2894"/>
                <a:ext cx="18" cy="60"/>
              </a:xfrm>
              <a:custGeom>
                <a:avLst/>
                <a:gdLst>
                  <a:gd name="T0" fmla="*/ 14 w 18"/>
                  <a:gd name="T1" fmla="*/ 0 h 60"/>
                  <a:gd name="T2" fmla="*/ 14 w 18"/>
                  <a:gd name="T3" fmla="*/ 52 h 60"/>
                  <a:gd name="T4" fmla="*/ 14 w 18"/>
                  <a:gd name="T5" fmla="*/ 56 h 60"/>
                  <a:gd name="T6" fmla="*/ 14 w 18"/>
                  <a:gd name="T7" fmla="*/ 58 h 60"/>
                  <a:gd name="T8" fmla="*/ 14 w 18"/>
                  <a:gd name="T9" fmla="*/ 58 h 60"/>
                  <a:gd name="T10" fmla="*/ 16 w 18"/>
                  <a:gd name="T11" fmla="*/ 60 h 60"/>
                  <a:gd name="T12" fmla="*/ 16 w 18"/>
                  <a:gd name="T13" fmla="*/ 60 h 60"/>
                  <a:gd name="T14" fmla="*/ 18 w 18"/>
                  <a:gd name="T15" fmla="*/ 60 h 60"/>
                  <a:gd name="T16" fmla="*/ 18 w 18"/>
                  <a:gd name="T17" fmla="*/ 60 h 60"/>
                  <a:gd name="T18" fmla="*/ 0 w 18"/>
                  <a:gd name="T19" fmla="*/ 60 h 60"/>
                  <a:gd name="T20" fmla="*/ 0 w 18"/>
                  <a:gd name="T21" fmla="*/ 60 h 60"/>
                  <a:gd name="T22" fmla="*/ 2 w 18"/>
                  <a:gd name="T23" fmla="*/ 60 h 60"/>
                  <a:gd name="T24" fmla="*/ 4 w 18"/>
                  <a:gd name="T25" fmla="*/ 60 h 60"/>
                  <a:gd name="T26" fmla="*/ 6 w 18"/>
                  <a:gd name="T27" fmla="*/ 58 h 60"/>
                  <a:gd name="T28" fmla="*/ 6 w 18"/>
                  <a:gd name="T29" fmla="*/ 58 h 60"/>
                  <a:gd name="T30" fmla="*/ 6 w 18"/>
                  <a:gd name="T31" fmla="*/ 56 h 60"/>
                  <a:gd name="T32" fmla="*/ 6 w 18"/>
                  <a:gd name="T33" fmla="*/ 52 h 60"/>
                  <a:gd name="T34" fmla="*/ 6 w 18"/>
                  <a:gd name="T35" fmla="*/ 16 h 60"/>
                  <a:gd name="T36" fmla="*/ 6 w 18"/>
                  <a:gd name="T37" fmla="*/ 10 h 60"/>
                  <a:gd name="T38" fmla="*/ 6 w 18"/>
                  <a:gd name="T39" fmla="*/ 8 h 60"/>
                  <a:gd name="T40" fmla="*/ 6 w 18"/>
                  <a:gd name="T41" fmla="*/ 6 h 60"/>
                  <a:gd name="T42" fmla="*/ 6 w 18"/>
                  <a:gd name="T43" fmla="*/ 4 h 60"/>
                  <a:gd name="T44" fmla="*/ 4 w 18"/>
                  <a:gd name="T45" fmla="*/ 4 h 60"/>
                  <a:gd name="T46" fmla="*/ 4 w 18"/>
                  <a:gd name="T47" fmla="*/ 4 h 60"/>
                  <a:gd name="T48" fmla="*/ 2 w 18"/>
                  <a:gd name="T49" fmla="*/ 4 h 60"/>
                  <a:gd name="T50" fmla="*/ 2 w 18"/>
                  <a:gd name="T51" fmla="*/ 6 h 60"/>
                  <a:gd name="T52" fmla="*/ 0 w 18"/>
                  <a:gd name="T53" fmla="*/ 4 h 60"/>
                  <a:gd name="T54" fmla="*/ 12 w 18"/>
                  <a:gd name="T55" fmla="*/ 0 h 60"/>
                  <a:gd name="T56" fmla="*/ 14 w 18"/>
                  <a:gd name="T57" fmla="*/ 0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8"/>
                  <a:gd name="T88" fmla="*/ 0 h 60"/>
                  <a:gd name="T89" fmla="*/ 18 w 18"/>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8" h="60">
                    <a:moveTo>
                      <a:pt x="14" y="0"/>
                    </a:moveTo>
                    <a:lnTo>
                      <a:pt x="14" y="52"/>
                    </a:lnTo>
                    <a:lnTo>
                      <a:pt x="14" y="56"/>
                    </a:lnTo>
                    <a:lnTo>
                      <a:pt x="14" y="58"/>
                    </a:lnTo>
                    <a:lnTo>
                      <a:pt x="16" y="60"/>
                    </a:lnTo>
                    <a:lnTo>
                      <a:pt x="18" y="60"/>
                    </a:lnTo>
                    <a:lnTo>
                      <a:pt x="0" y="60"/>
                    </a:lnTo>
                    <a:lnTo>
                      <a:pt x="2" y="60"/>
                    </a:lnTo>
                    <a:lnTo>
                      <a:pt x="4" y="60"/>
                    </a:lnTo>
                    <a:lnTo>
                      <a:pt x="6" y="58"/>
                    </a:lnTo>
                    <a:lnTo>
                      <a:pt x="6" y="56"/>
                    </a:lnTo>
                    <a:lnTo>
                      <a:pt x="6" y="52"/>
                    </a:lnTo>
                    <a:lnTo>
                      <a:pt x="6" y="16"/>
                    </a:lnTo>
                    <a:lnTo>
                      <a:pt x="6" y="10"/>
                    </a:lnTo>
                    <a:lnTo>
                      <a:pt x="6" y="8"/>
                    </a:lnTo>
                    <a:lnTo>
                      <a:pt x="6" y="6"/>
                    </a:lnTo>
                    <a:lnTo>
                      <a:pt x="6" y="4"/>
                    </a:lnTo>
                    <a:lnTo>
                      <a:pt x="4" y="4"/>
                    </a:lnTo>
                    <a:lnTo>
                      <a:pt x="2" y="4"/>
                    </a:lnTo>
                    <a:lnTo>
                      <a:pt x="2" y="6"/>
                    </a:lnTo>
                    <a:lnTo>
                      <a:pt x="0" y="4"/>
                    </a:lnTo>
                    <a:lnTo>
                      <a:pt x="12" y="0"/>
                    </a:lnTo>
                    <a:lnTo>
                      <a:pt x="14" y="0"/>
                    </a:lnTo>
                    <a:close/>
                  </a:path>
                </a:pathLst>
              </a:custGeom>
              <a:solidFill>
                <a:srgbClr val="000000"/>
              </a:solidFill>
              <a:ln w="0">
                <a:solidFill>
                  <a:srgbClr val="000000"/>
                </a:solidFill>
                <a:round/>
                <a:headEnd/>
                <a:tailEnd/>
              </a:ln>
            </p:spPr>
            <p:txBody>
              <a:bodyPr/>
              <a:lstStyle/>
              <a:p>
                <a:endParaRPr lang="en-CA"/>
              </a:p>
            </p:txBody>
          </p:sp>
          <p:sp>
            <p:nvSpPr>
              <p:cNvPr id="22995" name="Freeform 187"/>
              <p:cNvSpPr>
                <a:spLocks/>
              </p:cNvSpPr>
              <p:nvPr/>
            </p:nvSpPr>
            <p:spPr bwMode="auto">
              <a:xfrm>
                <a:off x="1608" y="2916"/>
                <a:ext cx="42" cy="40"/>
              </a:xfrm>
              <a:custGeom>
                <a:avLst/>
                <a:gdLst>
                  <a:gd name="T0" fmla="*/ 38 w 42"/>
                  <a:gd name="T1" fmla="*/ 0 h 40"/>
                  <a:gd name="T2" fmla="*/ 38 w 42"/>
                  <a:gd name="T3" fmla="*/ 24 h 40"/>
                  <a:gd name="T4" fmla="*/ 38 w 42"/>
                  <a:gd name="T5" fmla="*/ 30 h 40"/>
                  <a:gd name="T6" fmla="*/ 38 w 42"/>
                  <a:gd name="T7" fmla="*/ 32 h 40"/>
                  <a:gd name="T8" fmla="*/ 38 w 42"/>
                  <a:gd name="T9" fmla="*/ 34 h 40"/>
                  <a:gd name="T10" fmla="*/ 38 w 42"/>
                  <a:gd name="T11" fmla="*/ 34 h 40"/>
                  <a:gd name="T12" fmla="*/ 38 w 42"/>
                  <a:gd name="T13" fmla="*/ 34 h 40"/>
                  <a:gd name="T14" fmla="*/ 40 w 42"/>
                  <a:gd name="T15" fmla="*/ 34 h 40"/>
                  <a:gd name="T16" fmla="*/ 40 w 42"/>
                  <a:gd name="T17" fmla="*/ 34 h 40"/>
                  <a:gd name="T18" fmla="*/ 42 w 42"/>
                  <a:gd name="T19" fmla="*/ 34 h 40"/>
                  <a:gd name="T20" fmla="*/ 42 w 42"/>
                  <a:gd name="T21" fmla="*/ 36 h 40"/>
                  <a:gd name="T22" fmla="*/ 32 w 42"/>
                  <a:gd name="T23" fmla="*/ 40 h 40"/>
                  <a:gd name="T24" fmla="*/ 30 w 42"/>
                  <a:gd name="T25" fmla="*/ 40 h 40"/>
                  <a:gd name="T26" fmla="*/ 30 w 42"/>
                  <a:gd name="T27" fmla="*/ 32 h 40"/>
                  <a:gd name="T28" fmla="*/ 26 w 42"/>
                  <a:gd name="T29" fmla="*/ 36 h 40"/>
                  <a:gd name="T30" fmla="*/ 22 w 42"/>
                  <a:gd name="T31" fmla="*/ 38 h 40"/>
                  <a:gd name="T32" fmla="*/ 20 w 42"/>
                  <a:gd name="T33" fmla="*/ 40 h 40"/>
                  <a:gd name="T34" fmla="*/ 16 w 42"/>
                  <a:gd name="T35" fmla="*/ 40 h 40"/>
                  <a:gd name="T36" fmla="*/ 14 w 42"/>
                  <a:gd name="T37" fmla="*/ 40 h 40"/>
                  <a:gd name="T38" fmla="*/ 10 w 42"/>
                  <a:gd name="T39" fmla="*/ 38 h 40"/>
                  <a:gd name="T40" fmla="*/ 8 w 42"/>
                  <a:gd name="T41" fmla="*/ 36 h 40"/>
                  <a:gd name="T42" fmla="*/ 8 w 42"/>
                  <a:gd name="T43" fmla="*/ 32 h 40"/>
                  <a:gd name="T44" fmla="*/ 6 w 42"/>
                  <a:gd name="T45" fmla="*/ 30 h 40"/>
                  <a:gd name="T46" fmla="*/ 6 w 42"/>
                  <a:gd name="T47" fmla="*/ 24 h 40"/>
                  <a:gd name="T48" fmla="*/ 6 w 42"/>
                  <a:gd name="T49" fmla="*/ 6 h 40"/>
                  <a:gd name="T50" fmla="*/ 6 w 42"/>
                  <a:gd name="T51" fmla="*/ 4 h 40"/>
                  <a:gd name="T52" fmla="*/ 6 w 42"/>
                  <a:gd name="T53" fmla="*/ 2 h 40"/>
                  <a:gd name="T54" fmla="*/ 4 w 42"/>
                  <a:gd name="T55" fmla="*/ 2 h 40"/>
                  <a:gd name="T56" fmla="*/ 4 w 42"/>
                  <a:gd name="T57" fmla="*/ 0 h 40"/>
                  <a:gd name="T58" fmla="*/ 2 w 42"/>
                  <a:gd name="T59" fmla="*/ 0 h 40"/>
                  <a:gd name="T60" fmla="*/ 0 w 42"/>
                  <a:gd name="T61" fmla="*/ 0 h 40"/>
                  <a:gd name="T62" fmla="*/ 0 w 42"/>
                  <a:gd name="T63" fmla="*/ 0 h 40"/>
                  <a:gd name="T64" fmla="*/ 14 w 42"/>
                  <a:gd name="T65" fmla="*/ 0 h 40"/>
                  <a:gd name="T66" fmla="*/ 14 w 42"/>
                  <a:gd name="T67" fmla="*/ 26 h 40"/>
                  <a:gd name="T68" fmla="*/ 14 w 42"/>
                  <a:gd name="T69" fmla="*/ 30 h 40"/>
                  <a:gd name="T70" fmla="*/ 16 w 42"/>
                  <a:gd name="T71" fmla="*/ 32 h 40"/>
                  <a:gd name="T72" fmla="*/ 18 w 42"/>
                  <a:gd name="T73" fmla="*/ 34 h 40"/>
                  <a:gd name="T74" fmla="*/ 20 w 42"/>
                  <a:gd name="T75" fmla="*/ 34 h 40"/>
                  <a:gd name="T76" fmla="*/ 22 w 42"/>
                  <a:gd name="T77" fmla="*/ 34 h 40"/>
                  <a:gd name="T78" fmla="*/ 24 w 42"/>
                  <a:gd name="T79" fmla="*/ 34 h 40"/>
                  <a:gd name="T80" fmla="*/ 26 w 42"/>
                  <a:gd name="T81" fmla="*/ 32 h 40"/>
                  <a:gd name="T82" fmla="*/ 30 w 42"/>
                  <a:gd name="T83" fmla="*/ 28 h 40"/>
                  <a:gd name="T84" fmla="*/ 30 w 42"/>
                  <a:gd name="T85" fmla="*/ 6 h 40"/>
                  <a:gd name="T86" fmla="*/ 30 w 42"/>
                  <a:gd name="T87" fmla="*/ 4 h 40"/>
                  <a:gd name="T88" fmla="*/ 28 w 42"/>
                  <a:gd name="T89" fmla="*/ 2 h 40"/>
                  <a:gd name="T90" fmla="*/ 28 w 42"/>
                  <a:gd name="T91" fmla="*/ 0 h 40"/>
                  <a:gd name="T92" fmla="*/ 24 w 42"/>
                  <a:gd name="T93" fmla="*/ 0 h 40"/>
                  <a:gd name="T94" fmla="*/ 24 w 42"/>
                  <a:gd name="T95" fmla="*/ 0 h 40"/>
                  <a:gd name="T96" fmla="*/ 38 w 42"/>
                  <a:gd name="T97" fmla="*/ 0 h 4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42"/>
                  <a:gd name="T148" fmla="*/ 0 h 40"/>
                  <a:gd name="T149" fmla="*/ 42 w 42"/>
                  <a:gd name="T150" fmla="*/ 40 h 4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42" h="40">
                    <a:moveTo>
                      <a:pt x="38" y="0"/>
                    </a:moveTo>
                    <a:lnTo>
                      <a:pt x="38" y="24"/>
                    </a:lnTo>
                    <a:lnTo>
                      <a:pt x="38" y="30"/>
                    </a:lnTo>
                    <a:lnTo>
                      <a:pt x="38" y="32"/>
                    </a:lnTo>
                    <a:lnTo>
                      <a:pt x="38" y="34"/>
                    </a:lnTo>
                    <a:lnTo>
                      <a:pt x="40" y="34"/>
                    </a:lnTo>
                    <a:lnTo>
                      <a:pt x="42" y="34"/>
                    </a:lnTo>
                    <a:lnTo>
                      <a:pt x="42" y="36"/>
                    </a:lnTo>
                    <a:lnTo>
                      <a:pt x="32" y="40"/>
                    </a:lnTo>
                    <a:lnTo>
                      <a:pt x="30" y="40"/>
                    </a:lnTo>
                    <a:lnTo>
                      <a:pt x="30" y="32"/>
                    </a:lnTo>
                    <a:lnTo>
                      <a:pt x="26" y="36"/>
                    </a:lnTo>
                    <a:lnTo>
                      <a:pt x="22" y="38"/>
                    </a:lnTo>
                    <a:lnTo>
                      <a:pt x="20" y="40"/>
                    </a:lnTo>
                    <a:lnTo>
                      <a:pt x="16" y="40"/>
                    </a:lnTo>
                    <a:lnTo>
                      <a:pt x="14" y="40"/>
                    </a:lnTo>
                    <a:lnTo>
                      <a:pt x="10" y="38"/>
                    </a:lnTo>
                    <a:lnTo>
                      <a:pt x="8" y="36"/>
                    </a:lnTo>
                    <a:lnTo>
                      <a:pt x="8" y="32"/>
                    </a:lnTo>
                    <a:lnTo>
                      <a:pt x="6" y="30"/>
                    </a:lnTo>
                    <a:lnTo>
                      <a:pt x="6" y="24"/>
                    </a:lnTo>
                    <a:lnTo>
                      <a:pt x="6" y="6"/>
                    </a:lnTo>
                    <a:lnTo>
                      <a:pt x="6" y="4"/>
                    </a:lnTo>
                    <a:lnTo>
                      <a:pt x="6" y="2"/>
                    </a:lnTo>
                    <a:lnTo>
                      <a:pt x="4" y="2"/>
                    </a:lnTo>
                    <a:lnTo>
                      <a:pt x="4" y="0"/>
                    </a:lnTo>
                    <a:lnTo>
                      <a:pt x="2" y="0"/>
                    </a:lnTo>
                    <a:lnTo>
                      <a:pt x="0" y="0"/>
                    </a:lnTo>
                    <a:lnTo>
                      <a:pt x="14" y="0"/>
                    </a:lnTo>
                    <a:lnTo>
                      <a:pt x="14" y="26"/>
                    </a:lnTo>
                    <a:lnTo>
                      <a:pt x="14" y="30"/>
                    </a:lnTo>
                    <a:lnTo>
                      <a:pt x="16" y="32"/>
                    </a:lnTo>
                    <a:lnTo>
                      <a:pt x="18" y="34"/>
                    </a:lnTo>
                    <a:lnTo>
                      <a:pt x="20" y="34"/>
                    </a:lnTo>
                    <a:lnTo>
                      <a:pt x="22" y="34"/>
                    </a:lnTo>
                    <a:lnTo>
                      <a:pt x="24" y="34"/>
                    </a:lnTo>
                    <a:lnTo>
                      <a:pt x="26" y="32"/>
                    </a:lnTo>
                    <a:lnTo>
                      <a:pt x="30" y="28"/>
                    </a:lnTo>
                    <a:lnTo>
                      <a:pt x="30" y="6"/>
                    </a:lnTo>
                    <a:lnTo>
                      <a:pt x="30" y="4"/>
                    </a:lnTo>
                    <a:lnTo>
                      <a:pt x="28" y="2"/>
                    </a:lnTo>
                    <a:lnTo>
                      <a:pt x="28" y="0"/>
                    </a:lnTo>
                    <a:lnTo>
                      <a:pt x="24" y="0"/>
                    </a:lnTo>
                    <a:lnTo>
                      <a:pt x="38" y="0"/>
                    </a:lnTo>
                    <a:close/>
                  </a:path>
                </a:pathLst>
              </a:custGeom>
              <a:solidFill>
                <a:srgbClr val="000000"/>
              </a:solidFill>
              <a:ln w="0">
                <a:solidFill>
                  <a:srgbClr val="000000"/>
                </a:solidFill>
                <a:round/>
                <a:headEnd/>
                <a:tailEnd/>
              </a:ln>
            </p:spPr>
            <p:txBody>
              <a:bodyPr/>
              <a:lstStyle/>
              <a:p>
                <a:endParaRPr lang="en-CA"/>
              </a:p>
            </p:txBody>
          </p:sp>
          <p:sp>
            <p:nvSpPr>
              <p:cNvPr id="22996" name="Freeform 188"/>
              <p:cNvSpPr>
                <a:spLocks/>
              </p:cNvSpPr>
              <p:nvPr/>
            </p:nvSpPr>
            <p:spPr bwMode="auto">
              <a:xfrm>
                <a:off x="1652" y="2914"/>
                <a:ext cx="42" cy="40"/>
              </a:xfrm>
              <a:custGeom>
                <a:avLst/>
                <a:gdLst>
                  <a:gd name="T0" fmla="*/ 14 w 42"/>
                  <a:gd name="T1" fmla="*/ 10 h 40"/>
                  <a:gd name="T2" fmla="*/ 18 w 42"/>
                  <a:gd name="T3" fmla="*/ 4 h 40"/>
                  <a:gd name="T4" fmla="*/ 22 w 42"/>
                  <a:gd name="T5" fmla="*/ 2 h 40"/>
                  <a:gd name="T6" fmla="*/ 26 w 42"/>
                  <a:gd name="T7" fmla="*/ 0 h 40"/>
                  <a:gd name="T8" fmla="*/ 30 w 42"/>
                  <a:gd name="T9" fmla="*/ 0 h 40"/>
                  <a:gd name="T10" fmla="*/ 32 w 42"/>
                  <a:gd name="T11" fmla="*/ 2 h 40"/>
                  <a:gd name="T12" fmla="*/ 34 w 42"/>
                  <a:gd name="T13" fmla="*/ 4 h 40"/>
                  <a:gd name="T14" fmla="*/ 36 w 42"/>
                  <a:gd name="T15" fmla="*/ 8 h 40"/>
                  <a:gd name="T16" fmla="*/ 36 w 42"/>
                  <a:gd name="T17" fmla="*/ 10 h 40"/>
                  <a:gd name="T18" fmla="*/ 36 w 42"/>
                  <a:gd name="T19" fmla="*/ 16 h 40"/>
                  <a:gd name="T20" fmla="*/ 36 w 42"/>
                  <a:gd name="T21" fmla="*/ 32 h 40"/>
                  <a:gd name="T22" fmla="*/ 38 w 42"/>
                  <a:gd name="T23" fmla="*/ 36 h 40"/>
                  <a:gd name="T24" fmla="*/ 38 w 42"/>
                  <a:gd name="T25" fmla="*/ 38 h 40"/>
                  <a:gd name="T26" fmla="*/ 38 w 42"/>
                  <a:gd name="T27" fmla="*/ 38 h 40"/>
                  <a:gd name="T28" fmla="*/ 38 w 42"/>
                  <a:gd name="T29" fmla="*/ 40 h 40"/>
                  <a:gd name="T30" fmla="*/ 40 w 42"/>
                  <a:gd name="T31" fmla="*/ 40 h 40"/>
                  <a:gd name="T32" fmla="*/ 42 w 42"/>
                  <a:gd name="T33" fmla="*/ 40 h 40"/>
                  <a:gd name="T34" fmla="*/ 42 w 42"/>
                  <a:gd name="T35" fmla="*/ 40 h 40"/>
                  <a:gd name="T36" fmla="*/ 24 w 42"/>
                  <a:gd name="T37" fmla="*/ 40 h 40"/>
                  <a:gd name="T38" fmla="*/ 24 w 42"/>
                  <a:gd name="T39" fmla="*/ 40 h 40"/>
                  <a:gd name="T40" fmla="*/ 24 w 42"/>
                  <a:gd name="T41" fmla="*/ 40 h 40"/>
                  <a:gd name="T42" fmla="*/ 26 w 42"/>
                  <a:gd name="T43" fmla="*/ 40 h 40"/>
                  <a:gd name="T44" fmla="*/ 28 w 42"/>
                  <a:gd name="T45" fmla="*/ 38 h 40"/>
                  <a:gd name="T46" fmla="*/ 28 w 42"/>
                  <a:gd name="T47" fmla="*/ 38 h 40"/>
                  <a:gd name="T48" fmla="*/ 30 w 42"/>
                  <a:gd name="T49" fmla="*/ 36 h 40"/>
                  <a:gd name="T50" fmla="*/ 30 w 42"/>
                  <a:gd name="T51" fmla="*/ 34 h 40"/>
                  <a:gd name="T52" fmla="*/ 30 w 42"/>
                  <a:gd name="T53" fmla="*/ 32 h 40"/>
                  <a:gd name="T54" fmla="*/ 30 w 42"/>
                  <a:gd name="T55" fmla="*/ 16 h 40"/>
                  <a:gd name="T56" fmla="*/ 30 w 42"/>
                  <a:gd name="T57" fmla="*/ 12 h 40"/>
                  <a:gd name="T58" fmla="*/ 28 w 42"/>
                  <a:gd name="T59" fmla="*/ 8 h 40"/>
                  <a:gd name="T60" fmla="*/ 26 w 42"/>
                  <a:gd name="T61" fmla="*/ 6 h 40"/>
                  <a:gd name="T62" fmla="*/ 24 w 42"/>
                  <a:gd name="T63" fmla="*/ 6 h 40"/>
                  <a:gd name="T64" fmla="*/ 18 w 42"/>
                  <a:gd name="T65" fmla="*/ 8 h 40"/>
                  <a:gd name="T66" fmla="*/ 14 w 42"/>
                  <a:gd name="T67" fmla="*/ 12 h 40"/>
                  <a:gd name="T68" fmla="*/ 14 w 42"/>
                  <a:gd name="T69" fmla="*/ 32 h 40"/>
                  <a:gd name="T70" fmla="*/ 14 w 42"/>
                  <a:gd name="T71" fmla="*/ 36 h 40"/>
                  <a:gd name="T72" fmla="*/ 14 w 42"/>
                  <a:gd name="T73" fmla="*/ 38 h 40"/>
                  <a:gd name="T74" fmla="*/ 14 w 42"/>
                  <a:gd name="T75" fmla="*/ 38 h 40"/>
                  <a:gd name="T76" fmla="*/ 14 w 42"/>
                  <a:gd name="T77" fmla="*/ 40 h 40"/>
                  <a:gd name="T78" fmla="*/ 16 w 42"/>
                  <a:gd name="T79" fmla="*/ 40 h 40"/>
                  <a:gd name="T80" fmla="*/ 18 w 42"/>
                  <a:gd name="T81" fmla="*/ 40 h 40"/>
                  <a:gd name="T82" fmla="*/ 18 w 42"/>
                  <a:gd name="T83" fmla="*/ 40 h 40"/>
                  <a:gd name="T84" fmla="*/ 0 w 42"/>
                  <a:gd name="T85" fmla="*/ 40 h 40"/>
                  <a:gd name="T86" fmla="*/ 0 w 42"/>
                  <a:gd name="T87" fmla="*/ 40 h 40"/>
                  <a:gd name="T88" fmla="*/ 2 w 42"/>
                  <a:gd name="T89" fmla="*/ 40 h 40"/>
                  <a:gd name="T90" fmla="*/ 4 w 42"/>
                  <a:gd name="T91" fmla="*/ 40 h 40"/>
                  <a:gd name="T92" fmla="*/ 4 w 42"/>
                  <a:gd name="T93" fmla="*/ 38 h 40"/>
                  <a:gd name="T94" fmla="*/ 6 w 42"/>
                  <a:gd name="T95" fmla="*/ 36 h 40"/>
                  <a:gd name="T96" fmla="*/ 6 w 42"/>
                  <a:gd name="T97" fmla="*/ 32 h 40"/>
                  <a:gd name="T98" fmla="*/ 6 w 42"/>
                  <a:gd name="T99" fmla="*/ 16 h 40"/>
                  <a:gd name="T100" fmla="*/ 6 w 42"/>
                  <a:gd name="T101" fmla="*/ 12 h 40"/>
                  <a:gd name="T102" fmla="*/ 6 w 42"/>
                  <a:gd name="T103" fmla="*/ 8 h 40"/>
                  <a:gd name="T104" fmla="*/ 6 w 42"/>
                  <a:gd name="T105" fmla="*/ 6 h 40"/>
                  <a:gd name="T106" fmla="*/ 4 w 42"/>
                  <a:gd name="T107" fmla="*/ 6 h 40"/>
                  <a:gd name="T108" fmla="*/ 4 w 42"/>
                  <a:gd name="T109" fmla="*/ 6 h 40"/>
                  <a:gd name="T110" fmla="*/ 4 w 42"/>
                  <a:gd name="T111" fmla="*/ 6 h 40"/>
                  <a:gd name="T112" fmla="*/ 2 w 42"/>
                  <a:gd name="T113" fmla="*/ 6 h 40"/>
                  <a:gd name="T114" fmla="*/ 0 w 42"/>
                  <a:gd name="T115" fmla="*/ 6 h 40"/>
                  <a:gd name="T116" fmla="*/ 0 w 42"/>
                  <a:gd name="T117" fmla="*/ 6 h 40"/>
                  <a:gd name="T118" fmla="*/ 12 w 42"/>
                  <a:gd name="T119" fmla="*/ 0 h 40"/>
                  <a:gd name="T120" fmla="*/ 14 w 42"/>
                  <a:gd name="T121" fmla="*/ 0 h 40"/>
                  <a:gd name="T122" fmla="*/ 14 w 42"/>
                  <a:gd name="T123" fmla="*/ 10 h 4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2"/>
                  <a:gd name="T187" fmla="*/ 0 h 40"/>
                  <a:gd name="T188" fmla="*/ 42 w 42"/>
                  <a:gd name="T189" fmla="*/ 40 h 40"/>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2" h="40">
                    <a:moveTo>
                      <a:pt x="14" y="10"/>
                    </a:moveTo>
                    <a:lnTo>
                      <a:pt x="18" y="4"/>
                    </a:lnTo>
                    <a:lnTo>
                      <a:pt x="22" y="2"/>
                    </a:lnTo>
                    <a:lnTo>
                      <a:pt x="26" y="0"/>
                    </a:lnTo>
                    <a:lnTo>
                      <a:pt x="30" y="0"/>
                    </a:lnTo>
                    <a:lnTo>
                      <a:pt x="32" y="2"/>
                    </a:lnTo>
                    <a:lnTo>
                      <a:pt x="34" y="4"/>
                    </a:lnTo>
                    <a:lnTo>
                      <a:pt x="36" y="8"/>
                    </a:lnTo>
                    <a:lnTo>
                      <a:pt x="36" y="10"/>
                    </a:lnTo>
                    <a:lnTo>
                      <a:pt x="36" y="16"/>
                    </a:lnTo>
                    <a:lnTo>
                      <a:pt x="36" y="32"/>
                    </a:lnTo>
                    <a:lnTo>
                      <a:pt x="38" y="36"/>
                    </a:lnTo>
                    <a:lnTo>
                      <a:pt x="38" y="38"/>
                    </a:lnTo>
                    <a:lnTo>
                      <a:pt x="38" y="40"/>
                    </a:lnTo>
                    <a:lnTo>
                      <a:pt x="40" y="40"/>
                    </a:lnTo>
                    <a:lnTo>
                      <a:pt x="42" y="40"/>
                    </a:lnTo>
                    <a:lnTo>
                      <a:pt x="24" y="40"/>
                    </a:lnTo>
                    <a:lnTo>
                      <a:pt x="26" y="40"/>
                    </a:lnTo>
                    <a:lnTo>
                      <a:pt x="28" y="38"/>
                    </a:lnTo>
                    <a:lnTo>
                      <a:pt x="30" y="36"/>
                    </a:lnTo>
                    <a:lnTo>
                      <a:pt x="30" y="34"/>
                    </a:lnTo>
                    <a:lnTo>
                      <a:pt x="30" y="32"/>
                    </a:lnTo>
                    <a:lnTo>
                      <a:pt x="30" y="16"/>
                    </a:lnTo>
                    <a:lnTo>
                      <a:pt x="30" y="12"/>
                    </a:lnTo>
                    <a:lnTo>
                      <a:pt x="28" y="8"/>
                    </a:lnTo>
                    <a:lnTo>
                      <a:pt x="26" y="6"/>
                    </a:lnTo>
                    <a:lnTo>
                      <a:pt x="24" y="6"/>
                    </a:lnTo>
                    <a:lnTo>
                      <a:pt x="18" y="8"/>
                    </a:lnTo>
                    <a:lnTo>
                      <a:pt x="14" y="12"/>
                    </a:lnTo>
                    <a:lnTo>
                      <a:pt x="14" y="32"/>
                    </a:lnTo>
                    <a:lnTo>
                      <a:pt x="14" y="36"/>
                    </a:lnTo>
                    <a:lnTo>
                      <a:pt x="14" y="38"/>
                    </a:lnTo>
                    <a:lnTo>
                      <a:pt x="14" y="40"/>
                    </a:lnTo>
                    <a:lnTo>
                      <a:pt x="16" y="40"/>
                    </a:lnTo>
                    <a:lnTo>
                      <a:pt x="18" y="40"/>
                    </a:lnTo>
                    <a:lnTo>
                      <a:pt x="0" y="40"/>
                    </a:lnTo>
                    <a:lnTo>
                      <a:pt x="2" y="40"/>
                    </a:lnTo>
                    <a:lnTo>
                      <a:pt x="4" y="40"/>
                    </a:lnTo>
                    <a:lnTo>
                      <a:pt x="4" y="38"/>
                    </a:lnTo>
                    <a:lnTo>
                      <a:pt x="6" y="36"/>
                    </a:lnTo>
                    <a:lnTo>
                      <a:pt x="6" y="32"/>
                    </a:lnTo>
                    <a:lnTo>
                      <a:pt x="6" y="16"/>
                    </a:lnTo>
                    <a:lnTo>
                      <a:pt x="6" y="12"/>
                    </a:lnTo>
                    <a:lnTo>
                      <a:pt x="6" y="8"/>
                    </a:lnTo>
                    <a:lnTo>
                      <a:pt x="6" y="6"/>
                    </a:lnTo>
                    <a:lnTo>
                      <a:pt x="4" y="6"/>
                    </a:lnTo>
                    <a:lnTo>
                      <a:pt x="2" y="6"/>
                    </a:lnTo>
                    <a:lnTo>
                      <a:pt x="0" y="6"/>
                    </a:lnTo>
                    <a:lnTo>
                      <a:pt x="12" y="0"/>
                    </a:lnTo>
                    <a:lnTo>
                      <a:pt x="14" y="0"/>
                    </a:lnTo>
                    <a:lnTo>
                      <a:pt x="14" y="10"/>
                    </a:lnTo>
                    <a:close/>
                  </a:path>
                </a:pathLst>
              </a:custGeom>
              <a:solidFill>
                <a:srgbClr val="000000"/>
              </a:solidFill>
              <a:ln w="0">
                <a:solidFill>
                  <a:srgbClr val="000000"/>
                </a:solidFill>
                <a:round/>
                <a:headEnd/>
                <a:tailEnd/>
              </a:ln>
            </p:spPr>
            <p:txBody>
              <a:bodyPr/>
              <a:lstStyle/>
              <a:p>
                <a:endParaRPr lang="en-CA"/>
              </a:p>
            </p:txBody>
          </p:sp>
          <p:sp>
            <p:nvSpPr>
              <p:cNvPr id="22997" name="Freeform 189"/>
              <p:cNvSpPr>
                <a:spLocks/>
              </p:cNvSpPr>
              <p:nvPr/>
            </p:nvSpPr>
            <p:spPr bwMode="auto">
              <a:xfrm>
                <a:off x="1698" y="2914"/>
                <a:ext cx="32" cy="42"/>
              </a:xfrm>
              <a:custGeom>
                <a:avLst/>
                <a:gdLst>
                  <a:gd name="T0" fmla="*/ 32 w 32"/>
                  <a:gd name="T1" fmla="*/ 24 h 42"/>
                  <a:gd name="T2" fmla="*/ 30 w 32"/>
                  <a:gd name="T3" fmla="*/ 32 h 42"/>
                  <a:gd name="T4" fmla="*/ 26 w 32"/>
                  <a:gd name="T5" fmla="*/ 38 h 42"/>
                  <a:gd name="T6" fmla="*/ 22 w 32"/>
                  <a:gd name="T7" fmla="*/ 40 h 42"/>
                  <a:gd name="T8" fmla="*/ 16 w 32"/>
                  <a:gd name="T9" fmla="*/ 42 h 42"/>
                  <a:gd name="T10" fmla="*/ 10 w 32"/>
                  <a:gd name="T11" fmla="*/ 40 h 42"/>
                  <a:gd name="T12" fmla="*/ 4 w 32"/>
                  <a:gd name="T13" fmla="*/ 36 h 42"/>
                  <a:gd name="T14" fmla="*/ 2 w 32"/>
                  <a:gd name="T15" fmla="*/ 32 h 42"/>
                  <a:gd name="T16" fmla="*/ 0 w 32"/>
                  <a:gd name="T17" fmla="*/ 26 h 42"/>
                  <a:gd name="T18" fmla="*/ 0 w 32"/>
                  <a:gd name="T19" fmla="*/ 22 h 42"/>
                  <a:gd name="T20" fmla="*/ 0 w 32"/>
                  <a:gd name="T21" fmla="*/ 16 h 42"/>
                  <a:gd name="T22" fmla="*/ 2 w 32"/>
                  <a:gd name="T23" fmla="*/ 10 h 42"/>
                  <a:gd name="T24" fmla="*/ 6 w 32"/>
                  <a:gd name="T25" fmla="*/ 6 h 42"/>
                  <a:gd name="T26" fmla="*/ 12 w 32"/>
                  <a:gd name="T27" fmla="*/ 2 h 42"/>
                  <a:gd name="T28" fmla="*/ 18 w 32"/>
                  <a:gd name="T29" fmla="*/ 0 h 42"/>
                  <a:gd name="T30" fmla="*/ 24 w 32"/>
                  <a:gd name="T31" fmla="*/ 2 h 42"/>
                  <a:gd name="T32" fmla="*/ 28 w 32"/>
                  <a:gd name="T33" fmla="*/ 4 h 42"/>
                  <a:gd name="T34" fmla="*/ 30 w 32"/>
                  <a:gd name="T35" fmla="*/ 6 h 42"/>
                  <a:gd name="T36" fmla="*/ 32 w 32"/>
                  <a:gd name="T37" fmla="*/ 10 h 42"/>
                  <a:gd name="T38" fmla="*/ 30 w 32"/>
                  <a:gd name="T39" fmla="*/ 12 h 42"/>
                  <a:gd name="T40" fmla="*/ 30 w 32"/>
                  <a:gd name="T41" fmla="*/ 12 h 42"/>
                  <a:gd name="T42" fmla="*/ 28 w 32"/>
                  <a:gd name="T43" fmla="*/ 14 h 42"/>
                  <a:gd name="T44" fmla="*/ 28 w 32"/>
                  <a:gd name="T45" fmla="*/ 14 h 42"/>
                  <a:gd name="T46" fmla="*/ 26 w 32"/>
                  <a:gd name="T47" fmla="*/ 12 h 42"/>
                  <a:gd name="T48" fmla="*/ 24 w 32"/>
                  <a:gd name="T49" fmla="*/ 12 h 42"/>
                  <a:gd name="T50" fmla="*/ 24 w 32"/>
                  <a:gd name="T51" fmla="*/ 10 h 42"/>
                  <a:gd name="T52" fmla="*/ 22 w 32"/>
                  <a:gd name="T53" fmla="*/ 8 h 42"/>
                  <a:gd name="T54" fmla="*/ 22 w 32"/>
                  <a:gd name="T55" fmla="*/ 6 h 42"/>
                  <a:gd name="T56" fmla="*/ 22 w 32"/>
                  <a:gd name="T57" fmla="*/ 4 h 42"/>
                  <a:gd name="T58" fmla="*/ 20 w 32"/>
                  <a:gd name="T59" fmla="*/ 4 h 42"/>
                  <a:gd name="T60" fmla="*/ 18 w 32"/>
                  <a:gd name="T61" fmla="*/ 4 h 42"/>
                  <a:gd name="T62" fmla="*/ 14 w 32"/>
                  <a:gd name="T63" fmla="*/ 4 h 42"/>
                  <a:gd name="T64" fmla="*/ 10 w 32"/>
                  <a:gd name="T65" fmla="*/ 6 h 42"/>
                  <a:gd name="T66" fmla="*/ 8 w 32"/>
                  <a:gd name="T67" fmla="*/ 12 h 42"/>
                  <a:gd name="T68" fmla="*/ 8 w 32"/>
                  <a:gd name="T69" fmla="*/ 18 h 42"/>
                  <a:gd name="T70" fmla="*/ 8 w 32"/>
                  <a:gd name="T71" fmla="*/ 24 h 42"/>
                  <a:gd name="T72" fmla="*/ 10 w 32"/>
                  <a:gd name="T73" fmla="*/ 30 h 42"/>
                  <a:gd name="T74" fmla="*/ 14 w 32"/>
                  <a:gd name="T75" fmla="*/ 34 h 42"/>
                  <a:gd name="T76" fmla="*/ 20 w 32"/>
                  <a:gd name="T77" fmla="*/ 34 h 42"/>
                  <a:gd name="T78" fmla="*/ 24 w 32"/>
                  <a:gd name="T79" fmla="*/ 34 h 42"/>
                  <a:gd name="T80" fmla="*/ 28 w 32"/>
                  <a:gd name="T81" fmla="*/ 32 h 42"/>
                  <a:gd name="T82" fmla="*/ 30 w 32"/>
                  <a:gd name="T83" fmla="*/ 30 h 42"/>
                  <a:gd name="T84" fmla="*/ 32 w 32"/>
                  <a:gd name="T85" fmla="*/ 24 h 42"/>
                  <a:gd name="T86" fmla="*/ 32 w 32"/>
                  <a:gd name="T87" fmla="*/ 24 h 4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2"/>
                  <a:gd name="T133" fmla="*/ 0 h 42"/>
                  <a:gd name="T134" fmla="*/ 32 w 32"/>
                  <a:gd name="T135" fmla="*/ 42 h 4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2" h="42">
                    <a:moveTo>
                      <a:pt x="32" y="24"/>
                    </a:moveTo>
                    <a:lnTo>
                      <a:pt x="30" y="32"/>
                    </a:lnTo>
                    <a:lnTo>
                      <a:pt x="26" y="38"/>
                    </a:lnTo>
                    <a:lnTo>
                      <a:pt x="22" y="40"/>
                    </a:lnTo>
                    <a:lnTo>
                      <a:pt x="16" y="42"/>
                    </a:lnTo>
                    <a:lnTo>
                      <a:pt x="10" y="40"/>
                    </a:lnTo>
                    <a:lnTo>
                      <a:pt x="4" y="36"/>
                    </a:lnTo>
                    <a:lnTo>
                      <a:pt x="2" y="32"/>
                    </a:lnTo>
                    <a:lnTo>
                      <a:pt x="0" y="26"/>
                    </a:lnTo>
                    <a:lnTo>
                      <a:pt x="0" y="22"/>
                    </a:lnTo>
                    <a:lnTo>
                      <a:pt x="0" y="16"/>
                    </a:lnTo>
                    <a:lnTo>
                      <a:pt x="2" y="10"/>
                    </a:lnTo>
                    <a:lnTo>
                      <a:pt x="6" y="6"/>
                    </a:lnTo>
                    <a:lnTo>
                      <a:pt x="12" y="2"/>
                    </a:lnTo>
                    <a:lnTo>
                      <a:pt x="18" y="0"/>
                    </a:lnTo>
                    <a:lnTo>
                      <a:pt x="24" y="2"/>
                    </a:lnTo>
                    <a:lnTo>
                      <a:pt x="28" y="4"/>
                    </a:lnTo>
                    <a:lnTo>
                      <a:pt x="30" y="6"/>
                    </a:lnTo>
                    <a:lnTo>
                      <a:pt x="32" y="10"/>
                    </a:lnTo>
                    <a:lnTo>
                      <a:pt x="30" y="12"/>
                    </a:lnTo>
                    <a:lnTo>
                      <a:pt x="28" y="14"/>
                    </a:lnTo>
                    <a:lnTo>
                      <a:pt x="26" y="12"/>
                    </a:lnTo>
                    <a:lnTo>
                      <a:pt x="24" y="12"/>
                    </a:lnTo>
                    <a:lnTo>
                      <a:pt x="24" y="10"/>
                    </a:lnTo>
                    <a:lnTo>
                      <a:pt x="22" y="8"/>
                    </a:lnTo>
                    <a:lnTo>
                      <a:pt x="22" y="6"/>
                    </a:lnTo>
                    <a:lnTo>
                      <a:pt x="22" y="4"/>
                    </a:lnTo>
                    <a:lnTo>
                      <a:pt x="20" y="4"/>
                    </a:lnTo>
                    <a:lnTo>
                      <a:pt x="18" y="4"/>
                    </a:lnTo>
                    <a:lnTo>
                      <a:pt x="14" y="4"/>
                    </a:lnTo>
                    <a:lnTo>
                      <a:pt x="10" y="6"/>
                    </a:lnTo>
                    <a:lnTo>
                      <a:pt x="8" y="12"/>
                    </a:lnTo>
                    <a:lnTo>
                      <a:pt x="8" y="18"/>
                    </a:lnTo>
                    <a:lnTo>
                      <a:pt x="8" y="24"/>
                    </a:lnTo>
                    <a:lnTo>
                      <a:pt x="10" y="30"/>
                    </a:lnTo>
                    <a:lnTo>
                      <a:pt x="14" y="34"/>
                    </a:lnTo>
                    <a:lnTo>
                      <a:pt x="20" y="34"/>
                    </a:lnTo>
                    <a:lnTo>
                      <a:pt x="24" y="34"/>
                    </a:lnTo>
                    <a:lnTo>
                      <a:pt x="28" y="32"/>
                    </a:lnTo>
                    <a:lnTo>
                      <a:pt x="30" y="30"/>
                    </a:lnTo>
                    <a:lnTo>
                      <a:pt x="32" y="24"/>
                    </a:lnTo>
                    <a:close/>
                  </a:path>
                </a:pathLst>
              </a:custGeom>
              <a:solidFill>
                <a:srgbClr val="000000"/>
              </a:solidFill>
              <a:ln w="0">
                <a:solidFill>
                  <a:srgbClr val="000000"/>
                </a:solidFill>
                <a:round/>
                <a:headEnd/>
                <a:tailEnd/>
              </a:ln>
            </p:spPr>
            <p:txBody>
              <a:bodyPr/>
              <a:lstStyle/>
              <a:p>
                <a:endParaRPr lang="en-CA"/>
              </a:p>
            </p:txBody>
          </p:sp>
          <p:sp>
            <p:nvSpPr>
              <p:cNvPr id="22998" name="Freeform 190"/>
              <p:cNvSpPr>
                <a:spLocks/>
              </p:cNvSpPr>
              <p:nvPr/>
            </p:nvSpPr>
            <p:spPr bwMode="auto">
              <a:xfrm>
                <a:off x="1736" y="2894"/>
                <a:ext cx="42" cy="60"/>
              </a:xfrm>
              <a:custGeom>
                <a:avLst/>
                <a:gdLst>
                  <a:gd name="T0" fmla="*/ 12 w 42"/>
                  <a:gd name="T1" fmla="*/ 28 h 60"/>
                  <a:gd name="T2" fmla="*/ 20 w 42"/>
                  <a:gd name="T3" fmla="*/ 22 h 60"/>
                  <a:gd name="T4" fmla="*/ 26 w 42"/>
                  <a:gd name="T5" fmla="*/ 20 h 60"/>
                  <a:gd name="T6" fmla="*/ 32 w 42"/>
                  <a:gd name="T7" fmla="*/ 22 h 60"/>
                  <a:gd name="T8" fmla="*/ 36 w 42"/>
                  <a:gd name="T9" fmla="*/ 28 h 60"/>
                  <a:gd name="T10" fmla="*/ 36 w 42"/>
                  <a:gd name="T11" fmla="*/ 38 h 60"/>
                  <a:gd name="T12" fmla="*/ 36 w 42"/>
                  <a:gd name="T13" fmla="*/ 56 h 60"/>
                  <a:gd name="T14" fmla="*/ 38 w 42"/>
                  <a:gd name="T15" fmla="*/ 58 h 60"/>
                  <a:gd name="T16" fmla="*/ 40 w 42"/>
                  <a:gd name="T17" fmla="*/ 60 h 60"/>
                  <a:gd name="T18" fmla="*/ 42 w 42"/>
                  <a:gd name="T19" fmla="*/ 60 h 60"/>
                  <a:gd name="T20" fmla="*/ 24 w 42"/>
                  <a:gd name="T21" fmla="*/ 60 h 60"/>
                  <a:gd name="T22" fmla="*/ 26 w 42"/>
                  <a:gd name="T23" fmla="*/ 60 h 60"/>
                  <a:gd name="T24" fmla="*/ 28 w 42"/>
                  <a:gd name="T25" fmla="*/ 58 h 60"/>
                  <a:gd name="T26" fmla="*/ 28 w 42"/>
                  <a:gd name="T27" fmla="*/ 54 h 60"/>
                  <a:gd name="T28" fmla="*/ 28 w 42"/>
                  <a:gd name="T29" fmla="*/ 38 h 60"/>
                  <a:gd name="T30" fmla="*/ 28 w 42"/>
                  <a:gd name="T31" fmla="*/ 30 h 60"/>
                  <a:gd name="T32" fmla="*/ 26 w 42"/>
                  <a:gd name="T33" fmla="*/ 28 h 60"/>
                  <a:gd name="T34" fmla="*/ 22 w 42"/>
                  <a:gd name="T35" fmla="*/ 26 h 60"/>
                  <a:gd name="T36" fmla="*/ 18 w 42"/>
                  <a:gd name="T37" fmla="*/ 28 h 60"/>
                  <a:gd name="T38" fmla="*/ 12 w 42"/>
                  <a:gd name="T39" fmla="*/ 32 h 60"/>
                  <a:gd name="T40" fmla="*/ 12 w 42"/>
                  <a:gd name="T41" fmla="*/ 56 h 60"/>
                  <a:gd name="T42" fmla="*/ 14 w 42"/>
                  <a:gd name="T43" fmla="*/ 58 h 60"/>
                  <a:gd name="T44" fmla="*/ 16 w 42"/>
                  <a:gd name="T45" fmla="*/ 60 h 60"/>
                  <a:gd name="T46" fmla="*/ 18 w 42"/>
                  <a:gd name="T47" fmla="*/ 60 h 60"/>
                  <a:gd name="T48" fmla="*/ 0 w 42"/>
                  <a:gd name="T49" fmla="*/ 60 h 60"/>
                  <a:gd name="T50" fmla="*/ 4 w 42"/>
                  <a:gd name="T51" fmla="*/ 58 h 60"/>
                  <a:gd name="T52" fmla="*/ 4 w 42"/>
                  <a:gd name="T53" fmla="*/ 58 h 60"/>
                  <a:gd name="T54" fmla="*/ 4 w 42"/>
                  <a:gd name="T55" fmla="*/ 52 h 60"/>
                  <a:gd name="T56" fmla="*/ 4 w 42"/>
                  <a:gd name="T57" fmla="*/ 10 h 60"/>
                  <a:gd name="T58" fmla="*/ 4 w 42"/>
                  <a:gd name="T59" fmla="*/ 6 h 60"/>
                  <a:gd name="T60" fmla="*/ 4 w 42"/>
                  <a:gd name="T61" fmla="*/ 4 h 60"/>
                  <a:gd name="T62" fmla="*/ 2 w 42"/>
                  <a:gd name="T63" fmla="*/ 4 h 60"/>
                  <a:gd name="T64" fmla="*/ 0 w 42"/>
                  <a:gd name="T65" fmla="*/ 4 h 60"/>
                  <a:gd name="T66" fmla="*/ 12 w 42"/>
                  <a:gd name="T67" fmla="*/ 0 h 6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2"/>
                  <a:gd name="T103" fmla="*/ 0 h 60"/>
                  <a:gd name="T104" fmla="*/ 42 w 42"/>
                  <a:gd name="T105" fmla="*/ 60 h 6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2" h="60">
                    <a:moveTo>
                      <a:pt x="12" y="0"/>
                    </a:moveTo>
                    <a:lnTo>
                      <a:pt x="12" y="28"/>
                    </a:lnTo>
                    <a:lnTo>
                      <a:pt x="16" y="24"/>
                    </a:lnTo>
                    <a:lnTo>
                      <a:pt x="20" y="22"/>
                    </a:lnTo>
                    <a:lnTo>
                      <a:pt x="22" y="20"/>
                    </a:lnTo>
                    <a:lnTo>
                      <a:pt x="26" y="20"/>
                    </a:lnTo>
                    <a:lnTo>
                      <a:pt x="28" y="22"/>
                    </a:lnTo>
                    <a:lnTo>
                      <a:pt x="32" y="22"/>
                    </a:lnTo>
                    <a:lnTo>
                      <a:pt x="34" y="24"/>
                    </a:lnTo>
                    <a:lnTo>
                      <a:pt x="36" y="28"/>
                    </a:lnTo>
                    <a:lnTo>
                      <a:pt x="36" y="32"/>
                    </a:lnTo>
                    <a:lnTo>
                      <a:pt x="36" y="38"/>
                    </a:lnTo>
                    <a:lnTo>
                      <a:pt x="36" y="52"/>
                    </a:lnTo>
                    <a:lnTo>
                      <a:pt x="36" y="56"/>
                    </a:lnTo>
                    <a:lnTo>
                      <a:pt x="36" y="58"/>
                    </a:lnTo>
                    <a:lnTo>
                      <a:pt x="38" y="58"/>
                    </a:lnTo>
                    <a:lnTo>
                      <a:pt x="38" y="60"/>
                    </a:lnTo>
                    <a:lnTo>
                      <a:pt x="40" y="60"/>
                    </a:lnTo>
                    <a:lnTo>
                      <a:pt x="42" y="60"/>
                    </a:lnTo>
                    <a:lnTo>
                      <a:pt x="24" y="60"/>
                    </a:lnTo>
                    <a:lnTo>
                      <a:pt x="26" y="60"/>
                    </a:lnTo>
                    <a:lnTo>
                      <a:pt x="28" y="58"/>
                    </a:lnTo>
                    <a:lnTo>
                      <a:pt x="28" y="56"/>
                    </a:lnTo>
                    <a:lnTo>
                      <a:pt x="28" y="54"/>
                    </a:lnTo>
                    <a:lnTo>
                      <a:pt x="28" y="52"/>
                    </a:lnTo>
                    <a:lnTo>
                      <a:pt x="28" y="38"/>
                    </a:lnTo>
                    <a:lnTo>
                      <a:pt x="28" y="32"/>
                    </a:lnTo>
                    <a:lnTo>
                      <a:pt x="28" y="30"/>
                    </a:lnTo>
                    <a:lnTo>
                      <a:pt x="28" y="28"/>
                    </a:lnTo>
                    <a:lnTo>
                      <a:pt x="26" y="28"/>
                    </a:lnTo>
                    <a:lnTo>
                      <a:pt x="24" y="26"/>
                    </a:lnTo>
                    <a:lnTo>
                      <a:pt x="22" y="26"/>
                    </a:lnTo>
                    <a:lnTo>
                      <a:pt x="20" y="26"/>
                    </a:lnTo>
                    <a:lnTo>
                      <a:pt x="18" y="28"/>
                    </a:lnTo>
                    <a:lnTo>
                      <a:pt x="16" y="28"/>
                    </a:lnTo>
                    <a:lnTo>
                      <a:pt x="12" y="32"/>
                    </a:lnTo>
                    <a:lnTo>
                      <a:pt x="12" y="52"/>
                    </a:lnTo>
                    <a:lnTo>
                      <a:pt x="12" y="56"/>
                    </a:lnTo>
                    <a:lnTo>
                      <a:pt x="12" y="58"/>
                    </a:lnTo>
                    <a:lnTo>
                      <a:pt x="14" y="58"/>
                    </a:lnTo>
                    <a:lnTo>
                      <a:pt x="14" y="60"/>
                    </a:lnTo>
                    <a:lnTo>
                      <a:pt x="16" y="60"/>
                    </a:lnTo>
                    <a:lnTo>
                      <a:pt x="18" y="60"/>
                    </a:lnTo>
                    <a:lnTo>
                      <a:pt x="0" y="60"/>
                    </a:lnTo>
                    <a:lnTo>
                      <a:pt x="2" y="60"/>
                    </a:lnTo>
                    <a:lnTo>
                      <a:pt x="4" y="58"/>
                    </a:lnTo>
                    <a:lnTo>
                      <a:pt x="4" y="56"/>
                    </a:lnTo>
                    <a:lnTo>
                      <a:pt x="4" y="52"/>
                    </a:lnTo>
                    <a:lnTo>
                      <a:pt x="4" y="16"/>
                    </a:lnTo>
                    <a:lnTo>
                      <a:pt x="4" y="10"/>
                    </a:lnTo>
                    <a:lnTo>
                      <a:pt x="4" y="8"/>
                    </a:lnTo>
                    <a:lnTo>
                      <a:pt x="4" y="6"/>
                    </a:lnTo>
                    <a:lnTo>
                      <a:pt x="4" y="4"/>
                    </a:lnTo>
                    <a:lnTo>
                      <a:pt x="2" y="4"/>
                    </a:lnTo>
                    <a:lnTo>
                      <a:pt x="0" y="6"/>
                    </a:lnTo>
                    <a:lnTo>
                      <a:pt x="0" y="4"/>
                    </a:lnTo>
                    <a:lnTo>
                      <a:pt x="10" y="0"/>
                    </a:lnTo>
                    <a:lnTo>
                      <a:pt x="12" y="0"/>
                    </a:lnTo>
                    <a:close/>
                  </a:path>
                </a:pathLst>
              </a:custGeom>
              <a:solidFill>
                <a:srgbClr val="000000"/>
              </a:solidFill>
              <a:ln w="0">
                <a:solidFill>
                  <a:srgbClr val="000000"/>
                </a:solidFill>
                <a:round/>
                <a:headEnd/>
                <a:tailEnd/>
              </a:ln>
            </p:spPr>
            <p:txBody>
              <a:bodyPr/>
              <a:lstStyle/>
              <a:p>
                <a:endParaRPr lang="en-CA"/>
              </a:p>
            </p:txBody>
          </p:sp>
          <p:sp>
            <p:nvSpPr>
              <p:cNvPr id="22999" name="Rectangle 191"/>
              <p:cNvSpPr>
                <a:spLocks noChangeArrowheads="1"/>
              </p:cNvSpPr>
              <p:nvPr/>
            </p:nvSpPr>
            <p:spPr bwMode="auto">
              <a:xfrm>
                <a:off x="1888" y="2880"/>
                <a:ext cx="4" cy="108"/>
              </a:xfrm>
              <a:prstGeom prst="rect">
                <a:avLst/>
              </a:prstGeom>
              <a:solidFill>
                <a:srgbClr val="000000"/>
              </a:solidFill>
              <a:ln w="0">
                <a:solidFill>
                  <a:srgbClr val="000000"/>
                </a:solidFill>
                <a:miter lim="800000"/>
                <a:headEnd/>
                <a:tailEnd/>
              </a:ln>
            </p:spPr>
            <p:txBody>
              <a:bodyPr/>
              <a:lstStyle/>
              <a:p>
                <a:endParaRPr lang="en-US"/>
              </a:p>
            </p:txBody>
          </p:sp>
          <p:sp>
            <p:nvSpPr>
              <p:cNvPr id="23000" name="Rectangle 192"/>
              <p:cNvSpPr>
                <a:spLocks noChangeArrowheads="1"/>
              </p:cNvSpPr>
              <p:nvPr/>
            </p:nvSpPr>
            <p:spPr bwMode="auto">
              <a:xfrm>
                <a:off x="1904" y="2880"/>
                <a:ext cx="4" cy="108"/>
              </a:xfrm>
              <a:prstGeom prst="rect">
                <a:avLst/>
              </a:prstGeom>
              <a:solidFill>
                <a:srgbClr val="000000"/>
              </a:solidFill>
              <a:ln w="0">
                <a:solidFill>
                  <a:srgbClr val="000000"/>
                </a:solidFill>
                <a:miter lim="800000"/>
                <a:headEnd/>
                <a:tailEnd/>
              </a:ln>
            </p:spPr>
            <p:txBody>
              <a:bodyPr/>
              <a:lstStyle/>
              <a:p>
                <a:endParaRPr lang="en-US"/>
              </a:p>
            </p:txBody>
          </p:sp>
          <p:sp>
            <p:nvSpPr>
              <p:cNvPr id="23001" name="Freeform 193"/>
              <p:cNvSpPr>
                <a:spLocks noEditPoints="1"/>
              </p:cNvSpPr>
              <p:nvPr/>
            </p:nvSpPr>
            <p:spPr bwMode="auto">
              <a:xfrm>
                <a:off x="2048" y="2896"/>
                <a:ext cx="38" cy="58"/>
              </a:xfrm>
              <a:custGeom>
                <a:avLst/>
                <a:gdLst>
                  <a:gd name="T0" fmla="*/ 38 w 38"/>
                  <a:gd name="T1" fmla="*/ 38 h 58"/>
                  <a:gd name="T2" fmla="*/ 38 w 38"/>
                  <a:gd name="T3" fmla="*/ 44 h 58"/>
                  <a:gd name="T4" fmla="*/ 30 w 38"/>
                  <a:gd name="T5" fmla="*/ 44 h 58"/>
                  <a:gd name="T6" fmla="*/ 30 w 38"/>
                  <a:gd name="T7" fmla="*/ 58 h 58"/>
                  <a:gd name="T8" fmla="*/ 22 w 38"/>
                  <a:gd name="T9" fmla="*/ 58 h 58"/>
                  <a:gd name="T10" fmla="*/ 22 w 38"/>
                  <a:gd name="T11" fmla="*/ 44 h 58"/>
                  <a:gd name="T12" fmla="*/ 0 w 38"/>
                  <a:gd name="T13" fmla="*/ 44 h 58"/>
                  <a:gd name="T14" fmla="*/ 0 w 38"/>
                  <a:gd name="T15" fmla="*/ 38 h 58"/>
                  <a:gd name="T16" fmla="*/ 26 w 38"/>
                  <a:gd name="T17" fmla="*/ 0 h 58"/>
                  <a:gd name="T18" fmla="*/ 30 w 38"/>
                  <a:gd name="T19" fmla="*/ 0 h 58"/>
                  <a:gd name="T20" fmla="*/ 30 w 38"/>
                  <a:gd name="T21" fmla="*/ 38 h 58"/>
                  <a:gd name="T22" fmla="*/ 38 w 38"/>
                  <a:gd name="T23" fmla="*/ 38 h 58"/>
                  <a:gd name="T24" fmla="*/ 22 w 38"/>
                  <a:gd name="T25" fmla="*/ 38 h 58"/>
                  <a:gd name="T26" fmla="*/ 22 w 38"/>
                  <a:gd name="T27" fmla="*/ 8 h 58"/>
                  <a:gd name="T28" fmla="*/ 4 w 38"/>
                  <a:gd name="T29" fmla="*/ 38 h 58"/>
                  <a:gd name="T30" fmla="*/ 22 w 38"/>
                  <a:gd name="T31" fmla="*/ 38 h 5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38"/>
                  <a:gd name="T49" fmla="*/ 0 h 58"/>
                  <a:gd name="T50" fmla="*/ 38 w 38"/>
                  <a:gd name="T51" fmla="*/ 58 h 58"/>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38" h="58">
                    <a:moveTo>
                      <a:pt x="38" y="38"/>
                    </a:moveTo>
                    <a:lnTo>
                      <a:pt x="38" y="44"/>
                    </a:lnTo>
                    <a:lnTo>
                      <a:pt x="30" y="44"/>
                    </a:lnTo>
                    <a:lnTo>
                      <a:pt x="30" y="58"/>
                    </a:lnTo>
                    <a:lnTo>
                      <a:pt x="22" y="58"/>
                    </a:lnTo>
                    <a:lnTo>
                      <a:pt x="22" y="44"/>
                    </a:lnTo>
                    <a:lnTo>
                      <a:pt x="0" y="44"/>
                    </a:lnTo>
                    <a:lnTo>
                      <a:pt x="0" y="38"/>
                    </a:lnTo>
                    <a:lnTo>
                      <a:pt x="26" y="0"/>
                    </a:lnTo>
                    <a:lnTo>
                      <a:pt x="30" y="0"/>
                    </a:lnTo>
                    <a:lnTo>
                      <a:pt x="30" y="38"/>
                    </a:lnTo>
                    <a:lnTo>
                      <a:pt x="38" y="38"/>
                    </a:lnTo>
                    <a:close/>
                    <a:moveTo>
                      <a:pt x="22" y="38"/>
                    </a:moveTo>
                    <a:lnTo>
                      <a:pt x="22" y="8"/>
                    </a:lnTo>
                    <a:lnTo>
                      <a:pt x="4" y="38"/>
                    </a:lnTo>
                    <a:lnTo>
                      <a:pt x="22" y="38"/>
                    </a:lnTo>
                    <a:close/>
                  </a:path>
                </a:pathLst>
              </a:custGeom>
              <a:solidFill>
                <a:srgbClr val="000000"/>
              </a:solidFill>
              <a:ln w="0">
                <a:solidFill>
                  <a:srgbClr val="000000"/>
                </a:solidFill>
                <a:round/>
                <a:headEnd/>
                <a:tailEnd/>
              </a:ln>
            </p:spPr>
            <p:txBody>
              <a:bodyPr/>
              <a:lstStyle/>
              <a:p>
                <a:endParaRPr lang="en-CA"/>
              </a:p>
            </p:txBody>
          </p:sp>
          <p:sp>
            <p:nvSpPr>
              <p:cNvPr id="23002" name="Rectangle 194"/>
              <p:cNvSpPr>
                <a:spLocks noChangeArrowheads="1"/>
              </p:cNvSpPr>
              <p:nvPr/>
            </p:nvSpPr>
            <p:spPr bwMode="auto">
              <a:xfrm>
                <a:off x="2152" y="2880"/>
                <a:ext cx="4" cy="108"/>
              </a:xfrm>
              <a:prstGeom prst="rect">
                <a:avLst/>
              </a:prstGeom>
              <a:solidFill>
                <a:srgbClr val="000000"/>
              </a:solidFill>
              <a:ln w="0">
                <a:solidFill>
                  <a:srgbClr val="000000"/>
                </a:solidFill>
                <a:miter lim="800000"/>
                <a:headEnd/>
                <a:tailEnd/>
              </a:ln>
            </p:spPr>
            <p:txBody>
              <a:bodyPr/>
              <a:lstStyle/>
              <a:p>
                <a:endParaRPr lang="en-US"/>
              </a:p>
            </p:txBody>
          </p:sp>
          <p:sp>
            <p:nvSpPr>
              <p:cNvPr id="23003" name="Freeform 195"/>
              <p:cNvSpPr>
                <a:spLocks noEditPoints="1"/>
              </p:cNvSpPr>
              <p:nvPr/>
            </p:nvSpPr>
            <p:spPr bwMode="auto">
              <a:xfrm>
                <a:off x="2300" y="2896"/>
                <a:ext cx="38" cy="60"/>
              </a:xfrm>
              <a:custGeom>
                <a:avLst/>
                <a:gdLst>
                  <a:gd name="T0" fmla="*/ 0 w 38"/>
                  <a:gd name="T1" fmla="*/ 30 h 60"/>
                  <a:gd name="T2" fmla="*/ 2 w 38"/>
                  <a:gd name="T3" fmla="*/ 20 h 60"/>
                  <a:gd name="T4" fmla="*/ 4 w 38"/>
                  <a:gd name="T5" fmla="*/ 12 h 60"/>
                  <a:gd name="T6" fmla="*/ 8 w 38"/>
                  <a:gd name="T7" fmla="*/ 6 h 60"/>
                  <a:gd name="T8" fmla="*/ 12 w 38"/>
                  <a:gd name="T9" fmla="*/ 2 h 60"/>
                  <a:gd name="T10" fmla="*/ 16 w 38"/>
                  <a:gd name="T11" fmla="*/ 0 h 60"/>
                  <a:gd name="T12" fmla="*/ 20 w 38"/>
                  <a:gd name="T13" fmla="*/ 0 h 60"/>
                  <a:gd name="T14" fmla="*/ 24 w 38"/>
                  <a:gd name="T15" fmla="*/ 0 h 60"/>
                  <a:gd name="T16" fmla="*/ 28 w 38"/>
                  <a:gd name="T17" fmla="*/ 2 h 60"/>
                  <a:gd name="T18" fmla="*/ 32 w 38"/>
                  <a:gd name="T19" fmla="*/ 6 h 60"/>
                  <a:gd name="T20" fmla="*/ 34 w 38"/>
                  <a:gd name="T21" fmla="*/ 12 h 60"/>
                  <a:gd name="T22" fmla="*/ 36 w 38"/>
                  <a:gd name="T23" fmla="*/ 20 h 60"/>
                  <a:gd name="T24" fmla="*/ 38 w 38"/>
                  <a:gd name="T25" fmla="*/ 30 h 60"/>
                  <a:gd name="T26" fmla="*/ 36 w 38"/>
                  <a:gd name="T27" fmla="*/ 38 h 60"/>
                  <a:gd name="T28" fmla="*/ 34 w 38"/>
                  <a:gd name="T29" fmla="*/ 46 h 60"/>
                  <a:gd name="T30" fmla="*/ 32 w 38"/>
                  <a:gd name="T31" fmla="*/ 52 h 60"/>
                  <a:gd name="T32" fmla="*/ 28 w 38"/>
                  <a:gd name="T33" fmla="*/ 56 h 60"/>
                  <a:gd name="T34" fmla="*/ 24 w 38"/>
                  <a:gd name="T35" fmla="*/ 58 h 60"/>
                  <a:gd name="T36" fmla="*/ 18 w 38"/>
                  <a:gd name="T37" fmla="*/ 60 h 60"/>
                  <a:gd name="T38" fmla="*/ 14 w 38"/>
                  <a:gd name="T39" fmla="*/ 58 h 60"/>
                  <a:gd name="T40" fmla="*/ 10 w 38"/>
                  <a:gd name="T41" fmla="*/ 56 h 60"/>
                  <a:gd name="T42" fmla="*/ 6 w 38"/>
                  <a:gd name="T43" fmla="*/ 50 h 60"/>
                  <a:gd name="T44" fmla="*/ 2 w 38"/>
                  <a:gd name="T45" fmla="*/ 40 h 60"/>
                  <a:gd name="T46" fmla="*/ 0 w 38"/>
                  <a:gd name="T47" fmla="*/ 30 h 60"/>
                  <a:gd name="T48" fmla="*/ 10 w 38"/>
                  <a:gd name="T49" fmla="*/ 30 h 60"/>
                  <a:gd name="T50" fmla="*/ 10 w 38"/>
                  <a:gd name="T51" fmla="*/ 42 h 60"/>
                  <a:gd name="T52" fmla="*/ 12 w 38"/>
                  <a:gd name="T53" fmla="*/ 50 h 60"/>
                  <a:gd name="T54" fmla="*/ 14 w 38"/>
                  <a:gd name="T55" fmla="*/ 54 h 60"/>
                  <a:gd name="T56" fmla="*/ 16 w 38"/>
                  <a:gd name="T57" fmla="*/ 56 h 60"/>
                  <a:gd name="T58" fmla="*/ 20 w 38"/>
                  <a:gd name="T59" fmla="*/ 56 h 60"/>
                  <a:gd name="T60" fmla="*/ 22 w 38"/>
                  <a:gd name="T61" fmla="*/ 56 h 60"/>
                  <a:gd name="T62" fmla="*/ 24 w 38"/>
                  <a:gd name="T63" fmla="*/ 54 h 60"/>
                  <a:gd name="T64" fmla="*/ 26 w 38"/>
                  <a:gd name="T65" fmla="*/ 52 h 60"/>
                  <a:gd name="T66" fmla="*/ 28 w 38"/>
                  <a:gd name="T67" fmla="*/ 48 h 60"/>
                  <a:gd name="T68" fmla="*/ 28 w 38"/>
                  <a:gd name="T69" fmla="*/ 38 h 60"/>
                  <a:gd name="T70" fmla="*/ 30 w 38"/>
                  <a:gd name="T71" fmla="*/ 28 h 60"/>
                  <a:gd name="T72" fmla="*/ 28 w 38"/>
                  <a:gd name="T73" fmla="*/ 18 h 60"/>
                  <a:gd name="T74" fmla="*/ 28 w 38"/>
                  <a:gd name="T75" fmla="*/ 10 h 60"/>
                  <a:gd name="T76" fmla="*/ 26 w 38"/>
                  <a:gd name="T77" fmla="*/ 6 h 60"/>
                  <a:gd name="T78" fmla="*/ 24 w 38"/>
                  <a:gd name="T79" fmla="*/ 4 h 60"/>
                  <a:gd name="T80" fmla="*/ 22 w 38"/>
                  <a:gd name="T81" fmla="*/ 2 h 60"/>
                  <a:gd name="T82" fmla="*/ 20 w 38"/>
                  <a:gd name="T83" fmla="*/ 2 h 60"/>
                  <a:gd name="T84" fmla="*/ 16 w 38"/>
                  <a:gd name="T85" fmla="*/ 2 h 60"/>
                  <a:gd name="T86" fmla="*/ 14 w 38"/>
                  <a:gd name="T87" fmla="*/ 4 h 60"/>
                  <a:gd name="T88" fmla="*/ 12 w 38"/>
                  <a:gd name="T89" fmla="*/ 10 h 60"/>
                  <a:gd name="T90" fmla="*/ 10 w 38"/>
                  <a:gd name="T91" fmla="*/ 16 h 60"/>
                  <a:gd name="T92" fmla="*/ 10 w 38"/>
                  <a:gd name="T93" fmla="*/ 24 h 60"/>
                  <a:gd name="T94" fmla="*/ 10 w 38"/>
                  <a:gd name="T95" fmla="*/ 30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8"/>
                  <a:gd name="T145" fmla="*/ 0 h 60"/>
                  <a:gd name="T146" fmla="*/ 38 w 38"/>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8" h="60">
                    <a:moveTo>
                      <a:pt x="0" y="30"/>
                    </a:moveTo>
                    <a:lnTo>
                      <a:pt x="2" y="20"/>
                    </a:lnTo>
                    <a:lnTo>
                      <a:pt x="4" y="12"/>
                    </a:lnTo>
                    <a:lnTo>
                      <a:pt x="8" y="6"/>
                    </a:lnTo>
                    <a:lnTo>
                      <a:pt x="12" y="2"/>
                    </a:lnTo>
                    <a:lnTo>
                      <a:pt x="16" y="0"/>
                    </a:lnTo>
                    <a:lnTo>
                      <a:pt x="20" y="0"/>
                    </a:lnTo>
                    <a:lnTo>
                      <a:pt x="24" y="0"/>
                    </a:lnTo>
                    <a:lnTo>
                      <a:pt x="28" y="2"/>
                    </a:lnTo>
                    <a:lnTo>
                      <a:pt x="32" y="6"/>
                    </a:lnTo>
                    <a:lnTo>
                      <a:pt x="34" y="12"/>
                    </a:lnTo>
                    <a:lnTo>
                      <a:pt x="36" y="20"/>
                    </a:lnTo>
                    <a:lnTo>
                      <a:pt x="38" y="30"/>
                    </a:lnTo>
                    <a:lnTo>
                      <a:pt x="36" y="38"/>
                    </a:lnTo>
                    <a:lnTo>
                      <a:pt x="34" y="46"/>
                    </a:lnTo>
                    <a:lnTo>
                      <a:pt x="32" y="52"/>
                    </a:lnTo>
                    <a:lnTo>
                      <a:pt x="28" y="56"/>
                    </a:lnTo>
                    <a:lnTo>
                      <a:pt x="24" y="58"/>
                    </a:lnTo>
                    <a:lnTo>
                      <a:pt x="18" y="60"/>
                    </a:lnTo>
                    <a:lnTo>
                      <a:pt x="14" y="58"/>
                    </a:lnTo>
                    <a:lnTo>
                      <a:pt x="10" y="56"/>
                    </a:lnTo>
                    <a:lnTo>
                      <a:pt x="6" y="50"/>
                    </a:lnTo>
                    <a:lnTo>
                      <a:pt x="2" y="40"/>
                    </a:lnTo>
                    <a:lnTo>
                      <a:pt x="0" y="30"/>
                    </a:lnTo>
                    <a:close/>
                    <a:moveTo>
                      <a:pt x="10" y="30"/>
                    </a:moveTo>
                    <a:lnTo>
                      <a:pt x="10" y="42"/>
                    </a:lnTo>
                    <a:lnTo>
                      <a:pt x="12" y="50"/>
                    </a:lnTo>
                    <a:lnTo>
                      <a:pt x="14" y="54"/>
                    </a:lnTo>
                    <a:lnTo>
                      <a:pt x="16" y="56"/>
                    </a:lnTo>
                    <a:lnTo>
                      <a:pt x="20" y="56"/>
                    </a:lnTo>
                    <a:lnTo>
                      <a:pt x="22" y="56"/>
                    </a:lnTo>
                    <a:lnTo>
                      <a:pt x="24" y="54"/>
                    </a:lnTo>
                    <a:lnTo>
                      <a:pt x="26" y="52"/>
                    </a:lnTo>
                    <a:lnTo>
                      <a:pt x="28" y="48"/>
                    </a:lnTo>
                    <a:lnTo>
                      <a:pt x="28" y="38"/>
                    </a:lnTo>
                    <a:lnTo>
                      <a:pt x="30" y="28"/>
                    </a:lnTo>
                    <a:lnTo>
                      <a:pt x="28" y="18"/>
                    </a:lnTo>
                    <a:lnTo>
                      <a:pt x="28" y="10"/>
                    </a:lnTo>
                    <a:lnTo>
                      <a:pt x="26" y="6"/>
                    </a:lnTo>
                    <a:lnTo>
                      <a:pt x="24" y="4"/>
                    </a:lnTo>
                    <a:lnTo>
                      <a:pt x="22" y="2"/>
                    </a:lnTo>
                    <a:lnTo>
                      <a:pt x="20" y="2"/>
                    </a:lnTo>
                    <a:lnTo>
                      <a:pt x="16" y="2"/>
                    </a:lnTo>
                    <a:lnTo>
                      <a:pt x="14" y="4"/>
                    </a:lnTo>
                    <a:lnTo>
                      <a:pt x="12" y="10"/>
                    </a:lnTo>
                    <a:lnTo>
                      <a:pt x="10" y="16"/>
                    </a:lnTo>
                    <a:lnTo>
                      <a:pt x="10" y="24"/>
                    </a:lnTo>
                    <a:lnTo>
                      <a:pt x="10" y="30"/>
                    </a:lnTo>
                    <a:close/>
                  </a:path>
                </a:pathLst>
              </a:custGeom>
              <a:solidFill>
                <a:srgbClr val="000000"/>
              </a:solidFill>
              <a:ln w="0">
                <a:solidFill>
                  <a:srgbClr val="000000"/>
                </a:solidFill>
                <a:round/>
                <a:headEnd/>
                <a:tailEnd/>
              </a:ln>
            </p:spPr>
            <p:txBody>
              <a:bodyPr/>
              <a:lstStyle/>
              <a:p>
                <a:endParaRPr lang="en-CA"/>
              </a:p>
            </p:txBody>
          </p:sp>
          <p:sp>
            <p:nvSpPr>
              <p:cNvPr id="23004" name="Rectangle 196"/>
              <p:cNvSpPr>
                <a:spLocks noChangeArrowheads="1"/>
              </p:cNvSpPr>
              <p:nvPr/>
            </p:nvSpPr>
            <p:spPr bwMode="auto">
              <a:xfrm>
                <a:off x="2496" y="2880"/>
                <a:ext cx="4" cy="108"/>
              </a:xfrm>
              <a:prstGeom prst="rect">
                <a:avLst/>
              </a:prstGeom>
              <a:solidFill>
                <a:srgbClr val="000000"/>
              </a:solidFill>
              <a:ln w="0">
                <a:solidFill>
                  <a:srgbClr val="000000"/>
                </a:solidFill>
                <a:miter lim="800000"/>
                <a:headEnd/>
                <a:tailEnd/>
              </a:ln>
            </p:spPr>
            <p:txBody>
              <a:bodyPr/>
              <a:lstStyle/>
              <a:p>
                <a:endParaRPr lang="en-US"/>
              </a:p>
            </p:txBody>
          </p:sp>
          <p:sp>
            <p:nvSpPr>
              <p:cNvPr id="23005" name="Freeform 197"/>
              <p:cNvSpPr>
                <a:spLocks noEditPoints="1"/>
              </p:cNvSpPr>
              <p:nvPr/>
            </p:nvSpPr>
            <p:spPr bwMode="auto">
              <a:xfrm>
                <a:off x="2638" y="2896"/>
                <a:ext cx="38" cy="60"/>
              </a:xfrm>
              <a:custGeom>
                <a:avLst/>
                <a:gdLst>
                  <a:gd name="T0" fmla="*/ 0 w 38"/>
                  <a:gd name="T1" fmla="*/ 30 h 60"/>
                  <a:gd name="T2" fmla="*/ 2 w 38"/>
                  <a:gd name="T3" fmla="*/ 20 h 60"/>
                  <a:gd name="T4" fmla="*/ 4 w 38"/>
                  <a:gd name="T5" fmla="*/ 12 h 60"/>
                  <a:gd name="T6" fmla="*/ 6 w 38"/>
                  <a:gd name="T7" fmla="*/ 6 h 60"/>
                  <a:gd name="T8" fmla="*/ 12 w 38"/>
                  <a:gd name="T9" fmla="*/ 2 h 60"/>
                  <a:gd name="T10" fmla="*/ 14 w 38"/>
                  <a:gd name="T11" fmla="*/ 0 h 60"/>
                  <a:gd name="T12" fmla="*/ 18 w 38"/>
                  <a:gd name="T13" fmla="*/ 0 h 60"/>
                  <a:gd name="T14" fmla="*/ 24 w 38"/>
                  <a:gd name="T15" fmla="*/ 0 h 60"/>
                  <a:gd name="T16" fmla="*/ 26 w 38"/>
                  <a:gd name="T17" fmla="*/ 2 h 60"/>
                  <a:gd name="T18" fmla="*/ 30 w 38"/>
                  <a:gd name="T19" fmla="*/ 6 h 60"/>
                  <a:gd name="T20" fmla="*/ 34 w 38"/>
                  <a:gd name="T21" fmla="*/ 12 h 60"/>
                  <a:gd name="T22" fmla="*/ 36 w 38"/>
                  <a:gd name="T23" fmla="*/ 20 h 60"/>
                  <a:gd name="T24" fmla="*/ 38 w 38"/>
                  <a:gd name="T25" fmla="*/ 30 h 60"/>
                  <a:gd name="T26" fmla="*/ 36 w 38"/>
                  <a:gd name="T27" fmla="*/ 38 h 60"/>
                  <a:gd name="T28" fmla="*/ 34 w 38"/>
                  <a:gd name="T29" fmla="*/ 46 h 60"/>
                  <a:gd name="T30" fmla="*/ 30 w 38"/>
                  <a:gd name="T31" fmla="*/ 52 h 60"/>
                  <a:gd name="T32" fmla="*/ 26 w 38"/>
                  <a:gd name="T33" fmla="*/ 56 h 60"/>
                  <a:gd name="T34" fmla="*/ 22 w 38"/>
                  <a:gd name="T35" fmla="*/ 58 h 60"/>
                  <a:gd name="T36" fmla="*/ 18 w 38"/>
                  <a:gd name="T37" fmla="*/ 60 h 60"/>
                  <a:gd name="T38" fmla="*/ 14 w 38"/>
                  <a:gd name="T39" fmla="*/ 58 h 60"/>
                  <a:gd name="T40" fmla="*/ 8 w 38"/>
                  <a:gd name="T41" fmla="*/ 56 h 60"/>
                  <a:gd name="T42" fmla="*/ 6 w 38"/>
                  <a:gd name="T43" fmla="*/ 50 h 60"/>
                  <a:gd name="T44" fmla="*/ 2 w 38"/>
                  <a:gd name="T45" fmla="*/ 40 h 60"/>
                  <a:gd name="T46" fmla="*/ 0 w 38"/>
                  <a:gd name="T47" fmla="*/ 30 h 60"/>
                  <a:gd name="T48" fmla="*/ 8 w 38"/>
                  <a:gd name="T49" fmla="*/ 30 h 60"/>
                  <a:gd name="T50" fmla="*/ 10 w 38"/>
                  <a:gd name="T51" fmla="*/ 42 h 60"/>
                  <a:gd name="T52" fmla="*/ 12 w 38"/>
                  <a:gd name="T53" fmla="*/ 50 h 60"/>
                  <a:gd name="T54" fmla="*/ 14 w 38"/>
                  <a:gd name="T55" fmla="*/ 54 h 60"/>
                  <a:gd name="T56" fmla="*/ 16 w 38"/>
                  <a:gd name="T57" fmla="*/ 56 h 60"/>
                  <a:gd name="T58" fmla="*/ 18 w 38"/>
                  <a:gd name="T59" fmla="*/ 56 h 60"/>
                  <a:gd name="T60" fmla="*/ 20 w 38"/>
                  <a:gd name="T61" fmla="*/ 56 h 60"/>
                  <a:gd name="T62" fmla="*/ 24 w 38"/>
                  <a:gd name="T63" fmla="*/ 54 h 60"/>
                  <a:gd name="T64" fmla="*/ 26 w 38"/>
                  <a:gd name="T65" fmla="*/ 52 h 60"/>
                  <a:gd name="T66" fmla="*/ 26 w 38"/>
                  <a:gd name="T67" fmla="*/ 48 h 60"/>
                  <a:gd name="T68" fmla="*/ 28 w 38"/>
                  <a:gd name="T69" fmla="*/ 38 h 60"/>
                  <a:gd name="T70" fmla="*/ 28 w 38"/>
                  <a:gd name="T71" fmla="*/ 28 h 60"/>
                  <a:gd name="T72" fmla="*/ 28 w 38"/>
                  <a:gd name="T73" fmla="*/ 18 h 60"/>
                  <a:gd name="T74" fmla="*/ 26 w 38"/>
                  <a:gd name="T75" fmla="*/ 10 h 60"/>
                  <a:gd name="T76" fmla="*/ 26 w 38"/>
                  <a:gd name="T77" fmla="*/ 6 h 60"/>
                  <a:gd name="T78" fmla="*/ 22 w 38"/>
                  <a:gd name="T79" fmla="*/ 4 h 60"/>
                  <a:gd name="T80" fmla="*/ 22 w 38"/>
                  <a:gd name="T81" fmla="*/ 2 h 60"/>
                  <a:gd name="T82" fmla="*/ 18 w 38"/>
                  <a:gd name="T83" fmla="*/ 2 h 60"/>
                  <a:gd name="T84" fmla="*/ 16 w 38"/>
                  <a:gd name="T85" fmla="*/ 2 h 60"/>
                  <a:gd name="T86" fmla="*/ 14 w 38"/>
                  <a:gd name="T87" fmla="*/ 4 h 60"/>
                  <a:gd name="T88" fmla="*/ 12 w 38"/>
                  <a:gd name="T89" fmla="*/ 10 h 60"/>
                  <a:gd name="T90" fmla="*/ 10 w 38"/>
                  <a:gd name="T91" fmla="*/ 16 h 60"/>
                  <a:gd name="T92" fmla="*/ 10 w 38"/>
                  <a:gd name="T93" fmla="*/ 24 h 60"/>
                  <a:gd name="T94" fmla="*/ 8 w 38"/>
                  <a:gd name="T95" fmla="*/ 30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8"/>
                  <a:gd name="T145" fmla="*/ 0 h 60"/>
                  <a:gd name="T146" fmla="*/ 38 w 38"/>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8" h="60">
                    <a:moveTo>
                      <a:pt x="0" y="30"/>
                    </a:moveTo>
                    <a:lnTo>
                      <a:pt x="2" y="20"/>
                    </a:lnTo>
                    <a:lnTo>
                      <a:pt x="4" y="12"/>
                    </a:lnTo>
                    <a:lnTo>
                      <a:pt x="6" y="6"/>
                    </a:lnTo>
                    <a:lnTo>
                      <a:pt x="12" y="2"/>
                    </a:lnTo>
                    <a:lnTo>
                      <a:pt x="14" y="0"/>
                    </a:lnTo>
                    <a:lnTo>
                      <a:pt x="18" y="0"/>
                    </a:lnTo>
                    <a:lnTo>
                      <a:pt x="24" y="0"/>
                    </a:lnTo>
                    <a:lnTo>
                      <a:pt x="26" y="2"/>
                    </a:lnTo>
                    <a:lnTo>
                      <a:pt x="30" y="6"/>
                    </a:lnTo>
                    <a:lnTo>
                      <a:pt x="34" y="12"/>
                    </a:lnTo>
                    <a:lnTo>
                      <a:pt x="36" y="20"/>
                    </a:lnTo>
                    <a:lnTo>
                      <a:pt x="38" y="30"/>
                    </a:lnTo>
                    <a:lnTo>
                      <a:pt x="36" y="38"/>
                    </a:lnTo>
                    <a:lnTo>
                      <a:pt x="34" y="46"/>
                    </a:lnTo>
                    <a:lnTo>
                      <a:pt x="30" y="52"/>
                    </a:lnTo>
                    <a:lnTo>
                      <a:pt x="26" y="56"/>
                    </a:lnTo>
                    <a:lnTo>
                      <a:pt x="22" y="58"/>
                    </a:lnTo>
                    <a:lnTo>
                      <a:pt x="18" y="60"/>
                    </a:lnTo>
                    <a:lnTo>
                      <a:pt x="14" y="58"/>
                    </a:lnTo>
                    <a:lnTo>
                      <a:pt x="8" y="56"/>
                    </a:lnTo>
                    <a:lnTo>
                      <a:pt x="6" y="50"/>
                    </a:lnTo>
                    <a:lnTo>
                      <a:pt x="2" y="40"/>
                    </a:lnTo>
                    <a:lnTo>
                      <a:pt x="0" y="30"/>
                    </a:lnTo>
                    <a:close/>
                    <a:moveTo>
                      <a:pt x="8" y="30"/>
                    </a:moveTo>
                    <a:lnTo>
                      <a:pt x="10" y="42"/>
                    </a:lnTo>
                    <a:lnTo>
                      <a:pt x="12" y="50"/>
                    </a:lnTo>
                    <a:lnTo>
                      <a:pt x="14" y="54"/>
                    </a:lnTo>
                    <a:lnTo>
                      <a:pt x="16" y="56"/>
                    </a:lnTo>
                    <a:lnTo>
                      <a:pt x="18" y="56"/>
                    </a:lnTo>
                    <a:lnTo>
                      <a:pt x="20" y="56"/>
                    </a:lnTo>
                    <a:lnTo>
                      <a:pt x="24" y="54"/>
                    </a:lnTo>
                    <a:lnTo>
                      <a:pt x="26" y="52"/>
                    </a:lnTo>
                    <a:lnTo>
                      <a:pt x="26" y="48"/>
                    </a:lnTo>
                    <a:lnTo>
                      <a:pt x="28" y="38"/>
                    </a:lnTo>
                    <a:lnTo>
                      <a:pt x="28" y="28"/>
                    </a:lnTo>
                    <a:lnTo>
                      <a:pt x="28" y="18"/>
                    </a:lnTo>
                    <a:lnTo>
                      <a:pt x="26" y="10"/>
                    </a:lnTo>
                    <a:lnTo>
                      <a:pt x="26" y="6"/>
                    </a:lnTo>
                    <a:lnTo>
                      <a:pt x="22" y="4"/>
                    </a:lnTo>
                    <a:lnTo>
                      <a:pt x="22" y="2"/>
                    </a:lnTo>
                    <a:lnTo>
                      <a:pt x="18" y="2"/>
                    </a:lnTo>
                    <a:lnTo>
                      <a:pt x="16" y="2"/>
                    </a:lnTo>
                    <a:lnTo>
                      <a:pt x="14" y="4"/>
                    </a:lnTo>
                    <a:lnTo>
                      <a:pt x="12" y="10"/>
                    </a:lnTo>
                    <a:lnTo>
                      <a:pt x="10" y="16"/>
                    </a:lnTo>
                    <a:lnTo>
                      <a:pt x="10" y="24"/>
                    </a:lnTo>
                    <a:lnTo>
                      <a:pt x="8" y="30"/>
                    </a:lnTo>
                    <a:close/>
                  </a:path>
                </a:pathLst>
              </a:custGeom>
              <a:solidFill>
                <a:srgbClr val="000000"/>
              </a:solidFill>
              <a:ln w="0">
                <a:solidFill>
                  <a:srgbClr val="000000"/>
                </a:solidFill>
                <a:round/>
                <a:headEnd/>
                <a:tailEnd/>
              </a:ln>
            </p:spPr>
            <p:txBody>
              <a:bodyPr/>
              <a:lstStyle/>
              <a:p>
                <a:endParaRPr lang="en-CA"/>
              </a:p>
            </p:txBody>
          </p:sp>
          <p:sp>
            <p:nvSpPr>
              <p:cNvPr id="23006" name="Rectangle 198"/>
              <p:cNvSpPr>
                <a:spLocks noChangeArrowheads="1"/>
              </p:cNvSpPr>
              <p:nvPr/>
            </p:nvSpPr>
            <p:spPr bwMode="auto">
              <a:xfrm>
                <a:off x="2784" y="2880"/>
                <a:ext cx="4" cy="108"/>
              </a:xfrm>
              <a:prstGeom prst="rect">
                <a:avLst/>
              </a:prstGeom>
              <a:solidFill>
                <a:srgbClr val="000000"/>
              </a:solidFill>
              <a:ln w="0">
                <a:solidFill>
                  <a:srgbClr val="000000"/>
                </a:solidFill>
                <a:miter lim="800000"/>
                <a:headEnd/>
                <a:tailEnd/>
              </a:ln>
            </p:spPr>
            <p:txBody>
              <a:bodyPr/>
              <a:lstStyle/>
              <a:p>
                <a:endParaRPr lang="en-US"/>
              </a:p>
            </p:txBody>
          </p:sp>
          <p:sp>
            <p:nvSpPr>
              <p:cNvPr id="23007" name="Freeform 199"/>
              <p:cNvSpPr>
                <a:spLocks noEditPoints="1"/>
              </p:cNvSpPr>
              <p:nvPr/>
            </p:nvSpPr>
            <p:spPr bwMode="auto">
              <a:xfrm>
                <a:off x="2932" y="2896"/>
                <a:ext cx="38" cy="60"/>
              </a:xfrm>
              <a:custGeom>
                <a:avLst/>
                <a:gdLst>
                  <a:gd name="T0" fmla="*/ 0 w 38"/>
                  <a:gd name="T1" fmla="*/ 30 h 60"/>
                  <a:gd name="T2" fmla="*/ 2 w 38"/>
                  <a:gd name="T3" fmla="*/ 20 h 60"/>
                  <a:gd name="T4" fmla="*/ 4 w 38"/>
                  <a:gd name="T5" fmla="*/ 12 h 60"/>
                  <a:gd name="T6" fmla="*/ 8 w 38"/>
                  <a:gd name="T7" fmla="*/ 6 h 60"/>
                  <a:gd name="T8" fmla="*/ 12 w 38"/>
                  <a:gd name="T9" fmla="*/ 2 h 60"/>
                  <a:gd name="T10" fmla="*/ 16 w 38"/>
                  <a:gd name="T11" fmla="*/ 0 h 60"/>
                  <a:gd name="T12" fmla="*/ 20 w 38"/>
                  <a:gd name="T13" fmla="*/ 0 h 60"/>
                  <a:gd name="T14" fmla="*/ 24 w 38"/>
                  <a:gd name="T15" fmla="*/ 0 h 60"/>
                  <a:gd name="T16" fmla="*/ 28 w 38"/>
                  <a:gd name="T17" fmla="*/ 2 h 60"/>
                  <a:gd name="T18" fmla="*/ 30 w 38"/>
                  <a:gd name="T19" fmla="*/ 6 h 60"/>
                  <a:gd name="T20" fmla="*/ 34 w 38"/>
                  <a:gd name="T21" fmla="*/ 12 h 60"/>
                  <a:gd name="T22" fmla="*/ 36 w 38"/>
                  <a:gd name="T23" fmla="*/ 20 h 60"/>
                  <a:gd name="T24" fmla="*/ 38 w 38"/>
                  <a:gd name="T25" fmla="*/ 30 h 60"/>
                  <a:gd name="T26" fmla="*/ 36 w 38"/>
                  <a:gd name="T27" fmla="*/ 38 h 60"/>
                  <a:gd name="T28" fmla="*/ 34 w 38"/>
                  <a:gd name="T29" fmla="*/ 46 h 60"/>
                  <a:gd name="T30" fmla="*/ 32 w 38"/>
                  <a:gd name="T31" fmla="*/ 52 h 60"/>
                  <a:gd name="T32" fmla="*/ 28 w 38"/>
                  <a:gd name="T33" fmla="*/ 56 h 60"/>
                  <a:gd name="T34" fmla="*/ 24 w 38"/>
                  <a:gd name="T35" fmla="*/ 58 h 60"/>
                  <a:gd name="T36" fmla="*/ 18 w 38"/>
                  <a:gd name="T37" fmla="*/ 60 h 60"/>
                  <a:gd name="T38" fmla="*/ 14 w 38"/>
                  <a:gd name="T39" fmla="*/ 58 h 60"/>
                  <a:gd name="T40" fmla="*/ 10 w 38"/>
                  <a:gd name="T41" fmla="*/ 56 h 60"/>
                  <a:gd name="T42" fmla="*/ 6 w 38"/>
                  <a:gd name="T43" fmla="*/ 50 h 60"/>
                  <a:gd name="T44" fmla="*/ 2 w 38"/>
                  <a:gd name="T45" fmla="*/ 40 h 60"/>
                  <a:gd name="T46" fmla="*/ 0 w 38"/>
                  <a:gd name="T47" fmla="*/ 30 h 60"/>
                  <a:gd name="T48" fmla="*/ 10 w 38"/>
                  <a:gd name="T49" fmla="*/ 30 h 60"/>
                  <a:gd name="T50" fmla="*/ 10 w 38"/>
                  <a:gd name="T51" fmla="*/ 42 h 60"/>
                  <a:gd name="T52" fmla="*/ 12 w 38"/>
                  <a:gd name="T53" fmla="*/ 50 h 60"/>
                  <a:gd name="T54" fmla="*/ 14 w 38"/>
                  <a:gd name="T55" fmla="*/ 54 h 60"/>
                  <a:gd name="T56" fmla="*/ 16 w 38"/>
                  <a:gd name="T57" fmla="*/ 56 h 60"/>
                  <a:gd name="T58" fmla="*/ 18 w 38"/>
                  <a:gd name="T59" fmla="*/ 56 h 60"/>
                  <a:gd name="T60" fmla="*/ 22 w 38"/>
                  <a:gd name="T61" fmla="*/ 56 h 60"/>
                  <a:gd name="T62" fmla="*/ 24 w 38"/>
                  <a:gd name="T63" fmla="*/ 54 h 60"/>
                  <a:gd name="T64" fmla="*/ 26 w 38"/>
                  <a:gd name="T65" fmla="*/ 52 h 60"/>
                  <a:gd name="T66" fmla="*/ 28 w 38"/>
                  <a:gd name="T67" fmla="*/ 48 h 60"/>
                  <a:gd name="T68" fmla="*/ 28 w 38"/>
                  <a:gd name="T69" fmla="*/ 38 h 60"/>
                  <a:gd name="T70" fmla="*/ 30 w 38"/>
                  <a:gd name="T71" fmla="*/ 28 h 60"/>
                  <a:gd name="T72" fmla="*/ 28 w 38"/>
                  <a:gd name="T73" fmla="*/ 18 h 60"/>
                  <a:gd name="T74" fmla="*/ 28 w 38"/>
                  <a:gd name="T75" fmla="*/ 10 h 60"/>
                  <a:gd name="T76" fmla="*/ 26 w 38"/>
                  <a:gd name="T77" fmla="*/ 6 h 60"/>
                  <a:gd name="T78" fmla="*/ 24 w 38"/>
                  <a:gd name="T79" fmla="*/ 4 h 60"/>
                  <a:gd name="T80" fmla="*/ 22 w 38"/>
                  <a:gd name="T81" fmla="*/ 2 h 60"/>
                  <a:gd name="T82" fmla="*/ 20 w 38"/>
                  <a:gd name="T83" fmla="*/ 2 h 60"/>
                  <a:gd name="T84" fmla="*/ 16 w 38"/>
                  <a:gd name="T85" fmla="*/ 2 h 60"/>
                  <a:gd name="T86" fmla="*/ 14 w 38"/>
                  <a:gd name="T87" fmla="*/ 4 h 60"/>
                  <a:gd name="T88" fmla="*/ 12 w 38"/>
                  <a:gd name="T89" fmla="*/ 10 h 60"/>
                  <a:gd name="T90" fmla="*/ 10 w 38"/>
                  <a:gd name="T91" fmla="*/ 16 h 60"/>
                  <a:gd name="T92" fmla="*/ 10 w 38"/>
                  <a:gd name="T93" fmla="*/ 24 h 60"/>
                  <a:gd name="T94" fmla="*/ 10 w 38"/>
                  <a:gd name="T95" fmla="*/ 30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8"/>
                  <a:gd name="T145" fmla="*/ 0 h 60"/>
                  <a:gd name="T146" fmla="*/ 38 w 38"/>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8" h="60">
                    <a:moveTo>
                      <a:pt x="0" y="30"/>
                    </a:moveTo>
                    <a:lnTo>
                      <a:pt x="2" y="20"/>
                    </a:lnTo>
                    <a:lnTo>
                      <a:pt x="4" y="12"/>
                    </a:lnTo>
                    <a:lnTo>
                      <a:pt x="8" y="6"/>
                    </a:lnTo>
                    <a:lnTo>
                      <a:pt x="12" y="2"/>
                    </a:lnTo>
                    <a:lnTo>
                      <a:pt x="16" y="0"/>
                    </a:lnTo>
                    <a:lnTo>
                      <a:pt x="20" y="0"/>
                    </a:lnTo>
                    <a:lnTo>
                      <a:pt x="24" y="0"/>
                    </a:lnTo>
                    <a:lnTo>
                      <a:pt x="28" y="2"/>
                    </a:lnTo>
                    <a:lnTo>
                      <a:pt x="30" y="6"/>
                    </a:lnTo>
                    <a:lnTo>
                      <a:pt x="34" y="12"/>
                    </a:lnTo>
                    <a:lnTo>
                      <a:pt x="36" y="20"/>
                    </a:lnTo>
                    <a:lnTo>
                      <a:pt x="38" y="30"/>
                    </a:lnTo>
                    <a:lnTo>
                      <a:pt x="36" y="38"/>
                    </a:lnTo>
                    <a:lnTo>
                      <a:pt x="34" y="46"/>
                    </a:lnTo>
                    <a:lnTo>
                      <a:pt x="32" y="52"/>
                    </a:lnTo>
                    <a:lnTo>
                      <a:pt x="28" y="56"/>
                    </a:lnTo>
                    <a:lnTo>
                      <a:pt x="24" y="58"/>
                    </a:lnTo>
                    <a:lnTo>
                      <a:pt x="18" y="60"/>
                    </a:lnTo>
                    <a:lnTo>
                      <a:pt x="14" y="58"/>
                    </a:lnTo>
                    <a:lnTo>
                      <a:pt x="10" y="56"/>
                    </a:lnTo>
                    <a:lnTo>
                      <a:pt x="6" y="50"/>
                    </a:lnTo>
                    <a:lnTo>
                      <a:pt x="2" y="40"/>
                    </a:lnTo>
                    <a:lnTo>
                      <a:pt x="0" y="30"/>
                    </a:lnTo>
                    <a:close/>
                    <a:moveTo>
                      <a:pt x="10" y="30"/>
                    </a:moveTo>
                    <a:lnTo>
                      <a:pt x="10" y="42"/>
                    </a:lnTo>
                    <a:lnTo>
                      <a:pt x="12" y="50"/>
                    </a:lnTo>
                    <a:lnTo>
                      <a:pt x="14" y="54"/>
                    </a:lnTo>
                    <a:lnTo>
                      <a:pt x="16" y="56"/>
                    </a:lnTo>
                    <a:lnTo>
                      <a:pt x="18" y="56"/>
                    </a:lnTo>
                    <a:lnTo>
                      <a:pt x="22" y="56"/>
                    </a:lnTo>
                    <a:lnTo>
                      <a:pt x="24" y="54"/>
                    </a:lnTo>
                    <a:lnTo>
                      <a:pt x="26" y="52"/>
                    </a:lnTo>
                    <a:lnTo>
                      <a:pt x="28" y="48"/>
                    </a:lnTo>
                    <a:lnTo>
                      <a:pt x="28" y="38"/>
                    </a:lnTo>
                    <a:lnTo>
                      <a:pt x="30" y="28"/>
                    </a:lnTo>
                    <a:lnTo>
                      <a:pt x="28" y="18"/>
                    </a:lnTo>
                    <a:lnTo>
                      <a:pt x="28" y="10"/>
                    </a:lnTo>
                    <a:lnTo>
                      <a:pt x="26" y="6"/>
                    </a:lnTo>
                    <a:lnTo>
                      <a:pt x="24" y="4"/>
                    </a:lnTo>
                    <a:lnTo>
                      <a:pt x="22" y="2"/>
                    </a:lnTo>
                    <a:lnTo>
                      <a:pt x="20" y="2"/>
                    </a:lnTo>
                    <a:lnTo>
                      <a:pt x="16" y="2"/>
                    </a:lnTo>
                    <a:lnTo>
                      <a:pt x="14" y="4"/>
                    </a:lnTo>
                    <a:lnTo>
                      <a:pt x="12" y="10"/>
                    </a:lnTo>
                    <a:lnTo>
                      <a:pt x="10" y="16"/>
                    </a:lnTo>
                    <a:lnTo>
                      <a:pt x="10" y="24"/>
                    </a:lnTo>
                    <a:lnTo>
                      <a:pt x="10" y="30"/>
                    </a:lnTo>
                    <a:close/>
                  </a:path>
                </a:pathLst>
              </a:custGeom>
              <a:solidFill>
                <a:srgbClr val="000000"/>
              </a:solidFill>
              <a:ln w="0">
                <a:solidFill>
                  <a:srgbClr val="000000"/>
                </a:solidFill>
                <a:round/>
                <a:headEnd/>
                <a:tailEnd/>
              </a:ln>
            </p:spPr>
            <p:txBody>
              <a:bodyPr/>
              <a:lstStyle/>
              <a:p>
                <a:endParaRPr lang="en-CA"/>
              </a:p>
            </p:txBody>
          </p:sp>
          <p:sp>
            <p:nvSpPr>
              <p:cNvPr id="23008" name="Rectangle 200"/>
              <p:cNvSpPr>
                <a:spLocks noChangeArrowheads="1"/>
              </p:cNvSpPr>
              <p:nvPr/>
            </p:nvSpPr>
            <p:spPr bwMode="auto">
              <a:xfrm>
                <a:off x="3080" y="2880"/>
                <a:ext cx="4" cy="108"/>
              </a:xfrm>
              <a:prstGeom prst="rect">
                <a:avLst/>
              </a:prstGeom>
              <a:solidFill>
                <a:srgbClr val="000000"/>
              </a:solidFill>
              <a:ln w="0">
                <a:solidFill>
                  <a:srgbClr val="000000"/>
                </a:solidFill>
                <a:miter lim="800000"/>
                <a:headEnd/>
                <a:tailEnd/>
              </a:ln>
            </p:spPr>
            <p:txBody>
              <a:bodyPr/>
              <a:lstStyle/>
              <a:p>
                <a:endParaRPr lang="en-US"/>
              </a:p>
            </p:txBody>
          </p:sp>
          <p:sp>
            <p:nvSpPr>
              <p:cNvPr id="23009" name="Freeform 201"/>
              <p:cNvSpPr>
                <a:spLocks noEditPoints="1"/>
              </p:cNvSpPr>
              <p:nvPr/>
            </p:nvSpPr>
            <p:spPr bwMode="auto">
              <a:xfrm>
                <a:off x="3228" y="2896"/>
                <a:ext cx="36" cy="60"/>
              </a:xfrm>
              <a:custGeom>
                <a:avLst/>
                <a:gdLst>
                  <a:gd name="T0" fmla="*/ 0 w 36"/>
                  <a:gd name="T1" fmla="*/ 30 h 60"/>
                  <a:gd name="T2" fmla="*/ 0 w 36"/>
                  <a:gd name="T3" fmla="*/ 20 h 60"/>
                  <a:gd name="T4" fmla="*/ 2 w 36"/>
                  <a:gd name="T5" fmla="*/ 12 h 60"/>
                  <a:gd name="T6" fmla="*/ 6 w 36"/>
                  <a:gd name="T7" fmla="*/ 6 h 60"/>
                  <a:gd name="T8" fmla="*/ 10 w 36"/>
                  <a:gd name="T9" fmla="*/ 2 h 60"/>
                  <a:gd name="T10" fmla="*/ 14 w 36"/>
                  <a:gd name="T11" fmla="*/ 0 h 60"/>
                  <a:gd name="T12" fmla="*/ 18 w 36"/>
                  <a:gd name="T13" fmla="*/ 0 h 60"/>
                  <a:gd name="T14" fmla="*/ 22 w 36"/>
                  <a:gd name="T15" fmla="*/ 0 h 60"/>
                  <a:gd name="T16" fmla="*/ 26 w 36"/>
                  <a:gd name="T17" fmla="*/ 2 h 60"/>
                  <a:gd name="T18" fmla="*/ 30 w 36"/>
                  <a:gd name="T19" fmla="*/ 6 h 60"/>
                  <a:gd name="T20" fmla="*/ 32 w 36"/>
                  <a:gd name="T21" fmla="*/ 12 h 60"/>
                  <a:gd name="T22" fmla="*/ 36 w 36"/>
                  <a:gd name="T23" fmla="*/ 20 h 60"/>
                  <a:gd name="T24" fmla="*/ 36 w 36"/>
                  <a:gd name="T25" fmla="*/ 30 h 60"/>
                  <a:gd name="T26" fmla="*/ 36 w 36"/>
                  <a:gd name="T27" fmla="*/ 38 h 60"/>
                  <a:gd name="T28" fmla="*/ 32 w 36"/>
                  <a:gd name="T29" fmla="*/ 46 h 60"/>
                  <a:gd name="T30" fmla="*/ 30 w 36"/>
                  <a:gd name="T31" fmla="*/ 52 h 60"/>
                  <a:gd name="T32" fmla="*/ 26 w 36"/>
                  <a:gd name="T33" fmla="*/ 56 h 60"/>
                  <a:gd name="T34" fmla="*/ 22 w 36"/>
                  <a:gd name="T35" fmla="*/ 58 h 60"/>
                  <a:gd name="T36" fmla="*/ 18 w 36"/>
                  <a:gd name="T37" fmla="*/ 60 h 60"/>
                  <a:gd name="T38" fmla="*/ 12 w 36"/>
                  <a:gd name="T39" fmla="*/ 58 h 60"/>
                  <a:gd name="T40" fmla="*/ 8 w 36"/>
                  <a:gd name="T41" fmla="*/ 56 h 60"/>
                  <a:gd name="T42" fmla="*/ 4 w 36"/>
                  <a:gd name="T43" fmla="*/ 50 h 60"/>
                  <a:gd name="T44" fmla="*/ 0 w 36"/>
                  <a:gd name="T45" fmla="*/ 40 h 60"/>
                  <a:gd name="T46" fmla="*/ 0 w 36"/>
                  <a:gd name="T47" fmla="*/ 30 h 60"/>
                  <a:gd name="T48" fmla="*/ 8 w 36"/>
                  <a:gd name="T49" fmla="*/ 30 h 60"/>
                  <a:gd name="T50" fmla="*/ 8 w 36"/>
                  <a:gd name="T51" fmla="*/ 42 h 60"/>
                  <a:gd name="T52" fmla="*/ 10 w 36"/>
                  <a:gd name="T53" fmla="*/ 50 h 60"/>
                  <a:gd name="T54" fmla="*/ 12 w 36"/>
                  <a:gd name="T55" fmla="*/ 54 h 60"/>
                  <a:gd name="T56" fmla="*/ 14 w 36"/>
                  <a:gd name="T57" fmla="*/ 56 h 60"/>
                  <a:gd name="T58" fmla="*/ 18 w 36"/>
                  <a:gd name="T59" fmla="*/ 56 h 60"/>
                  <a:gd name="T60" fmla="*/ 20 w 36"/>
                  <a:gd name="T61" fmla="*/ 56 h 60"/>
                  <a:gd name="T62" fmla="*/ 22 w 36"/>
                  <a:gd name="T63" fmla="*/ 54 h 60"/>
                  <a:gd name="T64" fmla="*/ 24 w 36"/>
                  <a:gd name="T65" fmla="*/ 52 h 60"/>
                  <a:gd name="T66" fmla="*/ 26 w 36"/>
                  <a:gd name="T67" fmla="*/ 48 h 60"/>
                  <a:gd name="T68" fmla="*/ 28 w 36"/>
                  <a:gd name="T69" fmla="*/ 38 h 60"/>
                  <a:gd name="T70" fmla="*/ 28 w 36"/>
                  <a:gd name="T71" fmla="*/ 28 h 60"/>
                  <a:gd name="T72" fmla="*/ 28 w 36"/>
                  <a:gd name="T73" fmla="*/ 18 h 60"/>
                  <a:gd name="T74" fmla="*/ 26 w 36"/>
                  <a:gd name="T75" fmla="*/ 10 h 60"/>
                  <a:gd name="T76" fmla="*/ 24 w 36"/>
                  <a:gd name="T77" fmla="*/ 6 h 60"/>
                  <a:gd name="T78" fmla="*/ 22 w 36"/>
                  <a:gd name="T79" fmla="*/ 4 h 60"/>
                  <a:gd name="T80" fmla="*/ 20 w 36"/>
                  <a:gd name="T81" fmla="*/ 2 h 60"/>
                  <a:gd name="T82" fmla="*/ 18 w 36"/>
                  <a:gd name="T83" fmla="*/ 2 h 60"/>
                  <a:gd name="T84" fmla="*/ 14 w 36"/>
                  <a:gd name="T85" fmla="*/ 2 h 60"/>
                  <a:gd name="T86" fmla="*/ 12 w 36"/>
                  <a:gd name="T87" fmla="*/ 4 h 60"/>
                  <a:gd name="T88" fmla="*/ 10 w 36"/>
                  <a:gd name="T89" fmla="*/ 10 h 60"/>
                  <a:gd name="T90" fmla="*/ 8 w 36"/>
                  <a:gd name="T91" fmla="*/ 16 h 60"/>
                  <a:gd name="T92" fmla="*/ 8 w 36"/>
                  <a:gd name="T93" fmla="*/ 24 h 60"/>
                  <a:gd name="T94" fmla="*/ 8 w 36"/>
                  <a:gd name="T95" fmla="*/ 30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0" y="20"/>
                    </a:lnTo>
                    <a:lnTo>
                      <a:pt x="2" y="12"/>
                    </a:lnTo>
                    <a:lnTo>
                      <a:pt x="6" y="6"/>
                    </a:lnTo>
                    <a:lnTo>
                      <a:pt x="10" y="2"/>
                    </a:lnTo>
                    <a:lnTo>
                      <a:pt x="14" y="0"/>
                    </a:lnTo>
                    <a:lnTo>
                      <a:pt x="18" y="0"/>
                    </a:lnTo>
                    <a:lnTo>
                      <a:pt x="22" y="0"/>
                    </a:lnTo>
                    <a:lnTo>
                      <a:pt x="26" y="2"/>
                    </a:lnTo>
                    <a:lnTo>
                      <a:pt x="30" y="6"/>
                    </a:lnTo>
                    <a:lnTo>
                      <a:pt x="32" y="12"/>
                    </a:lnTo>
                    <a:lnTo>
                      <a:pt x="36" y="20"/>
                    </a:lnTo>
                    <a:lnTo>
                      <a:pt x="36" y="30"/>
                    </a:lnTo>
                    <a:lnTo>
                      <a:pt x="36" y="38"/>
                    </a:lnTo>
                    <a:lnTo>
                      <a:pt x="32" y="46"/>
                    </a:lnTo>
                    <a:lnTo>
                      <a:pt x="30" y="52"/>
                    </a:lnTo>
                    <a:lnTo>
                      <a:pt x="26" y="56"/>
                    </a:lnTo>
                    <a:lnTo>
                      <a:pt x="22" y="58"/>
                    </a:lnTo>
                    <a:lnTo>
                      <a:pt x="18" y="60"/>
                    </a:lnTo>
                    <a:lnTo>
                      <a:pt x="12" y="58"/>
                    </a:lnTo>
                    <a:lnTo>
                      <a:pt x="8" y="56"/>
                    </a:lnTo>
                    <a:lnTo>
                      <a:pt x="4" y="50"/>
                    </a:lnTo>
                    <a:lnTo>
                      <a:pt x="0" y="40"/>
                    </a:lnTo>
                    <a:lnTo>
                      <a:pt x="0" y="30"/>
                    </a:lnTo>
                    <a:close/>
                    <a:moveTo>
                      <a:pt x="8" y="30"/>
                    </a:moveTo>
                    <a:lnTo>
                      <a:pt x="8" y="42"/>
                    </a:lnTo>
                    <a:lnTo>
                      <a:pt x="10" y="50"/>
                    </a:lnTo>
                    <a:lnTo>
                      <a:pt x="12" y="54"/>
                    </a:lnTo>
                    <a:lnTo>
                      <a:pt x="14" y="56"/>
                    </a:lnTo>
                    <a:lnTo>
                      <a:pt x="18" y="56"/>
                    </a:lnTo>
                    <a:lnTo>
                      <a:pt x="20" y="56"/>
                    </a:lnTo>
                    <a:lnTo>
                      <a:pt x="22" y="54"/>
                    </a:lnTo>
                    <a:lnTo>
                      <a:pt x="24" y="52"/>
                    </a:lnTo>
                    <a:lnTo>
                      <a:pt x="26" y="48"/>
                    </a:lnTo>
                    <a:lnTo>
                      <a:pt x="28" y="38"/>
                    </a:lnTo>
                    <a:lnTo>
                      <a:pt x="28" y="28"/>
                    </a:lnTo>
                    <a:lnTo>
                      <a:pt x="28" y="18"/>
                    </a:lnTo>
                    <a:lnTo>
                      <a:pt x="26" y="10"/>
                    </a:lnTo>
                    <a:lnTo>
                      <a:pt x="24" y="6"/>
                    </a:lnTo>
                    <a:lnTo>
                      <a:pt x="22" y="4"/>
                    </a:lnTo>
                    <a:lnTo>
                      <a:pt x="20" y="2"/>
                    </a:lnTo>
                    <a:lnTo>
                      <a:pt x="18" y="2"/>
                    </a:lnTo>
                    <a:lnTo>
                      <a:pt x="14" y="2"/>
                    </a:lnTo>
                    <a:lnTo>
                      <a:pt x="12" y="4"/>
                    </a:lnTo>
                    <a:lnTo>
                      <a:pt x="10" y="10"/>
                    </a:lnTo>
                    <a:lnTo>
                      <a:pt x="8" y="16"/>
                    </a:lnTo>
                    <a:lnTo>
                      <a:pt x="8" y="24"/>
                    </a:lnTo>
                    <a:lnTo>
                      <a:pt x="8" y="30"/>
                    </a:lnTo>
                    <a:close/>
                  </a:path>
                </a:pathLst>
              </a:custGeom>
              <a:solidFill>
                <a:srgbClr val="000000"/>
              </a:solidFill>
              <a:ln w="0">
                <a:solidFill>
                  <a:srgbClr val="000000"/>
                </a:solidFill>
                <a:round/>
                <a:headEnd/>
                <a:tailEnd/>
              </a:ln>
            </p:spPr>
            <p:txBody>
              <a:bodyPr/>
              <a:lstStyle/>
              <a:p>
                <a:endParaRPr lang="en-CA"/>
              </a:p>
            </p:txBody>
          </p:sp>
          <p:sp>
            <p:nvSpPr>
              <p:cNvPr id="23010" name="Rectangle 202"/>
              <p:cNvSpPr>
                <a:spLocks noChangeArrowheads="1"/>
              </p:cNvSpPr>
              <p:nvPr/>
            </p:nvSpPr>
            <p:spPr bwMode="auto">
              <a:xfrm>
                <a:off x="3528" y="2880"/>
                <a:ext cx="4" cy="108"/>
              </a:xfrm>
              <a:prstGeom prst="rect">
                <a:avLst/>
              </a:prstGeom>
              <a:solidFill>
                <a:srgbClr val="000000"/>
              </a:solidFill>
              <a:ln w="0">
                <a:solidFill>
                  <a:srgbClr val="000000"/>
                </a:solidFill>
                <a:miter lim="800000"/>
                <a:headEnd/>
                <a:tailEnd/>
              </a:ln>
            </p:spPr>
            <p:txBody>
              <a:bodyPr/>
              <a:lstStyle/>
              <a:p>
                <a:endParaRPr lang="en-US"/>
              </a:p>
            </p:txBody>
          </p:sp>
          <p:sp>
            <p:nvSpPr>
              <p:cNvPr id="23011" name="Freeform 203"/>
              <p:cNvSpPr>
                <a:spLocks/>
              </p:cNvSpPr>
              <p:nvPr/>
            </p:nvSpPr>
            <p:spPr bwMode="auto">
              <a:xfrm>
                <a:off x="3678" y="2896"/>
                <a:ext cx="22" cy="58"/>
              </a:xfrm>
              <a:custGeom>
                <a:avLst/>
                <a:gdLst>
                  <a:gd name="T0" fmla="*/ 0 w 22"/>
                  <a:gd name="T1" fmla="*/ 6 h 58"/>
                  <a:gd name="T2" fmla="*/ 14 w 22"/>
                  <a:gd name="T3" fmla="*/ 0 h 58"/>
                  <a:gd name="T4" fmla="*/ 16 w 22"/>
                  <a:gd name="T5" fmla="*/ 0 h 58"/>
                  <a:gd name="T6" fmla="*/ 16 w 22"/>
                  <a:gd name="T7" fmla="*/ 48 h 58"/>
                  <a:gd name="T8" fmla="*/ 16 w 22"/>
                  <a:gd name="T9" fmla="*/ 52 h 58"/>
                  <a:gd name="T10" fmla="*/ 16 w 22"/>
                  <a:gd name="T11" fmla="*/ 56 h 58"/>
                  <a:gd name="T12" fmla="*/ 16 w 22"/>
                  <a:gd name="T13" fmla="*/ 56 h 58"/>
                  <a:gd name="T14" fmla="*/ 18 w 22"/>
                  <a:gd name="T15" fmla="*/ 58 h 58"/>
                  <a:gd name="T16" fmla="*/ 20 w 22"/>
                  <a:gd name="T17" fmla="*/ 58 h 58"/>
                  <a:gd name="T18" fmla="*/ 22 w 22"/>
                  <a:gd name="T19" fmla="*/ 58 h 58"/>
                  <a:gd name="T20" fmla="*/ 22 w 22"/>
                  <a:gd name="T21" fmla="*/ 58 h 58"/>
                  <a:gd name="T22" fmla="*/ 0 w 22"/>
                  <a:gd name="T23" fmla="*/ 58 h 58"/>
                  <a:gd name="T24" fmla="*/ 0 w 22"/>
                  <a:gd name="T25" fmla="*/ 58 h 58"/>
                  <a:gd name="T26" fmla="*/ 4 w 22"/>
                  <a:gd name="T27" fmla="*/ 58 h 58"/>
                  <a:gd name="T28" fmla="*/ 6 w 22"/>
                  <a:gd name="T29" fmla="*/ 58 h 58"/>
                  <a:gd name="T30" fmla="*/ 6 w 22"/>
                  <a:gd name="T31" fmla="*/ 56 h 58"/>
                  <a:gd name="T32" fmla="*/ 8 w 22"/>
                  <a:gd name="T33" fmla="*/ 56 h 58"/>
                  <a:gd name="T34" fmla="*/ 8 w 22"/>
                  <a:gd name="T35" fmla="*/ 54 h 58"/>
                  <a:gd name="T36" fmla="*/ 8 w 22"/>
                  <a:gd name="T37" fmla="*/ 48 h 58"/>
                  <a:gd name="T38" fmla="*/ 8 w 22"/>
                  <a:gd name="T39" fmla="*/ 16 h 58"/>
                  <a:gd name="T40" fmla="*/ 8 w 22"/>
                  <a:gd name="T41" fmla="*/ 10 h 58"/>
                  <a:gd name="T42" fmla="*/ 8 w 22"/>
                  <a:gd name="T43" fmla="*/ 8 h 58"/>
                  <a:gd name="T44" fmla="*/ 8 w 22"/>
                  <a:gd name="T45" fmla="*/ 6 h 58"/>
                  <a:gd name="T46" fmla="*/ 6 w 22"/>
                  <a:gd name="T47" fmla="*/ 6 h 58"/>
                  <a:gd name="T48" fmla="*/ 6 w 22"/>
                  <a:gd name="T49" fmla="*/ 6 h 58"/>
                  <a:gd name="T50" fmla="*/ 4 w 22"/>
                  <a:gd name="T51" fmla="*/ 6 h 58"/>
                  <a:gd name="T52" fmla="*/ 2 w 22"/>
                  <a:gd name="T53" fmla="*/ 6 h 58"/>
                  <a:gd name="T54" fmla="*/ 0 w 22"/>
                  <a:gd name="T55" fmla="*/ 6 h 58"/>
                  <a:gd name="T56" fmla="*/ 0 w 22"/>
                  <a:gd name="T57" fmla="*/ 6 h 5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2"/>
                  <a:gd name="T88" fmla="*/ 0 h 58"/>
                  <a:gd name="T89" fmla="*/ 22 w 22"/>
                  <a:gd name="T90" fmla="*/ 58 h 58"/>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2" h="58">
                    <a:moveTo>
                      <a:pt x="0" y="6"/>
                    </a:moveTo>
                    <a:lnTo>
                      <a:pt x="14" y="0"/>
                    </a:lnTo>
                    <a:lnTo>
                      <a:pt x="16" y="0"/>
                    </a:lnTo>
                    <a:lnTo>
                      <a:pt x="16" y="48"/>
                    </a:lnTo>
                    <a:lnTo>
                      <a:pt x="16" y="52"/>
                    </a:lnTo>
                    <a:lnTo>
                      <a:pt x="16" y="56"/>
                    </a:lnTo>
                    <a:lnTo>
                      <a:pt x="18" y="58"/>
                    </a:lnTo>
                    <a:lnTo>
                      <a:pt x="20" y="58"/>
                    </a:lnTo>
                    <a:lnTo>
                      <a:pt x="22" y="58"/>
                    </a:lnTo>
                    <a:lnTo>
                      <a:pt x="0" y="58"/>
                    </a:lnTo>
                    <a:lnTo>
                      <a:pt x="4" y="58"/>
                    </a:lnTo>
                    <a:lnTo>
                      <a:pt x="6" y="58"/>
                    </a:lnTo>
                    <a:lnTo>
                      <a:pt x="6" y="56"/>
                    </a:lnTo>
                    <a:lnTo>
                      <a:pt x="8" y="56"/>
                    </a:lnTo>
                    <a:lnTo>
                      <a:pt x="8" y="54"/>
                    </a:lnTo>
                    <a:lnTo>
                      <a:pt x="8" y="48"/>
                    </a:lnTo>
                    <a:lnTo>
                      <a:pt x="8" y="16"/>
                    </a:lnTo>
                    <a:lnTo>
                      <a:pt x="8" y="10"/>
                    </a:lnTo>
                    <a:lnTo>
                      <a:pt x="8" y="8"/>
                    </a:lnTo>
                    <a:lnTo>
                      <a:pt x="8" y="6"/>
                    </a:lnTo>
                    <a:lnTo>
                      <a:pt x="6" y="6"/>
                    </a:lnTo>
                    <a:lnTo>
                      <a:pt x="4" y="6"/>
                    </a:lnTo>
                    <a:lnTo>
                      <a:pt x="2" y="6"/>
                    </a:lnTo>
                    <a:lnTo>
                      <a:pt x="0" y="6"/>
                    </a:lnTo>
                    <a:close/>
                  </a:path>
                </a:pathLst>
              </a:custGeom>
              <a:solidFill>
                <a:srgbClr val="000000"/>
              </a:solidFill>
              <a:ln w="0">
                <a:solidFill>
                  <a:srgbClr val="000000"/>
                </a:solidFill>
                <a:round/>
                <a:headEnd/>
                <a:tailEnd/>
              </a:ln>
            </p:spPr>
            <p:txBody>
              <a:bodyPr/>
              <a:lstStyle/>
              <a:p>
                <a:endParaRPr lang="en-CA"/>
              </a:p>
            </p:txBody>
          </p:sp>
          <p:sp>
            <p:nvSpPr>
              <p:cNvPr id="23012" name="Rectangle 204"/>
              <p:cNvSpPr>
                <a:spLocks noChangeArrowheads="1"/>
              </p:cNvSpPr>
              <p:nvPr/>
            </p:nvSpPr>
            <p:spPr bwMode="auto">
              <a:xfrm>
                <a:off x="3848" y="2880"/>
                <a:ext cx="4" cy="108"/>
              </a:xfrm>
              <a:prstGeom prst="rect">
                <a:avLst/>
              </a:prstGeom>
              <a:solidFill>
                <a:srgbClr val="000000"/>
              </a:solidFill>
              <a:ln w="0">
                <a:solidFill>
                  <a:srgbClr val="000000"/>
                </a:solidFill>
                <a:miter lim="800000"/>
                <a:headEnd/>
                <a:tailEnd/>
              </a:ln>
            </p:spPr>
            <p:txBody>
              <a:bodyPr/>
              <a:lstStyle/>
              <a:p>
                <a:endParaRPr lang="en-US"/>
              </a:p>
            </p:txBody>
          </p:sp>
          <p:sp>
            <p:nvSpPr>
              <p:cNvPr id="23013" name="Freeform 205"/>
              <p:cNvSpPr>
                <a:spLocks noEditPoints="1"/>
              </p:cNvSpPr>
              <p:nvPr/>
            </p:nvSpPr>
            <p:spPr bwMode="auto">
              <a:xfrm>
                <a:off x="3994" y="2896"/>
                <a:ext cx="38" cy="60"/>
              </a:xfrm>
              <a:custGeom>
                <a:avLst/>
                <a:gdLst>
                  <a:gd name="T0" fmla="*/ 0 w 38"/>
                  <a:gd name="T1" fmla="*/ 30 h 60"/>
                  <a:gd name="T2" fmla="*/ 2 w 38"/>
                  <a:gd name="T3" fmla="*/ 20 h 60"/>
                  <a:gd name="T4" fmla="*/ 4 w 38"/>
                  <a:gd name="T5" fmla="*/ 12 h 60"/>
                  <a:gd name="T6" fmla="*/ 6 w 38"/>
                  <a:gd name="T7" fmla="*/ 6 h 60"/>
                  <a:gd name="T8" fmla="*/ 12 w 38"/>
                  <a:gd name="T9" fmla="*/ 2 h 60"/>
                  <a:gd name="T10" fmla="*/ 14 w 38"/>
                  <a:gd name="T11" fmla="*/ 0 h 60"/>
                  <a:gd name="T12" fmla="*/ 18 w 38"/>
                  <a:gd name="T13" fmla="*/ 0 h 60"/>
                  <a:gd name="T14" fmla="*/ 24 w 38"/>
                  <a:gd name="T15" fmla="*/ 0 h 60"/>
                  <a:gd name="T16" fmla="*/ 26 w 38"/>
                  <a:gd name="T17" fmla="*/ 2 h 60"/>
                  <a:gd name="T18" fmla="*/ 30 w 38"/>
                  <a:gd name="T19" fmla="*/ 6 h 60"/>
                  <a:gd name="T20" fmla="*/ 34 w 38"/>
                  <a:gd name="T21" fmla="*/ 12 h 60"/>
                  <a:gd name="T22" fmla="*/ 36 w 38"/>
                  <a:gd name="T23" fmla="*/ 20 h 60"/>
                  <a:gd name="T24" fmla="*/ 38 w 38"/>
                  <a:gd name="T25" fmla="*/ 30 h 60"/>
                  <a:gd name="T26" fmla="*/ 36 w 38"/>
                  <a:gd name="T27" fmla="*/ 38 h 60"/>
                  <a:gd name="T28" fmla="*/ 34 w 38"/>
                  <a:gd name="T29" fmla="*/ 46 h 60"/>
                  <a:gd name="T30" fmla="*/ 30 w 38"/>
                  <a:gd name="T31" fmla="*/ 52 h 60"/>
                  <a:gd name="T32" fmla="*/ 26 w 38"/>
                  <a:gd name="T33" fmla="*/ 56 h 60"/>
                  <a:gd name="T34" fmla="*/ 22 w 38"/>
                  <a:gd name="T35" fmla="*/ 58 h 60"/>
                  <a:gd name="T36" fmla="*/ 18 w 38"/>
                  <a:gd name="T37" fmla="*/ 60 h 60"/>
                  <a:gd name="T38" fmla="*/ 14 w 38"/>
                  <a:gd name="T39" fmla="*/ 58 h 60"/>
                  <a:gd name="T40" fmla="*/ 8 w 38"/>
                  <a:gd name="T41" fmla="*/ 56 h 60"/>
                  <a:gd name="T42" fmla="*/ 6 w 38"/>
                  <a:gd name="T43" fmla="*/ 50 h 60"/>
                  <a:gd name="T44" fmla="*/ 2 w 38"/>
                  <a:gd name="T45" fmla="*/ 40 h 60"/>
                  <a:gd name="T46" fmla="*/ 0 w 38"/>
                  <a:gd name="T47" fmla="*/ 30 h 60"/>
                  <a:gd name="T48" fmla="*/ 8 w 38"/>
                  <a:gd name="T49" fmla="*/ 30 h 60"/>
                  <a:gd name="T50" fmla="*/ 10 w 38"/>
                  <a:gd name="T51" fmla="*/ 42 h 60"/>
                  <a:gd name="T52" fmla="*/ 12 w 38"/>
                  <a:gd name="T53" fmla="*/ 50 h 60"/>
                  <a:gd name="T54" fmla="*/ 14 w 38"/>
                  <a:gd name="T55" fmla="*/ 54 h 60"/>
                  <a:gd name="T56" fmla="*/ 16 w 38"/>
                  <a:gd name="T57" fmla="*/ 56 h 60"/>
                  <a:gd name="T58" fmla="*/ 18 w 38"/>
                  <a:gd name="T59" fmla="*/ 56 h 60"/>
                  <a:gd name="T60" fmla="*/ 20 w 38"/>
                  <a:gd name="T61" fmla="*/ 56 h 60"/>
                  <a:gd name="T62" fmla="*/ 24 w 38"/>
                  <a:gd name="T63" fmla="*/ 54 h 60"/>
                  <a:gd name="T64" fmla="*/ 26 w 38"/>
                  <a:gd name="T65" fmla="*/ 52 h 60"/>
                  <a:gd name="T66" fmla="*/ 26 w 38"/>
                  <a:gd name="T67" fmla="*/ 48 h 60"/>
                  <a:gd name="T68" fmla="*/ 28 w 38"/>
                  <a:gd name="T69" fmla="*/ 38 h 60"/>
                  <a:gd name="T70" fmla="*/ 28 w 38"/>
                  <a:gd name="T71" fmla="*/ 28 h 60"/>
                  <a:gd name="T72" fmla="*/ 28 w 38"/>
                  <a:gd name="T73" fmla="*/ 18 h 60"/>
                  <a:gd name="T74" fmla="*/ 26 w 38"/>
                  <a:gd name="T75" fmla="*/ 10 h 60"/>
                  <a:gd name="T76" fmla="*/ 26 w 38"/>
                  <a:gd name="T77" fmla="*/ 6 h 60"/>
                  <a:gd name="T78" fmla="*/ 22 w 38"/>
                  <a:gd name="T79" fmla="*/ 4 h 60"/>
                  <a:gd name="T80" fmla="*/ 22 w 38"/>
                  <a:gd name="T81" fmla="*/ 2 h 60"/>
                  <a:gd name="T82" fmla="*/ 18 w 38"/>
                  <a:gd name="T83" fmla="*/ 2 h 60"/>
                  <a:gd name="T84" fmla="*/ 16 w 38"/>
                  <a:gd name="T85" fmla="*/ 2 h 60"/>
                  <a:gd name="T86" fmla="*/ 14 w 38"/>
                  <a:gd name="T87" fmla="*/ 4 h 60"/>
                  <a:gd name="T88" fmla="*/ 12 w 38"/>
                  <a:gd name="T89" fmla="*/ 10 h 60"/>
                  <a:gd name="T90" fmla="*/ 10 w 38"/>
                  <a:gd name="T91" fmla="*/ 16 h 60"/>
                  <a:gd name="T92" fmla="*/ 10 w 38"/>
                  <a:gd name="T93" fmla="*/ 24 h 60"/>
                  <a:gd name="T94" fmla="*/ 8 w 38"/>
                  <a:gd name="T95" fmla="*/ 30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8"/>
                  <a:gd name="T145" fmla="*/ 0 h 60"/>
                  <a:gd name="T146" fmla="*/ 38 w 38"/>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8" h="60">
                    <a:moveTo>
                      <a:pt x="0" y="30"/>
                    </a:moveTo>
                    <a:lnTo>
                      <a:pt x="2" y="20"/>
                    </a:lnTo>
                    <a:lnTo>
                      <a:pt x="4" y="12"/>
                    </a:lnTo>
                    <a:lnTo>
                      <a:pt x="6" y="6"/>
                    </a:lnTo>
                    <a:lnTo>
                      <a:pt x="12" y="2"/>
                    </a:lnTo>
                    <a:lnTo>
                      <a:pt x="14" y="0"/>
                    </a:lnTo>
                    <a:lnTo>
                      <a:pt x="18" y="0"/>
                    </a:lnTo>
                    <a:lnTo>
                      <a:pt x="24" y="0"/>
                    </a:lnTo>
                    <a:lnTo>
                      <a:pt x="26" y="2"/>
                    </a:lnTo>
                    <a:lnTo>
                      <a:pt x="30" y="6"/>
                    </a:lnTo>
                    <a:lnTo>
                      <a:pt x="34" y="12"/>
                    </a:lnTo>
                    <a:lnTo>
                      <a:pt x="36" y="20"/>
                    </a:lnTo>
                    <a:lnTo>
                      <a:pt x="38" y="30"/>
                    </a:lnTo>
                    <a:lnTo>
                      <a:pt x="36" y="38"/>
                    </a:lnTo>
                    <a:lnTo>
                      <a:pt x="34" y="46"/>
                    </a:lnTo>
                    <a:lnTo>
                      <a:pt x="30" y="52"/>
                    </a:lnTo>
                    <a:lnTo>
                      <a:pt x="26" y="56"/>
                    </a:lnTo>
                    <a:lnTo>
                      <a:pt x="22" y="58"/>
                    </a:lnTo>
                    <a:lnTo>
                      <a:pt x="18" y="60"/>
                    </a:lnTo>
                    <a:lnTo>
                      <a:pt x="14" y="58"/>
                    </a:lnTo>
                    <a:lnTo>
                      <a:pt x="8" y="56"/>
                    </a:lnTo>
                    <a:lnTo>
                      <a:pt x="6" y="50"/>
                    </a:lnTo>
                    <a:lnTo>
                      <a:pt x="2" y="40"/>
                    </a:lnTo>
                    <a:lnTo>
                      <a:pt x="0" y="30"/>
                    </a:lnTo>
                    <a:close/>
                    <a:moveTo>
                      <a:pt x="8" y="30"/>
                    </a:moveTo>
                    <a:lnTo>
                      <a:pt x="10" y="42"/>
                    </a:lnTo>
                    <a:lnTo>
                      <a:pt x="12" y="50"/>
                    </a:lnTo>
                    <a:lnTo>
                      <a:pt x="14" y="54"/>
                    </a:lnTo>
                    <a:lnTo>
                      <a:pt x="16" y="56"/>
                    </a:lnTo>
                    <a:lnTo>
                      <a:pt x="18" y="56"/>
                    </a:lnTo>
                    <a:lnTo>
                      <a:pt x="20" y="56"/>
                    </a:lnTo>
                    <a:lnTo>
                      <a:pt x="24" y="54"/>
                    </a:lnTo>
                    <a:lnTo>
                      <a:pt x="26" y="52"/>
                    </a:lnTo>
                    <a:lnTo>
                      <a:pt x="26" y="48"/>
                    </a:lnTo>
                    <a:lnTo>
                      <a:pt x="28" y="38"/>
                    </a:lnTo>
                    <a:lnTo>
                      <a:pt x="28" y="28"/>
                    </a:lnTo>
                    <a:lnTo>
                      <a:pt x="28" y="18"/>
                    </a:lnTo>
                    <a:lnTo>
                      <a:pt x="26" y="10"/>
                    </a:lnTo>
                    <a:lnTo>
                      <a:pt x="26" y="6"/>
                    </a:lnTo>
                    <a:lnTo>
                      <a:pt x="22" y="4"/>
                    </a:lnTo>
                    <a:lnTo>
                      <a:pt x="22" y="2"/>
                    </a:lnTo>
                    <a:lnTo>
                      <a:pt x="18" y="2"/>
                    </a:lnTo>
                    <a:lnTo>
                      <a:pt x="16" y="2"/>
                    </a:lnTo>
                    <a:lnTo>
                      <a:pt x="14" y="4"/>
                    </a:lnTo>
                    <a:lnTo>
                      <a:pt x="12" y="10"/>
                    </a:lnTo>
                    <a:lnTo>
                      <a:pt x="10" y="16"/>
                    </a:lnTo>
                    <a:lnTo>
                      <a:pt x="10" y="24"/>
                    </a:lnTo>
                    <a:lnTo>
                      <a:pt x="8" y="30"/>
                    </a:lnTo>
                    <a:close/>
                  </a:path>
                </a:pathLst>
              </a:custGeom>
              <a:solidFill>
                <a:srgbClr val="000000"/>
              </a:solidFill>
              <a:ln w="0">
                <a:solidFill>
                  <a:srgbClr val="000000"/>
                </a:solidFill>
                <a:round/>
                <a:headEnd/>
                <a:tailEnd/>
              </a:ln>
            </p:spPr>
            <p:txBody>
              <a:bodyPr/>
              <a:lstStyle/>
              <a:p>
                <a:endParaRPr lang="en-CA"/>
              </a:p>
            </p:txBody>
          </p:sp>
        </p:grpSp>
        <p:sp>
          <p:nvSpPr>
            <p:cNvPr id="22812" name="Rectangle 206"/>
            <p:cNvSpPr>
              <a:spLocks noChangeArrowheads="1"/>
            </p:cNvSpPr>
            <p:nvPr/>
          </p:nvSpPr>
          <p:spPr bwMode="auto">
            <a:xfrm>
              <a:off x="4200" y="2880"/>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813" name="Rectangle 207"/>
            <p:cNvSpPr>
              <a:spLocks noChangeArrowheads="1"/>
            </p:cNvSpPr>
            <p:nvPr/>
          </p:nvSpPr>
          <p:spPr bwMode="auto">
            <a:xfrm>
              <a:off x="1552" y="2984"/>
              <a:ext cx="2650" cy="4"/>
            </a:xfrm>
            <a:prstGeom prst="rect">
              <a:avLst/>
            </a:prstGeom>
            <a:solidFill>
              <a:srgbClr val="000000"/>
            </a:solidFill>
            <a:ln w="0">
              <a:solidFill>
                <a:srgbClr val="000000"/>
              </a:solidFill>
              <a:miter lim="800000"/>
              <a:headEnd/>
              <a:tailEnd/>
            </a:ln>
          </p:spPr>
          <p:txBody>
            <a:bodyPr/>
            <a:lstStyle/>
            <a:p>
              <a:endParaRPr lang="en-US"/>
            </a:p>
          </p:txBody>
        </p:sp>
      </p:grpSp>
      <p:grpSp>
        <p:nvGrpSpPr>
          <p:cNvPr id="4" name="Group 208"/>
          <p:cNvGrpSpPr>
            <a:grpSpLocks noChangeAspect="1"/>
          </p:cNvGrpSpPr>
          <p:nvPr/>
        </p:nvGrpSpPr>
        <p:grpSpPr bwMode="auto">
          <a:xfrm>
            <a:off x="1371600" y="3505200"/>
            <a:ext cx="6400800" cy="2165350"/>
            <a:chOff x="518" y="1354"/>
            <a:chExt cx="4723" cy="1598"/>
          </a:xfrm>
        </p:grpSpPr>
        <p:sp>
          <p:nvSpPr>
            <p:cNvPr id="22552" name="AutoShape 209"/>
            <p:cNvSpPr>
              <a:spLocks noChangeAspect="1" noChangeArrowheads="1" noTextEdit="1"/>
            </p:cNvSpPr>
            <p:nvPr/>
          </p:nvSpPr>
          <p:spPr bwMode="auto">
            <a:xfrm>
              <a:off x="518" y="1354"/>
              <a:ext cx="4723" cy="1598"/>
            </a:xfrm>
            <a:prstGeom prst="rect">
              <a:avLst/>
            </a:prstGeom>
            <a:noFill/>
            <a:ln w="9525">
              <a:noFill/>
              <a:miter lim="800000"/>
              <a:headEnd/>
              <a:tailEnd/>
            </a:ln>
          </p:spPr>
          <p:txBody>
            <a:bodyPr/>
            <a:lstStyle/>
            <a:p>
              <a:endParaRPr lang="en-CA"/>
            </a:p>
          </p:txBody>
        </p:sp>
        <p:grpSp>
          <p:nvGrpSpPr>
            <p:cNvPr id="5" name="Group 210"/>
            <p:cNvGrpSpPr>
              <a:grpSpLocks/>
            </p:cNvGrpSpPr>
            <p:nvPr/>
          </p:nvGrpSpPr>
          <p:grpSpPr bwMode="auto">
            <a:xfrm>
              <a:off x="518" y="1354"/>
              <a:ext cx="4723" cy="1598"/>
              <a:chOff x="518" y="1354"/>
              <a:chExt cx="4723" cy="1598"/>
            </a:xfrm>
          </p:grpSpPr>
          <p:sp>
            <p:nvSpPr>
              <p:cNvPr id="22610" name="Rectangle 211"/>
              <p:cNvSpPr>
                <a:spLocks noChangeArrowheads="1"/>
              </p:cNvSpPr>
              <p:nvPr/>
            </p:nvSpPr>
            <p:spPr bwMode="auto">
              <a:xfrm>
                <a:off x="518" y="1354"/>
                <a:ext cx="4723" cy="1598"/>
              </a:xfrm>
              <a:prstGeom prst="rect">
                <a:avLst/>
              </a:prstGeom>
              <a:noFill/>
              <a:ln w="0">
                <a:solidFill>
                  <a:srgbClr val="000000"/>
                </a:solidFill>
                <a:miter lim="800000"/>
                <a:headEnd/>
                <a:tailEnd/>
              </a:ln>
            </p:spPr>
            <p:txBody>
              <a:bodyPr/>
              <a:lstStyle/>
              <a:p>
                <a:endParaRPr lang="en-US"/>
              </a:p>
            </p:txBody>
          </p:sp>
          <p:sp>
            <p:nvSpPr>
              <p:cNvPr id="22611" name="Rectangle 212"/>
              <p:cNvSpPr>
                <a:spLocks noChangeArrowheads="1"/>
              </p:cNvSpPr>
              <p:nvPr/>
            </p:nvSpPr>
            <p:spPr bwMode="auto">
              <a:xfrm>
                <a:off x="532" y="1361"/>
                <a:ext cx="4684" cy="7"/>
              </a:xfrm>
              <a:prstGeom prst="rect">
                <a:avLst/>
              </a:prstGeom>
              <a:solidFill>
                <a:srgbClr val="000000"/>
              </a:solidFill>
              <a:ln w="0">
                <a:solidFill>
                  <a:srgbClr val="000000"/>
                </a:solidFill>
                <a:miter lim="800000"/>
                <a:headEnd/>
                <a:tailEnd/>
              </a:ln>
            </p:spPr>
            <p:txBody>
              <a:bodyPr/>
              <a:lstStyle/>
              <a:p>
                <a:endParaRPr lang="en-US"/>
              </a:p>
            </p:txBody>
          </p:sp>
          <p:sp>
            <p:nvSpPr>
              <p:cNvPr id="22612" name="Rectangle 213"/>
              <p:cNvSpPr>
                <a:spLocks noChangeArrowheads="1"/>
              </p:cNvSpPr>
              <p:nvPr/>
            </p:nvSpPr>
            <p:spPr bwMode="auto">
              <a:xfrm>
                <a:off x="532" y="1375"/>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613" name="Rectangle 214"/>
              <p:cNvSpPr>
                <a:spLocks noChangeArrowheads="1"/>
              </p:cNvSpPr>
              <p:nvPr/>
            </p:nvSpPr>
            <p:spPr bwMode="auto">
              <a:xfrm>
                <a:off x="1126" y="1375"/>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614" name="Rectangle 215"/>
              <p:cNvSpPr>
                <a:spLocks noChangeArrowheads="1"/>
              </p:cNvSpPr>
              <p:nvPr/>
            </p:nvSpPr>
            <p:spPr bwMode="auto">
              <a:xfrm>
                <a:off x="1154" y="1375"/>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615" name="Freeform 216"/>
              <p:cNvSpPr>
                <a:spLocks/>
              </p:cNvSpPr>
              <p:nvPr/>
            </p:nvSpPr>
            <p:spPr bwMode="auto">
              <a:xfrm>
                <a:off x="1398" y="1400"/>
                <a:ext cx="46" cy="106"/>
              </a:xfrm>
              <a:custGeom>
                <a:avLst/>
                <a:gdLst>
                  <a:gd name="T0" fmla="*/ 46 w 46"/>
                  <a:gd name="T1" fmla="*/ 102 h 106"/>
                  <a:gd name="T2" fmla="*/ 46 w 46"/>
                  <a:gd name="T3" fmla="*/ 106 h 106"/>
                  <a:gd name="T4" fmla="*/ 0 w 46"/>
                  <a:gd name="T5" fmla="*/ 106 h 106"/>
                  <a:gd name="T6" fmla="*/ 0 w 46"/>
                  <a:gd name="T7" fmla="*/ 102 h 106"/>
                  <a:gd name="T8" fmla="*/ 4 w 46"/>
                  <a:gd name="T9" fmla="*/ 102 h 106"/>
                  <a:gd name="T10" fmla="*/ 11 w 46"/>
                  <a:gd name="T11" fmla="*/ 102 h 106"/>
                  <a:gd name="T12" fmla="*/ 14 w 46"/>
                  <a:gd name="T13" fmla="*/ 99 h 106"/>
                  <a:gd name="T14" fmla="*/ 14 w 46"/>
                  <a:gd name="T15" fmla="*/ 95 h 106"/>
                  <a:gd name="T16" fmla="*/ 14 w 46"/>
                  <a:gd name="T17" fmla="*/ 88 h 106"/>
                  <a:gd name="T18" fmla="*/ 14 w 46"/>
                  <a:gd name="T19" fmla="*/ 18 h 106"/>
                  <a:gd name="T20" fmla="*/ 14 w 46"/>
                  <a:gd name="T21" fmla="*/ 11 h 106"/>
                  <a:gd name="T22" fmla="*/ 14 w 46"/>
                  <a:gd name="T23" fmla="*/ 7 h 106"/>
                  <a:gd name="T24" fmla="*/ 14 w 46"/>
                  <a:gd name="T25" fmla="*/ 7 h 106"/>
                  <a:gd name="T26" fmla="*/ 11 w 46"/>
                  <a:gd name="T27" fmla="*/ 3 h 106"/>
                  <a:gd name="T28" fmla="*/ 7 w 46"/>
                  <a:gd name="T29" fmla="*/ 3 h 106"/>
                  <a:gd name="T30" fmla="*/ 4 w 46"/>
                  <a:gd name="T31" fmla="*/ 3 h 106"/>
                  <a:gd name="T32" fmla="*/ 0 w 46"/>
                  <a:gd name="T33" fmla="*/ 3 h 106"/>
                  <a:gd name="T34" fmla="*/ 0 w 46"/>
                  <a:gd name="T35" fmla="*/ 0 h 106"/>
                  <a:gd name="T36" fmla="*/ 46 w 46"/>
                  <a:gd name="T37" fmla="*/ 0 h 106"/>
                  <a:gd name="T38" fmla="*/ 46 w 46"/>
                  <a:gd name="T39" fmla="*/ 3 h 106"/>
                  <a:gd name="T40" fmla="*/ 43 w 46"/>
                  <a:gd name="T41" fmla="*/ 3 h 106"/>
                  <a:gd name="T42" fmla="*/ 36 w 46"/>
                  <a:gd name="T43" fmla="*/ 3 h 106"/>
                  <a:gd name="T44" fmla="*/ 32 w 46"/>
                  <a:gd name="T45" fmla="*/ 7 h 106"/>
                  <a:gd name="T46" fmla="*/ 32 w 46"/>
                  <a:gd name="T47" fmla="*/ 11 h 106"/>
                  <a:gd name="T48" fmla="*/ 32 w 46"/>
                  <a:gd name="T49" fmla="*/ 18 h 106"/>
                  <a:gd name="T50" fmla="*/ 32 w 46"/>
                  <a:gd name="T51" fmla="*/ 88 h 106"/>
                  <a:gd name="T52" fmla="*/ 32 w 46"/>
                  <a:gd name="T53" fmla="*/ 92 h 106"/>
                  <a:gd name="T54" fmla="*/ 32 w 46"/>
                  <a:gd name="T55" fmla="*/ 99 h 106"/>
                  <a:gd name="T56" fmla="*/ 32 w 46"/>
                  <a:gd name="T57" fmla="*/ 99 h 106"/>
                  <a:gd name="T58" fmla="*/ 36 w 46"/>
                  <a:gd name="T59" fmla="*/ 102 h 106"/>
                  <a:gd name="T60" fmla="*/ 39 w 46"/>
                  <a:gd name="T61" fmla="*/ 102 h 106"/>
                  <a:gd name="T62" fmla="*/ 43 w 46"/>
                  <a:gd name="T63" fmla="*/ 102 h 106"/>
                  <a:gd name="T64" fmla="*/ 46 w 46"/>
                  <a:gd name="T65" fmla="*/ 102 h 10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6"/>
                  <a:gd name="T100" fmla="*/ 0 h 106"/>
                  <a:gd name="T101" fmla="*/ 46 w 46"/>
                  <a:gd name="T102" fmla="*/ 106 h 10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6" h="106">
                    <a:moveTo>
                      <a:pt x="46" y="102"/>
                    </a:moveTo>
                    <a:lnTo>
                      <a:pt x="46" y="106"/>
                    </a:lnTo>
                    <a:lnTo>
                      <a:pt x="0" y="106"/>
                    </a:lnTo>
                    <a:lnTo>
                      <a:pt x="0" y="102"/>
                    </a:lnTo>
                    <a:lnTo>
                      <a:pt x="4" y="102"/>
                    </a:lnTo>
                    <a:lnTo>
                      <a:pt x="11" y="102"/>
                    </a:lnTo>
                    <a:lnTo>
                      <a:pt x="14" y="99"/>
                    </a:lnTo>
                    <a:lnTo>
                      <a:pt x="14" y="95"/>
                    </a:lnTo>
                    <a:lnTo>
                      <a:pt x="14" y="88"/>
                    </a:lnTo>
                    <a:lnTo>
                      <a:pt x="14" y="18"/>
                    </a:lnTo>
                    <a:lnTo>
                      <a:pt x="14" y="11"/>
                    </a:lnTo>
                    <a:lnTo>
                      <a:pt x="14" y="7"/>
                    </a:lnTo>
                    <a:lnTo>
                      <a:pt x="11" y="3"/>
                    </a:lnTo>
                    <a:lnTo>
                      <a:pt x="7" y="3"/>
                    </a:lnTo>
                    <a:lnTo>
                      <a:pt x="4" y="3"/>
                    </a:lnTo>
                    <a:lnTo>
                      <a:pt x="0" y="3"/>
                    </a:lnTo>
                    <a:lnTo>
                      <a:pt x="0" y="0"/>
                    </a:lnTo>
                    <a:lnTo>
                      <a:pt x="46" y="0"/>
                    </a:lnTo>
                    <a:lnTo>
                      <a:pt x="46" y="3"/>
                    </a:lnTo>
                    <a:lnTo>
                      <a:pt x="43" y="3"/>
                    </a:lnTo>
                    <a:lnTo>
                      <a:pt x="36" y="3"/>
                    </a:lnTo>
                    <a:lnTo>
                      <a:pt x="32" y="7"/>
                    </a:lnTo>
                    <a:lnTo>
                      <a:pt x="32" y="11"/>
                    </a:lnTo>
                    <a:lnTo>
                      <a:pt x="32" y="18"/>
                    </a:lnTo>
                    <a:lnTo>
                      <a:pt x="32" y="88"/>
                    </a:lnTo>
                    <a:lnTo>
                      <a:pt x="32" y="92"/>
                    </a:lnTo>
                    <a:lnTo>
                      <a:pt x="32" y="99"/>
                    </a:lnTo>
                    <a:lnTo>
                      <a:pt x="36" y="102"/>
                    </a:lnTo>
                    <a:lnTo>
                      <a:pt x="39" y="102"/>
                    </a:lnTo>
                    <a:lnTo>
                      <a:pt x="43" y="102"/>
                    </a:lnTo>
                    <a:lnTo>
                      <a:pt x="46" y="102"/>
                    </a:lnTo>
                    <a:close/>
                  </a:path>
                </a:pathLst>
              </a:custGeom>
              <a:solidFill>
                <a:srgbClr val="000000"/>
              </a:solidFill>
              <a:ln w="0">
                <a:solidFill>
                  <a:srgbClr val="000000"/>
                </a:solidFill>
                <a:round/>
                <a:headEnd/>
                <a:tailEnd/>
              </a:ln>
            </p:spPr>
            <p:txBody>
              <a:bodyPr/>
              <a:lstStyle/>
              <a:p>
                <a:endParaRPr lang="en-CA"/>
              </a:p>
            </p:txBody>
          </p:sp>
          <p:sp>
            <p:nvSpPr>
              <p:cNvPr id="22616" name="Rectangle 217"/>
              <p:cNvSpPr>
                <a:spLocks noChangeArrowheads="1"/>
              </p:cNvSpPr>
              <p:nvPr/>
            </p:nvSpPr>
            <p:spPr bwMode="auto">
              <a:xfrm>
                <a:off x="1635" y="1375"/>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617" name="Freeform 218"/>
              <p:cNvSpPr>
                <a:spLocks/>
              </p:cNvSpPr>
              <p:nvPr/>
            </p:nvSpPr>
            <p:spPr bwMode="auto">
              <a:xfrm>
                <a:off x="1872" y="1435"/>
                <a:ext cx="113" cy="71"/>
              </a:xfrm>
              <a:custGeom>
                <a:avLst/>
                <a:gdLst>
                  <a:gd name="T0" fmla="*/ 0 w 113"/>
                  <a:gd name="T1" fmla="*/ 0 h 71"/>
                  <a:gd name="T2" fmla="*/ 32 w 113"/>
                  <a:gd name="T3" fmla="*/ 0 h 71"/>
                  <a:gd name="T4" fmla="*/ 32 w 113"/>
                  <a:gd name="T5" fmla="*/ 0 h 71"/>
                  <a:gd name="T6" fmla="*/ 28 w 113"/>
                  <a:gd name="T7" fmla="*/ 4 h 71"/>
                  <a:gd name="T8" fmla="*/ 25 w 113"/>
                  <a:gd name="T9" fmla="*/ 4 h 71"/>
                  <a:gd name="T10" fmla="*/ 25 w 113"/>
                  <a:gd name="T11" fmla="*/ 4 h 71"/>
                  <a:gd name="T12" fmla="*/ 25 w 113"/>
                  <a:gd name="T13" fmla="*/ 7 h 71"/>
                  <a:gd name="T14" fmla="*/ 25 w 113"/>
                  <a:gd name="T15" fmla="*/ 11 h 71"/>
                  <a:gd name="T16" fmla="*/ 25 w 113"/>
                  <a:gd name="T17" fmla="*/ 14 h 71"/>
                  <a:gd name="T18" fmla="*/ 39 w 113"/>
                  <a:gd name="T19" fmla="*/ 53 h 71"/>
                  <a:gd name="T20" fmla="*/ 57 w 113"/>
                  <a:gd name="T21" fmla="*/ 18 h 71"/>
                  <a:gd name="T22" fmla="*/ 53 w 113"/>
                  <a:gd name="T23" fmla="*/ 11 h 71"/>
                  <a:gd name="T24" fmla="*/ 49 w 113"/>
                  <a:gd name="T25" fmla="*/ 7 h 71"/>
                  <a:gd name="T26" fmla="*/ 46 w 113"/>
                  <a:gd name="T27" fmla="*/ 4 h 71"/>
                  <a:gd name="T28" fmla="*/ 46 w 113"/>
                  <a:gd name="T29" fmla="*/ 4 h 71"/>
                  <a:gd name="T30" fmla="*/ 42 w 113"/>
                  <a:gd name="T31" fmla="*/ 0 h 71"/>
                  <a:gd name="T32" fmla="*/ 42 w 113"/>
                  <a:gd name="T33" fmla="*/ 0 h 71"/>
                  <a:gd name="T34" fmla="*/ 74 w 113"/>
                  <a:gd name="T35" fmla="*/ 0 h 71"/>
                  <a:gd name="T36" fmla="*/ 74 w 113"/>
                  <a:gd name="T37" fmla="*/ 0 h 71"/>
                  <a:gd name="T38" fmla="*/ 71 w 113"/>
                  <a:gd name="T39" fmla="*/ 4 h 71"/>
                  <a:gd name="T40" fmla="*/ 67 w 113"/>
                  <a:gd name="T41" fmla="*/ 4 h 71"/>
                  <a:gd name="T42" fmla="*/ 67 w 113"/>
                  <a:gd name="T43" fmla="*/ 7 h 71"/>
                  <a:gd name="T44" fmla="*/ 64 w 113"/>
                  <a:gd name="T45" fmla="*/ 7 h 71"/>
                  <a:gd name="T46" fmla="*/ 64 w 113"/>
                  <a:gd name="T47" fmla="*/ 11 h 71"/>
                  <a:gd name="T48" fmla="*/ 67 w 113"/>
                  <a:gd name="T49" fmla="*/ 11 h 71"/>
                  <a:gd name="T50" fmla="*/ 85 w 113"/>
                  <a:gd name="T51" fmla="*/ 50 h 71"/>
                  <a:gd name="T52" fmla="*/ 95 w 113"/>
                  <a:gd name="T53" fmla="*/ 14 h 71"/>
                  <a:gd name="T54" fmla="*/ 99 w 113"/>
                  <a:gd name="T55" fmla="*/ 7 h 71"/>
                  <a:gd name="T56" fmla="*/ 99 w 113"/>
                  <a:gd name="T57" fmla="*/ 7 h 71"/>
                  <a:gd name="T58" fmla="*/ 99 w 113"/>
                  <a:gd name="T59" fmla="*/ 4 h 71"/>
                  <a:gd name="T60" fmla="*/ 99 w 113"/>
                  <a:gd name="T61" fmla="*/ 4 h 71"/>
                  <a:gd name="T62" fmla="*/ 95 w 113"/>
                  <a:gd name="T63" fmla="*/ 4 h 71"/>
                  <a:gd name="T64" fmla="*/ 92 w 113"/>
                  <a:gd name="T65" fmla="*/ 0 h 71"/>
                  <a:gd name="T66" fmla="*/ 92 w 113"/>
                  <a:gd name="T67" fmla="*/ 0 h 71"/>
                  <a:gd name="T68" fmla="*/ 113 w 113"/>
                  <a:gd name="T69" fmla="*/ 0 h 71"/>
                  <a:gd name="T70" fmla="*/ 113 w 113"/>
                  <a:gd name="T71" fmla="*/ 0 h 71"/>
                  <a:gd name="T72" fmla="*/ 106 w 113"/>
                  <a:gd name="T73" fmla="*/ 4 h 71"/>
                  <a:gd name="T74" fmla="*/ 102 w 113"/>
                  <a:gd name="T75" fmla="*/ 11 h 71"/>
                  <a:gd name="T76" fmla="*/ 81 w 113"/>
                  <a:gd name="T77" fmla="*/ 71 h 71"/>
                  <a:gd name="T78" fmla="*/ 78 w 113"/>
                  <a:gd name="T79" fmla="*/ 71 h 71"/>
                  <a:gd name="T80" fmla="*/ 57 w 113"/>
                  <a:gd name="T81" fmla="*/ 25 h 71"/>
                  <a:gd name="T82" fmla="*/ 35 w 113"/>
                  <a:gd name="T83" fmla="*/ 71 h 71"/>
                  <a:gd name="T84" fmla="*/ 35 w 113"/>
                  <a:gd name="T85" fmla="*/ 71 h 71"/>
                  <a:gd name="T86" fmla="*/ 11 w 113"/>
                  <a:gd name="T87" fmla="*/ 14 h 71"/>
                  <a:gd name="T88" fmla="*/ 11 w 113"/>
                  <a:gd name="T89" fmla="*/ 7 h 71"/>
                  <a:gd name="T90" fmla="*/ 7 w 113"/>
                  <a:gd name="T91" fmla="*/ 4 h 71"/>
                  <a:gd name="T92" fmla="*/ 4 w 113"/>
                  <a:gd name="T93" fmla="*/ 4 h 71"/>
                  <a:gd name="T94" fmla="*/ 0 w 113"/>
                  <a:gd name="T95" fmla="*/ 0 h 71"/>
                  <a:gd name="T96" fmla="*/ 0 w 113"/>
                  <a:gd name="T97" fmla="*/ 0 h 7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13"/>
                  <a:gd name="T148" fmla="*/ 0 h 71"/>
                  <a:gd name="T149" fmla="*/ 113 w 113"/>
                  <a:gd name="T150" fmla="*/ 71 h 71"/>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13" h="71">
                    <a:moveTo>
                      <a:pt x="0" y="0"/>
                    </a:moveTo>
                    <a:lnTo>
                      <a:pt x="32" y="0"/>
                    </a:lnTo>
                    <a:lnTo>
                      <a:pt x="28" y="4"/>
                    </a:lnTo>
                    <a:lnTo>
                      <a:pt x="25" y="4"/>
                    </a:lnTo>
                    <a:lnTo>
                      <a:pt x="25" y="7"/>
                    </a:lnTo>
                    <a:lnTo>
                      <a:pt x="25" y="11"/>
                    </a:lnTo>
                    <a:lnTo>
                      <a:pt x="25" y="14"/>
                    </a:lnTo>
                    <a:lnTo>
                      <a:pt x="39" y="53"/>
                    </a:lnTo>
                    <a:lnTo>
                      <a:pt x="57" y="18"/>
                    </a:lnTo>
                    <a:lnTo>
                      <a:pt x="53" y="11"/>
                    </a:lnTo>
                    <a:lnTo>
                      <a:pt x="49" y="7"/>
                    </a:lnTo>
                    <a:lnTo>
                      <a:pt x="46" y="4"/>
                    </a:lnTo>
                    <a:lnTo>
                      <a:pt x="42" y="0"/>
                    </a:lnTo>
                    <a:lnTo>
                      <a:pt x="74" y="0"/>
                    </a:lnTo>
                    <a:lnTo>
                      <a:pt x="71" y="4"/>
                    </a:lnTo>
                    <a:lnTo>
                      <a:pt x="67" y="4"/>
                    </a:lnTo>
                    <a:lnTo>
                      <a:pt x="67" y="7"/>
                    </a:lnTo>
                    <a:lnTo>
                      <a:pt x="64" y="7"/>
                    </a:lnTo>
                    <a:lnTo>
                      <a:pt x="64" y="11"/>
                    </a:lnTo>
                    <a:lnTo>
                      <a:pt x="67" y="11"/>
                    </a:lnTo>
                    <a:lnTo>
                      <a:pt x="85" y="50"/>
                    </a:lnTo>
                    <a:lnTo>
                      <a:pt x="95" y="14"/>
                    </a:lnTo>
                    <a:lnTo>
                      <a:pt x="99" y="7"/>
                    </a:lnTo>
                    <a:lnTo>
                      <a:pt x="99" y="4"/>
                    </a:lnTo>
                    <a:lnTo>
                      <a:pt x="95" y="4"/>
                    </a:lnTo>
                    <a:lnTo>
                      <a:pt x="92" y="0"/>
                    </a:lnTo>
                    <a:lnTo>
                      <a:pt x="113" y="0"/>
                    </a:lnTo>
                    <a:lnTo>
                      <a:pt x="106" y="4"/>
                    </a:lnTo>
                    <a:lnTo>
                      <a:pt x="102" y="11"/>
                    </a:lnTo>
                    <a:lnTo>
                      <a:pt x="81" y="71"/>
                    </a:lnTo>
                    <a:lnTo>
                      <a:pt x="78" y="71"/>
                    </a:lnTo>
                    <a:lnTo>
                      <a:pt x="57" y="25"/>
                    </a:lnTo>
                    <a:lnTo>
                      <a:pt x="35" y="71"/>
                    </a:lnTo>
                    <a:lnTo>
                      <a:pt x="11" y="14"/>
                    </a:lnTo>
                    <a:lnTo>
                      <a:pt x="11" y="7"/>
                    </a:lnTo>
                    <a:lnTo>
                      <a:pt x="7" y="4"/>
                    </a:lnTo>
                    <a:lnTo>
                      <a:pt x="4" y="4"/>
                    </a:lnTo>
                    <a:lnTo>
                      <a:pt x="0" y="0"/>
                    </a:lnTo>
                    <a:close/>
                  </a:path>
                </a:pathLst>
              </a:custGeom>
              <a:solidFill>
                <a:srgbClr val="000000"/>
              </a:solidFill>
              <a:ln w="0">
                <a:solidFill>
                  <a:srgbClr val="000000"/>
                </a:solidFill>
                <a:round/>
                <a:headEnd/>
                <a:tailEnd/>
              </a:ln>
            </p:spPr>
            <p:txBody>
              <a:bodyPr/>
              <a:lstStyle/>
              <a:p>
                <a:endParaRPr lang="en-CA"/>
              </a:p>
            </p:txBody>
          </p:sp>
          <p:sp>
            <p:nvSpPr>
              <p:cNvPr id="22618" name="Freeform 219"/>
              <p:cNvSpPr>
                <a:spLocks noEditPoints="1"/>
              </p:cNvSpPr>
              <p:nvPr/>
            </p:nvSpPr>
            <p:spPr bwMode="auto">
              <a:xfrm>
                <a:off x="1985" y="1432"/>
                <a:ext cx="64" cy="74"/>
              </a:xfrm>
              <a:custGeom>
                <a:avLst/>
                <a:gdLst>
                  <a:gd name="T0" fmla="*/ 35 w 64"/>
                  <a:gd name="T1" fmla="*/ 67 h 74"/>
                  <a:gd name="T2" fmla="*/ 28 w 64"/>
                  <a:gd name="T3" fmla="*/ 70 h 74"/>
                  <a:gd name="T4" fmla="*/ 18 w 64"/>
                  <a:gd name="T5" fmla="*/ 74 h 74"/>
                  <a:gd name="T6" fmla="*/ 7 w 64"/>
                  <a:gd name="T7" fmla="*/ 70 h 74"/>
                  <a:gd name="T8" fmla="*/ 0 w 64"/>
                  <a:gd name="T9" fmla="*/ 56 h 74"/>
                  <a:gd name="T10" fmla="*/ 4 w 64"/>
                  <a:gd name="T11" fmla="*/ 49 h 74"/>
                  <a:gd name="T12" fmla="*/ 14 w 64"/>
                  <a:gd name="T13" fmla="*/ 39 h 74"/>
                  <a:gd name="T14" fmla="*/ 39 w 64"/>
                  <a:gd name="T15" fmla="*/ 28 h 74"/>
                  <a:gd name="T16" fmla="*/ 39 w 64"/>
                  <a:gd name="T17" fmla="*/ 17 h 74"/>
                  <a:gd name="T18" fmla="*/ 32 w 64"/>
                  <a:gd name="T19" fmla="*/ 7 h 74"/>
                  <a:gd name="T20" fmla="*/ 25 w 64"/>
                  <a:gd name="T21" fmla="*/ 7 h 74"/>
                  <a:gd name="T22" fmla="*/ 18 w 64"/>
                  <a:gd name="T23" fmla="*/ 10 h 74"/>
                  <a:gd name="T24" fmla="*/ 18 w 64"/>
                  <a:gd name="T25" fmla="*/ 21 h 74"/>
                  <a:gd name="T26" fmla="*/ 18 w 64"/>
                  <a:gd name="T27" fmla="*/ 25 h 74"/>
                  <a:gd name="T28" fmla="*/ 11 w 64"/>
                  <a:gd name="T29" fmla="*/ 28 h 74"/>
                  <a:gd name="T30" fmla="*/ 7 w 64"/>
                  <a:gd name="T31" fmla="*/ 25 h 74"/>
                  <a:gd name="T32" fmla="*/ 4 w 64"/>
                  <a:gd name="T33" fmla="*/ 21 h 74"/>
                  <a:gd name="T34" fmla="*/ 11 w 64"/>
                  <a:gd name="T35" fmla="*/ 7 h 74"/>
                  <a:gd name="T36" fmla="*/ 32 w 64"/>
                  <a:gd name="T37" fmla="*/ 0 h 74"/>
                  <a:gd name="T38" fmla="*/ 46 w 64"/>
                  <a:gd name="T39" fmla="*/ 3 h 74"/>
                  <a:gd name="T40" fmla="*/ 53 w 64"/>
                  <a:gd name="T41" fmla="*/ 10 h 74"/>
                  <a:gd name="T42" fmla="*/ 53 w 64"/>
                  <a:gd name="T43" fmla="*/ 25 h 74"/>
                  <a:gd name="T44" fmla="*/ 53 w 64"/>
                  <a:gd name="T45" fmla="*/ 56 h 74"/>
                  <a:gd name="T46" fmla="*/ 53 w 64"/>
                  <a:gd name="T47" fmla="*/ 63 h 74"/>
                  <a:gd name="T48" fmla="*/ 57 w 64"/>
                  <a:gd name="T49" fmla="*/ 63 h 74"/>
                  <a:gd name="T50" fmla="*/ 57 w 64"/>
                  <a:gd name="T51" fmla="*/ 63 h 74"/>
                  <a:gd name="T52" fmla="*/ 60 w 64"/>
                  <a:gd name="T53" fmla="*/ 63 h 74"/>
                  <a:gd name="T54" fmla="*/ 64 w 64"/>
                  <a:gd name="T55" fmla="*/ 63 h 74"/>
                  <a:gd name="T56" fmla="*/ 50 w 64"/>
                  <a:gd name="T57" fmla="*/ 74 h 74"/>
                  <a:gd name="T58" fmla="*/ 43 w 64"/>
                  <a:gd name="T59" fmla="*/ 70 h 74"/>
                  <a:gd name="T60" fmla="*/ 39 w 64"/>
                  <a:gd name="T61" fmla="*/ 63 h 74"/>
                  <a:gd name="T62" fmla="*/ 39 w 64"/>
                  <a:gd name="T63" fmla="*/ 32 h 74"/>
                  <a:gd name="T64" fmla="*/ 25 w 64"/>
                  <a:gd name="T65" fmla="*/ 39 h 74"/>
                  <a:gd name="T66" fmla="*/ 18 w 64"/>
                  <a:gd name="T67" fmla="*/ 46 h 74"/>
                  <a:gd name="T68" fmla="*/ 14 w 64"/>
                  <a:gd name="T69" fmla="*/ 53 h 74"/>
                  <a:gd name="T70" fmla="*/ 18 w 64"/>
                  <a:gd name="T71" fmla="*/ 60 h 74"/>
                  <a:gd name="T72" fmla="*/ 25 w 64"/>
                  <a:gd name="T73" fmla="*/ 63 h 74"/>
                  <a:gd name="T74" fmla="*/ 39 w 64"/>
                  <a:gd name="T75" fmla="*/ 56 h 7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4"/>
                  <a:gd name="T115" fmla="*/ 0 h 74"/>
                  <a:gd name="T116" fmla="*/ 64 w 64"/>
                  <a:gd name="T117" fmla="*/ 74 h 74"/>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4" h="74">
                    <a:moveTo>
                      <a:pt x="39" y="63"/>
                    </a:moveTo>
                    <a:lnTo>
                      <a:pt x="35" y="67"/>
                    </a:lnTo>
                    <a:lnTo>
                      <a:pt x="28" y="70"/>
                    </a:lnTo>
                    <a:lnTo>
                      <a:pt x="21" y="74"/>
                    </a:lnTo>
                    <a:lnTo>
                      <a:pt x="18" y="74"/>
                    </a:lnTo>
                    <a:lnTo>
                      <a:pt x="11" y="74"/>
                    </a:lnTo>
                    <a:lnTo>
                      <a:pt x="7" y="70"/>
                    </a:lnTo>
                    <a:lnTo>
                      <a:pt x="4" y="63"/>
                    </a:lnTo>
                    <a:lnTo>
                      <a:pt x="0" y="56"/>
                    </a:lnTo>
                    <a:lnTo>
                      <a:pt x="4" y="53"/>
                    </a:lnTo>
                    <a:lnTo>
                      <a:pt x="4" y="49"/>
                    </a:lnTo>
                    <a:lnTo>
                      <a:pt x="7" y="42"/>
                    </a:lnTo>
                    <a:lnTo>
                      <a:pt x="14" y="39"/>
                    </a:lnTo>
                    <a:lnTo>
                      <a:pt x="25" y="32"/>
                    </a:lnTo>
                    <a:lnTo>
                      <a:pt x="39" y="28"/>
                    </a:lnTo>
                    <a:lnTo>
                      <a:pt x="39" y="25"/>
                    </a:lnTo>
                    <a:lnTo>
                      <a:pt x="39" y="17"/>
                    </a:lnTo>
                    <a:lnTo>
                      <a:pt x="39" y="10"/>
                    </a:lnTo>
                    <a:lnTo>
                      <a:pt x="32" y="7"/>
                    </a:lnTo>
                    <a:lnTo>
                      <a:pt x="28" y="7"/>
                    </a:lnTo>
                    <a:lnTo>
                      <a:pt x="25" y="7"/>
                    </a:lnTo>
                    <a:lnTo>
                      <a:pt x="21" y="10"/>
                    </a:lnTo>
                    <a:lnTo>
                      <a:pt x="18" y="10"/>
                    </a:lnTo>
                    <a:lnTo>
                      <a:pt x="18" y="14"/>
                    </a:lnTo>
                    <a:lnTo>
                      <a:pt x="18" y="21"/>
                    </a:lnTo>
                    <a:lnTo>
                      <a:pt x="18" y="25"/>
                    </a:lnTo>
                    <a:lnTo>
                      <a:pt x="14" y="28"/>
                    </a:lnTo>
                    <a:lnTo>
                      <a:pt x="11" y="28"/>
                    </a:lnTo>
                    <a:lnTo>
                      <a:pt x="7" y="28"/>
                    </a:lnTo>
                    <a:lnTo>
                      <a:pt x="7" y="25"/>
                    </a:lnTo>
                    <a:lnTo>
                      <a:pt x="4" y="21"/>
                    </a:lnTo>
                    <a:lnTo>
                      <a:pt x="7" y="14"/>
                    </a:lnTo>
                    <a:lnTo>
                      <a:pt x="11" y="7"/>
                    </a:lnTo>
                    <a:lnTo>
                      <a:pt x="21" y="3"/>
                    </a:lnTo>
                    <a:lnTo>
                      <a:pt x="32" y="0"/>
                    </a:lnTo>
                    <a:lnTo>
                      <a:pt x="39" y="3"/>
                    </a:lnTo>
                    <a:lnTo>
                      <a:pt x="46" y="3"/>
                    </a:lnTo>
                    <a:lnTo>
                      <a:pt x="50" y="7"/>
                    </a:lnTo>
                    <a:lnTo>
                      <a:pt x="53" y="10"/>
                    </a:lnTo>
                    <a:lnTo>
                      <a:pt x="53" y="17"/>
                    </a:lnTo>
                    <a:lnTo>
                      <a:pt x="53" y="25"/>
                    </a:lnTo>
                    <a:lnTo>
                      <a:pt x="53" y="49"/>
                    </a:lnTo>
                    <a:lnTo>
                      <a:pt x="53" y="56"/>
                    </a:lnTo>
                    <a:lnTo>
                      <a:pt x="53" y="60"/>
                    </a:lnTo>
                    <a:lnTo>
                      <a:pt x="53" y="63"/>
                    </a:lnTo>
                    <a:lnTo>
                      <a:pt x="57" y="63"/>
                    </a:lnTo>
                    <a:lnTo>
                      <a:pt x="60" y="63"/>
                    </a:lnTo>
                    <a:lnTo>
                      <a:pt x="64" y="60"/>
                    </a:lnTo>
                    <a:lnTo>
                      <a:pt x="64" y="63"/>
                    </a:lnTo>
                    <a:lnTo>
                      <a:pt x="57" y="70"/>
                    </a:lnTo>
                    <a:lnTo>
                      <a:pt x="50" y="74"/>
                    </a:lnTo>
                    <a:lnTo>
                      <a:pt x="46" y="74"/>
                    </a:lnTo>
                    <a:lnTo>
                      <a:pt x="43" y="70"/>
                    </a:lnTo>
                    <a:lnTo>
                      <a:pt x="43" y="67"/>
                    </a:lnTo>
                    <a:lnTo>
                      <a:pt x="39" y="63"/>
                    </a:lnTo>
                    <a:close/>
                    <a:moveTo>
                      <a:pt x="39" y="56"/>
                    </a:moveTo>
                    <a:lnTo>
                      <a:pt x="39" y="32"/>
                    </a:lnTo>
                    <a:lnTo>
                      <a:pt x="32" y="35"/>
                    </a:lnTo>
                    <a:lnTo>
                      <a:pt x="25" y="39"/>
                    </a:lnTo>
                    <a:lnTo>
                      <a:pt x="21" y="42"/>
                    </a:lnTo>
                    <a:lnTo>
                      <a:pt x="18" y="46"/>
                    </a:lnTo>
                    <a:lnTo>
                      <a:pt x="14" y="49"/>
                    </a:lnTo>
                    <a:lnTo>
                      <a:pt x="14" y="53"/>
                    </a:lnTo>
                    <a:lnTo>
                      <a:pt x="14" y="56"/>
                    </a:lnTo>
                    <a:lnTo>
                      <a:pt x="18" y="60"/>
                    </a:lnTo>
                    <a:lnTo>
                      <a:pt x="21" y="63"/>
                    </a:lnTo>
                    <a:lnTo>
                      <a:pt x="25" y="63"/>
                    </a:lnTo>
                    <a:lnTo>
                      <a:pt x="32" y="63"/>
                    </a:lnTo>
                    <a:lnTo>
                      <a:pt x="39" y="56"/>
                    </a:lnTo>
                    <a:close/>
                  </a:path>
                </a:pathLst>
              </a:custGeom>
              <a:solidFill>
                <a:srgbClr val="000000"/>
              </a:solidFill>
              <a:ln w="0">
                <a:solidFill>
                  <a:srgbClr val="000000"/>
                </a:solidFill>
                <a:round/>
                <a:headEnd/>
                <a:tailEnd/>
              </a:ln>
            </p:spPr>
            <p:txBody>
              <a:bodyPr/>
              <a:lstStyle/>
              <a:p>
                <a:endParaRPr lang="en-CA"/>
              </a:p>
            </p:txBody>
          </p:sp>
          <p:sp>
            <p:nvSpPr>
              <p:cNvPr id="22619" name="Freeform 220"/>
              <p:cNvSpPr>
                <a:spLocks/>
              </p:cNvSpPr>
              <p:nvPr/>
            </p:nvSpPr>
            <p:spPr bwMode="auto">
              <a:xfrm>
                <a:off x="2052" y="1432"/>
                <a:ext cx="75" cy="74"/>
              </a:xfrm>
              <a:custGeom>
                <a:avLst/>
                <a:gdLst>
                  <a:gd name="T0" fmla="*/ 25 w 75"/>
                  <a:gd name="T1" fmla="*/ 17 h 74"/>
                  <a:gd name="T2" fmla="*/ 32 w 75"/>
                  <a:gd name="T3" fmla="*/ 7 h 74"/>
                  <a:gd name="T4" fmla="*/ 39 w 75"/>
                  <a:gd name="T5" fmla="*/ 3 h 74"/>
                  <a:gd name="T6" fmla="*/ 46 w 75"/>
                  <a:gd name="T7" fmla="*/ 0 h 74"/>
                  <a:gd name="T8" fmla="*/ 53 w 75"/>
                  <a:gd name="T9" fmla="*/ 3 h 74"/>
                  <a:gd name="T10" fmla="*/ 57 w 75"/>
                  <a:gd name="T11" fmla="*/ 3 h 74"/>
                  <a:gd name="T12" fmla="*/ 60 w 75"/>
                  <a:gd name="T13" fmla="*/ 7 h 74"/>
                  <a:gd name="T14" fmla="*/ 64 w 75"/>
                  <a:gd name="T15" fmla="*/ 14 h 74"/>
                  <a:gd name="T16" fmla="*/ 64 w 75"/>
                  <a:gd name="T17" fmla="*/ 17 h 74"/>
                  <a:gd name="T18" fmla="*/ 64 w 75"/>
                  <a:gd name="T19" fmla="*/ 28 h 74"/>
                  <a:gd name="T20" fmla="*/ 64 w 75"/>
                  <a:gd name="T21" fmla="*/ 56 h 74"/>
                  <a:gd name="T22" fmla="*/ 64 w 75"/>
                  <a:gd name="T23" fmla="*/ 63 h 74"/>
                  <a:gd name="T24" fmla="*/ 67 w 75"/>
                  <a:gd name="T25" fmla="*/ 67 h 74"/>
                  <a:gd name="T26" fmla="*/ 67 w 75"/>
                  <a:gd name="T27" fmla="*/ 67 h 74"/>
                  <a:gd name="T28" fmla="*/ 67 w 75"/>
                  <a:gd name="T29" fmla="*/ 70 h 74"/>
                  <a:gd name="T30" fmla="*/ 71 w 75"/>
                  <a:gd name="T31" fmla="*/ 70 h 74"/>
                  <a:gd name="T32" fmla="*/ 75 w 75"/>
                  <a:gd name="T33" fmla="*/ 70 h 74"/>
                  <a:gd name="T34" fmla="*/ 75 w 75"/>
                  <a:gd name="T35" fmla="*/ 74 h 74"/>
                  <a:gd name="T36" fmla="*/ 43 w 75"/>
                  <a:gd name="T37" fmla="*/ 74 h 74"/>
                  <a:gd name="T38" fmla="*/ 43 w 75"/>
                  <a:gd name="T39" fmla="*/ 70 h 74"/>
                  <a:gd name="T40" fmla="*/ 43 w 75"/>
                  <a:gd name="T41" fmla="*/ 70 h 74"/>
                  <a:gd name="T42" fmla="*/ 46 w 75"/>
                  <a:gd name="T43" fmla="*/ 70 h 74"/>
                  <a:gd name="T44" fmla="*/ 50 w 75"/>
                  <a:gd name="T45" fmla="*/ 70 h 74"/>
                  <a:gd name="T46" fmla="*/ 50 w 75"/>
                  <a:gd name="T47" fmla="*/ 67 h 74"/>
                  <a:gd name="T48" fmla="*/ 53 w 75"/>
                  <a:gd name="T49" fmla="*/ 63 h 74"/>
                  <a:gd name="T50" fmla="*/ 53 w 75"/>
                  <a:gd name="T51" fmla="*/ 63 h 74"/>
                  <a:gd name="T52" fmla="*/ 53 w 75"/>
                  <a:gd name="T53" fmla="*/ 56 h 74"/>
                  <a:gd name="T54" fmla="*/ 53 w 75"/>
                  <a:gd name="T55" fmla="*/ 28 h 74"/>
                  <a:gd name="T56" fmla="*/ 53 w 75"/>
                  <a:gd name="T57" fmla="*/ 21 h 74"/>
                  <a:gd name="T58" fmla="*/ 50 w 75"/>
                  <a:gd name="T59" fmla="*/ 14 h 74"/>
                  <a:gd name="T60" fmla="*/ 46 w 75"/>
                  <a:gd name="T61" fmla="*/ 14 h 74"/>
                  <a:gd name="T62" fmla="*/ 43 w 75"/>
                  <a:gd name="T63" fmla="*/ 10 h 74"/>
                  <a:gd name="T64" fmla="*/ 32 w 75"/>
                  <a:gd name="T65" fmla="*/ 14 h 74"/>
                  <a:gd name="T66" fmla="*/ 25 w 75"/>
                  <a:gd name="T67" fmla="*/ 21 h 74"/>
                  <a:gd name="T68" fmla="*/ 25 w 75"/>
                  <a:gd name="T69" fmla="*/ 56 h 74"/>
                  <a:gd name="T70" fmla="*/ 25 w 75"/>
                  <a:gd name="T71" fmla="*/ 63 h 74"/>
                  <a:gd name="T72" fmla="*/ 25 w 75"/>
                  <a:gd name="T73" fmla="*/ 67 h 74"/>
                  <a:gd name="T74" fmla="*/ 25 w 75"/>
                  <a:gd name="T75" fmla="*/ 67 h 74"/>
                  <a:gd name="T76" fmla="*/ 25 w 75"/>
                  <a:gd name="T77" fmla="*/ 70 h 74"/>
                  <a:gd name="T78" fmla="*/ 29 w 75"/>
                  <a:gd name="T79" fmla="*/ 70 h 74"/>
                  <a:gd name="T80" fmla="*/ 32 w 75"/>
                  <a:gd name="T81" fmla="*/ 70 h 74"/>
                  <a:gd name="T82" fmla="*/ 32 w 75"/>
                  <a:gd name="T83" fmla="*/ 74 h 74"/>
                  <a:gd name="T84" fmla="*/ 0 w 75"/>
                  <a:gd name="T85" fmla="*/ 74 h 74"/>
                  <a:gd name="T86" fmla="*/ 0 w 75"/>
                  <a:gd name="T87" fmla="*/ 70 h 74"/>
                  <a:gd name="T88" fmla="*/ 4 w 75"/>
                  <a:gd name="T89" fmla="*/ 70 h 74"/>
                  <a:gd name="T90" fmla="*/ 7 w 75"/>
                  <a:gd name="T91" fmla="*/ 70 h 74"/>
                  <a:gd name="T92" fmla="*/ 7 w 75"/>
                  <a:gd name="T93" fmla="*/ 67 h 74"/>
                  <a:gd name="T94" fmla="*/ 11 w 75"/>
                  <a:gd name="T95" fmla="*/ 63 h 74"/>
                  <a:gd name="T96" fmla="*/ 11 w 75"/>
                  <a:gd name="T97" fmla="*/ 56 h 74"/>
                  <a:gd name="T98" fmla="*/ 11 w 75"/>
                  <a:gd name="T99" fmla="*/ 32 h 74"/>
                  <a:gd name="T100" fmla="*/ 11 w 75"/>
                  <a:gd name="T101" fmla="*/ 21 h 74"/>
                  <a:gd name="T102" fmla="*/ 11 w 75"/>
                  <a:gd name="T103" fmla="*/ 14 h 74"/>
                  <a:gd name="T104" fmla="*/ 11 w 75"/>
                  <a:gd name="T105" fmla="*/ 14 h 74"/>
                  <a:gd name="T106" fmla="*/ 7 w 75"/>
                  <a:gd name="T107" fmla="*/ 10 h 74"/>
                  <a:gd name="T108" fmla="*/ 7 w 75"/>
                  <a:gd name="T109" fmla="*/ 10 h 74"/>
                  <a:gd name="T110" fmla="*/ 7 w 75"/>
                  <a:gd name="T111" fmla="*/ 10 h 74"/>
                  <a:gd name="T112" fmla="*/ 4 w 75"/>
                  <a:gd name="T113" fmla="*/ 10 h 74"/>
                  <a:gd name="T114" fmla="*/ 0 w 75"/>
                  <a:gd name="T115" fmla="*/ 10 h 74"/>
                  <a:gd name="T116" fmla="*/ 0 w 75"/>
                  <a:gd name="T117" fmla="*/ 10 h 74"/>
                  <a:gd name="T118" fmla="*/ 21 w 75"/>
                  <a:gd name="T119" fmla="*/ 0 h 74"/>
                  <a:gd name="T120" fmla="*/ 25 w 75"/>
                  <a:gd name="T121" fmla="*/ 0 h 74"/>
                  <a:gd name="T122" fmla="*/ 25 w 75"/>
                  <a:gd name="T123" fmla="*/ 17 h 7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5"/>
                  <a:gd name="T187" fmla="*/ 0 h 74"/>
                  <a:gd name="T188" fmla="*/ 75 w 75"/>
                  <a:gd name="T189" fmla="*/ 74 h 74"/>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5" h="74">
                    <a:moveTo>
                      <a:pt x="25" y="17"/>
                    </a:moveTo>
                    <a:lnTo>
                      <a:pt x="32" y="7"/>
                    </a:lnTo>
                    <a:lnTo>
                      <a:pt x="39" y="3"/>
                    </a:lnTo>
                    <a:lnTo>
                      <a:pt x="46" y="0"/>
                    </a:lnTo>
                    <a:lnTo>
                      <a:pt x="53" y="3"/>
                    </a:lnTo>
                    <a:lnTo>
                      <a:pt x="57" y="3"/>
                    </a:lnTo>
                    <a:lnTo>
                      <a:pt x="60" y="7"/>
                    </a:lnTo>
                    <a:lnTo>
                      <a:pt x="64" y="14"/>
                    </a:lnTo>
                    <a:lnTo>
                      <a:pt x="64" y="17"/>
                    </a:lnTo>
                    <a:lnTo>
                      <a:pt x="64" y="28"/>
                    </a:lnTo>
                    <a:lnTo>
                      <a:pt x="64" y="56"/>
                    </a:lnTo>
                    <a:lnTo>
                      <a:pt x="64" y="63"/>
                    </a:lnTo>
                    <a:lnTo>
                      <a:pt x="67" y="67"/>
                    </a:lnTo>
                    <a:lnTo>
                      <a:pt x="67" y="70"/>
                    </a:lnTo>
                    <a:lnTo>
                      <a:pt x="71" y="70"/>
                    </a:lnTo>
                    <a:lnTo>
                      <a:pt x="75" y="70"/>
                    </a:lnTo>
                    <a:lnTo>
                      <a:pt x="75" y="74"/>
                    </a:lnTo>
                    <a:lnTo>
                      <a:pt x="43" y="74"/>
                    </a:lnTo>
                    <a:lnTo>
                      <a:pt x="43" y="70"/>
                    </a:lnTo>
                    <a:lnTo>
                      <a:pt x="46" y="70"/>
                    </a:lnTo>
                    <a:lnTo>
                      <a:pt x="50" y="70"/>
                    </a:lnTo>
                    <a:lnTo>
                      <a:pt x="50" y="67"/>
                    </a:lnTo>
                    <a:lnTo>
                      <a:pt x="53" y="63"/>
                    </a:lnTo>
                    <a:lnTo>
                      <a:pt x="53" y="56"/>
                    </a:lnTo>
                    <a:lnTo>
                      <a:pt x="53" y="28"/>
                    </a:lnTo>
                    <a:lnTo>
                      <a:pt x="53" y="21"/>
                    </a:lnTo>
                    <a:lnTo>
                      <a:pt x="50" y="14"/>
                    </a:lnTo>
                    <a:lnTo>
                      <a:pt x="46" y="14"/>
                    </a:lnTo>
                    <a:lnTo>
                      <a:pt x="43" y="10"/>
                    </a:lnTo>
                    <a:lnTo>
                      <a:pt x="32" y="14"/>
                    </a:lnTo>
                    <a:lnTo>
                      <a:pt x="25" y="21"/>
                    </a:lnTo>
                    <a:lnTo>
                      <a:pt x="25" y="56"/>
                    </a:lnTo>
                    <a:lnTo>
                      <a:pt x="25" y="63"/>
                    </a:lnTo>
                    <a:lnTo>
                      <a:pt x="25" y="67"/>
                    </a:lnTo>
                    <a:lnTo>
                      <a:pt x="25" y="70"/>
                    </a:lnTo>
                    <a:lnTo>
                      <a:pt x="29" y="70"/>
                    </a:lnTo>
                    <a:lnTo>
                      <a:pt x="32" y="70"/>
                    </a:lnTo>
                    <a:lnTo>
                      <a:pt x="32" y="74"/>
                    </a:lnTo>
                    <a:lnTo>
                      <a:pt x="0" y="74"/>
                    </a:lnTo>
                    <a:lnTo>
                      <a:pt x="0" y="70"/>
                    </a:lnTo>
                    <a:lnTo>
                      <a:pt x="4" y="70"/>
                    </a:lnTo>
                    <a:lnTo>
                      <a:pt x="7" y="70"/>
                    </a:lnTo>
                    <a:lnTo>
                      <a:pt x="7" y="67"/>
                    </a:lnTo>
                    <a:lnTo>
                      <a:pt x="11" y="63"/>
                    </a:lnTo>
                    <a:lnTo>
                      <a:pt x="11" y="56"/>
                    </a:lnTo>
                    <a:lnTo>
                      <a:pt x="11" y="32"/>
                    </a:lnTo>
                    <a:lnTo>
                      <a:pt x="11" y="21"/>
                    </a:lnTo>
                    <a:lnTo>
                      <a:pt x="11" y="14"/>
                    </a:lnTo>
                    <a:lnTo>
                      <a:pt x="7" y="10"/>
                    </a:lnTo>
                    <a:lnTo>
                      <a:pt x="4" y="10"/>
                    </a:lnTo>
                    <a:lnTo>
                      <a:pt x="0" y="10"/>
                    </a:lnTo>
                    <a:lnTo>
                      <a:pt x="21" y="0"/>
                    </a:lnTo>
                    <a:lnTo>
                      <a:pt x="25" y="0"/>
                    </a:lnTo>
                    <a:lnTo>
                      <a:pt x="25" y="17"/>
                    </a:lnTo>
                    <a:close/>
                  </a:path>
                </a:pathLst>
              </a:custGeom>
              <a:solidFill>
                <a:srgbClr val="000000"/>
              </a:solidFill>
              <a:ln w="0">
                <a:solidFill>
                  <a:srgbClr val="000000"/>
                </a:solidFill>
                <a:round/>
                <a:headEnd/>
                <a:tailEnd/>
              </a:ln>
            </p:spPr>
            <p:txBody>
              <a:bodyPr/>
              <a:lstStyle/>
              <a:p>
                <a:endParaRPr lang="en-CA"/>
              </a:p>
            </p:txBody>
          </p:sp>
          <p:sp>
            <p:nvSpPr>
              <p:cNvPr id="22620" name="Freeform 221"/>
              <p:cNvSpPr>
                <a:spLocks/>
              </p:cNvSpPr>
              <p:nvPr/>
            </p:nvSpPr>
            <p:spPr bwMode="auto">
              <a:xfrm>
                <a:off x="2130" y="1414"/>
                <a:ext cx="42" cy="92"/>
              </a:xfrm>
              <a:custGeom>
                <a:avLst/>
                <a:gdLst>
                  <a:gd name="T0" fmla="*/ 21 w 42"/>
                  <a:gd name="T1" fmla="*/ 0 h 92"/>
                  <a:gd name="T2" fmla="*/ 21 w 42"/>
                  <a:gd name="T3" fmla="*/ 21 h 92"/>
                  <a:gd name="T4" fmla="*/ 39 w 42"/>
                  <a:gd name="T5" fmla="*/ 21 h 92"/>
                  <a:gd name="T6" fmla="*/ 39 w 42"/>
                  <a:gd name="T7" fmla="*/ 25 h 92"/>
                  <a:gd name="T8" fmla="*/ 21 w 42"/>
                  <a:gd name="T9" fmla="*/ 25 h 92"/>
                  <a:gd name="T10" fmla="*/ 21 w 42"/>
                  <a:gd name="T11" fmla="*/ 71 h 92"/>
                  <a:gd name="T12" fmla="*/ 25 w 42"/>
                  <a:gd name="T13" fmla="*/ 78 h 92"/>
                  <a:gd name="T14" fmla="*/ 25 w 42"/>
                  <a:gd name="T15" fmla="*/ 81 h 92"/>
                  <a:gd name="T16" fmla="*/ 28 w 42"/>
                  <a:gd name="T17" fmla="*/ 81 h 92"/>
                  <a:gd name="T18" fmla="*/ 32 w 42"/>
                  <a:gd name="T19" fmla="*/ 81 h 92"/>
                  <a:gd name="T20" fmla="*/ 32 w 42"/>
                  <a:gd name="T21" fmla="*/ 81 h 92"/>
                  <a:gd name="T22" fmla="*/ 35 w 42"/>
                  <a:gd name="T23" fmla="*/ 81 h 92"/>
                  <a:gd name="T24" fmla="*/ 39 w 42"/>
                  <a:gd name="T25" fmla="*/ 81 h 92"/>
                  <a:gd name="T26" fmla="*/ 39 w 42"/>
                  <a:gd name="T27" fmla="*/ 78 h 92"/>
                  <a:gd name="T28" fmla="*/ 42 w 42"/>
                  <a:gd name="T29" fmla="*/ 78 h 92"/>
                  <a:gd name="T30" fmla="*/ 39 w 42"/>
                  <a:gd name="T31" fmla="*/ 85 h 92"/>
                  <a:gd name="T32" fmla="*/ 35 w 42"/>
                  <a:gd name="T33" fmla="*/ 88 h 92"/>
                  <a:gd name="T34" fmla="*/ 28 w 42"/>
                  <a:gd name="T35" fmla="*/ 92 h 92"/>
                  <a:gd name="T36" fmla="*/ 25 w 42"/>
                  <a:gd name="T37" fmla="*/ 92 h 92"/>
                  <a:gd name="T38" fmla="*/ 21 w 42"/>
                  <a:gd name="T39" fmla="*/ 92 h 92"/>
                  <a:gd name="T40" fmla="*/ 18 w 42"/>
                  <a:gd name="T41" fmla="*/ 88 h 92"/>
                  <a:gd name="T42" fmla="*/ 14 w 42"/>
                  <a:gd name="T43" fmla="*/ 88 h 92"/>
                  <a:gd name="T44" fmla="*/ 11 w 42"/>
                  <a:gd name="T45" fmla="*/ 85 h 92"/>
                  <a:gd name="T46" fmla="*/ 11 w 42"/>
                  <a:gd name="T47" fmla="*/ 81 h 92"/>
                  <a:gd name="T48" fmla="*/ 11 w 42"/>
                  <a:gd name="T49" fmla="*/ 74 h 92"/>
                  <a:gd name="T50" fmla="*/ 11 w 42"/>
                  <a:gd name="T51" fmla="*/ 25 h 92"/>
                  <a:gd name="T52" fmla="*/ 0 w 42"/>
                  <a:gd name="T53" fmla="*/ 25 h 92"/>
                  <a:gd name="T54" fmla="*/ 0 w 42"/>
                  <a:gd name="T55" fmla="*/ 25 h 92"/>
                  <a:gd name="T56" fmla="*/ 4 w 42"/>
                  <a:gd name="T57" fmla="*/ 21 h 92"/>
                  <a:gd name="T58" fmla="*/ 7 w 42"/>
                  <a:gd name="T59" fmla="*/ 18 h 92"/>
                  <a:gd name="T60" fmla="*/ 11 w 42"/>
                  <a:gd name="T61" fmla="*/ 14 h 92"/>
                  <a:gd name="T62" fmla="*/ 14 w 42"/>
                  <a:gd name="T63" fmla="*/ 11 h 92"/>
                  <a:gd name="T64" fmla="*/ 18 w 42"/>
                  <a:gd name="T65" fmla="*/ 4 h 92"/>
                  <a:gd name="T66" fmla="*/ 21 w 42"/>
                  <a:gd name="T67" fmla="*/ 0 h 92"/>
                  <a:gd name="T68" fmla="*/ 21 w 42"/>
                  <a:gd name="T69" fmla="*/ 0 h 9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2"/>
                  <a:gd name="T106" fmla="*/ 0 h 92"/>
                  <a:gd name="T107" fmla="*/ 42 w 42"/>
                  <a:gd name="T108" fmla="*/ 92 h 9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2" h="92">
                    <a:moveTo>
                      <a:pt x="21" y="0"/>
                    </a:moveTo>
                    <a:lnTo>
                      <a:pt x="21" y="21"/>
                    </a:lnTo>
                    <a:lnTo>
                      <a:pt x="39" y="21"/>
                    </a:lnTo>
                    <a:lnTo>
                      <a:pt x="39" y="25"/>
                    </a:lnTo>
                    <a:lnTo>
                      <a:pt x="21" y="25"/>
                    </a:lnTo>
                    <a:lnTo>
                      <a:pt x="21" y="71"/>
                    </a:lnTo>
                    <a:lnTo>
                      <a:pt x="25" y="78"/>
                    </a:lnTo>
                    <a:lnTo>
                      <a:pt x="25" y="81"/>
                    </a:lnTo>
                    <a:lnTo>
                      <a:pt x="28" y="81"/>
                    </a:lnTo>
                    <a:lnTo>
                      <a:pt x="32" y="81"/>
                    </a:lnTo>
                    <a:lnTo>
                      <a:pt x="35" y="81"/>
                    </a:lnTo>
                    <a:lnTo>
                      <a:pt x="39" y="81"/>
                    </a:lnTo>
                    <a:lnTo>
                      <a:pt x="39" y="78"/>
                    </a:lnTo>
                    <a:lnTo>
                      <a:pt x="42" y="78"/>
                    </a:lnTo>
                    <a:lnTo>
                      <a:pt x="39" y="85"/>
                    </a:lnTo>
                    <a:lnTo>
                      <a:pt x="35" y="88"/>
                    </a:lnTo>
                    <a:lnTo>
                      <a:pt x="28" y="92"/>
                    </a:lnTo>
                    <a:lnTo>
                      <a:pt x="25" y="92"/>
                    </a:lnTo>
                    <a:lnTo>
                      <a:pt x="21" y="92"/>
                    </a:lnTo>
                    <a:lnTo>
                      <a:pt x="18" y="88"/>
                    </a:lnTo>
                    <a:lnTo>
                      <a:pt x="14" y="88"/>
                    </a:lnTo>
                    <a:lnTo>
                      <a:pt x="11" y="85"/>
                    </a:lnTo>
                    <a:lnTo>
                      <a:pt x="11" y="81"/>
                    </a:lnTo>
                    <a:lnTo>
                      <a:pt x="11" y="74"/>
                    </a:lnTo>
                    <a:lnTo>
                      <a:pt x="11" y="25"/>
                    </a:lnTo>
                    <a:lnTo>
                      <a:pt x="0" y="25"/>
                    </a:lnTo>
                    <a:lnTo>
                      <a:pt x="4" y="21"/>
                    </a:lnTo>
                    <a:lnTo>
                      <a:pt x="7" y="18"/>
                    </a:lnTo>
                    <a:lnTo>
                      <a:pt x="11" y="14"/>
                    </a:lnTo>
                    <a:lnTo>
                      <a:pt x="14" y="11"/>
                    </a:lnTo>
                    <a:lnTo>
                      <a:pt x="18" y="4"/>
                    </a:lnTo>
                    <a:lnTo>
                      <a:pt x="21" y="0"/>
                    </a:lnTo>
                    <a:close/>
                  </a:path>
                </a:pathLst>
              </a:custGeom>
              <a:solidFill>
                <a:srgbClr val="000000"/>
              </a:solidFill>
              <a:ln w="0">
                <a:solidFill>
                  <a:srgbClr val="000000"/>
                </a:solidFill>
                <a:round/>
                <a:headEnd/>
                <a:tailEnd/>
              </a:ln>
            </p:spPr>
            <p:txBody>
              <a:bodyPr/>
              <a:lstStyle/>
              <a:p>
                <a:endParaRPr lang="en-CA"/>
              </a:p>
            </p:txBody>
          </p:sp>
          <p:sp>
            <p:nvSpPr>
              <p:cNvPr id="22621" name="Rectangle 222"/>
              <p:cNvSpPr>
                <a:spLocks noChangeArrowheads="1"/>
              </p:cNvSpPr>
              <p:nvPr/>
            </p:nvSpPr>
            <p:spPr bwMode="auto">
              <a:xfrm>
                <a:off x="2215" y="1375"/>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622" name="Freeform 223"/>
              <p:cNvSpPr>
                <a:spLocks/>
              </p:cNvSpPr>
              <p:nvPr/>
            </p:nvSpPr>
            <p:spPr bwMode="auto">
              <a:xfrm>
                <a:off x="2459" y="1414"/>
                <a:ext cx="42" cy="92"/>
              </a:xfrm>
              <a:custGeom>
                <a:avLst/>
                <a:gdLst>
                  <a:gd name="T0" fmla="*/ 21 w 42"/>
                  <a:gd name="T1" fmla="*/ 0 h 92"/>
                  <a:gd name="T2" fmla="*/ 21 w 42"/>
                  <a:gd name="T3" fmla="*/ 21 h 92"/>
                  <a:gd name="T4" fmla="*/ 39 w 42"/>
                  <a:gd name="T5" fmla="*/ 21 h 92"/>
                  <a:gd name="T6" fmla="*/ 39 w 42"/>
                  <a:gd name="T7" fmla="*/ 25 h 92"/>
                  <a:gd name="T8" fmla="*/ 21 w 42"/>
                  <a:gd name="T9" fmla="*/ 25 h 92"/>
                  <a:gd name="T10" fmla="*/ 21 w 42"/>
                  <a:gd name="T11" fmla="*/ 71 h 92"/>
                  <a:gd name="T12" fmla="*/ 25 w 42"/>
                  <a:gd name="T13" fmla="*/ 78 h 92"/>
                  <a:gd name="T14" fmla="*/ 25 w 42"/>
                  <a:gd name="T15" fmla="*/ 81 h 92"/>
                  <a:gd name="T16" fmla="*/ 28 w 42"/>
                  <a:gd name="T17" fmla="*/ 81 h 92"/>
                  <a:gd name="T18" fmla="*/ 28 w 42"/>
                  <a:gd name="T19" fmla="*/ 81 h 92"/>
                  <a:gd name="T20" fmla="*/ 32 w 42"/>
                  <a:gd name="T21" fmla="*/ 81 h 92"/>
                  <a:gd name="T22" fmla="*/ 35 w 42"/>
                  <a:gd name="T23" fmla="*/ 81 h 92"/>
                  <a:gd name="T24" fmla="*/ 39 w 42"/>
                  <a:gd name="T25" fmla="*/ 81 h 92"/>
                  <a:gd name="T26" fmla="*/ 39 w 42"/>
                  <a:gd name="T27" fmla="*/ 78 h 92"/>
                  <a:gd name="T28" fmla="*/ 42 w 42"/>
                  <a:gd name="T29" fmla="*/ 78 h 92"/>
                  <a:gd name="T30" fmla="*/ 39 w 42"/>
                  <a:gd name="T31" fmla="*/ 85 h 92"/>
                  <a:gd name="T32" fmla="*/ 35 w 42"/>
                  <a:gd name="T33" fmla="*/ 88 h 92"/>
                  <a:gd name="T34" fmla="*/ 28 w 42"/>
                  <a:gd name="T35" fmla="*/ 92 h 92"/>
                  <a:gd name="T36" fmla="*/ 25 w 42"/>
                  <a:gd name="T37" fmla="*/ 92 h 92"/>
                  <a:gd name="T38" fmla="*/ 21 w 42"/>
                  <a:gd name="T39" fmla="*/ 92 h 92"/>
                  <a:gd name="T40" fmla="*/ 17 w 42"/>
                  <a:gd name="T41" fmla="*/ 88 h 92"/>
                  <a:gd name="T42" fmla="*/ 14 w 42"/>
                  <a:gd name="T43" fmla="*/ 88 h 92"/>
                  <a:gd name="T44" fmla="*/ 10 w 42"/>
                  <a:gd name="T45" fmla="*/ 85 h 92"/>
                  <a:gd name="T46" fmla="*/ 10 w 42"/>
                  <a:gd name="T47" fmla="*/ 81 h 92"/>
                  <a:gd name="T48" fmla="*/ 10 w 42"/>
                  <a:gd name="T49" fmla="*/ 74 h 92"/>
                  <a:gd name="T50" fmla="*/ 10 w 42"/>
                  <a:gd name="T51" fmla="*/ 25 h 92"/>
                  <a:gd name="T52" fmla="*/ 0 w 42"/>
                  <a:gd name="T53" fmla="*/ 25 h 92"/>
                  <a:gd name="T54" fmla="*/ 0 w 42"/>
                  <a:gd name="T55" fmla="*/ 25 h 92"/>
                  <a:gd name="T56" fmla="*/ 3 w 42"/>
                  <a:gd name="T57" fmla="*/ 21 h 92"/>
                  <a:gd name="T58" fmla="*/ 7 w 42"/>
                  <a:gd name="T59" fmla="*/ 18 h 92"/>
                  <a:gd name="T60" fmla="*/ 10 w 42"/>
                  <a:gd name="T61" fmla="*/ 14 h 92"/>
                  <a:gd name="T62" fmla="*/ 14 w 42"/>
                  <a:gd name="T63" fmla="*/ 11 h 92"/>
                  <a:gd name="T64" fmla="*/ 17 w 42"/>
                  <a:gd name="T65" fmla="*/ 4 h 92"/>
                  <a:gd name="T66" fmla="*/ 21 w 42"/>
                  <a:gd name="T67" fmla="*/ 0 h 92"/>
                  <a:gd name="T68" fmla="*/ 21 w 42"/>
                  <a:gd name="T69" fmla="*/ 0 h 9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2"/>
                  <a:gd name="T106" fmla="*/ 0 h 92"/>
                  <a:gd name="T107" fmla="*/ 42 w 42"/>
                  <a:gd name="T108" fmla="*/ 92 h 9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2" h="92">
                    <a:moveTo>
                      <a:pt x="21" y="0"/>
                    </a:moveTo>
                    <a:lnTo>
                      <a:pt x="21" y="21"/>
                    </a:lnTo>
                    <a:lnTo>
                      <a:pt x="39" y="21"/>
                    </a:lnTo>
                    <a:lnTo>
                      <a:pt x="39" y="25"/>
                    </a:lnTo>
                    <a:lnTo>
                      <a:pt x="21" y="25"/>
                    </a:lnTo>
                    <a:lnTo>
                      <a:pt x="21" y="71"/>
                    </a:lnTo>
                    <a:lnTo>
                      <a:pt x="25" y="78"/>
                    </a:lnTo>
                    <a:lnTo>
                      <a:pt x="25" y="81"/>
                    </a:lnTo>
                    <a:lnTo>
                      <a:pt x="28" y="81"/>
                    </a:lnTo>
                    <a:lnTo>
                      <a:pt x="32" y="81"/>
                    </a:lnTo>
                    <a:lnTo>
                      <a:pt x="35" y="81"/>
                    </a:lnTo>
                    <a:lnTo>
                      <a:pt x="39" y="81"/>
                    </a:lnTo>
                    <a:lnTo>
                      <a:pt x="39" y="78"/>
                    </a:lnTo>
                    <a:lnTo>
                      <a:pt x="42" y="78"/>
                    </a:lnTo>
                    <a:lnTo>
                      <a:pt x="39" y="85"/>
                    </a:lnTo>
                    <a:lnTo>
                      <a:pt x="35" y="88"/>
                    </a:lnTo>
                    <a:lnTo>
                      <a:pt x="28" y="92"/>
                    </a:lnTo>
                    <a:lnTo>
                      <a:pt x="25" y="92"/>
                    </a:lnTo>
                    <a:lnTo>
                      <a:pt x="21" y="92"/>
                    </a:lnTo>
                    <a:lnTo>
                      <a:pt x="17" y="88"/>
                    </a:lnTo>
                    <a:lnTo>
                      <a:pt x="14" y="88"/>
                    </a:lnTo>
                    <a:lnTo>
                      <a:pt x="10" y="85"/>
                    </a:lnTo>
                    <a:lnTo>
                      <a:pt x="10" y="81"/>
                    </a:lnTo>
                    <a:lnTo>
                      <a:pt x="10" y="74"/>
                    </a:lnTo>
                    <a:lnTo>
                      <a:pt x="10" y="25"/>
                    </a:lnTo>
                    <a:lnTo>
                      <a:pt x="0" y="25"/>
                    </a:lnTo>
                    <a:lnTo>
                      <a:pt x="3" y="21"/>
                    </a:lnTo>
                    <a:lnTo>
                      <a:pt x="7" y="18"/>
                    </a:lnTo>
                    <a:lnTo>
                      <a:pt x="10" y="14"/>
                    </a:lnTo>
                    <a:lnTo>
                      <a:pt x="14" y="11"/>
                    </a:lnTo>
                    <a:lnTo>
                      <a:pt x="17" y="4"/>
                    </a:lnTo>
                    <a:lnTo>
                      <a:pt x="21" y="0"/>
                    </a:lnTo>
                    <a:close/>
                  </a:path>
                </a:pathLst>
              </a:custGeom>
              <a:solidFill>
                <a:srgbClr val="000000"/>
              </a:solidFill>
              <a:ln w="0">
                <a:solidFill>
                  <a:srgbClr val="000000"/>
                </a:solidFill>
                <a:round/>
                <a:headEnd/>
                <a:tailEnd/>
              </a:ln>
            </p:spPr>
            <p:txBody>
              <a:bodyPr/>
              <a:lstStyle/>
              <a:p>
                <a:endParaRPr lang="en-CA"/>
              </a:p>
            </p:txBody>
          </p:sp>
          <p:sp>
            <p:nvSpPr>
              <p:cNvPr id="22623" name="Freeform 224"/>
              <p:cNvSpPr>
                <a:spLocks noEditPoints="1"/>
              </p:cNvSpPr>
              <p:nvPr/>
            </p:nvSpPr>
            <p:spPr bwMode="auto">
              <a:xfrm>
                <a:off x="2505" y="1432"/>
                <a:ext cx="67" cy="74"/>
              </a:xfrm>
              <a:custGeom>
                <a:avLst/>
                <a:gdLst>
                  <a:gd name="T0" fmla="*/ 35 w 67"/>
                  <a:gd name="T1" fmla="*/ 0 h 74"/>
                  <a:gd name="T2" fmla="*/ 42 w 67"/>
                  <a:gd name="T3" fmla="*/ 3 h 74"/>
                  <a:gd name="T4" fmla="*/ 53 w 67"/>
                  <a:gd name="T5" fmla="*/ 7 h 74"/>
                  <a:gd name="T6" fmla="*/ 60 w 67"/>
                  <a:gd name="T7" fmla="*/ 14 h 74"/>
                  <a:gd name="T8" fmla="*/ 63 w 67"/>
                  <a:gd name="T9" fmla="*/ 25 h 74"/>
                  <a:gd name="T10" fmla="*/ 67 w 67"/>
                  <a:gd name="T11" fmla="*/ 35 h 74"/>
                  <a:gd name="T12" fmla="*/ 67 w 67"/>
                  <a:gd name="T13" fmla="*/ 46 h 74"/>
                  <a:gd name="T14" fmla="*/ 63 w 67"/>
                  <a:gd name="T15" fmla="*/ 56 h 74"/>
                  <a:gd name="T16" fmla="*/ 56 w 67"/>
                  <a:gd name="T17" fmla="*/ 63 h 74"/>
                  <a:gd name="T18" fmla="*/ 49 w 67"/>
                  <a:gd name="T19" fmla="*/ 70 h 74"/>
                  <a:gd name="T20" fmla="*/ 42 w 67"/>
                  <a:gd name="T21" fmla="*/ 74 h 74"/>
                  <a:gd name="T22" fmla="*/ 32 w 67"/>
                  <a:gd name="T23" fmla="*/ 74 h 74"/>
                  <a:gd name="T24" fmla="*/ 25 w 67"/>
                  <a:gd name="T25" fmla="*/ 74 h 74"/>
                  <a:gd name="T26" fmla="*/ 14 w 67"/>
                  <a:gd name="T27" fmla="*/ 67 h 74"/>
                  <a:gd name="T28" fmla="*/ 7 w 67"/>
                  <a:gd name="T29" fmla="*/ 63 h 74"/>
                  <a:gd name="T30" fmla="*/ 3 w 67"/>
                  <a:gd name="T31" fmla="*/ 49 h 74"/>
                  <a:gd name="T32" fmla="*/ 0 w 67"/>
                  <a:gd name="T33" fmla="*/ 39 h 74"/>
                  <a:gd name="T34" fmla="*/ 3 w 67"/>
                  <a:gd name="T35" fmla="*/ 28 h 74"/>
                  <a:gd name="T36" fmla="*/ 7 w 67"/>
                  <a:gd name="T37" fmla="*/ 21 h 74"/>
                  <a:gd name="T38" fmla="*/ 10 w 67"/>
                  <a:gd name="T39" fmla="*/ 10 h 74"/>
                  <a:gd name="T40" fmla="*/ 17 w 67"/>
                  <a:gd name="T41" fmla="*/ 7 h 74"/>
                  <a:gd name="T42" fmla="*/ 25 w 67"/>
                  <a:gd name="T43" fmla="*/ 3 h 74"/>
                  <a:gd name="T44" fmla="*/ 35 w 67"/>
                  <a:gd name="T45" fmla="*/ 0 h 74"/>
                  <a:gd name="T46" fmla="*/ 32 w 67"/>
                  <a:gd name="T47" fmla="*/ 7 h 74"/>
                  <a:gd name="T48" fmla="*/ 28 w 67"/>
                  <a:gd name="T49" fmla="*/ 7 h 74"/>
                  <a:gd name="T50" fmla="*/ 25 w 67"/>
                  <a:gd name="T51" fmla="*/ 10 h 74"/>
                  <a:gd name="T52" fmla="*/ 21 w 67"/>
                  <a:gd name="T53" fmla="*/ 10 h 74"/>
                  <a:gd name="T54" fmla="*/ 17 w 67"/>
                  <a:gd name="T55" fmla="*/ 17 h 74"/>
                  <a:gd name="T56" fmla="*/ 14 w 67"/>
                  <a:gd name="T57" fmla="*/ 25 h 74"/>
                  <a:gd name="T58" fmla="*/ 14 w 67"/>
                  <a:gd name="T59" fmla="*/ 32 h 74"/>
                  <a:gd name="T60" fmla="*/ 14 w 67"/>
                  <a:gd name="T61" fmla="*/ 46 h 74"/>
                  <a:gd name="T62" fmla="*/ 21 w 67"/>
                  <a:gd name="T63" fmla="*/ 60 h 74"/>
                  <a:gd name="T64" fmla="*/ 25 w 67"/>
                  <a:gd name="T65" fmla="*/ 63 h 74"/>
                  <a:gd name="T66" fmla="*/ 32 w 67"/>
                  <a:gd name="T67" fmla="*/ 67 h 74"/>
                  <a:gd name="T68" fmla="*/ 35 w 67"/>
                  <a:gd name="T69" fmla="*/ 70 h 74"/>
                  <a:gd name="T70" fmla="*/ 42 w 67"/>
                  <a:gd name="T71" fmla="*/ 67 h 74"/>
                  <a:gd name="T72" fmla="*/ 49 w 67"/>
                  <a:gd name="T73" fmla="*/ 63 h 74"/>
                  <a:gd name="T74" fmla="*/ 53 w 67"/>
                  <a:gd name="T75" fmla="*/ 56 h 74"/>
                  <a:gd name="T76" fmla="*/ 53 w 67"/>
                  <a:gd name="T77" fmla="*/ 42 h 74"/>
                  <a:gd name="T78" fmla="*/ 53 w 67"/>
                  <a:gd name="T79" fmla="*/ 32 h 74"/>
                  <a:gd name="T80" fmla="*/ 49 w 67"/>
                  <a:gd name="T81" fmla="*/ 21 h 74"/>
                  <a:gd name="T82" fmla="*/ 46 w 67"/>
                  <a:gd name="T83" fmla="*/ 14 h 74"/>
                  <a:gd name="T84" fmla="*/ 39 w 67"/>
                  <a:gd name="T85" fmla="*/ 7 h 74"/>
                  <a:gd name="T86" fmla="*/ 32 w 67"/>
                  <a:gd name="T87" fmla="*/ 7 h 7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7"/>
                  <a:gd name="T133" fmla="*/ 0 h 74"/>
                  <a:gd name="T134" fmla="*/ 67 w 67"/>
                  <a:gd name="T135" fmla="*/ 74 h 7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7" h="74">
                    <a:moveTo>
                      <a:pt x="35" y="0"/>
                    </a:moveTo>
                    <a:lnTo>
                      <a:pt x="42" y="3"/>
                    </a:lnTo>
                    <a:lnTo>
                      <a:pt x="53" y="7"/>
                    </a:lnTo>
                    <a:lnTo>
                      <a:pt x="60" y="14"/>
                    </a:lnTo>
                    <a:lnTo>
                      <a:pt x="63" y="25"/>
                    </a:lnTo>
                    <a:lnTo>
                      <a:pt x="67" y="35"/>
                    </a:lnTo>
                    <a:lnTo>
                      <a:pt x="67" y="46"/>
                    </a:lnTo>
                    <a:lnTo>
                      <a:pt x="63" y="56"/>
                    </a:lnTo>
                    <a:lnTo>
                      <a:pt x="56" y="63"/>
                    </a:lnTo>
                    <a:lnTo>
                      <a:pt x="49" y="70"/>
                    </a:lnTo>
                    <a:lnTo>
                      <a:pt x="42" y="74"/>
                    </a:lnTo>
                    <a:lnTo>
                      <a:pt x="32" y="74"/>
                    </a:lnTo>
                    <a:lnTo>
                      <a:pt x="25" y="74"/>
                    </a:lnTo>
                    <a:lnTo>
                      <a:pt x="14" y="67"/>
                    </a:lnTo>
                    <a:lnTo>
                      <a:pt x="7" y="63"/>
                    </a:lnTo>
                    <a:lnTo>
                      <a:pt x="3" y="49"/>
                    </a:lnTo>
                    <a:lnTo>
                      <a:pt x="0" y="39"/>
                    </a:lnTo>
                    <a:lnTo>
                      <a:pt x="3" y="28"/>
                    </a:lnTo>
                    <a:lnTo>
                      <a:pt x="7" y="21"/>
                    </a:lnTo>
                    <a:lnTo>
                      <a:pt x="10" y="10"/>
                    </a:lnTo>
                    <a:lnTo>
                      <a:pt x="17" y="7"/>
                    </a:lnTo>
                    <a:lnTo>
                      <a:pt x="25" y="3"/>
                    </a:lnTo>
                    <a:lnTo>
                      <a:pt x="35" y="0"/>
                    </a:lnTo>
                    <a:close/>
                    <a:moveTo>
                      <a:pt x="32" y="7"/>
                    </a:moveTo>
                    <a:lnTo>
                      <a:pt x="28" y="7"/>
                    </a:lnTo>
                    <a:lnTo>
                      <a:pt x="25" y="10"/>
                    </a:lnTo>
                    <a:lnTo>
                      <a:pt x="21" y="10"/>
                    </a:lnTo>
                    <a:lnTo>
                      <a:pt x="17" y="17"/>
                    </a:lnTo>
                    <a:lnTo>
                      <a:pt x="14" y="25"/>
                    </a:lnTo>
                    <a:lnTo>
                      <a:pt x="14" y="32"/>
                    </a:lnTo>
                    <a:lnTo>
                      <a:pt x="14" y="46"/>
                    </a:lnTo>
                    <a:lnTo>
                      <a:pt x="21" y="60"/>
                    </a:lnTo>
                    <a:lnTo>
                      <a:pt x="25" y="63"/>
                    </a:lnTo>
                    <a:lnTo>
                      <a:pt x="32" y="67"/>
                    </a:lnTo>
                    <a:lnTo>
                      <a:pt x="35" y="70"/>
                    </a:lnTo>
                    <a:lnTo>
                      <a:pt x="42" y="67"/>
                    </a:lnTo>
                    <a:lnTo>
                      <a:pt x="49" y="63"/>
                    </a:lnTo>
                    <a:lnTo>
                      <a:pt x="53" y="56"/>
                    </a:lnTo>
                    <a:lnTo>
                      <a:pt x="53" y="42"/>
                    </a:lnTo>
                    <a:lnTo>
                      <a:pt x="53" y="32"/>
                    </a:lnTo>
                    <a:lnTo>
                      <a:pt x="49" y="21"/>
                    </a:lnTo>
                    <a:lnTo>
                      <a:pt x="46" y="14"/>
                    </a:lnTo>
                    <a:lnTo>
                      <a:pt x="39" y="7"/>
                    </a:lnTo>
                    <a:lnTo>
                      <a:pt x="32" y="7"/>
                    </a:lnTo>
                    <a:close/>
                  </a:path>
                </a:pathLst>
              </a:custGeom>
              <a:solidFill>
                <a:srgbClr val="000000"/>
              </a:solidFill>
              <a:ln w="0">
                <a:solidFill>
                  <a:srgbClr val="000000"/>
                </a:solidFill>
                <a:round/>
                <a:headEnd/>
                <a:tailEnd/>
              </a:ln>
            </p:spPr>
            <p:txBody>
              <a:bodyPr/>
              <a:lstStyle/>
              <a:p>
                <a:endParaRPr lang="en-CA"/>
              </a:p>
            </p:txBody>
          </p:sp>
          <p:sp>
            <p:nvSpPr>
              <p:cNvPr id="22624" name="Rectangle 225"/>
              <p:cNvSpPr>
                <a:spLocks noChangeArrowheads="1"/>
              </p:cNvSpPr>
              <p:nvPr/>
            </p:nvSpPr>
            <p:spPr bwMode="auto">
              <a:xfrm>
                <a:off x="2724" y="1375"/>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625" name="Freeform 226"/>
              <p:cNvSpPr>
                <a:spLocks noEditPoints="1"/>
              </p:cNvSpPr>
              <p:nvPr/>
            </p:nvSpPr>
            <p:spPr bwMode="auto">
              <a:xfrm>
                <a:off x="2978" y="1432"/>
                <a:ext cx="57" cy="74"/>
              </a:xfrm>
              <a:custGeom>
                <a:avLst/>
                <a:gdLst>
                  <a:gd name="T0" fmla="*/ 11 w 57"/>
                  <a:gd name="T1" fmla="*/ 28 h 74"/>
                  <a:gd name="T2" fmla="*/ 15 w 57"/>
                  <a:gd name="T3" fmla="*/ 42 h 74"/>
                  <a:gd name="T4" fmla="*/ 18 w 57"/>
                  <a:gd name="T5" fmla="*/ 53 h 74"/>
                  <a:gd name="T6" fmla="*/ 29 w 57"/>
                  <a:gd name="T7" fmla="*/ 60 h 74"/>
                  <a:gd name="T8" fmla="*/ 36 w 57"/>
                  <a:gd name="T9" fmla="*/ 60 h 74"/>
                  <a:gd name="T10" fmla="*/ 43 w 57"/>
                  <a:gd name="T11" fmla="*/ 60 h 74"/>
                  <a:gd name="T12" fmla="*/ 50 w 57"/>
                  <a:gd name="T13" fmla="*/ 56 h 74"/>
                  <a:gd name="T14" fmla="*/ 54 w 57"/>
                  <a:gd name="T15" fmla="*/ 53 h 74"/>
                  <a:gd name="T16" fmla="*/ 57 w 57"/>
                  <a:gd name="T17" fmla="*/ 46 h 74"/>
                  <a:gd name="T18" fmla="*/ 57 w 57"/>
                  <a:gd name="T19" fmla="*/ 46 h 74"/>
                  <a:gd name="T20" fmla="*/ 57 w 57"/>
                  <a:gd name="T21" fmla="*/ 56 h 74"/>
                  <a:gd name="T22" fmla="*/ 50 w 57"/>
                  <a:gd name="T23" fmla="*/ 67 h 74"/>
                  <a:gd name="T24" fmla="*/ 39 w 57"/>
                  <a:gd name="T25" fmla="*/ 70 h 74"/>
                  <a:gd name="T26" fmla="*/ 29 w 57"/>
                  <a:gd name="T27" fmla="*/ 74 h 74"/>
                  <a:gd name="T28" fmla="*/ 18 w 57"/>
                  <a:gd name="T29" fmla="*/ 70 h 74"/>
                  <a:gd name="T30" fmla="*/ 11 w 57"/>
                  <a:gd name="T31" fmla="*/ 63 h 74"/>
                  <a:gd name="T32" fmla="*/ 4 w 57"/>
                  <a:gd name="T33" fmla="*/ 56 h 74"/>
                  <a:gd name="T34" fmla="*/ 0 w 57"/>
                  <a:gd name="T35" fmla="*/ 49 h 74"/>
                  <a:gd name="T36" fmla="*/ 0 w 57"/>
                  <a:gd name="T37" fmla="*/ 39 h 74"/>
                  <a:gd name="T38" fmla="*/ 0 w 57"/>
                  <a:gd name="T39" fmla="*/ 28 h 74"/>
                  <a:gd name="T40" fmla="*/ 4 w 57"/>
                  <a:gd name="T41" fmla="*/ 17 h 74"/>
                  <a:gd name="T42" fmla="*/ 11 w 57"/>
                  <a:gd name="T43" fmla="*/ 10 h 74"/>
                  <a:gd name="T44" fmla="*/ 15 w 57"/>
                  <a:gd name="T45" fmla="*/ 7 h 74"/>
                  <a:gd name="T46" fmla="*/ 25 w 57"/>
                  <a:gd name="T47" fmla="*/ 3 h 74"/>
                  <a:gd name="T48" fmla="*/ 32 w 57"/>
                  <a:gd name="T49" fmla="*/ 0 h 74"/>
                  <a:gd name="T50" fmla="*/ 43 w 57"/>
                  <a:gd name="T51" fmla="*/ 3 h 74"/>
                  <a:gd name="T52" fmla="*/ 50 w 57"/>
                  <a:gd name="T53" fmla="*/ 10 h 74"/>
                  <a:gd name="T54" fmla="*/ 57 w 57"/>
                  <a:gd name="T55" fmla="*/ 17 h 74"/>
                  <a:gd name="T56" fmla="*/ 57 w 57"/>
                  <a:gd name="T57" fmla="*/ 28 h 74"/>
                  <a:gd name="T58" fmla="*/ 11 w 57"/>
                  <a:gd name="T59" fmla="*/ 28 h 74"/>
                  <a:gd name="T60" fmla="*/ 11 w 57"/>
                  <a:gd name="T61" fmla="*/ 25 h 74"/>
                  <a:gd name="T62" fmla="*/ 43 w 57"/>
                  <a:gd name="T63" fmla="*/ 25 h 74"/>
                  <a:gd name="T64" fmla="*/ 43 w 57"/>
                  <a:gd name="T65" fmla="*/ 17 h 74"/>
                  <a:gd name="T66" fmla="*/ 39 w 57"/>
                  <a:gd name="T67" fmla="*/ 14 h 74"/>
                  <a:gd name="T68" fmla="*/ 39 w 57"/>
                  <a:gd name="T69" fmla="*/ 10 h 74"/>
                  <a:gd name="T70" fmla="*/ 36 w 57"/>
                  <a:gd name="T71" fmla="*/ 10 h 74"/>
                  <a:gd name="T72" fmla="*/ 32 w 57"/>
                  <a:gd name="T73" fmla="*/ 7 h 74"/>
                  <a:gd name="T74" fmla="*/ 29 w 57"/>
                  <a:gd name="T75" fmla="*/ 7 h 74"/>
                  <a:gd name="T76" fmla="*/ 22 w 57"/>
                  <a:gd name="T77" fmla="*/ 7 h 74"/>
                  <a:gd name="T78" fmla="*/ 18 w 57"/>
                  <a:gd name="T79" fmla="*/ 10 h 74"/>
                  <a:gd name="T80" fmla="*/ 15 w 57"/>
                  <a:gd name="T81" fmla="*/ 17 h 74"/>
                  <a:gd name="T82" fmla="*/ 11 w 57"/>
                  <a:gd name="T83" fmla="*/ 25 h 7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57"/>
                  <a:gd name="T127" fmla="*/ 0 h 74"/>
                  <a:gd name="T128" fmla="*/ 57 w 57"/>
                  <a:gd name="T129" fmla="*/ 74 h 7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57" h="74">
                    <a:moveTo>
                      <a:pt x="11" y="28"/>
                    </a:moveTo>
                    <a:lnTo>
                      <a:pt x="15" y="42"/>
                    </a:lnTo>
                    <a:lnTo>
                      <a:pt x="18" y="53"/>
                    </a:lnTo>
                    <a:lnTo>
                      <a:pt x="29" y="60"/>
                    </a:lnTo>
                    <a:lnTo>
                      <a:pt x="36" y="60"/>
                    </a:lnTo>
                    <a:lnTo>
                      <a:pt x="43" y="60"/>
                    </a:lnTo>
                    <a:lnTo>
                      <a:pt x="50" y="56"/>
                    </a:lnTo>
                    <a:lnTo>
                      <a:pt x="54" y="53"/>
                    </a:lnTo>
                    <a:lnTo>
                      <a:pt x="57" y="46"/>
                    </a:lnTo>
                    <a:lnTo>
                      <a:pt x="57" y="56"/>
                    </a:lnTo>
                    <a:lnTo>
                      <a:pt x="50" y="67"/>
                    </a:lnTo>
                    <a:lnTo>
                      <a:pt x="39" y="70"/>
                    </a:lnTo>
                    <a:lnTo>
                      <a:pt x="29" y="74"/>
                    </a:lnTo>
                    <a:lnTo>
                      <a:pt x="18" y="70"/>
                    </a:lnTo>
                    <a:lnTo>
                      <a:pt x="11" y="63"/>
                    </a:lnTo>
                    <a:lnTo>
                      <a:pt x="4" y="56"/>
                    </a:lnTo>
                    <a:lnTo>
                      <a:pt x="0" y="49"/>
                    </a:lnTo>
                    <a:lnTo>
                      <a:pt x="0" y="39"/>
                    </a:lnTo>
                    <a:lnTo>
                      <a:pt x="0" y="28"/>
                    </a:lnTo>
                    <a:lnTo>
                      <a:pt x="4" y="17"/>
                    </a:lnTo>
                    <a:lnTo>
                      <a:pt x="11" y="10"/>
                    </a:lnTo>
                    <a:lnTo>
                      <a:pt x="15" y="7"/>
                    </a:lnTo>
                    <a:lnTo>
                      <a:pt x="25" y="3"/>
                    </a:lnTo>
                    <a:lnTo>
                      <a:pt x="32" y="0"/>
                    </a:lnTo>
                    <a:lnTo>
                      <a:pt x="43" y="3"/>
                    </a:lnTo>
                    <a:lnTo>
                      <a:pt x="50" y="10"/>
                    </a:lnTo>
                    <a:lnTo>
                      <a:pt x="57" y="17"/>
                    </a:lnTo>
                    <a:lnTo>
                      <a:pt x="57" y="28"/>
                    </a:lnTo>
                    <a:lnTo>
                      <a:pt x="11" y="28"/>
                    </a:lnTo>
                    <a:close/>
                    <a:moveTo>
                      <a:pt x="11" y="25"/>
                    </a:moveTo>
                    <a:lnTo>
                      <a:pt x="43" y="25"/>
                    </a:lnTo>
                    <a:lnTo>
                      <a:pt x="43" y="17"/>
                    </a:lnTo>
                    <a:lnTo>
                      <a:pt x="39" y="14"/>
                    </a:lnTo>
                    <a:lnTo>
                      <a:pt x="39" y="10"/>
                    </a:lnTo>
                    <a:lnTo>
                      <a:pt x="36" y="10"/>
                    </a:lnTo>
                    <a:lnTo>
                      <a:pt x="32" y="7"/>
                    </a:lnTo>
                    <a:lnTo>
                      <a:pt x="29" y="7"/>
                    </a:lnTo>
                    <a:lnTo>
                      <a:pt x="22" y="7"/>
                    </a:lnTo>
                    <a:lnTo>
                      <a:pt x="18" y="10"/>
                    </a:lnTo>
                    <a:lnTo>
                      <a:pt x="15" y="17"/>
                    </a:lnTo>
                    <a:lnTo>
                      <a:pt x="11" y="25"/>
                    </a:lnTo>
                    <a:close/>
                  </a:path>
                </a:pathLst>
              </a:custGeom>
              <a:solidFill>
                <a:srgbClr val="000000"/>
              </a:solidFill>
              <a:ln w="0">
                <a:solidFill>
                  <a:srgbClr val="000000"/>
                </a:solidFill>
                <a:round/>
                <a:headEnd/>
                <a:tailEnd/>
              </a:ln>
            </p:spPr>
            <p:txBody>
              <a:bodyPr/>
              <a:lstStyle/>
              <a:p>
                <a:endParaRPr lang="en-CA"/>
              </a:p>
            </p:txBody>
          </p:sp>
          <p:sp>
            <p:nvSpPr>
              <p:cNvPr id="22626" name="Freeform 227"/>
              <p:cNvSpPr>
                <a:spLocks noEditPoints="1"/>
              </p:cNvSpPr>
              <p:nvPr/>
            </p:nvSpPr>
            <p:spPr bwMode="auto">
              <a:xfrm>
                <a:off x="3049" y="1432"/>
                <a:ext cx="60" cy="74"/>
              </a:xfrm>
              <a:custGeom>
                <a:avLst/>
                <a:gdLst>
                  <a:gd name="T0" fmla="*/ 32 w 60"/>
                  <a:gd name="T1" fmla="*/ 67 h 74"/>
                  <a:gd name="T2" fmla="*/ 25 w 60"/>
                  <a:gd name="T3" fmla="*/ 70 h 74"/>
                  <a:gd name="T4" fmla="*/ 14 w 60"/>
                  <a:gd name="T5" fmla="*/ 74 h 74"/>
                  <a:gd name="T6" fmla="*/ 4 w 60"/>
                  <a:gd name="T7" fmla="*/ 70 h 74"/>
                  <a:gd name="T8" fmla="*/ 0 w 60"/>
                  <a:gd name="T9" fmla="*/ 56 h 74"/>
                  <a:gd name="T10" fmla="*/ 0 w 60"/>
                  <a:gd name="T11" fmla="*/ 49 h 74"/>
                  <a:gd name="T12" fmla="*/ 11 w 60"/>
                  <a:gd name="T13" fmla="*/ 39 h 74"/>
                  <a:gd name="T14" fmla="*/ 39 w 60"/>
                  <a:gd name="T15" fmla="*/ 28 h 74"/>
                  <a:gd name="T16" fmla="*/ 36 w 60"/>
                  <a:gd name="T17" fmla="*/ 17 h 74"/>
                  <a:gd name="T18" fmla="*/ 32 w 60"/>
                  <a:gd name="T19" fmla="*/ 7 h 74"/>
                  <a:gd name="T20" fmla="*/ 21 w 60"/>
                  <a:gd name="T21" fmla="*/ 7 h 74"/>
                  <a:gd name="T22" fmla="*/ 14 w 60"/>
                  <a:gd name="T23" fmla="*/ 10 h 74"/>
                  <a:gd name="T24" fmla="*/ 14 w 60"/>
                  <a:gd name="T25" fmla="*/ 21 h 74"/>
                  <a:gd name="T26" fmla="*/ 14 w 60"/>
                  <a:gd name="T27" fmla="*/ 25 h 74"/>
                  <a:gd name="T28" fmla="*/ 7 w 60"/>
                  <a:gd name="T29" fmla="*/ 28 h 74"/>
                  <a:gd name="T30" fmla="*/ 4 w 60"/>
                  <a:gd name="T31" fmla="*/ 25 h 74"/>
                  <a:gd name="T32" fmla="*/ 4 w 60"/>
                  <a:gd name="T33" fmla="*/ 21 h 74"/>
                  <a:gd name="T34" fmla="*/ 7 w 60"/>
                  <a:gd name="T35" fmla="*/ 7 h 74"/>
                  <a:gd name="T36" fmla="*/ 28 w 60"/>
                  <a:gd name="T37" fmla="*/ 0 h 74"/>
                  <a:gd name="T38" fmla="*/ 43 w 60"/>
                  <a:gd name="T39" fmla="*/ 3 h 74"/>
                  <a:gd name="T40" fmla="*/ 50 w 60"/>
                  <a:gd name="T41" fmla="*/ 10 h 74"/>
                  <a:gd name="T42" fmla="*/ 50 w 60"/>
                  <a:gd name="T43" fmla="*/ 25 h 74"/>
                  <a:gd name="T44" fmla="*/ 50 w 60"/>
                  <a:gd name="T45" fmla="*/ 56 h 74"/>
                  <a:gd name="T46" fmla="*/ 50 w 60"/>
                  <a:gd name="T47" fmla="*/ 63 h 74"/>
                  <a:gd name="T48" fmla="*/ 53 w 60"/>
                  <a:gd name="T49" fmla="*/ 63 h 74"/>
                  <a:gd name="T50" fmla="*/ 57 w 60"/>
                  <a:gd name="T51" fmla="*/ 63 h 74"/>
                  <a:gd name="T52" fmla="*/ 57 w 60"/>
                  <a:gd name="T53" fmla="*/ 63 h 74"/>
                  <a:gd name="T54" fmla="*/ 60 w 60"/>
                  <a:gd name="T55" fmla="*/ 63 h 74"/>
                  <a:gd name="T56" fmla="*/ 46 w 60"/>
                  <a:gd name="T57" fmla="*/ 74 h 74"/>
                  <a:gd name="T58" fmla="*/ 39 w 60"/>
                  <a:gd name="T59" fmla="*/ 70 h 74"/>
                  <a:gd name="T60" fmla="*/ 39 w 60"/>
                  <a:gd name="T61" fmla="*/ 63 h 74"/>
                  <a:gd name="T62" fmla="*/ 39 w 60"/>
                  <a:gd name="T63" fmla="*/ 32 h 74"/>
                  <a:gd name="T64" fmla="*/ 21 w 60"/>
                  <a:gd name="T65" fmla="*/ 39 h 74"/>
                  <a:gd name="T66" fmla="*/ 14 w 60"/>
                  <a:gd name="T67" fmla="*/ 46 h 74"/>
                  <a:gd name="T68" fmla="*/ 11 w 60"/>
                  <a:gd name="T69" fmla="*/ 53 h 74"/>
                  <a:gd name="T70" fmla="*/ 14 w 60"/>
                  <a:gd name="T71" fmla="*/ 60 h 74"/>
                  <a:gd name="T72" fmla="*/ 21 w 60"/>
                  <a:gd name="T73" fmla="*/ 63 h 74"/>
                  <a:gd name="T74" fmla="*/ 39 w 60"/>
                  <a:gd name="T75" fmla="*/ 56 h 7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0"/>
                  <a:gd name="T115" fmla="*/ 0 h 74"/>
                  <a:gd name="T116" fmla="*/ 60 w 60"/>
                  <a:gd name="T117" fmla="*/ 74 h 74"/>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0" h="74">
                    <a:moveTo>
                      <a:pt x="39" y="63"/>
                    </a:moveTo>
                    <a:lnTo>
                      <a:pt x="32" y="67"/>
                    </a:lnTo>
                    <a:lnTo>
                      <a:pt x="28" y="70"/>
                    </a:lnTo>
                    <a:lnTo>
                      <a:pt x="25" y="70"/>
                    </a:lnTo>
                    <a:lnTo>
                      <a:pt x="21" y="74"/>
                    </a:lnTo>
                    <a:lnTo>
                      <a:pt x="14" y="74"/>
                    </a:lnTo>
                    <a:lnTo>
                      <a:pt x="7" y="74"/>
                    </a:lnTo>
                    <a:lnTo>
                      <a:pt x="4" y="70"/>
                    </a:lnTo>
                    <a:lnTo>
                      <a:pt x="0" y="63"/>
                    </a:lnTo>
                    <a:lnTo>
                      <a:pt x="0" y="56"/>
                    </a:lnTo>
                    <a:lnTo>
                      <a:pt x="0" y="53"/>
                    </a:lnTo>
                    <a:lnTo>
                      <a:pt x="0" y="49"/>
                    </a:lnTo>
                    <a:lnTo>
                      <a:pt x="4" y="42"/>
                    </a:lnTo>
                    <a:lnTo>
                      <a:pt x="11" y="39"/>
                    </a:lnTo>
                    <a:lnTo>
                      <a:pt x="21" y="32"/>
                    </a:lnTo>
                    <a:lnTo>
                      <a:pt x="39" y="28"/>
                    </a:lnTo>
                    <a:lnTo>
                      <a:pt x="39" y="25"/>
                    </a:lnTo>
                    <a:lnTo>
                      <a:pt x="36" y="17"/>
                    </a:lnTo>
                    <a:lnTo>
                      <a:pt x="36" y="10"/>
                    </a:lnTo>
                    <a:lnTo>
                      <a:pt x="32" y="7"/>
                    </a:lnTo>
                    <a:lnTo>
                      <a:pt x="25" y="7"/>
                    </a:lnTo>
                    <a:lnTo>
                      <a:pt x="21" y="7"/>
                    </a:lnTo>
                    <a:lnTo>
                      <a:pt x="18" y="10"/>
                    </a:lnTo>
                    <a:lnTo>
                      <a:pt x="14" y="10"/>
                    </a:lnTo>
                    <a:lnTo>
                      <a:pt x="14" y="14"/>
                    </a:lnTo>
                    <a:lnTo>
                      <a:pt x="14" y="21"/>
                    </a:lnTo>
                    <a:lnTo>
                      <a:pt x="14" y="25"/>
                    </a:lnTo>
                    <a:lnTo>
                      <a:pt x="11" y="28"/>
                    </a:lnTo>
                    <a:lnTo>
                      <a:pt x="7" y="28"/>
                    </a:lnTo>
                    <a:lnTo>
                      <a:pt x="4" y="25"/>
                    </a:lnTo>
                    <a:lnTo>
                      <a:pt x="4" y="21"/>
                    </a:lnTo>
                    <a:lnTo>
                      <a:pt x="4" y="14"/>
                    </a:lnTo>
                    <a:lnTo>
                      <a:pt x="7" y="7"/>
                    </a:lnTo>
                    <a:lnTo>
                      <a:pt x="18" y="3"/>
                    </a:lnTo>
                    <a:lnTo>
                      <a:pt x="28" y="0"/>
                    </a:lnTo>
                    <a:lnTo>
                      <a:pt x="36" y="3"/>
                    </a:lnTo>
                    <a:lnTo>
                      <a:pt x="43" y="3"/>
                    </a:lnTo>
                    <a:lnTo>
                      <a:pt x="46" y="7"/>
                    </a:lnTo>
                    <a:lnTo>
                      <a:pt x="50" y="10"/>
                    </a:lnTo>
                    <a:lnTo>
                      <a:pt x="50" y="17"/>
                    </a:lnTo>
                    <a:lnTo>
                      <a:pt x="50" y="25"/>
                    </a:lnTo>
                    <a:lnTo>
                      <a:pt x="50" y="49"/>
                    </a:lnTo>
                    <a:lnTo>
                      <a:pt x="50" y="56"/>
                    </a:lnTo>
                    <a:lnTo>
                      <a:pt x="50" y="60"/>
                    </a:lnTo>
                    <a:lnTo>
                      <a:pt x="50" y="63"/>
                    </a:lnTo>
                    <a:lnTo>
                      <a:pt x="53" y="63"/>
                    </a:lnTo>
                    <a:lnTo>
                      <a:pt x="57" y="63"/>
                    </a:lnTo>
                    <a:lnTo>
                      <a:pt x="60" y="60"/>
                    </a:lnTo>
                    <a:lnTo>
                      <a:pt x="60" y="63"/>
                    </a:lnTo>
                    <a:lnTo>
                      <a:pt x="53" y="70"/>
                    </a:lnTo>
                    <a:lnTo>
                      <a:pt x="46" y="74"/>
                    </a:lnTo>
                    <a:lnTo>
                      <a:pt x="43" y="74"/>
                    </a:lnTo>
                    <a:lnTo>
                      <a:pt x="39" y="70"/>
                    </a:lnTo>
                    <a:lnTo>
                      <a:pt x="39" y="67"/>
                    </a:lnTo>
                    <a:lnTo>
                      <a:pt x="39" y="63"/>
                    </a:lnTo>
                    <a:close/>
                    <a:moveTo>
                      <a:pt x="39" y="56"/>
                    </a:moveTo>
                    <a:lnTo>
                      <a:pt x="39" y="32"/>
                    </a:lnTo>
                    <a:lnTo>
                      <a:pt x="28" y="35"/>
                    </a:lnTo>
                    <a:lnTo>
                      <a:pt x="21" y="39"/>
                    </a:lnTo>
                    <a:lnTo>
                      <a:pt x="18" y="42"/>
                    </a:lnTo>
                    <a:lnTo>
                      <a:pt x="14" y="46"/>
                    </a:lnTo>
                    <a:lnTo>
                      <a:pt x="11" y="49"/>
                    </a:lnTo>
                    <a:lnTo>
                      <a:pt x="11" y="53"/>
                    </a:lnTo>
                    <a:lnTo>
                      <a:pt x="14" y="56"/>
                    </a:lnTo>
                    <a:lnTo>
                      <a:pt x="14" y="60"/>
                    </a:lnTo>
                    <a:lnTo>
                      <a:pt x="18" y="63"/>
                    </a:lnTo>
                    <a:lnTo>
                      <a:pt x="21" y="63"/>
                    </a:lnTo>
                    <a:lnTo>
                      <a:pt x="28" y="63"/>
                    </a:lnTo>
                    <a:lnTo>
                      <a:pt x="39" y="56"/>
                    </a:lnTo>
                    <a:close/>
                  </a:path>
                </a:pathLst>
              </a:custGeom>
              <a:solidFill>
                <a:srgbClr val="000000"/>
              </a:solidFill>
              <a:ln w="0">
                <a:solidFill>
                  <a:srgbClr val="000000"/>
                </a:solidFill>
                <a:round/>
                <a:headEnd/>
                <a:tailEnd/>
              </a:ln>
            </p:spPr>
            <p:txBody>
              <a:bodyPr/>
              <a:lstStyle/>
              <a:p>
                <a:endParaRPr lang="en-CA"/>
              </a:p>
            </p:txBody>
          </p:sp>
          <p:sp>
            <p:nvSpPr>
              <p:cNvPr id="22627" name="Freeform 228"/>
              <p:cNvSpPr>
                <a:spLocks/>
              </p:cNvSpPr>
              <p:nvPr/>
            </p:nvSpPr>
            <p:spPr bwMode="auto">
              <a:xfrm>
                <a:off x="3113" y="1414"/>
                <a:ext cx="42" cy="92"/>
              </a:xfrm>
              <a:custGeom>
                <a:avLst/>
                <a:gdLst>
                  <a:gd name="T0" fmla="*/ 25 w 42"/>
                  <a:gd name="T1" fmla="*/ 0 h 92"/>
                  <a:gd name="T2" fmla="*/ 25 w 42"/>
                  <a:gd name="T3" fmla="*/ 21 h 92"/>
                  <a:gd name="T4" fmla="*/ 39 w 42"/>
                  <a:gd name="T5" fmla="*/ 21 h 92"/>
                  <a:gd name="T6" fmla="*/ 39 w 42"/>
                  <a:gd name="T7" fmla="*/ 25 h 92"/>
                  <a:gd name="T8" fmla="*/ 25 w 42"/>
                  <a:gd name="T9" fmla="*/ 25 h 92"/>
                  <a:gd name="T10" fmla="*/ 25 w 42"/>
                  <a:gd name="T11" fmla="*/ 71 h 92"/>
                  <a:gd name="T12" fmla="*/ 25 w 42"/>
                  <a:gd name="T13" fmla="*/ 78 h 92"/>
                  <a:gd name="T14" fmla="*/ 25 w 42"/>
                  <a:gd name="T15" fmla="*/ 81 h 92"/>
                  <a:gd name="T16" fmla="*/ 28 w 42"/>
                  <a:gd name="T17" fmla="*/ 81 h 92"/>
                  <a:gd name="T18" fmla="*/ 32 w 42"/>
                  <a:gd name="T19" fmla="*/ 81 h 92"/>
                  <a:gd name="T20" fmla="*/ 32 w 42"/>
                  <a:gd name="T21" fmla="*/ 81 h 92"/>
                  <a:gd name="T22" fmla="*/ 35 w 42"/>
                  <a:gd name="T23" fmla="*/ 81 h 92"/>
                  <a:gd name="T24" fmla="*/ 39 w 42"/>
                  <a:gd name="T25" fmla="*/ 81 h 92"/>
                  <a:gd name="T26" fmla="*/ 39 w 42"/>
                  <a:gd name="T27" fmla="*/ 78 h 92"/>
                  <a:gd name="T28" fmla="*/ 42 w 42"/>
                  <a:gd name="T29" fmla="*/ 78 h 92"/>
                  <a:gd name="T30" fmla="*/ 39 w 42"/>
                  <a:gd name="T31" fmla="*/ 85 h 92"/>
                  <a:gd name="T32" fmla="*/ 35 w 42"/>
                  <a:gd name="T33" fmla="*/ 88 h 92"/>
                  <a:gd name="T34" fmla="*/ 32 w 42"/>
                  <a:gd name="T35" fmla="*/ 92 h 92"/>
                  <a:gd name="T36" fmla="*/ 25 w 42"/>
                  <a:gd name="T37" fmla="*/ 92 h 92"/>
                  <a:gd name="T38" fmla="*/ 21 w 42"/>
                  <a:gd name="T39" fmla="*/ 92 h 92"/>
                  <a:gd name="T40" fmla="*/ 17 w 42"/>
                  <a:gd name="T41" fmla="*/ 88 h 92"/>
                  <a:gd name="T42" fmla="*/ 14 w 42"/>
                  <a:gd name="T43" fmla="*/ 88 h 92"/>
                  <a:gd name="T44" fmla="*/ 14 w 42"/>
                  <a:gd name="T45" fmla="*/ 85 h 92"/>
                  <a:gd name="T46" fmla="*/ 10 w 42"/>
                  <a:gd name="T47" fmla="*/ 81 h 92"/>
                  <a:gd name="T48" fmla="*/ 10 w 42"/>
                  <a:gd name="T49" fmla="*/ 74 h 92"/>
                  <a:gd name="T50" fmla="*/ 10 w 42"/>
                  <a:gd name="T51" fmla="*/ 25 h 92"/>
                  <a:gd name="T52" fmla="*/ 0 w 42"/>
                  <a:gd name="T53" fmla="*/ 25 h 92"/>
                  <a:gd name="T54" fmla="*/ 0 w 42"/>
                  <a:gd name="T55" fmla="*/ 25 h 92"/>
                  <a:gd name="T56" fmla="*/ 3 w 42"/>
                  <a:gd name="T57" fmla="*/ 21 h 92"/>
                  <a:gd name="T58" fmla="*/ 7 w 42"/>
                  <a:gd name="T59" fmla="*/ 18 h 92"/>
                  <a:gd name="T60" fmla="*/ 14 w 42"/>
                  <a:gd name="T61" fmla="*/ 14 h 92"/>
                  <a:gd name="T62" fmla="*/ 17 w 42"/>
                  <a:gd name="T63" fmla="*/ 11 h 92"/>
                  <a:gd name="T64" fmla="*/ 17 w 42"/>
                  <a:gd name="T65" fmla="*/ 4 h 92"/>
                  <a:gd name="T66" fmla="*/ 21 w 42"/>
                  <a:gd name="T67" fmla="*/ 0 h 92"/>
                  <a:gd name="T68" fmla="*/ 25 w 42"/>
                  <a:gd name="T69" fmla="*/ 0 h 9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2"/>
                  <a:gd name="T106" fmla="*/ 0 h 92"/>
                  <a:gd name="T107" fmla="*/ 42 w 42"/>
                  <a:gd name="T108" fmla="*/ 92 h 9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2" h="92">
                    <a:moveTo>
                      <a:pt x="25" y="0"/>
                    </a:moveTo>
                    <a:lnTo>
                      <a:pt x="25" y="21"/>
                    </a:lnTo>
                    <a:lnTo>
                      <a:pt x="39" y="21"/>
                    </a:lnTo>
                    <a:lnTo>
                      <a:pt x="39" y="25"/>
                    </a:lnTo>
                    <a:lnTo>
                      <a:pt x="25" y="25"/>
                    </a:lnTo>
                    <a:lnTo>
                      <a:pt x="25" y="71"/>
                    </a:lnTo>
                    <a:lnTo>
                      <a:pt x="25" y="78"/>
                    </a:lnTo>
                    <a:lnTo>
                      <a:pt x="25" y="81"/>
                    </a:lnTo>
                    <a:lnTo>
                      <a:pt x="28" y="81"/>
                    </a:lnTo>
                    <a:lnTo>
                      <a:pt x="32" y="81"/>
                    </a:lnTo>
                    <a:lnTo>
                      <a:pt x="35" y="81"/>
                    </a:lnTo>
                    <a:lnTo>
                      <a:pt x="39" y="81"/>
                    </a:lnTo>
                    <a:lnTo>
                      <a:pt x="39" y="78"/>
                    </a:lnTo>
                    <a:lnTo>
                      <a:pt x="42" y="78"/>
                    </a:lnTo>
                    <a:lnTo>
                      <a:pt x="39" y="85"/>
                    </a:lnTo>
                    <a:lnTo>
                      <a:pt x="35" y="88"/>
                    </a:lnTo>
                    <a:lnTo>
                      <a:pt x="32" y="92"/>
                    </a:lnTo>
                    <a:lnTo>
                      <a:pt x="25" y="92"/>
                    </a:lnTo>
                    <a:lnTo>
                      <a:pt x="21" y="92"/>
                    </a:lnTo>
                    <a:lnTo>
                      <a:pt x="17" y="88"/>
                    </a:lnTo>
                    <a:lnTo>
                      <a:pt x="14" y="88"/>
                    </a:lnTo>
                    <a:lnTo>
                      <a:pt x="14" y="85"/>
                    </a:lnTo>
                    <a:lnTo>
                      <a:pt x="10" y="81"/>
                    </a:lnTo>
                    <a:lnTo>
                      <a:pt x="10" y="74"/>
                    </a:lnTo>
                    <a:lnTo>
                      <a:pt x="10" y="25"/>
                    </a:lnTo>
                    <a:lnTo>
                      <a:pt x="0" y="25"/>
                    </a:lnTo>
                    <a:lnTo>
                      <a:pt x="3" y="21"/>
                    </a:lnTo>
                    <a:lnTo>
                      <a:pt x="7" y="18"/>
                    </a:lnTo>
                    <a:lnTo>
                      <a:pt x="14" y="14"/>
                    </a:lnTo>
                    <a:lnTo>
                      <a:pt x="17" y="11"/>
                    </a:lnTo>
                    <a:lnTo>
                      <a:pt x="17" y="4"/>
                    </a:lnTo>
                    <a:lnTo>
                      <a:pt x="21" y="0"/>
                    </a:lnTo>
                    <a:lnTo>
                      <a:pt x="25" y="0"/>
                    </a:lnTo>
                    <a:close/>
                  </a:path>
                </a:pathLst>
              </a:custGeom>
              <a:solidFill>
                <a:srgbClr val="000000"/>
              </a:solidFill>
              <a:ln w="0">
                <a:solidFill>
                  <a:srgbClr val="000000"/>
                </a:solidFill>
                <a:round/>
                <a:headEnd/>
                <a:tailEnd/>
              </a:ln>
            </p:spPr>
            <p:txBody>
              <a:bodyPr/>
              <a:lstStyle/>
              <a:p>
                <a:endParaRPr lang="en-CA"/>
              </a:p>
            </p:txBody>
          </p:sp>
          <p:sp>
            <p:nvSpPr>
              <p:cNvPr id="22628" name="Rectangle 229"/>
              <p:cNvSpPr>
                <a:spLocks noChangeArrowheads="1"/>
              </p:cNvSpPr>
              <p:nvPr/>
            </p:nvSpPr>
            <p:spPr bwMode="auto">
              <a:xfrm>
                <a:off x="3247" y="1375"/>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629" name="Freeform 230"/>
              <p:cNvSpPr>
                <a:spLocks/>
              </p:cNvSpPr>
              <p:nvPr/>
            </p:nvSpPr>
            <p:spPr bwMode="auto">
              <a:xfrm>
                <a:off x="3502" y="1400"/>
                <a:ext cx="88" cy="106"/>
              </a:xfrm>
              <a:custGeom>
                <a:avLst/>
                <a:gdLst>
                  <a:gd name="T0" fmla="*/ 85 w 88"/>
                  <a:gd name="T1" fmla="*/ 0 h 106"/>
                  <a:gd name="T2" fmla="*/ 85 w 88"/>
                  <a:gd name="T3" fmla="*/ 35 h 106"/>
                  <a:gd name="T4" fmla="*/ 85 w 88"/>
                  <a:gd name="T5" fmla="*/ 35 h 106"/>
                  <a:gd name="T6" fmla="*/ 77 w 88"/>
                  <a:gd name="T7" fmla="*/ 21 h 106"/>
                  <a:gd name="T8" fmla="*/ 70 w 88"/>
                  <a:gd name="T9" fmla="*/ 11 h 106"/>
                  <a:gd name="T10" fmla="*/ 60 w 88"/>
                  <a:gd name="T11" fmla="*/ 7 h 106"/>
                  <a:gd name="T12" fmla="*/ 49 w 88"/>
                  <a:gd name="T13" fmla="*/ 3 h 106"/>
                  <a:gd name="T14" fmla="*/ 42 w 88"/>
                  <a:gd name="T15" fmla="*/ 7 h 106"/>
                  <a:gd name="T16" fmla="*/ 32 w 88"/>
                  <a:gd name="T17" fmla="*/ 11 h 106"/>
                  <a:gd name="T18" fmla="*/ 24 w 88"/>
                  <a:gd name="T19" fmla="*/ 18 h 106"/>
                  <a:gd name="T20" fmla="*/ 21 w 88"/>
                  <a:gd name="T21" fmla="*/ 25 h 106"/>
                  <a:gd name="T22" fmla="*/ 17 w 88"/>
                  <a:gd name="T23" fmla="*/ 39 h 106"/>
                  <a:gd name="T24" fmla="*/ 17 w 88"/>
                  <a:gd name="T25" fmla="*/ 53 h 106"/>
                  <a:gd name="T26" fmla="*/ 17 w 88"/>
                  <a:gd name="T27" fmla="*/ 67 h 106"/>
                  <a:gd name="T28" fmla="*/ 21 w 88"/>
                  <a:gd name="T29" fmla="*/ 78 h 106"/>
                  <a:gd name="T30" fmla="*/ 24 w 88"/>
                  <a:gd name="T31" fmla="*/ 88 h 106"/>
                  <a:gd name="T32" fmla="*/ 32 w 88"/>
                  <a:gd name="T33" fmla="*/ 95 h 106"/>
                  <a:gd name="T34" fmla="*/ 42 w 88"/>
                  <a:gd name="T35" fmla="*/ 99 h 106"/>
                  <a:gd name="T36" fmla="*/ 53 w 88"/>
                  <a:gd name="T37" fmla="*/ 99 h 106"/>
                  <a:gd name="T38" fmla="*/ 63 w 88"/>
                  <a:gd name="T39" fmla="*/ 99 h 106"/>
                  <a:gd name="T40" fmla="*/ 70 w 88"/>
                  <a:gd name="T41" fmla="*/ 95 h 106"/>
                  <a:gd name="T42" fmla="*/ 77 w 88"/>
                  <a:gd name="T43" fmla="*/ 88 h 106"/>
                  <a:gd name="T44" fmla="*/ 85 w 88"/>
                  <a:gd name="T45" fmla="*/ 78 h 106"/>
                  <a:gd name="T46" fmla="*/ 88 w 88"/>
                  <a:gd name="T47" fmla="*/ 81 h 106"/>
                  <a:gd name="T48" fmla="*/ 81 w 88"/>
                  <a:gd name="T49" fmla="*/ 92 h 106"/>
                  <a:gd name="T50" fmla="*/ 70 w 88"/>
                  <a:gd name="T51" fmla="*/ 99 h 106"/>
                  <a:gd name="T52" fmla="*/ 60 w 88"/>
                  <a:gd name="T53" fmla="*/ 106 h 106"/>
                  <a:gd name="T54" fmla="*/ 46 w 88"/>
                  <a:gd name="T55" fmla="*/ 106 h 106"/>
                  <a:gd name="T56" fmla="*/ 32 w 88"/>
                  <a:gd name="T57" fmla="*/ 102 h 106"/>
                  <a:gd name="T58" fmla="*/ 17 w 88"/>
                  <a:gd name="T59" fmla="*/ 99 h 106"/>
                  <a:gd name="T60" fmla="*/ 7 w 88"/>
                  <a:gd name="T61" fmla="*/ 88 h 106"/>
                  <a:gd name="T62" fmla="*/ 3 w 88"/>
                  <a:gd name="T63" fmla="*/ 78 h 106"/>
                  <a:gd name="T64" fmla="*/ 0 w 88"/>
                  <a:gd name="T65" fmla="*/ 67 h 106"/>
                  <a:gd name="T66" fmla="*/ 0 w 88"/>
                  <a:gd name="T67" fmla="*/ 53 h 106"/>
                  <a:gd name="T68" fmla="*/ 0 w 88"/>
                  <a:gd name="T69" fmla="*/ 39 h 106"/>
                  <a:gd name="T70" fmla="*/ 3 w 88"/>
                  <a:gd name="T71" fmla="*/ 25 h 106"/>
                  <a:gd name="T72" fmla="*/ 14 w 88"/>
                  <a:gd name="T73" fmla="*/ 14 h 106"/>
                  <a:gd name="T74" fmla="*/ 24 w 88"/>
                  <a:gd name="T75" fmla="*/ 7 h 106"/>
                  <a:gd name="T76" fmla="*/ 35 w 88"/>
                  <a:gd name="T77" fmla="*/ 0 h 106"/>
                  <a:gd name="T78" fmla="*/ 49 w 88"/>
                  <a:gd name="T79" fmla="*/ 0 h 106"/>
                  <a:gd name="T80" fmla="*/ 60 w 88"/>
                  <a:gd name="T81" fmla="*/ 0 h 106"/>
                  <a:gd name="T82" fmla="*/ 70 w 88"/>
                  <a:gd name="T83" fmla="*/ 3 h 106"/>
                  <a:gd name="T84" fmla="*/ 74 w 88"/>
                  <a:gd name="T85" fmla="*/ 7 h 106"/>
                  <a:gd name="T86" fmla="*/ 74 w 88"/>
                  <a:gd name="T87" fmla="*/ 7 h 106"/>
                  <a:gd name="T88" fmla="*/ 77 w 88"/>
                  <a:gd name="T89" fmla="*/ 7 h 106"/>
                  <a:gd name="T90" fmla="*/ 77 w 88"/>
                  <a:gd name="T91" fmla="*/ 3 h 106"/>
                  <a:gd name="T92" fmla="*/ 81 w 88"/>
                  <a:gd name="T93" fmla="*/ 3 h 106"/>
                  <a:gd name="T94" fmla="*/ 81 w 88"/>
                  <a:gd name="T95" fmla="*/ 0 h 106"/>
                  <a:gd name="T96" fmla="*/ 85 w 88"/>
                  <a:gd name="T97" fmla="*/ 0 h 10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88"/>
                  <a:gd name="T148" fmla="*/ 0 h 106"/>
                  <a:gd name="T149" fmla="*/ 88 w 88"/>
                  <a:gd name="T150" fmla="*/ 106 h 10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88" h="106">
                    <a:moveTo>
                      <a:pt x="85" y="0"/>
                    </a:moveTo>
                    <a:lnTo>
                      <a:pt x="85" y="35"/>
                    </a:lnTo>
                    <a:lnTo>
                      <a:pt x="77" y="21"/>
                    </a:lnTo>
                    <a:lnTo>
                      <a:pt x="70" y="11"/>
                    </a:lnTo>
                    <a:lnTo>
                      <a:pt x="60" y="7"/>
                    </a:lnTo>
                    <a:lnTo>
                      <a:pt x="49" y="3"/>
                    </a:lnTo>
                    <a:lnTo>
                      <a:pt x="42" y="7"/>
                    </a:lnTo>
                    <a:lnTo>
                      <a:pt x="32" y="11"/>
                    </a:lnTo>
                    <a:lnTo>
                      <a:pt x="24" y="18"/>
                    </a:lnTo>
                    <a:lnTo>
                      <a:pt x="21" y="25"/>
                    </a:lnTo>
                    <a:lnTo>
                      <a:pt x="17" y="39"/>
                    </a:lnTo>
                    <a:lnTo>
                      <a:pt x="17" y="53"/>
                    </a:lnTo>
                    <a:lnTo>
                      <a:pt x="17" y="67"/>
                    </a:lnTo>
                    <a:lnTo>
                      <a:pt x="21" y="78"/>
                    </a:lnTo>
                    <a:lnTo>
                      <a:pt x="24" y="88"/>
                    </a:lnTo>
                    <a:lnTo>
                      <a:pt x="32" y="95"/>
                    </a:lnTo>
                    <a:lnTo>
                      <a:pt x="42" y="99"/>
                    </a:lnTo>
                    <a:lnTo>
                      <a:pt x="53" y="99"/>
                    </a:lnTo>
                    <a:lnTo>
                      <a:pt x="63" y="99"/>
                    </a:lnTo>
                    <a:lnTo>
                      <a:pt x="70" y="95"/>
                    </a:lnTo>
                    <a:lnTo>
                      <a:pt x="77" y="88"/>
                    </a:lnTo>
                    <a:lnTo>
                      <a:pt x="85" y="78"/>
                    </a:lnTo>
                    <a:lnTo>
                      <a:pt x="88" y="81"/>
                    </a:lnTo>
                    <a:lnTo>
                      <a:pt x="81" y="92"/>
                    </a:lnTo>
                    <a:lnTo>
                      <a:pt x="70" y="99"/>
                    </a:lnTo>
                    <a:lnTo>
                      <a:pt x="60" y="106"/>
                    </a:lnTo>
                    <a:lnTo>
                      <a:pt x="46" y="106"/>
                    </a:lnTo>
                    <a:lnTo>
                      <a:pt x="32" y="102"/>
                    </a:lnTo>
                    <a:lnTo>
                      <a:pt x="17" y="99"/>
                    </a:lnTo>
                    <a:lnTo>
                      <a:pt x="7" y="88"/>
                    </a:lnTo>
                    <a:lnTo>
                      <a:pt x="3" y="78"/>
                    </a:lnTo>
                    <a:lnTo>
                      <a:pt x="0" y="67"/>
                    </a:lnTo>
                    <a:lnTo>
                      <a:pt x="0" y="53"/>
                    </a:lnTo>
                    <a:lnTo>
                      <a:pt x="0" y="39"/>
                    </a:lnTo>
                    <a:lnTo>
                      <a:pt x="3" y="25"/>
                    </a:lnTo>
                    <a:lnTo>
                      <a:pt x="14" y="14"/>
                    </a:lnTo>
                    <a:lnTo>
                      <a:pt x="24" y="7"/>
                    </a:lnTo>
                    <a:lnTo>
                      <a:pt x="35" y="0"/>
                    </a:lnTo>
                    <a:lnTo>
                      <a:pt x="49" y="0"/>
                    </a:lnTo>
                    <a:lnTo>
                      <a:pt x="60" y="0"/>
                    </a:lnTo>
                    <a:lnTo>
                      <a:pt x="70" y="3"/>
                    </a:lnTo>
                    <a:lnTo>
                      <a:pt x="74" y="7"/>
                    </a:lnTo>
                    <a:lnTo>
                      <a:pt x="77" y="7"/>
                    </a:lnTo>
                    <a:lnTo>
                      <a:pt x="77" y="3"/>
                    </a:lnTo>
                    <a:lnTo>
                      <a:pt x="81" y="3"/>
                    </a:lnTo>
                    <a:lnTo>
                      <a:pt x="81" y="0"/>
                    </a:lnTo>
                    <a:lnTo>
                      <a:pt x="85" y="0"/>
                    </a:lnTo>
                    <a:close/>
                  </a:path>
                </a:pathLst>
              </a:custGeom>
              <a:solidFill>
                <a:srgbClr val="000000"/>
              </a:solidFill>
              <a:ln w="0">
                <a:solidFill>
                  <a:srgbClr val="000000"/>
                </a:solidFill>
                <a:round/>
                <a:headEnd/>
                <a:tailEnd/>
              </a:ln>
            </p:spPr>
            <p:txBody>
              <a:bodyPr/>
              <a:lstStyle/>
              <a:p>
                <a:endParaRPr lang="en-CA"/>
              </a:p>
            </p:txBody>
          </p:sp>
          <p:sp>
            <p:nvSpPr>
              <p:cNvPr id="22630" name="Freeform 231"/>
              <p:cNvSpPr>
                <a:spLocks/>
              </p:cNvSpPr>
              <p:nvPr/>
            </p:nvSpPr>
            <p:spPr bwMode="auto">
              <a:xfrm>
                <a:off x="3597" y="1396"/>
                <a:ext cx="74" cy="110"/>
              </a:xfrm>
              <a:custGeom>
                <a:avLst/>
                <a:gdLst>
                  <a:gd name="T0" fmla="*/ 25 w 74"/>
                  <a:gd name="T1" fmla="*/ 53 h 110"/>
                  <a:gd name="T2" fmla="*/ 39 w 74"/>
                  <a:gd name="T3" fmla="*/ 39 h 110"/>
                  <a:gd name="T4" fmla="*/ 46 w 74"/>
                  <a:gd name="T5" fmla="*/ 36 h 110"/>
                  <a:gd name="T6" fmla="*/ 57 w 74"/>
                  <a:gd name="T7" fmla="*/ 39 h 110"/>
                  <a:gd name="T8" fmla="*/ 64 w 74"/>
                  <a:gd name="T9" fmla="*/ 50 h 110"/>
                  <a:gd name="T10" fmla="*/ 67 w 74"/>
                  <a:gd name="T11" fmla="*/ 68 h 110"/>
                  <a:gd name="T12" fmla="*/ 67 w 74"/>
                  <a:gd name="T13" fmla="*/ 99 h 110"/>
                  <a:gd name="T14" fmla="*/ 67 w 74"/>
                  <a:gd name="T15" fmla="*/ 103 h 110"/>
                  <a:gd name="T16" fmla="*/ 71 w 74"/>
                  <a:gd name="T17" fmla="*/ 106 h 110"/>
                  <a:gd name="T18" fmla="*/ 74 w 74"/>
                  <a:gd name="T19" fmla="*/ 110 h 110"/>
                  <a:gd name="T20" fmla="*/ 43 w 74"/>
                  <a:gd name="T21" fmla="*/ 106 h 110"/>
                  <a:gd name="T22" fmla="*/ 50 w 74"/>
                  <a:gd name="T23" fmla="*/ 106 h 110"/>
                  <a:gd name="T24" fmla="*/ 53 w 74"/>
                  <a:gd name="T25" fmla="*/ 103 h 110"/>
                  <a:gd name="T26" fmla="*/ 53 w 74"/>
                  <a:gd name="T27" fmla="*/ 96 h 110"/>
                  <a:gd name="T28" fmla="*/ 53 w 74"/>
                  <a:gd name="T29" fmla="*/ 68 h 110"/>
                  <a:gd name="T30" fmla="*/ 53 w 74"/>
                  <a:gd name="T31" fmla="*/ 53 h 110"/>
                  <a:gd name="T32" fmla="*/ 50 w 74"/>
                  <a:gd name="T33" fmla="*/ 50 h 110"/>
                  <a:gd name="T34" fmla="*/ 43 w 74"/>
                  <a:gd name="T35" fmla="*/ 46 h 110"/>
                  <a:gd name="T36" fmla="*/ 35 w 74"/>
                  <a:gd name="T37" fmla="*/ 50 h 110"/>
                  <a:gd name="T38" fmla="*/ 25 w 74"/>
                  <a:gd name="T39" fmla="*/ 57 h 110"/>
                  <a:gd name="T40" fmla="*/ 25 w 74"/>
                  <a:gd name="T41" fmla="*/ 99 h 110"/>
                  <a:gd name="T42" fmla="*/ 25 w 74"/>
                  <a:gd name="T43" fmla="*/ 103 h 110"/>
                  <a:gd name="T44" fmla="*/ 28 w 74"/>
                  <a:gd name="T45" fmla="*/ 106 h 110"/>
                  <a:gd name="T46" fmla="*/ 32 w 74"/>
                  <a:gd name="T47" fmla="*/ 110 h 110"/>
                  <a:gd name="T48" fmla="*/ 0 w 74"/>
                  <a:gd name="T49" fmla="*/ 106 h 110"/>
                  <a:gd name="T50" fmla="*/ 7 w 74"/>
                  <a:gd name="T51" fmla="*/ 106 h 110"/>
                  <a:gd name="T52" fmla="*/ 11 w 74"/>
                  <a:gd name="T53" fmla="*/ 103 h 110"/>
                  <a:gd name="T54" fmla="*/ 11 w 74"/>
                  <a:gd name="T55" fmla="*/ 92 h 110"/>
                  <a:gd name="T56" fmla="*/ 11 w 74"/>
                  <a:gd name="T57" fmla="*/ 18 h 110"/>
                  <a:gd name="T58" fmla="*/ 11 w 74"/>
                  <a:gd name="T59" fmla="*/ 11 h 110"/>
                  <a:gd name="T60" fmla="*/ 7 w 74"/>
                  <a:gd name="T61" fmla="*/ 7 h 110"/>
                  <a:gd name="T62" fmla="*/ 4 w 74"/>
                  <a:gd name="T63" fmla="*/ 7 h 110"/>
                  <a:gd name="T64" fmla="*/ 0 w 74"/>
                  <a:gd name="T65" fmla="*/ 7 h 110"/>
                  <a:gd name="T66" fmla="*/ 25 w 74"/>
                  <a:gd name="T67" fmla="*/ 0 h 11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74"/>
                  <a:gd name="T103" fmla="*/ 0 h 110"/>
                  <a:gd name="T104" fmla="*/ 74 w 74"/>
                  <a:gd name="T105" fmla="*/ 110 h 11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74" h="110">
                    <a:moveTo>
                      <a:pt x="25" y="0"/>
                    </a:moveTo>
                    <a:lnTo>
                      <a:pt x="25" y="53"/>
                    </a:lnTo>
                    <a:lnTo>
                      <a:pt x="32" y="43"/>
                    </a:lnTo>
                    <a:lnTo>
                      <a:pt x="39" y="39"/>
                    </a:lnTo>
                    <a:lnTo>
                      <a:pt x="43" y="39"/>
                    </a:lnTo>
                    <a:lnTo>
                      <a:pt x="46" y="36"/>
                    </a:lnTo>
                    <a:lnTo>
                      <a:pt x="53" y="39"/>
                    </a:lnTo>
                    <a:lnTo>
                      <a:pt x="57" y="39"/>
                    </a:lnTo>
                    <a:lnTo>
                      <a:pt x="60" y="46"/>
                    </a:lnTo>
                    <a:lnTo>
                      <a:pt x="64" y="50"/>
                    </a:lnTo>
                    <a:lnTo>
                      <a:pt x="67" y="57"/>
                    </a:lnTo>
                    <a:lnTo>
                      <a:pt x="67" y="68"/>
                    </a:lnTo>
                    <a:lnTo>
                      <a:pt x="67" y="92"/>
                    </a:lnTo>
                    <a:lnTo>
                      <a:pt x="67" y="99"/>
                    </a:lnTo>
                    <a:lnTo>
                      <a:pt x="67" y="103"/>
                    </a:lnTo>
                    <a:lnTo>
                      <a:pt x="71" y="106"/>
                    </a:lnTo>
                    <a:lnTo>
                      <a:pt x="74" y="106"/>
                    </a:lnTo>
                    <a:lnTo>
                      <a:pt x="74" y="110"/>
                    </a:lnTo>
                    <a:lnTo>
                      <a:pt x="43" y="110"/>
                    </a:lnTo>
                    <a:lnTo>
                      <a:pt x="43" y="106"/>
                    </a:lnTo>
                    <a:lnTo>
                      <a:pt x="46" y="106"/>
                    </a:lnTo>
                    <a:lnTo>
                      <a:pt x="50" y="106"/>
                    </a:lnTo>
                    <a:lnTo>
                      <a:pt x="53" y="103"/>
                    </a:lnTo>
                    <a:lnTo>
                      <a:pt x="53" y="99"/>
                    </a:lnTo>
                    <a:lnTo>
                      <a:pt x="53" y="96"/>
                    </a:lnTo>
                    <a:lnTo>
                      <a:pt x="53" y="92"/>
                    </a:lnTo>
                    <a:lnTo>
                      <a:pt x="53" y="68"/>
                    </a:lnTo>
                    <a:lnTo>
                      <a:pt x="53" y="61"/>
                    </a:lnTo>
                    <a:lnTo>
                      <a:pt x="53" y="53"/>
                    </a:lnTo>
                    <a:lnTo>
                      <a:pt x="50" y="50"/>
                    </a:lnTo>
                    <a:lnTo>
                      <a:pt x="46" y="46"/>
                    </a:lnTo>
                    <a:lnTo>
                      <a:pt x="43" y="46"/>
                    </a:lnTo>
                    <a:lnTo>
                      <a:pt x="39" y="46"/>
                    </a:lnTo>
                    <a:lnTo>
                      <a:pt x="35" y="50"/>
                    </a:lnTo>
                    <a:lnTo>
                      <a:pt x="28" y="53"/>
                    </a:lnTo>
                    <a:lnTo>
                      <a:pt x="25" y="57"/>
                    </a:lnTo>
                    <a:lnTo>
                      <a:pt x="25" y="92"/>
                    </a:lnTo>
                    <a:lnTo>
                      <a:pt x="25" y="99"/>
                    </a:lnTo>
                    <a:lnTo>
                      <a:pt x="25" y="103"/>
                    </a:lnTo>
                    <a:lnTo>
                      <a:pt x="28" y="106"/>
                    </a:lnTo>
                    <a:lnTo>
                      <a:pt x="32" y="106"/>
                    </a:lnTo>
                    <a:lnTo>
                      <a:pt x="32" y="110"/>
                    </a:lnTo>
                    <a:lnTo>
                      <a:pt x="0" y="110"/>
                    </a:lnTo>
                    <a:lnTo>
                      <a:pt x="0" y="106"/>
                    </a:lnTo>
                    <a:lnTo>
                      <a:pt x="4" y="106"/>
                    </a:lnTo>
                    <a:lnTo>
                      <a:pt x="7" y="106"/>
                    </a:lnTo>
                    <a:lnTo>
                      <a:pt x="11" y="103"/>
                    </a:lnTo>
                    <a:lnTo>
                      <a:pt x="11" y="99"/>
                    </a:lnTo>
                    <a:lnTo>
                      <a:pt x="11" y="92"/>
                    </a:lnTo>
                    <a:lnTo>
                      <a:pt x="11" y="29"/>
                    </a:lnTo>
                    <a:lnTo>
                      <a:pt x="11" y="18"/>
                    </a:lnTo>
                    <a:lnTo>
                      <a:pt x="11" y="15"/>
                    </a:lnTo>
                    <a:lnTo>
                      <a:pt x="11" y="11"/>
                    </a:lnTo>
                    <a:lnTo>
                      <a:pt x="7" y="7"/>
                    </a:lnTo>
                    <a:lnTo>
                      <a:pt x="4" y="7"/>
                    </a:lnTo>
                    <a:lnTo>
                      <a:pt x="4" y="11"/>
                    </a:lnTo>
                    <a:lnTo>
                      <a:pt x="0" y="7"/>
                    </a:lnTo>
                    <a:lnTo>
                      <a:pt x="21" y="0"/>
                    </a:lnTo>
                    <a:lnTo>
                      <a:pt x="25" y="0"/>
                    </a:lnTo>
                    <a:close/>
                  </a:path>
                </a:pathLst>
              </a:custGeom>
              <a:solidFill>
                <a:srgbClr val="000000"/>
              </a:solidFill>
              <a:ln w="0">
                <a:solidFill>
                  <a:srgbClr val="000000"/>
                </a:solidFill>
                <a:round/>
                <a:headEnd/>
                <a:tailEnd/>
              </a:ln>
            </p:spPr>
            <p:txBody>
              <a:bodyPr/>
              <a:lstStyle/>
              <a:p>
                <a:endParaRPr lang="en-CA"/>
              </a:p>
            </p:txBody>
          </p:sp>
          <p:sp>
            <p:nvSpPr>
              <p:cNvPr id="22631" name="Freeform 232"/>
              <p:cNvSpPr>
                <a:spLocks noEditPoints="1"/>
              </p:cNvSpPr>
              <p:nvPr/>
            </p:nvSpPr>
            <p:spPr bwMode="auto">
              <a:xfrm>
                <a:off x="3682" y="1396"/>
                <a:ext cx="32" cy="110"/>
              </a:xfrm>
              <a:custGeom>
                <a:avLst/>
                <a:gdLst>
                  <a:gd name="T0" fmla="*/ 14 w 32"/>
                  <a:gd name="T1" fmla="*/ 0 h 110"/>
                  <a:gd name="T2" fmla="*/ 18 w 32"/>
                  <a:gd name="T3" fmla="*/ 0 h 110"/>
                  <a:gd name="T4" fmla="*/ 21 w 32"/>
                  <a:gd name="T5" fmla="*/ 4 h 110"/>
                  <a:gd name="T6" fmla="*/ 21 w 32"/>
                  <a:gd name="T7" fmla="*/ 7 h 110"/>
                  <a:gd name="T8" fmla="*/ 21 w 32"/>
                  <a:gd name="T9" fmla="*/ 7 h 110"/>
                  <a:gd name="T10" fmla="*/ 21 w 32"/>
                  <a:gd name="T11" fmla="*/ 11 h 110"/>
                  <a:gd name="T12" fmla="*/ 21 w 32"/>
                  <a:gd name="T13" fmla="*/ 15 h 110"/>
                  <a:gd name="T14" fmla="*/ 18 w 32"/>
                  <a:gd name="T15" fmla="*/ 18 h 110"/>
                  <a:gd name="T16" fmla="*/ 14 w 32"/>
                  <a:gd name="T17" fmla="*/ 18 h 110"/>
                  <a:gd name="T18" fmla="*/ 11 w 32"/>
                  <a:gd name="T19" fmla="*/ 18 h 110"/>
                  <a:gd name="T20" fmla="*/ 7 w 32"/>
                  <a:gd name="T21" fmla="*/ 15 h 110"/>
                  <a:gd name="T22" fmla="*/ 7 w 32"/>
                  <a:gd name="T23" fmla="*/ 11 h 110"/>
                  <a:gd name="T24" fmla="*/ 4 w 32"/>
                  <a:gd name="T25" fmla="*/ 7 h 110"/>
                  <a:gd name="T26" fmla="*/ 7 w 32"/>
                  <a:gd name="T27" fmla="*/ 7 h 110"/>
                  <a:gd name="T28" fmla="*/ 7 w 32"/>
                  <a:gd name="T29" fmla="*/ 4 h 110"/>
                  <a:gd name="T30" fmla="*/ 11 w 32"/>
                  <a:gd name="T31" fmla="*/ 0 h 110"/>
                  <a:gd name="T32" fmla="*/ 14 w 32"/>
                  <a:gd name="T33" fmla="*/ 0 h 110"/>
                  <a:gd name="T34" fmla="*/ 21 w 32"/>
                  <a:gd name="T35" fmla="*/ 36 h 110"/>
                  <a:gd name="T36" fmla="*/ 21 w 32"/>
                  <a:gd name="T37" fmla="*/ 92 h 110"/>
                  <a:gd name="T38" fmla="*/ 21 w 32"/>
                  <a:gd name="T39" fmla="*/ 99 h 110"/>
                  <a:gd name="T40" fmla="*/ 21 w 32"/>
                  <a:gd name="T41" fmla="*/ 103 h 110"/>
                  <a:gd name="T42" fmla="*/ 25 w 32"/>
                  <a:gd name="T43" fmla="*/ 103 h 110"/>
                  <a:gd name="T44" fmla="*/ 25 w 32"/>
                  <a:gd name="T45" fmla="*/ 106 h 110"/>
                  <a:gd name="T46" fmla="*/ 28 w 32"/>
                  <a:gd name="T47" fmla="*/ 106 h 110"/>
                  <a:gd name="T48" fmla="*/ 32 w 32"/>
                  <a:gd name="T49" fmla="*/ 106 h 110"/>
                  <a:gd name="T50" fmla="*/ 32 w 32"/>
                  <a:gd name="T51" fmla="*/ 110 h 110"/>
                  <a:gd name="T52" fmla="*/ 0 w 32"/>
                  <a:gd name="T53" fmla="*/ 110 h 110"/>
                  <a:gd name="T54" fmla="*/ 0 w 32"/>
                  <a:gd name="T55" fmla="*/ 106 h 110"/>
                  <a:gd name="T56" fmla="*/ 4 w 32"/>
                  <a:gd name="T57" fmla="*/ 106 h 110"/>
                  <a:gd name="T58" fmla="*/ 4 w 32"/>
                  <a:gd name="T59" fmla="*/ 106 h 110"/>
                  <a:gd name="T60" fmla="*/ 7 w 32"/>
                  <a:gd name="T61" fmla="*/ 103 h 110"/>
                  <a:gd name="T62" fmla="*/ 7 w 32"/>
                  <a:gd name="T63" fmla="*/ 103 h 110"/>
                  <a:gd name="T64" fmla="*/ 7 w 32"/>
                  <a:gd name="T65" fmla="*/ 99 h 110"/>
                  <a:gd name="T66" fmla="*/ 7 w 32"/>
                  <a:gd name="T67" fmla="*/ 92 h 110"/>
                  <a:gd name="T68" fmla="*/ 7 w 32"/>
                  <a:gd name="T69" fmla="*/ 68 h 110"/>
                  <a:gd name="T70" fmla="*/ 7 w 32"/>
                  <a:gd name="T71" fmla="*/ 57 h 110"/>
                  <a:gd name="T72" fmla="*/ 7 w 32"/>
                  <a:gd name="T73" fmla="*/ 50 h 110"/>
                  <a:gd name="T74" fmla="*/ 7 w 32"/>
                  <a:gd name="T75" fmla="*/ 50 h 110"/>
                  <a:gd name="T76" fmla="*/ 7 w 32"/>
                  <a:gd name="T77" fmla="*/ 46 h 110"/>
                  <a:gd name="T78" fmla="*/ 7 w 32"/>
                  <a:gd name="T79" fmla="*/ 46 h 110"/>
                  <a:gd name="T80" fmla="*/ 4 w 32"/>
                  <a:gd name="T81" fmla="*/ 46 h 110"/>
                  <a:gd name="T82" fmla="*/ 4 w 32"/>
                  <a:gd name="T83" fmla="*/ 46 h 110"/>
                  <a:gd name="T84" fmla="*/ 0 w 32"/>
                  <a:gd name="T85" fmla="*/ 46 h 110"/>
                  <a:gd name="T86" fmla="*/ 0 w 32"/>
                  <a:gd name="T87" fmla="*/ 46 h 110"/>
                  <a:gd name="T88" fmla="*/ 18 w 32"/>
                  <a:gd name="T89" fmla="*/ 36 h 110"/>
                  <a:gd name="T90" fmla="*/ 21 w 32"/>
                  <a:gd name="T91" fmla="*/ 36 h 110"/>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32"/>
                  <a:gd name="T139" fmla="*/ 0 h 110"/>
                  <a:gd name="T140" fmla="*/ 32 w 32"/>
                  <a:gd name="T141" fmla="*/ 110 h 110"/>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32" h="110">
                    <a:moveTo>
                      <a:pt x="14" y="0"/>
                    </a:moveTo>
                    <a:lnTo>
                      <a:pt x="18" y="0"/>
                    </a:lnTo>
                    <a:lnTo>
                      <a:pt x="21" y="4"/>
                    </a:lnTo>
                    <a:lnTo>
                      <a:pt x="21" y="7"/>
                    </a:lnTo>
                    <a:lnTo>
                      <a:pt x="21" y="11"/>
                    </a:lnTo>
                    <a:lnTo>
                      <a:pt x="21" y="15"/>
                    </a:lnTo>
                    <a:lnTo>
                      <a:pt x="18" y="18"/>
                    </a:lnTo>
                    <a:lnTo>
                      <a:pt x="14" y="18"/>
                    </a:lnTo>
                    <a:lnTo>
                      <a:pt x="11" y="18"/>
                    </a:lnTo>
                    <a:lnTo>
                      <a:pt x="7" y="15"/>
                    </a:lnTo>
                    <a:lnTo>
                      <a:pt x="7" y="11"/>
                    </a:lnTo>
                    <a:lnTo>
                      <a:pt x="4" y="7"/>
                    </a:lnTo>
                    <a:lnTo>
                      <a:pt x="7" y="7"/>
                    </a:lnTo>
                    <a:lnTo>
                      <a:pt x="7" y="4"/>
                    </a:lnTo>
                    <a:lnTo>
                      <a:pt x="11" y="0"/>
                    </a:lnTo>
                    <a:lnTo>
                      <a:pt x="14" y="0"/>
                    </a:lnTo>
                    <a:close/>
                    <a:moveTo>
                      <a:pt x="21" y="36"/>
                    </a:moveTo>
                    <a:lnTo>
                      <a:pt x="21" y="92"/>
                    </a:lnTo>
                    <a:lnTo>
                      <a:pt x="21" y="99"/>
                    </a:lnTo>
                    <a:lnTo>
                      <a:pt x="21" y="103"/>
                    </a:lnTo>
                    <a:lnTo>
                      <a:pt x="25" y="103"/>
                    </a:lnTo>
                    <a:lnTo>
                      <a:pt x="25" y="106"/>
                    </a:lnTo>
                    <a:lnTo>
                      <a:pt x="28" y="106"/>
                    </a:lnTo>
                    <a:lnTo>
                      <a:pt x="32" y="106"/>
                    </a:lnTo>
                    <a:lnTo>
                      <a:pt x="32" y="110"/>
                    </a:lnTo>
                    <a:lnTo>
                      <a:pt x="0" y="110"/>
                    </a:lnTo>
                    <a:lnTo>
                      <a:pt x="0" y="106"/>
                    </a:lnTo>
                    <a:lnTo>
                      <a:pt x="4" y="106"/>
                    </a:lnTo>
                    <a:lnTo>
                      <a:pt x="7" y="103"/>
                    </a:lnTo>
                    <a:lnTo>
                      <a:pt x="7" y="99"/>
                    </a:lnTo>
                    <a:lnTo>
                      <a:pt x="7" y="92"/>
                    </a:lnTo>
                    <a:lnTo>
                      <a:pt x="7" y="68"/>
                    </a:lnTo>
                    <a:lnTo>
                      <a:pt x="7" y="57"/>
                    </a:lnTo>
                    <a:lnTo>
                      <a:pt x="7" y="50"/>
                    </a:lnTo>
                    <a:lnTo>
                      <a:pt x="7" y="46"/>
                    </a:lnTo>
                    <a:lnTo>
                      <a:pt x="4" y="46"/>
                    </a:lnTo>
                    <a:lnTo>
                      <a:pt x="0" y="46"/>
                    </a:lnTo>
                    <a:lnTo>
                      <a:pt x="18" y="36"/>
                    </a:lnTo>
                    <a:lnTo>
                      <a:pt x="21" y="36"/>
                    </a:lnTo>
                    <a:close/>
                  </a:path>
                </a:pathLst>
              </a:custGeom>
              <a:solidFill>
                <a:srgbClr val="000000"/>
              </a:solidFill>
              <a:ln w="0">
                <a:solidFill>
                  <a:srgbClr val="000000"/>
                </a:solidFill>
                <a:round/>
                <a:headEnd/>
                <a:tailEnd/>
              </a:ln>
            </p:spPr>
            <p:txBody>
              <a:bodyPr/>
              <a:lstStyle/>
              <a:p>
                <a:endParaRPr lang="en-CA"/>
              </a:p>
            </p:txBody>
          </p:sp>
          <p:sp>
            <p:nvSpPr>
              <p:cNvPr id="22632" name="Freeform 233"/>
              <p:cNvSpPr>
                <a:spLocks/>
              </p:cNvSpPr>
              <p:nvPr/>
            </p:nvSpPr>
            <p:spPr bwMode="auto">
              <a:xfrm>
                <a:off x="3721" y="1432"/>
                <a:ext cx="74" cy="74"/>
              </a:xfrm>
              <a:custGeom>
                <a:avLst/>
                <a:gdLst>
                  <a:gd name="T0" fmla="*/ 21 w 74"/>
                  <a:gd name="T1" fmla="*/ 17 h 74"/>
                  <a:gd name="T2" fmla="*/ 28 w 74"/>
                  <a:gd name="T3" fmla="*/ 7 h 74"/>
                  <a:gd name="T4" fmla="*/ 39 w 74"/>
                  <a:gd name="T5" fmla="*/ 3 h 74"/>
                  <a:gd name="T6" fmla="*/ 46 w 74"/>
                  <a:gd name="T7" fmla="*/ 0 h 74"/>
                  <a:gd name="T8" fmla="*/ 49 w 74"/>
                  <a:gd name="T9" fmla="*/ 3 h 74"/>
                  <a:gd name="T10" fmla="*/ 53 w 74"/>
                  <a:gd name="T11" fmla="*/ 3 h 74"/>
                  <a:gd name="T12" fmla="*/ 60 w 74"/>
                  <a:gd name="T13" fmla="*/ 7 h 74"/>
                  <a:gd name="T14" fmla="*/ 60 w 74"/>
                  <a:gd name="T15" fmla="*/ 14 h 74"/>
                  <a:gd name="T16" fmla="*/ 64 w 74"/>
                  <a:gd name="T17" fmla="*/ 17 h 74"/>
                  <a:gd name="T18" fmla="*/ 64 w 74"/>
                  <a:gd name="T19" fmla="*/ 28 h 74"/>
                  <a:gd name="T20" fmla="*/ 64 w 74"/>
                  <a:gd name="T21" fmla="*/ 56 h 74"/>
                  <a:gd name="T22" fmla="*/ 64 w 74"/>
                  <a:gd name="T23" fmla="*/ 63 h 74"/>
                  <a:gd name="T24" fmla="*/ 64 w 74"/>
                  <a:gd name="T25" fmla="*/ 67 h 74"/>
                  <a:gd name="T26" fmla="*/ 64 w 74"/>
                  <a:gd name="T27" fmla="*/ 67 h 74"/>
                  <a:gd name="T28" fmla="*/ 67 w 74"/>
                  <a:gd name="T29" fmla="*/ 70 h 74"/>
                  <a:gd name="T30" fmla="*/ 67 w 74"/>
                  <a:gd name="T31" fmla="*/ 70 h 74"/>
                  <a:gd name="T32" fmla="*/ 74 w 74"/>
                  <a:gd name="T33" fmla="*/ 70 h 74"/>
                  <a:gd name="T34" fmla="*/ 74 w 74"/>
                  <a:gd name="T35" fmla="*/ 74 h 74"/>
                  <a:gd name="T36" fmla="*/ 39 w 74"/>
                  <a:gd name="T37" fmla="*/ 74 h 74"/>
                  <a:gd name="T38" fmla="*/ 39 w 74"/>
                  <a:gd name="T39" fmla="*/ 70 h 74"/>
                  <a:gd name="T40" fmla="*/ 42 w 74"/>
                  <a:gd name="T41" fmla="*/ 70 h 74"/>
                  <a:gd name="T42" fmla="*/ 46 w 74"/>
                  <a:gd name="T43" fmla="*/ 70 h 74"/>
                  <a:gd name="T44" fmla="*/ 46 w 74"/>
                  <a:gd name="T45" fmla="*/ 70 h 74"/>
                  <a:gd name="T46" fmla="*/ 49 w 74"/>
                  <a:gd name="T47" fmla="*/ 67 h 74"/>
                  <a:gd name="T48" fmla="*/ 49 w 74"/>
                  <a:gd name="T49" fmla="*/ 63 h 74"/>
                  <a:gd name="T50" fmla="*/ 49 w 74"/>
                  <a:gd name="T51" fmla="*/ 63 h 74"/>
                  <a:gd name="T52" fmla="*/ 49 w 74"/>
                  <a:gd name="T53" fmla="*/ 56 h 74"/>
                  <a:gd name="T54" fmla="*/ 49 w 74"/>
                  <a:gd name="T55" fmla="*/ 28 h 74"/>
                  <a:gd name="T56" fmla="*/ 49 w 74"/>
                  <a:gd name="T57" fmla="*/ 21 h 74"/>
                  <a:gd name="T58" fmla="*/ 46 w 74"/>
                  <a:gd name="T59" fmla="*/ 14 h 74"/>
                  <a:gd name="T60" fmla="*/ 46 w 74"/>
                  <a:gd name="T61" fmla="*/ 14 h 74"/>
                  <a:gd name="T62" fmla="*/ 39 w 74"/>
                  <a:gd name="T63" fmla="*/ 10 h 74"/>
                  <a:gd name="T64" fmla="*/ 32 w 74"/>
                  <a:gd name="T65" fmla="*/ 14 h 74"/>
                  <a:gd name="T66" fmla="*/ 21 w 74"/>
                  <a:gd name="T67" fmla="*/ 21 h 74"/>
                  <a:gd name="T68" fmla="*/ 21 w 74"/>
                  <a:gd name="T69" fmla="*/ 56 h 74"/>
                  <a:gd name="T70" fmla="*/ 21 w 74"/>
                  <a:gd name="T71" fmla="*/ 63 h 74"/>
                  <a:gd name="T72" fmla="*/ 21 w 74"/>
                  <a:gd name="T73" fmla="*/ 67 h 74"/>
                  <a:gd name="T74" fmla="*/ 21 w 74"/>
                  <a:gd name="T75" fmla="*/ 67 h 74"/>
                  <a:gd name="T76" fmla="*/ 25 w 74"/>
                  <a:gd name="T77" fmla="*/ 70 h 74"/>
                  <a:gd name="T78" fmla="*/ 28 w 74"/>
                  <a:gd name="T79" fmla="*/ 70 h 74"/>
                  <a:gd name="T80" fmla="*/ 32 w 74"/>
                  <a:gd name="T81" fmla="*/ 70 h 74"/>
                  <a:gd name="T82" fmla="*/ 32 w 74"/>
                  <a:gd name="T83" fmla="*/ 74 h 74"/>
                  <a:gd name="T84" fmla="*/ 0 w 74"/>
                  <a:gd name="T85" fmla="*/ 74 h 74"/>
                  <a:gd name="T86" fmla="*/ 0 w 74"/>
                  <a:gd name="T87" fmla="*/ 70 h 74"/>
                  <a:gd name="T88" fmla="*/ 0 w 74"/>
                  <a:gd name="T89" fmla="*/ 70 h 74"/>
                  <a:gd name="T90" fmla="*/ 3 w 74"/>
                  <a:gd name="T91" fmla="*/ 70 h 74"/>
                  <a:gd name="T92" fmla="*/ 7 w 74"/>
                  <a:gd name="T93" fmla="*/ 67 h 74"/>
                  <a:gd name="T94" fmla="*/ 7 w 74"/>
                  <a:gd name="T95" fmla="*/ 63 h 74"/>
                  <a:gd name="T96" fmla="*/ 7 w 74"/>
                  <a:gd name="T97" fmla="*/ 56 h 74"/>
                  <a:gd name="T98" fmla="*/ 7 w 74"/>
                  <a:gd name="T99" fmla="*/ 32 h 74"/>
                  <a:gd name="T100" fmla="*/ 7 w 74"/>
                  <a:gd name="T101" fmla="*/ 21 h 74"/>
                  <a:gd name="T102" fmla="*/ 7 w 74"/>
                  <a:gd name="T103" fmla="*/ 14 h 74"/>
                  <a:gd name="T104" fmla="*/ 7 w 74"/>
                  <a:gd name="T105" fmla="*/ 14 h 74"/>
                  <a:gd name="T106" fmla="*/ 7 w 74"/>
                  <a:gd name="T107" fmla="*/ 10 h 74"/>
                  <a:gd name="T108" fmla="*/ 3 w 74"/>
                  <a:gd name="T109" fmla="*/ 10 h 74"/>
                  <a:gd name="T110" fmla="*/ 3 w 74"/>
                  <a:gd name="T111" fmla="*/ 10 h 74"/>
                  <a:gd name="T112" fmla="*/ 3 w 74"/>
                  <a:gd name="T113" fmla="*/ 10 h 74"/>
                  <a:gd name="T114" fmla="*/ 0 w 74"/>
                  <a:gd name="T115" fmla="*/ 10 h 74"/>
                  <a:gd name="T116" fmla="*/ 0 w 74"/>
                  <a:gd name="T117" fmla="*/ 10 h 74"/>
                  <a:gd name="T118" fmla="*/ 18 w 74"/>
                  <a:gd name="T119" fmla="*/ 0 h 74"/>
                  <a:gd name="T120" fmla="*/ 21 w 74"/>
                  <a:gd name="T121" fmla="*/ 0 h 74"/>
                  <a:gd name="T122" fmla="*/ 21 w 74"/>
                  <a:gd name="T123" fmla="*/ 17 h 7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4"/>
                  <a:gd name="T187" fmla="*/ 0 h 74"/>
                  <a:gd name="T188" fmla="*/ 74 w 74"/>
                  <a:gd name="T189" fmla="*/ 74 h 74"/>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4" h="74">
                    <a:moveTo>
                      <a:pt x="21" y="17"/>
                    </a:moveTo>
                    <a:lnTo>
                      <a:pt x="28" y="7"/>
                    </a:lnTo>
                    <a:lnTo>
                      <a:pt x="39" y="3"/>
                    </a:lnTo>
                    <a:lnTo>
                      <a:pt x="46" y="0"/>
                    </a:lnTo>
                    <a:lnTo>
                      <a:pt x="49" y="3"/>
                    </a:lnTo>
                    <a:lnTo>
                      <a:pt x="53" y="3"/>
                    </a:lnTo>
                    <a:lnTo>
                      <a:pt x="60" y="7"/>
                    </a:lnTo>
                    <a:lnTo>
                      <a:pt x="60" y="14"/>
                    </a:lnTo>
                    <a:lnTo>
                      <a:pt x="64" y="17"/>
                    </a:lnTo>
                    <a:lnTo>
                      <a:pt x="64" y="28"/>
                    </a:lnTo>
                    <a:lnTo>
                      <a:pt x="64" y="56"/>
                    </a:lnTo>
                    <a:lnTo>
                      <a:pt x="64" y="63"/>
                    </a:lnTo>
                    <a:lnTo>
                      <a:pt x="64" y="67"/>
                    </a:lnTo>
                    <a:lnTo>
                      <a:pt x="67" y="70"/>
                    </a:lnTo>
                    <a:lnTo>
                      <a:pt x="74" y="70"/>
                    </a:lnTo>
                    <a:lnTo>
                      <a:pt x="74" y="74"/>
                    </a:lnTo>
                    <a:lnTo>
                      <a:pt x="39" y="74"/>
                    </a:lnTo>
                    <a:lnTo>
                      <a:pt x="39" y="70"/>
                    </a:lnTo>
                    <a:lnTo>
                      <a:pt x="42" y="70"/>
                    </a:lnTo>
                    <a:lnTo>
                      <a:pt x="46" y="70"/>
                    </a:lnTo>
                    <a:lnTo>
                      <a:pt x="49" y="67"/>
                    </a:lnTo>
                    <a:lnTo>
                      <a:pt x="49" y="63"/>
                    </a:lnTo>
                    <a:lnTo>
                      <a:pt x="49" y="56"/>
                    </a:lnTo>
                    <a:lnTo>
                      <a:pt x="49" y="28"/>
                    </a:lnTo>
                    <a:lnTo>
                      <a:pt x="49" y="21"/>
                    </a:lnTo>
                    <a:lnTo>
                      <a:pt x="46" y="14"/>
                    </a:lnTo>
                    <a:lnTo>
                      <a:pt x="39" y="10"/>
                    </a:lnTo>
                    <a:lnTo>
                      <a:pt x="32" y="14"/>
                    </a:lnTo>
                    <a:lnTo>
                      <a:pt x="21" y="21"/>
                    </a:lnTo>
                    <a:lnTo>
                      <a:pt x="21" y="56"/>
                    </a:lnTo>
                    <a:lnTo>
                      <a:pt x="21" y="63"/>
                    </a:lnTo>
                    <a:lnTo>
                      <a:pt x="21" y="67"/>
                    </a:lnTo>
                    <a:lnTo>
                      <a:pt x="25" y="70"/>
                    </a:lnTo>
                    <a:lnTo>
                      <a:pt x="28" y="70"/>
                    </a:lnTo>
                    <a:lnTo>
                      <a:pt x="32" y="70"/>
                    </a:lnTo>
                    <a:lnTo>
                      <a:pt x="32" y="74"/>
                    </a:lnTo>
                    <a:lnTo>
                      <a:pt x="0" y="74"/>
                    </a:lnTo>
                    <a:lnTo>
                      <a:pt x="0" y="70"/>
                    </a:lnTo>
                    <a:lnTo>
                      <a:pt x="3" y="70"/>
                    </a:lnTo>
                    <a:lnTo>
                      <a:pt x="7" y="67"/>
                    </a:lnTo>
                    <a:lnTo>
                      <a:pt x="7" y="63"/>
                    </a:lnTo>
                    <a:lnTo>
                      <a:pt x="7" y="56"/>
                    </a:lnTo>
                    <a:lnTo>
                      <a:pt x="7" y="32"/>
                    </a:lnTo>
                    <a:lnTo>
                      <a:pt x="7" y="21"/>
                    </a:lnTo>
                    <a:lnTo>
                      <a:pt x="7" y="14"/>
                    </a:lnTo>
                    <a:lnTo>
                      <a:pt x="7" y="10"/>
                    </a:lnTo>
                    <a:lnTo>
                      <a:pt x="3" y="10"/>
                    </a:lnTo>
                    <a:lnTo>
                      <a:pt x="0" y="10"/>
                    </a:lnTo>
                    <a:lnTo>
                      <a:pt x="18" y="0"/>
                    </a:lnTo>
                    <a:lnTo>
                      <a:pt x="21" y="0"/>
                    </a:lnTo>
                    <a:lnTo>
                      <a:pt x="21" y="17"/>
                    </a:lnTo>
                    <a:close/>
                  </a:path>
                </a:pathLst>
              </a:custGeom>
              <a:solidFill>
                <a:srgbClr val="000000"/>
              </a:solidFill>
              <a:ln w="0">
                <a:solidFill>
                  <a:srgbClr val="000000"/>
                </a:solidFill>
                <a:round/>
                <a:headEnd/>
                <a:tailEnd/>
              </a:ln>
            </p:spPr>
            <p:txBody>
              <a:bodyPr/>
              <a:lstStyle/>
              <a:p>
                <a:endParaRPr lang="en-CA"/>
              </a:p>
            </p:txBody>
          </p:sp>
          <p:sp>
            <p:nvSpPr>
              <p:cNvPr id="22633" name="Freeform 234"/>
              <p:cNvSpPr>
                <a:spLocks noEditPoints="1"/>
              </p:cNvSpPr>
              <p:nvPr/>
            </p:nvSpPr>
            <p:spPr bwMode="auto">
              <a:xfrm>
                <a:off x="3799" y="1432"/>
                <a:ext cx="60" cy="74"/>
              </a:xfrm>
              <a:custGeom>
                <a:avLst/>
                <a:gdLst>
                  <a:gd name="T0" fmla="*/ 14 w 60"/>
                  <a:gd name="T1" fmla="*/ 28 h 74"/>
                  <a:gd name="T2" fmla="*/ 14 w 60"/>
                  <a:gd name="T3" fmla="*/ 42 h 74"/>
                  <a:gd name="T4" fmla="*/ 21 w 60"/>
                  <a:gd name="T5" fmla="*/ 53 h 74"/>
                  <a:gd name="T6" fmla="*/ 28 w 60"/>
                  <a:gd name="T7" fmla="*/ 60 h 74"/>
                  <a:gd name="T8" fmla="*/ 39 w 60"/>
                  <a:gd name="T9" fmla="*/ 60 h 74"/>
                  <a:gd name="T10" fmla="*/ 42 w 60"/>
                  <a:gd name="T11" fmla="*/ 60 h 74"/>
                  <a:gd name="T12" fmla="*/ 49 w 60"/>
                  <a:gd name="T13" fmla="*/ 56 h 74"/>
                  <a:gd name="T14" fmla="*/ 53 w 60"/>
                  <a:gd name="T15" fmla="*/ 53 h 74"/>
                  <a:gd name="T16" fmla="*/ 56 w 60"/>
                  <a:gd name="T17" fmla="*/ 46 h 74"/>
                  <a:gd name="T18" fmla="*/ 60 w 60"/>
                  <a:gd name="T19" fmla="*/ 46 h 74"/>
                  <a:gd name="T20" fmla="*/ 56 w 60"/>
                  <a:gd name="T21" fmla="*/ 56 h 74"/>
                  <a:gd name="T22" fmla="*/ 49 w 60"/>
                  <a:gd name="T23" fmla="*/ 67 h 74"/>
                  <a:gd name="T24" fmla="*/ 42 w 60"/>
                  <a:gd name="T25" fmla="*/ 70 h 74"/>
                  <a:gd name="T26" fmla="*/ 31 w 60"/>
                  <a:gd name="T27" fmla="*/ 74 h 74"/>
                  <a:gd name="T28" fmla="*/ 21 w 60"/>
                  <a:gd name="T29" fmla="*/ 70 h 74"/>
                  <a:gd name="T30" fmla="*/ 10 w 60"/>
                  <a:gd name="T31" fmla="*/ 63 h 74"/>
                  <a:gd name="T32" fmla="*/ 7 w 60"/>
                  <a:gd name="T33" fmla="*/ 56 h 74"/>
                  <a:gd name="T34" fmla="*/ 3 w 60"/>
                  <a:gd name="T35" fmla="*/ 49 h 74"/>
                  <a:gd name="T36" fmla="*/ 0 w 60"/>
                  <a:gd name="T37" fmla="*/ 39 h 74"/>
                  <a:gd name="T38" fmla="*/ 3 w 60"/>
                  <a:gd name="T39" fmla="*/ 28 h 74"/>
                  <a:gd name="T40" fmla="*/ 7 w 60"/>
                  <a:gd name="T41" fmla="*/ 17 h 74"/>
                  <a:gd name="T42" fmla="*/ 10 w 60"/>
                  <a:gd name="T43" fmla="*/ 10 h 74"/>
                  <a:gd name="T44" fmla="*/ 17 w 60"/>
                  <a:gd name="T45" fmla="*/ 7 h 74"/>
                  <a:gd name="T46" fmla="*/ 24 w 60"/>
                  <a:gd name="T47" fmla="*/ 3 h 74"/>
                  <a:gd name="T48" fmla="*/ 31 w 60"/>
                  <a:gd name="T49" fmla="*/ 0 h 74"/>
                  <a:gd name="T50" fmla="*/ 42 w 60"/>
                  <a:gd name="T51" fmla="*/ 3 h 74"/>
                  <a:gd name="T52" fmla="*/ 53 w 60"/>
                  <a:gd name="T53" fmla="*/ 10 h 74"/>
                  <a:gd name="T54" fmla="*/ 56 w 60"/>
                  <a:gd name="T55" fmla="*/ 17 h 74"/>
                  <a:gd name="T56" fmla="*/ 60 w 60"/>
                  <a:gd name="T57" fmla="*/ 28 h 74"/>
                  <a:gd name="T58" fmla="*/ 14 w 60"/>
                  <a:gd name="T59" fmla="*/ 28 h 74"/>
                  <a:gd name="T60" fmla="*/ 14 w 60"/>
                  <a:gd name="T61" fmla="*/ 25 h 74"/>
                  <a:gd name="T62" fmla="*/ 42 w 60"/>
                  <a:gd name="T63" fmla="*/ 25 h 74"/>
                  <a:gd name="T64" fmla="*/ 42 w 60"/>
                  <a:gd name="T65" fmla="*/ 17 h 74"/>
                  <a:gd name="T66" fmla="*/ 42 w 60"/>
                  <a:gd name="T67" fmla="*/ 14 h 74"/>
                  <a:gd name="T68" fmla="*/ 39 w 60"/>
                  <a:gd name="T69" fmla="*/ 10 h 74"/>
                  <a:gd name="T70" fmla="*/ 35 w 60"/>
                  <a:gd name="T71" fmla="*/ 10 h 74"/>
                  <a:gd name="T72" fmla="*/ 31 w 60"/>
                  <a:gd name="T73" fmla="*/ 7 h 74"/>
                  <a:gd name="T74" fmla="*/ 28 w 60"/>
                  <a:gd name="T75" fmla="*/ 7 h 74"/>
                  <a:gd name="T76" fmla="*/ 24 w 60"/>
                  <a:gd name="T77" fmla="*/ 7 h 74"/>
                  <a:gd name="T78" fmla="*/ 17 w 60"/>
                  <a:gd name="T79" fmla="*/ 10 h 74"/>
                  <a:gd name="T80" fmla="*/ 14 w 60"/>
                  <a:gd name="T81" fmla="*/ 17 h 74"/>
                  <a:gd name="T82" fmla="*/ 14 w 60"/>
                  <a:gd name="T83" fmla="*/ 25 h 7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0"/>
                  <a:gd name="T127" fmla="*/ 0 h 74"/>
                  <a:gd name="T128" fmla="*/ 60 w 60"/>
                  <a:gd name="T129" fmla="*/ 74 h 7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0" h="74">
                    <a:moveTo>
                      <a:pt x="14" y="28"/>
                    </a:moveTo>
                    <a:lnTo>
                      <a:pt x="14" y="42"/>
                    </a:lnTo>
                    <a:lnTo>
                      <a:pt x="21" y="53"/>
                    </a:lnTo>
                    <a:lnTo>
                      <a:pt x="28" y="60"/>
                    </a:lnTo>
                    <a:lnTo>
                      <a:pt x="39" y="60"/>
                    </a:lnTo>
                    <a:lnTo>
                      <a:pt x="42" y="60"/>
                    </a:lnTo>
                    <a:lnTo>
                      <a:pt x="49" y="56"/>
                    </a:lnTo>
                    <a:lnTo>
                      <a:pt x="53" y="53"/>
                    </a:lnTo>
                    <a:lnTo>
                      <a:pt x="56" y="46"/>
                    </a:lnTo>
                    <a:lnTo>
                      <a:pt x="60" y="46"/>
                    </a:lnTo>
                    <a:lnTo>
                      <a:pt x="56" y="56"/>
                    </a:lnTo>
                    <a:lnTo>
                      <a:pt x="49" y="67"/>
                    </a:lnTo>
                    <a:lnTo>
                      <a:pt x="42" y="70"/>
                    </a:lnTo>
                    <a:lnTo>
                      <a:pt x="31" y="74"/>
                    </a:lnTo>
                    <a:lnTo>
                      <a:pt x="21" y="70"/>
                    </a:lnTo>
                    <a:lnTo>
                      <a:pt x="10" y="63"/>
                    </a:lnTo>
                    <a:lnTo>
                      <a:pt x="7" y="56"/>
                    </a:lnTo>
                    <a:lnTo>
                      <a:pt x="3" y="49"/>
                    </a:lnTo>
                    <a:lnTo>
                      <a:pt x="0" y="39"/>
                    </a:lnTo>
                    <a:lnTo>
                      <a:pt x="3" y="28"/>
                    </a:lnTo>
                    <a:lnTo>
                      <a:pt x="7" y="17"/>
                    </a:lnTo>
                    <a:lnTo>
                      <a:pt x="10" y="10"/>
                    </a:lnTo>
                    <a:lnTo>
                      <a:pt x="17" y="7"/>
                    </a:lnTo>
                    <a:lnTo>
                      <a:pt x="24" y="3"/>
                    </a:lnTo>
                    <a:lnTo>
                      <a:pt x="31" y="0"/>
                    </a:lnTo>
                    <a:lnTo>
                      <a:pt x="42" y="3"/>
                    </a:lnTo>
                    <a:lnTo>
                      <a:pt x="53" y="10"/>
                    </a:lnTo>
                    <a:lnTo>
                      <a:pt x="56" y="17"/>
                    </a:lnTo>
                    <a:lnTo>
                      <a:pt x="60" y="28"/>
                    </a:lnTo>
                    <a:lnTo>
                      <a:pt x="14" y="28"/>
                    </a:lnTo>
                    <a:close/>
                    <a:moveTo>
                      <a:pt x="14" y="25"/>
                    </a:moveTo>
                    <a:lnTo>
                      <a:pt x="42" y="25"/>
                    </a:lnTo>
                    <a:lnTo>
                      <a:pt x="42" y="17"/>
                    </a:lnTo>
                    <a:lnTo>
                      <a:pt x="42" y="14"/>
                    </a:lnTo>
                    <a:lnTo>
                      <a:pt x="39" y="10"/>
                    </a:lnTo>
                    <a:lnTo>
                      <a:pt x="35" y="10"/>
                    </a:lnTo>
                    <a:lnTo>
                      <a:pt x="31" y="7"/>
                    </a:lnTo>
                    <a:lnTo>
                      <a:pt x="28" y="7"/>
                    </a:lnTo>
                    <a:lnTo>
                      <a:pt x="24" y="7"/>
                    </a:lnTo>
                    <a:lnTo>
                      <a:pt x="17" y="10"/>
                    </a:lnTo>
                    <a:lnTo>
                      <a:pt x="14" y="17"/>
                    </a:lnTo>
                    <a:lnTo>
                      <a:pt x="14" y="25"/>
                    </a:lnTo>
                    <a:close/>
                  </a:path>
                </a:pathLst>
              </a:custGeom>
              <a:solidFill>
                <a:srgbClr val="000000"/>
              </a:solidFill>
              <a:ln w="0">
                <a:solidFill>
                  <a:srgbClr val="000000"/>
                </a:solidFill>
                <a:round/>
                <a:headEnd/>
                <a:tailEnd/>
              </a:ln>
            </p:spPr>
            <p:txBody>
              <a:bodyPr/>
              <a:lstStyle/>
              <a:p>
                <a:endParaRPr lang="en-CA"/>
              </a:p>
            </p:txBody>
          </p:sp>
          <p:sp>
            <p:nvSpPr>
              <p:cNvPr id="22634" name="Freeform 235"/>
              <p:cNvSpPr>
                <a:spLocks/>
              </p:cNvSpPr>
              <p:nvPr/>
            </p:nvSpPr>
            <p:spPr bwMode="auto">
              <a:xfrm>
                <a:off x="3873" y="1432"/>
                <a:ext cx="46" cy="74"/>
              </a:xfrm>
              <a:custGeom>
                <a:avLst/>
                <a:gdLst>
                  <a:gd name="T0" fmla="*/ 42 w 46"/>
                  <a:gd name="T1" fmla="*/ 0 h 74"/>
                  <a:gd name="T2" fmla="*/ 42 w 46"/>
                  <a:gd name="T3" fmla="*/ 25 h 74"/>
                  <a:gd name="T4" fmla="*/ 39 w 46"/>
                  <a:gd name="T5" fmla="*/ 25 h 74"/>
                  <a:gd name="T6" fmla="*/ 35 w 46"/>
                  <a:gd name="T7" fmla="*/ 17 h 74"/>
                  <a:gd name="T8" fmla="*/ 32 w 46"/>
                  <a:gd name="T9" fmla="*/ 10 h 74"/>
                  <a:gd name="T10" fmla="*/ 28 w 46"/>
                  <a:gd name="T11" fmla="*/ 7 h 74"/>
                  <a:gd name="T12" fmla="*/ 21 w 46"/>
                  <a:gd name="T13" fmla="*/ 7 h 74"/>
                  <a:gd name="T14" fmla="*/ 18 w 46"/>
                  <a:gd name="T15" fmla="*/ 7 h 74"/>
                  <a:gd name="T16" fmla="*/ 14 w 46"/>
                  <a:gd name="T17" fmla="*/ 10 h 74"/>
                  <a:gd name="T18" fmla="*/ 10 w 46"/>
                  <a:gd name="T19" fmla="*/ 10 h 74"/>
                  <a:gd name="T20" fmla="*/ 10 w 46"/>
                  <a:gd name="T21" fmla="*/ 14 h 74"/>
                  <a:gd name="T22" fmla="*/ 10 w 46"/>
                  <a:gd name="T23" fmla="*/ 17 h 74"/>
                  <a:gd name="T24" fmla="*/ 10 w 46"/>
                  <a:gd name="T25" fmla="*/ 21 h 74"/>
                  <a:gd name="T26" fmla="*/ 14 w 46"/>
                  <a:gd name="T27" fmla="*/ 25 h 74"/>
                  <a:gd name="T28" fmla="*/ 21 w 46"/>
                  <a:gd name="T29" fmla="*/ 28 h 74"/>
                  <a:gd name="T30" fmla="*/ 32 w 46"/>
                  <a:gd name="T31" fmla="*/ 35 h 74"/>
                  <a:gd name="T32" fmla="*/ 39 w 46"/>
                  <a:gd name="T33" fmla="*/ 39 h 74"/>
                  <a:gd name="T34" fmla="*/ 46 w 46"/>
                  <a:gd name="T35" fmla="*/ 46 h 74"/>
                  <a:gd name="T36" fmla="*/ 46 w 46"/>
                  <a:gd name="T37" fmla="*/ 53 h 74"/>
                  <a:gd name="T38" fmla="*/ 46 w 46"/>
                  <a:gd name="T39" fmla="*/ 63 h 74"/>
                  <a:gd name="T40" fmla="*/ 39 w 46"/>
                  <a:gd name="T41" fmla="*/ 67 h 74"/>
                  <a:gd name="T42" fmla="*/ 32 w 46"/>
                  <a:gd name="T43" fmla="*/ 74 h 74"/>
                  <a:gd name="T44" fmla="*/ 25 w 46"/>
                  <a:gd name="T45" fmla="*/ 74 h 74"/>
                  <a:gd name="T46" fmla="*/ 18 w 46"/>
                  <a:gd name="T47" fmla="*/ 74 h 74"/>
                  <a:gd name="T48" fmla="*/ 7 w 46"/>
                  <a:gd name="T49" fmla="*/ 70 h 74"/>
                  <a:gd name="T50" fmla="*/ 7 w 46"/>
                  <a:gd name="T51" fmla="*/ 70 h 74"/>
                  <a:gd name="T52" fmla="*/ 3 w 46"/>
                  <a:gd name="T53" fmla="*/ 70 h 74"/>
                  <a:gd name="T54" fmla="*/ 3 w 46"/>
                  <a:gd name="T55" fmla="*/ 70 h 74"/>
                  <a:gd name="T56" fmla="*/ 0 w 46"/>
                  <a:gd name="T57" fmla="*/ 74 h 74"/>
                  <a:gd name="T58" fmla="*/ 0 w 46"/>
                  <a:gd name="T59" fmla="*/ 74 h 74"/>
                  <a:gd name="T60" fmla="*/ 0 w 46"/>
                  <a:gd name="T61" fmla="*/ 49 h 74"/>
                  <a:gd name="T62" fmla="*/ 0 w 46"/>
                  <a:gd name="T63" fmla="*/ 49 h 74"/>
                  <a:gd name="T64" fmla="*/ 3 w 46"/>
                  <a:gd name="T65" fmla="*/ 60 h 74"/>
                  <a:gd name="T66" fmla="*/ 10 w 46"/>
                  <a:gd name="T67" fmla="*/ 63 h 74"/>
                  <a:gd name="T68" fmla="*/ 18 w 46"/>
                  <a:gd name="T69" fmla="*/ 67 h 74"/>
                  <a:gd name="T70" fmla="*/ 25 w 46"/>
                  <a:gd name="T71" fmla="*/ 70 h 74"/>
                  <a:gd name="T72" fmla="*/ 28 w 46"/>
                  <a:gd name="T73" fmla="*/ 67 h 74"/>
                  <a:gd name="T74" fmla="*/ 32 w 46"/>
                  <a:gd name="T75" fmla="*/ 67 h 74"/>
                  <a:gd name="T76" fmla="*/ 35 w 46"/>
                  <a:gd name="T77" fmla="*/ 63 h 74"/>
                  <a:gd name="T78" fmla="*/ 35 w 46"/>
                  <a:gd name="T79" fmla="*/ 60 h 74"/>
                  <a:gd name="T80" fmla="*/ 35 w 46"/>
                  <a:gd name="T81" fmla="*/ 53 h 74"/>
                  <a:gd name="T82" fmla="*/ 32 w 46"/>
                  <a:gd name="T83" fmla="*/ 49 h 74"/>
                  <a:gd name="T84" fmla="*/ 28 w 46"/>
                  <a:gd name="T85" fmla="*/ 46 h 74"/>
                  <a:gd name="T86" fmla="*/ 18 w 46"/>
                  <a:gd name="T87" fmla="*/ 42 h 74"/>
                  <a:gd name="T88" fmla="*/ 7 w 46"/>
                  <a:gd name="T89" fmla="*/ 35 h 74"/>
                  <a:gd name="T90" fmla="*/ 3 w 46"/>
                  <a:gd name="T91" fmla="*/ 32 h 74"/>
                  <a:gd name="T92" fmla="*/ 0 w 46"/>
                  <a:gd name="T93" fmla="*/ 28 h 74"/>
                  <a:gd name="T94" fmla="*/ 0 w 46"/>
                  <a:gd name="T95" fmla="*/ 21 h 74"/>
                  <a:gd name="T96" fmla="*/ 0 w 46"/>
                  <a:gd name="T97" fmla="*/ 14 h 74"/>
                  <a:gd name="T98" fmla="*/ 7 w 46"/>
                  <a:gd name="T99" fmla="*/ 7 h 74"/>
                  <a:gd name="T100" fmla="*/ 14 w 46"/>
                  <a:gd name="T101" fmla="*/ 3 h 74"/>
                  <a:gd name="T102" fmla="*/ 21 w 46"/>
                  <a:gd name="T103" fmla="*/ 0 h 74"/>
                  <a:gd name="T104" fmla="*/ 25 w 46"/>
                  <a:gd name="T105" fmla="*/ 3 h 74"/>
                  <a:gd name="T106" fmla="*/ 32 w 46"/>
                  <a:gd name="T107" fmla="*/ 3 h 74"/>
                  <a:gd name="T108" fmla="*/ 35 w 46"/>
                  <a:gd name="T109" fmla="*/ 3 h 74"/>
                  <a:gd name="T110" fmla="*/ 35 w 46"/>
                  <a:gd name="T111" fmla="*/ 3 h 74"/>
                  <a:gd name="T112" fmla="*/ 39 w 46"/>
                  <a:gd name="T113" fmla="*/ 3 h 74"/>
                  <a:gd name="T114" fmla="*/ 39 w 46"/>
                  <a:gd name="T115" fmla="*/ 3 h 74"/>
                  <a:gd name="T116" fmla="*/ 39 w 46"/>
                  <a:gd name="T117" fmla="*/ 3 h 74"/>
                  <a:gd name="T118" fmla="*/ 39 w 46"/>
                  <a:gd name="T119" fmla="*/ 0 h 74"/>
                  <a:gd name="T120" fmla="*/ 42 w 46"/>
                  <a:gd name="T121" fmla="*/ 0 h 74"/>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6"/>
                  <a:gd name="T184" fmla="*/ 0 h 74"/>
                  <a:gd name="T185" fmla="*/ 46 w 46"/>
                  <a:gd name="T186" fmla="*/ 74 h 74"/>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6" h="74">
                    <a:moveTo>
                      <a:pt x="42" y="0"/>
                    </a:moveTo>
                    <a:lnTo>
                      <a:pt x="42" y="25"/>
                    </a:lnTo>
                    <a:lnTo>
                      <a:pt x="39" y="25"/>
                    </a:lnTo>
                    <a:lnTo>
                      <a:pt x="35" y="17"/>
                    </a:lnTo>
                    <a:lnTo>
                      <a:pt x="32" y="10"/>
                    </a:lnTo>
                    <a:lnTo>
                      <a:pt x="28" y="7"/>
                    </a:lnTo>
                    <a:lnTo>
                      <a:pt x="21" y="7"/>
                    </a:lnTo>
                    <a:lnTo>
                      <a:pt x="18" y="7"/>
                    </a:lnTo>
                    <a:lnTo>
                      <a:pt x="14" y="10"/>
                    </a:lnTo>
                    <a:lnTo>
                      <a:pt x="10" y="10"/>
                    </a:lnTo>
                    <a:lnTo>
                      <a:pt x="10" y="14"/>
                    </a:lnTo>
                    <a:lnTo>
                      <a:pt x="10" y="17"/>
                    </a:lnTo>
                    <a:lnTo>
                      <a:pt x="10" y="21"/>
                    </a:lnTo>
                    <a:lnTo>
                      <a:pt x="14" y="25"/>
                    </a:lnTo>
                    <a:lnTo>
                      <a:pt x="21" y="28"/>
                    </a:lnTo>
                    <a:lnTo>
                      <a:pt x="32" y="35"/>
                    </a:lnTo>
                    <a:lnTo>
                      <a:pt x="39" y="39"/>
                    </a:lnTo>
                    <a:lnTo>
                      <a:pt x="46" y="46"/>
                    </a:lnTo>
                    <a:lnTo>
                      <a:pt x="46" y="53"/>
                    </a:lnTo>
                    <a:lnTo>
                      <a:pt x="46" y="63"/>
                    </a:lnTo>
                    <a:lnTo>
                      <a:pt x="39" y="67"/>
                    </a:lnTo>
                    <a:lnTo>
                      <a:pt x="32" y="74"/>
                    </a:lnTo>
                    <a:lnTo>
                      <a:pt x="25" y="74"/>
                    </a:lnTo>
                    <a:lnTo>
                      <a:pt x="18" y="74"/>
                    </a:lnTo>
                    <a:lnTo>
                      <a:pt x="7" y="70"/>
                    </a:lnTo>
                    <a:lnTo>
                      <a:pt x="3" y="70"/>
                    </a:lnTo>
                    <a:lnTo>
                      <a:pt x="0" y="74"/>
                    </a:lnTo>
                    <a:lnTo>
                      <a:pt x="0" y="49"/>
                    </a:lnTo>
                    <a:lnTo>
                      <a:pt x="3" y="60"/>
                    </a:lnTo>
                    <a:lnTo>
                      <a:pt x="10" y="63"/>
                    </a:lnTo>
                    <a:lnTo>
                      <a:pt x="18" y="67"/>
                    </a:lnTo>
                    <a:lnTo>
                      <a:pt x="25" y="70"/>
                    </a:lnTo>
                    <a:lnTo>
                      <a:pt x="28" y="67"/>
                    </a:lnTo>
                    <a:lnTo>
                      <a:pt x="32" y="67"/>
                    </a:lnTo>
                    <a:lnTo>
                      <a:pt x="35" y="63"/>
                    </a:lnTo>
                    <a:lnTo>
                      <a:pt x="35" y="60"/>
                    </a:lnTo>
                    <a:lnTo>
                      <a:pt x="35" y="53"/>
                    </a:lnTo>
                    <a:lnTo>
                      <a:pt x="32" y="49"/>
                    </a:lnTo>
                    <a:lnTo>
                      <a:pt x="28" y="46"/>
                    </a:lnTo>
                    <a:lnTo>
                      <a:pt x="18" y="42"/>
                    </a:lnTo>
                    <a:lnTo>
                      <a:pt x="7" y="35"/>
                    </a:lnTo>
                    <a:lnTo>
                      <a:pt x="3" y="32"/>
                    </a:lnTo>
                    <a:lnTo>
                      <a:pt x="0" y="28"/>
                    </a:lnTo>
                    <a:lnTo>
                      <a:pt x="0" y="21"/>
                    </a:lnTo>
                    <a:lnTo>
                      <a:pt x="0" y="14"/>
                    </a:lnTo>
                    <a:lnTo>
                      <a:pt x="7" y="7"/>
                    </a:lnTo>
                    <a:lnTo>
                      <a:pt x="14" y="3"/>
                    </a:lnTo>
                    <a:lnTo>
                      <a:pt x="21" y="0"/>
                    </a:lnTo>
                    <a:lnTo>
                      <a:pt x="25" y="3"/>
                    </a:lnTo>
                    <a:lnTo>
                      <a:pt x="32" y="3"/>
                    </a:lnTo>
                    <a:lnTo>
                      <a:pt x="35" y="3"/>
                    </a:lnTo>
                    <a:lnTo>
                      <a:pt x="39" y="3"/>
                    </a:lnTo>
                    <a:lnTo>
                      <a:pt x="39" y="0"/>
                    </a:lnTo>
                    <a:lnTo>
                      <a:pt x="42" y="0"/>
                    </a:lnTo>
                    <a:close/>
                  </a:path>
                </a:pathLst>
              </a:custGeom>
              <a:solidFill>
                <a:srgbClr val="000000"/>
              </a:solidFill>
              <a:ln w="0">
                <a:solidFill>
                  <a:srgbClr val="000000"/>
                </a:solidFill>
                <a:round/>
                <a:headEnd/>
                <a:tailEnd/>
              </a:ln>
            </p:spPr>
            <p:txBody>
              <a:bodyPr/>
              <a:lstStyle/>
              <a:p>
                <a:endParaRPr lang="en-CA"/>
              </a:p>
            </p:txBody>
          </p:sp>
          <p:sp>
            <p:nvSpPr>
              <p:cNvPr id="22635" name="Freeform 236"/>
              <p:cNvSpPr>
                <a:spLocks noEditPoints="1"/>
              </p:cNvSpPr>
              <p:nvPr/>
            </p:nvSpPr>
            <p:spPr bwMode="auto">
              <a:xfrm>
                <a:off x="3929" y="1432"/>
                <a:ext cx="57" cy="74"/>
              </a:xfrm>
              <a:custGeom>
                <a:avLst/>
                <a:gdLst>
                  <a:gd name="T0" fmla="*/ 11 w 57"/>
                  <a:gd name="T1" fmla="*/ 28 h 74"/>
                  <a:gd name="T2" fmla="*/ 15 w 57"/>
                  <a:gd name="T3" fmla="*/ 42 h 74"/>
                  <a:gd name="T4" fmla="*/ 18 w 57"/>
                  <a:gd name="T5" fmla="*/ 53 h 74"/>
                  <a:gd name="T6" fmla="*/ 29 w 57"/>
                  <a:gd name="T7" fmla="*/ 60 h 74"/>
                  <a:gd name="T8" fmla="*/ 36 w 57"/>
                  <a:gd name="T9" fmla="*/ 60 h 74"/>
                  <a:gd name="T10" fmla="*/ 43 w 57"/>
                  <a:gd name="T11" fmla="*/ 60 h 74"/>
                  <a:gd name="T12" fmla="*/ 50 w 57"/>
                  <a:gd name="T13" fmla="*/ 56 h 74"/>
                  <a:gd name="T14" fmla="*/ 53 w 57"/>
                  <a:gd name="T15" fmla="*/ 53 h 74"/>
                  <a:gd name="T16" fmla="*/ 57 w 57"/>
                  <a:gd name="T17" fmla="*/ 46 h 74"/>
                  <a:gd name="T18" fmla="*/ 57 w 57"/>
                  <a:gd name="T19" fmla="*/ 46 h 74"/>
                  <a:gd name="T20" fmla="*/ 53 w 57"/>
                  <a:gd name="T21" fmla="*/ 56 h 74"/>
                  <a:gd name="T22" fmla="*/ 50 w 57"/>
                  <a:gd name="T23" fmla="*/ 67 h 74"/>
                  <a:gd name="T24" fmla="*/ 39 w 57"/>
                  <a:gd name="T25" fmla="*/ 70 h 74"/>
                  <a:gd name="T26" fmla="*/ 29 w 57"/>
                  <a:gd name="T27" fmla="*/ 74 h 74"/>
                  <a:gd name="T28" fmla="*/ 18 w 57"/>
                  <a:gd name="T29" fmla="*/ 70 h 74"/>
                  <a:gd name="T30" fmla="*/ 8 w 57"/>
                  <a:gd name="T31" fmla="*/ 63 h 74"/>
                  <a:gd name="T32" fmla="*/ 4 w 57"/>
                  <a:gd name="T33" fmla="*/ 56 h 74"/>
                  <a:gd name="T34" fmla="*/ 0 w 57"/>
                  <a:gd name="T35" fmla="*/ 49 h 74"/>
                  <a:gd name="T36" fmla="*/ 0 w 57"/>
                  <a:gd name="T37" fmla="*/ 39 h 74"/>
                  <a:gd name="T38" fmla="*/ 0 w 57"/>
                  <a:gd name="T39" fmla="*/ 28 h 74"/>
                  <a:gd name="T40" fmla="*/ 4 w 57"/>
                  <a:gd name="T41" fmla="*/ 17 h 74"/>
                  <a:gd name="T42" fmla="*/ 8 w 57"/>
                  <a:gd name="T43" fmla="*/ 10 h 74"/>
                  <a:gd name="T44" fmla="*/ 15 w 57"/>
                  <a:gd name="T45" fmla="*/ 7 h 74"/>
                  <a:gd name="T46" fmla="*/ 22 w 57"/>
                  <a:gd name="T47" fmla="*/ 3 h 74"/>
                  <a:gd name="T48" fmla="*/ 32 w 57"/>
                  <a:gd name="T49" fmla="*/ 0 h 74"/>
                  <a:gd name="T50" fmla="*/ 43 w 57"/>
                  <a:gd name="T51" fmla="*/ 3 h 74"/>
                  <a:gd name="T52" fmla="*/ 50 w 57"/>
                  <a:gd name="T53" fmla="*/ 10 h 74"/>
                  <a:gd name="T54" fmla="*/ 57 w 57"/>
                  <a:gd name="T55" fmla="*/ 17 h 74"/>
                  <a:gd name="T56" fmla="*/ 57 w 57"/>
                  <a:gd name="T57" fmla="*/ 28 h 74"/>
                  <a:gd name="T58" fmla="*/ 11 w 57"/>
                  <a:gd name="T59" fmla="*/ 28 h 74"/>
                  <a:gd name="T60" fmla="*/ 11 w 57"/>
                  <a:gd name="T61" fmla="*/ 25 h 74"/>
                  <a:gd name="T62" fmla="*/ 43 w 57"/>
                  <a:gd name="T63" fmla="*/ 25 h 74"/>
                  <a:gd name="T64" fmla="*/ 43 w 57"/>
                  <a:gd name="T65" fmla="*/ 17 h 74"/>
                  <a:gd name="T66" fmla="*/ 39 w 57"/>
                  <a:gd name="T67" fmla="*/ 14 h 74"/>
                  <a:gd name="T68" fmla="*/ 39 w 57"/>
                  <a:gd name="T69" fmla="*/ 10 h 74"/>
                  <a:gd name="T70" fmla="*/ 36 w 57"/>
                  <a:gd name="T71" fmla="*/ 10 h 74"/>
                  <a:gd name="T72" fmla="*/ 32 w 57"/>
                  <a:gd name="T73" fmla="*/ 7 h 74"/>
                  <a:gd name="T74" fmla="*/ 29 w 57"/>
                  <a:gd name="T75" fmla="*/ 7 h 74"/>
                  <a:gd name="T76" fmla="*/ 22 w 57"/>
                  <a:gd name="T77" fmla="*/ 7 h 74"/>
                  <a:gd name="T78" fmla="*/ 18 w 57"/>
                  <a:gd name="T79" fmla="*/ 10 h 74"/>
                  <a:gd name="T80" fmla="*/ 15 w 57"/>
                  <a:gd name="T81" fmla="*/ 17 h 74"/>
                  <a:gd name="T82" fmla="*/ 11 w 57"/>
                  <a:gd name="T83" fmla="*/ 25 h 7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57"/>
                  <a:gd name="T127" fmla="*/ 0 h 74"/>
                  <a:gd name="T128" fmla="*/ 57 w 57"/>
                  <a:gd name="T129" fmla="*/ 74 h 7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57" h="74">
                    <a:moveTo>
                      <a:pt x="11" y="28"/>
                    </a:moveTo>
                    <a:lnTo>
                      <a:pt x="15" y="42"/>
                    </a:lnTo>
                    <a:lnTo>
                      <a:pt x="18" y="53"/>
                    </a:lnTo>
                    <a:lnTo>
                      <a:pt x="29" y="60"/>
                    </a:lnTo>
                    <a:lnTo>
                      <a:pt x="36" y="60"/>
                    </a:lnTo>
                    <a:lnTo>
                      <a:pt x="43" y="60"/>
                    </a:lnTo>
                    <a:lnTo>
                      <a:pt x="50" y="56"/>
                    </a:lnTo>
                    <a:lnTo>
                      <a:pt x="53" y="53"/>
                    </a:lnTo>
                    <a:lnTo>
                      <a:pt x="57" y="46"/>
                    </a:lnTo>
                    <a:lnTo>
                      <a:pt x="53" y="56"/>
                    </a:lnTo>
                    <a:lnTo>
                      <a:pt x="50" y="67"/>
                    </a:lnTo>
                    <a:lnTo>
                      <a:pt x="39" y="70"/>
                    </a:lnTo>
                    <a:lnTo>
                      <a:pt x="29" y="74"/>
                    </a:lnTo>
                    <a:lnTo>
                      <a:pt x="18" y="70"/>
                    </a:lnTo>
                    <a:lnTo>
                      <a:pt x="8" y="63"/>
                    </a:lnTo>
                    <a:lnTo>
                      <a:pt x="4" y="56"/>
                    </a:lnTo>
                    <a:lnTo>
                      <a:pt x="0" y="49"/>
                    </a:lnTo>
                    <a:lnTo>
                      <a:pt x="0" y="39"/>
                    </a:lnTo>
                    <a:lnTo>
                      <a:pt x="0" y="28"/>
                    </a:lnTo>
                    <a:lnTo>
                      <a:pt x="4" y="17"/>
                    </a:lnTo>
                    <a:lnTo>
                      <a:pt x="8" y="10"/>
                    </a:lnTo>
                    <a:lnTo>
                      <a:pt x="15" y="7"/>
                    </a:lnTo>
                    <a:lnTo>
                      <a:pt x="22" y="3"/>
                    </a:lnTo>
                    <a:lnTo>
                      <a:pt x="32" y="0"/>
                    </a:lnTo>
                    <a:lnTo>
                      <a:pt x="43" y="3"/>
                    </a:lnTo>
                    <a:lnTo>
                      <a:pt x="50" y="10"/>
                    </a:lnTo>
                    <a:lnTo>
                      <a:pt x="57" y="17"/>
                    </a:lnTo>
                    <a:lnTo>
                      <a:pt x="57" y="28"/>
                    </a:lnTo>
                    <a:lnTo>
                      <a:pt x="11" y="28"/>
                    </a:lnTo>
                    <a:close/>
                    <a:moveTo>
                      <a:pt x="11" y="25"/>
                    </a:moveTo>
                    <a:lnTo>
                      <a:pt x="43" y="25"/>
                    </a:lnTo>
                    <a:lnTo>
                      <a:pt x="43" y="17"/>
                    </a:lnTo>
                    <a:lnTo>
                      <a:pt x="39" y="14"/>
                    </a:lnTo>
                    <a:lnTo>
                      <a:pt x="39" y="10"/>
                    </a:lnTo>
                    <a:lnTo>
                      <a:pt x="36" y="10"/>
                    </a:lnTo>
                    <a:lnTo>
                      <a:pt x="32" y="7"/>
                    </a:lnTo>
                    <a:lnTo>
                      <a:pt x="29" y="7"/>
                    </a:lnTo>
                    <a:lnTo>
                      <a:pt x="22" y="7"/>
                    </a:lnTo>
                    <a:lnTo>
                      <a:pt x="18" y="10"/>
                    </a:lnTo>
                    <a:lnTo>
                      <a:pt x="15" y="17"/>
                    </a:lnTo>
                    <a:lnTo>
                      <a:pt x="11" y="25"/>
                    </a:lnTo>
                    <a:close/>
                  </a:path>
                </a:pathLst>
              </a:custGeom>
              <a:solidFill>
                <a:srgbClr val="000000"/>
              </a:solidFill>
              <a:ln w="0">
                <a:solidFill>
                  <a:srgbClr val="000000"/>
                </a:solidFill>
                <a:round/>
                <a:headEnd/>
                <a:tailEnd/>
              </a:ln>
            </p:spPr>
            <p:txBody>
              <a:bodyPr/>
              <a:lstStyle/>
              <a:p>
                <a:endParaRPr lang="en-CA"/>
              </a:p>
            </p:txBody>
          </p:sp>
          <p:sp>
            <p:nvSpPr>
              <p:cNvPr id="22636" name="Rectangle 237"/>
              <p:cNvSpPr>
                <a:spLocks noChangeArrowheads="1"/>
              </p:cNvSpPr>
              <p:nvPr/>
            </p:nvSpPr>
            <p:spPr bwMode="auto">
              <a:xfrm>
                <a:off x="4025" y="1375"/>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637" name="Freeform 238"/>
              <p:cNvSpPr>
                <a:spLocks/>
              </p:cNvSpPr>
              <p:nvPr/>
            </p:nvSpPr>
            <p:spPr bwMode="auto">
              <a:xfrm>
                <a:off x="4287" y="1396"/>
                <a:ext cx="60" cy="110"/>
              </a:xfrm>
              <a:custGeom>
                <a:avLst/>
                <a:gdLst>
                  <a:gd name="T0" fmla="*/ 24 w 60"/>
                  <a:gd name="T1" fmla="*/ 43 h 110"/>
                  <a:gd name="T2" fmla="*/ 24 w 60"/>
                  <a:gd name="T3" fmla="*/ 92 h 110"/>
                  <a:gd name="T4" fmla="*/ 24 w 60"/>
                  <a:gd name="T5" fmla="*/ 99 h 110"/>
                  <a:gd name="T6" fmla="*/ 28 w 60"/>
                  <a:gd name="T7" fmla="*/ 103 h 110"/>
                  <a:gd name="T8" fmla="*/ 28 w 60"/>
                  <a:gd name="T9" fmla="*/ 106 h 110"/>
                  <a:gd name="T10" fmla="*/ 35 w 60"/>
                  <a:gd name="T11" fmla="*/ 106 h 110"/>
                  <a:gd name="T12" fmla="*/ 42 w 60"/>
                  <a:gd name="T13" fmla="*/ 106 h 110"/>
                  <a:gd name="T14" fmla="*/ 42 w 60"/>
                  <a:gd name="T15" fmla="*/ 110 h 110"/>
                  <a:gd name="T16" fmla="*/ 0 w 60"/>
                  <a:gd name="T17" fmla="*/ 110 h 110"/>
                  <a:gd name="T18" fmla="*/ 0 w 60"/>
                  <a:gd name="T19" fmla="*/ 106 h 110"/>
                  <a:gd name="T20" fmla="*/ 3 w 60"/>
                  <a:gd name="T21" fmla="*/ 106 h 110"/>
                  <a:gd name="T22" fmla="*/ 3 w 60"/>
                  <a:gd name="T23" fmla="*/ 106 h 110"/>
                  <a:gd name="T24" fmla="*/ 7 w 60"/>
                  <a:gd name="T25" fmla="*/ 106 h 110"/>
                  <a:gd name="T26" fmla="*/ 10 w 60"/>
                  <a:gd name="T27" fmla="*/ 103 h 110"/>
                  <a:gd name="T28" fmla="*/ 10 w 60"/>
                  <a:gd name="T29" fmla="*/ 99 h 110"/>
                  <a:gd name="T30" fmla="*/ 10 w 60"/>
                  <a:gd name="T31" fmla="*/ 96 h 110"/>
                  <a:gd name="T32" fmla="*/ 10 w 60"/>
                  <a:gd name="T33" fmla="*/ 92 h 110"/>
                  <a:gd name="T34" fmla="*/ 10 w 60"/>
                  <a:gd name="T35" fmla="*/ 43 h 110"/>
                  <a:gd name="T36" fmla="*/ 0 w 60"/>
                  <a:gd name="T37" fmla="*/ 43 h 110"/>
                  <a:gd name="T38" fmla="*/ 0 w 60"/>
                  <a:gd name="T39" fmla="*/ 39 h 110"/>
                  <a:gd name="T40" fmla="*/ 10 w 60"/>
                  <a:gd name="T41" fmla="*/ 39 h 110"/>
                  <a:gd name="T42" fmla="*/ 10 w 60"/>
                  <a:gd name="T43" fmla="*/ 36 h 110"/>
                  <a:gd name="T44" fmla="*/ 14 w 60"/>
                  <a:gd name="T45" fmla="*/ 25 h 110"/>
                  <a:gd name="T46" fmla="*/ 14 w 60"/>
                  <a:gd name="T47" fmla="*/ 18 h 110"/>
                  <a:gd name="T48" fmla="*/ 17 w 60"/>
                  <a:gd name="T49" fmla="*/ 11 h 110"/>
                  <a:gd name="T50" fmla="*/ 24 w 60"/>
                  <a:gd name="T51" fmla="*/ 4 h 110"/>
                  <a:gd name="T52" fmla="*/ 31 w 60"/>
                  <a:gd name="T53" fmla="*/ 0 h 110"/>
                  <a:gd name="T54" fmla="*/ 42 w 60"/>
                  <a:gd name="T55" fmla="*/ 0 h 110"/>
                  <a:gd name="T56" fmla="*/ 49 w 60"/>
                  <a:gd name="T57" fmla="*/ 0 h 110"/>
                  <a:gd name="T58" fmla="*/ 56 w 60"/>
                  <a:gd name="T59" fmla="*/ 4 h 110"/>
                  <a:gd name="T60" fmla="*/ 60 w 60"/>
                  <a:gd name="T61" fmla="*/ 11 h 110"/>
                  <a:gd name="T62" fmla="*/ 60 w 60"/>
                  <a:gd name="T63" fmla="*/ 15 h 110"/>
                  <a:gd name="T64" fmla="*/ 60 w 60"/>
                  <a:gd name="T65" fmla="*/ 15 h 110"/>
                  <a:gd name="T66" fmla="*/ 56 w 60"/>
                  <a:gd name="T67" fmla="*/ 18 h 110"/>
                  <a:gd name="T68" fmla="*/ 56 w 60"/>
                  <a:gd name="T69" fmla="*/ 18 h 110"/>
                  <a:gd name="T70" fmla="*/ 53 w 60"/>
                  <a:gd name="T71" fmla="*/ 18 h 110"/>
                  <a:gd name="T72" fmla="*/ 53 w 60"/>
                  <a:gd name="T73" fmla="*/ 18 h 110"/>
                  <a:gd name="T74" fmla="*/ 49 w 60"/>
                  <a:gd name="T75" fmla="*/ 18 h 110"/>
                  <a:gd name="T76" fmla="*/ 49 w 60"/>
                  <a:gd name="T77" fmla="*/ 15 h 110"/>
                  <a:gd name="T78" fmla="*/ 45 w 60"/>
                  <a:gd name="T79" fmla="*/ 11 h 110"/>
                  <a:gd name="T80" fmla="*/ 42 w 60"/>
                  <a:gd name="T81" fmla="*/ 7 h 110"/>
                  <a:gd name="T82" fmla="*/ 38 w 60"/>
                  <a:gd name="T83" fmla="*/ 7 h 110"/>
                  <a:gd name="T84" fmla="*/ 38 w 60"/>
                  <a:gd name="T85" fmla="*/ 4 h 110"/>
                  <a:gd name="T86" fmla="*/ 35 w 60"/>
                  <a:gd name="T87" fmla="*/ 4 h 110"/>
                  <a:gd name="T88" fmla="*/ 31 w 60"/>
                  <a:gd name="T89" fmla="*/ 4 h 110"/>
                  <a:gd name="T90" fmla="*/ 28 w 60"/>
                  <a:gd name="T91" fmla="*/ 7 h 110"/>
                  <a:gd name="T92" fmla="*/ 28 w 60"/>
                  <a:gd name="T93" fmla="*/ 11 h 110"/>
                  <a:gd name="T94" fmla="*/ 24 w 60"/>
                  <a:gd name="T95" fmla="*/ 15 h 110"/>
                  <a:gd name="T96" fmla="*/ 24 w 60"/>
                  <a:gd name="T97" fmla="*/ 22 h 110"/>
                  <a:gd name="T98" fmla="*/ 24 w 60"/>
                  <a:gd name="T99" fmla="*/ 32 h 110"/>
                  <a:gd name="T100" fmla="*/ 24 w 60"/>
                  <a:gd name="T101" fmla="*/ 39 h 110"/>
                  <a:gd name="T102" fmla="*/ 42 w 60"/>
                  <a:gd name="T103" fmla="*/ 39 h 110"/>
                  <a:gd name="T104" fmla="*/ 42 w 60"/>
                  <a:gd name="T105" fmla="*/ 43 h 110"/>
                  <a:gd name="T106" fmla="*/ 24 w 60"/>
                  <a:gd name="T107" fmla="*/ 43 h 11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0"/>
                  <a:gd name="T163" fmla="*/ 0 h 110"/>
                  <a:gd name="T164" fmla="*/ 60 w 60"/>
                  <a:gd name="T165" fmla="*/ 110 h 110"/>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0" h="110">
                    <a:moveTo>
                      <a:pt x="24" y="43"/>
                    </a:moveTo>
                    <a:lnTo>
                      <a:pt x="24" y="92"/>
                    </a:lnTo>
                    <a:lnTo>
                      <a:pt x="24" y="99"/>
                    </a:lnTo>
                    <a:lnTo>
                      <a:pt x="28" y="103"/>
                    </a:lnTo>
                    <a:lnTo>
                      <a:pt x="28" y="106"/>
                    </a:lnTo>
                    <a:lnTo>
                      <a:pt x="35" y="106"/>
                    </a:lnTo>
                    <a:lnTo>
                      <a:pt x="42" y="106"/>
                    </a:lnTo>
                    <a:lnTo>
                      <a:pt x="42" y="110"/>
                    </a:lnTo>
                    <a:lnTo>
                      <a:pt x="0" y="110"/>
                    </a:lnTo>
                    <a:lnTo>
                      <a:pt x="0" y="106"/>
                    </a:lnTo>
                    <a:lnTo>
                      <a:pt x="3" y="106"/>
                    </a:lnTo>
                    <a:lnTo>
                      <a:pt x="7" y="106"/>
                    </a:lnTo>
                    <a:lnTo>
                      <a:pt x="10" y="103"/>
                    </a:lnTo>
                    <a:lnTo>
                      <a:pt x="10" y="99"/>
                    </a:lnTo>
                    <a:lnTo>
                      <a:pt x="10" y="96"/>
                    </a:lnTo>
                    <a:lnTo>
                      <a:pt x="10" y="92"/>
                    </a:lnTo>
                    <a:lnTo>
                      <a:pt x="10" y="43"/>
                    </a:lnTo>
                    <a:lnTo>
                      <a:pt x="0" y="43"/>
                    </a:lnTo>
                    <a:lnTo>
                      <a:pt x="0" y="39"/>
                    </a:lnTo>
                    <a:lnTo>
                      <a:pt x="10" y="39"/>
                    </a:lnTo>
                    <a:lnTo>
                      <a:pt x="10" y="36"/>
                    </a:lnTo>
                    <a:lnTo>
                      <a:pt x="14" y="25"/>
                    </a:lnTo>
                    <a:lnTo>
                      <a:pt x="14" y="18"/>
                    </a:lnTo>
                    <a:lnTo>
                      <a:pt x="17" y="11"/>
                    </a:lnTo>
                    <a:lnTo>
                      <a:pt x="24" y="4"/>
                    </a:lnTo>
                    <a:lnTo>
                      <a:pt x="31" y="0"/>
                    </a:lnTo>
                    <a:lnTo>
                      <a:pt x="42" y="0"/>
                    </a:lnTo>
                    <a:lnTo>
                      <a:pt x="49" y="0"/>
                    </a:lnTo>
                    <a:lnTo>
                      <a:pt x="56" y="4"/>
                    </a:lnTo>
                    <a:lnTo>
                      <a:pt x="60" y="11"/>
                    </a:lnTo>
                    <a:lnTo>
                      <a:pt x="60" y="15"/>
                    </a:lnTo>
                    <a:lnTo>
                      <a:pt x="56" y="18"/>
                    </a:lnTo>
                    <a:lnTo>
                      <a:pt x="53" y="18"/>
                    </a:lnTo>
                    <a:lnTo>
                      <a:pt x="49" y="18"/>
                    </a:lnTo>
                    <a:lnTo>
                      <a:pt x="49" y="15"/>
                    </a:lnTo>
                    <a:lnTo>
                      <a:pt x="45" y="11"/>
                    </a:lnTo>
                    <a:lnTo>
                      <a:pt x="42" y="7"/>
                    </a:lnTo>
                    <a:lnTo>
                      <a:pt x="38" y="7"/>
                    </a:lnTo>
                    <a:lnTo>
                      <a:pt x="38" y="4"/>
                    </a:lnTo>
                    <a:lnTo>
                      <a:pt x="35" y="4"/>
                    </a:lnTo>
                    <a:lnTo>
                      <a:pt x="31" y="4"/>
                    </a:lnTo>
                    <a:lnTo>
                      <a:pt x="28" y="7"/>
                    </a:lnTo>
                    <a:lnTo>
                      <a:pt x="28" y="11"/>
                    </a:lnTo>
                    <a:lnTo>
                      <a:pt x="24" y="15"/>
                    </a:lnTo>
                    <a:lnTo>
                      <a:pt x="24" y="22"/>
                    </a:lnTo>
                    <a:lnTo>
                      <a:pt x="24" y="32"/>
                    </a:lnTo>
                    <a:lnTo>
                      <a:pt x="24" y="39"/>
                    </a:lnTo>
                    <a:lnTo>
                      <a:pt x="42" y="39"/>
                    </a:lnTo>
                    <a:lnTo>
                      <a:pt x="42" y="43"/>
                    </a:lnTo>
                    <a:lnTo>
                      <a:pt x="24" y="43"/>
                    </a:lnTo>
                    <a:close/>
                  </a:path>
                </a:pathLst>
              </a:custGeom>
              <a:solidFill>
                <a:srgbClr val="000000"/>
              </a:solidFill>
              <a:ln w="0">
                <a:solidFill>
                  <a:srgbClr val="000000"/>
                </a:solidFill>
                <a:round/>
                <a:headEnd/>
                <a:tailEnd/>
              </a:ln>
            </p:spPr>
            <p:txBody>
              <a:bodyPr/>
              <a:lstStyle/>
              <a:p>
                <a:endParaRPr lang="en-CA"/>
              </a:p>
            </p:txBody>
          </p:sp>
          <p:sp>
            <p:nvSpPr>
              <p:cNvPr id="22638" name="Freeform 239"/>
              <p:cNvSpPr>
                <a:spLocks noEditPoints="1"/>
              </p:cNvSpPr>
              <p:nvPr/>
            </p:nvSpPr>
            <p:spPr bwMode="auto">
              <a:xfrm>
                <a:off x="4336" y="1432"/>
                <a:ext cx="64" cy="74"/>
              </a:xfrm>
              <a:custGeom>
                <a:avLst/>
                <a:gdLst>
                  <a:gd name="T0" fmla="*/ 32 w 64"/>
                  <a:gd name="T1" fmla="*/ 0 h 74"/>
                  <a:gd name="T2" fmla="*/ 42 w 64"/>
                  <a:gd name="T3" fmla="*/ 3 h 74"/>
                  <a:gd name="T4" fmla="*/ 49 w 64"/>
                  <a:gd name="T5" fmla="*/ 7 h 74"/>
                  <a:gd name="T6" fmla="*/ 57 w 64"/>
                  <a:gd name="T7" fmla="*/ 14 h 74"/>
                  <a:gd name="T8" fmla="*/ 64 w 64"/>
                  <a:gd name="T9" fmla="*/ 25 h 74"/>
                  <a:gd name="T10" fmla="*/ 64 w 64"/>
                  <a:gd name="T11" fmla="*/ 35 h 74"/>
                  <a:gd name="T12" fmla="*/ 64 w 64"/>
                  <a:gd name="T13" fmla="*/ 46 h 74"/>
                  <a:gd name="T14" fmla="*/ 60 w 64"/>
                  <a:gd name="T15" fmla="*/ 56 h 74"/>
                  <a:gd name="T16" fmla="*/ 57 w 64"/>
                  <a:gd name="T17" fmla="*/ 63 h 74"/>
                  <a:gd name="T18" fmla="*/ 49 w 64"/>
                  <a:gd name="T19" fmla="*/ 70 h 74"/>
                  <a:gd name="T20" fmla="*/ 39 w 64"/>
                  <a:gd name="T21" fmla="*/ 74 h 74"/>
                  <a:gd name="T22" fmla="*/ 32 w 64"/>
                  <a:gd name="T23" fmla="*/ 74 h 74"/>
                  <a:gd name="T24" fmla="*/ 21 w 64"/>
                  <a:gd name="T25" fmla="*/ 74 h 74"/>
                  <a:gd name="T26" fmla="*/ 14 w 64"/>
                  <a:gd name="T27" fmla="*/ 67 h 74"/>
                  <a:gd name="T28" fmla="*/ 7 w 64"/>
                  <a:gd name="T29" fmla="*/ 63 h 74"/>
                  <a:gd name="T30" fmla="*/ 0 w 64"/>
                  <a:gd name="T31" fmla="*/ 49 h 74"/>
                  <a:gd name="T32" fmla="*/ 0 w 64"/>
                  <a:gd name="T33" fmla="*/ 39 h 74"/>
                  <a:gd name="T34" fmla="*/ 0 w 64"/>
                  <a:gd name="T35" fmla="*/ 28 h 74"/>
                  <a:gd name="T36" fmla="*/ 4 w 64"/>
                  <a:gd name="T37" fmla="*/ 21 h 74"/>
                  <a:gd name="T38" fmla="*/ 11 w 64"/>
                  <a:gd name="T39" fmla="*/ 10 h 74"/>
                  <a:gd name="T40" fmla="*/ 18 w 64"/>
                  <a:gd name="T41" fmla="*/ 7 h 74"/>
                  <a:gd name="T42" fmla="*/ 25 w 64"/>
                  <a:gd name="T43" fmla="*/ 3 h 74"/>
                  <a:gd name="T44" fmla="*/ 32 w 64"/>
                  <a:gd name="T45" fmla="*/ 0 h 74"/>
                  <a:gd name="T46" fmla="*/ 28 w 64"/>
                  <a:gd name="T47" fmla="*/ 7 h 74"/>
                  <a:gd name="T48" fmla="*/ 25 w 64"/>
                  <a:gd name="T49" fmla="*/ 7 h 74"/>
                  <a:gd name="T50" fmla="*/ 21 w 64"/>
                  <a:gd name="T51" fmla="*/ 10 h 74"/>
                  <a:gd name="T52" fmla="*/ 18 w 64"/>
                  <a:gd name="T53" fmla="*/ 10 h 74"/>
                  <a:gd name="T54" fmla="*/ 14 w 64"/>
                  <a:gd name="T55" fmla="*/ 17 h 74"/>
                  <a:gd name="T56" fmla="*/ 14 w 64"/>
                  <a:gd name="T57" fmla="*/ 25 h 74"/>
                  <a:gd name="T58" fmla="*/ 11 w 64"/>
                  <a:gd name="T59" fmla="*/ 32 h 74"/>
                  <a:gd name="T60" fmla="*/ 14 w 64"/>
                  <a:gd name="T61" fmla="*/ 46 h 74"/>
                  <a:gd name="T62" fmla="*/ 18 w 64"/>
                  <a:gd name="T63" fmla="*/ 60 h 74"/>
                  <a:gd name="T64" fmla="*/ 25 w 64"/>
                  <a:gd name="T65" fmla="*/ 63 h 74"/>
                  <a:gd name="T66" fmla="*/ 28 w 64"/>
                  <a:gd name="T67" fmla="*/ 67 h 74"/>
                  <a:gd name="T68" fmla="*/ 35 w 64"/>
                  <a:gd name="T69" fmla="*/ 70 h 74"/>
                  <a:gd name="T70" fmla="*/ 42 w 64"/>
                  <a:gd name="T71" fmla="*/ 67 h 74"/>
                  <a:gd name="T72" fmla="*/ 46 w 64"/>
                  <a:gd name="T73" fmla="*/ 63 h 74"/>
                  <a:gd name="T74" fmla="*/ 49 w 64"/>
                  <a:gd name="T75" fmla="*/ 56 h 74"/>
                  <a:gd name="T76" fmla="*/ 53 w 64"/>
                  <a:gd name="T77" fmla="*/ 42 h 74"/>
                  <a:gd name="T78" fmla="*/ 53 w 64"/>
                  <a:gd name="T79" fmla="*/ 32 h 74"/>
                  <a:gd name="T80" fmla="*/ 49 w 64"/>
                  <a:gd name="T81" fmla="*/ 21 h 74"/>
                  <a:gd name="T82" fmla="*/ 46 w 64"/>
                  <a:gd name="T83" fmla="*/ 14 h 74"/>
                  <a:gd name="T84" fmla="*/ 39 w 64"/>
                  <a:gd name="T85" fmla="*/ 7 h 74"/>
                  <a:gd name="T86" fmla="*/ 28 w 64"/>
                  <a:gd name="T87" fmla="*/ 7 h 7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4"/>
                  <a:gd name="T133" fmla="*/ 0 h 74"/>
                  <a:gd name="T134" fmla="*/ 64 w 64"/>
                  <a:gd name="T135" fmla="*/ 74 h 7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4" h="74">
                    <a:moveTo>
                      <a:pt x="32" y="0"/>
                    </a:moveTo>
                    <a:lnTo>
                      <a:pt x="42" y="3"/>
                    </a:lnTo>
                    <a:lnTo>
                      <a:pt x="49" y="7"/>
                    </a:lnTo>
                    <a:lnTo>
                      <a:pt x="57" y="14"/>
                    </a:lnTo>
                    <a:lnTo>
                      <a:pt x="64" y="25"/>
                    </a:lnTo>
                    <a:lnTo>
                      <a:pt x="64" y="35"/>
                    </a:lnTo>
                    <a:lnTo>
                      <a:pt x="64" y="46"/>
                    </a:lnTo>
                    <a:lnTo>
                      <a:pt x="60" y="56"/>
                    </a:lnTo>
                    <a:lnTo>
                      <a:pt x="57" y="63"/>
                    </a:lnTo>
                    <a:lnTo>
                      <a:pt x="49" y="70"/>
                    </a:lnTo>
                    <a:lnTo>
                      <a:pt x="39" y="74"/>
                    </a:lnTo>
                    <a:lnTo>
                      <a:pt x="32" y="74"/>
                    </a:lnTo>
                    <a:lnTo>
                      <a:pt x="21" y="74"/>
                    </a:lnTo>
                    <a:lnTo>
                      <a:pt x="14" y="67"/>
                    </a:lnTo>
                    <a:lnTo>
                      <a:pt x="7" y="63"/>
                    </a:lnTo>
                    <a:lnTo>
                      <a:pt x="0" y="49"/>
                    </a:lnTo>
                    <a:lnTo>
                      <a:pt x="0" y="39"/>
                    </a:lnTo>
                    <a:lnTo>
                      <a:pt x="0" y="28"/>
                    </a:lnTo>
                    <a:lnTo>
                      <a:pt x="4" y="21"/>
                    </a:lnTo>
                    <a:lnTo>
                      <a:pt x="11" y="10"/>
                    </a:lnTo>
                    <a:lnTo>
                      <a:pt x="18" y="7"/>
                    </a:lnTo>
                    <a:lnTo>
                      <a:pt x="25" y="3"/>
                    </a:lnTo>
                    <a:lnTo>
                      <a:pt x="32" y="0"/>
                    </a:lnTo>
                    <a:close/>
                    <a:moveTo>
                      <a:pt x="28" y="7"/>
                    </a:moveTo>
                    <a:lnTo>
                      <a:pt x="25" y="7"/>
                    </a:lnTo>
                    <a:lnTo>
                      <a:pt x="21" y="10"/>
                    </a:lnTo>
                    <a:lnTo>
                      <a:pt x="18" y="10"/>
                    </a:lnTo>
                    <a:lnTo>
                      <a:pt x="14" y="17"/>
                    </a:lnTo>
                    <a:lnTo>
                      <a:pt x="14" y="25"/>
                    </a:lnTo>
                    <a:lnTo>
                      <a:pt x="11" y="32"/>
                    </a:lnTo>
                    <a:lnTo>
                      <a:pt x="14" y="46"/>
                    </a:lnTo>
                    <a:lnTo>
                      <a:pt x="18" y="60"/>
                    </a:lnTo>
                    <a:lnTo>
                      <a:pt x="25" y="63"/>
                    </a:lnTo>
                    <a:lnTo>
                      <a:pt x="28" y="67"/>
                    </a:lnTo>
                    <a:lnTo>
                      <a:pt x="35" y="70"/>
                    </a:lnTo>
                    <a:lnTo>
                      <a:pt x="42" y="67"/>
                    </a:lnTo>
                    <a:lnTo>
                      <a:pt x="46" y="63"/>
                    </a:lnTo>
                    <a:lnTo>
                      <a:pt x="49" y="56"/>
                    </a:lnTo>
                    <a:lnTo>
                      <a:pt x="53" y="42"/>
                    </a:lnTo>
                    <a:lnTo>
                      <a:pt x="53" y="32"/>
                    </a:lnTo>
                    <a:lnTo>
                      <a:pt x="49" y="21"/>
                    </a:lnTo>
                    <a:lnTo>
                      <a:pt x="46" y="14"/>
                    </a:lnTo>
                    <a:lnTo>
                      <a:pt x="39" y="7"/>
                    </a:lnTo>
                    <a:lnTo>
                      <a:pt x="28" y="7"/>
                    </a:lnTo>
                    <a:close/>
                  </a:path>
                </a:pathLst>
              </a:custGeom>
              <a:solidFill>
                <a:srgbClr val="000000"/>
              </a:solidFill>
              <a:ln w="0">
                <a:solidFill>
                  <a:srgbClr val="000000"/>
                </a:solidFill>
                <a:round/>
                <a:headEnd/>
                <a:tailEnd/>
              </a:ln>
            </p:spPr>
            <p:txBody>
              <a:bodyPr/>
              <a:lstStyle/>
              <a:p>
                <a:endParaRPr lang="en-CA"/>
              </a:p>
            </p:txBody>
          </p:sp>
          <p:sp>
            <p:nvSpPr>
              <p:cNvPr id="22639" name="Freeform 240"/>
              <p:cNvSpPr>
                <a:spLocks noEditPoints="1"/>
              </p:cNvSpPr>
              <p:nvPr/>
            </p:nvSpPr>
            <p:spPr bwMode="auto">
              <a:xfrm>
                <a:off x="4414" y="1432"/>
                <a:ext cx="63" cy="74"/>
              </a:xfrm>
              <a:custGeom>
                <a:avLst/>
                <a:gdLst>
                  <a:gd name="T0" fmla="*/ 32 w 63"/>
                  <a:gd name="T1" fmla="*/ 0 h 74"/>
                  <a:gd name="T2" fmla="*/ 42 w 63"/>
                  <a:gd name="T3" fmla="*/ 3 h 74"/>
                  <a:gd name="T4" fmla="*/ 49 w 63"/>
                  <a:gd name="T5" fmla="*/ 7 h 74"/>
                  <a:gd name="T6" fmla="*/ 56 w 63"/>
                  <a:gd name="T7" fmla="*/ 14 h 74"/>
                  <a:gd name="T8" fmla="*/ 63 w 63"/>
                  <a:gd name="T9" fmla="*/ 25 h 74"/>
                  <a:gd name="T10" fmla="*/ 63 w 63"/>
                  <a:gd name="T11" fmla="*/ 35 h 74"/>
                  <a:gd name="T12" fmla="*/ 63 w 63"/>
                  <a:gd name="T13" fmla="*/ 46 h 74"/>
                  <a:gd name="T14" fmla="*/ 60 w 63"/>
                  <a:gd name="T15" fmla="*/ 56 h 74"/>
                  <a:gd name="T16" fmla="*/ 56 w 63"/>
                  <a:gd name="T17" fmla="*/ 63 h 74"/>
                  <a:gd name="T18" fmla="*/ 49 w 63"/>
                  <a:gd name="T19" fmla="*/ 70 h 74"/>
                  <a:gd name="T20" fmla="*/ 39 w 63"/>
                  <a:gd name="T21" fmla="*/ 74 h 74"/>
                  <a:gd name="T22" fmla="*/ 32 w 63"/>
                  <a:gd name="T23" fmla="*/ 74 h 74"/>
                  <a:gd name="T24" fmla="*/ 21 w 63"/>
                  <a:gd name="T25" fmla="*/ 74 h 74"/>
                  <a:gd name="T26" fmla="*/ 14 w 63"/>
                  <a:gd name="T27" fmla="*/ 67 h 74"/>
                  <a:gd name="T28" fmla="*/ 7 w 63"/>
                  <a:gd name="T29" fmla="*/ 63 h 74"/>
                  <a:gd name="T30" fmla="*/ 0 w 63"/>
                  <a:gd name="T31" fmla="*/ 49 h 74"/>
                  <a:gd name="T32" fmla="*/ 0 w 63"/>
                  <a:gd name="T33" fmla="*/ 39 h 74"/>
                  <a:gd name="T34" fmla="*/ 0 w 63"/>
                  <a:gd name="T35" fmla="*/ 28 h 74"/>
                  <a:gd name="T36" fmla="*/ 3 w 63"/>
                  <a:gd name="T37" fmla="*/ 21 h 74"/>
                  <a:gd name="T38" fmla="*/ 10 w 63"/>
                  <a:gd name="T39" fmla="*/ 10 h 74"/>
                  <a:gd name="T40" fmla="*/ 14 w 63"/>
                  <a:gd name="T41" fmla="*/ 7 h 74"/>
                  <a:gd name="T42" fmla="*/ 25 w 63"/>
                  <a:gd name="T43" fmla="*/ 3 h 74"/>
                  <a:gd name="T44" fmla="*/ 32 w 63"/>
                  <a:gd name="T45" fmla="*/ 0 h 74"/>
                  <a:gd name="T46" fmla="*/ 28 w 63"/>
                  <a:gd name="T47" fmla="*/ 7 h 74"/>
                  <a:gd name="T48" fmla="*/ 25 w 63"/>
                  <a:gd name="T49" fmla="*/ 7 h 74"/>
                  <a:gd name="T50" fmla="*/ 21 w 63"/>
                  <a:gd name="T51" fmla="*/ 10 h 74"/>
                  <a:gd name="T52" fmla="*/ 17 w 63"/>
                  <a:gd name="T53" fmla="*/ 10 h 74"/>
                  <a:gd name="T54" fmla="*/ 14 w 63"/>
                  <a:gd name="T55" fmla="*/ 17 h 74"/>
                  <a:gd name="T56" fmla="*/ 14 w 63"/>
                  <a:gd name="T57" fmla="*/ 25 h 74"/>
                  <a:gd name="T58" fmla="*/ 10 w 63"/>
                  <a:gd name="T59" fmla="*/ 32 h 74"/>
                  <a:gd name="T60" fmla="*/ 14 w 63"/>
                  <a:gd name="T61" fmla="*/ 46 h 74"/>
                  <a:gd name="T62" fmla="*/ 17 w 63"/>
                  <a:gd name="T63" fmla="*/ 60 h 74"/>
                  <a:gd name="T64" fmla="*/ 21 w 63"/>
                  <a:gd name="T65" fmla="*/ 63 h 74"/>
                  <a:gd name="T66" fmla="*/ 28 w 63"/>
                  <a:gd name="T67" fmla="*/ 67 h 74"/>
                  <a:gd name="T68" fmla="*/ 35 w 63"/>
                  <a:gd name="T69" fmla="*/ 70 h 74"/>
                  <a:gd name="T70" fmla="*/ 42 w 63"/>
                  <a:gd name="T71" fmla="*/ 67 h 74"/>
                  <a:gd name="T72" fmla="*/ 46 w 63"/>
                  <a:gd name="T73" fmla="*/ 63 h 74"/>
                  <a:gd name="T74" fmla="*/ 49 w 63"/>
                  <a:gd name="T75" fmla="*/ 56 h 74"/>
                  <a:gd name="T76" fmla="*/ 53 w 63"/>
                  <a:gd name="T77" fmla="*/ 42 h 74"/>
                  <a:gd name="T78" fmla="*/ 49 w 63"/>
                  <a:gd name="T79" fmla="*/ 32 h 74"/>
                  <a:gd name="T80" fmla="*/ 49 w 63"/>
                  <a:gd name="T81" fmla="*/ 21 h 74"/>
                  <a:gd name="T82" fmla="*/ 42 w 63"/>
                  <a:gd name="T83" fmla="*/ 14 h 74"/>
                  <a:gd name="T84" fmla="*/ 39 w 63"/>
                  <a:gd name="T85" fmla="*/ 7 h 74"/>
                  <a:gd name="T86" fmla="*/ 28 w 63"/>
                  <a:gd name="T87" fmla="*/ 7 h 7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3"/>
                  <a:gd name="T133" fmla="*/ 0 h 74"/>
                  <a:gd name="T134" fmla="*/ 63 w 63"/>
                  <a:gd name="T135" fmla="*/ 74 h 7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3" h="74">
                    <a:moveTo>
                      <a:pt x="32" y="0"/>
                    </a:moveTo>
                    <a:lnTo>
                      <a:pt x="42" y="3"/>
                    </a:lnTo>
                    <a:lnTo>
                      <a:pt x="49" y="7"/>
                    </a:lnTo>
                    <a:lnTo>
                      <a:pt x="56" y="14"/>
                    </a:lnTo>
                    <a:lnTo>
                      <a:pt x="63" y="25"/>
                    </a:lnTo>
                    <a:lnTo>
                      <a:pt x="63" y="35"/>
                    </a:lnTo>
                    <a:lnTo>
                      <a:pt x="63" y="46"/>
                    </a:lnTo>
                    <a:lnTo>
                      <a:pt x="60" y="56"/>
                    </a:lnTo>
                    <a:lnTo>
                      <a:pt x="56" y="63"/>
                    </a:lnTo>
                    <a:lnTo>
                      <a:pt x="49" y="70"/>
                    </a:lnTo>
                    <a:lnTo>
                      <a:pt x="39" y="74"/>
                    </a:lnTo>
                    <a:lnTo>
                      <a:pt x="32" y="74"/>
                    </a:lnTo>
                    <a:lnTo>
                      <a:pt x="21" y="74"/>
                    </a:lnTo>
                    <a:lnTo>
                      <a:pt x="14" y="67"/>
                    </a:lnTo>
                    <a:lnTo>
                      <a:pt x="7" y="63"/>
                    </a:lnTo>
                    <a:lnTo>
                      <a:pt x="0" y="49"/>
                    </a:lnTo>
                    <a:lnTo>
                      <a:pt x="0" y="39"/>
                    </a:lnTo>
                    <a:lnTo>
                      <a:pt x="0" y="28"/>
                    </a:lnTo>
                    <a:lnTo>
                      <a:pt x="3" y="21"/>
                    </a:lnTo>
                    <a:lnTo>
                      <a:pt x="10" y="10"/>
                    </a:lnTo>
                    <a:lnTo>
                      <a:pt x="14" y="7"/>
                    </a:lnTo>
                    <a:lnTo>
                      <a:pt x="25" y="3"/>
                    </a:lnTo>
                    <a:lnTo>
                      <a:pt x="32" y="0"/>
                    </a:lnTo>
                    <a:close/>
                    <a:moveTo>
                      <a:pt x="28" y="7"/>
                    </a:moveTo>
                    <a:lnTo>
                      <a:pt x="25" y="7"/>
                    </a:lnTo>
                    <a:lnTo>
                      <a:pt x="21" y="10"/>
                    </a:lnTo>
                    <a:lnTo>
                      <a:pt x="17" y="10"/>
                    </a:lnTo>
                    <a:lnTo>
                      <a:pt x="14" y="17"/>
                    </a:lnTo>
                    <a:lnTo>
                      <a:pt x="14" y="25"/>
                    </a:lnTo>
                    <a:lnTo>
                      <a:pt x="10" y="32"/>
                    </a:lnTo>
                    <a:lnTo>
                      <a:pt x="14" y="46"/>
                    </a:lnTo>
                    <a:lnTo>
                      <a:pt x="17" y="60"/>
                    </a:lnTo>
                    <a:lnTo>
                      <a:pt x="21" y="63"/>
                    </a:lnTo>
                    <a:lnTo>
                      <a:pt x="28" y="67"/>
                    </a:lnTo>
                    <a:lnTo>
                      <a:pt x="35" y="70"/>
                    </a:lnTo>
                    <a:lnTo>
                      <a:pt x="42" y="67"/>
                    </a:lnTo>
                    <a:lnTo>
                      <a:pt x="46" y="63"/>
                    </a:lnTo>
                    <a:lnTo>
                      <a:pt x="49" y="56"/>
                    </a:lnTo>
                    <a:lnTo>
                      <a:pt x="53" y="42"/>
                    </a:lnTo>
                    <a:lnTo>
                      <a:pt x="49" y="32"/>
                    </a:lnTo>
                    <a:lnTo>
                      <a:pt x="49" y="21"/>
                    </a:lnTo>
                    <a:lnTo>
                      <a:pt x="42" y="14"/>
                    </a:lnTo>
                    <a:lnTo>
                      <a:pt x="39" y="7"/>
                    </a:lnTo>
                    <a:lnTo>
                      <a:pt x="28" y="7"/>
                    </a:lnTo>
                    <a:close/>
                  </a:path>
                </a:pathLst>
              </a:custGeom>
              <a:solidFill>
                <a:srgbClr val="000000"/>
              </a:solidFill>
              <a:ln w="0">
                <a:solidFill>
                  <a:srgbClr val="000000"/>
                </a:solidFill>
                <a:round/>
                <a:headEnd/>
                <a:tailEnd/>
              </a:ln>
            </p:spPr>
            <p:txBody>
              <a:bodyPr/>
              <a:lstStyle/>
              <a:p>
                <a:endParaRPr lang="en-CA"/>
              </a:p>
            </p:txBody>
          </p:sp>
          <p:sp>
            <p:nvSpPr>
              <p:cNvPr id="22640" name="Freeform 241"/>
              <p:cNvSpPr>
                <a:spLocks noEditPoints="1"/>
              </p:cNvSpPr>
              <p:nvPr/>
            </p:nvSpPr>
            <p:spPr bwMode="auto">
              <a:xfrm>
                <a:off x="4492" y="1396"/>
                <a:ext cx="70" cy="110"/>
              </a:xfrm>
              <a:custGeom>
                <a:avLst/>
                <a:gdLst>
                  <a:gd name="T0" fmla="*/ 45 w 70"/>
                  <a:gd name="T1" fmla="*/ 99 h 110"/>
                  <a:gd name="T2" fmla="*/ 42 w 70"/>
                  <a:gd name="T3" fmla="*/ 103 h 110"/>
                  <a:gd name="T4" fmla="*/ 35 w 70"/>
                  <a:gd name="T5" fmla="*/ 106 h 110"/>
                  <a:gd name="T6" fmla="*/ 31 w 70"/>
                  <a:gd name="T7" fmla="*/ 110 h 110"/>
                  <a:gd name="T8" fmla="*/ 28 w 70"/>
                  <a:gd name="T9" fmla="*/ 110 h 110"/>
                  <a:gd name="T10" fmla="*/ 17 w 70"/>
                  <a:gd name="T11" fmla="*/ 106 h 110"/>
                  <a:gd name="T12" fmla="*/ 7 w 70"/>
                  <a:gd name="T13" fmla="*/ 99 h 110"/>
                  <a:gd name="T14" fmla="*/ 0 w 70"/>
                  <a:gd name="T15" fmla="*/ 89 h 110"/>
                  <a:gd name="T16" fmla="*/ 0 w 70"/>
                  <a:gd name="T17" fmla="*/ 78 h 110"/>
                  <a:gd name="T18" fmla="*/ 0 w 70"/>
                  <a:gd name="T19" fmla="*/ 64 h 110"/>
                  <a:gd name="T20" fmla="*/ 7 w 70"/>
                  <a:gd name="T21" fmla="*/ 50 h 110"/>
                  <a:gd name="T22" fmla="*/ 14 w 70"/>
                  <a:gd name="T23" fmla="*/ 43 h 110"/>
                  <a:gd name="T24" fmla="*/ 21 w 70"/>
                  <a:gd name="T25" fmla="*/ 39 h 110"/>
                  <a:gd name="T26" fmla="*/ 31 w 70"/>
                  <a:gd name="T27" fmla="*/ 36 h 110"/>
                  <a:gd name="T28" fmla="*/ 38 w 70"/>
                  <a:gd name="T29" fmla="*/ 39 h 110"/>
                  <a:gd name="T30" fmla="*/ 45 w 70"/>
                  <a:gd name="T31" fmla="*/ 43 h 110"/>
                  <a:gd name="T32" fmla="*/ 45 w 70"/>
                  <a:gd name="T33" fmla="*/ 29 h 110"/>
                  <a:gd name="T34" fmla="*/ 45 w 70"/>
                  <a:gd name="T35" fmla="*/ 18 h 110"/>
                  <a:gd name="T36" fmla="*/ 45 w 70"/>
                  <a:gd name="T37" fmla="*/ 15 h 110"/>
                  <a:gd name="T38" fmla="*/ 45 w 70"/>
                  <a:gd name="T39" fmla="*/ 11 h 110"/>
                  <a:gd name="T40" fmla="*/ 45 w 70"/>
                  <a:gd name="T41" fmla="*/ 11 h 110"/>
                  <a:gd name="T42" fmla="*/ 42 w 70"/>
                  <a:gd name="T43" fmla="*/ 7 h 110"/>
                  <a:gd name="T44" fmla="*/ 42 w 70"/>
                  <a:gd name="T45" fmla="*/ 7 h 110"/>
                  <a:gd name="T46" fmla="*/ 38 w 70"/>
                  <a:gd name="T47" fmla="*/ 7 h 110"/>
                  <a:gd name="T48" fmla="*/ 38 w 70"/>
                  <a:gd name="T49" fmla="*/ 11 h 110"/>
                  <a:gd name="T50" fmla="*/ 38 w 70"/>
                  <a:gd name="T51" fmla="*/ 7 h 110"/>
                  <a:gd name="T52" fmla="*/ 56 w 70"/>
                  <a:gd name="T53" fmla="*/ 0 h 110"/>
                  <a:gd name="T54" fmla="*/ 60 w 70"/>
                  <a:gd name="T55" fmla="*/ 0 h 110"/>
                  <a:gd name="T56" fmla="*/ 60 w 70"/>
                  <a:gd name="T57" fmla="*/ 82 h 110"/>
                  <a:gd name="T58" fmla="*/ 60 w 70"/>
                  <a:gd name="T59" fmla="*/ 92 h 110"/>
                  <a:gd name="T60" fmla="*/ 60 w 70"/>
                  <a:gd name="T61" fmla="*/ 96 h 110"/>
                  <a:gd name="T62" fmla="*/ 60 w 70"/>
                  <a:gd name="T63" fmla="*/ 99 h 110"/>
                  <a:gd name="T64" fmla="*/ 60 w 70"/>
                  <a:gd name="T65" fmla="*/ 99 h 110"/>
                  <a:gd name="T66" fmla="*/ 63 w 70"/>
                  <a:gd name="T67" fmla="*/ 103 h 110"/>
                  <a:gd name="T68" fmla="*/ 63 w 70"/>
                  <a:gd name="T69" fmla="*/ 103 h 110"/>
                  <a:gd name="T70" fmla="*/ 67 w 70"/>
                  <a:gd name="T71" fmla="*/ 103 h 110"/>
                  <a:gd name="T72" fmla="*/ 67 w 70"/>
                  <a:gd name="T73" fmla="*/ 99 h 110"/>
                  <a:gd name="T74" fmla="*/ 70 w 70"/>
                  <a:gd name="T75" fmla="*/ 103 h 110"/>
                  <a:gd name="T76" fmla="*/ 49 w 70"/>
                  <a:gd name="T77" fmla="*/ 110 h 110"/>
                  <a:gd name="T78" fmla="*/ 45 w 70"/>
                  <a:gd name="T79" fmla="*/ 110 h 110"/>
                  <a:gd name="T80" fmla="*/ 45 w 70"/>
                  <a:gd name="T81" fmla="*/ 99 h 110"/>
                  <a:gd name="T82" fmla="*/ 45 w 70"/>
                  <a:gd name="T83" fmla="*/ 92 h 110"/>
                  <a:gd name="T84" fmla="*/ 45 w 70"/>
                  <a:gd name="T85" fmla="*/ 61 h 110"/>
                  <a:gd name="T86" fmla="*/ 45 w 70"/>
                  <a:gd name="T87" fmla="*/ 53 h 110"/>
                  <a:gd name="T88" fmla="*/ 42 w 70"/>
                  <a:gd name="T89" fmla="*/ 50 h 110"/>
                  <a:gd name="T90" fmla="*/ 42 w 70"/>
                  <a:gd name="T91" fmla="*/ 46 h 110"/>
                  <a:gd name="T92" fmla="*/ 38 w 70"/>
                  <a:gd name="T93" fmla="*/ 43 h 110"/>
                  <a:gd name="T94" fmla="*/ 35 w 70"/>
                  <a:gd name="T95" fmla="*/ 43 h 110"/>
                  <a:gd name="T96" fmla="*/ 31 w 70"/>
                  <a:gd name="T97" fmla="*/ 43 h 110"/>
                  <a:gd name="T98" fmla="*/ 24 w 70"/>
                  <a:gd name="T99" fmla="*/ 43 h 110"/>
                  <a:gd name="T100" fmla="*/ 17 w 70"/>
                  <a:gd name="T101" fmla="*/ 46 h 110"/>
                  <a:gd name="T102" fmla="*/ 14 w 70"/>
                  <a:gd name="T103" fmla="*/ 57 h 110"/>
                  <a:gd name="T104" fmla="*/ 10 w 70"/>
                  <a:gd name="T105" fmla="*/ 71 h 110"/>
                  <a:gd name="T106" fmla="*/ 14 w 70"/>
                  <a:gd name="T107" fmla="*/ 82 h 110"/>
                  <a:gd name="T108" fmla="*/ 17 w 70"/>
                  <a:gd name="T109" fmla="*/ 92 h 110"/>
                  <a:gd name="T110" fmla="*/ 24 w 70"/>
                  <a:gd name="T111" fmla="*/ 99 h 110"/>
                  <a:gd name="T112" fmla="*/ 31 w 70"/>
                  <a:gd name="T113" fmla="*/ 99 h 110"/>
                  <a:gd name="T114" fmla="*/ 38 w 70"/>
                  <a:gd name="T115" fmla="*/ 99 h 110"/>
                  <a:gd name="T116" fmla="*/ 45 w 70"/>
                  <a:gd name="T117" fmla="*/ 92 h 11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70"/>
                  <a:gd name="T178" fmla="*/ 0 h 110"/>
                  <a:gd name="T179" fmla="*/ 70 w 70"/>
                  <a:gd name="T180" fmla="*/ 110 h 110"/>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70" h="110">
                    <a:moveTo>
                      <a:pt x="45" y="99"/>
                    </a:moveTo>
                    <a:lnTo>
                      <a:pt x="42" y="103"/>
                    </a:lnTo>
                    <a:lnTo>
                      <a:pt x="35" y="106"/>
                    </a:lnTo>
                    <a:lnTo>
                      <a:pt x="31" y="110"/>
                    </a:lnTo>
                    <a:lnTo>
                      <a:pt x="28" y="110"/>
                    </a:lnTo>
                    <a:lnTo>
                      <a:pt x="17" y="106"/>
                    </a:lnTo>
                    <a:lnTo>
                      <a:pt x="7" y="99"/>
                    </a:lnTo>
                    <a:lnTo>
                      <a:pt x="0" y="89"/>
                    </a:lnTo>
                    <a:lnTo>
                      <a:pt x="0" y="78"/>
                    </a:lnTo>
                    <a:lnTo>
                      <a:pt x="0" y="64"/>
                    </a:lnTo>
                    <a:lnTo>
                      <a:pt x="7" y="50"/>
                    </a:lnTo>
                    <a:lnTo>
                      <a:pt x="14" y="43"/>
                    </a:lnTo>
                    <a:lnTo>
                      <a:pt x="21" y="39"/>
                    </a:lnTo>
                    <a:lnTo>
                      <a:pt x="31" y="36"/>
                    </a:lnTo>
                    <a:lnTo>
                      <a:pt x="38" y="39"/>
                    </a:lnTo>
                    <a:lnTo>
                      <a:pt x="45" y="43"/>
                    </a:lnTo>
                    <a:lnTo>
                      <a:pt x="45" y="29"/>
                    </a:lnTo>
                    <a:lnTo>
                      <a:pt x="45" y="18"/>
                    </a:lnTo>
                    <a:lnTo>
                      <a:pt x="45" y="15"/>
                    </a:lnTo>
                    <a:lnTo>
                      <a:pt x="45" y="11"/>
                    </a:lnTo>
                    <a:lnTo>
                      <a:pt x="42" y="7"/>
                    </a:lnTo>
                    <a:lnTo>
                      <a:pt x="38" y="7"/>
                    </a:lnTo>
                    <a:lnTo>
                      <a:pt x="38" y="11"/>
                    </a:lnTo>
                    <a:lnTo>
                      <a:pt x="38" y="7"/>
                    </a:lnTo>
                    <a:lnTo>
                      <a:pt x="56" y="0"/>
                    </a:lnTo>
                    <a:lnTo>
                      <a:pt x="60" y="0"/>
                    </a:lnTo>
                    <a:lnTo>
                      <a:pt x="60" y="82"/>
                    </a:lnTo>
                    <a:lnTo>
                      <a:pt x="60" y="92"/>
                    </a:lnTo>
                    <a:lnTo>
                      <a:pt x="60" y="96"/>
                    </a:lnTo>
                    <a:lnTo>
                      <a:pt x="60" y="99"/>
                    </a:lnTo>
                    <a:lnTo>
                      <a:pt x="63" y="103"/>
                    </a:lnTo>
                    <a:lnTo>
                      <a:pt x="67" y="103"/>
                    </a:lnTo>
                    <a:lnTo>
                      <a:pt x="67" y="99"/>
                    </a:lnTo>
                    <a:lnTo>
                      <a:pt x="70" y="103"/>
                    </a:lnTo>
                    <a:lnTo>
                      <a:pt x="49" y="110"/>
                    </a:lnTo>
                    <a:lnTo>
                      <a:pt x="45" y="110"/>
                    </a:lnTo>
                    <a:lnTo>
                      <a:pt x="45" y="99"/>
                    </a:lnTo>
                    <a:close/>
                    <a:moveTo>
                      <a:pt x="45" y="92"/>
                    </a:moveTo>
                    <a:lnTo>
                      <a:pt x="45" y="61"/>
                    </a:lnTo>
                    <a:lnTo>
                      <a:pt x="45" y="53"/>
                    </a:lnTo>
                    <a:lnTo>
                      <a:pt x="42" y="50"/>
                    </a:lnTo>
                    <a:lnTo>
                      <a:pt x="42" y="46"/>
                    </a:lnTo>
                    <a:lnTo>
                      <a:pt x="38" y="43"/>
                    </a:lnTo>
                    <a:lnTo>
                      <a:pt x="35" y="43"/>
                    </a:lnTo>
                    <a:lnTo>
                      <a:pt x="31" y="43"/>
                    </a:lnTo>
                    <a:lnTo>
                      <a:pt x="24" y="43"/>
                    </a:lnTo>
                    <a:lnTo>
                      <a:pt x="17" y="46"/>
                    </a:lnTo>
                    <a:lnTo>
                      <a:pt x="14" y="57"/>
                    </a:lnTo>
                    <a:lnTo>
                      <a:pt x="10" y="71"/>
                    </a:lnTo>
                    <a:lnTo>
                      <a:pt x="14" y="82"/>
                    </a:lnTo>
                    <a:lnTo>
                      <a:pt x="17" y="92"/>
                    </a:lnTo>
                    <a:lnTo>
                      <a:pt x="24" y="99"/>
                    </a:lnTo>
                    <a:lnTo>
                      <a:pt x="31" y="99"/>
                    </a:lnTo>
                    <a:lnTo>
                      <a:pt x="38" y="99"/>
                    </a:lnTo>
                    <a:lnTo>
                      <a:pt x="45" y="92"/>
                    </a:lnTo>
                    <a:close/>
                  </a:path>
                </a:pathLst>
              </a:custGeom>
              <a:solidFill>
                <a:srgbClr val="000000"/>
              </a:solidFill>
              <a:ln w="0">
                <a:solidFill>
                  <a:srgbClr val="000000"/>
                </a:solidFill>
                <a:round/>
                <a:headEnd/>
                <a:tailEnd/>
              </a:ln>
            </p:spPr>
            <p:txBody>
              <a:bodyPr/>
              <a:lstStyle/>
              <a:p>
                <a:endParaRPr lang="en-CA"/>
              </a:p>
            </p:txBody>
          </p:sp>
          <p:sp>
            <p:nvSpPr>
              <p:cNvPr id="22641" name="Rectangle 242"/>
              <p:cNvSpPr>
                <a:spLocks noChangeArrowheads="1"/>
              </p:cNvSpPr>
              <p:nvPr/>
            </p:nvSpPr>
            <p:spPr bwMode="auto">
              <a:xfrm>
                <a:off x="4591" y="1375"/>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642" name="Freeform 243"/>
              <p:cNvSpPr>
                <a:spLocks/>
              </p:cNvSpPr>
              <p:nvPr/>
            </p:nvSpPr>
            <p:spPr bwMode="auto">
              <a:xfrm>
                <a:off x="4856" y="1396"/>
                <a:ext cx="31" cy="110"/>
              </a:xfrm>
              <a:custGeom>
                <a:avLst/>
                <a:gdLst>
                  <a:gd name="T0" fmla="*/ 21 w 31"/>
                  <a:gd name="T1" fmla="*/ 0 h 110"/>
                  <a:gd name="T2" fmla="*/ 21 w 31"/>
                  <a:gd name="T3" fmla="*/ 92 h 110"/>
                  <a:gd name="T4" fmla="*/ 21 w 31"/>
                  <a:gd name="T5" fmla="*/ 99 h 110"/>
                  <a:gd name="T6" fmla="*/ 21 w 31"/>
                  <a:gd name="T7" fmla="*/ 103 h 110"/>
                  <a:gd name="T8" fmla="*/ 21 w 31"/>
                  <a:gd name="T9" fmla="*/ 103 h 110"/>
                  <a:gd name="T10" fmla="*/ 24 w 31"/>
                  <a:gd name="T11" fmla="*/ 106 h 110"/>
                  <a:gd name="T12" fmla="*/ 28 w 31"/>
                  <a:gd name="T13" fmla="*/ 106 h 110"/>
                  <a:gd name="T14" fmla="*/ 31 w 31"/>
                  <a:gd name="T15" fmla="*/ 106 h 110"/>
                  <a:gd name="T16" fmla="*/ 31 w 31"/>
                  <a:gd name="T17" fmla="*/ 110 h 110"/>
                  <a:gd name="T18" fmla="*/ 0 w 31"/>
                  <a:gd name="T19" fmla="*/ 110 h 110"/>
                  <a:gd name="T20" fmla="*/ 0 w 31"/>
                  <a:gd name="T21" fmla="*/ 106 h 110"/>
                  <a:gd name="T22" fmla="*/ 3 w 31"/>
                  <a:gd name="T23" fmla="*/ 106 h 110"/>
                  <a:gd name="T24" fmla="*/ 3 w 31"/>
                  <a:gd name="T25" fmla="*/ 106 h 110"/>
                  <a:gd name="T26" fmla="*/ 7 w 31"/>
                  <a:gd name="T27" fmla="*/ 103 h 110"/>
                  <a:gd name="T28" fmla="*/ 7 w 31"/>
                  <a:gd name="T29" fmla="*/ 103 h 110"/>
                  <a:gd name="T30" fmla="*/ 7 w 31"/>
                  <a:gd name="T31" fmla="*/ 99 h 110"/>
                  <a:gd name="T32" fmla="*/ 7 w 31"/>
                  <a:gd name="T33" fmla="*/ 92 h 110"/>
                  <a:gd name="T34" fmla="*/ 7 w 31"/>
                  <a:gd name="T35" fmla="*/ 29 h 110"/>
                  <a:gd name="T36" fmla="*/ 7 w 31"/>
                  <a:gd name="T37" fmla="*/ 18 h 110"/>
                  <a:gd name="T38" fmla="*/ 7 w 31"/>
                  <a:gd name="T39" fmla="*/ 15 h 110"/>
                  <a:gd name="T40" fmla="*/ 7 w 31"/>
                  <a:gd name="T41" fmla="*/ 11 h 110"/>
                  <a:gd name="T42" fmla="*/ 7 w 31"/>
                  <a:gd name="T43" fmla="*/ 11 h 110"/>
                  <a:gd name="T44" fmla="*/ 3 w 31"/>
                  <a:gd name="T45" fmla="*/ 7 h 110"/>
                  <a:gd name="T46" fmla="*/ 3 w 31"/>
                  <a:gd name="T47" fmla="*/ 7 h 110"/>
                  <a:gd name="T48" fmla="*/ 3 w 31"/>
                  <a:gd name="T49" fmla="*/ 7 h 110"/>
                  <a:gd name="T50" fmla="*/ 0 w 31"/>
                  <a:gd name="T51" fmla="*/ 11 h 110"/>
                  <a:gd name="T52" fmla="*/ 0 w 31"/>
                  <a:gd name="T53" fmla="*/ 7 h 110"/>
                  <a:gd name="T54" fmla="*/ 17 w 31"/>
                  <a:gd name="T55" fmla="*/ 0 h 110"/>
                  <a:gd name="T56" fmla="*/ 21 w 31"/>
                  <a:gd name="T57" fmla="*/ 0 h 11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1"/>
                  <a:gd name="T88" fmla="*/ 0 h 110"/>
                  <a:gd name="T89" fmla="*/ 31 w 31"/>
                  <a:gd name="T90" fmla="*/ 110 h 11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1" h="110">
                    <a:moveTo>
                      <a:pt x="21" y="0"/>
                    </a:moveTo>
                    <a:lnTo>
                      <a:pt x="21" y="92"/>
                    </a:lnTo>
                    <a:lnTo>
                      <a:pt x="21" y="99"/>
                    </a:lnTo>
                    <a:lnTo>
                      <a:pt x="21" y="103"/>
                    </a:lnTo>
                    <a:lnTo>
                      <a:pt x="24" y="106"/>
                    </a:lnTo>
                    <a:lnTo>
                      <a:pt x="28" y="106"/>
                    </a:lnTo>
                    <a:lnTo>
                      <a:pt x="31" y="106"/>
                    </a:lnTo>
                    <a:lnTo>
                      <a:pt x="31" y="110"/>
                    </a:lnTo>
                    <a:lnTo>
                      <a:pt x="0" y="110"/>
                    </a:lnTo>
                    <a:lnTo>
                      <a:pt x="0" y="106"/>
                    </a:lnTo>
                    <a:lnTo>
                      <a:pt x="3" y="106"/>
                    </a:lnTo>
                    <a:lnTo>
                      <a:pt x="7" y="103"/>
                    </a:lnTo>
                    <a:lnTo>
                      <a:pt x="7" y="99"/>
                    </a:lnTo>
                    <a:lnTo>
                      <a:pt x="7" y="92"/>
                    </a:lnTo>
                    <a:lnTo>
                      <a:pt x="7" y="29"/>
                    </a:lnTo>
                    <a:lnTo>
                      <a:pt x="7" y="18"/>
                    </a:lnTo>
                    <a:lnTo>
                      <a:pt x="7" y="15"/>
                    </a:lnTo>
                    <a:lnTo>
                      <a:pt x="7" y="11"/>
                    </a:lnTo>
                    <a:lnTo>
                      <a:pt x="3" y="7"/>
                    </a:lnTo>
                    <a:lnTo>
                      <a:pt x="0" y="11"/>
                    </a:lnTo>
                    <a:lnTo>
                      <a:pt x="0" y="7"/>
                    </a:lnTo>
                    <a:lnTo>
                      <a:pt x="17" y="0"/>
                    </a:lnTo>
                    <a:lnTo>
                      <a:pt x="21" y="0"/>
                    </a:lnTo>
                    <a:close/>
                  </a:path>
                </a:pathLst>
              </a:custGeom>
              <a:solidFill>
                <a:srgbClr val="000000"/>
              </a:solidFill>
              <a:ln w="0">
                <a:solidFill>
                  <a:srgbClr val="000000"/>
                </a:solidFill>
                <a:round/>
                <a:headEnd/>
                <a:tailEnd/>
              </a:ln>
            </p:spPr>
            <p:txBody>
              <a:bodyPr/>
              <a:lstStyle/>
              <a:p>
                <a:endParaRPr lang="en-CA"/>
              </a:p>
            </p:txBody>
          </p:sp>
          <p:sp>
            <p:nvSpPr>
              <p:cNvPr id="22643" name="Freeform 244"/>
              <p:cNvSpPr>
                <a:spLocks/>
              </p:cNvSpPr>
              <p:nvPr/>
            </p:nvSpPr>
            <p:spPr bwMode="auto">
              <a:xfrm>
                <a:off x="4895" y="1435"/>
                <a:ext cx="74" cy="71"/>
              </a:xfrm>
              <a:custGeom>
                <a:avLst/>
                <a:gdLst>
                  <a:gd name="T0" fmla="*/ 63 w 74"/>
                  <a:gd name="T1" fmla="*/ 0 h 71"/>
                  <a:gd name="T2" fmla="*/ 63 w 74"/>
                  <a:gd name="T3" fmla="*/ 43 h 71"/>
                  <a:gd name="T4" fmla="*/ 63 w 74"/>
                  <a:gd name="T5" fmla="*/ 53 h 71"/>
                  <a:gd name="T6" fmla="*/ 63 w 74"/>
                  <a:gd name="T7" fmla="*/ 57 h 71"/>
                  <a:gd name="T8" fmla="*/ 63 w 74"/>
                  <a:gd name="T9" fmla="*/ 60 h 71"/>
                  <a:gd name="T10" fmla="*/ 63 w 74"/>
                  <a:gd name="T11" fmla="*/ 60 h 71"/>
                  <a:gd name="T12" fmla="*/ 67 w 74"/>
                  <a:gd name="T13" fmla="*/ 64 h 71"/>
                  <a:gd name="T14" fmla="*/ 67 w 74"/>
                  <a:gd name="T15" fmla="*/ 64 h 71"/>
                  <a:gd name="T16" fmla="*/ 70 w 74"/>
                  <a:gd name="T17" fmla="*/ 64 h 71"/>
                  <a:gd name="T18" fmla="*/ 70 w 74"/>
                  <a:gd name="T19" fmla="*/ 60 h 71"/>
                  <a:gd name="T20" fmla="*/ 74 w 74"/>
                  <a:gd name="T21" fmla="*/ 64 h 71"/>
                  <a:gd name="T22" fmla="*/ 53 w 74"/>
                  <a:gd name="T23" fmla="*/ 71 h 71"/>
                  <a:gd name="T24" fmla="*/ 49 w 74"/>
                  <a:gd name="T25" fmla="*/ 71 h 71"/>
                  <a:gd name="T26" fmla="*/ 49 w 74"/>
                  <a:gd name="T27" fmla="*/ 57 h 71"/>
                  <a:gd name="T28" fmla="*/ 42 w 74"/>
                  <a:gd name="T29" fmla="*/ 64 h 71"/>
                  <a:gd name="T30" fmla="*/ 35 w 74"/>
                  <a:gd name="T31" fmla="*/ 67 h 71"/>
                  <a:gd name="T32" fmla="*/ 31 w 74"/>
                  <a:gd name="T33" fmla="*/ 71 h 71"/>
                  <a:gd name="T34" fmla="*/ 24 w 74"/>
                  <a:gd name="T35" fmla="*/ 71 h 71"/>
                  <a:gd name="T36" fmla="*/ 21 w 74"/>
                  <a:gd name="T37" fmla="*/ 71 h 71"/>
                  <a:gd name="T38" fmla="*/ 14 w 74"/>
                  <a:gd name="T39" fmla="*/ 67 h 71"/>
                  <a:gd name="T40" fmla="*/ 10 w 74"/>
                  <a:gd name="T41" fmla="*/ 64 h 71"/>
                  <a:gd name="T42" fmla="*/ 10 w 74"/>
                  <a:gd name="T43" fmla="*/ 60 h 71"/>
                  <a:gd name="T44" fmla="*/ 7 w 74"/>
                  <a:gd name="T45" fmla="*/ 53 h 71"/>
                  <a:gd name="T46" fmla="*/ 7 w 74"/>
                  <a:gd name="T47" fmla="*/ 43 h 71"/>
                  <a:gd name="T48" fmla="*/ 7 w 74"/>
                  <a:gd name="T49" fmla="*/ 14 h 71"/>
                  <a:gd name="T50" fmla="*/ 7 w 74"/>
                  <a:gd name="T51" fmla="*/ 7 h 71"/>
                  <a:gd name="T52" fmla="*/ 7 w 74"/>
                  <a:gd name="T53" fmla="*/ 7 h 71"/>
                  <a:gd name="T54" fmla="*/ 7 w 74"/>
                  <a:gd name="T55" fmla="*/ 4 h 71"/>
                  <a:gd name="T56" fmla="*/ 3 w 74"/>
                  <a:gd name="T57" fmla="*/ 4 h 71"/>
                  <a:gd name="T58" fmla="*/ 3 w 74"/>
                  <a:gd name="T59" fmla="*/ 0 h 71"/>
                  <a:gd name="T60" fmla="*/ 0 w 74"/>
                  <a:gd name="T61" fmla="*/ 0 h 71"/>
                  <a:gd name="T62" fmla="*/ 0 w 74"/>
                  <a:gd name="T63" fmla="*/ 0 h 71"/>
                  <a:gd name="T64" fmla="*/ 21 w 74"/>
                  <a:gd name="T65" fmla="*/ 0 h 71"/>
                  <a:gd name="T66" fmla="*/ 21 w 74"/>
                  <a:gd name="T67" fmla="*/ 46 h 71"/>
                  <a:gd name="T68" fmla="*/ 21 w 74"/>
                  <a:gd name="T69" fmla="*/ 53 h 71"/>
                  <a:gd name="T70" fmla="*/ 24 w 74"/>
                  <a:gd name="T71" fmla="*/ 57 h 71"/>
                  <a:gd name="T72" fmla="*/ 28 w 74"/>
                  <a:gd name="T73" fmla="*/ 60 h 71"/>
                  <a:gd name="T74" fmla="*/ 31 w 74"/>
                  <a:gd name="T75" fmla="*/ 60 h 71"/>
                  <a:gd name="T76" fmla="*/ 35 w 74"/>
                  <a:gd name="T77" fmla="*/ 60 h 71"/>
                  <a:gd name="T78" fmla="*/ 38 w 74"/>
                  <a:gd name="T79" fmla="*/ 60 h 71"/>
                  <a:gd name="T80" fmla="*/ 46 w 74"/>
                  <a:gd name="T81" fmla="*/ 57 h 71"/>
                  <a:gd name="T82" fmla="*/ 49 w 74"/>
                  <a:gd name="T83" fmla="*/ 53 h 71"/>
                  <a:gd name="T84" fmla="*/ 49 w 74"/>
                  <a:gd name="T85" fmla="*/ 14 h 71"/>
                  <a:gd name="T86" fmla="*/ 49 w 74"/>
                  <a:gd name="T87" fmla="*/ 7 h 71"/>
                  <a:gd name="T88" fmla="*/ 49 w 74"/>
                  <a:gd name="T89" fmla="*/ 4 h 71"/>
                  <a:gd name="T90" fmla="*/ 46 w 74"/>
                  <a:gd name="T91" fmla="*/ 4 h 71"/>
                  <a:gd name="T92" fmla="*/ 38 w 74"/>
                  <a:gd name="T93" fmla="*/ 0 h 71"/>
                  <a:gd name="T94" fmla="*/ 38 w 74"/>
                  <a:gd name="T95" fmla="*/ 0 h 71"/>
                  <a:gd name="T96" fmla="*/ 63 w 74"/>
                  <a:gd name="T97" fmla="*/ 0 h 7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74"/>
                  <a:gd name="T148" fmla="*/ 0 h 71"/>
                  <a:gd name="T149" fmla="*/ 74 w 74"/>
                  <a:gd name="T150" fmla="*/ 71 h 71"/>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74" h="71">
                    <a:moveTo>
                      <a:pt x="63" y="0"/>
                    </a:moveTo>
                    <a:lnTo>
                      <a:pt x="63" y="43"/>
                    </a:lnTo>
                    <a:lnTo>
                      <a:pt x="63" y="53"/>
                    </a:lnTo>
                    <a:lnTo>
                      <a:pt x="63" y="57"/>
                    </a:lnTo>
                    <a:lnTo>
                      <a:pt x="63" y="60"/>
                    </a:lnTo>
                    <a:lnTo>
                      <a:pt x="67" y="64"/>
                    </a:lnTo>
                    <a:lnTo>
                      <a:pt x="70" y="64"/>
                    </a:lnTo>
                    <a:lnTo>
                      <a:pt x="70" y="60"/>
                    </a:lnTo>
                    <a:lnTo>
                      <a:pt x="74" y="64"/>
                    </a:lnTo>
                    <a:lnTo>
                      <a:pt x="53" y="71"/>
                    </a:lnTo>
                    <a:lnTo>
                      <a:pt x="49" y="71"/>
                    </a:lnTo>
                    <a:lnTo>
                      <a:pt x="49" y="57"/>
                    </a:lnTo>
                    <a:lnTo>
                      <a:pt x="42" y="64"/>
                    </a:lnTo>
                    <a:lnTo>
                      <a:pt x="35" y="67"/>
                    </a:lnTo>
                    <a:lnTo>
                      <a:pt x="31" y="71"/>
                    </a:lnTo>
                    <a:lnTo>
                      <a:pt x="24" y="71"/>
                    </a:lnTo>
                    <a:lnTo>
                      <a:pt x="21" y="71"/>
                    </a:lnTo>
                    <a:lnTo>
                      <a:pt x="14" y="67"/>
                    </a:lnTo>
                    <a:lnTo>
                      <a:pt x="10" y="64"/>
                    </a:lnTo>
                    <a:lnTo>
                      <a:pt x="10" y="60"/>
                    </a:lnTo>
                    <a:lnTo>
                      <a:pt x="7" y="53"/>
                    </a:lnTo>
                    <a:lnTo>
                      <a:pt x="7" y="43"/>
                    </a:lnTo>
                    <a:lnTo>
                      <a:pt x="7" y="14"/>
                    </a:lnTo>
                    <a:lnTo>
                      <a:pt x="7" y="7"/>
                    </a:lnTo>
                    <a:lnTo>
                      <a:pt x="7" y="4"/>
                    </a:lnTo>
                    <a:lnTo>
                      <a:pt x="3" y="4"/>
                    </a:lnTo>
                    <a:lnTo>
                      <a:pt x="3" y="0"/>
                    </a:lnTo>
                    <a:lnTo>
                      <a:pt x="0" y="0"/>
                    </a:lnTo>
                    <a:lnTo>
                      <a:pt x="21" y="0"/>
                    </a:lnTo>
                    <a:lnTo>
                      <a:pt x="21" y="46"/>
                    </a:lnTo>
                    <a:lnTo>
                      <a:pt x="21" y="53"/>
                    </a:lnTo>
                    <a:lnTo>
                      <a:pt x="24" y="57"/>
                    </a:lnTo>
                    <a:lnTo>
                      <a:pt x="28" y="60"/>
                    </a:lnTo>
                    <a:lnTo>
                      <a:pt x="31" y="60"/>
                    </a:lnTo>
                    <a:lnTo>
                      <a:pt x="35" y="60"/>
                    </a:lnTo>
                    <a:lnTo>
                      <a:pt x="38" y="60"/>
                    </a:lnTo>
                    <a:lnTo>
                      <a:pt x="46" y="57"/>
                    </a:lnTo>
                    <a:lnTo>
                      <a:pt x="49" y="53"/>
                    </a:lnTo>
                    <a:lnTo>
                      <a:pt x="49" y="14"/>
                    </a:lnTo>
                    <a:lnTo>
                      <a:pt x="49" y="7"/>
                    </a:lnTo>
                    <a:lnTo>
                      <a:pt x="49" y="4"/>
                    </a:lnTo>
                    <a:lnTo>
                      <a:pt x="46" y="4"/>
                    </a:lnTo>
                    <a:lnTo>
                      <a:pt x="38" y="0"/>
                    </a:lnTo>
                    <a:lnTo>
                      <a:pt x="63" y="0"/>
                    </a:lnTo>
                    <a:close/>
                  </a:path>
                </a:pathLst>
              </a:custGeom>
              <a:solidFill>
                <a:srgbClr val="000000"/>
              </a:solidFill>
              <a:ln w="0">
                <a:solidFill>
                  <a:srgbClr val="000000"/>
                </a:solidFill>
                <a:round/>
                <a:headEnd/>
                <a:tailEnd/>
              </a:ln>
            </p:spPr>
            <p:txBody>
              <a:bodyPr/>
              <a:lstStyle/>
              <a:p>
                <a:endParaRPr lang="en-CA"/>
              </a:p>
            </p:txBody>
          </p:sp>
          <p:sp>
            <p:nvSpPr>
              <p:cNvPr id="22644" name="Freeform 245"/>
              <p:cNvSpPr>
                <a:spLocks/>
              </p:cNvSpPr>
              <p:nvPr/>
            </p:nvSpPr>
            <p:spPr bwMode="auto">
              <a:xfrm>
                <a:off x="4969" y="1432"/>
                <a:ext cx="74" cy="74"/>
              </a:xfrm>
              <a:custGeom>
                <a:avLst/>
                <a:gdLst>
                  <a:gd name="T0" fmla="*/ 25 w 74"/>
                  <a:gd name="T1" fmla="*/ 17 h 74"/>
                  <a:gd name="T2" fmla="*/ 32 w 74"/>
                  <a:gd name="T3" fmla="*/ 7 h 74"/>
                  <a:gd name="T4" fmla="*/ 39 w 74"/>
                  <a:gd name="T5" fmla="*/ 3 h 74"/>
                  <a:gd name="T6" fmla="*/ 49 w 74"/>
                  <a:gd name="T7" fmla="*/ 0 h 74"/>
                  <a:gd name="T8" fmla="*/ 53 w 74"/>
                  <a:gd name="T9" fmla="*/ 3 h 74"/>
                  <a:gd name="T10" fmla="*/ 56 w 74"/>
                  <a:gd name="T11" fmla="*/ 3 h 74"/>
                  <a:gd name="T12" fmla="*/ 60 w 74"/>
                  <a:gd name="T13" fmla="*/ 7 h 74"/>
                  <a:gd name="T14" fmla="*/ 63 w 74"/>
                  <a:gd name="T15" fmla="*/ 14 h 74"/>
                  <a:gd name="T16" fmla="*/ 67 w 74"/>
                  <a:gd name="T17" fmla="*/ 17 h 74"/>
                  <a:gd name="T18" fmla="*/ 67 w 74"/>
                  <a:gd name="T19" fmla="*/ 28 h 74"/>
                  <a:gd name="T20" fmla="*/ 67 w 74"/>
                  <a:gd name="T21" fmla="*/ 56 h 74"/>
                  <a:gd name="T22" fmla="*/ 67 w 74"/>
                  <a:gd name="T23" fmla="*/ 63 h 74"/>
                  <a:gd name="T24" fmla="*/ 67 w 74"/>
                  <a:gd name="T25" fmla="*/ 67 h 74"/>
                  <a:gd name="T26" fmla="*/ 67 w 74"/>
                  <a:gd name="T27" fmla="*/ 67 h 74"/>
                  <a:gd name="T28" fmla="*/ 70 w 74"/>
                  <a:gd name="T29" fmla="*/ 70 h 74"/>
                  <a:gd name="T30" fmla="*/ 70 w 74"/>
                  <a:gd name="T31" fmla="*/ 70 h 74"/>
                  <a:gd name="T32" fmla="*/ 74 w 74"/>
                  <a:gd name="T33" fmla="*/ 70 h 74"/>
                  <a:gd name="T34" fmla="*/ 74 w 74"/>
                  <a:gd name="T35" fmla="*/ 74 h 74"/>
                  <a:gd name="T36" fmla="*/ 42 w 74"/>
                  <a:gd name="T37" fmla="*/ 74 h 74"/>
                  <a:gd name="T38" fmla="*/ 42 w 74"/>
                  <a:gd name="T39" fmla="*/ 70 h 74"/>
                  <a:gd name="T40" fmla="*/ 46 w 74"/>
                  <a:gd name="T41" fmla="*/ 70 h 74"/>
                  <a:gd name="T42" fmla="*/ 49 w 74"/>
                  <a:gd name="T43" fmla="*/ 70 h 74"/>
                  <a:gd name="T44" fmla="*/ 49 w 74"/>
                  <a:gd name="T45" fmla="*/ 70 h 74"/>
                  <a:gd name="T46" fmla="*/ 53 w 74"/>
                  <a:gd name="T47" fmla="*/ 67 h 74"/>
                  <a:gd name="T48" fmla="*/ 53 w 74"/>
                  <a:gd name="T49" fmla="*/ 63 h 74"/>
                  <a:gd name="T50" fmla="*/ 53 w 74"/>
                  <a:gd name="T51" fmla="*/ 63 h 74"/>
                  <a:gd name="T52" fmla="*/ 53 w 74"/>
                  <a:gd name="T53" fmla="*/ 56 h 74"/>
                  <a:gd name="T54" fmla="*/ 53 w 74"/>
                  <a:gd name="T55" fmla="*/ 28 h 74"/>
                  <a:gd name="T56" fmla="*/ 53 w 74"/>
                  <a:gd name="T57" fmla="*/ 21 h 74"/>
                  <a:gd name="T58" fmla="*/ 49 w 74"/>
                  <a:gd name="T59" fmla="*/ 14 h 74"/>
                  <a:gd name="T60" fmla="*/ 46 w 74"/>
                  <a:gd name="T61" fmla="*/ 14 h 74"/>
                  <a:gd name="T62" fmla="*/ 42 w 74"/>
                  <a:gd name="T63" fmla="*/ 10 h 74"/>
                  <a:gd name="T64" fmla="*/ 32 w 74"/>
                  <a:gd name="T65" fmla="*/ 14 h 74"/>
                  <a:gd name="T66" fmla="*/ 25 w 74"/>
                  <a:gd name="T67" fmla="*/ 21 h 74"/>
                  <a:gd name="T68" fmla="*/ 25 w 74"/>
                  <a:gd name="T69" fmla="*/ 56 h 74"/>
                  <a:gd name="T70" fmla="*/ 25 w 74"/>
                  <a:gd name="T71" fmla="*/ 63 h 74"/>
                  <a:gd name="T72" fmla="*/ 25 w 74"/>
                  <a:gd name="T73" fmla="*/ 67 h 74"/>
                  <a:gd name="T74" fmla="*/ 25 w 74"/>
                  <a:gd name="T75" fmla="*/ 67 h 74"/>
                  <a:gd name="T76" fmla="*/ 28 w 74"/>
                  <a:gd name="T77" fmla="*/ 70 h 74"/>
                  <a:gd name="T78" fmla="*/ 28 w 74"/>
                  <a:gd name="T79" fmla="*/ 70 h 74"/>
                  <a:gd name="T80" fmla="*/ 35 w 74"/>
                  <a:gd name="T81" fmla="*/ 70 h 74"/>
                  <a:gd name="T82" fmla="*/ 35 w 74"/>
                  <a:gd name="T83" fmla="*/ 74 h 74"/>
                  <a:gd name="T84" fmla="*/ 0 w 74"/>
                  <a:gd name="T85" fmla="*/ 74 h 74"/>
                  <a:gd name="T86" fmla="*/ 0 w 74"/>
                  <a:gd name="T87" fmla="*/ 70 h 74"/>
                  <a:gd name="T88" fmla="*/ 3 w 74"/>
                  <a:gd name="T89" fmla="*/ 70 h 74"/>
                  <a:gd name="T90" fmla="*/ 7 w 74"/>
                  <a:gd name="T91" fmla="*/ 70 h 74"/>
                  <a:gd name="T92" fmla="*/ 10 w 74"/>
                  <a:gd name="T93" fmla="*/ 67 h 74"/>
                  <a:gd name="T94" fmla="*/ 10 w 74"/>
                  <a:gd name="T95" fmla="*/ 63 h 74"/>
                  <a:gd name="T96" fmla="*/ 10 w 74"/>
                  <a:gd name="T97" fmla="*/ 56 h 74"/>
                  <a:gd name="T98" fmla="*/ 10 w 74"/>
                  <a:gd name="T99" fmla="*/ 32 h 74"/>
                  <a:gd name="T100" fmla="*/ 10 w 74"/>
                  <a:gd name="T101" fmla="*/ 21 h 74"/>
                  <a:gd name="T102" fmla="*/ 10 w 74"/>
                  <a:gd name="T103" fmla="*/ 14 h 74"/>
                  <a:gd name="T104" fmla="*/ 10 w 74"/>
                  <a:gd name="T105" fmla="*/ 14 h 74"/>
                  <a:gd name="T106" fmla="*/ 10 w 74"/>
                  <a:gd name="T107" fmla="*/ 10 h 74"/>
                  <a:gd name="T108" fmla="*/ 7 w 74"/>
                  <a:gd name="T109" fmla="*/ 10 h 74"/>
                  <a:gd name="T110" fmla="*/ 7 w 74"/>
                  <a:gd name="T111" fmla="*/ 10 h 74"/>
                  <a:gd name="T112" fmla="*/ 3 w 74"/>
                  <a:gd name="T113" fmla="*/ 10 h 74"/>
                  <a:gd name="T114" fmla="*/ 3 w 74"/>
                  <a:gd name="T115" fmla="*/ 10 h 74"/>
                  <a:gd name="T116" fmla="*/ 0 w 74"/>
                  <a:gd name="T117" fmla="*/ 10 h 74"/>
                  <a:gd name="T118" fmla="*/ 21 w 74"/>
                  <a:gd name="T119" fmla="*/ 0 h 74"/>
                  <a:gd name="T120" fmla="*/ 25 w 74"/>
                  <a:gd name="T121" fmla="*/ 0 h 74"/>
                  <a:gd name="T122" fmla="*/ 25 w 74"/>
                  <a:gd name="T123" fmla="*/ 17 h 7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4"/>
                  <a:gd name="T187" fmla="*/ 0 h 74"/>
                  <a:gd name="T188" fmla="*/ 74 w 74"/>
                  <a:gd name="T189" fmla="*/ 74 h 74"/>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4" h="74">
                    <a:moveTo>
                      <a:pt x="25" y="17"/>
                    </a:moveTo>
                    <a:lnTo>
                      <a:pt x="32" y="7"/>
                    </a:lnTo>
                    <a:lnTo>
                      <a:pt x="39" y="3"/>
                    </a:lnTo>
                    <a:lnTo>
                      <a:pt x="49" y="0"/>
                    </a:lnTo>
                    <a:lnTo>
                      <a:pt x="53" y="3"/>
                    </a:lnTo>
                    <a:lnTo>
                      <a:pt x="56" y="3"/>
                    </a:lnTo>
                    <a:lnTo>
                      <a:pt x="60" y="7"/>
                    </a:lnTo>
                    <a:lnTo>
                      <a:pt x="63" y="14"/>
                    </a:lnTo>
                    <a:lnTo>
                      <a:pt x="67" y="17"/>
                    </a:lnTo>
                    <a:lnTo>
                      <a:pt x="67" y="28"/>
                    </a:lnTo>
                    <a:lnTo>
                      <a:pt x="67" y="56"/>
                    </a:lnTo>
                    <a:lnTo>
                      <a:pt x="67" y="63"/>
                    </a:lnTo>
                    <a:lnTo>
                      <a:pt x="67" y="67"/>
                    </a:lnTo>
                    <a:lnTo>
                      <a:pt x="70" y="70"/>
                    </a:lnTo>
                    <a:lnTo>
                      <a:pt x="74" y="70"/>
                    </a:lnTo>
                    <a:lnTo>
                      <a:pt x="74" y="74"/>
                    </a:lnTo>
                    <a:lnTo>
                      <a:pt x="42" y="74"/>
                    </a:lnTo>
                    <a:lnTo>
                      <a:pt x="42" y="70"/>
                    </a:lnTo>
                    <a:lnTo>
                      <a:pt x="46" y="70"/>
                    </a:lnTo>
                    <a:lnTo>
                      <a:pt x="49" y="70"/>
                    </a:lnTo>
                    <a:lnTo>
                      <a:pt x="53" y="67"/>
                    </a:lnTo>
                    <a:lnTo>
                      <a:pt x="53" y="63"/>
                    </a:lnTo>
                    <a:lnTo>
                      <a:pt x="53" y="56"/>
                    </a:lnTo>
                    <a:lnTo>
                      <a:pt x="53" y="28"/>
                    </a:lnTo>
                    <a:lnTo>
                      <a:pt x="53" y="21"/>
                    </a:lnTo>
                    <a:lnTo>
                      <a:pt x="49" y="14"/>
                    </a:lnTo>
                    <a:lnTo>
                      <a:pt x="46" y="14"/>
                    </a:lnTo>
                    <a:lnTo>
                      <a:pt x="42" y="10"/>
                    </a:lnTo>
                    <a:lnTo>
                      <a:pt x="32" y="14"/>
                    </a:lnTo>
                    <a:lnTo>
                      <a:pt x="25" y="21"/>
                    </a:lnTo>
                    <a:lnTo>
                      <a:pt x="25" y="56"/>
                    </a:lnTo>
                    <a:lnTo>
                      <a:pt x="25" y="63"/>
                    </a:lnTo>
                    <a:lnTo>
                      <a:pt x="25" y="67"/>
                    </a:lnTo>
                    <a:lnTo>
                      <a:pt x="28" y="70"/>
                    </a:lnTo>
                    <a:lnTo>
                      <a:pt x="35" y="70"/>
                    </a:lnTo>
                    <a:lnTo>
                      <a:pt x="35" y="74"/>
                    </a:lnTo>
                    <a:lnTo>
                      <a:pt x="0" y="74"/>
                    </a:lnTo>
                    <a:lnTo>
                      <a:pt x="0" y="70"/>
                    </a:lnTo>
                    <a:lnTo>
                      <a:pt x="3" y="70"/>
                    </a:lnTo>
                    <a:lnTo>
                      <a:pt x="7" y="70"/>
                    </a:lnTo>
                    <a:lnTo>
                      <a:pt x="10" y="67"/>
                    </a:lnTo>
                    <a:lnTo>
                      <a:pt x="10" y="63"/>
                    </a:lnTo>
                    <a:lnTo>
                      <a:pt x="10" y="56"/>
                    </a:lnTo>
                    <a:lnTo>
                      <a:pt x="10" y="32"/>
                    </a:lnTo>
                    <a:lnTo>
                      <a:pt x="10" y="21"/>
                    </a:lnTo>
                    <a:lnTo>
                      <a:pt x="10" y="14"/>
                    </a:lnTo>
                    <a:lnTo>
                      <a:pt x="10" y="10"/>
                    </a:lnTo>
                    <a:lnTo>
                      <a:pt x="7" y="10"/>
                    </a:lnTo>
                    <a:lnTo>
                      <a:pt x="3" y="10"/>
                    </a:lnTo>
                    <a:lnTo>
                      <a:pt x="0" y="10"/>
                    </a:lnTo>
                    <a:lnTo>
                      <a:pt x="21" y="0"/>
                    </a:lnTo>
                    <a:lnTo>
                      <a:pt x="25" y="0"/>
                    </a:lnTo>
                    <a:lnTo>
                      <a:pt x="25" y="17"/>
                    </a:lnTo>
                    <a:close/>
                  </a:path>
                </a:pathLst>
              </a:custGeom>
              <a:solidFill>
                <a:srgbClr val="000000"/>
              </a:solidFill>
              <a:ln w="0">
                <a:solidFill>
                  <a:srgbClr val="000000"/>
                </a:solidFill>
                <a:round/>
                <a:headEnd/>
                <a:tailEnd/>
              </a:ln>
            </p:spPr>
            <p:txBody>
              <a:bodyPr/>
              <a:lstStyle/>
              <a:p>
                <a:endParaRPr lang="en-CA"/>
              </a:p>
            </p:txBody>
          </p:sp>
          <p:sp>
            <p:nvSpPr>
              <p:cNvPr id="22645" name="Freeform 246"/>
              <p:cNvSpPr>
                <a:spLocks/>
              </p:cNvSpPr>
              <p:nvPr/>
            </p:nvSpPr>
            <p:spPr bwMode="auto">
              <a:xfrm>
                <a:off x="5050" y="1432"/>
                <a:ext cx="60" cy="74"/>
              </a:xfrm>
              <a:custGeom>
                <a:avLst/>
                <a:gdLst>
                  <a:gd name="T0" fmla="*/ 60 w 60"/>
                  <a:gd name="T1" fmla="*/ 46 h 74"/>
                  <a:gd name="T2" fmla="*/ 57 w 60"/>
                  <a:gd name="T3" fmla="*/ 56 h 74"/>
                  <a:gd name="T4" fmla="*/ 50 w 60"/>
                  <a:gd name="T5" fmla="*/ 67 h 74"/>
                  <a:gd name="T6" fmla="*/ 39 w 60"/>
                  <a:gd name="T7" fmla="*/ 74 h 74"/>
                  <a:gd name="T8" fmla="*/ 32 w 60"/>
                  <a:gd name="T9" fmla="*/ 74 h 74"/>
                  <a:gd name="T10" fmla="*/ 18 w 60"/>
                  <a:gd name="T11" fmla="*/ 70 h 74"/>
                  <a:gd name="T12" fmla="*/ 11 w 60"/>
                  <a:gd name="T13" fmla="*/ 63 h 74"/>
                  <a:gd name="T14" fmla="*/ 4 w 60"/>
                  <a:gd name="T15" fmla="*/ 56 h 74"/>
                  <a:gd name="T16" fmla="*/ 4 w 60"/>
                  <a:gd name="T17" fmla="*/ 49 h 74"/>
                  <a:gd name="T18" fmla="*/ 0 w 60"/>
                  <a:gd name="T19" fmla="*/ 39 h 74"/>
                  <a:gd name="T20" fmla="*/ 4 w 60"/>
                  <a:gd name="T21" fmla="*/ 28 h 74"/>
                  <a:gd name="T22" fmla="*/ 4 w 60"/>
                  <a:gd name="T23" fmla="*/ 17 h 74"/>
                  <a:gd name="T24" fmla="*/ 11 w 60"/>
                  <a:gd name="T25" fmla="*/ 10 h 74"/>
                  <a:gd name="T26" fmla="*/ 21 w 60"/>
                  <a:gd name="T27" fmla="*/ 3 h 74"/>
                  <a:gd name="T28" fmla="*/ 32 w 60"/>
                  <a:gd name="T29" fmla="*/ 0 h 74"/>
                  <a:gd name="T30" fmla="*/ 43 w 60"/>
                  <a:gd name="T31" fmla="*/ 3 h 74"/>
                  <a:gd name="T32" fmla="*/ 50 w 60"/>
                  <a:gd name="T33" fmla="*/ 7 h 74"/>
                  <a:gd name="T34" fmla="*/ 53 w 60"/>
                  <a:gd name="T35" fmla="*/ 14 h 74"/>
                  <a:gd name="T36" fmla="*/ 57 w 60"/>
                  <a:gd name="T37" fmla="*/ 17 h 74"/>
                  <a:gd name="T38" fmla="*/ 57 w 60"/>
                  <a:gd name="T39" fmla="*/ 21 h 74"/>
                  <a:gd name="T40" fmla="*/ 53 w 60"/>
                  <a:gd name="T41" fmla="*/ 21 h 74"/>
                  <a:gd name="T42" fmla="*/ 53 w 60"/>
                  <a:gd name="T43" fmla="*/ 25 h 74"/>
                  <a:gd name="T44" fmla="*/ 50 w 60"/>
                  <a:gd name="T45" fmla="*/ 25 h 74"/>
                  <a:gd name="T46" fmla="*/ 46 w 60"/>
                  <a:gd name="T47" fmla="*/ 25 h 74"/>
                  <a:gd name="T48" fmla="*/ 43 w 60"/>
                  <a:gd name="T49" fmla="*/ 21 h 74"/>
                  <a:gd name="T50" fmla="*/ 43 w 60"/>
                  <a:gd name="T51" fmla="*/ 17 h 74"/>
                  <a:gd name="T52" fmla="*/ 43 w 60"/>
                  <a:gd name="T53" fmla="*/ 14 h 74"/>
                  <a:gd name="T54" fmla="*/ 39 w 60"/>
                  <a:gd name="T55" fmla="*/ 10 h 74"/>
                  <a:gd name="T56" fmla="*/ 39 w 60"/>
                  <a:gd name="T57" fmla="*/ 7 h 74"/>
                  <a:gd name="T58" fmla="*/ 35 w 60"/>
                  <a:gd name="T59" fmla="*/ 7 h 74"/>
                  <a:gd name="T60" fmla="*/ 32 w 60"/>
                  <a:gd name="T61" fmla="*/ 7 h 74"/>
                  <a:gd name="T62" fmla="*/ 25 w 60"/>
                  <a:gd name="T63" fmla="*/ 7 h 74"/>
                  <a:gd name="T64" fmla="*/ 21 w 60"/>
                  <a:gd name="T65" fmla="*/ 10 h 74"/>
                  <a:gd name="T66" fmla="*/ 14 w 60"/>
                  <a:gd name="T67" fmla="*/ 21 h 74"/>
                  <a:gd name="T68" fmla="*/ 14 w 60"/>
                  <a:gd name="T69" fmla="*/ 32 h 74"/>
                  <a:gd name="T70" fmla="*/ 14 w 60"/>
                  <a:gd name="T71" fmla="*/ 42 h 74"/>
                  <a:gd name="T72" fmla="*/ 21 w 60"/>
                  <a:gd name="T73" fmla="*/ 53 h 74"/>
                  <a:gd name="T74" fmla="*/ 28 w 60"/>
                  <a:gd name="T75" fmla="*/ 60 h 74"/>
                  <a:gd name="T76" fmla="*/ 35 w 60"/>
                  <a:gd name="T77" fmla="*/ 60 h 74"/>
                  <a:gd name="T78" fmla="*/ 43 w 60"/>
                  <a:gd name="T79" fmla="*/ 60 h 74"/>
                  <a:gd name="T80" fmla="*/ 50 w 60"/>
                  <a:gd name="T81" fmla="*/ 56 h 74"/>
                  <a:gd name="T82" fmla="*/ 53 w 60"/>
                  <a:gd name="T83" fmla="*/ 53 h 74"/>
                  <a:gd name="T84" fmla="*/ 57 w 60"/>
                  <a:gd name="T85" fmla="*/ 42 h 74"/>
                  <a:gd name="T86" fmla="*/ 60 w 60"/>
                  <a:gd name="T87" fmla="*/ 46 h 7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0"/>
                  <a:gd name="T133" fmla="*/ 0 h 74"/>
                  <a:gd name="T134" fmla="*/ 60 w 60"/>
                  <a:gd name="T135" fmla="*/ 74 h 7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0" h="74">
                    <a:moveTo>
                      <a:pt x="60" y="46"/>
                    </a:moveTo>
                    <a:lnTo>
                      <a:pt x="57" y="56"/>
                    </a:lnTo>
                    <a:lnTo>
                      <a:pt x="50" y="67"/>
                    </a:lnTo>
                    <a:lnTo>
                      <a:pt x="39" y="74"/>
                    </a:lnTo>
                    <a:lnTo>
                      <a:pt x="32" y="74"/>
                    </a:lnTo>
                    <a:lnTo>
                      <a:pt x="18" y="70"/>
                    </a:lnTo>
                    <a:lnTo>
                      <a:pt x="11" y="63"/>
                    </a:lnTo>
                    <a:lnTo>
                      <a:pt x="4" y="56"/>
                    </a:lnTo>
                    <a:lnTo>
                      <a:pt x="4" y="49"/>
                    </a:lnTo>
                    <a:lnTo>
                      <a:pt x="0" y="39"/>
                    </a:lnTo>
                    <a:lnTo>
                      <a:pt x="4" y="28"/>
                    </a:lnTo>
                    <a:lnTo>
                      <a:pt x="4" y="17"/>
                    </a:lnTo>
                    <a:lnTo>
                      <a:pt x="11" y="10"/>
                    </a:lnTo>
                    <a:lnTo>
                      <a:pt x="21" y="3"/>
                    </a:lnTo>
                    <a:lnTo>
                      <a:pt x="32" y="0"/>
                    </a:lnTo>
                    <a:lnTo>
                      <a:pt x="43" y="3"/>
                    </a:lnTo>
                    <a:lnTo>
                      <a:pt x="50" y="7"/>
                    </a:lnTo>
                    <a:lnTo>
                      <a:pt x="53" y="14"/>
                    </a:lnTo>
                    <a:lnTo>
                      <a:pt x="57" y="17"/>
                    </a:lnTo>
                    <a:lnTo>
                      <a:pt x="57" y="21"/>
                    </a:lnTo>
                    <a:lnTo>
                      <a:pt x="53" y="21"/>
                    </a:lnTo>
                    <a:lnTo>
                      <a:pt x="53" y="25"/>
                    </a:lnTo>
                    <a:lnTo>
                      <a:pt x="50" y="25"/>
                    </a:lnTo>
                    <a:lnTo>
                      <a:pt x="46" y="25"/>
                    </a:lnTo>
                    <a:lnTo>
                      <a:pt x="43" y="21"/>
                    </a:lnTo>
                    <a:lnTo>
                      <a:pt x="43" y="17"/>
                    </a:lnTo>
                    <a:lnTo>
                      <a:pt x="43" y="14"/>
                    </a:lnTo>
                    <a:lnTo>
                      <a:pt x="39" y="10"/>
                    </a:lnTo>
                    <a:lnTo>
                      <a:pt x="39" y="7"/>
                    </a:lnTo>
                    <a:lnTo>
                      <a:pt x="35" y="7"/>
                    </a:lnTo>
                    <a:lnTo>
                      <a:pt x="32" y="7"/>
                    </a:lnTo>
                    <a:lnTo>
                      <a:pt x="25" y="7"/>
                    </a:lnTo>
                    <a:lnTo>
                      <a:pt x="21" y="10"/>
                    </a:lnTo>
                    <a:lnTo>
                      <a:pt x="14" y="21"/>
                    </a:lnTo>
                    <a:lnTo>
                      <a:pt x="14" y="32"/>
                    </a:lnTo>
                    <a:lnTo>
                      <a:pt x="14" y="42"/>
                    </a:lnTo>
                    <a:lnTo>
                      <a:pt x="21" y="53"/>
                    </a:lnTo>
                    <a:lnTo>
                      <a:pt x="28" y="60"/>
                    </a:lnTo>
                    <a:lnTo>
                      <a:pt x="35" y="60"/>
                    </a:lnTo>
                    <a:lnTo>
                      <a:pt x="43" y="60"/>
                    </a:lnTo>
                    <a:lnTo>
                      <a:pt x="50" y="56"/>
                    </a:lnTo>
                    <a:lnTo>
                      <a:pt x="53" y="53"/>
                    </a:lnTo>
                    <a:lnTo>
                      <a:pt x="57" y="42"/>
                    </a:lnTo>
                    <a:lnTo>
                      <a:pt x="60" y="46"/>
                    </a:lnTo>
                    <a:close/>
                  </a:path>
                </a:pathLst>
              </a:custGeom>
              <a:solidFill>
                <a:srgbClr val="000000"/>
              </a:solidFill>
              <a:ln w="0">
                <a:solidFill>
                  <a:srgbClr val="000000"/>
                </a:solidFill>
                <a:round/>
                <a:headEnd/>
                <a:tailEnd/>
              </a:ln>
            </p:spPr>
            <p:txBody>
              <a:bodyPr/>
              <a:lstStyle/>
              <a:p>
                <a:endParaRPr lang="en-CA"/>
              </a:p>
            </p:txBody>
          </p:sp>
          <p:sp>
            <p:nvSpPr>
              <p:cNvPr id="22646" name="Freeform 247"/>
              <p:cNvSpPr>
                <a:spLocks/>
              </p:cNvSpPr>
              <p:nvPr/>
            </p:nvSpPr>
            <p:spPr bwMode="auto">
              <a:xfrm>
                <a:off x="5117" y="1396"/>
                <a:ext cx="75" cy="110"/>
              </a:xfrm>
              <a:custGeom>
                <a:avLst/>
                <a:gdLst>
                  <a:gd name="T0" fmla="*/ 21 w 75"/>
                  <a:gd name="T1" fmla="*/ 53 h 110"/>
                  <a:gd name="T2" fmla="*/ 36 w 75"/>
                  <a:gd name="T3" fmla="*/ 39 h 110"/>
                  <a:gd name="T4" fmla="*/ 46 w 75"/>
                  <a:gd name="T5" fmla="*/ 36 h 110"/>
                  <a:gd name="T6" fmla="*/ 57 w 75"/>
                  <a:gd name="T7" fmla="*/ 39 h 110"/>
                  <a:gd name="T8" fmla="*/ 64 w 75"/>
                  <a:gd name="T9" fmla="*/ 50 h 110"/>
                  <a:gd name="T10" fmla="*/ 64 w 75"/>
                  <a:gd name="T11" fmla="*/ 68 h 110"/>
                  <a:gd name="T12" fmla="*/ 64 w 75"/>
                  <a:gd name="T13" fmla="*/ 99 h 110"/>
                  <a:gd name="T14" fmla="*/ 67 w 75"/>
                  <a:gd name="T15" fmla="*/ 103 h 110"/>
                  <a:gd name="T16" fmla="*/ 71 w 75"/>
                  <a:gd name="T17" fmla="*/ 106 h 110"/>
                  <a:gd name="T18" fmla="*/ 75 w 75"/>
                  <a:gd name="T19" fmla="*/ 110 h 110"/>
                  <a:gd name="T20" fmla="*/ 43 w 75"/>
                  <a:gd name="T21" fmla="*/ 106 h 110"/>
                  <a:gd name="T22" fmla="*/ 46 w 75"/>
                  <a:gd name="T23" fmla="*/ 106 h 110"/>
                  <a:gd name="T24" fmla="*/ 50 w 75"/>
                  <a:gd name="T25" fmla="*/ 103 h 110"/>
                  <a:gd name="T26" fmla="*/ 53 w 75"/>
                  <a:gd name="T27" fmla="*/ 96 h 110"/>
                  <a:gd name="T28" fmla="*/ 53 w 75"/>
                  <a:gd name="T29" fmla="*/ 68 h 110"/>
                  <a:gd name="T30" fmla="*/ 50 w 75"/>
                  <a:gd name="T31" fmla="*/ 53 h 110"/>
                  <a:gd name="T32" fmla="*/ 46 w 75"/>
                  <a:gd name="T33" fmla="*/ 50 h 110"/>
                  <a:gd name="T34" fmla="*/ 39 w 75"/>
                  <a:gd name="T35" fmla="*/ 46 h 110"/>
                  <a:gd name="T36" fmla="*/ 32 w 75"/>
                  <a:gd name="T37" fmla="*/ 50 h 110"/>
                  <a:gd name="T38" fmla="*/ 21 w 75"/>
                  <a:gd name="T39" fmla="*/ 57 h 110"/>
                  <a:gd name="T40" fmla="*/ 21 w 75"/>
                  <a:gd name="T41" fmla="*/ 99 h 110"/>
                  <a:gd name="T42" fmla="*/ 25 w 75"/>
                  <a:gd name="T43" fmla="*/ 103 h 110"/>
                  <a:gd name="T44" fmla="*/ 29 w 75"/>
                  <a:gd name="T45" fmla="*/ 106 h 110"/>
                  <a:gd name="T46" fmla="*/ 32 w 75"/>
                  <a:gd name="T47" fmla="*/ 110 h 110"/>
                  <a:gd name="T48" fmla="*/ 0 w 75"/>
                  <a:gd name="T49" fmla="*/ 106 h 110"/>
                  <a:gd name="T50" fmla="*/ 7 w 75"/>
                  <a:gd name="T51" fmla="*/ 106 h 110"/>
                  <a:gd name="T52" fmla="*/ 7 w 75"/>
                  <a:gd name="T53" fmla="*/ 103 h 110"/>
                  <a:gd name="T54" fmla="*/ 11 w 75"/>
                  <a:gd name="T55" fmla="*/ 92 h 110"/>
                  <a:gd name="T56" fmla="*/ 11 w 75"/>
                  <a:gd name="T57" fmla="*/ 18 h 110"/>
                  <a:gd name="T58" fmla="*/ 7 w 75"/>
                  <a:gd name="T59" fmla="*/ 11 h 110"/>
                  <a:gd name="T60" fmla="*/ 7 w 75"/>
                  <a:gd name="T61" fmla="*/ 7 h 110"/>
                  <a:gd name="T62" fmla="*/ 4 w 75"/>
                  <a:gd name="T63" fmla="*/ 7 h 110"/>
                  <a:gd name="T64" fmla="*/ 0 w 75"/>
                  <a:gd name="T65" fmla="*/ 7 h 110"/>
                  <a:gd name="T66" fmla="*/ 21 w 75"/>
                  <a:gd name="T67" fmla="*/ 0 h 11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75"/>
                  <a:gd name="T103" fmla="*/ 0 h 110"/>
                  <a:gd name="T104" fmla="*/ 75 w 75"/>
                  <a:gd name="T105" fmla="*/ 110 h 11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75" h="110">
                    <a:moveTo>
                      <a:pt x="21" y="0"/>
                    </a:moveTo>
                    <a:lnTo>
                      <a:pt x="21" y="53"/>
                    </a:lnTo>
                    <a:lnTo>
                      <a:pt x="32" y="43"/>
                    </a:lnTo>
                    <a:lnTo>
                      <a:pt x="36" y="39"/>
                    </a:lnTo>
                    <a:lnTo>
                      <a:pt x="43" y="39"/>
                    </a:lnTo>
                    <a:lnTo>
                      <a:pt x="46" y="36"/>
                    </a:lnTo>
                    <a:lnTo>
                      <a:pt x="53" y="39"/>
                    </a:lnTo>
                    <a:lnTo>
                      <a:pt x="57" y="39"/>
                    </a:lnTo>
                    <a:lnTo>
                      <a:pt x="60" y="46"/>
                    </a:lnTo>
                    <a:lnTo>
                      <a:pt x="64" y="50"/>
                    </a:lnTo>
                    <a:lnTo>
                      <a:pt x="64" y="57"/>
                    </a:lnTo>
                    <a:lnTo>
                      <a:pt x="64" y="68"/>
                    </a:lnTo>
                    <a:lnTo>
                      <a:pt x="64" y="92"/>
                    </a:lnTo>
                    <a:lnTo>
                      <a:pt x="64" y="99"/>
                    </a:lnTo>
                    <a:lnTo>
                      <a:pt x="64" y="103"/>
                    </a:lnTo>
                    <a:lnTo>
                      <a:pt x="67" y="103"/>
                    </a:lnTo>
                    <a:lnTo>
                      <a:pt x="67" y="106"/>
                    </a:lnTo>
                    <a:lnTo>
                      <a:pt x="71" y="106"/>
                    </a:lnTo>
                    <a:lnTo>
                      <a:pt x="75" y="106"/>
                    </a:lnTo>
                    <a:lnTo>
                      <a:pt x="75" y="110"/>
                    </a:lnTo>
                    <a:lnTo>
                      <a:pt x="43" y="110"/>
                    </a:lnTo>
                    <a:lnTo>
                      <a:pt x="43" y="106"/>
                    </a:lnTo>
                    <a:lnTo>
                      <a:pt x="46" y="106"/>
                    </a:lnTo>
                    <a:lnTo>
                      <a:pt x="50" y="106"/>
                    </a:lnTo>
                    <a:lnTo>
                      <a:pt x="50" y="103"/>
                    </a:lnTo>
                    <a:lnTo>
                      <a:pt x="50" y="99"/>
                    </a:lnTo>
                    <a:lnTo>
                      <a:pt x="53" y="96"/>
                    </a:lnTo>
                    <a:lnTo>
                      <a:pt x="53" y="92"/>
                    </a:lnTo>
                    <a:lnTo>
                      <a:pt x="53" y="68"/>
                    </a:lnTo>
                    <a:lnTo>
                      <a:pt x="50" y="61"/>
                    </a:lnTo>
                    <a:lnTo>
                      <a:pt x="50" y="53"/>
                    </a:lnTo>
                    <a:lnTo>
                      <a:pt x="50" y="50"/>
                    </a:lnTo>
                    <a:lnTo>
                      <a:pt x="46" y="50"/>
                    </a:lnTo>
                    <a:lnTo>
                      <a:pt x="43" y="46"/>
                    </a:lnTo>
                    <a:lnTo>
                      <a:pt x="39" y="46"/>
                    </a:lnTo>
                    <a:lnTo>
                      <a:pt x="36" y="46"/>
                    </a:lnTo>
                    <a:lnTo>
                      <a:pt x="32" y="50"/>
                    </a:lnTo>
                    <a:lnTo>
                      <a:pt x="29" y="53"/>
                    </a:lnTo>
                    <a:lnTo>
                      <a:pt x="21" y="57"/>
                    </a:lnTo>
                    <a:lnTo>
                      <a:pt x="21" y="92"/>
                    </a:lnTo>
                    <a:lnTo>
                      <a:pt x="21" y="99"/>
                    </a:lnTo>
                    <a:lnTo>
                      <a:pt x="25" y="103"/>
                    </a:lnTo>
                    <a:lnTo>
                      <a:pt x="25" y="106"/>
                    </a:lnTo>
                    <a:lnTo>
                      <a:pt x="29" y="106"/>
                    </a:lnTo>
                    <a:lnTo>
                      <a:pt x="32" y="106"/>
                    </a:lnTo>
                    <a:lnTo>
                      <a:pt x="32" y="110"/>
                    </a:lnTo>
                    <a:lnTo>
                      <a:pt x="0" y="110"/>
                    </a:lnTo>
                    <a:lnTo>
                      <a:pt x="0" y="106"/>
                    </a:lnTo>
                    <a:lnTo>
                      <a:pt x="4" y="106"/>
                    </a:lnTo>
                    <a:lnTo>
                      <a:pt x="7" y="106"/>
                    </a:lnTo>
                    <a:lnTo>
                      <a:pt x="7" y="103"/>
                    </a:lnTo>
                    <a:lnTo>
                      <a:pt x="11" y="99"/>
                    </a:lnTo>
                    <a:lnTo>
                      <a:pt x="11" y="92"/>
                    </a:lnTo>
                    <a:lnTo>
                      <a:pt x="11" y="29"/>
                    </a:lnTo>
                    <a:lnTo>
                      <a:pt x="11" y="18"/>
                    </a:lnTo>
                    <a:lnTo>
                      <a:pt x="11" y="15"/>
                    </a:lnTo>
                    <a:lnTo>
                      <a:pt x="7" y="11"/>
                    </a:lnTo>
                    <a:lnTo>
                      <a:pt x="7" y="7"/>
                    </a:lnTo>
                    <a:lnTo>
                      <a:pt x="4" y="7"/>
                    </a:lnTo>
                    <a:lnTo>
                      <a:pt x="0" y="11"/>
                    </a:lnTo>
                    <a:lnTo>
                      <a:pt x="0" y="7"/>
                    </a:lnTo>
                    <a:lnTo>
                      <a:pt x="18" y="0"/>
                    </a:lnTo>
                    <a:lnTo>
                      <a:pt x="21" y="0"/>
                    </a:lnTo>
                    <a:close/>
                  </a:path>
                </a:pathLst>
              </a:custGeom>
              <a:solidFill>
                <a:srgbClr val="000000"/>
              </a:solidFill>
              <a:ln w="0">
                <a:solidFill>
                  <a:srgbClr val="000000"/>
                </a:solidFill>
                <a:round/>
                <a:headEnd/>
                <a:tailEnd/>
              </a:ln>
            </p:spPr>
            <p:txBody>
              <a:bodyPr/>
              <a:lstStyle/>
              <a:p>
                <a:endParaRPr lang="en-CA"/>
              </a:p>
            </p:txBody>
          </p:sp>
          <p:sp>
            <p:nvSpPr>
              <p:cNvPr id="22647" name="Rectangle 248"/>
              <p:cNvSpPr>
                <a:spLocks noChangeArrowheads="1"/>
              </p:cNvSpPr>
              <p:nvPr/>
            </p:nvSpPr>
            <p:spPr bwMode="auto">
              <a:xfrm>
                <a:off x="5213" y="1375"/>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648" name="Rectangle 249"/>
              <p:cNvSpPr>
                <a:spLocks noChangeArrowheads="1"/>
              </p:cNvSpPr>
              <p:nvPr/>
            </p:nvSpPr>
            <p:spPr bwMode="auto">
              <a:xfrm>
                <a:off x="532" y="1559"/>
                <a:ext cx="4684" cy="7"/>
              </a:xfrm>
              <a:prstGeom prst="rect">
                <a:avLst/>
              </a:prstGeom>
              <a:solidFill>
                <a:srgbClr val="000000"/>
              </a:solidFill>
              <a:ln w="0">
                <a:solidFill>
                  <a:srgbClr val="000000"/>
                </a:solidFill>
                <a:miter lim="800000"/>
                <a:headEnd/>
                <a:tailEnd/>
              </a:ln>
            </p:spPr>
            <p:txBody>
              <a:bodyPr/>
              <a:lstStyle/>
              <a:p>
                <a:endParaRPr lang="en-US"/>
              </a:p>
            </p:txBody>
          </p:sp>
          <p:sp>
            <p:nvSpPr>
              <p:cNvPr id="22649" name="Rectangle 250"/>
              <p:cNvSpPr>
                <a:spLocks noChangeArrowheads="1"/>
              </p:cNvSpPr>
              <p:nvPr/>
            </p:nvSpPr>
            <p:spPr bwMode="auto">
              <a:xfrm>
                <a:off x="532" y="1587"/>
                <a:ext cx="4684" cy="7"/>
              </a:xfrm>
              <a:prstGeom prst="rect">
                <a:avLst/>
              </a:prstGeom>
              <a:solidFill>
                <a:srgbClr val="000000"/>
              </a:solidFill>
              <a:ln w="0">
                <a:solidFill>
                  <a:srgbClr val="000000"/>
                </a:solidFill>
                <a:miter lim="800000"/>
                <a:headEnd/>
                <a:tailEnd/>
              </a:ln>
            </p:spPr>
            <p:txBody>
              <a:bodyPr/>
              <a:lstStyle/>
              <a:p>
                <a:endParaRPr lang="en-US"/>
              </a:p>
            </p:txBody>
          </p:sp>
          <p:sp>
            <p:nvSpPr>
              <p:cNvPr id="22650" name="Rectangle 251"/>
              <p:cNvSpPr>
                <a:spLocks noChangeArrowheads="1"/>
              </p:cNvSpPr>
              <p:nvPr/>
            </p:nvSpPr>
            <p:spPr bwMode="auto">
              <a:xfrm>
                <a:off x="532" y="1601"/>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651" name="Freeform 252"/>
              <p:cNvSpPr>
                <a:spLocks/>
              </p:cNvSpPr>
              <p:nvPr/>
            </p:nvSpPr>
            <p:spPr bwMode="auto">
              <a:xfrm>
                <a:off x="589" y="1626"/>
                <a:ext cx="46" cy="103"/>
              </a:xfrm>
              <a:custGeom>
                <a:avLst/>
                <a:gdLst>
                  <a:gd name="T0" fmla="*/ 46 w 46"/>
                  <a:gd name="T1" fmla="*/ 103 h 103"/>
                  <a:gd name="T2" fmla="*/ 46 w 46"/>
                  <a:gd name="T3" fmla="*/ 103 h 103"/>
                  <a:gd name="T4" fmla="*/ 0 w 46"/>
                  <a:gd name="T5" fmla="*/ 103 h 103"/>
                  <a:gd name="T6" fmla="*/ 0 w 46"/>
                  <a:gd name="T7" fmla="*/ 103 h 103"/>
                  <a:gd name="T8" fmla="*/ 3 w 46"/>
                  <a:gd name="T9" fmla="*/ 103 h 103"/>
                  <a:gd name="T10" fmla="*/ 10 w 46"/>
                  <a:gd name="T11" fmla="*/ 103 h 103"/>
                  <a:gd name="T12" fmla="*/ 14 w 46"/>
                  <a:gd name="T13" fmla="*/ 99 h 103"/>
                  <a:gd name="T14" fmla="*/ 14 w 46"/>
                  <a:gd name="T15" fmla="*/ 96 h 103"/>
                  <a:gd name="T16" fmla="*/ 17 w 46"/>
                  <a:gd name="T17" fmla="*/ 85 h 103"/>
                  <a:gd name="T18" fmla="*/ 17 w 46"/>
                  <a:gd name="T19" fmla="*/ 18 h 103"/>
                  <a:gd name="T20" fmla="*/ 14 w 46"/>
                  <a:gd name="T21" fmla="*/ 11 h 103"/>
                  <a:gd name="T22" fmla="*/ 14 w 46"/>
                  <a:gd name="T23" fmla="*/ 7 h 103"/>
                  <a:gd name="T24" fmla="*/ 14 w 46"/>
                  <a:gd name="T25" fmla="*/ 7 h 103"/>
                  <a:gd name="T26" fmla="*/ 10 w 46"/>
                  <a:gd name="T27" fmla="*/ 4 h 103"/>
                  <a:gd name="T28" fmla="*/ 7 w 46"/>
                  <a:gd name="T29" fmla="*/ 4 h 103"/>
                  <a:gd name="T30" fmla="*/ 3 w 46"/>
                  <a:gd name="T31" fmla="*/ 4 h 103"/>
                  <a:gd name="T32" fmla="*/ 0 w 46"/>
                  <a:gd name="T33" fmla="*/ 4 h 103"/>
                  <a:gd name="T34" fmla="*/ 0 w 46"/>
                  <a:gd name="T35" fmla="*/ 0 h 103"/>
                  <a:gd name="T36" fmla="*/ 46 w 46"/>
                  <a:gd name="T37" fmla="*/ 0 h 103"/>
                  <a:gd name="T38" fmla="*/ 46 w 46"/>
                  <a:gd name="T39" fmla="*/ 4 h 103"/>
                  <a:gd name="T40" fmla="*/ 42 w 46"/>
                  <a:gd name="T41" fmla="*/ 4 h 103"/>
                  <a:gd name="T42" fmla="*/ 35 w 46"/>
                  <a:gd name="T43" fmla="*/ 4 h 103"/>
                  <a:gd name="T44" fmla="*/ 32 w 46"/>
                  <a:gd name="T45" fmla="*/ 7 h 103"/>
                  <a:gd name="T46" fmla="*/ 32 w 46"/>
                  <a:gd name="T47" fmla="*/ 11 h 103"/>
                  <a:gd name="T48" fmla="*/ 32 w 46"/>
                  <a:gd name="T49" fmla="*/ 18 h 103"/>
                  <a:gd name="T50" fmla="*/ 32 w 46"/>
                  <a:gd name="T51" fmla="*/ 85 h 103"/>
                  <a:gd name="T52" fmla="*/ 32 w 46"/>
                  <a:gd name="T53" fmla="*/ 92 h 103"/>
                  <a:gd name="T54" fmla="*/ 32 w 46"/>
                  <a:gd name="T55" fmla="*/ 96 h 103"/>
                  <a:gd name="T56" fmla="*/ 32 w 46"/>
                  <a:gd name="T57" fmla="*/ 99 h 103"/>
                  <a:gd name="T58" fmla="*/ 35 w 46"/>
                  <a:gd name="T59" fmla="*/ 99 h 103"/>
                  <a:gd name="T60" fmla="*/ 39 w 46"/>
                  <a:gd name="T61" fmla="*/ 103 h 103"/>
                  <a:gd name="T62" fmla="*/ 42 w 46"/>
                  <a:gd name="T63" fmla="*/ 103 h 103"/>
                  <a:gd name="T64" fmla="*/ 46 w 46"/>
                  <a:gd name="T65" fmla="*/ 103 h 10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6"/>
                  <a:gd name="T100" fmla="*/ 0 h 103"/>
                  <a:gd name="T101" fmla="*/ 46 w 46"/>
                  <a:gd name="T102" fmla="*/ 103 h 10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6" h="103">
                    <a:moveTo>
                      <a:pt x="46" y="103"/>
                    </a:moveTo>
                    <a:lnTo>
                      <a:pt x="46" y="103"/>
                    </a:lnTo>
                    <a:lnTo>
                      <a:pt x="0" y="103"/>
                    </a:lnTo>
                    <a:lnTo>
                      <a:pt x="3" y="103"/>
                    </a:lnTo>
                    <a:lnTo>
                      <a:pt x="10" y="103"/>
                    </a:lnTo>
                    <a:lnTo>
                      <a:pt x="14" y="99"/>
                    </a:lnTo>
                    <a:lnTo>
                      <a:pt x="14" y="96"/>
                    </a:lnTo>
                    <a:lnTo>
                      <a:pt x="17" y="85"/>
                    </a:lnTo>
                    <a:lnTo>
                      <a:pt x="17" y="18"/>
                    </a:lnTo>
                    <a:lnTo>
                      <a:pt x="14" y="11"/>
                    </a:lnTo>
                    <a:lnTo>
                      <a:pt x="14" y="7"/>
                    </a:lnTo>
                    <a:lnTo>
                      <a:pt x="10" y="4"/>
                    </a:lnTo>
                    <a:lnTo>
                      <a:pt x="7" y="4"/>
                    </a:lnTo>
                    <a:lnTo>
                      <a:pt x="3" y="4"/>
                    </a:lnTo>
                    <a:lnTo>
                      <a:pt x="0" y="4"/>
                    </a:lnTo>
                    <a:lnTo>
                      <a:pt x="0" y="0"/>
                    </a:lnTo>
                    <a:lnTo>
                      <a:pt x="46" y="0"/>
                    </a:lnTo>
                    <a:lnTo>
                      <a:pt x="46" y="4"/>
                    </a:lnTo>
                    <a:lnTo>
                      <a:pt x="42" y="4"/>
                    </a:lnTo>
                    <a:lnTo>
                      <a:pt x="35" y="4"/>
                    </a:lnTo>
                    <a:lnTo>
                      <a:pt x="32" y="7"/>
                    </a:lnTo>
                    <a:lnTo>
                      <a:pt x="32" y="11"/>
                    </a:lnTo>
                    <a:lnTo>
                      <a:pt x="32" y="18"/>
                    </a:lnTo>
                    <a:lnTo>
                      <a:pt x="32" y="85"/>
                    </a:lnTo>
                    <a:lnTo>
                      <a:pt x="32" y="92"/>
                    </a:lnTo>
                    <a:lnTo>
                      <a:pt x="32" y="96"/>
                    </a:lnTo>
                    <a:lnTo>
                      <a:pt x="32" y="99"/>
                    </a:lnTo>
                    <a:lnTo>
                      <a:pt x="35" y="99"/>
                    </a:lnTo>
                    <a:lnTo>
                      <a:pt x="39" y="103"/>
                    </a:lnTo>
                    <a:lnTo>
                      <a:pt x="42" y="103"/>
                    </a:lnTo>
                    <a:lnTo>
                      <a:pt x="46" y="103"/>
                    </a:lnTo>
                    <a:close/>
                  </a:path>
                </a:pathLst>
              </a:custGeom>
              <a:solidFill>
                <a:srgbClr val="000000"/>
              </a:solidFill>
              <a:ln w="0">
                <a:solidFill>
                  <a:srgbClr val="000000"/>
                </a:solidFill>
                <a:round/>
                <a:headEnd/>
                <a:tailEnd/>
              </a:ln>
            </p:spPr>
            <p:txBody>
              <a:bodyPr/>
              <a:lstStyle/>
              <a:p>
                <a:endParaRPr lang="en-CA"/>
              </a:p>
            </p:txBody>
          </p:sp>
          <p:sp>
            <p:nvSpPr>
              <p:cNvPr id="22652" name="Rectangle 253"/>
              <p:cNvSpPr>
                <a:spLocks noChangeArrowheads="1"/>
              </p:cNvSpPr>
              <p:nvPr/>
            </p:nvSpPr>
            <p:spPr bwMode="auto">
              <a:xfrm>
                <a:off x="1126" y="1601"/>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653" name="Rectangle 254"/>
              <p:cNvSpPr>
                <a:spLocks noChangeArrowheads="1"/>
              </p:cNvSpPr>
              <p:nvPr/>
            </p:nvSpPr>
            <p:spPr bwMode="auto">
              <a:xfrm>
                <a:off x="1154" y="1601"/>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654" name="Freeform 255"/>
              <p:cNvSpPr>
                <a:spLocks noEditPoints="1"/>
              </p:cNvSpPr>
              <p:nvPr/>
            </p:nvSpPr>
            <p:spPr bwMode="auto">
              <a:xfrm>
                <a:off x="1402" y="1626"/>
                <a:ext cx="63" cy="106"/>
              </a:xfrm>
              <a:custGeom>
                <a:avLst/>
                <a:gdLst>
                  <a:gd name="T0" fmla="*/ 63 w 63"/>
                  <a:gd name="T1" fmla="*/ 0 h 106"/>
                  <a:gd name="T2" fmla="*/ 63 w 63"/>
                  <a:gd name="T3" fmla="*/ 4 h 106"/>
                  <a:gd name="T4" fmla="*/ 53 w 63"/>
                  <a:gd name="T5" fmla="*/ 4 h 106"/>
                  <a:gd name="T6" fmla="*/ 46 w 63"/>
                  <a:gd name="T7" fmla="*/ 7 h 106"/>
                  <a:gd name="T8" fmla="*/ 39 w 63"/>
                  <a:gd name="T9" fmla="*/ 11 h 106"/>
                  <a:gd name="T10" fmla="*/ 35 w 63"/>
                  <a:gd name="T11" fmla="*/ 14 h 106"/>
                  <a:gd name="T12" fmla="*/ 28 w 63"/>
                  <a:gd name="T13" fmla="*/ 21 h 106"/>
                  <a:gd name="T14" fmla="*/ 25 w 63"/>
                  <a:gd name="T15" fmla="*/ 29 h 106"/>
                  <a:gd name="T16" fmla="*/ 21 w 63"/>
                  <a:gd name="T17" fmla="*/ 39 h 106"/>
                  <a:gd name="T18" fmla="*/ 17 w 63"/>
                  <a:gd name="T19" fmla="*/ 46 h 106"/>
                  <a:gd name="T20" fmla="*/ 28 w 63"/>
                  <a:gd name="T21" fmla="*/ 43 h 106"/>
                  <a:gd name="T22" fmla="*/ 39 w 63"/>
                  <a:gd name="T23" fmla="*/ 39 h 106"/>
                  <a:gd name="T24" fmla="*/ 49 w 63"/>
                  <a:gd name="T25" fmla="*/ 43 h 106"/>
                  <a:gd name="T26" fmla="*/ 56 w 63"/>
                  <a:gd name="T27" fmla="*/ 50 h 106"/>
                  <a:gd name="T28" fmla="*/ 63 w 63"/>
                  <a:gd name="T29" fmla="*/ 57 h 106"/>
                  <a:gd name="T30" fmla="*/ 63 w 63"/>
                  <a:gd name="T31" fmla="*/ 71 h 106"/>
                  <a:gd name="T32" fmla="*/ 63 w 63"/>
                  <a:gd name="T33" fmla="*/ 82 h 106"/>
                  <a:gd name="T34" fmla="*/ 56 w 63"/>
                  <a:gd name="T35" fmla="*/ 92 h 106"/>
                  <a:gd name="T36" fmla="*/ 49 w 63"/>
                  <a:gd name="T37" fmla="*/ 99 h 106"/>
                  <a:gd name="T38" fmla="*/ 42 w 63"/>
                  <a:gd name="T39" fmla="*/ 103 h 106"/>
                  <a:gd name="T40" fmla="*/ 32 w 63"/>
                  <a:gd name="T41" fmla="*/ 106 h 106"/>
                  <a:gd name="T42" fmla="*/ 21 w 63"/>
                  <a:gd name="T43" fmla="*/ 103 h 106"/>
                  <a:gd name="T44" fmla="*/ 14 w 63"/>
                  <a:gd name="T45" fmla="*/ 99 h 106"/>
                  <a:gd name="T46" fmla="*/ 7 w 63"/>
                  <a:gd name="T47" fmla="*/ 89 h 106"/>
                  <a:gd name="T48" fmla="*/ 0 w 63"/>
                  <a:gd name="T49" fmla="*/ 78 h 106"/>
                  <a:gd name="T50" fmla="*/ 0 w 63"/>
                  <a:gd name="T51" fmla="*/ 64 h 106"/>
                  <a:gd name="T52" fmla="*/ 0 w 63"/>
                  <a:gd name="T53" fmla="*/ 50 h 106"/>
                  <a:gd name="T54" fmla="*/ 7 w 63"/>
                  <a:gd name="T55" fmla="*/ 39 h 106"/>
                  <a:gd name="T56" fmla="*/ 14 w 63"/>
                  <a:gd name="T57" fmla="*/ 25 h 106"/>
                  <a:gd name="T58" fmla="*/ 21 w 63"/>
                  <a:gd name="T59" fmla="*/ 14 h 106"/>
                  <a:gd name="T60" fmla="*/ 32 w 63"/>
                  <a:gd name="T61" fmla="*/ 7 h 106"/>
                  <a:gd name="T62" fmla="*/ 42 w 63"/>
                  <a:gd name="T63" fmla="*/ 4 h 106"/>
                  <a:gd name="T64" fmla="*/ 49 w 63"/>
                  <a:gd name="T65" fmla="*/ 0 h 106"/>
                  <a:gd name="T66" fmla="*/ 60 w 63"/>
                  <a:gd name="T67" fmla="*/ 0 h 106"/>
                  <a:gd name="T68" fmla="*/ 63 w 63"/>
                  <a:gd name="T69" fmla="*/ 0 h 106"/>
                  <a:gd name="T70" fmla="*/ 17 w 63"/>
                  <a:gd name="T71" fmla="*/ 53 h 106"/>
                  <a:gd name="T72" fmla="*/ 14 w 63"/>
                  <a:gd name="T73" fmla="*/ 60 h 106"/>
                  <a:gd name="T74" fmla="*/ 14 w 63"/>
                  <a:gd name="T75" fmla="*/ 67 h 106"/>
                  <a:gd name="T76" fmla="*/ 14 w 63"/>
                  <a:gd name="T77" fmla="*/ 74 h 106"/>
                  <a:gd name="T78" fmla="*/ 17 w 63"/>
                  <a:gd name="T79" fmla="*/ 85 h 106"/>
                  <a:gd name="T80" fmla="*/ 21 w 63"/>
                  <a:gd name="T81" fmla="*/ 92 h 106"/>
                  <a:gd name="T82" fmla="*/ 25 w 63"/>
                  <a:gd name="T83" fmla="*/ 96 h 106"/>
                  <a:gd name="T84" fmla="*/ 28 w 63"/>
                  <a:gd name="T85" fmla="*/ 99 h 106"/>
                  <a:gd name="T86" fmla="*/ 35 w 63"/>
                  <a:gd name="T87" fmla="*/ 99 h 106"/>
                  <a:gd name="T88" fmla="*/ 39 w 63"/>
                  <a:gd name="T89" fmla="*/ 99 h 106"/>
                  <a:gd name="T90" fmla="*/ 46 w 63"/>
                  <a:gd name="T91" fmla="*/ 96 h 106"/>
                  <a:gd name="T92" fmla="*/ 49 w 63"/>
                  <a:gd name="T93" fmla="*/ 89 h 106"/>
                  <a:gd name="T94" fmla="*/ 49 w 63"/>
                  <a:gd name="T95" fmla="*/ 78 h 106"/>
                  <a:gd name="T96" fmla="*/ 49 w 63"/>
                  <a:gd name="T97" fmla="*/ 64 h 106"/>
                  <a:gd name="T98" fmla="*/ 46 w 63"/>
                  <a:gd name="T99" fmla="*/ 57 h 106"/>
                  <a:gd name="T100" fmla="*/ 39 w 63"/>
                  <a:gd name="T101" fmla="*/ 50 h 106"/>
                  <a:gd name="T102" fmla="*/ 32 w 63"/>
                  <a:gd name="T103" fmla="*/ 46 h 106"/>
                  <a:gd name="T104" fmla="*/ 28 w 63"/>
                  <a:gd name="T105" fmla="*/ 46 h 106"/>
                  <a:gd name="T106" fmla="*/ 25 w 63"/>
                  <a:gd name="T107" fmla="*/ 46 h 106"/>
                  <a:gd name="T108" fmla="*/ 21 w 63"/>
                  <a:gd name="T109" fmla="*/ 50 h 106"/>
                  <a:gd name="T110" fmla="*/ 17 w 63"/>
                  <a:gd name="T111" fmla="*/ 53 h 10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63"/>
                  <a:gd name="T169" fmla="*/ 0 h 106"/>
                  <a:gd name="T170" fmla="*/ 63 w 63"/>
                  <a:gd name="T171" fmla="*/ 106 h 10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63" h="106">
                    <a:moveTo>
                      <a:pt x="63" y="0"/>
                    </a:moveTo>
                    <a:lnTo>
                      <a:pt x="63" y="4"/>
                    </a:lnTo>
                    <a:lnTo>
                      <a:pt x="53" y="4"/>
                    </a:lnTo>
                    <a:lnTo>
                      <a:pt x="46" y="7"/>
                    </a:lnTo>
                    <a:lnTo>
                      <a:pt x="39" y="11"/>
                    </a:lnTo>
                    <a:lnTo>
                      <a:pt x="35" y="14"/>
                    </a:lnTo>
                    <a:lnTo>
                      <a:pt x="28" y="21"/>
                    </a:lnTo>
                    <a:lnTo>
                      <a:pt x="25" y="29"/>
                    </a:lnTo>
                    <a:lnTo>
                      <a:pt x="21" y="39"/>
                    </a:lnTo>
                    <a:lnTo>
                      <a:pt x="17" y="46"/>
                    </a:lnTo>
                    <a:lnTo>
                      <a:pt x="28" y="43"/>
                    </a:lnTo>
                    <a:lnTo>
                      <a:pt x="39" y="39"/>
                    </a:lnTo>
                    <a:lnTo>
                      <a:pt x="49" y="43"/>
                    </a:lnTo>
                    <a:lnTo>
                      <a:pt x="56" y="50"/>
                    </a:lnTo>
                    <a:lnTo>
                      <a:pt x="63" y="57"/>
                    </a:lnTo>
                    <a:lnTo>
                      <a:pt x="63" y="71"/>
                    </a:lnTo>
                    <a:lnTo>
                      <a:pt x="63" y="82"/>
                    </a:lnTo>
                    <a:lnTo>
                      <a:pt x="56" y="92"/>
                    </a:lnTo>
                    <a:lnTo>
                      <a:pt x="49" y="99"/>
                    </a:lnTo>
                    <a:lnTo>
                      <a:pt x="42" y="103"/>
                    </a:lnTo>
                    <a:lnTo>
                      <a:pt x="32" y="106"/>
                    </a:lnTo>
                    <a:lnTo>
                      <a:pt x="21" y="103"/>
                    </a:lnTo>
                    <a:lnTo>
                      <a:pt x="14" y="99"/>
                    </a:lnTo>
                    <a:lnTo>
                      <a:pt x="7" y="89"/>
                    </a:lnTo>
                    <a:lnTo>
                      <a:pt x="0" y="78"/>
                    </a:lnTo>
                    <a:lnTo>
                      <a:pt x="0" y="64"/>
                    </a:lnTo>
                    <a:lnTo>
                      <a:pt x="0" y="50"/>
                    </a:lnTo>
                    <a:lnTo>
                      <a:pt x="7" y="39"/>
                    </a:lnTo>
                    <a:lnTo>
                      <a:pt x="14" y="25"/>
                    </a:lnTo>
                    <a:lnTo>
                      <a:pt x="21" y="14"/>
                    </a:lnTo>
                    <a:lnTo>
                      <a:pt x="32" y="7"/>
                    </a:lnTo>
                    <a:lnTo>
                      <a:pt x="42" y="4"/>
                    </a:lnTo>
                    <a:lnTo>
                      <a:pt x="49" y="0"/>
                    </a:lnTo>
                    <a:lnTo>
                      <a:pt x="60" y="0"/>
                    </a:lnTo>
                    <a:lnTo>
                      <a:pt x="63" y="0"/>
                    </a:lnTo>
                    <a:close/>
                    <a:moveTo>
                      <a:pt x="17" y="53"/>
                    </a:moveTo>
                    <a:lnTo>
                      <a:pt x="14" y="60"/>
                    </a:lnTo>
                    <a:lnTo>
                      <a:pt x="14" y="67"/>
                    </a:lnTo>
                    <a:lnTo>
                      <a:pt x="14" y="74"/>
                    </a:lnTo>
                    <a:lnTo>
                      <a:pt x="17" y="85"/>
                    </a:lnTo>
                    <a:lnTo>
                      <a:pt x="21" y="92"/>
                    </a:lnTo>
                    <a:lnTo>
                      <a:pt x="25" y="96"/>
                    </a:lnTo>
                    <a:lnTo>
                      <a:pt x="28" y="99"/>
                    </a:lnTo>
                    <a:lnTo>
                      <a:pt x="35" y="99"/>
                    </a:lnTo>
                    <a:lnTo>
                      <a:pt x="39" y="99"/>
                    </a:lnTo>
                    <a:lnTo>
                      <a:pt x="46" y="96"/>
                    </a:lnTo>
                    <a:lnTo>
                      <a:pt x="49" y="89"/>
                    </a:lnTo>
                    <a:lnTo>
                      <a:pt x="49" y="78"/>
                    </a:lnTo>
                    <a:lnTo>
                      <a:pt x="49" y="64"/>
                    </a:lnTo>
                    <a:lnTo>
                      <a:pt x="46" y="57"/>
                    </a:lnTo>
                    <a:lnTo>
                      <a:pt x="39" y="50"/>
                    </a:lnTo>
                    <a:lnTo>
                      <a:pt x="32" y="46"/>
                    </a:lnTo>
                    <a:lnTo>
                      <a:pt x="28" y="46"/>
                    </a:lnTo>
                    <a:lnTo>
                      <a:pt x="25" y="46"/>
                    </a:lnTo>
                    <a:lnTo>
                      <a:pt x="21" y="50"/>
                    </a:lnTo>
                    <a:lnTo>
                      <a:pt x="17" y="53"/>
                    </a:lnTo>
                    <a:close/>
                  </a:path>
                </a:pathLst>
              </a:custGeom>
              <a:solidFill>
                <a:srgbClr val="000000"/>
              </a:solidFill>
              <a:ln w="0">
                <a:solidFill>
                  <a:srgbClr val="000000"/>
                </a:solidFill>
                <a:round/>
                <a:headEnd/>
                <a:tailEnd/>
              </a:ln>
            </p:spPr>
            <p:txBody>
              <a:bodyPr/>
              <a:lstStyle/>
              <a:p>
                <a:endParaRPr lang="en-CA"/>
              </a:p>
            </p:txBody>
          </p:sp>
          <p:sp>
            <p:nvSpPr>
              <p:cNvPr id="22655" name="Rectangle 256"/>
              <p:cNvSpPr>
                <a:spLocks noChangeArrowheads="1"/>
              </p:cNvSpPr>
              <p:nvPr/>
            </p:nvSpPr>
            <p:spPr bwMode="auto">
              <a:xfrm>
                <a:off x="1635" y="1601"/>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656" name="Freeform 257"/>
              <p:cNvSpPr>
                <a:spLocks/>
              </p:cNvSpPr>
              <p:nvPr/>
            </p:nvSpPr>
            <p:spPr bwMode="auto">
              <a:xfrm>
                <a:off x="1879" y="1626"/>
                <a:ext cx="67" cy="106"/>
              </a:xfrm>
              <a:custGeom>
                <a:avLst/>
                <a:gdLst>
                  <a:gd name="T0" fmla="*/ 11 w 67"/>
                  <a:gd name="T1" fmla="*/ 0 h 106"/>
                  <a:gd name="T2" fmla="*/ 67 w 67"/>
                  <a:gd name="T3" fmla="*/ 0 h 106"/>
                  <a:gd name="T4" fmla="*/ 67 w 67"/>
                  <a:gd name="T5" fmla="*/ 4 h 106"/>
                  <a:gd name="T6" fmla="*/ 28 w 67"/>
                  <a:gd name="T7" fmla="*/ 106 h 106"/>
                  <a:gd name="T8" fmla="*/ 21 w 67"/>
                  <a:gd name="T9" fmla="*/ 106 h 106"/>
                  <a:gd name="T10" fmla="*/ 53 w 67"/>
                  <a:gd name="T11" fmla="*/ 14 h 106"/>
                  <a:gd name="T12" fmla="*/ 25 w 67"/>
                  <a:gd name="T13" fmla="*/ 14 h 106"/>
                  <a:gd name="T14" fmla="*/ 18 w 67"/>
                  <a:gd name="T15" fmla="*/ 14 h 106"/>
                  <a:gd name="T16" fmla="*/ 14 w 67"/>
                  <a:gd name="T17" fmla="*/ 14 h 106"/>
                  <a:gd name="T18" fmla="*/ 7 w 67"/>
                  <a:gd name="T19" fmla="*/ 21 h 106"/>
                  <a:gd name="T20" fmla="*/ 4 w 67"/>
                  <a:gd name="T21" fmla="*/ 25 h 106"/>
                  <a:gd name="T22" fmla="*/ 0 w 67"/>
                  <a:gd name="T23" fmla="*/ 25 h 106"/>
                  <a:gd name="T24" fmla="*/ 11 w 67"/>
                  <a:gd name="T25" fmla="*/ 0 h 10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67"/>
                  <a:gd name="T40" fmla="*/ 0 h 106"/>
                  <a:gd name="T41" fmla="*/ 67 w 67"/>
                  <a:gd name="T42" fmla="*/ 106 h 10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67" h="106">
                    <a:moveTo>
                      <a:pt x="11" y="0"/>
                    </a:moveTo>
                    <a:lnTo>
                      <a:pt x="67" y="0"/>
                    </a:lnTo>
                    <a:lnTo>
                      <a:pt x="67" y="4"/>
                    </a:lnTo>
                    <a:lnTo>
                      <a:pt x="28" y="106"/>
                    </a:lnTo>
                    <a:lnTo>
                      <a:pt x="21" y="106"/>
                    </a:lnTo>
                    <a:lnTo>
                      <a:pt x="53" y="14"/>
                    </a:lnTo>
                    <a:lnTo>
                      <a:pt x="25" y="14"/>
                    </a:lnTo>
                    <a:lnTo>
                      <a:pt x="18" y="14"/>
                    </a:lnTo>
                    <a:lnTo>
                      <a:pt x="14" y="14"/>
                    </a:lnTo>
                    <a:lnTo>
                      <a:pt x="7" y="21"/>
                    </a:lnTo>
                    <a:lnTo>
                      <a:pt x="4" y="25"/>
                    </a:lnTo>
                    <a:lnTo>
                      <a:pt x="0" y="25"/>
                    </a:lnTo>
                    <a:lnTo>
                      <a:pt x="11" y="0"/>
                    </a:lnTo>
                    <a:close/>
                  </a:path>
                </a:pathLst>
              </a:custGeom>
              <a:solidFill>
                <a:srgbClr val="000000"/>
              </a:solidFill>
              <a:ln w="0">
                <a:solidFill>
                  <a:srgbClr val="000000"/>
                </a:solidFill>
                <a:round/>
                <a:headEnd/>
                <a:tailEnd/>
              </a:ln>
            </p:spPr>
            <p:txBody>
              <a:bodyPr/>
              <a:lstStyle/>
              <a:p>
                <a:endParaRPr lang="en-CA"/>
              </a:p>
            </p:txBody>
          </p:sp>
          <p:sp>
            <p:nvSpPr>
              <p:cNvPr id="22657" name="Freeform 258"/>
              <p:cNvSpPr>
                <a:spLocks noEditPoints="1"/>
              </p:cNvSpPr>
              <p:nvPr/>
            </p:nvSpPr>
            <p:spPr bwMode="auto">
              <a:xfrm>
                <a:off x="1953" y="1626"/>
                <a:ext cx="67" cy="103"/>
              </a:xfrm>
              <a:custGeom>
                <a:avLst/>
                <a:gdLst>
                  <a:gd name="T0" fmla="*/ 67 w 67"/>
                  <a:gd name="T1" fmla="*/ 67 h 103"/>
                  <a:gd name="T2" fmla="*/ 67 w 67"/>
                  <a:gd name="T3" fmla="*/ 78 h 103"/>
                  <a:gd name="T4" fmla="*/ 53 w 67"/>
                  <a:gd name="T5" fmla="*/ 78 h 103"/>
                  <a:gd name="T6" fmla="*/ 53 w 67"/>
                  <a:gd name="T7" fmla="*/ 103 h 103"/>
                  <a:gd name="T8" fmla="*/ 43 w 67"/>
                  <a:gd name="T9" fmla="*/ 103 h 103"/>
                  <a:gd name="T10" fmla="*/ 43 w 67"/>
                  <a:gd name="T11" fmla="*/ 78 h 103"/>
                  <a:gd name="T12" fmla="*/ 0 w 67"/>
                  <a:gd name="T13" fmla="*/ 78 h 103"/>
                  <a:gd name="T14" fmla="*/ 0 w 67"/>
                  <a:gd name="T15" fmla="*/ 67 h 103"/>
                  <a:gd name="T16" fmla="*/ 46 w 67"/>
                  <a:gd name="T17" fmla="*/ 0 h 103"/>
                  <a:gd name="T18" fmla="*/ 53 w 67"/>
                  <a:gd name="T19" fmla="*/ 0 h 103"/>
                  <a:gd name="T20" fmla="*/ 53 w 67"/>
                  <a:gd name="T21" fmla="*/ 67 h 103"/>
                  <a:gd name="T22" fmla="*/ 67 w 67"/>
                  <a:gd name="T23" fmla="*/ 67 h 103"/>
                  <a:gd name="T24" fmla="*/ 43 w 67"/>
                  <a:gd name="T25" fmla="*/ 67 h 103"/>
                  <a:gd name="T26" fmla="*/ 43 w 67"/>
                  <a:gd name="T27" fmla="*/ 14 h 103"/>
                  <a:gd name="T28" fmla="*/ 7 w 67"/>
                  <a:gd name="T29" fmla="*/ 67 h 103"/>
                  <a:gd name="T30" fmla="*/ 43 w 67"/>
                  <a:gd name="T31" fmla="*/ 67 h 103"/>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67"/>
                  <a:gd name="T49" fmla="*/ 0 h 103"/>
                  <a:gd name="T50" fmla="*/ 67 w 67"/>
                  <a:gd name="T51" fmla="*/ 103 h 103"/>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67" h="103">
                    <a:moveTo>
                      <a:pt x="67" y="67"/>
                    </a:moveTo>
                    <a:lnTo>
                      <a:pt x="67" y="78"/>
                    </a:lnTo>
                    <a:lnTo>
                      <a:pt x="53" y="78"/>
                    </a:lnTo>
                    <a:lnTo>
                      <a:pt x="53" y="103"/>
                    </a:lnTo>
                    <a:lnTo>
                      <a:pt x="43" y="103"/>
                    </a:lnTo>
                    <a:lnTo>
                      <a:pt x="43" y="78"/>
                    </a:lnTo>
                    <a:lnTo>
                      <a:pt x="0" y="78"/>
                    </a:lnTo>
                    <a:lnTo>
                      <a:pt x="0" y="67"/>
                    </a:lnTo>
                    <a:lnTo>
                      <a:pt x="46" y="0"/>
                    </a:lnTo>
                    <a:lnTo>
                      <a:pt x="53" y="0"/>
                    </a:lnTo>
                    <a:lnTo>
                      <a:pt x="53" y="67"/>
                    </a:lnTo>
                    <a:lnTo>
                      <a:pt x="67" y="67"/>
                    </a:lnTo>
                    <a:close/>
                    <a:moveTo>
                      <a:pt x="43" y="67"/>
                    </a:moveTo>
                    <a:lnTo>
                      <a:pt x="43" y="14"/>
                    </a:lnTo>
                    <a:lnTo>
                      <a:pt x="7" y="67"/>
                    </a:lnTo>
                    <a:lnTo>
                      <a:pt x="43" y="67"/>
                    </a:lnTo>
                    <a:close/>
                  </a:path>
                </a:pathLst>
              </a:custGeom>
              <a:solidFill>
                <a:srgbClr val="000000"/>
              </a:solidFill>
              <a:ln w="0">
                <a:solidFill>
                  <a:srgbClr val="000000"/>
                </a:solidFill>
                <a:round/>
                <a:headEnd/>
                <a:tailEnd/>
              </a:ln>
            </p:spPr>
            <p:txBody>
              <a:bodyPr/>
              <a:lstStyle/>
              <a:p>
                <a:endParaRPr lang="en-CA"/>
              </a:p>
            </p:txBody>
          </p:sp>
          <p:sp>
            <p:nvSpPr>
              <p:cNvPr id="22658" name="Freeform 259"/>
              <p:cNvSpPr>
                <a:spLocks noEditPoints="1"/>
              </p:cNvSpPr>
              <p:nvPr/>
            </p:nvSpPr>
            <p:spPr bwMode="auto">
              <a:xfrm>
                <a:off x="2035" y="1626"/>
                <a:ext cx="63" cy="106"/>
              </a:xfrm>
              <a:custGeom>
                <a:avLst/>
                <a:gdLst>
                  <a:gd name="T0" fmla="*/ 0 w 63"/>
                  <a:gd name="T1" fmla="*/ 53 h 106"/>
                  <a:gd name="T2" fmla="*/ 0 w 63"/>
                  <a:gd name="T3" fmla="*/ 36 h 106"/>
                  <a:gd name="T4" fmla="*/ 3 w 63"/>
                  <a:gd name="T5" fmla="*/ 21 h 106"/>
                  <a:gd name="T6" fmla="*/ 10 w 63"/>
                  <a:gd name="T7" fmla="*/ 11 h 106"/>
                  <a:gd name="T8" fmla="*/ 17 w 63"/>
                  <a:gd name="T9" fmla="*/ 4 h 106"/>
                  <a:gd name="T10" fmla="*/ 24 w 63"/>
                  <a:gd name="T11" fmla="*/ 0 h 106"/>
                  <a:gd name="T12" fmla="*/ 31 w 63"/>
                  <a:gd name="T13" fmla="*/ 0 h 106"/>
                  <a:gd name="T14" fmla="*/ 38 w 63"/>
                  <a:gd name="T15" fmla="*/ 0 h 106"/>
                  <a:gd name="T16" fmla="*/ 46 w 63"/>
                  <a:gd name="T17" fmla="*/ 4 h 106"/>
                  <a:gd name="T18" fmla="*/ 53 w 63"/>
                  <a:gd name="T19" fmla="*/ 11 h 106"/>
                  <a:gd name="T20" fmla="*/ 60 w 63"/>
                  <a:gd name="T21" fmla="*/ 21 h 106"/>
                  <a:gd name="T22" fmla="*/ 63 w 63"/>
                  <a:gd name="T23" fmla="*/ 36 h 106"/>
                  <a:gd name="T24" fmla="*/ 63 w 63"/>
                  <a:gd name="T25" fmla="*/ 53 h 106"/>
                  <a:gd name="T26" fmla="*/ 63 w 63"/>
                  <a:gd name="T27" fmla="*/ 67 h 106"/>
                  <a:gd name="T28" fmla="*/ 60 w 63"/>
                  <a:gd name="T29" fmla="*/ 82 h 106"/>
                  <a:gd name="T30" fmla="*/ 53 w 63"/>
                  <a:gd name="T31" fmla="*/ 92 h 106"/>
                  <a:gd name="T32" fmla="*/ 46 w 63"/>
                  <a:gd name="T33" fmla="*/ 99 h 106"/>
                  <a:gd name="T34" fmla="*/ 38 w 63"/>
                  <a:gd name="T35" fmla="*/ 103 h 106"/>
                  <a:gd name="T36" fmla="*/ 31 w 63"/>
                  <a:gd name="T37" fmla="*/ 106 h 106"/>
                  <a:gd name="T38" fmla="*/ 21 w 63"/>
                  <a:gd name="T39" fmla="*/ 103 h 106"/>
                  <a:gd name="T40" fmla="*/ 14 w 63"/>
                  <a:gd name="T41" fmla="*/ 99 h 106"/>
                  <a:gd name="T42" fmla="*/ 7 w 63"/>
                  <a:gd name="T43" fmla="*/ 89 h 106"/>
                  <a:gd name="T44" fmla="*/ 3 w 63"/>
                  <a:gd name="T45" fmla="*/ 71 h 106"/>
                  <a:gd name="T46" fmla="*/ 0 w 63"/>
                  <a:gd name="T47" fmla="*/ 53 h 106"/>
                  <a:gd name="T48" fmla="*/ 14 w 63"/>
                  <a:gd name="T49" fmla="*/ 57 h 106"/>
                  <a:gd name="T50" fmla="*/ 14 w 63"/>
                  <a:gd name="T51" fmla="*/ 74 h 106"/>
                  <a:gd name="T52" fmla="*/ 21 w 63"/>
                  <a:gd name="T53" fmla="*/ 89 h 106"/>
                  <a:gd name="T54" fmla="*/ 21 w 63"/>
                  <a:gd name="T55" fmla="*/ 96 h 106"/>
                  <a:gd name="T56" fmla="*/ 28 w 63"/>
                  <a:gd name="T57" fmla="*/ 99 h 106"/>
                  <a:gd name="T58" fmla="*/ 31 w 63"/>
                  <a:gd name="T59" fmla="*/ 99 h 106"/>
                  <a:gd name="T60" fmla="*/ 35 w 63"/>
                  <a:gd name="T61" fmla="*/ 99 h 106"/>
                  <a:gd name="T62" fmla="*/ 38 w 63"/>
                  <a:gd name="T63" fmla="*/ 96 h 106"/>
                  <a:gd name="T64" fmla="*/ 42 w 63"/>
                  <a:gd name="T65" fmla="*/ 92 h 106"/>
                  <a:gd name="T66" fmla="*/ 46 w 63"/>
                  <a:gd name="T67" fmla="*/ 85 h 106"/>
                  <a:gd name="T68" fmla="*/ 49 w 63"/>
                  <a:gd name="T69" fmla="*/ 71 h 106"/>
                  <a:gd name="T70" fmla="*/ 49 w 63"/>
                  <a:gd name="T71" fmla="*/ 50 h 106"/>
                  <a:gd name="T72" fmla="*/ 49 w 63"/>
                  <a:gd name="T73" fmla="*/ 32 h 106"/>
                  <a:gd name="T74" fmla="*/ 46 w 63"/>
                  <a:gd name="T75" fmla="*/ 18 h 106"/>
                  <a:gd name="T76" fmla="*/ 42 w 63"/>
                  <a:gd name="T77" fmla="*/ 11 h 106"/>
                  <a:gd name="T78" fmla="*/ 38 w 63"/>
                  <a:gd name="T79" fmla="*/ 7 h 106"/>
                  <a:gd name="T80" fmla="*/ 35 w 63"/>
                  <a:gd name="T81" fmla="*/ 4 h 106"/>
                  <a:gd name="T82" fmla="*/ 31 w 63"/>
                  <a:gd name="T83" fmla="*/ 4 h 106"/>
                  <a:gd name="T84" fmla="*/ 28 w 63"/>
                  <a:gd name="T85" fmla="*/ 4 h 106"/>
                  <a:gd name="T86" fmla="*/ 24 w 63"/>
                  <a:gd name="T87" fmla="*/ 7 h 106"/>
                  <a:gd name="T88" fmla="*/ 17 w 63"/>
                  <a:gd name="T89" fmla="*/ 18 h 106"/>
                  <a:gd name="T90" fmla="*/ 17 w 63"/>
                  <a:gd name="T91" fmla="*/ 29 h 106"/>
                  <a:gd name="T92" fmla="*/ 14 w 63"/>
                  <a:gd name="T93" fmla="*/ 43 h 106"/>
                  <a:gd name="T94" fmla="*/ 14 w 63"/>
                  <a:gd name="T95" fmla="*/ 57 h 10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3"/>
                  <a:gd name="T145" fmla="*/ 0 h 106"/>
                  <a:gd name="T146" fmla="*/ 63 w 63"/>
                  <a:gd name="T147" fmla="*/ 106 h 10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3" h="106">
                    <a:moveTo>
                      <a:pt x="0" y="53"/>
                    </a:moveTo>
                    <a:lnTo>
                      <a:pt x="0" y="36"/>
                    </a:lnTo>
                    <a:lnTo>
                      <a:pt x="3" y="21"/>
                    </a:lnTo>
                    <a:lnTo>
                      <a:pt x="10" y="11"/>
                    </a:lnTo>
                    <a:lnTo>
                      <a:pt x="17" y="4"/>
                    </a:lnTo>
                    <a:lnTo>
                      <a:pt x="24" y="0"/>
                    </a:lnTo>
                    <a:lnTo>
                      <a:pt x="31" y="0"/>
                    </a:lnTo>
                    <a:lnTo>
                      <a:pt x="38" y="0"/>
                    </a:lnTo>
                    <a:lnTo>
                      <a:pt x="46" y="4"/>
                    </a:lnTo>
                    <a:lnTo>
                      <a:pt x="53" y="11"/>
                    </a:lnTo>
                    <a:lnTo>
                      <a:pt x="60" y="21"/>
                    </a:lnTo>
                    <a:lnTo>
                      <a:pt x="63" y="36"/>
                    </a:lnTo>
                    <a:lnTo>
                      <a:pt x="63" y="53"/>
                    </a:lnTo>
                    <a:lnTo>
                      <a:pt x="63" y="67"/>
                    </a:lnTo>
                    <a:lnTo>
                      <a:pt x="60" y="82"/>
                    </a:lnTo>
                    <a:lnTo>
                      <a:pt x="53" y="92"/>
                    </a:lnTo>
                    <a:lnTo>
                      <a:pt x="46" y="99"/>
                    </a:lnTo>
                    <a:lnTo>
                      <a:pt x="38" y="103"/>
                    </a:lnTo>
                    <a:lnTo>
                      <a:pt x="31" y="106"/>
                    </a:lnTo>
                    <a:lnTo>
                      <a:pt x="21" y="103"/>
                    </a:lnTo>
                    <a:lnTo>
                      <a:pt x="14" y="99"/>
                    </a:lnTo>
                    <a:lnTo>
                      <a:pt x="7" y="89"/>
                    </a:lnTo>
                    <a:lnTo>
                      <a:pt x="3" y="71"/>
                    </a:lnTo>
                    <a:lnTo>
                      <a:pt x="0" y="53"/>
                    </a:lnTo>
                    <a:close/>
                    <a:moveTo>
                      <a:pt x="14" y="57"/>
                    </a:moveTo>
                    <a:lnTo>
                      <a:pt x="14" y="74"/>
                    </a:lnTo>
                    <a:lnTo>
                      <a:pt x="21" y="89"/>
                    </a:lnTo>
                    <a:lnTo>
                      <a:pt x="21" y="96"/>
                    </a:lnTo>
                    <a:lnTo>
                      <a:pt x="28" y="99"/>
                    </a:lnTo>
                    <a:lnTo>
                      <a:pt x="31" y="99"/>
                    </a:lnTo>
                    <a:lnTo>
                      <a:pt x="35" y="99"/>
                    </a:lnTo>
                    <a:lnTo>
                      <a:pt x="38" y="96"/>
                    </a:lnTo>
                    <a:lnTo>
                      <a:pt x="42" y="92"/>
                    </a:lnTo>
                    <a:lnTo>
                      <a:pt x="46" y="85"/>
                    </a:lnTo>
                    <a:lnTo>
                      <a:pt x="49" y="71"/>
                    </a:lnTo>
                    <a:lnTo>
                      <a:pt x="49" y="50"/>
                    </a:lnTo>
                    <a:lnTo>
                      <a:pt x="49" y="32"/>
                    </a:lnTo>
                    <a:lnTo>
                      <a:pt x="46" y="18"/>
                    </a:lnTo>
                    <a:lnTo>
                      <a:pt x="42" y="11"/>
                    </a:lnTo>
                    <a:lnTo>
                      <a:pt x="38" y="7"/>
                    </a:lnTo>
                    <a:lnTo>
                      <a:pt x="35" y="4"/>
                    </a:lnTo>
                    <a:lnTo>
                      <a:pt x="31" y="4"/>
                    </a:lnTo>
                    <a:lnTo>
                      <a:pt x="28" y="4"/>
                    </a:lnTo>
                    <a:lnTo>
                      <a:pt x="24" y="7"/>
                    </a:lnTo>
                    <a:lnTo>
                      <a:pt x="17" y="18"/>
                    </a:lnTo>
                    <a:lnTo>
                      <a:pt x="17" y="29"/>
                    </a:lnTo>
                    <a:lnTo>
                      <a:pt x="14" y="43"/>
                    </a:lnTo>
                    <a:lnTo>
                      <a:pt x="14" y="57"/>
                    </a:lnTo>
                    <a:close/>
                  </a:path>
                </a:pathLst>
              </a:custGeom>
              <a:solidFill>
                <a:srgbClr val="000000"/>
              </a:solidFill>
              <a:ln w="0">
                <a:solidFill>
                  <a:srgbClr val="000000"/>
                </a:solidFill>
                <a:round/>
                <a:headEnd/>
                <a:tailEnd/>
              </a:ln>
            </p:spPr>
            <p:txBody>
              <a:bodyPr/>
              <a:lstStyle/>
              <a:p>
                <a:endParaRPr lang="en-CA"/>
              </a:p>
            </p:txBody>
          </p:sp>
          <p:sp>
            <p:nvSpPr>
              <p:cNvPr id="22659" name="Rectangle 260"/>
              <p:cNvSpPr>
                <a:spLocks noChangeArrowheads="1"/>
              </p:cNvSpPr>
              <p:nvPr/>
            </p:nvSpPr>
            <p:spPr bwMode="auto">
              <a:xfrm>
                <a:off x="2215" y="1601"/>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660" name="Freeform 261"/>
              <p:cNvSpPr>
                <a:spLocks/>
              </p:cNvSpPr>
              <p:nvPr/>
            </p:nvSpPr>
            <p:spPr bwMode="auto">
              <a:xfrm>
                <a:off x="2469" y="1715"/>
                <a:ext cx="18" cy="17"/>
              </a:xfrm>
              <a:custGeom>
                <a:avLst/>
                <a:gdLst>
                  <a:gd name="T0" fmla="*/ 11 w 18"/>
                  <a:gd name="T1" fmla="*/ 0 h 17"/>
                  <a:gd name="T2" fmla="*/ 15 w 18"/>
                  <a:gd name="T3" fmla="*/ 0 h 17"/>
                  <a:gd name="T4" fmla="*/ 15 w 18"/>
                  <a:gd name="T5" fmla="*/ 3 h 17"/>
                  <a:gd name="T6" fmla="*/ 18 w 18"/>
                  <a:gd name="T7" fmla="*/ 3 h 17"/>
                  <a:gd name="T8" fmla="*/ 18 w 18"/>
                  <a:gd name="T9" fmla="*/ 7 h 17"/>
                  <a:gd name="T10" fmla="*/ 18 w 18"/>
                  <a:gd name="T11" fmla="*/ 10 h 17"/>
                  <a:gd name="T12" fmla="*/ 15 w 18"/>
                  <a:gd name="T13" fmla="*/ 14 h 17"/>
                  <a:gd name="T14" fmla="*/ 15 w 18"/>
                  <a:gd name="T15" fmla="*/ 17 h 17"/>
                  <a:gd name="T16" fmla="*/ 11 w 18"/>
                  <a:gd name="T17" fmla="*/ 17 h 17"/>
                  <a:gd name="T18" fmla="*/ 7 w 18"/>
                  <a:gd name="T19" fmla="*/ 17 h 17"/>
                  <a:gd name="T20" fmla="*/ 4 w 18"/>
                  <a:gd name="T21" fmla="*/ 14 h 17"/>
                  <a:gd name="T22" fmla="*/ 0 w 18"/>
                  <a:gd name="T23" fmla="*/ 10 h 17"/>
                  <a:gd name="T24" fmla="*/ 0 w 18"/>
                  <a:gd name="T25" fmla="*/ 7 h 17"/>
                  <a:gd name="T26" fmla="*/ 0 w 18"/>
                  <a:gd name="T27" fmla="*/ 3 h 17"/>
                  <a:gd name="T28" fmla="*/ 4 w 18"/>
                  <a:gd name="T29" fmla="*/ 3 h 17"/>
                  <a:gd name="T30" fmla="*/ 7 w 18"/>
                  <a:gd name="T31" fmla="*/ 0 h 17"/>
                  <a:gd name="T32" fmla="*/ 11 w 18"/>
                  <a:gd name="T33" fmla="*/ 0 h 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7"/>
                  <a:gd name="T53" fmla="*/ 18 w 18"/>
                  <a:gd name="T54" fmla="*/ 17 h 1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7">
                    <a:moveTo>
                      <a:pt x="11" y="0"/>
                    </a:moveTo>
                    <a:lnTo>
                      <a:pt x="15" y="0"/>
                    </a:lnTo>
                    <a:lnTo>
                      <a:pt x="15" y="3"/>
                    </a:lnTo>
                    <a:lnTo>
                      <a:pt x="18" y="3"/>
                    </a:lnTo>
                    <a:lnTo>
                      <a:pt x="18" y="7"/>
                    </a:lnTo>
                    <a:lnTo>
                      <a:pt x="18" y="10"/>
                    </a:lnTo>
                    <a:lnTo>
                      <a:pt x="15" y="14"/>
                    </a:lnTo>
                    <a:lnTo>
                      <a:pt x="15" y="17"/>
                    </a:lnTo>
                    <a:lnTo>
                      <a:pt x="11" y="17"/>
                    </a:lnTo>
                    <a:lnTo>
                      <a:pt x="7" y="17"/>
                    </a:lnTo>
                    <a:lnTo>
                      <a:pt x="4" y="14"/>
                    </a:lnTo>
                    <a:lnTo>
                      <a:pt x="0" y="10"/>
                    </a:lnTo>
                    <a:lnTo>
                      <a:pt x="0" y="7"/>
                    </a:lnTo>
                    <a:lnTo>
                      <a:pt x="0" y="3"/>
                    </a:lnTo>
                    <a:lnTo>
                      <a:pt x="4" y="3"/>
                    </a:lnTo>
                    <a:lnTo>
                      <a:pt x="7" y="0"/>
                    </a:lnTo>
                    <a:lnTo>
                      <a:pt x="11" y="0"/>
                    </a:lnTo>
                    <a:close/>
                  </a:path>
                </a:pathLst>
              </a:custGeom>
              <a:solidFill>
                <a:srgbClr val="000000"/>
              </a:solidFill>
              <a:ln w="0">
                <a:solidFill>
                  <a:srgbClr val="000000"/>
                </a:solidFill>
                <a:round/>
                <a:headEnd/>
                <a:tailEnd/>
              </a:ln>
            </p:spPr>
            <p:txBody>
              <a:bodyPr/>
              <a:lstStyle/>
              <a:p>
                <a:endParaRPr lang="en-CA"/>
              </a:p>
            </p:txBody>
          </p:sp>
          <p:sp>
            <p:nvSpPr>
              <p:cNvPr id="22661" name="Freeform 262"/>
              <p:cNvSpPr>
                <a:spLocks noEditPoints="1"/>
              </p:cNvSpPr>
              <p:nvPr/>
            </p:nvSpPr>
            <p:spPr bwMode="auto">
              <a:xfrm>
                <a:off x="2505" y="1626"/>
                <a:ext cx="63" cy="106"/>
              </a:xfrm>
              <a:custGeom>
                <a:avLst/>
                <a:gdLst>
                  <a:gd name="T0" fmla="*/ 63 w 63"/>
                  <a:gd name="T1" fmla="*/ 0 h 106"/>
                  <a:gd name="T2" fmla="*/ 63 w 63"/>
                  <a:gd name="T3" fmla="*/ 4 h 106"/>
                  <a:gd name="T4" fmla="*/ 53 w 63"/>
                  <a:gd name="T5" fmla="*/ 4 h 106"/>
                  <a:gd name="T6" fmla="*/ 46 w 63"/>
                  <a:gd name="T7" fmla="*/ 7 h 106"/>
                  <a:gd name="T8" fmla="*/ 39 w 63"/>
                  <a:gd name="T9" fmla="*/ 11 h 106"/>
                  <a:gd name="T10" fmla="*/ 32 w 63"/>
                  <a:gd name="T11" fmla="*/ 14 h 106"/>
                  <a:gd name="T12" fmla="*/ 28 w 63"/>
                  <a:gd name="T13" fmla="*/ 21 h 106"/>
                  <a:gd name="T14" fmla="*/ 25 w 63"/>
                  <a:gd name="T15" fmla="*/ 29 h 106"/>
                  <a:gd name="T16" fmla="*/ 17 w 63"/>
                  <a:gd name="T17" fmla="*/ 39 h 106"/>
                  <a:gd name="T18" fmla="*/ 17 w 63"/>
                  <a:gd name="T19" fmla="*/ 46 h 106"/>
                  <a:gd name="T20" fmla="*/ 28 w 63"/>
                  <a:gd name="T21" fmla="*/ 43 h 106"/>
                  <a:gd name="T22" fmla="*/ 39 w 63"/>
                  <a:gd name="T23" fmla="*/ 39 h 106"/>
                  <a:gd name="T24" fmla="*/ 46 w 63"/>
                  <a:gd name="T25" fmla="*/ 43 h 106"/>
                  <a:gd name="T26" fmla="*/ 56 w 63"/>
                  <a:gd name="T27" fmla="*/ 50 h 106"/>
                  <a:gd name="T28" fmla="*/ 60 w 63"/>
                  <a:gd name="T29" fmla="*/ 57 h 106"/>
                  <a:gd name="T30" fmla="*/ 63 w 63"/>
                  <a:gd name="T31" fmla="*/ 71 h 106"/>
                  <a:gd name="T32" fmla="*/ 60 w 63"/>
                  <a:gd name="T33" fmla="*/ 82 h 106"/>
                  <a:gd name="T34" fmla="*/ 56 w 63"/>
                  <a:gd name="T35" fmla="*/ 92 h 106"/>
                  <a:gd name="T36" fmla="*/ 49 w 63"/>
                  <a:gd name="T37" fmla="*/ 99 h 106"/>
                  <a:gd name="T38" fmla="*/ 39 w 63"/>
                  <a:gd name="T39" fmla="*/ 103 h 106"/>
                  <a:gd name="T40" fmla="*/ 32 w 63"/>
                  <a:gd name="T41" fmla="*/ 106 h 106"/>
                  <a:gd name="T42" fmla="*/ 21 w 63"/>
                  <a:gd name="T43" fmla="*/ 103 h 106"/>
                  <a:gd name="T44" fmla="*/ 14 w 63"/>
                  <a:gd name="T45" fmla="*/ 99 h 106"/>
                  <a:gd name="T46" fmla="*/ 7 w 63"/>
                  <a:gd name="T47" fmla="*/ 89 h 106"/>
                  <a:gd name="T48" fmla="*/ 0 w 63"/>
                  <a:gd name="T49" fmla="*/ 78 h 106"/>
                  <a:gd name="T50" fmla="*/ 0 w 63"/>
                  <a:gd name="T51" fmla="*/ 64 h 106"/>
                  <a:gd name="T52" fmla="*/ 0 w 63"/>
                  <a:gd name="T53" fmla="*/ 50 h 106"/>
                  <a:gd name="T54" fmla="*/ 3 w 63"/>
                  <a:gd name="T55" fmla="*/ 39 h 106"/>
                  <a:gd name="T56" fmla="*/ 10 w 63"/>
                  <a:gd name="T57" fmla="*/ 25 h 106"/>
                  <a:gd name="T58" fmla="*/ 21 w 63"/>
                  <a:gd name="T59" fmla="*/ 14 h 106"/>
                  <a:gd name="T60" fmla="*/ 32 w 63"/>
                  <a:gd name="T61" fmla="*/ 7 h 106"/>
                  <a:gd name="T62" fmla="*/ 39 w 63"/>
                  <a:gd name="T63" fmla="*/ 4 h 106"/>
                  <a:gd name="T64" fmla="*/ 49 w 63"/>
                  <a:gd name="T65" fmla="*/ 0 h 106"/>
                  <a:gd name="T66" fmla="*/ 56 w 63"/>
                  <a:gd name="T67" fmla="*/ 0 h 106"/>
                  <a:gd name="T68" fmla="*/ 63 w 63"/>
                  <a:gd name="T69" fmla="*/ 0 h 106"/>
                  <a:gd name="T70" fmla="*/ 14 w 63"/>
                  <a:gd name="T71" fmla="*/ 53 h 106"/>
                  <a:gd name="T72" fmla="*/ 14 w 63"/>
                  <a:gd name="T73" fmla="*/ 60 h 106"/>
                  <a:gd name="T74" fmla="*/ 14 w 63"/>
                  <a:gd name="T75" fmla="*/ 67 h 106"/>
                  <a:gd name="T76" fmla="*/ 14 w 63"/>
                  <a:gd name="T77" fmla="*/ 74 h 106"/>
                  <a:gd name="T78" fmla="*/ 17 w 63"/>
                  <a:gd name="T79" fmla="*/ 85 h 106"/>
                  <a:gd name="T80" fmla="*/ 17 w 63"/>
                  <a:gd name="T81" fmla="*/ 92 h 106"/>
                  <a:gd name="T82" fmla="*/ 25 w 63"/>
                  <a:gd name="T83" fmla="*/ 96 h 106"/>
                  <a:gd name="T84" fmla="*/ 28 w 63"/>
                  <a:gd name="T85" fmla="*/ 99 h 106"/>
                  <a:gd name="T86" fmla="*/ 32 w 63"/>
                  <a:gd name="T87" fmla="*/ 99 h 106"/>
                  <a:gd name="T88" fmla="*/ 39 w 63"/>
                  <a:gd name="T89" fmla="*/ 99 h 106"/>
                  <a:gd name="T90" fmla="*/ 42 w 63"/>
                  <a:gd name="T91" fmla="*/ 96 h 106"/>
                  <a:gd name="T92" fmla="*/ 49 w 63"/>
                  <a:gd name="T93" fmla="*/ 89 h 106"/>
                  <a:gd name="T94" fmla="*/ 49 w 63"/>
                  <a:gd name="T95" fmla="*/ 78 h 106"/>
                  <a:gd name="T96" fmla="*/ 49 w 63"/>
                  <a:gd name="T97" fmla="*/ 64 h 106"/>
                  <a:gd name="T98" fmla="*/ 42 w 63"/>
                  <a:gd name="T99" fmla="*/ 57 h 106"/>
                  <a:gd name="T100" fmla="*/ 39 w 63"/>
                  <a:gd name="T101" fmla="*/ 50 h 106"/>
                  <a:gd name="T102" fmla="*/ 32 w 63"/>
                  <a:gd name="T103" fmla="*/ 46 h 106"/>
                  <a:gd name="T104" fmla="*/ 28 w 63"/>
                  <a:gd name="T105" fmla="*/ 46 h 106"/>
                  <a:gd name="T106" fmla="*/ 25 w 63"/>
                  <a:gd name="T107" fmla="*/ 46 h 106"/>
                  <a:gd name="T108" fmla="*/ 21 w 63"/>
                  <a:gd name="T109" fmla="*/ 50 h 106"/>
                  <a:gd name="T110" fmla="*/ 14 w 63"/>
                  <a:gd name="T111" fmla="*/ 53 h 10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63"/>
                  <a:gd name="T169" fmla="*/ 0 h 106"/>
                  <a:gd name="T170" fmla="*/ 63 w 63"/>
                  <a:gd name="T171" fmla="*/ 106 h 10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63" h="106">
                    <a:moveTo>
                      <a:pt x="63" y="0"/>
                    </a:moveTo>
                    <a:lnTo>
                      <a:pt x="63" y="4"/>
                    </a:lnTo>
                    <a:lnTo>
                      <a:pt x="53" y="4"/>
                    </a:lnTo>
                    <a:lnTo>
                      <a:pt x="46" y="7"/>
                    </a:lnTo>
                    <a:lnTo>
                      <a:pt x="39" y="11"/>
                    </a:lnTo>
                    <a:lnTo>
                      <a:pt x="32" y="14"/>
                    </a:lnTo>
                    <a:lnTo>
                      <a:pt x="28" y="21"/>
                    </a:lnTo>
                    <a:lnTo>
                      <a:pt x="25" y="29"/>
                    </a:lnTo>
                    <a:lnTo>
                      <a:pt x="17" y="39"/>
                    </a:lnTo>
                    <a:lnTo>
                      <a:pt x="17" y="46"/>
                    </a:lnTo>
                    <a:lnTo>
                      <a:pt x="28" y="43"/>
                    </a:lnTo>
                    <a:lnTo>
                      <a:pt x="39" y="39"/>
                    </a:lnTo>
                    <a:lnTo>
                      <a:pt x="46" y="43"/>
                    </a:lnTo>
                    <a:lnTo>
                      <a:pt x="56" y="50"/>
                    </a:lnTo>
                    <a:lnTo>
                      <a:pt x="60" y="57"/>
                    </a:lnTo>
                    <a:lnTo>
                      <a:pt x="63" y="71"/>
                    </a:lnTo>
                    <a:lnTo>
                      <a:pt x="60" y="82"/>
                    </a:lnTo>
                    <a:lnTo>
                      <a:pt x="56" y="92"/>
                    </a:lnTo>
                    <a:lnTo>
                      <a:pt x="49" y="99"/>
                    </a:lnTo>
                    <a:lnTo>
                      <a:pt x="39" y="103"/>
                    </a:lnTo>
                    <a:lnTo>
                      <a:pt x="32" y="106"/>
                    </a:lnTo>
                    <a:lnTo>
                      <a:pt x="21" y="103"/>
                    </a:lnTo>
                    <a:lnTo>
                      <a:pt x="14" y="99"/>
                    </a:lnTo>
                    <a:lnTo>
                      <a:pt x="7" y="89"/>
                    </a:lnTo>
                    <a:lnTo>
                      <a:pt x="0" y="78"/>
                    </a:lnTo>
                    <a:lnTo>
                      <a:pt x="0" y="64"/>
                    </a:lnTo>
                    <a:lnTo>
                      <a:pt x="0" y="50"/>
                    </a:lnTo>
                    <a:lnTo>
                      <a:pt x="3" y="39"/>
                    </a:lnTo>
                    <a:lnTo>
                      <a:pt x="10" y="25"/>
                    </a:lnTo>
                    <a:lnTo>
                      <a:pt x="21" y="14"/>
                    </a:lnTo>
                    <a:lnTo>
                      <a:pt x="32" y="7"/>
                    </a:lnTo>
                    <a:lnTo>
                      <a:pt x="39" y="4"/>
                    </a:lnTo>
                    <a:lnTo>
                      <a:pt x="49" y="0"/>
                    </a:lnTo>
                    <a:lnTo>
                      <a:pt x="56" y="0"/>
                    </a:lnTo>
                    <a:lnTo>
                      <a:pt x="63" y="0"/>
                    </a:lnTo>
                    <a:close/>
                    <a:moveTo>
                      <a:pt x="14" y="53"/>
                    </a:moveTo>
                    <a:lnTo>
                      <a:pt x="14" y="60"/>
                    </a:lnTo>
                    <a:lnTo>
                      <a:pt x="14" y="67"/>
                    </a:lnTo>
                    <a:lnTo>
                      <a:pt x="14" y="74"/>
                    </a:lnTo>
                    <a:lnTo>
                      <a:pt x="17" y="85"/>
                    </a:lnTo>
                    <a:lnTo>
                      <a:pt x="17" y="92"/>
                    </a:lnTo>
                    <a:lnTo>
                      <a:pt x="25" y="96"/>
                    </a:lnTo>
                    <a:lnTo>
                      <a:pt x="28" y="99"/>
                    </a:lnTo>
                    <a:lnTo>
                      <a:pt x="32" y="99"/>
                    </a:lnTo>
                    <a:lnTo>
                      <a:pt x="39" y="99"/>
                    </a:lnTo>
                    <a:lnTo>
                      <a:pt x="42" y="96"/>
                    </a:lnTo>
                    <a:lnTo>
                      <a:pt x="49" y="89"/>
                    </a:lnTo>
                    <a:lnTo>
                      <a:pt x="49" y="78"/>
                    </a:lnTo>
                    <a:lnTo>
                      <a:pt x="49" y="64"/>
                    </a:lnTo>
                    <a:lnTo>
                      <a:pt x="42" y="57"/>
                    </a:lnTo>
                    <a:lnTo>
                      <a:pt x="39" y="50"/>
                    </a:lnTo>
                    <a:lnTo>
                      <a:pt x="32" y="46"/>
                    </a:lnTo>
                    <a:lnTo>
                      <a:pt x="28" y="46"/>
                    </a:lnTo>
                    <a:lnTo>
                      <a:pt x="25" y="46"/>
                    </a:lnTo>
                    <a:lnTo>
                      <a:pt x="21" y="50"/>
                    </a:lnTo>
                    <a:lnTo>
                      <a:pt x="14" y="53"/>
                    </a:lnTo>
                    <a:close/>
                  </a:path>
                </a:pathLst>
              </a:custGeom>
              <a:solidFill>
                <a:srgbClr val="000000"/>
              </a:solidFill>
              <a:ln w="0">
                <a:solidFill>
                  <a:srgbClr val="000000"/>
                </a:solidFill>
                <a:round/>
                <a:headEnd/>
                <a:tailEnd/>
              </a:ln>
            </p:spPr>
            <p:txBody>
              <a:bodyPr/>
              <a:lstStyle/>
              <a:p>
                <a:endParaRPr lang="en-CA"/>
              </a:p>
            </p:txBody>
          </p:sp>
          <p:sp>
            <p:nvSpPr>
              <p:cNvPr id="22662" name="Freeform 263"/>
              <p:cNvSpPr>
                <a:spLocks noEditPoints="1"/>
              </p:cNvSpPr>
              <p:nvPr/>
            </p:nvSpPr>
            <p:spPr bwMode="auto">
              <a:xfrm>
                <a:off x="2586" y="1626"/>
                <a:ext cx="57" cy="106"/>
              </a:xfrm>
              <a:custGeom>
                <a:avLst/>
                <a:gdLst>
                  <a:gd name="T0" fmla="*/ 11 w 57"/>
                  <a:gd name="T1" fmla="*/ 43 h 106"/>
                  <a:gd name="T2" fmla="*/ 0 w 57"/>
                  <a:gd name="T3" fmla="*/ 29 h 106"/>
                  <a:gd name="T4" fmla="*/ 4 w 57"/>
                  <a:gd name="T5" fmla="*/ 14 h 106"/>
                  <a:gd name="T6" fmla="*/ 18 w 57"/>
                  <a:gd name="T7" fmla="*/ 0 h 106"/>
                  <a:gd name="T8" fmla="*/ 39 w 57"/>
                  <a:gd name="T9" fmla="*/ 0 h 106"/>
                  <a:gd name="T10" fmla="*/ 53 w 57"/>
                  <a:gd name="T11" fmla="*/ 14 h 106"/>
                  <a:gd name="T12" fmla="*/ 57 w 57"/>
                  <a:gd name="T13" fmla="*/ 29 h 106"/>
                  <a:gd name="T14" fmla="*/ 46 w 57"/>
                  <a:gd name="T15" fmla="*/ 39 h 106"/>
                  <a:gd name="T16" fmla="*/ 46 w 57"/>
                  <a:gd name="T17" fmla="*/ 57 h 106"/>
                  <a:gd name="T18" fmla="*/ 57 w 57"/>
                  <a:gd name="T19" fmla="*/ 71 h 106"/>
                  <a:gd name="T20" fmla="*/ 57 w 57"/>
                  <a:gd name="T21" fmla="*/ 89 h 106"/>
                  <a:gd name="T22" fmla="*/ 39 w 57"/>
                  <a:gd name="T23" fmla="*/ 103 h 106"/>
                  <a:gd name="T24" fmla="*/ 18 w 57"/>
                  <a:gd name="T25" fmla="*/ 106 h 106"/>
                  <a:gd name="T26" fmla="*/ 4 w 57"/>
                  <a:gd name="T27" fmla="*/ 96 h 106"/>
                  <a:gd name="T28" fmla="*/ 0 w 57"/>
                  <a:gd name="T29" fmla="*/ 82 h 106"/>
                  <a:gd name="T30" fmla="*/ 4 w 57"/>
                  <a:gd name="T31" fmla="*/ 67 h 106"/>
                  <a:gd name="T32" fmla="*/ 18 w 57"/>
                  <a:gd name="T33" fmla="*/ 53 h 106"/>
                  <a:gd name="T34" fmla="*/ 35 w 57"/>
                  <a:gd name="T35" fmla="*/ 36 h 106"/>
                  <a:gd name="T36" fmla="*/ 43 w 57"/>
                  <a:gd name="T37" fmla="*/ 25 h 106"/>
                  <a:gd name="T38" fmla="*/ 43 w 57"/>
                  <a:gd name="T39" fmla="*/ 14 h 106"/>
                  <a:gd name="T40" fmla="*/ 35 w 57"/>
                  <a:gd name="T41" fmla="*/ 4 h 106"/>
                  <a:gd name="T42" fmla="*/ 21 w 57"/>
                  <a:gd name="T43" fmla="*/ 4 h 106"/>
                  <a:gd name="T44" fmla="*/ 14 w 57"/>
                  <a:gd name="T45" fmla="*/ 14 h 106"/>
                  <a:gd name="T46" fmla="*/ 14 w 57"/>
                  <a:gd name="T47" fmla="*/ 21 h 106"/>
                  <a:gd name="T48" fmla="*/ 18 w 57"/>
                  <a:gd name="T49" fmla="*/ 32 h 106"/>
                  <a:gd name="T50" fmla="*/ 32 w 57"/>
                  <a:gd name="T51" fmla="*/ 46 h 106"/>
                  <a:gd name="T52" fmla="*/ 18 w 57"/>
                  <a:gd name="T53" fmla="*/ 60 h 106"/>
                  <a:gd name="T54" fmla="*/ 14 w 57"/>
                  <a:gd name="T55" fmla="*/ 74 h 106"/>
                  <a:gd name="T56" fmla="*/ 14 w 57"/>
                  <a:gd name="T57" fmla="*/ 89 h 106"/>
                  <a:gd name="T58" fmla="*/ 21 w 57"/>
                  <a:gd name="T59" fmla="*/ 99 h 106"/>
                  <a:gd name="T60" fmla="*/ 35 w 57"/>
                  <a:gd name="T61" fmla="*/ 99 h 106"/>
                  <a:gd name="T62" fmla="*/ 43 w 57"/>
                  <a:gd name="T63" fmla="*/ 92 h 106"/>
                  <a:gd name="T64" fmla="*/ 43 w 57"/>
                  <a:gd name="T65" fmla="*/ 82 h 106"/>
                  <a:gd name="T66" fmla="*/ 35 w 57"/>
                  <a:gd name="T67" fmla="*/ 71 h 106"/>
                  <a:gd name="T68" fmla="*/ 21 w 57"/>
                  <a:gd name="T69" fmla="*/ 57 h 10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57"/>
                  <a:gd name="T106" fmla="*/ 0 h 106"/>
                  <a:gd name="T107" fmla="*/ 57 w 57"/>
                  <a:gd name="T108" fmla="*/ 106 h 10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57" h="106">
                    <a:moveTo>
                      <a:pt x="18" y="53"/>
                    </a:moveTo>
                    <a:lnTo>
                      <a:pt x="11" y="43"/>
                    </a:lnTo>
                    <a:lnTo>
                      <a:pt x="4" y="36"/>
                    </a:lnTo>
                    <a:lnTo>
                      <a:pt x="0" y="29"/>
                    </a:lnTo>
                    <a:lnTo>
                      <a:pt x="0" y="25"/>
                    </a:lnTo>
                    <a:lnTo>
                      <a:pt x="4" y="14"/>
                    </a:lnTo>
                    <a:lnTo>
                      <a:pt x="7" y="7"/>
                    </a:lnTo>
                    <a:lnTo>
                      <a:pt x="18" y="0"/>
                    </a:lnTo>
                    <a:lnTo>
                      <a:pt x="28" y="0"/>
                    </a:lnTo>
                    <a:lnTo>
                      <a:pt x="39" y="0"/>
                    </a:lnTo>
                    <a:lnTo>
                      <a:pt x="50" y="7"/>
                    </a:lnTo>
                    <a:lnTo>
                      <a:pt x="53" y="14"/>
                    </a:lnTo>
                    <a:lnTo>
                      <a:pt x="57" y="21"/>
                    </a:lnTo>
                    <a:lnTo>
                      <a:pt x="57" y="29"/>
                    </a:lnTo>
                    <a:lnTo>
                      <a:pt x="53" y="32"/>
                    </a:lnTo>
                    <a:lnTo>
                      <a:pt x="46" y="39"/>
                    </a:lnTo>
                    <a:lnTo>
                      <a:pt x="35" y="46"/>
                    </a:lnTo>
                    <a:lnTo>
                      <a:pt x="46" y="57"/>
                    </a:lnTo>
                    <a:lnTo>
                      <a:pt x="53" y="64"/>
                    </a:lnTo>
                    <a:lnTo>
                      <a:pt x="57" y="71"/>
                    </a:lnTo>
                    <a:lnTo>
                      <a:pt x="57" y="78"/>
                    </a:lnTo>
                    <a:lnTo>
                      <a:pt x="57" y="89"/>
                    </a:lnTo>
                    <a:lnTo>
                      <a:pt x="50" y="99"/>
                    </a:lnTo>
                    <a:lnTo>
                      <a:pt x="39" y="103"/>
                    </a:lnTo>
                    <a:lnTo>
                      <a:pt x="28" y="106"/>
                    </a:lnTo>
                    <a:lnTo>
                      <a:pt x="18" y="106"/>
                    </a:lnTo>
                    <a:lnTo>
                      <a:pt x="11" y="103"/>
                    </a:lnTo>
                    <a:lnTo>
                      <a:pt x="4" y="96"/>
                    </a:lnTo>
                    <a:lnTo>
                      <a:pt x="0" y="89"/>
                    </a:lnTo>
                    <a:lnTo>
                      <a:pt x="0" y="82"/>
                    </a:lnTo>
                    <a:lnTo>
                      <a:pt x="0" y="74"/>
                    </a:lnTo>
                    <a:lnTo>
                      <a:pt x="4" y="67"/>
                    </a:lnTo>
                    <a:lnTo>
                      <a:pt x="11" y="60"/>
                    </a:lnTo>
                    <a:lnTo>
                      <a:pt x="18" y="53"/>
                    </a:lnTo>
                    <a:close/>
                    <a:moveTo>
                      <a:pt x="32" y="46"/>
                    </a:moveTo>
                    <a:lnTo>
                      <a:pt x="35" y="36"/>
                    </a:lnTo>
                    <a:lnTo>
                      <a:pt x="39" y="32"/>
                    </a:lnTo>
                    <a:lnTo>
                      <a:pt x="43" y="25"/>
                    </a:lnTo>
                    <a:lnTo>
                      <a:pt x="43" y="21"/>
                    </a:lnTo>
                    <a:lnTo>
                      <a:pt x="43" y="14"/>
                    </a:lnTo>
                    <a:lnTo>
                      <a:pt x="39" y="7"/>
                    </a:lnTo>
                    <a:lnTo>
                      <a:pt x="35" y="4"/>
                    </a:lnTo>
                    <a:lnTo>
                      <a:pt x="28" y="4"/>
                    </a:lnTo>
                    <a:lnTo>
                      <a:pt x="21" y="4"/>
                    </a:lnTo>
                    <a:lnTo>
                      <a:pt x="18" y="7"/>
                    </a:lnTo>
                    <a:lnTo>
                      <a:pt x="14" y="14"/>
                    </a:lnTo>
                    <a:lnTo>
                      <a:pt x="14" y="18"/>
                    </a:lnTo>
                    <a:lnTo>
                      <a:pt x="14" y="21"/>
                    </a:lnTo>
                    <a:lnTo>
                      <a:pt x="18" y="29"/>
                    </a:lnTo>
                    <a:lnTo>
                      <a:pt x="18" y="32"/>
                    </a:lnTo>
                    <a:lnTo>
                      <a:pt x="21" y="36"/>
                    </a:lnTo>
                    <a:lnTo>
                      <a:pt x="32" y="46"/>
                    </a:lnTo>
                    <a:close/>
                    <a:moveTo>
                      <a:pt x="21" y="57"/>
                    </a:moveTo>
                    <a:lnTo>
                      <a:pt x="18" y="60"/>
                    </a:lnTo>
                    <a:lnTo>
                      <a:pt x="14" y="67"/>
                    </a:lnTo>
                    <a:lnTo>
                      <a:pt x="14" y="74"/>
                    </a:lnTo>
                    <a:lnTo>
                      <a:pt x="14" y="82"/>
                    </a:lnTo>
                    <a:lnTo>
                      <a:pt x="14" y="89"/>
                    </a:lnTo>
                    <a:lnTo>
                      <a:pt x="18" y="96"/>
                    </a:lnTo>
                    <a:lnTo>
                      <a:pt x="21" y="99"/>
                    </a:lnTo>
                    <a:lnTo>
                      <a:pt x="28" y="99"/>
                    </a:lnTo>
                    <a:lnTo>
                      <a:pt x="35" y="99"/>
                    </a:lnTo>
                    <a:lnTo>
                      <a:pt x="39" y="96"/>
                    </a:lnTo>
                    <a:lnTo>
                      <a:pt x="43" y="92"/>
                    </a:lnTo>
                    <a:lnTo>
                      <a:pt x="43" y="85"/>
                    </a:lnTo>
                    <a:lnTo>
                      <a:pt x="43" y="82"/>
                    </a:lnTo>
                    <a:lnTo>
                      <a:pt x="43" y="74"/>
                    </a:lnTo>
                    <a:lnTo>
                      <a:pt x="35" y="71"/>
                    </a:lnTo>
                    <a:lnTo>
                      <a:pt x="32" y="64"/>
                    </a:lnTo>
                    <a:lnTo>
                      <a:pt x="21" y="57"/>
                    </a:lnTo>
                    <a:close/>
                  </a:path>
                </a:pathLst>
              </a:custGeom>
              <a:solidFill>
                <a:srgbClr val="000000"/>
              </a:solidFill>
              <a:ln w="0">
                <a:solidFill>
                  <a:srgbClr val="000000"/>
                </a:solidFill>
                <a:round/>
                <a:headEnd/>
                <a:tailEnd/>
              </a:ln>
            </p:spPr>
            <p:txBody>
              <a:bodyPr/>
              <a:lstStyle/>
              <a:p>
                <a:endParaRPr lang="en-CA"/>
              </a:p>
            </p:txBody>
          </p:sp>
          <p:sp>
            <p:nvSpPr>
              <p:cNvPr id="22663" name="Rectangle 264"/>
              <p:cNvSpPr>
                <a:spLocks noChangeArrowheads="1"/>
              </p:cNvSpPr>
              <p:nvPr/>
            </p:nvSpPr>
            <p:spPr bwMode="auto">
              <a:xfrm>
                <a:off x="2724" y="1601"/>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664" name="Freeform 265"/>
              <p:cNvSpPr>
                <a:spLocks/>
              </p:cNvSpPr>
              <p:nvPr/>
            </p:nvSpPr>
            <p:spPr bwMode="auto">
              <a:xfrm>
                <a:off x="2993" y="1626"/>
                <a:ext cx="39" cy="103"/>
              </a:xfrm>
              <a:custGeom>
                <a:avLst/>
                <a:gdLst>
                  <a:gd name="T0" fmla="*/ 0 w 39"/>
                  <a:gd name="T1" fmla="*/ 11 h 103"/>
                  <a:gd name="T2" fmla="*/ 24 w 39"/>
                  <a:gd name="T3" fmla="*/ 0 h 103"/>
                  <a:gd name="T4" fmla="*/ 28 w 39"/>
                  <a:gd name="T5" fmla="*/ 0 h 103"/>
                  <a:gd name="T6" fmla="*/ 28 w 39"/>
                  <a:gd name="T7" fmla="*/ 85 h 103"/>
                  <a:gd name="T8" fmla="*/ 28 w 39"/>
                  <a:gd name="T9" fmla="*/ 92 h 103"/>
                  <a:gd name="T10" fmla="*/ 28 w 39"/>
                  <a:gd name="T11" fmla="*/ 99 h 103"/>
                  <a:gd name="T12" fmla="*/ 28 w 39"/>
                  <a:gd name="T13" fmla="*/ 99 h 103"/>
                  <a:gd name="T14" fmla="*/ 31 w 39"/>
                  <a:gd name="T15" fmla="*/ 103 h 103"/>
                  <a:gd name="T16" fmla="*/ 35 w 39"/>
                  <a:gd name="T17" fmla="*/ 103 h 103"/>
                  <a:gd name="T18" fmla="*/ 39 w 39"/>
                  <a:gd name="T19" fmla="*/ 103 h 103"/>
                  <a:gd name="T20" fmla="*/ 39 w 39"/>
                  <a:gd name="T21" fmla="*/ 103 h 103"/>
                  <a:gd name="T22" fmla="*/ 0 w 39"/>
                  <a:gd name="T23" fmla="*/ 103 h 103"/>
                  <a:gd name="T24" fmla="*/ 0 w 39"/>
                  <a:gd name="T25" fmla="*/ 103 h 103"/>
                  <a:gd name="T26" fmla="*/ 7 w 39"/>
                  <a:gd name="T27" fmla="*/ 103 h 103"/>
                  <a:gd name="T28" fmla="*/ 10 w 39"/>
                  <a:gd name="T29" fmla="*/ 103 h 103"/>
                  <a:gd name="T30" fmla="*/ 10 w 39"/>
                  <a:gd name="T31" fmla="*/ 99 h 103"/>
                  <a:gd name="T32" fmla="*/ 14 w 39"/>
                  <a:gd name="T33" fmla="*/ 99 h 103"/>
                  <a:gd name="T34" fmla="*/ 14 w 39"/>
                  <a:gd name="T35" fmla="*/ 96 h 103"/>
                  <a:gd name="T36" fmla="*/ 14 w 39"/>
                  <a:gd name="T37" fmla="*/ 85 h 103"/>
                  <a:gd name="T38" fmla="*/ 14 w 39"/>
                  <a:gd name="T39" fmla="*/ 29 h 103"/>
                  <a:gd name="T40" fmla="*/ 14 w 39"/>
                  <a:gd name="T41" fmla="*/ 18 h 103"/>
                  <a:gd name="T42" fmla="*/ 14 w 39"/>
                  <a:gd name="T43" fmla="*/ 14 h 103"/>
                  <a:gd name="T44" fmla="*/ 14 w 39"/>
                  <a:gd name="T45" fmla="*/ 11 h 103"/>
                  <a:gd name="T46" fmla="*/ 10 w 39"/>
                  <a:gd name="T47" fmla="*/ 11 h 103"/>
                  <a:gd name="T48" fmla="*/ 10 w 39"/>
                  <a:gd name="T49" fmla="*/ 11 h 103"/>
                  <a:gd name="T50" fmla="*/ 7 w 39"/>
                  <a:gd name="T51" fmla="*/ 11 h 103"/>
                  <a:gd name="T52" fmla="*/ 3 w 39"/>
                  <a:gd name="T53" fmla="*/ 11 h 103"/>
                  <a:gd name="T54" fmla="*/ 0 w 39"/>
                  <a:gd name="T55" fmla="*/ 11 h 103"/>
                  <a:gd name="T56" fmla="*/ 0 w 39"/>
                  <a:gd name="T57" fmla="*/ 11 h 103"/>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9"/>
                  <a:gd name="T88" fmla="*/ 0 h 103"/>
                  <a:gd name="T89" fmla="*/ 39 w 39"/>
                  <a:gd name="T90" fmla="*/ 103 h 103"/>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9" h="103">
                    <a:moveTo>
                      <a:pt x="0" y="11"/>
                    </a:moveTo>
                    <a:lnTo>
                      <a:pt x="24" y="0"/>
                    </a:lnTo>
                    <a:lnTo>
                      <a:pt x="28" y="0"/>
                    </a:lnTo>
                    <a:lnTo>
                      <a:pt x="28" y="85"/>
                    </a:lnTo>
                    <a:lnTo>
                      <a:pt x="28" y="92"/>
                    </a:lnTo>
                    <a:lnTo>
                      <a:pt x="28" y="99"/>
                    </a:lnTo>
                    <a:lnTo>
                      <a:pt x="31" y="103"/>
                    </a:lnTo>
                    <a:lnTo>
                      <a:pt x="35" y="103"/>
                    </a:lnTo>
                    <a:lnTo>
                      <a:pt x="39" y="103"/>
                    </a:lnTo>
                    <a:lnTo>
                      <a:pt x="0" y="103"/>
                    </a:lnTo>
                    <a:lnTo>
                      <a:pt x="7" y="103"/>
                    </a:lnTo>
                    <a:lnTo>
                      <a:pt x="10" y="103"/>
                    </a:lnTo>
                    <a:lnTo>
                      <a:pt x="10" y="99"/>
                    </a:lnTo>
                    <a:lnTo>
                      <a:pt x="14" y="99"/>
                    </a:lnTo>
                    <a:lnTo>
                      <a:pt x="14" y="96"/>
                    </a:lnTo>
                    <a:lnTo>
                      <a:pt x="14" y="85"/>
                    </a:lnTo>
                    <a:lnTo>
                      <a:pt x="14" y="29"/>
                    </a:lnTo>
                    <a:lnTo>
                      <a:pt x="14" y="18"/>
                    </a:lnTo>
                    <a:lnTo>
                      <a:pt x="14" y="14"/>
                    </a:lnTo>
                    <a:lnTo>
                      <a:pt x="14" y="11"/>
                    </a:lnTo>
                    <a:lnTo>
                      <a:pt x="10" y="11"/>
                    </a:lnTo>
                    <a:lnTo>
                      <a:pt x="7" y="11"/>
                    </a:lnTo>
                    <a:lnTo>
                      <a:pt x="3" y="11"/>
                    </a:lnTo>
                    <a:lnTo>
                      <a:pt x="0" y="11"/>
                    </a:lnTo>
                    <a:close/>
                  </a:path>
                </a:pathLst>
              </a:custGeom>
              <a:solidFill>
                <a:srgbClr val="000000"/>
              </a:solidFill>
              <a:ln w="0">
                <a:solidFill>
                  <a:srgbClr val="000000"/>
                </a:solidFill>
                <a:round/>
                <a:headEnd/>
                <a:tailEnd/>
              </a:ln>
            </p:spPr>
            <p:txBody>
              <a:bodyPr/>
              <a:lstStyle/>
              <a:p>
                <a:endParaRPr lang="en-CA"/>
              </a:p>
            </p:txBody>
          </p:sp>
          <p:sp>
            <p:nvSpPr>
              <p:cNvPr id="22665" name="Freeform 266"/>
              <p:cNvSpPr>
                <a:spLocks noEditPoints="1"/>
              </p:cNvSpPr>
              <p:nvPr/>
            </p:nvSpPr>
            <p:spPr bwMode="auto">
              <a:xfrm>
                <a:off x="3060" y="1626"/>
                <a:ext cx="63" cy="106"/>
              </a:xfrm>
              <a:custGeom>
                <a:avLst/>
                <a:gdLst>
                  <a:gd name="T0" fmla="*/ 0 w 63"/>
                  <a:gd name="T1" fmla="*/ 53 h 106"/>
                  <a:gd name="T2" fmla="*/ 0 w 63"/>
                  <a:gd name="T3" fmla="*/ 36 h 106"/>
                  <a:gd name="T4" fmla="*/ 3 w 63"/>
                  <a:gd name="T5" fmla="*/ 21 h 106"/>
                  <a:gd name="T6" fmla="*/ 10 w 63"/>
                  <a:gd name="T7" fmla="*/ 11 h 106"/>
                  <a:gd name="T8" fmla="*/ 17 w 63"/>
                  <a:gd name="T9" fmla="*/ 4 h 106"/>
                  <a:gd name="T10" fmla="*/ 25 w 63"/>
                  <a:gd name="T11" fmla="*/ 0 h 106"/>
                  <a:gd name="T12" fmla="*/ 32 w 63"/>
                  <a:gd name="T13" fmla="*/ 0 h 106"/>
                  <a:gd name="T14" fmla="*/ 39 w 63"/>
                  <a:gd name="T15" fmla="*/ 0 h 106"/>
                  <a:gd name="T16" fmla="*/ 46 w 63"/>
                  <a:gd name="T17" fmla="*/ 4 h 106"/>
                  <a:gd name="T18" fmla="*/ 53 w 63"/>
                  <a:gd name="T19" fmla="*/ 11 h 106"/>
                  <a:gd name="T20" fmla="*/ 56 w 63"/>
                  <a:gd name="T21" fmla="*/ 21 h 106"/>
                  <a:gd name="T22" fmla="*/ 63 w 63"/>
                  <a:gd name="T23" fmla="*/ 36 h 106"/>
                  <a:gd name="T24" fmla="*/ 63 w 63"/>
                  <a:gd name="T25" fmla="*/ 53 h 106"/>
                  <a:gd name="T26" fmla="*/ 63 w 63"/>
                  <a:gd name="T27" fmla="*/ 67 h 106"/>
                  <a:gd name="T28" fmla="*/ 56 w 63"/>
                  <a:gd name="T29" fmla="*/ 82 h 106"/>
                  <a:gd name="T30" fmla="*/ 53 w 63"/>
                  <a:gd name="T31" fmla="*/ 92 h 106"/>
                  <a:gd name="T32" fmla="*/ 46 w 63"/>
                  <a:gd name="T33" fmla="*/ 99 h 106"/>
                  <a:gd name="T34" fmla="*/ 39 w 63"/>
                  <a:gd name="T35" fmla="*/ 103 h 106"/>
                  <a:gd name="T36" fmla="*/ 32 w 63"/>
                  <a:gd name="T37" fmla="*/ 106 h 106"/>
                  <a:gd name="T38" fmla="*/ 21 w 63"/>
                  <a:gd name="T39" fmla="*/ 103 h 106"/>
                  <a:gd name="T40" fmla="*/ 14 w 63"/>
                  <a:gd name="T41" fmla="*/ 99 h 106"/>
                  <a:gd name="T42" fmla="*/ 7 w 63"/>
                  <a:gd name="T43" fmla="*/ 89 h 106"/>
                  <a:gd name="T44" fmla="*/ 0 w 63"/>
                  <a:gd name="T45" fmla="*/ 71 h 106"/>
                  <a:gd name="T46" fmla="*/ 0 w 63"/>
                  <a:gd name="T47" fmla="*/ 53 h 106"/>
                  <a:gd name="T48" fmla="*/ 14 w 63"/>
                  <a:gd name="T49" fmla="*/ 57 h 106"/>
                  <a:gd name="T50" fmla="*/ 14 w 63"/>
                  <a:gd name="T51" fmla="*/ 74 h 106"/>
                  <a:gd name="T52" fmla="*/ 17 w 63"/>
                  <a:gd name="T53" fmla="*/ 89 h 106"/>
                  <a:gd name="T54" fmla="*/ 21 w 63"/>
                  <a:gd name="T55" fmla="*/ 96 h 106"/>
                  <a:gd name="T56" fmla="*/ 25 w 63"/>
                  <a:gd name="T57" fmla="*/ 99 h 106"/>
                  <a:gd name="T58" fmla="*/ 32 w 63"/>
                  <a:gd name="T59" fmla="*/ 99 h 106"/>
                  <a:gd name="T60" fmla="*/ 35 w 63"/>
                  <a:gd name="T61" fmla="*/ 99 h 106"/>
                  <a:gd name="T62" fmla="*/ 39 w 63"/>
                  <a:gd name="T63" fmla="*/ 96 h 106"/>
                  <a:gd name="T64" fmla="*/ 42 w 63"/>
                  <a:gd name="T65" fmla="*/ 92 h 106"/>
                  <a:gd name="T66" fmla="*/ 46 w 63"/>
                  <a:gd name="T67" fmla="*/ 85 h 106"/>
                  <a:gd name="T68" fmla="*/ 49 w 63"/>
                  <a:gd name="T69" fmla="*/ 71 h 106"/>
                  <a:gd name="T70" fmla="*/ 49 w 63"/>
                  <a:gd name="T71" fmla="*/ 50 h 106"/>
                  <a:gd name="T72" fmla="*/ 49 w 63"/>
                  <a:gd name="T73" fmla="*/ 32 h 106"/>
                  <a:gd name="T74" fmla="*/ 46 w 63"/>
                  <a:gd name="T75" fmla="*/ 18 h 106"/>
                  <a:gd name="T76" fmla="*/ 42 w 63"/>
                  <a:gd name="T77" fmla="*/ 11 h 106"/>
                  <a:gd name="T78" fmla="*/ 39 w 63"/>
                  <a:gd name="T79" fmla="*/ 7 h 106"/>
                  <a:gd name="T80" fmla="*/ 35 w 63"/>
                  <a:gd name="T81" fmla="*/ 4 h 106"/>
                  <a:gd name="T82" fmla="*/ 32 w 63"/>
                  <a:gd name="T83" fmla="*/ 4 h 106"/>
                  <a:gd name="T84" fmla="*/ 25 w 63"/>
                  <a:gd name="T85" fmla="*/ 4 h 106"/>
                  <a:gd name="T86" fmla="*/ 21 w 63"/>
                  <a:gd name="T87" fmla="*/ 7 h 106"/>
                  <a:gd name="T88" fmla="*/ 17 w 63"/>
                  <a:gd name="T89" fmla="*/ 18 h 106"/>
                  <a:gd name="T90" fmla="*/ 14 w 63"/>
                  <a:gd name="T91" fmla="*/ 29 h 106"/>
                  <a:gd name="T92" fmla="*/ 14 w 63"/>
                  <a:gd name="T93" fmla="*/ 43 h 106"/>
                  <a:gd name="T94" fmla="*/ 14 w 63"/>
                  <a:gd name="T95" fmla="*/ 57 h 10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3"/>
                  <a:gd name="T145" fmla="*/ 0 h 106"/>
                  <a:gd name="T146" fmla="*/ 63 w 63"/>
                  <a:gd name="T147" fmla="*/ 106 h 10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3" h="106">
                    <a:moveTo>
                      <a:pt x="0" y="53"/>
                    </a:moveTo>
                    <a:lnTo>
                      <a:pt x="0" y="36"/>
                    </a:lnTo>
                    <a:lnTo>
                      <a:pt x="3" y="21"/>
                    </a:lnTo>
                    <a:lnTo>
                      <a:pt x="10" y="11"/>
                    </a:lnTo>
                    <a:lnTo>
                      <a:pt x="17" y="4"/>
                    </a:lnTo>
                    <a:lnTo>
                      <a:pt x="25" y="0"/>
                    </a:lnTo>
                    <a:lnTo>
                      <a:pt x="32" y="0"/>
                    </a:lnTo>
                    <a:lnTo>
                      <a:pt x="39" y="0"/>
                    </a:lnTo>
                    <a:lnTo>
                      <a:pt x="46" y="4"/>
                    </a:lnTo>
                    <a:lnTo>
                      <a:pt x="53" y="11"/>
                    </a:lnTo>
                    <a:lnTo>
                      <a:pt x="56" y="21"/>
                    </a:lnTo>
                    <a:lnTo>
                      <a:pt x="63" y="36"/>
                    </a:lnTo>
                    <a:lnTo>
                      <a:pt x="63" y="53"/>
                    </a:lnTo>
                    <a:lnTo>
                      <a:pt x="63" y="67"/>
                    </a:lnTo>
                    <a:lnTo>
                      <a:pt x="56" y="82"/>
                    </a:lnTo>
                    <a:lnTo>
                      <a:pt x="53" y="92"/>
                    </a:lnTo>
                    <a:lnTo>
                      <a:pt x="46" y="99"/>
                    </a:lnTo>
                    <a:lnTo>
                      <a:pt x="39" y="103"/>
                    </a:lnTo>
                    <a:lnTo>
                      <a:pt x="32" y="106"/>
                    </a:lnTo>
                    <a:lnTo>
                      <a:pt x="21" y="103"/>
                    </a:lnTo>
                    <a:lnTo>
                      <a:pt x="14" y="99"/>
                    </a:lnTo>
                    <a:lnTo>
                      <a:pt x="7" y="89"/>
                    </a:lnTo>
                    <a:lnTo>
                      <a:pt x="0" y="71"/>
                    </a:lnTo>
                    <a:lnTo>
                      <a:pt x="0" y="53"/>
                    </a:lnTo>
                    <a:close/>
                    <a:moveTo>
                      <a:pt x="14" y="57"/>
                    </a:moveTo>
                    <a:lnTo>
                      <a:pt x="14" y="74"/>
                    </a:lnTo>
                    <a:lnTo>
                      <a:pt x="17" y="89"/>
                    </a:lnTo>
                    <a:lnTo>
                      <a:pt x="21" y="96"/>
                    </a:lnTo>
                    <a:lnTo>
                      <a:pt x="25" y="99"/>
                    </a:lnTo>
                    <a:lnTo>
                      <a:pt x="32" y="99"/>
                    </a:lnTo>
                    <a:lnTo>
                      <a:pt x="35" y="99"/>
                    </a:lnTo>
                    <a:lnTo>
                      <a:pt x="39" y="96"/>
                    </a:lnTo>
                    <a:lnTo>
                      <a:pt x="42" y="92"/>
                    </a:lnTo>
                    <a:lnTo>
                      <a:pt x="46" y="85"/>
                    </a:lnTo>
                    <a:lnTo>
                      <a:pt x="49" y="71"/>
                    </a:lnTo>
                    <a:lnTo>
                      <a:pt x="49" y="50"/>
                    </a:lnTo>
                    <a:lnTo>
                      <a:pt x="49" y="32"/>
                    </a:lnTo>
                    <a:lnTo>
                      <a:pt x="46" y="18"/>
                    </a:lnTo>
                    <a:lnTo>
                      <a:pt x="42" y="11"/>
                    </a:lnTo>
                    <a:lnTo>
                      <a:pt x="39" y="7"/>
                    </a:lnTo>
                    <a:lnTo>
                      <a:pt x="35" y="4"/>
                    </a:lnTo>
                    <a:lnTo>
                      <a:pt x="32" y="4"/>
                    </a:lnTo>
                    <a:lnTo>
                      <a:pt x="25" y="4"/>
                    </a:lnTo>
                    <a:lnTo>
                      <a:pt x="21" y="7"/>
                    </a:lnTo>
                    <a:lnTo>
                      <a:pt x="17" y="18"/>
                    </a:lnTo>
                    <a:lnTo>
                      <a:pt x="14" y="29"/>
                    </a:lnTo>
                    <a:lnTo>
                      <a:pt x="14" y="43"/>
                    </a:lnTo>
                    <a:lnTo>
                      <a:pt x="14" y="57"/>
                    </a:lnTo>
                    <a:close/>
                  </a:path>
                </a:pathLst>
              </a:custGeom>
              <a:solidFill>
                <a:srgbClr val="000000"/>
              </a:solidFill>
              <a:ln w="0">
                <a:solidFill>
                  <a:srgbClr val="000000"/>
                </a:solidFill>
                <a:round/>
                <a:headEnd/>
                <a:tailEnd/>
              </a:ln>
            </p:spPr>
            <p:txBody>
              <a:bodyPr/>
              <a:lstStyle/>
              <a:p>
                <a:endParaRPr lang="en-CA"/>
              </a:p>
            </p:txBody>
          </p:sp>
          <p:sp>
            <p:nvSpPr>
              <p:cNvPr id="22666" name="Rectangle 267"/>
              <p:cNvSpPr>
                <a:spLocks noChangeArrowheads="1"/>
              </p:cNvSpPr>
              <p:nvPr/>
            </p:nvSpPr>
            <p:spPr bwMode="auto">
              <a:xfrm>
                <a:off x="3247" y="1601"/>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667" name="Freeform 268"/>
              <p:cNvSpPr>
                <a:spLocks/>
              </p:cNvSpPr>
              <p:nvPr/>
            </p:nvSpPr>
            <p:spPr bwMode="auto">
              <a:xfrm>
                <a:off x="3505" y="1715"/>
                <a:ext cx="18" cy="17"/>
              </a:xfrm>
              <a:custGeom>
                <a:avLst/>
                <a:gdLst>
                  <a:gd name="T0" fmla="*/ 7 w 18"/>
                  <a:gd name="T1" fmla="*/ 0 h 17"/>
                  <a:gd name="T2" fmla="*/ 11 w 18"/>
                  <a:gd name="T3" fmla="*/ 0 h 17"/>
                  <a:gd name="T4" fmla="*/ 14 w 18"/>
                  <a:gd name="T5" fmla="*/ 3 h 17"/>
                  <a:gd name="T6" fmla="*/ 14 w 18"/>
                  <a:gd name="T7" fmla="*/ 3 h 17"/>
                  <a:gd name="T8" fmla="*/ 18 w 18"/>
                  <a:gd name="T9" fmla="*/ 7 h 17"/>
                  <a:gd name="T10" fmla="*/ 14 w 18"/>
                  <a:gd name="T11" fmla="*/ 10 h 17"/>
                  <a:gd name="T12" fmla="*/ 14 w 18"/>
                  <a:gd name="T13" fmla="*/ 14 h 17"/>
                  <a:gd name="T14" fmla="*/ 11 w 18"/>
                  <a:gd name="T15" fmla="*/ 17 h 17"/>
                  <a:gd name="T16" fmla="*/ 7 w 18"/>
                  <a:gd name="T17" fmla="*/ 17 h 17"/>
                  <a:gd name="T18" fmla="*/ 4 w 18"/>
                  <a:gd name="T19" fmla="*/ 17 h 17"/>
                  <a:gd name="T20" fmla="*/ 0 w 18"/>
                  <a:gd name="T21" fmla="*/ 14 h 17"/>
                  <a:gd name="T22" fmla="*/ 0 w 18"/>
                  <a:gd name="T23" fmla="*/ 10 h 17"/>
                  <a:gd name="T24" fmla="*/ 0 w 18"/>
                  <a:gd name="T25" fmla="*/ 7 h 17"/>
                  <a:gd name="T26" fmla="*/ 0 w 18"/>
                  <a:gd name="T27" fmla="*/ 3 h 17"/>
                  <a:gd name="T28" fmla="*/ 0 w 18"/>
                  <a:gd name="T29" fmla="*/ 3 h 17"/>
                  <a:gd name="T30" fmla="*/ 4 w 18"/>
                  <a:gd name="T31" fmla="*/ 0 h 17"/>
                  <a:gd name="T32" fmla="*/ 7 w 18"/>
                  <a:gd name="T33" fmla="*/ 0 h 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7"/>
                  <a:gd name="T53" fmla="*/ 18 w 18"/>
                  <a:gd name="T54" fmla="*/ 17 h 1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7">
                    <a:moveTo>
                      <a:pt x="7" y="0"/>
                    </a:moveTo>
                    <a:lnTo>
                      <a:pt x="11" y="0"/>
                    </a:lnTo>
                    <a:lnTo>
                      <a:pt x="14" y="3"/>
                    </a:lnTo>
                    <a:lnTo>
                      <a:pt x="18" y="7"/>
                    </a:lnTo>
                    <a:lnTo>
                      <a:pt x="14" y="10"/>
                    </a:lnTo>
                    <a:lnTo>
                      <a:pt x="14" y="14"/>
                    </a:lnTo>
                    <a:lnTo>
                      <a:pt x="11" y="17"/>
                    </a:lnTo>
                    <a:lnTo>
                      <a:pt x="7" y="17"/>
                    </a:lnTo>
                    <a:lnTo>
                      <a:pt x="4" y="17"/>
                    </a:lnTo>
                    <a:lnTo>
                      <a:pt x="0" y="14"/>
                    </a:lnTo>
                    <a:lnTo>
                      <a:pt x="0" y="10"/>
                    </a:lnTo>
                    <a:lnTo>
                      <a:pt x="0" y="7"/>
                    </a:lnTo>
                    <a:lnTo>
                      <a:pt x="0" y="3"/>
                    </a:lnTo>
                    <a:lnTo>
                      <a:pt x="4" y="0"/>
                    </a:lnTo>
                    <a:lnTo>
                      <a:pt x="7" y="0"/>
                    </a:lnTo>
                    <a:close/>
                  </a:path>
                </a:pathLst>
              </a:custGeom>
              <a:solidFill>
                <a:srgbClr val="000000"/>
              </a:solidFill>
              <a:ln w="0">
                <a:solidFill>
                  <a:srgbClr val="000000"/>
                </a:solidFill>
                <a:round/>
                <a:headEnd/>
                <a:tailEnd/>
              </a:ln>
            </p:spPr>
            <p:txBody>
              <a:bodyPr/>
              <a:lstStyle/>
              <a:p>
                <a:endParaRPr lang="en-CA"/>
              </a:p>
            </p:txBody>
          </p:sp>
          <p:sp>
            <p:nvSpPr>
              <p:cNvPr id="22668" name="Freeform 269"/>
              <p:cNvSpPr>
                <a:spLocks noEditPoints="1"/>
              </p:cNvSpPr>
              <p:nvPr/>
            </p:nvSpPr>
            <p:spPr bwMode="auto">
              <a:xfrm>
                <a:off x="3537" y="1626"/>
                <a:ext cx="64" cy="106"/>
              </a:xfrm>
              <a:custGeom>
                <a:avLst/>
                <a:gdLst>
                  <a:gd name="T0" fmla="*/ 64 w 64"/>
                  <a:gd name="T1" fmla="*/ 0 h 106"/>
                  <a:gd name="T2" fmla="*/ 64 w 64"/>
                  <a:gd name="T3" fmla="*/ 4 h 106"/>
                  <a:gd name="T4" fmla="*/ 53 w 64"/>
                  <a:gd name="T5" fmla="*/ 4 h 106"/>
                  <a:gd name="T6" fmla="*/ 46 w 64"/>
                  <a:gd name="T7" fmla="*/ 7 h 106"/>
                  <a:gd name="T8" fmla="*/ 42 w 64"/>
                  <a:gd name="T9" fmla="*/ 11 h 106"/>
                  <a:gd name="T10" fmla="*/ 35 w 64"/>
                  <a:gd name="T11" fmla="*/ 14 h 106"/>
                  <a:gd name="T12" fmla="*/ 28 w 64"/>
                  <a:gd name="T13" fmla="*/ 21 h 106"/>
                  <a:gd name="T14" fmla="*/ 25 w 64"/>
                  <a:gd name="T15" fmla="*/ 29 h 106"/>
                  <a:gd name="T16" fmla="*/ 21 w 64"/>
                  <a:gd name="T17" fmla="*/ 39 h 106"/>
                  <a:gd name="T18" fmla="*/ 18 w 64"/>
                  <a:gd name="T19" fmla="*/ 46 h 106"/>
                  <a:gd name="T20" fmla="*/ 28 w 64"/>
                  <a:gd name="T21" fmla="*/ 43 h 106"/>
                  <a:gd name="T22" fmla="*/ 39 w 64"/>
                  <a:gd name="T23" fmla="*/ 39 h 106"/>
                  <a:gd name="T24" fmla="*/ 50 w 64"/>
                  <a:gd name="T25" fmla="*/ 43 h 106"/>
                  <a:gd name="T26" fmla="*/ 57 w 64"/>
                  <a:gd name="T27" fmla="*/ 50 h 106"/>
                  <a:gd name="T28" fmla="*/ 64 w 64"/>
                  <a:gd name="T29" fmla="*/ 57 h 106"/>
                  <a:gd name="T30" fmla="*/ 64 w 64"/>
                  <a:gd name="T31" fmla="*/ 71 h 106"/>
                  <a:gd name="T32" fmla="*/ 64 w 64"/>
                  <a:gd name="T33" fmla="*/ 82 h 106"/>
                  <a:gd name="T34" fmla="*/ 57 w 64"/>
                  <a:gd name="T35" fmla="*/ 92 h 106"/>
                  <a:gd name="T36" fmla="*/ 50 w 64"/>
                  <a:gd name="T37" fmla="*/ 99 h 106"/>
                  <a:gd name="T38" fmla="*/ 42 w 64"/>
                  <a:gd name="T39" fmla="*/ 103 h 106"/>
                  <a:gd name="T40" fmla="*/ 32 w 64"/>
                  <a:gd name="T41" fmla="*/ 106 h 106"/>
                  <a:gd name="T42" fmla="*/ 25 w 64"/>
                  <a:gd name="T43" fmla="*/ 103 h 106"/>
                  <a:gd name="T44" fmla="*/ 14 w 64"/>
                  <a:gd name="T45" fmla="*/ 99 h 106"/>
                  <a:gd name="T46" fmla="*/ 7 w 64"/>
                  <a:gd name="T47" fmla="*/ 89 h 106"/>
                  <a:gd name="T48" fmla="*/ 4 w 64"/>
                  <a:gd name="T49" fmla="*/ 78 h 106"/>
                  <a:gd name="T50" fmla="*/ 0 w 64"/>
                  <a:gd name="T51" fmla="*/ 64 h 106"/>
                  <a:gd name="T52" fmla="*/ 4 w 64"/>
                  <a:gd name="T53" fmla="*/ 50 h 106"/>
                  <a:gd name="T54" fmla="*/ 7 w 64"/>
                  <a:gd name="T55" fmla="*/ 39 h 106"/>
                  <a:gd name="T56" fmla="*/ 14 w 64"/>
                  <a:gd name="T57" fmla="*/ 25 h 106"/>
                  <a:gd name="T58" fmla="*/ 21 w 64"/>
                  <a:gd name="T59" fmla="*/ 14 h 106"/>
                  <a:gd name="T60" fmla="*/ 32 w 64"/>
                  <a:gd name="T61" fmla="*/ 7 h 106"/>
                  <a:gd name="T62" fmla="*/ 42 w 64"/>
                  <a:gd name="T63" fmla="*/ 4 h 106"/>
                  <a:gd name="T64" fmla="*/ 50 w 64"/>
                  <a:gd name="T65" fmla="*/ 0 h 106"/>
                  <a:gd name="T66" fmla="*/ 60 w 64"/>
                  <a:gd name="T67" fmla="*/ 0 h 106"/>
                  <a:gd name="T68" fmla="*/ 64 w 64"/>
                  <a:gd name="T69" fmla="*/ 0 h 106"/>
                  <a:gd name="T70" fmla="*/ 18 w 64"/>
                  <a:gd name="T71" fmla="*/ 53 h 106"/>
                  <a:gd name="T72" fmla="*/ 14 w 64"/>
                  <a:gd name="T73" fmla="*/ 60 h 106"/>
                  <a:gd name="T74" fmla="*/ 14 w 64"/>
                  <a:gd name="T75" fmla="*/ 67 h 106"/>
                  <a:gd name="T76" fmla="*/ 14 w 64"/>
                  <a:gd name="T77" fmla="*/ 74 h 106"/>
                  <a:gd name="T78" fmla="*/ 18 w 64"/>
                  <a:gd name="T79" fmla="*/ 85 h 106"/>
                  <a:gd name="T80" fmla="*/ 21 w 64"/>
                  <a:gd name="T81" fmla="*/ 92 h 106"/>
                  <a:gd name="T82" fmla="*/ 25 w 64"/>
                  <a:gd name="T83" fmla="*/ 96 h 106"/>
                  <a:gd name="T84" fmla="*/ 28 w 64"/>
                  <a:gd name="T85" fmla="*/ 99 h 106"/>
                  <a:gd name="T86" fmla="*/ 35 w 64"/>
                  <a:gd name="T87" fmla="*/ 99 h 106"/>
                  <a:gd name="T88" fmla="*/ 39 w 64"/>
                  <a:gd name="T89" fmla="*/ 99 h 106"/>
                  <a:gd name="T90" fmla="*/ 46 w 64"/>
                  <a:gd name="T91" fmla="*/ 96 h 106"/>
                  <a:gd name="T92" fmla="*/ 50 w 64"/>
                  <a:gd name="T93" fmla="*/ 89 h 106"/>
                  <a:gd name="T94" fmla="*/ 50 w 64"/>
                  <a:gd name="T95" fmla="*/ 78 h 106"/>
                  <a:gd name="T96" fmla="*/ 50 w 64"/>
                  <a:gd name="T97" fmla="*/ 64 h 106"/>
                  <a:gd name="T98" fmla="*/ 46 w 64"/>
                  <a:gd name="T99" fmla="*/ 57 h 106"/>
                  <a:gd name="T100" fmla="*/ 39 w 64"/>
                  <a:gd name="T101" fmla="*/ 50 h 106"/>
                  <a:gd name="T102" fmla="*/ 32 w 64"/>
                  <a:gd name="T103" fmla="*/ 46 h 106"/>
                  <a:gd name="T104" fmla="*/ 28 w 64"/>
                  <a:gd name="T105" fmla="*/ 46 h 106"/>
                  <a:gd name="T106" fmla="*/ 25 w 64"/>
                  <a:gd name="T107" fmla="*/ 46 h 106"/>
                  <a:gd name="T108" fmla="*/ 21 w 64"/>
                  <a:gd name="T109" fmla="*/ 50 h 106"/>
                  <a:gd name="T110" fmla="*/ 18 w 64"/>
                  <a:gd name="T111" fmla="*/ 53 h 10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64"/>
                  <a:gd name="T169" fmla="*/ 0 h 106"/>
                  <a:gd name="T170" fmla="*/ 64 w 64"/>
                  <a:gd name="T171" fmla="*/ 106 h 10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64" h="106">
                    <a:moveTo>
                      <a:pt x="64" y="0"/>
                    </a:moveTo>
                    <a:lnTo>
                      <a:pt x="64" y="4"/>
                    </a:lnTo>
                    <a:lnTo>
                      <a:pt x="53" y="4"/>
                    </a:lnTo>
                    <a:lnTo>
                      <a:pt x="46" y="7"/>
                    </a:lnTo>
                    <a:lnTo>
                      <a:pt x="42" y="11"/>
                    </a:lnTo>
                    <a:lnTo>
                      <a:pt x="35" y="14"/>
                    </a:lnTo>
                    <a:lnTo>
                      <a:pt x="28" y="21"/>
                    </a:lnTo>
                    <a:lnTo>
                      <a:pt x="25" y="29"/>
                    </a:lnTo>
                    <a:lnTo>
                      <a:pt x="21" y="39"/>
                    </a:lnTo>
                    <a:lnTo>
                      <a:pt x="18" y="46"/>
                    </a:lnTo>
                    <a:lnTo>
                      <a:pt x="28" y="43"/>
                    </a:lnTo>
                    <a:lnTo>
                      <a:pt x="39" y="39"/>
                    </a:lnTo>
                    <a:lnTo>
                      <a:pt x="50" y="43"/>
                    </a:lnTo>
                    <a:lnTo>
                      <a:pt x="57" y="50"/>
                    </a:lnTo>
                    <a:lnTo>
                      <a:pt x="64" y="57"/>
                    </a:lnTo>
                    <a:lnTo>
                      <a:pt x="64" y="71"/>
                    </a:lnTo>
                    <a:lnTo>
                      <a:pt x="64" y="82"/>
                    </a:lnTo>
                    <a:lnTo>
                      <a:pt x="57" y="92"/>
                    </a:lnTo>
                    <a:lnTo>
                      <a:pt x="50" y="99"/>
                    </a:lnTo>
                    <a:lnTo>
                      <a:pt x="42" y="103"/>
                    </a:lnTo>
                    <a:lnTo>
                      <a:pt x="32" y="106"/>
                    </a:lnTo>
                    <a:lnTo>
                      <a:pt x="25" y="103"/>
                    </a:lnTo>
                    <a:lnTo>
                      <a:pt x="14" y="99"/>
                    </a:lnTo>
                    <a:lnTo>
                      <a:pt x="7" y="89"/>
                    </a:lnTo>
                    <a:lnTo>
                      <a:pt x="4" y="78"/>
                    </a:lnTo>
                    <a:lnTo>
                      <a:pt x="0" y="64"/>
                    </a:lnTo>
                    <a:lnTo>
                      <a:pt x="4" y="50"/>
                    </a:lnTo>
                    <a:lnTo>
                      <a:pt x="7" y="39"/>
                    </a:lnTo>
                    <a:lnTo>
                      <a:pt x="14" y="25"/>
                    </a:lnTo>
                    <a:lnTo>
                      <a:pt x="21" y="14"/>
                    </a:lnTo>
                    <a:lnTo>
                      <a:pt x="32" y="7"/>
                    </a:lnTo>
                    <a:lnTo>
                      <a:pt x="42" y="4"/>
                    </a:lnTo>
                    <a:lnTo>
                      <a:pt x="50" y="0"/>
                    </a:lnTo>
                    <a:lnTo>
                      <a:pt x="60" y="0"/>
                    </a:lnTo>
                    <a:lnTo>
                      <a:pt x="64" y="0"/>
                    </a:lnTo>
                    <a:close/>
                    <a:moveTo>
                      <a:pt x="18" y="53"/>
                    </a:moveTo>
                    <a:lnTo>
                      <a:pt x="14" y="60"/>
                    </a:lnTo>
                    <a:lnTo>
                      <a:pt x="14" y="67"/>
                    </a:lnTo>
                    <a:lnTo>
                      <a:pt x="14" y="74"/>
                    </a:lnTo>
                    <a:lnTo>
                      <a:pt x="18" y="85"/>
                    </a:lnTo>
                    <a:lnTo>
                      <a:pt x="21" y="92"/>
                    </a:lnTo>
                    <a:lnTo>
                      <a:pt x="25" y="96"/>
                    </a:lnTo>
                    <a:lnTo>
                      <a:pt x="28" y="99"/>
                    </a:lnTo>
                    <a:lnTo>
                      <a:pt x="35" y="99"/>
                    </a:lnTo>
                    <a:lnTo>
                      <a:pt x="39" y="99"/>
                    </a:lnTo>
                    <a:lnTo>
                      <a:pt x="46" y="96"/>
                    </a:lnTo>
                    <a:lnTo>
                      <a:pt x="50" y="89"/>
                    </a:lnTo>
                    <a:lnTo>
                      <a:pt x="50" y="78"/>
                    </a:lnTo>
                    <a:lnTo>
                      <a:pt x="50" y="64"/>
                    </a:lnTo>
                    <a:lnTo>
                      <a:pt x="46" y="57"/>
                    </a:lnTo>
                    <a:lnTo>
                      <a:pt x="39" y="50"/>
                    </a:lnTo>
                    <a:lnTo>
                      <a:pt x="32" y="46"/>
                    </a:lnTo>
                    <a:lnTo>
                      <a:pt x="28" y="46"/>
                    </a:lnTo>
                    <a:lnTo>
                      <a:pt x="25" y="46"/>
                    </a:lnTo>
                    <a:lnTo>
                      <a:pt x="21" y="50"/>
                    </a:lnTo>
                    <a:lnTo>
                      <a:pt x="18" y="53"/>
                    </a:lnTo>
                    <a:close/>
                  </a:path>
                </a:pathLst>
              </a:custGeom>
              <a:solidFill>
                <a:srgbClr val="000000"/>
              </a:solidFill>
              <a:ln w="0">
                <a:solidFill>
                  <a:srgbClr val="000000"/>
                </a:solidFill>
                <a:round/>
                <a:headEnd/>
                <a:tailEnd/>
              </a:ln>
            </p:spPr>
            <p:txBody>
              <a:bodyPr/>
              <a:lstStyle/>
              <a:p>
                <a:endParaRPr lang="en-CA"/>
              </a:p>
            </p:txBody>
          </p:sp>
          <p:sp>
            <p:nvSpPr>
              <p:cNvPr id="22669" name="Freeform 270"/>
              <p:cNvSpPr>
                <a:spLocks noEditPoints="1"/>
              </p:cNvSpPr>
              <p:nvPr/>
            </p:nvSpPr>
            <p:spPr bwMode="auto">
              <a:xfrm>
                <a:off x="3618" y="1626"/>
                <a:ext cx="60" cy="106"/>
              </a:xfrm>
              <a:custGeom>
                <a:avLst/>
                <a:gdLst>
                  <a:gd name="T0" fmla="*/ 11 w 60"/>
                  <a:gd name="T1" fmla="*/ 43 h 106"/>
                  <a:gd name="T2" fmla="*/ 4 w 60"/>
                  <a:gd name="T3" fmla="*/ 29 h 106"/>
                  <a:gd name="T4" fmla="*/ 4 w 60"/>
                  <a:gd name="T5" fmla="*/ 14 h 106"/>
                  <a:gd name="T6" fmla="*/ 18 w 60"/>
                  <a:gd name="T7" fmla="*/ 0 h 106"/>
                  <a:gd name="T8" fmla="*/ 43 w 60"/>
                  <a:gd name="T9" fmla="*/ 0 h 106"/>
                  <a:gd name="T10" fmla="*/ 57 w 60"/>
                  <a:gd name="T11" fmla="*/ 14 h 106"/>
                  <a:gd name="T12" fmla="*/ 57 w 60"/>
                  <a:gd name="T13" fmla="*/ 29 h 106"/>
                  <a:gd name="T14" fmla="*/ 46 w 60"/>
                  <a:gd name="T15" fmla="*/ 39 h 106"/>
                  <a:gd name="T16" fmla="*/ 46 w 60"/>
                  <a:gd name="T17" fmla="*/ 57 h 106"/>
                  <a:gd name="T18" fmla="*/ 57 w 60"/>
                  <a:gd name="T19" fmla="*/ 71 h 106"/>
                  <a:gd name="T20" fmla="*/ 57 w 60"/>
                  <a:gd name="T21" fmla="*/ 89 h 106"/>
                  <a:gd name="T22" fmla="*/ 43 w 60"/>
                  <a:gd name="T23" fmla="*/ 103 h 106"/>
                  <a:gd name="T24" fmla="*/ 22 w 60"/>
                  <a:gd name="T25" fmla="*/ 106 h 106"/>
                  <a:gd name="T26" fmla="*/ 7 w 60"/>
                  <a:gd name="T27" fmla="*/ 96 h 106"/>
                  <a:gd name="T28" fmla="*/ 0 w 60"/>
                  <a:gd name="T29" fmla="*/ 82 h 106"/>
                  <a:gd name="T30" fmla="*/ 4 w 60"/>
                  <a:gd name="T31" fmla="*/ 67 h 106"/>
                  <a:gd name="T32" fmla="*/ 22 w 60"/>
                  <a:gd name="T33" fmla="*/ 53 h 106"/>
                  <a:gd name="T34" fmla="*/ 39 w 60"/>
                  <a:gd name="T35" fmla="*/ 36 h 106"/>
                  <a:gd name="T36" fmla="*/ 43 w 60"/>
                  <a:gd name="T37" fmla="*/ 25 h 106"/>
                  <a:gd name="T38" fmla="*/ 43 w 60"/>
                  <a:gd name="T39" fmla="*/ 14 h 106"/>
                  <a:gd name="T40" fmla="*/ 36 w 60"/>
                  <a:gd name="T41" fmla="*/ 4 h 106"/>
                  <a:gd name="T42" fmla="*/ 25 w 60"/>
                  <a:gd name="T43" fmla="*/ 4 h 106"/>
                  <a:gd name="T44" fmla="*/ 18 w 60"/>
                  <a:gd name="T45" fmla="*/ 14 h 106"/>
                  <a:gd name="T46" fmla="*/ 18 w 60"/>
                  <a:gd name="T47" fmla="*/ 21 h 106"/>
                  <a:gd name="T48" fmla="*/ 22 w 60"/>
                  <a:gd name="T49" fmla="*/ 32 h 106"/>
                  <a:gd name="T50" fmla="*/ 32 w 60"/>
                  <a:gd name="T51" fmla="*/ 46 h 106"/>
                  <a:gd name="T52" fmla="*/ 22 w 60"/>
                  <a:gd name="T53" fmla="*/ 60 h 106"/>
                  <a:gd name="T54" fmla="*/ 14 w 60"/>
                  <a:gd name="T55" fmla="*/ 74 h 106"/>
                  <a:gd name="T56" fmla="*/ 14 w 60"/>
                  <a:gd name="T57" fmla="*/ 89 h 106"/>
                  <a:gd name="T58" fmla="*/ 25 w 60"/>
                  <a:gd name="T59" fmla="*/ 99 h 106"/>
                  <a:gd name="T60" fmla="*/ 36 w 60"/>
                  <a:gd name="T61" fmla="*/ 99 h 106"/>
                  <a:gd name="T62" fmla="*/ 43 w 60"/>
                  <a:gd name="T63" fmla="*/ 92 h 106"/>
                  <a:gd name="T64" fmla="*/ 46 w 60"/>
                  <a:gd name="T65" fmla="*/ 82 h 106"/>
                  <a:gd name="T66" fmla="*/ 39 w 60"/>
                  <a:gd name="T67" fmla="*/ 71 h 106"/>
                  <a:gd name="T68" fmla="*/ 25 w 60"/>
                  <a:gd name="T69" fmla="*/ 57 h 10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60"/>
                  <a:gd name="T106" fmla="*/ 0 h 106"/>
                  <a:gd name="T107" fmla="*/ 60 w 60"/>
                  <a:gd name="T108" fmla="*/ 106 h 10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60" h="106">
                    <a:moveTo>
                      <a:pt x="22" y="53"/>
                    </a:moveTo>
                    <a:lnTo>
                      <a:pt x="11" y="43"/>
                    </a:lnTo>
                    <a:lnTo>
                      <a:pt x="4" y="36"/>
                    </a:lnTo>
                    <a:lnTo>
                      <a:pt x="4" y="29"/>
                    </a:lnTo>
                    <a:lnTo>
                      <a:pt x="0" y="25"/>
                    </a:lnTo>
                    <a:lnTo>
                      <a:pt x="4" y="14"/>
                    </a:lnTo>
                    <a:lnTo>
                      <a:pt x="11" y="7"/>
                    </a:lnTo>
                    <a:lnTo>
                      <a:pt x="18" y="0"/>
                    </a:lnTo>
                    <a:lnTo>
                      <a:pt x="32" y="0"/>
                    </a:lnTo>
                    <a:lnTo>
                      <a:pt x="43" y="0"/>
                    </a:lnTo>
                    <a:lnTo>
                      <a:pt x="50" y="7"/>
                    </a:lnTo>
                    <a:lnTo>
                      <a:pt x="57" y="14"/>
                    </a:lnTo>
                    <a:lnTo>
                      <a:pt x="57" y="21"/>
                    </a:lnTo>
                    <a:lnTo>
                      <a:pt x="57" y="29"/>
                    </a:lnTo>
                    <a:lnTo>
                      <a:pt x="53" y="32"/>
                    </a:lnTo>
                    <a:lnTo>
                      <a:pt x="46" y="39"/>
                    </a:lnTo>
                    <a:lnTo>
                      <a:pt x="36" y="46"/>
                    </a:lnTo>
                    <a:lnTo>
                      <a:pt x="46" y="57"/>
                    </a:lnTo>
                    <a:lnTo>
                      <a:pt x="53" y="64"/>
                    </a:lnTo>
                    <a:lnTo>
                      <a:pt x="57" y="71"/>
                    </a:lnTo>
                    <a:lnTo>
                      <a:pt x="60" y="78"/>
                    </a:lnTo>
                    <a:lnTo>
                      <a:pt x="57" y="89"/>
                    </a:lnTo>
                    <a:lnTo>
                      <a:pt x="53" y="99"/>
                    </a:lnTo>
                    <a:lnTo>
                      <a:pt x="43" y="103"/>
                    </a:lnTo>
                    <a:lnTo>
                      <a:pt x="29" y="106"/>
                    </a:lnTo>
                    <a:lnTo>
                      <a:pt x="22" y="106"/>
                    </a:lnTo>
                    <a:lnTo>
                      <a:pt x="14" y="103"/>
                    </a:lnTo>
                    <a:lnTo>
                      <a:pt x="7" y="96"/>
                    </a:lnTo>
                    <a:lnTo>
                      <a:pt x="0" y="89"/>
                    </a:lnTo>
                    <a:lnTo>
                      <a:pt x="0" y="82"/>
                    </a:lnTo>
                    <a:lnTo>
                      <a:pt x="0" y="74"/>
                    </a:lnTo>
                    <a:lnTo>
                      <a:pt x="4" y="67"/>
                    </a:lnTo>
                    <a:lnTo>
                      <a:pt x="11" y="60"/>
                    </a:lnTo>
                    <a:lnTo>
                      <a:pt x="22" y="53"/>
                    </a:lnTo>
                    <a:close/>
                    <a:moveTo>
                      <a:pt x="32" y="46"/>
                    </a:moveTo>
                    <a:lnTo>
                      <a:pt x="39" y="36"/>
                    </a:lnTo>
                    <a:lnTo>
                      <a:pt x="43" y="32"/>
                    </a:lnTo>
                    <a:lnTo>
                      <a:pt x="43" y="25"/>
                    </a:lnTo>
                    <a:lnTo>
                      <a:pt x="43" y="21"/>
                    </a:lnTo>
                    <a:lnTo>
                      <a:pt x="43" y="14"/>
                    </a:lnTo>
                    <a:lnTo>
                      <a:pt x="39" y="7"/>
                    </a:lnTo>
                    <a:lnTo>
                      <a:pt x="36" y="4"/>
                    </a:lnTo>
                    <a:lnTo>
                      <a:pt x="32" y="4"/>
                    </a:lnTo>
                    <a:lnTo>
                      <a:pt x="25" y="4"/>
                    </a:lnTo>
                    <a:lnTo>
                      <a:pt x="22" y="7"/>
                    </a:lnTo>
                    <a:lnTo>
                      <a:pt x="18" y="14"/>
                    </a:lnTo>
                    <a:lnTo>
                      <a:pt x="18" y="18"/>
                    </a:lnTo>
                    <a:lnTo>
                      <a:pt x="18" y="21"/>
                    </a:lnTo>
                    <a:lnTo>
                      <a:pt x="18" y="29"/>
                    </a:lnTo>
                    <a:lnTo>
                      <a:pt x="22" y="32"/>
                    </a:lnTo>
                    <a:lnTo>
                      <a:pt x="22" y="36"/>
                    </a:lnTo>
                    <a:lnTo>
                      <a:pt x="32" y="46"/>
                    </a:lnTo>
                    <a:close/>
                    <a:moveTo>
                      <a:pt x="25" y="57"/>
                    </a:moveTo>
                    <a:lnTo>
                      <a:pt x="22" y="60"/>
                    </a:lnTo>
                    <a:lnTo>
                      <a:pt x="18" y="67"/>
                    </a:lnTo>
                    <a:lnTo>
                      <a:pt x="14" y="74"/>
                    </a:lnTo>
                    <a:lnTo>
                      <a:pt x="14" y="82"/>
                    </a:lnTo>
                    <a:lnTo>
                      <a:pt x="14" y="89"/>
                    </a:lnTo>
                    <a:lnTo>
                      <a:pt x="18" y="96"/>
                    </a:lnTo>
                    <a:lnTo>
                      <a:pt x="25" y="99"/>
                    </a:lnTo>
                    <a:lnTo>
                      <a:pt x="32" y="99"/>
                    </a:lnTo>
                    <a:lnTo>
                      <a:pt x="36" y="99"/>
                    </a:lnTo>
                    <a:lnTo>
                      <a:pt x="43" y="96"/>
                    </a:lnTo>
                    <a:lnTo>
                      <a:pt x="43" y="92"/>
                    </a:lnTo>
                    <a:lnTo>
                      <a:pt x="46" y="85"/>
                    </a:lnTo>
                    <a:lnTo>
                      <a:pt x="46" y="82"/>
                    </a:lnTo>
                    <a:lnTo>
                      <a:pt x="43" y="74"/>
                    </a:lnTo>
                    <a:lnTo>
                      <a:pt x="39" y="71"/>
                    </a:lnTo>
                    <a:lnTo>
                      <a:pt x="32" y="64"/>
                    </a:lnTo>
                    <a:lnTo>
                      <a:pt x="25" y="57"/>
                    </a:lnTo>
                    <a:close/>
                  </a:path>
                </a:pathLst>
              </a:custGeom>
              <a:solidFill>
                <a:srgbClr val="000000"/>
              </a:solidFill>
              <a:ln w="0">
                <a:solidFill>
                  <a:srgbClr val="000000"/>
                </a:solidFill>
                <a:round/>
                <a:headEnd/>
                <a:tailEnd/>
              </a:ln>
            </p:spPr>
            <p:txBody>
              <a:bodyPr/>
              <a:lstStyle/>
              <a:p>
                <a:endParaRPr lang="en-CA"/>
              </a:p>
            </p:txBody>
          </p:sp>
          <p:sp>
            <p:nvSpPr>
              <p:cNvPr id="22670" name="Rectangle 271"/>
              <p:cNvSpPr>
                <a:spLocks noChangeArrowheads="1"/>
              </p:cNvSpPr>
              <p:nvPr/>
            </p:nvSpPr>
            <p:spPr bwMode="auto">
              <a:xfrm>
                <a:off x="4025" y="1601"/>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671" name="Freeform 272"/>
              <p:cNvSpPr>
                <a:spLocks/>
              </p:cNvSpPr>
              <p:nvPr/>
            </p:nvSpPr>
            <p:spPr bwMode="auto">
              <a:xfrm>
                <a:off x="4287" y="1715"/>
                <a:ext cx="17" cy="17"/>
              </a:xfrm>
              <a:custGeom>
                <a:avLst/>
                <a:gdLst>
                  <a:gd name="T0" fmla="*/ 7 w 17"/>
                  <a:gd name="T1" fmla="*/ 0 h 17"/>
                  <a:gd name="T2" fmla="*/ 10 w 17"/>
                  <a:gd name="T3" fmla="*/ 0 h 17"/>
                  <a:gd name="T4" fmla="*/ 14 w 17"/>
                  <a:gd name="T5" fmla="*/ 3 h 17"/>
                  <a:gd name="T6" fmla="*/ 17 w 17"/>
                  <a:gd name="T7" fmla="*/ 3 h 17"/>
                  <a:gd name="T8" fmla="*/ 17 w 17"/>
                  <a:gd name="T9" fmla="*/ 7 h 17"/>
                  <a:gd name="T10" fmla="*/ 17 w 17"/>
                  <a:gd name="T11" fmla="*/ 10 h 17"/>
                  <a:gd name="T12" fmla="*/ 14 w 17"/>
                  <a:gd name="T13" fmla="*/ 14 h 17"/>
                  <a:gd name="T14" fmla="*/ 10 w 17"/>
                  <a:gd name="T15" fmla="*/ 17 h 17"/>
                  <a:gd name="T16" fmla="*/ 7 w 17"/>
                  <a:gd name="T17" fmla="*/ 17 h 17"/>
                  <a:gd name="T18" fmla="*/ 3 w 17"/>
                  <a:gd name="T19" fmla="*/ 17 h 17"/>
                  <a:gd name="T20" fmla="*/ 3 w 17"/>
                  <a:gd name="T21" fmla="*/ 14 h 17"/>
                  <a:gd name="T22" fmla="*/ 0 w 17"/>
                  <a:gd name="T23" fmla="*/ 10 h 17"/>
                  <a:gd name="T24" fmla="*/ 0 w 17"/>
                  <a:gd name="T25" fmla="*/ 7 h 17"/>
                  <a:gd name="T26" fmla="*/ 0 w 17"/>
                  <a:gd name="T27" fmla="*/ 3 h 17"/>
                  <a:gd name="T28" fmla="*/ 3 w 17"/>
                  <a:gd name="T29" fmla="*/ 3 h 17"/>
                  <a:gd name="T30" fmla="*/ 3 w 17"/>
                  <a:gd name="T31" fmla="*/ 0 h 17"/>
                  <a:gd name="T32" fmla="*/ 7 w 17"/>
                  <a:gd name="T33" fmla="*/ 0 h 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7"/>
                  <a:gd name="T52" fmla="*/ 0 h 17"/>
                  <a:gd name="T53" fmla="*/ 17 w 17"/>
                  <a:gd name="T54" fmla="*/ 17 h 1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7" h="17">
                    <a:moveTo>
                      <a:pt x="7" y="0"/>
                    </a:moveTo>
                    <a:lnTo>
                      <a:pt x="10" y="0"/>
                    </a:lnTo>
                    <a:lnTo>
                      <a:pt x="14" y="3"/>
                    </a:lnTo>
                    <a:lnTo>
                      <a:pt x="17" y="3"/>
                    </a:lnTo>
                    <a:lnTo>
                      <a:pt x="17" y="7"/>
                    </a:lnTo>
                    <a:lnTo>
                      <a:pt x="17" y="10"/>
                    </a:lnTo>
                    <a:lnTo>
                      <a:pt x="14" y="14"/>
                    </a:lnTo>
                    <a:lnTo>
                      <a:pt x="10" y="17"/>
                    </a:lnTo>
                    <a:lnTo>
                      <a:pt x="7" y="17"/>
                    </a:lnTo>
                    <a:lnTo>
                      <a:pt x="3" y="17"/>
                    </a:lnTo>
                    <a:lnTo>
                      <a:pt x="3" y="14"/>
                    </a:lnTo>
                    <a:lnTo>
                      <a:pt x="0" y="10"/>
                    </a:lnTo>
                    <a:lnTo>
                      <a:pt x="0" y="7"/>
                    </a:lnTo>
                    <a:lnTo>
                      <a:pt x="0" y="3"/>
                    </a:lnTo>
                    <a:lnTo>
                      <a:pt x="3" y="3"/>
                    </a:lnTo>
                    <a:lnTo>
                      <a:pt x="3" y="0"/>
                    </a:lnTo>
                    <a:lnTo>
                      <a:pt x="7" y="0"/>
                    </a:lnTo>
                    <a:close/>
                  </a:path>
                </a:pathLst>
              </a:custGeom>
              <a:solidFill>
                <a:srgbClr val="000000"/>
              </a:solidFill>
              <a:ln w="0">
                <a:solidFill>
                  <a:srgbClr val="000000"/>
                </a:solidFill>
                <a:round/>
                <a:headEnd/>
                <a:tailEnd/>
              </a:ln>
            </p:spPr>
            <p:txBody>
              <a:bodyPr/>
              <a:lstStyle/>
              <a:p>
                <a:endParaRPr lang="en-CA"/>
              </a:p>
            </p:txBody>
          </p:sp>
          <p:sp>
            <p:nvSpPr>
              <p:cNvPr id="22672" name="Freeform 273"/>
              <p:cNvSpPr>
                <a:spLocks noEditPoints="1"/>
              </p:cNvSpPr>
              <p:nvPr/>
            </p:nvSpPr>
            <p:spPr bwMode="auto">
              <a:xfrm>
                <a:off x="4318" y="1626"/>
                <a:ext cx="67" cy="106"/>
              </a:xfrm>
              <a:custGeom>
                <a:avLst/>
                <a:gdLst>
                  <a:gd name="T0" fmla="*/ 64 w 67"/>
                  <a:gd name="T1" fmla="*/ 0 h 106"/>
                  <a:gd name="T2" fmla="*/ 64 w 67"/>
                  <a:gd name="T3" fmla="*/ 4 h 106"/>
                  <a:gd name="T4" fmla="*/ 57 w 67"/>
                  <a:gd name="T5" fmla="*/ 4 h 106"/>
                  <a:gd name="T6" fmla="*/ 50 w 67"/>
                  <a:gd name="T7" fmla="*/ 7 h 106"/>
                  <a:gd name="T8" fmla="*/ 43 w 67"/>
                  <a:gd name="T9" fmla="*/ 11 h 106"/>
                  <a:gd name="T10" fmla="*/ 36 w 67"/>
                  <a:gd name="T11" fmla="*/ 14 h 106"/>
                  <a:gd name="T12" fmla="*/ 32 w 67"/>
                  <a:gd name="T13" fmla="*/ 21 h 106"/>
                  <a:gd name="T14" fmla="*/ 25 w 67"/>
                  <a:gd name="T15" fmla="*/ 29 h 106"/>
                  <a:gd name="T16" fmla="*/ 22 w 67"/>
                  <a:gd name="T17" fmla="*/ 39 h 106"/>
                  <a:gd name="T18" fmla="*/ 18 w 67"/>
                  <a:gd name="T19" fmla="*/ 46 h 106"/>
                  <a:gd name="T20" fmla="*/ 29 w 67"/>
                  <a:gd name="T21" fmla="*/ 43 h 106"/>
                  <a:gd name="T22" fmla="*/ 43 w 67"/>
                  <a:gd name="T23" fmla="*/ 39 h 106"/>
                  <a:gd name="T24" fmla="*/ 50 w 67"/>
                  <a:gd name="T25" fmla="*/ 43 h 106"/>
                  <a:gd name="T26" fmla="*/ 60 w 67"/>
                  <a:gd name="T27" fmla="*/ 50 h 106"/>
                  <a:gd name="T28" fmla="*/ 64 w 67"/>
                  <a:gd name="T29" fmla="*/ 57 h 106"/>
                  <a:gd name="T30" fmla="*/ 67 w 67"/>
                  <a:gd name="T31" fmla="*/ 71 h 106"/>
                  <a:gd name="T32" fmla="*/ 64 w 67"/>
                  <a:gd name="T33" fmla="*/ 82 h 106"/>
                  <a:gd name="T34" fmla="*/ 60 w 67"/>
                  <a:gd name="T35" fmla="*/ 92 h 106"/>
                  <a:gd name="T36" fmla="*/ 53 w 67"/>
                  <a:gd name="T37" fmla="*/ 99 h 106"/>
                  <a:gd name="T38" fmla="*/ 43 w 67"/>
                  <a:gd name="T39" fmla="*/ 103 h 106"/>
                  <a:gd name="T40" fmla="*/ 36 w 67"/>
                  <a:gd name="T41" fmla="*/ 106 h 106"/>
                  <a:gd name="T42" fmla="*/ 25 w 67"/>
                  <a:gd name="T43" fmla="*/ 103 h 106"/>
                  <a:gd name="T44" fmla="*/ 18 w 67"/>
                  <a:gd name="T45" fmla="*/ 99 h 106"/>
                  <a:gd name="T46" fmla="*/ 7 w 67"/>
                  <a:gd name="T47" fmla="*/ 89 h 106"/>
                  <a:gd name="T48" fmla="*/ 4 w 67"/>
                  <a:gd name="T49" fmla="*/ 78 h 106"/>
                  <a:gd name="T50" fmla="*/ 0 w 67"/>
                  <a:gd name="T51" fmla="*/ 64 h 106"/>
                  <a:gd name="T52" fmla="*/ 4 w 67"/>
                  <a:gd name="T53" fmla="*/ 50 h 106"/>
                  <a:gd name="T54" fmla="*/ 7 w 67"/>
                  <a:gd name="T55" fmla="*/ 39 h 106"/>
                  <a:gd name="T56" fmla="*/ 14 w 67"/>
                  <a:gd name="T57" fmla="*/ 25 h 106"/>
                  <a:gd name="T58" fmla="*/ 25 w 67"/>
                  <a:gd name="T59" fmla="*/ 14 h 106"/>
                  <a:gd name="T60" fmla="*/ 32 w 67"/>
                  <a:gd name="T61" fmla="*/ 7 h 106"/>
                  <a:gd name="T62" fmla="*/ 43 w 67"/>
                  <a:gd name="T63" fmla="*/ 4 h 106"/>
                  <a:gd name="T64" fmla="*/ 53 w 67"/>
                  <a:gd name="T65" fmla="*/ 0 h 106"/>
                  <a:gd name="T66" fmla="*/ 60 w 67"/>
                  <a:gd name="T67" fmla="*/ 0 h 106"/>
                  <a:gd name="T68" fmla="*/ 64 w 67"/>
                  <a:gd name="T69" fmla="*/ 0 h 106"/>
                  <a:gd name="T70" fmla="*/ 18 w 67"/>
                  <a:gd name="T71" fmla="*/ 53 h 106"/>
                  <a:gd name="T72" fmla="*/ 18 w 67"/>
                  <a:gd name="T73" fmla="*/ 60 h 106"/>
                  <a:gd name="T74" fmla="*/ 18 w 67"/>
                  <a:gd name="T75" fmla="*/ 67 h 106"/>
                  <a:gd name="T76" fmla="*/ 18 w 67"/>
                  <a:gd name="T77" fmla="*/ 74 h 106"/>
                  <a:gd name="T78" fmla="*/ 18 w 67"/>
                  <a:gd name="T79" fmla="*/ 85 h 106"/>
                  <a:gd name="T80" fmla="*/ 22 w 67"/>
                  <a:gd name="T81" fmla="*/ 92 h 106"/>
                  <a:gd name="T82" fmla="*/ 25 w 67"/>
                  <a:gd name="T83" fmla="*/ 96 h 106"/>
                  <a:gd name="T84" fmla="*/ 32 w 67"/>
                  <a:gd name="T85" fmla="*/ 99 h 106"/>
                  <a:gd name="T86" fmla="*/ 36 w 67"/>
                  <a:gd name="T87" fmla="*/ 99 h 106"/>
                  <a:gd name="T88" fmla="*/ 43 w 67"/>
                  <a:gd name="T89" fmla="*/ 99 h 106"/>
                  <a:gd name="T90" fmla="*/ 46 w 67"/>
                  <a:gd name="T91" fmla="*/ 96 h 106"/>
                  <a:gd name="T92" fmla="*/ 50 w 67"/>
                  <a:gd name="T93" fmla="*/ 89 h 106"/>
                  <a:gd name="T94" fmla="*/ 53 w 67"/>
                  <a:gd name="T95" fmla="*/ 78 h 106"/>
                  <a:gd name="T96" fmla="*/ 50 w 67"/>
                  <a:gd name="T97" fmla="*/ 64 h 106"/>
                  <a:gd name="T98" fmla="*/ 46 w 67"/>
                  <a:gd name="T99" fmla="*/ 57 h 106"/>
                  <a:gd name="T100" fmla="*/ 43 w 67"/>
                  <a:gd name="T101" fmla="*/ 50 h 106"/>
                  <a:gd name="T102" fmla="*/ 32 w 67"/>
                  <a:gd name="T103" fmla="*/ 46 h 106"/>
                  <a:gd name="T104" fmla="*/ 32 w 67"/>
                  <a:gd name="T105" fmla="*/ 46 h 106"/>
                  <a:gd name="T106" fmla="*/ 29 w 67"/>
                  <a:gd name="T107" fmla="*/ 46 h 106"/>
                  <a:gd name="T108" fmla="*/ 25 w 67"/>
                  <a:gd name="T109" fmla="*/ 50 h 106"/>
                  <a:gd name="T110" fmla="*/ 18 w 67"/>
                  <a:gd name="T111" fmla="*/ 53 h 10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67"/>
                  <a:gd name="T169" fmla="*/ 0 h 106"/>
                  <a:gd name="T170" fmla="*/ 67 w 67"/>
                  <a:gd name="T171" fmla="*/ 106 h 10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67" h="106">
                    <a:moveTo>
                      <a:pt x="64" y="0"/>
                    </a:moveTo>
                    <a:lnTo>
                      <a:pt x="64" y="4"/>
                    </a:lnTo>
                    <a:lnTo>
                      <a:pt x="57" y="4"/>
                    </a:lnTo>
                    <a:lnTo>
                      <a:pt x="50" y="7"/>
                    </a:lnTo>
                    <a:lnTo>
                      <a:pt x="43" y="11"/>
                    </a:lnTo>
                    <a:lnTo>
                      <a:pt x="36" y="14"/>
                    </a:lnTo>
                    <a:lnTo>
                      <a:pt x="32" y="21"/>
                    </a:lnTo>
                    <a:lnTo>
                      <a:pt x="25" y="29"/>
                    </a:lnTo>
                    <a:lnTo>
                      <a:pt x="22" y="39"/>
                    </a:lnTo>
                    <a:lnTo>
                      <a:pt x="18" y="46"/>
                    </a:lnTo>
                    <a:lnTo>
                      <a:pt x="29" y="43"/>
                    </a:lnTo>
                    <a:lnTo>
                      <a:pt x="43" y="39"/>
                    </a:lnTo>
                    <a:lnTo>
                      <a:pt x="50" y="43"/>
                    </a:lnTo>
                    <a:lnTo>
                      <a:pt x="60" y="50"/>
                    </a:lnTo>
                    <a:lnTo>
                      <a:pt x="64" y="57"/>
                    </a:lnTo>
                    <a:lnTo>
                      <a:pt x="67" y="71"/>
                    </a:lnTo>
                    <a:lnTo>
                      <a:pt x="64" y="82"/>
                    </a:lnTo>
                    <a:lnTo>
                      <a:pt x="60" y="92"/>
                    </a:lnTo>
                    <a:lnTo>
                      <a:pt x="53" y="99"/>
                    </a:lnTo>
                    <a:lnTo>
                      <a:pt x="43" y="103"/>
                    </a:lnTo>
                    <a:lnTo>
                      <a:pt x="36" y="106"/>
                    </a:lnTo>
                    <a:lnTo>
                      <a:pt x="25" y="103"/>
                    </a:lnTo>
                    <a:lnTo>
                      <a:pt x="18" y="99"/>
                    </a:lnTo>
                    <a:lnTo>
                      <a:pt x="7" y="89"/>
                    </a:lnTo>
                    <a:lnTo>
                      <a:pt x="4" y="78"/>
                    </a:lnTo>
                    <a:lnTo>
                      <a:pt x="0" y="64"/>
                    </a:lnTo>
                    <a:lnTo>
                      <a:pt x="4" y="50"/>
                    </a:lnTo>
                    <a:lnTo>
                      <a:pt x="7" y="39"/>
                    </a:lnTo>
                    <a:lnTo>
                      <a:pt x="14" y="25"/>
                    </a:lnTo>
                    <a:lnTo>
                      <a:pt x="25" y="14"/>
                    </a:lnTo>
                    <a:lnTo>
                      <a:pt x="32" y="7"/>
                    </a:lnTo>
                    <a:lnTo>
                      <a:pt x="43" y="4"/>
                    </a:lnTo>
                    <a:lnTo>
                      <a:pt x="53" y="0"/>
                    </a:lnTo>
                    <a:lnTo>
                      <a:pt x="60" y="0"/>
                    </a:lnTo>
                    <a:lnTo>
                      <a:pt x="64" y="0"/>
                    </a:lnTo>
                    <a:close/>
                    <a:moveTo>
                      <a:pt x="18" y="53"/>
                    </a:moveTo>
                    <a:lnTo>
                      <a:pt x="18" y="60"/>
                    </a:lnTo>
                    <a:lnTo>
                      <a:pt x="18" y="67"/>
                    </a:lnTo>
                    <a:lnTo>
                      <a:pt x="18" y="74"/>
                    </a:lnTo>
                    <a:lnTo>
                      <a:pt x="18" y="85"/>
                    </a:lnTo>
                    <a:lnTo>
                      <a:pt x="22" y="92"/>
                    </a:lnTo>
                    <a:lnTo>
                      <a:pt x="25" y="96"/>
                    </a:lnTo>
                    <a:lnTo>
                      <a:pt x="32" y="99"/>
                    </a:lnTo>
                    <a:lnTo>
                      <a:pt x="36" y="99"/>
                    </a:lnTo>
                    <a:lnTo>
                      <a:pt x="43" y="99"/>
                    </a:lnTo>
                    <a:lnTo>
                      <a:pt x="46" y="96"/>
                    </a:lnTo>
                    <a:lnTo>
                      <a:pt x="50" y="89"/>
                    </a:lnTo>
                    <a:lnTo>
                      <a:pt x="53" y="78"/>
                    </a:lnTo>
                    <a:lnTo>
                      <a:pt x="50" y="64"/>
                    </a:lnTo>
                    <a:lnTo>
                      <a:pt x="46" y="57"/>
                    </a:lnTo>
                    <a:lnTo>
                      <a:pt x="43" y="50"/>
                    </a:lnTo>
                    <a:lnTo>
                      <a:pt x="32" y="46"/>
                    </a:lnTo>
                    <a:lnTo>
                      <a:pt x="29" y="46"/>
                    </a:lnTo>
                    <a:lnTo>
                      <a:pt x="25" y="50"/>
                    </a:lnTo>
                    <a:lnTo>
                      <a:pt x="18" y="53"/>
                    </a:lnTo>
                    <a:close/>
                  </a:path>
                </a:pathLst>
              </a:custGeom>
              <a:solidFill>
                <a:srgbClr val="000000"/>
              </a:solidFill>
              <a:ln w="0">
                <a:solidFill>
                  <a:srgbClr val="000000"/>
                </a:solidFill>
                <a:round/>
                <a:headEnd/>
                <a:tailEnd/>
              </a:ln>
            </p:spPr>
            <p:txBody>
              <a:bodyPr/>
              <a:lstStyle/>
              <a:p>
                <a:endParaRPr lang="en-CA"/>
              </a:p>
            </p:txBody>
          </p:sp>
          <p:sp>
            <p:nvSpPr>
              <p:cNvPr id="22673" name="Freeform 274"/>
              <p:cNvSpPr>
                <a:spLocks noEditPoints="1"/>
              </p:cNvSpPr>
              <p:nvPr/>
            </p:nvSpPr>
            <p:spPr bwMode="auto">
              <a:xfrm>
                <a:off x="4400" y="1626"/>
                <a:ext cx="60" cy="106"/>
              </a:xfrm>
              <a:custGeom>
                <a:avLst/>
                <a:gdLst>
                  <a:gd name="T0" fmla="*/ 10 w 60"/>
                  <a:gd name="T1" fmla="*/ 43 h 106"/>
                  <a:gd name="T2" fmla="*/ 3 w 60"/>
                  <a:gd name="T3" fmla="*/ 29 h 106"/>
                  <a:gd name="T4" fmla="*/ 3 w 60"/>
                  <a:gd name="T5" fmla="*/ 14 h 106"/>
                  <a:gd name="T6" fmla="*/ 21 w 60"/>
                  <a:gd name="T7" fmla="*/ 0 h 106"/>
                  <a:gd name="T8" fmla="*/ 42 w 60"/>
                  <a:gd name="T9" fmla="*/ 0 h 106"/>
                  <a:gd name="T10" fmla="*/ 56 w 60"/>
                  <a:gd name="T11" fmla="*/ 14 h 106"/>
                  <a:gd name="T12" fmla="*/ 56 w 60"/>
                  <a:gd name="T13" fmla="*/ 29 h 106"/>
                  <a:gd name="T14" fmla="*/ 49 w 60"/>
                  <a:gd name="T15" fmla="*/ 39 h 106"/>
                  <a:gd name="T16" fmla="*/ 49 w 60"/>
                  <a:gd name="T17" fmla="*/ 57 h 106"/>
                  <a:gd name="T18" fmla="*/ 60 w 60"/>
                  <a:gd name="T19" fmla="*/ 71 h 106"/>
                  <a:gd name="T20" fmla="*/ 60 w 60"/>
                  <a:gd name="T21" fmla="*/ 89 h 106"/>
                  <a:gd name="T22" fmla="*/ 42 w 60"/>
                  <a:gd name="T23" fmla="*/ 103 h 106"/>
                  <a:gd name="T24" fmla="*/ 21 w 60"/>
                  <a:gd name="T25" fmla="*/ 106 h 106"/>
                  <a:gd name="T26" fmla="*/ 7 w 60"/>
                  <a:gd name="T27" fmla="*/ 96 h 106"/>
                  <a:gd name="T28" fmla="*/ 0 w 60"/>
                  <a:gd name="T29" fmla="*/ 82 h 106"/>
                  <a:gd name="T30" fmla="*/ 7 w 60"/>
                  <a:gd name="T31" fmla="*/ 67 h 106"/>
                  <a:gd name="T32" fmla="*/ 21 w 60"/>
                  <a:gd name="T33" fmla="*/ 53 h 106"/>
                  <a:gd name="T34" fmla="*/ 39 w 60"/>
                  <a:gd name="T35" fmla="*/ 36 h 106"/>
                  <a:gd name="T36" fmla="*/ 42 w 60"/>
                  <a:gd name="T37" fmla="*/ 25 h 106"/>
                  <a:gd name="T38" fmla="*/ 42 w 60"/>
                  <a:gd name="T39" fmla="*/ 14 h 106"/>
                  <a:gd name="T40" fmla="*/ 35 w 60"/>
                  <a:gd name="T41" fmla="*/ 4 h 106"/>
                  <a:gd name="T42" fmla="*/ 24 w 60"/>
                  <a:gd name="T43" fmla="*/ 4 h 106"/>
                  <a:gd name="T44" fmla="*/ 17 w 60"/>
                  <a:gd name="T45" fmla="*/ 14 h 106"/>
                  <a:gd name="T46" fmla="*/ 17 w 60"/>
                  <a:gd name="T47" fmla="*/ 21 h 106"/>
                  <a:gd name="T48" fmla="*/ 21 w 60"/>
                  <a:gd name="T49" fmla="*/ 32 h 106"/>
                  <a:gd name="T50" fmla="*/ 35 w 60"/>
                  <a:gd name="T51" fmla="*/ 46 h 106"/>
                  <a:gd name="T52" fmla="*/ 21 w 60"/>
                  <a:gd name="T53" fmla="*/ 60 h 106"/>
                  <a:gd name="T54" fmla="*/ 17 w 60"/>
                  <a:gd name="T55" fmla="*/ 74 h 106"/>
                  <a:gd name="T56" fmla="*/ 17 w 60"/>
                  <a:gd name="T57" fmla="*/ 89 h 106"/>
                  <a:gd name="T58" fmla="*/ 24 w 60"/>
                  <a:gd name="T59" fmla="*/ 99 h 106"/>
                  <a:gd name="T60" fmla="*/ 39 w 60"/>
                  <a:gd name="T61" fmla="*/ 99 h 106"/>
                  <a:gd name="T62" fmla="*/ 46 w 60"/>
                  <a:gd name="T63" fmla="*/ 92 h 106"/>
                  <a:gd name="T64" fmla="*/ 46 w 60"/>
                  <a:gd name="T65" fmla="*/ 82 h 106"/>
                  <a:gd name="T66" fmla="*/ 39 w 60"/>
                  <a:gd name="T67" fmla="*/ 71 h 106"/>
                  <a:gd name="T68" fmla="*/ 24 w 60"/>
                  <a:gd name="T69" fmla="*/ 57 h 10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60"/>
                  <a:gd name="T106" fmla="*/ 0 h 106"/>
                  <a:gd name="T107" fmla="*/ 60 w 60"/>
                  <a:gd name="T108" fmla="*/ 106 h 10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60" h="106">
                    <a:moveTo>
                      <a:pt x="21" y="53"/>
                    </a:moveTo>
                    <a:lnTo>
                      <a:pt x="10" y="43"/>
                    </a:lnTo>
                    <a:lnTo>
                      <a:pt x="7" y="36"/>
                    </a:lnTo>
                    <a:lnTo>
                      <a:pt x="3" y="29"/>
                    </a:lnTo>
                    <a:lnTo>
                      <a:pt x="3" y="25"/>
                    </a:lnTo>
                    <a:lnTo>
                      <a:pt x="3" y="14"/>
                    </a:lnTo>
                    <a:lnTo>
                      <a:pt x="10" y="7"/>
                    </a:lnTo>
                    <a:lnTo>
                      <a:pt x="21" y="0"/>
                    </a:lnTo>
                    <a:lnTo>
                      <a:pt x="31" y="0"/>
                    </a:lnTo>
                    <a:lnTo>
                      <a:pt x="42" y="0"/>
                    </a:lnTo>
                    <a:lnTo>
                      <a:pt x="53" y="7"/>
                    </a:lnTo>
                    <a:lnTo>
                      <a:pt x="56" y="14"/>
                    </a:lnTo>
                    <a:lnTo>
                      <a:pt x="60" y="21"/>
                    </a:lnTo>
                    <a:lnTo>
                      <a:pt x="56" y="29"/>
                    </a:lnTo>
                    <a:lnTo>
                      <a:pt x="56" y="32"/>
                    </a:lnTo>
                    <a:lnTo>
                      <a:pt x="49" y="39"/>
                    </a:lnTo>
                    <a:lnTo>
                      <a:pt x="39" y="46"/>
                    </a:lnTo>
                    <a:lnTo>
                      <a:pt x="49" y="57"/>
                    </a:lnTo>
                    <a:lnTo>
                      <a:pt x="56" y="64"/>
                    </a:lnTo>
                    <a:lnTo>
                      <a:pt x="60" y="71"/>
                    </a:lnTo>
                    <a:lnTo>
                      <a:pt x="60" y="78"/>
                    </a:lnTo>
                    <a:lnTo>
                      <a:pt x="60" y="89"/>
                    </a:lnTo>
                    <a:lnTo>
                      <a:pt x="53" y="99"/>
                    </a:lnTo>
                    <a:lnTo>
                      <a:pt x="42" y="103"/>
                    </a:lnTo>
                    <a:lnTo>
                      <a:pt x="31" y="106"/>
                    </a:lnTo>
                    <a:lnTo>
                      <a:pt x="21" y="106"/>
                    </a:lnTo>
                    <a:lnTo>
                      <a:pt x="14" y="103"/>
                    </a:lnTo>
                    <a:lnTo>
                      <a:pt x="7" y="96"/>
                    </a:lnTo>
                    <a:lnTo>
                      <a:pt x="3" y="89"/>
                    </a:lnTo>
                    <a:lnTo>
                      <a:pt x="0" y="82"/>
                    </a:lnTo>
                    <a:lnTo>
                      <a:pt x="3" y="74"/>
                    </a:lnTo>
                    <a:lnTo>
                      <a:pt x="7" y="67"/>
                    </a:lnTo>
                    <a:lnTo>
                      <a:pt x="10" y="60"/>
                    </a:lnTo>
                    <a:lnTo>
                      <a:pt x="21" y="53"/>
                    </a:lnTo>
                    <a:close/>
                    <a:moveTo>
                      <a:pt x="35" y="46"/>
                    </a:moveTo>
                    <a:lnTo>
                      <a:pt x="39" y="36"/>
                    </a:lnTo>
                    <a:lnTo>
                      <a:pt x="42" y="32"/>
                    </a:lnTo>
                    <a:lnTo>
                      <a:pt x="42" y="25"/>
                    </a:lnTo>
                    <a:lnTo>
                      <a:pt x="46" y="21"/>
                    </a:lnTo>
                    <a:lnTo>
                      <a:pt x="42" y="14"/>
                    </a:lnTo>
                    <a:lnTo>
                      <a:pt x="42" y="7"/>
                    </a:lnTo>
                    <a:lnTo>
                      <a:pt x="35" y="4"/>
                    </a:lnTo>
                    <a:lnTo>
                      <a:pt x="31" y="4"/>
                    </a:lnTo>
                    <a:lnTo>
                      <a:pt x="24" y="4"/>
                    </a:lnTo>
                    <a:lnTo>
                      <a:pt x="21" y="7"/>
                    </a:lnTo>
                    <a:lnTo>
                      <a:pt x="17" y="14"/>
                    </a:lnTo>
                    <a:lnTo>
                      <a:pt x="17" y="18"/>
                    </a:lnTo>
                    <a:lnTo>
                      <a:pt x="17" y="21"/>
                    </a:lnTo>
                    <a:lnTo>
                      <a:pt x="17" y="29"/>
                    </a:lnTo>
                    <a:lnTo>
                      <a:pt x="21" y="32"/>
                    </a:lnTo>
                    <a:lnTo>
                      <a:pt x="24" y="36"/>
                    </a:lnTo>
                    <a:lnTo>
                      <a:pt x="35" y="46"/>
                    </a:lnTo>
                    <a:close/>
                    <a:moveTo>
                      <a:pt x="24" y="57"/>
                    </a:moveTo>
                    <a:lnTo>
                      <a:pt x="21" y="60"/>
                    </a:lnTo>
                    <a:lnTo>
                      <a:pt x="17" y="67"/>
                    </a:lnTo>
                    <a:lnTo>
                      <a:pt x="17" y="74"/>
                    </a:lnTo>
                    <a:lnTo>
                      <a:pt x="14" y="82"/>
                    </a:lnTo>
                    <a:lnTo>
                      <a:pt x="17" y="89"/>
                    </a:lnTo>
                    <a:lnTo>
                      <a:pt x="21" y="96"/>
                    </a:lnTo>
                    <a:lnTo>
                      <a:pt x="24" y="99"/>
                    </a:lnTo>
                    <a:lnTo>
                      <a:pt x="31" y="99"/>
                    </a:lnTo>
                    <a:lnTo>
                      <a:pt x="39" y="99"/>
                    </a:lnTo>
                    <a:lnTo>
                      <a:pt x="42" y="96"/>
                    </a:lnTo>
                    <a:lnTo>
                      <a:pt x="46" y="92"/>
                    </a:lnTo>
                    <a:lnTo>
                      <a:pt x="46" y="85"/>
                    </a:lnTo>
                    <a:lnTo>
                      <a:pt x="46" y="82"/>
                    </a:lnTo>
                    <a:lnTo>
                      <a:pt x="42" y="74"/>
                    </a:lnTo>
                    <a:lnTo>
                      <a:pt x="39" y="71"/>
                    </a:lnTo>
                    <a:lnTo>
                      <a:pt x="31" y="64"/>
                    </a:lnTo>
                    <a:lnTo>
                      <a:pt x="24" y="57"/>
                    </a:lnTo>
                    <a:close/>
                  </a:path>
                </a:pathLst>
              </a:custGeom>
              <a:solidFill>
                <a:srgbClr val="000000"/>
              </a:solidFill>
              <a:ln w="0">
                <a:solidFill>
                  <a:srgbClr val="000000"/>
                </a:solidFill>
                <a:round/>
                <a:headEnd/>
                <a:tailEnd/>
              </a:ln>
            </p:spPr>
            <p:txBody>
              <a:bodyPr/>
              <a:lstStyle/>
              <a:p>
                <a:endParaRPr lang="en-CA"/>
              </a:p>
            </p:txBody>
          </p:sp>
          <p:sp>
            <p:nvSpPr>
              <p:cNvPr id="22674" name="Rectangle 275"/>
              <p:cNvSpPr>
                <a:spLocks noChangeArrowheads="1"/>
              </p:cNvSpPr>
              <p:nvPr/>
            </p:nvSpPr>
            <p:spPr bwMode="auto">
              <a:xfrm>
                <a:off x="4591" y="1601"/>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675" name="Freeform 276"/>
              <p:cNvSpPr>
                <a:spLocks/>
              </p:cNvSpPr>
              <p:nvPr/>
            </p:nvSpPr>
            <p:spPr bwMode="auto">
              <a:xfrm>
                <a:off x="4852" y="1715"/>
                <a:ext cx="18" cy="17"/>
              </a:xfrm>
              <a:custGeom>
                <a:avLst/>
                <a:gdLst>
                  <a:gd name="T0" fmla="*/ 11 w 18"/>
                  <a:gd name="T1" fmla="*/ 0 h 17"/>
                  <a:gd name="T2" fmla="*/ 14 w 18"/>
                  <a:gd name="T3" fmla="*/ 0 h 17"/>
                  <a:gd name="T4" fmla="*/ 18 w 18"/>
                  <a:gd name="T5" fmla="*/ 3 h 17"/>
                  <a:gd name="T6" fmla="*/ 18 w 18"/>
                  <a:gd name="T7" fmla="*/ 3 h 17"/>
                  <a:gd name="T8" fmla="*/ 18 w 18"/>
                  <a:gd name="T9" fmla="*/ 7 h 17"/>
                  <a:gd name="T10" fmla="*/ 18 w 18"/>
                  <a:gd name="T11" fmla="*/ 10 h 17"/>
                  <a:gd name="T12" fmla="*/ 18 w 18"/>
                  <a:gd name="T13" fmla="*/ 14 h 17"/>
                  <a:gd name="T14" fmla="*/ 14 w 18"/>
                  <a:gd name="T15" fmla="*/ 17 h 17"/>
                  <a:gd name="T16" fmla="*/ 11 w 18"/>
                  <a:gd name="T17" fmla="*/ 17 h 17"/>
                  <a:gd name="T18" fmla="*/ 7 w 18"/>
                  <a:gd name="T19" fmla="*/ 17 h 17"/>
                  <a:gd name="T20" fmla="*/ 4 w 18"/>
                  <a:gd name="T21" fmla="*/ 14 h 17"/>
                  <a:gd name="T22" fmla="*/ 0 w 18"/>
                  <a:gd name="T23" fmla="*/ 10 h 17"/>
                  <a:gd name="T24" fmla="*/ 0 w 18"/>
                  <a:gd name="T25" fmla="*/ 7 h 17"/>
                  <a:gd name="T26" fmla="*/ 0 w 18"/>
                  <a:gd name="T27" fmla="*/ 3 h 17"/>
                  <a:gd name="T28" fmla="*/ 4 w 18"/>
                  <a:gd name="T29" fmla="*/ 3 h 17"/>
                  <a:gd name="T30" fmla="*/ 7 w 18"/>
                  <a:gd name="T31" fmla="*/ 0 h 17"/>
                  <a:gd name="T32" fmla="*/ 11 w 18"/>
                  <a:gd name="T33" fmla="*/ 0 h 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7"/>
                  <a:gd name="T53" fmla="*/ 18 w 18"/>
                  <a:gd name="T54" fmla="*/ 17 h 1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7">
                    <a:moveTo>
                      <a:pt x="11" y="0"/>
                    </a:moveTo>
                    <a:lnTo>
                      <a:pt x="14" y="0"/>
                    </a:lnTo>
                    <a:lnTo>
                      <a:pt x="18" y="3"/>
                    </a:lnTo>
                    <a:lnTo>
                      <a:pt x="18" y="7"/>
                    </a:lnTo>
                    <a:lnTo>
                      <a:pt x="18" y="10"/>
                    </a:lnTo>
                    <a:lnTo>
                      <a:pt x="18" y="14"/>
                    </a:lnTo>
                    <a:lnTo>
                      <a:pt x="14" y="17"/>
                    </a:lnTo>
                    <a:lnTo>
                      <a:pt x="11" y="17"/>
                    </a:lnTo>
                    <a:lnTo>
                      <a:pt x="7" y="17"/>
                    </a:lnTo>
                    <a:lnTo>
                      <a:pt x="4" y="14"/>
                    </a:lnTo>
                    <a:lnTo>
                      <a:pt x="0" y="10"/>
                    </a:lnTo>
                    <a:lnTo>
                      <a:pt x="0" y="7"/>
                    </a:lnTo>
                    <a:lnTo>
                      <a:pt x="0" y="3"/>
                    </a:lnTo>
                    <a:lnTo>
                      <a:pt x="4" y="3"/>
                    </a:lnTo>
                    <a:lnTo>
                      <a:pt x="7" y="0"/>
                    </a:lnTo>
                    <a:lnTo>
                      <a:pt x="11" y="0"/>
                    </a:lnTo>
                    <a:close/>
                  </a:path>
                </a:pathLst>
              </a:custGeom>
              <a:solidFill>
                <a:srgbClr val="000000"/>
              </a:solidFill>
              <a:ln w="0">
                <a:solidFill>
                  <a:srgbClr val="000000"/>
                </a:solidFill>
                <a:round/>
                <a:headEnd/>
                <a:tailEnd/>
              </a:ln>
            </p:spPr>
            <p:txBody>
              <a:bodyPr/>
              <a:lstStyle/>
              <a:p>
                <a:endParaRPr lang="en-CA"/>
              </a:p>
            </p:txBody>
          </p:sp>
          <p:sp>
            <p:nvSpPr>
              <p:cNvPr id="22676" name="Freeform 277"/>
              <p:cNvSpPr>
                <a:spLocks noEditPoints="1"/>
              </p:cNvSpPr>
              <p:nvPr/>
            </p:nvSpPr>
            <p:spPr bwMode="auto">
              <a:xfrm>
                <a:off x="4887" y="1626"/>
                <a:ext cx="64" cy="106"/>
              </a:xfrm>
              <a:custGeom>
                <a:avLst/>
                <a:gdLst>
                  <a:gd name="T0" fmla="*/ 64 w 64"/>
                  <a:gd name="T1" fmla="*/ 0 h 106"/>
                  <a:gd name="T2" fmla="*/ 64 w 64"/>
                  <a:gd name="T3" fmla="*/ 4 h 106"/>
                  <a:gd name="T4" fmla="*/ 54 w 64"/>
                  <a:gd name="T5" fmla="*/ 4 h 106"/>
                  <a:gd name="T6" fmla="*/ 46 w 64"/>
                  <a:gd name="T7" fmla="*/ 7 h 106"/>
                  <a:gd name="T8" fmla="*/ 39 w 64"/>
                  <a:gd name="T9" fmla="*/ 11 h 106"/>
                  <a:gd name="T10" fmla="*/ 36 w 64"/>
                  <a:gd name="T11" fmla="*/ 14 h 106"/>
                  <a:gd name="T12" fmla="*/ 29 w 64"/>
                  <a:gd name="T13" fmla="*/ 21 h 106"/>
                  <a:gd name="T14" fmla="*/ 25 w 64"/>
                  <a:gd name="T15" fmla="*/ 29 h 106"/>
                  <a:gd name="T16" fmla="*/ 22 w 64"/>
                  <a:gd name="T17" fmla="*/ 39 h 106"/>
                  <a:gd name="T18" fmla="*/ 18 w 64"/>
                  <a:gd name="T19" fmla="*/ 46 h 106"/>
                  <a:gd name="T20" fmla="*/ 29 w 64"/>
                  <a:gd name="T21" fmla="*/ 43 h 106"/>
                  <a:gd name="T22" fmla="*/ 39 w 64"/>
                  <a:gd name="T23" fmla="*/ 39 h 106"/>
                  <a:gd name="T24" fmla="*/ 50 w 64"/>
                  <a:gd name="T25" fmla="*/ 43 h 106"/>
                  <a:gd name="T26" fmla="*/ 57 w 64"/>
                  <a:gd name="T27" fmla="*/ 50 h 106"/>
                  <a:gd name="T28" fmla="*/ 64 w 64"/>
                  <a:gd name="T29" fmla="*/ 57 h 106"/>
                  <a:gd name="T30" fmla="*/ 64 w 64"/>
                  <a:gd name="T31" fmla="*/ 71 h 106"/>
                  <a:gd name="T32" fmla="*/ 64 w 64"/>
                  <a:gd name="T33" fmla="*/ 82 h 106"/>
                  <a:gd name="T34" fmla="*/ 57 w 64"/>
                  <a:gd name="T35" fmla="*/ 92 h 106"/>
                  <a:gd name="T36" fmla="*/ 50 w 64"/>
                  <a:gd name="T37" fmla="*/ 99 h 106"/>
                  <a:gd name="T38" fmla="*/ 43 w 64"/>
                  <a:gd name="T39" fmla="*/ 103 h 106"/>
                  <a:gd name="T40" fmla="*/ 32 w 64"/>
                  <a:gd name="T41" fmla="*/ 106 h 106"/>
                  <a:gd name="T42" fmla="*/ 22 w 64"/>
                  <a:gd name="T43" fmla="*/ 103 h 106"/>
                  <a:gd name="T44" fmla="*/ 15 w 64"/>
                  <a:gd name="T45" fmla="*/ 99 h 106"/>
                  <a:gd name="T46" fmla="*/ 8 w 64"/>
                  <a:gd name="T47" fmla="*/ 89 h 106"/>
                  <a:gd name="T48" fmla="*/ 0 w 64"/>
                  <a:gd name="T49" fmla="*/ 78 h 106"/>
                  <a:gd name="T50" fmla="*/ 0 w 64"/>
                  <a:gd name="T51" fmla="*/ 64 h 106"/>
                  <a:gd name="T52" fmla="*/ 0 w 64"/>
                  <a:gd name="T53" fmla="*/ 50 h 106"/>
                  <a:gd name="T54" fmla="*/ 4 w 64"/>
                  <a:gd name="T55" fmla="*/ 39 h 106"/>
                  <a:gd name="T56" fmla="*/ 11 w 64"/>
                  <a:gd name="T57" fmla="*/ 25 h 106"/>
                  <a:gd name="T58" fmla="*/ 22 w 64"/>
                  <a:gd name="T59" fmla="*/ 14 h 106"/>
                  <a:gd name="T60" fmla="*/ 32 w 64"/>
                  <a:gd name="T61" fmla="*/ 7 h 106"/>
                  <a:gd name="T62" fmla="*/ 39 w 64"/>
                  <a:gd name="T63" fmla="*/ 4 h 106"/>
                  <a:gd name="T64" fmla="*/ 50 w 64"/>
                  <a:gd name="T65" fmla="*/ 0 h 106"/>
                  <a:gd name="T66" fmla="*/ 57 w 64"/>
                  <a:gd name="T67" fmla="*/ 0 h 106"/>
                  <a:gd name="T68" fmla="*/ 64 w 64"/>
                  <a:gd name="T69" fmla="*/ 0 h 106"/>
                  <a:gd name="T70" fmla="*/ 15 w 64"/>
                  <a:gd name="T71" fmla="*/ 53 h 106"/>
                  <a:gd name="T72" fmla="*/ 15 w 64"/>
                  <a:gd name="T73" fmla="*/ 60 h 106"/>
                  <a:gd name="T74" fmla="*/ 15 w 64"/>
                  <a:gd name="T75" fmla="*/ 67 h 106"/>
                  <a:gd name="T76" fmla="*/ 15 w 64"/>
                  <a:gd name="T77" fmla="*/ 74 h 106"/>
                  <a:gd name="T78" fmla="*/ 18 w 64"/>
                  <a:gd name="T79" fmla="*/ 85 h 106"/>
                  <a:gd name="T80" fmla="*/ 22 w 64"/>
                  <a:gd name="T81" fmla="*/ 92 h 106"/>
                  <a:gd name="T82" fmla="*/ 25 w 64"/>
                  <a:gd name="T83" fmla="*/ 96 h 106"/>
                  <a:gd name="T84" fmla="*/ 29 w 64"/>
                  <a:gd name="T85" fmla="*/ 99 h 106"/>
                  <a:gd name="T86" fmla="*/ 32 w 64"/>
                  <a:gd name="T87" fmla="*/ 99 h 106"/>
                  <a:gd name="T88" fmla="*/ 39 w 64"/>
                  <a:gd name="T89" fmla="*/ 99 h 106"/>
                  <a:gd name="T90" fmla="*/ 46 w 64"/>
                  <a:gd name="T91" fmla="*/ 96 h 106"/>
                  <a:gd name="T92" fmla="*/ 50 w 64"/>
                  <a:gd name="T93" fmla="*/ 89 h 106"/>
                  <a:gd name="T94" fmla="*/ 50 w 64"/>
                  <a:gd name="T95" fmla="*/ 78 h 106"/>
                  <a:gd name="T96" fmla="*/ 50 w 64"/>
                  <a:gd name="T97" fmla="*/ 64 h 106"/>
                  <a:gd name="T98" fmla="*/ 46 w 64"/>
                  <a:gd name="T99" fmla="*/ 57 h 106"/>
                  <a:gd name="T100" fmla="*/ 39 w 64"/>
                  <a:gd name="T101" fmla="*/ 50 h 106"/>
                  <a:gd name="T102" fmla="*/ 32 w 64"/>
                  <a:gd name="T103" fmla="*/ 46 h 106"/>
                  <a:gd name="T104" fmla="*/ 29 w 64"/>
                  <a:gd name="T105" fmla="*/ 46 h 106"/>
                  <a:gd name="T106" fmla="*/ 25 w 64"/>
                  <a:gd name="T107" fmla="*/ 46 h 106"/>
                  <a:gd name="T108" fmla="*/ 22 w 64"/>
                  <a:gd name="T109" fmla="*/ 50 h 106"/>
                  <a:gd name="T110" fmla="*/ 15 w 64"/>
                  <a:gd name="T111" fmla="*/ 53 h 10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64"/>
                  <a:gd name="T169" fmla="*/ 0 h 106"/>
                  <a:gd name="T170" fmla="*/ 64 w 64"/>
                  <a:gd name="T171" fmla="*/ 106 h 10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64" h="106">
                    <a:moveTo>
                      <a:pt x="64" y="0"/>
                    </a:moveTo>
                    <a:lnTo>
                      <a:pt x="64" y="4"/>
                    </a:lnTo>
                    <a:lnTo>
                      <a:pt x="54" y="4"/>
                    </a:lnTo>
                    <a:lnTo>
                      <a:pt x="46" y="7"/>
                    </a:lnTo>
                    <a:lnTo>
                      <a:pt x="39" y="11"/>
                    </a:lnTo>
                    <a:lnTo>
                      <a:pt x="36" y="14"/>
                    </a:lnTo>
                    <a:lnTo>
                      <a:pt x="29" y="21"/>
                    </a:lnTo>
                    <a:lnTo>
                      <a:pt x="25" y="29"/>
                    </a:lnTo>
                    <a:lnTo>
                      <a:pt x="22" y="39"/>
                    </a:lnTo>
                    <a:lnTo>
                      <a:pt x="18" y="46"/>
                    </a:lnTo>
                    <a:lnTo>
                      <a:pt x="29" y="43"/>
                    </a:lnTo>
                    <a:lnTo>
                      <a:pt x="39" y="39"/>
                    </a:lnTo>
                    <a:lnTo>
                      <a:pt x="50" y="43"/>
                    </a:lnTo>
                    <a:lnTo>
                      <a:pt x="57" y="50"/>
                    </a:lnTo>
                    <a:lnTo>
                      <a:pt x="64" y="57"/>
                    </a:lnTo>
                    <a:lnTo>
                      <a:pt x="64" y="71"/>
                    </a:lnTo>
                    <a:lnTo>
                      <a:pt x="64" y="82"/>
                    </a:lnTo>
                    <a:lnTo>
                      <a:pt x="57" y="92"/>
                    </a:lnTo>
                    <a:lnTo>
                      <a:pt x="50" y="99"/>
                    </a:lnTo>
                    <a:lnTo>
                      <a:pt x="43" y="103"/>
                    </a:lnTo>
                    <a:lnTo>
                      <a:pt x="32" y="106"/>
                    </a:lnTo>
                    <a:lnTo>
                      <a:pt x="22" y="103"/>
                    </a:lnTo>
                    <a:lnTo>
                      <a:pt x="15" y="99"/>
                    </a:lnTo>
                    <a:lnTo>
                      <a:pt x="8" y="89"/>
                    </a:lnTo>
                    <a:lnTo>
                      <a:pt x="0" y="78"/>
                    </a:lnTo>
                    <a:lnTo>
                      <a:pt x="0" y="64"/>
                    </a:lnTo>
                    <a:lnTo>
                      <a:pt x="0" y="50"/>
                    </a:lnTo>
                    <a:lnTo>
                      <a:pt x="4" y="39"/>
                    </a:lnTo>
                    <a:lnTo>
                      <a:pt x="11" y="25"/>
                    </a:lnTo>
                    <a:lnTo>
                      <a:pt x="22" y="14"/>
                    </a:lnTo>
                    <a:lnTo>
                      <a:pt x="32" y="7"/>
                    </a:lnTo>
                    <a:lnTo>
                      <a:pt x="39" y="4"/>
                    </a:lnTo>
                    <a:lnTo>
                      <a:pt x="50" y="0"/>
                    </a:lnTo>
                    <a:lnTo>
                      <a:pt x="57" y="0"/>
                    </a:lnTo>
                    <a:lnTo>
                      <a:pt x="64" y="0"/>
                    </a:lnTo>
                    <a:close/>
                    <a:moveTo>
                      <a:pt x="15" y="53"/>
                    </a:moveTo>
                    <a:lnTo>
                      <a:pt x="15" y="60"/>
                    </a:lnTo>
                    <a:lnTo>
                      <a:pt x="15" y="67"/>
                    </a:lnTo>
                    <a:lnTo>
                      <a:pt x="15" y="74"/>
                    </a:lnTo>
                    <a:lnTo>
                      <a:pt x="18" y="85"/>
                    </a:lnTo>
                    <a:lnTo>
                      <a:pt x="22" y="92"/>
                    </a:lnTo>
                    <a:lnTo>
                      <a:pt x="25" y="96"/>
                    </a:lnTo>
                    <a:lnTo>
                      <a:pt x="29" y="99"/>
                    </a:lnTo>
                    <a:lnTo>
                      <a:pt x="32" y="99"/>
                    </a:lnTo>
                    <a:lnTo>
                      <a:pt x="39" y="99"/>
                    </a:lnTo>
                    <a:lnTo>
                      <a:pt x="46" y="96"/>
                    </a:lnTo>
                    <a:lnTo>
                      <a:pt x="50" y="89"/>
                    </a:lnTo>
                    <a:lnTo>
                      <a:pt x="50" y="78"/>
                    </a:lnTo>
                    <a:lnTo>
                      <a:pt x="50" y="64"/>
                    </a:lnTo>
                    <a:lnTo>
                      <a:pt x="46" y="57"/>
                    </a:lnTo>
                    <a:lnTo>
                      <a:pt x="39" y="50"/>
                    </a:lnTo>
                    <a:lnTo>
                      <a:pt x="32" y="46"/>
                    </a:lnTo>
                    <a:lnTo>
                      <a:pt x="29" y="46"/>
                    </a:lnTo>
                    <a:lnTo>
                      <a:pt x="25" y="46"/>
                    </a:lnTo>
                    <a:lnTo>
                      <a:pt x="22" y="50"/>
                    </a:lnTo>
                    <a:lnTo>
                      <a:pt x="15" y="53"/>
                    </a:lnTo>
                    <a:close/>
                  </a:path>
                </a:pathLst>
              </a:custGeom>
              <a:solidFill>
                <a:srgbClr val="000000"/>
              </a:solidFill>
              <a:ln w="0">
                <a:solidFill>
                  <a:srgbClr val="000000"/>
                </a:solidFill>
                <a:round/>
                <a:headEnd/>
                <a:tailEnd/>
              </a:ln>
            </p:spPr>
            <p:txBody>
              <a:bodyPr/>
              <a:lstStyle/>
              <a:p>
                <a:endParaRPr lang="en-CA"/>
              </a:p>
            </p:txBody>
          </p:sp>
          <p:sp>
            <p:nvSpPr>
              <p:cNvPr id="22677" name="Freeform 278"/>
              <p:cNvSpPr>
                <a:spLocks noEditPoints="1"/>
              </p:cNvSpPr>
              <p:nvPr/>
            </p:nvSpPr>
            <p:spPr bwMode="auto">
              <a:xfrm>
                <a:off x="4969" y="1626"/>
                <a:ext cx="60" cy="106"/>
              </a:xfrm>
              <a:custGeom>
                <a:avLst/>
                <a:gdLst>
                  <a:gd name="T0" fmla="*/ 10 w 60"/>
                  <a:gd name="T1" fmla="*/ 43 h 106"/>
                  <a:gd name="T2" fmla="*/ 0 w 60"/>
                  <a:gd name="T3" fmla="*/ 29 h 106"/>
                  <a:gd name="T4" fmla="*/ 3 w 60"/>
                  <a:gd name="T5" fmla="*/ 14 h 106"/>
                  <a:gd name="T6" fmla="*/ 17 w 60"/>
                  <a:gd name="T7" fmla="*/ 0 h 106"/>
                  <a:gd name="T8" fmla="*/ 39 w 60"/>
                  <a:gd name="T9" fmla="*/ 0 h 106"/>
                  <a:gd name="T10" fmla="*/ 56 w 60"/>
                  <a:gd name="T11" fmla="*/ 14 h 106"/>
                  <a:gd name="T12" fmla="*/ 56 w 60"/>
                  <a:gd name="T13" fmla="*/ 29 h 106"/>
                  <a:gd name="T14" fmla="*/ 46 w 60"/>
                  <a:gd name="T15" fmla="*/ 39 h 106"/>
                  <a:gd name="T16" fmla="*/ 46 w 60"/>
                  <a:gd name="T17" fmla="*/ 57 h 106"/>
                  <a:gd name="T18" fmla="*/ 56 w 60"/>
                  <a:gd name="T19" fmla="*/ 71 h 106"/>
                  <a:gd name="T20" fmla="*/ 56 w 60"/>
                  <a:gd name="T21" fmla="*/ 89 h 106"/>
                  <a:gd name="T22" fmla="*/ 39 w 60"/>
                  <a:gd name="T23" fmla="*/ 103 h 106"/>
                  <a:gd name="T24" fmla="*/ 17 w 60"/>
                  <a:gd name="T25" fmla="*/ 106 h 106"/>
                  <a:gd name="T26" fmla="*/ 7 w 60"/>
                  <a:gd name="T27" fmla="*/ 96 h 106"/>
                  <a:gd name="T28" fmla="*/ 0 w 60"/>
                  <a:gd name="T29" fmla="*/ 82 h 106"/>
                  <a:gd name="T30" fmla="*/ 3 w 60"/>
                  <a:gd name="T31" fmla="*/ 67 h 106"/>
                  <a:gd name="T32" fmla="*/ 17 w 60"/>
                  <a:gd name="T33" fmla="*/ 53 h 106"/>
                  <a:gd name="T34" fmla="*/ 39 w 60"/>
                  <a:gd name="T35" fmla="*/ 36 h 106"/>
                  <a:gd name="T36" fmla="*/ 42 w 60"/>
                  <a:gd name="T37" fmla="*/ 25 h 106"/>
                  <a:gd name="T38" fmla="*/ 42 w 60"/>
                  <a:gd name="T39" fmla="*/ 14 h 106"/>
                  <a:gd name="T40" fmla="*/ 35 w 60"/>
                  <a:gd name="T41" fmla="*/ 4 h 106"/>
                  <a:gd name="T42" fmla="*/ 25 w 60"/>
                  <a:gd name="T43" fmla="*/ 4 h 106"/>
                  <a:gd name="T44" fmla="*/ 14 w 60"/>
                  <a:gd name="T45" fmla="*/ 14 h 106"/>
                  <a:gd name="T46" fmla="*/ 14 w 60"/>
                  <a:gd name="T47" fmla="*/ 21 h 106"/>
                  <a:gd name="T48" fmla="*/ 17 w 60"/>
                  <a:gd name="T49" fmla="*/ 32 h 106"/>
                  <a:gd name="T50" fmla="*/ 32 w 60"/>
                  <a:gd name="T51" fmla="*/ 46 h 106"/>
                  <a:gd name="T52" fmla="*/ 17 w 60"/>
                  <a:gd name="T53" fmla="*/ 60 h 106"/>
                  <a:gd name="T54" fmla="*/ 14 w 60"/>
                  <a:gd name="T55" fmla="*/ 74 h 106"/>
                  <a:gd name="T56" fmla="*/ 14 w 60"/>
                  <a:gd name="T57" fmla="*/ 89 h 106"/>
                  <a:gd name="T58" fmla="*/ 21 w 60"/>
                  <a:gd name="T59" fmla="*/ 99 h 106"/>
                  <a:gd name="T60" fmla="*/ 35 w 60"/>
                  <a:gd name="T61" fmla="*/ 99 h 106"/>
                  <a:gd name="T62" fmla="*/ 42 w 60"/>
                  <a:gd name="T63" fmla="*/ 92 h 106"/>
                  <a:gd name="T64" fmla="*/ 42 w 60"/>
                  <a:gd name="T65" fmla="*/ 82 h 106"/>
                  <a:gd name="T66" fmla="*/ 39 w 60"/>
                  <a:gd name="T67" fmla="*/ 71 h 106"/>
                  <a:gd name="T68" fmla="*/ 21 w 60"/>
                  <a:gd name="T69" fmla="*/ 57 h 10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60"/>
                  <a:gd name="T106" fmla="*/ 0 h 106"/>
                  <a:gd name="T107" fmla="*/ 60 w 60"/>
                  <a:gd name="T108" fmla="*/ 106 h 10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60" h="106">
                    <a:moveTo>
                      <a:pt x="17" y="53"/>
                    </a:moveTo>
                    <a:lnTo>
                      <a:pt x="10" y="43"/>
                    </a:lnTo>
                    <a:lnTo>
                      <a:pt x="3" y="36"/>
                    </a:lnTo>
                    <a:lnTo>
                      <a:pt x="0" y="29"/>
                    </a:lnTo>
                    <a:lnTo>
                      <a:pt x="0" y="25"/>
                    </a:lnTo>
                    <a:lnTo>
                      <a:pt x="3" y="14"/>
                    </a:lnTo>
                    <a:lnTo>
                      <a:pt x="7" y="7"/>
                    </a:lnTo>
                    <a:lnTo>
                      <a:pt x="17" y="0"/>
                    </a:lnTo>
                    <a:lnTo>
                      <a:pt x="28" y="0"/>
                    </a:lnTo>
                    <a:lnTo>
                      <a:pt x="39" y="0"/>
                    </a:lnTo>
                    <a:lnTo>
                      <a:pt x="49" y="7"/>
                    </a:lnTo>
                    <a:lnTo>
                      <a:pt x="56" y="14"/>
                    </a:lnTo>
                    <a:lnTo>
                      <a:pt x="56" y="21"/>
                    </a:lnTo>
                    <a:lnTo>
                      <a:pt x="56" y="29"/>
                    </a:lnTo>
                    <a:lnTo>
                      <a:pt x="53" y="32"/>
                    </a:lnTo>
                    <a:lnTo>
                      <a:pt x="46" y="39"/>
                    </a:lnTo>
                    <a:lnTo>
                      <a:pt x="35" y="46"/>
                    </a:lnTo>
                    <a:lnTo>
                      <a:pt x="46" y="57"/>
                    </a:lnTo>
                    <a:lnTo>
                      <a:pt x="53" y="64"/>
                    </a:lnTo>
                    <a:lnTo>
                      <a:pt x="56" y="71"/>
                    </a:lnTo>
                    <a:lnTo>
                      <a:pt x="60" y="78"/>
                    </a:lnTo>
                    <a:lnTo>
                      <a:pt x="56" y="89"/>
                    </a:lnTo>
                    <a:lnTo>
                      <a:pt x="49" y="99"/>
                    </a:lnTo>
                    <a:lnTo>
                      <a:pt x="39" y="103"/>
                    </a:lnTo>
                    <a:lnTo>
                      <a:pt x="28" y="106"/>
                    </a:lnTo>
                    <a:lnTo>
                      <a:pt x="17" y="106"/>
                    </a:lnTo>
                    <a:lnTo>
                      <a:pt x="10" y="103"/>
                    </a:lnTo>
                    <a:lnTo>
                      <a:pt x="7" y="96"/>
                    </a:lnTo>
                    <a:lnTo>
                      <a:pt x="0" y="89"/>
                    </a:lnTo>
                    <a:lnTo>
                      <a:pt x="0" y="82"/>
                    </a:lnTo>
                    <a:lnTo>
                      <a:pt x="0" y="74"/>
                    </a:lnTo>
                    <a:lnTo>
                      <a:pt x="3" y="67"/>
                    </a:lnTo>
                    <a:lnTo>
                      <a:pt x="10" y="60"/>
                    </a:lnTo>
                    <a:lnTo>
                      <a:pt x="17" y="53"/>
                    </a:lnTo>
                    <a:close/>
                    <a:moveTo>
                      <a:pt x="32" y="46"/>
                    </a:moveTo>
                    <a:lnTo>
                      <a:pt x="39" y="36"/>
                    </a:lnTo>
                    <a:lnTo>
                      <a:pt x="39" y="32"/>
                    </a:lnTo>
                    <a:lnTo>
                      <a:pt x="42" y="25"/>
                    </a:lnTo>
                    <a:lnTo>
                      <a:pt x="42" y="21"/>
                    </a:lnTo>
                    <a:lnTo>
                      <a:pt x="42" y="14"/>
                    </a:lnTo>
                    <a:lnTo>
                      <a:pt x="39" y="7"/>
                    </a:lnTo>
                    <a:lnTo>
                      <a:pt x="35" y="4"/>
                    </a:lnTo>
                    <a:lnTo>
                      <a:pt x="28" y="4"/>
                    </a:lnTo>
                    <a:lnTo>
                      <a:pt x="25" y="4"/>
                    </a:lnTo>
                    <a:lnTo>
                      <a:pt x="17" y="7"/>
                    </a:lnTo>
                    <a:lnTo>
                      <a:pt x="14" y="14"/>
                    </a:lnTo>
                    <a:lnTo>
                      <a:pt x="14" y="18"/>
                    </a:lnTo>
                    <a:lnTo>
                      <a:pt x="14" y="21"/>
                    </a:lnTo>
                    <a:lnTo>
                      <a:pt x="17" y="29"/>
                    </a:lnTo>
                    <a:lnTo>
                      <a:pt x="17" y="32"/>
                    </a:lnTo>
                    <a:lnTo>
                      <a:pt x="21" y="36"/>
                    </a:lnTo>
                    <a:lnTo>
                      <a:pt x="32" y="46"/>
                    </a:lnTo>
                    <a:close/>
                    <a:moveTo>
                      <a:pt x="21" y="57"/>
                    </a:moveTo>
                    <a:lnTo>
                      <a:pt x="17" y="60"/>
                    </a:lnTo>
                    <a:lnTo>
                      <a:pt x="14" y="67"/>
                    </a:lnTo>
                    <a:lnTo>
                      <a:pt x="14" y="74"/>
                    </a:lnTo>
                    <a:lnTo>
                      <a:pt x="14" y="82"/>
                    </a:lnTo>
                    <a:lnTo>
                      <a:pt x="14" y="89"/>
                    </a:lnTo>
                    <a:lnTo>
                      <a:pt x="17" y="96"/>
                    </a:lnTo>
                    <a:lnTo>
                      <a:pt x="21" y="99"/>
                    </a:lnTo>
                    <a:lnTo>
                      <a:pt x="28" y="99"/>
                    </a:lnTo>
                    <a:lnTo>
                      <a:pt x="35" y="99"/>
                    </a:lnTo>
                    <a:lnTo>
                      <a:pt x="39" y="96"/>
                    </a:lnTo>
                    <a:lnTo>
                      <a:pt x="42" y="92"/>
                    </a:lnTo>
                    <a:lnTo>
                      <a:pt x="42" y="85"/>
                    </a:lnTo>
                    <a:lnTo>
                      <a:pt x="42" y="82"/>
                    </a:lnTo>
                    <a:lnTo>
                      <a:pt x="42" y="74"/>
                    </a:lnTo>
                    <a:lnTo>
                      <a:pt x="39" y="71"/>
                    </a:lnTo>
                    <a:lnTo>
                      <a:pt x="32" y="64"/>
                    </a:lnTo>
                    <a:lnTo>
                      <a:pt x="21" y="57"/>
                    </a:lnTo>
                    <a:close/>
                  </a:path>
                </a:pathLst>
              </a:custGeom>
              <a:solidFill>
                <a:srgbClr val="000000"/>
              </a:solidFill>
              <a:ln w="0">
                <a:solidFill>
                  <a:srgbClr val="000000"/>
                </a:solidFill>
                <a:round/>
                <a:headEnd/>
                <a:tailEnd/>
              </a:ln>
            </p:spPr>
            <p:txBody>
              <a:bodyPr/>
              <a:lstStyle/>
              <a:p>
                <a:endParaRPr lang="en-CA"/>
              </a:p>
            </p:txBody>
          </p:sp>
          <p:sp>
            <p:nvSpPr>
              <p:cNvPr id="22678" name="Rectangle 279"/>
              <p:cNvSpPr>
                <a:spLocks noChangeArrowheads="1"/>
              </p:cNvSpPr>
              <p:nvPr/>
            </p:nvSpPr>
            <p:spPr bwMode="auto">
              <a:xfrm>
                <a:off x="5213" y="1601"/>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679" name="Rectangle 280"/>
              <p:cNvSpPr>
                <a:spLocks noChangeArrowheads="1"/>
              </p:cNvSpPr>
              <p:nvPr/>
            </p:nvSpPr>
            <p:spPr bwMode="auto">
              <a:xfrm>
                <a:off x="532" y="1785"/>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680" name="Freeform 281"/>
              <p:cNvSpPr>
                <a:spLocks/>
              </p:cNvSpPr>
              <p:nvPr/>
            </p:nvSpPr>
            <p:spPr bwMode="auto">
              <a:xfrm>
                <a:off x="589" y="1852"/>
                <a:ext cx="109" cy="71"/>
              </a:xfrm>
              <a:custGeom>
                <a:avLst/>
                <a:gdLst>
                  <a:gd name="T0" fmla="*/ 0 w 109"/>
                  <a:gd name="T1" fmla="*/ 0 h 71"/>
                  <a:gd name="T2" fmla="*/ 28 w 109"/>
                  <a:gd name="T3" fmla="*/ 0 h 71"/>
                  <a:gd name="T4" fmla="*/ 28 w 109"/>
                  <a:gd name="T5" fmla="*/ 0 h 71"/>
                  <a:gd name="T6" fmla="*/ 24 w 109"/>
                  <a:gd name="T7" fmla="*/ 4 h 71"/>
                  <a:gd name="T8" fmla="*/ 24 w 109"/>
                  <a:gd name="T9" fmla="*/ 4 h 71"/>
                  <a:gd name="T10" fmla="*/ 21 w 109"/>
                  <a:gd name="T11" fmla="*/ 4 h 71"/>
                  <a:gd name="T12" fmla="*/ 21 w 109"/>
                  <a:gd name="T13" fmla="*/ 8 h 71"/>
                  <a:gd name="T14" fmla="*/ 21 w 109"/>
                  <a:gd name="T15" fmla="*/ 11 h 71"/>
                  <a:gd name="T16" fmla="*/ 24 w 109"/>
                  <a:gd name="T17" fmla="*/ 15 h 71"/>
                  <a:gd name="T18" fmla="*/ 39 w 109"/>
                  <a:gd name="T19" fmla="*/ 54 h 71"/>
                  <a:gd name="T20" fmla="*/ 53 w 109"/>
                  <a:gd name="T21" fmla="*/ 18 h 71"/>
                  <a:gd name="T22" fmla="*/ 49 w 109"/>
                  <a:gd name="T23" fmla="*/ 11 h 71"/>
                  <a:gd name="T24" fmla="*/ 49 w 109"/>
                  <a:gd name="T25" fmla="*/ 8 h 71"/>
                  <a:gd name="T26" fmla="*/ 46 w 109"/>
                  <a:gd name="T27" fmla="*/ 4 h 71"/>
                  <a:gd name="T28" fmla="*/ 42 w 109"/>
                  <a:gd name="T29" fmla="*/ 4 h 71"/>
                  <a:gd name="T30" fmla="*/ 39 w 109"/>
                  <a:gd name="T31" fmla="*/ 0 h 71"/>
                  <a:gd name="T32" fmla="*/ 39 w 109"/>
                  <a:gd name="T33" fmla="*/ 0 h 71"/>
                  <a:gd name="T34" fmla="*/ 70 w 109"/>
                  <a:gd name="T35" fmla="*/ 0 h 71"/>
                  <a:gd name="T36" fmla="*/ 70 w 109"/>
                  <a:gd name="T37" fmla="*/ 0 h 71"/>
                  <a:gd name="T38" fmla="*/ 67 w 109"/>
                  <a:gd name="T39" fmla="*/ 4 h 71"/>
                  <a:gd name="T40" fmla="*/ 63 w 109"/>
                  <a:gd name="T41" fmla="*/ 4 h 71"/>
                  <a:gd name="T42" fmla="*/ 63 w 109"/>
                  <a:gd name="T43" fmla="*/ 8 h 71"/>
                  <a:gd name="T44" fmla="*/ 63 w 109"/>
                  <a:gd name="T45" fmla="*/ 8 h 71"/>
                  <a:gd name="T46" fmla="*/ 63 w 109"/>
                  <a:gd name="T47" fmla="*/ 11 h 71"/>
                  <a:gd name="T48" fmla="*/ 63 w 109"/>
                  <a:gd name="T49" fmla="*/ 11 h 71"/>
                  <a:gd name="T50" fmla="*/ 81 w 109"/>
                  <a:gd name="T51" fmla="*/ 54 h 71"/>
                  <a:gd name="T52" fmla="*/ 95 w 109"/>
                  <a:gd name="T53" fmla="*/ 15 h 71"/>
                  <a:gd name="T54" fmla="*/ 99 w 109"/>
                  <a:gd name="T55" fmla="*/ 11 h 71"/>
                  <a:gd name="T56" fmla="*/ 99 w 109"/>
                  <a:gd name="T57" fmla="*/ 8 h 71"/>
                  <a:gd name="T58" fmla="*/ 99 w 109"/>
                  <a:gd name="T59" fmla="*/ 4 h 71"/>
                  <a:gd name="T60" fmla="*/ 95 w 109"/>
                  <a:gd name="T61" fmla="*/ 4 h 71"/>
                  <a:gd name="T62" fmla="*/ 95 w 109"/>
                  <a:gd name="T63" fmla="*/ 4 h 71"/>
                  <a:gd name="T64" fmla="*/ 88 w 109"/>
                  <a:gd name="T65" fmla="*/ 0 h 71"/>
                  <a:gd name="T66" fmla="*/ 88 w 109"/>
                  <a:gd name="T67" fmla="*/ 0 h 71"/>
                  <a:gd name="T68" fmla="*/ 109 w 109"/>
                  <a:gd name="T69" fmla="*/ 0 h 71"/>
                  <a:gd name="T70" fmla="*/ 109 w 109"/>
                  <a:gd name="T71" fmla="*/ 0 h 71"/>
                  <a:gd name="T72" fmla="*/ 106 w 109"/>
                  <a:gd name="T73" fmla="*/ 4 h 71"/>
                  <a:gd name="T74" fmla="*/ 99 w 109"/>
                  <a:gd name="T75" fmla="*/ 11 h 71"/>
                  <a:gd name="T76" fmla="*/ 77 w 109"/>
                  <a:gd name="T77" fmla="*/ 71 h 71"/>
                  <a:gd name="T78" fmla="*/ 74 w 109"/>
                  <a:gd name="T79" fmla="*/ 71 h 71"/>
                  <a:gd name="T80" fmla="*/ 56 w 109"/>
                  <a:gd name="T81" fmla="*/ 25 h 71"/>
                  <a:gd name="T82" fmla="*/ 35 w 109"/>
                  <a:gd name="T83" fmla="*/ 71 h 71"/>
                  <a:gd name="T84" fmla="*/ 32 w 109"/>
                  <a:gd name="T85" fmla="*/ 71 h 71"/>
                  <a:gd name="T86" fmla="*/ 10 w 109"/>
                  <a:gd name="T87" fmla="*/ 15 h 71"/>
                  <a:gd name="T88" fmla="*/ 7 w 109"/>
                  <a:gd name="T89" fmla="*/ 8 h 71"/>
                  <a:gd name="T90" fmla="*/ 3 w 109"/>
                  <a:gd name="T91" fmla="*/ 4 h 71"/>
                  <a:gd name="T92" fmla="*/ 3 w 109"/>
                  <a:gd name="T93" fmla="*/ 4 h 71"/>
                  <a:gd name="T94" fmla="*/ 0 w 109"/>
                  <a:gd name="T95" fmla="*/ 0 h 71"/>
                  <a:gd name="T96" fmla="*/ 0 w 109"/>
                  <a:gd name="T97" fmla="*/ 0 h 7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09"/>
                  <a:gd name="T148" fmla="*/ 0 h 71"/>
                  <a:gd name="T149" fmla="*/ 109 w 109"/>
                  <a:gd name="T150" fmla="*/ 71 h 71"/>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09" h="71">
                    <a:moveTo>
                      <a:pt x="0" y="0"/>
                    </a:moveTo>
                    <a:lnTo>
                      <a:pt x="28" y="0"/>
                    </a:lnTo>
                    <a:lnTo>
                      <a:pt x="24" y="4"/>
                    </a:lnTo>
                    <a:lnTo>
                      <a:pt x="21" y="4"/>
                    </a:lnTo>
                    <a:lnTo>
                      <a:pt x="21" y="8"/>
                    </a:lnTo>
                    <a:lnTo>
                      <a:pt x="21" y="11"/>
                    </a:lnTo>
                    <a:lnTo>
                      <a:pt x="24" y="15"/>
                    </a:lnTo>
                    <a:lnTo>
                      <a:pt x="39" y="54"/>
                    </a:lnTo>
                    <a:lnTo>
                      <a:pt x="53" y="18"/>
                    </a:lnTo>
                    <a:lnTo>
                      <a:pt x="49" y="11"/>
                    </a:lnTo>
                    <a:lnTo>
                      <a:pt x="49" y="8"/>
                    </a:lnTo>
                    <a:lnTo>
                      <a:pt x="46" y="4"/>
                    </a:lnTo>
                    <a:lnTo>
                      <a:pt x="42" y="4"/>
                    </a:lnTo>
                    <a:lnTo>
                      <a:pt x="39" y="0"/>
                    </a:lnTo>
                    <a:lnTo>
                      <a:pt x="70" y="0"/>
                    </a:lnTo>
                    <a:lnTo>
                      <a:pt x="67" y="4"/>
                    </a:lnTo>
                    <a:lnTo>
                      <a:pt x="63" y="4"/>
                    </a:lnTo>
                    <a:lnTo>
                      <a:pt x="63" y="8"/>
                    </a:lnTo>
                    <a:lnTo>
                      <a:pt x="63" y="11"/>
                    </a:lnTo>
                    <a:lnTo>
                      <a:pt x="81" y="54"/>
                    </a:lnTo>
                    <a:lnTo>
                      <a:pt x="95" y="15"/>
                    </a:lnTo>
                    <a:lnTo>
                      <a:pt x="99" y="11"/>
                    </a:lnTo>
                    <a:lnTo>
                      <a:pt x="99" y="8"/>
                    </a:lnTo>
                    <a:lnTo>
                      <a:pt x="99" y="4"/>
                    </a:lnTo>
                    <a:lnTo>
                      <a:pt x="95" y="4"/>
                    </a:lnTo>
                    <a:lnTo>
                      <a:pt x="88" y="0"/>
                    </a:lnTo>
                    <a:lnTo>
                      <a:pt x="109" y="0"/>
                    </a:lnTo>
                    <a:lnTo>
                      <a:pt x="106" y="4"/>
                    </a:lnTo>
                    <a:lnTo>
                      <a:pt x="99" y="11"/>
                    </a:lnTo>
                    <a:lnTo>
                      <a:pt x="77" y="71"/>
                    </a:lnTo>
                    <a:lnTo>
                      <a:pt x="74" y="71"/>
                    </a:lnTo>
                    <a:lnTo>
                      <a:pt x="56" y="25"/>
                    </a:lnTo>
                    <a:lnTo>
                      <a:pt x="35" y="71"/>
                    </a:lnTo>
                    <a:lnTo>
                      <a:pt x="32" y="71"/>
                    </a:lnTo>
                    <a:lnTo>
                      <a:pt x="10" y="15"/>
                    </a:lnTo>
                    <a:lnTo>
                      <a:pt x="7" y="8"/>
                    </a:lnTo>
                    <a:lnTo>
                      <a:pt x="3" y="4"/>
                    </a:lnTo>
                    <a:lnTo>
                      <a:pt x="0" y="0"/>
                    </a:lnTo>
                    <a:close/>
                  </a:path>
                </a:pathLst>
              </a:custGeom>
              <a:solidFill>
                <a:srgbClr val="000000"/>
              </a:solidFill>
              <a:ln w="0">
                <a:solidFill>
                  <a:srgbClr val="000000"/>
                </a:solidFill>
                <a:round/>
                <a:headEnd/>
                <a:tailEnd/>
              </a:ln>
            </p:spPr>
            <p:txBody>
              <a:bodyPr/>
              <a:lstStyle/>
              <a:p>
                <a:endParaRPr lang="en-CA"/>
              </a:p>
            </p:txBody>
          </p:sp>
          <p:sp>
            <p:nvSpPr>
              <p:cNvPr id="22681" name="Freeform 282"/>
              <p:cNvSpPr>
                <a:spLocks noEditPoints="1"/>
              </p:cNvSpPr>
              <p:nvPr/>
            </p:nvSpPr>
            <p:spPr bwMode="auto">
              <a:xfrm>
                <a:off x="702" y="1852"/>
                <a:ext cx="63" cy="71"/>
              </a:xfrm>
              <a:custGeom>
                <a:avLst/>
                <a:gdLst>
                  <a:gd name="T0" fmla="*/ 32 w 63"/>
                  <a:gd name="T1" fmla="*/ 64 h 71"/>
                  <a:gd name="T2" fmla="*/ 25 w 63"/>
                  <a:gd name="T3" fmla="*/ 71 h 71"/>
                  <a:gd name="T4" fmla="*/ 18 w 63"/>
                  <a:gd name="T5" fmla="*/ 71 h 71"/>
                  <a:gd name="T6" fmla="*/ 3 w 63"/>
                  <a:gd name="T7" fmla="*/ 68 h 71"/>
                  <a:gd name="T8" fmla="*/ 0 w 63"/>
                  <a:gd name="T9" fmla="*/ 54 h 71"/>
                  <a:gd name="T10" fmla="*/ 3 w 63"/>
                  <a:gd name="T11" fmla="*/ 46 h 71"/>
                  <a:gd name="T12" fmla="*/ 14 w 63"/>
                  <a:gd name="T13" fmla="*/ 36 h 71"/>
                  <a:gd name="T14" fmla="*/ 39 w 63"/>
                  <a:gd name="T15" fmla="*/ 25 h 71"/>
                  <a:gd name="T16" fmla="*/ 39 w 63"/>
                  <a:gd name="T17" fmla="*/ 15 h 71"/>
                  <a:gd name="T18" fmla="*/ 32 w 63"/>
                  <a:gd name="T19" fmla="*/ 4 h 71"/>
                  <a:gd name="T20" fmla="*/ 21 w 63"/>
                  <a:gd name="T21" fmla="*/ 4 h 71"/>
                  <a:gd name="T22" fmla="*/ 18 w 63"/>
                  <a:gd name="T23" fmla="*/ 11 h 71"/>
                  <a:gd name="T24" fmla="*/ 14 w 63"/>
                  <a:gd name="T25" fmla="*/ 18 h 71"/>
                  <a:gd name="T26" fmla="*/ 14 w 63"/>
                  <a:gd name="T27" fmla="*/ 22 h 71"/>
                  <a:gd name="T28" fmla="*/ 10 w 63"/>
                  <a:gd name="T29" fmla="*/ 25 h 71"/>
                  <a:gd name="T30" fmla="*/ 3 w 63"/>
                  <a:gd name="T31" fmla="*/ 22 h 71"/>
                  <a:gd name="T32" fmla="*/ 3 w 63"/>
                  <a:gd name="T33" fmla="*/ 18 h 71"/>
                  <a:gd name="T34" fmla="*/ 10 w 63"/>
                  <a:gd name="T35" fmla="*/ 4 h 71"/>
                  <a:gd name="T36" fmla="*/ 28 w 63"/>
                  <a:gd name="T37" fmla="*/ 0 h 71"/>
                  <a:gd name="T38" fmla="*/ 42 w 63"/>
                  <a:gd name="T39" fmla="*/ 0 h 71"/>
                  <a:gd name="T40" fmla="*/ 49 w 63"/>
                  <a:gd name="T41" fmla="*/ 11 h 71"/>
                  <a:gd name="T42" fmla="*/ 49 w 63"/>
                  <a:gd name="T43" fmla="*/ 22 h 71"/>
                  <a:gd name="T44" fmla="*/ 53 w 63"/>
                  <a:gd name="T45" fmla="*/ 54 h 71"/>
                  <a:gd name="T46" fmla="*/ 53 w 63"/>
                  <a:gd name="T47" fmla="*/ 61 h 71"/>
                  <a:gd name="T48" fmla="*/ 53 w 63"/>
                  <a:gd name="T49" fmla="*/ 61 h 71"/>
                  <a:gd name="T50" fmla="*/ 56 w 63"/>
                  <a:gd name="T51" fmla="*/ 61 h 71"/>
                  <a:gd name="T52" fmla="*/ 60 w 63"/>
                  <a:gd name="T53" fmla="*/ 61 h 71"/>
                  <a:gd name="T54" fmla="*/ 63 w 63"/>
                  <a:gd name="T55" fmla="*/ 61 h 71"/>
                  <a:gd name="T56" fmla="*/ 46 w 63"/>
                  <a:gd name="T57" fmla="*/ 71 h 71"/>
                  <a:gd name="T58" fmla="*/ 39 w 63"/>
                  <a:gd name="T59" fmla="*/ 68 h 71"/>
                  <a:gd name="T60" fmla="*/ 39 w 63"/>
                  <a:gd name="T61" fmla="*/ 61 h 71"/>
                  <a:gd name="T62" fmla="*/ 39 w 63"/>
                  <a:gd name="T63" fmla="*/ 29 h 71"/>
                  <a:gd name="T64" fmla="*/ 25 w 63"/>
                  <a:gd name="T65" fmla="*/ 36 h 71"/>
                  <a:gd name="T66" fmla="*/ 14 w 63"/>
                  <a:gd name="T67" fmla="*/ 43 h 71"/>
                  <a:gd name="T68" fmla="*/ 14 w 63"/>
                  <a:gd name="T69" fmla="*/ 50 h 71"/>
                  <a:gd name="T70" fmla="*/ 14 w 63"/>
                  <a:gd name="T71" fmla="*/ 57 h 71"/>
                  <a:gd name="T72" fmla="*/ 25 w 63"/>
                  <a:gd name="T73" fmla="*/ 61 h 71"/>
                  <a:gd name="T74" fmla="*/ 39 w 63"/>
                  <a:gd name="T75" fmla="*/ 54 h 7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3"/>
                  <a:gd name="T115" fmla="*/ 0 h 71"/>
                  <a:gd name="T116" fmla="*/ 63 w 63"/>
                  <a:gd name="T117" fmla="*/ 71 h 71"/>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3" h="71">
                    <a:moveTo>
                      <a:pt x="39" y="61"/>
                    </a:moveTo>
                    <a:lnTo>
                      <a:pt x="32" y="64"/>
                    </a:lnTo>
                    <a:lnTo>
                      <a:pt x="28" y="68"/>
                    </a:lnTo>
                    <a:lnTo>
                      <a:pt x="25" y="71"/>
                    </a:lnTo>
                    <a:lnTo>
                      <a:pt x="21" y="71"/>
                    </a:lnTo>
                    <a:lnTo>
                      <a:pt x="18" y="71"/>
                    </a:lnTo>
                    <a:lnTo>
                      <a:pt x="10" y="71"/>
                    </a:lnTo>
                    <a:lnTo>
                      <a:pt x="3" y="68"/>
                    </a:lnTo>
                    <a:lnTo>
                      <a:pt x="0" y="61"/>
                    </a:lnTo>
                    <a:lnTo>
                      <a:pt x="0" y="54"/>
                    </a:lnTo>
                    <a:lnTo>
                      <a:pt x="0" y="50"/>
                    </a:lnTo>
                    <a:lnTo>
                      <a:pt x="3" y="46"/>
                    </a:lnTo>
                    <a:lnTo>
                      <a:pt x="7" y="39"/>
                    </a:lnTo>
                    <a:lnTo>
                      <a:pt x="14" y="36"/>
                    </a:lnTo>
                    <a:lnTo>
                      <a:pt x="21" y="32"/>
                    </a:lnTo>
                    <a:lnTo>
                      <a:pt x="39" y="25"/>
                    </a:lnTo>
                    <a:lnTo>
                      <a:pt x="39" y="22"/>
                    </a:lnTo>
                    <a:lnTo>
                      <a:pt x="39" y="15"/>
                    </a:lnTo>
                    <a:lnTo>
                      <a:pt x="35" y="8"/>
                    </a:lnTo>
                    <a:lnTo>
                      <a:pt x="32" y="4"/>
                    </a:lnTo>
                    <a:lnTo>
                      <a:pt x="25" y="4"/>
                    </a:lnTo>
                    <a:lnTo>
                      <a:pt x="21" y="4"/>
                    </a:lnTo>
                    <a:lnTo>
                      <a:pt x="18" y="8"/>
                    </a:lnTo>
                    <a:lnTo>
                      <a:pt x="18" y="11"/>
                    </a:lnTo>
                    <a:lnTo>
                      <a:pt x="14" y="11"/>
                    </a:lnTo>
                    <a:lnTo>
                      <a:pt x="14" y="18"/>
                    </a:lnTo>
                    <a:lnTo>
                      <a:pt x="14" y="22"/>
                    </a:lnTo>
                    <a:lnTo>
                      <a:pt x="10" y="25"/>
                    </a:lnTo>
                    <a:lnTo>
                      <a:pt x="7" y="25"/>
                    </a:lnTo>
                    <a:lnTo>
                      <a:pt x="3" y="22"/>
                    </a:lnTo>
                    <a:lnTo>
                      <a:pt x="3" y="18"/>
                    </a:lnTo>
                    <a:lnTo>
                      <a:pt x="3" y="11"/>
                    </a:lnTo>
                    <a:lnTo>
                      <a:pt x="10" y="4"/>
                    </a:lnTo>
                    <a:lnTo>
                      <a:pt x="18" y="0"/>
                    </a:lnTo>
                    <a:lnTo>
                      <a:pt x="28" y="0"/>
                    </a:lnTo>
                    <a:lnTo>
                      <a:pt x="35" y="0"/>
                    </a:lnTo>
                    <a:lnTo>
                      <a:pt x="42" y="0"/>
                    </a:lnTo>
                    <a:lnTo>
                      <a:pt x="46" y="4"/>
                    </a:lnTo>
                    <a:lnTo>
                      <a:pt x="49" y="11"/>
                    </a:lnTo>
                    <a:lnTo>
                      <a:pt x="49" y="15"/>
                    </a:lnTo>
                    <a:lnTo>
                      <a:pt x="49" y="22"/>
                    </a:lnTo>
                    <a:lnTo>
                      <a:pt x="49" y="46"/>
                    </a:lnTo>
                    <a:lnTo>
                      <a:pt x="53" y="54"/>
                    </a:lnTo>
                    <a:lnTo>
                      <a:pt x="53" y="57"/>
                    </a:lnTo>
                    <a:lnTo>
                      <a:pt x="53" y="61"/>
                    </a:lnTo>
                    <a:lnTo>
                      <a:pt x="56" y="61"/>
                    </a:lnTo>
                    <a:lnTo>
                      <a:pt x="60" y="61"/>
                    </a:lnTo>
                    <a:lnTo>
                      <a:pt x="63" y="57"/>
                    </a:lnTo>
                    <a:lnTo>
                      <a:pt x="63" y="61"/>
                    </a:lnTo>
                    <a:lnTo>
                      <a:pt x="53" y="68"/>
                    </a:lnTo>
                    <a:lnTo>
                      <a:pt x="46" y="71"/>
                    </a:lnTo>
                    <a:lnTo>
                      <a:pt x="42" y="71"/>
                    </a:lnTo>
                    <a:lnTo>
                      <a:pt x="39" y="68"/>
                    </a:lnTo>
                    <a:lnTo>
                      <a:pt x="39" y="64"/>
                    </a:lnTo>
                    <a:lnTo>
                      <a:pt x="39" y="61"/>
                    </a:lnTo>
                    <a:close/>
                    <a:moveTo>
                      <a:pt x="39" y="54"/>
                    </a:moveTo>
                    <a:lnTo>
                      <a:pt x="39" y="29"/>
                    </a:lnTo>
                    <a:lnTo>
                      <a:pt x="28" y="32"/>
                    </a:lnTo>
                    <a:lnTo>
                      <a:pt x="25" y="36"/>
                    </a:lnTo>
                    <a:lnTo>
                      <a:pt x="18" y="39"/>
                    </a:lnTo>
                    <a:lnTo>
                      <a:pt x="14" y="43"/>
                    </a:lnTo>
                    <a:lnTo>
                      <a:pt x="14" y="46"/>
                    </a:lnTo>
                    <a:lnTo>
                      <a:pt x="14" y="50"/>
                    </a:lnTo>
                    <a:lnTo>
                      <a:pt x="14" y="54"/>
                    </a:lnTo>
                    <a:lnTo>
                      <a:pt x="14" y="57"/>
                    </a:lnTo>
                    <a:lnTo>
                      <a:pt x="18" y="61"/>
                    </a:lnTo>
                    <a:lnTo>
                      <a:pt x="25" y="61"/>
                    </a:lnTo>
                    <a:lnTo>
                      <a:pt x="28" y="61"/>
                    </a:lnTo>
                    <a:lnTo>
                      <a:pt x="39" y="54"/>
                    </a:lnTo>
                    <a:close/>
                  </a:path>
                </a:pathLst>
              </a:custGeom>
              <a:solidFill>
                <a:srgbClr val="000000"/>
              </a:solidFill>
              <a:ln w="0">
                <a:solidFill>
                  <a:srgbClr val="000000"/>
                </a:solidFill>
                <a:round/>
                <a:headEnd/>
                <a:tailEnd/>
              </a:ln>
            </p:spPr>
            <p:txBody>
              <a:bodyPr/>
              <a:lstStyle/>
              <a:p>
                <a:endParaRPr lang="en-CA"/>
              </a:p>
            </p:txBody>
          </p:sp>
          <p:sp>
            <p:nvSpPr>
              <p:cNvPr id="22682" name="Freeform 283"/>
              <p:cNvSpPr>
                <a:spLocks/>
              </p:cNvSpPr>
              <p:nvPr/>
            </p:nvSpPr>
            <p:spPr bwMode="auto">
              <a:xfrm>
                <a:off x="769" y="1852"/>
                <a:ext cx="74" cy="71"/>
              </a:xfrm>
              <a:custGeom>
                <a:avLst/>
                <a:gdLst>
                  <a:gd name="T0" fmla="*/ 21 w 74"/>
                  <a:gd name="T1" fmla="*/ 15 h 71"/>
                  <a:gd name="T2" fmla="*/ 28 w 74"/>
                  <a:gd name="T3" fmla="*/ 4 h 71"/>
                  <a:gd name="T4" fmla="*/ 39 w 74"/>
                  <a:gd name="T5" fmla="*/ 0 h 71"/>
                  <a:gd name="T6" fmla="*/ 46 w 74"/>
                  <a:gd name="T7" fmla="*/ 0 h 71"/>
                  <a:gd name="T8" fmla="*/ 49 w 74"/>
                  <a:gd name="T9" fmla="*/ 0 h 71"/>
                  <a:gd name="T10" fmla="*/ 53 w 74"/>
                  <a:gd name="T11" fmla="*/ 0 h 71"/>
                  <a:gd name="T12" fmla="*/ 60 w 74"/>
                  <a:gd name="T13" fmla="*/ 4 h 71"/>
                  <a:gd name="T14" fmla="*/ 60 w 74"/>
                  <a:gd name="T15" fmla="*/ 11 h 71"/>
                  <a:gd name="T16" fmla="*/ 64 w 74"/>
                  <a:gd name="T17" fmla="*/ 18 h 71"/>
                  <a:gd name="T18" fmla="*/ 64 w 74"/>
                  <a:gd name="T19" fmla="*/ 25 h 71"/>
                  <a:gd name="T20" fmla="*/ 64 w 74"/>
                  <a:gd name="T21" fmla="*/ 54 h 71"/>
                  <a:gd name="T22" fmla="*/ 64 w 74"/>
                  <a:gd name="T23" fmla="*/ 61 h 71"/>
                  <a:gd name="T24" fmla="*/ 64 w 74"/>
                  <a:gd name="T25" fmla="*/ 64 h 71"/>
                  <a:gd name="T26" fmla="*/ 64 w 74"/>
                  <a:gd name="T27" fmla="*/ 64 h 71"/>
                  <a:gd name="T28" fmla="*/ 67 w 74"/>
                  <a:gd name="T29" fmla="*/ 68 h 71"/>
                  <a:gd name="T30" fmla="*/ 67 w 74"/>
                  <a:gd name="T31" fmla="*/ 68 h 71"/>
                  <a:gd name="T32" fmla="*/ 74 w 74"/>
                  <a:gd name="T33" fmla="*/ 68 h 71"/>
                  <a:gd name="T34" fmla="*/ 74 w 74"/>
                  <a:gd name="T35" fmla="*/ 71 h 71"/>
                  <a:gd name="T36" fmla="*/ 39 w 74"/>
                  <a:gd name="T37" fmla="*/ 71 h 71"/>
                  <a:gd name="T38" fmla="*/ 39 w 74"/>
                  <a:gd name="T39" fmla="*/ 68 h 71"/>
                  <a:gd name="T40" fmla="*/ 42 w 74"/>
                  <a:gd name="T41" fmla="*/ 68 h 71"/>
                  <a:gd name="T42" fmla="*/ 46 w 74"/>
                  <a:gd name="T43" fmla="*/ 68 h 71"/>
                  <a:gd name="T44" fmla="*/ 46 w 74"/>
                  <a:gd name="T45" fmla="*/ 68 h 71"/>
                  <a:gd name="T46" fmla="*/ 49 w 74"/>
                  <a:gd name="T47" fmla="*/ 64 h 71"/>
                  <a:gd name="T48" fmla="*/ 49 w 74"/>
                  <a:gd name="T49" fmla="*/ 61 h 71"/>
                  <a:gd name="T50" fmla="*/ 49 w 74"/>
                  <a:gd name="T51" fmla="*/ 61 h 71"/>
                  <a:gd name="T52" fmla="*/ 49 w 74"/>
                  <a:gd name="T53" fmla="*/ 54 h 71"/>
                  <a:gd name="T54" fmla="*/ 49 w 74"/>
                  <a:gd name="T55" fmla="*/ 25 h 71"/>
                  <a:gd name="T56" fmla="*/ 49 w 74"/>
                  <a:gd name="T57" fmla="*/ 18 h 71"/>
                  <a:gd name="T58" fmla="*/ 46 w 74"/>
                  <a:gd name="T59" fmla="*/ 11 h 71"/>
                  <a:gd name="T60" fmla="*/ 46 w 74"/>
                  <a:gd name="T61" fmla="*/ 11 h 71"/>
                  <a:gd name="T62" fmla="*/ 39 w 74"/>
                  <a:gd name="T63" fmla="*/ 8 h 71"/>
                  <a:gd name="T64" fmla="*/ 32 w 74"/>
                  <a:gd name="T65" fmla="*/ 11 h 71"/>
                  <a:gd name="T66" fmla="*/ 21 w 74"/>
                  <a:gd name="T67" fmla="*/ 18 h 71"/>
                  <a:gd name="T68" fmla="*/ 21 w 74"/>
                  <a:gd name="T69" fmla="*/ 54 h 71"/>
                  <a:gd name="T70" fmla="*/ 21 w 74"/>
                  <a:gd name="T71" fmla="*/ 61 h 71"/>
                  <a:gd name="T72" fmla="*/ 21 w 74"/>
                  <a:gd name="T73" fmla="*/ 64 h 71"/>
                  <a:gd name="T74" fmla="*/ 21 w 74"/>
                  <a:gd name="T75" fmla="*/ 64 h 71"/>
                  <a:gd name="T76" fmla="*/ 25 w 74"/>
                  <a:gd name="T77" fmla="*/ 68 h 71"/>
                  <a:gd name="T78" fmla="*/ 28 w 74"/>
                  <a:gd name="T79" fmla="*/ 68 h 71"/>
                  <a:gd name="T80" fmla="*/ 32 w 74"/>
                  <a:gd name="T81" fmla="*/ 68 h 71"/>
                  <a:gd name="T82" fmla="*/ 32 w 74"/>
                  <a:gd name="T83" fmla="*/ 71 h 71"/>
                  <a:gd name="T84" fmla="*/ 0 w 74"/>
                  <a:gd name="T85" fmla="*/ 71 h 71"/>
                  <a:gd name="T86" fmla="*/ 0 w 74"/>
                  <a:gd name="T87" fmla="*/ 68 h 71"/>
                  <a:gd name="T88" fmla="*/ 0 w 74"/>
                  <a:gd name="T89" fmla="*/ 68 h 71"/>
                  <a:gd name="T90" fmla="*/ 4 w 74"/>
                  <a:gd name="T91" fmla="*/ 68 h 71"/>
                  <a:gd name="T92" fmla="*/ 7 w 74"/>
                  <a:gd name="T93" fmla="*/ 64 h 71"/>
                  <a:gd name="T94" fmla="*/ 7 w 74"/>
                  <a:gd name="T95" fmla="*/ 61 h 71"/>
                  <a:gd name="T96" fmla="*/ 7 w 74"/>
                  <a:gd name="T97" fmla="*/ 54 h 71"/>
                  <a:gd name="T98" fmla="*/ 7 w 74"/>
                  <a:gd name="T99" fmla="*/ 29 h 71"/>
                  <a:gd name="T100" fmla="*/ 7 w 74"/>
                  <a:gd name="T101" fmla="*/ 18 h 71"/>
                  <a:gd name="T102" fmla="*/ 7 w 74"/>
                  <a:gd name="T103" fmla="*/ 11 h 71"/>
                  <a:gd name="T104" fmla="*/ 7 w 74"/>
                  <a:gd name="T105" fmla="*/ 11 h 71"/>
                  <a:gd name="T106" fmla="*/ 7 w 74"/>
                  <a:gd name="T107" fmla="*/ 8 h 71"/>
                  <a:gd name="T108" fmla="*/ 4 w 74"/>
                  <a:gd name="T109" fmla="*/ 8 h 71"/>
                  <a:gd name="T110" fmla="*/ 4 w 74"/>
                  <a:gd name="T111" fmla="*/ 8 h 71"/>
                  <a:gd name="T112" fmla="*/ 4 w 74"/>
                  <a:gd name="T113" fmla="*/ 8 h 71"/>
                  <a:gd name="T114" fmla="*/ 0 w 74"/>
                  <a:gd name="T115" fmla="*/ 8 h 71"/>
                  <a:gd name="T116" fmla="*/ 0 w 74"/>
                  <a:gd name="T117" fmla="*/ 8 h 71"/>
                  <a:gd name="T118" fmla="*/ 18 w 74"/>
                  <a:gd name="T119" fmla="*/ 0 h 71"/>
                  <a:gd name="T120" fmla="*/ 21 w 74"/>
                  <a:gd name="T121" fmla="*/ 0 h 71"/>
                  <a:gd name="T122" fmla="*/ 21 w 74"/>
                  <a:gd name="T123" fmla="*/ 15 h 7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4"/>
                  <a:gd name="T187" fmla="*/ 0 h 71"/>
                  <a:gd name="T188" fmla="*/ 74 w 74"/>
                  <a:gd name="T189" fmla="*/ 71 h 7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4" h="71">
                    <a:moveTo>
                      <a:pt x="21" y="15"/>
                    </a:moveTo>
                    <a:lnTo>
                      <a:pt x="28" y="4"/>
                    </a:lnTo>
                    <a:lnTo>
                      <a:pt x="39" y="0"/>
                    </a:lnTo>
                    <a:lnTo>
                      <a:pt x="46" y="0"/>
                    </a:lnTo>
                    <a:lnTo>
                      <a:pt x="49" y="0"/>
                    </a:lnTo>
                    <a:lnTo>
                      <a:pt x="53" y="0"/>
                    </a:lnTo>
                    <a:lnTo>
                      <a:pt x="60" y="4"/>
                    </a:lnTo>
                    <a:lnTo>
                      <a:pt x="60" y="11"/>
                    </a:lnTo>
                    <a:lnTo>
                      <a:pt x="64" y="18"/>
                    </a:lnTo>
                    <a:lnTo>
                      <a:pt x="64" y="25"/>
                    </a:lnTo>
                    <a:lnTo>
                      <a:pt x="64" y="54"/>
                    </a:lnTo>
                    <a:lnTo>
                      <a:pt x="64" y="61"/>
                    </a:lnTo>
                    <a:lnTo>
                      <a:pt x="64" y="64"/>
                    </a:lnTo>
                    <a:lnTo>
                      <a:pt x="67" y="68"/>
                    </a:lnTo>
                    <a:lnTo>
                      <a:pt x="74" y="68"/>
                    </a:lnTo>
                    <a:lnTo>
                      <a:pt x="74" y="71"/>
                    </a:lnTo>
                    <a:lnTo>
                      <a:pt x="39" y="71"/>
                    </a:lnTo>
                    <a:lnTo>
                      <a:pt x="39" y="68"/>
                    </a:lnTo>
                    <a:lnTo>
                      <a:pt x="42" y="68"/>
                    </a:lnTo>
                    <a:lnTo>
                      <a:pt x="46" y="68"/>
                    </a:lnTo>
                    <a:lnTo>
                      <a:pt x="49" y="64"/>
                    </a:lnTo>
                    <a:lnTo>
                      <a:pt x="49" y="61"/>
                    </a:lnTo>
                    <a:lnTo>
                      <a:pt x="49" y="54"/>
                    </a:lnTo>
                    <a:lnTo>
                      <a:pt x="49" y="25"/>
                    </a:lnTo>
                    <a:lnTo>
                      <a:pt x="49" y="18"/>
                    </a:lnTo>
                    <a:lnTo>
                      <a:pt x="46" y="11"/>
                    </a:lnTo>
                    <a:lnTo>
                      <a:pt x="39" y="8"/>
                    </a:lnTo>
                    <a:lnTo>
                      <a:pt x="32" y="11"/>
                    </a:lnTo>
                    <a:lnTo>
                      <a:pt x="21" y="18"/>
                    </a:lnTo>
                    <a:lnTo>
                      <a:pt x="21" y="54"/>
                    </a:lnTo>
                    <a:lnTo>
                      <a:pt x="21" y="61"/>
                    </a:lnTo>
                    <a:lnTo>
                      <a:pt x="21" y="64"/>
                    </a:lnTo>
                    <a:lnTo>
                      <a:pt x="25" y="68"/>
                    </a:lnTo>
                    <a:lnTo>
                      <a:pt x="28" y="68"/>
                    </a:lnTo>
                    <a:lnTo>
                      <a:pt x="32" y="68"/>
                    </a:lnTo>
                    <a:lnTo>
                      <a:pt x="32" y="71"/>
                    </a:lnTo>
                    <a:lnTo>
                      <a:pt x="0" y="71"/>
                    </a:lnTo>
                    <a:lnTo>
                      <a:pt x="0" y="68"/>
                    </a:lnTo>
                    <a:lnTo>
                      <a:pt x="4" y="68"/>
                    </a:lnTo>
                    <a:lnTo>
                      <a:pt x="7" y="64"/>
                    </a:lnTo>
                    <a:lnTo>
                      <a:pt x="7" y="61"/>
                    </a:lnTo>
                    <a:lnTo>
                      <a:pt x="7" y="54"/>
                    </a:lnTo>
                    <a:lnTo>
                      <a:pt x="7" y="29"/>
                    </a:lnTo>
                    <a:lnTo>
                      <a:pt x="7" y="18"/>
                    </a:lnTo>
                    <a:lnTo>
                      <a:pt x="7" y="11"/>
                    </a:lnTo>
                    <a:lnTo>
                      <a:pt x="7" y="8"/>
                    </a:lnTo>
                    <a:lnTo>
                      <a:pt x="4" y="8"/>
                    </a:lnTo>
                    <a:lnTo>
                      <a:pt x="0" y="8"/>
                    </a:lnTo>
                    <a:lnTo>
                      <a:pt x="18" y="0"/>
                    </a:lnTo>
                    <a:lnTo>
                      <a:pt x="21" y="0"/>
                    </a:lnTo>
                    <a:lnTo>
                      <a:pt x="21" y="15"/>
                    </a:lnTo>
                    <a:close/>
                  </a:path>
                </a:pathLst>
              </a:custGeom>
              <a:solidFill>
                <a:srgbClr val="000000"/>
              </a:solidFill>
              <a:ln w="0">
                <a:solidFill>
                  <a:srgbClr val="000000"/>
                </a:solidFill>
                <a:round/>
                <a:headEnd/>
                <a:tailEnd/>
              </a:ln>
            </p:spPr>
            <p:txBody>
              <a:bodyPr/>
              <a:lstStyle/>
              <a:p>
                <a:endParaRPr lang="en-CA"/>
              </a:p>
            </p:txBody>
          </p:sp>
          <p:sp>
            <p:nvSpPr>
              <p:cNvPr id="22683" name="Freeform 284"/>
              <p:cNvSpPr>
                <a:spLocks/>
              </p:cNvSpPr>
              <p:nvPr/>
            </p:nvSpPr>
            <p:spPr bwMode="auto">
              <a:xfrm>
                <a:off x="843" y="1831"/>
                <a:ext cx="43" cy="92"/>
              </a:xfrm>
              <a:custGeom>
                <a:avLst/>
                <a:gdLst>
                  <a:gd name="T0" fmla="*/ 25 w 43"/>
                  <a:gd name="T1" fmla="*/ 0 h 92"/>
                  <a:gd name="T2" fmla="*/ 25 w 43"/>
                  <a:gd name="T3" fmla="*/ 21 h 92"/>
                  <a:gd name="T4" fmla="*/ 39 w 43"/>
                  <a:gd name="T5" fmla="*/ 21 h 92"/>
                  <a:gd name="T6" fmla="*/ 39 w 43"/>
                  <a:gd name="T7" fmla="*/ 25 h 92"/>
                  <a:gd name="T8" fmla="*/ 25 w 43"/>
                  <a:gd name="T9" fmla="*/ 25 h 92"/>
                  <a:gd name="T10" fmla="*/ 25 w 43"/>
                  <a:gd name="T11" fmla="*/ 71 h 92"/>
                  <a:gd name="T12" fmla="*/ 25 w 43"/>
                  <a:gd name="T13" fmla="*/ 78 h 92"/>
                  <a:gd name="T14" fmla="*/ 25 w 43"/>
                  <a:gd name="T15" fmla="*/ 82 h 92"/>
                  <a:gd name="T16" fmla="*/ 29 w 43"/>
                  <a:gd name="T17" fmla="*/ 82 h 92"/>
                  <a:gd name="T18" fmla="*/ 32 w 43"/>
                  <a:gd name="T19" fmla="*/ 82 h 92"/>
                  <a:gd name="T20" fmla="*/ 36 w 43"/>
                  <a:gd name="T21" fmla="*/ 82 h 92"/>
                  <a:gd name="T22" fmla="*/ 36 w 43"/>
                  <a:gd name="T23" fmla="*/ 82 h 92"/>
                  <a:gd name="T24" fmla="*/ 39 w 43"/>
                  <a:gd name="T25" fmla="*/ 82 h 92"/>
                  <a:gd name="T26" fmla="*/ 39 w 43"/>
                  <a:gd name="T27" fmla="*/ 78 h 92"/>
                  <a:gd name="T28" fmla="*/ 43 w 43"/>
                  <a:gd name="T29" fmla="*/ 78 h 92"/>
                  <a:gd name="T30" fmla="*/ 39 w 43"/>
                  <a:gd name="T31" fmla="*/ 85 h 92"/>
                  <a:gd name="T32" fmla="*/ 36 w 43"/>
                  <a:gd name="T33" fmla="*/ 89 h 92"/>
                  <a:gd name="T34" fmla="*/ 32 w 43"/>
                  <a:gd name="T35" fmla="*/ 92 h 92"/>
                  <a:gd name="T36" fmla="*/ 25 w 43"/>
                  <a:gd name="T37" fmla="*/ 92 h 92"/>
                  <a:gd name="T38" fmla="*/ 21 w 43"/>
                  <a:gd name="T39" fmla="*/ 92 h 92"/>
                  <a:gd name="T40" fmla="*/ 18 w 43"/>
                  <a:gd name="T41" fmla="*/ 92 h 92"/>
                  <a:gd name="T42" fmla="*/ 14 w 43"/>
                  <a:gd name="T43" fmla="*/ 89 h 92"/>
                  <a:gd name="T44" fmla="*/ 14 w 43"/>
                  <a:gd name="T45" fmla="*/ 85 h 92"/>
                  <a:gd name="T46" fmla="*/ 11 w 43"/>
                  <a:gd name="T47" fmla="*/ 82 h 92"/>
                  <a:gd name="T48" fmla="*/ 11 w 43"/>
                  <a:gd name="T49" fmla="*/ 75 h 92"/>
                  <a:gd name="T50" fmla="*/ 11 w 43"/>
                  <a:gd name="T51" fmla="*/ 25 h 92"/>
                  <a:gd name="T52" fmla="*/ 0 w 43"/>
                  <a:gd name="T53" fmla="*/ 25 h 92"/>
                  <a:gd name="T54" fmla="*/ 0 w 43"/>
                  <a:gd name="T55" fmla="*/ 25 h 92"/>
                  <a:gd name="T56" fmla="*/ 4 w 43"/>
                  <a:gd name="T57" fmla="*/ 21 h 92"/>
                  <a:gd name="T58" fmla="*/ 11 w 43"/>
                  <a:gd name="T59" fmla="*/ 18 h 92"/>
                  <a:gd name="T60" fmla="*/ 14 w 43"/>
                  <a:gd name="T61" fmla="*/ 14 h 92"/>
                  <a:gd name="T62" fmla="*/ 18 w 43"/>
                  <a:gd name="T63" fmla="*/ 11 h 92"/>
                  <a:gd name="T64" fmla="*/ 21 w 43"/>
                  <a:gd name="T65" fmla="*/ 4 h 92"/>
                  <a:gd name="T66" fmla="*/ 21 w 43"/>
                  <a:gd name="T67" fmla="*/ 0 h 92"/>
                  <a:gd name="T68" fmla="*/ 25 w 43"/>
                  <a:gd name="T69" fmla="*/ 0 h 9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3"/>
                  <a:gd name="T106" fmla="*/ 0 h 92"/>
                  <a:gd name="T107" fmla="*/ 43 w 43"/>
                  <a:gd name="T108" fmla="*/ 92 h 9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3" h="92">
                    <a:moveTo>
                      <a:pt x="25" y="0"/>
                    </a:moveTo>
                    <a:lnTo>
                      <a:pt x="25" y="21"/>
                    </a:lnTo>
                    <a:lnTo>
                      <a:pt x="39" y="21"/>
                    </a:lnTo>
                    <a:lnTo>
                      <a:pt x="39" y="25"/>
                    </a:lnTo>
                    <a:lnTo>
                      <a:pt x="25" y="25"/>
                    </a:lnTo>
                    <a:lnTo>
                      <a:pt x="25" y="71"/>
                    </a:lnTo>
                    <a:lnTo>
                      <a:pt x="25" y="78"/>
                    </a:lnTo>
                    <a:lnTo>
                      <a:pt x="25" y="82"/>
                    </a:lnTo>
                    <a:lnTo>
                      <a:pt x="29" y="82"/>
                    </a:lnTo>
                    <a:lnTo>
                      <a:pt x="32" y="82"/>
                    </a:lnTo>
                    <a:lnTo>
                      <a:pt x="36" y="82"/>
                    </a:lnTo>
                    <a:lnTo>
                      <a:pt x="39" y="82"/>
                    </a:lnTo>
                    <a:lnTo>
                      <a:pt x="39" y="78"/>
                    </a:lnTo>
                    <a:lnTo>
                      <a:pt x="43" y="78"/>
                    </a:lnTo>
                    <a:lnTo>
                      <a:pt x="39" y="85"/>
                    </a:lnTo>
                    <a:lnTo>
                      <a:pt x="36" y="89"/>
                    </a:lnTo>
                    <a:lnTo>
                      <a:pt x="32" y="92"/>
                    </a:lnTo>
                    <a:lnTo>
                      <a:pt x="25" y="92"/>
                    </a:lnTo>
                    <a:lnTo>
                      <a:pt x="21" y="92"/>
                    </a:lnTo>
                    <a:lnTo>
                      <a:pt x="18" y="92"/>
                    </a:lnTo>
                    <a:lnTo>
                      <a:pt x="14" y="89"/>
                    </a:lnTo>
                    <a:lnTo>
                      <a:pt x="14" y="85"/>
                    </a:lnTo>
                    <a:lnTo>
                      <a:pt x="11" y="82"/>
                    </a:lnTo>
                    <a:lnTo>
                      <a:pt x="11" y="75"/>
                    </a:lnTo>
                    <a:lnTo>
                      <a:pt x="11" y="25"/>
                    </a:lnTo>
                    <a:lnTo>
                      <a:pt x="0" y="25"/>
                    </a:lnTo>
                    <a:lnTo>
                      <a:pt x="4" y="21"/>
                    </a:lnTo>
                    <a:lnTo>
                      <a:pt x="11" y="18"/>
                    </a:lnTo>
                    <a:lnTo>
                      <a:pt x="14" y="14"/>
                    </a:lnTo>
                    <a:lnTo>
                      <a:pt x="18" y="11"/>
                    </a:lnTo>
                    <a:lnTo>
                      <a:pt x="21" y="4"/>
                    </a:lnTo>
                    <a:lnTo>
                      <a:pt x="21" y="0"/>
                    </a:lnTo>
                    <a:lnTo>
                      <a:pt x="25" y="0"/>
                    </a:lnTo>
                    <a:close/>
                  </a:path>
                </a:pathLst>
              </a:custGeom>
              <a:solidFill>
                <a:srgbClr val="000000"/>
              </a:solidFill>
              <a:ln w="0">
                <a:solidFill>
                  <a:srgbClr val="000000"/>
                </a:solidFill>
                <a:round/>
                <a:headEnd/>
                <a:tailEnd/>
              </a:ln>
            </p:spPr>
            <p:txBody>
              <a:bodyPr/>
              <a:lstStyle/>
              <a:p>
                <a:endParaRPr lang="en-CA"/>
              </a:p>
            </p:txBody>
          </p:sp>
          <p:sp>
            <p:nvSpPr>
              <p:cNvPr id="22684" name="Rectangle 285"/>
              <p:cNvSpPr>
                <a:spLocks noChangeArrowheads="1"/>
              </p:cNvSpPr>
              <p:nvPr/>
            </p:nvSpPr>
            <p:spPr bwMode="auto">
              <a:xfrm>
                <a:off x="1126" y="1785"/>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685" name="Rectangle 286"/>
              <p:cNvSpPr>
                <a:spLocks noChangeArrowheads="1"/>
              </p:cNvSpPr>
              <p:nvPr/>
            </p:nvSpPr>
            <p:spPr bwMode="auto">
              <a:xfrm>
                <a:off x="1154" y="1785"/>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686" name="Freeform 287"/>
              <p:cNvSpPr>
                <a:spLocks/>
              </p:cNvSpPr>
              <p:nvPr/>
            </p:nvSpPr>
            <p:spPr bwMode="auto">
              <a:xfrm>
                <a:off x="1402" y="1817"/>
                <a:ext cx="67" cy="106"/>
              </a:xfrm>
              <a:custGeom>
                <a:avLst/>
                <a:gdLst>
                  <a:gd name="T0" fmla="*/ 67 w 67"/>
                  <a:gd name="T1" fmla="*/ 85 h 106"/>
                  <a:gd name="T2" fmla="*/ 60 w 67"/>
                  <a:gd name="T3" fmla="*/ 106 h 106"/>
                  <a:gd name="T4" fmla="*/ 0 w 67"/>
                  <a:gd name="T5" fmla="*/ 106 h 106"/>
                  <a:gd name="T6" fmla="*/ 0 w 67"/>
                  <a:gd name="T7" fmla="*/ 103 h 106"/>
                  <a:gd name="T8" fmla="*/ 17 w 67"/>
                  <a:gd name="T9" fmla="*/ 89 h 106"/>
                  <a:gd name="T10" fmla="*/ 28 w 67"/>
                  <a:gd name="T11" fmla="*/ 74 h 106"/>
                  <a:gd name="T12" fmla="*/ 39 w 67"/>
                  <a:gd name="T13" fmla="*/ 64 h 106"/>
                  <a:gd name="T14" fmla="*/ 46 w 67"/>
                  <a:gd name="T15" fmla="*/ 46 h 106"/>
                  <a:gd name="T16" fmla="*/ 49 w 67"/>
                  <a:gd name="T17" fmla="*/ 35 h 106"/>
                  <a:gd name="T18" fmla="*/ 46 w 67"/>
                  <a:gd name="T19" fmla="*/ 25 h 106"/>
                  <a:gd name="T20" fmla="*/ 42 w 67"/>
                  <a:gd name="T21" fmla="*/ 18 h 106"/>
                  <a:gd name="T22" fmla="*/ 35 w 67"/>
                  <a:gd name="T23" fmla="*/ 14 h 106"/>
                  <a:gd name="T24" fmla="*/ 28 w 67"/>
                  <a:gd name="T25" fmla="*/ 11 h 106"/>
                  <a:gd name="T26" fmla="*/ 21 w 67"/>
                  <a:gd name="T27" fmla="*/ 11 h 106"/>
                  <a:gd name="T28" fmla="*/ 14 w 67"/>
                  <a:gd name="T29" fmla="*/ 14 h 106"/>
                  <a:gd name="T30" fmla="*/ 10 w 67"/>
                  <a:gd name="T31" fmla="*/ 21 h 106"/>
                  <a:gd name="T32" fmla="*/ 7 w 67"/>
                  <a:gd name="T33" fmla="*/ 28 h 106"/>
                  <a:gd name="T34" fmla="*/ 3 w 67"/>
                  <a:gd name="T35" fmla="*/ 28 h 106"/>
                  <a:gd name="T36" fmla="*/ 7 w 67"/>
                  <a:gd name="T37" fmla="*/ 18 h 106"/>
                  <a:gd name="T38" fmla="*/ 10 w 67"/>
                  <a:gd name="T39" fmla="*/ 7 h 106"/>
                  <a:gd name="T40" fmla="*/ 21 w 67"/>
                  <a:gd name="T41" fmla="*/ 4 h 106"/>
                  <a:gd name="T42" fmla="*/ 32 w 67"/>
                  <a:gd name="T43" fmla="*/ 0 h 106"/>
                  <a:gd name="T44" fmla="*/ 42 w 67"/>
                  <a:gd name="T45" fmla="*/ 4 h 106"/>
                  <a:gd name="T46" fmla="*/ 53 w 67"/>
                  <a:gd name="T47" fmla="*/ 7 h 106"/>
                  <a:gd name="T48" fmla="*/ 60 w 67"/>
                  <a:gd name="T49" fmla="*/ 18 h 106"/>
                  <a:gd name="T50" fmla="*/ 63 w 67"/>
                  <a:gd name="T51" fmla="*/ 28 h 106"/>
                  <a:gd name="T52" fmla="*/ 60 w 67"/>
                  <a:gd name="T53" fmla="*/ 35 h 106"/>
                  <a:gd name="T54" fmla="*/ 60 w 67"/>
                  <a:gd name="T55" fmla="*/ 43 h 106"/>
                  <a:gd name="T56" fmla="*/ 49 w 67"/>
                  <a:gd name="T57" fmla="*/ 57 h 106"/>
                  <a:gd name="T58" fmla="*/ 39 w 67"/>
                  <a:gd name="T59" fmla="*/ 67 h 106"/>
                  <a:gd name="T60" fmla="*/ 28 w 67"/>
                  <a:gd name="T61" fmla="*/ 81 h 106"/>
                  <a:gd name="T62" fmla="*/ 21 w 67"/>
                  <a:gd name="T63" fmla="*/ 89 h 106"/>
                  <a:gd name="T64" fmla="*/ 14 w 67"/>
                  <a:gd name="T65" fmla="*/ 92 h 106"/>
                  <a:gd name="T66" fmla="*/ 42 w 67"/>
                  <a:gd name="T67" fmla="*/ 92 h 106"/>
                  <a:gd name="T68" fmla="*/ 49 w 67"/>
                  <a:gd name="T69" fmla="*/ 92 h 106"/>
                  <a:gd name="T70" fmla="*/ 53 w 67"/>
                  <a:gd name="T71" fmla="*/ 92 h 106"/>
                  <a:gd name="T72" fmla="*/ 56 w 67"/>
                  <a:gd name="T73" fmla="*/ 92 h 106"/>
                  <a:gd name="T74" fmla="*/ 60 w 67"/>
                  <a:gd name="T75" fmla="*/ 92 h 106"/>
                  <a:gd name="T76" fmla="*/ 63 w 67"/>
                  <a:gd name="T77" fmla="*/ 89 h 106"/>
                  <a:gd name="T78" fmla="*/ 63 w 67"/>
                  <a:gd name="T79" fmla="*/ 85 h 106"/>
                  <a:gd name="T80" fmla="*/ 67 w 67"/>
                  <a:gd name="T81" fmla="*/ 85 h 10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67"/>
                  <a:gd name="T124" fmla="*/ 0 h 106"/>
                  <a:gd name="T125" fmla="*/ 67 w 67"/>
                  <a:gd name="T126" fmla="*/ 106 h 10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67" h="106">
                    <a:moveTo>
                      <a:pt x="67" y="85"/>
                    </a:moveTo>
                    <a:lnTo>
                      <a:pt x="60" y="106"/>
                    </a:lnTo>
                    <a:lnTo>
                      <a:pt x="0" y="106"/>
                    </a:lnTo>
                    <a:lnTo>
                      <a:pt x="0" y="103"/>
                    </a:lnTo>
                    <a:lnTo>
                      <a:pt x="17" y="89"/>
                    </a:lnTo>
                    <a:lnTo>
                      <a:pt x="28" y="74"/>
                    </a:lnTo>
                    <a:lnTo>
                      <a:pt x="39" y="64"/>
                    </a:lnTo>
                    <a:lnTo>
                      <a:pt x="46" y="46"/>
                    </a:lnTo>
                    <a:lnTo>
                      <a:pt x="49" y="35"/>
                    </a:lnTo>
                    <a:lnTo>
                      <a:pt x="46" y="25"/>
                    </a:lnTo>
                    <a:lnTo>
                      <a:pt x="42" y="18"/>
                    </a:lnTo>
                    <a:lnTo>
                      <a:pt x="35" y="14"/>
                    </a:lnTo>
                    <a:lnTo>
                      <a:pt x="28" y="11"/>
                    </a:lnTo>
                    <a:lnTo>
                      <a:pt x="21" y="11"/>
                    </a:lnTo>
                    <a:lnTo>
                      <a:pt x="14" y="14"/>
                    </a:lnTo>
                    <a:lnTo>
                      <a:pt x="10" y="21"/>
                    </a:lnTo>
                    <a:lnTo>
                      <a:pt x="7" y="28"/>
                    </a:lnTo>
                    <a:lnTo>
                      <a:pt x="3" y="28"/>
                    </a:lnTo>
                    <a:lnTo>
                      <a:pt x="7" y="18"/>
                    </a:lnTo>
                    <a:lnTo>
                      <a:pt x="10" y="7"/>
                    </a:lnTo>
                    <a:lnTo>
                      <a:pt x="21" y="4"/>
                    </a:lnTo>
                    <a:lnTo>
                      <a:pt x="32" y="0"/>
                    </a:lnTo>
                    <a:lnTo>
                      <a:pt x="42" y="4"/>
                    </a:lnTo>
                    <a:lnTo>
                      <a:pt x="53" y="7"/>
                    </a:lnTo>
                    <a:lnTo>
                      <a:pt x="60" y="18"/>
                    </a:lnTo>
                    <a:lnTo>
                      <a:pt x="63" y="28"/>
                    </a:lnTo>
                    <a:lnTo>
                      <a:pt x="60" y="35"/>
                    </a:lnTo>
                    <a:lnTo>
                      <a:pt x="60" y="43"/>
                    </a:lnTo>
                    <a:lnTo>
                      <a:pt x="49" y="57"/>
                    </a:lnTo>
                    <a:lnTo>
                      <a:pt x="39" y="67"/>
                    </a:lnTo>
                    <a:lnTo>
                      <a:pt x="28" y="81"/>
                    </a:lnTo>
                    <a:lnTo>
                      <a:pt x="21" y="89"/>
                    </a:lnTo>
                    <a:lnTo>
                      <a:pt x="14" y="92"/>
                    </a:lnTo>
                    <a:lnTo>
                      <a:pt x="42" y="92"/>
                    </a:lnTo>
                    <a:lnTo>
                      <a:pt x="49" y="92"/>
                    </a:lnTo>
                    <a:lnTo>
                      <a:pt x="53" y="92"/>
                    </a:lnTo>
                    <a:lnTo>
                      <a:pt x="56" y="92"/>
                    </a:lnTo>
                    <a:lnTo>
                      <a:pt x="60" y="92"/>
                    </a:lnTo>
                    <a:lnTo>
                      <a:pt x="63" y="89"/>
                    </a:lnTo>
                    <a:lnTo>
                      <a:pt x="63" y="85"/>
                    </a:lnTo>
                    <a:lnTo>
                      <a:pt x="67" y="85"/>
                    </a:lnTo>
                    <a:close/>
                  </a:path>
                </a:pathLst>
              </a:custGeom>
              <a:solidFill>
                <a:srgbClr val="000000"/>
              </a:solidFill>
              <a:ln w="0">
                <a:solidFill>
                  <a:srgbClr val="000000"/>
                </a:solidFill>
                <a:round/>
                <a:headEnd/>
                <a:tailEnd/>
              </a:ln>
            </p:spPr>
            <p:txBody>
              <a:bodyPr/>
              <a:lstStyle/>
              <a:p>
                <a:endParaRPr lang="en-CA"/>
              </a:p>
            </p:txBody>
          </p:sp>
          <p:sp>
            <p:nvSpPr>
              <p:cNvPr id="22687" name="Rectangle 288"/>
              <p:cNvSpPr>
                <a:spLocks noChangeArrowheads="1"/>
              </p:cNvSpPr>
              <p:nvPr/>
            </p:nvSpPr>
            <p:spPr bwMode="auto">
              <a:xfrm>
                <a:off x="1635" y="1785"/>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688" name="Freeform 289"/>
              <p:cNvSpPr>
                <a:spLocks/>
              </p:cNvSpPr>
              <p:nvPr/>
            </p:nvSpPr>
            <p:spPr bwMode="auto">
              <a:xfrm>
                <a:off x="1890" y="1906"/>
                <a:ext cx="17" cy="17"/>
              </a:xfrm>
              <a:custGeom>
                <a:avLst/>
                <a:gdLst>
                  <a:gd name="T0" fmla="*/ 7 w 17"/>
                  <a:gd name="T1" fmla="*/ 0 h 17"/>
                  <a:gd name="T2" fmla="*/ 10 w 17"/>
                  <a:gd name="T3" fmla="*/ 0 h 17"/>
                  <a:gd name="T4" fmla="*/ 14 w 17"/>
                  <a:gd name="T5" fmla="*/ 3 h 17"/>
                  <a:gd name="T6" fmla="*/ 17 w 17"/>
                  <a:gd name="T7" fmla="*/ 7 h 17"/>
                  <a:gd name="T8" fmla="*/ 17 w 17"/>
                  <a:gd name="T9" fmla="*/ 10 h 17"/>
                  <a:gd name="T10" fmla="*/ 17 w 17"/>
                  <a:gd name="T11" fmla="*/ 14 h 17"/>
                  <a:gd name="T12" fmla="*/ 14 w 17"/>
                  <a:gd name="T13" fmla="*/ 14 h 17"/>
                  <a:gd name="T14" fmla="*/ 10 w 17"/>
                  <a:gd name="T15" fmla="*/ 17 h 17"/>
                  <a:gd name="T16" fmla="*/ 7 w 17"/>
                  <a:gd name="T17" fmla="*/ 17 h 17"/>
                  <a:gd name="T18" fmla="*/ 3 w 17"/>
                  <a:gd name="T19" fmla="*/ 17 h 17"/>
                  <a:gd name="T20" fmla="*/ 0 w 17"/>
                  <a:gd name="T21" fmla="*/ 14 h 17"/>
                  <a:gd name="T22" fmla="*/ 0 w 17"/>
                  <a:gd name="T23" fmla="*/ 14 h 17"/>
                  <a:gd name="T24" fmla="*/ 0 w 17"/>
                  <a:gd name="T25" fmla="*/ 10 h 17"/>
                  <a:gd name="T26" fmla="*/ 0 w 17"/>
                  <a:gd name="T27" fmla="*/ 7 h 17"/>
                  <a:gd name="T28" fmla="*/ 0 w 17"/>
                  <a:gd name="T29" fmla="*/ 3 h 17"/>
                  <a:gd name="T30" fmla="*/ 3 w 17"/>
                  <a:gd name="T31" fmla="*/ 0 h 17"/>
                  <a:gd name="T32" fmla="*/ 7 w 17"/>
                  <a:gd name="T33" fmla="*/ 0 h 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7"/>
                  <a:gd name="T52" fmla="*/ 0 h 17"/>
                  <a:gd name="T53" fmla="*/ 17 w 17"/>
                  <a:gd name="T54" fmla="*/ 17 h 1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7" h="17">
                    <a:moveTo>
                      <a:pt x="7" y="0"/>
                    </a:moveTo>
                    <a:lnTo>
                      <a:pt x="10" y="0"/>
                    </a:lnTo>
                    <a:lnTo>
                      <a:pt x="14" y="3"/>
                    </a:lnTo>
                    <a:lnTo>
                      <a:pt x="17" y="7"/>
                    </a:lnTo>
                    <a:lnTo>
                      <a:pt x="17" y="10"/>
                    </a:lnTo>
                    <a:lnTo>
                      <a:pt x="17" y="14"/>
                    </a:lnTo>
                    <a:lnTo>
                      <a:pt x="14" y="14"/>
                    </a:lnTo>
                    <a:lnTo>
                      <a:pt x="10" y="17"/>
                    </a:lnTo>
                    <a:lnTo>
                      <a:pt x="7" y="17"/>
                    </a:lnTo>
                    <a:lnTo>
                      <a:pt x="3" y="17"/>
                    </a:lnTo>
                    <a:lnTo>
                      <a:pt x="0" y="14"/>
                    </a:lnTo>
                    <a:lnTo>
                      <a:pt x="0" y="10"/>
                    </a:lnTo>
                    <a:lnTo>
                      <a:pt x="0" y="7"/>
                    </a:lnTo>
                    <a:lnTo>
                      <a:pt x="0" y="3"/>
                    </a:lnTo>
                    <a:lnTo>
                      <a:pt x="3" y="0"/>
                    </a:lnTo>
                    <a:lnTo>
                      <a:pt x="7" y="0"/>
                    </a:lnTo>
                    <a:close/>
                  </a:path>
                </a:pathLst>
              </a:custGeom>
              <a:solidFill>
                <a:srgbClr val="000000"/>
              </a:solidFill>
              <a:ln w="0">
                <a:solidFill>
                  <a:srgbClr val="000000"/>
                </a:solidFill>
                <a:round/>
                <a:headEnd/>
                <a:tailEnd/>
              </a:ln>
            </p:spPr>
            <p:txBody>
              <a:bodyPr/>
              <a:lstStyle/>
              <a:p>
                <a:endParaRPr lang="en-CA"/>
              </a:p>
            </p:txBody>
          </p:sp>
          <p:sp>
            <p:nvSpPr>
              <p:cNvPr id="22689" name="Freeform 290"/>
              <p:cNvSpPr>
                <a:spLocks noEditPoints="1"/>
              </p:cNvSpPr>
              <p:nvPr/>
            </p:nvSpPr>
            <p:spPr bwMode="auto">
              <a:xfrm>
                <a:off x="1918" y="1817"/>
                <a:ext cx="71" cy="106"/>
              </a:xfrm>
              <a:custGeom>
                <a:avLst/>
                <a:gdLst>
                  <a:gd name="T0" fmla="*/ 71 w 71"/>
                  <a:gd name="T1" fmla="*/ 67 h 106"/>
                  <a:gd name="T2" fmla="*/ 71 w 71"/>
                  <a:gd name="T3" fmla="*/ 78 h 106"/>
                  <a:gd name="T4" fmla="*/ 53 w 71"/>
                  <a:gd name="T5" fmla="*/ 78 h 106"/>
                  <a:gd name="T6" fmla="*/ 53 w 71"/>
                  <a:gd name="T7" fmla="*/ 106 h 106"/>
                  <a:gd name="T8" fmla="*/ 42 w 71"/>
                  <a:gd name="T9" fmla="*/ 106 h 106"/>
                  <a:gd name="T10" fmla="*/ 42 w 71"/>
                  <a:gd name="T11" fmla="*/ 78 h 106"/>
                  <a:gd name="T12" fmla="*/ 0 w 71"/>
                  <a:gd name="T13" fmla="*/ 78 h 106"/>
                  <a:gd name="T14" fmla="*/ 0 w 71"/>
                  <a:gd name="T15" fmla="*/ 67 h 106"/>
                  <a:gd name="T16" fmla="*/ 46 w 71"/>
                  <a:gd name="T17" fmla="*/ 0 h 106"/>
                  <a:gd name="T18" fmla="*/ 53 w 71"/>
                  <a:gd name="T19" fmla="*/ 0 h 106"/>
                  <a:gd name="T20" fmla="*/ 53 w 71"/>
                  <a:gd name="T21" fmla="*/ 67 h 106"/>
                  <a:gd name="T22" fmla="*/ 71 w 71"/>
                  <a:gd name="T23" fmla="*/ 67 h 106"/>
                  <a:gd name="T24" fmla="*/ 42 w 71"/>
                  <a:gd name="T25" fmla="*/ 67 h 106"/>
                  <a:gd name="T26" fmla="*/ 42 w 71"/>
                  <a:gd name="T27" fmla="*/ 14 h 106"/>
                  <a:gd name="T28" fmla="*/ 7 w 71"/>
                  <a:gd name="T29" fmla="*/ 67 h 106"/>
                  <a:gd name="T30" fmla="*/ 42 w 71"/>
                  <a:gd name="T31" fmla="*/ 67 h 10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1"/>
                  <a:gd name="T49" fmla="*/ 0 h 106"/>
                  <a:gd name="T50" fmla="*/ 71 w 71"/>
                  <a:gd name="T51" fmla="*/ 106 h 10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1" h="106">
                    <a:moveTo>
                      <a:pt x="71" y="67"/>
                    </a:moveTo>
                    <a:lnTo>
                      <a:pt x="71" y="78"/>
                    </a:lnTo>
                    <a:lnTo>
                      <a:pt x="53" y="78"/>
                    </a:lnTo>
                    <a:lnTo>
                      <a:pt x="53" y="106"/>
                    </a:lnTo>
                    <a:lnTo>
                      <a:pt x="42" y="106"/>
                    </a:lnTo>
                    <a:lnTo>
                      <a:pt x="42" y="78"/>
                    </a:lnTo>
                    <a:lnTo>
                      <a:pt x="0" y="78"/>
                    </a:lnTo>
                    <a:lnTo>
                      <a:pt x="0" y="67"/>
                    </a:lnTo>
                    <a:lnTo>
                      <a:pt x="46" y="0"/>
                    </a:lnTo>
                    <a:lnTo>
                      <a:pt x="53" y="0"/>
                    </a:lnTo>
                    <a:lnTo>
                      <a:pt x="53" y="67"/>
                    </a:lnTo>
                    <a:lnTo>
                      <a:pt x="71" y="67"/>
                    </a:lnTo>
                    <a:close/>
                    <a:moveTo>
                      <a:pt x="42" y="67"/>
                    </a:moveTo>
                    <a:lnTo>
                      <a:pt x="42" y="14"/>
                    </a:lnTo>
                    <a:lnTo>
                      <a:pt x="7" y="67"/>
                    </a:lnTo>
                    <a:lnTo>
                      <a:pt x="42" y="67"/>
                    </a:lnTo>
                    <a:close/>
                  </a:path>
                </a:pathLst>
              </a:custGeom>
              <a:solidFill>
                <a:srgbClr val="000000"/>
              </a:solidFill>
              <a:ln w="0">
                <a:solidFill>
                  <a:srgbClr val="000000"/>
                </a:solidFill>
                <a:round/>
                <a:headEnd/>
                <a:tailEnd/>
              </a:ln>
            </p:spPr>
            <p:txBody>
              <a:bodyPr/>
              <a:lstStyle/>
              <a:p>
                <a:endParaRPr lang="en-CA"/>
              </a:p>
            </p:txBody>
          </p:sp>
          <p:sp>
            <p:nvSpPr>
              <p:cNvPr id="22690" name="Freeform 291"/>
              <p:cNvSpPr>
                <a:spLocks/>
              </p:cNvSpPr>
              <p:nvPr/>
            </p:nvSpPr>
            <p:spPr bwMode="auto">
              <a:xfrm>
                <a:off x="1996" y="1817"/>
                <a:ext cx="67" cy="106"/>
              </a:xfrm>
              <a:custGeom>
                <a:avLst/>
                <a:gdLst>
                  <a:gd name="T0" fmla="*/ 67 w 67"/>
                  <a:gd name="T1" fmla="*/ 85 h 106"/>
                  <a:gd name="T2" fmla="*/ 60 w 67"/>
                  <a:gd name="T3" fmla="*/ 106 h 106"/>
                  <a:gd name="T4" fmla="*/ 0 w 67"/>
                  <a:gd name="T5" fmla="*/ 106 h 106"/>
                  <a:gd name="T6" fmla="*/ 0 w 67"/>
                  <a:gd name="T7" fmla="*/ 103 h 106"/>
                  <a:gd name="T8" fmla="*/ 17 w 67"/>
                  <a:gd name="T9" fmla="*/ 89 h 106"/>
                  <a:gd name="T10" fmla="*/ 28 w 67"/>
                  <a:gd name="T11" fmla="*/ 74 h 106"/>
                  <a:gd name="T12" fmla="*/ 39 w 67"/>
                  <a:gd name="T13" fmla="*/ 64 h 106"/>
                  <a:gd name="T14" fmla="*/ 46 w 67"/>
                  <a:gd name="T15" fmla="*/ 46 h 106"/>
                  <a:gd name="T16" fmla="*/ 49 w 67"/>
                  <a:gd name="T17" fmla="*/ 35 h 106"/>
                  <a:gd name="T18" fmla="*/ 49 w 67"/>
                  <a:gd name="T19" fmla="*/ 25 h 106"/>
                  <a:gd name="T20" fmla="*/ 42 w 67"/>
                  <a:gd name="T21" fmla="*/ 18 h 106"/>
                  <a:gd name="T22" fmla="*/ 35 w 67"/>
                  <a:gd name="T23" fmla="*/ 14 h 106"/>
                  <a:gd name="T24" fmla="*/ 28 w 67"/>
                  <a:gd name="T25" fmla="*/ 11 h 106"/>
                  <a:gd name="T26" fmla="*/ 21 w 67"/>
                  <a:gd name="T27" fmla="*/ 11 h 106"/>
                  <a:gd name="T28" fmla="*/ 14 w 67"/>
                  <a:gd name="T29" fmla="*/ 14 h 106"/>
                  <a:gd name="T30" fmla="*/ 10 w 67"/>
                  <a:gd name="T31" fmla="*/ 21 h 106"/>
                  <a:gd name="T32" fmla="*/ 7 w 67"/>
                  <a:gd name="T33" fmla="*/ 28 h 106"/>
                  <a:gd name="T34" fmla="*/ 3 w 67"/>
                  <a:gd name="T35" fmla="*/ 28 h 106"/>
                  <a:gd name="T36" fmla="*/ 7 w 67"/>
                  <a:gd name="T37" fmla="*/ 18 h 106"/>
                  <a:gd name="T38" fmla="*/ 14 w 67"/>
                  <a:gd name="T39" fmla="*/ 7 h 106"/>
                  <a:gd name="T40" fmla="*/ 21 w 67"/>
                  <a:gd name="T41" fmla="*/ 4 h 106"/>
                  <a:gd name="T42" fmla="*/ 32 w 67"/>
                  <a:gd name="T43" fmla="*/ 0 h 106"/>
                  <a:gd name="T44" fmla="*/ 42 w 67"/>
                  <a:gd name="T45" fmla="*/ 4 h 106"/>
                  <a:gd name="T46" fmla="*/ 53 w 67"/>
                  <a:gd name="T47" fmla="*/ 7 h 106"/>
                  <a:gd name="T48" fmla="*/ 60 w 67"/>
                  <a:gd name="T49" fmla="*/ 18 h 106"/>
                  <a:gd name="T50" fmla="*/ 63 w 67"/>
                  <a:gd name="T51" fmla="*/ 28 h 106"/>
                  <a:gd name="T52" fmla="*/ 60 w 67"/>
                  <a:gd name="T53" fmla="*/ 35 h 106"/>
                  <a:gd name="T54" fmla="*/ 60 w 67"/>
                  <a:gd name="T55" fmla="*/ 43 h 106"/>
                  <a:gd name="T56" fmla="*/ 49 w 67"/>
                  <a:gd name="T57" fmla="*/ 57 h 106"/>
                  <a:gd name="T58" fmla="*/ 39 w 67"/>
                  <a:gd name="T59" fmla="*/ 67 h 106"/>
                  <a:gd name="T60" fmla="*/ 28 w 67"/>
                  <a:gd name="T61" fmla="*/ 81 h 106"/>
                  <a:gd name="T62" fmla="*/ 21 w 67"/>
                  <a:gd name="T63" fmla="*/ 89 h 106"/>
                  <a:gd name="T64" fmla="*/ 14 w 67"/>
                  <a:gd name="T65" fmla="*/ 92 h 106"/>
                  <a:gd name="T66" fmla="*/ 42 w 67"/>
                  <a:gd name="T67" fmla="*/ 92 h 106"/>
                  <a:gd name="T68" fmla="*/ 49 w 67"/>
                  <a:gd name="T69" fmla="*/ 92 h 106"/>
                  <a:gd name="T70" fmla="*/ 53 w 67"/>
                  <a:gd name="T71" fmla="*/ 92 h 106"/>
                  <a:gd name="T72" fmla="*/ 56 w 67"/>
                  <a:gd name="T73" fmla="*/ 92 h 106"/>
                  <a:gd name="T74" fmla="*/ 60 w 67"/>
                  <a:gd name="T75" fmla="*/ 92 h 106"/>
                  <a:gd name="T76" fmla="*/ 63 w 67"/>
                  <a:gd name="T77" fmla="*/ 89 h 106"/>
                  <a:gd name="T78" fmla="*/ 67 w 67"/>
                  <a:gd name="T79" fmla="*/ 85 h 106"/>
                  <a:gd name="T80" fmla="*/ 67 w 67"/>
                  <a:gd name="T81" fmla="*/ 85 h 10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67"/>
                  <a:gd name="T124" fmla="*/ 0 h 106"/>
                  <a:gd name="T125" fmla="*/ 67 w 67"/>
                  <a:gd name="T126" fmla="*/ 106 h 10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67" h="106">
                    <a:moveTo>
                      <a:pt x="67" y="85"/>
                    </a:moveTo>
                    <a:lnTo>
                      <a:pt x="60" y="106"/>
                    </a:lnTo>
                    <a:lnTo>
                      <a:pt x="0" y="106"/>
                    </a:lnTo>
                    <a:lnTo>
                      <a:pt x="0" y="103"/>
                    </a:lnTo>
                    <a:lnTo>
                      <a:pt x="17" y="89"/>
                    </a:lnTo>
                    <a:lnTo>
                      <a:pt x="28" y="74"/>
                    </a:lnTo>
                    <a:lnTo>
                      <a:pt x="39" y="64"/>
                    </a:lnTo>
                    <a:lnTo>
                      <a:pt x="46" y="46"/>
                    </a:lnTo>
                    <a:lnTo>
                      <a:pt x="49" y="35"/>
                    </a:lnTo>
                    <a:lnTo>
                      <a:pt x="49" y="25"/>
                    </a:lnTo>
                    <a:lnTo>
                      <a:pt x="42" y="18"/>
                    </a:lnTo>
                    <a:lnTo>
                      <a:pt x="35" y="14"/>
                    </a:lnTo>
                    <a:lnTo>
                      <a:pt x="28" y="11"/>
                    </a:lnTo>
                    <a:lnTo>
                      <a:pt x="21" y="11"/>
                    </a:lnTo>
                    <a:lnTo>
                      <a:pt x="14" y="14"/>
                    </a:lnTo>
                    <a:lnTo>
                      <a:pt x="10" y="21"/>
                    </a:lnTo>
                    <a:lnTo>
                      <a:pt x="7" y="28"/>
                    </a:lnTo>
                    <a:lnTo>
                      <a:pt x="3" y="28"/>
                    </a:lnTo>
                    <a:lnTo>
                      <a:pt x="7" y="18"/>
                    </a:lnTo>
                    <a:lnTo>
                      <a:pt x="14" y="7"/>
                    </a:lnTo>
                    <a:lnTo>
                      <a:pt x="21" y="4"/>
                    </a:lnTo>
                    <a:lnTo>
                      <a:pt x="32" y="0"/>
                    </a:lnTo>
                    <a:lnTo>
                      <a:pt x="42" y="4"/>
                    </a:lnTo>
                    <a:lnTo>
                      <a:pt x="53" y="7"/>
                    </a:lnTo>
                    <a:lnTo>
                      <a:pt x="60" y="18"/>
                    </a:lnTo>
                    <a:lnTo>
                      <a:pt x="63" y="28"/>
                    </a:lnTo>
                    <a:lnTo>
                      <a:pt x="60" y="35"/>
                    </a:lnTo>
                    <a:lnTo>
                      <a:pt x="60" y="43"/>
                    </a:lnTo>
                    <a:lnTo>
                      <a:pt x="49" y="57"/>
                    </a:lnTo>
                    <a:lnTo>
                      <a:pt x="39" y="67"/>
                    </a:lnTo>
                    <a:lnTo>
                      <a:pt x="28" y="81"/>
                    </a:lnTo>
                    <a:lnTo>
                      <a:pt x="21" y="89"/>
                    </a:lnTo>
                    <a:lnTo>
                      <a:pt x="14" y="92"/>
                    </a:lnTo>
                    <a:lnTo>
                      <a:pt x="42" y="92"/>
                    </a:lnTo>
                    <a:lnTo>
                      <a:pt x="49" y="92"/>
                    </a:lnTo>
                    <a:lnTo>
                      <a:pt x="53" y="92"/>
                    </a:lnTo>
                    <a:lnTo>
                      <a:pt x="56" y="92"/>
                    </a:lnTo>
                    <a:lnTo>
                      <a:pt x="60" y="92"/>
                    </a:lnTo>
                    <a:lnTo>
                      <a:pt x="63" y="89"/>
                    </a:lnTo>
                    <a:lnTo>
                      <a:pt x="67" y="85"/>
                    </a:lnTo>
                    <a:close/>
                  </a:path>
                </a:pathLst>
              </a:custGeom>
              <a:solidFill>
                <a:srgbClr val="000000"/>
              </a:solidFill>
              <a:ln w="0">
                <a:solidFill>
                  <a:srgbClr val="000000"/>
                </a:solidFill>
                <a:round/>
                <a:headEnd/>
                <a:tailEnd/>
              </a:ln>
            </p:spPr>
            <p:txBody>
              <a:bodyPr/>
              <a:lstStyle/>
              <a:p>
                <a:endParaRPr lang="en-CA"/>
              </a:p>
            </p:txBody>
          </p:sp>
          <p:sp>
            <p:nvSpPr>
              <p:cNvPr id="22691" name="Rectangle 292"/>
              <p:cNvSpPr>
                <a:spLocks noChangeArrowheads="1"/>
              </p:cNvSpPr>
              <p:nvPr/>
            </p:nvSpPr>
            <p:spPr bwMode="auto">
              <a:xfrm>
                <a:off x="2215" y="1785"/>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692" name="Freeform 293"/>
              <p:cNvSpPr>
                <a:spLocks/>
              </p:cNvSpPr>
              <p:nvPr/>
            </p:nvSpPr>
            <p:spPr bwMode="auto">
              <a:xfrm>
                <a:off x="2466" y="1817"/>
                <a:ext cx="60" cy="106"/>
              </a:xfrm>
              <a:custGeom>
                <a:avLst/>
                <a:gdLst>
                  <a:gd name="T0" fmla="*/ 7 w 60"/>
                  <a:gd name="T1" fmla="*/ 11 h 106"/>
                  <a:gd name="T2" fmla="*/ 21 w 60"/>
                  <a:gd name="T3" fmla="*/ 0 h 106"/>
                  <a:gd name="T4" fmla="*/ 42 w 60"/>
                  <a:gd name="T5" fmla="*/ 4 h 106"/>
                  <a:gd name="T6" fmla="*/ 53 w 60"/>
                  <a:gd name="T7" fmla="*/ 14 h 106"/>
                  <a:gd name="T8" fmla="*/ 53 w 60"/>
                  <a:gd name="T9" fmla="*/ 28 h 106"/>
                  <a:gd name="T10" fmla="*/ 39 w 60"/>
                  <a:gd name="T11" fmla="*/ 43 h 106"/>
                  <a:gd name="T12" fmla="*/ 56 w 60"/>
                  <a:gd name="T13" fmla="*/ 53 h 106"/>
                  <a:gd name="T14" fmla="*/ 60 w 60"/>
                  <a:gd name="T15" fmla="*/ 71 h 106"/>
                  <a:gd name="T16" fmla="*/ 53 w 60"/>
                  <a:gd name="T17" fmla="*/ 96 h 106"/>
                  <a:gd name="T18" fmla="*/ 32 w 60"/>
                  <a:gd name="T19" fmla="*/ 106 h 106"/>
                  <a:gd name="T20" fmla="*/ 10 w 60"/>
                  <a:gd name="T21" fmla="*/ 106 h 106"/>
                  <a:gd name="T22" fmla="*/ 3 w 60"/>
                  <a:gd name="T23" fmla="*/ 103 h 106"/>
                  <a:gd name="T24" fmla="*/ 3 w 60"/>
                  <a:gd name="T25" fmla="*/ 96 h 106"/>
                  <a:gd name="T26" fmla="*/ 7 w 60"/>
                  <a:gd name="T27" fmla="*/ 96 h 106"/>
                  <a:gd name="T28" fmla="*/ 10 w 60"/>
                  <a:gd name="T29" fmla="*/ 92 h 106"/>
                  <a:gd name="T30" fmla="*/ 14 w 60"/>
                  <a:gd name="T31" fmla="*/ 96 h 106"/>
                  <a:gd name="T32" fmla="*/ 21 w 60"/>
                  <a:gd name="T33" fmla="*/ 99 h 106"/>
                  <a:gd name="T34" fmla="*/ 25 w 60"/>
                  <a:gd name="T35" fmla="*/ 99 h 106"/>
                  <a:gd name="T36" fmla="*/ 35 w 60"/>
                  <a:gd name="T37" fmla="*/ 99 h 106"/>
                  <a:gd name="T38" fmla="*/ 46 w 60"/>
                  <a:gd name="T39" fmla="*/ 89 h 106"/>
                  <a:gd name="T40" fmla="*/ 49 w 60"/>
                  <a:gd name="T41" fmla="*/ 74 h 106"/>
                  <a:gd name="T42" fmla="*/ 42 w 60"/>
                  <a:gd name="T43" fmla="*/ 64 h 106"/>
                  <a:gd name="T44" fmla="*/ 39 w 60"/>
                  <a:gd name="T45" fmla="*/ 57 h 106"/>
                  <a:gd name="T46" fmla="*/ 28 w 60"/>
                  <a:gd name="T47" fmla="*/ 53 h 106"/>
                  <a:gd name="T48" fmla="*/ 18 w 60"/>
                  <a:gd name="T49" fmla="*/ 53 h 106"/>
                  <a:gd name="T50" fmla="*/ 25 w 60"/>
                  <a:gd name="T51" fmla="*/ 50 h 106"/>
                  <a:gd name="T52" fmla="*/ 35 w 60"/>
                  <a:gd name="T53" fmla="*/ 43 h 106"/>
                  <a:gd name="T54" fmla="*/ 42 w 60"/>
                  <a:gd name="T55" fmla="*/ 32 h 106"/>
                  <a:gd name="T56" fmla="*/ 42 w 60"/>
                  <a:gd name="T57" fmla="*/ 21 h 106"/>
                  <a:gd name="T58" fmla="*/ 32 w 60"/>
                  <a:gd name="T59" fmla="*/ 11 h 106"/>
                  <a:gd name="T60" fmla="*/ 18 w 60"/>
                  <a:gd name="T61" fmla="*/ 11 h 106"/>
                  <a:gd name="T62" fmla="*/ 7 w 60"/>
                  <a:gd name="T63" fmla="*/ 21 h 10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0"/>
                  <a:gd name="T97" fmla="*/ 0 h 106"/>
                  <a:gd name="T98" fmla="*/ 60 w 60"/>
                  <a:gd name="T99" fmla="*/ 106 h 10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0" h="106">
                    <a:moveTo>
                      <a:pt x="3" y="21"/>
                    </a:moveTo>
                    <a:lnTo>
                      <a:pt x="7" y="11"/>
                    </a:lnTo>
                    <a:lnTo>
                      <a:pt x="14" y="7"/>
                    </a:lnTo>
                    <a:lnTo>
                      <a:pt x="21" y="0"/>
                    </a:lnTo>
                    <a:lnTo>
                      <a:pt x="32" y="0"/>
                    </a:lnTo>
                    <a:lnTo>
                      <a:pt x="42" y="4"/>
                    </a:lnTo>
                    <a:lnTo>
                      <a:pt x="49" y="7"/>
                    </a:lnTo>
                    <a:lnTo>
                      <a:pt x="53" y="14"/>
                    </a:lnTo>
                    <a:lnTo>
                      <a:pt x="56" y="21"/>
                    </a:lnTo>
                    <a:lnTo>
                      <a:pt x="53" y="28"/>
                    </a:lnTo>
                    <a:lnTo>
                      <a:pt x="49" y="35"/>
                    </a:lnTo>
                    <a:lnTo>
                      <a:pt x="39" y="43"/>
                    </a:lnTo>
                    <a:lnTo>
                      <a:pt x="49" y="50"/>
                    </a:lnTo>
                    <a:lnTo>
                      <a:pt x="56" y="53"/>
                    </a:lnTo>
                    <a:lnTo>
                      <a:pt x="60" y="64"/>
                    </a:lnTo>
                    <a:lnTo>
                      <a:pt x="60" y="71"/>
                    </a:lnTo>
                    <a:lnTo>
                      <a:pt x="56" y="81"/>
                    </a:lnTo>
                    <a:lnTo>
                      <a:pt x="53" y="96"/>
                    </a:lnTo>
                    <a:lnTo>
                      <a:pt x="42" y="99"/>
                    </a:lnTo>
                    <a:lnTo>
                      <a:pt x="32" y="106"/>
                    </a:lnTo>
                    <a:lnTo>
                      <a:pt x="18" y="106"/>
                    </a:lnTo>
                    <a:lnTo>
                      <a:pt x="10" y="106"/>
                    </a:lnTo>
                    <a:lnTo>
                      <a:pt x="7" y="103"/>
                    </a:lnTo>
                    <a:lnTo>
                      <a:pt x="3" y="103"/>
                    </a:lnTo>
                    <a:lnTo>
                      <a:pt x="0" y="99"/>
                    </a:lnTo>
                    <a:lnTo>
                      <a:pt x="3" y="96"/>
                    </a:lnTo>
                    <a:lnTo>
                      <a:pt x="7" y="96"/>
                    </a:lnTo>
                    <a:lnTo>
                      <a:pt x="7" y="92"/>
                    </a:lnTo>
                    <a:lnTo>
                      <a:pt x="10" y="92"/>
                    </a:lnTo>
                    <a:lnTo>
                      <a:pt x="10" y="96"/>
                    </a:lnTo>
                    <a:lnTo>
                      <a:pt x="14" y="96"/>
                    </a:lnTo>
                    <a:lnTo>
                      <a:pt x="18" y="96"/>
                    </a:lnTo>
                    <a:lnTo>
                      <a:pt x="21" y="99"/>
                    </a:lnTo>
                    <a:lnTo>
                      <a:pt x="25" y="99"/>
                    </a:lnTo>
                    <a:lnTo>
                      <a:pt x="28" y="99"/>
                    </a:lnTo>
                    <a:lnTo>
                      <a:pt x="35" y="99"/>
                    </a:lnTo>
                    <a:lnTo>
                      <a:pt x="42" y="96"/>
                    </a:lnTo>
                    <a:lnTo>
                      <a:pt x="46" y="89"/>
                    </a:lnTo>
                    <a:lnTo>
                      <a:pt x="49" y="81"/>
                    </a:lnTo>
                    <a:lnTo>
                      <a:pt x="49" y="74"/>
                    </a:lnTo>
                    <a:lnTo>
                      <a:pt x="46" y="67"/>
                    </a:lnTo>
                    <a:lnTo>
                      <a:pt x="42" y="64"/>
                    </a:lnTo>
                    <a:lnTo>
                      <a:pt x="42" y="60"/>
                    </a:lnTo>
                    <a:lnTo>
                      <a:pt x="39" y="57"/>
                    </a:lnTo>
                    <a:lnTo>
                      <a:pt x="32" y="57"/>
                    </a:lnTo>
                    <a:lnTo>
                      <a:pt x="28" y="53"/>
                    </a:lnTo>
                    <a:lnTo>
                      <a:pt x="21" y="53"/>
                    </a:lnTo>
                    <a:lnTo>
                      <a:pt x="18" y="53"/>
                    </a:lnTo>
                    <a:lnTo>
                      <a:pt x="25" y="50"/>
                    </a:lnTo>
                    <a:lnTo>
                      <a:pt x="32" y="46"/>
                    </a:lnTo>
                    <a:lnTo>
                      <a:pt x="35" y="43"/>
                    </a:lnTo>
                    <a:lnTo>
                      <a:pt x="42" y="39"/>
                    </a:lnTo>
                    <a:lnTo>
                      <a:pt x="42" y="32"/>
                    </a:lnTo>
                    <a:lnTo>
                      <a:pt x="42" y="28"/>
                    </a:lnTo>
                    <a:lnTo>
                      <a:pt x="42" y="21"/>
                    </a:lnTo>
                    <a:lnTo>
                      <a:pt x="39" y="14"/>
                    </a:lnTo>
                    <a:lnTo>
                      <a:pt x="32" y="11"/>
                    </a:lnTo>
                    <a:lnTo>
                      <a:pt x="25" y="11"/>
                    </a:lnTo>
                    <a:lnTo>
                      <a:pt x="18" y="11"/>
                    </a:lnTo>
                    <a:lnTo>
                      <a:pt x="10" y="14"/>
                    </a:lnTo>
                    <a:lnTo>
                      <a:pt x="7" y="21"/>
                    </a:lnTo>
                    <a:lnTo>
                      <a:pt x="3" y="21"/>
                    </a:lnTo>
                    <a:close/>
                  </a:path>
                </a:pathLst>
              </a:custGeom>
              <a:solidFill>
                <a:srgbClr val="000000"/>
              </a:solidFill>
              <a:ln w="0">
                <a:solidFill>
                  <a:srgbClr val="000000"/>
                </a:solidFill>
                <a:round/>
                <a:headEnd/>
                <a:tailEnd/>
              </a:ln>
            </p:spPr>
            <p:txBody>
              <a:bodyPr/>
              <a:lstStyle/>
              <a:p>
                <a:endParaRPr lang="en-CA"/>
              </a:p>
            </p:txBody>
          </p:sp>
          <p:sp>
            <p:nvSpPr>
              <p:cNvPr id="22693" name="Freeform 294"/>
              <p:cNvSpPr>
                <a:spLocks/>
              </p:cNvSpPr>
              <p:nvPr/>
            </p:nvSpPr>
            <p:spPr bwMode="auto">
              <a:xfrm>
                <a:off x="2544" y="1817"/>
                <a:ext cx="60" cy="106"/>
              </a:xfrm>
              <a:custGeom>
                <a:avLst/>
                <a:gdLst>
                  <a:gd name="T0" fmla="*/ 7 w 60"/>
                  <a:gd name="T1" fmla="*/ 11 h 106"/>
                  <a:gd name="T2" fmla="*/ 21 w 60"/>
                  <a:gd name="T3" fmla="*/ 0 h 106"/>
                  <a:gd name="T4" fmla="*/ 42 w 60"/>
                  <a:gd name="T5" fmla="*/ 4 h 106"/>
                  <a:gd name="T6" fmla="*/ 53 w 60"/>
                  <a:gd name="T7" fmla="*/ 14 h 106"/>
                  <a:gd name="T8" fmla="*/ 53 w 60"/>
                  <a:gd name="T9" fmla="*/ 28 h 106"/>
                  <a:gd name="T10" fmla="*/ 39 w 60"/>
                  <a:gd name="T11" fmla="*/ 43 h 106"/>
                  <a:gd name="T12" fmla="*/ 53 w 60"/>
                  <a:gd name="T13" fmla="*/ 53 h 106"/>
                  <a:gd name="T14" fmla="*/ 60 w 60"/>
                  <a:gd name="T15" fmla="*/ 71 h 106"/>
                  <a:gd name="T16" fmla="*/ 49 w 60"/>
                  <a:gd name="T17" fmla="*/ 96 h 106"/>
                  <a:gd name="T18" fmla="*/ 31 w 60"/>
                  <a:gd name="T19" fmla="*/ 106 h 106"/>
                  <a:gd name="T20" fmla="*/ 10 w 60"/>
                  <a:gd name="T21" fmla="*/ 106 h 106"/>
                  <a:gd name="T22" fmla="*/ 3 w 60"/>
                  <a:gd name="T23" fmla="*/ 103 h 106"/>
                  <a:gd name="T24" fmla="*/ 0 w 60"/>
                  <a:gd name="T25" fmla="*/ 96 h 106"/>
                  <a:gd name="T26" fmla="*/ 3 w 60"/>
                  <a:gd name="T27" fmla="*/ 96 h 106"/>
                  <a:gd name="T28" fmla="*/ 10 w 60"/>
                  <a:gd name="T29" fmla="*/ 92 h 106"/>
                  <a:gd name="T30" fmla="*/ 14 w 60"/>
                  <a:gd name="T31" fmla="*/ 96 h 106"/>
                  <a:gd name="T32" fmla="*/ 21 w 60"/>
                  <a:gd name="T33" fmla="*/ 99 h 106"/>
                  <a:gd name="T34" fmla="*/ 24 w 60"/>
                  <a:gd name="T35" fmla="*/ 99 h 106"/>
                  <a:gd name="T36" fmla="*/ 35 w 60"/>
                  <a:gd name="T37" fmla="*/ 99 h 106"/>
                  <a:gd name="T38" fmla="*/ 46 w 60"/>
                  <a:gd name="T39" fmla="*/ 89 h 106"/>
                  <a:gd name="T40" fmla="*/ 46 w 60"/>
                  <a:gd name="T41" fmla="*/ 74 h 106"/>
                  <a:gd name="T42" fmla="*/ 42 w 60"/>
                  <a:gd name="T43" fmla="*/ 64 h 106"/>
                  <a:gd name="T44" fmla="*/ 39 w 60"/>
                  <a:gd name="T45" fmla="*/ 57 h 106"/>
                  <a:gd name="T46" fmla="*/ 28 w 60"/>
                  <a:gd name="T47" fmla="*/ 53 h 106"/>
                  <a:gd name="T48" fmla="*/ 17 w 60"/>
                  <a:gd name="T49" fmla="*/ 53 h 106"/>
                  <a:gd name="T50" fmla="*/ 24 w 60"/>
                  <a:gd name="T51" fmla="*/ 50 h 106"/>
                  <a:gd name="T52" fmla="*/ 35 w 60"/>
                  <a:gd name="T53" fmla="*/ 43 h 106"/>
                  <a:gd name="T54" fmla="*/ 42 w 60"/>
                  <a:gd name="T55" fmla="*/ 32 h 106"/>
                  <a:gd name="T56" fmla="*/ 42 w 60"/>
                  <a:gd name="T57" fmla="*/ 21 h 106"/>
                  <a:gd name="T58" fmla="*/ 31 w 60"/>
                  <a:gd name="T59" fmla="*/ 11 h 106"/>
                  <a:gd name="T60" fmla="*/ 17 w 60"/>
                  <a:gd name="T61" fmla="*/ 11 h 106"/>
                  <a:gd name="T62" fmla="*/ 7 w 60"/>
                  <a:gd name="T63" fmla="*/ 21 h 10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0"/>
                  <a:gd name="T97" fmla="*/ 0 h 106"/>
                  <a:gd name="T98" fmla="*/ 60 w 60"/>
                  <a:gd name="T99" fmla="*/ 106 h 10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0" h="106">
                    <a:moveTo>
                      <a:pt x="3" y="21"/>
                    </a:moveTo>
                    <a:lnTo>
                      <a:pt x="7" y="11"/>
                    </a:lnTo>
                    <a:lnTo>
                      <a:pt x="14" y="7"/>
                    </a:lnTo>
                    <a:lnTo>
                      <a:pt x="21" y="0"/>
                    </a:lnTo>
                    <a:lnTo>
                      <a:pt x="31" y="0"/>
                    </a:lnTo>
                    <a:lnTo>
                      <a:pt x="42" y="4"/>
                    </a:lnTo>
                    <a:lnTo>
                      <a:pt x="49" y="7"/>
                    </a:lnTo>
                    <a:lnTo>
                      <a:pt x="53" y="14"/>
                    </a:lnTo>
                    <a:lnTo>
                      <a:pt x="53" y="21"/>
                    </a:lnTo>
                    <a:lnTo>
                      <a:pt x="53" y="28"/>
                    </a:lnTo>
                    <a:lnTo>
                      <a:pt x="49" y="35"/>
                    </a:lnTo>
                    <a:lnTo>
                      <a:pt x="39" y="43"/>
                    </a:lnTo>
                    <a:lnTo>
                      <a:pt x="49" y="50"/>
                    </a:lnTo>
                    <a:lnTo>
                      <a:pt x="53" y="53"/>
                    </a:lnTo>
                    <a:lnTo>
                      <a:pt x="56" y="64"/>
                    </a:lnTo>
                    <a:lnTo>
                      <a:pt x="60" y="71"/>
                    </a:lnTo>
                    <a:lnTo>
                      <a:pt x="56" y="81"/>
                    </a:lnTo>
                    <a:lnTo>
                      <a:pt x="49" y="96"/>
                    </a:lnTo>
                    <a:lnTo>
                      <a:pt x="42" y="99"/>
                    </a:lnTo>
                    <a:lnTo>
                      <a:pt x="31" y="106"/>
                    </a:lnTo>
                    <a:lnTo>
                      <a:pt x="17" y="106"/>
                    </a:lnTo>
                    <a:lnTo>
                      <a:pt x="10" y="106"/>
                    </a:lnTo>
                    <a:lnTo>
                      <a:pt x="3" y="103"/>
                    </a:lnTo>
                    <a:lnTo>
                      <a:pt x="0" y="99"/>
                    </a:lnTo>
                    <a:lnTo>
                      <a:pt x="0" y="96"/>
                    </a:lnTo>
                    <a:lnTo>
                      <a:pt x="3" y="96"/>
                    </a:lnTo>
                    <a:lnTo>
                      <a:pt x="7" y="92"/>
                    </a:lnTo>
                    <a:lnTo>
                      <a:pt x="10" y="92"/>
                    </a:lnTo>
                    <a:lnTo>
                      <a:pt x="10" y="96"/>
                    </a:lnTo>
                    <a:lnTo>
                      <a:pt x="14" y="96"/>
                    </a:lnTo>
                    <a:lnTo>
                      <a:pt x="17" y="96"/>
                    </a:lnTo>
                    <a:lnTo>
                      <a:pt x="21" y="99"/>
                    </a:lnTo>
                    <a:lnTo>
                      <a:pt x="24" y="99"/>
                    </a:lnTo>
                    <a:lnTo>
                      <a:pt x="28" y="99"/>
                    </a:lnTo>
                    <a:lnTo>
                      <a:pt x="35" y="99"/>
                    </a:lnTo>
                    <a:lnTo>
                      <a:pt x="42" y="96"/>
                    </a:lnTo>
                    <a:lnTo>
                      <a:pt x="46" y="89"/>
                    </a:lnTo>
                    <a:lnTo>
                      <a:pt x="49" y="81"/>
                    </a:lnTo>
                    <a:lnTo>
                      <a:pt x="46" y="74"/>
                    </a:lnTo>
                    <a:lnTo>
                      <a:pt x="46" y="67"/>
                    </a:lnTo>
                    <a:lnTo>
                      <a:pt x="42" y="64"/>
                    </a:lnTo>
                    <a:lnTo>
                      <a:pt x="42" y="60"/>
                    </a:lnTo>
                    <a:lnTo>
                      <a:pt x="39" y="57"/>
                    </a:lnTo>
                    <a:lnTo>
                      <a:pt x="31" y="57"/>
                    </a:lnTo>
                    <a:lnTo>
                      <a:pt x="28" y="53"/>
                    </a:lnTo>
                    <a:lnTo>
                      <a:pt x="21" y="53"/>
                    </a:lnTo>
                    <a:lnTo>
                      <a:pt x="17" y="53"/>
                    </a:lnTo>
                    <a:lnTo>
                      <a:pt x="24" y="50"/>
                    </a:lnTo>
                    <a:lnTo>
                      <a:pt x="31" y="46"/>
                    </a:lnTo>
                    <a:lnTo>
                      <a:pt x="35" y="43"/>
                    </a:lnTo>
                    <a:lnTo>
                      <a:pt x="39" y="39"/>
                    </a:lnTo>
                    <a:lnTo>
                      <a:pt x="42" y="32"/>
                    </a:lnTo>
                    <a:lnTo>
                      <a:pt x="42" y="28"/>
                    </a:lnTo>
                    <a:lnTo>
                      <a:pt x="42" y="21"/>
                    </a:lnTo>
                    <a:lnTo>
                      <a:pt x="39" y="14"/>
                    </a:lnTo>
                    <a:lnTo>
                      <a:pt x="31" y="11"/>
                    </a:lnTo>
                    <a:lnTo>
                      <a:pt x="24" y="11"/>
                    </a:lnTo>
                    <a:lnTo>
                      <a:pt x="17" y="11"/>
                    </a:lnTo>
                    <a:lnTo>
                      <a:pt x="10" y="14"/>
                    </a:lnTo>
                    <a:lnTo>
                      <a:pt x="7" y="21"/>
                    </a:lnTo>
                    <a:lnTo>
                      <a:pt x="3" y="21"/>
                    </a:lnTo>
                    <a:close/>
                  </a:path>
                </a:pathLst>
              </a:custGeom>
              <a:solidFill>
                <a:srgbClr val="000000"/>
              </a:solidFill>
              <a:ln w="0">
                <a:solidFill>
                  <a:srgbClr val="000000"/>
                </a:solidFill>
                <a:round/>
                <a:headEnd/>
                <a:tailEnd/>
              </a:ln>
            </p:spPr>
            <p:txBody>
              <a:bodyPr/>
              <a:lstStyle/>
              <a:p>
                <a:endParaRPr lang="en-CA"/>
              </a:p>
            </p:txBody>
          </p:sp>
          <p:sp>
            <p:nvSpPr>
              <p:cNvPr id="22694" name="Freeform 295"/>
              <p:cNvSpPr>
                <a:spLocks/>
              </p:cNvSpPr>
              <p:nvPr/>
            </p:nvSpPr>
            <p:spPr bwMode="auto">
              <a:xfrm>
                <a:off x="2632" y="1817"/>
                <a:ext cx="42" cy="106"/>
              </a:xfrm>
              <a:custGeom>
                <a:avLst/>
                <a:gdLst>
                  <a:gd name="T0" fmla="*/ 0 w 42"/>
                  <a:gd name="T1" fmla="*/ 11 h 106"/>
                  <a:gd name="T2" fmla="*/ 25 w 42"/>
                  <a:gd name="T3" fmla="*/ 0 h 106"/>
                  <a:gd name="T4" fmla="*/ 28 w 42"/>
                  <a:gd name="T5" fmla="*/ 0 h 106"/>
                  <a:gd name="T6" fmla="*/ 28 w 42"/>
                  <a:gd name="T7" fmla="*/ 89 h 106"/>
                  <a:gd name="T8" fmla="*/ 28 w 42"/>
                  <a:gd name="T9" fmla="*/ 96 h 106"/>
                  <a:gd name="T10" fmla="*/ 28 w 42"/>
                  <a:gd name="T11" fmla="*/ 99 h 106"/>
                  <a:gd name="T12" fmla="*/ 32 w 42"/>
                  <a:gd name="T13" fmla="*/ 99 h 106"/>
                  <a:gd name="T14" fmla="*/ 32 w 42"/>
                  <a:gd name="T15" fmla="*/ 103 h 106"/>
                  <a:gd name="T16" fmla="*/ 35 w 42"/>
                  <a:gd name="T17" fmla="*/ 103 h 106"/>
                  <a:gd name="T18" fmla="*/ 42 w 42"/>
                  <a:gd name="T19" fmla="*/ 103 h 106"/>
                  <a:gd name="T20" fmla="*/ 42 w 42"/>
                  <a:gd name="T21" fmla="*/ 106 h 106"/>
                  <a:gd name="T22" fmla="*/ 4 w 42"/>
                  <a:gd name="T23" fmla="*/ 106 h 106"/>
                  <a:gd name="T24" fmla="*/ 4 w 42"/>
                  <a:gd name="T25" fmla="*/ 103 h 106"/>
                  <a:gd name="T26" fmla="*/ 11 w 42"/>
                  <a:gd name="T27" fmla="*/ 103 h 106"/>
                  <a:gd name="T28" fmla="*/ 14 w 42"/>
                  <a:gd name="T29" fmla="*/ 103 h 106"/>
                  <a:gd name="T30" fmla="*/ 14 w 42"/>
                  <a:gd name="T31" fmla="*/ 99 h 106"/>
                  <a:gd name="T32" fmla="*/ 14 w 42"/>
                  <a:gd name="T33" fmla="*/ 99 h 106"/>
                  <a:gd name="T34" fmla="*/ 18 w 42"/>
                  <a:gd name="T35" fmla="*/ 96 h 106"/>
                  <a:gd name="T36" fmla="*/ 18 w 42"/>
                  <a:gd name="T37" fmla="*/ 89 h 106"/>
                  <a:gd name="T38" fmla="*/ 18 w 42"/>
                  <a:gd name="T39" fmla="*/ 28 h 106"/>
                  <a:gd name="T40" fmla="*/ 18 w 42"/>
                  <a:gd name="T41" fmla="*/ 21 h 106"/>
                  <a:gd name="T42" fmla="*/ 14 w 42"/>
                  <a:gd name="T43" fmla="*/ 14 h 106"/>
                  <a:gd name="T44" fmla="*/ 14 w 42"/>
                  <a:gd name="T45" fmla="*/ 14 h 106"/>
                  <a:gd name="T46" fmla="*/ 14 w 42"/>
                  <a:gd name="T47" fmla="*/ 11 h 106"/>
                  <a:gd name="T48" fmla="*/ 11 w 42"/>
                  <a:gd name="T49" fmla="*/ 11 h 106"/>
                  <a:gd name="T50" fmla="*/ 11 w 42"/>
                  <a:gd name="T51" fmla="*/ 11 h 106"/>
                  <a:gd name="T52" fmla="*/ 7 w 42"/>
                  <a:gd name="T53" fmla="*/ 11 h 106"/>
                  <a:gd name="T54" fmla="*/ 4 w 42"/>
                  <a:gd name="T55" fmla="*/ 14 h 106"/>
                  <a:gd name="T56" fmla="*/ 0 w 42"/>
                  <a:gd name="T57" fmla="*/ 11 h 10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2"/>
                  <a:gd name="T88" fmla="*/ 0 h 106"/>
                  <a:gd name="T89" fmla="*/ 42 w 42"/>
                  <a:gd name="T90" fmla="*/ 106 h 10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2" h="106">
                    <a:moveTo>
                      <a:pt x="0" y="11"/>
                    </a:moveTo>
                    <a:lnTo>
                      <a:pt x="25" y="0"/>
                    </a:lnTo>
                    <a:lnTo>
                      <a:pt x="28" y="0"/>
                    </a:lnTo>
                    <a:lnTo>
                      <a:pt x="28" y="89"/>
                    </a:lnTo>
                    <a:lnTo>
                      <a:pt x="28" y="96"/>
                    </a:lnTo>
                    <a:lnTo>
                      <a:pt x="28" y="99"/>
                    </a:lnTo>
                    <a:lnTo>
                      <a:pt x="32" y="99"/>
                    </a:lnTo>
                    <a:lnTo>
                      <a:pt x="32" y="103"/>
                    </a:lnTo>
                    <a:lnTo>
                      <a:pt x="35" y="103"/>
                    </a:lnTo>
                    <a:lnTo>
                      <a:pt x="42" y="103"/>
                    </a:lnTo>
                    <a:lnTo>
                      <a:pt x="42" y="106"/>
                    </a:lnTo>
                    <a:lnTo>
                      <a:pt x="4" y="106"/>
                    </a:lnTo>
                    <a:lnTo>
                      <a:pt x="4" y="103"/>
                    </a:lnTo>
                    <a:lnTo>
                      <a:pt x="11" y="103"/>
                    </a:lnTo>
                    <a:lnTo>
                      <a:pt x="14" y="103"/>
                    </a:lnTo>
                    <a:lnTo>
                      <a:pt x="14" y="99"/>
                    </a:lnTo>
                    <a:lnTo>
                      <a:pt x="18" y="96"/>
                    </a:lnTo>
                    <a:lnTo>
                      <a:pt x="18" y="89"/>
                    </a:lnTo>
                    <a:lnTo>
                      <a:pt x="18" y="28"/>
                    </a:lnTo>
                    <a:lnTo>
                      <a:pt x="18" y="21"/>
                    </a:lnTo>
                    <a:lnTo>
                      <a:pt x="14" y="14"/>
                    </a:lnTo>
                    <a:lnTo>
                      <a:pt x="14" y="11"/>
                    </a:lnTo>
                    <a:lnTo>
                      <a:pt x="11" y="11"/>
                    </a:lnTo>
                    <a:lnTo>
                      <a:pt x="7" y="11"/>
                    </a:lnTo>
                    <a:lnTo>
                      <a:pt x="4" y="14"/>
                    </a:lnTo>
                    <a:lnTo>
                      <a:pt x="0" y="11"/>
                    </a:lnTo>
                    <a:close/>
                  </a:path>
                </a:pathLst>
              </a:custGeom>
              <a:solidFill>
                <a:srgbClr val="000000"/>
              </a:solidFill>
              <a:ln w="0">
                <a:solidFill>
                  <a:srgbClr val="000000"/>
                </a:solidFill>
                <a:round/>
                <a:headEnd/>
                <a:tailEnd/>
              </a:ln>
            </p:spPr>
            <p:txBody>
              <a:bodyPr/>
              <a:lstStyle/>
              <a:p>
                <a:endParaRPr lang="en-CA"/>
              </a:p>
            </p:txBody>
          </p:sp>
          <p:sp>
            <p:nvSpPr>
              <p:cNvPr id="22695" name="Rectangle 296"/>
              <p:cNvSpPr>
                <a:spLocks noChangeArrowheads="1"/>
              </p:cNvSpPr>
              <p:nvPr/>
            </p:nvSpPr>
            <p:spPr bwMode="auto">
              <a:xfrm>
                <a:off x="2724" y="1785"/>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696" name="Freeform 297"/>
              <p:cNvSpPr>
                <a:spLocks/>
              </p:cNvSpPr>
              <p:nvPr/>
            </p:nvSpPr>
            <p:spPr bwMode="auto">
              <a:xfrm>
                <a:off x="2989" y="1906"/>
                <a:ext cx="18" cy="17"/>
              </a:xfrm>
              <a:custGeom>
                <a:avLst/>
                <a:gdLst>
                  <a:gd name="T0" fmla="*/ 11 w 18"/>
                  <a:gd name="T1" fmla="*/ 0 h 17"/>
                  <a:gd name="T2" fmla="*/ 14 w 18"/>
                  <a:gd name="T3" fmla="*/ 0 h 17"/>
                  <a:gd name="T4" fmla="*/ 14 w 18"/>
                  <a:gd name="T5" fmla="*/ 3 h 17"/>
                  <a:gd name="T6" fmla="*/ 18 w 18"/>
                  <a:gd name="T7" fmla="*/ 7 h 17"/>
                  <a:gd name="T8" fmla="*/ 18 w 18"/>
                  <a:gd name="T9" fmla="*/ 10 h 17"/>
                  <a:gd name="T10" fmla="*/ 18 w 18"/>
                  <a:gd name="T11" fmla="*/ 14 h 17"/>
                  <a:gd name="T12" fmla="*/ 14 w 18"/>
                  <a:gd name="T13" fmla="*/ 14 h 17"/>
                  <a:gd name="T14" fmla="*/ 14 w 18"/>
                  <a:gd name="T15" fmla="*/ 17 h 17"/>
                  <a:gd name="T16" fmla="*/ 11 w 18"/>
                  <a:gd name="T17" fmla="*/ 17 h 17"/>
                  <a:gd name="T18" fmla="*/ 7 w 18"/>
                  <a:gd name="T19" fmla="*/ 17 h 17"/>
                  <a:gd name="T20" fmla="*/ 4 w 18"/>
                  <a:gd name="T21" fmla="*/ 14 h 17"/>
                  <a:gd name="T22" fmla="*/ 0 w 18"/>
                  <a:gd name="T23" fmla="*/ 14 h 17"/>
                  <a:gd name="T24" fmla="*/ 0 w 18"/>
                  <a:gd name="T25" fmla="*/ 10 h 17"/>
                  <a:gd name="T26" fmla="*/ 0 w 18"/>
                  <a:gd name="T27" fmla="*/ 7 h 17"/>
                  <a:gd name="T28" fmla="*/ 4 w 18"/>
                  <a:gd name="T29" fmla="*/ 3 h 17"/>
                  <a:gd name="T30" fmla="*/ 7 w 18"/>
                  <a:gd name="T31" fmla="*/ 0 h 17"/>
                  <a:gd name="T32" fmla="*/ 11 w 18"/>
                  <a:gd name="T33" fmla="*/ 0 h 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7"/>
                  <a:gd name="T53" fmla="*/ 18 w 18"/>
                  <a:gd name="T54" fmla="*/ 17 h 1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7">
                    <a:moveTo>
                      <a:pt x="11" y="0"/>
                    </a:moveTo>
                    <a:lnTo>
                      <a:pt x="14" y="0"/>
                    </a:lnTo>
                    <a:lnTo>
                      <a:pt x="14" y="3"/>
                    </a:lnTo>
                    <a:lnTo>
                      <a:pt x="18" y="7"/>
                    </a:lnTo>
                    <a:lnTo>
                      <a:pt x="18" y="10"/>
                    </a:lnTo>
                    <a:lnTo>
                      <a:pt x="18" y="14"/>
                    </a:lnTo>
                    <a:lnTo>
                      <a:pt x="14" y="14"/>
                    </a:lnTo>
                    <a:lnTo>
                      <a:pt x="14" y="17"/>
                    </a:lnTo>
                    <a:lnTo>
                      <a:pt x="11" y="17"/>
                    </a:lnTo>
                    <a:lnTo>
                      <a:pt x="7" y="17"/>
                    </a:lnTo>
                    <a:lnTo>
                      <a:pt x="4" y="14"/>
                    </a:lnTo>
                    <a:lnTo>
                      <a:pt x="0" y="14"/>
                    </a:lnTo>
                    <a:lnTo>
                      <a:pt x="0" y="10"/>
                    </a:lnTo>
                    <a:lnTo>
                      <a:pt x="0" y="7"/>
                    </a:lnTo>
                    <a:lnTo>
                      <a:pt x="4" y="3"/>
                    </a:lnTo>
                    <a:lnTo>
                      <a:pt x="7" y="0"/>
                    </a:lnTo>
                    <a:lnTo>
                      <a:pt x="11" y="0"/>
                    </a:lnTo>
                    <a:close/>
                  </a:path>
                </a:pathLst>
              </a:custGeom>
              <a:solidFill>
                <a:srgbClr val="000000"/>
              </a:solidFill>
              <a:ln w="0">
                <a:solidFill>
                  <a:srgbClr val="000000"/>
                </a:solidFill>
                <a:round/>
                <a:headEnd/>
                <a:tailEnd/>
              </a:ln>
            </p:spPr>
            <p:txBody>
              <a:bodyPr/>
              <a:lstStyle/>
              <a:p>
                <a:endParaRPr lang="en-CA"/>
              </a:p>
            </p:txBody>
          </p:sp>
          <p:sp>
            <p:nvSpPr>
              <p:cNvPr id="22697" name="Freeform 298"/>
              <p:cNvSpPr>
                <a:spLocks noEditPoints="1"/>
              </p:cNvSpPr>
              <p:nvPr/>
            </p:nvSpPr>
            <p:spPr bwMode="auto">
              <a:xfrm>
                <a:off x="3021" y="1817"/>
                <a:ext cx="67" cy="106"/>
              </a:xfrm>
              <a:custGeom>
                <a:avLst/>
                <a:gdLst>
                  <a:gd name="T0" fmla="*/ 67 w 67"/>
                  <a:gd name="T1" fmla="*/ 67 h 106"/>
                  <a:gd name="T2" fmla="*/ 67 w 67"/>
                  <a:gd name="T3" fmla="*/ 78 h 106"/>
                  <a:gd name="T4" fmla="*/ 53 w 67"/>
                  <a:gd name="T5" fmla="*/ 78 h 106"/>
                  <a:gd name="T6" fmla="*/ 53 w 67"/>
                  <a:gd name="T7" fmla="*/ 106 h 106"/>
                  <a:gd name="T8" fmla="*/ 39 w 67"/>
                  <a:gd name="T9" fmla="*/ 106 h 106"/>
                  <a:gd name="T10" fmla="*/ 39 w 67"/>
                  <a:gd name="T11" fmla="*/ 78 h 106"/>
                  <a:gd name="T12" fmla="*/ 0 w 67"/>
                  <a:gd name="T13" fmla="*/ 78 h 106"/>
                  <a:gd name="T14" fmla="*/ 0 w 67"/>
                  <a:gd name="T15" fmla="*/ 67 h 106"/>
                  <a:gd name="T16" fmla="*/ 42 w 67"/>
                  <a:gd name="T17" fmla="*/ 0 h 106"/>
                  <a:gd name="T18" fmla="*/ 53 w 67"/>
                  <a:gd name="T19" fmla="*/ 0 h 106"/>
                  <a:gd name="T20" fmla="*/ 53 w 67"/>
                  <a:gd name="T21" fmla="*/ 67 h 106"/>
                  <a:gd name="T22" fmla="*/ 67 w 67"/>
                  <a:gd name="T23" fmla="*/ 67 h 106"/>
                  <a:gd name="T24" fmla="*/ 39 w 67"/>
                  <a:gd name="T25" fmla="*/ 67 h 106"/>
                  <a:gd name="T26" fmla="*/ 39 w 67"/>
                  <a:gd name="T27" fmla="*/ 14 h 106"/>
                  <a:gd name="T28" fmla="*/ 7 w 67"/>
                  <a:gd name="T29" fmla="*/ 67 h 106"/>
                  <a:gd name="T30" fmla="*/ 39 w 67"/>
                  <a:gd name="T31" fmla="*/ 67 h 10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67"/>
                  <a:gd name="T49" fmla="*/ 0 h 106"/>
                  <a:gd name="T50" fmla="*/ 67 w 67"/>
                  <a:gd name="T51" fmla="*/ 106 h 10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67" h="106">
                    <a:moveTo>
                      <a:pt x="67" y="67"/>
                    </a:moveTo>
                    <a:lnTo>
                      <a:pt x="67" y="78"/>
                    </a:lnTo>
                    <a:lnTo>
                      <a:pt x="53" y="78"/>
                    </a:lnTo>
                    <a:lnTo>
                      <a:pt x="53" y="106"/>
                    </a:lnTo>
                    <a:lnTo>
                      <a:pt x="39" y="106"/>
                    </a:lnTo>
                    <a:lnTo>
                      <a:pt x="39" y="78"/>
                    </a:lnTo>
                    <a:lnTo>
                      <a:pt x="0" y="78"/>
                    </a:lnTo>
                    <a:lnTo>
                      <a:pt x="0" y="67"/>
                    </a:lnTo>
                    <a:lnTo>
                      <a:pt x="42" y="0"/>
                    </a:lnTo>
                    <a:lnTo>
                      <a:pt x="53" y="0"/>
                    </a:lnTo>
                    <a:lnTo>
                      <a:pt x="53" y="67"/>
                    </a:lnTo>
                    <a:lnTo>
                      <a:pt x="67" y="67"/>
                    </a:lnTo>
                    <a:close/>
                    <a:moveTo>
                      <a:pt x="39" y="67"/>
                    </a:moveTo>
                    <a:lnTo>
                      <a:pt x="39" y="14"/>
                    </a:lnTo>
                    <a:lnTo>
                      <a:pt x="7" y="67"/>
                    </a:lnTo>
                    <a:lnTo>
                      <a:pt x="39" y="67"/>
                    </a:lnTo>
                    <a:close/>
                  </a:path>
                </a:pathLst>
              </a:custGeom>
              <a:solidFill>
                <a:srgbClr val="000000"/>
              </a:solidFill>
              <a:ln w="0">
                <a:solidFill>
                  <a:srgbClr val="000000"/>
                </a:solidFill>
                <a:round/>
                <a:headEnd/>
                <a:tailEnd/>
              </a:ln>
            </p:spPr>
            <p:txBody>
              <a:bodyPr/>
              <a:lstStyle/>
              <a:p>
                <a:endParaRPr lang="en-CA"/>
              </a:p>
            </p:txBody>
          </p:sp>
          <p:sp>
            <p:nvSpPr>
              <p:cNvPr id="22698" name="Freeform 299"/>
              <p:cNvSpPr>
                <a:spLocks/>
              </p:cNvSpPr>
              <p:nvPr/>
            </p:nvSpPr>
            <p:spPr bwMode="auto">
              <a:xfrm>
                <a:off x="3099" y="1817"/>
                <a:ext cx="67" cy="106"/>
              </a:xfrm>
              <a:custGeom>
                <a:avLst/>
                <a:gdLst>
                  <a:gd name="T0" fmla="*/ 67 w 67"/>
                  <a:gd name="T1" fmla="*/ 85 h 106"/>
                  <a:gd name="T2" fmla="*/ 60 w 67"/>
                  <a:gd name="T3" fmla="*/ 106 h 106"/>
                  <a:gd name="T4" fmla="*/ 0 w 67"/>
                  <a:gd name="T5" fmla="*/ 106 h 106"/>
                  <a:gd name="T6" fmla="*/ 0 w 67"/>
                  <a:gd name="T7" fmla="*/ 103 h 106"/>
                  <a:gd name="T8" fmla="*/ 14 w 67"/>
                  <a:gd name="T9" fmla="*/ 89 h 106"/>
                  <a:gd name="T10" fmla="*/ 28 w 67"/>
                  <a:gd name="T11" fmla="*/ 74 h 106"/>
                  <a:gd name="T12" fmla="*/ 35 w 67"/>
                  <a:gd name="T13" fmla="*/ 64 h 106"/>
                  <a:gd name="T14" fmla="*/ 46 w 67"/>
                  <a:gd name="T15" fmla="*/ 46 h 106"/>
                  <a:gd name="T16" fmla="*/ 46 w 67"/>
                  <a:gd name="T17" fmla="*/ 35 h 106"/>
                  <a:gd name="T18" fmla="*/ 46 w 67"/>
                  <a:gd name="T19" fmla="*/ 25 h 106"/>
                  <a:gd name="T20" fmla="*/ 42 w 67"/>
                  <a:gd name="T21" fmla="*/ 18 h 106"/>
                  <a:gd name="T22" fmla="*/ 35 w 67"/>
                  <a:gd name="T23" fmla="*/ 14 h 106"/>
                  <a:gd name="T24" fmla="*/ 28 w 67"/>
                  <a:gd name="T25" fmla="*/ 11 h 106"/>
                  <a:gd name="T26" fmla="*/ 17 w 67"/>
                  <a:gd name="T27" fmla="*/ 11 h 106"/>
                  <a:gd name="T28" fmla="*/ 14 w 67"/>
                  <a:gd name="T29" fmla="*/ 14 h 106"/>
                  <a:gd name="T30" fmla="*/ 7 w 67"/>
                  <a:gd name="T31" fmla="*/ 21 h 106"/>
                  <a:gd name="T32" fmla="*/ 3 w 67"/>
                  <a:gd name="T33" fmla="*/ 28 h 106"/>
                  <a:gd name="T34" fmla="*/ 0 w 67"/>
                  <a:gd name="T35" fmla="*/ 28 h 106"/>
                  <a:gd name="T36" fmla="*/ 3 w 67"/>
                  <a:gd name="T37" fmla="*/ 18 h 106"/>
                  <a:gd name="T38" fmla="*/ 10 w 67"/>
                  <a:gd name="T39" fmla="*/ 7 h 106"/>
                  <a:gd name="T40" fmla="*/ 21 w 67"/>
                  <a:gd name="T41" fmla="*/ 4 h 106"/>
                  <a:gd name="T42" fmla="*/ 31 w 67"/>
                  <a:gd name="T43" fmla="*/ 0 h 106"/>
                  <a:gd name="T44" fmla="*/ 42 w 67"/>
                  <a:gd name="T45" fmla="*/ 4 h 106"/>
                  <a:gd name="T46" fmla="*/ 53 w 67"/>
                  <a:gd name="T47" fmla="*/ 7 h 106"/>
                  <a:gd name="T48" fmla="*/ 56 w 67"/>
                  <a:gd name="T49" fmla="*/ 18 h 106"/>
                  <a:gd name="T50" fmla="*/ 60 w 67"/>
                  <a:gd name="T51" fmla="*/ 28 h 106"/>
                  <a:gd name="T52" fmla="*/ 60 w 67"/>
                  <a:gd name="T53" fmla="*/ 35 h 106"/>
                  <a:gd name="T54" fmla="*/ 56 w 67"/>
                  <a:gd name="T55" fmla="*/ 43 h 106"/>
                  <a:gd name="T56" fmla="*/ 49 w 67"/>
                  <a:gd name="T57" fmla="*/ 57 h 106"/>
                  <a:gd name="T58" fmla="*/ 39 w 67"/>
                  <a:gd name="T59" fmla="*/ 67 h 106"/>
                  <a:gd name="T60" fmla="*/ 28 w 67"/>
                  <a:gd name="T61" fmla="*/ 81 h 106"/>
                  <a:gd name="T62" fmla="*/ 17 w 67"/>
                  <a:gd name="T63" fmla="*/ 89 h 106"/>
                  <a:gd name="T64" fmla="*/ 14 w 67"/>
                  <a:gd name="T65" fmla="*/ 92 h 106"/>
                  <a:gd name="T66" fmla="*/ 42 w 67"/>
                  <a:gd name="T67" fmla="*/ 92 h 106"/>
                  <a:gd name="T68" fmla="*/ 49 w 67"/>
                  <a:gd name="T69" fmla="*/ 92 h 106"/>
                  <a:gd name="T70" fmla="*/ 53 w 67"/>
                  <a:gd name="T71" fmla="*/ 92 h 106"/>
                  <a:gd name="T72" fmla="*/ 56 w 67"/>
                  <a:gd name="T73" fmla="*/ 92 h 106"/>
                  <a:gd name="T74" fmla="*/ 60 w 67"/>
                  <a:gd name="T75" fmla="*/ 92 h 106"/>
                  <a:gd name="T76" fmla="*/ 60 w 67"/>
                  <a:gd name="T77" fmla="*/ 89 h 106"/>
                  <a:gd name="T78" fmla="*/ 63 w 67"/>
                  <a:gd name="T79" fmla="*/ 85 h 106"/>
                  <a:gd name="T80" fmla="*/ 67 w 67"/>
                  <a:gd name="T81" fmla="*/ 85 h 10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67"/>
                  <a:gd name="T124" fmla="*/ 0 h 106"/>
                  <a:gd name="T125" fmla="*/ 67 w 67"/>
                  <a:gd name="T126" fmla="*/ 106 h 10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67" h="106">
                    <a:moveTo>
                      <a:pt x="67" y="85"/>
                    </a:moveTo>
                    <a:lnTo>
                      <a:pt x="60" y="106"/>
                    </a:lnTo>
                    <a:lnTo>
                      <a:pt x="0" y="106"/>
                    </a:lnTo>
                    <a:lnTo>
                      <a:pt x="0" y="103"/>
                    </a:lnTo>
                    <a:lnTo>
                      <a:pt x="14" y="89"/>
                    </a:lnTo>
                    <a:lnTo>
                      <a:pt x="28" y="74"/>
                    </a:lnTo>
                    <a:lnTo>
                      <a:pt x="35" y="64"/>
                    </a:lnTo>
                    <a:lnTo>
                      <a:pt x="46" y="46"/>
                    </a:lnTo>
                    <a:lnTo>
                      <a:pt x="46" y="35"/>
                    </a:lnTo>
                    <a:lnTo>
                      <a:pt x="46" y="25"/>
                    </a:lnTo>
                    <a:lnTo>
                      <a:pt x="42" y="18"/>
                    </a:lnTo>
                    <a:lnTo>
                      <a:pt x="35" y="14"/>
                    </a:lnTo>
                    <a:lnTo>
                      <a:pt x="28" y="11"/>
                    </a:lnTo>
                    <a:lnTo>
                      <a:pt x="17" y="11"/>
                    </a:lnTo>
                    <a:lnTo>
                      <a:pt x="14" y="14"/>
                    </a:lnTo>
                    <a:lnTo>
                      <a:pt x="7" y="21"/>
                    </a:lnTo>
                    <a:lnTo>
                      <a:pt x="3" y="28"/>
                    </a:lnTo>
                    <a:lnTo>
                      <a:pt x="0" y="28"/>
                    </a:lnTo>
                    <a:lnTo>
                      <a:pt x="3" y="18"/>
                    </a:lnTo>
                    <a:lnTo>
                      <a:pt x="10" y="7"/>
                    </a:lnTo>
                    <a:lnTo>
                      <a:pt x="21" y="4"/>
                    </a:lnTo>
                    <a:lnTo>
                      <a:pt x="31" y="0"/>
                    </a:lnTo>
                    <a:lnTo>
                      <a:pt x="42" y="4"/>
                    </a:lnTo>
                    <a:lnTo>
                      <a:pt x="53" y="7"/>
                    </a:lnTo>
                    <a:lnTo>
                      <a:pt x="56" y="18"/>
                    </a:lnTo>
                    <a:lnTo>
                      <a:pt x="60" y="28"/>
                    </a:lnTo>
                    <a:lnTo>
                      <a:pt x="60" y="35"/>
                    </a:lnTo>
                    <a:lnTo>
                      <a:pt x="56" y="43"/>
                    </a:lnTo>
                    <a:lnTo>
                      <a:pt x="49" y="57"/>
                    </a:lnTo>
                    <a:lnTo>
                      <a:pt x="39" y="67"/>
                    </a:lnTo>
                    <a:lnTo>
                      <a:pt x="28" y="81"/>
                    </a:lnTo>
                    <a:lnTo>
                      <a:pt x="17" y="89"/>
                    </a:lnTo>
                    <a:lnTo>
                      <a:pt x="14" y="92"/>
                    </a:lnTo>
                    <a:lnTo>
                      <a:pt x="42" y="92"/>
                    </a:lnTo>
                    <a:lnTo>
                      <a:pt x="49" y="92"/>
                    </a:lnTo>
                    <a:lnTo>
                      <a:pt x="53" y="92"/>
                    </a:lnTo>
                    <a:lnTo>
                      <a:pt x="56" y="92"/>
                    </a:lnTo>
                    <a:lnTo>
                      <a:pt x="60" y="92"/>
                    </a:lnTo>
                    <a:lnTo>
                      <a:pt x="60" y="89"/>
                    </a:lnTo>
                    <a:lnTo>
                      <a:pt x="63" y="85"/>
                    </a:lnTo>
                    <a:lnTo>
                      <a:pt x="67" y="85"/>
                    </a:lnTo>
                    <a:close/>
                  </a:path>
                </a:pathLst>
              </a:custGeom>
              <a:solidFill>
                <a:srgbClr val="000000"/>
              </a:solidFill>
              <a:ln w="0">
                <a:solidFill>
                  <a:srgbClr val="000000"/>
                </a:solidFill>
                <a:round/>
                <a:headEnd/>
                <a:tailEnd/>
              </a:ln>
            </p:spPr>
            <p:txBody>
              <a:bodyPr/>
              <a:lstStyle/>
              <a:p>
                <a:endParaRPr lang="en-CA"/>
              </a:p>
            </p:txBody>
          </p:sp>
          <p:sp>
            <p:nvSpPr>
              <p:cNvPr id="22699" name="Rectangle 300"/>
              <p:cNvSpPr>
                <a:spLocks noChangeArrowheads="1"/>
              </p:cNvSpPr>
              <p:nvPr/>
            </p:nvSpPr>
            <p:spPr bwMode="auto">
              <a:xfrm>
                <a:off x="3247" y="1785"/>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700" name="Freeform 301"/>
              <p:cNvSpPr>
                <a:spLocks/>
              </p:cNvSpPr>
              <p:nvPr/>
            </p:nvSpPr>
            <p:spPr bwMode="auto">
              <a:xfrm>
                <a:off x="3502" y="1817"/>
                <a:ext cx="60" cy="106"/>
              </a:xfrm>
              <a:custGeom>
                <a:avLst/>
                <a:gdLst>
                  <a:gd name="T0" fmla="*/ 7 w 60"/>
                  <a:gd name="T1" fmla="*/ 11 h 106"/>
                  <a:gd name="T2" fmla="*/ 21 w 60"/>
                  <a:gd name="T3" fmla="*/ 0 h 106"/>
                  <a:gd name="T4" fmla="*/ 42 w 60"/>
                  <a:gd name="T5" fmla="*/ 4 h 106"/>
                  <a:gd name="T6" fmla="*/ 53 w 60"/>
                  <a:gd name="T7" fmla="*/ 14 h 106"/>
                  <a:gd name="T8" fmla="*/ 53 w 60"/>
                  <a:gd name="T9" fmla="*/ 28 h 106"/>
                  <a:gd name="T10" fmla="*/ 39 w 60"/>
                  <a:gd name="T11" fmla="*/ 43 h 106"/>
                  <a:gd name="T12" fmla="*/ 53 w 60"/>
                  <a:gd name="T13" fmla="*/ 53 h 106"/>
                  <a:gd name="T14" fmla="*/ 60 w 60"/>
                  <a:gd name="T15" fmla="*/ 71 h 106"/>
                  <a:gd name="T16" fmla="*/ 49 w 60"/>
                  <a:gd name="T17" fmla="*/ 96 h 106"/>
                  <a:gd name="T18" fmla="*/ 32 w 60"/>
                  <a:gd name="T19" fmla="*/ 106 h 106"/>
                  <a:gd name="T20" fmla="*/ 10 w 60"/>
                  <a:gd name="T21" fmla="*/ 106 h 106"/>
                  <a:gd name="T22" fmla="*/ 3 w 60"/>
                  <a:gd name="T23" fmla="*/ 103 h 106"/>
                  <a:gd name="T24" fmla="*/ 0 w 60"/>
                  <a:gd name="T25" fmla="*/ 96 h 106"/>
                  <a:gd name="T26" fmla="*/ 3 w 60"/>
                  <a:gd name="T27" fmla="*/ 96 h 106"/>
                  <a:gd name="T28" fmla="*/ 7 w 60"/>
                  <a:gd name="T29" fmla="*/ 92 h 106"/>
                  <a:gd name="T30" fmla="*/ 14 w 60"/>
                  <a:gd name="T31" fmla="*/ 96 h 106"/>
                  <a:gd name="T32" fmla="*/ 21 w 60"/>
                  <a:gd name="T33" fmla="*/ 99 h 106"/>
                  <a:gd name="T34" fmla="*/ 24 w 60"/>
                  <a:gd name="T35" fmla="*/ 99 h 106"/>
                  <a:gd name="T36" fmla="*/ 35 w 60"/>
                  <a:gd name="T37" fmla="*/ 99 h 106"/>
                  <a:gd name="T38" fmla="*/ 46 w 60"/>
                  <a:gd name="T39" fmla="*/ 89 h 106"/>
                  <a:gd name="T40" fmla="*/ 46 w 60"/>
                  <a:gd name="T41" fmla="*/ 74 h 106"/>
                  <a:gd name="T42" fmla="*/ 42 w 60"/>
                  <a:gd name="T43" fmla="*/ 64 h 106"/>
                  <a:gd name="T44" fmla="*/ 35 w 60"/>
                  <a:gd name="T45" fmla="*/ 57 h 106"/>
                  <a:gd name="T46" fmla="*/ 24 w 60"/>
                  <a:gd name="T47" fmla="*/ 53 h 106"/>
                  <a:gd name="T48" fmla="*/ 17 w 60"/>
                  <a:gd name="T49" fmla="*/ 53 h 106"/>
                  <a:gd name="T50" fmla="*/ 24 w 60"/>
                  <a:gd name="T51" fmla="*/ 50 h 106"/>
                  <a:gd name="T52" fmla="*/ 35 w 60"/>
                  <a:gd name="T53" fmla="*/ 43 h 106"/>
                  <a:gd name="T54" fmla="*/ 42 w 60"/>
                  <a:gd name="T55" fmla="*/ 32 h 106"/>
                  <a:gd name="T56" fmla="*/ 42 w 60"/>
                  <a:gd name="T57" fmla="*/ 21 h 106"/>
                  <a:gd name="T58" fmla="*/ 32 w 60"/>
                  <a:gd name="T59" fmla="*/ 11 h 106"/>
                  <a:gd name="T60" fmla="*/ 17 w 60"/>
                  <a:gd name="T61" fmla="*/ 11 h 106"/>
                  <a:gd name="T62" fmla="*/ 3 w 60"/>
                  <a:gd name="T63" fmla="*/ 21 h 10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0"/>
                  <a:gd name="T97" fmla="*/ 0 h 106"/>
                  <a:gd name="T98" fmla="*/ 60 w 60"/>
                  <a:gd name="T99" fmla="*/ 106 h 10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0" h="106">
                    <a:moveTo>
                      <a:pt x="3" y="21"/>
                    </a:moveTo>
                    <a:lnTo>
                      <a:pt x="7" y="11"/>
                    </a:lnTo>
                    <a:lnTo>
                      <a:pt x="14" y="7"/>
                    </a:lnTo>
                    <a:lnTo>
                      <a:pt x="21" y="0"/>
                    </a:lnTo>
                    <a:lnTo>
                      <a:pt x="32" y="0"/>
                    </a:lnTo>
                    <a:lnTo>
                      <a:pt x="42" y="4"/>
                    </a:lnTo>
                    <a:lnTo>
                      <a:pt x="49" y="7"/>
                    </a:lnTo>
                    <a:lnTo>
                      <a:pt x="53" y="14"/>
                    </a:lnTo>
                    <a:lnTo>
                      <a:pt x="53" y="21"/>
                    </a:lnTo>
                    <a:lnTo>
                      <a:pt x="53" y="28"/>
                    </a:lnTo>
                    <a:lnTo>
                      <a:pt x="46" y="35"/>
                    </a:lnTo>
                    <a:lnTo>
                      <a:pt x="39" y="43"/>
                    </a:lnTo>
                    <a:lnTo>
                      <a:pt x="49" y="50"/>
                    </a:lnTo>
                    <a:lnTo>
                      <a:pt x="53" y="53"/>
                    </a:lnTo>
                    <a:lnTo>
                      <a:pt x="56" y="64"/>
                    </a:lnTo>
                    <a:lnTo>
                      <a:pt x="60" y="71"/>
                    </a:lnTo>
                    <a:lnTo>
                      <a:pt x="56" y="81"/>
                    </a:lnTo>
                    <a:lnTo>
                      <a:pt x="49" y="96"/>
                    </a:lnTo>
                    <a:lnTo>
                      <a:pt x="42" y="99"/>
                    </a:lnTo>
                    <a:lnTo>
                      <a:pt x="32" y="106"/>
                    </a:lnTo>
                    <a:lnTo>
                      <a:pt x="17" y="106"/>
                    </a:lnTo>
                    <a:lnTo>
                      <a:pt x="10" y="106"/>
                    </a:lnTo>
                    <a:lnTo>
                      <a:pt x="3" y="103"/>
                    </a:lnTo>
                    <a:lnTo>
                      <a:pt x="0" y="99"/>
                    </a:lnTo>
                    <a:lnTo>
                      <a:pt x="0" y="96"/>
                    </a:lnTo>
                    <a:lnTo>
                      <a:pt x="3" y="96"/>
                    </a:lnTo>
                    <a:lnTo>
                      <a:pt x="7" y="92"/>
                    </a:lnTo>
                    <a:lnTo>
                      <a:pt x="10" y="96"/>
                    </a:lnTo>
                    <a:lnTo>
                      <a:pt x="14" y="96"/>
                    </a:lnTo>
                    <a:lnTo>
                      <a:pt x="17" y="96"/>
                    </a:lnTo>
                    <a:lnTo>
                      <a:pt x="21" y="99"/>
                    </a:lnTo>
                    <a:lnTo>
                      <a:pt x="24" y="99"/>
                    </a:lnTo>
                    <a:lnTo>
                      <a:pt x="28" y="99"/>
                    </a:lnTo>
                    <a:lnTo>
                      <a:pt x="35" y="99"/>
                    </a:lnTo>
                    <a:lnTo>
                      <a:pt x="42" y="96"/>
                    </a:lnTo>
                    <a:lnTo>
                      <a:pt x="46" y="89"/>
                    </a:lnTo>
                    <a:lnTo>
                      <a:pt x="46" y="81"/>
                    </a:lnTo>
                    <a:lnTo>
                      <a:pt x="46" y="74"/>
                    </a:lnTo>
                    <a:lnTo>
                      <a:pt x="46" y="67"/>
                    </a:lnTo>
                    <a:lnTo>
                      <a:pt x="42" y="64"/>
                    </a:lnTo>
                    <a:lnTo>
                      <a:pt x="42" y="60"/>
                    </a:lnTo>
                    <a:lnTo>
                      <a:pt x="35" y="57"/>
                    </a:lnTo>
                    <a:lnTo>
                      <a:pt x="32" y="57"/>
                    </a:lnTo>
                    <a:lnTo>
                      <a:pt x="24" y="53"/>
                    </a:lnTo>
                    <a:lnTo>
                      <a:pt x="21" y="53"/>
                    </a:lnTo>
                    <a:lnTo>
                      <a:pt x="17" y="53"/>
                    </a:lnTo>
                    <a:lnTo>
                      <a:pt x="24" y="50"/>
                    </a:lnTo>
                    <a:lnTo>
                      <a:pt x="32" y="46"/>
                    </a:lnTo>
                    <a:lnTo>
                      <a:pt x="35" y="43"/>
                    </a:lnTo>
                    <a:lnTo>
                      <a:pt x="39" y="39"/>
                    </a:lnTo>
                    <a:lnTo>
                      <a:pt x="42" y="32"/>
                    </a:lnTo>
                    <a:lnTo>
                      <a:pt x="42" y="28"/>
                    </a:lnTo>
                    <a:lnTo>
                      <a:pt x="42" y="21"/>
                    </a:lnTo>
                    <a:lnTo>
                      <a:pt x="39" y="14"/>
                    </a:lnTo>
                    <a:lnTo>
                      <a:pt x="32" y="11"/>
                    </a:lnTo>
                    <a:lnTo>
                      <a:pt x="24" y="11"/>
                    </a:lnTo>
                    <a:lnTo>
                      <a:pt x="17" y="11"/>
                    </a:lnTo>
                    <a:lnTo>
                      <a:pt x="10" y="14"/>
                    </a:lnTo>
                    <a:lnTo>
                      <a:pt x="3" y="21"/>
                    </a:lnTo>
                    <a:close/>
                  </a:path>
                </a:pathLst>
              </a:custGeom>
              <a:solidFill>
                <a:srgbClr val="000000"/>
              </a:solidFill>
              <a:ln w="0">
                <a:solidFill>
                  <a:srgbClr val="000000"/>
                </a:solidFill>
                <a:round/>
                <a:headEnd/>
                <a:tailEnd/>
              </a:ln>
            </p:spPr>
            <p:txBody>
              <a:bodyPr/>
              <a:lstStyle/>
              <a:p>
                <a:endParaRPr lang="en-CA"/>
              </a:p>
            </p:txBody>
          </p:sp>
          <p:sp>
            <p:nvSpPr>
              <p:cNvPr id="22701" name="Rectangle 302"/>
              <p:cNvSpPr>
                <a:spLocks noChangeArrowheads="1"/>
              </p:cNvSpPr>
              <p:nvPr/>
            </p:nvSpPr>
            <p:spPr bwMode="auto">
              <a:xfrm>
                <a:off x="4025" y="1785"/>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702" name="Freeform 303"/>
              <p:cNvSpPr>
                <a:spLocks noEditPoints="1"/>
              </p:cNvSpPr>
              <p:nvPr/>
            </p:nvSpPr>
            <p:spPr bwMode="auto">
              <a:xfrm>
                <a:off x="4279" y="1817"/>
                <a:ext cx="71" cy="106"/>
              </a:xfrm>
              <a:custGeom>
                <a:avLst/>
                <a:gdLst>
                  <a:gd name="T0" fmla="*/ 71 w 71"/>
                  <a:gd name="T1" fmla="*/ 67 h 106"/>
                  <a:gd name="T2" fmla="*/ 71 w 71"/>
                  <a:gd name="T3" fmla="*/ 78 h 106"/>
                  <a:gd name="T4" fmla="*/ 53 w 71"/>
                  <a:gd name="T5" fmla="*/ 78 h 106"/>
                  <a:gd name="T6" fmla="*/ 53 w 71"/>
                  <a:gd name="T7" fmla="*/ 106 h 106"/>
                  <a:gd name="T8" fmla="*/ 43 w 71"/>
                  <a:gd name="T9" fmla="*/ 106 h 106"/>
                  <a:gd name="T10" fmla="*/ 43 w 71"/>
                  <a:gd name="T11" fmla="*/ 78 h 106"/>
                  <a:gd name="T12" fmla="*/ 0 w 71"/>
                  <a:gd name="T13" fmla="*/ 78 h 106"/>
                  <a:gd name="T14" fmla="*/ 0 w 71"/>
                  <a:gd name="T15" fmla="*/ 67 h 106"/>
                  <a:gd name="T16" fmla="*/ 46 w 71"/>
                  <a:gd name="T17" fmla="*/ 0 h 106"/>
                  <a:gd name="T18" fmla="*/ 53 w 71"/>
                  <a:gd name="T19" fmla="*/ 0 h 106"/>
                  <a:gd name="T20" fmla="*/ 53 w 71"/>
                  <a:gd name="T21" fmla="*/ 67 h 106"/>
                  <a:gd name="T22" fmla="*/ 71 w 71"/>
                  <a:gd name="T23" fmla="*/ 67 h 106"/>
                  <a:gd name="T24" fmla="*/ 43 w 71"/>
                  <a:gd name="T25" fmla="*/ 67 h 106"/>
                  <a:gd name="T26" fmla="*/ 43 w 71"/>
                  <a:gd name="T27" fmla="*/ 14 h 106"/>
                  <a:gd name="T28" fmla="*/ 8 w 71"/>
                  <a:gd name="T29" fmla="*/ 67 h 106"/>
                  <a:gd name="T30" fmla="*/ 43 w 71"/>
                  <a:gd name="T31" fmla="*/ 67 h 10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1"/>
                  <a:gd name="T49" fmla="*/ 0 h 106"/>
                  <a:gd name="T50" fmla="*/ 71 w 71"/>
                  <a:gd name="T51" fmla="*/ 106 h 10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1" h="106">
                    <a:moveTo>
                      <a:pt x="71" y="67"/>
                    </a:moveTo>
                    <a:lnTo>
                      <a:pt x="71" y="78"/>
                    </a:lnTo>
                    <a:lnTo>
                      <a:pt x="53" y="78"/>
                    </a:lnTo>
                    <a:lnTo>
                      <a:pt x="53" y="106"/>
                    </a:lnTo>
                    <a:lnTo>
                      <a:pt x="43" y="106"/>
                    </a:lnTo>
                    <a:lnTo>
                      <a:pt x="43" y="78"/>
                    </a:lnTo>
                    <a:lnTo>
                      <a:pt x="0" y="78"/>
                    </a:lnTo>
                    <a:lnTo>
                      <a:pt x="0" y="67"/>
                    </a:lnTo>
                    <a:lnTo>
                      <a:pt x="46" y="0"/>
                    </a:lnTo>
                    <a:lnTo>
                      <a:pt x="53" y="0"/>
                    </a:lnTo>
                    <a:lnTo>
                      <a:pt x="53" y="67"/>
                    </a:lnTo>
                    <a:lnTo>
                      <a:pt x="71" y="67"/>
                    </a:lnTo>
                    <a:close/>
                    <a:moveTo>
                      <a:pt x="43" y="67"/>
                    </a:moveTo>
                    <a:lnTo>
                      <a:pt x="43" y="14"/>
                    </a:lnTo>
                    <a:lnTo>
                      <a:pt x="8" y="67"/>
                    </a:lnTo>
                    <a:lnTo>
                      <a:pt x="43" y="67"/>
                    </a:lnTo>
                    <a:close/>
                  </a:path>
                </a:pathLst>
              </a:custGeom>
              <a:solidFill>
                <a:srgbClr val="000000"/>
              </a:solidFill>
              <a:ln w="0">
                <a:solidFill>
                  <a:srgbClr val="000000"/>
                </a:solidFill>
                <a:round/>
                <a:headEnd/>
                <a:tailEnd/>
              </a:ln>
            </p:spPr>
            <p:txBody>
              <a:bodyPr/>
              <a:lstStyle/>
              <a:p>
                <a:endParaRPr lang="en-CA"/>
              </a:p>
            </p:txBody>
          </p:sp>
          <p:sp>
            <p:nvSpPr>
              <p:cNvPr id="22703" name="Rectangle 304"/>
              <p:cNvSpPr>
                <a:spLocks noChangeArrowheads="1"/>
              </p:cNvSpPr>
              <p:nvPr/>
            </p:nvSpPr>
            <p:spPr bwMode="auto">
              <a:xfrm>
                <a:off x="4591" y="1785"/>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704" name="Freeform 305"/>
              <p:cNvSpPr>
                <a:spLocks/>
              </p:cNvSpPr>
              <p:nvPr/>
            </p:nvSpPr>
            <p:spPr bwMode="auto">
              <a:xfrm>
                <a:off x="4849" y="1817"/>
                <a:ext cx="60" cy="106"/>
              </a:xfrm>
              <a:custGeom>
                <a:avLst/>
                <a:gdLst>
                  <a:gd name="T0" fmla="*/ 7 w 60"/>
                  <a:gd name="T1" fmla="*/ 11 h 106"/>
                  <a:gd name="T2" fmla="*/ 21 w 60"/>
                  <a:gd name="T3" fmla="*/ 0 h 106"/>
                  <a:gd name="T4" fmla="*/ 42 w 60"/>
                  <a:gd name="T5" fmla="*/ 4 h 106"/>
                  <a:gd name="T6" fmla="*/ 53 w 60"/>
                  <a:gd name="T7" fmla="*/ 14 h 106"/>
                  <a:gd name="T8" fmla="*/ 53 w 60"/>
                  <a:gd name="T9" fmla="*/ 28 h 106"/>
                  <a:gd name="T10" fmla="*/ 38 w 60"/>
                  <a:gd name="T11" fmla="*/ 43 h 106"/>
                  <a:gd name="T12" fmla="*/ 56 w 60"/>
                  <a:gd name="T13" fmla="*/ 53 h 106"/>
                  <a:gd name="T14" fmla="*/ 60 w 60"/>
                  <a:gd name="T15" fmla="*/ 71 h 106"/>
                  <a:gd name="T16" fmla="*/ 53 w 60"/>
                  <a:gd name="T17" fmla="*/ 96 h 106"/>
                  <a:gd name="T18" fmla="*/ 31 w 60"/>
                  <a:gd name="T19" fmla="*/ 106 h 106"/>
                  <a:gd name="T20" fmla="*/ 10 w 60"/>
                  <a:gd name="T21" fmla="*/ 106 h 106"/>
                  <a:gd name="T22" fmla="*/ 3 w 60"/>
                  <a:gd name="T23" fmla="*/ 103 h 106"/>
                  <a:gd name="T24" fmla="*/ 3 w 60"/>
                  <a:gd name="T25" fmla="*/ 96 h 106"/>
                  <a:gd name="T26" fmla="*/ 7 w 60"/>
                  <a:gd name="T27" fmla="*/ 96 h 106"/>
                  <a:gd name="T28" fmla="*/ 10 w 60"/>
                  <a:gd name="T29" fmla="*/ 92 h 106"/>
                  <a:gd name="T30" fmla="*/ 14 w 60"/>
                  <a:gd name="T31" fmla="*/ 96 h 106"/>
                  <a:gd name="T32" fmla="*/ 21 w 60"/>
                  <a:gd name="T33" fmla="*/ 99 h 106"/>
                  <a:gd name="T34" fmla="*/ 24 w 60"/>
                  <a:gd name="T35" fmla="*/ 99 h 106"/>
                  <a:gd name="T36" fmla="*/ 35 w 60"/>
                  <a:gd name="T37" fmla="*/ 99 h 106"/>
                  <a:gd name="T38" fmla="*/ 46 w 60"/>
                  <a:gd name="T39" fmla="*/ 89 h 106"/>
                  <a:gd name="T40" fmla="*/ 49 w 60"/>
                  <a:gd name="T41" fmla="*/ 74 h 106"/>
                  <a:gd name="T42" fmla="*/ 42 w 60"/>
                  <a:gd name="T43" fmla="*/ 64 h 106"/>
                  <a:gd name="T44" fmla="*/ 38 w 60"/>
                  <a:gd name="T45" fmla="*/ 57 h 106"/>
                  <a:gd name="T46" fmla="*/ 28 w 60"/>
                  <a:gd name="T47" fmla="*/ 53 h 106"/>
                  <a:gd name="T48" fmla="*/ 17 w 60"/>
                  <a:gd name="T49" fmla="*/ 53 h 106"/>
                  <a:gd name="T50" fmla="*/ 24 w 60"/>
                  <a:gd name="T51" fmla="*/ 50 h 106"/>
                  <a:gd name="T52" fmla="*/ 38 w 60"/>
                  <a:gd name="T53" fmla="*/ 43 h 106"/>
                  <a:gd name="T54" fmla="*/ 42 w 60"/>
                  <a:gd name="T55" fmla="*/ 32 h 106"/>
                  <a:gd name="T56" fmla="*/ 42 w 60"/>
                  <a:gd name="T57" fmla="*/ 21 h 106"/>
                  <a:gd name="T58" fmla="*/ 31 w 60"/>
                  <a:gd name="T59" fmla="*/ 11 h 106"/>
                  <a:gd name="T60" fmla="*/ 17 w 60"/>
                  <a:gd name="T61" fmla="*/ 11 h 106"/>
                  <a:gd name="T62" fmla="*/ 7 w 60"/>
                  <a:gd name="T63" fmla="*/ 21 h 10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0"/>
                  <a:gd name="T97" fmla="*/ 0 h 106"/>
                  <a:gd name="T98" fmla="*/ 60 w 60"/>
                  <a:gd name="T99" fmla="*/ 106 h 10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0" h="106">
                    <a:moveTo>
                      <a:pt x="3" y="21"/>
                    </a:moveTo>
                    <a:lnTo>
                      <a:pt x="7" y="11"/>
                    </a:lnTo>
                    <a:lnTo>
                      <a:pt x="14" y="7"/>
                    </a:lnTo>
                    <a:lnTo>
                      <a:pt x="21" y="0"/>
                    </a:lnTo>
                    <a:lnTo>
                      <a:pt x="31" y="0"/>
                    </a:lnTo>
                    <a:lnTo>
                      <a:pt x="42" y="4"/>
                    </a:lnTo>
                    <a:lnTo>
                      <a:pt x="49" y="7"/>
                    </a:lnTo>
                    <a:lnTo>
                      <a:pt x="53" y="14"/>
                    </a:lnTo>
                    <a:lnTo>
                      <a:pt x="56" y="21"/>
                    </a:lnTo>
                    <a:lnTo>
                      <a:pt x="53" y="28"/>
                    </a:lnTo>
                    <a:lnTo>
                      <a:pt x="49" y="35"/>
                    </a:lnTo>
                    <a:lnTo>
                      <a:pt x="38" y="43"/>
                    </a:lnTo>
                    <a:lnTo>
                      <a:pt x="49" y="50"/>
                    </a:lnTo>
                    <a:lnTo>
                      <a:pt x="56" y="53"/>
                    </a:lnTo>
                    <a:lnTo>
                      <a:pt x="60" y="64"/>
                    </a:lnTo>
                    <a:lnTo>
                      <a:pt x="60" y="71"/>
                    </a:lnTo>
                    <a:lnTo>
                      <a:pt x="56" y="81"/>
                    </a:lnTo>
                    <a:lnTo>
                      <a:pt x="53" y="96"/>
                    </a:lnTo>
                    <a:lnTo>
                      <a:pt x="42" y="99"/>
                    </a:lnTo>
                    <a:lnTo>
                      <a:pt x="31" y="106"/>
                    </a:lnTo>
                    <a:lnTo>
                      <a:pt x="21" y="106"/>
                    </a:lnTo>
                    <a:lnTo>
                      <a:pt x="10" y="106"/>
                    </a:lnTo>
                    <a:lnTo>
                      <a:pt x="7" y="103"/>
                    </a:lnTo>
                    <a:lnTo>
                      <a:pt x="3" y="103"/>
                    </a:lnTo>
                    <a:lnTo>
                      <a:pt x="0" y="99"/>
                    </a:lnTo>
                    <a:lnTo>
                      <a:pt x="3" y="96"/>
                    </a:lnTo>
                    <a:lnTo>
                      <a:pt x="7" y="96"/>
                    </a:lnTo>
                    <a:lnTo>
                      <a:pt x="7" y="92"/>
                    </a:lnTo>
                    <a:lnTo>
                      <a:pt x="10" y="92"/>
                    </a:lnTo>
                    <a:lnTo>
                      <a:pt x="10" y="96"/>
                    </a:lnTo>
                    <a:lnTo>
                      <a:pt x="14" y="96"/>
                    </a:lnTo>
                    <a:lnTo>
                      <a:pt x="17" y="96"/>
                    </a:lnTo>
                    <a:lnTo>
                      <a:pt x="21" y="99"/>
                    </a:lnTo>
                    <a:lnTo>
                      <a:pt x="24" y="99"/>
                    </a:lnTo>
                    <a:lnTo>
                      <a:pt x="28" y="99"/>
                    </a:lnTo>
                    <a:lnTo>
                      <a:pt x="35" y="99"/>
                    </a:lnTo>
                    <a:lnTo>
                      <a:pt x="42" y="96"/>
                    </a:lnTo>
                    <a:lnTo>
                      <a:pt x="46" y="89"/>
                    </a:lnTo>
                    <a:lnTo>
                      <a:pt x="49" y="81"/>
                    </a:lnTo>
                    <a:lnTo>
                      <a:pt x="49" y="74"/>
                    </a:lnTo>
                    <a:lnTo>
                      <a:pt x="46" y="67"/>
                    </a:lnTo>
                    <a:lnTo>
                      <a:pt x="42" y="64"/>
                    </a:lnTo>
                    <a:lnTo>
                      <a:pt x="42" y="60"/>
                    </a:lnTo>
                    <a:lnTo>
                      <a:pt x="38" y="57"/>
                    </a:lnTo>
                    <a:lnTo>
                      <a:pt x="31" y="57"/>
                    </a:lnTo>
                    <a:lnTo>
                      <a:pt x="28" y="53"/>
                    </a:lnTo>
                    <a:lnTo>
                      <a:pt x="21" y="53"/>
                    </a:lnTo>
                    <a:lnTo>
                      <a:pt x="17" y="53"/>
                    </a:lnTo>
                    <a:lnTo>
                      <a:pt x="24" y="50"/>
                    </a:lnTo>
                    <a:lnTo>
                      <a:pt x="31" y="46"/>
                    </a:lnTo>
                    <a:lnTo>
                      <a:pt x="38" y="43"/>
                    </a:lnTo>
                    <a:lnTo>
                      <a:pt x="42" y="39"/>
                    </a:lnTo>
                    <a:lnTo>
                      <a:pt x="42" y="32"/>
                    </a:lnTo>
                    <a:lnTo>
                      <a:pt x="42" y="28"/>
                    </a:lnTo>
                    <a:lnTo>
                      <a:pt x="42" y="21"/>
                    </a:lnTo>
                    <a:lnTo>
                      <a:pt x="38" y="14"/>
                    </a:lnTo>
                    <a:lnTo>
                      <a:pt x="31" y="11"/>
                    </a:lnTo>
                    <a:lnTo>
                      <a:pt x="24" y="11"/>
                    </a:lnTo>
                    <a:lnTo>
                      <a:pt x="17" y="11"/>
                    </a:lnTo>
                    <a:lnTo>
                      <a:pt x="10" y="14"/>
                    </a:lnTo>
                    <a:lnTo>
                      <a:pt x="7" y="21"/>
                    </a:lnTo>
                    <a:lnTo>
                      <a:pt x="3" y="21"/>
                    </a:lnTo>
                    <a:close/>
                  </a:path>
                </a:pathLst>
              </a:custGeom>
              <a:solidFill>
                <a:srgbClr val="000000"/>
              </a:solidFill>
              <a:ln w="0">
                <a:solidFill>
                  <a:srgbClr val="000000"/>
                </a:solidFill>
                <a:round/>
                <a:headEnd/>
                <a:tailEnd/>
              </a:ln>
            </p:spPr>
            <p:txBody>
              <a:bodyPr/>
              <a:lstStyle/>
              <a:p>
                <a:endParaRPr lang="en-CA"/>
              </a:p>
            </p:txBody>
          </p:sp>
          <p:sp>
            <p:nvSpPr>
              <p:cNvPr id="22705" name="Rectangle 306"/>
              <p:cNvSpPr>
                <a:spLocks noChangeArrowheads="1"/>
              </p:cNvSpPr>
              <p:nvPr/>
            </p:nvSpPr>
            <p:spPr bwMode="auto">
              <a:xfrm>
                <a:off x="5213" y="1785"/>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706" name="Rectangle 307"/>
              <p:cNvSpPr>
                <a:spLocks noChangeArrowheads="1"/>
              </p:cNvSpPr>
              <p:nvPr/>
            </p:nvSpPr>
            <p:spPr bwMode="auto">
              <a:xfrm>
                <a:off x="532" y="1983"/>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707" name="Freeform 308"/>
              <p:cNvSpPr>
                <a:spLocks/>
              </p:cNvSpPr>
              <p:nvPr/>
            </p:nvSpPr>
            <p:spPr bwMode="auto">
              <a:xfrm>
                <a:off x="589" y="2022"/>
                <a:ext cx="42" cy="92"/>
              </a:xfrm>
              <a:custGeom>
                <a:avLst/>
                <a:gdLst>
                  <a:gd name="T0" fmla="*/ 21 w 42"/>
                  <a:gd name="T1" fmla="*/ 0 h 92"/>
                  <a:gd name="T2" fmla="*/ 21 w 42"/>
                  <a:gd name="T3" fmla="*/ 21 h 92"/>
                  <a:gd name="T4" fmla="*/ 39 w 42"/>
                  <a:gd name="T5" fmla="*/ 21 h 92"/>
                  <a:gd name="T6" fmla="*/ 39 w 42"/>
                  <a:gd name="T7" fmla="*/ 28 h 92"/>
                  <a:gd name="T8" fmla="*/ 21 w 42"/>
                  <a:gd name="T9" fmla="*/ 28 h 92"/>
                  <a:gd name="T10" fmla="*/ 21 w 42"/>
                  <a:gd name="T11" fmla="*/ 71 h 92"/>
                  <a:gd name="T12" fmla="*/ 24 w 42"/>
                  <a:gd name="T13" fmla="*/ 78 h 92"/>
                  <a:gd name="T14" fmla="*/ 24 w 42"/>
                  <a:gd name="T15" fmla="*/ 82 h 92"/>
                  <a:gd name="T16" fmla="*/ 28 w 42"/>
                  <a:gd name="T17" fmla="*/ 82 h 92"/>
                  <a:gd name="T18" fmla="*/ 28 w 42"/>
                  <a:gd name="T19" fmla="*/ 85 h 92"/>
                  <a:gd name="T20" fmla="*/ 32 w 42"/>
                  <a:gd name="T21" fmla="*/ 85 h 92"/>
                  <a:gd name="T22" fmla="*/ 35 w 42"/>
                  <a:gd name="T23" fmla="*/ 82 h 92"/>
                  <a:gd name="T24" fmla="*/ 35 w 42"/>
                  <a:gd name="T25" fmla="*/ 82 h 92"/>
                  <a:gd name="T26" fmla="*/ 39 w 42"/>
                  <a:gd name="T27" fmla="*/ 78 h 92"/>
                  <a:gd name="T28" fmla="*/ 42 w 42"/>
                  <a:gd name="T29" fmla="*/ 78 h 92"/>
                  <a:gd name="T30" fmla="*/ 39 w 42"/>
                  <a:gd name="T31" fmla="*/ 85 h 92"/>
                  <a:gd name="T32" fmla="*/ 35 w 42"/>
                  <a:gd name="T33" fmla="*/ 89 h 92"/>
                  <a:gd name="T34" fmla="*/ 28 w 42"/>
                  <a:gd name="T35" fmla="*/ 92 h 92"/>
                  <a:gd name="T36" fmla="*/ 24 w 42"/>
                  <a:gd name="T37" fmla="*/ 92 h 92"/>
                  <a:gd name="T38" fmla="*/ 21 w 42"/>
                  <a:gd name="T39" fmla="*/ 92 h 92"/>
                  <a:gd name="T40" fmla="*/ 17 w 42"/>
                  <a:gd name="T41" fmla="*/ 92 h 92"/>
                  <a:gd name="T42" fmla="*/ 14 w 42"/>
                  <a:gd name="T43" fmla="*/ 89 h 92"/>
                  <a:gd name="T44" fmla="*/ 10 w 42"/>
                  <a:gd name="T45" fmla="*/ 85 h 92"/>
                  <a:gd name="T46" fmla="*/ 10 w 42"/>
                  <a:gd name="T47" fmla="*/ 82 h 92"/>
                  <a:gd name="T48" fmla="*/ 10 w 42"/>
                  <a:gd name="T49" fmla="*/ 74 h 92"/>
                  <a:gd name="T50" fmla="*/ 10 w 42"/>
                  <a:gd name="T51" fmla="*/ 28 h 92"/>
                  <a:gd name="T52" fmla="*/ 0 w 42"/>
                  <a:gd name="T53" fmla="*/ 28 h 92"/>
                  <a:gd name="T54" fmla="*/ 0 w 42"/>
                  <a:gd name="T55" fmla="*/ 25 h 92"/>
                  <a:gd name="T56" fmla="*/ 3 w 42"/>
                  <a:gd name="T57" fmla="*/ 21 h 92"/>
                  <a:gd name="T58" fmla="*/ 7 w 42"/>
                  <a:gd name="T59" fmla="*/ 18 h 92"/>
                  <a:gd name="T60" fmla="*/ 10 w 42"/>
                  <a:gd name="T61" fmla="*/ 14 h 92"/>
                  <a:gd name="T62" fmla="*/ 14 w 42"/>
                  <a:gd name="T63" fmla="*/ 11 h 92"/>
                  <a:gd name="T64" fmla="*/ 17 w 42"/>
                  <a:gd name="T65" fmla="*/ 7 h 92"/>
                  <a:gd name="T66" fmla="*/ 21 w 42"/>
                  <a:gd name="T67" fmla="*/ 0 h 92"/>
                  <a:gd name="T68" fmla="*/ 21 w 42"/>
                  <a:gd name="T69" fmla="*/ 0 h 9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2"/>
                  <a:gd name="T106" fmla="*/ 0 h 92"/>
                  <a:gd name="T107" fmla="*/ 42 w 42"/>
                  <a:gd name="T108" fmla="*/ 92 h 9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2" h="92">
                    <a:moveTo>
                      <a:pt x="21" y="0"/>
                    </a:moveTo>
                    <a:lnTo>
                      <a:pt x="21" y="21"/>
                    </a:lnTo>
                    <a:lnTo>
                      <a:pt x="39" y="21"/>
                    </a:lnTo>
                    <a:lnTo>
                      <a:pt x="39" y="28"/>
                    </a:lnTo>
                    <a:lnTo>
                      <a:pt x="21" y="28"/>
                    </a:lnTo>
                    <a:lnTo>
                      <a:pt x="21" y="71"/>
                    </a:lnTo>
                    <a:lnTo>
                      <a:pt x="24" y="78"/>
                    </a:lnTo>
                    <a:lnTo>
                      <a:pt x="24" y="82"/>
                    </a:lnTo>
                    <a:lnTo>
                      <a:pt x="28" y="82"/>
                    </a:lnTo>
                    <a:lnTo>
                      <a:pt x="28" y="85"/>
                    </a:lnTo>
                    <a:lnTo>
                      <a:pt x="32" y="85"/>
                    </a:lnTo>
                    <a:lnTo>
                      <a:pt x="35" y="82"/>
                    </a:lnTo>
                    <a:lnTo>
                      <a:pt x="39" y="78"/>
                    </a:lnTo>
                    <a:lnTo>
                      <a:pt x="42" y="78"/>
                    </a:lnTo>
                    <a:lnTo>
                      <a:pt x="39" y="85"/>
                    </a:lnTo>
                    <a:lnTo>
                      <a:pt x="35" y="89"/>
                    </a:lnTo>
                    <a:lnTo>
                      <a:pt x="28" y="92"/>
                    </a:lnTo>
                    <a:lnTo>
                      <a:pt x="24" y="92"/>
                    </a:lnTo>
                    <a:lnTo>
                      <a:pt x="21" y="92"/>
                    </a:lnTo>
                    <a:lnTo>
                      <a:pt x="17" y="92"/>
                    </a:lnTo>
                    <a:lnTo>
                      <a:pt x="14" y="89"/>
                    </a:lnTo>
                    <a:lnTo>
                      <a:pt x="10" y="85"/>
                    </a:lnTo>
                    <a:lnTo>
                      <a:pt x="10" y="82"/>
                    </a:lnTo>
                    <a:lnTo>
                      <a:pt x="10" y="74"/>
                    </a:lnTo>
                    <a:lnTo>
                      <a:pt x="10" y="28"/>
                    </a:lnTo>
                    <a:lnTo>
                      <a:pt x="0" y="28"/>
                    </a:lnTo>
                    <a:lnTo>
                      <a:pt x="0" y="25"/>
                    </a:lnTo>
                    <a:lnTo>
                      <a:pt x="3" y="21"/>
                    </a:lnTo>
                    <a:lnTo>
                      <a:pt x="7" y="18"/>
                    </a:lnTo>
                    <a:lnTo>
                      <a:pt x="10" y="14"/>
                    </a:lnTo>
                    <a:lnTo>
                      <a:pt x="14" y="11"/>
                    </a:lnTo>
                    <a:lnTo>
                      <a:pt x="17" y="7"/>
                    </a:lnTo>
                    <a:lnTo>
                      <a:pt x="21" y="0"/>
                    </a:lnTo>
                    <a:close/>
                  </a:path>
                </a:pathLst>
              </a:custGeom>
              <a:solidFill>
                <a:srgbClr val="000000"/>
              </a:solidFill>
              <a:ln w="0">
                <a:solidFill>
                  <a:srgbClr val="000000"/>
                </a:solidFill>
                <a:round/>
                <a:headEnd/>
                <a:tailEnd/>
              </a:ln>
            </p:spPr>
            <p:txBody>
              <a:bodyPr/>
              <a:lstStyle/>
              <a:p>
                <a:endParaRPr lang="en-CA"/>
              </a:p>
            </p:txBody>
          </p:sp>
          <p:sp>
            <p:nvSpPr>
              <p:cNvPr id="22708" name="Freeform 309"/>
              <p:cNvSpPr>
                <a:spLocks noEditPoints="1"/>
              </p:cNvSpPr>
              <p:nvPr/>
            </p:nvSpPr>
            <p:spPr bwMode="auto">
              <a:xfrm>
                <a:off x="635" y="2043"/>
                <a:ext cx="67" cy="71"/>
              </a:xfrm>
              <a:custGeom>
                <a:avLst/>
                <a:gdLst>
                  <a:gd name="T0" fmla="*/ 35 w 67"/>
                  <a:gd name="T1" fmla="*/ 0 h 71"/>
                  <a:gd name="T2" fmla="*/ 42 w 67"/>
                  <a:gd name="T3" fmla="*/ 0 h 71"/>
                  <a:gd name="T4" fmla="*/ 53 w 67"/>
                  <a:gd name="T5" fmla="*/ 4 h 71"/>
                  <a:gd name="T6" fmla="*/ 60 w 67"/>
                  <a:gd name="T7" fmla="*/ 11 h 71"/>
                  <a:gd name="T8" fmla="*/ 63 w 67"/>
                  <a:gd name="T9" fmla="*/ 22 h 71"/>
                  <a:gd name="T10" fmla="*/ 67 w 67"/>
                  <a:gd name="T11" fmla="*/ 36 h 71"/>
                  <a:gd name="T12" fmla="*/ 67 w 67"/>
                  <a:gd name="T13" fmla="*/ 43 h 71"/>
                  <a:gd name="T14" fmla="*/ 63 w 67"/>
                  <a:gd name="T15" fmla="*/ 53 h 71"/>
                  <a:gd name="T16" fmla="*/ 56 w 67"/>
                  <a:gd name="T17" fmla="*/ 61 h 71"/>
                  <a:gd name="T18" fmla="*/ 49 w 67"/>
                  <a:gd name="T19" fmla="*/ 68 h 71"/>
                  <a:gd name="T20" fmla="*/ 42 w 67"/>
                  <a:gd name="T21" fmla="*/ 71 h 71"/>
                  <a:gd name="T22" fmla="*/ 31 w 67"/>
                  <a:gd name="T23" fmla="*/ 71 h 71"/>
                  <a:gd name="T24" fmla="*/ 24 w 67"/>
                  <a:gd name="T25" fmla="*/ 71 h 71"/>
                  <a:gd name="T26" fmla="*/ 14 w 67"/>
                  <a:gd name="T27" fmla="*/ 68 h 71"/>
                  <a:gd name="T28" fmla="*/ 7 w 67"/>
                  <a:gd name="T29" fmla="*/ 61 h 71"/>
                  <a:gd name="T30" fmla="*/ 3 w 67"/>
                  <a:gd name="T31" fmla="*/ 50 h 71"/>
                  <a:gd name="T32" fmla="*/ 0 w 67"/>
                  <a:gd name="T33" fmla="*/ 36 h 71"/>
                  <a:gd name="T34" fmla="*/ 3 w 67"/>
                  <a:gd name="T35" fmla="*/ 29 h 71"/>
                  <a:gd name="T36" fmla="*/ 7 w 67"/>
                  <a:gd name="T37" fmla="*/ 18 h 71"/>
                  <a:gd name="T38" fmla="*/ 10 w 67"/>
                  <a:gd name="T39" fmla="*/ 11 h 71"/>
                  <a:gd name="T40" fmla="*/ 17 w 67"/>
                  <a:gd name="T41" fmla="*/ 4 h 71"/>
                  <a:gd name="T42" fmla="*/ 24 w 67"/>
                  <a:gd name="T43" fmla="*/ 0 h 71"/>
                  <a:gd name="T44" fmla="*/ 35 w 67"/>
                  <a:gd name="T45" fmla="*/ 0 h 71"/>
                  <a:gd name="T46" fmla="*/ 31 w 67"/>
                  <a:gd name="T47" fmla="*/ 4 h 71"/>
                  <a:gd name="T48" fmla="*/ 28 w 67"/>
                  <a:gd name="T49" fmla="*/ 4 h 71"/>
                  <a:gd name="T50" fmla="*/ 24 w 67"/>
                  <a:gd name="T51" fmla="*/ 7 h 71"/>
                  <a:gd name="T52" fmla="*/ 17 w 67"/>
                  <a:gd name="T53" fmla="*/ 11 h 71"/>
                  <a:gd name="T54" fmla="*/ 17 w 67"/>
                  <a:gd name="T55" fmla="*/ 15 h 71"/>
                  <a:gd name="T56" fmla="*/ 14 w 67"/>
                  <a:gd name="T57" fmla="*/ 22 h 71"/>
                  <a:gd name="T58" fmla="*/ 14 w 67"/>
                  <a:gd name="T59" fmla="*/ 32 h 71"/>
                  <a:gd name="T60" fmla="*/ 14 w 67"/>
                  <a:gd name="T61" fmla="*/ 43 h 71"/>
                  <a:gd name="T62" fmla="*/ 21 w 67"/>
                  <a:gd name="T63" fmla="*/ 57 h 71"/>
                  <a:gd name="T64" fmla="*/ 24 w 67"/>
                  <a:gd name="T65" fmla="*/ 64 h 71"/>
                  <a:gd name="T66" fmla="*/ 28 w 67"/>
                  <a:gd name="T67" fmla="*/ 68 h 71"/>
                  <a:gd name="T68" fmla="*/ 35 w 67"/>
                  <a:gd name="T69" fmla="*/ 68 h 71"/>
                  <a:gd name="T70" fmla="*/ 42 w 67"/>
                  <a:gd name="T71" fmla="*/ 68 h 71"/>
                  <a:gd name="T72" fmla="*/ 49 w 67"/>
                  <a:gd name="T73" fmla="*/ 61 h 71"/>
                  <a:gd name="T74" fmla="*/ 53 w 67"/>
                  <a:gd name="T75" fmla="*/ 53 h 71"/>
                  <a:gd name="T76" fmla="*/ 53 w 67"/>
                  <a:gd name="T77" fmla="*/ 39 h 71"/>
                  <a:gd name="T78" fmla="*/ 53 w 67"/>
                  <a:gd name="T79" fmla="*/ 29 h 71"/>
                  <a:gd name="T80" fmla="*/ 49 w 67"/>
                  <a:gd name="T81" fmla="*/ 18 h 71"/>
                  <a:gd name="T82" fmla="*/ 46 w 67"/>
                  <a:gd name="T83" fmla="*/ 11 h 71"/>
                  <a:gd name="T84" fmla="*/ 39 w 67"/>
                  <a:gd name="T85" fmla="*/ 7 h 71"/>
                  <a:gd name="T86" fmla="*/ 31 w 67"/>
                  <a:gd name="T87" fmla="*/ 4 h 7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7"/>
                  <a:gd name="T133" fmla="*/ 0 h 71"/>
                  <a:gd name="T134" fmla="*/ 67 w 67"/>
                  <a:gd name="T135" fmla="*/ 71 h 7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7" h="71">
                    <a:moveTo>
                      <a:pt x="35" y="0"/>
                    </a:moveTo>
                    <a:lnTo>
                      <a:pt x="42" y="0"/>
                    </a:lnTo>
                    <a:lnTo>
                      <a:pt x="53" y="4"/>
                    </a:lnTo>
                    <a:lnTo>
                      <a:pt x="60" y="11"/>
                    </a:lnTo>
                    <a:lnTo>
                      <a:pt x="63" y="22"/>
                    </a:lnTo>
                    <a:lnTo>
                      <a:pt x="67" y="36"/>
                    </a:lnTo>
                    <a:lnTo>
                      <a:pt x="67" y="43"/>
                    </a:lnTo>
                    <a:lnTo>
                      <a:pt x="63" y="53"/>
                    </a:lnTo>
                    <a:lnTo>
                      <a:pt x="56" y="61"/>
                    </a:lnTo>
                    <a:lnTo>
                      <a:pt x="49" y="68"/>
                    </a:lnTo>
                    <a:lnTo>
                      <a:pt x="42" y="71"/>
                    </a:lnTo>
                    <a:lnTo>
                      <a:pt x="31" y="71"/>
                    </a:lnTo>
                    <a:lnTo>
                      <a:pt x="24" y="71"/>
                    </a:lnTo>
                    <a:lnTo>
                      <a:pt x="14" y="68"/>
                    </a:lnTo>
                    <a:lnTo>
                      <a:pt x="7" y="61"/>
                    </a:lnTo>
                    <a:lnTo>
                      <a:pt x="3" y="50"/>
                    </a:lnTo>
                    <a:lnTo>
                      <a:pt x="0" y="36"/>
                    </a:lnTo>
                    <a:lnTo>
                      <a:pt x="3" y="29"/>
                    </a:lnTo>
                    <a:lnTo>
                      <a:pt x="7" y="18"/>
                    </a:lnTo>
                    <a:lnTo>
                      <a:pt x="10" y="11"/>
                    </a:lnTo>
                    <a:lnTo>
                      <a:pt x="17" y="4"/>
                    </a:lnTo>
                    <a:lnTo>
                      <a:pt x="24" y="0"/>
                    </a:lnTo>
                    <a:lnTo>
                      <a:pt x="35" y="0"/>
                    </a:lnTo>
                    <a:close/>
                    <a:moveTo>
                      <a:pt x="31" y="4"/>
                    </a:moveTo>
                    <a:lnTo>
                      <a:pt x="28" y="4"/>
                    </a:lnTo>
                    <a:lnTo>
                      <a:pt x="24" y="7"/>
                    </a:lnTo>
                    <a:lnTo>
                      <a:pt x="17" y="11"/>
                    </a:lnTo>
                    <a:lnTo>
                      <a:pt x="17" y="15"/>
                    </a:lnTo>
                    <a:lnTo>
                      <a:pt x="14" y="22"/>
                    </a:lnTo>
                    <a:lnTo>
                      <a:pt x="14" y="32"/>
                    </a:lnTo>
                    <a:lnTo>
                      <a:pt x="14" y="43"/>
                    </a:lnTo>
                    <a:lnTo>
                      <a:pt x="21" y="57"/>
                    </a:lnTo>
                    <a:lnTo>
                      <a:pt x="24" y="64"/>
                    </a:lnTo>
                    <a:lnTo>
                      <a:pt x="28" y="68"/>
                    </a:lnTo>
                    <a:lnTo>
                      <a:pt x="35" y="68"/>
                    </a:lnTo>
                    <a:lnTo>
                      <a:pt x="42" y="68"/>
                    </a:lnTo>
                    <a:lnTo>
                      <a:pt x="49" y="61"/>
                    </a:lnTo>
                    <a:lnTo>
                      <a:pt x="53" y="53"/>
                    </a:lnTo>
                    <a:lnTo>
                      <a:pt x="53" y="39"/>
                    </a:lnTo>
                    <a:lnTo>
                      <a:pt x="53" y="29"/>
                    </a:lnTo>
                    <a:lnTo>
                      <a:pt x="49" y="18"/>
                    </a:lnTo>
                    <a:lnTo>
                      <a:pt x="46" y="11"/>
                    </a:lnTo>
                    <a:lnTo>
                      <a:pt x="39" y="7"/>
                    </a:lnTo>
                    <a:lnTo>
                      <a:pt x="31" y="4"/>
                    </a:lnTo>
                    <a:close/>
                  </a:path>
                </a:pathLst>
              </a:custGeom>
              <a:solidFill>
                <a:srgbClr val="000000"/>
              </a:solidFill>
              <a:ln w="0">
                <a:solidFill>
                  <a:srgbClr val="000000"/>
                </a:solidFill>
                <a:round/>
                <a:headEnd/>
                <a:tailEnd/>
              </a:ln>
            </p:spPr>
            <p:txBody>
              <a:bodyPr/>
              <a:lstStyle/>
              <a:p>
                <a:endParaRPr lang="en-CA"/>
              </a:p>
            </p:txBody>
          </p:sp>
          <p:sp>
            <p:nvSpPr>
              <p:cNvPr id="22709" name="Rectangle 310"/>
              <p:cNvSpPr>
                <a:spLocks noChangeArrowheads="1"/>
              </p:cNvSpPr>
              <p:nvPr/>
            </p:nvSpPr>
            <p:spPr bwMode="auto">
              <a:xfrm>
                <a:off x="1126" y="1983"/>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710" name="Rectangle 311"/>
              <p:cNvSpPr>
                <a:spLocks noChangeArrowheads="1"/>
              </p:cNvSpPr>
              <p:nvPr/>
            </p:nvSpPr>
            <p:spPr bwMode="auto">
              <a:xfrm>
                <a:off x="1154" y="1983"/>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711" name="Freeform 312"/>
              <p:cNvSpPr>
                <a:spLocks/>
              </p:cNvSpPr>
              <p:nvPr/>
            </p:nvSpPr>
            <p:spPr bwMode="auto">
              <a:xfrm>
                <a:off x="1405" y="2008"/>
                <a:ext cx="57" cy="106"/>
              </a:xfrm>
              <a:custGeom>
                <a:avLst/>
                <a:gdLst>
                  <a:gd name="T0" fmla="*/ 7 w 57"/>
                  <a:gd name="T1" fmla="*/ 14 h 106"/>
                  <a:gd name="T2" fmla="*/ 22 w 57"/>
                  <a:gd name="T3" fmla="*/ 4 h 106"/>
                  <a:gd name="T4" fmla="*/ 39 w 57"/>
                  <a:gd name="T5" fmla="*/ 4 h 106"/>
                  <a:gd name="T6" fmla="*/ 53 w 57"/>
                  <a:gd name="T7" fmla="*/ 14 h 106"/>
                  <a:gd name="T8" fmla="*/ 53 w 57"/>
                  <a:gd name="T9" fmla="*/ 28 h 106"/>
                  <a:gd name="T10" fmla="*/ 39 w 57"/>
                  <a:gd name="T11" fmla="*/ 46 h 106"/>
                  <a:gd name="T12" fmla="*/ 53 w 57"/>
                  <a:gd name="T13" fmla="*/ 57 h 106"/>
                  <a:gd name="T14" fmla="*/ 57 w 57"/>
                  <a:gd name="T15" fmla="*/ 71 h 106"/>
                  <a:gd name="T16" fmla="*/ 50 w 57"/>
                  <a:gd name="T17" fmla="*/ 96 h 106"/>
                  <a:gd name="T18" fmla="*/ 32 w 57"/>
                  <a:gd name="T19" fmla="*/ 106 h 106"/>
                  <a:gd name="T20" fmla="*/ 7 w 57"/>
                  <a:gd name="T21" fmla="*/ 106 h 106"/>
                  <a:gd name="T22" fmla="*/ 0 w 57"/>
                  <a:gd name="T23" fmla="*/ 103 h 106"/>
                  <a:gd name="T24" fmla="*/ 0 w 57"/>
                  <a:gd name="T25" fmla="*/ 99 h 106"/>
                  <a:gd name="T26" fmla="*/ 4 w 57"/>
                  <a:gd name="T27" fmla="*/ 96 h 106"/>
                  <a:gd name="T28" fmla="*/ 7 w 57"/>
                  <a:gd name="T29" fmla="*/ 96 h 106"/>
                  <a:gd name="T30" fmla="*/ 11 w 57"/>
                  <a:gd name="T31" fmla="*/ 96 h 106"/>
                  <a:gd name="T32" fmla="*/ 18 w 57"/>
                  <a:gd name="T33" fmla="*/ 99 h 106"/>
                  <a:gd name="T34" fmla="*/ 25 w 57"/>
                  <a:gd name="T35" fmla="*/ 99 h 106"/>
                  <a:gd name="T36" fmla="*/ 36 w 57"/>
                  <a:gd name="T37" fmla="*/ 99 h 106"/>
                  <a:gd name="T38" fmla="*/ 46 w 57"/>
                  <a:gd name="T39" fmla="*/ 88 h 106"/>
                  <a:gd name="T40" fmla="*/ 46 w 57"/>
                  <a:gd name="T41" fmla="*/ 74 h 106"/>
                  <a:gd name="T42" fmla="*/ 43 w 57"/>
                  <a:gd name="T43" fmla="*/ 64 h 106"/>
                  <a:gd name="T44" fmla="*/ 36 w 57"/>
                  <a:gd name="T45" fmla="*/ 60 h 106"/>
                  <a:gd name="T46" fmla="*/ 25 w 57"/>
                  <a:gd name="T47" fmla="*/ 53 h 106"/>
                  <a:gd name="T48" fmla="*/ 18 w 57"/>
                  <a:gd name="T49" fmla="*/ 53 h 106"/>
                  <a:gd name="T50" fmla="*/ 25 w 57"/>
                  <a:gd name="T51" fmla="*/ 50 h 106"/>
                  <a:gd name="T52" fmla="*/ 36 w 57"/>
                  <a:gd name="T53" fmla="*/ 42 h 106"/>
                  <a:gd name="T54" fmla="*/ 43 w 57"/>
                  <a:gd name="T55" fmla="*/ 35 h 106"/>
                  <a:gd name="T56" fmla="*/ 39 w 57"/>
                  <a:gd name="T57" fmla="*/ 21 h 106"/>
                  <a:gd name="T58" fmla="*/ 32 w 57"/>
                  <a:gd name="T59" fmla="*/ 11 h 106"/>
                  <a:gd name="T60" fmla="*/ 18 w 57"/>
                  <a:gd name="T61" fmla="*/ 11 h 106"/>
                  <a:gd name="T62" fmla="*/ 4 w 57"/>
                  <a:gd name="T63" fmla="*/ 21 h 10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57"/>
                  <a:gd name="T97" fmla="*/ 0 h 106"/>
                  <a:gd name="T98" fmla="*/ 57 w 57"/>
                  <a:gd name="T99" fmla="*/ 106 h 10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57" h="106">
                    <a:moveTo>
                      <a:pt x="0" y="21"/>
                    </a:moveTo>
                    <a:lnTo>
                      <a:pt x="7" y="14"/>
                    </a:lnTo>
                    <a:lnTo>
                      <a:pt x="14" y="7"/>
                    </a:lnTo>
                    <a:lnTo>
                      <a:pt x="22" y="4"/>
                    </a:lnTo>
                    <a:lnTo>
                      <a:pt x="29" y="0"/>
                    </a:lnTo>
                    <a:lnTo>
                      <a:pt x="39" y="4"/>
                    </a:lnTo>
                    <a:lnTo>
                      <a:pt x="50" y="7"/>
                    </a:lnTo>
                    <a:lnTo>
                      <a:pt x="53" y="14"/>
                    </a:lnTo>
                    <a:lnTo>
                      <a:pt x="53" y="21"/>
                    </a:lnTo>
                    <a:lnTo>
                      <a:pt x="53" y="28"/>
                    </a:lnTo>
                    <a:lnTo>
                      <a:pt x="46" y="35"/>
                    </a:lnTo>
                    <a:lnTo>
                      <a:pt x="39" y="46"/>
                    </a:lnTo>
                    <a:lnTo>
                      <a:pt x="46" y="50"/>
                    </a:lnTo>
                    <a:lnTo>
                      <a:pt x="53" y="57"/>
                    </a:lnTo>
                    <a:lnTo>
                      <a:pt x="57" y="64"/>
                    </a:lnTo>
                    <a:lnTo>
                      <a:pt x="57" y="71"/>
                    </a:lnTo>
                    <a:lnTo>
                      <a:pt x="57" y="85"/>
                    </a:lnTo>
                    <a:lnTo>
                      <a:pt x="50" y="96"/>
                    </a:lnTo>
                    <a:lnTo>
                      <a:pt x="43" y="103"/>
                    </a:lnTo>
                    <a:lnTo>
                      <a:pt x="32" y="106"/>
                    </a:lnTo>
                    <a:lnTo>
                      <a:pt x="18" y="106"/>
                    </a:lnTo>
                    <a:lnTo>
                      <a:pt x="7" y="106"/>
                    </a:lnTo>
                    <a:lnTo>
                      <a:pt x="4" y="106"/>
                    </a:lnTo>
                    <a:lnTo>
                      <a:pt x="0" y="103"/>
                    </a:lnTo>
                    <a:lnTo>
                      <a:pt x="0" y="99"/>
                    </a:lnTo>
                    <a:lnTo>
                      <a:pt x="0" y="96"/>
                    </a:lnTo>
                    <a:lnTo>
                      <a:pt x="4" y="96"/>
                    </a:lnTo>
                    <a:lnTo>
                      <a:pt x="7" y="96"/>
                    </a:lnTo>
                    <a:lnTo>
                      <a:pt x="11" y="96"/>
                    </a:lnTo>
                    <a:lnTo>
                      <a:pt x="14" y="99"/>
                    </a:lnTo>
                    <a:lnTo>
                      <a:pt x="18" y="99"/>
                    </a:lnTo>
                    <a:lnTo>
                      <a:pt x="22" y="99"/>
                    </a:lnTo>
                    <a:lnTo>
                      <a:pt x="25" y="99"/>
                    </a:lnTo>
                    <a:lnTo>
                      <a:pt x="29" y="103"/>
                    </a:lnTo>
                    <a:lnTo>
                      <a:pt x="36" y="99"/>
                    </a:lnTo>
                    <a:lnTo>
                      <a:pt x="43" y="96"/>
                    </a:lnTo>
                    <a:lnTo>
                      <a:pt x="46" y="88"/>
                    </a:lnTo>
                    <a:lnTo>
                      <a:pt x="46" y="81"/>
                    </a:lnTo>
                    <a:lnTo>
                      <a:pt x="46" y="74"/>
                    </a:lnTo>
                    <a:lnTo>
                      <a:pt x="43" y="67"/>
                    </a:lnTo>
                    <a:lnTo>
                      <a:pt x="43" y="64"/>
                    </a:lnTo>
                    <a:lnTo>
                      <a:pt x="39" y="64"/>
                    </a:lnTo>
                    <a:lnTo>
                      <a:pt x="36" y="60"/>
                    </a:lnTo>
                    <a:lnTo>
                      <a:pt x="32" y="57"/>
                    </a:lnTo>
                    <a:lnTo>
                      <a:pt x="25" y="53"/>
                    </a:lnTo>
                    <a:lnTo>
                      <a:pt x="22" y="53"/>
                    </a:lnTo>
                    <a:lnTo>
                      <a:pt x="18" y="53"/>
                    </a:lnTo>
                    <a:lnTo>
                      <a:pt x="25" y="50"/>
                    </a:lnTo>
                    <a:lnTo>
                      <a:pt x="29" y="50"/>
                    </a:lnTo>
                    <a:lnTo>
                      <a:pt x="36" y="42"/>
                    </a:lnTo>
                    <a:lnTo>
                      <a:pt x="39" y="39"/>
                    </a:lnTo>
                    <a:lnTo>
                      <a:pt x="43" y="35"/>
                    </a:lnTo>
                    <a:lnTo>
                      <a:pt x="43" y="28"/>
                    </a:lnTo>
                    <a:lnTo>
                      <a:pt x="39" y="21"/>
                    </a:lnTo>
                    <a:lnTo>
                      <a:pt x="36" y="14"/>
                    </a:lnTo>
                    <a:lnTo>
                      <a:pt x="32" y="11"/>
                    </a:lnTo>
                    <a:lnTo>
                      <a:pt x="25" y="11"/>
                    </a:lnTo>
                    <a:lnTo>
                      <a:pt x="18" y="11"/>
                    </a:lnTo>
                    <a:lnTo>
                      <a:pt x="11" y="18"/>
                    </a:lnTo>
                    <a:lnTo>
                      <a:pt x="4" y="21"/>
                    </a:lnTo>
                    <a:lnTo>
                      <a:pt x="0" y="21"/>
                    </a:lnTo>
                    <a:close/>
                  </a:path>
                </a:pathLst>
              </a:custGeom>
              <a:solidFill>
                <a:srgbClr val="000000"/>
              </a:solidFill>
              <a:ln w="0">
                <a:solidFill>
                  <a:srgbClr val="000000"/>
                </a:solidFill>
                <a:round/>
                <a:headEnd/>
                <a:tailEnd/>
              </a:ln>
            </p:spPr>
            <p:txBody>
              <a:bodyPr/>
              <a:lstStyle/>
              <a:p>
                <a:endParaRPr lang="en-CA"/>
              </a:p>
            </p:txBody>
          </p:sp>
          <p:sp>
            <p:nvSpPr>
              <p:cNvPr id="22712" name="Rectangle 313"/>
              <p:cNvSpPr>
                <a:spLocks noChangeArrowheads="1"/>
              </p:cNvSpPr>
              <p:nvPr/>
            </p:nvSpPr>
            <p:spPr bwMode="auto">
              <a:xfrm>
                <a:off x="1635" y="1983"/>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713" name="Freeform 314"/>
              <p:cNvSpPr>
                <a:spLocks/>
              </p:cNvSpPr>
              <p:nvPr/>
            </p:nvSpPr>
            <p:spPr bwMode="auto">
              <a:xfrm>
                <a:off x="1886" y="2096"/>
                <a:ext cx="18" cy="18"/>
              </a:xfrm>
              <a:custGeom>
                <a:avLst/>
                <a:gdLst>
                  <a:gd name="T0" fmla="*/ 11 w 18"/>
                  <a:gd name="T1" fmla="*/ 0 h 18"/>
                  <a:gd name="T2" fmla="*/ 14 w 18"/>
                  <a:gd name="T3" fmla="*/ 4 h 18"/>
                  <a:gd name="T4" fmla="*/ 18 w 18"/>
                  <a:gd name="T5" fmla="*/ 4 h 18"/>
                  <a:gd name="T6" fmla="*/ 18 w 18"/>
                  <a:gd name="T7" fmla="*/ 8 h 18"/>
                  <a:gd name="T8" fmla="*/ 18 w 18"/>
                  <a:gd name="T9" fmla="*/ 11 h 18"/>
                  <a:gd name="T10" fmla="*/ 18 w 18"/>
                  <a:gd name="T11" fmla="*/ 15 h 18"/>
                  <a:gd name="T12" fmla="*/ 18 w 18"/>
                  <a:gd name="T13" fmla="*/ 18 h 18"/>
                  <a:gd name="T14" fmla="*/ 14 w 18"/>
                  <a:gd name="T15" fmla="*/ 18 h 18"/>
                  <a:gd name="T16" fmla="*/ 11 w 18"/>
                  <a:gd name="T17" fmla="*/ 18 h 18"/>
                  <a:gd name="T18" fmla="*/ 7 w 18"/>
                  <a:gd name="T19" fmla="*/ 18 h 18"/>
                  <a:gd name="T20" fmla="*/ 4 w 18"/>
                  <a:gd name="T21" fmla="*/ 18 h 18"/>
                  <a:gd name="T22" fmla="*/ 4 w 18"/>
                  <a:gd name="T23" fmla="*/ 15 h 18"/>
                  <a:gd name="T24" fmla="*/ 0 w 18"/>
                  <a:gd name="T25" fmla="*/ 11 h 18"/>
                  <a:gd name="T26" fmla="*/ 4 w 18"/>
                  <a:gd name="T27" fmla="*/ 8 h 18"/>
                  <a:gd name="T28" fmla="*/ 4 w 18"/>
                  <a:gd name="T29" fmla="*/ 4 h 18"/>
                  <a:gd name="T30" fmla="*/ 7 w 18"/>
                  <a:gd name="T31" fmla="*/ 0 h 18"/>
                  <a:gd name="T32" fmla="*/ 11 w 18"/>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8"/>
                  <a:gd name="T53" fmla="*/ 18 w 18"/>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8">
                    <a:moveTo>
                      <a:pt x="11" y="0"/>
                    </a:moveTo>
                    <a:lnTo>
                      <a:pt x="14" y="4"/>
                    </a:lnTo>
                    <a:lnTo>
                      <a:pt x="18" y="4"/>
                    </a:lnTo>
                    <a:lnTo>
                      <a:pt x="18" y="8"/>
                    </a:lnTo>
                    <a:lnTo>
                      <a:pt x="18" y="11"/>
                    </a:lnTo>
                    <a:lnTo>
                      <a:pt x="18" y="15"/>
                    </a:lnTo>
                    <a:lnTo>
                      <a:pt x="18" y="18"/>
                    </a:lnTo>
                    <a:lnTo>
                      <a:pt x="14" y="18"/>
                    </a:lnTo>
                    <a:lnTo>
                      <a:pt x="11" y="18"/>
                    </a:lnTo>
                    <a:lnTo>
                      <a:pt x="7" y="18"/>
                    </a:lnTo>
                    <a:lnTo>
                      <a:pt x="4" y="18"/>
                    </a:lnTo>
                    <a:lnTo>
                      <a:pt x="4" y="15"/>
                    </a:lnTo>
                    <a:lnTo>
                      <a:pt x="0" y="11"/>
                    </a:lnTo>
                    <a:lnTo>
                      <a:pt x="4" y="8"/>
                    </a:lnTo>
                    <a:lnTo>
                      <a:pt x="4" y="4"/>
                    </a:lnTo>
                    <a:lnTo>
                      <a:pt x="7" y="0"/>
                    </a:lnTo>
                    <a:lnTo>
                      <a:pt x="11" y="0"/>
                    </a:lnTo>
                    <a:close/>
                  </a:path>
                </a:pathLst>
              </a:custGeom>
              <a:solidFill>
                <a:srgbClr val="000000"/>
              </a:solidFill>
              <a:ln w="0">
                <a:solidFill>
                  <a:srgbClr val="000000"/>
                </a:solidFill>
                <a:round/>
                <a:headEnd/>
                <a:tailEnd/>
              </a:ln>
            </p:spPr>
            <p:txBody>
              <a:bodyPr/>
              <a:lstStyle/>
              <a:p>
                <a:endParaRPr lang="en-CA"/>
              </a:p>
            </p:txBody>
          </p:sp>
          <p:sp>
            <p:nvSpPr>
              <p:cNvPr id="22714" name="Freeform 315"/>
              <p:cNvSpPr>
                <a:spLocks noEditPoints="1"/>
              </p:cNvSpPr>
              <p:nvPr/>
            </p:nvSpPr>
            <p:spPr bwMode="auto">
              <a:xfrm>
                <a:off x="1921" y="2008"/>
                <a:ext cx="64" cy="106"/>
              </a:xfrm>
              <a:custGeom>
                <a:avLst/>
                <a:gdLst>
                  <a:gd name="T0" fmla="*/ 64 w 64"/>
                  <a:gd name="T1" fmla="*/ 0 h 106"/>
                  <a:gd name="T2" fmla="*/ 64 w 64"/>
                  <a:gd name="T3" fmla="*/ 4 h 106"/>
                  <a:gd name="T4" fmla="*/ 53 w 64"/>
                  <a:gd name="T5" fmla="*/ 7 h 106"/>
                  <a:gd name="T6" fmla="*/ 46 w 64"/>
                  <a:gd name="T7" fmla="*/ 7 h 106"/>
                  <a:gd name="T8" fmla="*/ 39 w 64"/>
                  <a:gd name="T9" fmla="*/ 11 h 106"/>
                  <a:gd name="T10" fmla="*/ 36 w 64"/>
                  <a:gd name="T11" fmla="*/ 18 h 106"/>
                  <a:gd name="T12" fmla="*/ 29 w 64"/>
                  <a:gd name="T13" fmla="*/ 25 h 106"/>
                  <a:gd name="T14" fmla="*/ 25 w 64"/>
                  <a:gd name="T15" fmla="*/ 32 h 106"/>
                  <a:gd name="T16" fmla="*/ 22 w 64"/>
                  <a:gd name="T17" fmla="*/ 39 h 106"/>
                  <a:gd name="T18" fmla="*/ 18 w 64"/>
                  <a:gd name="T19" fmla="*/ 50 h 106"/>
                  <a:gd name="T20" fmla="*/ 29 w 64"/>
                  <a:gd name="T21" fmla="*/ 42 h 106"/>
                  <a:gd name="T22" fmla="*/ 39 w 64"/>
                  <a:gd name="T23" fmla="*/ 42 h 106"/>
                  <a:gd name="T24" fmla="*/ 50 w 64"/>
                  <a:gd name="T25" fmla="*/ 42 h 106"/>
                  <a:gd name="T26" fmla="*/ 57 w 64"/>
                  <a:gd name="T27" fmla="*/ 50 h 106"/>
                  <a:gd name="T28" fmla="*/ 64 w 64"/>
                  <a:gd name="T29" fmla="*/ 60 h 106"/>
                  <a:gd name="T30" fmla="*/ 64 w 64"/>
                  <a:gd name="T31" fmla="*/ 71 h 106"/>
                  <a:gd name="T32" fmla="*/ 64 w 64"/>
                  <a:gd name="T33" fmla="*/ 85 h 106"/>
                  <a:gd name="T34" fmla="*/ 57 w 64"/>
                  <a:gd name="T35" fmla="*/ 96 h 106"/>
                  <a:gd name="T36" fmla="*/ 50 w 64"/>
                  <a:gd name="T37" fmla="*/ 103 h 106"/>
                  <a:gd name="T38" fmla="*/ 43 w 64"/>
                  <a:gd name="T39" fmla="*/ 106 h 106"/>
                  <a:gd name="T40" fmla="*/ 32 w 64"/>
                  <a:gd name="T41" fmla="*/ 106 h 106"/>
                  <a:gd name="T42" fmla="*/ 22 w 64"/>
                  <a:gd name="T43" fmla="*/ 106 h 106"/>
                  <a:gd name="T44" fmla="*/ 15 w 64"/>
                  <a:gd name="T45" fmla="*/ 99 h 106"/>
                  <a:gd name="T46" fmla="*/ 8 w 64"/>
                  <a:gd name="T47" fmla="*/ 92 h 106"/>
                  <a:gd name="T48" fmla="*/ 4 w 64"/>
                  <a:gd name="T49" fmla="*/ 78 h 106"/>
                  <a:gd name="T50" fmla="*/ 0 w 64"/>
                  <a:gd name="T51" fmla="*/ 64 h 106"/>
                  <a:gd name="T52" fmla="*/ 0 w 64"/>
                  <a:gd name="T53" fmla="*/ 53 h 106"/>
                  <a:gd name="T54" fmla="*/ 8 w 64"/>
                  <a:gd name="T55" fmla="*/ 39 h 106"/>
                  <a:gd name="T56" fmla="*/ 15 w 64"/>
                  <a:gd name="T57" fmla="*/ 28 h 106"/>
                  <a:gd name="T58" fmla="*/ 22 w 64"/>
                  <a:gd name="T59" fmla="*/ 18 h 106"/>
                  <a:gd name="T60" fmla="*/ 32 w 64"/>
                  <a:gd name="T61" fmla="*/ 11 h 106"/>
                  <a:gd name="T62" fmla="*/ 43 w 64"/>
                  <a:gd name="T63" fmla="*/ 4 h 106"/>
                  <a:gd name="T64" fmla="*/ 50 w 64"/>
                  <a:gd name="T65" fmla="*/ 0 h 106"/>
                  <a:gd name="T66" fmla="*/ 61 w 64"/>
                  <a:gd name="T67" fmla="*/ 0 h 106"/>
                  <a:gd name="T68" fmla="*/ 64 w 64"/>
                  <a:gd name="T69" fmla="*/ 0 h 106"/>
                  <a:gd name="T70" fmla="*/ 18 w 64"/>
                  <a:gd name="T71" fmla="*/ 53 h 106"/>
                  <a:gd name="T72" fmla="*/ 15 w 64"/>
                  <a:gd name="T73" fmla="*/ 64 h 106"/>
                  <a:gd name="T74" fmla="*/ 15 w 64"/>
                  <a:gd name="T75" fmla="*/ 71 h 106"/>
                  <a:gd name="T76" fmla="*/ 15 w 64"/>
                  <a:gd name="T77" fmla="*/ 78 h 106"/>
                  <a:gd name="T78" fmla="*/ 18 w 64"/>
                  <a:gd name="T79" fmla="*/ 85 h 106"/>
                  <a:gd name="T80" fmla="*/ 22 w 64"/>
                  <a:gd name="T81" fmla="*/ 92 h 106"/>
                  <a:gd name="T82" fmla="*/ 25 w 64"/>
                  <a:gd name="T83" fmla="*/ 99 h 106"/>
                  <a:gd name="T84" fmla="*/ 29 w 64"/>
                  <a:gd name="T85" fmla="*/ 103 h 106"/>
                  <a:gd name="T86" fmla="*/ 36 w 64"/>
                  <a:gd name="T87" fmla="*/ 103 h 106"/>
                  <a:gd name="T88" fmla="*/ 39 w 64"/>
                  <a:gd name="T89" fmla="*/ 103 h 106"/>
                  <a:gd name="T90" fmla="*/ 46 w 64"/>
                  <a:gd name="T91" fmla="*/ 96 h 106"/>
                  <a:gd name="T92" fmla="*/ 50 w 64"/>
                  <a:gd name="T93" fmla="*/ 88 h 106"/>
                  <a:gd name="T94" fmla="*/ 50 w 64"/>
                  <a:gd name="T95" fmla="*/ 78 h 106"/>
                  <a:gd name="T96" fmla="*/ 50 w 64"/>
                  <a:gd name="T97" fmla="*/ 67 h 106"/>
                  <a:gd name="T98" fmla="*/ 46 w 64"/>
                  <a:gd name="T99" fmla="*/ 57 h 106"/>
                  <a:gd name="T100" fmla="*/ 39 w 64"/>
                  <a:gd name="T101" fmla="*/ 50 h 106"/>
                  <a:gd name="T102" fmla="*/ 32 w 64"/>
                  <a:gd name="T103" fmla="*/ 46 h 106"/>
                  <a:gd name="T104" fmla="*/ 29 w 64"/>
                  <a:gd name="T105" fmla="*/ 50 h 106"/>
                  <a:gd name="T106" fmla="*/ 25 w 64"/>
                  <a:gd name="T107" fmla="*/ 50 h 106"/>
                  <a:gd name="T108" fmla="*/ 22 w 64"/>
                  <a:gd name="T109" fmla="*/ 50 h 106"/>
                  <a:gd name="T110" fmla="*/ 18 w 64"/>
                  <a:gd name="T111" fmla="*/ 53 h 10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64"/>
                  <a:gd name="T169" fmla="*/ 0 h 106"/>
                  <a:gd name="T170" fmla="*/ 64 w 64"/>
                  <a:gd name="T171" fmla="*/ 106 h 10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64" h="106">
                    <a:moveTo>
                      <a:pt x="64" y="0"/>
                    </a:moveTo>
                    <a:lnTo>
                      <a:pt x="64" y="4"/>
                    </a:lnTo>
                    <a:lnTo>
                      <a:pt x="53" y="7"/>
                    </a:lnTo>
                    <a:lnTo>
                      <a:pt x="46" y="7"/>
                    </a:lnTo>
                    <a:lnTo>
                      <a:pt x="39" y="11"/>
                    </a:lnTo>
                    <a:lnTo>
                      <a:pt x="36" y="18"/>
                    </a:lnTo>
                    <a:lnTo>
                      <a:pt x="29" y="25"/>
                    </a:lnTo>
                    <a:lnTo>
                      <a:pt x="25" y="32"/>
                    </a:lnTo>
                    <a:lnTo>
                      <a:pt x="22" y="39"/>
                    </a:lnTo>
                    <a:lnTo>
                      <a:pt x="18" y="50"/>
                    </a:lnTo>
                    <a:lnTo>
                      <a:pt x="29" y="42"/>
                    </a:lnTo>
                    <a:lnTo>
                      <a:pt x="39" y="42"/>
                    </a:lnTo>
                    <a:lnTo>
                      <a:pt x="50" y="42"/>
                    </a:lnTo>
                    <a:lnTo>
                      <a:pt x="57" y="50"/>
                    </a:lnTo>
                    <a:lnTo>
                      <a:pt x="64" y="60"/>
                    </a:lnTo>
                    <a:lnTo>
                      <a:pt x="64" y="71"/>
                    </a:lnTo>
                    <a:lnTo>
                      <a:pt x="64" y="85"/>
                    </a:lnTo>
                    <a:lnTo>
                      <a:pt x="57" y="96"/>
                    </a:lnTo>
                    <a:lnTo>
                      <a:pt x="50" y="103"/>
                    </a:lnTo>
                    <a:lnTo>
                      <a:pt x="43" y="106"/>
                    </a:lnTo>
                    <a:lnTo>
                      <a:pt x="32" y="106"/>
                    </a:lnTo>
                    <a:lnTo>
                      <a:pt x="22" y="106"/>
                    </a:lnTo>
                    <a:lnTo>
                      <a:pt x="15" y="99"/>
                    </a:lnTo>
                    <a:lnTo>
                      <a:pt x="8" y="92"/>
                    </a:lnTo>
                    <a:lnTo>
                      <a:pt x="4" y="78"/>
                    </a:lnTo>
                    <a:lnTo>
                      <a:pt x="0" y="64"/>
                    </a:lnTo>
                    <a:lnTo>
                      <a:pt x="0" y="53"/>
                    </a:lnTo>
                    <a:lnTo>
                      <a:pt x="8" y="39"/>
                    </a:lnTo>
                    <a:lnTo>
                      <a:pt x="15" y="28"/>
                    </a:lnTo>
                    <a:lnTo>
                      <a:pt x="22" y="18"/>
                    </a:lnTo>
                    <a:lnTo>
                      <a:pt x="32" y="11"/>
                    </a:lnTo>
                    <a:lnTo>
                      <a:pt x="43" y="4"/>
                    </a:lnTo>
                    <a:lnTo>
                      <a:pt x="50" y="0"/>
                    </a:lnTo>
                    <a:lnTo>
                      <a:pt x="61" y="0"/>
                    </a:lnTo>
                    <a:lnTo>
                      <a:pt x="64" y="0"/>
                    </a:lnTo>
                    <a:close/>
                    <a:moveTo>
                      <a:pt x="18" y="53"/>
                    </a:moveTo>
                    <a:lnTo>
                      <a:pt x="15" y="64"/>
                    </a:lnTo>
                    <a:lnTo>
                      <a:pt x="15" y="71"/>
                    </a:lnTo>
                    <a:lnTo>
                      <a:pt x="15" y="78"/>
                    </a:lnTo>
                    <a:lnTo>
                      <a:pt x="18" y="85"/>
                    </a:lnTo>
                    <a:lnTo>
                      <a:pt x="22" y="92"/>
                    </a:lnTo>
                    <a:lnTo>
                      <a:pt x="25" y="99"/>
                    </a:lnTo>
                    <a:lnTo>
                      <a:pt x="29" y="103"/>
                    </a:lnTo>
                    <a:lnTo>
                      <a:pt x="36" y="103"/>
                    </a:lnTo>
                    <a:lnTo>
                      <a:pt x="39" y="103"/>
                    </a:lnTo>
                    <a:lnTo>
                      <a:pt x="46" y="96"/>
                    </a:lnTo>
                    <a:lnTo>
                      <a:pt x="50" y="88"/>
                    </a:lnTo>
                    <a:lnTo>
                      <a:pt x="50" y="78"/>
                    </a:lnTo>
                    <a:lnTo>
                      <a:pt x="50" y="67"/>
                    </a:lnTo>
                    <a:lnTo>
                      <a:pt x="46" y="57"/>
                    </a:lnTo>
                    <a:lnTo>
                      <a:pt x="39" y="50"/>
                    </a:lnTo>
                    <a:lnTo>
                      <a:pt x="32" y="46"/>
                    </a:lnTo>
                    <a:lnTo>
                      <a:pt x="29" y="50"/>
                    </a:lnTo>
                    <a:lnTo>
                      <a:pt x="25" y="50"/>
                    </a:lnTo>
                    <a:lnTo>
                      <a:pt x="22" y="50"/>
                    </a:lnTo>
                    <a:lnTo>
                      <a:pt x="18" y="53"/>
                    </a:lnTo>
                    <a:close/>
                  </a:path>
                </a:pathLst>
              </a:custGeom>
              <a:solidFill>
                <a:srgbClr val="000000"/>
              </a:solidFill>
              <a:ln w="0">
                <a:solidFill>
                  <a:srgbClr val="000000"/>
                </a:solidFill>
                <a:round/>
                <a:headEnd/>
                <a:tailEnd/>
              </a:ln>
            </p:spPr>
            <p:txBody>
              <a:bodyPr/>
              <a:lstStyle/>
              <a:p>
                <a:endParaRPr lang="en-CA"/>
              </a:p>
            </p:txBody>
          </p:sp>
          <p:sp>
            <p:nvSpPr>
              <p:cNvPr id="22715" name="Freeform 316"/>
              <p:cNvSpPr>
                <a:spLocks noEditPoints="1"/>
              </p:cNvSpPr>
              <p:nvPr/>
            </p:nvSpPr>
            <p:spPr bwMode="auto">
              <a:xfrm>
                <a:off x="1999" y="2008"/>
                <a:ext cx="64" cy="106"/>
              </a:xfrm>
              <a:custGeom>
                <a:avLst/>
                <a:gdLst>
                  <a:gd name="T0" fmla="*/ 0 w 64"/>
                  <a:gd name="T1" fmla="*/ 106 h 106"/>
                  <a:gd name="T2" fmla="*/ 0 w 64"/>
                  <a:gd name="T3" fmla="*/ 106 h 106"/>
                  <a:gd name="T4" fmla="*/ 11 w 64"/>
                  <a:gd name="T5" fmla="*/ 106 h 106"/>
                  <a:gd name="T6" fmla="*/ 21 w 64"/>
                  <a:gd name="T7" fmla="*/ 103 h 106"/>
                  <a:gd name="T8" fmla="*/ 29 w 64"/>
                  <a:gd name="T9" fmla="*/ 96 h 106"/>
                  <a:gd name="T10" fmla="*/ 36 w 64"/>
                  <a:gd name="T11" fmla="*/ 85 h 106"/>
                  <a:gd name="T12" fmla="*/ 43 w 64"/>
                  <a:gd name="T13" fmla="*/ 71 h 106"/>
                  <a:gd name="T14" fmla="*/ 46 w 64"/>
                  <a:gd name="T15" fmla="*/ 60 h 106"/>
                  <a:gd name="T16" fmla="*/ 36 w 64"/>
                  <a:gd name="T17" fmla="*/ 64 h 106"/>
                  <a:gd name="T18" fmla="*/ 25 w 64"/>
                  <a:gd name="T19" fmla="*/ 67 h 106"/>
                  <a:gd name="T20" fmla="*/ 14 w 64"/>
                  <a:gd name="T21" fmla="*/ 64 h 106"/>
                  <a:gd name="T22" fmla="*/ 7 w 64"/>
                  <a:gd name="T23" fmla="*/ 60 h 106"/>
                  <a:gd name="T24" fmla="*/ 0 w 64"/>
                  <a:gd name="T25" fmla="*/ 50 h 106"/>
                  <a:gd name="T26" fmla="*/ 0 w 64"/>
                  <a:gd name="T27" fmla="*/ 35 h 106"/>
                  <a:gd name="T28" fmla="*/ 0 w 64"/>
                  <a:gd name="T29" fmla="*/ 25 h 106"/>
                  <a:gd name="T30" fmla="*/ 7 w 64"/>
                  <a:gd name="T31" fmla="*/ 14 h 106"/>
                  <a:gd name="T32" fmla="*/ 14 w 64"/>
                  <a:gd name="T33" fmla="*/ 7 h 106"/>
                  <a:gd name="T34" fmla="*/ 21 w 64"/>
                  <a:gd name="T35" fmla="*/ 4 h 106"/>
                  <a:gd name="T36" fmla="*/ 32 w 64"/>
                  <a:gd name="T37" fmla="*/ 0 h 106"/>
                  <a:gd name="T38" fmla="*/ 43 w 64"/>
                  <a:gd name="T39" fmla="*/ 4 h 106"/>
                  <a:gd name="T40" fmla="*/ 53 w 64"/>
                  <a:gd name="T41" fmla="*/ 11 h 106"/>
                  <a:gd name="T42" fmla="*/ 60 w 64"/>
                  <a:gd name="T43" fmla="*/ 21 h 106"/>
                  <a:gd name="T44" fmla="*/ 64 w 64"/>
                  <a:gd name="T45" fmla="*/ 32 h 106"/>
                  <a:gd name="T46" fmla="*/ 64 w 64"/>
                  <a:gd name="T47" fmla="*/ 42 h 106"/>
                  <a:gd name="T48" fmla="*/ 64 w 64"/>
                  <a:gd name="T49" fmla="*/ 60 h 106"/>
                  <a:gd name="T50" fmla="*/ 57 w 64"/>
                  <a:gd name="T51" fmla="*/ 74 h 106"/>
                  <a:gd name="T52" fmla="*/ 46 w 64"/>
                  <a:gd name="T53" fmla="*/ 88 h 106"/>
                  <a:gd name="T54" fmla="*/ 32 w 64"/>
                  <a:gd name="T55" fmla="*/ 99 h 106"/>
                  <a:gd name="T56" fmla="*/ 21 w 64"/>
                  <a:gd name="T57" fmla="*/ 106 h 106"/>
                  <a:gd name="T58" fmla="*/ 7 w 64"/>
                  <a:gd name="T59" fmla="*/ 106 h 106"/>
                  <a:gd name="T60" fmla="*/ 0 w 64"/>
                  <a:gd name="T61" fmla="*/ 106 h 106"/>
                  <a:gd name="T62" fmla="*/ 50 w 64"/>
                  <a:gd name="T63" fmla="*/ 53 h 106"/>
                  <a:gd name="T64" fmla="*/ 50 w 64"/>
                  <a:gd name="T65" fmla="*/ 46 h 106"/>
                  <a:gd name="T66" fmla="*/ 50 w 64"/>
                  <a:gd name="T67" fmla="*/ 39 h 106"/>
                  <a:gd name="T68" fmla="*/ 50 w 64"/>
                  <a:gd name="T69" fmla="*/ 32 h 106"/>
                  <a:gd name="T70" fmla="*/ 46 w 64"/>
                  <a:gd name="T71" fmla="*/ 25 h 106"/>
                  <a:gd name="T72" fmla="*/ 46 w 64"/>
                  <a:gd name="T73" fmla="*/ 14 h 106"/>
                  <a:gd name="T74" fmla="*/ 39 w 64"/>
                  <a:gd name="T75" fmla="*/ 11 h 106"/>
                  <a:gd name="T76" fmla="*/ 36 w 64"/>
                  <a:gd name="T77" fmla="*/ 7 h 106"/>
                  <a:gd name="T78" fmla="*/ 32 w 64"/>
                  <a:gd name="T79" fmla="*/ 7 h 106"/>
                  <a:gd name="T80" fmla="*/ 25 w 64"/>
                  <a:gd name="T81" fmla="*/ 7 h 106"/>
                  <a:gd name="T82" fmla="*/ 18 w 64"/>
                  <a:gd name="T83" fmla="*/ 11 h 106"/>
                  <a:gd name="T84" fmla="*/ 14 w 64"/>
                  <a:gd name="T85" fmla="*/ 18 h 106"/>
                  <a:gd name="T86" fmla="*/ 14 w 64"/>
                  <a:gd name="T87" fmla="*/ 28 h 106"/>
                  <a:gd name="T88" fmla="*/ 18 w 64"/>
                  <a:gd name="T89" fmla="*/ 42 h 106"/>
                  <a:gd name="T90" fmla="*/ 21 w 64"/>
                  <a:gd name="T91" fmla="*/ 53 h 106"/>
                  <a:gd name="T92" fmla="*/ 25 w 64"/>
                  <a:gd name="T93" fmla="*/ 60 h 106"/>
                  <a:gd name="T94" fmla="*/ 32 w 64"/>
                  <a:gd name="T95" fmla="*/ 60 h 106"/>
                  <a:gd name="T96" fmla="*/ 36 w 64"/>
                  <a:gd name="T97" fmla="*/ 60 h 106"/>
                  <a:gd name="T98" fmla="*/ 39 w 64"/>
                  <a:gd name="T99" fmla="*/ 60 h 106"/>
                  <a:gd name="T100" fmla="*/ 46 w 64"/>
                  <a:gd name="T101" fmla="*/ 57 h 106"/>
                  <a:gd name="T102" fmla="*/ 50 w 64"/>
                  <a:gd name="T103" fmla="*/ 53 h 10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64"/>
                  <a:gd name="T157" fmla="*/ 0 h 106"/>
                  <a:gd name="T158" fmla="*/ 64 w 64"/>
                  <a:gd name="T159" fmla="*/ 106 h 10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64" h="106">
                    <a:moveTo>
                      <a:pt x="0" y="106"/>
                    </a:moveTo>
                    <a:lnTo>
                      <a:pt x="0" y="106"/>
                    </a:lnTo>
                    <a:lnTo>
                      <a:pt x="11" y="106"/>
                    </a:lnTo>
                    <a:lnTo>
                      <a:pt x="21" y="103"/>
                    </a:lnTo>
                    <a:lnTo>
                      <a:pt x="29" y="96"/>
                    </a:lnTo>
                    <a:lnTo>
                      <a:pt x="36" y="85"/>
                    </a:lnTo>
                    <a:lnTo>
                      <a:pt x="43" y="71"/>
                    </a:lnTo>
                    <a:lnTo>
                      <a:pt x="46" y="60"/>
                    </a:lnTo>
                    <a:lnTo>
                      <a:pt x="36" y="64"/>
                    </a:lnTo>
                    <a:lnTo>
                      <a:pt x="25" y="67"/>
                    </a:lnTo>
                    <a:lnTo>
                      <a:pt x="14" y="64"/>
                    </a:lnTo>
                    <a:lnTo>
                      <a:pt x="7" y="60"/>
                    </a:lnTo>
                    <a:lnTo>
                      <a:pt x="0" y="50"/>
                    </a:lnTo>
                    <a:lnTo>
                      <a:pt x="0" y="35"/>
                    </a:lnTo>
                    <a:lnTo>
                      <a:pt x="0" y="25"/>
                    </a:lnTo>
                    <a:lnTo>
                      <a:pt x="7" y="14"/>
                    </a:lnTo>
                    <a:lnTo>
                      <a:pt x="14" y="7"/>
                    </a:lnTo>
                    <a:lnTo>
                      <a:pt x="21" y="4"/>
                    </a:lnTo>
                    <a:lnTo>
                      <a:pt x="32" y="0"/>
                    </a:lnTo>
                    <a:lnTo>
                      <a:pt x="43" y="4"/>
                    </a:lnTo>
                    <a:lnTo>
                      <a:pt x="53" y="11"/>
                    </a:lnTo>
                    <a:lnTo>
                      <a:pt x="60" y="21"/>
                    </a:lnTo>
                    <a:lnTo>
                      <a:pt x="64" y="32"/>
                    </a:lnTo>
                    <a:lnTo>
                      <a:pt x="64" y="42"/>
                    </a:lnTo>
                    <a:lnTo>
                      <a:pt x="64" y="60"/>
                    </a:lnTo>
                    <a:lnTo>
                      <a:pt x="57" y="74"/>
                    </a:lnTo>
                    <a:lnTo>
                      <a:pt x="46" y="88"/>
                    </a:lnTo>
                    <a:lnTo>
                      <a:pt x="32" y="99"/>
                    </a:lnTo>
                    <a:lnTo>
                      <a:pt x="21" y="106"/>
                    </a:lnTo>
                    <a:lnTo>
                      <a:pt x="7" y="106"/>
                    </a:lnTo>
                    <a:lnTo>
                      <a:pt x="0" y="106"/>
                    </a:lnTo>
                    <a:close/>
                    <a:moveTo>
                      <a:pt x="50" y="53"/>
                    </a:moveTo>
                    <a:lnTo>
                      <a:pt x="50" y="46"/>
                    </a:lnTo>
                    <a:lnTo>
                      <a:pt x="50" y="39"/>
                    </a:lnTo>
                    <a:lnTo>
                      <a:pt x="50" y="32"/>
                    </a:lnTo>
                    <a:lnTo>
                      <a:pt x="46" y="25"/>
                    </a:lnTo>
                    <a:lnTo>
                      <a:pt x="46" y="14"/>
                    </a:lnTo>
                    <a:lnTo>
                      <a:pt x="39" y="11"/>
                    </a:lnTo>
                    <a:lnTo>
                      <a:pt x="36" y="7"/>
                    </a:lnTo>
                    <a:lnTo>
                      <a:pt x="32" y="7"/>
                    </a:lnTo>
                    <a:lnTo>
                      <a:pt x="25" y="7"/>
                    </a:lnTo>
                    <a:lnTo>
                      <a:pt x="18" y="11"/>
                    </a:lnTo>
                    <a:lnTo>
                      <a:pt x="14" y="18"/>
                    </a:lnTo>
                    <a:lnTo>
                      <a:pt x="14" y="28"/>
                    </a:lnTo>
                    <a:lnTo>
                      <a:pt x="18" y="42"/>
                    </a:lnTo>
                    <a:lnTo>
                      <a:pt x="21" y="53"/>
                    </a:lnTo>
                    <a:lnTo>
                      <a:pt x="25" y="60"/>
                    </a:lnTo>
                    <a:lnTo>
                      <a:pt x="32" y="60"/>
                    </a:lnTo>
                    <a:lnTo>
                      <a:pt x="36" y="60"/>
                    </a:lnTo>
                    <a:lnTo>
                      <a:pt x="39" y="60"/>
                    </a:lnTo>
                    <a:lnTo>
                      <a:pt x="46" y="57"/>
                    </a:lnTo>
                    <a:lnTo>
                      <a:pt x="50" y="53"/>
                    </a:lnTo>
                    <a:close/>
                  </a:path>
                </a:pathLst>
              </a:custGeom>
              <a:solidFill>
                <a:srgbClr val="000000"/>
              </a:solidFill>
              <a:ln w="0">
                <a:solidFill>
                  <a:srgbClr val="000000"/>
                </a:solidFill>
                <a:round/>
                <a:headEnd/>
                <a:tailEnd/>
              </a:ln>
            </p:spPr>
            <p:txBody>
              <a:bodyPr/>
              <a:lstStyle/>
              <a:p>
                <a:endParaRPr lang="en-CA"/>
              </a:p>
            </p:txBody>
          </p:sp>
          <p:sp>
            <p:nvSpPr>
              <p:cNvPr id="22716" name="Rectangle 317"/>
              <p:cNvSpPr>
                <a:spLocks noChangeArrowheads="1"/>
              </p:cNvSpPr>
              <p:nvPr/>
            </p:nvSpPr>
            <p:spPr bwMode="auto">
              <a:xfrm>
                <a:off x="2215" y="1983"/>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717" name="Freeform 318"/>
              <p:cNvSpPr>
                <a:spLocks noEditPoints="1"/>
              </p:cNvSpPr>
              <p:nvPr/>
            </p:nvSpPr>
            <p:spPr bwMode="auto">
              <a:xfrm>
                <a:off x="2469" y="2008"/>
                <a:ext cx="61" cy="106"/>
              </a:xfrm>
              <a:custGeom>
                <a:avLst/>
                <a:gdLst>
                  <a:gd name="T0" fmla="*/ 11 w 61"/>
                  <a:gd name="T1" fmla="*/ 46 h 106"/>
                  <a:gd name="T2" fmla="*/ 4 w 61"/>
                  <a:gd name="T3" fmla="*/ 32 h 106"/>
                  <a:gd name="T4" fmla="*/ 4 w 61"/>
                  <a:gd name="T5" fmla="*/ 18 h 106"/>
                  <a:gd name="T6" fmla="*/ 18 w 61"/>
                  <a:gd name="T7" fmla="*/ 4 h 106"/>
                  <a:gd name="T8" fmla="*/ 43 w 61"/>
                  <a:gd name="T9" fmla="*/ 4 h 106"/>
                  <a:gd name="T10" fmla="*/ 57 w 61"/>
                  <a:gd name="T11" fmla="*/ 14 h 106"/>
                  <a:gd name="T12" fmla="*/ 57 w 61"/>
                  <a:gd name="T13" fmla="*/ 28 h 106"/>
                  <a:gd name="T14" fmla="*/ 50 w 61"/>
                  <a:gd name="T15" fmla="*/ 42 h 106"/>
                  <a:gd name="T16" fmla="*/ 50 w 61"/>
                  <a:gd name="T17" fmla="*/ 57 h 106"/>
                  <a:gd name="T18" fmla="*/ 61 w 61"/>
                  <a:gd name="T19" fmla="*/ 74 h 106"/>
                  <a:gd name="T20" fmla="*/ 57 w 61"/>
                  <a:gd name="T21" fmla="*/ 92 h 106"/>
                  <a:gd name="T22" fmla="*/ 43 w 61"/>
                  <a:gd name="T23" fmla="*/ 106 h 106"/>
                  <a:gd name="T24" fmla="*/ 22 w 61"/>
                  <a:gd name="T25" fmla="*/ 106 h 106"/>
                  <a:gd name="T26" fmla="*/ 7 w 61"/>
                  <a:gd name="T27" fmla="*/ 99 h 106"/>
                  <a:gd name="T28" fmla="*/ 0 w 61"/>
                  <a:gd name="T29" fmla="*/ 81 h 106"/>
                  <a:gd name="T30" fmla="*/ 4 w 61"/>
                  <a:gd name="T31" fmla="*/ 67 h 106"/>
                  <a:gd name="T32" fmla="*/ 22 w 61"/>
                  <a:gd name="T33" fmla="*/ 53 h 106"/>
                  <a:gd name="T34" fmla="*/ 39 w 61"/>
                  <a:gd name="T35" fmla="*/ 39 h 106"/>
                  <a:gd name="T36" fmla="*/ 43 w 61"/>
                  <a:gd name="T37" fmla="*/ 28 h 106"/>
                  <a:gd name="T38" fmla="*/ 43 w 61"/>
                  <a:gd name="T39" fmla="*/ 14 h 106"/>
                  <a:gd name="T40" fmla="*/ 36 w 61"/>
                  <a:gd name="T41" fmla="*/ 7 h 106"/>
                  <a:gd name="T42" fmla="*/ 25 w 61"/>
                  <a:gd name="T43" fmla="*/ 7 h 106"/>
                  <a:gd name="T44" fmla="*/ 18 w 61"/>
                  <a:gd name="T45" fmla="*/ 14 h 106"/>
                  <a:gd name="T46" fmla="*/ 18 w 61"/>
                  <a:gd name="T47" fmla="*/ 25 h 106"/>
                  <a:gd name="T48" fmla="*/ 22 w 61"/>
                  <a:gd name="T49" fmla="*/ 32 h 106"/>
                  <a:gd name="T50" fmla="*/ 32 w 61"/>
                  <a:gd name="T51" fmla="*/ 46 h 106"/>
                  <a:gd name="T52" fmla="*/ 22 w 61"/>
                  <a:gd name="T53" fmla="*/ 64 h 106"/>
                  <a:gd name="T54" fmla="*/ 15 w 61"/>
                  <a:gd name="T55" fmla="*/ 74 h 106"/>
                  <a:gd name="T56" fmla="*/ 18 w 61"/>
                  <a:gd name="T57" fmla="*/ 88 h 106"/>
                  <a:gd name="T58" fmla="*/ 25 w 61"/>
                  <a:gd name="T59" fmla="*/ 103 h 106"/>
                  <a:gd name="T60" fmla="*/ 36 w 61"/>
                  <a:gd name="T61" fmla="*/ 103 h 106"/>
                  <a:gd name="T62" fmla="*/ 46 w 61"/>
                  <a:gd name="T63" fmla="*/ 92 h 106"/>
                  <a:gd name="T64" fmla="*/ 46 w 61"/>
                  <a:gd name="T65" fmla="*/ 81 h 106"/>
                  <a:gd name="T66" fmla="*/ 39 w 61"/>
                  <a:gd name="T67" fmla="*/ 71 h 106"/>
                  <a:gd name="T68" fmla="*/ 25 w 61"/>
                  <a:gd name="T69" fmla="*/ 57 h 10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61"/>
                  <a:gd name="T106" fmla="*/ 0 h 106"/>
                  <a:gd name="T107" fmla="*/ 61 w 61"/>
                  <a:gd name="T108" fmla="*/ 106 h 10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61" h="106">
                    <a:moveTo>
                      <a:pt x="22" y="53"/>
                    </a:moveTo>
                    <a:lnTo>
                      <a:pt x="11" y="46"/>
                    </a:lnTo>
                    <a:lnTo>
                      <a:pt x="7" y="39"/>
                    </a:lnTo>
                    <a:lnTo>
                      <a:pt x="4" y="32"/>
                    </a:lnTo>
                    <a:lnTo>
                      <a:pt x="4" y="25"/>
                    </a:lnTo>
                    <a:lnTo>
                      <a:pt x="4" y="18"/>
                    </a:lnTo>
                    <a:lnTo>
                      <a:pt x="11" y="7"/>
                    </a:lnTo>
                    <a:lnTo>
                      <a:pt x="18" y="4"/>
                    </a:lnTo>
                    <a:lnTo>
                      <a:pt x="32" y="0"/>
                    </a:lnTo>
                    <a:lnTo>
                      <a:pt x="43" y="4"/>
                    </a:lnTo>
                    <a:lnTo>
                      <a:pt x="50" y="7"/>
                    </a:lnTo>
                    <a:lnTo>
                      <a:pt x="57" y="14"/>
                    </a:lnTo>
                    <a:lnTo>
                      <a:pt x="61" y="21"/>
                    </a:lnTo>
                    <a:lnTo>
                      <a:pt x="57" y="28"/>
                    </a:lnTo>
                    <a:lnTo>
                      <a:pt x="53" y="35"/>
                    </a:lnTo>
                    <a:lnTo>
                      <a:pt x="50" y="42"/>
                    </a:lnTo>
                    <a:lnTo>
                      <a:pt x="36" y="50"/>
                    </a:lnTo>
                    <a:lnTo>
                      <a:pt x="50" y="57"/>
                    </a:lnTo>
                    <a:lnTo>
                      <a:pt x="53" y="64"/>
                    </a:lnTo>
                    <a:lnTo>
                      <a:pt x="61" y="74"/>
                    </a:lnTo>
                    <a:lnTo>
                      <a:pt x="61" y="81"/>
                    </a:lnTo>
                    <a:lnTo>
                      <a:pt x="57" y="92"/>
                    </a:lnTo>
                    <a:lnTo>
                      <a:pt x="53" y="99"/>
                    </a:lnTo>
                    <a:lnTo>
                      <a:pt x="43" y="106"/>
                    </a:lnTo>
                    <a:lnTo>
                      <a:pt x="32" y="106"/>
                    </a:lnTo>
                    <a:lnTo>
                      <a:pt x="22" y="106"/>
                    </a:lnTo>
                    <a:lnTo>
                      <a:pt x="15" y="103"/>
                    </a:lnTo>
                    <a:lnTo>
                      <a:pt x="7" y="99"/>
                    </a:lnTo>
                    <a:lnTo>
                      <a:pt x="4" y="92"/>
                    </a:lnTo>
                    <a:lnTo>
                      <a:pt x="0" y="81"/>
                    </a:lnTo>
                    <a:lnTo>
                      <a:pt x="0" y="74"/>
                    </a:lnTo>
                    <a:lnTo>
                      <a:pt x="4" y="67"/>
                    </a:lnTo>
                    <a:lnTo>
                      <a:pt x="11" y="60"/>
                    </a:lnTo>
                    <a:lnTo>
                      <a:pt x="22" y="53"/>
                    </a:lnTo>
                    <a:close/>
                    <a:moveTo>
                      <a:pt x="32" y="46"/>
                    </a:moveTo>
                    <a:lnTo>
                      <a:pt x="39" y="39"/>
                    </a:lnTo>
                    <a:lnTo>
                      <a:pt x="43" y="32"/>
                    </a:lnTo>
                    <a:lnTo>
                      <a:pt x="43" y="28"/>
                    </a:lnTo>
                    <a:lnTo>
                      <a:pt x="43" y="21"/>
                    </a:lnTo>
                    <a:lnTo>
                      <a:pt x="43" y="14"/>
                    </a:lnTo>
                    <a:lnTo>
                      <a:pt x="39" y="11"/>
                    </a:lnTo>
                    <a:lnTo>
                      <a:pt x="36" y="7"/>
                    </a:lnTo>
                    <a:lnTo>
                      <a:pt x="32" y="7"/>
                    </a:lnTo>
                    <a:lnTo>
                      <a:pt x="25" y="7"/>
                    </a:lnTo>
                    <a:lnTo>
                      <a:pt x="22" y="11"/>
                    </a:lnTo>
                    <a:lnTo>
                      <a:pt x="18" y="14"/>
                    </a:lnTo>
                    <a:lnTo>
                      <a:pt x="18" y="21"/>
                    </a:lnTo>
                    <a:lnTo>
                      <a:pt x="18" y="25"/>
                    </a:lnTo>
                    <a:lnTo>
                      <a:pt x="18" y="28"/>
                    </a:lnTo>
                    <a:lnTo>
                      <a:pt x="22" y="32"/>
                    </a:lnTo>
                    <a:lnTo>
                      <a:pt x="25" y="35"/>
                    </a:lnTo>
                    <a:lnTo>
                      <a:pt x="32" y="46"/>
                    </a:lnTo>
                    <a:close/>
                    <a:moveTo>
                      <a:pt x="25" y="57"/>
                    </a:moveTo>
                    <a:lnTo>
                      <a:pt x="22" y="64"/>
                    </a:lnTo>
                    <a:lnTo>
                      <a:pt x="18" y="67"/>
                    </a:lnTo>
                    <a:lnTo>
                      <a:pt x="15" y="74"/>
                    </a:lnTo>
                    <a:lnTo>
                      <a:pt x="15" y="81"/>
                    </a:lnTo>
                    <a:lnTo>
                      <a:pt x="18" y="88"/>
                    </a:lnTo>
                    <a:lnTo>
                      <a:pt x="22" y="96"/>
                    </a:lnTo>
                    <a:lnTo>
                      <a:pt x="25" y="103"/>
                    </a:lnTo>
                    <a:lnTo>
                      <a:pt x="32" y="103"/>
                    </a:lnTo>
                    <a:lnTo>
                      <a:pt x="36" y="103"/>
                    </a:lnTo>
                    <a:lnTo>
                      <a:pt x="43" y="99"/>
                    </a:lnTo>
                    <a:lnTo>
                      <a:pt x="46" y="92"/>
                    </a:lnTo>
                    <a:lnTo>
                      <a:pt x="46" y="88"/>
                    </a:lnTo>
                    <a:lnTo>
                      <a:pt x="46" y="81"/>
                    </a:lnTo>
                    <a:lnTo>
                      <a:pt x="43" y="78"/>
                    </a:lnTo>
                    <a:lnTo>
                      <a:pt x="39" y="71"/>
                    </a:lnTo>
                    <a:lnTo>
                      <a:pt x="32" y="64"/>
                    </a:lnTo>
                    <a:lnTo>
                      <a:pt x="25" y="57"/>
                    </a:lnTo>
                    <a:close/>
                  </a:path>
                </a:pathLst>
              </a:custGeom>
              <a:solidFill>
                <a:srgbClr val="000000"/>
              </a:solidFill>
              <a:ln w="0">
                <a:solidFill>
                  <a:srgbClr val="000000"/>
                </a:solidFill>
                <a:round/>
                <a:headEnd/>
                <a:tailEnd/>
              </a:ln>
            </p:spPr>
            <p:txBody>
              <a:bodyPr/>
              <a:lstStyle/>
              <a:p>
                <a:endParaRPr lang="en-CA"/>
              </a:p>
            </p:txBody>
          </p:sp>
          <p:sp>
            <p:nvSpPr>
              <p:cNvPr id="22718" name="Rectangle 319"/>
              <p:cNvSpPr>
                <a:spLocks noChangeArrowheads="1"/>
              </p:cNvSpPr>
              <p:nvPr/>
            </p:nvSpPr>
            <p:spPr bwMode="auto">
              <a:xfrm>
                <a:off x="2724" y="1983"/>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719" name="Freeform 320"/>
              <p:cNvSpPr>
                <a:spLocks/>
              </p:cNvSpPr>
              <p:nvPr/>
            </p:nvSpPr>
            <p:spPr bwMode="auto">
              <a:xfrm>
                <a:off x="2982" y="2012"/>
                <a:ext cx="60" cy="102"/>
              </a:xfrm>
              <a:custGeom>
                <a:avLst/>
                <a:gdLst>
                  <a:gd name="T0" fmla="*/ 60 w 60"/>
                  <a:gd name="T1" fmla="*/ 0 h 102"/>
                  <a:gd name="T2" fmla="*/ 53 w 60"/>
                  <a:gd name="T3" fmla="*/ 10 h 102"/>
                  <a:gd name="T4" fmla="*/ 21 w 60"/>
                  <a:gd name="T5" fmla="*/ 10 h 102"/>
                  <a:gd name="T6" fmla="*/ 18 w 60"/>
                  <a:gd name="T7" fmla="*/ 24 h 102"/>
                  <a:gd name="T8" fmla="*/ 28 w 60"/>
                  <a:gd name="T9" fmla="*/ 28 h 102"/>
                  <a:gd name="T10" fmla="*/ 39 w 60"/>
                  <a:gd name="T11" fmla="*/ 35 h 102"/>
                  <a:gd name="T12" fmla="*/ 50 w 60"/>
                  <a:gd name="T13" fmla="*/ 42 h 102"/>
                  <a:gd name="T14" fmla="*/ 57 w 60"/>
                  <a:gd name="T15" fmla="*/ 53 h 102"/>
                  <a:gd name="T16" fmla="*/ 57 w 60"/>
                  <a:gd name="T17" fmla="*/ 63 h 102"/>
                  <a:gd name="T18" fmla="*/ 57 w 60"/>
                  <a:gd name="T19" fmla="*/ 74 h 102"/>
                  <a:gd name="T20" fmla="*/ 57 w 60"/>
                  <a:gd name="T21" fmla="*/ 81 h 102"/>
                  <a:gd name="T22" fmla="*/ 50 w 60"/>
                  <a:gd name="T23" fmla="*/ 84 h 102"/>
                  <a:gd name="T24" fmla="*/ 46 w 60"/>
                  <a:gd name="T25" fmla="*/ 92 h 102"/>
                  <a:gd name="T26" fmla="*/ 42 w 60"/>
                  <a:gd name="T27" fmla="*/ 95 h 102"/>
                  <a:gd name="T28" fmla="*/ 35 w 60"/>
                  <a:gd name="T29" fmla="*/ 99 h 102"/>
                  <a:gd name="T30" fmla="*/ 28 w 60"/>
                  <a:gd name="T31" fmla="*/ 102 h 102"/>
                  <a:gd name="T32" fmla="*/ 18 w 60"/>
                  <a:gd name="T33" fmla="*/ 102 h 102"/>
                  <a:gd name="T34" fmla="*/ 11 w 60"/>
                  <a:gd name="T35" fmla="*/ 102 h 102"/>
                  <a:gd name="T36" fmla="*/ 7 w 60"/>
                  <a:gd name="T37" fmla="*/ 99 h 102"/>
                  <a:gd name="T38" fmla="*/ 4 w 60"/>
                  <a:gd name="T39" fmla="*/ 99 h 102"/>
                  <a:gd name="T40" fmla="*/ 0 w 60"/>
                  <a:gd name="T41" fmla="*/ 95 h 102"/>
                  <a:gd name="T42" fmla="*/ 4 w 60"/>
                  <a:gd name="T43" fmla="*/ 92 h 102"/>
                  <a:gd name="T44" fmla="*/ 4 w 60"/>
                  <a:gd name="T45" fmla="*/ 88 h 102"/>
                  <a:gd name="T46" fmla="*/ 4 w 60"/>
                  <a:gd name="T47" fmla="*/ 88 h 102"/>
                  <a:gd name="T48" fmla="*/ 7 w 60"/>
                  <a:gd name="T49" fmla="*/ 88 h 102"/>
                  <a:gd name="T50" fmla="*/ 11 w 60"/>
                  <a:gd name="T51" fmla="*/ 88 h 102"/>
                  <a:gd name="T52" fmla="*/ 11 w 60"/>
                  <a:gd name="T53" fmla="*/ 88 h 102"/>
                  <a:gd name="T54" fmla="*/ 14 w 60"/>
                  <a:gd name="T55" fmla="*/ 88 h 102"/>
                  <a:gd name="T56" fmla="*/ 18 w 60"/>
                  <a:gd name="T57" fmla="*/ 92 h 102"/>
                  <a:gd name="T58" fmla="*/ 21 w 60"/>
                  <a:gd name="T59" fmla="*/ 95 h 102"/>
                  <a:gd name="T60" fmla="*/ 28 w 60"/>
                  <a:gd name="T61" fmla="*/ 95 h 102"/>
                  <a:gd name="T62" fmla="*/ 35 w 60"/>
                  <a:gd name="T63" fmla="*/ 95 h 102"/>
                  <a:gd name="T64" fmla="*/ 42 w 60"/>
                  <a:gd name="T65" fmla="*/ 88 h 102"/>
                  <a:gd name="T66" fmla="*/ 46 w 60"/>
                  <a:gd name="T67" fmla="*/ 81 h 102"/>
                  <a:gd name="T68" fmla="*/ 50 w 60"/>
                  <a:gd name="T69" fmla="*/ 74 h 102"/>
                  <a:gd name="T70" fmla="*/ 46 w 60"/>
                  <a:gd name="T71" fmla="*/ 63 h 102"/>
                  <a:gd name="T72" fmla="*/ 42 w 60"/>
                  <a:gd name="T73" fmla="*/ 56 h 102"/>
                  <a:gd name="T74" fmla="*/ 35 w 60"/>
                  <a:gd name="T75" fmla="*/ 49 h 102"/>
                  <a:gd name="T76" fmla="*/ 25 w 60"/>
                  <a:gd name="T77" fmla="*/ 42 h 102"/>
                  <a:gd name="T78" fmla="*/ 18 w 60"/>
                  <a:gd name="T79" fmla="*/ 38 h 102"/>
                  <a:gd name="T80" fmla="*/ 4 w 60"/>
                  <a:gd name="T81" fmla="*/ 38 h 102"/>
                  <a:gd name="T82" fmla="*/ 25 w 60"/>
                  <a:gd name="T83" fmla="*/ 0 h 102"/>
                  <a:gd name="T84" fmla="*/ 60 w 60"/>
                  <a:gd name="T85" fmla="*/ 0 h 10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0"/>
                  <a:gd name="T130" fmla="*/ 0 h 102"/>
                  <a:gd name="T131" fmla="*/ 60 w 60"/>
                  <a:gd name="T132" fmla="*/ 102 h 10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0" h="102">
                    <a:moveTo>
                      <a:pt x="60" y="0"/>
                    </a:moveTo>
                    <a:lnTo>
                      <a:pt x="53" y="10"/>
                    </a:lnTo>
                    <a:lnTo>
                      <a:pt x="21" y="10"/>
                    </a:lnTo>
                    <a:lnTo>
                      <a:pt x="18" y="24"/>
                    </a:lnTo>
                    <a:lnTo>
                      <a:pt x="28" y="28"/>
                    </a:lnTo>
                    <a:lnTo>
                      <a:pt x="39" y="35"/>
                    </a:lnTo>
                    <a:lnTo>
                      <a:pt x="50" y="42"/>
                    </a:lnTo>
                    <a:lnTo>
                      <a:pt x="57" y="53"/>
                    </a:lnTo>
                    <a:lnTo>
                      <a:pt x="57" y="63"/>
                    </a:lnTo>
                    <a:lnTo>
                      <a:pt x="57" y="74"/>
                    </a:lnTo>
                    <a:lnTo>
                      <a:pt x="57" y="81"/>
                    </a:lnTo>
                    <a:lnTo>
                      <a:pt x="50" y="84"/>
                    </a:lnTo>
                    <a:lnTo>
                      <a:pt x="46" y="92"/>
                    </a:lnTo>
                    <a:lnTo>
                      <a:pt x="42" y="95"/>
                    </a:lnTo>
                    <a:lnTo>
                      <a:pt x="35" y="99"/>
                    </a:lnTo>
                    <a:lnTo>
                      <a:pt x="28" y="102"/>
                    </a:lnTo>
                    <a:lnTo>
                      <a:pt x="18" y="102"/>
                    </a:lnTo>
                    <a:lnTo>
                      <a:pt x="11" y="102"/>
                    </a:lnTo>
                    <a:lnTo>
                      <a:pt x="7" y="99"/>
                    </a:lnTo>
                    <a:lnTo>
                      <a:pt x="4" y="99"/>
                    </a:lnTo>
                    <a:lnTo>
                      <a:pt x="0" y="95"/>
                    </a:lnTo>
                    <a:lnTo>
                      <a:pt x="4" y="92"/>
                    </a:lnTo>
                    <a:lnTo>
                      <a:pt x="4" y="88"/>
                    </a:lnTo>
                    <a:lnTo>
                      <a:pt x="7" y="88"/>
                    </a:lnTo>
                    <a:lnTo>
                      <a:pt x="11" y="88"/>
                    </a:lnTo>
                    <a:lnTo>
                      <a:pt x="14" y="88"/>
                    </a:lnTo>
                    <a:lnTo>
                      <a:pt x="18" y="92"/>
                    </a:lnTo>
                    <a:lnTo>
                      <a:pt x="21" y="95"/>
                    </a:lnTo>
                    <a:lnTo>
                      <a:pt x="28" y="95"/>
                    </a:lnTo>
                    <a:lnTo>
                      <a:pt x="35" y="95"/>
                    </a:lnTo>
                    <a:lnTo>
                      <a:pt x="42" y="88"/>
                    </a:lnTo>
                    <a:lnTo>
                      <a:pt x="46" y="81"/>
                    </a:lnTo>
                    <a:lnTo>
                      <a:pt x="50" y="74"/>
                    </a:lnTo>
                    <a:lnTo>
                      <a:pt x="46" y="63"/>
                    </a:lnTo>
                    <a:lnTo>
                      <a:pt x="42" y="56"/>
                    </a:lnTo>
                    <a:lnTo>
                      <a:pt x="35" y="49"/>
                    </a:lnTo>
                    <a:lnTo>
                      <a:pt x="25" y="42"/>
                    </a:lnTo>
                    <a:lnTo>
                      <a:pt x="18" y="38"/>
                    </a:lnTo>
                    <a:lnTo>
                      <a:pt x="4" y="38"/>
                    </a:lnTo>
                    <a:lnTo>
                      <a:pt x="25" y="0"/>
                    </a:lnTo>
                    <a:lnTo>
                      <a:pt x="60" y="0"/>
                    </a:lnTo>
                    <a:close/>
                  </a:path>
                </a:pathLst>
              </a:custGeom>
              <a:solidFill>
                <a:srgbClr val="000000"/>
              </a:solidFill>
              <a:ln w="0">
                <a:solidFill>
                  <a:srgbClr val="000000"/>
                </a:solidFill>
                <a:round/>
                <a:headEnd/>
                <a:tailEnd/>
              </a:ln>
            </p:spPr>
            <p:txBody>
              <a:bodyPr/>
              <a:lstStyle/>
              <a:p>
                <a:endParaRPr lang="en-CA"/>
              </a:p>
            </p:txBody>
          </p:sp>
          <p:sp>
            <p:nvSpPr>
              <p:cNvPr id="22720" name="Freeform 321"/>
              <p:cNvSpPr>
                <a:spLocks noEditPoints="1"/>
              </p:cNvSpPr>
              <p:nvPr/>
            </p:nvSpPr>
            <p:spPr bwMode="auto">
              <a:xfrm>
                <a:off x="3060" y="2008"/>
                <a:ext cx="63" cy="106"/>
              </a:xfrm>
              <a:custGeom>
                <a:avLst/>
                <a:gdLst>
                  <a:gd name="T0" fmla="*/ 0 w 63"/>
                  <a:gd name="T1" fmla="*/ 106 h 106"/>
                  <a:gd name="T2" fmla="*/ 0 w 63"/>
                  <a:gd name="T3" fmla="*/ 106 h 106"/>
                  <a:gd name="T4" fmla="*/ 10 w 63"/>
                  <a:gd name="T5" fmla="*/ 106 h 106"/>
                  <a:gd name="T6" fmla="*/ 21 w 63"/>
                  <a:gd name="T7" fmla="*/ 103 h 106"/>
                  <a:gd name="T8" fmla="*/ 28 w 63"/>
                  <a:gd name="T9" fmla="*/ 96 h 106"/>
                  <a:gd name="T10" fmla="*/ 35 w 63"/>
                  <a:gd name="T11" fmla="*/ 85 h 106"/>
                  <a:gd name="T12" fmla="*/ 42 w 63"/>
                  <a:gd name="T13" fmla="*/ 71 h 106"/>
                  <a:gd name="T14" fmla="*/ 46 w 63"/>
                  <a:gd name="T15" fmla="*/ 60 h 106"/>
                  <a:gd name="T16" fmla="*/ 35 w 63"/>
                  <a:gd name="T17" fmla="*/ 64 h 106"/>
                  <a:gd name="T18" fmla="*/ 25 w 63"/>
                  <a:gd name="T19" fmla="*/ 67 h 106"/>
                  <a:gd name="T20" fmla="*/ 14 w 63"/>
                  <a:gd name="T21" fmla="*/ 64 h 106"/>
                  <a:gd name="T22" fmla="*/ 7 w 63"/>
                  <a:gd name="T23" fmla="*/ 60 h 106"/>
                  <a:gd name="T24" fmla="*/ 0 w 63"/>
                  <a:gd name="T25" fmla="*/ 50 h 106"/>
                  <a:gd name="T26" fmla="*/ 0 w 63"/>
                  <a:gd name="T27" fmla="*/ 35 h 106"/>
                  <a:gd name="T28" fmla="*/ 0 w 63"/>
                  <a:gd name="T29" fmla="*/ 25 h 106"/>
                  <a:gd name="T30" fmla="*/ 7 w 63"/>
                  <a:gd name="T31" fmla="*/ 14 h 106"/>
                  <a:gd name="T32" fmla="*/ 14 w 63"/>
                  <a:gd name="T33" fmla="*/ 7 h 106"/>
                  <a:gd name="T34" fmla="*/ 21 w 63"/>
                  <a:gd name="T35" fmla="*/ 4 h 106"/>
                  <a:gd name="T36" fmla="*/ 32 w 63"/>
                  <a:gd name="T37" fmla="*/ 0 h 106"/>
                  <a:gd name="T38" fmla="*/ 42 w 63"/>
                  <a:gd name="T39" fmla="*/ 4 h 106"/>
                  <a:gd name="T40" fmla="*/ 53 w 63"/>
                  <a:gd name="T41" fmla="*/ 11 h 106"/>
                  <a:gd name="T42" fmla="*/ 60 w 63"/>
                  <a:gd name="T43" fmla="*/ 21 h 106"/>
                  <a:gd name="T44" fmla="*/ 63 w 63"/>
                  <a:gd name="T45" fmla="*/ 32 h 106"/>
                  <a:gd name="T46" fmla="*/ 63 w 63"/>
                  <a:gd name="T47" fmla="*/ 42 h 106"/>
                  <a:gd name="T48" fmla="*/ 63 w 63"/>
                  <a:gd name="T49" fmla="*/ 60 h 106"/>
                  <a:gd name="T50" fmla="*/ 56 w 63"/>
                  <a:gd name="T51" fmla="*/ 74 h 106"/>
                  <a:gd name="T52" fmla="*/ 46 w 63"/>
                  <a:gd name="T53" fmla="*/ 88 h 106"/>
                  <a:gd name="T54" fmla="*/ 32 w 63"/>
                  <a:gd name="T55" fmla="*/ 99 h 106"/>
                  <a:gd name="T56" fmla="*/ 21 w 63"/>
                  <a:gd name="T57" fmla="*/ 106 h 106"/>
                  <a:gd name="T58" fmla="*/ 7 w 63"/>
                  <a:gd name="T59" fmla="*/ 106 h 106"/>
                  <a:gd name="T60" fmla="*/ 0 w 63"/>
                  <a:gd name="T61" fmla="*/ 106 h 106"/>
                  <a:gd name="T62" fmla="*/ 49 w 63"/>
                  <a:gd name="T63" fmla="*/ 53 h 106"/>
                  <a:gd name="T64" fmla="*/ 49 w 63"/>
                  <a:gd name="T65" fmla="*/ 46 h 106"/>
                  <a:gd name="T66" fmla="*/ 49 w 63"/>
                  <a:gd name="T67" fmla="*/ 39 h 106"/>
                  <a:gd name="T68" fmla="*/ 49 w 63"/>
                  <a:gd name="T69" fmla="*/ 32 h 106"/>
                  <a:gd name="T70" fmla="*/ 46 w 63"/>
                  <a:gd name="T71" fmla="*/ 25 h 106"/>
                  <a:gd name="T72" fmla="*/ 46 w 63"/>
                  <a:gd name="T73" fmla="*/ 14 h 106"/>
                  <a:gd name="T74" fmla="*/ 39 w 63"/>
                  <a:gd name="T75" fmla="*/ 11 h 106"/>
                  <a:gd name="T76" fmla="*/ 35 w 63"/>
                  <a:gd name="T77" fmla="*/ 7 h 106"/>
                  <a:gd name="T78" fmla="*/ 32 w 63"/>
                  <a:gd name="T79" fmla="*/ 7 h 106"/>
                  <a:gd name="T80" fmla="*/ 25 w 63"/>
                  <a:gd name="T81" fmla="*/ 7 h 106"/>
                  <a:gd name="T82" fmla="*/ 17 w 63"/>
                  <a:gd name="T83" fmla="*/ 11 h 106"/>
                  <a:gd name="T84" fmla="*/ 14 w 63"/>
                  <a:gd name="T85" fmla="*/ 18 h 106"/>
                  <a:gd name="T86" fmla="*/ 14 w 63"/>
                  <a:gd name="T87" fmla="*/ 28 h 106"/>
                  <a:gd name="T88" fmla="*/ 14 w 63"/>
                  <a:gd name="T89" fmla="*/ 42 h 106"/>
                  <a:gd name="T90" fmla="*/ 21 w 63"/>
                  <a:gd name="T91" fmla="*/ 53 h 106"/>
                  <a:gd name="T92" fmla="*/ 25 w 63"/>
                  <a:gd name="T93" fmla="*/ 60 h 106"/>
                  <a:gd name="T94" fmla="*/ 32 w 63"/>
                  <a:gd name="T95" fmla="*/ 60 h 106"/>
                  <a:gd name="T96" fmla="*/ 35 w 63"/>
                  <a:gd name="T97" fmla="*/ 60 h 106"/>
                  <a:gd name="T98" fmla="*/ 39 w 63"/>
                  <a:gd name="T99" fmla="*/ 60 h 106"/>
                  <a:gd name="T100" fmla="*/ 46 w 63"/>
                  <a:gd name="T101" fmla="*/ 57 h 106"/>
                  <a:gd name="T102" fmla="*/ 49 w 63"/>
                  <a:gd name="T103" fmla="*/ 53 h 10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63"/>
                  <a:gd name="T157" fmla="*/ 0 h 106"/>
                  <a:gd name="T158" fmla="*/ 63 w 63"/>
                  <a:gd name="T159" fmla="*/ 106 h 10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63" h="106">
                    <a:moveTo>
                      <a:pt x="0" y="106"/>
                    </a:moveTo>
                    <a:lnTo>
                      <a:pt x="0" y="106"/>
                    </a:lnTo>
                    <a:lnTo>
                      <a:pt x="10" y="106"/>
                    </a:lnTo>
                    <a:lnTo>
                      <a:pt x="21" y="103"/>
                    </a:lnTo>
                    <a:lnTo>
                      <a:pt x="28" y="96"/>
                    </a:lnTo>
                    <a:lnTo>
                      <a:pt x="35" y="85"/>
                    </a:lnTo>
                    <a:lnTo>
                      <a:pt x="42" y="71"/>
                    </a:lnTo>
                    <a:lnTo>
                      <a:pt x="46" y="60"/>
                    </a:lnTo>
                    <a:lnTo>
                      <a:pt x="35" y="64"/>
                    </a:lnTo>
                    <a:lnTo>
                      <a:pt x="25" y="67"/>
                    </a:lnTo>
                    <a:lnTo>
                      <a:pt x="14" y="64"/>
                    </a:lnTo>
                    <a:lnTo>
                      <a:pt x="7" y="60"/>
                    </a:lnTo>
                    <a:lnTo>
                      <a:pt x="0" y="50"/>
                    </a:lnTo>
                    <a:lnTo>
                      <a:pt x="0" y="35"/>
                    </a:lnTo>
                    <a:lnTo>
                      <a:pt x="0" y="25"/>
                    </a:lnTo>
                    <a:lnTo>
                      <a:pt x="7" y="14"/>
                    </a:lnTo>
                    <a:lnTo>
                      <a:pt x="14" y="7"/>
                    </a:lnTo>
                    <a:lnTo>
                      <a:pt x="21" y="4"/>
                    </a:lnTo>
                    <a:lnTo>
                      <a:pt x="32" y="0"/>
                    </a:lnTo>
                    <a:lnTo>
                      <a:pt x="42" y="4"/>
                    </a:lnTo>
                    <a:lnTo>
                      <a:pt x="53" y="11"/>
                    </a:lnTo>
                    <a:lnTo>
                      <a:pt x="60" y="21"/>
                    </a:lnTo>
                    <a:lnTo>
                      <a:pt x="63" y="32"/>
                    </a:lnTo>
                    <a:lnTo>
                      <a:pt x="63" y="42"/>
                    </a:lnTo>
                    <a:lnTo>
                      <a:pt x="63" y="60"/>
                    </a:lnTo>
                    <a:lnTo>
                      <a:pt x="56" y="74"/>
                    </a:lnTo>
                    <a:lnTo>
                      <a:pt x="46" y="88"/>
                    </a:lnTo>
                    <a:lnTo>
                      <a:pt x="32" y="99"/>
                    </a:lnTo>
                    <a:lnTo>
                      <a:pt x="21" y="106"/>
                    </a:lnTo>
                    <a:lnTo>
                      <a:pt x="7" y="106"/>
                    </a:lnTo>
                    <a:lnTo>
                      <a:pt x="0" y="106"/>
                    </a:lnTo>
                    <a:close/>
                    <a:moveTo>
                      <a:pt x="49" y="53"/>
                    </a:moveTo>
                    <a:lnTo>
                      <a:pt x="49" y="46"/>
                    </a:lnTo>
                    <a:lnTo>
                      <a:pt x="49" y="39"/>
                    </a:lnTo>
                    <a:lnTo>
                      <a:pt x="49" y="32"/>
                    </a:lnTo>
                    <a:lnTo>
                      <a:pt x="46" y="25"/>
                    </a:lnTo>
                    <a:lnTo>
                      <a:pt x="46" y="14"/>
                    </a:lnTo>
                    <a:lnTo>
                      <a:pt x="39" y="11"/>
                    </a:lnTo>
                    <a:lnTo>
                      <a:pt x="35" y="7"/>
                    </a:lnTo>
                    <a:lnTo>
                      <a:pt x="32" y="7"/>
                    </a:lnTo>
                    <a:lnTo>
                      <a:pt x="25" y="7"/>
                    </a:lnTo>
                    <a:lnTo>
                      <a:pt x="17" y="11"/>
                    </a:lnTo>
                    <a:lnTo>
                      <a:pt x="14" y="18"/>
                    </a:lnTo>
                    <a:lnTo>
                      <a:pt x="14" y="28"/>
                    </a:lnTo>
                    <a:lnTo>
                      <a:pt x="14" y="42"/>
                    </a:lnTo>
                    <a:lnTo>
                      <a:pt x="21" y="53"/>
                    </a:lnTo>
                    <a:lnTo>
                      <a:pt x="25" y="60"/>
                    </a:lnTo>
                    <a:lnTo>
                      <a:pt x="32" y="60"/>
                    </a:lnTo>
                    <a:lnTo>
                      <a:pt x="35" y="60"/>
                    </a:lnTo>
                    <a:lnTo>
                      <a:pt x="39" y="60"/>
                    </a:lnTo>
                    <a:lnTo>
                      <a:pt x="46" y="57"/>
                    </a:lnTo>
                    <a:lnTo>
                      <a:pt x="49" y="53"/>
                    </a:lnTo>
                    <a:close/>
                  </a:path>
                </a:pathLst>
              </a:custGeom>
              <a:solidFill>
                <a:srgbClr val="000000"/>
              </a:solidFill>
              <a:ln w="0">
                <a:solidFill>
                  <a:srgbClr val="000000"/>
                </a:solidFill>
                <a:round/>
                <a:headEnd/>
                <a:tailEnd/>
              </a:ln>
            </p:spPr>
            <p:txBody>
              <a:bodyPr/>
              <a:lstStyle/>
              <a:p>
                <a:endParaRPr lang="en-CA"/>
              </a:p>
            </p:txBody>
          </p:sp>
          <p:sp>
            <p:nvSpPr>
              <p:cNvPr id="22721" name="Freeform 322"/>
              <p:cNvSpPr>
                <a:spLocks noEditPoints="1"/>
              </p:cNvSpPr>
              <p:nvPr/>
            </p:nvSpPr>
            <p:spPr bwMode="auto">
              <a:xfrm>
                <a:off x="3134" y="2008"/>
                <a:ext cx="67" cy="106"/>
              </a:xfrm>
              <a:custGeom>
                <a:avLst/>
                <a:gdLst>
                  <a:gd name="T0" fmla="*/ 67 w 67"/>
                  <a:gd name="T1" fmla="*/ 67 h 106"/>
                  <a:gd name="T2" fmla="*/ 67 w 67"/>
                  <a:gd name="T3" fmla="*/ 78 h 106"/>
                  <a:gd name="T4" fmla="*/ 53 w 67"/>
                  <a:gd name="T5" fmla="*/ 78 h 106"/>
                  <a:gd name="T6" fmla="*/ 53 w 67"/>
                  <a:gd name="T7" fmla="*/ 106 h 106"/>
                  <a:gd name="T8" fmla="*/ 39 w 67"/>
                  <a:gd name="T9" fmla="*/ 106 h 106"/>
                  <a:gd name="T10" fmla="*/ 39 w 67"/>
                  <a:gd name="T11" fmla="*/ 78 h 106"/>
                  <a:gd name="T12" fmla="*/ 0 w 67"/>
                  <a:gd name="T13" fmla="*/ 78 h 106"/>
                  <a:gd name="T14" fmla="*/ 0 w 67"/>
                  <a:gd name="T15" fmla="*/ 71 h 106"/>
                  <a:gd name="T16" fmla="*/ 46 w 67"/>
                  <a:gd name="T17" fmla="*/ 0 h 106"/>
                  <a:gd name="T18" fmla="*/ 53 w 67"/>
                  <a:gd name="T19" fmla="*/ 0 h 106"/>
                  <a:gd name="T20" fmla="*/ 53 w 67"/>
                  <a:gd name="T21" fmla="*/ 67 h 106"/>
                  <a:gd name="T22" fmla="*/ 67 w 67"/>
                  <a:gd name="T23" fmla="*/ 67 h 106"/>
                  <a:gd name="T24" fmla="*/ 39 w 67"/>
                  <a:gd name="T25" fmla="*/ 67 h 106"/>
                  <a:gd name="T26" fmla="*/ 39 w 67"/>
                  <a:gd name="T27" fmla="*/ 14 h 106"/>
                  <a:gd name="T28" fmla="*/ 7 w 67"/>
                  <a:gd name="T29" fmla="*/ 67 h 106"/>
                  <a:gd name="T30" fmla="*/ 39 w 67"/>
                  <a:gd name="T31" fmla="*/ 67 h 10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67"/>
                  <a:gd name="T49" fmla="*/ 0 h 106"/>
                  <a:gd name="T50" fmla="*/ 67 w 67"/>
                  <a:gd name="T51" fmla="*/ 106 h 10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67" h="106">
                    <a:moveTo>
                      <a:pt x="67" y="67"/>
                    </a:moveTo>
                    <a:lnTo>
                      <a:pt x="67" y="78"/>
                    </a:lnTo>
                    <a:lnTo>
                      <a:pt x="53" y="78"/>
                    </a:lnTo>
                    <a:lnTo>
                      <a:pt x="53" y="106"/>
                    </a:lnTo>
                    <a:lnTo>
                      <a:pt x="39" y="106"/>
                    </a:lnTo>
                    <a:lnTo>
                      <a:pt x="39" y="78"/>
                    </a:lnTo>
                    <a:lnTo>
                      <a:pt x="0" y="78"/>
                    </a:lnTo>
                    <a:lnTo>
                      <a:pt x="0" y="71"/>
                    </a:lnTo>
                    <a:lnTo>
                      <a:pt x="46" y="0"/>
                    </a:lnTo>
                    <a:lnTo>
                      <a:pt x="53" y="0"/>
                    </a:lnTo>
                    <a:lnTo>
                      <a:pt x="53" y="67"/>
                    </a:lnTo>
                    <a:lnTo>
                      <a:pt x="67" y="67"/>
                    </a:lnTo>
                    <a:close/>
                    <a:moveTo>
                      <a:pt x="39" y="67"/>
                    </a:moveTo>
                    <a:lnTo>
                      <a:pt x="39" y="14"/>
                    </a:lnTo>
                    <a:lnTo>
                      <a:pt x="7" y="67"/>
                    </a:lnTo>
                    <a:lnTo>
                      <a:pt x="39" y="67"/>
                    </a:lnTo>
                    <a:close/>
                  </a:path>
                </a:pathLst>
              </a:custGeom>
              <a:solidFill>
                <a:srgbClr val="000000"/>
              </a:solidFill>
              <a:ln w="0">
                <a:solidFill>
                  <a:srgbClr val="000000"/>
                </a:solidFill>
                <a:round/>
                <a:headEnd/>
                <a:tailEnd/>
              </a:ln>
            </p:spPr>
            <p:txBody>
              <a:bodyPr/>
              <a:lstStyle/>
              <a:p>
                <a:endParaRPr lang="en-CA"/>
              </a:p>
            </p:txBody>
          </p:sp>
          <p:sp>
            <p:nvSpPr>
              <p:cNvPr id="22722" name="Rectangle 323"/>
              <p:cNvSpPr>
                <a:spLocks noChangeArrowheads="1"/>
              </p:cNvSpPr>
              <p:nvPr/>
            </p:nvSpPr>
            <p:spPr bwMode="auto">
              <a:xfrm>
                <a:off x="3247" y="1983"/>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723" name="Freeform 324"/>
              <p:cNvSpPr>
                <a:spLocks/>
              </p:cNvSpPr>
              <p:nvPr/>
            </p:nvSpPr>
            <p:spPr bwMode="auto">
              <a:xfrm>
                <a:off x="3502" y="2008"/>
                <a:ext cx="56" cy="106"/>
              </a:xfrm>
              <a:custGeom>
                <a:avLst/>
                <a:gdLst>
                  <a:gd name="T0" fmla="*/ 7 w 56"/>
                  <a:gd name="T1" fmla="*/ 14 h 106"/>
                  <a:gd name="T2" fmla="*/ 21 w 56"/>
                  <a:gd name="T3" fmla="*/ 4 h 106"/>
                  <a:gd name="T4" fmla="*/ 39 w 56"/>
                  <a:gd name="T5" fmla="*/ 4 h 106"/>
                  <a:gd name="T6" fmla="*/ 53 w 56"/>
                  <a:gd name="T7" fmla="*/ 14 h 106"/>
                  <a:gd name="T8" fmla="*/ 49 w 56"/>
                  <a:gd name="T9" fmla="*/ 28 h 106"/>
                  <a:gd name="T10" fmla="*/ 39 w 56"/>
                  <a:gd name="T11" fmla="*/ 46 h 106"/>
                  <a:gd name="T12" fmla="*/ 53 w 56"/>
                  <a:gd name="T13" fmla="*/ 57 h 106"/>
                  <a:gd name="T14" fmla="*/ 56 w 56"/>
                  <a:gd name="T15" fmla="*/ 71 h 106"/>
                  <a:gd name="T16" fmla="*/ 49 w 56"/>
                  <a:gd name="T17" fmla="*/ 96 h 106"/>
                  <a:gd name="T18" fmla="*/ 28 w 56"/>
                  <a:gd name="T19" fmla="*/ 106 h 106"/>
                  <a:gd name="T20" fmla="*/ 7 w 56"/>
                  <a:gd name="T21" fmla="*/ 106 h 106"/>
                  <a:gd name="T22" fmla="*/ 0 w 56"/>
                  <a:gd name="T23" fmla="*/ 103 h 106"/>
                  <a:gd name="T24" fmla="*/ 0 w 56"/>
                  <a:gd name="T25" fmla="*/ 99 h 106"/>
                  <a:gd name="T26" fmla="*/ 3 w 56"/>
                  <a:gd name="T27" fmla="*/ 96 h 106"/>
                  <a:gd name="T28" fmla="*/ 7 w 56"/>
                  <a:gd name="T29" fmla="*/ 96 h 106"/>
                  <a:gd name="T30" fmla="*/ 10 w 56"/>
                  <a:gd name="T31" fmla="*/ 96 h 106"/>
                  <a:gd name="T32" fmla="*/ 17 w 56"/>
                  <a:gd name="T33" fmla="*/ 99 h 106"/>
                  <a:gd name="T34" fmla="*/ 24 w 56"/>
                  <a:gd name="T35" fmla="*/ 99 h 106"/>
                  <a:gd name="T36" fmla="*/ 35 w 56"/>
                  <a:gd name="T37" fmla="*/ 99 h 106"/>
                  <a:gd name="T38" fmla="*/ 46 w 56"/>
                  <a:gd name="T39" fmla="*/ 88 h 106"/>
                  <a:gd name="T40" fmla="*/ 46 w 56"/>
                  <a:gd name="T41" fmla="*/ 74 h 106"/>
                  <a:gd name="T42" fmla="*/ 42 w 56"/>
                  <a:gd name="T43" fmla="*/ 64 h 106"/>
                  <a:gd name="T44" fmla="*/ 35 w 56"/>
                  <a:gd name="T45" fmla="*/ 60 h 106"/>
                  <a:gd name="T46" fmla="*/ 24 w 56"/>
                  <a:gd name="T47" fmla="*/ 53 h 106"/>
                  <a:gd name="T48" fmla="*/ 17 w 56"/>
                  <a:gd name="T49" fmla="*/ 53 h 106"/>
                  <a:gd name="T50" fmla="*/ 24 w 56"/>
                  <a:gd name="T51" fmla="*/ 50 h 106"/>
                  <a:gd name="T52" fmla="*/ 35 w 56"/>
                  <a:gd name="T53" fmla="*/ 42 h 106"/>
                  <a:gd name="T54" fmla="*/ 39 w 56"/>
                  <a:gd name="T55" fmla="*/ 35 h 106"/>
                  <a:gd name="T56" fmla="*/ 39 w 56"/>
                  <a:gd name="T57" fmla="*/ 21 h 106"/>
                  <a:gd name="T58" fmla="*/ 32 w 56"/>
                  <a:gd name="T59" fmla="*/ 11 h 106"/>
                  <a:gd name="T60" fmla="*/ 17 w 56"/>
                  <a:gd name="T61" fmla="*/ 11 h 106"/>
                  <a:gd name="T62" fmla="*/ 3 w 56"/>
                  <a:gd name="T63" fmla="*/ 21 h 10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56"/>
                  <a:gd name="T97" fmla="*/ 0 h 106"/>
                  <a:gd name="T98" fmla="*/ 56 w 56"/>
                  <a:gd name="T99" fmla="*/ 106 h 10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56" h="106">
                    <a:moveTo>
                      <a:pt x="0" y="21"/>
                    </a:moveTo>
                    <a:lnTo>
                      <a:pt x="7" y="14"/>
                    </a:lnTo>
                    <a:lnTo>
                      <a:pt x="10" y="7"/>
                    </a:lnTo>
                    <a:lnTo>
                      <a:pt x="21" y="4"/>
                    </a:lnTo>
                    <a:lnTo>
                      <a:pt x="28" y="0"/>
                    </a:lnTo>
                    <a:lnTo>
                      <a:pt x="39" y="4"/>
                    </a:lnTo>
                    <a:lnTo>
                      <a:pt x="46" y="7"/>
                    </a:lnTo>
                    <a:lnTo>
                      <a:pt x="53" y="14"/>
                    </a:lnTo>
                    <a:lnTo>
                      <a:pt x="53" y="21"/>
                    </a:lnTo>
                    <a:lnTo>
                      <a:pt x="49" y="28"/>
                    </a:lnTo>
                    <a:lnTo>
                      <a:pt x="46" y="35"/>
                    </a:lnTo>
                    <a:lnTo>
                      <a:pt x="39" y="46"/>
                    </a:lnTo>
                    <a:lnTo>
                      <a:pt x="46" y="50"/>
                    </a:lnTo>
                    <a:lnTo>
                      <a:pt x="53" y="57"/>
                    </a:lnTo>
                    <a:lnTo>
                      <a:pt x="56" y="64"/>
                    </a:lnTo>
                    <a:lnTo>
                      <a:pt x="56" y="71"/>
                    </a:lnTo>
                    <a:lnTo>
                      <a:pt x="56" y="85"/>
                    </a:lnTo>
                    <a:lnTo>
                      <a:pt x="49" y="96"/>
                    </a:lnTo>
                    <a:lnTo>
                      <a:pt x="39" y="103"/>
                    </a:lnTo>
                    <a:lnTo>
                      <a:pt x="28" y="106"/>
                    </a:lnTo>
                    <a:lnTo>
                      <a:pt x="17" y="106"/>
                    </a:lnTo>
                    <a:lnTo>
                      <a:pt x="7" y="106"/>
                    </a:lnTo>
                    <a:lnTo>
                      <a:pt x="3" y="106"/>
                    </a:lnTo>
                    <a:lnTo>
                      <a:pt x="0" y="103"/>
                    </a:lnTo>
                    <a:lnTo>
                      <a:pt x="0" y="99"/>
                    </a:lnTo>
                    <a:lnTo>
                      <a:pt x="0" y="96"/>
                    </a:lnTo>
                    <a:lnTo>
                      <a:pt x="3" y="96"/>
                    </a:lnTo>
                    <a:lnTo>
                      <a:pt x="7" y="96"/>
                    </a:lnTo>
                    <a:lnTo>
                      <a:pt x="10" y="96"/>
                    </a:lnTo>
                    <a:lnTo>
                      <a:pt x="14" y="99"/>
                    </a:lnTo>
                    <a:lnTo>
                      <a:pt x="17" y="99"/>
                    </a:lnTo>
                    <a:lnTo>
                      <a:pt x="21" y="99"/>
                    </a:lnTo>
                    <a:lnTo>
                      <a:pt x="24" y="99"/>
                    </a:lnTo>
                    <a:lnTo>
                      <a:pt x="28" y="103"/>
                    </a:lnTo>
                    <a:lnTo>
                      <a:pt x="35" y="99"/>
                    </a:lnTo>
                    <a:lnTo>
                      <a:pt x="39" y="96"/>
                    </a:lnTo>
                    <a:lnTo>
                      <a:pt x="46" y="88"/>
                    </a:lnTo>
                    <a:lnTo>
                      <a:pt x="46" y="81"/>
                    </a:lnTo>
                    <a:lnTo>
                      <a:pt x="46" y="74"/>
                    </a:lnTo>
                    <a:lnTo>
                      <a:pt x="42" y="67"/>
                    </a:lnTo>
                    <a:lnTo>
                      <a:pt x="42" y="64"/>
                    </a:lnTo>
                    <a:lnTo>
                      <a:pt x="39" y="64"/>
                    </a:lnTo>
                    <a:lnTo>
                      <a:pt x="35" y="60"/>
                    </a:lnTo>
                    <a:lnTo>
                      <a:pt x="32" y="57"/>
                    </a:lnTo>
                    <a:lnTo>
                      <a:pt x="24" y="53"/>
                    </a:lnTo>
                    <a:lnTo>
                      <a:pt x="17" y="53"/>
                    </a:lnTo>
                    <a:lnTo>
                      <a:pt x="24" y="50"/>
                    </a:lnTo>
                    <a:lnTo>
                      <a:pt x="28" y="50"/>
                    </a:lnTo>
                    <a:lnTo>
                      <a:pt x="35" y="42"/>
                    </a:lnTo>
                    <a:lnTo>
                      <a:pt x="39" y="39"/>
                    </a:lnTo>
                    <a:lnTo>
                      <a:pt x="39" y="35"/>
                    </a:lnTo>
                    <a:lnTo>
                      <a:pt x="42" y="28"/>
                    </a:lnTo>
                    <a:lnTo>
                      <a:pt x="39" y="21"/>
                    </a:lnTo>
                    <a:lnTo>
                      <a:pt x="35" y="14"/>
                    </a:lnTo>
                    <a:lnTo>
                      <a:pt x="32" y="11"/>
                    </a:lnTo>
                    <a:lnTo>
                      <a:pt x="24" y="11"/>
                    </a:lnTo>
                    <a:lnTo>
                      <a:pt x="17" y="11"/>
                    </a:lnTo>
                    <a:lnTo>
                      <a:pt x="10" y="18"/>
                    </a:lnTo>
                    <a:lnTo>
                      <a:pt x="3" y="21"/>
                    </a:lnTo>
                    <a:lnTo>
                      <a:pt x="0" y="21"/>
                    </a:lnTo>
                    <a:close/>
                  </a:path>
                </a:pathLst>
              </a:custGeom>
              <a:solidFill>
                <a:srgbClr val="000000"/>
              </a:solidFill>
              <a:ln w="0">
                <a:solidFill>
                  <a:srgbClr val="000000"/>
                </a:solidFill>
                <a:round/>
                <a:headEnd/>
                <a:tailEnd/>
              </a:ln>
            </p:spPr>
            <p:txBody>
              <a:bodyPr/>
              <a:lstStyle/>
              <a:p>
                <a:endParaRPr lang="en-CA"/>
              </a:p>
            </p:txBody>
          </p:sp>
          <p:sp>
            <p:nvSpPr>
              <p:cNvPr id="22724" name="Rectangle 325"/>
              <p:cNvSpPr>
                <a:spLocks noChangeArrowheads="1"/>
              </p:cNvSpPr>
              <p:nvPr/>
            </p:nvSpPr>
            <p:spPr bwMode="auto">
              <a:xfrm>
                <a:off x="4025" y="1983"/>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725" name="Freeform 326"/>
              <p:cNvSpPr>
                <a:spLocks/>
              </p:cNvSpPr>
              <p:nvPr/>
            </p:nvSpPr>
            <p:spPr bwMode="auto">
              <a:xfrm>
                <a:off x="4287" y="2096"/>
                <a:ext cx="17" cy="18"/>
              </a:xfrm>
              <a:custGeom>
                <a:avLst/>
                <a:gdLst>
                  <a:gd name="T0" fmla="*/ 10 w 17"/>
                  <a:gd name="T1" fmla="*/ 0 h 18"/>
                  <a:gd name="T2" fmla="*/ 14 w 17"/>
                  <a:gd name="T3" fmla="*/ 0 h 18"/>
                  <a:gd name="T4" fmla="*/ 17 w 17"/>
                  <a:gd name="T5" fmla="*/ 4 h 18"/>
                  <a:gd name="T6" fmla="*/ 17 w 17"/>
                  <a:gd name="T7" fmla="*/ 8 h 18"/>
                  <a:gd name="T8" fmla="*/ 17 w 17"/>
                  <a:gd name="T9" fmla="*/ 11 h 18"/>
                  <a:gd name="T10" fmla="*/ 17 w 17"/>
                  <a:gd name="T11" fmla="*/ 15 h 18"/>
                  <a:gd name="T12" fmla="*/ 17 w 17"/>
                  <a:gd name="T13" fmla="*/ 18 h 18"/>
                  <a:gd name="T14" fmla="*/ 14 w 17"/>
                  <a:gd name="T15" fmla="*/ 18 h 18"/>
                  <a:gd name="T16" fmla="*/ 10 w 17"/>
                  <a:gd name="T17" fmla="*/ 18 h 18"/>
                  <a:gd name="T18" fmla="*/ 7 w 17"/>
                  <a:gd name="T19" fmla="*/ 18 h 18"/>
                  <a:gd name="T20" fmla="*/ 3 w 17"/>
                  <a:gd name="T21" fmla="*/ 18 h 18"/>
                  <a:gd name="T22" fmla="*/ 0 w 17"/>
                  <a:gd name="T23" fmla="*/ 15 h 18"/>
                  <a:gd name="T24" fmla="*/ 0 w 17"/>
                  <a:gd name="T25" fmla="*/ 11 h 18"/>
                  <a:gd name="T26" fmla="*/ 0 w 17"/>
                  <a:gd name="T27" fmla="*/ 8 h 18"/>
                  <a:gd name="T28" fmla="*/ 3 w 17"/>
                  <a:gd name="T29" fmla="*/ 4 h 18"/>
                  <a:gd name="T30" fmla="*/ 7 w 17"/>
                  <a:gd name="T31" fmla="*/ 0 h 18"/>
                  <a:gd name="T32" fmla="*/ 10 w 17"/>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7"/>
                  <a:gd name="T52" fmla="*/ 0 h 18"/>
                  <a:gd name="T53" fmla="*/ 17 w 17"/>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7" h="18">
                    <a:moveTo>
                      <a:pt x="10" y="0"/>
                    </a:moveTo>
                    <a:lnTo>
                      <a:pt x="14" y="0"/>
                    </a:lnTo>
                    <a:lnTo>
                      <a:pt x="17" y="4"/>
                    </a:lnTo>
                    <a:lnTo>
                      <a:pt x="17" y="8"/>
                    </a:lnTo>
                    <a:lnTo>
                      <a:pt x="17" y="11"/>
                    </a:lnTo>
                    <a:lnTo>
                      <a:pt x="17" y="15"/>
                    </a:lnTo>
                    <a:lnTo>
                      <a:pt x="17" y="18"/>
                    </a:lnTo>
                    <a:lnTo>
                      <a:pt x="14" y="18"/>
                    </a:lnTo>
                    <a:lnTo>
                      <a:pt x="10" y="18"/>
                    </a:lnTo>
                    <a:lnTo>
                      <a:pt x="7" y="18"/>
                    </a:lnTo>
                    <a:lnTo>
                      <a:pt x="3" y="18"/>
                    </a:lnTo>
                    <a:lnTo>
                      <a:pt x="0" y="15"/>
                    </a:lnTo>
                    <a:lnTo>
                      <a:pt x="0" y="11"/>
                    </a:lnTo>
                    <a:lnTo>
                      <a:pt x="0" y="8"/>
                    </a:lnTo>
                    <a:lnTo>
                      <a:pt x="3" y="4"/>
                    </a:lnTo>
                    <a:lnTo>
                      <a:pt x="7" y="0"/>
                    </a:lnTo>
                    <a:lnTo>
                      <a:pt x="10" y="0"/>
                    </a:lnTo>
                    <a:close/>
                  </a:path>
                </a:pathLst>
              </a:custGeom>
              <a:solidFill>
                <a:srgbClr val="000000"/>
              </a:solidFill>
              <a:ln w="0">
                <a:solidFill>
                  <a:srgbClr val="000000"/>
                </a:solidFill>
                <a:round/>
                <a:headEnd/>
                <a:tailEnd/>
              </a:ln>
            </p:spPr>
            <p:txBody>
              <a:bodyPr/>
              <a:lstStyle/>
              <a:p>
                <a:endParaRPr lang="en-CA"/>
              </a:p>
            </p:txBody>
          </p:sp>
          <p:sp>
            <p:nvSpPr>
              <p:cNvPr id="22726" name="Freeform 327"/>
              <p:cNvSpPr>
                <a:spLocks noEditPoints="1"/>
              </p:cNvSpPr>
              <p:nvPr/>
            </p:nvSpPr>
            <p:spPr bwMode="auto">
              <a:xfrm>
                <a:off x="4322" y="2008"/>
                <a:ext cx="63" cy="106"/>
              </a:xfrm>
              <a:custGeom>
                <a:avLst/>
                <a:gdLst>
                  <a:gd name="T0" fmla="*/ 63 w 63"/>
                  <a:gd name="T1" fmla="*/ 0 h 106"/>
                  <a:gd name="T2" fmla="*/ 63 w 63"/>
                  <a:gd name="T3" fmla="*/ 4 h 106"/>
                  <a:gd name="T4" fmla="*/ 53 w 63"/>
                  <a:gd name="T5" fmla="*/ 7 h 106"/>
                  <a:gd name="T6" fmla="*/ 46 w 63"/>
                  <a:gd name="T7" fmla="*/ 7 h 106"/>
                  <a:gd name="T8" fmla="*/ 39 w 63"/>
                  <a:gd name="T9" fmla="*/ 11 h 106"/>
                  <a:gd name="T10" fmla="*/ 35 w 63"/>
                  <a:gd name="T11" fmla="*/ 18 h 106"/>
                  <a:gd name="T12" fmla="*/ 28 w 63"/>
                  <a:gd name="T13" fmla="*/ 25 h 106"/>
                  <a:gd name="T14" fmla="*/ 25 w 63"/>
                  <a:gd name="T15" fmla="*/ 32 h 106"/>
                  <a:gd name="T16" fmla="*/ 21 w 63"/>
                  <a:gd name="T17" fmla="*/ 39 h 106"/>
                  <a:gd name="T18" fmla="*/ 18 w 63"/>
                  <a:gd name="T19" fmla="*/ 50 h 106"/>
                  <a:gd name="T20" fmla="*/ 28 w 63"/>
                  <a:gd name="T21" fmla="*/ 42 h 106"/>
                  <a:gd name="T22" fmla="*/ 39 w 63"/>
                  <a:gd name="T23" fmla="*/ 42 h 106"/>
                  <a:gd name="T24" fmla="*/ 49 w 63"/>
                  <a:gd name="T25" fmla="*/ 42 h 106"/>
                  <a:gd name="T26" fmla="*/ 56 w 63"/>
                  <a:gd name="T27" fmla="*/ 50 h 106"/>
                  <a:gd name="T28" fmla="*/ 63 w 63"/>
                  <a:gd name="T29" fmla="*/ 60 h 106"/>
                  <a:gd name="T30" fmla="*/ 63 w 63"/>
                  <a:gd name="T31" fmla="*/ 71 h 106"/>
                  <a:gd name="T32" fmla="*/ 63 w 63"/>
                  <a:gd name="T33" fmla="*/ 85 h 106"/>
                  <a:gd name="T34" fmla="*/ 56 w 63"/>
                  <a:gd name="T35" fmla="*/ 96 h 106"/>
                  <a:gd name="T36" fmla="*/ 49 w 63"/>
                  <a:gd name="T37" fmla="*/ 103 h 106"/>
                  <a:gd name="T38" fmla="*/ 42 w 63"/>
                  <a:gd name="T39" fmla="*/ 106 h 106"/>
                  <a:gd name="T40" fmla="*/ 32 w 63"/>
                  <a:gd name="T41" fmla="*/ 106 h 106"/>
                  <a:gd name="T42" fmla="*/ 21 w 63"/>
                  <a:gd name="T43" fmla="*/ 106 h 106"/>
                  <a:gd name="T44" fmla="*/ 14 w 63"/>
                  <a:gd name="T45" fmla="*/ 99 h 106"/>
                  <a:gd name="T46" fmla="*/ 7 w 63"/>
                  <a:gd name="T47" fmla="*/ 92 h 106"/>
                  <a:gd name="T48" fmla="*/ 0 w 63"/>
                  <a:gd name="T49" fmla="*/ 78 h 106"/>
                  <a:gd name="T50" fmla="*/ 0 w 63"/>
                  <a:gd name="T51" fmla="*/ 64 h 106"/>
                  <a:gd name="T52" fmla="*/ 0 w 63"/>
                  <a:gd name="T53" fmla="*/ 53 h 106"/>
                  <a:gd name="T54" fmla="*/ 3 w 63"/>
                  <a:gd name="T55" fmla="*/ 39 h 106"/>
                  <a:gd name="T56" fmla="*/ 10 w 63"/>
                  <a:gd name="T57" fmla="*/ 28 h 106"/>
                  <a:gd name="T58" fmla="*/ 21 w 63"/>
                  <a:gd name="T59" fmla="*/ 18 h 106"/>
                  <a:gd name="T60" fmla="*/ 32 w 63"/>
                  <a:gd name="T61" fmla="*/ 11 h 106"/>
                  <a:gd name="T62" fmla="*/ 39 w 63"/>
                  <a:gd name="T63" fmla="*/ 4 h 106"/>
                  <a:gd name="T64" fmla="*/ 49 w 63"/>
                  <a:gd name="T65" fmla="*/ 0 h 106"/>
                  <a:gd name="T66" fmla="*/ 56 w 63"/>
                  <a:gd name="T67" fmla="*/ 0 h 106"/>
                  <a:gd name="T68" fmla="*/ 63 w 63"/>
                  <a:gd name="T69" fmla="*/ 0 h 106"/>
                  <a:gd name="T70" fmla="*/ 14 w 63"/>
                  <a:gd name="T71" fmla="*/ 53 h 106"/>
                  <a:gd name="T72" fmla="*/ 14 w 63"/>
                  <a:gd name="T73" fmla="*/ 64 h 106"/>
                  <a:gd name="T74" fmla="*/ 14 w 63"/>
                  <a:gd name="T75" fmla="*/ 71 h 106"/>
                  <a:gd name="T76" fmla="*/ 14 w 63"/>
                  <a:gd name="T77" fmla="*/ 78 h 106"/>
                  <a:gd name="T78" fmla="*/ 18 w 63"/>
                  <a:gd name="T79" fmla="*/ 85 h 106"/>
                  <a:gd name="T80" fmla="*/ 21 w 63"/>
                  <a:gd name="T81" fmla="*/ 92 h 106"/>
                  <a:gd name="T82" fmla="*/ 25 w 63"/>
                  <a:gd name="T83" fmla="*/ 99 h 106"/>
                  <a:gd name="T84" fmla="*/ 28 w 63"/>
                  <a:gd name="T85" fmla="*/ 103 h 106"/>
                  <a:gd name="T86" fmla="*/ 32 w 63"/>
                  <a:gd name="T87" fmla="*/ 103 h 106"/>
                  <a:gd name="T88" fmla="*/ 39 w 63"/>
                  <a:gd name="T89" fmla="*/ 103 h 106"/>
                  <a:gd name="T90" fmla="*/ 46 w 63"/>
                  <a:gd name="T91" fmla="*/ 96 h 106"/>
                  <a:gd name="T92" fmla="*/ 49 w 63"/>
                  <a:gd name="T93" fmla="*/ 88 h 106"/>
                  <a:gd name="T94" fmla="*/ 49 w 63"/>
                  <a:gd name="T95" fmla="*/ 78 h 106"/>
                  <a:gd name="T96" fmla="*/ 49 w 63"/>
                  <a:gd name="T97" fmla="*/ 67 h 106"/>
                  <a:gd name="T98" fmla="*/ 46 w 63"/>
                  <a:gd name="T99" fmla="*/ 57 h 106"/>
                  <a:gd name="T100" fmla="*/ 39 w 63"/>
                  <a:gd name="T101" fmla="*/ 50 h 106"/>
                  <a:gd name="T102" fmla="*/ 32 w 63"/>
                  <a:gd name="T103" fmla="*/ 46 h 106"/>
                  <a:gd name="T104" fmla="*/ 28 w 63"/>
                  <a:gd name="T105" fmla="*/ 50 h 106"/>
                  <a:gd name="T106" fmla="*/ 25 w 63"/>
                  <a:gd name="T107" fmla="*/ 50 h 106"/>
                  <a:gd name="T108" fmla="*/ 21 w 63"/>
                  <a:gd name="T109" fmla="*/ 50 h 106"/>
                  <a:gd name="T110" fmla="*/ 14 w 63"/>
                  <a:gd name="T111" fmla="*/ 53 h 10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63"/>
                  <a:gd name="T169" fmla="*/ 0 h 106"/>
                  <a:gd name="T170" fmla="*/ 63 w 63"/>
                  <a:gd name="T171" fmla="*/ 106 h 10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63" h="106">
                    <a:moveTo>
                      <a:pt x="63" y="0"/>
                    </a:moveTo>
                    <a:lnTo>
                      <a:pt x="63" y="4"/>
                    </a:lnTo>
                    <a:lnTo>
                      <a:pt x="53" y="7"/>
                    </a:lnTo>
                    <a:lnTo>
                      <a:pt x="46" y="7"/>
                    </a:lnTo>
                    <a:lnTo>
                      <a:pt x="39" y="11"/>
                    </a:lnTo>
                    <a:lnTo>
                      <a:pt x="35" y="18"/>
                    </a:lnTo>
                    <a:lnTo>
                      <a:pt x="28" y="25"/>
                    </a:lnTo>
                    <a:lnTo>
                      <a:pt x="25" y="32"/>
                    </a:lnTo>
                    <a:lnTo>
                      <a:pt x="21" y="39"/>
                    </a:lnTo>
                    <a:lnTo>
                      <a:pt x="18" y="50"/>
                    </a:lnTo>
                    <a:lnTo>
                      <a:pt x="28" y="42"/>
                    </a:lnTo>
                    <a:lnTo>
                      <a:pt x="39" y="42"/>
                    </a:lnTo>
                    <a:lnTo>
                      <a:pt x="49" y="42"/>
                    </a:lnTo>
                    <a:lnTo>
                      <a:pt x="56" y="50"/>
                    </a:lnTo>
                    <a:lnTo>
                      <a:pt x="63" y="60"/>
                    </a:lnTo>
                    <a:lnTo>
                      <a:pt x="63" y="71"/>
                    </a:lnTo>
                    <a:lnTo>
                      <a:pt x="63" y="85"/>
                    </a:lnTo>
                    <a:lnTo>
                      <a:pt x="56" y="96"/>
                    </a:lnTo>
                    <a:lnTo>
                      <a:pt x="49" y="103"/>
                    </a:lnTo>
                    <a:lnTo>
                      <a:pt x="42" y="106"/>
                    </a:lnTo>
                    <a:lnTo>
                      <a:pt x="32" y="106"/>
                    </a:lnTo>
                    <a:lnTo>
                      <a:pt x="21" y="106"/>
                    </a:lnTo>
                    <a:lnTo>
                      <a:pt x="14" y="99"/>
                    </a:lnTo>
                    <a:lnTo>
                      <a:pt x="7" y="92"/>
                    </a:lnTo>
                    <a:lnTo>
                      <a:pt x="0" y="78"/>
                    </a:lnTo>
                    <a:lnTo>
                      <a:pt x="0" y="64"/>
                    </a:lnTo>
                    <a:lnTo>
                      <a:pt x="0" y="53"/>
                    </a:lnTo>
                    <a:lnTo>
                      <a:pt x="3" y="39"/>
                    </a:lnTo>
                    <a:lnTo>
                      <a:pt x="10" y="28"/>
                    </a:lnTo>
                    <a:lnTo>
                      <a:pt x="21" y="18"/>
                    </a:lnTo>
                    <a:lnTo>
                      <a:pt x="32" y="11"/>
                    </a:lnTo>
                    <a:lnTo>
                      <a:pt x="39" y="4"/>
                    </a:lnTo>
                    <a:lnTo>
                      <a:pt x="49" y="0"/>
                    </a:lnTo>
                    <a:lnTo>
                      <a:pt x="56" y="0"/>
                    </a:lnTo>
                    <a:lnTo>
                      <a:pt x="63" y="0"/>
                    </a:lnTo>
                    <a:close/>
                    <a:moveTo>
                      <a:pt x="14" y="53"/>
                    </a:moveTo>
                    <a:lnTo>
                      <a:pt x="14" y="64"/>
                    </a:lnTo>
                    <a:lnTo>
                      <a:pt x="14" y="71"/>
                    </a:lnTo>
                    <a:lnTo>
                      <a:pt x="14" y="78"/>
                    </a:lnTo>
                    <a:lnTo>
                      <a:pt x="18" y="85"/>
                    </a:lnTo>
                    <a:lnTo>
                      <a:pt x="21" y="92"/>
                    </a:lnTo>
                    <a:lnTo>
                      <a:pt x="25" y="99"/>
                    </a:lnTo>
                    <a:lnTo>
                      <a:pt x="28" y="103"/>
                    </a:lnTo>
                    <a:lnTo>
                      <a:pt x="32" y="103"/>
                    </a:lnTo>
                    <a:lnTo>
                      <a:pt x="39" y="103"/>
                    </a:lnTo>
                    <a:lnTo>
                      <a:pt x="46" y="96"/>
                    </a:lnTo>
                    <a:lnTo>
                      <a:pt x="49" y="88"/>
                    </a:lnTo>
                    <a:lnTo>
                      <a:pt x="49" y="78"/>
                    </a:lnTo>
                    <a:lnTo>
                      <a:pt x="49" y="67"/>
                    </a:lnTo>
                    <a:lnTo>
                      <a:pt x="46" y="57"/>
                    </a:lnTo>
                    <a:lnTo>
                      <a:pt x="39" y="50"/>
                    </a:lnTo>
                    <a:lnTo>
                      <a:pt x="32" y="46"/>
                    </a:lnTo>
                    <a:lnTo>
                      <a:pt x="28" y="50"/>
                    </a:lnTo>
                    <a:lnTo>
                      <a:pt x="25" y="50"/>
                    </a:lnTo>
                    <a:lnTo>
                      <a:pt x="21" y="50"/>
                    </a:lnTo>
                    <a:lnTo>
                      <a:pt x="14" y="53"/>
                    </a:lnTo>
                    <a:close/>
                  </a:path>
                </a:pathLst>
              </a:custGeom>
              <a:solidFill>
                <a:srgbClr val="000000"/>
              </a:solidFill>
              <a:ln w="0">
                <a:solidFill>
                  <a:srgbClr val="000000"/>
                </a:solidFill>
                <a:round/>
                <a:headEnd/>
                <a:tailEnd/>
              </a:ln>
            </p:spPr>
            <p:txBody>
              <a:bodyPr/>
              <a:lstStyle/>
              <a:p>
                <a:endParaRPr lang="en-CA"/>
              </a:p>
            </p:txBody>
          </p:sp>
          <p:sp>
            <p:nvSpPr>
              <p:cNvPr id="22727" name="Freeform 328"/>
              <p:cNvSpPr>
                <a:spLocks noEditPoints="1"/>
              </p:cNvSpPr>
              <p:nvPr/>
            </p:nvSpPr>
            <p:spPr bwMode="auto">
              <a:xfrm>
                <a:off x="4400" y="2008"/>
                <a:ext cx="63" cy="106"/>
              </a:xfrm>
              <a:custGeom>
                <a:avLst/>
                <a:gdLst>
                  <a:gd name="T0" fmla="*/ 0 w 63"/>
                  <a:gd name="T1" fmla="*/ 106 h 106"/>
                  <a:gd name="T2" fmla="*/ 0 w 63"/>
                  <a:gd name="T3" fmla="*/ 106 h 106"/>
                  <a:gd name="T4" fmla="*/ 10 w 63"/>
                  <a:gd name="T5" fmla="*/ 106 h 106"/>
                  <a:gd name="T6" fmla="*/ 17 w 63"/>
                  <a:gd name="T7" fmla="*/ 103 h 106"/>
                  <a:gd name="T8" fmla="*/ 28 w 63"/>
                  <a:gd name="T9" fmla="*/ 96 h 106"/>
                  <a:gd name="T10" fmla="*/ 35 w 63"/>
                  <a:gd name="T11" fmla="*/ 85 h 106"/>
                  <a:gd name="T12" fmla="*/ 42 w 63"/>
                  <a:gd name="T13" fmla="*/ 71 h 106"/>
                  <a:gd name="T14" fmla="*/ 46 w 63"/>
                  <a:gd name="T15" fmla="*/ 60 h 106"/>
                  <a:gd name="T16" fmla="*/ 35 w 63"/>
                  <a:gd name="T17" fmla="*/ 64 h 106"/>
                  <a:gd name="T18" fmla="*/ 24 w 63"/>
                  <a:gd name="T19" fmla="*/ 67 h 106"/>
                  <a:gd name="T20" fmla="*/ 14 w 63"/>
                  <a:gd name="T21" fmla="*/ 64 h 106"/>
                  <a:gd name="T22" fmla="*/ 7 w 63"/>
                  <a:gd name="T23" fmla="*/ 60 h 106"/>
                  <a:gd name="T24" fmla="*/ 0 w 63"/>
                  <a:gd name="T25" fmla="*/ 50 h 106"/>
                  <a:gd name="T26" fmla="*/ 0 w 63"/>
                  <a:gd name="T27" fmla="*/ 35 h 106"/>
                  <a:gd name="T28" fmla="*/ 0 w 63"/>
                  <a:gd name="T29" fmla="*/ 25 h 106"/>
                  <a:gd name="T30" fmla="*/ 7 w 63"/>
                  <a:gd name="T31" fmla="*/ 14 h 106"/>
                  <a:gd name="T32" fmla="*/ 14 w 63"/>
                  <a:gd name="T33" fmla="*/ 7 h 106"/>
                  <a:gd name="T34" fmla="*/ 21 w 63"/>
                  <a:gd name="T35" fmla="*/ 4 h 106"/>
                  <a:gd name="T36" fmla="*/ 31 w 63"/>
                  <a:gd name="T37" fmla="*/ 0 h 106"/>
                  <a:gd name="T38" fmla="*/ 42 w 63"/>
                  <a:gd name="T39" fmla="*/ 4 h 106"/>
                  <a:gd name="T40" fmla="*/ 53 w 63"/>
                  <a:gd name="T41" fmla="*/ 11 h 106"/>
                  <a:gd name="T42" fmla="*/ 60 w 63"/>
                  <a:gd name="T43" fmla="*/ 21 h 106"/>
                  <a:gd name="T44" fmla="*/ 63 w 63"/>
                  <a:gd name="T45" fmla="*/ 32 h 106"/>
                  <a:gd name="T46" fmla="*/ 63 w 63"/>
                  <a:gd name="T47" fmla="*/ 42 h 106"/>
                  <a:gd name="T48" fmla="*/ 60 w 63"/>
                  <a:gd name="T49" fmla="*/ 60 h 106"/>
                  <a:gd name="T50" fmla="*/ 56 w 63"/>
                  <a:gd name="T51" fmla="*/ 74 h 106"/>
                  <a:gd name="T52" fmla="*/ 46 w 63"/>
                  <a:gd name="T53" fmla="*/ 88 h 106"/>
                  <a:gd name="T54" fmla="*/ 31 w 63"/>
                  <a:gd name="T55" fmla="*/ 99 h 106"/>
                  <a:gd name="T56" fmla="*/ 17 w 63"/>
                  <a:gd name="T57" fmla="*/ 106 h 106"/>
                  <a:gd name="T58" fmla="*/ 3 w 63"/>
                  <a:gd name="T59" fmla="*/ 106 h 106"/>
                  <a:gd name="T60" fmla="*/ 0 w 63"/>
                  <a:gd name="T61" fmla="*/ 106 h 106"/>
                  <a:gd name="T62" fmla="*/ 46 w 63"/>
                  <a:gd name="T63" fmla="*/ 53 h 106"/>
                  <a:gd name="T64" fmla="*/ 49 w 63"/>
                  <a:gd name="T65" fmla="*/ 46 h 106"/>
                  <a:gd name="T66" fmla="*/ 49 w 63"/>
                  <a:gd name="T67" fmla="*/ 39 h 106"/>
                  <a:gd name="T68" fmla="*/ 49 w 63"/>
                  <a:gd name="T69" fmla="*/ 32 h 106"/>
                  <a:gd name="T70" fmla="*/ 46 w 63"/>
                  <a:gd name="T71" fmla="*/ 25 h 106"/>
                  <a:gd name="T72" fmla="*/ 42 w 63"/>
                  <a:gd name="T73" fmla="*/ 14 h 106"/>
                  <a:gd name="T74" fmla="*/ 39 w 63"/>
                  <a:gd name="T75" fmla="*/ 11 h 106"/>
                  <a:gd name="T76" fmla="*/ 35 w 63"/>
                  <a:gd name="T77" fmla="*/ 7 h 106"/>
                  <a:gd name="T78" fmla="*/ 28 w 63"/>
                  <a:gd name="T79" fmla="*/ 7 h 106"/>
                  <a:gd name="T80" fmla="*/ 24 w 63"/>
                  <a:gd name="T81" fmla="*/ 7 h 106"/>
                  <a:gd name="T82" fmla="*/ 17 w 63"/>
                  <a:gd name="T83" fmla="*/ 11 h 106"/>
                  <a:gd name="T84" fmla="*/ 14 w 63"/>
                  <a:gd name="T85" fmla="*/ 18 h 106"/>
                  <a:gd name="T86" fmla="*/ 14 w 63"/>
                  <a:gd name="T87" fmla="*/ 28 h 106"/>
                  <a:gd name="T88" fmla="*/ 14 w 63"/>
                  <a:gd name="T89" fmla="*/ 42 h 106"/>
                  <a:gd name="T90" fmla="*/ 21 w 63"/>
                  <a:gd name="T91" fmla="*/ 53 h 106"/>
                  <a:gd name="T92" fmla="*/ 24 w 63"/>
                  <a:gd name="T93" fmla="*/ 60 h 106"/>
                  <a:gd name="T94" fmla="*/ 31 w 63"/>
                  <a:gd name="T95" fmla="*/ 60 h 106"/>
                  <a:gd name="T96" fmla="*/ 35 w 63"/>
                  <a:gd name="T97" fmla="*/ 60 h 106"/>
                  <a:gd name="T98" fmla="*/ 39 w 63"/>
                  <a:gd name="T99" fmla="*/ 60 h 106"/>
                  <a:gd name="T100" fmla="*/ 42 w 63"/>
                  <a:gd name="T101" fmla="*/ 57 h 106"/>
                  <a:gd name="T102" fmla="*/ 46 w 63"/>
                  <a:gd name="T103" fmla="*/ 53 h 10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63"/>
                  <a:gd name="T157" fmla="*/ 0 h 106"/>
                  <a:gd name="T158" fmla="*/ 63 w 63"/>
                  <a:gd name="T159" fmla="*/ 106 h 10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63" h="106">
                    <a:moveTo>
                      <a:pt x="0" y="106"/>
                    </a:moveTo>
                    <a:lnTo>
                      <a:pt x="0" y="106"/>
                    </a:lnTo>
                    <a:lnTo>
                      <a:pt x="10" y="106"/>
                    </a:lnTo>
                    <a:lnTo>
                      <a:pt x="17" y="103"/>
                    </a:lnTo>
                    <a:lnTo>
                      <a:pt x="28" y="96"/>
                    </a:lnTo>
                    <a:lnTo>
                      <a:pt x="35" y="85"/>
                    </a:lnTo>
                    <a:lnTo>
                      <a:pt x="42" y="71"/>
                    </a:lnTo>
                    <a:lnTo>
                      <a:pt x="46" y="60"/>
                    </a:lnTo>
                    <a:lnTo>
                      <a:pt x="35" y="64"/>
                    </a:lnTo>
                    <a:lnTo>
                      <a:pt x="24" y="67"/>
                    </a:lnTo>
                    <a:lnTo>
                      <a:pt x="14" y="64"/>
                    </a:lnTo>
                    <a:lnTo>
                      <a:pt x="7" y="60"/>
                    </a:lnTo>
                    <a:lnTo>
                      <a:pt x="0" y="50"/>
                    </a:lnTo>
                    <a:lnTo>
                      <a:pt x="0" y="35"/>
                    </a:lnTo>
                    <a:lnTo>
                      <a:pt x="0" y="25"/>
                    </a:lnTo>
                    <a:lnTo>
                      <a:pt x="7" y="14"/>
                    </a:lnTo>
                    <a:lnTo>
                      <a:pt x="14" y="7"/>
                    </a:lnTo>
                    <a:lnTo>
                      <a:pt x="21" y="4"/>
                    </a:lnTo>
                    <a:lnTo>
                      <a:pt x="31" y="0"/>
                    </a:lnTo>
                    <a:lnTo>
                      <a:pt x="42" y="4"/>
                    </a:lnTo>
                    <a:lnTo>
                      <a:pt x="53" y="11"/>
                    </a:lnTo>
                    <a:lnTo>
                      <a:pt x="60" y="21"/>
                    </a:lnTo>
                    <a:lnTo>
                      <a:pt x="63" y="32"/>
                    </a:lnTo>
                    <a:lnTo>
                      <a:pt x="63" y="42"/>
                    </a:lnTo>
                    <a:lnTo>
                      <a:pt x="60" y="60"/>
                    </a:lnTo>
                    <a:lnTo>
                      <a:pt x="56" y="74"/>
                    </a:lnTo>
                    <a:lnTo>
                      <a:pt x="46" y="88"/>
                    </a:lnTo>
                    <a:lnTo>
                      <a:pt x="31" y="99"/>
                    </a:lnTo>
                    <a:lnTo>
                      <a:pt x="17" y="106"/>
                    </a:lnTo>
                    <a:lnTo>
                      <a:pt x="3" y="106"/>
                    </a:lnTo>
                    <a:lnTo>
                      <a:pt x="0" y="106"/>
                    </a:lnTo>
                    <a:close/>
                    <a:moveTo>
                      <a:pt x="46" y="53"/>
                    </a:moveTo>
                    <a:lnTo>
                      <a:pt x="49" y="46"/>
                    </a:lnTo>
                    <a:lnTo>
                      <a:pt x="49" y="39"/>
                    </a:lnTo>
                    <a:lnTo>
                      <a:pt x="49" y="32"/>
                    </a:lnTo>
                    <a:lnTo>
                      <a:pt x="46" y="25"/>
                    </a:lnTo>
                    <a:lnTo>
                      <a:pt x="42" y="14"/>
                    </a:lnTo>
                    <a:lnTo>
                      <a:pt x="39" y="11"/>
                    </a:lnTo>
                    <a:lnTo>
                      <a:pt x="35" y="7"/>
                    </a:lnTo>
                    <a:lnTo>
                      <a:pt x="28" y="7"/>
                    </a:lnTo>
                    <a:lnTo>
                      <a:pt x="24" y="7"/>
                    </a:lnTo>
                    <a:lnTo>
                      <a:pt x="17" y="11"/>
                    </a:lnTo>
                    <a:lnTo>
                      <a:pt x="14" y="18"/>
                    </a:lnTo>
                    <a:lnTo>
                      <a:pt x="14" y="28"/>
                    </a:lnTo>
                    <a:lnTo>
                      <a:pt x="14" y="42"/>
                    </a:lnTo>
                    <a:lnTo>
                      <a:pt x="21" y="53"/>
                    </a:lnTo>
                    <a:lnTo>
                      <a:pt x="24" y="60"/>
                    </a:lnTo>
                    <a:lnTo>
                      <a:pt x="31" y="60"/>
                    </a:lnTo>
                    <a:lnTo>
                      <a:pt x="35" y="60"/>
                    </a:lnTo>
                    <a:lnTo>
                      <a:pt x="39" y="60"/>
                    </a:lnTo>
                    <a:lnTo>
                      <a:pt x="42" y="57"/>
                    </a:lnTo>
                    <a:lnTo>
                      <a:pt x="46" y="53"/>
                    </a:lnTo>
                    <a:close/>
                  </a:path>
                </a:pathLst>
              </a:custGeom>
              <a:solidFill>
                <a:srgbClr val="000000"/>
              </a:solidFill>
              <a:ln w="0">
                <a:solidFill>
                  <a:srgbClr val="000000"/>
                </a:solidFill>
                <a:round/>
                <a:headEnd/>
                <a:tailEnd/>
              </a:ln>
            </p:spPr>
            <p:txBody>
              <a:bodyPr/>
              <a:lstStyle/>
              <a:p>
                <a:endParaRPr lang="en-CA"/>
              </a:p>
            </p:txBody>
          </p:sp>
          <p:sp>
            <p:nvSpPr>
              <p:cNvPr id="22728" name="Rectangle 329"/>
              <p:cNvSpPr>
                <a:spLocks noChangeArrowheads="1"/>
              </p:cNvSpPr>
              <p:nvPr/>
            </p:nvSpPr>
            <p:spPr bwMode="auto">
              <a:xfrm>
                <a:off x="4591" y="1983"/>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729" name="Freeform 330"/>
              <p:cNvSpPr>
                <a:spLocks noEditPoints="1"/>
              </p:cNvSpPr>
              <p:nvPr/>
            </p:nvSpPr>
            <p:spPr bwMode="auto">
              <a:xfrm>
                <a:off x="4849" y="2008"/>
                <a:ext cx="67" cy="106"/>
              </a:xfrm>
              <a:custGeom>
                <a:avLst/>
                <a:gdLst>
                  <a:gd name="T0" fmla="*/ 3 w 67"/>
                  <a:gd name="T1" fmla="*/ 106 h 106"/>
                  <a:gd name="T2" fmla="*/ 3 w 67"/>
                  <a:gd name="T3" fmla="*/ 106 h 106"/>
                  <a:gd name="T4" fmla="*/ 10 w 67"/>
                  <a:gd name="T5" fmla="*/ 106 h 106"/>
                  <a:gd name="T6" fmla="*/ 21 w 67"/>
                  <a:gd name="T7" fmla="*/ 103 h 106"/>
                  <a:gd name="T8" fmla="*/ 28 w 67"/>
                  <a:gd name="T9" fmla="*/ 96 h 106"/>
                  <a:gd name="T10" fmla="*/ 38 w 67"/>
                  <a:gd name="T11" fmla="*/ 85 h 106"/>
                  <a:gd name="T12" fmla="*/ 42 w 67"/>
                  <a:gd name="T13" fmla="*/ 71 h 106"/>
                  <a:gd name="T14" fmla="*/ 49 w 67"/>
                  <a:gd name="T15" fmla="*/ 60 h 106"/>
                  <a:gd name="T16" fmla="*/ 35 w 67"/>
                  <a:gd name="T17" fmla="*/ 64 h 106"/>
                  <a:gd name="T18" fmla="*/ 28 w 67"/>
                  <a:gd name="T19" fmla="*/ 67 h 106"/>
                  <a:gd name="T20" fmla="*/ 17 w 67"/>
                  <a:gd name="T21" fmla="*/ 64 h 106"/>
                  <a:gd name="T22" fmla="*/ 7 w 67"/>
                  <a:gd name="T23" fmla="*/ 60 h 106"/>
                  <a:gd name="T24" fmla="*/ 3 w 67"/>
                  <a:gd name="T25" fmla="*/ 50 h 106"/>
                  <a:gd name="T26" fmla="*/ 0 w 67"/>
                  <a:gd name="T27" fmla="*/ 35 h 106"/>
                  <a:gd name="T28" fmla="*/ 3 w 67"/>
                  <a:gd name="T29" fmla="*/ 25 h 106"/>
                  <a:gd name="T30" fmla="*/ 7 w 67"/>
                  <a:gd name="T31" fmla="*/ 14 h 106"/>
                  <a:gd name="T32" fmla="*/ 14 w 67"/>
                  <a:gd name="T33" fmla="*/ 7 h 106"/>
                  <a:gd name="T34" fmla="*/ 24 w 67"/>
                  <a:gd name="T35" fmla="*/ 4 h 106"/>
                  <a:gd name="T36" fmla="*/ 31 w 67"/>
                  <a:gd name="T37" fmla="*/ 0 h 106"/>
                  <a:gd name="T38" fmla="*/ 46 w 67"/>
                  <a:gd name="T39" fmla="*/ 4 h 106"/>
                  <a:gd name="T40" fmla="*/ 53 w 67"/>
                  <a:gd name="T41" fmla="*/ 11 h 106"/>
                  <a:gd name="T42" fmla="*/ 60 w 67"/>
                  <a:gd name="T43" fmla="*/ 21 h 106"/>
                  <a:gd name="T44" fmla="*/ 63 w 67"/>
                  <a:gd name="T45" fmla="*/ 32 h 106"/>
                  <a:gd name="T46" fmla="*/ 67 w 67"/>
                  <a:gd name="T47" fmla="*/ 42 h 106"/>
                  <a:gd name="T48" fmla="*/ 63 w 67"/>
                  <a:gd name="T49" fmla="*/ 60 h 106"/>
                  <a:gd name="T50" fmla="*/ 56 w 67"/>
                  <a:gd name="T51" fmla="*/ 74 h 106"/>
                  <a:gd name="T52" fmla="*/ 46 w 67"/>
                  <a:gd name="T53" fmla="*/ 88 h 106"/>
                  <a:gd name="T54" fmla="*/ 31 w 67"/>
                  <a:gd name="T55" fmla="*/ 99 h 106"/>
                  <a:gd name="T56" fmla="*/ 21 w 67"/>
                  <a:gd name="T57" fmla="*/ 106 h 106"/>
                  <a:gd name="T58" fmla="*/ 7 w 67"/>
                  <a:gd name="T59" fmla="*/ 106 h 106"/>
                  <a:gd name="T60" fmla="*/ 3 w 67"/>
                  <a:gd name="T61" fmla="*/ 106 h 106"/>
                  <a:gd name="T62" fmla="*/ 49 w 67"/>
                  <a:gd name="T63" fmla="*/ 53 h 106"/>
                  <a:gd name="T64" fmla="*/ 49 w 67"/>
                  <a:gd name="T65" fmla="*/ 46 h 106"/>
                  <a:gd name="T66" fmla="*/ 49 w 67"/>
                  <a:gd name="T67" fmla="*/ 39 h 106"/>
                  <a:gd name="T68" fmla="*/ 49 w 67"/>
                  <a:gd name="T69" fmla="*/ 32 h 106"/>
                  <a:gd name="T70" fmla="*/ 49 w 67"/>
                  <a:gd name="T71" fmla="*/ 25 h 106"/>
                  <a:gd name="T72" fmla="*/ 46 w 67"/>
                  <a:gd name="T73" fmla="*/ 14 h 106"/>
                  <a:gd name="T74" fmla="*/ 42 w 67"/>
                  <a:gd name="T75" fmla="*/ 11 h 106"/>
                  <a:gd name="T76" fmla="*/ 35 w 67"/>
                  <a:gd name="T77" fmla="*/ 7 h 106"/>
                  <a:gd name="T78" fmla="*/ 31 w 67"/>
                  <a:gd name="T79" fmla="*/ 7 h 106"/>
                  <a:gd name="T80" fmla="*/ 24 w 67"/>
                  <a:gd name="T81" fmla="*/ 7 h 106"/>
                  <a:gd name="T82" fmla="*/ 21 w 67"/>
                  <a:gd name="T83" fmla="*/ 11 h 106"/>
                  <a:gd name="T84" fmla="*/ 17 w 67"/>
                  <a:gd name="T85" fmla="*/ 18 h 106"/>
                  <a:gd name="T86" fmla="*/ 14 w 67"/>
                  <a:gd name="T87" fmla="*/ 28 h 106"/>
                  <a:gd name="T88" fmla="*/ 17 w 67"/>
                  <a:gd name="T89" fmla="*/ 42 h 106"/>
                  <a:gd name="T90" fmla="*/ 21 w 67"/>
                  <a:gd name="T91" fmla="*/ 53 h 106"/>
                  <a:gd name="T92" fmla="*/ 28 w 67"/>
                  <a:gd name="T93" fmla="*/ 60 h 106"/>
                  <a:gd name="T94" fmla="*/ 31 w 67"/>
                  <a:gd name="T95" fmla="*/ 60 h 106"/>
                  <a:gd name="T96" fmla="*/ 35 w 67"/>
                  <a:gd name="T97" fmla="*/ 60 h 106"/>
                  <a:gd name="T98" fmla="*/ 42 w 67"/>
                  <a:gd name="T99" fmla="*/ 60 h 106"/>
                  <a:gd name="T100" fmla="*/ 46 w 67"/>
                  <a:gd name="T101" fmla="*/ 57 h 106"/>
                  <a:gd name="T102" fmla="*/ 49 w 67"/>
                  <a:gd name="T103" fmla="*/ 53 h 10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67"/>
                  <a:gd name="T157" fmla="*/ 0 h 106"/>
                  <a:gd name="T158" fmla="*/ 67 w 67"/>
                  <a:gd name="T159" fmla="*/ 106 h 10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67" h="106">
                    <a:moveTo>
                      <a:pt x="3" y="106"/>
                    </a:moveTo>
                    <a:lnTo>
                      <a:pt x="3" y="106"/>
                    </a:lnTo>
                    <a:lnTo>
                      <a:pt x="10" y="106"/>
                    </a:lnTo>
                    <a:lnTo>
                      <a:pt x="21" y="103"/>
                    </a:lnTo>
                    <a:lnTo>
                      <a:pt x="28" y="96"/>
                    </a:lnTo>
                    <a:lnTo>
                      <a:pt x="38" y="85"/>
                    </a:lnTo>
                    <a:lnTo>
                      <a:pt x="42" y="71"/>
                    </a:lnTo>
                    <a:lnTo>
                      <a:pt x="49" y="60"/>
                    </a:lnTo>
                    <a:lnTo>
                      <a:pt x="35" y="64"/>
                    </a:lnTo>
                    <a:lnTo>
                      <a:pt x="28" y="67"/>
                    </a:lnTo>
                    <a:lnTo>
                      <a:pt x="17" y="64"/>
                    </a:lnTo>
                    <a:lnTo>
                      <a:pt x="7" y="60"/>
                    </a:lnTo>
                    <a:lnTo>
                      <a:pt x="3" y="50"/>
                    </a:lnTo>
                    <a:lnTo>
                      <a:pt x="0" y="35"/>
                    </a:lnTo>
                    <a:lnTo>
                      <a:pt x="3" y="25"/>
                    </a:lnTo>
                    <a:lnTo>
                      <a:pt x="7" y="14"/>
                    </a:lnTo>
                    <a:lnTo>
                      <a:pt x="14" y="7"/>
                    </a:lnTo>
                    <a:lnTo>
                      <a:pt x="24" y="4"/>
                    </a:lnTo>
                    <a:lnTo>
                      <a:pt x="31" y="0"/>
                    </a:lnTo>
                    <a:lnTo>
                      <a:pt x="46" y="4"/>
                    </a:lnTo>
                    <a:lnTo>
                      <a:pt x="53" y="11"/>
                    </a:lnTo>
                    <a:lnTo>
                      <a:pt x="60" y="21"/>
                    </a:lnTo>
                    <a:lnTo>
                      <a:pt x="63" y="32"/>
                    </a:lnTo>
                    <a:lnTo>
                      <a:pt x="67" y="42"/>
                    </a:lnTo>
                    <a:lnTo>
                      <a:pt x="63" y="60"/>
                    </a:lnTo>
                    <a:lnTo>
                      <a:pt x="56" y="74"/>
                    </a:lnTo>
                    <a:lnTo>
                      <a:pt x="46" y="88"/>
                    </a:lnTo>
                    <a:lnTo>
                      <a:pt x="31" y="99"/>
                    </a:lnTo>
                    <a:lnTo>
                      <a:pt x="21" y="106"/>
                    </a:lnTo>
                    <a:lnTo>
                      <a:pt x="7" y="106"/>
                    </a:lnTo>
                    <a:lnTo>
                      <a:pt x="3" y="106"/>
                    </a:lnTo>
                    <a:close/>
                    <a:moveTo>
                      <a:pt x="49" y="53"/>
                    </a:moveTo>
                    <a:lnTo>
                      <a:pt x="49" y="46"/>
                    </a:lnTo>
                    <a:lnTo>
                      <a:pt x="49" y="39"/>
                    </a:lnTo>
                    <a:lnTo>
                      <a:pt x="49" y="32"/>
                    </a:lnTo>
                    <a:lnTo>
                      <a:pt x="49" y="25"/>
                    </a:lnTo>
                    <a:lnTo>
                      <a:pt x="46" y="14"/>
                    </a:lnTo>
                    <a:lnTo>
                      <a:pt x="42" y="11"/>
                    </a:lnTo>
                    <a:lnTo>
                      <a:pt x="35" y="7"/>
                    </a:lnTo>
                    <a:lnTo>
                      <a:pt x="31" y="7"/>
                    </a:lnTo>
                    <a:lnTo>
                      <a:pt x="24" y="7"/>
                    </a:lnTo>
                    <a:lnTo>
                      <a:pt x="21" y="11"/>
                    </a:lnTo>
                    <a:lnTo>
                      <a:pt x="17" y="18"/>
                    </a:lnTo>
                    <a:lnTo>
                      <a:pt x="14" y="28"/>
                    </a:lnTo>
                    <a:lnTo>
                      <a:pt x="17" y="42"/>
                    </a:lnTo>
                    <a:lnTo>
                      <a:pt x="21" y="53"/>
                    </a:lnTo>
                    <a:lnTo>
                      <a:pt x="28" y="60"/>
                    </a:lnTo>
                    <a:lnTo>
                      <a:pt x="31" y="60"/>
                    </a:lnTo>
                    <a:lnTo>
                      <a:pt x="35" y="60"/>
                    </a:lnTo>
                    <a:lnTo>
                      <a:pt x="42" y="60"/>
                    </a:lnTo>
                    <a:lnTo>
                      <a:pt x="46" y="57"/>
                    </a:lnTo>
                    <a:lnTo>
                      <a:pt x="49" y="53"/>
                    </a:lnTo>
                    <a:close/>
                  </a:path>
                </a:pathLst>
              </a:custGeom>
              <a:solidFill>
                <a:srgbClr val="000000"/>
              </a:solidFill>
              <a:ln w="0">
                <a:solidFill>
                  <a:srgbClr val="000000"/>
                </a:solidFill>
                <a:round/>
                <a:headEnd/>
                <a:tailEnd/>
              </a:ln>
            </p:spPr>
            <p:txBody>
              <a:bodyPr/>
              <a:lstStyle/>
              <a:p>
                <a:endParaRPr lang="en-CA"/>
              </a:p>
            </p:txBody>
          </p:sp>
          <p:sp>
            <p:nvSpPr>
              <p:cNvPr id="22730" name="Rectangle 331"/>
              <p:cNvSpPr>
                <a:spLocks noChangeArrowheads="1"/>
              </p:cNvSpPr>
              <p:nvPr/>
            </p:nvSpPr>
            <p:spPr bwMode="auto">
              <a:xfrm>
                <a:off x="5213" y="1983"/>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731" name="Rectangle 332"/>
              <p:cNvSpPr>
                <a:spLocks noChangeArrowheads="1"/>
              </p:cNvSpPr>
              <p:nvPr/>
            </p:nvSpPr>
            <p:spPr bwMode="auto">
              <a:xfrm>
                <a:off x="532" y="2167"/>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732" name="Freeform 333"/>
              <p:cNvSpPr>
                <a:spLocks noEditPoints="1"/>
              </p:cNvSpPr>
              <p:nvPr/>
            </p:nvSpPr>
            <p:spPr bwMode="auto">
              <a:xfrm>
                <a:off x="592" y="2234"/>
                <a:ext cx="57" cy="75"/>
              </a:xfrm>
              <a:custGeom>
                <a:avLst/>
                <a:gdLst>
                  <a:gd name="T0" fmla="*/ 11 w 57"/>
                  <a:gd name="T1" fmla="*/ 29 h 75"/>
                  <a:gd name="T2" fmla="*/ 14 w 57"/>
                  <a:gd name="T3" fmla="*/ 43 h 75"/>
                  <a:gd name="T4" fmla="*/ 18 w 57"/>
                  <a:gd name="T5" fmla="*/ 50 h 75"/>
                  <a:gd name="T6" fmla="*/ 25 w 57"/>
                  <a:gd name="T7" fmla="*/ 57 h 75"/>
                  <a:gd name="T8" fmla="*/ 36 w 57"/>
                  <a:gd name="T9" fmla="*/ 60 h 75"/>
                  <a:gd name="T10" fmla="*/ 43 w 57"/>
                  <a:gd name="T11" fmla="*/ 60 h 75"/>
                  <a:gd name="T12" fmla="*/ 46 w 57"/>
                  <a:gd name="T13" fmla="*/ 57 h 75"/>
                  <a:gd name="T14" fmla="*/ 53 w 57"/>
                  <a:gd name="T15" fmla="*/ 53 h 75"/>
                  <a:gd name="T16" fmla="*/ 57 w 57"/>
                  <a:gd name="T17" fmla="*/ 43 h 75"/>
                  <a:gd name="T18" fmla="*/ 57 w 57"/>
                  <a:gd name="T19" fmla="*/ 46 h 75"/>
                  <a:gd name="T20" fmla="*/ 53 w 57"/>
                  <a:gd name="T21" fmla="*/ 57 h 75"/>
                  <a:gd name="T22" fmla="*/ 50 w 57"/>
                  <a:gd name="T23" fmla="*/ 64 h 75"/>
                  <a:gd name="T24" fmla="*/ 39 w 57"/>
                  <a:gd name="T25" fmla="*/ 71 h 75"/>
                  <a:gd name="T26" fmla="*/ 29 w 57"/>
                  <a:gd name="T27" fmla="*/ 75 h 75"/>
                  <a:gd name="T28" fmla="*/ 18 w 57"/>
                  <a:gd name="T29" fmla="*/ 71 h 75"/>
                  <a:gd name="T30" fmla="*/ 7 w 57"/>
                  <a:gd name="T31" fmla="*/ 64 h 75"/>
                  <a:gd name="T32" fmla="*/ 4 w 57"/>
                  <a:gd name="T33" fmla="*/ 57 h 75"/>
                  <a:gd name="T34" fmla="*/ 0 w 57"/>
                  <a:gd name="T35" fmla="*/ 46 h 75"/>
                  <a:gd name="T36" fmla="*/ 0 w 57"/>
                  <a:gd name="T37" fmla="*/ 39 h 75"/>
                  <a:gd name="T38" fmla="*/ 0 w 57"/>
                  <a:gd name="T39" fmla="*/ 25 h 75"/>
                  <a:gd name="T40" fmla="*/ 4 w 57"/>
                  <a:gd name="T41" fmla="*/ 18 h 75"/>
                  <a:gd name="T42" fmla="*/ 7 w 57"/>
                  <a:gd name="T43" fmla="*/ 11 h 75"/>
                  <a:gd name="T44" fmla="*/ 14 w 57"/>
                  <a:gd name="T45" fmla="*/ 4 h 75"/>
                  <a:gd name="T46" fmla="*/ 21 w 57"/>
                  <a:gd name="T47" fmla="*/ 0 h 75"/>
                  <a:gd name="T48" fmla="*/ 32 w 57"/>
                  <a:gd name="T49" fmla="*/ 0 h 75"/>
                  <a:gd name="T50" fmla="*/ 43 w 57"/>
                  <a:gd name="T51" fmla="*/ 4 h 75"/>
                  <a:gd name="T52" fmla="*/ 50 w 57"/>
                  <a:gd name="T53" fmla="*/ 7 h 75"/>
                  <a:gd name="T54" fmla="*/ 57 w 57"/>
                  <a:gd name="T55" fmla="*/ 18 h 75"/>
                  <a:gd name="T56" fmla="*/ 57 w 57"/>
                  <a:gd name="T57" fmla="*/ 29 h 75"/>
                  <a:gd name="T58" fmla="*/ 11 w 57"/>
                  <a:gd name="T59" fmla="*/ 29 h 75"/>
                  <a:gd name="T60" fmla="*/ 11 w 57"/>
                  <a:gd name="T61" fmla="*/ 22 h 75"/>
                  <a:gd name="T62" fmla="*/ 43 w 57"/>
                  <a:gd name="T63" fmla="*/ 22 h 75"/>
                  <a:gd name="T64" fmla="*/ 43 w 57"/>
                  <a:gd name="T65" fmla="*/ 18 h 75"/>
                  <a:gd name="T66" fmla="*/ 39 w 57"/>
                  <a:gd name="T67" fmla="*/ 14 h 75"/>
                  <a:gd name="T68" fmla="*/ 39 w 57"/>
                  <a:gd name="T69" fmla="*/ 11 h 75"/>
                  <a:gd name="T70" fmla="*/ 36 w 57"/>
                  <a:gd name="T71" fmla="*/ 7 h 75"/>
                  <a:gd name="T72" fmla="*/ 32 w 57"/>
                  <a:gd name="T73" fmla="*/ 7 h 75"/>
                  <a:gd name="T74" fmla="*/ 29 w 57"/>
                  <a:gd name="T75" fmla="*/ 4 h 75"/>
                  <a:gd name="T76" fmla="*/ 21 w 57"/>
                  <a:gd name="T77" fmla="*/ 7 h 75"/>
                  <a:gd name="T78" fmla="*/ 18 w 57"/>
                  <a:gd name="T79" fmla="*/ 11 h 75"/>
                  <a:gd name="T80" fmla="*/ 14 w 57"/>
                  <a:gd name="T81" fmla="*/ 14 h 75"/>
                  <a:gd name="T82" fmla="*/ 11 w 57"/>
                  <a:gd name="T83" fmla="*/ 22 h 7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57"/>
                  <a:gd name="T127" fmla="*/ 0 h 75"/>
                  <a:gd name="T128" fmla="*/ 57 w 57"/>
                  <a:gd name="T129" fmla="*/ 75 h 7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57" h="75">
                    <a:moveTo>
                      <a:pt x="11" y="29"/>
                    </a:moveTo>
                    <a:lnTo>
                      <a:pt x="14" y="43"/>
                    </a:lnTo>
                    <a:lnTo>
                      <a:pt x="18" y="50"/>
                    </a:lnTo>
                    <a:lnTo>
                      <a:pt x="25" y="57"/>
                    </a:lnTo>
                    <a:lnTo>
                      <a:pt x="36" y="60"/>
                    </a:lnTo>
                    <a:lnTo>
                      <a:pt x="43" y="60"/>
                    </a:lnTo>
                    <a:lnTo>
                      <a:pt x="46" y="57"/>
                    </a:lnTo>
                    <a:lnTo>
                      <a:pt x="53" y="53"/>
                    </a:lnTo>
                    <a:lnTo>
                      <a:pt x="57" y="43"/>
                    </a:lnTo>
                    <a:lnTo>
                      <a:pt x="57" y="46"/>
                    </a:lnTo>
                    <a:lnTo>
                      <a:pt x="53" y="57"/>
                    </a:lnTo>
                    <a:lnTo>
                      <a:pt x="50" y="64"/>
                    </a:lnTo>
                    <a:lnTo>
                      <a:pt x="39" y="71"/>
                    </a:lnTo>
                    <a:lnTo>
                      <a:pt x="29" y="75"/>
                    </a:lnTo>
                    <a:lnTo>
                      <a:pt x="18" y="71"/>
                    </a:lnTo>
                    <a:lnTo>
                      <a:pt x="7" y="64"/>
                    </a:lnTo>
                    <a:lnTo>
                      <a:pt x="4" y="57"/>
                    </a:lnTo>
                    <a:lnTo>
                      <a:pt x="0" y="46"/>
                    </a:lnTo>
                    <a:lnTo>
                      <a:pt x="0" y="39"/>
                    </a:lnTo>
                    <a:lnTo>
                      <a:pt x="0" y="25"/>
                    </a:lnTo>
                    <a:lnTo>
                      <a:pt x="4" y="18"/>
                    </a:lnTo>
                    <a:lnTo>
                      <a:pt x="7" y="11"/>
                    </a:lnTo>
                    <a:lnTo>
                      <a:pt x="14" y="4"/>
                    </a:lnTo>
                    <a:lnTo>
                      <a:pt x="21" y="0"/>
                    </a:lnTo>
                    <a:lnTo>
                      <a:pt x="32" y="0"/>
                    </a:lnTo>
                    <a:lnTo>
                      <a:pt x="43" y="4"/>
                    </a:lnTo>
                    <a:lnTo>
                      <a:pt x="50" y="7"/>
                    </a:lnTo>
                    <a:lnTo>
                      <a:pt x="57" y="18"/>
                    </a:lnTo>
                    <a:lnTo>
                      <a:pt x="57" y="29"/>
                    </a:lnTo>
                    <a:lnTo>
                      <a:pt x="11" y="29"/>
                    </a:lnTo>
                    <a:close/>
                    <a:moveTo>
                      <a:pt x="11" y="22"/>
                    </a:moveTo>
                    <a:lnTo>
                      <a:pt x="43" y="22"/>
                    </a:lnTo>
                    <a:lnTo>
                      <a:pt x="43" y="18"/>
                    </a:lnTo>
                    <a:lnTo>
                      <a:pt x="39" y="14"/>
                    </a:lnTo>
                    <a:lnTo>
                      <a:pt x="39" y="11"/>
                    </a:lnTo>
                    <a:lnTo>
                      <a:pt x="36" y="7"/>
                    </a:lnTo>
                    <a:lnTo>
                      <a:pt x="32" y="7"/>
                    </a:lnTo>
                    <a:lnTo>
                      <a:pt x="29" y="4"/>
                    </a:lnTo>
                    <a:lnTo>
                      <a:pt x="21" y="7"/>
                    </a:lnTo>
                    <a:lnTo>
                      <a:pt x="18" y="11"/>
                    </a:lnTo>
                    <a:lnTo>
                      <a:pt x="14" y="14"/>
                    </a:lnTo>
                    <a:lnTo>
                      <a:pt x="11" y="22"/>
                    </a:lnTo>
                    <a:close/>
                  </a:path>
                </a:pathLst>
              </a:custGeom>
              <a:solidFill>
                <a:srgbClr val="000000"/>
              </a:solidFill>
              <a:ln w="0">
                <a:solidFill>
                  <a:srgbClr val="000000"/>
                </a:solidFill>
                <a:round/>
                <a:headEnd/>
                <a:tailEnd/>
              </a:ln>
            </p:spPr>
            <p:txBody>
              <a:bodyPr/>
              <a:lstStyle/>
              <a:p>
                <a:endParaRPr lang="en-CA"/>
              </a:p>
            </p:txBody>
          </p:sp>
          <p:sp>
            <p:nvSpPr>
              <p:cNvPr id="22733" name="Freeform 334"/>
              <p:cNvSpPr>
                <a:spLocks noEditPoints="1"/>
              </p:cNvSpPr>
              <p:nvPr/>
            </p:nvSpPr>
            <p:spPr bwMode="auto">
              <a:xfrm>
                <a:off x="663" y="2234"/>
                <a:ext cx="60" cy="75"/>
              </a:xfrm>
              <a:custGeom>
                <a:avLst/>
                <a:gdLst>
                  <a:gd name="T0" fmla="*/ 32 w 60"/>
                  <a:gd name="T1" fmla="*/ 67 h 75"/>
                  <a:gd name="T2" fmla="*/ 25 w 60"/>
                  <a:gd name="T3" fmla="*/ 71 h 75"/>
                  <a:gd name="T4" fmla="*/ 14 w 60"/>
                  <a:gd name="T5" fmla="*/ 75 h 75"/>
                  <a:gd name="T6" fmla="*/ 3 w 60"/>
                  <a:gd name="T7" fmla="*/ 67 h 75"/>
                  <a:gd name="T8" fmla="*/ 0 w 60"/>
                  <a:gd name="T9" fmla="*/ 57 h 75"/>
                  <a:gd name="T10" fmla="*/ 0 w 60"/>
                  <a:gd name="T11" fmla="*/ 46 h 75"/>
                  <a:gd name="T12" fmla="*/ 11 w 60"/>
                  <a:gd name="T13" fmla="*/ 36 h 75"/>
                  <a:gd name="T14" fmla="*/ 35 w 60"/>
                  <a:gd name="T15" fmla="*/ 25 h 75"/>
                  <a:gd name="T16" fmla="*/ 35 w 60"/>
                  <a:gd name="T17" fmla="*/ 14 h 75"/>
                  <a:gd name="T18" fmla="*/ 28 w 60"/>
                  <a:gd name="T19" fmla="*/ 7 h 75"/>
                  <a:gd name="T20" fmla="*/ 21 w 60"/>
                  <a:gd name="T21" fmla="*/ 7 h 75"/>
                  <a:gd name="T22" fmla="*/ 14 w 60"/>
                  <a:gd name="T23" fmla="*/ 11 h 75"/>
                  <a:gd name="T24" fmla="*/ 14 w 60"/>
                  <a:gd name="T25" fmla="*/ 18 h 75"/>
                  <a:gd name="T26" fmla="*/ 14 w 60"/>
                  <a:gd name="T27" fmla="*/ 25 h 75"/>
                  <a:gd name="T28" fmla="*/ 7 w 60"/>
                  <a:gd name="T29" fmla="*/ 25 h 75"/>
                  <a:gd name="T30" fmla="*/ 3 w 60"/>
                  <a:gd name="T31" fmla="*/ 25 h 75"/>
                  <a:gd name="T32" fmla="*/ 0 w 60"/>
                  <a:gd name="T33" fmla="*/ 18 h 75"/>
                  <a:gd name="T34" fmla="*/ 7 w 60"/>
                  <a:gd name="T35" fmla="*/ 7 h 75"/>
                  <a:gd name="T36" fmla="*/ 28 w 60"/>
                  <a:gd name="T37" fmla="*/ 0 h 75"/>
                  <a:gd name="T38" fmla="*/ 42 w 60"/>
                  <a:gd name="T39" fmla="*/ 4 h 75"/>
                  <a:gd name="T40" fmla="*/ 49 w 60"/>
                  <a:gd name="T41" fmla="*/ 11 h 75"/>
                  <a:gd name="T42" fmla="*/ 49 w 60"/>
                  <a:gd name="T43" fmla="*/ 25 h 75"/>
                  <a:gd name="T44" fmla="*/ 49 w 60"/>
                  <a:gd name="T45" fmla="*/ 57 h 75"/>
                  <a:gd name="T46" fmla="*/ 49 w 60"/>
                  <a:gd name="T47" fmla="*/ 60 h 75"/>
                  <a:gd name="T48" fmla="*/ 53 w 60"/>
                  <a:gd name="T49" fmla="*/ 64 h 75"/>
                  <a:gd name="T50" fmla="*/ 53 w 60"/>
                  <a:gd name="T51" fmla="*/ 64 h 75"/>
                  <a:gd name="T52" fmla="*/ 57 w 60"/>
                  <a:gd name="T53" fmla="*/ 60 h 75"/>
                  <a:gd name="T54" fmla="*/ 60 w 60"/>
                  <a:gd name="T55" fmla="*/ 60 h 75"/>
                  <a:gd name="T56" fmla="*/ 46 w 60"/>
                  <a:gd name="T57" fmla="*/ 75 h 75"/>
                  <a:gd name="T58" fmla="*/ 39 w 60"/>
                  <a:gd name="T59" fmla="*/ 71 h 75"/>
                  <a:gd name="T60" fmla="*/ 35 w 60"/>
                  <a:gd name="T61" fmla="*/ 60 h 75"/>
                  <a:gd name="T62" fmla="*/ 35 w 60"/>
                  <a:gd name="T63" fmla="*/ 32 h 75"/>
                  <a:gd name="T64" fmla="*/ 21 w 60"/>
                  <a:gd name="T65" fmla="*/ 36 h 75"/>
                  <a:gd name="T66" fmla="*/ 14 w 60"/>
                  <a:gd name="T67" fmla="*/ 43 h 75"/>
                  <a:gd name="T68" fmla="*/ 11 w 60"/>
                  <a:gd name="T69" fmla="*/ 50 h 75"/>
                  <a:gd name="T70" fmla="*/ 14 w 60"/>
                  <a:gd name="T71" fmla="*/ 60 h 75"/>
                  <a:gd name="T72" fmla="*/ 21 w 60"/>
                  <a:gd name="T73" fmla="*/ 64 h 75"/>
                  <a:gd name="T74" fmla="*/ 35 w 60"/>
                  <a:gd name="T75" fmla="*/ 57 h 75"/>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0"/>
                  <a:gd name="T115" fmla="*/ 0 h 75"/>
                  <a:gd name="T116" fmla="*/ 60 w 60"/>
                  <a:gd name="T117" fmla="*/ 75 h 75"/>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0" h="75">
                    <a:moveTo>
                      <a:pt x="35" y="60"/>
                    </a:moveTo>
                    <a:lnTo>
                      <a:pt x="32" y="67"/>
                    </a:lnTo>
                    <a:lnTo>
                      <a:pt x="25" y="71"/>
                    </a:lnTo>
                    <a:lnTo>
                      <a:pt x="18" y="71"/>
                    </a:lnTo>
                    <a:lnTo>
                      <a:pt x="14" y="75"/>
                    </a:lnTo>
                    <a:lnTo>
                      <a:pt x="7" y="71"/>
                    </a:lnTo>
                    <a:lnTo>
                      <a:pt x="3" y="67"/>
                    </a:lnTo>
                    <a:lnTo>
                      <a:pt x="0" y="64"/>
                    </a:lnTo>
                    <a:lnTo>
                      <a:pt x="0" y="57"/>
                    </a:lnTo>
                    <a:lnTo>
                      <a:pt x="0" y="50"/>
                    </a:lnTo>
                    <a:lnTo>
                      <a:pt x="0" y="46"/>
                    </a:lnTo>
                    <a:lnTo>
                      <a:pt x="3" y="43"/>
                    </a:lnTo>
                    <a:lnTo>
                      <a:pt x="11" y="36"/>
                    </a:lnTo>
                    <a:lnTo>
                      <a:pt x="21" y="32"/>
                    </a:lnTo>
                    <a:lnTo>
                      <a:pt x="35" y="25"/>
                    </a:lnTo>
                    <a:lnTo>
                      <a:pt x="35" y="14"/>
                    </a:lnTo>
                    <a:lnTo>
                      <a:pt x="35" y="11"/>
                    </a:lnTo>
                    <a:lnTo>
                      <a:pt x="28" y="7"/>
                    </a:lnTo>
                    <a:lnTo>
                      <a:pt x="25" y="4"/>
                    </a:lnTo>
                    <a:lnTo>
                      <a:pt x="21" y="7"/>
                    </a:lnTo>
                    <a:lnTo>
                      <a:pt x="18" y="7"/>
                    </a:lnTo>
                    <a:lnTo>
                      <a:pt x="14" y="11"/>
                    </a:lnTo>
                    <a:lnTo>
                      <a:pt x="14" y="14"/>
                    </a:lnTo>
                    <a:lnTo>
                      <a:pt x="14" y="18"/>
                    </a:lnTo>
                    <a:lnTo>
                      <a:pt x="14" y="22"/>
                    </a:lnTo>
                    <a:lnTo>
                      <a:pt x="14" y="25"/>
                    </a:lnTo>
                    <a:lnTo>
                      <a:pt x="11" y="25"/>
                    </a:lnTo>
                    <a:lnTo>
                      <a:pt x="7" y="25"/>
                    </a:lnTo>
                    <a:lnTo>
                      <a:pt x="3" y="25"/>
                    </a:lnTo>
                    <a:lnTo>
                      <a:pt x="3" y="22"/>
                    </a:lnTo>
                    <a:lnTo>
                      <a:pt x="0" y="18"/>
                    </a:lnTo>
                    <a:lnTo>
                      <a:pt x="3" y="11"/>
                    </a:lnTo>
                    <a:lnTo>
                      <a:pt x="7" y="7"/>
                    </a:lnTo>
                    <a:lnTo>
                      <a:pt x="18" y="0"/>
                    </a:lnTo>
                    <a:lnTo>
                      <a:pt x="28" y="0"/>
                    </a:lnTo>
                    <a:lnTo>
                      <a:pt x="35" y="0"/>
                    </a:lnTo>
                    <a:lnTo>
                      <a:pt x="42" y="4"/>
                    </a:lnTo>
                    <a:lnTo>
                      <a:pt x="46" y="7"/>
                    </a:lnTo>
                    <a:lnTo>
                      <a:pt x="49" y="11"/>
                    </a:lnTo>
                    <a:lnTo>
                      <a:pt x="49" y="14"/>
                    </a:lnTo>
                    <a:lnTo>
                      <a:pt x="49" y="25"/>
                    </a:lnTo>
                    <a:lnTo>
                      <a:pt x="49" y="46"/>
                    </a:lnTo>
                    <a:lnTo>
                      <a:pt x="49" y="57"/>
                    </a:lnTo>
                    <a:lnTo>
                      <a:pt x="49" y="60"/>
                    </a:lnTo>
                    <a:lnTo>
                      <a:pt x="53" y="64"/>
                    </a:lnTo>
                    <a:lnTo>
                      <a:pt x="57" y="64"/>
                    </a:lnTo>
                    <a:lnTo>
                      <a:pt x="57" y="60"/>
                    </a:lnTo>
                    <a:lnTo>
                      <a:pt x="60" y="57"/>
                    </a:lnTo>
                    <a:lnTo>
                      <a:pt x="60" y="60"/>
                    </a:lnTo>
                    <a:lnTo>
                      <a:pt x="53" y="71"/>
                    </a:lnTo>
                    <a:lnTo>
                      <a:pt x="46" y="75"/>
                    </a:lnTo>
                    <a:lnTo>
                      <a:pt x="42" y="71"/>
                    </a:lnTo>
                    <a:lnTo>
                      <a:pt x="39" y="71"/>
                    </a:lnTo>
                    <a:lnTo>
                      <a:pt x="39" y="67"/>
                    </a:lnTo>
                    <a:lnTo>
                      <a:pt x="35" y="60"/>
                    </a:lnTo>
                    <a:close/>
                    <a:moveTo>
                      <a:pt x="35" y="57"/>
                    </a:moveTo>
                    <a:lnTo>
                      <a:pt x="35" y="32"/>
                    </a:lnTo>
                    <a:lnTo>
                      <a:pt x="28" y="36"/>
                    </a:lnTo>
                    <a:lnTo>
                      <a:pt x="21" y="36"/>
                    </a:lnTo>
                    <a:lnTo>
                      <a:pt x="18" y="39"/>
                    </a:lnTo>
                    <a:lnTo>
                      <a:pt x="14" y="43"/>
                    </a:lnTo>
                    <a:lnTo>
                      <a:pt x="11" y="46"/>
                    </a:lnTo>
                    <a:lnTo>
                      <a:pt x="11" y="50"/>
                    </a:lnTo>
                    <a:lnTo>
                      <a:pt x="11" y="57"/>
                    </a:lnTo>
                    <a:lnTo>
                      <a:pt x="14" y="60"/>
                    </a:lnTo>
                    <a:lnTo>
                      <a:pt x="18" y="64"/>
                    </a:lnTo>
                    <a:lnTo>
                      <a:pt x="21" y="64"/>
                    </a:lnTo>
                    <a:lnTo>
                      <a:pt x="28" y="60"/>
                    </a:lnTo>
                    <a:lnTo>
                      <a:pt x="35" y="57"/>
                    </a:lnTo>
                    <a:close/>
                  </a:path>
                </a:pathLst>
              </a:custGeom>
              <a:solidFill>
                <a:srgbClr val="000000"/>
              </a:solidFill>
              <a:ln w="0">
                <a:solidFill>
                  <a:srgbClr val="000000"/>
                </a:solidFill>
                <a:round/>
                <a:headEnd/>
                <a:tailEnd/>
              </a:ln>
            </p:spPr>
            <p:txBody>
              <a:bodyPr/>
              <a:lstStyle/>
              <a:p>
                <a:endParaRPr lang="en-CA"/>
              </a:p>
            </p:txBody>
          </p:sp>
          <p:sp>
            <p:nvSpPr>
              <p:cNvPr id="22734" name="Freeform 335"/>
              <p:cNvSpPr>
                <a:spLocks/>
              </p:cNvSpPr>
              <p:nvPr/>
            </p:nvSpPr>
            <p:spPr bwMode="auto">
              <a:xfrm>
                <a:off x="727" y="2213"/>
                <a:ext cx="42" cy="96"/>
              </a:xfrm>
              <a:custGeom>
                <a:avLst/>
                <a:gdLst>
                  <a:gd name="T0" fmla="*/ 24 w 42"/>
                  <a:gd name="T1" fmla="*/ 0 h 96"/>
                  <a:gd name="T2" fmla="*/ 24 w 42"/>
                  <a:gd name="T3" fmla="*/ 25 h 96"/>
                  <a:gd name="T4" fmla="*/ 38 w 42"/>
                  <a:gd name="T5" fmla="*/ 25 h 96"/>
                  <a:gd name="T6" fmla="*/ 38 w 42"/>
                  <a:gd name="T7" fmla="*/ 28 h 96"/>
                  <a:gd name="T8" fmla="*/ 24 w 42"/>
                  <a:gd name="T9" fmla="*/ 28 h 96"/>
                  <a:gd name="T10" fmla="*/ 24 w 42"/>
                  <a:gd name="T11" fmla="*/ 74 h 96"/>
                  <a:gd name="T12" fmla="*/ 24 w 42"/>
                  <a:gd name="T13" fmla="*/ 78 h 96"/>
                  <a:gd name="T14" fmla="*/ 24 w 42"/>
                  <a:gd name="T15" fmla="*/ 81 h 96"/>
                  <a:gd name="T16" fmla="*/ 28 w 42"/>
                  <a:gd name="T17" fmla="*/ 85 h 96"/>
                  <a:gd name="T18" fmla="*/ 31 w 42"/>
                  <a:gd name="T19" fmla="*/ 85 h 96"/>
                  <a:gd name="T20" fmla="*/ 31 w 42"/>
                  <a:gd name="T21" fmla="*/ 85 h 96"/>
                  <a:gd name="T22" fmla="*/ 35 w 42"/>
                  <a:gd name="T23" fmla="*/ 81 h 96"/>
                  <a:gd name="T24" fmla="*/ 38 w 42"/>
                  <a:gd name="T25" fmla="*/ 81 h 96"/>
                  <a:gd name="T26" fmla="*/ 38 w 42"/>
                  <a:gd name="T27" fmla="*/ 78 h 96"/>
                  <a:gd name="T28" fmla="*/ 42 w 42"/>
                  <a:gd name="T29" fmla="*/ 78 h 96"/>
                  <a:gd name="T30" fmla="*/ 38 w 42"/>
                  <a:gd name="T31" fmla="*/ 85 h 96"/>
                  <a:gd name="T32" fmla="*/ 35 w 42"/>
                  <a:gd name="T33" fmla="*/ 92 h 96"/>
                  <a:gd name="T34" fmla="*/ 28 w 42"/>
                  <a:gd name="T35" fmla="*/ 92 h 96"/>
                  <a:gd name="T36" fmla="*/ 24 w 42"/>
                  <a:gd name="T37" fmla="*/ 96 h 96"/>
                  <a:gd name="T38" fmla="*/ 21 w 42"/>
                  <a:gd name="T39" fmla="*/ 92 h 96"/>
                  <a:gd name="T40" fmla="*/ 17 w 42"/>
                  <a:gd name="T41" fmla="*/ 92 h 96"/>
                  <a:gd name="T42" fmla="*/ 14 w 42"/>
                  <a:gd name="T43" fmla="*/ 88 h 96"/>
                  <a:gd name="T44" fmla="*/ 10 w 42"/>
                  <a:gd name="T45" fmla="*/ 85 h 96"/>
                  <a:gd name="T46" fmla="*/ 10 w 42"/>
                  <a:gd name="T47" fmla="*/ 81 h 96"/>
                  <a:gd name="T48" fmla="*/ 10 w 42"/>
                  <a:gd name="T49" fmla="*/ 74 h 96"/>
                  <a:gd name="T50" fmla="*/ 10 w 42"/>
                  <a:gd name="T51" fmla="*/ 28 h 96"/>
                  <a:gd name="T52" fmla="*/ 0 w 42"/>
                  <a:gd name="T53" fmla="*/ 28 h 96"/>
                  <a:gd name="T54" fmla="*/ 0 w 42"/>
                  <a:gd name="T55" fmla="*/ 25 h 96"/>
                  <a:gd name="T56" fmla="*/ 3 w 42"/>
                  <a:gd name="T57" fmla="*/ 25 h 96"/>
                  <a:gd name="T58" fmla="*/ 7 w 42"/>
                  <a:gd name="T59" fmla="*/ 21 h 96"/>
                  <a:gd name="T60" fmla="*/ 10 w 42"/>
                  <a:gd name="T61" fmla="*/ 14 h 96"/>
                  <a:gd name="T62" fmla="*/ 17 w 42"/>
                  <a:gd name="T63" fmla="*/ 11 h 96"/>
                  <a:gd name="T64" fmla="*/ 17 w 42"/>
                  <a:gd name="T65" fmla="*/ 7 h 96"/>
                  <a:gd name="T66" fmla="*/ 21 w 42"/>
                  <a:gd name="T67" fmla="*/ 0 h 96"/>
                  <a:gd name="T68" fmla="*/ 24 w 42"/>
                  <a:gd name="T69" fmla="*/ 0 h 9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2"/>
                  <a:gd name="T106" fmla="*/ 0 h 96"/>
                  <a:gd name="T107" fmla="*/ 42 w 42"/>
                  <a:gd name="T108" fmla="*/ 96 h 9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2" h="96">
                    <a:moveTo>
                      <a:pt x="24" y="0"/>
                    </a:moveTo>
                    <a:lnTo>
                      <a:pt x="24" y="25"/>
                    </a:lnTo>
                    <a:lnTo>
                      <a:pt x="38" y="25"/>
                    </a:lnTo>
                    <a:lnTo>
                      <a:pt x="38" y="28"/>
                    </a:lnTo>
                    <a:lnTo>
                      <a:pt x="24" y="28"/>
                    </a:lnTo>
                    <a:lnTo>
                      <a:pt x="24" y="74"/>
                    </a:lnTo>
                    <a:lnTo>
                      <a:pt x="24" y="78"/>
                    </a:lnTo>
                    <a:lnTo>
                      <a:pt x="24" y="81"/>
                    </a:lnTo>
                    <a:lnTo>
                      <a:pt x="28" y="85"/>
                    </a:lnTo>
                    <a:lnTo>
                      <a:pt x="31" y="85"/>
                    </a:lnTo>
                    <a:lnTo>
                      <a:pt x="35" y="81"/>
                    </a:lnTo>
                    <a:lnTo>
                      <a:pt x="38" y="81"/>
                    </a:lnTo>
                    <a:lnTo>
                      <a:pt x="38" y="78"/>
                    </a:lnTo>
                    <a:lnTo>
                      <a:pt x="42" y="78"/>
                    </a:lnTo>
                    <a:lnTo>
                      <a:pt x="38" y="85"/>
                    </a:lnTo>
                    <a:lnTo>
                      <a:pt x="35" y="92"/>
                    </a:lnTo>
                    <a:lnTo>
                      <a:pt x="28" y="92"/>
                    </a:lnTo>
                    <a:lnTo>
                      <a:pt x="24" y="96"/>
                    </a:lnTo>
                    <a:lnTo>
                      <a:pt x="21" y="92"/>
                    </a:lnTo>
                    <a:lnTo>
                      <a:pt x="17" y="92"/>
                    </a:lnTo>
                    <a:lnTo>
                      <a:pt x="14" y="88"/>
                    </a:lnTo>
                    <a:lnTo>
                      <a:pt x="10" y="85"/>
                    </a:lnTo>
                    <a:lnTo>
                      <a:pt x="10" y="81"/>
                    </a:lnTo>
                    <a:lnTo>
                      <a:pt x="10" y="74"/>
                    </a:lnTo>
                    <a:lnTo>
                      <a:pt x="10" y="28"/>
                    </a:lnTo>
                    <a:lnTo>
                      <a:pt x="0" y="28"/>
                    </a:lnTo>
                    <a:lnTo>
                      <a:pt x="0" y="25"/>
                    </a:lnTo>
                    <a:lnTo>
                      <a:pt x="3" y="25"/>
                    </a:lnTo>
                    <a:lnTo>
                      <a:pt x="7" y="21"/>
                    </a:lnTo>
                    <a:lnTo>
                      <a:pt x="10" y="14"/>
                    </a:lnTo>
                    <a:lnTo>
                      <a:pt x="17" y="11"/>
                    </a:lnTo>
                    <a:lnTo>
                      <a:pt x="17" y="7"/>
                    </a:lnTo>
                    <a:lnTo>
                      <a:pt x="21" y="0"/>
                    </a:lnTo>
                    <a:lnTo>
                      <a:pt x="24" y="0"/>
                    </a:lnTo>
                    <a:close/>
                  </a:path>
                </a:pathLst>
              </a:custGeom>
              <a:solidFill>
                <a:srgbClr val="000000"/>
              </a:solidFill>
              <a:ln w="0">
                <a:solidFill>
                  <a:srgbClr val="000000"/>
                </a:solidFill>
                <a:round/>
                <a:headEnd/>
                <a:tailEnd/>
              </a:ln>
            </p:spPr>
            <p:txBody>
              <a:bodyPr/>
              <a:lstStyle/>
              <a:p>
                <a:endParaRPr lang="en-CA"/>
              </a:p>
            </p:txBody>
          </p:sp>
          <p:sp>
            <p:nvSpPr>
              <p:cNvPr id="22735" name="Rectangle 336"/>
              <p:cNvSpPr>
                <a:spLocks noChangeArrowheads="1"/>
              </p:cNvSpPr>
              <p:nvPr/>
            </p:nvSpPr>
            <p:spPr bwMode="auto">
              <a:xfrm>
                <a:off x="1126" y="2167"/>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736" name="Rectangle 337"/>
              <p:cNvSpPr>
                <a:spLocks noChangeArrowheads="1"/>
              </p:cNvSpPr>
              <p:nvPr/>
            </p:nvSpPr>
            <p:spPr bwMode="auto">
              <a:xfrm>
                <a:off x="1154" y="2167"/>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737" name="Freeform 338"/>
              <p:cNvSpPr>
                <a:spLocks/>
              </p:cNvSpPr>
              <p:nvPr/>
            </p:nvSpPr>
            <p:spPr bwMode="auto">
              <a:xfrm>
                <a:off x="1412" y="2291"/>
                <a:ext cx="18" cy="18"/>
              </a:xfrm>
              <a:custGeom>
                <a:avLst/>
                <a:gdLst>
                  <a:gd name="T0" fmla="*/ 7 w 18"/>
                  <a:gd name="T1" fmla="*/ 0 h 18"/>
                  <a:gd name="T2" fmla="*/ 11 w 18"/>
                  <a:gd name="T3" fmla="*/ 0 h 18"/>
                  <a:gd name="T4" fmla="*/ 15 w 18"/>
                  <a:gd name="T5" fmla="*/ 0 h 18"/>
                  <a:gd name="T6" fmla="*/ 18 w 18"/>
                  <a:gd name="T7" fmla="*/ 3 h 18"/>
                  <a:gd name="T8" fmla="*/ 18 w 18"/>
                  <a:gd name="T9" fmla="*/ 7 h 18"/>
                  <a:gd name="T10" fmla="*/ 18 w 18"/>
                  <a:gd name="T11" fmla="*/ 10 h 18"/>
                  <a:gd name="T12" fmla="*/ 15 w 18"/>
                  <a:gd name="T13" fmla="*/ 14 h 18"/>
                  <a:gd name="T14" fmla="*/ 11 w 18"/>
                  <a:gd name="T15" fmla="*/ 14 h 18"/>
                  <a:gd name="T16" fmla="*/ 7 w 18"/>
                  <a:gd name="T17" fmla="*/ 18 h 18"/>
                  <a:gd name="T18" fmla="*/ 4 w 18"/>
                  <a:gd name="T19" fmla="*/ 14 h 18"/>
                  <a:gd name="T20" fmla="*/ 4 w 18"/>
                  <a:gd name="T21" fmla="*/ 14 h 18"/>
                  <a:gd name="T22" fmla="*/ 0 w 18"/>
                  <a:gd name="T23" fmla="*/ 10 h 18"/>
                  <a:gd name="T24" fmla="*/ 0 w 18"/>
                  <a:gd name="T25" fmla="*/ 7 h 18"/>
                  <a:gd name="T26" fmla="*/ 0 w 18"/>
                  <a:gd name="T27" fmla="*/ 3 h 18"/>
                  <a:gd name="T28" fmla="*/ 4 w 18"/>
                  <a:gd name="T29" fmla="*/ 0 h 18"/>
                  <a:gd name="T30" fmla="*/ 4 w 18"/>
                  <a:gd name="T31" fmla="*/ 0 h 18"/>
                  <a:gd name="T32" fmla="*/ 7 w 18"/>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8"/>
                  <a:gd name="T53" fmla="*/ 18 w 18"/>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8">
                    <a:moveTo>
                      <a:pt x="7" y="0"/>
                    </a:moveTo>
                    <a:lnTo>
                      <a:pt x="11" y="0"/>
                    </a:lnTo>
                    <a:lnTo>
                      <a:pt x="15" y="0"/>
                    </a:lnTo>
                    <a:lnTo>
                      <a:pt x="18" y="3"/>
                    </a:lnTo>
                    <a:lnTo>
                      <a:pt x="18" y="7"/>
                    </a:lnTo>
                    <a:lnTo>
                      <a:pt x="18" y="10"/>
                    </a:lnTo>
                    <a:lnTo>
                      <a:pt x="15" y="14"/>
                    </a:lnTo>
                    <a:lnTo>
                      <a:pt x="11" y="14"/>
                    </a:lnTo>
                    <a:lnTo>
                      <a:pt x="7" y="18"/>
                    </a:lnTo>
                    <a:lnTo>
                      <a:pt x="4" y="14"/>
                    </a:lnTo>
                    <a:lnTo>
                      <a:pt x="0" y="10"/>
                    </a:lnTo>
                    <a:lnTo>
                      <a:pt x="0" y="7"/>
                    </a:lnTo>
                    <a:lnTo>
                      <a:pt x="0" y="3"/>
                    </a:lnTo>
                    <a:lnTo>
                      <a:pt x="4" y="0"/>
                    </a:lnTo>
                    <a:lnTo>
                      <a:pt x="7" y="0"/>
                    </a:lnTo>
                    <a:close/>
                  </a:path>
                </a:pathLst>
              </a:custGeom>
              <a:solidFill>
                <a:srgbClr val="000000"/>
              </a:solidFill>
              <a:ln w="0">
                <a:solidFill>
                  <a:srgbClr val="000000"/>
                </a:solidFill>
                <a:round/>
                <a:headEnd/>
                <a:tailEnd/>
              </a:ln>
            </p:spPr>
            <p:txBody>
              <a:bodyPr/>
              <a:lstStyle/>
              <a:p>
                <a:endParaRPr lang="en-CA"/>
              </a:p>
            </p:txBody>
          </p:sp>
          <p:sp>
            <p:nvSpPr>
              <p:cNvPr id="22738" name="Freeform 339"/>
              <p:cNvSpPr>
                <a:spLocks/>
              </p:cNvSpPr>
              <p:nvPr/>
            </p:nvSpPr>
            <p:spPr bwMode="auto">
              <a:xfrm>
                <a:off x="1444" y="2199"/>
                <a:ext cx="60" cy="110"/>
              </a:xfrm>
              <a:custGeom>
                <a:avLst/>
                <a:gdLst>
                  <a:gd name="T0" fmla="*/ 7 w 60"/>
                  <a:gd name="T1" fmla="*/ 14 h 110"/>
                  <a:gd name="T2" fmla="*/ 21 w 60"/>
                  <a:gd name="T3" fmla="*/ 3 h 110"/>
                  <a:gd name="T4" fmla="*/ 43 w 60"/>
                  <a:gd name="T5" fmla="*/ 3 h 110"/>
                  <a:gd name="T6" fmla="*/ 53 w 60"/>
                  <a:gd name="T7" fmla="*/ 14 h 110"/>
                  <a:gd name="T8" fmla="*/ 53 w 60"/>
                  <a:gd name="T9" fmla="*/ 28 h 110"/>
                  <a:gd name="T10" fmla="*/ 39 w 60"/>
                  <a:gd name="T11" fmla="*/ 46 h 110"/>
                  <a:gd name="T12" fmla="*/ 53 w 60"/>
                  <a:gd name="T13" fmla="*/ 57 h 110"/>
                  <a:gd name="T14" fmla="*/ 60 w 60"/>
                  <a:gd name="T15" fmla="*/ 71 h 110"/>
                  <a:gd name="T16" fmla="*/ 50 w 60"/>
                  <a:gd name="T17" fmla="*/ 95 h 110"/>
                  <a:gd name="T18" fmla="*/ 32 w 60"/>
                  <a:gd name="T19" fmla="*/ 106 h 110"/>
                  <a:gd name="T20" fmla="*/ 11 w 60"/>
                  <a:gd name="T21" fmla="*/ 106 h 110"/>
                  <a:gd name="T22" fmla="*/ 4 w 60"/>
                  <a:gd name="T23" fmla="*/ 102 h 110"/>
                  <a:gd name="T24" fmla="*/ 4 w 60"/>
                  <a:gd name="T25" fmla="*/ 99 h 110"/>
                  <a:gd name="T26" fmla="*/ 4 w 60"/>
                  <a:gd name="T27" fmla="*/ 95 h 110"/>
                  <a:gd name="T28" fmla="*/ 11 w 60"/>
                  <a:gd name="T29" fmla="*/ 95 h 110"/>
                  <a:gd name="T30" fmla="*/ 14 w 60"/>
                  <a:gd name="T31" fmla="*/ 95 h 110"/>
                  <a:gd name="T32" fmla="*/ 21 w 60"/>
                  <a:gd name="T33" fmla="*/ 99 h 110"/>
                  <a:gd name="T34" fmla="*/ 25 w 60"/>
                  <a:gd name="T35" fmla="*/ 102 h 110"/>
                  <a:gd name="T36" fmla="*/ 36 w 60"/>
                  <a:gd name="T37" fmla="*/ 99 h 110"/>
                  <a:gd name="T38" fmla="*/ 46 w 60"/>
                  <a:gd name="T39" fmla="*/ 88 h 110"/>
                  <a:gd name="T40" fmla="*/ 46 w 60"/>
                  <a:gd name="T41" fmla="*/ 74 h 110"/>
                  <a:gd name="T42" fmla="*/ 43 w 60"/>
                  <a:gd name="T43" fmla="*/ 67 h 110"/>
                  <a:gd name="T44" fmla="*/ 39 w 60"/>
                  <a:gd name="T45" fmla="*/ 60 h 110"/>
                  <a:gd name="T46" fmla="*/ 28 w 60"/>
                  <a:gd name="T47" fmla="*/ 57 h 110"/>
                  <a:gd name="T48" fmla="*/ 18 w 60"/>
                  <a:gd name="T49" fmla="*/ 57 h 110"/>
                  <a:gd name="T50" fmla="*/ 25 w 60"/>
                  <a:gd name="T51" fmla="*/ 53 h 110"/>
                  <a:gd name="T52" fmla="*/ 36 w 60"/>
                  <a:gd name="T53" fmla="*/ 46 h 110"/>
                  <a:gd name="T54" fmla="*/ 43 w 60"/>
                  <a:gd name="T55" fmla="*/ 35 h 110"/>
                  <a:gd name="T56" fmla="*/ 43 w 60"/>
                  <a:gd name="T57" fmla="*/ 21 h 110"/>
                  <a:gd name="T58" fmla="*/ 32 w 60"/>
                  <a:gd name="T59" fmla="*/ 14 h 110"/>
                  <a:gd name="T60" fmla="*/ 18 w 60"/>
                  <a:gd name="T61" fmla="*/ 14 h 110"/>
                  <a:gd name="T62" fmla="*/ 7 w 60"/>
                  <a:gd name="T63" fmla="*/ 25 h 11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0"/>
                  <a:gd name="T97" fmla="*/ 0 h 110"/>
                  <a:gd name="T98" fmla="*/ 60 w 60"/>
                  <a:gd name="T99" fmla="*/ 110 h 11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0" h="110">
                    <a:moveTo>
                      <a:pt x="4" y="21"/>
                    </a:moveTo>
                    <a:lnTo>
                      <a:pt x="7" y="14"/>
                    </a:lnTo>
                    <a:lnTo>
                      <a:pt x="14" y="7"/>
                    </a:lnTo>
                    <a:lnTo>
                      <a:pt x="21" y="3"/>
                    </a:lnTo>
                    <a:lnTo>
                      <a:pt x="32" y="0"/>
                    </a:lnTo>
                    <a:lnTo>
                      <a:pt x="43" y="3"/>
                    </a:lnTo>
                    <a:lnTo>
                      <a:pt x="50" y="11"/>
                    </a:lnTo>
                    <a:lnTo>
                      <a:pt x="53" y="14"/>
                    </a:lnTo>
                    <a:lnTo>
                      <a:pt x="53" y="21"/>
                    </a:lnTo>
                    <a:lnTo>
                      <a:pt x="53" y="28"/>
                    </a:lnTo>
                    <a:lnTo>
                      <a:pt x="50" y="39"/>
                    </a:lnTo>
                    <a:lnTo>
                      <a:pt x="39" y="46"/>
                    </a:lnTo>
                    <a:lnTo>
                      <a:pt x="50" y="49"/>
                    </a:lnTo>
                    <a:lnTo>
                      <a:pt x="53" y="57"/>
                    </a:lnTo>
                    <a:lnTo>
                      <a:pt x="57" y="64"/>
                    </a:lnTo>
                    <a:lnTo>
                      <a:pt x="60" y="71"/>
                    </a:lnTo>
                    <a:lnTo>
                      <a:pt x="57" y="85"/>
                    </a:lnTo>
                    <a:lnTo>
                      <a:pt x="50" y="95"/>
                    </a:lnTo>
                    <a:lnTo>
                      <a:pt x="43" y="102"/>
                    </a:lnTo>
                    <a:lnTo>
                      <a:pt x="32" y="106"/>
                    </a:lnTo>
                    <a:lnTo>
                      <a:pt x="18" y="110"/>
                    </a:lnTo>
                    <a:lnTo>
                      <a:pt x="11" y="106"/>
                    </a:lnTo>
                    <a:lnTo>
                      <a:pt x="4" y="106"/>
                    </a:lnTo>
                    <a:lnTo>
                      <a:pt x="4" y="102"/>
                    </a:lnTo>
                    <a:lnTo>
                      <a:pt x="0" y="99"/>
                    </a:lnTo>
                    <a:lnTo>
                      <a:pt x="4" y="99"/>
                    </a:lnTo>
                    <a:lnTo>
                      <a:pt x="4" y="95"/>
                    </a:lnTo>
                    <a:lnTo>
                      <a:pt x="7" y="95"/>
                    </a:lnTo>
                    <a:lnTo>
                      <a:pt x="11" y="95"/>
                    </a:lnTo>
                    <a:lnTo>
                      <a:pt x="14" y="95"/>
                    </a:lnTo>
                    <a:lnTo>
                      <a:pt x="18" y="99"/>
                    </a:lnTo>
                    <a:lnTo>
                      <a:pt x="21" y="99"/>
                    </a:lnTo>
                    <a:lnTo>
                      <a:pt x="25" y="102"/>
                    </a:lnTo>
                    <a:lnTo>
                      <a:pt x="28" y="102"/>
                    </a:lnTo>
                    <a:lnTo>
                      <a:pt x="36" y="99"/>
                    </a:lnTo>
                    <a:lnTo>
                      <a:pt x="43" y="95"/>
                    </a:lnTo>
                    <a:lnTo>
                      <a:pt x="46" y="88"/>
                    </a:lnTo>
                    <a:lnTo>
                      <a:pt x="50" y="81"/>
                    </a:lnTo>
                    <a:lnTo>
                      <a:pt x="46" y="74"/>
                    </a:lnTo>
                    <a:lnTo>
                      <a:pt x="46" y="71"/>
                    </a:lnTo>
                    <a:lnTo>
                      <a:pt x="43" y="67"/>
                    </a:lnTo>
                    <a:lnTo>
                      <a:pt x="43" y="64"/>
                    </a:lnTo>
                    <a:lnTo>
                      <a:pt x="39" y="60"/>
                    </a:lnTo>
                    <a:lnTo>
                      <a:pt x="32" y="57"/>
                    </a:lnTo>
                    <a:lnTo>
                      <a:pt x="28" y="57"/>
                    </a:lnTo>
                    <a:lnTo>
                      <a:pt x="21" y="57"/>
                    </a:lnTo>
                    <a:lnTo>
                      <a:pt x="18" y="57"/>
                    </a:lnTo>
                    <a:lnTo>
                      <a:pt x="18" y="53"/>
                    </a:lnTo>
                    <a:lnTo>
                      <a:pt x="25" y="53"/>
                    </a:lnTo>
                    <a:lnTo>
                      <a:pt x="32" y="49"/>
                    </a:lnTo>
                    <a:lnTo>
                      <a:pt x="36" y="46"/>
                    </a:lnTo>
                    <a:lnTo>
                      <a:pt x="39" y="39"/>
                    </a:lnTo>
                    <a:lnTo>
                      <a:pt x="43" y="35"/>
                    </a:lnTo>
                    <a:lnTo>
                      <a:pt x="43" y="28"/>
                    </a:lnTo>
                    <a:lnTo>
                      <a:pt x="43" y="21"/>
                    </a:lnTo>
                    <a:lnTo>
                      <a:pt x="39" y="18"/>
                    </a:lnTo>
                    <a:lnTo>
                      <a:pt x="32" y="14"/>
                    </a:lnTo>
                    <a:lnTo>
                      <a:pt x="25" y="11"/>
                    </a:lnTo>
                    <a:lnTo>
                      <a:pt x="18" y="14"/>
                    </a:lnTo>
                    <a:lnTo>
                      <a:pt x="11" y="18"/>
                    </a:lnTo>
                    <a:lnTo>
                      <a:pt x="7" y="25"/>
                    </a:lnTo>
                    <a:lnTo>
                      <a:pt x="4" y="21"/>
                    </a:lnTo>
                    <a:close/>
                  </a:path>
                </a:pathLst>
              </a:custGeom>
              <a:solidFill>
                <a:srgbClr val="000000"/>
              </a:solidFill>
              <a:ln w="0">
                <a:solidFill>
                  <a:srgbClr val="000000"/>
                </a:solidFill>
                <a:round/>
                <a:headEnd/>
                <a:tailEnd/>
              </a:ln>
            </p:spPr>
            <p:txBody>
              <a:bodyPr/>
              <a:lstStyle/>
              <a:p>
                <a:endParaRPr lang="en-CA"/>
              </a:p>
            </p:txBody>
          </p:sp>
          <p:sp>
            <p:nvSpPr>
              <p:cNvPr id="22739" name="Freeform 340"/>
              <p:cNvSpPr>
                <a:spLocks/>
              </p:cNvSpPr>
              <p:nvPr/>
            </p:nvSpPr>
            <p:spPr bwMode="auto">
              <a:xfrm>
                <a:off x="1522" y="2202"/>
                <a:ext cx="67" cy="107"/>
              </a:xfrm>
              <a:custGeom>
                <a:avLst/>
                <a:gdLst>
                  <a:gd name="T0" fmla="*/ 11 w 67"/>
                  <a:gd name="T1" fmla="*/ 0 h 107"/>
                  <a:gd name="T2" fmla="*/ 67 w 67"/>
                  <a:gd name="T3" fmla="*/ 0 h 107"/>
                  <a:gd name="T4" fmla="*/ 67 w 67"/>
                  <a:gd name="T5" fmla="*/ 4 h 107"/>
                  <a:gd name="T6" fmla="*/ 32 w 67"/>
                  <a:gd name="T7" fmla="*/ 107 h 107"/>
                  <a:gd name="T8" fmla="*/ 21 w 67"/>
                  <a:gd name="T9" fmla="*/ 107 h 107"/>
                  <a:gd name="T10" fmla="*/ 53 w 67"/>
                  <a:gd name="T11" fmla="*/ 15 h 107"/>
                  <a:gd name="T12" fmla="*/ 25 w 67"/>
                  <a:gd name="T13" fmla="*/ 15 h 107"/>
                  <a:gd name="T14" fmla="*/ 18 w 67"/>
                  <a:gd name="T15" fmla="*/ 15 h 107"/>
                  <a:gd name="T16" fmla="*/ 14 w 67"/>
                  <a:gd name="T17" fmla="*/ 15 h 107"/>
                  <a:gd name="T18" fmla="*/ 7 w 67"/>
                  <a:gd name="T19" fmla="*/ 18 h 107"/>
                  <a:gd name="T20" fmla="*/ 4 w 67"/>
                  <a:gd name="T21" fmla="*/ 25 h 107"/>
                  <a:gd name="T22" fmla="*/ 0 w 67"/>
                  <a:gd name="T23" fmla="*/ 25 h 107"/>
                  <a:gd name="T24" fmla="*/ 11 w 67"/>
                  <a:gd name="T25" fmla="*/ 0 h 10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67"/>
                  <a:gd name="T40" fmla="*/ 0 h 107"/>
                  <a:gd name="T41" fmla="*/ 67 w 67"/>
                  <a:gd name="T42" fmla="*/ 107 h 10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67" h="107">
                    <a:moveTo>
                      <a:pt x="11" y="0"/>
                    </a:moveTo>
                    <a:lnTo>
                      <a:pt x="67" y="0"/>
                    </a:lnTo>
                    <a:lnTo>
                      <a:pt x="67" y="4"/>
                    </a:lnTo>
                    <a:lnTo>
                      <a:pt x="32" y="107"/>
                    </a:lnTo>
                    <a:lnTo>
                      <a:pt x="21" y="107"/>
                    </a:lnTo>
                    <a:lnTo>
                      <a:pt x="53" y="15"/>
                    </a:lnTo>
                    <a:lnTo>
                      <a:pt x="25" y="15"/>
                    </a:lnTo>
                    <a:lnTo>
                      <a:pt x="18" y="15"/>
                    </a:lnTo>
                    <a:lnTo>
                      <a:pt x="14" y="15"/>
                    </a:lnTo>
                    <a:lnTo>
                      <a:pt x="7" y="18"/>
                    </a:lnTo>
                    <a:lnTo>
                      <a:pt x="4" y="25"/>
                    </a:lnTo>
                    <a:lnTo>
                      <a:pt x="0" y="25"/>
                    </a:lnTo>
                    <a:lnTo>
                      <a:pt x="11" y="0"/>
                    </a:lnTo>
                    <a:close/>
                  </a:path>
                </a:pathLst>
              </a:custGeom>
              <a:solidFill>
                <a:srgbClr val="000000"/>
              </a:solidFill>
              <a:ln w="0">
                <a:solidFill>
                  <a:srgbClr val="000000"/>
                </a:solidFill>
                <a:round/>
                <a:headEnd/>
                <a:tailEnd/>
              </a:ln>
            </p:spPr>
            <p:txBody>
              <a:bodyPr/>
              <a:lstStyle/>
              <a:p>
                <a:endParaRPr lang="en-CA"/>
              </a:p>
            </p:txBody>
          </p:sp>
          <p:sp>
            <p:nvSpPr>
              <p:cNvPr id="22740" name="Rectangle 341"/>
              <p:cNvSpPr>
                <a:spLocks noChangeArrowheads="1"/>
              </p:cNvSpPr>
              <p:nvPr/>
            </p:nvSpPr>
            <p:spPr bwMode="auto">
              <a:xfrm>
                <a:off x="1635" y="2167"/>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741" name="Freeform 342"/>
              <p:cNvSpPr>
                <a:spLocks/>
              </p:cNvSpPr>
              <p:nvPr/>
            </p:nvSpPr>
            <p:spPr bwMode="auto">
              <a:xfrm>
                <a:off x="1890" y="2291"/>
                <a:ext cx="17" cy="18"/>
              </a:xfrm>
              <a:custGeom>
                <a:avLst/>
                <a:gdLst>
                  <a:gd name="T0" fmla="*/ 10 w 17"/>
                  <a:gd name="T1" fmla="*/ 0 h 18"/>
                  <a:gd name="T2" fmla="*/ 14 w 17"/>
                  <a:gd name="T3" fmla="*/ 0 h 18"/>
                  <a:gd name="T4" fmla="*/ 17 w 17"/>
                  <a:gd name="T5" fmla="*/ 0 h 18"/>
                  <a:gd name="T6" fmla="*/ 17 w 17"/>
                  <a:gd name="T7" fmla="*/ 3 h 18"/>
                  <a:gd name="T8" fmla="*/ 17 w 17"/>
                  <a:gd name="T9" fmla="*/ 7 h 18"/>
                  <a:gd name="T10" fmla="*/ 17 w 17"/>
                  <a:gd name="T11" fmla="*/ 10 h 18"/>
                  <a:gd name="T12" fmla="*/ 17 w 17"/>
                  <a:gd name="T13" fmla="*/ 14 h 18"/>
                  <a:gd name="T14" fmla="*/ 14 w 17"/>
                  <a:gd name="T15" fmla="*/ 14 h 18"/>
                  <a:gd name="T16" fmla="*/ 10 w 17"/>
                  <a:gd name="T17" fmla="*/ 18 h 18"/>
                  <a:gd name="T18" fmla="*/ 7 w 17"/>
                  <a:gd name="T19" fmla="*/ 14 h 18"/>
                  <a:gd name="T20" fmla="*/ 3 w 17"/>
                  <a:gd name="T21" fmla="*/ 14 h 18"/>
                  <a:gd name="T22" fmla="*/ 0 w 17"/>
                  <a:gd name="T23" fmla="*/ 10 h 18"/>
                  <a:gd name="T24" fmla="*/ 0 w 17"/>
                  <a:gd name="T25" fmla="*/ 7 h 18"/>
                  <a:gd name="T26" fmla="*/ 0 w 17"/>
                  <a:gd name="T27" fmla="*/ 3 h 18"/>
                  <a:gd name="T28" fmla="*/ 3 w 17"/>
                  <a:gd name="T29" fmla="*/ 0 h 18"/>
                  <a:gd name="T30" fmla="*/ 7 w 17"/>
                  <a:gd name="T31" fmla="*/ 0 h 18"/>
                  <a:gd name="T32" fmla="*/ 10 w 17"/>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7"/>
                  <a:gd name="T52" fmla="*/ 0 h 18"/>
                  <a:gd name="T53" fmla="*/ 17 w 17"/>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7" h="18">
                    <a:moveTo>
                      <a:pt x="10" y="0"/>
                    </a:moveTo>
                    <a:lnTo>
                      <a:pt x="14" y="0"/>
                    </a:lnTo>
                    <a:lnTo>
                      <a:pt x="17" y="0"/>
                    </a:lnTo>
                    <a:lnTo>
                      <a:pt x="17" y="3"/>
                    </a:lnTo>
                    <a:lnTo>
                      <a:pt x="17" y="7"/>
                    </a:lnTo>
                    <a:lnTo>
                      <a:pt x="17" y="10"/>
                    </a:lnTo>
                    <a:lnTo>
                      <a:pt x="17" y="14"/>
                    </a:lnTo>
                    <a:lnTo>
                      <a:pt x="14" y="14"/>
                    </a:lnTo>
                    <a:lnTo>
                      <a:pt x="10" y="18"/>
                    </a:lnTo>
                    <a:lnTo>
                      <a:pt x="7" y="14"/>
                    </a:lnTo>
                    <a:lnTo>
                      <a:pt x="3" y="14"/>
                    </a:lnTo>
                    <a:lnTo>
                      <a:pt x="0" y="10"/>
                    </a:lnTo>
                    <a:lnTo>
                      <a:pt x="0" y="7"/>
                    </a:lnTo>
                    <a:lnTo>
                      <a:pt x="0" y="3"/>
                    </a:lnTo>
                    <a:lnTo>
                      <a:pt x="3" y="0"/>
                    </a:lnTo>
                    <a:lnTo>
                      <a:pt x="7" y="0"/>
                    </a:lnTo>
                    <a:lnTo>
                      <a:pt x="10" y="0"/>
                    </a:lnTo>
                    <a:close/>
                  </a:path>
                </a:pathLst>
              </a:custGeom>
              <a:solidFill>
                <a:srgbClr val="000000"/>
              </a:solidFill>
              <a:ln w="0">
                <a:solidFill>
                  <a:srgbClr val="000000"/>
                </a:solidFill>
                <a:round/>
                <a:headEnd/>
                <a:tailEnd/>
              </a:ln>
            </p:spPr>
            <p:txBody>
              <a:bodyPr/>
              <a:lstStyle/>
              <a:p>
                <a:endParaRPr lang="en-CA"/>
              </a:p>
            </p:txBody>
          </p:sp>
          <p:sp>
            <p:nvSpPr>
              <p:cNvPr id="22742" name="Freeform 343"/>
              <p:cNvSpPr>
                <a:spLocks/>
              </p:cNvSpPr>
              <p:nvPr/>
            </p:nvSpPr>
            <p:spPr bwMode="auto">
              <a:xfrm>
                <a:off x="1925" y="2199"/>
                <a:ext cx="57" cy="110"/>
              </a:xfrm>
              <a:custGeom>
                <a:avLst/>
                <a:gdLst>
                  <a:gd name="T0" fmla="*/ 7 w 57"/>
                  <a:gd name="T1" fmla="*/ 14 h 110"/>
                  <a:gd name="T2" fmla="*/ 21 w 57"/>
                  <a:gd name="T3" fmla="*/ 3 h 110"/>
                  <a:gd name="T4" fmla="*/ 39 w 57"/>
                  <a:gd name="T5" fmla="*/ 3 h 110"/>
                  <a:gd name="T6" fmla="*/ 53 w 57"/>
                  <a:gd name="T7" fmla="*/ 14 h 110"/>
                  <a:gd name="T8" fmla="*/ 49 w 57"/>
                  <a:gd name="T9" fmla="*/ 28 h 110"/>
                  <a:gd name="T10" fmla="*/ 39 w 57"/>
                  <a:gd name="T11" fmla="*/ 46 h 110"/>
                  <a:gd name="T12" fmla="*/ 53 w 57"/>
                  <a:gd name="T13" fmla="*/ 57 h 110"/>
                  <a:gd name="T14" fmla="*/ 57 w 57"/>
                  <a:gd name="T15" fmla="*/ 71 h 110"/>
                  <a:gd name="T16" fmla="*/ 49 w 57"/>
                  <a:gd name="T17" fmla="*/ 95 h 110"/>
                  <a:gd name="T18" fmla="*/ 28 w 57"/>
                  <a:gd name="T19" fmla="*/ 106 h 110"/>
                  <a:gd name="T20" fmla="*/ 7 w 57"/>
                  <a:gd name="T21" fmla="*/ 106 h 110"/>
                  <a:gd name="T22" fmla="*/ 0 w 57"/>
                  <a:gd name="T23" fmla="*/ 102 h 110"/>
                  <a:gd name="T24" fmla="*/ 0 w 57"/>
                  <a:gd name="T25" fmla="*/ 99 h 110"/>
                  <a:gd name="T26" fmla="*/ 4 w 57"/>
                  <a:gd name="T27" fmla="*/ 95 h 110"/>
                  <a:gd name="T28" fmla="*/ 7 w 57"/>
                  <a:gd name="T29" fmla="*/ 95 h 110"/>
                  <a:gd name="T30" fmla="*/ 11 w 57"/>
                  <a:gd name="T31" fmla="*/ 95 h 110"/>
                  <a:gd name="T32" fmla="*/ 18 w 57"/>
                  <a:gd name="T33" fmla="*/ 99 h 110"/>
                  <a:gd name="T34" fmla="*/ 25 w 57"/>
                  <a:gd name="T35" fmla="*/ 102 h 110"/>
                  <a:gd name="T36" fmla="*/ 35 w 57"/>
                  <a:gd name="T37" fmla="*/ 99 h 110"/>
                  <a:gd name="T38" fmla="*/ 46 w 57"/>
                  <a:gd name="T39" fmla="*/ 88 h 110"/>
                  <a:gd name="T40" fmla="*/ 46 w 57"/>
                  <a:gd name="T41" fmla="*/ 74 h 110"/>
                  <a:gd name="T42" fmla="*/ 42 w 57"/>
                  <a:gd name="T43" fmla="*/ 67 h 110"/>
                  <a:gd name="T44" fmla="*/ 35 w 57"/>
                  <a:gd name="T45" fmla="*/ 60 h 110"/>
                  <a:gd name="T46" fmla="*/ 25 w 57"/>
                  <a:gd name="T47" fmla="*/ 57 h 110"/>
                  <a:gd name="T48" fmla="*/ 18 w 57"/>
                  <a:gd name="T49" fmla="*/ 57 h 110"/>
                  <a:gd name="T50" fmla="*/ 25 w 57"/>
                  <a:gd name="T51" fmla="*/ 53 h 110"/>
                  <a:gd name="T52" fmla="*/ 35 w 57"/>
                  <a:gd name="T53" fmla="*/ 46 h 110"/>
                  <a:gd name="T54" fmla="*/ 39 w 57"/>
                  <a:gd name="T55" fmla="*/ 35 h 110"/>
                  <a:gd name="T56" fmla="*/ 39 w 57"/>
                  <a:gd name="T57" fmla="*/ 21 h 110"/>
                  <a:gd name="T58" fmla="*/ 32 w 57"/>
                  <a:gd name="T59" fmla="*/ 14 h 110"/>
                  <a:gd name="T60" fmla="*/ 18 w 57"/>
                  <a:gd name="T61" fmla="*/ 14 h 110"/>
                  <a:gd name="T62" fmla="*/ 4 w 57"/>
                  <a:gd name="T63" fmla="*/ 25 h 11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57"/>
                  <a:gd name="T97" fmla="*/ 0 h 110"/>
                  <a:gd name="T98" fmla="*/ 57 w 57"/>
                  <a:gd name="T99" fmla="*/ 110 h 11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57" h="110">
                    <a:moveTo>
                      <a:pt x="0" y="21"/>
                    </a:moveTo>
                    <a:lnTo>
                      <a:pt x="7" y="14"/>
                    </a:lnTo>
                    <a:lnTo>
                      <a:pt x="11" y="7"/>
                    </a:lnTo>
                    <a:lnTo>
                      <a:pt x="21" y="3"/>
                    </a:lnTo>
                    <a:lnTo>
                      <a:pt x="28" y="0"/>
                    </a:lnTo>
                    <a:lnTo>
                      <a:pt x="39" y="3"/>
                    </a:lnTo>
                    <a:lnTo>
                      <a:pt x="46" y="11"/>
                    </a:lnTo>
                    <a:lnTo>
                      <a:pt x="53" y="14"/>
                    </a:lnTo>
                    <a:lnTo>
                      <a:pt x="53" y="21"/>
                    </a:lnTo>
                    <a:lnTo>
                      <a:pt x="49" y="28"/>
                    </a:lnTo>
                    <a:lnTo>
                      <a:pt x="46" y="39"/>
                    </a:lnTo>
                    <a:lnTo>
                      <a:pt x="39" y="46"/>
                    </a:lnTo>
                    <a:lnTo>
                      <a:pt x="46" y="49"/>
                    </a:lnTo>
                    <a:lnTo>
                      <a:pt x="53" y="57"/>
                    </a:lnTo>
                    <a:lnTo>
                      <a:pt x="57" y="64"/>
                    </a:lnTo>
                    <a:lnTo>
                      <a:pt x="57" y="71"/>
                    </a:lnTo>
                    <a:lnTo>
                      <a:pt x="57" y="85"/>
                    </a:lnTo>
                    <a:lnTo>
                      <a:pt x="49" y="95"/>
                    </a:lnTo>
                    <a:lnTo>
                      <a:pt x="39" y="102"/>
                    </a:lnTo>
                    <a:lnTo>
                      <a:pt x="28" y="106"/>
                    </a:lnTo>
                    <a:lnTo>
                      <a:pt x="18" y="110"/>
                    </a:lnTo>
                    <a:lnTo>
                      <a:pt x="7" y="106"/>
                    </a:lnTo>
                    <a:lnTo>
                      <a:pt x="4" y="106"/>
                    </a:lnTo>
                    <a:lnTo>
                      <a:pt x="0" y="102"/>
                    </a:lnTo>
                    <a:lnTo>
                      <a:pt x="0" y="99"/>
                    </a:lnTo>
                    <a:lnTo>
                      <a:pt x="0" y="95"/>
                    </a:lnTo>
                    <a:lnTo>
                      <a:pt x="4" y="95"/>
                    </a:lnTo>
                    <a:lnTo>
                      <a:pt x="7" y="95"/>
                    </a:lnTo>
                    <a:lnTo>
                      <a:pt x="11" y="95"/>
                    </a:lnTo>
                    <a:lnTo>
                      <a:pt x="14" y="99"/>
                    </a:lnTo>
                    <a:lnTo>
                      <a:pt x="18" y="99"/>
                    </a:lnTo>
                    <a:lnTo>
                      <a:pt x="21" y="102"/>
                    </a:lnTo>
                    <a:lnTo>
                      <a:pt x="25" y="102"/>
                    </a:lnTo>
                    <a:lnTo>
                      <a:pt x="28" y="102"/>
                    </a:lnTo>
                    <a:lnTo>
                      <a:pt x="35" y="99"/>
                    </a:lnTo>
                    <a:lnTo>
                      <a:pt x="39" y="95"/>
                    </a:lnTo>
                    <a:lnTo>
                      <a:pt x="46" y="88"/>
                    </a:lnTo>
                    <a:lnTo>
                      <a:pt x="46" y="81"/>
                    </a:lnTo>
                    <a:lnTo>
                      <a:pt x="46" y="74"/>
                    </a:lnTo>
                    <a:lnTo>
                      <a:pt x="42" y="71"/>
                    </a:lnTo>
                    <a:lnTo>
                      <a:pt x="42" y="67"/>
                    </a:lnTo>
                    <a:lnTo>
                      <a:pt x="39" y="64"/>
                    </a:lnTo>
                    <a:lnTo>
                      <a:pt x="35" y="60"/>
                    </a:lnTo>
                    <a:lnTo>
                      <a:pt x="32" y="57"/>
                    </a:lnTo>
                    <a:lnTo>
                      <a:pt x="25" y="57"/>
                    </a:lnTo>
                    <a:lnTo>
                      <a:pt x="18" y="57"/>
                    </a:lnTo>
                    <a:lnTo>
                      <a:pt x="18" y="53"/>
                    </a:lnTo>
                    <a:lnTo>
                      <a:pt x="25" y="53"/>
                    </a:lnTo>
                    <a:lnTo>
                      <a:pt x="28" y="49"/>
                    </a:lnTo>
                    <a:lnTo>
                      <a:pt x="35" y="46"/>
                    </a:lnTo>
                    <a:lnTo>
                      <a:pt x="39" y="39"/>
                    </a:lnTo>
                    <a:lnTo>
                      <a:pt x="39" y="35"/>
                    </a:lnTo>
                    <a:lnTo>
                      <a:pt x="42" y="28"/>
                    </a:lnTo>
                    <a:lnTo>
                      <a:pt x="39" y="21"/>
                    </a:lnTo>
                    <a:lnTo>
                      <a:pt x="35" y="18"/>
                    </a:lnTo>
                    <a:lnTo>
                      <a:pt x="32" y="14"/>
                    </a:lnTo>
                    <a:lnTo>
                      <a:pt x="25" y="11"/>
                    </a:lnTo>
                    <a:lnTo>
                      <a:pt x="18" y="14"/>
                    </a:lnTo>
                    <a:lnTo>
                      <a:pt x="11" y="18"/>
                    </a:lnTo>
                    <a:lnTo>
                      <a:pt x="4" y="25"/>
                    </a:lnTo>
                    <a:lnTo>
                      <a:pt x="0" y="21"/>
                    </a:lnTo>
                    <a:close/>
                  </a:path>
                </a:pathLst>
              </a:custGeom>
              <a:solidFill>
                <a:srgbClr val="000000"/>
              </a:solidFill>
              <a:ln w="0">
                <a:solidFill>
                  <a:srgbClr val="000000"/>
                </a:solidFill>
                <a:round/>
                <a:headEnd/>
                <a:tailEnd/>
              </a:ln>
            </p:spPr>
            <p:txBody>
              <a:bodyPr/>
              <a:lstStyle/>
              <a:p>
                <a:endParaRPr lang="en-CA"/>
              </a:p>
            </p:txBody>
          </p:sp>
          <p:sp>
            <p:nvSpPr>
              <p:cNvPr id="22743" name="Freeform 344"/>
              <p:cNvSpPr>
                <a:spLocks/>
              </p:cNvSpPr>
              <p:nvPr/>
            </p:nvSpPr>
            <p:spPr bwMode="auto">
              <a:xfrm>
                <a:off x="2003" y="2202"/>
                <a:ext cx="63" cy="107"/>
              </a:xfrm>
              <a:custGeom>
                <a:avLst/>
                <a:gdLst>
                  <a:gd name="T0" fmla="*/ 7 w 63"/>
                  <a:gd name="T1" fmla="*/ 0 h 107"/>
                  <a:gd name="T2" fmla="*/ 63 w 63"/>
                  <a:gd name="T3" fmla="*/ 0 h 107"/>
                  <a:gd name="T4" fmla="*/ 63 w 63"/>
                  <a:gd name="T5" fmla="*/ 4 h 107"/>
                  <a:gd name="T6" fmla="*/ 28 w 63"/>
                  <a:gd name="T7" fmla="*/ 107 h 107"/>
                  <a:gd name="T8" fmla="*/ 17 w 63"/>
                  <a:gd name="T9" fmla="*/ 107 h 107"/>
                  <a:gd name="T10" fmla="*/ 49 w 63"/>
                  <a:gd name="T11" fmla="*/ 15 h 107"/>
                  <a:gd name="T12" fmla="*/ 25 w 63"/>
                  <a:gd name="T13" fmla="*/ 15 h 107"/>
                  <a:gd name="T14" fmla="*/ 14 w 63"/>
                  <a:gd name="T15" fmla="*/ 15 h 107"/>
                  <a:gd name="T16" fmla="*/ 10 w 63"/>
                  <a:gd name="T17" fmla="*/ 15 h 107"/>
                  <a:gd name="T18" fmla="*/ 7 w 63"/>
                  <a:gd name="T19" fmla="*/ 18 h 107"/>
                  <a:gd name="T20" fmla="*/ 0 w 63"/>
                  <a:gd name="T21" fmla="*/ 25 h 107"/>
                  <a:gd name="T22" fmla="*/ 0 w 63"/>
                  <a:gd name="T23" fmla="*/ 25 h 107"/>
                  <a:gd name="T24" fmla="*/ 7 w 63"/>
                  <a:gd name="T25" fmla="*/ 0 h 10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63"/>
                  <a:gd name="T40" fmla="*/ 0 h 107"/>
                  <a:gd name="T41" fmla="*/ 63 w 63"/>
                  <a:gd name="T42" fmla="*/ 107 h 10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63" h="107">
                    <a:moveTo>
                      <a:pt x="7" y="0"/>
                    </a:moveTo>
                    <a:lnTo>
                      <a:pt x="63" y="0"/>
                    </a:lnTo>
                    <a:lnTo>
                      <a:pt x="63" y="4"/>
                    </a:lnTo>
                    <a:lnTo>
                      <a:pt x="28" y="107"/>
                    </a:lnTo>
                    <a:lnTo>
                      <a:pt x="17" y="107"/>
                    </a:lnTo>
                    <a:lnTo>
                      <a:pt x="49" y="15"/>
                    </a:lnTo>
                    <a:lnTo>
                      <a:pt x="25" y="15"/>
                    </a:lnTo>
                    <a:lnTo>
                      <a:pt x="14" y="15"/>
                    </a:lnTo>
                    <a:lnTo>
                      <a:pt x="10" y="15"/>
                    </a:lnTo>
                    <a:lnTo>
                      <a:pt x="7" y="18"/>
                    </a:lnTo>
                    <a:lnTo>
                      <a:pt x="0" y="25"/>
                    </a:lnTo>
                    <a:lnTo>
                      <a:pt x="7" y="0"/>
                    </a:lnTo>
                    <a:close/>
                  </a:path>
                </a:pathLst>
              </a:custGeom>
              <a:solidFill>
                <a:srgbClr val="000000"/>
              </a:solidFill>
              <a:ln w="0">
                <a:solidFill>
                  <a:srgbClr val="000000"/>
                </a:solidFill>
                <a:round/>
                <a:headEnd/>
                <a:tailEnd/>
              </a:ln>
            </p:spPr>
            <p:txBody>
              <a:bodyPr/>
              <a:lstStyle/>
              <a:p>
                <a:endParaRPr lang="en-CA"/>
              </a:p>
            </p:txBody>
          </p:sp>
          <p:sp>
            <p:nvSpPr>
              <p:cNvPr id="22744" name="Rectangle 345"/>
              <p:cNvSpPr>
                <a:spLocks noChangeArrowheads="1"/>
              </p:cNvSpPr>
              <p:nvPr/>
            </p:nvSpPr>
            <p:spPr bwMode="auto">
              <a:xfrm>
                <a:off x="2215" y="2167"/>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745" name="Freeform 346"/>
              <p:cNvSpPr>
                <a:spLocks/>
              </p:cNvSpPr>
              <p:nvPr/>
            </p:nvSpPr>
            <p:spPr bwMode="auto">
              <a:xfrm>
                <a:off x="2480" y="2199"/>
                <a:ext cx="42" cy="106"/>
              </a:xfrm>
              <a:custGeom>
                <a:avLst/>
                <a:gdLst>
                  <a:gd name="T0" fmla="*/ 0 w 42"/>
                  <a:gd name="T1" fmla="*/ 14 h 106"/>
                  <a:gd name="T2" fmla="*/ 25 w 42"/>
                  <a:gd name="T3" fmla="*/ 0 h 106"/>
                  <a:gd name="T4" fmla="*/ 28 w 42"/>
                  <a:gd name="T5" fmla="*/ 0 h 106"/>
                  <a:gd name="T6" fmla="*/ 28 w 42"/>
                  <a:gd name="T7" fmla="*/ 88 h 106"/>
                  <a:gd name="T8" fmla="*/ 28 w 42"/>
                  <a:gd name="T9" fmla="*/ 95 h 106"/>
                  <a:gd name="T10" fmla="*/ 28 w 42"/>
                  <a:gd name="T11" fmla="*/ 99 h 106"/>
                  <a:gd name="T12" fmla="*/ 28 w 42"/>
                  <a:gd name="T13" fmla="*/ 102 h 106"/>
                  <a:gd name="T14" fmla="*/ 32 w 42"/>
                  <a:gd name="T15" fmla="*/ 102 h 106"/>
                  <a:gd name="T16" fmla="*/ 35 w 42"/>
                  <a:gd name="T17" fmla="*/ 106 h 106"/>
                  <a:gd name="T18" fmla="*/ 42 w 42"/>
                  <a:gd name="T19" fmla="*/ 106 h 106"/>
                  <a:gd name="T20" fmla="*/ 42 w 42"/>
                  <a:gd name="T21" fmla="*/ 106 h 106"/>
                  <a:gd name="T22" fmla="*/ 4 w 42"/>
                  <a:gd name="T23" fmla="*/ 106 h 106"/>
                  <a:gd name="T24" fmla="*/ 4 w 42"/>
                  <a:gd name="T25" fmla="*/ 106 h 106"/>
                  <a:gd name="T26" fmla="*/ 7 w 42"/>
                  <a:gd name="T27" fmla="*/ 106 h 106"/>
                  <a:gd name="T28" fmla="*/ 11 w 42"/>
                  <a:gd name="T29" fmla="*/ 102 h 106"/>
                  <a:gd name="T30" fmla="*/ 14 w 42"/>
                  <a:gd name="T31" fmla="*/ 102 h 106"/>
                  <a:gd name="T32" fmla="*/ 14 w 42"/>
                  <a:gd name="T33" fmla="*/ 99 h 106"/>
                  <a:gd name="T34" fmla="*/ 14 w 42"/>
                  <a:gd name="T35" fmla="*/ 95 h 106"/>
                  <a:gd name="T36" fmla="*/ 14 w 42"/>
                  <a:gd name="T37" fmla="*/ 88 h 106"/>
                  <a:gd name="T38" fmla="*/ 14 w 42"/>
                  <a:gd name="T39" fmla="*/ 32 h 106"/>
                  <a:gd name="T40" fmla="*/ 14 w 42"/>
                  <a:gd name="T41" fmla="*/ 21 h 106"/>
                  <a:gd name="T42" fmla="*/ 14 w 42"/>
                  <a:gd name="T43" fmla="*/ 18 h 106"/>
                  <a:gd name="T44" fmla="*/ 14 w 42"/>
                  <a:gd name="T45" fmla="*/ 14 h 106"/>
                  <a:gd name="T46" fmla="*/ 14 w 42"/>
                  <a:gd name="T47" fmla="*/ 14 h 106"/>
                  <a:gd name="T48" fmla="*/ 11 w 42"/>
                  <a:gd name="T49" fmla="*/ 14 h 106"/>
                  <a:gd name="T50" fmla="*/ 11 w 42"/>
                  <a:gd name="T51" fmla="*/ 11 h 106"/>
                  <a:gd name="T52" fmla="*/ 7 w 42"/>
                  <a:gd name="T53" fmla="*/ 14 h 106"/>
                  <a:gd name="T54" fmla="*/ 4 w 42"/>
                  <a:gd name="T55" fmla="*/ 14 h 106"/>
                  <a:gd name="T56" fmla="*/ 0 w 42"/>
                  <a:gd name="T57" fmla="*/ 14 h 10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2"/>
                  <a:gd name="T88" fmla="*/ 0 h 106"/>
                  <a:gd name="T89" fmla="*/ 42 w 42"/>
                  <a:gd name="T90" fmla="*/ 106 h 10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2" h="106">
                    <a:moveTo>
                      <a:pt x="0" y="14"/>
                    </a:moveTo>
                    <a:lnTo>
                      <a:pt x="25" y="0"/>
                    </a:lnTo>
                    <a:lnTo>
                      <a:pt x="28" y="0"/>
                    </a:lnTo>
                    <a:lnTo>
                      <a:pt x="28" y="88"/>
                    </a:lnTo>
                    <a:lnTo>
                      <a:pt x="28" y="95"/>
                    </a:lnTo>
                    <a:lnTo>
                      <a:pt x="28" y="99"/>
                    </a:lnTo>
                    <a:lnTo>
                      <a:pt x="28" y="102"/>
                    </a:lnTo>
                    <a:lnTo>
                      <a:pt x="32" y="102"/>
                    </a:lnTo>
                    <a:lnTo>
                      <a:pt x="35" y="106"/>
                    </a:lnTo>
                    <a:lnTo>
                      <a:pt x="42" y="106"/>
                    </a:lnTo>
                    <a:lnTo>
                      <a:pt x="4" y="106"/>
                    </a:lnTo>
                    <a:lnTo>
                      <a:pt x="7" y="106"/>
                    </a:lnTo>
                    <a:lnTo>
                      <a:pt x="11" y="102"/>
                    </a:lnTo>
                    <a:lnTo>
                      <a:pt x="14" y="102"/>
                    </a:lnTo>
                    <a:lnTo>
                      <a:pt x="14" y="99"/>
                    </a:lnTo>
                    <a:lnTo>
                      <a:pt x="14" y="95"/>
                    </a:lnTo>
                    <a:lnTo>
                      <a:pt x="14" y="88"/>
                    </a:lnTo>
                    <a:lnTo>
                      <a:pt x="14" y="32"/>
                    </a:lnTo>
                    <a:lnTo>
                      <a:pt x="14" y="21"/>
                    </a:lnTo>
                    <a:lnTo>
                      <a:pt x="14" y="18"/>
                    </a:lnTo>
                    <a:lnTo>
                      <a:pt x="14" y="14"/>
                    </a:lnTo>
                    <a:lnTo>
                      <a:pt x="11" y="14"/>
                    </a:lnTo>
                    <a:lnTo>
                      <a:pt x="11" y="11"/>
                    </a:lnTo>
                    <a:lnTo>
                      <a:pt x="7" y="14"/>
                    </a:lnTo>
                    <a:lnTo>
                      <a:pt x="4" y="14"/>
                    </a:lnTo>
                    <a:lnTo>
                      <a:pt x="0" y="14"/>
                    </a:lnTo>
                    <a:close/>
                  </a:path>
                </a:pathLst>
              </a:custGeom>
              <a:solidFill>
                <a:srgbClr val="000000"/>
              </a:solidFill>
              <a:ln w="0">
                <a:solidFill>
                  <a:srgbClr val="000000"/>
                </a:solidFill>
                <a:round/>
                <a:headEnd/>
                <a:tailEnd/>
              </a:ln>
            </p:spPr>
            <p:txBody>
              <a:bodyPr/>
              <a:lstStyle/>
              <a:p>
                <a:endParaRPr lang="en-CA"/>
              </a:p>
            </p:txBody>
          </p:sp>
          <p:sp>
            <p:nvSpPr>
              <p:cNvPr id="22746" name="Rectangle 347"/>
              <p:cNvSpPr>
                <a:spLocks noChangeArrowheads="1"/>
              </p:cNvSpPr>
              <p:nvPr/>
            </p:nvSpPr>
            <p:spPr bwMode="auto">
              <a:xfrm>
                <a:off x="2724" y="2167"/>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747" name="Freeform 348"/>
              <p:cNvSpPr>
                <a:spLocks/>
              </p:cNvSpPr>
              <p:nvPr/>
            </p:nvSpPr>
            <p:spPr bwMode="auto">
              <a:xfrm>
                <a:off x="2989" y="2291"/>
                <a:ext cx="18" cy="18"/>
              </a:xfrm>
              <a:custGeom>
                <a:avLst/>
                <a:gdLst>
                  <a:gd name="T0" fmla="*/ 11 w 18"/>
                  <a:gd name="T1" fmla="*/ 0 h 18"/>
                  <a:gd name="T2" fmla="*/ 14 w 18"/>
                  <a:gd name="T3" fmla="*/ 0 h 18"/>
                  <a:gd name="T4" fmla="*/ 14 w 18"/>
                  <a:gd name="T5" fmla="*/ 0 h 18"/>
                  <a:gd name="T6" fmla="*/ 18 w 18"/>
                  <a:gd name="T7" fmla="*/ 3 h 18"/>
                  <a:gd name="T8" fmla="*/ 18 w 18"/>
                  <a:gd name="T9" fmla="*/ 7 h 18"/>
                  <a:gd name="T10" fmla="*/ 18 w 18"/>
                  <a:gd name="T11" fmla="*/ 10 h 18"/>
                  <a:gd name="T12" fmla="*/ 14 w 18"/>
                  <a:gd name="T13" fmla="*/ 14 h 18"/>
                  <a:gd name="T14" fmla="*/ 14 w 18"/>
                  <a:gd name="T15" fmla="*/ 14 h 18"/>
                  <a:gd name="T16" fmla="*/ 11 w 18"/>
                  <a:gd name="T17" fmla="*/ 18 h 18"/>
                  <a:gd name="T18" fmla="*/ 7 w 18"/>
                  <a:gd name="T19" fmla="*/ 14 h 18"/>
                  <a:gd name="T20" fmla="*/ 4 w 18"/>
                  <a:gd name="T21" fmla="*/ 14 h 18"/>
                  <a:gd name="T22" fmla="*/ 0 w 18"/>
                  <a:gd name="T23" fmla="*/ 10 h 18"/>
                  <a:gd name="T24" fmla="*/ 0 w 18"/>
                  <a:gd name="T25" fmla="*/ 7 h 18"/>
                  <a:gd name="T26" fmla="*/ 0 w 18"/>
                  <a:gd name="T27" fmla="*/ 3 h 18"/>
                  <a:gd name="T28" fmla="*/ 4 w 18"/>
                  <a:gd name="T29" fmla="*/ 0 h 18"/>
                  <a:gd name="T30" fmla="*/ 7 w 18"/>
                  <a:gd name="T31" fmla="*/ 0 h 18"/>
                  <a:gd name="T32" fmla="*/ 11 w 18"/>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8"/>
                  <a:gd name="T53" fmla="*/ 18 w 18"/>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8">
                    <a:moveTo>
                      <a:pt x="11" y="0"/>
                    </a:moveTo>
                    <a:lnTo>
                      <a:pt x="14" y="0"/>
                    </a:lnTo>
                    <a:lnTo>
                      <a:pt x="18" y="3"/>
                    </a:lnTo>
                    <a:lnTo>
                      <a:pt x="18" y="7"/>
                    </a:lnTo>
                    <a:lnTo>
                      <a:pt x="18" y="10"/>
                    </a:lnTo>
                    <a:lnTo>
                      <a:pt x="14" y="14"/>
                    </a:lnTo>
                    <a:lnTo>
                      <a:pt x="11" y="18"/>
                    </a:lnTo>
                    <a:lnTo>
                      <a:pt x="7" y="14"/>
                    </a:lnTo>
                    <a:lnTo>
                      <a:pt x="4" y="14"/>
                    </a:lnTo>
                    <a:lnTo>
                      <a:pt x="0" y="10"/>
                    </a:lnTo>
                    <a:lnTo>
                      <a:pt x="0" y="7"/>
                    </a:lnTo>
                    <a:lnTo>
                      <a:pt x="0" y="3"/>
                    </a:lnTo>
                    <a:lnTo>
                      <a:pt x="4" y="0"/>
                    </a:lnTo>
                    <a:lnTo>
                      <a:pt x="7" y="0"/>
                    </a:lnTo>
                    <a:lnTo>
                      <a:pt x="11" y="0"/>
                    </a:lnTo>
                    <a:close/>
                  </a:path>
                </a:pathLst>
              </a:custGeom>
              <a:solidFill>
                <a:srgbClr val="000000"/>
              </a:solidFill>
              <a:ln w="0">
                <a:solidFill>
                  <a:srgbClr val="000000"/>
                </a:solidFill>
                <a:round/>
                <a:headEnd/>
                <a:tailEnd/>
              </a:ln>
            </p:spPr>
            <p:txBody>
              <a:bodyPr/>
              <a:lstStyle/>
              <a:p>
                <a:endParaRPr lang="en-CA"/>
              </a:p>
            </p:txBody>
          </p:sp>
          <p:sp>
            <p:nvSpPr>
              <p:cNvPr id="22748" name="Freeform 349"/>
              <p:cNvSpPr>
                <a:spLocks/>
              </p:cNvSpPr>
              <p:nvPr/>
            </p:nvSpPr>
            <p:spPr bwMode="auto">
              <a:xfrm>
                <a:off x="3024" y="2199"/>
                <a:ext cx="57" cy="110"/>
              </a:xfrm>
              <a:custGeom>
                <a:avLst/>
                <a:gdLst>
                  <a:gd name="T0" fmla="*/ 8 w 57"/>
                  <a:gd name="T1" fmla="*/ 14 h 110"/>
                  <a:gd name="T2" fmla="*/ 18 w 57"/>
                  <a:gd name="T3" fmla="*/ 3 h 110"/>
                  <a:gd name="T4" fmla="*/ 39 w 57"/>
                  <a:gd name="T5" fmla="*/ 3 h 110"/>
                  <a:gd name="T6" fmla="*/ 50 w 57"/>
                  <a:gd name="T7" fmla="*/ 14 h 110"/>
                  <a:gd name="T8" fmla="*/ 50 w 57"/>
                  <a:gd name="T9" fmla="*/ 28 h 110"/>
                  <a:gd name="T10" fmla="*/ 39 w 57"/>
                  <a:gd name="T11" fmla="*/ 46 h 110"/>
                  <a:gd name="T12" fmla="*/ 53 w 57"/>
                  <a:gd name="T13" fmla="*/ 57 h 110"/>
                  <a:gd name="T14" fmla="*/ 57 w 57"/>
                  <a:gd name="T15" fmla="*/ 71 h 110"/>
                  <a:gd name="T16" fmla="*/ 50 w 57"/>
                  <a:gd name="T17" fmla="*/ 95 h 110"/>
                  <a:gd name="T18" fmla="*/ 29 w 57"/>
                  <a:gd name="T19" fmla="*/ 106 h 110"/>
                  <a:gd name="T20" fmla="*/ 8 w 57"/>
                  <a:gd name="T21" fmla="*/ 106 h 110"/>
                  <a:gd name="T22" fmla="*/ 0 w 57"/>
                  <a:gd name="T23" fmla="*/ 102 h 110"/>
                  <a:gd name="T24" fmla="*/ 0 w 57"/>
                  <a:gd name="T25" fmla="*/ 99 h 110"/>
                  <a:gd name="T26" fmla="*/ 4 w 57"/>
                  <a:gd name="T27" fmla="*/ 95 h 110"/>
                  <a:gd name="T28" fmla="*/ 8 w 57"/>
                  <a:gd name="T29" fmla="*/ 95 h 110"/>
                  <a:gd name="T30" fmla="*/ 11 w 57"/>
                  <a:gd name="T31" fmla="*/ 95 h 110"/>
                  <a:gd name="T32" fmla="*/ 18 w 57"/>
                  <a:gd name="T33" fmla="*/ 99 h 110"/>
                  <a:gd name="T34" fmla="*/ 25 w 57"/>
                  <a:gd name="T35" fmla="*/ 102 h 110"/>
                  <a:gd name="T36" fmla="*/ 36 w 57"/>
                  <a:gd name="T37" fmla="*/ 99 h 110"/>
                  <a:gd name="T38" fmla="*/ 46 w 57"/>
                  <a:gd name="T39" fmla="*/ 88 h 110"/>
                  <a:gd name="T40" fmla="*/ 46 w 57"/>
                  <a:gd name="T41" fmla="*/ 74 h 110"/>
                  <a:gd name="T42" fmla="*/ 43 w 57"/>
                  <a:gd name="T43" fmla="*/ 67 h 110"/>
                  <a:gd name="T44" fmla="*/ 36 w 57"/>
                  <a:gd name="T45" fmla="*/ 60 h 110"/>
                  <a:gd name="T46" fmla="*/ 25 w 57"/>
                  <a:gd name="T47" fmla="*/ 57 h 110"/>
                  <a:gd name="T48" fmla="*/ 18 w 57"/>
                  <a:gd name="T49" fmla="*/ 57 h 110"/>
                  <a:gd name="T50" fmla="*/ 22 w 57"/>
                  <a:gd name="T51" fmla="*/ 53 h 110"/>
                  <a:gd name="T52" fmla="*/ 36 w 57"/>
                  <a:gd name="T53" fmla="*/ 46 h 110"/>
                  <a:gd name="T54" fmla="*/ 39 w 57"/>
                  <a:gd name="T55" fmla="*/ 35 h 110"/>
                  <a:gd name="T56" fmla="*/ 39 w 57"/>
                  <a:gd name="T57" fmla="*/ 21 h 110"/>
                  <a:gd name="T58" fmla="*/ 32 w 57"/>
                  <a:gd name="T59" fmla="*/ 14 h 110"/>
                  <a:gd name="T60" fmla="*/ 15 w 57"/>
                  <a:gd name="T61" fmla="*/ 14 h 110"/>
                  <a:gd name="T62" fmla="*/ 4 w 57"/>
                  <a:gd name="T63" fmla="*/ 25 h 11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57"/>
                  <a:gd name="T97" fmla="*/ 0 h 110"/>
                  <a:gd name="T98" fmla="*/ 57 w 57"/>
                  <a:gd name="T99" fmla="*/ 110 h 11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57" h="110">
                    <a:moveTo>
                      <a:pt x="0" y="21"/>
                    </a:moveTo>
                    <a:lnTo>
                      <a:pt x="8" y="14"/>
                    </a:lnTo>
                    <a:lnTo>
                      <a:pt x="11" y="7"/>
                    </a:lnTo>
                    <a:lnTo>
                      <a:pt x="18" y="3"/>
                    </a:lnTo>
                    <a:lnTo>
                      <a:pt x="29" y="0"/>
                    </a:lnTo>
                    <a:lnTo>
                      <a:pt x="39" y="3"/>
                    </a:lnTo>
                    <a:lnTo>
                      <a:pt x="46" y="11"/>
                    </a:lnTo>
                    <a:lnTo>
                      <a:pt x="50" y="14"/>
                    </a:lnTo>
                    <a:lnTo>
                      <a:pt x="53" y="21"/>
                    </a:lnTo>
                    <a:lnTo>
                      <a:pt x="50" y="28"/>
                    </a:lnTo>
                    <a:lnTo>
                      <a:pt x="46" y="39"/>
                    </a:lnTo>
                    <a:lnTo>
                      <a:pt x="39" y="46"/>
                    </a:lnTo>
                    <a:lnTo>
                      <a:pt x="46" y="49"/>
                    </a:lnTo>
                    <a:lnTo>
                      <a:pt x="53" y="57"/>
                    </a:lnTo>
                    <a:lnTo>
                      <a:pt x="57" y="64"/>
                    </a:lnTo>
                    <a:lnTo>
                      <a:pt x="57" y="71"/>
                    </a:lnTo>
                    <a:lnTo>
                      <a:pt x="57" y="85"/>
                    </a:lnTo>
                    <a:lnTo>
                      <a:pt x="50" y="95"/>
                    </a:lnTo>
                    <a:lnTo>
                      <a:pt x="39" y="102"/>
                    </a:lnTo>
                    <a:lnTo>
                      <a:pt x="29" y="106"/>
                    </a:lnTo>
                    <a:lnTo>
                      <a:pt x="18" y="110"/>
                    </a:lnTo>
                    <a:lnTo>
                      <a:pt x="8" y="106"/>
                    </a:lnTo>
                    <a:lnTo>
                      <a:pt x="4" y="106"/>
                    </a:lnTo>
                    <a:lnTo>
                      <a:pt x="0" y="102"/>
                    </a:lnTo>
                    <a:lnTo>
                      <a:pt x="0" y="99"/>
                    </a:lnTo>
                    <a:lnTo>
                      <a:pt x="0" y="95"/>
                    </a:lnTo>
                    <a:lnTo>
                      <a:pt x="4" y="95"/>
                    </a:lnTo>
                    <a:lnTo>
                      <a:pt x="8" y="95"/>
                    </a:lnTo>
                    <a:lnTo>
                      <a:pt x="11" y="95"/>
                    </a:lnTo>
                    <a:lnTo>
                      <a:pt x="15" y="99"/>
                    </a:lnTo>
                    <a:lnTo>
                      <a:pt x="18" y="99"/>
                    </a:lnTo>
                    <a:lnTo>
                      <a:pt x="22" y="102"/>
                    </a:lnTo>
                    <a:lnTo>
                      <a:pt x="25" y="102"/>
                    </a:lnTo>
                    <a:lnTo>
                      <a:pt x="29" y="102"/>
                    </a:lnTo>
                    <a:lnTo>
                      <a:pt x="36" y="99"/>
                    </a:lnTo>
                    <a:lnTo>
                      <a:pt x="39" y="95"/>
                    </a:lnTo>
                    <a:lnTo>
                      <a:pt x="46" y="88"/>
                    </a:lnTo>
                    <a:lnTo>
                      <a:pt x="46" y="81"/>
                    </a:lnTo>
                    <a:lnTo>
                      <a:pt x="46" y="74"/>
                    </a:lnTo>
                    <a:lnTo>
                      <a:pt x="43" y="71"/>
                    </a:lnTo>
                    <a:lnTo>
                      <a:pt x="43" y="67"/>
                    </a:lnTo>
                    <a:lnTo>
                      <a:pt x="39" y="64"/>
                    </a:lnTo>
                    <a:lnTo>
                      <a:pt x="36" y="60"/>
                    </a:lnTo>
                    <a:lnTo>
                      <a:pt x="32" y="57"/>
                    </a:lnTo>
                    <a:lnTo>
                      <a:pt x="25" y="57"/>
                    </a:lnTo>
                    <a:lnTo>
                      <a:pt x="18" y="57"/>
                    </a:lnTo>
                    <a:lnTo>
                      <a:pt x="18" y="53"/>
                    </a:lnTo>
                    <a:lnTo>
                      <a:pt x="22" y="53"/>
                    </a:lnTo>
                    <a:lnTo>
                      <a:pt x="29" y="49"/>
                    </a:lnTo>
                    <a:lnTo>
                      <a:pt x="36" y="46"/>
                    </a:lnTo>
                    <a:lnTo>
                      <a:pt x="39" y="39"/>
                    </a:lnTo>
                    <a:lnTo>
                      <a:pt x="39" y="35"/>
                    </a:lnTo>
                    <a:lnTo>
                      <a:pt x="43" y="28"/>
                    </a:lnTo>
                    <a:lnTo>
                      <a:pt x="39" y="21"/>
                    </a:lnTo>
                    <a:lnTo>
                      <a:pt x="36" y="18"/>
                    </a:lnTo>
                    <a:lnTo>
                      <a:pt x="32" y="14"/>
                    </a:lnTo>
                    <a:lnTo>
                      <a:pt x="25" y="11"/>
                    </a:lnTo>
                    <a:lnTo>
                      <a:pt x="15" y="14"/>
                    </a:lnTo>
                    <a:lnTo>
                      <a:pt x="11" y="18"/>
                    </a:lnTo>
                    <a:lnTo>
                      <a:pt x="4" y="25"/>
                    </a:lnTo>
                    <a:lnTo>
                      <a:pt x="0" y="21"/>
                    </a:lnTo>
                    <a:close/>
                  </a:path>
                </a:pathLst>
              </a:custGeom>
              <a:solidFill>
                <a:srgbClr val="000000"/>
              </a:solidFill>
              <a:ln w="0">
                <a:solidFill>
                  <a:srgbClr val="000000"/>
                </a:solidFill>
                <a:round/>
                <a:headEnd/>
                <a:tailEnd/>
              </a:ln>
            </p:spPr>
            <p:txBody>
              <a:bodyPr/>
              <a:lstStyle/>
              <a:p>
                <a:endParaRPr lang="en-CA"/>
              </a:p>
            </p:txBody>
          </p:sp>
          <p:sp>
            <p:nvSpPr>
              <p:cNvPr id="22749" name="Freeform 350"/>
              <p:cNvSpPr>
                <a:spLocks/>
              </p:cNvSpPr>
              <p:nvPr/>
            </p:nvSpPr>
            <p:spPr bwMode="auto">
              <a:xfrm>
                <a:off x="3102" y="2202"/>
                <a:ext cx="64" cy="107"/>
              </a:xfrm>
              <a:custGeom>
                <a:avLst/>
                <a:gdLst>
                  <a:gd name="T0" fmla="*/ 7 w 64"/>
                  <a:gd name="T1" fmla="*/ 0 h 107"/>
                  <a:gd name="T2" fmla="*/ 64 w 64"/>
                  <a:gd name="T3" fmla="*/ 0 h 107"/>
                  <a:gd name="T4" fmla="*/ 64 w 64"/>
                  <a:gd name="T5" fmla="*/ 4 h 107"/>
                  <a:gd name="T6" fmla="*/ 28 w 64"/>
                  <a:gd name="T7" fmla="*/ 107 h 107"/>
                  <a:gd name="T8" fmla="*/ 18 w 64"/>
                  <a:gd name="T9" fmla="*/ 107 h 107"/>
                  <a:gd name="T10" fmla="*/ 50 w 64"/>
                  <a:gd name="T11" fmla="*/ 15 h 107"/>
                  <a:gd name="T12" fmla="*/ 21 w 64"/>
                  <a:gd name="T13" fmla="*/ 15 h 107"/>
                  <a:gd name="T14" fmla="*/ 14 w 64"/>
                  <a:gd name="T15" fmla="*/ 15 h 107"/>
                  <a:gd name="T16" fmla="*/ 11 w 64"/>
                  <a:gd name="T17" fmla="*/ 15 h 107"/>
                  <a:gd name="T18" fmla="*/ 4 w 64"/>
                  <a:gd name="T19" fmla="*/ 18 h 107"/>
                  <a:gd name="T20" fmla="*/ 0 w 64"/>
                  <a:gd name="T21" fmla="*/ 25 h 107"/>
                  <a:gd name="T22" fmla="*/ 0 w 64"/>
                  <a:gd name="T23" fmla="*/ 25 h 107"/>
                  <a:gd name="T24" fmla="*/ 7 w 64"/>
                  <a:gd name="T25" fmla="*/ 0 h 10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64"/>
                  <a:gd name="T40" fmla="*/ 0 h 107"/>
                  <a:gd name="T41" fmla="*/ 64 w 64"/>
                  <a:gd name="T42" fmla="*/ 107 h 10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64" h="107">
                    <a:moveTo>
                      <a:pt x="7" y="0"/>
                    </a:moveTo>
                    <a:lnTo>
                      <a:pt x="64" y="0"/>
                    </a:lnTo>
                    <a:lnTo>
                      <a:pt x="64" y="4"/>
                    </a:lnTo>
                    <a:lnTo>
                      <a:pt x="28" y="107"/>
                    </a:lnTo>
                    <a:lnTo>
                      <a:pt x="18" y="107"/>
                    </a:lnTo>
                    <a:lnTo>
                      <a:pt x="50" y="15"/>
                    </a:lnTo>
                    <a:lnTo>
                      <a:pt x="21" y="15"/>
                    </a:lnTo>
                    <a:lnTo>
                      <a:pt x="14" y="15"/>
                    </a:lnTo>
                    <a:lnTo>
                      <a:pt x="11" y="15"/>
                    </a:lnTo>
                    <a:lnTo>
                      <a:pt x="4" y="18"/>
                    </a:lnTo>
                    <a:lnTo>
                      <a:pt x="0" y="25"/>
                    </a:lnTo>
                    <a:lnTo>
                      <a:pt x="7" y="0"/>
                    </a:lnTo>
                    <a:close/>
                  </a:path>
                </a:pathLst>
              </a:custGeom>
              <a:solidFill>
                <a:srgbClr val="000000"/>
              </a:solidFill>
              <a:ln w="0">
                <a:solidFill>
                  <a:srgbClr val="000000"/>
                </a:solidFill>
                <a:round/>
                <a:headEnd/>
                <a:tailEnd/>
              </a:ln>
            </p:spPr>
            <p:txBody>
              <a:bodyPr/>
              <a:lstStyle/>
              <a:p>
                <a:endParaRPr lang="en-CA"/>
              </a:p>
            </p:txBody>
          </p:sp>
          <p:sp>
            <p:nvSpPr>
              <p:cNvPr id="22750" name="Rectangle 351"/>
              <p:cNvSpPr>
                <a:spLocks noChangeArrowheads="1"/>
              </p:cNvSpPr>
              <p:nvPr/>
            </p:nvSpPr>
            <p:spPr bwMode="auto">
              <a:xfrm>
                <a:off x="3247" y="2167"/>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751" name="Freeform 352"/>
              <p:cNvSpPr>
                <a:spLocks/>
              </p:cNvSpPr>
              <p:nvPr/>
            </p:nvSpPr>
            <p:spPr bwMode="auto">
              <a:xfrm>
                <a:off x="3502" y="2202"/>
                <a:ext cx="67" cy="107"/>
              </a:xfrm>
              <a:custGeom>
                <a:avLst/>
                <a:gdLst>
                  <a:gd name="T0" fmla="*/ 10 w 67"/>
                  <a:gd name="T1" fmla="*/ 0 h 107"/>
                  <a:gd name="T2" fmla="*/ 67 w 67"/>
                  <a:gd name="T3" fmla="*/ 0 h 107"/>
                  <a:gd name="T4" fmla="*/ 67 w 67"/>
                  <a:gd name="T5" fmla="*/ 4 h 107"/>
                  <a:gd name="T6" fmla="*/ 28 w 67"/>
                  <a:gd name="T7" fmla="*/ 107 h 107"/>
                  <a:gd name="T8" fmla="*/ 21 w 67"/>
                  <a:gd name="T9" fmla="*/ 107 h 107"/>
                  <a:gd name="T10" fmla="*/ 53 w 67"/>
                  <a:gd name="T11" fmla="*/ 15 h 107"/>
                  <a:gd name="T12" fmla="*/ 24 w 67"/>
                  <a:gd name="T13" fmla="*/ 15 h 107"/>
                  <a:gd name="T14" fmla="*/ 17 w 67"/>
                  <a:gd name="T15" fmla="*/ 15 h 107"/>
                  <a:gd name="T16" fmla="*/ 14 w 67"/>
                  <a:gd name="T17" fmla="*/ 15 h 107"/>
                  <a:gd name="T18" fmla="*/ 7 w 67"/>
                  <a:gd name="T19" fmla="*/ 18 h 107"/>
                  <a:gd name="T20" fmla="*/ 3 w 67"/>
                  <a:gd name="T21" fmla="*/ 25 h 107"/>
                  <a:gd name="T22" fmla="*/ 0 w 67"/>
                  <a:gd name="T23" fmla="*/ 25 h 107"/>
                  <a:gd name="T24" fmla="*/ 10 w 67"/>
                  <a:gd name="T25" fmla="*/ 0 h 10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67"/>
                  <a:gd name="T40" fmla="*/ 0 h 107"/>
                  <a:gd name="T41" fmla="*/ 67 w 67"/>
                  <a:gd name="T42" fmla="*/ 107 h 10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67" h="107">
                    <a:moveTo>
                      <a:pt x="10" y="0"/>
                    </a:moveTo>
                    <a:lnTo>
                      <a:pt x="67" y="0"/>
                    </a:lnTo>
                    <a:lnTo>
                      <a:pt x="67" y="4"/>
                    </a:lnTo>
                    <a:lnTo>
                      <a:pt x="28" y="107"/>
                    </a:lnTo>
                    <a:lnTo>
                      <a:pt x="21" y="107"/>
                    </a:lnTo>
                    <a:lnTo>
                      <a:pt x="53" y="15"/>
                    </a:lnTo>
                    <a:lnTo>
                      <a:pt x="24" y="15"/>
                    </a:lnTo>
                    <a:lnTo>
                      <a:pt x="17" y="15"/>
                    </a:lnTo>
                    <a:lnTo>
                      <a:pt x="14" y="15"/>
                    </a:lnTo>
                    <a:lnTo>
                      <a:pt x="7" y="18"/>
                    </a:lnTo>
                    <a:lnTo>
                      <a:pt x="3" y="25"/>
                    </a:lnTo>
                    <a:lnTo>
                      <a:pt x="0" y="25"/>
                    </a:lnTo>
                    <a:lnTo>
                      <a:pt x="10" y="0"/>
                    </a:lnTo>
                    <a:close/>
                  </a:path>
                </a:pathLst>
              </a:custGeom>
              <a:solidFill>
                <a:srgbClr val="000000"/>
              </a:solidFill>
              <a:ln w="0">
                <a:solidFill>
                  <a:srgbClr val="000000"/>
                </a:solidFill>
                <a:round/>
                <a:headEnd/>
                <a:tailEnd/>
              </a:ln>
            </p:spPr>
            <p:txBody>
              <a:bodyPr/>
              <a:lstStyle/>
              <a:p>
                <a:endParaRPr lang="en-CA"/>
              </a:p>
            </p:txBody>
          </p:sp>
          <p:sp>
            <p:nvSpPr>
              <p:cNvPr id="22752" name="Freeform 353"/>
              <p:cNvSpPr>
                <a:spLocks/>
              </p:cNvSpPr>
              <p:nvPr/>
            </p:nvSpPr>
            <p:spPr bwMode="auto">
              <a:xfrm>
                <a:off x="3583" y="2291"/>
                <a:ext cx="18" cy="18"/>
              </a:xfrm>
              <a:custGeom>
                <a:avLst/>
                <a:gdLst>
                  <a:gd name="T0" fmla="*/ 11 w 18"/>
                  <a:gd name="T1" fmla="*/ 0 h 18"/>
                  <a:gd name="T2" fmla="*/ 14 w 18"/>
                  <a:gd name="T3" fmla="*/ 0 h 18"/>
                  <a:gd name="T4" fmla="*/ 18 w 18"/>
                  <a:gd name="T5" fmla="*/ 0 h 18"/>
                  <a:gd name="T6" fmla="*/ 18 w 18"/>
                  <a:gd name="T7" fmla="*/ 3 h 18"/>
                  <a:gd name="T8" fmla="*/ 18 w 18"/>
                  <a:gd name="T9" fmla="*/ 7 h 18"/>
                  <a:gd name="T10" fmla="*/ 18 w 18"/>
                  <a:gd name="T11" fmla="*/ 10 h 18"/>
                  <a:gd name="T12" fmla="*/ 18 w 18"/>
                  <a:gd name="T13" fmla="*/ 14 h 18"/>
                  <a:gd name="T14" fmla="*/ 14 w 18"/>
                  <a:gd name="T15" fmla="*/ 14 h 18"/>
                  <a:gd name="T16" fmla="*/ 11 w 18"/>
                  <a:gd name="T17" fmla="*/ 18 h 18"/>
                  <a:gd name="T18" fmla="*/ 7 w 18"/>
                  <a:gd name="T19" fmla="*/ 14 h 18"/>
                  <a:gd name="T20" fmla="*/ 4 w 18"/>
                  <a:gd name="T21" fmla="*/ 14 h 18"/>
                  <a:gd name="T22" fmla="*/ 4 w 18"/>
                  <a:gd name="T23" fmla="*/ 10 h 18"/>
                  <a:gd name="T24" fmla="*/ 0 w 18"/>
                  <a:gd name="T25" fmla="*/ 7 h 18"/>
                  <a:gd name="T26" fmla="*/ 4 w 18"/>
                  <a:gd name="T27" fmla="*/ 3 h 18"/>
                  <a:gd name="T28" fmla="*/ 4 w 18"/>
                  <a:gd name="T29" fmla="*/ 0 h 18"/>
                  <a:gd name="T30" fmla="*/ 7 w 18"/>
                  <a:gd name="T31" fmla="*/ 0 h 18"/>
                  <a:gd name="T32" fmla="*/ 11 w 18"/>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8"/>
                  <a:gd name="T53" fmla="*/ 18 w 18"/>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8">
                    <a:moveTo>
                      <a:pt x="11" y="0"/>
                    </a:moveTo>
                    <a:lnTo>
                      <a:pt x="14" y="0"/>
                    </a:lnTo>
                    <a:lnTo>
                      <a:pt x="18" y="0"/>
                    </a:lnTo>
                    <a:lnTo>
                      <a:pt x="18" y="3"/>
                    </a:lnTo>
                    <a:lnTo>
                      <a:pt x="18" y="7"/>
                    </a:lnTo>
                    <a:lnTo>
                      <a:pt x="18" y="10"/>
                    </a:lnTo>
                    <a:lnTo>
                      <a:pt x="18" y="14"/>
                    </a:lnTo>
                    <a:lnTo>
                      <a:pt x="14" y="14"/>
                    </a:lnTo>
                    <a:lnTo>
                      <a:pt x="11" y="18"/>
                    </a:lnTo>
                    <a:lnTo>
                      <a:pt x="7" y="14"/>
                    </a:lnTo>
                    <a:lnTo>
                      <a:pt x="4" y="14"/>
                    </a:lnTo>
                    <a:lnTo>
                      <a:pt x="4" y="10"/>
                    </a:lnTo>
                    <a:lnTo>
                      <a:pt x="0" y="7"/>
                    </a:lnTo>
                    <a:lnTo>
                      <a:pt x="4" y="3"/>
                    </a:lnTo>
                    <a:lnTo>
                      <a:pt x="4" y="0"/>
                    </a:lnTo>
                    <a:lnTo>
                      <a:pt x="7" y="0"/>
                    </a:lnTo>
                    <a:lnTo>
                      <a:pt x="11" y="0"/>
                    </a:lnTo>
                    <a:close/>
                  </a:path>
                </a:pathLst>
              </a:custGeom>
              <a:solidFill>
                <a:srgbClr val="000000"/>
              </a:solidFill>
              <a:ln w="0">
                <a:solidFill>
                  <a:srgbClr val="000000"/>
                </a:solidFill>
                <a:round/>
                <a:headEnd/>
                <a:tailEnd/>
              </a:ln>
            </p:spPr>
            <p:txBody>
              <a:bodyPr/>
              <a:lstStyle/>
              <a:p>
                <a:endParaRPr lang="en-CA"/>
              </a:p>
            </p:txBody>
          </p:sp>
          <p:sp>
            <p:nvSpPr>
              <p:cNvPr id="22753" name="Freeform 354"/>
              <p:cNvSpPr>
                <a:spLocks noEditPoints="1"/>
              </p:cNvSpPr>
              <p:nvPr/>
            </p:nvSpPr>
            <p:spPr bwMode="auto">
              <a:xfrm>
                <a:off x="3615" y="2199"/>
                <a:ext cx="67" cy="106"/>
              </a:xfrm>
              <a:custGeom>
                <a:avLst/>
                <a:gdLst>
                  <a:gd name="T0" fmla="*/ 67 w 67"/>
                  <a:gd name="T1" fmla="*/ 71 h 106"/>
                  <a:gd name="T2" fmla="*/ 67 w 67"/>
                  <a:gd name="T3" fmla="*/ 78 h 106"/>
                  <a:gd name="T4" fmla="*/ 53 w 67"/>
                  <a:gd name="T5" fmla="*/ 78 h 106"/>
                  <a:gd name="T6" fmla="*/ 53 w 67"/>
                  <a:gd name="T7" fmla="*/ 106 h 106"/>
                  <a:gd name="T8" fmla="*/ 42 w 67"/>
                  <a:gd name="T9" fmla="*/ 106 h 106"/>
                  <a:gd name="T10" fmla="*/ 42 w 67"/>
                  <a:gd name="T11" fmla="*/ 78 h 106"/>
                  <a:gd name="T12" fmla="*/ 0 w 67"/>
                  <a:gd name="T13" fmla="*/ 78 h 106"/>
                  <a:gd name="T14" fmla="*/ 0 w 67"/>
                  <a:gd name="T15" fmla="*/ 71 h 106"/>
                  <a:gd name="T16" fmla="*/ 46 w 67"/>
                  <a:gd name="T17" fmla="*/ 0 h 106"/>
                  <a:gd name="T18" fmla="*/ 53 w 67"/>
                  <a:gd name="T19" fmla="*/ 0 h 106"/>
                  <a:gd name="T20" fmla="*/ 53 w 67"/>
                  <a:gd name="T21" fmla="*/ 71 h 106"/>
                  <a:gd name="T22" fmla="*/ 67 w 67"/>
                  <a:gd name="T23" fmla="*/ 71 h 106"/>
                  <a:gd name="T24" fmla="*/ 42 w 67"/>
                  <a:gd name="T25" fmla="*/ 71 h 106"/>
                  <a:gd name="T26" fmla="*/ 42 w 67"/>
                  <a:gd name="T27" fmla="*/ 18 h 106"/>
                  <a:gd name="T28" fmla="*/ 7 w 67"/>
                  <a:gd name="T29" fmla="*/ 71 h 106"/>
                  <a:gd name="T30" fmla="*/ 42 w 67"/>
                  <a:gd name="T31" fmla="*/ 71 h 10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67"/>
                  <a:gd name="T49" fmla="*/ 0 h 106"/>
                  <a:gd name="T50" fmla="*/ 67 w 67"/>
                  <a:gd name="T51" fmla="*/ 106 h 10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67" h="106">
                    <a:moveTo>
                      <a:pt x="67" y="71"/>
                    </a:moveTo>
                    <a:lnTo>
                      <a:pt x="67" y="78"/>
                    </a:lnTo>
                    <a:lnTo>
                      <a:pt x="53" y="78"/>
                    </a:lnTo>
                    <a:lnTo>
                      <a:pt x="53" y="106"/>
                    </a:lnTo>
                    <a:lnTo>
                      <a:pt x="42" y="106"/>
                    </a:lnTo>
                    <a:lnTo>
                      <a:pt x="42" y="78"/>
                    </a:lnTo>
                    <a:lnTo>
                      <a:pt x="0" y="78"/>
                    </a:lnTo>
                    <a:lnTo>
                      <a:pt x="0" y="71"/>
                    </a:lnTo>
                    <a:lnTo>
                      <a:pt x="46" y="0"/>
                    </a:lnTo>
                    <a:lnTo>
                      <a:pt x="53" y="0"/>
                    </a:lnTo>
                    <a:lnTo>
                      <a:pt x="53" y="71"/>
                    </a:lnTo>
                    <a:lnTo>
                      <a:pt x="67" y="71"/>
                    </a:lnTo>
                    <a:close/>
                    <a:moveTo>
                      <a:pt x="42" y="71"/>
                    </a:moveTo>
                    <a:lnTo>
                      <a:pt x="42" y="18"/>
                    </a:lnTo>
                    <a:lnTo>
                      <a:pt x="7" y="71"/>
                    </a:lnTo>
                    <a:lnTo>
                      <a:pt x="42" y="71"/>
                    </a:lnTo>
                    <a:close/>
                  </a:path>
                </a:pathLst>
              </a:custGeom>
              <a:solidFill>
                <a:srgbClr val="000000"/>
              </a:solidFill>
              <a:ln w="0">
                <a:solidFill>
                  <a:srgbClr val="000000"/>
                </a:solidFill>
                <a:round/>
                <a:headEnd/>
                <a:tailEnd/>
              </a:ln>
            </p:spPr>
            <p:txBody>
              <a:bodyPr/>
              <a:lstStyle/>
              <a:p>
                <a:endParaRPr lang="en-CA"/>
              </a:p>
            </p:txBody>
          </p:sp>
          <p:sp>
            <p:nvSpPr>
              <p:cNvPr id="22754" name="Rectangle 355"/>
              <p:cNvSpPr>
                <a:spLocks noChangeArrowheads="1"/>
              </p:cNvSpPr>
              <p:nvPr/>
            </p:nvSpPr>
            <p:spPr bwMode="auto">
              <a:xfrm>
                <a:off x="4025" y="2167"/>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755" name="Freeform 356"/>
              <p:cNvSpPr>
                <a:spLocks/>
              </p:cNvSpPr>
              <p:nvPr/>
            </p:nvSpPr>
            <p:spPr bwMode="auto">
              <a:xfrm>
                <a:off x="4297" y="2199"/>
                <a:ext cx="39" cy="106"/>
              </a:xfrm>
              <a:custGeom>
                <a:avLst/>
                <a:gdLst>
                  <a:gd name="T0" fmla="*/ 0 w 39"/>
                  <a:gd name="T1" fmla="*/ 14 h 106"/>
                  <a:gd name="T2" fmla="*/ 25 w 39"/>
                  <a:gd name="T3" fmla="*/ 0 h 106"/>
                  <a:gd name="T4" fmla="*/ 25 w 39"/>
                  <a:gd name="T5" fmla="*/ 0 h 106"/>
                  <a:gd name="T6" fmla="*/ 25 w 39"/>
                  <a:gd name="T7" fmla="*/ 88 h 106"/>
                  <a:gd name="T8" fmla="*/ 25 w 39"/>
                  <a:gd name="T9" fmla="*/ 95 h 106"/>
                  <a:gd name="T10" fmla="*/ 28 w 39"/>
                  <a:gd name="T11" fmla="*/ 99 h 106"/>
                  <a:gd name="T12" fmla="*/ 28 w 39"/>
                  <a:gd name="T13" fmla="*/ 102 h 106"/>
                  <a:gd name="T14" fmla="*/ 28 w 39"/>
                  <a:gd name="T15" fmla="*/ 102 h 106"/>
                  <a:gd name="T16" fmla="*/ 32 w 39"/>
                  <a:gd name="T17" fmla="*/ 106 h 106"/>
                  <a:gd name="T18" fmla="*/ 39 w 39"/>
                  <a:gd name="T19" fmla="*/ 106 h 106"/>
                  <a:gd name="T20" fmla="*/ 39 w 39"/>
                  <a:gd name="T21" fmla="*/ 106 h 106"/>
                  <a:gd name="T22" fmla="*/ 0 w 39"/>
                  <a:gd name="T23" fmla="*/ 106 h 106"/>
                  <a:gd name="T24" fmla="*/ 0 w 39"/>
                  <a:gd name="T25" fmla="*/ 106 h 106"/>
                  <a:gd name="T26" fmla="*/ 7 w 39"/>
                  <a:gd name="T27" fmla="*/ 106 h 106"/>
                  <a:gd name="T28" fmla="*/ 11 w 39"/>
                  <a:gd name="T29" fmla="*/ 102 h 106"/>
                  <a:gd name="T30" fmla="*/ 11 w 39"/>
                  <a:gd name="T31" fmla="*/ 102 h 106"/>
                  <a:gd name="T32" fmla="*/ 14 w 39"/>
                  <a:gd name="T33" fmla="*/ 99 h 106"/>
                  <a:gd name="T34" fmla="*/ 14 w 39"/>
                  <a:gd name="T35" fmla="*/ 95 h 106"/>
                  <a:gd name="T36" fmla="*/ 14 w 39"/>
                  <a:gd name="T37" fmla="*/ 88 h 106"/>
                  <a:gd name="T38" fmla="*/ 14 w 39"/>
                  <a:gd name="T39" fmla="*/ 32 h 106"/>
                  <a:gd name="T40" fmla="*/ 14 w 39"/>
                  <a:gd name="T41" fmla="*/ 21 h 106"/>
                  <a:gd name="T42" fmla="*/ 14 w 39"/>
                  <a:gd name="T43" fmla="*/ 18 h 106"/>
                  <a:gd name="T44" fmla="*/ 11 w 39"/>
                  <a:gd name="T45" fmla="*/ 14 h 106"/>
                  <a:gd name="T46" fmla="*/ 11 w 39"/>
                  <a:gd name="T47" fmla="*/ 14 h 106"/>
                  <a:gd name="T48" fmla="*/ 11 w 39"/>
                  <a:gd name="T49" fmla="*/ 14 h 106"/>
                  <a:gd name="T50" fmla="*/ 7 w 39"/>
                  <a:gd name="T51" fmla="*/ 11 h 106"/>
                  <a:gd name="T52" fmla="*/ 4 w 39"/>
                  <a:gd name="T53" fmla="*/ 14 h 106"/>
                  <a:gd name="T54" fmla="*/ 0 w 39"/>
                  <a:gd name="T55" fmla="*/ 14 h 106"/>
                  <a:gd name="T56" fmla="*/ 0 w 39"/>
                  <a:gd name="T57" fmla="*/ 14 h 10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9"/>
                  <a:gd name="T88" fmla="*/ 0 h 106"/>
                  <a:gd name="T89" fmla="*/ 39 w 39"/>
                  <a:gd name="T90" fmla="*/ 106 h 10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9" h="106">
                    <a:moveTo>
                      <a:pt x="0" y="14"/>
                    </a:moveTo>
                    <a:lnTo>
                      <a:pt x="25" y="0"/>
                    </a:lnTo>
                    <a:lnTo>
                      <a:pt x="25" y="88"/>
                    </a:lnTo>
                    <a:lnTo>
                      <a:pt x="25" y="95"/>
                    </a:lnTo>
                    <a:lnTo>
                      <a:pt x="28" y="99"/>
                    </a:lnTo>
                    <a:lnTo>
                      <a:pt x="28" y="102"/>
                    </a:lnTo>
                    <a:lnTo>
                      <a:pt x="32" y="106"/>
                    </a:lnTo>
                    <a:lnTo>
                      <a:pt x="39" y="106"/>
                    </a:lnTo>
                    <a:lnTo>
                      <a:pt x="0" y="106"/>
                    </a:lnTo>
                    <a:lnTo>
                      <a:pt x="7" y="106"/>
                    </a:lnTo>
                    <a:lnTo>
                      <a:pt x="11" y="102"/>
                    </a:lnTo>
                    <a:lnTo>
                      <a:pt x="14" y="99"/>
                    </a:lnTo>
                    <a:lnTo>
                      <a:pt x="14" y="95"/>
                    </a:lnTo>
                    <a:lnTo>
                      <a:pt x="14" y="88"/>
                    </a:lnTo>
                    <a:lnTo>
                      <a:pt x="14" y="32"/>
                    </a:lnTo>
                    <a:lnTo>
                      <a:pt x="14" y="21"/>
                    </a:lnTo>
                    <a:lnTo>
                      <a:pt x="14" y="18"/>
                    </a:lnTo>
                    <a:lnTo>
                      <a:pt x="11" y="14"/>
                    </a:lnTo>
                    <a:lnTo>
                      <a:pt x="7" y="11"/>
                    </a:lnTo>
                    <a:lnTo>
                      <a:pt x="4" y="14"/>
                    </a:lnTo>
                    <a:lnTo>
                      <a:pt x="0" y="14"/>
                    </a:lnTo>
                    <a:close/>
                  </a:path>
                </a:pathLst>
              </a:custGeom>
              <a:solidFill>
                <a:srgbClr val="000000"/>
              </a:solidFill>
              <a:ln w="0">
                <a:solidFill>
                  <a:srgbClr val="000000"/>
                </a:solidFill>
                <a:round/>
                <a:headEnd/>
                <a:tailEnd/>
              </a:ln>
            </p:spPr>
            <p:txBody>
              <a:bodyPr/>
              <a:lstStyle/>
              <a:p>
                <a:endParaRPr lang="en-CA"/>
              </a:p>
            </p:txBody>
          </p:sp>
          <p:sp>
            <p:nvSpPr>
              <p:cNvPr id="22756" name="Rectangle 357"/>
              <p:cNvSpPr>
                <a:spLocks noChangeArrowheads="1"/>
              </p:cNvSpPr>
              <p:nvPr/>
            </p:nvSpPr>
            <p:spPr bwMode="auto">
              <a:xfrm>
                <a:off x="4591" y="2167"/>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757" name="Freeform 358"/>
              <p:cNvSpPr>
                <a:spLocks/>
              </p:cNvSpPr>
              <p:nvPr/>
            </p:nvSpPr>
            <p:spPr bwMode="auto">
              <a:xfrm>
                <a:off x="4849" y="2199"/>
                <a:ext cx="67" cy="106"/>
              </a:xfrm>
              <a:custGeom>
                <a:avLst/>
                <a:gdLst>
                  <a:gd name="T0" fmla="*/ 67 w 67"/>
                  <a:gd name="T1" fmla="*/ 88 h 106"/>
                  <a:gd name="T2" fmla="*/ 60 w 67"/>
                  <a:gd name="T3" fmla="*/ 106 h 106"/>
                  <a:gd name="T4" fmla="*/ 0 w 67"/>
                  <a:gd name="T5" fmla="*/ 106 h 106"/>
                  <a:gd name="T6" fmla="*/ 0 w 67"/>
                  <a:gd name="T7" fmla="*/ 102 h 106"/>
                  <a:gd name="T8" fmla="*/ 14 w 67"/>
                  <a:gd name="T9" fmla="*/ 88 h 106"/>
                  <a:gd name="T10" fmla="*/ 28 w 67"/>
                  <a:gd name="T11" fmla="*/ 74 h 106"/>
                  <a:gd name="T12" fmla="*/ 35 w 67"/>
                  <a:gd name="T13" fmla="*/ 64 h 106"/>
                  <a:gd name="T14" fmla="*/ 46 w 67"/>
                  <a:gd name="T15" fmla="*/ 49 h 106"/>
                  <a:gd name="T16" fmla="*/ 46 w 67"/>
                  <a:gd name="T17" fmla="*/ 35 h 106"/>
                  <a:gd name="T18" fmla="*/ 46 w 67"/>
                  <a:gd name="T19" fmla="*/ 28 h 106"/>
                  <a:gd name="T20" fmla="*/ 42 w 67"/>
                  <a:gd name="T21" fmla="*/ 18 h 106"/>
                  <a:gd name="T22" fmla="*/ 35 w 67"/>
                  <a:gd name="T23" fmla="*/ 14 h 106"/>
                  <a:gd name="T24" fmla="*/ 28 w 67"/>
                  <a:gd name="T25" fmla="*/ 14 h 106"/>
                  <a:gd name="T26" fmla="*/ 17 w 67"/>
                  <a:gd name="T27" fmla="*/ 14 h 106"/>
                  <a:gd name="T28" fmla="*/ 14 w 67"/>
                  <a:gd name="T29" fmla="*/ 18 h 106"/>
                  <a:gd name="T30" fmla="*/ 7 w 67"/>
                  <a:gd name="T31" fmla="*/ 25 h 106"/>
                  <a:gd name="T32" fmla="*/ 3 w 67"/>
                  <a:gd name="T33" fmla="*/ 32 h 106"/>
                  <a:gd name="T34" fmla="*/ 0 w 67"/>
                  <a:gd name="T35" fmla="*/ 32 h 106"/>
                  <a:gd name="T36" fmla="*/ 3 w 67"/>
                  <a:gd name="T37" fmla="*/ 18 h 106"/>
                  <a:gd name="T38" fmla="*/ 10 w 67"/>
                  <a:gd name="T39" fmla="*/ 11 h 106"/>
                  <a:gd name="T40" fmla="*/ 21 w 67"/>
                  <a:gd name="T41" fmla="*/ 3 h 106"/>
                  <a:gd name="T42" fmla="*/ 31 w 67"/>
                  <a:gd name="T43" fmla="*/ 0 h 106"/>
                  <a:gd name="T44" fmla="*/ 42 w 67"/>
                  <a:gd name="T45" fmla="*/ 3 h 106"/>
                  <a:gd name="T46" fmla="*/ 53 w 67"/>
                  <a:gd name="T47" fmla="*/ 11 h 106"/>
                  <a:gd name="T48" fmla="*/ 56 w 67"/>
                  <a:gd name="T49" fmla="*/ 18 h 106"/>
                  <a:gd name="T50" fmla="*/ 60 w 67"/>
                  <a:gd name="T51" fmla="*/ 28 h 106"/>
                  <a:gd name="T52" fmla="*/ 60 w 67"/>
                  <a:gd name="T53" fmla="*/ 35 h 106"/>
                  <a:gd name="T54" fmla="*/ 56 w 67"/>
                  <a:gd name="T55" fmla="*/ 46 h 106"/>
                  <a:gd name="T56" fmla="*/ 49 w 67"/>
                  <a:gd name="T57" fmla="*/ 57 h 106"/>
                  <a:gd name="T58" fmla="*/ 38 w 67"/>
                  <a:gd name="T59" fmla="*/ 71 h 106"/>
                  <a:gd name="T60" fmla="*/ 28 w 67"/>
                  <a:gd name="T61" fmla="*/ 81 h 106"/>
                  <a:gd name="T62" fmla="*/ 17 w 67"/>
                  <a:gd name="T63" fmla="*/ 92 h 106"/>
                  <a:gd name="T64" fmla="*/ 14 w 67"/>
                  <a:gd name="T65" fmla="*/ 95 h 106"/>
                  <a:gd name="T66" fmla="*/ 42 w 67"/>
                  <a:gd name="T67" fmla="*/ 95 h 106"/>
                  <a:gd name="T68" fmla="*/ 49 w 67"/>
                  <a:gd name="T69" fmla="*/ 95 h 106"/>
                  <a:gd name="T70" fmla="*/ 53 w 67"/>
                  <a:gd name="T71" fmla="*/ 95 h 106"/>
                  <a:gd name="T72" fmla="*/ 56 w 67"/>
                  <a:gd name="T73" fmla="*/ 92 h 106"/>
                  <a:gd name="T74" fmla="*/ 60 w 67"/>
                  <a:gd name="T75" fmla="*/ 92 h 106"/>
                  <a:gd name="T76" fmla="*/ 60 w 67"/>
                  <a:gd name="T77" fmla="*/ 88 h 106"/>
                  <a:gd name="T78" fmla="*/ 63 w 67"/>
                  <a:gd name="T79" fmla="*/ 88 h 106"/>
                  <a:gd name="T80" fmla="*/ 67 w 67"/>
                  <a:gd name="T81" fmla="*/ 88 h 10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67"/>
                  <a:gd name="T124" fmla="*/ 0 h 106"/>
                  <a:gd name="T125" fmla="*/ 67 w 67"/>
                  <a:gd name="T126" fmla="*/ 106 h 10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67" h="106">
                    <a:moveTo>
                      <a:pt x="67" y="88"/>
                    </a:moveTo>
                    <a:lnTo>
                      <a:pt x="60" y="106"/>
                    </a:lnTo>
                    <a:lnTo>
                      <a:pt x="0" y="106"/>
                    </a:lnTo>
                    <a:lnTo>
                      <a:pt x="0" y="102"/>
                    </a:lnTo>
                    <a:lnTo>
                      <a:pt x="14" y="88"/>
                    </a:lnTo>
                    <a:lnTo>
                      <a:pt x="28" y="74"/>
                    </a:lnTo>
                    <a:lnTo>
                      <a:pt x="35" y="64"/>
                    </a:lnTo>
                    <a:lnTo>
                      <a:pt x="46" y="49"/>
                    </a:lnTo>
                    <a:lnTo>
                      <a:pt x="46" y="35"/>
                    </a:lnTo>
                    <a:lnTo>
                      <a:pt x="46" y="28"/>
                    </a:lnTo>
                    <a:lnTo>
                      <a:pt x="42" y="18"/>
                    </a:lnTo>
                    <a:lnTo>
                      <a:pt x="35" y="14"/>
                    </a:lnTo>
                    <a:lnTo>
                      <a:pt x="28" y="14"/>
                    </a:lnTo>
                    <a:lnTo>
                      <a:pt x="17" y="14"/>
                    </a:lnTo>
                    <a:lnTo>
                      <a:pt x="14" y="18"/>
                    </a:lnTo>
                    <a:lnTo>
                      <a:pt x="7" y="25"/>
                    </a:lnTo>
                    <a:lnTo>
                      <a:pt x="3" y="32"/>
                    </a:lnTo>
                    <a:lnTo>
                      <a:pt x="0" y="32"/>
                    </a:lnTo>
                    <a:lnTo>
                      <a:pt x="3" y="18"/>
                    </a:lnTo>
                    <a:lnTo>
                      <a:pt x="10" y="11"/>
                    </a:lnTo>
                    <a:lnTo>
                      <a:pt x="21" y="3"/>
                    </a:lnTo>
                    <a:lnTo>
                      <a:pt x="31" y="0"/>
                    </a:lnTo>
                    <a:lnTo>
                      <a:pt x="42" y="3"/>
                    </a:lnTo>
                    <a:lnTo>
                      <a:pt x="53" y="11"/>
                    </a:lnTo>
                    <a:lnTo>
                      <a:pt x="56" y="18"/>
                    </a:lnTo>
                    <a:lnTo>
                      <a:pt x="60" y="28"/>
                    </a:lnTo>
                    <a:lnTo>
                      <a:pt x="60" y="35"/>
                    </a:lnTo>
                    <a:lnTo>
                      <a:pt x="56" y="46"/>
                    </a:lnTo>
                    <a:lnTo>
                      <a:pt x="49" y="57"/>
                    </a:lnTo>
                    <a:lnTo>
                      <a:pt x="38" y="71"/>
                    </a:lnTo>
                    <a:lnTo>
                      <a:pt x="28" y="81"/>
                    </a:lnTo>
                    <a:lnTo>
                      <a:pt x="17" y="92"/>
                    </a:lnTo>
                    <a:lnTo>
                      <a:pt x="14" y="95"/>
                    </a:lnTo>
                    <a:lnTo>
                      <a:pt x="42" y="95"/>
                    </a:lnTo>
                    <a:lnTo>
                      <a:pt x="49" y="95"/>
                    </a:lnTo>
                    <a:lnTo>
                      <a:pt x="53" y="95"/>
                    </a:lnTo>
                    <a:lnTo>
                      <a:pt x="56" y="92"/>
                    </a:lnTo>
                    <a:lnTo>
                      <a:pt x="60" y="92"/>
                    </a:lnTo>
                    <a:lnTo>
                      <a:pt x="60" y="88"/>
                    </a:lnTo>
                    <a:lnTo>
                      <a:pt x="63" y="88"/>
                    </a:lnTo>
                    <a:lnTo>
                      <a:pt x="67" y="88"/>
                    </a:lnTo>
                    <a:close/>
                  </a:path>
                </a:pathLst>
              </a:custGeom>
              <a:solidFill>
                <a:srgbClr val="000000"/>
              </a:solidFill>
              <a:ln w="0">
                <a:solidFill>
                  <a:srgbClr val="000000"/>
                </a:solidFill>
                <a:round/>
                <a:headEnd/>
                <a:tailEnd/>
              </a:ln>
            </p:spPr>
            <p:txBody>
              <a:bodyPr/>
              <a:lstStyle/>
              <a:p>
                <a:endParaRPr lang="en-CA"/>
              </a:p>
            </p:txBody>
          </p:sp>
          <p:sp>
            <p:nvSpPr>
              <p:cNvPr id="22758" name="Freeform 359"/>
              <p:cNvSpPr>
                <a:spLocks noEditPoints="1"/>
              </p:cNvSpPr>
              <p:nvPr/>
            </p:nvSpPr>
            <p:spPr bwMode="auto">
              <a:xfrm>
                <a:off x="4930" y="2199"/>
                <a:ext cx="64" cy="110"/>
              </a:xfrm>
              <a:custGeom>
                <a:avLst/>
                <a:gdLst>
                  <a:gd name="T0" fmla="*/ 0 w 64"/>
                  <a:gd name="T1" fmla="*/ 57 h 110"/>
                  <a:gd name="T2" fmla="*/ 0 w 64"/>
                  <a:gd name="T3" fmla="*/ 39 h 110"/>
                  <a:gd name="T4" fmla="*/ 3 w 64"/>
                  <a:gd name="T5" fmla="*/ 25 h 110"/>
                  <a:gd name="T6" fmla="*/ 11 w 64"/>
                  <a:gd name="T7" fmla="*/ 14 h 110"/>
                  <a:gd name="T8" fmla="*/ 18 w 64"/>
                  <a:gd name="T9" fmla="*/ 7 h 110"/>
                  <a:gd name="T10" fmla="*/ 25 w 64"/>
                  <a:gd name="T11" fmla="*/ 3 h 110"/>
                  <a:gd name="T12" fmla="*/ 32 w 64"/>
                  <a:gd name="T13" fmla="*/ 0 h 110"/>
                  <a:gd name="T14" fmla="*/ 39 w 64"/>
                  <a:gd name="T15" fmla="*/ 3 h 110"/>
                  <a:gd name="T16" fmla="*/ 46 w 64"/>
                  <a:gd name="T17" fmla="*/ 7 h 110"/>
                  <a:gd name="T18" fmla="*/ 53 w 64"/>
                  <a:gd name="T19" fmla="*/ 14 h 110"/>
                  <a:gd name="T20" fmla="*/ 56 w 64"/>
                  <a:gd name="T21" fmla="*/ 25 h 110"/>
                  <a:gd name="T22" fmla="*/ 60 w 64"/>
                  <a:gd name="T23" fmla="*/ 39 h 110"/>
                  <a:gd name="T24" fmla="*/ 64 w 64"/>
                  <a:gd name="T25" fmla="*/ 53 h 110"/>
                  <a:gd name="T26" fmla="*/ 60 w 64"/>
                  <a:gd name="T27" fmla="*/ 71 h 110"/>
                  <a:gd name="T28" fmla="*/ 56 w 64"/>
                  <a:gd name="T29" fmla="*/ 85 h 110"/>
                  <a:gd name="T30" fmla="*/ 53 w 64"/>
                  <a:gd name="T31" fmla="*/ 95 h 110"/>
                  <a:gd name="T32" fmla="*/ 46 w 64"/>
                  <a:gd name="T33" fmla="*/ 102 h 110"/>
                  <a:gd name="T34" fmla="*/ 39 w 64"/>
                  <a:gd name="T35" fmla="*/ 106 h 110"/>
                  <a:gd name="T36" fmla="*/ 32 w 64"/>
                  <a:gd name="T37" fmla="*/ 110 h 110"/>
                  <a:gd name="T38" fmla="*/ 21 w 64"/>
                  <a:gd name="T39" fmla="*/ 106 h 110"/>
                  <a:gd name="T40" fmla="*/ 14 w 64"/>
                  <a:gd name="T41" fmla="*/ 99 h 110"/>
                  <a:gd name="T42" fmla="*/ 7 w 64"/>
                  <a:gd name="T43" fmla="*/ 92 h 110"/>
                  <a:gd name="T44" fmla="*/ 0 w 64"/>
                  <a:gd name="T45" fmla="*/ 74 h 110"/>
                  <a:gd name="T46" fmla="*/ 0 w 64"/>
                  <a:gd name="T47" fmla="*/ 57 h 110"/>
                  <a:gd name="T48" fmla="*/ 14 w 64"/>
                  <a:gd name="T49" fmla="*/ 57 h 110"/>
                  <a:gd name="T50" fmla="*/ 14 w 64"/>
                  <a:gd name="T51" fmla="*/ 78 h 110"/>
                  <a:gd name="T52" fmla="*/ 18 w 64"/>
                  <a:gd name="T53" fmla="*/ 92 h 110"/>
                  <a:gd name="T54" fmla="*/ 21 w 64"/>
                  <a:gd name="T55" fmla="*/ 99 h 110"/>
                  <a:gd name="T56" fmla="*/ 25 w 64"/>
                  <a:gd name="T57" fmla="*/ 102 h 110"/>
                  <a:gd name="T58" fmla="*/ 32 w 64"/>
                  <a:gd name="T59" fmla="*/ 102 h 110"/>
                  <a:gd name="T60" fmla="*/ 35 w 64"/>
                  <a:gd name="T61" fmla="*/ 102 h 110"/>
                  <a:gd name="T62" fmla="*/ 39 w 64"/>
                  <a:gd name="T63" fmla="*/ 99 h 110"/>
                  <a:gd name="T64" fmla="*/ 42 w 64"/>
                  <a:gd name="T65" fmla="*/ 95 h 110"/>
                  <a:gd name="T66" fmla="*/ 46 w 64"/>
                  <a:gd name="T67" fmla="*/ 88 h 110"/>
                  <a:gd name="T68" fmla="*/ 46 w 64"/>
                  <a:gd name="T69" fmla="*/ 71 h 110"/>
                  <a:gd name="T70" fmla="*/ 49 w 64"/>
                  <a:gd name="T71" fmla="*/ 49 h 110"/>
                  <a:gd name="T72" fmla="*/ 46 w 64"/>
                  <a:gd name="T73" fmla="*/ 35 h 110"/>
                  <a:gd name="T74" fmla="*/ 46 w 64"/>
                  <a:gd name="T75" fmla="*/ 21 h 110"/>
                  <a:gd name="T76" fmla="*/ 42 w 64"/>
                  <a:gd name="T77" fmla="*/ 14 h 110"/>
                  <a:gd name="T78" fmla="*/ 39 w 64"/>
                  <a:gd name="T79" fmla="*/ 11 h 110"/>
                  <a:gd name="T80" fmla="*/ 35 w 64"/>
                  <a:gd name="T81" fmla="*/ 7 h 110"/>
                  <a:gd name="T82" fmla="*/ 32 w 64"/>
                  <a:gd name="T83" fmla="*/ 7 h 110"/>
                  <a:gd name="T84" fmla="*/ 25 w 64"/>
                  <a:gd name="T85" fmla="*/ 7 h 110"/>
                  <a:gd name="T86" fmla="*/ 21 w 64"/>
                  <a:gd name="T87" fmla="*/ 11 h 110"/>
                  <a:gd name="T88" fmla="*/ 18 w 64"/>
                  <a:gd name="T89" fmla="*/ 18 h 110"/>
                  <a:gd name="T90" fmla="*/ 14 w 64"/>
                  <a:gd name="T91" fmla="*/ 32 h 110"/>
                  <a:gd name="T92" fmla="*/ 14 w 64"/>
                  <a:gd name="T93" fmla="*/ 46 h 110"/>
                  <a:gd name="T94" fmla="*/ 14 w 64"/>
                  <a:gd name="T95" fmla="*/ 57 h 11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4"/>
                  <a:gd name="T145" fmla="*/ 0 h 110"/>
                  <a:gd name="T146" fmla="*/ 64 w 64"/>
                  <a:gd name="T147" fmla="*/ 110 h 11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4" h="110">
                    <a:moveTo>
                      <a:pt x="0" y="57"/>
                    </a:moveTo>
                    <a:lnTo>
                      <a:pt x="0" y="39"/>
                    </a:lnTo>
                    <a:lnTo>
                      <a:pt x="3" y="25"/>
                    </a:lnTo>
                    <a:lnTo>
                      <a:pt x="11" y="14"/>
                    </a:lnTo>
                    <a:lnTo>
                      <a:pt x="18" y="7"/>
                    </a:lnTo>
                    <a:lnTo>
                      <a:pt x="25" y="3"/>
                    </a:lnTo>
                    <a:lnTo>
                      <a:pt x="32" y="0"/>
                    </a:lnTo>
                    <a:lnTo>
                      <a:pt x="39" y="3"/>
                    </a:lnTo>
                    <a:lnTo>
                      <a:pt x="46" y="7"/>
                    </a:lnTo>
                    <a:lnTo>
                      <a:pt x="53" y="14"/>
                    </a:lnTo>
                    <a:lnTo>
                      <a:pt x="56" y="25"/>
                    </a:lnTo>
                    <a:lnTo>
                      <a:pt x="60" y="39"/>
                    </a:lnTo>
                    <a:lnTo>
                      <a:pt x="64" y="53"/>
                    </a:lnTo>
                    <a:lnTo>
                      <a:pt x="60" y="71"/>
                    </a:lnTo>
                    <a:lnTo>
                      <a:pt x="56" y="85"/>
                    </a:lnTo>
                    <a:lnTo>
                      <a:pt x="53" y="95"/>
                    </a:lnTo>
                    <a:lnTo>
                      <a:pt x="46" y="102"/>
                    </a:lnTo>
                    <a:lnTo>
                      <a:pt x="39" y="106"/>
                    </a:lnTo>
                    <a:lnTo>
                      <a:pt x="32" y="110"/>
                    </a:lnTo>
                    <a:lnTo>
                      <a:pt x="21" y="106"/>
                    </a:lnTo>
                    <a:lnTo>
                      <a:pt x="14" y="99"/>
                    </a:lnTo>
                    <a:lnTo>
                      <a:pt x="7" y="92"/>
                    </a:lnTo>
                    <a:lnTo>
                      <a:pt x="0" y="74"/>
                    </a:lnTo>
                    <a:lnTo>
                      <a:pt x="0" y="57"/>
                    </a:lnTo>
                    <a:close/>
                    <a:moveTo>
                      <a:pt x="14" y="57"/>
                    </a:moveTo>
                    <a:lnTo>
                      <a:pt x="14" y="78"/>
                    </a:lnTo>
                    <a:lnTo>
                      <a:pt x="18" y="92"/>
                    </a:lnTo>
                    <a:lnTo>
                      <a:pt x="21" y="99"/>
                    </a:lnTo>
                    <a:lnTo>
                      <a:pt x="25" y="102"/>
                    </a:lnTo>
                    <a:lnTo>
                      <a:pt x="32" y="102"/>
                    </a:lnTo>
                    <a:lnTo>
                      <a:pt x="35" y="102"/>
                    </a:lnTo>
                    <a:lnTo>
                      <a:pt x="39" y="99"/>
                    </a:lnTo>
                    <a:lnTo>
                      <a:pt x="42" y="95"/>
                    </a:lnTo>
                    <a:lnTo>
                      <a:pt x="46" y="88"/>
                    </a:lnTo>
                    <a:lnTo>
                      <a:pt x="46" y="71"/>
                    </a:lnTo>
                    <a:lnTo>
                      <a:pt x="49" y="49"/>
                    </a:lnTo>
                    <a:lnTo>
                      <a:pt x="46" y="35"/>
                    </a:lnTo>
                    <a:lnTo>
                      <a:pt x="46" y="21"/>
                    </a:lnTo>
                    <a:lnTo>
                      <a:pt x="42" y="14"/>
                    </a:lnTo>
                    <a:lnTo>
                      <a:pt x="39" y="11"/>
                    </a:lnTo>
                    <a:lnTo>
                      <a:pt x="35" y="7"/>
                    </a:lnTo>
                    <a:lnTo>
                      <a:pt x="32" y="7"/>
                    </a:lnTo>
                    <a:lnTo>
                      <a:pt x="25" y="7"/>
                    </a:lnTo>
                    <a:lnTo>
                      <a:pt x="21" y="11"/>
                    </a:lnTo>
                    <a:lnTo>
                      <a:pt x="18" y="18"/>
                    </a:lnTo>
                    <a:lnTo>
                      <a:pt x="14" y="32"/>
                    </a:lnTo>
                    <a:lnTo>
                      <a:pt x="14" y="46"/>
                    </a:lnTo>
                    <a:lnTo>
                      <a:pt x="14" y="57"/>
                    </a:lnTo>
                    <a:close/>
                  </a:path>
                </a:pathLst>
              </a:custGeom>
              <a:solidFill>
                <a:srgbClr val="000000"/>
              </a:solidFill>
              <a:ln w="0">
                <a:solidFill>
                  <a:srgbClr val="000000"/>
                </a:solidFill>
                <a:round/>
                <a:headEnd/>
                <a:tailEnd/>
              </a:ln>
            </p:spPr>
            <p:txBody>
              <a:bodyPr/>
              <a:lstStyle/>
              <a:p>
                <a:endParaRPr lang="en-CA"/>
              </a:p>
            </p:txBody>
          </p:sp>
          <p:sp>
            <p:nvSpPr>
              <p:cNvPr id="22759" name="Rectangle 360"/>
              <p:cNvSpPr>
                <a:spLocks noChangeArrowheads="1"/>
              </p:cNvSpPr>
              <p:nvPr/>
            </p:nvSpPr>
            <p:spPr bwMode="auto">
              <a:xfrm>
                <a:off x="5213" y="2167"/>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760" name="Rectangle 361"/>
              <p:cNvSpPr>
                <a:spLocks noChangeArrowheads="1"/>
              </p:cNvSpPr>
              <p:nvPr/>
            </p:nvSpPr>
            <p:spPr bwMode="auto">
              <a:xfrm>
                <a:off x="532" y="2365"/>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761" name="Freeform 362"/>
              <p:cNvSpPr>
                <a:spLocks/>
              </p:cNvSpPr>
              <p:nvPr/>
            </p:nvSpPr>
            <p:spPr bwMode="auto">
              <a:xfrm>
                <a:off x="592" y="2390"/>
                <a:ext cx="92" cy="106"/>
              </a:xfrm>
              <a:custGeom>
                <a:avLst/>
                <a:gdLst>
                  <a:gd name="T0" fmla="*/ 89 w 92"/>
                  <a:gd name="T1" fmla="*/ 0 h 106"/>
                  <a:gd name="T2" fmla="*/ 89 w 92"/>
                  <a:gd name="T3" fmla="*/ 35 h 106"/>
                  <a:gd name="T4" fmla="*/ 89 w 92"/>
                  <a:gd name="T5" fmla="*/ 35 h 106"/>
                  <a:gd name="T6" fmla="*/ 82 w 92"/>
                  <a:gd name="T7" fmla="*/ 21 h 106"/>
                  <a:gd name="T8" fmla="*/ 74 w 92"/>
                  <a:gd name="T9" fmla="*/ 14 h 106"/>
                  <a:gd name="T10" fmla="*/ 64 w 92"/>
                  <a:gd name="T11" fmla="*/ 7 h 106"/>
                  <a:gd name="T12" fmla="*/ 53 w 92"/>
                  <a:gd name="T13" fmla="*/ 7 h 106"/>
                  <a:gd name="T14" fmla="*/ 46 w 92"/>
                  <a:gd name="T15" fmla="*/ 7 h 106"/>
                  <a:gd name="T16" fmla="*/ 36 w 92"/>
                  <a:gd name="T17" fmla="*/ 10 h 106"/>
                  <a:gd name="T18" fmla="*/ 29 w 92"/>
                  <a:gd name="T19" fmla="*/ 18 h 106"/>
                  <a:gd name="T20" fmla="*/ 25 w 92"/>
                  <a:gd name="T21" fmla="*/ 28 h 106"/>
                  <a:gd name="T22" fmla="*/ 21 w 92"/>
                  <a:gd name="T23" fmla="*/ 39 h 106"/>
                  <a:gd name="T24" fmla="*/ 18 w 92"/>
                  <a:gd name="T25" fmla="*/ 56 h 106"/>
                  <a:gd name="T26" fmla="*/ 21 w 92"/>
                  <a:gd name="T27" fmla="*/ 67 h 106"/>
                  <a:gd name="T28" fmla="*/ 25 w 92"/>
                  <a:gd name="T29" fmla="*/ 81 h 106"/>
                  <a:gd name="T30" fmla="*/ 29 w 92"/>
                  <a:gd name="T31" fmla="*/ 88 h 106"/>
                  <a:gd name="T32" fmla="*/ 36 w 92"/>
                  <a:gd name="T33" fmla="*/ 95 h 106"/>
                  <a:gd name="T34" fmla="*/ 46 w 92"/>
                  <a:gd name="T35" fmla="*/ 99 h 106"/>
                  <a:gd name="T36" fmla="*/ 57 w 92"/>
                  <a:gd name="T37" fmla="*/ 102 h 106"/>
                  <a:gd name="T38" fmla="*/ 64 w 92"/>
                  <a:gd name="T39" fmla="*/ 99 h 106"/>
                  <a:gd name="T40" fmla="*/ 74 w 92"/>
                  <a:gd name="T41" fmla="*/ 95 h 106"/>
                  <a:gd name="T42" fmla="*/ 82 w 92"/>
                  <a:gd name="T43" fmla="*/ 92 h 106"/>
                  <a:gd name="T44" fmla="*/ 89 w 92"/>
                  <a:gd name="T45" fmla="*/ 81 h 106"/>
                  <a:gd name="T46" fmla="*/ 92 w 92"/>
                  <a:gd name="T47" fmla="*/ 81 h 106"/>
                  <a:gd name="T48" fmla="*/ 85 w 92"/>
                  <a:gd name="T49" fmla="*/ 92 h 106"/>
                  <a:gd name="T50" fmla="*/ 74 w 92"/>
                  <a:gd name="T51" fmla="*/ 102 h 106"/>
                  <a:gd name="T52" fmla="*/ 64 w 92"/>
                  <a:gd name="T53" fmla="*/ 106 h 106"/>
                  <a:gd name="T54" fmla="*/ 50 w 92"/>
                  <a:gd name="T55" fmla="*/ 106 h 106"/>
                  <a:gd name="T56" fmla="*/ 36 w 92"/>
                  <a:gd name="T57" fmla="*/ 106 h 106"/>
                  <a:gd name="T58" fmla="*/ 21 w 92"/>
                  <a:gd name="T59" fmla="*/ 99 h 106"/>
                  <a:gd name="T60" fmla="*/ 11 w 92"/>
                  <a:gd name="T61" fmla="*/ 88 h 106"/>
                  <a:gd name="T62" fmla="*/ 7 w 92"/>
                  <a:gd name="T63" fmla="*/ 78 h 106"/>
                  <a:gd name="T64" fmla="*/ 4 w 92"/>
                  <a:gd name="T65" fmla="*/ 67 h 106"/>
                  <a:gd name="T66" fmla="*/ 0 w 92"/>
                  <a:gd name="T67" fmla="*/ 56 h 106"/>
                  <a:gd name="T68" fmla="*/ 4 w 92"/>
                  <a:gd name="T69" fmla="*/ 42 h 106"/>
                  <a:gd name="T70" fmla="*/ 7 w 92"/>
                  <a:gd name="T71" fmla="*/ 28 h 106"/>
                  <a:gd name="T72" fmla="*/ 18 w 92"/>
                  <a:gd name="T73" fmla="*/ 18 h 106"/>
                  <a:gd name="T74" fmla="*/ 29 w 92"/>
                  <a:gd name="T75" fmla="*/ 7 h 106"/>
                  <a:gd name="T76" fmla="*/ 39 w 92"/>
                  <a:gd name="T77" fmla="*/ 3 h 106"/>
                  <a:gd name="T78" fmla="*/ 53 w 92"/>
                  <a:gd name="T79" fmla="*/ 0 h 106"/>
                  <a:gd name="T80" fmla="*/ 64 w 92"/>
                  <a:gd name="T81" fmla="*/ 3 h 106"/>
                  <a:gd name="T82" fmla="*/ 74 w 92"/>
                  <a:gd name="T83" fmla="*/ 7 h 106"/>
                  <a:gd name="T84" fmla="*/ 78 w 92"/>
                  <a:gd name="T85" fmla="*/ 7 h 106"/>
                  <a:gd name="T86" fmla="*/ 78 w 92"/>
                  <a:gd name="T87" fmla="*/ 7 h 106"/>
                  <a:gd name="T88" fmla="*/ 82 w 92"/>
                  <a:gd name="T89" fmla="*/ 7 h 106"/>
                  <a:gd name="T90" fmla="*/ 82 w 92"/>
                  <a:gd name="T91" fmla="*/ 7 h 106"/>
                  <a:gd name="T92" fmla="*/ 85 w 92"/>
                  <a:gd name="T93" fmla="*/ 3 h 106"/>
                  <a:gd name="T94" fmla="*/ 85 w 92"/>
                  <a:gd name="T95" fmla="*/ 0 h 106"/>
                  <a:gd name="T96" fmla="*/ 89 w 92"/>
                  <a:gd name="T97" fmla="*/ 0 h 10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92"/>
                  <a:gd name="T148" fmla="*/ 0 h 106"/>
                  <a:gd name="T149" fmla="*/ 92 w 92"/>
                  <a:gd name="T150" fmla="*/ 106 h 10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92" h="106">
                    <a:moveTo>
                      <a:pt x="89" y="0"/>
                    </a:moveTo>
                    <a:lnTo>
                      <a:pt x="89" y="35"/>
                    </a:lnTo>
                    <a:lnTo>
                      <a:pt x="82" y="21"/>
                    </a:lnTo>
                    <a:lnTo>
                      <a:pt x="74" y="14"/>
                    </a:lnTo>
                    <a:lnTo>
                      <a:pt x="64" y="7"/>
                    </a:lnTo>
                    <a:lnTo>
                      <a:pt x="53" y="7"/>
                    </a:lnTo>
                    <a:lnTo>
                      <a:pt x="46" y="7"/>
                    </a:lnTo>
                    <a:lnTo>
                      <a:pt x="36" y="10"/>
                    </a:lnTo>
                    <a:lnTo>
                      <a:pt x="29" y="18"/>
                    </a:lnTo>
                    <a:lnTo>
                      <a:pt x="25" y="28"/>
                    </a:lnTo>
                    <a:lnTo>
                      <a:pt x="21" y="39"/>
                    </a:lnTo>
                    <a:lnTo>
                      <a:pt x="18" y="56"/>
                    </a:lnTo>
                    <a:lnTo>
                      <a:pt x="21" y="67"/>
                    </a:lnTo>
                    <a:lnTo>
                      <a:pt x="25" y="81"/>
                    </a:lnTo>
                    <a:lnTo>
                      <a:pt x="29" y="88"/>
                    </a:lnTo>
                    <a:lnTo>
                      <a:pt x="36" y="95"/>
                    </a:lnTo>
                    <a:lnTo>
                      <a:pt x="46" y="99"/>
                    </a:lnTo>
                    <a:lnTo>
                      <a:pt x="57" y="102"/>
                    </a:lnTo>
                    <a:lnTo>
                      <a:pt x="64" y="99"/>
                    </a:lnTo>
                    <a:lnTo>
                      <a:pt x="74" y="95"/>
                    </a:lnTo>
                    <a:lnTo>
                      <a:pt x="82" y="92"/>
                    </a:lnTo>
                    <a:lnTo>
                      <a:pt x="89" y="81"/>
                    </a:lnTo>
                    <a:lnTo>
                      <a:pt x="92" y="81"/>
                    </a:lnTo>
                    <a:lnTo>
                      <a:pt x="85" y="92"/>
                    </a:lnTo>
                    <a:lnTo>
                      <a:pt x="74" y="102"/>
                    </a:lnTo>
                    <a:lnTo>
                      <a:pt x="64" y="106"/>
                    </a:lnTo>
                    <a:lnTo>
                      <a:pt x="50" y="106"/>
                    </a:lnTo>
                    <a:lnTo>
                      <a:pt x="36" y="106"/>
                    </a:lnTo>
                    <a:lnTo>
                      <a:pt x="21" y="99"/>
                    </a:lnTo>
                    <a:lnTo>
                      <a:pt x="11" y="88"/>
                    </a:lnTo>
                    <a:lnTo>
                      <a:pt x="7" y="78"/>
                    </a:lnTo>
                    <a:lnTo>
                      <a:pt x="4" y="67"/>
                    </a:lnTo>
                    <a:lnTo>
                      <a:pt x="0" y="56"/>
                    </a:lnTo>
                    <a:lnTo>
                      <a:pt x="4" y="42"/>
                    </a:lnTo>
                    <a:lnTo>
                      <a:pt x="7" y="28"/>
                    </a:lnTo>
                    <a:lnTo>
                      <a:pt x="18" y="18"/>
                    </a:lnTo>
                    <a:lnTo>
                      <a:pt x="29" y="7"/>
                    </a:lnTo>
                    <a:lnTo>
                      <a:pt x="39" y="3"/>
                    </a:lnTo>
                    <a:lnTo>
                      <a:pt x="53" y="0"/>
                    </a:lnTo>
                    <a:lnTo>
                      <a:pt x="64" y="3"/>
                    </a:lnTo>
                    <a:lnTo>
                      <a:pt x="74" y="7"/>
                    </a:lnTo>
                    <a:lnTo>
                      <a:pt x="78" y="7"/>
                    </a:lnTo>
                    <a:lnTo>
                      <a:pt x="82" y="7"/>
                    </a:lnTo>
                    <a:lnTo>
                      <a:pt x="85" y="3"/>
                    </a:lnTo>
                    <a:lnTo>
                      <a:pt x="85" y="0"/>
                    </a:lnTo>
                    <a:lnTo>
                      <a:pt x="89" y="0"/>
                    </a:lnTo>
                    <a:close/>
                  </a:path>
                </a:pathLst>
              </a:custGeom>
              <a:solidFill>
                <a:srgbClr val="000000"/>
              </a:solidFill>
              <a:ln w="0">
                <a:solidFill>
                  <a:srgbClr val="000000"/>
                </a:solidFill>
                <a:round/>
                <a:headEnd/>
                <a:tailEnd/>
              </a:ln>
            </p:spPr>
            <p:txBody>
              <a:bodyPr/>
              <a:lstStyle/>
              <a:p>
                <a:endParaRPr lang="en-CA"/>
              </a:p>
            </p:txBody>
          </p:sp>
          <p:sp>
            <p:nvSpPr>
              <p:cNvPr id="22762" name="Freeform 363"/>
              <p:cNvSpPr>
                <a:spLocks/>
              </p:cNvSpPr>
              <p:nvPr/>
            </p:nvSpPr>
            <p:spPr bwMode="auto">
              <a:xfrm>
                <a:off x="691" y="2386"/>
                <a:ext cx="74" cy="110"/>
              </a:xfrm>
              <a:custGeom>
                <a:avLst/>
                <a:gdLst>
                  <a:gd name="T0" fmla="*/ 25 w 74"/>
                  <a:gd name="T1" fmla="*/ 53 h 110"/>
                  <a:gd name="T2" fmla="*/ 36 w 74"/>
                  <a:gd name="T3" fmla="*/ 43 h 110"/>
                  <a:gd name="T4" fmla="*/ 46 w 74"/>
                  <a:gd name="T5" fmla="*/ 39 h 110"/>
                  <a:gd name="T6" fmla="*/ 57 w 74"/>
                  <a:gd name="T7" fmla="*/ 43 h 110"/>
                  <a:gd name="T8" fmla="*/ 64 w 74"/>
                  <a:gd name="T9" fmla="*/ 53 h 110"/>
                  <a:gd name="T10" fmla="*/ 64 w 74"/>
                  <a:gd name="T11" fmla="*/ 68 h 110"/>
                  <a:gd name="T12" fmla="*/ 64 w 74"/>
                  <a:gd name="T13" fmla="*/ 99 h 110"/>
                  <a:gd name="T14" fmla="*/ 67 w 74"/>
                  <a:gd name="T15" fmla="*/ 106 h 110"/>
                  <a:gd name="T16" fmla="*/ 71 w 74"/>
                  <a:gd name="T17" fmla="*/ 106 h 110"/>
                  <a:gd name="T18" fmla="*/ 74 w 74"/>
                  <a:gd name="T19" fmla="*/ 110 h 110"/>
                  <a:gd name="T20" fmla="*/ 43 w 74"/>
                  <a:gd name="T21" fmla="*/ 106 h 110"/>
                  <a:gd name="T22" fmla="*/ 46 w 74"/>
                  <a:gd name="T23" fmla="*/ 106 h 110"/>
                  <a:gd name="T24" fmla="*/ 50 w 74"/>
                  <a:gd name="T25" fmla="*/ 103 h 110"/>
                  <a:gd name="T26" fmla="*/ 53 w 74"/>
                  <a:gd name="T27" fmla="*/ 99 h 110"/>
                  <a:gd name="T28" fmla="*/ 53 w 74"/>
                  <a:gd name="T29" fmla="*/ 71 h 110"/>
                  <a:gd name="T30" fmla="*/ 50 w 74"/>
                  <a:gd name="T31" fmla="*/ 53 h 110"/>
                  <a:gd name="T32" fmla="*/ 46 w 74"/>
                  <a:gd name="T33" fmla="*/ 50 h 110"/>
                  <a:gd name="T34" fmla="*/ 43 w 74"/>
                  <a:gd name="T35" fmla="*/ 50 h 110"/>
                  <a:gd name="T36" fmla="*/ 32 w 74"/>
                  <a:gd name="T37" fmla="*/ 50 h 110"/>
                  <a:gd name="T38" fmla="*/ 25 w 74"/>
                  <a:gd name="T39" fmla="*/ 57 h 110"/>
                  <a:gd name="T40" fmla="*/ 25 w 74"/>
                  <a:gd name="T41" fmla="*/ 99 h 110"/>
                  <a:gd name="T42" fmla="*/ 25 w 74"/>
                  <a:gd name="T43" fmla="*/ 106 h 110"/>
                  <a:gd name="T44" fmla="*/ 29 w 74"/>
                  <a:gd name="T45" fmla="*/ 106 h 110"/>
                  <a:gd name="T46" fmla="*/ 32 w 74"/>
                  <a:gd name="T47" fmla="*/ 110 h 110"/>
                  <a:gd name="T48" fmla="*/ 0 w 74"/>
                  <a:gd name="T49" fmla="*/ 106 h 110"/>
                  <a:gd name="T50" fmla="*/ 7 w 74"/>
                  <a:gd name="T51" fmla="*/ 106 h 110"/>
                  <a:gd name="T52" fmla="*/ 11 w 74"/>
                  <a:gd name="T53" fmla="*/ 103 h 110"/>
                  <a:gd name="T54" fmla="*/ 11 w 74"/>
                  <a:gd name="T55" fmla="*/ 92 h 110"/>
                  <a:gd name="T56" fmla="*/ 11 w 74"/>
                  <a:gd name="T57" fmla="*/ 22 h 110"/>
                  <a:gd name="T58" fmla="*/ 11 w 74"/>
                  <a:gd name="T59" fmla="*/ 11 h 110"/>
                  <a:gd name="T60" fmla="*/ 7 w 74"/>
                  <a:gd name="T61" fmla="*/ 11 h 110"/>
                  <a:gd name="T62" fmla="*/ 4 w 74"/>
                  <a:gd name="T63" fmla="*/ 11 h 110"/>
                  <a:gd name="T64" fmla="*/ 0 w 74"/>
                  <a:gd name="T65" fmla="*/ 11 h 110"/>
                  <a:gd name="T66" fmla="*/ 25 w 74"/>
                  <a:gd name="T67" fmla="*/ 0 h 11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74"/>
                  <a:gd name="T103" fmla="*/ 0 h 110"/>
                  <a:gd name="T104" fmla="*/ 74 w 74"/>
                  <a:gd name="T105" fmla="*/ 110 h 11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74" h="110">
                    <a:moveTo>
                      <a:pt x="25" y="0"/>
                    </a:moveTo>
                    <a:lnTo>
                      <a:pt x="25" y="53"/>
                    </a:lnTo>
                    <a:lnTo>
                      <a:pt x="32" y="46"/>
                    </a:lnTo>
                    <a:lnTo>
                      <a:pt x="36" y="43"/>
                    </a:lnTo>
                    <a:lnTo>
                      <a:pt x="43" y="39"/>
                    </a:lnTo>
                    <a:lnTo>
                      <a:pt x="46" y="39"/>
                    </a:lnTo>
                    <a:lnTo>
                      <a:pt x="53" y="39"/>
                    </a:lnTo>
                    <a:lnTo>
                      <a:pt x="57" y="43"/>
                    </a:lnTo>
                    <a:lnTo>
                      <a:pt x="60" y="46"/>
                    </a:lnTo>
                    <a:lnTo>
                      <a:pt x="64" y="53"/>
                    </a:lnTo>
                    <a:lnTo>
                      <a:pt x="64" y="57"/>
                    </a:lnTo>
                    <a:lnTo>
                      <a:pt x="64" y="68"/>
                    </a:lnTo>
                    <a:lnTo>
                      <a:pt x="64" y="92"/>
                    </a:lnTo>
                    <a:lnTo>
                      <a:pt x="64" y="99"/>
                    </a:lnTo>
                    <a:lnTo>
                      <a:pt x="67" y="103"/>
                    </a:lnTo>
                    <a:lnTo>
                      <a:pt x="67" y="106"/>
                    </a:lnTo>
                    <a:lnTo>
                      <a:pt x="71" y="106"/>
                    </a:lnTo>
                    <a:lnTo>
                      <a:pt x="74" y="106"/>
                    </a:lnTo>
                    <a:lnTo>
                      <a:pt x="74" y="110"/>
                    </a:lnTo>
                    <a:lnTo>
                      <a:pt x="43" y="110"/>
                    </a:lnTo>
                    <a:lnTo>
                      <a:pt x="43" y="106"/>
                    </a:lnTo>
                    <a:lnTo>
                      <a:pt x="46" y="106"/>
                    </a:lnTo>
                    <a:lnTo>
                      <a:pt x="50" y="106"/>
                    </a:lnTo>
                    <a:lnTo>
                      <a:pt x="50" y="103"/>
                    </a:lnTo>
                    <a:lnTo>
                      <a:pt x="53" y="103"/>
                    </a:lnTo>
                    <a:lnTo>
                      <a:pt x="53" y="99"/>
                    </a:lnTo>
                    <a:lnTo>
                      <a:pt x="53" y="92"/>
                    </a:lnTo>
                    <a:lnTo>
                      <a:pt x="53" y="71"/>
                    </a:lnTo>
                    <a:lnTo>
                      <a:pt x="53" y="60"/>
                    </a:lnTo>
                    <a:lnTo>
                      <a:pt x="50" y="53"/>
                    </a:lnTo>
                    <a:lnTo>
                      <a:pt x="46" y="50"/>
                    </a:lnTo>
                    <a:lnTo>
                      <a:pt x="43" y="50"/>
                    </a:lnTo>
                    <a:lnTo>
                      <a:pt x="36" y="50"/>
                    </a:lnTo>
                    <a:lnTo>
                      <a:pt x="32" y="50"/>
                    </a:lnTo>
                    <a:lnTo>
                      <a:pt x="29" y="53"/>
                    </a:lnTo>
                    <a:lnTo>
                      <a:pt x="25" y="57"/>
                    </a:lnTo>
                    <a:lnTo>
                      <a:pt x="25" y="92"/>
                    </a:lnTo>
                    <a:lnTo>
                      <a:pt x="25" y="99"/>
                    </a:lnTo>
                    <a:lnTo>
                      <a:pt x="25" y="103"/>
                    </a:lnTo>
                    <a:lnTo>
                      <a:pt x="25" y="106"/>
                    </a:lnTo>
                    <a:lnTo>
                      <a:pt x="29" y="106"/>
                    </a:lnTo>
                    <a:lnTo>
                      <a:pt x="32" y="106"/>
                    </a:lnTo>
                    <a:lnTo>
                      <a:pt x="32" y="110"/>
                    </a:lnTo>
                    <a:lnTo>
                      <a:pt x="0" y="110"/>
                    </a:lnTo>
                    <a:lnTo>
                      <a:pt x="0" y="106"/>
                    </a:lnTo>
                    <a:lnTo>
                      <a:pt x="4" y="106"/>
                    </a:lnTo>
                    <a:lnTo>
                      <a:pt x="7" y="106"/>
                    </a:lnTo>
                    <a:lnTo>
                      <a:pt x="11" y="103"/>
                    </a:lnTo>
                    <a:lnTo>
                      <a:pt x="11" y="99"/>
                    </a:lnTo>
                    <a:lnTo>
                      <a:pt x="11" y="92"/>
                    </a:lnTo>
                    <a:lnTo>
                      <a:pt x="11" y="32"/>
                    </a:lnTo>
                    <a:lnTo>
                      <a:pt x="11" y="22"/>
                    </a:lnTo>
                    <a:lnTo>
                      <a:pt x="11" y="14"/>
                    </a:lnTo>
                    <a:lnTo>
                      <a:pt x="11" y="11"/>
                    </a:lnTo>
                    <a:lnTo>
                      <a:pt x="7" y="11"/>
                    </a:lnTo>
                    <a:lnTo>
                      <a:pt x="4" y="11"/>
                    </a:lnTo>
                    <a:lnTo>
                      <a:pt x="0" y="11"/>
                    </a:lnTo>
                    <a:lnTo>
                      <a:pt x="21" y="0"/>
                    </a:lnTo>
                    <a:lnTo>
                      <a:pt x="25" y="0"/>
                    </a:lnTo>
                    <a:close/>
                  </a:path>
                </a:pathLst>
              </a:custGeom>
              <a:solidFill>
                <a:srgbClr val="000000"/>
              </a:solidFill>
              <a:ln w="0">
                <a:solidFill>
                  <a:srgbClr val="000000"/>
                </a:solidFill>
                <a:round/>
                <a:headEnd/>
                <a:tailEnd/>
              </a:ln>
            </p:spPr>
            <p:txBody>
              <a:bodyPr/>
              <a:lstStyle/>
              <a:p>
                <a:endParaRPr lang="en-CA"/>
              </a:p>
            </p:txBody>
          </p:sp>
          <p:sp>
            <p:nvSpPr>
              <p:cNvPr id="22763" name="Freeform 364"/>
              <p:cNvSpPr>
                <a:spLocks noEditPoints="1"/>
              </p:cNvSpPr>
              <p:nvPr/>
            </p:nvSpPr>
            <p:spPr bwMode="auto">
              <a:xfrm>
                <a:off x="773" y="2386"/>
                <a:ext cx="35" cy="110"/>
              </a:xfrm>
              <a:custGeom>
                <a:avLst/>
                <a:gdLst>
                  <a:gd name="T0" fmla="*/ 17 w 35"/>
                  <a:gd name="T1" fmla="*/ 0 h 110"/>
                  <a:gd name="T2" fmla="*/ 21 w 35"/>
                  <a:gd name="T3" fmla="*/ 0 h 110"/>
                  <a:gd name="T4" fmla="*/ 24 w 35"/>
                  <a:gd name="T5" fmla="*/ 4 h 110"/>
                  <a:gd name="T6" fmla="*/ 24 w 35"/>
                  <a:gd name="T7" fmla="*/ 7 h 110"/>
                  <a:gd name="T8" fmla="*/ 24 w 35"/>
                  <a:gd name="T9" fmla="*/ 11 h 110"/>
                  <a:gd name="T10" fmla="*/ 24 w 35"/>
                  <a:gd name="T11" fmla="*/ 14 h 110"/>
                  <a:gd name="T12" fmla="*/ 24 w 35"/>
                  <a:gd name="T13" fmla="*/ 18 h 110"/>
                  <a:gd name="T14" fmla="*/ 21 w 35"/>
                  <a:gd name="T15" fmla="*/ 18 h 110"/>
                  <a:gd name="T16" fmla="*/ 17 w 35"/>
                  <a:gd name="T17" fmla="*/ 18 h 110"/>
                  <a:gd name="T18" fmla="*/ 14 w 35"/>
                  <a:gd name="T19" fmla="*/ 18 h 110"/>
                  <a:gd name="T20" fmla="*/ 10 w 35"/>
                  <a:gd name="T21" fmla="*/ 18 h 110"/>
                  <a:gd name="T22" fmla="*/ 7 w 35"/>
                  <a:gd name="T23" fmla="*/ 14 h 110"/>
                  <a:gd name="T24" fmla="*/ 7 w 35"/>
                  <a:gd name="T25" fmla="*/ 11 h 110"/>
                  <a:gd name="T26" fmla="*/ 7 w 35"/>
                  <a:gd name="T27" fmla="*/ 7 h 110"/>
                  <a:gd name="T28" fmla="*/ 10 w 35"/>
                  <a:gd name="T29" fmla="*/ 4 h 110"/>
                  <a:gd name="T30" fmla="*/ 14 w 35"/>
                  <a:gd name="T31" fmla="*/ 0 h 110"/>
                  <a:gd name="T32" fmla="*/ 17 w 35"/>
                  <a:gd name="T33" fmla="*/ 0 h 110"/>
                  <a:gd name="T34" fmla="*/ 24 w 35"/>
                  <a:gd name="T35" fmla="*/ 39 h 110"/>
                  <a:gd name="T36" fmla="*/ 24 w 35"/>
                  <a:gd name="T37" fmla="*/ 92 h 110"/>
                  <a:gd name="T38" fmla="*/ 24 w 35"/>
                  <a:gd name="T39" fmla="*/ 99 h 110"/>
                  <a:gd name="T40" fmla="*/ 24 w 35"/>
                  <a:gd name="T41" fmla="*/ 103 h 110"/>
                  <a:gd name="T42" fmla="*/ 24 w 35"/>
                  <a:gd name="T43" fmla="*/ 106 h 110"/>
                  <a:gd name="T44" fmla="*/ 28 w 35"/>
                  <a:gd name="T45" fmla="*/ 106 h 110"/>
                  <a:gd name="T46" fmla="*/ 28 w 35"/>
                  <a:gd name="T47" fmla="*/ 106 h 110"/>
                  <a:gd name="T48" fmla="*/ 35 w 35"/>
                  <a:gd name="T49" fmla="*/ 106 h 110"/>
                  <a:gd name="T50" fmla="*/ 35 w 35"/>
                  <a:gd name="T51" fmla="*/ 110 h 110"/>
                  <a:gd name="T52" fmla="*/ 0 w 35"/>
                  <a:gd name="T53" fmla="*/ 110 h 110"/>
                  <a:gd name="T54" fmla="*/ 0 w 35"/>
                  <a:gd name="T55" fmla="*/ 106 h 110"/>
                  <a:gd name="T56" fmla="*/ 7 w 35"/>
                  <a:gd name="T57" fmla="*/ 106 h 110"/>
                  <a:gd name="T58" fmla="*/ 7 w 35"/>
                  <a:gd name="T59" fmla="*/ 106 h 110"/>
                  <a:gd name="T60" fmla="*/ 10 w 35"/>
                  <a:gd name="T61" fmla="*/ 106 h 110"/>
                  <a:gd name="T62" fmla="*/ 10 w 35"/>
                  <a:gd name="T63" fmla="*/ 103 h 110"/>
                  <a:gd name="T64" fmla="*/ 10 w 35"/>
                  <a:gd name="T65" fmla="*/ 99 h 110"/>
                  <a:gd name="T66" fmla="*/ 10 w 35"/>
                  <a:gd name="T67" fmla="*/ 92 h 110"/>
                  <a:gd name="T68" fmla="*/ 10 w 35"/>
                  <a:gd name="T69" fmla="*/ 68 h 110"/>
                  <a:gd name="T70" fmla="*/ 10 w 35"/>
                  <a:gd name="T71" fmla="*/ 57 h 110"/>
                  <a:gd name="T72" fmla="*/ 10 w 35"/>
                  <a:gd name="T73" fmla="*/ 53 h 110"/>
                  <a:gd name="T74" fmla="*/ 10 w 35"/>
                  <a:gd name="T75" fmla="*/ 50 h 110"/>
                  <a:gd name="T76" fmla="*/ 10 w 35"/>
                  <a:gd name="T77" fmla="*/ 46 h 110"/>
                  <a:gd name="T78" fmla="*/ 7 w 35"/>
                  <a:gd name="T79" fmla="*/ 46 h 110"/>
                  <a:gd name="T80" fmla="*/ 7 w 35"/>
                  <a:gd name="T81" fmla="*/ 46 h 110"/>
                  <a:gd name="T82" fmla="*/ 3 w 35"/>
                  <a:gd name="T83" fmla="*/ 46 h 110"/>
                  <a:gd name="T84" fmla="*/ 3 w 35"/>
                  <a:gd name="T85" fmla="*/ 50 h 110"/>
                  <a:gd name="T86" fmla="*/ 0 w 35"/>
                  <a:gd name="T87" fmla="*/ 46 h 110"/>
                  <a:gd name="T88" fmla="*/ 21 w 35"/>
                  <a:gd name="T89" fmla="*/ 39 h 110"/>
                  <a:gd name="T90" fmla="*/ 24 w 35"/>
                  <a:gd name="T91" fmla="*/ 39 h 110"/>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35"/>
                  <a:gd name="T139" fmla="*/ 0 h 110"/>
                  <a:gd name="T140" fmla="*/ 35 w 35"/>
                  <a:gd name="T141" fmla="*/ 110 h 110"/>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35" h="110">
                    <a:moveTo>
                      <a:pt x="17" y="0"/>
                    </a:moveTo>
                    <a:lnTo>
                      <a:pt x="21" y="0"/>
                    </a:lnTo>
                    <a:lnTo>
                      <a:pt x="24" y="4"/>
                    </a:lnTo>
                    <a:lnTo>
                      <a:pt x="24" y="7"/>
                    </a:lnTo>
                    <a:lnTo>
                      <a:pt x="24" y="11"/>
                    </a:lnTo>
                    <a:lnTo>
                      <a:pt x="24" y="14"/>
                    </a:lnTo>
                    <a:lnTo>
                      <a:pt x="24" y="18"/>
                    </a:lnTo>
                    <a:lnTo>
                      <a:pt x="21" y="18"/>
                    </a:lnTo>
                    <a:lnTo>
                      <a:pt x="17" y="18"/>
                    </a:lnTo>
                    <a:lnTo>
                      <a:pt x="14" y="18"/>
                    </a:lnTo>
                    <a:lnTo>
                      <a:pt x="10" y="18"/>
                    </a:lnTo>
                    <a:lnTo>
                      <a:pt x="7" y="14"/>
                    </a:lnTo>
                    <a:lnTo>
                      <a:pt x="7" y="11"/>
                    </a:lnTo>
                    <a:lnTo>
                      <a:pt x="7" y="7"/>
                    </a:lnTo>
                    <a:lnTo>
                      <a:pt x="10" y="4"/>
                    </a:lnTo>
                    <a:lnTo>
                      <a:pt x="14" y="0"/>
                    </a:lnTo>
                    <a:lnTo>
                      <a:pt x="17" y="0"/>
                    </a:lnTo>
                    <a:close/>
                    <a:moveTo>
                      <a:pt x="24" y="39"/>
                    </a:moveTo>
                    <a:lnTo>
                      <a:pt x="24" y="92"/>
                    </a:lnTo>
                    <a:lnTo>
                      <a:pt x="24" y="99"/>
                    </a:lnTo>
                    <a:lnTo>
                      <a:pt x="24" y="103"/>
                    </a:lnTo>
                    <a:lnTo>
                      <a:pt x="24" y="106"/>
                    </a:lnTo>
                    <a:lnTo>
                      <a:pt x="28" y="106"/>
                    </a:lnTo>
                    <a:lnTo>
                      <a:pt x="35" y="106"/>
                    </a:lnTo>
                    <a:lnTo>
                      <a:pt x="35" y="110"/>
                    </a:lnTo>
                    <a:lnTo>
                      <a:pt x="0" y="110"/>
                    </a:lnTo>
                    <a:lnTo>
                      <a:pt x="0" y="106"/>
                    </a:lnTo>
                    <a:lnTo>
                      <a:pt x="7" y="106"/>
                    </a:lnTo>
                    <a:lnTo>
                      <a:pt x="10" y="106"/>
                    </a:lnTo>
                    <a:lnTo>
                      <a:pt x="10" y="103"/>
                    </a:lnTo>
                    <a:lnTo>
                      <a:pt x="10" y="99"/>
                    </a:lnTo>
                    <a:lnTo>
                      <a:pt x="10" y="92"/>
                    </a:lnTo>
                    <a:lnTo>
                      <a:pt x="10" y="68"/>
                    </a:lnTo>
                    <a:lnTo>
                      <a:pt x="10" y="57"/>
                    </a:lnTo>
                    <a:lnTo>
                      <a:pt x="10" y="53"/>
                    </a:lnTo>
                    <a:lnTo>
                      <a:pt x="10" y="50"/>
                    </a:lnTo>
                    <a:lnTo>
                      <a:pt x="10" y="46"/>
                    </a:lnTo>
                    <a:lnTo>
                      <a:pt x="7" y="46"/>
                    </a:lnTo>
                    <a:lnTo>
                      <a:pt x="3" y="46"/>
                    </a:lnTo>
                    <a:lnTo>
                      <a:pt x="3" y="50"/>
                    </a:lnTo>
                    <a:lnTo>
                      <a:pt x="0" y="46"/>
                    </a:lnTo>
                    <a:lnTo>
                      <a:pt x="21" y="39"/>
                    </a:lnTo>
                    <a:lnTo>
                      <a:pt x="24" y="39"/>
                    </a:lnTo>
                    <a:close/>
                  </a:path>
                </a:pathLst>
              </a:custGeom>
              <a:solidFill>
                <a:srgbClr val="000000"/>
              </a:solidFill>
              <a:ln w="0">
                <a:solidFill>
                  <a:srgbClr val="000000"/>
                </a:solidFill>
                <a:round/>
                <a:headEnd/>
                <a:tailEnd/>
              </a:ln>
            </p:spPr>
            <p:txBody>
              <a:bodyPr/>
              <a:lstStyle/>
              <a:p>
                <a:endParaRPr lang="en-CA"/>
              </a:p>
            </p:txBody>
          </p:sp>
          <p:sp>
            <p:nvSpPr>
              <p:cNvPr id="22764" name="Freeform 365"/>
              <p:cNvSpPr>
                <a:spLocks/>
              </p:cNvSpPr>
              <p:nvPr/>
            </p:nvSpPr>
            <p:spPr bwMode="auto">
              <a:xfrm>
                <a:off x="811" y="2425"/>
                <a:ext cx="75" cy="71"/>
              </a:xfrm>
              <a:custGeom>
                <a:avLst/>
                <a:gdLst>
                  <a:gd name="T0" fmla="*/ 25 w 75"/>
                  <a:gd name="T1" fmla="*/ 14 h 71"/>
                  <a:gd name="T2" fmla="*/ 32 w 75"/>
                  <a:gd name="T3" fmla="*/ 7 h 71"/>
                  <a:gd name="T4" fmla="*/ 39 w 75"/>
                  <a:gd name="T5" fmla="*/ 0 h 71"/>
                  <a:gd name="T6" fmla="*/ 46 w 75"/>
                  <a:gd name="T7" fmla="*/ 0 h 71"/>
                  <a:gd name="T8" fmla="*/ 53 w 75"/>
                  <a:gd name="T9" fmla="*/ 0 h 71"/>
                  <a:gd name="T10" fmla="*/ 57 w 75"/>
                  <a:gd name="T11" fmla="*/ 4 h 71"/>
                  <a:gd name="T12" fmla="*/ 61 w 75"/>
                  <a:gd name="T13" fmla="*/ 7 h 71"/>
                  <a:gd name="T14" fmla="*/ 64 w 75"/>
                  <a:gd name="T15" fmla="*/ 11 h 71"/>
                  <a:gd name="T16" fmla="*/ 68 w 75"/>
                  <a:gd name="T17" fmla="*/ 18 h 71"/>
                  <a:gd name="T18" fmla="*/ 68 w 75"/>
                  <a:gd name="T19" fmla="*/ 25 h 71"/>
                  <a:gd name="T20" fmla="*/ 68 w 75"/>
                  <a:gd name="T21" fmla="*/ 53 h 71"/>
                  <a:gd name="T22" fmla="*/ 68 w 75"/>
                  <a:gd name="T23" fmla="*/ 60 h 71"/>
                  <a:gd name="T24" fmla="*/ 68 w 75"/>
                  <a:gd name="T25" fmla="*/ 64 h 71"/>
                  <a:gd name="T26" fmla="*/ 68 w 75"/>
                  <a:gd name="T27" fmla="*/ 67 h 71"/>
                  <a:gd name="T28" fmla="*/ 71 w 75"/>
                  <a:gd name="T29" fmla="*/ 67 h 71"/>
                  <a:gd name="T30" fmla="*/ 71 w 75"/>
                  <a:gd name="T31" fmla="*/ 67 h 71"/>
                  <a:gd name="T32" fmla="*/ 75 w 75"/>
                  <a:gd name="T33" fmla="*/ 67 h 71"/>
                  <a:gd name="T34" fmla="*/ 75 w 75"/>
                  <a:gd name="T35" fmla="*/ 71 h 71"/>
                  <a:gd name="T36" fmla="*/ 43 w 75"/>
                  <a:gd name="T37" fmla="*/ 71 h 71"/>
                  <a:gd name="T38" fmla="*/ 43 w 75"/>
                  <a:gd name="T39" fmla="*/ 67 h 71"/>
                  <a:gd name="T40" fmla="*/ 46 w 75"/>
                  <a:gd name="T41" fmla="*/ 67 h 71"/>
                  <a:gd name="T42" fmla="*/ 50 w 75"/>
                  <a:gd name="T43" fmla="*/ 67 h 71"/>
                  <a:gd name="T44" fmla="*/ 50 w 75"/>
                  <a:gd name="T45" fmla="*/ 67 h 71"/>
                  <a:gd name="T46" fmla="*/ 53 w 75"/>
                  <a:gd name="T47" fmla="*/ 64 h 71"/>
                  <a:gd name="T48" fmla="*/ 53 w 75"/>
                  <a:gd name="T49" fmla="*/ 64 h 71"/>
                  <a:gd name="T50" fmla="*/ 53 w 75"/>
                  <a:gd name="T51" fmla="*/ 60 h 71"/>
                  <a:gd name="T52" fmla="*/ 53 w 75"/>
                  <a:gd name="T53" fmla="*/ 53 h 71"/>
                  <a:gd name="T54" fmla="*/ 53 w 75"/>
                  <a:gd name="T55" fmla="*/ 29 h 71"/>
                  <a:gd name="T56" fmla="*/ 53 w 75"/>
                  <a:gd name="T57" fmla="*/ 18 h 71"/>
                  <a:gd name="T58" fmla="*/ 50 w 75"/>
                  <a:gd name="T59" fmla="*/ 14 h 71"/>
                  <a:gd name="T60" fmla="*/ 46 w 75"/>
                  <a:gd name="T61" fmla="*/ 11 h 71"/>
                  <a:gd name="T62" fmla="*/ 43 w 75"/>
                  <a:gd name="T63" fmla="*/ 11 h 71"/>
                  <a:gd name="T64" fmla="*/ 32 w 75"/>
                  <a:gd name="T65" fmla="*/ 11 h 71"/>
                  <a:gd name="T66" fmla="*/ 25 w 75"/>
                  <a:gd name="T67" fmla="*/ 18 h 71"/>
                  <a:gd name="T68" fmla="*/ 25 w 75"/>
                  <a:gd name="T69" fmla="*/ 53 h 71"/>
                  <a:gd name="T70" fmla="*/ 25 w 75"/>
                  <a:gd name="T71" fmla="*/ 60 h 71"/>
                  <a:gd name="T72" fmla="*/ 25 w 75"/>
                  <a:gd name="T73" fmla="*/ 64 h 71"/>
                  <a:gd name="T74" fmla="*/ 25 w 75"/>
                  <a:gd name="T75" fmla="*/ 67 h 71"/>
                  <a:gd name="T76" fmla="*/ 29 w 75"/>
                  <a:gd name="T77" fmla="*/ 67 h 71"/>
                  <a:gd name="T78" fmla="*/ 29 w 75"/>
                  <a:gd name="T79" fmla="*/ 67 h 71"/>
                  <a:gd name="T80" fmla="*/ 36 w 75"/>
                  <a:gd name="T81" fmla="*/ 67 h 71"/>
                  <a:gd name="T82" fmla="*/ 36 w 75"/>
                  <a:gd name="T83" fmla="*/ 71 h 71"/>
                  <a:gd name="T84" fmla="*/ 0 w 75"/>
                  <a:gd name="T85" fmla="*/ 71 h 71"/>
                  <a:gd name="T86" fmla="*/ 0 w 75"/>
                  <a:gd name="T87" fmla="*/ 67 h 71"/>
                  <a:gd name="T88" fmla="*/ 4 w 75"/>
                  <a:gd name="T89" fmla="*/ 67 h 71"/>
                  <a:gd name="T90" fmla="*/ 7 w 75"/>
                  <a:gd name="T91" fmla="*/ 67 h 71"/>
                  <a:gd name="T92" fmla="*/ 11 w 75"/>
                  <a:gd name="T93" fmla="*/ 67 h 71"/>
                  <a:gd name="T94" fmla="*/ 11 w 75"/>
                  <a:gd name="T95" fmla="*/ 60 h 71"/>
                  <a:gd name="T96" fmla="*/ 11 w 75"/>
                  <a:gd name="T97" fmla="*/ 53 h 71"/>
                  <a:gd name="T98" fmla="*/ 11 w 75"/>
                  <a:gd name="T99" fmla="*/ 29 h 71"/>
                  <a:gd name="T100" fmla="*/ 11 w 75"/>
                  <a:gd name="T101" fmla="*/ 18 h 71"/>
                  <a:gd name="T102" fmla="*/ 11 w 75"/>
                  <a:gd name="T103" fmla="*/ 14 h 71"/>
                  <a:gd name="T104" fmla="*/ 11 w 75"/>
                  <a:gd name="T105" fmla="*/ 11 h 71"/>
                  <a:gd name="T106" fmla="*/ 11 w 75"/>
                  <a:gd name="T107" fmla="*/ 11 h 71"/>
                  <a:gd name="T108" fmla="*/ 7 w 75"/>
                  <a:gd name="T109" fmla="*/ 7 h 71"/>
                  <a:gd name="T110" fmla="*/ 7 w 75"/>
                  <a:gd name="T111" fmla="*/ 7 h 71"/>
                  <a:gd name="T112" fmla="*/ 4 w 75"/>
                  <a:gd name="T113" fmla="*/ 7 h 71"/>
                  <a:gd name="T114" fmla="*/ 4 w 75"/>
                  <a:gd name="T115" fmla="*/ 11 h 71"/>
                  <a:gd name="T116" fmla="*/ 0 w 75"/>
                  <a:gd name="T117" fmla="*/ 7 h 71"/>
                  <a:gd name="T118" fmla="*/ 22 w 75"/>
                  <a:gd name="T119" fmla="*/ 0 h 71"/>
                  <a:gd name="T120" fmla="*/ 25 w 75"/>
                  <a:gd name="T121" fmla="*/ 0 h 71"/>
                  <a:gd name="T122" fmla="*/ 25 w 75"/>
                  <a:gd name="T123" fmla="*/ 14 h 7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5"/>
                  <a:gd name="T187" fmla="*/ 0 h 71"/>
                  <a:gd name="T188" fmla="*/ 75 w 75"/>
                  <a:gd name="T189" fmla="*/ 71 h 7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5" h="71">
                    <a:moveTo>
                      <a:pt x="25" y="14"/>
                    </a:moveTo>
                    <a:lnTo>
                      <a:pt x="32" y="7"/>
                    </a:lnTo>
                    <a:lnTo>
                      <a:pt x="39" y="0"/>
                    </a:lnTo>
                    <a:lnTo>
                      <a:pt x="46" y="0"/>
                    </a:lnTo>
                    <a:lnTo>
                      <a:pt x="53" y="0"/>
                    </a:lnTo>
                    <a:lnTo>
                      <a:pt x="57" y="4"/>
                    </a:lnTo>
                    <a:lnTo>
                      <a:pt x="61" y="7"/>
                    </a:lnTo>
                    <a:lnTo>
                      <a:pt x="64" y="11"/>
                    </a:lnTo>
                    <a:lnTo>
                      <a:pt x="68" y="18"/>
                    </a:lnTo>
                    <a:lnTo>
                      <a:pt x="68" y="25"/>
                    </a:lnTo>
                    <a:lnTo>
                      <a:pt x="68" y="53"/>
                    </a:lnTo>
                    <a:lnTo>
                      <a:pt x="68" y="60"/>
                    </a:lnTo>
                    <a:lnTo>
                      <a:pt x="68" y="64"/>
                    </a:lnTo>
                    <a:lnTo>
                      <a:pt x="68" y="67"/>
                    </a:lnTo>
                    <a:lnTo>
                      <a:pt x="71" y="67"/>
                    </a:lnTo>
                    <a:lnTo>
                      <a:pt x="75" y="67"/>
                    </a:lnTo>
                    <a:lnTo>
                      <a:pt x="75" y="71"/>
                    </a:lnTo>
                    <a:lnTo>
                      <a:pt x="43" y="71"/>
                    </a:lnTo>
                    <a:lnTo>
                      <a:pt x="43" y="67"/>
                    </a:lnTo>
                    <a:lnTo>
                      <a:pt x="46" y="67"/>
                    </a:lnTo>
                    <a:lnTo>
                      <a:pt x="50" y="67"/>
                    </a:lnTo>
                    <a:lnTo>
                      <a:pt x="53" y="64"/>
                    </a:lnTo>
                    <a:lnTo>
                      <a:pt x="53" y="60"/>
                    </a:lnTo>
                    <a:lnTo>
                      <a:pt x="53" y="53"/>
                    </a:lnTo>
                    <a:lnTo>
                      <a:pt x="53" y="29"/>
                    </a:lnTo>
                    <a:lnTo>
                      <a:pt x="53" y="18"/>
                    </a:lnTo>
                    <a:lnTo>
                      <a:pt x="50" y="14"/>
                    </a:lnTo>
                    <a:lnTo>
                      <a:pt x="46" y="11"/>
                    </a:lnTo>
                    <a:lnTo>
                      <a:pt x="43" y="11"/>
                    </a:lnTo>
                    <a:lnTo>
                      <a:pt x="32" y="11"/>
                    </a:lnTo>
                    <a:lnTo>
                      <a:pt x="25" y="18"/>
                    </a:lnTo>
                    <a:lnTo>
                      <a:pt x="25" y="53"/>
                    </a:lnTo>
                    <a:lnTo>
                      <a:pt x="25" y="60"/>
                    </a:lnTo>
                    <a:lnTo>
                      <a:pt x="25" y="64"/>
                    </a:lnTo>
                    <a:lnTo>
                      <a:pt x="25" y="67"/>
                    </a:lnTo>
                    <a:lnTo>
                      <a:pt x="29" y="67"/>
                    </a:lnTo>
                    <a:lnTo>
                      <a:pt x="36" y="67"/>
                    </a:lnTo>
                    <a:lnTo>
                      <a:pt x="36" y="71"/>
                    </a:lnTo>
                    <a:lnTo>
                      <a:pt x="0" y="71"/>
                    </a:lnTo>
                    <a:lnTo>
                      <a:pt x="0" y="67"/>
                    </a:lnTo>
                    <a:lnTo>
                      <a:pt x="4" y="67"/>
                    </a:lnTo>
                    <a:lnTo>
                      <a:pt x="7" y="67"/>
                    </a:lnTo>
                    <a:lnTo>
                      <a:pt x="11" y="67"/>
                    </a:lnTo>
                    <a:lnTo>
                      <a:pt x="11" y="60"/>
                    </a:lnTo>
                    <a:lnTo>
                      <a:pt x="11" y="53"/>
                    </a:lnTo>
                    <a:lnTo>
                      <a:pt x="11" y="29"/>
                    </a:lnTo>
                    <a:lnTo>
                      <a:pt x="11" y="18"/>
                    </a:lnTo>
                    <a:lnTo>
                      <a:pt x="11" y="14"/>
                    </a:lnTo>
                    <a:lnTo>
                      <a:pt x="11" y="11"/>
                    </a:lnTo>
                    <a:lnTo>
                      <a:pt x="7" y="7"/>
                    </a:lnTo>
                    <a:lnTo>
                      <a:pt x="4" y="7"/>
                    </a:lnTo>
                    <a:lnTo>
                      <a:pt x="4" y="11"/>
                    </a:lnTo>
                    <a:lnTo>
                      <a:pt x="0" y="7"/>
                    </a:lnTo>
                    <a:lnTo>
                      <a:pt x="22" y="0"/>
                    </a:lnTo>
                    <a:lnTo>
                      <a:pt x="25" y="0"/>
                    </a:lnTo>
                    <a:lnTo>
                      <a:pt x="25" y="14"/>
                    </a:lnTo>
                    <a:close/>
                  </a:path>
                </a:pathLst>
              </a:custGeom>
              <a:solidFill>
                <a:srgbClr val="000000"/>
              </a:solidFill>
              <a:ln w="0">
                <a:solidFill>
                  <a:srgbClr val="000000"/>
                </a:solidFill>
                <a:round/>
                <a:headEnd/>
                <a:tailEnd/>
              </a:ln>
            </p:spPr>
            <p:txBody>
              <a:bodyPr/>
              <a:lstStyle/>
              <a:p>
                <a:endParaRPr lang="en-CA"/>
              </a:p>
            </p:txBody>
          </p:sp>
          <p:sp>
            <p:nvSpPr>
              <p:cNvPr id="22765" name="Freeform 366"/>
              <p:cNvSpPr>
                <a:spLocks noEditPoints="1"/>
              </p:cNvSpPr>
              <p:nvPr/>
            </p:nvSpPr>
            <p:spPr bwMode="auto">
              <a:xfrm>
                <a:off x="893" y="2425"/>
                <a:ext cx="60" cy="71"/>
              </a:xfrm>
              <a:custGeom>
                <a:avLst/>
                <a:gdLst>
                  <a:gd name="T0" fmla="*/ 10 w 60"/>
                  <a:gd name="T1" fmla="*/ 29 h 71"/>
                  <a:gd name="T2" fmla="*/ 14 w 60"/>
                  <a:gd name="T3" fmla="*/ 39 h 71"/>
                  <a:gd name="T4" fmla="*/ 21 w 60"/>
                  <a:gd name="T5" fmla="*/ 50 h 71"/>
                  <a:gd name="T6" fmla="*/ 28 w 60"/>
                  <a:gd name="T7" fmla="*/ 57 h 71"/>
                  <a:gd name="T8" fmla="*/ 35 w 60"/>
                  <a:gd name="T9" fmla="*/ 60 h 71"/>
                  <a:gd name="T10" fmla="*/ 42 w 60"/>
                  <a:gd name="T11" fmla="*/ 57 h 71"/>
                  <a:gd name="T12" fmla="*/ 49 w 60"/>
                  <a:gd name="T13" fmla="*/ 57 h 71"/>
                  <a:gd name="T14" fmla="*/ 53 w 60"/>
                  <a:gd name="T15" fmla="*/ 50 h 71"/>
                  <a:gd name="T16" fmla="*/ 56 w 60"/>
                  <a:gd name="T17" fmla="*/ 43 h 71"/>
                  <a:gd name="T18" fmla="*/ 60 w 60"/>
                  <a:gd name="T19" fmla="*/ 46 h 71"/>
                  <a:gd name="T20" fmla="*/ 56 w 60"/>
                  <a:gd name="T21" fmla="*/ 53 h 71"/>
                  <a:gd name="T22" fmla="*/ 49 w 60"/>
                  <a:gd name="T23" fmla="*/ 64 h 71"/>
                  <a:gd name="T24" fmla="*/ 42 w 60"/>
                  <a:gd name="T25" fmla="*/ 71 h 71"/>
                  <a:gd name="T26" fmla="*/ 32 w 60"/>
                  <a:gd name="T27" fmla="*/ 71 h 71"/>
                  <a:gd name="T28" fmla="*/ 17 w 60"/>
                  <a:gd name="T29" fmla="*/ 71 h 71"/>
                  <a:gd name="T30" fmla="*/ 10 w 60"/>
                  <a:gd name="T31" fmla="*/ 64 h 71"/>
                  <a:gd name="T32" fmla="*/ 3 w 60"/>
                  <a:gd name="T33" fmla="*/ 57 h 71"/>
                  <a:gd name="T34" fmla="*/ 0 w 60"/>
                  <a:gd name="T35" fmla="*/ 46 h 71"/>
                  <a:gd name="T36" fmla="*/ 0 w 60"/>
                  <a:gd name="T37" fmla="*/ 36 h 71"/>
                  <a:gd name="T38" fmla="*/ 0 w 60"/>
                  <a:gd name="T39" fmla="*/ 25 h 71"/>
                  <a:gd name="T40" fmla="*/ 3 w 60"/>
                  <a:gd name="T41" fmla="*/ 18 h 71"/>
                  <a:gd name="T42" fmla="*/ 10 w 60"/>
                  <a:gd name="T43" fmla="*/ 11 h 71"/>
                  <a:gd name="T44" fmla="*/ 17 w 60"/>
                  <a:gd name="T45" fmla="*/ 4 h 71"/>
                  <a:gd name="T46" fmla="*/ 24 w 60"/>
                  <a:gd name="T47" fmla="*/ 0 h 71"/>
                  <a:gd name="T48" fmla="*/ 32 w 60"/>
                  <a:gd name="T49" fmla="*/ 0 h 71"/>
                  <a:gd name="T50" fmla="*/ 42 w 60"/>
                  <a:gd name="T51" fmla="*/ 0 h 71"/>
                  <a:gd name="T52" fmla="*/ 53 w 60"/>
                  <a:gd name="T53" fmla="*/ 7 h 71"/>
                  <a:gd name="T54" fmla="*/ 56 w 60"/>
                  <a:gd name="T55" fmla="*/ 14 h 71"/>
                  <a:gd name="T56" fmla="*/ 60 w 60"/>
                  <a:gd name="T57" fmla="*/ 29 h 71"/>
                  <a:gd name="T58" fmla="*/ 10 w 60"/>
                  <a:gd name="T59" fmla="*/ 29 h 71"/>
                  <a:gd name="T60" fmla="*/ 10 w 60"/>
                  <a:gd name="T61" fmla="*/ 21 h 71"/>
                  <a:gd name="T62" fmla="*/ 42 w 60"/>
                  <a:gd name="T63" fmla="*/ 21 h 71"/>
                  <a:gd name="T64" fmla="*/ 42 w 60"/>
                  <a:gd name="T65" fmla="*/ 18 h 71"/>
                  <a:gd name="T66" fmla="*/ 42 w 60"/>
                  <a:gd name="T67" fmla="*/ 14 h 71"/>
                  <a:gd name="T68" fmla="*/ 39 w 60"/>
                  <a:gd name="T69" fmla="*/ 11 h 71"/>
                  <a:gd name="T70" fmla="*/ 35 w 60"/>
                  <a:gd name="T71" fmla="*/ 7 h 71"/>
                  <a:gd name="T72" fmla="*/ 32 w 60"/>
                  <a:gd name="T73" fmla="*/ 4 h 71"/>
                  <a:gd name="T74" fmla="*/ 28 w 60"/>
                  <a:gd name="T75" fmla="*/ 4 h 71"/>
                  <a:gd name="T76" fmla="*/ 21 w 60"/>
                  <a:gd name="T77" fmla="*/ 7 h 71"/>
                  <a:gd name="T78" fmla="*/ 17 w 60"/>
                  <a:gd name="T79" fmla="*/ 7 h 71"/>
                  <a:gd name="T80" fmla="*/ 14 w 60"/>
                  <a:gd name="T81" fmla="*/ 14 h 71"/>
                  <a:gd name="T82" fmla="*/ 10 w 60"/>
                  <a:gd name="T83" fmla="*/ 21 h 7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0"/>
                  <a:gd name="T127" fmla="*/ 0 h 71"/>
                  <a:gd name="T128" fmla="*/ 60 w 60"/>
                  <a:gd name="T129" fmla="*/ 71 h 7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0" h="71">
                    <a:moveTo>
                      <a:pt x="10" y="29"/>
                    </a:moveTo>
                    <a:lnTo>
                      <a:pt x="14" y="39"/>
                    </a:lnTo>
                    <a:lnTo>
                      <a:pt x="21" y="50"/>
                    </a:lnTo>
                    <a:lnTo>
                      <a:pt x="28" y="57"/>
                    </a:lnTo>
                    <a:lnTo>
                      <a:pt x="35" y="60"/>
                    </a:lnTo>
                    <a:lnTo>
                      <a:pt x="42" y="57"/>
                    </a:lnTo>
                    <a:lnTo>
                      <a:pt x="49" y="57"/>
                    </a:lnTo>
                    <a:lnTo>
                      <a:pt x="53" y="50"/>
                    </a:lnTo>
                    <a:lnTo>
                      <a:pt x="56" y="43"/>
                    </a:lnTo>
                    <a:lnTo>
                      <a:pt x="60" y="46"/>
                    </a:lnTo>
                    <a:lnTo>
                      <a:pt x="56" y="53"/>
                    </a:lnTo>
                    <a:lnTo>
                      <a:pt x="49" y="64"/>
                    </a:lnTo>
                    <a:lnTo>
                      <a:pt x="42" y="71"/>
                    </a:lnTo>
                    <a:lnTo>
                      <a:pt x="32" y="71"/>
                    </a:lnTo>
                    <a:lnTo>
                      <a:pt x="17" y="71"/>
                    </a:lnTo>
                    <a:lnTo>
                      <a:pt x="10" y="64"/>
                    </a:lnTo>
                    <a:lnTo>
                      <a:pt x="3" y="57"/>
                    </a:lnTo>
                    <a:lnTo>
                      <a:pt x="0" y="46"/>
                    </a:lnTo>
                    <a:lnTo>
                      <a:pt x="0" y="36"/>
                    </a:lnTo>
                    <a:lnTo>
                      <a:pt x="0" y="25"/>
                    </a:lnTo>
                    <a:lnTo>
                      <a:pt x="3" y="18"/>
                    </a:lnTo>
                    <a:lnTo>
                      <a:pt x="10" y="11"/>
                    </a:lnTo>
                    <a:lnTo>
                      <a:pt x="17" y="4"/>
                    </a:lnTo>
                    <a:lnTo>
                      <a:pt x="24" y="0"/>
                    </a:lnTo>
                    <a:lnTo>
                      <a:pt x="32" y="0"/>
                    </a:lnTo>
                    <a:lnTo>
                      <a:pt x="42" y="0"/>
                    </a:lnTo>
                    <a:lnTo>
                      <a:pt x="53" y="7"/>
                    </a:lnTo>
                    <a:lnTo>
                      <a:pt x="56" y="14"/>
                    </a:lnTo>
                    <a:lnTo>
                      <a:pt x="60" y="29"/>
                    </a:lnTo>
                    <a:lnTo>
                      <a:pt x="10" y="29"/>
                    </a:lnTo>
                    <a:close/>
                    <a:moveTo>
                      <a:pt x="10" y="21"/>
                    </a:moveTo>
                    <a:lnTo>
                      <a:pt x="42" y="21"/>
                    </a:lnTo>
                    <a:lnTo>
                      <a:pt x="42" y="18"/>
                    </a:lnTo>
                    <a:lnTo>
                      <a:pt x="42" y="14"/>
                    </a:lnTo>
                    <a:lnTo>
                      <a:pt x="39" y="11"/>
                    </a:lnTo>
                    <a:lnTo>
                      <a:pt x="35" y="7"/>
                    </a:lnTo>
                    <a:lnTo>
                      <a:pt x="32" y="4"/>
                    </a:lnTo>
                    <a:lnTo>
                      <a:pt x="28" y="4"/>
                    </a:lnTo>
                    <a:lnTo>
                      <a:pt x="21" y="7"/>
                    </a:lnTo>
                    <a:lnTo>
                      <a:pt x="17" y="7"/>
                    </a:lnTo>
                    <a:lnTo>
                      <a:pt x="14" y="14"/>
                    </a:lnTo>
                    <a:lnTo>
                      <a:pt x="10" y="21"/>
                    </a:lnTo>
                    <a:close/>
                  </a:path>
                </a:pathLst>
              </a:custGeom>
              <a:solidFill>
                <a:srgbClr val="000000"/>
              </a:solidFill>
              <a:ln w="0">
                <a:solidFill>
                  <a:srgbClr val="000000"/>
                </a:solidFill>
                <a:round/>
                <a:headEnd/>
                <a:tailEnd/>
              </a:ln>
            </p:spPr>
            <p:txBody>
              <a:bodyPr/>
              <a:lstStyle/>
              <a:p>
                <a:endParaRPr lang="en-CA"/>
              </a:p>
            </p:txBody>
          </p:sp>
          <p:sp>
            <p:nvSpPr>
              <p:cNvPr id="22766" name="Freeform 367"/>
              <p:cNvSpPr>
                <a:spLocks/>
              </p:cNvSpPr>
              <p:nvPr/>
            </p:nvSpPr>
            <p:spPr bwMode="auto">
              <a:xfrm>
                <a:off x="967" y="2425"/>
                <a:ext cx="46" cy="71"/>
              </a:xfrm>
              <a:custGeom>
                <a:avLst/>
                <a:gdLst>
                  <a:gd name="T0" fmla="*/ 42 w 46"/>
                  <a:gd name="T1" fmla="*/ 0 h 71"/>
                  <a:gd name="T2" fmla="*/ 42 w 46"/>
                  <a:gd name="T3" fmla="*/ 25 h 71"/>
                  <a:gd name="T4" fmla="*/ 39 w 46"/>
                  <a:gd name="T5" fmla="*/ 25 h 71"/>
                  <a:gd name="T6" fmla="*/ 35 w 46"/>
                  <a:gd name="T7" fmla="*/ 14 h 71"/>
                  <a:gd name="T8" fmla="*/ 32 w 46"/>
                  <a:gd name="T9" fmla="*/ 7 h 71"/>
                  <a:gd name="T10" fmla="*/ 28 w 46"/>
                  <a:gd name="T11" fmla="*/ 4 h 71"/>
                  <a:gd name="T12" fmla="*/ 21 w 46"/>
                  <a:gd name="T13" fmla="*/ 4 h 71"/>
                  <a:gd name="T14" fmla="*/ 14 w 46"/>
                  <a:gd name="T15" fmla="*/ 4 h 71"/>
                  <a:gd name="T16" fmla="*/ 11 w 46"/>
                  <a:gd name="T17" fmla="*/ 7 h 71"/>
                  <a:gd name="T18" fmla="*/ 11 w 46"/>
                  <a:gd name="T19" fmla="*/ 11 h 71"/>
                  <a:gd name="T20" fmla="*/ 7 w 46"/>
                  <a:gd name="T21" fmla="*/ 14 h 71"/>
                  <a:gd name="T22" fmla="*/ 11 w 46"/>
                  <a:gd name="T23" fmla="*/ 18 h 71"/>
                  <a:gd name="T24" fmla="*/ 11 w 46"/>
                  <a:gd name="T25" fmla="*/ 21 h 71"/>
                  <a:gd name="T26" fmla="*/ 14 w 46"/>
                  <a:gd name="T27" fmla="*/ 25 h 71"/>
                  <a:gd name="T28" fmla="*/ 21 w 46"/>
                  <a:gd name="T29" fmla="*/ 25 h 71"/>
                  <a:gd name="T30" fmla="*/ 32 w 46"/>
                  <a:gd name="T31" fmla="*/ 32 h 71"/>
                  <a:gd name="T32" fmla="*/ 39 w 46"/>
                  <a:gd name="T33" fmla="*/ 36 h 71"/>
                  <a:gd name="T34" fmla="*/ 42 w 46"/>
                  <a:gd name="T35" fmla="*/ 43 h 71"/>
                  <a:gd name="T36" fmla="*/ 46 w 46"/>
                  <a:gd name="T37" fmla="*/ 50 h 71"/>
                  <a:gd name="T38" fmla="*/ 42 w 46"/>
                  <a:gd name="T39" fmla="*/ 60 h 71"/>
                  <a:gd name="T40" fmla="*/ 39 w 46"/>
                  <a:gd name="T41" fmla="*/ 67 h 71"/>
                  <a:gd name="T42" fmla="*/ 32 w 46"/>
                  <a:gd name="T43" fmla="*/ 71 h 71"/>
                  <a:gd name="T44" fmla="*/ 21 w 46"/>
                  <a:gd name="T45" fmla="*/ 71 h 71"/>
                  <a:gd name="T46" fmla="*/ 14 w 46"/>
                  <a:gd name="T47" fmla="*/ 71 h 71"/>
                  <a:gd name="T48" fmla="*/ 7 w 46"/>
                  <a:gd name="T49" fmla="*/ 71 h 71"/>
                  <a:gd name="T50" fmla="*/ 4 w 46"/>
                  <a:gd name="T51" fmla="*/ 67 h 71"/>
                  <a:gd name="T52" fmla="*/ 4 w 46"/>
                  <a:gd name="T53" fmla="*/ 67 h 71"/>
                  <a:gd name="T54" fmla="*/ 4 w 46"/>
                  <a:gd name="T55" fmla="*/ 71 h 71"/>
                  <a:gd name="T56" fmla="*/ 0 w 46"/>
                  <a:gd name="T57" fmla="*/ 71 h 71"/>
                  <a:gd name="T58" fmla="*/ 0 w 46"/>
                  <a:gd name="T59" fmla="*/ 71 h 71"/>
                  <a:gd name="T60" fmla="*/ 0 w 46"/>
                  <a:gd name="T61" fmla="*/ 46 h 71"/>
                  <a:gd name="T62" fmla="*/ 0 w 46"/>
                  <a:gd name="T63" fmla="*/ 46 h 71"/>
                  <a:gd name="T64" fmla="*/ 4 w 46"/>
                  <a:gd name="T65" fmla="*/ 57 h 71"/>
                  <a:gd name="T66" fmla="*/ 11 w 46"/>
                  <a:gd name="T67" fmla="*/ 64 h 71"/>
                  <a:gd name="T68" fmla="*/ 14 w 46"/>
                  <a:gd name="T69" fmla="*/ 67 h 71"/>
                  <a:gd name="T70" fmla="*/ 21 w 46"/>
                  <a:gd name="T71" fmla="*/ 67 h 71"/>
                  <a:gd name="T72" fmla="*/ 28 w 46"/>
                  <a:gd name="T73" fmla="*/ 67 h 71"/>
                  <a:gd name="T74" fmla="*/ 32 w 46"/>
                  <a:gd name="T75" fmla="*/ 64 h 71"/>
                  <a:gd name="T76" fmla="*/ 35 w 46"/>
                  <a:gd name="T77" fmla="*/ 60 h 71"/>
                  <a:gd name="T78" fmla="*/ 35 w 46"/>
                  <a:gd name="T79" fmla="*/ 57 h 71"/>
                  <a:gd name="T80" fmla="*/ 35 w 46"/>
                  <a:gd name="T81" fmla="*/ 53 h 71"/>
                  <a:gd name="T82" fmla="*/ 32 w 46"/>
                  <a:gd name="T83" fmla="*/ 50 h 71"/>
                  <a:gd name="T84" fmla="*/ 25 w 46"/>
                  <a:gd name="T85" fmla="*/ 43 h 71"/>
                  <a:gd name="T86" fmla="*/ 18 w 46"/>
                  <a:gd name="T87" fmla="*/ 39 h 71"/>
                  <a:gd name="T88" fmla="*/ 7 w 46"/>
                  <a:gd name="T89" fmla="*/ 36 h 71"/>
                  <a:gd name="T90" fmla="*/ 4 w 46"/>
                  <a:gd name="T91" fmla="*/ 29 h 71"/>
                  <a:gd name="T92" fmla="*/ 0 w 46"/>
                  <a:gd name="T93" fmla="*/ 25 h 71"/>
                  <a:gd name="T94" fmla="*/ 0 w 46"/>
                  <a:gd name="T95" fmla="*/ 18 h 71"/>
                  <a:gd name="T96" fmla="*/ 0 w 46"/>
                  <a:gd name="T97" fmla="*/ 11 h 71"/>
                  <a:gd name="T98" fmla="*/ 4 w 46"/>
                  <a:gd name="T99" fmla="*/ 4 h 71"/>
                  <a:gd name="T100" fmla="*/ 11 w 46"/>
                  <a:gd name="T101" fmla="*/ 0 h 71"/>
                  <a:gd name="T102" fmla="*/ 21 w 46"/>
                  <a:gd name="T103" fmla="*/ 0 h 71"/>
                  <a:gd name="T104" fmla="*/ 25 w 46"/>
                  <a:gd name="T105" fmla="*/ 0 h 71"/>
                  <a:gd name="T106" fmla="*/ 32 w 46"/>
                  <a:gd name="T107" fmla="*/ 0 h 71"/>
                  <a:gd name="T108" fmla="*/ 35 w 46"/>
                  <a:gd name="T109" fmla="*/ 4 h 71"/>
                  <a:gd name="T110" fmla="*/ 35 w 46"/>
                  <a:gd name="T111" fmla="*/ 4 h 71"/>
                  <a:gd name="T112" fmla="*/ 35 w 46"/>
                  <a:gd name="T113" fmla="*/ 4 h 71"/>
                  <a:gd name="T114" fmla="*/ 39 w 46"/>
                  <a:gd name="T115" fmla="*/ 4 h 71"/>
                  <a:gd name="T116" fmla="*/ 39 w 46"/>
                  <a:gd name="T117" fmla="*/ 0 h 71"/>
                  <a:gd name="T118" fmla="*/ 39 w 46"/>
                  <a:gd name="T119" fmla="*/ 0 h 71"/>
                  <a:gd name="T120" fmla="*/ 42 w 46"/>
                  <a:gd name="T121" fmla="*/ 0 h 7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6"/>
                  <a:gd name="T184" fmla="*/ 0 h 71"/>
                  <a:gd name="T185" fmla="*/ 46 w 46"/>
                  <a:gd name="T186" fmla="*/ 71 h 71"/>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6" h="71">
                    <a:moveTo>
                      <a:pt x="42" y="0"/>
                    </a:moveTo>
                    <a:lnTo>
                      <a:pt x="42" y="25"/>
                    </a:lnTo>
                    <a:lnTo>
                      <a:pt x="39" y="25"/>
                    </a:lnTo>
                    <a:lnTo>
                      <a:pt x="35" y="14"/>
                    </a:lnTo>
                    <a:lnTo>
                      <a:pt x="32" y="7"/>
                    </a:lnTo>
                    <a:lnTo>
                      <a:pt x="28" y="4"/>
                    </a:lnTo>
                    <a:lnTo>
                      <a:pt x="21" y="4"/>
                    </a:lnTo>
                    <a:lnTo>
                      <a:pt x="14" y="4"/>
                    </a:lnTo>
                    <a:lnTo>
                      <a:pt x="11" y="7"/>
                    </a:lnTo>
                    <a:lnTo>
                      <a:pt x="11" y="11"/>
                    </a:lnTo>
                    <a:lnTo>
                      <a:pt x="7" y="14"/>
                    </a:lnTo>
                    <a:lnTo>
                      <a:pt x="11" y="18"/>
                    </a:lnTo>
                    <a:lnTo>
                      <a:pt x="11" y="21"/>
                    </a:lnTo>
                    <a:lnTo>
                      <a:pt x="14" y="25"/>
                    </a:lnTo>
                    <a:lnTo>
                      <a:pt x="21" y="25"/>
                    </a:lnTo>
                    <a:lnTo>
                      <a:pt x="32" y="32"/>
                    </a:lnTo>
                    <a:lnTo>
                      <a:pt x="39" y="36"/>
                    </a:lnTo>
                    <a:lnTo>
                      <a:pt x="42" y="43"/>
                    </a:lnTo>
                    <a:lnTo>
                      <a:pt x="46" y="50"/>
                    </a:lnTo>
                    <a:lnTo>
                      <a:pt x="42" y="60"/>
                    </a:lnTo>
                    <a:lnTo>
                      <a:pt x="39" y="67"/>
                    </a:lnTo>
                    <a:lnTo>
                      <a:pt x="32" y="71"/>
                    </a:lnTo>
                    <a:lnTo>
                      <a:pt x="21" y="71"/>
                    </a:lnTo>
                    <a:lnTo>
                      <a:pt x="14" y="71"/>
                    </a:lnTo>
                    <a:lnTo>
                      <a:pt x="7" y="71"/>
                    </a:lnTo>
                    <a:lnTo>
                      <a:pt x="4" y="67"/>
                    </a:lnTo>
                    <a:lnTo>
                      <a:pt x="4" y="71"/>
                    </a:lnTo>
                    <a:lnTo>
                      <a:pt x="0" y="71"/>
                    </a:lnTo>
                    <a:lnTo>
                      <a:pt x="0" y="46"/>
                    </a:lnTo>
                    <a:lnTo>
                      <a:pt x="4" y="57"/>
                    </a:lnTo>
                    <a:lnTo>
                      <a:pt x="11" y="64"/>
                    </a:lnTo>
                    <a:lnTo>
                      <a:pt x="14" y="67"/>
                    </a:lnTo>
                    <a:lnTo>
                      <a:pt x="21" y="67"/>
                    </a:lnTo>
                    <a:lnTo>
                      <a:pt x="28" y="67"/>
                    </a:lnTo>
                    <a:lnTo>
                      <a:pt x="32" y="64"/>
                    </a:lnTo>
                    <a:lnTo>
                      <a:pt x="35" y="60"/>
                    </a:lnTo>
                    <a:lnTo>
                      <a:pt x="35" y="57"/>
                    </a:lnTo>
                    <a:lnTo>
                      <a:pt x="35" y="53"/>
                    </a:lnTo>
                    <a:lnTo>
                      <a:pt x="32" y="50"/>
                    </a:lnTo>
                    <a:lnTo>
                      <a:pt x="25" y="43"/>
                    </a:lnTo>
                    <a:lnTo>
                      <a:pt x="18" y="39"/>
                    </a:lnTo>
                    <a:lnTo>
                      <a:pt x="7" y="36"/>
                    </a:lnTo>
                    <a:lnTo>
                      <a:pt x="4" y="29"/>
                    </a:lnTo>
                    <a:lnTo>
                      <a:pt x="0" y="25"/>
                    </a:lnTo>
                    <a:lnTo>
                      <a:pt x="0" y="18"/>
                    </a:lnTo>
                    <a:lnTo>
                      <a:pt x="0" y="11"/>
                    </a:lnTo>
                    <a:lnTo>
                      <a:pt x="4" y="4"/>
                    </a:lnTo>
                    <a:lnTo>
                      <a:pt x="11" y="0"/>
                    </a:lnTo>
                    <a:lnTo>
                      <a:pt x="21" y="0"/>
                    </a:lnTo>
                    <a:lnTo>
                      <a:pt x="25" y="0"/>
                    </a:lnTo>
                    <a:lnTo>
                      <a:pt x="32" y="0"/>
                    </a:lnTo>
                    <a:lnTo>
                      <a:pt x="35" y="4"/>
                    </a:lnTo>
                    <a:lnTo>
                      <a:pt x="39" y="4"/>
                    </a:lnTo>
                    <a:lnTo>
                      <a:pt x="39" y="0"/>
                    </a:lnTo>
                    <a:lnTo>
                      <a:pt x="42" y="0"/>
                    </a:lnTo>
                    <a:close/>
                  </a:path>
                </a:pathLst>
              </a:custGeom>
              <a:solidFill>
                <a:srgbClr val="000000"/>
              </a:solidFill>
              <a:ln w="0">
                <a:solidFill>
                  <a:srgbClr val="000000"/>
                </a:solidFill>
                <a:round/>
                <a:headEnd/>
                <a:tailEnd/>
              </a:ln>
            </p:spPr>
            <p:txBody>
              <a:bodyPr/>
              <a:lstStyle/>
              <a:p>
                <a:endParaRPr lang="en-CA"/>
              </a:p>
            </p:txBody>
          </p:sp>
          <p:sp>
            <p:nvSpPr>
              <p:cNvPr id="22767" name="Freeform 368"/>
              <p:cNvSpPr>
                <a:spLocks noEditPoints="1"/>
              </p:cNvSpPr>
              <p:nvPr/>
            </p:nvSpPr>
            <p:spPr bwMode="auto">
              <a:xfrm>
                <a:off x="1024" y="2425"/>
                <a:ext cx="56" cy="71"/>
              </a:xfrm>
              <a:custGeom>
                <a:avLst/>
                <a:gdLst>
                  <a:gd name="T0" fmla="*/ 10 w 56"/>
                  <a:gd name="T1" fmla="*/ 29 h 71"/>
                  <a:gd name="T2" fmla="*/ 10 w 56"/>
                  <a:gd name="T3" fmla="*/ 39 h 71"/>
                  <a:gd name="T4" fmla="*/ 17 w 56"/>
                  <a:gd name="T5" fmla="*/ 50 h 71"/>
                  <a:gd name="T6" fmla="*/ 24 w 56"/>
                  <a:gd name="T7" fmla="*/ 57 h 71"/>
                  <a:gd name="T8" fmla="*/ 35 w 56"/>
                  <a:gd name="T9" fmla="*/ 60 h 71"/>
                  <a:gd name="T10" fmla="*/ 42 w 56"/>
                  <a:gd name="T11" fmla="*/ 57 h 71"/>
                  <a:gd name="T12" fmla="*/ 45 w 56"/>
                  <a:gd name="T13" fmla="*/ 57 h 71"/>
                  <a:gd name="T14" fmla="*/ 53 w 56"/>
                  <a:gd name="T15" fmla="*/ 50 h 71"/>
                  <a:gd name="T16" fmla="*/ 56 w 56"/>
                  <a:gd name="T17" fmla="*/ 43 h 71"/>
                  <a:gd name="T18" fmla="*/ 56 w 56"/>
                  <a:gd name="T19" fmla="*/ 46 h 71"/>
                  <a:gd name="T20" fmla="*/ 53 w 56"/>
                  <a:gd name="T21" fmla="*/ 53 h 71"/>
                  <a:gd name="T22" fmla="*/ 49 w 56"/>
                  <a:gd name="T23" fmla="*/ 64 h 71"/>
                  <a:gd name="T24" fmla="*/ 38 w 56"/>
                  <a:gd name="T25" fmla="*/ 71 h 71"/>
                  <a:gd name="T26" fmla="*/ 28 w 56"/>
                  <a:gd name="T27" fmla="*/ 71 h 71"/>
                  <a:gd name="T28" fmla="*/ 17 w 56"/>
                  <a:gd name="T29" fmla="*/ 71 h 71"/>
                  <a:gd name="T30" fmla="*/ 7 w 56"/>
                  <a:gd name="T31" fmla="*/ 64 h 71"/>
                  <a:gd name="T32" fmla="*/ 3 w 56"/>
                  <a:gd name="T33" fmla="*/ 57 h 71"/>
                  <a:gd name="T34" fmla="*/ 0 w 56"/>
                  <a:gd name="T35" fmla="*/ 46 h 71"/>
                  <a:gd name="T36" fmla="*/ 0 w 56"/>
                  <a:gd name="T37" fmla="*/ 36 h 71"/>
                  <a:gd name="T38" fmla="*/ 0 w 56"/>
                  <a:gd name="T39" fmla="*/ 25 h 71"/>
                  <a:gd name="T40" fmla="*/ 3 w 56"/>
                  <a:gd name="T41" fmla="*/ 18 h 71"/>
                  <a:gd name="T42" fmla="*/ 7 w 56"/>
                  <a:gd name="T43" fmla="*/ 11 h 71"/>
                  <a:gd name="T44" fmla="*/ 14 w 56"/>
                  <a:gd name="T45" fmla="*/ 4 h 71"/>
                  <a:gd name="T46" fmla="*/ 21 w 56"/>
                  <a:gd name="T47" fmla="*/ 0 h 71"/>
                  <a:gd name="T48" fmla="*/ 31 w 56"/>
                  <a:gd name="T49" fmla="*/ 0 h 71"/>
                  <a:gd name="T50" fmla="*/ 42 w 56"/>
                  <a:gd name="T51" fmla="*/ 0 h 71"/>
                  <a:gd name="T52" fmla="*/ 49 w 56"/>
                  <a:gd name="T53" fmla="*/ 7 h 71"/>
                  <a:gd name="T54" fmla="*/ 56 w 56"/>
                  <a:gd name="T55" fmla="*/ 14 h 71"/>
                  <a:gd name="T56" fmla="*/ 56 w 56"/>
                  <a:gd name="T57" fmla="*/ 29 h 71"/>
                  <a:gd name="T58" fmla="*/ 10 w 56"/>
                  <a:gd name="T59" fmla="*/ 29 h 71"/>
                  <a:gd name="T60" fmla="*/ 10 w 56"/>
                  <a:gd name="T61" fmla="*/ 21 h 71"/>
                  <a:gd name="T62" fmla="*/ 42 w 56"/>
                  <a:gd name="T63" fmla="*/ 21 h 71"/>
                  <a:gd name="T64" fmla="*/ 38 w 56"/>
                  <a:gd name="T65" fmla="*/ 18 h 71"/>
                  <a:gd name="T66" fmla="*/ 38 w 56"/>
                  <a:gd name="T67" fmla="*/ 14 h 71"/>
                  <a:gd name="T68" fmla="*/ 38 w 56"/>
                  <a:gd name="T69" fmla="*/ 11 h 71"/>
                  <a:gd name="T70" fmla="*/ 35 w 56"/>
                  <a:gd name="T71" fmla="*/ 7 h 71"/>
                  <a:gd name="T72" fmla="*/ 31 w 56"/>
                  <a:gd name="T73" fmla="*/ 4 h 71"/>
                  <a:gd name="T74" fmla="*/ 24 w 56"/>
                  <a:gd name="T75" fmla="*/ 4 h 71"/>
                  <a:gd name="T76" fmla="*/ 21 w 56"/>
                  <a:gd name="T77" fmla="*/ 7 h 71"/>
                  <a:gd name="T78" fmla="*/ 14 w 56"/>
                  <a:gd name="T79" fmla="*/ 7 h 71"/>
                  <a:gd name="T80" fmla="*/ 10 w 56"/>
                  <a:gd name="T81" fmla="*/ 14 h 71"/>
                  <a:gd name="T82" fmla="*/ 10 w 56"/>
                  <a:gd name="T83" fmla="*/ 21 h 7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56"/>
                  <a:gd name="T127" fmla="*/ 0 h 71"/>
                  <a:gd name="T128" fmla="*/ 56 w 56"/>
                  <a:gd name="T129" fmla="*/ 71 h 7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56" h="71">
                    <a:moveTo>
                      <a:pt x="10" y="29"/>
                    </a:moveTo>
                    <a:lnTo>
                      <a:pt x="10" y="39"/>
                    </a:lnTo>
                    <a:lnTo>
                      <a:pt x="17" y="50"/>
                    </a:lnTo>
                    <a:lnTo>
                      <a:pt x="24" y="57"/>
                    </a:lnTo>
                    <a:lnTo>
                      <a:pt x="35" y="60"/>
                    </a:lnTo>
                    <a:lnTo>
                      <a:pt x="42" y="57"/>
                    </a:lnTo>
                    <a:lnTo>
                      <a:pt x="45" y="57"/>
                    </a:lnTo>
                    <a:lnTo>
                      <a:pt x="53" y="50"/>
                    </a:lnTo>
                    <a:lnTo>
                      <a:pt x="56" y="43"/>
                    </a:lnTo>
                    <a:lnTo>
                      <a:pt x="56" y="46"/>
                    </a:lnTo>
                    <a:lnTo>
                      <a:pt x="53" y="53"/>
                    </a:lnTo>
                    <a:lnTo>
                      <a:pt x="49" y="64"/>
                    </a:lnTo>
                    <a:lnTo>
                      <a:pt x="38" y="71"/>
                    </a:lnTo>
                    <a:lnTo>
                      <a:pt x="28" y="71"/>
                    </a:lnTo>
                    <a:lnTo>
                      <a:pt x="17" y="71"/>
                    </a:lnTo>
                    <a:lnTo>
                      <a:pt x="7" y="64"/>
                    </a:lnTo>
                    <a:lnTo>
                      <a:pt x="3" y="57"/>
                    </a:lnTo>
                    <a:lnTo>
                      <a:pt x="0" y="46"/>
                    </a:lnTo>
                    <a:lnTo>
                      <a:pt x="0" y="36"/>
                    </a:lnTo>
                    <a:lnTo>
                      <a:pt x="0" y="25"/>
                    </a:lnTo>
                    <a:lnTo>
                      <a:pt x="3" y="18"/>
                    </a:lnTo>
                    <a:lnTo>
                      <a:pt x="7" y="11"/>
                    </a:lnTo>
                    <a:lnTo>
                      <a:pt x="14" y="4"/>
                    </a:lnTo>
                    <a:lnTo>
                      <a:pt x="21" y="0"/>
                    </a:lnTo>
                    <a:lnTo>
                      <a:pt x="31" y="0"/>
                    </a:lnTo>
                    <a:lnTo>
                      <a:pt x="42" y="0"/>
                    </a:lnTo>
                    <a:lnTo>
                      <a:pt x="49" y="7"/>
                    </a:lnTo>
                    <a:lnTo>
                      <a:pt x="56" y="14"/>
                    </a:lnTo>
                    <a:lnTo>
                      <a:pt x="56" y="29"/>
                    </a:lnTo>
                    <a:lnTo>
                      <a:pt x="10" y="29"/>
                    </a:lnTo>
                    <a:close/>
                    <a:moveTo>
                      <a:pt x="10" y="21"/>
                    </a:moveTo>
                    <a:lnTo>
                      <a:pt x="42" y="21"/>
                    </a:lnTo>
                    <a:lnTo>
                      <a:pt x="38" y="18"/>
                    </a:lnTo>
                    <a:lnTo>
                      <a:pt x="38" y="14"/>
                    </a:lnTo>
                    <a:lnTo>
                      <a:pt x="38" y="11"/>
                    </a:lnTo>
                    <a:lnTo>
                      <a:pt x="35" y="7"/>
                    </a:lnTo>
                    <a:lnTo>
                      <a:pt x="31" y="4"/>
                    </a:lnTo>
                    <a:lnTo>
                      <a:pt x="24" y="4"/>
                    </a:lnTo>
                    <a:lnTo>
                      <a:pt x="21" y="7"/>
                    </a:lnTo>
                    <a:lnTo>
                      <a:pt x="14" y="7"/>
                    </a:lnTo>
                    <a:lnTo>
                      <a:pt x="10" y="14"/>
                    </a:lnTo>
                    <a:lnTo>
                      <a:pt x="10" y="21"/>
                    </a:lnTo>
                    <a:close/>
                  </a:path>
                </a:pathLst>
              </a:custGeom>
              <a:solidFill>
                <a:srgbClr val="000000"/>
              </a:solidFill>
              <a:ln w="0">
                <a:solidFill>
                  <a:srgbClr val="000000"/>
                </a:solidFill>
                <a:round/>
                <a:headEnd/>
                <a:tailEnd/>
              </a:ln>
            </p:spPr>
            <p:txBody>
              <a:bodyPr/>
              <a:lstStyle/>
              <a:p>
                <a:endParaRPr lang="en-CA"/>
              </a:p>
            </p:txBody>
          </p:sp>
          <p:sp>
            <p:nvSpPr>
              <p:cNvPr id="22768" name="Rectangle 369"/>
              <p:cNvSpPr>
                <a:spLocks noChangeArrowheads="1"/>
              </p:cNvSpPr>
              <p:nvPr/>
            </p:nvSpPr>
            <p:spPr bwMode="auto">
              <a:xfrm>
                <a:off x="1126" y="2365"/>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769" name="Rectangle 370"/>
              <p:cNvSpPr>
                <a:spLocks noChangeArrowheads="1"/>
              </p:cNvSpPr>
              <p:nvPr/>
            </p:nvSpPr>
            <p:spPr bwMode="auto">
              <a:xfrm>
                <a:off x="1154" y="2365"/>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770" name="Freeform 371"/>
              <p:cNvSpPr>
                <a:spLocks/>
              </p:cNvSpPr>
              <p:nvPr/>
            </p:nvSpPr>
            <p:spPr bwMode="auto">
              <a:xfrm>
                <a:off x="1412" y="2478"/>
                <a:ext cx="18" cy="18"/>
              </a:xfrm>
              <a:custGeom>
                <a:avLst/>
                <a:gdLst>
                  <a:gd name="T0" fmla="*/ 11 w 18"/>
                  <a:gd name="T1" fmla="*/ 0 h 18"/>
                  <a:gd name="T2" fmla="*/ 15 w 18"/>
                  <a:gd name="T3" fmla="*/ 4 h 18"/>
                  <a:gd name="T4" fmla="*/ 18 w 18"/>
                  <a:gd name="T5" fmla="*/ 4 h 18"/>
                  <a:gd name="T6" fmla="*/ 18 w 18"/>
                  <a:gd name="T7" fmla="*/ 7 h 18"/>
                  <a:gd name="T8" fmla="*/ 18 w 18"/>
                  <a:gd name="T9" fmla="*/ 11 h 18"/>
                  <a:gd name="T10" fmla="*/ 18 w 18"/>
                  <a:gd name="T11" fmla="*/ 14 h 18"/>
                  <a:gd name="T12" fmla="*/ 18 w 18"/>
                  <a:gd name="T13" fmla="*/ 18 h 18"/>
                  <a:gd name="T14" fmla="*/ 15 w 18"/>
                  <a:gd name="T15" fmla="*/ 18 h 18"/>
                  <a:gd name="T16" fmla="*/ 11 w 18"/>
                  <a:gd name="T17" fmla="*/ 18 h 18"/>
                  <a:gd name="T18" fmla="*/ 7 w 18"/>
                  <a:gd name="T19" fmla="*/ 18 h 18"/>
                  <a:gd name="T20" fmla="*/ 4 w 18"/>
                  <a:gd name="T21" fmla="*/ 18 h 18"/>
                  <a:gd name="T22" fmla="*/ 4 w 18"/>
                  <a:gd name="T23" fmla="*/ 14 h 18"/>
                  <a:gd name="T24" fmla="*/ 0 w 18"/>
                  <a:gd name="T25" fmla="*/ 11 h 18"/>
                  <a:gd name="T26" fmla="*/ 4 w 18"/>
                  <a:gd name="T27" fmla="*/ 7 h 18"/>
                  <a:gd name="T28" fmla="*/ 4 w 18"/>
                  <a:gd name="T29" fmla="*/ 4 h 18"/>
                  <a:gd name="T30" fmla="*/ 7 w 18"/>
                  <a:gd name="T31" fmla="*/ 0 h 18"/>
                  <a:gd name="T32" fmla="*/ 11 w 18"/>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8"/>
                  <a:gd name="T53" fmla="*/ 18 w 18"/>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8">
                    <a:moveTo>
                      <a:pt x="11" y="0"/>
                    </a:moveTo>
                    <a:lnTo>
                      <a:pt x="15" y="4"/>
                    </a:lnTo>
                    <a:lnTo>
                      <a:pt x="18" y="4"/>
                    </a:lnTo>
                    <a:lnTo>
                      <a:pt x="18" y="7"/>
                    </a:lnTo>
                    <a:lnTo>
                      <a:pt x="18" y="11"/>
                    </a:lnTo>
                    <a:lnTo>
                      <a:pt x="18" y="14"/>
                    </a:lnTo>
                    <a:lnTo>
                      <a:pt x="18" y="18"/>
                    </a:lnTo>
                    <a:lnTo>
                      <a:pt x="15" y="18"/>
                    </a:lnTo>
                    <a:lnTo>
                      <a:pt x="11" y="18"/>
                    </a:lnTo>
                    <a:lnTo>
                      <a:pt x="7" y="18"/>
                    </a:lnTo>
                    <a:lnTo>
                      <a:pt x="4" y="18"/>
                    </a:lnTo>
                    <a:lnTo>
                      <a:pt x="4" y="14"/>
                    </a:lnTo>
                    <a:lnTo>
                      <a:pt x="0" y="11"/>
                    </a:lnTo>
                    <a:lnTo>
                      <a:pt x="4" y="7"/>
                    </a:lnTo>
                    <a:lnTo>
                      <a:pt x="4" y="4"/>
                    </a:lnTo>
                    <a:lnTo>
                      <a:pt x="7" y="0"/>
                    </a:lnTo>
                    <a:lnTo>
                      <a:pt x="11" y="0"/>
                    </a:lnTo>
                    <a:close/>
                  </a:path>
                </a:pathLst>
              </a:custGeom>
              <a:solidFill>
                <a:srgbClr val="000000"/>
              </a:solidFill>
              <a:ln w="0">
                <a:solidFill>
                  <a:srgbClr val="000000"/>
                </a:solidFill>
                <a:round/>
                <a:headEnd/>
                <a:tailEnd/>
              </a:ln>
            </p:spPr>
            <p:txBody>
              <a:bodyPr/>
              <a:lstStyle/>
              <a:p>
                <a:endParaRPr lang="en-CA"/>
              </a:p>
            </p:txBody>
          </p:sp>
          <p:sp>
            <p:nvSpPr>
              <p:cNvPr id="22771" name="Freeform 372"/>
              <p:cNvSpPr>
                <a:spLocks/>
              </p:cNvSpPr>
              <p:nvPr/>
            </p:nvSpPr>
            <p:spPr bwMode="auto">
              <a:xfrm>
                <a:off x="1448" y="2390"/>
                <a:ext cx="56" cy="106"/>
              </a:xfrm>
              <a:custGeom>
                <a:avLst/>
                <a:gdLst>
                  <a:gd name="T0" fmla="*/ 7 w 56"/>
                  <a:gd name="T1" fmla="*/ 14 h 106"/>
                  <a:gd name="T2" fmla="*/ 21 w 56"/>
                  <a:gd name="T3" fmla="*/ 3 h 106"/>
                  <a:gd name="T4" fmla="*/ 39 w 56"/>
                  <a:gd name="T5" fmla="*/ 3 h 106"/>
                  <a:gd name="T6" fmla="*/ 53 w 56"/>
                  <a:gd name="T7" fmla="*/ 14 h 106"/>
                  <a:gd name="T8" fmla="*/ 53 w 56"/>
                  <a:gd name="T9" fmla="*/ 28 h 106"/>
                  <a:gd name="T10" fmla="*/ 39 w 56"/>
                  <a:gd name="T11" fmla="*/ 46 h 106"/>
                  <a:gd name="T12" fmla="*/ 53 w 56"/>
                  <a:gd name="T13" fmla="*/ 56 h 106"/>
                  <a:gd name="T14" fmla="*/ 56 w 56"/>
                  <a:gd name="T15" fmla="*/ 71 h 106"/>
                  <a:gd name="T16" fmla="*/ 49 w 56"/>
                  <a:gd name="T17" fmla="*/ 95 h 106"/>
                  <a:gd name="T18" fmla="*/ 32 w 56"/>
                  <a:gd name="T19" fmla="*/ 106 h 106"/>
                  <a:gd name="T20" fmla="*/ 10 w 56"/>
                  <a:gd name="T21" fmla="*/ 106 h 106"/>
                  <a:gd name="T22" fmla="*/ 0 w 56"/>
                  <a:gd name="T23" fmla="*/ 102 h 106"/>
                  <a:gd name="T24" fmla="*/ 0 w 56"/>
                  <a:gd name="T25" fmla="*/ 99 h 106"/>
                  <a:gd name="T26" fmla="*/ 3 w 56"/>
                  <a:gd name="T27" fmla="*/ 95 h 106"/>
                  <a:gd name="T28" fmla="*/ 7 w 56"/>
                  <a:gd name="T29" fmla="*/ 95 h 106"/>
                  <a:gd name="T30" fmla="*/ 10 w 56"/>
                  <a:gd name="T31" fmla="*/ 95 h 106"/>
                  <a:gd name="T32" fmla="*/ 21 w 56"/>
                  <a:gd name="T33" fmla="*/ 99 h 106"/>
                  <a:gd name="T34" fmla="*/ 24 w 56"/>
                  <a:gd name="T35" fmla="*/ 99 h 106"/>
                  <a:gd name="T36" fmla="*/ 35 w 56"/>
                  <a:gd name="T37" fmla="*/ 99 h 106"/>
                  <a:gd name="T38" fmla="*/ 46 w 56"/>
                  <a:gd name="T39" fmla="*/ 88 h 106"/>
                  <a:gd name="T40" fmla="*/ 46 w 56"/>
                  <a:gd name="T41" fmla="*/ 74 h 106"/>
                  <a:gd name="T42" fmla="*/ 42 w 56"/>
                  <a:gd name="T43" fmla="*/ 64 h 106"/>
                  <a:gd name="T44" fmla="*/ 35 w 56"/>
                  <a:gd name="T45" fmla="*/ 60 h 106"/>
                  <a:gd name="T46" fmla="*/ 24 w 56"/>
                  <a:gd name="T47" fmla="*/ 53 h 106"/>
                  <a:gd name="T48" fmla="*/ 17 w 56"/>
                  <a:gd name="T49" fmla="*/ 53 h 106"/>
                  <a:gd name="T50" fmla="*/ 24 w 56"/>
                  <a:gd name="T51" fmla="*/ 49 h 106"/>
                  <a:gd name="T52" fmla="*/ 35 w 56"/>
                  <a:gd name="T53" fmla="*/ 42 h 106"/>
                  <a:gd name="T54" fmla="*/ 42 w 56"/>
                  <a:gd name="T55" fmla="*/ 35 h 106"/>
                  <a:gd name="T56" fmla="*/ 42 w 56"/>
                  <a:gd name="T57" fmla="*/ 21 h 106"/>
                  <a:gd name="T58" fmla="*/ 32 w 56"/>
                  <a:gd name="T59" fmla="*/ 10 h 106"/>
                  <a:gd name="T60" fmla="*/ 17 w 56"/>
                  <a:gd name="T61" fmla="*/ 10 h 106"/>
                  <a:gd name="T62" fmla="*/ 3 w 56"/>
                  <a:gd name="T63" fmla="*/ 21 h 10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56"/>
                  <a:gd name="T97" fmla="*/ 0 h 106"/>
                  <a:gd name="T98" fmla="*/ 56 w 56"/>
                  <a:gd name="T99" fmla="*/ 106 h 10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56" h="106">
                    <a:moveTo>
                      <a:pt x="0" y="21"/>
                    </a:moveTo>
                    <a:lnTo>
                      <a:pt x="7" y="14"/>
                    </a:lnTo>
                    <a:lnTo>
                      <a:pt x="14" y="7"/>
                    </a:lnTo>
                    <a:lnTo>
                      <a:pt x="21" y="3"/>
                    </a:lnTo>
                    <a:lnTo>
                      <a:pt x="28" y="0"/>
                    </a:lnTo>
                    <a:lnTo>
                      <a:pt x="39" y="3"/>
                    </a:lnTo>
                    <a:lnTo>
                      <a:pt x="49" y="7"/>
                    </a:lnTo>
                    <a:lnTo>
                      <a:pt x="53" y="14"/>
                    </a:lnTo>
                    <a:lnTo>
                      <a:pt x="53" y="21"/>
                    </a:lnTo>
                    <a:lnTo>
                      <a:pt x="53" y="28"/>
                    </a:lnTo>
                    <a:lnTo>
                      <a:pt x="46" y="35"/>
                    </a:lnTo>
                    <a:lnTo>
                      <a:pt x="39" y="46"/>
                    </a:lnTo>
                    <a:lnTo>
                      <a:pt x="46" y="49"/>
                    </a:lnTo>
                    <a:lnTo>
                      <a:pt x="53" y="56"/>
                    </a:lnTo>
                    <a:lnTo>
                      <a:pt x="56" y="64"/>
                    </a:lnTo>
                    <a:lnTo>
                      <a:pt x="56" y="71"/>
                    </a:lnTo>
                    <a:lnTo>
                      <a:pt x="56" y="85"/>
                    </a:lnTo>
                    <a:lnTo>
                      <a:pt x="49" y="95"/>
                    </a:lnTo>
                    <a:lnTo>
                      <a:pt x="42" y="102"/>
                    </a:lnTo>
                    <a:lnTo>
                      <a:pt x="32" y="106"/>
                    </a:lnTo>
                    <a:lnTo>
                      <a:pt x="17" y="106"/>
                    </a:lnTo>
                    <a:lnTo>
                      <a:pt x="10" y="106"/>
                    </a:lnTo>
                    <a:lnTo>
                      <a:pt x="3" y="106"/>
                    </a:lnTo>
                    <a:lnTo>
                      <a:pt x="0" y="102"/>
                    </a:lnTo>
                    <a:lnTo>
                      <a:pt x="0" y="99"/>
                    </a:lnTo>
                    <a:lnTo>
                      <a:pt x="3" y="95"/>
                    </a:lnTo>
                    <a:lnTo>
                      <a:pt x="7" y="95"/>
                    </a:lnTo>
                    <a:lnTo>
                      <a:pt x="10" y="95"/>
                    </a:lnTo>
                    <a:lnTo>
                      <a:pt x="14" y="99"/>
                    </a:lnTo>
                    <a:lnTo>
                      <a:pt x="21" y="99"/>
                    </a:lnTo>
                    <a:lnTo>
                      <a:pt x="24" y="99"/>
                    </a:lnTo>
                    <a:lnTo>
                      <a:pt x="28" y="102"/>
                    </a:lnTo>
                    <a:lnTo>
                      <a:pt x="35" y="99"/>
                    </a:lnTo>
                    <a:lnTo>
                      <a:pt x="42" y="95"/>
                    </a:lnTo>
                    <a:lnTo>
                      <a:pt x="46" y="88"/>
                    </a:lnTo>
                    <a:lnTo>
                      <a:pt x="46" y="81"/>
                    </a:lnTo>
                    <a:lnTo>
                      <a:pt x="46" y="74"/>
                    </a:lnTo>
                    <a:lnTo>
                      <a:pt x="46" y="67"/>
                    </a:lnTo>
                    <a:lnTo>
                      <a:pt x="42" y="64"/>
                    </a:lnTo>
                    <a:lnTo>
                      <a:pt x="39" y="64"/>
                    </a:lnTo>
                    <a:lnTo>
                      <a:pt x="35" y="60"/>
                    </a:lnTo>
                    <a:lnTo>
                      <a:pt x="32" y="56"/>
                    </a:lnTo>
                    <a:lnTo>
                      <a:pt x="24" y="53"/>
                    </a:lnTo>
                    <a:lnTo>
                      <a:pt x="21" y="53"/>
                    </a:lnTo>
                    <a:lnTo>
                      <a:pt x="17" y="53"/>
                    </a:lnTo>
                    <a:lnTo>
                      <a:pt x="24" y="49"/>
                    </a:lnTo>
                    <a:lnTo>
                      <a:pt x="32" y="49"/>
                    </a:lnTo>
                    <a:lnTo>
                      <a:pt x="35" y="42"/>
                    </a:lnTo>
                    <a:lnTo>
                      <a:pt x="39" y="39"/>
                    </a:lnTo>
                    <a:lnTo>
                      <a:pt x="42" y="35"/>
                    </a:lnTo>
                    <a:lnTo>
                      <a:pt x="42" y="28"/>
                    </a:lnTo>
                    <a:lnTo>
                      <a:pt x="42" y="21"/>
                    </a:lnTo>
                    <a:lnTo>
                      <a:pt x="35" y="14"/>
                    </a:lnTo>
                    <a:lnTo>
                      <a:pt x="32" y="10"/>
                    </a:lnTo>
                    <a:lnTo>
                      <a:pt x="24" y="10"/>
                    </a:lnTo>
                    <a:lnTo>
                      <a:pt x="17" y="10"/>
                    </a:lnTo>
                    <a:lnTo>
                      <a:pt x="10" y="18"/>
                    </a:lnTo>
                    <a:lnTo>
                      <a:pt x="3" y="21"/>
                    </a:lnTo>
                    <a:lnTo>
                      <a:pt x="0" y="21"/>
                    </a:lnTo>
                    <a:close/>
                  </a:path>
                </a:pathLst>
              </a:custGeom>
              <a:solidFill>
                <a:srgbClr val="000000"/>
              </a:solidFill>
              <a:ln w="0">
                <a:solidFill>
                  <a:srgbClr val="000000"/>
                </a:solidFill>
                <a:round/>
                <a:headEnd/>
                <a:tailEnd/>
              </a:ln>
            </p:spPr>
            <p:txBody>
              <a:bodyPr/>
              <a:lstStyle/>
              <a:p>
                <a:endParaRPr lang="en-CA"/>
              </a:p>
            </p:txBody>
          </p:sp>
          <p:sp>
            <p:nvSpPr>
              <p:cNvPr id="22772" name="Freeform 373"/>
              <p:cNvSpPr>
                <a:spLocks noEditPoints="1"/>
              </p:cNvSpPr>
              <p:nvPr/>
            </p:nvSpPr>
            <p:spPr bwMode="auto">
              <a:xfrm>
                <a:off x="1526" y="2390"/>
                <a:ext cx="63" cy="106"/>
              </a:xfrm>
              <a:custGeom>
                <a:avLst/>
                <a:gdLst>
                  <a:gd name="T0" fmla="*/ 63 w 63"/>
                  <a:gd name="T1" fmla="*/ 0 h 106"/>
                  <a:gd name="T2" fmla="*/ 63 w 63"/>
                  <a:gd name="T3" fmla="*/ 3 h 106"/>
                  <a:gd name="T4" fmla="*/ 53 w 63"/>
                  <a:gd name="T5" fmla="*/ 7 h 106"/>
                  <a:gd name="T6" fmla="*/ 45 w 63"/>
                  <a:gd name="T7" fmla="*/ 7 h 106"/>
                  <a:gd name="T8" fmla="*/ 38 w 63"/>
                  <a:gd name="T9" fmla="*/ 10 h 106"/>
                  <a:gd name="T10" fmla="*/ 35 w 63"/>
                  <a:gd name="T11" fmla="*/ 18 h 106"/>
                  <a:gd name="T12" fmla="*/ 28 w 63"/>
                  <a:gd name="T13" fmla="*/ 25 h 106"/>
                  <a:gd name="T14" fmla="*/ 24 w 63"/>
                  <a:gd name="T15" fmla="*/ 32 h 106"/>
                  <a:gd name="T16" fmla="*/ 21 w 63"/>
                  <a:gd name="T17" fmla="*/ 39 h 106"/>
                  <a:gd name="T18" fmla="*/ 17 w 63"/>
                  <a:gd name="T19" fmla="*/ 49 h 106"/>
                  <a:gd name="T20" fmla="*/ 28 w 63"/>
                  <a:gd name="T21" fmla="*/ 42 h 106"/>
                  <a:gd name="T22" fmla="*/ 38 w 63"/>
                  <a:gd name="T23" fmla="*/ 42 h 106"/>
                  <a:gd name="T24" fmla="*/ 49 w 63"/>
                  <a:gd name="T25" fmla="*/ 42 h 106"/>
                  <a:gd name="T26" fmla="*/ 56 w 63"/>
                  <a:gd name="T27" fmla="*/ 49 h 106"/>
                  <a:gd name="T28" fmla="*/ 63 w 63"/>
                  <a:gd name="T29" fmla="*/ 60 h 106"/>
                  <a:gd name="T30" fmla="*/ 63 w 63"/>
                  <a:gd name="T31" fmla="*/ 71 h 106"/>
                  <a:gd name="T32" fmla="*/ 63 w 63"/>
                  <a:gd name="T33" fmla="*/ 85 h 106"/>
                  <a:gd name="T34" fmla="*/ 56 w 63"/>
                  <a:gd name="T35" fmla="*/ 95 h 106"/>
                  <a:gd name="T36" fmla="*/ 49 w 63"/>
                  <a:gd name="T37" fmla="*/ 102 h 106"/>
                  <a:gd name="T38" fmla="*/ 42 w 63"/>
                  <a:gd name="T39" fmla="*/ 106 h 106"/>
                  <a:gd name="T40" fmla="*/ 31 w 63"/>
                  <a:gd name="T41" fmla="*/ 106 h 106"/>
                  <a:gd name="T42" fmla="*/ 21 w 63"/>
                  <a:gd name="T43" fmla="*/ 106 h 106"/>
                  <a:gd name="T44" fmla="*/ 14 w 63"/>
                  <a:gd name="T45" fmla="*/ 99 h 106"/>
                  <a:gd name="T46" fmla="*/ 7 w 63"/>
                  <a:gd name="T47" fmla="*/ 92 h 106"/>
                  <a:gd name="T48" fmla="*/ 0 w 63"/>
                  <a:gd name="T49" fmla="*/ 78 h 106"/>
                  <a:gd name="T50" fmla="*/ 0 w 63"/>
                  <a:gd name="T51" fmla="*/ 64 h 106"/>
                  <a:gd name="T52" fmla="*/ 0 w 63"/>
                  <a:gd name="T53" fmla="*/ 53 h 106"/>
                  <a:gd name="T54" fmla="*/ 3 w 63"/>
                  <a:gd name="T55" fmla="*/ 39 h 106"/>
                  <a:gd name="T56" fmla="*/ 10 w 63"/>
                  <a:gd name="T57" fmla="*/ 28 h 106"/>
                  <a:gd name="T58" fmla="*/ 21 w 63"/>
                  <a:gd name="T59" fmla="*/ 18 h 106"/>
                  <a:gd name="T60" fmla="*/ 31 w 63"/>
                  <a:gd name="T61" fmla="*/ 10 h 106"/>
                  <a:gd name="T62" fmla="*/ 42 w 63"/>
                  <a:gd name="T63" fmla="*/ 3 h 106"/>
                  <a:gd name="T64" fmla="*/ 49 w 63"/>
                  <a:gd name="T65" fmla="*/ 0 h 106"/>
                  <a:gd name="T66" fmla="*/ 56 w 63"/>
                  <a:gd name="T67" fmla="*/ 0 h 106"/>
                  <a:gd name="T68" fmla="*/ 63 w 63"/>
                  <a:gd name="T69" fmla="*/ 0 h 106"/>
                  <a:gd name="T70" fmla="*/ 14 w 63"/>
                  <a:gd name="T71" fmla="*/ 53 h 106"/>
                  <a:gd name="T72" fmla="*/ 14 w 63"/>
                  <a:gd name="T73" fmla="*/ 64 h 106"/>
                  <a:gd name="T74" fmla="*/ 14 w 63"/>
                  <a:gd name="T75" fmla="*/ 71 h 106"/>
                  <a:gd name="T76" fmla="*/ 14 w 63"/>
                  <a:gd name="T77" fmla="*/ 78 h 106"/>
                  <a:gd name="T78" fmla="*/ 17 w 63"/>
                  <a:gd name="T79" fmla="*/ 85 h 106"/>
                  <a:gd name="T80" fmla="*/ 21 w 63"/>
                  <a:gd name="T81" fmla="*/ 92 h 106"/>
                  <a:gd name="T82" fmla="*/ 24 w 63"/>
                  <a:gd name="T83" fmla="*/ 99 h 106"/>
                  <a:gd name="T84" fmla="*/ 28 w 63"/>
                  <a:gd name="T85" fmla="*/ 102 h 106"/>
                  <a:gd name="T86" fmla="*/ 31 w 63"/>
                  <a:gd name="T87" fmla="*/ 102 h 106"/>
                  <a:gd name="T88" fmla="*/ 38 w 63"/>
                  <a:gd name="T89" fmla="*/ 102 h 106"/>
                  <a:gd name="T90" fmla="*/ 45 w 63"/>
                  <a:gd name="T91" fmla="*/ 95 h 106"/>
                  <a:gd name="T92" fmla="*/ 49 w 63"/>
                  <a:gd name="T93" fmla="*/ 88 h 106"/>
                  <a:gd name="T94" fmla="*/ 49 w 63"/>
                  <a:gd name="T95" fmla="*/ 78 h 106"/>
                  <a:gd name="T96" fmla="*/ 49 w 63"/>
                  <a:gd name="T97" fmla="*/ 67 h 106"/>
                  <a:gd name="T98" fmla="*/ 45 w 63"/>
                  <a:gd name="T99" fmla="*/ 56 h 106"/>
                  <a:gd name="T100" fmla="*/ 38 w 63"/>
                  <a:gd name="T101" fmla="*/ 49 h 106"/>
                  <a:gd name="T102" fmla="*/ 31 w 63"/>
                  <a:gd name="T103" fmla="*/ 46 h 106"/>
                  <a:gd name="T104" fmla="*/ 28 w 63"/>
                  <a:gd name="T105" fmla="*/ 49 h 106"/>
                  <a:gd name="T106" fmla="*/ 24 w 63"/>
                  <a:gd name="T107" fmla="*/ 49 h 106"/>
                  <a:gd name="T108" fmla="*/ 21 w 63"/>
                  <a:gd name="T109" fmla="*/ 49 h 106"/>
                  <a:gd name="T110" fmla="*/ 14 w 63"/>
                  <a:gd name="T111" fmla="*/ 53 h 10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63"/>
                  <a:gd name="T169" fmla="*/ 0 h 106"/>
                  <a:gd name="T170" fmla="*/ 63 w 63"/>
                  <a:gd name="T171" fmla="*/ 106 h 10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63" h="106">
                    <a:moveTo>
                      <a:pt x="63" y="0"/>
                    </a:moveTo>
                    <a:lnTo>
                      <a:pt x="63" y="3"/>
                    </a:lnTo>
                    <a:lnTo>
                      <a:pt x="53" y="7"/>
                    </a:lnTo>
                    <a:lnTo>
                      <a:pt x="45" y="7"/>
                    </a:lnTo>
                    <a:lnTo>
                      <a:pt x="38" y="10"/>
                    </a:lnTo>
                    <a:lnTo>
                      <a:pt x="35" y="18"/>
                    </a:lnTo>
                    <a:lnTo>
                      <a:pt x="28" y="25"/>
                    </a:lnTo>
                    <a:lnTo>
                      <a:pt x="24" y="32"/>
                    </a:lnTo>
                    <a:lnTo>
                      <a:pt x="21" y="39"/>
                    </a:lnTo>
                    <a:lnTo>
                      <a:pt x="17" y="49"/>
                    </a:lnTo>
                    <a:lnTo>
                      <a:pt x="28" y="42"/>
                    </a:lnTo>
                    <a:lnTo>
                      <a:pt x="38" y="42"/>
                    </a:lnTo>
                    <a:lnTo>
                      <a:pt x="49" y="42"/>
                    </a:lnTo>
                    <a:lnTo>
                      <a:pt x="56" y="49"/>
                    </a:lnTo>
                    <a:lnTo>
                      <a:pt x="63" y="60"/>
                    </a:lnTo>
                    <a:lnTo>
                      <a:pt x="63" y="71"/>
                    </a:lnTo>
                    <a:lnTo>
                      <a:pt x="63" y="85"/>
                    </a:lnTo>
                    <a:lnTo>
                      <a:pt x="56" y="95"/>
                    </a:lnTo>
                    <a:lnTo>
                      <a:pt x="49" y="102"/>
                    </a:lnTo>
                    <a:lnTo>
                      <a:pt x="42" y="106"/>
                    </a:lnTo>
                    <a:lnTo>
                      <a:pt x="31" y="106"/>
                    </a:lnTo>
                    <a:lnTo>
                      <a:pt x="21" y="106"/>
                    </a:lnTo>
                    <a:lnTo>
                      <a:pt x="14" y="99"/>
                    </a:lnTo>
                    <a:lnTo>
                      <a:pt x="7" y="92"/>
                    </a:lnTo>
                    <a:lnTo>
                      <a:pt x="0" y="78"/>
                    </a:lnTo>
                    <a:lnTo>
                      <a:pt x="0" y="64"/>
                    </a:lnTo>
                    <a:lnTo>
                      <a:pt x="0" y="53"/>
                    </a:lnTo>
                    <a:lnTo>
                      <a:pt x="3" y="39"/>
                    </a:lnTo>
                    <a:lnTo>
                      <a:pt x="10" y="28"/>
                    </a:lnTo>
                    <a:lnTo>
                      <a:pt x="21" y="18"/>
                    </a:lnTo>
                    <a:lnTo>
                      <a:pt x="31" y="10"/>
                    </a:lnTo>
                    <a:lnTo>
                      <a:pt x="42" y="3"/>
                    </a:lnTo>
                    <a:lnTo>
                      <a:pt x="49" y="0"/>
                    </a:lnTo>
                    <a:lnTo>
                      <a:pt x="56" y="0"/>
                    </a:lnTo>
                    <a:lnTo>
                      <a:pt x="63" y="0"/>
                    </a:lnTo>
                    <a:close/>
                    <a:moveTo>
                      <a:pt x="14" y="53"/>
                    </a:moveTo>
                    <a:lnTo>
                      <a:pt x="14" y="64"/>
                    </a:lnTo>
                    <a:lnTo>
                      <a:pt x="14" y="71"/>
                    </a:lnTo>
                    <a:lnTo>
                      <a:pt x="14" y="78"/>
                    </a:lnTo>
                    <a:lnTo>
                      <a:pt x="17" y="85"/>
                    </a:lnTo>
                    <a:lnTo>
                      <a:pt x="21" y="92"/>
                    </a:lnTo>
                    <a:lnTo>
                      <a:pt x="24" y="99"/>
                    </a:lnTo>
                    <a:lnTo>
                      <a:pt x="28" y="102"/>
                    </a:lnTo>
                    <a:lnTo>
                      <a:pt x="31" y="102"/>
                    </a:lnTo>
                    <a:lnTo>
                      <a:pt x="38" y="102"/>
                    </a:lnTo>
                    <a:lnTo>
                      <a:pt x="45" y="95"/>
                    </a:lnTo>
                    <a:lnTo>
                      <a:pt x="49" y="88"/>
                    </a:lnTo>
                    <a:lnTo>
                      <a:pt x="49" y="78"/>
                    </a:lnTo>
                    <a:lnTo>
                      <a:pt x="49" y="67"/>
                    </a:lnTo>
                    <a:lnTo>
                      <a:pt x="45" y="56"/>
                    </a:lnTo>
                    <a:lnTo>
                      <a:pt x="38" y="49"/>
                    </a:lnTo>
                    <a:lnTo>
                      <a:pt x="31" y="46"/>
                    </a:lnTo>
                    <a:lnTo>
                      <a:pt x="28" y="49"/>
                    </a:lnTo>
                    <a:lnTo>
                      <a:pt x="24" y="49"/>
                    </a:lnTo>
                    <a:lnTo>
                      <a:pt x="21" y="49"/>
                    </a:lnTo>
                    <a:lnTo>
                      <a:pt x="14" y="53"/>
                    </a:lnTo>
                    <a:close/>
                  </a:path>
                </a:pathLst>
              </a:custGeom>
              <a:solidFill>
                <a:srgbClr val="000000"/>
              </a:solidFill>
              <a:ln w="0">
                <a:solidFill>
                  <a:srgbClr val="000000"/>
                </a:solidFill>
                <a:round/>
                <a:headEnd/>
                <a:tailEnd/>
              </a:ln>
            </p:spPr>
            <p:txBody>
              <a:bodyPr/>
              <a:lstStyle/>
              <a:p>
                <a:endParaRPr lang="en-CA"/>
              </a:p>
            </p:txBody>
          </p:sp>
          <p:sp>
            <p:nvSpPr>
              <p:cNvPr id="22773" name="Rectangle 374"/>
              <p:cNvSpPr>
                <a:spLocks noChangeArrowheads="1"/>
              </p:cNvSpPr>
              <p:nvPr/>
            </p:nvSpPr>
            <p:spPr bwMode="auto">
              <a:xfrm>
                <a:off x="1635" y="2365"/>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774" name="Freeform 375"/>
              <p:cNvSpPr>
                <a:spLocks/>
              </p:cNvSpPr>
              <p:nvPr/>
            </p:nvSpPr>
            <p:spPr bwMode="auto">
              <a:xfrm>
                <a:off x="1893" y="2478"/>
                <a:ext cx="18" cy="18"/>
              </a:xfrm>
              <a:custGeom>
                <a:avLst/>
                <a:gdLst>
                  <a:gd name="T0" fmla="*/ 7 w 18"/>
                  <a:gd name="T1" fmla="*/ 0 h 18"/>
                  <a:gd name="T2" fmla="*/ 11 w 18"/>
                  <a:gd name="T3" fmla="*/ 4 h 18"/>
                  <a:gd name="T4" fmla="*/ 14 w 18"/>
                  <a:gd name="T5" fmla="*/ 4 h 18"/>
                  <a:gd name="T6" fmla="*/ 18 w 18"/>
                  <a:gd name="T7" fmla="*/ 7 h 18"/>
                  <a:gd name="T8" fmla="*/ 18 w 18"/>
                  <a:gd name="T9" fmla="*/ 11 h 18"/>
                  <a:gd name="T10" fmla="*/ 18 w 18"/>
                  <a:gd name="T11" fmla="*/ 14 h 18"/>
                  <a:gd name="T12" fmla="*/ 14 w 18"/>
                  <a:gd name="T13" fmla="*/ 18 h 18"/>
                  <a:gd name="T14" fmla="*/ 11 w 18"/>
                  <a:gd name="T15" fmla="*/ 18 h 18"/>
                  <a:gd name="T16" fmla="*/ 7 w 18"/>
                  <a:gd name="T17" fmla="*/ 18 h 18"/>
                  <a:gd name="T18" fmla="*/ 4 w 18"/>
                  <a:gd name="T19" fmla="*/ 18 h 18"/>
                  <a:gd name="T20" fmla="*/ 4 w 18"/>
                  <a:gd name="T21" fmla="*/ 18 h 18"/>
                  <a:gd name="T22" fmla="*/ 0 w 18"/>
                  <a:gd name="T23" fmla="*/ 14 h 18"/>
                  <a:gd name="T24" fmla="*/ 0 w 18"/>
                  <a:gd name="T25" fmla="*/ 11 h 18"/>
                  <a:gd name="T26" fmla="*/ 0 w 18"/>
                  <a:gd name="T27" fmla="*/ 7 h 18"/>
                  <a:gd name="T28" fmla="*/ 4 w 18"/>
                  <a:gd name="T29" fmla="*/ 4 h 18"/>
                  <a:gd name="T30" fmla="*/ 4 w 18"/>
                  <a:gd name="T31" fmla="*/ 0 h 18"/>
                  <a:gd name="T32" fmla="*/ 7 w 18"/>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8"/>
                  <a:gd name="T53" fmla="*/ 18 w 18"/>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8">
                    <a:moveTo>
                      <a:pt x="7" y="0"/>
                    </a:moveTo>
                    <a:lnTo>
                      <a:pt x="11" y="4"/>
                    </a:lnTo>
                    <a:lnTo>
                      <a:pt x="14" y="4"/>
                    </a:lnTo>
                    <a:lnTo>
                      <a:pt x="18" y="7"/>
                    </a:lnTo>
                    <a:lnTo>
                      <a:pt x="18" y="11"/>
                    </a:lnTo>
                    <a:lnTo>
                      <a:pt x="18" y="14"/>
                    </a:lnTo>
                    <a:lnTo>
                      <a:pt x="14" y="18"/>
                    </a:lnTo>
                    <a:lnTo>
                      <a:pt x="11" y="18"/>
                    </a:lnTo>
                    <a:lnTo>
                      <a:pt x="7" y="18"/>
                    </a:lnTo>
                    <a:lnTo>
                      <a:pt x="4" y="18"/>
                    </a:lnTo>
                    <a:lnTo>
                      <a:pt x="0" y="14"/>
                    </a:lnTo>
                    <a:lnTo>
                      <a:pt x="0" y="11"/>
                    </a:lnTo>
                    <a:lnTo>
                      <a:pt x="0" y="7"/>
                    </a:lnTo>
                    <a:lnTo>
                      <a:pt x="4" y="4"/>
                    </a:lnTo>
                    <a:lnTo>
                      <a:pt x="4" y="0"/>
                    </a:lnTo>
                    <a:lnTo>
                      <a:pt x="7" y="0"/>
                    </a:lnTo>
                    <a:close/>
                  </a:path>
                </a:pathLst>
              </a:custGeom>
              <a:solidFill>
                <a:srgbClr val="000000"/>
              </a:solidFill>
              <a:ln w="0">
                <a:solidFill>
                  <a:srgbClr val="000000"/>
                </a:solidFill>
                <a:round/>
                <a:headEnd/>
                <a:tailEnd/>
              </a:ln>
            </p:spPr>
            <p:txBody>
              <a:bodyPr/>
              <a:lstStyle/>
              <a:p>
                <a:endParaRPr lang="en-CA"/>
              </a:p>
            </p:txBody>
          </p:sp>
          <p:sp>
            <p:nvSpPr>
              <p:cNvPr id="22775" name="Freeform 376"/>
              <p:cNvSpPr>
                <a:spLocks/>
              </p:cNvSpPr>
              <p:nvPr/>
            </p:nvSpPr>
            <p:spPr bwMode="auto">
              <a:xfrm>
                <a:off x="1939" y="2390"/>
                <a:ext cx="39" cy="106"/>
              </a:xfrm>
              <a:custGeom>
                <a:avLst/>
                <a:gdLst>
                  <a:gd name="T0" fmla="*/ 0 w 39"/>
                  <a:gd name="T1" fmla="*/ 10 h 106"/>
                  <a:gd name="T2" fmla="*/ 25 w 39"/>
                  <a:gd name="T3" fmla="*/ 0 h 106"/>
                  <a:gd name="T4" fmla="*/ 25 w 39"/>
                  <a:gd name="T5" fmla="*/ 0 h 106"/>
                  <a:gd name="T6" fmla="*/ 25 w 39"/>
                  <a:gd name="T7" fmla="*/ 88 h 106"/>
                  <a:gd name="T8" fmla="*/ 25 w 39"/>
                  <a:gd name="T9" fmla="*/ 95 h 106"/>
                  <a:gd name="T10" fmla="*/ 28 w 39"/>
                  <a:gd name="T11" fmla="*/ 99 h 106"/>
                  <a:gd name="T12" fmla="*/ 28 w 39"/>
                  <a:gd name="T13" fmla="*/ 102 h 106"/>
                  <a:gd name="T14" fmla="*/ 28 w 39"/>
                  <a:gd name="T15" fmla="*/ 102 h 106"/>
                  <a:gd name="T16" fmla="*/ 32 w 39"/>
                  <a:gd name="T17" fmla="*/ 102 h 106"/>
                  <a:gd name="T18" fmla="*/ 39 w 39"/>
                  <a:gd name="T19" fmla="*/ 102 h 106"/>
                  <a:gd name="T20" fmla="*/ 39 w 39"/>
                  <a:gd name="T21" fmla="*/ 106 h 106"/>
                  <a:gd name="T22" fmla="*/ 0 w 39"/>
                  <a:gd name="T23" fmla="*/ 106 h 106"/>
                  <a:gd name="T24" fmla="*/ 0 w 39"/>
                  <a:gd name="T25" fmla="*/ 102 h 106"/>
                  <a:gd name="T26" fmla="*/ 7 w 39"/>
                  <a:gd name="T27" fmla="*/ 102 h 106"/>
                  <a:gd name="T28" fmla="*/ 11 w 39"/>
                  <a:gd name="T29" fmla="*/ 102 h 106"/>
                  <a:gd name="T30" fmla="*/ 11 w 39"/>
                  <a:gd name="T31" fmla="*/ 102 h 106"/>
                  <a:gd name="T32" fmla="*/ 11 w 39"/>
                  <a:gd name="T33" fmla="*/ 99 h 106"/>
                  <a:gd name="T34" fmla="*/ 14 w 39"/>
                  <a:gd name="T35" fmla="*/ 95 h 106"/>
                  <a:gd name="T36" fmla="*/ 14 w 39"/>
                  <a:gd name="T37" fmla="*/ 88 h 106"/>
                  <a:gd name="T38" fmla="*/ 14 w 39"/>
                  <a:gd name="T39" fmla="*/ 28 h 106"/>
                  <a:gd name="T40" fmla="*/ 14 w 39"/>
                  <a:gd name="T41" fmla="*/ 21 h 106"/>
                  <a:gd name="T42" fmla="*/ 11 w 39"/>
                  <a:gd name="T43" fmla="*/ 18 h 106"/>
                  <a:gd name="T44" fmla="*/ 11 w 39"/>
                  <a:gd name="T45" fmla="*/ 14 h 106"/>
                  <a:gd name="T46" fmla="*/ 11 w 39"/>
                  <a:gd name="T47" fmla="*/ 14 h 106"/>
                  <a:gd name="T48" fmla="*/ 11 w 39"/>
                  <a:gd name="T49" fmla="*/ 10 h 106"/>
                  <a:gd name="T50" fmla="*/ 7 w 39"/>
                  <a:gd name="T51" fmla="*/ 10 h 106"/>
                  <a:gd name="T52" fmla="*/ 4 w 39"/>
                  <a:gd name="T53" fmla="*/ 10 h 106"/>
                  <a:gd name="T54" fmla="*/ 0 w 39"/>
                  <a:gd name="T55" fmla="*/ 14 h 106"/>
                  <a:gd name="T56" fmla="*/ 0 w 39"/>
                  <a:gd name="T57" fmla="*/ 10 h 10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9"/>
                  <a:gd name="T88" fmla="*/ 0 h 106"/>
                  <a:gd name="T89" fmla="*/ 39 w 39"/>
                  <a:gd name="T90" fmla="*/ 106 h 10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9" h="106">
                    <a:moveTo>
                      <a:pt x="0" y="10"/>
                    </a:moveTo>
                    <a:lnTo>
                      <a:pt x="25" y="0"/>
                    </a:lnTo>
                    <a:lnTo>
                      <a:pt x="25" y="88"/>
                    </a:lnTo>
                    <a:lnTo>
                      <a:pt x="25" y="95"/>
                    </a:lnTo>
                    <a:lnTo>
                      <a:pt x="28" y="99"/>
                    </a:lnTo>
                    <a:lnTo>
                      <a:pt x="28" y="102"/>
                    </a:lnTo>
                    <a:lnTo>
                      <a:pt x="32" y="102"/>
                    </a:lnTo>
                    <a:lnTo>
                      <a:pt x="39" y="102"/>
                    </a:lnTo>
                    <a:lnTo>
                      <a:pt x="39" y="106"/>
                    </a:lnTo>
                    <a:lnTo>
                      <a:pt x="0" y="106"/>
                    </a:lnTo>
                    <a:lnTo>
                      <a:pt x="0" y="102"/>
                    </a:lnTo>
                    <a:lnTo>
                      <a:pt x="7" y="102"/>
                    </a:lnTo>
                    <a:lnTo>
                      <a:pt x="11" y="102"/>
                    </a:lnTo>
                    <a:lnTo>
                      <a:pt x="11" y="99"/>
                    </a:lnTo>
                    <a:lnTo>
                      <a:pt x="14" y="95"/>
                    </a:lnTo>
                    <a:lnTo>
                      <a:pt x="14" y="88"/>
                    </a:lnTo>
                    <a:lnTo>
                      <a:pt x="14" y="28"/>
                    </a:lnTo>
                    <a:lnTo>
                      <a:pt x="14" y="21"/>
                    </a:lnTo>
                    <a:lnTo>
                      <a:pt x="11" y="18"/>
                    </a:lnTo>
                    <a:lnTo>
                      <a:pt x="11" y="14"/>
                    </a:lnTo>
                    <a:lnTo>
                      <a:pt x="11" y="10"/>
                    </a:lnTo>
                    <a:lnTo>
                      <a:pt x="7" y="10"/>
                    </a:lnTo>
                    <a:lnTo>
                      <a:pt x="4" y="10"/>
                    </a:lnTo>
                    <a:lnTo>
                      <a:pt x="0" y="14"/>
                    </a:lnTo>
                    <a:lnTo>
                      <a:pt x="0" y="10"/>
                    </a:lnTo>
                    <a:close/>
                  </a:path>
                </a:pathLst>
              </a:custGeom>
              <a:solidFill>
                <a:srgbClr val="000000"/>
              </a:solidFill>
              <a:ln w="0">
                <a:solidFill>
                  <a:srgbClr val="000000"/>
                </a:solidFill>
                <a:round/>
                <a:headEnd/>
                <a:tailEnd/>
              </a:ln>
            </p:spPr>
            <p:txBody>
              <a:bodyPr/>
              <a:lstStyle/>
              <a:p>
                <a:endParaRPr lang="en-CA"/>
              </a:p>
            </p:txBody>
          </p:sp>
          <p:sp>
            <p:nvSpPr>
              <p:cNvPr id="22776" name="Freeform 377"/>
              <p:cNvSpPr>
                <a:spLocks/>
              </p:cNvSpPr>
              <p:nvPr/>
            </p:nvSpPr>
            <p:spPr bwMode="auto">
              <a:xfrm>
                <a:off x="1999" y="2390"/>
                <a:ext cx="71" cy="106"/>
              </a:xfrm>
              <a:custGeom>
                <a:avLst/>
                <a:gdLst>
                  <a:gd name="T0" fmla="*/ 71 w 71"/>
                  <a:gd name="T1" fmla="*/ 85 h 106"/>
                  <a:gd name="T2" fmla="*/ 64 w 71"/>
                  <a:gd name="T3" fmla="*/ 106 h 106"/>
                  <a:gd name="T4" fmla="*/ 0 w 71"/>
                  <a:gd name="T5" fmla="*/ 106 h 106"/>
                  <a:gd name="T6" fmla="*/ 0 w 71"/>
                  <a:gd name="T7" fmla="*/ 102 h 106"/>
                  <a:gd name="T8" fmla="*/ 18 w 71"/>
                  <a:gd name="T9" fmla="*/ 88 h 106"/>
                  <a:gd name="T10" fmla="*/ 29 w 71"/>
                  <a:gd name="T11" fmla="*/ 74 h 106"/>
                  <a:gd name="T12" fmla="*/ 39 w 71"/>
                  <a:gd name="T13" fmla="*/ 64 h 106"/>
                  <a:gd name="T14" fmla="*/ 46 w 71"/>
                  <a:gd name="T15" fmla="*/ 49 h 106"/>
                  <a:gd name="T16" fmla="*/ 50 w 71"/>
                  <a:gd name="T17" fmla="*/ 35 h 106"/>
                  <a:gd name="T18" fmla="*/ 50 w 71"/>
                  <a:gd name="T19" fmla="*/ 25 h 106"/>
                  <a:gd name="T20" fmla="*/ 43 w 71"/>
                  <a:gd name="T21" fmla="*/ 18 h 106"/>
                  <a:gd name="T22" fmla="*/ 36 w 71"/>
                  <a:gd name="T23" fmla="*/ 14 h 106"/>
                  <a:gd name="T24" fmla="*/ 29 w 71"/>
                  <a:gd name="T25" fmla="*/ 10 h 106"/>
                  <a:gd name="T26" fmla="*/ 21 w 71"/>
                  <a:gd name="T27" fmla="*/ 14 h 106"/>
                  <a:gd name="T28" fmla="*/ 14 w 71"/>
                  <a:gd name="T29" fmla="*/ 18 h 106"/>
                  <a:gd name="T30" fmla="*/ 11 w 71"/>
                  <a:gd name="T31" fmla="*/ 21 h 106"/>
                  <a:gd name="T32" fmla="*/ 7 w 71"/>
                  <a:gd name="T33" fmla="*/ 28 h 106"/>
                  <a:gd name="T34" fmla="*/ 4 w 71"/>
                  <a:gd name="T35" fmla="*/ 28 h 106"/>
                  <a:gd name="T36" fmla="*/ 7 w 71"/>
                  <a:gd name="T37" fmla="*/ 18 h 106"/>
                  <a:gd name="T38" fmla="*/ 14 w 71"/>
                  <a:gd name="T39" fmla="*/ 7 h 106"/>
                  <a:gd name="T40" fmla="*/ 21 w 71"/>
                  <a:gd name="T41" fmla="*/ 3 h 106"/>
                  <a:gd name="T42" fmla="*/ 32 w 71"/>
                  <a:gd name="T43" fmla="*/ 0 h 106"/>
                  <a:gd name="T44" fmla="*/ 46 w 71"/>
                  <a:gd name="T45" fmla="*/ 3 h 106"/>
                  <a:gd name="T46" fmla="*/ 53 w 71"/>
                  <a:gd name="T47" fmla="*/ 10 h 106"/>
                  <a:gd name="T48" fmla="*/ 60 w 71"/>
                  <a:gd name="T49" fmla="*/ 18 h 106"/>
                  <a:gd name="T50" fmla="*/ 64 w 71"/>
                  <a:gd name="T51" fmla="*/ 28 h 106"/>
                  <a:gd name="T52" fmla="*/ 60 w 71"/>
                  <a:gd name="T53" fmla="*/ 35 h 106"/>
                  <a:gd name="T54" fmla="*/ 60 w 71"/>
                  <a:gd name="T55" fmla="*/ 42 h 106"/>
                  <a:gd name="T56" fmla="*/ 53 w 71"/>
                  <a:gd name="T57" fmla="*/ 56 h 106"/>
                  <a:gd name="T58" fmla="*/ 43 w 71"/>
                  <a:gd name="T59" fmla="*/ 71 h 106"/>
                  <a:gd name="T60" fmla="*/ 29 w 71"/>
                  <a:gd name="T61" fmla="*/ 81 h 106"/>
                  <a:gd name="T62" fmla="*/ 21 w 71"/>
                  <a:gd name="T63" fmla="*/ 88 h 106"/>
                  <a:gd name="T64" fmla="*/ 18 w 71"/>
                  <a:gd name="T65" fmla="*/ 95 h 106"/>
                  <a:gd name="T66" fmla="*/ 43 w 71"/>
                  <a:gd name="T67" fmla="*/ 95 h 106"/>
                  <a:gd name="T68" fmla="*/ 50 w 71"/>
                  <a:gd name="T69" fmla="*/ 95 h 106"/>
                  <a:gd name="T70" fmla="*/ 57 w 71"/>
                  <a:gd name="T71" fmla="*/ 95 h 106"/>
                  <a:gd name="T72" fmla="*/ 57 w 71"/>
                  <a:gd name="T73" fmla="*/ 92 h 106"/>
                  <a:gd name="T74" fmla="*/ 60 w 71"/>
                  <a:gd name="T75" fmla="*/ 92 h 106"/>
                  <a:gd name="T76" fmla="*/ 64 w 71"/>
                  <a:gd name="T77" fmla="*/ 88 h 106"/>
                  <a:gd name="T78" fmla="*/ 67 w 71"/>
                  <a:gd name="T79" fmla="*/ 85 h 106"/>
                  <a:gd name="T80" fmla="*/ 71 w 71"/>
                  <a:gd name="T81" fmla="*/ 85 h 10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1"/>
                  <a:gd name="T124" fmla="*/ 0 h 106"/>
                  <a:gd name="T125" fmla="*/ 71 w 71"/>
                  <a:gd name="T126" fmla="*/ 106 h 10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1" h="106">
                    <a:moveTo>
                      <a:pt x="71" y="85"/>
                    </a:moveTo>
                    <a:lnTo>
                      <a:pt x="64" y="106"/>
                    </a:lnTo>
                    <a:lnTo>
                      <a:pt x="0" y="106"/>
                    </a:lnTo>
                    <a:lnTo>
                      <a:pt x="0" y="102"/>
                    </a:lnTo>
                    <a:lnTo>
                      <a:pt x="18" y="88"/>
                    </a:lnTo>
                    <a:lnTo>
                      <a:pt x="29" y="74"/>
                    </a:lnTo>
                    <a:lnTo>
                      <a:pt x="39" y="64"/>
                    </a:lnTo>
                    <a:lnTo>
                      <a:pt x="46" y="49"/>
                    </a:lnTo>
                    <a:lnTo>
                      <a:pt x="50" y="35"/>
                    </a:lnTo>
                    <a:lnTo>
                      <a:pt x="50" y="25"/>
                    </a:lnTo>
                    <a:lnTo>
                      <a:pt x="43" y="18"/>
                    </a:lnTo>
                    <a:lnTo>
                      <a:pt x="36" y="14"/>
                    </a:lnTo>
                    <a:lnTo>
                      <a:pt x="29" y="10"/>
                    </a:lnTo>
                    <a:lnTo>
                      <a:pt x="21" y="14"/>
                    </a:lnTo>
                    <a:lnTo>
                      <a:pt x="14" y="18"/>
                    </a:lnTo>
                    <a:lnTo>
                      <a:pt x="11" y="21"/>
                    </a:lnTo>
                    <a:lnTo>
                      <a:pt x="7" y="28"/>
                    </a:lnTo>
                    <a:lnTo>
                      <a:pt x="4" y="28"/>
                    </a:lnTo>
                    <a:lnTo>
                      <a:pt x="7" y="18"/>
                    </a:lnTo>
                    <a:lnTo>
                      <a:pt x="14" y="7"/>
                    </a:lnTo>
                    <a:lnTo>
                      <a:pt x="21" y="3"/>
                    </a:lnTo>
                    <a:lnTo>
                      <a:pt x="32" y="0"/>
                    </a:lnTo>
                    <a:lnTo>
                      <a:pt x="46" y="3"/>
                    </a:lnTo>
                    <a:lnTo>
                      <a:pt x="53" y="10"/>
                    </a:lnTo>
                    <a:lnTo>
                      <a:pt x="60" y="18"/>
                    </a:lnTo>
                    <a:lnTo>
                      <a:pt x="64" y="28"/>
                    </a:lnTo>
                    <a:lnTo>
                      <a:pt x="60" y="35"/>
                    </a:lnTo>
                    <a:lnTo>
                      <a:pt x="60" y="42"/>
                    </a:lnTo>
                    <a:lnTo>
                      <a:pt x="53" y="56"/>
                    </a:lnTo>
                    <a:lnTo>
                      <a:pt x="43" y="71"/>
                    </a:lnTo>
                    <a:lnTo>
                      <a:pt x="29" y="81"/>
                    </a:lnTo>
                    <a:lnTo>
                      <a:pt x="21" y="88"/>
                    </a:lnTo>
                    <a:lnTo>
                      <a:pt x="18" y="95"/>
                    </a:lnTo>
                    <a:lnTo>
                      <a:pt x="43" y="95"/>
                    </a:lnTo>
                    <a:lnTo>
                      <a:pt x="50" y="95"/>
                    </a:lnTo>
                    <a:lnTo>
                      <a:pt x="57" y="95"/>
                    </a:lnTo>
                    <a:lnTo>
                      <a:pt x="57" y="92"/>
                    </a:lnTo>
                    <a:lnTo>
                      <a:pt x="60" y="92"/>
                    </a:lnTo>
                    <a:lnTo>
                      <a:pt x="64" y="88"/>
                    </a:lnTo>
                    <a:lnTo>
                      <a:pt x="67" y="85"/>
                    </a:lnTo>
                    <a:lnTo>
                      <a:pt x="71" y="85"/>
                    </a:lnTo>
                    <a:close/>
                  </a:path>
                </a:pathLst>
              </a:custGeom>
              <a:solidFill>
                <a:srgbClr val="000000"/>
              </a:solidFill>
              <a:ln w="0">
                <a:solidFill>
                  <a:srgbClr val="000000"/>
                </a:solidFill>
                <a:round/>
                <a:headEnd/>
                <a:tailEnd/>
              </a:ln>
            </p:spPr>
            <p:txBody>
              <a:bodyPr/>
              <a:lstStyle/>
              <a:p>
                <a:endParaRPr lang="en-CA"/>
              </a:p>
            </p:txBody>
          </p:sp>
          <p:sp>
            <p:nvSpPr>
              <p:cNvPr id="22777" name="Rectangle 378"/>
              <p:cNvSpPr>
                <a:spLocks noChangeArrowheads="1"/>
              </p:cNvSpPr>
              <p:nvPr/>
            </p:nvSpPr>
            <p:spPr bwMode="auto">
              <a:xfrm>
                <a:off x="2215" y="2365"/>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778" name="Freeform 379"/>
              <p:cNvSpPr>
                <a:spLocks/>
              </p:cNvSpPr>
              <p:nvPr/>
            </p:nvSpPr>
            <p:spPr bwMode="auto">
              <a:xfrm>
                <a:off x="2476" y="2478"/>
                <a:ext cx="18" cy="18"/>
              </a:xfrm>
              <a:custGeom>
                <a:avLst/>
                <a:gdLst>
                  <a:gd name="T0" fmla="*/ 8 w 18"/>
                  <a:gd name="T1" fmla="*/ 0 h 18"/>
                  <a:gd name="T2" fmla="*/ 11 w 18"/>
                  <a:gd name="T3" fmla="*/ 4 h 18"/>
                  <a:gd name="T4" fmla="*/ 15 w 18"/>
                  <a:gd name="T5" fmla="*/ 4 h 18"/>
                  <a:gd name="T6" fmla="*/ 18 w 18"/>
                  <a:gd name="T7" fmla="*/ 7 h 18"/>
                  <a:gd name="T8" fmla="*/ 18 w 18"/>
                  <a:gd name="T9" fmla="*/ 11 h 18"/>
                  <a:gd name="T10" fmla="*/ 18 w 18"/>
                  <a:gd name="T11" fmla="*/ 14 h 18"/>
                  <a:gd name="T12" fmla="*/ 15 w 18"/>
                  <a:gd name="T13" fmla="*/ 18 h 18"/>
                  <a:gd name="T14" fmla="*/ 11 w 18"/>
                  <a:gd name="T15" fmla="*/ 18 h 18"/>
                  <a:gd name="T16" fmla="*/ 8 w 18"/>
                  <a:gd name="T17" fmla="*/ 18 h 18"/>
                  <a:gd name="T18" fmla="*/ 8 w 18"/>
                  <a:gd name="T19" fmla="*/ 18 h 18"/>
                  <a:gd name="T20" fmla="*/ 4 w 18"/>
                  <a:gd name="T21" fmla="*/ 18 h 18"/>
                  <a:gd name="T22" fmla="*/ 0 w 18"/>
                  <a:gd name="T23" fmla="*/ 14 h 18"/>
                  <a:gd name="T24" fmla="*/ 0 w 18"/>
                  <a:gd name="T25" fmla="*/ 11 h 18"/>
                  <a:gd name="T26" fmla="*/ 0 w 18"/>
                  <a:gd name="T27" fmla="*/ 7 h 18"/>
                  <a:gd name="T28" fmla="*/ 4 w 18"/>
                  <a:gd name="T29" fmla="*/ 4 h 18"/>
                  <a:gd name="T30" fmla="*/ 8 w 18"/>
                  <a:gd name="T31" fmla="*/ 0 h 18"/>
                  <a:gd name="T32" fmla="*/ 8 w 18"/>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8"/>
                  <a:gd name="T53" fmla="*/ 18 w 18"/>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8">
                    <a:moveTo>
                      <a:pt x="8" y="0"/>
                    </a:moveTo>
                    <a:lnTo>
                      <a:pt x="11" y="4"/>
                    </a:lnTo>
                    <a:lnTo>
                      <a:pt x="15" y="4"/>
                    </a:lnTo>
                    <a:lnTo>
                      <a:pt x="18" y="7"/>
                    </a:lnTo>
                    <a:lnTo>
                      <a:pt x="18" y="11"/>
                    </a:lnTo>
                    <a:lnTo>
                      <a:pt x="18" y="14"/>
                    </a:lnTo>
                    <a:lnTo>
                      <a:pt x="15" y="18"/>
                    </a:lnTo>
                    <a:lnTo>
                      <a:pt x="11" y="18"/>
                    </a:lnTo>
                    <a:lnTo>
                      <a:pt x="8" y="18"/>
                    </a:lnTo>
                    <a:lnTo>
                      <a:pt x="4" y="18"/>
                    </a:lnTo>
                    <a:lnTo>
                      <a:pt x="0" y="14"/>
                    </a:lnTo>
                    <a:lnTo>
                      <a:pt x="0" y="11"/>
                    </a:lnTo>
                    <a:lnTo>
                      <a:pt x="0" y="7"/>
                    </a:lnTo>
                    <a:lnTo>
                      <a:pt x="4" y="4"/>
                    </a:lnTo>
                    <a:lnTo>
                      <a:pt x="8" y="0"/>
                    </a:lnTo>
                    <a:close/>
                  </a:path>
                </a:pathLst>
              </a:custGeom>
              <a:solidFill>
                <a:srgbClr val="000000"/>
              </a:solidFill>
              <a:ln w="0">
                <a:solidFill>
                  <a:srgbClr val="000000"/>
                </a:solidFill>
                <a:round/>
                <a:headEnd/>
                <a:tailEnd/>
              </a:ln>
            </p:spPr>
            <p:txBody>
              <a:bodyPr/>
              <a:lstStyle/>
              <a:p>
                <a:endParaRPr lang="en-CA"/>
              </a:p>
            </p:txBody>
          </p:sp>
          <p:sp>
            <p:nvSpPr>
              <p:cNvPr id="22779" name="Freeform 380"/>
              <p:cNvSpPr>
                <a:spLocks/>
              </p:cNvSpPr>
              <p:nvPr/>
            </p:nvSpPr>
            <p:spPr bwMode="auto">
              <a:xfrm>
                <a:off x="2522" y="2390"/>
                <a:ext cx="39" cy="106"/>
              </a:xfrm>
              <a:custGeom>
                <a:avLst/>
                <a:gdLst>
                  <a:gd name="T0" fmla="*/ 0 w 39"/>
                  <a:gd name="T1" fmla="*/ 10 h 106"/>
                  <a:gd name="T2" fmla="*/ 25 w 39"/>
                  <a:gd name="T3" fmla="*/ 0 h 106"/>
                  <a:gd name="T4" fmla="*/ 29 w 39"/>
                  <a:gd name="T5" fmla="*/ 0 h 106"/>
                  <a:gd name="T6" fmla="*/ 29 w 39"/>
                  <a:gd name="T7" fmla="*/ 88 h 106"/>
                  <a:gd name="T8" fmla="*/ 29 w 39"/>
                  <a:gd name="T9" fmla="*/ 95 h 106"/>
                  <a:gd name="T10" fmla="*/ 29 w 39"/>
                  <a:gd name="T11" fmla="*/ 99 h 106"/>
                  <a:gd name="T12" fmla="*/ 29 w 39"/>
                  <a:gd name="T13" fmla="*/ 102 h 106"/>
                  <a:gd name="T14" fmla="*/ 32 w 39"/>
                  <a:gd name="T15" fmla="*/ 102 h 106"/>
                  <a:gd name="T16" fmla="*/ 36 w 39"/>
                  <a:gd name="T17" fmla="*/ 102 h 106"/>
                  <a:gd name="T18" fmla="*/ 39 w 39"/>
                  <a:gd name="T19" fmla="*/ 102 h 106"/>
                  <a:gd name="T20" fmla="*/ 39 w 39"/>
                  <a:gd name="T21" fmla="*/ 106 h 106"/>
                  <a:gd name="T22" fmla="*/ 0 w 39"/>
                  <a:gd name="T23" fmla="*/ 106 h 106"/>
                  <a:gd name="T24" fmla="*/ 0 w 39"/>
                  <a:gd name="T25" fmla="*/ 102 h 106"/>
                  <a:gd name="T26" fmla="*/ 8 w 39"/>
                  <a:gd name="T27" fmla="*/ 102 h 106"/>
                  <a:gd name="T28" fmla="*/ 11 w 39"/>
                  <a:gd name="T29" fmla="*/ 102 h 106"/>
                  <a:gd name="T30" fmla="*/ 11 w 39"/>
                  <a:gd name="T31" fmla="*/ 102 h 106"/>
                  <a:gd name="T32" fmla="*/ 15 w 39"/>
                  <a:gd name="T33" fmla="*/ 99 h 106"/>
                  <a:gd name="T34" fmla="*/ 15 w 39"/>
                  <a:gd name="T35" fmla="*/ 95 h 106"/>
                  <a:gd name="T36" fmla="*/ 15 w 39"/>
                  <a:gd name="T37" fmla="*/ 88 h 106"/>
                  <a:gd name="T38" fmla="*/ 15 w 39"/>
                  <a:gd name="T39" fmla="*/ 28 h 106"/>
                  <a:gd name="T40" fmla="*/ 15 w 39"/>
                  <a:gd name="T41" fmla="*/ 21 h 106"/>
                  <a:gd name="T42" fmla="*/ 15 w 39"/>
                  <a:gd name="T43" fmla="*/ 18 h 106"/>
                  <a:gd name="T44" fmla="*/ 11 w 39"/>
                  <a:gd name="T45" fmla="*/ 14 h 106"/>
                  <a:gd name="T46" fmla="*/ 11 w 39"/>
                  <a:gd name="T47" fmla="*/ 14 h 106"/>
                  <a:gd name="T48" fmla="*/ 11 w 39"/>
                  <a:gd name="T49" fmla="*/ 10 h 106"/>
                  <a:gd name="T50" fmla="*/ 8 w 39"/>
                  <a:gd name="T51" fmla="*/ 10 h 106"/>
                  <a:gd name="T52" fmla="*/ 4 w 39"/>
                  <a:gd name="T53" fmla="*/ 10 h 106"/>
                  <a:gd name="T54" fmla="*/ 0 w 39"/>
                  <a:gd name="T55" fmla="*/ 14 h 106"/>
                  <a:gd name="T56" fmla="*/ 0 w 39"/>
                  <a:gd name="T57" fmla="*/ 10 h 10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9"/>
                  <a:gd name="T88" fmla="*/ 0 h 106"/>
                  <a:gd name="T89" fmla="*/ 39 w 39"/>
                  <a:gd name="T90" fmla="*/ 106 h 10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9" h="106">
                    <a:moveTo>
                      <a:pt x="0" y="10"/>
                    </a:moveTo>
                    <a:lnTo>
                      <a:pt x="25" y="0"/>
                    </a:lnTo>
                    <a:lnTo>
                      <a:pt x="29" y="0"/>
                    </a:lnTo>
                    <a:lnTo>
                      <a:pt x="29" y="88"/>
                    </a:lnTo>
                    <a:lnTo>
                      <a:pt x="29" y="95"/>
                    </a:lnTo>
                    <a:lnTo>
                      <a:pt x="29" y="99"/>
                    </a:lnTo>
                    <a:lnTo>
                      <a:pt x="29" y="102"/>
                    </a:lnTo>
                    <a:lnTo>
                      <a:pt x="32" y="102"/>
                    </a:lnTo>
                    <a:lnTo>
                      <a:pt x="36" y="102"/>
                    </a:lnTo>
                    <a:lnTo>
                      <a:pt x="39" y="102"/>
                    </a:lnTo>
                    <a:lnTo>
                      <a:pt x="39" y="106"/>
                    </a:lnTo>
                    <a:lnTo>
                      <a:pt x="0" y="106"/>
                    </a:lnTo>
                    <a:lnTo>
                      <a:pt x="0" y="102"/>
                    </a:lnTo>
                    <a:lnTo>
                      <a:pt x="8" y="102"/>
                    </a:lnTo>
                    <a:lnTo>
                      <a:pt x="11" y="102"/>
                    </a:lnTo>
                    <a:lnTo>
                      <a:pt x="15" y="99"/>
                    </a:lnTo>
                    <a:lnTo>
                      <a:pt x="15" y="95"/>
                    </a:lnTo>
                    <a:lnTo>
                      <a:pt x="15" y="88"/>
                    </a:lnTo>
                    <a:lnTo>
                      <a:pt x="15" y="28"/>
                    </a:lnTo>
                    <a:lnTo>
                      <a:pt x="15" y="21"/>
                    </a:lnTo>
                    <a:lnTo>
                      <a:pt x="15" y="18"/>
                    </a:lnTo>
                    <a:lnTo>
                      <a:pt x="11" y="14"/>
                    </a:lnTo>
                    <a:lnTo>
                      <a:pt x="11" y="10"/>
                    </a:lnTo>
                    <a:lnTo>
                      <a:pt x="8" y="10"/>
                    </a:lnTo>
                    <a:lnTo>
                      <a:pt x="4" y="10"/>
                    </a:lnTo>
                    <a:lnTo>
                      <a:pt x="0" y="14"/>
                    </a:lnTo>
                    <a:lnTo>
                      <a:pt x="0" y="10"/>
                    </a:lnTo>
                    <a:close/>
                  </a:path>
                </a:pathLst>
              </a:custGeom>
              <a:solidFill>
                <a:srgbClr val="000000"/>
              </a:solidFill>
              <a:ln w="0">
                <a:solidFill>
                  <a:srgbClr val="000000"/>
                </a:solidFill>
                <a:round/>
                <a:headEnd/>
                <a:tailEnd/>
              </a:ln>
            </p:spPr>
            <p:txBody>
              <a:bodyPr/>
              <a:lstStyle/>
              <a:p>
                <a:endParaRPr lang="en-CA"/>
              </a:p>
            </p:txBody>
          </p:sp>
          <p:sp>
            <p:nvSpPr>
              <p:cNvPr id="22780" name="Freeform 381"/>
              <p:cNvSpPr>
                <a:spLocks/>
              </p:cNvSpPr>
              <p:nvPr/>
            </p:nvSpPr>
            <p:spPr bwMode="auto">
              <a:xfrm>
                <a:off x="2586" y="2390"/>
                <a:ext cx="67" cy="106"/>
              </a:xfrm>
              <a:custGeom>
                <a:avLst/>
                <a:gdLst>
                  <a:gd name="T0" fmla="*/ 67 w 67"/>
                  <a:gd name="T1" fmla="*/ 85 h 106"/>
                  <a:gd name="T2" fmla="*/ 60 w 67"/>
                  <a:gd name="T3" fmla="*/ 106 h 106"/>
                  <a:gd name="T4" fmla="*/ 0 w 67"/>
                  <a:gd name="T5" fmla="*/ 106 h 106"/>
                  <a:gd name="T6" fmla="*/ 0 w 67"/>
                  <a:gd name="T7" fmla="*/ 102 h 106"/>
                  <a:gd name="T8" fmla="*/ 14 w 67"/>
                  <a:gd name="T9" fmla="*/ 88 h 106"/>
                  <a:gd name="T10" fmla="*/ 28 w 67"/>
                  <a:gd name="T11" fmla="*/ 74 h 106"/>
                  <a:gd name="T12" fmla="*/ 35 w 67"/>
                  <a:gd name="T13" fmla="*/ 64 h 106"/>
                  <a:gd name="T14" fmla="*/ 43 w 67"/>
                  <a:gd name="T15" fmla="*/ 49 h 106"/>
                  <a:gd name="T16" fmla="*/ 46 w 67"/>
                  <a:gd name="T17" fmla="*/ 35 h 106"/>
                  <a:gd name="T18" fmla="*/ 46 w 67"/>
                  <a:gd name="T19" fmla="*/ 25 h 106"/>
                  <a:gd name="T20" fmla="*/ 39 w 67"/>
                  <a:gd name="T21" fmla="*/ 18 h 106"/>
                  <a:gd name="T22" fmla="*/ 35 w 67"/>
                  <a:gd name="T23" fmla="*/ 14 h 106"/>
                  <a:gd name="T24" fmla="*/ 25 w 67"/>
                  <a:gd name="T25" fmla="*/ 10 h 106"/>
                  <a:gd name="T26" fmla="*/ 18 w 67"/>
                  <a:gd name="T27" fmla="*/ 14 h 106"/>
                  <a:gd name="T28" fmla="*/ 11 w 67"/>
                  <a:gd name="T29" fmla="*/ 18 h 106"/>
                  <a:gd name="T30" fmla="*/ 7 w 67"/>
                  <a:gd name="T31" fmla="*/ 21 h 106"/>
                  <a:gd name="T32" fmla="*/ 4 w 67"/>
                  <a:gd name="T33" fmla="*/ 28 h 106"/>
                  <a:gd name="T34" fmla="*/ 0 w 67"/>
                  <a:gd name="T35" fmla="*/ 28 h 106"/>
                  <a:gd name="T36" fmla="*/ 4 w 67"/>
                  <a:gd name="T37" fmla="*/ 18 h 106"/>
                  <a:gd name="T38" fmla="*/ 11 w 67"/>
                  <a:gd name="T39" fmla="*/ 7 h 106"/>
                  <a:gd name="T40" fmla="*/ 18 w 67"/>
                  <a:gd name="T41" fmla="*/ 3 h 106"/>
                  <a:gd name="T42" fmla="*/ 28 w 67"/>
                  <a:gd name="T43" fmla="*/ 0 h 106"/>
                  <a:gd name="T44" fmla="*/ 43 w 67"/>
                  <a:gd name="T45" fmla="*/ 3 h 106"/>
                  <a:gd name="T46" fmla="*/ 50 w 67"/>
                  <a:gd name="T47" fmla="*/ 10 h 106"/>
                  <a:gd name="T48" fmla="*/ 57 w 67"/>
                  <a:gd name="T49" fmla="*/ 18 h 106"/>
                  <a:gd name="T50" fmla="*/ 60 w 67"/>
                  <a:gd name="T51" fmla="*/ 28 h 106"/>
                  <a:gd name="T52" fmla="*/ 60 w 67"/>
                  <a:gd name="T53" fmla="*/ 35 h 106"/>
                  <a:gd name="T54" fmla="*/ 57 w 67"/>
                  <a:gd name="T55" fmla="*/ 42 h 106"/>
                  <a:gd name="T56" fmla="*/ 50 w 67"/>
                  <a:gd name="T57" fmla="*/ 56 h 106"/>
                  <a:gd name="T58" fmla="*/ 39 w 67"/>
                  <a:gd name="T59" fmla="*/ 71 h 106"/>
                  <a:gd name="T60" fmla="*/ 25 w 67"/>
                  <a:gd name="T61" fmla="*/ 81 h 106"/>
                  <a:gd name="T62" fmla="*/ 18 w 67"/>
                  <a:gd name="T63" fmla="*/ 88 h 106"/>
                  <a:gd name="T64" fmla="*/ 14 w 67"/>
                  <a:gd name="T65" fmla="*/ 95 h 106"/>
                  <a:gd name="T66" fmla="*/ 39 w 67"/>
                  <a:gd name="T67" fmla="*/ 95 h 106"/>
                  <a:gd name="T68" fmla="*/ 46 w 67"/>
                  <a:gd name="T69" fmla="*/ 95 h 106"/>
                  <a:gd name="T70" fmla="*/ 53 w 67"/>
                  <a:gd name="T71" fmla="*/ 95 h 106"/>
                  <a:gd name="T72" fmla="*/ 57 w 67"/>
                  <a:gd name="T73" fmla="*/ 92 h 106"/>
                  <a:gd name="T74" fmla="*/ 57 w 67"/>
                  <a:gd name="T75" fmla="*/ 92 h 106"/>
                  <a:gd name="T76" fmla="*/ 60 w 67"/>
                  <a:gd name="T77" fmla="*/ 88 h 106"/>
                  <a:gd name="T78" fmla="*/ 64 w 67"/>
                  <a:gd name="T79" fmla="*/ 85 h 106"/>
                  <a:gd name="T80" fmla="*/ 67 w 67"/>
                  <a:gd name="T81" fmla="*/ 85 h 10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67"/>
                  <a:gd name="T124" fmla="*/ 0 h 106"/>
                  <a:gd name="T125" fmla="*/ 67 w 67"/>
                  <a:gd name="T126" fmla="*/ 106 h 10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67" h="106">
                    <a:moveTo>
                      <a:pt x="67" y="85"/>
                    </a:moveTo>
                    <a:lnTo>
                      <a:pt x="60" y="106"/>
                    </a:lnTo>
                    <a:lnTo>
                      <a:pt x="0" y="106"/>
                    </a:lnTo>
                    <a:lnTo>
                      <a:pt x="0" y="102"/>
                    </a:lnTo>
                    <a:lnTo>
                      <a:pt x="14" y="88"/>
                    </a:lnTo>
                    <a:lnTo>
                      <a:pt x="28" y="74"/>
                    </a:lnTo>
                    <a:lnTo>
                      <a:pt x="35" y="64"/>
                    </a:lnTo>
                    <a:lnTo>
                      <a:pt x="43" y="49"/>
                    </a:lnTo>
                    <a:lnTo>
                      <a:pt x="46" y="35"/>
                    </a:lnTo>
                    <a:lnTo>
                      <a:pt x="46" y="25"/>
                    </a:lnTo>
                    <a:lnTo>
                      <a:pt x="39" y="18"/>
                    </a:lnTo>
                    <a:lnTo>
                      <a:pt x="35" y="14"/>
                    </a:lnTo>
                    <a:lnTo>
                      <a:pt x="25" y="10"/>
                    </a:lnTo>
                    <a:lnTo>
                      <a:pt x="18" y="14"/>
                    </a:lnTo>
                    <a:lnTo>
                      <a:pt x="11" y="18"/>
                    </a:lnTo>
                    <a:lnTo>
                      <a:pt x="7" y="21"/>
                    </a:lnTo>
                    <a:lnTo>
                      <a:pt x="4" y="28"/>
                    </a:lnTo>
                    <a:lnTo>
                      <a:pt x="0" y="28"/>
                    </a:lnTo>
                    <a:lnTo>
                      <a:pt x="4" y="18"/>
                    </a:lnTo>
                    <a:lnTo>
                      <a:pt x="11" y="7"/>
                    </a:lnTo>
                    <a:lnTo>
                      <a:pt x="18" y="3"/>
                    </a:lnTo>
                    <a:lnTo>
                      <a:pt x="28" y="0"/>
                    </a:lnTo>
                    <a:lnTo>
                      <a:pt x="43" y="3"/>
                    </a:lnTo>
                    <a:lnTo>
                      <a:pt x="50" y="10"/>
                    </a:lnTo>
                    <a:lnTo>
                      <a:pt x="57" y="18"/>
                    </a:lnTo>
                    <a:lnTo>
                      <a:pt x="60" y="28"/>
                    </a:lnTo>
                    <a:lnTo>
                      <a:pt x="60" y="35"/>
                    </a:lnTo>
                    <a:lnTo>
                      <a:pt x="57" y="42"/>
                    </a:lnTo>
                    <a:lnTo>
                      <a:pt x="50" y="56"/>
                    </a:lnTo>
                    <a:lnTo>
                      <a:pt x="39" y="71"/>
                    </a:lnTo>
                    <a:lnTo>
                      <a:pt x="25" y="81"/>
                    </a:lnTo>
                    <a:lnTo>
                      <a:pt x="18" y="88"/>
                    </a:lnTo>
                    <a:lnTo>
                      <a:pt x="14" y="95"/>
                    </a:lnTo>
                    <a:lnTo>
                      <a:pt x="39" y="95"/>
                    </a:lnTo>
                    <a:lnTo>
                      <a:pt x="46" y="95"/>
                    </a:lnTo>
                    <a:lnTo>
                      <a:pt x="53" y="95"/>
                    </a:lnTo>
                    <a:lnTo>
                      <a:pt x="57" y="92"/>
                    </a:lnTo>
                    <a:lnTo>
                      <a:pt x="60" y="88"/>
                    </a:lnTo>
                    <a:lnTo>
                      <a:pt x="64" y="85"/>
                    </a:lnTo>
                    <a:lnTo>
                      <a:pt x="67" y="85"/>
                    </a:lnTo>
                    <a:close/>
                  </a:path>
                </a:pathLst>
              </a:custGeom>
              <a:solidFill>
                <a:srgbClr val="000000"/>
              </a:solidFill>
              <a:ln w="0">
                <a:solidFill>
                  <a:srgbClr val="000000"/>
                </a:solidFill>
                <a:round/>
                <a:headEnd/>
                <a:tailEnd/>
              </a:ln>
            </p:spPr>
            <p:txBody>
              <a:bodyPr/>
              <a:lstStyle/>
              <a:p>
                <a:endParaRPr lang="en-CA"/>
              </a:p>
            </p:txBody>
          </p:sp>
          <p:sp>
            <p:nvSpPr>
              <p:cNvPr id="22781" name="Rectangle 382"/>
              <p:cNvSpPr>
                <a:spLocks noChangeArrowheads="1"/>
              </p:cNvSpPr>
              <p:nvPr/>
            </p:nvSpPr>
            <p:spPr bwMode="auto">
              <a:xfrm>
                <a:off x="2724" y="2365"/>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782" name="Freeform 383"/>
              <p:cNvSpPr>
                <a:spLocks/>
              </p:cNvSpPr>
              <p:nvPr/>
            </p:nvSpPr>
            <p:spPr bwMode="auto">
              <a:xfrm>
                <a:off x="2993" y="2478"/>
                <a:ext cx="17" cy="18"/>
              </a:xfrm>
              <a:custGeom>
                <a:avLst/>
                <a:gdLst>
                  <a:gd name="T0" fmla="*/ 7 w 17"/>
                  <a:gd name="T1" fmla="*/ 0 h 18"/>
                  <a:gd name="T2" fmla="*/ 10 w 17"/>
                  <a:gd name="T3" fmla="*/ 0 h 18"/>
                  <a:gd name="T4" fmla="*/ 14 w 17"/>
                  <a:gd name="T5" fmla="*/ 4 h 18"/>
                  <a:gd name="T6" fmla="*/ 17 w 17"/>
                  <a:gd name="T7" fmla="*/ 7 h 18"/>
                  <a:gd name="T8" fmla="*/ 17 w 17"/>
                  <a:gd name="T9" fmla="*/ 11 h 18"/>
                  <a:gd name="T10" fmla="*/ 17 w 17"/>
                  <a:gd name="T11" fmla="*/ 14 h 18"/>
                  <a:gd name="T12" fmla="*/ 14 w 17"/>
                  <a:gd name="T13" fmla="*/ 18 h 18"/>
                  <a:gd name="T14" fmla="*/ 10 w 17"/>
                  <a:gd name="T15" fmla="*/ 18 h 18"/>
                  <a:gd name="T16" fmla="*/ 7 w 17"/>
                  <a:gd name="T17" fmla="*/ 18 h 18"/>
                  <a:gd name="T18" fmla="*/ 3 w 17"/>
                  <a:gd name="T19" fmla="*/ 18 h 18"/>
                  <a:gd name="T20" fmla="*/ 3 w 17"/>
                  <a:gd name="T21" fmla="*/ 18 h 18"/>
                  <a:gd name="T22" fmla="*/ 0 w 17"/>
                  <a:gd name="T23" fmla="*/ 14 h 18"/>
                  <a:gd name="T24" fmla="*/ 0 w 17"/>
                  <a:gd name="T25" fmla="*/ 11 h 18"/>
                  <a:gd name="T26" fmla="*/ 0 w 17"/>
                  <a:gd name="T27" fmla="*/ 7 h 18"/>
                  <a:gd name="T28" fmla="*/ 3 w 17"/>
                  <a:gd name="T29" fmla="*/ 4 h 18"/>
                  <a:gd name="T30" fmla="*/ 3 w 17"/>
                  <a:gd name="T31" fmla="*/ 0 h 18"/>
                  <a:gd name="T32" fmla="*/ 7 w 17"/>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7"/>
                  <a:gd name="T52" fmla="*/ 0 h 18"/>
                  <a:gd name="T53" fmla="*/ 17 w 17"/>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7" h="18">
                    <a:moveTo>
                      <a:pt x="7" y="0"/>
                    </a:moveTo>
                    <a:lnTo>
                      <a:pt x="10" y="0"/>
                    </a:lnTo>
                    <a:lnTo>
                      <a:pt x="14" y="4"/>
                    </a:lnTo>
                    <a:lnTo>
                      <a:pt x="17" y="7"/>
                    </a:lnTo>
                    <a:lnTo>
                      <a:pt x="17" y="11"/>
                    </a:lnTo>
                    <a:lnTo>
                      <a:pt x="17" y="14"/>
                    </a:lnTo>
                    <a:lnTo>
                      <a:pt x="14" y="18"/>
                    </a:lnTo>
                    <a:lnTo>
                      <a:pt x="10" y="18"/>
                    </a:lnTo>
                    <a:lnTo>
                      <a:pt x="7" y="18"/>
                    </a:lnTo>
                    <a:lnTo>
                      <a:pt x="3" y="18"/>
                    </a:lnTo>
                    <a:lnTo>
                      <a:pt x="0" y="14"/>
                    </a:lnTo>
                    <a:lnTo>
                      <a:pt x="0" y="11"/>
                    </a:lnTo>
                    <a:lnTo>
                      <a:pt x="0" y="7"/>
                    </a:lnTo>
                    <a:lnTo>
                      <a:pt x="3" y="4"/>
                    </a:lnTo>
                    <a:lnTo>
                      <a:pt x="3" y="0"/>
                    </a:lnTo>
                    <a:lnTo>
                      <a:pt x="7" y="0"/>
                    </a:lnTo>
                    <a:close/>
                  </a:path>
                </a:pathLst>
              </a:custGeom>
              <a:solidFill>
                <a:srgbClr val="000000"/>
              </a:solidFill>
              <a:ln w="0">
                <a:solidFill>
                  <a:srgbClr val="000000"/>
                </a:solidFill>
                <a:round/>
                <a:headEnd/>
                <a:tailEnd/>
              </a:ln>
            </p:spPr>
            <p:txBody>
              <a:bodyPr/>
              <a:lstStyle/>
              <a:p>
                <a:endParaRPr lang="en-CA"/>
              </a:p>
            </p:txBody>
          </p:sp>
          <p:sp>
            <p:nvSpPr>
              <p:cNvPr id="22783" name="Freeform 384"/>
              <p:cNvSpPr>
                <a:spLocks/>
              </p:cNvSpPr>
              <p:nvPr/>
            </p:nvSpPr>
            <p:spPr bwMode="auto">
              <a:xfrm>
                <a:off x="3039" y="2390"/>
                <a:ext cx="38" cy="106"/>
              </a:xfrm>
              <a:custGeom>
                <a:avLst/>
                <a:gdLst>
                  <a:gd name="T0" fmla="*/ 0 w 38"/>
                  <a:gd name="T1" fmla="*/ 10 h 106"/>
                  <a:gd name="T2" fmla="*/ 24 w 38"/>
                  <a:gd name="T3" fmla="*/ 0 h 106"/>
                  <a:gd name="T4" fmla="*/ 24 w 38"/>
                  <a:gd name="T5" fmla="*/ 0 h 106"/>
                  <a:gd name="T6" fmla="*/ 24 w 38"/>
                  <a:gd name="T7" fmla="*/ 88 h 106"/>
                  <a:gd name="T8" fmla="*/ 28 w 38"/>
                  <a:gd name="T9" fmla="*/ 95 h 106"/>
                  <a:gd name="T10" fmla="*/ 28 w 38"/>
                  <a:gd name="T11" fmla="*/ 99 h 106"/>
                  <a:gd name="T12" fmla="*/ 28 w 38"/>
                  <a:gd name="T13" fmla="*/ 102 h 106"/>
                  <a:gd name="T14" fmla="*/ 31 w 38"/>
                  <a:gd name="T15" fmla="*/ 102 h 106"/>
                  <a:gd name="T16" fmla="*/ 31 w 38"/>
                  <a:gd name="T17" fmla="*/ 102 h 106"/>
                  <a:gd name="T18" fmla="*/ 38 w 38"/>
                  <a:gd name="T19" fmla="*/ 102 h 106"/>
                  <a:gd name="T20" fmla="*/ 38 w 38"/>
                  <a:gd name="T21" fmla="*/ 106 h 106"/>
                  <a:gd name="T22" fmla="*/ 0 w 38"/>
                  <a:gd name="T23" fmla="*/ 106 h 106"/>
                  <a:gd name="T24" fmla="*/ 0 w 38"/>
                  <a:gd name="T25" fmla="*/ 102 h 106"/>
                  <a:gd name="T26" fmla="*/ 7 w 38"/>
                  <a:gd name="T27" fmla="*/ 102 h 106"/>
                  <a:gd name="T28" fmla="*/ 10 w 38"/>
                  <a:gd name="T29" fmla="*/ 102 h 106"/>
                  <a:gd name="T30" fmla="*/ 10 w 38"/>
                  <a:gd name="T31" fmla="*/ 102 h 106"/>
                  <a:gd name="T32" fmla="*/ 14 w 38"/>
                  <a:gd name="T33" fmla="*/ 99 h 106"/>
                  <a:gd name="T34" fmla="*/ 14 w 38"/>
                  <a:gd name="T35" fmla="*/ 95 h 106"/>
                  <a:gd name="T36" fmla="*/ 14 w 38"/>
                  <a:gd name="T37" fmla="*/ 88 h 106"/>
                  <a:gd name="T38" fmla="*/ 14 w 38"/>
                  <a:gd name="T39" fmla="*/ 28 h 106"/>
                  <a:gd name="T40" fmla="*/ 14 w 38"/>
                  <a:gd name="T41" fmla="*/ 21 h 106"/>
                  <a:gd name="T42" fmla="*/ 14 w 38"/>
                  <a:gd name="T43" fmla="*/ 18 h 106"/>
                  <a:gd name="T44" fmla="*/ 10 w 38"/>
                  <a:gd name="T45" fmla="*/ 14 h 106"/>
                  <a:gd name="T46" fmla="*/ 10 w 38"/>
                  <a:gd name="T47" fmla="*/ 14 h 106"/>
                  <a:gd name="T48" fmla="*/ 10 w 38"/>
                  <a:gd name="T49" fmla="*/ 10 h 106"/>
                  <a:gd name="T50" fmla="*/ 7 w 38"/>
                  <a:gd name="T51" fmla="*/ 10 h 106"/>
                  <a:gd name="T52" fmla="*/ 3 w 38"/>
                  <a:gd name="T53" fmla="*/ 10 h 106"/>
                  <a:gd name="T54" fmla="*/ 0 w 38"/>
                  <a:gd name="T55" fmla="*/ 14 h 106"/>
                  <a:gd name="T56" fmla="*/ 0 w 38"/>
                  <a:gd name="T57" fmla="*/ 10 h 10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8"/>
                  <a:gd name="T88" fmla="*/ 0 h 106"/>
                  <a:gd name="T89" fmla="*/ 38 w 38"/>
                  <a:gd name="T90" fmla="*/ 106 h 10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8" h="106">
                    <a:moveTo>
                      <a:pt x="0" y="10"/>
                    </a:moveTo>
                    <a:lnTo>
                      <a:pt x="24" y="0"/>
                    </a:lnTo>
                    <a:lnTo>
                      <a:pt x="24" y="88"/>
                    </a:lnTo>
                    <a:lnTo>
                      <a:pt x="28" y="95"/>
                    </a:lnTo>
                    <a:lnTo>
                      <a:pt x="28" y="99"/>
                    </a:lnTo>
                    <a:lnTo>
                      <a:pt x="28" y="102"/>
                    </a:lnTo>
                    <a:lnTo>
                      <a:pt x="31" y="102"/>
                    </a:lnTo>
                    <a:lnTo>
                      <a:pt x="38" y="102"/>
                    </a:lnTo>
                    <a:lnTo>
                      <a:pt x="38" y="106"/>
                    </a:lnTo>
                    <a:lnTo>
                      <a:pt x="0" y="106"/>
                    </a:lnTo>
                    <a:lnTo>
                      <a:pt x="0" y="102"/>
                    </a:lnTo>
                    <a:lnTo>
                      <a:pt x="7" y="102"/>
                    </a:lnTo>
                    <a:lnTo>
                      <a:pt x="10" y="102"/>
                    </a:lnTo>
                    <a:lnTo>
                      <a:pt x="14" y="99"/>
                    </a:lnTo>
                    <a:lnTo>
                      <a:pt x="14" y="95"/>
                    </a:lnTo>
                    <a:lnTo>
                      <a:pt x="14" y="88"/>
                    </a:lnTo>
                    <a:lnTo>
                      <a:pt x="14" y="28"/>
                    </a:lnTo>
                    <a:lnTo>
                      <a:pt x="14" y="21"/>
                    </a:lnTo>
                    <a:lnTo>
                      <a:pt x="14" y="18"/>
                    </a:lnTo>
                    <a:lnTo>
                      <a:pt x="10" y="14"/>
                    </a:lnTo>
                    <a:lnTo>
                      <a:pt x="10" y="10"/>
                    </a:lnTo>
                    <a:lnTo>
                      <a:pt x="7" y="10"/>
                    </a:lnTo>
                    <a:lnTo>
                      <a:pt x="3" y="10"/>
                    </a:lnTo>
                    <a:lnTo>
                      <a:pt x="0" y="14"/>
                    </a:lnTo>
                    <a:lnTo>
                      <a:pt x="0" y="10"/>
                    </a:lnTo>
                    <a:close/>
                  </a:path>
                </a:pathLst>
              </a:custGeom>
              <a:solidFill>
                <a:srgbClr val="000000"/>
              </a:solidFill>
              <a:ln w="0">
                <a:solidFill>
                  <a:srgbClr val="000000"/>
                </a:solidFill>
                <a:round/>
                <a:headEnd/>
                <a:tailEnd/>
              </a:ln>
            </p:spPr>
            <p:txBody>
              <a:bodyPr/>
              <a:lstStyle/>
              <a:p>
                <a:endParaRPr lang="en-CA"/>
              </a:p>
            </p:txBody>
          </p:sp>
          <p:sp>
            <p:nvSpPr>
              <p:cNvPr id="22784" name="Freeform 385"/>
              <p:cNvSpPr>
                <a:spLocks/>
              </p:cNvSpPr>
              <p:nvPr/>
            </p:nvSpPr>
            <p:spPr bwMode="auto">
              <a:xfrm>
                <a:off x="3099" y="2390"/>
                <a:ext cx="70" cy="106"/>
              </a:xfrm>
              <a:custGeom>
                <a:avLst/>
                <a:gdLst>
                  <a:gd name="T0" fmla="*/ 70 w 70"/>
                  <a:gd name="T1" fmla="*/ 85 h 106"/>
                  <a:gd name="T2" fmla="*/ 63 w 70"/>
                  <a:gd name="T3" fmla="*/ 106 h 106"/>
                  <a:gd name="T4" fmla="*/ 0 w 70"/>
                  <a:gd name="T5" fmla="*/ 106 h 106"/>
                  <a:gd name="T6" fmla="*/ 0 w 70"/>
                  <a:gd name="T7" fmla="*/ 102 h 106"/>
                  <a:gd name="T8" fmla="*/ 17 w 70"/>
                  <a:gd name="T9" fmla="*/ 88 h 106"/>
                  <a:gd name="T10" fmla="*/ 31 w 70"/>
                  <a:gd name="T11" fmla="*/ 74 h 106"/>
                  <a:gd name="T12" fmla="*/ 39 w 70"/>
                  <a:gd name="T13" fmla="*/ 64 h 106"/>
                  <a:gd name="T14" fmla="*/ 46 w 70"/>
                  <a:gd name="T15" fmla="*/ 49 h 106"/>
                  <a:gd name="T16" fmla="*/ 49 w 70"/>
                  <a:gd name="T17" fmla="*/ 35 h 106"/>
                  <a:gd name="T18" fmla="*/ 49 w 70"/>
                  <a:gd name="T19" fmla="*/ 25 h 106"/>
                  <a:gd name="T20" fmla="*/ 42 w 70"/>
                  <a:gd name="T21" fmla="*/ 18 h 106"/>
                  <a:gd name="T22" fmla="*/ 39 w 70"/>
                  <a:gd name="T23" fmla="*/ 14 h 106"/>
                  <a:gd name="T24" fmla="*/ 28 w 70"/>
                  <a:gd name="T25" fmla="*/ 10 h 106"/>
                  <a:gd name="T26" fmla="*/ 21 w 70"/>
                  <a:gd name="T27" fmla="*/ 14 h 106"/>
                  <a:gd name="T28" fmla="*/ 14 w 70"/>
                  <a:gd name="T29" fmla="*/ 18 h 106"/>
                  <a:gd name="T30" fmla="*/ 10 w 70"/>
                  <a:gd name="T31" fmla="*/ 21 h 106"/>
                  <a:gd name="T32" fmla="*/ 7 w 70"/>
                  <a:gd name="T33" fmla="*/ 28 h 106"/>
                  <a:gd name="T34" fmla="*/ 3 w 70"/>
                  <a:gd name="T35" fmla="*/ 28 h 106"/>
                  <a:gd name="T36" fmla="*/ 7 w 70"/>
                  <a:gd name="T37" fmla="*/ 18 h 106"/>
                  <a:gd name="T38" fmla="*/ 14 w 70"/>
                  <a:gd name="T39" fmla="*/ 7 h 106"/>
                  <a:gd name="T40" fmla="*/ 21 w 70"/>
                  <a:gd name="T41" fmla="*/ 3 h 106"/>
                  <a:gd name="T42" fmla="*/ 31 w 70"/>
                  <a:gd name="T43" fmla="*/ 0 h 106"/>
                  <a:gd name="T44" fmla="*/ 46 w 70"/>
                  <a:gd name="T45" fmla="*/ 3 h 106"/>
                  <a:gd name="T46" fmla="*/ 53 w 70"/>
                  <a:gd name="T47" fmla="*/ 10 h 106"/>
                  <a:gd name="T48" fmla="*/ 60 w 70"/>
                  <a:gd name="T49" fmla="*/ 18 h 106"/>
                  <a:gd name="T50" fmla="*/ 63 w 70"/>
                  <a:gd name="T51" fmla="*/ 28 h 106"/>
                  <a:gd name="T52" fmla="*/ 63 w 70"/>
                  <a:gd name="T53" fmla="*/ 35 h 106"/>
                  <a:gd name="T54" fmla="*/ 60 w 70"/>
                  <a:gd name="T55" fmla="*/ 42 h 106"/>
                  <a:gd name="T56" fmla="*/ 53 w 70"/>
                  <a:gd name="T57" fmla="*/ 56 h 106"/>
                  <a:gd name="T58" fmla="*/ 42 w 70"/>
                  <a:gd name="T59" fmla="*/ 71 h 106"/>
                  <a:gd name="T60" fmla="*/ 28 w 70"/>
                  <a:gd name="T61" fmla="*/ 81 h 106"/>
                  <a:gd name="T62" fmla="*/ 21 w 70"/>
                  <a:gd name="T63" fmla="*/ 88 h 106"/>
                  <a:gd name="T64" fmla="*/ 17 w 70"/>
                  <a:gd name="T65" fmla="*/ 95 h 106"/>
                  <a:gd name="T66" fmla="*/ 42 w 70"/>
                  <a:gd name="T67" fmla="*/ 95 h 106"/>
                  <a:gd name="T68" fmla="*/ 49 w 70"/>
                  <a:gd name="T69" fmla="*/ 95 h 106"/>
                  <a:gd name="T70" fmla="*/ 56 w 70"/>
                  <a:gd name="T71" fmla="*/ 95 h 106"/>
                  <a:gd name="T72" fmla="*/ 60 w 70"/>
                  <a:gd name="T73" fmla="*/ 92 h 106"/>
                  <a:gd name="T74" fmla="*/ 60 w 70"/>
                  <a:gd name="T75" fmla="*/ 92 h 106"/>
                  <a:gd name="T76" fmla="*/ 63 w 70"/>
                  <a:gd name="T77" fmla="*/ 88 h 106"/>
                  <a:gd name="T78" fmla="*/ 67 w 70"/>
                  <a:gd name="T79" fmla="*/ 85 h 106"/>
                  <a:gd name="T80" fmla="*/ 70 w 70"/>
                  <a:gd name="T81" fmla="*/ 85 h 10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0"/>
                  <a:gd name="T124" fmla="*/ 0 h 106"/>
                  <a:gd name="T125" fmla="*/ 70 w 70"/>
                  <a:gd name="T126" fmla="*/ 106 h 10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0" h="106">
                    <a:moveTo>
                      <a:pt x="70" y="85"/>
                    </a:moveTo>
                    <a:lnTo>
                      <a:pt x="63" y="106"/>
                    </a:lnTo>
                    <a:lnTo>
                      <a:pt x="0" y="106"/>
                    </a:lnTo>
                    <a:lnTo>
                      <a:pt x="0" y="102"/>
                    </a:lnTo>
                    <a:lnTo>
                      <a:pt x="17" y="88"/>
                    </a:lnTo>
                    <a:lnTo>
                      <a:pt x="31" y="74"/>
                    </a:lnTo>
                    <a:lnTo>
                      <a:pt x="39" y="64"/>
                    </a:lnTo>
                    <a:lnTo>
                      <a:pt x="46" y="49"/>
                    </a:lnTo>
                    <a:lnTo>
                      <a:pt x="49" y="35"/>
                    </a:lnTo>
                    <a:lnTo>
                      <a:pt x="49" y="25"/>
                    </a:lnTo>
                    <a:lnTo>
                      <a:pt x="42" y="18"/>
                    </a:lnTo>
                    <a:lnTo>
                      <a:pt x="39" y="14"/>
                    </a:lnTo>
                    <a:lnTo>
                      <a:pt x="28" y="10"/>
                    </a:lnTo>
                    <a:lnTo>
                      <a:pt x="21" y="14"/>
                    </a:lnTo>
                    <a:lnTo>
                      <a:pt x="14" y="18"/>
                    </a:lnTo>
                    <a:lnTo>
                      <a:pt x="10" y="21"/>
                    </a:lnTo>
                    <a:lnTo>
                      <a:pt x="7" y="28"/>
                    </a:lnTo>
                    <a:lnTo>
                      <a:pt x="3" y="28"/>
                    </a:lnTo>
                    <a:lnTo>
                      <a:pt x="7" y="18"/>
                    </a:lnTo>
                    <a:lnTo>
                      <a:pt x="14" y="7"/>
                    </a:lnTo>
                    <a:lnTo>
                      <a:pt x="21" y="3"/>
                    </a:lnTo>
                    <a:lnTo>
                      <a:pt x="31" y="0"/>
                    </a:lnTo>
                    <a:lnTo>
                      <a:pt x="46" y="3"/>
                    </a:lnTo>
                    <a:lnTo>
                      <a:pt x="53" y="10"/>
                    </a:lnTo>
                    <a:lnTo>
                      <a:pt x="60" y="18"/>
                    </a:lnTo>
                    <a:lnTo>
                      <a:pt x="63" y="28"/>
                    </a:lnTo>
                    <a:lnTo>
                      <a:pt x="63" y="35"/>
                    </a:lnTo>
                    <a:lnTo>
                      <a:pt x="60" y="42"/>
                    </a:lnTo>
                    <a:lnTo>
                      <a:pt x="53" y="56"/>
                    </a:lnTo>
                    <a:lnTo>
                      <a:pt x="42" y="71"/>
                    </a:lnTo>
                    <a:lnTo>
                      <a:pt x="28" y="81"/>
                    </a:lnTo>
                    <a:lnTo>
                      <a:pt x="21" y="88"/>
                    </a:lnTo>
                    <a:lnTo>
                      <a:pt x="17" y="95"/>
                    </a:lnTo>
                    <a:lnTo>
                      <a:pt x="42" y="95"/>
                    </a:lnTo>
                    <a:lnTo>
                      <a:pt x="49" y="95"/>
                    </a:lnTo>
                    <a:lnTo>
                      <a:pt x="56" y="95"/>
                    </a:lnTo>
                    <a:lnTo>
                      <a:pt x="60" y="92"/>
                    </a:lnTo>
                    <a:lnTo>
                      <a:pt x="63" y="88"/>
                    </a:lnTo>
                    <a:lnTo>
                      <a:pt x="67" y="85"/>
                    </a:lnTo>
                    <a:lnTo>
                      <a:pt x="70" y="85"/>
                    </a:lnTo>
                    <a:close/>
                  </a:path>
                </a:pathLst>
              </a:custGeom>
              <a:solidFill>
                <a:srgbClr val="000000"/>
              </a:solidFill>
              <a:ln w="0">
                <a:solidFill>
                  <a:srgbClr val="000000"/>
                </a:solidFill>
                <a:round/>
                <a:headEnd/>
                <a:tailEnd/>
              </a:ln>
            </p:spPr>
            <p:txBody>
              <a:bodyPr/>
              <a:lstStyle/>
              <a:p>
                <a:endParaRPr lang="en-CA"/>
              </a:p>
            </p:txBody>
          </p:sp>
          <p:sp>
            <p:nvSpPr>
              <p:cNvPr id="22785" name="Rectangle 386"/>
              <p:cNvSpPr>
                <a:spLocks noChangeArrowheads="1"/>
              </p:cNvSpPr>
              <p:nvPr/>
            </p:nvSpPr>
            <p:spPr bwMode="auto">
              <a:xfrm>
                <a:off x="3247" y="2365"/>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786" name="Freeform 387"/>
              <p:cNvSpPr>
                <a:spLocks/>
              </p:cNvSpPr>
              <p:nvPr/>
            </p:nvSpPr>
            <p:spPr bwMode="auto">
              <a:xfrm>
                <a:off x="3509" y="2478"/>
                <a:ext cx="17" cy="18"/>
              </a:xfrm>
              <a:custGeom>
                <a:avLst/>
                <a:gdLst>
                  <a:gd name="T0" fmla="*/ 10 w 17"/>
                  <a:gd name="T1" fmla="*/ 0 h 18"/>
                  <a:gd name="T2" fmla="*/ 14 w 17"/>
                  <a:gd name="T3" fmla="*/ 0 h 18"/>
                  <a:gd name="T4" fmla="*/ 17 w 17"/>
                  <a:gd name="T5" fmla="*/ 4 h 18"/>
                  <a:gd name="T6" fmla="*/ 17 w 17"/>
                  <a:gd name="T7" fmla="*/ 7 h 18"/>
                  <a:gd name="T8" fmla="*/ 17 w 17"/>
                  <a:gd name="T9" fmla="*/ 11 h 18"/>
                  <a:gd name="T10" fmla="*/ 17 w 17"/>
                  <a:gd name="T11" fmla="*/ 14 h 18"/>
                  <a:gd name="T12" fmla="*/ 17 w 17"/>
                  <a:gd name="T13" fmla="*/ 18 h 18"/>
                  <a:gd name="T14" fmla="*/ 14 w 17"/>
                  <a:gd name="T15" fmla="*/ 18 h 18"/>
                  <a:gd name="T16" fmla="*/ 10 w 17"/>
                  <a:gd name="T17" fmla="*/ 18 h 18"/>
                  <a:gd name="T18" fmla="*/ 7 w 17"/>
                  <a:gd name="T19" fmla="*/ 18 h 18"/>
                  <a:gd name="T20" fmla="*/ 3 w 17"/>
                  <a:gd name="T21" fmla="*/ 18 h 18"/>
                  <a:gd name="T22" fmla="*/ 3 w 17"/>
                  <a:gd name="T23" fmla="*/ 14 h 18"/>
                  <a:gd name="T24" fmla="*/ 0 w 17"/>
                  <a:gd name="T25" fmla="*/ 11 h 18"/>
                  <a:gd name="T26" fmla="*/ 3 w 17"/>
                  <a:gd name="T27" fmla="*/ 7 h 18"/>
                  <a:gd name="T28" fmla="*/ 3 w 17"/>
                  <a:gd name="T29" fmla="*/ 4 h 18"/>
                  <a:gd name="T30" fmla="*/ 7 w 17"/>
                  <a:gd name="T31" fmla="*/ 0 h 18"/>
                  <a:gd name="T32" fmla="*/ 10 w 17"/>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7"/>
                  <a:gd name="T52" fmla="*/ 0 h 18"/>
                  <a:gd name="T53" fmla="*/ 17 w 17"/>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7" h="18">
                    <a:moveTo>
                      <a:pt x="10" y="0"/>
                    </a:moveTo>
                    <a:lnTo>
                      <a:pt x="14" y="0"/>
                    </a:lnTo>
                    <a:lnTo>
                      <a:pt x="17" y="4"/>
                    </a:lnTo>
                    <a:lnTo>
                      <a:pt x="17" y="7"/>
                    </a:lnTo>
                    <a:lnTo>
                      <a:pt x="17" y="11"/>
                    </a:lnTo>
                    <a:lnTo>
                      <a:pt x="17" y="14"/>
                    </a:lnTo>
                    <a:lnTo>
                      <a:pt x="17" y="18"/>
                    </a:lnTo>
                    <a:lnTo>
                      <a:pt x="14" y="18"/>
                    </a:lnTo>
                    <a:lnTo>
                      <a:pt x="10" y="18"/>
                    </a:lnTo>
                    <a:lnTo>
                      <a:pt x="7" y="18"/>
                    </a:lnTo>
                    <a:lnTo>
                      <a:pt x="3" y="18"/>
                    </a:lnTo>
                    <a:lnTo>
                      <a:pt x="3" y="14"/>
                    </a:lnTo>
                    <a:lnTo>
                      <a:pt x="0" y="11"/>
                    </a:lnTo>
                    <a:lnTo>
                      <a:pt x="3" y="7"/>
                    </a:lnTo>
                    <a:lnTo>
                      <a:pt x="3" y="4"/>
                    </a:lnTo>
                    <a:lnTo>
                      <a:pt x="7" y="0"/>
                    </a:lnTo>
                    <a:lnTo>
                      <a:pt x="10" y="0"/>
                    </a:lnTo>
                    <a:close/>
                  </a:path>
                </a:pathLst>
              </a:custGeom>
              <a:solidFill>
                <a:srgbClr val="000000"/>
              </a:solidFill>
              <a:ln w="0">
                <a:solidFill>
                  <a:srgbClr val="000000"/>
                </a:solidFill>
                <a:round/>
                <a:headEnd/>
                <a:tailEnd/>
              </a:ln>
            </p:spPr>
            <p:txBody>
              <a:bodyPr/>
              <a:lstStyle/>
              <a:p>
                <a:endParaRPr lang="en-CA"/>
              </a:p>
            </p:txBody>
          </p:sp>
          <p:sp>
            <p:nvSpPr>
              <p:cNvPr id="22787" name="Freeform 388"/>
              <p:cNvSpPr>
                <a:spLocks/>
              </p:cNvSpPr>
              <p:nvPr/>
            </p:nvSpPr>
            <p:spPr bwMode="auto">
              <a:xfrm>
                <a:off x="3555" y="2390"/>
                <a:ext cx="42" cy="106"/>
              </a:xfrm>
              <a:custGeom>
                <a:avLst/>
                <a:gdLst>
                  <a:gd name="T0" fmla="*/ 0 w 42"/>
                  <a:gd name="T1" fmla="*/ 10 h 106"/>
                  <a:gd name="T2" fmla="*/ 24 w 42"/>
                  <a:gd name="T3" fmla="*/ 0 h 106"/>
                  <a:gd name="T4" fmla="*/ 28 w 42"/>
                  <a:gd name="T5" fmla="*/ 0 h 106"/>
                  <a:gd name="T6" fmla="*/ 28 w 42"/>
                  <a:gd name="T7" fmla="*/ 88 h 106"/>
                  <a:gd name="T8" fmla="*/ 28 w 42"/>
                  <a:gd name="T9" fmla="*/ 95 h 106"/>
                  <a:gd name="T10" fmla="*/ 28 w 42"/>
                  <a:gd name="T11" fmla="*/ 99 h 106"/>
                  <a:gd name="T12" fmla="*/ 28 w 42"/>
                  <a:gd name="T13" fmla="*/ 102 h 106"/>
                  <a:gd name="T14" fmla="*/ 32 w 42"/>
                  <a:gd name="T15" fmla="*/ 102 h 106"/>
                  <a:gd name="T16" fmla="*/ 35 w 42"/>
                  <a:gd name="T17" fmla="*/ 102 h 106"/>
                  <a:gd name="T18" fmla="*/ 42 w 42"/>
                  <a:gd name="T19" fmla="*/ 102 h 106"/>
                  <a:gd name="T20" fmla="*/ 42 w 42"/>
                  <a:gd name="T21" fmla="*/ 106 h 106"/>
                  <a:gd name="T22" fmla="*/ 3 w 42"/>
                  <a:gd name="T23" fmla="*/ 106 h 106"/>
                  <a:gd name="T24" fmla="*/ 3 w 42"/>
                  <a:gd name="T25" fmla="*/ 102 h 106"/>
                  <a:gd name="T26" fmla="*/ 7 w 42"/>
                  <a:gd name="T27" fmla="*/ 102 h 106"/>
                  <a:gd name="T28" fmla="*/ 10 w 42"/>
                  <a:gd name="T29" fmla="*/ 102 h 106"/>
                  <a:gd name="T30" fmla="*/ 14 w 42"/>
                  <a:gd name="T31" fmla="*/ 102 h 106"/>
                  <a:gd name="T32" fmla="*/ 14 w 42"/>
                  <a:gd name="T33" fmla="*/ 99 h 106"/>
                  <a:gd name="T34" fmla="*/ 14 w 42"/>
                  <a:gd name="T35" fmla="*/ 95 h 106"/>
                  <a:gd name="T36" fmla="*/ 14 w 42"/>
                  <a:gd name="T37" fmla="*/ 88 h 106"/>
                  <a:gd name="T38" fmla="*/ 14 w 42"/>
                  <a:gd name="T39" fmla="*/ 28 h 106"/>
                  <a:gd name="T40" fmla="*/ 14 w 42"/>
                  <a:gd name="T41" fmla="*/ 21 h 106"/>
                  <a:gd name="T42" fmla="*/ 14 w 42"/>
                  <a:gd name="T43" fmla="*/ 18 h 106"/>
                  <a:gd name="T44" fmla="*/ 14 w 42"/>
                  <a:gd name="T45" fmla="*/ 14 h 106"/>
                  <a:gd name="T46" fmla="*/ 10 w 42"/>
                  <a:gd name="T47" fmla="*/ 14 h 106"/>
                  <a:gd name="T48" fmla="*/ 10 w 42"/>
                  <a:gd name="T49" fmla="*/ 10 h 106"/>
                  <a:gd name="T50" fmla="*/ 10 w 42"/>
                  <a:gd name="T51" fmla="*/ 10 h 106"/>
                  <a:gd name="T52" fmla="*/ 7 w 42"/>
                  <a:gd name="T53" fmla="*/ 10 h 106"/>
                  <a:gd name="T54" fmla="*/ 0 w 42"/>
                  <a:gd name="T55" fmla="*/ 14 h 106"/>
                  <a:gd name="T56" fmla="*/ 0 w 42"/>
                  <a:gd name="T57" fmla="*/ 10 h 10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2"/>
                  <a:gd name="T88" fmla="*/ 0 h 106"/>
                  <a:gd name="T89" fmla="*/ 42 w 42"/>
                  <a:gd name="T90" fmla="*/ 106 h 10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2" h="106">
                    <a:moveTo>
                      <a:pt x="0" y="10"/>
                    </a:moveTo>
                    <a:lnTo>
                      <a:pt x="24" y="0"/>
                    </a:lnTo>
                    <a:lnTo>
                      <a:pt x="28" y="0"/>
                    </a:lnTo>
                    <a:lnTo>
                      <a:pt x="28" y="88"/>
                    </a:lnTo>
                    <a:lnTo>
                      <a:pt x="28" y="95"/>
                    </a:lnTo>
                    <a:lnTo>
                      <a:pt x="28" y="99"/>
                    </a:lnTo>
                    <a:lnTo>
                      <a:pt x="28" y="102"/>
                    </a:lnTo>
                    <a:lnTo>
                      <a:pt x="32" y="102"/>
                    </a:lnTo>
                    <a:lnTo>
                      <a:pt x="35" y="102"/>
                    </a:lnTo>
                    <a:lnTo>
                      <a:pt x="42" y="102"/>
                    </a:lnTo>
                    <a:lnTo>
                      <a:pt x="42" y="106"/>
                    </a:lnTo>
                    <a:lnTo>
                      <a:pt x="3" y="106"/>
                    </a:lnTo>
                    <a:lnTo>
                      <a:pt x="3" y="102"/>
                    </a:lnTo>
                    <a:lnTo>
                      <a:pt x="7" y="102"/>
                    </a:lnTo>
                    <a:lnTo>
                      <a:pt x="10" y="102"/>
                    </a:lnTo>
                    <a:lnTo>
                      <a:pt x="14" y="102"/>
                    </a:lnTo>
                    <a:lnTo>
                      <a:pt x="14" y="99"/>
                    </a:lnTo>
                    <a:lnTo>
                      <a:pt x="14" y="95"/>
                    </a:lnTo>
                    <a:lnTo>
                      <a:pt x="14" y="88"/>
                    </a:lnTo>
                    <a:lnTo>
                      <a:pt x="14" y="28"/>
                    </a:lnTo>
                    <a:lnTo>
                      <a:pt x="14" y="21"/>
                    </a:lnTo>
                    <a:lnTo>
                      <a:pt x="14" y="18"/>
                    </a:lnTo>
                    <a:lnTo>
                      <a:pt x="14" y="14"/>
                    </a:lnTo>
                    <a:lnTo>
                      <a:pt x="10" y="14"/>
                    </a:lnTo>
                    <a:lnTo>
                      <a:pt x="10" y="10"/>
                    </a:lnTo>
                    <a:lnTo>
                      <a:pt x="7" y="10"/>
                    </a:lnTo>
                    <a:lnTo>
                      <a:pt x="0" y="14"/>
                    </a:lnTo>
                    <a:lnTo>
                      <a:pt x="0" y="10"/>
                    </a:lnTo>
                    <a:close/>
                  </a:path>
                </a:pathLst>
              </a:custGeom>
              <a:solidFill>
                <a:srgbClr val="000000"/>
              </a:solidFill>
              <a:ln w="0">
                <a:solidFill>
                  <a:srgbClr val="000000"/>
                </a:solidFill>
                <a:round/>
                <a:headEnd/>
                <a:tailEnd/>
              </a:ln>
            </p:spPr>
            <p:txBody>
              <a:bodyPr/>
              <a:lstStyle/>
              <a:p>
                <a:endParaRPr lang="en-CA"/>
              </a:p>
            </p:txBody>
          </p:sp>
          <p:sp>
            <p:nvSpPr>
              <p:cNvPr id="22788" name="Freeform 389"/>
              <p:cNvSpPr>
                <a:spLocks/>
              </p:cNvSpPr>
              <p:nvPr/>
            </p:nvSpPr>
            <p:spPr bwMode="auto">
              <a:xfrm>
                <a:off x="3618" y="2390"/>
                <a:ext cx="68" cy="106"/>
              </a:xfrm>
              <a:custGeom>
                <a:avLst/>
                <a:gdLst>
                  <a:gd name="T0" fmla="*/ 68 w 68"/>
                  <a:gd name="T1" fmla="*/ 85 h 106"/>
                  <a:gd name="T2" fmla="*/ 60 w 68"/>
                  <a:gd name="T3" fmla="*/ 106 h 106"/>
                  <a:gd name="T4" fmla="*/ 0 w 68"/>
                  <a:gd name="T5" fmla="*/ 106 h 106"/>
                  <a:gd name="T6" fmla="*/ 0 w 68"/>
                  <a:gd name="T7" fmla="*/ 102 h 106"/>
                  <a:gd name="T8" fmla="*/ 14 w 68"/>
                  <a:gd name="T9" fmla="*/ 88 h 106"/>
                  <a:gd name="T10" fmla="*/ 29 w 68"/>
                  <a:gd name="T11" fmla="*/ 74 h 106"/>
                  <a:gd name="T12" fmla="*/ 39 w 68"/>
                  <a:gd name="T13" fmla="*/ 64 h 106"/>
                  <a:gd name="T14" fmla="*/ 46 w 68"/>
                  <a:gd name="T15" fmla="*/ 49 h 106"/>
                  <a:gd name="T16" fmla="*/ 50 w 68"/>
                  <a:gd name="T17" fmla="*/ 35 h 106"/>
                  <a:gd name="T18" fmla="*/ 46 w 68"/>
                  <a:gd name="T19" fmla="*/ 25 h 106"/>
                  <a:gd name="T20" fmla="*/ 43 w 68"/>
                  <a:gd name="T21" fmla="*/ 18 h 106"/>
                  <a:gd name="T22" fmla="*/ 36 w 68"/>
                  <a:gd name="T23" fmla="*/ 14 h 106"/>
                  <a:gd name="T24" fmla="*/ 29 w 68"/>
                  <a:gd name="T25" fmla="*/ 10 h 106"/>
                  <a:gd name="T26" fmla="*/ 22 w 68"/>
                  <a:gd name="T27" fmla="*/ 14 h 106"/>
                  <a:gd name="T28" fmla="*/ 14 w 68"/>
                  <a:gd name="T29" fmla="*/ 18 h 106"/>
                  <a:gd name="T30" fmla="*/ 7 w 68"/>
                  <a:gd name="T31" fmla="*/ 21 h 106"/>
                  <a:gd name="T32" fmla="*/ 4 w 68"/>
                  <a:gd name="T33" fmla="*/ 28 h 106"/>
                  <a:gd name="T34" fmla="*/ 0 w 68"/>
                  <a:gd name="T35" fmla="*/ 28 h 106"/>
                  <a:gd name="T36" fmla="*/ 4 w 68"/>
                  <a:gd name="T37" fmla="*/ 18 h 106"/>
                  <a:gd name="T38" fmla="*/ 11 w 68"/>
                  <a:gd name="T39" fmla="*/ 7 h 106"/>
                  <a:gd name="T40" fmla="*/ 22 w 68"/>
                  <a:gd name="T41" fmla="*/ 3 h 106"/>
                  <a:gd name="T42" fmla="*/ 32 w 68"/>
                  <a:gd name="T43" fmla="*/ 0 h 106"/>
                  <a:gd name="T44" fmla="*/ 43 w 68"/>
                  <a:gd name="T45" fmla="*/ 3 h 106"/>
                  <a:gd name="T46" fmla="*/ 53 w 68"/>
                  <a:gd name="T47" fmla="*/ 10 h 106"/>
                  <a:gd name="T48" fmla="*/ 60 w 68"/>
                  <a:gd name="T49" fmla="*/ 18 h 106"/>
                  <a:gd name="T50" fmla="*/ 60 w 68"/>
                  <a:gd name="T51" fmla="*/ 28 h 106"/>
                  <a:gd name="T52" fmla="*/ 60 w 68"/>
                  <a:gd name="T53" fmla="*/ 35 h 106"/>
                  <a:gd name="T54" fmla="*/ 57 w 68"/>
                  <a:gd name="T55" fmla="*/ 42 h 106"/>
                  <a:gd name="T56" fmla="*/ 50 w 68"/>
                  <a:gd name="T57" fmla="*/ 56 h 106"/>
                  <a:gd name="T58" fmla="*/ 39 w 68"/>
                  <a:gd name="T59" fmla="*/ 71 h 106"/>
                  <a:gd name="T60" fmla="*/ 29 w 68"/>
                  <a:gd name="T61" fmla="*/ 81 h 106"/>
                  <a:gd name="T62" fmla="*/ 22 w 68"/>
                  <a:gd name="T63" fmla="*/ 88 h 106"/>
                  <a:gd name="T64" fmla="*/ 14 w 68"/>
                  <a:gd name="T65" fmla="*/ 95 h 106"/>
                  <a:gd name="T66" fmla="*/ 43 w 68"/>
                  <a:gd name="T67" fmla="*/ 95 h 106"/>
                  <a:gd name="T68" fmla="*/ 50 w 68"/>
                  <a:gd name="T69" fmla="*/ 95 h 106"/>
                  <a:gd name="T70" fmla="*/ 53 w 68"/>
                  <a:gd name="T71" fmla="*/ 95 h 106"/>
                  <a:gd name="T72" fmla="*/ 57 w 68"/>
                  <a:gd name="T73" fmla="*/ 92 h 106"/>
                  <a:gd name="T74" fmla="*/ 60 w 68"/>
                  <a:gd name="T75" fmla="*/ 92 h 106"/>
                  <a:gd name="T76" fmla="*/ 64 w 68"/>
                  <a:gd name="T77" fmla="*/ 88 h 106"/>
                  <a:gd name="T78" fmla="*/ 64 w 68"/>
                  <a:gd name="T79" fmla="*/ 85 h 106"/>
                  <a:gd name="T80" fmla="*/ 68 w 68"/>
                  <a:gd name="T81" fmla="*/ 85 h 10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68"/>
                  <a:gd name="T124" fmla="*/ 0 h 106"/>
                  <a:gd name="T125" fmla="*/ 68 w 68"/>
                  <a:gd name="T126" fmla="*/ 106 h 10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68" h="106">
                    <a:moveTo>
                      <a:pt x="68" y="85"/>
                    </a:moveTo>
                    <a:lnTo>
                      <a:pt x="60" y="106"/>
                    </a:lnTo>
                    <a:lnTo>
                      <a:pt x="0" y="106"/>
                    </a:lnTo>
                    <a:lnTo>
                      <a:pt x="0" y="102"/>
                    </a:lnTo>
                    <a:lnTo>
                      <a:pt x="14" y="88"/>
                    </a:lnTo>
                    <a:lnTo>
                      <a:pt x="29" y="74"/>
                    </a:lnTo>
                    <a:lnTo>
                      <a:pt x="39" y="64"/>
                    </a:lnTo>
                    <a:lnTo>
                      <a:pt x="46" y="49"/>
                    </a:lnTo>
                    <a:lnTo>
                      <a:pt x="50" y="35"/>
                    </a:lnTo>
                    <a:lnTo>
                      <a:pt x="46" y="25"/>
                    </a:lnTo>
                    <a:lnTo>
                      <a:pt x="43" y="18"/>
                    </a:lnTo>
                    <a:lnTo>
                      <a:pt x="36" y="14"/>
                    </a:lnTo>
                    <a:lnTo>
                      <a:pt x="29" y="10"/>
                    </a:lnTo>
                    <a:lnTo>
                      <a:pt x="22" y="14"/>
                    </a:lnTo>
                    <a:lnTo>
                      <a:pt x="14" y="18"/>
                    </a:lnTo>
                    <a:lnTo>
                      <a:pt x="7" y="21"/>
                    </a:lnTo>
                    <a:lnTo>
                      <a:pt x="4" y="28"/>
                    </a:lnTo>
                    <a:lnTo>
                      <a:pt x="0" y="28"/>
                    </a:lnTo>
                    <a:lnTo>
                      <a:pt x="4" y="18"/>
                    </a:lnTo>
                    <a:lnTo>
                      <a:pt x="11" y="7"/>
                    </a:lnTo>
                    <a:lnTo>
                      <a:pt x="22" y="3"/>
                    </a:lnTo>
                    <a:lnTo>
                      <a:pt x="32" y="0"/>
                    </a:lnTo>
                    <a:lnTo>
                      <a:pt x="43" y="3"/>
                    </a:lnTo>
                    <a:lnTo>
                      <a:pt x="53" y="10"/>
                    </a:lnTo>
                    <a:lnTo>
                      <a:pt x="60" y="18"/>
                    </a:lnTo>
                    <a:lnTo>
                      <a:pt x="60" y="28"/>
                    </a:lnTo>
                    <a:lnTo>
                      <a:pt x="60" y="35"/>
                    </a:lnTo>
                    <a:lnTo>
                      <a:pt x="57" y="42"/>
                    </a:lnTo>
                    <a:lnTo>
                      <a:pt x="50" y="56"/>
                    </a:lnTo>
                    <a:lnTo>
                      <a:pt x="39" y="71"/>
                    </a:lnTo>
                    <a:lnTo>
                      <a:pt x="29" y="81"/>
                    </a:lnTo>
                    <a:lnTo>
                      <a:pt x="22" y="88"/>
                    </a:lnTo>
                    <a:lnTo>
                      <a:pt x="14" y="95"/>
                    </a:lnTo>
                    <a:lnTo>
                      <a:pt x="43" y="95"/>
                    </a:lnTo>
                    <a:lnTo>
                      <a:pt x="50" y="95"/>
                    </a:lnTo>
                    <a:lnTo>
                      <a:pt x="53" y="95"/>
                    </a:lnTo>
                    <a:lnTo>
                      <a:pt x="57" y="92"/>
                    </a:lnTo>
                    <a:lnTo>
                      <a:pt x="60" y="92"/>
                    </a:lnTo>
                    <a:lnTo>
                      <a:pt x="64" y="88"/>
                    </a:lnTo>
                    <a:lnTo>
                      <a:pt x="64" y="85"/>
                    </a:lnTo>
                    <a:lnTo>
                      <a:pt x="68" y="85"/>
                    </a:lnTo>
                    <a:close/>
                  </a:path>
                </a:pathLst>
              </a:custGeom>
              <a:solidFill>
                <a:srgbClr val="000000"/>
              </a:solidFill>
              <a:ln w="0">
                <a:solidFill>
                  <a:srgbClr val="000000"/>
                </a:solidFill>
                <a:round/>
                <a:headEnd/>
                <a:tailEnd/>
              </a:ln>
            </p:spPr>
            <p:txBody>
              <a:bodyPr/>
              <a:lstStyle/>
              <a:p>
                <a:endParaRPr lang="en-CA"/>
              </a:p>
            </p:txBody>
          </p:sp>
          <p:sp>
            <p:nvSpPr>
              <p:cNvPr id="22789" name="Rectangle 390"/>
              <p:cNvSpPr>
                <a:spLocks noChangeArrowheads="1"/>
              </p:cNvSpPr>
              <p:nvPr/>
            </p:nvSpPr>
            <p:spPr bwMode="auto">
              <a:xfrm>
                <a:off x="4025" y="2365"/>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790" name="Freeform 391"/>
              <p:cNvSpPr>
                <a:spLocks/>
              </p:cNvSpPr>
              <p:nvPr/>
            </p:nvSpPr>
            <p:spPr bwMode="auto">
              <a:xfrm>
                <a:off x="4297" y="2390"/>
                <a:ext cx="43" cy="106"/>
              </a:xfrm>
              <a:custGeom>
                <a:avLst/>
                <a:gdLst>
                  <a:gd name="T0" fmla="*/ 0 w 43"/>
                  <a:gd name="T1" fmla="*/ 10 h 106"/>
                  <a:gd name="T2" fmla="*/ 28 w 43"/>
                  <a:gd name="T3" fmla="*/ 0 h 106"/>
                  <a:gd name="T4" fmla="*/ 28 w 43"/>
                  <a:gd name="T5" fmla="*/ 0 h 106"/>
                  <a:gd name="T6" fmla="*/ 28 w 43"/>
                  <a:gd name="T7" fmla="*/ 88 h 106"/>
                  <a:gd name="T8" fmla="*/ 28 w 43"/>
                  <a:gd name="T9" fmla="*/ 95 h 106"/>
                  <a:gd name="T10" fmla="*/ 28 w 43"/>
                  <a:gd name="T11" fmla="*/ 99 h 106"/>
                  <a:gd name="T12" fmla="*/ 32 w 43"/>
                  <a:gd name="T13" fmla="*/ 102 h 106"/>
                  <a:gd name="T14" fmla="*/ 32 w 43"/>
                  <a:gd name="T15" fmla="*/ 102 h 106"/>
                  <a:gd name="T16" fmla="*/ 35 w 43"/>
                  <a:gd name="T17" fmla="*/ 102 h 106"/>
                  <a:gd name="T18" fmla="*/ 43 w 43"/>
                  <a:gd name="T19" fmla="*/ 102 h 106"/>
                  <a:gd name="T20" fmla="*/ 43 w 43"/>
                  <a:gd name="T21" fmla="*/ 106 h 106"/>
                  <a:gd name="T22" fmla="*/ 4 w 43"/>
                  <a:gd name="T23" fmla="*/ 106 h 106"/>
                  <a:gd name="T24" fmla="*/ 4 w 43"/>
                  <a:gd name="T25" fmla="*/ 102 h 106"/>
                  <a:gd name="T26" fmla="*/ 11 w 43"/>
                  <a:gd name="T27" fmla="*/ 102 h 106"/>
                  <a:gd name="T28" fmla="*/ 14 w 43"/>
                  <a:gd name="T29" fmla="*/ 102 h 106"/>
                  <a:gd name="T30" fmla="*/ 14 w 43"/>
                  <a:gd name="T31" fmla="*/ 102 h 106"/>
                  <a:gd name="T32" fmla="*/ 14 w 43"/>
                  <a:gd name="T33" fmla="*/ 99 h 106"/>
                  <a:gd name="T34" fmla="*/ 18 w 43"/>
                  <a:gd name="T35" fmla="*/ 95 h 106"/>
                  <a:gd name="T36" fmla="*/ 18 w 43"/>
                  <a:gd name="T37" fmla="*/ 88 h 106"/>
                  <a:gd name="T38" fmla="*/ 18 w 43"/>
                  <a:gd name="T39" fmla="*/ 28 h 106"/>
                  <a:gd name="T40" fmla="*/ 18 w 43"/>
                  <a:gd name="T41" fmla="*/ 21 h 106"/>
                  <a:gd name="T42" fmla="*/ 14 w 43"/>
                  <a:gd name="T43" fmla="*/ 18 h 106"/>
                  <a:gd name="T44" fmla="*/ 14 w 43"/>
                  <a:gd name="T45" fmla="*/ 14 h 106"/>
                  <a:gd name="T46" fmla="*/ 14 w 43"/>
                  <a:gd name="T47" fmla="*/ 14 h 106"/>
                  <a:gd name="T48" fmla="*/ 11 w 43"/>
                  <a:gd name="T49" fmla="*/ 10 h 106"/>
                  <a:gd name="T50" fmla="*/ 11 w 43"/>
                  <a:gd name="T51" fmla="*/ 10 h 106"/>
                  <a:gd name="T52" fmla="*/ 7 w 43"/>
                  <a:gd name="T53" fmla="*/ 10 h 106"/>
                  <a:gd name="T54" fmla="*/ 4 w 43"/>
                  <a:gd name="T55" fmla="*/ 14 h 106"/>
                  <a:gd name="T56" fmla="*/ 0 w 43"/>
                  <a:gd name="T57" fmla="*/ 10 h 10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3"/>
                  <a:gd name="T88" fmla="*/ 0 h 106"/>
                  <a:gd name="T89" fmla="*/ 43 w 43"/>
                  <a:gd name="T90" fmla="*/ 106 h 10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3" h="106">
                    <a:moveTo>
                      <a:pt x="0" y="10"/>
                    </a:moveTo>
                    <a:lnTo>
                      <a:pt x="28" y="0"/>
                    </a:lnTo>
                    <a:lnTo>
                      <a:pt x="28" y="88"/>
                    </a:lnTo>
                    <a:lnTo>
                      <a:pt x="28" y="95"/>
                    </a:lnTo>
                    <a:lnTo>
                      <a:pt x="28" y="99"/>
                    </a:lnTo>
                    <a:lnTo>
                      <a:pt x="32" y="102"/>
                    </a:lnTo>
                    <a:lnTo>
                      <a:pt x="35" y="102"/>
                    </a:lnTo>
                    <a:lnTo>
                      <a:pt x="43" y="102"/>
                    </a:lnTo>
                    <a:lnTo>
                      <a:pt x="43" y="106"/>
                    </a:lnTo>
                    <a:lnTo>
                      <a:pt x="4" y="106"/>
                    </a:lnTo>
                    <a:lnTo>
                      <a:pt x="4" y="102"/>
                    </a:lnTo>
                    <a:lnTo>
                      <a:pt x="11" y="102"/>
                    </a:lnTo>
                    <a:lnTo>
                      <a:pt x="14" y="102"/>
                    </a:lnTo>
                    <a:lnTo>
                      <a:pt x="14" y="99"/>
                    </a:lnTo>
                    <a:lnTo>
                      <a:pt x="18" y="95"/>
                    </a:lnTo>
                    <a:lnTo>
                      <a:pt x="18" y="88"/>
                    </a:lnTo>
                    <a:lnTo>
                      <a:pt x="18" y="28"/>
                    </a:lnTo>
                    <a:lnTo>
                      <a:pt x="18" y="21"/>
                    </a:lnTo>
                    <a:lnTo>
                      <a:pt x="14" y="18"/>
                    </a:lnTo>
                    <a:lnTo>
                      <a:pt x="14" y="14"/>
                    </a:lnTo>
                    <a:lnTo>
                      <a:pt x="11" y="10"/>
                    </a:lnTo>
                    <a:lnTo>
                      <a:pt x="7" y="10"/>
                    </a:lnTo>
                    <a:lnTo>
                      <a:pt x="4" y="14"/>
                    </a:lnTo>
                    <a:lnTo>
                      <a:pt x="0" y="10"/>
                    </a:lnTo>
                    <a:close/>
                  </a:path>
                </a:pathLst>
              </a:custGeom>
              <a:solidFill>
                <a:srgbClr val="000000"/>
              </a:solidFill>
              <a:ln w="0">
                <a:solidFill>
                  <a:srgbClr val="000000"/>
                </a:solidFill>
                <a:round/>
                <a:headEnd/>
                <a:tailEnd/>
              </a:ln>
            </p:spPr>
            <p:txBody>
              <a:bodyPr/>
              <a:lstStyle/>
              <a:p>
                <a:endParaRPr lang="en-CA"/>
              </a:p>
            </p:txBody>
          </p:sp>
          <p:sp>
            <p:nvSpPr>
              <p:cNvPr id="22791" name="Freeform 392"/>
              <p:cNvSpPr>
                <a:spLocks/>
              </p:cNvSpPr>
              <p:nvPr/>
            </p:nvSpPr>
            <p:spPr bwMode="auto">
              <a:xfrm>
                <a:off x="4368" y="2393"/>
                <a:ext cx="56" cy="103"/>
              </a:xfrm>
              <a:custGeom>
                <a:avLst/>
                <a:gdLst>
                  <a:gd name="T0" fmla="*/ 56 w 56"/>
                  <a:gd name="T1" fmla="*/ 0 h 103"/>
                  <a:gd name="T2" fmla="*/ 49 w 56"/>
                  <a:gd name="T3" fmla="*/ 11 h 103"/>
                  <a:gd name="T4" fmla="*/ 21 w 56"/>
                  <a:gd name="T5" fmla="*/ 11 h 103"/>
                  <a:gd name="T6" fmla="*/ 14 w 56"/>
                  <a:gd name="T7" fmla="*/ 25 h 103"/>
                  <a:gd name="T8" fmla="*/ 25 w 56"/>
                  <a:gd name="T9" fmla="*/ 29 h 103"/>
                  <a:gd name="T10" fmla="*/ 35 w 56"/>
                  <a:gd name="T11" fmla="*/ 36 h 103"/>
                  <a:gd name="T12" fmla="*/ 46 w 56"/>
                  <a:gd name="T13" fmla="*/ 43 h 103"/>
                  <a:gd name="T14" fmla="*/ 53 w 56"/>
                  <a:gd name="T15" fmla="*/ 53 h 103"/>
                  <a:gd name="T16" fmla="*/ 56 w 56"/>
                  <a:gd name="T17" fmla="*/ 64 h 103"/>
                  <a:gd name="T18" fmla="*/ 53 w 56"/>
                  <a:gd name="T19" fmla="*/ 75 h 103"/>
                  <a:gd name="T20" fmla="*/ 53 w 56"/>
                  <a:gd name="T21" fmla="*/ 82 h 103"/>
                  <a:gd name="T22" fmla="*/ 49 w 56"/>
                  <a:gd name="T23" fmla="*/ 85 h 103"/>
                  <a:gd name="T24" fmla="*/ 42 w 56"/>
                  <a:gd name="T25" fmla="*/ 92 h 103"/>
                  <a:gd name="T26" fmla="*/ 39 w 56"/>
                  <a:gd name="T27" fmla="*/ 96 h 103"/>
                  <a:gd name="T28" fmla="*/ 32 w 56"/>
                  <a:gd name="T29" fmla="*/ 99 h 103"/>
                  <a:gd name="T30" fmla="*/ 25 w 56"/>
                  <a:gd name="T31" fmla="*/ 103 h 103"/>
                  <a:gd name="T32" fmla="*/ 14 w 56"/>
                  <a:gd name="T33" fmla="*/ 103 h 103"/>
                  <a:gd name="T34" fmla="*/ 7 w 56"/>
                  <a:gd name="T35" fmla="*/ 103 h 103"/>
                  <a:gd name="T36" fmla="*/ 3 w 56"/>
                  <a:gd name="T37" fmla="*/ 99 h 103"/>
                  <a:gd name="T38" fmla="*/ 0 w 56"/>
                  <a:gd name="T39" fmla="*/ 99 h 103"/>
                  <a:gd name="T40" fmla="*/ 0 w 56"/>
                  <a:gd name="T41" fmla="*/ 96 h 103"/>
                  <a:gd name="T42" fmla="*/ 0 w 56"/>
                  <a:gd name="T43" fmla="*/ 92 h 103"/>
                  <a:gd name="T44" fmla="*/ 0 w 56"/>
                  <a:gd name="T45" fmla="*/ 89 h 103"/>
                  <a:gd name="T46" fmla="*/ 3 w 56"/>
                  <a:gd name="T47" fmla="*/ 89 h 103"/>
                  <a:gd name="T48" fmla="*/ 3 w 56"/>
                  <a:gd name="T49" fmla="*/ 89 h 103"/>
                  <a:gd name="T50" fmla="*/ 7 w 56"/>
                  <a:gd name="T51" fmla="*/ 89 h 103"/>
                  <a:gd name="T52" fmla="*/ 7 w 56"/>
                  <a:gd name="T53" fmla="*/ 89 h 103"/>
                  <a:gd name="T54" fmla="*/ 10 w 56"/>
                  <a:gd name="T55" fmla="*/ 89 h 103"/>
                  <a:gd name="T56" fmla="*/ 14 w 56"/>
                  <a:gd name="T57" fmla="*/ 92 h 103"/>
                  <a:gd name="T58" fmla="*/ 17 w 56"/>
                  <a:gd name="T59" fmla="*/ 96 h 103"/>
                  <a:gd name="T60" fmla="*/ 25 w 56"/>
                  <a:gd name="T61" fmla="*/ 96 h 103"/>
                  <a:gd name="T62" fmla="*/ 32 w 56"/>
                  <a:gd name="T63" fmla="*/ 96 h 103"/>
                  <a:gd name="T64" fmla="*/ 39 w 56"/>
                  <a:gd name="T65" fmla="*/ 89 h 103"/>
                  <a:gd name="T66" fmla="*/ 42 w 56"/>
                  <a:gd name="T67" fmla="*/ 82 h 103"/>
                  <a:gd name="T68" fmla="*/ 46 w 56"/>
                  <a:gd name="T69" fmla="*/ 75 h 103"/>
                  <a:gd name="T70" fmla="*/ 46 w 56"/>
                  <a:gd name="T71" fmla="*/ 64 h 103"/>
                  <a:gd name="T72" fmla="*/ 39 w 56"/>
                  <a:gd name="T73" fmla="*/ 57 h 103"/>
                  <a:gd name="T74" fmla="*/ 32 w 56"/>
                  <a:gd name="T75" fmla="*/ 50 h 103"/>
                  <a:gd name="T76" fmla="*/ 25 w 56"/>
                  <a:gd name="T77" fmla="*/ 43 h 103"/>
                  <a:gd name="T78" fmla="*/ 14 w 56"/>
                  <a:gd name="T79" fmla="*/ 39 h 103"/>
                  <a:gd name="T80" fmla="*/ 0 w 56"/>
                  <a:gd name="T81" fmla="*/ 39 h 103"/>
                  <a:gd name="T82" fmla="*/ 21 w 56"/>
                  <a:gd name="T83" fmla="*/ 0 h 103"/>
                  <a:gd name="T84" fmla="*/ 56 w 56"/>
                  <a:gd name="T85" fmla="*/ 0 h 10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56"/>
                  <a:gd name="T130" fmla="*/ 0 h 103"/>
                  <a:gd name="T131" fmla="*/ 56 w 56"/>
                  <a:gd name="T132" fmla="*/ 103 h 10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56" h="103">
                    <a:moveTo>
                      <a:pt x="56" y="0"/>
                    </a:moveTo>
                    <a:lnTo>
                      <a:pt x="49" y="11"/>
                    </a:lnTo>
                    <a:lnTo>
                      <a:pt x="21" y="11"/>
                    </a:lnTo>
                    <a:lnTo>
                      <a:pt x="14" y="25"/>
                    </a:lnTo>
                    <a:lnTo>
                      <a:pt x="25" y="29"/>
                    </a:lnTo>
                    <a:lnTo>
                      <a:pt x="35" y="36"/>
                    </a:lnTo>
                    <a:lnTo>
                      <a:pt x="46" y="43"/>
                    </a:lnTo>
                    <a:lnTo>
                      <a:pt x="53" y="53"/>
                    </a:lnTo>
                    <a:lnTo>
                      <a:pt x="56" y="64"/>
                    </a:lnTo>
                    <a:lnTo>
                      <a:pt x="53" y="75"/>
                    </a:lnTo>
                    <a:lnTo>
                      <a:pt x="53" y="82"/>
                    </a:lnTo>
                    <a:lnTo>
                      <a:pt x="49" y="85"/>
                    </a:lnTo>
                    <a:lnTo>
                      <a:pt x="42" y="92"/>
                    </a:lnTo>
                    <a:lnTo>
                      <a:pt x="39" y="96"/>
                    </a:lnTo>
                    <a:lnTo>
                      <a:pt x="32" y="99"/>
                    </a:lnTo>
                    <a:lnTo>
                      <a:pt x="25" y="103"/>
                    </a:lnTo>
                    <a:lnTo>
                      <a:pt x="14" y="103"/>
                    </a:lnTo>
                    <a:lnTo>
                      <a:pt x="7" y="103"/>
                    </a:lnTo>
                    <a:lnTo>
                      <a:pt x="3" y="99"/>
                    </a:lnTo>
                    <a:lnTo>
                      <a:pt x="0" y="99"/>
                    </a:lnTo>
                    <a:lnTo>
                      <a:pt x="0" y="96"/>
                    </a:lnTo>
                    <a:lnTo>
                      <a:pt x="0" y="92"/>
                    </a:lnTo>
                    <a:lnTo>
                      <a:pt x="0" y="89"/>
                    </a:lnTo>
                    <a:lnTo>
                      <a:pt x="3" y="89"/>
                    </a:lnTo>
                    <a:lnTo>
                      <a:pt x="7" y="89"/>
                    </a:lnTo>
                    <a:lnTo>
                      <a:pt x="10" y="89"/>
                    </a:lnTo>
                    <a:lnTo>
                      <a:pt x="14" y="92"/>
                    </a:lnTo>
                    <a:lnTo>
                      <a:pt x="17" y="96"/>
                    </a:lnTo>
                    <a:lnTo>
                      <a:pt x="25" y="96"/>
                    </a:lnTo>
                    <a:lnTo>
                      <a:pt x="32" y="96"/>
                    </a:lnTo>
                    <a:lnTo>
                      <a:pt x="39" y="89"/>
                    </a:lnTo>
                    <a:lnTo>
                      <a:pt x="42" y="82"/>
                    </a:lnTo>
                    <a:lnTo>
                      <a:pt x="46" y="75"/>
                    </a:lnTo>
                    <a:lnTo>
                      <a:pt x="46" y="64"/>
                    </a:lnTo>
                    <a:lnTo>
                      <a:pt x="39" y="57"/>
                    </a:lnTo>
                    <a:lnTo>
                      <a:pt x="32" y="50"/>
                    </a:lnTo>
                    <a:lnTo>
                      <a:pt x="25" y="43"/>
                    </a:lnTo>
                    <a:lnTo>
                      <a:pt x="14" y="39"/>
                    </a:lnTo>
                    <a:lnTo>
                      <a:pt x="0" y="39"/>
                    </a:lnTo>
                    <a:lnTo>
                      <a:pt x="21" y="0"/>
                    </a:lnTo>
                    <a:lnTo>
                      <a:pt x="56" y="0"/>
                    </a:lnTo>
                    <a:close/>
                  </a:path>
                </a:pathLst>
              </a:custGeom>
              <a:solidFill>
                <a:srgbClr val="000000"/>
              </a:solidFill>
              <a:ln w="0">
                <a:solidFill>
                  <a:srgbClr val="000000"/>
                </a:solidFill>
                <a:round/>
                <a:headEnd/>
                <a:tailEnd/>
              </a:ln>
            </p:spPr>
            <p:txBody>
              <a:bodyPr/>
              <a:lstStyle/>
              <a:p>
                <a:endParaRPr lang="en-CA"/>
              </a:p>
            </p:txBody>
          </p:sp>
          <p:sp>
            <p:nvSpPr>
              <p:cNvPr id="22792" name="Rectangle 393"/>
              <p:cNvSpPr>
                <a:spLocks noChangeArrowheads="1"/>
              </p:cNvSpPr>
              <p:nvPr/>
            </p:nvSpPr>
            <p:spPr bwMode="auto">
              <a:xfrm>
                <a:off x="4591" y="2365"/>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793" name="Freeform 394"/>
              <p:cNvSpPr>
                <a:spLocks/>
              </p:cNvSpPr>
              <p:nvPr/>
            </p:nvSpPr>
            <p:spPr bwMode="auto">
              <a:xfrm>
                <a:off x="4859" y="2478"/>
                <a:ext cx="18" cy="18"/>
              </a:xfrm>
              <a:custGeom>
                <a:avLst/>
                <a:gdLst>
                  <a:gd name="T0" fmla="*/ 11 w 18"/>
                  <a:gd name="T1" fmla="*/ 0 h 18"/>
                  <a:gd name="T2" fmla="*/ 14 w 18"/>
                  <a:gd name="T3" fmla="*/ 0 h 18"/>
                  <a:gd name="T4" fmla="*/ 14 w 18"/>
                  <a:gd name="T5" fmla="*/ 4 h 18"/>
                  <a:gd name="T6" fmla="*/ 18 w 18"/>
                  <a:gd name="T7" fmla="*/ 7 h 18"/>
                  <a:gd name="T8" fmla="*/ 18 w 18"/>
                  <a:gd name="T9" fmla="*/ 11 h 18"/>
                  <a:gd name="T10" fmla="*/ 18 w 18"/>
                  <a:gd name="T11" fmla="*/ 14 h 18"/>
                  <a:gd name="T12" fmla="*/ 14 w 18"/>
                  <a:gd name="T13" fmla="*/ 18 h 18"/>
                  <a:gd name="T14" fmla="*/ 14 w 18"/>
                  <a:gd name="T15" fmla="*/ 18 h 18"/>
                  <a:gd name="T16" fmla="*/ 11 w 18"/>
                  <a:gd name="T17" fmla="*/ 18 h 18"/>
                  <a:gd name="T18" fmla="*/ 7 w 18"/>
                  <a:gd name="T19" fmla="*/ 18 h 18"/>
                  <a:gd name="T20" fmla="*/ 4 w 18"/>
                  <a:gd name="T21" fmla="*/ 18 h 18"/>
                  <a:gd name="T22" fmla="*/ 0 w 18"/>
                  <a:gd name="T23" fmla="*/ 14 h 18"/>
                  <a:gd name="T24" fmla="*/ 0 w 18"/>
                  <a:gd name="T25" fmla="*/ 11 h 18"/>
                  <a:gd name="T26" fmla="*/ 0 w 18"/>
                  <a:gd name="T27" fmla="*/ 7 h 18"/>
                  <a:gd name="T28" fmla="*/ 4 w 18"/>
                  <a:gd name="T29" fmla="*/ 4 h 18"/>
                  <a:gd name="T30" fmla="*/ 7 w 18"/>
                  <a:gd name="T31" fmla="*/ 0 h 18"/>
                  <a:gd name="T32" fmla="*/ 11 w 18"/>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8"/>
                  <a:gd name="T53" fmla="*/ 18 w 18"/>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8">
                    <a:moveTo>
                      <a:pt x="11" y="0"/>
                    </a:moveTo>
                    <a:lnTo>
                      <a:pt x="14" y="0"/>
                    </a:lnTo>
                    <a:lnTo>
                      <a:pt x="14" y="4"/>
                    </a:lnTo>
                    <a:lnTo>
                      <a:pt x="18" y="7"/>
                    </a:lnTo>
                    <a:lnTo>
                      <a:pt x="18" y="11"/>
                    </a:lnTo>
                    <a:lnTo>
                      <a:pt x="18" y="14"/>
                    </a:lnTo>
                    <a:lnTo>
                      <a:pt x="14" y="18"/>
                    </a:lnTo>
                    <a:lnTo>
                      <a:pt x="11" y="18"/>
                    </a:lnTo>
                    <a:lnTo>
                      <a:pt x="7" y="18"/>
                    </a:lnTo>
                    <a:lnTo>
                      <a:pt x="4" y="18"/>
                    </a:lnTo>
                    <a:lnTo>
                      <a:pt x="0" y="14"/>
                    </a:lnTo>
                    <a:lnTo>
                      <a:pt x="0" y="11"/>
                    </a:lnTo>
                    <a:lnTo>
                      <a:pt x="0" y="7"/>
                    </a:lnTo>
                    <a:lnTo>
                      <a:pt x="4" y="4"/>
                    </a:lnTo>
                    <a:lnTo>
                      <a:pt x="7" y="0"/>
                    </a:lnTo>
                    <a:lnTo>
                      <a:pt x="11" y="0"/>
                    </a:lnTo>
                    <a:close/>
                  </a:path>
                </a:pathLst>
              </a:custGeom>
              <a:solidFill>
                <a:srgbClr val="000000"/>
              </a:solidFill>
              <a:ln w="0">
                <a:solidFill>
                  <a:srgbClr val="000000"/>
                </a:solidFill>
                <a:round/>
                <a:headEnd/>
                <a:tailEnd/>
              </a:ln>
            </p:spPr>
            <p:txBody>
              <a:bodyPr/>
              <a:lstStyle/>
              <a:p>
                <a:endParaRPr lang="en-CA"/>
              </a:p>
            </p:txBody>
          </p:sp>
          <p:sp>
            <p:nvSpPr>
              <p:cNvPr id="22794" name="Freeform 395"/>
              <p:cNvSpPr>
                <a:spLocks/>
              </p:cNvSpPr>
              <p:nvPr/>
            </p:nvSpPr>
            <p:spPr bwMode="auto">
              <a:xfrm>
                <a:off x="4891" y="2390"/>
                <a:ext cx="67" cy="106"/>
              </a:xfrm>
              <a:custGeom>
                <a:avLst/>
                <a:gdLst>
                  <a:gd name="T0" fmla="*/ 67 w 67"/>
                  <a:gd name="T1" fmla="*/ 85 h 106"/>
                  <a:gd name="T2" fmla="*/ 60 w 67"/>
                  <a:gd name="T3" fmla="*/ 106 h 106"/>
                  <a:gd name="T4" fmla="*/ 0 w 67"/>
                  <a:gd name="T5" fmla="*/ 106 h 106"/>
                  <a:gd name="T6" fmla="*/ 0 w 67"/>
                  <a:gd name="T7" fmla="*/ 102 h 106"/>
                  <a:gd name="T8" fmla="*/ 14 w 67"/>
                  <a:gd name="T9" fmla="*/ 88 h 106"/>
                  <a:gd name="T10" fmla="*/ 28 w 67"/>
                  <a:gd name="T11" fmla="*/ 74 h 106"/>
                  <a:gd name="T12" fmla="*/ 35 w 67"/>
                  <a:gd name="T13" fmla="*/ 64 h 106"/>
                  <a:gd name="T14" fmla="*/ 46 w 67"/>
                  <a:gd name="T15" fmla="*/ 49 h 106"/>
                  <a:gd name="T16" fmla="*/ 46 w 67"/>
                  <a:gd name="T17" fmla="*/ 35 h 106"/>
                  <a:gd name="T18" fmla="*/ 46 w 67"/>
                  <a:gd name="T19" fmla="*/ 25 h 106"/>
                  <a:gd name="T20" fmla="*/ 42 w 67"/>
                  <a:gd name="T21" fmla="*/ 18 h 106"/>
                  <a:gd name="T22" fmla="*/ 35 w 67"/>
                  <a:gd name="T23" fmla="*/ 14 h 106"/>
                  <a:gd name="T24" fmla="*/ 28 w 67"/>
                  <a:gd name="T25" fmla="*/ 10 h 106"/>
                  <a:gd name="T26" fmla="*/ 18 w 67"/>
                  <a:gd name="T27" fmla="*/ 14 h 106"/>
                  <a:gd name="T28" fmla="*/ 14 w 67"/>
                  <a:gd name="T29" fmla="*/ 18 h 106"/>
                  <a:gd name="T30" fmla="*/ 7 w 67"/>
                  <a:gd name="T31" fmla="*/ 21 h 106"/>
                  <a:gd name="T32" fmla="*/ 4 w 67"/>
                  <a:gd name="T33" fmla="*/ 28 h 106"/>
                  <a:gd name="T34" fmla="*/ 0 w 67"/>
                  <a:gd name="T35" fmla="*/ 28 h 106"/>
                  <a:gd name="T36" fmla="*/ 4 w 67"/>
                  <a:gd name="T37" fmla="*/ 18 h 106"/>
                  <a:gd name="T38" fmla="*/ 11 w 67"/>
                  <a:gd name="T39" fmla="*/ 7 h 106"/>
                  <a:gd name="T40" fmla="*/ 21 w 67"/>
                  <a:gd name="T41" fmla="*/ 3 h 106"/>
                  <a:gd name="T42" fmla="*/ 32 w 67"/>
                  <a:gd name="T43" fmla="*/ 0 h 106"/>
                  <a:gd name="T44" fmla="*/ 42 w 67"/>
                  <a:gd name="T45" fmla="*/ 3 h 106"/>
                  <a:gd name="T46" fmla="*/ 53 w 67"/>
                  <a:gd name="T47" fmla="*/ 10 h 106"/>
                  <a:gd name="T48" fmla="*/ 60 w 67"/>
                  <a:gd name="T49" fmla="*/ 18 h 106"/>
                  <a:gd name="T50" fmla="*/ 60 w 67"/>
                  <a:gd name="T51" fmla="*/ 28 h 106"/>
                  <a:gd name="T52" fmla="*/ 60 w 67"/>
                  <a:gd name="T53" fmla="*/ 35 h 106"/>
                  <a:gd name="T54" fmla="*/ 57 w 67"/>
                  <a:gd name="T55" fmla="*/ 42 h 106"/>
                  <a:gd name="T56" fmla="*/ 50 w 67"/>
                  <a:gd name="T57" fmla="*/ 56 h 106"/>
                  <a:gd name="T58" fmla="*/ 39 w 67"/>
                  <a:gd name="T59" fmla="*/ 71 h 106"/>
                  <a:gd name="T60" fmla="*/ 28 w 67"/>
                  <a:gd name="T61" fmla="*/ 81 h 106"/>
                  <a:gd name="T62" fmla="*/ 18 w 67"/>
                  <a:gd name="T63" fmla="*/ 88 h 106"/>
                  <a:gd name="T64" fmla="*/ 14 w 67"/>
                  <a:gd name="T65" fmla="*/ 95 h 106"/>
                  <a:gd name="T66" fmla="*/ 42 w 67"/>
                  <a:gd name="T67" fmla="*/ 95 h 106"/>
                  <a:gd name="T68" fmla="*/ 50 w 67"/>
                  <a:gd name="T69" fmla="*/ 95 h 106"/>
                  <a:gd name="T70" fmla="*/ 53 w 67"/>
                  <a:gd name="T71" fmla="*/ 95 h 106"/>
                  <a:gd name="T72" fmla="*/ 57 w 67"/>
                  <a:gd name="T73" fmla="*/ 92 h 106"/>
                  <a:gd name="T74" fmla="*/ 60 w 67"/>
                  <a:gd name="T75" fmla="*/ 92 h 106"/>
                  <a:gd name="T76" fmla="*/ 60 w 67"/>
                  <a:gd name="T77" fmla="*/ 88 h 106"/>
                  <a:gd name="T78" fmla="*/ 64 w 67"/>
                  <a:gd name="T79" fmla="*/ 85 h 106"/>
                  <a:gd name="T80" fmla="*/ 67 w 67"/>
                  <a:gd name="T81" fmla="*/ 85 h 10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67"/>
                  <a:gd name="T124" fmla="*/ 0 h 106"/>
                  <a:gd name="T125" fmla="*/ 67 w 67"/>
                  <a:gd name="T126" fmla="*/ 106 h 10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67" h="106">
                    <a:moveTo>
                      <a:pt x="67" y="85"/>
                    </a:moveTo>
                    <a:lnTo>
                      <a:pt x="60" y="106"/>
                    </a:lnTo>
                    <a:lnTo>
                      <a:pt x="0" y="106"/>
                    </a:lnTo>
                    <a:lnTo>
                      <a:pt x="0" y="102"/>
                    </a:lnTo>
                    <a:lnTo>
                      <a:pt x="14" y="88"/>
                    </a:lnTo>
                    <a:lnTo>
                      <a:pt x="28" y="74"/>
                    </a:lnTo>
                    <a:lnTo>
                      <a:pt x="35" y="64"/>
                    </a:lnTo>
                    <a:lnTo>
                      <a:pt x="46" y="49"/>
                    </a:lnTo>
                    <a:lnTo>
                      <a:pt x="46" y="35"/>
                    </a:lnTo>
                    <a:lnTo>
                      <a:pt x="46" y="25"/>
                    </a:lnTo>
                    <a:lnTo>
                      <a:pt x="42" y="18"/>
                    </a:lnTo>
                    <a:lnTo>
                      <a:pt x="35" y="14"/>
                    </a:lnTo>
                    <a:lnTo>
                      <a:pt x="28" y="10"/>
                    </a:lnTo>
                    <a:lnTo>
                      <a:pt x="18" y="14"/>
                    </a:lnTo>
                    <a:lnTo>
                      <a:pt x="14" y="18"/>
                    </a:lnTo>
                    <a:lnTo>
                      <a:pt x="7" y="21"/>
                    </a:lnTo>
                    <a:lnTo>
                      <a:pt x="4" y="28"/>
                    </a:lnTo>
                    <a:lnTo>
                      <a:pt x="0" y="28"/>
                    </a:lnTo>
                    <a:lnTo>
                      <a:pt x="4" y="18"/>
                    </a:lnTo>
                    <a:lnTo>
                      <a:pt x="11" y="7"/>
                    </a:lnTo>
                    <a:lnTo>
                      <a:pt x="21" y="3"/>
                    </a:lnTo>
                    <a:lnTo>
                      <a:pt x="32" y="0"/>
                    </a:lnTo>
                    <a:lnTo>
                      <a:pt x="42" y="3"/>
                    </a:lnTo>
                    <a:lnTo>
                      <a:pt x="53" y="10"/>
                    </a:lnTo>
                    <a:lnTo>
                      <a:pt x="60" y="18"/>
                    </a:lnTo>
                    <a:lnTo>
                      <a:pt x="60" y="28"/>
                    </a:lnTo>
                    <a:lnTo>
                      <a:pt x="60" y="35"/>
                    </a:lnTo>
                    <a:lnTo>
                      <a:pt x="57" y="42"/>
                    </a:lnTo>
                    <a:lnTo>
                      <a:pt x="50" y="56"/>
                    </a:lnTo>
                    <a:lnTo>
                      <a:pt x="39" y="71"/>
                    </a:lnTo>
                    <a:lnTo>
                      <a:pt x="28" y="81"/>
                    </a:lnTo>
                    <a:lnTo>
                      <a:pt x="18" y="88"/>
                    </a:lnTo>
                    <a:lnTo>
                      <a:pt x="14" y="95"/>
                    </a:lnTo>
                    <a:lnTo>
                      <a:pt x="42" y="95"/>
                    </a:lnTo>
                    <a:lnTo>
                      <a:pt x="50" y="95"/>
                    </a:lnTo>
                    <a:lnTo>
                      <a:pt x="53" y="95"/>
                    </a:lnTo>
                    <a:lnTo>
                      <a:pt x="57" y="92"/>
                    </a:lnTo>
                    <a:lnTo>
                      <a:pt x="60" y="92"/>
                    </a:lnTo>
                    <a:lnTo>
                      <a:pt x="60" y="88"/>
                    </a:lnTo>
                    <a:lnTo>
                      <a:pt x="64" y="85"/>
                    </a:lnTo>
                    <a:lnTo>
                      <a:pt x="67" y="85"/>
                    </a:lnTo>
                    <a:close/>
                  </a:path>
                </a:pathLst>
              </a:custGeom>
              <a:solidFill>
                <a:srgbClr val="000000"/>
              </a:solidFill>
              <a:ln w="0">
                <a:solidFill>
                  <a:srgbClr val="000000"/>
                </a:solidFill>
                <a:round/>
                <a:headEnd/>
                <a:tailEnd/>
              </a:ln>
            </p:spPr>
            <p:txBody>
              <a:bodyPr/>
              <a:lstStyle/>
              <a:p>
                <a:endParaRPr lang="en-CA"/>
              </a:p>
            </p:txBody>
          </p:sp>
          <p:sp>
            <p:nvSpPr>
              <p:cNvPr id="22795" name="Freeform 396"/>
              <p:cNvSpPr>
                <a:spLocks noEditPoints="1"/>
              </p:cNvSpPr>
              <p:nvPr/>
            </p:nvSpPr>
            <p:spPr bwMode="auto">
              <a:xfrm>
                <a:off x="4969" y="2390"/>
                <a:ext cx="67" cy="106"/>
              </a:xfrm>
              <a:custGeom>
                <a:avLst/>
                <a:gdLst>
                  <a:gd name="T0" fmla="*/ 67 w 67"/>
                  <a:gd name="T1" fmla="*/ 67 h 106"/>
                  <a:gd name="T2" fmla="*/ 67 w 67"/>
                  <a:gd name="T3" fmla="*/ 78 h 106"/>
                  <a:gd name="T4" fmla="*/ 53 w 67"/>
                  <a:gd name="T5" fmla="*/ 78 h 106"/>
                  <a:gd name="T6" fmla="*/ 53 w 67"/>
                  <a:gd name="T7" fmla="*/ 106 h 106"/>
                  <a:gd name="T8" fmla="*/ 39 w 67"/>
                  <a:gd name="T9" fmla="*/ 106 h 106"/>
                  <a:gd name="T10" fmla="*/ 39 w 67"/>
                  <a:gd name="T11" fmla="*/ 78 h 106"/>
                  <a:gd name="T12" fmla="*/ 0 w 67"/>
                  <a:gd name="T13" fmla="*/ 78 h 106"/>
                  <a:gd name="T14" fmla="*/ 0 w 67"/>
                  <a:gd name="T15" fmla="*/ 71 h 106"/>
                  <a:gd name="T16" fmla="*/ 42 w 67"/>
                  <a:gd name="T17" fmla="*/ 0 h 106"/>
                  <a:gd name="T18" fmla="*/ 53 w 67"/>
                  <a:gd name="T19" fmla="*/ 0 h 106"/>
                  <a:gd name="T20" fmla="*/ 53 w 67"/>
                  <a:gd name="T21" fmla="*/ 67 h 106"/>
                  <a:gd name="T22" fmla="*/ 67 w 67"/>
                  <a:gd name="T23" fmla="*/ 67 h 106"/>
                  <a:gd name="T24" fmla="*/ 39 w 67"/>
                  <a:gd name="T25" fmla="*/ 67 h 106"/>
                  <a:gd name="T26" fmla="*/ 39 w 67"/>
                  <a:gd name="T27" fmla="*/ 14 h 106"/>
                  <a:gd name="T28" fmla="*/ 7 w 67"/>
                  <a:gd name="T29" fmla="*/ 67 h 106"/>
                  <a:gd name="T30" fmla="*/ 39 w 67"/>
                  <a:gd name="T31" fmla="*/ 67 h 10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67"/>
                  <a:gd name="T49" fmla="*/ 0 h 106"/>
                  <a:gd name="T50" fmla="*/ 67 w 67"/>
                  <a:gd name="T51" fmla="*/ 106 h 10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67" h="106">
                    <a:moveTo>
                      <a:pt x="67" y="67"/>
                    </a:moveTo>
                    <a:lnTo>
                      <a:pt x="67" y="78"/>
                    </a:lnTo>
                    <a:lnTo>
                      <a:pt x="53" y="78"/>
                    </a:lnTo>
                    <a:lnTo>
                      <a:pt x="53" y="106"/>
                    </a:lnTo>
                    <a:lnTo>
                      <a:pt x="39" y="106"/>
                    </a:lnTo>
                    <a:lnTo>
                      <a:pt x="39" y="78"/>
                    </a:lnTo>
                    <a:lnTo>
                      <a:pt x="0" y="78"/>
                    </a:lnTo>
                    <a:lnTo>
                      <a:pt x="0" y="71"/>
                    </a:lnTo>
                    <a:lnTo>
                      <a:pt x="42" y="0"/>
                    </a:lnTo>
                    <a:lnTo>
                      <a:pt x="53" y="0"/>
                    </a:lnTo>
                    <a:lnTo>
                      <a:pt x="53" y="67"/>
                    </a:lnTo>
                    <a:lnTo>
                      <a:pt x="67" y="67"/>
                    </a:lnTo>
                    <a:close/>
                    <a:moveTo>
                      <a:pt x="39" y="67"/>
                    </a:moveTo>
                    <a:lnTo>
                      <a:pt x="39" y="14"/>
                    </a:lnTo>
                    <a:lnTo>
                      <a:pt x="7" y="67"/>
                    </a:lnTo>
                    <a:lnTo>
                      <a:pt x="39" y="67"/>
                    </a:lnTo>
                    <a:close/>
                  </a:path>
                </a:pathLst>
              </a:custGeom>
              <a:solidFill>
                <a:srgbClr val="000000"/>
              </a:solidFill>
              <a:ln w="0">
                <a:solidFill>
                  <a:srgbClr val="000000"/>
                </a:solidFill>
                <a:round/>
                <a:headEnd/>
                <a:tailEnd/>
              </a:ln>
            </p:spPr>
            <p:txBody>
              <a:bodyPr/>
              <a:lstStyle/>
              <a:p>
                <a:endParaRPr lang="en-CA"/>
              </a:p>
            </p:txBody>
          </p:sp>
          <p:sp>
            <p:nvSpPr>
              <p:cNvPr id="22796" name="Rectangle 397"/>
              <p:cNvSpPr>
                <a:spLocks noChangeArrowheads="1"/>
              </p:cNvSpPr>
              <p:nvPr/>
            </p:nvSpPr>
            <p:spPr bwMode="auto">
              <a:xfrm>
                <a:off x="5213" y="2365"/>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797" name="Rectangle 398"/>
              <p:cNvSpPr>
                <a:spLocks noChangeArrowheads="1"/>
              </p:cNvSpPr>
              <p:nvPr/>
            </p:nvSpPr>
            <p:spPr bwMode="auto">
              <a:xfrm>
                <a:off x="532" y="2549"/>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798" name="Freeform 399"/>
              <p:cNvSpPr>
                <a:spLocks/>
              </p:cNvSpPr>
              <p:nvPr/>
            </p:nvSpPr>
            <p:spPr bwMode="auto">
              <a:xfrm>
                <a:off x="592" y="2581"/>
                <a:ext cx="60" cy="106"/>
              </a:xfrm>
              <a:custGeom>
                <a:avLst/>
                <a:gdLst>
                  <a:gd name="T0" fmla="*/ 25 w 60"/>
                  <a:gd name="T1" fmla="*/ 42 h 106"/>
                  <a:gd name="T2" fmla="*/ 25 w 60"/>
                  <a:gd name="T3" fmla="*/ 88 h 106"/>
                  <a:gd name="T4" fmla="*/ 25 w 60"/>
                  <a:gd name="T5" fmla="*/ 95 h 106"/>
                  <a:gd name="T6" fmla="*/ 29 w 60"/>
                  <a:gd name="T7" fmla="*/ 102 h 106"/>
                  <a:gd name="T8" fmla="*/ 32 w 60"/>
                  <a:gd name="T9" fmla="*/ 102 h 106"/>
                  <a:gd name="T10" fmla="*/ 36 w 60"/>
                  <a:gd name="T11" fmla="*/ 106 h 106"/>
                  <a:gd name="T12" fmla="*/ 43 w 60"/>
                  <a:gd name="T13" fmla="*/ 106 h 106"/>
                  <a:gd name="T14" fmla="*/ 43 w 60"/>
                  <a:gd name="T15" fmla="*/ 106 h 106"/>
                  <a:gd name="T16" fmla="*/ 0 w 60"/>
                  <a:gd name="T17" fmla="*/ 106 h 106"/>
                  <a:gd name="T18" fmla="*/ 0 w 60"/>
                  <a:gd name="T19" fmla="*/ 106 h 106"/>
                  <a:gd name="T20" fmla="*/ 4 w 60"/>
                  <a:gd name="T21" fmla="*/ 106 h 106"/>
                  <a:gd name="T22" fmla="*/ 7 w 60"/>
                  <a:gd name="T23" fmla="*/ 106 h 106"/>
                  <a:gd name="T24" fmla="*/ 7 w 60"/>
                  <a:gd name="T25" fmla="*/ 102 h 106"/>
                  <a:gd name="T26" fmla="*/ 11 w 60"/>
                  <a:gd name="T27" fmla="*/ 102 h 106"/>
                  <a:gd name="T28" fmla="*/ 11 w 60"/>
                  <a:gd name="T29" fmla="*/ 99 h 106"/>
                  <a:gd name="T30" fmla="*/ 11 w 60"/>
                  <a:gd name="T31" fmla="*/ 95 h 106"/>
                  <a:gd name="T32" fmla="*/ 14 w 60"/>
                  <a:gd name="T33" fmla="*/ 88 h 106"/>
                  <a:gd name="T34" fmla="*/ 14 w 60"/>
                  <a:gd name="T35" fmla="*/ 42 h 106"/>
                  <a:gd name="T36" fmla="*/ 0 w 60"/>
                  <a:gd name="T37" fmla="*/ 42 h 106"/>
                  <a:gd name="T38" fmla="*/ 0 w 60"/>
                  <a:gd name="T39" fmla="*/ 39 h 106"/>
                  <a:gd name="T40" fmla="*/ 14 w 60"/>
                  <a:gd name="T41" fmla="*/ 39 h 106"/>
                  <a:gd name="T42" fmla="*/ 14 w 60"/>
                  <a:gd name="T43" fmla="*/ 32 h 106"/>
                  <a:gd name="T44" fmla="*/ 14 w 60"/>
                  <a:gd name="T45" fmla="*/ 21 h 106"/>
                  <a:gd name="T46" fmla="*/ 14 w 60"/>
                  <a:gd name="T47" fmla="*/ 14 h 106"/>
                  <a:gd name="T48" fmla="*/ 21 w 60"/>
                  <a:gd name="T49" fmla="*/ 7 h 106"/>
                  <a:gd name="T50" fmla="*/ 25 w 60"/>
                  <a:gd name="T51" fmla="*/ 3 h 106"/>
                  <a:gd name="T52" fmla="*/ 32 w 60"/>
                  <a:gd name="T53" fmla="*/ 0 h 106"/>
                  <a:gd name="T54" fmla="*/ 43 w 60"/>
                  <a:gd name="T55" fmla="*/ 0 h 106"/>
                  <a:gd name="T56" fmla="*/ 50 w 60"/>
                  <a:gd name="T57" fmla="*/ 0 h 106"/>
                  <a:gd name="T58" fmla="*/ 57 w 60"/>
                  <a:gd name="T59" fmla="*/ 3 h 106"/>
                  <a:gd name="T60" fmla="*/ 60 w 60"/>
                  <a:gd name="T61" fmla="*/ 7 h 106"/>
                  <a:gd name="T62" fmla="*/ 60 w 60"/>
                  <a:gd name="T63" fmla="*/ 10 h 106"/>
                  <a:gd name="T64" fmla="*/ 60 w 60"/>
                  <a:gd name="T65" fmla="*/ 14 h 106"/>
                  <a:gd name="T66" fmla="*/ 60 w 60"/>
                  <a:gd name="T67" fmla="*/ 14 h 106"/>
                  <a:gd name="T68" fmla="*/ 57 w 60"/>
                  <a:gd name="T69" fmla="*/ 17 h 106"/>
                  <a:gd name="T70" fmla="*/ 53 w 60"/>
                  <a:gd name="T71" fmla="*/ 17 h 106"/>
                  <a:gd name="T72" fmla="*/ 53 w 60"/>
                  <a:gd name="T73" fmla="*/ 17 h 106"/>
                  <a:gd name="T74" fmla="*/ 50 w 60"/>
                  <a:gd name="T75" fmla="*/ 17 h 106"/>
                  <a:gd name="T76" fmla="*/ 50 w 60"/>
                  <a:gd name="T77" fmla="*/ 14 h 106"/>
                  <a:gd name="T78" fmla="*/ 46 w 60"/>
                  <a:gd name="T79" fmla="*/ 10 h 106"/>
                  <a:gd name="T80" fmla="*/ 43 w 60"/>
                  <a:gd name="T81" fmla="*/ 7 h 106"/>
                  <a:gd name="T82" fmla="*/ 43 w 60"/>
                  <a:gd name="T83" fmla="*/ 3 h 106"/>
                  <a:gd name="T84" fmla="*/ 39 w 60"/>
                  <a:gd name="T85" fmla="*/ 3 h 106"/>
                  <a:gd name="T86" fmla="*/ 36 w 60"/>
                  <a:gd name="T87" fmla="*/ 3 h 106"/>
                  <a:gd name="T88" fmla="*/ 32 w 60"/>
                  <a:gd name="T89" fmla="*/ 3 h 106"/>
                  <a:gd name="T90" fmla="*/ 29 w 60"/>
                  <a:gd name="T91" fmla="*/ 3 h 106"/>
                  <a:gd name="T92" fmla="*/ 29 w 60"/>
                  <a:gd name="T93" fmla="*/ 7 h 106"/>
                  <a:gd name="T94" fmla="*/ 25 w 60"/>
                  <a:gd name="T95" fmla="*/ 10 h 106"/>
                  <a:gd name="T96" fmla="*/ 25 w 60"/>
                  <a:gd name="T97" fmla="*/ 17 h 106"/>
                  <a:gd name="T98" fmla="*/ 25 w 60"/>
                  <a:gd name="T99" fmla="*/ 32 h 106"/>
                  <a:gd name="T100" fmla="*/ 25 w 60"/>
                  <a:gd name="T101" fmla="*/ 39 h 106"/>
                  <a:gd name="T102" fmla="*/ 43 w 60"/>
                  <a:gd name="T103" fmla="*/ 39 h 106"/>
                  <a:gd name="T104" fmla="*/ 43 w 60"/>
                  <a:gd name="T105" fmla="*/ 42 h 106"/>
                  <a:gd name="T106" fmla="*/ 25 w 60"/>
                  <a:gd name="T107" fmla="*/ 42 h 10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0"/>
                  <a:gd name="T163" fmla="*/ 0 h 106"/>
                  <a:gd name="T164" fmla="*/ 60 w 60"/>
                  <a:gd name="T165" fmla="*/ 106 h 10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0" h="106">
                    <a:moveTo>
                      <a:pt x="25" y="42"/>
                    </a:moveTo>
                    <a:lnTo>
                      <a:pt x="25" y="88"/>
                    </a:lnTo>
                    <a:lnTo>
                      <a:pt x="25" y="95"/>
                    </a:lnTo>
                    <a:lnTo>
                      <a:pt x="29" y="102"/>
                    </a:lnTo>
                    <a:lnTo>
                      <a:pt x="32" y="102"/>
                    </a:lnTo>
                    <a:lnTo>
                      <a:pt x="36" y="106"/>
                    </a:lnTo>
                    <a:lnTo>
                      <a:pt x="43" y="106"/>
                    </a:lnTo>
                    <a:lnTo>
                      <a:pt x="0" y="106"/>
                    </a:lnTo>
                    <a:lnTo>
                      <a:pt x="4" y="106"/>
                    </a:lnTo>
                    <a:lnTo>
                      <a:pt x="7" y="106"/>
                    </a:lnTo>
                    <a:lnTo>
                      <a:pt x="7" y="102"/>
                    </a:lnTo>
                    <a:lnTo>
                      <a:pt x="11" y="102"/>
                    </a:lnTo>
                    <a:lnTo>
                      <a:pt x="11" y="99"/>
                    </a:lnTo>
                    <a:lnTo>
                      <a:pt x="11" y="95"/>
                    </a:lnTo>
                    <a:lnTo>
                      <a:pt x="14" y="88"/>
                    </a:lnTo>
                    <a:lnTo>
                      <a:pt x="14" y="42"/>
                    </a:lnTo>
                    <a:lnTo>
                      <a:pt x="0" y="42"/>
                    </a:lnTo>
                    <a:lnTo>
                      <a:pt x="0" y="39"/>
                    </a:lnTo>
                    <a:lnTo>
                      <a:pt x="14" y="39"/>
                    </a:lnTo>
                    <a:lnTo>
                      <a:pt x="14" y="32"/>
                    </a:lnTo>
                    <a:lnTo>
                      <a:pt x="14" y="21"/>
                    </a:lnTo>
                    <a:lnTo>
                      <a:pt x="14" y="14"/>
                    </a:lnTo>
                    <a:lnTo>
                      <a:pt x="21" y="7"/>
                    </a:lnTo>
                    <a:lnTo>
                      <a:pt x="25" y="3"/>
                    </a:lnTo>
                    <a:lnTo>
                      <a:pt x="32" y="0"/>
                    </a:lnTo>
                    <a:lnTo>
                      <a:pt x="43" y="0"/>
                    </a:lnTo>
                    <a:lnTo>
                      <a:pt x="50" y="0"/>
                    </a:lnTo>
                    <a:lnTo>
                      <a:pt x="57" y="3"/>
                    </a:lnTo>
                    <a:lnTo>
                      <a:pt x="60" y="7"/>
                    </a:lnTo>
                    <a:lnTo>
                      <a:pt x="60" y="10"/>
                    </a:lnTo>
                    <a:lnTo>
                      <a:pt x="60" y="14"/>
                    </a:lnTo>
                    <a:lnTo>
                      <a:pt x="57" y="17"/>
                    </a:lnTo>
                    <a:lnTo>
                      <a:pt x="53" y="17"/>
                    </a:lnTo>
                    <a:lnTo>
                      <a:pt x="50" y="17"/>
                    </a:lnTo>
                    <a:lnTo>
                      <a:pt x="50" y="14"/>
                    </a:lnTo>
                    <a:lnTo>
                      <a:pt x="46" y="10"/>
                    </a:lnTo>
                    <a:lnTo>
                      <a:pt x="43" y="7"/>
                    </a:lnTo>
                    <a:lnTo>
                      <a:pt x="43" y="3"/>
                    </a:lnTo>
                    <a:lnTo>
                      <a:pt x="39" y="3"/>
                    </a:lnTo>
                    <a:lnTo>
                      <a:pt x="36" y="3"/>
                    </a:lnTo>
                    <a:lnTo>
                      <a:pt x="32" y="3"/>
                    </a:lnTo>
                    <a:lnTo>
                      <a:pt x="29" y="3"/>
                    </a:lnTo>
                    <a:lnTo>
                      <a:pt x="29" y="7"/>
                    </a:lnTo>
                    <a:lnTo>
                      <a:pt x="25" y="10"/>
                    </a:lnTo>
                    <a:lnTo>
                      <a:pt x="25" y="17"/>
                    </a:lnTo>
                    <a:lnTo>
                      <a:pt x="25" y="32"/>
                    </a:lnTo>
                    <a:lnTo>
                      <a:pt x="25" y="39"/>
                    </a:lnTo>
                    <a:lnTo>
                      <a:pt x="43" y="39"/>
                    </a:lnTo>
                    <a:lnTo>
                      <a:pt x="43" y="42"/>
                    </a:lnTo>
                    <a:lnTo>
                      <a:pt x="25" y="42"/>
                    </a:lnTo>
                    <a:close/>
                  </a:path>
                </a:pathLst>
              </a:custGeom>
              <a:solidFill>
                <a:srgbClr val="000000"/>
              </a:solidFill>
              <a:ln w="0">
                <a:solidFill>
                  <a:srgbClr val="000000"/>
                </a:solidFill>
                <a:round/>
                <a:headEnd/>
                <a:tailEnd/>
              </a:ln>
            </p:spPr>
            <p:txBody>
              <a:bodyPr/>
              <a:lstStyle/>
              <a:p>
                <a:endParaRPr lang="en-CA"/>
              </a:p>
            </p:txBody>
          </p:sp>
          <p:sp>
            <p:nvSpPr>
              <p:cNvPr id="22799" name="Freeform 400"/>
              <p:cNvSpPr>
                <a:spLocks noEditPoints="1"/>
              </p:cNvSpPr>
              <p:nvPr/>
            </p:nvSpPr>
            <p:spPr bwMode="auto">
              <a:xfrm>
                <a:off x="642" y="2616"/>
                <a:ext cx="67" cy="74"/>
              </a:xfrm>
              <a:custGeom>
                <a:avLst/>
                <a:gdLst>
                  <a:gd name="T0" fmla="*/ 32 w 67"/>
                  <a:gd name="T1" fmla="*/ 0 h 74"/>
                  <a:gd name="T2" fmla="*/ 42 w 67"/>
                  <a:gd name="T3" fmla="*/ 0 h 74"/>
                  <a:gd name="T4" fmla="*/ 53 w 67"/>
                  <a:gd name="T5" fmla="*/ 7 h 74"/>
                  <a:gd name="T6" fmla="*/ 56 w 67"/>
                  <a:gd name="T7" fmla="*/ 11 h 74"/>
                  <a:gd name="T8" fmla="*/ 63 w 67"/>
                  <a:gd name="T9" fmla="*/ 21 h 74"/>
                  <a:gd name="T10" fmla="*/ 67 w 67"/>
                  <a:gd name="T11" fmla="*/ 35 h 74"/>
                  <a:gd name="T12" fmla="*/ 63 w 67"/>
                  <a:gd name="T13" fmla="*/ 46 h 74"/>
                  <a:gd name="T14" fmla="*/ 60 w 67"/>
                  <a:gd name="T15" fmla="*/ 53 h 74"/>
                  <a:gd name="T16" fmla="*/ 56 w 67"/>
                  <a:gd name="T17" fmla="*/ 64 h 74"/>
                  <a:gd name="T18" fmla="*/ 49 w 67"/>
                  <a:gd name="T19" fmla="*/ 67 h 74"/>
                  <a:gd name="T20" fmla="*/ 42 w 67"/>
                  <a:gd name="T21" fmla="*/ 71 h 74"/>
                  <a:gd name="T22" fmla="*/ 32 w 67"/>
                  <a:gd name="T23" fmla="*/ 74 h 74"/>
                  <a:gd name="T24" fmla="*/ 21 w 67"/>
                  <a:gd name="T25" fmla="*/ 71 h 74"/>
                  <a:gd name="T26" fmla="*/ 14 w 67"/>
                  <a:gd name="T27" fmla="*/ 67 h 74"/>
                  <a:gd name="T28" fmla="*/ 7 w 67"/>
                  <a:gd name="T29" fmla="*/ 60 h 74"/>
                  <a:gd name="T30" fmla="*/ 3 w 67"/>
                  <a:gd name="T31" fmla="*/ 50 h 74"/>
                  <a:gd name="T32" fmla="*/ 0 w 67"/>
                  <a:gd name="T33" fmla="*/ 35 h 74"/>
                  <a:gd name="T34" fmla="*/ 0 w 67"/>
                  <a:gd name="T35" fmla="*/ 28 h 74"/>
                  <a:gd name="T36" fmla="*/ 3 w 67"/>
                  <a:gd name="T37" fmla="*/ 18 h 74"/>
                  <a:gd name="T38" fmla="*/ 10 w 67"/>
                  <a:gd name="T39" fmla="*/ 11 h 74"/>
                  <a:gd name="T40" fmla="*/ 17 w 67"/>
                  <a:gd name="T41" fmla="*/ 4 h 74"/>
                  <a:gd name="T42" fmla="*/ 24 w 67"/>
                  <a:gd name="T43" fmla="*/ 0 h 74"/>
                  <a:gd name="T44" fmla="*/ 32 w 67"/>
                  <a:gd name="T45" fmla="*/ 0 h 74"/>
                  <a:gd name="T46" fmla="*/ 32 w 67"/>
                  <a:gd name="T47" fmla="*/ 4 h 74"/>
                  <a:gd name="T48" fmla="*/ 28 w 67"/>
                  <a:gd name="T49" fmla="*/ 7 h 74"/>
                  <a:gd name="T50" fmla="*/ 21 w 67"/>
                  <a:gd name="T51" fmla="*/ 7 h 74"/>
                  <a:gd name="T52" fmla="*/ 17 w 67"/>
                  <a:gd name="T53" fmla="*/ 11 h 74"/>
                  <a:gd name="T54" fmla="*/ 14 w 67"/>
                  <a:gd name="T55" fmla="*/ 14 h 74"/>
                  <a:gd name="T56" fmla="*/ 14 w 67"/>
                  <a:gd name="T57" fmla="*/ 21 h 74"/>
                  <a:gd name="T58" fmla="*/ 14 w 67"/>
                  <a:gd name="T59" fmla="*/ 32 h 74"/>
                  <a:gd name="T60" fmla="*/ 14 w 67"/>
                  <a:gd name="T61" fmla="*/ 46 h 74"/>
                  <a:gd name="T62" fmla="*/ 17 w 67"/>
                  <a:gd name="T63" fmla="*/ 57 h 74"/>
                  <a:gd name="T64" fmla="*/ 24 w 67"/>
                  <a:gd name="T65" fmla="*/ 64 h 74"/>
                  <a:gd name="T66" fmla="*/ 28 w 67"/>
                  <a:gd name="T67" fmla="*/ 67 h 74"/>
                  <a:gd name="T68" fmla="*/ 35 w 67"/>
                  <a:gd name="T69" fmla="*/ 67 h 74"/>
                  <a:gd name="T70" fmla="*/ 42 w 67"/>
                  <a:gd name="T71" fmla="*/ 67 h 74"/>
                  <a:gd name="T72" fmla="*/ 49 w 67"/>
                  <a:gd name="T73" fmla="*/ 64 h 74"/>
                  <a:gd name="T74" fmla="*/ 53 w 67"/>
                  <a:gd name="T75" fmla="*/ 53 h 74"/>
                  <a:gd name="T76" fmla="*/ 53 w 67"/>
                  <a:gd name="T77" fmla="*/ 43 h 74"/>
                  <a:gd name="T78" fmla="*/ 53 w 67"/>
                  <a:gd name="T79" fmla="*/ 28 h 74"/>
                  <a:gd name="T80" fmla="*/ 49 w 67"/>
                  <a:gd name="T81" fmla="*/ 21 h 74"/>
                  <a:gd name="T82" fmla="*/ 46 w 67"/>
                  <a:gd name="T83" fmla="*/ 11 h 74"/>
                  <a:gd name="T84" fmla="*/ 39 w 67"/>
                  <a:gd name="T85" fmla="*/ 7 h 74"/>
                  <a:gd name="T86" fmla="*/ 32 w 67"/>
                  <a:gd name="T87" fmla="*/ 4 h 7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7"/>
                  <a:gd name="T133" fmla="*/ 0 h 74"/>
                  <a:gd name="T134" fmla="*/ 67 w 67"/>
                  <a:gd name="T135" fmla="*/ 74 h 7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7" h="74">
                    <a:moveTo>
                      <a:pt x="32" y="0"/>
                    </a:moveTo>
                    <a:lnTo>
                      <a:pt x="42" y="0"/>
                    </a:lnTo>
                    <a:lnTo>
                      <a:pt x="53" y="7"/>
                    </a:lnTo>
                    <a:lnTo>
                      <a:pt x="56" y="11"/>
                    </a:lnTo>
                    <a:lnTo>
                      <a:pt x="63" y="21"/>
                    </a:lnTo>
                    <a:lnTo>
                      <a:pt x="67" y="35"/>
                    </a:lnTo>
                    <a:lnTo>
                      <a:pt x="63" y="46"/>
                    </a:lnTo>
                    <a:lnTo>
                      <a:pt x="60" y="53"/>
                    </a:lnTo>
                    <a:lnTo>
                      <a:pt x="56" y="64"/>
                    </a:lnTo>
                    <a:lnTo>
                      <a:pt x="49" y="67"/>
                    </a:lnTo>
                    <a:lnTo>
                      <a:pt x="42" y="71"/>
                    </a:lnTo>
                    <a:lnTo>
                      <a:pt x="32" y="74"/>
                    </a:lnTo>
                    <a:lnTo>
                      <a:pt x="21" y="71"/>
                    </a:lnTo>
                    <a:lnTo>
                      <a:pt x="14" y="67"/>
                    </a:lnTo>
                    <a:lnTo>
                      <a:pt x="7" y="60"/>
                    </a:lnTo>
                    <a:lnTo>
                      <a:pt x="3" y="50"/>
                    </a:lnTo>
                    <a:lnTo>
                      <a:pt x="0" y="35"/>
                    </a:lnTo>
                    <a:lnTo>
                      <a:pt x="0" y="28"/>
                    </a:lnTo>
                    <a:lnTo>
                      <a:pt x="3" y="18"/>
                    </a:lnTo>
                    <a:lnTo>
                      <a:pt x="10" y="11"/>
                    </a:lnTo>
                    <a:lnTo>
                      <a:pt x="17" y="4"/>
                    </a:lnTo>
                    <a:lnTo>
                      <a:pt x="24" y="0"/>
                    </a:lnTo>
                    <a:lnTo>
                      <a:pt x="32" y="0"/>
                    </a:lnTo>
                    <a:close/>
                    <a:moveTo>
                      <a:pt x="32" y="4"/>
                    </a:moveTo>
                    <a:lnTo>
                      <a:pt x="28" y="7"/>
                    </a:lnTo>
                    <a:lnTo>
                      <a:pt x="21" y="7"/>
                    </a:lnTo>
                    <a:lnTo>
                      <a:pt x="17" y="11"/>
                    </a:lnTo>
                    <a:lnTo>
                      <a:pt x="14" y="14"/>
                    </a:lnTo>
                    <a:lnTo>
                      <a:pt x="14" y="21"/>
                    </a:lnTo>
                    <a:lnTo>
                      <a:pt x="14" y="32"/>
                    </a:lnTo>
                    <a:lnTo>
                      <a:pt x="14" y="46"/>
                    </a:lnTo>
                    <a:lnTo>
                      <a:pt x="17" y="57"/>
                    </a:lnTo>
                    <a:lnTo>
                      <a:pt x="24" y="64"/>
                    </a:lnTo>
                    <a:lnTo>
                      <a:pt x="28" y="67"/>
                    </a:lnTo>
                    <a:lnTo>
                      <a:pt x="35" y="67"/>
                    </a:lnTo>
                    <a:lnTo>
                      <a:pt x="42" y="67"/>
                    </a:lnTo>
                    <a:lnTo>
                      <a:pt x="49" y="64"/>
                    </a:lnTo>
                    <a:lnTo>
                      <a:pt x="53" y="53"/>
                    </a:lnTo>
                    <a:lnTo>
                      <a:pt x="53" y="43"/>
                    </a:lnTo>
                    <a:lnTo>
                      <a:pt x="53" y="28"/>
                    </a:lnTo>
                    <a:lnTo>
                      <a:pt x="49" y="21"/>
                    </a:lnTo>
                    <a:lnTo>
                      <a:pt x="46" y="11"/>
                    </a:lnTo>
                    <a:lnTo>
                      <a:pt x="39" y="7"/>
                    </a:lnTo>
                    <a:lnTo>
                      <a:pt x="32" y="4"/>
                    </a:lnTo>
                    <a:close/>
                  </a:path>
                </a:pathLst>
              </a:custGeom>
              <a:solidFill>
                <a:srgbClr val="000000"/>
              </a:solidFill>
              <a:ln w="0">
                <a:solidFill>
                  <a:srgbClr val="000000"/>
                </a:solidFill>
                <a:round/>
                <a:headEnd/>
                <a:tailEnd/>
              </a:ln>
            </p:spPr>
            <p:txBody>
              <a:bodyPr/>
              <a:lstStyle/>
              <a:p>
                <a:endParaRPr lang="en-CA"/>
              </a:p>
            </p:txBody>
          </p:sp>
          <p:sp>
            <p:nvSpPr>
              <p:cNvPr id="22800" name="Freeform 401"/>
              <p:cNvSpPr>
                <a:spLocks noEditPoints="1"/>
              </p:cNvSpPr>
              <p:nvPr/>
            </p:nvSpPr>
            <p:spPr bwMode="auto">
              <a:xfrm>
                <a:off x="720" y="2616"/>
                <a:ext cx="67" cy="74"/>
              </a:xfrm>
              <a:custGeom>
                <a:avLst/>
                <a:gdLst>
                  <a:gd name="T0" fmla="*/ 31 w 67"/>
                  <a:gd name="T1" fmla="*/ 0 h 74"/>
                  <a:gd name="T2" fmla="*/ 42 w 67"/>
                  <a:gd name="T3" fmla="*/ 0 h 74"/>
                  <a:gd name="T4" fmla="*/ 49 w 67"/>
                  <a:gd name="T5" fmla="*/ 7 h 74"/>
                  <a:gd name="T6" fmla="*/ 56 w 67"/>
                  <a:gd name="T7" fmla="*/ 11 h 74"/>
                  <a:gd name="T8" fmla="*/ 63 w 67"/>
                  <a:gd name="T9" fmla="*/ 21 h 74"/>
                  <a:gd name="T10" fmla="*/ 67 w 67"/>
                  <a:gd name="T11" fmla="*/ 35 h 74"/>
                  <a:gd name="T12" fmla="*/ 63 w 67"/>
                  <a:gd name="T13" fmla="*/ 46 h 74"/>
                  <a:gd name="T14" fmla="*/ 60 w 67"/>
                  <a:gd name="T15" fmla="*/ 53 h 74"/>
                  <a:gd name="T16" fmla="*/ 56 w 67"/>
                  <a:gd name="T17" fmla="*/ 64 h 74"/>
                  <a:gd name="T18" fmla="*/ 49 w 67"/>
                  <a:gd name="T19" fmla="*/ 67 h 74"/>
                  <a:gd name="T20" fmla="*/ 42 w 67"/>
                  <a:gd name="T21" fmla="*/ 71 h 74"/>
                  <a:gd name="T22" fmla="*/ 31 w 67"/>
                  <a:gd name="T23" fmla="*/ 74 h 74"/>
                  <a:gd name="T24" fmla="*/ 21 w 67"/>
                  <a:gd name="T25" fmla="*/ 71 h 74"/>
                  <a:gd name="T26" fmla="*/ 14 w 67"/>
                  <a:gd name="T27" fmla="*/ 67 h 74"/>
                  <a:gd name="T28" fmla="*/ 7 w 67"/>
                  <a:gd name="T29" fmla="*/ 60 h 74"/>
                  <a:gd name="T30" fmla="*/ 0 w 67"/>
                  <a:gd name="T31" fmla="*/ 50 h 74"/>
                  <a:gd name="T32" fmla="*/ 0 w 67"/>
                  <a:gd name="T33" fmla="*/ 35 h 74"/>
                  <a:gd name="T34" fmla="*/ 0 w 67"/>
                  <a:gd name="T35" fmla="*/ 28 h 74"/>
                  <a:gd name="T36" fmla="*/ 3 w 67"/>
                  <a:gd name="T37" fmla="*/ 18 h 74"/>
                  <a:gd name="T38" fmla="*/ 10 w 67"/>
                  <a:gd name="T39" fmla="*/ 11 h 74"/>
                  <a:gd name="T40" fmla="*/ 17 w 67"/>
                  <a:gd name="T41" fmla="*/ 4 h 74"/>
                  <a:gd name="T42" fmla="*/ 24 w 67"/>
                  <a:gd name="T43" fmla="*/ 0 h 74"/>
                  <a:gd name="T44" fmla="*/ 31 w 67"/>
                  <a:gd name="T45" fmla="*/ 0 h 74"/>
                  <a:gd name="T46" fmla="*/ 31 w 67"/>
                  <a:gd name="T47" fmla="*/ 4 h 74"/>
                  <a:gd name="T48" fmla="*/ 24 w 67"/>
                  <a:gd name="T49" fmla="*/ 7 h 74"/>
                  <a:gd name="T50" fmla="*/ 21 w 67"/>
                  <a:gd name="T51" fmla="*/ 7 h 74"/>
                  <a:gd name="T52" fmla="*/ 17 w 67"/>
                  <a:gd name="T53" fmla="*/ 11 h 74"/>
                  <a:gd name="T54" fmla="*/ 14 w 67"/>
                  <a:gd name="T55" fmla="*/ 14 h 74"/>
                  <a:gd name="T56" fmla="*/ 14 w 67"/>
                  <a:gd name="T57" fmla="*/ 21 h 74"/>
                  <a:gd name="T58" fmla="*/ 14 w 67"/>
                  <a:gd name="T59" fmla="*/ 32 h 74"/>
                  <a:gd name="T60" fmla="*/ 14 w 67"/>
                  <a:gd name="T61" fmla="*/ 46 h 74"/>
                  <a:gd name="T62" fmla="*/ 17 w 67"/>
                  <a:gd name="T63" fmla="*/ 57 h 74"/>
                  <a:gd name="T64" fmla="*/ 24 w 67"/>
                  <a:gd name="T65" fmla="*/ 64 h 74"/>
                  <a:gd name="T66" fmla="*/ 28 w 67"/>
                  <a:gd name="T67" fmla="*/ 67 h 74"/>
                  <a:gd name="T68" fmla="*/ 35 w 67"/>
                  <a:gd name="T69" fmla="*/ 67 h 74"/>
                  <a:gd name="T70" fmla="*/ 42 w 67"/>
                  <a:gd name="T71" fmla="*/ 67 h 74"/>
                  <a:gd name="T72" fmla="*/ 49 w 67"/>
                  <a:gd name="T73" fmla="*/ 64 h 74"/>
                  <a:gd name="T74" fmla="*/ 53 w 67"/>
                  <a:gd name="T75" fmla="*/ 53 h 74"/>
                  <a:gd name="T76" fmla="*/ 53 w 67"/>
                  <a:gd name="T77" fmla="*/ 43 h 74"/>
                  <a:gd name="T78" fmla="*/ 53 w 67"/>
                  <a:gd name="T79" fmla="*/ 28 h 74"/>
                  <a:gd name="T80" fmla="*/ 49 w 67"/>
                  <a:gd name="T81" fmla="*/ 21 h 74"/>
                  <a:gd name="T82" fmla="*/ 45 w 67"/>
                  <a:gd name="T83" fmla="*/ 11 h 74"/>
                  <a:gd name="T84" fmla="*/ 38 w 67"/>
                  <a:gd name="T85" fmla="*/ 7 h 74"/>
                  <a:gd name="T86" fmla="*/ 31 w 67"/>
                  <a:gd name="T87" fmla="*/ 4 h 7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7"/>
                  <a:gd name="T133" fmla="*/ 0 h 74"/>
                  <a:gd name="T134" fmla="*/ 67 w 67"/>
                  <a:gd name="T135" fmla="*/ 74 h 7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7" h="74">
                    <a:moveTo>
                      <a:pt x="31" y="0"/>
                    </a:moveTo>
                    <a:lnTo>
                      <a:pt x="42" y="0"/>
                    </a:lnTo>
                    <a:lnTo>
                      <a:pt x="49" y="7"/>
                    </a:lnTo>
                    <a:lnTo>
                      <a:pt x="56" y="11"/>
                    </a:lnTo>
                    <a:lnTo>
                      <a:pt x="63" y="21"/>
                    </a:lnTo>
                    <a:lnTo>
                      <a:pt x="67" y="35"/>
                    </a:lnTo>
                    <a:lnTo>
                      <a:pt x="63" y="46"/>
                    </a:lnTo>
                    <a:lnTo>
                      <a:pt x="60" y="53"/>
                    </a:lnTo>
                    <a:lnTo>
                      <a:pt x="56" y="64"/>
                    </a:lnTo>
                    <a:lnTo>
                      <a:pt x="49" y="67"/>
                    </a:lnTo>
                    <a:lnTo>
                      <a:pt x="42" y="71"/>
                    </a:lnTo>
                    <a:lnTo>
                      <a:pt x="31" y="74"/>
                    </a:lnTo>
                    <a:lnTo>
                      <a:pt x="21" y="71"/>
                    </a:lnTo>
                    <a:lnTo>
                      <a:pt x="14" y="67"/>
                    </a:lnTo>
                    <a:lnTo>
                      <a:pt x="7" y="60"/>
                    </a:lnTo>
                    <a:lnTo>
                      <a:pt x="0" y="50"/>
                    </a:lnTo>
                    <a:lnTo>
                      <a:pt x="0" y="35"/>
                    </a:lnTo>
                    <a:lnTo>
                      <a:pt x="0" y="28"/>
                    </a:lnTo>
                    <a:lnTo>
                      <a:pt x="3" y="18"/>
                    </a:lnTo>
                    <a:lnTo>
                      <a:pt x="10" y="11"/>
                    </a:lnTo>
                    <a:lnTo>
                      <a:pt x="17" y="4"/>
                    </a:lnTo>
                    <a:lnTo>
                      <a:pt x="24" y="0"/>
                    </a:lnTo>
                    <a:lnTo>
                      <a:pt x="31" y="0"/>
                    </a:lnTo>
                    <a:close/>
                    <a:moveTo>
                      <a:pt x="31" y="4"/>
                    </a:moveTo>
                    <a:lnTo>
                      <a:pt x="24" y="7"/>
                    </a:lnTo>
                    <a:lnTo>
                      <a:pt x="21" y="7"/>
                    </a:lnTo>
                    <a:lnTo>
                      <a:pt x="17" y="11"/>
                    </a:lnTo>
                    <a:lnTo>
                      <a:pt x="14" y="14"/>
                    </a:lnTo>
                    <a:lnTo>
                      <a:pt x="14" y="21"/>
                    </a:lnTo>
                    <a:lnTo>
                      <a:pt x="14" y="32"/>
                    </a:lnTo>
                    <a:lnTo>
                      <a:pt x="14" y="46"/>
                    </a:lnTo>
                    <a:lnTo>
                      <a:pt x="17" y="57"/>
                    </a:lnTo>
                    <a:lnTo>
                      <a:pt x="24" y="64"/>
                    </a:lnTo>
                    <a:lnTo>
                      <a:pt x="28" y="67"/>
                    </a:lnTo>
                    <a:lnTo>
                      <a:pt x="35" y="67"/>
                    </a:lnTo>
                    <a:lnTo>
                      <a:pt x="42" y="67"/>
                    </a:lnTo>
                    <a:lnTo>
                      <a:pt x="49" y="64"/>
                    </a:lnTo>
                    <a:lnTo>
                      <a:pt x="53" y="53"/>
                    </a:lnTo>
                    <a:lnTo>
                      <a:pt x="53" y="43"/>
                    </a:lnTo>
                    <a:lnTo>
                      <a:pt x="53" y="28"/>
                    </a:lnTo>
                    <a:lnTo>
                      <a:pt x="49" y="21"/>
                    </a:lnTo>
                    <a:lnTo>
                      <a:pt x="45" y="11"/>
                    </a:lnTo>
                    <a:lnTo>
                      <a:pt x="38" y="7"/>
                    </a:lnTo>
                    <a:lnTo>
                      <a:pt x="31" y="4"/>
                    </a:lnTo>
                    <a:close/>
                  </a:path>
                </a:pathLst>
              </a:custGeom>
              <a:solidFill>
                <a:srgbClr val="000000"/>
              </a:solidFill>
              <a:ln w="0">
                <a:solidFill>
                  <a:srgbClr val="000000"/>
                </a:solidFill>
                <a:round/>
                <a:headEnd/>
                <a:tailEnd/>
              </a:ln>
            </p:spPr>
            <p:txBody>
              <a:bodyPr/>
              <a:lstStyle/>
              <a:p>
                <a:endParaRPr lang="en-CA"/>
              </a:p>
            </p:txBody>
          </p:sp>
          <p:sp>
            <p:nvSpPr>
              <p:cNvPr id="22801" name="Freeform 402"/>
              <p:cNvSpPr>
                <a:spLocks noEditPoints="1"/>
              </p:cNvSpPr>
              <p:nvPr/>
            </p:nvSpPr>
            <p:spPr bwMode="auto">
              <a:xfrm>
                <a:off x="797" y="2581"/>
                <a:ext cx="71" cy="109"/>
              </a:xfrm>
              <a:custGeom>
                <a:avLst/>
                <a:gdLst>
                  <a:gd name="T0" fmla="*/ 50 w 71"/>
                  <a:gd name="T1" fmla="*/ 95 h 109"/>
                  <a:gd name="T2" fmla="*/ 43 w 71"/>
                  <a:gd name="T3" fmla="*/ 102 h 109"/>
                  <a:gd name="T4" fmla="*/ 39 w 71"/>
                  <a:gd name="T5" fmla="*/ 106 h 109"/>
                  <a:gd name="T6" fmla="*/ 32 w 71"/>
                  <a:gd name="T7" fmla="*/ 106 h 109"/>
                  <a:gd name="T8" fmla="*/ 29 w 71"/>
                  <a:gd name="T9" fmla="*/ 109 h 109"/>
                  <a:gd name="T10" fmla="*/ 18 w 71"/>
                  <a:gd name="T11" fmla="*/ 106 h 109"/>
                  <a:gd name="T12" fmla="*/ 7 w 71"/>
                  <a:gd name="T13" fmla="*/ 99 h 109"/>
                  <a:gd name="T14" fmla="*/ 0 w 71"/>
                  <a:gd name="T15" fmla="*/ 88 h 109"/>
                  <a:gd name="T16" fmla="*/ 0 w 71"/>
                  <a:gd name="T17" fmla="*/ 74 h 109"/>
                  <a:gd name="T18" fmla="*/ 0 w 71"/>
                  <a:gd name="T19" fmla="*/ 60 h 109"/>
                  <a:gd name="T20" fmla="*/ 7 w 71"/>
                  <a:gd name="T21" fmla="*/ 46 h 109"/>
                  <a:gd name="T22" fmla="*/ 14 w 71"/>
                  <a:gd name="T23" fmla="*/ 42 h 109"/>
                  <a:gd name="T24" fmla="*/ 25 w 71"/>
                  <a:gd name="T25" fmla="*/ 35 h 109"/>
                  <a:gd name="T26" fmla="*/ 32 w 71"/>
                  <a:gd name="T27" fmla="*/ 35 h 109"/>
                  <a:gd name="T28" fmla="*/ 43 w 71"/>
                  <a:gd name="T29" fmla="*/ 39 h 109"/>
                  <a:gd name="T30" fmla="*/ 50 w 71"/>
                  <a:gd name="T31" fmla="*/ 42 h 109"/>
                  <a:gd name="T32" fmla="*/ 50 w 71"/>
                  <a:gd name="T33" fmla="*/ 28 h 109"/>
                  <a:gd name="T34" fmla="*/ 46 w 71"/>
                  <a:gd name="T35" fmla="*/ 17 h 109"/>
                  <a:gd name="T36" fmla="*/ 46 w 71"/>
                  <a:gd name="T37" fmla="*/ 10 h 109"/>
                  <a:gd name="T38" fmla="*/ 46 w 71"/>
                  <a:gd name="T39" fmla="*/ 10 h 109"/>
                  <a:gd name="T40" fmla="*/ 46 w 71"/>
                  <a:gd name="T41" fmla="*/ 7 h 109"/>
                  <a:gd name="T42" fmla="*/ 46 w 71"/>
                  <a:gd name="T43" fmla="*/ 7 h 109"/>
                  <a:gd name="T44" fmla="*/ 43 w 71"/>
                  <a:gd name="T45" fmla="*/ 7 h 109"/>
                  <a:gd name="T46" fmla="*/ 43 w 71"/>
                  <a:gd name="T47" fmla="*/ 7 h 109"/>
                  <a:gd name="T48" fmla="*/ 39 w 71"/>
                  <a:gd name="T49" fmla="*/ 7 h 109"/>
                  <a:gd name="T50" fmla="*/ 39 w 71"/>
                  <a:gd name="T51" fmla="*/ 7 h 109"/>
                  <a:gd name="T52" fmla="*/ 57 w 71"/>
                  <a:gd name="T53" fmla="*/ 0 h 109"/>
                  <a:gd name="T54" fmla="*/ 60 w 71"/>
                  <a:gd name="T55" fmla="*/ 0 h 109"/>
                  <a:gd name="T56" fmla="*/ 60 w 71"/>
                  <a:gd name="T57" fmla="*/ 78 h 109"/>
                  <a:gd name="T58" fmla="*/ 60 w 71"/>
                  <a:gd name="T59" fmla="*/ 88 h 109"/>
                  <a:gd name="T60" fmla="*/ 60 w 71"/>
                  <a:gd name="T61" fmla="*/ 95 h 109"/>
                  <a:gd name="T62" fmla="*/ 60 w 71"/>
                  <a:gd name="T63" fmla="*/ 95 h 109"/>
                  <a:gd name="T64" fmla="*/ 64 w 71"/>
                  <a:gd name="T65" fmla="*/ 99 h 109"/>
                  <a:gd name="T66" fmla="*/ 64 w 71"/>
                  <a:gd name="T67" fmla="*/ 99 h 109"/>
                  <a:gd name="T68" fmla="*/ 64 w 71"/>
                  <a:gd name="T69" fmla="*/ 99 h 109"/>
                  <a:gd name="T70" fmla="*/ 67 w 71"/>
                  <a:gd name="T71" fmla="*/ 99 h 109"/>
                  <a:gd name="T72" fmla="*/ 71 w 71"/>
                  <a:gd name="T73" fmla="*/ 99 h 109"/>
                  <a:gd name="T74" fmla="*/ 71 w 71"/>
                  <a:gd name="T75" fmla="*/ 99 h 109"/>
                  <a:gd name="T76" fmla="*/ 50 w 71"/>
                  <a:gd name="T77" fmla="*/ 109 h 109"/>
                  <a:gd name="T78" fmla="*/ 50 w 71"/>
                  <a:gd name="T79" fmla="*/ 109 h 109"/>
                  <a:gd name="T80" fmla="*/ 50 w 71"/>
                  <a:gd name="T81" fmla="*/ 95 h 109"/>
                  <a:gd name="T82" fmla="*/ 50 w 71"/>
                  <a:gd name="T83" fmla="*/ 92 h 109"/>
                  <a:gd name="T84" fmla="*/ 50 w 71"/>
                  <a:gd name="T85" fmla="*/ 60 h 109"/>
                  <a:gd name="T86" fmla="*/ 46 w 71"/>
                  <a:gd name="T87" fmla="*/ 53 h 109"/>
                  <a:gd name="T88" fmla="*/ 46 w 71"/>
                  <a:gd name="T89" fmla="*/ 49 h 109"/>
                  <a:gd name="T90" fmla="*/ 43 w 71"/>
                  <a:gd name="T91" fmla="*/ 46 h 109"/>
                  <a:gd name="T92" fmla="*/ 39 w 71"/>
                  <a:gd name="T93" fmla="*/ 42 h 109"/>
                  <a:gd name="T94" fmla="*/ 36 w 71"/>
                  <a:gd name="T95" fmla="*/ 42 h 109"/>
                  <a:gd name="T96" fmla="*/ 32 w 71"/>
                  <a:gd name="T97" fmla="*/ 39 h 109"/>
                  <a:gd name="T98" fmla="*/ 25 w 71"/>
                  <a:gd name="T99" fmla="*/ 42 h 109"/>
                  <a:gd name="T100" fmla="*/ 18 w 71"/>
                  <a:gd name="T101" fmla="*/ 46 h 109"/>
                  <a:gd name="T102" fmla="*/ 14 w 71"/>
                  <a:gd name="T103" fmla="*/ 56 h 109"/>
                  <a:gd name="T104" fmla="*/ 11 w 71"/>
                  <a:gd name="T105" fmla="*/ 67 h 109"/>
                  <a:gd name="T106" fmla="*/ 14 w 71"/>
                  <a:gd name="T107" fmla="*/ 81 h 109"/>
                  <a:gd name="T108" fmla="*/ 18 w 71"/>
                  <a:gd name="T109" fmla="*/ 92 h 109"/>
                  <a:gd name="T110" fmla="*/ 25 w 71"/>
                  <a:gd name="T111" fmla="*/ 95 h 109"/>
                  <a:gd name="T112" fmla="*/ 36 w 71"/>
                  <a:gd name="T113" fmla="*/ 99 h 109"/>
                  <a:gd name="T114" fmla="*/ 43 w 71"/>
                  <a:gd name="T115" fmla="*/ 95 h 109"/>
                  <a:gd name="T116" fmla="*/ 50 w 71"/>
                  <a:gd name="T117" fmla="*/ 92 h 10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71"/>
                  <a:gd name="T178" fmla="*/ 0 h 109"/>
                  <a:gd name="T179" fmla="*/ 71 w 71"/>
                  <a:gd name="T180" fmla="*/ 109 h 10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71" h="109">
                    <a:moveTo>
                      <a:pt x="50" y="95"/>
                    </a:moveTo>
                    <a:lnTo>
                      <a:pt x="43" y="102"/>
                    </a:lnTo>
                    <a:lnTo>
                      <a:pt x="39" y="106"/>
                    </a:lnTo>
                    <a:lnTo>
                      <a:pt x="32" y="106"/>
                    </a:lnTo>
                    <a:lnTo>
                      <a:pt x="29" y="109"/>
                    </a:lnTo>
                    <a:lnTo>
                      <a:pt x="18" y="106"/>
                    </a:lnTo>
                    <a:lnTo>
                      <a:pt x="7" y="99"/>
                    </a:lnTo>
                    <a:lnTo>
                      <a:pt x="0" y="88"/>
                    </a:lnTo>
                    <a:lnTo>
                      <a:pt x="0" y="74"/>
                    </a:lnTo>
                    <a:lnTo>
                      <a:pt x="0" y="60"/>
                    </a:lnTo>
                    <a:lnTo>
                      <a:pt x="7" y="46"/>
                    </a:lnTo>
                    <a:lnTo>
                      <a:pt x="14" y="42"/>
                    </a:lnTo>
                    <a:lnTo>
                      <a:pt x="25" y="35"/>
                    </a:lnTo>
                    <a:lnTo>
                      <a:pt x="32" y="35"/>
                    </a:lnTo>
                    <a:lnTo>
                      <a:pt x="43" y="39"/>
                    </a:lnTo>
                    <a:lnTo>
                      <a:pt x="50" y="42"/>
                    </a:lnTo>
                    <a:lnTo>
                      <a:pt x="50" y="28"/>
                    </a:lnTo>
                    <a:lnTo>
                      <a:pt x="46" y="17"/>
                    </a:lnTo>
                    <a:lnTo>
                      <a:pt x="46" y="10"/>
                    </a:lnTo>
                    <a:lnTo>
                      <a:pt x="46" y="7"/>
                    </a:lnTo>
                    <a:lnTo>
                      <a:pt x="43" y="7"/>
                    </a:lnTo>
                    <a:lnTo>
                      <a:pt x="39" y="7"/>
                    </a:lnTo>
                    <a:lnTo>
                      <a:pt x="57" y="0"/>
                    </a:lnTo>
                    <a:lnTo>
                      <a:pt x="60" y="0"/>
                    </a:lnTo>
                    <a:lnTo>
                      <a:pt x="60" y="78"/>
                    </a:lnTo>
                    <a:lnTo>
                      <a:pt x="60" y="88"/>
                    </a:lnTo>
                    <a:lnTo>
                      <a:pt x="60" y="95"/>
                    </a:lnTo>
                    <a:lnTo>
                      <a:pt x="64" y="99"/>
                    </a:lnTo>
                    <a:lnTo>
                      <a:pt x="67" y="99"/>
                    </a:lnTo>
                    <a:lnTo>
                      <a:pt x="71" y="99"/>
                    </a:lnTo>
                    <a:lnTo>
                      <a:pt x="50" y="109"/>
                    </a:lnTo>
                    <a:lnTo>
                      <a:pt x="50" y="95"/>
                    </a:lnTo>
                    <a:close/>
                    <a:moveTo>
                      <a:pt x="50" y="92"/>
                    </a:moveTo>
                    <a:lnTo>
                      <a:pt x="50" y="60"/>
                    </a:lnTo>
                    <a:lnTo>
                      <a:pt x="46" y="53"/>
                    </a:lnTo>
                    <a:lnTo>
                      <a:pt x="46" y="49"/>
                    </a:lnTo>
                    <a:lnTo>
                      <a:pt x="43" y="46"/>
                    </a:lnTo>
                    <a:lnTo>
                      <a:pt x="39" y="42"/>
                    </a:lnTo>
                    <a:lnTo>
                      <a:pt x="36" y="42"/>
                    </a:lnTo>
                    <a:lnTo>
                      <a:pt x="32" y="39"/>
                    </a:lnTo>
                    <a:lnTo>
                      <a:pt x="25" y="42"/>
                    </a:lnTo>
                    <a:lnTo>
                      <a:pt x="18" y="46"/>
                    </a:lnTo>
                    <a:lnTo>
                      <a:pt x="14" y="56"/>
                    </a:lnTo>
                    <a:lnTo>
                      <a:pt x="11" y="67"/>
                    </a:lnTo>
                    <a:lnTo>
                      <a:pt x="14" y="81"/>
                    </a:lnTo>
                    <a:lnTo>
                      <a:pt x="18" y="92"/>
                    </a:lnTo>
                    <a:lnTo>
                      <a:pt x="25" y="95"/>
                    </a:lnTo>
                    <a:lnTo>
                      <a:pt x="36" y="99"/>
                    </a:lnTo>
                    <a:lnTo>
                      <a:pt x="43" y="95"/>
                    </a:lnTo>
                    <a:lnTo>
                      <a:pt x="50" y="92"/>
                    </a:lnTo>
                    <a:close/>
                  </a:path>
                </a:pathLst>
              </a:custGeom>
              <a:solidFill>
                <a:srgbClr val="000000"/>
              </a:solidFill>
              <a:ln w="0">
                <a:solidFill>
                  <a:srgbClr val="000000"/>
                </a:solidFill>
                <a:round/>
                <a:headEnd/>
                <a:tailEnd/>
              </a:ln>
            </p:spPr>
            <p:txBody>
              <a:bodyPr/>
              <a:lstStyle/>
              <a:p>
                <a:endParaRPr lang="en-CA"/>
              </a:p>
            </p:txBody>
          </p:sp>
          <p:sp>
            <p:nvSpPr>
              <p:cNvPr id="22802" name="Rectangle 403"/>
              <p:cNvSpPr>
                <a:spLocks noChangeArrowheads="1"/>
              </p:cNvSpPr>
              <p:nvPr/>
            </p:nvSpPr>
            <p:spPr bwMode="auto">
              <a:xfrm>
                <a:off x="1126" y="2549"/>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803" name="Rectangle 404"/>
              <p:cNvSpPr>
                <a:spLocks noChangeArrowheads="1"/>
              </p:cNvSpPr>
              <p:nvPr/>
            </p:nvSpPr>
            <p:spPr bwMode="auto">
              <a:xfrm>
                <a:off x="1154" y="2549"/>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804" name="Freeform 405"/>
              <p:cNvSpPr>
                <a:spLocks/>
              </p:cNvSpPr>
              <p:nvPr/>
            </p:nvSpPr>
            <p:spPr bwMode="auto">
              <a:xfrm>
                <a:off x="1416" y="2581"/>
                <a:ext cx="42" cy="106"/>
              </a:xfrm>
              <a:custGeom>
                <a:avLst/>
                <a:gdLst>
                  <a:gd name="T0" fmla="*/ 0 w 42"/>
                  <a:gd name="T1" fmla="*/ 14 h 106"/>
                  <a:gd name="T2" fmla="*/ 25 w 42"/>
                  <a:gd name="T3" fmla="*/ 0 h 106"/>
                  <a:gd name="T4" fmla="*/ 28 w 42"/>
                  <a:gd name="T5" fmla="*/ 0 h 106"/>
                  <a:gd name="T6" fmla="*/ 28 w 42"/>
                  <a:gd name="T7" fmla="*/ 88 h 106"/>
                  <a:gd name="T8" fmla="*/ 28 w 42"/>
                  <a:gd name="T9" fmla="*/ 95 h 106"/>
                  <a:gd name="T10" fmla="*/ 28 w 42"/>
                  <a:gd name="T11" fmla="*/ 99 h 106"/>
                  <a:gd name="T12" fmla="*/ 28 w 42"/>
                  <a:gd name="T13" fmla="*/ 102 h 106"/>
                  <a:gd name="T14" fmla="*/ 32 w 42"/>
                  <a:gd name="T15" fmla="*/ 102 h 106"/>
                  <a:gd name="T16" fmla="*/ 35 w 42"/>
                  <a:gd name="T17" fmla="*/ 106 h 106"/>
                  <a:gd name="T18" fmla="*/ 42 w 42"/>
                  <a:gd name="T19" fmla="*/ 106 h 106"/>
                  <a:gd name="T20" fmla="*/ 42 w 42"/>
                  <a:gd name="T21" fmla="*/ 106 h 106"/>
                  <a:gd name="T22" fmla="*/ 3 w 42"/>
                  <a:gd name="T23" fmla="*/ 106 h 106"/>
                  <a:gd name="T24" fmla="*/ 3 w 42"/>
                  <a:gd name="T25" fmla="*/ 106 h 106"/>
                  <a:gd name="T26" fmla="*/ 7 w 42"/>
                  <a:gd name="T27" fmla="*/ 106 h 106"/>
                  <a:gd name="T28" fmla="*/ 11 w 42"/>
                  <a:gd name="T29" fmla="*/ 102 h 106"/>
                  <a:gd name="T30" fmla="*/ 14 w 42"/>
                  <a:gd name="T31" fmla="*/ 102 h 106"/>
                  <a:gd name="T32" fmla="*/ 14 w 42"/>
                  <a:gd name="T33" fmla="*/ 99 h 106"/>
                  <a:gd name="T34" fmla="*/ 14 w 42"/>
                  <a:gd name="T35" fmla="*/ 95 h 106"/>
                  <a:gd name="T36" fmla="*/ 14 w 42"/>
                  <a:gd name="T37" fmla="*/ 88 h 106"/>
                  <a:gd name="T38" fmla="*/ 14 w 42"/>
                  <a:gd name="T39" fmla="*/ 32 h 106"/>
                  <a:gd name="T40" fmla="*/ 14 w 42"/>
                  <a:gd name="T41" fmla="*/ 21 h 106"/>
                  <a:gd name="T42" fmla="*/ 14 w 42"/>
                  <a:gd name="T43" fmla="*/ 17 h 106"/>
                  <a:gd name="T44" fmla="*/ 14 w 42"/>
                  <a:gd name="T45" fmla="*/ 14 h 106"/>
                  <a:gd name="T46" fmla="*/ 14 w 42"/>
                  <a:gd name="T47" fmla="*/ 14 h 106"/>
                  <a:gd name="T48" fmla="*/ 11 w 42"/>
                  <a:gd name="T49" fmla="*/ 14 h 106"/>
                  <a:gd name="T50" fmla="*/ 11 w 42"/>
                  <a:gd name="T51" fmla="*/ 10 h 106"/>
                  <a:gd name="T52" fmla="*/ 7 w 42"/>
                  <a:gd name="T53" fmla="*/ 14 h 106"/>
                  <a:gd name="T54" fmla="*/ 0 w 42"/>
                  <a:gd name="T55" fmla="*/ 14 h 106"/>
                  <a:gd name="T56" fmla="*/ 0 w 42"/>
                  <a:gd name="T57" fmla="*/ 14 h 10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2"/>
                  <a:gd name="T88" fmla="*/ 0 h 106"/>
                  <a:gd name="T89" fmla="*/ 42 w 42"/>
                  <a:gd name="T90" fmla="*/ 106 h 10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2" h="106">
                    <a:moveTo>
                      <a:pt x="0" y="14"/>
                    </a:moveTo>
                    <a:lnTo>
                      <a:pt x="25" y="0"/>
                    </a:lnTo>
                    <a:lnTo>
                      <a:pt x="28" y="0"/>
                    </a:lnTo>
                    <a:lnTo>
                      <a:pt x="28" y="88"/>
                    </a:lnTo>
                    <a:lnTo>
                      <a:pt x="28" y="95"/>
                    </a:lnTo>
                    <a:lnTo>
                      <a:pt x="28" y="99"/>
                    </a:lnTo>
                    <a:lnTo>
                      <a:pt x="28" y="102"/>
                    </a:lnTo>
                    <a:lnTo>
                      <a:pt x="32" y="102"/>
                    </a:lnTo>
                    <a:lnTo>
                      <a:pt x="35" y="106"/>
                    </a:lnTo>
                    <a:lnTo>
                      <a:pt x="42" y="106"/>
                    </a:lnTo>
                    <a:lnTo>
                      <a:pt x="3" y="106"/>
                    </a:lnTo>
                    <a:lnTo>
                      <a:pt x="7" y="106"/>
                    </a:lnTo>
                    <a:lnTo>
                      <a:pt x="11" y="102"/>
                    </a:lnTo>
                    <a:lnTo>
                      <a:pt x="14" y="102"/>
                    </a:lnTo>
                    <a:lnTo>
                      <a:pt x="14" y="99"/>
                    </a:lnTo>
                    <a:lnTo>
                      <a:pt x="14" y="95"/>
                    </a:lnTo>
                    <a:lnTo>
                      <a:pt x="14" y="88"/>
                    </a:lnTo>
                    <a:lnTo>
                      <a:pt x="14" y="32"/>
                    </a:lnTo>
                    <a:lnTo>
                      <a:pt x="14" y="21"/>
                    </a:lnTo>
                    <a:lnTo>
                      <a:pt x="14" y="17"/>
                    </a:lnTo>
                    <a:lnTo>
                      <a:pt x="14" y="14"/>
                    </a:lnTo>
                    <a:lnTo>
                      <a:pt x="11" y="14"/>
                    </a:lnTo>
                    <a:lnTo>
                      <a:pt x="11" y="10"/>
                    </a:lnTo>
                    <a:lnTo>
                      <a:pt x="7" y="14"/>
                    </a:lnTo>
                    <a:lnTo>
                      <a:pt x="0" y="14"/>
                    </a:lnTo>
                    <a:close/>
                  </a:path>
                </a:pathLst>
              </a:custGeom>
              <a:solidFill>
                <a:srgbClr val="000000"/>
              </a:solidFill>
              <a:ln w="0">
                <a:solidFill>
                  <a:srgbClr val="000000"/>
                </a:solidFill>
                <a:round/>
                <a:headEnd/>
                <a:tailEnd/>
              </a:ln>
            </p:spPr>
            <p:txBody>
              <a:bodyPr/>
              <a:lstStyle/>
              <a:p>
                <a:endParaRPr lang="en-CA"/>
              </a:p>
            </p:txBody>
          </p:sp>
          <p:sp>
            <p:nvSpPr>
              <p:cNvPr id="22805" name="Freeform 406"/>
              <p:cNvSpPr>
                <a:spLocks noEditPoints="1"/>
              </p:cNvSpPr>
              <p:nvPr/>
            </p:nvSpPr>
            <p:spPr bwMode="auto">
              <a:xfrm>
                <a:off x="1483" y="2581"/>
                <a:ext cx="64" cy="109"/>
              </a:xfrm>
              <a:custGeom>
                <a:avLst/>
                <a:gdLst>
                  <a:gd name="T0" fmla="*/ 0 w 64"/>
                  <a:gd name="T1" fmla="*/ 56 h 109"/>
                  <a:gd name="T2" fmla="*/ 0 w 64"/>
                  <a:gd name="T3" fmla="*/ 39 h 109"/>
                  <a:gd name="T4" fmla="*/ 4 w 64"/>
                  <a:gd name="T5" fmla="*/ 25 h 109"/>
                  <a:gd name="T6" fmla="*/ 11 w 64"/>
                  <a:gd name="T7" fmla="*/ 14 h 109"/>
                  <a:gd name="T8" fmla="*/ 18 w 64"/>
                  <a:gd name="T9" fmla="*/ 7 h 109"/>
                  <a:gd name="T10" fmla="*/ 25 w 64"/>
                  <a:gd name="T11" fmla="*/ 3 h 109"/>
                  <a:gd name="T12" fmla="*/ 32 w 64"/>
                  <a:gd name="T13" fmla="*/ 0 h 109"/>
                  <a:gd name="T14" fmla="*/ 39 w 64"/>
                  <a:gd name="T15" fmla="*/ 3 h 109"/>
                  <a:gd name="T16" fmla="*/ 46 w 64"/>
                  <a:gd name="T17" fmla="*/ 7 h 109"/>
                  <a:gd name="T18" fmla="*/ 53 w 64"/>
                  <a:gd name="T19" fmla="*/ 14 h 109"/>
                  <a:gd name="T20" fmla="*/ 60 w 64"/>
                  <a:gd name="T21" fmla="*/ 25 h 109"/>
                  <a:gd name="T22" fmla="*/ 64 w 64"/>
                  <a:gd name="T23" fmla="*/ 39 h 109"/>
                  <a:gd name="T24" fmla="*/ 64 w 64"/>
                  <a:gd name="T25" fmla="*/ 53 h 109"/>
                  <a:gd name="T26" fmla="*/ 64 w 64"/>
                  <a:gd name="T27" fmla="*/ 70 h 109"/>
                  <a:gd name="T28" fmla="*/ 60 w 64"/>
                  <a:gd name="T29" fmla="*/ 85 h 109"/>
                  <a:gd name="T30" fmla="*/ 53 w 64"/>
                  <a:gd name="T31" fmla="*/ 95 h 109"/>
                  <a:gd name="T32" fmla="*/ 46 w 64"/>
                  <a:gd name="T33" fmla="*/ 102 h 109"/>
                  <a:gd name="T34" fmla="*/ 39 w 64"/>
                  <a:gd name="T35" fmla="*/ 106 h 109"/>
                  <a:gd name="T36" fmla="*/ 32 w 64"/>
                  <a:gd name="T37" fmla="*/ 109 h 109"/>
                  <a:gd name="T38" fmla="*/ 21 w 64"/>
                  <a:gd name="T39" fmla="*/ 106 h 109"/>
                  <a:gd name="T40" fmla="*/ 14 w 64"/>
                  <a:gd name="T41" fmla="*/ 99 h 109"/>
                  <a:gd name="T42" fmla="*/ 7 w 64"/>
                  <a:gd name="T43" fmla="*/ 92 h 109"/>
                  <a:gd name="T44" fmla="*/ 0 w 64"/>
                  <a:gd name="T45" fmla="*/ 74 h 109"/>
                  <a:gd name="T46" fmla="*/ 0 w 64"/>
                  <a:gd name="T47" fmla="*/ 56 h 109"/>
                  <a:gd name="T48" fmla="*/ 14 w 64"/>
                  <a:gd name="T49" fmla="*/ 56 h 109"/>
                  <a:gd name="T50" fmla="*/ 14 w 64"/>
                  <a:gd name="T51" fmla="*/ 78 h 109"/>
                  <a:gd name="T52" fmla="*/ 18 w 64"/>
                  <a:gd name="T53" fmla="*/ 92 h 109"/>
                  <a:gd name="T54" fmla="*/ 21 w 64"/>
                  <a:gd name="T55" fmla="*/ 99 h 109"/>
                  <a:gd name="T56" fmla="*/ 25 w 64"/>
                  <a:gd name="T57" fmla="*/ 102 h 109"/>
                  <a:gd name="T58" fmla="*/ 32 w 64"/>
                  <a:gd name="T59" fmla="*/ 102 h 109"/>
                  <a:gd name="T60" fmla="*/ 35 w 64"/>
                  <a:gd name="T61" fmla="*/ 102 h 109"/>
                  <a:gd name="T62" fmla="*/ 39 w 64"/>
                  <a:gd name="T63" fmla="*/ 99 h 109"/>
                  <a:gd name="T64" fmla="*/ 43 w 64"/>
                  <a:gd name="T65" fmla="*/ 95 h 109"/>
                  <a:gd name="T66" fmla="*/ 46 w 64"/>
                  <a:gd name="T67" fmla="*/ 88 h 109"/>
                  <a:gd name="T68" fmla="*/ 50 w 64"/>
                  <a:gd name="T69" fmla="*/ 70 h 109"/>
                  <a:gd name="T70" fmla="*/ 50 w 64"/>
                  <a:gd name="T71" fmla="*/ 49 h 109"/>
                  <a:gd name="T72" fmla="*/ 50 w 64"/>
                  <a:gd name="T73" fmla="*/ 35 h 109"/>
                  <a:gd name="T74" fmla="*/ 46 w 64"/>
                  <a:gd name="T75" fmla="*/ 21 h 109"/>
                  <a:gd name="T76" fmla="*/ 43 w 64"/>
                  <a:gd name="T77" fmla="*/ 14 h 109"/>
                  <a:gd name="T78" fmla="*/ 39 w 64"/>
                  <a:gd name="T79" fmla="*/ 10 h 109"/>
                  <a:gd name="T80" fmla="*/ 35 w 64"/>
                  <a:gd name="T81" fmla="*/ 7 h 109"/>
                  <a:gd name="T82" fmla="*/ 32 w 64"/>
                  <a:gd name="T83" fmla="*/ 7 h 109"/>
                  <a:gd name="T84" fmla="*/ 28 w 64"/>
                  <a:gd name="T85" fmla="*/ 7 h 109"/>
                  <a:gd name="T86" fmla="*/ 25 w 64"/>
                  <a:gd name="T87" fmla="*/ 10 h 109"/>
                  <a:gd name="T88" fmla="*/ 18 w 64"/>
                  <a:gd name="T89" fmla="*/ 17 h 109"/>
                  <a:gd name="T90" fmla="*/ 14 w 64"/>
                  <a:gd name="T91" fmla="*/ 32 h 109"/>
                  <a:gd name="T92" fmla="*/ 14 w 64"/>
                  <a:gd name="T93" fmla="*/ 46 h 109"/>
                  <a:gd name="T94" fmla="*/ 14 w 64"/>
                  <a:gd name="T95" fmla="*/ 56 h 10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4"/>
                  <a:gd name="T145" fmla="*/ 0 h 109"/>
                  <a:gd name="T146" fmla="*/ 64 w 64"/>
                  <a:gd name="T147" fmla="*/ 109 h 10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4" h="109">
                    <a:moveTo>
                      <a:pt x="0" y="56"/>
                    </a:moveTo>
                    <a:lnTo>
                      <a:pt x="0" y="39"/>
                    </a:lnTo>
                    <a:lnTo>
                      <a:pt x="4" y="25"/>
                    </a:lnTo>
                    <a:lnTo>
                      <a:pt x="11" y="14"/>
                    </a:lnTo>
                    <a:lnTo>
                      <a:pt x="18" y="7"/>
                    </a:lnTo>
                    <a:lnTo>
                      <a:pt x="25" y="3"/>
                    </a:lnTo>
                    <a:lnTo>
                      <a:pt x="32" y="0"/>
                    </a:lnTo>
                    <a:lnTo>
                      <a:pt x="39" y="3"/>
                    </a:lnTo>
                    <a:lnTo>
                      <a:pt x="46" y="7"/>
                    </a:lnTo>
                    <a:lnTo>
                      <a:pt x="53" y="14"/>
                    </a:lnTo>
                    <a:lnTo>
                      <a:pt x="60" y="25"/>
                    </a:lnTo>
                    <a:lnTo>
                      <a:pt x="64" y="39"/>
                    </a:lnTo>
                    <a:lnTo>
                      <a:pt x="64" y="53"/>
                    </a:lnTo>
                    <a:lnTo>
                      <a:pt x="64" y="70"/>
                    </a:lnTo>
                    <a:lnTo>
                      <a:pt x="60" y="85"/>
                    </a:lnTo>
                    <a:lnTo>
                      <a:pt x="53" y="95"/>
                    </a:lnTo>
                    <a:lnTo>
                      <a:pt x="46" y="102"/>
                    </a:lnTo>
                    <a:lnTo>
                      <a:pt x="39" y="106"/>
                    </a:lnTo>
                    <a:lnTo>
                      <a:pt x="32" y="109"/>
                    </a:lnTo>
                    <a:lnTo>
                      <a:pt x="21" y="106"/>
                    </a:lnTo>
                    <a:lnTo>
                      <a:pt x="14" y="99"/>
                    </a:lnTo>
                    <a:lnTo>
                      <a:pt x="7" y="92"/>
                    </a:lnTo>
                    <a:lnTo>
                      <a:pt x="0" y="74"/>
                    </a:lnTo>
                    <a:lnTo>
                      <a:pt x="0" y="56"/>
                    </a:lnTo>
                    <a:close/>
                    <a:moveTo>
                      <a:pt x="14" y="56"/>
                    </a:moveTo>
                    <a:lnTo>
                      <a:pt x="14" y="78"/>
                    </a:lnTo>
                    <a:lnTo>
                      <a:pt x="18" y="92"/>
                    </a:lnTo>
                    <a:lnTo>
                      <a:pt x="21" y="99"/>
                    </a:lnTo>
                    <a:lnTo>
                      <a:pt x="25" y="102"/>
                    </a:lnTo>
                    <a:lnTo>
                      <a:pt x="32" y="102"/>
                    </a:lnTo>
                    <a:lnTo>
                      <a:pt x="35" y="102"/>
                    </a:lnTo>
                    <a:lnTo>
                      <a:pt x="39" y="99"/>
                    </a:lnTo>
                    <a:lnTo>
                      <a:pt x="43" y="95"/>
                    </a:lnTo>
                    <a:lnTo>
                      <a:pt x="46" y="88"/>
                    </a:lnTo>
                    <a:lnTo>
                      <a:pt x="50" y="70"/>
                    </a:lnTo>
                    <a:lnTo>
                      <a:pt x="50" y="49"/>
                    </a:lnTo>
                    <a:lnTo>
                      <a:pt x="50" y="35"/>
                    </a:lnTo>
                    <a:lnTo>
                      <a:pt x="46" y="21"/>
                    </a:lnTo>
                    <a:lnTo>
                      <a:pt x="43" y="14"/>
                    </a:lnTo>
                    <a:lnTo>
                      <a:pt x="39" y="10"/>
                    </a:lnTo>
                    <a:lnTo>
                      <a:pt x="35" y="7"/>
                    </a:lnTo>
                    <a:lnTo>
                      <a:pt x="32" y="7"/>
                    </a:lnTo>
                    <a:lnTo>
                      <a:pt x="28" y="7"/>
                    </a:lnTo>
                    <a:lnTo>
                      <a:pt x="25" y="10"/>
                    </a:lnTo>
                    <a:lnTo>
                      <a:pt x="18" y="17"/>
                    </a:lnTo>
                    <a:lnTo>
                      <a:pt x="14" y="32"/>
                    </a:lnTo>
                    <a:lnTo>
                      <a:pt x="14" y="46"/>
                    </a:lnTo>
                    <a:lnTo>
                      <a:pt x="14" y="56"/>
                    </a:lnTo>
                    <a:close/>
                  </a:path>
                </a:pathLst>
              </a:custGeom>
              <a:solidFill>
                <a:srgbClr val="000000"/>
              </a:solidFill>
              <a:ln w="0">
                <a:solidFill>
                  <a:srgbClr val="000000"/>
                </a:solidFill>
                <a:round/>
                <a:headEnd/>
                <a:tailEnd/>
              </a:ln>
            </p:spPr>
            <p:txBody>
              <a:bodyPr/>
              <a:lstStyle/>
              <a:p>
                <a:endParaRPr lang="en-CA"/>
              </a:p>
            </p:txBody>
          </p:sp>
          <p:sp>
            <p:nvSpPr>
              <p:cNvPr id="22806" name="Rectangle 407"/>
              <p:cNvSpPr>
                <a:spLocks noChangeArrowheads="1"/>
              </p:cNvSpPr>
              <p:nvPr/>
            </p:nvSpPr>
            <p:spPr bwMode="auto">
              <a:xfrm>
                <a:off x="1635" y="2549"/>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807" name="Freeform 408"/>
              <p:cNvSpPr>
                <a:spLocks/>
              </p:cNvSpPr>
              <p:nvPr/>
            </p:nvSpPr>
            <p:spPr bwMode="auto">
              <a:xfrm>
                <a:off x="1890" y="2673"/>
                <a:ext cx="17" cy="17"/>
              </a:xfrm>
              <a:custGeom>
                <a:avLst/>
                <a:gdLst>
                  <a:gd name="T0" fmla="*/ 7 w 17"/>
                  <a:gd name="T1" fmla="*/ 0 h 17"/>
                  <a:gd name="T2" fmla="*/ 10 w 17"/>
                  <a:gd name="T3" fmla="*/ 0 h 17"/>
                  <a:gd name="T4" fmla="*/ 14 w 17"/>
                  <a:gd name="T5" fmla="*/ 0 h 17"/>
                  <a:gd name="T6" fmla="*/ 17 w 17"/>
                  <a:gd name="T7" fmla="*/ 3 h 17"/>
                  <a:gd name="T8" fmla="*/ 17 w 17"/>
                  <a:gd name="T9" fmla="*/ 7 h 17"/>
                  <a:gd name="T10" fmla="*/ 17 w 17"/>
                  <a:gd name="T11" fmla="*/ 10 h 17"/>
                  <a:gd name="T12" fmla="*/ 14 w 17"/>
                  <a:gd name="T13" fmla="*/ 14 h 17"/>
                  <a:gd name="T14" fmla="*/ 10 w 17"/>
                  <a:gd name="T15" fmla="*/ 14 h 17"/>
                  <a:gd name="T16" fmla="*/ 7 w 17"/>
                  <a:gd name="T17" fmla="*/ 17 h 17"/>
                  <a:gd name="T18" fmla="*/ 3 w 17"/>
                  <a:gd name="T19" fmla="*/ 14 h 17"/>
                  <a:gd name="T20" fmla="*/ 3 w 17"/>
                  <a:gd name="T21" fmla="*/ 14 h 17"/>
                  <a:gd name="T22" fmla="*/ 0 w 17"/>
                  <a:gd name="T23" fmla="*/ 10 h 17"/>
                  <a:gd name="T24" fmla="*/ 0 w 17"/>
                  <a:gd name="T25" fmla="*/ 7 h 17"/>
                  <a:gd name="T26" fmla="*/ 0 w 17"/>
                  <a:gd name="T27" fmla="*/ 3 h 17"/>
                  <a:gd name="T28" fmla="*/ 3 w 17"/>
                  <a:gd name="T29" fmla="*/ 0 h 17"/>
                  <a:gd name="T30" fmla="*/ 3 w 17"/>
                  <a:gd name="T31" fmla="*/ 0 h 17"/>
                  <a:gd name="T32" fmla="*/ 7 w 17"/>
                  <a:gd name="T33" fmla="*/ 0 h 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7"/>
                  <a:gd name="T52" fmla="*/ 0 h 17"/>
                  <a:gd name="T53" fmla="*/ 17 w 17"/>
                  <a:gd name="T54" fmla="*/ 17 h 1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7" h="17">
                    <a:moveTo>
                      <a:pt x="7" y="0"/>
                    </a:moveTo>
                    <a:lnTo>
                      <a:pt x="10" y="0"/>
                    </a:lnTo>
                    <a:lnTo>
                      <a:pt x="14" y="0"/>
                    </a:lnTo>
                    <a:lnTo>
                      <a:pt x="17" y="3"/>
                    </a:lnTo>
                    <a:lnTo>
                      <a:pt x="17" y="7"/>
                    </a:lnTo>
                    <a:lnTo>
                      <a:pt x="17" y="10"/>
                    </a:lnTo>
                    <a:lnTo>
                      <a:pt x="14" y="14"/>
                    </a:lnTo>
                    <a:lnTo>
                      <a:pt x="10" y="14"/>
                    </a:lnTo>
                    <a:lnTo>
                      <a:pt x="7" y="17"/>
                    </a:lnTo>
                    <a:lnTo>
                      <a:pt x="3" y="14"/>
                    </a:lnTo>
                    <a:lnTo>
                      <a:pt x="0" y="10"/>
                    </a:lnTo>
                    <a:lnTo>
                      <a:pt x="0" y="7"/>
                    </a:lnTo>
                    <a:lnTo>
                      <a:pt x="0" y="3"/>
                    </a:lnTo>
                    <a:lnTo>
                      <a:pt x="3" y="0"/>
                    </a:lnTo>
                    <a:lnTo>
                      <a:pt x="7" y="0"/>
                    </a:lnTo>
                    <a:close/>
                  </a:path>
                </a:pathLst>
              </a:custGeom>
              <a:solidFill>
                <a:srgbClr val="000000"/>
              </a:solidFill>
              <a:ln w="0">
                <a:solidFill>
                  <a:srgbClr val="000000"/>
                </a:solidFill>
                <a:round/>
                <a:headEnd/>
                <a:tailEnd/>
              </a:ln>
            </p:spPr>
            <p:txBody>
              <a:bodyPr/>
              <a:lstStyle/>
              <a:p>
                <a:endParaRPr lang="en-CA"/>
              </a:p>
            </p:txBody>
          </p:sp>
          <p:sp>
            <p:nvSpPr>
              <p:cNvPr id="22808" name="Freeform 409"/>
              <p:cNvSpPr>
                <a:spLocks noEditPoints="1"/>
              </p:cNvSpPr>
              <p:nvPr/>
            </p:nvSpPr>
            <p:spPr bwMode="auto">
              <a:xfrm>
                <a:off x="1918" y="2581"/>
                <a:ext cx="71" cy="106"/>
              </a:xfrm>
              <a:custGeom>
                <a:avLst/>
                <a:gdLst>
                  <a:gd name="T0" fmla="*/ 71 w 71"/>
                  <a:gd name="T1" fmla="*/ 70 h 106"/>
                  <a:gd name="T2" fmla="*/ 71 w 71"/>
                  <a:gd name="T3" fmla="*/ 78 h 106"/>
                  <a:gd name="T4" fmla="*/ 56 w 71"/>
                  <a:gd name="T5" fmla="*/ 78 h 106"/>
                  <a:gd name="T6" fmla="*/ 56 w 71"/>
                  <a:gd name="T7" fmla="*/ 106 h 106"/>
                  <a:gd name="T8" fmla="*/ 42 w 71"/>
                  <a:gd name="T9" fmla="*/ 106 h 106"/>
                  <a:gd name="T10" fmla="*/ 42 w 71"/>
                  <a:gd name="T11" fmla="*/ 78 h 106"/>
                  <a:gd name="T12" fmla="*/ 0 w 71"/>
                  <a:gd name="T13" fmla="*/ 78 h 106"/>
                  <a:gd name="T14" fmla="*/ 0 w 71"/>
                  <a:gd name="T15" fmla="*/ 70 h 106"/>
                  <a:gd name="T16" fmla="*/ 46 w 71"/>
                  <a:gd name="T17" fmla="*/ 0 h 106"/>
                  <a:gd name="T18" fmla="*/ 56 w 71"/>
                  <a:gd name="T19" fmla="*/ 0 h 106"/>
                  <a:gd name="T20" fmla="*/ 56 w 71"/>
                  <a:gd name="T21" fmla="*/ 70 h 106"/>
                  <a:gd name="T22" fmla="*/ 71 w 71"/>
                  <a:gd name="T23" fmla="*/ 70 h 106"/>
                  <a:gd name="T24" fmla="*/ 42 w 71"/>
                  <a:gd name="T25" fmla="*/ 70 h 106"/>
                  <a:gd name="T26" fmla="*/ 42 w 71"/>
                  <a:gd name="T27" fmla="*/ 17 h 106"/>
                  <a:gd name="T28" fmla="*/ 7 w 71"/>
                  <a:gd name="T29" fmla="*/ 70 h 106"/>
                  <a:gd name="T30" fmla="*/ 42 w 71"/>
                  <a:gd name="T31" fmla="*/ 70 h 10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1"/>
                  <a:gd name="T49" fmla="*/ 0 h 106"/>
                  <a:gd name="T50" fmla="*/ 71 w 71"/>
                  <a:gd name="T51" fmla="*/ 106 h 10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1" h="106">
                    <a:moveTo>
                      <a:pt x="71" y="70"/>
                    </a:moveTo>
                    <a:lnTo>
                      <a:pt x="71" y="78"/>
                    </a:lnTo>
                    <a:lnTo>
                      <a:pt x="56" y="78"/>
                    </a:lnTo>
                    <a:lnTo>
                      <a:pt x="56" y="106"/>
                    </a:lnTo>
                    <a:lnTo>
                      <a:pt x="42" y="106"/>
                    </a:lnTo>
                    <a:lnTo>
                      <a:pt x="42" y="78"/>
                    </a:lnTo>
                    <a:lnTo>
                      <a:pt x="0" y="78"/>
                    </a:lnTo>
                    <a:lnTo>
                      <a:pt x="0" y="70"/>
                    </a:lnTo>
                    <a:lnTo>
                      <a:pt x="46" y="0"/>
                    </a:lnTo>
                    <a:lnTo>
                      <a:pt x="56" y="0"/>
                    </a:lnTo>
                    <a:lnTo>
                      <a:pt x="56" y="70"/>
                    </a:lnTo>
                    <a:lnTo>
                      <a:pt x="71" y="70"/>
                    </a:lnTo>
                    <a:close/>
                    <a:moveTo>
                      <a:pt x="42" y="70"/>
                    </a:moveTo>
                    <a:lnTo>
                      <a:pt x="42" y="17"/>
                    </a:lnTo>
                    <a:lnTo>
                      <a:pt x="7" y="70"/>
                    </a:lnTo>
                    <a:lnTo>
                      <a:pt x="42" y="70"/>
                    </a:lnTo>
                    <a:close/>
                  </a:path>
                </a:pathLst>
              </a:custGeom>
              <a:solidFill>
                <a:srgbClr val="000000"/>
              </a:solidFill>
              <a:ln w="0">
                <a:solidFill>
                  <a:srgbClr val="000000"/>
                </a:solidFill>
                <a:round/>
                <a:headEnd/>
                <a:tailEnd/>
              </a:ln>
            </p:spPr>
            <p:txBody>
              <a:bodyPr/>
              <a:lstStyle/>
              <a:p>
                <a:endParaRPr lang="en-CA"/>
              </a:p>
            </p:txBody>
          </p:sp>
          <p:sp>
            <p:nvSpPr>
              <p:cNvPr id="22809" name="Freeform 410"/>
              <p:cNvSpPr>
                <a:spLocks noEditPoints="1"/>
              </p:cNvSpPr>
              <p:nvPr/>
            </p:nvSpPr>
            <p:spPr bwMode="auto">
              <a:xfrm>
                <a:off x="2003" y="2581"/>
                <a:ext cx="60" cy="109"/>
              </a:xfrm>
              <a:custGeom>
                <a:avLst/>
                <a:gdLst>
                  <a:gd name="T0" fmla="*/ 10 w 60"/>
                  <a:gd name="T1" fmla="*/ 46 h 109"/>
                  <a:gd name="T2" fmla="*/ 3 w 60"/>
                  <a:gd name="T3" fmla="*/ 32 h 109"/>
                  <a:gd name="T4" fmla="*/ 3 w 60"/>
                  <a:gd name="T5" fmla="*/ 17 h 109"/>
                  <a:gd name="T6" fmla="*/ 17 w 60"/>
                  <a:gd name="T7" fmla="*/ 3 h 109"/>
                  <a:gd name="T8" fmla="*/ 42 w 60"/>
                  <a:gd name="T9" fmla="*/ 3 h 109"/>
                  <a:gd name="T10" fmla="*/ 56 w 60"/>
                  <a:gd name="T11" fmla="*/ 14 h 109"/>
                  <a:gd name="T12" fmla="*/ 56 w 60"/>
                  <a:gd name="T13" fmla="*/ 28 h 109"/>
                  <a:gd name="T14" fmla="*/ 49 w 60"/>
                  <a:gd name="T15" fmla="*/ 42 h 109"/>
                  <a:gd name="T16" fmla="*/ 49 w 60"/>
                  <a:gd name="T17" fmla="*/ 60 h 109"/>
                  <a:gd name="T18" fmla="*/ 60 w 60"/>
                  <a:gd name="T19" fmla="*/ 74 h 109"/>
                  <a:gd name="T20" fmla="*/ 56 w 60"/>
                  <a:gd name="T21" fmla="*/ 92 h 109"/>
                  <a:gd name="T22" fmla="*/ 42 w 60"/>
                  <a:gd name="T23" fmla="*/ 106 h 109"/>
                  <a:gd name="T24" fmla="*/ 21 w 60"/>
                  <a:gd name="T25" fmla="*/ 106 h 109"/>
                  <a:gd name="T26" fmla="*/ 7 w 60"/>
                  <a:gd name="T27" fmla="*/ 99 h 109"/>
                  <a:gd name="T28" fmla="*/ 0 w 60"/>
                  <a:gd name="T29" fmla="*/ 81 h 109"/>
                  <a:gd name="T30" fmla="*/ 3 w 60"/>
                  <a:gd name="T31" fmla="*/ 70 h 109"/>
                  <a:gd name="T32" fmla="*/ 21 w 60"/>
                  <a:gd name="T33" fmla="*/ 56 h 109"/>
                  <a:gd name="T34" fmla="*/ 39 w 60"/>
                  <a:gd name="T35" fmla="*/ 39 h 109"/>
                  <a:gd name="T36" fmla="*/ 42 w 60"/>
                  <a:gd name="T37" fmla="*/ 28 h 109"/>
                  <a:gd name="T38" fmla="*/ 42 w 60"/>
                  <a:gd name="T39" fmla="*/ 17 h 109"/>
                  <a:gd name="T40" fmla="*/ 35 w 60"/>
                  <a:gd name="T41" fmla="*/ 7 h 109"/>
                  <a:gd name="T42" fmla="*/ 25 w 60"/>
                  <a:gd name="T43" fmla="*/ 7 h 109"/>
                  <a:gd name="T44" fmla="*/ 17 w 60"/>
                  <a:gd name="T45" fmla="*/ 14 h 109"/>
                  <a:gd name="T46" fmla="*/ 17 w 60"/>
                  <a:gd name="T47" fmla="*/ 25 h 109"/>
                  <a:gd name="T48" fmla="*/ 21 w 60"/>
                  <a:gd name="T49" fmla="*/ 32 h 109"/>
                  <a:gd name="T50" fmla="*/ 32 w 60"/>
                  <a:gd name="T51" fmla="*/ 46 h 109"/>
                  <a:gd name="T52" fmla="*/ 21 w 60"/>
                  <a:gd name="T53" fmla="*/ 63 h 109"/>
                  <a:gd name="T54" fmla="*/ 14 w 60"/>
                  <a:gd name="T55" fmla="*/ 74 h 109"/>
                  <a:gd name="T56" fmla="*/ 17 w 60"/>
                  <a:gd name="T57" fmla="*/ 92 h 109"/>
                  <a:gd name="T58" fmla="*/ 25 w 60"/>
                  <a:gd name="T59" fmla="*/ 102 h 109"/>
                  <a:gd name="T60" fmla="*/ 35 w 60"/>
                  <a:gd name="T61" fmla="*/ 102 h 109"/>
                  <a:gd name="T62" fmla="*/ 46 w 60"/>
                  <a:gd name="T63" fmla="*/ 95 h 109"/>
                  <a:gd name="T64" fmla="*/ 46 w 60"/>
                  <a:gd name="T65" fmla="*/ 81 h 109"/>
                  <a:gd name="T66" fmla="*/ 39 w 60"/>
                  <a:gd name="T67" fmla="*/ 70 h 109"/>
                  <a:gd name="T68" fmla="*/ 25 w 60"/>
                  <a:gd name="T69" fmla="*/ 56 h 10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60"/>
                  <a:gd name="T106" fmla="*/ 0 h 109"/>
                  <a:gd name="T107" fmla="*/ 60 w 60"/>
                  <a:gd name="T108" fmla="*/ 109 h 109"/>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60" h="109">
                    <a:moveTo>
                      <a:pt x="21" y="56"/>
                    </a:moveTo>
                    <a:lnTo>
                      <a:pt x="10" y="46"/>
                    </a:lnTo>
                    <a:lnTo>
                      <a:pt x="7" y="39"/>
                    </a:lnTo>
                    <a:lnTo>
                      <a:pt x="3" y="32"/>
                    </a:lnTo>
                    <a:lnTo>
                      <a:pt x="3" y="25"/>
                    </a:lnTo>
                    <a:lnTo>
                      <a:pt x="3" y="17"/>
                    </a:lnTo>
                    <a:lnTo>
                      <a:pt x="10" y="10"/>
                    </a:lnTo>
                    <a:lnTo>
                      <a:pt x="17" y="3"/>
                    </a:lnTo>
                    <a:lnTo>
                      <a:pt x="32" y="0"/>
                    </a:lnTo>
                    <a:lnTo>
                      <a:pt x="42" y="3"/>
                    </a:lnTo>
                    <a:lnTo>
                      <a:pt x="49" y="7"/>
                    </a:lnTo>
                    <a:lnTo>
                      <a:pt x="56" y="14"/>
                    </a:lnTo>
                    <a:lnTo>
                      <a:pt x="60" y="25"/>
                    </a:lnTo>
                    <a:lnTo>
                      <a:pt x="56" y="28"/>
                    </a:lnTo>
                    <a:lnTo>
                      <a:pt x="53" y="35"/>
                    </a:lnTo>
                    <a:lnTo>
                      <a:pt x="49" y="42"/>
                    </a:lnTo>
                    <a:lnTo>
                      <a:pt x="35" y="49"/>
                    </a:lnTo>
                    <a:lnTo>
                      <a:pt x="49" y="60"/>
                    </a:lnTo>
                    <a:lnTo>
                      <a:pt x="53" y="67"/>
                    </a:lnTo>
                    <a:lnTo>
                      <a:pt x="60" y="74"/>
                    </a:lnTo>
                    <a:lnTo>
                      <a:pt x="60" y="81"/>
                    </a:lnTo>
                    <a:lnTo>
                      <a:pt x="56" y="92"/>
                    </a:lnTo>
                    <a:lnTo>
                      <a:pt x="53" y="99"/>
                    </a:lnTo>
                    <a:lnTo>
                      <a:pt x="42" y="106"/>
                    </a:lnTo>
                    <a:lnTo>
                      <a:pt x="32" y="109"/>
                    </a:lnTo>
                    <a:lnTo>
                      <a:pt x="21" y="106"/>
                    </a:lnTo>
                    <a:lnTo>
                      <a:pt x="14" y="102"/>
                    </a:lnTo>
                    <a:lnTo>
                      <a:pt x="7" y="99"/>
                    </a:lnTo>
                    <a:lnTo>
                      <a:pt x="3" y="92"/>
                    </a:lnTo>
                    <a:lnTo>
                      <a:pt x="0" y="81"/>
                    </a:lnTo>
                    <a:lnTo>
                      <a:pt x="3" y="78"/>
                    </a:lnTo>
                    <a:lnTo>
                      <a:pt x="3" y="70"/>
                    </a:lnTo>
                    <a:lnTo>
                      <a:pt x="10" y="63"/>
                    </a:lnTo>
                    <a:lnTo>
                      <a:pt x="21" y="56"/>
                    </a:lnTo>
                    <a:close/>
                    <a:moveTo>
                      <a:pt x="32" y="46"/>
                    </a:moveTo>
                    <a:lnTo>
                      <a:pt x="39" y="39"/>
                    </a:lnTo>
                    <a:lnTo>
                      <a:pt x="42" y="35"/>
                    </a:lnTo>
                    <a:lnTo>
                      <a:pt x="42" y="28"/>
                    </a:lnTo>
                    <a:lnTo>
                      <a:pt x="46" y="25"/>
                    </a:lnTo>
                    <a:lnTo>
                      <a:pt x="42" y="17"/>
                    </a:lnTo>
                    <a:lnTo>
                      <a:pt x="39" y="10"/>
                    </a:lnTo>
                    <a:lnTo>
                      <a:pt x="35" y="7"/>
                    </a:lnTo>
                    <a:lnTo>
                      <a:pt x="32" y="7"/>
                    </a:lnTo>
                    <a:lnTo>
                      <a:pt x="25" y="7"/>
                    </a:lnTo>
                    <a:lnTo>
                      <a:pt x="21" y="10"/>
                    </a:lnTo>
                    <a:lnTo>
                      <a:pt x="17" y="14"/>
                    </a:lnTo>
                    <a:lnTo>
                      <a:pt x="17" y="21"/>
                    </a:lnTo>
                    <a:lnTo>
                      <a:pt x="17" y="25"/>
                    </a:lnTo>
                    <a:lnTo>
                      <a:pt x="17" y="28"/>
                    </a:lnTo>
                    <a:lnTo>
                      <a:pt x="21" y="32"/>
                    </a:lnTo>
                    <a:lnTo>
                      <a:pt x="25" y="35"/>
                    </a:lnTo>
                    <a:lnTo>
                      <a:pt x="32" y="46"/>
                    </a:lnTo>
                    <a:close/>
                    <a:moveTo>
                      <a:pt x="25" y="56"/>
                    </a:moveTo>
                    <a:lnTo>
                      <a:pt x="21" y="63"/>
                    </a:lnTo>
                    <a:lnTo>
                      <a:pt x="17" y="70"/>
                    </a:lnTo>
                    <a:lnTo>
                      <a:pt x="14" y="74"/>
                    </a:lnTo>
                    <a:lnTo>
                      <a:pt x="14" y="81"/>
                    </a:lnTo>
                    <a:lnTo>
                      <a:pt x="17" y="92"/>
                    </a:lnTo>
                    <a:lnTo>
                      <a:pt x="21" y="99"/>
                    </a:lnTo>
                    <a:lnTo>
                      <a:pt x="25" y="102"/>
                    </a:lnTo>
                    <a:lnTo>
                      <a:pt x="32" y="102"/>
                    </a:lnTo>
                    <a:lnTo>
                      <a:pt x="35" y="102"/>
                    </a:lnTo>
                    <a:lnTo>
                      <a:pt x="42" y="99"/>
                    </a:lnTo>
                    <a:lnTo>
                      <a:pt x="46" y="95"/>
                    </a:lnTo>
                    <a:lnTo>
                      <a:pt x="46" y="88"/>
                    </a:lnTo>
                    <a:lnTo>
                      <a:pt x="46" y="81"/>
                    </a:lnTo>
                    <a:lnTo>
                      <a:pt x="42" y="78"/>
                    </a:lnTo>
                    <a:lnTo>
                      <a:pt x="39" y="70"/>
                    </a:lnTo>
                    <a:lnTo>
                      <a:pt x="32" y="67"/>
                    </a:lnTo>
                    <a:lnTo>
                      <a:pt x="25" y="56"/>
                    </a:lnTo>
                    <a:close/>
                  </a:path>
                </a:pathLst>
              </a:custGeom>
              <a:solidFill>
                <a:srgbClr val="000000"/>
              </a:solidFill>
              <a:ln w="0">
                <a:solidFill>
                  <a:srgbClr val="000000"/>
                </a:solidFill>
                <a:round/>
                <a:headEnd/>
                <a:tailEnd/>
              </a:ln>
            </p:spPr>
            <p:txBody>
              <a:bodyPr/>
              <a:lstStyle/>
              <a:p>
                <a:endParaRPr lang="en-CA"/>
              </a:p>
            </p:txBody>
          </p:sp>
        </p:grpSp>
        <p:sp>
          <p:nvSpPr>
            <p:cNvPr id="22554" name="Rectangle 411"/>
            <p:cNvSpPr>
              <a:spLocks noChangeArrowheads="1"/>
            </p:cNvSpPr>
            <p:nvPr/>
          </p:nvSpPr>
          <p:spPr bwMode="auto">
            <a:xfrm>
              <a:off x="2215" y="2549"/>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555" name="Freeform 412"/>
            <p:cNvSpPr>
              <a:spLocks noEditPoints="1"/>
            </p:cNvSpPr>
            <p:nvPr/>
          </p:nvSpPr>
          <p:spPr bwMode="auto">
            <a:xfrm>
              <a:off x="2469" y="2581"/>
              <a:ext cx="64" cy="109"/>
            </a:xfrm>
            <a:custGeom>
              <a:avLst/>
              <a:gdLst>
                <a:gd name="T0" fmla="*/ 0 w 64"/>
                <a:gd name="T1" fmla="*/ 109 h 109"/>
                <a:gd name="T2" fmla="*/ 0 w 64"/>
                <a:gd name="T3" fmla="*/ 106 h 109"/>
                <a:gd name="T4" fmla="*/ 11 w 64"/>
                <a:gd name="T5" fmla="*/ 106 h 109"/>
                <a:gd name="T6" fmla="*/ 18 w 64"/>
                <a:gd name="T7" fmla="*/ 102 h 109"/>
                <a:gd name="T8" fmla="*/ 29 w 64"/>
                <a:gd name="T9" fmla="*/ 95 h 109"/>
                <a:gd name="T10" fmla="*/ 36 w 64"/>
                <a:gd name="T11" fmla="*/ 85 h 109"/>
                <a:gd name="T12" fmla="*/ 43 w 64"/>
                <a:gd name="T13" fmla="*/ 74 h 109"/>
                <a:gd name="T14" fmla="*/ 46 w 64"/>
                <a:gd name="T15" fmla="*/ 60 h 109"/>
                <a:gd name="T16" fmla="*/ 36 w 64"/>
                <a:gd name="T17" fmla="*/ 67 h 109"/>
                <a:gd name="T18" fmla="*/ 25 w 64"/>
                <a:gd name="T19" fmla="*/ 67 h 109"/>
                <a:gd name="T20" fmla="*/ 15 w 64"/>
                <a:gd name="T21" fmla="*/ 67 h 109"/>
                <a:gd name="T22" fmla="*/ 7 w 64"/>
                <a:gd name="T23" fmla="*/ 60 h 109"/>
                <a:gd name="T24" fmla="*/ 0 w 64"/>
                <a:gd name="T25" fmla="*/ 49 h 109"/>
                <a:gd name="T26" fmla="*/ 0 w 64"/>
                <a:gd name="T27" fmla="*/ 39 h 109"/>
                <a:gd name="T28" fmla="*/ 0 w 64"/>
                <a:gd name="T29" fmla="*/ 25 h 109"/>
                <a:gd name="T30" fmla="*/ 7 w 64"/>
                <a:gd name="T31" fmla="*/ 14 h 109"/>
                <a:gd name="T32" fmla="*/ 15 w 64"/>
                <a:gd name="T33" fmla="*/ 7 h 109"/>
                <a:gd name="T34" fmla="*/ 22 w 64"/>
                <a:gd name="T35" fmla="*/ 3 h 109"/>
                <a:gd name="T36" fmla="*/ 32 w 64"/>
                <a:gd name="T37" fmla="*/ 0 h 109"/>
                <a:gd name="T38" fmla="*/ 43 w 64"/>
                <a:gd name="T39" fmla="*/ 3 h 109"/>
                <a:gd name="T40" fmla="*/ 53 w 64"/>
                <a:gd name="T41" fmla="*/ 10 h 109"/>
                <a:gd name="T42" fmla="*/ 57 w 64"/>
                <a:gd name="T43" fmla="*/ 21 h 109"/>
                <a:gd name="T44" fmla="*/ 61 w 64"/>
                <a:gd name="T45" fmla="*/ 32 h 109"/>
                <a:gd name="T46" fmla="*/ 64 w 64"/>
                <a:gd name="T47" fmla="*/ 42 h 109"/>
                <a:gd name="T48" fmla="*/ 61 w 64"/>
                <a:gd name="T49" fmla="*/ 60 h 109"/>
                <a:gd name="T50" fmla="*/ 53 w 64"/>
                <a:gd name="T51" fmla="*/ 74 h 109"/>
                <a:gd name="T52" fmla="*/ 46 w 64"/>
                <a:gd name="T53" fmla="*/ 88 h 109"/>
                <a:gd name="T54" fmla="*/ 32 w 64"/>
                <a:gd name="T55" fmla="*/ 99 h 109"/>
                <a:gd name="T56" fmla="*/ 18 w 64"/>
                <a:gd name="T57" fmla="*/ 106 h 109"/>
                <a:gd name="T58" fmla="*/ 4 w 64"/>
                <a:gd name="T59" fmla="*/ 109 h 109"/>
                <a:gd name="T60" fmla="*/ 0 w 64"/>
                <a:gd name="T61" fmla="*/ 109 h 109"/>
                <a:gd name="T62" fmla="*/ 46 w 64"/>
                <a:gd name="T63" fmla="*/ 56 h 109"/>
                <a:gd name="T64" fmla="*/ 50 w 64"/>
                <a:gd name="T65" fmla="*/ 46 h 109"/>
                <a:gd name="T66" fmla="*/ 50 w 64"/>
                <a:gd name="T67" fmla="*/ 39 h 109"/>
                <a:gd name="T68" fmla="*/ 50 w 64"/>
                <a:gd name="T69" fmla="*/ 32 h 109"/>
                <a:gd name="T70" fmla="*/ 46 w 64"/>
                <a:gd name="T71" fmla="*/ 25 h 109"/>
                <a:gd name="T72" fmla="*/ 43 w 64"/>
                <a:gd name="T73" fmla="*/ 17 h 109"/>
                <a:gd name="T74" fmla="*/ 39 w 64"/>
                <a:gd name="T75" fmla="*/ 10 h 109"/>
                <a:gd name="T76" fmla="*/ 36 w 64"/>
                <a:gd name="T77" fmla="*/ 7 h 109"/>
                <a:gd name="T78" fmla="*/ 29 w 64"/>
                <a:gd name="T79" fmla="*/ 7 h 109"/>
                <a:gd name="T80" fmla="*/ 25 w 64"/>
                <a:gd name="T81" fmla="*/ 7 h 109"/>
                <a:gd name="T82" fmla="*/ 18 w 64"/>
                <a:gd name="T83" fmla="*/ 14 h 109"/>
                <a:gd name="T84" fmla="*/ 15 w 64"/>
                <a:gd name="T85" fmla="*/ 21 h 109"/>
                <a:gd name="T86" fmla="*/ 15 w 64"/>
                <a:gd name="T87" fmla="*/ 32 h 109"/>
                <a:gd name="T88" fmla="*/ 15 w 64"/>
                <a:gd name="T89" fmla="*/ 46 h 109"/>
                <a:gd name="T90" fmla="*/ 22 w 64"/>
                <a:gd name="T91" fmla="*/ 56 h 109"/>
                <a:gd name="T92" fmla="*/ 25 w 64"/>
                <a:gd name="T93" fmla="*/ 60 h 109"/>
                <a:gd name="T94" fmla="*/ 32 w 64"/>
                <a:gd name="T95" fmla="*/ 60 h 109"/>
                <a:gd name="T96" fmla="*/ 36 w 64"/>
                <a:gd name="T97" fmla="*/ 60 h 109"/>
                <a:gd name="T98" fmla="*/ 39 w 64"/>
                <a:gd name="T99" fmla="*/ 60 h 109"/>
                <a:gd name="T100" fmla="*/ 43 w 64"/>
                <a:gd name="T101" fmla="*/ 56 h 109"/>
                <a:gd name="T102" fmla="*/ 46 w 64"/>
                <a:gd name="T103" fmla="*/ 56 h 109"/>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64"/>
                <a:gd name="T157" fmla="*/ 0 h 109"/>
                <a:gd name="T158" fmla="*/ 64 w 64"/>
                <a:gd name="T159" fmla="*/ 109 h 109"/>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64" h="109">
                  <a:moveTo>
                    <a:pt x="0" y="109"/>
                  </a:moveTo>
                  <a:lnTo>
                    <a:pt x="0" y="106"/>
                  </a:lnTo>
                  <a:lnTo>
                    <a:pt x="11" y="106"/>
                  </a:lnTo>
                  <a:lnTo>
                    <a:pt x="18" y="102"/>
                  </a:lnTo>
                  <a:lnTo>
                    <a:pt x="29" y="95"/>
                  </a:lnTo>
                  <a:lnTo>
                    <a:pt x="36" y="85"/>
                  </a:lnTo>
                  <a:lnTo>
                    <a:pt x="43" y="74"/>
                  </a:lnTo>
                  <a:lnTo>
                    <a:pt x="46" y="60"/>
                  </a:lnTo>
                  <a:lnTo>
                    <a:pt x="36" y="67"/>
                  </a:lnTo>
                  <a:lnTo>
                    <a:pt x="25" y="67"/>
                  </a:lnTo>
                  <a:lnTo>
                    <a:pt x="15" y="67"/>
                  </a:lnTo>
                  <a:lnTo>
                    <a:pt x="7" y="60"/>
                  </a:lnTo>
                  <a:lnTo>
                    <a:pt x="0" y="49"/>
                  </a:lnTo>
                  <a:lnTo>
                    <a:pt x="0" y="39"/>
                  </a:lnTo>
                  <a:lnTo>
                    <a:pt x="0" y="25"/>
                  </a:lnTo>
                  <a:lnTo>
                    <a:pt x="7" y="14"/>
                  </a:lnTo>
                  <a:lnTo>
                    <a:pt x="15" y="7"/>
                  </a:lnTo>
                  <a:lnTo>
                    <a:pt x="22" y="3"/>
                  </a:lnTo>
                  <a:lnTo>
                    <a:pt x="32" y="0"/>
                  </a:lnTo>
                  <a:lnTo>
                    <a:pt x="43" y="3"/>
                  </a:lnTo>
                  <a:lnTo>
                    <a:pt x="53" y="10"/>
                  </a:lnTo>
                  <a:lnTo>
                    <a:pt x="57" y="21"/>
                  </a:lnTo>
                  <a:lnTo>
                    <a:pt x="61" y="32"/>
                  </a:lnTo>
                  <a:lnTo>
                    <a:pt x="64" y="42"/>
                  </a:lnTo>
                  <a:lnTo>
                    <a:pt x="61" y="60"/>
                  </a:lnTo>
                  <a:lnTo>
                    <a:pt x="53" y="74"/>
                  </a:lnTo>
                  <a:lnTo>
                    <a:pt x="46" y="88"/>
                  </a:lnTo>
                  <a:lnTo>
                    <a:pt x="32" y="99"/>
                  </a:lnTo>
                  <a:lnTo>
                    <a:pt x="18" y="106"/>
                  </a:lnTo>
                  <a:lnTo>
                    <a:pt x="4" y="109"/>
                  </a:lnTo>
                  <a:lnTo>
                    <a:pt x="0" y="109"/>
                  </a:lnTo>
                  <a:close/>
                  <a:moveTo>
                    <a:pt x="46" y="56"/>
                  </a:moveTo>
                  <a:lnTo>
                    <a:pt x="50" y="46"/>
                  </a:lnTo>
                  <a:lnTo>
                    <a:pt x="50" y="39"/>
                  </a:lnTo>
                  <a:lnTo>
                    <a:pt x="50" y="32"/>
                  </a:lnTo>
                  <a:lnTo>
                    <a:pt x="46" y="25"/>
                  </a:lnTo>
                  <a:lnTo>
                    <a:pt x="43" y="17"/>
                  </a:lnTo>
                  <a:lnTo>
                    <a:pt x="39" y="10"/>
                  </a:lnTo>
                  <a:lnTo>
                    <a:pt x="36" y="7"/>
                  </a:lnTo>
                  <a:lnTo>
                    <a:pt x="29" y="7"/>
                  </a:lnTo>
                  <a:lnTo>
                    <a:pt x="25" y="7"/>
                  </a:lnTo>
                  <a:lnTo>
                    <a:pt x="18" y="14"/>
                  </a:lnTo>
                  <a:lnTo>
                    <a:pt x="15" y="21"/>
                  </a:lnTo>
                  <a:lnTo>
                    <a:pt x="15" y="32"/>
                  </a:lnTo>
                  <a:lnTo>
                    <a:pt x="15" y="46"/>
                  </a:lnTo>
                  <a:lnTo>
                    <a:pt x="22" y="56"/>
                  </a:lnTo>
                  <a:lnTo>
                    <a:pt x="25" y="60"/>
                  </a:lnTo>
                  <a:lnTo>
                    <a:pt x="32" y="60"/>
                  </a:lnTo>
                  <a:lnTo>
                    <a:pt x="36" y="60"/>
                  </a:lnTo>
                  <a:lnTo>
                    <a:pt x="39" y="60"/>
                  </a:lnTo>
                  <a:lnTo>
                    <a:pt x="43" y="56"/>
                  </a:lnTo>
                  <a:lnTo>
                    <a:pt x="46" y="56"/>
                  </a:lnTo>
                  <a:close/>
                </a:path>
              </a:pathLst>
            </a:custGeom>
            <a:solidFill>
              <a:srgbClr val="000000"/>
            </a:solidFill>
            <a:ln w="0">
              <a:solidFill>
                <a:srgbClr val="000000"/>
              </a:solidFill>
              <a:round/>
              <a:headEnd/>
              <a:tailEnd/>
            </a:ln>
          </p:spPr>
          <p:txBody>
            <a:bodyPr/>
            <a:lstStyle/>
            <a:p>
              <a:endParaRPr lang="en-CA"/>
            </a:p>
          </p:txBody>
        </p:sp>
        <p:sp>
          <p:nvSpPr>
            <p:cNvPr id="22556" name="Rectangle 413"/>
            <p:cNvSpPr>
              <a:spLocks noChangeArrowheads="1"/>
            </p:cNvSpPr>
            <p:nvPr/>
          </p:nvSpPr>
          <p:spPr bwMode="auto">
            <a:xfrm>
              <a:off x="2724" y="2549"/>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557" name="Freeform 414"/>
            <p:cNvSpPr>
              <a:spLocks/>
            </p:cNvSpPr>
            <p:nvPr/>
          </p:nvSpPr>
          <p:spPr bwMode="auto">
            <a:xfrm>
              <a:off x="2989" y="2673"/>
              <a:ext cx="18" cy="17"/>
            </a:xfrm>
            <a:custGeom>
              <a:avLst/>
              <a:gdLst>
                <a:gd name="T0" fmla="*/ 7 w 18"/>
                <a:gd name="T1" fmla="*/ 0 h 17"/>
                <a:gd name="T2" fmla="*/ 11 w 18"/>
                <a:gd name="T3" fmla="*/ 0 h 17"/>
                <a:gd name="T4" fmla="*/ 14 w 18"/>
                <a:gd name="T5" fmla="*/ 0 h 17"/>
                <a:gd name="T6" fmla="*/ 18 w 18"/>
                <a:gd name="T7" fmla="*/ 3 h 17"/>
                <a:gd name="T8" fmla="*/ 18 w 18"/>
                <a:gd name="T9" fmla="*/ 7 h 17"/>
                <a:gd name="T10" fmla="*/ 18 w 18"/>
                <a:gd name="T11" fmla="*/ 10 h 17"/>
                <a:gd name="T12" fmla="*/ 14 w 18"/>
                <a:gd name="T13" fmla="*/ 14 h 17"/>
                <a:gd name="T14" fmla="*/ 11 w 18"/>
                <a:gd name="T15" fmla="*/ 14 h 17"/>
                <a:gd name="T16" fmla="*/ 7 w 18"/>
                <a:gd name="T17" fmla="*/ 17 h 17"/>
                <a:gd name="T18" fmla="*/ 4 w 18"/>
                <a:gd name="T19" fmla="*/ 14 h 17"/>
                <a:gd name="T20" fmla="*/ 0 w 18"/>
                <a:gd name="T21" fmla="*/ 14 h 17"/>
                <a:gd name="T22" fmla="*/ 0 w 18"/>
                <a:gd name="T23" fmla="*/ 10 h 17"/>
                <a:gd name="T24" fmla="*/ 0 w 18"/>
                <a:gd name="T25" fmla="*/ 7 h 17"/>
                <a:gd name="T26" fmla="*/ 0 w 18"/>
                <a:gd name="T27" fmla="*/ 3 h 17"/>
                <a:gd name="T28" fmla="*/ 0 w 18"/>
                <a:gd name="T29" fmla="*/ 0 h 17"/>
                <a:gd name="T30" fmla="*/ 4 w 18"/>
                <a:gd name="T31" fmla="*/ 0 h 17"/>
                <a:gd name="T32" fmla="*/ 7 w 18"/>
                <a:gd name="T33" fmla="*/ 0 h 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7"/>
                <a:gd name="T53" fmla="*/ 18 w 18"/>
                <a:gd name="T54" fmla="*/ 17 h 1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7">
                  <a:moveTo>
                    <a:pt x="7" y="0"/>
                  </a:moveTo>
                  <a:lnTo>
                    <a:pt x="11" y="0"/>
                  </a:lnTo>
                  <a:lnTo>
                    <a:pt x="14" y="0"/>
                  </a:lnTo>
                  <a:lnTo>
                    <a:pt x="18" y="3"/>
                  </a:lnTo>
                  <a:lnTo>
                    <a:pt x="18" y="7"/>
                  </a:lnTo>
                  <a:lnTo>
                    <a:pt x="18" y="10"/>
                  </a:lnTo>
                  <a:lnTo>
                    <a:pt x="14" y="14"/>
                  </a:lnTo>
                  <a:lnTo>
                    <a:pt x="11" y="14"/>
                  </a:lnTo>
                  <a:lnTo>
                    <a:pt x="7" y="17"/>
                  </a:lnTo>
                  <a:lnTo>
                    <a:pt x="4" y="14"/>
                  </a:lnTo>
                  <a:lnTo>
                    <a:pt x="0" y="14"/>
                  </a:lnTo>
                  <a:lnTo>
                    <a:pt x="0" y="10"/>
                  </a:lnTo>
                  <a:lnTo>
                    <a:pt x="0" y="7"/>
                  </a:lnTo>
                  <a:lnTo>
                    <a:pt x="0" y="3"/>
                  </a:lnTo>
                  <a:lnTo>
                    <a:pt x="0" y="0"/>
                  </a:lnTo>
                  <a:lnTo>
                    <a:pt x="4" y="0"/>
                  </a:lnTo>
                  <a:lnTo>
                    <a:pt x="7" y="0"/>
                  </a:lnTo>
                  <a:close/>
                </a:path>
              </a:pathLst>
            </a:custGeom>
            <a:solidFill>
              <a:srgbClr val="000000"/>
            </a:solidFill>
            <a:ln w="0">
              <a:solidFill>
                <a:srgbClr val="000000"/>
              </a:solidFill>
              <a:round/>
              <a:headEnd/>
              <a:tailEnd/>
            </a:ln>
          </p:spPr>
          <p:txBody>
            <a:bodyPr/>
            <a:lstStyle/>
            <a:p>
              <a:endParaRPr lang="en-CA"/>
            </a:p>
          </p:txBody>
        </p:sp>
        <p:sp>
          <p:nvSpPr>
            <p:cNvPr id="22558" name="Freeform 415"/>
            <p:cNvSpPr>
              <a:spLocks noEditPoints="1"/>
            </p:cNvSpPr>
            <p:nvPr/>
          </p:nvSpPr>
          <p:spPr bwMode="auto">
            <a:xfrm>
              <a:off x="3017" y="2581"/>
              <a:ext cx="71" cy="106"/>
            </a:xfrm>
            <a:custGeom>
              <a:avLst/>
              <a:gdLst>
                <a:gd name="T0" fmla="*/ 71 w 71"/>
                <a:gd name="T1" fmla="*/ 70 h 106"/>
                <a:gd name="T2" fmla="*/ 71 w 71"/>
                <a:gd name="T3" fmla="*/ 78 h 106"/>
                <a:gd name="T4" fmla="*/ 53 w 71"/>
                <a:gd name="T5" fmla="*/ 78 h 106"/>
                <a:gd name="T6" fmla="*/ 53 w 71"/>
                <a:gd name="T7" fmla="*/ 106 h 106"/>
                <a:gd name="T8" fmla="*/ 43 w 71"/>
                <a:gd name="T9" fmla="*/ 106 h 106"/>
                <a:gd name="T10" fmla="*/ 43 w 71"/>
                <a:gd name="T11" fmla="*/ 78 h 106"/>
                <a:gd name="T12" fmla="*/ 0 w 71"/>
                <a:gd name="T13" fmla="*/ 78 h 106"/>
                <a:gd name="T14" fmla="*/ 0 w 71"/>
                <a:gd name="T15" fmla="*/ 70 h 106"/>
                <a:gd name="T16" fmla="*/ 46 w 71"/>
                <a:gd name="T17" fmla="*/ 0 h 106"/>
                <a:gd name="T18" fmla="*/ 53 w 71"/>
                <a:gd name="T19" fmla="*/ 0 h 106"/>
                <a:gd name="T20" fmla="*/ 53 w 71"/>
                <a:gd name="T21" fmla="*/ 70 h 106"/>
                <a:gd name="T22" fmla="*/ 71 w 71"/>
                <a:gd name="T23" fmla="*/ 70 h 106"/>
                <a:gd name="T24" fmla="*/ 43 w 71"/>
                <a:gd name="T25" fmla="*/ 70 h 106"/>
                <a:gd name="T26" fmla="*/ 43 w 71"/>
                <a:gd name="T27" fmla="*/ 17 h 106"/>
                <a:gd name="T28" fmla="*/ 7 w 71"/>
                <a:gd name="T29" fmla="*/ 70 h 106"/>
                <a:gd name="T30" fmla="*/ 43 w 71"/>
                <a:gd name="T31" fmla="*/ 70 h 10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1"/>
                <a:gd name="T49" fmla="*/ 0 h 106"/>
                <a:gd name="T50" fmla="*/ 71 w 71"/>
                <a:gd name="T51" fmla="*/ 106 h 10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1" h="106">
                  <a:moveTo>
                    <a:pt x="71" y="70"/>
                  </a:moveTo>
                  <a:lnTo>
                    <a:pt x="71" y="78"/>
                  </a:lnTo>
                  <a:lnTo>
                    <a:pt x="53" y="78"/>
                  </a:lnTo>
                  <a:lnTo>
                    <a:pt x="53" y="106"/>
                  </a:lnTo>
                  <a:lnTo>
                    <a:pt x="43" y="106"/>
                  </a:lnTo>
                  <a:lnTo>
                    <a:pt x="43" y="78"/>
                  </a:lnTo>
                  <a:lnTo>
                    <a:pt x="0" y="78"/>
                  </a:lnTo>
                  <a:lnTo>
                    <a:pt x="0" y="70"/>
                  </a:lnTo>
                  <a:lnTo>
                    <a:pt x="46" y="0"/>
                  </a:lnTo>
                  <a:lnTo>
                    <a:pt x="53" y="0"/>
                  </a:lnTo>
                  <a:lnTo>
                    <a:pt x="53" y="70"/>
                  </a:lnTo>
                  <a:lnTo>
                    <a:pt x="71" y="70"/>
                  </a:lnTo>
                  <a:close/>
                  <a:moveTo>
                    <a:pt x="43" y="70"/>
                  </a:moveTo>
                  <a:lnTo>
                    <a:pt x="43" y="17"/>
                  </a:lnTo>
                  <a:lnTo>
                    <a:pt x="7" y="70"/>
                  </a:lnTo>
                  <a:lnTo>
                    <a:pt x="43" y="70"/>
                  </a:lnTo>
                  <a:close/>
                </a:path>
              </a:pathLst>
            </a:custGeom>
            <a:solidFill>
              <a:srgbClr val="000000"/>
            </a:solidFill>
            <a:ln w="0">
              <a:solidFill>
                <a:srgbClr val="000000"/>
              </a:solidFill>
              <a:round/>
              <a:headEnd/>
              <a:tailEnd/>
            </a:ln>
          </p:spPr>
          <p:txBody>
            <a:bodyPr/>
            <a:lstStyle/>
            <a:p>
              <a:endParaRPr lang="en-CA"/>
            </a:p>
          </p:txBody>
        </p:sp>
        <p:sp>
          <p:nvSpPr>
            <p:cNvPr id="22559" name="Freeform 416"/>
            <p:cNvSpPr>
              <a:spLocks noEditPoints="1"/>
            </p:cNvSpPr>
            <p:nvPr/>
          </p:nvSpPr>
          <p:spPr bwMode="auto">
            <a:xfrm>
              <a:off x="3102" y="2581"/>
              <a:ext cx="60" cy="109"/>
            </a:xfrm>
            <a:custGeom>
              <a:avLst/>
              <a:gdLst>
                <a:gd name="T0" fmla="*/ 11 w 60"/>
                <a:gd name="T1" fmla="*/ 46 h 109"/>
                <a:gd name="T2" fmla="*/ 4 w 60"/>
                <a:gd name="T3" fmla="*/ 32 h 109"/>
                <a:gd name="T4" fmla="*/ 4 w 60"/>
                <a:gd name="T5" fmla="*/ 17 h 109"/>
                <a:gd name="T6" fmla="*/ 18 w 60"/>
                <a:gd name="T7" fmla="*/ 3 h 109"/>
                <a:gd name="T8" fmla="*/ 43 w 60"/>
                <a:gd name="T9" fmla="*/ 3 h 109"/>
                <a:gd name="T10" fmla="*/ 57 w 60"/>
                <a:gd name="T11" fmla="*/ 14 h 109"/>
                <a:gd name="T12" fmla="*/ 57 w 60"/>
                <a:gd name="T13" fmla="*/ 28 h 109"/>
                <a:gd name="T14" fmla="*/ 46 w 60"/>
                <a:gd name="T15" fmla="*/ 42 h 109"/>
                <a:gd name="T16" fmla="*/ 46 w 60"/>
                <a:gd name="T17" fmla="*/ 60 h 109"/>
                <a:gd name="T18" fmla="*/ 60 w 60"/>
                <a:gd name="T19" fmla="*/ 74 h 109"/>
                <a:gd name="T20" fmla="*/ 57 w 60"/>
                <a:gd name="T21" fmla="*/ 92 h 109"/>
                <a:gd name="T22" fmla="*/ 43 w 60"/>
                <a:gd name="T23" fmla="*/ 106 h 109"/>
                <a:gd name="T24" fmla="*/ 21 w 60"/>
                <a:gd name="T25" fmla="*/ 106 h 109"/>
                <a:gd name="T26" fmla="*/ 7 w 60"/>
                <a:gd name="T27" fmla="*/ 99 h 109"/>
                <a:gd name="T28" fmla="*/ 0 w 60"/>
                <a:gd name="T29" fmla="*/ 81 h 109"/>
                <a:gd name="T30" fmla="*/ 4 w 60"/>
                <a:gd name="T31" fmla="*/ 70 h 109"/>
                <a:gd name="T32" fmla="*/ 21 w 60"/>
                <a:gd name="T33" fmla="*/ 56 h 109"/>
                <a:gd name="T34" fmla="*/ 39 w 60"/>
                <a:gd name="T35" fmla="*/ 39 h 109"/>
                <a:gd name="T36" fmla="*/ 43 w 60"/>
                <a:gd name="T37" fmla="*/ 28 h 109"/>
                <a:gd name="T38" fmla="*/ 43 w 60"/>
                <a:gd name="T39" fmla="*/ 17 h 109"/>
                <a:gd name="T40" fmla="*/ 36 w 60"/>
                <a:gd name="T41" fmla="*/ 7 h 109"/>
                <a:gd name="T42" fmla="*/ 25 w 60"/>
                <a:gd name="T43" fmla="*/ 7 h 109"/>
                <a:gd name="T44" fmla="*/ 18 w 60"/>
                <a:gd name="T45" fmla="*/ 14 h 109"/>
                <a:gd name="T46" fmla="*/ 18 w 60"/>
                <a:gd name="T47" fmla="*/ 25 h 109"/>
                <a:gd name="T48" fmla="*/ 21 w 60"/>
                <a:gd name="T49" fmla="*/ 32 h 109"/>
                <a:gd name="T50" fmla="*/ 32 w 60"/>
                <a:gd name="T51" fmla="*/ 46 h 109"/>
                <a:gd name="T52" fmla="*/ 21 w 60"/>
                <a:gd name="T53" fmla="*/ 63 h 109"/>
                <a:gd name="T54" fmla="*/ 14 w 60"/>
                <a:gd name="T55" fmla="*/ 74 h 109"/>
                <a:gd name="T56" fmla="*/ 18 w 60"/>
                <a:gd name="T57" fmla="*/ 92 h 109"/>
                <a:gd name="T58" fmla="*/ 25 w 60"/>
                <a:gd name="T59" fmla="*/ 102 h 109"/>
                <a:gd name="T60" fmla="*/ 36 w 60"/>
                <a:gd name="T61" fmla="*/ 102 h 109"/>
                <a:gd name="T62" fmla="*/ 46 w 60"/>
                <a:gd name="T63" fmla="*/ 95 h 109"/>
                <a:gd name="T64" fmla="*/ 46 w 60"/>
                <a:gd name="T65" fmla="*/ 81 h 109"/>
                <a:gd name="T66" fmla="*/ 39 w 60"/>
                <a:gd name="T67" fmla="*/ 70 h 109"/>
                <a:gd name="T68" fmla="*/ 25 w 60"/>
                <a:gd name="T69" fmla="*/ 56 h 10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60"/>
                <a:gd name="T106" fmla="*/ 0 h 109"/>
                <a:gd name="T107" fmla="*/ 60 w 60"/>
                <a:gd name="T108" fmla="*/ 109 h 109"/>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60" h="109">
                  <a:moveTo>
                    <a:pt x="21" y="56"/>
                  </a:moveTo>
                  <a:lnTo>
                    <a:pt x="11" y="46"/>
                  </a:lnTo>
                  <a:lnTo>
                    <a:pt x="7" y="39"/>
                  </a:lnTo>
                  <a:lnTo>
                    <a:pt x="4" y="32"/>
                  </a:lnTo>
                  <a:lnTo>
                    <a:pt x="4" y="25"/>
                  </a:lnTo>
                  <a:lnTo>
                    <a:pt x="4" y="17"/>
                  </a:lnTo>
                  <a:lnTo>
                    <a:pt x="11" y="10"/>
                  </a:lnTo>
                  <a:lnTo>
                    <a:pt x="18" y="3"/>
                  </a:lnTo>
                  <a:lnTo>
                    <a:pt x="32" y="0"/>
                  </a:lnTo>
                  <a:lnTo>
                    <a:pt x="43" y="3"/>
                  </a:lnTo>
                  <a:lnTo>
                    <a:pt x="50" y="7"/>
                  </a:lnTo>
                  <a:lnTo>
                    <a:pt x="57" y="14"/>
                  </a:lnTo>
                  <a:lnTo>
                    <a:pt x="60" y="25"/>
                  </a:lnTo>
                  <a:lnTo>
                    <a:pt x="57" y="28"/>
                  </a:lnTo>
                  <a:lnTo>
                    <a:pt x="53" y="35"/>
                  </a:lnTo>
                  <a:lnTo>
                    <a:pt x="46" y="42"/>
                  </a:lnTo>
                  <a:lnTo>
                    <a:pt x="36" y="49"/>
                  </a:lnTo>
                  <a:lnTo>
                    <a:pt x="46" y="60"/>
                  </a:lnTo>
                  <a:lnTo>
                    <a:pt x="53" y="67"/>
                  </a:lnTo>
                  <a:lnTo>
                    <a:pt x="60" y="74"/>
                  </a:lnTo>
                  <a:lnTo>
                    <a:pt x="60" y="81"/>
                  </a:lnTo>
                  <a:lnTo>
                    <a:pt x="57" y="92"/>
                  </a:lnTo>
                  <a:lnTo>
                    <a:pt x="53" y="99"/>
                  </a:lnTo>
                  <a:lnTo>
                    <a:pt x="43" y="106"/>
                  </a:lnTo>
                  <a:lnTo>
                    <a:pt x="28" y="109"/>
                  </a:lnTo>
                  <a:lnTo>
                    <a:pt x="21" y="106"/>
                  </a:lnTo>
                  <a:lnTo>
                    <a:pt x="14" y="102"/>
                  </a:lnTo>
                  <a:lnTo>
                    <a:pt x="7" y="99"/>
                  </a:lnTo>
                  <a:lnTo>
                    <a:pt x="4" y="92"/>
                  </a:lnTo>
                  <a:lnTo>
                    <a:pt x="0" y="81"/>
                  </a:lnTo>
                  <a:lnTo>
                    <a:pt x="0" y="78"/>
                  </a:lnTo>
                  <a:lnTo>
                    <a:pt x="4" y="70"/>
                  </a:lnTo>
                  <a:lnTo>
                    <a:pt x="11" y="63"/>
                  </a:lnTo>
                  <a:lnTo>
                    <a:pt x="21" y="56"/>
                  </a:lnTo>
                  <a:close/>
                  <a:moveTo>
                    <a:pt x="32" y="46"/>
                  </a:moveTo>
                  <a:lnTo>
                    <a:pt x="39" y="39"/>
                  </a:lnTo>
                  <a:lnTo>
                    <a:pt x="43" y="35"/>
                  </a:lnTo>
                  <a:lnTo>
                    <a:pt x="43" y="28"/>
                  </a:lnTo>
                  <a:lnTo>
                    <a:pt x="43" y="25"/>
                  </a:lnTo>
                  <a:lnTo>
                    <a:pt x="43" y="17"/>
                  </a:lnTo>
                  <a:lnTo>
                    <a:pt x="39" y="10"/>
                  </a:lnTo>
                  <a:lnTo>
                    <a:pt x="36" y="7"/>
                  </a:lnTo>
                  <a:lnTo>
                    <a:pt x="32" y="7"/>
                  </a:lnTo>
                  <a:lnTo>
                    <a:pt x="25" y="7"/>
                  </a:lnTo>
                  <a:lnTo>
                    <a:pt x="21" y="10"/>
                  </a:lnTo>
                  <a:lnTo>
                    <a:pt x="18" y="14"/>
                  </a:lnTo>
                  <a:lnTo>
                    <a:pt x="18" y="21"/>
                  </a:lnTo>
                  <a:lnTo>
                    <a:pt x="18" y="25"/>
                  </a:lnTo>
                  <a:lnTo>
                    <a:pt x="18" y="28"/>
                  </a:lnTo>
                  <a:lnTo>
                    <a:pt x="21" y="32"/>
                  </a:lnTo>
                  <a:lnTo>
                    <a:pt x="21" y="35"/>
                  </a:lnTo>
                  <a:lnTo>
                    <a:pt x="32" y="46"/>
                  </a:lnTo>
                  <a:close/>
                  <a:moveTo>
                    <a:pt x="25" y="56"/>
                  </a:moveTo>
                  <a:lnTo>
                    <a:pt x="21" y="63"/>
                  </a:lnTo>
                  <a:lnTo>
                    <a:pt x="18" y="70"/>
                  </a:lnTo>
                  <a:lnTo>
                    <a:pt x="14" y="74"/>
                  </a:lnTo>
                  <a:lnTo>
                    <a:pt x="14" y="81"/>
                  </a:lnTo>
                  <a:lnTo>
                    <a:pt x="18" y="92"/>
                  </a:lnTo>
                  <a:lnTo>
                    <a:pt x="18" y="99"/>
                  </a:lnTo>
                  <a:lnTo>
                    <a:pt x="25" y="102"/>
                  </a:lnTo>
                  <a:lnTo>
                    <a:pt x="32" y="102"/>
                  </a:lnTo>
                  <a:lnTo>
                    <a:pt x="36" y="102"/>
                  </a:lnTo>
                  <a:lnTo>
                    <a:pt x="43" y="99"/>
                  </a:lnTo>
                  <a:lnTo>
                    <a:pt x="46" y="95"/>
                  </a:lnTo>
                  <a:lnTo>
                    <a:pt x="46" y="88"/>
                  </a:lnTo>
                  <a:lnTo>
                    <a:pt x="46" y="81"/>
                  </a:lnTo>
                  <a:lnTo>
                    <a:pt x="43" y="78"/>
                  </a:lnTo>
                  <a:lnTo>
                    <a:pt x="39" y="70"/>
                  </a:lnTo>
                  <a:lnTo>
                    <a:pt x="32" y="67"/>
                  </a:lnTo>
                  <a:lnTo>
                    <a:pt x="25" y="56"/>
                  </a:lnTo>
                  <a:close/>
                </a:path>
              </a:pathLst>
            </a:custGeom>
            <a:solidFill>
              <a:srgbClr val="000000"/>
            </a:solidFill>
            <a:ln w="0">
              <a:solidFill>
                <a:srgbClr val="000000"/>
              </a:solidFill>
              <a:round/>
              <a:headEnd/>
              <a:tailEnd/>
            </a:ln>
          </p:spPr>
          <p:txBody>
            <a:bodyPr/>
            <a:lstStyle/>
            <a:p>
              <a:endParaRPr lang="en-CA"/>
            </a:p>
          </p:txBody>
        </p:sp>
        <p:sp>
          <p:nvSpPr>
            <p:cNvPr id="22560" name="Rectangle 417"/>
            <p:cNvSpPr>
              <a:spLocks noChangeArrowheads="1"/>
            </p:cNvSpPr>
            <p:nvPr/>
          </p:nvSpPr>
          <p:spPr bwMode="auto">
            <a:xfrm>
              <a:off x="3247" y="2549"/>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561" name="Freeform 418"/>
            <p:cNvSpPr>
              <a:spLocks/>
            </p:cNvSpPr>
            <p:nvPr/>
          </p:nvSpPr>
          <p:spPr bwMode="auto">
            <a:xfrm>
              <a:off x="3505" y="2673"/>
              <a:ext cx="18" cy="17"/>
            </a:xfrm>
            <a:custGeom>
              <a:avLst/>
              <a:gdLst>
                <a:gd name="T0" fmla="*/ 11 w 18"/>
                <a:gd name="T1" fmla="*/ 0 h 17"/>
                <a:gd name="T2" fmla="*/ 14 w 18"/>
                <a:gd name="T3" fmla="*/ 0 h 17"/>
                <a:gd name="T4" fmla="*/ 14 w 18"/>
                <a:gd name="T5" fmla="*/ 0 h 17"/>
                <a:gd name="T6" fmla="*/ 18 w 18"/>
                <a:gd name="T7" fmla="*/ 3 h 17"/>
                <a:gd name="T8" fmla="*/ 18 w 18"/>
                <a:gd name="T9" fmla="*/ 7 h 17"/>
                <a:gd name="T10" fmla="*/ 18 w 18"/>
                <a:gd name="T11" fmla="*/ 10 h 17"/>
                <a:gd name="T12" fmla="*/ 14 w 18"/>
                <a:gd name="T13" fmla="*/ 14 h 17"/>
                <a:gd name="T14" fmla="*/ 14 w 18"/>
                <a:gd name="T15" fmla="*/ 14 h 17"/>
                <a:gd name="T16" fmla="*/ 11 w 18"/>
                <a:gd name="T17" fmla="*/ 17 h 17"/>
                <a:gd name="T18" fmla="*/ 7 w 18"/>
                <a:gd name="T19" fmla="*/ 14 h 17"/>
                <a:gd name="T20" fmla="*/ 4 w 18"/>
                <a:gd name="T21" fmla="*/ 14 h 17"/>
                <a:gd name="T22" fmla="*/ 0 w 18"/>
                <a:gd name="T23" fmla="*/ 10 h 17"/>
                <a:gd name="T24" fmla="*/ 0 w 18"/>
                <a:gd name="T25" fmla="*/ 7 h 17"/>
                <a:gd name="T26" fmla="*/ 0 w 18"/>
                <a:gd name="T27" fmla="*/ 3 h 17"/>
                <a:gd name="T28" fmla="*/ 4 w 18"/>
                <a:gd name="T29" fmla="*/ 0 h 17"/>
                <a:gd name="T30" fmla="*/ 7 w 18"/>
                <a:gd name="T31" fmla="*/ 0 h 17"/>
                <a:gd name="T32" fmla="*/ 11 w 18"/>
                <a:gd name="T33" fmla="*/ 0 h 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7"/>
                <a:gd name="T53" fmla="*/ 18 w 18"/>
                <a:gd name="T54" fmla="*/ 17 h 1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7">
                  <a:moveTo>
                    <a:pt x="11" y="0"/>
                  </a:moveTo>
                  <a:lnTo>
                    <a:pt x="14" y="0"/>
                  </a:lnTo>
                  <a:lnTo>
                    <a:pt x="18" y="3"/>
                  </a:lnTo>
                  <a:lnTo>
                    <a:pt x="18" y="7"/>
                  </a:lnTo>
                  <a:lnTo>
                    <a:pt x="18" y="10"/>
                  </a:lnTo>
                  <a:lnTo>
                    <a:pt x="14" y="14"/>
                  </a:lnTo>
                  <a:lnTo>
                    <a:pt x="11" y="17"/>
                  </a:lnTo>
                  <a:lnTo>
                    <a:pt x="7" y="14"/>
                  </a:lnTo>
                  <a:lnTo>
                    <a:pt x="4" y="14"/>
                  </a:lnTo>
                  <a:lnTo>
                    <a:pt x="0" y="10"/>
                  </a:lnTo>
                  <a:lnTo>
                    <a:pt x="0" y="7"/>
                  </a:lnTo>
                  <a:lnTo>
                    <a:pt x="0" y="3"/>
                  </a:lnTo>
                  <a:lnTo>
                    <a:pt x="4" y="0"/>
                  </a:lnTo>
                  <a:lnTo>
                    <a:pt x="7" y="0"/>
                  </a:lnTo>
                  <a:lnTo>
                    <a:pt x="11" y="0"/>
                  </a:lnTo>
                  <a:close/>
                </a:path>
              </a:pathLst>
            </a:custGeom>
            <a:solidFill>
              <a:srgbClr val="000000"/>
            </a:solidFill>
            <a:ln w="0">
              <a:solidFill>
                <a:srgbClr val="000000"/>
              </a:solidFill>
              <a:round/>
              <a:headEnd/>
              <a:tailEnd/>
            </a:ln>
          </p:spPr>
          <p:txBody>
            <a:bodyPr/>
            <a:lstStyle/>
            <a:p>
              <a:endParaRPr lang="en-CA"/>
            </a:p>
          </p:txBody>
        </p:sp>
        <p:sp>
          <p:nvSpPr>
            <p:cNvPr id="22562" name="Freeform 419"/>
            <p:cNvSpPr>
              <a:spLocks noEditPoints="1"/>
            </p:cNvSpPr>
            <p:nvPr/>
          </p:nvSpPr>
          <p:spPr bwMode="auto">
            <a:xfrm>
              <a:off x="3537" y="2581"/>
              <a:ext cx="67" cy="106"/>
            </a:xfrm>
            <a:custGeom>
              <a:avLst/>
              <a:gdLst>
                <a:gd name="T0" fmla="*/ 67 w 67"/>
                <a:gd name="T1" fmla="*/ 70 h 106"/>
                <a:gd name="T2" fmla="*/ 67 w 67"/>
                <a:gd name="T3" fmla="*/ 78 h 106"/>
                <a:gd name="T4" fmla="*/ 53 w 67"/>
                <a:gd name="T5" fmla="*/ 78 h 106"/>
                <a:gd name="T6" fmla="*/ 53 w 67"/>
                <a:gd name="T7" fmla="*/ 106 h 106"/>
                <a:gd name="T8" fmla="*/ 39 w 67"/>
                <a:gd name="T9" fmla="*/ 106 h 106"/>
                <a:gd name="T10" fmla="*/ 39 w 67"/>
                <a:gd name="T11" fmla="*/ 78 h 106"/>
                <a:gd name="T12" fmla="*/ 0 w 67"/>
                <a:gd name="T13" fmla="*/ 78 h 106"/>
                <a:gd name="T14" fmla="*/ 0 w 67"/>
                <a:gd name="T15" fmla="*/ 70 h 106"/>
                <a:gd name="T16" fmla="*/ 42 w 67"/>
                <a:gd name="T17" fmla="*/ 0 h 106"/>
                <a:gd name="T18" fmla="*/ 53 w 67"/>
                <a:gd name="T19" fmla="*/ 0 h 106"/>
                <a:gd name="T20" fmla="*/ 53 w 67"/>
                <a:gd name="T21" fmla="*/ 70 h 106"/>
                <a:gd name="T22" fmla="*/ 67 w 67"/>
                <a:gd name="T23" fmla="*/ 70 h 106"/>
                <a:gd name="T24" fmla="*/ 39 w 67"/>
                <a:gd name="T25" fmla="*/ 70 h 106"/>
                <a:gd name="T26" fmla="*/ 39 w 67"/>
                <a:gd name="T27" fmla="*/ 17 h 106"/>
                <a:gd name="T28" fmla="*/ 7 w 67"/>
                <a:gd name="T29" fmla="*/ 70 h 106"/>
                <a:gd name="T30" fmla="*/ 39 w 67"/>
                <a:gd name="T31" fmla="*/ 70 h 10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67"/>
                <a:gd name="T49" fmla="*/ 0 h 106"/>
                <a:gd name="T50" fmla="*/ 67 w 67"/>
                <a:gd name="T51" fmla="*/ 106 h 10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67" h="106">
                  <a:moveTo>
                    <a:pt x="67" y="70"/>
                  </a:moveTo>
                  <a:lnTo>
                    <a:pt x="67" y="78"/>
                  </a:lnTo>
                  <a:lnTo>
                    <a:pt x="53" y="78"/>
                  </a:lnTo>
                  <a:lnTo>
                    <a:pt x="53" y="106"/>
                  </a:lnTo>
                  <a:lnTo>
                    <a:pt x="39" y="106"/>
                  </a:lnTo>
                  <a:lnTo>
                    <a:pt x="39" y="78"/>
                  </a:lnTo>
                  <a:lnTo>
                    <a:pt x="0" y="78"/>
                  </a:lnTo>
                  <a:lnTo>
                    <a:pt x="0" y="70"/>
                  </a:lnTo>
                  <a:lnTo>
                    <a:pt x="42" y="0"/>
                  </a:lnTo>
                  <a:lnTo>
                    <a:pt x="53" y="0"/>
                  </a:lnTo>
                  <a:lnTo>
                    <a:pt x="53" y="70"/>
                  </a:lnTo>
                  <a:lnTo>
                    <a:pt x="67" y="70"/>
                  </a:lnTo>
                  <a:close/>
                  <a:moveTo>
                    <a:pt x="39" y="70"/>
                  </a:moveTo>
                  <a:lnTo>
                    <a:pt x="39" y="17"/>
                  </a:lnTo>
                  <a:lnTo>
                    <a:pt x="7" y="70"/>
                  </a:lnTo>
                  <a:lnTo>
                    <a:pt x="39" y="70"/>
                  </a:lnTo>
                  <a:close/>
                </a:path>
              </a:pathLst>
            </a:custGeom>
            <a:solidFill>
              <a:srgbClr val="000000"/>
            </a:solidFill>
            <a:ln w="0">
              <a:solidFill>
                <a:srgbClr val="000000"/>
              </a:solidFill>
              <a:round/>
              <a:headEnd/>
              <a:tailEnd/>
            </a:ln>
          </p:spPr>
          <p:txBody>
            <a:bodyPr/>
            <a:lstStyle/>
            <a:p>
              <a:endParaRPr lang="en-CA"/>
            </a:p>
          </p:txBody>
        </p:sp>
        <p:sp>
          <p:nvSpPr>
            <p:cNvPr id="22563" name="Freeform 420"/>
            <p:cNvSpPr>
              <a:spLocks noEditPoints="1"/>
            </p:cNvSpPr>
            <p:nvPr/>
          </p:nvSpPr>
          <p:spPr bwMode="auto">
            <a:xfrm>
              <a:off x="3622" y="2581"/>
              <a:ext cx="56" cy="109"/>
            </a:xfrm>
            <a:custGeom>
              <a:avLst/>
              <a:gdLst>
                <a:gd name="T0" fmla="*/ 10 w 56"/>
                <a:gd name="T1" fmla="*/ 46 h 109"/>
                <a:gd name="T2" fmla="*/ 0 w 56"/>
                <a:gd name="T3" fmla="*/ 32 h 109"/>
                <a:gd name="T4" fmla="*/ 3 w 56"/>
                <a:gd name="T5" fmla="*/ 17 h 109"/>
                <a:gd name="T6" fmla="*/ 18 w 56"/>
                <a:gd name="T7" fmla="*/ 3 h 109"/>
                <a:gd name="T8" fmla="*/ 39 w 56"/>
                <a:gd name="T9" fmla="*/ 3 h 109"/>
                <a:gd name="T10" fmla="*/ 53 w 56"/>
                <a:gd name="T11" fmla="*/ 14 h 109"/>
                <a:gd name="T12" fmla="*/ 56 w 56"/>
                <a:gd name="T13" fmla="*/ 28 h 109"/>
                <a:gd name="T14" fmla="*/ 46 w 56"/>
                <a:gd name="T15" fmla="*/ 42 h 109"/>
                <a:gd name="T16" fmla="*/ 46 w 56"/>
                <a:gd name="T17" fmla="*/ 60 h 109"/>
                <a:gd name="T18" fmla="*/ 56 w 56"/>
                <a:gd name="T19" fmla="*/ 74 h 109"/>
                <a:gd name="T20" fmla="*/ 56 w 56"/>
                <a:gd name="T21" fmla="*/ 92 h 109"/>
                <a:gd name="T22" fmla="*/ 39 w 56"/>
                <a:gd name="T23" fmla="*/ 106 h 109"/>
                <a:gd name="T24" fmla="*/ 18 w 56"/>
                <a:gd name="T25" fmla="*/ 106 h 109"/>
                <a:gd name="T26" fmla="*/ 3 w 56"/>
                <a:gd name="T27" fmla="*/ 99 h 109"/>
                <a:gd name="T28" fmla="*/ 0 w 56"/>
                <a:gd name="T29" fmla="*/ 81 h 109"/>
                <a:gd name="T30" fmla="*/ 3 w 56"/>
                <a:gd name="T31" fmla="*/ 70 h 109"/>
                <a:gd name="T32" fmla="*/ 18 w 56"/>
                <a:gd name="T33" fmla="*/ 56 h 109"/>
                <a:gd name="T34" fmla="*/ 35 w 56"/>
                <a:gd name="T35" fmla="*/ 39 h 109"/>
                <a:gd name="T36" fmla="*/ 42 w 56"/>
                <a:gd name="T37" fmla="*/ 28 h 109"/>
                <a:gd name="T38" fmla="*/ 42 w 56"/>
                <a:gd name="T39" fmla="*/ 17 h 109"/>
                <a:gd name="T40" fmla="*/ 35 w 56"/>
                <a:gd name="T41" fmla="*/ 7 h 109"/>
                <a:gd name="T42" fmla="*/ 21 w 56"/>
                <a:gd name="T43" fmla="*/ 7 h 109"/>
                <a:gd name="T44" fmla="*/ 14 w 56"/>
                <a:gd name="T45" fmla="*/ 14 h 109"/>
                <a:gd name="T46" fmla="*/ 14 w 56"/>
                <a:gd name="T47" fmla="*/ 25 h 109"/>
                <a:gd name="T48" fmla="*/ 18 w 56"/>
                <a:gd name="T49" fmla="*/ 32 h 109"/>
                <a:gd name="T50" fmla="*/ 32 w 56"/>
                <a:gd name="T51" fmla="*/ 46 h 109"/>
                <a:gd name="T52" fmla="*/ 18 w 56"/>
                <a:gd name="T53" fmla="*/ 63 h 109"/>
                <a:gd name="T54" fmla="*/ 14 w 56"/>
                <a:gd name="T55" fmla="*/ 74 h 109"/>
                <a:gd name="T56" fmla="*/ 14 w 56"/>
                <a:gd name="T57" fmla="*/ 92 h 109"/>
                <a:gd name="T58" fmla="*/ 21 w 56"/>
                <a:gd name="T59" fmla="*/ 102 h 109"/>
                <a:gd name="T60" fmla="*/ 35 w 56"/>
                <a:gd name="T61" fmla="*/ 102 h 109"/>
                <a:gd name="T62" fmla="*/ 42 w 56"/>
                <a:gd name="T63" fmla="*/ 95 h 109"/>
                <a:gd name="T64" fmla="*/ 42 w 56"/>
                <a:gd name="T65" fmla="*/ 81 h 109"/>
                <a:gd name="T66" fmla="*/ 35 w 56"/>
                <a:gd name="T67" fmla="*/ 70 h 109"/>
                <a:gd name="T68" fmla="*/ 21 w 56"/>
                <a:gd name="T69" fmla="*/ 56 h 10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56"/>
                <a:gd name="T106" fmla="*/ 0 h 109"/>
                <a:gd name="T107" fmla="*/ 56 w 56"/>
                <a:gd name="T108" fmla="*/ 109 h 109"/>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56" h="109">
                  <a:moveTo>
                    <a:pt x="18" y="56"/>
                  </a:moveTo>
                  <a:lnTo>
                    <a:pt x="10" y="46"/>
                  </a:lnTo>
                  <a:lnTo>
                    <a:pt x="3" y="39"/>
                  </a:lnTo>
                  <a:lnTo>
                    <a:pt x="0" y="32"/>
                  </a:lnTo>
                  <a:lnTo>
                    <a:pt x="0" y="25"/>
                  </a:lnTo>
                  <a:lnTo>
                    <a:pt x="3" y="17"/>
                  </a:lnTo>
                  <a:lnTo>
                    <a:pt x="7" y="10"/>
                  </a:lnTo>
                  <a:lnTo>
                    <a:pt x="18" y="3"/>
                  </a:lnTo>
                  <a:lnTo>
                    <a:pt x="28" y="0"/>
                  </a:lnTo>
                  <a:lnTo>
                    <a:pt x="39" y="3"/>
                  </a:lnTo>
                  <a:lnTo>
                    <a:pt x="49" y="7"/>
                  </a:lnTo>
                  <a:lnTo>
                    <a:pt x="53" y="14"/>
                  </a:lnTo>
                  <a:lnTo>
                    <a:pt x="56" y="25"/>
                  </a:lnTo>
                  <a:lnTo>
                    <a:pt x="56" y="28"/>
                  </a:lnTo>
                  <a:lnTo>
                    <a:pt x="53" y="35"/>
                  </a:lnTo>
                  <a:lnTo>
                    <a:pt x="46" y="42"/>
                  </a:lnTo>
                  <a:lnTo>
                    <a:pt x="35" y="49"/>
                  </a:lnTo>
                  <a:lnTo>
                    <a:pt x="46" y="60"/>
                  </a:lnTo>
                  <a:lnTo>
                    <a:pt x="53" y="67"/>
                  </a:lnTo>
                  <a:lnTo>
                    <a:pt x="56" y="74"/>
                  </a:lnTo>
                  <a:lnTo>
                    <a:pt x="56" y="81"/>
                  </a:lnTo>
                  <a:lnTo>
                    <a:pt x="56" y="92"/>
                  </a:lnTo>
                  <a:lnTo>
                    <a:pt x="49" y="99"/>
                  </a:lnTo>
                  <a:lnTo>
                    <a:pt x="39" y="106"/>
                  </a:lnTo>
                  <a:lnTo>
                    <a:pt x="28" y="109"/>
                  </a:lnTo>
                  <a:lnTo>
                    <a:pt x="18" y="106"/>
                  </a:lnTo>
                  <a:lnTo>
                    <a:pt x="10" y="102"/>
                  </a:lnTo>
                  <a:lnTo>
                    <a:pt x="3" y="99"/>
                  </a:lnTo>
                  <a:lnTo>
                    <a:pt x="0" y="92"/>
                  </a:lnTo>
                  <a:lnTo>
                    <a:pt x="0" y="81"/>
                  </a:lnTo>
                  <a:lnTo>
                    <a:pt x="0" y="78"/>
                  </a:lnTo>
                  <a:lnTo>
                    <a:pt x="3" y="70"/>
                  </a:lnTo>
                  <a:lnTo>
                    <a:pt x="10" y="63"/>
                  </a:lnTo>
                  <a:lnTo>
                    <a:pt x="18" y="56"/>
                  </a:lnTo>
                  <a:close/>
                  <a:moveTo>
                    <a:pt x="32" y="46"/>
                  </a:moveTo>
                  <a:lnTo>
                    <a:pt x="35" y="39"/>
                  </a:lnTo>
                  <a:lnTo>
                    <a:pt x="39" y="35"/>
                  </a:lnTo>
                  <a:lnTo>
                    <a:pt x="42" y="28"/>
                  </a:lnTo>
                  <a:lnTo>
                    <a:pt x="42" y="25"/>
                  </a:lnTo>
                  <a:lnTo>
                    <a:pt x="42" y="17"/>
                  </a:lnTo>
                  <a:lnTo>
                    <a:pt x="39" y="10"/>
                  </a:lnTo>
                  <a:lnTo>
                    <a:pt x="35" y="7"/>
                  </a:lnTo>
                  <a:lnTo>
                    <a:pt x="28" y="7"/>
                  </a:lnTo>
                  <a:lnTo>
                    <a:pt x="21" y="7"/>
                  </a:lnTo>
                  <a:lnTo>
                    <a:pt x="18" y="10"/>
                  </a:lnTo>
                  <a:lnTo>
                    <a:pt x="14" y="14"/>
                  </a:lnTo>
                  <a:lnTo>
                    <a:pt x="14" y="21"/>
                  </a:lnTo>
                  <a:lnTo>
                    <a:pt x="14" y="25"/>
                  </a:lnTo>
                  <a:lnTo>
                    <a:pt x="18" y="28"/>
                  </a:lnTo>
                  <a:lnTo>
                    <a:pt x="18" y="32"/>
                  </a:lnTo>
                  <a:lnTo>
                    <a:pt x="21" y="35"/>
                  </a:lnTo>
                  <a:lnTo>
                    <a:pt x="32" y="46"/>
                  </a:lnTo>
                  <a:close/>
                  <a:moveTo>
                    <a:pt x="21" y="56"/>
                  </a:moveTo>
                  <a:lnTo>
                    <a:pt x="18" y="63"/>
                  </a:lnTo>
                  <a:lnTo>
                    <a:pt x="14" y="70"/>
                  </a:lnTo>
                  <a:lnTo>
                    <a:pt x="14" y="74"/>
                  </a:lnTo>
                  <a:lnTo>
                    <a:pt x="14" y="81"/>
                  </a:lnTo>
                  <a:lnTo>
                    <a:pt x="14" y="92"/>
                  </a:lnTo>
                  <a:lnTo>
                    <a:pt x="18" y="99"/>
                  </a:lnTo>
                  <a:lnTo>
                    <a:pt x="21" y="102"/>
                  </a:lnTo>
                  <a:lnTo>
                    <a:pt x="28" y="102"/>
                  </a:lnTo>
                  <a:lnTo>
                    <a:pt x="35" y="102"/>
                  </a:lnTo>
                  <a:lnTo>
                    <a:pt x="39" y="99"/>
                  </a:lnTo>
                  <a:lnTo>
                    <a:pt x="42" y="95"/>
                  </a:lnTo>
                  <a:lnTo>
                    <a:pt x="42" y="88"/>
                  </a:lnTo>
                  <a:lnTo>
                    <a:pt x="42" y="81"/>
                  </a:lnTo>
                  <a:lnTo>
                    <a:pt x="42" y="78"/>
                  </a:lnTo>
                  <a:lnTo>
                    <a:pt x="35" y="70"/>
                  </a:lnTo>
                  <a:lnTo>
                    <a:pt x="32" y="67"/>
                  </a:lnTo>
                  <a:lnTo>
                    <a:pt x="21" y="56"/>
                  </a:lnTo>
                  <a:close/>
                </a:path>
              </a:pathLst>
            </a:custGeom>
            <a:solidFill>
              <a:srgbClr val="000000"/>
            </a:solidFill>
            <a:ln w="0">
              <a:solidFill>
                <a:srgbClr val="000000"/>
              </a:solidFill>
              <a:round/>
              <a:headEnd/>
              <a:tailEnd/>
            </a:ln>
          </p:spPr>
          <p:txBody>
            <a:bodyPr/>
            <a:lstStyle/>
            <a:p>
              <a:endParaRPr lang="en-CA"/>
            </a:p>
          </p:txBody>
        </p:sp>
        <p:sp>
          <p:nvSpPr>
            <p:cNvPr id="22564" name="Rectangle 421"/>
            <p:cNvSpPr>
              <a:spLocks noChangeArrowheads="1"/>
            </p:cNvSpPr>
            <p:nvPr/>
          </p:nvSpPr>
          <p:spPr bwMode="auto">
            <a:xfrm>
              <a:off x="4025" y="2549"/>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565" name="Freeform 422"/>
            <p:cNvSpPr>
              <a:spLocks/>
            </p:cNvSpPr>
            <p:nvPr/>
          </p:nvSpPr>
          <p:spPr bwMode="auto">
            <a:xfrm>
              <a:off x="4287" y="2673"/>
              <a:ext cx="17" cy="17"/>
            </a:xfrm>
            <a:custGeom>
              <a:avLst/>
              <a:gdLst>
                <a:gd name="T0" fmla="*/ 10 w 17"/>
                <a:gd name="T1" fmla="*/ 0 h 17"/>
                <a:gd name="T2" fmla="*/ 14 w 17"/>
                <a:gd name="T3" fmla="*/ 0 h 17"/>
                <a:gd name="T4" fmla="*/ 17 w 17"/>
                <a:gd name="T5" fmla="*/ 0 h 17"/>
                <a:gd name="T6" fmla="*/ 17 w 17"/>
                <a:gd name="T7" fmla="*/ 3 h 17"/>
                <a:gd name="T8" fmla="*/ 17 w 17"/>
                <a:gd name="T9" fmla="*/ 7 h 17"/>
                <a:gd name="T10" fmla="*/ 17 w 17"/>
                <a:gd name="T11" fmla="*/ 10 h 17"/>
                <a:gd name="T12" fmla="*/ 17 w 17"/>
                <a:gd name="T13" fmla="*/ 14 h 17"/>
                <a:gd name="T14" fmla="*/ 14 w 17"/>
                <a:gd name="T15" fmla="*/ 14 h 17"/>
                <a:gd name="T16" fmla="*/ 10 w 17"/>
                <a:gd name="T17" fmla="*/ 17 h 17"/>
                <a:gd name="T18" fmla="*/ 7 w 17"/>
                <a:gd name="T19" fmla="*/ 14 h 17"/>
                <a:gd name="T20" fmla="*/ 3 w 17"/>
                <a:gd name="T21" fmla="*/ 14 h 17"/>
                <a:gd name="T22" fmla="*/ 3 w 17"/>
                <a:gd name="T23" fmla="*/ 10 h 17"/>
                <a:gd name="T24" fmla="*/ 0 w 17"/>
                <a:gd name="T25" fmla="*/ 7 h 17"/>
                <a:gd name="T26" fmla="*/ 3 w 17"/>
                <a:gd name="T27" fmla="*/ 3 h 17"/>
                <a:gd name="T28" fmla="*/ 3 w 17"/>
                <a:gd name="T29" fmla="*/ 0 h 17"/>
                <a:gd name="T30" fmla="*/ 7 w 17"/>
                <a:gd name="T31" fmla="*/ 0 h 17"/>
                <a:gd name="T32" fmla="*/ 10 w 17"/>
                <a:gd name="T33" fmla="*/ 0 h 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7"/>
                <a:gd name="T52" fmla="*/ 0 h 17"/>
                <a:gd name="T53" fmla="*/ 17 w 17"/>
                <a:gd name="T54" fmla="*/ 17 h 1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7" h="17">
                  <a:moveTo>
                    <a:pt x="10" y="0"/>
                  </a:moveTo>
                  <a:lnTo>
                    <a:pt x="14" y="0"/>
                  </a:lnTo>
                  <a:lnTo>
                    <a:pt x="17" y="0"/>
                  </a:lnTo>
                  <a:lnTo>
                    <a:pt x="17" y="3"/>
                  </a:lnTo>
                  <a:lnTo>
                    <a:pt x="17" y="7"/>
                  </a:lnTo>
                  <a:lnTo>
                    <a:pt x="17" y="10"/>
                  </a:lnTo>
                  <a:lnTo>
                    <a:pt x="17" y="14"/>
                  </a:lnTo>
                  <a:lnTo>
                    <a:pt x="14" y="14"/>
                  </a:lnTo>
                  <a:lnTo>
                    <a:pt x="10" y="17"/>
                  </a:lnTo>
                  <a:lnTo>
                    <a:pt x="7" y="14"/>
                  </a:lnTo>
                  <a:lnTo>
                    <a:pt x="3" y="14"/>
                  </a:lnTo>
                  <a:lnTo>
                    <a:pt x="3" y="10"/>
                  </a:lnTo>
                  <a:lnTo>
                    <a:pt x="0" y="7"/>
                  </a:lnTo>
                  <a:lnTo>
                    <a:pt x="3" y="3"/>
                  </a:lnTo>
                  <a:lnTo>
                    <a:pt x="3" y="0"/>
                  </a:lnTo>
                  <a:lnTo>
                    <a:pt x="7" y="0"/>
                  </a:lnTo>
                  <a:lnTo>
                    <a:pt x="10" y="0"/>
                  </a:lnTo>
                  <a:close/>
                </a:path>
              </a:pathLst>
            </a:custGeom>
            <a:solidFill>
              <a:srgbClr val="000000"/>
            </a:solidFill>
            <a:ln w="0">
              <a:solidFill>
                <a:srgbClr val="000000"/>
              </a:solidFill>
              <a:round/>
              <a:headEnd/>
              <a:tailEnd/>
            </a:ln>
          </p:spPr>
          <p:txBody>
            <a:bodyPr/>
            <a:lstStyle/>
            <a:p>
              <a:endParaRPr lang="en-CA"/>
            </a:p>
          </p:txBody>
        </p:sp>
        <p:sp>
          <p:nvSpPr>
            <p:cNvPr id="22566" name="Freeform 423"/>
            <p:cNvSpPr>
              <a:spLocks noEditPoints="1"/>
            </p:cNvSpPr>
            <p:nvPr/>
          </p:nvSpPr>
          <p:spPr bwMode="auto">
            <a:xfrm>
              <a:off x="4318" y="2581"/>
              <a:ext cx="67" cy="106"/>
            </a:xfrm>
            <a:custGeom>
              <a:avLst/>
              <a:gdLst>
                <a:gd name="T0" fmla="*/ 67 w 67"/>
                <a:gd name="T1" fmla="*/ 70 h 106"/>
                <a:gd name="T2" fmla="*/ 67 w 67"/>
                <a:gd name="T3" fmla="*/ 78 h 106"/>
                <a:gd name="T4" fmla="*/ 53 w 67"/>
                <a:gd name="T5" fmla="*/ 78 h 106"/>
                <a:gd name="T6" fmla="*/ 53 w 67"/>
                <a:gd name="T7" fmla="*/ 106 h 106"/>
                <a:gd name="T8" fmla="*/ 43 w 67"/>
                <a:gd name="T9" fmla="*/ 106 h 106"/>
                <a:gd name="T10" fmla="*/ 43 w 67"/>
                <a:gd name="T11" fmla="*/ 78 h 106"/>
                <a:gd name="T12" fmla="*/ 0 w 67"/>
                <a:gd name="T13" fmla="*/ 78 h 106"/>
                <a:gd name="T14" fmla="*/ 0 w 67"/>
                <a:gd name="T15" fmla="*/ 70 h 106"/>
                <a:gd name="T16" fmla="*/ 46 w 67"/>
                <a:gd name="T17" fmla="*/ 0 h 106"/>
                <a:gd name="T18" fmla="*/ 53 w 67"/>
                <a:gd name="T19" fmla="*/ 0 h 106"/>
                <a:gd name="T20" fmla="*/ 53 w 67"/>
                <a:gd name="T21" fmla="*/ 70 h 106"/>
                <a:gd name="T22" fmla="*/ 67 w 67"/>
                <a:gd name="T23" fmla="*/ 70 h 106"/>
                <a:gd name="T24" fmla="*/ 43 w 67"/>
                <a:gd name="T25" fmla="*/ 70 h 106"/>
                <a:gd name="T26" fmla="*/ 43 w 67"/>
                <a:gd name="T27" fmla="*/ 17 h 106"/>
                <a:gd name="T28" fmla="*/ 7 w 67"/>
                <a:gd name="T29" fmla="*/ 70 h 106"/>
                <a:gd name="T30" fmla="*/ 43 w 67"/>
                <a:gd name="T31" fmla="*/ 70 h 10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67"/>
                <a:gd name="T49" fmla="*/ 0 h 106"/>
                <a:gd name="T50" fmla="*/ 67 w 67"/>
                <a:gd name="T51" fmla="*/ 106 h 10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67" h="106">
                  <a:moveTo>
                    <a:pt x="67" y="70"/>
                  </a:moveTo>
                  <a:lnTo>
                    <a:pt x="67" y="78"/>
                  </a:lnTo>
                  <a:lnTo>
                    <a:pt x="53" y="78"/>
                  </a:lnTo>
                  <a:lnTo>
                    <a:pt x="53" y="106"/>
                  </a:lnTo>
                  <a:lnTo>
                    <a:pt x="43" y="106"/>
                  </a:lnTo>
                  <a:lnTo>
                    <a:pt x="43" y="78"/>
                  </a:lnTo>
                  <a:lnTo>
                    <a:pt x="0" y="78"/>
                  </a:lnTo>
                  <a:lnTo>
                    <a:pt x="0" y="70"/>
                  </a:lnTo>
                  <a:lnTo>
                    <a:pt x="46" y="0"/>
                  </a:lnTo>
                  <a:lnTo>
                    <a:pt x="53" y="0"/>
                  </a:lnTo>
                  <a:lnTo>
                    <a:pt x="53" y="70"/>
                  </a:lnTo>
                  <a:lnTo>
                    <a:pt x="67" y="70"/>
                  </a:lnTo>
                  <a:close/>
                  <a:moveTo>
                    <a:pt x="43" y="70"/>
                  </a:moveTo>
                  <a:lnTo>
                    <a:pt x="43" y="17"/>
                  </a:lnTo>
                  <a:lnTo>
                    <a:pt x="7" y="70"/>
                  </a:lnTo>
                  <a:lnTo>
                    <a:pt x="43" y="70"/>
                  </a:lnTo>
                  <a:close/>
                </a:path>
              </a:pathLst>
            </a:custGeom>
            <a:solidFill>
              <a:srgbClr val="000000"/>
            </a:solidFill>
            <a:ln w="0">
              <a:solidFill>
                <a:srgbClr val="000000"/>
              </a:solidFill>
              <a:round/>
              <a:headEnd/>
              <a:tailEnd/>
            </a:ln>
          </p:spPr>
          <p:txBody>
            <a:bodyPr/>
            <a:lstStyle/>
            <a:p>
              <a:endParaRPr lang="en-CA"/>
            </a:p>
          </p:txBody>
        </p:sp>
        <p:sp>
          <p:nvSpPr>
            <p:cNvPr id="22567" name="Freeform 424"/>
            <p:cNvSpPr>
              <a:spLocks noEditPoints="1"/>
            </p:cNvSpPr>
            <p:nvPr/>
          </p:nvSpPr>
          <p:spPr bwMode="auto">
            <a:xfrm>
              <a:off x="4403" y="2581"/>
              <a:ext cx="60" cy="109"/>
            </a:xfrm>
            <a:custGeom>
              <a:avLst/>
              <a:gdLst>
                <a:gd name="T0" fmla="*/ 11 w 60"/>
                <a:gd name="T1" fmla="*/ 46 h 109"/>
                <a:gd name="T2" fmla="*/ 4 w 60"/>
                <a:gd name="T3" fmla="*/ 32 h 109"/>
                <a:gd name="T4" fmla="*/ 4 w 60"/>
                <a:gd name="T5" fmla="*/ 17 h 109"/>
                <a:gd name="T6" fmla="*/ 18 w 60"/>
                <a:gd name="T7" fmla="*/ 3 h 109"/>
                <a:gd name="T8" fmla="*/ 43 w 60"/>
                <a:gd name="T9" fmla="*/ 3 h 109"/>
                <a:gd name="T10" fmla="*/ 57 w 60"/>
                <a:gd name="T11" fmla="*/ 14 h 109"/>
                <a:gd name="T12" fmla="*/ 57 w 60"/>
                <a:gd name="T13" fmla="*/ 28 h 109"/>
                <a:gd name="T14" fmla="*/ 46 w 60"/>
                <a:gd name="T15" fmla="*/ 42 h 109"/>
                <a:gd name="T16" fmla="*/ 46 w 60"/>
                <a:gd name="T17" fmla="*/ 60 h 109"/>
                <a:gd name="T18" fmla="*/ 57 w 60"/>
                <a:gd name="T19" fmla="*/ 74 h 109"/>
                <a:gd name="T20" fmla="*/ 57 w 60"/>
                <a:gd name="T21" fmla="*/ 92 h 109"/>
                <a:gd name="T22" fmla="*/ 43 w 60"/>
                <a:gd name="T23" fmla="*/ 106 h 109"/>
                <a:gd name="T24" fmla="*/ 21 w 60"/>
                <a:gd name="T25" fmla="*/ 106 h 109"/>
                <a:gd name="T26" fmla="*/ 7 w 60"/>
                <a:gd name="T27" fmla="*/ 99 h 109"/>
                <a:gd name="T28" fmla="*/ 0 w 60"/>
                <a:gd name="T29" fmla="*/ 81 h 109"/>
                <a:gd name="T30" fmla="*/ 4 w 60"/>
                <a:gd name="T31" fmla="*/ 70 h 109"/>
                <a:gd name="T32" fmla="*/ 21 w 60"/>
                <a:gd name="T33" fmla="*/ 56 h 109"/>
                <a:gd name="T34" fmla="*/ 39 w 60"/>
                <a:gd name="T35" fmla="*/ 39 h 109"/>
                <a:gd name="T36" fmla="*/ 43 w 60"/>
                <a:gd name="T37" fmla="*/ 28 h 109"/>
                <a:gd name="T38" fmla="*/ 43 w 60"/>
                <a:gd name="T39" fmla="*/ 17 h 109"/>
                <a:gd name="T40" fmla="*/ 36 w 60"/>
                <a:gd name="T41" fmla="*/ 7 h 109"/>
                <a:gd name="T42" fmla="*/ 25 w 60"/>
                <a:gd name="T43" fmla="*/ 7 h 109"/>
                <a:gd name="T44" fmla="*/ 18 w 60"/>
                <a:gd name="T45" fmla="*/ 14 h 109"/>
                <a:gd name="T46" fmla="*/ 14 w 60"/>
                <a:gd name="T47" fmla="*/ 25 h 109"/>
                <a:gd name="T48" fmla="*/ 18 w 60"/>
                <a:gd name="T49" fmla="*/ 32 h 109"/>
                <a:gd name="T50" fmla="*/ 32 w 60"/>
                <a:gd name="T51" fmla="*/ 46 h 109"/>
                <a:gd name="T52" fmla="*/ 18 w 60"/>
                <a:gd name="T53" fmla="*/ 63 h 109"/>
                <a:gd name="T54" fmla="*/ 14 w 60"/>
                <a:gd name="T55" fmla="*/ 74 h 109"/>
                <a:gd name="T56" fmla="*/ 14 w 60"/>
                <a:gd name="T57" fmla="*/ 92 h 109"/>
                <a:gd name="T58" fmla="*/ 25 w 60"/>
                <a:gd name="T59" fmla="*/ 102 h 109"/>
                <a:gd name="T60" fmla="*/ 36 w 60"/>
                <a:gd name="T61" fmla="*/ 102 h 109"/>
                <a:gd name="T62" fmla="*/ 43 w 60"/>
                <a:gd name="T63" fmla="*/ 95 h 109"/>
                <a:gd name="T64" fmla="*/ 43 w 60"/>
                <a:gd name="T65" fmla="*/ 81 h 109"/>
                <a:gd name="T66" fmla="*/ 39 w 60"/>
                <a:gd name="T67" fmla="*/ 70 h 109"/>
                <a:gd name="T68" fmla="*/ 25 w 60"/>
                <a:gd name="T69" fmla="*/ 56 h 10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60"/>
                <a:gd name="T106" fmla="*/ 0 h 109"/>
                <a:gd name="T107" fmla="*/ 60 w 60"/>
                <a:gd name="T108" fmla="*/ 109 h 109"/>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60" h="109">
                  <a:moveTo>
                    <a:pt x="21" y="56"/>
                  </a:moveTo>
                  <a:lnTo>
                    <a:pt x="11" y="46"/>
                  </a:lnTo>
                  <a:lnTo>
                    <a:pt x="4" y="39"/>
                  </a:lnTo>
                  <a:lnTo>
                    <a:pt x="4" y="32"/>
                  </a:lnTo>
                  <a:lnTo>
                    <a:pt x="0" y="25"/>
                  </a:lnTo>
                  <a:lnTo>
                    <a:pt x="4" y="17"/>
                  </a:lnTo>
                  <a:lnTo>
                    <a:pt x="7" y="10"/>
                  </a:lnTo>
                  <a:lnTo>
                    <a:pt x="18" y="3"/>
                  </a:lnTo>
                  <a:lnTo>
                    <a:pt x="28" y="0"/>
                  </a:lnTo>
                  <a:lnTo>
                    <a:pt x="43" y="3"/>
                  </a:lnTo>
                  <a:lnTo>
                    <a:pt x="50" y="7"/>
                  </a:lnTo>
                  <a:lnTo>
                    <a:pt x="57" y="14"/>
                  </a:lnTo>
                  <a:lnTo>
                    <a:pt x="57" y="25"/>
                  </a:lnTo>
                  <a:lnTo>
                    <a:pt x="57" y="28"/>
                  </a:lnTo>
                  <a:lnTo>
                    <a:pt x="53" y="35"/>
                  </a:lnTo>
                  <a:lnTo>
                    <a:pt x="46" y="42"/>
                  </a:lnTo>
                  <a:lnTo>
                    <a:pt x="36" y="49"/>
                  </a:lnTo>
                  <a:lnTo>
                    <a:pt x="46" y="60"/>
                  </a:lnTo>
                  <a:lnTo>
                    <a:pt x="53" y="67"/>
                  </a:lnTo>
                  <a:lnTo>
                    <a:pt x="57" y="74"/>
                  </a:lnTo>
                  <a:lnTo>
                    <a:pt x="60" y="81"/>
                  </a:lnTo>
                  <a:lnTo>
                    <a:pt x="57" y="92"/>
                  </a:lnTo>
                  <a:lnTo>
                    <a:pt x="50" y="99"/>
                  </a:lnTo>
                  <a:lnTo>
                    <a:pt x="43" y="106"/>
                  </a:lnTo>
                  <a:lnTo>
                    <a:pt x="28" y="109"/>
                  </a:lnTo>
                  <a:lnTo>
                    <a:pt x="21" y="106"/>
                  </a:lnTo>
                  <a:lnTo>
                    <a:pt x="11" y="102"/>
                  </a:lnTo>
                  <a:lnTo>
                    <a:pt x="7" y="99"/>
                  </a:lnTo>
                  <a:lnTo>
                    <a:pt x="0" y="92"/>
                  </a:lnTo>
                  <a:lnTo>
                    <a:pt x="0" y="81"/>
                  </a:lnTo>
                  <a:lnTo>
                    <a:pt x="0" y="78"/>
                  </a:lnTo>
                  <a:lnTo>
                    <a:pt x="4" y="70"/>
                  </a:lnTo>
                  <a:lnTo>
                    <a:pt x="11" y="63"/>
                  </a:lnTo>
                  <a:lnTo>
                    <a:pt x="21" y="56"/>
                  </a:lnTo>
                  <a:close/>
                  <a:moveTo>
                    <a:pt x="32" y="46"/>
                  </a:moveTo>
                  <a:lnTo>
                    <a:pt x="39" y="39"/>
                  </a:lnTo>
                  <a:lnTo>
                    <a:pt x="43" y="35"/>
                  </a:lnTo>
                  <a:lnTo>
                    <a:pt x="43" y="28"/>
                  </a:lnTo>
                  <a:lnTo>
                    <a:pt x="43" y="25"/>
                  </a:lnTo>
                  <a:lnTo>
                    <a:pt x="43" y="17"/>
                  </a:lnTo>
                  <a:lnTo>
                    <a:pt x="39" y="10"/>
                  </a:lnTo>
                  <a:lnTo>
                    <a:pt x="36" y="7"/>
                  </a:lnTo>
                  <a:lnTo>
                    <a:pt x="28" y="7"/>
                  </a:lnTo>
                  <a:lnTo>
                    <a:pt x="25" y="7"/>
                  </a:lnTo>
                  <a:lnTo>
                    <a:pt x="18" y="10"/>
                  </a:lnTo>
                  <a:lnTo>
                    <a:pt x="18" y="14"/>
                  </a:lnTo>
                  <a:lnTo>
                    <a:pt x="14" y="21"/>
                  </a:lnTo>
                  <a:lnTo>
                    <a:pt x="14" y="25"/>
                  </a:lnTo>
                  <a:lnTo>
                    <a:pt x="18" y="28"/>
                  </a:lnTo>
                  <a:lnTo>
                    <a:pt x="18" y="32"/>
                  </a:lnTo>
                  <a:lnTo>
                    <a:pt x="21" y="35"/>
                  </a:lnTo>
                  <a:lnTo>
                    <a:pt x="32" y="46"/>
                  </a:lnTo>
                  <a:close/>
                  <a:moveTo>
                    <a:pt x="25" y="56"/>
                  </a:moveTo>
                  <a:lnTo>
                    <a:pt x="18" y="63"/>
                  </a:lnTo>
                  <a:lnTo>
                    <a:pt x="18" y="70"/>
                  </a:lnTo>
                  <a:lnTo>
                    <a:pt x="14" y="74"/>
                  </a:lnTo>
                  <a:lnTo>
                    <a:pt x="14" y="81"/>
                  </a:lnTo>
                  <a:lnTo>
                    <a:pt x="14" y="92"/>
                  </a:lnTo>
                  <a:lnTo>
                    <a:pt x="18" y="99"/>
                  </a:lnTo>
                  <a:lnTo>
                    <a:pt x="25" y="102"/>
                  </a:lnTo>
                  <a:lnTo>
                    <a:pt x="28" y="102"/>
                  </a:lnTo>
                  <a:lnTo>
                    <a:pt x="36" y="102"/>
                  </a:lnTo>
                  <a:lnTo>
                    <a:pt x="39" y="99"/>
                  </a:lnTo>
                  <a:lnTo>
                    <a:pt x="43" y="95"/>
                  </a:lnTo>
                  <a:lnTo>
                    <a:pt x="46" y="88"/>
                  </a:lnTo>
                  <a:lnTo>
                    <a:pt x="43" y="81"/>
                  </a:lnTo>
                  <a:lnTo>
                    <a:pt x="43" y="78"/>
                  </a:lnTo>
                  <a:lnTo>
                    <a:pt x="39" y="70"/>
                  </a:lnTo>
                  <a:lnTo>
                    <a:pt x="32" y="67"/>
                  </a:lnTo>
                  <a:lnTo>
                    <a:pt x="25" y="56"/>
                  </a:lnTo>
                  <a:close/>
                </a:path>
              </a:pathLst>
            </a:custGeom>
            <a:solidFill>
              <a:srgbClr val="000000"/>
            </a:solidFill>
            <a:ln w="0">
              <a:solidFill>
                <a:srgbClr val="000000"/>
              </a:solidFill>
              <a:round/>
              <a:headEnd/>
              <a:tailEnd/>
            </a:ln>
          </p:spPr>
          <p:txBody>
            <a:bodyPr/>
            <a:lstStyle/>
            <a:p>
              <a:endParaRPr lang="en-CA"/>
            </a:p>
          </p:txBody>
        </p:sp>
        <p:sp>
          <p:nvSpPr>
            <p:cNvPr id="22568" name="Rectangle 425"/>
            <p:cNvSpPr>
              <a:spLocks noChangeArrowheads="1"/>
            </p:cNvSpPr>
            <p:nvPr/>
          </p:nvSpPr>
          <p:spPr bwMode="auto">
            <a:xfrm>
              <a:off x="4591" y="2549"/>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569" name="Freeform 426"/>
            <p:cNvSpPr>
              <a:spLocks/>
            </p:cNvSpPr>
            <p:nvPr/>
          </p:nvSpPr>
          <p:spPr bwMode="auto">
            <a:xfrm>
              <a:off x="4856" y="2673"/>
              <a:ext cx="17" cy="17"/>
            </a:xfrm>
            <a:custGeom>
              <a:avLst/>
              <a:gdLst>
                <a:gd name="T0" fmla="*/ 7 w 17"/>
                <a:gd name="T1" fmla="*/ 0 h 17"/>
                <a:gd name="T2" fmla="*/ 10 w 17"/>
                <a:gd name="T3" fmla="*/ 0 h 17"/>
                <a:gd name="T4" fmla="*/ 14 w 17"/>
                <a:gd name="T5" fmla="*/ 0 h 17"/>
                <a:gd name="T6" fmla="*/ 17 w 17"/>
                <a:gd name="T7" fmla="*/ 3 h 17"/>
                <a:gd name="T8" fmla="*/ 17 w 17"/>
                <a:gd name="T9" fmla="*/ 7 h 17"/>
                <a:gd name="T10" fmla="*/ 17 w 17"/>
                <a:gd name="T11" fmla="*/ 10 h 17"/>
                <a:gd name="T12" fmla="*/ 14 w 17"/>
                <a:gd name="T13" fmla="*/ 14 h 17"/>
                <a:gd name="T14" fmla="*/ 10 w 17"/>
                <a:gd name="T15" fmla="*/ 14 h 17"/>
                <a:gd name="T16" fmla="*/ 7 w 17"/>
                <a:gd name="T17" fmla="*/ 17 h 17"/>
                <a:gd name="T18" fmla="*/ 3 w 17"/>
                <a:gd name="T19" fmla="*/ 14 h 17"/>
                <a:gd name="T20" fmla="*/ 3 w 17"/>
                <a:gd name="T21" fmla="*/ 14 h 17"/>
                <a:gd name="T22" fmla="*/ 0 w 17"/>
                <a:gd name="T23" fmla="*/ 10 h 17"/>
                <a:gd name="T24" fmla="*/ 0 w 17"/>
                <a:gd name="T25" fmla="*/ 7 h 17"/>
                <a:gd name="T26" fmla="*/ 0 w 17"/>
                <a:gd name="T27" fmla="*/ 3 h 17"/>
                <a:gd name="T28" fmla="*/ 3 w 17"/>
                <a:gd name="T29" fmla="*/ 0 h 17"/>
                <a:gd name="T30" fmla="*/ 3 w 17"/>
                <a:gd name="T31" fmla="*/ 0 h 17"/>
                <a:gd name="T32" fmla="*/ 7 w 17"/>
                <a:gd name="T33" fmla="*/ 0 h 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7"/>
                <a:gd name="T52" fmla="*/ 0 h 17"/>
                <a:gd name="T53" fmla="*/ 17 w 17"/>
                <a:gd name="T54" fmla="*/ 17 h 1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7" h="17">
                  <a:moveTo>
                    <a:pt x="7" y="0"/>
                  </a:moveTo>
                  <a:lnTo>
                    <a:pt x="10" y="0"/>
                  </a:lnTo>
                  <a:lnTo>
                    <a:pt x="14" y="0"/>
                  </a:lnTo>
                  <a:lnTo>
                    <a:pt x="17" y="3"/>
                  </a:lnTo>
                  <a:lnTo>
                    <a:pt x="17" y="7"/>
                  </a:lnTo>
                  <a:lnTo>
                    <a:pt x="17" y="10"/>
                  </a:lnTo>
                  <a:lnTo>
                    <a:pt x="14" y="14"/>
                  </a:lnTo>
                  <a:lnTo>
                    <a:pt x="10" y="14"/>
                  </a:lnTo>
                  <a:lnTo>
                    <a:pt x="7" y="17"/>
                  </a:lnTo>
                  <a:lnTo>
                    <a:pt x="3" y="14"/>
                  </a:lnTo>
                  <a:lnTo>
                    <a:pt x="0" y="10"/>
                  </a:lnTo>
                  <a:lnTo>
                    <a:pt x="0" y="7"/>
                  </a:lnTo>
                  <a:lnTo>
                    <a:pt x="0" y="3"/>
                  </a:lnTo>
                  <a:lnTo>
                    <a:pt x="3" y="0"/>
                  </a:lnTo>
                  <a:lnTo>
                    <a:pt x="7" y="0"/>
                  </a:lnTo>
                  <a:close/>
                </a:path>
              </a:pathLst>
            </a:custGeom>
            <a:solidFill>
              <a:srgbClr val="000000"/>
            </a:solidFill>
            <a:ln w="0">
              <a:solidFill>
                <a:srgbClr val="000000"/>
              </a:solidFill>
              <a:round/>
              <a:headEnd/>
              <a:tailEnd/>
            </a:ln>
          </p:spPr>
          <p:txBody>
            <a:bodyPr/>
            <a:lstStyle/>
            <a:p>
              <a:endParaRPr lang="en-CA"/>
            </a:p>
          </p:txBody>
        </p:sp>
        <p:sp>
          <p:nvSpPr>
            <p:cNvPr id="22570" name="Freeform 427"/>
            <p:cNvSpPr>
              <a:spLocks noEditPoints="1"/>
            </p:cNvSpPr>
            <p:nvPr/>
          </p:nvSpPr>
          <p:spPr bwMode="auto">
            <a:xfrm>
              <a:off x="4884" y="2581"/>
              <a:ext cx="71" cy="106"/>
            </a:xfrm>
            <a:custGeom>
              <a:avLst/>
              <a:gdLst>
                <a:gd name="T0" fmla="*/ 71 w 71"/>
                <a:gd name="T1" fmla="*/ 70 h 106"/>
                <a:gd name="T2" fmla="*/ 71 w 71"/>
                <a:gd name="T3" fmla="*/ 78 h 106"/>
                <a:gd name="T4" fmla="*/ 57 w 71"/>
                <a:gd name="T5" fmla="*/ 78 h 106"/>
                <a:gd name="T6" fmla="*/ 57 w 71"/>
                <a:gd name="T7" fmla="*/ 106 h 106"/>
                <a:gd name="T8" fmla="*/ 42 w 71"/>
                <a:gd name="T9" fmla="*/ 106 h 106"/>
                <a:gd name="T10" fmla="*/ 42 w 71"/>
                <a:gd name="T11" fmla="*/ 78 h 106"/>
                <a:gd name="T12" fmla="*/ 0 w 71"/>
                <a:gd name="T13" fmla="*/ 78 h 106"/>
                <a:gd name="T14" fmla="*/ 0 w 71"/>
                <a:gd name="T15" fmla="*/ 70 h 106"/>
                <a:gd name="T16" fmla="*/ 46 w 71"/>
                <a:gd name="T17" fmla="*/ 0 h 106"/>
                <a:gd name="T18" fmla="*/ 57 w 71"/>
                <a:gd name="T19" fmla="*/ 0 h 106"/>
                <a:gd name="T20" fmla="*/ 57 w 71"/>
                <a:gd name="T21" fmla="*/ 70 h 106"/>
                <a:gd name="T22" fmla="*/ 71 w 71"/>
                <a:gd name="T23" fmla="*/ 70 h 106"/>
                <a:gd name="T24" fmla="*/ 42 w 71"/>
                <a:gd name="T25" fmla="*/ 70 h 106"/>
                <a:gd name="T26" fmla="*/ 42 w 71"/>
                <a:gd name="T27" fmla="*/ 17 h 106"/>
                <a:gd name="T28" fmla="*/ 7 w 71"/>
                <a:gd name="T29" fmla="*/ 70 h 106"/>
                <a:gd name="T30" fmla="*/ 42 w 71"/>
                <a:gd name="T31" fmla="*/ 70 h 10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1"/>
                <a:gd name="T49" fmla="*/ 0 h 106"/>
                <a:gd name="T50" fmla="*/ 71 w 71"/>
                <a:gd name="T51" fmla="*/ 106 h 10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1" h="106">
                  <a:moveTo>
                    <a:pt x="71" y="70"/>
                  </a:moveTo>
                  <a:lnTo>
                    <a:pt x="71" y="78"/>
                  </a:lnTo>
                  <a:lnTo>
                    <a:pt x="57" y="78"/>
                  </a:lnTo>
                  <a:lnTo>
                    <a:pt x="57" y="106"/>
                  </a:lnTo>
                  <a:lnTo>
                    <a:pt x="42" y="106"/>
                  </a:lnTo>
                  <a:lnTo>
                    <a:pt x="42" y="78"/>
                  </a:lnTo>
                  <a:lnTo>
                    <a:pt x="0" y="78"/>
                  </a:lnTo>
                  <a:lnTo>
                    <a:pt x="0" y="70"/>
                  </a:lnTo>
                  <a:lnTo>
                    <a:pt x="46" y="0"/>
                  </a:lnTo>
                  <a:lnTo>
                    <a:pt x="57" y="0"/>
                  </a:lnTo>
                  <a:lnTo>
                    <a:pt x="57" y="70"/>
                  </a:lnTo>
                  <a:lnTo>
                    <a:pt x="71" y="70"/>
                  </a:lnTo>
                  <a:close/>
                  <a:moveTo>
                    <a:pt x="42" y="70"/>
                  </a:moveTo>
                  <a:lnTo>
                    <a:pt x="42" y="17"/>
                  </a:lnTo>
                  <a:lnTo>
                    <a:pt x="7" y="70"/>
                  </a:lnTo>
                  <a:lnTo>
                    <a:pt x="42" y="70"/>
                  </a:lnTo>
                  <a:close/>
                </a:path>
              </a:pathLst>
            </a:custGeom>
            <a:solidFill>
              <a:srgbClr val="000000"/>
            </a:solidFill>
            <a:ln w="0">
              <a:solidFill>
                <a:srgbClr val="000000"/>
              </a:solidFill>
              <a:round/>
              <a:headEnd/>
              <a:tailEnd/>
            </a:ln>
          </p:spPr>
          <p:txBody>
            <a:bodyPr/>
            <a:lstStyle/>
            <a:p>
              <a:endParaRPr lang="en-CA"/>
            </a:p>
          </p:txBody>
        </p:sp>
        <p:sp>
          <p:nvSpPr>
            <p:cNvPr id="22571" name="Freeform 428"/>
            <p:cNvSpPr>
              <a:spLocks noEditPoints="1"/>
            </p:cNvSpPr>
            <p:nvPr/>
          </p:nvSpPr>
          <p:spPr bwMode="auto">
            <a:xfrm>
              <a:off x="4969" y="2581"/>
              <a:ext cx="60" cy="109"/>
            </a:xfrm>
            <a:custGeom>
              <a:avLst/>
              <a:gdLst>
                <a:gd name="T0" fmla="*/ 10 w 60"/>
                <a:gd name="T1" fmla="*/ 46 h 109"/>
                <a:gd name="T2" fmla="*/ 3 w 60"/>
                <a:gd name="T3" fmla="*/ 32 h 109"/>
                <a:gd name="T4" fmla="*/ 3 w 60"/>
                <a:gd name="T5" fmla="*/ 17 h 109"/>
                <a:gd name="T6" fmla="*/ 17 w 60"/>
                <a:gd name="T7" fmla="*/ 3 h 109"/>
                <a:gd name="T8" fmla="*/ 42 w 60"/>
                <a:gd name="T9" fmla="*/ 3 h 109"/>
                <a:gd name="T10" fmla="*/ 56 w 60"/>
                <a:gd name="T11" fmla="*/ 14 h 109"/>
                <a:gd name="T12" fmla="*/ 56 w 60"/>
                <a:gd name="T13" fmla="*/ 28 h 109"/>
                <a:gd name="T14" fmla="*/ 49 w 60"/>
                <a:gd name="T15" fmla="*/ 42 h 109"/>
                <a:gd name="T16" fmla="*/ 49 w 60"/>
                <a:gd name="T17" fmla="*/ 60 h 109"/>
                <a:gd name="T18" fmla="*/ 60 w 60"/>
                <a:gd name="T19" fmla="*/ 74 h 109"/>
                <a:gd name="T20" fmla="*/ 56 w 60"/>
                <a:gd name="T21" fmla="*/ 92 h 109"/>
                <a:gd name="T22" fmla="*/ 42 w 60"/>
                <a:gd name="T23" fmla="*/ 106 h 109"/>
                <a:gd name="T24" fmla="*/ 21 w 60"/>
                <a:gd name="T25" fmla="*/ 106 h 109"/>
                <a:gd name="T26" fmla="*/ 7 w 60"/>
                <a:gd name="T27" fmla="*/ 99 h 109"/>
                <a:gd name="T28" fmla="*/ 0 w 60"/>
                <a:gd name="T29" fmla="*/ 81 h 109"/>
                <a:gd name="T30" fmla="*/ 3 w 60"/>
                <a:gd name="T31" fmla="*/ 70 h 109"/>
                <a:gd name="T32" fmla="*/ 21 w 60"/>
                <a:gd name="T33" fmla="*/ 56 h 109"/>
                <a:gd name="T34" fmla="*/ 39 w 60"/>
                <a:gd name="T35" fmla="*/ 39 h 109"/>
                <a:gd name="T36" fmla="*/ 42 w 60"/>
                <a:gd name="T37" fmla="*/ 28 h 109"/>
                <a:gd name="T38" fmla="*/ 42 w 60"/>
                <a:gd name="T39" fmla="*/ 17 h 109"/>
                <a:gd name="T40" fmla="*/ 35 w 60"/>
                <a:gd name="T41" fmla="*/ 7 h 109"/>
                <a:gd name="T42" fmla="*/ 25 w 60"/>
                <a:gd name="T43" fmla="*/ 7 h 109"/>
                <a:gd name="T44" fmla="*/ 17 w 60"/>
                <a:gd name="T45" fmla="*/ 14 h 109"/>
                <a:gd name="T46" fmla="*/ 17 w 60"/>
                <a:gd name="T47" fmla="*/ 25 h 109"/>
                <a:gd name="T48" fmla="*/ 21 w 60"/>
                <a:gd name="T49" fmla="*/ 32 h 109"/>
                <a:gd name="T50" fmla="*/ 32 w 60"/>
                <a:gd name="T51" fmla="*/ 46 h 109"/>
                <a:gd name="T52" fmla="*/ 21 w 60"/>
                <a:gd name="T53" fmla="*/ 63 h 109"/>
                <a:gd name="T54" fmla="*/ 14 w 60"/>
                <a:gd name="T55" fmla="*/ 74 h 109"/>
                <a:gd name="T56" fmla="*/ 17 w 60"/>
                <a:gd name="T57" fmla="*/ 92 h 109"/>
                <a:gd name="T58" fmla="*/ 25 w 60"/>
                <a:gd name="T59" fmla="*/ 102 h 109"/>
                <a:gd name="T60" fmla="*/ 35 w 60"/>
                <a:gd name="T61" fmla="*/ 102 h 109"/>
                <a:gd name="T62" fmla="*/ 46 w 60"/>
                <a:gd name="T63" fmla="*/ 95 h 109"/>
                <a:gd name="T64" fmla="*/ 46 w 60"/>
                <a:gd name="T65" fmla="*/ 81 h 109"/>
                <a:gd name="T66" fmla="*/ 39 w 60"/>
                <a:gd name="T67" fmla="*/ 70 h 109"/>
                <a:gd name="T68" fmla="*/ 25 w 60"/>
                <a:gd name="T69" fmla="*/ 56 h 10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60"/>
                <a:gd name="T106" fmla="*/ 0 h 109"/>
                <a:gd name="T107" fmla="*/ 60 w 60"/>
                <a:gd name="T108" fmla="*/ 109 h 109"/>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60" h="109">
                  <a:moveTo>
                    <a:pt x="21" y="56"/>
                  </a:moveTo>
                  <a:lnTo>
                    <a:pt x="10" y="46"/>
                  </a:lnTo>
                  <a:lnTo>
                    <a:pt x="7" y="39"/>
                  </a:lnTo>
                  <a:lnTo>
                    <a:pt x="3" y="32"/>
                  </a:lnTo>
                  <a:lnTo>
                    <a:pt x="3" y="25"/>
                  </a:lnTo>
                  <a:lnTo>
                    <a:pt x="3" y="17"/>
                  </a:lnTo>
                  <a:lnTo>
                    <a:pt x="10" y="10"/>
                  </a:lnTo>
                  <a:lnTo>
                    <a:pt x="17" y="3"/>
                  </a:lnTo>
                  <a:lnTo>
                    <a:pt x="32" y="0"/>
                  </a:lnTo>
                  <a:lnTo>
                    <a:pt x="42" y="3"/>
                  </a:lnTo>
                  <a:lnTo>
                    <a:pt x="49" y="7"/>
                  </a:lnTo>
                  <a:lnTo>
                    <a:pt x="56" y="14"/>
                  </a:lnTo>
                  <a:lnTo>
                    <a:pt x="60" y="25"/>
                  </a:lnTo>
                  <a:lnTo>
                    <a:pt x="56" y="28"/>
                  </a:lnTo>
                  <a:lnTo>
                    <a:pt x="53" y="35"/>
                  </a:lnTo>
                  <a:lnTo>
                    <a:pt x="49" y="42"/>
                  </a:lnTo>
                  <a:lnTo>
                    <a:pt x="35" y="49"/>
                  </a:lnTo>
                  <a:lnTo>
                    <a:pt x="49" y="60"/>
                  </a:lnTo>
                  <a:lnTo>
                    <a:pt x="53" y="67"/>
                  </a:lnTo>
                  <a:lnTo>
                    <a:pt x="60" y="74"/>
                  </a:lnTo>
                  <a:lnTo>
                    <a:pt x="60" y="81"/>
                  </a:lnTo>
                  <a:lnTo>
                    <a:pt x="56" y="92"/>
                  </a:lnTo>
                  <a:lnTo>
                    <a:pt x="53" y="99"/>
                  </a:lnTo>
                  <a:lnTo>
                    <a:pt x="42" y="106"/>
                  </a:lnTo>
                  <a:lnTo>
                    <a:pt x="32" y="109"/>
                  </a:lnTo>
                  <a:lnTo>
                    <a:pt x="21" y="106"/>
                  </a:lnTo>
                  <a:lnTo>
                    <a:pt x="14" y="102"/>
                  </a:lnTo>
                  <a:lnTo>
                    <a:pt x="7" y="99"/>
                  </a:lnTo>
                  <a:lnTo>
                    <a:pt x="3" y="92"/>
                  </a:lnTo>
                  <a:lnTo>
                    <a:pt x="0" y="81"/>
                  </a:lnTo>
                  <a:lnTo>
                    <a:pt x="0" y="78"/>
                  </a:lnTo>
                  <a:lnTo>
                    <a:pt x="3" y="70"/>
                  </a:lnTo>
                  <a:lnTo>
                    <a:pt x="10" y="63"/>
                  </a:lnTo>
                  <a:lnTo>
                    <a:pt x="21" y="56"/>
                  </a:lnTo>
                  <a:close/>
                  <a:moveTo>
                    <a:pt x="32" y="46"/>
                  </a:moveTo>
                  <a:lnTo>
                    <a:pt x="39" y="39"/>
                  </a:lnTo>
                  <a:lnTo>
                    <a:pt x="42" y="35"/>
                  </a:lnTo>
                  <a:lnTo>
                    <a:pt x="42" y="28"/>
                  </a:lnTo>
                  <a:lnTo>
                    <a:pt x="42" y="25"/>
                  </a:lnTo>
                  <a:lnTo>
                    <a:pt x="42" y="17"/>
                  </a:lnTo>
                  <a:lnTo>
                    <a:pt x="39" y="10"/>
                  </a:lnTo>
                  <a:lnTo>
                    <a:pt x="35" y="7"/>
                  </a:lnTo>
                  <a:lnTo>
                    <a:pt x="32" y="7"/>
                  </a:lnTo>
                  <a:lnTo>
                    <a:pt x="25" y="7"/>
                  </a:lnTo>
                  <a:lnTo>
                    <a:pt x="21" y="10"/>
                  </a:lnTo>
                  <a:lnTo>
                    <a:pt x="17" y="14"/>
                  </a:lnTo>
                  <a:lnTo>
                    <a:pt x="17" y="21"/>
                  </a:lnTo>
                  <a:lnTo>
                    <a:pt x="17" y="25"/>
                  </a:lnTo>
                  <a:lnTo>
                    <a:pt x="17" y="28"/>
                  </a:lnTo>
                  <a:lnTo>
                    <a:pt x="21" y="32"/>
                  </a:lnTo>
                  <a:lnTo>
                    <a:pt x="25" y="35"/>
                  </a:lnTo>
                  <a:lnTo>
                    <a:pt x="32" y="46"/>
                  </a:lnTo>
                  <a:close/>
                  <a:moveTo>
                    <a:pt x="25" y="56"/>
                  </a:moveTo>
                  <a:lnTo>
                    <a:pt x="21" y="63"/>
                  </a:lnTo>
                  <a:lnTo>
                    <a:pt x="17" y="70"/>
                  </a:lnTo>
                  <a:lnTo>
                    <a:pt x="14" y="74"/>
                  </a:lnTo>
                  <a:lnTo>
                    <a:pt x="14" y="81"/>
                  </a:lnTo>
                  <a:lnTo>
                    <a:pt x="17" y="92"/>
                  </a:lnTo>
                  <a:lnTo>
                    <a:pt x="21" y="99"/>
                  </a:lnTo>
                  <a:lnTo>
                    <a:pt x="25" y="102"/>
                  </a:lnTo>
                  <a:lnTo>
                    <a:pt x="32" y="102"/>
                  </a:lnTo>
                  <a:lnTo>
                    <a:pt x="35" y="102"/>
                  </a:lnTo>
                  <a:lnTo>
                    <a:pt x="42" y="99"/>
                  </a:lnTo>
                  <a:lnTo>
                    <a:pt x="46" y="95"/>
                  </a:lnTo>
                  <a:lnTo>
                    <a:pt x="46" y="88"/>
                  </a:lnTo>
                  <a:lnTo>
                    <a:pt x="46" y="81"/>
                  </a:lnTo>
                  <a:lnTo>
                    <a:pt x="42" y="78"/>
                  </a:lnTo>
                  <a:lnTo>
                    <a:pt x="39" y="70"/>
                  </a:lnTo>
                  <a:lnTo>
                    <a:pt x="32" y="67"/>
                  </a:lnTo>
                  <a:lnTo>
                    <a:pt x="25" y="56"/>
                  </a:lnTo>
                  <a:close/>
                </a:path>
              </a:pathLst>
            </a:custGeom>
            <a:solidFill>
              <a:srgbClr val="000000"/>
            </a:solidFill>
            <a:ln w="0">
              <a:solidFill>
                <a:srgbClr val="000000"/>
              </a:solidFill>
              <a:round/>
              <a:headEnd/>
              <a:tailEnd/>
            </a:ln>
          </p:spPr>
          <p:txBody>
            <a:bodyPr/>
            <a:lstStyle/>
            <a:p>
              <a:endParaRPr lang="en-CA"/>
            </a:p>
          </p:txBody>
        </p:sp>
        <p:sp>
          <p:nvSpPr>
            <p:cNvPr id="22572" name="Rectangle 429"/>
            <p:cNvSpPr>
              <a:spLocks noChangeArrowheads="1"/>
            </p:cNvSpPr>
            <p:nvPr/>
          </p:nvSpPr>
          <p:spPr bwMode="auto">
            <a:xfrm>
              <a:off x="5213" y="2549"/>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573" name="Rectangle 430"/>
            <p:cNvSpPr>
              <a:spLocks noChangeArrowheads="1"/>
            </p:cNvSpPr>
            <p:nvPr/>
          </p:nvSpPr>
          <p:spPr bwMode="auto">
            <a:xfrm>
              <a:off x="532" y="2747"/>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574" name="Freeform 431"/>
            <p:cNvSpPr>
              <a:spLocks/>
            </p:cNvSpPr>
            <p:nvPr/>
          </p:nvSpPr>
          <p:spPr bwMode="auto">
            <a:xfrm>
              <a:off x="592" y="2772"/>
              <a:ext cx="32" cy="106"/>
            </a:xfrm>
            <a:custGeom>
              <a:avLst/>
              <a:gdLst>
                <a:gd name="T0" fmla="*/ 25 w 32"/>
                <a:gd name="T1" fmla="*/ 0 h 106"/>
                <a:gd name="T2" fmla="*/ 25 w 32"/>
                <a:gd name="T3" fmla="*/ 92 h 106"/>
                <a:gd name="T4" fmla="*/ 25 w 32"/>
                <a:gd name="T5" fmla="*/ 99 h 106"/>
                <a:gd name="T6" fmla="*/ 25 w 32"/>
                <a:gd name="T7" fmla="*/ 102 h 106"/>
                <a:gd name="T8" fmla="*/ 25 w 32"/>
                <a:gd name="T9" fmla="*/ 102 h 106"/>
                <a:gd name="T10" fmla="*/ 29 w 32"/>
                <a:gd name="T11" fmla="*/ 106 h 106"/>
                <a:gd name="T12" fmla="*/ 29 w 32"/>
                <a:gd name="T13" fmla="*/ 106 h 106"/>
                <a:gd name="T14" fmla="*/ 32 w 32"/>
                <a:gd name="T15" fmla="*/ 106 h 106"/>
                <a:gd name="T16" fmla="*/ 32 w 32"/>
                <a:gd name="T17" fmla="*/ 106 h 106"/>
                <a:gd name="T18" fmla="*/ 0 w 32"/>
                <a:gd name="T19" fmla="*/ 106 h 106"/>
                <a:gd name="T20" fmla="*/ 0 w 32"/>
                <a:gd name="T21" fmla="*/ 106 h 106"/>
                <a:gd name="T22" fmla="*/ 4 w 32"/>
                <a:gd name="T23" fmla="*/ 106 h 106"/>
                <a:gd name="T24" fmla="*/ 7 w 32"/>
                <a:gd name="T25" fmla="*/ 106 h 106"/>
                <a:gd name="T26" fmla="*/ 11 w 32"/>
                <a:gd name="T27" fmla="*/ 102 h 106"/>
                <a:gd name="T28" fmla="*/ 11 w 32"/>
                <a:gd name="T29" fmla="*/ 102 h 106"/>
                <a:gd name="T30" fmla="*/ 11 w 32"/>
                <a:gd name="T31" fmla="*/ 99 h 106"/>
                <a:gd name="T32" fmla="*/ 11 w 32"/>
                <a:gd name="T33" fmla="*/ 92 h 106"/>
                <a:gd name="T34" fmla="*/ 11 w 32"/>
                <a:gd name="T35" fmla="*/ 28 h 106"/>
                <a:gd name="T36" fmla="*/ 11 w 32"/>
                <a:gd name="T37" fmla="*/ 17 h 106"/>
                <a:gd name="T38" fmla="*/ 11 w 32"/>
                <a:gd name="T39" fmla="*/ 14 h 106"/>
                <a:gd name="T40" fmla="*/ 11 w 32"/>
                <a:gd name="T41" fmla="*/ 10 h 106"/>
                <a:gd name="T42" fmla="*/ 11 w 32"/>
                <a:gd name="T43" fmla="*/ 7 h 106"/>
                <a:gd name="T44" fmla="*/ 7 w 32"/>
                <a:gd name="T45" fmla="*/ 7 h 106"/>
                <a:gd name="T46" fmla="*/ 7 w 32"/>
                <a:gd name="T47" fmla="*/ 7 h 106"/>
                <a:gd name="T48" fmla="*/ 4 w 32"/>
                <a:gd name="T49" fmla="*/ 7 h 106"/>
                <a:gd name="T50" fmla="*/ 4 w 32"/>
                <a:gd name="T51" fmla="*/ 10 h 106"/>
                <a:gd name="T52" fmla="*/ 0 w 32"/>
                <a:gd name="T53" fmla="*/ 7 h 106"/>
                <a:gd name="T54" fmla="*/ 21 w 32"/>
                <a:gd name="T55" fmla="*/ 0 h 106"/>
                <a:gd name="T56" fmla="*/ 25 w 32"/>
                <a:gd name="T57" fmla="*/ 0 h 10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2"/>
                <a:gd name="T88" fmla="*/ 0 h 106"/>
                <a:gd name="T89" fmla="*/ 32 w 32"/>
                <a:gd name="T90" fmla="*/ 106 h 10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2" h="106">
                  <a:moveTo>
                    <a:pt x="25" y="0"/>
                  </a:moveTo>
                  <a:lnTo>
                    <a:pt x="25" y="92"/>
                  </a:lnTo>
                  <a:lnTo>
                    <a:pt x="25" y="99"/>
                  </a:lnTo>
                  <a:lnTo>
                    <a:pt x="25" y="102"/>
                  </a:lnTo>
                  <a:lnTo>
                    <a:pt x="29" y="106"/>
                  </a:lnTo>
                  <a:lnTo>
                    <a:pt x="32" y="106"/>
                  </a:lnTo>
                  <a:lnTo>
                    <a:pt x="0" y="106"/>
                  </a:lnTo>
                  <a:lnTo>
                    <a:pt x="4" y="106"/>
                  </a:lnTo>
                  <a:lnTo>
                    <a:pt x="7" y="106"/>
                  </a:lnTo>
                  <a:lnTo>
                    <a:pt x="11" y="102"/>
                  </a:lnTo>
                  <a:lnTo>
                    <a:pt x="11" y="99"/>
                  </a:lnTo>
                  <a:lnTo>
                    <a:pt x="11" y="92"/>
                  </a:lnTo>
                  <a:lnTo>
                    <a:pt x="11" y="28"/>
                  </a:lnTo>
                  <a:lnTo>
                    <a:pt x="11" y="17"/>
                  </a:lnTo>
                  <a:lnTo>
                    <a:pt x="11" y="14"/>
                  </a:lnTo>
                  <a:lnTo>
                    <a:pt x="11" y="10"/>
                  </a:lnTo>
                  <a:lnTo>
                    <a:pt x="11" y="7"/>
                  </a:lnTo>
                  <a:lnTo>
                    <a:pt x="7" y="7"/>
                  </a:lnTo>
                  <a:lnTo>
                    <a:pt x="4" y="7"/>
                  </a:lnTo>
                  <a:lnTo>
                    <a:pt x="4" y="10"/>
                  </a:lnTo>
                  <a:lnTo>
                    <a:pt x="0" y="7"/>
                  </a:lnTo>
                  <a:lnTo>
                    <a:pt x="21" y="0"/>
                  </a:lnTo>
                  <a:lnTo>
                    <a:pt x="25" y="0"/>
                  </a:lnTo>
                  <a:close/>
                </a:path>
              </a:pathLst>
            </a:custGeom>
            <a:solidFill>
              <a:srgbClr val="000000"/>
            </a:solidFill>
            <a:ln w="0">
              <a:solidFill>
                <a:srgbClr val="000000"/>
              </a:solidFill>
              <a:round/>
              <a:headEnd/>
              <a:tailEnd/>
            </a:ln>
          </p:spPr>
          <p:txBody>
            <a:bodyPr/>
            <a:lstStyle/>
            <a:p>
              <a:endParaRPr lang="en-CA"/>
            </a:p>
          </p:txBody>
        </p:sp>
        <p:sp>
          <p:nvSpPr>
            <p:cNvPr id="22575" name="Freeform 432"/>
            <p:cNvSpPr>
              <a:spLocks/>
            </p:cNvSpPr>
            <p:nvPr/>
          </p:nvSpPr>
          <p:spPr bwMode="auto">
            <a:xfrm>
              <a:off x="631" y="2811"/>
              <a:ext cx="74" cy="70"/>
            </a:xfrm>
            <a:custGeom>
              <a:avLst/>
              <a:gdLst>
                <a:gd name="T0" fmla="*/ 67 w 74"/>
                <a:gd name="T1" fmla="*/ 0 h 70"/>
                <a:gd name="T2" fmla="*/ 67 w 74"/>
                <a:gd name="T3" fmla="*/ 42 h 70"/>
                <a:gd name="T4" fmla="*/ 67 w 74"/>
                <a:gd name="T5" fmla="*/ 53 h 70"/>
                <a:gd name="T6" fmla="*/ 67 w 74"/>
                <a:gd name="T7" fmla="*/ 56 h 70"/>
                <a:gd name="T8" fmla="*/ 67 w 74"/>
                <a:gd name="T9" fmla="*/ 60 h 70"/>
                <a:gd name="T10" fmla="*/ 67 w 74"/>
                <a:gd name="T11" fmla="*/ 60 h 70"/>
                <a:gd name="T12" fmla="*/ 67 w 74"/>
                <a:gd name="T13" fmla="*/ 60 h 70"/>
                <a:gd name="T14" fmla="*/ 71 w 74"/>
                <a:gd name="T15" fmla="*/ 60 h 70"/>
                <a:gd name="T16" fmla="*/ 71 w 74"/>
                <a:gd name="T17" fmla="*/ 60 h 70"/>
                <a:gd name="T18" fmla="*/ 74 w 74"/>
                <a:gd name="T19" fmla="*/ 60 h 70"/>
                <a:gd name="T20" fmla="*/ 74 w 74"/>
                <a:gd name="T21" fmla="*/ 63 h 70"/>
                <a:gd name="T22" fmla="*/ 57 w 74"/>
                <a:gd name="T23" fmla="*/ 70 h 70"/>
                <a:gd name="T24" fmla="*/ 53 w 74"/>
                <a:gd name="T25" fmla="*/ 70 h 70"/>
                <a:gd name="T26" fmla="*/ 53 w 74"/>
                <a:gd name="T27" fmla="*/ 56 h 70"/>
                <a:gd name="T28" fmla="*/ 46 w 74"/>
                <a:gd name="T29" fmla="*/ 63 h 70"/>
                <a:gd name="T30" fmla="*/ 39 w 74"/>
                <a:gd name="T31" fmla="*/ 67 h 70"/>
                <a:gd name="T32" fmla="*/ 35 w 74"/>
                <a:gd name="T33" fmla="*/ 70 h 70"/>
                <a:gd name="T34" fmla="*/ 28 w 74"/>
                <a:gd name="T35" fmla="*/ 70 h 70"/>
                <a:gd name="T36" fmla="*/ 25 w 74"/>
                <a:gd name="T37" fmla="*/ 70 h 70"/>
                <a:gd name="T38" fmla="*/ 18 w 74"/>
                <a:gd name="T39" fmla="*/ 67 h 70"/>
                <a:gd name="T40" fmla="*/ 14 w 74"/>
                <a:gd name="T41" fmla="*/ 63 h 70"/>
                <a:gd name="T42" fmla="*/ 14 w 74"/>
                <a:gd name="T43" fmla="*/ 56 h 70"/>
                <a:gd name="T44" fmla="*/ 11 w 74"/>
                <a:gd name="T45" fmla="*/ 53 h 70"/>
                <a:gd name="T46" fmla="*/ 11 w 74"/>
                <a:gd name="T47" fmla="*/ 42 h 70"/>
                <a:gd name="T48" fmla="*/ 11 w 74"/>
                <a:gd name="T49" fmla="*/ 10 h 70"/>
                <a:gd name="T50" fmla="*/ 11 w 74"/>
                <a:gd name="T51" fmla="*/ 7 h 70"/>
                <a:gd name="T52" fmla="*/ 11 w 74"/>
                <a:gd name="T53" fmla="*/ 3 h 70"/>
                <a:gd name="T54" fmla="*/ 7 w 74"/>
                <a:gd name="T55" fmla="*/ 3 h 70"/>
                <a:gd name="T56" fmla="*/ 7 w 74"/>
                <a:gd name="T57" fmla="*/ 0 h 70"/>
                <a:gd name="T58" fmla="*/ 4 w 74"/>
                <a:gd name="T59" fmla="*/ 0 h 70"/>
                <a:gd name="T60" fmla="*/ 0 w 74"/>
                <a:gd name="T61" fmla="*/ 0 h 70"/>
                <a:gd name="T62" fmla="*/ 0 w 74"/>
                <a:gd name="T63" fmla="*/ 0 h 70"/>
                <a:gd name="T64" fmla="*/ 25 w 74"/>
                <a:gd name="T65" fmla="*/ 0 h 70"/>
                <a:gd name="T66" fmla="*/ 25 w 74"/>
                <a:gd name="T67" fmla="*/ 46 h 70"/>
                <a:gd name="T68" fmla="*/ 25 w 74"/>
                <a:gd name="T69" fmla="*/ 53 h 70"/>
                <a:gd name="T70" fmla="*/ 28 w 74"/>
                <a:gd name="T71" fmla="*/ 56 h 70"/>
                <a:gd name="T72" fmla="*/ 32 w 74"/>
                <a:gd name="T73" fmla="*/ 60 h 70"/>
                <a:gd name="T74" fmla="*/ 35 w 74"/>
                <a:gd name="T75" fmla="*/ 60 h 70"/>
                <a:gd name="T76" fmla="*/ 39 w 74"/>
                <a:gd name="T77" fmla="*/ 60 h 70"/>
                <a:gd name="T78" fmla="*/ 43 w 74"/>
                <a:gd name="T79" fmla="*/ 60 h 70"/>
                <a:gd name="T80" fmla="*/ 46 w 74"/>
                <a:gd name="T81" fmla="*/ 56 h 70"/>
                <a:gd name="T82" fmla="*/ 53 w 74"/>
                <a:gd name="T83" fmla="*/ 49 h 70"/>
                <a:gd name="T84" fmla="*/ 53 w 74"/>
                <a:gd name="T85" fmla="*/ 10 h 70"/>
                <a:gd name="T86" fmla="*/ 53 w 74"/>
                <a:gd name="T87" fmla="*/ 7 h 70"/>
                <a:gd name="T88" fmla="*/ 50 w 74"/>
                <a:gd name="T89" fmla="*/ 3 h 70"/>
                <a:gd name="T90" fmla="*/ 50 w 74"/>
                <a:gd name="T91" fmla="*/ 0 h 70"/>
                <a:gd name="T92" fmla="*/ 43 w 74"/>
                <a:gd name="T93" fmla="*/ 0 h 70"/>
                <a:gd name="T94" fmla="*/ 43 w 74"/>
                <a:gd name="T95" fmla="*/ 0 h 70"/>
                <a:gd name="T96" fmla="*/ 67 w 74"/>
                <a:gd name="T97" fmla="*/ 0 h 7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74"/>
                <a:gd name="T148" fmla="*/ 0 h 70"/>
                <a:gd name="T149" fmla="*/ 74 w 74"/>
                <a:gd name="T150" fmla="*/ 70 h 7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74" h="70">
                  <a:moveTo>
                    <a:pt x="67" y="0"/>
                  </a:moveTo>
                  <a:lnTo>
                    <a:pt x="67" y="42"/>
                  </a:lnTo>
                  <a:lnTo>
                    <a:pt x="67" y="53"/>
                  </a:lnTo>
                  <a:lnTo>
                    <a:pt x="67" y="56"/>
                  </a:lnTo>
                  <a:lnTo>
                    <a:pt x="67" y="60"/>
                  </a:lnTo>
                  <a:lnTo>
                    <a:pt x="71" y="60"/>
                  </a:lnTo>
                  <a:lnTo>
                    <a:pt x="74" y="60"/>
                  </a:lnTo>
                  <a:lnTo>
                    <a:pt x="74" y="63"/>
                  </a:lnTo>
                  <a:lnTo>
                    <a:pt x="57" y="70"/>
                  </a:lnTo>
                  <a:lnTo>
                    <a:pt x="53" y="70"/>
                  </a:lnTo>
                  <a:lnTo>
                    <a:pt x="53" y="56"/>
                  </a:lnTo>
                  <a:lnTo>
                    <a:pt x="46" y="63"/>
                  </a:lnTo>
                  <a:lnTo>
                    <a:pt x="39" y="67"/>
                  </a:lnTo>
                  <a:lnTo>
                    <a:pt x="35" y="70"/>
                  </a:lnTo>
                  <a:lnTo>
                    <a:pt x="28" y="70"/>
                  </a:lnTo>
                  <a:lnTo>
                    <a:pt x="25" y="70"/>
                  </a:lnTo>
                  <a:lnTo>
                    <a:pt x="18" y="67"/>
                  </a:lnTo>
                  <a:lnTo>
                    <a:pt x="14" y="63"/>
                  </a:lnTo>
                  <a:lnTo>
                    <a:pt x="14" y="56"/>
                  </a:lnTo>
                  <a:lnTo>
                    <a:pt x="11" y="53"/>
                  </a:lnTo>
                  <a:lnTo>
                    <a:pt x="11" y="42"/>
                  </a:lnTo>
                  <a:lnTo>
                    <a:pt x="11" y="10"/>
                  </a:lnTo>
                  <a:lnTo>
                    <a:pt x="11" y="7"/>
                  </a:lnTo>
                  <a:lnTo>
                    <a:pt x="11" y="3"/>
                  </a:lnTo>
                  <a:lnTo>
                    <a:pt x="7" y="3"/>
                  </a:lnTo>
                  <a:lnTo>
                    <a:pt x="7" y="0"/>
                  </a:lnTo>
                  <a:lnTo>
                    <a:pt x="4" y="0"/>
                  </a:lnTo>
                  <a:lnTo>
                    <a:pt x="0" y="0"/>
                  </a:lnTo>
                  <a:lnTo>
                    <a:pt x="25" y="0"/>
                  </a:lnTo>
                  <a:lnTo>
                    <a:pt x="25" y="46"/>
                  </a:lnTo>
                  <a:lnTo>
                    <a:pt x="25" y="53"/>
                  </a:lnTo>
                  <a:lnTo>
                    <a:pt x="28" y="56"/>
                  </a:lnTo>
                  <a:lnTo>
                    <a:pt x="32" y="60"/>
                  </a:lnTo>
                  <a:lnTo>
                    <a:pt x="35" y="60"/>
                  </a:lnTo>
                  <a:lnTo>
                    <a:pt x="39" y="60"/>
                  </a:lnTo>
                  <a:lnTo>
                    <a:pt x="43" y="60"/>
                  </a:lnTo>
                  <a:lnTo>
                    <a:pt x="46" y="56"/>
                  </a:lnTo>
                  <a:lnTo>
                    <a:pt x="53" y="49"/>
                  </a:lnTo>
                  <a:lnTo>
                    <a:pt x="53" y="10"/>
                  </a:lnTo>
                  <a:lnTo>
                    <a:pt x="53" y="7"/>
                  </a:lnTo>
                  <a:lnTo>
                    <a:pt x="50" y="3"/>
                  </a:lnTo>
                  <a:lnTo>
                    <a:pt x="50" y="0"/>
                  </a:lnTo>
                  <a:lnTo>
                    <a:pt x="43" y="0"/>
                  </a:lnTo>
                  <a:lnTo>
                    <a:pt x="67" y="0"/>
                  </a:lnTo>
                  <a:close/>
                </a:path>
              </a:pathLst>
            </a:custGeom>
            <a:solidFill>
              <a:srgbClr val="000000"/>
            </a:solidFill>
            <a:ln w="0">
              <a:solidFill>
                <a:srgbClr val="000000"/>
              </a:solidFill>
              <a:round/>
              <a:headEnd/>
              <a:tailEnd/>
            </a:ln>
          </p:spPr>
          <p:txBody>
            <a:bodyPr/>
            <a:lstStyle/>
            <a:p>
              <a:endParaRPr lang="en-CA"/>
            </a:p>
          </p:txBody>
        </p:sp>
        <p:sp>
          <p:nvSpPr>
            <p:cNvPr id="22576" name="Freeform 433"/>
            <p:cNvSpPr>
              <a:spLocks/>
            </p:cNvSpPr>
            <p:nvPr/>
          </p:nvSpPr>
          <p:spPr bwMode="auto">
            <a:xfrm>
              <a:off x="709" y="2807"/>
              <a:ext cx="74" cy="71"/>
            </a:xfrm>
            <a:custGeom>
              <a:avLst/>
              <a:gdLst>
                <a:gd name="T0" fmla="*/ 25 w 74"/>
                <a:gd name="T1" fmla="*/ 18 h 71"/>
                <a:gd name="T2" fmla="*/ 32 w 74"/>
                <a:gd name="T3" fmla="*/ 7 h 71"/>
                <a:gd name="T4" fmla="*/ 39 w 74"/>
                <a:gd name="T5" fmla="*/ 4 h 71"/>
                <a:gd name="T6" fmla="*/ 46 w 74"/>
                <a:gd name="T7" fmla="*/ 0 h 71"/>
                <a:gd name="T8" fmla="*/ 53 w 74"/>
                <a:gd name="T9" fmla="*/ 0 h 71"/>
                <a:gd name="T10" fmla="*/ 56 w 74"/>
                <a:gd name="T11" fmla="*/ 4 h 71"/>
                <a:gd name="T12" fmla="*/ 60 w 74"/>
                <a:gd name="T13" fmla="*/ 7 h 71"/>
                <a:gd name="T14" fmla="*/ 64 w 74"/>
                <a:gd name="T15" fmla="*/ 14 h 71"/>
                <a:gd name="T16" fmla="*/ 64 w 74"/>
                <a:gd name="T17" fmla="*/ 18 h 71"/>
                <a:gd name="T18" fmla="*/ 64 w 74"/>
                <a:gd name="T19" fmla="*/ 28 h 71"/>
                <a:gd name="T20" fmla="*/ 64 w 74"/>
                <a:gd name="T21" fmla="*/ 57 h 71"/>
                <a:gd name="T22" fmla="*/ 67 w 74"/>
                <a:gd name="T23" fmla="*/ 64 h 71"/>
                <a:gd name="T24" fmla="*/ 67 w 74"/>
                <a:gd name="T25" fmla="*/ 67 h 71"/>
                <a:gd name="T26" fmla="*/ 67 w 74"/>
                <a:gd name="T27" fmla="*/ 67 h 71"/>
                <a:gd name="T28" fmla="*/ 67 w 74"/>
                <a:gd name="T29" fmla="*/ 71 h 71"/>
                <a:gd name="T30" fmla="*/ 71 w 74"/>
                <a:gd name="T31" fmla="*/ 71 h 71"/>
                <a:gd name="T32" fmla="*/ 74 w 74"/>
                <a:gd name="T33" fmla="*/ 71 h 71"/>
                <a:gd name="T34" fmla="*/ 74 w 74"/>
                <a:gd name="T35" fmla="*/ 71 h 71"/>
                <a:gd name="T36" fmla="*/ 42 w 74"/>
                <a:gd name="T37" fmla="*/ 71 h 71"/>
                <a:gd name="T38" fmla="*/ 42 w 74"/>
                <a:gd name="T39" fmla="*/ 71 h 71"/>
                <a:gd name="T40" fmla="*/ 42 w 74"/>
                <a:gd name="T41" fmla="*/ 71 h 71"/>
                <a:gd name="T42" fmla="*/ 46 w 74"/>
                <a:gd name="T43" fmla="*/ 71 h 71"/>
                <a:gd name="T44" fmla="*/ 49 w 74"/>
                <a:gd name="T45" fmla="*/ 67 h 71"/>
                <a:gd name="T46" fmla="*/ 49 w 74"/>
                <a:gd name="T47" fmla="*/ 67 h 71"/>
                <a:gd name="T48" fmla="*/ 53 w 74"/>
                <a:gd name="T49" fmla="*/ 64 h 71"/>
                <a:gd name="T50" fmla="*/ 53 w 74"/>
                <a:gd name="T51" fmla="*/ 60 h 71"/>
                <a:gd name="T52" fmla="*/ 53 w 74"/>
                <a:gd name="T53" fmla="*/ 57 h 71"/>
                <a:gd name="T54" fmla="*/ 53 w 74"/>
                <a:gd name="T55" fmla="*/ 28 h 71"/>
                <a:gd name="T56" fmla="*/ 53 w 74"/>
                <a:gd name="T57" fmla="*/ 21 h 71"/>
                <a:gd name="T58" fmla="*/ 49 w 74"/>
                <a:gd name="T59" fmla="*/ 14 h 71"/>
                <a:gd name="T60" fmla="*/ 46 w 74"/>
                <a:gd name="T61" fmla="*/ 11 h 71"/>
                <a:gd name="T62" fmla="*/ 42 w 74"/>
                <a:gd name="T63" fmla="*/ 11 h 71"/>
                <a:gd name="T64" fmla="*/ 32 w 74"/>
                <a:gd name="T65" fmla="*/ 14 h 71"/>
                <a:gd name="T66" fmla="*/ 25 w 74"/>
                <a:gd name="T67" fmla="*/ 21 h 71"/>
                <a:gd name="T68" fmla="*/ 25 w 74"/>
                <a:gd name="T69" fmla="*/ 57 h 71"/>
                <a:gd name="T70" fmla="*/ 25 w 74"/>
                <a:gd name="T71" fmla="*/ 64 h 71"/>
                <a:gd name="T72" fmla="*/ 25 w 74"/>
                <a:gd name="T73" fmla="*/ 67 h 71"/>
                <a:gd name="T74" fmla="*/ 25 w 74"/>
                <a:gd name="T75" fmla="*/ 67 h 71"/>
                <a:gd name="T76" fmla="*/ 25 w 74"/>
                <a:gd name="T77" fmla="*/ 71 h 71"/>
                <a:gd name="T78" fmla="*/ 28 w 74"/>
                <a:gd name="T79" fmla="*/ 71 h 71"/>
                <a:gd name="T80" fmla="*/ 32 w 74"/>
                <a:gd name="T81" fmla="*/ 71 h 71"/>
                <a:gd name="T82" fmla="*/ 32 w 74"/>
                <a:gd name="T83" fmla="*/ 71 h 71"/>
                <a:gd name="T84" fmla="*/ 0 w 74"/>
                <a:gd name="T85" fmla="*/ 71 h 71"/>
                <a:gd name="T86" fmla="*/ 0 w 74"/>
                <a:gd name="T87" fmla="*/ 71 h 71"/>
                <a:gd name="T88" fmla="*/ 3 w 74"/>
                <a:gd name="T89" fmla="*/ 71 h 71"/>
                <a:gd name="T90" fmla="*/ 7 w 74"/>
                <a:gd name="T91" fmla="*/ 71 h 71"/>
                <a:gd name="T92" fmla="*/ 7 w 74"/>
                <a:gd name="T93" fmla="*/ 67 h 71"/>
                <a:gd name="T94" fmla="*/ 11 w 74"/>
                <a:gd name="T95" fmla="*/ 64 h 71"/>
                <a:gd name="T96" fmla="*/ 11 w 74"/>
                <a:gd name="T97" fmla="*/ 57 h 71"/>
                <a:gd name="T98" fmla="*/ 11 w 74"/>
                <a:gd name="T99" fmla="*/ 28 h 71"/>
                <a:gd name="T100" fmla="*/ 11 w 74"/>
                <a:gd name="T101" fmla="*/ 21 h 71"/>
                <a:gd name="T102" fmla="*/ 11 w 74"/>
                <a:gd name="T103" fmla="*/ 14 h 71"/>
                <a:gd name="T104" fmla="*/ 11 w 74"/>
                <a:gd name="T105" fmla="*/ 11 h 71"/>
                <a:gd name="T106" fmla="*/ 7 w 74"/>
                <a:gd name="T107" fmla="*/ 11 h 71"/>
                <a:gd name="T108" fmla="*/ 7 w 74"/>
                <a:gd name="T109" fmla="*/ 11 h 71"/>
                <a:gd name="T110" fmla="*/ 7 w 74"/>
                <a:gd name="T111" fmla="*/ 11 h 71"/>
                <a:gd name="T112" fmla="*/ 3 w 74"/>
                <a:gd name="T113" fmla="*/ 11 h 71"/>
                <a:gd name="T114" fmla="*/ 0 w 74"/>
                <a:gd name="T115" fmla="*/ 11 h 71"/>
                <a:gd name="T116" fmla="*/ 0 w 74"/>
                <a:gd name="T117" fmla="*/ 11 h 71"/>
                <a:gd name="T118" fmla="*/ 21 w 74"/>
                <a:gd name="T119" fmla="*/ 0 h 71"/>
                <a:gd name="T120" fmla="*/ 25 w 74"/>
                <a:gd name="T121" fmla="*/ 0 h 71"/>
                <a:gd name="T122" fmla="*/ 25 w 74"/>
                <a:gd name="T123" fmla="*/ 18 h 7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4"/>
                <a:gd name="T187" fmla="*/ 0 h 71"/>
                <a:gd name="T188" fmla="*/ 74 w 74"/>
                <a:gd name="T189" fmla="*/ 71 h 7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4" h="71">
                  <a:moveTo>
                    <a:pt x="25" y="18"/>
                  </a:moveTo>
                  <a:lnTo>
                    <a:pt x="32" y="7"/>
                  </a:lnTo>
                  <a:lnTo>
                    <a:pt x="39" y="4"/>
                  </a:lnTo>
                  <a:lnTo>
                    <a:pt x="46" y="0"/>
                  </a:lnTo>
                  <a:lnTo>
                    <a:pt x="53" y="0"/>
                  </a:lnTo>
                  <a:lnTo>
                    <a:pt x="56" y="4"/>
                  </a:lnTo>
                  <a:lnTo>
                    <a:pt x="60" y="7"/>
                  </a:lnTo>
                  <a:lnTo>
                    <a:pt x="64" y="14"/>
                  </a:lnTo>
                  <a:lnTo>
                    <a:pt x="64" y="18"/>
                  </a:lnTo>
                  <a:lnTo>
                    <a:pt x="64" y="28"/>
                  </a:lnTo>
                  <a:lnTo>
                    <a:pt x="64" y="57"/>
                  </a:lnTo>
                  <a:lnTo>
                    <a:pt x="67" y="64"/>
                  </a:lnTo>
                  <a:lnTo>
                    <a:pt x="67" y="67"/>
                  </a:lnTo>
                  <a:lnTo>
                    <a:pt x="67" y="71"/>
                  </a:lnTo>
                  <a:lnTo>
                    <a:pt x="71" y="71"/>
                  </a:lnTo>
                  <a:lnTo>
                    <a:pt x="74" y="71"/>
                  </a:lnTo>
                  <a:lnTo>
                    <a:pt x="42" y="71"/>
                  </a:lnTo>
                  <a:lnTo>
                    <a:pt x="46" y="71"/>
                  </a:lnTo>
                  <a:lnTo>
                    <a:pt x="49" y="67"/>
                  </a:lnTo>
                  <a:lnTo>
                    <a:pt x="53" y="64"/>
                  </a:lnTo>
                  <a:lnTo>
                    <a:pt x="53" y="60"/>
                  </a:lnTo>
                  <a:lnTo>
                    <a:pt x="53" y="57"/>
                  </a:lnTo>
                  <a:lnTo>
                    <a:pt x="53" y="28"/>
                  </a:lnTo>
                  <a:lnTo>
                    <a:pt x="53" y="21"/>
                  </a:lnTo>
                  <a:lnTo>
                    <a:pt x="49" y="14"/>
                  </a:lnTo>
                  <a:lnTo>
                    <a:pt x="46" y="11"/>
                  </a:lnTo>
                  <a:lnTo>
                    <a:pt x="42" y="11"/>
                  </a:lnTo>
                  <a:lnTo>
                    <a:pt x="32" y="14"/>
                  </a:lnTo>
                  <a:lnTo>
                    <a:pt x="25" y="21"/>
                  </a:lnTo>
                  <a:lnTo>
                    <a:pt x="25" y="57"/>
                  </a:lnTo>
                  <a:lnTo>
                    <a:pt x="25" y="64"/>
                  </a:lnTo>
                  <a:lnTo>
                    <a:pt x="25" y="67"/>
                  </a:lnTo>
                  <a:lnTo>
                    <a:pt x="25" y="71"/>
                  </a:lnTo>
                  <a:lnTo>
                    <a:pt x="28" y="71"/>
                  </a:lnTo>
                  <a:lnTo>
                    <a:pt x="32" y="71"/>
                  </a:lnTo>
                  <a:lnTo>
                    <a:pt x="0" y="71"/>
                  </a:lnTo>
                  <a:lnTo>
                    <a:pt x="3" y="71"/>
                  </a:lnTo>
                  <a:lnTo>
                    <a:pt x="7" y="71"/>
                  </a:lnTo>
                  <a:lnTo>
                    <a:pt x="7" y="67"/>
                  </a:lnTo>
                  <a:lnTo>
                    <a:pt x="11" y="64"/>
                  </a:lnTo>
                  <a:lnTo>
                    <a:pt x="11" y="57"/>
                  </a:lnTo>
                  <a:lnTo>
                    <a:pt x="11" y="28"/>
                  </a:lnTo>
                  <a:lnTo>
                    <a:pt x="11" y="21"/>
                  </a:lnTo>
                  <a:lnTo>
                    <a:pt x="11" y="14"/>
                  </a:lnTo>
                  <a:lnTo>
                    <a:pt x="11" y="11"/>
                  </a:lnTo>
                  <a:lnTo>
                    <a:pt x="7" y="11"/>
                  </a:lnTo>
                  <a:lnTo>
                    <a:pt x="3" y="11"/>
                  </a:lnTo>
                  <a:lnTo>
                    <a:pt x="0" y="11"/>
                  </a:lnTo>
                  <a:lnTo>
                    <a:pt x="21" y="0"/>
                  </a:lnTo>
                  <a:lnTo>
                    <a:pt x="25" y="0"/>
                  </a:lnTo>
                  <a:lnTo>
                    <a:pt x="25" y="18"/>
                  </a:lnTo>
                  <a:close/>
                </a:path>
              </a:pathLst>
            </a:custGeom>
            <a:solidFill>
              <a:srgbClr val="000000"/>
            </a:solidFill>
            <a:ln w="0">
              <a:solidFill>
                <a:srgbClr val="000000"/>
              </a:solidFill>
              <a:round/>
              <a:headEnd/>
              <a:tailEnd/>
            </a:ln>
          </p:spPr>
          <p:txBody>
            <a:bodyPr/>
            <a:lstStyle/>
            <a:p>
              <a:endParaRPr lang="en-CA"/>
            </a:p>
          </p:txBody>
        </p:sp>
        <p:sp>
          <p:nvSpPr>
            <p:cNvPr id="22577" name="Freeform 434"/>
            <p:cNvSpPr>
              <a:spLocks/>
            </p:cNvSpPr>
            <p:nvPr/>
          </p:nvSpPr>
          <p:spPr bwMode="auto">
            <a:xfrm>
              <a:off x="790" y="2807"/>
              <a:ext cx="57" cy="74"/>
            </a:xfrm>
            <a:custGeom>
              <a:avLst/>
              <a:gdLst>
                <a:gd name="T0" fmla="*/ 57 w 57"/>
                <a:gd name="T1" fmla="*/ 42 h 74"/>
                <a:gd name="T2" fmla="*/ 53 w 57"/>
                <a:gd name="T3" fmla="*/ 57 h 74"/>
                <a:gd name="T4" fmla="*/ 46 w 57"/>
                <a:gd name="T5" fmla="*/ 67 h 74"/>
                <a:gd name="T6" fmla="*/ 39 w 57"/>
                <a:gd name="T7" fmla="*/ 71 h 74"/>
                <a:gd name="T8" fmla="*/ 28 w 57"/>
                <a:gd name="T9" fmla="*/ 74 h 74"/>
                <a:gd name="T10" fmla="*/ 18 w 57"/>
                <a:gd name="T11" fmla="*/ 71 h 74"/>
                <a:gd name="T12" fmla="*/ 7 w 57"/>
                <a:gd name="T13" fmla="*/ 64 h 74"/>
                <a:gd name="T14" fmla="*/ 4 w 57"/>
                <a:gd name="T15" fmla="*/ 57 h 74"/>
                <a:gd name="T16" fmla="*/ 0 w 57"/>
                <a:gd name="T17" fmla="*/ 46 h 74"/>
                <a:gd name="T18" fmla="*/ 0 w 57"/>
                <a:gd name="T19" fmla="*/ 39 h 74"/>
                <a:gd name="T20" fmla="*/ 0 w 57"/>
                <a:gd name="T21" fmla="*/ 28 h 74"/>
                <a:gd name="T22" fmla="*/ 4 w 57"/>
                <a:gd name="T23" fmla="*/ 18 h 74"/>
                <a:gd name="T24" fmla="*/ 11 w 57"/>
                <a:gd name="T25" fmla="*/ 11 h 74"/>
                <a:gd name="T26" fmla="*/ 21 w 57"/>
                <a:gd name="T27" fmla="*/ 4 h 74"/>
                <a:gd name="T28" fmla="*/ 32 w 57"/>
                <a:gd name="T29" fmla="*/ 0 h 74"/>
                <a:gd name="T30" fmla="*/ 43 w 57"/>
                <a:gd name="T31" fmla="*/ 4 h 74"/>
                <a:gd name="T32" fmla="*/ 50 w 57"/>
                <a:gd name="T33" fmla="*/ 7 h 74"/>
                <a:gd name="T34" fmla="*/ 53 w 57"/>
                <a:gd name="T35" fmla="*/ 11 h 74"/>
                <a:gd name="T36" fmla="*/ 57 w 57"/>
                <a:gd name="T37" fmla="*/ 18 h 74"/>
                <a:gd name="T38" fmla="*/ 53 w 57"/>
                <a:gd name="T39" fmla="*/ 21 h 74"/>
                <a:gd name="T40" fmla="*/ 53 w 57"/>
                <a:gd name="T41" fmla="*/ 21 h 74"/>
                <a:gd name="T42" fmla="*/ 50 w 57"/>
                <a:gd name="T43" fmla="*/ 25 h 74"/>
                <a:gd name="T44" fmla="*/ 50 w 57"/>
                <a:gd name="T45" fmla="*/ 25 h 74"/>
                <a:gd name="T46" fmla="*/ 46 w 57"/>
                <a:gd name="T47" fmla="*/ 21 h 74"/>
                <a:gd name="T48" fmla="*/ 43 w 57"/>
                <a:gd name="T49" fmla="*/ 21 h 74"/>
                <a:gd name="T50" fmla="*/ 43 w 57"/>
                <a:gd name="T51" fmla="*/ 18 h 74"/>
                <a:gd name="T52" fmla="*/ 39 w 57"/>
                <a:gd name="T53" fmla="*/ 14 h 74"/>
                <a:gd name="T54" fmla="*/ 39 w 57"/>
                <a:gd name="T55" fmla="*/ 11 h 74"/>
                <a:gd name="T56" fmla="*/ 39 w 57"/>
                <a:gd name="T57" fmla="*/ 7 h 74"/>
                <a:gd name="T58" fmla="*/ 36 w 57"/>
                <a:gd name="T59" fmla="*/ 7 h 74"/>
                <a:gd name="T60" fmla="*/ 32 w 57"/>
                <a:gd name="T61" fmla="*/ 7 h 74"/>
                <a:gd name="T62" fmla="*/ 25 w 57"/>
                <a:gd name="T63" fmla="*/ 7 h 74"/>
                <a:gd name="T64" fmla="*/ 18 w 57"/>
                <a:gd name="T65" fmla="*/ 11 h 74"/>
                <a:gd name="T66" fmla="*/ 14 w 57"/>
                <a:gd name="T67" fmla="*/ 21 h 74"/>
                <a:gd name="T68" fmla="*/ 14 w 57"/>
                <a:gd name="T69" fmla="*/ 32 h 74"/>
                <a:gd name="T70" fmla="*/ 14 w 57"/>
                <a:gd name="T71" fmla="*/ 42 h 74"/>
                <a:gd name="T72" fmla="*/ 18 w 57"/>
                <a:gd name="T73" fmla="*/ 53 h 74"/>
                <a:gd name="T74" fmla="*/ 25 w 57"/>
                <a:gd name="T75" fmla="*/ 60 h 74"/>
                <a:gd name="T76" fmla="*/ 36 w 57"/>
                <a:gd name="T77" fmla="*/ 60 h 74"/>
                <a:gd name="T78" fmla="*/ 43 w 57"/>
                <a:gd name="T79" fmla="*/ 60 h 74"/>
                <a:gd name="T80" fmla="*/ 50 w 57"/>
                <a:gd name="T81" fmla="*/ 57 h 74"/>
                <a:gd name="T82" fmla="*/ 53 w 57"/>
                <a:gd name="T83" fmla="*/ 53 h 74"/>
                <a:gd name="T84" fmla="*/ 57 w 57"/>
                <a:gd name="T85" fmla="*/ 42 h 74"/>
                <a:gd name="T86" fmla="*/ 57 w 57"/>
                <a:gd name="T87" fmla="*/ 42 h 7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57"/>
                <a:gd name="T133" fmla="*/ 0 h 74"/>
                <a:gd name="T134" fmla="*/ 57 w 57"/>
                <a:gd name="T135" fmla="*/ 74 h 7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57" h="74">
                  <a:moveTo>
                    <a:pt x="57" y="42"/>
                  </a:moveTo>
                  <a:lnTo>
                    <a:pt x="53" y="57"/>
                  </a:lnTo>
                  <a:lnTo>
                    <a:pt x="46" y="67"/>
                  </a:lnTo>
                  <a:lnTo>
                    <a:pt x="39" y="71"/>
                  </a:lnTo>
                  <a:lnTo>
                    <a:pt x="28" y="74"/>
                  </a:lnTo>
                  <a:lnTo>
                    <a:pt x="18" y="71"/>
                  </a:lnTo>
                  <a:lnTo>
                    <a:pt x="7" y="64"/>
                  </a:lnTo>
                  <a:lnTo>
                    <a:pt x="4" y="57"/>
                  </a:lnTo>
                  <a:lnTo>
                    <a:pt x="0" y="46"/>
                  </a:lnTo>
                  <a:lnTo>
                    <a:pt x="0" y="39"/>
                  </a:lnTo>
                  <a:lnTo>
                    <a:pt x="0" y="28"/>
                  </a:lnTo>
                  <a:lnTo>
                    <a:pt x="4" y="18"/>
                  </a:lnTo>
                  <a:lnTo>
                    <a:pt x="11" y="11"/>
                  </a:lnTo>
                  <a:lnTo>
                    <a:pt x="21" y="4"/>
                  </a:lnTo>
                  <a:lnTo>
                    <a:pt x="32" y="0"/>
                  </a:lnTo>
                  <a:lnTo>
                    <a:pt x="43" y="4"/>
                  </a:lnTo>
                  <a:lnTo>
                    <a:pt x="50" y="7"/>
                  </a:lnTo>
                  <a:lnTo>
                    <a:pt x="53" y="11"/>
                  </a:lnTo>
                  <a:lnTo>
                    <a:pt x="57" y="18"/>
                  </a:lnTo>
                  <a:lnTo>
                    <a:pt x="53" y="21"/>
                  </a:lnTo>
                  <a:lnTo>
                    <a:pt x="50" y="25"/>
                  </a:lnTo>
                  <a:lnTo>
                    <a:pt x="46" y="21"/>
                  </a:lnTo>
                  <a:lnTo>
                    <a:pt x="43" y="21"/>
                  </a:lnTo>
                  <a:lnTo>
                    <a:pt x="43" y="18"/>
                  </a:lnTo>
                  <a:lnTo>
                    <a:pt x="39" y="14"/>
                  </a:lnTo>
                  <a:lnTo>
                    <a:pt x="39" y="11"/>
                  </a:lnTo>
                  <a:lnTo>
                    <a:pt x="39" y="7"/>
                  </a:lnTo>
                  <a:lnTo>
                    <a:pt x="36" y="7"/>
                  </a:lnTo>
                  <a:lnTo>
                    <a:pt x="32" y="7"/>
                  </a:lnTo>
                  <a:lnTo>
                    <a:pt x="25" y="7"/>
                  </a:lnTo>
                  <a:lnTo>
                    <a:pt x="18" y="11"/>
                  </a:lnTo>
                  <a:lnTo>
                    <a:pt x="14" y="21"/>
                  </a:lnTo>
                  <a:lnTo>
                    <a:pt x="14" y="32"/>
                  </a:lnTo>
                  <a:lnTo>
                    <a:pt x="14" y="42"/>
                  </a:lnTo>
                  <a:lnTo>
                    <a:pt x="18" y="53"/>
                  </a:lnTo>
                  <a:lnTo>
                    <a:pt x="25" y="60"/>
                  </a:lnTo>
                  <a:lnTo>
                    <a:pt x="36" y="60"/>
                  </a:lnTo>
                  <a:lnTo>
                    <a:pt x="43" y="60"/>
                  </a:lnTo>
                  <a:lnTo>
                    <a:pt x="50" y="57"/>
                  </a:lnTo>
                  <a:lnTo>
                    <a:pt x="53" y="53"/>
                  </a:lnTo>
                  <a:lnTo>
                    <a:pt x="57" y="42"/>
                  </a:lnTo>
                  <a:close/>
                </a:path>
              </a:pathLst>
            </a:custGeom>
            <a:solidFill>
              <a:srgbClr val="000000"/>
            </a:solidFill>
            <a:ln w="0">
              <a:solidFill>
                <a:srgbClr val="000000"/>
              </a:solidFill>
              <a:round/>
              <a:headEnd/>
              <a:tailEnd/>
            </a:ln>
          </p:spPr>
          <p:txBody>
            <a:bodyPr/>
            <a:lstStyle/>
            <a:p>
              <a:endParaRPr lang="en-CA"/>
            </a:p>
          </p:txBody>
        </p:sp>
        <p:sp>
          <p:nvSpPr>
            <p:cNvPr id="22578" name="Freeform 435"/>
            <p:cNvSpPr>
              <a:spLocks/>
            </p:cNvSpPr>
            <p:nvPr/>
          </p:nvSpPr>
          <p:spPr bwMode="auto">
            <a:xfrm>
              <a:off x="857" y="2772"/>
              <a:ext cx="75" cy="106"/>
            </a:xfrm>
            <a:custGeom>
              <a:avLst/>
              <a:gdLst>
                <a:gd name="T0" fmla="*/ 22 w 75"/>
                <a:gd name="T1" fmla="*/ 49 h 106"/>
                <a:gd name="T2" fmla="*/ 36 w 75"/>
                <a:gd name="T3" fmla="*/ 39 h 106"/>
                <a:gd name="T4" fmla="*/ 46 w 75"/>
                <a:gd name="T5" fmla="*/ 35 h 106"/>
                <a:gd name="T6" fmla="*/ 57 w 75"/>
                <a:gd name="T7" fmla="*/ 39 h 106"/>
                <a:gd name="T8" fmla="*/ 64 w 75"/>
                <a:gd name="T9" fmla="*/ 49 h 106"/>
                <a:gd name="T10" fmla="*/ 64 w 75"/>
                <a:gd name="T11" fmla="*/ 67 h 106"/>
                <a:gd name="T12" fmla="*/ 64 w 75"/>
                <a:gd name="T13" fmla="*/ 99 h 106"/>
                <a:gd name="T14" fmla="*/ 68 w 75"/>
                <a:gd name="T15" fmla="*/ 102 h 106"/>
                <a:gd name="T16" fmla="*/ 71 w 75"/>
                <a:gd name="T17" fmla="*/ 106 h 106"/>
                <a:gd name="T18" fmla="*/ 75 w 75"/>
                <a:gd name="T19" fmla="*/ 106 h 106"/>
                <a:gd name="T20" fmla="*/ 43 w 75"/>
                <a:gd name="T21" fmla="*/ 106 h 106"/>
                <a:gd name="T22" fmla="*/ 46 w 75"/>
                <a:gd name="T23" fmla="*/ 106 h 106"/>
                <a:gd name="T24" fmla="*/ 50 w 75"/>
                <a:gd name="T25" fmla="*/ 102 h 106"/>
                <a:gd name="T26" fmla="*/ 50 w 75"/>
                <a:gd name="T27" fmla="*/ 95 h 106"/>
                <a:gd name="T28" fmla="*/ 50 w 75"/>
                <a:gd name="T29" fmla="*/ 67 h 106"/>
                <a:gd name="T30" fmla="*/ 50 w 75"/>
                <a:gd name="T31" fmla="*/ 53 h 106"/>
                <a:gd name="T32" fmla="*/ 46 w 75"/>
                <a:gd name="T33" fmla="*/ 49 h 106"/>
                <a:gd name="T34" fmla="*/ 39 w 75"/>
                <a:gd name="T35" fmla="*/ 46 h 106"/>
                <a:gd name="T36" fmla="*/ 32 w 75"/>
                <a:gd name="T37" fmla="*/ 49 h 106"/>
                <a:gd name="T38" fmla="*/ 22 w 75"/>
                <a:gd name="T39" fmla="*/ 56 h 106"/>
                <a:gd name="T40" fmla="*/ 22 w 75"/>
                <a:gd name="T41" fmla="*/ 99 h 106"/>
                <a:gd name="T42" fmla="*/ 25 w 75"/>
                <a:gd name="T43" fmla="*/ 102 h 106"/>
                <a:gd name="T44" fmla="*/ 29 w 75"/>
                <a:gd name="T45" fmla="*/ 106 h 106"/>
                <a:gd name="T46" fmla="*/ 32 w 75"/>
                <a:gd name="T47" fmla="*/ 106 h 106"/>
                <a:gd name="T48" fmla="*/ 0 w 75"/>
                <a:gd name="T49" fmla="*/ 106 h 106"/>
                <a:gd name="T50" fmla="*/ 7 w 75"/>
                <a:gd name="T51" fmla="*/ 102 h 106"/>
                <a:gd name="T52" fmla="*/ 7 w 75"/>
                <a:gd name="T53" fmla="*/ 102 h 106"/>
                <a:gd name="T54" fmla="*/ 7 w 75"/>
                <a:gd name="T55" fmla="*/ 92 h 106"/>
                <a:gd name="T56" fmla="*/ 7 w 75"/>
                <a:gd name="T57" fmla="*/ 17 h 106"/>
                <a:gd name="T58" fmla="*/ 7 w 75"/>
                <a:gd name="T59" fmla="*/ 10 h 106"/>
                <a:gd name="T60" fmla="*/ 7 w 75"/>
                <a:gd name="T61" fmla="*/ 7 h 106"/>
                <a:gd name="T62" fmla="*/ 4 w 75"/>
                <a:gd name="T63" fmla="*/ 7 h 106"/>
                <a:gd name="T64" fmla="*/ 0 w 75"/>
                <a:gd name="T65" fmla="*/ 7 h 106"/>
                <a:gd name="T66" fmla="*/ 22 w 75"/>
                <a:gd name="T67" fmla="*/ 0 h 10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75"/>
                <a:gd name="T103" fmla="*/ 0 h 106"/>
                <a:gd name="T104" fmla="*/ 75 w 75"/>
                <a:gd name="T105" fmla="*/ 106 h 10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75" h="106">
                  <a:moveTo>
                    <a:pt x="22" y="0"/>
                  </a:moveTo>
                  <a:lnTo>
                    <a:pt x="22" y="49"/>
                  </a:lnTo>
                  <a:lnTo>
                    <a:pt x="29" y="42"/>
                  </a:lnTo>
                  <a:lnTo>
                    <a:pt x="36" y="39"/>
                  </a:lnTo>
                  <a:lnTo>
                    <a:pt x="39" y="35"/>
                  </a:lnTo>
                  <a:lnTo>
                    <a:pt x="46" y="35"/>
                  </a:lnTo>
                  <a:lnTo>
                    <a:pt x="50" y="39"/>
                  </a:lnTo>
                  <a:lnTo>
                    <a:pt x="57" y="39"/>
                  </a:lnTo>
                  <a:lnTo>
                    <a:pt x="60" y="42"/>
                  </a:lnTo>
                  <a:lnTo>
                    <a:pt x="64" y="49"/>
                  </a:lnTo>
                  <a:lnTo>
                    <a:pt x="64" y="56"/>
                  </a:lnTo>
                  <a:lnTo>
                    <a:pt x="64" y="67"/>
                  </a:lnTo>
                  <a:lnTo>
                    <a:pt x="64" y="92"/>
                  </a:lnTo>
                  <a:lnTo>
                    <a:pt x="64" y="99"/>
                  </a:lnTo>
                  <a:lnTo>
                    <a:pt x="64" y="102"/>
                  </a:lnTo>
                  <a:lnTo>
                    <a:pt x="68" y="102"/>
                  </a:lnTo>
                  <a:lnTo>
                    <a:pt x="68" y="106"/>
                  </a:lnTo>
                  <a:lnTo>
                    <a:pt x="71" y="106"/>
                  </a:lnTo>
                  <a:lnTo>
                    <a:pt x="75" y="106"/>
                  </a:lnTo>
                  <a:lnTo>
                    <a:pt x="43" y="106"/>
                  </a:lnTo>
                  <a:lnTo>
                    <a:pt x="46" y="106"/>
                  </a:lnTo>
                  <a:lnTo>
                    <a:pt x="50" y="102"/>
                  </a:lnTo>
                  <a:lnTo>
                    <a:pt x="50" y="99"/>
                  </a:lnTo>
                  <a:lnTo>
                    <a:pt x="50" y="95"/>
                  </a:lnTo>
                  <a:lnTo>
                    <a:pt x="50" y="92"/>
                  </a:lnTo>
                  <a:lnTo>
                    <a:pt x="50" y="67"/>
                  </a:lnTo>
                  <a:lnTo>
                    <a:pt x="50" y="56"/>
                  </a:lnTo>
                  <a:lnTo>
                    <a:pt x="50" y="53"/>
                  </a:lnTo>
                  <a:lnTo>
                    <a:pt x="50" y="49"/>
                  </a:lnTo>
                  <a:lnTo>
                    <a:pt x="46" y="49"/>
                  </a:lnTo>
                  <a:lnTo>
                    <a:pt x="43" y="46"/>
                  </a:lnTo>
                  <a:lnTo>
                    <a:pt x="39" y="46"/>
                  </a:lnTo>
                  <a:lnTo>
                    <a:pt x="36" y="46"/>
                  </a:lnTo>
                  <a:lnTo>
                    <a:pt x="32" y="49"/>
                  </a:lnTo>
                  <a:lnTo>
                    <a:pt x="29" y="49"/>
                  </a:lnTo>
                  <a:lnTo>
                    <a:pt x="22" y="56"/>
                  </a:lnTo>
                  <a:lnTo>
                    <a:pt x="22" y="92"/>
                  </a:lnTo>
                  <a:lnTo>
                    <a:pt x="22" y="99"/>
                  </a:lnTo>
                  <a:lnTo>
                    <a:pt x="22" y="102"/>
                  </a:lnTo>
                  <a:lnTo>
                    <a:pt x="25" y="102"/>
                  </a:lnTo>
                  <a:lnTo>
                    <a:pt x="25" y="106"/>
                  </a:lnTo>
                  <a:lnTo>
                    <a:pt x="29" y="106"/>
                  </a:lnTo>
                  <a:lnTo>
                    <a:pt x="32" y="106"/>
                  </a:lnTo>
                  <a:lnTo>
                    <a:pt x="0" y="106"/>
                  </a:lnTo>
                  <a:lnTo>
                    <a:pt x="4" y="106"/>
                  </a:lnTo>
                  <a:lnTo>
                    <a:pt x="7" y="102"/>
                  </a:lnTo>
                  <a:lnTo>
                    <a:pt x="7" y="99"/>
                  </a:lnTo>
                  <a:lnTo>
                    <a:pt x="7" y="92"/>
                  </a:lnTo>
                  <a:lnTo>
                    <a:pt x="7" y="28"/>
                  </a:lnTo>
                  <a:lnTo>
                    <a:pt x="7" y="17"/>
                  </a:lnTo>
                  <a:lnTo>
                    <a:pt x="7" y="14"/>
                  </a:lnTo>
                  <a:lnTo>
                    <a:pt x="7" y="10"/>
                  </a:lnTo>
                  <a:lnTo>
                    <a:pt x="7" y="7"/>
                  </a:lnTo>
                  <a:lnTo>
                    <a:pt x="4" y="7"/>
                  </a:lnTo>
                  <a:lnTo>
                    <a:pt x="0" y="10"/>
                  </a:lnTo>
                  <a:lnTo>
                    <a:pt x="0" y="7"/>
                  </a:lnTo>
                  <a:lnTo>
                    <a:pt x="18" y="0"/>
                  </a:lnTo>
                  <a:lnTo>
                    <a:pt x="22" y="0"/>
                  </a:lnTo>
                  <a:close/>
                </a:path>
              </a:pathLst>
            </a:custGeom>
            <a:solidFill>
              <a:srgbClr val="000000"/>
            </a:solidFill>
            <a:ln w="0">
              <a:solidFill>
                <a:srgbClr val="000000"/>
              </a:solidFill>
              <a:round/>
              <a:headEnd/>
              <a:tailEnd/>
            </a:ln>
          </p:spPr>
          <p:txBody>
            <a:bodyPr/>
            <a:lstStyle/>
            <a:p>
              <a:endParaRPr lang="en-CA"/>
            </a:p>
          </p:txBody>
        </p:sp>
        <p:sp>
          <p:nvSpPr>
            <p:cNvPr id="22579" name="Rectangle 436"/>
            <p:cNvSpPr>
              <a:spLocks noChangeArrowheads="1"/>
            </p:cNvSpPr>
            <p:nvPr/>
          </p:nvSpPr>
          <p:spPr bwMode="auto">
            <a:xfrm>
              <a:off x="1126" y="2747"/>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580" name="Rectangle 437"/>
            <p:cNvSpPr>
              <a:spLocks noChangeArrowheads="1"/>
            </p:cNvSpPr>
            <p:nvPr/>
          </p:nvSpPr>
          <p:spPr bwMode="auto">
            <a:xfrm>
              <a:off x="1154" y="2747"/>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581" name="Freeform 438"/>
            <p:cNvSpPr>
              <a:spLocks/>
            </p:cNvSpPr>
            <p:nvPr/>
          </p:nvSpPr>
          <p:spPr bwMode="auto">
            <a:xfrm>
              <a:off x="1419" y="2775"/>
              <a:ext cx="43" cy="103"/>
            </a:xfrm>
            <a:custGeom>
              <a:avLst/>
              <a:gdLst>
                <a:gd name="T0" fmla="*/ 0 w 43"/>
                <a:gd name="T1" fmla="*/ 11 h 103"/>
                <a:gd name="T2" fmla="*/ 25 w 43"/>
                <a:gd name="T3" fmla="*/ 0 h 103"/>
                <a:gd name="T4" fmla="*/ 29 w 43"/>
                <a:gd name="T5" fmla="*/ 0 h 103"/>
                <a:gd name="T6" fmla="*/ 29 w 43"/>
                <a:gd name="T7" fmla="*/ 85 h 103"/>
                <a:gd name="T8" fmla="*/ 29 w 43"/>
                <a:gd name="T9" fmla="*/ 92 h 103"/>
                <a:gd name="T10" fmla="*/ 29 w 43"/>
                <a:gd name="T11" fmla="*/ 99 h 103"/>
                <a:gd name="T12" fmla="*/ 29 w 43"/>
                <a:gd name="T13" fmla="*/ 99 h 103"/>
                <a:gd name="T14" fmla="*/ 32 w 43"/>
                <a:gd name="T15" fmla="*/ 103 h 103"/>
                <a:gd name="T16" fmla="*/ 36 w 43"/>
                <a:gd name="T17" fmla="*/ 103 h 103"/>
                <a:gd name="T18" fmla="*/ 43 w 43"/>
                <a:gd name="T19" fmla="*/ 103 h 103"/>
                <a:gd name="T20" fmla="*/ 43 w 43"/>
                <a:gd name="T21" fmla="*/ 103 h 103"/>
                <a:gd name="T22" fmla="*/ 4 w 43"/>
                <a:gd name="T23" fmla="*/ 103 h 103"/>
                <a:gd name="T24" fmla="*/ 4 w 43"/>
                <a:gd name="T25" fmla="*/ 103 h 103"/>
                <a:gd name="T26" fmla="*/ 8 w 43"/>
                <a:gd name="T27" fmla="*/ 103 h 103"/>
                <a:gd name="T28" fmla="*/ 11 w 43"/>
                <a:gd name="T29" fmla="*/ 103 h 103"/>
                <a:gd name="T30" fmla="*/ 15 w 43"/>
                <a:gd name="T31" fmla="*/ 99 h 103"/>
                <a:gd name="T32" fmla="*/ 15 w 43"/>
                <a:gd name="T33" fmla="*/ 99 h 103"/>
                <a:gd name="T34" fmla="*/ 15 w 43"/>
                <a:gd name="T35" fmla="*/ 96 h 103"/>
                <a:gd name="T36" fmla="*/ 15 w 43"/>
                <a:gd name="T37" fmla="*/ 85 h 103"/>
                <a:gd name="T38" fmla="*/ 15 w 43"/>
                <a:gd name="T39" fmla="*/ 29 h 103"/>
                <a:gd name="T40" fmla="*/ 15 w 43"/>
                <a:gd name="T41" fmla="*/ 18 h 103"/>
                <a:gd name="T42" fmla="*/ 15 w 43"/>
                <a:gd name="T43" fmla="*/ 14 h 103"/>
                <a:gd name="T44" fmla="*/ 15 w 43"/>
                <a:gd name="T45" fmla="*/ 11 h 103"/>
                <a:gd name="T46" fmla="*/ 15 w 43"/>
                <a:gd name="T47" fmla="*/ 11 h 103"/>
                <a:gd name="T48" fmla="*/ 11 w 43"/>
                <a:gd name="T49" fmla="*/ 11 h 103"/>
                <a:gd name="T50" fmla="*/ 11 w 43"/>
                <a:gd name="T51" fmla="*/ 11 h 103"/>
                <a:gd name="T52" fmla="*/ 8 w 43"/>
                <a:gd name="T53" fmla="*/ 11 h 103"/>
                <a:gd name="T54" fmla="*/ 0 w 43"/>
                <a:gd name="T55" fmla="*/ 11 h 103"/>
                <a:gd name="T56" fmla="*/ 0 w 43"/>
                <a:gd name="T57" fmla="*/ 11 h 103"/>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3"/>
                <a:gd name="T88" fmla="*/ 0 h 103"/>
                <a:gd name="T89" fmla="*/ 43 w 43"/>
                <a:gd name="T90" fmla="*/ 103 h 103"/>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3" h="103">
                  <a:moveTo>
                    <a:pt x="0" y="11"/>
                  </a:moveTo>
                  <a:lnTo>
                    <a:pt x="25" y="0"/>
                  </a:lnTo>
                  <a:lnTo>
                    <a:pt x="29" y="0"/>
                  </a:lnTo>
                  <a:lnTo>
                    <a:pt x="29" y="85"/>
                  </a:lnTo>
                  <a:lnTo>
                    <a:pt x="29" y="92"/>
                  </a:lnTo>
                  <a:lnTo>
                    <a:pt x="29" y="99"/>
                  </a:lnTo>
                  <a:lnTo>
                    <a:pt x="32" y="103"/>
                  </a:lnTo>
                  <a:lnTo>
                    <a:pt x="36" y="103"/>
                  </a:lnTo>
                  <a:lnTo>
                    <a:pt x="43" y="103"/>
                  </a:lnTo>
                  <a:lnTo>
                    <a:pt x="4" y="103"/>
                  </a:lnTo>
                  <a:lnTo>
                    <a:pt x="8" y="103"/>
                  </a:lnTo>
                  <a:lnTo>
                    <a:pt x="11" y="103"/>
                  </a:lnTo>
                  <a:lnTo>
                    <a:pt x="15" y="99"/>
                  </a:lnTo>
                  <a:lnTo>
                    <a:pt x="15" y="96"/>
                  </a:lnTo>
                  <a:lnTo>
                    <a:pt x="15" y="85"/>
                  </a:lnTo>
                  <a:lnTo>
                    <a:pt x="15" y="29"/>
                  </a:lnTo>
                  <a:lnTo>
                    <a:pt x="15" y="18"/>
                  </a:lnTo>
                  <a:lnTo>
                    <a:pt x="15" y="14"/>
                  </a:lnTo>
                  <a:lnTo>
                    <a:pt x="15" y="11"/>
                  </a:lnTo>
                  <a:lnTo>
                    <a:pt x="11" y="11"/>
                  </a:lnTo>
                  <a:lnTo>
                    <a:pt x="8" y="11"/>
                  </a:lnTo>
                  <a:lnTo>
                    <a:pt x="0" y="11"/>
                  </a:lnTo>
                  <a:close/>
                </a:path>
              </a:pathLst>
            </a:custGeom>
            <a:solidFill>
              <a:srgbClr val="000000"/>
            </a:solidFill>
            <a:ln w="0">
              <a:solidFill>
                <a:srgbClr val="000000"/>
              </a:solidFill>
              <a:round/>
              <a:headEnd/>
              <a:tailEnd/>
            </a:ln>
          </p:spPr>
          <p:txBody>
            <a:bodyPr/>
            <a:lstStyle/>
            <a:p>
              <a:endParaRPr lang="en-CA"/>
            </a:p>
          </p:txBody>
        </p:sp>
        <p:sp>
          <p:nvSpPr>
            <p:cNvPr id="22582" name="Freeform 439"/>
            <p:cNvSpPr>
              <a:spLocks/>
            </p:cNvSpPr>
            <p:nvPr/>
          </p:nvSpPr>
          <p:spPr bwMode="auto">
            <a:xfrm>
              <a:off x="1490" y="2864"/>
              <a:ext cx="18" cy="17"/>
            </a:xfrm>
            <a:custGeom>
              <a:avLst/>
              <a:gdLst>
                <a:gd name="T0" fmla="*/ 11 w 18"/>
                <a:gd name="T1" fmla="*/ 0 h 17"/>
                <a:gd name="T2" fmla="*/ 14 w 18"/>
                <a:gd name="T3" fmla="*/ 0 h 17"/>
                <a:gd name="T4" fmla="*/ 18 w 18"/>
                <a:gd name="T5" fmla="*/ 3 h 17"/>
                <a:gd name="T6" fmla="*/ 18 w 18"/>
                <a:gd name="T7" fmla="*/ 3 h 17"/>
                <a:gd name="T8" fmla="*/ 18 w 18"/>
                <a:gd name="T9" fmla="*/ 7 h 17"/>
                <a:gd name="T10" fmla="*/ 18 w 18"/>
                <a:gd name="T11" fmla="*/ 10 h 17"/>
                <a:gd name="T12" fmla="*/ 14 w 18"/>
                <a:gd name="T13" fmla="*/ 14 h 17"/>
                <a:gd name="T14" fmla="*/ 14 w 18"/>
                <a:gd name="T15" fmla="*/ 17 h 17"/>
                <a:gd name="T16" fmla="*/ 11 w 18"/>
                <a:gd name="T17" fmla="*/ 17 h 17"/>
                <a:gd name="T18" fmla="*/ 7 w 18"/>
                <a:gd name="T19" fmla="*/ 17 h 17"/>
                <a:gd name="T20" fmla="*/ 4 w 18"/>
                <a:gd name="T21" fmla="*/ 14 h 17"/>
                <a:gd name="T22" fmla="*/ 0 w 18"/>
                <a:gd name="T23" fmla="*/ 10 h 17"/>
                <a:gd name="T24" fmla="*/ 0 w 18"/>
                <a:gd name="T25" fmla="*/ 7 h 17"/>
                <a:gd name="T26" fmla="*/ 0 w 18"/>
                <a:gd name="T27" fmla="*/ 3 h 17"/>
                <a:gd name="T28" fmla="*/ 4 w 18"/>
                <a:gd name="T29" fmla="*/ 3 h 17"/>
                <a:gd name="T30" fmla="*/ 7 w 18"/>
                <a:gd name="T31" fmla="*/ 0 h 17"/>
                <a:gd name="T32" fmla="*/ 11 w 18"/>
                <a:gd name="T33" fmla="*/ 0 h 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7"/>
                <a:gd name="T53" fmla="*/ 18 w 18"/>
                <a:gd name="T54" fmla="*/ 17 h 1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7">
                  <a:moveTo>
                    <a:pt x="11" y="0"/>
                  </a:moveTo>
                  <a:lnTo>
                    <a:pt x="14" y="0"/>
                  </a:lnTo>
                  <a:lnTo>
                    <a:pt x="18" y="3"/>
                  </a:lnTo>
                  <a:lnTo>
                    <a:pt x="18" y="7"/>
                  </a:lnTo>
                  <a:lnTo>
                    <a:pt x="18" y="10"/>
                  </a:lnTo>
                  <a:lnTo>
                    <a:pt x="14" y="14"/>
                  </a:lnTo>
                  <a:lnTo>
                    <a:pt x="14" y="17"/>
                  </a:lnTo>
                  <a:lnTo>
                    <a:pt x="11" y="17"/>
                  </a:lnTo>
                  <a:lnTo>
                    <a:pt x="7" y="17"/>
                  </a:lnTo>
                  <a:lnTo>
                    <a:pt x="4" y="14"/>
                  </a:lnTo>
                  <a:lnTo>
                    <a:pt x="0" y="10"/>
                  </a:lnTo>
                  <a:lnTo>
                    <a:pt x="0" y="7"/>
                  </a:lnTo>
                  <a:lnTo>
                    <a:pt x="0" y="3"/>
                  </a:lnTo>
                  <a:lnTo>
                    <a:pt x="4" y="3"/>
                  </a:lnTo>
                  <a:lnTo>
                    <a:pt x="7" y="0"/>
                  </a:lnTo>
                  <a:lnTo>
                    <a:pt x="11" y="0"/>
                  </a:lnTo>
                  <a:close/>
                </a:path>
              </a:pathLst>
            </a:custGeom>
            <a:solidFill>
              <a:srgbClr val="000000"/>
            </a:solidFill>
            <a:ln w="0">
              <a:solidFill>
                <a:srgbClr val="000000"/>
              </a:solidFill>
              <a:round/>
              <a:headEnd/>
              <a:tailEnd/>
            </a:ln>
          </p:spPr>
          <p:txBody>
            <a:bodyPr/>
            <a:lstStyle/>
            <a:p>
              <a:endParaRPr lang="en-CA"/>
            </a:p>
          </p:txBody>
        </p:sp>
        <p:sp>
          <p:nvSpPr>
            <p:cNvPr id="22583" name="Freeform 440"/>
            <p:cNvSpPr>
              <a:spLocks/>
            </p:cNvSpPr>
            <p:nvPr/>
          </p:nvSpPr>
          <p:spPr bwMode="auto">
            <a:xfrm>
              <a:off x="1536" y="2775"/>
              <a:ext cx="39" cy="103"/>
            </a:xfrm>
            <a:custGeom>
              <a:avLst/>
              <a:gdLst>
                <a:gd name="T0" fmla="*/ 0 w 39"/>
                <a:gd name="T1" fmla="*/ 11 h 103"/>
                <a:gd name="T2" fmla="*/ 25 w 39"/>
                <a:gd name="T3" fmla="*/ 0 h 103"/>
                <a:gd name="T4" fmla="*/ 28 w 39"/>
                <a:gd name="T5" fmla="*/ 0 h 103"/>
                <a:gd name="T6" fmla="*/ 28 w 39"/>
                <a:gd name="T7" fmla="*/ 85 h 103"/>
                <a:gd name="T8" fmla="*/ 28 w 39"/>
                <a:gd name="T9" fmla="*/ 92 h 103"/>
                <a:gd name="T10" fmla="*/ 28 w 39"/>
                <a:gd name="T11" fmla="*/ 99 h 103"/>
                <a:gd name="T12" fmla="*/ 28 w 39"/>
                <a:gd name="T13" fmla="*/ 99 h 103"/>
                <a:gd name="T14" fmla="*/ 32 w 39"/>
                <a:gd name="T15" fmla="*/ 103 h 103"/>
                <a:gd name="T16" fmla="*/ 35 w 39"/>
                <a:gd name="T17" fmla="*/ 103 h 103"/>
                <a:gd name="T18" fmla="*/ 39 w 39"/>
                <a:gd name="T19" fmla="*/ 103 h 103"/>
                <a:gd name="T20" fmla="*/ 39 w 39"/>
                <a:gd name="T21" fmla="*/ 103 h 103"/>
                <a:gd name="T22" fmla="*/ 0 w 39"/>
                <a:gd name="T23" fmla="*/ 103 h 103"/>
                <a:gd name="T24" fmla="*/ 0 w 39"/>
                <a:gd name="T25" fmla="*/ 103 h 103"/>
                <a:gd name="T26" fmla="*/ 7 w 39"/>
                <a:gd name="T27" fmla="*/ 103 h 103"/>
                <a:gd name="T28" fmla="*/ 11 w 39"/>
                <a:gd name="T29" fmla="*/ 103 h 103"/>
                <a:gd name="T30" fmla="*/ 14 w 39"/>
                <a:gd name="T31" fmla="*/ 99 h 103"/>
                <a:gd name="T32" fmla="*/ 14 w 39"/>
                <a:gd name="T33" fmla="*/ 99 h 103"/>
                <a:gd name="T34" fmla="*/ 14 w 39"/>
                <a:gd name="T35" fmla="*/ 96 h 103"/>
                <a:gd name="T36" fmla="*/ 14 w 39"/>
                <a:gd name="T37" fmla="*/ 85 h 103"/>
                <a:gd name="T38" fmla="*/ 14 w 39"/>
                <a:gd name="T39" fmla="*/ 29 h 103"/>
                <a:gd name="T40" fmla="*/ 14 w 39"/>
                <a:gd name="T41" fmla="*/ 18 h 103"/>
                <a:gd name="T42" fmla="*/ 14 w 39"/>
                <a:gd name="T43" fmla="*/ 14 h 103"/>
                <a:gd name="T44" fmla="*/ 14 w 39"/>
                <a:gd name="T45" fmla="*/ 11 h 103"/>
                <a:gd name="T46" fmla="*/ 11 w 39"/>
                <a:gd name="T47" fmla="*/ 11 h 103"/>
                <a:gd name="T48" fmla="*/ 11 w 39"/>
                <a:gd name="T49" fmla="*/ 11 h 103"/>
                <a:gd name="T50" fmla="*/ 7 w 39"/>
                <a:gd name="T51" fmla="*/ 11 h 103"/>
                <a:gd name="T52" fmla="*/ 7 w 39"/>
                <a:gd name="T53" fmla="*/ 11 h 103"/>
                <a:gd name="T54" fmla="*/ 0 w 39"/>
                <a:gd name="T55" fmla="*/ 11 h 103"/>
                <a:gd name="T56" fmla="*/ 0 w 39"/>
                <a:gd name="T57" fmla="*/ 11 h 103"/>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9"/>
                <a:gd name="T88" fmla="*/ 0 h 103"/>
                <a:gd name="T89" fmla="*/ 39 w 39"/>
                <a:gd name="T90" fmla="*/ 103 h 103"/>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9" h="103">
                  <a:moveTo>
                    <a:pt x="0" y="11"/>
                  </a:moveTo>
                  <a:lnTo>
                    <a:pt x="25" y="0"/>
                  </a:lnTo>
                  <a:lnTo>
                    <a:pt x="28" y="0"/>
                  </a:lnTo>
                  <a:lnTo>
                    <a:pt x="28" y="85"/>
                  </a:lnTo>
                  <a:lnTo>
                    <a:pt x="28" y="92"/>
                  </a:lnTo>
                  <a:lnTo>
                    <a:pt x="28" y="99"/>
                  </a:lnTo>
                  <a:lnTo>
                    <a:pt x="32" y="103"/>
                  </a:lnTo>
                  <a:lnTo>
                    <a:pt x="35" y="103"/>
                  </a:lnTo>
                  <a:lnTo>
                    <a:pt x="39" y="103"/>
                  </a:lnTo>
                  <a:lnTo>
                    <a:pt x="0" y="103"/>
                  </a:lnTo>
                  <a:lnTo>
                    <a:pt x="7" y="103"/>
                  </a:lnTo>
                  <a:lnTo>
                    <a:pt x="11" y="103"/>
                  </a:lnTo>
                  <a:lnTo>
                    <a:pt x="14" y="99"/>
                  </a:lnTo>
                  <a:lnTo>
                    <a:pt x="14" y="96"/>
                  </a:lnTo>
                  <a:lnTo>
                    <a:pt x="14" y="85"/>
                  </a:lnTo>
                  <a:lnTo>
                    <a:pt x="14" y="29"/>
                  </a:lnTo>
                  <a:lnTo>
                    <a:pt x="14" y="18"/>
                  </a:lnTo>
                  <a:lnTo>
                    <a:pt x="14" y="14"/>
                  </a:lnTo>
                  <a:lnTo>
                    <a:pt x="14" y="11"/>
                  </a:lnTo>
                  <a:lnTo>
                    <a:pt x="11" y="11"/>
                  </a:lnTo>
                  <a:lnTo>
                    <a:pt x="7" y="11"/>
                  </a:lnTo>
                  <a:lnTo>
                    <a:pt x="0" y="11"/>
                  </a:lnTo>
                  <a:close/>
                </a:path>
              </a:pathLst>
            </a:custGeom>
            <a:solidFill>
              <a:srgbClr val="000000"/>
            </a:solidFill>
            <a:ln w="0">
              <a:solidFill>
                <a:srgbClr val="000000"/>
              </a:solidFill>
              <a:round/>
              <a:headEnd/>
              <a:tailEnd/>
            </a:ln>
          </p:spPr>
          <p:txBody>
            <a:bodyPr/>
            <a:lstStyle/>
            <a:p>
              <a:endParaRPr lang="en-CA"/>
            </a:p>
          </p:txBody>
        </p:sp>
        <p:sp>
          <p:nvSpPr>
            <p:cNvPr id="22584" name="Rectangle 441"/>
            <p:cNvSpPr>
              <a:spLocks noChangeArrowheads="1"/>
            </p:cNvSpPr>
            <p:nvPr/>
          </p:nvSpPr>
          <p:spPr bwMode="auto">
            <a:xfrm>
              <a:off x="1635" y="2747"/>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585" name="Freeform 442"/>
            <p:cNvSpPr>
              <a:spLocks/>
            </p:cNvSpPr>
            <p:nvPr/>
          </p:nvSpPr>
          <p:spPr bwMode="auto">
            <a:xfrm>
              <a:off x="1893" y="2864"/>
              <a:ext cx="18" cy="17"/>
            </a:xfrm>
            <a:custGeom>
              <a:avLst/>
              <a:gdLst>
                <a:gd name="T0" fmla="*/ 7 w 18"/>
                <a:gd name="T1" fmla="*/ 0 h 17"/>
                <a:gd name="T2" fmla="*/ 11 w 18"/>
                <a:gd name="T3" fmla="*/ 0 h 17"/>
                <a:gd name="T4" fmla="*/ 14 w 18"/>
                <a:gd name="T5" fmla="*/ 3 h 17"/>
                <a:gd name="T6" fmla="*/ 18 w 18"/>
                <a:gd name="T7" fmla="*/ 3 h 17"/>
                <a:gd name="T8" fmla="*/ 18 w 18"/>
                <a:gd name="T9" fmla="*/ 7 h 17"/>
                <a:gd name="T10" fmla="*/ 18 w 18"/>
                <a:gd name="T11" fmla="*/ 10 h 17"/>
                <a:gd name="T12" fmla="*/ 14 w 18"/>
                <a:gd name="T13" fmla="*/ 14 h 17"/>
                <a:gd name="T14" fmla="*/ 11 w 18"/>
                <a:gd name="T15" fmla="*/ 17 h 17"/>
                <a:gd name="T16" fmla="*/ 7 w 18"/>
                <a:gd name="T17" fmla="*/ 17 h 17"/>
                <a:gd name="T18" fmla="*/ 4 w 18"/>
                <a:gd name="T19" fmla="*/ 17 h 17"/>
                <a:gd name="T20" fmla="*/ 0 w 18"/>
                <a:gd name="T21" fmla="*/ 14 h 17"/>
                <a:gd name="T22" fmla="*/ 0 w 18"/>
                <a:gd name="T23" fmla="*/ 10 h 17"/>
                <a:gd name="T24" fmla="*/ 0 w 18"/>
                <a:gd name="T25" fmla="*/ 7 h 17"/>
                <a:gd name="T26" fmla="*/ 0 w 18"/>
                <a:gd name="T27" fmla="*/ 3 h 17"/>
                <a:gd name="T28" fmla="*/ 0 w 18"/>
                <a:gd name="T29" fmla="*/ 3 h 17"/>
                <a:gd name="T30" fmla="*/ 4 w 18"/>
                <a:gd name="T31" fmla="*/ 0 h 17"/>
                <a:gd name="T32" fmla="*/ 7 w 18"/>
                <a:gd name="T33" fmla="*/ 0 h 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7"/>
                <a:gd name="T53" fmla="*/ 18 w 18"/>
                <a:gd name="T54" fmla="*/ 17 h 1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7">
                  <a:moveTo>
                    <a:pt x="7" y="0"/>
                  </a:moveTo>
                  <a:lnTo>
                    <a:pt x="11" y="0"/>
                  </a:lnTo>
                  <a:lnTo>
                    <a:pt x="14" y="3"/>
                  </a:lnTo>
                  <a:lnTo>
                    <a:pt x="18" y="3"/>
                  </a:lnTo>
                  <a:lnTo>
                    <a:pt x="18" y="7"/>
                  </a:lnTo>
                  <a:lnTo>
                    <a:pt x="18" y="10"/>
                  </a:lnTo>
                  <a:lnTo>
                    <a:pt x="14" y="14"/>
                  </a:lnTo>
                  <a:lnTo>
                    <a:pt x="11" y="17"/>
                  </a:lnTo>
                  <a:lnTo>
                    <a:pt x="7" y="17"/>
                  </a:lnTo>
                  <a:lnTo>
                    <a:pt x="4" y="17"/>
                  </a:lnTo>
                  <a:lnTo>
                    <a:pt x="0" y="14"/>
                  </a:lnTo>
                  <a:lnTo>
                    <a:pt x="0" y="10"/>
                  </a:lnTo>
                  <a:lnTo>
                    <a:pt x="0" y="7"/>
                  </a:lnTo>
                  <a:lnTo>
                    <a:pt x="0" y="3"/>
                  </a:lnTo>
                  <a:lnTo>
                    <a:pt x="4" y="0"/>
                  </a:lnTo>
                  <a:lnTo>
                    <a:pt x="7" y="0"/>
                  </a:lnTo>
                  <a:close/>
                </a:path>
              </a:pathLst>
            </a:custGeom>
            <a:solidFill>
              <a:srgbClr val="000000"/>
            </a:solidFill>
            <a:ln w="0">
              <a:solidFill>
                <a:srgbClr val="000000"/>
              </a:solidFill>
              <a:round/>
              <a:headEnd/>
              <a:tailEnd/>
            </a:ln>
          </p:spPr>
          <p:txBody>
            <a:bodyPr/>
            <a:lstStyle/>
            <a:p>
              <a:endParaRPr lang="en-CA"/>
            </a:p>
          </p:txBody>
        </p:sp>
        <p:sp>
          <p:nvSpPr>
            <p:cNvPr id="22586" name="Freeform 443"/>
            <p:cNvSpPr>
              <a:spLocks/>
            </p:cNvSpPr>
            <p:nvPr/>
          </p:nvSpPr>
          <p:spPr bwMode="auto">
            <a:xfrm>
              <a:off x="1921" y="2775"/>
              <a:ext cx="71" cy="103"/>
            </a:xfrm>
            <a:custGeom>
              <a:avLst/>
              <a:gdLst>
                <a:gd name="T0" fmla="*/ 71 w 71"/>
                <a:gd name="T1" fmla="*/ 85 h 103"/>
                <a:gd name="T2" fmla="*/ 64 w 71"/>
                <a:gd name="T3" fmla="*/ 103 h 103"/>
                <a:gd name="T4" fmla="*/ 0 w 71"/>
                <a:gd name="T5" fmla="*/ 103 h 103"/>
                <a:gd name="T6" fmla="*/ 0 w 71"/>
                <a:gd name="T7" fmla="*/ 103 h 103"/>
                <a:gd name="T8" fmla="*/ 18 w 71"/>
                <a:gd name="T9" fmla="*/ 85 h 103"/>
                <a:gd name="T10" fmla="*/ 29 w 71"/>
                <a:gd name="T11" fmla="*/ 74 h 103"/>
                <a:gd name="T12" fmla="*/ 39 w 71"/>
                <a:gd name="T13" fmla="*/ 60 h 103"/>
                <a:gd name="T14" fmla="*/ 46 w 71"/>
                <a:gd name="T15" fmla="*/ 46 h 103"/>
                <a:gd name="T16" fmla="*/ 50 w 71"/>
                <a:gd name="T17" fmla="*/ 32 h 103"/>
                <a:gd name="T18" fmla="*/ 50 w 71"/>
                <a:gd name="T19" fmla="*/ 25 h 103"/>
                <a:gd name="T20" fmla="*/ 43 w 71"/>
                <a:gd name="T21" fmla="*/ 18 h 103"/>
                <a:gd name="T22" fmla="*/ 36 w 71"/>
                <a:gd name="T23" fmla="*/ 11 h 103"/>
                <a:gd name="T24" fmla="*/ 29 w 71"/>
                <a:gd name="T25" fmla="*/ 11 h 103"/>
                <a:gd name="T26" fmla="*/ 22 w 71"/>
                <a:gd name="T27" fmla="*/ 11 h 103"/>
                <a:gd name="T28" fmla="*/ 15 w 71"/>
                <a:gd name="T29" fmla="*/ 14 h 103"/>
                <a:gd name="T30" fmla="*/ 11 w 71"/>
                <a:gd name="T31" fmla="*/ 21 h 103"/>
                <a:gd name="T32" fmla="*/ 8 w 71"/>
                <a:gd name="T33" fmla="*/ 29 h 103"/>
                <a:gd name="T34" fmla="*/ 4 w 71"/>
                <a:gd name="T35" fmla="*/ 29 h 103"/>
                <a:gd name="T36" fmla="*/ 8 w 71"/>
                <a:gd name="T37" fmla="*/ 14 h 103"/>
                <a:gd name="T38" fmla="*/ 15 w 71"/>
                <a:gd name="T39" fmla="*/ 7 h 103"/>
                <a:gd name="T40" fmla="*/ 22 w 71"/>
                <a:gd name="T41" fmla="*/ 0 h 103"/>
                <a:gd name="T42" fmla="*/ 32 w 71"/>
                <a:gd name="T43" fmla="*/ 0 h 103"/>
                <a:gd name="T44" fmla="*/ 46 w 71"/>
                <a:gd name="T45" fmla="*/ 0 h 103"/>
                <a:gd name="T46" fmla="*/ 53 w 71"/>
                <a:gd name="T47" fmla="*/ 7 h 103"/>
                <a:gd name="T48" fmla="*/ 61 w 71"/>
                <a:gd name="T49" fmla="*/ 14 h 103"/>
                <a:gd name="T50" fmla="*/ 64 w 71"/>
                <a:gd name="T51" fmla="*/ 25 h 103"/>
                <a:gd name="T52" fmla="*/ 61 w 71"/>
                <a:gd name="T53" fmla="*/ 36 h 103"/>
                <a:gd name="T54" fmla="*/ 61 w 71"/>
                <a:gd name="T55" fmla="*/ 43 h 103"/>
                <a:gd name="T56" fmla="*/ 53 w 71"/>
                <a:gd name="T57" fmla="*/ 53 h 103"/>
                <a:gd name="T58" fmla="*/ 39 w 71"/>
                <a:gd name="T59" fmla="*/ 67 h 103"/>
                <a:gd name="T60" fmla="*/ 29 w 71"/>
                <a:gd name="T61" fmla="*/ 78 h 103"/>
                <a:gd name="T62" fmla="*/ 22 w 71"/>
                <a:gd name="T63" fmla="*/ 89 h 103"/>
                <a:gd name="T64" fmla="*/ 18 w 71"/>
                <a:gd name="T65" fmla="*/ 92 h 103"/>
                <a:gd name="T66" fmla="*/ 43 w 71"/>
                <a:gd name="T67" fmla="*/ 92 h 103"/>
                <a:gd name="T68" fmla="*/ 50 w 71"/>
                <a:gd name="T69" fmla="*/ 92 h 103"/>
                <a:gd name="T70" fmla="*/ 57 w 71"/>
                <a:gd name="T71" fmla="*/ 92 h 103"/>
                <a:gd name="T72" fmla="*/ 57 w 71"/>
                <a:gd name="T73" fmla="*/ 92 h 103"/>
                <a:gd name="T74" fmla="*/ 61 w 71"/>
                <a:gd name="T75" fmla="*/ 89 h 103"/>
                <a:gd name="T76" fmla="*/ 64 w 71"/>
                <a:gd name="T77" fmla="*/ 89 h 103"/>
                <a:gd name="T78" fmla="*/ 68 w 71"/>
                <a:gd name="T79" fmla="*/ 85 h 103"/>
                <a:gd name="T80" fmla="*/ 71 w 71"/>
                <a:gd name="T81" fmla="*/ 85 h 10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1"/>
                <a:gd name="T124" fmla="*/ 0 h 103"/>
                <a:gd name="T125" fmla="*/ 71 w 71"/>
                <a:gd name="T126" fmla="*/ 103 h 10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1" h="103">
                  <a:moveTo>
                    <a:pt x="71" y="85"/>
                  </a:moveTo>
                  <a:lnTo>
                    <a:pt x="64" y="103"/>
                  </a:lnTo>
                  <a:lnTo>
                    <a:pt x="0" y="103"/>
                  </a:lnTo>
                  <a:lnTo>
                    <a:pt x="18" y="85"/>
                  </a:lnTo>
                  <a:lnTo>
                    <a:pt x="29" y="74"/>
                  </a:lnTo>
                  <a:lnTo>
                    <a:pt x="39" y="60"/>
                  </a:lnTo>
                  <a:lnTo>
                    <a:pt x="46" y="46"/>
                  </a:lnTo>
                  <a:lnTo>
                    <a:pt x="50" y="32"/>
                  </a:lnTo>
                  <a:lnTo>
                    <a:pt x="50" y="25"/>
                  </a:lnTo>
                  <a:lnTo>
                    <a:pt x="43" y="18"/>
                  </a:lnTo>
                  <a:lnTo>
                    <a:pt x="36" y="11"/>
                  </a:lnTo>
                  <a:lnTo>
                    <a:pt x="29" y="11"/>
                  </a:lnTo>
                  <a:lnTo>
                    <a:pt x="22" y="11"/>
                  </a:lnTo>
                  <a:lnTo>
                    <a:pt x="15" y="14"/>
                  </a:lnTo>
                  <a:lnTo>
                    <a:pt x="11" y="21"/>
                  </a:lnTo>
                  <a:lnTo>
                    <a:pt x="8" y="29"/>
                  </a:lnTo>
                  <a:lnTo>
                    <a:pt x="4" y="29"/>
                  </a:lnTo>
                  <a:lnTo>
                    <a:pt x="8" y="14"/>
                  </a:lnTo>
                  <a:lnTo>
                    <a:pt x="15" y="7"/>
                  </a:lnTo>
                  <a:lnTo>
                    <a:pt x="22" y="0"/>
                  </a:lnTo>
                  <a:lnTo>
                    <a:pt x="32" y="0"/>
                  </a:lnTo>
                  <a:lnTo>
                    <a:pt x="46" y="0"/>
                  </a:lnTo>
                  <a:lnTo>
                    <a:pt x="53" y="7"/>
                  </a:lnTo>
                  <a:lnTo>
                    <a:pt x="61" y="14"/>
                  </a:lnTo>
                  <a:lnTo>
                    <a:pt x="64" y="25"/>
                  </a:lnTo>
                  <a:lnTo>
                    <a:pt x="61" y="36"/>
                  </a:lnTo>
                  <a:lnTo>
                    <a:pt x="61" y="43"/>
                  </a:lnTo>
                  <a:lnTo>
                    <a:pt x="53" y="53"/>
                  </a:lnTo>
                  <a:lnTo>
                    <a:pt x="39" y="67"/>
                  </a:lnTo>
                  <a:lnTo>
                    <a:pt x="29" y="78"/>
                  </a:lnTo>
                  <a:lnTo>
                    <a:pt x="22" y="89"/>
                  </a:lnTo>
                  <a:lnTo>
                    <a:pt x="18" y="92"/>
                  </a:lnTo>
                  <a:lnTo>
                    <a:pt x="43" y="92"/>
                  </a:lnTo>
                  <a:lnTo>
                    <a:pt x="50" y="92"/>
                  </a:lnTo>
                  <a:lnTo>
                    <a:pt x="57" y="92"/>
                  </a:lnTo>
                  <a:lnTo>
                    <a:pt x="61" y="89"/>
                  </a:lnTo>
                  <a:lnTo>
                    <a:pt x="64" y="89"/>
                  </a:lnTo>
                  <a:lnTo>
                    <a:pt x="68" y="85"/>
                  </a:lnTo>
                  <a:lnTo>
                    <a:pt x="71" y="85"/>
                  </a:lnTo>
                  <a:close/>
                </a:path>
              </a:pathLst>
            </a:custGeom>
            <a:solidFill>
              <a:srgbClr val="000000"/>
            </a:solidFill>
            <a:ln w="0">
              <a:solidFill>
                <a:srgbClr val="000000"/>
              </a:solidFill>
              <a:round/>
              <a:headEnd/>
              <a:tailEnd/>
            </a:ln>
          </p:spPr>
          <p:txBody>
            <a:bodyPr/>
            <a:lstStyle/>
            <a:p>
              <a:endParaRPr lang="en-CA"/>
            </a:p>
          </p:txBody>
        </p:sp>
        <p:sp>
          <p:nvSpPr>
            <p:cNvPr id="22587" name="Freeform 444"/>
            <p:cNvSpPr>
              <a:spLocks/>
            </p:cNvSpPr>
            <p:nvPr/>
          </p:nvSpPr>
          <p:spPr bwMode="auto">
            <a:xfrm>
              <a:off x="1999" y="2775"/>
              <a:ext cx="67" cy="103"/>
            </a:xfrm>
            <a:custGeom>
              <a:avLst/>
              <a:gdLst>
                <a:gd name="T0" fmla="*/ 67 w 67"/>
                <a:gd name="T1" fmla="*/ 85 h 103"/>
                <a:gd name="T2" fmla="*/ 60 w 67"/>
                <a:gd name="T3" fmla="*/ 103 h 103"/>
                <a:gd name="T4" fmla="*/ 0 w 67"/>
                <a:gd name="T5" fmla="*/ 103 h 103"/>
                <a:gd name="T6" fmla="*/ 0 w 67"/>
                <a:gd name="T7" fmla="*/ 103 h 103"/>
                <a:gd name="T8" fmla="*/ 18 w 67"/>
                <a:gd name="T9" fmla="*/ 85 h 103"/>
                <a:gd name="T10" fmla="*/ 29 w 67"/>
                <a:gd name="T11" fmla="*/ 74 h 103"/>
                <a:gd name="T12" fmla="*/ 39 w 67"/>
                <a:gd name="T13" fmla="*/ 60 h 103"/>
                <a:gd name="T14" fmla="*/ 46 w 67"/>
                <a:gd name="T15" fmla="*/ 46 h 103"/>
                <a:gd name="T16" fmla="*/ 50 w 67"/>
                <a:gd name="T17" fmla="*/ 32 h 103"/>
                <a:gd name="T18" fmla="*/ 50 w 67"/>
                <a:gd name="T19" fmla="*/ 25 h 103"/>
                <a:gd name="T20" fmla="*/ 43 w 67"/>
                <a:gd name="T21" fmla="*/ 18 h 103"/>
                <a:gd name="T22" fmla="*/ 36 w 67"/>
                <a:gd name="T23" fmla="*/ 11 h 103"/>
                <a:gd name="T24" fmla="*/ 29 w 67"/>
                <a:gd name="T25" fmla="*/ 11 h 103"/>
                <a:gd name="T26" fmla="*/ 21 w 67"/>
                <a:gd name="T27" fmla="*/ 11 h 103"/>
                <a:gd name="T28" fmla="*/ 14 w 67"/>
                <a:gd name="T29" fmla="*/ 14 h 103"/>
                <a:gd name="T30" fmla="*/ 11 w 67"/>
                <a:gd name="T31" fmla="*/ 21 h 103"/>
                <a:gd name="T32" fmla="*/ 7 w 67"/>
                <a:gd name="T33" fmla="*/ 29 h 103"/>
                <a:gd name="T34" fmla="*/ 4 w 67"/>
                <a:gd name="T35" fmla="*/ 29 h 103"/>
                <a:gd name="T36" fmla="*/ 7 w 67"/>
                <a:gd name="T37" fmla="*/ 14 h 103"/>
                <a:gd name="T38" fmla="*/ 14 w 67"/>
                <a:gd name="T39" fmla="*/ 7 h 103"/>
                <a:gd name="T40" fmla="*/ 21 w 67"/>
                <a:gd name="T41" fmla="*/ 0 h 103"/>
                <a:gd name="T42" fmla="*/ 32 w 67"/>
                <a:gd name="T43" fmla="*/ 0 h 103"/>
                <a:gd name="T44" fmla="*/ 43 w 67"/>
                <a:gd name="T45" fmla="*/ 0 h 103"/>
                <a:gd name="T46" fmla="*/ 53 w 67"/>
                <a:gd name="T47" fmla="*/ 7 h 103"/>
                <a:gd name="T48" fmla="*/ 60 w 67"/>
                <a:gd name="T49" fmla="*/ 14 h 103"/>
                <a:gd name="T50" fmla="*/ 64 w 67"/>
                <a:gd name="T51" fmla="*/ 25 h 103"/>
                <a:gd name="T52" fmla="*/ 60 w 67"/>
                <a:gd name="T53" fmla="*/ 36 h 103"/>
                <a:gd name="T54" fmla="*/ 60 w 67"/>
                <a:gd name="T55" fmla="*/ 43 h 103"/>
                <a:gd name="T56" fmla="*/ 50 w 67"/>
                <a:gd name="T57" fmla="*/ 53 h 103"/>
                <a:gd name="T58" fmla="*/ 39 w 67"/>
                <a:gd name="T59" fmla="*/ 67 h 103"/>
                <a:gd name="T60" fmla="*/ 29 w 67"/>
                <a:gd name="T61" fmla="*/ 78 h 103"/>
                <a:gd name="T62" fmla="*/ 21 w 67"/>
                <a:gd name="T63" fmla="*/ 89 h 103"/>
                <a:gd name="T64" fmla="*/ 14 w 67"/>
                <a:gd name="T65" fmla="*/ 92 h 103"/>
                <a:gd name="T66" fmla="*/ 43 w 67"/>
                <a:gd name="T67" fmla="*/ 92 h 103"/>
                <a:gd name="T68" fmla="*/ 50 w 67"/>
                <a:gd name="T69" fmla="*/ 92 h 103"/>
                <a:gd name="T70" fmla="*/ 53 w 67"/>
                <a:gd name="T71" fmla="*/ 92 h 103"/>
                <a:gd name="T72" fmla="*/ 57 w 67"/>
                <a:gd name="T73" fmla="*/ 92 h 103"/>
                <a:gd name="T74" fmla="*/ 60 w 67"/>
                <a:gd name="T75" fmla="*/ 89 h 103"/>
                <a:gd name="T76" fmla="*/ 64 w 67"/>
                <a:gd name="T77" fmla="*/ 89 h 103"/>
                <a:gd name="T78" fmla="*/ 67 w 67"/>
                <a:gd name="T79" fmla="*/ 85 h 103"/>
                <a:gd name="T80" fmla="*/ 67 w 67"/>
                <a:gd name="T81" fmla="*/ 85 h 10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67"/>
                <a:gd name="T124" fmla="*/ 0 h 103"/>
                <a:gd name="T125" fmla="*/ 67 w 67"/>
                <a:gd name="T126" fmla="*/ 103 h 10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67" h="103">
                  <a:moveTo>
                    <a:pt x="67" y="85"/>
                  </a:moveTo>
                  <a:lnTo>
                    <a:pt x="60" y="103"/>
                  </a:lnTo>
                  <a:lnTo>
                    <a:pt x="0" y="103"/>
                  </a:lnTo>
                  <a:lnTo>
                    <a:pt x="18" y="85"/>
                  </a:lnTo>
                  <a:lnTo>
                    <a:pt x="29" y="74"/>
                  </a:lnTo>
                  <a:lnTo>
                    <a:pt x="39" y="60"/>
                  </a:lnTo>
                  <a:lnTo>
                    <a:pt x="46" y="46"/>
                  </a:lnTo>
                  <a:lnTo>
                    <a:pt x="50" y="32"/>
                  </a:lnTo>
                  <a:lnTo>
                    <a:pt x="50" y="25"/>
                  </a:lnTo>
                  <a:lnTo>
                    <a:pt x="43" y="18"/>
                  </a:lnTo>
                  <a:lnTo>
                    <a:pt x="36" y="11"/>
                  </a:lnTo>
                  <a:lnTo>
                    <a:pt x="29" y="11"/>
                  </a:lnTo>
                  <a:lnTo>
                    <a:pt x="21" y="11"/>
                  </a:lnTo>
                  <a:lnTo>
                    <a:pt x="14" y="14"/>
                  </a:lnTo>
                  <a:lnTo>
                    <a:pt x="11" y="21"/>
                  </a:lnTo>
                  <a:lnTo>
                    <a:pt x="7" y="29"/>
                  </a:lnTo>
                  <a:lnTo>
                    <a:pt x="4" y="29"/>
                  </a:lnTo>
                  <a:lnTo>
                    <a:pt x="7" y="14"/>
                  </a:lnTo>
                  <a:lnTo>
                    <a:pt x="14" y="7"/>
                  </a:lnTo>
                  <a:lnTo>
                    <a:pt x="21" y="0"/>
                  </a:lnTo>
                  <a:lnTo>
                    <a:pt x="32" y="0"/>
                  </a:lnTo>
                  <a:lnTo>
                    <a:pt x="43" y="0"/>
                  </a:lnTo>
                  <a:lnTo>
                    <a:pt x="53" y="7"/>
                  </a:lnTo>
                  <a:lnTo>
                    <a:pt x="60" y="14"/>
                  </a:lnTo>
                  <a:lnTo>
                    <a:pt x="64" y="25"/>
                  </a:lnTo>
                  <a:lnTo>
                    <a:pt x="60" y="36"/>
                  </a:lnTo>
                  <a:lnTo>
                    <a:pt x="60" y="43"/>
                  </a:lnTo>
                  <a:lnTo>
                    <a:pt x="50" y="53"/>
                  </a:lnTo>
                  <a:lnTo>
                    <a:pt x="39" y="67"/>
                  </a:lnTo>
                  <a:lnTo>
                    <a:pt x="29" y="78"/>
                  </a:lnTo>
                  <a:lnTo>
                    <a:pt x="21" y="89"/>
                  </a:lnTo>
                  <a:lnTo>
                    <a:pt x="14" y="92"/>
                  </a:lnTo>
                  <a:lnTo>
                    <a:pt x="43" y="92"/>
                  </a:lnTo>
                  <a:lnTo>
                    <a:pt x="50" y="92"/>
                  </a:lnTo>
                  <a:lnTo>
                    <a:pt x="53" y="92"/>
                  </a:lnTo>
                  <a:lnTo>
                    <a:pt x="57" y="92"/>
                  </a:lnTo>
                  <a:lnTo>
                    <a:pt x="60" y="89"/>
                  </a:lnTo>
                  <a:lnTo>
                    <a:pt x="64" y="89"/>
                  </a:lnTo>
                  <a:lnTo>
                    <a:pt x="67" y="85"/>
                  </a:lnTo>
                  <a:close/>
                </a:path>
              </a:pathLst>
            </a:custGeom>
            <a:solidFill>
              <a:srgbClr val="000000"/>
            </a:solidFill>
            <a:ln w="0">
              <a:solidFill>
                <a:srgbClr val="000000"/>
              </a:solidFill>
              <a:round/>
              <a:headEnd/>
              <a:tailEnd/>
            </a:ln>
          </p:spPr>
          <p:txBody>
            <a:bodyPr/>
            <a:lstStyle/>
            <a:p>
              <a:endParaRPr lang="en-CA"/>
            </a:p>
          </p:txBody>
        </p:sp>
        <p:sp>
          <p:nvSpPr>
            <p:cNvPr id="22588" name="Rectangle 445"/>
            <p:cNvSpPr>
              <a:spLocks noChangeArrowheads="1"/>
            </p:cNvSpPr>
            <p:nvPr/>
          </p:nvSpPr>
          <p:spPr bwMode="auto">
            <a:xfrm>
              <a:off x="2215" y="2747"/>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589" name="Freeform 446"/>
            <p:cNvSpPr>
              <a:spLocks/>
            </p:cNvSpPr>
            <p:nvPr/>
          </p:nvSpPr>
          <p:spPr bwMode="auto">
            <a:xfrm>
              <a:off x="2476" y="2864"/>
              <a:ext cx="18" cy="17"/>
            </a:xfrm>
            <a:custGeom>
              <a:avLst/>
              <a:gdLst>
                <a:gd name="T0" fmla="*/ 8 w 18"/>
                <a:gd name="T1" fmla="*/ 0 h 17"/>
                <a:gd name="T2" fmla="*/ 11 w 18"/>
                <a:gd name="T3" fmla="*/ 0 h 17"/>
                <a:gd name="T4" fmla="*/ 15 w 18"/>
                <a:gd name="T5" fmla="*/ 3 h 17"/>
                <a:gd name="T6" fmla="*/ 18 w 18"/>
                <a:gd name="T7" fmla="*/ 3 h 17"/>
                <a:gd name="T8" fmla="*/ 18 w 18"/>
                <a:gd name="T9" fmla="*/ 7 h 17"/>
                <a:gd name="T10" fmla="*/ 18 w 18"/>
                <a:gd name="T11" fmla="*/ 10 h 17"/>
                <a:gd name="T12" fmla="*/ 15 w 18"/>
                <a:gd name="T13" fmla="*/ 14 h 17"/>
                <a:gd name="T14" fmla="*/ 11 w 18"/>
                <a:gd name="T15" fmla="*/ 17 h 17"/>
                <a:gd name="T16" fmla="*/ 8 w 18"/>
                <a:gd name="T17" fmla="*/ 17 h 17"/>
                <a:gd name="T18" fmla="*/ 4 w 18"/>
                <a:gd name="T19" fmla="*/ 17 h 17"/>
                <a:gd name="T20" fmla="*/ 4 w 18"/>
                <a:gd name="T21" fmla="*/ 14 h 17"/>
                <a:gd name="T22" fmla="*/ 0 w 18"/>
                <a:gd name="T23" fmla="*/ 10 h 17"/>
                <a:gd name="T24" fmla="*/ 0 w 18"/>
                <a:gd name="T25" fmla="*/ 7 h 17"/>
                <a:gd name="T26" fmla="*/ 0 w 18"/>
                <a:gd name="T27" fmla="*/ 3 h 17"/>
                <a:gd name="T28" fmla="*/ 4 w 18"/>
                <a:gd name="T29" fmla="*/ 3 h 17"/>
                <a:gd name="T30" fmla="*/ 4 w 18"/>
                <a:gd name="T31" fmla="*/ 0 h 17"/>
                <a:gd name="T32" fmla="*/ 8 w 18"/>
                <a:gd name="T33" fmla="*/ 0 h 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7"/>
                <a:gd name="T53" fmla="*/ 18 w 18"/>
                <a:gd name="T54" fmla="*/ 17 h 1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7">
                  <a:moveTo>
                    <a:pt x="8" y="0"/>
                  </a:moveTo>
                  <a:lnTo>
                    <a:pt x="11" y="0"/>
                  </a:lnTo>
                  <a:lnTo>
                    <a:pt x="15" y="3"/>
                  </a:lnTo>
                  <a:lnTo>
                    <a:pt x="18" y="3"/>
                  </a:lnTo>
                  <a:lnTo>
                    <a:pt x="18" y="7"/>
                  </a:lnTo>
                  <a:lnTo>
                    <a:pt x="18" y="10"/>
                  </a:lnTo>
                  <a:lnTo>
                    <a:pt x="15" y="14"/>
                  </a:lnTo>
                  <a:lnTo>
                    <a:pt x="11" y="17"/>
                  </a:lnTo>
                  <a:lnTo>
                    <a:pt x="8" y="17"/>
                  </a:lnTo>
                  <a:lnTo>
                    <a:pt x="4" y="17"/>
                  </a:lnTo>
                  <a:lnTo>
                    <a:pt x="4" y="14"/>
                  </a:lnTo>
                  <a:lnTo>
                    <a:pt x="0" y="10"/>
                  </a:lnTo>
                  <a:lnTo>
                    <a:pt x="0" y="7"/>
                  </a:lnTo>
                  <a:lnTo>
                    <a:pt x="0" y="3"/>
                  </a:lnTo>
                  <a:lnTo>
                    <a:pt x="4" y="3"/>
                  </a:lnTo>
                  <a:lnTo>
                    <a:pt x="4" y="0"/>
                  </a:lnTo>
                  <a:lnTo>
                    <a:pt x="8" y="0"/>
                  </a:lnTo>
                  <a:close/>
                </a:path>
              </a:pathLst>
            </a:custGeom>
            <a:solidFill>
              <a:srgbClr val="000000"/>
            </a:solidFill>
            <a:ln w="0">
              <a:solidFill>
                <a:srgbClr val="000000"/>
              </a:solidFill>
              <a:round/>
              <a:headEnd/>
              <a:tailEnd/>
            </a:ln>
          </p:spPr>
          <p:txBody>
            <a:bodyPr/>
            <a:lstStyle/>
            <a:p>
              <a:endParaRPr lang="en-CA"/>
            </a:p>
          </p:txBody>
        </p:sp>
        <p:sp>
          <p:nvSpPr>
            <p:cNvPr id="22590" name="Freeform 447"/>
            <p:cNvSpPr>
              <a:spLocks/>
            </p:cNvSpPr>
            <p:nvPr/>
          </p:nvSpPr>
          <p:spPr bwMode="auto">
            <a:xfrm>
              <a:off x="2508" y="2775"/>
              <a:ext cx="67" cy="103"/>
            </a:xfrm>
            <a:custGeom>
              <a:avLst/>
              <a:gdLst>
                <a:gd name="T0" fmla="*/ 67 w 67"/>
                <a:gd name="T1" fmla="*/ 85 h 103"/>
                <a:gd name="T2" fmla="*/ 60 w 67"/>
                <a:gd name="T3" fmla="*/ 103 h 103"/>
                <a:gd name="T4" fmla="*/ 0 w 67"/>
                <a:gd name="T5" fmla="*/ 103 h 103"/>
                <a:gd name="T6" fmla="*/ 0 w 67"/>
                <a:gd name="T7" fmla="*/ 103 h 103"/>
                <a:gd name="T8" fmla="*/ 14 w 67"/>
                <a:gd name="T9" fmla="*/ 85 h 103"/>
                <a:gd name="T10" fmla="*/ 29 w 67"/>
                <a:gd name="T11" fmla="*/ 74 h 103"/>
                <a:gd name="T12" fmla="*/ 36 w 67"/>
                <a:gd name="T13" fmla="*/ 60 h 103"/>
                <a:gd name="T14" fmla="*/ 43 w 67"/>
                <a:gd name="T15" fmla="*/ 46 h 103"/>
                <a:gd name="T16" fmla="*/ 46 w 67"/>
                <a:gd name="T17" fmla="*/ 32 h 103"/>
                <a:gd name="T18" fmla="*/ 46 w 67"/>
                <a:gd name="T19" fmla="*/ 25 h 103"/>
                <a:gd name="T20" fmla="*/ 39 w 67"/>
                <a:gd name="T21" fmla="*/ 18 h 103"/>
                <a:gd name="T22" fmla="*/ 36 w 67"/>
                <a:gd name="T23" fmla="*/ 11 h 103"/>
                <a:gd name="T24" fmla="*/ 25 w 67"/>
                <a:gd name="T25" fmla="*/ 11 h 103"/>
                <a:gd name="T26" fmla="*/ 18 w 67"/>
                <a:gd name="T27" fmla="*/ 11 h 103"/>
                <a:gd name="T28" fmla="*/ 11 w 67"/>
                <a:gd name="T29" fmla="*/ 14 h 103"/>
                <a:gd name="T30" fmla="*/ 7 w 67"/>
                <a:gd name="T31" fmla="*/ 21 h 103"/>
                <a:gd name="T32" fmla="*/ 4 w 67"/>
                <a:gd name="T33" fmla="*/ 29 h 103"/>
                <a:gd name="T34" fmla="*/ 0 w 67"/>
                <a:gd name="T35" fmla="*/ 29 h 103"/>
                <a:gd name="T36" fmla="*/ 4 w 67"/>
                <a:gd name="T37" fmla="*/ 14 h 103"/>
                <a:gd name="T38" fmla="*/ 11 w 67"/>
                <a:gd name="T39" fmla="*/ 7 h 103"/>
                <a:gd name="T40" fmla="*/ 18 w 67"/>
                <a:gd name="T41" fmla="*/ 0 h 103"/>
                <a:gd name="T42" fmla="*/ 29 w 67"/>
                <a:gd name="T43" fmla="*/ 0 h 103"/>
                <a:gd name="T44" fmla="*/ 43 w 67"/>
                <a:gd name="T45" fmla="*/ 0 h 103"/>
                <a:gd name="T46" fmla="*/ 50 w 67"/>
                <a:gd name="T47" fmla="*/ 7 h 103"/>
                <a:gd name="T48" fmla="*/ 57 w 67"/>
                <a:gd name="T49" fmla="*/ 14 h 103"/>
                <a:gd name="T50" fmla="*/ 60 w 67"/>
                <a:gd name="T51" fmla="*/ 25 h 103"/>
                <a:gd name="T52" fmla="*/ 60 w 67"/>
                <a:gd name="T53" fmla="*/ 36 h 103"/>
                <a:gd name="T54" fmla="*/ 57 w 67"/>
                <a:gd name="T55" fmla="*/ 43 h 103"/>
                <a:gd name="T56" fmla="*/ 50 w 67"/>
                <a:gd name="T57" fmla="*/ 53 h 103"/>
                <a:gd name="T58" fmla="*/ 39 w 67"/>
                <a:gd name="T59" fmla="*/ 67 h 103"/>
                <a:gd name="T60" fmla="*/ 25 w 67"/>
                <a:gd name="T61" fmla="*/ 78 h 103"/>
                <a:gd name="T62" fmla="*/ 18 w 67"/>
                <a:gd name="T63" fmla="*/ 89 h 103"/>
                <a:gd name="T64" fmla="*/ 14 w 67"/>
                <a:gd name="T65" fmla="*/ 92 h 103"/>
                <a:gd name="T66" fmla="*/ 39 w 67"/>
                <a:gd name="T67" fmla="*/ 92 h 103"/>
                <a:gd name="T68" fmla="*/ 46 w 67"/>
                <a:gd name="T69" fmla="*/ 92 h 103"/>
                <a:gd name="T70" fmla="*/ 53 w 67"/>
                <a:gd name="T71" fmla="*/ 92 h 103"/>
                <a:gd name="T72" fmla="*/ 57 w 67"/>
                <a:gd name="T73" fmla="*/ 92 h 103"/>
                <a:gd name="T74" fmla="*/ 57 w 67"/>
                <a:gd name="T75" fmla="*/ 89 h 103"/>
                <a:gd name="T76" fmla="*/ 60 w 67"/>
                <a:gd name="T77" fmla="*/ 89 h 103"/>
                <a:gd name="T78" fmla="*/ 64 w 67"/>
                <a:gd name="T79" fmla="*/ 85 h 103"/>
                <a:gd name="T80" fmla="*/ 67 w 67"/>
                <a:gd name="T81" fmla="*/ 85 h 10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67"/>
                <a:gd name="T124" fmla="*/ 0 h 103"/>
                <a:gd name="T125" fmla="*/ 67 w 67"/>
                <a:gd name="T126" fmla="*/ 103 h 10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67" h="103">
                  <a:moveTo>
                    <a:pt x="67" y="85"/>
                  </a:moveTo>
                  <a:lnTo>
                    <a:pt x="60" y="103"/>
                  </a:lnTo>
                  <a:lnTo>
                    <a:pt x="0" y="103"/>
                  </a:lnTo>
                  <a:lnTo>
                    <a:pt x="14" y="85"/>
                  </a:lnTo>
                  <a:lnTo>
                    <a:pt x="29" y="74"/>
                  </a:lnTo>
                  <a:lnTo>
                    <a:pt x="36" y="60"/>
                  </a:lnTo>
                  <a:lnTo>
                    <a:pt x="43" y="46"/>
                  </a:lnTo>
                  <a:lnTo>
                    <a:pt x="46" y="32"/>
                  </a:lnTo>
                  <a:lnTo>
                    <a:pt x="46" y="25"/>
                  </a:lnTo>
                  <a:lnTo>
                    <a:pt x="39" y="18"/>
                  </a:lnTo>
                  <a:lnTo>
                    <a:pt x="36" y="11"/>
                  </a:lnTo>
                  <a:lnTo>
                    <a:pt x="25" y="11"/>
                  </a:lnTo>
                  <a:lnTo>
                    <a:pt x="18" y="11"/>
                  </a:lnTo>
                  <a:lnTo>
                    <a:pt x="11" y="14"/>
                  </a:lnTo>
                  <a:lnTo>
                    <a:pt x="7" y="21"/>
                  </a:lnTo>
                  <a:lnTo>
                    <a:pt x="4" y="29"/>
                  </a:lnTo>
                  <a:lnTo>
                    <a:pt x="0" y="29"/>
                  </a:lnTo>
                  <a:lnTo>
                    <a:pt x="4" y="14"/>
                  </a:lnTo>
                  <a:lnTo>
                    <a:pt x="11" y="7"/>
                  </a:lnTo>
                  <a:lnTo>
                    <a:pt x="18" y="0"/>
                  </a:lnTo>
                  <a:lnTo>
                    <a:pt x="29" y="0"/>
                  </a:lnTo>
                  <a:lnTo>
                    <a:pt x="43" y="0"/>
                  </a:lnTo>
                  <a:lnTo>
                    <a:pt x="50" y="7"/>
                  </a:lnTo>
                  <a:lnTo>
                    <a:pt x="57" y="14"/>
                  </a:lnTo>
                  <a:lnTo>
                    <a:pt x="60" y="25"/>
                  </a:lnTo>
                  <a:lnTo>
                    <a:pt x="60" y="36"/>
                  </a:lnTo>
                  <a:lnTo>
                    <a:pt x="57" y="43"/>
                  </a:lnTo>
                  <a:lnTo>
                    <a:pt x="50" y="53"/>
                  </a:lnTo>
                  <a:lnTo>
                    <a:pt x="39" y="67"/>
                  </a:lnTo>
                  <a:lnTo>
                    <a:pt x="25" y="78"/>
                  </a:lnTo>
                  <a:lnTo>
                    <a:pt x="18" y="89"/>
                  </a:lnTo>
                  <a:lnTo>
                    <a:pt x="14" y="92"/>
                  </a:lnTo>
                  <a:lnTo>
                    <a:pt x="39" y="92"/>
                  </a:lnTo>
                  <a:lnTo>
                    <a:pt x="46" y="92"/>
                  </a:lnTo>
                  <a:lnTo>
                    <a:pt x="53" y="92"/>
                  </a:lnTo>
                  <a:lnTo>
                    <a:pt x="57" y="92"/>
                  </a:lnTo>
                  <a:lnTo>
                    <a:pt x="57" y="89"/>
                  </a:lnTo>
                  <a:lnTo>
                    <a:pt x="60" y="89"/>
                  </a:lnTo>
                  <a:lnTo>
                    <a:pt x="64" y="85"/>
                  </a:lnTo>
                  <a:lnTo>
                    <a:pt x="67" y="85"/>
                  </a:lnTo>
                  <a:close/>
                </a:path>
              </a:pathLst>
            </a:custGeom>
            <a:solidFill>
              <a:srgbClr val="000000"/>
            </a:solidFill>
            <a:ln w="0">
              <a:solidFill>
                <a:srgbClr val="000000"/>
              </a:solidFill>
              <a:round/>
              <a:headEnd/>
              <a:tailEnd/>
            </a:ln>
          </p:spPr>
          <p:txBody>
            <a:bodyPr/>
            <a:lstStyle/>
            <a:p>
              <a:endParaRPr lang="en-CA"/>
            </a:p>
          </p:txBody>
        </p:sp>
        <p:sp>
          <p:nvSpPr>
            <p:cNvPr id="22591" name="Freeform 448"/>
            <p:cNvSpPr>
              <a:spLocks/>
            </p:cNvSpPr>
            <p:nvPr/>
          </p:nvSpPr>
          <p:spPr bwMode="auto">
            <a:xfrm>
              <a:off x="2583" y="2775"/>
              <a:ext cx="70" cy="103"/>
            </a:xfrm>
            <a:custGeom>
              <a:avLst/>
              <a:gdLst>
                <a:gd name="T0" fmla="*/ 70 w 70"/>
                <a:gd name="T1" fmla="*/ 85 h 103"/>
                <a:gd name="T2" fmla="*/ 63 w 70"/>
                <a:gd name="T3" fmla="*/ 103 h 103"/>
                <a:gd name="T4" fmla="*/ 0 w 70"/>
                <a:gd name="T5" fmla="*/ 103 h 103"/>
                <a:gd name="T6" fmla="*/ 0 w 70"/>
                <a:gd name="T7" fmla="*/ 103 h 103"/>
                <a:gd name="T8" fmla="*/ 17 w 70"/>
                <a:gd name="T9" fmla="*/ 85 h 103"/>
                <a:gd name="T10" fmla="*/ 28 w 70"/>
                <a:gd name="T11" fmla="*/ 74 h 103"/>
                <a:gd name="T12" fmla="*/ 38 w 70"/>
                <a:gd name="T13" fmla="*/ 60 h 103"/>
                <a:gd name="T14" fmla="*/ 46 w 70"/>
                <a:gd name="T15" fmla="*/ 46 h 103"/>
                <a:gd name="T16" fmla="*/ 49 w 70"/>
                <a:gd name="T17" fmla="*/ 32 h 103"/>
                <a:gd name="T18" fmla="*/ 49 w 70"/>
                <a:gd name="T19" fmla="*/ 25 h 103"/>
                <a:gd name="T20" fmla="*/ 42 w 70"/>
                <a:gd name="T21" fmla="*/ 18 h 103"/>
                <a:gd name="T22" fmla="*/ 35 w 70"/>
                <a:gd name="T23" fmla="*/ 11 h 103"/>
                <a:gd name="T24" fmla="*/ 28 w 70"/>
                <a:gd name="T25" fmla="*/ 11 h 103"/>
                <a:gd name="T26" fmla="*/ 21 w 70"/>
                <a:gd name="T27" fmla="*/ 11 h 103"/>
                <a:gd name="T28" fmla="*/ 14 w 70"/>
                <a:gd name="T29" fmla="*/ 14 h 103"/>
                <a:gd name="T30" fmla="*/ 10 w 70"/>
                <a:gd name="T31" fmla="*/ 21 h 103"/>
                <a:gd name="T32" fmla="*/ 7 w 70"/>
                <a:gd name="T33" fmla="*/ 29 h 103"/>
                <a:gd name="T34" fmla="*/ 3 w 70"/>
                <a:gd name="T35" fmla="*/ 29 h 103"/>
                <a:gd name="T36" fmla="*/ 7 w 70"/>
                <a:gd name="T37" fmla="*/ 14 h 103"/>
                <a:gd name="T38" fmla="*/ 14 w 70"/>
                <a:gd name="T39" fmla="*/ 7 h 103"/>
                <a:gd name="T40" fmla="*/ 21 w 70"/>
                <a:gd name="T41" fmla="*/ 0 h 103"/>
                <a:gd name="T42" fmla="*/ 31 w 70"/>
                <a:gd name="T43" fmla="*/ 0 h 103"/>
                <a:gd name="T44" fmla="*/ 46 w 70"/>
                <a:gd name="T45" fmla="*/ 0 h 103"/>
                <a:gd name="T46" fmla="*/ 53 w 70"/>
                <a:gd name="T47" fmla="*/ 7 h 103"/>
                <a:gd name="T48" fmla="*/ 60 w 70"/>
                <a:gd name="T49" fmla="*/ 14 h 103"/>
                <a:gd name="T50" fmla="*/ 63 w 70"/>
                <a:gd name="T51" fmla="*/ 25 h 103"/>
                <a:gd name="T52" fmla="*/ 60 w 70"/>
                <a:gd name="T53" fmla="*/ 36 h 103"/>
                <a:gd name="T54" fmla="*/ 60 w 70"/>
                <a:gd name="T55" fmla="*/ 43 h 103"/>
                <a:gd name="T56" fmla="*/ 53 w 70"/>
                <a:gd name="T57" fmla="*/ 53 h 103"/>
                <a:gd name="T58" fmla="*/ 42 w 70"/>
                <a:gd name="T59" fmla="*/ 67 h 103"/>
                <a:gd name="T60" fmla="*/ 28 w 70"/>
                <a:gd name="T61" fmla="*/ 78 h 103"/>
                <a:gd name="T62" fmla="*/ 21 w 70"/>
                <a:gd name="T63" fmla="*/ 89 h 103"/>
                <a:gd name="T64" fmla="*/ 17 w 70"/>
                <a:gd name="T65" fmla="*/ 92 h 103"/>
                <a:gd name="T66" fmla="*/ 42 w 70"/>
                <a:gd name="T67" fmla="*/ 92 h 103"/>
                <a:gd name="T68" fmla="*/ 49 w 70"/>
                <a:gd name="T69" fmla="*/ 92 h 103"/>
                <a:gd name="T70" fmla="*/ 56 w 70"/>
                <a:gd name="T71" fmla="*/ 92 h 103"/>
                <a:gd name="T72" fmla="*/ 60 w 70"/>
                <a:gd name="T73" fmla="*/ 92 h 103"/>
                <a:gd name="T74" fmla="*/ 60 w 70"/>
                <a:gd name="T75" fmla="*/ 89 h 103"/>
                <a:gd name="T76" fmla="*/ 63 w 70"/>
                <a:gd name="T77" fmla="*/ 89 h 103"/>
                <a:gd name="T78" fmla="*/ 67 w 70"/>
                <a:gd name="T79" fmla="*/ 85 h 103"/>
                <a:gd name="T80" fmla="*/ 70 w 70"/>
                <a:gd name="T81" fmla="*/ 85 h 10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0"/>
                <a:gd name="T124" fmla="*/ 0 h 103"/>
                <a:gd name="T125" fmla="*/ 70 w 70"/>
                <a:gd name="T126" fmla="*/ 103 h 10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0" h="103">
                  <a:moveTo>
                    <a:pt x="70" y="85"/>
                  </a:moveTo>
                  <a:lnTo>
                    <a:pt x="63" y="103"/>
                  </a:lnTo>
                  <a:lnTo>
                    <a:pt x="0" y="103"/>
                  </a:lnTo>
                  <a:lnTo>
                    <a:pt x="17" y="85"/>
                  </a:lnTo>
                  <a:lnTo>
                    <a:pt x="28" y="74"/>
                  </a:lnTo>
                  <a:lnTo>
                    <a:pt x="38" y="60"/>
                  </a:lnTo>
                  <a:lnTo>
                    <a:pt x="46" y="46"/>
                  </a:lnTo>
                  <a:lnTo>
                    <a:pt x="49" y="32"/>
                  </a:lnTo>
                  <a:lnTo>
                    <a:pt x="49" y="25"/>
                  </a:lnTo>
                  <a:lnTo>
                    <a:pt x="42" y="18"/>
                  </a:lnTo>
                  <a:lnTo>
                    <a:pt x="35" y="11"/>
                  </a:lnTo>
                  <a:lnTo>
                    <a:pt x="28" y="11"/>
                  </a:lnTo>
                  <a:lnTo>
                    <a:pt x="21" y="11"/>
                  </a:lnTo>
                  <a:lnTo>
                    <a:pt x="14" y="14"/>
                  </a:lnTo>
                  <a:lnTo>
                    <a:pt x="10" y="21"/>
                  </a:lnTo>
                  <a:lnTo>
                    <a:pt x="7" y="29"/>
                  </a:lnTo>
                  <a:lnTo>
                    <a:pt x="3" y="29"/>
                  </a:lnTo>
                  <a:lnTo>
                    <a:pt x="7" y="14"/>
                  </a:lnTo>
                  <a:lnTo>
                    <a:pt x="14" y="7"/>
                  </a:lnTo>
                  <a:lnTo>
                    <a:pt x="21" y="0"/>
                  </a:lnTo>
                  <a:lnTo>
                    <a:pt x="31" y="0"/>
                  </a:lnTo>
                  <a:lnTo>
                    <a:pt x="46" y="0"/>
                  </a:lnTo>
                  <a:lnTo>
                    <a:pt x="53" y="7"/>
                  </a:lnTo>
                  <a:lnTo>
                    <a:pt x="60" y="14"/>
                  </a:lnTo>
                  <a:lnTo>
                    <a:pt x="63" y="25"/>
                  </a:lnTo>
                  <a:lnTo>
                    <a:pt x="60" y="36"/>
                  </a:lnTo>
                  <a:lnTo>
                    <a:pt x="60" y="43"/>
                  </a:lnTo>
                  <a:lnTo>
                    <a:pt x="53" y="53"/>
                  </a:lnTo>
                  <a:lnTo>
                    <a:pt x="42" y="67"/>
                  </a:lnTo>
                  <a:lnTo>
                    <a:pt x="28" y="78"/>
                  </a:lnTo>
                  <a:lnTo>
                    <a:pt x="21" y="89"/>
                  </a:lnTo>
                  <a:lnTo>
                    <a:pt x="17" y="92"/>
                  </a:lnTo>
                  <a:lnTo>
                    <a:pt x="42" y="92"/>
                  </a:lnTo>
                  <a:lnTo>
                    <a:pt x="49" y="92"/>
                  </a:lnTo>
                  <a:lnTo>
                    <a:pt x="56" y="92"/>
                  </a:lnTo>
                  <a:lnTo>
                    <a:pt x="60" y="92"/>
                  </a:lnTo>
                  <a:lnTo>
                    <a:pt x="60" y="89"/>
                  </a:lnTo>
                  <a:lnTo>
                    <a:pt x="63" y="89"/>
                  </a:lnTo>
                  <a:lnTo>
                    <a:pt x="67" y="85"/>
                  </a:lnTo>
                  <a:lnTo>
                    <a:pt x="70" y="85"/>
                  </a:lnTo>
                  <a:close/>
                </a:path>
              </a:pathLst>
            </a:custGeom>
            <a:solidFill>
              <a:srgbClr val="000000"/>
            </a:solidFill>
            <a:ln w="0">
              <a:solidFill>
                <a:srgbClr val="000000"/>
              </a:solidFill>
              <a:round/>
              <a:headEnd/>
              <a:tailEnd/>
            </a:ln>
          </p:spPr>
          <p:txBody>
            <a:bodyPr/>
            <a:lstStyle/>
            <a:p>
              <a:endParaRPr lang="en-CA"/>
            </a:p>
          </p:txBody>
        </p:sp>
        <p:sp>
          <p:nvSpPr>
            <p:cNvPr id="22592" name="Rectangle 449"/>
            <p:cNvSpPr>
              <a:spLocks noChangeArrowheads="1"/>
            </p:cNvSpPr>
            <p:nvPr/>
          </p:nvSpPr>
          <p:spPr bwMode="auto">
            <a:xfrm>
              <a:off x="2724" y="2747"/>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593" name="Freeform 450"/>
            <p:cNvSpPr>
              <a:spLocks/>
            </p:cNvSpPr>
            <p:nvPr/>
          </p:nvSpPr>
          <p:spPr bwMode="auto">
            <a:xfrm>
              <a:off x="2993" y="2864"/>
              <a:ext cx="17" cy="17"/>
            </a:xfrm>
            <a:custGeom>
              <a:avLst/>
              <a:gdLst>
                <a:gd name="T0" fmla="*/ 7 w 17"/>
                <a:gd name="T1" fmla="*/ 0 h 17"/>
                <a:gd name="T2" fmla="*/ 10 w 17"/>
                <a:gd name="T3" fmla="*/ 0 h 17"/>
                <a:gd name="T4" fmla="*/ 14 w 17"/>
                <a:gd name="T5" fmla="*/ 3 h 17"/>
                <a:gd name="T6" fmla="*/ 17 w 17"/>
                <a:gd name="T7" fmla="*/ 3 h 17"/>
                <a:gd name="T8" fmla="*/ 17 w 17"/>
                <a:gd name="T9" fmla="*/ 7 h 17"/>
                <a:gd name="T10" fmla="*/ 17 w 17"/>
                <a:gd name="T11" fmla="*/ 10 h 17"/>
                <a:gd name="T12" fmla="*/ 14 w 17"/>
                <a:gd name="T13" fmla="*/ 14 h 17"/>
                <a:gd name="T14" fmla="*/ 10 w 17"/>
                <a:gd name="T15" fmla="*/ 17 h 17"/>
                <a:gd name="T16" fmla="*/ 7 w 17"/>
                <a:gd name="T17" fmla="*/ 17 h 17"/>
                <a:gd name="T18" fmla="*/ 3 w 17"/>
                <a:gd name="T19" fmla="*/ 17 h 17"/>
                <a:gd name="T20" fmla="*/ 3 w 17"/>
                <a:gd name="T21" fmla="*/ 14 h 17"/>
                <a:gd name="T22" fmla="*/ 0 w 17"/>
                <a:gd name="T23" fmla="*/ 10 h 17"/>
                <a:gd name="T24" fmla="*/ 0 w 17"/>
                <a:gd name="T25" fmla="*/ 7 h 17"/>
                <a:gd name="T26" fmla="*/ 0 w 17"/>
                <a:gd name="T27" fmla="*/ 3 h 17"/>
                <a:gd name="T28" fmla="*/ 3 w 17"/>
                <a:gd name="T29" fmla="*/ 3 h 17"/>
                <a:gd name="T30" fmla="*/ 3 w 17"/>
                <a:gd name="T31" fmla="*/ 0 h 17"/>
                <a:gd name="T32" fmla="*/ 7 w 17"/>
                <a:gd name="T33" fmla="*/ 0 h 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7"/>
                <a:gd name="T52" fmla="*/ 0 h 17"/>
                <a:gd name="T53" fmla="*/ 17 w 17"/>
                <a:gd name="T54" fmla="*/ 17 h 1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7" h="17">
                  <a:moveTo>
                    <a:pt x="7" y="0"/>
                  </a:moveTo>
                  <a:lnTo>
                    <a:pt x="10" y="0"/>
                  </a:lnTo>
                  <a:lnTo>
                    <a:pt x="14" y="3"/>
                  </a:lnTo>
                  <a:lnTo>
                    <a:pt x="17" y="3"/>
                  </a:lnTo>
                  <a:lnTo>
                    <a:pt x="17" y="7"/>
                  </a:lnTo>
                  <a:lnTo>
                    <a:pt x="17" y="10"/>
                  </a:lnTo>
                  <a:lnTo>
                    <a:pt x="14" y="14"/>
                  </a:lnTo>
                  <a:lnTo>
                    <a:pt x="10" y="17"/>
                  </a:lnTo>
                  <a:lnTo>
                    <a:pt x="7" y="17"/>
                  </a:lnTo>
                  <a:lnTo>
                    <a:pt x="3" y="17"/>
                  </a:lnTo>
                  <a:lnTo>
                    <a:pt x="3" y="14"/>
                  </a:lnTo>
                  <a:lnTo>
                    <a:pt x="0" y="10"/>
                  </a:lnTo>
                  <a:lnTo>
                    <a:pt x="0" y="7"/>
                  </a:lnTo>
                  <a:lnTo>
                    <a:pt x="0" y="3"/>
                  </a:lnTo>
                  <a:lnTo>
                    <a:pt x="3" y="3"/>
                  </a:lnTo>
                  <a:lnTo>
                    <a:pt x="3" y="0"/>
                  </a:lnTo>
                  <a:lnTo>
                    <a:pt x="7" y="0"/>
                  </a:lnTo>
                  <a:close/>
                </a:path>
              </a:pathLst>
            </a:custGeom>
            <a:solidFill>
              <a:srgbClr val="000000"/>
            </a:solidFill>
            <a:ln w="0">
              <a:solidFill>
                <a:srgbClr val="000000"/>
              </a:solidFill>
              <a:round/>
              <a:headEnd/>
              <a:tailEnd/>
            </a:ln>
          </p:spPr>
          <p:txBody>
            <a:bodyPr/>
            <a:lstStyle/>
            <a:p>
              <a:endParaRPr lang="en-CA"/>
            </a:p>
          </p:txBody>
        </p:sp>
        <p:sp>
          <p:nvSpPr>
            <p:cNvPr id="22594" name="Freeform 451"/>
            <p:cNvSpPr>
              <a:spLocks/>
            </p:cNvSpPr>
            <p:nvPr/>
          </p:nvSpPr>
          <p:spPr bwMode="auto">
            <a:xfrm>
              <a:off x="3021" y="2775"/>
              <a:ext cx="71" cy="103"/>
            </a:xfrm>
            <a:custGeom>
              <a:avLst/>
              <a:gdLst>
                <a:gd name="T0" fmla="*/ 71 w 71"/>
                <a:gd name="T1" fmla="*/ 85 h 103"/>
                <a:gd name="T2" fmla="*/ 64 w 71"/>
                <a:gd name="T3" fmla="*/ 103 h 103"/>
                <a:gd name="T4" fmla="*/ 0 w 71"/>
                <a:gd name="T5" fmla="*/ 103 h 103"/>
                <a:gd name="T6" fmla="*/ 0 w 71"/>
                <a:gd name="T7" fmla="*/ 103 h 103"/>
                <a:gd name="T8" fmla="*/ 18 w 71"/>
                <a:gd name="T9" fmla="*/ 85 h 103"/>
                <a:gd name="T10" fmla="*/ 32 w 71"/>
                <a:gd name="T11" fmla="*/ 74 h 103"/>
                <a:gd name="T12" fmla="*/ 39 w 71"/>
                <a:gd name="T13" fmla="*/ 60 h 103"/>
                <a:gd name="T14" fmla="*/ 46 w 71"/>
                <a:gd name="T15" fmla="*/ 46 h 103"/>
                <a:gd name="T16" fmla="*/ 49 w 71"/>
                <a:gd name="T17" fmla="*/ 32 h 103"/>
                <a:gd name="T18" fmla="*/ 49 w 71"/>
                <a:gd name="T19" fmla="*/ 25 h 103"/>
                <a:gd name="T20" fmla="*/ 42 w 71"/>
                <a:gd name="T21" fmla="*/ 18 h 103"/>
                <a:gd name="T22" fmla="*/ 39 w 71"/>
                <a:gd name="T23" fmla="*/ 11 h 103"/>
                <a:gd name="T24" fmla="*/ 28 w 71"/>
                <a:gd name="T25" fmla="*/ 11 h 103"/>
                <a:gd name="T26" fmla="*/ 21 w 71"/>
                <a:gd name="T27" fmla="*/ 11 h 103"/>
                <a:gd name="T28" fmla="*/ 14 w 71"/>
                <a:gd name="T29" fmla="*/ 14 h 103"/>
                <a:gd name="T30" fmla="*/ 11 w 71"/>
                <a:gd name="T31" fmla="*/ 21 h 103"/>
                <a:gd name="T32" fmla="*/ 7 w 71"/>
                <a:gd name="T33" fmla="*/ 29 h 103"/>
                <a:gd name="T34" fmla="*/ 3 w 71"/>
                <a:gd name="T35" fmla="*/ 29 h 103"/>
                <a:gd name="T36" fmla="*/ 7 w 71"/>
                <a:gd name="T37" fmla="*/ 14 h 103"/>
                <a:gd name="T38" fmla="*/ 14 w 71"/>
                <a:gd name="T39" fmla="*/ 7 h 103"/>
                <a:gd name="T40" fmla="*/ 21 w 71"/>
                <a:gd name="T41" fmla="*/ 0 h 103"/>
                <a:gd name="T42" fmla="*/ 32 w 71"/>
                <a:gd name="T43" fmla="*/ 0 h 103"/>
                <a:gd name="T44" fmla="*/ 46 w 71"/>
                <a:gd name="T45" fmla="*/ 0 h 103"/>
                <a:gd name="T46" fmla="*/ 53 w 71"/>
                <a:gd name="T47" fmla="*/ 7 h 103"/>
                <a:gd name="T48" fmla="*/ 60 w 71"/>
                <a:gd name="T49" fmla="*/ 14 h 103"/>
                <a:gd name="T50" fmla="*/ 64 w 71"/>
                <a:gd name="T51" fmla="*/ 25 h 103"/>
                <a:gd name="T52" fmla="*/ 64 w 71"/>
                <a:gd name="T53" fmla="*/ 36 h 103"/>
                <a:gd name="T54" fmla="*/ 60 w 71"/>
                <a:gd name="T55" fmla="*/ 43 h 103"/>
                <a:gd name="T56" fmla="*/ 53 w 71"/>
                <a:gd name="T57" fmla="*/ 53 h 103"/>
                <a:gd name="T58" fmla="*/ 42 w 71"/>
                <a:gd name="T59" fmla="*/ 67 h 103"/>
                <a:gd name="T60" fmla="*/ 28 w 71"/>
                <a:gd name="T61" fmla="*/ 78 h 103"/>
                <a:gd name="T62" fmla="*/ 21 w 71"/>
                <a:gd name="T63" fmla="*/ 89 h 103"/>
                <a:gd name="T64" fmla="*/ 18 w 71"/>
                <a:gd name="T65" fmla="*/ 92 h 103"/>
                <a:gd name="T66" fmla="*/ 42 w 71"/>
                <a:gd name="T67" fmla="*/ 92 h 103"/>
                <a:gd name="T68" fmla="*/ 49 w 71"/>
                <a:gd name="T69" fmla="*/ 92 h 103"/>
                <a:gd name="T70" fmla="*/ 56 w 71"/>
                <a:gd name="T71" fmla="*/ 92 h 103"/>
                <a:gd name="T72" fmla="*/ 60 w 71"/>
                <a:gd name="T73" fmla="*/ 92 h 103"/>
                <a:gd name="T74" fmla="*/ 60 w 71"/>
                <a:gd name="T75" fmla="*/ 89 h 103"/>
                <a:gd name="T76" fmla="*/ 64 w 71"/>
                <a:gd name="T77" fmla="*/ 89 h 103"/>
                <a:gd name="T78" fmla="*/ 67 w 71"/>
                <a:gd name="T79" fmla="*/ 85 h 103"/>
                <a:gd name="T80" fmla="*/ 71 w 71"/>
                <a:gd name="T81" fmla="*/ 85 h 10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1"/>
                <a:gd name="T124" fmla="*/ 0 h 103"/>
                <a:gd name="T125" fmla="*/ 71 w 71"/>
                <a:gd name="T126" fmla="*/ 103 h 10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1" h="103">
                  <a:moveTo>
                    <a:pt x="71" y="85"/>
                  </a:moveTo>
                  <a:lnTo>
                    <a:pt x="64" y="103"/>
                  </a:lnTo>
                  <a:lnTo>
                    <a:pt x="0" y="103"/>
                  </a:lnTo>
                  <a:lnTo>
                    <a:pt x="18" y="85"/>
                  </a:lnTo>
                  <a:lnTo>
                    <a:pt x="32" y="74"/>
                  </a:lnTo>
                  <a:lnTo>
                    <a:pt x="39" y="60"/>
                  </a:lnTo>
                  <a:lnTo>
                    <a:pt x="46" y="46"/>
                  </a:lnTo>
                  <a:lnTo>
                    <a:pt x="49" y="32"/>
                  </a:lnTo>
                  <a:lnTo>
                    <a:pt x="49" y="25"/>
                  </a:lnTo>
                  <a:lnTo>
                    <a:pt x="42" y="18"/>
                  </a:lnTo>
                  <a:lnTo>
                    <a:pt x="39" y="11"/>
                  </a:lnTo>
                  <a:lnTo>
                    <a:pt x="28" y="11"/>
                  </a:lnTo>
                  <a:lnTo>
                    <a:pt x="21" y="11"/>
                  </a:lnTo>
                  <a:lnTo>
                    <a:pt x="14" y="14"/>
                  </a:lnTo>
                  <a:lnTo>
                    <a:pt x="11" y="21"/>
                  </a:lnTo>
                  <a:lnTo>
                    <a:pt x="7" y="29"/>
                  </a:lnTo>
                  <a:lnTo>
                    <a:pt x="3" y="29"/>
                  </a:lnTo>
                  <a:lnTo>
                    <a:pt x="7" y="14"/>
                  </a:lnTo>
                  <a:lnTo>
                    <a:pt x="14" y="7"/>
                  </a:lnTo>
                  <a:lnTo>
                    <a:pt x="21" y="0"/>
                  </a:lnTo>
                  <a:lnTo>
                    <a:pt x="32" y="0"/>
                  </a:lnTo>
                  <a:lnTo>
                    <a:pt x="46" y="0"/>
                  </a:lnTo>
                  <a:lnTo>
                    <a:pt x="53" y="7"/>
                  </a:lnTo>
                  <a:lnTo>
                    <a:pt x="60" y="14"/>
                  </a:lnTo>
                  <a:lnTo>
                    <a:pt x="64" y="25"/>
                  </a:lnTo>
                  <a:lnTo>
                    <a:pt x="64" y="36"/>
                  </a:lnTo>
                  <a:lnTo>
                    <a:pt x="60" y="43"/>
                  </a:lnTo>
                  <a:lnTo>
                    <a:pt x="53" y="53"/>
                  </a:lnTo>
                  <a:lnTo>
                    <a:pt x="42" y="67"/>
                  </a:lnTo>
                  <a:lnTo>
                    <a:pt x="28" y="78"/>
                  </a:lnTo>
                  <a:lnTo>
                    <a:pt x="21" y="89"/>
                  </a:lnTo>
                  <a:lnTo>
                    <a:pt x="18" y="92"/>
                  </a:lnTo>
                  <a:lnTo>
                    <a:pt x="42" y="92"/>
                  </a:lnTo>
                  <a:lnTo>
                    <a:pt x="49" y="92"/>
                  </a:lnTo>
                  <a:lnTo>
                    <a:pt x="56" y="92"/>
                  </a:lnTo>
                  <a:lnTo>
                    <a:pt x="60" y="92"/>
                  </a:lnTo>
                  <a:lnTo>
                    <a:pt x="60" y="89"/>
                  </a:lnTo>
                  <a:lnTo>
                    <a:pt x="64" y="89"/>
                  </a:lnTo>
                  <a:lnTo>
                    <a:pt x="67" y="85"/>
                  </a:lnTo>
                  <a:lnTo>
                    <a:pt x="71" y="85"/>
                  </a:lnTo>
                  <a:close/>
                </a:path>
              </a:pathLst>
            </a:custGeom>
            <a:solidFill>
              <a:srgbClr val="000000"/>
            </a:solidFill>
            <a:ln w="0">
              <a:solidFill>
                <a:srgbClr val="000000"/>
              </a:solidFill>
              <a:round/>
              <a:headEnd/>
              <a:tailEnd/>
            </a:ln>
          </p:spPr>
          <p:txBody>
            <a:bodyPr/>
            <a:lstStyle/>
            <a:p>
              <a:endParaRPr lang="en-CA"/>
            </a:p>
          </p:txBody>
        </p:sp>
        <p:sp>
          <p:nvSpPr>
            <p:cNvPr id="22595" name="Freeform 452"/>
            <p:cNvSpPr>
              <a:spLocks/>
            </p:cNvSpPr>
            <p:nvPr/>
          </p:nvSpPr>
          <p:spPr bwMode="auto">
            <a:xfrm>
              <a:off x="3099" y="2775"/>
              <a:ext cx="70" cy="103"/>
            </a:xfrm>
            <a:custGeom>
              <a:avLst/>
              <a:gdLst>
                <a:gd name="T0" fmla="*/ 70 w 70"/>
                <a:gd name="T1" fmla="*/ 85 h 103"/>
                <a:gd name="T2" fmla="*/ 63 w 70"/>
                <a:gd name="T3" fmla="*/ 103 h 103"/>
                <a:gd name="T4" fmla="*/ 0 w 70"/>
                <a:gd name="T5" fmla="*/ 103 h 103"/>
                <a:gd name="T6" fmla="*/ 0 w 70"/>
                <a:gd name="T7" fmla="*/ 103 h 103"/>
                <a:gd name="T8" fmla="*/ 17 w 70"/>
                <a:gd name="T9" fmla="*/ 85 h 103"/>
                <a:gd name="T10" fmla="*/ 28 w 70"/>
                <a:gd name="T11" fmla="*/ 74 h 103"/>
                <a:gd name="T12" fmla="*/ 39 w 70"/>
                <a:gd name="T13" fmla="*/ 60 h 103"/>
                <a:gd name="T14" fmla="*/ 46 w 70"/>
                <a:gd name="T15" fmla="*/ 46 h 103"/>
                <a:gd name="T16" fmla="*/ 49 w 70"/>
                <a:gd name="T17" fmla="*/ 32 h 103"/>
                <a:gd name="T18" fmla="*/ 49 w 70"/>
                <a:gd name="T19" fmla="*/ 25 h 103"/>
                <a:gd name="T20" fmla="*/ 42 w 70"/>
                <a:gd name="T21" fmla="*/ 18 h 103"/>
                <a:gd name="T22" fmla="*/ 35 w 70"/>
                <a:gd name="T23" fmla="*/ 11 h 103"/>
                <a:gd name="T24" fmla="*/ 28 w 70"/>
                <a:gd name="T25" fmla="*/ 11 h 103"/>
                <a:gd name="T26" fmla="*/ 21 w 70"/>
                <a:gd name="T27" fmla="*/ 11 h 103"/>
                <a:gd name="T28" fmla="*/ 14 w 70"/>
                <a:gd name="T29" fmla="*/ 14 h 103"/>
                <a:gd name="T30" fmla="*/ 10 w 70"/>
                <a:gd name="T31" fmla="*/ 21 h 103"/>
                <a:gd name="T32" fmla="*/ 7 w 70"/>
                <a:gd name="T33" fmla="*/ 29 h 103"/>
                <a:gd name="T34" fmla="*/ 3 w 70"/>
                <a:gd name="T35" fmla="*/ 29 h 103"/>
                <a:gd name="T36" fmla="*/ 7 w 70"/>
                <a:gd name="T37" fmla="*/ 14 h 103"/>
                <a:gd name="T38" fmla="*/ 14 w 70"/>
                <a:gd name="T39" fmla="*/ 7 h 103"/>
                <a:gd name="T40" fmla="*/ 21 w 70"/>
                <a:gd name="T41" fmla="*/ 0 h 103"/>
                <a:gd name="T42" fmla="*/ 31 w 70"/>
                <a:gd name="T43" fmla="*/ 0 h 103"/>
                <a:gd name="T44" fmla="*/ 46 w 70"/>
                <a:gd name="T45" fmla="*/ 0 h 103"/>
                <a:gd name="T46" fmla="*/ 53 w 70"/>
                <a:gd name="T47" fmla="*/ 7 h 103"/>
                <a:gd name="T48" fmla="*/ 60 w 70"/>
                <a:gd name="T49" fmla="*/ 14 h 103"/>
                <a:gd name="T50" fmla="*/ 63 w 70"/>
                <a:gd name="T51" fmla="*/ 25 h 103"/>
                <a:gd name="T52" fmla="*/ 60 w 70"/>
                <a:gd name="T53" fmla="*/ 36 h 103"/>
                <a:gd name="T54" fmla="*/ 60 w 70"/>
                <a:gd name="T55" fmla="*/ 43 h 103"/>
                <a:gd name="T56" fmla="*/ 53 w 70"/>
                <a:gd name="T57" fmla="*/ 53 h 103"/>
                <a:gd name="T58" fmla="*/ 39 w 70"/>
                <a:gd name="T59" fmla="*/ 67 h 103"/>
                <a:gd name="T60" fmla="*/ 28 w 70"/>
                <a:gd name="T61" fmla="*/ 78 h 103"/>
                <a:gd name="T62" fmla="*/ 21 w 70"/>
                <a:gd name="T63" fmla="*/ 89 h 103"/>
                <a:gd name="T64" fmla="*/ 17 w 70"/>
                <a:gd name="T65" fmla="*/ 92 h 103"/>
                <a:gd name="T66" fmla="*/ 42 w 70"/>
                <a:gd name="T67" fmla="*/ 92 h 103"/>
                <a:gd name="T68" fmla="*/ 49 w 70"/>
                <a:gd name="T69" fmla="*/ 92 h 103"/>
                <a:gd name="T70" fmla="*/ 56 w 70"/>
                <a:gd name="T71" fmla="*/ 92 h 103"/>
                <a:gd name="T72" fmla="*/ 56 w 70"/>
                <a:gd name="T73" fmla="*/ 92 h 103"/>
                <a:gd name="T74" fmla="*/ 60 w 70"/>
                <a:gd name="T75" fmla="*/ 89 h 103"/>
                <a:gd name="T76" fmla="*/ 63 w 70"/>
                <a:gd name="T77" fmla="*/ 89 h 103"/>
                <a:gd name="T78" fmla="*/ 67 w 70"/>
                <a:gd name="T79" fmla="*/ 85 h 103"/>
                <a:gd name="T80" fmla="*/ 70 w 70"/>
                <a:gd name="T81" fmla="*/ 85 h 10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0"/>
                <a:gd name="T124" fmla="*/ 0 h 103"/>
                <a:gd name="T125" fmla="*/ 70 w 70"/>
                <a:gd name="T126" fmla="*/ 103 h 10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0" h="103">
                  <a:moveTo>
                    <a:pt x="70" y="85"/>
                  </a:moveTo>
                  <a:lnTo>
                    <a:pt x="63" y="103"/>
                  </a:lnTo>
                  <a:lnTo>
                    <a:pt x="0" y="103"/>
                  </a:lnTo>
                  <a:lnTo>
                    <a:pt x="17" y="85"/>
                  </a:lnTo>
                  <a:lnTo>
                    <a:pt x="28" y="74"/>
                  </a:lnTo>
                  <a:lnTo>
                    <a:pt x="39" y="60"/>
                  </a:lnTo>
                  <a:lnTo>
                    <a:pt x="46" y="46"/>
                  </a:lnTo>
                  <a:lnTo>
                    <a:pt x="49" y="32"/>
                  </a:lnTo>
                  <a:lnTo>
                    <a:pt x="49" y="25"/>
                  </a:lnTo>
                  <a:lnTo>
                    <a:pt x="42" y="18"/>
                  </a:lnTo>
                  <a:lnTo>
                    <a:pt x="35" y="11"/>
                  </a:lnTo>
                  <a:lnTo>
                    <a:pt x="28" y="11"/>
                  </a:lnTo>
                  <a:lnTo>
                    <a:pt x="21" y="11"/>
                  </a:lnTo>
                  <a:lnTo>
                    <a:pt x="14" y="14"/>
                  </a:lnTo>
                  <a:lnTo>
                    <a:pt x="10" y="21"/>
                  </a:lnTo>
                  <a:lnTo>
                    <a:pt x="7" y="29"/>
                  </a:lnTo>
                  <a:lnTo>
                    <a:pt x="3" y="29"/>
                  </a:lnTo>
                  <a:lnTo>
                    <a:pt x="7" y="14"/>
                  </a:lnTo>
                  <a:lnTo>
                    <a:pt x="14" y="7"/>
                  </a:lnTo>
                  <a:lnTo>
                    <a:pt x="21" y="0"/>
                  </a:lnTo>
                  <a:lnTo>
                    <a:pt x="31" y="0"/>
                  </a:lnTo>
                  <a:lnTo>
                    <a:pt x="46" y="0"/>
                  </a:lnTo>
                  <a:lnTo>
                    <a:pt x="53" y="7"/>
                  </a:lnTo>
                  <a:lnTo>
                    <a:pt x="60" y="14"/>
                  </a:lnTo>
                  <a:lnTo>
                    <a:pt x="63" y="25"/>
                  </a:lnTo>
                  <a:lnTo>
                    <a:pt x="60" y="36"/>
                  </a:lnTo>
                  <a:lnTo>
                    <a:pt x="60" y="43"/>
                  </a:lnTo>
                  <a:lnTo>
                    <a:pt x="53" y="53"/>
                  </a:lnTo>
                  <a:lnTo>
                    <a:pt x="39" y="67"/>
                  </a:lnTo>
                  <a:lnTo>
                    <a:pt x="28" y="78"/>
                  </a:lnTo>
                  <a:lnTo>
                    <a:pt x="21" y="89"/>
                  </a:lnTo>
                  <a:lnTo>
                    <a:pt x="17" y="92"/>
                  </a:lnTo>
                  <a:lnTo>
                    <a:pt x="42" y="92"/>
                  </a:lnTo>
                  <a:lnTo>
                    <a:pt x="49" y="92"/>
                  </a:lnTo>
                  <a:lnTo>
                    <a:pt x="56" y="92"/>
                  </a:lnTo>
                  <a:lnTo>
                    <a:pt x="60" y="89"/>
                  </a:lnTo>
                  <a:lnTo>
                    <a:pt x="63" y="89"/>
                  </a:lnTo>
                  <a:lnTo>
                    <a:pt x="67" y="85"/>
                  </a:lnTo>
                  <a:lnTo>
                    <a:pt x="70" y="85"/>
                  </a:lnTo>
                  <a:close/>
                </a:path>
              </a:pathLst>
            </a:custGeom>
            <a:solidFill>
              <a:srgbClr val="000000"/>
            </a:solidFill>
            <a:ln w="0">
              <a:solidFill>
                <a:srgbClr val="000000"/>
              </a:solidFill>
              <a:round/>
              <a:headEnd/>
              <a:tailEnd/>
            </a:ln>
          </p:spPr>
          <p:txBody>
            <a:bodyPr/>
            <a:lstStyle/>
            <a:p>
              <a:endParaRPr lang="en-CA"/>
            </a:p>
          </p:txBody>
        </p:sp>
        <p:sp>
          <p:nvSpPr>
            <p:cNvPr id="22596" name="Rectangle 453"/>
            <p:cNvSpPr>
              <a:spLocks noChangeArrowheads="1"/>
            </p:cNvSpPr>
            <p:nvPr/>
          </p:nvSpPr>
          <p:spPr bwMode="auto">
            <a:xfrm>
              <a:off x="3247" y="2747"/>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597" name="Freeform 454"/>
            <p:cNvSpPr>
              <a:spLocks/>
            </p:cNvSpPr>
            <p:nvPr/>
          </p:nvSpPr>
          <p:spPr bwMode="auto">
            <a:xfrm>
              <a:off x="3509" y="2864"/>
              <a:ext cx="17" cy="17"/>
            </a:xfrm>
            <a:custGeom>
              <a:avLst/>
              <a:gdLst>
                <a:gd name="T0" fmla="*/ 10 w 17"/>
                <a:gd name="T1" fmla="*/ 0 h 17"/>
                <a:gd name="T2" fmla="*/ 14 w 17"/>
                <a:gd name="T3" fmla="*/ 0 h 17"/>
                <a:gd name="T4" fmla="*/ 17 w 17"/>
                <a:gd name="T5" fmla="*/ 3 h 17"/>
                <a:gd name="T6" fmla="*/ 17 w 17"/>
                <a:gd name="T7" fmla="*/ 3 h 17"/>
                <a:gd name="T8" fmla="*/ 17 w 17"/>
                <a:gd name="T9" fmla="*/ 7 h 17"/>
                <a:gd name="T10" fmla="*/ 17 w 17"/>
                <a:gd name="T11" fmla="*/ 10 h 17"/>
                <a:gd name="T12" fmla="*/ 17 w 17"/>
                <a:gd name="T13" fmla="*/ 14 h 17"/>
                <a:gd name="T14" fmla="*/ 14 w 17"/>
                <a:gd name="T15" fmla="*/ 17 h 17"/>
                <a:gd name="T16" fmla="*/ 10 w 17"/>
                <a:gd name="T17" fmla="*/ 17 h 17"/>
                <a:gd name="T18" fmla="*/ 7 w 17"/>
                <a:gd name="T19" fmla="*/ 17 h 17"/>
                <a:gd name="T20" fmla="*/ 3 w 17"/>
                <a:gd name="T21" fmla="*/ 14 h 17"/>
                <a:gd name="T22" fmla="*/ 0 w 17"/>
                <a:gd name="T23" fmla="*/ 10 h 17"/>
                <a:gd name="T24" fmla="*/ 0 w 17"/>
                <a:gd name="T25" fmla="*/ 7 h 17"/>
                <a:gd name="T26" fmla="*/ 0 w 17"/>
                <a:gd name="T27" fmla="*/ 3 h 17"/>
                <a:gd name="T28" fmla="*/ 3 w 17"/>
                <a:gd name="T29" fmla="*/ 3 h 17"/>
                <a:gd name="T30" fmla="*/ 7 w 17"/>
                <a:gd name="T31" fmla="*/ 0 h 17"/>
                <a:gd name="T32" fmla="*/ 10 w 17"/>
                <a:gd name="T33" fmla="*/ 0 h 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7"/>
                <a:gd name="T52" fmla="*/ 0 h 17"/>
                <a:gd name="T53" fmla="*/ 17 w 17"/>
                <a:gd name="T54" fmla="*/ 17 h 1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7" h="17">
                  <a:moveTo>
                    <a:pt x="10" y="0"/>
                  </a:moveTo>
                  <a:lnTo>
                    <a:pt x="14" y="0"/>
                  </a:lnTo>
                  <a:lnTo>
                    <a:pt x="17" y="3"/>
                  </a:lnTo>
                  <a:lnTo>
                    <a:pt x="17" y="7"/>
                  </a:lnTo>
                  <a:lnTo>
                    <a:pt x="17" y="10"/>
                  </a:lnTo>
                  <a:lnTo>
                    <a:pt x="17" y="14"/>
                  </a:lnTo>
                  <a:lnTo>
                    <a:pt x="14" y="17"/>
                  </a:lnTo>
                  <a:lnTo>
                    <a:pt x="10" y="17"/>
                  </a:lnTo>
                  <a:lnTo>
                    <a:pt x="7" y="17"/>
                  </a:lnTo>
                  <a:lnTo>
                    <a:pt x="3" y="14"/>
                  </a:lnTo>
                  <a:lnTo>
                    <a:pt x="0" y="10"/>
                  </a:lnTo>
                  <a:lnTo>
                    <a:pt x="0" y="7"/>
                  </a:lnTo>
                  <a:lnTo>
                    <a:pt x="0" y="3"/>
                  </a:lnTo>
                  <a:lnTo>
                    <a:pt x="3" y="3"/>
                  </a:lnTo>
                  <a:lnTo>
                    <a:pt x="7" y="0"/>
                  </a:lnTo>
                  <a:lnTo>
                    <a:pt x="10" y="0"/>
                  </a:lnTo>
                  <a:close/>
                </a:path>
              </a:pathLst>
            </a:custGeom>
            <a:solidFill>
              <a:srgbClr val="000000"/>
            </a:solidFill>
            <a:ln w="0">
              <a:solidFill>
                <a:srgbClr val="000000"/>
              </a:solidFill>
              <a:round/>
              <a:headEnd/>
              <a:tailEnd/>
            </a:ln>
          </p:spPr>
          <p:txBody>
            <a:bodyPr/>
            <a:lstStyle/>
            <a:p>
              <a:endParaRPr lang="en-CA"/>
            </a:p>
          </p:txBody>
        </p:sp>
        <p:sp>
          <p:nvSpPr>
            <p:cNvPr id="22598" name="Freeform 455"/>
            <p:cNvSpPr>
              <a:spLocks/>
            </p:cNvSpPr>
            <p:nvPr/>
          </p:nvSpPr>
          <p:spPr bwMode="auto">
            <a:xfrm>
              <a:off x="3541" y="2775"/>
              <a:ext cx="67" cy="103"/>
            </a:xfrm>
            <a:custGeom>
              <a:avLst/>
              <a:gdLst>
                <a:gd name="T0" fmla="*/ 67 w 67"/>
                <a:gd name="T1" fmla="*/ 85 h 103"/>
                <a:gd name="T2" fmla="*/ 60 w 67"/>
                <a:gd name="T3" fmla="*/ 103 h 103"/>
                <a:gd name="T4" fmla="*/ 0 w 67"/>
                <a:gd name="T5" fmla="*/ 103 h 103"/>
                <a:gd name="T6" fmla="*/ 0 w 67"/>
                <a:gd name="T7" fmla="*/ 103 h 103"/>
                <a:gd name="T8" fmla="*/ 14 w 67"/>
                <a:gd name="T9" fmla="*/ 85 h 103"/>
                <a:gd name="T10" fmla="*/ 28 w 67"/>
                <a:gd name="T11" fmla="*/ 74 h 103"/>
                <a:gd name="T12" fmla="*/ 38 w 67"/>
                <a:gd name="T13" fmla="*/ 60 h 103"/>
                <a:gd name="T14" fmla="*/ 46 w 67"/>
                <a:gd name="T15" fmla="*/ 46 h 103"/>
                <a:gd name="T16" fmla="*/ 49 w 67"/>
                <a:gd name="T17" fmla="*/ 32 h 103"/>
                <a:gd name="T18" fmla="*/ 46 w 67"/>
                <a:gd name="T19" fmla="*/ 25 h 103"/>
                <a:gd name="T20" fmla="*/ 42 w 67"/>
                <a:gd name="T21" fmla="*/ 18 h 103"/>
                <a:gd name="T22" fmla="*/ 35 w 67"/>
                <a:gd name="T23" fmla="*/ 11 h 103"/>
                <a:gd name="T24" fmla="*/ 28 w 67"/>
                <a:gd name="T25" fmla="*/ 11 h 103"/>
                <a:gd name="T26" fmla="*/ 21 w 67"/>
                <a:gd name="T27" fmla="*/ 11 h 103"/>
                <a:gd name="T28" fmla="*/ 14 w 67"/>
                <a:gd name="T29" fmla="*/ 14 h 103"/>
                <a:gd name="T30" fmla="*/ 7 w 67"/>
                <a:gd name="T31" fmla="*/ 21 h 103"/>
                <a:gd name="T32" fmla="*/ 3 w 67"/>
                <a:gd name="T33" fmla="*/ 29 h 103"/>
                <a:gd name="T34" fmla="*/ 0 w 67"/>
                <a:gd name="T35" fmla="*/ 29 h 103"/>
                <a:gd name="T36" fmla="*/ 3 w 67"/>
                <a:gd name="T37" fmla="*/ 14 h 103"/>
                <a:gd name="T38" fmla="*/ 10 w 67"/>
                <a:gd name="T39" fmla="*/ 7 h 103"/>
                <a:gd name="T40" fmla="*/ 21 w 67"/>
                <a:gd name="T41" fmla="*/ 0 h 103"/>
                <a:gd name="T42" fmla="*/ 31 w 67"/>
                <a:gd name="T43" fmla="*/ 0 h 103"/>
                <a:gd name="T44" fmla="*/ 42 w 67"/>
                <a:gd name="T45" fmla="*/ 0 h 103"/>
                <a:gd name="T46" fmla="*/ 53 w 67"/>
                <a:gd name="T47" fmla="*/ 7 h 103"/>
                <a:gd name="T48" fmla="*/ 60 w 67"/>
                <a:gd name="T49" fmla="*/ 14 h 103"/>
                <a:gd name="T50" fmla="*/ 60 w 67"/>
                <a:gd name="T51" fmla="*/ 25 h 103"/>
                <a:gd name="T52" fmla="*/ 60 w 67"/>
                <a:gd name="T53" fmla="*/ 36 h 103"/>
                <a:gd name="T54" fmla="*/ 56 w 67"/>
                <a:gd name="T55" fmla="*/ 43 h 103"/>
                <a:gd name="T56" fmla="*/ 49 w 67"/>
                <a:gd name="T57" fmla="*/ 53 h 103"/>
                <a:gd name="T58" fmla="*/ 38 w 67"/>
                <a:gd name="T59" fmla="*/ 67 h 103"/>
                <a:gd name="T60" fmla="*/ 28 w 67"/>
                <a:gd name="T61" fmla="*/ 78 h 103"/>
                <a:gd name="T62" fmla="*/ 21 w 67"/>
                <a:gd name="T63" fmla="*/ 89 h 103"/>
                <a:gd name="T64" fmla="*/ 14 w 67"/>
                <a:gd name="T65" fmla="*/ 92 h 103"/>
                <a:gd name="T66" fmla="*/ 42 w 67"/>
                <a:gd name="T67" fmla="*/ 92 h 103"/>
                <a:gd name="T68" fmla="*/ 49 w 67"/>
                <a:gd name="T69" fmla="*/ 92 h 103"/>
                <a:gd name="T70" fmla="*/ 53 w 67"/>
                <a:gd name="T71" fmla="*/ 92 h 103"/>
                <a:gd name="T72" fmla="*/ 56 w 67"/>
                <a:gd name="T73" fmla="*/ 92 h 103"/>
                <a:gd name="T74" fmla="*/ 60 w 67"/>
                <a:gd name="T75" fmla="*/ 89 h 103"/>
                <a:gd name="T76" fmla="*/ 63 w 67"/>
                <a:gd name="T77" fmla="*/ 89 h 103"/>
                <a:gd name="T78" fmla="*/ 63 w 67"/>
                <a:gd name="T79" fmla="*/ 85 h 103"/>
                <a:gd name="T80" fmla="*/ 67 w 67"/>
                <a:gd name="T81" fmla="*/ 85 h 10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67"/>
                <a:gd name="T124" fmla="*/ 0 h 103"/>
                <a:gd name="T125" fmla="*/ 67 w 67"/>
                <a:gd name="T126" fmla="*/ 103 h 10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67" h="103">
                  <a:moveTo>
                    <a:pt x="67" y="85"/>
                  </a:moveTo>
                  <a:lnTo>
                    <a:pt x="60" y="103"/>
                  </a:lnTo>
                  <a:lnTo>
                    <a:pt x="0" y="103"/>
                  </a:lnTo>
                  <a:lnTo>
                    <a:pt x="14" y="85"/>
                  </a:lnTo>
                  <a:lnTo>
                    <a:pt x="28" y="74"/>
                  </a:lnTo>
                  <a:lnTo>
                    <a:pt x="38" y="60"/>
                  </a:lnTo>
                  <a:lnTo>
                    <a:pt x="46" y="46"/>
                  </a:lnTo>
                  <a:lnTo>
                    <a:pt x="49" y="32"/>
                  </a:lnTo>
                  <a:lnTo>
                    <a:pt x="46" y="25"/>
                  </a:lnTo>
                  <a:lnTo>
                    <a:pt x="42" y="18"/>
                  </a:lnTo>
                  <a:lnTo>
                    <a:pt x="35" y="11"/>
                  </a:lnTo>
                  <a:lnTo>
                    <a:pt x="28" y="11"/>
                  </a:lnTo>
                  <a:lnTo>
                    <a:pt x="21" y="11"/>
                  </a:lnTo>
                  <a:lnTo>
                    <a:pt x="14" y="14"/>
                  </a:lnTo>
                  <a:lnTo>
                    <a:pt x="7" y="21"/>
                  </a:lnTo>
                  <a:lnTo>
                    <a:pt x="3" y="29"/>
                  </a:lnTo>
                  <a:lnTo>
                    <a:pt x="0" y="29"/>
                  </a:lnTo>
                  <a:lnTo>
                    <a:pt x="3" y="14"/>
                  </a:lnTo>
                  <a:lnTo>
                    <a:pt x="10" y="7"/>
                  </a:lnTo>
                  <a:lnTo>
                    <a:pt x="21" y="0"/>
                  </a:lnTo>
                  <a:lnTo>
                    <a:pt x="31" y="0"/>
                  </a:lnTo>
                  <a:lnTo>
                    <a:pt x="42" y="0"/>
                  </a:lnTo>
                  <a:lnTo>
                    <a:pt x="53" y="7"/>
                  </a:lnTo>
                  <a:lnTo>
                    <a:pt x="60" y="14"/>
                  </a:lnTo>
                  <a:lnTo>
                    <a:pt x="60" y="25"/>
                  </a:lnTo>
                  <a:lnTo>
                    <a:pt x="60" y="36"/>
                  </a:lnTo>
                  <a:lnTo>
                    <a:pt x="56" y="43"/>
                  </a:lnTo>
                  <a:lnTo>
                    <a:pt x="49" y="53"/>
                  </a:lnTo>
                  <a:lnTo>
                    <a:pt x="38" y="67"/>
                  </a:lnTo>
                  <a:lnTo>
                    <a:pt x="28" y="78"/>
                  </a:lnTo>
                  <a:lnTo>
                    <a:pt x="21" y="89"/>
                  </a:lnTo>
                  <a:lnTo>
                    <a:pt x="14" y="92"/>
                  </a:lnTo>
                  <a:lnTo>
                    <a:pt x="42" y="92"/>
                  </a:lnTo>
                  <a:lnTo>
                    <a:pt x="49" y="92"/>
                  </a:lnTo>
                  <a:lnTo>
                    <a:pt x="53" y="92"/>
                  </a:lnTo>
                  <a:lnTo>
                    <a:pt x="56" y="92"/>
                  </a:lnTo>
                  <a:lnTo>
                    <a:pt x="60" y="89"/>
                  </a:lnTo>
                  <a:lnTo>
                    <a:pt x="63" y="89"/>
                  </a:lnTo>
                  <a:lnTo>
                    <a:pt x="63" y="85"/>
                  </a:lnTo>
                  <a:lnTo>
                    <a:pt x="67" y="85"/>
                  </a:lnTo>
                  <a:close/>
                </a:path>
              </a:pathLst>
            </a:custGeom>
            <a:solidFill>
              <a:srgbClr val="000000"/>
            </a:solidFill>
            <a:ln w="0">
              <a:solidFill>
                <a:srgbClr val="000000"/>
              </a:solidFill>
              <a:round/>
              <a:headEnd/>
              <a:tailEnd/>
            </a:ln>
          </p:spPr>
          <p:txBody>
            <a:bodyPr/>
            <a:lstStyle/>
            <a:p>
              <a:endParaRPr lang="en-CA"/>
            </a:p>
          </p:txBody>
        </p:sp>
        <p:sp>
          <p:nvSpPr>
            <p:cNvPr id="22599" name="Freeform 456"/>
            <p:cNvSpPr>
              <a:spLocks/>
            </p:cNvSpPr>
            <p:nvPr/>
          </p:nvSpPr>
          <p:spPr bwMode="auto">
            <a:xfrm>
              <a:off x="3618" y="2775"/>
              <a:ext cx="68" cy="103"/>
            </a:xfrm>
            <a:custGeom>
              <a:avLst/>
              <a:gdLst>
                <a:gd name="T0" fmla="*/ 68 w 68"/>
                <a:gd name="T1" fmla="*/ 85 h 103"/>
                <a:gd name="T2" fmla="*/ 60 w 68"/>
                <a:gd name="T3" fmla="*/ 103 h 103"/>
                <a:gd name="T4" fmla="*/ 0 w 68"/>
                <a:gd name="T5" fmla="*/ 103 h 103"/>
                <a:gd name="T6" fmla="*/ 0 w 68"/>
                <a:gd name="T7" fmla="*/ 103 h 103"/>
                <a:gd name="T8" fmla="*/ 14 w 68"/>
                <a:gd name="T9" fmla="*/ 85 h 103"/>
                <a:gd name="T10" fmla="*/ 29 w 68"/>
                <a:gd name="T11" fmla="*/ 74 h 103"/>
                <a:gd name="T12" fmla="*/ 36 w 68"/>
                <a:gd name="T13" fmla="*/ 60 h 103"/>
                <a:gd name="T14" fmla="*/ 46 w 68"/>
                <a:gd name="T15" fmla="*/ 46 h 103"/>
                <a:gd name="T16" fmla="*/ 46 w 68"/>
                <a:gd name="T17" fmla="*/ 32 h 103"/>
                <a:gd name="T18" fmla="*/ 46 w 68"/>
                <a:gd name="T19" fmla="*/ 25 h 103"/>
                <a:gd name="T20" fmla="*/ 43 w 68"/>
                <a:gd name="T21" fmla="*/ 18 h 103"/>
                <a:gd name="T22" fmla="*/ 36 w 68"/>
                <a:gd name="T23" fmla="*/ 11 h 103"/>
                <a:gd name="T24" fmla="*/ 29 w 68"/>
                <a:gd name="T25" fmla="*/ 11 h 103"/>
                <a:gd name="T26" fmla="*/ 22 w 68"/>
                <a:gd name="T27" fmla="*/ 11 h 103"/>
                <a:gd name="T28" fmla="*/ 14 w 68"/>
                <a:gd name="T29" fmla="*/ 14 h 103"/>
                <a:gd name="T30" fmla="*/ 7 w 68"/>
                <a:gd name="T31" fmla="*/ 21 h 103"/>
                <a:gd name="T32" fmla="*/ 4 w 68"/>
                <a:gd name="T33" fmla="*/ 29 h 103"/>
                <a:gd name="T34" fmla="*/ 0 w 68"/>
                <a:gd name="T35" fmla="*/ 29 h 103"/>
                <a:gd name="T36" fmla="*/ 4 w 68"/>
                <a:gd name="T37" fmla="*/ 14 h 103"/>
                <a:gd name="T38" fmla="*/ 11 w 68"/>
                <a:gd name="T39" fmla="*/ 7 h 103"/>
                <a:gd name="T40" fmla="*/ 22 w 68"/>
                <a:gd name="T41" fmla="*/ 0 h 103"/>
                <a:gd name="T42" fmla="*/ 32 w 68"/>
                <a:gd name="T43" fmla="*/ 0 h 103"/>
                <a:gd name="T44" fmla="*/ 43 w 68"/>
                <a:gd name="T45" fmla="*/ 0 h 103"/>
                <a:gd name="T46" fmla="*/ 53 w 68"/>
                <a:gd name="T47" fmla="*/ 7 h 103"/>
                <a:gd name="T48" fmla="*/ 60 w 68"/>
                <a:gd name="T49" fmla="*/ 14 h 103"/>
                <a:gd name="T50" fmla="*/ 60 w 68"/>
                <a:gd name="T51" fmla="*/ 25 h 103"/>
                <a:gd name="T52" fmla="*/ 60 w 68"/>
                <a:gd name="T53" fmla="*/ 36 h 103"/>
                <a:gd name="T54" fmla="*/ 57 w 68"/>
                <a:gd name="T55" fmla="*/ 43 h 103"/>
                <a:gd name="T56" fmla="*/ 50 w 68"/>
                <a:gd name="T57" fmla="*/ 53 h 103"/>
                <a:gd name="T58" fmla="*/ 39 w 68"/>
                <a:gd name="T59" fmla="*/ 67 h 103"/>
                <a:gd name="T60" fmla="*/ 29 w 68"/>
                <a:gd name="T61" fmla="*/ 78 h 103"/>
                <a:gd name="T62" fmla="*/ 18 w 68"/>
                <a:gd name="T63" fmla="*/ 89 h 103"/>
                <a:gd name="T64" fmla="*/ 14 w 68"/>
                <a:gd name="T65" fmla="*/ 92 h 103"/>
                <a:gd name="T66" fmla="*/ 43 w 68"/>
                <a:gd name="T67" fmla="*/ 92 h 103"/>
                <a:gd name="T68" fmla="*/ 50 w 68"/>
                <a:gd name="T69" fmla="*/ 92 h 103"/>
                <a:gd name="T70" fmla="*/ 53 w 68"/>
                <a:gd name="T71" fmla="*/ 92 h 103"/>
                <a:gd name="T72" fmla="*/ 57 w 68"/>
                <a:gd name="T73" fmla="*/ 92 h 103"/>
                <a:gd name="T74" fmla="*/ 60 w 68"/>
                <a:gd name="T75" fmla="*/ 89 h 103"/>
                <a:gd name="T76" fmla="*/ 60 w 68"/>
                <a:gd name="T77" fmla="*/ 89 h 103"/>
                <a:gd name="T78" fmla="*/ 64 w 68"/>
                <a:gd name="T79" fmla="*/ 85 h 103"/>
                <a:gd name="T80" fmla="*/ 68 w 68"/>
                <a:gd name="T81" fmla="*/ 85 h 10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68"/>
                <a:gd name="T124" fmla="*/ 0 h 103"/>
                <a:gd name="T125" fmla="*/ 68 w 68"/>
                <a:gd name="T126" fmla="*/ 103 h 10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68" h="103">
                  <a:moveTo>
                    <a:pt x="68" y="85"/>
                  </a:moveTo>
                  <a:lnTo>
                    <a:pt x="60" y="103"/>
                  </a:lnTo>
                  <a:lnTo>
                    <a:pt x="0" y="103"/>
                  </a:lnTo>
                  <a:lnTo>
                    <a:pt x="14" y="85"/>
                  </a:lnTo>
                  <a:lnTo>
                    <a:pt x="29" y="74"/>
                  </a:lnTo>
                  <a:lnTo>
                    <a:pt x="36" y="60"/>
                  </a:lnTo>
                  <a:lnTo>
                    <a:pt x="46" y="46"/>
                  </a:lnTo>
                  <a:lnTo>
                    <a:pt x="46" y="32"/>
                  </a:lnTo>
                  <a:lnTo>
                    <a:pt x="46" y="25"/>
                  </a:lnTo>
                  <a:lnTo>
                    <a:pt x="43" y="18"/>
                  </a:lnTo>
                  <a:lnTo>
                    <a:pt x="36" y="11"/>
                  </a:lnTo>
                  <a:lnTo>
                    <a:pt x="29" y="11"/>
                  </a:lnTo>
                  <a:lnTo>
                    <a:pt x="22" y="11"/>
                  </a:lnTo>
                  <a:lnTo>
                    <a:pt x="14" y="14"/>
                  </a:lnTo>
                  <a:lnTo>
                    <a:pt x="7" y="21"/>
                  </a:lnTo>
                  <a:lnTo>
                    <a:pt x="4" y="29"/>
                  </a:lnTo>
                  <a:lnTo>
                    <a:pt x="0" y="29"/>
                  </a:lnTo>
                  <a:lnTo>
                    <a:pt x="4" y="14"/>
                  </a:lnTo>
                  <a:lnTo>
                    <a:pt x="11" y="7"/>
                  </a:lnTo>
                  <a:lnTo>
                    <a:pt x="22" y="0"/>
                  </a:lnTo>
                  <a:lnTo>
                    <a:pt x="32" y="0"/>
                  </a:lnTo>
                  <a:lnTo>
                    <a:pt x="43" y="0"/>
                  </a:lnTo>
                  <a:lnTo>
                    <a:pt x="53" y="7"/>
                  </a:lnTo>
                  <a:lnTo>
                    <a:pt x="60" y="14"/>
                  </a:lnTo>
                  <a:lnTo>
                    <a:pt x="60" y="25"/>
                  </a:lnTo>
                  <a:lnTo>
                    <a:pt x="60" y="36"/>
                  </a:lnTo>
                  <a:lnTo>
                    <a:pt x="57" y="43"/>
                  </a:lnTo>
                  <a:lnTo>
                    <a:pt x="50" y="53"/>
                  </a:lnTo>
                  <a:lnTo>
                    <a:pt x="39" y="67"/>
                  </a:lnTo>
                  <a:lnTo>
                    <a:pt x="29" y="78"/>
                  </a:lnTo>
                  <a:lnTo>
                    <a:pt x="18" y="89"/>
                  </a:lnTo>
                  <a:lnTo>
                    <a:pt x="14" y="92"/>
                  </a:lnTo>
                  <a:lnTo>
                    <a:pt x="43" y="92"/>
                  </a:lnTo>
                  <a:lnTo>
                    <a:pt x="50" y="92"/>
                  </a:lnTo>
                  <a:lnTo>
                    <a:pt x="53" y="92"/>
                  </a:lnTo>
                  <a:lnTo>
                    <a:pt x="57" y="92"/>
                  </a:lnTo>
                  <a:lnTo>
                    <a:pt x="60" y="89"/>
                  </a:lnTo>
                  <a:lnTo>
                    <a:pt x="64" y="85"/>
                  </a:lnTo>
                  <a:lnTo>
                    <a:pt x="68" y="85"/>
                  </a:lnTo>
                  <a:close/>
                </a:path>
              </a:pathLst>
            </a:custGeom>
            <a:solidFill>
              <a:srgbClr val="000000"/>
            </a:solidFill>
            <a:ln w="0">
              <a:solidFill>
                <a:srgbClr val="000000"/>
              </a:solidFill>
              <a:round/>
              <a:headEnd/>
              <a:tailEnd/>
            </a:ln>
          </p:spPr>
          <p:txBody>
            <a:bodyPr/>
            <a:lstStyle/>
            <a:p>
              <a:endParaRPr lang="en-CA"/>
            </a:p>
          </p:txBody>
        </p:sp>
        <p:sp>
          <p:nvSpPr>
            <p:cNvPr id="22600" name="Rectangle 457"/>
            <p:cNvSpPr>
              <a:spLocks noChangeArrowheads="1"/>
            </p:cNvSpPr>
            <p:nvPr/>
          </p:nvSpPr>
          <p:spPr bwMode="auto">
            <a:xfrm>
              <a:off x="4025" y="2747"/>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601" name="Freeform 458"/>
            <p:cNvSpPr>
              <a:spLocks/>
            </p:cNvSpPr>
            <p:nvPr/>
          </p:nvSpPr>
          <p:spPr bwMode="auto">
            <a:xfrm>
              <a:off x="4294" y="2864"/>
              <a:ext cx="17" cy="17"/>
            </a:xfrm>
            <a:custGeom>
              <a:avLst/>
              <a:gdLst>
                <a:gd name="T0" fmla="*/ 7 w 17"/>
                <a:gd name="T1" fmla="*/ 0 h 17"/>
                <a:gd name="T2" fmla="*/ 10 w 17"/>
                <a:gd name="T3" fmla="*/ 0 h 17"/>
                <a:gd name="T4" fmla="*/ 14 w 17"/>
                <a:gd name="T5" fmla="*/ 3 h 17"/>
                <a:gd name="T6" fmla="*/ 14 w 17"/>
                <a:gd name="T7" fmla="*/ 3 h 17"/>
                <a:gd name="T8" fmla="*/ 17 w 17"/>
                <a:gd name="T9" fmla="*/ 7 h 17"/>
                <a:gd name="T10" fmla="*/ 14 w 17"/>
                <a:gd name="T11" fmla="*/ 10 h 17"/>
                <a:gd name="T12" fmla="*/ 14 w 17"/>
                <a:gd name="T13" fmla="*/ 14 h 17"/>
                <a:gd name="T14" fmla="*/ 10 w 17"/>
                <a:gd name="T15" fmla="*/ 17 h 17"/>
                <a:gd name="T16" fmla="*/ 7 w 17"/>
                <a:gd name="T17" fmla="*/ 17 h 17"/>
                <a:gd name="T18" fmla="*/ 3 w 17"/>
                <a:gd name="T19" fmla="*/ 17 h 17"/>
                <a:gd name="T20" fmla="*/ 0 w 17"/>
                <a:gd name="T21" fmla="*/ 14 h 17"/>
                <a:gd name="T22" fmla="*/ 0 w 17"/>
                <a:gd name="T23" fmla="*/ 10 h 17"/>
                <a:gd name="T24" fmla="*/ 0 w 17"/>
                <a:gd name="T25" fmla="*/ 7 h 17"/>
                <a:gd name="T26" fmla="*/ 0 w 17"/>
                <a:gd name="T27" fmla="*/ 3 h 17"/>
                <a:gd name="T28" fmla="*/ 0 w 17"/>
                <a:gd name="T29" fmla="*/ 3 h 17"/>
                <a:gd name="T30" fmla="*/ 3 w 17"/>
                <a:gd name="T31" fmla="*/ 0 h 17"/>
                <a:gd name="T32" fmla="*/ 7 w 17"/>
                <a:gd name="T33" fmla="*/ 0 h 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7"/>
                <a:gd name="T52" fmla="*/ 0 h 17"/>
                <a:gd name="T53" fmla="*/ 17 w 17"/>
                <a:gd name="T54" fmla="*/ 17 h 1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7" h="17">
                  <a:moveTo>
                    <a:pt x="7" y="0"/>
                  </a:moveTo>
                  <a:lnTo>
                    <a:pt x="10" y="0"/>
                  </a:lnTo>
                  <a:lnTo>
                    <a:pt x="14" y="3"/>
                  </a:lnTo>
                  <a:lnTo>
                    <a:pt x="17" y="7"/>
                  </a:lnTo>
                  <a:lnTo>
                    <a:pt x="14" y="10"/>
                  </a:lnTo>
                  <a:lnTo>
                    <a:pt x="14" y="14"/>
                  </a:lnTo>
                  <a:lnTo>
                    <a:pt x="10" y="17"/>
                  </a:lnTo>
                  <a:lnTo>
                    <a:pt x="7" y="17"/>
                  </a:lnTo>
                  <a:lnTo>
                    <a:pt x="3" y="17"/>
                  </a:lnTo>
                  <a:lnTo>
                    <a:pt x="0" y="14"/>
                  </a:lnTo>
                  <a:lnTo>
                    <a:pt x="0" y="10"/>
                  </a:lnTo>
                  <a:lnTo>
                    <a:pt x="0" y="7"/>
                  </a:lnTo>
                  <a:lnTo>
                    <a:pt x="0" y="3"/>
                  </a:lnTo>
                  <a:lnTo>
                    <a:pt x="3" y="0"/>
                  </a:lnTo>
                  <a:lnTo>
                    <a:pt x="7" y="0"/>
                  </a:lnTo>
                  <a:close/>
                </a:path>
              </a:pathLst>
            </a:custGeom>
            <a:solidFill>
              <a:srgbClr val="000000"/>
            </a:solidFill>
            <a:ln w="0">
              <a:solidFill>
                <a:srgbClr val="000000"/>
              </a:solidFill>
              <a:round/>
              <a:headEnd/>
              <a:tailEnd/>
            </a:ln>
          </p:spPr>
          <p:txBody>
            <a:bodyPr/>
            <a:lstStyle/>
            <a:p>
              <a:endParaRPr lang="en-CA"/>
            </a:p>
          </p:txBody>
        </p:sp>
        <p:sp>
          <p:nvSpPr>
            <p:cNvPr id="22602" name="Freeform 459"/>
            <p:cNvSpPr>
              <a:spLocks noEditPoints="1"/>
            </p:cNvSpPr>
            <p:nvPr/>
          </p:nvSpPr>
          <p:spPr bwMode="auto">
            <a:xfrm>
              <a:off x="4322" y="2775"/>
              <a:ext cx="67" cy="103"/>
            </a:xfrm>
            <a:custGeom>
              <a:avLst/>
              <a:gdLst>
                <a:gd name="T0" fmla="*/ 67 w 67"/>
                <a:gd name="T1" fmla="*/ 67 h 103"/>
                <a:gd name="T2" fmla="*/ 67 w 67"/>
                <a:gd name="T3" fmla="*/ 78 h 103"/>
                <a:gd name="T4" fmla="*/ 53 w 67"/>
                <a:gd name="T5" fmla="*/ 78 h 103"/>
                <a:gd name="T6" fmla="*/ 53 w 67"/>
                <a:gd name="T7" fmla="*/ 103 h 103"/>
                <a:gd name="T8" fmla="*/ 42 w 67"/>
                <a:gd name="T9" fmla="*/ 103 h 103"/>
                <a:gd name="T10" fmla="*/ 42 w 67"/>
                <a:gd name="T11" fmla="*/ 78 h 103"/>
                <a:gd name="T12" fmla="*/ 0 w 67"/>
                <a:gd name="T13" fmla="*/ 78 h 103"/>
                <a:gd name="T14" fmla="*/ 0 w 67"/>
                <a:gd name="T15" fmla="*/ 67 h 103"/>
                <a:gd name="T16" fmla="*/ 46 w 67"/>
                <a:gd name="T17" fmla="*/ 0 h 103"/>
                <a:gd name="T18" fmla="*/ 53 w 67"/>
                <a:gd name="T19" fmla="*/ 0 h 103"/>
                <a:gd name="T20" fmla="*/ 53 w 67"/>
                <a:gd name="T21" fmla="*/ 67 h 103"/>
                <a:gd name="T22" fmla="*/ 67 w 67"/>
                <a:gd name="T23" fmla="*/ 67 h 103"/>
                <a:gd name="T24" fmla="*/ 42 w 67"/>
                <a:gd name="T25" fmla="*/ 67 h 103"/>
                <a:gd name="T26" fmla="*/ 42 w 67"/>
                <a:gd name="T27" fmla="*/ 14 h 103"/>
                <a:gd name="T28" fmla="*/ 7 w 67"/>
                <a:gd name="T29" fmla="*/ 67 h 103"/>
                <a:gd name="T30" fmla="*/ 42 w 67"/>
                <a:gd name="T31" fmla="*/ 67 h 103"/>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67"/>
                <a:gd name="T49" fmla="*/ 0 h 103"/>
                <a:gd name="T50" fmla="*/ 67 w 67"/>
                <a:gd name="T51" fmla="*/ 103 h 103"/>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67" h="103">
                  <a:moveTo>
                    <a:pt x="67" y="67"/>
                  </a:moveTo>
                  <a:lnTo>
                    <a:pt x="67" y="78"/>
                  </a:lnTo>
                  <a:lnTo>
                    <a:pt x="53" y="78"/>
                  </a:lnTo>
                  <a:lnTo>
                    <a:pt x="53" y="103"/>
                  </a:lnTo>
                  <a:lnTo>
                    <a:pt x="42" y="103"/>
                  </a:lnTo>
                  <a:lnTo>
                    <a:pt x="42" y="78"/>
                  </a:lnTo>
                  <a:lnTo>
                    <a:pt x="0" y="78"/>
                  </a:lnTo>
                  <a:lnTo>
                    <a:pt x="0" y="67"/>
                  </a:lnTo>
                  <a:lnTo>
                    <a:pt x="46" y="0"/>
                  </a:lnTo>
                  <a:lnTo>
                    <a:pt x="53" y="0"/>
                  </a:lnTo>
                  <a:lnTo>
                    <a:pt x="53" y="67"/>
                  </a:lnTo>
                  <a:lnTo>
                    <a:pt x="67" y="67"/>
                  </a:lnTo>
                  <a:close/>
                  <a:moveTo>
                    <a:pt x="42" y="67"/>
                  </a:moveTo>
                  <a:lnTo>
                    <a:pt x="42" y="14"/>
                  </a:lnTo>
                  <a:lnTo>
                    <a:pt x="7" y="67"/>
                  </a:lnTo>
                  <a:lnTo>
                    <a:pt x="42" y="67"/>
                  </a:lnTo>
                  <a:close/>
                </a:path>
              </a:pathLst>
            </a:custGeom>
            <a:solidFill>
              <a:srgbClr val="000000"/>
            </a:solidFill>
            <a:ln w="0">
              <a:solidFill>
                <a:srgbClr val="000000"/>
              </a:solidFill>
              <a:round/>
              <a:headEnd/>
              <a:tailEnd/>
            </a:ln>
          </p:spPr>
          <p:txBody>
            <a:bodyPr/>
            <a:lstStyle/>
            <a:p>
              <a:endParaRPr lang="en-CA"/>
            </a:p>
          </p:txBody>
        </p:sp>
        <p:sp>
          <p:nvSpPr>
            <p:cNvPr id="22603" name="Freeform 460"/>
            <p:cNvSpPr>
              <a:spLocks noEditPoints="1"/>
            </p:cNvSpPr>
            <p:nvPr/>
          </p:nvSpPr>
          <p:spPr bwMode="auto">
            <a:xfrm>
              <a:off x="4400" y="2775"/>
              <a:ext cx="67" cy="103"/>
            </a:xfrm>
            <a:custGeom>
              <a:avLst/>
              <a:gdLst>
                <a:gd name="T0" fmla="*/ 67 w 67"/>
                <a:gd name="T1" fmla="*/ 67 h 103"/>
                <a:gd name="T2" fmla="*/ 67 w 67"/>
                <a:gd name="T3" fmla="*/ 78 h 103"/>
                <a:gd name="T4" fmla="*/ 53 w 67"/>
                <a:gd name="T5" fmla="*/ 78 h 103"/>
                <a:gd name="T6" fmla="*/ 53 w 67"/>
                <a:gd name="T7" fmla="*/ 103 h 103"/>
                <a:gd name="T8" fmla="*/ 42 w 67"/>
                <a:gd name="T9" fmla="*/ 103 h 103"/>
                <a:gd name="T10" fmla="*/ 42 w 67"/>
                <a:gd name="T11" fmla="*/ 78 h 103"/>
                <a:gd name="T12" fmla="*/ 0 w 67"/>
                <a:gd name="T13" fmla="*/ 78 h 103"/>
                <a:gd name="T14" fmla="*/ 0 w 67"/>
                <a:gd name="T15" fmla="*/ 67 h 103"/>
                <a:gd name="T16" fmla="*/ 46 w 67"/>
                <a:gd name="T17" fmla="*/ 0 h 103"/>
                <a:gd name="T18" fmla="*/ 53 w 67"/>
                <a:gd name="T19" fmla="*/ 0 h 103"/>
                <a:gd name="T20" fmla="*/ 53 w 67"/>
                <a:gd name="T21" fmla="*/ 67 h 103"/>
                <a:gd name="T22" fmla="*/ 67 w 67"/>
                <a:gd name="T23" fmla="*/ 67 h 103"/>
                <a:gd name="T24" fmla="*/ 42 w 67"/>
                <a:gd name="T25" fmla="*/ 67 h 103"/>
                <a:gd name="T26" fmla="*/ 42 w 67"/>
                <a:gd name="T27" fmla="*/ 14 h 103"/>
                <a:gd name="T28" fmla="*/ 7 w 67"/>
                <a:gd name="T29" fmla="*/ 67 h 103"/>
                <a:gd name="T30" fmla="*/ 42 w 67"/>
                <a:gd name="T31" fmla="*/ 67 h 103"/>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67"/>
                <a:gd name="T49" fmla="*/ 0 h 103"/>
                <a:gd name="T50" fmla="*/ 67 w 67"/>
                <a:gd name="T51" fmla="*/ 103 h 103"/>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67" h="103">
                  <a:moveTo>
                    <a:pt x="67" y="67"/>
                  </a:moveTo>
                  <a:lnTo>
                    <a:pt x="67" y="78"/>
                  </a:lnTo>
                  <a:lnTo>
                    <a:pt x="53" y="78"/>
                  </a:lnTo>
                  <a:lnTo>
                    <a:pt x="53" y="103"/>
                  </a:lnTo>
                  <a:lnTo>
                    <a:pt x="42" y="103"/>
                  </a:lnTo>
                  <a:lnTo>
                    <a:pt x="42" y="78"/>
                  </a:lnTo>
                  <a:lnTo>
                    <a:pt x="0" y="78"/>
                  </a:lnTo>
                  <a:lnTo>
                    <a:pt x="0" y="67"/>
                  </a:lnTo>
                  <a:lnTo>
                    <a:pt x="46" y="0"/>
                  </a:lnTo>
                  <a:lnTo>
                    <a:pt x="53" y="0"/>
                  </a:lnTo>
                  <a:lnTo>
                    <a:pt x="53" y="67"/>
                  </a:lnTo>
                  <a:lnTo>
                    <a:pt x="67" y="67"/>
                  </a:lnTo>
                  <a:close/>
                  <a:moveTo>
                    <a:pt x="42" y="67"/>
                  </a:moveTo>
                  <a:lnTo>
                    <a:pt x="42" y="14"/>
                  </a:lnTo>
                  <a:lnTo>
                    <a:pt x="7" y="67"/>
                  </a:lnTo>
                  <a:lnTo>
                    <a:pt x="42" y="67"/>
                  </a:lnTo>
                  <a:close/>
                </a:path>
              </a:pathLst>
            </a:custGeom>
            <a:solidFill>
              <a:srgbClr val="000000"/>
            </a:solidFill>
            <a:ln w="0">
              <a:solidFill>
                <a:srgbClr val="000000"/>
              </a:solidFill>
              <a:round/>
              <a:headEnd/>
              <a:tailEnd/>
            </a:ln>
          </p:spPr>
          <p:txBody>
            <a:bodyPr/>
            <a:lstStyle/>
            <a:p>
              <a:endParaRPr lang="en-CA"/>
            </a:p>
          </p:txBody>
        </p:sp>
        <p:sp>
          <p:nvSpPr>
            <p:cNvPr id="22604" name="Rectangle 461"/>
            <p:cNvSpPr>
              <a:spLocks noChangeArrowheads="1"/>
            </p:cNvSpPr>
            <p:nvPr/>
          </p:nvSpPr>
          <p:spPr bwMode="auto">
            <a:xfrm>
              <a:off x="4591" y="2747"/>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605" name="Freeform 462"/>
            <p:cNvSpPr>
              <a:spLocks/>
            </p:cNvSpPr>
            <p:nvPr/>
          </p:nvSpPr>
          <p:spPr bwMode="auto">
            <a:xfrm>
              <a:off x="4859" y="2864"/>
              <a:ext cx="18" cy="17"/>
            </a:xfrm>
            <a:custGeom>
              <a:avLst/>
              <a:gdLst>
                <a:gd name="T0" fmla="*/ 7 w 18"/>
                <a:gd name="T1" fmla="*/ 0 h 17"/>
                <a:gd name="T2" fmla="*/ 11 w 18"/>
                <a:gd name="T3" fmla="*/ 0 h 17"/>
                <a:gd name="T4" fmla="*/ 14 w 18"/>
                <a:gd name="T5" fmla="*/ 3 h 17"/>
                <a:gd name="T6" fmla="*/ 18 w 18"/>
                <a:gd name="T7" fmla="*/ 3 h 17"/>
                <a:gd name="T8" fmla="*/ 18 w 18"/>
                <a:gd name="T9" fmla="*/ 7 h 17"/>
                <a:gd name="T10" fmla="*/ 18 w 18"/>
                <a:gd name="T11" fmla="*/ 10 h 17"/>
                <a:gd name="T12" fmla="*/ 14 w 18"/>
                <a:gd name="T13" fmla="*/ 14 h 17"/>
                <a:gd name="T14" fmla="*/ 11 w 18"/>
                <a:gd name="T15" fmla="*/ 17 h 17"/>
                <a:gd name="T16" fmla="*/ 7 w 18"/>
                <a:gd name="T17" fmla="*/ 17 h 17"/>
                <a:gd name="T18" fmla="*/ 4 w 18"/>
                <a:gd name="T19" fmla="*/ 17 h 17"/>
                <a:gd name="T20" fmla="*/ 4 w 18"/>
                <a:gd name="T21" fmla="*/ 14 h 17"/>
                <a:gd name="T22" fmla="*/ 0 w 18"/>
                <a:gd name="T23" fmla="*/ 10 h 17"/>
                <a:gd name="T24" fmla="*/ 0 w 18"/>
                <a:gd name="T25" fmla="*/ 7 h 17"/>
                <a:gd name="T26" fmla="*/ 0 w 18"/>
                <a:gd name="T27" fmla="*/ 3 h 17"/>
                <a:gd name="T28" fmla="*/ 4 w 18"/>
                <a:gd name="T29" fmla="*/ 3 h 17"/>
                <a:gd name="T30" fmla="*/ 4 w 18"/>
                <a:gd name="T31" fmla="*/ 0 h 17"/>
                <a:gd name="T32" fmla="*/ 7 w 18"/>
                <a:gd name="T33" fmla="*/ 0 h 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7"/>
                <a:gd name="T53" fmla="*/ 18 w 18"/>
                <a:gd name="T54" fmla="*/ 17 h 1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7">
                  <a:moveTo>
                    <a:pt x="7" y="0"/>
                  </a:moveTo>
                  <a:lnTo>
                    <a:pt x="11" y="0"/>
                  </a:lnTo>
                  <a:lnTo>
                    <a:pt x="14" y="3"/>
                  </a:lnTo>
                  <a:lnTo>
                    <a:pt x="18" y="3"/>
                  </a:lnTo>
                  <a:lnTo>
                    <a:pt x="18" y="7"/>
                  </a:lnTo>
                  <a:lnTo>
                    <a:pt x="18" y="10"/>
                  </a:lnTo>
                  <a:lnTo>
                    <a:pt x="14" y="14"/>
                  </a:lnTo>
                  <a:lnTo>
                    <a:pt x="11" y="17"/>
                  </a:lnTo>
                  <a:lnTo>
                    <a:pt x="7" y="17"/>
                  </a:lnTo>
                  <a:lnTo>
                    <a:pt x="4" y="17"/>
                  </a:lnTo>
                  <a:lnTo>
                    <a:pt x="4" y="14"/>
                  </a:lnTo>
                  <a:lnTo>
                    <a:pt x="0" y="10"/>
                  </a:lnTo>
                  <a:lnTo>
                    <a:pt x="0" y="7"/>
                  </a:lnTo>
                  <a:lnTo>
                    <a:pt x="0" y="3"/>
                  </a:lnTo>
                  <a:lnTo>
                    <a:pt x="4" y="3"/>
                  </a:lnTo>
                  <a:lnTo>
                    <a:pt x="4" y="0"/>
                  </a:lnTo>
                  <a:lnTo>
                    <a:pt x="7" y="0"/>
                  </a:lnTo>
                  <a:close/>
                </a:path>
              </a:pathLst>
            </a:custGeom>
            <a:solidFill>
              <a:srgbClr val="000000"/>
            </a:solidFill>
            <a:ln w="0">
              <a:solidFill>
                <a:srgbClr val="000000"/>
              </a:solidFill>
              <a:round/>
              <a:headEnd/>
              <a:tailEnd/>
            </a:ln>
          </p:spPr>
          <p:txBody>
            <a:bodyPr/>
            <a:lstStyle/>
            <a:p>
              <a:endParaRPr lang="en-CA"/>
            </a:p>
          </p:txBody>
        </p:sp>
        <p:sp>
          <p:nvSpPr>
            <p:cNvPr id="22606" name="Freeform 463"/>
            <p:cNvSpPr>
              <a:spLocks/>
            </p:cNvSpPr>
            <p:nvPr/>
          </p:nvSpPr>
          <p:spPr bwMode="auto">
            <a:xfrm>
              <a:off x="4891" y="2775"/>
              <a:ext cx="67" cy="103"/>
            </a:xfrm>
            <a:custGeom>
              <a:avLst/>
              <a:gdLst>
                <a:gd name="T0" fmla="*/ 67 w 67"/>
                <a:gd name="T1" fmla="*/ 85 h 103"/>
                <a:gd name="T2" fmla="*/ 60 w 67"/>
                <a:gd name="T3" fmla="*/ 103 h 103"/>
                <a:gd name="T4" fmla="*/ 0 w 67"/>
                <a:gd name="T5" fmla="*/ 103 h 103"/>
                <a:gd name="T6" fmla="*/ 0 w 67"/>
                <a:gd name="T7" fmla="*/ 103 h 103"/>
                <a:gd name="T8" fmla="*/ 14 w 67"/>
                <a:gd name="T9" fmla="*/ 85 h 103"/>
                <a:gd name="T10" fmla="*/ 28 w 67"/>
                <a:gd name="T11" fmla="*/ 74 h 103"/>
                <a:gd name="T12" fmla="*/ 35 w 67"/>
                <a:gd name="T13" fmla="*/ 60 h 103"/>
                <a:gd name="T14" fmla="*/ 42 w 67"/>
                <a:gd name="T15" fmla="*/ 46 h 103"/>
                <a:gd name="T16" fmla="*/ 46 w 67"/>
                <a:gd name="T17" fmla="*/ 32 h 103"/>
                <a:gd name="T18" fmla="*/ 46 w 67"/>
                <a:gd name="T19" fmla="*/ 25 h 103"/>
                <a:gd name="T20" fmla="*/ 42 w 67"/>
                <a:gd name="T21" fmla="*/ 18 h 103"/>
                <a:gd name="T22" fmla="*/ 35 w 67"/>
                <a:gd name="T23" fmla="*/ 11 h 103"/>
                <a:gd name="T24" fmla="*/ 25 w 67"/>
                <a:gd name="T25" fmla="*/ 11 h 103"/>
                <a:gd name="T26" fmla="*/ 18 w 67"/>
                <a:gd name="T27" fmla="*/ 11 h 103"/>
                <a:gd name="T28" fmla="*/ 11 w 67"/>
                <a:gd name="T29" fmla="*/ 14 h 103"/>
                <a:gd name="T30" fmla="*/ 7 w 67"/>
                <a:gd name="T31" fmla="*/ 21 h 103"/>
                <a:gd name="T32" fmla="*/ 4 w 67"/>
                <a:gd name="T33" fmla="*/ 29 h 103"/>
                <a:gd name="T34" fmla="*/ 0 w 67"/>
                <a:gd name="T35" fmla="*/ 29 h 103"/>
                <a:gd name="T36" fmla="*/ 4 w 67"/>
                <a:gd name="T37" fmla="*/ 14 h 103"/>
                <a:gd name="T38" fmla="*/ 11 w 67"/>
                <a:gd name="T39" fmla="*/ 7 h 103"/>
                <a:gd name="T40" fmla="*/ 18 w 67"/>
                <a:gd name="T41" fmla="*/ 0 h 103"/>
                <a:gd name="T42" fmla="*/ 28 w 67"/>
                <a:gd name="T43" fmla="*/ 0 h 103"/>
                <a:gd name="T44" fmla="*/ 42 w 67"/>
                <a:gd name="T45" fmla="*/ 0 h 103"/>
                <a:gd name="T46" fmla="*/ 50 w 67"/>
                <a:gd name="T47" fmla="*/ 7 h 103"/>
                <a:gd name="T48" fmla="*/ 57 w 67"/>
                <a:gd name="T49" fmla="*/ 14 h 103"/>
                <a:gd name="T50" fmla="*/ 60 w 67"/>
                <a:gd name="T51" fmla="*/ 25 h 103"/>
                <a:gd name="T52" fmla="*/ 60 w 67"/>
                <a:gd name="T53" fmla="*/ 36 h 103"/>
                <a:gd name="T54" fmla="*/ 57 w 67"/>
                <a:gd name="T55" fmla="*/ 43 h 103"/>
                <a:gd name="T56" fmla="*/ 50 w 67"/>
                <a:gd name="T57" fmla="*/ 53 h 103"/>
                <a:gd name="T58" fmla="*/ 39 w 67"/>
                <a:gd name="T59" fmla="*/ 67 h 103"/>
                <a:gd name="T60" fmla="*/ 28 w 67"/>
                <a:gd name="T61" fmla="*/ 78 h 103"/>
                <a:gd name="T62" fmla="*/ 18 w 67"/>
                <a:gd name="T63" fmla="*/ 89 h 103"/>
                <a:gd name="T64" fmla="*/ 14 w 67"/>
                <a:gd name="T65" fmla="*/ 92 h 103"/>
                <a:gd name="T66" fmla="*/ 39 w 67"/>
                <a:gd name="T67" fmla="*/ 92 h 103"/>
                <a:gd name="T68" fmla="*/ 46 w 67"/>
                <a:gd name="T69" fmla="*/ 92 h 103"/>
                <a:gd name="T70" fmla="*/ 53 w 67"/>
                <a:gd name="T71" fmla="*/ 92 h 103"/>
                <a:gd name="T72" fmla="*/ 57 w 67"/>
                <a:gd name="T73" fmla="*/ 92 h 103"/>
                <a:gd name="T74" fmla="*/ 57 w 67"/>
                <a:gd name="T75" fmla="*/ 89 h 103"/>
                <a:gd name="T76" fmla="*/ 60 w 67"/>
                <a:gd name="T77" fmla="*/ 89 h 103"/>
                <a:gd name="T78" fmla="*/ 64 w 67"/>
                <a:gd name="T79" fmla="*/ 85 h 103"/>
                <a:gd name="T80" fmla="*/ 67 w 67"/>
                <a:gd name="T81" fmla="*/ 85 h 10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67"/>
                <a:gd name="T124" fmla="*/ 0 h 103"/>
                <a:gd name="T125" fmla="*/ 67 w 67"/>
                <a:gd name="T126" fmla="*/ 103 h 10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67" h="103">
                  <a:moveTo>
                    <a:pt x="67" y="85"/>
                  </a:moveTo>
                  <a:lnTo>
                    <a:pt x="60" y="103"/>
                  </a:lnTo>
                  <a:lnTo>
                    <a:pt x="0" y="103"/>
                  </a:lnTo>
                  <a:lnTo>
                    <a:pt x="14" y="85"/>
                  </a:lnTo>
                  <a:lnTo>
                    <a:pt x="28" y="74"/>
                  </a:lnTo>
                  <a:lnTo>
                    <a:pt x="35" y="60"/>
                  </a:lnTo>
                  <a:lnTo>
                    <a:pt x="42" y="46"/>
                  </a:lnTo>
                  <a:lnTo>
                    <a:pt x="46" y="32"/>
                  </a:lnTo>
                  <a:lnTo>
                    <a:pt x="46" y="25"/>
                  </a:lnTo>
                  <a:lnTo>
                    <a:pt x="42" y="18"/>
                  </a:lnTo>
                  <a:lnTo>
                    <a:pt x="35" y="11"/>
                  </a:lnTo>
                  <a:lnTo>
                    <a:pt x="25" y="11"/>
                  </a:lnTo>
                  <a:lnTo>
                    <a:pt x="18" y="11"/>
                  </a:lnTo>
                  <a:lnTo>
                    <a:pt x="11" y="14"/>
                  </a:lnTo>
                  <a:lnTo>
                    <a:pt x="7" y="21"/>
                  </a:lnTo>
                  <a:lnTo>
                    <a:pt x="4" y="29"/>
                  </a:lnTo>
                  <a:lnTo>
                    <a:pt x="0" y="29"/>
                  </a:lnTo>
                  <a:lnTo>
                    <a:pt x="4" y="14"/>
                  </a:lnTo>
                  <a:lnTo>
                    <a:pt x="11" y="7"/>
                  </a:lnTo>
                  <a:lnTo>
                    <a:pt x="18" y="0"/>
                  </a:lnTo>
                  <a:lnTo>
                    <a:pt x="28" y="0"/>
                  </a:lnTo>
                  <a:lnTo>
                    <a:pt x="42" y="0"/>
                  </a:lnTo>
                  <a:lnTo>
                    <a:pt x="50" y="7"/>
                  </a:lnTo>
                  <a:lnTo>
                    <a:pt x="57" y="14"/>
                  </a:lnTo>
                  <a:lnTo>
                    <a:pt x="60" y="25"/>
                  </a:lnTo>
                  <a:lnTo>
                    <a:pt x="60" y="36"/>
                  </a:lnTo>
                  <a:lnTo>
                    <a:pt x="57" y="43"/>
                  </a:lnTo>
                  <a:lnTo>
                    <a:pt x="50" y="53"/>
                  </a:lnTo>
                  <a:lnTo>
                    <a:pt x="39" y="67"/>
                  </a:lnTo>
                  <a:lnTo>
                    <a:pt x="28" y="78"/>
                  </a:lnTo>
                  <a:lnTo>
                    <a:pt x="18" y="89"/>
                  </a:lnTo>
                  <a:lnTo>
                    <a:pt x="14" y="92"/>
                  </a:lnTo>
                  <a:lnTo>
                    <a:pt x="39" y="92"/>
                  </a:lnTo>
                  <a:lnTo>
                    <a:pt x="46" y="92"/>
                  </a:lnTo>
                  <a:lnTo>
                    <a:pt x="53" y="92"/>
                  </a:lnTo>
                  <a:lnTo>
                    <a:pt x="57" y="92"/>
                  </a:lnTo>
                  <a:lnTo>
                    <a:pt x="57" y="89"/>
                  </a:lnTo>
                  <a:lnTo>
                    <a:pt x="60" y="89"/>
                  </a:lnTo>
                  <a:lnTo>
                    <a:pt x="64" y="85"/>
                  </a:lnTo>
                  <a:lnTo>
                    <a:pt x="67" y="85"/>
                  </a:lnTo>
                  <a:close/>
                </a:path>
              </a:pathLst>
            </a:custGeom>
            <a:solidFill>
              <a:srgbClr val="000000"/>
            </a:solidFill>
            <a:ln w="0">
              <a:solidFill>
                <a:srgbClr val="000000"/>
              </a:solidFill>
              <a:round/>
              <a:headEnd/>
              <a:tailEnd/>
            </a:ln>
          </p:spPr>
          <p:txBody>
            <a:bodyPr/>
            <a:lstStyle/>
            <a:p>
              <a:endParaRPr lang="en-CA"/>
            </a:p>
          </p:txBody>
        </p:sp>
        <p:sp>
          <p:nvSpPr>
            <p:cNvPr id="22607" name="Freeform 464"/>
            <p:cNvSpPr>
              <a:spLocks/>
            </p:cNvSpPr>
            <p:nvPr/>
          </p:nvSpPr>
          <p:spPr bwMode="auto">
            <a:xfrm>
              <a:off x="4965" y="2775"/>
              <a:ext cx="71" cy="103"/>
            </a:xfrm>
            <a:custGeom>
              <a:avLst/>
              <a:gdLst>
                <a:gd name="T0" fmla="*/ 71 w 71"/>
                <a:gd name="T1" fmla="*/ 85 h 103"/>
                <a:gd name="T2" fmla="*/ 64 w 71"/>
                <a:gd name="T3" fmla="*/ 103 h 103"/>
                <a:gd name="T4" fmla="*/ 0 w 71"/>
                <a:gd name="T5" fmla="*/ 103 h 103"/>
                <a:gd name="T6" fmla="*/ 0 w 71"/>
                <a:gd name="T7" fmla="*/ 103 h 103"/>
                <a:gd name="T8" fmla="*/ 18 w 71"/>
                <a:gd name="T9" fmla="*/ 85 h 103"/>
                <a:gd name="T10" fmla="*/ 32 w 71"/>
                <a:gd name="T11" fmla="*/ 74 h 103"/>
                <a:gd name="T12" fmla="*/ 39 w 71"/>
                <a:gd name="T13" fmla="*/ 60 h 103"/>
                <a:gd name="T14" fmla="*/ 46 w 71"/>
                <a:gd name="T15" fmla="*/ 46 h 103"/>
                <a:gd name="T16" fmla="*/ 50 w 71"/>
                <a:gd name="T17" fmla="*/ 32 h 103"/>
                <a:gd name="T18" fmla="*/ 50 w 71"/>
                <a:gd name="T19" fmla="*/ 25 h 103"/>
                <a:gd name="T20" fmla="*/ 43 w 71"/>
                <a:gd name="T21" fmla="*/ 18 h 103"/>
                <a:gd name="T22" fmla="*/ 39 w 71"/>
                <a:gd name="T23" fmla="*/ 11 h 103"/>
                <a:gd name="T24" fmla="*/ 29 w 71"/>
                <a:gd name="T25" fmla="*/ 11 h 103"/>
                <a:gd name="T26" fmla="*/ 21 w 71"/>
                <a:gd name="T27" fmla="*/ 11 h 103"/>
                <a:gd name="T28" fmla="*/ 14 w 71"/>
                <a:gd name="T29" fmla="*/ 14 h 103"/>
                <a:gd name="T30" fmla="*/ 11 w 71"/>
                <a:gd name="T31" fmla="*/ 21 h 103"/>
                <a:gd name="T32" fmla="*/ 7 w 71"/>
                <a:gd name="T33" fmla="*/ 29 h 103"/>
                <a:gd name="T34" fmla="*/ 4 w 71"/>
                <a:gd name="T35" fmla="*/ 29 h 103"/>
                <a:gd name="T36" fmla="*/ 7 w 71"/>
                <a:gd name="T37" fmla="*/ 14 h 103"/>
                <a:gd name="T38" fmla="*/ 14 w 71"/>
                <a:gd name="T39" fmla="*/ 7 h 103"/>
                <a:gd name="T40" fmla="*/ 21 w 71"/>
                <a:gd name="T41" fmla="*/ 0 h 103"/>
                <a:gd name="T42" fmla="*/ 32 w 71"/>
                <a:gd name="T43" fmla="*/ 0 h 103"/>
                <a:gd name="T44" fmla="*/ 46 w 71"/>
                <a:gd name="T45" fmla="*/ 0 h 103"/>
                <a:gd name="T46" fmla="*/ 53 w 71"/>
                <a:gd name="T47" fmla="*/ 7 h 103"/>
                <a:gd name="T48" fmla="*/ 60 w 71"/>
                <a:gd name="T49" fmla="*/ 14 h 103"/>
                <a:gd name="T50" fmla="*/ 64 w 71"/>
                <a:gd name="T51" fmla="*/ 25 h 103"/>
                <a:gd name="T52" fmla="*/ 64 w 71"/>
                <a:gd name="T53" fmla="*/ 36 h 103"/>
                <a:gd name="T54" fmla="*/ 60 w 71"/>
                <a:gd name="T55" fmla="*/ 43 h 103"/>
                <a:gd name="T56" fmla="*/ 53 w 71"/>
                <a:gd name="T57" fmla="*/ 53 h 103"/>
                <a:gd name="T58" fmla="*/ 43 w 71"/>
                <a:gd name="T59" fmla="*/ 67 h 103"/>
                <a:gd name="T60" fmla="*/ 29 w 71"/>
                <a:gd name="T61" fmla="*/ 78 h 103"/>
                <a:gd name="T62" fmla="*/ 21 w 71"/>
                <a:gd name="T63" fmla="*/ 89 h 103"/>
                <a:gd name="T64" fmla="*/ 18 w 71"/>
                <a:gd name="T65" fmla="*/ 92 h 103"/>
                <a:gd name="T66" fmla="*/ 43 w 71"/>
                <a:gd name="T67" fmla="*/ 92 h 103"/>
                <a:gd name="T68" fmla="*/ 50 w 71"/>
                <a:gd name="T69" fmla="*/ 92 h 103"/>
                <a:gd name="T70" fmla="*/ 57 w 71"/>
                <a:gd name="T71" fmla="*/ 92 h 103"/>
                <a:gd name="T72" fmla="*/ 60 w 71"/>
                <a:gd name="T73" fmla="*/ 92 h 103"/>
                <a:gd name="T74" fmla="*/ 60 w 71"/>
                <a:gd name="T75" fmla="*/ 89 h 103"/>
                <a:gd name="T76" fmla="*/ 64 w 71"/>
                <a:gd name="T77" fmla="*/ 89 h 103"/>
                <a:gd name="T78" fmla="*/ 67 w 71"/>
                <a:gd name="T79" fmla="*/ 85 h 103"/>
                <a:gd name="T80" fmla="*/ 71 w 71"/>
                <a:gd name="T81" fmla="*/ 85 h 10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1"/>
                <a:gd name="T124" fmla="*/ 0 h 103"/>
                <a:gd name="T125" fmla="*/ 71 w 71"/>
                <a:gd name="T126" fmla="*/ 103 h 10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1" h="103">
                  <a:moveTo>
                    <a:pt x="71" y="85"/>
                  </a:moveTo>
                  <a:lnTo>
                    <a:pt x="64" y="103"/>
                  </a:lnTo>
                  <a:lnTo>
                    <a:pt x="0" y="103"/>
                  </a:lnTo>
                  <a:lnTo>
                    <a:pt x="18" y="85"/>
                  </a:lnTo>
                  <a:lnTo>
                    <a:pt x="32" y="74"/>
                  </a:lnTo>
                  <a:lnTo>
                    <a:pt x="39" y="60"/>
                  </a:lnTo>
                  <a:lnTo>
                    <a:pt x="46" y="46"/>
                  </a:lnTo>
                  <a:lnTo>
                    <a:pt x="50" y="32"/>
                  </a:lnTo>
                  <a:lnTo>
                    <a:pt x="50" y="25"/>
                  </a:lnTo>
                  <a:lnTo>
                    <a:pt x="43" y="18"/>
                  </a:lnTo>
                  <a:lnTo>
                    <a:pt x="39" y="11"/>
                  </a:lnTo>
                  <a:lnTo>
                    <a:pt x="29" y="11"/>
                  </a:lnTo>
                  <a:lnTo>
                    <a:pt x="21" y="11"/>
                  </a:lnTo>
                  <a:lnTo>
                    <a:pt x="14" y="14"/>
                  </a:lnTo>
                  <a:lnTo>
                    <a:pt x="11" y="21"/>
                  </a:lnTo>
                  <a:lnTo>
                    <a:pt x="7" y="29"/>
                  </a:lnTo>
                  <a:lnTo>
                    <a:pt x="4" y="29"/>
                  </a:lnTo>
                  <a:lnTo>
                    <a:pt x="7" y="14"/>
                  </a:lnTo>
                  <a:lnTo>
                    <a:pt x="14" y="7"/>
                  </a:lnTo>
                  <a:lnTo>
                    <a:pt x="21" y="0"/>
                  </a:lnTo>
                  <a:lnTo>
                    <a:pt x="32" y="0"/>
                  </a:lnTo>
                  <a:lnTo>
                    <a:pt x="46" y="0"/>
                  </a:lnTo>
                  <a:lnTo>
                    <a:pt x="53" y="7"/>
                  </a:lnTo>
                  <a:lnTo>
                    <a:pt x="60" y="14"/>
                  </a:lnTo>
                  <a:lnTo>
                    <a:pt x="64" y="25"/>
                  </a:lnTo>
                  <a:lnTo>
                    <a:pt x="64" y="36"/>
                  </a:lnTo>
                  <a:lnTo>
                    <a:pt x="60" y="43"/>
                  </a:lnTo>
                  <a:lnTo>
                    <a:pt x="53" y="53"/>
                  </a:lnTo>
                  <a:lnTo>
                    <a:pt x="43" y="67"/>
                  </a:lnTo>
                  <a:lnTo>
                    <a:pt x="29" y="78"/>
                  </a:lnTo>
                  <a:lnTo>
                    <a:pt x="21" y="89"/>
                  </a:lnTo>
                  <a:lnTo>
                    <a:pt x="18" y="92"/>
                  </a:lnTo>
                  <a:lnTo>
                    <a:pt x="43" y="92"/>
                  </a:lnTo>
                  <a:lnTo>
                    <a:pt x="50" y="92"/>
                  </a:lnTo>
                  <a:lnTo>
                    <a:pt x="57" y="92"/>
                  </a:lnTo>
                  <a:lnTo>
                    <a:pt x="60" y="92"/>
                  </a:lnTo>
                  <a:lnTo>
                    <a:pt x="60" y="89"/>
                  </a:lnTo>
                  <a:lnTo>
                    <a:pt x="64" y="89"/>
                  </a:lnTo>
                  <a:lnTo>
                    <a:pt x="67" y="85"/>
                  </a:lnTo>
                  <a:lnTo>
                    <a:pt x="71" y="85"/>
                  </a:lnTo>
                  <a:close/>
                </a:path>
              </a:pathLst>
            </a:custGeom>
            <a:solidFill>
              <a:srgbClr val="000000"/>
            </a:solidFill>
            <a:ln w="0">
              <a:solidFill>
                <a:srgbClr val="000000"/>
              </a:solidFill>
              <a:round/>
              <a:headEnd/>
              <a:tailEnd/>
            </a:ln>
          </p:spPr>
          <p:txBody>
            <a:bodyPr/>
            <a:lstStyle/>
            <a:p>
              <a:endParaRPr lang="en-CA"/>
            </a:p>
          </p:txBody>
        </p:sp>
        <p:sp>
          <p:nvSpPr>
            <p:cNvPr id="22608" name="Rectangle 465"/>
            <p:cNvSpPr>
              <a:spLocks noChangeArrowheads="1"/>
            </p:cNvSpPr>
            <p:nvPr/>
          </p:nvSpPr>
          <p:spPr bwMode="auto">
            <a:xfrm>
              <a:off x="5213" y="2747"/>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609" name="Rectangle 466"/>
            <p:cNvSpPr>
              <a:spLocks noChangeArrowheads="1"/>
            </p:cNvSpPr>
            <p:nvPr/>
          </p:nvSpPr>
          <p:spPr bwMode="auto">
            <a:xfrm>
              <a:off x="532" y="2931"/>
              <a:ext cx="4684" cy="7"/>
            </a:xfrm>
            <a:prstGeom prst="rect">
              <a:avLst/>
            </a:prstGeom>
            <a:solidFill>
              <a:srgbClr val="000000"/>
            </a:solidFill>
            <a:ln w="0">
              <a:solidFill>
                <a:srgbClr val="000000"/>
              </a:solidFill>
              <a:miter lim="800000"/>
              <a:headEnd/>
              <a:tailEnd/>
            </a:ln>
          </p:spPr>
          <p:txBody>
            <a:bodyPr/>
            <a:lstStyle/>
            <a:p>
              <a:endParaRPr lang="en-US"/>
            </a:p>
          </p:txBody>
        </p:sp>
      </p:grpSp>
      <p:sp>
        <p:nvSpPr>
          <p:cNvPr id="22542" name="Rectangle 1017"/>
          <p:cNvSpPr>
            <a:spLocks noChangeArrowheads="1"/>
          </p:cNvSpPr>
          <p:nvPr/>
        </p:nvSpPr>
        <p:spPr bwMode="auto">
          <a:xfrm>
            <a:off x="3810000" y="1676400"/>
            <a:ext cx="381000" cy="304800"/>
          </a:xfrm>
          <a:prstGeom prst="rect">
            <a:avLst/>
          </a:prstGeom>
          <a:noFill/>
          <a:ln w="28575">
            <a:solidFill>
              <a:schemeClr val="accent2"/>
            </a:solidFill>
            <a:miter lim="800000"/>
            <a:headEnd/>
            <a:tailEnd/>
          </a:ln>
        </p:spPr>
        <p:txBody>
          <a:bodyPr wrap="none" anchor="ctr"/>
          <a:lstStyle/>
          <a:p>
            <a:endParaRPr lang="en-US"/>
          </a:p>
        </p:txBody>
      </p:sp>
      <p:sp>
        <p:nvSpPr>
          <p:cNvPr id="22543" name="Rectangle 1018"/>
          <p:cNvSpPr>
            <a:spLocks noChangeArrowheads="1"/>
          </p:cNvSpPr>
          <p:nvPr/>
        </p:nvSpPr>
        <p:spPr bwMode="auto">
          <a:xfrm>
            <a:off x="3962400" y="4038600"/>
            <a:ext cx="381000" cy="304800"/>
          </a:xfrm>
          <a:prstGeom prst="rect">
            <a:avLst/>
          </a:prstGeom>
          <a:noFill/>
          <a:ln w="28575">
            <a:solidFill>
              <a:schemeClr val="accent2"/>
            </a:solidFill>
            <a:miter lim="800000"/>
            <a:headEnd/>
            <a:tailEnd/>
          </a:ln>
        </p:spPr>
        <p:txBody>
          <a:bodyPr wrap="none" anchor="ctr"/>
          <a:lstStyle/>
          <a:p>
            <a:endParaRPr lang="en-US"/>
          </a:p>
        </p:txBody>
      </p:sp>
      <p:graphicFrame>
        <p:nvGraphicFramePr>
          <p:cNvPr id="22530" name="Object 1019"/>
          <p:cNvGraphicFramePr>
            <a:graphicFrameLocks noChangeAspect="1"/>
          </p:cNvGraphicFramePr>
          <p:nvPr/>
        </p:nvGraphicFramePr>
        <p:xfrm>
          <a:off x="1524000" y="609600"/>
          <a:ext cx="533400" cy="366713"/>
        </p:xfrm>
        <a:graphic>
          <a:graphicData uri="http://schemas.openxmlformats.org/presentationml/2006/ole">
            <p:oleObj spid="_x0000_s147458" name="Equation" r:id="rId4" imgW="203040" imgH="139680" progId="Equation.3">
              <p:embed/>
            </p:oleObj>
          </a:graphicData>
        </a:graphic>
      </p:graphicFrame>
      <p:graphicFrame>
        <p:nvGraphicFramePr>
          <p:cNvPr id="22531" name="Object 1020"/>
          <p:cNvGraphicFramePr>
            <a:graphicFrameLocks noChangeAspect="1"/>
          </p:cNvGraphicFramePr>
          <p:nvPr/>
        </p:nvGraphicFramePr>
        <p:xfrm>
          <a:off x="381000" y="1295400"/>
          <a:ext cx="842963" cy="357188"/>
        </p:xfrm>
        <a:graphic>
          <a:graphicData uri="http://schemas.openxmlformats.org/presentationml/2006/ole">
            <p:oleObj spid="_x0000_s147459" name="Equation" r:id="rId5" imgW="330120" imgH="139680" progId="Equation.3">
              <p:embed/>
            </p:oleObj>
          </a:graphicData>
        </a:graphic>
      </p:graphicFrame>
      <p:sp>
        <p:nvSpPr>
          <p:cNvPr id="22544" name="Text Box 1021"/>
          <p:cNvSpPr txBox="1">
            <a:spLocks noChangeArrowheads="1"/>
          </p:cNvSpPr>
          <p:nvPr/>
        </p:nvSpPr>
        <p:spPr bwMode="auto">
          <a:xfrm>
            <a:off x="5334000" y="4038600"/>
            <a:ext cx="285750" cy="336550"/>
          </a:xfrm>
          <a:prstGeom prst="rect">
            <a:avLst/>
          </a:prstGeom>
          <a:solidFill>
            <a:schemeClr val="bg1"/>
          </a:solidFill>
          <a:ln w="9525">
            <a:noFill/>
            <a:miter lim="800000"/>
            <a:headEnd/>
            <a:tailEnd/>
          </a:ln>
        </p:spPr>
        <p:txBody>
          <a:bodyPr wrap="none">
            <a:spAutoFit/>
          </a:bodyPr>
          <a:lstStyle/>
          <a:p>
            <a:r>
              <a:rPr lang="en-US" b="1"/>
              <a:t>6</a:t>
            </a:r>
          </a:p>
        </p:txBody>
      </p:sp>
      <p:sp>
        <p:nvSpPr>
          <p:cNvPr id="22545" name="Text Box 1023"/>
          <p:cNvSpPr txBox="1">
            <a:spLocks noChangeArrowheads="1"/>
          </p:cNvSpPr>
          <p:nvPr/>
        </p:nvSpPr>
        <p:spPr bwMode="auto">
          <a:xfrm>
            <a:off x="5334000" y="4572000"/>
            <a:ext cx="387350" cy="336550"/>
          </a:xfrm>
          <a:prstGeom prst="rect">
            <a:avLst/>
          </a:prstGeom>
          <a:solidFill>
            <a:schemeClr val="bg1"/>
          </a:solidFill>
          <a:ln w="9525">
            <a:noFill/>
            <a:miter lim="800000"/>
            <a:headEnd/>
            <a:tailEnd/>
          </a:ln>
        </p:spPr>
        <p:txBody>
          <a:bodyPr wrap="none">
            <a:spAutoFit/>
          </a:bodyPr>
          <a:lstStyle/>
          <a:p>
            <a:r>
              <a:rPr lang="en-US" b="1"/>
              <a:t>19</a:t>
            </a:r>
          </a:p>
        </p:txBody>
      </p:sp>
      <p:sp>
        <p:nvSpPr>
          <p:cNvPr id="22546" name="Rectangle 1024"/>
          <p:cNvSpPr>
            <a:spLocks noChangeArrowheads="1"/>
          </p:cNvSpPr>
          <p:nvPr/>
        </p:nvSpPr>
        <p:spPr bwMode="auto">
          <a:xfrm>
            <a:off x="2438400" y="4800600"/>
            <a:ext cx="5105400" cy="304800"/>
          </a:xfrm>
          <a:prstGeom prst="rect">
            <a:avLst/>
          </a:prstGeom>
          <a:noFill/>
          <a:ln w="28575">
            <a:solidFill>
              <a:schemeClr val="accent1"/>
            </a:solidFill>
            <a:miter lim="800000"/>
            <a:headEnd/>
            <a:tailEnd/>
          </a:ln>
        </p:spPr>
        <p:txBody>
          <a:bodyPr wrap="none" anchor="ctr"/>
          <a:lstStyle/>
          <a:p>
            <a:endParaRPr lang="en-US"/>
          </a:p>
        </p:txBody>
      </p:sp>
      <p:sp>
        <p:nvSpPr>
          <p:cNvPr id="22547" name="Rectangle 1025"/>
          <p:cNvSpPr>
            <a:spLocks noChangeArrowheads="1"/>
          </p:cNvSpPr>
          <p:nvPr/>
        </p:nvSpPr>
        <p:spPr bwMode="auto">
          <a:xfrm>
            <a:off x="2286000" y="2438400"/>
            <a:ext cx="5105400" cy="304800"/>
          </a:xfrm>
          <a:prstGeom prst="rect">
            <a:avLst/>
          </a:prstGeom>
          <a:noFill/>
          <a:ln w="28575">
            <a:solidFill>
              <a:schemeClr val="accent1"/>
            </a:solidFill>
            <a:miter lim="800000"/>
            <a:headEnd/>
            <a:tailEnd/>
          </a:ln>
        </p:spPr>
        <p:txBody>
          <a:bodyPr wrap="none" anchor="ctr"/>
          <a:lstStyle/>
          <a:p>
            <a:endParaRPr lang="en-US"/>
          </a:p>
        </p:txBody>
      </p:sp>
      <p:sp>
        <p:nvSpPr>
          <p:cNvPr id="481" name="TextBox 480"/>
          <p:cNvSpPr txBox="1"/>
          <p:nvPr/>
        </p:nvSpPr>
        <p:spPr>
          <a:xfrm>
            <a:off x="5334000" y="4343400"/>
            <a:ext cx="228600" cy="338138"/>
          </a:xfrm>
          <a:prstGeom prst="rect">
            <a:avLst/>
          </a:prstGeom>
          <a:solidFill>
            <a:schemeClr val="accent3"/>
          </a:solidFill>
        </p:spPr>
        <p:txBody>
          <a:bodyPr>
            <a:spAutoFit/>
          </a:bodyPr>
          <a:lstStyle/>
          <a:p>
            <a:pPr>
              <a:defRPr/>
            </a:pPr>
            <a:r>
              <a:rPr lang="en-US" b="1" dirty="0"/>
              <a:t>2</a:t>
            </a:r>
          </a:p>
        </p:txBody>
      </p:sp>
      <p:sp>
        <p:nvSpPr>
          <p:cNvPr id="482" name="TextBox 481"/>
          <p:cNvSpPr txBox="1"/>
          <p:nvPr/>
        </p:nvSpPr>
        <p:spPr>
          <a:xfrm>
            <a:off x="2514600" y="4267200"/>
            <a:ext cx="152400" cy="338138"/>
          </a:xfrm>
          <a:prstGeom prst="rect">
            <a:avLst/>
          </a:prstGeom>
          <a:solidFill>
            <a:schemeClr val="accent3"/>
          </a:solidFill>
        </p:spPr>
        <p:txBody>
          <a:bodyPr>
            <a:spAutoFit/>
          </a:bodyPr>
          <a:lstStyle/>
          <a:p>
            <a:pPr>
              <a:defRPr/>
            </a:pPr>
            <a:r>
              <a:rPr lang="en-US" b="1" dirty="0"/>
              <a:t>2</a:t>
            </a:r>
          </a:p>
        </p:txBody>
      </p:sp>
      <p:sp>
        <p:nvSpPr>
          <p:cNvPr id="483" name="TextBox 482"/>
          <p:cNvSpPr txBox="1"/>
          <p:nvPr/>
        </p:nvSpPr>
        <p:spPr>
          <a:xfrm>
            <a:off x="5334000" y="4038600"/>
            <a:ext cx="228600" cy="338138"/>
          </a:xfrm>
          <a:prstGeom prst="rect">
            <a:avLst/>
          </a:prstGeom>
          <a:solidFill>
            <a:schemeClr val="accent3"/>
          </a:solidFill>
        </p:spPr>
        <p:txBody>
          <a:bodyPr>
            <a:spAutoFit/>
          </a:bodyPr>
          <a:lstStyle/>
          <a:p>
            <a:pPr>
              <a:defRPr/>
            </a:pPr>
            <a:r>
              <a:rPr lang="en-US" b="1" dirty="0"/>
              <a:t>5</a:t>
            </a:r>
          </a:p>
        </p:txBody>
      </p:sp>
      <p:sp>
        <p:nvSpPr>
          <p:cNvPr id="484" name="TextBox 483"/>
          <p:cNvSpPr txBox="1"/>
          <p:nvPr/>
        </p:nvSpPr>
        <p:spPr>
          <a:xfrm>
            <a:off x="5334000" y="4572000"/>
            <a:ext cx="533400" cy="338138"/>
          </a:xfrm>
          <a:prstGeom prst="rect">
            <a:avLst/>
          </a:prstGeom>
          <a:solidFill>
            <a:schemeClr val="accent3"/>
          </a:solidFill>
        </p:spPr>
        <p:txBody>
          <a:bodyPr>
            <a:spAutoFit/>
          </a:bodyPr>
          <a:lstStyle/>
          <a:p>
            <a:pPr>
              <a:defRPr/>
            </a:pPr>
            <a:r>
              <a:rPr lang="en-US" b="1" dirty="0"/>
              <a:t>15</a:t>
            </a:r>
          </a:p>
        </p:txBody>
      </p:sp>
    </p:spTree>
  </p:cSld>
  <p:clrMapOvr>
    <a:masterClrMapping/>
  </p:clrMapOvr>
  <p:timing>
    <p:tnLst>
      <p:par>
        <p:cTn id="1" dur="indefinite" restart="never" nodeType="tmRoot"/>
      </p:par>
    </p:tn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866" name="Date Placeholder 3"/>
          <p:cNvSpPr>
            <a:spLocks noGrp="1"/>
          </p:cNvSpPr>
          <p:nvPr>
            <p:ph type="dt" sz="quarter" idx="10"/>
          </p:nvPr>
        </p:nvSpPr>
        <p:spPr>
          <a:noFill/>
        </p:spPr>
        <p:txBody>
          <a:bodyPr/>
          <a:lstStyle/>
          <a:p>
            <a:fld id="{23C138AE-72C8-4E43-A856-71F3DD60C508}" type="datetime1">
              <a:rPr lang="en-US" smtClean="0"/>
              <a:pPr/>
              <a:t>1/21/2013</a:t>
            </a:fld>
            <a:endParaRPr lang="en-US"/>
          </a:p>
        </p:txBody>
      </p:sp>
      <p:sp>
        <p:nvSpPr>
          <p:cNvPr id="36867" name="Footer Placeholder 4"/>
          <p:cNvSpPr>
            <a:spLocks noGrp="1"/>
          </p:cNvSpPr>
          <p:nvPr>
            <p:ph type="ftr" sz="quarter" idx="11"/>
          </p:nvPr>
        </p:nvSpPr>
        <p:spPr>
          <a:noFill/>
        </p:spPr>
        <p:txBody>
          <a:bodyPr/>
          <a:lstStyle/>
          <a:p>
            <a:r>
              <a:rPr lang="en-US" smtClean="0"/>
              <a:t>CPSC503 Winter 2012</a:t>
            </a:r>
            <a:endParaRPr lang="en-US"/>
          </a:p>
        </p:txBody>
      </p:sp>
      <p:sp>
        <p:nvSpPr>
          <p:cNvPr id="36868" name="Slide Number Placeholder 5"/>
          <p:cNvSpPr>
            <a:spLocks noGrp="1"/>
          </p:cNvSpPr>
          <p:nvPr>
            <p:ph type="sldNum" sz="quarter" idx="12"/>
          </p:nvPr>
        </p:nvSpPr>
        <p:spPr>
          <a:noFill/>
        </p:spPr>
        <p:txBody>
          <a:bodyPr/>
          <a:lstStyle/>
          <a:p>
            <a:fld id="{54D7E5F5-F76B-471F-AFAC-A31958CF1618}" type="slidenum">
              <a:rPr lang="en-US" smtClean="0"/>
              <a:pPr/>
              <a:t>41</a:t>
            </a:fld>
            <a:endParaRPr lang="en-US" smtClean="0"/>
          </a:p>
        </p:txBody>
      </p:sp>
      <p:sp>
        <p:nvSpPr>
          <p:cNvPr id="36869" name="Rectangle 2"/>
          <p:cNvSpPr>
            <a:spLocks noGrp="1" noChangeArrowheads="1"/>
          </p:cNvSpPr>
          <p:nvPr>
            <p:ph type="title"/>
          </p:nvPr>
        </p:nvSpPr>
        <p:spPr/>
        <p:txBody>
          <a:bodyPr/>
          <a:lstStyle/>
          <a:p>
            <a:pPr eaLnBrk="1" hangingPunct="1"/>
            <a:r>
              <a:rPr lang="en-US" sz="3600" smtClean="0"/>
              <a:t>Add-One Smoothed Problems</a:t>
            </a:r>
          </a:p>
        </p:txBody>
      </p:sp>
      <p:sp>
        <p:nvSpPr>
          <p:cNvPr id="36870" name="Rectangle 262"/>
          <p:cNvSpPr>
            <a:spLocks noChangeArrowheads="1"/>
          </p:cNvSpPr>
          <p:nvPr/>
        </p:nvSpPr>
        <p:spPr bwMode="auto">
          <a:xfrm>
            <a:off x="609600" y="1752600"/>
            <a:ext cx="8077200" cy="2438400"/>
          </a:xfrm>
          <a:prstGeom prst="rect">
            <a:avLst/>
          </a:prstGeom>
          <a:noFill/>
          <a:ln w="9525">
            <a:noFill/>
            <a:miter lim="800000"/>
            <a:headEnd/>
            <a:tailEnd/>
          </a:ln>
        </p:spPr>
        <p:txBody>
          <a:bodyPr/>
          <a:lstStyle/>
          <a:p>
            <a:pPr marL="342900" indent="-342900">
              <a:spcBef>
                <a:spcPct val="20000"/>
              </a:spcBef>
              <a:buFontTx/>
              <a:buChar char="•"/>
            </a:pPr>
            <a:r>
              <a:rPr lang="en-US" sz="2800" b="1">
                <a:latin typeface="Comic Sans MS" pitchFamily="66" charset="0"/>
              </a:rPr>
              <a:t>An </a:t>
            </a:r>
            <a:r>
              <a:rPr lang="en-US" sz="2800" b="1">
                <a:solidFill>
                  <a:schemeClr val="accent2"/>
                </a:solidFill>
                <a:latin typeface="Comic Sans MS" pitchFamily="66" charset="0"/>
              </a:rPr>
              <a:t>excessive amount</a:t>
            </a:r>
            <a:r>
              <a:rPr lang="en-US" sz="2800" b="1">
                <a:latin typeface="Comic Sans MS" pitchFamily="66" charset="0"/>
              </a:rPr>
              <a:t> of probability mass is moved to the zero counts</a:t>
            </a:r>
          </a:p>
          <a:p>
            <a:pPr marL="342900" indent="-342900">
              <a:spcBef>
                <a:spcPct val="20000"/>
              </a:spcBef>
              <a:buFontTx/>
              <a:buChar char="•"/>
            </a:pPr>
            <a:r>
              <a:rPr lang="en-US" sz="2800" b="1">
                <a:latin typeface="Comic Sans MS" pitchFamily="66" charset="0"/>
              </a:rPr>
              <a:t>When compared empirically with other smoothing techniques, it performs poorly</a:t>
            </a:r>
          </a:p>
          <a:p>
            <a:pPr marL="342900" indent="-342900">
              <a:spcBef>
                <a:spcPct val="20000"/>
              </a:spcBef>
              <a:buFontTx/>
              <a:buChar char="•"/>
            </a:pPr>
            <a:r>
              <a:rPr lang="en-US" sz="2800" b="1">
                <a:latin typeface="Comic Sans MS" pitchFamily="66" charset="0"/>
              </a:rPr>
              <a:t>-&gt; Not used in practice</a:t>
            </a:r>
          </a:p>
          <a:p>
            <a:pPr marL="342900" indent="-342900">
              <a:spcBef>
                <a:spcPct val="20000"/>
              </a:spcBef>
              <a:buFontTx/>
              <a:buChar char="•"/>
            </a:pPr>
            <a:r>
              <a:rPr lang="en-US" sz="2800" b="1">
                <a:latin typeface="Comic Sans MS" pitchFamily="66" charset="0"/>
              </a:rPr>
              <a:t>Detailed discussion </a:t>
            </a:r>
            <a:r>
              <a:rPr lang="en-US" sz="2800">
                <a:latin typeface="Comic Sans MS" pitchFamily="66" charset="0"/>
              </a:rPr>
              <a:t>[Gale and Church 1994]</a:t>
            </a:r>
          </a:p>
          <a:p>
            <a:pPr marL="342900" indent="-342900">
              <a:spcBef>
                <a:spcPct val="20000"/>
              </a:spcBef>
              <a:buFontTx/>
              <a:buChar char="•"/>
            </a:pPr>
            <a:endParaRPr lang="en-US" sz="2800">
              <a:latin typeface="Comic Sans MS" pitchFamily="66" charset="0"/>
            </a:endParaRPr>
          </a:p>
          <a:p>
            <a:pPr marL="342900" indent="-342900">
              <a:spcBef>
                <a:spcPct val="20000"/>
              </a:spcBef>
              <a:buFontTx/>
              <a:buChar char="•"/>
            </a:pPr>
            <a:endParaRPr lang="en-US" sz="2800" b="1">
              <a:latin typeface="Comic Sans MS" pitchFamily="66" charset="0"/>
            </a:endParaRPr>
          </a:p>
        </p:txBody>
      </p:sp>
    </p:spTree>
  </p:cSld>
  <p:clrMapOvr>
    <a:masterClrMapping/>
  </p:clrMapOvr>
  <p:timing>
    <p:tnLst>
      <p:par>
        <p:cTn id="1" dur="indefinite" restart="never" nodeType="tmRoot"/>
      </p:par>
    </p:tn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55" name="Date Placeholder 4"/>
          <p:cNvSpPr>
            <a:spLocks noGrp="1"/>
          </p:cNvSpPr>
          <p:nvPr>
            <p:ph type="dt" sz="quarter" idx="10"/>
          </p:nvPr>
        </p:nvSpPr>
        <p:spPr>
          <a:noFill/>
        </p:spPr>
        <p:txBody>
          <a:bodyPr/>
          <a:lstStyle/>
          <a:p>
            <a:fld id="{AFD7C582-2EBA-419C-B250-51271681C766}" type="datetime1">
              <a:rPr lang="en-US" smtClean="0"/>
              <a:pPr/>
              <a:t>1/21/2013</a:t>
            </a:fld>
            <a:endParaRPr lang="en-US"/>
          </a:p>
        </p:txBody>
      </p:sp>
      <p:sp>
        <p:nvSpPr>
          <p:cNvPr id="23556" name="Footer Placeholder 5"/>
          <p:cNvSpPr>
            <a:spLocks noGrp="1"/>
          </p:cNvSpPr>
          <p:nvPr>
            <p:ph type="ftr" sz="quarter" idx="11"/>
          </p:nvPr>
        </p:nvSpPr>
        <p:spPr>
          <a:noFill/>
        </p:spPr>
        <p:txBody>
          <a:bodyPr/>
          <a:lstStyle/>
          <a:p>
            <a:r>
              <a:rPr lang="en-US" smtClean="0"/>
              <a:t>CPSC503 Winter 2012</a:t>
            </a:r>
            <a:endParaRPr lang="en-US"/>
          </a:p>
        </p:txBody>
      </p:sp>
      <p:sp>
        <p:nvSpPr>
          <p:cNvPr id="23557" name="Slide Number Placeholder 6"/>
          <p:cNvSpPr>
            <a:spLocks noGrp="1"/>
          </p:cNvSpPr>
          <p:nvPr>
            <p:ph type="sldNum" sz="quarter" idx="12"/>
          </p:nvPr>
        </p:nvSpPr>
        <p:spPr>
          <a:noFill/>
        </p:spPr>
        <p:txBody>
          <a:bodyPr/>
          <a:lstStyle/>
          <a:p>
            <a:fld id="{C98B772F-A8B2-4EE4-88D4-96A1F072FE6A}" type="slidenum">
              <a:rPr lang="en-US" smtClean="0"/>
              <a:pPr/>
              <a:t>42</a:t>
            </a:fld>
            <a:endParaRPr lang="en-US" smtClean="0"/>
          </a:p>
        </p:txBody>
      </p:sp>
      <p:sp>
        <p:nvSpPr>
          <p:cNvPr id="23558" name="Rectangle 2"/>
          <p:cNvSpPr>
            <a:spLocks noGrp="1" noChangeArrowheads="1"/>
          </p:cNvSpPr>
          <p:nvPr>
            <p:ph type="title"/>
          </p:nvPr>
        </p:nvSpPr>
        <p:spPr>
          <a:xfrm>
            <a:off x="533400" y="0"/>
            <a:ext cx="7772400" cy="1143000"/>
          </a:xfrm>
        </p:spPr>
        <p:txBody>
          <a:bodyPr/>
          <a:lstStyle/>
          <a:p>
            <a:pPr eaLnBrk="1" hangingPunct="1"/>
            <a:r>
              <a:rPr lang="en-US" dirty="0" smtClean="0"/>
              <a:t>Better smoothing technique</a:t>
            </a:r>
          </a:p>
        </p:txBody>
      </p:sp>
      <p:sp>
        <p:nvSpPr>
          <p:cNvPr id="23559" name="Rectangle 3"/>
          <p:cNvSpPr>
            <a:spLocks noGrp="1" noChangeArrowheads="1"/>
          </p:cNvSpPr>
          <p:nvPr>
            <p:ph type="body" sz="half" idx="1"/>
          </p:nvPr>
        </p:nvSpPr>
        <p:spPr>
          <a:xfrm>
            <a:off x="609600" y="838200"/>
            <a:ext cx="8229600" cy="1066800"/>
          </a:xfrm>
        </p:spPr>
        <p:txBody>
          <a:bodyPr/>
          <a:lstStyle/>
          <a:p>
            <a:pPr eaLnBrk="1" hangingPunct="1"/>
            <a:r>
              <a:rPr lang="en-US" dirty="0" smtClean="0"/>
              <a:t>Good-Turing Discounting </a:t>
            </a:r>
            <a:r>
              <a:rPr lang="en-US" b="0" dirty="0" smtClean="0"/>
              <a:t>(extremely clear example on textbook)</a:t>
            </a:r>
            <a:endParaRPr lang="en-US" sz="2400" b="0" dirty="0" smtClean="0"/>
          </a:p>
        </p:txBody>
      </p:sp>
      <p:sp>
        <p:nvSpPr>
          <p:cNvPr id="23560" name="Rectangle 11"/>
          <p:cNvSpPr>
            <a:spLocks noChangeArrowheads="1"/>
          </p:cNvSpPr>
          <p:nvPr/>
        </p:nvSpPr>
        <p:spPr bwMode="auto">
          <a:xfrm>
            <a:off x="0" y="1600200"/>
            <a:ext cx="9144000" cy="1143000"/>
          </a:xfrm>
          <a:prstGeom prst="rect">
            <a:avLst/>
          </a:prstGeom>
          <a:noFill/>
          <a:ln w="9525">
            <a:noFill/>
            <a:miter lim="800000"/>
            <a:headEnd/>
            <a:tailEnd/>
          </a:ln>
        </p:spPr>
        <p:txBody>
          <a:bodyPr anchor="ctr"/>
          <a:lstStyle/>
          <a:p>
            <a:pPr algn="ctr"/>
            <a:r>
              <a:rPr lang="en-US" sz="3200" dirty="0">
                <a:solidFill>
                  <a:schemeClr val="accent2"/>
                </a:solidFill>
                <a:latin typeface="Comic Sans MS" pitchFamily="66" charset="0"/>
              </a:rPr>
              <a:t>More advanced: </a:t>
            </a:r>
            <a:r>
              <a:rPr lang="en-US" sz="3200" dirty="0" err="1">
                <a:solidFill>
                  <a:schemeClr val="accent2"/>
                </a:solidFill>
                <a:latin typeface="Comic Sans MS" pitchFamily="66" charset="0"/>
              </a:rPr>
              <a:t>Backoff</a:t>
            </a:r>
            <a:r>
              <a:rPr lang="en-US" sz="3200" dirty="0">
                <a:solidFill>
                  <a:schemeClr val="accent2"/>
                </a:solidFill>
                <a:latin typeface="Comic Sans MS" pitchFamily="66" charset="0"/>
              </a:rPr>
              <a:t> and Interpolation</a:t>
            </a:r>
          </a:p>
        </p:txBody>
      </p:sp>
      <p:sp>
        <p:nvSpPr>
          <p:cNvPr id="409612" name="Rectangle 12"/>
          <p:cNvSpPr>
            <a:spLocks noChangeArrowheads="1"/>
          </p:cNvSpPr>
          <p:nvPr/>
        </p:nvSpPr>
        <p:spPr bwMode="auto">
          <a:xfrm>
            <a:off x="0" y="2438400"/>
            <a:ext cx="9144000" cy="2971800"/>
          </a:xfrm>
          <a:prstGeom prst="rect">
            <a:avLst/>
          </a:prstGeom>
          <a:noFill/>
          <a:ln w="9525">
            <a:noFill/>
            <a:miter lim="800000"/>
            <a:headEnd/>
            <a:tailEnd/>
          </a:ln>
        </p:spPr>
        <p:txBody>
          <a:bodyPr/>
          <a:lstStyle/>
          <a:p>
            <a:pPr marL="342900" indent="-342900">
              <a:spcBef>
                <a:spcPct val="20000"/>
              </a:spcBef>
              <a:buFontTx/>
              <a:buChar char="•"/>
            </a:pPr>
            <a:r>
              <a:rPr lang="en-US" sz="2800" b="1" dirty="0">
                <a:latin typeface="Comic Sans MS" pitchFamily="66" charset="0"/>
              </a:rPr>
              <a:t>To estimate an </a:t>
            </a:r>
            <a:r>
              <a:rPr lang="en-US" sz="2800" b="1" dirty="0" err="1">
                <a:latin typeface="Comic Sans MS" pitchFamily="66" charset="0"/>
              </a:rPr>
              <a:t>ngram</a:t>
            </a:r>
            <a:r>
              <a:rPr lang="en-US" sz="2800" b="1" dirty="0">
                <a:latin typeface="Comic Sans MS" pitchFamily="66" charset="0"/>
              </a:rPr>
              <a:t> use “lower order” </a:t>
            </a:r>
            <a:r>
              <a:rPr lang="en-US" sz="2800" b="1" dirty="0" err="1">
                <a:latin typeface="Comic Sans MS" pitchFamily="66" charset="0"/>
              </a:rPr>
              <a:t>ngrams</a:t>
            </a:r>
            <a:endParaRPr lang="en-US" sz="2800" b="1" dirty="0">
              <a:latin typeface="Comic Sans MS" pitchFamily="66" charset="0"/>
            </a:endParaRPr>
          </a:p>
          <a:p>
            <a:pPr marL="742950" lvl="1" indent="-285750">
              <a:spcBef>
                <a:spcPct val="20000"/>
              </a:spcBef>
              <a:buFontTx/>
              <a:buChar char="–"/>
            </a:pPr>
            <a:r>
              <a:rPr lang="en-US" sz="2400" b="1" dirty="0" err="1">
                <a:solidFill>
                  <a:schemeClr val="accent2"/>
                </a:solidFill>
                <a:latin typeface="Comic Sans MS" pitchFamily="66" charset="0"/>
              </a:rPr>
              <a:t>Backoff</a:t>
            </a:r>
            <a:r>
              <a:rPr lang="en-US" sz="2400" b="1" dirty="0">
                <a:solidFill>
                  <a:schemeClr val="accent2"/>
                </a:solidFill>
                <a:latin typeface="Comic Sans MS" pitchFamily="66" charset="0"/>
              </a:rPr>
              <a:t>:</a:t>
            </a:r>
            <a:r>
              <a:rPr lang="en-US" sz="2400" b="1" dirty="0">
                <a:latin typeface="Comic Sans MS" pitchFamily="66" charset="0"/>
              </a:rPr>
              <a:t> Rely on the lower order </a:t>
            </a:r>
            <a:r>
              <a:rPr lang="en-US" sz="2400" b="1" dirty="0" err="1">
                <a:latin typeface="Comic Sans MS" pitchFamily="66" charset="0"/>
              </a:rPr>
              <a:t>ngrams</a:t>
            </a:r>
            <a:r>
              <a:rPr lang="en-US" sz="2400" b="1" dirty="0">
                <a:latin typeface="Comic Sans MS" pitchFamily="66" charset="0"/>
              </a:rPr>
              <a:t> only when we have zero counts for a higher order one; </a:t>
            </a:r>
            <a:r>
              <a:rPr lang="en-US" sz="2400" b="1" i="1" dirty="0" err="1">
                <a:latin typeface="Comic Sans MS" pitchFamily="66" charset="0"/>
              </a:rPr>
              <a:t>e.g.,use</a:t>
            </a:r>
            <a:r>
              <a:rPr lang="en-US" sz="2400" b="1" i="1" dirty="0">
                <a:latin typeface="Comic Sans MS" pitchFamily="66" charset="0"/>
              </a:rPr>
              <a:t> unigrams to estimate zero count bigrams</a:t>
            </a:r>
          </a:p>
          <a:p>
            <a:pPr marL="742950" lvl="1" indent="-285750">
              <a:spcBef>
                <a:spcPct val="20000"/>
              </a:spcBef>
              <a:buFontTx/>
              <a:buChar char="–"/>
            </a:pPr>
            <a:r>
              <a:rPr lang="en-US" sz="2400" b="1" dirty="0">
                <a:solidFill>
                  <a:schemeClr val="accent2"/>
                </a:solidFill>
                <a:latin typeface="Comic Sans MS" pitchFamily="66" charset="0"/>
              </a:rPr>
              <a:t>Interpolation:</a:t>
            </a:r>
            <a:r>
              <a:rPr lang="en-US" sz="2400" b="1" dirty="0">
                <a:latin typeface="Comic Sans MS" pitchFamily="66" charset="0"/>
              </a:rPr>
              <a:t> Mix the </a:t>
            </a:r>
            <a:r>
              <a:rPr lang="en-US" sz="2400" b="1" dirty="0" err="1">
                <a:latin typeface="Comic Sans MS" pitchFamily="66" charset="0"/>
              </a:rPr>
              <a:t>prob</a:t>
            </a:r>
            <a:r>
              <a:rPr lang="en-US" sz="2400" b="1" dirty="0">
                <a:latin typeface="Comic Sans MS" pitchFamily="66" charset="0"/>
              </a:rPr>
              <a:t> estimate from all the </a:t>
            </a:r>
            <a:r>
              <a:rPr lang="en-US" sz="2400" b="1" dirty="0" err="1">
                <a:latin typeface="Comic Sans MS" pitchFamily="66" charset="0"/>
              </a:rPr>
              <a:t>ngrams</a:t>
            </a:r>
            <a:r>
              <a:rPr lang="en-US" sz="2400" b="1" dirty="0">
                <a:latin typeface="Comic Sans MS" pitchFamily="66" charset="0"/>
              </a:rPr>
              <a:t> estimators; </a:t>
            </a:r>
            <a:r>
              <a:rPr lang="en-US" sz="2400" b="1" i="1" dirty="0">
                <a:latin typeface="Comic Sans MS" pitchFamily="66" charset="0"/>
              </a:rPr>
              <a:t>e.g., we do a weighted interpolation of trigram, bigram and unigram counts</a:t>
            </a:r>
          </a:p>
          <a:p>
            <a:pPr marL="342900" indent="-342900">
              <a:spcBef>
                <a:spcPct val="20000"/>
              </a:spcBef>
            </a:pPr>
            <a:endParaRPr lang="en-US" sz="2400" b="1" dirty="0">
              <a:latin typeface="Comic Sans MS" pitchFamily="66" charset="0"/>
            </a:endParaRPr>
          </a:p>
        </p:txBody>
      </p:sp>
      <p:sp>
        <p:nvSpPr>
          <p:cNvPr id="9" name="Rectangle 11"/>
          <p:cNvSpPr>
            <a:spLocks noChangeArrowheads="1"/>
          </p:cNvSpPr>
          <p:nvPr/>
        </p:nvSpPr>
        <p:spPr bwMode="auto">
          <a:xfrm>
            <a:off x="0" y="5334000"/>
            <a:ext cx="9144000" cy="1066800"/>
          </a:xfrm>
          <a:prstGeom prst="rect">
            <a:avLst/>
          </a:prstGeom>
          <a:noFill/>
          <a:ln w="9525">
            <a:noFill/>
            <a:miter lim="800000"/>
            <a:headEnd/>
            <a:tailEnd/>
          </a:ln>
        </p:spPr>
        <p:txBody>
          <a:bodyPr anchor="ctr"/>
          <a:lstStyle/>
          <a:p>
            <a:pPr algn="ctr"/>
            <a:r>
              <a:rPr lang="en-US" sz="2400" dirty="0" smtClean="0">
                <a:solidFill>
                  <a:schemeClr val="accent2"/>
                </a:solidFill>
                <a:latin typeface="Comic Sans MS" pitchFamily="66" charset="0"/>
              </a:rPr>
              <a:t>Best performing LM: [Wood et al 2009 ICML] non-parametric posterior inference based on MCMC </a:t>
            </a:r>
            <a:endParaRPr lang="en-US" sz="2400" dirty="0">
              <a:solidFill>
                <a:schemeClr val="accent2"/>
              </a:solidFill>
              <a:latin typeface="Comic Sans MS" pitchFamily="66"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0961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9612" grpId="0"/>
    </p:bld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89" name="Date Placeholder 5"/>
          <p:cNvSpPr>
            <a:spLocks noGrp="1"/>
          </p:cNvSpPr>
          <p:nvPr>
            <p:ph type="dt" sz="quarter" idx="10"/>
          </p:nvPr>
        </p:nvSpPr>
        <p:spPr>
          <a:noFill/>
        </p:spPr>
        <p:txBody>
          <a:bodyPr/>
          <a:lstStyle/>
          <a:p>
            <a:fld id="{1B90C912-EF1D-45D3-A8E4-B4561153A9BC}" type="datetime1">
              <a:rPr lang="en-US" smtClean="0"/>
              <a:pPr/>
              <a:t>1/21/2013</a:t>
            </a:fld>
            <a:endParaRPr lang="en-US"/>
          </a:p>
        </p:txBody>
      </p:sp>
      <p:sp>
        <p:nvSpPr>
          <p:cNvPr id="24590" name="Footer Placeholder 6"/>
          <p:cNvSpPr>
            <a:spLocks noGrp="1"/>
          </p:cNvSpPr>
          <p:nvPr>
            <p:ph type="ftr" sz="quarter" idx="11"/>
          </p:nvPr>
        </p:nvSpPr>
        <p:spPr>
          <a:noFill/>
        </p:spPr>
        <p:txBody>
          <a:bodyPr/>
          <a:lstStyle/>
          <a:p>
            <a:r>
              <a:rPr lang="en-US" smtClean="0"/>
              <a:t>CPSC503 Winter 2012</a:t>
            </a:r>
            <a:endParaRPr lang="en-US"/>
          </a:p>
        </p:txBody>
      </p:sp>
      <p:sp>
        <p:nvSpPr>
          <p:cNvPr id="24591" name="Slide Number Placeholder 7"/>
          <p:cNvSpPr>
            <a:spLocks noGrp="1"/>
          </p:cNvSpPr>
          <p:nvPr>
            <p:ph type="sldNum" sz="quarter" idx="12"/>
          </p:nvPr>
        </p:nvSpPr>
        <p:spPr>
          <a:noFill/>
        </p:spPr>
        <p:txBody>
          <a:bodyPr/>
          <a:lstStyle/>
          <a:p>
            <a:fld id="{B9DDFF30-4280-4A52-9801-76001E0FED45}" type="slidenum">
              <a:rPr lang="en-US" smtClean="0"/>
              <a:pPr/>
              <a:t>43</a:t>
            </a:fld>
            <a:endParaRPr lang="en-US" smtClean="0"/>
          </a:p>
        </p:txBody>
      </p:sp>
      <p:sp>
        <p:nvSpPr>
          <p:cNvPr id="24592" name="Rectangle 2"/>
          <p:cNvSpPr>
            <a:spLocks noGrp="1" noChangeArrowheads="1"/>
          </p:cNvSpPr>
          <p:nvPr>
            <p:ph type="title"/>
          </p:nvPr>
        </p:nvSpPr>
        <p:spPr>
          <a:xfrm>
            <a:off x="2590800" y="914400"/>
            <a:ext cx="5943600" cy="685800"/>
          </a:xfrm>
        </p:spPr>
        <p:txBody>
          <a:bodyPr/>
          <a:lstStyle/>
          <a:p>
            <a:pPr eaLnBrk="1" hangingPunct="1"/>
            <a:r>
              <a:rPr lang="en-US" sz="3200" smtClean="0">
                <a:solidFill>
                  <a:schemeClr val="tx1"/>
                </a:solidFill>
              </a:rPr>
              <a:t>Impossible to estimate!</a:t>
            </a:r>
          </a:p>
        </p:txBody>
      </p:sp>
      <p:sp>
        <p:nvSpPr>
          <p:cNvPr id="26631" name="Rectangle 3"/>
          <p:cNvSpPr>
            <a:spLocks noGrp="1" noChangeArrowheads="1"/>
          </p:cNvSpPr>
          <p:nvPr>
            <p:ph type="body" sz="half" idx="1"/>
          </p:nvPr>
        </p:nvSpPr>
        <p:spPr>
          <a:xfrm>
            <a:off x="381000" y="1600200"/>
            <a:ext cx="8305800" cy="1371600"/>
          </a:xfrm>
          <a:noFill/>
        </p:spPr>
        <p:txBody>
          <a:bodyPr/>
          <a:lstStyle/>
          <a:p>
            <a:pPr eaLnBrk="1" hangingPunct="1">
              <a:lnSpc>
                <a:spcPct val="90000"/>
              </a:lnSpc>
              <a:buFontTx/>
              <a:buNone/>
            </a:pPr>
            <a:r>
              <a:rPr lang="en-US" smtClean="0"/>
              <a:t>Sample space much bigger than any realistic corpus </a:t>
            </a:r>
            <a:r>
              <a:rPr lang="en-US" smtClean="0">
                <a:solidFill>
                  <a:srgbClr val="FF0000"/>
                </a:solidFill>
                <a:sym typeface="Wingdings" pitchFamily="2" charset="2"/>
              </a:rPr>
              <a:t></a:t>
            </a:r>
            <a:endParaRPr lang="en-US" sz="2400" smtClean="0">
              <a:solidFill>
                <a:srgbClr val="FF0000"/>
              </a:solidFill>
            </a:endParaRPr>
          </a:p>
          <a:p>
            <a:pPr eaLnBrk="1" hangingPunct="1">
              <a:lnSpc>
                <a:spcPct val="90000"/>
              </a:lnSpc>
              <a:buFontTx/>
              <a:buNone/>
            </a:pPr>
            <a:endParaRPr lang="en-US" sz="2400" smtClean="0"/>
          </a:p>
        </p:txBody>
      </p:sp>
      <p:graphicFrame>
        <p:nvGraphicFramePr>
          <p:cNvPr id="24578" name="Object 4"/>
          <p:cNvGraphicFramePr>
            <a:graphicFrameLocks noChangeAspect="1"/>
          </p:cNvGraphicFramePr>
          <p:nvPr>
            <p:ph sz="quarter" idx="3"/>
          </p:nvPr>
        </p:nvGraphicFramePr>
        <p:xfrm>
          <a:off x="381000" y="914400"/>
          <a:ext cx="2438400" cy="619125"/>
        </p:xfrm>
        <a:graphic>
          <a:graphicData uri="http://schemas.openxmlformats.org/presentationml/2006/ole">
            <p:oleObj spid="_x0000_s149506" name="Equation" r:id="rId4" imgW="799920" imgH="203040" progId="Equation.3">
              <p:embed/>
            </p:oleObj>
          </a:graphicData>
        </a:graphic>
      </p:graphicFrame>
      <p:sp>
        <p:nvSpPr>
          <p:cNvPr id="422917" name="Rectangle 5"/>
          <p:cNvSpPr>
            <a:spLocks noChangeArrowheads="1"/>
          </p:cNvSpPr>
          <p:nvPr/>
        </p:nvSpPr>
        <p:spPr bwMode="auto">
          <a:xfrm>
            <a:off x="381000" y="2590800"/>
            <a:ext cx="8077200" cy="685800"/>
          </a:xfrm>
          <a:prstGeom prst="rect">
            <a:avLst/>
          </a:prstGeom>
          <a:noFill/>
          <a:ln w="9525">
            <a:noFill/>
            <a:miter lim="800000"/>
            <a:headEnd/>
            <a:tailEnd/>
          </a:ln>
        </p:spPr>
        <p:txBody>
          <a:bodyPr/>
          <a:lstStyle/>
          <a:p>
            <a:pPr marL="342900" indent="-342900">
              <a:spcBef>
                <a:spcPct val="20000"/>
              </a:spcBef>
            </a:pPr>
            <a:r>
              <a:rPr lang="en-US" sz="2800" b="1">
                <a:latin typeface="Comic Sans MS" pitchFamily="66" charset="0"/>
              </a:rPr>
              <a:t>Chain rule does not help </a:t>
            </a:r>
            <a:r>
              <a:rPr lang="en-US" sz="2800" b="1">
                <a:solidFill>
                  <a:srgbClr val="FF0000"/>
                </a:solidFill>
                <a:latin typeface="Comic Sans MS" pitchFamily="66" charset="0"/>
                <a:sym typeface="Wingdings" pitchFamily="2" charset="2"/>
              </a:rPr>
              <a:t></a:t>
            </a:r>
          </a:p>
          <a:p>
            <a:pPr marL="342900" indent="-342900">
              <a:spcBef>
                <a:spcPct val="20000"/>
              </a:spcBef>
            </a:pPr>
            <a:endParaRPr lang="en-US" sz="2400" b="1">
              <a:latin typeface="Comic Sans MS" pitchFamily="66" charset="0"/>
            </a:endParaRPr>
          </a:p>
        </p:txBody>
      </p:sp>
      <p:sp>
        <p:nvSpPr>
          <p:cNvPr id="422918" name="Rectangle 6"/>
          <p:cNvSpPr>
            <a:spLocks noChangeArrowheads="1"/>
          </p:cNvSpPr>
          <p:nvPr/>
        </p:nvSpPr>
        <p:spPr bwMode="auto">
          <a:xfrm>
            <a:off x="457200" y="3276600"/>
            <a:ext cx="8305800" cy="1905000"/>
          </a:xfrm>
          <a:prstGeom prst="rect">
            <a:avLst/>
          </a:prstGeom>
          <a:noFill/>
          <a:ln w="9525">
            <a:noFill/>
            <a:miter lim="800000"/>
            <a:headEnd/>
            <a:tailEnd/>
          </a:ln>
        </p:spPr>
        <p:txBody>
          <a:bodyPr/>
          <a:lstStyle/>
          <a:p>
            <a:pPr marL="342900" indent="-342900">
              <a:spcBef>
                <a:spcPct val="20000"/>
              </a:spcBef>
            </a:pPr>
            <a:r>
              <a:rPr lang="en-US" sz="2800" b="1">
                <a:latin typeface="Comic Sans MS" pitchFamily="66" charset="0"/>
                <a:sym typeface="Wingdings" pitchFamily="2" charset="2"/>
              </a:rPr>
              <a:t>Markov assumption </a:t>
            </a:r>
            <a:r>
              <a:rPr lang="en-US" sz="2800" b="1">
                <a:solidFill>
                  <a:srgbClr val="00B050"/>
                </a:solidFill>
                <a:latin typeface="Comic Sans MS" pitchFamily="66" charset="0"/>
                <a:sym typeface="Wingdings" pitchFamily="2" charset="2"/>
              </a:rPr>
              <a:t></a:t>
            </a:r>
            <a:r>
              <a:rPr lang="en-US" sz="2800" b="1">
                <a:latin typeface="Comic Sans MS" pitchFamily="66" charset="0"/>
                <a:sym typeface="Wingdings" pitchFamily="2" charset="2"/>
              </a:rPr>
              <a:t>:</a:t>
            </a:r>
          </a:p>
          <a:p>
            <a:pPr marL="742950" lvl="1" indent="-285750">
              <a:spcBef>
                <a:spcPct val="20000"/>
              </a:spcBef>
            </a:pPr>
            <a:r>
              <a:rPr lang="en-US" sz="2400" b="1">
                <a:latin typeface="Comic Sans MS" pitchFamily="66" charset="0"/>
              </a:rPr>
              <a:t>Unigram… sample space?</a:t>
            </a:r>
          </a:p>
          <a:p>
            <a:pPr marL="742950" lvl="1" indent="-285750">
              <a:spcBef>
                <a:spcPct val="20000"/>
              </a:spcBef>
            </a:pPr>
            <a:r>
              <a:rPr lang="en-US" sz="2400" b="1">
                <a:latin typeface="Comic Sans MS" pitchFamily="66" charset="0"/>
              </a:rPr>
              <a:t>Bigram … sample space?</a:t>
            </a:r>
          </a:p>
          <a:p>
            <a:pPr marL="742950" lvl="1" indent="-285750">
              <a:spcBef>
                <a:spcPct val="20000"/>
              </a:spcBef>
            </a:pPr>
            <a:r>
              <a:rPr lang="en-US" sz="2400" b="1">
                <a:latin typeface="Comic Sans MS" pitchFamily="66" charset="0"/>
              </a:rPr>
              <a:t>Trigram … sample space?</a:t>
            </a:r>
          </a:p>
          <a:p>
            <a:pPr marL="342900" indent="-342900">
              <a:spcBef>
                <a:spcPct val="20000"/>
              </a:spcBef>
            </a:pPr>
            <a:endParaRPr lang="en-US" sz="2400" b="1">
              <a:latin typeface="Comic Sans MS" pitchFamily="66" charset="0"/>
            </a:endParaRPr>
          </a:p>
        </p:txBody>
      </p:sp>
      <p:sp>
        <p:nvSpPr>
          <p:cNvPr id="422919" name="Rectangle 7"/>
          <p:cNvSpPr>
            <a:spLocks noChangeArrowheads="1"/>
          </p:cNvSpPr>
          <p:nvPr/>
        </p:nvSpPr>
        <p:spPr bwMode="auto">
          <a:xfrm>
            <a:off x="457200" y="5029200"/>
            <a:ext cx="6781800" cy="685800"/>
          </a:xfrm>
          <a:prstGeom prst="rect">
            <a:avLst/>
          </a:prstGeom>
          <a:noFill/>
          <a:ln w="9525">
            <a:noFill/>
            <a:miter lim="800000"/>
            <a:headEnd/>
            <a:tailEnd/>
          </a:ln>
        </p:spPr>
        <p:txBody>
          <a:bodyPr/>
          <a:lstStyle/>
          <a:p>
            <a:pPr marL="342900" indent="-342900">
              <a:spcBef>
                <a:spcPct val="20000"/>
              </a:spcBef>
            </a:pPr>
            <a:r>
              <a:rPr lang="en-US" sz="2800" b="1">
                <a:latin typeface="Comic Sans MS" pitchFamily="66" charset="0"/>
              </a:rPr>
              <a:t>Sparse matrix: Smoothing techniques</a:t>
            </a:r>
            <a:endParaRPr lang="en-US" sz="2800" b="1">
              <a:latin typeface="Comic Sans MS" pitchFamily="66" charset="0"/>
              <a:sym typeface="Wingdings" pitchFamily="2" charset="2"/>
            </a:endParaRPr>
          </a:p>
          <a:p>
            <a:pPr marL="342900" indent="-342900">
              <a:spcBef>
                <a:spcPct val="20000"/>
              </a:spcBef>
            </a:pPr>
            <a:endParaRPr lang="en-US" sz="2400" b="1">
              <a:latin typeface="Comic Sans MS" pitchFamily="66" charset="0"/>
            </a:endParaRPr>
          </a:p>
        </p:txBody>
      </p:sp>
      <p:sp>
        <p:nvSpPr>
          <p:cNvPr id="24597" name="Rectangle 8"/>
          <p:cNvSpPr>
            <a:spLocks noChangeArrowheads="1"/>
          </p:cNvSpPr>
          <p:nvPr/>
        </p:nvSpPr>
        <p:spPr bwMode="auto">
          <a:xfrm>
            <a:off x="381000" y="0"/>
            <a:ext cx="7772400" cy="1143000"/>
          </a:xfrm>
          <a:prstGeom prst="rect">
            <a:avLst/>
          </a:prstGeom>
          <a:noFill/>
          <a:ln w="9525">
            <a:noFill/>
            <a:miter lim="800000"/>
            <a:headEnd/>
            <a:tailEnd/>
          </a:ln>
        </p:spPr>
        <p:txBody>
          <a:bodyPr anchor="ctr"/>
          <a:lstStyle/>
          <a:p>
            <a:pPr algn="ctr"/>
            <a:r>
              <a:rPr lang="en-US" sz="3600">
                <a:solidFill>
                  <a:schemeClr val="accent2"/>
                </a:solidFill>
                <a:latin typeface="Comic Sans MS" pitchFamily="66" charset="0"/>
              </a:rPr>
              <a:t>N-Grams Summary: final</a:t>
            </a:r>
            <a:endParaRPr lang="en-US" sz="3600">
              <a:solidFill>
                <a:srgbClr val="A50021"/>
              </a:solidFill>
              <a:latin typeface="Comic Sans MS" pitchFamily="66" charset="0"/>
            </a:endParaRPr>
          </a:p>
        </p:txBody>
      </p:sp>
      <p:sp>
        <p:nvSpPr>
          <p:cNvPr id="12" name="Rectangle 7"/>
          <p:cNvSpPr>
            <a:spLocks noChangeArrowheads="1"/>
          </p:cNvSpPr>
          <p:nvPr/>
        </p:nvSpPr>
        <p:spPr bwMode="auto">
          <a:xfrm>
            <a:off x="914400" y="5638800"/>
            <a:ext cx="6096000" cy="685800"/>
          </a:xfrm>
          <a:prstGeom prst="rect">
            <a:avLst/>
          </a:prstGeom>
          <a:noFill/>
          <a:ln w="9525">
            <a:solidFill>
              <a:schemeClr val="accent1"/>
            </a:solidFill>
            <a:miter lim="800000"/>
            <a:headEnd/>
            <a:tailEnd/>
          </a:ln>
        </p:spPr>
        <p:txBody>
          <a:bodyPr/>
          <a:lstStyle/>
          <a:p>
            <a:pPr marL="342900" indent="-342900">
              <a:spcBef>
                <a:spcPct val="20000"/>
              </a:spcBef>
            </a:pPr>
            <a:r>
              <a:rPr lang="en-US" sz="2800" b="1">
                <a:latin typeface="Comic Sans MS" pitchFamily="66" charset="0"/>
              </a:rPr>
              <a:t>Look at practical issues: sec. 4.8</a:t>
            </a:r>
            <a:endParaRPr lang="en-US" sz="2800" b="1">
              <a:latin typeface="Comic Sans MS" pitchFamily="66" charset="0"/>
              <a:sym typeface="Wingdings" pitchFamily="2" charset="2"/>
            </a:endParaRPr>
          </a:p>
          <a:p>
            <a:pPr marL="342900" indent="-342900">
              <a:spcBef>
                <a:spcPct val="20000"/>
              </a:spcBef>
            </a:pPr>
            <a:endParaRPr lang="en-US" sz="2400" b="1">
              <a:latin typeface="Comic Sans MS" pitchFamily="66"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26631">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499"/>
                                          </p:stCondLst>
                                        </p:cTn>
                                        <p:tgtEl>
                                          <p:spTgt spid="422917"/>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499"/>
                                          </p:stCondLst>
                                        </p:cTn>
                                        <p:tgtEl>
                                          <p:spTgt spid="422918"/>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499"/>
                                          </p:stCondLst>
                                        </p:cTn>
                                        <p:tgtEl>
                                          <p:spTgt spid="422919"/>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499"/>
                                          </p:stCondLst>
                                        </p:cTn>
                                        <p:tgtEl>
                                          <p:spTgt spid="1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22917" grpId="0" autoUpdateAnimBg="0"/>
      <p:bldP spid="422918" grpId="0" autoUpdateAnimBg="0"/>
      <p:bldP spid="422919" grpId="0" autoUpdateAnimBg="0"/>
      <p:bldP spid="12" grpId="0" animBg="1" autoUpdateAnimBg="0"/>
    </p:bld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3" name="Date Placeholder 4"/>
          <p:cNvSpPr>
            <a:spLocks noGrp="1"/>
          </p:cNvSpPr>
          <p:nvPr>
            <p:ph type="dt" sz="quarter" idx="10"/>
          </p:nvPr>
        </p:nvSpPr>
        <p:spPr>
          <a:noFill/>
        </p:spPr>
        <p:txBody>
          <a:bodyPr/>
          <a:lstStyle/>
          <a:p>
            <a:fld id="{57B8C78E-21BF-411E-B805-6AF1E25042C7}" type="datetime1">
              <a:rPr lang="en-US" smtClean="0"/>
              <a:pPr/>
              <a:t>1/21/2013</a:t>
            </a:fld>
            <a:endParaRPr lang="en-US"/>
          </a:p>
        </p:txBody>
      </p:sp>
      <p:sp>
        <p:nvSpPr>
          <p:cNvPr id="25604" name="Footer Placeholder 5"/>
          <p:cNvSpPr>
            <a:spLocks noGrp="1"/>
          </p:cNvSpPr>
          <p:nvPr>
            <p:ph type="ftr" sz="quarter" idx="11"/>
          </p:nvPr>
        </p:nvSpPr>
        <p:spPr>
          <a:noFill/>
        </p:spPr>
        <p:txBody>
          <a:bodyPr/>
          <a:lstStyle/>
          <a:p>
            <a:r>
              <a:rPr lang="en-US" smtClean="0"/>
              <a:t>CPSC503 Winter 2012</a:t>
            </a:r>
            <a:endParaRPr lang="en-US"/>
          </a:p>
        </p:txBody>
      </p:sp>
      <p:sp>
        <p:nvSpPr>
          <p:cNvPr id="25605" name="Slide Number Placeholder 6"/>
          <p:cNvSpPr>
            <a:spLocks noGrp="1"/>
          </p:cNvSpPr>
          <p:nvPr>
            <p:ph type="sldNum" sz="quarter" idx="12"/>
          </p:nvPr>
        </p:nvSpPr>
        <p:spPr>
          <a:noFill/>
        </p:spPr>
        <p:txBody>
          <a:bodyPr/>
          <a:lstStyle/>
          <a:p>
            <a:fld id="{9EADC4DF-C794-4704-B9D5-9E93C21922AE}" type="slidenum">
              <a:rPr lang="en-US" smtClean="0"/>
              <a:pPr/>
              <a:t>44</a:t>
            </a:fld>
            <a:endParaRPr lang="en-US" smtClean="0"/>
          </a:p>
        </p:txBody>
      </p:sp>
      <p:sp>
        <p:nvSpPr>
          <p:cNvPr id="25606" name="Rectangle 2"/>
          <p:cNvSpPr>
            <a:spLocks noGrp="1" noChangeArrowheads="1"/>
          </p:cNvSpPr>
          <p:nvPr>
            <p:ph type="title"/>
          </p:nvPr>
        </p:nvSpPr>
        <p:spPr>
          <a:xfrm>
            <a:off x="609600" y="228600"/>
            <a:ext cx="7772400" cy="1143000"/>
          </a:xfrm>
        </p:spPr>
        <p:txBody>
          <a:bodyPr/>
          <a:lstStyle/>
          <a:p>
            <a:pPr eaLnBrk="1" hangingPunct="1"/>
            <a:r>
              <a:rPr lang="en-US" smtClean="0"/>
              <a:t>You still need a big corpus…</a:t>
            </a:r>
          </a:p>
        </p:txBody>
      </p:sp>
      <p:sp>
        <p:nvSpPr>
          <p:cNvPr id="27655" name="Rectangle 3"/>
          <p:cNvSpPr>
            <a:spLocks noGrp="1" noChangeArrowheads="1"/>
          </p:cNvSpPr>
          <p:nvPr>
            <p:ph type="body" sz="half" idx="1"/>
          </p:nvPr>
        </p:nvSpPr>
        <p:spPr>
          <a:xfrm>
            <a:off x="304800" y="1219200"/>
            <a:ext cx="8305800" cy="1981200"/>
          </a:xfrm>
        </p:spPr>
        <p:txBody>
          <a:bodyPr/>
          <a:lstStyle/>
          <a:p>
            <a:pPr eaLnBrk="1" hangingPunct="1"/>
            <a:r>
              <a:rPr lang="en-US" smtClean="0"/>
              <a:t>The biggest one is the Web!</a:t>
            </a:r>
          </a:p>
        </p:txBody>
      </p:sp>
      <p:graphicFrame>
        <p:nvGraphicFramePr>
          <p:cNvPr id="27650" name="Object 4"/>
          <p:cNvGraphicFramePr>
            <a:graphicFrameLocks noChangeAspect="1"/>
          </p:cNvGraphicFramePr>
          <p:nvPr>
            <p:ph sz="half" idx="2"/>
          </p:nvPr>
        </p:nvGraphicFramePr>
        <p:xfrm>
          <a:off x="2133600" y="1981200"/>
          <a:ext cx="4495800" cy="909638"/>
        </p:xfrm>
        <a:graphic>
          <a:graphicData uri="http://schemas.openxmlformats.org/presentationml/2006/ole">
            <p:oleObj spid="_x0000_s150530" name="Equation" r:id="rId4" imgW="2070000" imgH="419040" progId="Equation.3">
              <p:embed/>
            </p:oleObj>
          </a:graphicData>
        </a:graphic>
      </p:graphicFrame>
      <p:sp>
        <p:nvSpPr>
          <p:cNvPr id="27656" name="Rectangle 6"/>
          <p:cNvSpPr>
            <a:spLocks noChangeArrowheads="1"/>
          </p:cNvSpPr>
          <p:nvPr/>
        </p:nvSpPr>
        <p:spPr bwMode="auto">
          <a:xfrm>
            <a:off x="0" y="3429000"/>
            <a:ext cx="9144000" cy="1981200"/>
          </a:xfrm>
          <a:prstGeom prst="rect">
            <a:avLst/>
          </a:prstGeom>
          <a:noFill/>
          <a:ln w="9525">
            <a:noFill/>
            <a:miter lim="800000"/>
            <a:headEnd/>
            <a:tailEnd/>
          </a:ln>
        </p:spPr>
        <p:txBody>
          <a:bodyPr/>
          <a:lstStyle/>
          <a:p>
            <a:pPr marL="342900" indent="-342900">
              <a:spcBef>
                <a:spcPct val="20000"/>
              </a:spcBef>
              <a:buFontTx/>
              <a:buChar char="•"/>
            </a:pPr>
            <a:r>
              <a:rPr lang="en-US" sz="2800" b="1">
                <a:latin typeface="Comic Sans MS" pitchFamily="66" charset="0"/>
              </a:rPr>
              <a:t>Impractical to download every page from the Web to count the ngrams </a:t>
            </a:r>
            <a:r>
              <a:rPr lang="en-US" sz="3200" b="1">
                <a:solidFill>
                  <a:schemeClr val="accent2"/>
                </a:solidFill>
                <a:latin typeface="Comic Sans MS" pitchFamily="66" charset="0"/>
              </a:rPr>
              <a:t>=&gt;</a:t>
            </a:r>
          </a:p>
          <a:p>
            <a:pPr marL="342900" indent="-342900">
              <a:spcBef>
                <a:spcPct val="20000"/>
              </a:spcBef>
              <a:buFontTx/>
              <a:buChar char="•"/>
            </a:pPr>
            <a:r>
              <a:rPr lang="en-US" sz="2800" b="1">
                <a:latin typeface="Comic Sans MS" pitchFamily="66" charset="0"/>
              </a:rPr>
              <a:t>Rely on page counts </a:t>
            </a:r>
            <a:r>
              <a:rPr lang="en-US" sz="2400" b="1">
                <a:latin typeface="Comic Sans MS" pitchFamily="66" charset="0"/>
              </a:rPr>
              <a:t>(which are only </a:t>
            </a:r>
            <a:r>
              <a:rPr lang="en-US" sz="2400" b="1" u="sng">
                <a:latin typeface="Comic Sans MS" pitchFamily="66" charset="0"/>
              </a:rPr>
              <a:t>approximations</a:t>
            </a:r>
            <a:r>
              <a:rPr lang="en-US" sz="2400" b="1">
                <a:latin typeface="Comic Sans MS" pitchFamily="66" charset="0"/>
              </a:rPr>
              <a:t>)</a:t>
            </a:r>
          </a:p>
          <a:p>
            <a:pPr marL="742950" lvl="1" indent="-285750">
              <a:spcBef>
                <a:spcPct val="20000"/>
              </a:spcBef>
              <a:buFontTx/>
              <a:buChar char="–"/>
            </a:pPr>
            <a:r>
              <a:rPr lang="en-US" sz="2000" b="1">
                <a:latin typeface="Comic Sans MS" pitchFamily="66" charset="0"/>
              </a:rPr>
              <a:t>Page can contain an ngram multiple times</a:t>
            </a:r>
          </a:p>
          <a:p>
            <a:pPr marL="742950" lvl="1" indent="-285750">
              <a:spcBef>
                <a:spcPct val="20000"/>
              </a:spcBef>
              <a:buFontTx/>
              <a:buChar char="–"/>
            </a:pPr>
            <a:r>
              <a:rPr lang="en-US" sz="2000" b="1">
                <a:latin typeface="Comic Sans MS" pitchFamily="66" charset="0"/>
              </a:rPr>
              <a:t>Search Engines round-off their counts</a:t>
            </a:r>
          </a:p>
          <a:p>
            <a:pPr marL="742950" lvl="1" indent="-285750">
              <a:spcBef>
                <a:spcPct val="20000"/>
              </a:spcBef>
              <a:buFontTx/>
              <a:buChar char="–"/>
            </a:pPr>
            <a:endParaRPr lang="en-US" sz="2400" b="1">
              <a:latin typeface="Comic Sans MS" pitchFamily="66" charset="0"/>
            </a:endParaRPr>
          </a:p>
        </p:txBody>
      </p:sp>
      <p:sp>
        <p:nvSpPr>
          <p:cNvPr id="27657" name="Rectangle 7"/>
          <p:cNvSpPr>
            <a:spLocks noChangeArrowheads="1"/>
          </p:cNvSpPr>
          <p:nvPr/>
        </p:nvSpPr>
        <p:spPr bwMode="auto">
          <a:xfrm>
            <a:off x="381000" y="5715000"/>
            <a:ext cx="8229600" cy="838200"/>
          </a:xfrm>
          <a:prstGeom prst="rect">
            <a:avLst/>
          </a:prstGeom>
          <a:noFill/>
          <a:ln w="9525">
            <a:noFill/>
            <a:miter lim="800000"/>
            <a:headEnd/>
            <a:tailEnd/>
          </a:ln>
        </p:spPr>
        <p:txBody>
          <a:bodyPr/>
          <a:lstStyle/>
          <a:p>
            <a:pPr marL="342900" indent="-342900">
              <a:spcBef>
                <a:spcPct val="20000"/>
              </a:spcBef>
              <a:buFontTx/>
              <a:buChar char="•"/>
            </a:pPr>
            <a:r>
              <a:rPr lang="en-US" sz="2800" b="1">
                <a:latin typeface="Comic Sans MS" pitchFamily="66" charset="0"/>
              </a:rPr>
              <a:t>Such “noise” is tolerable in practice </a:t>
            </a:r>
            <a:r>
              <a:rPr lang="en-US" sz="2800" b="1">
                <a:latin typeface="Comic Sans MS" pitchFamily="66" charset="0"/>
                <a:sym typeface="Wingdings" pitchFamily="2" charset="2"/>
              </a:rPr>
              <a:t></a:t>
            </a:r>
            <a:r>
              <a:rPr lang="en-US" sz="2800" b="1">
                <a:latin typeface="Comic Sans MS" pitchFamily="66" charset="0"/>
              </a:rPr>
              <a:t> </a:t>
            </a:r>
            <a:endParaRPr lang="en-US" sz="2400" b="1">
              <a:latin typeface="Comic Sans MS" pitchFamily="66" charset="0"/>
            </a:endParaRPr>
          </a:p>
          <a:p>
            <a:pPr marL="742950" lvl="1" indent="-285750">
              <a:spcBef>
                <a:spcPct val="20000"/>
              </a:spcBef>
              <a:buFontTx/>
              <a:buChar char="–"/>
            </a:pPr>
            <a:endParaRPr lang="en-US" sz="2400" b="1">
              <a:latin typeface="Comic Sans MS" pitchFamily="66"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7655">
                                            <p:txEl>
                                              <p:pRg st="0" end="0"/>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27650"/>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27656"/>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2765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655" grpId="0" build="p"/>
      <p:bldP spid="27656" grpId="0"/>
      <p:bldP spid="27657" grpId="0"/>
    </p:bld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Content Placeholder 3"/>
          <p:cNvSpPr>
            <a:spLocks noGrp="1"/>
          </p:cNvSpPr>
          <p:nvPr>
            <p:ph sz="half" idx="2"/>
          </p:nvPr>
        </p:nvSpPr>
        <p:spPr/>
        <p:txBody>
          <a:bodyPr/>
          <a:lstStyle/>
          <a:p>
            <a:endParaRPr lang="en-CA"/>
          </a:p>
        </p:txBody>
      </p:sp>
      <p:sp>
        <p:nvSpPr>
          <p:cNvPr id="5" name="Date Placeholder 4"/>
          <p:cNvSpPr>
            <a:spLocks noGrp="1"/>
          </p:cNvSpPr>
          <p:nvPr>
            <p:ph type="dt" sz="half" idx="10"/>
          </p:nvPr>
        </p:nvSpPr>
        <p:spPr/>
        <p:txBody>
          <a:bodyPr/>
          <a:lstStyle/>
          <a:p>
            <a:pPr>
              <a:defRPr/>
            </a:pPr>
            <a:fld id="{B74190B0-6B08-41CD-AEC0-DBE584D72FCE}" type="datetime1">
              <a:rPr lang="en-US" smtClean="0"/>
              <a:pPr>
                <a:defRPr/>
              </a:pPr>
              <a:t>1/21/2013</a:t>
            </a:fld>
            <a:endParaRPr lang="en-US"/>
          </a:p>
        </p:txBody>
      </p:sp>
      <p:sp>
        <p:nvSpPr>
          <p:cNvPr id="6" name="Footer Placeholder 5"/>
          <p:cNvSpPr>
            <a:spLocks noGrp="1"/>
          </p:cNvSpPr>
          <p:nvPr>
            <p:ph type="ftr" sz="quarter" idx="11"/>
          </p:nvPr>
        </p:nvSpPr>
        <p:spPr/>
        <p:txBody>
          <a:bodyPr/>
          <a:lstStyle/>
          <a:p>
            <a:pPr>
              <a:defRPr/>
            </a:pPr>
            <a:r>
              <a:rPr lang="en-US" smtClean="0"/>
              <a:t>CPSC503 Winter 2012</a:t>
            </a:r>
            <a:endParaRPr lang="en-US"/>
          </a:p>
        </p:txBody>
      </p:sp>
      <p:sp>
        <p:nvSpPr>
          <p:cNvPr id="7" name="Slide Number Placeholder 6"/>
          <p:cNvSpPr>
            <a:spLocks noGrp="1"/>
          </p:cNvSpPr>
          <p:nvPr>
            <p:ph type="sldNum" sz="quarter" idx="12"/>
          </p:nvPr>
        </p:nvSpPr>
        <p:spPr/>
        <p:txBody>
          <a:bodyPr/>
          <a:lstStyle/>
          <a:p>
            <a:pPr>
              <a:defRPr/>
            </a:pPr>
            <a:fld id="{6DC4D2D1-DAF3-4C49-979A-871AEA650BB7}" type="slidenum">
              <a:rPr lang="en-US" smtClean="0"/>
              <a:pPr>
                <a:defRPr/>
              </a:pPr>
              <a:t>45</a:t>
            </a:fld>
            <a:endParaRPr lang="en-US"/>
          </a:p>
        </p:txBody>
      </p:sp>
      <p:sp>
        <p:nvSpPr>
          <p:cNvPr id="3" name="Text Placeholder 2"/>
          <p:cNvSpPr>
            <a:spLocks noGrp="1"/>
          </p:cNvSpPr>
          <p:nvPr>
            <p:ph type="body" sz="half" idx="1"/>
          </p:nvPr>
        </p:nvSpPr>
        <p:spPr>
          <a:xfrm>
            <a:off x="0" y="5791200"/>
            <a:ext cx="9144000" cy="1066800"/>
          </a:xfrm>
          <a:solidFill>
            <a:schemeClr val="bg1"/>
          </a:solidFill>
        </p:spPr>
        <p:txBody>
          <a:bodyPr/>
          <a:lstStyle/>
          <a:p>
            <a:r>
              <a:rPr lang="en-CA" sz="2000" dirty="0" smtClean="0"/>
              <a:t>(character) Unigram and bigram counts from “the Origin of Species”</a:t>
            </a:r>
          </a:p>
          <a:p>
            <a:r>
              <a:rPr lang="en-CA" sz="2000" dirty="0" smtClean="0"/>
              <a:t>K Murphy 2011, based on (MacKay 2003)</a:t>
            </a:r>
          </a:p>
        </p:txBody>
      </p:sp>
      <p:pic>
        <p:nvPicPr>
          <p:cNvPr id="216067" name="Picture 3"/>
          <p:cNvPicPr>
            <a:picLocks noChangeAspect="1" noChangeArrowheads="1"/>
          </p:cNvPicPr>
          <p:nvPr/>
        </p:nvPicPr>
        <p:blipFill>
          <a:blip r:embed="rId2" cstate="print"/>
          <a:srcRect/>
          <a:stretch>
            <a:fillRect/>
          </a:stretch>
        </p:blipFill>
        <p:spPr bwMode="auto">
          <a:xfrm>
            <a:off x="1143000" y="0"/>
            <a:ext cx="7448550" cy="5534025"/>
          </a:xfrm>
          <a:prstGeom prst="rect">
            <a:avLst/>
          </a:prstGeom>
          <a:noFill/>
          <a:ln w="9525">
            <a:noFill/>
            <a:miter lim="800000"/>
            <a:headEnd/>
            <a:tailEnd/>
          </a:ln>
        </p:spPr>
      </p:pic>
    </p:spTree>
  </p:cSld>
  <p:clrMapOvr>
    <a:masterClrMapping/>
  </p:clrMapOvr>
  <p:timing>
    <p:tnLst>
      <p:par>
        <p:cTn id="1" dur="indefinite" restart="never" nodeType="tmRoot"/>
      </p:par>
    </p:tn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Date Placeholder 4"/>
          <p:cNvSpPr>
            <a:spLocks noGrp="1"/>
          </p:cNvSpPr>
          <p:nvPr>
            <p:ph type="dt" sz="half" idx="10"/>
          </p:nvPr>
        </p:nvSpPr>
        <p:spPr/>
        <p:txBody>
          <a:bodyPr/>
          <a:lstStyle/>
          <a:p>
            <a:pPr>
              <a:defRPr/>
            </a:pPr>
            <a:fld id="{B74190B0-6B08-41CD-AEC0-DBE584D72FCE}" type="datetime1">
              <a:rPr lang="en-US" smtClean="0"/>
              <a:pPr>
                <a:defRPr/>
              </a:pPr>
              <a:t>1/21/2013</a:t>
            </a:fld>
            <a:endParaRPr lang="en-US"/>
          </a:p>
        </p:txBody>
      </p:sp>
      <p:sp>
        <p:nvSpPr>
          <p:cNvPr id="6" name="Footer Placeholder 5"/>
          <p:cNvSpPr>
            <a:spLocks noGrp="1"/>
          </p:cNvSpPr>
          <p:nvPr>
            <p:ph type="ftr" sz="quarter" idx="11"/>
          </p:nvPr>
        </p:nvSpPr>
        <p:spPr/>
        <p:txBody>
          <a:bodyPr/>
          <a:lstStyle/>
          <a:p>
            <a:pPr>
              <a:defRPr/>
            </a:pPr>
            <a:r>
              <a:rPr lang="en-US" smtClean="0"/>
              <a:t>CPSC503 Winter 2012</a:t>
            </a:r>
            <a:endParaRPr lang="en-US"/>
          </a:p>
        </p:txBody>
      </p:sp>
      <p:sp>
        <p:nvSpPr>
          <p:cNvPr id="7" name="Slide Number Placeholder 6"/>
          <p:cNvSpPr>
            <a:spLocks noGrp="1"/>
          </p:cNvSpPr>
          <p:nvPr>
            <p:ph type="sldNum" sz="quarter" idx="12"/>
          </p:nvPr>
        </p:nvSpPr>
        <p:spPr/>
        <p:txBody>
          <a:bodyPr/>
          <a:lstStyle/>
          <a:p>
            <a:pPr>
              <a:defRPr/>
            </a:pPr>
            <a:fld id="{6DC4D2D1-DAF3-4C49-979A-871AEA650BB7}" type="slidenum">
              <a:rPr lang="en-US" smtClean="0"/>
              <a:pPr>
                <a:defRPr/>
              </a:pPr>
              <a:t>46</a:t>
            </a:fld>
            <a:endParaRPr lang="en-US"/>
          </a:p>
        </p:txBody>
      </p:sp>
      <p:pic>
        <p:nvPicPr>
          <p:cNvPr id="217090" name="Picture 2"/>
          <p:cNvPicPr>
            <a:picLocks noChangeAspect="1" noChangeArrowheads="1"/>
          </p:cNvPicPr>
          <p:nvPr/>
        </p:nvPicPr>
        <p:blipFill>
          <a:blip r:embed="rId2" cstate="print"/>
          <a:srcRect/>
          <a:stretch>
            <a:fillRect/>
          </a:stretch>
        </p:blipFill>
        <p:spPr bwMode="auto">
          <a:xfrm>
            <a:off x="-157005" y="1228299"/>
            <a:ext cx="9473877" cy="4495800"/>
          </a:xfrm>
          <a:prstGeom prst="rect">
            <a:avLst/>
          </a:prstGeom>
          <a:noFill/>
          <a:ln w="9525">
            <a:noFill/>
            <a:miter lim="800000"/>
            <a:headEnd/>
            <a:tailEnd/>
          </a:ln>
        </p:spPr>
      </p:pic>
    </p:spTree>
  </p:cSld>
  <p:clrMapOvr>
    <a:masterClrMapping/>
  </p:clrMapOvr>
  <p:timing>
    <p:tnLst>
      <p:par>
        <p:cTn id="1" dur="indefinite" restart="never" nodeType="tmRoot"/>
      </p:par>
    </p:tn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914" name="Date Placeholder 3"/>
          <p:cNvSpPr>
            <a:spLocks noGrp="1"/>
          </p:cNvSpPr>
          <p:nvPr>
            <p:ph type="dt" sz="quarter" idx="10"/>
          </p:nvPr>
        </p:nvSpPr>
        <p:spPr>
          <a:noFill/>
        </p:spPr>
        <p:txBody>
          <a:bodyPr/>
          <a:lstStyle/>
          <a:p>
            <a:fld id="{E8A87D26-14C6-4E28-B17A-AC69F428FD71}" type="datetime1">
              <a:rPr lang="en-US" smtClean="0"/>
              <a:pPr/>
              <a:t>1/21/2013</a:t>
            </a:fld>
            <a:endParaRPr lang="en-US"/>
          </a:p>
        </p:txBody>
      </p:sp>
      <p:sp>
        <p:nvSpPr>
          <p:cNvPr id="38915" name="Footer Placeholder 4"/>
          <p:cNvSpPr>
            <a:spLocks noGrp="1"/>
          </p:cNvSpPr>
          <p:nvPr>
            <p:ph type="ftr" sz="quarter" idx="11"/>
          </p:nvPr>
        </p:nvSpPr>
        <p:spPr>
          <a:noFill/>
        </p:spPr>
        <p:txBody>
          <a:bodyPr/>
          <a:lstStyle/>
          <a:p>
            <a:r>
              <a:rPr lang="en-US" smtClean="0"/>
              <a:t>CPSC503 Winter 2012</a:t>
            </a:r>
            <a:endParaRPr lang="en-US"/>
          </a:p>
        </p:txBody>
      </p:sp>
      <p:sp>
        <p:nvSpPr>
          <p:cNvPr id="38916" name="Slide Number Placeholder 5"/>
          <p:cNvSpPr>
            <a:spLocks noGrp="1"/>
          </p:cNvSpPr>
          <p:nvPr>
            <p:ph type="sldNum" sz="quarter" idx="12"/>
          </p:nvPr>
        </p:nvSpPr>
        <p:spPr>
          <a:noFill/>
        </p:spPr>
        <p:txBody>
          <a:bodyPr/>
          <a:lstStyle/>
          <a:p>
            <a:fld id="{F59B4CF9-882E-4486-AA67-A1987B0B05D7}" type="slidenum">
              <a:rPr lang="en-US" smtClean="0"/>
              <a:pPr/>
              <a:t>47</a:t>
            </a:fld>
            <a:endParaRPr lang="en-US" smtClean="0"/>
          </a:p>
        </p:txBody>
      </p:sp>
      <p:sp>
        <p:nvSpPr>
          <p:cNvPr id="38917" name="Rectangle 2"/>
          <p:cNvSpPr>
            <a:spLocks noGrp="1" noChangeArrowheads="1"/>
          </p:cNvSpPr>
          <p:nvPr>
            <p:ph type="title"/>
          </p:nvPr>
        </p:nvSpPr>
        <p:spPr/>
        <p:txBody>
          <a:bodyPr/>
          <a:lstStyle/>
          <a:p>
            <a:pPr eaLnBrk="1" hangingPunct="1"/>
            <a:r>
              <a:rPr lang="en-US" dirty="0" smtClean="0"/>
              <a:t>Next Time</a:t>
            </a:r>
          </a:p>
        </p:txBody>
      </p:sp>
      <p:sp>
        <p:nvSpPr>
          <p:cNvPr id="38918" name="Rectangle 3"/>
          <p:cNvSpPr>
            <a:spLocks noGrp="1" noChangeArrowheads="1"/>
          </p:cNvSpPr>
          <p:nvPr>
            <p:ph type="body" idx="1"/>
          </p:nvPr>
        </p:nvSpPr>
        <p:spPr/>
        <p:txBody>
          <a:bodyPr/>
          <a:lstStyle/>
          <a:p>
            <a:pPr eaLnBrk="1" hangingPunct="1">
              <a:spcAft>
                <a:spcPts val="600"/>
              </a:spcAft>
            </a:pPr>
            <a:r>
              <a:rPr lang="en-US" dirty="0" smtClean="0"/>
              <a:t>Hidden Markov-Models (HMM)</a:t>
            </a:r>
          </a:p>
          <a:p>
            <a:pPr eaLnBrk="1" hangingPunct="1">
              <a:spcAft>
                <a:spcPts val="600"/>
              </a:spcAft>
            </a:pPr>
            <a:r>
              <a:rPr lang="en-US" dirty="0" smtClean="0"/>
              <a:t>Part-of-Speech (POS) tagging</a:t>
            </a:r>
          </a:p>
        </p:txBody>
      </p:sp>
    </p:spTree>
  </p:cSld>
  <p:clrMapOvr>
    <a:masterClrMapping/>
  </p:clrMapOvr>
  <p:timing>
    <p:tnLst>
      <p:par>
        <p:cTn id="1" dur="indefinite" restart="never" nodeType="tmRoot"/>
      </p:par>
    </p:tnLst>
  </p:timing>
</p:sld>
</file>

<file path=ppt/slides/slide5.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16389" name="Date Placeholder 3"/>
          <p:cNvSpPr>
            <a:spLocks noGrp="1"/>
          </p:cNvSpPr>
          <p:nvPr>
            <p:ph type="dt" sz="quarter" idx="10"/>
          </p:nvPr>
        </p:nvSpPr>
        <p:spPr>
          <a:noFill/>
        </p:spPr>
        <p:txBody>
          <a:bodyPr/>
          <a:lstStyle/>
          <a:p>
            <a:fld id="{C8C3D13B-2265-48EC-933E-C1FBD1E8DDE7}" type="datetime1">
              <a:rPr lang="en-US" smtClean="0"/>
              <a:pPr/>
              <a:t>1/21/2013</a:t>
            </a:fld>
            <a:endParaRPr lang="en-US" smtClean="0"/>
          </a:p>
        </p:txBody>
      </p:sp>
      <p:sp>
        <p:nvSpPr>
          <p:cNvPr id="16390" name="Footer Placeholder 4"/>
          <p:cNvSpPr>
            <a:spLocks noGrp="1"/>
          </p:cNvSpPr>
          <p:nvPr>
            <p:ph type="ftr" sz="quarter" idx="11"/>
          </p:nvPr>
        </p:nvSpPr>
        <p:spPr>
          <a:noFill/>
        </p:spPr>
        <p:txBody>
          <a:bodyPr/>
          <a:lstStyle/>
          <a:p>
            <a:r>
              <a:rPr lang="en-US" smtClean="0"/>
              <a:t>CPSC503 Winter 2012</a:t>
            </a:r>
          </a:p>
        </p:txBody>
      </p:sp>
      <p:sp>
        <p:nvSpPr>
          <p:cNvPr id="16391" name="Slide Number Placeholder 5"/>
          <p:cNvSpPr>
            <a:spLocks noGrp="1"/>
          </p:cNvSpPr>
          <p:nvPr>
            <p:ph type="sldNum" sz="quarter" idx="12"/>
          </p:nvPr>
        </p:nvSpPr>
        <p:spPr>
          <a:noFill/>
        </p:spPr>
        <p:txBody>
          <a:bodyPr/>
          <a:lstStyle/>
          <a:p>
            <a:fld id="{9A835204-098F-473A-AADE-BC50712C1412}" type="slidenum">
              <a:rPr lang="en-US" smtClean="0"/>
              <a:pPr/>
              <a:t>5</a:t>
            </a:fld>
            <a:endParaRPr lang="en-US" smtClean="0"/>
          </a:p>
        </p:txBody>
      </p:sp>
      <p:sp>
        <p:nvSpPr>
          <p:cNvPr id="16392" name="Rectangle 2"/>
          <p:cNvSpPr>
            <a:spLocks noGrp="1" noChangeArrowheads="1"/>
          </p:cNvSpPr>
          <p:nvPr>
            <p:ph type="title"/>
          </p:nvPr>
        </p:nvSpPr>
        <p:spPr>
          <a:xfrm>
            <a:off x="685800" y="152400"/>
            <a:ext cx="7772400" cy="1143000"/>
          </a:xfrm>
        </p:spPr>
        <p:txBody>
          <a:bodyPr/>
          <a:lstStyle/>
          <a:p>
            <a:pPr eaLnBrk="1" hangingPunct="1"/>
            <a:r>
              <a:rPr lang="en-US" smtClean="0"/>
              <a:t>Final Method multiple errors</a:t>
            </a:r>
          </a:p>
        </p:txBody>
      </p:sp>
      <p:sp>
        <p:nvSpPr>
          <p:cNvPr id="16393" name="Rectangle 3"/>
          <p:cNvSpPr>
            <a:spLocks noGrp="1" noChangeArrowheads="1"/>
          </p:cNvSpPr>
          <p:nvPr>
            <p:ph type="body" idx="1"/>
          </p:nvPr>
        </p:nvSpPr>
        <p:spPr>
          <a:xfrm>
            <a:off x="685800" y="1066800"/>
            <a:ext cx="7772400" cy="1981200"/>
          </a:xfrm>
        </p:spPr>
        <p:txBody>
          <a:bodyPr/>
          <a:lstStyle/>
          <a:p>
            <a:pPr eaLnBrk="1" hangingPunct="1">
              <a:buFontTx/>
              <a:buNone/>
            </a:pPr>
            <a:r>
              <a:rPr lang="en-US" smtClean="0"/>
              <a:t>(1) Given O, for each w</a:t>
            </a:r>
            <a:r>
              <a:rPr lang="en-US" baseline="-25000" smtClean="0"/>
              <a:t>i</a:t>
            </a:r>
            <a:r>
              <a:rPr lang="en-US" smtClean="0"/>
              <a:t> that can be generated from O by a sequence of edit operations EdOp</a:t>
            </a:r>
            <a:r>
              <a:rPr lang="en-US" baseline="-25000" smtClean="0"/>
              <a:t>i </a:t>
            </a:r>
            <a:r>
              <a:rPr lang="en-US" smtClean="0"/>
              <a:t>,save EdOp</a:t>
            </a:r>
            <a:r>
              <a:rPr lang="en-US" baseline="-25000" smtClean="0"/>
              <a:t>i </a:t>
            </a:r>
            <a:r>
              <a:rPr lang="en-US" smtClean="0"/>
              <a:t>. </a:t>
            </a:r>
          </a:p>
          <a:p>
            <a:pPr eaLnBrk="1" hangingPunct="1">
              <a:buFontTx/>
              <a:buNone/>
            </a:pPr>
            <a:endParaRPr lang="en-US" b="0" smtClean="0"/>
          </a:p>
        </p:txBody>
      </p:sp>
      <p:sp>
        <p:nvSpPr>
          <p:cNvPr id="271364" name="Rectangle 4"/>
          <p:cNvSpPr>
            <a:spLocks noChangeArrowheads="1"/>
          </p:cNvSpPr>
          <p:nvPr/>
        </p:nvSpPr>
        <p:spPr bwMode="auto">
          <a:xfrm>
            <a:off x="533400" y="5562600"/>
            <a:ext cx="7772400" cy="685800"/>
          </a:xfrm>
          <a:prstGeom prst="rect">
            <a:avLst/>
          </a:prstGeom>
          <a:noFill/>
          <a:ln w="9525">
            <a:noFill/>
            <a:miter lim="800000"/>
            <a:headEnd/>
            <a:tailEnd/>
          </a:ln>
        </p:spPr>
        <p:txBody>
          <a:bodyPr/>
          <a:lstStyle/>
          <a:p>
            <a:pPr marL="342900" indent="-342900">
              <a:spcBef>
                <a:spcPct val="20000"/>
              </a:spcBef>
            </a:pPr>
            <a:r>
              <a:rPr lang="en-US" sz="2800" b="1">
                <a:latin typeface="Comic Sans MS" pitchFamily="66" charset="0"/>
              </a:rPr>
              <a:t>(3) Sort and display top-n to user </a:t>
            </a:r>
          </a:p>
        </p:txBody>
      </p:sp>
      <p:grpSp>
        <p:nvGrpSpPr>
          <p:cNvPr id="2" name="Group 14"/>
          <p:cNvGrpSpPr>
            <a:grpSpLocks/>
          </p:cNvGrpSpPr>
          <p:nvPr/>
        </p:nvGrpSpPr>
        <p:grpSpPr bwMode="auto">
          <a:xfrm>
            <a:off x="609600" y="2895600"/>
            <a:ext cx="7086600" cy="2590800"/>
            <a:chOff x="384" y="1824"/>
            <a:chExt cx="4464" cy="1632"/>
          </a:xfrm>
        </p:grpSpPr>
        <p:graphicFrame>
          <p:nvGraphicFramePr>
            <p:cNvPr id="16387" name="Object 6"/>
            <p:cNvGraphicFramePr>
              <a:graphicFrameLocks noChangeAspect="1"/>
            </p:cNvGraphicFramePr>
            <p:nvPr/>
          </p:nvGraphicFramePr>
          <p:xfrm>
            <a:off x="1824" y="2112"/>
            <a:ext cx="1762" cy="429"/>
          </p:xfrm>
          <a:graphic>
            <a:graphicData uri="http://schemas.openxmlformats.org/presentationml/2006/ole">
              <p:oleObj spid="_x0000_s214019" name="Equation" r:id="rId4" imgW="939600" imgH="228600" progId="Equation.3">
                <p:embed/>
              </p:oleObj>
            </a:graphicData>
          </a:graphic>
        </p:graphicFrame>
        <p:sp>
          <p:nvSpPr>
            <p:cNvPr id="16396" name="Line 7"/>
            <p:cNvSpPr>
              <a:spLocks noChangeShapeType="1"/>
            </p:cNvSpPr>
            <p:nvPr/>
          </p:nvSpPr>
          <p:spPr bwMode="auto">
            <a:xfrm flipV="1">
              <a:off x="1680" y="2496"/>
              <a:ext cx="480" cy="144"/>
            </a:xfrm>
            <a:prstGeom prst="line">
              <a:avLst/>
            </a:prstGeom>
            <a:noFill/>
            <a:ln w="9525">
              <a:solidFill>
                <a:schemeClr val="tx1"/>
              </a:solidFill>
              <a:round/>
              <a:headEnd/>
              <a:tailEnd type="triangle" w="med" len="med"/>
            </a:ln>
          </p:spPr>
          <p:txBody>
            <a:bodyPr/>
            <a:lstStyle/>
            <a:p>
              <a:endParaRPr lang="en-CA"/>
            </a:p>
          </p:txBody>
        </p:sp>
        <p:sp>
          <p:nvSpPr>
            <p:cNvPr id="16397" name="Line 8"/>
            <p:cNvSpPr>
              <a:spLocks noChangeShapeType="1"/>
            </p:cNvSpPr>
            <p:nvPr/>
          </p:nvSpPr>
          <p:spPr bwMode="auto">
            <a:xfrm flipH="1" flipV="1">
              <a:off x="3264" y="2448"/>
              <a:ext cx="480" cy="144"/>
            </a:xfrm>
            <a:prstGeom prst="line">
              <a:avLst/>
            </a:prstGeom>
            <a:noFill/>
            <a:ln w="9525">
              <a:solidFill>
                <a:schemeClr val="tx1"/>
              </a:solidFill>
              <a:round/>
              <a:headEnd/>
              <a:tailEnd type="triangle" w="med" len="med"/>
            </a:ln>
          </p:spPr>
          <p:txBody>
            <a:bodyPr/>
            <a:lstStyle/>
            <a:p>
              <a:endParaRPr lang="en-CA"/>
            </a:p>
          </p:txBody>
        </p:sp>
        <p:sp>
          <p:nvSpPr>
            <p:cNvPr id="16398" name="Rectangle 9"/>
            <p:cNvSpPr>
              <a:spLocks noChangeArrowheads="1"/>
            </p:cNvSpPr>
            <p:nvPr/>
          </p:nvSpPr>
          <p:spPr bwMode="auto">
            <a:xfrm>
              <a:off x="3744" y="2352"/>
              <a:ext cx="1104" cy="336"/>
            </a:xfrm>
            <a:prstGeom prst="rect">
              <a:avLst/>
            </a:prstGeom>
            <a:noFill/>
            <a:ln w="9525">
              <a:noFill/>
              <a:miter lim="800000"/>
              <a:headEnd/>
              <a:tailEnd/>
            </a:ln>
          </p:spPr>
          <p:txBody>
            <a:bodyPr/>
            <a:lstStyle/>
            <a:p>
              <a:pPr marL="342900" indent="-342900">
                <a:spcBef>
                  <a:spcPct val="20000"/>
                </a:spcBef>
              </a:pPr>
              <a:r>
                <a:rPr lang="en-US" sz="2400" i="1">
                  <a:solidFill>
                    <a:schemeClr val="accent2"/>
                  </a:solidFill>
                  <a:latin typeface="Comic Sans MS" pitchFamily="66" charset="0"/>
                </a:rPr>
                <a:t>word prior</a:t>
              </a:r>
            </a:p>
          </p:txBody>
        </p:sp>
        <p:sp>
          <p:nvSpPr>
            <p:cNvPr id="16399" name="Rectangle 10"/>
            <p:cNvSpPr>
              <a:spLocks noChangeArrowheads="1"/>
            </p:cNvSpPr>
            <p:nvPr/>
          </p:nvSpPr>
          <p:spPr bwMode="auto">
            <a:xfrm>
              <a:off x="480" y="2976"/>
              <a:ext cx="2400" cy="480"/>
            </a:xfrm>
            <a:prstGeom prst="rect">
              <a:avLst/>
            </a:prstGeom>
            <a:noFill/>
            <a:ln w="9525">
              <a:noFill/>
              <a:miter lim="800000"/>
              <a:headEnd/>
              <a:tailEnd/>
            </a:ln>
          </p:spPr>
          <p:txBody>
            <a:bodyPr/>
            <a:lstStyle/>
            <a:p>
              <a:pPr marL="342900" indent="-342900">
                <a:spcBef>
                  <a:spcPct val="20000"/>
                </a:spcBef>
              </a:pPr>
              <a:r>
                <a:rPr lang="en-US" sz="2400" i="1">
                  <a:solidFill>
                    <a:schemeClr val="accent2"/>
                  </a:solidFill>
                  <a:latin typeface="Comic Sans MS" pitchFamily="66" charset="0"/>
                </a:rPr>
                <a:t>Probability of the errors generating O from </a:t>
              </a:r>
              <a:r>
                <a:rPr lang="en-US" sz="2400" b="1" i="1">
                  <a:solidFill>
                    <a:schemeClr val="accent2"/>
                  </a:solidFill>
                  <a:latin typeface="Comic Sans MS" pitchFamily="66" charset="0"/>
                </a:rPr>
                <a:t>w</a:t>
              </a:r>
              <a:r>
                <a:rPr lang="en-US" sz="2400" b="1" i="1" baseline="-25000">
                  <a:solidFill>
                    <a:schemeClr val="accent2"/>
                  </a:solidFill>
                  <a:latin typeface="Comic Sans MS" pitchFamily="66" charset="0"/>
                </a:rPr>
                <a:t>i</a:t>
              </a:r>
            </a:p>
          </p:txBody>
        </p:sp>
        <p:sp>
          <p:nvSpPr>
            <p:cNvPr id="16400" name="Rectangle 11"/>
            <p:cNvSpPr>
              <a:spLocks noChangeArrowheads="1"/>
            </p:cNvSpPr>
            <p:nvPr/>
          </p:nvSpPr>
          <p:spPr bwMode="auto">
            <a:xfrm>
              <a:off x="384" y="1824"/>
              <a:ext cx="3456" cy="384"/>
            </a:xfrm>
            <a:prstGeom prst="rect">
              <a:avLst/>
            </a:prstGeom>
            <a:noFill/>
            <a:ln w="9525">
              <a:noFill/>
              <a:miter lim="800000"/>
              <a:headEnd/>
              <a:tailEnd/>
            </a:ln>
          </p:spPr>
          <p:txBody>
            <a:bodyPr/>
            <a:lstStyle/>
            <a:p>
              <a:pPr marL="342900" indent="-342900">
                <a:spcBef>
                  <a:spcPct val="20000"/>
                </a:spcBef>
              </a:pPr>
              <a:r>
                <a:rPr lang="en-US" sz="2800" b="1">
                  <a:latin typeface="Comic Sans MS" pitchFamily="66" charset="0"/>
                </a:rPr>
                <a:t>(2) For all the w</a:t>
              </a:r>
              <a:r>
                <a:rPr lang="en-US" sz="2800" b="1" baseline="-25000">
                  <a:latin typeface="Comic Sans MS" pitchFamily="66" charset="0"/>
                </a:rPr>
                <a:t>i</a:t>
              </a:r>
              <a:r>
                <a:rPr lang="en-US" sz="2800" b="1">
                  <a:latin typeface="Comic Sans MS" pitchFamily="66" charset="0"/>
                </a:rPr>
                <a:t> compute:</a:t>
              </a:r>
            </a:p>
          </p:txBody>
        </p:sp>
        <p:graphicFrame>
          <p:nvGraphicFramePr>
            <p:cNvPr id="16388" name="Object 13"/>
            <p:cNvGraphicFramePr>
              <a:graphicFrameLocks noChangeAspect="1"/>
            </p:cNvGraphicFramePr>
            <p:nvPr/>
          </p:nvGraphicFramePr>
          <p:xfrm>
            <a:off x="1200" y="2592"/>
            <a:ext cx="816" cy="456"/>
          </p:xfrm>
          <a:graphic>
            <a:graphicData uri="http://schemas.openxmlformats.org/presentationml/2006/ole">
              <p:oleObj spid="_x0000_s214020" name="Equation" r:id="rId5" imgW="660240" imgH="368280" progId="Equation.3">
                <p:embed/>
              </p:oleObj>
            </a:graphicData>
          </a:graphic>
        </p:graphicFrame>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499"/>
                                          </p:stCondLst>
                                        </p:cTn>
                                        <p:tgtEl>
                                          <p:spTgt spid="2"/>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499"/>
                                          </p:stCondLst>
                                        </p:cTn>
                                        <p:tgtEl>
                                          <p:spTgt spid="27136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1364" grpId="0" autoUpdateAnimBg="0"/>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12" name="Date Placeholder 4"/>
          <p:cNvSpPr>
            <a:spLocks noGrp="1"/>
          </p:cNvSpPr>
          <p:nvPr>
            <p:ph type="dt" sz="quarter" idx="10"/>
          </p:nvPr>
        </p:nvSpPr>
        <p:spPr>
          <a:noFill/>
        </p:spPr>
        <p:txBody>
          <a:bodyPr/>
          <a:lstStyle/>
          <a:p>
            <a:fld id="{C1D9DCFA-9112-46F0-B559-7B94EEB48BBF}" type="datetime1">
              <a:rPr lang="en-US" smtClean="0"/>
              <a:pPr/>
              <a:t>1/21/2013</a:t>
            </a:fld>
            <a:endParaRPr lang="en-US" smtClean="0"/>
          </a:p>
        </p:txBody>
      </p:sp>
      <p:sp>
        <p:nvSpPr>
          <p:cNvPr id="17413" name="Footer Placeholder 5"/>
          <p:cNvSpPr>
            <a:spLocks noGrp="1"/>
          </p:cNvSpPr>
          <p:nvPr>
            <p:ph type="ftr" sz="quarter" idx="11"/>
          </p:nvPr>
        </p:nvSpPr>
        <p:spPr>
          <a:noFill/>
        </p:spPr>
        <p:txBody>
          <a:bodyPr/>
          <a:lstStyle/>
          <a:p>
            <a:r>
              <a:rPr lang="en-US" smtClean="0"/>
              <a:t>CPSC503 Winter 2012</a:t>
            </a:r>
          </a:p>
        </p:txBody>
      </p:sp>
      <p:sp>
        <p:nvSpPr>
          <p:cNvPr id="17414" name="Slide Number Placeholder 6"/>
          <p:cNvSpPr>
            <a:spLocks noGrp="1"/>
          </p:cNvSpPr>
          <p:nvPr>
            <p:ph type="sldNum" sz="quarter" idx="12"/>
          </p:nvPr>
        </p:nvSpPr>
        <p:spPr>
          <a:noFill/>
        </p:spPr>
        <p:txBody>
          <a:bodyPr/>
          <a:lstStyle/>
          <a:p>
            <a:fld id="{5BB0AAE7-1B81-469A-8902-F94E487C6153}" type="slidenum">
              <a:rPr lang="en-US" smtClean="0"/>
              <a:pPr/>
              <a:t>6</a:t>
            </a:fld>
            <a:endParaRPr lang="en-US" smtClean="0"/>
          </a:p>
        </p:txBody>
      </p:sp>
      <p:sp>
        <p:nvSpPr>
          <p:cNvPr id="17415" name="Rectangle 23"/>
          <p:cNvSpPr>
            <a:spLocks noChangeArrowheads="1"/>
          </p:cNvSpPr>
          <p:nvPr/>
        </p:nvSpPr>
        <p:spPr bwMode="auto">
          <a:xfrm>
            <a:off x="4114800" y="1066800"/>
            <a:ext cx="5029200" cy="1600200"/>
          </a:xfrm>
          <a:prstGeom prst="rect">
            <a:avLst/>
          </a:prstGeom>
          <a:solidFill>
            <a:schemeClr val="hlink"/>
          </a:solidFill>
          <a:ln w="9525">
            <a:solidFill>
              <a:schemeClr val="tx1"/>
            </a:solidFill>
            <a:miter lim="800000"/>
            <a:headEnd/>
            <a:tailEnd/>
          </a:ln>
        </p:spPr>
        <p:txBody>
          <a:bodyPr wrap="none" anchor="ctr"/>
          <a:lstStyle/>
          <a:p>
            <a:endParaRPr lang="en-US"/>
          </a:p>
        </p:txBody>
      </p:sp>
      <p:sp>
        <p:nvSpPr>
          <p:cNvPr id="17416" name="Rectangle 2"/>
          <p:cNvSpPr>
            <a:spLocks noGrp="1" noChangeArrowheads="1"/>
          </p:cNvSpPr>
          <p:nvPr>
            <p:ph type="title"/>
          </p:nvPr>
        </p:nvSpPr>
        <p:spPr>
          <a:xfrm>
            <a:off x="685800" y="0"/>
            <a:ext cx="7772400" cy="1143000"/>
          </a:xfrm>
        </p:spPr>
        <p:txBody>
          <a:bodyPr/>
          <a:lstStyle/>
          <a:p>
            <a:pPr eaLnBrk="1" hangingPunct="1"/>
            <a:r>
              <a:rPr lang="en-US" smtClean="0"/>
              <a:t>Spelling: the problem(s)</a:t>
            </a:r>
          </a:p>
        </p:txBody>
      </p:sp>
      <p:sp>
        <p:nvSpPr>
          <p:cNvPr id="17417" name="Rectangle 3"/>
          <p:cNvSpPr>
            <a:spLocks noGrp="1" noChangeArrowheads="1"/>
          </p:cNvSpPr>
          <p:nvPr>
            <p:ph type="body" sz="half" idx="1"/>
          </p:nvPr>
        </p:nvSpPr>
        <p:spPr>
          <a:xfrm>
            <a:off x="0" y="1676400"/>
            <a:ext cx="1963738" cy="609600"/>
          </a:xfrm>
        </p:spPr>
        <p:txBody>
          <a:bodyPr/>
          <a:lstStyle/>
          <a:p>
            <a:pPr eaLnBrk="1" hangingPunct="1">
              <a:lnSpc>
                <a:spcPct val="80000"/>
              </a:lnSpc>
              <a:buFontTx/>
              <a:buNone/>
            </a:pPr>
            <a:r>
              <a:rPr lang="en-US" sz="2400" smtClean="0"/>
              <a:t>Non-word </a:t>
            </a:r>
          </a:p>
          <a:p>
            <a:pPr eaLnBrk="1" hangingPunct="1">
              <a:lnSpc>
                <a:spcPct val="80000"/>
              </a:lnSpc>
              <a:buFontTx/>
              <a:buNone/>
            </a:pPr>
            <a:r>
              <a:rPr lang="en-US" sz="2400" smtClean="0"/>
              <a:t>isolated</a:t>
            </a:r>
          </a:p>
        </p:txBody>
      </p:sp>
      <p:sp>
        <p:nvSpPr>
          <p:cNvPr id="17418" name="Rectangle 4"/>
          <p:cNvSpPr>
            <a:spLocks noChangeArrowheads="1"/>
          </p:cNvSpPr>
          <p:nvPr/>
        </p:nvSpPr>
        <p:spPr bwMode="auto">
          <a:xfrm>
            <a:off x="0" y="2667000"/>
            <a:ext cx="2057400" cy="609600"/>
          </a:xfrm>
          <a:prstGeom prst="rect">
            <a:avLst/>
          </a:prstGeom>
          <a:noFill/>
          <a:ln w="9525">
            <a:noFill/>
            <a:miter lim="800000"/>
            <a:headEnd/>
            <a:tailEnd/>
          </a:ln>
        </p:spPr>
        <p:txBody>
          <a:bodyPr/>
          <a:lstStyle/>
          <a:p>
            <a:pPr marL="342900" indent="-342900">
              <a:lnSpc>
                <a:spcPct val="80000"/>
              </a:lnSpc>
              <a:spcBef>
                <a:spcPct val="20000"/>
              </a:spcBef>
            </a:pPr>
            <a:r>
              <a:rPr lang="en-US" sz="2400" b="1">
                <a:latin typeface="Comic Sans MS" pitchFamily="66" charset="0"/>
              </a:rPr>
              <a:t>Non-word </a:t>
            </a:r>
          </a:p>
          <a:p>
            <a:pPr marL="342900" indent="-342900">
              <a:lnSpc>
                <a:spcPct val="80000"/>
              </a:lnSpc>
              <a:spcBef>
                <a:spcPct val="20000"/>
              </a:spcBef>
            </a:pPr>
            <a:r>
              <a:rPr lang="en-US" sz="2400" b="1">
                <a:latin typeface="Comic Sans MS" pitchFamily="66" charset="0"/>
              </a:rPr>
              <a:t>context</a:t>
            </a:r>
          </a:p>
        </p:txBody>
      </p:sp>
      <p:sp>
        <p:nvSpPr>
          <p:cNvPr id="17419" name="Rectangle 5"/>
          <p:cNvSpPr>
            <a:spLocks noChangeArrowheads="1"/>
          </p:cNvSpPr>
          <p:nvPr/>
        </p:nvSpPr>
        <p:spPr bwMode="auto">
          <a:xfrm>
            <a:off x="1981200" y="1066800"/>
            <a:ext cx="1600200" cy="609600"/>
          </a:xfrm>
          <a:prstGeom prst="rect">
            <a:avLst/>
          </a:prstGeom>
          <a:noFill/>
          <a:ln w="9525">
            <a:noFill/>
            <a:miter lim="800000"/>
            <a:headEnd/>
            <a:tailEnd/>
          </a:ln>
        </p:spPr>
        <p:txBody>
          <a:bodyPr/>
          <a:lstStyle/>
          <a:p>
            <a:pPr marL="342900" indent="-342900">
              <a:spcBef>
                <a:spcPct val="20000"/>
              </a:spcBef>
            </a:pPr>
            <a:r>
              <a:rPr lang="en-US" sz="2400" b="1">
                <a:latin typeface="Comic Sans MS" pitchFamily="66" charset="0"/>
              </a:rPr>
              <a:t>Detection</a:t>
            </a:r>
          </a:p>
        </p:txBody>
      </p:sp>
      <p:sp>
        <p:nvSpPr>
          <p:cNvPr id="17420" name="Rectangle 6"/>
          <p:cNvSpPr>
            <a:spLocks noChangeArrowheads="1"/>
          </p:cNvSpPr>
          <p:nvPr/>
        </p:nvSpPr>
        <p:spPr bwMode="auto">
          <a:xfrm>
            <a:off x="5334000" y="990600"/>
            <a:ext cx="1905000" cy="609600"/>
          </a:xfrm>
          <a:prstGeom prst="rect">
            <a:avLst/>
          </a:prstGeom>
          <a:noFill/>
          <a:ln w="9525">
            <a:noFill/>
            <a:miter lim="800000"/>
            <a:headEnd/>
            <a:tailEnd/>
          </a:ln>
        </p:spPr>
        <p:txBody>
          <a:bodyPr/>
          <a:lstStyle/>
          <a:p>
            <a:pPr marL="342900" indent="-342900">
              <a:spcBef>
                <a:spcPct val="20000"/>
              </a:spcBef>
            </a:pPr>
            <a:r>
              <a:rPr lang="en-US" sz="2400" b="1">
                <a:latin typeface="Comic Sans MS" pitchFamily="66" charset="0"/>
              </a:rPr>
              <a:t>Correction</a:t>
            </a:r>
          </a:p>
        </p:txBody>
      </p:sp>
      <p:grpSp>
        <p:nvGrpSpPr>
          <p:cNvPr id="2" name="Group 7"/>
          <p:cNvGrpSpPr>
            <a:grpSpLocks/>
          </p:cNvGrpSpPr>
          <p:nvPr/>
        </p:nvGrpSpPr>
        <p:grpSpPr bwMode="auto">
          <a:xfrm>
            <a:off x="1752600" y="1676400"/>
            <a:ext cx="2057400" cy="1600200"/>
            <a:chOff x="1104" y="1056"/>
            <a:chExt cx="1296" cy="1008"/>
          </a:xfrm>
        </p:grpSpPr>
        <p:sp>
          <p:nvSpPr>
            <p:cNvPr id="17435" name="Rectangle 8"/>
            <p:cNvSpPr>
              <a:spLocks noChangeArrowheads="1"/>
            </p:cNvSpPr>
            <p:nvPr/>
          </p:nvSpPr>
          <p:spPr bwMode="auto">
            <a:xfrm>
              <a:off x="1104" y="1056"/>
              <a:ext cx="1296" cy="1008"/>
            </a:xfrm>
            <a:prstGeom prst="rect">
              <a:avLst/>
            </a:prstGeom>
            <a:noFill/>
            <a:ln w="9525">
              <a:solidFill>
                <a:schemeClr val="tx1"/>
              </a:solidFill>
              <a:miter lim="800000"/>
              <a:headEnd/>
              <a:tailEnd/>
            </a:ln>
          </p:spPr>
          <p:txBody>
            <a:bodyPr wrap="none" anchor="ctr"/>
            <a:lstStyle/>
            <a:p>
              <a:endParaRPr lang="en-US"/>
            </a:p>
          </p:txBody>
        </p:sp>
        <p:graphicFrame>
          <p:nvGraphicFramePr>
            <p:cNvPr id="17411" name="Object 9"/>
            <p:cNvGraphicFramePr>
              <a:graphicFrameLocks noChangeAspect="1"/>
            </p:cNvGraphicFramePr>
            <p:nvPr/>
          </p:nvGraphicFramePr>
          <p:xfrm>
            <a:off x="1344" y="1200"/>
            <a:ext cx="807" cy="569"/>
          </p:xfrm>
          <a:graphic>
            <a:graphicData uri="http://schemas.openxmlformats.org/presentationml/2006/ole">
              <p:oleObj spid="_x0000_s215042" name="Equation" r:id="rId4" imgW="431640" imgH="304560" progId="Equation.3">
                <p:embed/>
              </p:oleObj>
            </a:graphicData>
          </a:graphic>
        </p:graphicFrame>
      </p:grpSp>
      <p:grpSp>
        <p:nvGrpSpPr>
          <p:cNvPr id="3" name="Group 10"/>
          <p:cNvGrpSpPr>
            <a:grpSpLocks/>
          </p:cNvGrpSpPr>
          <p:nvPr/>
        </p:nvGrpSpPr>
        <p:grpSpPr bwMode="auto">
          <a:xfrm>
            <a:off x="4114800" y="1371600"/>
            <a:ext cx="5029200" cy="1143000"/>
            <a:chOff x="2592" y="864"/>
            <a:chExt cx="3168" cy="720"/>
          </a:xfrm>
        </p:grpSpPr>
        <p:sp>
          <p:nvSpPr>
            <p:cNvPr id="17433" name="Rectangle 11"/>
            <p:cNvSpPr>
              <a:spLocks noChangeArrowheads="1"/>
            </p:cNvSpPr>
            <p:nvPr/>
          </p:nvSpPr>
          <p:spPr bwMode="auto">
            <a:xfrm>
              <a:off x="2592" y="1008"/>
              <a:ext cx="1968" cy="576"/>
            </a:xfrm>
            <a:prstGeom prst="rect">
              <a:avLst/>
            </a:prstGeom>
            <a:noFill/>
            <a:ln w="9525">
              <a:noFill/>
              <a:miter lim="800000"/>
              <a:headEnd/>
              <a:tailEnd/>
            </a:ln>
          </p:spPr>
          <p:txBody>
            <a:bodyPr/>
            <a:lstStyle/>
            <a:p>
              <a:pPr marL="342900" indent="-342900" algn="ctr">
                <a:spcBef>
                  <a:spcPct val="20000"/>
                </a:spcBef>
              </a:pPr>
              <a:r>
                <a:rPr lang="en-US" sz="2400">
                  <a:latin typeface="Comic Sans MS" pitchFamily="66" charset="0"/>
                </a:rPr>
                <a:t>Find the most likely correct word</a:t>
              </a:r>
            </a:p>
          </p:txBody>
        </p:sp>
        <p:sp>
          <p:nvSpPr>
            <p:cNvPr id="17434" name="Rectangle 12"/>
            <p:cNvSpPr>
              <a:spLocks noChangeArrowheads="1"/>
            </p:cNvSpPr>
            <p:nvPr/>
          </p:nvSpPr>
          <p:spPr bwMode="auto">
            <a:xfrm>
              <a:off x="4560" y="864"/>
              <a:ext cx="1200" cy="528"/>
            </a:xfrm>
            <a:prstGeom prst="rect">
              <a:avLst/>
            </a:prstGeom>
            <a:noFill/>
            <a:ln w="9525">
              <a:noFill/>
              <a:miter lim="800000"/>
              <a:headEnd/>
              <a:tailEnd/>
            </a:ln>
          </p:spPr>
          <p:txBody>
            <a:bodyPr/>
            <a:lstStyle/>
            <a:p>
              <a:pPr marL="342900" indent="-342900">
                <a:spcBef>
                  <a:spcPct val="20000"/>
                </a:spcBef>
              </a:pPr>
              <a:r>
                <a:rPr lang="en-US" sz="2400">
                  <a:latin typeface="Comic Sans MS" pitchFamily="66" charset="0"/>
                </a:rPr>
                <a:t>  </a:t>
              </a:r>
              <a:r>
                <a:rPr lang="en-US" sz="2400" i="1">
                  <a:solidFill>
                    <a:schemeClr val="accent2"/>
                  </a:solidFill>
                  <a:latin typeface="Comic Sans MS" pitchFamily="66" charset="0"/>
                </a:rPr>
                <a:t>funn</a:t>
              </a:r>
              <a:r>
                <a:rPr lang="en-US" sz="2400" i="1">
                  <a:latin typeface="Comic Sans MS" pitchFamily="66" charset="0"/>
                </a:rPr>
                <a:t> -&gt; funny, funnel...</a:t>
              </a:r>
              <a:endParaRPr lang="en-US" sz="2400">
                <a:latin typeface="Comic Sans MS" pitchFamily="66" charset="0"/>
              </a:endParaRPr>
            </a:p>
          </p:txBody>
        </p:sp>
      </p:grpSp>
      <p:grpSp>
        <p:nvGrpSpPr>
          <p:cNvPr id="4" name="Group 13"/>
          <p:cNvGrpSpPr>
            <a:grpSpLocks/>
          </p:cNvGrpSpPr>
          <p:nvPr/>
        </p:nvGrpSpPr>
        <p:grpSpPr bwMode="auto">
          <a:xfrm>
            <a:off x="4038600" y="2590800"/>
            <a:ext cx="5257800" cy="838200"/>
            <a:chOff x="2544" y="1632"/>
            <a:chExt cx="3312" cy="528"/>
          </a:xfrm>
        </p:grpSpPr>
        <p:sp>
          <p:nvSpPr>
            <p:cNvPr id="17431" name="Rectangle 14"/>
            <p:cNvSpPr>
              <a:spLocks noChangeArrowheads="1"/>
            </p:cNvSpPr>
            <p:nvPr/>
          </p:nvSpPr>
          <p:spPr bwMode="auto">
            <a:xfrm>
              <a:off x="2544" y="1680"/>
              <a:ext cx="1968" cy="336"/>
            </a:xfrm>
            <a:prstGeom prst="rect">
              <a:avLst/>
            </a:prstGeom>
            <a:noFill/>
            <a:ln w="9525">
              <a:noFill/>
              <a:miter lim="800000"/>
              <a:headEnd/>
              <a:tailEnd/>
            </a:ln>
          </p:spPr>
          <p:txBody>
            <a:bodyPr/>
            <a:lstStyle/>
            <a:p>
              <a:pPr marL="342900" indent="-342900" algn="ctr">
                <a:spcBef>
                  <a:spcPct val="20000"/>
                </a:spcBef>
              </a:pPr>
              <a:r>
                <a:rPr lang="en-US" sz="2400">
                  <a:latin typeface="Comic Sans MS" pitchFamily="66" charset="0"/>
                </a:rPr>
                <a:t>…in this context</a:t>
              </a:r>
            </a:p>
          </p:txBody>
        </p:sp>
        <p:sp>
          <p:nvSpPr>
            <p:cNvPr id="17432" name="Rectangle 15"/>
            <p:cNvSpPr>
              <a:spLocks noChangeArrowheads="1"/>
            </p:cNvSpPr>
            <p:nvPr/>
          </p:nvSpPr>
          <p:spPr bwMode="auto">
            <a:xfrm>
              <a:off x="3984" y="1632"/>
              <a:ext cx="1872" cy="528"/>
            </a:xfrm>
            <a:prstGeom prst="rect">
              <a:avLst/>
            </a:prstGeom>
            <a:noFill/>
            <a:ln w="9525">
              <a:noFill/>
              <a:miter lim="800000"/>
              <a:headEnd/>
              <a:tailEnd/>
            </a:ln>
          </p:spPr>
          <p:txBody>
            <a:bodyPr/>
            <a:lstStyle/>
            <a:p>
              <a:pPr marL="742950" lvl="1" indent="-285750">
                <a:spcBef>
                  <a:spcPct val="20000"/>
                </a:spcBef>
                <a:buFontTx/>
                <a:buChar char="–"/>
              </a:pPr>
              <a:r>
                <a:rPr lang="en-US" sz="2400" i="1">
                  <a:latin typeface="Comic Sans MS" pitchFamily="66" charset="0"/>
                </a:rPr>
                <a:t>trust </a:t>
              </a:r>
              <a:r>
                <a:rPr lang="en-US" sz="2400" i="1">
                  <a:solidFill>
                    <a:schemeClr val="accent2"/>
                  </a:solidFill>
                  <a:latin typeface="Comic Sans MS" pitchFamily="66" charset="0"/>
                </a:rPr>
                <a:t>funn</a:t>
              </a:r>
              <a:r>
                <a:rPr lang="en-US" sz="2400" i="1">
                  <a:latin typeface="Comic Sans MS" pitchFamily="66" charset="0"/>
                </a:rPr>
                <a:t> </a:t>
              </a:r>
            </a:p>
            <a:p>
              <a:pPr marL="742950" lvl="1" indent="-285750">
                <a:spcBef>
                  <a:spcPct val="20000"/>
                </a:spcBef>
                <a:buFontTx/>
                <a:buChar char="–"/>
              </a:pPr>
              <a:r>
                <a:rPr lang="en-US" sz="2400" i="1">
                  <a:latin typeface="Comic Sans MS" pitchFamily="66" charset="0"/>
                </a:rPr>
                <a:t>a lot of </a:t>
              </a:r>
              <a:r>
                <a:rPr lang="en-US" sz="2400" i="1">
                  <a:solidFill>
                    <a:schemeClr val="accent2"/>
                  </a:solidFill>
                  <a:latin typeface="Comic Sans MS" pitchFamily="66" charset="0"/>
                </a:rPr>
                <a:t>funn</a:t>
              </a:r>
              <a:endParaRPr lang="en-US" sz="2000">
                <a:latin typeface="Comic Sans MS" pitchFamily="66" charset="0"/>
              </a:endParaRPr>
            </a:p>
          </p:txBody>
        </p:sp>
      </p:grpSp>
      <p:sp>
        <p:nvSpPr>
          <p:cNvPr id="17424" name="Rectangle 16"/>
          <p:cNvSpPr>
            <a:spLocks noChangeArrowheads="1"/>
          </p:cNvSpPr>
          <p:nvPr/>
        </p:nvSpPr>
        <p:spPr bwMode="auto">
          <a:xfrm>
            <a:off x="76200" y="3581400"/>
            <a:ext cx="2525713" cy="609600"/>
          </a:xfrm>
          <a:prstGeom prst="rect">
            <a:avLst/>
          </a:prstGeom>
          <a:noFill/>
          <a:ln w="9525">
            <a:noFill/>
            <a:miter lim="800000"/>
            <a:headEnd/>
            <a:tailEnd/>
          </a:ln>
        </p:spPr>
        <p:txBody>
          <a:bodyPr/>
          <a:lstStyle/>
          <a:p>
            <a:pPr marL="342900" indent="-342900">
              <a:lnSpc>
                <a:spcPct val="80000"/>
              </a:lnSpc>
              <a:spcBef>
                <a:spcPct val="20000"/>
              </a:spcBef>
            </a:pPr>
            <a:r>
              <a:rPr lang="en-US" sz="2400" b="1">
                <a:latin typeface="Comic Sans MS" pitchFamily="66" charset="0"/>
              </a:rPr>
              <a:t>Real-word </a:t>
            </a:r>
          </a:p>
          <a:p>
            <a:pPr marL="342900" indent="-342900">
              <a:lnSpc>
                <a:spcPct val="80000"/>
              </a:lnSpc>
              <a:spcBef>
                <a:spcPct val="20000"/>
              </a:spcBef>
            </a:pPr>
            <a:r>
              <a:rPr lang="en-US" sz="2400" b="1">
                <a:latin typeface="Comic Sans MS" pitchFamily="66" charset="0"/>
              </a:rPr>
              <a:t>isolated</a:t>
            </a:r>
          </a:p>
        </p:txBody>
      </p:sp>
      <p:sp>
        <p:nvSpPr>
          <p:cNvPr id="17425" name="Rectangle 17"/>
          <p:cNvSpPr>
            <a:spLocks noChangeArrowheads="1"/>
          </p:cNvSpPr>
          <p:nvPr/>
        </p:nvSpPr>
        <p:spPr bwMode="auto">
          <a:xfrm>
            <a:off x="0" y="4648200"/>
            <a:ext cx="2057400" cy="609600"/>
          </a:xfrm>
          <a:prstGeom prst="rect">
            <a:avLst/>
          </a:prstGeom>
          <a:noFill/>
          <a:ln w="9525">
            <a:noFill/>
            <a:miter lim="800000"/>
            <a:headEnd/>
            <a:tailEnd/>
          </a:ln>
        </p:spPr>
        <p:txBody>
          <a:bodyPr/>
          <a:lstStyle/>
          <a:p>
            <a:pPr marL="342900" indent="-342900">
              <a:lnSpc>
                <a:spcPct val="80000"/>
              </a:lnSpc>
              <a:spcBef>
                <a:spcPct val="20000"/>
              </a:spcBef>
            </a:pPr>
            <a:r>
              <a:rPr lang="en-US" sz="2400" b="1">
                <a:latin typeface="Comic Sans MS" pitchFamily="66" charset="0"/>
              </a:rPr>
              <a:t>Real-word </a:t>
            </a:r>
          </a:p>
          <a:p>
            <a:pPr marL="342900" indent="-342900">
              <a:lnSpc>
                <a:spcPct val="80000"/>
              </a:lnSpc>
              <a:spcBef>
                <a:spcPct val="20000"/>
              </a:spcBef>
            </a:pPr>
            <a:r>
              <a:rPr lang="en-US" sz="2400" b="1">
                <a:latin typeface="Comic Sans MS" pitchFamily="66" charset="0"/>
              </a:rPr>
              <a:t>context</a:t>
            </a:r>
          </a:p>
        </p:txBody>
      </p:sp>
      <p:sp>
        <p:nvSpPr>
          <p:cNvPr id="17426" name="Rectangle 18"/>
          <p:cNvSpPr>
            <a:spLocks noChangeArrowheads="1"/>
          </p:cNvSpPr>
          <p:nvPr/>
        </p:nvSpPr>
        <p:spPr bwMode="auto">
          <a:xfrm>
            <a:off x="1828800" y="3581400"/>
            <a:ext cx="1981200" cy="609600"/>
          </a:xfrm>
          <a:prstGeom prst="rect">
            <a:avLst/>
          </a:prstGeom>
          <a:noFill/>
          <a:ln w="9525">
            <a:noFill/>
            <a:miter lim="800000"/>
            <a:headEnd/>
            <a:tailEnd/>
          </a:ln>
        </p:spPr>
        <p:txBody>
          <a:bodyPr/>
          <a:lstStyle/>
          <a:p>
            <a:pPr marL="342900" indent="-342900" algn="ctr">
              <a:spcBef>
                <a:spcPct val="20000"/>
              </a:spcBef>
            </a:pPr>
            <a:r>
              <a:rPr lang="en-US" sz="3200">
                <a:latin typeface="Comic Sans MS" pitchFamily="66" charset="0"/>
              </a:rPr>
              <a:t>?!</a:t>
            </a:r>
            <a:endParaRPr lang="en-US" sz="2400">
              <a:latin typeface="Comic Sans MS" pitchFamily="66" charset="0"/>
            </a:endParaRPr>
          </a:p>
        </p:txBody>
      </p:sp>
      <p:grpSp>
        <p:nvGrpSpPr>
          <p:cNvPr id="5" name="Group 19"/>
          <p:cNvGrpSpPr>
            <a:grpSpLocks/>
          </p:cNvGrpSpPr>
          <p:nvPr/>
        </p:nvGrpSpPr>
        <p:grpSpPr bwMode="auto">
          <a:xfrm>
            <a:off x="1600200" y="4419600"/>
            <a:ext cx="3657600" cy="2133600"/>
            <a:chOff x="1008" y="2784"/>
            <a:chExt cx="2304" cy="1344"/>
          </a:xfrm>
        </p:grpSpPr>
        <p:sp>
          <p:nvSpPr>
            <p:cNvPr id="17429" name="Rectangle 20"/>
            <p:cNvSpPr>
              <a:spLocks noChangeArrowheads="1"/>
            </p:cNvSpPr>
            <p:nvPr/>
          </p:nvSpPr>
          <p:spPr bwMode="auto">
            <a:xfrm>
              <a:off x="1008" y="2784"/>
              <a:ext cx="2304" cy="576"/>
            </a:xfrm>
            <a:prstGeom prst="rect">
              <a:avLst/>
            </a:prstGeom>
            <a:noFill/>
            <a:ln w="9525">
              <a:noFill/>
              <a:miter lim="800000"/>
              <a:headEnd/>
              <a:tailEnd/>
            </a:ln>
          </p:spPr>
          <p:txBody>
            <a:bodyPr/>
            <a:lstStyle/>
            <a:p>
              <a:pPr marL="342900" indent="-342900">
                <a:spcBef>
                  <a:spcPct val="20000"/>
                </a:spcBef>
              </a:pPr>
              <a:r>
                <a:rPr lang="en-US" sz="2400">
                  <a:latin typeface="Comic Sans MS" pitchFamily="66" charset="0"/>
                </a:rPr>
                <a:t>Is it an impossible </a:t>
              </a:r>
            </a:p>
            <a:p>
              <a:pPr marL="342900" indent="-342900">
                <a:spcBef>
                  <a:spcPct val="20000"/>
                </a:spcBef>
              </a:pPr>
              <a:r>
                <a:rPr lang="en-US" sz="2400">
                  <a:latin typeface="Comic Sans MS" pitchFamily="66" charset="0"/>
                </a:rPr>
                <a:t>(or very unlikely) word in this context?</a:t>
              </a:r>
            </a:p>
          </p:txBody>
        </p:sp>
        <p:sp>
          <p:nvSpPr>
            <p:cNvPr id="17430" name="Rectangle 21"/>
            <p:cNvSpPr>
              <a:spLocks noChangeArrowheads="1"/>
            </p:cNvSpPr>
            <p:nvPr/>
          </p:nvSpPr>
          <p:spPr bwMode="auto">
            <a:xfrm>
              <a:off x="1008" y="3600"/>
              <a:ext cx="1872" cy="528"/>
            </a:xfrm>
            <a:prstGeom prst="rect">
              <a:avLst/>
            </a:prstGeom>
            <a:noFill/>
            <a:ln w="9525">
              <a:noFill/>
              <a:miter lim="800000"/>
              <a:headEnd/>
              <a:tailEnd/>
            </a:ln>
          </p:spPr>
          <p:txBody>
            <a:bodyPr/>
            <a:lstStyle/>
            <a:p>
              <a:pPr marL="742950" lvl="1" indent="-285750">
                <a:spcBef>
                  <a:spcPct val="20000"/>
                </a:spcBef>
              </a:pPr>
              <a:r>
                <a:rPr lang="en-US" sz="2400" i="1">
                  <a:solidFill>
                    <a:schemeClr val="accent2"/>
                  </a:solidFill>
                  <a:latin typeface="Comic Sans MS" pitchFamily="66" charset="0"/>
                </a:rPr>
                <a:t>.. a wild dig.</a:t>
              </a:r>
              <a:endParaRPr lang="en-US" sz="2000">
                <a:latin typeface="Comic Sans MS" pitchFamily="66" charset="0"/>
              </a:endParaRPr>
            </a:p>
          </p:txBody>
        </p:sp>
      </p:grpSp>
      <p:sp>
        <p:nvSpPr>
          <p:cNvPr id="17428" name="Rectangle 22"/>
          <p:cNvSpPr>
            <a:spLocks noChangeArrowheads="1"/>
          </p:cNvSpPr>
          <p:nvPr/>
        </p:nvSpPr>
        <p:spPr bwMode="auto">
          <a:xfrm>
            <a:off x="5029200" y="4419600"/>
            <a:ext cx="3657600" cy="914400"/>
          </a:xfrm>
          <a:prstGeom prst="rect">
            <a:avLst/>
          </a:prstGeom>
          <a:noFill/>
          <a:ln w="9525">
            <a:noFill/>
            <a:miter lim="800000"/>
            <a:headEnd/>
            <a:tailEnd/>
          </a:ln>
        </p:spPr>
        <p:txBody>
          <a:bodyPr/>
          <a:lstStyle/>
          <a:p>
            <a:pPr marL="342900" indent="-342900" algn="ctr">
              <a:spcBef>
                <a:spcPct val="20000"/>
              </a:spcBef>
            </a:pPr>
            <a:r>
              <a:rPr lang="en-US" sz="2400">
                <a:latin typeface="Comic Sans MS" pitchFamily="66" charset="0"/>
              </a:rPr>
              <a:t>Find the most likely sub word in this context</a:t>
            </a:r>
          </a:p>
        </p:txBody>
      </p:sp>
    </p:spTree>
  </p:cSld>
  <p:clrMapOvr>
    <a:masterClrMapping/>
  </p:clrMapOvr>
  <p:timing>
    <p:tnLst>
      <p:par>
        <p:cTn id="1" dur="indefinite" restart="never" nodeType="tmRoot"/>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435" name="Date Placeholder 3"/>
          <p:cNvSpPr>
            <a:spLocks noGrp="1"/>
          </p:cNvSpPr>
          <p:nvPr>
            <p:ph type="dt" sz="quarter" idx="10"/>
          </p:nvPr>
        </p:nvSpPr>
        <p:spPr>
          <a:noFill/>
        </p:spPr>
        <p:txBody>
          <a:bodyPr/>
          <a:lstStyle/>
          <a:p>
            <a:fld id="{58706E81-3C16-40F6-B98A-E77236CDE6A2}" type="datetime1">
              <a:rPr lang="en-US" smtClean="0"/>
              <a:pPr/>
              <a:t>1/21/2013</a:t>
            </a:fld>
            <a:endParaRPr lang="en-US" smtClean="0"/>
          </a:p>
        </p:txBody>
      </p:sp>
      <p:sp>
        <p:nvSpPr>
          <p:cNvPr id="18436" name="Footer Placeholder 4"/>
          <p:cNvSpPr>
            <a:spLocks noGrp="1"/>
          </p:cNvSpPr>
          <p:nvPr>
            <p:ph type="ftr" sz="quarter" idx="11"/>
          </p:nvPr>
        </p:nvSpPr>
        <p:spPr>
          <a:noFill/>
        </p:spPr>
        <p:txBody>
          <a:bodyPr/>
          <a:lstStyle/>
          <a:p>
            <a:r>
              <a:rPr lang="en-US" smtClean="0"/>
              <a:t>CPSC503 Winter 2012</a:t>
            </a:r>
          </a:p>
        </p:txBody>
      </p:sp>
      <p:sp>
        <p:nvSpPr>
          <p:cNvPr id="18437" name="Slide Number Placeholder 5"/>
          <p:cNvSpPr>
            <a:spLocks noGrp="1"/>
          </p:cNvSpPr>
          <p:nvPr>
            <p:ph type="sldNum" sz="quarter" idx="12"/>
          </p:nvPr>
        </p:nvSpPr>
        <p:spPr>
          <a:noFill/>
        </p:spPr>
        <p:txBody>
          <a:bodyPr/>
          <a:lstStyle/>
          <a:p>
            <a:fld id="{BBE64E60-B71D-40E1-B37E-E65F6BD9D505}" type="slidenum">
              <a:rPr lang="en-US" smtClean="0"/>
              <a:pPr/>
              <a:t>7</a:t>
            </a:fld>
            <a:endParaRPr lang="en-US" smtClean="0"/>
          </a:p>
        </p:txBody>
      </p:sp>
      <p:sp>
        <p:nvSpPr>
          <p:cNvPr id="18438" name="Rectangle 2"/>
          <p:cNvSpPr>
            <a:spLocks noGrp="1" noChangeArrowheads="1"/>
          </p:cNvSpPr>
          <p:nvPr>
            <p:ph type="title"/>
          </p:nvPr>
        </p:nvSpPr>
        <p:spPr>
          <a:xfrm>
            <a:off x="685800" y="228600"/>
            <a:ext cx="7772400" cy="1143000"/>
          </a:xfrm>
        </p:spPr>
        <p:txBody>
          <a:bodyPr/>
          <a:lstStyle/>
          <a:p>
            <a:pPr eaLnBrk="1" hangingPunct="1"/>
            <a:r>
              <a:rPr lang="en-US" dirty="0" smtClean="0"/>
              <a:t>Real Word Spelling Errors </a:t>
            </a:r>
            <a:r>
              <a:rPr lang="en-US" sz="2000" dirty="0" smtClean="0"/>
              <a:t>(20-40%)</a:t>
            </a:r>
            <a:endParaRPr lang="en-US" dirty="0" smtClean="0"/>
          </a:p>
        </p:txBody>
      </p:sp>
      <p:sp>
        <p:nvSpPr>
          <p:cNvPr id="18439" name="Rectangle 3"/>
          <p:cNvSpPr>
            <a:spLocks noGrp="1" noChangeArrowheads="1"/>
          </p:cNvSpPr>
          <p:nvPr>
            <p:ph type="body" idx="1"/>
          </p:nvPr>
        </p:nvSpPr>
        <p:spPr>
          <a:xfrm>
            <a:off x="304800" y="1066800"/>
            <a:ext cx="8534400" cy="1981200"/>
          </a:xfrm>
        </p:spPr>
        <p:txBody>
          <a:bodyPr/>
          <a:lstStyle/>
          <a:p>
            <a:pPr eaLnBrk="1" hangingPunct="1"/>
            <a:r>
              <a:rPr lang="en-US" dirty="0" smtClean="0"/>
              <a:t>Collect a set of common sets of confusions: C={C</a:t>
            </a:r>
            <a:r>
              <a:rPr lang="en-US" baseline="-25000" dirty="0" smtClean="0"/>
              <a:t>1 </a:t>
            </a:r>
            <a:r>
              <a:rPr lang="en-US" dirty="0" smtClean="0"/>
              <a:t>..</a:t>
            </a:r>
            <a:r>
              <a:rPr lang="en-US" baseline="-25000" dirty="0" smtClean="0"/>
              <a:t> </a:t>
            </a:r>
            <a:r>
              <a:rPr lang="en-US" dirty="0" err="1" smtClean="0"/>
              <a:t>C</a:t>
            </a:r>
            <a:r>
              <a:rPr lang="en-US" baseline="-25000" dirty="0" err="1" smtClean="0"/>
              <a:t>n</a:t>
            </a:r>
            <a:r>
              <a:rPr lang="en-US" dirty="0" smtClean="0"/>
              <a:t>} </a:t>
            </a:r>
          </a:p>
          <a:p>
            <a:pPr eaLnBrk="1" hangingPunct="1">
              <a:buFontTx/>
              <a:buNone/>
            </a:pPr>
            <a:r>
              <a:rPr lang="en-US" dirty="0" smtClean="0"/>
              <a:t>e.g</a:t>
            </a:r>
            <a:r>
              <a:rPr lang="en-US" b="0" i="1" dirty="0" smtClean="0"/>
              <a:t>.,{(Their/they’re/there), (To/too/two), (Weather/whether), (lave, have)</a:t>
            </a:r>
            <a:r>
              <a:rPr lang="en-US" dirty="0" smtClean="0"/>
              <a:t>..</a:t>
            </a:r>
            <a:r>
              <a:rPr lang="en-US" b="0" i="1" dirty="0" smtClean="0"/>
              <a:t>}</a:t>
            </a:r>
            <a:endParaRPr lang="en-US" dirty="0" smtClean="0"/>
          </a:p>
          <a:p>
            <a:pPr eaLnBrk="1" hangingPunct="1"/>
            <a:endParaRPr lang="en-US" dirty="0" smtClean="0"/>
          </a:p>
        </p:txBody>
      </p:sp>
      <p:sp>
        <p:nvSpPr>
          <p:cNvPr id="23566" name="Rectangle 4"/>
          <p:cNvSpPr>
            <a:spLocks noChangeArrowheads="1"/>
          </p:cNvSpPr>
          <p:nvPr/>
        </p:nvSpPr>
        <p:spPr bwMode="auto">
          <a:xfrm>
            <a:off x="838200" y="3048000"/>
            <a:ext cx="7772400" cy="3048000"/>
          </a:xfrm>
          <a:prstGeom prst="rect">
            <a:avLst/>
          </a:prstGeom>
          <a:noFill/>
          <a:ln w="9525">
            <a:noFill/>
            <a:miter lim="800000"/>
            <a:headEnd/>
            <a:tailEnd/>
          </a:ln>
        </p:spPr>
        <p:txBody>
          <a:bodyPr/>
          <a:lstStyle/>
          <a:p>
            <a:pPr marL="342900" indent="-342900">
              <a:lnSpc>
                <a:spcPct val="90000"/>
              </a:lnSpc>
              <a:spcBef>
                <a:spcPct val="20000"/>
              </a:spcBef>
              <a:buFontTx/>
              <a:buChar char="•"/>
            </a:pPr>
            <a:r>
              <a:rPr lang="en-US" sz="2800" b="1">
                <a:latin typeface="Comic Sans MS" pitchFamily="66" charset="0"/>
              </a:rPr>
              <a:t>Whenever c’ </a:t>
            </a:r>
            <a:r>
              <a:rPr lang="en-US" sz="3200" b="1">
                <a:latin typeface="Comic Sans MS" pitchFamily="66" charset="0"/>
                <a:sym typeface="Symbol" pitchFamily="18" charset="2"/>
              </a:rPr>
              <a:t> </a:t>
            </a:r>
            <a:r>
              <a:rPr lang="en-US" sz="2800" b="1">
                <a:latin typeface="Comic Sans MS" pitchFamily="66" charset="0"/>
              </a:rPr>
              <a:t>C</a:t>
            </a:r>
            <a:r>
              <a:rPr lang="en-US" sz="2800" b="1" baseline="-25000">
                <a:latin typeface="Comic Sans MS" pitchFamily="66" charset="0"/>
              </a:rPr>
              <a:t>i</a:t>
            </a:r>
            <a:r>
              <a:rPr lang="en-US" sz="3200" b="1">
                <a:latin typeface="Comic Sans MS" pitchFamily="66" charset="0"/>
                <a:sym typeface="Symbol" pitchFamily="18" charset="2"/>
              </a:rPr>
              <a:t> </a:t>
            </a:r>
            <a:r>
              <a:rPr lang="en-US" sz="2800" b="1">
                <a:latin typeface="Comic Sans MS" pitchFamily="66" charset="0"/>
              </a:rPr>
              <a:t>is encountered </a:t>
            </a:r>
          </a:p>
          <a:p>
            <a:pPr marL="342900" indent="-342900">
              <a:lnSpc>
                <a:spcPct val="90000"/>
              </a:lnSpc>
              <a:spcBef>
                <a:spcPct val="20000"/>
              </a:spcBef>
              <a:buFontTx/>
              <a:buChar char="•"/>
            </a:pPr>
            <a:r>
              <a:rPr lang="en-US" sz="2800" b="1">
                <a:latin typeface="Comic Sans MS" pitchFamily="66" charset="0"/>
              </a:rPr>
              <a:t>Compute the </a:t>
            </a:r>
            <a:r>
              <a:rPr lang="en-US" sz="2800" b="1">
                <a:solidFill>
                  <a:schemeClr val="accent2"/>
                </a:solidFill>
                <a:latin typeface="Comic Sans MS" pitchFamily="66" charset="0"/>
              </a:rPr>
              <a:t>probability of the sentence</a:t>
            </a:r>
            <a:r>
              <a:rPr lang="en-US" sz="2800" b="1">
                <a:latin typeface="Comic Sans MS" pitchFamily="66" charset="0"/>
              </a:rPr>
              <a:t> in which it appears</a:t>
            </a:r>
          </a:p>
          <a:p>
            <a:pPr marL="342900" indent="-342900">
              <a:lnSpc>
                <a:spcPct val="90000"/>
              </a:lnSpc>
              <a:spcBef>
                <a:spcPct val="20000"/>
              </a:spcBef>
              <a:buFontTx/>
              <a:buChar char="•"/>
            </a:pPr>
            <a:r>
              <a:rPr lang="en-US" sz="2800" b="1">
                <a:latin typeface="Comic Sans MS" pitchFamily="66" charset="0"/>
              </a:rPr>
              <a:t>Substitute all c</a:t>
            </a:r>
            <a:r>
              <a:rPr lang="en-US" sz="3200" b="1">
                <a:latin typeface="Comic Sans MS" pitchFamily="66" charset="0"/>
                <a:sym typeface="Symbol" pitchFamily="18" charset="2"/>
              </a:rPr>
              <a:t></a:t>
            </a:r>
            <a:r>
              <a:rPr lang="en-US" sz="2800" b="1">
                <a:latin typeface="Comic Sans MS" pitchFamily="66" charset="0"/>
              </a:rPr>
              <a:t>C</a:t>
            </a:r>
            <a:r>
              <a:rPr lang="en-US" sz="2800" b="1" baseline="-25000">
                <a:latin typeface="Comic Sans MS" pitchFamily="66" charset="0"/>
              </a:rPr>
              <a:t>i</a:t>
            </a:r>
            <a:r>
              <a:rPr lang="en-US" sz="3200" b="1">
                <a:latin typeface="Comic Sans MS" pitchFamily="66" charset="0"/>
                <a:sym typeface="Symbol" pitchFamily="18" charset="2"/>
              </a:rPr>
              <a:t> </a:t>
            </a:r>
            <a:r>
              <a:rPr lang="en-US" sz="2800" b="1">
                <a:latin typeface="Comic Sans MS" pitchFamily="66" charset="0"/>
                <a:sym typeface="Symbol" pitchFamily="18" charset="2"/>
              </a:rPr>
              <a:t>(c </a:t>
            </a:r>
            <a:r>
              <a:rPr lang="en-US" sz="3200" b="1">
                <a:cs typeface="Times New Roman" pitchFamily="18" charset="0"/>
                <a:sym typeface="Math1" pitchFamily="2" charset="2"/>
              </a:rPr>
              <a:t>≠ </a:t>
            </a:r>
            <a:r>
              <a:rPr lang="en-US" sz="2800" b="1">
                <a:latin typeface="Comic Sans MS" pitchFamily="66" charset="0"/>
                <a:sym typeface="Symbol" pitchFamily="18" charset="2"/>
              </a:rPr>
              <a:t>c’) </a:t>
            </a:r>
            <a:r>
              <a:rPr lang="en-US" sz="2800" b="1">
                <a:latin typeface="Comic Sans MS" pitchFamily="66" charset="0"/>
              </a:rPr>
              <a:t>and </a:t>
            </a:r>
            <a:r>
              <a:rPr lang="en-US" sz="2800" b="1">
                <a:solidFill>
                  <a:schemeClr val="accent2"/>
                </a:solidFill>
                <a:latin typeface="Comic Sans MS" pitchFamily="66" charset="0"/>
              </a:rPr>
              <a:t>compute the probability of the resulting sentence</a:t>
            </a:r>
          </a:p>
          <a:p>
            <a:pPr marL="342900" indent="-342900">
              <a:lnSpc>
                <a:spcPct val="90000"/>
              </a:lnSpc>
              <a:spcBef>
                <a:spcPct val="20000"/>
              </a:spcBef>
              <a:buFontTx/>
              <a:buChar char="•"/>
            </a:pPr>
            <a:r>
              <a:rPr lang="en-US" sz="2800" b="1">
                <a:latin typeface="Comic Sans MS" pitchFamily="66" charset="0"/>
              </a:rPr>
              <a:t>Choose the highest one</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356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566" grpId="0"/>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CA" dirty="0" smtClean="0"/>
              <a:t>More sophisticated approach</a:t>
            </a:r>
            <a:endParaRPr lang="en-CA" dirty="0"/>
          </a:p>
        </p:txBody>
      </p:sp>
      <p:sp>
        <p:nvSpPr>
          <p:cNvPr id="3" name="Content Placeholder 2"/>
          <p:cNvSpPr>
            <a:spLocks noGrp="1"/>
          </p:cNvSpPr>
          <p:nvPr>
            <p:ph idx="1"/>
          </p:nvPr>
        </p:nvSpPr>
        <p:spPr/>
        <p:txBody>
          <a:bodyPr/>
          <a:lstStyle/>
          <a:p>
            <a:r>
              <a:rPr lang="en-CA" dirty="0" smtClean="0"/>
              <a:t>One error per sentence….</a:t>
            </a:r>
            <a:endParaRPr lang="en-CA" dirty="0"/>
          </a:p>
        </p:txBody>
      </p:sp>
      <p:sp>
        <p:nvSpPr>
          <p:cNvPr id="4" name="Date Placeholder 3"/>
          <p:cNvSpPr>
            <a:spLocks noGrp="1"/>
          </p:cNvSpPr>
          <p:nvPr>
            <p:ph type="dt" sz="half" idx="10"/>
          </p:nvPr>
        </p:nvSpPr>
        <p:spPr/>
        <p:txBody>
          <a:bodyPr/>
          <a:lstStyle/>
          <a:p>
            <a:pPr>
              <a:defRPr/>
            </a:pPr>
            <a:fld id="{4D77B6E4-6723-4D05-857C-ED35865AAD8A}" type="datetime1">
              <a:rPr lang="en-US" smtClean="0"/>
              <a:pPr>
                <a:defRPr/>
              </a:pPr>
              <a:t>1/21/2013</a:t>
            </a:fld>
            <a:endParaRPr lang="en-US"/>
          </a:p>
        </p:txBody>
      </p:sp>
      <p:sp>
        <p:nvSpPr>
          <p:cNvPr id="5" name="Footer Placeholder 4"/>
          <p:cNvSpPr>
            <a:spLocks noGrp="1"/>
          </p:cNvSpPr>
          <p:nvPr>
            <p:ph type="ftr" sz="quarter" idx="11"/>
          </p:nvPr>
        </p:nvSpPr>
        <p:spPr/>
        <p:txBody>
          <a:bodyPr/>
          <a:lstStyle/>
          <a:p>
            <a:pPr>
              <a:defRPr/>
            </a:pPr>
            <a:r>
              <a:rPr lang="en-US" smtClean="0"/>
              <a:t>CPSC503 Winter 2012</a:t>
            </a:r>
            <a:endParaRPr lang="en-US"/>
          </a:p>
        </p:txBody>
      </p:sp>
      <p:sp>
        <p:nvSpPr>
          <p:cNvPr id="6" name="Slide Number Placeholder 5"/>
          <p:cNvSpPr>
            <a:spLocks noGrp="1"/>
          </p:cNvSpPr>
          <p:nvPr>
            <p:ph type="sldNum" sz="quarter" idx="12"/>
          </p:nvPr>
        </p:nvSpPr>
        <p:spPr/>
        <p:txBody>
          <a:bodyPr/>
          <a:lstStyle/>
          <a:p>
            <a:pPr>
              <a:defRPr/>
            </a:pPr>
            <a:fld id="{AFD0D56C-E171-4B00-A440-3860348E8F5E}" type="slidenum">
              <a:rPr lang="en-US" smtClean="0"/>
              <a:pPr>
                <a:defRPr/>
              </a:pPr>
              <a:t>8</a:t>
            </a:fld>
            <a:endParaRPr lang="en-US"/>
          </a:p>
        </p:txBody>
      </p:sp>
    </p:spTree>
  </p:cSld>
  <p:clrMapOvr>
    <a:masterClrMapping/>
  </p:clrMapOvr>
  <p:timing>
    <p:tnLst>
      <p:par>
        <p:cTn id="1" dur="indefinite" restart="never" nodeType="tmRoot"/>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770" name="Title 1"/>
          <p:cNvSpPr>
            <a:spLocks noGrp="1"/>
          </p:cNvSpPr>
          <p:nvPr>
            <p:ph type="title"/>
          </p:nvPr>
        </p:nvSpPr>
        <p:spPr>
          <a:xfrm>
            <a:off x="0" y="609600"/>
            <a:ext cx="8686800" cy="1676400"/>
          </a:xfrm>
        </p:spPr>
        <p:txBody>
          <a:bodyPr/>
          <a:lstStyle/>
          <a:p>
            <a:pPr eaLnBrk="1" hangingPunct="1"/>
            <a:r>
              <a:rPr lang="en-US" smtClean="0"/>
              <a:t>Want to play  with  Spelling Correction: minimal noisy channel model implementation</a:t>
            </a:r>
          </a:p>
        </p:txBody>
      </p:sp>
      <p:sp>
        <p:nvSpPr>
          <p:cNvPr id="32771" name="Content Placeholder 2"/>
          <p:cNvSpPr>
            <a:spLocks noGrp="1"/>
          </p:cNvSpPr>
          <p:nvPr>
            <p:ph idx="1"/>
          </p:nvPr>
        </p:nvSpPr>
        <p:spPr>
          <a:xfrm>
            <a:off x="304800" y="2819400"/>
            <a:ext cx="9525000" cy="762000"/>
          </a:xfrm>
        </p:spPr>
        <p:txBody>
          <a:bodyPr/>
          <a:lstStyle/>
          <a:p>
            <a:pPr eaLnBrk="1" hangingPunct="1"/>
            <a:r>
              <a:rPr lang="en-US" i="1" smtClean="0"/>
              <a:t>(Python) </a:t>
            </a:r>
          </a:p>
          <a:p>
            <a:pPr eaLnBrk="1" hangingPunct="1">
              <a:buFontTx/>
              <a:buNone/>
            </a:pPr>
            <a:r>
              <a:rPr lang="en-US" i="1" smtClean="0"/>
              <a:t>http://www.norvig.com/spell-correct.html</a:t>
            </a:r>
            <a:endParaRPr lang="en-US" smtClean="0"/>
          </a:p>
        </p:txBody>
      </p:sp>
      <p:sp>
        <p:nvSpPr>
          <p:cNvPr id="32772" name="Date Placeholder 3"/>
          <p:cNvSpPr>
            <a:spLocks noGrp="1"/>
          </p:cNvSpPr>
          <p:nvPr>
            <p:ph type="dt" sz="quarter" idx="10"/>
          </p:nvPr>
        </p:nvSpPr>
        <p:spPr>
          <a:noFill/>
        </p:spPr>
        <p:txBody>
          <a:bodyPr/>
          <a:lstStyle/>
          <a:p>
            <a:fld id="{B24D641C-ED34-46A5-94AC-EF6F10AC7738}" type="datetime1">
              <a:rPr lang="en-US" smtClean="0"/>
              <a:pPr/>
              <a:t>1/21/2013</a:t>
            </a:fld>
            <a:endParaRPr lang="en-US" smtClean="0"/>
          </a:p>
        </p:txBody>
      </p:sp>
      <p:sp>
        <p:nvSpPr>
          <p:cNvPr id="32773" name="Footer Placeholder 4"/>
          <p:cNvSpPr>
            <a:spLocks noGrp="1"/>
          </p:cNvSpPr>
          <p:nvPr>
            <p:ph type="ftr" sz="quarter" idx="11"/>
          </p:nvPr>
        </p:nvSpPr>
        <p:spPr>
          <a:noFill/>
        </p:spPr>
        <p:txBody>
          <a:bodyPr/>
          <a:lstStyle/>
          <a:p>
            <a:r>
              <a:rPr lang="en-US" smtClean="0"/>
              <a:t>CPSC503 Winter 2012</a:t>
            </a:r>
          </a:p>
        </p:txBody>
      </p:sp>
      <p:sp>
        <p:nvSpPr>
          <p:cNvPr id="32774" name="Slide Number Placeholder 5"/>
          <p:cNvSpPr>
            <a:spLocks noGrp="1"/>
          </p:cNvSpPr>
          <p:nvPr>
            <p:ph type="sldNum" sz="quarter" idx="12"/>
          </p:nvPr>
        </p:nvSpPr>
        <p:spPr>
          <a:noFill/>
        </p:spPr>
        <p:txBody>
          <a:bodyPr/>
          <a:lstStyle/>
          <a:p>
            <a:fld id="{3562CA56-8691-459A-A1C1-7DED09CF7E13}" type="slidenum">
              <a:rPr lang="en-US" smtClean="0"/>
              <a:pPr/>
              <a:t>9</a:t>
            </a:fld>
            <a:endParaRPr lang="en-US" smtClean="0"/>
          </a:p>
        </p:txBody>
      </p:sp>
      <p:sp>
        <p:nvSpPr>
          <p:cNvPr id="7" name="Content Placeholder 2"/>
          <p:cNvSpPr txBox="1">
            <a:spLocks/>
          </p:cNvSpPr>
          <p:nvPr/>
        </p:nvSpPr>
        <p:spPr bwMode="auto">
          <a:xfrm>
            <a:off x="533400" y="4038600"/>
            <a:ext cx="7696200" cy="1676400"/>
          </a:xfrm>
          <a:prstGeom prst="rect">
            <a:avLst/>
          </a:prstGeom>
          <a:noFill/>
          <a:ln w="9525">
            <a:noFill/>
            <a:miter lim="800000"/>
            <a:headEnd/>
            <a:tailEnd/>
          </a:ln>
          <a:effectLst/>
        </p:spPr>
        <p:txBody>
          <a:bodyPr/>
          <a:lstStyle/>
          <a:p>
            <a:pPr marL="342900" indent="-342900">
              <a:spcBef>
                <a:spcPct val="20000"/>
              </a:spcBef>
              <a:buFontTx/>
              <a:buChar char="•"/>
              <a:defRPr/>
            </a:pPr>
            <a:r>
              <a:rPr lang="en-US" sz="2800" b="1" i="1" kern="0" dirty="0">
                <a:latin typeface="+mn-lt"/>
              </a:rPr>
              <a:t>By the way  Peter </a:t>
            </a:r>
            <a:r>
              <a:rPr lang="en-US" sz="2800" b="1" i="1" kern="0" dirty="0" err="1">
                <a:latin typeface="+mn-lt"/>
              </a:rPr>
              <a:t>Norvig</a:t>
            </a:r>
            <a:r>
              <a:rPr lang="en-US" sz="2800" b="1" kern="0" dirty="0">
                <a:latin typeface="+mn-lt"/>
              </a:rPr>
              <a:t> is Director of Research at Google Inc.</a:t>
            </a:r>
          </a:p>
        </p:txBody>
      </p:sp>
    </p:spTree>
  </p:cSld>
  <p:clrMapOvr>
    <a:masterClrMapping/>
  </p:clrMapOvr>
  <p:timing>
    <p:tnLst>
      <p:par>
        <p:cTn id="1" dur="indefinite" restart="never" nodeType="tmRoot"/>
      </p:par>
    </p:tnLst>
  </p:timing>
</p:sld>
</file>

<file path=ppt/theme/theme1.xml><?xml version="1.0" encoding="utf-8"?>
<a:theme xmlns:a="http://schemas.openxmlformats.org/drawingml/2006/main" name="5832 Template">
  <a:themeElements>
    <a:clrScheme name="5832 Template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5832 Template">
      <a:majorFont>
        <a:latin typeface="Comic Sans MS"/>
        <a:ea typeface=""/>
        <a:cs typeface=""/>
      </a:majorFont>
      <a:minorFont>
        <a:latin typeface="Comic Sans M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5832 Template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5832 Template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5832 Template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5832 Template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5832 Template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5832 Template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5832 Template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xml><?xml version="1.0" encoding="utf-8"?>
<a:theme xmlns:a="http://schemas.openxmlformats.org/drawingml/2006/main" name="Office Theme">
  <a:themeElements>
    <a:clrScheme name="">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Office Theme">
  <a:themeElements>
    <a:clrScheme name="">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emplate>5832 Template</Template>
  <TotalTime>24010</TotalTime>
  <Words>2870</Words>
  <Application>Microsoft Office PowerPoint</Application>
  <PresentationFormat>On-screen Show (4:3)</PresentationFormat>
  <Paragraphs>564</Paragraphs>
  <Slides>47</Slides>
  <Notes>43</Notes>
  <HiddenSlides>0</HiddenSlides>
  <MMClips>0</MMClips>
  <ScaleCrop>false</ScaleCrop>
  <HeadingPairs>
    <vt:vector size="6" baseType="variant">
      <vt:variant>
        <vt:lpstr>Theme</vt:lpstr>
      </vt:variant>
      <vt:variant>
        <vt:i4>1</vt:i4>
      </vt:variant>
      <vt:variant>
        <vt:lpstr>Embedded OLE Servers</vt:lpstr>
      </vt:variant>
      <vt:variant>
        <vt:i4>1</vt:i4>
      </vt:variant>
      <vt:variant>
        <vt:lpstr>Slide Titles</vt:lpstr>
      </vt:variant>
      <vt:variant>
        <vt:i4>47</vt:i4>
      </vt:variant>
    </vt:vector>
  </HeadingPairs>
  <TitlesOfParts>
    <vt:vector size="49" baseType="lpstr">
      <vt:lpstr>5832 Template</vt:lpstr>
      <vt:lpstr>Equation</vt:lpstr>
      <vt:lpstr>CPSC 503 Computational Linguistics</vt:lpstr>
      <vt:lpstr>Today Jan 17</vt:lpstr>
      <vt:lpstr>Corpora: issues to remember</vt:lpstr>
      <vt:lpstr>Multiple Spelling Errors</vt:lpstr>
      <vt:lpstr>Final Method multiple errors</vt:lpstr>
      <vt:lpstr>Spelling: the problem(s)</vt:lpstr>
      <vt:lpstr>Real Word Spelling Errors (20-40%)</vt:lpstr>
      <vt:lpstr>More sophisticated approach</vt:lpstr>
      <vt:lpstr>Want to play  with  Spelling Correction: minimal noisy channel model implementation</vt:lpstr>
      <vt:lpstr>Today Jan 17</vt:lpstr>
      <vt:lpstr>Minimum Edit Distance</vt:lpstr>
      <vt:lpstr>Minimum Edit Distance Algorithm</vt:lpstr>
      <vt:lpstr>Minimum Edit Distance Algorithm Details</vt:lpstr>
      <vt:lpstr>Minimum Edit Distance Algorithm Details</vt:lpstr>
      <vt:lpstr>Min edit distance and alignment</vt:lpstr>
      <vt:lpstr>Min edit distance and alignment</vt:lpstr>
      <vt:lpstr>Key Transition</vt:lpstr>
      <vt:lpstr>Knowledge-Formalisms Map (including probabilistic formalisms)</vt:lpstr>
      <vt:lpstr>Today Jan 17</vt:lpstr>
      <vt:lpstr>Only Spelling?</vt:lpstr>
      <vt:lpstr>Impossible to estimate!</vt:lpstr>
      <vt:lpstr>Decompose: apply chain rule</vt:lpstr>
      <vt:lpstr>Example</vt:lpstr>
      <vt:lpstr>Not a satisfying solution </vt:lpstr>
      <vt:lpstr>Prob of a sentence: N-Grams </vt:lpstr>
      <vt:lpstr>Bigram &lt;s&gt;The big red dog barks</vt:lpstr>
      <vt:lpstr>Estimates for N-Grams</vt:lpstr>
      <vt:lpstr>Estimates for Bigrams</vt:lpstr>
      <vt:lpstr>Berkeley ____________Project (1994)  Table: Counts</vt:lpstr>
      <vt:lpstr>BERP Table:</vt:lpstr>
      <vt:lpstr>BERP Table Comparison</vt:lpstr>
      <vt:lpstr>Some Observations</vt:lpstr>
      <vt:lpstr>Some Observations</vt:lpstr>
      <vt:lpstr>Generation</vt:lpstr>
      <vt:lpstr>Two problems with applying:</vt:lpstr>
      <vt:lpstr>Problem (1)</vt:lpstr>
      <vt:lpstr>Problem (2)</vt:lpstr>
      <vt:lpstr>Add-One</vt:lpstr>
      <vt:lpstr>Add-One: Bigram</vt:lpstr>
      <vt:lpstr>BERP Original vs. Add-one smoothed Counts</vt:lpstr>
      <vt:lpstr>Add-One Smoothed Problems</vt:lpstr>
      <vt:lpstr>Better smoothing technique</vt:lpstr>
      <vt:lpstr>Impossible to estimate!</vt:lpstr>
      <vt:lpstr>You still need a big corpus…</vt:lpstr>
      <vt:lpstr>Slide 45</vt:lpstr>
      <vt:lpstr>Slide 46</vt:lpstr>
      <vt:lpstr>Next Time</vt:lpstr>
    </vt:vector>
  </TitlesOfParts>
  <Company>University of Colorado</Company>
  <LinksUpToDate>false</LinksUpToDate>
  <SharedDoc>false</SharedDoc>
  <HyperlinksChanged>false</HyperlinksChanged>
  <AppVersion>12.0000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CSCI 5832 Natural Language Processing</dc:title>
  <dc:creator>Jim Martin</dc:creator>
  <cp:lastModifiedBy>carenini</cp:lastModifiedBy>
  <cp:revision>238</cp:revision>
  <dcterms:created xsi:type="dcterms:W3CDTF">2003-01-21T20:11:16Z</dcterms:created>
  <dcterms:modified xsi:type="dcterms:W3CDTF">2013-01-21T22:38:08Z</dcterms:modified>
</cp:coreProperties>
</file>